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5034"/>
    <a:srgbClr val="D4BA00"/>
    <a:srgbClr val="58A618"/>
    <a:srgbClr val="A71930"/>
    <a:srgbClr val="005C84"/>
    <a:srgbClr val="000000"/>
    <a:srgbClr val="004165"/>
    <a:srgbClr val="004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929"/>
  </p:normalViewPr>
  <p:slideViewPr>
    <p:cSldViewPr>
      <p:cViewPr varScale="1">
        <p:scale>
          <a:sx n="64" d="100"/>
          <a:sy n="64" d="100"/>
        </p:scale>
        <p:origin x="712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1496"/>
            <a:ext cx="2304288" cy="1225296"/>
          </a:xfrm>
          <a:prstGeom prst="rect">
            <a:avLst/>
          </a:prstGeom>
        </p:spPr>
      </p:pic>
      <p:pic>
        <p:nvPicPr>
          <p:cNvPr id="12" name="Bildobjekt 11" descr="test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772816"/>
            <a:ext cx="8112801" cy="4588093"/>
          </a:xfrm>
          <a:prstGeom prst="rect">
            <a:avLst/>
          </a:prstGeom>
        </p:spPr>
      </p:pic>
      <p:sp>
        <p:nvSpPr>
          <p:cNvPr id="1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39952" y="1931988"/>
            <a:ext cx="4318248" cy="115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 dirty="0"/>
              <a:t>Klicka här för att ändra format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3192463"/>
            <a:ext cx="4318248" cy="1150937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sv-SE" altLang="sv-SE" noProof="0" dirty="0"/>
              <a:t>Klicka här för att ändra format på underrubrik i bakgrunden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5756827"/>
            <a:ext cx="936104" cy="912533"/>
          </a:xfrm>
          <a:prstGeom prst="rect">
            <a:avLst/>
          </a:prstGeom>
        </p:spPr>
      </p:pic>
      <p:sp>
        <p:nvSpPr>
          <p:cNvPr id="9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4139952" y="333375"/>
            <a:ext cx="4319836" cy="1295400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1496"/>
            <a:ext cx="2304288" cy="1225296"/>
          </a:xfrm>
          <a:prstGeom prst="rect">
            <a:avLst/>
          </a:prstGeom>
        </p:spPr>
      </p:pic>
      <p:pic>
        <p:nvPicPr>
          <p:cNvPr id="9" name="Bildobjekt 8" descr="Bild10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105" y="1772817"/>
            <a:ext cx="8112801" cy="4588093"/>
          </a:xfrm>
          <a:prstGeom prst="rect">
            <a:avLst/>
          </a:prstGeom>
        </p:spPr>
      </p:pic>
      <p:sp>
        <p:nvSpPr>
          <p:cNvPr id="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39952" y="1931988"/>
            <a:ext cx="4318248" cy="115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 dirty="0"/>
              <a:t>Klicka här för att ändra format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3192463"/>
            <a:ext cx="4318248" cy="1150937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sv-SE" altLang="sv-SE" noProof="0" dirty="0"/>
              <a:t>Klicka här för att ändra format på underrubrik i bakgrunden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5756827"/>
            <a:ext cx="936104" cy="912533"/>
          </a:xfrm>
          <a:prstGeom prst="rect">
            <a:avLst/>
          </a:prstGeom>
        </p:spPr>
      </p:pic>
      <p:sp>
        <p:nvSpPr>
          <p:cNvPr id="12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4139952" y="333375"/>
            <a:ext cx="4319836" cy="1295400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228036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1496"/>
            <a:ext cx="2304288" cy="1225296"/>
          </a:xfrm>
          <a:prstGeom prst="rect">
            <a:avLst/>
          </a:prstGeom>
        </p:spPr>
      </p:pic>
      <p:pic>
        <p:nvPicPr>
          <p:cNvPr id="10" name="Bildobjekt 9" descr="Bild11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105" y="1772817"/>
            <a:ext cx="8112801" cy="4588093"/>
          </a:xfrm>
          <a:prstGeom prst="rect">
            <a:avLst/>
          </a:prstGeom>
        </p:spPr>
      </p:pic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39952" y="1931988"/>
            <a:ext cx="4318248" cy="115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 dirty="0"/>
              <a:t>Klicka här för att ändra format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3192463"/>
            <a:ext cx="4318248" cy="1150937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sv-SE" altLang="sv-SE" noProof="0" dirty="0"/>
              <a:t>Klicka här för att ändra format på underrubrik i bakgrunden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5756827"/>
            <a:ext cx="936104" cy="912533"/>
          </a:xfrm>
          <a:prstGeom prst="rect">
            <a:avLst/>
          </a:prstGeom>
        </p:spPr>
      </p:pic>
      <p:sp>
        <p:nvSpPr>
          <p:cNvPr id="9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4139952" y="333375"/>
            <a:ext cx="4319836" cy="1295400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2869152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1496"/>
            <a:ext cx="2304288" cy="1225296"/>
          </a:xfrm>
          <a:prstGeom prst="rect">
            <a:avLst/>
          </a:prstGeom>
        </p:spPr>
      </p:pic>
      <p:pic>
        <p:nvPicPr>
          <p:cNvPr id="10" name="Bildobjekt 9" descr="Bild12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105" y="1772817"/>
            <a:ext cx="8112801" cy="4588093"/>
          </a:xfrm>
          <a:prstGeom prst="rect">
            <a:avLst/>
          </a:prstGeom>
        </p:spPr>
      </p:pic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39952" y="1931988"/>
            <a:ext cx="4318248" cy="115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 dirty="0"/>
              <a:t>Klicka här för att ändra format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3192463"/>
            <a:ext cx="4318248" cy="1150937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sv-SE" altLang="sv-SE" noProof="0" dirty="0"/>
              <a:t>Klicka här för att ändra format på underrubrik i bakgrunden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5756827"/>
            <a:ext cx="936104" cy="912533"/>
          </a:xfrm>
          <a:prstGeom prst="rect">
            <a:avLst/>
          </a:prstGeom>
        </p:spPr>
      </p:pic>
      <p:sp>
        <p:nvSpPr>
          <p:cNvPr id="9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4139952" y="333375"/>
            <a:ext cx="4319836" cy="1295400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582937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1496"/>
            <a:ext cx="2304288" cy="1225296"/>
          </a:xfrm>
          <a:prstGeom prst="rect">
            <a:avLst/>
          </a:prstGeom>
        </p:spPr>
      </p:pic>
      <p:pic>
        <p:nvPicPr>
          <p:cNvPr id="10" name="Bildobjekt 9" descr="Bild13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105" y="1772817"/>
            <a:ext cx="8112801" cy="4588093"/>
          </a:xfrm>
          <a:prstGeom prst="rect">
            <a:avLst/>
          </a:prstGeom>
        </p:spPr>
      </p:pic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39952" y="1931988"/>
            <a:ext cx="4318248" cy="115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 dirty="0"/>
              <a:t>Klicka här för att ändra format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3192463"/>
            <a:ext cx="4318248" cy="1150937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sv-SE" altLang="sv-SE" noProof="0" dirty="0"/>
              <a:t>Klicka här för att ändra format på underrubrik i bakgrunden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5756827"/>
            <a:ext cx="936104" cy="912533"/>
          </a:xfrm>
          <a:prstGeom prst="rect">
            <a:avLst/>
          </a:prstGeom>
        </p:spPr>
      </p:pic>
      <p:sp>
        <p:nvSpPr>
          <p:cNvPr id="9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4139952" y="333375"/>
            <a:ext cx="4319836" cy="1295400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607803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Bild14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772816"/>
            <a:ext cx="8121519" cy="4593024"/>
          </a:xfrm>
          <a:prstGeom prst="rect">
            <a:avLst/>
          </a:prstGeom>
        </p:spPr>
      </p:pic>
      <p:pic>
        <p:nvPicPr>
          <p:cNvPr id="11" name="Bildobjekt 10" descr="logo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1496"/>
            <a:ext cx="2304288" cy="1225296"/>
          </a:xfrm>
          <a:prstGeom prst="rect">
            <a:avLst/>
          </a:prstGeom>
        </p:spPr>
      </p:pic>
      <p:sp>
        <p:nvSpPr>
          <p:cNvPr id="1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39952" y="1931988"/>
            <a:ext cx="4318248" cy="115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 dirty="0"/>
              <a:t>Klicka här för att ändra format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3192463"/>
            <a:ext cx="4318248" cy="1150937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sv-SE" altLang="sv-SE" noProof="0" dirty="0"/>
              <a:t>Klicka här för att ändra format på underrubrik i bakgrunden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5756827"/>
            <a:ext cx="936104" cy="912533"/>
          </a:xfrm>
          <a:prstGeom prst="rect">
            <a:avLst/>
          </a:prstGeom>
        </p:spPr>
      </p:pic>
      <p:sp>
        <p:nvSpPr>
          <p:cNvPr id="9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4139952" y="333375"/>
            <a:ext cx="4319836" cy="1295400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4102014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ubrikbild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Bild15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773066"/>
            <a:ext cx="8136904" cy="4601725"/>
          </a:xfrm>
          <a:prstGeom prst="rect">
            <a:avLst/>
          </a:prstGeom>
        </p:spPr>
      </p:pic>
      <p:pic>
        <p:nvPicPr>
          <p:cNvPr id="11" name="Bildobjekt 10" descr="logo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1496"/>
            <a:ext cx="2304288" cy="1225296"/>
          </a:xfrm>
          <a:prstGeom prst="rect">
            <a:avLst/>
          </a:prstGeom>
        </p:spPr>
      </p:pic>
      <p:sp>
        <p:nvSpPr>
          <p:cNvPr id="1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39952" y="1931988"/>
            <a:ext cx="4318248" cy="115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 dirty="0"/>
              <a:t>Klicka här för att ändra format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3192463"/>
            <a:ext cx="4318248" cy="1150937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sv-SE" altLang="sv-SE" noProof="0" dirty="0"/>
              <a:t>Klicka här för att ändra format på underrubrik i bakgrunden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5756827"/>
            <a:ext cx="936104" cy="912533"/>
          </a:xfrm>
          <a:prstGeom prst="rect">
            <a:avLst/>
          </a:prstGeom>
        </p:spPr>
      </p:pic>
      <p:sp>
        <p:nvSpPr>
          <p:cNvPr id="9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4139952" y="333375"/>
            <a:ext cx="4319836" cy="1295400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3402010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750" y="1844823"/>
            <a:ext cx="8061325" cy="417646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9B916-5DA2-4B8A-B673-DEE5194798CA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4499992" y="188640"/>
            <a:ext cx="4103812" cy="648072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3463045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4318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857C0-2F1D-489C-A651-68BB3FFBC0B4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4499992" y="188640"/>
            <a:ext cx="4103812" cy="648072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534202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750" y="1916832"/>
            <a:ext cx="3954463" cy="403244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6613" y="1916832"/>
            <a:ext cx="3954462" cy="403244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B3CAE-B46F-45A7-9787-7E51C5746A26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4499992" y="188640"/>
            <a:ext cx="4103812" cy="648072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3088837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2132856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996952"/>
            <a:ext cx="3868737" cy="3024336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2132856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996952"/>
            <a:ext cx="3887788" cy="3024336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2FC42-1FAD-4D08-B13B-48064559F471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539552" y="1161058"/>
            <a:ext cx="8061523" cy="53975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3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4499992" y="188640"/>
            <a:ext cx="4103812" cy="648072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392487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1496"/>
            <a:ext cx="2304288" cy="1225296"/>
          </a:xfrm>
          <a:prstGeom prst="rect">
            <a:avLst/>
          </a:prstGeom>
        </p:spPr>
      </p:pic>
      <p:pic>
        <p:nvPicPr>
          <p:cNvPr id="11" name="Bildobjekt 10" descr="Bild2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105" y="1772817"/>
            <a:ext cx="8112801" cy="4588093"/>
          </a:xfrm>
          <a:prstGeom prst="rect">
            <a:avLst/>
          </a:prstGeom>
        </p:spPr>
      </p:pic>
      <p:sp>
        <p:nvSpPr>
          <p:cNvPr id="1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39952" y="1931988"/>
            <a:ext cx="4318248" cy="115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 dirty="0"/>
              <a:t>Klicka här för att ändra format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3192463"/>
            <a:ext cx="4318248" cy="1150937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sv-SE" altLang="sv-SE" noProof="0" dirty="0"/>
              <a:t>Klicka här för att ändra format på underrubrik i bakgrunden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5756827"/>
            <a:ext cx="936104" cy="912533"/>
          </a:xfrm>
          <a:prstGeom prst="rect">
            <a:avLst/>
          </a:prstGeom>
        </p:spPr>
      </p:pic>
      <p:sp>
        <p:nvSpPr>
          <p:cNvPr id="9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4139952" y="333375"/>
            <a:ext cx="4319836" cy="1295400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1626882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B0266-5B98-4686-9AAD-86AB26D405E6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Rubrik 1"/>
          <p:cNvSpPr txBox="1">
            <a:spLocks/>
          </p:cNvSpPr>
          <p:nvPr userDrawn="1"/>
        </p:nvSpPr>
        <p:spPr bwMode="auto">
          <a:xfrm>
            <a:off x="539552" y="1161058"/>
            <a:ext cx="8061523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4165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65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65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65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65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65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65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65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65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4499992" y="188640"/>
            <a:ext cx="4103812" cy="648072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362781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9E0B1-A133-42B4-B88B-A80CB5A80C6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62434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1915609"/>
            <a:ext cx="4629150" cy="39454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1916832"/>
            <a:ext cx="2949575" cy="3952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7C2BF-D893-47D8-A32C-59C0418717A1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539552" y="1161058"/>
            <a:ext cx="8061523" cy="53975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4499992" y="188640"/>
            <a:ext cx="4103812" cy="648072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10368709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1915608"/>
            <a:ext cx="4629150" cy="39454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1916832"/>
            <a:ext cx="2949575" cy="3952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32249-A2F0-4E9C-ABA3-9AF433E8ECEB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539552" y="1161058"/>
            <a:ext cx="8061523" cy="53975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4499992" y="188640"/>
            <a:ext cx="4103812" cy="648072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117377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1496"/>
            <a:ext cx="2304288" cy="1225296"/>
          </a:xfrm>
          <a:prstGeom prst="rect">
            <a:avLst/>
          </a:prstGeom>
        </p:spPr>
      </p:pic>
      <p:pic>
        <p:nvPicPr>
          <p:cNvPr id="9" name="Bildobjekt 8" descr="Bild3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3" y="1772817"/>
            <a:ext cx="8112801" cy="4588093"/>
          </a:xfrm>
          <a:prstGeom prst="rect">
            <a:avLst/>
          </a:prstGeom>
        </p:spPr>
      </p:pic>
      <p:sp>
        <p:nvSpPr>
          <p:cNvPr id="1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39952" y="1931988"/>
            <a:ext cx="4318248" cy="115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 dirty="0"/>
              <a:t>Klicka här för att ändra format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3192463"/>
            <a:ext cx="4318248" cy="1150937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sv-SE" altLang="sv-SE" noProof="0" dirty="0"/>
              <a:t>Klicka här för att ändra format på underrubrik i bakgrunden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5756827"/>
            <a:ext cx="936104" cy="912533"/>
          </a:xfrm>
          <a:prstGeom prst="rect">
            <a:avLst/>
          </a:prstGeom>
        </p:spPr>
      </p:pic>
      <p:sp>
        <p:nvSpPr>
          <p:cNvPr id="10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4139952" y="333375"/>
            <a:ext cx="4319836" cy="1295400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42485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1496"/>
            <a:ext cx="2304288" cy="1225296"/>
          </a:xfrm>
          <a:prstGeom prst="rect">
            <a:avLst/>
          </a:prstGeom>
        </p:spPr>
      </p:pic>
      <p:pic>
        <p:nvPicPr>
          <p:cNvPr id="9" name="Bildobjekt 8" descr="Bild4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3" y="1772817"/>
            <a:ext cx="8112801" cy="4588093"/>
          </a:xfrm>
          <a:prstGeom prst="rect">
            <a:avLst/>
          </a:prstGeom>
        </p:spPr>
      </p:pic>
      <p:sp>
        <p:nvSpPr>
          <p:cNvPr id="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14192" y="1931988"/>
            <a:ext cx="4318248" cy="115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 dirty="0"/>
              <a:t>Klicka här för att ändra format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214192" y="3192463"/>
            <a:ext cx="4318248" cy="1150937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sv-SE" altLang="sv-SE" noProof="0" dirty="0"/>
              <a:t>Klicka här för att ändra format på underrubrik i bakgrunden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5756827"/>
            <a:ext cx="936104" cy="912533"/>
          </a:xfrm>
          <a:prstGeom prst="rect">
            <a:avLst/>
          </a:prstGeom>
        </p:spPr>
      </p:pic>
      <p:sp>
        <p:nvSpPr>
          <p:cNvPr id="12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4139952" y="333375"/>
            <a:ext cx="4319836" cy="1295400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57017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1496"/>
            <a:ext cx="2304288" cy="1225296"/>
          </a:xfrm>
          <a:prstGeom prst="rect">
            <a:avLst/>
          </a:prstGeom>
        </p:spPr>
      </p:pic>
      <p:pic>
        <p:nvPicPr>
          <p:cNvPr id="9" name="Bildobjekt 8" descr="Bild5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3" y="1772817"/>
            <a:ext cx="8112801" cy="4588093"/>
          </a:xfrm>
          <a:prstGeom prst="rect">
            <a:avLst/>
          </a:prstGeom>
        </p:spPr>
      </p:pic>
      <p:sp>
        <p:nvSpPr>
          <p:cNvPr id="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39952" y="1931988"/>
            <a:ext cx="4318248" cy="115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 dirty="0"/>
              <a:t>Klicka här för att ändra format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3192463"/>
            <a:ext cx="4318248" cy="1150937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sv-SE" altLang="sv-SE" noProof="0" dirty="0"/>
              <a:t>Klicka här för att ändra format på underrubrik i bakgrunden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5756827"/>
            <a:ext cx="936104" cy="912533"/>
          </a:xfrm>
          <a:prstGeom prst="rect">
            <a:avLst/>
          </a:prstGeom>
        </p:spPr>
      </p:pic>
      <p:sp>
        <p:nvSpPr>
          <p:cNvPr id="12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4139952" y="333375"/>
            <a:ext cx="4319836" cy="1295400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57017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1496"/>
            <a:ext cx="2304288" cy="1225296"/>
          </a:xfrm>
          <a:prstGeom prst="rect">
            <a:avLst/>
          </a:prstGeom>
        </p:spPr>
      </p:pic>
      <p:pic>
        <p:nvPicPr>
          <p:cNvPr id="9" name="Bildobjekt 8" descr="Bild6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105" y="1772817"/>
            <a:ext cx="8112801" cy="4588093"/>
          </a:xfrm>
          <a:prstGeom prst="rect">
            <a:avLst/>
          </a:prstGeom>
        </p:spPr>
      </p:pic>
      <p:sp>
        <p:nvSpPr>
          <p:cNvPr id="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39952" y="1931988"/>
            <a:ext cx="4318248" cy="115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 dirty="0"/>
              <a:t>Klicka här för att ändra format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3192463"/>
            <a:ext cx="4318248" cy="1150937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sv-SE" altLang="sv-SE" noProof="0" dirty="0"/>
              <a:t>Klicka här för att ändra format på underrubrik i bakgrunden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5756827"/>
            <a:ext cx="936104" cy="912533"/>
          </a:xfrm>
          <a:prstGeom prst="rect">
            <a:avLst/>
          </a:prstGeom>
        </p:spPr>
      </p:pic>
      <p:sp>
        <p:nvSpPr>
          <p:cNvPr id="12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4139952" y="333375"/>
            <a:ext cx="4319836" cy="1295400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57017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1496"/>
            <a:ext cx="2304288" cy="1225296"/>
          </a:xfrm>
          <a:prstGeom prst="rect">
            <a:avLst/>
          </a:prstGeom>
        </p:spPr>
      </p:pic>
      <p:pic>
        <p:nvPicPr>
          <p:cNvPr id="9" name="Bildobjekt 8" descr="Bild7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105" y="1772817"/>
            <a:ext cx="8112801" cy="4588093"/>
          </a:xfrm>
          <a:prstGeom prst="rect">
            <a:avLst/>
          </a:prstGeom>
        </p:spPr>
      </p:pic>
      <p:sp>
        <p:nvSpPr>
          <p:cNvPr id="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39952" y="1931988"/>
            <a:ext cx="4318248" cy="115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 dirty="0"/>
              <a:t>Klicka här för att ändra format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3192463"/>
            <a:ext cx="4318248" cy="1150937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sv-SE" altLang="sv-SE" noProof="0" dirty="0"/>
              <a:t>Klicka här för att ändra format på underrubrik i bakgrunden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5756827"/>
            <a:ext cx="936104" cy="912533"/>
          </a:xfrm>
          <a:prstGeom prst="rect">
            <a:avLst/>
          </a:prstGeom>
        </p:spPr>
      </p:pic>
      <p:sp>
        <p:nvSpPr>
          <p:cNvPr id="12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4139952" y="333375"/>
            <a:ext cx="4319836" cy="1295400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57017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1496"/>
            <a:ext cx="2304288" cy="1225296"/>
          </a:xfrm>
          <a:prstGeom prst="rect">
            <a:avLst/>
          </a:prstGeom>
        </p:spPr>
      </p:pic>
      <p:pic>
        <p:nvPicPr>
          <p:cNvPr id="11" name="Bildobjekt 10" descr="Bild8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3" y="1772817"/>
            <a:ext cx="8112801" cy="4588093"/>
          </a:xfrm>
          <a:prstGeom prst="rect">
            <a:avLst/>
          </a:prstGeom>
        </p:spPr>
      </p:pic>
      <p:sp>
        <p:nvSpPr>
          <p:cNvPr id="1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39952" y="1931988"/>
            <a:ext cx="4318248" cy="115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 dirty="0"/>
              <a:t>Klicka här för att ändra format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3192463"/>
            <a:ext cx="4318248" cy="1150937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sv-SE" altLang="sv-SE" noProof="0" dirty="0"/>
              <a:t>Klicka här för att ändra format på underrubrik i bakgrunden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5756827"/>
            <a:ext cx="936104" cy="912533"/>
          </a:xfrm>
          <a:prstGeom prst="rect">
            <a:avLst/>
          </a:prstGeom>
        </p:spPr>
      </p:pic>
      <p:sp>
        <p:nvSpPr>
          <p:cNvPr id="9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4139952" y="333375"/>
            <a:ext cx="4319836" cy="1295400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206504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1496"/>
            <a:ext cx="2304288" cy="1225296"/>
          </a:xfrm>
          <a:prstGeom prst="rect">
            <a:avLst/>
          </a:prstGeom>
        </p:spPr>
      </p:pic>
      <p:pic>
        <p:nvPicPr>
          <p:cNvPr id="8" name="Bildobjekt 7" descr="Bild9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105" y="1772817"/>
            <a:ext cx="8112801" cy="4588093"/>
          </a:xfrm>
          <a:prstGeom prst="rect">
            <a:avLst/>
          </a:prstGeom>
        </p:spPr>
      </p:pic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39952" y="1931988"/>
            <a:ext cx="4318248" cy="115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 dirty="0"/>
              <a:t>Klicka här för att ändra format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3192463"/>
            <a:ext cx="4318248" cy="1150937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sv-SE" altLang="sv-SE" noProof="0" dirty="0"/>
              <a:t>Klicka här för att ändra format på underrubrik i bakgrunden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5756827"/>
            <a:ext cx="936104" cy="912533"/>
          </a:xfrm>
          <a:prstGeom prst="rect">
            <a:avLst/>
          </a:prstGeom>
        </p:spPr>
      </p:pic>
      <p:sp>
        <p:nvSpPr>
          <p:cNvPr id="11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4139952" y="333375"/>
            <a:ext cx="4319836" cy="1295400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/>
              <a:t>Klicka här för att lägga in din logotype</a:t>
            </a:r>
          </a:p>
        </p:txBody>
      </p:sp>
    </p:spTree>
    <p:extLst>
      <p:ext uri="{BB962C8B-B14F-4D97-AF65-F5344CB8AC3E}">
        <p14:creationId xmlns:p14="http://schemas.microsoft.com/office/powerpoint/2010/main" val="211140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Greppa_PP_fot.jpg"/>
          <p:cNvPicPr>
            <a:picLocks noChangeAspect="1"/>
          </p:cNvPicPr>
          <p:nvPr userDrawn="1"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26705"/>
            <a:ext cx="9144000" cy="1582615"/>
          </a:xfrm>
          <a:prstGeom prst="rect">
            <a:avLst/>
          </a:prstGeom>
        </p:spPr>
      </p:pic>
      <p:pic>
        <p:nvPicPr>
          <p:cNvPr id="2" name="Bildobjekt 1" descr="Greppa_PP_huvud.jpg"/>
          <p:cNvPicPr>
            <a:picLocks noChangeAspect="1"/>
          </p:cNvPicPr>
          <p:nvPr userDrawn="1"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1180"/>
            <a:ext cx="9144000" cy="1055077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1161058"/>
            <a:ext cx="8061523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916831"/>
            <a:ext cx="8061325" cy="424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format på bakgrundstexten</a:t>
            </a:r>
          </a:p>
          <a:p>
            <a:pPr lvl="1"/>
            <a:r>
              <a:rPr lang="sv-SE" altLang="sv-SE" dirty="0"/>
              <a:t>Nivå två</a:t>
            </a:r>
          </a:p>
          <a:p>
            <a:pPr lvl="2"/>
            <a:r>
              <a:rPr lang="sv-SE" altLang="sv-SE" dirty="0"/>
              <a:t>Nivå tre</a:t>
            </a:r>
          </a:p>
          <a:p>
            <a:pPr lvl="3"/>
            <a:r>
              <a:rPr lang="sv-SE" altLang="sv-SE" dirty="0"/>
              <a:t>Nivå fyra</a:t>
            </a:r>
          </a:p>
          <a:p>
            <a:pPr lvl="4"/>
            <a:r>
              <a:rPr lang="sv-SE" altLang="sv-SE" dirty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7584" y="64008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endParaRPr lang="sv-SE" altLang="sv-S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endParaRPr lang="sv-SE" alt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fld id="{1ED3B33E-BA77-4920-8685-116DB28F631F}" type="slidenum">
              <a:rPr lang="sv-SE" altLang="sv-SE"/>
              <a:pPr/>
              <a:t>‹#›</a:t>
            </a:fld>
            <a:endParaRPr lang="sv-SE" alt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6233686"/>
            <a:ext cx="504056" cy="4913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74" r:id="rId14"/>
    <p:sldLayoutId id="2147483675" r:id="rId15"/>
    <p:sldLayoutId id="2147483650" r:id="rId16"/>
    <p:sldLayoutId id="2147483651" r:id="rId17"/>
    <p:sldLayoutId id="2147483652" r:id="rId18"/>
    <p:sldLayoutId id="2147483653" r:id="rId19"/>
    <p:sldLayoutId id="2147483654" r:id="rId20"/>
    <p:sldLayoutId id="2147483655" r:id="rId21"/>
    <p:sldLayoutId id="2147483656" r:id="rId22"/>
    <p:sldLayoutId id="2147483657" r:id="rId23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004165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Helvetica" panose="020B0604020202020204" pitchFamily="34" charset="0"/>
          <a:ea typeface="ＭＳ Ｐゴシック" panose="020B0600070205080204" pitchFamily="34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Helvetica" panose="020B0604020202020204" pitchFamily="34" charset="0"/>
          <a:ea typeface="ＭＳ Ｐゴシック" panose="020B0600070205080204" pitchFamily="34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Helvetica" panose="020B0604020202020204" pitchFamily="34" charset="0"/>
          <a:ea typeface="ＭＳ Ｐゴシック" panose="020B0600070205080204" pitchFamily="34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Helvetica" panose="020B0604020202020204" pitchFamily="34" charset="0"/>
          <a:ea typeface="ＭＳ Ｐゴシック" panose="020B0600070205080204" pitchFamily="34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Helvetica" panose="020B0604020202020204" pitchFamily="34" charset="0"/>
          <a:ea typeface="ＭＳ Ｐゴシック" panose="020B0600070205080204" pitchFamily="34" charset="-128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Helvetica" panose="020B0604020202020204" pitchFamily="34" charset="0"/>
          <a:ea typeface="ＭＳ Ｐゴシック" panose="020B0600070205080204" pitchFamily="34" charset="-128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Helvetica" panose="020B0604020202020204" pitchFamily="34" charset="0"/>
          <a:ea typeface="ＭＳ Ｐゴシック" panose="020B0600070205080204" pitchFamily="34" charset="-128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Helvetica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5C84"/>
        </a:buClr>
        <a:buChar char="›"/>
        <a:defRPr sz="2800" kern="1200">
          <a:solidFill>
            <a:srgbClr val="00416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71930"/>
        </a:buClr>
        <a:buChar char="›"/>
        <a:defRPr sz="2400" kern="1200">
          <a:solidFill>
            <a:srgbClr val="004165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8A618"/>
        </a:buClr>
        <a:buChar char="›"/>
        <a:defRPr sz="2000" kern="1200">
          <a:solidFill>
            <a:srgbClr val="004165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4BA00"/>
        </a:buClr>
        <a:buChar char="›"/>
        <a:defRPr kern="1200">
          <a:solidFill>
            <a:srgbClr val="004165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C5034"/>
        </a:buClr>
        <a:buChar char="›"/>
        <a:defRPr kern="1200">
          <a:solidFill>
            <a:srgbClr val="00416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Betesstrategier </a:t>
            </a:r>
            <a:br>
              <a:rPr lang="sv-SE" dirty="0"/>
            </a:br>
            <a:r>
              <a:rPr lang="sv-SE" dirty="0"/>
              <a:t>dikor och ungdjur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915816" y="2996952"/>
            <a:ext cx="5542384" cy="1150937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Caroline Sandberg</a:t>
            </a:r>
            <a:br>
              <a:rPr lang="sv-SE" sz="1800" dirty="0"/>
            </a:br>
            <a:r>
              <a:rPr lang="sv-SE" sz="1800" dirty="0"/>
              <a:t>caroline.sandberg@jordbruksverket.se</a:t>
            </a:r>
          </a:p>
        </p:txBody>
      </p:sp>
    </p:spTree>
    <p:extLst>
      <p:ext uri="{BB962C8B-B14F-4D97-AF65-F5344CB8AC3E}">
        <p14:creationId xmlns:p14="http://schemas.microsoft.com/office/powerpoint/2010/main" val="4158094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Lönar sig inte vid: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›"/>
            </a:pPr>
            <a:r>
              <a:rPr lang="sv-SE" altLang="sv-SE" dirty="0"/>
              <a:t>Sen kalvning och extensiv uppfödning</a:t>
            </a:r>
          </a:p>
          <a:p>
            <a:pPr>
              <a:buFontTx/>
              <a:buChar char="›"/>
            </a:pPr>
            <a:r>
              <a:rPr lang="sv-SE" altLang="sv-SE" dirty="0" err="1"/>
              <a:t>Kviguppfödning</a:t>
            </a:r>
            <a:r>
              <a:rPr lang="sv-SE" altLang="sv-SE" dirty="0"/>
              <a:t> för egen rekrytering</a:t>
            </a:r>
          </a:p>
          <a:p>
            <a:pPr>
              <a:buFontTx/>
              <a:buChar char="›"/>
            </a:pPr>
            <a:r>
              <a:rPr lang="sv-SE" altLang="sv-SE" dirty="0"/>
              <a:t>Intensiv betesdrift</a:t>
            </a:r>
          </a:p>
          <a:p>
            <a:pPr>
              <a:buFontTx/>
              <a:buChar char="›"/>
            </a:pPr>
            <a:r>
              <a:rPr lang="sv-SE" altLang="sv-SE" dirty="0"/>
              <a:t>Egen rekrytering av moderdjur</a:t>
            </a:r>
          </a:p>
          <a:p>
            <a:pPr>
              <a:buFontTx/>
              <a:buChar char="›"/>
            </a:pPr>
            <a:r>
              <a:rPr lang="sv-SE" altLang="sv-SE" dirty="0"/>
              <a:t>Extra arbete och investeringar? </a:t>
            </a:r>
          </a:p>
          <a:p>
            <a:pPr lvl="1"/>
            <a:r>
              <a:rPr lang="sv-SE" altLang="sv-SE" dirty="0"/>
              <a:t>Värdera efter gårdens förutsättningar</a:t>
            </a:r>
          </a:p>
          <a:p>
            <a:endParaRPr lang="sv-SE" dirty="0"/>
          </a:p>
        </p:txBody>
      </p:sp>
      <p:sp>
        <p:nvSpPr>
          <p:cNvPr id="4" name="Platshållare för bild 3" descr="Plats för logotyp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91002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Betesstrategier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Släpp djuren tidigt</a:t>
            </a:r>
          </a:p>
          <a:p>
            <a:pPr lvl="1"/>
            <a:r>
              <a:rPr lang="sv-SE" dirty="0"/>
              <a:t>Mjukare övergång med stödutfodring</a:t>
            </a:r>
          </a:p>
          <a:p>
            <a:pPr lvl="1"/>
            <a:r>
              <a:rPr lang="sv-SE" dirty="0"/>
              <a:t>Betet förväxer inte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/>
              <a:t>Rotationsbete</a:t>
            </a:r>
          </a:p>
          <a:p>
            <a:pPr lvl="1"/>
            <a:r>
              <a:rPr lang="sv-SE" dirty="0"/>
              <a:t>Gynnar beteskonsumtionen och djurens tillväxt</a:t>
            </a:r>
          </a:p>
          <a:p>
            <a:pPr lvl="1"/>
            <a:r>
              <a:rPr lang="sv-SE" dirty="0"/>
              <a:t>Effektivare avbetning</a:t>
            </a:r>
          </a:p>
          <a:p>
            <a:endParaRPr lang="sv-SE" dirty="0"/>
          </a:p>
        </p:txBody>
      </p:sp>
      <p:sp>
        <p:nvSpPr>
          <p:cNvPr id="4" name="Platshållare för bild 3" descr="Plats för logotyp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04755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Rotationsbete</a:t>
            </a:r>
          </a:p>
        </p:txBody>
      </p:sp>
      <p:sp>
        <p:nvSpPr>
          <p:cNvPr id="4" name="Platshållare för bild 3" descr="Plats för logotyp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5" name="Picture 1" descr="Figur över olika betes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91" r="2534"/>
          <a:stretch>
            <a:fillRect/>
          </a:stretch>
        </p:blipFill>
        <p:spPr bwMode="auto">
          <a:xfrm>
            <a:off x="1259632" y="1772816"/>
            <a:ext cx="7391468" cy="4499359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54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Betesstrategier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Betesputsning</a:t>
            </a:r>
          </a:p>
          <a:p>
            <a:pPr lvl="1"/>
            <a:r>
              <a:rPr lang="sv-SE" dirty="0"/>
              <a:t>Håller tillbaka ogräset</a:t>
            </a:r>
          </a:p>
          <a:p>
            <a:pPr lvl="1"/>
            <a:r>
              <a:rPr lang="sv-SE" dirty="0"/>
              <a:t>Bättre betestillväxt (om det regnar tillräckligt)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/>
              <a:t>Gödsla </a:t>
            </a:r>
            <a:r>
              <a:rPr lang="sv-SE" dirty="0" err="1"/>
              <a:t>vallbeten</a:t>
            </a:r>
            <a:endParaRPr lang="sv-SE" dirty="0"/>
          </a:p>
          <a:p>
            <a:pPr lvl="1"/>
            <a:r>
              <a:rPr lang="sv-SE" dirty="0"/>
              <a:t>Stallgödsel på hösten om vallen betas på våren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/>
              <a:t>Betesfröblandning (Ängsgröe, rödsvingel mm.)</a:t>
            </a:r>
          </a:p>
          <a:p>
            <a:pPr lvl="1"/>
            <a:r>
              <a:rPr lang="sv-SE" dirty="0"/>
              <a:t>Klöver viktigt för kväveförsörjningen</a:t>
            </a:r>
          </a:p>
          <a:p>
            <a:endParaRPr lang="sv-SE" dirty="0"/>
          </a:p>
        </p:txBody>
      </p:sp>
      <p:sp>
        <p:nvSpPr>
          <p:cNvPr id="4" name="Platshållare för bild 3" descr="Plats för logotyp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673533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Betesstrategier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Mag-/tarmparasiter</a:t>
            </a:r>
          </a:p>
          <a:p>
            <a:pPr lvl="1"/>
            <a:r>
              <a:rPr lang="sv-SE" dirty="0"/>
              <a:t>Tidigt födda kalvar (dec-jan)</a:t>
            </a:r>
          </a:p>
          <a:p>
            <a:pPr lvl="1"/>
            <a:r>
              <a:rPr lang="sv-SE" dirty="0"/>
              <a:t>Träckprov</a:t>
            </a:r>
          </a:p>
          <a:p>
            <a:pPr lvl="1"/>
            <a:r>
              <a:rPr lang="sv-SE" dirty="0"/>
              <a:t>Växelbeta med andra djurslag om möjligt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/>
              <a:t>God vattentillgång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Salt och mineraler</a:t>
            </a:r>
          </a:p>
          <a:p>
            <a:endParaRPr lang="sv-SE" dirty="0"/>
          </a:p>
        </p:txBody>
      </p:sp>
      <p:sp>
        <p:nvSpPr>
          <p:cNvPr id="4" name="Platshållare för bild 3" descr="Plats för logotyp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620899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Planera betesdriften - beläggning</a:t>
            </a: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414770"/>
              </p:ext>
            </p:extLst>
          </p:nvPr>
        </p:nvGraphicFramePr>
        <p:xfrm>
          <a:off x="539750" y="1844675"/>
          <a:ext cx="8061324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46">
                  <a:extLst>
                    <a:ext uri="{9D8B030D-6E8A-4147-A177-3AD203B41FA5}">
                      <a16:colId xmlns:a16="http://schemas.microsoft.com/office/drawing/2014/main" val="3628043687"/>
                    </a:ext>
                  </a:extLst>
                </a:gridCol>
                <a:gridCol w="1391162">
                  <a:extLst>
                    <a:ext uri="{9D8B030D-6E8A-4147-A177-3AD203B41FA5}">
                      <a16:colId xmlns:a16="http://schemas.microsoft.com/office/drawing/2014/main" val="2245795629"/>
                    </a:ext>
                  </a:extLst>
                </a:gridCol>
                <a:gridCol w="1343554">
                  <a:extLst>
                    <a:ext uri="{9D8B030D-6E8A-4147-A177-3AD203B41FA5}">
                      <a16:colId xmlns:a16="http://schemas.microsoft.com/office/drawing/2014/main" val="2030623385"/>
                    </a:ext>
                  </a:extLst>
                </a:gridCol>
                <a:gridCol w="1343554">
                  <a:extLst>
                    <a:ext uri="{9D8B030D-6E8A-4147-A177-3AD203B41FA5}">
                      <a16:colId xmlns:a16="http://schemas.microsoft.com/office/drawing/2014/main" val="3309542483"/>
                    </a:ext>
                  </a:extLst>
                </a:gridCol>
                <a:gridCol w="1394338">
                  <a:extLst>
                    <a:ext uri="{9D8B030D-6E8A-4147-A177-3AD203B41FA5}">
                      <a16:colId xmlns:a16="http://schemas.microsoft.com/office/drawing/2014/main" val="967138600"/>
                    </a:ext>
                  </a:extLst>
                </a:gridCol>
                <a:gridCol w="1292770">
                  <a:extLst>
                    <a:ext uri="{9D8B030D-6E8A-4147-A177-3AD203B41FA5}">
                      <a16:colId xmlns:a16="http://schemas.microsoft.com/office/drawing/2014/main" val="23799340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v-SE" sz="2400" dirty="0"/>
                        <a:t>Beläggning</a:t>
                      </a:r>
                      <a:r>
                        <a:rPr lang="sv-SE" sz="2400" baseline="0" dirty="0"/>
                        <a:t> – antal </a:t>
                      </a:r>
                      <a:r>
                        <a:rPr lang="sv-SE" sz="2400" dirty="0"/>
                        <a:t>djur per hektar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Förväntad tillväxt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665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Djurslag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Gödslat</a:t>
                      </a:r>
                      <a:r>
                        <a:rPr lang="sv-SE" sz="1700" baseline="0" dirty="0">
                          <a:latin typeface="Arial" pitchFamily="34" charset="0"/>
                          <a:cs typeface="Arial" pitchFamily="34" charset="0"/>
                        </a:rPr>
                        <a:t> å</a:t>
                      </a:r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kerbete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Naturbetesmark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891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Försommar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Sensommar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Försommar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Sensommar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g/dag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638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Kviga &lt;1år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055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Kviga &gt;1</a:t>
                      </a:r>
                      <a:r>
                        <a:rPr lang="sv-SE" sz="1700" baseline="0" dirty="0">
                          <a:latin typeface="Arial" pitchFamily="34" charset="0"/>
                          <a:cs typeface="Arial" pitchFamily="34" charset="0"/>
                        </a:rPr>
                        <a:t>år</a:t>
                      </a:r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007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Tjur ~1år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37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Stut &lt;1år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123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Stut &gt;1</a:t>
                      </a:r>
                      <a:r>
                        <a:rPr lang="sv-SE" sz="1700" baseline="0" dirty="0">
                          <a:latin typeface="Arial" pitchFamily="34" charset="0"/>
                          <a:cs typeface="Arial" pitchFamily="34" charset="0"/>
                        </a:rPr>
                        <a:t> år</a:t>
                      </a:r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950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6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Diko med kalv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0,75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latin typeface="Arial" pitchFamily="34" charset="0"/>
                          <a:cs typeface="Arial" pitchFamily="34" charset="0"/>
                        </a:rPr>
                        <a:t>Varierar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443788"/>
                  </a:ext>
                </a:extLst>
              </a:tr>
            </a:tbl>
          </a:graphicData>
        </a:graphic>
      </p:graphicFrame>
      <p:sp>
        <p:nvSpPr>
          <p:cNvPr id="4" name="Platshållare för bild 3" descr="Plats för logotyp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12716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Naturbetets näringsinnehåll och avkastning</a:t>
            </a: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936702"/>
              </p:ext>
            </p:extLst>
          </p:nvPr>
        </p:nvGraphicFramePr>
        <p:xfrm>
          <a:off x="539750" y="1844675"/>
          <a:ext cx="8061324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130">
                  <a:extLst>
                    <a:ext uri="{9D8B030D-6E8A-4147-A177-3AD203B41FA5}">
                      <a16:colId xmlns:a16="http://schemas.microsoft.com/office/drawing/2014/main" val="184186447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90825289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62643907"/>
                    </a:ext>
                  </a:extLst>
                </a:gridCol>
                <a:gridCol w="1940842">
                  <a:extLst>
                    <a:ext uri="{9D8B030D-6E8A-4147-A177-3AD203B41FA5}">
                      <a16:colId xmlns:a16="http://schemas.microsoft.com/office/drawing/2014/main" val="3171053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dirty="0"/>
                        <a:t>Naturbete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962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Vegetationstyp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Energiinnehåll (MJ/kg </a:t>
                      </a:r>
                      <a:r>
                        <a:rPr lang="sv-SE" sz="1800" dirty="0" err="1">
                          <a:latin typeface="Arial" pitchFamily="34" charset="0"/>
                          <a:cs typeface="Arial" pitchFamily="34" charset="0"/>
                        </a:rPr>
                        <a:t>ts</a:t>
                      </a:r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Avkastning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42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Försommar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Sensommar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(kg </a:t>
                      </a:r>
                      <a:r>
                        <a:rPr lang="sv-SE" sz="1800" dirty="0" err="1">
                          <a:latin typeface="Arial" pitchFamily="34" charset="0"/>
                          <a:cs typeface="Arial" pitchFamily="34" charset="0"/>
                        </a:rPr>
                        <a:t>ts</a:t>
                      </a:r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/ha och år)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625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Gammal åker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10,6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4650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064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Frisk</a:t>
                      </a:r>
                      <a:r>
                        <a:rPr lang="sv-SE" sz="1800" baseline="0" dirty="0">
                          <a:latin typeface="Arial" pitchFamily="34" charset="0"/>
                          <a:cs typeface="Arial" pitchFamily="34" charset="0"/>
                        </a:rPr>
                        <a:t> vegetation</a:t>
                      </a:r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10,4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2850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794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Torr vegetation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10,2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35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Fuktig vegetation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10,1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5600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780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Skuggpåverkad vegetation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latin typeface="Arial" pitchFamily="34" charset="0"/>
                          <a:cs typeface="Arial" pitchFamily="34" charset="0"/>
                        </a:rPr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524736"/>
                  </a:ext>
                </a:extLst>
              </a:tr>
            </a:tbl>
          </a:graphicData>
        </a:graphic>
      </p:graphicFrame>
      <p:sp>
        <p:nvSpPr>
          <p:cNvPr id="4" name="Platshållare för bild 3" descr="Plats för logotyp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23825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Creep</a:t>
            </a:r>
            <a:r>
              <a:rPr lang="sv-SE" dirty="0"/>
              <a:t> </a:t>
            </a:r>
            <a:r>
              <a:rPr lang="sv-SE" dirty="0" err="1"/>
              <a:t>feeding</a:t>
            </a:r>
            <a:r>
              <a:rPr lang="sv-SE" dirty="0"/>
              <a:t> eller inte?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›"/>
            </a:pPr>
            <a:r>
              <a:rPr lang="sv-SE" altLang="sv-SE" dirty="0"/>
              <a:t>Jämför kraftfoderkostnaden med intäkterna för den ökade tillväxten</a:t>
            </a:r>
          </a:p>
          <a:p>
            <a:pPr>
              <a:buFontTx/>
              <a:buChar char="›"/>
            </a:pPr>
            <a:r>
              <a:rPr lang="sv-SE" altLang="sv-SE" dirty="0"/>
              <a:t>Foderutnyttjande 5 kg foder/ kg tillväxt</a:t>
            </a:r>
          </a:p>
          <a:p>
            <a:pPr>
              <a:buFontTx/>
              <a:buChar char="›"/>
            </a:pPr>
            <a:r>
              <a:rPr lang="sv-SE" altLang="sv-SE" dirty="0"/>
              <a:t>Ek. lönsamt upp till en foderkostnad på ca 3 kr/ kg.</a:t>
            </a:r>
          </a:p>
          <a:p>
            <a:pPr>
              <a:buFontTx/>
              <a:buChar char="›"/>
            </a:pPr>
            <a:r>
              <a:rPr lang="sv-SE" altLang="sv-SE" dirty="0"/>
              <a:t>Minst 3 veckor</a:t>
            </a:r>
          </a:p>
          <a:p>
            <a:pPr>
              <a:buFontTx/>
              <a:buChar char="›"/>
            </a:pPr>
            <a:r>
              <a:rPr lang="sv-SE" altLang="sv-SE" dirty="0"/>
              <a:t>Äter ca. 2 kg / dag</a:t>
            </a:r>
          </a:p>
          <a:p>
            <a:endParaRPr lang="sv-SE" dirty="0"/>
          </a:p>
        </p:txBody>
      </p:sp>
      <p:sp>
        <p:nvSpPr>
          <p:cNvPr id="4" name="Platshållare för bild 3" descr="Plats för logotyp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78325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Lönar sig vid: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dirty="0"/>
              <a:t>Vidareförmedling av tjurkalvar</a:t>
            </a:r>
          </a:p>
          <a:p>
            <a:r>
              <a:rPr lang="sv-SE" altLang="sv-SE" dirty="0"/>
              <a:t>Tidig kalvning och sen </a:t>
            </a:r>
            <a:r>
              <a:rPr lang="sv-SE" altLang="sv-SE" dirty="0" err="1"/>
              <a:t>installning</a:t>
            </a:r>
            <a:endParaRPr lang="sv-SE" altLang="sv-SE" dirty="0"/>
          </a:p>
          <a:p>
            <a:r>
              <a:rPr lang="sv-SE" altLang="sv-SE" dirty="0"/>
              <a:t>Många unga kor </a:t>
            </a:r>
          </a:p>
          <a:p>
            <a:r>
              <a:rPr lang="sv-SE" altLang="sv-SE" dirty="0"/>
              <a:t>Kor i dåligt hull</a:t>
            </a:r>
          </a:p>
          <a:p>
            <a:r>
              <a:rPr lang="sv-SE" altLang="sv-SE" dirty="0"/>
              <a:t>Betesbrist eller låg betestillväxt</a:t>
            </a:r>
          </a:p>
          <a:p>
            <a:endParaRPr lang="sv-SE" dirty="0"/>
          </a:p>
        </p:txBody>
      </p:sp>
      <p:sp>
        <p:nvSpPr>
          <p:cNvPr id="4" name="Platshållare för bild 3" descr="Plats för logotyp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725054529"/>
      </p:ext>
    </p:extLst>
  </p:cSld>
  <p:clrMapOvr>
    <a:masterClrMapping/>
  </p:clrMapOvr>
</p:sld>
</file>

<file path=ppt/theme/theme1.xml><?xml version="1.0" encoding="utf-8"?>
<a:theme xmlns:a="http://schemas.openxmlformats.org/drawingml/2006/main" name="Mall_powerpoint_klimat">
  <a:themeElements>
    <a:clrScheme name="Office-tema 9">
      <a:dk1>
        <a:srgbClr val="004165"/>
      </a:dk1>
      <a:lt1>
        <a:srgbClr val="FFFFFF"/>
      </a:lt1>
      <a:dk2>
        <a:srgbClr val="DC5034"/>
      </a:dk2>
      <a:lt2>
        <a:srgbClr val="D4BA00"/>
      </a:lt2>
      <a:accent1>
        <a:srgbClr val="72B5CC"/>
      </a:accent1>
      <a:accent2>
        <a:srgbClr val="005C84"/>
      </a:accent2>
      <a:accent3>
        <a:srgbClr val="FFFFFF"/>
      </a:accent3>
      <a:accent4>
        <a:srgbClr val="003655"/>
      </a:accent4>
      <a:accent5>
        <a:srgbClr val="BCD7E2"/>
      </a:accent5>
      <a:accent6>
        <a:srgbClr val="005377"/>
      </a:accent6>
      <a:hlink>
        <a:srgbClr val="A71930"/>
      </a:hlink>
      <a:folHlink>
        <a:srgbClr val="58A618"/>
      </a:folHlink>
    </a:clrScheme>
    <a:fontScheme name="Office-tema">
      <a:majorFont>
        <a:latin typeface="Helvetica"/>
        <a:ea typeface="ＭＳ Ｐゴシック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-t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8">
        <a:dk1>
          <a:srgbClr val="004165"/>
        </a:dk1>
        <a:lt1>
          <a:srgbClr val="FFFFFF"/>
        </a:lt1>
        <a:dk2>
          <a:srgbClr val="004165"/>
        </a:dk2>
        <a:lt2>
          <a:srgbClr val="808080"/>
        </a:lt2>
        <a:accent1>
          <a:srgbClr val="72B5CC"/>
        </a:accent1>
        <a:accent2>
          <a:srgbClr val="58A618"/>
        </a:accent2>
        <a:accent3>
          <a:srgbClr val="FFFFFF"/>
        </a:accent3>
        <a:accent4>
          <a:srgbClr val="003655"/>
        </a:accent4>
        <a:accent5>
          <a:srgbClr val="BCD7E2"/>
        </a:accent5>
        <a:accent6>
          <a:srgbClr val="4F9615"/>
        </a:accent6>
        <a:hlink>
          <a:srgbClr val="DC5034"/>
        </a:hlink>
        <a:folHlink>
          <a:srgbClr val="6773B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9">
        <a:dk1>
          <a:srgbClr val="004165"/>
        </a:dk1>
        <a:lt1>
          <a:srgbClr val="FFFFFF"/>
        </a:lt1>
        <a:dk2>
          <a:srgbClr val="DC5034"/>
        </a:dk2>
        <a:lt2>
          <a:srgbClr val="D4BA00"/>
        </a:lt2>
        <a:accent1>
          <a:srgbClr val="72B5CC"/>
        </a:accent1>
        <a:accent2>
          <a:srgbClr val="005C84"/>
        </a:accent2>
        <a:accent3>
          <a:srgbClr val="FFFFFF"/>
        </a:accent3>
        <a:accent4>
          <a:srgbClr val="003655"/>
        </a:accent4>
        <a:accent5>
          <a:srgbClr val="BCD7E2"/>
        </a:accent5>
        <a:accent6>
          <a:srgbClr val="005377"/>
        </a:accent6>
        <a:hlink>
          <a:srgbClr val="A71930"/>
        </a:hlink>
        <a:folHlink>
          <a:srgbClr val="58A6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7" id="{AE7A9164-F25E-44D7-BDDC-757B77F5F929}" vid="{5F3D0B69-D251-4BCD-AB9A-9A89F731C8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Mall_powerpoint_klimat.potx</Template>
  <TotalTime>258</TotalTime>
  <Words>306</Words>
  <Application>Microsoft Office PowerPoint</Application>
  <PresentationFormat>Bildspel på skärmen (4:3)</PresentationFormat>
  <Paragraphs>123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Helvetica</vt:lpstr>
      <vt:lpstr>Times New Roman</vt:lpstr>
      <vt:lpstr>Mall_powerpoint_klimat</vt:lpstr>
      <vt:lpstr>Betesstrategier  dikor och ungdjur</vt:lpstr>
      <vt:lpstr>Betesstrategier</vt:lpstr>
      <vt:lpstr>Rotationsbete</vt:lpstr>
      <vt:lpstr>Betesstrategier</vt:lpstr>
      <vt:lpstr>Betesstrategier</vt:lpstr>
      <vt:lpstr>Planera betesdriften - beläggning</vt:lpstr>
      <vt:lpstr>Naturbetets näringsinnehåll och avkastning</vt:lpstr>
      <vt:lpstr>Creep feeding eller inte?</vt:lpstr>
      <vt:lpstr>Lönar sig vid:</vt:lpstr>
      <vt:lpstr>Lönar sig inte vid:</vt:lpstr>
    </vt:vector>
  </TitlesOfParts>
  <Company>Jordbruksverket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 för presentationer Greppa Näringen 2018</dc:title>
  <dc:subject>Presentationer Greppa Näringen</dc:subject>
  <dc:creator>Greppa Näringen</dc:creator>
  <cp:keywords>mall; presentation; Greppa Näringen</cp:keywords>
  <cp:lastModifiedBy>Dan-Axel Danielsson</cp:lastModifiedBy>
  <cp:revision>39</cp:revision>
  <dcterms:created xsi:type="dcterms:W3CDTF">2015-11-10T09:50:15Z</dcterms:created>
  <dcterms:modified xsi:type="dcterms:W3CDTF">2022-08-11T15:10:29Z</dcterms:modified>
  <cp:category>Mallar</cp:category>
</cp:coreProperties>
</file>