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61" r:id="rId2"/>
    <p:sldId id="275" r:id="rId3"/>
    <p:sldId id="265" r:id="rId4"/>
    <p:sldId id="266" r:id="rId5"/>
    <p:sldId id="267" r:id="rId6"/>
    <p:sldId id="268" r:id="rId7"/>
    <p:sldId id="269" r:id="rId8"/>
    <p:sldId id="270" r:id="rId9"/>
    <p:sldId id="271" r:id="rId10"/>
    <p:sldId id="272" r:id="rId11"/>
    <p:sldId id="273" r:id="rId12"/>
    <p:sldId id="274"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0"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2024-02-27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900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2024-02-27</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75538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2024-02-27</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29935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2024-02-27</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182205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2024-02-27</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90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64205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25235405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13159333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8953871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9862411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475569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2024-02-27</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87137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Infoga egen bild Rubrikbild ">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sp>
        <p:nvSpPr>
          <p:cNvPr id="6" name="Platshållare för bild 3" descr="Bild på (ange motiv)">
            <a:extLst>
              <a:ext uri="{FF2B5EF4-FFF2-40B4-BE49-F238E27FC236}">
                <a16:creationId xmlns:a16="http://schemas.microsoft.com/office/drawing/2014/main" id="{74131EC8-E4F6-1689-1E59-5B3180201F4B}"/>
              </a:ext>
              <a:ext uri="{C183D7F6-B498-43B3-948B-1728B52AA6E4}">
                <adec:decorative xmlns:adec="http://schemas.microsoft.com/office/drawing/2017/decorative" val="0"/>
              </a:ext>
            </a:extLst>
          </p:cNvPr>
          <p:cNvSpPr>
            <a:spLocks noGrp="1"/>
          </p:cNvSpPr>
          <p:nvPr>
            <p:ph type="pic" sz="quarter" idx="15"/>
          </p:nvPr>
        </p:nvSpPr>
        <p:spPr>
          <a:xfrm>
            <a:off x="592813" y="1585521"/>
            <a:ext cx="5216610" cy="4055645"/>
          </a:xfrm>
          <a:custGeom>
            <a:avLst/>
            <a:gdLst>
              <a:gd name="connsiteX0" fmla="*/ 0 w 5216610"/>
              <a:gd name="connsiteY0" fmla="*/ 0 h 4055645"/>
              <a:gd name="connsiteX1" fmla="*/ 5216610 w 5216610"/>
              <a:gd name="connsiteY1" fmla="*/ 0 h 4055645"/>
              <a:gd name="connsiteX2" fmla="*/ 5216610 w 5216610"/>
              <a:gd name="connsiteY2" fmla="*/ 2996275 h 4055645"/>
              <a:gd name="connsiteX3" fmla="*/ 4801677 w 5216610"/>
              <a:gd name="connsiteY3" fmla="*/ 3173049 h 4055645"/>
              <a:gd name="connsiteX4" fmla="*/ 4006124 w 5216610"/>
              <a:gd name="connsiteY4" fmla="*/ 3499221 h 4055645"/>
              <a:gd name="connsiteX5" fmla="*/ 2891027 w 5216610"/>
              <a:gd name="connsiteY5" fmla="*/ 3878433 h 4055645"/>
              <a:gd name="connsiteX6" fmla="*/ 1883330 w 5216610"/>
              <a:gd name="connsiteY6" fmla="*/ 4050801 h 4055645"/>
              <a:gd name="connsiteX7" fmla="*/ 1102360 w 5216610"/>
              <a:gd name="connsiteY7" fmla="*/ 3995115 h 4055645"/>
              <a:gd name="connsiteX8" fmla="*/ 255406 w 5216610"/>
              <a:gd name="connsiteY8" fmla="*/ 3690903 h 4055645"/>
              <a:gd name="connsiteX9" fmla="*/ 0 w 5216610"/>
              <a:gd name="connsiteY9" fmla="*/ 3545138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5645">
                <a:moveTo>
                  <a:pt x="0" y="0"/>
                </a:moveTo>
                <a:lnTo>
                  <a:pt x="5216610" y="0"/>
                </a:lnTo>
                <a:lnTo>
                  <a:pt x="5216610" y="2996275"/>
                </a:lnTo>
                <a:lnTo>
                  <a:pt x="4801677" y="3173049"/>
                </a:lnTo>
                <a:cubicBezTo>
                  <a:pt x="4536493" y="3284422"/>
                  <a:pt x="4271309" y="3393149"/>
                  <a:pt x="4006124" y="3499221"/>
                </a:cubicBezTo>
                <a:cubicBezTo>
                  <a:pt x="3641657" y="3645967"/>
                  <a:pt x="3269397" y="3772563"/>
                  <a:pt x="2891027" y="3878433"/>
                </a:cubicBezTo>
                <a:cubicBezTo>
                  <a:pt x="2562225" y="3971605"/>
                  <a:pt x="2224408" y="4029396"/>
                  <a:pt x="1883330" y="4050801"/>
                </a:cubicBezTo>
                <a:cubicBezTo>
                  <a:pt x="1621698" y="4065481"/>
                  <a:pt x="1359265" y="4046763"/>
                  <a:pt x="1102360" y="3995115"/>
                </a:cubicBezTo>
                <a:cubicBezTo>
                  <a:pt x="807596" y="3930887"/>
                  <a:pt x="522911" y="3828515"/>
                  <a:pt x="255406" y="3690903"/>
                </a:cubicBezTo>
                <a:lnTo>
                  <a:pt x="0" y="3545138"/>
                </a:lnTo>
                <a:close/>
              </a:path>
            </a:pathLst>
          </a:custGeom>
          <a:solidFill>
            <a:schemeClr val="bg1">
              <a:lumMod val="85000"/>
            </a:schemeClr>
          </a:solidFill>
        </p:spPr>
        <p:txBody>
          <a:bodyPr wrap="square" tIns="108000">
            <a:no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11518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2024-02-27</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0209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2024-02-27</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61221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2024-02-27</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8217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2024-02-27</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407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2024-02-27</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2454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2024-02-27</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385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2024-02-27</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9257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2024-02-27</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pic>
        <p:nvPicPr>
          <p:cNvPr id="9" name="Bild 8" descr="Logotyp för EU.">
            <a:extLst>
              <a:ext uri="{FF2B5EF4-FFF2-40B4-BE49-F238E27FC236}">
                <a16:creationId xmlns:a16="http://schemas.microsoft.com/office/drawing/2014/main" id="{D2C948DD-8FA8-A87B-CEBC-48A7424FE70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57241" y="6173568"/>
            <a:ext cx="504056" cy="488782"/>
          </a:xfrm>
          <a:prstGeom prst="rect">
            <a:avLst/>
          </a:prstGeom>
        </p:spPr>
      </p:pic>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5" r:id="rId8"/>
    <p:sldLayoutId id="2147483676" r:id="rId9"/>
    <p:sldLayoutId id="2147483674" r:id="rId10"/>
    <p:sldLayoutId id="2147483677" r:id="rId11"/>
    <p:sldLayoutId id="2147483660" r:id="rId12"/>
    <p:sldLayoutId id="2147483661" r:id="rId13"/>
    <p:sldLayoutId id="2147483663" r:id="rId14"/>
    <p:sldLayoutId id="2147483666" r:id="rId15"/>
    <p:sldLayoutId id="2147483668" r:id="rId16"/>
    <p:sldLayoutId id="2147483669" r:id="rId17"/>
    <p:sldLayoutId id="2147483671" r:id="rId18"/>
    <p:sldLayoutId id="2147483673" r:id="rId19"/>
    <p:sldLayoutId id="2147483678" r:id="rId20"/>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60BDFE0-D65F-4A57-831C-3858C4D9FF50}"/>
              </a:ext>
            </a:extLst>
          </p:cNvPr>
          <p:cNvSpPr txBox="1"/>
          <p:nvPr/>
        </p:nvSpPr>
        <p:spPr>
          <a:xfrm>
            <a:off x="592813" y="2047419"/>
            <a:ext cx="3108162" cy="230832"/>
          </a:xfrm>
          <a:prstGeom prst="rect">
            <a:avLst/>
          </a:prstGeom>
          <a:noFill/>
        </p:spPr>
        <p:txBody>
          <a:bodyPr wrap="square" rtlCol="0">
            <a:spAutoFit/>
          </a:bodyPr>
          <a:lstStyle/>
          <a:p>
            <a:r>
              <a:rPr lang="sv-SE" sz="900" dirty="0"/>
              <a:t>Bild: Thomas </a:t>
            </a:r>
            <a:r>
              <a:rPr lang="sv-SE" sz="900" dirty="0" err="1"/>
              <a:t>Adolfsén</a:t>
            </a:r>
            <a:r>
              <a:rPr lang="sv-SE" sz="900" dirty="0"/>
              <a:t>, </a:t>
            </a:r>
            <a:r>
              <a:rPr lang="sv-SE" sz="900" dirty="0" err="1"/>
              <a:t>Scandinav</a:t>
            </a:r>
            <a:r>
              <a:rPr lang="sv-SE" sz="900" dirty="0"/>
              <a:t> bildbyrå</a:t>
            </a:r>
            <a:endParaRPr lang="sv-SE" sz="1200" dirty="0"/>
          </a:p>
        </p:txBody>
      </p:sp>
      <p:pic>
        <p:nvPicPr>
          <p:cNvPr id="7" name="Platshållare för bild 6" descr="Plansilo">
            <a:extLst>
              <a:ext uri="{FF2B5EF4-FFF2-40B4-BE49-F238E27FC236}">
                <a16:creationId xmlns:a16="http://schemas.microsoft.com/office/drawing/2014/main" id="{5C7CA558-BFEF-4FC5-BF7B-BE34E51554F4}"/>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5364"/>
          <a:stretch/>
        </p:blipFill>
        <p:spPr>
          <a:xfrm>
            <a:off x="592813" y="2278251"/>
            <a:ext cx="5216610" cy="2830656"/>
          </a:xfrm>
        </p:spPr>
      </p:pic>
      <p:sp>
        <p:nvSpPr>
          <p:cNvPr id="4" name="Rubrik 3">
            <a:extLst>
              <a:ext uri="{FF2B5EF4-FFF2-40B4-BE49-F238E27FC236}">
                <a16:creationId xmlns:a16="http://schemas.microsoft.com/office/drawing/2014/main" id="{68B278E0-580B-1622-6055-BB37004A0888}"/>
              </a:ext>
            </a:extLst>
          </p:cNvPr>
          <p:cNvSpPr>
            <a:spLocks noGrp="1"/>
          </p:cNvSpPr>
          <p:nvPr>
            <p:ph type="ctrTitle"/>
          </p:nvPr>
        </p:nvSpPr>
        <p:spPr>
          <a:xfrm>
            <a:off x="6096000" y="2514600"/>
            <a:ext cx="5443869" cy="914400"/>
          </a:xfrm>
        </p:spPr>
        <p:txBody>
          <a:bodyPr/>
          <a:lstStyle/>
          <a:p>
            <a:r>
              <a:rPr lang="sv-SE" dirty="0"/>
              <a:t>Räkna på foderlager</a:t>
            </a:r>
          </a:p>
        </p:txBody>
      </p:sp>
    </p:spTree>
    <p:extLst>
      <p:ext uri="{BB962C8B-B14F-4D97-AF65-F5344CB8AC3E}">
        <p14:creationId xmlns:p14="http://schemas.microsoft.com/office/powerpoint/2010/main" val="165415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4BCD16FA-EE52-4458-CDF8-F4CA4F67C0AF}"/>
              </a:ext>
            </a:extLst>
          </p:cNvPr>
          <p:cNvSpPr txBox="1"/>
          <p:nvPr/>
        </p:nvSpPr>
        <p:spPr>
          <a:xfrm>
            <a:off x="6961296" y="6036523"/>
            <a:ext cx="3615092" cy="246221"/>
          </a:xfrm>
          <a:prstGeom prst="rect">
            <a:avLst/>
          </a:prstGeom>
          <a:noFill/>
        </p:spPr>
        <p:txBody>
          <a:bodyPr wrap="none" rtlCol="0">
            <a:spAutoFit/>
          </a:bodyPr>
          <a:lstStyle/>
          <a:p>
            <a:r>
              <a:rPr lang="sv-SE" sz="1000" dirty="0"/>
              <a:t>Källa; Databok för driftplanering, SLU, Speciella skrifter 1996</a:t>
            </a:r>
          </a:p>
        </p:txBody>
      </p:sp>
      <p:pic>
        <p:nvPicPr>
          <p:cNvPr id="7" name="Bildobjekt 6" descr="Mängd torrsubstans i ensilage vid olika inläggningshöjd i tornsilo">
            <a:extLst>
              <a:ext uri="{FF2B5EF4-FFF2-40B4-BE49-F238E27FC236}">
                <a16:creationId xmlns:a16="http://schemas.microsoft.com/office/drawing/2014/main" id="{A1710174-A915-3DD4-2110-45B1799CEDE4}"/>
              </a:ext>
            </a:extLst>
          </p:cNvPr>
          <p:cNvPicPr>
            <a:picLocks noChangeAspect="1"/>
          </p:cNvPicPr>
          <p:nvPr/>
        </p:nvPicPr>
        <p:blipFill>
          <a:blip r:embed="rId2"/>
          <a:stretch>
            <a:fillRect/>
          </a:stretch>
        </p:blipFill>
        <p:spPr>
          <a:xfrm>
            <a:off x="4092758" y="2391653"/>
            <a:ext cx="2868538" cy="4263332"/>
          </a:xfrm>
          <a:prstGeom prst="rect">
            <a:avLst/>
          </a:prstGeom>
        </p:spPr>
      </p:pic>
      <p:sp>
        <p:nvSpPr>
          <p:cNvPr id="6" name="Platshållare för innehåll 2">
            <a:extLst>
              <a:ext uri="{FF2B5EF4-FFF2-40B4-BE49-F238E27FC236}">
                <a16:creationId xmlns:a16="http://schemas.microsoft.com/office/drawing/2014/main" id="{7F71ACB0-479C-FE59-72B8-F1F72BE9AE57}"/>
              </a:ext>
            </a:extLst>
          </p:cNvPr>
          <p:cNvSpPr txBox="1">
            <a:spLocks/>
          </p:cNvSpPr>
          <p:nvPr/>
        </p:nvSpPr>
        <p:spPr>
          <a:xfrm>
            <a:off x="1793512" y="1538655"/>
            <a:ext cx="8229600" cy="501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latin typeface="Arial Bold"/>
              </a:rPr>
              <a:t>Tornsilo – I tornsilo påverkas densiteten i hög grad av lagringshöjden och, som i andra system även av torrsubstanshalten. Nedanstående diagram visar på ungefärliga </a:t>
            </a:r>
            <a:r>
              <a:rPr lang="sv-SE" sz="1600" dirty="0" err="1">
                <a:latin typeface="Arial Bold"/>
              </a:rPr>
              <a:t>densiteter</a:t>
            </a:r>
            <a:r>
              <a:rPr lang="sv-SE" sz="1600" dirty="0">
                <a:latin typeface="Arial Bold"/>
              </a:rPr>
              <a:t> vid olika inläggningshöjd för </a:t>
            </a:r>
            <a:r>
              <a:rPr lang="sv-SE" sz="1600" dirty="0" err="1">
                <a:latin typeface="Arial Bold"/>
              </a:rPr>
              <a:t>direktskördat</a:t>
            </a:r>
            <a:r>
              <a:rPr lang="sv-SE" sz="1600" dirty="0">
                <a:latin typeface="Arial Bold"/>
              </a:rPr>
              <a:t> och förtorkat material.</a:t>
            </a:r>
            <a:endParaRPr lang="sv-SE" sz="1600" dirty="0"/>
          </a:p>
          <a:p>
            <a:pPr lvl="1"/>
            <a:endParaRPr lang="sv-SE" sz="1200" dirty="0"/>
          </a:p>
          <a:p>
            <a:pPr marL="457200" lvl="1" indent="0">
              <a:buFont typeface="Arial" panose="020B0604020202020204" pitchFamily="34" charset="0"/>
              <a:buNone/>
            </a:pPr>
            <a:endParaRPr lang="sv-SE" sz="1200" dirty="0">
              <a:latin typeface="Arial Bold"/>
            </a:endParaRPr>
          </a:p>
          <a:p>
            <a:pPr marL="792163" lvl="1">
              <a:tabLst>
                <a:tab pos="711200" algn="l"/>
              </a:tabLst>
            </a:pPr>
            <a:endParaRPr lang="sv-SE" sz="1600" dirty="0">
              <a:latin typeface="Arial Bold"/>
            </a:endParaRPr>
          </a:p>
          <a:p>
            <a:pPr marL="57150" indent="0">
              <a:buFont typeface="Arial" panose="020B0604020202020204" pitchFamily="34" charset="0"/>
              <a:buNone/>
            </a:pPr>
            <a:endParaRPr lang="sv-SE" sz="2000" dirty="0">
              <a:latin typeface="Arial Bold"/>
            </a:endParaRPr>
          </a:p>
          <a:p>
            <a:pPr lvl="1"/>
            <a:endParaRPr lang="sv-SE" sz="1600" dirty="0">
              <a:latin typeface="Arial Bold"/>
            </a:endParaRPr>
          </a:p>
          <a:p>
            <a:pPr marL="457200" lvl="1" indent="0">
              <a:buFont typeface="Arial" panose="020B0604020202020204" pitchFamily="34" charset="0"/>
              <a:buNone/>
            </a:pPr>
            <a:endParaRPr lang="sv-SE" sz="1600" dirty="0">
              <a:latin typeface="Arial Bold"/>
            </a:endParaRPr>
          </a:p>
        </p:txBody>
      </p:sp>
      <p:sp>
        <p:nvSpPr>
          <p:cNvPr id="2" name="Rubrik 1">
            <a:extLst>
              <a:ext uri="{FF2B5EF4-FFF2-40B4-BE49-F238E27FC236}">
                <a16:creationId xmlns:a16="http://schemas.microsoft.com/office/drawing/2014/main" id="{0243555F-C810-4E3E-6023-5EC059F50F3C}"/>
              </a:ext>
            </a:extLst>
          </p:cNvPr>
          <p:cNvSpPr>
            <a:spLocks noGrp="1"/>
          </p:cNvSpPr>
          <p:nvPr>
            <p:ph type="title"/>
          </p:nvPr>
        </p:nvSpPr>
        <p:spPr>
          <a:xfrm>
            <a:off x="1632857" y="99173"/>
            <a:ext cx="9496697" cy="952166"/>
          </a:xfrm>
        </p:spPr>
        <p:txBody>
          <a:bodyPr/>
          <a:lstStyle/>
          <a:p>
            <a:br>
              <a:rPr lang="sv-SE" sz="3200" dirty="0"/>
            </a:br>
            <a:r>
              <a:rPr lang="sv-SE" sz="3200" dirty="0"/>
              <a:t>Volymvikter med hjälptabeller och räknesnurror</a:t>
            </a:r>
          </a:p>
        </p:txBody>
      </p:sp>
    </p:spTree>
    <p:extLst>
      <p:ext uri="{BB962C8B-B14F-4D97-AF65-F5344CB8AC3E}">
        <p14:creationId xmlns:p14="http://schemas.microsoft.com/office/powerpoint/2010/main" val="19124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26A8F3-8B21-B228-5650-221DA78247EB}"/>
              </a:ext>
            </a:extLst>
          </p:cNvPr>
          <p:cNvSpPr>
            <a:spLocks noGrp="1"/>
          </p:cNvSpPr>
          <p:nvPr>
            <p:ph type="title"/>
          </p:nvPr>
        </p:nvSpPr>
        <p:spPr/>
        <p:txBody>
          <a:bodyPr/>
          <a:lstStyle/>
          <a:p>
            <a:r>
              <a:rPr lang="sv-SE" dirty="0"/>
              <a:t>Densiteten på olika höjd i en tornsilo</a:t>
            </a:r>
          </a:p>
        </p:txBody>
      </p:sp>
      <p:sp>
        <p:nvSpPr>
          <p:cNvPr id="5" name="Platshållare för innehåll 2">
            <a:extLst>
              <a:ext uri="{FF2B5EF4-FFF2-40B4-BE49-F238E27FC236}">
                <a16:creationId xmlns:a16="http://schemas.microsoft.com/office/drawing/2014/main" id="{546AE884-0BE4-2DE1-EEEC-484725940037}"/>
              </a:ext>
            </a:extLst>
          </p:cNvPr>
          <p:cNvSpPr>
            <a:spLocks noGrp="1"/>
          </p:cNvSpPr>
          <p:nvPr>
            <p:ph idx="1"/>
          </p:nvPr>
        </p:nvSpPr>
        <p:spPr>
          <a:xfrm>
            <a:off x="1519238" y="1685925"/>
            <a:ext cx="9510712" cy="4346575"/>
          </a:xfrm>
        </p:spPr>
        <p:txBody>
          <a:bodyPr>
            <a:normAutofit lnSpcReduction="10000"/>
          </a:bodyPr>
          <a:lstStyle/>
          <a:p>
            <a:pPr marL="0" indent="0">
              <a:buNone/>
            </a:pPr>
            <a:r>
              <a:rPr lang="sv-SE" sz="1600" dirty="0">
                <a:latin typeface="Arial Bold"/>
              </a:rPr>
              <a:t>Det finns inga bra beräkningar hur gradienten för densiteten ser ut i en tornsilo vi olika höjd. Med hjälp av diagrammet i föregående bild ändå grovt skatta densiteten i återstående foder. Ett exempel:</a:t>
            </a:r>
          </a:p>
          <a:p>
            <a:pPr marL="0" indent="0">
              <a:buNone/>
            </a:pPr>
            <a:endParaRPr lang="sv-SE" sz="1600" dirty="0">
              <a:latin typeface="Arial Bold"/>
            </a:endParaRPr>
          </a:p>
          <a:p>
            <a:r>
              <a:rPr lang="sv-SE" sz="1600" dirty="0">
                <a:latin typeface="Arial Bold"/>
              </a:rPr>
              <a:t>Vi tänker oss att vi har en tornsilo med inläggningshöjden 20 meter och diametern 6 meter (Volymen=565 m³). Ur denna silo har vi utfodrat 12 meter. Medeldensiteten i silon om man tittar i diagrammet är ca 250 kg </a:t>
            </a:r>
            <a:r>
              <a:rPr lang="sv-SE" sz="1600" dirty="0" err="1">
                <a:latin typeface="Arial Bold"/>
              </a:rPr>
              <a:t>ts</a:t>
            </a:r>
            <a:r>
              <a:rPr lang="sv-SE" sz="1600" dirty="0">
                <a:latin typeface="Arial Bold"/>
              </a:rPr>
              <a:t>/m³ (väl förtorkat) vilket ger en total </a:t>
            </a:r>
            <a:r>
              <a:rPr lang="sv-SE" sz="1600" dirty="0" err="1">
                <a:latin typeface="Arial Bold"/>
              </a:rPr>
              <a:t>ts</a:t>
            </a:r>
            <a:r>
              <a:rPr lang="sv-SE" sz="1600" dirty="0">
                <a:latin typeface="Arial Bold"/>
              </a:rPr>
              <a:t>-mängd i hela silon om 141250 kg </a:t>
            </a:r>
            <a:r>
              <a:rPr lang="sv-SE" sz="1600" dirty="0" err="1">
                <a:latin typeface="Arial Bold"/>
              </a:rPr>
              <a:t>ts</a:t>
            </a:r>
            <a:r>
              <a:rPr lang="sv-SE" sz="1600" dirty="0">
                <a:latin typeface="Arial Bold"/>
              </a:rPr>
              <a:t>.</a:t>
            </a:r>
          </a:p>
          <a:p>
            <a:r>
              <a:rPr lang="sv-SE" sz="1600" dirty="0">
                <a:latin typeface="Arial Bold"/>
              </a:rPr>
              <a:t>Om man sedan tänker sig att den utfodrade mängden motsvarar en silo som är 12 meter hög (Volymen=339 m³) så har en sådan silo medeldensiteten 205 kg </a:t>
            </a:r>
            <a:r>
              <a:rPr lang="sv-SE" sz="1600" dirty="0" err="1">
                <a:latin typeface="Arial Bold"/>
              </a:rPr>
              <a:t>ts</a:t>
            </a:r>
            <a:r>
              <a:rPr lang="sv-SE" sz="1600" dirty="0">
                <a:latin typeface="Arial Bold"/>
              </a:rPr>
              <a:t>/ m³. Vi kan då skatta att vi utfodrat 339*205= 69495 kg </a:t>
            </a:r>
            <a:r>
              <a:rPr lang="sv-SE" sz="1600" dirty="0" err="1">
                <a:latin typeface="Arial Bold"/>
              </a:rPr>
              <a:t>ts</a:t>
            </a:r>
            <a:r>
              <a:rPr lang="sv-SE" sz="1600" dirty="0">
                <a:latin typeface="Arial Bold"/>
              </a:rPr>
              <a:t> av de </a:t>
            </a:r>
            <a:r>
              <a:rPr lang="sv-SE" sz="1600" dirty="0" err="1">
                <a:latin typeface="Arial Bold"/>
              </a:rPr>
              <a:t>urspungliga</a:t>
            </a:r>
            <a:r>
              <a:rPr lang="sv-SE" sz="1600" dirty="0">
                <a:latin typeface="Arial Bold"/>
              </a:rPr>
              <a:t> 141250 kg </a:t>
            </a:r>
            <a:r>
              <a:rPr lang="sv-SE" sz="1600" dirty="0" err="1">
                <a:latin typeface="Arial Bold"/>
              </a:rPr>
              <a:t>ts</a:t>
            </a:r>
            <a:r>
              <a:rPr lang="sv-SE" sz="1600" dirty="0">
                <a:latin typeface="Arial Bold"/>
              </a:rPr>
              <a:t>. Vi har alltså 71755 kg </a:t>
            </a:r>
            <a:r>
              <a:rPr lang="sv-SE" sz="1600" dirty="0" err="1">
                <a:latin typeface="Arial Bold"/>
              </a:rPr>
              <a:t>ts</a:t>
            </a:r>
            <a:r>
              <a:rPr lang="sv-SE" sz="1600" dirty="0">
                <a:latin typeface="Arial Bold"/>
              </a:rPr>
              <a:t> kvar.</a:t>
            </a:r>
          </a:p>
          <a:p>
            <a:r>
              <a:rPr lang="sv-SE" sz="1600" dirty="0">
                <a:latin typeface="Arial Bold"/>
              </a:rPr>
              <a:t>På de 8 meter som återstår har vi en volym på 226 m³ och 71755 kg </a:t>
            </a:r>
            <a:r>
              <a:rPr lang="sv-SE" sz="1600" dirty="0" err="1">
                <a:latin typeface="Arial Bold"/>
              </a:rPr>
              <a:t>ts</a:t>
            </a:r>
            <a:r>
              <a:rPr lang="sv-SE" sz="1600" dirty="0">
                <a:latin typeface="Arial Bold"/>
              </a:rPr>
              <a:t>. Densiteten här blir alltså 71755/226 = 318 kg </a:t>
            </a:r>
            <a:r>
              <a:rPr lang="sv-SE" sz="1600" dirty="0" err="1">
                <a:latin typeface="Arial Bold"/>
              </a:rPr>
              <a:t>ts</a:t>
            </a:r>
            <a:r>
              <a:rPr lang="sv-SE" sz="1600" dirty="0">
                <a:latin typeface="Arial Bold"/>
              </a:rPr>
              <a:t>/m³. Densiteten i det här fallet är ju inte det mest intressanta (vi är ju intresserade av vad vi totalt har kvar)</a:t>
            </a:r>
          </a:p>
          <a:p>
            <a:endParaRPr lang="sv-SE" sz="1600" dirty="0">
              <a:latin typeface="Arial Bold"/>
            </a:endParaRPr>
          </a:p>
          <a:p>
            <a:pPr marL="0" indent="0">
              <a:buNone/>
            </a:pPr>
            <a:r>
              <a:rPr lang="sv-SE" sz="1600" dirty="0">
                <a:latin typeface="Arial Bold"/>
              </a:rPr>
              <a:t>Ovanstående tillvägagångssätt blir inte helt exakt, men ger en bättre skattning än om man skulle ha räknat med silons hela densitet även i botten. Förslaget till hur man kan tänka är hämtat från </a:t>
            </a:r>
            <a:r>
              <a:rPr lang="sv-SE" sz="1600" i="1" dirty="0">
                <a:latin typeface="Arial Bold"/>
              </a:rPr>
              <a:t>Savoie &amp; </a:t>
            </a:r>
            <a:r>
              <a:rPr lang="sv-SE" sz="1600" i="1" dirty="0" err="1">
                <a:latin typeface="Arial Bold"/>
              </a:rPr>
              <a:t>Joifret</a:t>
            </a:r>
            <a:r>
              <a:rPr lang="sv-SE" sz="1600" i="1" dirty="0">
                <a:latin typeface="Arial Bold"/>
              </a:rPr>
              <a:t>, </a:t>
            </a:r>
            <a:r>
              <a:rPr lang="sv-SE" sz="1600" i="1" dirty="0" err="1">
                <a:latin typeface="Arial Bold"/>
              </a:rPr>
              <a:t>Silage</a:t>
            </a:r>
            <a:r>
              <a:rPr lang="sv-SE" sz="1600" i="1" dirty="0">
                <a:latin typeface="Arial Bold"/>
              </a:rPr>
              <a:t> Science and </a:t>
            </a:r>
            <a:r>
              <a:rPr lang="sv-SE" sz="1600" i="1" dirty="0" err="1">
                <a:latin typeface="Arial Bold"/>
              </a:rPr>
              <a:t>Technology</a:t>
            </a:r>
            <a:endParaRPr lang="sv-SE" sz="1600" dirty="0">
              <a:latin typeface="Arial Bold"/>
            </a:endParaRPr>
          </a:p>
          <a:p>
            <a:pPr marL="0" indent="0">
              <a:buNone/>
            </a:pPr>
            <a:endParaRPr lang="sv-SE" sz="1600" dirty="0">
              <a:latin typeface="Arial Bold"/>
            </a:endParaRPr>
          </a:p>
          <a:p>
            <a:pPr marL="0" indent="0">
              <a:buNone/>
            </a:pPr>
            <a:endParaRPr lang="sv-SE" sz="1200" dirty="0"/>
          </a:p>
          <a:p>
            <a:pPr lvl="1"/>
            <a:endParaRPr lang="sv-SE" sz="1200" dirty="0"/>
          </a:p>
          <a:p>
            <a:pPr marL="457200" lvl="1" indent="0">
              <a:buNone/>
            </a:pPr>
            <a:endParaRPr lang="sv-SE" sz="1200" dirty="0">
              <a:latin typeface="Arial Bold"/>
            </a:endParaRPr>
          </a:p>
          <a:p>
            <a:pPr marL="792163" lvl="1">
              <a:tabLst>
                <a:tab pos="711200" algn="l"/>
              </a:tabLst>
            </a:pPr>
            <a:endParaRPr lang="sv-SE" sz="1600" dirty="0">
              <a:latin typeface="Arial Bold"/>
            </a:endParaRPr>
          </a:p>
          <a:p>
            <a:pPr marL="57150" indent="0">
              <a:buNone/>
            </a:pPr>
            <a:endParaRPr lang="sv-SE" sz="2000" dirty="0">
              <a:latin typeface="Arial Bold"/>
            </a:endParaRPr>
          </a:p>
          <a:p>
            <a:pPr lvl="1"/>
            <a:endParaRPr lang="sv-SE" sz="1600" dirty="0">
              <a:latin typeface="Arial Bold"/>
            </a:endParaRPr>
          </a:p>
          <a:p>
            <a:pPr marL="457200" lvl="1" indent="0">
              <a:buNone/>
            </a:pPr>
            <a:endParaRPr lang="sv-SE" sz="1600" dirty="0">
              <a:latin typeface="Arial Bold"/>
            </a:endParaRPr>
          </a:p>
        </p:txBody>
      </p:sp>
    </p:spTree>
    <p:extLst>
      <p:ext uri="{BB962C8B-B14F-4D97-AF65-F5344CB8AC3E}">
        <p14:creationId xmlns:p14="http://schemas.microsoft.com/office/powerpoint/2010/main" val="36639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a:extLst>
              <a:ext uri="{FF2B5EF4-FFF2-40B4-BE49-F238E27FC236}">
                <a16:creationId xmlns:a16="http://schemas.microsoft.com/office/drawing/2014/main" id="{1433E54B-6F0E-F55F-C989-AE02140C8EDB}"/>
              </a:ext>
            </a:extLst>
          </p:cNvPr>
          <p:cNvSpPr txBox="1">
            <a:spLocks/>
          </p:cNvSpPr>
          <p:nvPr/>
        </p:nvSpPr>
        <p:spPr>
          <a:xfrm>
            <a:off x="1981200" y="177382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Font typeface="Arial" panose="020B0604020202020204" pitchFamily="34" charset="0"/>
              <a:buNone/>
            </a:pPr>
            <a:r>
              <a:rPr lang="sv-SE" sz="2400" dirty="0">
                <a:latin typeface="Arial Bold"/>
              </a:rPr>
              <a:t>Bestämning av torrsubstansinnehållet är en viktig del av foderinventeringen</a:t>
            </a:r>
            <a:r>
              <a:rPr lang="sv-SE" sz="2400">
                <a:latin typeface="Arial Bold"/>
              </a:rPr>
              <a:t>. </a:t>
            </a:r>
          </a:p>
          <a:p>
            <a:pPr marL="57150" indent="0">
              <a:buFont typeface="Arial" panose="020B0604020202020204" pitchFamily="34" charset="0"/>
              <a:buNone/>
            </a:pPr>
            <a:endParaRPr lang="sv-SE" sz="2400" dirty="0">
              <a:latin typeface="Arial Bold"/>
            </a:endParaRPr>
          </a:p>
          <a:p>
            <a:pPr lvl="1"/>
            <a:r>
              <a:rPr lang="sv-SE" dirty="0">
                <a:latin typeface="Arial Bold"/>
              </a:rPr>
              <a:t>Vid torkning i torkskåp torkas provet i 60 grader under 16 timmar (över natt). </a:t>
            </a:r>
          </a:p>
          <a:p>
            <a:pPr lvl="1"/>
            <a:endParaRPr lang="sv-SE" dirty="0">
              <a:latin typeface="Arial Bold"/>
            </a:endParaRPr>
          </a:p>
          <a:p>
            <a:pPr lvl="1"/>
            <a:r>
              <a:rPr lang="sv-SE" dirty="0">
                <a:latin typeface="Arial Bold"/>
              </a:rPr>
              <a:t>Vid torkning med portabel utrustning (</a:t>
            </a:r>
            <a:r>
              <a:rPr lang="sv-SE" dirty="0" err="1">
                <a:latin typeface="Arial Bold"/>
              </a:rPr>
              <a:t>Moosegaarden</a:t>
            </a:r>
            <a:r>
              <a:rPr lang="sv-SE" dirty="0">
                <a:latin typeface="Arial Bold"/>
              </a:rPr>
              <a:t>) torkas provet i ca 30 minuter.</a:t>
            </a:r>
          </a:p>
          <a:p>
            <a:pPr lvl="1"/>
            <a:endParaRPr lang="sv-SE" dirty="0">
              <a:latin typeface="Arial Bold"/>
            </a:endParaRPr>
          </a:p>
          <a:p>
            <a:pPr lvl="1"/>
            <a:r>
              <a:rPr lang="sv-SE" dirty="0">
                <a:latin typeface="Arial Bold"/>
              </a:rPr>
              <a:t>I bägge fallen behöver man en tillförlitlig våg</a:t>
            </a:r>
          </a:p>
          <a:p>
            <a:pPr lvl="1"/>
            <a:endParaRPr lang="sv-SE" sz="1600" dirty="0">
              <a:latin typeface="Arial Bold"/>
            </a:endParaRPr>
          </a:p>
        </p:txBody>
      </p:sp>
      <p:sp>
        <p:nvSpPr>
          <p:cNvPr id="2" name="Rubrik 1">
            <a:extLst>
              <a:ext uri="{FF2B5EF4-FFF2-40B4-BE49-F238E27FC236}">
                <a16:creationId xmlns:a16="http://schemas.microsoft.com/office/drawing/2014/main" id="{B92B3EE0-D4A4-B403-62A9-D4142178CB41}"/>
              </a:ext>
            </a:extLst>
          </p:cNvPr>
          <p:cNvSpPr>
            <a:spLocks noGrp="1"/>
          </p:cNvSpPr>
          <p:nvPr>
            <p:ph type="title"/>
          </p:nvPr>
        </p:nvSpPr>
        <p:spPr/>
        <p:txBody>
          <a:bodyPr/>
          <a:lstStyle/>
          <a:p>
            <a:r>
              <a:rPr lang="sv-SE" dirty="0"/>
              <a:t>Torrsubstansbestämning </a:t>
            </a:r>
          </a:p>
        </p:txBody>
      </p:sp>
    </p:spTree>
    <p:extLst>
      <p:ext uri="{BB962C8B-B14F-4D97-AF65-F5344CB8AC3E}">
        <p14:creationId xmlns:p14="http://schemas.microsoft.com/office/powerpoint/2010/main" val="129529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EC19D538-8ECA-4EF8-A683-F7C016F3A44D}"/>
              </a:ext>
            </a:extLst>
          </p:cNvPr>
          <p:cNvSpPr txBox="1"/>
          <p:nvPr/>
        </p:nvSpPr>
        <p:spPr>
          <a:xfrm>
            <a:off x="7514562" y="5788734"/>
            <a:ext cx="3836440" cy="276999"/>
          </a:xfrm>
          <a:prstGeom prst="rect">
            <a:avLst/>
          </a:prstGeom>
          <a:noFill/>
        </p:spPr>
        <p:txBody>
          <a:bodyPr wrap="square" rtlCol="0">
            <a:spAutoFit/>
          </a:bodyPr>
          <a:lstStyle/>
          <a:p>
            <a:r>
              <a:rPr lang="sv-SE" sz="1200" dirty="0"/>
              <a:t>                      Bild: Jesper </a:t>
            </a:r>
            <a:r>
              <a:rPr lang="sv-SE" sz="1200" dirty="0" err="1"/>
              <a:t>Anhede</a:t>
            </a:r>
            <a:r>
              <a:rPr lang="sv-SE" sz="1200" dirty="0"/>
              <a:t>, </a:t>
            </a:r>
            <a:r>
              <a:rPr lang="sv-SE" sz="1200" dirty="0" err="1"/>
              <a:t>Kickass</a:t>
            </a:r>
            <a:r>
              <a:rPr lang="sv-SE" sz="1200" dirty="0"/>
              <a:t> </a:t>
            </a:r>
            <a:r>
              <a:rPr lang="sv-SE" sz="1200" dirty="0" err="1"/>
              <a:t>photos</a:t>
            </a:r>
            <a:endParaRPr lang="sv-SE" sz="1200" dirty="0"/>
          </a:p>
        </p:txBody>
      </p:sp>
      <p:pic>
        <p:nvPicPr>
          <p:cNvPr id="5" name="Bildobjekt 4" descr="Mjölkkor vid foderbord">
            <a:extLst>
              <a:ext uri="{FF2B5EF4-FFF2-40B4-BE49-F238E27FC236}">
                <a16:creationId xmlns:a16="http://schemas.microsoft.com/office/drawing/2014/main" id="{90CA7679-CF4D-474A-8487-377B9E9393E0}"/>
              </a:ext>
            </a:extLst>
          </p:cNvPr>
          <p:cNvPicPr>
            <a:picLocks noChangeAspect="1"/>
          </p:cNvPicPr>
          <p:nvPr/>
        </p:nvPicPr>
        <p:blipFill rotWithShape="1">
          <a:blip r:embed="rId2">
            <a:extLst>
              <a:ext uri="{28A0092B-C50C-407E-A947-70E740481C1C}">
                <a14:useLocalDpi xmlns:a14="http://schemas.microsoft.com/office/drawing/2010/main" val="0"/>
              </a:ext>
            </a:extLst>
          </a:blip>
          <a:srcRect l="33628" r="8756"/>
          <a:stretch/>
        </p:blipFill>
        <p:spPr>
          <a:xfrm>
            <a:off x="7514562" y="1720233"/>
            <a:ext cx="3516142" cy="4068500"/>
          </a:xfrm>
          <a:prstGeom prst="rect">
            <a:avLst/>
          </a:prstGeom>
        </p:spPr>
      </p:pic>
      <p:sp>
        <p:nvSpPr>
          <p:cNvPr id="3" name="Platshållare för innehåll 2">
            <a:extLst>
              <a:ext uri="{FF2B5EF4-FFF2-40B4-BE49-F238E27FC236}">
                <a16:creationId xmlns:a16="http://schemas.microsoft.com/office/drawing/2014/main" id="{87B981E1-1E8E-48CB-9411-AE2F56138E48}"/>
              </a:ext>
            </a:extLst>
          </p:cNvPr>
          <p:cNvSpPr>
            <a:spLocks noGrp="1"/>
          </p:cNvSpPr>
          <p:nvPr>
            <p:ph idx="1"/>
          </p:nvPr>
        </p:nvSpPr>
        <p:spPr>
          <a:xfrm>
            <a:off x="1518606" y="1685573"/>
            <a:ext cx="5121892" cy="4346703"/>
          </a:xfrm>
        </p:spPr>
        <p:txBody>
          <a:bodyPr/>
          <a:lstStyle/>
          <a:p>
            <a:r>
              <a:rPr lang="sv-SE" sz="2600" dirty="0">
                <a:latin typeface="Calibri" panose="020F0502020204030204" pitchFamily="34" charset="0"/>
                <a:cs typeface="Calibri" panose="020F0502020204030204" pitchFamily="34" charset="0"/>
              </a:rPr>
              <a:t>Med höga smältbarhetsvärden räknas det in höga givor av </a:t>
            </a:r>
            <a:r>
              <a:rPr lang="sv-SE" sz="2600" dirty="0" err="1">
                <a:latin typeface="Calibri" panose="020F0502020204030204" pitchFamily="34" charset="0"/>
                <a:cs typeface="Calibri" panose="020F0502020204030204" pitchFamily="34" charset="0"/>
              </a:rPr>
              <a:t>vallfoder</a:t>
            </a:r>
            <a:r>
              <a:rPr lang="sv-SE" sz="2600" dirty="0">
                <a:latin typeface="Calibri" panose="020F0502020204030204" pitchFamily="34" charset="0"/>
                <a:cs typeface="Calibri" panose="020F0502020204030204" pitchFamily="34" charset="0"/>
              </a:rPr>
              <a:t>. </a:t>
            </a:r>
          </a:p>
          <a:p>
            <a:r>
              <a:rPr lang="sv-SE" sz="2600" dirty="0">
                <a:latin typeface="Calibri" panose="020F0502020204030204" pitchFamily="34" charset="0"/>
                <a:cs typeface="Calibri" panose="020F0502020204030204" pitchFamily="34" charset="0"/>
              </a:rPr>
              <a:t>Var observant, skiljer sig grovfodergivan mycket mot tidigare?</a:t>
            </a:r>
          </a:p>
          <a:p>
            <a:r>
              <a:rPr lang="sv-SE" sz="2600" dirty="0">
                <a:latin typeface="Calibri" panose="020F0502020204030204" pitchFamily="34" charset="0"/>
                <a:cs typeface="Calibri" panose="020F0502020204030204" pitchFamily="34" charset="0"/>
              </a:rPr>
              <a:t>Ge kon tid att ställa om justera  ner fyllnadsbalansen i början och öka upp efter hand. </a:t>
            </a:r>
          </a:p>
          <a:p>
            <a:r>
              <a:rPr lang="sv-SE" sz="2600" dirty="0">
                <a:latin typeface="Calibri" panose="020F0502020204030204" pitchFamily="34" charset="0"/>
                <a:cs typeface="Calibri" panose="020F0502020204030204" pitchFamily="34" charset="0"/>
              </a:rPr>
              <a:t>Stäm av konsumtionen, och lagren.</a:t>
            </a:r>
          </a:p>
          <a:p>
            <a:endParaRPr lang="sv-SE" dirty="0"/>
          </a:p>
        </p:txBody>
      </p:sp>
      <p:sp>
        <p:nvSpPr>
          <p:cNvPr id="2" name="Rubrik 1">
            <a:extLst>
              <a:ext uri="{FF2B5EF4-FFF2-40B4-BE49-F238E27FC236}">
                <a16:creationId xmlns:a16="http://schemas.microsoft.com/office/drawing/2014/main" id="{FF0DD581-4AAF-437E-BB82-9E883ADC3B9C}"/>
              </a:ext>
            </a:extLst>
          </p:cNvPr>
          <p:cNvSpPr>
            <a:spLocks noGrp="1"/>
          </p:cNvSpPr>
          <p:nvPr>
            <p:ph type="title"/>
          </p:nvPr>
        </p:nvSpPr>
        <p:spPr/>
        <p:txBody>
          <a:bodyPr/>
          <a:lstStyle/>
          <a:p>
            <a:r>
              <a:rPr lang="sv-SE" dirty="0"/>
              <a:t>Konsumtion</a:t>
            </a:r>
          </a:p>
        </p:txBody>
      </p:sp>
    </p:spTree>
    <p:extLst>
      <p:ext uri="{BB962C8B-B14F-4D97-AF65-F5344CB8AC3E}">
        <p14:creationId xmlns:p14="http://schemas.microsoft.com/office/powerpoint/2010/main" val="20503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eräkning av volym på plansilo">
            <a:extLst>
              <a:ext uri="{FF2B5EF4-FFF2-40B4-BE49-F238E27FC236}">
                <a16:creationId xmlns:a16="http://schemas.microsoft.com/office/drawing/2014/main" id="{243EB085-E19E-3919-69CD-4BCE8AD90581}"/>
              </a:ext>
            </a:extLst>
          </p:cNvPr>
          <p:cNvPicPr>
            <a:picLocks noChangeAspect="1"/>
          </p:cNvPicPr>
          <p:nvPr/>
        </p:nvPicPr>
        <p:blipFill>
          <a:blip r:embed="rId2"/>
          <a:stretch>
            <a:fillRect/>
          </a:stretch>
        </p:blipFill>
        <p:spPr>
          <a:xfrm>
            <a:off x="7441035" y="2072032"/>
            <a:ext cx="4702966" cy="1468122"/>
          </a:xfrm>
          <a:prstGeom prst="rect">
            <a:avLst/>
          </a:prstGeom>
        </p:spPr>
      </p:pic>
      <p:sp>
        <p:nvSpPr>
          <p:cNvPr id="5" name="Platshållare för innehåll 2">
            <a:extLst>
              <a:ext uri="{FF2B5EF4-FFF2-40B4-BE49-F238E27FC236}">
                <a16:creationId xmlns:a16="http://schemas.microsoft.com/office/drawing/2014/main" id="{5F4B69BA-8AE6-9701-C85B-36874165ACD6}"/>
              </a:ext>
            </a:extLst>
          </p:cNvPr>
          <p:cNvSpPr txBox="1">
            <a:spLocks/>
          </p:cNvSpPr>
          <p:nvPr/>
        </p:nvSpPr>
        <p:spPr>
          <a:xfrm>
            <a:off x="1662965" y="1377387"/>
            <a:ext cx="5778070" cy="5596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latin typeface="Arial Bold"/>
              </a:rPr>
              <a:t>Plansilo</a:t>
            </a:r>
          </a:p>
          <a:p>
            <a:r>
              <a:rPr lang="sv-SE" sz="2000" dirty="0">
                <a:latin typeface="Arial Bold"/>
              </a:rPr>
              <a:t>Volymen räknas ut som en kub</a:t>
            </a:r>
          </a:p>
          <a:p>
            <a:pPr lvl="1"/>
            <a:r>
              <a:rPr lang="sv-SE" sz="1600" dirty="0">
                <a:latin typeface="Arial Bold"/>
              </a:rPr>
              <a:t>Volymen (m</a:t>
            </a:r>
            <a:r>
              <a:rPr lang="sv-SE" sz="1600" dirty="0">
                <a:latin typeface="Calibri" panose="020F0502020204030204" pitchFamily="34" charset="0"/>
              </a:rPr>
              <a:t>³)</a:t>
            </a:r>
            <a:r>
              <a:rPr lang="sv-SE" sz="1600" dirty="0">
                <a:latin typeface="Arial Bold"/>
              </a:rPr>
              <a:t> = längden(m) * bredden(m) * höjden(m)</a:t>
            </a:r>
          </a:p>
          <a:p>
            <a:pPr marL="457200" lvl="1" indent="0">
              <a:buFont typeface="Arial" panose="020B0604020202020204" pitchFamily="34" charset="0"/>
              <a:buNone/>
              <a:tabLst>
                <a:tab pos="715963" algn="l"/>
              </a:tabLst>
            </a:pPr>
            <a:r>
              <a:rPr lang="sv-SE" sz="1600" dirty="0">
                <a:latin typeface="Arial Bold"/>
              </a:rPr>
              <a:t>     Med höjden avses den höjd som själva ensilaget har.</a:t>
            </a:r>
          </a:p>
          <a:p>
            <a:pPr marL="449263" lvl="1" indent="0">
              <a:buFont typeface="Arial" panose="020B0604020202020204" pitchFamily="34" charset="0"/>
              <a:buNone/>
              <a:tabLst>
                <a:tab pos="715963" algn="l"/>
              </a:tabLst>
            </a:pPr>
            <a:r>
              <a:rPr lang="sv-SE" sz="1600" dirty="0">
                <a:latin typeface="Arial Bold"/>
              </a:rPr>
              <a:t>     Om man har en sluttning i någon av ändarna på silon 	så får man tänka att man får en halv kub från nedkant 	på sluttningen till den platta delen på silon och 	summera dessa volymer (se figur) - Summan av den 	blå och den röda</a:t>
            </a:r>
            <a:br>
              <a:rPr lang="sv-SE" sz="1600" dirty="0">
                <a:latin typeface="Arial Bold"/>
              </a:rPr>
            </a:br>
            <a:endParaRPr lang="sv-SE" sz="1600" dirty="0">
              <a:latin typeface="Arial Bold"/>
            </a:endParaRPr>
          </a:p>
          <a:p>
            <a:pPr marL="449263" lvl="1" indent="0">
              <a:buFont typeface="Arial" panose="020B0604020202020204" pitchFamily="34" charset="0"/>
              <a:buNone/>
              <a:tabLst>
                <a:tab pos="715963" algn="l"/>
              </a:tabLst>
            </a:pPr>
            <a:r>
              <a:rPr lang="sv-SE" sz="2800" dirty="0">
                <a:latin typeface="Arial Bold"/>
              </a:rPr>
              <a:t>Tornsilo</a:t>
            </a:r>
          </a:p>
          <a:p>
            <a:pPr marL="392113">
              <a:tabLst>
                <a:tab pos="711200" algn="l"/>
              </a:tabLst>
            </a:pPr>
            <a:r>
              <a:rPr lang="sv-SE" sz="2000" dirty="0">
                <a:latin typeface="Arial Bold"/>
              </a:rPr>
              <a:t>Volymen räknas ut som en cylinder</a:t>
            </a:r>
          </a:p>
          <a:p>
            <a:pPr marL="792163" lvl="1">
              <a:tabLst>
                <a:tab pos="711200" algn="l"/>
              </a:tabLst>
            </a:pPr>
            <a:r>
              <a:rPr lang="sv-SE" sz="1600" dirty="0">
                <a:latin typeface="Arial Bold"/>
              </a:rPr>
              <a:t>Volymen (m</a:t>
            </a:r>
            <a:r>
              <a:rPr lang="sv-SE" sz="1600" dirty="0">
                <a:latin typeface="Calibri" panose="020F0502020204030204" pitchFamily="34" charset="0"/>
              </a:rPr>
              <a:t>³)</a:t>
            </a:r>
            <a:r>
              <a:rPr lang="sv-SE" sz="1600" dirty="0">
                <a:latin typeface="Arial Bold"/>
              </a:rPr>
              <a:t> = radien(m)*radien(m)*</a:t>
            </a:r>
            <a:r>
              <a:rPr lang="el-GR" sz="1600" dirty="0">
                <a:latin typeface="Calibri" panose="020F0502020204030204" pitchFamily="34" charset="0"/>
              </a:rPr>
              <a:t>π</a:t>
            </a:r>
            <a:r>
              <a:rPr lang="sv-SE" sz="1600" dirty="0">
                <a:latin typeface="Calibri" panose="020F0502020204030204" pitchFamily="34" charset="0"/>
              </a:rPr>
              <a:t>*höjden(m)</a:t>
            </a:r>
          </a:p>
          <a:p>
            <a:pPr marL="506413" lvl="1" indent="0">
              <a:buFont typeface="Arial" panose="020B0604020202020204" pitchFamily="34" charset="0"/>
              <a:buNone/>
              <a:tabLst>
                <a:tab pos="812800" algn="l"/>
              </a:tabLst>
            </a:pPr>
            <a:r>
              <a:rPr lang="sv-SE" sz="1600" dirty="0">
                <a:latin typeface="Calibri" panose="020F0502020204030204" pitchFamily="34" charset="0"/>
              </a:rPr>
              <a:t>	</a:t>
            </a:r>
            <a:r>
              <a:rPr lang="sv-SE" sz="1600" dirty="0">
                <a:latin typeface="Arial Bold"/>
              </a:rPr>
              <a:t>Med höjden avses den höjd som själva ensilaget har.</a:t>
            </a:r>
          </a:p>
          <a:p>
            <a:pPr marL="506413" lvl="1" indent="0">
              <a:buFont typeface="Arial" panose="020B0604020202020204" pitchFamily="34" charset="0"/>
              <a:buNone/>
              <a:tabLst>
                <a:tab pos="812800" algn="l"/>
              </a:tabLst>
            </a:pPr>
            <a:r>
              <a:rPr lang="sv-SE" sz="1600" dirty="0">
                <a:latin typeface="Arial Bold"/>
              </a:rPr>
              <a:t>	Radien=diametern(m)/2</a:t>
            </a:r>
          </a:p>
          <a:p>
            <a:pPr marL="506413" lvl="1" indent="0">
              <a:buFont typeface="Arial" panose="020B0604020202020204" pitchFamily="34" charset="0"/>
              <a:buNone/>
              <a:tabLst>
                <a:tab pos="812800" algn="l"/>
              </a:tabLst>
            </a:pPr>
            <a:r>
              <a:rPr lang="sv-SE" sz="1600" dirty="0">
                <a:latin typeface="Arial Bold"/>
              </a:rPr>
              <a:t>	</a:t>
            </a:r>
            <a:r>
              <a:rPr lang="el-GR" sz="1600" dirty="0">
                <a:latin typeface="Calibri" panose="020F0502020204030204" pitchFamily="34" charset="0"/>
              </a:rPr>
              <a:t> </a:t>
            </a:r>
            <a:r>
              <a:rPr lang="el-GR" sz="1600" dirty="0">
                <a:latin typeface="Arial Bold"/>
              </a:rPr>
              <a:t>π</a:t>
            </a:r>
            <a:r>
              <a:rPr lang="sv-SE" sz="1600" dirty="0">
                <a:latin typeface="Arial Bold"/>
              </a:rPr>
              <a:t>= 3,1416</a:t>
            </a:r>
          </a:p>
          <a:p>
            <a:pPr marL="506413" lvl="1" indent="0">
              <a:buFont typeface="Arial" panose="020B0604020202020204" pitchFamily="34" charset="0"/>
              <a:buNone/>
              <a:tabLst>
                <a:tab pos="711200" algn="l"/>
              </a:tabLst>
            </a:pPr>
            <a:endParaRPr lang="sv-SE" sz="1600" dirty="0">
              <a:latin typeface="Arial Bold"/>
            </a:endParaRPr>
          </a:p>
          <a:p>
            <a:pPr marL="506413" lvl="1" indent="0">
              <a:buFont typeface="Arial" panose="020B0604020202020204" pitchFamily="34" charset="0"/>
              <a:buNone/>
              <a:tabLst>
                <a:tab pos="711200" algn="l"/>
              </a:tabLst>
            </a:pPr>
            <a:endParaRPr lang="sv-SE" sz="1600" dirty="0">
              <a:latin typeface="Arial Bold"/>
            </a:endParaRPr>
          </a:p>
          <a:p>
            <a:pPr marL="57150" indent="0">
              <a:buFont typeface="Arial" panose="020B0604020202020204" pitchFamily="34" charset="0"/>
              <a:buNone/>
            </a:pPr>
            <a:endParaRPr lang="sv-SE" sz="2000" dirty="0">
              <a:latin typeface="Arial Bold"/>
            </a:endParaRPr>
          </a:p>
          <a:p>
            <a:pPr lvl="1"/>
            <a:endParaRPr lang="sv-SE" sz="1600" dirty="0">
              <a:latin typeface="Arial Bold"/>
            </a:endParaRPr>
          </a:p>
          <a:p>
            <a:pPr lvl="1"/>
            <a:endParaRPr lang="sv-SE" sz="1600" dirty="0">
              <a:latin typeface="Arial Bold"/>
            </a:endParaRPr>
          </a:p>
        </p:txBody>
      </p:sp>
      <p:sp>
        <p:nvSpPr>
          <p:cNvPr id="2" name="Rubrik 1">
            <a:extLst>
              <a:ext uri="{FF2B5EF4-FFF2-40B4-BE49-F238E27FC236}">
                <a16:creationId xmlns:a16="http://schemas.microsoft.com/office/drawing/2014/main" id="{549EBD19-CB37-E72F-4171-BB0BDD768933}"/>
              </a:ext>
            </a:extLst>
          </p:cNvPr>
          <p:cNvSpPr>
            <a:spLocks noGrp="1"/>
          </p:cNvSpPr>
          <p:nvPr>
            <p:ph type="title"/>
          </p:nvPr>
        </p:nvSpPr>
        <p:spPr/>
        <p:txBody>
          <a:bodyPr/>
          <a:lstStyle/>
          <a:p>
            <a:r>
              <a:rPr lang="sv-SE" dirty="0"/>
              <a:t>Så här räknar man ut volymer</a:t>
            </a:r>
          </a:p>
        </p:txBody>
      </p:sp>
    </p:spTree>
    <p:extLst>
      <p:ext uri="{BB962C8B-B14F-4D97-AF65-F5344CB8AC3E}">
        <p14:creationId xmlns:p14="http://schemas.microsoft.com/office/powerpoint/2010/main" val="31234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eräkning av volym på korv">
            <a:extLst>
              <a:ext uri="{FF2B5EF4-FFF2-40B4-BE49-F238E27FC236}">
                <a16:creationId xmlns:a16="http://schemas.microsoft.com/office/drawing/2014/main" id="{FF1933ED-70BB-A7B7-618F-71F445B9A3C2}"/>
              </a:ext>
            </a:extLst>
          </p:cNvPr>
          <p:cNvPicPr>
            <a:picLocks noChangeAspect="1"/>
          </p:cNvPicPr>
          <p:nvPr/>
        </p:nvPicPr>
        <p:blipFill>
          <a:blip r:embed="rId2"/>
          <a:stretch>
            <a:fillRect/>
          </a:stretch>
        </p:blipFill>
        <p:spPr>
          <a:xfrm>
            <a:off x="2241883" y="5068196"/>
            <a:ext cx="5004048" cy="1408134"/>
          </a:xfrm>
          <a:prstGeom prst="rect">
            <a:avLst/>
          </a:prstGeom>
        </p:spPr>
      </p:pic>
      <p:sp>
        <p:nvSpPr>
          <p:cNvPr id="5" name="Platshållare för innehåll 2">
            <a:extLst>
              <a:ext uri="{FF2B5EF4-FFF2-40B4-BE49-F238E27FC236}">
                <a16:creationId xmlns:a16="http://schemas.microsoft.com/office/drawing/2014/main" id="{5243886C-6C44-67E0-BF1C-565735B0DA3D}"/>
              </a:ext>
            </a:extLst>
          </p:cNvPr>
          <p:cNvSpPr>
            <a:spLocks noGrp="1"/>
          </p:cNvSpPr>
          <p:nvPr>
            <p:ph idx="1"/>
          </p:nvPr>
        </p:nvSpPr>
        <p:spPr>
          <a:xfrm>
            <a:off x="1519238" y="1616481"/>
            <a:ext cx="9510712" cy="4346575"/>
          </a:xfrm>
        </p:spPr>
        <p:txBody>
          <a:bodyPr>
            <a:normAutofit/>
          </a:bodyPr>
          <a:lstStyle/>
          <a:p>
            <a:pPr marL="0" indent="0">
              <a:buNone/>
            </a:pPr>
            <a:r>
              <a:rPr lang="sv-SE" sz="2800" dirty="0">
                <a:latin typeface="Arial Bold"/>
              </a:rPr>
              <a:t>Korv</a:t>
            </a:r>
          </a:p>
          <a:p>
            <a:pPr marL="392113">
              <a:tabLst>
                <a:tab pos="711200" algn="l"/>
              </a:tabLst>
            </a:pPr>
            <a:r>
              <a:rPr lang="sv-SE" sz="2000" dirty="0">
                <a:latin typeface="Arial Bold"/>
              </a:rPr>
              <a:t>Volymen räknas ut som en cylinder</a:t>
            </a:r>
          </a:p>
          <a:p>
            <a:pPr marL="792163" lvl="1">
              <a:tabLst>
                <a:tab pos="711200" algn="l"/>
              </a:tabLst>
            </a:pPr>
            <a:r>
              <a:rPr lang="sv-SE" sz="1600" dirty="0">
                <a:latin typeface="Arial Bold"/>
              </a:rPr>
              <a:t>Volymen (m³) = radien(m)*radien(m)*</a:t>
            </a:r>
            <a:r>
              <a:rPr lang="el-GR" sz="1600" dirty="0">
                <a:latin typeface="Arial Bold"/>
              </a:rPr>
              <a:t>π</a:t>
            </a:r>
            <a:r>
              <a:rPr lang="sv-SE" sz="1600" dirty="0">
                <a:latin typeface="Arial Bold"/>
              </a:rPr>
              <a:t>*längden(m)</a:t>
            </a:r>
          </a:p>
          <a:p>
            <a:pPr marL="506413" lvl="1" indent="0">
              <a:buNone/>
              <a:tabLst>
                <a:tab pos="812800" algn="l"/>
              </a:tabLst>
            </a:pPr>
            <a:r>
              <a:rPr lang="sv-SE" sz="1600" dirty="0">
                <a:latin typeface="Arial Bold"/>
              </a:rPr>
              <a:t>	Radien=diametern(m)/2</a:t>
            </a:r>
          </a:p>
          <a:p>
            <a:pPr marL="506413" lvl="1" indent="0">
              <a:buNone/>
              <a:tabLst>
                <a:tab pos="812800" algn="l"/>
              </a:tabLst>
            </a:pPr>
            <a:r>
              <a:rPr lang="sv-SE" sz="1600" dirty="0">
                <a:latin typeface="Arial Bold"/>
              </a:rPr>
              <a:t>	</a:t>
            </a:r>
            <a:r>
              <a:rPr lang="el-GR" sz="1600" dirty="0">
                <a:latin typeface="Arial Bold"/>
              </a:rPr>
              <a:t>π</a:t>
            </a:r>
            <a:r>
              <a:rPr lang="sv-SE" sz="1600" dirty="0">
                <a:latin typeface="Arial Bold"/>
              </a:rPr>
              <a:t>= 3,1416</a:t>
            </a:r>
          </a:p>
          <a:p>
            <a:pPr marL="792163" lvl="1">
              <a:tabLst>
                <a:tab pos="812800" algn="l"/>
              </a:tabLst>
            </a:pPr>
            <a:r>
              <a:rPr lang="sv-SE" sz="1600" dirty="0">
                <a:latin typeface="Arial Bold"/>
              </a:rPr>
              <a:t>Korvens diameter anges vanligen i fot. </a:t>
            </a:r>
          </a:p>
          <a:p>
            <a:pPr marL="506413" lvl="1" indent="0">
              <a:buNone/>
              <a:tabLst>
                <a:tab pos="812800" algn="l"/>
              </a:tabLst>
            </a:pPr>
            <a:r>
              <a:rPr lang="sv-SE" sz="1600" dirty="0">
                <a:latin typeface="Arial Bold"/>
              </a:rPr>
              <a:t>	1 fot=0,3048 meter</a:t>
            </a:r>
          </a:p>
          <a:p>
            <a:pPr marL="506413" lvl="1" indent="0">
              <a:buNone/>
              <a:tabLst>
                <a:tab pos="812800" algn="l"/>
              </a:tabLst>
            </a:pPr>
            <a:r>
              <a:rPr lang="sv-SE" sz="1600" dirty="0">
                <a:latin typeface="Arial Bold"/>
              </a:rPr>
              <a:t>	En korv på 11’’ (fot) har således en diameter på 3,35 meter</a:t>
            </a:r>
          </a:p>
          <a:p>
            <a:pPr marL="449263" lvl="1" indent="0">
              <a:buNone/>
              <a:tabLst>
                <a:tab pos="806450" algn="l"/>
              </a:tabLst>
            </a:pPr>
            <a:r>
              <a:rPr lang="sv-SE" sz="1600" dirty="0">
                <a:latin typeface="Arial Bold"/>
              </a:rPr>
              <a:t>	I korven det bli en sluttning i änden på korven och där får man tänka att 	man får en halv 	cylinder från ned kant på sluttningen till den horisontella delen på korven och summera dessa 	volymer (se figur) - Summan av den blå och den röda</a:t>
            </a:r>
          </a:p>
        </p:txBody>
      </p:sp>
      <p:sp>
        <p:nvSpPr>
          <p:cNvPr id="2" name="Rubrik 1">
            <a:extLst>
              <a:ext uri="{FF2B5EF4-FFF2-40B4-BE49-F238E27FC236}">
                <a16:creationId xmlns:a16="http://schemas.microsoft.com/office/drawing/2014/main" id="{7DC0D6A2-D24D-8D19-4EA4-944EA8E8D20F}"/>
              </a:ext>
            </a:extLst>
          </p:cNvPr>
          <p:cNvSpPr>
            <a:spLocks noGrp="1"/>
          </p:cNvSpPr>
          <p:nvPr>
            <p:ph type="title"/>
          </p:nvPr>
        </p:nvSpPr>
        <p:spPr/>
        <p:txBody>
          <a:bodyPr/>
          <a:lstStyle/>
          <a:p>
            <a:r>
              <a:rPr lang="sv-SE" dirty="0"/>
              <a:t>Så här räknar man ut volymer</a:t>
            </a:r>
          </a:p>
        </p:txBody>
      </p:sp>
    </p:spTree>
    <p:extLst>
      <p:ext uri="{BB962C8B-B14F-4D97-AF65-F5344CB8AC3E}">
        <p14:creationId xmlns:p14="http://schemas.microsoft.com/office/powerpoint/2010/main" val="105603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74AEB4-D964-8C5F-6143-CA79BA944339}"/>
              </a:ext>
            </a:extLst>
          </p:cNvPr>
          <p:cNvSpPr>
            <a:spLocks noGrp="1"/>
          </p:cNvSpPr>
          <p:nvPr>
            <p:ph type="title"/>
          </p:nvPr>
        </p:nvSpPr>
        <p:spPr/>
        <p:txBody>
          <a:bodyPr/>
          <a:lstStyle/>
          <a:p>
            <a:r>
              <a:rPr lang="sv-SE" dirty="0"/>
              <a:t>Så här räknar man ut volymer </a:t>
            </a:r>
          </a:p>
        </p:txBody>
      </p:sp>
      <p:sp>
        <p:nvSpPr>
          <p:cNvPr id="5" name="Platshållare för innehåll 2">
            <a:extLst>
              <a:ext uri="{FF2B5EF4-FFF2-40B4-BE49-F238E27FC236}">
                <a16:creationId xmlns:a16="http://schemas.microsoft.com/office/drawing/2014/main" id="{46E6D2A9-C8C9-7384-A5F6-D26391DE279C}"/>
              </a:ext>
            </a:extLst>
          </p:cNvPr>
          <p:cNvSpPr>
            <a:spLocks noGrp="1"/>
          </p:cNvSpPr>
          <p:nvPr>
            <p:ph idx="1"/>
          </p:nvPr>
        </p:nvSpPr>
        <p:spPr>
          <a:xfrm>
            <a:off x="1519238" y="1593328"/>
            <a:ext cx="9510712" cy="4346575"/>
          </a:xfrm>
        </p:spPr>
        <p:txBody>
          <a:bodyPr>
            <a:normAutofit/>
          </a:bodyPr>
          <a:lstStyle/>
          <a:p>
            <a:pPr marL="0" indent="0">
              <a:buNone/>
            </a:pPr>
            <a:r>
              <a:rPr lang="sv-SE" sz="2800" dirty="0">
                <a:latin typeface="Arial Bold"/>
              </a:rPr>
              <a:t>Bal</a:t>
            </a:r>
          </a:p>
          <a:p>
            <a:pPr marL="392113">
              <a:tabLst>
                <a:tab pos="711200" algn="l"/>
              </a:tabLst>
            </a:pPr>
            <a:r>
              <a:rPr lang="sv-SE" sz="2000" dirty="0">
                <a:latin typeface="Arial Bold"/>
              </a:rPr>
              <a:t>Volymen räknas ut som en cylinder</a:t>
            </a:r>
          </a:p>
          <a:p>
            <a:pPr marL="792163" lvl="1">
              <a:tabLst>
                <a:tab pos="711200" algn="l"/>
              </a:tabLst>
            </a:pPr>
            <a:r>
              <a:rPr lang="sv-SE" sz="1600" dirty="0">
                <a:latin typeface="Arial Bold"/>
              </a:rPr>
              <a:t>Volymen (m³) = radien(m)*radien(m)*</a:t>
            </a:r>
            <a:r>
              <a:rPr lang="el-GR" sz="1600" dirty="0">
                <a:latin typeface="Arial Bold"/>
              </a:rPr>
              <a:t>π</a:t>
            </a:r>
            <a:r>
              <a:rPr lang="sv-SE" sz="1600" dirty="0">
                <a:latin typeface="Arial Bold"/>
              </a:rPr>
              <a:t>*höjden(m)</a:t>
            </a:r>
          </a:p>
          <a:p>
            <a:pPr marL="506413" lvl="1" indent="0">
              <a:buNone/>
              <a:tabLst>
                <a:tab pos="812800" algn="l"/>
              </a:tabLst>
            </a:pPr>
            <a:r>
              <a:rPr lang="sv-SE" sz="1600" dirty="0">
                <a:latin typeface="Arial Bold"/>
              </a:rPr>
              <a:t>	Radien=diametern(m)/2</a:t>
            </a:r>
          </a:p>
          <a:p>
            <a:pPr marL="506413" lvl="1" indent="0">
              <a:buNone/>
              <a:tabLst>
                <a:tab pos="812800" algn="l"/>
              </a:tabLst>
            </a:pPr>
            <a:r>
              <a:rPr lang="sv-SE" sz="1600" dirty="0">
                <a:latin typeface="Arial Bold"/>
              </a:rPr>
              <a:t>	</a:t>
            </a:r>
            <a:r>
              <a:rPr lang="el-GR" sz="1600" dirty="0">
                <a:latin typeface="Arial Bold"/>
              </a:rPr>
              <a:t> π</a:t>
            </a:r>
            <a:r>
              <a:rPr lang="sv-SE" sz="1600" dirty="0">
                <a:latin typeface="Arial Bold"/>
              </a:rPr>
              <a:t>= 3,1416</a:t>
            </a:r>
          </a:p>
          <a:p>
            <a:pPr marL="506413" lvl="1" indent="0">
              <a:buNone/>
              <a:tabLst>
                <a:tab pos="711200" algn="l"/>
              </a:tabLst>
            </a:pPr>
            <a:endParaRPr lang="sv-SE" sz="1600" dirty="0">
              <a:latin typeface="Arial Bold"/>
            </a:endParaRPr>
          </a:p>
          <a:p>
            <a:pPr marL="0" indent="0">
              <a:buNone/>
            </a:pPr>
            <a:r>
              <a:rPr lang="sv-SE" sz="2800" dirty="0">
                <a:latin typeface="Arial Bold"/>
              </a:rPr>
              <a:t>Limpa</a:t>
            </a:r>
          </a:p>
          <a:p>
            <a:r>
              <a:rPr lang="sv-SE" sz="2000" dirty="0">
                <a:latin typeface="Arial Bold"/>
              </a:rPr>
              <a:t>Volymen räknas ut som en kub (kan vara väldigt svår att uppskatta)</a:t>
            </a:r>
          </a:p>
          <a:p>
            <a:pPr lvl="1"/>
            <a:r>
              <a:rPr lang="sv-SE" sz="1600" dirty="0">
                <a:latin typeface="Arial Bold"/>
              </a:rPr>
              <a:t>Volymen (m³) = längden(m) * bredden(m) * höjden(m)</a:t>
            </a:r>
          </a:p>
          <a:p>
            <a:pPr marL="457200" lvl="1" indent="0">
              <a:buNone/>
            </a:pPr>
            <a:r>
              <a:rPr lang="sv-SE" sz="1600" dirty="0">
                <a:latin typeface="Arial Bold"/>
              </a:rPr>
              <a:t>     Med höjden avses den höjd som själva ensilaget har.</a:t>
            </a:r>
          </a:p>
          <a:p>
            <a:pPr marL="449263" lvl="1" indent="0">
              <a:buNone/>
              <a:tabLst>
                <a:tab pos="715963" algn="l"/>
              </a:tabLst>
            </a:pPr>
            <a:r>
              <a:rPr lang="sv-SE" sz="1600" dirty="0">
                <a:latin typeface="Arial Bold"/>
              </a:rPr>
              <a:t>     Om man har en sluttning i någon av ändarna på limpan så beräknas volymen som för plansilo. 	Beroende på limpans utformning kan det finnas sluttningar även på sidorna som man måste ta 	hänsyn till. Samma princip tillämpas som för ändarna.</a:t>
            </a:r>
          </a:p>
          <a:p>
            <a:pPr marL="457200" lvl="1" indent="0">
              <a:buNone/>
            </a:pPr>
            <a:endParaRPr lang="sv-SE" sz="1600" dirty="0">
              <a:latin typeface="Arial Bold"/>
            </a:endParaRPr>
          </a:p>
          <a:p>
            <a:pPr lvl="1"/>
            <a:endParaRPr lang="sv-SE" sz="1600" dirty="0">
              <a:latin typeface="Arial Bold"/>
            </a:endParaRPr>
          </a:p>
        </p:txBody>
      </p:sp>
    </p:spTree>
    <p:extLst>
      <p:ext uri="{BB962C8B-B14F-4D97-AF65-F5344CB8AC3E}">
        <p14:creationId xmlns:p14="http://schemas.microsoft.com/office/powerpoint/2010/main" val="11722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CDE922-0C52-9116-1A5F-48C38EBA7BD7}"/>
              </a:ext>
            </a:extLst>
          </p:cNvPr>
          <p:cNvSpPr>
            <a:spLocks noGrp="1"/>
          </p:cNvSpPr>
          <p:nvPr>
            <p:ph type="title"/>
          </p:nvPr>
        </p:nvSpPr>
        <p:spPr/>
        <p:txBody>
          <a:bodyPr/>
          <a:lstStyle/>
          <a:p>
            <a:r>
              <a:rPr lang="sv-SE" dirty="0"/>
              <a:t>Skattning av volymvikten</a:t>
            </a:r>
          </a:p>
        </p:txBody>
      </p:sp>
      <p:sp>
        <p:nvSpPr>
          <p:cNvPr id="5" name="Platshållare för innehåll 2">
            <a:extLst>
              <a:ext uri="{FF2B5EF4-FFF2-40B4-BE49-F238E27FC236}">
                <a16:creationId xmlns:a16="http://schemas.microsoft.com/office/drawing/2014/main" id="{48BF43EA-15E1-4B61-4FF7-267361D82A8D}"/>
              </a:ext>
            </a:extLst>
          </p:cNvPr>
          <p:cNvSpPr>
            <a:spLocks noGrp="1"/>
          </p:cNvSpPr>
          <p:nvPr>
            <p:ph idx="1"/>
          </p:nvPr>
        </p:nvSpPr>
        <p:spPr>
          <a:xfrm>
            <a:off x="1490303" y="1720647"/>
            <a:ext cx="9510712" cy="4346575"/>
          </a:xfrm>
        </p:spPr>
        <p:txBody>
          <a:bodyPr>
            <a:normAutofit/>
          </a:bodyPr>
          <a:lstStyle/>
          <a:p>
            <a:pPr marL="0" indent="0">
              <a:buNone/>
            </a:pPr>
            <a:r>
              <a:rPr lang="sv-SE" sz="2800" dirty="0">
                <a:latin typeface="Arial Bold"/>
              </a:rPr>
              <a:t>Bal</a:t>
            </a:r>
          </a:p>
          <a:p>
            <a:pPr marL="392113">
              <a:tabLst>
                <a:tab pos="711200" algn="l"/>
              </a:tabLst>
            </a:pPr>
            <a:r>
              <a:rPr lang="sv-SE" sz="2400" dirty="0">
                <a:latin typeface="Arial Bold"/>
              </a:rPr>
              <a:t>Vägning av balen</a:t>
            </a:r>
          </a:p>
          <a:p>
            <a:pPr marL="792163" lvl="1">
              <a:tabLst>
                <a:tab pos="711200" algn="l"/>
              </a:tabLst>
            </a:pPr>
            <a:r>
              <a:rPr lang="sv-SE" sz="2000" dirty="0">
                <a:latin typeface="Arial Bold"/>
              </a:rPr>
              <a:t>Säkraste sättet att ta reda på volymvikten i ett balparti är att väga ett antal balar och beräkna medelvikten. Genom att ta ett </a:t>
            </a:r>
            <a:r>
              <a:rPr lang="sv-SE" sz="2000" dirty="0" err="1">
                <a:latin typeface="Arial Bold"/>
              </a:rPr>
              <a:t>ts</a:t>
            </a:r>
            <a:r>
              <a:rPr lang="sv-SE" sz="2000" dirty="0">
                <a:latin typeface="Arial Bold"/>
              </a:rPr>
              <a:t>-prov (torrsubstans) kan man sedan räkna ut volymvikten uttryckt som kg </a:t>
            </a:r>
            <a:r>
              <a:rPr lang="sv-SE" sz="2000" dirty="0" err="1">
                <a:latin typeface="Arial Bold"/>
              </a:rPr>
              <a:t>ts</a:t>
            </a:r>
            <a:r>
              <a:rPr lang="sv-SE" sz="2000" dirty="0">
                <a:latin typeface="Arial Bold"/>
              </a:rPr>
              <a:t>/m³. </a:t>
            </a:r>
          </a:p>
          <a:p>
            <a:pPr marL="792163" lvl="1">
              <a:tabLst>
                <a:tab pos="711200" algn="l"/>
              </a:tabLst>
            </a:pPr>
            <a:r>
              <a:rPr lang="sv-SE" sz="2000" dirty="0">
                <a:latin typeface="Arial Bold"/>
              </a:rPr>
              <a:t>När det gäller balar nöjer man sig oftast med att ta reda på torrsubstans-innehållet i en bal och sedan räkna antalet balar för att inventera sitt foderlager</a:t>
            </a:r>
          </a:p>
          <a:p>
            <a:pPr marL="792163" lvl="1">
              <a:tabLst>
                <a:tab pos="711200" algn="l"/>
              </a:tabLst>
            </a:pPr>
            <a:r>
              <a:rPr lang="sv-SE" sz="2000" dirty="0">
                <a:latin typeface="Arial Bold"/>
              </a:rPr>
              <a:t>OBSERVERA att innehållet i balar påverkas av vilken </a:t>
            </a:r>
            <a:r>
              <a:rPr lang="sv-SE" sz="2000" dirty="0" err="1">
                <a:latin typeface="Arial Bold"/>
              </a:rPr>
              <a:t>ts</a:t>
            </a:r>
            <a:r>
              <a:rPr lang="sv-SE" sz="2000" dirty="0">
                <a:latin typeface="Arial Bold"/>
              </a:rPr>
              <a:t>-halt aktuellt parti har samt om balarna pressats med olika pressar och/eller med skiftande körteknik. Mellan olika partier kan därför förekomma olika torrsubstansinnehåll i balar av samma storlek.</a:t>
            </a:r>
          </a:p>
          <a:p>
            <a:pPr marL="792163" lvl="1">
              <a:tabLst>
                <a:tab pos="711200" algn="l"/>
              </a:tabLst>
            </a:pPr>
            <a:endParaRPr lang="sv-SE" sz="1600" dirty="0">
              <a:latin typeface="Arial Bold"/>
            </a:endParaRPr>
          </a:p>
          <a:p>
            <a:pPr marL="57150" indent="0">
              <a:buNone/>
            </a:pPr>
            <a:endParaRPr lang="sv-SE" sz="2000" dirty="0">
              <a:latin typeface="Arial Bold"/>
            </a:endParaRPr>
          </a:p>
          <a:p>
            <a:pPr lvl="1"/>
            <a:endParaRPr lang="sv-SE" sz="1600" dirty="0">
              <a:latin typeface="Arial Bold"/>
            </a:endParaRPr>
          </a:p>
          <a:p>
            <a:pPr lvl="1"/>
            <a:endParaRPr lang="sv-SE" sz="1600" dirty="0">
              <a:latin typeface="Arial Bold"/>
            </a:endParaRPr>
          </a:p>
        </p:txBody>
      </p:sp>
    </p:spTree>
    <p:extLst>
      <p:ext uri="{BB962C8B-B14F-4D97-AF65-F5344CB8AC3E}">
        <p14:creationId xmlns:p14="http://schemas.microsoft.com/office/powerpoint/2010/main" val="8944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24D905CC-994D-9943-7211-D83D7E650B7B}"/>
              </a:ext>
            </a:extLst>
          </p:cNvPr>
          <p:cNvSpPr txBox="1">
            <a:spLocks/>
          </p:cNvSpPr>
          <p:nvPr/>
        </p:nvSpPr>
        <p:spPr>
          <a:xfrm>
            <a:off x="1588055" y="1538655"/>
            <a:ext cx="8229600" cy="501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latin typeface="Arial Bold"/>
              </a:rPr>
              <a:t>Plansilo och limpa</a:t>
            </a:r>
          </a:p>
          <a:p>
            <a:pPr marL="392113">
              <a:tabLst>
                <a:tab pos="711200" algn="l"/>
              </a:tabLst>
            </a:pPr>
            <a:r>
              <a:rPr lang="sv-SE" sz="2000" dirty="0">
                <a:latin typeface="Arial Bold"/>
              </a:rPr>
              <a:t>Vägning av block</a:t>
            </a:r>
          </a:p>
          <a:p>
            <a:pPr marL="792163" lvl="1">
              <a:tabLst>
                <a:tab pos="711200" algn="l"/>
              </a:tabLst>
            </a:pPr>
            <a:r>
              <a:rPr lang="sv-SE" sz="1600" dirty="0">
                <a:latin typeface="Arial Bold"/>
              </a:rPr>
              <a:t>Säkraste sättet att ta reda på volymvikten i plansilo och limpa är att väga ett antal block och beräkna medelvikten för blocken. Genom att ta ett </a:t>
            </a:r>
            <a:r>
              <a:rPr lang="sv-SE" sz="1600" dirty="0" err="1">
                <a:latin typeface="Arial Bold"/>
              </a:rPr>
              <a:t>ts</a:t>
            </a:r>
            <a:r>
              <a:rPr lang="sv-SE" sz="1600" dirty="0">
                <a:latin typeface="Arial Bold"/>
              </a:rPr>
              <a:t>-prov (torrsubstans) kan man sedan räkna ut volymvikten uttryckt som kg </a:t>
            </a:r>
            <a:r>
              <a:rPr lang="sv-SE" sz="1600" dirty="0" err="1">
                <a:latin typeface="Arial Bold"/>
              </a:rPr>
              <a:t>ts</a:t>
            </a:r>
            <a:r>
              <a:rPr lang="sv-SE" sz="1600" dirty="0">
                <a:latin typeface="Arial Bold"/>
              </a:rPr>
              <a:t>/ m³ per block. </a:t>
            </a:r>
          </a:p>
          <a:p>
            <a:pPr marL="792163" lvl="1">
              <a:tabLst>
                <a:tab pos="711200" algn="l"/>
              </a:tabLst>
            </a:pPr>
            <a:r>
              <a:rPr lang="sv-SE" sz="1600" dirty="0">
                <a:latin typeface="Arial Bold"/>
              </a:rPr>
              <a:t>Volymen på blocken beräknas som Volymen (m</a:t>
            </a:r>
            <a:r>
              <a:rPr lang="sv-SE" sz="1600" dirty="0">
                <a:latin typeface="Calibri" panose="020F0502020204030204" pitchFamily="34" charset="0"/>
              </a:rPr>
              <a:t>³)</a:t>
            </a:r>
            <a:r>
              <a:rPr lang="sv-SE" sz="1600" dirty="0">
                <a:latin typeface="Arial Bold"/>
              </a:rPr>
              <a:t> = längden(m) * bredden(m) * höjden(m).</a:t>
            </a:r>
          </a:p>
          <a:p>
            <a:pPr marL="792163" lvl="1">
              <a:tabLst>
                <a:tab pos="711200" algn="l"/>
              </a:tabLst>
            </a:pPr>
            <a:r>
              <a:rPr lang="sv-SE" sz="1600" dirty="0">
                <a:latin typeface="Arial Bold"/>
              </a:rPr>
              <a:t>Lämpligen väger man block från olika nivåer i silon. Block från toppen har i regel lägre </a:t>
            </a:r>
            <a:r>
              <a:rPr lang="sv-SE" sz="1600" dirty="0" err="1">
                <a:latin typeface="Arial Bold"/>
              </a:rPr>
              <a:t>densiteter</a:t>
            </a:r>
            <a:r>
              <a:rPr lang="sv-SE" sz="1600" dirty="0">
                <a:latin typeface="Arial Bold"/>
              </a:rPr>
              <a:t> än i botten på silon.</a:t>
            </a:r>
          </a:p>
          <a:p>
            <a:pPr marL="792163" lvl="1">
              <a:tabLst>
                <a:tab pos="711200" algn="l"/>
              </a:tabLst>
            </a:pPr>
            <a:r>
              <a:rPr lang="sv-SE" sz="1600" dirty="0">
                <a:latin typeface="Arial Bold"/>
              </a:rPr>
              <a:t>Utifrån den medeldensitet man får fram på blocken kan man sedan beräkna återstående foder i silon som densiteten (kg </a:t>
            </a:r>
            <a:r>
              <a:rPr lang="sv-SE" sz="1600" dirty="0" err="1">
                <a:latin typeface="Arial Bold"/>
              </a:rPr>
              <a:t>ts</a:t>
            </a:r>
            <a:r>
              <a:rPr lang="sv-SE" sz="1600" dirty="0">
                <a:latin typeface="Arial Bold"/>
              </a:rPr>
              <a:t>/ m³)*längden*bredden*lagringshöjden</a:t>
            </a:r>
          </a:p>
          <a:p>
            <a:pPr marL="506413" lvl="1" indent="0">
              <a:buFont typeface="Arial" panose="020B0604020202020204" pitchFamily="34" charset="0"/>
              <a:buNone/>
              <a:tabLst>
                <a:tab pos="711200" algn="l"/>
              </a:tabLst>
            </a:pPr>
            <a:endParaRPr lang="sv-SE" sz="1600" dirty="0">
              <a:latin typeface="Arial Bold"/>
            </a:endParaRPr>
          </a:p>
          <a:p>
            <a:pPr marL="106363" indent="0">
              <a:buFont typeface="Arial" panose="020B0604020202020204" pitchFamily="34" charset="0"/>
              <a:buNone/>
              <a:tabLst>
                <a:tab pos="711200" algn="l"/>
              </a:tabLst>
            </a:pPr>
            <a:r>
              <a:rPr lang="sv-SE" sz="1600" dirty="0">
                <a:latin typeface="Arial Bold"/>
              </a:rPr>
              <a:t>Om man har tillgång till utfodringsutrustning med våg kan man under en period också summera vikten av det man kör in från en given sträcka från silon/limpan. Med hjälp av ett </a:t>
            </a:r>
            <a:r>
              <a:rPr lang="sv-SE" sz="1600" dirty="0" err="1">
                <a:latin typeface="Arial Bold"/>
              </a:rPr>
              <a:t>ts</a:t>
            </a:r>
            <a:r>
              <a:rPr lang="sv-SE" sz="1600" dirty="0">
                <a:latin typeface="Arial Bold"/>
              </a:rPr>
              <a:t>-prov och uträkning av volymen från den utfodrade sträckan kan man sedan skatta densiteten i kg </a:t>
            </a:r>
            <a:r>
              <a:rPr lang="sv-SE" sz="1600" dirty="0" err="1">
                <a:latin typeface="Arial Bold"/>
              </a:rPr>
              <a:t>ts</a:t>
            </a:r>
            <a:r>
              <a:rPr lang="sv-SE" sz="1600" dirty="0">
                <a:latin typeface="Arial Bold"/>
              </a:rPr>
              <a:t>/ m³.</a:t>
            </a:r>
          </a:p>
          <a:p>
            <a:pPr marL="792163" lvl="1">
              <a:tabLst>
                <a:tab pos="711200" algn="l"/>
              </a:tabLst>
            </a:pPr>
            <a:endParaRPr lang="sv-SE" sz="1600" dirty="0">
              <a:latin typeface="Arial Bold"/>
            </a:endParaRPr>
          </a:p>
          <a:p>
            <a:pPr marL="57150" indent="0">
              <a:buFont typeface="Arial" panose="020B0604020202020204" pitchFamily="34" charset="0"/>
              <a:buNone/>
            </a:pPr>
            <a:endParaRPr lang="sv-SE" sz="2000" dirty="0">
              <a:latin typeface="Arial Bold"/>
            </a:endParaRPr>
          </a:p>
          <a:p>
            <a:pPr lvl="1"/>
            <a:endParaRPr lang="sv-SE" sz="1600" dirty="0">
              <a:latin typeface="Arial Bold"/>
            </a:endParaRPr>
          </a:p>
          <a:p>
            <a:pPr lvl="1"/>
            <a:endParaRPr lang="sv-SE" sz="1600" dirty="0">
              <a:latin typeface="Arial Bold"/>
            </a:endParaRPr>
          </a:p>
        </p:txBody>
      </p:sp>
      <p:sp>
        <p:nvSpPr>
          <p:cNvPr id="2" name="Rubrik 1">
            <a:extLst>
              <a:ext uri="{FF2B5EF4-FFF2-40B4-BE49-F238E27FC236}">
                <a16:creationId xmlns:a16="http://schemas.microsoft.com/office/drawing/2014/main" id="{10192184-0E74-A263-A210-2504F4F478A9}"/>
              </a:ext>
            </a:extLst>
          </p:cNvPr>
          <p:cNvSpPr>
            <a:spLocks noGrp="1"/>
          </p:cNvSpPr>
          <p:nvPr>
            <p:ph type="title"/>
          </p:nvPr>
        </p:nvSpPr>
        <p:spPr/>
        <p:txBody>
          <a:bodyPr/>
          <a:lstStyle/>
          <a:p>
            <a:r>
              <a:rPr lang="sv-SE" dirty="0"/>
              <a:t>Skattning av volymvikten </a:t>
            </a:r>
          </a:p>
        </p:txBody>
      </p:sp>
    </p:spTree>
    <p:extLst>
      <p:ext uri="{BB962C8B-B14F-4D97-AF65-F5344CB8AC3E}">
        <p14:creationId xmlns:p14="http://schemas.microsoft.com/office/powerpoint/2010/main" val="37366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a:extLst>
              <a:ext uri="{FF2B5EF4-FFF2-40B4-BE49-F238E27FC236}">
                <a16:creationId xmlns:a16="http://schemas.microsoft.com/office/drawing/2014/main" id="{91880362-093F-BBDE-2D82-7E8519C3E21D}"/>
              </a:ext>
            </a:extLst>
          </p:cNvPr>
          <p:cNvSpPr txBox="1">
            <a:spLocks/>
          </p:cNvSpPr>
          <p:nvPr/>
        </p:nvSpPr>
        <p:spPr>
          <a:xfrm>
            <a:off x="1608318" y="1731080"/>
            <a:ext cx="8229600" cy="501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latin typeface="Arial Bold"/>
              </a:rPr>
              <a:t>Korv</a:t>
            </a:r>
          </a:p>
          <a:p>
            <a:pPr marL="392113">
              <a:tabLst>
                <a:tab pos="711200" algn="l"/>
              </a:tabLst>
            </a:pPr>
            <a:r>
              <a:rPr lang="sv-SE" sz="2400" dirty="0">
                <a:latin typeface="Arial Bold"/>
              </a:rPr>
              <a:t>Vägning av block</a:t>
            </a:r>
          </a:p>
          <a:p>
            <a:pPr marL="792163" lvl="1">
              <a:tabLst>
                <a:tab pos="711200" algn="l"/>
              </a:tabLst>
            </a:pPr>
            <a:r>
              <a:rPr lang="sv-SE" sz="2000" dirty="0">
                <a:latin typeface="Arial Bold"/>
              </a:rPr>
              <a:t>Om man använder blockuttagare i korv (mindre vanligt) kan man använda samma princip som för plansilo/limpa (se föregående bild)</a:t>
            </a:r>
          </a:p>
          <a:p>
            <a:pPr marL="449263">
              <a:tabLst>
                <a:tab pos="711200" algn="l"/>
              </a:tabLst>
            </a:pPr>
            <a:r>
              <a:rPr lang="sv-SE" sz="2400" dirty="0">
                <a:latin typeface="Arial Bold"/>
              </a:rPr>
              <a:t>Vägning av utfodrad mängd/löpmeter</a:t>
            </a:r>
          </a:p>
          <a:p>
            <a:pPr marL="792163" lvl="1">
              <a:tabLst>
                <a:tab pos="711200" algn="l"/>
              </a:tabLst>
            </a:pPr>
            <a:r>
              <a:rPr lang="sv-SE" sz="2000" dirty="0">
                <a:latin typeface="Arial Bold"/>
              </a:rPr>
              <a:t>Om man har tillgång till utfodringsutrustning med våg kan man under en period också summera vikten av det man kör in från en given sträcka från korven. Med hjälp av ett </a:t>
            </a:r>
            <a:r>
              <a:rPr lang="sv-SE" sz="2000" dirty="0" err="1">
                <a:latin typeface="Arial Bold"/>
              </a:rPr>
              <a:t>ts</a:t>
            </a:r>
            <a:r>
              <a:rPr lang="sv-SE" sz="2000" dirty="0">
                <a:latin typeface="Arial Bold"/>
              </a:rPr>
              <a:t>-prov och uträkning av volymen från den utfodrade sträckan kan man sedan skatta densiteten i kg </a:t>
            </a:r>
            <a:r>
              <a:rPr lang="sv-SE" sz="2000" dirty="0" err="1">
                <a:latin typeface="Arial Bold"/>
              </a:rPr>
              <a:t>ts</a:t>
            </a:r>
            <a:r>
              <a:rPr lang="sv-SE" sz="2000" dirty="0">
                <a:latin typeface="Arial Bold"/>
              </a:rPr>
              <a:t>/ m³. Gör markeringar på t ex en meter på korven och mät hur mycket som körts mellan avståndsmarkeringarna</a:t>
            </a:r>
          </a:p>
          <a:p>
            <a:pPr marL="792163" lvl="1">
              <a:tabLst>
                <a:tab pos="711200" algn="l"/>
              </a:tabLst>
            </a:pPr>
            <a:endParaRPr lang="sv-SE" sz="1600" dirty="0">
              <a:latin typeface="Arial Bold"/>
            </a:endParaRPr>
          </a:p>
          <a:p>
            <a:pPr marL="57150" indent="0">
              <a:buFont typeface="Arial" panose="020B0604020202020204" pitchFamily="34" charset="0"/>
              <a:buNone/>
            </a:pPr>
            <a:endParaRPr lang="sv-SE" sz="2000" dirty="0">
              <a:latin typeface="Arial Bold"/>
            </a:endParaRPr>
          </a:p>
          <a:p>
            <a:pPr lvl="1"/>
            <a:endParaRPr lang="sv-SE" sz="1600" dirty="0">
              <a:latin typeface="Arial Bold"/>
            </a:endParaRPr>
          </a:p>
          <a:p>
            <a:pPr lvl="1"/>
            <a:endParaRPr lang="sv-SE" sz="1600" dirty="0">
              <a:latin typeface="Arial Bold"/>
            </a:endParaRPr>
          </a:p>
        </p:txBody>
      </p:sp>
      <p:sp>
        <p:nvSpPr>
          <p:cNvPr id="2" name="Rubrik 1">
            <a:extLst>
              <a:ext uri="{FF2B5EF4-FFF2-40B4-BE49-F238E27FC236}">
                <a16:creationId xmlns:a16="http://schemas.microsoft.com/office/drawing/2014/main" id="{9D574583-EB9D-E556-672C-DDFF7D200B00}"/>
              </a:ext>
            </a:extLst>
          </p:cNvPr>
          <p:cNvSpPr>
            <a:spLocks noGrp="1"/>
          </p:cNvSpPr>
          <p:nvPr>
            <p:ph type="title"/>
          </p:nvPr>
        </p:nvSpPr>
        <p:spPr/>
        <p:txBody>
          <a:bodyPr/>
          <a:lstStyle/>
          <a:p>
            <a:r>
              <a:rPr lang="sv-SE" dirty="0"/>
              <a:t>Skattning av volymvikter </a:t>
            </a:r>
          </a:p>
        </p:txBody>
      </p:sp>
    </p:spTree>
    <p:extLst>
      <p:ext uri="{BB962C8B-B14F-4D97-AF65-F5344CB8AC3E}">
        <p14:creationId xmlns:p14="http://schemas.microsoft.com/office/powerpoint/2010/main" val="134280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a:extLst>
              <a:ext uri="{FF2B5EF4-FFF2-40B4-BE49-F238E27FC236}">
                <a16:creationId xmlns:a16="http://schemas.microsoft.com/office/drawing/2014/main" id="{24F49F2D-C3FD-3F43-7356-A0702BB01569}"/>
              </a:ext>
            </a:extLst>
          </p:cNvPr>
          <p:cNvSpPr txBox="1">
            <a:spLocks/>
          </p:cNvSpPr>
          <p:nvPr/>
        </p:nvSpPr>
        <p:spPr>
          <a:xfrm>
            <a:off x="1712489" y="1626908"/>
            <a:ext cx="8866027" cy="501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latin typeface="Arial Bold"/>
              </a:rPr>
              <a:t>Tornsilo</a:t>
            </a:r>
          </a:p>
          <a:p>
            <a:pPr marL="0" indent="0">
              <a:buFont typeface="Arial" panose="020B0604020202020204" pitchFamily="34" charset="0"/>
              <a:buNone/>
            </a:pPr>
            <a:r>
              <a:rPr lang="sv-SE" sz="2400" dirty="0">
                <a:latin typeface="Arial Bold"/>
              </a:rPr>
              <a:t>Tornsilo är kanske den svåraste lagringsformen att skatta i lager</a:t>
            </a:r>
          </a:p>
          <a:p>
            <a:pPr marL="449263">
              <a:tabLst>
                <a:tab pos="711200" algn="l"/>
              </a:tabLst>
            </a:pPr>
            <a:r>
              <a:rPr lang="sv-SE" sz="2400" dirty="0">
                <a:latin typeface="Arial Bold"/>
              </a:rPr>
              <a:t>Vägning av utfodrad mängd/löpmeter</a:t>
            </a:r>
          </a:p>
          <a:p>
            <a:pPr marL="792163" lvl="1">
              <a:tabLst>
                <a:tab pos="711200" algn="l"/>
              </a:tabLst>
            </a:pPr>
            <a:r>
              <a:rPr lang="sv-SE" sz="1800" dirty="0">
                <a:latin typeface="Arial Bold"/>
              </a:rPr>
              <a:t>Om man har tillgång till utfodringsutrustning med våg kan man under en period  summera vikten av det man utfodrar från en given sträcka från silon. Med hjälp av ett </a:t>
            </a:r>
            <a:r>
              <a:rPr lang="sv-SE" sz="1800" dirty="0" err="1">
                <a:latin typeface="Arial Bold"/>
              </a:rPr>
              <a:t>ts</a:t>
            </a:r>
            <a:r>
              <a:rPr lang="sv-SE" sz="1800" dirty="0">
                <a:latin typeface="Arial Bold"/>
              </a:rPr>
              <a:t>-prov och uträkning av volymen från den utfodrade sträckan kan man sedan skatta densiteten i kg </a:t>
            </a:r>
            <a:r>
              <a:rPr lang="sv-SE" sz="1800" dirty="0" err="1">
                <a:latin typeface="Arial Bold"/>
              </a:rPr>
              <a:t>ts</a:t>
            </a:r>
            <a:r>
              <a:rPr lang="sv-SE" sz="1800" dirty="0">
                <a:latin typeface="Arial Bold"/>
              </a:rPr>
              <a:t>/ m³. Gör markering på </a:t>
            </a:r>
            <a:r>
              <a:rPr lang="sv-SE" sz="1800" dirty="0" err="1">
                <a:latin typeface="Arial Bold"/>
              </a:rPr>
              <a:t>siloväggen</a:t>
            </a:r>
            <a:r>
              <a:rPr lang="sv-SE" sz="1800" dirty="0">
                <a:latin typeface="Arial Bold"/>
              </a:rPr>
              <a:t> där ensilagenivån är – utfodra sedan under t ex en vecka och summera utfodrad mängd, ta ett </a:t>
            </a:r>
            <a:r>
              <a:rPr lang="sv-SE" sz="1800" dirty="0" err="1">
                <a:latin typeface="Arial Bold"/>
              </a:rPr>
              <a:t>ts</a:t>
            </a:r>
            <a:r>
              <a:rPr lang="sv-SE" sz="1800" dirty="0">
                <a:latin typeface="Arial Bold"/>
              </a:rPr>
              <a:t>-prov, och räkna ut hur många kg </a:t>
            </a:r>
            <a:r>
              <a:rPr lang="sv-SE" sz="1800" dirty="0" err="1">
                <a:latin typeface="Arial Bold"/>
              </a:rPr>
              <a:t>ts</a:t>
            </a:r>
            <a:r>
              <a:rPr lang="sv-SE" sz="1800" dirty="0">
                <a:latin typeface="Arial Bold"/>
              </a:rPr>
              <a:t> som den utfodrade volymen innehöll. Härifrån kan man räkna ut densiteten och beräkna lagret på den återstående volymen.</a:t>
            </a:r>
          </a:p>
          <a:p>
            <a:pPr marL="506413" lvl="1" indent="0">
              <a:buFont typeface="Arial" panose="020B0604020202020204" pitchFamily="34" charset="0"/>
              <a:buNone/>
              <a:tabLst>
                <a:tab pos="711200" algn="l"/>
              </a:tabLst>
            </a:pPr>
            <a:endParaRPr lang="sv-SE" sz="1800" dirty="0">
              <a:latin typeface="Arial Bold"/>
            </a:endParaRPr>
          </a:p>
          <a:p>
            <a:pPr marL="49213" indent="0">
              <a:buFont typeface="Arial" panose="020B0604020202020204" pitchFamily="34" charset="0"/>
              <a:buNone/>
              <a:tabLst>
                <a:tab pos="711200" algn="l"/>
              </a:tabLst>
            </a:pPr>
            <a:r>
              <a:rPr lang="sv-SE" sz="1800" dirty="0">
                <a:latin typeface="Arial Bold"/>
              </a:rPr>
              <a:t>I tornsilo varierar densiteten beroende på vilken nivå man tittar på. I toppen av silon är densiteten lägre och i botten av silon är densiteten högre – dvs i toppen innehåller en utfodrad meter mindre ensilage än i motsvarande meter i botten av silon.</a:t>
            </a:r>
          </a:p>
          <a:p>
            <a:pPr marL="792163" lvl="1">
              <a:tabLst>
                <a:tab pos="711200" algn="l"/>
              </a:tabLst>
            </a:pPr>
            <a:endParaRPr lang="sv-SE" sz="1600" dirty="0">
              <a:latin typeface="Arial Bold"/>
            </a:endParaRPr>
          </a:p>
          <a:p>
            <a:pPr marL="57150" indent="0">
              <a:buFont typeface="Arial" panose="020B0604020202020204" pitchFamily="34" charset="0"/>
              <a:buNone/>
            </a:pPr>
            <a:endParaRPr lang="sv-SE" sz="2000" dirty="0">
              <a:latin typeface="Arial Bold"/>
            </a:endParaRPr>
          </a:p>
          <a:p>
            <a:pPr lvl="1"/>
            <a:endParaRPr lang="sv-SE" sz="1600" dirty="0">
              <a:latin typeface="Arial Bold"/>
            </a:endParaRPr>
          </a:p>
          <a:p>
            <a:pPr lvl="1"/>
            <a:endParaRPr lang="sv-SE" sz="1600" dirty="0">
              <a:latin typeface="Arial Bold"/>
            </a:endParaRPr>
          </a:p>
        </p:txBody>
      </p:sp>
      <p:sp>
        <p:nvSpPr>
          <p:cNvPr id="2" name="Rubrik 1">
            <a:extLst>
              <a:ext uri="{FF2B5EF4-FFF2-40B4-BE49-F238E27FC236}">
                <a16:creationId xmlns:a16="http://schemas.microsoft.com/office/drawing/2014/main" id="{14D683D0-BFC0-F70E-33C3-814DD5548C98}"/>
              </a:ext>
            </a:extLst>
          </p:cNvPr>
          <p:cNvSpPr>
            <a:spLocks noGrp="1"/>
          </p:cNvSpPr>
          <p:nvPr>
            <p:ph type="title"/>
          </p:nvPr>
        </p:nvSpPr>
        <p:spPr/>
        <p:txBody>
          <a:bodyPr/>
          <a:lstStyle/>
          <a:p>
            <a:r>
              <a:rPr lang="sv-SE" dirty="0"/>
              <a:t>Skattning av volymvikter </a:t>
            </a:r>
          </a:p>
        </p:txBody>
      </p:sp>
    </p:spTree>
    <p:extLst>
      <p:ext uri="{BB962C8B-B14F-4D97-AF65-F5344CB8AC3E}">
        <p14:creationId xmlns:p14="http://schemas.microsoft.com/office/powerpoint/2010/main" val="29426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ppa näring - oförstördmall med alla sidor_korr två.potx" id="{39861493-5175-4331-AC69-6B75E44E32A0}" vid="{1840E9B5-5AD6-4A33-8687-B76247DE4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(1)</Template>
  <TotalTime>315</TotalTime>
  <Words>1413</Words>
  <Application>Microsoft Office PowerPoint</Application>
  <PresentationFormat>Bredbild</PresentationFormat>
  <Paragraphs>110</Paragraphs>
  <Slides>12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Arial Bold</vt:lpstr>
      <vt:lpstr>Calibri</vt:lpstr>
      <vt:lpstr>Office-tema</vt:lpstr>
      <vt:lpstr>Räkna på foderlager</vt:lpstr>
      <vt:lpstr>Konsumtion</vt:lpstr>
      <vt:lpstr>Så här räknar man ut volymer</vt:lpstr>
      <vt:lpstr>Så här räknar man ut volymer</vt:lpstr>
      <vt:lpstr>Så här räknar man ut volymer </vt:lpstr>
      <vt:lpstr>Skattning av volymvikten</vt:lpstr>
      <vt:lpstr>Skattning av volymvikten </vt:lpstr>
      <vt:lpstr>Skattning av volymvikter </vt:lpstr>
      <vt:lpstr>Skattning av volymvikter </vt:lpstr>
      <vt:lpstr> Volymvikter med hjälptabeller och räknesnurror</vt:lpstr>
      <vt:lpstr>Densiteten på olika höjd i en tornsilo</vt:lpstr>
      <vt:lpstr>Torrsubstansbestämning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Räkna på foderlager</dc:title>
  <dc:creator>Emelie Uggla</dc:creator>
  <cp:lastModifiedBy>Caroline Sandberg</cp:lastModifiedBy>
  <cp:revision>8</cp:revision>
  <dcterms:created xsi:type="dcterms:W3CDTF">2024-01-29T09:20:23Z</dcterms:created>
  <dcterms:modified xsi:type="dcterms:W3CDTF">2024-02-27T15:30:00Z</dcterms:modified>
</cp:coreProperties>
</file>