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6" r:id="rId2"/>
    <p:sldId id="264" r:id="rId3"/>
    <p:sldId id="317" r:id="rId4"/>
    <p:sldId id="282" r:id="rId5"/>
    <p:sldId id="309" r:id="rId6"/>
    <p:sldId id="310" r:id="rId7"/>
    <p:sldId id="312" r:id="rId8"/>
    <p:sldId id="323" r:id="rId9"/>
    <p:sldId id="324" r:id="rId10"/>
    <p:sldId id="265" r:id="rId11"/>
    <p:sldId id="313" r:id="rId12"/>
    <p:sldId id="272" r:id="rId13"/>
    <p:sldId id="273" r:id="rId14"/>
    <p:sldId id="274" r:id="rId15"/>
    <p:sldId id="315" r:id="rId16"/>
    <p:sldId id="330" r:id="rId17"/>
    <p:sldId id="331" r:id="rId18"/>
    <p:sldId id="329" r:id="rId19"/>
    <p:sldId id="325" r:id="rId20"/>
    <p:sldId id="326" r:id="rId21"/>
    <p:sldId id="327" r:id="rId22"/>
    <p:sldId id="332" r:id="rId23"/>
    <p:sldId id="333" r:id="rId24"/>
    <p:sldId id="334" r:id="rId25"/>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137"/>
    <a:srgbClr val="DFD83B"/>
    <a:srgbClr val="7DCF30"/>
    <a:srgbClr val="9C415A"/>
    <a:srgbClr val="AD4964"/>
    <a:srgbClr val="B94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8704" autoAdjust="0"/>
  </p:normalViewPr>
  <p:slideViewPr>
    <p:cSldViewPr>
      <p:cViewPr varScale="1">
        <p:scale>
          <a:sx n="104" d="100"/>
          <a:sy n="104" d="100"/>
        </p:scale>
        <p:origin x="2028" y="80"/>
      </p:cViewPr>
      <p:guideLst>
        <p:guide orient="horz" pos="2160"/>
        <p:guide pos="2880"/>
      </p:guideLst>
    </p:cSldViewPr>
  </p:slideViewPr>
  <p:outlineViewPr>
    <p:cViewPr>
      <p:scale>
        <a:sx n="33" d="100"/>
        <a:sy n="33" d="100"/>
      </p:scale>
      <p:origin x="0" y="7158"/>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sr0010.konet.se\Users$\bf070\Mina%20dokument\2C%20Projekt\Fortune\arbetsmaterial\r&#229;dde%2015-16-diagram%20tssk-till%20Maria%20B.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sr0010.konet.se\Users$\bf070\Mina%20dokument\2C%20Projekt\Fortune\arbetsmaterial\r&#229;dde%2015-16-diagram%20tssk-till%20Maria%20B.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sr0010.konet.se\Users$\bf070\Mina%20dokument\2C%20Projekt\Fortune\arbetsmaterial\r&#229;dde%2015-16-diagram%20tssk-till%20Maria%20B.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[rådde 15-16-diagram tssk-till Maria B.xlsx]Blad1!Pivottabell1</c:name>
    <c:fmtId val="26"/>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s>
    <c:plotArea>
      <c:layout>
        <c:manualLayout>
          <c:layoutTarget val="inner"/>
          <c:xMode val="edge"/>
          <c:yMode val="edge"/>
          <c:x val="0.20519685039370078"/>
          <c:y val="2.7716532683585326E-2"/>
          <c:w val="0.66674489717911478"/>
          <c:h val="0.68828542989294517"/>
        </c:manualLayout>
      </c:layout>
      <c:lineChart>
        <c:grouping val="standard"/>
        <c:varyColors val="0"/>
        <c:ser>
          <c:idx val="0"/>
          <c:order val="0"/>
          <c:tx>
            <c:strRef>
              <c:f>Blad1!$B$3:$B$4</c:f>
              <c:strCache>
                <c:ptCount val="1"/>
                <c:pt idx="0">
                  <c:v>Blandvall</c:v>
                </c:pt>
              </c:strCache>
            </c:strRef>
          </c:tx>
          <c:spPr>
            <a:ln>
              <a:solidFill>
                <a:schemeClr val="accent4">
                  <a:lumMod val="75000"/>
                </a:schemeClr>
              </a:solidFill>
            </a:ln>
          </c:spPr>
          <c:marker>
            <c:spPr>
              <a:solidFill>
                <a:schemeClr val="accent4">
                  <a:lumMod val="50000"/>
                </a:schemeClr>
              </a:solidFill>
              <a:ln>
                <a:solidFill>
                  <a:schemeClr val="accent4">
                    <a:lumMod val="75000"/>
                  </a:schemeClr>
                </a:solidFill>
              </a:ln>
            </c:spPr>
          </c:marker>
          <c:cat>
            <c:strRef>
              <c:f>Blad1!$A$5:$A$10</c:f>
              <c:strCache>
                <c:ptCount val="6"/>
                <c:pt idx="0">
                  <c:v>0</c:v>
                </c:pt>
                <c:pt idx="1">
                  <c:v>75</c:v>
                </c:pt>
                <c:pt idx="2">
                  <c:v>150</c:v>
                </c:pt>
                <c:pt idx="3">
                  <c:v>225</c:v>
                </c:pt>
                <c:pt idx="4">
                  <c:v>300</c:v>
                </c:pt>
                <c:pt idx="5">
                  <c:v>375</c:v>
                </c:pt>
              </c:strCache>
            </c:strRef>
          </c:cat>
          <c:val>
            <c:numRef>
              <c:f>Blad1!$B$5:$B$10</c:f>
              <c:numCache>
                <c:formatCode>General</c:formatCode>
                <c:ptCount val="6"/>
                <c:pt idx="0">
                  <c:v>9429.82</c:v>
                </c:pt>
                <c:pt idx="1">
                  <c:v>10838.32</c:v>
                </c:pt>
                <c:pt idx="2">
                  <c:v>11022.341666666667</c:v>
                </c:pt>
                <c:pt idx="3">
                  <c:v>11652.36</c:v>
                </c:pt>
                <c:pt idx="4">
                  <c:v>11834.918333333331</c:v>
                </c:pt>
              </c:numCache>
            </c:numRef>
          </c:val>
          <c:smooth val="0"/>
          <c:extLst>
            <c:ext xmlns:c16="http://schemas.microsoft.com/office/drawing/2014/chart" uri="{C3380CC4-5D6E-409C-BE32-E72D297353CC}">
              <c16:uniqueId val="{00000000-E6B8-44E3-88DF-9A32812AC809}"/>
            </c:ext>
          </c:extLst>
        </c:ser>
        <c:ser>
          <c:idx val="1"/>
          <c:order val="1"/>
          <c:tx>
            <c:strRef>
              <c:f>Blad1!$C$3:$C$4</c:f>
              <c:strCache>
                <c:ptCount val="1"/>
                <c:pt idx="0">
                  <c:v>Gräs</c:v>
                </c:pt>
              </c:strCache>
            </c:strRef>
          </c:tx>
          <c:spPr>
            <a:ln>
              <a:solidFill>
                <a:schemeClr val="accent4"/>
              </a:solidFill>
            </a:ln>
          </c:spPr>
          <c:marker>
            <c:spPr>
              <a:solidFill>
                <a:schemeClr val="accent4"/>
              </a:solidFill>
              <a:ln>
                <a:solidFill>
                  <a:schemeClr val="accent4"/>
                </a:solidFill>
              </a:ln>
            </c:spPr>
          </c:marker>
          <c:cat>
            <c:strRef>
              <c:f>Blad1!$A$5:$A$10</c:f>
              <c:strCache>
                <c:ptCount val="6"/>
                <c:pt idx="0">
                  <c:v>0</c:v>
                </c:pt>
                <c:pt idx="1">
                  <c:v>75</c:v>
                </c:pt>
                <c:pt idx="2">
                  <c:v>150</c:v>
                </c:pt>
                <c:pt idx="3">
                  <c:v>225</c:v>
                </c:pt>
                <c:pt idx="4">
                  <c:v>300</c:v>
                </c:pt>
                <c:pt idx="5">
                  <c:v>375</c:v>
                </c:pt>
              </c:strCache>
            </c:strRef>
          </c:cat>
          <c:val>
            <c:numRef>
              <c:f>Blad1!$C$5:$C$10</c:f>
              <c:numCache>
                <c:formatCode>General</c:formatCode>
                <c:ptCount val="6"/>
                <c:pt idx="0">
                  <c:v>3199.7400000000002</c:v>
                </c:pt>
                <c:pt idx="2">
                  <c:v>8866.9650000000001</c:v>
                </c:pt>
                <c:pt idx="3">
                  <c:v>10555.053333333333</c:v>
                </c:pt>
                <c:pt idx="4">
                  <c:v>11621.615</c:v>
                </c:pt>
                <c:pt idx="5">
                  <c:v>12119.603333333333</c:v>
                </c:pt>
              </c:numCache>
            </c:numRef>
          </c:val>
          <c:smooth val="0"/>
          <c:extLst>
            <c:ext xmlns:c16="http://schemas.microsoft.com/office/drawing/2014/chart" uri="{C3380CC4-5D6E-409C-BE32-E72D297353CC}">
              <c16:uniqueId val="{00000001-E6B8-44E3-88DF-9A32812AC809}"/>
            </c:ext>
          </c:extLst>
        </c:ser>
        <c:dLbls>
          <c:showLegendKey val="0"/>
          <c:showVal val="0"/>
          <c:showCatName val="0"/>
          <c:showSerName val="0"/>
          <c:showPercent val="0"/>
          <c:showBubbleSize val="0"/>
        </c:dLbls>
        <c:marker val="1"/>
        <c:smooth val="0"/>
        <c:axId val="149346560"/>
        <c:axId val="149489536"/>
      </c:lineChart>
      <c:catAx>
        <c:axId val="149346560"/>
        <c:scaling>
          <c:orientation val="minMax"/>
        </c:scaling>
        <c:delete val="0"/>
        <c:axPos val="b"/>
        <c:title>
          <c:tx>
            <c:rich>
              <a:bodyPr/>
              <a:lstStyle/>
              <a:p>
                <a:pPr>
                  <a:defRPr/>
                </a:pPr>
                <a:r>
                  <a:rPr lang="sv-SE" dirty="0" smtClean="0"/>
                  <a:t>kg N/ha</a:t>
                </a:r>
                <a:endParaRPr lang="sv-SE" dirty="0"/>
              </a:p>
            </c:rich>
          </c:tx>
          <c:overlay val="0"/>
        </c:title>
        <c:numFmt formatCode="General" sourceLinked="0"/>
        <c:majorTickMark val="out"/>
        <c:minorTickMark val="none"/>
        <c:tickLblPos val="nextTo"/>
        <c:crossAx val="149489536"/>
        <c:crosses val="autoZero"/>
        <c:auto val="1"/>
        <c:lblAlgn val="ctr"/>
        <c:lblOffset val="100"/>
        <c:noMultiLvlLbl val="0"/>
      </c:catAx>
      <c:valAx>
        <c:axId val="149489536"/>
        <c:scaling>
          <c:orientation val="minMax"/>
        </c:scaling>
        <c:delete val="0"/>
        <c:axPos val="l"/>
        <c:majorGridlines/>
        <c:title>
          <c:tx>
            <c:rich>
              <a:bodyPr rot="-5400000" vert="horz"/>
              <a:lstStyle/>
              <a:p>
                <a:pPr>
                  <a:defRPr/>
                </a:pPr>
                <a:r>
                  <a:rPr lang="en-US"/>
                  <a:t>kg TS/ha</a:t>
                </a:r>
              </a:p>
            </c:rich>
          </c:tx>
          <c:layout>
            <c:manualLayout>
              <c:xMode val="edge"/>
              <c:yMode val="edge"/>
              <c:x val="5.5555555555555558E-3"/>
              <c:y val="0.34141404199475067"/>
            </c:manualLayout>
          </c:layout>
          <c:overlay val="0"/>
        </c:title>
        <c:numFmt formatCode="General" sourceLinked="1"/>
        <c:majorTickMark val="out"/>
        <c:minorTickMark val="none"/>
        <c:tickLblPos val="nextTo"/>
        <c:crossAx val="149346560"/>
        <c:crosses val="autoZero"/>
        <c:crossBetween val="between"/>
      </c:valAx>
    </c:plotArea>
    <c:legend>
      <c:legendPos val="r"/>
      <c:layout>
        <c:manualLayout>
          <c:xMode val="edge"/>
          <c:yMode val="edge"/>
          <c:x val="0.211747572815534"/>
          <c:y val="0.86077188639859081"/>
          <c:w val="0.54553398058252422"/>
          <c:h val="8.5987913845826644E-2"/>
        </c:manualLayout>
      </c:layout>
      <c:overlay val="0"/>
      <c:spPr>
        <a:ln>
          <a:solidFill>
            <a:schemeClr val="bg2">
              <a:lumMod val="65000"/>
            </a:schemeClr>
          </a:solidFill>
        </a:ln>
      </c:spPr>
      <c:txPr>
        <a:bodyPr/>
        <a:lstStyle/>
        <a:p>
          <a:pPr>
            <a:defRPr sz="1200"/>
          </a:pPr>
          <a:endParaRPr lang="sv-SE"/>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[rådde 15-16-diagram tssk-till Maria B.xlsx]Blad1!Pivottabell4</c:name>
    <c:fmtId val="20"/>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s>
    <c:plotArea>
      <c:layout>
        <c:manualLayout>
          <c:layoutTarget val="inner"/>
          <c:xMode val="edge"/>
          <c:yMode val="edge"/>
          <c:x val="0.16577937466554546"/>
          <c:y val="2.7716532683585326E-2"/>
          <c:w val="0.75050709680707384"/>
          <c:h val="0.6449172898587846"/>
        </c:manualLayout>
      </c:layout>
      <c:barChart>
        <c:barDir val="col"/>
        <c:grouping val="clustered"/>
        <c:varyColors val="0"/>
        <c:ser>
          <c:idx val="0"/>
          <c:order val="0"/>
          <c:tx>
            <c:strRef>
              <c:f>Blad1!$B$69</c:f>
              <c:strCache>
                <c:ptCount val="1"/>
                <c:pt idx="0">
                  <c:v>Summa av kg N/ton TS</c:v>
                </c:pt>
              </c:strCache>
            </c:strRef>
          </c:tx>
          <c:spPr>
            <a:solidFill>
              <a:schemeClr val="accent3">
                <a:lumMod val="60000"/>
                <a:lumOff val="40000"/>
              </a:schemeClr>
            </a:solidFill>
          </c:spPr>
          <c:invertIfNegative val="0"/>
          <c:cat>
            <c:multiLvlStrRef>
              <c:f>Blad1!$A$70:$A$79</c:f>
              <c:multiLvlStrCache>
                <c:ptCount val="8"/>
                <c:lvl>
                  <c:pt idx="0">
                    <c:v>0</c:v>
                  </c:pt>
                  <c:pt idx="1">
                    <c:v>75</c:v>
                  </c:pt>
                  <c:pt idx="2">
                    <c:v>150</c:v>
                  </c:pt>
                  <c:pt idx="3">
                    <c:v>300</c:v>
                  </c:pt>
                  <c:pt idx="4">
                    <c:v>0</c:v>
                  </c:pt>
                  <c:pt idx="5">
                    <c:v>150</c:v>
                  </c:pt>
                  <c:pt idx="6">
                    <c:v>300</c:v>
                  </c:pt>
                  <c:pt idx="7">
                    <c:v>375</c:v>
                  </c:pt>
                </c:lvl>
                <c:lvl>
                  <c:pt idx="0">
                    <c:v>Blandvall</c:v>
                  </c:pt>
                  <c:pt idx="4">
                    <c:v>Gräs</c:v>
                  </c:pt>
                </c:lvl>
              </c:multiLvlStrCache>
            </c:multiLvlStrRef>
          </c:cat>
          <c:val>
            <c:numRef>
              <c:f>Blad1!$B$70:$B$79</c:f>
              <c:numCache>
                <c:formatCode>0</c:formatCode>
                <c:ptCount val="8"/>
                <c:pt idx="0">
                  <c:v>0</c:v>
                </c:pt>
                <c:pt idx="1">
                  <c:v>6.9198916437233819</c:v>
                </c:pt>
                <c:pt idx="2">
                  <c:v>13.608723494175845</c:v>
                </c:pt>
                <c:pt idx="3">
                  <c:v>25.348717376024709</c:v>
                </c:pt>
                <c:pt idx="4">
                  <c:v>0</c:v>
                </c:pt>
                <c:pt idx="5">
                  <c:v>16.91672404255571</c:v>
                </c:pt>
                <c:pt idx="6">
                  <c:v>25.81396819633072</c:v>
                </c:pt>
                <c:pt idx="7">
                  <c:v>30.941606724752546</c:v>
                </c:pt>
              </c:numCache>
            </c:numRef>
          </c:val>
          <c:extLst>
            <c:ext xmlns:c16="http://schemas.microsoft.com/office/drawing/2014/chart" uri="{C3380CC4-5D6E-409C-BE32-E72D297353CC}">
              <c16:uniqueId val="{00000000-1735-4455-B3CA-41D177F4869C}"/>
            </c:ext>
          </c:extLst>
        </c:ser>
        <c:ser>
          <c:idx val="1"/>
          <c:order val="1"/>
          <c:tx>
            <c:strRef>
              <c:f>Blad1!$C$69</c:f>
              <c:strCache>
                <c:ptCount val="1"/>
                <c:pt idx="0">
                  <c:v>Medel av l/ton TS</c:v>
                </c:pt>
              </c:strCache>
            </c:strRef>
          </c:tx>
          <c:spPr>
            <a:solidFill>
              <a:schemeClr val="tx2"/>
            </a:solidFill>
          </c:spPr>
          <c:invertIfNegative val="0"/>
          <c:cat>
            <c:multiLvlStrRef>
              <c:f>Blad1!$A$70:$A$79</c:f>
              <c:multiLvlStrCache>
                <c:ptCount val="8"/>
                <c:lvl>
                  <c:pt idx="0">
                    <c:v>0</c:v>
                  </c:pt>
                  <c:pt idx="1">
                    <c:v>75</c:v>
                  </c:pt>
                  <c:pt idx="2">
                    <c:v>150</c:v>
                  </c:pt>
                  <c:pt idx="3">
                    <c:v>300</c:v>
                  </c:pt>
                  <c:pt idx="4">
                    <c:v>0</c:v>
                  </c:pt>
                  <c:pt idx="5">
                    <c:v>150</c:v>
                  </c:pt>
                  <c:pt idx="6">
                    <c:v>300</c:v>
                  </c:pt>
                  <c:pt idx="7">
                    <c:v>375</c:v>
                  </c:pt>
                </c:lvl>
                <c:lvl>
                  <c:pt idx="0">
                    <c:v>Blandvall</c:v>
                  </c:pt>
                  <c:pt idx="4">
                    <c:v>Gräs</c:v>
                  </c:pt>
                </c:lvl>
              </c:multiLvlStrCache>
            </c:multiLvlStrRef>
          </c:cat>
          <c:val>
            <c:numRef>
              <c:f>Blad1!$C$70:$C$79</c:f>
              <c:numCache>
                <c:formatCode>General</c:formatCode>
                <c:ptCount val="8"/>
                <c:pt idx="0">
                  <c:v>10.361074544654283</c:v>
                </c:pt>
                <c:pt idx="1">
                  <c:v>9.6626502253753728</c:v>
                </c:pt>
                <c:pt idx="2">
                  <c:v>9.5871868858236873</c:v>
                </c:pt>
                <c:pt idx="3">
                  <c:v>9.300848741182616</c:v>
                </c:pt>
                <c:pt idx="4">
                  <c:v>21.146230404415626</c:v>
                </c:pt>
                <c:pt idx="5">
                  <c:v>10.783510235949603</c:v>
                </c:pt>
                <c:pt idx="6">
                  <c:v>9.3805116368921198</c:v>
                </c:pt>
                <c:pt idx="7">
                  <c:v>9.2208901791132867</c:v>
                </c:pt>
              </c:numCache>
            </c:numRef>
          </c:val>
          <c:extLst>
            <c:ext xmlns:c16="http://schemas.microsoft.com/office/drawing/2014/chart" uri="{C3380CC4-5D6E-409C-BE32-E72D297353CC}">
              <c16:uniqueId val="{00000001-1735-4455-B3CA-41D177F4869C}"/>
            </c:ext>
          </c:extLst>
        </c:ser>
        <c:dLbls>
          <c:showLegendKey val="0"/>
          <c:showVal val="0"/>
          <c:showCatName val="0"/>
          <c:showSerName val="0"/>
          <c:showPercent val="0"/>
          <c:showBubbleSize val="0"/>
        </c:dLbls>
        <c:gapWidth val="150"/>
        <c:axId val="151090304"/>
        <c:axId val="151092608"/>
      </c:barChart>
      <c:catAx>
        <c:axId val="151090304"/>
        <c:scaling>
          <c:orientation val="minMax"/>
        </c:scaling>
        <c:delete val="0"/>
        <c:axPos val="b"/>
        <c:numFmt formatCode="General" sourceLinked="0"/>
        <c:majorTickMark val="out"/>
        <c:minorTickMark val="none"/>
        <c:tickLblPos val="nextTo"/>
        <c:crossAx val="151092608"/>
        <c:crosses val="autoZero"/>
        <c:auto val="1"/>
        <c:lblAlgn val="ctr"/>
        <c:lblOffset val="100"/>
        <c:noMultiLvlLbl val="0"/>
      </c:catAx>
      <c:valAx>
        <c:axId val="151092608"/>
        <c:scaling>
          <c:orientation val="minMax"/>
        </c:scaling>
        <c:delete val="0"/>
        <c:axPos val="l"/>
        <c:majorGridlines/>
        <c:title>
          <c:tx>
            <c:rich>
              <a:bodyPr rot="-5400000" vert="horz"/>
              <a:lstStyle/>
              <a:p>
                <a:pPr>
                  <a:defRPr/>
                </a:pPr>
                <a:r>
                  <a:rPr lang="sv-SE" dirty="0" smtClean="0"/>
                  <a:t>kg N respektive liter diesel per ton TS</a:t>
                </a:r>
                <a:endParaRPr lang="sv-SE" dirty="0"/>
              </a:p>
            </c:rich>
          </c:tx>
          <c:layout>
            <c:manualLayout>
              <c:xMode val="edge"/>
              <c:yMode val="edge"/>
              <c:x val="1.4563106796116505E-2"/>
              <c:y val="0.12277352616791853"/>
            </c:manualLayout>
          </c:layout>
          <c:overlay val="0"/>
        </c:title>
        <c:numFmt formatCode="0" sourceLinked="1"/>
        <c:majorTickMark val="out"/>
        <c:minorTickMark val="none"/>
        <c:tickLblPos val="nextTo"/>
        <c:crossAx val="151090304"/>
        <c:crosses val="autoZero"/>
        <c:crossBetween val="between"/>
      </c:valAx>
    </c:plotArea>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[rådde 15-16-diagram tssk-till Maria B.xlsx]Blad1!Pivottabell2</c:name>
    <c:fmtId val="34"/>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s>
    <c:plotArea>
      <c:layout>
        <c:manualLayout>
          <c:layoutTarget val="inner"/>
          <c:xMode val="edge"/>
          <c:yMode val="edge"/>
          <c:x val="0.16920979537751957"/>
          <c:y val="2.7716532683585326E-2"/>
          <c:w val="0.75646178936370823"/>
          <c:h val="0.65876305697681869"/>
        </c:manualLayout>
      </c:layout>
      <c:barChart>
        <c:barDir val="col"/>
        <c:grouping val="stacked"/>
        <c:varyColors val="0"/>
        <c:ser>
          <c:idx val="0"/>
          <c:order val="0"/>
          <c:tx>
            <c:strRef>
              <c:f>Blad1!$B$25</c:f>
              <c:strCache>
                <c:ptCount val="1"/>
                <c:pt idx="0">
                  <c:v>Medel av Diesel ton</c:v>
                </c:pt>
              </c:strCache>
            </c:strRef>
          </c:tx>
          <c:spPr>
            <a:solidFill>
              <a:schemeClr val="tx2"/>
            </a:solidFill>
          </c:spPr>
          <c:invertIfNegative val="0"/>
          <c:cat>
            <c:multiLvlStrRef>
              <c:f>Blad1!$A$26:$A$37</c:f>
              <c:multiLvlStrCache>
                <c:ptCount val="10"/>
                <c:lvl>
                  <c:pt idx="0">
                    <c:v>0</c:v>
                  </c:pt>
                  <c:pt idx="1">
                    <c:v>75</c:v>
                  </c:pt>
                  <c:pt idx="2">
                    <c:v>150</c:v>
                  </c:pt>
                  <c:pt idx="3">
                    <c:v>225</c:v>
                  </c:pt>
                  <c:pt idx="4">
                    <c:v>300</c:v>
                  </c:pt>
                  <c:pt idx="5">
                    <c:v>0</c:v>
                  </c:pt>
                  <c:pt idx="6">
                    <c:v>150</c:v>
                  </c:pt>
                  <c:pt idx="7">
                    <c:v>225</c:v>
                  </c:pt>
                  <c:pt idx="8">
                    <c:v>300</c:v>
                  </c:pt>
                  <c:pt idx="9">
                    <c:v>375</c:v>
                  </c:pt>
                </c:lvl>
                <c:lvl>
                  <c:pt idx="0">
                    <c:v>Blandvall</c:v>
                  </c:pt>
                  <c:pt idx="5">
                    <c:v>Gräs</c:v>
                  </c:pt>
                </c:lvl>
              </c:multiLvlStrCache>
            </c:multiLvlStrRef>
          </c:cat>
          <c:val>
            <c:numRef>
              <c:f>Blad1!$B$26:$B$37</c:f>
              <c:numCache>
                <c:formatCode>General</c:formatCode>
                <c:ptCount val="10"/>
                <c:pt idx="0">
                  <c:v>33.673492270126417</c:v>
                </c:pt>
                <c:pt idx="1">
                  <c:v>31.403613232469965</c:v>
                </c:pt>
                <c:pt idx="2">
                  <c:v>31.158357378926983</c:v>
                </c:pt>
                <c:pt idx="3">
                  <c:v>30.350525598255437</c:v>
                </c:pt>
                <c:pt idx="4">
                  <c:v>30.227758408843499</c:v>
                </c:pt>
                <c:pt idx="5">
                  <c:v>68.725248814350792</c:v>
                </c:pt>
                <c:pt idx="6">
                  <c:v>35.04640826683621</c:v>
                </c:pt>
                <c:pt idx="7">
                  <c:v>31.913058275770453</c:v>
                </c:pt>
                <c:pt idx="8">
                  <c:v>30.486662819899394</c:v>
                </c:pt>
                <c:pt idx="9">
                  <c:v>29.967893082118188</c:v>
                </c:pt>
              </c:numCache>
            </c:numRef>
          </c:val>
          <c:extLst>
            <c:ext xmlns:c16="http://schemas.microsoft.com/office/drawing/2014/chart" uri="{C3380CC4-5D6E-409C-BE32-E72D297353CC}">
              <c16:uniqueId val="{00000000-8BF0-4C6D-8016-A69636131E70}"/>
            </c:ext>
          </c:extLst>
        </c:ser>
        <c:ser>
          <c:idx val="1"/>
          <c:order val="1"/>
          <c:tx>
            <c:strRef>
              <c:f>Blad1!$C$25</c:f>
              <c:strCache>
                <c:ptCount val="1"/>
                <c:pt idx="0">
                  <c:v>Medel av N-gödsel ton</c:v>
                </c:pt>
              </c:strCache>
            </c:strRef>
          </c:tx>
          <c:spPr>
            <a:solidFill>
              <a:schemeClr val="accent3">
                <a:lumMod val="60000"/>
                <a:lumOff val="40000"/>
              </a:schemeClr>
            </a:solidFill>
          </c:spPr>
          <c:invertIfNegative val="0"/>
          <c:cat>
            <c:multiLvlStrRef>
              <c:f>Blad1!$A$26:$A$37</c:f>
              <c:multiLvlStrCache>
                <c:ptCount val="10"/>
                <c:lvl>
                  <c:pt idx="0">
                    <c:v>0</c:v>
                  </c:pt>
                  <c:pt idx="1">
                    <c:v>75</c:v>
                  </c:pt>
                  <c:pt idx="2">
                    <c:v>150</c:v>
                  </c:pt>
                  <c:pt idx="3">
                    <c:v>225</c:v>
                  </c:pt>
                  <c:pt idx="4">
                    <c:v>300</c:v>
                  </c:pt>
                  <c:pt idx="5">
                    <c:v>0</c:v>
                  </c:pt>
                  <c:pt idx="6">
                    <c:v>150</c:v>
                  </c:pt>
                  <c:pt idx="7">
                    <c:v>225</c:v>
                  </c:pt>
                  <c:pt idx="8">
                    <c:v>300</c:v>
                  </c:pt>
                  <c:pt idx="9">
                    <c:v>375</c:v>
                  </c:pt>
                </c:lvl>
                <c:lvl>
                  <c:pt idx="0">
                    <c:v>Blandvall</c:v>
                  </c:pt>
                  <c:pt idx="5">
                    <c:v>Gräs</c:v>
                  </c:pt>
                </c:lvl>
              </c:multiLvlStrCache>
            </c:multiLvlStrRef>
          </c:cat>
          <c:val>
            <c:numRef>
              <c:f>Blad1!$C$26:$C$37</c:f>
              <c:numCache>
                <c:formatCode>General</c:formatCode>
                <c:ptCount val="10"/>
                <c:pt idx="0">
                  <c:v>0</c:v>
                </c:pt>
                <c:pt idx="1">
                  <c:v>24.981926510091249</c:v>
                </c:pt>
                <c:pt idx="2">
                  <c:v>49.170017889833588</c:v>
                </c:pt>
                <c:pt idx="3">
                  <c:v>69.832886521000432</c:v>
                </c:pt>
                <c:pt idx="4">
                  <c:v>92.315778710595282</c:v>
                </c:pt>
                <c:pt idx="5">
                  <c:v>0</c:v>
                </c:pt>
                <c:pt idx="6">
                  <c:v>61.754718066482837</c:v>
                </c:pt>
                <c:pt idx="7">
                  <c:v>77.419209011233164</c:v>
                </c:pt>
                <c:pt idx="8">
                  <c:v>93.991803269678343</c:v>
                </c:pt>
                <c:pt idx="9">
                  <c:v>113.29191704810916</c:v>
                </c:pt>
              </c:numCache>
            </c:numRef>
          </c:val>
          <c:extLst>
            <c:ext xmlns:c16="http://schemas.microsoft.com/office/drawing/2014/chart" uri="{C3380CC4-5D6E-409C-BE32-E72D297353CC}">
              <c16:uniqueId val="{00000001-8BF0-4C6D-8016-A69636131E70}"/>
            </c:ext>
          </c:extLst>
        </c:ser>
        <c:ser>
          <c:idx val="2"/>
          <c:order val="2"/>
          <c:tx>
            <c:strRef>
              <c:f>Blad1!$D$25</c:f>
              <c:strCache>
                <c:ptCount val="1"/>
                <c:pt idx="0">
                  <c:v>Medel av N2O mark ton</c:v>
                </c:pt>
              </c:strCache>
            </c:strRef>
          </c:tx>
          <c:invertIfNegative val="0"/>
          <c:cat>
            <c:multiLvlStrRef>
              <c:f>Blad1!$A$26:$A$37</c:f>
              <c:multiLvlStrCache>
                <c:ptCount val="10"/>
                <c:lvl>
                  <c:pt idx="0">
                    <c:v>0</c:v>
                  </c:pt>
                  <c:pt idx="1">
                    <c:v>75</c:v>
                  </c:pt>
                  <c:pt idx="2">
                    <c:v>150</c:v>
                  </c:pt>
                  <c:pt idx="3">
                    <c:v>225</c:v>
                  </c:pt>
                  <c:pt idx="4">
                    <c:v>300</c:v>
                  </c:pt>
                  <c:pt idx="5">
                    <c:v>0</c:v>
                  </c:pt>
                  <c:pt idx="6">
                    <c:v>150</c:v>
                  </c:pt>
                  <c:pt idx="7">
                    <c:v>225</c:v>
                  </c:pt>
                  <c:pt idx="8">
                    <c:v>300</c:v>
                  </c:pt>
                  <c:pt idx="9">
                    <c:v>375</c:v>
                  </c:pt>
                </c:lvl>
                <c:lvl>
                  <c:pt idx="0">
                    <c:v>Blandvall</c:v>
                  </c:pt>
                  <c:pt idx="5">
                    <c:v>Gräs</c:v>
                  </c:pt>
                </c:lvl>
              </c:multiLvlStrCache>
            </c:multiLvlStrRef>
          </c:cat>
          <c:val>
            <c:numRef>
              <c:f>Blad1!$D$26:$D$37</c:f>
              <c:numCache>
                <c:formatCode>General</c:formatCode>
                <c:ptCount val="10"/>
                <c:pt idx="0">
                  <c:v>37.681390476190472</c:v>
                </c:pt>
                <c:pt idx="1">
                  <c:v>70.177721865110755</c:v>
                </c:pt>
                <c:pt idx="2">
                  <c:v>101.64143755669623</c:v>
                </c:pt>
                <c:pt idx="3">
                  <c:v>128.51956587930135</c:v>
                </c:pt>
                <c:pt idx="4">
                  <c:v>157.7651692910045</c:v>
                </c:pt>
                <c:pt idx="5">
                  <c:v>20.173748571428572</c:v>
                </c:pt>
                <c:pt idx="6">
                  <c:v>100.50389373886141</c:v>
                </c:pt>
                <c:pt idx="7">
                  <c:v>120.88016410270725</c:v>
                </c:pt>
                <c:pt idx="8">
                  <c:v>142.43768949127207</c:v>
                </c:pt>
                <c:pt idx="9">
                  <c:v>167.54315495384992</c:v>
                </c:pt>
              </c:numCache>
            </c:numRef>
          </c:val>
          <c:extLst>
            <c:ext xmlns:c16="http://schemas.microsoft.com/office/drawing/2014/chart" uri="{C3380CC4-5D6E-409C-BE32-E72D297353CC}">
              <c16:uniqueId val="{00000002-8BF0-4C6D-8016-A69636131E70}"/>
            </c:ext>
          </c:extLst>
        </c:ser>
        <c:dLbls>
          <c:showLegendKey val="0"/>
          <c:showVal val="0"/>
          <c:showCatName val="0"/>
          <c:showSerName val="0"/>
          <c:showPercent val="0"/>
          <c:showBubbleSize val="0"/>
        </c:dLbls>
        <c:gapWidth val="150"/>
        <c:overlap val="100"/>
        <c:axId val="151779968"/>
        <c:axId val="152183552"/>
      </c:barChart>
      <c:catAx>
        <c:axId val="151779968"/>
        <c:scaling>
          <c:orientation val="minMax"/>
        </c:scaling>
        <c:delete val="0"/>
        <c:axPos val="b"/>
        <c:numFmt formatCode="General" sourceLinked="0"/>
        <c:majorTickMark val="out"/>
        <c:minorTickMark val="none"/>
        <c:tickLblPos val="nextTo"/>
        <c:crossAx val="152183552"/>
        <c:crosses val="autoZero"/>
        <c:auto val="1"/>
        <c:lblAlgn val="ctr"/>
        <c:lblOffset val="100"/>
        <c:noMultiLvlLbl val="0"/>
      </c:catAx>
      <c:valAx>
        <c:axId val="152183552"/>
        <c:scaling>
          <c:orientation val="minMax"/>
        </c:scaling>
        <c:delete val="0"/>
        <c:axPos val="l"/>
        <c:majorGridlines/>
        <c:title>
          <c:tx>
            <c:rich>
              <a:bodyPr rot="-5400000" vert="horz"/>
              <a:lstStyle/>
              <a:p>
                <a:pPr>
                  <a:defRPr/>
                </a:pPr>
                <a:r>
                  <a:rPr lang="en-US"/>
                  <a:t>kg CO2e/ton TS (före lagringsförluster)</a:t>
                </a:r>
              </a:p>
            </c:rich>
          </c:tx>
          <c:overlay val="0"/>
        </c:title>
        <c:numFmt formatCode="General" sourceLinked="1"/>
        <c:majorTickMark val="out"/>
        <c:minorTickMark val="none"/>
        <c:tickLblPos val="nextTo"/>
        <c:crossAx val="151779968"/>
        <c:crosses val="autoZero"/>
        <c:crossBetween val="between"/>
      </c:valAx>
    </c:plotArea>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9318094946871"/>
          <c:y val="3.7933953704859205E-2"/>
          <c:w val="0.69120811354891321"/>
          <c:h val="0.70777291013474763"/>
        </c:manualLayout>
      </c:layout>
      <c:barChart>
        <c:barDir val="col"/>
        <c:grouping val="stacked"/>
        <c:varyColors val="0"/>
        <c:ser>
          <c:idx val="0"/>
          <c:order val="0"/>
          <c:tx>
            <c:strRef>
              <c:f>Blad1!$B$3</c:f>
              <c:strCache>
                <c:ptCount val="1"/>
                <c:pt idx="0">
                  <c:v>Serie 1</c:v>
                </c:pt>
              </c:strCache>
            </c:strRef>
          </c:tx>
          <c:invertIfNegative val="0"/>
          <c:cat>
            <c:strRef>
              <c:f>Blad1!$A$4:$A$7</c:f>
              <c:strCache>
                <c:ptCount val="4"/>
                <c:pt idx="0">
                  <c:v>Eldningsolja</c:v>
                </c:pt>
                <c:pt idx="1">
                  <c:v>Gasol</c:v>
                </c:pt>
                <c:pt idx="2">
                  <c:v>Flis, halm</c:v>
                </c:pt>
                <c:pt idx="3">
                  <c:v>Värmepump</c:v>
                </c:pt>
              </c:strCache>
            </c:strRef>
          </c:cat>
          <c:val>
            <c:numRef>
              <c:f>Blad1!$B$4:$B$7</c:f>
              <c:numCache>
                <c:formatCode>General</c:formatCode>
                <c:ptCount val="4"/>
                <c:pt idx="0">
                  <c:v>0.32210526315789473</c:v>
                </c:pt>
                <c:pt idx="1">
                  <c:v>0.27183673469387754</c:v>
                </c:pt>
                <c:pt idx="2">
                  <c:v>3.5999999999999997E-2</c:v>
                </c:pt>
                <c:pt idx="3">
                  <c:v>3.6333333333333336E-2</c:v>
                </c:pt>
              </c:numCache>
            </c:numRef>
          </c:val>
          <c:extLst>
            <c:ext xmlns:c16="http://schemas.microsoft.com/office/drawing/2014/chart" uri="{C3380CC4-5D6E-409C-BE32-E72D297353CC}">
              <c16:uniqueId val="{00000000-3C91-4AE7-AE34-FAE4590F2597}"/>
            </c:ext>
          </c:extLst>
        </c:ser>
        <c:dLbls>
          <c:showLegendKey val="0"/>
          <c:showVal val="0"/>
          <c:showCatName val="0"/>
          <c:showSerName val="0"/>
          <c:showPercent val="0"/>
          <c:showBubbleSize val="0"/>
        </c:dLbls>
        <c:gapWidth val="150"/>
        <c:overlap val="100"/>
        <c:axId val="169829888"/>
        <c:axId val="169831424"/>
      </c:barChart>
      <c:catAx>
        <c:axId val="169829888"/>
        <c:scaling>
          <c:orientation val="minMax"/>
        </c:scaling>
        <c:delete val="0"/>
        <c:axPos val="b"/>
        <c:numFmt formatCode="General" sourceLinked="0"/>
        <c:majorTickMark val="out"/>
        <c:minorTickMark val="none"/>
        <c:tickLblPos val="nextTo"/>
        <c:txPr>
          <a:bodyPr/>
          <a:lstStyle/>
          <a:p>
            <a:pPr>
              <a:defRPr sz="1200"/>
            </a:pPr>
            <a:endParaRPr lang="sv-SE"/>
          </a:p>
        </c:txPr>
        <c:crossAx val="169831424"/>
        <c:crosses val="autoZero"/>
        <c:auto val="1"/>
        <c:lblAlgn val="ctr"/>
        <c:lblOffset val="100"/>
        <c:noMultiLvlLbl val="0"/>
      </c:catAx>
      <c:valAx>
        <c:axId val="169831424"/>
        <c:scaling>
          <c:orientation val="minMax"/>
        </c:scaling>
        <c:delete val="0"/>
        <c:axPos val="l"/>
        <c:majorGridlines/>
        <c:title>
          <c:tx>
            <c:rich>
              <a:bodyPr rot="-5400000" vert="horz"/>
              <a:lstStyle/>
              <a:p>
                <a:pPr>
                  <a:defRPr sz="1400"/>
                </a:pPr>
                <a:r>
                  <a:rPr lang="sv-SE" sz="1400" dirty="0" smtClean="0"/>
                  <a:t>kg CO</a:t>
                </a:r>
                <a:r>
                  <a:rPr lang="sv-SE" sz="1400" baseline="-25000" dirty="0" smtClean="0"/>
                  <a:t>2</a:t>
                </a:r>
                <a:r>
                  <a:rPr lang="sv-SE" sz="1400" dirty="0" smtClean="0"/>
                  <a:t>e/kWh värme</a:t>
                </a:r>
                <a:endParaRPr lang="sv-SE" sz="1400" dirty="0"/>
              </a:p>
            </c:rich>
          </c:tx>
          <c:overlay val="0"/>
        </c:title>
        <c:numFmt formatCode="General" sourceLinked="1"/>
        <c:majorTickMark val="out"/>
        <c:minorTickMark val="none"/>
        <c:tickLblPos val="nextTo"/>
        <c:txPr>
          <a:bodyPr/>
          <a:lstStyle/>
          <a:p>
            <a:pPr>
              <a:defRPr sz="1400"/>
            </a:pPr>
            <a:endParaRPr lang="sv-SE"/>
          </a:p>
        </c:txPr>
        <c:crossAx val="16982988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8446223854705"/>
          <c:y val="2.9493009660312763E-2"/>
          <c:w val="0.80027867668637742"/>
          <c:h val="0.71412430140747207"/>
        </c:manualLayout>
      </c:layout>
      <c:barChart>
        <c:barDir val="col"/>
        <c:grouping val="stacked"/>
        <c:varyColors val="0"/>
        <c:ser>
          <c:idx val="1"/>
          <c:order val="0"/>
          <c:tx>
            <c:strRef>
              <c:f>Blad1!$C$1</c:f>
              <c:strCache>
                <c:ptCount val="1"/>
                <c:pt idx="0">
                  <c:v>CO2e/kg N</c:v>
                </c:pt>
              </c:strCache>
            </c:strRef>
          </c:tx>
          <c:spPr>
            <a:solidFill>
              <a:schemeClr val="accent4"/>
            </a:solidFill>
          </c:spPr>
          <c:invertIfNegative val="0"/>
          <c:cat>
            <c:multiLvlStrRef>
              <c:f>Blad1!$A$2:$B$8</c:f>
              <c:multiLvlStrCache>
                <c:ptCount val="7"/>
                <c:lvl>
                  <c:pt idx="0">
                    <c:v>EU</c:v>
                  </c:pt>
                  <c:pt idx="1">
                    <c:v>Ryssland</c:v>
                  </c:pt>
                  <c:pt idx="2">
                    <c:v>USA</c:v>
                  </c:pt>
                  <c:pt idx="3">
                    <c:v>Kina</c:v>
                  </c:pt>
                  <c:pt idx="4">
                    <c:v>EU</c:v>
                  </c:pt>
                  <c:pt idx="5">
                    <c:v>EU</c:v>
                  </c:pt>
                  <c:pt idx="6">
                    <c:v>Ryssland</c:v>
                  </c:pt>
                </c:lvl>
                <c:lvl>
                  <c:pt idx="0">
                    <c:v>Ammoniumnitrat</c:v>
                  </c:pt>
                  <c:pt idx="4">
                    <c:v>Urea</c:v>
                  </c:pt>
                  <c:pt idx="5">
                    <c:v>Kalksalpeter</c:v>
                  </c:pt>
                </c:lvl>
              </c:multiLvlStrCache>
            </c:multiLvlStrRef>
          </c:cat>
          <c:val>
            <c:numRef>
              <c:f>Blad1!$C$2:$C$8</c:f>
              <c:numCache>
                <c:formatCode>General</c:formatCode>
                <c:ptCount val="7"/>
                <c:pt idx="0">
                  <c:v>3.522388059701492</c:v>
                </c:pt>
                <c:pt idx="1">
                  <c:v>8.5074626865671643</c:v>
                </c:pt>
                <c:pt idx="2">
                  <c:v>7.522388059701492</c:v>
                </c:pt>
                <c:pt idx="3">
                  <c:v>10.35820895522388</c:v>
                </c:pt>
                <c:pt idx="4">
                  <c:v>1.9347826086956521</c:v>
                </c:pt>
                <c:pt idx="5">
                  <c:v>4.3225806451612909</c:v>
                </c:pt>
                <c:pt idx="6">
                  <c:v>13.096774193548386</c:v>
                </c:pt>
              </c:numCache>
            </c:numRef>
          </c:val>
          <c:extLst>
            <c:ext xmlns:c16="http://schemas.microsoft.com/office/drawing/2014/chart" uri="{C3380CC4-5D6E-409C-BE32-E72D297353CC}">
              <c16:uniqueId val="{00000000-BC52-4E84-93CB-0DBD996FBA47}"/>
            </c:ext>
          </c:extLst>
        </c:ser>
        <c:dLbls>
          <c:showLegendKey val="0"/>
          <c:showVal val="0"/>
          <c:showCatName val="0"/>
          <c:showSerName val="0"/>
          <c:showPercent val="0"/>
          <c:showBubbleSize val="0"/>
        </c:dLbls>
        <c:gapWidth val="150"/>
        <c:overlap val="100"/>
        <c:axId val="170142336"/>
        <c:axId val="170144128"/>
      </c:barChart>
      <c:catAx>
        <c:axId val="170142336"/>
        <c:scaling>
          <c:orientation val="minMax"/>
        </c:scaling>
        <c:delete val="0"/>
        <c:axPos val="b"/>
        <c:numFmt formatCode="General" sourceLinked="0"/>
        <c:majorTickMark val="out"/>
        <c:minorTickMark val="none"/>
        <c:tickLblPos val="nextTo"/>
        <c:crossAx val="170144128"/>
        <c:crosses val="autoZero"/>
        <c:auto val="1"/>
        <c:lblAlgn val="ctr"/>
        <c:lblOffset val="100"/>
        <c:noMultiLvlLbl val="0"/>
      </c:catAx>
      <c:valAx>
        <c:axId val="170144128"/>
        <c:scaling>
          <c:orientation val="minMax"/>
        </c:scaling>
        <c:delete val="0"/>
        <c:axPos val="l"/>
        <c:majorGridlines/>
        <c:title>
          <c:tx>
            <c:rich>
              <a:bodyPr rot="-5400000" vert="horz"/>
              <a:lstStyle/>
              <a:p>
                <a:pPr>
                  <a:defRPr/>
                </a:pPr>
                <a:r>
                  <a:rPr lang="sv-SE" dirty="0"/>
                  <a:t>kg CO</a:t>
                </a:r>
                <a:r>
                  <a:rPr lang="sv-SE" baseline="-25000" dirty="0"/>
                  <a:t>2</a:t>
                </a:r>
                <a:r>
                  <a:rPr lang="sv-SE" dirty="0"/>
                  <a:t>e/kg N</a:t>
                </a:r>
              </a:p>
            </c:rich>
          </c:tx>
          <c:overlay val="0"/>
        </c:title>
        <c:numFmt formatCode="General" sourceLinked="1"/>
        <c:majorTickMark val="out"/>
        <c:minorTickMark val="none"/>
        <c:tickLblPos val="nextTo"/>
        <c:crossAx val="170142336"/>
        <c:crosses val="autoZero"/>
        <c:crossBetween val="between"/>
      </c:valAx>
    </c:plotArea>
    <c:plotVisOnly val="1"/>
    <c:dispBlanksAs val="gap"/>
    <c:showDLblsOverMax val="0"/>
  </c:chart>
  <c:txPr>
    <a:bodyPr/>
    <a:lstStyle/>
    <a:p>
      <a:pPr>
        <a:defRPr sz="1200"/>
      </a:pPr>
      <a:endParaRPr lang="sv-SE"/>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0.07335</cdr:x>
      <cdr:y>0.84454</cdr:y>
    </cdr:from>
    <cdr:to>
      <cdr:x>0.64505</cdr:x>
      <cdr:y>0.96308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7834" y="4256757"/>
          <a:ext cx="2243522" cy="59746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0.10094</cdr:x>
      <cdr:y>0.82703</cdr:y>
    </cdr:from>
    <cdr:to>
      <cdr:x>0.70837</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6106" y="4168509"/>
          <a:ext cx="2383743" cy="87180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18EF5-ED88-4B5C-9EA7-ED4DABDAA496}" type="datetimeFigureOut">
              <a:rPr lang="sv-SE" smtClean="0"/>
              <a:t>2018-09-10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D4807-E0A0-45DF-A853-9ADC82FE891D}" type="slidenum">
              <a:rPr lang="sv-SE" smtClean="0"/>
              <a:t>‹#›</a:t>
            </a:fld>
            <a:endParaRPr lang="sv-SE"/>
          </a:p>
        </p:txBody>
      </p:sp>
    </p:spTree>
    <p:extLst>
      <p:ext uri="{BB962C8B-B14F-4D97-AF65-F5344CB8AC3E}">
        <p14:creationId xmlns:p14="http://schemas.microsoft.com/office/powerpoint/2010/main" val="167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Mbe</a:t>
            </a:r>
            <a:r>
              <a:rPr lang="sv-SE" baseline="0" dirty="0" smtClean="0"/>
              <a:t> – teknik, energi, LCA/CF, metodintresserad. Idag – ge mitt perspektiv, förslag på struktur ”hur kan jag tänka kring det här?”, uppmärksamma på fallgropar.</a:t>
            </a:r>
          </a:p>
          <a:p>
            <a:endParaRPr lang="sv-SE" baseline="0" dirty="0" smtClean="0"/>
          </a:p>
          <a:p>
            <a:r>
              <a:rPr lang="sv-SE" baseline="0" dirty="0" smtClean="0"/>
              <a:t>Först repetition! Om vi ska prata åtgärder på gårdsnivå behöver vi koll på mekanismerna </a:t>
            </a:r>
            <a:endParaRPr lang="sv-SE" dirty="0"/>
          </a:p>
        </p:txBody>
      </p:sp>
      <p:sp>
        <p:nvSpPr>
          <p:cNvPr id="4" name="Platshållare för bildnummer 3"/>
          <p:cNvSpPr>
            <a:spLocks noGrp="1"/>
          </p:cNvSpPr>
          <p:nvPr>
            <p:ph type="sldNum" sz="quarter" idx="10"/>
          </p:nvPr>
        </p:nvSpPr>
        <p:spPr/>
        <p:txBody>
          <a:bodyPr/>
          <a:lstStyle/>
          <a:p>
            <a:fld id="{9F9D4807-E0A0-45DF-A853-9ADC82FE891D}" type="slidenum">
              <a:rPr lang="sv-SE" smtClean="0"/>
              <a:t>1</a:t>
            </a:fld>
            <a:endParaRPr lang="sv-SE"/>
          </a:p>
        </p:txBody>
      </p:sp>
    </p:spTree>
    <p:extLst>
      <p:ext uri="{BB962C8B-B14F-4D97-AF65-F5344CB8AC3E}">
        <p14:creationId xmlns:p14="http://schemas.microsoft.com/office/powerpoint/2010/main" val="131865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marL="285632" indent="-285632"/>
            <a:r>
              <a:rPr lang="sv-SE" baseline="0" dirty="0" smtClean="0"/>
              <a:t>Finns en massa åtgärder att göra för att minska växthusgasutsläppen! Här ett sätt att gruppera dem (liknande gruppering finns för energieffektivisering) där man velat frångå indelning utifrån utsläppskälla. </a:t>
            </a:r>
          </a:p>
          <a:p>
            <a:pPr marL="285632" indent="-285632">
              <a:buAutoNum type="romanUcPeriod"/>
            </a:pPr>
            <a:r>
              <a:rPr lang="sv-SE" baseline="0" dirty="0" smtClean="0"/>
              <a:t>Det gäller att produkter levereras och att resurserna används effektivt. </a:t>
            </a:r>
            <a:br>
              <a:rPr lang="sv-SE" baseline="0" dirty="0" smtClean="0"/>
            </a:br>
            <a:r>
              <a:rPr lang="sv-SE" baseline="0" dirty="0" smtClean="0"/>
              <a:t>”Jämn produktion” syftar här på att försöka undvika stora variationer mellan år/dippar vissa år, t ex p g a dålig dränering, så att gjorda insatser verkligen avspeglas i avkastning och att utsläppen kan fördelas på en bra produktion. </a:t>
            </a:r>
            <a:br>
              <a:rPr lang="sv-SE" baseline="0" dirty="0" smtClean="0"/>
            </a:br>
            <a:r>
              <a:rPr lang="sv-SE" baseline="0" dirty="0" smtClean="0"/>
              <a:t>Viktigt fokusera på kvävet (-minska förlusterna, öka utnyttjandet av befintligt N i foder, gödsel och mark) eftersom en så stor del av gårdens klimatpåverkan kan kopplas till kvävet (-produktion av mineralgödsel, lustgas som bildas när N omsätts i mark och stallgödsel). Foder (undvika spill och överutfodring) också viktigt eftersom effektivt foderutnyttjande positivt på flera plan. Om foderförbrukningen kan minskas minskar det även behovet av att producera foder (därmed utsläpp från odling etc.), </a:t>
            </a:r>
            <a:r>
              <a:rPr lang="sv-SE" baseline="0" dirty="0" err="1" smtClean="0"/>
              <a:t>ev</a:t>
            </a:r>
            <a:r>
              <a:rPr lang="sv-SE" baseline="0" dirty="0" smtClean="0"/>
              <a:t> utsläppen från djuren (</a:t>
            </a:r>
            <a:r>
              <a:rPr lang="sv-SE" baseline="0" dirty="0" err="1" smtClean="0"/>
              <a:t>ev</a:t>
            </a:r>
            <a:r>
              <a:rPr lang="sv-SE" baseline="0" dirty="0" smtClean="0"/>
              <a:t> idisslarnas fodersmältning) och från stall och stallgödsel (mindre N och organiskt material i </a:t>
            </a:r>
            <a:r>
              <a:rPr lang="sv-SE" baseline="0" dirty="0" err="1" smtClean="0"/>
              <a:t>träck+urin</a:t>
            </a:r>
            <a:r>
              <a:rPr lang="sv-SE" baseline="0" dirty="0" smtClean="0"/>
              <a:t>)</a:t>
            </a:r>
          </a:p>
          <a:p>
            <a:pPr marL="285632" indent="-285632">
              <a:buAutoNum type="romanUcPeriod"/>
            </a:pPr>
            <a:r>
              <a:rPr lang="sv-SE" baseline="0" dirty="0" smtClean="0"/>
              <a:t>Beskrivningen är rätt teknikbetonad, men här gäller det även att göra smarta val som kan minska förluster och växthusgasutsläppen. En del av detta kan till användas för att uppfylla punkt I. Syrabehandling av stallgödsel minskar ammoniakförlusterna (mer N kvar i gödseln och minskar indirekta lustgasemissioner) och hämmar metanproduktionen. Reducerad jordbearbetning kan i bästa fall minska utsläppen på flera sätt – minskad dieselförbrukning, mindre lustgas från mark och </a:t>
            </a:r>
            <a:r>
              <a:rPr lang="sv-SE" baseline="0" dirty="0" err="1" smtClean="0"/>
              <a:t>ev</a:t>
            </a:r>
            <a:r>
              <a:rPr lang="sv-SE" baseline="0" dirty="0" smtClean="0"/>
              <a:t> större kolinlagring i mark. Finns dock även risk att lustgasavgången ökar om jordarna blir för dåligt luftade.</a:t>
            </a:r>
          </a:p>
          <a:p>
            <a:pPr marL="285632" indent="-285632">
              <a:buAutoNum type="romanUcPeriod"/>
            </a:pPr>
            <a:r>
              <a:rPr lang="sv-SE" baseline="0" dirty="0" smtClean="0"/>
              <a:t>Handlar om åtgärder som påverkar hela/stora delar av gården eller innebär ny produktionsgren. Ändrad foderstrategi som går ut på att odla mer eget protein påverkar dels den egna växtodlingen (växtföljdseffekter, ändrat behov av insatsvaror, hur klara maskinkedjan och lagring, lägligheten?), foder som köps in och </a:t>
            </a:r>
            <a:r>
              <a:rPr lang="sv-SE" baseline="0" dirty="0" err="1" smtClean="0"/>
              <a:t>ev</a:t>
            </a:r>
            <a:r>
              <a:rPr lang="sv-SE" baseline="0" dirty="0" smtClean="0"/>
              <a:t> även djuren/stallgödseln. </a:t>
            </a:r>
            <a:endParaRPr lang="sv-SE" dirty="0"/>
          </a:p>
        </p:txBody>
      </p:sp>
      <p:sp>
        <p:nvSpPr>
          <p:cNvPr id="4" name="Platshållare för bildnummer 3"/>
          <p:cNvSpPr>
            <a:spLocks noGrp="1"/>
          </p:cNvSpPr>
          <p:nvPr>
            <p:ph type="sldNum" sz="quarter" idx="10"/>
          </p:nvPr>
        </p:nvSpPr>
        <p:spPr/>
        <p:txBody>
          <a:bodyPr/>
          <a:lstStyle/>
          <a:p>
            <a:fld id="{734A974E-EAB3-40BE-AF38-7D505212500E}" type="slidenum">
              <a:rPr lang="sv-SE" smtClean="0"/>
              <a:pPr/>
              <a:t>4</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Från </a:t>
            </a:r>
            <a:r>
              <a:rPr lang="sv-SE" dirty="0" err="1" smtClean="0"/>
              <a:t>Fortune</a:t>
            </a:r>
            <a:r>
              <a:rPr lang="sv-SE" dirty="0" smtClean="0"/>
              <a:t>,</a:t>
            </a:r>
            <a:r>
              <a:rPr lang="sv-SE" baseline="0" dirty="0" smtClean="0"/>
              <a:t> rådde 15 och 16</a:t>
            </a:r>
            <a:endParaRPr lang="sv-SE" dirty="0"/>
          </a:p>
        </p:txBody>
      </p:sp>
      <p:sp>
        <p:nvSpPr>
          <p:cNvPr id="4" name="Platshållare för bildnummer 3"/>
          <p:cNvSpPr>
            <a:spLocks noGrp="1"/>
          </p:cNvSpPr>
          <p:nvPr>
            <p:ph type="sldNum" sz="quarter" idx="10"/>
          </p:nvPr>
        </p:nvSpPr>
        <p:spPr/>
        <p:txBody>
          <a:bodyPr/>
          <a:lstStyle/>
          <a:p>
            <a:fld id="{9F9D4807-E0A0-45DF-A853-9ADC82FE891D}" type="slidenum">
              <a:rPr lang="sv-SE" smtClean="0"/>
              <a:t>6</a:t>
            </a:fld>
            <a:endParaRPr lang="sv-SE"/>
          </a:p>
        </p:txBody>
      </p:sp>
    </p:spTree>
    <p:extLst>
      <p:ext uri="{BB962C8B-B14F-4D97-AF65-F5344CB8AC3E}">
        <p14:creationId xmlns:p14="http://schemas.microsoft.com/office/powerpoint/2010/main" val="178369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marL="285632" indent="-285632"/>
            <a:r>
              <a:rPr lang="sv-SE" baseline="0" dirty="0" smtClean="0"/>
              <a:t>Finns en massa åtgärder att göra för att minska växthusgasutsläppen! Här ett sätt att gruppera dem (liknande gruppering finns för energieffektivisering) där man velat frångå indelning utifrån utsläppskälla. </a:t>
            </a:r>
          </a:p>
          <a:p>
            <a:pPr marL="285632" indent="-285632">
              <a:buAutoNum type="romanUcPeriod"/>
            </a:pPr>
            <a:r>
              <a:rPr lang="sv-SE" baseline="0" dirty="0" smtClean="0"/>
              <a:t>Det gäller att produkter levereras och att resurserna används effektivt. </a:t>
            </a:r>
            <a:br>
              <a:rPr lang="sv-SE" baseline="0" dirty="0" smtClean="0"/>
            </a:br>
            <a:r>
              <a:rPr lang="sv-SE" baseline="0" dirty="0" smtClean="0"/>
              <a:t>”Jämn produktion” syftar här på att försöka undvika stora variationer mellan år/dippar vissa år, t ex p g a dålig dränering, så att gjorda insatser verkligen avspeglas i avkastning och att utsläppen kan fördelas på en bra produktion. </a:t>
            </a:r>
            <a:br>
              <a:rPr lang="sv-SE" baseline="0" dirty="0" smtClean="0"/>
            </a:br>
            <a:r>
              <a:rPr lang="sv-SE" baseline="0" dirty="0" smtClean="0"/>
              <a:t>Viktigt fokusera på kvävet (-minska förlusterna, öka utnyttjandet av befintligt N i foder, gödsel och mark) eftersom en så stor del av gårdens klimatpåverkan kan kopplas till kvävet (-produktion av mineralgödsel, lustgas som bildas när N omsätts i mark och stallgödsel). Foder (undvika spill och överutfodring) också viktigt eftersom effektivt foderutnyttjande positivt på flera plan. Om foderförbrukningen kan minskas minskar det även behovet av att producera foder (därmed utsläpp från odling etc.), </a:t>
            </a:r>
            <a:r>
              <a:rPr lang="sv-SE" baseline="0" dirty="0" err="1" smtClean="0"/>
              <a:t>ev</a:t>
            </a:r>
            <a:r>
              <a:rPr lang="sv-SE" baseline="0" dirty="0" smtClean="0"/>
              <a:t> utsläppen från djuren (</a:t>
            </a:r>
            <a:r>
              <a:rPr lang="sv-SE" baseline="0" dirty="0" err="1" smtClean="0"/>
              <a:t>ev</a:t>
            </a:r>
            <a:r>
              <a:rPr lang="sv-SE" baseline="0" dirty="0" smtClean="0"/>
              <a:t> idisslarnas fodersmältning) och från stall och stallgödsel (mindre N och organiskt material i </a:t>
            </a:r>
            <a:r>
              <a:rPr lang="sv-SE" baseline="0" dirty="0" err="1" smtClean="0"/>
              <a:t>träck+urin</a:t>
            </a:r>
            <a:r>
              <a:rPr lang="sv-SE" baseline="0" dirty="0" smtClean="0"/>
              <a:t>)</a:t>
            </a:r>
          </a:p>
          <a:p>
            <a:pPr marL="285632" indent="-285632">
              <a:buAutoNum type="romanUcPeriod"/>
            </a:pPr>
            <a:r>
              <a:rPr lang="sv-SE" baseline="0" dirty="0" smtClean="0"/>
              <a:t>Beskrivningen är rätt teknikbetonad, men här gäller det även att göra smarta val som kan minska förluster och växthusgasutsläppen. En del av detta kan till användas för att uppfylla punkt I. Syrabehandling av stallgödsel minskar ammoniakförlusterna (mer N kvar i gödseln och minskar indirekta lustgasemissioner) och hämmar metanproduktionen. Reducerad jordbearbetning kan i bästa fall minska utsläppen på flera sätt – minskad dieselförbrukning, mindre lustgas från mark och </a:t>
            </a:r>
            <a:r>
              <a:rPr lang="sv-SE" baseline="0" dirty="0" err="1" smtClean="0"/>
              <a:t>ev</a:t>
            </a:r>
            <a:r>
              <a:rPr lang="sv-SE" baseline="0" dirty="0" smtClean="0"/>
              <a:t> större kolinlagring i mark. Finns dock även risk att lustgasavgången ökar om jordarna blir för dåligt luftade.</a:t>
            </a:r>
          </a:p>
          <a:p>
            <a:pPr marL="285632" indent="-285632">
              <a:buAutoNum type="romanUcPeriod"/>
            </a:pPr>
            <a:r>
              <a:rPr lang="sv-SE" baseline="0" dirty="0" smtClean="0"/>
              <a:t>Handlar om åtgärder som påverkar hela/stora delar av gården eller innebär ny produktionsgren. Ändrad foderstrategi som går ut på att odla mer eget protein påverkar dels den egna växtodlingen (växtföljdseffekter, ändrat behov av insatsvaror, hur klara maskinkedjan och lagring, lägligheten?), foder som köps in och </a:t>
            </a:r>
            <a:r>
              <a:rPr lang="sv-SE" baseline="0" dirty="0" err="1" smtClean="0"/>
              <a:t>ev</a:t>
            </a:r>
            <a:r>
              <a:rPr lang="sv-SE" baseline="0" dirty="0" smtClean="0"/>
              <a:t> även djuren/stallgödseln. </a:t>
            </a:r>
            <a:endParaRPr lang="sv-SE" dirty="0"/>
          </a:p>
        </p:txBody>
      </p:sp>
      <p:sp>
        <p:nvSpPr>
          <p:cNvPr id="4" name="Platshållare för bildnummer 3"/>
          <p:cNvSpPr>
            <a:spLocks noGrp="1"/>
          </p:cNvSpPr>
          <p:nvPr>
            <p:ph type="sldNum" sz="quarter" idx="10"/>
          </p:nvPr>
        </p:nvSpPr>
        <p:spPr/>
        <p:txBody>
          <a:bodyPr/>
          <a:lstStyle/>
          <a:p>
            <a:fld id="{734A974E-EAB3-40BE-AF38-7D505212500E}" type="slidenum">
              <a:rPr lang="sv-SE" smtClean="0"/>
              <a:pPr/>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marL="285632" indent="-285632"/>
            <a:r>
              <a:rPr lang="sv-SE" baseline="0" dirty="0" smtClean="0"/>
              <a:t>Finns en massa åtgärder att göra för att minska växthusgasutsläppen! Här ett sätt att gruppera dem (liknande gruppering finns för energieffektivisering) där man velat frångå indelning utifrån utsläppskälla. </a:t>
            </a:r>
          </a:p>
          <a:p>
            <a:pPr marL="285632" indent="-285632">
              <a:buAutoNum type="romanUcPeriod"/>
            </a:pPr>
            <a:r>
              <a:rPr lang="sv-SE" baseline="0" dirty="0" smtClean="0"/>
              <a:t>Det gäller att produkter levereras och att resurserna används effektivt. </a:t>
            </a:r>
            <a:br>
              <a:rPr lang="sv-SE" baseline="0" dirty="0" smtClean="0"/>
            </a:br>
            <a:r>
              <a:rPr lang="sv-SE" baseline="0" dirty="0" smtClean="0"/>
              <a:t>”Jämn produktion” syftar här på att försöka undvika stora variationer mellan år/dippar vissa år, t ex p g a dålig dränering, så att gjorda insatser verkligen avspeglas i avkastning och att utsläppen kan fördelas på en bra produktion. </a:t>
            </a:r>
            <a:br>
              <a:rPr lang="sv-SE" baseline="0" dirty="0" smtClean="0"/>
            </a:br>
            <a:r>
              <a:rPr lang="sv-SE" baseline="0" dirty="0" smtClean="0"/>
              <a:t>Viktigt fokusera på kvävet (-minska förlusterna, öka utnyttjandet av befintligt N i foder, gödsel och mark) eftersom en så stor del av gårdens klimatpåverkan kan kopplas till kvävet (-produktion av mineralgödsel, lustgas som bildas när N omsätts i mark och stallgödsel). Foder (undvika spill och överutfodring) också viktigt eftersom effektivt foderutnyttjande positivt på flera plan. Om foderförbrukningen kan minskas minskar det även behovet av att producera foder (därmed utsläpp från odling etc.), </a:t>
            </a:r>
            <a:r>
              <a:rPr lang="sv-SE" baseline="0" dirty="0" err="1" smtClean="0"/>
              <a:t>ev</a:t>
            </a:r>
            <a:r>
              <a:rPr lang="sv-SE" baseline="0" dirty="0" smtClean="0"/>
              <a:t> utsläppen från djuren (</a:t>
            </a:r>
            <a:r>
              <a:rPr lang="sv-SE" baseline="0" dirty="0" err="1" smtClean="0"/>
              <a:t>ev</a:t>
            </a:r>
            <a:r>
              <a:rPr lang="sv-SE" baseline="0" dirty="0" smtClean="0"/>
              <a:t> idisslarnas fodersmältning) och från stall och stallgödsel (mindre N och organiskt material i </a:t>
            </a:r>
            <a:r>
              <a:rPr lang="sv-SE" baseline="0" dirty="0" err="1" smtClean="0"/>
              <a:t>träck+urin</a:t>
            </a:r>
            <a:r>
              <a:rPr lang="sv-SE" baseline="0" dirty="0" smtClean="0"/>
              <a:t>)</a:t>
            </a:r>
          </a:p>
          <a:p>
            <a:pPr marL="285632" indent="-285632">
              <a:buAutoNum type="romanUcPeriod"/>
            </a:pPr>
            <a:r>
              <a:rPr lang="sv-SE" baseline="0" dirty="0" smtClean="0"/>
              <a:t>Beskrivningen är rätt teknikbetonad, men här gäller det även att göra smarta val som kan minska förluster och växthusgasutsläppen. En del av detta kan till användas för att uppfylla punkt I. Syrabehandling av stallgödsel minskar ammoniakförlusterna (mer N kvar i gödseln och minskar indirekta lustgasemissioner) och hämmar metanproduktionen. Reducerad jordbearbetning kan i bästa fall minska utsläppen på flera sätt – minskad dieselförbrukning, mindre lustgas från mark och </a:t>
            </a:r>
            <a:r>
              <a:rPr lang="sv-SE" baseline="0" dirty="0" err="1" smtClean="0"/>
              <a:t>ev</a:t>
            </a:r>
            <a:r>
              <a:rPr lang="sv-SE" baseline="0" dirty="0" smtClean="0"/>
              <a:t> större kolinlagring i mark. Finns dock även risk att lustgasavgången ökar om jordarna blir för dåligt luftade.</a:t>
            </a:r>
          </a:p>
          <a:p>
            <a:pPr marL="285632" indent="-285632">
              <a:buAutoNum type="romanUcPeriod"/>
            </a:pPr>
            <a:r>
              <a:rPr lang="sv-SE" baseline="0" dirty="0" smtClean="0"/>
              <a:t>Handlar om åtgärder som påverkar hela/stora delar av gården eller innebär ny produktionsgren. Ändrad foderstrategi som går ut på att odla mer eget protein påverkar dels den egna växtodlingen (växtföljdseffekter, ändrat behov av insatsvaror, hur klara maskinkedjan och lagring, lägligheten?), foder som köps in och </a:t>
            </a:r>
            <a:r>
              <a:rPr lang="sv-SE" baseline="0" dirty="0" err="1" smtClean="0"/>
              <a:t>ev</a:t>
            </a:r>
            <a:r>
              <a:rPr lang="sv-SE" baseline="0" dirty="0" smtClean="0"/>
              <a:t> även djuren/stallgödseln. </a:t>
            </a:r>
            <a:endParaRPr lang="sv-SE" dirty="0"/>
          </a:p>
        </p:txBody>
      </p:sp>
      <p:sp>
        <p:nvSpPr>
          <p:cNvPr id="4" name="Platshållare för bildnummer 3"/>
          <p:cNvSpPr>
            <a:spLocks noGrp="1"/>
          </p:cNvSpPr>
          <p:nvPr>
            <p:ph type="sldNum" sz="quarter" idx="10"/>
          </p:nvPr>
        </p:nvSpPr>
        <p:spPr/>
        <p:txBody>
          <a:bodyPr/>
          <a:lstStyle/>
          <a:p>
            <a:fld id="{734A974E-EAB3-40BE-AF38-7D505212500E}"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 miljöbild väg">
    <p:spTree>
      <p:nvGrpSpPr>
        <p:cNvPr id="1" name=""/>
        <p:cNvGrpSpPr/>
        <p:nvPr/>
      </p:nvGrpSpPr>
      <p:grpSpPr>
        <a:xfrm>
          <a:off x="0" y="0"/>
          <a:ext cx="0" cy="0"/>
          <a:chOff x="0" y="0"/>
          <a:chExt cx="0" cy="0"/>
        </a:xfrm>
      </p:grpSpPr>
      <p:pic>
        <p:nvPicPr>
          <p:cNvPr id="4" name="Bildobjekt 3" descr="miljobild_va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5"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6"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 teknik">
    <p:spTree>
      <p:nvGrpSpPr>
        <p:cNvPr id="1" name=""/>
        <p:cNvGrpSpPr/>
        <p:nvPr/>
      </p:nvGrpSpPr>
      <p:grpSpPr>
        <a:xfrm>
          <a:off x="0" y="0"/>
          <a:ext cx="0" cy="0"/>
          <a:chOff x="0" y="0"/>
          <a:chExt cx="0" cy="0"/>
        </a:xfrm>
      </p:grpSpPr>
      <p:pic>
        <p:nvPicPr>
          <p:cNvPr id="4" name="Bildobjekt 3" descr="tekni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5"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6"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 bonde">
    <p:spTree>
      <p:nvGrpSpPr>
        <p:cNvPr id="1" name=""/>
        <p:cNvGrpSpPr/>
        <p:nvPr/>
      </p:nvGrpSpPr>
      <p:grpSpPr>
        <a:xfrm>
          <a:off x="0" y="0"/>
          <a:ext cx="0" cy="0"/>
          <a:chOff x="0" y="0"/>
          <a:chExt cx="0" cy="0"/>
        </a:xfrm>
      </p:grpSpPr>
      <p:pic>
        <p:nvPicPr>
          <p:cNvPr id="4" name="Bildobjekt 3" descr="bon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5"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6"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 traktorbonde">
    <p:spTree>
      <p:nvGrpSpPr>
        <p:cNvPr id="1" name=""/>
        <p:cNvGrpSpPr/>
        <p:nvPr/>
      </p:nvGrpSpPr>
      <p:grpSpPr>
        <a:xfrm>
          <a:off x="0" y="0"/>
          <a:ext cx="0" cy="0"/>
          <a:chOff x="0" y="0"/>
          <a:chExt cx="0" cy="0"/>
        </a:xfrm>
      </p:grpSpPr>
      <p:pic>
        <p:nvPicPr>
          <p:cNvPr id="6" name="Bildobjekt 5" descr="traktorbon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 y="0"/>
            <a:ext cx="9134883" cy="6858000"/>
          </a:xfrm>
          <a:prstGeom prst="rect">
            <a:avLst/>
          </a:prstGeom>
        </p:spPr>
      </p:pic>
      <p:sp>
        <p:nvSpPr>
          <p:cNvPr id="7"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4"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sida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944000" y="360000"/>
            <a:ext cx="6660000" cy="540000"/>
          </a:xfrm>
          <a:prstGeom prst="rect">
            <a:avLst/>
          </a:prstGeom>
        </p:spPr>
        <p:txBody>
          <a:bodyPr anchor="ctr">
            <a:normAutofit/>
          </a:bodyPr>
          <a:lstStyle>
            <a:lvl1pPr>
              <a:defRPr lang="sv-SE" sz="2800" b="1"/>
            </a:lvl1pPr>
          </a:lstStyle>
          <a:p>
            <a:pPr lvl="0" algn="r"/>
            <a:r>
              <a:rPr lang="sv-SE" smtClean="0"/>
              <a:t>Klicka här för att ändra format</a:t>
            </a:r>
            <a:endParaRPr lang="sv-SE" dirty="0"/>
          </a:p>
        </p:txBody>
      </p:sp>
    </p:spTree>
    <p:extLst>
      <p:ext uri="{BB962C8B-B14F-4D97-AF65-F5344CB8AC3E}">
        <p14:creationId xmlns:p14="http://schemas.microsoft.com/office/powerpoint/2010/main" val="414218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5" name="Bildobjekt 14" descr="si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16" name="Rubrik 1"/>
          <p:cNvSpPr>
            <a:spLocks noGrp="1"/>
          </p:cNvSpPr>
          <p:nvPr>
            <p:ph type="title"/>
          </p:nvPr>
        </p:nvSpPr>
        <p:spPr>
          <a:xfrm>
            <a:off x="1944448" y="360000"/>
            <a:ext cx="6660000" cy="540000"/>
          </a:xfrm>
          <a:prstGeom prst="rect">
            <a:avLst/>
          </a:prstGeom>
        </p:spPr>
        <p:txBody>
          <a:bodyPr anchor="ctr">
            <a:normAutofit/>
          </a:bodyPr>
          <a:lstStyle>
            <a:lvl1pPr algn="r">
              <a:defRPr sz="2800" b="1">
                <a:solidFill>
                  <a:schemeClr val="tx2"/>
                </a:solidFill>
                <a:latin typeface="Helvetica" pitchFamily="34" charset="0"/>
              </a:defRPr>
            </a:lvl1pPr>
          </a:lstStyle>
          <a:p>
            <a:r>
              <a:rPr lang="sv-SE" smtClean="0"/>
              <a:t>Klicka här för att ändra format</a:t>
            </a:r>
            <a:endParaRPr lang="sv-SE" dirty="0"/>
          </a:p>
        </p:txBody>
      </p:sp>
      <p:sp>
        <p:nvSpPr>
          <p:cNvPr id="17" name="Platshållare för innehåll 2"/>
          <p:cNvSpPr>
            <a:spLocks noGrp="1"/>
          </p:cNvSpPr>
          <p:nvPr>
            <p:ph idx="1"/>
          </p:nvPr>
        </p:nvSpPr>
        <p:spPr>
          <a:xfrm>
            <a:off x="539552" y="1260000"/>
            <a:ext cx="8064896" cy="5040560"/>
          </a:xfrm>
          <a:prstGeom prst="rect">
            <a:avLst/>
          </a:prstGeom>
        </p:spPr>
        <p:txBody>
          <a:bodyPr/>
          <a:lstStyle>
            <a:lvl1pPr>
              <a:buFontTx/>
              <a:buBlip>
                <a:blip r:embed="rId3"/>
              </a:buBlip>
              <a:defRPr sz="2000">
                <a:solidFill>
                  <a:schemeClr val="tx2"/>
                </a:solidFill>
                <a:latin typeface="Helvetica" pitchFamily="34" charset="0"/>
              </a:defRPr>
            </a:lvl1pPr>
            <a:lvl2pPr>
              <a:buFontTx/>
              <a:buBlip>
                <a:blip r:embed="rId4"/>
              </a:buBlip>
              <a:defRPr sz="1800">
                <a:solidFill>
                  <a:schemeClr val="tx2"/>
                </a:solidFill>
                <a:latin typeface="Helvetica" pitchFamily="34" charset="0"/>
              </a:defRPr>
            </a:lvl2pPr>
            <a:lvl3pPr>
              <a:buFontTx/>
              <a:buBlip>
                <a:blip r:embed="rId5"/>
              </a:buBlip>
              <a:defRPr sz="1600">
                <a:solidFill>
                  <a:schemeClr val="tx2"/>
                </a:solidFill>
                <a:latin typeface="Helvetica" pitchFamily="34" charset="0"/>
              </a:defRPr>
            </a:lvl3pPr>
            <a:lvl4pPr>
              <a:buFontTx/>
              <a:buBlip>
                <a:blip r:embed="rId6"/>
              </a:buBlip>
              <a:defRPr sz="1400">
                <a:solidFill>
                  <a:schemeClr val="tx2"/>
                </a:solidFill>
                <a:latin typeface="Helvetica" pitchFamily="34" charset="0"/>
              </a:defRPr>
            </a:lvl4pPr>
            <a:lvl5pPr>
              <a:buFontTx/>
              <a:buBlip>
                <a:blip r:embed="rId7"/>
              </a:buBlip>
              <a:defRPr sz="1200">
                <a:solidFill>
                  <a:schemeClr val="tx2"/>
                </a:solidFill>
                <a:latin typeface="Helvetica"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datum 3"/>
          <p:cNvSpPr>
            <a:spLocks noGrp="1"/>
          </p:cNvSpPr>
          <p:nvPr>
            <p:ph type="dt" sz="half" idx="10"/>
          </p:nvPr>
        </p:nvSpPr>
        <p:spPr>
          <a:xfrm>
            <a:off x="539552" y="6428184"/>
            <a:ext cx="1905000" cy="313184"/>
          </a:xfrm>
          <a:prstGeom prst="rect">
            <a:avLst/>
          </a:prstGeom>
        </p:spPr>
        <p:txBody>
          <a:bodyPr/>
          <a:lstStyle>
            <a:lvl1pPr>
              <a:defRPr sz="1000">
                <a:latin typeface="Helvetica" pitchFamily="34" charset="0"/>
              </a:defRPr>
            </a:lvl1pPr>
          </a:lstStyle>
          <a:p>
            <a:endParaRPr lang="sv-SE" dirty="0"/>
          </a:p>
        </p:txBody>
      </p:sp>
      <p:sp>
        <p:nvSpPr>
          <p:cNvPr id="19" name="Platshållare för sidfot 4"/>
          <p:cNvSpPr>
            <a:spLocks noGrp="1"/>
          </p:cNvSpPr>
          <p:nvPr>
            <p:ph type="ftr" sz="quarter" idx="11"/>
          </p:nvPr>
        </p:nvSpPr>
        <p:spPr>
          <a:xfrm>
            <a:off x="3124200" y="6428184"/>
            <a:ext cx="2895600" cy="313184"/>
          </a:xfrm>
          <a:prstGeom prst="rect">
            <a:avLst/>
          </a:prstGeom>
        </p:spPr>
        <p:txBody>
          <a:bodyPr/>
          <a:lstStyle>
            <a:lvl1pPr>
              <a:defRPr sz="1000">
                <a:latin typeface="Helvetica" pitchFamily="34" charset="0"/>
              </a:defRPr>
            </a:lvl1pPr>
          </a:lstStyle>
          <a:p>
            <a:endParaRPr lang="sv-SE" dirty="0"/>
          </a:p>
        </p:txBody>
      </p:sp>
      <p:sp>
        <p:nvSpPr>
          <p:cNvPr id="20" name="Platshållare för bildnummer 5"/>
          <p:cNvSpPr>
            <a:spLocks noGrp="1"/>
          </p:cNvSpPr>
          <p:nvPr>
            <p:ph type="sldNum" sz="quarter" idx="12"/>
          </p:nvPr>
        </p:nvSpPr>
        <p:spPr>
          <a:xfrm>
            <a:off x="6699448" y="6428184"/>
            <a:ext cx="1905000" cy="313184"/>
          </a:xfrm>
          <a:prstGeom prst="rect">
            <a:avLst/>
          </a:prstGeom>
        </p:spPr>
        <p:txBody>
          <a:bodyPr/>
          <a:lstStyle>
            <a:lvl1pPr algn="r">
              <a:defRPr lang="sv-SE" sz="1000" b="0" kern="1200">
                <a:solidFill>
                  <a:schemeClr val="tx1"/>
                </a:solidFill>
                <a:latin typeface="Helvetica" pitchFamily="34" charset="0"/>
                <a:ea typeface="ＭＳ Ｐゴシック" pitchFamily="1" charset="-128"/>
                <a:cs typeface="+mn-cs"/>
              </a:defRPr>
            </a:lvl1pPr>
          </a:lstStyle>
          <a:p>
            <a:fld id="{6DC88163-593E-453A-B985-E568C8D1A600}" type="slidenum">
              <a:rPr lang="sv-SE" smtClean="0"/>
              <a:pPr/>
              <a:t>‹#›</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innehållsdelar (jämförelse)">
    <p:spTree>
      <p:nvGrpSpPr>
        <p:cNvPr id="1" name=""/>
        <p:cNvGrpSpPr/>
        <p:nvPr/>
      </p:nvGrpSpPr>
      <p:grpSpPr>
        <a:xfrm>
          <a:off x="0" y="0"/>
          <a:ext cx="0" cy="0"/>
          <a:chOff x="0" y="0"/>
          <a:chExt cx="0" cy="0"/>
        </a:xfrm>
      </p:grpSpPr>
      <p:sp>
        <p:nvSpPr>
          <p:cNvPr id="10" name="Rubrik 1"/>
          <p:cNvSpPr>
            <a:spLocks noGrp="1"/>
          </p:cNvSpPr>
          <p:nvPr>
            <p:ph type="title"/>
          </p:nvPr>
        </p:nvSpPr>
        <p:spPr>
          <a:xfrm>
            <a:off x="1944000" y="360000"/>
            <a:ext cx="6660000" cy="540000"/>
          </a:xfrm>
          <a:prstGeom prst="rect">
            <a:avLst/>
          </a:prstGeom>
        </p:spPr>
        <p:txBody>
          <a:bodyPr anchor="ctr">
            <a:normAutofit/>
          </a:bodyPr>
          <a:lstStyle>
            <a:lvl1pPr>
              <a:defRPr lang="sv-SE" sz="2800" b="1" dirty="0"/>
            </a:lvl1pPr>
          </a:lstStyle>
          <a:p>
            <a:pPr lvl="0" algn="r"/>
            <a:r>
              <a:rPr lang="sv-SE" smtClean="0"/>
              <a:t>Klicka här för att ändra format</a:t>
            </a:r>
            <a:endParaRPr lang="sv-SE" dirty="0"/>
          </a:p>
        </p:txBody>
      </p:sp>
      <p:sp>
        <p:nvSpPr>
          <p:cNvPr id="11" name="Platshållare för innehåll 2"/>
          <p:cNvSpPr>
            <a:spLocks noGrp="1"/>
          </p:cNvSpPr>
          <p:nvPr>
            <p:ph idx="1"/>
          </p:nvPr>
        </p:nvSpPr>
        <p:spPr>
          <a:xfrm>
            <a:off x="540000" y="1260000"/>
            <a:ext cx="3924000" cy="5040000"/>
          </a:xfrm>
          <a:prstGeom prst="rect">
            <a:avLst/>
          </a:prstGeom>
        </p:spPr>
        <p:txBody>
          <a:bodyPr/>
          <a:lstStyle>
            <a:lvl1pPr>
              <a:buFontTx/>
              <a:buBlip>
                <a:blip r:embed="rId2"/>
              </a:buBlip>
              <a:defRPr sz="2000">
                <a:solidFill>
                  <a:schemeClr val="tx2"/>
                </a:solidFill>
                <a:latin typeface="Helvetica" pitchFamily="34" charset="0"/>
              </a:defRPr>
            </a:lvl1pPr>
            <a:lvl2pPr>
              <a:buFontTx/>
              <a:buBlip>
                <a:blip r:embed="rId3"/>
              </a:buBlip>
              <a:defRPr sz="1800">
                <a:solidFill>
                  <a:schemeClr val="tx2"/>
                </a:solidFill>
                <a:latin typeface="Helvetica" pitchFamily="34" charset="0"/>
              </a:defRPr>
            </a:lvl2pPr>
            <a:lvl3pPr>
              <a:buFontTx/>
              <a:buBlip>
                <a:blip r:embed="rId4"/>
              </a:buBlip>
              <a:defRPr sz="1600">
                <a:solidFill>
                  <a:schemeClr val="tx2"/>
                </a:solidFill>
                <a:latin typeface="Helvetica" pitchFamily="34" charset="0"/>
              </a:defRPr>
            </a:lvl3pPr>
            <a:lvl4pPr>
              <a:buFontTx/>
              <a:buBlip>
                <a:blip r:embed="rId5"/>
              </a:buBlip>
              <a:defRPr sz="1400">
                <a:solidFill>
                  <a:schemeClr val="tx2"/>
                </a:solidFill>
                <a:latin typeface="Helvetica" pitchFamily="34" charset="0"/>
              </a:defRPr>
            </a:lvl4pPr>
            <a:lvl5pPr>
              <a:buFontTx/>
              <a:buBlip>
                <a:blip r:embed="rId6"/>
              </a:buBlip>
              <a:defRPr sz="1200">
                <a:solidFill>
                  <a:schemeClr val="tx2"/>
                </a:solidFill>
                <a:latin typeface="Helvetica"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3"/>
          <p:cNvSpPr>
            <a:spLocks noGrp="1"/>
          </p:cNvSpPr>
          <p:nvPr>
            <p:ph type="dt" sz="half" idx="10"/>
          </p:nvPr>
        </p:nvSpPr>
        <p:spPr>
          <a:xfrm>
            <a:off x="539552" y="6428184"/>
            <a:ext cx="1905000" cy="313184"/>
          </a:xfrm>
          <a:prstGeom prst="rect">
            <a:avLst/>
          </a:prstGeom>
        </p:spPr>
        <p:txBody>
          <a:bodyPr/>
          <a:lstStyle>
            <a:lvl1pPr>
              <a:defRPr sz="1000">
                <a:latin typeface="Helvetica" pitchFamily="34" charset="0"/>
              </a:defRPr>
            </a:lvl1pPr>
          </a:lstStyle>
          <a:p>
            <a:endParaRPr lang="sv-SE" dirty="0"/>
          </a:p>
        </p:txBody>
      </p:sp>
      <p:sp>
        <p:nvSpPr>
          <p:cNvPr id="13" name="Platshållare för sidfot 4"/>
          <p:cNvSpPr>
            <a:spLocks noGrp="1"/>
          </p:cNvSpPr>
          <p:nvPr>
            <p:ph type="ftr" sz="quarter" idx="11"/>
          </p:nvPr>
        </p:nvSpPr>
        <p:spPr>
          <a:xfrm>
            <a:off x="3124200" y="6428184"/>
            <a:ext cx="2895600" cy="313184"/>
          </a:xfrm>
          <a:prstGeom prst="rect">
            <a:avLst/>
          </a:prstGeom>
        </p:spPr>
        <p:txBody>
          <a:bodyPr/>
          <a:lstStyle>
            <a:lvl1pPr>
              <a:defRPr sz="1000">
                <a:latin typeface="Helvetica" pitchFamily="34" charset="0"/>
              </a:defRPr>
            </a:lvl1pPr>
          </a:lstStyle>
          <a:p>
            <a:endParaRPr lang="sv-SE" dirty="0"/>
          </a:p>
        </p:txBody>
      </p:sp>
      <p:sp>
        <p:nvSpPr>
          <p:cNvPr id="14" name="Platshållare för bildnummer 5"/>
          <p:cNvSpPr>
            <a:spLocks noGrp="1"/>
          </p:cNvSpPr>
          <p:nvPr>
            <p:ph type="sldNum" sz="quarter" idx="12"/>
          </p:nvPr>
        </p:nvSpPr>
        <p:spPr>
          <a:xfrm>
            <a:off x="6699448" y="6428184"/>
            <a:ext cx="1905000" cy="313184"/>
          </a:xfrm>
          <a:prstGeom prst="rect">
            <a:avLst/>
          </a:prstGeom>
        </p:spPr>
        <p:txBody>
          <a:bodyPr/>
          <a:lstStyle>
            <a:lvl1pPr algn="r">
              <a:defRPr lang="sv-SE" sz="1000" smtClean="0">
                <a:latin typeface="Helvetica" pitchFamily="34" charset="0"/>
              </a:defRPr>
            </a:lvl1pPr>
          </a:lstStyle>
          <a:p>
            <a:fld id="{6DC88163-593E-453A-B985-E568C8D1A600}" type="slidenum">
              <a:rPr lang="sv-SE" smtClean="0"/>
              <a:pPr/>
              <a:t>‹#›</a:t>
            </a:fld>
            <a:endParaRPr lang="sv-SE" dirty="0"/>
          </a:p>
        </p:txBody>
      </p:sp>
      <p:sp>
        <p:nvSpPr>
          <p:cNvPr id="15" name="Platshållare för innehåll 2"/>
          <p:cNvSpPr>
            <a:spLocks noGrp="1"/>
          </p:cNvSpPr>
          <p:nvPr>
            <p:ph idx="13"/>
          </p:nvPr>
        </p:nvSpPr>
        <p:spPr>
          <a:xfrm>
            <a:off x="4680000" y="1260000"/>
            <a:ext cx="3924000" cy="5040000"/>
          </a:xfrm>
          <a:prstGeom prst="rect">
            <a:avLst/>
          </a:prstGeom>
        </p:spPr>
        <p:txBody>
          <a:bodyPr/>
          <a:lstStyle>
            <a:lvl1pPr>
              <a:buFontTx/>
              <a:buBlip>
                <a:blip r:embed="rId2"/>
              </a:buBlip>
              <a:defRPr sz="2000">
                <a:solidFill>
                  <a:schemeClr val="tx2"/>
                </a:solidFill>
                <a:latin typeface="Helvetica" pitchFamily="34" charset="0"/>
              </a:defRPr>
            </a:lvl1pPr>
            <a:lvl2pPr>
              <a:buFontTx/>
              <a:buBlip>
                <a:blip r:embed="rId3"/>
              </a:buBlip>
              <a:defRPr sz="1800">
                <a:solidFill>
                  <a:schemeClr val="tx2"/>
                </a:solidFill>
                <a:latin typeface="Helvetica" pitchFamily="34" charset="0"/>
              </a:defRPr>
            </a:lvl2pPr>
            <a:lvl3pPr>
              <a:buFontTx/>
              <a:buBlip>
                <a:blip r:embed="rId4"/>
              </a:buBlip>
              <a:defRPr sz="1600">
                <a:solidFill>
                  <a:schemeClr val="tx2"/>
                </a:solidFill>
                <a:latin typeface="Helvetica" pitchFamily="34" charset="0"/>
              </a:defRPr>
            </a:lvl3pPr>
            <a:lvl4pPr>
              <a:buFontTx/>
              <a:buBlip>
                <a:blip r:embed="rId5"/>
              </a:buBlip>
              <a:defRPr sz="1400">
                <a:solidFill>
                  <a:schemeClr val="tx2"/>
                </a:solidFill>
                <a:latin typeface="Helvetica" pitchFamily="34" charset="0"/>
              </a:defRPr>
            </a:lvl4pPr>
            <a:lvl5pPr>
              <a:buFontTx/>
              <a:buBlip>
                <a:blip r:embed="rId6"/>
              </a:buBlip>
              <a:defRPr sz="1200">
                <a:solidFill>
                  <a:schemeClr val="tx2"/>
                </a:solidFill>
                <a:latin typeface="Helvetica"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Platshållare för datum 3"/>
          <p:cNvSpPr>
            <a:spLocks noGrp="1"/>
          </p:cNvSpPr>
          <p:nvPr>
            <p:ph type="dt" sz="half" idx="10"/>
          </p:nvPr>
        </p:nvSpPr>
        <p:spPr>
          <a:xfrm>
            <a:off x="539552" y="6428184"/>
            <a:ext cx="1905000" cy="313184"/>
          </a:xfrm>
          <a:prstGeom prst="rect">
            <a:avLst/>
          </a:prstGeom>
        </p:spPr>
        <p:txBody>
          <a:bodyPr/>
          <a:lstStyle>
            <a:lvl1pPr>
              <a:defRPr sz="1000">
                <a:latin typeface="Helvetica" pitchFamily="34" charset="0"/>
              </a:defRPr>
            </a:lvl1pPr>
          </a:lstStyle>
          <a:p>
            <a:endParaRPr lang="sv-SE" dirty="0"/>
          </a:p>
        </p:txBody>
      </p:sp>
      <p:sp>
        <p:nvSpPr>
          <p:cNvPr id="7" name="Platshållare för sidfot 4"/>
          <p:cNvSpPr>
            <a:spLocks noGrp="1"/>
          </p:cNvSpPr>
          <p:nvPr>
            <p:ph type="ftr" sz="quarter" idx="11"/>
          </p:nvPr>
        </p:nvSpPr>
        <p:spPr>
          <a:xfrm>
            <a:off x="3124200" y="6428184"/>
            <a:ext cx="2895600" cy="313184"/>
          </a:xfrm>
          <a:prstGeom prst="rect">
            <a:avLst/>
          </a:prstGeom>
        </p:spPr>
        <p:txBody>
          <a:bodyPr/>
          <a:lstStyle>
            <a:lvl1pPr>
              <a:defRPr sz="1000">
                <a:latin typeface="Helvetica" pitchFamily="34" charset="0"/>
              </a:defRPr>
            </a:lvl1pPr>
          </a:lstStyle>
          <a:p>
            <a:endParaRPr lang="sv-SE" dirty="0"/>
          </a:p>
        </p:txBody>
      </p:sp>
      <p:sp>
        <p:nvSpPr>
          <p:cNvPr id="8" name="Platshållare för bildnummer 5"/>
          <p:cNvSpPr>
            <a:spLocks noGrp="1"/>
          </p:cNvSpPr>
          <p:nvPr>
            <p:ph type="sldNum" sz="quarter" idx="12"/>
          </p:nvPr>
        </p:nvSpPr>
        <p:spPr>
          <a:xfrm>
            <a:off x="6699448" y="6428184"/>
            <a:ext cx="1905000" cy="313184"/>
          </a:xfrm>
          <a:prstGeom prst="rect">
            <a:avLst/>
          </a:prstGeom>
        </p:spPr>
        <p:txBody>
          <a:bodyPr/>
          <a:lstStyle>
            <a:lvl1pPr algn="r">
              <a:defRPr lang="sv-SE" sz="1000" smtClean="0">
                <a:latin typeface="Helvetica" pitchFamily="34" charset="0"/>
              </a:defRPr>
            </a:lvl1pPr>
          </a:lstStyle>
          <a:p>
            <a:fld id="{6DC88163-593E-453A-B985-E568C8D1A600}" type="slidenum">
              <a:rPr lang="sv-SE" smtClean="0"/>
              <a:pPr/>
              <a:t>‹#›</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33400" y="833438"/>
            <a:ext cx="7923213" cy="1143000"/>
          </a:xfrm>
          <a:prstGeom prst="rect">
            <a:avLst/>
          </a:prstGeom>
        </p:spPr>
        <p:txBody>
          <a:bodyPr/>
          <a:lstStyle>
            <a:lvl1pPr>
              <a:defRPr>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539552" y="2132856"/>
            <a:ext cx="7923213" cy="3963987"/>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charset="0"/>
              <a:buChar char="•"/>
              <a:tabLst/>
              <a:defRPr lang="sv-SE" sz="2400" kern="1200" dirty="0" smtClean="0">
                <a:solidFill>
                  <a:schemeClr val="tx1"/>
                </a:solidFill>
                <a:latin typeface="+mj-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Arial" charset="0"/>
              <a:buChar char="–"/>
              <a:tabLst/>
              <a:defRPr lang="sv-SE" sz="2000" kern="1200" dirty="0" smtClean="0">
                <a:solidFill>
                  <a:schemeClr val="tx1"/>
                </a:solidFill>
                <a:latin typeface="+mj-lt"/>
                <a:ea typeface="+mn-ea"/>
                <a:cs typeface="+mn-cs"/>
              </a:defRPr>
            </a:lvl2pPr>
            <a:lvl3pPr marL="1143000" marR="0" indent="-228600" algn="l" defTabSz="914400" rtl="0" eaLnBrk="1" fontAlgn="base" latinLnBrk="0" hangingPunct="1">
              <a:lnSpc>
                <a:spcPct val="100000"/>
              </a:lnSpc>
              <a:spcBef>
                <a:spcPct val="20000"/>
              </a:spcBef>
              <a:spcAft>
                <a:spcPct val="0"/>
              </a:spcAft>
              <a:buClrTx/>
              <a:buSzTx/>
              <a:buFont typeface="Arial" charset="0"/>
              <a:buChar char="•"/>
              <a:tabLst/>
              <a:defRPr lang="sv-SE" sz="2400" kern="1200" dirty="0" smtClean="0">
                <a:solidFill>
                  <a:schemeClr val="tx1"/>
                </a:solidFill>
                <a:latin typeface="+mj-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 typeface="Arial" charset="0"/>
              <a:buChar char="–"/>
              <a:tabLst/>
              <a:defRPr lang="sv-SE" sz="2400" kern="1200" dirty="0" smtClean="0">
                <a:solidFill>
                  <a:schemeClr val="tx1"/>
                </a:solidFill>
                <a:latin typeface="+mj-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charset="0"/>
              <a:buChar char="»"/>
              <a:tabLst/>
              <a:defRPr lang="sv-SE" sz="2400" kern="1200" dirty="0">
                <a:solidFill>
                  <a:schemeClr val="tx1"/>
                </a:solidFill>
                <a:latin typeface="+mj-lt"/>
                <a:ea typeface="+mn-ea"/>
                <a:cs typeface="+mn-cs"/>
              </a:defRPr>
            </a:lvl5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sv-SE" sz="2400" b="0" i="0" u="none" strike="noStrike" kern="1200" cap="none" spc="0" normalizeH="0" baseline="0" noProof="0" dirty="0" smtClean="0">
                <a:ln>
                  <a:noFill/>
                </a:ln>
                <a:solidFill>
                  <a:prstClr val="black"/>
                </a:solidFill>
                <a:effectLst/>
                <a:uLnTx/>
                <a:uFillTx/>
                <a:latin typeface="+mj-lt"/>
                <a:ea typeface="+mn-ea"/>
                <a:cs typeface="+mn-cs"/>
              </a:rPr>
              <a:t>Klicka här för att ändra format på bakgrundstexten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prstClr val="black"/>
                </a:solidFill>
                <a:effectLst/>
                <a:uLnTx/>
                <a:uFillTx/>
                <a:latin typeface="+mj-lt"/>
                <a:ea typeface="+mn-ea"/>
                <a:cs typeface="+mn-cs"/>
              </a:rPr>
              <a:t>Nivå två</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sv-SE" sz="1800" b="0" i="0" u="none" strike="noStrike" kern="1200" cap="none" spc="0" normalizeH="0" baseline="0" noProof="0" dirty="0" smtClean="0">
                <a:ln>
                  <a:noFill/>
                </a:ln>
                <a:solidFill>
                  <a:prstClr val="black"/>
                </a:solidFill>
                <a:effectLst/>
                <a:uLnTx/>
                <a:uFillTx/>
                <a:latin typeface="+mj-lt"/>
                <a:ea typeface="+mn-ea"/>
                <a:cs typeface="+mn-cs"/>
              </a:rPr>
              <a:t>Nivå tre</a:t>
            </a:r>
          </a:p>
          <a:p>
            <a:pPr marL="1600200" marR="0" lvl="3"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sv-SE" sz="1600" b="0" i="0" u="none" strike="noStrike" kern="1200" cap="none" spc="0" normalizeH="0" baseline="0" noProof="0" dirty="0" smtClean="0">
                <a:ln>
                  <a:noFill/>
                </a:ln>
                <a:solidFill>
                  <a:prstClr val="black"/>
                </a:solidFill>
                <a:effectLst/>
                <a:uLnTx/>
                <a:uFillTx/>
                <a:latin typeface="+mj-lt"/>
                <a:ea typeface="+mn-ea"/>
                <a:cs typeface="+mn-cs"/>
              </a:rPr>
              <a:t>Nivå fyra</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sv-SE" sz="1600" b="0" i="0" u="none" strike="noStrike" kern="1200" cap="none" spc="0" normalizeH="0" baseline="0" noProof="0" dirty="0" smtClean="0">
                <a:ln>
                  <a:noFill/>
                </a:ln>
                <a:solidFill>
                  <a:prstClr val="black"/>
                </a:solidFill>
                <a:effectLst/>
                <a:uLnTx/>
                <a:uFillTx/>
                <a:latin typeface="+mj-lt"/>
                <a:ea typeface="+mn-ea"/>
                <a:cs typeface="+mn-cs"/>
              </a:rPr>
              <a:t>Nivå fem</a:t>
            </a:r>
          </a:p>
        </p:txBody>
      </p:sp>
    </p:spTree>
    <p:extLst>
      <p:ext uri="{BB962C8B-B14F-4D97-AF65-F5344CB8AC3E}">
        <p14:creationId xmlns:p14="http://schemas.microsoft.com/office/powerpoint/2010/main" val="5009613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pic>
        <p:nvPicPr>
          <p:cNvPr id="1026" name="Picture 2" descr="\\08sr0010.konet.se\Users$\bf070\Mina dokument\8C Foto\Lummig_paus.jpg"/>
          <p:cNvPicPr>
            <a:picLocks noChangeAspect="1" noChangeArrowheads="1"/>
          </p:cNvPicPr>
          <p:nvPr userDrawn="1"/>
        </p:nvPicPr>
        <p:blipFill>
          <a:blip r:embed="rId2" cstate="print"/>
          <a:srcRect l="6914" t="19577" r="13039" b="1961"/>
          <a:stretch>
            <a:fillRect/>
          </a:stretch>
        </p:blipFill>
        <p:spPr bwMode="auto">
          <a:xfrm>
            <a:off x="0" y="0"/>
            <a:ext cx="9324528" cy="6858000"/>
          </a:xfrm>
          <a:prstGeom prst="rect">
            <a:avLst/>
          </a:prstGeom>
          <a:noFill/>
        </p:spPr>
      </p:pic>
      <p:sp>
        <p:nvSpPr>
          <p:cNvPr id="2" name="Rubrik 1"/>
          <p:cNvSpPr>
            <a:spLocks noGrp="1"/>
          </p:cNvSpPr>
          <p:nvPr>
            <p:ph type="ctrTitle"/>
          </p:nvPr>
        </p:nvSpPr>
        <p:spPr>
          <a:xfrm>
            <a:off x="1331640" y="2276872"/>
            <a:ext cx="6480720" cy="1470025"/>
          </a:xfrm>
          <a:prstGeom prst="rect">
            <a:avLst/>
          </a:prstGeom>
        </p:spPr>
        <p:txBody>
          <a:bodyPr/>
          <a:lstStyle>
            <a:lvl1pPr>
              <a:defRPr sz="4000" b="1">
                <a:solidFill>
                  <a:schemeClr val="bg1"/>
                </a:solidFill>
                <a:latin typeface="Verdana" pitchFamily="34" charset="0"/>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18760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vatten">
    <p:spTree>
      <p:nvGrpSpPr>
        <p:cNvPr id="1" name=""/>
        <p:cNvGrpSpPr/>
        <p:nvPr/>
      </p:nvGrpSpPr>
      <p:grpSpPr>
        <a:xfrm>
          <a:off x="0" y="0"/>
          <a:ext cx="0" cy="0"/>
          <a:chOff x="0" y="0"/>
          <a:chExt cx="0" cy="0"/>
        </a:xfrm>
      </p:grpSpPr>
      <p:pic>
        <p:nvPicPr>
          <p:cNvPr id="6" name="Bildobjekt 5" descr="vatte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7"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4"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 sädesfält">
    <p:spTree>
      <p:nvGrpSpPr>
        <p:cNvPr id="1" name=""/>
        <p:cNvGrpSpPr/>
        <p:nvPr/>
      </p:nvGrpSpPr>
      <p:grpSpPr>
        <a:xfrm>
          <a:off x="0" y="0"/>
          <a:ext cx="0" cy="0"/>
          <a:chOff x="0" y="0"/>
          <a:chExt cx="0" cy="0"/>
        </a:xfrm>
      </p:grpSpPr>
      <p:pic>
        <p:nvPicPr>
          <p:cNvPr id="6" name="Bildobjekt 5" descr="sadesfal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 y="0"/>
            <a:ext cx="9134883" cy="6858000"/>
          </a:xfrm>
          <a:prstGeom prst="rect">
            <a:avLst/>
          </a:prstGeom>
        </p:spPr>
      </p:pic>
      <p:sp>
        <p:nvSpPr>
          <p:cNvPr id="7"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4"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 klimat">
    <p:spTree>
      <p:nvGrpSpPr>
        <p:cNvPr id="1" name=""/>
        <p:cNvGrpSpPr/>
        <p:nvPr/>
      </p:nvGrpSpPr>
      <p:grpSpPr>
        <a:xfrm>
          <a:off x="0" y="0"/>
          <a:ext cx="0" cy="0"/>
          <a:chOff x="0" y="0"/>
          <a:chExt cx="0" cy="0"/>
        </a:xfrm>
      </p:grpSpPr>
      <p:pic>
        <p:nvPicPr>
          <p:cNvPr id="4" name="Bildobjekt 3" descr="klimat_va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5"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6"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 miljöbild kor">
    <p:spTree>
      <p:nvGrpSpPr>
        <p:cNvPr id="1" name=""/>
        <p:cNvGrpSpPr/>
        <p:nvPr/>
      </p:nvGrpSpPr>
      <p:grpSpPr>
        <a:xfrm>
          <a:off x="0" y="0"/>
          <a:ext cx="0" cy="0"/>
          <a:chOff x="0" y="0"/>
          <a:chExt cx="0" cy="0"/>
        </a:xfrm>
      </p:grpSpPr>
      <p:pic>
        <p:nvPicPr>
          <p:cNvPr id="6" name="Bildobjekt 5" descr="miljobild_k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 y="0"/>
            <a:ext cx="9134883" cy="6858000"/>
          </a:xfrm>
          <a:prstGeom prst="rect">
            <a:avLst/>
          </a:prstGeom>
        </p:spPr>
      </p:pic>
      <p:sp>
        <p:nvSpPr>
          <p:cNvPr id="7"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4"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 ko">
    <p:spTree>
      <p:nvGrpSpPr>
        <p:cNvPr id="1" name=""/>
        <p:cNvGrpSpPr/>
        <p:nvPr/>
      </p:nvGrpSpPr>
      <p:grpSpPr>
        <a:xfrm>
          <a:off x="0" y="0"/>
          <a:ext cx="0" cy="0"/>
          <a:chOff x="0" y="0"/>
          <a:chExt cx="0" cy="0"/>
        </a:xfrm>
      </p:grpSpPr>
      <p:pic>
        <p:nvPicPr>
          <p:cNvPr id="7" name="Bildobjekt 6" descr="mall_k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 y="0"/>
            <a:ext cx="9134883" cy="6858000"/>
          </a:xfrm>
          <a:prstGeom prst="rect">
            <a:avLst/>
          </a:prstGeom>
        </p:spPr>
      </p:pic>
      <p:sp>
        <p:nvSpPr>
          <p:cNvPr id="12"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4"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 gris">
    <p:spTree>
      <p:nvGrpSpPr>
        <p:cNvPr id="1" name=""/>
        <p:cNvGrpSpPr/>
        <p:nvPr/>
      </p:nvGrpSpPr>
      <p:grpSpPr>
        <a:xfrm>
          <a:off x="0" y="0"/>
          <a:ext cx="0" cy="0"/>
          <a:chOff x="0" y="0"/>
          <a:chExt cx="0" cy="0"/>
        </a:xfrm>
      </p:grpSpPr>
      <p:pic>
        <p:nvPicPr>
          <p:cNvPr id="4" name="Bildobjekt 3" descr="gri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 y="0"/>
            <a:ext cx="9134883" cy="6858000"/>
          </a:xfrm>
          <a:prstGeom prst="rect">
            <a:avLst/>
          </a:prstGeom>
        </p:spPr>
      </p:pic>
      <p:sp>
        <p:nvSpPr>
          <p:cNvPr id="5"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6" name="Underrubrik 2"/>
          <p:cNvSpPr>
            <a:spLocks noGrp="1"/>
          </p:cNvSpPr>
          <p:nvPr>
            <p:ph type="subTitle" idx="1"/>
          </p:nvPr>
        </p:nvSpPr>
        <p:spPr>
          <a:xfrm>
            <a:off x="4644008" y="3212976"/>
            <a:ext cx="3664495" cy="1080120"/>
          </a:xfrm>
          <a:prstGeom prst="rect">
            <a:avLst/>
          </a:prstGeom>
        </p:spPr>
        <p:txBody>
          <a:bodyPr/>
          <a:lstStyle>
            <a:lvl1pPr marL="0" indent="0">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 grisbonde">
    <p:spTree>
      <p:nvGrpSpPr>
        <p:cNvPr id="1" name=""/>
        <p:cNvGrpSpPr/>
        <p:nvPr/>
      </p:nvGrpSpPr>
      <p:grpSpPr>
        <a:xfrm>
          <a:off x="0" y="0"/>
          <a:ext cx="0" cy="0"/>
          <a:chOff x="0" y="0"/>
          <a:chExt cx="0" cy="0"/>
        </a:xfrm>
      </p:grpSpPr>
      <p:pic>
        <p:nvPicPr>
          <p:cNvPr id="6" name="Bildobjekt 5" descr="grisbon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7"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4"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 kobonde">
    <p:spTree>
      <p:nvGrpSpPr>
        <p:cNvPr id="1" name=""/>
        <p:cNvGrpSpPr/>
        <p:nvPr/>
      </p:nvGrpSpPr>
      <p:grpSpPr>
        <a:xfrm>
          <a:off x="0" y="0"/>
          <a:ext cx="0" cy="0"/>
          <a:chOff x="0" y="0"/>
          <a:chExt cx="0" cy="0"/>
        </a:xfrm>
      </p:grpSpPr>
      <p:pic>
        <p:nvPicPr>
          <p:cNvPr id="4" name="Bildobjekt 3" descr="kobon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
        <p:nvSpPr>
          <p:cNvPr id="5" name="Rubrik 1"/>
          <p:cNvSpPr>
            <a:spLocks noGrp="1"/>
          </p:cNvSpPr>
          <p:nvPr>
            <p:ph type="title"/>
          </p:nvPr>
        </p:nvSpPr>
        <p:spPr>
          <a:xfrm>
            <a:off x="4644008" y="1988840"/>
            <a:ext cx="3657550" cy="1143000"/>
          </a:xfrm>
          <a:prstGeom prst="rect">
            <a:avLst/>
          </a:prstGeom>
        </p:spPr>
        <p:txBody>
          <a:bodyPr/>
          <a:lstStyle>
            <a:lvl1pPr algn="r">
              <a:defRPr sz="3000" b="1">
                <a:solidFill>
                  <a:schemeClr val="tx2"/>
                </a:solidFill>
                <a:latin typeface="Helvetica" pitchFamily="34" charset="0"/>
              </a:defRPr>
            </a:lvl1pPr>
          </a:lstStyle>
          <a:p>
            <a:r>
              <a:rPr lang="sv-SE" smtClean="0"/>
              <a:t>Klicka här för att ändra format</a:t>
            </a:r>
            <a:endParaRPr lang="sv-SE" dirty="0"/>
          </a:p>
        </p:txBody>
      </p:sp>
      <p:sp>
        <p:nvSpPr>
          <p:cNvPr id="6" name="Underrubrik 2"/>
          <p:cNvSpPr>
            <a:spLocks noGrp="1"/>
          </p:cNvSpPr>
          <p:nvPr>
            <p:ph type="subTitle" idx="1"/>
          </p:nvPr>
        </p:nvSpPr>
        <p:spPr>
          <a:xfrm>
            <a:off x="4644008" y="3212976"/>
            <a:ext cx="3664495" cy="1080120"/>
          </a:xfrm>
          <a:prstGeom prst="rect">
            <a:avLst/>
          </a:prstGeom>
        </p:spPr>
        <p:txBody>
          <a:bodyPr/>
          <a:lstStyle>
            <a:lvl1pPr marL="0" indent="0" algn="r">
              <a:buNone/>
              <a:defRPr lang="sv-SE" sz="2400" b="0">
                <a:solidFill>
                  <a:schemeClr val="tx2"/>
                </a:solidFill>
                <a:latin typeface="Helvetica" pitchFamily="34" charset="0"/>
                <a:ea typeface="+mj-ea"/>
                <a:cs typeface="+mj-cs"/>
              </a:defRPr>
            </a:lvl1pPr>
          </a:lstStyle>
          <a:p>
            <a:pPr lvl="0" algn="r">
              <a:spcBef>
                <a:spcPct val="0"/>
              </a:spcBef>
            </a:pPr>
            <a:r>
              <a:rPr lang="sv-SE" smtClean="0"/>
              <a:t>Klicka här för att ändra format på underrubrik i bakgrunden</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ildobjekt 16" descr="sid2.jp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0" y="0"/>
            <a:ext cx="9134883" cy="68580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6" r:id="rId2"/>
    <p:sldLayoutId id="2147483660" r:id="rId3"/>
    <p:sldLayoutId id="2147483665" r:id="rId4"/>
    <p:sldLayoutId id="2147483668" r:id="rId5"/>
    <p:sldLayoutId id="2147483649" r:id="rId6"/>
    <p:sldLayoutId id="2147483659" r:id="rId7"/>
    <p:sldLayoutId id="2147483662" r:id="rId8"/>
    <p:sldLayoutId id="2147483663" r:id="rId9"/>
    <p:sldLayoutId id="2147483667" r:id="rId10"/>
    <p:sldLayoutId id="2147483661" r:id="rId11"/>
    <p:sldLayoutId id="2147483664" r:id="rId12"/>
    <p:sldLayoutId id="2147483670" r:id="rId13"/>
    <p:sldLayoutId id="2147483650" r:id="rId14"/>
    <p:sldLayoutId id="2147483652" r:id="rId15"/>
    <p:sldLayoutId id="2147483655" r:id="rId16"/>
    <p:sldLayoutId id="2147483672" r:id="rId17"/>
    <p:sldLayoutId id="2147483673" r:id="rId18"/>
  </p:sldLayoutIdLst>
  <p:txStyles>
    <p:titleStyle>
      <a:lvl1pPr algn="ctr" rtl="0" eaLnBrk="1" fontAlgn="base" hangingPunct="1">
        <a:spcBef>
          <a:spcPct val="0"/>
        </a:spcBef>
        <a:spcAft>
          <a:spcPct val="0"/>
        </a:spcAft>
        <a:defRPr sz="4400">
          <a:solidFill>
            <a:schemeClr val="tx2"/>
          </a:solidFill>
          <a:latin typeface="Helvetica" pitchFamily="34"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80000" y="1980000"/>
            <a:ext cx="3672000" cy="1152000"/>
          </a:xfrm>
        </p:spPr>
        <p:txBody>
          <a:bodyPr/>
          <a:lstStyle/>
          <a:p>
            <a:r>
              <a:rPr lang="sv-SE" b="0" dirty="0" smtClean="0"/>
              <a:t>Klimatåtgärder </a:t>
            </a:r>
            <a:r>
              <a:rPr lang="sv-SE" b="0" dirty="0"/>
              <a:t>på gårdsnivå 	</a:t>
            </a:r>
            <a:br>
              <a:rPr lang="sv-SE" b="0" dirty="0"/>
            </a:br>
            <a:endParaRPr lang="sv-SE" dirty="0"/>
          </a:p>
        </p:txBody>
      </p:sp>
      <p:sp>
        <p:nvSpPr>
          <p:cNvPr id="3" name="Underrubrik 2"/>
          <p:cNvSpPr>
            <a:spLocks noGrp="1"/>
          </p:cNvSpPr>
          <p:nvPr>
            <p:ph type="subTitle" idx="1"/>
          </p:nvPr>
        </p:nvSpPr>
        <p:spPr>
          <a:xfrm>
            <a:off x="4211960" y="3240000"/>
            <a:ext cx="4140040" cy="1152000"/>
          </a:xfrm>
        </p:spPr>
        <p:txBody>
          <a:bodyPr/>
          <a:lstStyle/>
          <a:p>
            <a:pPr algn="r"/>
            <a:r>
              <a:rPr lang="sv-SE" sz="1800" dirty="0" smtClean="0"/>
              <a:t>Maria Berglund</a:t>
            </a:r>
          </a:p>
          <a:p>
            <a:pPr algn="r"/>
            <a:r>
              <a:rPr lang="sv-SE" sz="1800" dirty="0" smtClean="0"/>
              <a:t>Hushållningssällskapet Halland </a:t>
            </a:r>
            <a:endParaRPr lang="sv-SE" sz="1800" dirty="0"/>
          </a:p>
        </p:txBody>
      </p:sp>
    </p:spTree>
    <p:extLst>
      <p:ext uri="{BB962C8B-B14F-4D97-AF65-F5344CB8AC3E}">
        <p14:creationId xmlns:p14="http://schemas.microsoft.com/office/powerpoint/2010/main" val="2228702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23728" y="404664"/>
            <a:ext cx="6480720" cy="926976"/>
          </a:xfrm>
        </p:spPr>
        <p:txBody>
          <a:bodyPr/>
          <a:lstStyle/>
          <a:p>
            <a:pPr algn="r"/>
            <a:r>
              <a:rPr lang="sv-SE" sz="2800" b="1" dirty="0" smtClean="0"/>
              <a:t>Vad är en åtgärd, egentligen?! </a:t>
            </a:r>
            <a:endParaRPr lang="sv-SE" sz="2800" b="1" dirty="0"/>
          </a:p>
        </p:txBody>
      </p:sp>
      <p:sp>
        <p:nvSpPr>
          <p:cNvPr id="5" name="Platshållare för innehåll 4"/>
          <p:cNvSpPr>
            <a:spLocks noGrp="1"/>
          </p:cNvSpPr>
          <p:nvPr>
            <p:ph idx="1"/>
          </p:nvPr>
        </p:nvSpPr>
        <p:spPr>
          <a:xfrm>
            <a:off x="1043607" y="3212976"/>
            <a:ext cx="7416826" cy="1800200"/>
          </a:xfrm>
        </p:spPr>
        <p:txBody>
          <a:bodyPr/>
          <a:lstStyle/>
          <a:p>
            <a:pPr marL="457200" indent="-457200">
              <a:buFont typeface="+mj-lt"/>
              <a:buAutoNum type="arabicPeriod"/>
            </a:pPr>
            <a:r>
              <a:rPr lang="sv-SE" sz="2400" b="1" dirty="0" smtClean="0">
                <a:solidFill>
                  <a:schemeClr val="accent2"/>
                </a:solidFill>
              </a:rPr>
              <a:t>Vad är en ”aktivitet”, vad kan jag får ”</a:t>
            </a:r>
            <a:r>
              <a:rPr lang="sv-SE" sz="2400" b="1" dirty="0" err="1" smtClean="0">
                <a:solidFill>
                  <a:schemeClr val="accent2"/>
                </a:solidFill>
              </a:rPr>
              <a:t>kred</a:t>
            </a:r>
            <a:r>
              <a:rPr lang="sv-SE" sz="2400" b="1" dirty="0" smtClean="0">
                <a:solidFill>
                  <a:schemeClr val="accent2"/>
                </a:solidFill>
              </a:rPr>
              <a:t>” för?</a:t>
            </a:r>
            <a:r>
              <a:rPr lang="sv-SE" sz="2400" b="1" i="1" dirty="0" smtClean="0">
                <a:solidFill>
                  <a:schemeClr val="accent2"/>
                </a:solidFill>
              </a:rPr>
              <a:t/>
            </a:r>
            <a:br>
              <a:rPr lang="sv-SE" sz="2400" b="1" i="1" dirty="0" smtClean="0">
                <a:solidFill>
                  <a:schemeClr val="accent2"/>
                </a:solidFill>
              </a:rPr>
            </a:br>
            <a:r>
              <a:rPr lang="sv-SE" sz="2400" b="1" i="1" dirty="0" smtClean="0">
                <a:solidFill>
                  <a:schemeClr val="accent3"/>
                </a:solidFill>
              </a:rPr>
              <a:t>- Fokusera på gården och på det lantbrukaren kan påverka</a:t>
            </a:r>
          </a:p>
          <a:p>
            <a:pPr marL="457200" indent="-457200">
              <a:buFont typeface="+mj-lt"/>
              <a:buAutoNum type="arabicPeriod"/>
            </a:pPr>
            <a:r>
              <a:rPr lang="sv-SE" sz="2400" b="1" dirty="0" smtClean="0">
                <a:solidFill>
                  <a:schemeClr val="accent2"/>
                </a:solidFill>
              </a:rPr>
              <a:t>Minska utsläppen per vadå? Per djur, per ha, per kg produkt, per gård?</a:t>
            </a:r>
            <a:r>
              <a:rPr lang="sv-SE" b="1" i="1" dirty="0">
                <a:solidFill>
                  <a:schemeClr val="accent2"/>
                </a:solidFill>
              </a:rPr>
              <a:t/>
            </a:r>
            <a:br>
              <a:rPr lang="sv-SE" b="1" i="1" dirty="0">
                <a:solidFill>
                  <a:schemeClr val="accent2"/>
                </a:solidFill>
              </a:rPr>
            </a:br>
            <a:endParaRPr lang="sv-SE" sz="2400" b="1" i="1" dirty="0">
              <a:solidFill>
                <a:schemeClr val="accent2"/>
              </a:solidFill>
            </a:endParaRPr>
          </a:p>
        </p:txBody>
      </p:sp>
      <p:sp>
        <p:nvSpPr>
          <p:cNvPr id="6" name="Rektangel 5"/>
          <p:cNvSpPr/>
          <p:nvPr/>
        </p:nvSpPr>
        <p:spPr>
          <a:xfrm>
            <a:off x="947507" y="1413478"/>
            <a:ext cx="7560840" cy="1583474"/>
          </a:xfrm>
          <a:prstGeom prst="rect">
            <a:avLst/>
          </a:prstGeom>
          <a:solidFill>
            <a:schemeClr val="accent1"/>
          </a:solidFill>
        </p:spPr>
        <p:txBody>
          <a:bodyPr wrap="square" lIns="180000" tIns="144000" rIns="180000" bIns="144000">
            <a:spAutoFit/>
          </a:bodyPr>
          <a:lstStyle/>
          <a:p>
            <a:pPr algn="ctr"/>
            <a:r>
              <a:rPr lang="sv-SE" sz="2800" b="1" dirty="0" smtClean="0">
                <a:latin typeface="+mj-lt"/>
              </a:rPr>
              <a:t>En aktivitet som genomförs </a:t>
            </a:r>
            <a:br>
              <a:rPr lang="sv-SE" sz="2800" b="1" dirty="0" smtClean="0">
                <a:latin typeface="+mj-lt"/>
              </a:rPr>
            </a:br>
            <a:r>
              <a:rPr lang="sv-SE" sz="2800" b="1" dirty="0" smtClean="0">
                <a:latin typeface="+mj-lt"/>
              </a:rPr>
              <a:t>i syfte att minska växthusgasutsläppen från gården och dess produkter</a:t>
            </a:r>
            <a:endParaRPr lang="sv-SE" sz="2800" b="1" dirty="0">
              <a:latin typeface="+mj-lt"/>
            </a:endParaRPr>
          </a:p>
        </p:txBody>
      </p:sp>
    </p:spTree>
    <p:extLst>
      <p:ext uri="{BB962C8B-B14F-4D97-AF65-F5344CB8AC3E}">
        <p14:creationId xmlns:p14="http://schemas.microsoft.com/office/powerpoint/2010/main" val="3937194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endParaRPr lang="sv-SE"/>
          </a:p>
        </p:txBody>
      </p:sp>
      <p:sp>
        <p:nvSpPr>
          <p:cNvPr id="5" name="Platshållare för innehåll 4"/>
          <p:cNvSpPr>
            <a:spLocks noGrp="1"/>
          </p:cNvSpPr>
          <p:nvPr>
            <p:ph idx="1"/>
          </p:nvPr>
        </p:nvSpPr>
        <p:spPr/>
        <p:txBody>
          <a:bodyPr/>
          <a:lstStyle/>
          <a:p>
            <a:pPr marL="0" indent="0">
              <a:buNone/>
            </a:pPr>
            <a:r>
              <a:rPr lang="sv-SE" b="1" dirty="0"/>
              <a:t>Fyra situationer där man kan säga att en förändring även är en åtgärd</a:t>
            </a:r>
            <a:r>
              <a:rPr lang="sv-SE" b="1" dirty="0" smtClean="0"/>
              <a:t>:</a:t>
            </a:r>
          </a:p>
          <a:p>
            <a:pPr marL="457200" indent="-457200">
              <a:buFont typeface="+mj-lt"/>
              <a:buAutoNum type="arabicPeriod"/>
            </a:pPr>
            <a:r>
              <a:rPr lang="sv-SE" b="1" dirty="0"/>
              <a:t>Gårdens växthusgasutsläpp </a:t>
            </a:r>
            <a:r>
              <a:rPr lang="sv-SE" b="1" i="1" dirty="0">
                <a:solidFill>
                  <a:schemeClr val="accent3"/>
                </a:solidFill>
              </a:rPr>
              <a:t>minskar</a:t>
            </a:r>
            <a:r>
              <a:rPr lang="sv-SE" b="1" dirty="0"/>
              <a:t>, </a:t>
            </a:r>
            <a:r>
              <a:rPr lang="sv-SE" b="1" dirty="0" smtClean="0"/>
              <a:t>mängden </a:t>
            </a:r>
            <a:r>
              <a:rPr lang="sv-SE" b="1" dirty="0"/>
              <a:t>produkter </a:t>
            </a:r>
            <a:r>
              <a:rPr lang="sv-SE" b="1" dirty="0" smtClean="0"/>
              <a:t>är den samma, t ex:</a:t>
            </a:r>
          </a:p>
          <a:p>
            <a:pPr marL="857250" lvl="1" indent="-457200">
              <a:buFont typeface="Arial" panose="020B0604020202020204" pitchFamily="34" charset="0"/>
              <a:buChar char="•"/>
            </a:pPr>
            <a:r>
              <a:rPr lang="sv-SE" b="1" dirty="0" smtClean="0"/>
              <a:t>Går över till BAT-kvävegödsel, </a:t>
            </a:r>
          </a:p>
          <a:p>
            <a:pPr marL="857250" lvl="1" indent="-457200">
              <a:buFont typeface="Arial" panose="020B0604020202020204" pitchFamily="34" charset="0"/>
              <a:buChar char="•"/>
            </a:pPr>
            <a:r>
              <a:rPr lang="sv-SE" b="1" dirty="0" smtClean="0"/>
              <a:t>Högre andel biodrivmedel  </a:t>
            </a:r>
          </a:p>
          <a:p>
            <a:pPr marL="457200" indent="-457200">
              <a:buFont typeface="+mj-lt"/>
              <a:buAutoNum type="arabicPeriod"/>
            </a:pPr>
            <a:r>
              <a:rPr lang="sv-SE" b="1" dirty="0" smtClean="0"/>
              <a:t>Gårdens </a:t>
            </a:r>
            <a:r>
              <a:rPr lang="sv-SE" b="1" dirty="0"/>
              <a:t>växthusgasutsläpp de samma, </a:t>
            </a:r>
            <a:r>
              <a:rPr lang="sv-SE" b="1" dirty="0" smtClean="0"/>
              <a:t>mängden </a:t>
            </a:r>
            <a:r>
              <a:rPr lang="sv-SE" b="1" dirty="0"/>
              <a:t>produkter </a:t>
            </a:r>
            <a:r>
              <a:rPr lang="sv-SE" b="1" i="1" dirty="0" smtClean="0">
                <a:solidFill>
                  <a:schemeClr val="accent3"/>
                </a:solidFill>
              </a:rPr>
              <a:t>ökar</a:t>
            </a:r>
            <a:r>
              <a:rPr lang="sv-SE" b="1" dirty="0" smtClean="0"/>
              <a:t>, t ex:</a:t>
            </a:r>
            <a:r>
              <a:rPr lang="sv-SE" b="1" i="1" dirty="0" smtClean="0">
                <a:solidFill>
                  <a:schemeClr val="accent3"/>
                </a:solidFill>
              </a:rPr>
              <a:t> </a:t>
            </a:r>
          </a:p>
          <a:p>
            <a:pPr marL="857250" lvl="1" indent="-457200">
              <a:buFont typeface="Arial" panose="020B0604020202020204" pitchFamily="34" charset="0"/>
              <a:buChar char="•"/>
            </a:pPr>
            <a:r>
              <a:rPr lang="sv-SE" b="1" dirty="0" smtClean="0"/>
              <a:t>Mindre kassation</a:t>
            </a:r>
          </a:p>
          <a:p>
            <a:pPr marL="457200" indent="-457200">
              <a:buFont typeface="+mj-lt"/>
              <a:buAutoNum type="arabicPeriod"/>
            </a:pPr>
            <a:r>
              <a:rPr lang="sv-SE" b="1" dirty="0" smtClean="0"/>
              <a:t>Gårdens </a:t>
            </a:r>
            <a:r>
              <a:rPr lang="sv-SE" b="1" dirty="0"/>
              <a:t>växthusgasutsläpp de samma, </a:t>
            </a:r>
            <a:r>
              <a:rPr lang="sv-SE" b="1" dirty="0" smtClean="0"/>
              <a:t>men </a:t>
            </a:r>
            <a:r>
              <a:rPr lang="sv-SE" b="1" dirty="0"/>
              <a:t>även </a:t>
            </a:r>
            <a:r>
              <a:rPr lang="sv-SE" b="1" i="1" dirty="0">
                <a:solidFill>
                  <a:schemeClr val="accent3"/>
                </a:solidFill>
              </a:rPr>
              <a:t>nya produkter</a:t>
            </a:r>
          </a:p>
          <a:p>
            <a:pPr marL="457200" indent="-457200">
              <a:buFont typeface="+mj-lt"/>
              <a:buAutoNum type="arabicPeriod"/>
            </a:pPr>
            <a:r>
              <a:rPr lang="sv-SE" b="1" dirty="0" smtClean="0"/>
              <a:t>Gårdens </a:t>
            </a:r>
            <a:r>
              <a:rPr lang="sv-SE" b="1" dirty="0"/>
              <a:t>växthusgasutsläpp </a:t>
            </a:r>
            <a:r>
              <a:rPr lang="sv-SE" b="1" i="1" dirty="0">
                <a:solidFill>
                  <a:schemeClr val="accent3"/>
                </a:solidFill>
              </a:rPr>
              <a:t>ökar</a:t>
            </a:r>
            <a:r>
              <a:rPr lang="sv-SE" b="1" dirty="0"/>
              <a:t>,  </a:t>
            </a:r>
            <a:r>
              <a:rPr lang="sv-SE" b="1" dirty="0" smtClean="0"/>
              <a:t>men  </a:t>
            </a:r>
            <a:r>
              <a:rPr lang="sv-SE" b="1" dirty="0"/>
              <a:t>mängden produkter </a:t>
            </a:r>
            <a:r>
              <a:rPr lang="sv-SE" b="1" i="1" dirty="0">
                <a:solidFill>
                  <a:schemeClr val="accent3"/>
                </a:solidFill>
              </a:rPr>
              <a:t>ökar mer</a:t>
            </a:r>
          </a:p>
          <a:p>
            <a:pPr marL="457200" indent="-457200">
              <a:buFont typeface="+mj-lt"/>
              <a:buAutoNum type="arabicPeriod"/>
            </a:pPr>
            <a:endParaRPr lang="sv-SE" b="1" dirty="0"/>
          </a:p>
          <a:p>
            <a:pPr marL="457200" indent="-457200">
              <a:buFont typeface="+mj-lt"/>
              <a:buAutoNum type="arabicPeriod"/>
            </a:pPr>
            <a:endParaRPr lang="sv-SE" b="1" dirty="0"/>
          </a:p>
          <a:p>
            <a:endParaRPr lang="sv-SE" dirty="0"/>
          </a:p>
        </p:txBody>
      </p:sp>
    </p:spTree>
    <p:extLst>
      <p:ext uri="{BB962C8B-B14F-4D97-AF65-F5344CB8AC3E}">
        <p14:creationId xmlns:p14="http://schemas.microsoft.com/office/powerpoint/2010/main" val="382000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27584" y="3212976"/>
            <a:ext cx="7848872" cy="1800200"/>
          </a:xfrm>
        </p:spPr>
        <p:txBody>
          <a:bodyPr/>
          <a:lstStyle/>
          <a:p>
            <a:pPr marL="457200" indent="-457200">
              <a:buFont typeface="+mj-lt"/>
              <a:buAutoNum type="arabicPeriod"/>
            </a:pPr>
            <a:r>
              <a:rPr lang="sv-SE" sz="2400" b="1" dirty="0" smtClean="0">
                <a:solidFill>
                  <a:schemeClr val="tx2"/>
                </a:solidFill>
              </a:rPr>
              <a:t>Vad är en ”aktivitet”, vad kan jag får ”</a:t>
            </a:r>
            <a:r>
              <a:rPr lang="sv-SE" sz="2400" b="1" dirty="0" err="1" smtClean="0">
                <a:solidFill>
                  <a:schemeClr val="tx2"/>
                </a:solidFill>
              </a:rPr>
              <a:t>kred</a:t>
            </a:r>
            <a:r>
              <a:rPr lang="sv-SE" sz="2400" b="1" dirty="0" smtClean="0">
                <a:solidFill>
                  <a:schemeClr val="tx2"/>
                </a:solidFill>
              </a:rPr>
              <a:t>” för?</a:t>
            </a:r>
            <a:r>
              <a:rPr lang="sv-SE" sz="2400" b="1" i="1" dirty="0" smtClean="0">
                <a:solidFill>
                  <a:schemeClr val="tx2"/>
                </a:solidFill>
              </a:rPr>
              <a:t/>
            </a:r>
            <a:br>
              <a:rPr lang="sv-SE" sz="2400" b="1" i="1" dirty="0" smtClean="0">
                <a:solidFill>
                  <a:schemeClr val="tx2"/>
                </a:solidFill>
              </a:rPr>
            </a:br>
            <a:r>
              <a:rPr lang="sv-SE" sz="2400" b="1" i="1" dirty="0" smtClean="0">
                <a:solidFill>
                  <a:schemeClr val="accent3"/>
                </a:solidFill>
              </a:rPr>
              <a:t>- Fokusera på gården och på det lantbrukaren kan påverka</a:t>
            </a:r>
          </a:p>
          <a:p>
            <a:pPr marL="457200" indent="-457200">
              <a:buFont typeface="+mj-lt"/>
              <a:buAutoNum type="arabicPeriod"/>
            </a:pPr>
            <a:r>
              <a:rPr lang="sv-SE" sz="2400" b="1" dirty="0" smtClean="0">
                <a:solidFill>
                  <a:schemeClr val="tx2"/>
                </a:solidFill>
              </a:rPr>
              <a:t>Minska utsläppen per vadå?</a:t>
            </a:r>
            <a:r>
              <a:rPr lang="sv-SE" b="1" i="1" dirty="0">
                <a:solidFill>
                  <a:schemeClr val="tx2"/>
                </a:solidFill>
              </a:rPr>
              <a:t/>
            </a:r>
            <a:br>
              <a:rPr lang="sv-SE" b="1" i="1" dirty="0">
                <a:solidFill>
                  <a:schemeClr val="tx2"/>
                </a:solidFill>
              </a:rPr>
            </a:br>
            <a:r>
              <a:rPr lang="sv-SE" b="1" i="1" dirty="0" smtClean="0">
                <a:solidFill>
                  <a:schemeClr val="accent3"/>
                </a:solidFill>
              </a:rPr>
              <a:t>- per enhet produkt</a:t>
            </a:r>
            <a:endParaRPr lang="sv-SE" sz="2400" b="1" i="1" dirty="0" smtClean="0">
              <a:solidFill>
                <a:schemeClr val="accent3"/>
              </a:solidFill>
            </a:endParaRPr>
          </a:p>
          <a:p>
            <a:pPr marL="457200" indent="-457200">
              <a:buFont typeface="+mj-lt"/>
              <a:buAutoNum type="arabicPeriod"/>
            </a:pPr>
            <a:r>
              <a:rPr lang="sv-SE" sz="2400" b="1" dirty="0" smtClean="0">
                <a:solidFill>
                  <a:schemeClr val="tx2"/>
                </a:solidFill>
              </a:rPr>
              <a:t>Och om jag inte kan kvantifiera eller verifiera förändringar i klimatavtrycket?</a:t>
            </a:r>
          </a:p>
          <a:p>
            <a:endParaRPr lang="sv-SE" sz="2400" b="1" i="1" dirty="0"/>
          </a:p>
        </p:txBody>
      </p:sp>
      <p:sp>
        <p:nvSpPr>
          <p:cNvPr id="6" name="Rektangel 5"/>
          <p:cNvSpPr/>
          <p:nvPr/>
        </p:nvSpPr>
        <p:spPr>
          <a:xfrm>
            <a:off x="947507" y="1413478"/>
            <a:ext cx="7560840" cy="1583474"/>
          </a:xfrm>
          <a:prstGeom prst="rect">
            <a:avLst/>
          </a:prstGeom>
          <a:solidFill>
            <a:schemeClr val="accent1"/>
          </a:solidFill>
        </p:spPr>
        <p:txBody>
          <a:bodyPr wrap="square" lIns="180000" tIns="144000" rIns="180000" bIns="144000">
            <a:spAutoFit/>
          </a:bodyPr>
          <a:lstStyle/>
          <a:p>
            <a:pPr algn="ctr"/>
            <a:r>
              <a:rPr lang="sv-SE" sz="2800" b="1" dirty="0" smtClean="0">
                <a:latin typeface="+mj-lt"/>
              </a:rPr>
              <a:t>En aktivitet som genomförs </a:t>
            </a:r>
            <a:br>
              <a:rPr lang="sv-SE" sz="2800" b="1" dirty="0" smtClean="0">
                <a:latin typeface="+mj-lt"/>
              </a:rPr>
            </a:br>
            <a:r>
              <a:rPr lang="sv-SE" sz="2800" b="1" dirty="0" smtClean="0">
                <a:latin typeface="+mj-lt"/>
              </a:rPr>
              <a:t>i syfte att minska växthusgasutsläppen från gården och dess produkter</a:t>
            </a:r>
            <a:endParaRPr lang="sv-SE" sz="2800" b="1" dirty="0">
              <a:latin typeface="+mj-lt"/>
            </a:endParaRPr>
          </a:p>
        </p:txBody>
      </p:sp>
      <p:sp>
        <p:nvSpPr>
          <p:cNvPr id="8" name="Rubrik 1"/>
          <p:cNvSpPr>
            <a:spLocks noGrp="1"/>
          </p:cNvSpPr>
          <p:nvPr>
            <p:ph type="title"/>
          </p:nvPr>
        </p:nvSpPr>
        <p:spPr>
          <a:xfrm>
            <a:off x="2123728" y="404664"/>
            <a:ext cx="6480720" cy="926976"/>
          </a:xfrm>
        </p:spPr>
        <p:txBody>
          <a:bodyPr/>
          <a:lstStyle/>
          <a:p>
            <a:pPr algn="r"/>
            <a:r>
              <a:rPr lang="sv-SE" sz="2800" b="1" dirty="0" smtClean="0"/>
              <a:t>Vad är en åtgärd, egentligen?! </a:t>
            </a:r>
            <a:endParaRPr lang="sv-SE" sz="2800" b="1" dirty="0"/>
          </a:p>
        </p:txBody>
      </p:sp>
    </p:spTree>
    <p:extLst>
      <p:ext uri="{BB962C8B-B14F-4D97-AF65-F5344CB8AC3E}">
        <p14:creationId xmlns:p14="http://schemas.microsoft.com/office/powerpoint/2010/main" val="40245606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Det är svårt sätta siffra om</a:t>
            </a:r>
            <a:r>
              <a:rPr lang="sv-SE" dirty="0" smtClean="0"/>
              <a:t>:</a:t>
            </a:r>
            <a:endParaRPr lang="sv-SE" dirty="0"/>
          </a:p>
        </p:txBody>
      </p:sp>
      <p:sp>
        <p:nvSpPr>
          <p:cNvPr id="4" name="Platshållare för innehåll 3"/>
          <p:cNvSpPr>
            <a:spLocks noGrp="1"/>
          </p:cNvSpPr>
          <p:nvPr>
            <p:ph idx="1"/>
          </p:nvPr>
        </p:nvSpPr>
        <p:spPr/>
        <p:txBody>
          <a:bodyPr/>
          <a:lstStyle/>
          <a:p>
            <a:pPr marL="514350" indent="-514350">
              <a:spcBef>
                <a:spcPts val="1800"/>
              </a:spcBef>
              <a:buFont typeface="+mj-lt"/>
              <a:buAutoNum type="arabicPeriod"/>
            </a:pPr>
            <a:r>
              <a:rPr lang="sv-SE" b="1" dirty="0" smtClean="0"/>
              <a:t>Det saknas kunskap för att kvantifiera och verifiera alla effekter av en åtgärd, eller samma åtgärd ger olika effekt på olika platser. </a:t>
            </a:r>
            <a:r>
              <a:rPr lang="sv-SE" dirty="0" smtClean="0"/>
              <a:t>Exempel reducerad jordbearbetning:</a:t>
            </a:r>
            <a:br>
              <a:rPr lang="sv-SE" dirty="0" smtClean="0"/>
            </a:br>
            <a:r>
              <a:rPr lang="sv-SE" dirty="0" smtClean="0"/>
              <a:t>	Dieselförbrukning  </a:t>
            </a:r>
            <a:r>
              <a:rPr lang="sv-SE" sz="1800" dirty="0" smtClean="0">
                <a:solidFill>
                  <a:srgbClr val="FF0000"/>
                </a:solidFill>
                <a:sym typeface="Wingdings"/>
              </a:rPr>
              <a:t></a:t>
            </a:r>
            <a:r>
              <a:rPr lang="sv-SE" dirty="0" smtClean="0">
                <a:sym typeface="Wingdings"/>
              </a:rPr>
              <a:t/>
            </a:r>
            <a:br>
              <a:rPr lang="sv-SE" dirty="0" smtClean="0">
                <a:sym typeface="Wingdings"/>
              </a:rPr>
            </a:br>
            <a:r>
              <a:rPr lang="sv-SE" dirty="0" smtClean="0">
                <a:sym typeface="Wingdings"/>
              </a:rPr>
              <a:t>	Lustgas från mark </a:t>
            </a:r>
            <a:r>
              <a:rPr lang="sv-SE" sz="2800" b="1" dirty="0" smtClean="0">
                <a:solidFill>
                  <a:srgbClr val="FF0000"/>
                </a:solidFill>
                <a:sym typeface="Wingdings"/>
              </a:rPr>
              <a:t></a:t>
            </a:r>
            <a:r>
              <a:rPr lang="sv-SE" dirty="0" smtClean="0">
                <a:sym typeface="Wingdings"/>
              </a:rPr>
              <a:t> ELLER </a:t>
            </a:r>
            <a:r>
              <a:rPr lang="sv-SE" sz="2800" b="1" dirty="0" smtClean="0">
                <a:solidFill>
                  <a:srgbClr val="FF0000"/>
                </a:solidFill>
                <a:sym typeface="Wingdings"/>
              </a:rPr>
              <a:t></a:t>
            </a:r>
            <a:r>
              <a:rPr lang="sv-SE" dirty="0" smtClean="0"/>
              <a:t>	  </a:t>
            </a:r>
            <a:br>
              <a:rPr lang="sv-SE" dirty="0" smtClean="0"/>
            </a:br>
            <a:r>
              <a:rPr lang="sv-SE" dirty="0" smtClean="0"/>
              <a:t>	Mullhalt </a:t>
            </a:r>
            <a:r>
              <a:rPr lang="sv-SE" dirty="0" smtClean="0">
                <a:solidFill>
                  <a:srgbClr val="FF0000"/>
                </a:solidFill>
                <a:sym typeface="Wingdings"/>
              </a:rPr>
              <a:t>??</a:t>
            </a:r>
            <a:br>
              <a:rPr lang="sv-SE" dirty="0" smtClean="0">
                <a:solidFill>
                  <a:srgbClr val="FF0000"/>
                </a:solidFill>
                <a:sym typeface="Wingdings"/>
              </a:rPr>
            </a:br>
            <a:r>
              <a:rPr lang="sv-SE" dirty="0" smtClean="0">
                <a:solidFill>
                  <a:srgbClr val="FF0000"/>
                </a:solidFill>
                <a:sym typeface="Wingdings"/>
              </a:rPr>
              <a:t>	</a:t>
            </a:r>
            <a:r>
              <a:rPr lang="sv-SE" dirty="0" smtClean="0">
                <a:sym typeface="Wingdings"/>
              </a:rPr>
              <a:t>Skörd per hektar</a:t>
            </a:r>
            <a:r>
              <a:rPr lang="sv-SE" dirty="0" smtClean="0">
                <a:solidFill>
                  <a:srgbClr val="FF0000"/>
                </a:solidFill>
                <a:sym typeface="Wingdings"/>
              </a:rPr>
              <a:t>??</a:t>
            </a:r>
            <a:br>
              <a:rPr lang="sv-SE" dirty="0" smtClean="0">
                <a:solidFill>
                  <a:srgbClr val="FF0000"/>
                </a:solidFill>
                <a:sym typeface="Wingdings"/>
              </a:rPr>
            </a:br>
            <a:r>
              <a:rPr lang="sv-SE" dirty="0" smtClean="0">
                <a:solidFill>
                  <a:srgbClr val="FF0000"/>
                </a:solidFill>
                <a:sym typeface="Wingdings"/>
              </a:rPr>
              <a:t>	Totalt: +?</a:t>
            </a:r>
            <a:endParaRPr lang="sv-SE" dirty="0" smtClean="0">
              <a:solidFill>
                <a:srgbClr val="FF0000"/>
              </a:solidFill>
            </a:endParaRPr>
          </a:p>
          <a:p>
            <a:pPr marL="514350" indent="-514350">
              <a:spcBef>
                <a:spcPts val="1800"/>
              </a:spcBef>
              <a:buFont typeface="+mj-lt"/>
              <a:buAutoNum type="arabicPeriod"/>
            </a:pPr>
            <a:r>
              <a:rPr lang="sv-SE" b="1" dirty="0" smtClean="0"/>
              <a:t>Mängden eller typen av produkter ut ändras</a:t>
            </a:r>
            <a:br>
              <a:rPr lang="sv-SE" b="1" dirty="0" smtClean="0"/>
            </a:br>
            <a:r>
              <a:rPr lang="sv-SE" b="1" dirty="0" smtClean="0"/>
              <a:t>	</a:t>
            </a:r>
            <a:r>
              <a:rPr lang="sv-SE" dirty="0" smtClean="0"/>
              <a:t>Exempel börjar odla ny gröda, samlar in 	och säljer halm</a:t>
            </a:r>
          </a:p>
          <a:p>
            <a:pPr marL="514350" indent="-514350">
              <a:spcBef>
                <a:spcPts val="1800"/>
              </a:spcBef>
              <a:buFont typeface="+mj-lt"/>
              <a:buAutoNum type="arabicPeriod"/>
            </a:pPr>
            <a:r>
              <a:rPr lang="sv-SE" b="1" dirty="0" smtClean="0"/>
              <a:t>Ett mål ger konsekvenser på många områden och nås på olika sätt. </a:t>
            </a:r>
            <a:r>
              <a:rPr lang="sv-SE" dirty="0" smtClean="0"/>
              <a:t>Exempel sänkt </a:t>
            </a:r>
            <a:r>
              <a:rPr lang="sv-SE" dirty="0" err="1" smtClean="0"/>
              <a:t>inkalvningsålder</a:t>
            </a:r>
            <a:r>
              <a:rPr lang="sv-SE" dirty="0" smtClean="0"/>
              <a:t>:</a:t>
            </a:r>
            <a:br>
              <a:rPr lang="sv-SE" dirty="0" smtClean="0"/>
            </a:br>
            <a:r>
              <a:rPr lang="sv-SE" dirty="0" smtClean="0"/>
              <a:t>	Vad? </a:t>
            </a:r>
            <a:r>
              <a:rPr lang="sv-SE" sz="2000" dirty="0" smtClean="0">
                <a:cs typeface="+mn-cs"/>
              </a:rPr>
              <a:t>Ändrad utfodring, arbeta med kalvhälsan, brunstkoll etc.</a:t>
            </a:r>
            <a:r>
              <a:rPr lang="sv-SE" dirty="0"/>
              <a:t/>
            </a:r>
            <a:br>
              <a:rPr lang="sv-SE" dirty="0"/>
            </a:br>
            <a:r>
              <a:rPr lang="sv-SE" dirty="0" smtClean="0"/>
              <a:t>	Konsekvenser: Djurplatser, foderbehov, gödselproduktion etc. </a:t>
            </a:r>
            <a:endParaRPr lang="sv-SE" sz="2000" dirty="0" smtClean="0">
              <a:cs typeface="+mn-cs"/>
            </a:endParaRPr>
          </a:p>
        </p:txBody>
      </p:sp>
    </p:spTree>
    <p:extLst>
      <p:ext uri="{BB962C8B-B14F-4D97-AF65-F5344CB8AC3E}">
        <p14:creationId xmlns:p14="http://schemas.microsoft.com/office/powerpoint/2010/main" val="254942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1331640" y="1628800"/>
            <a:ext cx="6694411" cy="3963987"/>
          </a:xfrm>
        </p:spPr>
        <p:txBody>
          <a:bodyPr/>
          <a:lstStyle/>
          <a:p>
            <a:pPr marL="0" indent="0">
              <a:spcBef>
                <a:spcPts val="1800"/>
              </a:spcBef>
              <a:buNone/>
            </a:pPr>
            <a:r>
              <a:rPr lang="sv-SE" b="1" dirty="0" smtClean="0">
                <a:solidFill>
                  <a:schemeClr val="tx2"/>
                </a:solidFill>
              </a:rPr>
              <a:t>Beskriv strategier för att minska växthusgasutsläppen på gården</a:t>
            </a:r>
          </a:p>
          <a:p>
            <a:pPr lvl="1">
              <a:spcBef>
                <a:spcPts val="1800"/>
              </a:spcBef>
            </a:pPr>
            <a:r>
              <a:rPr lang="sv-SE" b="1" dirty="0" smtClean="0">
                <a:solidFill>
                  <a:schemeClr val="tx2"/>
                </a:solidFill>
              </a:rPr>
              <a:t>”Viktigt med bra kväveutnyttjande, och lite restkväve kvar i marken när det inte finns en växande gröda </a:t>
            </a:r>
            <a:r>
              <a:rPr lang="sv-SE" b="1" dirty="0" smtClean="0">
                <a:solidFill>
                  <a:schemeClr val="tx2"/>
                </a:solidFill>
                <a:sym typeface="Wingdings" pitchFamily="2" charset="2"/>
              </a:rPr>
              <a:t> minskar risken för lustgasavgång”</a:t>
            </a:r>
            <a:endParaRPr lang="sv-SE" b="1" dirty="0" smtClean="0">
              <a:solidFill>
                <a:schemeClr val="tx2"/>
              </a:solidFill>
            </a:endParaRPr>
          </a:p>
          <a:p>
            <a:pPr marL="0" indent="0">
              <a:spcBef>
                <a:spcPts val="1800"/>
              </a:spcBef>
              <a:buNone/>
            </a:pPr>
            <a:r>
              <a:rPr lang="sv-SE" b="1" dirty="0" smtClean="0">
                <a:solidFill>
                  <a:schemeClr val="tx2"/>
                </a:solidFill>
              </a:rPr>
              <a:t>Om möjligt: Redovisa utsläppsförändringar fram till gårdsgrinden + förändringar av mängden produkter ut</a:t>
            </a:r>
          </a:p>
          <a:p>
            <a:pPr>
              <a:spcBef>
                <a:spcPts val="1800"/>
              </a:spcBef>
            </a:pPr>
            <a:endParaRPr lang="sv-SE" b="1" dirty="0">
              <a:solidFill>
                <a:schemeClr val="tx2"/>
              </a:solidFill>
            </a:endParaRPr>
          </a:p>
        </p:txBody>
      </p:sp>
    </p:spTree>
    <p:extLst>
      <p:ext uri="{BB962C8B-B14F-4D97-AF65-F5344CB8AC3E}">
        <p14:creationId xmlns:p14="http://schemas.microsoft.com/office/powerpoint/2010/main" val="38939971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4448" y="440728"/>
            <a:ext cx="6660000" cy="828032"/>
          </a:xfrm>
          <a:solidFill>
            <a:schemeClr val="bg1"/>
          </a:solidFill>
        </p:spPr>
        <p:txBody>
          <a:bodyPr>
            <a:normAutofit fontScale="90000"/>
          </a:bodyPr>
          <a:lstStyle/>
          <a:p>
            <a:r>
              <a:rPr lang="sv-SE" dirty="0" smtClean="0"/>
              <a:t>Exempel: Faktorer som påverkar lustgasavången från mark</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03362632"/>
              </p:ext>
            </p:extLst>
          </p:nvPr>
        </p:nvGraphicFramePr>
        <p:xfrm>
          <a:off x="539552" y="1412776"/>
          <a:ext cx="7992888" cy="4618783"/>
        </p:xfrm>
        <a:graphic>
          <a:graphicData uri="http://schemas.openxmlformats.org/drawingml/2006/table">
            <a:tbl>
              <a:tblPr firstRow="1" firstCol="1" bandRow="1">
                <a:tableStyleId>{5C22544A-7EE6-4342-B048-85BDC9FD1C3A}</a:tableStyleId>
              </a:tblPr>
              <a:tblGrid>
                <a:gridCol w="1152128">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0">
                <a:tc>
                  <a:txBody>
                    <a:bodyPr/>
                    <a:lstStyle/>
                    <a:p>
                      <a:pPr>
                        <a:lnSpc>
                          <a:spcPct val="115000"/>
                        </a:lnSpc>
                        <a:spcBef>
                          <a:spcPts val="300"/>
                        </a:spcBef>
                        <a:spcAft>
                          <a:spcPts val="0"/>
                        </a:spcAft>
                      </a:pPr>
                      <a:r>
                        <a:rPr lang="sv-SE" sz="1000" dirty="0">
                          <a:effectLst/>
                        </a:rPr>
                        <a:t>Faktorer</a:t>
                      </a:r>
                      <a:endParaRPr lang="sv-SE" sz="1050" dirty="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1000" dirty="0">
                          <a:effectLst/>
                        </a:rPr>
                        <a:t>Risken för lustgasbildning ÖKAR…</a:t>
                      </a:r>
                      <a:endParaRPr lang="sv-SE" sz="1050" dirty="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1000" dirty="0">
                          <a:effectLst/>
                        </a:rPr>
                        <a:t>Risken för lustgasbildning MINSKAR…</a:t>
                      </a:r>
                      <a:endParaRPr lang="sv-SE" sz="1050" dirty="0">
                        <a:effectLst/>
                        <a:latin typeface="Tahoma"/>
                        <a:ea typeface="Times New Roman"/>
                      </a:endParaRPr>
                    </a:p>
                  </a:txBody>
                  <a:tcPr marL="62243" marR="62243" marT="0" marB="0"/>
                </a:tc>
                <a:extLst>
                  <a:ext uri="{0D108BD9-81ED-4DB2-BD59-A6C34878D82A}">
                    <a16:rowId xmlns:a16="http://schemas.microsoft.com/office/drawing/2014/main" val="10000"/>
                  </a:ext>
                </a:extLst>
              </a:tr>
              <a:tr h="164463">
                <a:tc gridSpan="3">
                  <a:txBody>
                    <a:bodyPr/>
                    <a:lstStyle/>
                    <a:p>
                      <a:pPr>
                        <a:lnSpc>
                          <a:spcPct val="115000"/>
                        </a:lnSpc>
                        <a:spcBef>
                          <a:spcPts val="300"/>
                        </a:spcBef>
                        <a:spcAft>
                          <a:spcPts val="0"/>
                        </a:spcAft>
                      </a:pPr>
                      <a:r>
                        <a:rPr lang="sv-SE" sz="900">
                          <a:effectLst/>
                        </a:rPr>
                        <a:t>Mark och platsbundna faktorer</a:t>
                      </a:r>
                      <a:endParaRPr lang="sv-SE" sz="1000">
                        <a:effectLst/>
                        <a:latin typeface="Tahoma"/>
                        <a:ea typeface="Times New Roman"/>
                      </a:endParaRPr>
                    </a:p>
                  </a:txBody>
                  <a:tcPr marL="62243" marR="62243" marT="0" marB="0"/>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493388">
                <a:tc>
                  <a:txBody>
                    <a:bodyPr/>
                    <a:lstStyle/>
                    <a:p>
                      <a:pPr>
                        <a:lnSpc>
                          <a:spcPct val="115000"/>
                        </a:lnSpc>
                        <a:spcBef>
                          <a:spcPts val="300"/>
                        </a:spcBef>
                        <a:spcAft>
                          <a:spcPts val="0"/>
                        </a:spcAft>
                      </a:pPr>
                      <a:r>
                        <a:rPr lang="sv-SE" sz="900">
                          <a:effectLst/>
                        </a:rPr>
                        <a:t>Syretillgång i marken relaterad till vattenhalt</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vid låg syretillgång, d.v.s. vid hög vattenhalt. Störst lustgasbildning när markporerna är fyllda till 60-80 %. </a:t>
                      </a:r>
                      <a:endParaRPr lang="sv-SE" sz="1000" dirty="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hög syretillgång, d.v.s. låg vattenhalt eller vid vattenmättnad.</a:t>
                      </a:r>
                      <a:endParaRPr lang="sv-SE" sz="1000">
                        <a:effectLst/>
                        <a:latin typeface="Tahoma"/>
                        <a:ea typeface="Times New Roman"/>
                      </a:endParaRPr>
                    </a:p>
                  </a:txBody>
                  <a:tcPr marL="62243" marR="62243" marT="0" marB="0"/>
                </a:tc>
                <a:extLst>
                  <a:ext uri="{0D108BD9-81ED-4DB2-BD59-A6C34878D82A}">
                    <a16:rowId xmlns:a16="http://schemas.microsoft.com/office/drawing/2014/main" val="10002"/>
                  </a:ext>
                </a:extLst>
              </a:tr>
              <a:tr h="164463">
                <a:tc>
                  <a:txBody>
                    <a:bodyPr/>
                    <a:lstStyle/>
                    <a:p>
                      <a:pPr>
                        <a:lnSpc>
                          <a:spcPct val="115000"/>
                        </a:lnSpc>
                        <a:spcBef>
                          <a:spcPts val="300"/>
                        </a:spcBef>
                        <a:spcAft>
                          <a:spcPts val="0"/>
                        </a:spcAft>
                      </a:pPr>
                      <a:r>
                        <a:rPr lang="sv-SE" sz="900">
                          <a:effectLst/>
                        </a:rPr>
                        <a:t>Väder</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mycket nederbörd och töperioder. </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under torra förhållanden.</a:t>
                      </a:r>
                      <a:endParaRPr lang="sv-SE" sz="1000">
                        <a:effectLst/>
                        <a:latin typeface="Tahoma"/>
                        <a:ea typeface="Times New Roman"/>
                      </a:endParaRPr>
                    </a:p>
                  </a:txBody>
                  <a:tcPr marL="62243" marR="62243" marT="0" marB="0"/>
                </a:tc>
                <a:extLst>
                  <a:ext uri="{0D108BD9-81ED-4DB2-BD59-A6C34878D82A}">
                    <a16:rowId xmlns:a16="http://schemas.microsoft.com/office/drawing/2014/main" val="10003"/>
                  </a:ext>
                </a:extLst>
              </a:tr>
              <a:tr h="328925">
                <a:tc>
                  <a:txBody>
                    <a:bodyPr/>
                    <a:lstStyle/>
                    <a:p>
                      <a:pPr>
                        <a:lnSpc>
                          <a:spcPct val="115000"/>
                        </a:lnSpc>
                        <a:spcBef>
                          <a:spcPts val="300"/>
                        </a:spcBef>
                        <a:spcAft>
                          <a:spcPts val="0"/>
                        </a:spcAft>
                      </a:pPr>
                      <a:r>
                        <a:rPr lang="sv-SE" sz="900">
                          <a:effectLst/>
                        </a:rPr>
                        <a:t>Marktemperatur</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vid höga temperaturer som kan öka denitrifikationen. </a:t>
                      </a:r>
                      <a:endParaRPr lang="sv-SE" sz="1000" dirty="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låga temperaturer som till viss del minskar denitrifikationen.</a:t>
                      </a:r>
                      <a:endParaRPr lang="sv-SE" sz="1000">
                        <a:effectLst/>
                        <a:latin typeface="Tahoma"/>
                        <a:ea typeface="Times New Roman"/>
                      </a:endParaRPr>
                    </a:p>
                  </a:txBody>
                  <a:tcPr marL="62243" marR="62243" marT="0" marB="0"/>
                </a:tc>
                <a:extLst>
                  <a:ext uri="{0D108BD9-81ED-4DB2-BD59-A6C34878D82A}">
                    <a16:rowId xmlns:a16="http://schemas.microsoft.com/office/drawing/2014/main" val="10004"/>
                  </a:ext>
                </a:extLst>
              </a:tr>
              <a:tr h="584625">
                <a:tc>
                  <a:txBody>
                    <a:bodyPr/>
                    <a:lstStyle/>
                    <a:p>
                      <a:pPr>
                        <a:lnSpc>
                          <a:spcPct val="115000"/>
                        </a:lnSpc>
                        <a:spcBef>
                          <a:spcPts val="300"/>
                        </a:spcBef>
                        <a:spcAft>
                          <a:spcPts val="0"/>
                        </a:spcAft>
                      </a:pPr>
                      <a:r>
                        <a:rPr lang="sv-SE" sz="900">
                          <a:effectLst/>
                        </a:rPr>
                        <a:t>Jordart</a:t>
                      </a:r>
                      <a:endParaRPr lang="sv-SE" sz="1000">
                        <a:effectLst/>
                      </a:endParaRPr>
                    </a:p>
                    <a:p>
                      <a:pPr>
                        <a:lnSpc>
                          <a:spcPct val="115000"/>
                        </a:lnSpc>
                        <a:spcBef>
                          <a:spcPts val="300"/>
                        </a:spcBef>
                        <a:spcAft>
                          <a:spcPts val="0"/>
                        </a:spcAft>
                      </a:pPr>
                      <a:r>
                        <a:rPr lang="sv-SE" sz="900">
                          <a:effectLst/>
                        </a:rPr>
                        <a:t> </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vid hög mullhalt och på organogena jordar</a:t>
                      </a:r>
                      <a:r>
                        <a:rPr lang="sv-SE" sz="900" dirty="0" smtClean="0">
                          <a:effectLst/>
                        </a:rPr>
                        <a:t>. Hög </a:t>
                      </a:r>
                      <a:r>
                        <a:rPr lang="sv-SE" sz="900" dirty="0" err="1">
                          <a:effectLst/>
                        </a:rPr>
                        <a:t>lerhalt</a:t>
                      </a:r>
                      <a:r>
                        <a:rPr lang="sv-SE" sz="900" dirty="0">
                          <a:effectLst/>
                        </a:rPr>
                        <a:t> ökar markens vatten­hållande förmåga, andelen </a:t>
                      </a:r>
                      <a:r>
                        <a:rPr lang="sv-SE" sz="900" dirty="0" err="1">
                          <a:effectLst/>
                        </a:rPr>
                        <a:t>mikro­porer</a:t>
                      </a:r>
                      <a:r>
                        <a:rPr lang="sv-SE" sz="900" dirty="0">
                          <a:effectLst/>
                        </a:rPr>
                        <a:t> och därmed potentiellt syrefattiga zoner vilket kan öka risken för denitrifikation. </a:t>
                      </a:r>
                      <a:endParaRPr lang="sv-SE" sz="1000" dirty="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a:t>
                      </a:r>
                      <a:endParaRPr lang="sv-SE" sz="1000" dirty="0">
                        <a:effectLst/>
                        <a:latin typeface="Tahoma"/>
                        <a:ea typeface="Times New Roman"/>
                      </a:endParaRPr>
                    </a:p>
                  </a:txBody>
                  <a:tcPr marL="62243" marR="62243" marT="0" marB="0"/>
                </a:tc>
                <a:extLst>
                  <a:ext uri="{0D108BD9-81ED-4DB2-BD59-A6C34878D82A}">
                    <a16:rowId xmlns:a16="http://schemas.microsoft.com/office/drawing/2014/main" val="10005"/>
                  </a:ext>
                </a:extLst>
              </a:tr>
              <a:tr h="323892">
                <a:tc>
                  <a:txBody>
                    <a:bodyPr/>
                    <a:lstStyle/>
                    <a:p>
                      <a:pPr>
                        <a:lnSpc>
                          <a:spcPct val="115000"/>
                        </a:lnSpc>
                        <a:spcBef>
                          <a:spcPts val="300"/>
                        </a:spcBef>
                        <a:spcAft>
                          <a:spcPts val="0"/>
                        </a:spcAft>
                      </a:pPr>
                      <a:r>
                        <a:rPr lang="sv-SE" sz="900">
                          <a:effectLst/>
                        </a:rPr>
                        <a:t>pH</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låga pH-värden. Låga pH-värden ökar andelen lustgas i förhållande till kvävgas (kvoten N</a:t>
                      </a:r>
                      <a:r>
                        <a:rPr lang="sv-SE" sz="900" baseline="-25000">
                          <a:effectLst/>
                        </a:rPr>
                        <a:t>2</a:t>
                      </a:r>
                      <a:r>
                        <a:rPr lang="sv-SE" sz="900">
                          <a:effectLst/>
                        </a:rPr>
                        <a:t>O/(N</a:t>
                      </a:r>
                      <a:r>
                        <a:rPr lang="sv-SE" sz="900" baseline="-25000">
                          <a:effectLst/>
                        </a:rPr>
                        <a:t>2</a:t>
                      </a:r>
                      <a:r>
                        <a:rPr lang="sv-SE" sz="900">
                          <a:effectLst/>
                        </a:rPr>
                        <a:t>+N</a:t>
                      </a:r>
                      <a:r>
                        <a:rPr lang="sv-SE" sz="900" baseline="-25000">
                          <a:effectLst/>
                        </a:rPr>
                        <a:t>2</a:t>
                      </a:r>
                      <a:r>
                        <a:rPr lang="sv-SE" sz="900">
                          <a:effectLst/>
                        </a:rPr>
                        <a:t>O) ökar).</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höga pH-värden.</a:t>
                      </a:r>
                      <a:endParaRPr lang="sv-SE" sz="1000">
                        <a:effectLst/>
                        <a:latin typeface="Tahoma"/>
                        <a:ea typeface="Times New Roman"/>
                      </a:endParaRPr>
                    </a:p>
                  </a:txBody>
                  <a:tcPr marL="62243" marR="62243" marT="0" marB="0"/>
                </a:tc>
                <a:extLst>
                  <a:ext uri="{0D108BD9-81ED-4DB2-BD59-A6C34878D82A}">
                    <a16:rowId xmlns:a16="http://schemas.microsoft.com/office/drawing/2014/main" val="10006"/>
                  </a:ext>
                </a:extLst>
              </a:tr>
              <a:tr h="164463">
                <a:tc gridSpan="3">
                  <a:txBody>
                    <a:bodyPr/>
                    <a:lstStyle/>
                    <a:p>
                      <a:pPr>
                        <a:lnSpc>
                          <a:spcPct val="115000"/>
                        </a:lnSpc>
                        <a:spcBef>
                          <a:spcPts val="300"/>
                        </a:spcBef>
                        <a:spcAft>
                          <a:spcPts val="0"/>
                        </a:spcAft>
                      </a:pPr>
                      <a:r>
                        <a:rPr lang="sv-SE" sz="900" dirty="0">
                          <a:effectLst/>
                        </a:rPr>
                        <a:t>Påverkbara </a:t>
                      </a:r>
                      <a:r>
                        <a:rPr lang="sv-SE" sz="900" dirty="0" smtClean="0">
                          <a:effectLst/>
                        </a:rPr>
                        <a:t>faktorer</a:t>
                      </a:r>
                      <a:r>
                        <a:rPr lang="sv-SE" sz="900" dirty="0">
                          <a:effectLst/>
                        </a:rPr>
                        <a:t> </a:t>
                      </a:r>
                      <a:endParaRPr lang="sv-SE" sz="1000" dirty="0">
                        <a:effectLst/>
                        <a:latin typeface="Tahoma"/>
                        <a:ea typeface="Times New Roman"/>
                      </a:endParaRPr>
                    </a:p>
                  </a:txBody>
                  <a:tcPr marL="62243" marR="62243" marT="0" marB="0"/>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7"/>
                  </a:ext>
                </a:extLst>
              </a:tr>
              <a:tr h="699633">
                <a:tc>
                  <a:txBody>
                    <a:bodyPr/>
                    <a:lstStyle/>
                    <a:p>
                      <a:pPr>
                        <a:lnSpc>
                          <a:spcPct val="115000"/>
                        </a:lnSpc>
                        <a:spcBef>
                          <a:spcPts val="300"/>
                        </a:spcBef>
                        <a:spcAft>
                          <a:spcPts val="0"/>
                        </a:spcAft>
                      </a:pPr>
                      <a:r>
                        <a:rPr lang="sv-SE" sz="900">
                          <a:effectLst/>
                        </a:rPr>
                        <a:t>Kvävetillförsel</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vid höga/överoptimala kvävegivor. </a:t>
                      </a:r>
                      <a:endParaRPr lang="sv-SE" sz="1000" dirty="0">
                        <a:effectLst/>
                      </a:endParaRPr>
                    </a:p>
                    <a:p>
                      <a:pPr>
                        <a:lnSpc>
                          <a:spcPct val="115000"/>
                        </a:lnSpc>
                        <a:spcBef>
                          <a:spcPts val="300"/>
                        </a:spcBef>
                        <a:spcAft>
                          <a:spcPts val="0"/>
                        </a:spcAft>
                      </a:pPr>
                      <a:r>
                        <a:rPr lang="sv-SE" sz="900" dirty="0">
                          <a:effectLst/>
                        </a:rPr>
                        <a:t>… vid höga halter av NO</a:t>
                      </a:r>
                      <a:r>
                        <a:rPr lang="sv-SE" sz="900" baseline="-25000" dirty="0">
                          <a:effectLst/>
                        </a:rPr>
                        <a:t>3</a:t>
                      </a:r>
                      <a:r>
                        <a:rPr lang="sv-SE" sz="900" baseline="30000" dirty="0">
                          <a:effectLst/>
                        </a:rPr>
                        <a:t>-</a:t>
                      </a:r>
                      <a:r>
                        <a:rPr lang="sv-SE" sz="900" dirty="0">
                          <a:effectLst/>
                        </a:rPr>
                        <a:t> i markprofilen.</a:t>
                      </a:r>
                      <a:endParaRPr lang="sv-SE" sz="1000" dirty="0">
                        <a:effectLst/>
                      </a:endParaRPr>
                    </a:p>
                    <a:p>
                      <a:pPr>
                        <a:lnSpc>
                          <a:spcPct val="115000"/>
                        </a:lnSpc>
                        <a:spcBef>
                          <a:spcPts val="300"/>
                        </a:spcBef>
                        <a:spcAft>
                          <a:spcPts val="0"/>
                        </a:spcAft>
                      </a:pPr>
                      <a:r>
                        <a:rPr lang="sv-SE" sz="900" dirty="0">
                          <a:effectLst/>
                        </a:rPr>
                        <a:t>… vid stallgödseltillförsel, då lättillgängligt kväve och kol tillförs samtidigt och för att organiskt N mineraliseras succesivt.</a:t>
                      </a:r>
                      <a:endParaRPr lang="sv-SE" sz="1000" dirty="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vid låg/optimal kvävetillförsel. </a:t>
                      </a:r>
                      <a:endParaRPr lang="sv-SE" sz="1000" dirty="0">
                        <a:effectLst/>
                      </a:endParaRPr>
                    </a:p>
                    <a:p>
                      <a:pPr>
                        <a:lnSpc>
                          <a:spcPct val="115000"/>
                        </a:lnSpc>
                        <a:spcBef>
                          <a:spcPts val="300"/>
                        </a:spcBef>
                        <a:spcAft>
                          <a:spcPts val="0"/>
                        </a:spcAft>
                      </a:pPr>
                      <a:r>
                        <a:rPr lang="sv-SE" sz="900" dirty="0">
                          <a:effectLst/>
                        </a:rPr>
                        <a:t>… vid låga halter av NO</a:t>
                      </a:r>
                      <a:r>
                        <a:rPr lang="sv-SE" sz="900" baseline="-25000" dirty="0">
                          <a:effectLst/>
                        </a:rPr>
                        <a:t>3</a:t>
                      </a:r>
                      <a:r>
                        <a:rPr lang="sv-SE" sz="900" baseline="30000" dirty="0">
                          <a:effectLst/>
                        </a:rPr>
                        <a:t>-</a:t>
                      </a:r>
                      <a:r>
                        <a:rPr lang="sv-SE" sz="900" dirty="0">
                          <a:effectLst/>
                        </a:rPr>
                        <a:t> i markprofilen.</a:t>
                      </a:r>
                      <a:endParaRPr lang="sv-SE" sz="1000" dirty="0">
                        <a:effectLst/>
                        <a:latin typeface="Tahoma"/>
                        <a:ea typeface="Times New Roman"/>
                      </a:endParaRPr>
                    </a:p>
                  </a:txBody>
                  <a:tcPr marL="62243" marR="62243" marT="0" marB="0"/>
                </a:tc>
                <a:extLst>
                  <a:ext uri="{0D108BD9-81ED-4DB2-BD59-A6C34878D82A}">
                    <a16:rowId xmlns:a16="http://schemas.microsoft.com/office/drawing/2014/main" val="10008"/>
                  </a:ext>
                </a:extLst>
              </a:tr>
              <a:tr h="720080">
                <a:tc>
                  <a:txBody>
                    <a:bodyPr/>
                    <a:lstStyle/>
                    <a:p>
                      <a:pPr>
                        <a:lnSpc>
                          <a:spcPct val="115000"/>
                        </a:lnSpc>
                        <a:spcBef>
                          <a:spcPts val="300"/>
                        </a:spcBef>
                        <a:spcAft>
                          <a:spcPts val="0"/>
                        </a:spcAft>
                      </a:pPr>
                      <a:r>
                        <a:rPr lang="sv-SE" sz="900">
                          <a:effectLst/>
                        </a:rPr>
                        <a:t>Nedbrukning av växtrester</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nedbrukning av stora mängder växtmaterial (särskilt färskt som vall och fånggröda), p.g.a. tillförsel av kväve och minskad syretillgång vid nedbrytning </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nedbrukning av växtmaterial när nedbrukningen följs direkt av en växande gröda. </a:t>
                      </a:r>
                      <a:endParaRPr lang="sv-SE" sz="1000">
                        <a:effectLst/>
                      </a:endParaRPr>
                    </a:p>
                    <a:p>
                      <a:pPr>
                        <a:lnSpc>
                          <a:spcPct val="115000"/>
                        </a:lnSpc>
                        <a:spcBef>
                          <a:spcPts val="300"/>
                        </a:spcBef>
                        <a:spcAft>
                          <a:spcPts val="0"/>
                        </a:spcAft>
                      </a:pPr>
                      <a:r>
                        <a:rPr lang="sv-SE" sz="900">
                          <a:effectLst/>
                        </a:rPr>
                        <a:t>… ju torrare jorden är. </a:t>
                      </a:r>
                      <a:endParaRPr lang="sv-SE" sz="1000">
                        <a:effectLst/>
                      </a:endParaRPr>
                    </a:p>
                    <a:p>
                      <a:pPr>
                        <a:lnSpc>
                          <a:spcPct val="115000"/>
                        </a:lnSpc>
                        <a:spcBef>
                          <a:spcPts val="300"/>
                        </a:spcBef>
                        <a:spcAft>
                          <a:spcPts val="0"/>
                        </a:spcAft>
                      </a:pPr>
                      <a:r>
                        <a:rPr lang="sv-SE" sz="900">
                          <a:effectLst/>
                        </a:rPr>
                        <a:t>… sannolikt även vid grund nedbrukning.</a:t>
                      </a:r>
                      <a:endParaRPr lang="sv-SE" sz="1000">
                        <a:effectLst/>
                        <a:latin typeface="Tahoma"/>
                        <a:ea typeface="Times New Roman"/>
                      </a:endParaRPr>
                    </a:p>
                  </a:txBody>
                  <a:tcPr marL="62243" marR="62243" marT="0" marB="0"/>
                </a:tc>
                <a:extLst>
                  <a:ext uri="{0D108BD9-81ED-4DB2-BD59-A6C34878D82A}">
                    <a16:rowId xmlns:a16="http://schemas.microsoft.com/office/drawing/2014/main" val="10009"/>
                  </a:ext>
                </a:extLst>
              </a:tr>
              <a:tr h="328925">
                <a:tc>
                  <a:txBody>
                    <a:bodyPr/>
                    <a:lstStyle/>
                    <a:p>
                      <a:pPr>
                        <a:lnSpc>
                          <a:spcPct val="115000"/>
                        </a:lnSpc>
                        <a:spcBef>
                          <a:spcPts val="300"/>
                        </a:spcBef>
                        <a:spcAft>
                          <a:spcPts val="0"/>
                        </a:spcAft>
                      </a:pPr>
                      <a:r>
                        <a:rPr lang="sv-SE" sz="900">
                          <a:effectLst/>
                        </a:rPr>
                        <a:t>Reducerad jordbearbetning</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om jordarna är struktursvaga eller packad, p.g.a. att syretillgången minskar. </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om jordarna har bra markstruktur.</a:t>
                      </a:r>
                      <a:endParaRPr lang="sv-SE" sz="1000">
                        <a:effectLst/>
                        <a:latin typeface="Tahoma"/>
                        <a:ea typeface="Times New Roman"/>
                      </a:endParaRPr>
                    </a:p>
                  </a:txBody>
                  <a:tcPr marL="62243" marR="62243" marT="0" marB="0"/>
                </a:tc>
                <a:extLst>
                  <a:ext uri="{0D108BD9-81ED-4DB2-BD59-A6C34878D82A}">
                    <a16:rowId xmlns:a16="http://schemas.microsoft.com/office/drawing/2014/main" val="10010"/>
                  </a:ext>
                </a:extLst>
              </a:tr>
              <a:tr h="247139">
                <a:tc>
                  <a:txBody>
                    <a:bodyPr/>
                    <a:lstStyle/>
                    <a:p>
                      <a:pPr>
                        <a:lnSpc>
                          <a:spcPct val="115000"/>
                        </a:lnSpc>
                        <a:spcBef>
                          <a:spcPts val="300"/>
                        </a:spcBef>
                        <a:spcAft>
                          <a:spcPts val="0"/>
                        </a:spcAft>
                      </a:pPr>
                      <a:r>
                        <a:rPr lang="sv-SE" sz="900">
                          <a:effectLst/>
                        </a:rPr>
                        <a:t>Markpackning</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ökad markpackning, p.g.a. att syretillgången minskar.</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vid bra markstruktur.</a:t>
                      </a:r>
                      <a:endParaRPr lang="sv-SE" sz="1000">
                        <a:effectLst/>
                        <a:latin typeface="Tahoma"/>
                        <a:ea typeface="Times New Roman"/>
                      </a:endParaRPr>
                    </a:p>
                  </a:txBody>
                  <a:tcPr marL="62243" marR="62243" marT="0" marB="0"/>
                </a:tc>
                <a:extLst>
                  <a:ext uri="{0D108BD9-81ED-4DB2-BD59-A6C34878D82A}">
                    <a16:rowId xmlns:a16="http://schemas.microsoft.com/office/drawing/2014/main" val="10011"/>
                  </a:ext>
                </a:extLst>
              </a:tr>
              <a:tr h="216024">
                <a:tc>
                  <a:txBody>
                    <a:bodyPr/>
                    <a:lstStyle/>
                    <a:p>
                      <a:pPr>
                        <a:lnSpc>
                          <a:spcPct val="115000"/>
                        </a:lnSpc>
                        <a:spcBef>
                          <a:spcPts val="300"/>
                        </a:spcBef>
                        <a:spcAft>
                          <a:spcPts val="0"/>
                        </a:spcAft>
                      </a:pPr>
                      <a:r>
                        <a:rPr lang="sv-SE" sz="900">
                          <a:effectLst/>
                        </a:rPr>
                        <a:t>Dränering</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a:effectLst/>
                        </a:rPr>
                        <a:t>… när dräneringen är dålig, p.g.a. att syretillgången minskar.</a:t>
                      </a:r>
                      <a:endParaRPr lang="sv-SE" sz="1000">
                        <a:effectLst/>
                        <a:latin typeface="Tahoma"/>
                        <a:ea typeface="Times New Roman"/>
                      </a:endParaRPr>
                    </a:p>
                  </a:txBody>
                  <a:tcPr marL="62243" marR="62243" marT="0" marB="0"/>
                </a:tc>
                <a:tc>
                  <a:txBody>
                    <a:bodyPr/>
                    <a:lstStyle/>
                    <a:p>
                      <a:pPr>
                        <a:lnSpc>
                          <a:spcPct val="115000"/>
                        </a:lnSpc>
                        <a:spcBef>
                          <a:spcPts val="300"/>
                        </a:spcBef>
                        <a:spcAft>
                          <a:spcPts val="0"/>
                        </a:spcAft>
                      </a:pPr>
                      <a:r>
                        <a:rPr lang="sv-SE" sz="900" dirty="0">
                          <a:effectLst/>
                        </a:rPr>
                        <a:t>… om dräneringen är bra.</a:t>
                      </a:r>
                      <a:endParaRPr lang="sv-SE" sz="1000" dirty="0">
                        <a:effectLst/>
                        <a:latin typeface="Tahoma"/>
                        <a:ea typeface="Times New Roman"/>
                      </a:endParaRPr>
                    </a:p>
                  </a:txBody>
                  <a:tcPr marL="62243" marR="62243" marT="0" marB="0"/>
                </a:tc>
                <a:extLst>
                  <a:ext uri="{0D108BD9-81ED-4DB2-BD59-A6C34878D82A}">
                    <a16:rowId xmlns:a16="http://schemas.microsoft.com/office/drawing/2014/main" val="10012"/>
                  </a:ext>
                </a:extLst>
              </a:tr>
            </a:tbl>
          </a:graphicData>
        </a:graphic>
      </p:graphicFrame>
      <p:sp>
        <p:nvSpPr>
          <p:cNvPr id="5" name="textruta 4"/>
          <p:cNvSpPr txBox="1"/>
          <p:nvPr/>
        </p:nvSpPr>
        <p:spPr>
          <a:xfrm>
            <a:off x="2267744" y="6146140"/>
            <a:ext cx="6336704" cy="578882"/>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1400" dirty="0" smtClean="0"/>
              <a:t>Henriksson, M </a:t>
            </a:r>
            <a:r>
              <a:rPr lang="sv-SE" sz="1400" dirty="0" err="1" smtClean="0"/>
              <a:t>m</a:t>
            </a:r>
            <a:r>
              <a:rPr lang="sv-SE" sz="1400" dirty="0" smtClean="0"/>
              <a:t> fl. 2015. Lustgas från jordbruksmark – konkreta råd för att minska lustgasavgången på gårdsnivå. Hushållningssällskapet Halland </a:t>
            </a:r>
            <a:endParaRPr lang="sv-SE" sz="1400" dirty="0"/>
          </a:p>
        </p:txBody>
      </p:sp>
      <p:sp>
        <p:nvSpPr>
          <p:cNvPr id="3" name="textruta 2"/>
          <p:cNvSpPr txBox="1"/>
          <p:nvPr/>
        </p:nvSpPr>
        <p:spPr>
          <a:xfrm>
            <a:off x="179512" y="6225264"/>
            <a:ext cx="1728192" cy="369332"/>
          </a:xfrm>
          <a:prstGeom prst="rect">
            <a:avLst/>
          </a:prstGeom>
          <a:noFill/>
        </p:spPr>
        <p:txBody>
          <a:bodyPr wrap="square" rtlCol="0">
            <a:spAutoFit/>
          </a:bodyPr>
          <a:lstStyle/>
          <a:p>
            <a:pPr algn="r"/>
            <a:r>
              <a:rPr lang="sv-SE" sz="1800" i="1" dirty="0" smtClean="0">
                <a:solidFill>
                  <a:srgbClr val="FF0000"/>
                </a:solidFill>
              </a:rPr>
              <a:t>Läs den!</a:t>
            </a:r>
            <a:endParaRPr lang="sv-SE" sz="1800" i="1" dirty="0">
              <a:solidFill>
                <a:srgbClr val="FF0000"/>
              </a:solidFill>
            </a:endParaRPr>
          </a:p>
        </p:txBody>
      </p:sp>
      <p:cxnSp>
        <p:nvCxnSpPr>
          <p:cNvPr id="7" name="Rak pil 6"/>
          <p:cNvCxnSpPr>
            <a:stCxn id="3" idx="3"/>
            <a:endCxn id="5" idx="1"/>
          </p:cNvCxnSpPr>
          <p:nvPr/>
        </p:nvCxnSpPr>
        <p:spPr bwMode="auto">
          <a:xfrm>
            <a:off x="1907704" y="6409930"/>
            <a:ext cx="360040" cy="25651"/>
          </a:xfrm>
          <a:prstGeom prst="straightConnector1">
            <a:avLst/>
          </a:prstGeom>
          <a:solidFill>
            <a:schemeClr val="accent1"/>
          </a:solidFill>
          <a:ln w="19050" cap="flat" cmpd="sng" algn="ctr">
            <a:solidFill>
              <a:schemeClr val="accent6"/>
            </a:solidFill>
            <a:prstDash val="solid"/>
            <a:round/>
            <a:headEnd type="none" w="med" len="med"/>
            <a:tailEnd type="arrow"/>
          </a:ln>
          <a:effectLst/>
        </p:spPr>
      </p:cxnSp>
    </p:spTree>
    <p:extLst>
      <p:ext uri="{BB962C8B-B14F-4D97-AF65-F5344CB8AC3E}">
        <p14:creationId xmlns:p14="http://schemas.microsoft.com/office/powerpoint/2010/main" val="108956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bf070\Lokala inställningar\Temporary Internet Files\Content.IE5\VC9GLL81\MPj04373670000[1].jpg"/>
          <p:cNvPicPr>
            <a:picLocks noChangeAspect="1" noChangeArrowheads="1"/>
          </p:cNvPicPr>
          <p:nvPr/>
        </p:nvPicPr>
        <p:blipFill>
          <a:blip r:embed="rId2" cstate="print">
            <a:lum bright="35000" contrast="56000"/>
          </a:blip>
          <a:srcRect/>
          <a:stretch>
            <a:fillRect/>
          </a:stretch>
        </p:blipFill>
        <p:spPr bwMode="auto">
          <a:xfrm>
            <a:off x="5436096" y="4229992"/>
            <a:ext cx="3122346" cy="2016224"/>
          </a:xfrm>
          <a:prstGeom prst="rect">
            <a:avLst/>
          </a:prstGeom>
          <a:solidFill>
            <a:srgbClr val="CCFF99"/>
          </a:solidFill>
        </p:spPr>
      </p:pic>
      <p:sp>
        <p:nvSpPr>
          <p:cNvPr id="3" name="Platshållare för innehåll 2"/>
          <p:cNvSpPr>
            <a:spLocks noGrp="1"/>
          </p:cNvSpPr>
          <p:nvPr>
            <p:ph idx="1"/>
          </p:nvPr>
        </p:nvSpPr>
        <p:spPr/>
        <p:txBody>
          <a:bodyPr/>
          <a:lstStyle/>
          <a:p>
            <a:pPr>
              <a:spcBef>
                <a:spcPts val="1200"/>
              </a:spcBef>
            </a:pPr>
            <a:r>
              <a:rPr lang="sv-SE" sz="2800" b="1" dirty="0" smtClean="0"/>
              <a:t>Påminn om att växthusgaser ≠ andra gaser vi pratat om i miljörådgivningen.</a:t>
            </a:r>
          </a:p>
          <a:p>
            <a:pPr>
              <a:spcBef>
                <a:spcPts val="1200"/>
              </a:spcBef>
            </a:pPr>
            <a:r>
              <a:rPr lang="sv-SE" sz="2800" b="1" dirty="0"/>
              <a:t>Fokus på det lantbrukaren</a:t>
            </a:r>
            <a:br>
              <a:rPr lang="sv-SE" sz="2800" b="1" dirty="0"/>
            </a:br>
            <a:r>
              <a:rPr lang="sv-SE" sz="2800" b="1" dirty="0"/>
              <a:t>kan påverka = egna gården</a:t>
            </a:r>
          </a:p>
          <a:p>
            <a:pPr>
              <a:spcBef>
                <a:spcPts val="1200"/>
              </a:spcBef>
            </a:pPr>
            <a:r>
              <a:rPr lang="sv-SE" sz="2800" b="1" dirty="0" smtClean="0"/>
              <a:t>Hur undvika responsen ”allt vi gör är ändå bara fel!” – hitta rätt ingång </a:t>
            </a:r>
          </a:p>
          <a:p>
            <a:pPr>
              <a:buNone/>
            </a:pPr>
            <a:r>
              <a:rPr lang="sv-SE" sz="2800" b="1" i="1" dirty="0" smtClean="0">
                <a:solidFill>
                  <a:srgbClr val="006600"/>
                </a:solidFill>
              </a:rPr>
              <a:t>	</a:t>
            </a:r>
          </a:p>
          <a:p>
            <a:pPr>
              <a:buNone/>
            </a:pPr>
            <a:r>
              <a:rPr lang="sv-SE" sz="2800" b="1" i="1" dirty="0" smtClean="0">
                <a:solidFill>
                  <a:srgbClr val="006600"/>
                </a:solidFill>
              </a:rPr>
              <a:t>	</a:t>
            </a:r>
            <a:endParaRPr lang="sv-SE" sz="2800" b="1" i="1" dirty="0" smtClean="0">
              <a:solidFill>
                <a:srgbClr val="006330"/>
              </a:solidFill>
            </a:endParaRPr>
          </a:p>
          <a:p>
            <a:endParaRPr lang="sv-SE" sz="2800" b="1" dirty="0"/>
          </a:p>
        </p:txBody>
      </p:sp>
    </p:spTree>
    <p:extLst>
      <p:ext uri="{BB962C8B-B14F-4D97-AF65-F5344CB8AC3E}">
        <p14:creationId xmlns:p14="http://schemas.microsoft.com/office/powerpoint/2010/main" val="1778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”Allt är så osäkert!”</a:t>
            </a:r>
            <a:endParaRPr lang="sv-SE" sz="2800" dirty="0"/>
          </a:p>
        </p:txBody>
      </p:sp>
      <p:sp>
        <p:nvSpPr>
          <p:cNvPr id="3" name="Platshållare för innehåll 2"/>
          <p:cNvSpPr>
            <a:spLocks noGrp="1"/>
          </p:cNvSpPr>
          <p:nvPr>
            <p:ph idx="1"/>
          </p:nvPr>
        </p:nvSpPr>
        <p:spPr/>
        <p:txBody>
          <a:bodyPr>
            <a:normAutofit/>
          </a:bodyPr>
          <a:lstStyle/>
          <a:p>
            <a:pPr>
              <a:lnSpc>
                <a:spcPct val="110000"/>
              </a:lnSpc>
              <a:spcBef>
                <a:spcPts val="1200"/>
              </a:spcBef>
            </a:pPr>
            <a:r>
              <a:rPr lang="sv-SE" b="1" dirty="0" smtClean="0"/>
              <a:t>Handlar även om stor </a:t>
            </a:r>
            <a:r>
              <a:rPr lang="sv-SE" b="1" i="1" dirty="0" smtClean="0">
                <a:solidFill>
                  <a:schemeClr val="accent3"/>
                </a:solidFill>
              </a:rPr>
              <a:t>naturlig variation</a:t>
            </a:r>
            <a:r>
              <a:rPr lang="sv-SE" b="1" dirty="0" smtClean="0"/>
              <a:t>!</a:t>
            </a:r>
          </a:p>
          <a:p>
            <a:pPr>
              <a:lnSpc>
                <a:spcPct val="110000"/>
              </a:lnSpc>
              <a:spcBef>
                <a:spcPts val="1200"/>
              </a:spcBef>
            </a:pPr>
            <a:r>
              <a:rPr lang="sv-SE" b="1" dirty="0" smtClean="0"/>
              <a:t>Fokus på </a:t>
            </a:r>
            <a:r>
              <a:rPr lang="sv-SE" b="1" i="1" dirty="0" smtClean="0">
                <a:solidFill>
                  <a:schemeClr val="accent3"/>
                </a:solidFill>
              </a:rPr>
              <a:t>rätt riktning </a:t>
            </a:r>
            <a:r>
              <a:rPr lang="sv-SE" b="1" dirty="0" smtClean="0"/>
              <a:t>och att minska </a:t>
            </a:r>
            <a:r>
              <a:rPr lang="sv-SE" b="1" i="1" dirty="0" smtClean="0">
                <a:solidFill>
                  <a:schemeClr val="accent3"/>
                </a:solidFill>
              </a:rPr>
              <a:t>risken</a:t>
            </a:r>
            <a:r>
              <a:rPr lang="sv-SE" b="1" dirty="0" smtClean="0">
                <a:solidFill>
                  <a:schemeClr val="accent3"/>
                </a:solidFill>
              </a:rPr>
              <a:t> </a:t>
            </a:r>
            <a:r>
              <a:rPr lang="sv-SE" b="1" dirty="0" smtClean="0"/>
              <a:t>för växthusgasutsläpp</a:t>
            </a:r>
          </a:p>
          <a:p>
            <a:pPr>
              <a:lnSpc>
                <a:spcPct val="110000"/>
              </a:lnSpc>
              <a:spcBef>
                <a:spcPts val="1200"/>
              </a:spcBef>
            </a:pPr>
            <a:r>
              <a:rPr lang="sv-SE" b="1" dirty="0" smtClean="0"/>
              <a:t>Vad är säkert i jordbruket?! Hur säkra är uppgifterna om… </a:t>
            </a:r>
          </a:p>
          <a:p>
            <a:pPr lvl="1">
              <a:lnSpc>
                <a:spcPct val="110000"/>
              </a:lnSpc>
              <a:spcBef>
                <a:spcPts val="600"/>
              </a:spcBef>
            </a:pPr>
            <a:r>
              <a:rPr lang="sv-SE" b="1" dirty="0" smtClean="0"/>
              <a:t>ton TS grovfoder/ha, </a:t>
            </a:r>
          </a:p>
          <a:p>
            <a:pPr lvl="1">
              <a:lnSpc>
                <a:spcPct val="110000"/>
              </a:lnSpc>
              <a:spcBef>
                <a:spcPts val="600"/>
              </a:spcBef>
            </a:pPr>
            <a:r>
              <a:rPr lang="sv-SE" b="1" dirty="0" smtClean="0"/>
              <a:t>kg N/ton stallgödsel, </a:t>
            </a:r>
          </a:p>
          <a:p>
            <a:pPr lvl="1">
              <a:lnSpc>
                <a:spcPct val="110000"/>
              </a:lnSpc>
              <a:spcBef>
                <a:spcPts val="600"/>
              </a:spcBef>
            </a:pPr>
            <a:r>
              <a:rPr lang="sv-SE" b="1" dirty="0" smtClean="0"/>
              <a:t>NH</a:t>
            </a:r>
            <a:r>
              <a:rPr lang="sv-SE" b="1" baseline="-25000" dirty="0" smtClean="0"/>
              <a:t>3</a:t>
            </a:r>
            <a:r>
              <a:rPr lang="sv-SE" b="1" dirty="0" smtClean="0"/>
              <a:t>-förlust i stall, lager och från mark, </a:t>
            </a:r>
          </a:p>
          <a:p>
            <a:pPr lvl="1">
              <a:lnSpc>
                <a:spcPct val="110000"/>
              </a:lnSpc>
              <a:spcBef>
                <a:spcPts val="600"/>
              </a:spcBef>
            </a:pPr>
            <a:r>
              <a:rPr lang="sv-SE" b="1" dirty="0" smtClean="0"/>
              <a:t>P-utlakning/ha</a:t>
            </a:r>
          </a:p>
          <a:p>
            <a:pPr lvl="1">
              <a:lnSpc>
                <a:spcPct val="110000"/>
              </a:lnSpc>
              <a:spcBef>
                <a:spcPts val="600"/>
              </a:spcBef>
            </a:pPr>
            <a:r>
              <a:rPr lang="sv-SE" b="1" dirty="0" smtClean="0"/>
              <a:t>Vädret</a:t>
            </a:r>
          </a:p>
          <a:p>
            <a:pPr lvl="1">
              <a:lnSpc>
                <a:spcPct val="110000"/>
              </a:lnSpc>
              <a:spcBef>
                <a:spcPts val="600"/>
              </a:spcBef>
            </a:pPr>
            <a:r>
              <a:rPr lang="sv-SE" b="1" dirty="0" smtClean="0"/>
              <a:t>…</a:t>
            </a:r>
            <a:endParaRPr lang="sv-SE" b="1" dirty="0"/>
          </a:p>
        </p:txBody>
      </p:sp>
    </p:spTree>
    <p:extLst>
      <p:ext uri="{BB962C8B-B14F-4D97-AF65-F5344CB8AC3E}">
        <p14:creationId xmlns:p14="http://schemas.microsoft.com/office/powerpoint/2010/main" val="65200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Klimatnyckeltal i rådgivningen</a:t>
            </a:r>
            <a:endParaRPr lang="sv-SE" dirty="0"/>
          </a:p>
        </p:txBody>
      </p:sp>
      <p:sp>
        <p:nvSpPr>
          <p:cNvPr id="3" name="Underrubrik 2"/>
          <p:cNvSpPr>
            <a:spLocks noGrp="1"/>
          </p:cNvSpPr>
          <p:nvPr>
            <p:ph type="subTitle" idx="1"/>
          </p:nvPr>
        </p:nvSpPr>
        <p:spPr>
          <a:xfrm>
            <a:off x="4427984" y="3212976"/>
            <a:ext cx="3880519" cy="1080120"/>
          </a:xfrm>
        </p:spPr>
        <p:txBody>
          <a:bodyPr/>
          <a:lstStyle/>
          <a:p>
            <a:r>
              <a:rPr lang="sv-SE" sz="1800" dirty="0" smtClean="0"/>
              <a:t>Projektet Styr- och uppföljnings-system för klimateffektiv svensk jordbruksproduktion</a:t>
            </a:r>
            <a:endParaRPr lang="sv-SE" sz="1800" dirty="0"/>
          </a:p>
        </p:txBody>
      </p:sp>
    </p:spTree>
    <p:extLst>
      <p:ext uri="{BB962C8B-B14F-4D97-AF65-F5344CB8AC3E}">
        <p14:creationId xmlns:p14="http://schemas.microsoft.com/office/powerpoint/2010/main" val="356637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124"/>
          <a:stretch/>
        </p:blipFill>
        <p:spPr bwMode="auto">
          <a:xfrm>
            <a:off x="4725632" y="1196752"/>
            <a:ext cx="3518776" cy="49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latshållare för innehåll 4"/>
          <p:cNvSpPr txBox="1">
            <a:spLocks/>
          </p:cNvSpPr>
          <p:nvPr/>
        </p:nvSpPr>
        <p:spPr>
          <a:xfrm>
            <a:off x="540000" y="1268760"/>
            <a:ext cx="3924000" cy="5031240"/>
          </a:xfrm>
          <a:prstGeom prst="rect">
            <a:avLst/>
          </a:prstGeom>
        </p:spPr>
        <p:txBody>
          <a:bodyPr/>
          <a:lstStyle>
            <a:lvl1pPr marL="342900" indent="-342900" algn="l" rtl="0" eaLnBrk="1" fontAlgn="base" hangingPunct="1">
              <a:spcBef>
                <a:spcPct val="20000"/>
              </a:spcBef>
              <a:spcAft>
                <a:spcPct val="0"/>
              </a:spcAft>
              <a:buFontTx/>
              <a:buBlip>
                <a:blip r:embed="rId3"/>
              </a:buBlip>
              <a:defRPr sz="2000">
                <a:solidFill>
                  <a:schemeClr val="tx2"/>
                </a:solidFill>
                <a:latin typeface="Helvetica" pitchFamily="34" charset="0"/>
                <a:ea typeface="+mn-ea"/>
                <a:cs typeface="+mn-cs"/>
              </a:defRPr>
            </a:lvl1pPr>
            <a:lvl2pPr marL="742950" indent="-285750" algn="l" rtl="0" eaLnBrk="1" fontAlgn="base" hangingPunct="1">
              <a:spcBef>
                <a:spcPct val="20000"/>
              </a:spcBef>
              <a:spcAft>
                <a:spcPct val="0"/>
              </a:spcAft>
              <a:buFontTx/>
              <a:buBlip>
                <a:blip r:embed="rId4"/>
              </a:buBlip>
              <a:defRPr sz="1800">
                <a:solidFill>
                  <a:schemeClr val="tx2"/>
                </a:solidFill>
                <a:latin typeface="Helvetica" pitchFamily="34" charset="0"/>
                <a:ea typeface="+mn-ea"/>
              </a:defRPr>
            </a:lvl2pPr>
            <a:lvl3pPr marL="1143000" indent="-228600" algn="l" rtl="0" eaLnBrk="1" fontAlgn="base" hangingPunct="1">
              <a:spcBef>
                <a:spcPct val="20000"/>
              </a:spcBef>
              <a:spcAft>
                <a:spcPct val="0"/>
              </a:spcAft>
              <a:buFontTx/>
              <a:buBlip>
                <a:blip r:embed="rId5"/>
              </a:buBlip>
              <a:defRPr sz="1600">
                <a:solidFill>
                  <a:schemeClr val="tx2"/>
                </a:solidFill>
                <a:latin typeface="Helvetica" pitchFamily="34" charset="0"/>
                <a:ea typeface="+mn-ea"/>
              </a:defRPr>
            </a:lvl3pPr>
            <a:lvl4pPr marL="1600200" indent="-228600" algn="l" rtl="0" eaLnBrk="1" fontAlgn="base" hangingPunct="1">
              <a:spcBef>
                <a:spcPct val="20000"/>
              </a:spcBef>
              <a:spcAft>
                <a:spcPct val="0"/>
              </a:spcAft>
              <a:buFontTx/>
              <a:buBlip>
                <a:blip r:embed="rId6"/>
              </a:buBlip>
              <a:defRPr sz="1400">
                <a:solidFill>
                  <a:schemeClr val="tx2"/>
                </a:solidFill>
                <a:latin typeface="Helvetica" pitchFamily="34" charset="0"/>
                <a:ea typeface="+mn-ea"/>
              </a:defRPr>
            </a:lvl4pPr>
            <a:lvl5pPr marL="2057400" indent="-228600" algn="l" rtl="0" eaLnBrk="1" fontAlgn="base" hangingPunct="1">
              <a:spcBef>
                <a:spcPct val="20000"/>
              </a:spcBef>
              <a:spcAft>
                <a:spcPct val="0"/>
              </a:spcAft>
              <a:buFontTx/>
              <a:buBlip>
                <a:blip r:embed="rId7"/>
              </a:buBlip>
              <a:defRPr sz="1200">
                <a:solidFill>
                  <a:schemeClr val="tx2"/>
                </a:solidFill>
                <a:latin typeface="Helvetica"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sv-SE" kern="0" dirty="0" smtClean="0"/>
              <a:t>Projektet utgick från att många befintliga nyckeltal i jordbruket är relevanta ur klimatsynpunkt</a:t>
            </a:r>
          </a:p>
          <a:p>
            <a:r>
              <a:rPr lang="sv-SE" kern="0" dirty="0" smtClean="0"/>
              <a:t>Tolkat produktions- och miljönyckeltal med ”klimatglasögon”</a:t>
            </a:r>
          </a:p>
          <a:p>
            <a:r>
              <a:rPr lang="sv-SE" kern="0" dirty="0" smtClean="0"/>
              <a:t>Valt ut och förklarat nyckeltal som styr mot mer klimatsmart produktion – rätt riktning viktigare än att kvantifiera klimatpåverkan</a:t>
            </a:r>
            <a:endParaRPr lang="sv-SE" kern="0" dirty="0"/>
          </a:p>
        </p:txBody>
      </p:sp>
    </p:spTree>
    <p:extLst>
      <p:ext uri="{BB962C8B-B14F-4D97-AF65-F5344CB8AC3E}">
        <p14:creationId xmlns:p14="http://schemas.microsoft.com/office/powerpoint/2010/main" val="120331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971600" y="1772816"/>
            <a:ext cx="7560840" cy="1583474"/>
          </a:xfrm>
          <a:prstGeom prst="rect">
            <a:avLst/>
          </a:prstGeom>
          <a:solidFill>
            <a:schemeClr val="accent1"/>
          </a:solidFill>
        </p:spPr>
        <p:txBody>
          <a:bodyPr wrap="square" lIns="180000" tIns="144000" rIns="180000" bIns="144000">
            <a:spAutoFit/>
          </a:bodyPr>
          <a:lstStyle/>
          <a:p>
            <a:pPr algn="ctr"/>
            <a:r>
              <a:rPr lang="sv-SE" sz="2800" b="1" dirty="0" smtClean="0">
                <a:latin typeface="+mj-lt"/>
              </a:rPr>
              <a:t>En aktivitet som genomförs </a:t>
            </a:r>
            <a:br>
              <a:rPr lang="sv-SE" sz="2800" b="1" dirty="0" smtClean="0">
                <a:latin typeface="+mj-lt"/>
              </a:rPr>
            </a:br>
            <a:r>
              <a:rPr lang="sv-SE" sz="2800" b="1" dirty="0" smtClean="0">
                <a:latin typeface="+mj-lt"/>
              </a:rPr>
              <a:t>i syfte att minska växthusgasutsläppen från gården och dess produkter</a:t>
            </a:r>
            <a:endParaRPr lang="sv-SE" sz="2800" b="1" dirty="0">
              <a:latin typeface="+mj-lt"/>
            </a:endParaRPr>
          </a:p>
        </p:txBody>
      </p:sp>
      <p:sp>
        <p:nvSpPr>
          <p:cNvPr id="4" name="Platshållare för innehåll 4"/>
          <p:cNvSpPr>
            <a:spLocks noGrp="1"/>
          </p:cNvSpPr>
          <p:nvPr>
            <p:ph idx="1"/>
          </p:nvPr>
        </p:nvSpPr>
        <p:spPr>
          <a:xfrm>
            <a:off x="1043607" y="3717032"/>
            <a:ext cx="7416826" cy="1800200"/>
          </a:xfrm>
        </p:spPr>
        <p:txBody>
          <a:bodyPr/>
          <a:lstStyle/>
          <a:p>
            <a:pPr marL="457200" indent="-457200">
              <a:buFont typeface="+mj-lt"/>
              <a:buAutoNum type="arabicPeriod"/>
            </a:pPr>
            <a:r>
              <a:rPr lang="sv-SE" sz="2400" b="1" dirty="0" smtClean="0">
                <a:solidFill>
                  <a:schemeClr val="accent2"/>
                </a:solidFill>
              </a:rPr>
              <a:t>Vad är en ”aktivitet”, vad kan jag får ”</a:t>
            </a:r>
            <a:r>
              <a:rPr lang="sv-SE" sz="2400" b="1" dirty="0" err="1" smtClean="0">
                <a:solidFill>
                  <a:schemeClr val="accent2"/>
                </a:solidFill>
              </a:rPr>
              <a:t>kred</a:t>
            </a:r>
            <a:r>
              <a:rPr lang="sv-SE" sz="2400" b="1" dirty="0" smtClean="0">
                <a:solidFill>
                  <a:schemeClr val="accent2"/>
                </a:solidFill>
              </a:rPr>
              <a:t>” för?</a:t>
            </a:r>
            <a:r>
              <a:rPr lang="sv-SE" sz="2400" b="1" i="1" dirty="0" smtClean="0">
                <a:solidFill>
                  <a:schemeClr val="accent2"/>
                </a:solidFill>
              </a:rPr>
              <a:t/>
            </a:r>
            <a:br>
              <a:rPr lang="sv-SE" sz="2400" b="1" i="1" dirty="0" smtClean="0">
                <a:solidFill>
                  <a:schemeClr val="accent2"/>
                </a:solidFill>
              </a:rPr>
            </a:br>
            <a:r>
              <a:rPr lang="sv-SE" sz="2400" b="1" i="1" dirty="0" smtClean="0">
                <a:solidFill>
                  <a:schemeClr val="accent3"/>
                </a:solidFill>
              </a:rPr>
              <a:t>- Fokusera på gården och på det lantbrukaren kan påverka</a:t>
            </a:r>
            <a:r>
              <a:rPr lang="sv-SE" b="1" i="1" dirty="0">
                <a:solidFill>
                  <a:schemeClr val="accent2"/>
                </a:solidFill>
              </a:rPr>
              <a:t/>
            </a:r>
            <a:br>
              <a:rPr lang="sv-SE" b="1" i="1" dirty="0">
                <a:solidFill>
                  <a:schemeClr val="accent2"/>
                </a:solidFill>
              </a:rPr>
            </a:br>
            <a:endParaRPr lang="sv-SE" sz="2400" b="1" i="1" dirty="0">
              <a:solidFill>
                <a:schemeClr val="accent2"/>
              </a:solidFill>
            </a:endParaRPr>
          </a:p>
        </p:txBody>
      </p:sp>
      <p:sp>
        <p:nvSpPr>
          <p:cNvPr id="7" name="Rubrik 1"/>
          <p:cNvSpPr txBox="1">
            <a:spLocks/>
          </p:cNvSpPr>
          <p:nvPr/>
        </p:nvSpPr>
        <p:spPr>
          <a:xfrm>
            <a:off x="2123728" y="404664"/>
            <a:ext cx="6480720" cy="926976"/>
          </a:xfrm>
          <a:prstGeom prst="rect">
            <a:avLst/>
          </a:prstGeom>
        </p:spPr>
        <p:txBody>
          <a:bodyPr/>
          <a:lstStyle>
            <a:lvl1pPr algn="ctr" rtl="0" eaLnBrk="1" fontAlgn="base" hangingPunct="1">
              <a:spcBef>
                <a:spcPct val="0"/>
              </a:spcBef>
              <a:spcAft>
                <a:spcPct val="0"/>
              </a:spcAft>
              <a:defRPr sz="4400">
                <a:solidFill>
                  <a:schemeClr val="tx1"/>
                </a:solidFill>
                <a:latin typeface="Helvetica" pitchFamily="34"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a:lstStyle>
          <a:p>
            <a:pPr algn="r"/>
            <a:r>
              <a:rPr lang="sv-SE" sz="2800" b="1" kern="0" smtClean="0"/>
              <a:t>Vad är en åtgärd, egentligen?! </a:t>
            </a:r>
            <a:endParaRPr lang="sv-SE" sz="2800" b="1" kern="0" dirty="0"/>
          </a:p>
        </p:txBody>
      </p:sp>
    </p:spTree>
    <p:extLst>
      <p:ext uri="{BB962C8B-B14F-4D97-AF65-F5344CB8AC3E}">
        <p14:creationId xmlns:p14="http://schemas.microsoft.com/office/powerpoint/2010/main" val="3622586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Syften med nyckeltal</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719654571"/>
              </p:ext>
            </p:extLst>
          </p:nvPr>
        </p:nvGraphicFramePr>
        <p:xfrm>
          <a:off x="539750" y="1260475"/>
          <a:ext cx="7776666" cy="4821400"/>
        </p:xfrm>
        <a:graphic>
          <a:graphicData uri="http://schemas.openxmlformats.org/drawingml/2006/table">
            <a:tbl>
              <a:tblPr firstRow="1" bandRow="1">
                <a:tableStyleId>{5C22544A-7EE6-4342-B048-85BDC9FD1C3A}</a:tableStyleId>
              </a:tblPr>
              <a:tblGrid>
                <a:gridCol w="2846764">
                  <a:extLst>
                    <a:ext uri="{9D8B030D-6E8A-4147-A177-3AD203B41FA5}">
                      <a16:colId xmlns:a16="http://schemas.microsoft.com/office/drawing/2014/main" val="20000"/>
                    </a:ext>
                  </a:extLst>
                </a:gridCol>
                <a:gridCol w="4929902">
                  <a:extLst>
                    <a:ext uri="{9D8B030D-6E8A-4147-A177-3AD203B41FA5}">
                      <a16:colId xmlns:a16="http://schemas.microsoft.com/office/drawing/2014/main" val="20001"/>
                    </a:ext>
                  </a:extLst>
                </a:gridCol>
              </a:tblGrid>
              <a:tr h="370840">
                <a:tc>
                  <a:txBody>
                    <a:bodyPr/>
                    <a:lstStyle/>
                    <a:p>
                      <a:r>
                        <a:rPr lang="sv-SE" sz="1600" b="1" dirty="0" smtClean="0"/>
                        <a:t>Typ av nyckeltal</a:t>
                      </a:r>
                      <a:endParaRPr lang="sv-SE" sz="1600" b="1" dirty="0"/>
                    </a:p>
                  </a:txBody>
                  <a:tcPr/>
                </a:tc>
                <a:tc>
                  <a:txBody>
                    <a:bodyPr/>
                    <a:lstStyle/>
                    <a:p>
                      <a:r>
                        <a:rPr lang="sv-SE" sz="1600" dirty="0" smtClean="0"/>
                        <a:t>Exempel på nyckeltal</a:t>
                      </a:r>
                      <a:endParaRPr lang="sv-SE" sz="1600" dirty="0"/>
                    </a:p>
                  </a:txBody>
                  <a:tcPr/>
                </a:tc>
                <a:extLst>
                  <a:ext uri="{0D108BD9-81ED-4DB2-BD59-A6C34878D82A}">
                    <a16:rowId xmlns:a16="http://schemas.microsoft.com/office/drawing/2014/main" val="10000"/>
                  </a:ext>
                </a:extLst>
              </a:tr>
              <a:tr h="370840">
                <a:tc>
                  <a:txBody>
                    <a:bodyPr/>
                    <a:lstStyle/>
                    <a:p>
                      <a:r>
                        <a:rPr lang="sv-SE" sz="1600" b="1" kern="1200" dirty="0" smtClean="0">
                          <a:solidFill>
                            <a:schemeClr val="accent3"/>
                          </a:solidFill>
                          <a:effectLst/>
                          <a:latin typeface="+mn-lt"/>
                          <a:ea typeface="+mn-ea"/>
                          <a:cs typeface="+mn-cs"/>
                        </a:rPr>
                        <a:t>Kontrollerande nyckeltal </a:t>
                      </a:r>
                      <a:r>
                        <a:rPr lang="sv-SE" sz="1600" b="0" kern="1200" dirty="0" smtClean="0">
                          <a:solidFill>
                            <a:schemeClr val="dk1"/>
                          </a:solidFill>
                          <a:effectLst/>
                          <a:latin typeface="+mn-lt"/>
                          <a:ea typeface="+mn-ea"/>
                          <a:cs typeface="+mn-cs"/>
                        </a:rPr>
                        <a:t>larmar när något är fel</a:t>
                      </a:r>
                      <a:endParaRPr lang="sv-SE" sz="1600" b="0" dirty="0"/>
                    </a:p>
                  </a:txBody>
                  <a:tcPr marL="90000" marR="90000" marT="46800" marB="126000"/>
                </a:tc>
                <a:tc>
                  <a:txBody>
                    <a:bodyPr/>
                    <a:lstStyle/>
                    <a:p>
                      <a:pPr marL="285750" lvl="0" indent="-285750">
                        <a:buFont typeface="Arial" panose="020B0604020202020204" pitchFamily="34" charset="0"/>
                        <a:buChar char="•"/>
                      </a:pPr>
                      <a:r>
                        <a:rPr lang="sv-SE" sz="1600" kern="1200" dirty="0" smtClean="0">
                          <a:solidFill>
                            <a:schemeClr val="dk1"/>
                          </a:solidFill>
                          <a:effectLst/>
                          <a:latin typeface="+mn-lt"/>
                          <a:ea typeface="+mn-ea"/>
                          <a:cs typeface="+mn-cs"/>
                        </a:rPr>
                        <a:t>Fodereffektivitet MJ/kg tillväxt.</a:t>
                      </a:r>
                    </a:p>
                    <a:p>
                      <a:pPr marL="285750" indent="-285750">
                        <a:buFont typeface="Arial" panose="020B0604020202020204" pitchFamily="34" charset="0"/>
                        <a:buChar char="•"/>
                      </a:pPr>
                      <a:r>
                        <a:rPr lang="sv-SE" sz="1600" kern="1200" dirty="0" smtClean="0">
                          <a:solidFill>
                            <a:schemeClr val="dk1"/>
                          </a:solidFill>
                          <a:effectLst/>
                          <a:latin typeface="+mn-lt"/>
                          <a:ea typeface="+mn-ea"/>
                          <a:cs typeface="+mn-cs"/>
                        </a:rPr>
                        <a:t>Beläggningsgrad antal djur/stallplats.</a:t>
                      </a:r>
                      <a:endParaRPr lang="sv-SE" sz="1600" dirty="0"/>
                    </a:p>
                  </a:txBody>
                  <a:tcPr marL="90000" marR="90000" marT="46800" marB="126000"/>
                </a:tc>
                <a:extLst>
                  <a:ext uri="{0D108BD9-81ED-4DB2-BD59-A6C34878D82A}">
                    <a16:rowId xmlns:a16="http://schemas.microsoft.com/office/drawing/2014/main" val="10001"/>
                  </a:ext>
                </a:extLst>
              </a:tr>
              <a:tr h="370840">
                <a:tc>
                  <a:txBody>
                    <a:bodyPr/>
                    <a:lstStyle/>
                    <a:p>
                      <a:r>
                        <a:rPr lang="sv-SE" sz="1600" b="1" kern="1200" dirty="0" smtClean="0">
                          <a:solidFill>
                            <a:schemeClr val="accent3"/>
                          </a:solidFill>
                          <a:effectLst/>
                          <a:latin typeface="+mn-lt"/>
                          <a:ea typeface="+mn-ea"/>
                          <a:cs typeface="+mn-cs"/>
                        </a:rPr>
                        <a:t>Lärande nyckeltal </a:t>
                      </a:r>
                      <a:r>
                        <a:rPr lang="sv-SE" sz="1600" b="0" kern="1200" dirty="0" smtClean="0">
                          <a:solidFill>
                            <a:schemeClr val="dk1"/>
                          </a:solidFill>
                          <a:effectLst/>
                          <a:latin typeface="+mn-lt"/>
                          <a:ea typeface="+mn-ea"/>
                          <a:cs typeface="+mn-cs"/>
                        </a:rPr>
                        <a:t>lär oss något om det som mäts.</a:t>
                      </a:r>
                      <a:endParaRPr lang="sv-SE" sz="1600" b="0" dirty="0"/>
                    </a:p>
                  </a:txBody>
                  <a:tcPr marL="90000" marR="90000" marT="46800" marB="126000"/>
                </a:tc>
                <a:tc>
                  <a:txBody>
                    <a:bodyPr/>
                    <a:lstStyle/>
                    <a:p>
                      <a:pPr marL="285750" indent="-285750">
                        <a:buFont typeface="Arial" panose="020B0604020202020204" pitchFamily="34" charset="0"/>
                        <a:buChar char="•"/>
                      </a:pPr>
                      <a:r>
                        <a:rPr lang="sv-SE" sz="1600" kern="1200" dirty="0" smtClean="0">
                          <a:solidFill>
                            <a:schemeClr val="dk1"/>
                          </a:solidFill>
                          <a:effectLst/>
                          <a:latin typeface="+mn-lt"/>
                          <a:ea typeface="+mn-ea"/>
                          <a:cs typeface="+mn-cs"/>
                        </a:rPr>
                        <a:t>Kväveeffektivitet, kg N tillfört minus</a:t>
                      </a:r>
                      <a:r>
                        <a:rPr lang="sv-SE" sz="1600" kern="1200" baseline="0" dirty="0" smtClean="0">
                          <a:solidFill>
                            <a:schemeClr val="dk1"/>
                          </a:solidFill>
                          <a:effectLst/>
                          <a:latin typeface="+mn-lt"/>
                          <a:ea typeface="+mn-ea"/>
                          <a:cs typeface="+mn-cs"/>
                        </a:rPr>
                        <a:t> kg N bortfört per hektar.</a:t>
                      </a:r>
                      <a:endParaRPr lang="sv-SE" sz="1600" dirty="0"/>
                    </a:p>
                  </a:txBody>
                  <a:tcPr marL="90000" marR="90000" marT="46800" marB="12600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b="1" kern="1200" dirty="0" smtClean="0">
                          <a:solidFill>
                            <a:schemeClr val="accent3"/>
                          </a:solidFill>
                          <a:effectLst/>
                          <a:latin typeface="+mn-lt"/>
                          <a:ea typeface="+mn-ea"/>
                          <a:cs typeface="+mn-cs"/>
                        </a:rPr>
                        <a:t>Mobiliserande nyckeltal </a:t>
                      </a:r>
                      <a:r>
                        <a:rPr lang="sv-SE" sz="1600" b="0" kern="1200" dirty="0" smtClean="0">
                          <a:solidFill>
                            <a:schemeClr val="dk1"/>
                          </a:solidFill>
                          <a:effectLst/>
                          <a:latin typeface="+mn-lt"/>
                          <a:ea typeface="+mn-ea"/>
                          <a:cs typeface="+mn-cs"/>
                        </a:rPr>
                        <a:t>samlar personer mot ett mål.</a:t>
                      </a:r>
                      <a:endParaRPr lang="sv-SE" sz="1600" b="0" dirty="0"/>
                    </a:p>
                  </a:txBody>
                  <a:tcPr marL="90000" marR="90000" marT="46800" marB="126000"/>
                </a:tc>
                <a:tc>
                  <a:txBody>
                    <a:bodyPr/>
                    <a:lstStyle/>
                    <a:p>
                      <a:pPr marL="285750" lvl="0" indent="-285750">
                        <a:buFont typeface="Arial" panose="020B0604020202020204" pitchFamily="34" charset="0"/>
                        <a:buChar char="•"/>
                      </a:pPr>
                      <a:r>
                        <a:rPr lang="sv-SE" sz="1600" kern="1200" dirty="0" smtClean="0">
                          <a:solidFill>
                            <a:schemeClr val="dk1"/>
                          </a:solidFill>
                          <a:effectLst/>
                          <a:latin typeface="+mn-lt"/>
                          <a:ea typeface="+mn-ea"/>
                          <a:cs typeface="+mn-cs"/>
                        </a:rPr>
                        <a:t>Mjölkavkastning per ko och år.</a:t>
                      </a:r>
                    </a:p>
                    <a:p>
                      <a:pPr marL="285750" indent="-285750">
                        <a:buFont typeface="Arial" panose="020B0604020202020204" pitchFamily="34" charset="0"/>
                        <a:buChar char="•"/>
                      </a:pPr>
                      <a:r>
                        <a:rPr lang="sv-SE" sz="1600" kern="1200" dirty="0" smtClean="0">
                          <a:solidFill>
                            <a:schemeClr val="dk1"/>
                          </a:solidFill>
                          <a:effectLst/>
                          <a:latin typeface="+mn-lt"/>
                          <a:ea typeface="+mn-ea"/>
                          <a:cs typeface="+mn-cs"/>
                        </a:rPr>
                        <a:t>Skördenivå per hektar.</a:t>
                      </a:r>
                      <a:endParaRPr lang="sv-SE" sz="1600" dirty="0"/>
                    </a:p>
                  </a:txBody>
                  <a:tcPr marL="90000" marR="90000" marT="46800" marB="126000"/>
                </a:tc>
                <a:extLst>
                  <a:ext uri="{0D108BD9-81ED-4DB2-BD59-A6C34878D82A}">
                    <a16:rowId xmlns:a16="http://schemas.microsoft.com/office/drawing/2014/main" val="10003"/>
                  </a:ext>
                </a:extLst>
              </a:tr>
              <a:tr h="370840">
                <a:tc>
                  <a:txBody>
                    <a:bodyPr/>
                    <a:lstStyle/>
                    <a:p>
                      <a:r>
                        <a:rPr lang="sv-SE" sz="1600" b="1" kern="1200" dirty="0" smtClean="0">
                          <a:solidFill>
                            <a:schemeClr val="accent3"/>
                          </a:solidFill>
                          <a:effectLst/>
                          <a:latin typeface="+mn-lt"/>
                          <a:ea typeface="+mn-ea"/>
                          <a:cs typeface="+mn-cs"/>
                        </a:rPr>
                        <a:t>Belöningsnyckeltal</a:t>
                      </a:r>
                      <a:r>
                        <a:rPr lang="sv-SE" sz="1600" b="0" kern="1200" dirty="0" smtClean="0">
                          <a:solidFill>
                            <a:schemeClr val="dk1"/>
                          </a:solidFill>
                          <a:effectLst/>
                          <a:latin typeface="+mn-lt"/>
                          <a:ea typeface="+mn-ea"/>
                          <a:cs typeface="+mn-cs"/>
                        </a:rPr>
                        <a:t> används för att höja prestationer.</a:t>
                      </a:r>
                      <a:endParaRPr lang="sv-SE" sz="1600" b="0" kern="1200" dirty="0">
                        <a:solidFill>
                          <a:schemeClr val="dk1"/>
                        </a:solidFill>
                        <a:effectLst/>
                        <a:latin typeface="+mn-lt"/>
                        <a:ea typeface="+mn-ea"/>
                        <a:cs typeface="+mn-cs"/>
                      </a:endParaRPr>
                    </a:p>
                  </a:txBody>
                  <a:tcPr marL="90000" marR="90000" marT="46800" marB="126000"/>
                </a:tc>
                <a:tc>
                  <a:txBody>
                    <a:bodyPr/>
                    <a:lstStyle/>
                    <a:p>
                      <a:pPr marL="285750" lvl="0" indent="-285750">
                        <a:buFont typeface="Arial" panose="020B0604020202020204" pitchFamily="34" charset="0"/>
                        <a:buChar char="•"/>
                      </a:pPr>
                      <a:r>
                        <a:rPr lang="sv-SE" sz="1600" kern="1200" dirty="0" smtClean="0">
                          <a:solidFill>
                            <a:schemeClr val="dk1"/>
                          </a:solidFill>
                          <a:effectLst/>
                          <a:latin typeface="+mn-lt"/>
                          <a:ea typeface="+mn-ea"/>
                          <a:cs typeface="+mn-cs"/>
                        </a:rPr>
                        <a:t>Antal sålda smågrisar per omgång.</a:t>
                      </a:r>
                    </a:p>
                    <a:p>
                      <a:pPr marL="285750" lvl="0" indent="-285750">
                        <a:buFont typeface="Arial" panose="020B0604020202020204" pitchFamily="34" charset="0"/>
                        <a:buChar char="•"/>
                      </a:pPr>
                      <a:r>
                        <a:rPr lang="sv-SE" sz="1600" kern="1200" dirty="0" smtClean="0">
                          <a:solidFill>
                            <a:schemeClr val="dk1"/>
                          </a:solidFill>
                          <a:effectLst/>
                          <a:latin typeface="+mn-lt"/>
                          <a:ea typeface="+mn-ea"/>
                          <a:cs typeface="+mn-cs"/>
                        </a:rPr>
                        <a:t>Mjölkmängd per leverans.</a:t>
                      </a:r>
                    </a:p>
                    <a:p>
                      <a:pPr marL="285750" indent="-285750">
                        <a:buFont typeface="Arial" panose="020B0604020202020204" pitchFamily="34" charset="0"/>
                        <a:buChar char="•"/>
                      </a:pPr>
                      <a:r>
                        <a:rPr lang="sv-SE" sz="1600" kern="1200" dirty="0" smtClean="0">
                          <a:solidFill>
                            <a:schemeClr val="dk1"/>
                          </a:solidFill>
                          <a:effectLst/>
                          <a:latin typeface="+mn-lt"/>
                          <a:ea typeface="+mn-ea"/>
                          <a:cs typeface="+mn-cs"/>
                        </a:rPr>
                        <a:t>Skörd/ha.</a:t>
                      </a:r>
                      <a:endParaRPr lang="sv-SE" sz="1600" dirty="0"/>
                    </a:p>
                  </a:txBody>
                  <a:tcPr marL="90000" marR="90000" marT="46800" marB="126000"/>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b="1" kern="1200" dirty="0" smtClean="0">
                          <a:solidFill>
                            <a:schemeClr val="accent3"/>
                          </a:solidFill>
                          <a:effectLst/>
                          <a:latin typeface="+mn-lt"/>
                          <a:ea typeface="+mn-ea"/>
                          <a:cs typeface="+mn-cs"/>
                        </a:rPr>
                        <a:t>Legitimerande nyckeltal </a:t>
                      </a:r>
                      <a:r>
                        <a:rPr lang="sv-SE" sz="1600" b="0" kern="1200" dirty="0" smtClean="0">
                          <a:solidFill>
                            <a:schemeClr val="dk1"/>
                          </a:solidFill>
                          <a:effectLst/>
                          <a:latin typeface="+mn-lt"/>
                          <a:ea typeface="+mn-ea"/>
                          <a:cs typeface="+mn-cs"/>
                        </a:rPr>
                        <a:t>uppfyller förväntningar.</a:t>
                      </a:r>
                      <a:endParaRPr lang="sv-SE" sz="1600" b="0" dirty="0"/>
                    </a:p>
                  </a:txBody>
                  <a:tcPr marL="90000" marR="90000" marT="46800" marB="126000"/>
                </a:tc>
                <a:tc>
                  <a:txBody>
                    <a:bodyPr/>
                    <a:lstStyle/>
                    <a:p>
                      <a:pPr marL="285750" indent="-285750">
                        <a:buFont typeface="Arial" panose="020B0604020202020204" pitchFamily="34" charset="0"/>
                        <a:buChar char="•"/>
                      </a:pPr>
                      <a:r>
                        <a:rPr lang="sv-SE" sz="1600" kern="1200" dirty="0" smtClean="0">
                          <a:solidFill>
                            <a:schemeClr val="dk1"/>
                          </a:solidFill>
                          <a:effectLst/>
                          <a:latin typeface="+mn-lt"/>
                          <a:ea typeface="+mn-ea"/>
                          <a:cs typeface="+mn-cs"/>
                        </a:rPr>
                        <a:t>Beräknad nitratutlakning jämfört med grundutlakning för aktuellt odlingsområde.</a:t>
                      </a:r>
                      <a:endParaRPr lang="sv-SE" sz="1600" dirty="0"/>
                    </a:p>
                  </a:txBody>
                  <a:tcPr marL="90000" marR="90000" marT="46800" marB="126000"/>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b="0" kern="1200" dirty="0" smtClean="0">
                          <a:solidFill>
                            <a:schemeClr val="dk1"/>
                          </a:solidFill>
                          <a:effectLst/>
                          <a:latin typeface="+mn-lt"/>
                          <a:ea typeface="+mn-ea"/>
                          <a:cs typeface="+mn-cs"/>
                        </a:rPr>
                        <a:t>Nyckeltal för </a:t>
                      </a:r>
                      <a:r>
                        <a:rPr lang="sv-SE" sz="1600" b="1" kern="1200" dirty="0" smtClean="0">
                          <a:solidFill>
                            <a:schemeClr val="accent3"/>
                          </a:solidFill>
                          <a:effectLst/>
                          <a:latin typeface="+mn-lt"/>
                          <a:ea typeface="+mn-ea"/>
                          <a:cs typeface="+mn-cs"/>
                        </a:rPr>
                        <a:t>extern rapportering </a:t>
                      </a:r>
                      <a:r>
                        <a:rPr lang="sv-SE" sz="1600" b="0" kern="1200" dirty="0" smtClean="0">
                          <a:solidFill>
                            <a:schemeClr val="dk1"/>
                          </a:solidFill>
                          <a:effectLst/>
                          <a:latin typeface="+mn-lt"/>
                          <a:ea typeface="+mn-ea"/>
                          <a:cs typeface="+mn-cs"/>
                        </a:rPr>
                        <a:t>synliggör.</a:t>
                      </a:r>
                    </a:p>
                    <a:p>
                      <a:endParaRPr lang="sv-SE" sz="1600" b="0" dirty="0"/>
                    </a:p>
                  </a:txBody>
                  <a:tcPr marL="90000" marR="90000" marT="46800" marB="126000"/>
                </a:tc>
                <a:tc>
                  <a:txBody>
                    <a:bodyPr/>
                    <a:lstStyle/>
                    <a:p>
                      <a:pPr marL="285750" lvl="0" indent="-285750">
                        <a:buFont typeface="Arial" panose="020B0604020202020204" pitchFamily="34" charset="0"/>
                        <a:buChar char="•"/>
                      </a:pPr>
                      <a:r>
                        <a:rPr lang="sv-SE" sz="1600" kern="1200" dirty="0" smtClean="0">
                          <a:solidFill>
                            <a:schemeClr val="dk1"/>
                          </a:solidFill>
                          <a:effectLst/>
                          <a:latin typeface="+mn-lt"/>
                          <a:ea typeface="+mn-ea"/>
                          <a:cs typeface="+mn-cs"/>
                        </a:rPr>
                        <a:t>Överskott av kväve, kg N per hektar (tillfört – bortfört).</a:t>
                      </a:r>
                    </a:p>
                    <a:p>
                      <a:pPr marL="285750" indent="-285750">
                        <a:buFont typeface="Arial" panose="020B0604020202020204" pitchFamily="34" charset="0"/>
                        <a:buChar char="•"/>
                      </a:pPr>
                      <a:r>
                        <a:rPr lang="sv-SE" sz="1600" kern="1200" dirty="0" smtClean="0">
                          <a:solidFill>
                            <a:schemeClr val="dk1"/>
                          </a:solidFill>
                          <a:effectLst/>
                          <a:latin typeface="+mn-lt"/>
                          <a:ea typeface="+mn-ea"/>
                          <a:cs typeface="+mn-cs"/>
                        </a:rPr>
                        <a:t>Antal behandlingar för växtskydd.</a:t>
                      </a:r>
                      <a:endParaRPr lang="sv-SE" sz="1600" dirty="0"/>
                    </a:p>
                  </a:txBody>
                  <a:tcPr marL="90000" marR="90000" marT="46800" marB="1260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5151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på nyckeltal </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477264304"/>
              </p:ext>
            </p:extLst>
          </p:nvPr>
        </p:nvGraphicFramePr>
        <p:xfrm>
          <a:off x="755576" y="1268760"/>
          <a:ext cx="7848872" cy="5095342"/>
        </p:xfrm>
        <a:graphic>
          <a:graphicData uri="http://schemas.openxmlformats.org/drawingml/2006/table">
            <a:tbl>
              <a:tblPr firstCol="1" bandCol="1"/>
              <a:tblGrid>
                <a:gridCol w="2304256">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325238">
                <a:tc>
                  <a:txBody>
                    <a:bodyPr/>
                    <a:lstStyle/>
                    <a:p>
                      <a:pPr algn="l">
                        <a:lnSpc>
                          <a:spcPct val="125000"/>
                        </a:lnSpc>
                        <a:spcAft>
                          <a:spcPts val="0"/>
                        </a:spcAft>
                      </a:pPr>
                      <a:r>
                        <a:rPr lang="sv-SE" sz="1800" b="1" dirty="0">
                          <a:solidFill>
                            <a:srgbClr val="000000"/>
                          </a:solidFill>
                          <a:effectLst/>
                          <a:latin typeface="+mj-lt"/>
                          <a:ea typeface="Times New Roman"/>
                          <a:cs typeface="Times New Roman"/>
                        </a:rPr>
                        <a:t>Nyckeltal</a:t>
                      </a:r>
                      <a:endParaRPr lang="sv-SE" sz="1800" dirty="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800" b="1" dirty="0">
                          <a:solidFill>
                            <a:srgbClr val="000000"/>
                          </a:solidFill>
                          <a:effectLst/>
                          <a:latin typeface="+mj-lt"/>
                          <a:ea typeface="Times New Roman"/>
                          <a:cs typeface="Times New Roman"/>
                        </a:rPr>
                        <a:t>MJ foder per kg tillväxt för slaktgrisar</a:t>
                      </a:r>
                      <a:endParaRPr lang="sv-SE" sz="1800" dirty="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423672">
                <a:tc>
                  <a:txBody>
                    <a:bodyPr/>
                    <a:lstStyle/>
                    <a:p>
                      <a:pPr algn="l">
                        <a:lnSpc>
                          <a:spcPct val="125000"/>
                        </a:lnSpc>
                        <a:spcAft>
                          <a:spcPts val="0"/>
                        </a:spcAft>
                      </a:pPr>
                      <a:r>
                        <a:rPr lang="sv-SE" sz="1400" b="1">
                          <a:solidFill>
                            <a:srgbClr val="000000"/>
                          </a:solidFill>
                          <a:effectLst/>
                          <a:latin typeface="+mj-lt"/>
                          <a:ea typeface="Times New Roman"/>
                          <a:cs typeface="Times New Roman"/>
                        </a:rPr>
                        <a:t>Klimatanknytning</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Ett högt foderutnyttjande ger mer produkt ut från gården från mindre förbrukade resurser.</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599314">
                <a:tc>
                  <a:txBody>
                    <a:bodyPr/>
                    <a:lstStyle/>
                    <a:p>
                      <a:pPr algn="l">
                        <a:lnSpc>
                          <a:spcPct val="125000"/>
                        </a:lnSpc>
                        <a:spcAft>
                          <a:spcPts val="0"/>
                        </a:spcAft>
                      </a:pPr>
                      <a:r>
                        <a:rPr lang="sv-SE" sz="1400" b="1">
                          <a:solidFill>
                            <a:srgbClr val="000000"/>
                          </a:solidFill>
                          <a:effectLst/>
                          <a:latin typeface="+mj-lt"/>
                          <a:ea typeface="Times New Roman"/>
                          <a:cs typeface="Times New Roman"/>
                        </a:rPr>
                        <a:t>Ekonomisk anknytning</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Foderkostnaden är en stor kostnad i slaktgrisuppfödningen och ett högt foderutnyttjande är av stor vikt för det ekonomiska utbytet.</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325238">
                <a:tc>
                  <a:txBody>
                    <a:bodyPr/>
                    <a:lstStyle/>
                    <a:p>
                      <a:pPr algn="l">
                        <a:lnSpc>
                          <a:spcPct val="125000"/>
                        </a:lnSpc>
                        <a:spcAft>
                          <a:spcPts val="0"/>
                        </a:spcAft>
                      </a:pPr>
                      <a:r>
                        <a:rPr lang="sv-SE" sz="1400" b="1">
                          <a:solidFill>
                            <a:srgbClr val="000000"/>
                          </a:solidFill>
                          <a:effectLst/>
                          <a:latin typeface="+mj-lt"/>
                          <a:ea typeface="Times New Roman"/>
                          <a:cs typeface="Times New Roman"/>
                        </a:rPr>
                        <a:t>Var hittar man data?</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Beräknas i </a:t>
                      </a:r>
                      <a:r>
                        <a:rPr lang="sv-SE" sz="1400" dirty="0" err="1">
                          <a:solidFill>
                            <a:srgbClr val="000000"/>
                          </a:solidFill>
                          <a:effectLst/>
                          <a:latin typeface="+mj-lt"/>
                          <a:ea typeface="Times New Roman"/>
                          <a:cs typeface="Times New Roman"/>
                        </a:rPr>
                        <a:t>PigWin</a:t>
                      </a:r>
                      <a:r>
                        <a:rPr lang="sv-SE" sz="1400" dirty="0">
                          <a:solidFill>
                            <a:srgbClr val="000000"/>
                          </a:solidFill>
                          <a:effectLst/>
                          <a:latin typeface="+mj-lt"/>
                          <a:ea typeface="Times New Roman"/>
                          <a:cs typeface="Times New Roman"/>
                        </a:rPr>
                        <a:t> Slakt.</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325238">
                <a:tc>
                  <a:txBody>
                    <a:bodyPr/>
                    <a:lstStyle/>
                    <a:p>
                      <a:pPr algn="l">
                        <a:lnSpc>
                          <a:spcPct val="125000"/>
                        </a:lnSpc>
                        <a:spcAft>
                          <a:spcPts val="0"/>
                        </a:spcAft>
                      </a:pPr>
                      <a:r>
                        <a:rPr lang="sv-SE" sz="1400" b="1">
                          <a:solidFill>
                            <a:srgbClr val="000000"/>
                          </a:solidFill>
                          <a:effectLst/>
                          <a:latin typeface="+mj-lt"/>
                          <a:ea typeface="Times New Roman"/>
                          <a:cs typeface="Times New Roman"/>
                        </a:rPr>
                        <a:t>Täljare</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Omgångens totala foderförbrukning.</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325238">
                <a:tc>
                  <a:txBody>
                    <a:bodyPr/>
                    <a:lstStyle/>
                    <a:p>
                      <a:pPr algn="l">
                        <a:lnSpc>
                          <a:spcPct val="125000"/>
                        </a:lnSpc>
                        <a:spcAft>
                          <a:spcPts val="0"/>
                        </a:spcAft>
                      </a:pPr>
                      <a:r>
                        <a:rPr lang="sv-SE" sz="1400" b="1">
                          <a:solidFill>
                            <a:srgbClr val="000000"/>
                          </a:solidFill>
                          <a:effectLst/>
                          <a:latin typeface="+mj-lt"/>
                          <a:ea typeface="Times New Roman"/>
                          <a:cs typeface="Times New Roman"/>
                        </a:rPr>
                        <a:t>Nämnare</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Omgångens totala tillväxt (levande vikt).</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599314">
                <a:tc>
                  <a:txBody>
                    <a:bodyPr/>
                    <a:lstStyle/>
                    <a:p>
                      <a:pPr algn="l">
                        <a:lnSpc>
                          <a:spcPct val="125000"/>
                        </a:lnSpc>
                        <a:spcAft>
                          <a:spcPts val="0"/>
                        </a:spcAft>
                      </a:pPr>
                      <a:r>
                        <a:rPr lang="sv-SE" sz="1400" b="1">
                          <a:solidFill>
                            <a:srgbClr val="000000"/>
                          </a:solidFill>
                          <a:effectLst/>
                          <a:latin typeface="+mj-lt"/>
                          <a:ea typeface="Times New Roman"/>
                          <a:cs typeface="Times New Roman"/>
                        </a:rPr>
                        <a:t>Hur analyseras talet</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Ju lägre desto bättre. Nyckeltalet ska alltid ses i kombination med gårdens slaktvikter då låga slaktvikter ska ge lägre foderförbrukning.</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325238">
                <a:tc>
                  <a:txBody>
                    <a:bodyPr/>
                    <a:lstStyle/>
                    <a:p>
                      <a:pPr algn="l">
                        <a:lnSpc>
                          <a:spcPct val="125000"/>
                        </a:lnSpc>
                        <a:spcAft>
                          <a:spcPts val="0"/>
                        </a:spcAft>
                      </a:pPr>
                      <a:r>
                        <a:rPr lang="sv-SE" sz="1400" b="1">
                          <a:solidFill>
                            <a:srgbClr val="000000"/>
                          </a:solidFill>
                          <a:effectLst/>
                          <a:latin typeface="+mj-lt"/>
                          <a:ea typeface="Times New Roman"/>
                          <a:cs typeface="Times New Roman"/>
                        </a:rPr>
                        <a:t>Jämförelsetal?</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Jämförelsetal finns från </a:t>
                      </a:r>
                      <a:r>
                        <a:rPr lang="sv-SE" sz="1400" dirty="0" err="1">
                          <a:solidFill>
                            <a:srgbClr val="000000"/>
                          </a:solidFill>
                          <a:effectLst/>
                          <a:latin typeface="+mj-lt"/>
                          <a:ea typeface="Times New Roman"/>
                          <a:cs typeface="Times New Roman"/>
                        </a:rPr>
                        <a:t>PigWin</a:t>
                      </a:r>
                      <a:r>
                        <a:rPr lang="sv-SE" sz="1400" dirty="0">
                          <a:solidFill>
                            <a:srgbClr val="000000"/>
                          </a:solidFill>
                          <a:effectLst/>
                          <a:latin typeface="+mj-lt"/>
                          <a:ea typeface="Times New Roman"/>
                          <a:cs typeface="Times New Roman"/>
                        </a:rPr>
                        <a:t> för genomsnitt, bästa och sämsta 25 %.</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617425">
                <a:tc>
                  <a:txBody>
                    <a:bodyPr/>
                    <a:lstStyle/>
                    <a:p>
                      <a:pPr algn="l">
                        <a:lnSpc>
                          <a:spcPct val="125000"/>
                        </a:lnSpc>
                        <a:spcAft>
                          <a:spcPts val="0"/>
                        </a:spcAft>
                      </a:pPr>
                      <a:r>
                        <a:rPr lang="sv-SE" sz="1400" b="1">
                          <a:solidFill>
                            <a:srgbClr val="000000"/>
                          </a:solidFill>
                          <a:effectLst/>
                          <a:latin typeface="+mj-lt"/>
                          <a:ea typeface="Times New Roman"/>
                          <a:cs typeface="Times New Roman"/>
                        </a:rPr>
                        <a:t>Förbättringspotential och variation</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Det finns en variation där skillnaden mellan de bästa och de sämsta 25 % 2011 var 5,4 MJ/kg tillväxt vilket motsvarar en förbättringspotential för de sämsta gårdarna med 14 %.</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23672">
                <a:tc>
                  <a:txBody>
                    <a:bodyPr/>
                    <a:lstStyle/>
                    <a:p>
                      <a:pPr algn="l">
                        <a:lnSpc>
                          <a:spcPct val="125000"/>
                        </a:lnSpc>
                        <a:spcAft>
                          <a:spcPts val="0"/>
                        </a:spcAft>
                      </a:pPr>
                      <a:r>
                        <a:rPr lang="sv-SE" sz="1400" b="1">
                          <a:solidFill>
                            <a:srgbClr val="000000"/>
                          </a:solidFill>
                          <a:effectLst/>
                          <a:latin typeface="+mj-lt"/>
                          <a:ea typeface="Times New Roman"/>
                          <a:cs typeface="Times New Roman"/>
                        </a:rPr>
                        <a:t>Osäkerhet</a:t>
                      </a:r>
                      <a:endParaRPr lang="sv-SE" sz="1400">
                        <a:solidFill>
                          <a:srgbClr val="000000"/>
                        </a:solidFill>
                        <a:effectLst/>
                        <a:latin typeface="+mj-lt"/>
                        <a:ea typeface="Times New Roman"/>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sv-SE" sz="1400" dirty="0">
                          <a:solidFill>
                            <a:srgbClr val="000000"/>
                          </a:solidFill>
                          <a:effectLst/>
                          <a:latin typeface="+mj-lt"/>
                          <a:ea typeface="Times New Roman"/>
                          <a:cs typeface="Times New Roman"/>
                        </a:rPr>
                        <a:t>Nyckeltalet används ofta och är väl känt och lätt att förstå. Det är viktigt att fodret är rätt energivärderat. </a:t>
                      </a: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0540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Växtodling</a:t>
            </a:r>
            <a:endParaRPr lang="sv-SE" dirty="0"/>
          </a:p>
        </p:txBody>
      </p:sp>
      <p:sp>
        <p:nvSpPr>
          <p:cNvPr id="3" name="Platshållare för innehåll 2"/>
          <p:cNvSpPr>
            <a:spLocks noGrp="1"/>
          </p:cNvSpPr>
          <p:nvPr>
            <p:ph idx="1"/>
          </p:nvPr>
        </p:nvSpPr>
        <p:spPr/>
        <p:txBody>
          <a:bodyPr/>
          <a:lstStyle/>
          <a:p>
            <a:pPr marL="0" indent="0">
              <a:buNone/>
            </a:pPr>
            <a:r>
              <a:rPr lang="sv-SE" b="1" dirty="0" smtClean="0"/>
              <a:t>Mål:</a:t>
            </a:r>
          </a:p>
          <a:p>
            <a:r>
              <a:rPr lang="sv-SE" dirty="0" smtClean="0"/>
              <a:t>Arbeta för hög </a:t>
            </a:r>
            <a:r>
              <a:rPr lang="sv-SE" dirty="0"/>
              <a:t>jämn skörd över </a:t>
            </a:r>
            <a:r>
              <a:rPr lang="sv-SE" dirty="0" smtClean="0"/>
              <a:t>åren</a:t>
            </a:r>
            <a:endParaRPr lang="sv-SE" dirty="0"/>
          </a:p>
          <a:p>
            <a:r>
              <a:rPr lang="sv-SE" dirty="0" smtClean="0"/>
              <a:t>Effektivt kväveutnyttjande och kväveanvändning</a:t>
            </a:r>
            <a:endParaRPr lang="sv-SE" dirty="0"/>
          </a:p>
          <a:p>
            <a:r>
              <a:rPr lang="sv-SE" dirty="0" smtClean="0"/>
              <a:t>Effektiv energianvändning samt välja energi och N-gödsel med liten klimatpåverkan</a:t>
            </a:r>
            <a:endParaRPr lang="sv-SE" dirty="0"/>
          </a:p>
          <a:p>
            <a:r>
              <a:rPr lang="sv-SE" dirty="0" smtClean="0"/>
              <a:t>Bevarad/Höjd mullhalt i marken</a:t>
            </a:r>
          </a:p>
          <a:p>
            <a:pPr marL="0" indent="0">
              <a:buNone/>
            </a:pPr>
            <a:r>
              <a:rPr lang="sv-SE" b="1" dirty="0"/>
              <a:t>Exempel på </a:t>
            </a:r>
            <a:r>
              <a:rPr lang="sv-SE" b="1" dirty="0" smtClean="0"/>
              <a:t>klimatnyckeltal</a:t>
            </a:r>
            <a:r>
              <a:rPr lang="sv-SE" b="1" dirty="0"/>
              <a:t>:</a:t>
            </a:r>
          </a:p>
          <a:p>
            <a:r>
              <a:rPr lang="sv-SE" dirty="0" smtClean="0"/>
              <a:t>Skördeutveckling (ton/ha, år)</a:t>
            </a:r>
          </a:p>
          <a:p>
            <a:r>
              <a:rPr lang="sv-SE" dirty="0" smtClean="0"/>
              <a:t>Kväveeffektivitet (kg N tillfört/ha – kg N bortfört/ha), uppdelat tillfört mineralgödsel respektive tillförd organisk gödsel</a:t>
            </a:r>
          </a:p>
          <a:p>
            <a:r>
              <a:rPr lang="sv-SE" dirty="0" smtClean="0"/>
              <a:t>Kvävegödsling (kg/ton gröda)</a:t>
            </a:r>
          </a:p>
          <a:p>
            <a:r>
              <a:rPr lang="sv-SE" dirty="0" smtClean="0"/>
              <a:t>Drivmedelsförbrukning (liter/ha respektive liter/ton gröda)</a:t>
            </a:r>
          </a:p>
          <a:p>
            <a:endParaRPr lang="sv-SE" dirty="0"/>
          </a:p>
        </p:txBody>
      </p:sp>
    </p:spTree>
    <p:extLst>
      <p:ext uri="{BB962C8B-B14F-4D97-AF65-F5344CB8AC3E}">
        <p14:creationId xmlns:p14="http://schemas.microsoft.com/office/powerpoint/2010/main" val="147419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Mjölk- och nötköttsproduktion</a:t>
            </a:r>
            <a:endParaRPr lang="sv-SE" dirty="0"/>
          </a:p>
        </p:txBody>
      </p:sp>
      <p:sp>
        <p:nvSpPr>
          <p:cNvPr id="3" name="Platshållare för innehåll 2"/>
          <p:cNvSpPr>
            <a:spLocks noGrp="1"/>
          </p:cNvSpPr>
          <p:nvPr>
            <p:ph idx="1"/>
          </p:nvPr>
        </p:nvSpPr>
        <p:spPr/>
        <p:txBody>
          <a:bodyPr/>
          <a:lstStyle/>
          <a:p>
            <a:pPr marL="0" indent="0">
              <a:buNone/>
            </a:pPr>
            <a:r>
              <a:rPr lang="sv-SE" b="1" dirty="0"/>
              <a:t>Mål:</a:t>
            </a:r>
          </a:p>
          <a:p>
            <a:r>
              <a:rPr lang="sv-SE" dirty="0" smtClean="0"/>
              <a:t>Optimal avkastning, </a:t>
            </a:r>
            <a:r>
              <a:rPr lang="sv-SE" dirty="0" err="1" smtClean="0"/>
              <a:t>bl</a:t>
            </a:r>
            <a:r>
              <a:rPr lang="sv-SE" dirty="0" smtClean="0"/>
              <a:t> a genom högt foderutnyttjande, god fruktsamhet, friska djur, låg dödlighet </a:t>
            </a:r>
            <a:endParaRPr lang="sv-SE" dirty="0"/>
          </a:p>
          <a:p>
            <a:pPr marL="0" indent="0">
              <a:buNone/>
            </a:pPr>
            <a:r>
              <a:rPr lang="sv-SE" b="1" dirty="0"/>
              <a:t>Exempel på </a:t>
            </a:r>
            <a:r>
              <a:rPr lang="sv-SE" b="1" dirty="0" smtClean="0"/>
              <a:t>klimatnyckeltal, mjölk:</a:t>
            </a:r>
            <a:endParaRPr lang="sv-SE" b="1" dirty="0"/>
          </a:p>
          <a:p>
            <a:r>
              <a:rPr lang="sv-SE" dirty="0" err="1" smtClean="0"/>
              <a:t>Inkalvningsålder</a:t>
            </a:r>
            <a:r>
              <a:rPr lang="sv-SE" dirty="0"/>
              <a:t>, månader</a:t>
            </a:r>
          </a:p>
          <a:p>
            <a:r>
              <a:rPr lang="sv-SE" dirty="0" smtClean="0"/>
              <a:t>Producerad </a:t>
            </a:r>
            <a:r>
              <a:rPr lang="sv-SE" dirty="0"/>
              <a:t>mängd ECM, kg</a:t>
            </a:r>
          </a:p>
          <a:p>
            <a:r>
              <a:rPr lang="sv-SE" dirty="0"/>
              <a:t>Andel levererad mjölk, %</a:t>
            </a:r>
          </a:p>
          <a:p>
            <a:r>
              <a:rPr lang="sv-SE" dirty="0"/>
              <a:t>Kalvdödlighet, %</a:t>
            </a:r>
          </a:p>
          <a:p>
            <a:r>
              <a:rPr lang="sv-SE" dirty="0"/>
              <a:t>Rekryteringsprocent, </a:t>
            </a:r>
            <a:r>
              <a:rPr lang="sv-SE" dirty="0" smtClean="0"/>
              <a:t>%</a:t>
            </a:r>
          </a:p>
          <a:p>
            <a:pPr marL="0" indent="0">
              <a:buNone/>
            </a:pPr>
            <a:r>
              <a:rPr lang="sv-SE" b="1" dirty="0" smtClean="0"/>
              <a:t>Exempel på klimatnyckeltal, nöt:</a:t>
            </a:r>
            <a:endParaRPr lang="sv-SE" dirty="0" smtClean="0"/>
          </a:p>
          <a:p>
            <a:r>
              <a:rPr lang="sv-SE" dirty="0" smtClean="0"/>
              <a:t>Kalvdödlighet </a:t>
            </a:r>
            <a:r>
              <a:rPr lang="sv-SE" dirty="0"/>
              <a:t>%</a:t>
            </a:r>
          </a:p>
          <a:p>
            <a:r>
              <a:rPr lang="sv-SE" dirty="0"/>
              <a:t>Antal avvanda kalvar/betäckt hondjur </a:t>
            </a:r>
            <a:r>
              <a:rPr lang="sv-SE" dirty="0" err="1"/>
              <a:t>st</a:t>
            </a:r>
            <a:endParaRPr lang="sv-SE" dirty="0"/>
          </a:p>
          <a:p>
            <a:r>
              <a:rPr lang="sv-SE" dirty="0"/>
              <a:t>Tillväxt g/dag (uppfödningstid)</a:t>
            </a:r>
          </a:p>
          <a:p>
            <a:r>
              <a:rPr lang="sv-SE" dirty="0"/>
              <a:t>Foderutnyttjande kg </a:t>
            </a:r>
            <a:r>
              <a:rPr lang="sv-SE" dirty="0" err="1"/>
              <a:t>ts</a:t>
            </a:r>
            <a:r>
              <a:rPr lang="sv-SE" dirty="0"/>
              <a:t>/kg slaktvikt.</a:t>
            </a:r>
          </a:p>
          <a:p>
            <a:endParaRPr lang="sv-SE" dirty="0"/>
          </a:p>
          <a:p>
            <a:endParaRPr lang="sv-SE" dirty="0"/>
          </a:p>
        </p:txBody>
      </p:sp>
    </p:spTree>
    <p:extLst>
      <p:ext uri="{BB962C8B-B14F-4D97-AF65-F5344CB8AC3E}">
        <p14:creationId xmlns:p14="http://schemas.microsoft.com/office/powerpoint/2010/main" val="422207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Grisproduktion</a:t>
            </a:r>
            <a:endParaRPr lang="sv-SE" dirty="0"/>
          </a:p>
        </p:txBody>
      </p:sp>
      <p:sp>
        <p:nvSpPr>
          <p:cNvPr id="3" name="Platshållare för innehåll 2"/>
          <p:cNvSpPr>
            <a:spLocks noGrp="1"/>
          </p:cNvSpPr>
          <p:nvPr>
            <p:ph idx="1"/>
          </p:nvPr>
        </p:nvSpPr>
        <p:spPr/>
        <p:txBody>
          <a:bodyPr/>
          <a:lstStyle/>
          <a:p>
            <a:pPr marL="0" indent="0">
              <a:buNone/>
            </a:pPr>
            <a:r>
              <a:rPr lang="sv-SE" b="1" dirty="0" smtClean="0"/>
              <a:t>Mål:</a:t>
            </a:r>
          </a:p>
          <a:p>
            <a:r>
              <a:rPr lang="sv-SE" dirty="0"/>
              <a:t>Högt kväveutnyttjande</a:t>
            </a:r>
          </a:p>
          <a:p>
            <a:r>
              <a:rPr lang="sv-SE" dirty="0"/>
              <a:t>God djurhälsa</a:t>
            </a:r>
          </a:p>
          <a:p>
            <a:r>
              <a:rPr lang="sv-SE" dirty="0"/>
              <a:t>Hög och jämn produktion</a:t>
            </a:r>
          </a:p>
          <a:p>
            <a:r>
              <a:rPr lang="sv-SE" dirty="0"/>
              <a:t>Effektivt </a:t>
            </a:r>
            <a:r>
              <a:rPr lang="sv-SE" dirty="0" smtClean="0"/>
              <a:t>foderutnyttjande</a:t>
            </a:r>
          </a:p>
          <a:p>
            <a:pPr marL="0" indent="0">
              <a:buNone/>
            </a:pPr>
            <a:r>
              <a:rPr lang="sv-SE" b="1" dirty="0"/>
              <a:t>Exempel på klimatnyckeltal:</a:t>
            </a:r>
          </a:p>
          <a:p>
            <a:r>
              <a:rPr lang="sv-SE" dirty="0"/>
              <a:t>Smågris:</a:t>
            </a:r>
          </a:p>
          <a:p>
            <a:pPr lvl="1"/>
            <a:r>
              <a:rPr lang="sv-SE" sz="2000" dirty="0">
                <a:cs typeface="+mn-cs"/>
              </a:rPr>
              <a:t>Producerade smågrisar per årssugga</a:t>
            </a:r>
          </a:p>
          <a:p>
            <a:r>
              <a:rPr lang="sv-SE" dirty="0" smtClean="0"/>
              <a:t>Slaktgris</a:t>
            </a:r>
            <a:r>
              <a:rPr lang="sv-SE" dirty="0"/>
              <a:t>:</a:t>
            </a:r>
          </a:p>
          <a:p>
            <a:pPr lvl="1"/>
            <a:r>
              <a:rPr lang="sv-SE" sz="2000" dirty="0">
                <a:cs typeface="+mn-cs"/>
              </a:rPr>
              <a:t>Daglig tillväxt g/dag.</a:t>
            </a:r>
          </a:p>
          <a:p>
            <a:pPr lvl="1"/>
            <a:r>
              <a:rPr lang="sv-SE" sz="2000" dirty="0">
                <a:cs typeface="+mn-cs"/>
              </a:rPr>
              <a:t>Dödlighet %.</a:t>
            </a:r>
          </a:p>
          <a:p>
            <a:pPr lvl="1"/>
            <a:r>
              <a:rPr lang="sv-SE" sz="2000" dirty="0">
                <a:cs typeface="+mn-cs"/>
              </a:rPr>
              <a:t>MJ foder per kg tillväxt.</a:t>
            </a:r>
          </a:p>
          <a:p>
            <a:endParaRPr lang="sv-SE" dirty="0"/>
          </a:p>
          <a:p>
            <a:endParaRPr lang="sv-SE" dirty="0"/>
          </a:p>
        </p:txBody>
      </p:sp>
    </p:spTree>
    <p:extLst>
      <p:ext uri="{BB962C8B-B14F-4D97-AF65-F5344CB8AC3E}">
        <p14:creationId xmlns:p14="http://schemas.microsoft.com/office/powerpoint/2010/main" val="413426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ubrik 1"/>
          <p:cNvSpPr>
            <a:spLocks noGrp="1"/>
          </p:cNvSpPr>
          <p:nvPr>
            <p:ph type="title"/>
          </p:nvPr>
        </p:nvSpPr>
        <p:spPr>
          <a:xfrm>
            <a:off x="3491880" y="296712"/>
            <a:ext cx="4975432" cy="828032"/>
          </a:xfrm>
          <a:noFill/>
        </p:spPr>
        <p:txBody>
          <a:bodyPr>
            <a:normAutofit/>
          </a:bodyPr>
          <a:lstStyle/>
          <a:p>
            <a:pPr algn="r"/>
            <a:r>
              <a:rPr lang="sv-SE" sz="2800" b="1" dirty="0" smtClean="0"/>
              <a:t>Utgångspunkten</a:t>
            </a:r>
            <a:endParaRPr lang="sv-SE" sz="2800" b="1" dirty="0"/>
          </a:p>
        </p:txBody>
      </p:sp>
      <p:grpSp>
        <p:nvGrpSpPr>
          <p:cNvPr id="2" name="Grupp 18"/>
          <p:cNvGrpSpPr>
            <a:grpSpLocks/>
          </p:cNvGrpSpPr>
          <p:nvPr/>
        </p:nvGrpSpPr>
        <p:grpSpPr bwMode="auto">
          <a:xfrm>
            <a:off x="6676223" y="3406355"/>
            <a:ext cx="2000232" cy="2928958"/>
            <a:chOff x="5793091" y="2949266"/>
            <a:chExt cx="1772660" cy="2729218"/>
          </a:xfrm>
        </p:grpSpPr>
        <p:pic>
          <p:nvPicPr>
            <p:cNvPr id="4120" name="Picture 5" descr="C:\Documents and Settings\bf070\Skrivbord\DSC_3073@060317111804.jpg"/>
            <p:cNvPicPr>
              <a:picLocks noChangeAspect="1" noChangeArrowheads="1"/>
            </p:cNvPicPr>
            <p:nvPr/>
          </p:nvPicPr>
          <p:blipFill>
            <a:blip r:embed="rId2" cstate="print"/>
            <a:srcRect l="7317" r="7317"/>
            <a:stretch>
              <a:fillRect/>
            </a:stretch>
          </p:blipFill>
          <p:spPr bwMode="auto">
            <a:xfrm>
              <a:off x="5803621" y="2949266"/>
              <a:ext cx="1751600" cy="1336990"/>
            </a:xfrm>
            <a:prstGeom prst="rect">
              <a:avLst/>
            </a:prstGeom>
            <a:noFill/>
            <a:ln w="9525">
              <a:noFill/>
              <a:miter lim="800000"/>
              <a:headEnd/>
              <a:tailEnd/>
            </a:ln>
          </p:spPr>
        </p:pic>
        <p:pic>
          <p:nvPicPr>
            <p:cNvPr id="4121" name="Picture 7" descr="C:\Documents and Settings\bf070\Skrivbord\spannmål.jpg"/>
            <p:cNvPicPr>
              <a:picLocks noChangeAspect="1" noChangeArrowheads="1"/>
            </p:cNvPicPr>
            <p:nvPr/>
          </p:nvPicPr>
          <p:blipFill>
            <a:blip r:embed="rId3" cstate="print"/>
            <a:srcRect l="10092" r="4858"/>
            <a:stretch>
              <a:fillRect/>
            </a:stretch>
          </p:blipFill>
          <p:spPr bwMode="auto">
            <a:xfrm>
              <a:off x="5793091" y="4286256"/>
              <a:ext cx="1772660" cy="1392228"/>
            </a:xfrm>
            <a:prstGeom prst="rect">
              <a:avLst/>
            </a:prstGeom>
            <a:noFill/>
            <a:ln w="9525">
              <a:noFill/>
              <a:miter lim="800000"/>
              <a:headEnd/>
              <a:tailEnd/>
            </a:ln>
          </p:spPr>
        </p:pic>
      </p:grpSp>
      <p:sp>
        <p:nvSpPr>
          <p:cNvPr id="21" name="Rektangel 20"/>
          <p:cNvSpPr/>
          <p:nvPr/>
        </p:nvSpPr>
        <p:spPr>
          <a:xfrm>
            <a:off x="3951511" y="1793453"/>
            <a:ext cx="2500313" cy="697623"/>
          </a:xfrm>
          <a:prstGeom prst="rect">
            <a:avLst/>
          </a:prstGeom>
        </p:spPr>
        <p:txBody>
          <a:bodyPr lIns="91435" tIns="45718" rIns="91435" bIns="45718">
            <a:spAutoFit/>
          </a:bodyPr>
          <a:lstStyle/>
          <a:p>
            <a:pPr algn="ctr" defTabSz="912767">
              <a:lnSpc>
                <a:spcPct val="115000"/>
              </a:lnSpc>
              <a:spcAft>
                <a:spcPts val="1800"/>
              </a:spcAft>
              <a:defRPr/>
            </a:pPr>
            <a:r>
              <a:rPr lang="sv-SE" sz="1800" b="1" kern="0" dirty="0">
                <a:solidFill>
                  <a:schemeClr val="accent3"/>
                </a:solidFill>
                <a:latin typeface="Verdana"/>
              </a:rPr>
              <a:t>Metan från djurhållningen</a:t>
            </a:r>
          </a:p>
        </p:txBody>
      </p:sp>
      <p:sp>
        <p:nvSpPr>
          <p:cNvPr id="22" name="Rektangel 21"/>
          <p:cNvSpPr/>
          <p:nvPr/>
        </p:nvSpPr>
        <p:spPr>
          <a:xfrm>
            <a:off x="2521762" y="1779166"/>
            <a:ext cx="1800225" cy="646327"/>
          </a:xfrm>
          <a:prstGeom prst="rect">
            <a:avLst/>
          </a:prstGeom>
        </p:spPr>
        <p:txBody>
          <a:bodyPr lIns="91435" tIns="45718" rIns="91435" bIns="45718">
            <a:spAutoFit/>
          </a:bodyPr>
          <a:lstStyle/>
          <a:p>
            <a:pPr algn="ctr">
              <a:defRPr/>
            </a:pPr>
            <a:r>
              <a:rPr lang="sv-SE" sz="1800" b="1" kern="0" dirty="0">
                <a:solidFill>
                  <a:schemeClr val="accent4"/>
                </a:solidFill>
                <a:latin typeface="Verdana"/>
              </a:rPr>
              <a:t>Lustgas från kväve</a:t>
            </a:r>
            <a:endParaRPr lang="sv-SE" sz="2000" dirty="0">
              <a:solidFill>
                <a:schemeClr val="accent4"/>
              </a:solidFill>
            </a:endParaRPr>
          </a:p>
        </p:txBody>
      </p:sp>
      <p:sp>
        <p:nvSpPr>
          <p:cNvPr id="23" name="Rektangel 22"/>
          <p:cNvSpPr/>
          <p:nvPr/>
        </p:nvSpPr>
        <p:spPr>
          <a:xfrm>
            <a:off x="1574622" y="1772816"/>
            <a:ext cx="1357312" cy="646327"/>
          </a:xfrm>
          <a:prstGeom prst="rect">
            <a:avLst/>
          </a:prstGeom>
        </p:spPr>
        <p:txBody>
          <a:bodyPr lIns="91435" tIns="45718" rIns="91435" bIns="45718">
            <a:spAutoFit/>
          </a:bodyPr>
          <a:lstStyle/>
          <a:p>
            <a:pPr algn="ctr">
              <a:defRPr/>
            </a:pPr>
            <a:r>
              <a:rPr lang="sv-SE" sz="1800" b="1" kern="0" dirty="0">
                <a:solidFill>
                  <a:prstClr val="black"/>
                </a:solidFill>
                <a:latin typeface="Verdana"/>
              </a:rPr>
              <a:t>Kol i mark</a:t>
            </a:r>
            <a:endParaRPr lang="sv-SE" sz="2000" dirty="0">
              <a:solidFill>
                <a:prstClr val="black"/>
              </a:solidFill>
            </a:endParaRPr>
          </a:p>
        </p:txBody>
      </p:sp>
      <p:sp>
        <p:nvSpPr>
          <p:cNvPr id="24" name="Rektangel 23"/>
          <p:cNvSpPr/>
          <p:nvPr/>
        </p:nvSpPr>
        <p:spPr>
          <a:xfrm>
            <a:off x="193204" y="1844252"/>
            <a:ext cx="1714500" cy="523216"/>
          </a:xfrm>
          <a:prstGeom prst="rect">
            <a:avLst/>
          </a:prstGeom>
        </p:spPr>
        <p:txBody>
          <a:bodyPr lIns="91435" tIns="45718" rIns="91435" bIns="45718">
            <a:spAutoFit/>
          </a:bodyPr>
          <a:lstStyle/>
          <a:p>
            <a:pPr algn="ctr">
              <a:defRPr/>
            </a:pPr>
            <a:r>
              <a:rPr lang="sv-SE" sz="1400" b="1" kern="0" dirty="0">
                <a:solidFill>
                  <a:prstClr val="black"/>
                </a:solidFill>
                <a:latin typeface="Verdana"/>
              </a:rPr>
              <a:t>Koldioxid från fossil energi</a:t>
            </a:r>
            <a:endParaRPr lang="sv-SE" sz="2000" dirty="0">
              <a:solidFill>
                <a:prstClr val="black"/>
              </a:solidFill>
            </a:endParaRPr>
          </a:p>
        </p:txBody>
      </p:sp>
      <p:sp>
        <p:nvSpPr>
          <p:cNvPr id="36" name="Rektangel 35"/>
          <p:cNvSpPr/>
          <p:nvPr/>
        </p:nvSpPr>
        <p:spPr>
          <a:xfrm>
            <a:off x="6319019" y="1850603"/>
            <a:ext cx="2357437" cy="646327"/>
          </a:xfrm>
          <a:prstGeom prst="rect">
            <a:avLst/>
          </a:prstGeom>
          <a:ln>
            <a:noFill/>
          </a:ln>
        </p:spPr>
        <p:txBody>
          <a:bodyPr lIns="91435" tIns="45718" rIns="91435" bIns="45718">
            <a:spAutoFit/>
          </a:bodyPr>
          <a:lstStyle/>
          <a:p>
            <a:pPr algn="ctr">
              <a:defRPr/>
            </a:pPr>
            <a:r>
              <a:rPr lang="sv-SE" sz="1800" b="1" kern="0" dirty="0">
                <a:solidFill>
                  <a:schemeClr val="accent2"/>
                </a:solidFill>
                <a:latin typeface="Verdana"/>
              </a:rPr>
              <a:t>Utsläpp från inköpta varor</a:t>
            </a:r>
            <a:endParaRPr lang="sv-SE" sz="2000" dirty="0">
              <a:solidFill>
                <a:schemeClr val="accent2"/>
              </a:solidFill>
            </a:endParaRPr>
          </a:p>
        </p:txBody>
      </p:sp>
      <p:pic>
        <p:nvPicPr>
          <p:cNvPr id="38" name="Picture 6" descr="C:\Users\hs\Desktop\maria\bilder\traktor.jpg"/>
          <p:cNvPicPr>
            <a:picLocks noChangeAspect="1" noChangeArrowheads="1"/>
          </p:cNvPicPr>
          <p:nvPr/>
        </p:nvPicPr>
        <p:blipFill>
          <a:blip r:embed="rId4" cstate="print"/>
          <a:srcRect l="39035" t="6019" r="3101" b="29"/>
          <a:stretch>
            <a:fillRect/>
          </a:stretch>
        </p:blipFill>
        <p:spPr bwMode="auto">
          <a:xfrm>
            <a:off x="610684" y="3406354"/>
            <a:ext cx="939830" cy="1143000"/>
          </a:xfrm>
          <a:prstGeom prst="rect">
            <a:avLst/>
          </a:prstGeom>
          <a:noFill/>
          <a:ln w="9525">
            <a:noFill/>
            <a:miter lim="800000"/>
            <a:headEnd/>
            <a:tailEnd/>
          </a:ln>
        </p:spPr>
      </p:pic>
      <p:pic>
        <p:nvPicPr>
          <p:cNvPr id="7" name="Picture 9" descr="G:\1FOTOARKIV03\Uppdragsarkiv\Landsbygdsutveckling\Djur\Untitled5.tif"/>
          <p:cNvPicPr>
            <a:picLocks noChangeAspect="1" noChangeArrowheads="1"/>
          </p:cNvPicPr>
          <p:nvPr/>
        </p:nvPicPr>
        <p:blipFill>
          <a:blip r:embed="rId5" cstate="print"/>
          <a:srcRect r="3728"/>
          <a:stretch>
            <a:fillRect/>
          </a:stretch>
        </p:blipFill>
        <p:spPr bwMode="auto">
          <a:xfrm>
            <a:off x="4932040" y="3406353"/>
            <a:ext cx="1924050" cy="2954338"/>
          </a:xfrm>
          <a:prstGeom prst="rect">
            <a:avLst/>
          </a:prstGeom>
          <a:noFill/>
          <a:ln w="9525">
            <a:noFill/>
            <a:miter lim="800000"/>
            <a:headEnd/>
            <a:tailEnd/>
          </a:ln>
        </p:spPr>
      </p:pic>
      <p:pic>
        <p:nvPicPr>
          <p:cNvPr id="12" name="Picture 4" descr="C:\Users\hs\Desktop\maria\bilder\stallgödsel.jpg"/>
          <p:cNvPicPr>
            <a:picLocks noChangeAspect="1" noChangeArrowheads="1"/>
          </p:cNvPicPr>
          <p:nvPr/>
        </p:nvPicPr>
        <p:blipFill rotWithShape="1">
          <a:blip r:embed="rId6" cstate="print"/>
          <a:srcRect l="43007" r="14176" b="-2"/>
          <a:stretch/>
        </p:blipFill>
        <p:spPr bwMode="auto">
          <a:xfrm>
            <a:off x="3230835" y="3406353"/>
            <a:ext cx="1701205" cy="2974975"/>
          </a:xfrm>
          <a:prstGeom prst="rect">
            <a:avLst/>
          </a:prstGeom>
          <a:noFill/>
          <a:ln w="9525">
            <a:noFill/>
            <a:miter lim="800000"/>
            <a:headEnd/>
            <a:tailEnd/>
          </a:ln>
        </p:spPr>
      </p:pic>
      <p:pic>
        <p:nvPicPr>
          <p:cNvPr id="11" name="Picture 11" descr="C:\Users\hs\Desktop\maria\bilder\mark.jpg"/>
          <p:cNvPicPr>
            <a:picLocks noChangeAspect="1" noChangeArrowheads="1"/>
          </p:cNvPicPr>
          <p:nvPr/>
        </p:nvPicPr>
        <p:blipFill rotWithShape="1">
          <a:blip r:embed="rId7" cstate="print"/>
          <a:srcRect l="6769" r="6743"/>
          <a:stretch/>
        </p:blipFill>
        <p:spPr bwMode="auto">
          <a:xfrm>
            <a:off x="1518494" y="3406353"/>
            <a:ext cx="1712341" cy="2959100"/>
          </a:xfrm>
          <a:prstGeom prst="rect">
            <a:avLst/>
          </a:prstGeom>
          <a:noFill/>
          <a:ln w="9525">
            <a:noFill/>
            <a:miter lim="800000"/>
            <a:headEnd/>
            <a:tailEnd/>
          </a:ln>
        </p:spPr>
      </p:pic>
      <p:cxnSp>
        <p:nvCxnSpPr>
          <p:cNvPr id="31" name="Rak pil 30"/>
          <p:cNvCxnSpPr>
            <a:cxnSpLocks noChangeShapeType="1"/>
          </p:cNvCxnSpPr>
          <p:nvPr/>
        </p:nvCxnSpPr>
        <p:spPr bwMode="auto">
          <a:xfrm rot="5400000" flipH="1" flipV="1">
            <a:off x="4057874" y="2950741"/>
            <a:ext cx="928687" cy="1587"/>
          </a:xfrm>
          <a:prstGeom prst="straightConnector1">
            <a:avLst/>
          </a:prstGeom>
          <a:noFill/>
          <a:ln w="63500" algn="ctr">
            <a:solidFill>
              <a:schemeClr val="accent3"/>
            </a:solidFill>
            <a:round/>
            <a:headEnd/>
            <a:tailEnd type="arrow" w="med" len="sm"/>
          </a:ln>
        </p:spPr>
      </p:cxnSp>
      <p:cxnSp>
        <p:nvCxnSpPr>
          <p:cNvPr id="32" name="Rak pil 31"/>
          <p:cNvCxnSpPr>
            <a:cxnSpLocks noChangeShapeType="1"/>
          </p:cNvCxnSpPr>
          <p:nvPr/>
        </p:nvCxnSpPr>
        <p:spPr bwMode="auto">
          <a:xfrm rot="5400000" flipH="1" flipV="1">
            <a:off x="3215501" y="2950741"/>
            <a:ext cx="928687" cy="1587"/>
          </a:xfrm>
          <a:prstGeom prst="straightConnector1">
            <a:avLst/>
          </a:prstGeom>
          <a:noFill/>
          <a:ln w="69850" algn="ctr">
            <a:solidFill>
              <a:schemeClr val="accent4"/>
            </a:solidFill>
            <a:round/>
            <a:headEnd/>
            <a:tailEnd type="arrow" w="med" len="sm"/>
          </a:ln>
        </p:spPr>
      </p:cxnSp>
      <p:cxnSp>
        <p:nvCxnSpPr>
          <p:cNvPr id="33" name="Rak pil 32"/>
          <p:cNvCxnSpPr>
            <a:cxnSpLocks noChangeShapeType="1"/>
          </p:cNvCxnSpPr>
          <p:nvPr/>
        </p:nvCxnSpPr>
        <p:spPr bwMode="auto">
          <a:xfrm rot="5400000" flipH="1" flipV="1">
            <a:off x="2666702" y="2950740"/>
            <a:ext cx="928687" cy="1588"/>
          </a:xfrm>
          <a:prstGeom prst="straightConnector1">
            <a:avLst/>
          </a:prstGeom>
          <a:noFill/>
          <a:ln w="155575" algn="ctr">
            <a:solidFill>
              <a:schemeClr val="accent4"/>
            </a:solidFill>
            <a:round/>
            <a:headEnd/>
            <a:tailEnd type="arrow" w="med" len="sm"/>
          </a:ln>
        </p:spPr>
      </p:cxnSp>
      <p:cxnSp>
        <p:nvCxnSpPr>
          <p:cNvPr id="30" name="Rak pil 29"/>
          <p:cNvCxnSpPr>
            <a:cxnSpLocks noChangeShapeType="1"/>
          </p:cNvCxnSpPr>
          <p:nvPr/>
        </p:nvCxnSpPr>
        <p:spPr bwMode="auto">
          <a:xfrm rot="5400000" flipH="1" flipV="1">
            <a:off x="5273899" y="2950741"/>
            <a:ext cx="928687" cy="1587"/>
          </a:xfrm>
          <a:prstGeom prst="straightConnector1">
            <a:avLst/>
          </a:prstGeom>
          <a:noFill/>
          <a:ln w="111125" algn="ctr">
            <a:solidFill>
              <a:schemeClr val="accent3"/>
            </a:solidFill>
            <a:round/>
            <a:headEnd/>
            <a:tailEnd type="arrow" w="med" len="sm"/>
          </a:ln>
        </p:spPr>
      </p:cxnSp>
      <p:cxnSp>
        <p:nvCxnSpPr>
          <p:cNvPr id="37" name="Rak pil 36"/>
          <p:cNvCxnSpPr>
            <a:cxnSpLocks noChangeShapeType="1"/>
          </p:cNvCxnSpPr>
          <p:nvPr/>
        </p:nvCxnSpPr>
        <p:spPr bwMode="auto">
          <a:xfrm rot="5400000" flipH="1" flipV="1">
            <a:off x="7141344" y="3022177"/>
            <a:ext cx="785812" cy="1588"/>
          </a:xfrm>
          <a:prstGeom prst="straightConnector1">
            <a:avLst/>
          </a:prstGeom>
          <a:noFill/>
          <a:ln w="111125" algn="ctr">
            <a:solidFill>
              <a:schemeClr val="accent2"/>
            </a:solidFill>
            <a:round/>
            <a:headEnd/>
            <a:tailEnd type="arrow" w="med" len="sm"/>
          </a:ln>
        </p:spPr>
      </p:cxnSp>
      <p:sp>
        <p:nvSpPr>
          <p:cNvPr id="39" name="Ned 38"/>
          <p:cNvSpPr/>
          <p:nvPr/>
        </p:nvSpPr>
        <p:spPr bwMode="auto">
          <a:xfrm>
            <a:off x="2267744" y="2487190"/>
            <a:ext cx="571500" cy="1000125"/>
          </a:xfrm>
          <a:prstGeom prst="downArrow">
            <a:avLst>
              <a:gd name="adj1" fmla="val 66667"/>
              <a:gd name="adj2" fmla="val 50000"/>
            </a:avLst>
          </a:prstGeom>
          <a:gradFill>
            <a:gsLst>
              <a:gs pos="85000">
                <a:schemeClr val="bg1">
                  <a:lumMod val="85000"/>
                </a:schemeClr>
              </a:gs>
              <a:gs pos="50000">
                <a:schemeClr val="tx1">
                  <a:lumMod val="95000"/>
                  <a:lumOff val="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lIns="91435" tIns="45718" rIns="91435" bIns="45718"/>
          <a:lstStyle/>
          <a:p>
            <a:pPr eaLnBrk="0" hangingPunct="0">
              <a:spcBef>
                <a:spcPct val="20000"/>
              </a:spcBef>
              <a:buClr>
                <a:srgbClr val="006600"/>
              </a:buClr>
              <a:defRPr/>
            </a:pPr>
            <a:endParaRPr lang="sv-SE" b="1" u="sng">
              <a:solidFill>
                <a:prstClr val="black"/>
              </a:solidFill>
            </a:endParaRPr>
          </a:p>
        </p:txBody>
      </p:sp>
      <p:cxnSp>
        <p:nvCxnSpPr>
          <p:cNvPr id="34" name="Rak pil 33"/>
          <p:cNvCxnSpPr>
            <a:cxnSpLocks noChangeShapeType="1"/>
            <a:stCxn id="39" idx="0"/>
            <a:endCxn id="39" idx="2"/>
          </p:cNvCxnSpPr>
          <p:nvPr/>
        </p:nvCxnSpPr>
        <p:spPr bwMode="auto">
          <a:xfrm>
            <a:off x="2553494" y="2487190"/>
            <a:ext cx="0" cy="1000125"/>
          </a:xfrm>
          <a:prstGeom prst="straightConnector1">
            <a:avLst/>
          </a:prstGeom>
          <a:noFill/>
          <a:ln w="53975" algn="ctr">
            <a:solidFill>
              <a:schemeClr val="tx1"/>
            </a:solidFill>
            <a:round/>
            <a:headEnd/>
            <a:tailEnd type="arrow" w="med" len="sm"/>
          </a:ln>
        </p:spPr>
      </p:cxnSp>
      <p:sp>
        <p:nvSpPr>
          <p:cNvPr id="40" name="Ned 39"/>
          <p:cNvSpPr/>
          <p:nvPr/>
        </p:nvSpPr>
        <p:spPr bwMode="auto">
          <a:xfrm rot="10800000">
            <a:off x="1547664" y="2415753"/>
            <a:ext cx="857250" cy="1000125"/>
          </a:xfrm>
          <a:prstGeom prst="downArrow">
            <a:avLst>
              <a:gd name="adj1" fmla="val 66667"/>
              <a:gd name="adj2" fmla="val 50000"/>
            </a:avLst>
          </a:prstGeom>
          <a:gradFill>
            <a:gsLst>
              <a:gs pos="85000">
                <a:schemeClr val="bg1">
                  <a:lumMod val="85000"/>
                </a:schemeClr>
              </a:gs>
              <a:gs pos="50000">
                <a:schemeClr val="tx1">
                  <a:lumMod val="85000"/>
                  <a:lumOff val="1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lIns="91435" tIns="45718" rIns="91435" bIns="45718"/>
          <a:lstStyle/>
          <a:p>
            <a:pPr eaLnBrk="0" hangingPunct="0">
              <a:spcBef>
                <a:spcPct val="20000"/>
              </a:spcBef>
              <a:buClr>
                <a:srgbClr val="006600"/>
              </a:buClr>
              <a:defRPr/>
            </a:pPr>
            <a:endParaRPr lang="sv-SE" b="1" u="sng">
              <a:solidFill>
                <a:prstClr val="black"/>
              </a:solidFill>
            </a:endParaRPr>
          </a:p>
        </p:txBody>
      </p:sp>
      <p:cxnSp>
        <p:nvCxnSpPr>
          <p:cNvPr id="29" name="Rak pil 28"/>
          <p:cNvCxnSpPr>
            <a:cxnSpLocks noChangeShapeType="1"/>
            <a:stCxn id="40" idx="0"/>
            <a:endCxn id="40" idx="2"/>
          </p:cNvCxnSpPr>
          <p:nvPr/>
        </p:nvCxnSpPr>
        <p:spPr bwMode="auto">
          <a:xfrm flipV="1">
            <a:off x="1976289" y="2415753"/>
            <a:ext cx="0" cy="1000125"/>
          </a:xfrm>
          <a:prstGeom prst="straightConnector1">
            <a:avLst/>
          </a:prstGeom>
          <a:noFill/>
          <a:ln w="57150" algn="ctr">
            <a:solidFill>
              <a:schemeClr val="tx1"/>
            </a:solidFill>
            <a:round/>
            <a:headEnd/>
            <a:tailEnd type="arrow" w="med" len="sm"/>
          </a:ln>
        </p:spPr>
      </p:cxnSp>
      <p:cxnSp>
        <p:nvCxnSpPr>
          <p:cNvPr id="35" name="Rak pil 34"/>
          <p:cNvCxnSpPr>
            <a:cxnSpLocks noChangeShapeType="1"/>
          </p:cNvCxnSpPr>
          <p:nvPr/>
        </p:nvCxnSpPr>
        <p:spPr bwMode="auto">
          <a:xfrm rot="5400000" flipH="1" flipV="1">
            <a:off x="575794" y="2879303"/>
            <a:ext cx="928688" cy="1587"/>
          </a:xfrm>
          <a:prstGeom prst="straightConnector1">
            <a:avLst/>
          </a:prstGeom>
          <a:noFill/>
          <a:ln w="47625" algn="ctr">
            <a:solidFill>
              <a:schemeClr val="tx1"/>
            </a:solidFill>
            <a:round/>
            <a:headEnd/>
            <a:tailEnd type="arrow" w="med" len="sm"/>
          </a:ln>
        </p:spPr>
      </p:cxnSp>
    </p:spTree>
    <p:extLst>
      <p:ext uri="{BB962C8B-B14F-4D97-AF65-F5344CB8AC3E}">
        <p14:creationId xmlns:p14="http://schemas.microsoft.com/office/powerpoint/2010/main" val="169939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26"/>
          <p:cNvSpPr>
            <a:spLocks noGrp="1"/>
          </p:cNvSpPr>
          <p:nvPr>
            <p:ph type="title"/>
          </p:nvPr>
        </p:nvSpPr>
        <p:spPr/>
        <p:txBody>
          <a:bodyPr/>
          <a:lstStyle/>
          <a:p>
            <a:pPr defTabSz="912813" eaLnBrk="0" hangingPunct="0">
              <a:defRPr/>
            </a:pPr>
            <a:r>
              <a:rPr lang="sv-SE" sz="2800" kern="0" dirty="0" smtClean="0"/>
              <a:t>Tre kategorier av åtgärder</a:t>
            </a:r>
          </a:p>
        </p:txBody>
      </p:sp>
      <p:sp>
        <p:nvSpPr>
          <p:cNvPr id="3" name="Platshållare för innehåll 2"/>
          <p:cNvSpPr>
            <a:spLocks noGrp="1"/>
          </p:cNvSpPr>
          <p:nvPr>
            <p:ph idx="1"/>
          </p:nvPr>
        </p:nvSpPr>
        <p:spPr>
          <a:xfrm>
            <a:off x="539552" y="1260000"/>
            <a:ext cx="8064896" cy="1520928"/>
          </a:xfrm>
          <a:prstGeom prst="rect">
            <a:avLst/>
          </a:prstGeom>
        </p:spPr>
        <p:txBody>
          <a:bodyPr>
            <a:normAutofit fontScale="55000" lnSpcReduction="20000"/>
          </a:bodyPr>
          <a:lstStyle/>
          <a:p>
            <a:pPr marL="533400" indent="-533400">
              <a:lnSpc>
                <a:spcPct val="120000"/>
              </a:lnSpc>
              <a:buFont typeface="+mj-lt"/>
              <a:buAutoNum type="romanUcPeriod"/>
              <a:defRPr/>
            </a:pPr>
            <a:r>
              <a:rPr lang="sv-SE" sz="3800" b="1" dirty="0" smtClean="0">
                <a:solidFill>
                  <a:schemeClr val="tx2"/>
                </a:solidFill>
                <a:latin typeface="+mj-lt"/>
              </a:rPr>
              <a:t>  Förbättrad produktivitet och effektivitet</a:t>
            </a:r>
          </a:p>
          <a:p>
            <a:pPr marL="901700" lvl="1" indent="-279400">
              <a:lnSpc>
                <a:spcPct val="120000"/>
              </a:lnSpc>
              <a:buFont typeface="Wingdings" pitchFamily="2" charset="2"/>
              <a:buChar char="§"/>
              <a:defRPr/>
            </a:pPr>
            <a:r>
              <a:rPr lang="sv-SE" sz="3400" b="1" dirty="0" smtClean="0">
                <a:solidFill>
                  <a:schemeClr val="tx2"/>
                </a:solidFill>
              </a:rPr>
              <a:t>Resurseffektiv och jämn produktion. </a:t>
            </a:r>
          </a:p>
          <a:p>
            <a:pPr marL="901700" lvl="1" indent="-279400">
              <a:lnSpc>
                <a:spcPct val="120000"/>
              </a:lnSpc>
              <a:buFont typeface="Wingdings" pitchFamily="2" charset="2"/>
              <a:buChar char="§"/>
              <a:defRPr/>
            </a:pPr>
            <a:r>
              <a:rPr lang="sv-SE" sz="3400" b="1" dirty="0" smtClean="0">
                <a:solidFill>
                  <a:schemeClr val="tx2"/>
                </a:solidFill>
              </a:rPr>
              <a:t>Fokusera på KVÄVE, energi och foder. </a:t>
            </a:r>
          </a:p>
          <a:p>
            <a:pPr marL="901700" lvl="1" indent="-279400">
              <a:lnSpc>
                <a:spcPct val="120000"/>
              </a:lnSpc>
              <a:buFont typeface="Wingdings" pitchFamily="2" charset="2"/>
              <a:buChar char="§"/>
              <a:defRPr/>
            </a:pPr>
            <a:r>
              <a:rPr lang="sv-SE" sz="3400" b="1" dirty="0" smtClean="0"/>
              <a:t>Litet </a:t>
            </a:r>
            <a:r>
              <a:rPr lang="sv-SE" sz="3400" b="1" dirty="0"/>
              <a:t>spill</a:t>
            </a:r>
          </a:p>
          <a:p>
            <a:pPr marL="901700" lvl="1" indent="-279400">
              <a:lnSpc>
                <a:spcPct val="120000"/>
              </a:lnSpc>
              <a:buFont typeface="Wingdings" pitchFamily="2" charset="2"/>
              <a:buChar char="§"/>
              <a:defRPr/>
            </a:pPr>
            <a:endParaRPr lang="sv-SE" sz="3400" b="1" dirty="0" smtClean="0">
              <a:solidFill>
                <a:schemeClr val="tx2"/>
              </a:solidFill>
            </a:endParaRPr>
          </a:p>
        </p:txBody>
      </p:sp>
    </p:spTree>
    <p:extLst>
      <p:ext uri="{BB962C8B-B14F-4D97-AF65-F5344CB8AC3E}">
        <p14:creationId xmlns:p14="http://schemas.microsoft.com/office/powerpoint/2010/main" val="169227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r"/>
            <a:r>
              <a:rPr lang="sv-SE" dirty="0" smtClean="0"/>
              <a:t>Exempel kväveutnyttjande (I)</a:t>
            </a:r>
            <a:endParaRPr lang="sv-SE" dirty="0"/>
          </a:p>
        </p:txBody>
      </p:sp>
      <p:sp>
        <p:nvSpPr>
          <p:cNvPr id="13" name="Platshållare för innehåll 12"/>
          <p:cNvSpPr>
            <a:spLocks noGrp="1"/>
          </p:cNvSpPr>
          <p:nvPr>
            <p:ph idx="1"/>
          </p:nvPr>
        </p:nvSpPr>
        <p:spPr>
          <a:xfrm>
            <a:off x="540000" y="1628800"/>
            <a:ext cx="3383928" cy="4671200"/>
          </a:xfrm>
        </p:spPr>
        <p:txBody>
          <a:bodyPr/>
          <a:lstStyle/>
          <a:p>
            <a:r>
              <a:rPr lang="sv-SE" dirty="0" smtClean="0"/>
              <a:t>Preliminära resultat från gödslingsförsök, Rådde (</a:t>
            </a:r>
            <a:r>
              <a:rPr lang="sv-SE" dirty="0"/>
              <a:t>S</a:t>
            </a:r>
            <a:r>
              <a:rPr lang="sv-SE" dirty="0" smtClean="0"/>
              <a:t>juhärad) </a:t>
            </a:r>
          </a:p>
          <a:p>
            <a:r>
              <a:rPr lang="sv-SE" dirty="0" smtClean="0"/>
              <a:t>Medelvärden för två år (vall I och II)</a:t>
            </a:r>
            <a:endParaRPr lang="sv-SE" dirty="0"/>
          </a:p>
        </p:txBody>
      </p:sp>
      <p:graphicFrame>
        <p:nvGraphicFramePr>
          <p:cNvPr id="14" name="Platshållare för innehåll 10"/>
          <p:cNvGraphicFramePr>
            <a:graphicFrameLocks noGrp="1"/>
          </p:cNvGraphicFramePr>
          <p:nvPr>
            <p:ph idx="13"/>
            <p:extLst>
              <p:ext uri="{D42A27DB-BD31-4B8C-83A1-F6EECF244321}">
                <p14:modId xmlns:p14="http://schemas.microsoft.com/office/powerpoint/2010/main" val="1513301035"/>
              </p:ext>
            </p:extLst>
          </p:nvPr>
        </p:nvGraphicFramePr>
        <p:xfrm>
          <a:off x="4679950" y="1772816"/>
          <a:ext cx="3924300" cy="4527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040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r"/>
            <a:r>
              <a:rPr lang="sv-SE" dirty="0"/>
              <a:t>Exempel kväveutnyttjande (</a:t>
            </a:r>
            <a:r>
              <a:rPr lang="sv-SE" dirty="0" smtClean="0"/>
              <a:t>II)</a:t>
            </a:r>
            <a:endParaRPr lang="sv-SE" dirty="0"/>
          </a:p>
        </p:txBody>
      </p:sp>
      <p:graphicFrame>
        <p:nvGraphicFramePr>
          <p:cNvPr id="5" name="Platshållare för innehåll 9"/>
          <p:cNvGraphicFramePr>
            <a:graphicFrameLocks noGrp="1"/>
          </p:cNvGraphicFramePr>
          <p:nvPr>
            <p:ph idx="1"/>
            <p:extLst>
              <p:ext uri="{D42A27DB-BD31-4B8C-83A1-F6EECF244321}">
                <p14:modId xmlns:p14="http://schemas.microsoft.com/office/powerpoint/2010/main" val="3027608759"/>
              </p:ext>
            </p:extLst>
          </p:nvPr>
        </p:nvGraphicFramePr>
        <p:xfrm>
          <a:off x="539750" y="1260475"/>
          <a:ext cx="3924300" cy="5040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tshållare för innehåll 5"/>
          <p:cNvGraphicFramePr>
            <a:graphicFrameLocks noGrp="1"/>
          </p:cNvGraphicFramePr>
          <p:nvPr>
            <p:ph idx="13"/>
            <p:extLst>
              <p:ext uri="{D42A27DB-BD31-4B8C-83A1-F6EECF244321}">
                <p14:modId xmlns:p14="http://schemas.microsoft.com/office/powerpoint/2010/main" val="2759221117"/>
              </p:ext>
            </p:extLst>
          </p:nvPr>
        </p:nvGraphicFramePr>
        <p:xfrm>
          <a:off x="4679950" y="1260475"/>
          <a:ext cx="3924300" cy="5040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994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26"/>
          <p:cNvSpPr>
            <a:spLocks noGrp="1"/>
          </p:cNvSpPr>
          <p:nvPr>
            <p:ph type="title"/>
          </p:nvPr>
        </p:nvSpPr>
        <p:spPr/>
        <p:txBody>
          <a:bodyPr/>
          <a:lstStyle/>
          <a:p>
            <a:pPr defTabSz="912813" eaLnBrk="0" hangingPunct="0">
              <a:defRPr/>
            </a:pPr>
            <a:r>
              <a:rPr lang="sv-SE" sz="2800" kern="0" dirty="0" smtClean="0"/>
              <a:t>Tre kategorier av åtgärder</a:t>
            </a:r>
          </a:p>
        </p:txBody>
      </p:sp>
      <p:sp>
        <p:nvSpPr>
          <p:cNvPr id="3" name="Platshållare för innehåll 2"/>
          <p:cNvSpPr>
            <a:spLocks noGrp="1"/>
          </p:cNvSpPr>
          <p:nvPr>
            <p:ph idx="1"/>
          </p:nvPr>
        </p:nvSpPr>
        <p:spPr>
          <a:xfrm>
            <a:off x="539552" y="1260000"/>
            <a:ext cx="8064896" cy="2817072"/>
          </a:xfrm>
          <a:prstGeom prst="rect">
            <a:avLst/>
          </a:prstGeom>
        </p:spPr>
        <p:txBody>
          <a:bodyPr>
            <a:normAutofit fontScale="55000" lnSpcReduction="20000"/>
          </a:bodyPr>
          <a:lstStyle/>
          <a:p>
            <a:pPr marL="533400" indent="-533400">
              <a:lnSpc>
                <a:spcPct val="120000"/>
              </a:lnSpc>
              <a:buFont typeface="+mj-lt"/>
              <a:buAutoNum type="romanUcPeriod"/>
              <a:defRPr/>
            </a:pPr>
            <a:r>
              <a:rPr lang="sv-SE" sz="3800" b="1" dirty="0" smtClean="0">
                <a:solidFill>
                  <a:schemeClr val="tx2"/>
                </a:solidFill>
                <a:latin typeface="+mj-lt"/>
              </a:rPr>
              <a:t>  Förbättrad produktivitet och effektivitet</a:t>
            </a:r>
          </a:p>
          <a:p>
            <a:pPr marL="901700" lvl="1" indent="-279400">
              <a:lnSpc>
                <a:spcPct val="120000"/>
              </a:lnSpc>
              <a:buFont typeface="Wingdings" pitchFamily="2" charset="2"/>
              <a:buChar char="§"/>
              <a:defRPr/>
            </a:pPr>
            <a:r>
              <a:rPr lang="sv-SE" sz="3400" b="1" dirty="0" smtClean="0">
                <a:solidFill>
                  <a:schemeClr val="tx2"/>
                </a:solidFill>
              </a:rPr>
              <a:t>Resurseffektiv och jämn produktion. </a:t>
            </a:r>
          </a:p>
          <a:p>
            <a:pPr marL="901700" lvl="1" indent="-279400">
              <a:lnSpc>
                <a:spcPct val="120000"/>
              </a:lnSpc>
              <a:buFont typeface="Wingdings" pitchFamily="2" charset="2"/>
              <a:buChar char="§"/>
              <a:defRPr/>
            </a:pPr>
            <a:r>
              <a:rPr lang="sv-SE" sz="3400" b="1" dirty="0" smtClean="0">
                <a:solidFill>
                  <a:schemeClr val="tx2"/>
                </a:solidFill>
              </a:rPr>
              <a:t>Litet spill</a:t>
            </a:r>
          </a:p>
          <a:p>
            <a:pPr marL="901700" lvl="1" indent="-279400">
              <a:lnSpc>
                <a:spcPct val="120000"/>
              </a:lnSpc>
              <a:buFont typeface="Wingdings" pitchFamily="2" charset="2"/>
              <a:buChar char="§"/>
              <a:defRPr/>
            </a:pPr>
            <a:r>
              <a:rPr lang="sv-SE" sz="3400" b="1" dirty="0" smtClean="0">
                <a:solidFill>
                  <a:schemeClr val="tx2"/>
                </a:solidFill>
              </a:rPr>
              <a:t>Fokusera på KVÄVE, energi och foder. </a:t>
            </a:r>
          </a:p>
          <a:p>
            <a:pPr marL="533400" indent="-533400">
              <a:lnSpc>
                <a:spcPct val="120000"/>
              </a:lnSpc>
              <a:buFont typeface="+mj-lt"/>
              <a:buAutoNum type="romanUcPeriod"/>
              <a:defRPr/>
            </a:pPr>
            <a:r>
              <a:rPr lang="sv-SE" sz="3800" b="1" dirty="0" smtClean="0">
                <a:solidFill>
                  <a:schemeClr val="tx2"/>
                </a:solidFill>
                <a:latin typeface="+mj-lt"/>
              </a:rPr>
              <a:t>  Byte av insatsvaror och teknik </a:t>
            </a:r>
          </a:p>
          <a:p>
            <a:pPr marL="901700" lvl="1" indent="-279400">
              <a:lnSpc>
                <a:spcPct val="120000"/>
              </a:lnSpc>
              <a:buFont typeface="Wingdings" pitchFamily="2" charset="2"/>
              <a:buChar char="§"/>
              <a:defRPr/>
            </a:pPr>
            <a:r>
              <a:rPr lang="sv-SE" sz="3400" b="1" dirty="0" smtClean="0">
                <a:solidFill>
                  <a:schemeClr val="tx2"/>
                </a:solidFill>
              </a:rPr>
              <a:t>Insatsvaror med låg klimatpåverka, t ex klimatmärkt N-gödsel och förnybar energi, och undvik ”klimatbovar” som soja eller olja för uppvärmning</a:t>
            </a:r>
          </a:p>
        </p:txBody>
      </p:sp>
    </p:spTree>
    <p:extLst>
      <p:ext uri="{BB962C8B-B14F-4D97-AF65-F5344CB8AC3E}">
        <p14:creationId xmlns:p14="http://schemas.microsoft.com/office/powerpoint/2010/main" val="38688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endParaRPr lang="sv-SE"/>
          </a:p>
        </p:txBody>
      </p:sp>
      <p:graphicFrame>
        <p:nvGraphicFramePr>
          <p:cNvPr id="8" name="Platshållare för innehåll 7"/>
          <p:cNvGraphicFramePr>
            <a:graphicFrameLocks noGrp="1"/>
          </p:cNvGraphicFramePr>
          <p:nvPr>
            <p:ph idx="13"/>
            <p:extLst>
              <p:ext uri="{D42A27DB-BD31-4B8C-83A1-F6EECF244321}">
                <p14:modId xmlns:p14="http://schemas.microsoft.com/office/powerpoint/2010/main" val="1311203115"/>
              </p:ext>
            </p:extLst>
          </p:nvPr>
        </p:nvGraphicFramePr>
        <p:xfrm>
          <a:off x="4679950" y="1260475"/>
          <a:ext cx="3924300" cy="5040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tshållare för innehåll 6"/>
          <p:cNvGraphicFramePr>
            <a:graphicFrameLocks noGrp="1"/>
          </p:cNvGraphicFramePr>
          <p:nvPr>
            <p:ph idx="1"/>
            <p:extLst>
              <p:ext uri="{D42A27DB-BD31-4B8C-83A1-F6EECF244321}">
                <p14:modId xmlns:p14="http://schemas.microsoft.com/office/powerpoint/2010/main" val="4090719566"/>
              </p:ext>
            </p:extLst>
          </p:nvPr>
        </p:nvGraphicFramePr>
        <p:xfrm>
          <a:off x="395536" y="1260475"/>
          <a:ext cx="4068514" cy="5040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89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26"/>
          <p:cNvSpPr>
            <a:spLocks noGrp="1"/>
          </p:cNvSpPr>
          <p:nvPr>
            <p:ph type="title"/>
          </p:nvPr>
        </p:nvSpPr>
        <p:spPr/>
        <p:txBody>
          <a:bodyPr/>
          <a:lstStyle/>
          <a:p>
            <a:pPr defTabSz="912813" eaLnBrk="0" hangingPunct="0">
              <a:defRPr/>
            </a:pPr>
            <a:r>
              <a:rPr lang="sv-SE" sz="2800" kern="0" dirty="0" smtClean="0"/>
              <a:t>Tre kategorier av åtgärder</a:t>
            </a:r>
          </a:p>
        </p:txBody>
      </p:sp>
      <p:sp>
        <p:nvSpPr>
          <p:cNvPr id="3" name="Platshållare för innehåll 2"/>
          <p:cNvSpPr>
            <a:spLocks noGrp="1"/>
          </p:cNvSpPr>
          <p:nvPr>
            <p:ph idx="1"/>
          </p:nvPr>
        </p:nvSpPr>
        <p:spPr>
          <a:prstGeom prst="rect">
            <a:avLst/>
          </a:prstGeom>
        </p:spPr>
        <p:txBody>
          <a:bodyPr>
            <a:normAutofit fontScale="55000" lnSpcReduction="20000"/>
          </a:bodyPr>
          <a:lstStyle/>
          <a:p>
            <a:pPr marL="533400" indent="-533400">
              <a:lnSpc>
                <a:spcPct val="120000"/>
              </a:lnSpc>
              <a:buFont typeface="+mj-lt"/>
              <a:buAutoNum type="romanUcPeriod"/>
              <a:defRPr/>
            </a:pPr>
            <a:r>
              <a:rPr lang="sv-SE" sz="3800" b="1" dirty="0" smtClean="0">
                <a:solidFill>
                  <a:schemeClr val="tx2"/>
                </a:solidFill>
                <a:latin typeface="+mj-lt"/>
              </a:rPr>
              <a:t>  Förbättrad produktivitet och effektivitet</a:t>
            </a:r>
          </a:p>
          <a:p>
            <a:pPr marL="901700" lvl="1" indent="-279400">
              <a:lnSpc>
                <a:spcPct val="120000"/>
              </a:lnSpc>
              <a:buFont typeface="Wingdings" pitchFamily="2" charset="2"/>
              <a:buChar char="§"/>
              <a:defRPr/>
            </a:pPr>
            <a:r>
              <a:rPr lang="sv-SE" sz="3400" b="1" dirty="0" smtClean="0">
                <a:solidFill>
                  <a:schemeClr val="tx2"/>
                </a:solidFill>
              </a:rPr>
              <a:t>Resurseffektiv och jämn produktion. </a:t>
            </a:r>
          </a:p>
          <a:p>
            <a:pPr marL="901700" lvl="1" indent="-279400">
              <a:lnSpc>
                <a:spcPct val="120000"/>
              </a:lnSpc>
              <a:buFont typeface="Wingdings" pitchFamily="2" charset="2"/>
              <a:buChar char="§"/>
              <a:defRPr/>
            </a:pPr>
            <a:r>
              <a:rPr lang="sv-SE" sz="3400" b="1" dirty="0" smtClean="0">
                <a:solidFill>
                  <a:schemeClr val="tx2"/>
                </a:solidFill>
              </a:rPr>
              <a:t>Litet spill</a:t>
            </a:r>
          </a:p>
          <a:p>
            <a:pPr marL="901700" lvl="1" indent="-279400">
              <a:lnSpc>
                <a:spcPct val="120000"/>
              </a:lnSpc>
              <a:buFont typeface="Wingdings" pitchFamily="2" charset="2"/>
              <a:buChar char="§"/>
              <a:defRPr/>
            </a:pPr>
            <a:r>
              <a:rPr lang="sv-SE" sz="3400" b="1" dirty="0" smtClean="0">
                <a:solidFill>
                  <a:schemeClr val="tx2"/>
                </a:solidFill>
              </a:rPr>
              <a:t>Fokusera på KVÄVE, energi och foder. </a:t>
            </a:r>
          </a:p>
          <a:p>
            <a:pPr marL="533400" indent="-533400">
              <a:lnSpc>
                <a:spcPct val="120000"/>
              </a:lnSpc>
              <a:buFont typeface="+mj-lt"/>
              <a:buAutoNum type="romanUcPeriod"/>
              <a:defRPr/>
            </a:pPr>
            <a:r>
              <a:rPr lang="sv-SE" sz="3800" b="1" dirty="0" smtClean="0">
                <a:solidFill>
                  <a:schemeClr val="tx2"/>
                </a:solidFill>
                <a:latin typeface="+mj-lt"/>
              </a:rPr>
              <a:t>  Byte av insatsvaror och teknik </a:t>
            </a:r>
          </a:p>
          <a:p>
            <a:pPr marL="901700" lvl="1" indent="-279400">
              <a:lnSpc>
                <a:spcPct val="120000"/>
              </a:lnSpc>
              <a:buFont typeface="Wingdings" pitchFamily="2" charset="2"/>
              <a:buChar char="§"/>
              <a:defRPr/>
            </a:pPr>
            <a:r>
              <a:rPr lang="sv-SE" sz="3400" b="1" dirty="0" smtClean="0">
                <a:solidFill>
                  <a:schemeClr val="tx2"/>
                </a:solidFill>
              </a:rPr>
              <a:t>Insatsvaror med låg klimatpåverka, t ex klimatmärkt N-gödsel och förnybar energi, och undvik ”klimatbovar” som soja eller olja för uppvärmning</a:t>
            </a:r>
          </a:p>
          <a:p>
            <a:pPr marL="901700" lvl="1" indent="-279400">
              <a:lnSpc>
                <a:spcPct val="120000"/>
              </a:lnSpc>
              <a:buFont typeface="Wingdings" pitchFamily="2" charset="2"/>
              <a:buChar char="§"/>
              <a:defRPr/>
            </a:pPr>
            <a:r>
              <a:rPr lang="sv-SE" sz="3400" b="1" dirty="0" smtClean="0">
                <a:solidFill>
                  <a:schemeClr val="tx2"/>
                </a:solidFill>
              </a:rPr>
              <a:t>Mer energieffektiv teknik </a:t>
            </a:r>
          </a:p>
          <a:p>
            <a:pPr marL="901700" lvl="1" indent="-279400">
              <a:lnSpc>
                <a:spcPct val="120000"/>
              </a:lnSpc>
              <a:buFont typeface="Wingdings" pitchFamily="2" charset="2"/>
              <a:buChar char="§"/>
              <a:defRPr/>
            </a:pPr>
            <a:r>
              <a:rPr lang="sv-SE" sz="3400" b="1" dirty="0" smtClean="0">
                <a:solidFill>
                  <a:schemeClr val="tx2"/>
                </a:solidFill>
              </a:rPr>
              <a:t>Teknik och val som minskar utsläppen, t ex lämplig stallgödselgiva vid rätt tidpunkt</a:t>
            </a:r>
          </a:p>
          <a:p>
            <a:pPr marL="533400" indent="-533400">
              <a:lnSpc>
                <a:spcPct val="120000"/>
              </a:lnSpc>
              <a:buFont typeface="+mj-lt"/>
              <a:buAutoNum type="romanUcPeriod"/>
              <a:defRPr/>
            </a:pPr>
            <a:r>
              <a:rPr lang="sv-SE" sz="3800" b="1" dirty="0" smtClean="0">
                <a:solidFill>
                  <a:schemeClr val="tx2"/>
                </a:solidFill>
                <a:latin typeface="+mj-lt"/>
              </a:rPr>
              <a:t>  Genomgripande ”systemändringar”</a:t>
            </a:r>
          </a:p>
          <a:p>
            <a:pPr marL="901700" lvl="1" indent="-279400">
              <a:lnSpc>
                <a:spcPct val="120000"/>
              </a:lnSpc>
              <a:buFont typeface="Wingdings" pitchFamily="2" charset="2"/>
              <a:buChar char="§"/>
              <a:defRPr/>
            </a:pPr>
            <a:r>
              <a:rPr lang="sv-SE" sz="3400" b="1" dirty="0" smtClean="0">
                <a:solidFill>
                  <a:schemeClr val="tx2"/>
                </a:solidFill>
              </a:rPr>
              <a:t>Ändrad foderstrategi, t ex mer eget protein</a:t>
            </a:r>
          </a:p>
          <a:p>
            <a:pPr marL="901700" lvl="1" indent="-279400">
              <a:lnSpc>
                <a:spcPct val="120000"/>
              </a:lnSpc>
              <a:buFont typeface="Wingdings" pitchFamily="2" charset="2"/>
              <a:buChar char="§"/>
              <a:defRPr/>
            </a:pPr>
            <a:r>
              <a:rPr lang="sv-SE" sz="3400" b="1" dirty="0" smtClean="0">
                <a:solidFill>
                  <a:schemeClr val="tx2"/>
                </a:solidFill>
              </a:rPr>
              <a:t>Produktion av bioenergi</a:t>
            </a:r>
          </a:p>
        </p:txBody>
      </p:sp>
    </p:spTree>
    <p:extLst>
      <p:ext uri="{BB962C8B-B14F-4D97-AF65-F5344CB8AC3E}">
        <p14:creationId xmlns:p14="http://schemas.microsoft.com/office/powerpoint/2010/main" val="231925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ll">
  <a:themeElements>
    <a:clrScheme name="Greppa Näringen">
      <a:dk1>
        <a:sysClr val="windowText" lastClr="000000"/>
      </a:dk1>
      <a:lt1>
        <a:sysClr val="window" lastClr="FFFFFF"/>
      </a:lt1>
      <a:dk2>
        <a:srgbClr val="004165"/>
      </a:dk2>
      <a:lt2>
        <a:srgbClr val="FFFFFF"/>
      </a:lt2>
      <a:accent1>
        <a:srgbClr val="72B5CC"/>
      </a:accent1>
      <a:accent2>
        <a:srgbClr val="005C84"/>
      </a:accent2>
      <a:accent3>
        <a:srgbClr val="A71930"/>
      </a:accent3>
      <a:accent4>
        <a:srgbClr val="58A618"/>
      </a:accent4>
      <a:accent5>
        <a:srgbClr val="D4BA00"/>
      </a:accent5>
      <a:accent6>
        <a:srgbClr val="DC5034"/>
      </a:accent6>
      <a:hlink>
        <a:srgbClr val="0083BE"/>
      </a:hlink>
      <a:folHlink>
        <a:srgbClr val="AC2973"/>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Template>
  <TotalTime>1174</TotalTime>
  <Words>1586</Words>
  <Application>Microsoft Office PowerPoint</Application>
  <PresentationFormat>Bildspel på skärmen (4:3)</PresentationFormat>
  <Paragraphs>236</Paragraphs>
  <Slides>24</Slides>
  <Notes>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24</vt:i4>
      </vt:variant>
    </vt:vector>
  </HeadingPairs>
  <TitlesOfParts>
    <vt:vector size="33" baseType="lpstr">
      <vt:lpstr>ＭＳ Ｐゴシック</vt:lpstr>
      <vt:lpstr>Arial</vt:lpstr>
      <vt:lpstr>Calibri</vt:lpstr>
      <vt:lpstr>Helvetica</vt:lpstr>
      <vt:lpstr>Tahoma</vt:lpstr>
      <vt:lpstr>Times New Roman</vt:lpstr>
      <vt:lpstr>Verdana</vt:lpstr>
      <vt:lpstr>Wingdings</vt:lpstr>
      <vt:lpstr>mall</vt:lpstr>
      <vt:lpstr>Klimatåtgärder på gårdsnivå   </vt:lpstr>
      <vt:lpstr>PowerPoint-presentation</vt:lpstr>
      <vt:lpstr>Utgångspunkten</vt:lpstr>
      <vt:lpstr>Tre kategorier av åtgärder</vt:lpstr>
      <vt:lpstr>Exempel kväveutnyttjande (I)</vt:lpstr>
      <vt:lpstr>Exempel kväveutnyttjande (II)</vt:lpstr>
      <vt:lpstr>Tre kategorier av åtgärder</vt:lpstr>
      <vt:lpstr>PowerPoint-presentation</vt:lpstr>
      <vt:lpstr>Tre kategorier av åtgärder</vt:lpstr>
      <vt:lpstr>Vad är en åtgärd, egentligen?! </vt:lpstr>
      <vt:lpstr>PowerPoint-presentation</vt:lpstr>
      <vt:lpstr>Vad är en åtgärd, egentligen?! </vt:lpstr>
      <vt:lpstr>Det är svårt sätta siffra om:</vt:lpstr>
      <vt:lpstr>PowerPoint-presentation</vt:lpstr>
      <vt:lpstr>Exempel: Faktorer som påverkar lustgasavången från mark</vt:lpstr>
      <vt:lpstr>PowerPoint-presentation</vt:lpstr>
      <vt:lpstr>”Allt är så osäkert!”</vt:lpstr>
      <vt:lpstr>Klimatnyckeltal i rådgivningen</vt:lpstr>
      <vt:lpstr>PowerPoint-presentation</vt:lpstr>
      <vt:lpstr>Syften med nyckeltal</vt:lpstr>
      <vt:lpstr>Exempel på nyckeltal </vt:lpstr>
      <vt:lpstr>Växtodling</vt:lpstr>
      <vt:lpstr>Mjölk- och nötköttsproduktion</vt:lpstr>
      <vt:lpstr>Grisproduktion</vt:lpstr>
    </vt:vector>
  </TitlesOfParts>
  <Company>KoNet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Berglund</dc:creator>
  <cp:lastModifiedBy>Tove Gilvad</cp:lastModifiedBy>
  <cp:revision>61</cp:revision>
  <dcterms:created xsi:type="dcterms:W3CDTF">2014-10-06T08:55:10Z</dcterms:created>
  <dcterms:modified xsi:type="dcterms:W3CDTF">2018-09-10T13:24:55Z</dcterms:modified>
</cp:coreProperties>
</file>