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7" r:id="rId2"/>
    <p:sldId id="281" r:id="rId3"/>
    <p:sldId id="276" r:id="rId4"/>
    <p:sldId id="282" r:id="rId5"/>
    <p:sldId id="258" r:id="rId6"/>
    <p:sldId id="259" r:id="rId7"/>
    <p:sldId id="260" r:id="rId8"/>
    <p:sldId id="261" r:id="rId9"/>
    <p:sldId id="280" r:id="rId10"/>
    <p:sldId id="278" r:id="rId11"/>
    <p:sldId id="279" r:id="rId12"/>
    <p:sldId id="262" r:id="rId13"/>
    <p:sldId id="265" r:id="rId14"/>
    <p:sldId id="268" r:id="rId15"/>
    <p:sldId id="269" r:id="rId16"/>
    <p:sldId id="267" r:id="rId17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137"/>
    <a:srgbClr val="DFD83B"/>
    <a:srgbClr val="7DCF30"/>
    <a:srgbClr val="9C415A"/>
    <a:srgbClr val="AD4964"/>
    <a:srgbClr val="B94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0929"/>
  </p:normalViewPr>
  <p:slideViewPr>
    <p:cSldViewPr>
      <p:cViewPr varScale="1">
        <p:scale>
          <a:sx n="107" d="100"/>
          <a:sy n="107" d="100"/>
        </p:scale>
        <p:origin x="20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40BB-C7F2-4ECA-9004-7C7B3A419E12}" type="datetimeFigureOut">
              <a:rPr lang="sv-SE" smtClean="0"/>
              <a:t>2018-09-10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76CE1-428D-4F3D-8B7B-37FE2DC458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8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211F5-35D2-45A6-A515-27C18667EA1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66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miljöbild vä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iljobild_v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tek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ekni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b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on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traktorb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traktorbon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" y="0"/>
            <a:ext cx="9134883" cy="6858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4000" y="360000"/>
            <a:ext cx="666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sv-SE" sz="2800" b="1"/>
            </a:lvl1pPr>
          </a:lstStyle>
          <a:p>
            <a:pPr lvl="0" algn="r"/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218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sid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16" name="Rubrik 1"/>
          <p:cNvSpPr>
            <a:spLocks noGrp="1"/>
          </p:cNvSpPr>
          <p:nvPr>
            <p:ph type="title"/>
          </p:nvPr>
        </p:nvSpPr>
        <p:spPr>
          <a:xfrm>
            <a:off x="1944448" y="360000"/>
            <a:ext cx="666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28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1"/>
          </p:nvPr>
        </p:nvSpPr>
        <p:spPr>
          <a:xfrm>
            <a:off x="539552" y="1260000"/>
            <a:ext cx="8064896" cy="504056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>
              <a:buFontTx/>
              <a:buBlip>
                <a:blip r:embed="rId4"/>
              </a:buBlip>
              <a:defRPr sz="1800">
                <a:solidFill>
                  <a:schemeClr val="tx2"/>
                </a:solidFill>
                <a:latin typeface="Helvetica" pitchFamily="34" charset="0"/>
              </a:defRPr>
            </a:lvl2pPr>
            <a:lvl3pPr>
              <a:buFontTx/>
              <a:buBlip>
                <a:blip r:embed="rId5"/>
              </a:buBlip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>
              <a:buFontTx/>
              <a:buBlip>
                <a:blip r:embed="rId6"/>
              </a:buBlip>
              <a:defRPr sz="1400">
                <a:solidFill>
                  <a:schemeClr val="tx2"/>
                </a:solidFill>
                <a:latin typeface="Helvetica" pitchFamily="34" charset="0"/>
              </a:defRPr>
            </a:lvl4pPr>
            <a:lvl5pPr>
              <a:buFontTx/>
              <a:buBlip>
                <a:blip r:embed="rId7"/>
              </a:buBlip>
              <a:defRPr sz="1200">
                <a:solidFill>
                  <a:schemeClr val="tx2"/>
                </a:solidFill>
                <a:latin typeface="Helvetica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9552" y="6428184"/>
            <a:ext cx="1905000" cy="31318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31318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699448" y="6428184"/>
            <a:ext cx="1905000" cy="313184"/>
          </a:xfrm>
          <a:prstGeom prst="rect">
            <a:avLst/>
          </a:prstGeom>
        </p:spPr>
        <p:txBody>
          <a:bodyPr/>
          <a:lstStyle>
            <a:lvl1pPr algn="r">
              <a:defRPr lang="sv-SE" sz="1000" b="0" kern="1200">
                <a:solidFill>
                  <a:schemeClr val="tx1"/>
                </a:solidFill>
                <a:latin typeface="Helvetica" pitchFamily="34" charset="0"/>
                <a:ea typeface="ＭＳ Ｐゴシック" pitchFamily="1" charset="-128"/>
                <a:cs typeface="+mn-cs"/>
              </a:defRPr>
            </a:lvl1pPr>
          </a:lstStyle>
          <a:p>
            <a:fld id="{6DC88163-593E-453A-B985-E568C8D1A60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jämföre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944000" y="360000"/>
            <a:ext cx="6660000" cy="540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sv-SE" sz="2800" b="1" dirty="0"/>
            </a:lvl1pPr>
          </a:lstStyle>
          <a:p>
            <a:pPr lvl="0" algn="r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540000" y="1260000"/>
            <a:ext cx="3924000" cy="50400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Helvetica" pitchFamily="34" charset="0"/>
              </a:defRPr>
            </a:lvl2pPr>
            <a:lvl3pPr>
              <a:buFontTx/>
              <a:buBlip>
                <a:blip r:embed="rId4"/>
              </a:buBlip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>
              <a:buFontTx/>
              <a:buBlip>
                <a:blip r:embed="rId5"/>
              </a:buBlip>
              <a:defRPr sz="1400">
                <a:solidFill>
                  <a:schemeClr val="tx2"/>
                </a:solidFill>
                <a:latin typeface="Helvetica" pitchFamily="34" charset="0"/>
              </a:defRPr>
            </a:lvl4pPr>
            <a:lvl5pPr>
              <a:buFontTx/>
              <a:buBlip>
                <a:blip r:embed="rId6"/>
              </a:buBlip>
              <a:defRPr sz="1200">
                <a:solidFill>
                  <a:schemeClr val="tx2"/>
                </a:solidFill>
                <a:latin typeface="Helvetica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9552" y="6428184"/>
            <a:ext cx="1905000" cy="31318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31318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699448" y="6428184"/>
            <a:ext cx="1905000" cy="313184"/>
          </a:xfrm>
          <a:prstGeom prst="rect">
            <a:avLst/>
          </a:prstGeom>
        </p:spPr>
        <p:txBody>
          <a:bodyPr/>
          <a:lstStyle>
            <a:lvl1pPr algn="r">
              <a:defRPr lang="sv-SE" sz="1000" smtClean="0">
                <a:latin typeface="Helvetica" pitchFamily="34" charset="0"/>
              </a:defRPr>
            </a:lvl1pPr>
          </a:lstStyle>
          <a:p>
            <a:fld id="{6DC88163-593E-453A-B985-E568C8D1A60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innehåll 2"/>
          <p:cNvSpPr>
            <a:spLocks noGrp="1"/>
          </p:cNvSpPr>
          <p:nvPr>
            <p:ph idx="13"/>
          </p:nvPr>
        </p:nvSpPr>
        <p:spPr>
          <a:xfrm>
            <a:off x="4680000" y="1260000"/>
            <a:ext cx="3924000" cy="5040000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Helvetica" pitchFamily="34" charset="0"/>
              </a:defRPr>
            </a:lvl2pPr>
            <a:lvl3pPr>
              <a:buFontTx/>
              <a:buBlip>
                <a:blip r:embed="rId4"/>
              </a:buBlip>
              <a:defRPr sz="1600">
                <a:solidFill>
                  <a:schemeClr val="tx2"/>
                </a:solidFill>
                <a:latin typeface="Helvetica" pitchFamily="34" charset="0"/>
              </a:defRPr>
            </a:lvl3pPr>
            <a:lvl4pPr>
              <a:buFontTx/>
              <a:buBlip>
                <a:blip r:embed="rId5"/>
              </a:buBlip>
              <a:defRPr sz="1400">
                <a:solidFill>
                  <a:schemeClr val="tx2"/>
                </a:solidFill>
                <a:latin typeface="Helvetica" pitchFamily="34" charset="0"/>
              </a:defRPr>
            </a:lvl4pPr>
            <a:lvl5pPr>
              <a:buFontTx/>
              <a:buBlip>
                <a:blip r:embed="rId6"/>
              </a:buBlip>
              <a:defRPr sz="1200">
                <a:solidFill>
                  <a:schemeClr val="tx2"/>
                </a:solidFill>
                <a:latin typeface="Helvetica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9552" y="6428184"/>
            <a:ext cx="1905000" cy="31318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31318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Helvetica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699448" y="6428184"/>
            <a:ext cx="1905000" cy="313184"/>
          </a:xfrm>
          <a:prstGeom prst="rect">
            <a:avLst/>
          </a:prstGeom>
        </p:spPr>
        <p:txBody>
          <a:bodyPr/>
          <a:lstStyle>
            <a:lvl1pPr algn="r">
              <a:defRPr lang="sv-SE" sz="1000" smtClean="0">
                <a:latin typeface="Helvetica" pitchFamily="34" charset="0"/>
              </a:defRPr>
            </a:lvl1pPr>
          </a:lstStyle>
          <a:p>
            <a:fld id="{6DC88163-593E-453A-B985-E568C8D1A60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v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vatt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sädes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adesfal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" y="0"/>
            <a:ext cx="9134883" cy="6858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kli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klimat_v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miljöbild k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miljobild_k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" y="0"/>
            <a:ext cx="9134883" cy="6858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mall_k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" y="0"/>
            <a:ext cx="9134883" cy="68580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ri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" y="0"/>
            <a:ext cx="9134883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grisb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isbon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kob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kobon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57550" cy="1143000"/>
          </a:xfrm>
          <a:prstGeom prst="rect">
            <a:avLst/>
          </a:prstGeom>
        </p:spPr>
        <p:txBody>
          <a:bodyPr/>
          <a:lstStyle>
            <a:lvl1pPr algn="r">
              <a:defRPr sz="3000" b="1"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4644008" y="3212976"/>
            <a:ext cx="3664495" cy="10801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sv-SE" sz="2400" b="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sid2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88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0" r:id="rId3"/>
    <p:sldLayoutId id="2147483665" r:id="rId4"/>
    <p:sldLayoutId id="2147483668" r:id="rId5"/>
    <p:sldLayoutId id="2147483649" r:id="rId6"/>
    <p:sldLayoutId id="2147483659" r:id="rId7"/>
    <p:sldLayoutId id="2147483662" r:id="rId8"/>
    <p:sldLayoutId id="2147483663" r:id="rId9"/>
    <p:sldLayoutId id="2147483667" r:id="rId10"/>
    <p:sldLayoutId id="2147483661" r:id="rId11"/>
    <p:sldLayoutId id="2147483664" r:id="rId12"/>
    <p:sldLayoutId id="2147483670" r:id="rId13"/>
    <p:sldLayoutId id="2147483650" r:id="rId14"/>
    <p:sldLayoutId id="2147483652" r:id="rId15"/>
    <p:sldLayoutId id="2147483655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reppa.nu/vaxtnaringsbalans/ekonomiimiljoatgarder/investeringskalkylen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 du räknat?</a:t>
            </a:r>
            <a:br>
              <a:rPr lang="sv-SE" dirty="0" smtClean="0"/>
            </a:br>
            <a:r>
              <a:rPr lang="sv-SE" dirty="0" smtClean="0"/>
              <a:t>-ekonomi i klimatåtgärder</a:t>
            </a:r>
            <a:endParaRPr lang="sv-SE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4788024" y="3429000"/>
            <a:ext cx="3664495" cy="1080120"/>
          </a:xfrm>
        </p:spPr>
        <p:txBody>
          <a:bodyPr/>
          <a:lstStyle/>
          <a:p>
            <a:r>
              <a:rPr lang="sv-SE" dirty="0" smtClean="0"/>
              <a:t>Klimatkollen</a:t>
            </a:r>
          </a:p>
          <a:p>
            <a:r>
              <a:rPr lang="sv-SE" dirty="0" smtClean="0"/>
              <a:t> Stockholm 16 mars 2017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668" y="5805264"/>
            <a:ext cx="847344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Odla eget proteinfoder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690004" cy="35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2"/>
          <p:cNvSpPr txBox="1">
            <a:spLocks/>
          </p:cNvSpPr>
          <p:nvPr/>
        </p:nvSpPr>
        <p:spPr>
          <a:xfrm>
            <a:off x="539552" y="1260000"/>
            <a:ext cx="8064896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800">
                <a:solidFill>
                  <a:schemeClr val="tx2"/>
                </a:solidFill>
                <a:latin typeface="Helvetica" pitchFamily="34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>
                <a:solidFill>
                  <a:schemeClr val="tx2"/>
                </a:solidFill>
                <a:latin typeface="Helvetica" pitchFamily="34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 sz="1400">
                <a:solidFill>
                  <a:schemeClr val="tx2"/>
                </a:solidFill>
                <a:latin typeface="Helvetica" pitchFamily="34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/>
              </a:buBlip>
              <a:defRPr sz="1200">
                <a:solidFill>
                  <a:schemeClr val="tx2"/>
                </a:solidFill>
                <a:latin typeface="Helvetica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kern="0" dirty="0" smtClean="0"/>
              <a:t>Egen odling av åkerböna som proteinfoder minskar beroendet av soja, och klimatpåverkan från gården minskar.  </a:t>
            </a:r>
          </a:p>
          <a:p>
            <a:pPr marL="0" indent="0">
              <a:buFontTx/>
              <a:buNone/>
            </a:pPr>
            <a:r>
              <a:rPr lang="sv-SE" kern="0" dirty="0" smtClean="0"/>
              <a:t>  </a:t>
            </a:r>
          </a:p>
          <a:p>
            <a:pPr marL="0" indent="0">
              <a:buFontTx/>
              <a:buNone/>
            </a:pPr>
            <a:endParaRPr lang="sv-SE" kern="0" dirty="0" smtClean="0"/>
          </a:p>
        </p:txBody>
      </p:sp>
    </p:spTree>
    <p:extLst>
      <p:ext uri="{BB962C8B-B14F-4D97-AF65-F5344CB8AC3E}">
        <p14:creationId xmlns:p14="http://schemas.microsoft.com/office/powerpoint/2010/main" val="242060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Odla eget proteinfoder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6992"/>
            <a:ext cx="670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innehåll 2"/>
          <p:cNvSpPr txBox="1">
            <a:spLocks/>
          </p:cNvSpPr>
          <p:nvPr/>
        </p:nvSpPr>
        <p:spPr>
          <a:xfrm>
            <a:off x="539552" y="1260000"/>
            <a:ext cx="8064896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800">
                <a:solidFill>
                  <a:schemeClr val="tx2"/>
                </a:solidFill>
                <a:latin typeface="Helvetica" pitchFamily="34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600">
                <a:solidFill>
                  <a:schemeClr val="tx2"/>
                </a:solidFill>
                <a:latin typeface="Helvetica" pitchFamily="34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 sz="1400">
                <a:solidFill>
                  <a:schemeClr val="tx2"/>
                </a:solidFill>
                <a:latin typeface="Helvetica" pitchFamily="34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7"/>
              </a:buBlip>
              <a:defRPr sz="1200">
                <a:solidFill>
                  <a:schemeClr val="tx2"/>
                </a:solidFill>
                <a:latin typeface="Helvetica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sv-SE" kern="0" dirty="0" smtClean="0"/>
              <a:t>Exempelgården är väldigt spannmålsintensiv, Genom att odla åkerbönor var 7:e år minskar kvävebehovet med 2754 kg/år, motsvarande 30 300 kr. </a:t>
            </a:r>
          </a:p>
          <a:p>
            <a:r>
              <a:rPr lang="sv-SE" kern="0" dirty="0" smtClean="0"/>
              <a:t>Samtidigt får man en förfruktseffekt som antas höja veteskördarna med 600 kg/ha efterföljande år. Trots det minskar mängden vete för avsalu, då totalt vetearealen minskar med 30 ha.  </a:t>
            </a:r>
          </a:p>
          <a:p>
            <a:pPr marL="0" indent="0">
              <a:buFontTx/>
              <a:buNone/>
            </a:pPr>
            <a:r>
              <a:rPr lang="sv-SE" kern="0" dirty="0" smtClean="0"/>
              <a:t>  </a:t>
            </a:r>
          </a:p>
          <a:p>
            <a:pPr marL="0" indent="0">
              <a:buFontTx/>
              <a:buNone/>
            </a:pPr>
            <a:endParaRPr lang="sv-SE" kern="0" dirty="0" smtClean="0"/>
          </a:p>
        </p:txBody>
      </p:sp>
    </p:spTree>
    <p:extLst>
      <p:ext uri="{BB962C8B-B14F-4D97-AF65-F5344CB8AC3E}">
        <p14:creationId xmlns:p14="http://schemas.microsoft.com/office/powerpoint/2010/main" val="23820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Växtodlingsgården</a:t>
            </a:r>
            <a:endParaRPr lang="sv-S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9346"/>
            <a:ext cx="7056784" cy="523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2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Sparsam körning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Sparsam körning kan minska dieselkostnaderna med uppåt 20 procent i vissa moment. Handlar om att köra på rätt sätt och planera körningen. Jordbruksverket har precis upphandlat aktörer som kommer utföra utbildningar i sparsam körning runt om i landet. </a:t>
            </a:r>
            <a:endParaRPr lang="sv-S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12" y="2924944"/>
            <a:ext cx="67532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19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Sparsam körning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24744"/>
            <a:ext cx="70008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Sparsam körning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4744"/>
            <a:ext cx="6981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Investeringskalkylen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260000"/>
            <a:ext cx="2592288" cy="5040560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Använd Greppas </a:t>
            </a:r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investeringskalkyl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för att beräkna </a:t>
            </a:r>
            <a:r>
              <a:rPr lang="sv-SE" dirty="0" err="1" smtClean="0"/>
              <a:t>pay-offtider</a:t>
            </a:r>
            <a:r>
              <a:rPr lang="sv-SE" dirty="0" smtClean="0"/>
              <a:t>, investeringsutrymme och vilken vinst du behöver för att investeringen ska löna sig.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556485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Enkät till mjölkbönder i Skåne </a:t>
            </a:r>
            <a:endParaRPr lang="sv-S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2447131"/>
            <a:ext cx="6600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8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Gemensamt incitament för majoriteten av lantbrukarna: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372372" y="2852936"/>
            <a:ext cx="3800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+mn-lt"/>
              </a:rPr>
              <a:t>Mer pengar in och mindre pengar ut, dvs högre intäkter och lägre kostnader</a:t>
            </a:r>
            <a:endParaRPr lang="sv-SE" sz="2800" dirty="0">
              <a:latin typeface="+mn-lt"/>
            </a:endParaRPr>
          </a:p>
        </p:txBody>
      </p:sp>
      <p:pic>
        <p:nvPicPr>
          <p:cNvPr id="2050" name="Picture 2" descr="C:\Users\MFER\Pictures\Pengar i fält\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0372" r="17422" b="5784"/>
          <a:stretch/>
        </p:blipFill>
        <p:spPr bwMode="auto">
          <a:xfrm>
            <a:off x="611560" y="2393470"/>
            <a:ext cx="3583548" cy="27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Diskussion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3200" dirty="0" smtClean="0"/>
          </a:p>
          <a:p>
            <a:r>
              <a:rPr lang="sv-SE" sz="3200" dirty="0" smtClean="0"/>
              <a:t>Förslag på klimatåtgärder som har en positiv effekt på lantbrukarens ekonomi</a:t>
            </a:r>
          </a:p>
          <a:p>
            <a:pPr marL="0" indent="0">
              <a:buNone/>
            </a:pPr>
            <a:endParaRPr lang="sv-SE" sz="3200" dirty="0" smtClean="0"/>
          </a:p>
          <a:p>
            <a:r>
              <a:rPr lang="sv-SE" sz="3200" dirty="0" smtClean="0"/>
              <a:t>Vad måste man ta hänsyn till när man beräknar den ekonomiska effekten av åtgärden?</a:t>
            </a:r>
          </a:p>
          <a:p>
            <a:pPr marL="0" indent="0">
              <a:buNone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83464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 du räknat? </a:t>
            </a:r>
            <a:endParaRPr lang="sv-SE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539552" y="1124744"/>
            <a:ext cx="8064896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2000">
                <a:solidFill>
                  <a:schemeClr val="tx2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1800">
                <a:solidFill>
                  <a:schemeClr val="tx2"/>
                </a:solidFill>
                <a:latin typeface="Helvetica" pitchFamily="34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chemeClr val="tx2"/>
                </a:solidFill>
                <a:latin typeface="Helvetica" pitchFamily="34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  <a:defRPr sz="1400">
                <a:solidFill>
                  <a:schemeClr val="tx2"/>
                </a:solidFill>
                <a:latin typeface="Helvetica" pitchFamily="34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 sz="1200">
                <a:solidFill>
                  <a:schemeClr val="tx2"/>
                </a:solidFill>
                <a:latin typeface="Helvetica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sv-SE" kern="0" dirty="0" smtClean="0"/>
          </a:p>
          <a:p>
            <a:r>
              <a:rPr lang="sv-SE" dirty="0"/>
              <a:t>Tryckt </a:t>
            </a:r>
            <a:r>
              <a:rPr lang="sv-SE" dirty="0" smtClean="0"/>
              <a:t>material</a:t>
            </a:r>
          </a:p>
          <a:p>
            <a:pPr lvl="1"/>
            <a:r>
              <a:rPr lang="sv-SE" dirty="0"/>
              <a:t>Mjölkgården – klar till Borgeby </a:t>
            </a:r>
            <a:r>
              <a:rPr lang="sv-SE" dirty="0" smtClean="0"/>
              <a:t>2012</a:t>
            </a:r>
          </a:p>
          <a:p>
            <a:pPr lvl="1"/>
            <a:r>
              <a:rPr lang="sv-SE" dirty="0" smtClean="0"/>
              <a:t>Växtodlingsgården </a:t>
            </a:r>
            <a:r>
              <a:rPr lang="sv-SE" dirty="0"/>
              <a:t>– januari </a:t>
            </a:r>
            <a:r>
              <a:rPr lang="sv-SE" dirty="0" smtClean="0"/>
              <a:t>2013</a:t>
            </a:r>
          </a:p>
          <a:p>
            <a:pPr lvl="1"/>
            <a:r>
              <a:rPr lang="sv-SE" dirty="0"/>
              <a:t>Grisgården – juni </a:t>
            </a:r>
            <a:r>
              <a:rPr lang="sv-SE" dirty="0" smtClean="0"/>
              <a:t>2013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r>
              <a:rPr lang="sv-SE" dirty="0" smtClean="0"/>
              <a:t>Hemsidan</a:t>
            </a:r>
          </a:p>
          <a:p>
            <a:pPr lvl="1"/>
            <a:r>
              <a:rPr lang="sv-SE" dirty="0" smtClean="0"/>
              <a:t>Investeringskalkylen</a:t>
            </a:r>
          </a:p>
          <a:p>
            <a:pPr lvl="1"/>
            <a:r>
              <a:rPr lang="sv-SE" dirty="0" smtClean="0"/>
              <a:t>Kvävesensorberäkning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8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Mjölkgården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24327" cy="51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2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Ökad grovfoderandel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Genom att förbättra kvaliteten på ensilaget kan andelen grovfoder i foderstaten öka. </a:t>
            </a:r>
          </a:p>
          <a:p>
            <a:r>
              <a:rPr lang="sv-SE" dirty="0" smtClean="0"/>
              <a:t>Ger en ekonomisk besparing på 712 kr per ko. Med 80 kor blir det 57 000 kr per år. </a:t>
            </a:r>
          </a:p>
          <a:p>
            <a:r>
              <a:rPr lang="sv-SE" dirty="0" smtClean="0"/>
              <a:t>Samtidigt minskar utsläppen av växthusgaser med motsvarande utsläppen från att köra bil två varv runt jorden. 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284984"/>
            <a:ext cx="6320383" cy="288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Sänkt inkalvningsålder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Genomsnittligt ligger </a:t>
            </a:r>
            <a:r>
              <a:rPr lang="sv-SE" dirty="0" err="1"/>
              <a:t>inkalvningsåldern</a:t>
            </a:r>
            <a:r>
              <a:rPr lang="sv-SE" dirty="0"/>
              <a:t> på 28-29 månader i Sverige, trots att rådgivningen förespråkat en sänkning i många år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  </a:t>
            </a:r>
            <a:endParaRPr lang="sv-SE" dirty="0"/>
          </a:p>
          <a:p>
            <a:r>
              <a:rPr lang="sv-SE" dirty="0" smtClean="0"/>
              <a:t>Genom att sänka </a:t>
            </a:r>
            <a:r>
              <a:rPr lang="sv-SE" dirty="0" err="1" smtClean="0"/>
              <a:t>inkalvningsåldern</a:t>
            </a:r>
            <a:r>
              <a:rPr lang="sv-SE" dirty="0" smtClean="0"/>
              <a:t> från 27 till 24 månader sparas 46 000 kr, framförallt genom att </a:t>
            </a:r>
            <a:r>
              <a:rPr lang="sv-SE" dirty="0" err="1" smtClean="0"/>
              <a:t>kvigantalet</a:t>
            </a:r>
            <a:r>
              <a:rPr lang="sv-SE" dirty="0" smtClean="0"/>
              <a:t> minskar från 95 till 85.</a:t>
            </a: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654627" cy="298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40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28898"/>
            <a:ext cx="8064500" cy="290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2956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Har du räknat 18 dec">
  <a:themeElements>
    <a:clrScheme name="Greppa Näringen">
      <a:dk1>
        <a:sysClr val="windowText" lastClr="000000"/>
      </a:dk1>
      <a:lt1>
        <a:sysClr val="window" lastClr="FFFFFF"/>
      </a:lt1>
      <a:dk2>
        <a:srgbClr val="004165"/>
      </a:dk2>
      <a:lt2>
        <a:srgbClr val="FFFFFF"/>
      </a:lt2>
      <a:accent1>
        <a:srgbClr val="72B5CC"/>
      </a:accent1>
      <a:accent2>
        <a:srgbClr val="005C84"/>
      </a:accent2>
      <a:accent3>
        <a:srgbClr val="A71930"/>
      </a:accent3>
      <a:accent4>
        <a:srgbClr val="58A618"/>
      </a:accent4>
      <a:accent5>
        <a:srgbClr val="D4BA00"/>
      </a:accent5>
      <a:accent6>
        <a:srgbClr val="DC5034"/>
      </a:accent6>
      <a:hlink>
        <a:srgbClr val="0083BE"/>
      </a:hlink>
      <a:folHlink>
        <a:srgbClr val="AC2973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Har du räknat 18 dec</Template>
  <TotalTime>543</TotalTime>
  <Words>336</Words>
  <Application>Microsoft Office PowerPoint</Application>
  <PresentationFormat>Bildspel på skärmen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Helvetica</vt:lpstr>
      <vt:lpstr>Presentation Har du räknat 18 dec</vt:lpstr>
      <vt:lpstr>Har du räknat? -ekonomi i klimatåtgärder</vt:lpstr>
      <vt:lpstr>Enkät till mjölkbönder i Skåne </vt:lpstr>
      <vt:lpstr>PowerPoint-presentation</vt:lpstr>
      <vt:lpstr>Diskussion</vt:lpstr>
      <vt:lpstr>Har du räknat? </vt:lpstr>
      <vt:lpstr>Mjölkgården</vt:lpstr>
      <vt:lpstr>Ökad grovfoderandel</vt:lpstr>
      <vt:lpstr>Sänkt inkalvningsålder</vt:lpstr>
      <vt:lpstr>PowerPoint-presentation</vt:lpstr>
      <vt:lpstr>Odla eget proteinfoder</vt:lpstr>
      <vt:lpstr>Odla eget proteinfoder</vt:lpstr>
      <vt:lpstr>Växtodlingsgården</vt:lpstr>
      <vt:lpstr>Sparsam körning</vt:lpstr>
      <vt:lpstr>Sparsam körning</vt:lpstr>
      <vt:lpstr>Sparsam körning</vt:lpstr>
      <vt:lpstr>Investeringskalkylen</vt:lpstr>
    </vt:vector>
  </TitlesOfParts>
  <Company>Jordbruksverket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 du räknat?</dc:title>
  <dc:creator>Maria Fermvik</dc:creator>
  <cp:lastModifiedBy>Tove Gilvad</cp:lastModifiedBy>
  <cp:revision>16</cp:revision>
  <dcterms:created xsi:type="dcterms:W3CDTF">2012-12-18T09:08:58Z</dcterms:created>
  <dcterms:modified xsi:type="dcterms:W3CDTF">2018-09-10T13:27:18Z</dcterms:modified>
</cp:coreProperties>
</file>