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1" r:id="rId5"/>
    <p:sldId id="262" r:id="rId6"/>
    <p:sldId id="263" r:id="rId7"/>
    <p:sldId id="264" r:id="rId8"/>
    <p:sldId id="265" r:id="rId9"/>
    <p:sldId id="266" r:id="rId10"/>
    <p:sldId id="268" r:id="rId11"/>
    <p:sldId id="267" r:id="rId12"/>
    <p:sldId id="270" r:id="rId13"/>
    <p:sldId id="269" r:id="rId14"/>
    <p:sldId id="272" r:id="rId15"/>
    <p:sldId id="271" r:id="rId16"/>
  </p:sldIdLst>
  <p:sldSz cx="9144000" cy="6858000" type="screen4x3"/>
  <p:notesSz cx="6858000" cy="9144000"/>
  <p:defaultTextStyle>
    <a:defPPr>
      <a:defRPr lang="sv-S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034"/>
    <a:srgbClr val="D4BA00"/>
    <a:srgbClr val="58A618"/>
    <a:srgbClr val="A71930"/>
    <a:srgbClr val="005C84"/>
    <a:srgbClr val="000000"/>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481" autoAdjust="0"/>
  </p:normalViewPr>
  <p:slideViewPr>
    <p:cSldViewPr>
      <p:cViewPr varScale="1">
        <p:scale>
          <a:sx n="84" d="100"/>
          <a:sy n="84" d="100"/>
        </p:scale>
        <p:origin x="243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B5A9B-7794-4B45-BA8D-82BBFFA4D56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7FA0C402-315D-4CE2-BAE1-B7B90C4BE38A}">
      <dgm:prSet phldrT="[Text]"/>
      <dgm:spPr/>
      <dgm:t>
        <a:bodyPr/>
        <a:lstStyle/>
        <a:p>
          <a:r>
            <a:rPr lang="sv-SE" dirty="0"/>
            <a:t>Kännedom</a:t>
          </a:r>
        </a:p>
      </dgm:t>
    </dgm:pt>
    <dgm:pt modelId="{835307F4-49A8-4F43-9B48-6043D2523E3C}" type="parTrans" cxnId="{729ACA7E-CDF0-48BE-A192-4F1DB12BE65A}">
      <dgm:prSet/>
      <dgm:spPr/>
      <dgm:t>
        <a:bodyPr/>
        <a:lstStyle/>
        <a:p>
          <a:endParaRPr lang="sv-SE"/>
        </a:p>
      </dgm:t>
    </dgm:pt>
    <dgm:pt modelId="{F3123DC4-BB3D-40F1-A497-E7C981999263}" type="sibTrans" cxnId="{729ACA7E-CDF0-48BE-A192-4F1DB12BE65A}">
      <dgm:prSet/>
      <dgm:spPr/>
      <dgm:t>
        <a:bodyPr/>
        <a:lstStyle/>
        <a:p>
          <a:endParaRPr lang="sv-SE"/>
        </a:p>
      </dgm:t>
    </dgm:pt>
    <dgm:pt modelId="{D596259A-1EC1-4597-9C46-EBEB86DBEB24}">
      <dgm:prSet phldrT="[Text]"/>
      <dgm:spPr/>
      <dgm:t>
        <a:bodyPr/>
        <a:lstStyle/>
        <a:p>
          <a:r>
            <a:rPr lang="sv-SE" dirty="0"/>
            <a:t>Intresse</a:t>
          </a:r>
        </a:p>
      </dgm:t>
    </dgm:pt>
    <dgm:pt modelId="{DFB1EDDB-FE3C-492F-82C6-E51FC37CDB7C}" type="parTrans" cxnId="{3C15C930-CC68-4291-91A6-943E7815AE63}">
      <dgm:prSet/>
      <dgm:spPr/>
      <dgm:t>
        <a:bodyPr/>
        <a:lstStyle/>
        <a:p>
          <a:endParaRPr lang="sv-SE"/>
        </a:p>
      </dgm:t>
    </dgm:pt>
    <dgm:pt modelId="{18A6A267-C5E8-447D-B9A2-8B1D2E1A99C6}" type="sibTrans" cxnId="{3C15C930-CC68-4291-91A6-943E7815AE63}">
      <dgm:prSet/>
      <dgm:spPr/>
      <dgm:t>
        <a:bodyPr/>
        <a:lstStyle/>
        <a:p>
          <a:endParaRPr lang="sv-SE"/>
        </a:p>
      </dgm:t>
    </dgm:pt>
    <dgm:pt modelId="{A0AF9E59-73C3-474C-A342-7FBC27D0D343}">
      <dgm:prSet phldrT="[Text]"/>
      <dgm:spPr/>
      <dgm:t>
        <a:bodyPr/>
        <a:lstStyle/>
        <a:p>
          <a:r>
            <a:rPr lang="sv-SE" dirty="0"/>
            <a:t>Förståelse</a:t>
          </a:r>
        </a:p>
      </dgm:t>
    </dgm:pt>
    <dgm:pt modelId="{360BC7B9-D380-46D0-B908-09B6F7E37263}" type="parTrans" cxnId="{2C9F6258-1D08-4B46-865D-E9647E632A72}">
      <dgm:prSet/>
      <dgm:spPr/>
      <dgm:t>
        <a:bodyPr/>
        <a:lstStyle/>
        <a:p>
          <a:endParaRPr lang="sv-SE"/>
        </a:p>
      </dgm:t>
    </dgm:pt>
    <dgm:pt modelId="{A48D02ED-449B-42E1-91AD-0A1F41ECB53D}" type="sibTrans" cxnId="{2C9F6258-1D08-4B46-865D-E9647E632A72}">
      <dgm:prSet/>
      <dgm:spPr/>
      <dgm:t>
        <a:bodyPr/>
        <a:lstStyle/>
        <a:p>
          <a:endParaRPr lang="sv-SE"/>
        </a:p>
      </dgm:t>
    </dgm:pt>
    <dgm:pt modelId="{A6E30C1F-D4A8-41E9-BC95-8AA165AF303F}">
      <dgm:prSet phldrT="[Text]"/>
      <dgm:spPr/>
      <dgm:t>
        <a:bodyPr/>
        <a:lstStyle/>
        <a:p>
          <a:r>
            <a:rPr lang="sv-SE" dirty="0"/>
            <a:t>Engagemang</a:t>
          </a:r>
        </a:p>
      </dgm:t>
    </dgm:pt>
    <dgm:pt modelId="{132D1FD6-EA77-41B5-A12B-50990274E1C7}" type="parTrans" cxnId="{2C956A04-7EEA-4CA3-911F-D1B7E885B429}">
      <dgm:prSet/>
      <dgm:spPr/>
      <dgm:t>
        <a:bodyPr/>
        <a:lstStyle/>
        <a:p>
          <a:endParaRPr lang="sv-SE"/>
        </a:p>
      </dgm:t>
    </dgm:pt>
    <dgm:pt modelId="{BD6BCCCA-A2ED-4A66-B2FD-24AD6DF82EB3}" type="sibTrans" cxnId="{2C956A04-7EEA-4CA3-911F-D1B7E885B429}">
      <dgm:prSet/>
      <dgm:spPr/>
      <dgm:t>
        <a:bodyPr/>
        <a:lstStyle/>
        <a:p>
          <a:endParaRPr lang="sv-SE"/>
        </a:p>
      </dgm:t>
    </dgm:pt>
    <dgm:pt modelId="{54F148FC-B080-4126-B8EC-4AA56850848B}">
      <dgm:prSet phldrT="[Text]"/>
      <dgm:spPr/>
      <dgm:t>
        <a:bodyPr/>
        <a:lstStyle/>
        <a:p>
          <a:r>
            <a:rPr lang="sv-SE" dirty="0"/>
            <a:t>Handling</a:t>
          </a:r>
        </a:p>
      </dgm:t>
    </dgm:pt>
    <dgm:pt modelId="{AF932385-3F61-4C86-AB71-086EDC5A9D4C}" type="parTrans" cxnId="{BCA3389D-DB80-4B84-87F8-2BC806274984}">
      <dgm:prSet/>
      <dgm:spPr/>
      <dgm:t>
        <a:bodyPr/>
        <a:lstStyle/>
        <a:p>
          <a:endParaRPr lang="sv-SE"/>
        </a:p>
      </dgm:t>
    </dgm:pt>
    <dgm:pt modelId="{1C5E67BB-33FB-44FB-BD30-9898859A38E1}" type="sibTrans" cxnId="{BCA3389D-DB80-4B84-87F8-2BC806274984}">
      <dgm:prSet/>
      <dgm:spPr/>
      <dgm:t>
        <a:bodyPr/>
        <a:lstStyle/>
        <a:p>
          <a:endParaRPr lang="sv-SE"/>
        </a:p>
      </dgm:t>
    </dgm:pt>
    <dgm:pt modelId="{2368E6D7-D31E-4AEC-B8FC-A66D2112A508}" type="pres">
      <dgm:prSet presAssocID="{C98B5A9B-7794-4B45-BA8D-82BBFFA4D565}" presName="rootnode" presStyleCnt="0">
        <dgm:presLayoutVars>
          <dgm:chMax/>
          <dgm:chPref/>
          <dgm:dir/>
          <dgm:animLvl val="lvl"/>
        </dgm:presLayoutVars>
      </dgm:prSet>
      <dgm:spPr/>
      <dgm:t>
        <a:bodyPr/>
        <a:lstStyle/>
        <a:p>
          <a:endParaRPr lang="sv-SE"/>
        </a:p>
      </dgm:t>
    </dgm:pt>
    <dgm:pt modelId="{99FFE37D-0969-4D9B-A78D-01F1DC202FCA}" type="pres">
      <dgm:prSet presAssocID="{7FA0C402-315D-4CE2-BAE1-B7B90C4BE38A}" presName="composite" presStyleCnt="0"/>
      <dgm:spPr/>
    </dgm:pt>
    <dgm:pt modelId="{CEE1031C-0C61-449B-BB8F-0FBDABDECF9C}" type="pres">
      <dgm:prSet presAssocID="{7FA0C402-315D-4CE2-BAE1-B7B90C4BE38A}" presName="LShape" presStyleLbl="alignNode1" presStyleIdx="0" presStyleCnt="9"/>
      <dgm:spPr/>
    </dgm:pt>
    <dgm:pt modelId="{5BA3A2BF-2442-48DC-BCAF-C80347E49AA0}" type="pres">
      <dgm:prSet presAssocID="{7FA0C402-315D-4CE2-BAE1-B7B90C4BE38A}" presName="ParentText" presStyleLbl="revTx" presStyleIdx="0" presStyleCnt="5">
        <dgm:presLayoutVars>
          <dgm:chMax val="0"/>
          <dgm:chPref val="0"/>
          <dgm:bulletEnabled val="1"/>
        </dgm:presLayoutVars>
      </dgm:prSet>
      <dgm:spPr/>
      <dgm:t>
        <a:bodyPr/>
        <a:lstStyle/>
        <a:p>
          <a:endParaRPr lang="sv-SE"/>
        </a:p>
      </dgm:t>
    </dgm:pt>
    <dgm:pt modelId="{B23EC48D-8F80-4447-AC35-4D978F49E6DD}" type="pres">
      <dgm:prSet presAssocID="{7FA0C402-315D-4CE2-BAE1-B7B90C4BE38A}" presName="Triangle" presStyleLbl="alignNode1" presStyleIdx="1" presStyleCnt="9"/>
      <dgm:spPr/>
    </dgm:pt>
    <dgm:pt modelId="{89CBC341-12A3-4962-B13E-E70771334DD7}" type="pres">
      <dgm:prSet presAssocID="{F3123DC4-BB3D-40F1-A497-E7C981999263}" presName="sibTrans" presStyleCnt="0"/>
      <dgm:spPr/>
    </dgm:pt>
    <dgm:pt modelId="{E92EF514-C8C0-4687-83B6-C61C9415C85E}" type="pres">
      <dgm:prSet presAssocID="{F3123DC4-BB3D-40F1-A497-E7C981999263}" presName="space" presStyleCnt="0"/>
      <dgm:spPr/>
    </dgm:pt>
    <dgm:pt modelId="{0F35578C-E000-408A-B991-7C9F142372F9}" type="pres">
      <dgm:prSet presAssocID="{D596259A-1EC1-4597-9C46-EBEB86DBEB24}" presName="composite" presStyleCnt="0"/>
      <dgm:spPr/>
    </dgm:pt>
    <dgm:pt modelId="{00A564DD-898E-42BC-BEAC-A693F79B2690}" type="pres">
      <dgm:prSet presAssocID="{D596259A-1EC1-4597-9C46-EBEB86DBEB24}" presName="LShape" presStyleLbl="alignNode1" presStyleIdx="2" presStyleCnt="9"/>
      <dgm:spPr/>
    </dgm:pt>
    <dgm:pt modelId="{7C50D98C-40E9-4C9B-B1E3-9705BDFEAF67}" type="pres">
      <dgm:prSet presAssocID="{D596259A-1EC1-4597-9C46-EBEB86DBEB24}" presName="ParentText" presStyleLbl="revTx" presStyleIdx="1" presStyleCnt="5">
        <dgm:presLayoutVars>
          <dgm:chMax val="0"/>
          <dgm:chPref val="0"/>
          <dgm:bulletEnabled val="1"/>
        </dgm:presLayoutVars>
      </dgm:prSet>
      <dgm:spPr/>
      <dgm:t>
        <a:bodyPr/>
        <a:lstStyle/>
        <a:p>
          <a:endParaRPr lang="sv-SE"/>
        </a:p>
      </dgm:t>
    </dgm:pt>
    <dgm:pt modelId="{89662D9E-E9D6-4B65-A68B-73F8588FE726}" type="pres">
      <dgm:prSet presAssocID="{D596259A-1EC1-4597-9C46-EBEB86DBEB24}" presName="Triangle" presStyleLbl="alignNode1" presStyleIdx="3" presStyleCnt="9"/>
      <dgm:spPr/>
    </dgm:pt>
    <dgm:pt modelId="{1FFCDB6A-438E-43B9-917D-754C0A725F7D}" type="pres">
      <dgm:prSet presAssocID="{18A6A267-C5E8-447D-B9A2-8B1D2E1A99C6}" presName="sibTrans" presStyleCnt="0"/>
      <dgm:spPr/>
    </dgm:pt>
    <dgm:pt modelId="{F7A389BE-563B-4AF1-BECC-1AB826E2A470}" type="pres">
      <dgm:prSet presAssocID="{18A6A267-C5E8-447D-B9A2-8B1D2E1A99C6}" presName="space" presStyleCnt="0"/>
      <dgm:spPr/>
    </dgm:pt>
    <dgm:pt modelId="{7A3EED36-7DFA-420B-8376-C5DAC404013E}" type="pres">
      <dgm:prSet presAssocID="{A0AF9E59-73C3-474C-A342-7FBC27D0D343}" presName="composite" presStyleCnt="0"/>
      <dgm:spPr/>
    </dgm:pt>
    <dgm:pt modelId="{1AA8263E-7794-45DC-84C1-8D87D8FA6A2C}" type="pres">
      <dgm:prSet presAssocID="{A0AF9E59-73C3-474C-A342-7FBC27D0D343}" presName="LShape" presStyleLbl="alignNode1" presStyleIdx="4" presStyleCnt="9"/>
      <dgm:spPr/>
    </dgm:pt>
    <dgm:pt modelId="{C84E76A9-BC8E-41F7-9D66-F5B4175C05B4}" type="pres">
      <dgm:prSet presAssocID="{A0AF9E59-73C3-474C-A342-7FBC27D0D343}" presName="ParentText" presStyleLbl="revTx" presStyleIdx="2" presStyleCnt="5">
        <dgm:presLayoutVars>
          <dgm:chMax val="0"/>
          <dgm:chPref val="0"/>
          <dgm:bulletEnabled val="1"/>
        </dgm:presLayoutVars>
      </dgm:prSet>
      <dgm:spPr/>
      <dgm:t>
        <a:bodyPr/>
        <a:lstStyle/>
        <a:p>
          <a:endParaRPr lang="sv-SE"/>
        </a:p>
      </dgm:t>
    </dgm:pt>
    <dgm:pt modelId="{859CA7F7-A4A1-41A0-B233-1389AD13705D}" type="pres">
      <dgm:prSet presAssocID="{A0AF9E59-73C3-474C-A342-7FBC27D0D343}" presName="Triangle" presStyleLbl="alignNode1" presStyleIdx="5" presStyleCnt="9"/>
      <dgm:spPr/>
    </dgm:pt>
    <dgm:pt modelId="{6BED9409-3BCA-482E-9E34-1D0CD9404E9E}" type="pres">
      <dgm:prSet presAssocID="{A48D02ED-449B-42E1-91AD-0A1F41ECB53D}" presName="sibTrans" presStyleCnt="0"/>
      <dgm:spPr/>
    </dgm:pt>
    <dgm:pt modelId="{19220E19-DF43-4FE4-815D-961FCFD72E5C}" type="pres">
      <dgm:prSet presAssocID="{A48D02ED-449B-42E1-91AD-0A1F41ECB53D}" presName="space" presStyleCnt="0"/>
      <dgm:spPr/>
    </dgm:pt>
    <dgm:pt modelId="{DA808DCD-5605-4E09-9E57-A0E1AD48ADB4}" type="pres">
      <dgm:prSet presAssocID="{A6E30C1F-D4A8-41E9-BC95-8AA165AF303F}" presName="composite" presStyleCnt="0"/>
      <dgm:spPr/>
    </dgm:pt>
    <dgm:pt modelId="{7BFD8E56-F9DE-4FC3-8BBE-7EC4F76910C3}" type="pres">
      <dgm:prSet presAssocID="{A6E30C1F-D4A8-41E9-BC95-8AA165AF303F}" presName="LShape" presStyleLbl="alignNode1" presStyleIdx="6" presStyleCnt="9"/>
      <dgm:spPr/>
    </dgm:pt>
    <dgm:pt modelId="{3AD66405-B1B2-439F-9885-4B329DAF322E}" type="pres">
      <dgm:prSet presAssocID="{A6E30C1F-D4A8-41E9-BC95-8AA165AF303F}" presName="ParentText" presStyleLbl="revTx" presStyleIdx="3" presStyleCnt="5">
        <dgm:presLayoutVars>
          <dgm:chMax val="0"/>
          <dgm:chPref val="0"/>
          <dgm:bulletEnabled val="1"/>
        </dgm:presLayoutVars>
      </dgm:prSet>
      <dgm:spPr/>
      <dgm:t>
        <a:bodyPr/>
        <a:lstStyle/>
        <a:p>
          <a:endParaRPr lang="sv-SE"/>
        </a:p>
      </dgm:t>
    </dgm:pt>
    <dgm:pt modelId="{E1AC0B95-F26B-4239-ADF4-67F52CFFA881}" type="pres">
      <dgm:prSet presAssocID="{A6E30C1F-D4A8-41E9-BC95-8AA165AF303F}" presName="Triangle" presStyleLbl="alignNode1" presStyleIdx="7" presStyleCnt="9"/>
      <dgm:spPr/>
    </dgm:pt>
    <dgm:pt modelId="{BE81B057-9F2F-497A-8D51-FA0D5E90C830}" type="pres">
      <dgm:prSet presAssocID="{BD6BCCCA-A2ED-4A66-B2FD-24AD6DF82EB3}" presName="sibTrans" presStyleCnt="0"/>
      <dgm:spPr/>
    </dgm:pt>
    <dgm:pt modelId="{D3B39822-D451-43D9-BB2B-BECF01CB158D}" type="pres">
      <dgm:prSet presAssocID="{BD6BCCCA-A2ED-4A66-B2FD-24AD6DF82EB3}" presName="space" presStyleCnt="0"/>
      <dgm:spPr/>
    </dgm:pt>
    <dgm:pt modelId="{80FEFC7B-A251-4CCE-BE38-4F5180DBD788}" type="pres">
      <dgm:prSet presAssocID="{54F148FC-B080-4126-B8EC-4AA56850848B}" presName="composite" presStyleCnt="0"/>
      <dgm:spPr/>
    </dgm:pt>
    <dgm:pt modelId="{5F358DFD-599D-4F5F-99A6-6D8F6064E979}" type="pres">
      <dgm:prSet presAssocID="{54F148FC-B080-4126-B8EC-4AA56850848B}" presName="LShape" presStyleLbl="alignNode1" presStyleIdx="8" presStyleCnt="9"/>
      <dgm:spPr/>
    </dgm:pt>
    <dgm:pt modelId="{EE8321B2-CB07-4A0F-A161-D81D27D9F112}" type="pres">
      <dgm:prSet presAssocID="{54F148FC-B080-4126-B8EC-4AA56850848B}" presName="ParentText" presStyleLbl="revTx" presStyleIdx="4" presStyleCnt="5">
        <dgm:presLayoutVars>
          <dgm:chMax val="0"/>
          <dgm:chPref val="0"/>
          <dgm:bulletEnabled val="1"/>
        </dgm:presLayoutVars>
      </dgm:prSet>
      <dgm:spPr/>
      <dgm:t>
        <a:bodyPr/>
        <a:lstStyle/>
        <a:p>
          <a:endParaRPr lang="sv-SE"/>
        </a:p>
      </dgm:t>
    </dgm:pt>
  </dgm:ptLst>
  <dgm:cxnLst>
    <dgm:cxn modelId="{DB4190EF-982B-404A-A5FC-6951D6A92F9B}" type="presOf" srcId="{54F148FC-B080-4126-B8EC-4AA56850848B}" destId="{EE8321B2-CB07-4A0F-A161-D81D27D9F112}" srcOrd="0" destOrd="0" presId="urn:microsoft.com/office/officeart/2009/3/layout/StepUpProcess"/>
    <dgm:cxn modelId="{FB172955-3D23-4877-ACCC-00B9B80376CA}" type="presOf" srcId="{7FA0C402-315D-4CE2-BAE1-B7B90C4BE38A}" destId="{5BA3A2BF-2442-48DC-BCAF-C80347E49AA0}" srcOrd="0" destOrd="0" presId="urn:microsoft.com/office/officeart/2009/3/layout/StepUpProcess"/>
    <dgm:cxn modelId="{729ACA7E-CDF0-48BE-A192-4F1DB12BE65A}" srcId="{C98B5A9B-7794-4B45-BA8D-82BBFFA4D565}" destId="{7FA0C402-315D-4CE2-BAE1-B7B90C4BE38A}" srcOrd="0" destOrd="0" parTransId="{835307F4-49A8-4F43-9B48-6043D2523E3C}" sibTransId="{F3123DC4-BB3D-40F1-A497-E7C981999263}"/>
    <dgm:cxn modelId="{4F1C9D9A-7FFC-4C47-B8FE-85C6D5B82B3C}" type="presOf" srcId="{D596259A-1EC1-4597-9C46-EBEB86DBEB24}" destId="{7C50D98C-40E9-4C9B-B1E3-9705BDFEAF67}" srcOrd="0" destOrd="0" presId="urn:microsoft.com/office/officeart/2009/3/layout/StepUpProcess"/>
    <dgm:cxn modelId="{A5FE6818-73E8-4CB1-B795-4279AFD2596E}" type="presOf" srcId="{C98B5A9B-7794-4B45-BA8D-82BBFFA4D565}" destId="{2368E6D7-D31E-4AEC-B8FC-A66D2112A508}" srcOrd="0" destOrd="0" presId="urn:microsoft.com/office/officeart/2009/3/layout/StepUpProcess"/>
    <dgm:cxn modelId="{3C15C930-CC68-4291-91A6-943E7815AE63}" srcId="{C98B5A9B-7794-4B45-BA8D-82BBFFA4D565}" destId="{D596259A-1EC1-4597-9C46-EBEB86DBEB24}" srcOrd="1" destOrd="0" parTransId="{DFB1EDDB-FE3C-492F-82C6-E51FC37CDB7C}" sibTransId="{18A6A267-C5E8-447D-B9A2-8B1D2E1A99C6}"/>
    <dgm:cxn modelId="{2C956A04-7EEA-4CA3-911F-D1B7E885B429}" srcId="{C98B5A9B-7794-4B45-BA8D-82BBFFA4D565}" destId="{A6E30C1F-D4A8-41E9-BC95-8AA165AF303F}" srcOrd="3" destOrd="0" parTransId="{132D1FD6-EA77-41B5-A12B-50990274E1C7}" sibTransId="{BD6BCCCA-A2ED-4A66-B2FD-24AD6DF82EB3}"/>
    <dgm:cxn modelId="{3E29E768-1921-4F88-9EEB-515A241C2DD3}" type="presOf" srcId="{A6E30C1F-D4A8-41E9-BC95-8AA165AF303F}" destId="{3AD66405-B1B2-439F-9885-4B329DAF322E}" srcOrd="0" destOrd="0" presId="urn:microsoft.com/office/officeart/2009/3/layout/StepUpProcess"/>
    <dgm:cxn modelId="{BCA3389D-DB80-4B84-87F8-2BC806274984}" srcId="{C98B5A9B-7794-4B45-BA8D-82BBFFA4D565}" destId="{54F148FC-B080-4126-B8EC-4AA56850848B}" srcOrd="4" destOrd="0" parTransId="{AF932385-3F61-4C86-AB71-086EDC5A9D4C}" sibTransId="{1C5E67BB-33FB-44FB-BD30-9898859A38E1}"/>
    <dgm:cxn modelId="{2C9F6258-1D08-4B46-865D-E9647E632A72}" srcId="{C98B5A9B-7794-4B45-BA8D-82BBFFA4D565}" destId="{A0AF9E59-73C3-474C-A342-7FBC27D0D343}" srcOrd="2" destOrd="0" parTransId="{360BC7B9-D380-46D0-B908-09B6F7E37263}" sibTransId="{A48D02ED-449B-42E1-91AD-0A1F41ECB53D}"/>
    <dgm:cxn modelId="{4D2516DF-81A3-427B-8C20-CD44E04C5A97}" type="presOf" srcId="{A0AF9E59-73C3-474C-A342-7FBC27D0D343}" destId="{C84E76A9-BC8E-41F7-9D66-F5B4175C05B4}" srcOrd="0" destOrd="0" presId="urn:microsoft.com/office/officeart/2009/3/layout/StepUpProcess"/>
    <dgm:cxn modelId="{6C102C2F-59DB-4FCA-8248-A98FD226D61F}" type="presParOf" srcId="{2368E6D7-D31E-4AEC-B8FC-A66D2112A508}" destId="{99FFE37D-0969-4D9B-A78D-01F1DC202FCA}" srcOrd="0" destOrd="0" presId="urn:microsoft.com/office/officeart/2009/3/layout/StepUpProcess"/>
    <dgm:cxn modelId="{7BAEE389-FB43-4952-B6BE-20C578093DE9}" type="presParOf" srcId="{99FFE37D-0969-4D9B-A78D-01F1DC202FCA}" destId="{CEE1031C-0C61-449B-BB8F-0FBDABDECF9C}" srcOrd="0" destOrd="0" presId="urn:microsoft.com/office/officeart/2009/3/layout/StepUpProcess"/>
    <dgm:cxn modelId="{56AC16F9-5131-49A0-B4E1-8DD0D41FD4E3}" type="presParOf" srcId="{99FFE37D-0969-4D9B-A78D-01F1DC202FCA}" destId="{5BA3A2BF-2442-48DC-BCAF-C80347E49AA0}" srcOrd="1" destOrd="0" presId="urn:microsoft.com/office/officeart/2009/3/layout/StepUpProcess"/>
    <dgm:cxn modelId="{B8FF3BCC-2200-4393-997E-1ACC7C4AF9AF}" type="presParOf" srcId="{99FFE37D-0969-4D9B-A78D-01F1DC202FCA}" destId="{B23EC48D-8F80-4447-AC35-4D978F49E6DD}" srcOrd="2" destOrd="0" presId="urn:microsoft.com/office/officeart/2009/3/layout/StepUpProcess"/>
    <dgm:cxn modelId="{2E550397-31CE-4AB0-98A5-98A5660CDADF}" type="presParOf" srcId="{2368E6D7-D31E-4AEC-B8FC-A66D2112A508}" destId="{89CBC341-12A3-4962-B13E-E70771334DD7}" srcOrd="1" destOrd="0" presId="urn:microsoft.com/office/officeart/2009/3/layout/StepUpProcess"/>
    <dgm:cxn modelId="{11E6D26C-918B-4A72-B7E6-C940EA6CA7ED}" type="presParOf" srcId="{89CBC341-12A3-4962-B13E-E70771334DD7}" destId="{E92EF514-C8C0-4687-83B6-C61C9415C85E}" srcOrd="0" destOrd="0" presId="urn:microsoft.com/office/officeart/2009/3/layout/StepUpProcess"/>
    <dgm:cxn modelId="{664A5170-70A1-49A6-A5E3-2824175174BE}" type="presParOf" srcId="{2368E6D7-D31E-4AEC-B8FC-A66D2112A508}" destId="{0F35578C-E000-408A-B991-7C9F142372F9}" srcOrd="2" destOrd="0" presId="urn:microsoft.com/office/officeart/2009/3/layout/StepUpProcess"/>
    <dgm:cxn modelId="{65F9F2D7-4052-4595-81DA-D125892E13C7}" type="presParOf" srcId="{0F35578C-E000-408A-B991-7C9F142372F9}" destId="{00A564DD-898E-42BC-BEAC-A693F79B2690}" srcOrd="0" destOrd="0" presId="urn:microsoft.com/office/officeart/2009/3/layout/StepUpProcess"/>
    <dgm:cxn modelId="{A369BE31-BD35-416D-9252-7AB3DD246C85}" type="presParOf" srcId="{0F35578C-E000-408A-B991-7C9F142372F9}" destId="{7C50D98C-40E9-4C9B-B1E3-9705BDFEAF67}" srcOrd="1" destOrd="0" presId="urn:microsoft.com/office/officeart/2009/3/layout/StepUpProcess"/>
    <dgm:cxn modelId="{4B0BAC1E-DB24-4236-97CD-FDFC41F06028}" type="presParOf" srcId="{0F35578C-E000-408A-B991-7C9F142372F9}" destId="{89662D9E-E9D6-4B65-A68B-73F8588FE726}" srcOrd="2" destOrd="0" presId="urn:microsoft.com/office/officeart/2009/3/layout/StepUpProcess"/>
    <dgm:cxn modelId="{30A4A8BA-9D65-4560-99EA-85F0E7061C17}" type="presParOf" srcId="{2368E6D7-D31E-4AEC-B8FC-A66D2112A508}" destId="{1FFCDB6A-438E-43B9-917D-754C0A725F7D}" srcOrd="3" destOrd="0" presId="urn:microsoft.com/office/officeart/2009/3/layout/StepUpProcess"/>
    <dgm:cxn modelId="{3FD1FC4D-DFAE-4B5D-BC22-037E5ED18594}" type="presParOf" srcId="{1FFCDB6A-438E-43B9-917D-754C0A725F7D}" destId="{F7A389BE-563B-4AF1-BECC-1AB826E2A470}" srcOrd="0" destOrd="0" presId="urn:microsoft.com/office/officeart/2009/3/layout/StepUpProcess"/>
    <dgm:cxn modelId="{2A28473C-4FE6-40AD-8D0E-CF98377E4412}" type="presParOf" srcId="{2368E6D7-D31E-4AEC-B8FC-A66D2112A508}" destId="{7A3EED36-7DFA-420B-8376-C5DAC404013E}" srcOrd="4" destOrd="0" presId="urn:microsoft.com/office/officeart/2009/3/layout/StepUpProcess"/>
    <dgm:cxn modelId="{B95C5CD2-3882-4D91-950B-379C34880348}" type="presParOf" srcId="{7A3EED36-7DFA-420B-8376-C5DAC404013E}" destId="{1AA8263E-7794-45DC-84C1-8D87D8FA6A2C}" srcOrd="0" destOrd="0" presId="urn:microsoft.com/office/officeart/2009/3/layout/StepUpProcess"/>
    <dgm:cxn modelId="{EDDEE13E-63C2-47EC-AFD2-6DAE17EE5F2A}" type="presParOf" srcId="{7A3EED36-7DFA-420B-8376-C5DAC404013E}" destId="{C84E76A9-BC8E-41F7-9D66-F5B4175C05B4}" srcOrd="1" destOrd="0" presId="urn:microsoft.com/office/officeart/2009/3/layout/StepUpProcess"/>
    <dgm:cxn modelId="{0D5A2E95-7B4B-407E-B297-393C4795822F}" type="presParOf" srcId="{7A3EED36-7DFA-420B-8376-C5DAC404013E}" destId="{859CA7F7-A4A1-41A0-B233-1389AD13705D}" srcOrd="2" destOrd="0" presId="urn:microsoft.com/office/officeart/2009/3/layout/StepUpProcess"/>
    <dgm:cxn modelId="{25A23212-302B-463E-BA1B-350A8D5E282A}" type="presParOf" srcId="{2368E6D7-D31E-4AEC-B8FC-A66D2112A508}" destId="{6BED9409-3BCA-482E-9E34-1D0CD9404E9E}" srcOrd="5" destOrd="0" presId="urn:microsoft.com/office/officeart/2009/3/layout/StepUpProcess"/>
    <dgm:cxn modelId="{A0D94DD8-F211-4358-B7A4-41874F1DA980}" type="presParOf" srcId="{6BED9409-3BCA-482E-9E34-1D0CD9404E9E}" destId="{19220E19-DF43-4FE4-815D-961FCFD72E5C}" srcOrd="0" destOrd="0" presId="urn:microsoft.com/office/officeart/2009/3/layout/StepUpProcess"/>
    <dgm:cxn modelId="{364A3B72-8C28-43CB-9D49-5DCC1C60817E}" type="presParOf" srcId="{2368E6D7-D31E-4AEC-B8FC-A66D2112A508}" destId="{DA808DCD-5605-4E09-9E57-A0E1AD48ADB4}" srcOrd="6" destOrd="0" presId="urn:microsoft.com/office/officeart/2009/3/layout/StepUpProcess"/>
    <dgm:cxn modelId="{03E59769-6496-4CEF-A451-2BBE3C1F3EA4}" type="presParOf" srcId="{DA808DCD-5605-4E09-9E57-A0E1AD48ADB4}" destId="{7BFD8E56-F9DE-4FC3-8BBE-7EC4F76910C3}" srcOrd="0" destOrd="0" presId="urn:microsoft.com/office/officeart/2009/3/layout/StepUpProcess"/>
    <dgm:cxn modelId="{93B87337-434E-46BC-B2E3-F7C47DCB826F}" type="presParOf" srcId="{DA808DCD-5605-4E09-9E57-A0E1AD48ADB4}" destId="{3AD66405-B1B2-439F-9885-4B329DAF322E}" srcOrd="1" destOrd="0" presId="urn:microsoft.com/office/officeart/2009/3/layout/StepUpProcess"/>
    <dgm:cxn modelId="{FE3DDE2B-6F95-4DCB-95E4-C5F2CF07B669}" type="presParOf" srcId="{DA808DCD-5605-4E09-9E57-A0E1AD48ADB4}" destId="{E1AC0B95-F26B-4239-ADF4-67F52CFFA881}" srcOrd="2" destOrd="0" presId="urn:microsoft.com/office/officeart/2009/3/layout/StepUpProcess"/>
    <dgm:cxn modelId="{CD5DEFB0-1434-4CD2-97FA-6022F6F085CB}" type="presParOf" srcId="{2368E6D7-D31E-4AEC-B8FC-A66D2112A508}" destId="{BE81B057-9F2F-497A-8D51-FA0D5E90C830}" srcOrd="7" destOrd="0" presId="urn:microsoft.com/office/officeart/2009/3/layout/StepUpProcess"/>
    <dgm:cxn modelId="{0B852BC3-B5CC-4B66-B9B4-E7451650E574}" type="presParOf" srcId="{BE81B057-9F2F-497A-8D51-FA0D5E90C830}" destId="{D3B39822-D451-43D9-BB2B-BECF01CB158D}" srcOrd="0" destOrd="0" presId="urn:microsoft.com/office/officeart/2009/3/layout/StepUpProcess"/>
    <dgm:cxn modelId="{09DAE79D-07A1-4BF9-AB65-B3F7AC2521BB}" type="presParOf" srcId="{2368E6D7-D31E-4AEC-B8FC-A66D2112A508}" destId="{80FEFC7B-A251-4CCE-BE38-4F5180DBD788}" srcOrd="8" destOrd="0" presId="urn:microsoft.com/office/officeart/2009/3/layout/StepUpProcess"/>
    <dgm:cxn modelId="{947A393B-6744-4AE6-BF17-B0F9265CD469}" type="presParOf" srcId="{80FEFC7B-A251-4CCE-BE38-4F5180DBD788}" destId="{5F358DFD-599D-4F5F-99A6-6D8F6064E979}" srcOrd="0" destOrd="0" presId="urn:microsoft.com/office/officeart/2009/3/layout/StepUpProcess"/>
    <dgm:cxn modelId="{088BDAFF-4126-44EF-9466-1FC72D6C3F1C}" type="presParOf" srcId="{80FEFC7B-A251-4CCE-BE38-4F5180DBD788}" destId="{EE8321B2-CB07-4A0F-A161-D81D27D9F1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1031C-0C61-449B-BB8F-0FBDABDECF9C}">
      <dsp:nvSpPr>
        <dsp:cNvPr id="0" name=""/>
        <dsp:cNvSpPr/>
      </dsp:nvSpPr>
      <dsp:spPr>
        <a:xfrm rot="5400000">
          <a:off x="297835" y="1942931"/>
          <a:ext cx="893072" cy="14860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3A2BF-2442-48DC-BCAF-C80347E49AA0}">
      <dsp:nvSpPr>
        <dsp:cNvPr id="0" name=""/>
        <dsp:cNvSpPr/>
      </dsp:nvSpPr>
      <dsp:spPr>
        <a:xfrm>
          <a:off x="148759" y="2386940"/>
          <a:ext cx="1341616" cy="117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a:t>Kännedom</a:t>
          </a:r>
        </a:p>
      </dsp:txBody>
      <dsp:txXfrm>
        <a:off x="148759" y="2386940"/>
        <a:ext cx="1341616" cy="1176005"/>
      </dsp:txXfrm>
    </dsp:sp>
    <dsp:sp modelId="{B23EC48D-8F80-4447-AC35-4D978F49E6DD}">
      <dsp:nvSpPr>
        <dsp:cNvPr id="0" name=""/>
        <dsp:cNvSpPr/>
      </dsp:nvSpPr>
      <dsp:spPr>
        <a:xfrm>
          <a:off x="1237240" y="1833526"/>
          <a:ext cx="253135" cy="25313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564DD-898E-42BC-BEAC-A693F79B2690}">
      <dsp:nvSpPr>
        <dsp:cNvPr id="0" name=""/>
        <dsp:cNvSpPr/>
      </dsp:nvSpPr>
      <dsp:spPr>
        <a:xfrm rot="5400000">
          <a:off x="1940236" y="1536517"/>
          <a:ext cx="893072" cy="14860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0D98C-40E9-4C9B-B1E3-9705BDFEAF67}">
      <dsp:nvSpPr>
        <dsp:cNvPr id="0" name=""/>
        <dsp:cNvSpPr/>
      </dsp:nvSpPr>
      <dsp:spPr>
        <a:xfrm>
          <a:off x="1791160" y="1980527"/>
          <a:ext cx="1341616" cy="117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a:t>Intresse</a:t>
          </a:r>
        </a:p>
      </dsp:txBody>
      <dsp:txXfrm>
        <a:off x="1791160" y="1980527"/>
        <a:ext cx="1341616" cy="1176005"/>
      </dsp:txXfrm>
    </dsp:sp>
    <dsp:sp modelId="{89662D9E-E9D6-4B65-A68B-73F8588FE726}">
      <dsp:nvSpPr>
        <dsp:cNvPr id="0" name=""/>
        <dsp:cNvSpPr/>
      </dsp:nvSpPr>
      <dsp:spPr>
        <a:xfrm>
          <a:off x="2879641" y="1427112"/>
          <a:ext cx="253135" cy="25313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8263E-7794-45DC-84C1-8D87D8FA6A2C}">
      <dsp:nvSpPr>
        <dsp:cNvPr id="0" name=""/>
        <dsp:cNvSpPr/>
      </dsp:nvSpPr>
      <dsp:spPr>
        <a:xfrm rot="5400000">
          <a:off x="3582637" y="1130103"/>
          <a:ext cx="893072" cy="14860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E76A9-BC8E-41F7-9D66-F5B4175C05B4}">
      <dsp:nvSpPr>
        <dsp:cNvPr id="0" name=""/>
        <dsp:cNvSpPr/>
      </dsp:nvSpPr>
      <dsp:spPr>
        <a:xfrm>
          <a:off x="3433561" y="1574113"/>
          <a:ext cx="1341616" cy="117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a:t>Förståelse</a:t>
          </a:r>
        </a:p>
      </dsp:txBody>
      <dsp:txXfrm>
        <a:off x="3433561" y="1574113"/>
        <a:ext cx="1341616" cy="1176005"/>
      </dsp:txXfrm>
    </dsp:sp>
    <dsp:sp modelId="{859CA7F7-A4A1-41A0-B233-1389AD13705D}">
      <dsp:nvSpPr>
        <dsp:cNvPr id="0" name=""/>
        <dsp:cNvSpPr/>
      </dsp:nvSpPr>
      <dsp:spPr>
        <a:xfrm>
          <a:off x="4522042" y="1020698"/>
          <a:ext cx="253135" cy="25313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D8E56-F9DE-4FC3-8BBE-7EC4F76910C3}">
      <dsp:nvSpPr>
        <dsp:cNvPr id="0" name=""/>
        <dsp:cNvSpPr/>
      </dsp:nvSpPr>
      <dsp:spPr>
        <a:xfrm rot="5400000">
          <a:off x="5225038" y="723690"/>
          <a:ext cx="893072" cy="14860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66405-B1B2-439F-9885-4B329DAF322E}">
      <dsp:nvSpPr>
        <dsp:cNvPr id="0" name=""/>
        <dsp:cNvSpPr/>
      </dsp:nvSpPr>
      <dsp:spPr>
        <a:xfrm>
          <a:off x="5075962" y="1167699"/>
          <a:ext cx="1341616" cy="117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a:t>Engagemang</a:t>
          </a:r>
        </a:p>
      </dsp:txBody>
      <dsp:txXfrm>
        <a:off x="5075962" y="1167699"/>
        <a:ext cx="1341616" cy="1176005"/>
      </dsp:txXfrm>
    </dsp:sp>
    <dsp:sp modelId="{E1AC0B95-F26B-4239-ADF4-67F52CFFA881}">
      <dsp:nvSpPr>
        <dsp:cNvPr id="0" name=""/>
        <dsp:cNvSpPr/>
      </dsp:nvSpPr>
      <dsp:spPr>
        <a:xfrm>
          <a:off x="6164443" y="614285"/>
          <a:ext cx="253135" cy="25313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58DFD-599D-4F5F-99A6-6D8F6064E979}">
      <dsp:nvSpPr>
        <dsp:cNvPr id="0" name=""/>
        <dsp:cNvSpPr/>
      </dsp:nvSpPr>
      <dsp:spPr>
        <a:xfrm rot="5400000">
          <a:off x="6867439" y="317276"/>
          <a:ext cx="893072" cy="14860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321B2-CB07-4A0F-A161-D81D27D9F112}">
      <dsp:nvSpPr>
        <dsp:cNvPr id="0" name=""/>
        <dsp:cNvSpPr/>
      </dsp:nvSpPr>
      <dsp:spPr>
        <a:xfrm>
          <a:off x="6718363" y="761285"/>
          <a:ext cx="1341616" cy="117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a:t>Handling</a:t>
          </a:r>
        </a:p>
      </dsp:txBody>
      <dsp:txXfrm>
        <a:off x="6718363" y="761285"/>
        <a:ext cx="1341616" cy="117600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37975-91C9-4F92-8588-FE35B5530301}" type="datetimeFigureOut">
              <a:rPr lang="sv-SE" smtClean="0"/>
              <a:t>2018-09-10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03F9B-0952-4B17-BD67-11A94E9C7C1E}" type="slidenum">
              <a:rPr lang="sv-SE" smtClean="0"/>
              <a:t>‹#›</a:t>
            </a:fld>
            <a:endParaRPr lang="sv-SE"/>
          </a:p>
        </p:txBody>
      </p:sp>
    </p:spTree>
    <p:extLst>
      <p:ext uri="{BB962C8B-B14F-4D97-AF65-F5344CB8AC3E}">
        <p14:creationId xmlns:p14="http://schemas.microsoft.com/office/powerpoint/2010/main" val="392238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Kommunikation är något mer än att bara sprida information. I begreppet kommunikation ingår det att något ska hända hos mottagaren, någon form av process ska sättas igång. Kommunikation är mycket mer komplext än bara en sändare och mottagare av kommunikation. Men förenklat kan man ändå säga att kommunikation handlar om att någon vill påverka någon. Någon ska få veta något och därmed förändras på något sätt. </a:t>
            </a:r>
          </a:p>
        </p:txBody>
      </p:sp>
      <p:sp>
        <p:nvSpPr>
          <p:cNvPr id="4" name="Platshållare för bildnummer 3"/>
          <p:cNvSpPr>
            <a:spLocks noGrp="1"/>
          </p:cNvSpPr>
          <p:nvPr>
            <p:ph type="sldNum" sz="quarter" idx="10"/>
          </p:nvPr>
        </p:nvSpPr>
        <p:spPr/>
        <p:txBody>
          <a:bodyPr/>
          <a:lstStyle/>
          <a:p>
            <a:fld id="{A2903F9B-0952-4B17-BD67-11A94E9C7C1E}" type="slidenum">
              <a:rPr lang="sv-SE" smtClean="0"/>
              <a:t>2</a:t>
            </a:fld>
            <a:endParaRPr lang="sv-SE"/>
          </a:p>
        </p:txBody>
      </p:sp>
    </p:spTree>
    <p:extLst>
      <p:ext uri="{BB962C8B-B14F-4D97-AF65-F5344CB8AC3E}">
        <p14:creationId xmlns:p14="http://schemas.microsoft.com/office/powerpoint/2010/main" val="131213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Förändringshjulet är en enkel modell av de olika faser som en förändringsprocess innehåller. Var i processen personen befinner sig kan ge en vägledning om hur du ska lägga upp samtalet för att åstadkomma en förändring. </a:t>
            </a:r>
          </a:p>
        </p:txBody>
      </p:sp>
      <p:sp>
        <p:nvSpPr>
          <p:cNvPr id="4" name="Platshållare för bildnummer 3"/>
          <p:cNvSpPr>
            <a:spLocks noGrp="1"/>
          </p:cNvSpPr>
          <p:nvPr>
            <p:ph type="sldNum" sz="quarter" idx="10"/>
          </p:nvPr>
        </p:nvSpPr>
        <p:spPr/>
        <p:txBody>
          <a:bodyPr/>
          <a:lstStyle/>
          <a:p>
            <a:fld id="{A2903F9B-0952-4B17-BD67-11A94E9C7C1E}" type="slidenum">
              <a:rPr lang="sv-SE" smtClean="0"/>
              <a:t>11</a:t>
            </a:fld>
            <a:endParaRPr lang="sv-SE"/>
          </a:p>
        </p:txBody>
      </p:sp>
    </p:spTree>
    <p:extLst>
      <p:ext uri="{BB962C8B-B14F-4D97-AF65-F5344CB8AC3E}">
        <p14:creationId xmlns:p14="http://schemas.microsoft.com/office/powerpoint/2010/main" val="64738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några saker som forskning visat fungerar när du ska kommunicera klimat och ge klimatrådgivning </a:t>
            </a:r>
            <a:r>
              <a:rPr lang="sv-SE"/>
              <a:t>till lantbrukare. </a:t>
            </a:r>
            <a:endParaRPr lang="sv-SE" dirty="0"/>
          </a:p>
          <a:p>
            <a:endParaRPr lang="sv-SE" dirty="0"/>
          </a:p>
          <a:p>
            <a:r>
              <a:rPr lang="sv-SE" dirty="0"/>
              <a:t>Känn din publik</a:t>
            </a:r>
          </a:p>
          <a:p>
            <a:endParaRPr lang="sv-SE" dirty="0"/>
          </a:p>
          <a:p>
            <a:r>
              <a:rPr lang="sv-SE" dirty="0"/>
              <a:t>Sätt upp tydliga realistiska mål</a:t>
            </a:r>
          </a:p>
          <a:p>
            <a:endParaRPr lang="sv-SE" dirty="0"/>
          </a:p>
          <a:p>
            <a:r>
              <a:rPr lang="sv-SE" dirty="0"/>
              <a:t>Försök inte skrämma människor till handling. Detta är viktigt! Att berätta om hur de globala klimatförändringarna påverkar livet för fattiga människor i till exempel Bangladesh kan öka förståelsen för allvaret i frågorna. Att rama in budskap i rädsla och förluster är effektivt för att vi ska minnas budskapet. Men det kan leda till handlingsförlamning. Det blir för stort och det lilla den enskilde lantbrukaren kan göra spelar då ingen roll i det stora hela. Människors handlingar påverkas mycket mer av om budskapen fokuserar på positiva konsekvenser av minskade klimatutsläpp, fokus på närhet och konkreta lösningar på lokal nivå, i det här fallet på gårdsnivå. </a:t>
            </a:r>
          </a:p>
          <a:p>
            <a:endParaRPr lang="sv-SE" dirty="0"/>
          </a:p>
          <a:p>
            <a:r>
              <a:rPr lang="sv-SE" dirty="0"/>
              <a:t>Förtjäna och upprätthåll tillit</a:t>
            </a:r>
          </a:p>
          <a:p>
            <a:endParaRPr lang="sv-SE" dirty="0"/>
          </a:p>
          <a:p>
            <a:r>
              <a:rPr lang="sv-SE" dirty="0"/>
              <a:t>Inse vikten av värderingar och sociala normer</a:t>
            </a:r>
          </a:p>
          <a:p>
            <a:endParaRPr lang="sv-SE" dirty="0"/>
          </a:p>
          <a:p>
            <a:r>
              <a:rPr lang="sv-SE" dirty="0"/>
              <a:t>Förvänta dig inte att du kommer att ”vinna” varje gång</a:t>
            </a:r>
          </a:p>
          <a:p>
            <a:endParaRPr lang="sv-SE" dirty="0"/>
          </a:p>
        </p:txBody>
      </p:sp>
      <p:sp>
        <p:nvSpPr>
          <p:cNvPr id="4" name="Platshållare för bildnummer 3"/>
          <p:cNvSpPr>
            <a:spLocks noGrp="1"/>
          </p:cNvSpPr>
          <p:nvPr>
            <p:ph type="sldNum" sz="quarter" idx="10"/>
          </p:nvPr>
        </p:nvSpPr>
        <p:spPr/>
        <p:txBody>
          <a:bodyPr/>
          <a:lstStyle/>
          <a:p>
            <a:fld id="{A2903F9B-0952-4B17-BD67-11A94E9C7C1E}" type="slidenum">
              <a:rPr lang="sv-SE" smtClean="0"/>
              <a:t>12</a:t>
            </a:fld>
            <a:endParaRPr lang="sv-SE"/>
          </a:p>
        </p:txBody>
      </p:sp>
    </p:spTree>
    <p:extLst>
      <p:ext uri="{BB962C8B-B14F-4D97-AF65-F5344CB8AC3E}">
        <p14:creationId xmlns:p14="http://schemas.microsoft.com/office/powerpoint/2010/main" val="19803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brukar ofta dela in kommunikationsmål i tre delar: vad vill man att målgruppen ska veta, vad vill man att de ska känna och vad vill man att de ska göra. Att ge information och sprida kunskap är lätt. Att få någon att göra något är svårt.</a:t>
            </a:r>
          </a:p>
        </p:txBody>
      </p:sp>
      <p:sp>
        <p:nvSpPr>
          <p:cNvPr id="4" name="Platshållare för bildnummer 3"/>
          <p:cNvSpPr>
            <a:spLocks noGrp="1"/>
          </p:cNvSpPr>
          <p:nvPr>
            <p:ph type="sldNum" sz="quarter" idx="10"/>
          </p:nvPr>
        </p:nvSpPr>
        <p:spPr/>
        <p:txBody>
          <a:bodyPr/>
          <a:lstStyle/>
          <a:p>
            <a:fld id="{A2903F9B-0952-4B17-BD67-11A94E9C7C1E}" type="slidenum">
              <a:rPr lang="sv-SE" smtClean="0"/>
              <a:t>3</a:t>
            </a:fld>
            <a:endParaRPr lang="sv-SE"/>
          </a:p>
        </p:txBody>
      </p:sp>
    </p:spTree>
    <p:extLst>
      <p:ext uri="{BB962C8B-B14F-4D97-AF65-F5344CB8AC3E}">
        <p14:creationId xmlns:p14="http://schemas.microsoft.com/office/powerpoint/2010/main" val="97494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Kopplat till kommunikationsmålen brukar man ofta prata om en kommunikationstrappa, som också visar på vad man vill åstadkomma med kommunikation och där det blir allt svårare ju högre upp på trappan man kommer. Och det är just där ni befinner er som rådgivare för klimatkollen. Målet med rådgivningen är att lantbrukaren ska göra något annorlunda. Och att förändra beteenden är svårt! </a:t>
            </a:r>
          </a:p>
        </p:txBody>
      </p:sp>
      <p:sp>
        <p:nvSpPr>
          <p:cNvPr id="4" name="Platshållare för bildnummer 3"/>
          <p:cNvSpPr>
            <a:spLocks noGrp="1"/>
          </p:cNvSpPr>
          <p:nvPr>
            <p:ph type="sldNum" sz="quarter" idx="10"/>
          </p:nvPr>
        </p:nvSpPr>
        <p:spPr/>
        <p:txBody>
          <a:bodyPr/>
          <a:lstStyle/>
          <a:p>
            <a:fld id="{A2903F9B-0952-4B17-BD67-11A94E9C7C1E}" type="slidenum">
              <a:rPr lang="sv-SE" smtClean="0"/>
              <a:t>4</a:t>
            </a:fld>
            <a:endParaRPr lang="sv-SE"/>
          </a:p>
        </p:txBody>
      </p:sp>
    </p:spTree>
    <p:extLst>
      <p:ext uri="{BB962C8B-B14F-4D97-AF65-F5344CB8AC3E}">
        <p14:creationId xmlns:p14="http://schemas.microsoft.com/office/powerpoint/2010/main" val="30043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Just när det gäller klimatkollen så finns det några generella utmaningar som är bra att tänka på som rådgivare. Även om det i Sverige råder ganska stor konsensus om att klimatförändringarna är ett faktum och att de är orsakade av mänsklig påverkan så kan man ändå inte förutsätta att alla köper det rakt av. Klimatförnekarna har fått ett uppsving i och med </a:t>
            </a:r>
            <a:r>
              <a:rPr lang="sv-SE" dirty="0" err="1"/>
              <a:t>Trump</a:t>
            </a:r>
            <a:r>
              <a:rPr lang="sv-SE" dirty="0"/>
              <a:t>-cirkusen i USA. Och här på hemmaplan har vi till exempel SD som har en annan syn på klimatförändringar. Så även om vi som sitter i det här rummet tycker att det är fakta så måste vi vara medvetna om att det finns skilda åsikter runt om i landet. Och ni kommer alldeles säkert att stöta på människor som har en annan syn på klimatförändringar än vad ni har.  </a:t>
            </a:r>
          </a:p>
          <a:p>
            <a:endParaRPr lang="sv-SE" dirty="0"/>
          </a:p>
          <a:p>
            <a:r>
              <a:rPr lang="sv-SE" dirty="0"/>
              <a:t>Det måste ni tänka på både när ni säljer in Klimatkollen och när ni är på gården. Ett sätt att komma runt detta kan vara att inte huvudsakligen fokusera på klimatpåverkan och klimatanpassning, utan fokusera på jordbrukets sårbarhet för ökade vädervariationer, extremväder och adaptiva skötselstrategier. Detta är något alla lantbrukare kan vara intresserade av, oavsett vad man tänker om klimatförändringar. </a:t>
            </a:r>
          </a:p>
          <a:p>
            <a:endParaRPr lang="sv-SE" dirty="0"/>
          </a:p>
          <a:p>
            <a:r>
              <a:rPr lang="sv-SE" dirty="0"/>
              <a:t>En annan sak som kanske är ännu viktigare är att väldigt många lantbrukare känner sig utpekade som klimatbovar av media och av samhället i stort. Nästan så fort ordet klimat nämns så kan de alltså vända taggarna utåt och gå in i försvarsställning. Och har ni väl hamnat i det läget kommer det nästan inte spela någon roll vad ni säger och vad ni gör. Den lantbrukaren har väldigt svårt att se vad hen skulle kunna få ut för positivt av klimatkollen. Än mindre förändra något på sin gård. </a:t>
            </a:r>
          </a:p>
          <a:p>
            <a:endParaRPr lang="sv-SE" dirty="0"/>
          </a:p>
          <a:p>
            <a:r>
              <a:rPr lang="sv-SE" dirty="0"/>
              <a:t>En stor utmaning är också att det i media figurerar så många olika siffror och fakta kring klimatförändringar. Hur mycket kött äter vi egentligen i Sverige? Och vilken klimatpåverkan har det? Olika sidor presenterar olika fakta för att stödja sin tes. Det är därför viktigt att vara påläst och medveten om att det figurerar många olika siffror och också kunna vara beredd på att det är något lantbrukaren kan ta upp. </a:t>
            </a:r>
          </a:p>
        </p:txBody>
      </p:sp>
      <p:sp>
        <p:nvSpPr>
          <p:cNvPr id="4" name="Platshållare för bildnummer 3"/>
          <p:cNvSpPr>
            <a:spLocks noGrp="1"/>
          </p:cNvSpPr>
          <p:nvPr>
            <p:ph type="sldNum" sz="quarter" idx="10"/>
          </p:nvPr>
        </p:nvSpPr>
        <p:spPr/>
        <p:txBody>
          <a:bodyPr/>
          <a:lstStyle/>
          <a:p>
            <a:fld id="{A2903F9B-0952-4B17-BD67-11A94E9C7C1E}" type="slidenum">
              <a:rPr lang="sv-SE" smtClean="0"/>
              <a:t>5</a:t>
            </a:fld>
            <a:endParaRPr lang="sv-SE"/>
          </a:p>
        </p:txBody>
      </p:sp>
    </p:spTree>
    <p:extLst>
      <p:ext uri="{BB962C8B-B14F-4D97-AF65-F5344CB8AC3E}">
        <p14:creationId xmlns:p14="http://schemas.microsoft.com/office/powerpoint/2010/main" val="326764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motverka och förekomma att lantbrukaren ska känna sig utpekad som klimatbov så är det väldigt lätt att hamna i vad andra gör eller inte gör. Hur påverkar andra företag, branscher, konsumenter, samhälle klimatet. Det är såklart jätteintressant. Men det är inte därför du träffar lantbrukaren. Det är viktigt att du både när du ska sälja in rådgivningen till lantbrukaren och är på plats har ett mycket tydligt syfte med rådgivningen. Vad är ditt mål och hur når du dit?  </a:t>
            </a:r>
          </a:p>
        </p:txBody>
      </p:sp>
      <p:sp>
        <p:nvSpPr>
          <p:cNvPr id="4" name="Platshållare för bildnummer 3"/>
          <p:cNvSpPr>
            <a:spLocks noGrp="1"/>
          </p:cNvSpPr>
          <p:nvPr>
            <p:ph type="sldNum" sz="quarter" idx="10"/>
          </p:nvPr>
        </p:nvSpPr>
        <p:spPr/>
        <p:txBody>
          <a:bodyPr/>
          <a:lstStyle/>
          <a:p>
            <a:fld id="{A2903F9B-0952-4B17-BD67-11A94E9C7C1E}" type="slidenum">
              <a:rPr lang="sv-SE" smtClean="0"/>
              <a:t>6</a:t>
            </a:fld>
            <a:endParaRPr lang="sv-SE"/>
          </a:p>
        </p:txBody>
      </p:sp>
    </p:spTree>
    <p:extLst>
      <p:ext uri="{BB962C8B-B14F-4D97-AF65-F5344CB8AC3E}">
        <p14:creationId xmlns:p14="http://schemas.microsoft.com/office/powerpoint/2010/main" val="307077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Våra handlingar styrs av de direkta konsekvenser som uppstår i samspelet med vår omgivning. För att det du säger ska åstadkomma någon förändring måste du alltså visa positiva effekter (konsekvenser) av att göra något annorlunda. Konkret. På gårdsnivå! </a:t>
            </a:r>
          </a:p>
          <a:p>
            <a:endParaRPr lang="sv-SE" dirty="0"/>
          </a:p>
          <a:p>
            <a:r>
              <a:rPr lang="sv-SE" dirty="0"/>
              <a:t>En vanlig fälla är att man försöker förändra för mycket på en gång. Ta en sak i taget och fokusera på de positiva effekterna av det. </a:t>
            </a:r>
          </a:p>
          <a:p>
            <a:endParaRPr lang="sv-SE" dirty="0"/>
          </a:p>
        </p:txBody>
      </p:sp>
      <p:sp>
        <p:nvSpPr>
          <p:cNvPr id="4" name="Platshållare för bildnummer 3"/>
          <p:cNvSpPr>
            <a:spLocks noGrp="1"/>
          </p:cNvSpPr>
          <p:nvPr>
            <p:ph type="sldNum" sz="quarter" idx="10"/>
          </p:nvPr>
        </p:nvSpPr>
        <p:spPr/>
        <p:txBody>
          <a:bodyPr/>
          <a:lstStyle/>
          <a:p>
            <a:fld id="{A2903F9B-0952-4B17-BD67-11A94E9C7C1E}" type="slidenum">
              <a:rPr lang="sv-SE" smtClean="0"/>
              <a:t>7</a:t>
            </a:fld>
            <a:endParaRPr lang="sv-SE"/>
          </a:p>
        </p:txBody>
      </p:sp>
    </p:spTree>
    <p:extLst>
      <p:ext uri="{BB962C8B-B14F-4D97-AF65-F5344CB8AC3E}">
        <p14:creationId xmlns:p14="http://schemas.microsoft.com/office/powerpoint/2010/main" val="284082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tar tid att förändra beteenden!</a:t>
            </a:r>
          </a:p>
          <a:p>
            <a:endParaRPr lang="sv-SE" dirty="0"/>
          </a:p>
          <a:p>
            <a:r>
              <a:rPr lang="sv-SE" dirty="0"/>
              <a:t>Ha en dialog, inte en lektion (informera inte, kommunicera). Ställ öppna frågor.</a:t>
            </a:r>
          </a:p>
          <a:p>
            <a:endParaRPr lang="sv-SE" dirty="0"/>
          </a:p>
          <a:p>
            <a:r>
              <a:rPr lang="sv-SE" dirty="0"/>
              <a:t>Lyssna! Reflektera över det du får höra.</a:t>
            </a:r>
          </a:p>
          <a:p>
            <a:endParaRPr lang="sv-SE" dirty="0"/>
          </a:p>
          <a:p>
            <a:r>
              <a:rPr lang="sv-SE" dirty="0"/>
              <a:t>Hitta en åtgärd som är möjlig att genomföra och gör den väldigt konkret. Visa vilka positiva effekter den åtgärden skulle kunna få. Helst på både kort och lång sikt. </a:t>
            </a:r>
          </a:p>
          <a:p>
            <a:endParaRPr lang="sv-SE" dirty="0"/>
          </a:p>
        </p:txBody>
      </p:sp>
      <p:sp>
        <p:nvSpPr>
          <p:cNvPr id="4" name="Platshållare för bildnummer 3"/>
          <p:cNvSpPr>
            <a:spLocks noGrp="1"/>
          </p:cNvSpPr>
          <p:nvPr>
            <p:ph type="sldNum" sz="quarter" idx="10"/>
          </p:nvPr>
        </p:nvSpPr>
        <p:spPr/>
        <p:txBody>
          <a:bodyPr/>
          <a:lstStyle/>
          <a:p>
            <a:fld id="{A2903F9B-0952-4B17-BD67-11A94E9C7C1E}" type="slidenum">
              <a:rPr lang="sv-SE" smtClean="0"/>
              <a:t>8</a:t>
            </a:fld>
            <a:endParaRPr lang="sv-SE"/>
          </a:p>
        </p:txBody>
      </p:sp>
    </p:spTree>
    <p:extLst>
      <p:ext uri="{BB962C8B-B14F-4D97-AF65-F5344CB8AC3E}">
        <p14:creationId xmlns:p14="http://schemas.microsoft.com/office/powerpoint/2010/main" val="229300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Huvudfokus bör inte vara att öka lantbrukarens kunskap om klimatförändringarna, huvudfokus ska vara vad hen kan göra rent konkret på sin gård och vilka positiva effekter det kan få</a:t>
            </a:r>
          </a:p>
          <a:p>
            <a:endParaRPr lang="sv-SE" dirty="0"/>
          </a:p>
          <a:p>
            <a:r>
              <a:rPr lang="sv-SE" dirty="0"/>
              <a:t>Kunskap förändrar inte beteenden, det krävs mer. Även om du vet att du mår bättre av att gå till gymmet tre dagar i veckan så kommer du ändå inte dit. Det krävs något mer.</a:t>
            </a:r>
          </a:p>
          <a:p>
            <a:endParaRPr lang="sv-SE" dirty="0"/>
          </a:p>
          <a:p>
            <a:r>
              <a:rPr lang="sv-SE" dirty="0"/>
              <a:t>Motivation är avgörande! Men också att du lyfter fram konkreta positiva effekter/konsekvenser. </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A2903F9B-0952-4B17-BD67-11A94E9C7C1E}" type="slidenum">
              <a:rPr lang="sv-SE" smtClean="0"/>
              <a:t>9</a:t>
            </a:fld>
            <a:endParaRPr lang="sv-SE"/>
          </a:p>
        </p:txBody>
      </p:sp>
    </p:spTree>
    <p:extLst>
      <p:ext uri="{BB962C8B-B14F-4D97-AF65-F5344CB8AC3E}">
        <p14:creationId xmlns:p14="http://schemas.microsoft.com/office/powerpoint/2010/main" val="275744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vanlig fråga är "Varför gör dom inte som vi säger?" Varför är inte den här personen motiverad till den här förändringen, som skulle betyda så mycket?"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bra fråga att ställa sig är istället: För vad är den här personen motiverad?</a:t>
            </a:r>
          </a:p>
          <a:p>
            <a:endParaRPr lang="sv-SE" dirty="0"/>
          </a:p>
        </p:txBody>
      </p:sp>
      <p:sp>
        <p:nvSpPr>
          <p:cNvPr id="4" name="Platshållare för bildnummer 3"/>
          <p:cNvSpPr>
            <a:spLocks noGrp="1"/>
          </p:cNvSpPr>
          <p:nvPr>
            <p:ph type="sldNum" sz="quarter" idx="10"/>
          </p:nvPr>
        </p:nvSpPr>
        <p:spPr/>
        <p:txBody>
          <a:bodyPr/>
          <a:lstStyle/>
          <a:p>
            <a:fld id="{A2903F9B-0952-4B17-BD67-11A94E9C7C1E}" type="slidenum">
              <a:rPr lang="sv-SE" smtClean="0"/>
              <a:t>10</a:t>
            </a:fld>
            <a:endParaRPr lang="sv-SE"/>
          </a:p>
        </p:txBody>
      </p:sp>
    </p:spTree>
    <p:extLst>
      <p:ext uri="{BB962C8B-B14F-4D97-AF65-F5344CB8AC3E}">
        <p14:creationId xmlns:p14="http://schemas.microsoft.com/office/powerpoint/2010/main" val="1020636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print"/>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8036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6915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8293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0780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print"/>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102014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print"/>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0201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6304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3420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6613" y="1916832"/>
            <a:ext cx="3954462"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08883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2487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26882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278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4262434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36870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7377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print"/>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248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print"/>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print"/>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print"/>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6504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print"/>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print"/>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1140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79512" y="6233686"/>
            <a:ext cx="504056" cy="4913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9" r:id="rId4"/>
    <p:sldLayoutId id="2147483670" r:id="rId5"/>
    <p:sldLayoutId id="2147483671" r:id="rId6"/>
    <p:sldLayoutId id="2147483672" r:id="rId7"/>
    <p:sldLayoutId id="2147483673" r:id="rId8"/>
    <p:sldLayoutId id="2147483664" r:id="rId9"/>
    <p:sldLayoutId id="2147483665" r:id="rId10"/>
    <p:sldLayoutId id="2147483666" r:id="rId11"/>
    <p:sldLayoutId id="2147483667" r:id="rId12"/>
    <p:sldLayoutId id="2147483668" r:id="rId13"/>
    <p:sldLayoutId id="2147483674" r:id="rId14"/>
    <p:sldLayoutId id="2147483675" r:id="rId15"/>
    <p:sldLayoutId id="2147483650" r:id="rId16"/>
    <p:sldLayoutId id="2147483651" r:id="rId17"/>
    <p:sldLayoutId id="2147483652" r:id="rId18"/>
    <p:sldLayoutId id="2147483653" r:id="rId19"/>
    <p:sldLayoutId id="2147483654" r:id="rId20"/>
    <p:sldLayoutId id="2147483655" r:id="rId21"/>
    <p:sldLayoutId id="2147483656" r:id="rId22"/>
    <p:sldLayoutId id="2147483657" r:id="rId23"/>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mailto:sara.stjernholm@lrf.se"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Kommunicera klimat  </a:t>
            </a:r>
          </a:p>
        </p:txBody>
      </p:sp>
      <p:sp>
        <p:nvSpPr>
          <p:cNvPr id="3" name="Underrubrik 2"/>
          <p:cNvSpPr>
            <a:spLocks noGrp="1"/>
          </p:cNvSpPr>
          <p:nvPr>
            <p:ph type="subTitle" idx="1"/>
          </p:nvPr>
        </p:nvSpPr>
        <p:spPr/>
        <p:txBody>
          <a:bodyPr/>
          <a:lstStyle/>
          <a:p>
            <a:r>
              <a:rPr lang="sv-SE" dirty="0"/>
              <a:t>Hur får du lantbrukaren att lyssna?</a:t>
            </a:r>
          </a:p>
        </p:txBody>
      </p:sp>
    </p:spTree>
    <p:extLst>
      <p:ext uri="{BB962C8B-B14F-4D97-AF65-F5344CB8AC3E}">
        <p14:creationId xmlns:p14="http://schemas.microsoft.com/office/powerpoint/2010/main" val="39280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Förändra beteende</a:t>
            </a:r>
          </a:p>
        </p:txBody>
      </p:sp>
      <p:sp>
        <p:nvSpPr>
          <p:cNvPr id="3" name="Platshållare för innehåll 2"/>
          <p:cNvSpPr>
            <a:spLocks noGrp="1"/>
          </p:cNvSpPr>
          <p:nvPr>
            <p:ph idx="1"/>
          </p:nvPr>
        </p:nvSpPr>
        <p:spPr/>
        <p:txBody>
          <a:bodyPr/>
          <a:lstStyle/>
          <a:p>
            <a:r>
              <a:rPr lang="sv-SE" dirty="0"/>
              <a:t>Fråga inte "Varför gör hen inte som jag säger?" </a:t>
            </a:r>
          </a:p>
          <a:p>
            <a:endParaRPr lang="sv-SE" dirty="0"/>
          </a:p>
          <a:p>
            <a:r>
              <a:rPr lang="sv-SE" dirty="0"/>
              <a:t>Fråga i stället: För vad är den här personen motiverad?</a:t>
            </a:r>
          </a:p>
        </p:txBody>
      </p:sp>
      <p:sp>
        <p:nvSpPr>
          <p:cNvPr id="4" name="Platshållare för bild 3"/>
          <p:cNvSpPr>
            <a:spLocks noGrp="1"/>
          </p:cNvSpPr>
          <p:nvPr>
            <p:ph type="pic" sz="quarter" idx="13"/>
          </p:nvPr>
        </p:nvSpPr>
        <p:spPr/>
      </p:sp>
      <p:pic>
        <p:nvPicPr>
          <p:cNvPr id="5" name="Bildobjekt 4"/>
          <p:cNvPicPr>
            <a:picLocks noChangeAspect="1"/>
          </p:cNvPicPr>
          <p:nvPr/>
        </p:nvPicPr>
        <p:blipFill>
          <a:blip r:embed="rId3"/>
          <a:stretch>
            <a:fillRect/>
          </a:stretch>
        </p:blipFill>
        <p:spPr>
          <a:xfrm>
            <a:off x="4067944" y="3558166"/>
            <a:ext cx="3912704" cy="2191114"/>
          </a:xfrm>
          <a:prstGeom prst="rect">
            <a:avLst/>
          </a:prstGeom>
        </p:spPr>
      </p:pic>
    </p:spTree>
    <p:extLst>
      <p:ext uri="{BB962C8B-B14F-4D97-AF65-F5344CB8AC3E}">
        <p14:creationId xmlns:p14="http://schemas.microsoft.com/office/powerpoint/2010/main" val="240725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Förändring är en process</a:t>
            </a:r>
          </a:p>
        </p:txBody>
      </p:sp>
      <p:pic>
        <p:nvPicPr>
          <p:cNvPr id="5" name="Platshållare för innehåll 4"/>
          <p:cNvPicPr>
            <a:picLocks noGrp="1" noChangeAspect="1"/>
          </p:cNvPicPr>
          <p:nvPr>
            <p:ph idx="1"/>
          </p:nvPr>
        </p:nvPicPr>
        <p:blipFill>
          <a:blip r:embed="rId3"/>
          <a:stretch>
            <a:fillRect/>
          </a:stretch>
        </p:blipFill>
        <p:spPr>
          <a:xfrm>
            <a:off x="1835696" y="1656136"/>
            <a:ext cx="5472608" cy="4556435"/>
          </a:xfrm>
          <a:prstGeom prst="rect">
            <a:avLst/>
          </a:prstGeom>
        </p:spPr>
      </p:pic>
      <p:sp>
        <p:nvSpPr>
          <p:cNvPr id="4" name="Platshållare för bild 3"/>
          <p:cNvSpPr>
            <a:spLocks noGrp="1"/>
          </p:cNvSpPr>
          <p:nvPr>
            <p:ph type="pic" sz="quarter" idx="13"/>
          </p:nvPr>
        </p:nvSpPr>
        <p:spPr/>
      </p:sp>
    </p:spTree>
    <p:extLst>
      <p:ext uri="{BB962C8B-B14F-4D97-AF65-F5344CB8AC3E}">
        <p14:creationId xmlns:p14="http://schemas.microsoft.com/office/powerpoint/2010/main" val="184398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Kommunicera klimat</a:t>
            </a:r>
          </a:p>
        </p:txBody>
      </p:sp>
      <p:sp>
        <p:nvSpPr>
          <p:cNvPr id="3" name="Platshållare för innehåll 2"/>
          <p:cNvSpPr>
            <a:spLocks noGrp="1"/>
          </p:cNvSpPr>
          <p:nvPr>
            <p:ph idx="1"/>
          </p:nvPr>
        </p:nvSpPr>
        <p:spPr/>
        <p:txBody>
          <a:bodyPr/>
          <a:lstStyle/>
          <a:p>
            <a:r>
              <a:rPr lang="sv-SE" dirty="0"/>
              <a:t>Känn din publik</a:t>
            </a:r>
          </a:p>
          <a:p>
            <a:r>
              <a:rPr lang="sv-SE" dirty="0"/>
              <a:t>Sätt upp tydliga realistiska mål</a:t>
            </a:r>
          </a:p>
          <a:p>
            <a:r>
              <a:rPr lang="sv-SE" dirty="0"/>
              <a:t>Försök inte skrämma människor till handling</a:t>
            </a:r>
          </a:p>
          <a:p>
            <a:r>
              <a:rPr lang="sv-SE" dirty="0"/>
              <a:t>Förtjäna och upprätthåll tillit</a:t>
            </a:r>
          </a:p>
          <a:p>
            <a:r>
              <a:rPr lang="sv-SE" dirty="0"/>
              <a:t>Inse vikten av värderingar och sociala normer</a:t>
            </a:r>
          </a:p>
          <a:p>
            <a:r>
              <a:rPr lang="sv-SE" dirty="0"/>
              <a:t>Förvänta dig inte att du kommer att ”vinna” varje gång</a:t>
            </a:r>
          </a:p>
          <a:p>
            <a:endParaRPr lang="sv-SE" dirty="0"/>
          </a:p>
        </p:txBody>
      </p:sp>
      <p:sp>
        <p:nvSpPr>
          <p:cNvPr id="4" name="Platshållare för bild 3"/>
          <p:cNvSpPr>
            <a:spLocks noGrp="1"/>
          </p:cNvSpPr>
          <p:nvPr>
            <p:ph type="pic" sz="quarter" idx="13"/>
          </p:nvPr>
        </p:nvSpPr>
        <p:spPr/>
      </p:sp>
    </p:spTree>
    <p:extLst>
      <p:ext uri="{BB962C8B-B14F-4D97-AF65-F5344CB8AC3E}">
        <p14:creationId xmlns:p14="http://schemas.microsoft.com/office/powerpoint/2010/main" val="108316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Kommunicera framgångsrikt</a:t>
            </a:r>
          </a:p>
        </p:txBody>
      </p:sp>
      <p:pic>
        <p:nvPicPr>
          <p:cNvPr id="5" name="Platshållare för innehåll 4"/>
          <p:cNvPicPr>
            <a:picLocks noGrp="1" noChangeAspect="1"/>
          </p:cNvPicPr>
          <p:nvPr>
            <p:ph idx="1"/>
          </p:nvPr>
        </p:nvPicPr>
        <p:blipFill>
          <a:blip r:embed="rId2"/>
          <a:stretch>
            <a:fillRect/>
          </a:stretch>
        </p:blipFill>
        <p:spPr>
          <a:xfrm>
            <a:off x="899592" y="1916833"/>
            <a:ext cx="3888432" cy="2587574"/>
          </a:xfrm>
          <a:prstGeom prst="rect">
            <a:avLst/>
          </a:prstGeom>
        </p:spPr>
      </p:pic>
      <p:pic>
        <p:nvPicPr>
          <p:cNvPr id="6" name="Bildobjekt 5"/>
          <p:cNvPicPr>
            <a:picLocks noChangeAspect="1"/>
          </p:cNvPicPr>
          <p:nvPr/>
        </p:nvPicPr>
        <p:blipFill>
          <a:blip r:embed="rId3"/>
          <a:stretch>
            <a:fillRect/>
          </a:stretch>
        </p:blipFill>
        <p:spPr>
          <a:xfrm>
            <a:off x="4928498" y="3789040"/>
            <a:ext cx="3543116" cy="2357782"/>
          </a:xfrm>
          <a:prstGeom prst="rect">
            <a:avLst/>
          </a:prstGeom>
        </p:spPr>
      </p:pic>
    </p:spTree>
    <p:extLst>
      <p:ext uri="{BB962C8B-B14F-4D97-AF65-F5344CB8AC3E}">
        <p14:creationId xmlns:p14="http://schemas.microsoft.com/office/powerpoint/2010/main" val="154781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Vilka är dina erfarenheter?</a:t>
            </a:r>
          </a:p>
        </p:txBody>
      </p:sp>
      <p:sp>
        <p:nvSpPr>
          <p:cNvPr id="3" name="Platshållare för innehåll 2"/>
          <p:cNvSpPr>
            <a:spLocks noGrp="1"/>
          </p:cNvSpPr>
          <p:nvPr>
            <p:ph idx="1"/>
          </p:nvPr>
        </p:nvSpPr>
        <p:spPr/>
        <p:txBody>
          <a:bodyPr/>
          <a:lstStyle/>
          <a:p>
            <a:endParaRPr lang="sv-SE" dirty="0"/>
          </a:p>
          <a:p>
            <a:r>
              <a:rPr lang="sv-SE" dirty="0"/>
              <a:t>Vad har fungerat?</a:t>
            </a:r>
          </a:p>
          <a:p>
            <a:endParaRPr lang="sv-SE" dirty="0"/>
          </a:p>
          <a:p>
            <a:r>
              <a:rPr lang="sv-SE" dirty="0"/>
              <a:t>Vad har inte fungerat?</a:t>
            </a:r>
          </a:p>
          <a:p>
            <a:endParaRPr lang="sv-SE" dirty="0"/>
          </a:p>
          <a:p>
            <a:r>
              <a:rPr lang="sv-SE" dirty="0"/>
              <a:t>Vilka är dina bästa tips till dina kollegor?</a:t>
            </a:r>
          </a:p>
        </p:txBody>
      </p:sp>
      <p:sp>
        <p:nvSpPr>
          <p:cNvPr id="4" name="Platshållare för bild 3"/>
          <p:cNvSpPr>
            <a:spLocks noGrp="1"/>
          </p:cNvSpPr>
          <p:nvPr>
            <p:ph type="pic" sz="quarter" idx="13"/>
          </p:nvPr>
        </p:nvSpPr>
        <p:spPr/>
      </p:sp>
    </p:spTree>
    <p:extLst>
      <p:ext uri="{BB962C8B-B14F-4D97-AF65-F5344CB8AC3E}">
        <p14:creationId xmlns:p14="http://schemas.microsoft.com/office/powerpoint/2010/main" val="293713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Hör av er!</a:t>
            </a:r>
          </a:p>
        </p:txBody>
      </p:sp>
      <p:sp>
        <p:nvSpPr>
          <p:cNvPr id="3" name="Platshållare för innehåll 2"/>
          <p:cNvSpPr>
            <a:spLocks noGrp="1"/>
          </p:cNvSpPr>
          <p:nvPr>
            <p:ph idx="1"/>
          </p:nvPr>
        </p:nvSpPr>
        <p:spPr>
          <a:xfrm>
            <a:off x="1547664" y="1844823"/>
            <a:ext cx="7053411" cy="4176465"/>
          </a:xfrm>
        </p:spPr>
        <p:txBody>
          <a:bodyPr/>
          <a:lstStyle/>
          <a:p>
            <a:pPr marL="0" indent="0">
              <a:buNone/>
            </a:pPr>
            <a:r>
              <a:rPr lang="sv-SE" dirty="0"/>
              <a:t>	</a:t>
            </a:r>
          </a:p>
          <a:p>
            <a:pPr marL="0" indent="0">
              <a:buNone/>
            </a:pPr>
            <a:r>
              <a:rPr lang="sv-SE" dirty="0"/>
              <a:t>Sara Stjernholm</a:t>
            </a:r>
          </a:p>
          <a:p>
            <a:pPr marL="0" indent="0">
              <a:buNone/>
            </a:pPr>
            <a:r>
              <a:rPr lang="sv-SE" dirty="0"/>
              <a:t>Kommunikationsansvarig </a:t>
            </a:r>
          </a:p>
          <a:p>
            <a:pPr marL="0" indent="0">
              <a:buNone/>
            </a:pPr>
            <a:r>
              <a:rPr lang="sv-SE" dirty="0"/>
              <a:t>Greppa Näringen</a:t>
            </a:r>
          </a:p>
          <a:p>
            <a:pPr marL="0" indent="0">
              <a:buNone/>
            </a:pPr>
            <a:endParaRPr lang="sv-SE" dirty="0"/>
          </a:p>
          <a:p>
            <a:pPr marL="0" indent="0">
              <a:buNone/>
            </a:pPr>
            <a:r>
              <a:rPr lang="sv-SE" dirty="0"/>
              <a:t>08-787 51 49</a:t>
            </a:r>
          </a:p>
          <a:p>
            <a:pPr marL="0" indent="0">
              <a:buNone/>
            </a:pPr>
            <a:r>
              <a:rPr lang="sv-SE" dirty="0">
                <a:hlinkClick r:id="rId2"/>
              </a:rPr>
              <a:t>sara.stjernholm@lrf.se</a:t>
            </a:r>
            <a:r>
              <a:rPr lang="sv-SE" dirty="0"/>
              <a:t> </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376671"/>
            <a:ext cx="1524000" cy="1524000"/>
          </a:xfrm>
          <a:prstGeom prst="rect">
            <a:avLst/>
          </a:prstGeom>
        </p:spPr>
      </p:pic>
    </p:spTree>
    <p:extLst>
      <p:ext uri="{BB962C8B-B14F-4D97-AF65-F5344CB8AC3E}">
        <p14:creationId xmlns:p14="http://schemas.microsoft.com/office/powerpoint/2010/main" val="220915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Kommunikation = påverkan</a:t>
            </a:r>
          </a:p>
        </p:txBody>
      </p:sp>
      <p:sp>
        <p:nvSpPr>
          <p:cNvPr id="3" name="Platshållare för innehåll 2"/>
          <p:cNvSpPr>
            <a:spLocks noGrp="1"/>
          </p:cNvSpPr>
          <p:nvPr>
            <p:ph idx="1"/>
          </p:nvPr>
        </p:nvSpPr>
        <p:spPr/>
        <p:txBody>
          <a:bodyPr/>
          <a:lstStyle/>
          <a:p>
            <a:pPr marL="0" indent="0">
              <a:buNone/>
            </a:pPr>
            <a:r>
              <a:rPr lang="sv-SE" dirty="0"/>
              <a:t>Någon ska få veta något och därmed förändras</a:t>
            </a:r>
          </a:p>
          <a:p>
            <a:pPr marL="0" indent="0">
              <a:buNone/>
            </a:pPr>
            <a:endParaRPr lang="sv-SE" dirty="0"/>
          </a:p>
          <a:p>
            <a:r>
              <a:rPr lang="sv-SE" dirty="0"/>
              <a:t>Någon - målgrupp</a:t>
            </a:r>
          </a:p>
          <a:p>
            <a:r>
              <a:rPr lang="sv-SE" dirty="0"/>
              <a:t>Får veta – budskap</a:t>
            </a:r>
          </a:p>
          <a:p>
            <a:r>
              <a:rPr lang="sv-SE" dirty="0"/>
              <a:t>Förändras – kommunikationsmål</a:t>
            </a:r>
          </a:p>
        </p:txBody>
      </p:sp>
      <p:sp>
        <p:nvSpPr>
          <p:cNvPr id="4" name="Platshållare för bild 3"/>
          <p:cNvSpPr>
            <a:spLocks noGrp="1"/>
          </p:cNvSpPr>
          <p:nvPr>
            <p:ph type="pic" sz="quarter" idx="13"/>
          </p:nvPr>
        </p:nvSpPr>
        <p:spPr/>
      </p:sp>
      <p:pic>
        <p:nvPicPr>
          <p:cNvPr id="5" name="Bildobjekt 4"/>
          <p:cNvPicPr>
            <a:picLocks noChangeAspect="1"/>
          </p:cNvPicPr>
          <p:nvPr/>
        </p:nvPicPr>
        <p:blipFill>
          <a:blip r:embed="rId3"/>
          <a:stretch>
            <a:fillRect/>
          </a:stretch>
        </p:blipFill>
        <p:spPr>
          <a:xfrm>
            <a:off x="5796136" y="4451942"/>
            <a:ext cx="2657475" cy="1724025"/>
          </a:xfrm>
          <a:prstGeom prst="rect">
            <a:avLst/>
          </a:prstGeom>
        </p:spPr>
      </p:pic>
    </p:spTree>
    <p:extLst>
      <p:ext uri="{BB962C8B-B14F-4D97-AF65-F5344CB8AC3E}">
        <p14:creationId xmlns:p14="http://schemas.microsoft.com/office/powerpoint/2010/main" val="251705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Kommunikationsmål</a:t>
            </a:r>
          </a:p>
        </p:txBody>
      </p:sp>
      <p:sp>
        <p:nvSpPr>
          <p:cNvPr id="3" name="Platshållare för innehåll 2"/>
          <p:cNvSpPr>
            <a:spLocks noGrp="1"/>
          </p:cNvSpPr>
          <p:nvPr>
            <p:ph idx="1"/>
          </p:nvPr>
        </p:nvSpPr>
        <p:spPr/>
        <p:txBody>
          <a:bodyPr/>
          <a:lstStyle/>
          <a:p>
            <a:pPr marL="0" indent="0">
              <a:buNone/>
            </a:pPr>
            <a:endParaRPr lang="sv-SE" dirty="0"/>
          </a:p>
          <a:p>
            <a:pPr marL="0" indent="0">
              <a:buNone/>
            </a:pPr>
            <a:endParaRPr lang="sv-SE" dirty="0"/>
          </a:p>
        </p:txBody>
      </p:sp>
      <p:pic>
        <p:nvPicPr>
          <p:cNvPr id="5" name="Bildobjekt 4"/>
          <p:cNvPicPr>
            <a:picLocks noChangeAspect="1"/>
          </p:cNvPicPr>
          <p:nvPr/>
        </p:nvPicPr>
        <p:blipFill>
          <a:blip r:embed="rId3"/>
          <a:stretch>
            <a:fillRect/>
          </a:stretch>
        </p:blipFill>
        <p:spPr>
          <a:xfrm>
            <a:off x="1403648" y="2564904"/>
            <a:ext cx="6571493" cy="2889672"/>
          </a:xfrm>
          <a:prstGeom prst="rect">
            <a:avLst/>
          </a:prstGeom>
        </p:spPr>
      </p:pic>
    </p:spTree>
    <p:extLst>
      <p:ext uri="{BB962C8B-B14F-4D97-AF65-F5344CB8AC3E}">
        <p14:creationId xmlns:p14="http://schemas.microsoft.com/office/powerpoint/2010/main" val="142544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Kommunikationstrappan</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333718684"/>
              </p:ext>
            </p:extLst>
          </p:nvPr>
        </p:nvGraphicFramePr>
        <p:xfrm>
          <a:off x="539750" y="1844675"/>
          <a:ext cx="8061325" cy="417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bild 3"/>
          <p:cNvSpPr>
            <a:spLocks noGrp="1"/>
          </p:cNvSpPr>
          <p:nvPr>
            <p:ph type="pic" sz="quarter" idx="13"/>
          </p:nvPr>
        </p:nvSpPr>
        <p:spPr/>
      </p:sp>
    </p:spTree>
    <p:extLst>
      <p:ext uri="{BB962C8B-B14F-4D97-AF65-F5344CB8AC3E}">
        <p14:creationId xmlns:p14="http://schemas.microsoft.com/office/powerpoint/2010/main" val="328033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Utmaningar</a:t>
            </a:r>
          </a:p>
        </p:txBody>
      </p:sp>
      <p:sp>
        <p:nvSpPr>
          <p:cNvPr id="3" name="Platshållare för innehåll 2"/>
          <p:cNvSpPr>
            <a:spLocks noGrp="1"/>
          </p:cNvSpPr>
          <p:nvPr>
            <p:ph idx="1"/>
          </p:nvPr>
        </p:nvSpPr>
        <p:spPr/>
        <p:txBody>
          <a:bodyPr/>
          <a:lstStyle/>
          <a:p>
            <a:endParaRPr lang="sv-SE" dirty="0"/>
          </a:p>
          <a:p>
            <a:r>
              <a:rPr lang="sv-SE" dirty="0"/>
              <a:t>Alla tror inte på klimatförändringarna</a:t>
            </a:r>
          </a:p>
          <a:p>
            <a:r>
              <a:rPr lang="sv-SE" dirty="0"/>
              <a:t>Lantbrukare = klimatbov</a:t>
            </a:r>
          </a:p>
          <a:p>
            <a:r>
              <a:rPr lang="sv-SE" dirty="0"/>
              <a:t>Många olika siffror och ”fakta” figurerar</a:t>
            </a:r>
          </a:p>
          <a:p>
            <a:endParaRPr lang="sv-SE" dirty="0"/>
          </a:p>
          <a:p>
            <a:endParaRPr lang="sv-SE" dirty="0"/>
          </a:p>
        </p:txBody>
      </p:sp>
      <p:sp>
        <p:nvSpPr>
          <p:cNvPr id="4" name="Platshållare för bild 3"/>
          <p:cNvSpPr>
            <a:spLocks noGrp="1"/>
          </p:cNvSpPr>
          <p:nvPr>
            <p:ph type="pic" sz="quarter" idx="13"/>
          </p:nvPr>
        </p:nvSpPr>
        <p:spPr/>
      </p:sp>
      <p:pic>
        <p:nvPicPr>
          <p:cNvPr id="5" name="Bildobjekt 4"/>
          <p:cNvPicPr>
            <a:picLocks noChangeAspect="1"/>
          </p:cNvPicPr>
          <p:nvPr/>
        </p:nvPicPr>
        <p:blipFill>
          <a:blip r:embed="rId3"/>
          <a:stretch>
            <a:fillRect/>
          </a:stretch>
        </p:blipFill>
        <p:spPr>
          <a:xfrm>
            <a:off x="3978514" y="4005064"/>
            <a:ext cx="4403858" cy="2016224"/>
          </a:xfrm>
          <a:prstGeom prst="rect">
            <a:avLst/>
          </a:prstGeom>
        </p:spPr>
      </p:pic>
    </p:spTree>
    <p:extLst>
      <p:ext uri="{BB962C8B-B14F-4D97-AF65-F5344CB8AC3E}">
        <p14:creationId xmlns:p14="http://schemas.microsoft.com/office/powerpoint/2010/main" val="245410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kan gå fel?</a:t>
            </a:r>
          </a:p>
        </p:txBody>
      </p:sp>
      <p:sp>
        <p:nvSpPr>
          <p:cNvPr id="3" name="Platshållare för innehåll 2"/>
          <p:cNvSpPr>
            <a:spLocks noGrp="1"/>
          </p:cNvSpPr>
          <p:nvPr>
            <p:ph idx="1"/>
          </p:nvPr>
        </p:nvSpPr>
        <p:spPr/>
        <p:txBody>
          <a:bodyPr/>
          <a:lstStyle/>
          <a:p>
            <a:r>
              <a:rPr lang="sv-SE" dirty="0"/>
              <a:t>Vad gör andra?</a:t>
            </a:r>
          </a:p>
          <a:p>
            <a:r>
              <a:rPr lang="sv-SE" dirty="0"/>
              <a:t>Hur påverkar andra klimatet?</a:t>
            </a:r>
          </a:p>
        </p:txBody>
      </p:sp>
      <p:pic>
        <p:nvPicPr>
          <p:cNvPr id="5" name="Bildobjekt 4"/>
          <p:cNvPicPr>
            <a:picLocks noChangeAspect="1"/>
          </p:cNvPicPr>
          <p:nvPr/>
        </p:nvPicPr>
        <p:blipFill>
          <a:blip r:embed="rId3"/>
          <a:stretch>
            <a:fillRect/>
          </a:stretch>
        </p:blipFill>
        <p:spPr>
          <a:xfrm>
            <a:off x="5076056" y="4365104"/>
            <a:ext cx="3028950" cy="1504950"/>
          </a:xfrm>
          <a:prstGeom prst="rect">
            <a:avLst/>
          </a:prstGeom>
        </p:spPr>
      </p:pic>
      <p:pic>
        <p:nvPicPr>
          <p:cNvPr id="6" name="Bildobjekt 5"/>
          <p:cNvPicPr>
            <a:picLocks noChangeAspect="1"/>
          </p:cNvPicPr>
          <p:nvPr/>
        </p:nvPicPr>
        <p:blipFill>
          <a:blip r:embed="rId4"/>
          <a:stretch>
            <a:fillRect/>
          </a:stretch>
        </p:blipFill>
        <p:spPr>
          <a:xfrm>
            <a:off x="1547664" y="3152005"/>
            <a:ext cx="2933700" cy="1562100"/>
          </a:xfrm>
          <a:prstGeom prst="rect">
            <a:avLst/>
          </a:prstGeom>
        </p:spPr>
      </p:pic>
      <p:pic>
        <p:nvPicPr>
          <p:cNvPr id="7" name="Bildobjekt 6"/>
          <p:cNvPicPr>
            <a:picLocks noChangeAspect="1"/>
          </p:cNvPicPr>
          <p:nvPr/>
        </p:nvPicPr>
        <p:blipFill>
          <a:blip r:embed="rId5"/>
          <a:stretch>
            <a:fillRect/>
          </a:stretch>
        </p:blipFill>
        <p:spPr>
          <a:xfrm>
            <a:off x="6238875" y="2057002"/>
            <a:ext cx="2362200" cy="1562100"/>
          </a:xfrm>
          <a:prstGeom prst="rect">
            <a:avLst/>
          </a:prstGeom>
        </p:spPr>
      </p:pic>
    </p:spTree>
    <p:extLst>
      <p:ext uri="{BB962C8B-B14F-4D97-AF65-F5344CB8AC3E}">
        <p14:creationId xmlns:p14="http://schemas.microsoft.com/office/powerpoint/2010/main" val="376697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Förändra beteende</a:t>
            </a:r>
          </a:p>
        </p:txBody>
      </p:sp>
      <p:sp>
        <p:nvSpPr>
          <p:cNvPr id="3" name="Platshållare för innehåll 2"/>
          <p:cNvSpPr>
            <a:spLocks noGrp="1"/>
          </p:cNvSpPr>
          <p:nvPr>
            <p:ph idx="1"/>
          </p:nvPr>
        </p:nvSpPr>
        <p:spPr/>
        <p:txBody>
          <a:bodyPr/>
          <a:lstStyle/>
          <a:p>
            <a:r>
              <a:rPr lang="sv-SE" dirty="0"/>
              <a:t>Visa positiva effekter av att göra något annorlunda. På gårdsnivå! </a:t>
            </a:r>
          </a:p>
          <a:p>
            <a:r>
              <a:rPr lang="sv-SE" dirty="0"/>
              <a:t>Ta en sak i taget</a:t>
            </a:r>
          </a:p>
        </p:txBody>
      </p:sp>
      <p:sp>
        <p:nvSpPr>
          <p:cNvPr id="4" name="Platshållare för bild 3"/>
          <p:cNvSpPr>
            <a:spLocks noGrp="1"/>
          </p:cNvSpPr>
          <p:nvPr>
            <p:ph type="pic" sz="quarter" idx="13"/>
          </p:nvPr>
        </p:nvSpPr>
        <p:spPr/>
      </p:sp>
      <p:pic>
        <p:nvPicPr>
          <p:cNvPr id="6" name="Bildobjekt 5"/>
          <p:cNvPicPr>
            <a:picLocks noChangeAspect="1"/>
          </p:cNvPicPr>
          <p:nvPr/>
        </p:nvPicPr>
        <p:blipFill>
          <a:blip r:embed="rId3"/>
          <a:stretch>
            <a:fillRect/>
          </a:stretch>
        </p:blipFill>
        <p:spPr>
          <a:xfrm>
            <a:off x="4359345" y="2765119"/>
            <a:ext cx="4241730" cy="2335871"/>
          </a:xfrm>
          <a:prstGeom prst="rect">
            <a:avLst/>
          </a:prstGeom>
        </p:spPr>
      </p:pic>
      <p:pic>
        <p:nvPicPr>
          <p:cNvPr id="9" name="Bildobjekt 8"/>
          <p:cNvPicPr>
            <a:picLocks noChangeAspect="1"/>
          </p:cNvPicPr>
          <p:nvPr/>
        </p:nvPicPr>
        <p:blipFill>
          <a:blip r:embed="rId4"/>
          <a:stretch>
            <a:fillRect/>
          </a:stretch>
        </p:blipFill>
        <p:spPr>
          <a:xfrm>
            <a:off x="532720" y="3861048"/>
            <a:ext cx="3471814" cy="2160240"/>
          </a:xfrm>
          <a:prstGeom prst="rect">
            <a:avLst/>
          </a:prstGeom>
        </p:spPr>
      </p:pic>
    </p:spTree>
    <p:extLst>
      <p:ext uri="{BB962C8B-B14F-4D97-AF65-F5344CB8AC3E}">
        <p14:creationId xmlns:p14="http://schemas.microsoft.com/office/powerpoint/2010/main" val="144362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Förändra beteende</a:t>
            </a:r>
          </a:p>
        </p:txBody>
      </p:sp>
      <p:sp>
        <p:nvSpPr>
          <p:cNvPr id="3" name="Platshållare för innehåll 2"/>
          <p:cNvSpPr>
            <a:spLocks noGrp="1"/>
          </p:cNvSpPr>
          <p:nvPr>
            <p:ph idx="1"/>
          </p:nvPr>
        </p:nvSpPr>
        <p:spPr/>
        <p:txBody>
          <a:bodyPr/>
          <a:lstStyle/>
          <a:p>
            <a:r>
              <a:rPr lang="sv-SE" dirty="0"/>
              <a:t>Det tar tid!</a:t>
            </a:r>
          </a:p>
          <a:p>
            <a:r>
              <a:rPr lang="sv-SE" dirty="0"/>
              <a:t>Ha en dialog, inte en lektion </a:t>
            </a:r>
          </a:p>
          <a:p>
            <a:r>
              <a:rPr lang="sv-SE" dirty="0"/>
              <a:t>Lyssna! </a:t>
            </a:r>
          </a:p>
          <a:p>
            <a:r>
              <a:rPr lang="sv-SE" dirty="0"/>
              <a:t>Hitta en åtgärd </a:t>
            </a:r>
            <a:br>
              <a:rPr lang="sv-SE" dirty="0"/>
            </a:br>
            <a:r>
              <a:rPr lang="sv-SE" dirty="0"/>
              <a:t>som är möjlig </a:t>
            </a:r>
            <a:br>
              <a:rPr lang="sv-SE" dirty="0"/>
            </a:br>
            <a:r>
              <a:rPr lang="sv-SE" dirty="0"/>
              <a:t>att genomföra </a:t>
            </a:r>
            <a:br>
              <a:rPr lang="sv-SE" dirty="0"/>
            </a:br>
            <a:r>
              <a:rPr lang="sv-SE" dirty="0"/>
              <a:t>på gården</a:t>
            </a:r>
          </a:p>
        </p:txBody>
      </p:sp>
      <p:pic>
        <p:nvPicPr>
          <p:cNvPr id="5" name="Bildobjekt 4"/>
          <p:cNvPicPr>
            <a:picLocks noChangeAspect="1"/>
          </p:cNvPicPr>
          <p:nvPr/>
        </p:nvPicPr>
        <p:blipFill>
          <a:blip r:embed="rId3"/>
          <a:stretch>
            <a:fillRect/>
          </a:stretch>
        </p:blipFill>
        <p:spPr>
          <a:xfrm>
            <a:off x="3923522" y="2996952"/>
            <a:ext cx="4458477" cy="2970460"/>
          </a:xfrm>
          <a:prstGeom prst="rect">
            <a:avLst/>
          </a:prstGeom>
        </p:spPr>
      </p:pic>
    </p:spTree>
    <p:extLst>
      <p:ext uri="{BB962C8B-B14F-4D97-AF65-F5344CB8AC3E}">
        <p14:creationId xmlns:p14="http://schemas.microsoft.com/office/powerpoint/2010/main" val="299964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Förändra beteende</a:t>
            </a:r>
          </a:p>
        </p:txBody>
      </p:sp>
      <p:sp>
        <p:nvSpPr>
          <p:cNvPr id="3" name="Platshållare för innehåll 2"/>
          <p:cNvSpPr>
            <a:spLocks noGrp="1"/>
          </p:cNvSpPr>
          <p:nvPr>
            <p:ph idx="1"/>
          </p:nvPr>
        </p:nvSpPr>
        <p:spPr/>
        <p:txBody>
          <a:bodyPr/>
          <a:lstStyle/>
          <a:p>
            <a:r>
              <a:rPr lang="sv-SE" dirty="0"/>
              <a:t>Fokusera på vad lantbrukaren kan göra på sin gård </a:t>
            </a:r>
          </a:p>
          <a:p>
            <a:r>
              <a:rPr lang="sv-SE" dirty="0"/>
              <a:t>Kunskap förändrar inte beteenden</a:t>
            </a:r>
          </a:p>
          <a:p>
            <a:r>
              <a:rPr lang="sv-SE" dirty="0"/>
              <a:t>Motivera</a:t>
            </a:r>
          </a:p>
          <a:p>
            <a:pPr marL="0" indent="0">
              <a:buNone/>
            </a:pPr>
            <a:endParaRPr lang="sv-SE" dirty="0"/>
          </a:p>
          <a:p>
            <a:endParaRPr lang="sv-SE" dirty="0"/>
          </a:p>
        </p:txBody>
      </p:sp>
      <p:sp>
        <p:nvSpPr>
          <p:cNvPr id="4" name="Platshållare för bild 3"/>
          <p:cNvSpPr>
            <a:spLocks noGrp="1"/>
          </p:cNvSpPr>
          <p:nvPr>
            <p:ph type="pic" sz="quarter" idx="13"/>
          </p:nvPr>
        </p:nvSpPr>
        <p:spPr/>
      </p:sp>
      <p:pic>
        <p:nvPicPr>
          <p:cNvPr id="5" name="Bildobjekt 4"/>
          <p:cNvPicPr>
            <a:picLocks noChangeAspect="1"/>
          </p:cNvPicPr>
          <p:nvPr/>
        </p:nvPicPr>
        <p:blipFill>
          <a:blip r:embed="rId3"/>
          <a:stretch>
            <a:fillRect/>
          </a:stretch>
        </p:blipFill>
        <p:spPr>
          <a:xfrm>
            <a:off x="4355977" y="3387857"/>
            <a:ext cx="4129072" cy="2747710"/>
          </a:xfrm>
          <a:prstGeom prst="rect">
            <a:avLst/>
          </a:prstGeom>
        </p:spPr>
      </p:pic>
    </p:spTree>
    <p:extLst>
      <p:ext uri="{BB962C8B-B14F-4D97-AF65-F5344CB8AC3E}">
        <p14:creationId xmlns:p14="http://schemas.microsoft.com/office/powerpoint/2010/main" val="1635711131"/>
      </p:ext>
    </p:extLst>
  </p:cSld>
  <p:clrMapOvr>
    <a:masterClrMapping/>
  </p:clrMapOvr>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Mall_powerpoint_klimat.potx</Template>
  <TotalTime>1767</TotalTime>
  <Words>1349</Words>
  <Application>Microsoft Office PowerPoint</Application>
  <PresentationFormat>Bildspel på skärmen (4:3)</PresentationFormat>
  <Paragraphs>118</Paragraphs>
  <Slides>15</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ＭＳ Ｐゴシック</vt:lpstr>
      <vt:lpstr>Arial</vt:lpstr>
      <vt:lpstr>Calibri</vt:lpstr>
      <vt:lpstr>Helvetica</vt:lpstr>
      <vt:lpstr>Times New Roman</vt:lpstr>
      <vt:lpstr>Mall_powerpoint_klimat</vt:lpstr>
      <vt:lpstr>Kommunicera klimat  </vt:lpstr>
      <vt:lpstr>Kommunikation = påverkan</vt:lpstr>
      <vt:lpstr>Kommunikationsmål</vt:lpstr>
      <vt:lpstr>Kommunikationstrappan</vt:lpstr>
      <vt:lpstr>Utmaningar</vt:lpstr>
      <vt:lpstr>Vad kan gå fel?</vt:lpstr>
      <vt:lpstr>Förändra beteende</vt:lpstr>
      <vt:lpstr>Förändra beteende</vt:lpstr>
      <vt:lpstr>Förändra beteende</vt:lpstr>
      <vt:lpstr>Förändra beteende</vt:lpstr>
      <vt:lpstr>Förändring är en process</vt:lpstr>
      <vt:lpstr>Kommunicera klimat</vt:lpstr>
      <vt:lpstr>Kommunicera framgångsrikt</vt:lpstr>
      <vt:lpstr>Vilka är dina erfarenheter?</vt:lpstr>
      <vt:lpstr>Hör av er!</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Sofie Logardt</dc:creator>
  <cp:lastModifiedBy>Tove Gilvad</cp:lastModifiedBy>
  <cp:revision>35</cp:revision>
  <dcterms:created xsi:type="dcterms:W3CDTF">2015-11-10T09:50:15Z</dcterms:created>
  <dcterms:modified xsi:type="dcterms:W3CDTF">2018-09-10T13:43:01Z</dcterms:modified>
</cp:coreProperties>
</file>