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0" r:id="rId1"/>
    <p:sldMasterId id="2147483832" r:id="rId2"/>
    <p:sldMasterId id="2147483843" r:id="rId3"/>
    <p:sldMasterId id="2147483857" r:id="rId4"/>
  </p:sldMasterIdLst>
  <p:notesMasterIdLst>
    <p:notesMasterId r:id="rId35"/>
  </p:notesMasterIdLst>
  <p:handoutMasterIdLst>
    <p:handoutMasterId r:id="rId36"/>
  </p:handoutMasterIdLst>
  <p:sldIdLst>
    <p:sldId id="584" r:id="rId5"/>
    <p:sldId id="608" r:id="rId6"/>
    <p:sldId id="641" r:id="rId7"/>
    <p:sldId id="626" r:id="rId8"/>
    <p:sldId id="629" r:id="rId9"/>
    <p:sldId id="631" r:id="rId10"/>
    <p:sldId id="617" r:id="rId11"/>
    <p:sldId id="612" r:id="rId12"/>
    <p:sldId id="642" r:id="rId13"/>
    <p:sldId id="643" r:id="rId14"/>
    <p:sldId id="644" r:id="rId15"/>
    <p:sldId id="630" r:id="rId16"/>
    <p:sldId id="632" r:id="rId17"/>
    <p:sldId id="645" r:id="rId18"/>
    <p:sldId id="603" r:id="rId19"/>
    <p:sldId id="610" r:id="rId20"/>
    <p:sldId id="652" r:id="rId21"/>
    <p:sldId id="633" r:id="rId22"/>
    <p:sldId id="637" r:id="rId23"/>
    <p:sldId id="640" r:id="rId24"/>
    <p:sldId id="622" r:id="rId25"/>
    <p:sldId id="639" r:id="rId26"/>
    <p:sldId id="646" r:id="rId27"/>
    <p:sldId id="647" r:id="rId28"/>
    <p:sldId id="648" r:id="rId29"/>
    <p:sldId id="634" r:id="rId30"/>
    <p:sldId id="649" r:id="rId31"/>
    <p:sldId id="566" r:id="rId32"/>
    <p:sldId id="574" r:id="rId33"/>
    <p:sldId id="651" r:id="rId34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6609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3227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6985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6463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3075" algn="l" defTabSz="913227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39696" algn="l" defTabSz="913227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196307" algn="l" defTabSz="913227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2925" algn="l" defTabSz="913227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3" autoAdjust="0"/>
    <p:restoredTop sz="92350" autoAdjust="0"/>
  </p:normalViewPr>
  <p:slideViewPr>
    <p:cSldViewPr>
      <p:cViewPr varScale="1">
        <p:scale>
          <a:sx n="109" d="100"/>
          <a:sy n="109" d="100"/>
        </p:scale>
        <p:origin x="1588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13SR0098.konet.se\Gemensam$\Z-Forsok\2014\Resultat%202014\066894%20L6-5071\SLUTRAPPORT\L6-5071%202012-201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13SR0098.konet.se\Gemensam$\Z-Forsok\2014\Resultat%202014\066894%20L6-5071\SLUTRAPPORT\L6-5071%202012-2014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Råproteinhalt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4.1289206104226657E-2"/>
          <c:y val="4.2844054786072512E-2"/>
          <c:w val="0.8038712665559683"/>
          <c:h val="0.74250872061563911"/>
        </c:manualLayout>
      </c:layout>
      <c:lineChart>
        <c:grouping val="standard"/>
        <c:varyColors val="0"/>
        <c:ser>
          <c:idx val="0"/>
          <c:order val="0"/>
          <c:tx>
            <c:strRef>
              <c:f>'Färjest klöverandel (2)'!$D$76</c:f>
              <c:strCache>
                <c:ptCount val="1"/>
                <c:pt idx="0">
                  <c:v>40+0+0</c:v>
                </c:pt>
              </c:strCache>
            </c:strRef>
          </c:tx>
          <c:marker>
            <c:symbol val="none"/>
          </c:marker>
          <c:cat>
            <c:multiLvlStrRef>
              <c:f>'Färjest klöverandel (2)'!$E$74:$M$75</c:f>
              <c:multiLvlStrCache>
                <c:ptCount val="9"/>
                <c:lvl>
                  <c:pt idx="0">
                    <c:v>29-maj</c:v>
                  </c:pt>
                  <c:pt idx="1">
                    <c:v>09-jul</c:v>
                  </c:pt>
                  <c:pt idx="2">
                    <c:v>27-aug</c:v>
                  </c:pt>
                  <c:pt idx="3">
                    <c:v>06-jun</c:v>
                  </c:pt>
                  <c:pt idx="4">
                    <c:v>16-jul</c:v>
                  </c:pt>
                  <c:pt idx="5">
                    <c:v>26-aug</c:v>
                  </c:pt>
                  <c:pt idx="6">
                    <c:v>27-maj</c:v>
                  </c:pt>
                  <c:pt idx="7">
                    <c:v>09-jul</c:v>
                  </c:pt>
                  <c:pt idx="8">
                    <c:v>25-aug</c:v>
                  </c:pt>
                </c:lvl>
                <c:lvl>
                  <c:pt idx="0">
                    <c:v>VI sk1</c:v>
                  </c:pt>
                  <c:pt idx="1">
                    <c:v>VI sk2</c:v>
                  </c:pt>
                  <c:pt idx="2">
                    <c:v>VI sk3</c:v>
                  </c:pt>
                  <c:pt idx="3">
                    <c:v>VII sk1</c:v>
                  </c:pt>
                  <c:pt idx="4">
                    <c:v>VII sk2</c:v>
                  </c:pt>
                  <c:pt idx="5">
                    <c:v>VII sk3</c:v>
                  </c:pt>
                  <c:pt idx="6">
                    <c:v>VIII sk1</c:v>
                  </c:pt>
                  <c:pt idx="7">
                    <c:v>VIII sk2</c:v>
                  </c:pt>
                  <c:pt idx="8">
                    <c:v>VIII sk3</c:v>
                  </c:pt>
                </c:lvl>
              </c:multiLvlStrCache>
            </c:multiLvlStrRef>
          </c:cat>
          <c:val>
            <c:numRef>
              <c:f>'Färjest klöverandel (2)'!$E$76:$M$76</c:f>
              <c:numCache>
                <c:formatCode>0</c:formatCode>
                <c:ptCount val="9"/>
                <c:pt idx="0">
                  <c:v>145</c:v>
                </c:pt>
                <c:pt idx="1">
                  <c:v>160</c:v>
                </c:pt>
                <c:pt idx="2">
                  <c:v>191</c:v>
                </c:pt>
                <c:pt idx="3">
                  <c:v>148</c:v>
                </c:pt>
                <c:pt idx="4">
                  <c:v>173</c:v>
                </c:pt>
                <c:pt idx="5">
                  <c:v>201</c:v>
                </c:pt>
                <c:pt idx="6">
                  <c:v>120</c:v>
                </c:pt>
                <c:pt idx="7">
                  <c:v>115</c:v>
                </c:pt>
                <c:pt idx="8">
                  <c:v>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25-4602-A1E1-DA0388A7DE3A}"/>
            </c:ext>
          </c:extLst>
        </c:ser>
        <c:ser>
          <c:idx val="1"/>
          <c:order val="1"/>
          <c:tx>
            <c:strRef>
              <c:f>'Färjest klöverandel (2)'!$D$77</c:f>
              <c:strCache>
                <c:ptCount val="1"/>
                <c:pt idx="0">
                  <c:v>90+0+0</c:v>
                </c:pt>
              </c:strCache>
            </c:strRef>
          </c:tx>
          <c:marker>
            <c:symbol val="none"/>
          </c:marker>
          <c:cat>
            <c:multiLvlStrRef>
              <c:f>'Färjest klöverandel (2)'!$E$74:$M$75</c:f>
              <c:multiLvlStrCache>
                <c:ptCount val="9"/>
                <c:lvl>
                  <c:pt idx="0">
                    <c:v>29-maj</c:v>
                  </c:pt>
                  <c:pt idx="1">
                    <c:v>09-jul</c:v>
                  </c:pt>
                  <c:pt idx="2">
                    <c:v>27-aug</c:v>
                  </c:pt>
                  <c:pt idx="3">
                    <c:v>06-jun</c:v>
                  </c:pt>
                  <c:pt idx="4">
                    <c:v>16-jul</c:v>
                  </c:pt>
                  <c:pt idx="5">
                    <c:v>26-aug</c:v>
                  </c:pt>
                  <c:pt idx="6">
                    <c:v>27-maj</c:v>
                  </c:pt>
                  <c:pt idx="7">
                    <c:v>09-jul</c:v>
                  </c:pt>
                  <c:pt idx="8">
                    <c:v>25-aug</c:v>
                  </c:pt>
                </c:lvl>
                <c:lvl>
                  <c:pt idx="0">
                    <c:v>VI sk1</c:v>
                  </c:pt>
                  <c:pt idx="1">
                    <c:v>VI sk2</c:v>
                  </c:pt>
                  <c:pt idx="2">
                    <c:v>VI sk3</c:v>
                  </c:pt>
                  <c:pt idx="3">
                    <c:v>VII sk1</c:v>
                  </c:pt>
                  <c:pt idx="4">
                    <c:v>VII sk2</c:v>
                  </c:pt>
                  <c:pt idx="5">
                    <c:v>VII sk3</c:v>
                  </c:pt>
                  <c:pt idx="6">
                    <c:v>VIII sk1</c:v>
                  </c:pt>
                  <c:pt idx="7">
                    <c:v>VIII sk2</c:v>
                  </c:pt>
                  <c:pt idx="8">
                    <c:v>VIII sk3</c:v>
                  </c:pt>
                </c:lvl>
              </c:multiLvlStrCache>
            </c:multiLvlStrRef>
          </c:cat>
          <c:val>
            <c:numRef>
              <c:f>'Färjest klöverandel (2)'!$E$77:$M$77</c:f>
              <c:numCache>
                <c:formatCode>0</c:formatCode>
                <c:ptCount val="9"/>
                <c:pt idx="0">
                  <c:v>141</c:v>
                </c:pt>
                <c:pt idx="1">
                  <c:v>148</c:v>
                </c:pt>
                <c:pt idx="2">
                  <c:v>173</c:v>
                </c:pt>
                <c:pt idx="3">
                  <c:v>148</c:v>
                </c:pt>
                <c:pt idx="4">
                  <c:v>167</c:v>
                </c:pt>
                <c:pt idx="5">
                  <c:v>199</c:v>
                </c:pt>
                <c:pt idx="6">
                  <c:v>116</c:v>
                </c:pt>
                <c:pt idx="7">
                  <c:v>101</c:v>
                </c:pt>
                <c:pt idx="8">
                  <c:v>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25-4602-A1E1-DA0388A7DE3A}"/>
            </c:ext>
          </c:extLst>
        </c:ser>
        <c:ser>
          <c:idx val="2"/>
          <c:order val="2"/>
          <c:tx>
            <c:strRef>
              <c:f>'Färjest klöverandel (2)'!$D$78</c:f>
              <c:strCache>
                <c:ptCount val="1"/>
                <c:pt idx="0">
                  <c:v>40+35+35</c:v>
                </c:pt>
              </c:strCache>
            </c:strRef>
          </c:tx>
          <c:marker>
            <c:symbol val="none"/>
          </c:marker>
          <c:cat>
            <c:multiLvlStrRef>
              <c:f>'Färjest klöverandel (2)'!$E$74:$M$75</c:f>
              <c:multiLvlStrCache>
                <c:ptCount val="9"/>
                <c:lvl>
                  <c:pt idx="0">
                    <c:v>29-maj</c:v>
                  </c:pt>
                  <c:pt idx="1">
                    <c:v>09-jul</c:v>
                  </c:pt>
                  <c:pt idx="2">
                    <c:v>27-aug</c:v>
                  </c:pt>
                  <c:pt idx="3">
                    <c:v>06-jun</c:v>
                  </c:pt>
                  <c:pt idx="4">
                    <c:v>16-jul</c:v>
                  </c:pt>
                  <c:pt idx="5">
                    <c:v>26-aug</c:v>
                  </c:pt>
                  <c:pt idx="6">
                    <c:v>27-maj</c:v>
                  </c:pt>
                  <c:pt idx="7">
                    <c:v>09-jul</c:v>
                  </c:pt>
                  <c:pt idx="8">
                    <c:v>25-aug</c:v>
                  </c:pt>
                </c:lvl>
                <c:lvl>
                  <c:pt idx="0">
                    <c:v>VI sk1</c:v>
                  </c:pt>
                  <c:pt idx="1">
                    <c:v>VI sk2</c:v>
                  </c:pt>
                  <c:pt idx="2">
                    <c:v>VI sk3</c:v>
                  </c:pt>
                  <c:pt idx="3">
                    <c:v>VII sk1</c:v>
                  </c:pt>
                  <c:pt idx="4">
                    <c:v>VII sk2</c:v>
                  </c:pt>
                  <c:pt idx="5">
                    <c:v>VII sk3</c:v>
                  </c:pt>
                  <c:pt idx="6">
                    <c:v>VIII sk1</c:v>
                  </c:pt>
                  <c:pt idx="7">
                    <c:v>VIII sk2</c:v>
                  </c:pt>
                  <c:pt idx="8">
                    <c:v>VIII sk3</c:v>
                  </c:pt>
                </c:lvl>
              </c:multiLvlStrCache>
            </c:multiLvlStrRef>
          </c:cat>
          <c:val>
            <c:numRef>
              <c:f>'Färjest klöverandel (2)'!$E$78:$M$78</c:f>
              <c:numCache>
                <c:formatCode>0</c:formatCode>
                <c:ptCount val="9"/>
                <c:pt idx="0">
                  <c:v>141</c:v>
                </c:pt>
                <c:pt idx="1">
                  <c:v>165</c:v>
                </c:pt>
                <c:pt idx="2">
                  <c:v>167</c:v>
                </c:pt>
                <c:pt idx="3">
                  <c:v>128</c:v>
                </c:pt>
                <c:pt idx="4">
                  <c:v>164</c:v>
                </c:pt>
                <c:pt idx="5">
                  <c:v>184</c:v>
                </c:pt>
                <c:pt idx="6">
                  <c:v>124</c:v>
                </c:pt>
                <c:pt idx="7">
                  <c:v>106</c:v>
                </c:pt>
                <c:pt idx="8">
                  <c:v>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25-4602-A1E1-DA0388A7DE3A}"/>
            </c:ext>
          </c:extLst>
        </c:ser>
        <c:ser>
          <c:idx val="3"/>
          <c:order val="3"/>
          <c:tx>
            <c:strRef>
              <c:f>'Färjest klöverandel (2)'!$D$79</c:f>
              <c:strCache>
                <c:ptCount val="1"/>
                <c:pt idx="0">
                  <c:v>160+0+0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multiLvlStrRef>
              <c:f>'Färjest klöverandel (2)'!$E$74:$M$75</c:f>
              <c:multiLvlStrCache>
                <c:ptCount val="9"/>
                <c:lvl>
                  <c:pt idx="0">
                    <c:v>29-maj</c:v>
                  </c:pt>
                  <c:pt idx="1">
                    <c:v>09-jul</c:v>
                  </c:pt>
                  <c:pt idx="2">
                    <c:v>27-aug</c:v>
                  </c:pt>
                  <c:pt idx="3">
                    <c:v>06-jun</c:v>
                  </c:pt>
                  <c:pt idx="4">
                    <c:v>16-jul</c:v>
                  </c:pt>
                  <c:pt idx="5">
                    <c:v>26-aug</c:v>
                  </c:pt>
                  <c:pt idx="6">
                    <c:v>27-maj</c:v>
                  </c:pt>
                  <c:pt idx="7">
                    <c:v>09-jul</c:v>
                  </c:pt>
                  <c:pt idx="8">
                    <c:v>25-aug</c:v>
                  </c:pt>
                </c:lvl>
                <c:lvl>
                  <c:pt idx="0">
                    <c:v>VI sk1</c:v>
                  </c:pt>
                  <c:pt idx="1">
                    <c:v>VI sk2</c:v>
                  </c:pt>
                  <c:pt idx="2">
                    <c:v>VI sk3</c:v>
                  </c:pt>
                  <c:pt idx="3">
                    <c:v>VII sk1</c:v>
                  </c:pt>
                  <c:pt idx="4">
                    <c:v>VII sk2</c:v>
                  </c:pt>
                  <c:pt idx="5">
                    <c:v>VII sk3</c:v>
                  </c:pt>
                  <c:pt idx="6">
                    <c:v>VIII sk1</c:v>
                  </c:pt>
                  <c:pt idx="7">
                    <c:v>VIII sk2</c:v>
                  </c:pt>
                  <c:pt idx="8">
                    <c:v>VIII sk3</c:v>
                  </c:pt>
                </c:lvl>
              </c:multiLvlStrCache>
            </c:multiLvlStrRef>
          </c:cat>
          <c:val>
            <c:numRef>
              <c:f>'Färjest klöverandel (2)'!$E$79:$M$79</c:f>
              <c:numCache>
                <c:formatCode>0</c:formatCode>
                <c:ptCount val="9"/>
                <c:pt idx="0">
                  <c:v>163</c:v>
                </c:pt>
                <c:pt idx="1">
                  <c:v>159</c:v>
                </c:pt>
                <c:pt idx="2">
                  <c:v>182</c:v>
                </c:pt>
                <c:pt idx="3">
                  <c:v>157</c:v>
                </c:pt>
                <c:pt idx="4">
                  <c:v>160</c:v>
                </c:pt>
                <c:pt idx="5">
                  <c:v>200</c:v>
                </c:pt>
                <c:pt idx="6">
                  <c:v>144</c:v>
                </c:pt>
                <c:pt idx="7">
                  <c:v>106</c:v>
                </c:pt>
                <c:pt idx="8">
                  <c:v>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25-4602-A1E1-DA0388A7DE3A}"/>
            </c:ext>
          </c:extLst>
        </c:ser>
        <c:ser>
          <c:idx val="4"/>
          <c:order val="4"/>
          <c:tx>
            <c:strRef>
              <c:f>'Färjest klöverandel (2)'!$D$80</c:f>
              <c:strCache>
                <c:ptCount val="1"/>
                <c:pt idx="0">
                  <c:v>60+65+35</c:v>
                </c:pt>
              </c:strCache>
            </c:strRef>
          </c:tx>
          <c:marker>
            <c:symbol val="none"/>
          </c:marker>
          <c:cat>
            <c:multiLvlStrRef>
              <c:f>'Färjest klöverandel (2)'!$E$74:$M$75</c:f>
              <c:multiLvlStrCache>
                <c:ptCount val="9"/>
                <c:lvl>
                  <c:pt idx="0">
                    <c:v>29-maj</c:v>
                  </c:pt>
                  <c:pt idx="1">
                    <c:v>09-jul</c:v>
                  </c:pt>
                  <c:pt idx="2">
                    <c:v>27-aug</c:v>
                  </c:pt>
                  <c:pt idx="3">
                    <c:v>06-jun</c:v>
                  </c:pt>
                  <c:pt idx="4">
                    <c:v>16-jul</c:v>
                  </c:pt>
                  <c:pt idx="5">
                    <c:v>26-aug</c:v>
                  </c:pt>
                  <c:pt idx="6">
                    <c:v>27-maj</c:v>
                  </c:pt>
                  <c:pt idx="7">
                    <c:v>09-jul</c:v>
                  </c:pt>
                  <c:pt idx="8">
                    <c:v>25-aug</c:v>
                  </c:pt>
                </c:lvl>
                <c:lvl>
                  <c:pt idx="0">
                    <c:v>VI sk1</c:v>
                  </c:pt>
                  <c:pt idx="1">
                    <c:v>VI sk2</c:v>
                  </c:pt>
                  <c:pt idx="2">
                    <c:v>VI sk3</c:v>
                  </c:pt>
                  <c:pt idx="3">
                    <c:v>VII sk1</c:v>
                  </c:pt>
                  <c:pt idx="4">
                    <c:v>VII sk2</c:v>
                  </c:pt>
                  <c:pt idx="5">
                    <c:v>VII sk3</c:v>
                  </c:pt>
                  <c:pt idx="6">
                    <c:v>VIII sk1</c:v>
                  </c:pt>
                  <c:pt idx="7">
                    <c:v>VIII sk2</c:v>
                  </c:pt>
                  <c:pt idx="8">
                    <c:v>VIII sk3</c:v>
                  </c:pt>
                </c:lvl>
              </c:multiLvlStrCache>
            </c:multiLvlStrRef>
          </c:cat>
          <c:val>
            <c:numRef>
              <c:f>'Färjest klöverandel (2)'!$E$80:$M$80</c:f>
              <c:numCache>
                <c:formatCode>0</c:formatCode>
                <c:ptCount val="9"/>
                <c:pt idx="0">
                  <c:v>153</c:v>
                </c:pt>
                <c:pt idx="1">
                  <c:v>170</c:v>
                </c:pt>
                <c:pt idx="2">
                  <c:v>151</c:v>
                </c:pt>
                <c:pt idx="3">
                  <c:v>126</c:v>
                </c:pt>
                <c:pt idx="4">
                  <c:v>171</c:v>
                </c:pt>
                <c:pt idx="5">
                  <c:v>183</c:v>
                </c:pt>
                <c:pt idx="6">
                  <c:v>128</c:v>
                </c:pt>
                <c:pt idx="7">
                  <c:v>112</c:v>
                </c:pt>
                <c:pt idx="8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725-4602-A1E1-DA0388A7DE3A}"/>
            </c:ext>
          </c:extLst>
        </c:ser>
        <c:ser>
          <c:idx val="5"/>
          <c:order val="5"/>
          <c:tx>
            <c:strRef>
              <c:f>'Färjest klöverandel (2)'!$D$81</c:f>
              <c:strCache>
                <c:ptCount val="1"/>
                <c:pt idx="0">
                  <c:v>90+35+35</c:v>
                </c:pt>
              </c:strCache>
            </c:strRef>
          </c:tx>
          <c:marker>
            <c:symbol val="none"/>
          </c:marker>
          <c:cat>
            <c:multiLvlStrRef>
              <c:f>'Färjest klöverandel (2)'!$E$74:$M$75</c:f>
              <c:multiLvlStrCache>
                <c:ptCount val="9"/>
                <c:lvl>
                  <c:pt idx="0">
                    <c:v>29-maj</c:v>
                  </c:pt>
                  <c:pt idx="1">
                    <c:v>09-jul</c:v>
                  </c:pt>
                  <c:pt idx="2">
                    <c:v>27-aug</c:v>
                  </c:pt>
                  <c:pt idx="3">
                    <c:v>06-jun</c:v>
                  </c:pt>
                  <c:pt idx="4">
                    <c:v>16-jul</c:v>
                  </c:pt>
                  <c:pt idx="5">
                    <c:v>26-aug</c:v>
                  </c:pt>
                  <c:pt idx="6">
                    <c:v>27-maj</c:v>
                  </c:pt>
                  <c:pt idx="7">
                    <c:v>09-jul</c:v>
                  </c:pt>
                  <c:pt idx="8">
                    <c:v>25-aug</c:v>
                  </c:pt>
                </c:lvl>
                <c:lvl>
                  <c:pt idx="0">
                    <c:v>VI sk1</c:v>
                  </c:pt>
                  <c:pt idx="1">
                    <c:v>VI sk2</c:v>
                  </c:pt>
                  <c:pt idx="2">
                    <c:v>VI sk3</c:v>
                  </c:pt>
                  <c:pt idx="3">
                    <c:v>VII sk1</c:v>
                  </c:pt>
                  <c:pt idx="4">
                    <c:v>VII sk2</c:v>
                  </c:pt>
                  <c:pt idx="5">
                    <c:v>VII sk3</c:v>
                  </c:pt>
                  <c:pt idx="6">
                    <c:v>VIII sk1</c:v>
                  </c:pt>
                  <c:pt idx="7">
                    <c:v>VIII sk2</c:v>
                  </c:pt>
                  <c:pt idx="8">
                    <c:v>VIII sk3</c:v>
                  </c:pt>
                </c:lvl>
              </c:multiLvlStrCache>
            </c:multiLvlStrRef>
          </c:cat>
          <c:val>
            <c:numRef>
              <c:f>'Färjest klöverandel (2)'!$E$81:$M$81</c:f>
              <c:numCache>
                <c:formatCode>0</c:formatCode>
                <c:ptCount val="9"/>
                <c:pt idx="0">
                  <c:v>157</c:v>
                </c:pt>
                <c:pt idx="1">
                  <c:v>155</c:v>
                </c:pt>
                <c:pt idx="2">
                  <c:v>165</c:v>
                </c:pt>
                <c:pt idx="3">
                  <c:v>143</c:v>
                </c:pt>
                <c:pt idx="4">
                  <c:v>160</c:v>
                </c:pt>
                <c:pt idx="5">
                  <c:v>176</c:v>
                </c:pt>
                <c:pt idx="6">
                  <c:v>111</c:v>
                </c:pt>
                <c:pt idx="7">
                  <c:v>105</c:v>
                </c:pt>
                <c:pt idx="8">
                  <c:v>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725-4602-A1E1-DA0388A7DE3A}"/>
            </c:ext>
          </c:extLst>
        </c:ser>
        <c:ser>
          <c:idx val="6"/>
          <c:order val="6"/>
          <c:tx>
            <c:strRef>
              <c:f>'Färjest klöverandel (2)'!$D$82</c:f>
              <c:strCache>
                <c:ptCount val="1"/>
                <c:pt idx="0">
                  <c:v>90+65+35</c:v>
                </c:pt>
              </c:strCache>
            </c:strRef>
          </c:tx>
          <c:spPr>
            <a:ln>
              <a:solidFill>
                <a:srgbClr val="FF0000"/>
              </a:solidFill>
              <a:prstDash val="lgDashDot"/>
            </a:ln>
          </c:spPr>
          <c:marker>
            <c:symbol val="none"/>
          </c:marker>
          <c:cat>
            <c:multiLvlStrRef>
              <c:f>'Färjest klöverandel (2)'!$E$74:$M$75</c:f>
              <c:multiLvlStrCache>
                <c:ptCount val="9"/>
                <c:lvl>
                  <c:pt idx="0">
                    <c:v>29-maj</c:v>
                  </c:pt>
                  <c:pt idx="1">
                    <c:v>09-jul</c:v>
                  </c:pt>
                  <c:pt idx="2">
                    <c:v>27-aug</c:v>
                  </c:pt>
                  <c:pt idx="3">
                    <c:v>06-jun</c:v>
                  </c:pt>
                  <c:pt idx="4">
                    <c:v>16-jul</c:v>
                  </c:pt>
                  <c:pt idx="5">
                    <c:v>26-aug</c:v>
                  </c:pt>
                  <c:pt idx="6">
                    <c:v>27-maj</c:v>
                  </c:pt>
                  <c:pt idx="7">
                    <c:v>09-jul</c:v>
                  </c:pt>
                  <c:pt idx="8">
                    <c:v>25-aug</c:v>
                  </c:pt>
                </c:lvl>
                <c:lvl>
                  <c:pt idx="0">
                    <c:v>VI sk1</c:v>
                  </c:pt>
                  <c:pt idx="1">
                    <c:v>VI sk2</c:v>
                  </c:pt>
                  <c:pt idx="2">
                    <c:v>VI sk3</c:v>
                  </c:pt>
                  <c:pt idx="3">
                    <c:v>VII sk1</c:v>
                  </c:pt>
                  <c:pt idx="4">
                    <c:v>VII sk2</c:v>
                  </c:pt>
                  <c:pt idx="5">
                    <c:v>VII sk3</c:v>
                  </c:pt>
                  <c:pt idx="6">
                    <c:v>VIII sk1</c:v>
                  </c:pt>
                  <c:pt idx="7">
                    <c:v>VIII sk2</c:v>
                  </c:pt>
                  <c:pt idx="8">
                    <c:v>VIII sk3</c:v>
                  </c:pt>
                </c:lvl>
              </c:multiLvlStrCache>
            </c:multiLvlStrRef>
          </c:cat>
          <c:val>
            <c:numRef>
              <c:f>'Färjest klöverandel (2)'!$E$82:$M$82</c:f>
              <c:numCache>
                <c:formatCode>0</c:formatCode>
                <c:ptCount val="9"/>
                <c:pt idx="0">
                  <c:v>150</c:v>
                </c:pt>
                <c:pt idx="1">
                  <c:v>168</c:v>
                </c:pt>
                <c:pt idx="2">
                  <c:v>153</c:v>
                </c:pt>
                <c:pt idx="3">
                  <c:v>145</c:v>
                </c:pt>
                <c:pt idx="4">
                  <c:v>163</c:v>
                </c:pt>
                <c:pt idx="5">
                  <c:v>175</c:v>
                </c:pt>
                <c:pt idx="6">
                  <c:v>111</c:v>
                </c:pt>
                <c:pt idx="7">
                  <c:v>117</c:v>
                </c:pt>
                <c:pt idx="8">
                  <c:v>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725-4602-A1E1-DA0388A7DE3A}"/>
            </c:ext>
          </c:extLst>
        </c:ser>
        <c:ser>
          <c:idx val="7"/>
          <c:order val="7"/>
          <c:tx>
            <c:strRef>
              <c:f>'Färjest klöverandel (2)'!$D$83</c:f>
              <c:strCache>
                <c:ptCount val="1"/>
                <c:pt idx="0">
                  <c:v>0+0+0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ysDash"/>
            </a:ln>
          </c:spPr>
          <c:marker>
            <c:symbol val="none"/>
          </c:marker>
          <c:cat>
            <c:multiLvlStrRef>
              <c:f>'Färjest klöverandel (2)'!$E$74:$M$75</c:f>
              <c:multiLvlStrCache>
                <c:ptCount val="9"/>
                <c:lvl>
                  <c:pt idx="0">
                    <c:v>29-maj</c:v>
                  </c:pt>
                  <c:pt idx="1">
                    <c:v>09-jul</c:v>
                  </c:pt>
                  <c:pt idx="2">
                    <c:v>27-aug</c:v>
                  </c:pt>
                  <c:pt idx="3">
                    <c:v>06-jun</c:v>
                  </c:pt>
                  <c:pt idx="4">
                    <c:v>16-jul</c:v>
                  </c:pt>
                  <c:pt idx="5">
                    <c:v>26-aug</c:v>
                  </c:pt>
                  <c:pt idx="6">
                    <c:v>27-maj</c:v>
                  </c:pt>
                  <c:pt idx="7">
                    <c:v>09-jul</c:v>
                  </c:pt>
                  <c:pt idx="8">
                    <c:v>25-aug</c:v>
                  </c:pt>
                </c:lvl>
                <c:lvl>
                  <c:pt idx="0">
                    <c:v>VI sk1</c:v>
                  </c:pt>
                  <c:pt idx="1">
                    <c:v>VI sk2</c:v>
                  </c:pt>
                  <c:pt idx="2">
                    <c:v>VI sk3</c:v>
                  </c:pt>
                  <c:pt idx="3">
                    <c:v>VII sk1</c:v>
                  </c:pt>
                  <c:pt idx="4">
                    <c:v>VII sk2</c:v>
                  </c:pt>
                  <c:pt idx="5">
                    <c:v>VII sk3</c:v>
                  </c:pt>
                  <c:pt idx="6">
                    <c:v>VIII sk1</c:v>
                  </c:pt>
                  <c:pt idx="7">
                    <c:v>VIII sk2</c:v>
                  </c:pt>
                  <c:pt idx="8">
                    <c:v>VIII sk3</c:v>
                  </c:pt>
                </c:lvl>
              </c:multiLvlStrCache>
            </c:multiLvlStrRef>
          </c:cat>
          <c:val>
            <c:numRef>
              <c:f>'Färjest klöverandel (2)'!$E$83:$M$83</c:f>
              <c:numCache>
                <c:formatCode>0</c:formatCode>
                <c:ptCount val="9"/>
                <c:pt idx="0">
                  <c:v>162</c:v>
                </c:pt>
                <c:pt idx="1">
                  <c:v>172</c:v>
                </c:pt>
                <c:pt idx="2">
                  <c:v>183</c:v>
                </c:pt>
                <c:pt idx="3">
                  <c:v>146</c:v>
                </c:pt>
                <c:pt idx="4">
                  <c:v>179</c:v>
                </c:pt>
                <c:pt idx="5">
                  <c:v>200</c:v>
                </c:pt>
                <c:pt idx="6">
                  <c:v>109</c:v>
                </c:pt>
                <c:pt idx="7">
                  <c:v>125</c:v>
                </c:pt>
                <c:pt idx="8">
                  <c:v>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725-4602-A1E1-DA0388A7DE3A}"/>
            </c:ext>
          </c:extLst>
        </c:ser>
        <c:ser>
          <c:idx val="8"/>
          <c:order val="8"/>
          <c:tx>
            <c:strRef>
              <c:f>'Färjest klöverandel (2)'!$D$84</c:f>
              <c:strCache>
                <c:ptCount val="1"/>
                <c:pt idx="0">
                  <c:v>120+65+65</c:v>
                </c:pt>
              </c:strCache>
            </c:strRef>
          </c:tx>
          <c:marker>
            <c:symbol val="none"/>
          </c:marker>
          <c:cat>
            <c:multiLvlStrRef>
              <c:f>'Färjest klöverandel (2)'!$E$74:$M$75</c:f>
              <c:multiLvlStrCache>
                <c:ptCount val="9"/>
                <c:lvl>
                  <c:pt idx="0">
                    <c:v>29-maj</c:v>
                  </c:pt>
                  <c:pt idx="1">
                    <c:v>09-jul</c:v>
                  </c:pt>
                  <c:pt idx="2">
                    <c:v>27-aug</c:v>
                  </c:pt>
                  <c:pt idx="3">
                    <c:v>06-jun</c:v>
                  </c:pt>
                  <c:pt idx="4">
                    <c:v>16-jul</c:v>
                  </c:pt>
                  <c:pt idx="5">
                    <c:v>26-aug</c:v>
                  </c:pt>
                  <c:pt idx="6">
                    <c:v>27-maj</c:v>
                  </c:pt>
                  <c:pt idx="7">
                    <c:v>09-jul</c:v>
                  </c:pt>
                  <c:pt idx="8">
                    <c:v>25-aug</c:v>
                  </c:pt>
                </c:lvl>
                <c:lvl>
                  <c:pt idx="0">
                    <c:v>VI sk1</c:v>
                  </c:pt>
                  <c:pt idx="1">
                    <c:v>VI sk2</c:v>
                  </c:pt>
                  <c:pt idx="2">
                    <c:v>VI sk3</c:v>
                  </c:pt>
                  <c:pt idx="3">
                    <c:v>VII sk1</c:v>
                  </c:pt>
                  <c:pt idx="4">
                    <c:v>VII sk2</c:v>
                  </c:pt>
                  <c:pt idx="5">
                    <c:v>VII sk3</c:v>
                  </c:pt>
                  <c:pt idx="6">
                    <c:v>VIII sk1</c:v>
                  </c:pt>
                  <c:pt idx="7">
                    <c:v>VIII sk2</c:v>
                  </c:pt>
                  <c:pt idx="8">
                    <c:v>VIII sk3</c:v>
                  </c:pt>
                </c:lvl>
              </c:multiLvlStrCache>
            </c:multiLvlStrRef>
          </c:cat>
          <c:val>
            <c:numRef>
              <c:f>'Färjest klöverandel (2)'!$E$84:$M$84</c:f>
              <c:numCache>
                <c:formatCode>0</c:formatCode>
                <c:ptCount val="9"/>
                <c:pt idx="0">
                  <c:v>154</c:v>
                </c:pt>
                <c:pt idx="1">
                  <c:v>171</c:v>
                </c:pt>
                <c:pt idx="2">
                  <c:v>169</c:v>
                </c:pt>
                <c:pt idx="3">
                  <c:v>140</c:v>
                </c:pt>
                <c:pt idx="4">
                  <c:v>175</c:v>
                </c:pt>
                <c:pt idx="5">
                  <c:v>180</c:v>
                </c:pt>
                <c:pt idx="6">
                  <c:v>121</c:v>
                </c:pt>
                <c:pt idx="7">
                  <c:v>123</c:v>
                </c:pt>
                <c:pt idx="8">
                  <c:v>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725-4602-A1E1-DA0388A7D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365056"/>
        <c:axId val="36366592"/>
      </c:lineChart>
      <c:catAx>
        <c:axId val="36365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366592"/>
        <c:crosses val="autoZero"/>
        <c:auto val="1"/>
        <c:lblAlgn val="ctr"/>
        <c:lblOffset val="100"/>
        <c:noMultiLvlLbl val="0"/>
      </c:catAx>
      <c:valAx>
        <c:axId val="36366592"/>
        <c:scaling>
          <c:orientation val="minMax"/>
          <c:max val="220"/>
          <c:min val="1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63650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Klöverandel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6822802516892066E-2"/>
          <c:y val="2.8216594167599605E-2"/>
          <c:w val="0.78254065520497718"/>
          <c:h val="0.75020170423902488"/>
        </c:manualLayout>
      </c:layout>
      <c:lineChart>
        <c:grouping val="standard"/>
        <c:varyColors val="0"/>
        <c:ser>
          <c:idx val="0"/>
          <c:order val="0"/>
          <c:tx>
            <c:strRef>
              <c:f>'Färjest klöverandel (2)'!$D$32</c:f>
              <c:strCache>
                <c:ptCount val="1"/>
                <c:pt idx="0">
                  <c:v>40+0+0</c:v>
                </c:pt>
              </c:strCache>
            </c:strRef>
          </c:tx>
          <c:marker>
            <c:symbol val="none"/>
          </c:marker>
          <c:cat>
            <c:multiLvlStrRef>
              <c:f>'Färjest klöverandel (2)'!$E$30:$M$31</c:f>
              <c:multiLvlStrCache>
                <c:ptCount val="9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  <c:pt idx="5">
                    <c:v>%</c:v>
                  </c:pt>
                  <c:pt idx="6">
                    <c:v>%</c:v>
                  </c:pt>
                  <c:pt idx="7">
                    <c:v>%</c:v>
                  </c:pt>
                  <c:pt idx="8">
                    <c:v>%</c:v>
                  </c:pt>
                </c:lvl>
                <c:lvl>
                  <c:pt idx="0">
                    <c:v>VI sk1</c:v>
                  </c:pt>
                  <c:pt idx="1">
                    <c:v>VI sk2</c:v>
                  </c:pt>
                  <c:pt idx="2">
                    <c:v>VI sk3</c:v>
                  </c:pt>
                  <c:pt idx="3">
                    <c:v>VII sk1</c:v>
                  </c:pt>
                  <c:pt idx="4">
                    <c:v>VII sk2</c:v>
                  </c:pt>
                  <c:pt idx="5">
                    <c:v>VII sk3</c:v>
                  </c:pt>
                  <c:pt idx="6">
                    <c:v>VIII sk1</c:v>
                  </c:pt>
                  <c:pt idx="7">
                    <c:v>VIII sk2</c:v>
                  </c:pt>
                  <c:pt idx="8">
                    <c:v>VIII sk3</c:v>
                  </c:pt>
                </c:lvl>
              </c:multiLvlStrCache>
            </c:multiLvlStrRef>
          </c:cat>
          <c:val>
            <c:numRef>
              <c:f>'Färjest klöverandel (2)'!$E$32:$M$32</c:f>
              <c:numCache>
                <c:formatCode>0</c:formatCode>
                <c:ptCount val="9"/>
                <c:pt idx="0">
                  <c:v>33</c:v>
                </c:pt>
                <c:pt idx="1">
                  <c:v>57</c:v>
                </c:pt>
                <c:pt idx="2">
                  <c:v>76</c:v>
                </c:pt>
                <c:pt idx="3">
                  <c:v>35</c:v>
                </c:pt>
                <c:pt idx="4">
                  <c:v>56</c:v>
                </c:pt>
                <c:pt idx="5">
                  <c:v>58</c:v>
                </c:pt>
                <c:pt idx="6" formatCode="General">
                  <c:v>10</c:v>
                </c:pt>
                <c:pt idx="7" formatCode="General">
                  <c:v>25</c:v>
                </c:pt>
                <c:pt idx="8" formatCode="General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9-41E3-A9AF-6A74FBB8D385}"/>
            </c:ext>
          </c:extLst>
        </c:ser>
        <c:ser>
          <c:idx val="1"/>
          <c:order val="1"/>
          <c:tx>
            <c:strRef>
              <c:f>'Färjest klöverandel (2)'!$D$33</c:f>
              <c:strCache>
                <c:ptCount val="1"/>
                <c:pt idx="0">
                  <c:v>90+0+0</c:v>
                </c:pt>
              </c:strCache>
            </c:strRef>
          </c:tx>
          <c:marker>
            <c:symbol val="none"/>
          </c:marker>
          <c:cat>
            <c:multiLvlStrRef>
              <c:f>'Färjest klöverandel (2)'!$E$30:$M$31</c:f>
              <c:multiLvlStrCache>
                <c:ptCount val="9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  <c:pt idx="5">
                    <c:v>%</c:v>
                  </c:pt>
                  <c:pt idx="6">
                    <c:v>%</c:v>
                  </c:pt>
                  <c:pt idx="7">
                    <c:v>%</c:v>
                  </c:pt>
                  <c:pt idx="8">
                    <c:v>%</c:v>
                  </c:pt>
                </c:lvl>
                <c:lvl>
                  <c:pt idx="0">
                    <c:v>VI sk1</c:v>
                  </c:pt>
                  <c:pt idx="1">
                    <c:v>VI sk2</c:v>
                  </c:pt>
                  <c:pt idx="2">
                    <c:v>VI sk3</c:v>
                  </c:pt>
                  <c:pt idx="3">
                    <c:v>VII sk1</c:v>
                  </c:pt>
                  <c:pt idx="4">
                    <c:v>VII sk2</c:v>
                  </c:pt>
                  <c:pt idx="5">
                    <c:v>VII sk3</c:v>
                  </c:pt>
                  <c:pt idx="6">
                    <c:v>VIII sk1</c:v>
                  </c:pt>
                  <c:pt idx="7">
                    <c:v>VIII sk2</c:v>
                  </c:pt>
                  <c:pt idx="8">
                    <c:v>VIII sk3</c:v>
                  </c:pt>
                </c:lvl>
              </c:multiLvlStrCache>
            </c:multiLvlStrRef>
          </c:cat>
          <c:val>
            <c:numRef>
              <c:f>'Färjest klöverandel (2)'!$E$33:$M$33</c:f>
              <c:numCache>
                <c:formatCode>0</c:formatCode>
                <c:ptCount val="9"/>
                <c:pt idx="0">
                  <c:v>19</c:v>
                </c:pt>
                <c:pt idx="1">
                  <c:v>42</c:v>
                </c:pt>
                <c:pt idx="2">
                  <c:v>66</c:v>
                </c:pt>
                <c:pt idx="3">
                  <c:v>23</c:v>
                </c:pt>
                <c:pt idx="4">
                  <c:v>44</c:v>
                </c:pt>
                <c:pt idx="5">
                  <c:v>57</c:v>
                </c:pt>
                <c:pt idx="6" formatCode="General">
                  <c:v>3</c:v>
                </c:pt>
                <c:pt idx="7" formatCode="General">
                  <c:v>18</c:v>
                </c:pt>
                <c:pt idx="8" formatCode="General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9-41E3-A9AF-6A74FBB8D385}"/>
            </c:ext>
          </c:extLst>
        </c:ser>
        <c:ser>
          <c:idx val="2"/>
          <c:order val="2"/>
          <c:tx>
            <c:strRef>
              <c:f>'Färjest klöverandel (2)'!$D$34</c:f>
              <c:strCache>
                <c:ptCount val="1"/>
                <c:pt idx="0">
                  <c:v>40+35+35</c:v>
                </c:pt>
              </c:strCache>
            </c:strRef>
          </c:tx>
          <c:marker>
            <c:symbol val="none"/>
          </c:marker>
          <c:cat>
            <c:multiLvlStrRef>
              <c:f>'Färjest klöverandel (2)'!$E$30:$M$31</c:f>
              <c:multiLvlStrCache>
                <c:ptCount val="9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  <c:pt idx="5">
                    <c:v>%</c:v>
                  </c:pt>
                  <c:pt idx="6">
                    <c:v>%</c:v>
                  </c:pt>
                  <c:pt idx="7">
                    <c:v>%</c:v>
                  </c:pt>
                  <c:pt idx="8">
                    <c:v>%</c:v>
                  </c:pt>
                </c:lvl>
                <c:lvl>
                  <c:pt idx="0">
                    <c:v>VI sk1</c:v>
                  </c:pt>
                  <c:pt idx="1">
                    <c:v>VI sk2</c:v>
                  </c:pt>
                  <c:pt idx="2">
                    <c:v>VI sk3</c:v>
                  </c:pt>
                  <c:pt idx="3">
                    <c:v>VII sk1</c:v>
                  </c:pt>
                  <c:pt idx="4">
                    <c:v>VII sk2</c:v>
                  </c:pt>
                  <c:pt idx="5">
                    <c:v>VII sk3</c:v>
                  </c:pt>
                  <c:pt idx="6">
                    <c:v>VIII sk1</c:v>
                  </c:pt>
                  <c:pt idx="7">
                    <c:v>VIII sk2</c:v>
                  </c:pt>
                  <c:pt idx="8">
                    <c:v>VIII sk3</c:v>
                  </c:pt>
                </c:lvl>
              </c:multiLvlStrCache>
            </c:multiLvlStrRef>
          </c:cat>
          <c:val>
            <c:numRef>
              <c:f>'Färjest klöverandel (2)'!$E$34:$M$34</c:f>
              <c:numCache>
                <c:formatCode>0</c:formatCode>
                <c:ptCount val="9"/>
                <c:pt idx="0">
                  <c:v>33</c:v>
                </c:pt>
                <c:pt idx="1">
                  <c:v>33</c:v>
                </c:pt>
                <c:pt idx="2">
                  <c:v>44</c:v>
                </c:pt>
                <c:pt idx="3">
                  <c:v>25</c:v>
                </c:pt>
                <c:pt idx="4">
                  <c:v>32</c:v>
                </c:pt>
                <c:pt idx="5">
                  <c:v>42</c:v>
                </c:pt>
                <c:pt idx="6" formatCode="General">
                  <c:v>5</c:v>
                </c:pt>
                <c:pt idx="7" formatCode="General">
                  <c:v>11</c:v>
                </c:pt>
                <c:pt idx="8" formatCode="General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E9-41E3-A9AF-6A74FBB8D385}"/>
            </c:ext>
          </c:extLst>
        </c:ser>
        <c:ser>
          <c:idx val="3"/>
          <c:order val="3"/>
          <c:tx>
            <c:strRef>
              <c:f>'Färjest klöverandel (2)'!$D$35</c:f>
              <c:strCache>
                <c:ptCount val="1"/>
                <c:pt idx="0">
                  <c:v>160+0+0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multiLvlStrRef>
              <c:f>'Färjest klöverandel (2)'!$E$30:$M$31</c:f>
              <c:multiLvlStrCache>
                <c:ptCount val="9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  <c:pt idx="5">
                    <c:v>%</c:v>
                  </c:pt>
                  <c:pt idx="6">
                    <c:v>%</c:v>
                  </c:pt>
                  <c:pt idx="7">
                    <c:v>%</c:v>
                  </c:pt>
                  <c:pt idx="8">
                    <c:v>%</c:v>
                  </c:pt>
                </c:lvl>
                <c:lvl>
                  <c:pt idx="0">
                    <c:v>VI sk1</c:v>
                  </c:pt>
                  <c:pt idx="1">
                    <c:v>VI sk2</c:v>
                  </c:pt>
                  <c:pt idx="2">
                    <c:v>VI sk3</c:v>
                  </c:pt>
                  <c:pt idx="3">
                    <c:v>VII sk1</c:v>
                  </c:pt>
                  <c:pt idx="4">
                    <c:v>VII sk2</c:v>
                  </c:pt>
                  <c:pt idx="5">
                    <c:v>VII sk3</c:v>
                  </c:pt>
                  <c:pt idx="6">
                    <c:v>VIII sk1</c:v>
                  </c:pt>
                  <c:pt idx="7">
                    <c:v>VIII sk2</c:v>
                  </c:pt>
                  <c:pt idx="8">
                    <c:v>VIII sk3</c:v>
                  </c:pt>
                </c:lvl>
              </c:multiLvlStrCache>
            </c:multiLvlStrRef>
          </c:cat>
          <c:val>
            <c:numRef>
              <c:f>'Färjest klöverandel (2)'!$E$35:$M$35</c:f>
              <c:numCache>
                <c:formatCode>0</c:formatCode>
                <c:ptCount val="9"/>
                <c:pt idx="0">
                  <c:v>18</c:v>
                </c:pt>
                <c:pt idx="1">
                  <c:v>33</c:v>
                </c:pt>
                <c:pt idx="2">
                  <c:v>63</c:v>
                </c:pt>
                <c:pt idx="3">
                  <c:v>26</c:v>
                </c:pt>
                <c:pt idx="4">
                  <c:v>39</c:v>
                </c:pt>
                <c:pt idx="5">
                  <c:v>52</c:v>
                </c:pt>
                <c:pt idx="6" formatCode="General">
                  <c:v>2</c:v>
                </c:pt>
                <c:pt idx="7" formatCode="General">
                  <c:v>8</c:v>
                </c:pt>
                <c:pt idx="8" formatCode="General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4E9-41E3-A9AF-6A74FBB8D385}"/>
            </c:ext>
          </c:extLst>
        </c:ser>
        <c:ser>
          <c:idx val="4"/>
          <c:order val="4"/>
          <c:tx>
            <c:strRef>
              <c:f>'Färjest klöverandel (2)'!$D$36</c:f>
              <c:strCache>
                <c:ptCount val="1"/>
                <c:pt idx="0">
                  <c:v>60+65+35</c:v>
                </c:pt>
              </c:strCache>
            </c:strRef>
          </c:tx>
          <c:marker>
            <c:symbol val="none"/>
          </c:marker>
          <c:cat>
            <c:multiLvlStrRef>
              <c:f>'Färjest klöverandel (2)'!$E$30:$M$31</c:f>
              <c:multiLvlStrCache>
                <c:ptCount val="9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  <c:pt idx="5">
                    <c:v>%</c:v>
                  </c:pt>
                  <c:pt idx="6">
                    <c:v>%</c:v>
                  </c:pt>
                  <c:pt idx="7">
                    <c:v>%</c:v>
                  </c:pt>
                  <c:pt idx="8">
                    <c:v>%</c:v>
                  </c:pt>
                </c:lvl>
                <c:lvl>
                  <c:pt idx="0">
                    <c:v>VI sk1</c:v>
                  </c:pt>
                  <c:pt idx="1">
                    <c:v>VI sk2</c:v>
                  </c:pt>
                  <c:pt idx="2">
                    <c:v>VI sk3</c:v>
                  </c:pt>
                  <c:pt idx="3">
                    <c:v>VII sk1</c:v>
                  </c:pt>
                  <c:pt idx="4">
                    <c:v>VII sk2</c:v>
                  </c:pt>
                  <c:pt idx="5">
                    <c:v>VII sk3</c:v>
                  </c:pt>
                  <c:pt idx="6">
                    <c:v>VIII sk1</c:v>
                  </c:pt>
                  <c:pt idx="7">
                    <c:v>VIII sk2</c:v>
                  </c:pt>
                  <c:pt idx="8">
                    <c:v>VIII sk3</c:v>
                  </c:pt>
                </c:lvl>
              </c:multiLvlStrCache>
            </c:multiLvlStrRef>
          </c:cat>
          <c:val>
            <c:numRef>
              <c:f>'Färjest klöverandel (2)'!$E$36:$M$36</c:f>
              <c:numCache>
                <c:formatCode>0</c:formatCode>
                <c:ptCount val="9"/>
                <c:pt idx="0">
                  <c:v>27</c:v>
                </c:pt>
                <c:pt idx="1">
                  <c:v>25</c:v>
                </c:pt>
                <c:pt idx="2">
                  <c:v>41</c:v>
                </c:pt>
                <c:pt idx="3">
                  <c:v>23</c:v>
                </c:pt>
                <c:pt idx="4">
                  <c:v>25</c:v>
                </c:pt>
                <c:pt idx="5">
                  <c:v>30</c:v>
                </c:pt>
                <c:pt idx="6" formatCode="General">
                  <c:v>3</c:v>
                </c:pt>
                <c:pt idx="7" formatCode="General">
                  <c:v>5</c:v>
                </c:pt>
                <c:pt idx="8" formatCode="General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4E9-41E3-A9AF-6A74FBB8D385}"/>
            </c:ext>
          </c:extLst>
        </c:ser>
        <c:ser>
          <c:idx val="5"/>
          <c:order val="5"/>
          <c:tx>
            <c:strRef>
              <c:f>'Färjest klöverandel (2)'!$D$37</c:f>
              <c:strCache>
                <c:ptCount val="1"/>
                <c:pt idx="0">
                  <c:v>90+35+35</c:v>
                </c:pt>
              </c:strCache>
            </c:strRef>
          </c:tx>
          <c:marker>
            <c:symbol val="none"/>
          </c:marker>
          <c:cat>
            <c:multiLvlStrRef>
              <c:f>'Färjest klöverandel (2)'!$E$30:$M$31</c:f>
              <c:multiLvlStrCache>
                <c:ptCount val="9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  <c:pt idx="5">
                    <c:v>%</c:v>
                  </c:pt>
                  <c:pt idx="6">
                    <c:v>%</c:v>
                  </c:pt>
                  <c:pt idx="7">
                    <c:v>%</c:v>
                  </c:pt>
                  <c:pt idx="8">
                    <c:v>%</c:v>
                  </c:pt>
                </c:lvl>
                <c:lvl>
                  <c:pt idx="0">
                    <c:v>VI sk1</c:v>
                  </c:pt>
                  <c:pt idx="1">
                    <c:v>VI sk2</c:v>
                  </c:pt>
                  <c:pt idx="2">
                    <c:v>VI sk3</c:v>
                  </c:pt>
                  <c:pt idx="3">
                    <c:v>VII sk1</c:v>
                  </c:pt>
                  <c:pt idx="4">
                    <c:v>VII sk2</c:v>
                  </c:pt>
                  <c:pt idx="5">
                    <c:v>VII sk3</c:v>
                  </c:pt>
                  <c:pt idx="6">
                    <c:v>VIII sk1</c:v>
                  </c:pt>
                  <c:pt idx="7">
                    <c:v>VIII sk2</c:v>
                  </c:pt>
                  <c:pt idx="8">
                    <c:v>VIII sk3</c:v>
                  </c:pt>
                </c:lvl>
              </c:multiLvlStrCache>
            </c:multiLvlStrRef>
          </c:cat>
          <c:val>
            <c:numRef>
              <c:f>'Färjest klöverandel (2)'!$E$37:$M$37</c:f>
              <c:numCache>
                <c:formatCode>0</c:formatCode>
                <c:ptCount val="9"/>
                <c:pt idx="0">
                  <c:v>25</c:v>
                </c:pt>
                <c:pt idx="1">
                  <c:v>31</c:v>
                </c:pt>
                <c:pt idx="2">
                  <c:v>43</c:v>
                </c:pt>
                <c:pt idx="3">
                  <c:v>19</c:v>
                </c:pt>
                <c:pt idx="4">
                  <c:v>31</c:v>
                </c:pt>
                <c:pt idx="5">
                  <c:v>32</c:v>
                </c:pt>
                <c:pt idx="6" formatCode="General">
                  <c:v>2</c:v>
                </c:pt>
                <c:pt idx="7" formatCode="General">
                  <c:v>7</c:v>
                </c:pt>
                <c:pt idx="8" formatCode="General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4E9-41E3-A9AF-6A74FBB8D385}"/>
            </c:ext>
          </c:extLst>
        </c:ser>
        <c:ser>
          <c:idx val="6"/>
          <c:order val="6"/>
          <c:tx>
            <c:strRef>
              <c:f>'Färjest klöverandel (2)'!$D$38</c:f>
              <c:strCache>
                <c:ptCount val="1"/>
                <c:pt idx="0">
                  <c:v>90+65+35</c:v>
                </c:pt>
              </c:strCache>
            </c:strRef>
          </c:tx>
          <c:spPr>
            <a:ln>
              <a:solidFill>
                <a:srgbClr val="FF0000"/>
              </a:solidFill>
              <a:prstDash val="lgDashDot"/>
            </a:ln>
          </c:spPr>
          <c:marker>
            <c:symbol val="none"/>
          </c:marker>
          <c:cat>
            <c:multiLvlStrRef>
              <c:f>'Färjest klöverandel (2)'!$E$30:$M$31</c:f>
              <c:multiLvlStrCache>
                <c:ptCount val="9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  <c:pt idx="5">
                    <c:v>%</c:v>
                  </c:pt>
                  <c:pt idx="6">
                    <c:v>%</c:v>
                  </c:pt>
                  <c:pt idx="7">
                    <c:v>%</c:v>
                  </c:pt>
                  <c:pt idx="8">
                    <c:v>%</c:v>
                  </c:pt>
                </c:lvl>
                <c:lvl>
                  <c:pt idx="0">
                    <c:v>VI sk1</c:v>
                  </c:pt>
                  <c:pt idx="1">
                    <c:v>VI sk2</c:v>
                  </c:pt>
                  <c:pt idx="2">
                    <c:v>VI sk3</c:v>
                  </c:pt>
                  <c:pt idx="3">
                    <c:v>VII sk1</c:v>
                  </c:pt>
                  <c:pt idx="4">
                    <c:v>VII sk2</c:v>
                  </c:pt>
                  <c:pt idx="5">
                    <c:v>VII sk3</c:v>
                  </c:pt>
                  <c:pt idx="6">
                    <c:v>VIII sk1</c:v>
                  </c:pt>
                  <c:pt idx="7">
                    <c:v>VIII sk2</c:v>
                  </c:pt>
                  <c:pt idx="8">
                    <c:v>VIII sk3</c:v>
                  </c:pt>
                </c:lvl>
              </c:multiLvlStrCache>
            </c:multiLvlStrRef>
          </c:cat>
          <c:val>
            <c:numRef>
              <c:f>'Färjest klöverandel (2)'!$E$38:$M$38</c:f>
              <c:numCache>
                <c:formatCode>0</c:formatCode>
                <c:ptCount val="9"/>
                <c:pt idx="0">
                  <c:v>21</c:v>
                </c:pt>
                <c:pt idx="1">
                  <c:v>22</c:v>
                </c:pt>
                <c:pt idx="2">
                  <c:v>38</c:v>
                </c:pt>
                <c:pt idx="3">
                  <c:v>13</c:v>
                </c:pt>
                <c:pt idx="4">
                  <c:v>23</c:v>
                </c:pt>
                <c:pt idx="5">
                  <c:v>29</c:v>
                </c:pt>
                <c:pt idx="6" formatCode="General">
                  <c:v>2</c:v>
                </c:pt>
                <c:pt idx="7" formatCode="General">
                  <c:v>5</c:v>
                </c:pt>
                <c:pt idx="8" formatCode="General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4E9-41E3-A9AF-6A74FBB8D385}"/>
            </c:ext>
          </c:extLst>
        </c:ser>
        <c:ser>
          <c:idx val="7"/>
          <c:order val="7"/>
          <c:tx>
            <c:strRef>
              <c:f>'Färjest klöverandel (2)'!$D$39</c:f>
              <c:strCache>
                <c:ptCount val="1"/>
                <c:pt idx="0">
                  <c:v>0+0+0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ysDash"/>
            </a:ln>
          </c:spPr>
          <c:marker>
            <c:symbol val="none"/>
          </c:marker>
          <c:cat>
            <c:multiLvlStrRef>
              <c:f>'Färjest klöverandel (2)'!$E$30:$M$31</c:f>
              <c:multiLvlStrCache>
                <c:ptCount val="9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  <c:pt idx="5">
                    <c:v>%</c:v>
                  </c:pt>
                  <c:pt idx="6">
                    <c:v>%</c:v>
                  </c:pt>
                  <c:pt idx="7">
                    <c:v>%</c:v>
                  </c:pt>
                  <c:pt idx="8">
                    <c:v>%</c:v>
                  </c:pt>
                </c:lvl>
                <c:lvl>
                  <c:pt idx="0">
                    <c:v>VI sk1</c:v>
                  </c:pt>
                  <c:pt idx="1">
                    <c:v>VI sk2</c:v>
                  </c:pt>
                  <c:pt idx="2">
                    <c:v>VI sk3</c:v>
                  </c:pt>
                  <c:pt idx="3">
                    <c:v>VII sk1</c:v>
                  </c:pt>
                  <c:pt idx="4">
                    <c:v>VII sk2</c:v>
                  </c:pt>
                  <c:pt idx="5">
                    <c:v>VII sk3</c:v>
                  </c:pt>
                  <c:pt idx="6">
                    <c:v>VIII sk1</c:v>
                  </c:pt>
                  <c:pt idx="7">
                    <c:v>VIII sk2</c:v>
                  </c:pt>
                  <c:pt idx="8">
                    <c:v>VIII sk3</c:v>
                  </c:pt>
                </c:lvl>
              </c:multiLvlStrCache>
            </c:multiLvlStrRef>
          </c:cat>
          <c:val>
            <c:numRef>
              <c:f>'Färjest klöverandel (2)'!$E$39:$M$39</c:f>
              <c:numCache>
                <c:formatCode>0</c:formatCode>
                <c:ptCount val="9"/>
                <c:pt idx="0">
                  <c:v>41</c:v>
                </c:pt>
                <c:pt idx="1">
                  <c:v>59</c:v>
                </c:pt>
                <c:pt idx="2">
                  <c:v>74</c:v>
                </c:pt>
                <c:pt idx="3">
                  <c:v>38</c:v>
                </c:pt>
                <c:pt idx="4">
                  <c:v>53</c:v>
                </c:pt>
                <c:pt idx="5">
                  <c:v>61</c:v>
                </c:pt>
                <c:pt idx="6" formatCode="General">
                  <c:v>11</c:v>
                </c:pt>
                <c:pt idx="7" formatCode="General">
                  <c:v>34</c:v>
                </c:pt>
                <c:pt idx="8" formatCode="General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4E9-41E3-A9AF-6A74FBB8D385}"/>
            </c:ext>
          </c:extLst>
        </c:ser>
        <c:ser>
          <c:idx val="8"/>
          <c:order val="8"/>
          <c:tx>
            <c:strRef>
              <c:f>'Färjest klöverandel (2)'!$D$40</c:f>
              <c:strCache>
                <c:ptCount val="1"/>
                <c:pt idx="0">
                  <c:v>120+65+65</c:v>
                </c:pt>
              </c:strCache>
            </c:strRef>
          </c:tx>
          <c:marker>
            <c:symbol val="none"/>
          </c:marker>
          <c:cat>
            <c:multiLvlStrRef>
              <c:f>'Färjest klöverandel (2)'!$E$30:$M$31</c:f>
              <c:multiLvlStrCache>
                <c:ptCount val="9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  <c:pt idx="5">
                    <c:v>%</c:v>
                  </c:pt>
                  <c:pt idx="6">
                    <c:v>%</c:v>
                  </c:pt>
                  <c:pt idx="7">
                    <c:v>%</c:v>
                  </c:pt>
                  <c:pt idx="8">
                    <c:v>%</c:v>
                  </c:pt>
                </c:lvl>
                <c:lvl>
                  <c:pt idx="0">
                    <c:v>VI sk1</c:v>
                  </c:pt>
                  <c:pt idx="1">
                    <c:v>VI sk2</c:v>
                  </c:pt>
                  <c:pt idx="2">
                    <c:v>VI sk3</c:v>
                  </c:pt>
                  <c:pt idx="3">
                    <c:v>VII sk1</c:v>
                  </c:pt>
                  <c:pt idx="4">
                    <c:v>VII sk2</c:v>
                  </c:pt>
                  <c:pt idx="5">
                    <c:v>VII sk3</c:v>
                  </c:pt>
                  <c:pt idx="6">
                    <c:v>VIII sk1</c:v>
                  </c:pt>
                  <c:pt idx="7">
                    <c:v>VIII sk2</c:v>
                  </c:pt>
                  <c:pt idx="8">
                    <c:v>VIII sk3</c:v>
                  </c:pt>
                </c:lvl>
              </c:multiLvlStrCache>
            </c:multiLvlStrRef>
          </c:cat>
          <c:val>
            <c:numRef>
              <c:f>'Färjest klöverandel (2)'!$E$40:$M$40</c:f>
              <c:numCache>
                <c:formatCode>0</c:formatCode>
                <c:ptCount val="9"/>
                <c:pt idx="0">
                  <c:v>22</c:v>
                </c:pt>
                <c:pt idx="1">
                  <c:v>17</c:v>
                </c:pt>
                <c:pt idx="2">
                  <c:v>32</c:v>
                </c:pt>
                <c:pt idx="3">
                  <c:v>17</c:v>
                </c:pt>
                <c:pt idx="4">
                  <c:v>34</c:v>
                </c:pt>
                <c:pt idx="5">
                  <c:v>23</c:v>
                </c:pt>
                <c:pt idx="6" formatCode="General">
                  <c:v>1</c:v>
                </c:pt>
                <c:pt idx="7" formatCode="General">
                  <c:v>3</c:v>
                </c:pt>
                <c:pt idx="8" formatCode="General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4E9-41E3-A9AF-6A74FBB8D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286464"/>
        <c:axId val="36288000"/>
      </c:lineChart>
      <c:catAx>
        <c:axId val="3628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288000"/>
        <c:crosses val="autoZero"/>
        <c:auto val="1"/>
        <c:lblAlgn val="ctr"/>
        <c:lblOffset val="100"/>
        <c:noMultiLvlLbl val="0"/>
      </c:catAx>
      <c:valAx>
        <c:axId val="3628800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62864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44959" cy="49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3" tIns="45850" rIns="91703" bIns="4585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02" y="2"/>
            <a:ext cx="2944959" cy="49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3" tIns="45850" rIns="91703" bIns="4585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C1CA41E9-FB4A-4AD7-992E-6D9A5B5025B2}" type="datetime1">
              <a:rPr lang="sv-SE"/>
              <a:pPr>
                <a:defRPr/>
              </a:pPr>
              <a:t>2018-09-11</a:t>
            </a:fld>
            <a:endParaRPr lang="sv-SE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8244"/>
            <a:ext cx="2944959" cy="49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3" tIns="45850" rIns="91703" bIns="45850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02" y="9428244"/>
            <a:ext cx="2944959" cy="49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3" tIns="45850" rIns="91703" bIns="45850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49AEF196-D912-481F-9F6C-6FBDEE7E807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2923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44959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03" tIns="45850" rIns="91703" bIns="4585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21" y="2"/>
            <a:ext cx="2944959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03" tIns="45850" rIns="91703" bIns="4585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</a:lstStyle>
          <a:p>
            <a:pPr>
              <a:defRPr/>
            </a:pPr>
            <a:fld id="{529C5B4B-A2EB-4AA6-9B55-51055DD44F9B}" type="datetime1">
              <a:rPr lang="sv-SE"/>
              <a:pPr>
                <a:defRPr/>
              </a:pPr>
              <a:t>2018-09-11</a:t>
            </a:fld>
            <a:endParaRPr lang="sv-SE"/>
          </a:p>
        </p:txBody>
      </p:sp>
      <p:sp>
        <p:nvSpPr>
          <p:cNvPr id="38916" name="Placeholder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6" y="4715716"/>
            <a:ext cx="4985392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03" tIns="45850" rIns="91703" bIns="45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434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9831"/>
            <a:ext cx="2944959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03" tIns="45850" rIns="91703" bIns="45850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434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21" y="9429831"/>
            <a:ext cx="2944959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03" tIns="45850" rIns="91703" bIns="4585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1pPr>
          </a:lstStyle>
          <a:p>
            <a:pPr>
              <a:defRPr/>
            </a:pPr>
            <a:fld id="{E0775382-C495-4EC8-A381-21BDA444D66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6211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660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pitchFamily="-123" charset="-128"/>
        <a:cs typeface="ＭＳ Ｐゴシック" pitchFamily="-123" charset="-128"/>
      </a:defRPr>
    </a:lvl1pPr>
    <a:lvl2pPr marL="456609" algn="l" defTabSz="45660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pitchFamily="-123" charset="-128"/>
        <a:cs typeface="+mn-cs"/>
      </a:defRPr>
    </a:lvl2pPr>
    <a:lvl3pPr marL="913227" algn="l" defTabSz="45660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pitchFamily="-123" charset="-128"/>
        <a:cs typeface="+mn-cs"/>
      </a:defRPr>
    </a:lvl3pPr>
    <a:lvl4pPr marL="1369850" algn="l" defTabSz="45660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pitchFamily="-123" charset="-128"/>
        <a:cs typeface="+mn-cs"/>
      </a:defRPr>
    </a:lvl4pPr>
    <a:lvl5pPr marL="1826463" algn="l" defTabSz="45660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pitchFamily="-123" charset="-128"/>
        <a:cs typeface="+mn-cs"/>
      </a:defRPr>
    </a:lvl5pPr>
    <a:lvl6pPr marL="2283075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696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307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925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75382-C495-4EC8-A381-21BDA444D660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3501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8087E10-B6B3-4276-A569-ABE2B78E6522}" type="slidenum">
              <a:rPr lang="sv-SE" altLang="sv-SE">
                <a:latin typeface="Times New Roman" pitchFamily="18" charset="0"/>
              </a:rPr>
              <a:pPr>
                <a:spcBef>
                  <a:spcPct val="0"/>
                </a:spcBef>
              </a:pPr>
              <a:t>4</a:t>
            </a:fld>
            <a:endParaRPr lang="sv-SE" altLang="sv-SE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 smtClean="0"/>
              <a:t>Lämplig flytgödselgiva kan man oftast bestämma genom att utgå från kaliumbehovet.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9D43C58-7EE7-4296-AAAB-046DC200AFFB}" type="slidenum">
              <a:rPr lang="sv-SE" altLang="sv-SE">
                <a:latin typeface="Times New Roman" pitchFamily="18" charset="0"/>
              </a:rPr>
              <a:pPr>
                <a:spcBef>
                  <a:spcPct val="0"/>
                </a:spcBef>
              </a:pPr>
              <a:t>6</a:t>
            </a:fld>
            <a:endParaRPr lang="sv-SE" altLang="sv-SE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 smtClean="0"/>
              <a:t>Försök visar relativt lågt kaliumbehov hos majs. Täck behovet och lägg resten av flytgödseln på vallen istället.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12558F9-5FC1-44FC-A97D-A3CAC8172A52}" type="slidenum">
              <a:rPr lang="sv-SE" altLang="sv-SE">
                <a:latin typeface="Times New Roman" pitchFamily="18" charset="0"/>
              </a:rPr>
              <a:pPr>
                <a:spcBef>
                  <a:spcPct val="0"/>
                </a:spcBef>
              </a:pPr>
              <a:t>12</a:t>
            </a:fld>
            <a:endParaRPr lang="sv-SE" altLang="sv-SE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 smtClean="0"/>
              <a:t>Anpassa kvävegivan efter avkastningspotential och befintlig eller önskad baljväxthalt. Rekommendationen gäller i första hand konventionell odling. Avkastningen avser bärgad skörd. 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smtClean="0"/>
              <a:t>I ekologisk vallodling baseras kväveförsörjningen på baljväxternas kvävefixering. Stallgödsel, i första hand flytgödsel, behövs där som ett komplement för att få en hög avkastning och för att täcka kaliumbehovet.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245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200180" fontAlgn="base">
              <a:spcBef>
                <a:spcPct val="0"/>
              </a:spcBef>
              <a:spcAft>
                <a:spcPct val="0"/>
              </a:spcAft>
              <a:defRPr/>
            </a:pPr>
            <a:fld id="{996ECA52-14C9-4C6C-99D9-53C1AF4BA015}" type="slidenum">
              <a:rPr lang="sv-SE">
                <a:cs typeface="Arial" charset="0"/>
              </a:rPr>
              <a:pPr defTabSz="120018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sv-SE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smtClean="0"/>
              <a:t>Baljväxthalten sjunker när kvävegivan ökar. Proteinhalterna är oftast högst med riktigt låg eller riktigt hög kvävegiva.</a:t>
            </a:r>
          </a:p>
        </p:txBody>
      </p:sp>
      <p:sp>
        <p:nvSpPr>
          <p:cNvPr id="6963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5FB5185-22B0-442E-98EC-0AF1DD76F767}" type="slidenum">
              <a:rPr lang="sv-SE" altLang="sv-SE">
                <a:latin typeface="Times New Roman" pitchFamily="18" charset="0"/>
              </a:rPr>
              <a:pPr>
                <a:spcBef>
                  <a:spcPct val="0"/>
                </a:spcBef>
              </a:pPr>
              <a:t>18</a:t>
            </a:fld>
            <a:endParaRPr lang="sv-SE" altLang="sv-S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4D46124-7470-4193-8FFA-8130D17DA52D}" type="slidenum">
              <a:rPr lang="sv-SE" altLang="sv-SE">
                <a:latin typeface="Times New Roman" pitchFamily="18" charset="0"/>
              </a:rPr>
              <a:pPr>
                <a:spcBef>
                  <a:spcPct val="0"/>
                </a:spcBef>
              </a:pPr>
              <a:t>26</a:t>
            </a:fld>
            <a:endParaRPr lang="sv-SE" altLang="sv-SE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 smtClean="0"/>
              <a:t>Baljväxterna ger stor potential för att minska mängden inköpt mineralkväve. Inringade staplar visar att en vall med baljväxter (till höger) gav ungefär samma avkastning vid 180 kg N/ha och år som en ren gräsvall (till vänster) vid 90 kg högre kvävegiva.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smtClean="0"/>
              <a:t>L6-5071. Låg kvävegiva ger billigt vallfoder. Men det går åt mer areal. Man får dock betala mycket för den kvävegödning som friställer mark.</a:t>
            </a:r>
          </a:p>
        </p:txBody>
      </p:sp>
      <p:sp>
        <p:nvSpPr>
          <p:cNvPr id="6554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AF54D06-4CEA-4373-AAF1-D1F81539C1EF}" type="slidenum">
              <a:rPr lang="sv-SE" altLang="sv-SE">
                <a:latin typeface="Times New Roman" pitchFamily="18" charset="0"/>
              </a:rPr>
              <a:pPr>
                <a:spcBef>
                  <a:spcPct val="0"/>
                </a:spcBef>
              </a:pPr>
              <a:t>27</a:t>
            </a:fld>
            <a:endParaRPr lang="sv-SE" altLang="sv-S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824" y="3886672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042" indent="0" algn="ctr">
              <a:buNone/>
              <a:defRPr/>
            </a:lvl2pPr>
            <a:lvl3pPr marL="642090" indent="0" algn="ctr">
              <a:buNone/>
              <a:defRPr/>
            </a:lvl3pPr>
            <a:lvl4pPr marL="963137" indent="0" algn="ctr">
              <a:buNone/>
              <a:defRPr/>
            </a:lvl4pPr>
            <a:lvl5pPr marL="1284184" indent="0" algn="ctr">
              <a:buNone/>
              <a:defRPr/>
            </a:lvl5pPr>
            <a:lvl6pPr marL="1605232" indent="0" algn="ctr">
              <a:buNone/>
              <a:defRPr/>
            </a:lvl6pPr>
            <a:lvl7pPr marL="1926277" indent="0" algn="ctr">
              <a:buNone/>
              <a:defRPr/>
            </a:lvl7pPr>
            <a:lvl8pPr marL="2247326" indent="0" algn="ctr">
              <a:buNone/>
              <a:defRPr/>
            </a:lvl8pPr>
            <a:lvl9pPr marL="2568371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6411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37467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11515" y="0"/>
            <a:ext cx="1839516" cy="68580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92994" y="0"/>
            <a:ext cx="5411391" cy="68580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95775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HS_Logo_Staende_Large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69655" y="654625"/>
            <a:ext cx="2604450" cy="3695814"/>
          </a:xfrm>
          <a:prstGeom prst="rect">
            <a:avLst/>
          </a:prstGeom>
        </p:spPr>
      </p:pic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910AEA-691F-457D-A933-137C85A9265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>
                <a:solidFill>
                  <a:prstClr val="black"/>
                </a:solidFill>
              </a:rPr>
              <a:t>Linda af Geijersstam Hushållningssällskapet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685800" y="4534007"/>
            <a:ext cx="7772400" cy="1202339"/>
          </a:xfrm>
        </p:spPr>
        <p:txBody>
          <a:bodyPr anchor="b" anchorCtr="0">
            <a:normAutofit/>
          </a:bodyPr>
          <a:lstStyle>
            <a:lvl1pPr algn="ctr">
              <a:defRPr sz="42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1371600" y="5794816"/>
            <a:ext cx="6400800" cy="547313"/>
          </a:xfrm>
        </p:spPr>
        <p:txBody>
          <a:bodyPr>
            <a:no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4494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922106"/>
            <a:ext cx="7772400" cy="1678345"/>
          </a:xfrm>
        </p:spPr>
        <p:txBody>
          <a:bodyPr anchor="b" anchorCtr="0">
            <a:normAutofit/>
          </a:bodyPr>
          <a:lstStyle>
            <a:lvl1pPr algn="ctr">
              <a:defRPr sz="51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9799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910AEA-691F-457D-A933-137C85A9265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>
                <a:solidFill>
                  <a:prstClr val="white"/>
                </a:solidFill>
              </a:rPr>
              <a:t>Linda af Geijersstam Hushållningssällskapet</a:t>
            </a:r>
            <a:endParaRPr lang="sv-S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04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white"/>
                </a:solidFill>
              </a:rPr>
              <a:t>Linda af Geijersstam Hushållningssällskapet</a:t>
            </a:r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0AEA-691F-457D-A933-137C85A9265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18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4089" y="1681530"/>
            <a:ext cx="7951131" cy="95436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34063" y="2733750"/>
            <a:ext cx="3853264" cy="339440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white"/>
                </a:solidFill>
              </a:rPr>
              <a:t>Linda af Geijersstam Hushållningssällskapet</a:t>
            </a:r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0AEA-691F-457D-A933-137C85A9265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4831929" y="2733750"/>
            <a:ext cx="3853264" cy="339440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0628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4089" y="1681530"/>
            <a:ext cx="7951131" cy="95436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34107" y="2733750"/>
            <a:ext cx="3852563" cy="15946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white"/>
                </a:solidFill>
              </a:rPr>
              <a:t>Linda af Geijersstam Hushållningssällskapet</a:t>
            </a:r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0AEA-691F-457D-A933-137C85A9265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4832676" y="2733750"/>
            <a:ext cx="3852563" cy="15946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734107" y="4531477"/>
            <a:ext cx="3852563" cy="15946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4832676" y="4531477"/>
            <a:ext cx="3852563" cy="15946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2270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4089" y="1681530"/>
            <a:ext cx="7951131" cy="95436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white"/>
                </a:solidFill>
              </a:rPr>
              <a:t>Linda af Geijersstam Hushållningssällskapet</a:t>
            </a:r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0AEA-691F-457D-A933-137C85A9265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2" name="Platshållare för innehåll 2"/>
          <p:cNvSpPr>
            <a:spLocks noGrp="1"/>
          </p:cNvSpPr>
          <p:nvPr>
            <p:ph idx="13"/>
          </p:nvPr>
        </p:nvSpPr>
        <p:spPr>
          <a:xfrm>
            <a:off x="4832676" y="2733750"/>
            <a:ext cx="3852563" cy="15946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3" name="Platshållare för innehåll 2"/>
          <p:cNvSpPr>
            <a:spLocks noGrp="1"/>
          </p:cNvSpPr>
          <p:nvPr>
            <p:ph idx="15"/>
          </p:nvPr>
        </p:nvSpPr>
        <p:spPr>
          <a:xfrm>
            <a:off x="4832676" y="4530937"/>
            <a:ext cx="3852563" cy="15946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734107" y="2733750"/>
            <a:ext cx="3852563" cy="339440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0805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white"/>
                </a:solidFill>
              </a:rPr>
              <a:t>Linda af Geijersstam Hushållningssällskapet</a:t>
            </a:r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0AEA-691F-457D-A933-137C85A9265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8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white"/>
                </a:solidFill>
              </a:rPr>
              <a:t>Linda af Geijersstam Hushållningssällskapet</a:t>
            </a:r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0AEA-691F-457D-A933-137C85A9265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9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652419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(utan bå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>
                <a:solidFill>
                  <a:prstClr val="black"/>
                </a:solidFill>
              </a:rPr>
              <a:t>Linda af Geijersstam Hushållningssällskapet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0AEA-691F-457D-A933-137C85A9265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pic>
        <p:nvPicPr>
          <p:cNvPr id="7" name="Bildobjekt 6" descr="logg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16383" y="101132"/>
            <a:ext cx="897855" cy="93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4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67"/>
            <a:ext cx="8229600" cy="5851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prstClr val="white"/>
                </a:solidFill>
              </a:rPr>
              <a:t>Linda af Geijersstam Hushållningssällskapet</a:t>
            </a:r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87D9F-0CC6-4672-B18F-F0284D876CC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26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2" descr="mall_k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787900" y="1931988"/>
            <a:ext cx="3670300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87900" y="3192464"/>
            <a:ext cx="3670300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442270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021D8-423C-4639-A0E5-2BCA2AB6382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3401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3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56" indent="0">
              <a:buNone/>
              <a:defRPr sz="1800"/>
            </a:lvl2pPr>
            <a:lvl3pPr marL="913321" indent="0">
              <a:buNone/>
              <a:defRPr sz="1600"/>
            </a:lvl3pPr>
            <a:lvl4pPr marL="1369990" indent="0">
              <a:buNone/>
              <a:defRPr sz="1400"/>
            </a:lvl4pPr>
            <a:lvl5pPr marL="1826650" indent="0">
              <a:buNone/>
              <a:defRPr sz="1400"/>
            </a:lvl5pPr>
            <a:lvl6pPr marL="2283309" indent="0">
              <a:buNone/>
              <a:defRPr sz="1400"/>
            </a:lvl6pPr>
            <a:lvl7pPr marL="2739976" indent="0">
              <a:buNone/>
              <a:defRPr sz="1400"/>
            </a:lvl7pPr>
            <a:lvl8pPr marL="3196634" indent="0">
              <a:buNone/>
              <a:defRPr sz="1400"/>
            </a:lvl8pPr>
            <a:lvl9pPr marL="3653299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EB663-2550-4052-8F56-D4AD0ECC3A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0256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9753" y="1258911"/>
            <a:ext cx="3954463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6613" y="1258911"/>
            <a:ext cx="3954462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8D86C-6480-43E7-B7CE-EE2CE8808D4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1281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6" indent="0">
              <a:buNone/>
              <a:defRPr sz="2000" b="1"/>
            </a:lvl2pPr>
            <a:lvl3pPr marL="913321" indent="0">
              <a:buNone/>
              <a:defRPr sz="1800" b="1"/>
            </a:lvl3pPr>
            <a:lvl4pPr marL="1369990" indent="0">
              <a:buNone/>
              <a:defRPr sz="1600" b="1"/>
            </a:lvl4pPr>
            <a:lvl5pPr marL="1826650" indent="0">
              <a:buNone/>
              <a:defRPr sz="1600" b="1"/>
            </a:lvl5pPr>
            <a:lvl6pPr marL="2283309" indent="0">
              <a:buNone/>
              <a:defRPr sz="1600" b="1"/>
            </a:lvl6pPr>
            <a:lvl7pPr marL="2739976" indent="0">
              <a:buNone/>
              <a:defRPr sz="1600" b="1"/>
            </a:lvl7pPr>
            <a:lvl8pPr marL="3196634" indent="0">
              <a:buNone/>
              <a:defRPr sz="1600" b="1"/>
            </a:lvl8pPr>
            <a:lvl9pPr marL="3653299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6" indent="0">
              <a:buNone/>
              <a:defRPr sz="2000" b="1"/>
            </a:lvl2pPr>
            <a:lvl3pPr marL="913321" indent="0">
              <a:buNone/>
              <a:defRPr sz="1800" b="1"/>
            </a:lvl3pPr>
            <a:lvl4pPr marL="1369990" indent="0">
              <a:buNone/>
              <a:defRPr sz="1600" b="1"/>
            </a:lvl4pPr>
            <a:lvl5pPr marL="1826650" indent="0">
              <a:buNone/>
              <a:defRPr sz="1600" b="1"/>
            </a:lvl5pPr>
            <a:lvl6pPr marL="2283309" indent="0">
              <a:buNone/>
              <a:defRPr sz="1600" b="1"/>
            </a:lvl6pPr>
            <a:lvl7pPr marL="2739976" indent="0">
              <a:buNone/>
              <a:defRPr sz="1600" b="1"/>
            </a:lvl7pPr>
            <a:lvl8pPr marL="3196634" indent="0">
              <a:buNone/>
              <a:defRPr sz="1600" b="1"/>
            </a:lvl8pPr>
            <a:lvl9pPr marL="3653299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2524-31A4-4A19-BA05-EF9852DAD80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0008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FF6DC-62A9-4D5F-9FCF-F95D789971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5924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9A84B-2D5B-4085-83D7-428E6947AB2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1994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7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56" indent="0">
              <a:buNone/>
              <a:defRPr sz="1200"/>
            </a:lvl2pPr>
            <a:lvl3pPr marL="913321" indent="0">
              <a:buNone/>
              <a:defRPr sz="1000"/>
            </a:lvl3pPr>
            <a:lvl4pPr marL="1369990" indent="0">
              <a:buNone/>
              <a:defRPr sz="900"/>
            </a:lvl4pPr>
            <a:lvl5pPr marL="1826650" indent="0">
              <a:buNone/>
              <a:defRPr sz="900"/>
            </a:lvl5pPr>
            <a:lvl6pPr marL="2283309" indent="0">
              <a:buNone/>
              <a:defRPr sz="900"/>
            </a:lvl6pPr>
            <a:lvl7pPr marL="2739976" indent="0">
              <a:buNone/>
              <a:defRPr sz="900"/>
            </a:lvl7pPr>
            <a:lvl8pPr marL="3196634" indent="0">
              <a:buNone/>
              <a:defRPr sz="900"/>
            </a:lvl8pPr>
            <a:lvl9pPr marL="3653299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B5B67-EC12-41B8-90DA-22C8011443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975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042" indent="0">
              <a:buNone/>
              <a:defRPr sz="1300"/>
            </a:lvl2pPr>
            <a:lvl3pPr marL="642090" indent="0">
              <a:buNone/>
              <a:defRPr sz="1100"/>
            </a:lvl3pPr>
            <a:lvl4pPr marL="963137" indent="0">
              <a:buNone/>
              <a:defRPr sz="1000"/>
            </a:lvl4pPr>
            <a:lvl5pPr marL="1284184" indent="0">
              <a:buNone/>
              <a:defRPr sz="1000"/>
            </a:lvl5pPr>
            <a:lvl6pPr marL="1605232" indent="0">
              <a:buNone/>
              <a:defRPr sz="1000"/>
            </a:lvl6pPr>
            <a:lvl7pPr marL="1926277" indent="0">
              <a:buNone/>
              <a:defRPr sz="1000"/>
            </a:lvl7pPr>
            <a:lvl8pPr marL="2247326" indent="0">
              <a:buNone/>
              <a:defRPr sz="1000"/>
            </a:lvl8pPr>
            <a:lvl9pPr marL="2568371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1246578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56" indent="0">
              <a:buNone/>
              <a:defRPr sz="2800"/>
            </a:lvl2pPr>
            <a:lvl3pPr marL="913321" indent="0">
              <a:buNone/>
              <a:defRPr sz="2400"/>
            </a:lvl3pPr>
            <a:lvl4pPr marL="1369990" indent="0">
              <a:buNone/>
              <a:defRPr sz="2000"/>
            </a:lvl4pPr>
            <a:lvl5pPr marL="1826650" indent="0">
              <a:buNone/>
              <a:defRPr sz="2000"/>
            </a:lvl5pPr>
            <a:lvl6pPr marL="2283309" indent="0">
              <a:buNone/>
              <a:defRPr sz="2000"/>
            </a:lvl6pPr>
            <a:lvl7pPr marL="2739976" indent="0">
              <a:buNone/>
              <a:defRPr sz="2000"/>
            </a:lvl7pPr>
            <a:lvl8pPr marL="3196634" indent="0">
              <a:buNone/>
              <a:defRPr sz="2000"/>
            </a:lvl8pPr>
            <a:lvl9pPr marL="3653299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56" indent="0">
              <a:buNone/>
              <a:defRPr sz="1200"/>
            </a:lvl2pPr>
            <a:lvl3pPr marL="913321" indent="0">
              <a:buNone/>
              <a:defRPr sz="1000"/>
            </a:lvl3pPr>
            <a:lvl4pPr marL="1369990" indent="0">
              <a:buNone/>
              <a:defRPr sz="900"/>
            </a:lvl4pPr>
            <a:lvl5pPr marL="1826650" indent="0">
              <a:buNone/>
              <a:defRPr sz="900"/>
            </a:lvl5pPr>
            <a:lvl6pPr marL="2283309" indent="0">
              <a:buNone/>
              <a:defRPr sz="900"/>
            </a:lvl6pPr>
            <a:lvl7pPr marL="2739976" indent="0">
              <a:buNone/>
              <a:defRPr sz="900"/>
            </a:lvl7pPr>
            <a:lvl8pPr marL="3196634" indent="0">
              <a:buNone/>
              <a:defRPr sz="900"/>
            </a:lvl8pPr>
            <a:lvl9pPr marL="3653299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36393-573A-4E26-8760-6D3FF752C77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3759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52DA4-2548-466B-A330-03398A849F0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9121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86561" y="358775"/>
            <a:ext cx="2014537" cy="5938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539750" y="358775"/>
            <a:ext cx="5894388" cy="5938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DF95B-F968-4C92-AABC-CD824C0A3D2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2573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61"/>
            <a:ext cx="8229600" cy="5851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87D9F-0CC6-4672-B18F-F0284D876C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9216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3101" y="358775"/>
            <a:ext cx="6657975" cy="53975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539753" y="1258911"/>
            <a:ext cx="3954463" cy="50387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6613" y="1258911"/>
            <a:ext cx="3954462" cy="50387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533400" y="6400800"/>
            <a:ext cx="2057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1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0574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8BD4DC-10D9-499C-81C6-A5C45881980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9950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0" descr="HS_Logo_Staende_Large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383" y="654124"/>
            <a:ext cx="2605236" cy="36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685800" y="4533987"/>
            <a:ext cx="7772400" cy="120233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1371600" y="5794796"/>
            <a:ext cx="6400800" cy="547313"/>
          </a:xfrm>
        </p:spPr>
        <p:txBody>
          <a:bodyPr>
            <a:no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456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7" name="Platshållare för bildnumm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2BBAD-CA31-48C9-B5E2-A11B05A22422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Platshållare för sidfo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v-SE" smtClean="0">
                <a:solidFill>
                  <a:prstClr val="black"/>
                </a:solidFill>
              </a:rPr>
              <a:t>Linda af Geijersstam Hushållningssällskapet</a:t>
            </a:r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45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4088" y="1681530"/>
            <a:ext cx="7951131" cy="95436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34087" y="2733750"/>
            <a:ext cx="3852563" cy="15946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4832656" y="2733750"/>
            <a:ext cx="3852563" cy="15946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734087" y="4531477"/>
            <a:ext cx="3852563" cy="15946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4832656" y="4531477"/>
            <a:ext cx="3852563" cy="15946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prstClr val="white"/>
                </a:solidFill>
              </a:rPr>
              <a:t>Linda af Geijersstam Hushållningssällskapet</a:t>
            </a:r>
            <a:endParaRPr lang="sv-SE">
              <a:solidFill>
                <a:prstClr val="white"/>
              </a:solidFill>
            </a:endParaRP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1E4A1-F303-4575-BCFA-4160A30DFF7B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1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4088" y="1681530"/>
            <a:ext cx="7951131" cy="95436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2" name="Platshållare för innehåll 2"/>
          <p:cNvSpPr>
            <a:spLocks noGrp="1"/>
          </p:cNvSpPr>
          <p:nvPr>
            <p:ph idx="13"/>
          </p:nvPr>
        </p:nvSpPr>
        <p:spPr>
          <a:xfrm>
            <a:off x="4832656" y="2733750"/>
            <a:ext cx="3852563" cy="15946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3" name="Platshållare för innehåll 2"/>
          <p:cNvSpPr>
            <a:spLocks noGrp="1"/>
          </p:cNvSpPr>
          <p:nvPr>
            <p:ph idx="15"/>
          </p:nvPr>
        </p:nvSpPr>
        <p:spPr>
          <a:xfrm>
            <a:off x="4832656" y="4530937"/>
            <a:ext cx="3852563" cy="15946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734087" y="2733750"/>
            <a:ext cx="3852563" cy="339440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prstClr val="white"/>
                </a:solidFill>
              </a:rPr>
              <a:t>Linda af Geijersstam Hushållningssällskapet</a:t>
            </a:r>
            <a:endParaRPr lang="sv-SE">
              <a:solidFill>
                <a:prstClr val="white"/>
              </a:solidFill>
            </a:endParaRPr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B77C8-4D30-426B-817F-AD3CF01B81B8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965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HS_Logo_Staende_Large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69655" y="654625"/>
            <a:ext cx="2604450" cy="3695814"/>
          </a:xfrm>
          <a:prstGeom prst="rect">
            <a:avLst/>
          </a:prstGeom>
        </p:spPr>
      </p:pic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910AEA-691F-457D-A933-137C85A9265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>
                <a:solidFill>
                  <a:prstClr val="black"/>
                </a:solidFill>
              </a:rPr>
              <a:t>Linda af Geijersstam Hushållningssällskapet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685800" y="4534005"/>
            <a:ext cx="7772400" cy="1202339"/>
          </a:xfrm>
        </p:spPr>
        <p:txBody>
          <a:bodyPr anchor="b" anchorCtr="0">
            <a:normAutofit/>
          </a:bodyPr>
          <a:lstStyle>
            <a:lvl1pPr algn="ctr">
              <a:defRPr sz="42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1371600" y="5794814"/>
            <a:ext cx="6400800" cy="547313"/>
          </a:xfrm>
        </p:spPr>
        <p:txBody>
          <a:bodyPr>
            <a:no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456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542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922106"/>
            <a:ext cx="7772400" cy="1678345"/>
          </a:xfrm>
        </p:spPr>
        <p:txBody>
          <a:bodyPr anchor="b" anchorCtr="0">
            <a:normAutofit/>
          </a:bodyPr>
          <a:lstStyle>
            <a:lvl1pPr algn="ctr">
              <a:defRPr sz="51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9799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6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910AEA-691F-457D-A933-137C85A9265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>
                <a:solidFill>
                  <a:prstClr val="white"/>
                </a:solidFill>
              </a:rPr>
              <a:t>Linda af Geijersstam Hushållningssällskapet</a:t>
            </a:r>
            <a:endParaRPr lang="sv-S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8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92970" y="3536156"/>
            <a:ext cx="3625453" cy="33218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33218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633035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white"/>
                </a:solidFill>
              </a:rPr>
              <a:t>Linda af Geijersstam Hushållningssällskapet</a:t>
            </a:r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0AEA-691F-457D-A933-137C85A9265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28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4089" y="1681530"/>
            <a:ext cx="7951131" cy="95436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34063" y="2733750"/>
            <a:ext cx="3853264" cy="339440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white"/>
                </a:solidFill>
              </a:rPr>
              <a:t>Linda af Geijersstam Hushållningssällskapet</a:t>
            </a:r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0AEA-691F-457D-A933-137C85A9265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4831929" y="2733750"/>
            <a:ext cx="3853264" cy="339440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5024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4089" y="1681530"/>
            <a:ext cx="7951131" cy="95436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34105" y="2733750"/>
            <a:ext cx="3852563" cy="15946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white"/>
                </a:solidFill>
              </a:rPr>
              <a:t>Linda af Geijersstam Hushållningssällskapet</a:t>
            </a:r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0AEA-691F-457D-A933-137C85A9265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4832674" y="2733750"/>
            <a:ext cx="3852563" cy="15946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734105" y="4531477"/>
            <a:ext cx="3852563" cy="15946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4832674" y="4531477"/>
            <a:ext cx="3852563" cy="15946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95156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4089" y="1681530"/>
            <a:ext cx="7951131" cy="95436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white"/>
                </a:solidFill>
              </a:rPr>
              <a:t>Linda af Geijersstam Hushållningssällskapet</a:t>
            </a:r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0AEA-691F-457D-A933-137C85A9265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2" name="Platshållare för innehåll 2"/>
          <p:cNvSpPr>
            <a:spLocks noGrp="1"/>
          </p:cNvSpPr>
          <p:nvPr>
            <p:ph idx="13"/>
          </p:nvPr>
        </p:nvSpPr>
        <p:spPr>
          <a:xfrm>
            <a:off x="4832674" y="2733750"/>
            <a:ext cx="3852563" cy="15946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3" name="Platshållare för innehåll 2"/>
          <p:cNvSpPr>
            <a:spLocks noGrp="1"/>
          </p:cNvSpPr>
          <p:nvPr>
            <p:ph idx="15"/>
          </p:nvPr>
        </p:nvSpPr>
        <p:spPr>
          <a:xfrm>
            <a:off x="4832674" y="4530937"/>
            <a:ext cx="3852563" cy="15946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734105" y="2733750"/>
            <a:ext cx="3852563" cy="339440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9919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white"/>
                </a:solidFill>
              </a:rPr>
              <a:t>Linda af Geijersstam Hushållningssällskapet</a:t>
            </a:r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0AEA-691F-457D-A933-137C85A9265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395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white"/>
                </a:solidFill>
              </a:rPr>
              <a:t>Linda af Geijersstam Hushållningssällskapet</a:t>
            </a:r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0AEA-691F-457D-A933-137C85A9265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985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(utan bå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>
                <a:solidFill>
                  <a:prstClr val="black"/>
                </a:solidFill>
              </a:rPr>
              <a:t>Linda af Geijersstam Hushållningssällskapet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0AEA-691F-457D-A933-137C85A9265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pic>
        <p:nvPicPr>
          <p:cNvPr id="7" name="Bildobjekt 6" descr="logg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16381" y="101132"/>
            <a:ext cx="897855" cy="93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67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65"/>
            <a:ext cx="8229600" cy="5851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prstClr val="white"/>
                </a:solidFill>
              </a:rPr>
              <a:t>Linda af Geijersstam Hushållningssällskapet</a:t>
            </a:r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87D9F-0CC6-4672-B18F-F0284D876CC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7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042" indent="0">
              <a:buNone/>
              <a:defRPr sz="1400" b="1"/>
            </a:lvl2pPr>
            <a:lvl3pPr marL="642090" indent="0">
              <a:buNone/>
              <a:defRPr sz="1300" b="1"/>
            </a:lvl3pPr>
            <a:lvl4pPr marL="963137" indent="0">
              <a:buNone/>
              <a:defRPr sz="1100" b="1"/>
            </a:lvl4pPr>
            <a:lvl5pPr marL="1284184" indent="0">
              <a:buNone/>
              <a:defRPr sz="1100" b="1"/>
            </a:lvl5pPr>
            <a:lvl6pPr marL="1605232" indent="0">
              <a:buNone/>
              <a:defRPr sz="1100" b="1"/>
            </a:lvl6pPr>
            <a:lvl7pPr marL="1926277" indent="0">
              <a:buNone/>
              <a:defRPr sz="1100" b="1"/>
            </a:lvl7pPr>
            <a:lvl8pPr marL="2247326" indent="0">
              <a:buNone/>
              <a:defRPr sz="1100" b="1"/>
            </a:lvl8pPr>
            <a:lvl9pPr marL="2568371" indent="0">
              <a:buNone/>
              <a:defRPr sz="11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042" indent="0">
              <a:buNone/>
              <a:defRPr sz="1400" b="1"/>
            </a:lvl2pPr>
            <a:lvl3pPr marL="642090" indent="0">
              <a:buNone/>
              <a:defRPr sz="1300" b="1"/>
            </a:lvl3pPr>
            <a:lvl4pPr marL="963137" indent="0">
              <a:buNone/>
              <a:defRPr sz="1100" b="1"/>
            </a:lvl4pPr>
            <a:lvl5pPr marL="1284184" indent="0">
              <a:buNone/>
              <a:defRPr sz="1100" b="1"/>
            </a:lvl5pPr>
            <a:lvl6pPr marL="1605232" indent="0">
              <a:buNone/>
              <a:defRPr sz="1100" b="1"/>
            </a:lvl6pPr>
            <a:lvl7pPr marL="1926277" indent="0">
              <a:buNone/>
              <a:defRPr sz="1100" b="1"/>
            </a:lvl7pPr>
            <a:lvl8pPr marL="2247326" indent="0">
              <a:buNone/>
              <a:defRPr sz="1100" b="1"/>
            </a:lvl8pPr>
            <a:lvl9pPr marL="2568371" indent="0">
              <a:buNone/>
              <a:defRPr sz="11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86278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24250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369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672" y="273498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672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042" indent="0">
              <a:buNone/>
              <a:defRPr sz="800"/>
            </a:lvl2pPr>
            <a:lvl3pPr marL="642090" indent="0">
              <a:buNone/>
              <a:defRPr sz="700"/>
            </a:lvl3pPr>
            <a:lvl4pPr marL="963137" indent="0">
              <a:buNone/>
              <a:defRPr sz="600"/>
            </a:lvl4pPr>
            <a:lvl5pPr marL="1284184" indent="0">
              <a:buNone/>
              <a:defRPr sz="600"/>
            </a:lvl5pPr>
            <a:lvl6pPr marL="1605232" indent="0">
              <a:buNone/>
              <a:defRPr sz="600"/>
            </a:lvl6pPr>
            <a:lvl7pPr marL="1926277" indent="0">
              <a:buNone/>
              <a:defRPr sz="600"/>
            </a:lvl7pPr>
            <a:lvl8pPr marL="2247326" indent="0">
              <a:buNone/>
              <a:defRPr sz="600"/>
            </a:lvl8pPr>
            <a:lvl9pPr marL="2568371" indent="0">
              <a:buNone/>
              <a:defRPr sz="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0619824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660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660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042" indent="0">
              <a:buNone/>
              <a:defRPr sz="2000"/>
            </a:lvl2pPr>
            <a:lvl3pPr marL="642090" indent="0">
              <a:buNone/>
              <a:defRPr sz="1700"/>
            </a:lvl3pPr>
            <a:lvl4pPr marL="963137" indent="0">
              <a:buNone/>
              <a:defRPr sz="1400"/>
            </a:lvl4pPr>
            <a:lvl5pPr marL="1284184" indent="0">
              <a:buNone/>
              <a:defRPr sz="1400"/>
            </a:lvl5pPr>
            <a:lvl6pPr marL="1605232" indent="0">
              <a:buNone/>
              <a:defRPr sz="1400"/>
            </a:lvl6pPr>
            <a:lvl7pPr marL="1926277" indent="0">
              <a:buNone/>
              <a:defRPr sz="1400"/>
            </a:lvl7pPr>
            <a:lvl8pPr marL="2247326" indent="0">
              <a:buNone/>
              <a:defRPr sz="1400"/>
            </a:lvl8pPr>
            <a:lvl9pPr marL="2568371" indent="0">
              <a:buNone/>
              <a:defRPr sz="1400"/>
            </a:lvl9pPr>
          </a:lstStyle>
          <a:p>
            <a:pPr lvl="0"/>
            <a:endParaRPr lang="sv-SE" noProof="0" smtClean="0">
              <a:sym typeface="Tahoma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660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042" indent="0">
              <a:buNone/>
              <a:defRPr sz="800"/>
            </a:lvl2pPr>
            <a:lvl3pPr marL="642090" indent="0">
              <a:buNone/>
              <a:defRPr sz="700"/>
            </a:lvl3pPr>
            <a:lvl4pPr marL="963137" indent="0">
              <a:buNone/>
              <a:defRPr sz="600"/>
            </a:lvl4pPr>
            <a:lvl5pPr marL="1284184" indent="0">
              <a:buNone/>
              <a:defRPr sz="600"/>
            </a:lvl5pPr>
            <a:lvl6pPr marL="1605232" indent="0">
              <a:buNone/>
              <a:defRPr sz="600"/>
            </a:lvl6pPr>
            <a:lvl7pPr marL="1926277" indent="0">
              <a:buNone/>
              <a:defRPr sz="600"/>
            </a:lvl7pPr>
            <a:lvl8pPr marL="2247326" indent="0">
              <a:buNone/>
              <a:defRPr sz="600"/>
            </a:lvl8pPr>
            <a:lvl9pPr marL="2568371" indent="0">
              <a:buNone/>
              <a:defRPr sz="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041565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94" y="0"/>
            <a:ext cx="7358063" cy="347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668" tIns="35668" rIns="35668" bIns="3566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>
                <a:sym typeface="Tahoma" pitchFamily="34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94" y="3536156"/>
            <a:ext cx="7358063" cy="332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668" tIns="35668" rIns="35668" bIns="356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>
                <a:sym typeface="Tahoma" pitchFamily="34" charset="0"/>
              </a:rPr>
              <a:t>Click to edit Master text styles</a:t>
            </a:r>
          </a:p>
          <a:p>
            <a:pPr lvl="1"/>
            <a:r>
              <a:rPr lang="en-US" altLang="sv-SE" smtClean="0">
                <a:sym typeface="Tahoma" pitchFamily="34" charset="0"/>
              </a:rPr>
              <a:t>Second level</a:t>
            </a:r>
          </a:p>
          <a:p>
            <a:pPr lvl="2"/>
            <a:r>
              <a:rPr lang="en-US" altLang="sv-SE" smtClean="0">
                <a:sym typeface="Tahoma" pitchFamily="34" charset="0"/>
              </a:rPr>
              <a:t>Third level</a:t>
            </a:r>
          </a:p>
          <a:p>
            <a:pPr lvl="3"/>
            <a:r>
              <a:rPr lang="en-US" altLang="sv-SE" smtClean="0">
                <a:sym typeface="Tahoma" pitchFamily="34" charset="0"/>
              </a:rPr>
              <a:t>Fourth level</a:t>
            </a:r>
          </a:p>
          <a:p>
            <a:pPr lvl="4"/>
            <a:r>
              <a:rPr lang="en-US" altLang="sv-SE" smtClean="0">
                <a:sym typeface="Tahoma" pitchFamily="34" charset="0"/>
              </a:rPr>
              <a:t>Fifth level</a:t>
            </a:r>
          </a:p>
        </p:txBody>
      </p:sp>
      <p:pic>
        <p:nvPicPr>
          <p:cNvPr id="2052" name="Picture 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93" y="107156"/>
            <a:ext cx="957709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5719"/>
            <a:ext cx="5054203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49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  <a:sym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ahoma" charset="0"/>
          <a:ea typeface="ヒラギノ角ゴ ProN W3" charset="-128"/>
          <a:cs typeface="ヒラギノ角ゴ ProN W3" charset="-128"/>
          <a:sym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ahoma" charset="0"/>
          <a:ea typeface="ヒラギノ角ゴ ProN W3" charset="-128"/>
          <a:cs typeface="ヒラギノ角ゴ ProN W3" charset="-128"/>
          <a:sym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ahoma" charset="0"/>
          <a:ea typeface="ヒラギノ角ゴ ProN W3" charset="-128"/>
          <a:cs typeface="ヒラギノ角ゴ ProN W3" charset="-128"/>
          <a:sym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ahoma" charset="0"/>
          <a:ea typeface="ヒラギノ角ゴ ProN W3" charset="-128"/>
          <a:cs typeface="ヒラギノ角ゴ ProN W3" charset="-128"/>
          <a:sym typeface="Tahoma" pitchFamily="34" charset="0"/>
        </a:defRPr>
      </a:lvl5pPr>
      <a:lvl6pPr marL="321042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6pPr>
      <a:lvl7pPr marL="642090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7pPr>
      <a:lvl8pPr marL="963137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8pPr>
      <a:lvl9pPr marL="1284184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9pPr>
    </p:titleStyle>
    <p:bodyStyle>
      <a:lvl1pPr marL="240790" indent="-24079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+mn-lt"/>
          <a:ea typeface="+mn-ea"/>
          <a:cs typeface="+mn-cs"/>
          <a:sym typeface="Tahoma" pitchFamily="34" charset="0"/>
        </a:defRPr>
      </a:lvl1pPr>
      <a:lvl2pPr marL="521707" indent="-200653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+mn-lt"/>
          <a:ea typeface="+mn-ea"/>
          <a:cs typeface="+mn-cs"/>
          <a:sym typeface="Tahoma" pitchFamily="34" charset="0"/>
        </a:defRPr>
      </a:lvl2pPr>
      <a:lvl3pPr marL="802618" indent="-160524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+mn-lt"/>
          <a:ea typeface="+mn-ea"/>
          <a:cs typeface="+mn-cs"/>
          <a:sym typeface="Tahoma" pitchFamily="34" charset="0"/>
        </a:defRPr>
      </a:lvl3pPr>
      <a:lvl4pPr marL="1123659" indent="-160524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+mn-lt"/>
          <a:ea typeface="+mn-ea"/>
          <a:cs typeface="+mn-cs"/>
          <a:sym typeface="Tahoma" pitchFamily="34" charset="0"/>
        </a:defRPr>
      </a:lvl4pPr>
      <a:lvl5pPr marL="1444708" indent="-160524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+mn-lt"/>
          <a:ea typeface="+mn-ea"/>
          <a:cs typeface="+mn-cs"/>
          <a:sym typeface="Tahoma" pitchFamily="34" charset="0"/>
        </a:defRPr>
      </a:lvl5pPr>
      <a:lvl6pPr marL="32104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6pPr>
      <a:lvl7pPr marL="64209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7pPr>
      <a:lvl8pPr marL="96313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8pPr>
      <a:lvl9pPr marL="1284184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9pPr>
    </p:bodyStyle>
    <p:otherStyle>
      <a:defPPr>
        <a:defRPr lang="sv-SE"/>
      </a:defPPr>
      <a:lvl1pPr marL="0" algn="l" defTabSz="3210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042" algn="l" defTabSz="3210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090" algn="l" defTabSz="3210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137" algn="l" defTabSz="3210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184" algn="l" defTabSz="3210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232" algn="l" defTabSz="3210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6277" algn="l" defTabSz="3210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7326" algn="l" defTabSz="3210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8371" algn="l" defTabSz="32104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logg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16383" y="101132"/>
            <a:ext cx="897855" cy="935474"/>
          </a:xfrm>
          <a:prstGeom prst="rect">
            <a:avLst/>
          </a:prstGeom>
        </p:spPr>
      </p:pic>
      <p:pic>
        <p:nvPicPr>
          <p:cNvPr id="9" name="Bildobjekt 8" descr="Dekor bård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3"/>
            <a:ext cx="4757738" cy="114014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34089" y="1681530"/>
            <a:ext cx="7951131" cy="95436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34089" y="2732484"/>
            <a:ext cx="7951131" cy="33936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9879" y="201564"/>
            <a:ext cx="1317575" cy="14669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defTabSz="912246" fontAlgn="auto">
              <a:spcBef>
                <a:spcPts val="0"/>
              </a:spcBef>
              <a:spcAft>
                <a:spcPts val="0"/>
              </a:spcAft>
            </a:pPr>
            <a:endParaRPr lang="sv-SE" dirty="0">
              <a:solidFill>
                <a:prstClr val="white"/>
              </a:solidFill>
              <a:latin typeface="Tahoma"/>
              <a:ea typeface="+mn-ea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59880" y="355601"/>
            <a:ext cx="3076277" cy="29403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defTabSz="912246" fontAlgn="auto">
              <a:spcBef>
                <a:spcPts val="0"/>
              </a:spcBef>
              <a:spcAft>
                <a:spcPts val="0"/>
              </a:spcAft>
            </a:pPr>
            <a:r>
              <a:rPr lang="sv-SE" smtClean="0">
                <a:solidFill>
                  <a:prstClr val="white"/>
                </a:solidFill>
                <a:latin typeface="Tahoma"/>
                <a:ea typeface="+mn-ea"/>
              </a:rPr>
              <a:t>Linda af Geijersstam Hushållningssällskapet</a:t>
            </a:r>
            <a:endParaRPr lang="sv-SE" dirty="0">
              <a:solidFill>
                <a:prstClr val="white"/>
              </a:solidFill>
              <a:latin typeface="Tahoma"/>
              <a:ea typeface="+mn-ea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541166" y="6577361"/>
            <a:ext cx="1326505" cy="1466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2246" fontAlgn="auto">
              <a:spcBef>
                <a:spcPts val="0"/>
              </a:spcBef>
              <a:spcAft>
                <a:spcPts val="0"/>
              </a:spcAft>
            </a:pPr>
            <a:fld id="{D5910AEA-691F-457D-A933-137C85A92659}" type="slidenum">
              <a:rPr lang="sv-SE" smtClean="0">
                <a:solidFill>
                  <a:prstClr val="black"/>
                </a:solidFill>
                <a:latin typeface="Tahoma"/>
                <a:ea typeface="+mn-ea"/>
              </a:rPr>
              <a:pPr defTabSz="91224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/>
              </a:solidFill>
              <a:latin typeface="Tahom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409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</p:sldLayoutIdLst>
  <p:hf sldNum="0" hdr="0" dt="0"/>
  <p:txStyles>
    <p:titleStyle>
      <a:lvl1pPr algn="l" defTabSz="912246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03" indent="-342103" algn="l" defTabSz="91224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02" indent="-285092" algn="l" defTabSz="912246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09" indent="-228055" algn="l" defTabSz="912246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431" indent="-228055" algn="l" defTabSz="91224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570" indent="-228055" algn="l" defTabSz="91224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694" indent="-228055" algn="l" defTabSz="9122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10" indent="-228055" algn="l" defTabSz="9122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942" indent="-228055" algn="l" defTabSz="9122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049" indent="-228055" algn="l" defTabSz="9122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2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12" algn="l" defTabSz="912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46" algn="l" defTabSz="912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380" algn="l" defTabSz="912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01" algn="l" defTabSz="912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22" algn="l" defTabSz="912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755" algn="l" defTabSz="912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876" algn="l" defTabSz="912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998" algn="l" defTabSz="912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2" descr="sid2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3101" y="358775"/>
            <a:ext cx="66579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31" tIns="45666" rIns="91331" bIns="456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bakgrundsrubriken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1" y="1258911"/>
            <a:ext cx="80613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1" tIns="45666" rIns="91331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400800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1" tIns="45666" rIns="91331" bIns="45666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defTabSz="642189">
              <a:defRPr/>
            </a:pPr>
            <a:endParaRPr lang="sv-SE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1" tIns="45666" rIns="91331" bIns="45666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defTabSz="642189">
              <a:defRPr/>
            </a:pPr>
            <a:r>
              <a:rPr lang="sv-SE" smtClean="0">
                <a:ea typeface="+mn-ea"/>
              </a:rPr>
              <a:t>Linda af Geijersstam Hushållningssällskapet</a:t>
            </a:r>
            <a:endParaRPr lang="sv-SE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1" tIns="45666" rIns="91331" bIns="45666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defTabSz="642189">
              <a:defRPr/>
            </a:pPr>
            <a:fld id="{2934FC4A-EBF1-497F-BE1B-2273A64964C1}" type="slidenum">
              <a:rPr lang="sv-SE" smtClean="0">
                <a:ea typeface="+mn-ea"/>
              </a:rPr>
              <a:pPr defTabSz="642189">
                <a:defRPr/>
              </a:pPr>
              <a:t>‹#›</a:t>
            </a:fld>
            <a:endParaRPr lang="sv-SE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82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912" r:id="rId14"/>
    <p:sldLayoutId id="2147483808" r:id="rId15"/>
    <p:sldLayoutId id="2147483809" r:id="rId16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itchFamily="34" charset="0"/>
          <a:ea typeface="ＭＳ Ｐゴシック" pitchFamily="34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itchFamily="34" charset="0"/>
          <a:ea typeface="ＭＳ Ｐゴシック" pitchFamily="34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itchFamily="34" charset="0"/>
          <a:ea typeface="ＭＳ Ｐゴシック" pitchFamily="34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itchFamily="34" charset="0"/>
          <a:ea typeface="ＭＳ Ｐゴシック" pitchFamily="34" charset="-128"/>
        </a:defRPr>
      </a:lvl5pPr>
      <a:lvl6pPr marL="456656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itchFamily="34" charset="0"/>
          <a:ea typeface="ＭＳ Ｐゴシック" pitchFamily="34" charset="-128"/>
        </a:defRPr>
      </a:lvl6pPr>
      <a:lvl7pPr marL="913321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itchFamily="34" charset="0"/>
          <a:ea typeface="ＭＳ Ｐゴシック" pitchFamily="34" charset="-128"/>
        </a:defRPr>
      </a:lvl7pPr>
      <a:lvl8pPr marL="136999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itchFamily="34" charset="0"/>
          <a:ea typeface="ＭＳ Ｐゴシック" pitchFamily="34" charset="-128"/>
        </a:defRPr>
      </a:lvl8pPr>
      <a:lvl9pPr marL="182665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itchFamily="34" charset="0"/>
          <a:ea typeface="ＭＳ Ｐゴシック" pitchFamily="34" charset="-128"/>
        </a:defRPr>
      </a:lvl9pPr>
    </p:titleStyle>
    <p:bodyStyle>
      <a:lvl1pPr marL="342502" indent="-342502" algn="l" rtl="0" eaLnBrk="0" fontAlgn="base" hangingPunct="0">
        <a:spcBef>
          <a:spcPct val="20000"/>
        </a:spcBef>
        <a:spcAft>
          <a:spcPct val="0"/>
        </a:spcAft>
        <a:buClr>
          <a:srgbClr val="005C84"/>
        </a:buClr>
        <a:buChar char="›"/>
        <a:defRPr sz="2800">
          <a:solidFill>
            <a:srgbClr val="004165"/>
          </a:solidFill>
          <a:latin typeface="+mn-lt"/>
          <a:ea typeface="+mn-ea"/>
          <a:cs typeface="+mn-cs"/>
        </a:defRPr>
      </a:lvl1pPr>
      <a:lvl2pPr marL="742076" indent="-285419" algn="l" rtl="0" eaLnBrk="0" fontAlgn="base" hangingPunct="0">
        <a:spcBef>
          <a:spcPct val="20000"/>
        </a:spcBef>
        <a:spcAft>
          <a:spcPct val="0"/>
        </a:spcAft>
        <a:buClr>
          <a:srgbClr val="A71930"/>
        </a:buClr>
        <a:buChar char="›"/>
        <a:defRPr sz="2400">
          <a:solidFill>
            <a:srgbClr val="004165"/>
          </a:solidFill>
          <a:latin typeface="+mn-lt"/>
        </a:defRPr>
      </a:lvl2pPr>
      <a:lvl3pPr marL="1141651" indent="-228328" algn="l" rtl="0" eaLnBrk="0" fontAlgn="base" hangingPunct="0">
        <a:spcBef>
          <a:spcPct val="20000"/>
        </a:spcBef>
        <a:spcAft>
          <a:spcPct val="0"/>
        </a:spcAft>
        <a:buClr>
          <a:srgbClr val="58A618"/>
        </a:buClr>
        <a:buChar char="›"/>
        <a:defRPr sz="2000">
          <a:solidFill>
            <a:srgbClr val="004165"/>
          </a:solidFill>
          <a:latin typeface="+mn-lt"/>
        </a:defRPr>
      </a:lvl3pPr>
      <a:lvl4pPr marL="1598315" indent="-228328" algn="l" rtl="0" eaLnBrk="0" fontAlgn="base" hangingPunct="0">
        <a:spcBef>
          <a:spcPct val="20000"/>
        </a:spcBef>
        <a:spcAft>
          <a:spcPct val="0"/>
        </a:spcAft>
        <a:buClr>
          <a:srgbClr val="D4BA00"/>
        </a:buClr>
        <a:buChar char="›"/>
        <a:defRPr>
          <a:solidFill>
            <a:srgbClr val="004165"/>
          </a:solidFill>
          <a:latin typeface="+mn-lt"/>
        </a:defRPr>
      </a:lvl4pPr>
      <a:lvl5pPr marL="2054985" indent="-228328" algn="l" rtl="0" eaLnBrk="0" fontAlgn="base" hangingPunct="0">
        <a:spcBef>
          <a:spcPct val="20000"/>
        </a:spcBef>
        <a:spcAft>
          <a:spcPct val="0"/>
        </a:spcAft>
        <a:buClr>
          <a:srgbClr val="DC5034"/>
        </a:buClr>
        <a:buChar char="›"/>
        <a:defRPr>
          <a:solidFill>
            <a:srgbClr val="004165"/>
          </a:solidFill>
          <a:latin typeface="+mn-lt"/>
        </a:defRPr>
      </a:lvl5pPr>
      <a:lvl6pPr marL="2511645" indent="-228328" algn="l" rtl="0" eaLnBrk="1" fontAlgn="base" hangingPunct="1">
        <a:spcBef>
          <a:spcPct val="20000"/>
        </a:spcBef>
        <a:spcAft>
          <a:spcPct val="0"/>
        </a:spcAft>
        <a:buClr>
          <a:srgbClr val="DC5034"/>
        </a:buClr>
        <a:buChar char="›"/>
        <a:defRPr>
          <a:solidFill>
            <a:srgbClr val="004165"/>
          </a:solidFill>
          <a:latin typeface="+mn-lt"/>
        </a:defRPr>
      </a:lvl6pPr>
      <a:lvl7pPr marL="2968304" indent="-228328" algn="l" rtl="0" eaLnBrk="1" fontAlgn="base" hangingPunct="1">
        <a:spcBef>
          <a:spcPct val="20000"/>
        </a:spcBef>
        <a:spcAft>
          <a:spcPct val="0"/>
        </a:spcAft>
        <a:buClr>
          <a:srgbClr val="DC5034"/>
        </a:buClr>
        <a:buChar char="›"/>
        <a:defRPr>
          <a:solidFill>
            <a:srgbClr val="004165"/>
          </a:solidFill>
          <a:latin typeface="+mn-lt"/>
        </a:defRPr>
      </a:lvl7pPr>
      <a:lvl8pPr marL="3424970" indent="-228328" algn="l" rtl="0" eaLnBrk="1" fontAlgn="base" hangingPunct="1">
        <a:spcBef>
          <a:spcPct val="20000"/>
        </a:spcBef>
        <a:spcAft>
          <a:spcPct val="0"/>
        </a:spcAft>
        <a:buClr>
          <a:srgbClr val="DC5034"/>
        </a:buClr>
        <a:buChar char="›"/>
        <a:defRPr>
          <a:solidFill>
            <a:srgbClr val="004165"/>
          </a:solidFill>
          <a:latin typeface="+mn-lt"/>
        </a:defRPr>
      </a:lvl8pPr>
      <a:lvl9pPr marL="3881625" indent="-228328" algn="l" rtl="0" eaLnBrk="1" fontAlgn="base" hangingPunct="1">
        <a:spcBef>
          <a:spcPct val="20000"/>
        </a:spcBef>
        <a:spcAft>
          <a:spcPct val="0"/>
        </a:spcAft>
        <a:buClr>
          <a:srgbClr val="DC5034"/>
        </a:buClr>
        <a:buChar char="›"/>
        <a:defRPr>
          <a:solidFill>
            <a:srgbClr val="004165"/>
          </a:solidFill>
          <a:latin typeface="+mn-lt"/>
        </a:defRPr>
      </a:lvl9pPr>
    </p:bodyStyle>
    <p:otherStyle>
      <a:defPPr>
        <a:defRPr lang="sv-SE"/>
      </a:defPPr>
      <a:lvl1pPr marL="0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6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21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90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50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09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76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634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99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logg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16381" y="101132"/>
            <a:ext cx="897855" cy="935474"/>
          </a:xfrm>
          <a:prstGeom prst="rect">
            <a:avLst/>
          </a:prstGeom>
        </p:spPr>
      </p:pic>
      <p:pic>
        <p:nvPicPr>
          <p:cNvPr id="9" name="Bildobjekt 8" descr="Dekor bård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3"/>
            <a:ext cx="4757738" cy="114014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34089" y="1681530"/>
            <a:ext cx="7951131" cy="95436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34089" y="2732484"/>
            <a:ext cx="7951131" cy="33936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9879" y="201564"/>
            <a:ext cx="1317575" cy="14669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defTabSz="912339" fontAlgn="auto">
              <a:spcBef>
                <a:spcPts val="0"/>
              </a:spcBef>
              <a:spcAft>
                <a:spcPts val="0"/>
              </a:spcAft>
            </a:pPr>
            <a:endParaRPr lang="sv-SE" dirty="0">
              <a:solidFill>
                <a:prstClr val="white"/>
              </a:solidFill>
              <a:latin typeface="Tahoma"/>
              <a:ea typeface="+mn-ea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59880" y="355601"/>
            <a:ext cx="3076277" cy="29403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defTabSz="912339" fontAlgn="auto">
              <a:spcBef>
                <a:spcPts val="0"/>
              </a:spcBef>
              <a:spcAft>
                <a:spcPts val="0"/>
              </a:spcAft>
            </a:pPr>
            <a:r>
              <a:rPr lang="sv-SE" smtClean="0">
                <a:solidFill>
                  <a:prstClr val="white"/>
                </a:solidFill>
                <a:latin typeface="Tahoma"/>
                <a:ea typeface="+mn-ea"/>
              </a:rPr>
              <a:t>Linda af Geijersstam Hushållningssällskapet</a:t>
            </a:r>
            <a:endParaRPr lang="sv-SE" dirty="0">
              <a:solidFill>
                <a:prstClr val="white"/>
              </a:solidFill>
              <a:latin typeface="Tahoma"/>
              <a:ea typeface="+mn-ea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541164" y="6577361"/>
            <a:ext cx="1326505" cy="1466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2339" fontAlgn="auto">
              <a:spcBef>
                <a:spcPts val="0"/>
              </a:spcBef>
              <a:spcAft>
                <a:spcPts val="0"/>
              </a:spcAft>
            </a:pPr>
            <a:fld id="{D5910AEA-691F-457D-A933-137C85A92659}" type="slidenum">
              <a:rPr lang="sv-SE" smtClean="0">
                <a:solidFill>
                  <a:prstClr val="black"/>
                </a:solidFill>
                <a:latin typeface="Tahoma"/>
                <a:ea typeface="+mn-ea"/>
              </a:rPr>
              <a:pPr defTabSz="91233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/>
              </a:solidFill>
              <a:latin typeface="Tahom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717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</p:sldLayoutIdLst>
  <p:hf sldNum="0" hdr="0" dt="0"/>
  <p:txStyles>
    <p:titleStyle>
      <a:lvl1pPr algn="l" defTabSz="912339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38" indent="-342138" algn="l" defTabSz="91233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78" indent="-285120" algn="l" defTabSz="91233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27" indent="-228079" algn="l" defTabSz="91233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595" indent="-228079" algn="l" defTabSz="912339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780" indent="-228079" algn="l" defTabSz="912339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950" indent="-228079" algn="l" defTabSz="9123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114" indent="-228079" algn="l" defTabSz="9123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292" indent="-228079" algn="l" defTabSz="9123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447" indent="-228079" algn="l" defTabSz="9123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2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59" algn="l" defTabSz="912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39" algn="l" defTabSz="912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20" algn="l" defTabSz="912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688" algn="l" defTabSz="912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854" algn="l" defTabSz="912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035" algn="l" defTabSz="912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202" algn="l" defTabSz="912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72" algn="l" defTabSz="912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hyperlink" Target="../GROVFODERVERKTYGET/INFOMATERIAL%20GROVFODERVERKTYGET%20Presentationer%20enk&#228;t%20marknadsf&#246;ringsplan/KURSER%20i%20Grovfoderverktyget/20150225%20Kurs%20Skellefte&#229;/R&#228;knehj&#228;lper/02_2_Kv&#228;veg&#246;dsling%20r&#229;proteinhalt_2014-05-18.xl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ubrik 1"/>
          <p:cNvSpPr>
            <a:spLocks noGrp="1"/>
          </p:cNvSpPr>
          <p:nvPr>
            <p:ph type="ctrTitle"/>
          </p:nvPr>
        </p:nvSpPr>
        <p:spPr>
          <a:xfrm>
            <a:off x="4787900" y="2062039"/>
            <a:ext cx="3670300" cy="1150937"/>
          </a:xfrm>
        </p:spPr>
        <p:txBody>
          <a:bodyPr>
            <a:normAutofit fontScale="90000"/>
          </a:bodyPr>
          <a:lstStyle/>
          <a:p>
            <a:r>
              <a:rPr lang="sv-SE" altLang="sv-SE" sz="3800" dirty="0" smtClean="0"/>
              <a:t>Gödsling av vall &amp; majs</a:t>
            </a:r>
            <a:r>
              <a:rPr lang="sv-SE" altLang="sv-SE" sz="3800" dirty="0"/>
              <a:t/>
            </a:r>
            <a:br>
              <a:rPr lang="sv-SE" altLang="sv-SE" sz="3800" dirty="0"/>
            </a:br>
            <a:endParaRPr lang="sv-SE" altLang="sv-SE" sz="3800" dirty="0"/>
          </a:p>
        </p:txBody>
      </p:sp>
      <p:sp>
        <p:nvSpPr>
          <p:cNvPr id="8195" name="Underrubrik 2"/>
          <p:cNvSpPr>
            <a:spLocks noGrp="1"/>
          </p:cNvSpPr>
          <p:nvPr>
            <p:ph type="subTitle" idx="1"/>
          </p:nvPr>
        </p:nvSpPr>
        <p:spPr>
          <a:xfrm>
            <a:off x="3347864" y="3192464"/>
            <a:ext cx="5110336" cy="1150937"/>
          </a:xfrm>
        </p:spPr>
        <p:txBody>
          <a:bodyPr/>
          <a:lstStyle/>
          <a:p>
            <a:r>
              <a:rPr lang="sv-SE" altLang="sv-SE" dirty="0" smtClean="0"/>
              <a:t>Linda af Geijersstam Hushållningssällskapet Kalmar</a:t>
            </a:r>
          </a:p>
          <a:p>
            <a:endParaRPr lang="sv-SE" altLang="sv-SE" dirty="0" smtClean="0"/>
          </a:p>
          <a:p>
            <a:endParaRPr lang="sv-SE" altLang="sv-SE" dirty="0"/>
          </a:p>
          <a:p>
            <a:endParaRPr lang="sv-SE" altLang="sv-SE" dirty="0" smtClean="0"/>
          </a:p>
          <a:p>
            <a:r>
              <a:rPr lang="sv-SE" altLang="sv-SE" dirty="0" smtClean="0"/>
              <a:t>0706-15 67 70 	linda.af.geijersstam@hush.se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32656"/>
            <a:ext cx="847344" cy="82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Förrådsgödsla kalium?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Spannmål 4 ton/ha K-AL II behov 45 kg 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20 ton djupströ = 200 kg 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Överskott 150 kg 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Överskott – läckage = Vallen tillgodo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0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Koll på kväve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Avkastning. Baljväxthalt.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5400" dirty="0" smtClean="0"/>
              <a:t>Foderanalys</a:t>
            </a:r>
            <a:r>
              <a:rPr lang="sv-SE" sz="4800" dirty="0" smtClean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V</a:t>
            </a:r>
            <a:r>
              <a:rPr lang="sv-SE" dirty="0" smtClean="0"/>
              <a:t>all: önskad proteinhalt, majs 65 g/kg </a:t>
            </a:r>
            <a:r>
              <a:rPr lang="sv-SE" dirty="0" err="1" smtClean="0"/>
              <a:t>ts</a:t>
            </a:r>
            <a:endParaRPr lang="sv-SE" dirty="0" smtClean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75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>
          <a:xfrm>
            <a:off x="-107950" y="260350"/>
            <a:ext cx="9144000" cy="576263"/>
          </a:xfrm>
        </p:spPr>
        <p:txBody>
          <a:bodyPr/>
          <a:lstStyle/>
          <a:p>
            <a:pPr eaLnBrk="1" hangingPunct="1"/>
            <a:r>
              <a:rPr lang="sv-SE" altLang="sv-SE" dirty="0" smtClean="0"/>
              <a:t>Kväve till vall och majs </a:t>
            </a:r>
            <a:endParaRPr lang="sv-SE" altLang="sv-SE" dirty="0" smtClean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684213" y="5877272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sv-SE" sz="1600" b="0" dirty="0" smtClean="0">
                <a:latin typeface="+mn-lt"/>
              </a:rPr>
              <a:t>Källa: </a:t>
            </a:r>
            <a:r>
              <a:rPr lang="sv-SE" sz="1600" b="0" dirty="0"/>
              <a:t>Rekommendationer </a:t>
            </a:r>
            <a:r>
              <a:rPr lang="sv-SE" sz="1600" b="0" dirty="0" smtClean="0">
                <a:latin typeface="+mn-lt"/>
              </a:rPr>
              <a:t>för gödsling och kalkning 2016, Jordbruksverket</a:t>
            </a:r>
            <a:endParaRPr lang="sv-SE" sz="1600" b="0" dirty="0" smtClean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698947"/>
              </p:ext>
            </p:extLst>
          </p:nvPr>
        </p:nvGraphicFramePr>
        <p:xfrm>
          <a:off x="611188" y="1124744"/>
          <a:ext cx="7858126" cy="417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4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4079"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Vall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tc gridSpan="5">
                  <a:txBody>
                    <a:bodyPr/>
                    <a:lstStyle/>
                    <a:p>
                      <a:r>
                        <a:rPr lang="sv-SE" sz="1800" dirty="0" smtClean="0"/>
                        <a:t>Avkastning kg </a:t>
                      </a:r>
                      <a:r>
                        <a:rPr lang="sv-SE" sz="1800" dirty="0" err="1" smtClean="0"/>
                        <a:t>ts</a:t>
                      </a:r>
                      <a:r>
                        <a:rPr lang="sv-SE" sz="1800" dirty="0" smtClean="0"/>
                        <a:t>/ha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079">
                <a:tc>
                  <a:txBody>
                    <a:bodyPr/>
                    <a:lstStyle/>
                    <a:p>
                      <a:endParaRPr lang="sv-SE" sz="1800" b="1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b="1" dirty="0" smtClean="0"/>
                        <a:t>7</a:t>
                      </a:r>
                      <a:endParaRPr lang="sv-SE" sz="1800" b="1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b="1" dirty="0" smtClean="0"/>
                        <a:t>8</a:t>
                      </a:r>
                      <a:endParaRPr lang="sv-SE" sz="1800" b="1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b="1" dirty="0" smtClean="0"/>
                        <a:t>9</a:t>
                      </a:r>
                      <a:endParaRPr lang="sv-SE" sz="1800" b="1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b="1" dirty="0" smtClean="0"/>
                        <a:t>10</a:t>
                      </a:r>
                      <a:endParaRPr lang="sv-SE" sz="1800" b="1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b="1" dirty="0" smtClean="0"/>
                        <a:t>11</a:t>
                      </a:r>
                      <a:endParaRPr lang="sv-SE" sz="1800" b="1" dirty="0"/>
                    </a:p>
                  </a:txBody>
                  <a:tcPr marL="91452" marR="91452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079"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solidFill>
                            <a:srgbClr val="004165"/>
                          </a:solidFill>
                          <a:latin typeface="Verdana" pitchFamily="34" charset="0"/>
                        </a:rPr>
                        <a:t>Gräsvall 3 skördar</a:t>
                      </a:r>
                      <a:endParaRPr lang="sv-SE" sz="1800" dirty="0">
                        <a:solidFill>
                          <a:srgbClr val="004165"/>
                        </a:solidFill>
                      </a:endParaRPr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180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205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220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235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250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079"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solidFill>
                            <a:srgbClr val="004165"/>
                          </a:solidFill>
                          <a:latin typeface="Verdana" pitchFamily="34" charset="0"/>
                        </a:rPr>
                        <a:t>Blandvall 20 % klöver</a:t>
                      </a:r>
                      <a:endParaRPr lang="sv-SE" sz="1800" dirty="0">
                        <a:solidFill>
                          <a:srgbClr val="004165"/>
                        </a:solidFill>
                      </a:endParaRPr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135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150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165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175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185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079"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solidFill>
                            <a:srgbClr val="004165"/>
                          </a:solidFill>
                          <a:latin typeface="Verdana" pitchFamily="34" charset="0"/>
                        </a:rPr>
                        <a:t>Blandvall 40 % klöver</a:t>
                      </a:r>
                      <a:endParaRPr lang="sv-SE" sz="1800" dirty="0">
                        <a:solidFill>
                          <a:srgbClr val="004165"/>
                        </a:solidFill>
                      </a:endParaRPr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80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90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100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105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110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079">
                <a:tc>
                  <a:txBody>
                    <a:bodyPr/>
                    <a:lstStyle/>
                    <a:p>
                      <a:endParaRPr lang="sv-SE" sz="1800" dirty="0">
                        <a:solidFill>
                          <a:srgbClr val="004165"/>
                        </a:solidFill>
                      </a:endParaRPr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endParaRPr lang="sv-SE" sz="1800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endParaRPr lang="sv-SE" sz="180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endParaRPr lang="sv-SE" sz="1800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endParaRPr lang="sv-SE" sz="1800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endParaRPr lang="sv-SE" sz="1800" dirty="0"/>
                    </a:p>
                  </a:txBody>
                  <a:tcPr marL="91452" marR="91452"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079"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solidFill>
                            <a:srgbClr val="004165"/>
                          </a:solidFill>
                          <a:latin typeface="Verdana" pitchFamily="34" charset="0"/>
                        </a:rPr>
                        <a:t>Gräsvall 4 skördar	</a:t>
                      </a:r>
                      <a:endParaRPr lang="sv-SE" sz="1800" dirty="0">
                        <a:solidFill>
                          <a:srgbClr val="004165"/>
                        </a:solidFill>
                      </a:endParaRPr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220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245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260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275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290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079"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solidFill>
                            <a:srgbClr val="004165"/>
                          </a:solidFill>
                          <a:latin typeface="Verdana" pitchFamily="34" charset="0"/>
                        </a:rPr>
                        <a:t>Blandvall 20 % klöver</a:t>
                      </a:r>
                      <a:endParaRPr lang="sv-SE" sz="1800" dirty="0">
                        <a:solidFill>
                          <a:srgbClr val="004165"/>
                        </a:solidFill>
                      </a:endParaRPr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165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180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195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205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215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079"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solidFill>
                            <a:srgbClr val="004165"/>
                          </a:solidFill>
                          <a:latin typeface="Verdana" pitchFamily="34" charset="0"/>
                        </a:rPr>
                        <a:t>Blandvall 40 % klöver</a:t>
                      </a:r>
                      <a:endParaRPr lang="sv-SE" sz="1800" dirty="0">
                        <a:solidFill>
                          <a:srgbClr val="004165"/>
                        </a:solidFill>
                      </a:endParaRPr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100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110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115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125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130</a:t>
                      </a:r>
                      <a:endParaRPr lang="sv-SE" sz="1800" dirty="0"/>
                    </a:p>
                  </a:txBody>
                  <a:tcPr marL="91452" marR="91452" marT="45723" marB="4572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/>
          </p:cNvSpPr>
          <p:nvPr/>
        </p:nvSpPr>
        <p:spPr bwMode="auto">
          <a:xfrm>
            <a:off x="467544" y="5301208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sv-SE" sz="18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Majs 150 kg N/ha om 10 ton </a:t>
            </a:r>
            <a:r>
              <a:rPr lang="sv-SE" sz="18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</a:t>
            </a:r>
            <a:r>
              <a:rPr lang="sv-SE" sz="18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eller mer. Minska med 15 kg per ton om mindre </a:t>
            </a:r>
            <a:r>
              <a:rPr lang="sv-SE" sz="18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avk</a:t>
            </a:r>
            <a:r>
              <a:rPr lang="sv-SE" sz="18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sv-SE" sz="1800" b="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83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9" name="Object 102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603093"/>
              </p:ext>
            </p:extLst>
          </p:nvPr>
        </p:nvGraphicFramePr>
        <p:xfrm>
          <a:off x="-106363" y="-96838"/>
          <a:ext cx="8134351" cy="5978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iagram" r:id="rId3" imgW="3810240" imgH="2800620" progId="Excel.Chart.8">
                  <p:embed/>
                </p:oleObj>
              </mc:Choice>
              <mc:Fallback>
                <p:oleObj name="Diagram" r:id="rId3" imgW="3810240" imgH="280062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6363" y="-96838"/>
                        <a:ext cx="8134351" cy="5978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1026"/>
          <p:cNvSpPr txBox="1">
            <a:spLocks noChangeArrowheads="1"/>
          </p:cNvSpPr>
          <p:nvPr/>
        </p:nvSpPr>
        <p:spPr bwMode="auto">
          <a:xfrm>
            <a:off x="259905" y="4941168"/>
            <a:ext cx="903649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2974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974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ahoma" pitchFamily="34" charset="0"/>
              </a:defRPr>
            </a:lvl2pPr>
            <a:lvl3pPr algn="l" defTabSz="912974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ahoma" pitchFamily="34" charset="0"/>
              </a:defRPr>
            </a:lvl3pPr>
            <a:lvl4pPr algn="l" defTabSz="912974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ahoma" pitchFamily="34" charset="0"/>
              </a:defRPr>
            </a:lvl4pPr>
            <a:lvl5pPr algn="l" defTabSz="912974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ahoma" pitchFamily="34" charset="0"/>
              </a:defRPr>
            </a:lvl5pPr>
            <a:lvl6pPr marL="321042" algn="l" defTabSz="912974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ahoma" pitchFamily="34" charset="0"/>
              </a:defRPr>
            </a:lvl6pPr>
            <a:lvl7pPr marL="642090" algn="l" defTabSz="912974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ahoma" pitchFamily="34" charset="0"/>
              </a:defRPr>
            </a:lvl7pPr>
            <a:lvl8pPr marL="963137" algn="l" defTabSz="912974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ahoma" pitchFamily="34" charset="0"/>
              </a:defRPr>
            </a:lvl8pPr>
            <a:lvl9pPr marL="1284184" algn="l" defTabSz="912974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sv-SE" altLang="sv-SE" sz="2400" dirty="0" smtClean="0"/>
              <a:t>Källa: Majstävling 2009 Öland</a:t>
            </a:r>
            <a:endParaRPr lang="sv-SE" altLang="sv-SE" sz="2400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1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 l="10493" t="34090" r="320" b="30704"/>
          <a:stretch>
            <a:fillRect/>
          </a:stretch>
        </p:blipFill>
        <p:spPr bwMode="auto">
          <a:xfrm>
            <a:off x="0" y="4452566"/>
            <a:ext cx="9144000" cy="240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/>
              <a:t>Räkna på </a:t>
            </a:r>
            <a:r>
              <a:rPr lang="sv-SE" dirty="0" smtClean="0"/>
              <a:t>proteinet</a:t>
            </a:r>
            <a:endParaRPr lang="sv-SE" sz="3100" b="0" dirty="0" smtClean="0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685800" y="836712"/>
            <a:ext cx="7772400" cy="167834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912339" rtl="0" eaLnBrk="1" latinLnBrk="0" hangingPunct="1"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685800" y="1829142"/>
            <a:ext cx="7990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>
                <a:latin typeface="+mj-lt"/>
              </a:rPr>
              <a:t>Räknehjälp</a:t>
            </a:r>
            <a:r>
              <a:rPr lang="sv-SE" sz="2800" dirty="0">
                <a:latin typeface="+mj-lt"/>
              </a:rPr>
              <a:t> ”</a:t>
            </a:r>
            <a:r>
              <a:rPr lang="sv-SE" sz="2800" dirty="0">
                <a:latin typeface="+mj-lt"/>
                <a:hlinkClick r:id="rId4" action="ppaction://hlinkfile"/>
              </a:rPr>
              <a:t>Gödsling till vall utifrån proteinhalt</a:t>
            </a:r>
            <a:r>
              <a:rPr lang="sv-SE" sz="2800" dirty="0">
                <a:latin typeface="+mj-lt"/>
              </a:rPr>
              <a:t>”. Finns på </a:t>
            </a:r>
            <a:br>
              <a:rPr lang="sv-SE" sz="2800" dirty="0">
                <a:latin typeface="+mj-lt"/>
              </a:rPr>
            </a:br>
            <a:r>
              <a:rPr lang="sv-SE" sz="2800" dirty="0">
                <a:solidFill>
                  <a:srgbClr val="7DA82F"/>
                </a:solidFill>
                <a:latin typeface="+mj-lt"/>
              </a:rPr>
              <a:t>grovfoderverktyget.se </a:t>
            </a:r>
            <a:r>
              <a:rPr lang="sv-SE" sz="2800" dirty="0">
                <a:latin typeface="+mj-lt"/>
              </a:rPr>
              <a:t>eller greppa.nu/administration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5789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Utnyttja baljväxten i vallen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467" indent="-342467" algn="l">
              <a:buFont typeface="Arial" panose="020B0604020202020204" pitchFamily="34" charset="0"/>
              <a:buChar char="•"/>
            </a:pPr>
            <a:r>
              <a:rPr lang="sv-SE" dirty="0" smtClean="0"/>
              <a:t>Billigt foder</a:t>
            </a:r>
          </a:p>
          <a:p>
            <a:pPr marL="342467" indent="-342467" algn="l">
              <a:buFont typeface="Arial" panose="020B0604020202020204" pitchFamily="34" charset="0"/>
              <a:buChar char="•"/>
            </a:pPr>
            <a:r>
              <a:rPr lang="sv-SE" dirty="0" smtClean="0"/>
              <a:t>Smakligt foder</a:t>
            </a:r>
          </a:p>
          <a:p>
            <a:pPr marL="342467" indent="-342467" algn="l">
              <a:buFont typeface="Arial" panose="020B0604020202020204" pitchFamily="34" charset="0"/>
              <a:buChar char="•"/>
            </a:pPr>
            <a:r>
              <a:rPr lang="sv-SE" dirty="0" smtClean="0"/>
              <a:t>Miljövänligt foder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2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146" name="Picture 2" descr="C:\Users\lindag.HS\Documents\Mina dok Linda\GROVFODERVERKTYGET\BILDER\VALL rhizobiumknölar lusern IMG_33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ed 4"/>
          <p:cNvSpPr/>
          <p:nvPr/>
        </p:nvSpPr>
        <p:spPr>
          <a:xfrm>
            <a:off x="6434719" y="4124703"/>
            <a:ext cx="671513" cy="6715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13" tIns="32104" rIns="64213" bIns="32104" rtlCol="0" anchor="ctr"/>
          <a:lstStyle/>
          <a:p>
            <a:pPr algn="ctr" defTabSz="912199"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>
                <a:solidFill>
                  <a:prstClr val="white"/>
                </a:solidFill>
              </a:rPr>
              <a:t>Linda af Geijersstam Hushållningssällskapet</a:t>
            </a:r>
            <a:endParaRPr lang="sv-S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Gödsla sig till baljväxthalt</a:t>
            </a:r>
            <a:endParaRPr lang="sv-SE" dirty="0"/>
          </a:p>
        </p:txBody>
      </p:sp>
      <p:graphicFrame>
        <p:nvGraphicFramePr>
          <p:cNvPr id="4" name="Group 71"/>
          <p:cNvGraphicFramePr>
            <a:graphicFrameLocks/>
          </p:cNvGraphicFramePr>
          <p:nvPr/>
        </p:nvGraphicFramePr>
        <p:xfrm>
          <a:off x="250825" y="2247900"/>
          <a:ext cx="8435975" cy="2405063"/>
        </p:xfrm>
        <a:graphic>
          <a:graphicData uri="http://schemas.openxmlformats.org/drawingml/2006/table">
            <a:tbl>
              <a:tblPr/>
              <a:tblGrid>
                <a:gridCol w="496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033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Önskad klöverhalt %</a:t>
                      </a:r>
                      <a:endParaRPr kumimoji="0" lang="sv-SE" altLang="sv-S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&lt;10</a:t>
                      </a:r>
                      <a:endParaRPr kumimoji="0" lang="sv-SE" altLang="sv-S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</a:t>
                      </a:r>
                      <a:endParaRPr kumimoji="0" lang="sv-SE" altLang="sv-S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</a:t>
                      </a:r>
                      <a:endParaRPr kumimoji="0" lang="sv-SE" altLang="sv-S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30</a:t>
                      </a:r>
                      <a:endParaRPr kumimoji="0" lang="sv-SE" altLang="sv-S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7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Kvävegiva % av giva till ren gräsvall</a:t>
                      </a:r>
                      <a:endParaRPr kumimoji="0" lang="sv-SE" altLang="sv-S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100</a:t>
                      </a:r>
                      <a:endParaRPr kumimoji="0" lang="sv-SE" altLang="sv-S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</a:t>
                      </a:r>
                      <a:endParaRPr kumimoji="0" lang="sv-SE" altLang="sv-S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75</a:t>
                      </a:r>
                      <a:endParaRPr kumimoji="0" lang="sv-SE" altLang="sv-S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60</a:t>
                      </a:r>
                      <a:endParaRPr kumimoji="0" lang="sv-SE" altLang="sv-S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6686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00438"/>
            <a:ext cx="3570287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3527425"/>
            <a:ext cx="2986088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966788" y="1795463"/>
            <a:ext cx="8145462" cy="1677987"/>
          </a:xfrm>
          <a:prstGeom prst="rect">
            <a:avLst/>
          </a:prstGeom>
        </p:spPr>
        <p:txBody>
          <a:bodyPr lIns="0" tIns="0" rIns="0" bIns="0" anchor="b">
            <a:normAutofit fontScale="97500"/>
          </a:bodyPr>
          <a:lstStyle>
            <a:lvl1pPr algn="ctr" defTabSz="912760" rtl="0" eaLnBrk="1" latinLnBrk="0" hangingPunct="1"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sv-SE" sz="3000" dirty="0">
                <a:solidFill>
                  <a:srgbClr val="004165"/>
                </a:solidFill>
              </a:rPr>
              <a:t>Gödsla sig till klöverhalt – </a:t>
            </a:r>
            <a:r>
              <a:rPr lang="sv-SE" sz="3000" dirty="0" smtClean="0">
                <a:solidFill>
                  <a:srgbClr val="004165"/>
                </a:solidFill>
              </a:rPr>
              <a:t>lätt</a:t>
            </a:r>
          </a:p>
          <a:p>
            <a:pPr algn="l" fontAlgn="auto">
              <a:spcAft>
                <a:spcPts val="0"/>
              </a:spcAft>
              <a:defRPr/>
            </a:pPr>
            <a:endParaRPr lang="sv-SE" sz="3000" dirty="0" smtClean="0">
              <a:solidFill>
                <a:srgbClr val="004165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sv-SE" altLang="sv-SE" sz="3000" kern="0" dirty="0"/>
              <a:t>Gödsla sig till proteinhalt – svårt</a:t>
            </a:r>
          </a:p>
          <a:p>
            <a:pPr algn="l" fontAlgn="auto">
              <a:spcAft>
                <a:spcPts val="0"/>
              </a:spcAft>
              <a:defRPr/>
            </a:pPr>
            <a:endParaRPr lang="sv-SE" sz="3000" dirty="0">
              <a:solidFill>
                <a:srgbClr val="004165"/>
              </a:solidFill>
            </a:endParaRPr>
          </a:p>
        </p:txBody>
      </p:sp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250825" y="6302375"/>
            <a:ext cx="9017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02" tIns="45652" rIns="91302" bIns="45652">
            <a:spAutoFit/>
          </a:bodyPr>
          <a:lstStyle>
            <a:lvl1pPr>
              <a:spcBef>
                <a:spcPct val="20000"/>
              </a:spcBef>
              <a:buClr>
                <a:srgbClr val="005C84"/>
              </a:buClr>
              <a:buChar char="›"/>
              <a:defRPr sz="2800">
                <a:solidFill>
                  <a:srgbClr val="004165"/>
                </a:solidFill>
                <a:latin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71930"/>
              </a:buClr>
              <a:buChar char="›"/>
              <a:defRPr sz="2400">
                <a:solidFill>
                  <a:srgbClr val="004165"/>
                </a:solidFill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8A618"/>
              </a:buClr>
              <a:buChar char="›"/>
              <a:defRPr sz="2000">
                <a:solidFill>
                  <a:srgbClr val="004165"/>
                </a:solidFill>
                <a:latin typeface="Helvetic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4BA00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800">
                <a:solidFill>
                  <a:srgbClr val="002060"/>
                </a:solidFill>
                <a:latin typeface="Arial" charset="0"/>
                <a:ea typeface="ＭＳ Ｐゴシック" pitchFamily="34" charset="-128"/>
              </a:rPr>
              <a:t>L6-472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55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Baljväxthalt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idx="1"/>
          </p:nvPr>
        </p:nvSpPr>
        <p:spPr>
          <a:xfrm>
            <a:off x="539751" y="1486619"/>
            <a:ext cx="8061325" cy="5038725"/>
          </a:xfrm>
        </p:spPr>
        <p:txBody>
          <a:bodyPr>
            <a:normAutofit fontScale="32500" lnSpcReduction="20000"/>
          </a:bodyPr>
          <a:lstStyle/>
          <a:p>
            <a:pPr marL="1143000" lvl="0" indent="-1143000" algn="l">
              <a:buFont typeface="Tahoma" panose="020B0604030504040204" pitchFamily="34" charset="0"/>
              <a:buChar char="●"/>
            </a:pPr>
            <a:r>
              <a:rPr lang="sv-SE" sz="8000" dirty="0" smtClean="0"/>
              <a:t>Klöver </a:t>
            </a:r>
            <a:r>
              <a:rPr lang="sv-SE" sz="8000" dirty="0"/>
              <a:t>horisontell </a:t>
            </a:r>
            <a:r>
              <a:rPr lang="sv-SE" sz="8000" dirty="0">
                <a:sym typeface="Wingdings"/>
              </a:rPr>
              <a:t></a:t>
            </a:r>
            <a:r>
              <a:rPr lang="sv-SE" sz="8000" dirty="0"/>
              <a:t> överskattas. Titta från sidan</a:t>
            </a:r>
            <a:r>
              <a:rPr lang="sv-SE" sz="8000" dirty="0" smtClean="0"/>
              <a:t>!</a:t>
            </a:r>
          </a:p>
          <a:p>
            <a:pPr marL="1143000" lvl="0" indent="-1143000" algn="l">
              <a:buFont typeface="Tahoma" panose="020B0604030504040204" pitchFamily="34" charset="0"/>
              <a:buChar char="●"/>
            </a:pPr>
            <a:r>
              <a:rPr lang="sv-SE" sz="8000" dirty="0" smtClean="0"/>
              <a:t>Blommande </a:t>
            </a:r>
            <a:r>
              <a:rPr lang="sv-SE" sz="8000" dirty="0"/>
              <a:t>klöver </a:t>
            </a:r>
            <a:r>
              <a:rPr lang="sv-SE" sz="8000" dirty="0">
                <a:sym typeface="Wingdings"/>
              </a:rPr>
              <a:t></a:t>
            </a:r>
            <a:r>
              <a:rPr lang="sv-SE" sz="8000" dirty="0"/>
              <a:t> överskattas</a:t>
            </a:r>
          </a:p>
          <a:p>
            <a:pPr marL="1143000" lvl="0" indent="-1143000" algn="l">
              <a:buFont typeface="Tahoma" panose="020B0604030504040204" pitchFamily="34" charset="0"/>
              <a:buChar char="●"/>
            </a:pPr>
            <a:r>
              <a:rPr lang="sv-SE" sz="8000" dirty="0"/>
              <a:t>Liggvall </a:t>
            </a:r>
            <a:r>
              <a:rPr lang="sv-SE" sz="8000" dirty="0">
                <a:sym typeface="Wingdings"/>
              </a:rPr>
              <a:t></a:t>
            </a:r>
            <a:r>
              <a:rPr lang="sv-SE" sz="8000" dirty="0"/>
              <a:t> gräs överskattas</a:t>
            </a:r>
          </a:p>
          <a:p>
            <a:pPr marL="1143000" lvl="0" indent="-1143000" algn="l">
              <a:buFont typeface="Tahoma" panose="020B0604030504040204" pitchFamily="34" charset="0"/>
              <a:buChar char="●"/>
            </a:pPr>
            <a:r>
              <a:rPr lang="sv-SE" sz="8000" dirty="0"/>
              <a:t>Bedöm gräsandel om &gt;50% klöver</a:t>
            </a:r>
          </a:p>
          <a:p>
            <a:pPr marL="0" lvl="0" indent="0" algn="l">
              <a:buNone/>
            </a:pPr>
            <a:r>
              <a:rPr lang="sv-SE" sz="8000" dirty="0"/>
              <a:t> </a:t>
            </a:r>
          </a:p>
          <a:p>
            <a:pPr marL="1143000" lvl="0" indent="-1143000" algn="l">
              <a:buFont typeface="Tahoma" panose="020B0604030504040204" pitchFamily="34" charset="0"/>
              <a:buChar char="●"/>
            </a:pPr>
            <a:r>
              <a:rPr lang="sv-SE" sz="8000" dirty="0" smtClean="0"/>
              <a:t>Vallålder</a:t>
            </a:r>
            <a:endParaRPr lang="sv-SE" sz="8000" dirty="0"/>
          </a:p>
          <a:p>
            <a:pPr marL="1143000" lvl="0" indent="-1143000" algn="l">
              <a:buFont typeface="Tahoma" panose="020B0604030504040204" pitchFamily="34" charset="0"/>
              <a:buChar char="●"/>
            </a:pPr>
            <a:r>
              <a:rPr lang="sv-SE" sz="8000" dirty="0"/>
              <a:t>Kvävegödsling</a:t>
            </a:r>
          </a:p>
          <a:p>
            <a:pPr marL="1143000" lvl="0" indent="-1143000" algn="l">
              <a:buFont typeface="Tahoma" panose="020B0604030504040204" pitchFamily="34" charset="0"/>
              <a:buChar char="●"/>
            </a:pPr>
            <a:r>
              <a:rPr lang="sv-SE" sz="8000" dirty="0"/>
              <a:t>Kall vår </a:t>
            </a:r>
            <a:r>
              <a:rPr lang="sv-SE" sz="8000" dirty="0">
                <a:sym typeface="Wingdings"/>
              </a:rPr>
              <a:t></a:t>
            </a:r>
            <a:r>
              <a:rPr lang="sv-SE" sz="8000" dirty="0"/>
              <a:t> mindre klöver</a:t>
            </a:r>
          </a:p>
          <a:p>
            <a:pPr marL="1143000" lvl="0" indent="-1143000" algn="l">
              <a:buFont typeface="Tahoma" panose="020B0604030504040204" pitchFamily="34" charset="0"/>
              <a:buChar char="●"/>
            </a:pPr>
            <a:r>
              <a:rPr lang="sv-SE" sz="8000" dirty="0"/>
              <a:t>Snart efter avslagning </a:t>
            </a:r>
            <a:r>
              <a:rPr lang="sv-SE" sz="8000" dirty="0">
                <a:sym typeface="Wingdings"/>
              </a:rPr>
              <a:t></a:t>
            </a:r>
            <a:r>
              <a:rPr lang="sv-SE" sz="8000" dirty="0"/>
              <a:t> mer klöver</a:t>
            </a:r>
          </a:p>
          <a:p>
            <a:pPr marL="1143000" lvl="0" indent="-1143000" algn="l">
              <a:buFont typeface="Tahoma" panose="020B0604030504040204" pitchFamily="34" charset="0"/>
              <a:buChar char="●"/>
            </a:pPr>
            <a:r>
              <a:rPr lang="sv-SE" sz="8000" dirty="0"/>
              <a:t>Återväxt – sommardepression </a:t>
            </a:r>
            <a:r>
              <a:rPr lang="sv-SE" sz="8000" dirty="0">
                <a:sym typeface="Wingdings"/>
              </a:rPr>
              <a:t></a:t>
            </a:r>
            <a:r>
              <a:rPr lang="sv-SE" sz="8000" dirty="0"/>
              <a:t> mer klöver</a:t>
            </a:r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343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Gödsling av vall &amp; majs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467" indent="-342467" algn="l">
              <a:buFont typeface="Arial" panose="020B0604020202020204" pitchFamily="34" charset="0"/>
              <a:buChar char="•"/>
            </a:pPr>
            <a:r>
              <a:rPr lang="sv-SE" dirty="0" smtClean="0"/>
              <a:t>Kalium</a:t>
            </a:r>
          </a:p>
          <a:p>
            <a:pPr marL="342467" indent="-342467" algn="l">
              <a:buFont typeface="Arial" panose="020B0604020202020204" pitchFamily="34" charset="0"/>
              <a:buChar char="•"/>
            </a:pPr>
            <a:r>
              <a:rPr lang="sv-SE" dirty="0" smtClean="0"/>
              <a:t>Kväve</a:t>
            </a:r>
          </a:p>
          <a:p>
            <a:pPr marL="342467" indent="-342467" algn="l">
              <a:buFont typeface="Arial" panose="020B0604020202020204" pitchFamily="34" charset="0"/>
              <a:buChar char="•"/>
            </a:pPr>
            <a:r>
              <a:rPr lang="sv-SE" dirty="0" smtClean="0"/>
              <a:t>Svavel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72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Avkastning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sv-SE" dirty="0" smtClean="0"/>
              <a:t>Avkastningsberäkningsmall.xls</a:t>
            </a:r>
          </a:p>
          <a:p>
            <a:pPr algn="l"/>
            <a:r>
              <a:rPr lang="sv-SE" dirty="0" smtClean="0"/>
              <a:t>Praktiskt råd nr 12:1 &amp; 12:2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91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Kvävestrategi till blandvall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altLang="sv-SE" dirty="0">
                <a:solidFill>
                  <a:schemeClr val="tx1"/>
                </a:solidFill>
              </a:rPr>
              <a:t>Sänkt eller höjd N-giva kan ge samma ekonomi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altLang="sv-SE" dirty="0">
                <a:solidFill>
                  <a:schemeClr val="tx1"/>
                </a:solidFill>
              </a:rPr>
              <a:t>Sänkt N-giva kan ge mycket bra ekonomi – eller dålig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altLang="sv-SE" dirty="0">
                <a:solidFill>
                  <a:schemeClr val="tx1"/>
                </a:solidFill>
              </a:rPr>
              <a:t>Sänk N-giva till vall I först</a:t>
            </a:r>
          </a:p>
          <a:p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618879"/>
            <a:ext cx="9540876" cy="333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06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altLang="sv-SE" sz="3100" b="1" dirty="0"/>
              <a:t>Anpassa</a:t>
            </a:r>
            <a:r>
              <a:rPr lang="sv-SE" altLang="sv-SE" sz="3200" b="1" dirty="0"/>
              <a:t> N-giva efter baljväxt</a:t>
            </a:r>
            <a:endParaRPr lang="sv-SE" altLang="sv-SE" sz="3200" b="1" dirty="0">
              <a:solidFill>
                <a:schemeClr val="bg1"/>
              </a:solidFill>
            </a:endParaRP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138"/>
            <a:ext cx="76327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85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12168" y="188640"/>
            <a:ext cx="8676456" cy="720079"/>
          </a:xfrm>
        </p:spPr>
        <p:txBody>
          <a:bodyPr/>
          <a:lstStyle/>
          <a:p>
            <a:r>
              <a:rPr lang="sv-SE" sz="2800" dirty="0"/>
              <a:t>L6-5071 Kvävegödslingsstrategier till </a:t>
            </a:r>
            <a:r>
              <a:rPr lang="sv-SE" sz="2800" dirty="0" smtClean="0"/>
              <a:t>vall</a:t>
            </a:r>
            <a:endParaRPr lang="sv-SE" sz="28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876256" y="2008997"/>
            <a:ext cx="2304256" cy="1902950"/>
          </a:xfrm>
        </p:spPr>
        <p:txBody>
          <a:bodyPr/>
          <a:lstStyle/>
          <a:p>
            <a:pPr algn="l"/>
            <a:r>
              <a:rPr lang="sv-SE" sz="1800" b="1" dirty="0"/>
              <a:t>2012-2014 </a:t>
            </a:r>
          </a:p>
          <a:p>
            <a:pPr algn="l"/>
            <a:r>
              <a:rPr lang="sv-SE" sz="1800" b="1" dirty="0" smtClean="0"/>
              <a:t>Rådde </a:t>
            </a:r>
            <a:r>
              <a:rPr lang="sv-SE" sz="1800" b="1" dirty="0"/>
              <a:t>Västergötland </a:t>
            </a:r>
          </a:p>
          <a:p>
            <a:pPr algn="l"/>
            <a:r>
              <a:rPr lang="sv-SE" sz="1800" b="1" dirty="0"/>
              <a:t>Lilla Hult </a:t>
            </a:r>
            <a:endParaRPr lang="sv-SE" sz="1800" b="1" dirty="0" smtClean="0"/>
          </a:p>
          <a:p>
            <a:pPr algn="l"/>
            <a:r>
              <a:rPr lang="sv-SE" sz="1800" b="1" dirty="0" smtClean="0"/>
              <a:t>Öland</a:t>
            </a:r>
            <a:endParaRPr lang="sv-SE" sz="1800" b="1" dirty="0"/>
          </a:p>
          <a:p>
            <a:pPr algn="l"/>
            <a:endParaRPr lang="sv-SE" sz="1800" b="1" dirty="0"/>
          </a:p>
          <a:p>
            <a:pPr algn="l"/>
            <a:endParaRPr lang="sv-SE" sz="1800" b="1" dirty="0"/>
          </a:p>
          <a:p>
            <a:pPr algn="l"/>
            <a:endParaRPr lang="sv-SE" sz="1800" b="1" dirty="0"/>
          </a:p>
        </p:txBody>
      </p:sp>
      <p:sp>
        <p:nvSpPr>
          <p:cNvPr id="5" name="textruta 4"/>
          <p:cNvSpPr txBox="1"/>
          <p:nvPr/>
        </p:nvSpPr>
        <p:spPr>
          <a:xfrm>
            <a:off x="6552728" y="4149080"/>
            <a:ext cx="2555776" cy="2061621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r>
              <a:rPr lang="sv-SE" sz="1800" b="1" dirty="0">
                <a:solidFill>
                  <a:schemeClr val="tx2"/>
                </a:solidFill>
                <a:latin typeface="+mj-lt"/>
              </a:rPr>
              <a:t>Vallfröblandning</a:t>
            </a:r>
          </a:p>
          <a:p>
            <a:r>
              <a:rPr lang="sv-SE" sz="1800" dirty="0">
                <a:solidFill>
                  <a:schemeClr val="tx2"/>
                </a:solidFill>
                <a:latin typeface="+mj-lt"/>
              </a:rPr>
              <a:t>14 % rödklöver</a:t>
            </a:r>
          </a:p>
          <a:p>
            <a:r>
              <a:rPr lang="sv-SE" sz="1800" dirty="0">
                <a:solidFill>
                  <a:schemeClr val="tx2"/>
                </a:solidFill>
                <a:latin typeface="+mj-lt"/>
              </a:rPr>
              <a:t>5 % vitklöver</a:t>
            </a:r>
          </a:p>
          <a:p>
            <a:r>
              <a:rPr lang="sv-SE" sz="1800" dirty="0">
                <a:solidFill>
                  <a:schemeClr val="tx2"/>
                </a:solidFill>
                <a:latin typeface="+mj-lt"/>
              </a:rPr>
              <a:t>38 % timotej</a:t>
            </a:r>
          </a:p>
          <a:p>
            <a:r>
              <a:rPr lang="sv-SE" sz="1800" dirty="0">
                <a:solidFill>
                  <a:schemeClr val="tx2"/>
                </a:solidFill>
                <a:latin typeface="+mj-lt"/>
              </a:rPr>
              <a:t>34 % </a:t>
            </a:r>
            <a:r>
              <a:rPr lang="sv-SE" sz="1800" dirty="0" err="1" smtClean="0">
                <a:solidFill>
                  <a:schemeClr val="tx2"/>
                </a:solidFill>
                <a:latin typeface="+mj-lt"/>
              </a:rPr>
              <a:t>rörsvi.hybrid</a:t>
            </a:r>
            <a:r>
              <a:rPr lang="sv-SE" sz="18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sv-SE" sz="1800" dirty="0" err="1">
                <a:solidFill>
                  <a:schemeClr val="tx2"/>
                </a:solidFill>
                <a:latin typeface="+mj-lt"/>
              </a:rPr>
              <a:t>Hykor</a:t>
            </a:r>
            <a:endParaRPr lang="sv-SE" sz="1800" dirty="0">
              <a:solidFill>
                <a:schemeClr val="tx2"/>
              </a:solidFill>
              <a:latin typeface="+mj-lt"/>
            </a:endParaRPr>
          </a:p>
          <a:p>
            <a:r>
              <a:rPr lang="sv-SE" sz="1800" dirty="0">
                <a:solidFill>
                  <a:schemeClr val="tx2"/>
                </a:solidFill>
                <a:latin typeface="+mj-lt"/>
              </a:rPr>
              <a:t>9 % </a:t>
            </a:r>
            <a:r>
              <a:rPr lang="sv-SE" sz="1800" dirty="0" smtClean="0">
                <a:solidFill>
                  <a:schemeClr val="tx2"/>
                </a:solidFill>
                <a:latin typeface="+mj-lt"/>
              </a:rPr>
              <a:t>eng. </a:t>
            </a:r>
            <a:r>
              <a:rPr lang="sv-SE" sz="1800" dirty="0">
                <a:solidFill>
                  <a:schemeClr val="tx2"/>
                </a:solidFill>
                <a:latin typeface="+mj-lt"/>
              </a:rPr>
              <a:t>rajgräs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6444208" cy="487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 5"/>
          <p:cNvSpPr/>
          <p:nvPr/>
        </p:nvSpPr>
        <p:spPr bwMode="auto">
          <a:xfrm>
            <a:off x="5796136" y="4509121"/>
            <a:ext cx="720080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913227"/>
            <a:endParaRPr lang="sv-SE" sz="1200">
              <a:solidFill>
                <a:srgbClr val="FFFFFF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Ellips 6"/>
          <p:cNvSpPr/>
          <p:nvPr/>
        </p:nvSpPr>
        <p:spPr bwMode="auto">
          <a:xfrm>
            <a:off x="5796136" y="4869161"/>
            <a:ext cx="720080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913227"/>
            <a:endParaRPr lang="sv-SE" sz="1200">
              <a:solidFill>
                <a:srgbClr val="FFFFFF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" name="Ellips 7"/>
          <p:cNvSpPr/>
          <p:nvPr/>
        </p:nvSpPr>
        <p:spPr bwMode="auto">
          <a:xfrm>
            <a:off x="5796136" y="2492896"/>
            <a:ext cx="720080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913227"/>
            <a:endParaRPr lang="sv-SE" sz="1200">
              <a:solidFill>
                <a:srgbClr val="FFFFFF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9" name="Ellips 8"/>
          <p:cNvSpPr/>
          <p:nvPr/>
        </p:nvSpPr>
        <p:spPr bwMode="auto">
          <a:xfrm>
            <a:off x="5868144" y="6453336"/>
            <a:ext cx="720080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913227"/>
            <a:endParaRPr lang="sv-SE" sz="1200">
              <a:solidFill>
                <a:srgbClr val="FFFFFF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90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98191" y="692696"/>
            <a:ext cx="6206257" cy="864096"/>
          </a:xfrm>
        </p:spPr>
        <p:txBody>
          <a:bodyPr/>
          <a:lstStyle/>
          <a:p>
            <a:pPr algn="r"/>
            <a:r>
              <a:rPr lang="sv-SE" sz="2800" dirty="0"/>
              <a:t>Slutsatser</a:t>
            </a:r>
            <a:r>
              <a:rPr lang="sv-SE" sz="4000" dirty="0"/>
              <a:t/>
            </a:r>
            <a:br>
              <a:rPr lang="sv-SE" sz="4000" dirty="0"/>
            </a:br>
            <a:endParaRPr lang="sv-SE" sz="40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512" y="1124744"/>
            <a:ext cx="8676456" cy="804788"/>
          </a:xfrm>
        </p:spPr>
        <p:txBody>
          <a:bodyPr/>
          <a:lstStyle/>
          <a:p>
            <a:pPr marL="342467" indent="-342467" algn="l">
              <a:buFont typeface="Arial" panose="020B0604020202020204" pitchFamily="34" charset="0"/>
              <a:buChar char="•"/>
            </a:pPr>
            <a:r>
              <a:rPr lang="sv-SE" sz="2400" dirty="0" smtClean="0"/>
              <a:t>Högsta </a:t>
            </a:r>
            <a:r>
              <a:rPr lang="sv-SE" sz="2400" dirty="0"/>
              <a:t>kvävegiva = högsta avkastning av </a:t>
            </a:r>
            <a:r>
              <a:rPr lang="sv-SE" sz="2400" dirty="0" err="1"/>
              <a:t>ts</a:t>
            </a:r>
            <a:r>
              <a:rPr lang="sv-SE" sz="2400" dirty="0"/>
              <a:t> &amp; </a:t>
            </a:r>
            <a:r>
              <a:rPr lang="sv-SE" sz="2400" dirty="0" smtClean="0"/>
              <a:t>råprotein</a:t>
            </a:r>
          </a:p>
          <a:p>
            <a:pPr marL="342467" indent="-342467" algn="l">
              <a:buFont typeface="Arial" panose="020B0604020202020204" pitchFamily="34" charset="0"/>
              <a:buChar char="•"/>
            </a:pPr>
            <a:r>
              <a:rPr lang="sv-SE" sz="2400" dirty="0"/>
              <a:t>Hög kvävegiva tryckte ner baljväxthalten</a:t>
            </a:r>
          </a:p>
          <a:p>
            <a:pPr marL="342467" indent="-342467" algn="l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467" indent="-342467" algn="l">
              <a:buFont typeface="Arial" panose="020B0604020202020204" pitchFamily="34" charset="0"/>
              <a:buChar char="•"/>
            </a:pPr>
            <a:r>
              <a:rPr lang="sv-SE" sz="2400" dirty="0" smtClean="0"/>
              <a:t>Låg/nollgiva </a:t>
            </a:r>
            <a:r>
              <a:rPr lang="sv-SE" sz="2400" dirty="0"/>
              <a:t>kunde ge bra </a:t>
            </a:r>
            <a:r>
              <a:rPr lang="sv-SE" sz="2400" dirty="0" smtClean="0"/>
              <a:t>avkastning, </a:t>
            </a:r>
            <a:r>
              <a:rPr lang="sv-SE" sz="2400" dirty="0"/>
              <a:t>85-90 % av </a:t>
            </a:r>
            <a:r>
              <a:rPr lang="sv-SE" sz="2400" dirty="0" smtClean="0"/>
              <a:t>hög </a:t>
            </a:r>
            <a:r>
              <a:rPr lang="sv-SE" sz="2400" dirty="0"/>
              <a:t>giva</a:t>
            </a:r>
          </a:p>
          <a:p>
            <a:pPr marL="342467" indent="-342467" algn="l">
              <a:buFont typeface="Arial" panose="020B0604020202020204" pitchFamily="34" charset="0"/>
              <a:buChar char="•"/>
            </a:pPr>
            <a:r>
              <a:rPr lang="sv-SE" sz="2400" dirty="0"/>
              <a:t>Låg/nollgiva eller 160+0+0 gav högsta </a:t>
            </a:r>
            <a:r>
              <a:rPr lang="sv-SE" sz="2400" dirty="0" smtClean="0"/>
              <a:t>proteinhalt</a:t>
            </a:r>
          </a:p>
          <a:p>
            <a:pPr marL="342467" indent="-342467" algn="l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467" indent="-342467" algn="l">
              <a:buFont typeface="Arial" panose="020B0604020202020204" pitchFamily="34" charset="0"/>
              <a:buChar char="•"/>
            </a:pPr>
            <a:r>
              <a:rPr lang="sv-SE" sz="2400" dirty="0" smtClean="0"/>
              <a:t>Låg kvävegiva till återväxt gav </a:t>
            </a:r>
            <a:r>
              <a:rPr lang="sv-SE" sz="2400" dirty="0"/>
              <a:t>baljväxten ny chans</a:t>
            </a:r>
          </a:p>
          <a:p>
            <a:pPr marL="342467" indent="-342467" algn="l">
              <a:buFont typeface="Arial" panose="020B0604020202020204" pitchFamily="34" charset="0"/>
              <a:buChar char="•"/>
            </a:pPr>
            <a:r>
              <a:rPr lang="sv-SE" sz="2400" dirty="0"/>
              <a:t>Låg kvävegiva gav mer varierad råprotein och </a:t>
            </a:r>
            <a:r>
              <a:rPr lang="sv-SE" sz="2400" dirty="0" smtClean="0"/>
              <a:t>NDF</a:t>
            </a:r>
          </a:p>
          <a:p>
            <a:pPr marL="342467" indent="-342467" algn="l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467" indent="-342467" algn="l">
              <a:buFont typeface="Arial" panose="020B0604020202020204" pitchFamily="34" charset="0"/>
              <a:buChar char="•"/>
            </a:pPr>
            <a:r>
              <a:rPr lang="sv-SE" sz="2400" dirty="0"/>
              <a:t>Det var mer lönsamt att gödsla </a:t>
            </a:r>
            <a:r>
              <a:rPr lang="sv-SE" sz="2400" dirty="0" smtClean="0"/>
              <a:t>andra </a:t>
            </a:r>
            <a:r>
              <a:rPr lang="sv-SE" sz="2400" dirty="0"/>
              <a:t>än </a:t>
            </a:r>
            <a:r>
              <a:rPr lang="sv-SE" sz="2400" dirty="0" smtClean="0"/>
              <a:t>tredje skörd</a:t>
            </a:r>
            <a:endParaRPr lang="sv-SE" sz="2400" dirty="0"/>
          </a:p>
          <a:p>
            <a:pPr marL="342467" indent="-342467" algn="l">
              <a:buFont typeface="Arial" panose="020B0604020202020204" pitchFamily="34" charset="0"/>
              <a:buChar char="•"/>
            </a:pPr>
            <a:r>
              <a:rPr lang="sv-SE" sz="2400" dirty="0"/>
              <a:t>Både hög och låg kvävegiva kan vara intressant, anpassa gödsling efter gårdens förutsättningar, areal, foderstat mm</a:t>
            </a:r>
          </a:p>
          <a:p>
            <a:pPr algn="l"/>
            <a:endParaRPr lang="sv-SE" sz="2000" dirty="0"/>
          </a:p>
        </p:txBody>
      </p:sp>
      <p:sp>
        <p:nvSpPr>
          <p:cNvPr id="5" name="Platshållare för text 3"/>
          <p:cNvSpPr txBox="1">
            <a:spLocks/>
          </p:cNvSpPr>
          <p:nvPr/>
        </p:nvSpPr>
        <p:spPr bwMode="auto">
          <a:xfrm>
            <a:off x="661324" y="5828585"/>
            <a:ext cx="7632848" cy="8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668" tIns="35668" rIns="35668" bIns="3566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  <a:sym typeface="Tahoma" pitchFamily="34" charset="0"/>
              </a:defRPr>
            </a:lvl1pPr>
            <a:lvl2pPr marL="321457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800">
                <a:solidFill>
                  <a:schemeClr val="tx2"/>
                </a:solidFill>
                <a:latin typeface="+mn-lt"/>
                <a:ea typeface="+mn-ea"/>
                <a:cs typeface="+mn-cs"/>
                <a:sym typeface="Tahoma" pitchFamily="34" charset="0"/>
              </a:defRPr>
            </a:lvl2pPr>
            <a:lvl3pPr marL="642915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700">
                <a:solidFill>
                  <a:schemeClr val="tx2"/>
                </a:solidFill>
                <a:latin typeface="+mn-lt"/>
                <a:ea typeface="+mn-ea"/>
                <a:cs typeface="+mn-cs"/>
                <a:sym typeface="Tahoma" pitchFamily="34" charset="0"/>
              </a:defRPr>
            </a:lvl3pPr>
            <a:lvl4pPr marL="964372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600">
                <a:solidFill>
                  <a:schemeClr val="tx2"/>
                </a:solidFill>
                <a:latin typeface="+mn-lt"/>
                <a:ea typeface="+mn-ea"/>
                <a:cs typeface="+mn-cs"/>
                <a:sym typeface="Tahoma" pitchFamily="34" charset="0"/>
              </a:defRPr>
            </a:lvl4pPr>
            <a:lvl5pPr marL="1285829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600">
                <a:solidFill>
                  <a:schemeClr val="tx2"/>
                </a:solidFill>
                <a:latin typeface="+mn-lt"/>
                <a:ea typeface="+mn-ea"/>
                <a:cs typeface="+mn-cs"/>
                <a:sym typeface="Tahoma" pitchFamily="34" charset="0"/>
              </a:defRPr>
            </a:lvl5pPr>
            <a:lvl6pPr marL="1607287" indent="0" algn="ctr" rtl="0" fontAlgn="base">
              <a:spcBef>
                <a:spcPct val="0"/>
              </a:spcBef>
              <a:spcAft>
                <a:spcPct val="0"/>
              </a:spcAft>
              <a:buNone/>
              <a:defRPr sz="600">
                <a:solidFill>
                  <a:schemeClr val="tx1"/>
                </a:solidFill>
                <a:latin typeface="+mn-lt"/>
                <a:ea typeface="+mn-ea"/>
                <a:cs typeface="+mn-cs"/>
                <a:sym typeface="Tahoma" charset="0"/>
              </a:defRPr>
            </a:lvl6pPr>
            <a:lvl7pPr marL="1928744" indent="0" algn="ctr" rtl="0" fontAlgn="base">
              <a:spcBef>
                <a:spcPct val="0"/>
              </a:spcBef>
              <a:spcAft>
                <a:spcPct val="0"/>
              </a:spcAft>
              <a:buNone/>
              <a:defRPr sz="600">
                <a:solidFill>
                  <a:schemeClr val="tx1"/>
                </a:solidFill>
                <a:latin typeface="+mn-lt"/>
                <a:ea typeface="+mn-ea"/>
                <a:cs typeface="+mn-cs"/>
                <a:sym typeface="Tahoma" charset="0"/>
              </a:defRPr>
            </a:lvl7pPr>
            <a:lvl8pPr marL="2250201" indent="0" algn="ctr" rtl="0" fontAlgn="base">
              <a:spcBef>
                <a:spcPct val="0"/>
              </a:spcBef>
              <a:spcAft>
                <a:spcPct val="0"/>
              </a:spcAft>
              <a:buNone/>
              <a:defRPr sz="600">
                <a:solidFill>
                  <a:schemeClr val="tx1"/>
                </a:solidFill>
                <a:latin typeface="+mn-lt"/>
                <a:ea typeface="+mn-ea"/>
                <a:cs typeface="+mn-cs"/>
                <a:sym typeface="Tahoma" charset="0"/>
              </a:defRPr>
            </a:lvl8pPr>
            <a:lvl9pPr marL="2571659" indent="0" algn="ctr" rtl="0" fontAlgn="base">
              <a:spcBef>
                <a:spcPct val="0"/>
              </a:spcBef>
              <a:spcAft>
                <a:spcPct val="0"/>
              </a:spcAft>
              <a:buNone/>
              <a:defRPr sz="600">
                <a:solidFill>
                  <a:schemeClr val="tx1"/>
                </a:solidFill>
                <a:latin typeface="+mn-lt"/>
                <a:ea typeface="+mn-ea"/>
                <a:cs typeface="+mn-cs"/>
                <a:sym typeface="Tahoma" charset="0"/>
              </a:defRPr>
            </a:lvl9pPr>
          </a:lstStyle>
          <a:p>
            <a:pPr algn="l"/>
            <a:endParaRPr lang="sv-SE" sz="2000" kern="0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401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118271" y="341685"/>
            <a:ext cx="5486177" cy="567035"/>
          </a:xfrm>
        </p:spPr>
        <p:txBody>
          <a:bodyPr/>
          <a:lstStyle/>
          <a:p>
            <a:pPr algn="r"/>
            <a:r>
              <a:rPr lang="sv-SE" sz="2800" b="0" dirty="0"/>
              <a:t>L6-5071</a:t>
            </a:r>
            <a:r>
              <a:rPr lang="sv-SE" sz="2000" b="0" dirty="0"/>
              <a:t> </a:t>
            </a:r>
            <a:r>
              <a:rPr lang="sv-SE" sz="2800" b="0" dirty="0"/>
              <a:t>2012-2014</a:t>
            </a:r>
            <a:r>
              <a:rPr lang="sv-SE" sz="2000" b="0" dirty="0"/>
              <a:t> </a:t>
            </a:r>
            <a:r>
              <a:rPr lang="sv-SE" sz="2800" b="0" dirty="0"/>
              <a:t>Färjestaden</a:t>
            </a:r>
            <a:endParaRPr lang="sv-SE" sz="2000" b="0" dirty="0"/>
          </a:p>
        </p:txBody>
      </p:sp>
      <p:graphicFrame>
        <p:nvGraphicFramePr>
          <p:cNvPr id="5" name="Platshållare för bild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457044548"/>
              </p:ext>
            </p:extLst>
          </p:nvPr>
        </p:nvGraphicFramePr>
        <p:xfrm>
          <a:off x="179515" y="1772816"/>
          <a:ext cx="8784972" cy="4680520"/>
        </p:xfrm>
        <a:graphic>
          <a:graphicData uri="http://schemas.openxmlformats.org/drawingml/2006/table">
            <a:tbl>
              <a:tblPr/>
              <a:tblGrid>
                <a:gridCol w="1656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6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61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61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69853"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vägt medel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085"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Vall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avkast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Klöver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avkast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Klöver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Råprotein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Råprotein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08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kg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kg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kg/ha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 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/kg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08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0+0+0=0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13760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08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40+0+0=40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5660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08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90+0+0=90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37320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10840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5470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08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40+35+35=110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9830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5610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08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160+0+0=160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9800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6040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08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60+65+35=160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40460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8410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5980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08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90+35+35=160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8390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08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90+65+35190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6010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81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120+65+65=250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42940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6530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Ellips 3"/>
          <p:cNvSpPr/>
          <p:nvPr/>
        </p:nvSpPr>
        <p:spPr bwMode="auto">
          <a:xfrm>
            <a:off x="1979712" y="6165304"/>
            <a:ext cx="720080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913227"/>
            <a:endParaRPr lang="sv-SE" sz="1200">
              <a:solidFill>
                <a:srgbClr val="FFFFFF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" name="Ellips 5"/>
          <p:cNvSpPr/>
          <p:nvPr/>
        </p:nvSpPr>
        <p:spPr bwMode="auto">
          <a:xfrm>
            <a:off x="6228184" y="6093296"/>
            <a:ext cx="720080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913227"/>
            <a:endParaRPr lang="sv-SE" sz="1200">
              <a:solidFill>
                <a:srgbClr val="FFFFFF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Ellips 6"/>
          <p:cNvSpPr/>
          <p:nvPr/>
        </p:nvSpPr>
        <p:spPr bwMode="auto">
          <a:xfrm>
            <a:off x="8100392" y="4725144"/>
            <a:ext cx="720080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913227"/>
            <a:endParaRPr lang="sv-SE" sz="1200">
              <a:solidFill>
                <a:srgbClr val="FFFFFF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" name="Ellips 7"/>
          <p:cNvSpPr/>
          <p:nvPr/>
        </p:nvSpPr>
        <p:spPr bwMode="auto">
          <a:xfrm>
            <a:off x="8172400" y="3212976"/>
            <a:ext cx="720080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913227"/>
            <a:endParaRPr lang="sv-SE" sz="1200">
              <a:solidFill>
                <a:srgbClr val="FFFFFF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07505" y="1484785"/>
            <a:ext cx="6840760" cy="95410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wrap="square" lIns="91321" tIns="45661" rIns="91321" bIns="45661">
            <a:spAutoFit/>
          </a:bodyPr>
          <a:lstStyle/>
          <a:p>
            <a:pPr marL="342467" indent="-342467">
              <a:buFont typeface="Arial" panose="020B0604020202020204" pitchFamily="34" charset="0"/>
              <a:buChar char="•"/>
            </a:pPr>
            <a:r>
              <a:rPr lang="sv-SE" sz="1800" dirty="0"/>
              <a:t>Högsta kvävegiva = högsta avkastning av </a:t>
            </a:r>
            <a:r>
              <a:rPr lang="sv-SE" sz="1800" dirty="0" err="1"/>
              <a:t>ts</a:t>
            </a:r>
            <a:r>
              <a:rPr lang="sv-SE" sz="1800" dirty="0"/>
              <a:t> &amp; råprotein</a:t>
            </a:r>
          </a:p>
          <a:p>
            <a:pPr marL="342467" indent="-342467">
              <a:buFont typeface="Arial" panose="020B0604020202020204" pitchFamily="34" charset="0"/>
              <a:buChar char="•"/>
            </a:pPr>
            <a:r>
              <a:rPr lang="sv-SE" sz="1800" dirty="0"/>
              <a:t>Låg kvävegiva kunde ge 85-90 % av avkastning vid hög giva</a:t>
            </a:r>
          </a:p>
          <a:p>
            <a:pPr marL="342467" indent="-342467">
              <a:buFont typeface="Arial" panose="020B0604020202020204" pitchFamily="34" charset="0"/>
              <a:buChar char="•"/>
            </a:pPr>
            <a:r>
              <a:rPr lang="sv-SE" sz="1800" dirty="0"/>
              <a:t>Låg/nollgiva eller 160+0+0 gav högsta proteinhalt</a:t>
            </a: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989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75"/>
            <a:ext cx="89884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3022600" y="2205038"/>
            <a:ext cx="360363" cy="208915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5C84"/>
              </a:buClr>
              <a:buChar char="›"/>
              <a:defRPr sz="2800">
                <a:solidFill>
                  <a:srgbClr val="004165"/>
                </a:solidFill>
                <a:latin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71930"/>
              </a:buClr>
              <a:buChar char="›"/>
              <a:defRPr sz="2400">
                <a:solidFill>
                  <a:srgbClr val="004165"/>
                </a:solidFill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8A618"/>
              </a:buClr>
              <a:buChar char="›"/>
              <a:defRPr sz="2000">
                <a:solidFill>
                  <a:srgbClr val="004165"/>
                </a:solidFill>
                <a:latin typeface="Helvetic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4BA00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v-SE" altLang="sv-SE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4787900" y="2420938"/>
            <a:ext cx="360363" cy="1944687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5C84"/>
              </a:buClr>
              <a:buChar char="›"/>
              <a:defRPr sz="2800">
                <a:solidFill>
                  <a:srgbClr val="004165"/>
                </a:solidFill>
                <a:latin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71930"/>
              </a:buClr>
              <a:buChar char="›"/>
              <a:defRPr sz="2400">
                <a:solidFill>
                  <a:srgbClr val="004165"/>
                </a:solidFill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8A618"/>
              </a:buClr>
              <a:buChar char="›"/>
              <a:defRPr sz="2000">
                <a:solidFill>
                  <a:srgbClr val="004165"/>
                </a:solidFill>
                <a:latin typeface="Helvetic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4BA00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v-SE" altLang="sv-SE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6119813" y="2205038"/>
            <a:ext cx="361950" cy="3128962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5C84"/>
              </a:buClr>
              <a:buChar char="›"/>
              <a:defRPr sz="2800">
                <a:solidFill>
                  <a:srgbClr val="004165"/>
                </a:solidFill>
                <a:latin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71930"/>
              </a:buClr>
              <a:buChar char="›"/>
              <a:defRPr sz="2400">
                <a:solidFill>
                  <a:srgbClr val="004165"/>
                </a:solidFill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8A618"/>
              </a:buClr>
              <a:buChar char="›"/>
              <a:defRPr sz="2000">
                <a:solidFill>
                  <a:srgbClr val="004165"/>
                </a:solidFill>
                <a:latin typeface="Helvetic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4BA00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v-SE" altLang="sv-SE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7451725" y="2565400"/>
            <a:ext cx="360363" cy="2768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5C84"/>
              </a:buClr>
              <a:buChar char="›"/>
              <a:defRPr sz="2800">
                <a:solidFill>
                  <a:srgbClr val="004165"/>
                </a:solidFill>
                <a:latin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71930"/>
              </a:buClr>
              <a:buChar char="›"/>
              <a:defRPr sz="2400">
                <a:solidFill>
                  <a:srgbClr val="004165"/>
                </a:solidFill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8A618"/>
              </a:buClr>
              <a:buChar char="›"/>
              <a:defRPr sz="2000">
                <a:solidFill>
                  <a:srgbClr val="004165"/>
                </a:solidFill>
                <a:latin typeface="Helvetic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4BA00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v-SE" altLang="sv-SE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984375" y="5949280"/>
            <a:ext cx="50196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sv-SE" sz="1600" dirty="0" smtClean="0">
                <a:latin typeface="+mj-lt"/>
                <a:cs typeface="Times New Roman" pitchFamily="18" charset="0"/>
              </a:rPr>
              <a:t>Källa</a:t>
            </a:r>
            <a:r>
              <a:rPr lang="sv-SE" sz="1600" dirty="0" smtClean="0">
                <a:latin typeface="+mj-lt"/>
              </a:rPr>
              <a:t>: L6-472. Figur: Linda af Geijersstam HS Kalmar</a:t>
            </a:r>
          </a:p>
        </p:txBody>
      </p:sp>
      <p:sp>
        <p:nvSpPr>
          <p:cNvPr id="36872" name="Rectangle 2"/>
          <p:cNvSpPr>
            <a:spLocks/>
          </p:cNvSpPr>
          <p:nvPr/>
        </p:nvSpPr>
        <p:spPr bwMode="auto">
          <a:xfrm>
            <a:off x="611188" y="404813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eaLnBrk="1" hangingPunct="1">
              <a:defRPr/>
            </a:pPr>
            <a:r>
              <a:rPr lang="sv-SE" b="1" dirty="0">
                <a:solidFill>
                  <a:srgbClr val="004165"/>
                </a:solidFill>
                <a:latin typeface="+mj-lt"/>
                <a:cs typeface="Times New Roman" pitchFamily="18" charset="0"/>
              </a:rPr>
              <a:t>Baljväxtvall avkastar mer med mindre kväve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0" y="4319588"/>
            <a:ext cx="2771775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v-SE" dirty="0" err="1">
                <a:latin typeface="+mj-lt"/>
              </a:rPr>
              <a:t>rs</a:t>
            </a:r>
            <a:r>
              <a:rPr lang="sv-SE" dirty="0">
                <a:latin typeface="+mj-lt"/>
              </a:rPr>
              <a:t>=rörsvingelhybrid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sv-SE" dirty="0" err="1">
                <a:latin typeface="+mj-lt"/>
              </a:rPr>
              <a:t>äs</a:t>
            </a:r>
            <a:r>
              <a:rPr lang="sv-SE" dirty="0">
                <a:latin typeface="+mj-lt"/>
              </a:rPr>
              <a:t>=ängssvingel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93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ubrik 1"/>
          <p:cNvSpPr>
            <a:spLocks noGrp="1"/>
          </p:cNvSpPr>
          <p:nvPr>
            <p:ph type="title"/>
          </p:nvPr>
        </p:nvSpPr>
        <p:spPr>
          <a:xfrm>
            <a:off x="482600" y="873844"/>
            <a:ext cx="8121650" cy="1079500"/>
          </a:xfrm>
        </p:spPr>
        <p:txBody>
          <a:bodyPr/>
          <a:lstStyle/>
          <a:p>
            <a:pPr algn="ctr"/>
            <a:r>
              <a:rPr lang="sv-SE" altLang="sv-SE" sz="2200" b="0" dirty="0" smtClean="0"/>
              <a:t>Ekonomisk jämförelse kvävestrategi till blandvall L6-5071 Färjestaden </a:t>
            </a:r>
            <a:r>
              <a:rPr lang="sv-SE" altLang="sv-SE" sz="2200" b="0" i="1" dirty="0" smtClean="0"/>
              <a:t>Beräkning Ola Hallin </a:t>
            </a: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700786"/>
              </p:ext>
            </p:extLst>
          </p:nvPr>
        </p:nvGraphicFramePr>
        <p:xfrm>
          <a:off x="107503" y="1665583"/>
          <a:ext cx="8715822" cy="3970765"/>
        </p:xfrm>
        <a:graphic>
          <a:graphicData uri="http://schemas.openxmlformats.org/drawingml/2006/table">
            <a:tbl>
              <a:tblPr/>
              <a:tblGrid>
                <a:gridCol w="609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8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16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53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8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86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86493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Kvävegiva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 I-III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Gödsel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Produktions-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”Netto”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Arealbehov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2" marR="8212" marT="82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04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 </a:t>
                      </a:r>
                      <a:r>
                        <a:rPr lang="sv-S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</a:t>
                      </a:r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/ha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kr/kg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kostnad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avkastning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Rå-protein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459">
                <a:tc>
                  <a:txBody>
                    <a:bodyPr/>
                    <a:lstStyle/>
                    <a:p>
                      <a:pPr algn="ctr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 N/ha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kr/kg </a:t>
                      </a:r>
                      <a:r>
                        <a:rPr lang="sv-S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</a:t>
                      </a:r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/(ha* år)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</a:t>
                      </a:r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tal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4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40+0+0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29530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0,88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4140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4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90+0+0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29860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2700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0,92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3730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4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40+35+35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31250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3300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0,95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4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160+0+0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30430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4800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0,99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4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60+65+35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32370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4800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0,98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3440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4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90+35+35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31760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4800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0,99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4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90+65+35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32820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5700</a:t>
                      </a: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046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0+0+0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27320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0,89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835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120+65+65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34340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1,03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13" marR="8213" marT="82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4623" name="textruta 4"/>
          <p:cNvSpPr txBox="1">
            <a:spLocks noChangeArrowheads="1"/>
          </p:cNvSpPr>
          <p:nvPr/>
        </p:nvSpPr>
        <p:spPr bwMode="auto">
          <a:xfrm>
            <a:off x="482600" y="5695082"/>
            <a:ext cx="77771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2" tIns="45652" rIns="91302" bIns="45652">
            <a:spAutoFit/>
          </a:bodyPr>
          <a:lstStyle>
            <a:lvl1pPr>
              <a:spcBef>
                <a:spcPct val="20000"/>
              </a:spcBef>
              <a:buClr>
                <a:srgbClr val="005C84"/>
              </a:buClr>
              <a:buChar char="›"/>
              <a:defRPr sz="2800">
                <a:solidFill>
                  <a:srgbClr val="004165"/>
                </a:solidFill>
                <a:latin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71930"/>
              </a:buClr>
              <a:buChar char="›"/>
              <a:defRPr sz="2400">
                <a:solidFill>
                  <a:srgbClr val="004165"/>
                </a:solidFill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8A618"/>
              </a:buClr>
              <a:buChar char="›"/>
              <a:defRPr sz="2000">
                <a:solidFill>
                  <a:srgbClr val="004165"/>
                </a:solidFill>
                <a:latin typeface="Helvetic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4BA00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Char char="›"/>
              <a:defRPr>
                <a:solidFill>
                  <a:srgbClr val="004165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600" dirty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  <a:sym typeface="Tahoma" pitchFamily="34" charset="0"/>
              </a:rPr>
              <a:t>Fast kostnad 3 200 kr/ha (anläggning 500 kr/ha &amp; år + K &amp; P 1500 kr/ha &amp; år + Slåtter &amp; strängläggning 400 kr/ha * 3 skördar/år), rörlig kost 0,50 kr/kg </a:t>
            </a:r>
            <a:r>
              <a:rPr lang="sv-SE" altLang="sv-SE" sz="1600" dirty="0" err="1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  <a:sym typeface="Tahoma" pitchFamily="34" charset="0"/>
              </a:rPr>
              <a:t>ts</a:t>
            </a:r>
            <a:r>
              <a:rPr lang="sv-SE" altLang="sv-SE" sz="1600" dirty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  <a:sym typeface="Tahoma" pitchFamily="34" charset="0"/>
              </a:rPr>
              <a:t>, gödningsspridning 130 kr/ha &amp; tillfälle, värde vall 1,30 kr/kg </a:t>
            </a:r>
            <a:r>
              <a:rPr lang="sv-SE" altLang="sv-SE" sz="1600" dirty="0" err="1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  <a:sym typeface="Tahoma" pitchFamily="34" charset="0"/>
              </a:rPr>
              <a:t>ts</a:t>
            </a:r>
            <a:endParaRPr lang="sv-SE" altLang="sv-SE" sz="1600" dirty="0">
              <a:solidFill>
                <a:schemeClr val="tx2"/>
              </a:solidFill>
              <a:latin typeface="Arial" charset="0"/>
              <a:ea typeface="ＭＳ Ｐゴシック" pitchFamily="34" charset="-128"/>
              <a:cs typeface="Arial" charset="0"/>
              <a:sym typeface="Tahoma" pitchFamily="34" charset="0"/>
            </a:endParaRPr>
          </a:p>
        </p:txBody>
      </p:sp>
      <p:sp>
        <p:nvSpPr>
          <p:cNvPr id="7" name="Ellips 6"/>
          <p:cNvSpPr/>
          <p:nvPr/>
        </p:nvSpPr>
        <p:spPr bwMode="auto">
          <a:xfrm>
            <a:off x="4067944" y="3356992"/>
            <a:ext cx="720080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913227"/>
            <a:endParaRPr lang="sv-SE" sz="1200">
              <a:solidFill>
                <a:srgbClr val="FFFFFF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" name="Ellips 7"/>
          <p:cNvSpPr/>
          <p:nvPr/>
        </p:nvSpPr>
        <p:spPr bwMode="auto">
          <a:xfrm>
            <a:off x="4067944" y="5445224"/>
            <a:ext cx="720080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913227"/>
            <a:endParaRPr lang="sv-SE" sz="1200">
              <a:solidFill>
                <a:srgbClr val="FFFFFF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9" name="Ellips 8"/>
          <p:cNvSpPr/>
          <p:nvPr/>
        </p:nvSpPr>
        <p:spPr bwMode="auto">
          <a:xfrm>
            <a:off x="7020272" y="3356992"/>
            <a:ext cx="720080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913227"/>
            <a:endParaRPr lang="sv-SE" sz="1200">
              <a:solidFill>
                <a:srgbClr val="FFFFFF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0" name="Ellips 9"/>
          <p:cNvSpPr/>
          <p:nvPr/>
        </p:nvSpPr>
        <p:spPr bwMode="auto">
          <a:xfrm>
            <a:off x="7092280" y="5445224"/>
            <a:ext cx="720080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913227"/>
            <a:endParaRPr lang="sv-SE" sz="1200">
              <a:solidFill>
                <a:srgbClr val="FFFFFF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88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853878"/>
            <a:ext cx="8352928" cy="1143099"/>
          </a:xfrm>
        </p:spPr>
        <p:txBody>
          <a:bodyPr/>
          <a:lstStyle/>
          <a:p>
            <a:pPr algn="ctr"/>
            <a:r>
              <a:rPr lang="sv-SE" sz="2400" b="0" dirty="0"/>
              <a:t>Foderberäkning individram, Länghem</a:t>
            </a:r>
            <a:br>
              <a:rPr lang="sv-SE" sz="2400" b="0" dirty="0"/>
            </a:br>
            <a:r>
              <a:rPr lang="sv-SE" sz="2400" b="0" dirty="0"/>
              <a:t> kvävegödslingsstrategi till blandvall</a:t>
            </a: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1600" b="0" dirty="0"/>
              <a:t>Emelie Wickström, Rådgivarna i Sjuhärad</a:t>
            </a:r>
            <a:br>
              <a:rPr lang="sv-SE" sz="1600" b="0" dirty="0"/>
            </a:br>
            <a:endParaRPr lang="sv-SE" sz="1600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429505"/>
              </p:ext>
            </p:extLst>
          </p:nvPr>
        </p:nvGraphicFramePr>
        <p:xfrm>
          <a:off x="755576" y="3194640"/>
          <a:ext cx="8124110" cy="2921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1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2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91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4359">
                <a:tc>
                  <a:txBody>
                    <a:bodyPr/>
                    <a:lstStyle/>
                    <a:p>
                      <a:endParaRPr lang="sv-SE" sz="16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Ensilage</a:t>
                      </a:r>
                    </a:p>
                    <a:p>
                      <a:pPr algn="ctr"/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Kr/kg </a:t>
                      </a:r>
                      <a:r>
                        <a:rPr lang="sv-SE" sz="1600" dirty="0" err="1" smtClean="0">
                          <a:solidFill>
                            <a:schemeClr val="tx2"/>
                          </a:solidFill>
                        </a:rPr>
                        <a:t>ts</a:t>
                      </a:r>
                      <a:endParaRPr lang="sv-SE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Ensilage</a:t>
                      </a:r>
                      <a:r>
                        <a:rPr lang="sv-SE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sv-SE" sz="1600" baseline="0" dirty="0" smtClean="0">
                          <a:solidFill>
                            <a:schemeClr val="tx2"/>
                          </a:solidFill>
                        </a:rPr>
                        <a:t>kg </a:t>
                      </a:r>
                      <a:r>
                        <a:rPr lang="sv-SE" sz="1600" baseline="0" dirty="0" err="1" smtClean="0">
                          <a:solidFill>
                            <a:schemeClr val="tx2"/>
                          </a:solidFill>
                        </a:rPr>
                        <a:t>ts</a:t>
                      </a:r>
                      <a:r>
                        <a:rPr lang="sv-SE" sz="1600" baseline="0" dirty="0" smtClean="0">
                          <a:solidFill>
                            <a:schemeClr val="tx2"/>
                          </a:solidFill>
                        </a:rPr>
                        <a:t>/dag</a:t>
                      </a:r>
                      <a:endParaRPr lang="sv-SE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Råprotein</a:t>
                      </a:r>
                      <a:r>
                        <a:rPr lang="sv-SE" sz="1600" baseline="0" dirty="0" smtClean="0">
                          <a:solidFill>
                            <a:schemeClr val="tx2"/>
                          </a:solidFill>
                        </a:rPr>
                        <a:t> g/kg </a:t>
                      </a:r>
                      <a:r>
                        <a:rPr lang="sv-SE" sz="1600" baseline="0" dirty="0" err="1" smtClean="0">
                          <a:solidFill>
                            <a:schemeClr val="tx2"/>
                          </a:solidFill>
                        </a:rPr>
                        <a:t>ts</a:t>
                      </a:r>
                      <a:endParaRPr lang="sv-SE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Opt.</a:t>
                      </a:r>
                      <a:r>
                        <a:rPr lang="sv-SE" sz="1600" baseline="0" dirty="0" smtClean="0">
                          <a:solidFill>
                            <a:schemeClr val="tx2"/>
                          </a:solidFill>
                        </a:rPr>
                        <a:t> Kostnad </a:t>
                      </a:r>
                    </a:p>
                    <a:p>
                      <a:pPr algn="ctr"/>
                      <a:r>
                        <a:rPr lang="sv-SE" sz="1600" baseline="0" dirty="0" smtClean="0">
                          <a:solidFill>
                            <a:schemeClr val="tx2"/>
                          </a:solidFill>
                        </a:rPr>
                        <a:t>kr/dag</a:t>
                      </a:r>
                      <a:endParaRPr lang="sv-SE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Dagar</a:t>
                      </a:r>
                      <a:endParaRPr lang="sv-SE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359"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Låg 190 N</a:t>
                      </a:r>
                    </a:p>
                    <a:p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90+65+35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1,50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11,88</a:t>
                      </a:r>
                      <a:endParaRPr lang="sv-SE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163</a:t>
                      </a:r>
                      <a:endParaRPr lang="sv-SE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39,28</a:t>
                      </a:r>
                      <a:endParaRPr lang="sv-SE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737</a:t>
                      </a:r>
                      <a:endParaRPr lang="sv-SE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359"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Hög 190 N</a:t>
                      </a:r>
                    </a:p>
                    <a:p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90+65+35</a:t>
                      </a:r>
                      <a:endParaRPr lang="sv-SE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1,50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11,72</a:t>
                      </a:r>
                      <a:endParaRPr lang="sv-SE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155</a:t>
                      </a:r>
                      <a:endParaRPr lang="sv-SE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39,27</a:t>
                      </a:r>
                      <a:endParaRPr lang="sv-SE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747</a:t>
                      </a:r>
                      <a:endParaRPr lang="sv-SE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359"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Hög 220 N</a:t>
                      </a:r>
                    </a:p>
                    <a:p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120+65+35</a:t>
                      </a:r>
                      <a:endParaRPr lang="sv-SE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1,50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11,59</a:t>
                      </a:r>
                      <a:endParaRPr lang="sv-SE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157</a:t>
                      </a:r>
                      <a:endParaRPr lang="sv-SE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39,18</a:t>
                      </a:r>
                      <a:endParaRPr lang="sv-SE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779</a:t>
                      </a:r>
                      <a:endParaRPr lang="sv-SE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359"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Låg 40</a:t>
                      </a:r>
                      <a:r>
                        <a:rPr lang="sv-SE" sz="1600" baseline="0" dirty="0" smtClean="0">
                          <a:solidFill>
                            <a:schemeClr val="tx2"/>
                          </a:solidFill>
                        </a:rPr>
                        <a:t> N</a:t>
                      </a:r>
                    </a:p>
                    <a:p>
                      <a:r>
                        <a:rPr lang="sv-SE" sz="1600" baseline="0" dirty="0" smtClean="0">
                          <a:solidFill>
                            <a:schemeClr val="tx2"/>
                          </a:solidFill>
                        </a:rPr>
                        <a:t>-0,13 kr/kg </a:t>
                      </a:r>
                      <a:r>
                        <a:rPr lang="sv-SE" sz="1600" baseline="0" dirty="0" err="1" smtClean="0">
                          <a:solidFill>
                            <a:schemeClr val="tx2"/>
                          </a:solidFill>
                        </a:rPr>
                        <a:t>ts</a:t>
                      </a:r>
                      <a:endParaRPr lang="sv-SE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1,37</a:t>
                      </a:r>
                      <a:endParaRPr lang="sv-SE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12,08</a:t>
                      </a:r>
                      <a:endParaRPr lang="sv-SE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172</a:t>
                      </a:r>
                      <a:endParaRPr lang="sv-SE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38,48</a:t>
                      </a:r>
                      <a:endParaRPr lang="sv-SE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>
                          <a:solidFill>
                            <a:schemeClr val="tx2"/>
                          </a:solidFill>
                        </a:rPr>
                        <a:t>616</a:t>
                      </a:r>
                      <a:endParaRPr lang="sv-SE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ktangel 3"/>
          <p:cNvSpPr/>
          <p:nvPr/>
        </p:nvSpPr>
        <p:spPr>
          <a:xfrm>
            <a:off x="3456384" y="332657"/>
            <a:ext cx="4572000" cy="1323439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lIns="91321" tIns="45661" rIns="91321" bIns="45661">
            <a:spAutoFit/>
          </a:bodyPr>
          <a:lstStyle/>
          <a:p>
            <a:pPr marL="342467" indent="-342467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2"/>
                </a:solidFill>
              </a:rPr>
              <a:t>Både hög och låg kvävegiva kan vara intressant, anpassa gödsling efter gårdens förutsättningar, areal, foderstat mm</a:t>
            </a:r>
          </a:p>
        </p:txBody>
      </p:sp>
    </p:spTree>
    <p:extLst>
      <p:ext uri="{BB962C8B-B14F-4D97-AF65-F5344CB8AC3E}">
        <p14:creationId xmlns:p14="http://schemas.microsoft.com/office/powerpoint/2010/main" val="470562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959192"/>
              </p:ext>
            </p:extLst>
          </p:nvPr>
        </p:nvGraphicFramePr>
        <p:xfrm>
          <a:off x="755576" y="4231804"/>
          <a:ext cx="7776864" cy="262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100943"/>
              </p:ext>
            </p:extLst>
          </p:nvPr>
        </p:nvGraphicFramePr>
        <p:xfrm>
          <a:off x="755576" y="1268760"/>
          <a:ext cx="792088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4977759" y="-27383"/>
            <a:ext cx="4058737" cy="461665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Färjestaden Vall I-III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331640" y="332657"/>
            <a:ext cx="6624736" cy="1015663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wrap="square" lIns="91321" tIns="45661" rIns="91321" bIns="45661">
            <a:spAutoFit/>
          </a:bodyPr>
          <a:lstStyle/>
          <a:p>
            <a:pPr marL="342467" indent="-342467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2060"/>
                </a:solidFill>
              </a:rPr>
              <a:t>Hög kvävegiva tryckte ner baljväxthalten</a:t>
            </a:r>
          </a:p>
          <a:p>
            <a:pPr marL="342467" indent="-342467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2060"/>
                </a:solidFill>
              </a:rPr>
              <a:t>Återhållsam återväxtgödsling gav baljväxten ny chans</a:t>
            </a:r>
          </a:p>
          <a:p>
            <a:pPr marL="342467" indent="-342467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2060"/>
                </a:solidFill>
              </a:rPr>
              <a:t>Låg kvävegiva gav mer varierad råprotein och NDF</a:t>
            </a:r>
          </a:p>
        </p:txBody>
      </p:sp>
      <p:sp>
        <p:nvSpPr>
          <p:cNvPr id="4" name="Ned 3"/>
          <p:cNvSpPr/>
          <p:nvPr/>
        </p:nvSpPr>
        <p:spPr bwMode="auto">
          <a:xfrm>
            <a:off x="1326061" y="1804989"/>
            <a:ext cx="360040" cy="504056"/>
          </a:xfrm>
          <a:prstGeom prst="downArrow">
            <a:avLst/>
          </a:prstGeom>
          <a:gradFill rotWithShape="0">
            <a:gsLst>
              <a:gs pos="0">
                <a:srgbClr val="074EB3">
                  <a:alpha val="72247"/>
                </a:srgbClr>
              </a:gs>
              <a:gs pos="100000">
                <a:srgbClr val="0B3280">
                  <a:alpha val="72247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913227"/>
            <a:endParaRPr lang="sv-SE" sz="1200">
              <a:solidFill>
                <a:srgbClr val="FFFFFF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611585" y="1484785"/>
            <a:ext cx="1152129" cy="46166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  <a:effectLst/>
        </p:spPr>
        <p:txBody>
          <a:bodyPr wrap="square" lIns="91321" tIns="45661" rIns="91321" bIns="45661" rtlCol="0">
            <a:spAutoFit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0+0+0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1115640" y="4293096"/>
            <a:ext cx="1152129" cy="46166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  <a:effectLst/>
        </p:spPr>
        <p:txBody>
          <a:bodyPr wrap="square" lIns="91321" tIns="45661" rIns="91321" bIns="45661" rtlCol="0">
            <a:spAutoFit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0+0+0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1979712" y="3111351"/>
            <a:ext cx="1728193" cy="46166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  <a:effectLst/>
        </p:spPr>
        <p:txBody>
          <a:bodyPr wrap="square" lIns="91321" tIns="45661" rIns="91321" bIns="45661" rtlCol="0">
            <a:spAutoFit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90+65+35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11" name="Ned 10"/>
          <p:cNvSpPr/>
          <p:nvPr/>
        </p:nvSpPr>
        <p:spPr bwMode="auto">
          <a:xfrm>
            <a:off x="6588225" y="2204864"/>
            <a:ext cx="360040" cy="504056"/>
          </a:xfrm>
          <a:prstGeom prst="downArrow">
            <a:avLst/>
          </a:prstGeom>
          <a:gradFill rotWithShape="0">
            <a:gsLst>
              <a:gs pos="0">
                <a:srgbClr val="074EB3">
                  <a:alpha val="72247"/>
                </a:srgbClr>
              </a:gs>
              <a:gs pos="100000">
                <a:srgbClr val="0B3280">
                  <a:alpha val="72247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913227"/>
            <a:endParaRPr lang="sv-SE" sz="1200">
              <a:solidFill>
                <a:srgbClr val="FFFFFF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084167" y="1959223"/>
            <a:ext cx="1512169" cy="46166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  <a:effectLst/>
        </p:spPr>
        <p:txBody>
          <a:bodyPr wrap="square" lIns="91321" tIns="45661" rIns="91321" bIns="45661" rtlCol="0">
            <a:spAutoFit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160+0+0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12" name="Upp 11"/>
          <p:cNvSpPr/>
          <p:nvPr/>
        </p:nvSpPr>
        <p:spPr bwMode="auto">
          <a:xfrm>
            <a:off x="2627784" y="2456892"/>
            <a:ext cx="288032" cy="654459"/>
          </a:xfrm>
          <a:prstGeom prst="upArrow">
            <a:avLst/>
          </a:prstGeom>
          <a:gradFill rotWithShape="0">
            <a:gsLst>
              <a:gs pos="0">
                <a:srgbClr val="074EB3">
                  <a:alpha val="72247"/>
                </a:srgbClr>
              </a:gs>
              <a:gs pos="100000">
                <a:srgbClr val="0B3280">
                  <a:alpha val="72247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913227"/>
            <a:endParaRPr lang="sv-SE" sz="1200">
              <a:solidFill>
                <a:srgbClr val="FFFFFF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3" name="Ned 12"/>
          <p:cNvSpPr/>
          <p:nvPr/>
        </p:nvSpPr>
        <p:spPr bwMode="auto">
          <a:xfrm>
            <a:off x="1331640" y="4797152"/>
            <a:ext cx="360040" cy="504056"/>
          </a:xfrm>
          <a:prstGeom prst="downArrow">
            <a:avLst/>
          </a:prstGeom>
          <a:gradFill rotWithShape="0">
            <a:gsLst>
              <a:gs pos="0">
                <a:srgbClr val="074EB3">
                  <a:alpha val="72247"/>
                </a:srgbClr>
              </a:gs>
              <a:gs pos="100000">
                <a:srgbClr val="0B3280">
                  <a:alpha val="72247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913227"/>
            <a:endParaRPr lang="sv-SE" sz="1200">
              <a:solidFill>
                <a:srgbClr val="FFFFFF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5796136" y="4221089"/>
            <a:ext cx="1512169" cy="46166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  <a:effectLst/>
        </p:spPr>
        <p:txBody>
          <a:bodyPr wrap="square" lIns="91321" tIns="45661" rIns="91321" bIns="45661" rtlCol="0">
            <a:spAutoFit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160+0+0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15" name="Ned 14"/>
          <p:cNvSpPr/>
          <p:nvPr/>
        </p:nvSpPr>
        <p:spPr bwMode="auto">
          <a:xfrm>
            <a:off x="6588225" y="4725144"/>
            <a:ext cx="360040" cy="504056"/>
          </a:xfrm>
          <a:prstGeom prst="downArrow">
            <a:avLst/>
          </a:prstGeom>
          <a:gradFill rotWithShape="0">
            <a:gsLst>
              <a:gs pos="0">
                <a:srgbClr val="074EB3">
                  <a:alpha val="72247"/>
                </a:srgbClr>
              </a:gs>
              <a:gs pos="100000">
                <a:srgbClr val="0B3280">
                  <a:alpha val="72247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913227"/>
            <a:endParaRPr lang="sv-SE" sz="1200">
              <a:solidFill>
                <a:srgbClr val="FFFFFF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7" name="Upp 16"/>
          <p:cNvSpPr/>
          <p:nvPr/>
        </p:nvSpPr>
        <p:spPr bwMode="auto">
          <a:xfrm>
            <a:off x="2771800" y="5438838"/>
            <a:ext cx="288032" cy="654459"/>
          </a:xfrm>
          <a:prstGeom prst="upArrow">
            <a:avLst/>
          </a:prstGeom>
          <a:gradFill rotWithShape="0">
            <a:gsLst>
              <a:gs pos="0">
                <a:srgbClr val="074EB3">
                  <a:alpha val="72247"/>
                </a:srgbClr>
              </a:gs>
              <a:gs pos="100000">
                <a:srgbClr val="0B3280">
                  <a:alpha val="72247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913227"/>
            <a:endParaRPr lang="sv-SE" sz="1200">
              <a:solidFill>
                <a:srgbClr val="FFFFFF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2051721" y="5919663"/>
            <a:ext cx="1728193" cy="46166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  <a:effectLst/>
        </p:spPr>
        <p:txBody>
          <a:bodyPr wrap="square" lIns="91321" tIns="45661" rIns="91321" bIns="45661" rtlCol="0">
            <a:spAutoFit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90+65+35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3707903" y="3212976"/>
            <a:ext cx="1728193" cy="46166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  <a:effectLst/>
        </p:spPr>
        <p:txBody>
          <a:bodyPr wrap="square" lIns="91321" tIns="45661" rIns="91321" bIns="45661" rtlCol="0">
            <a:spAutoFit/>
          </a:bodyPr>
          <a:lstStyle/>
          <a:p>
            <a:r>
              <a:rPr lang="sv-SE" dirty="0">
                <a:solidFill>
                  <a:srgbClr val="002060"/>
                </a:solidFill>
              </a:rPr>
              <a:t>6</a:t>
            </a:r>
            <a:r>
              <a:rPr lang="sv-SE" dirty="0" smtClean="0">
                <a:solidFill>
                  <a:srgbClr val="002060"/>
                </a:solidFill>
              </a:rPr>
              <a:t>0+65+35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19" name="Upp 18"/>
          <p:cNvSpPr/>
          <p:nvPr/>
        </p:nvSpPr>
        <p:spPr bwMode="auto">
          <a:xfrm>
            <a:off x="4427984" y="2708920"/>
            <a:ext cx="216024" cy="504056"/>
          </a:xfrm>
          <a:prstGeom prst="upArrow">
            <a:avLst/>
          </a:prstGeom>
          <a:gradFill rotWithShape="0">
            <a:gsLst>
              <a:gs pos="0">
                <a:srgbClr val="074EB3">
                  <a:alpha val="72247"/>
                </a:srgbClr>
              </a:gs>
              <a:gs pos="100000">
                <a:srgbClr val="0B3280">
                  <a:alpha val="72247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913227"/>
            <a:endParaRPr lang="sv-SE" sz="1200">
              <a:solidFill>
                <a:srgbClr val="FFFFFF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3860303" y="5517232"/>
            <a:ext cx="1575793" cy="46166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  <a:effectLst/>
        </p:spPr>
        <p:txBody>
          <a:bodyPr wrap="square" lIns="91321" tIns="45661" rIns="91321" bIns="45661" rtlCol="0">
            <a:spAutoFit/>
          </a:bodyPr>
          <a:lstStyle/>
          <a:p>
            <a:r>
              <a:rPr lang="sv-SE" dirty="0">
                <a:solidFill>
                  <a:srgbClr val="002060"/>
                </a:solidFill>
              </a:rPr>
              <a:t>6</a:t>
            </a:r>
            <a:r>
              <a:rPr lang="sv-SE" dirty="0" smtClean="0">
                <a:solidFill>
                  <a:srgbClr val="002060"/>
                </a:solidFill>
              </a:rPr>
              <a:t>0+65+35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21" name="Upp 20"/>
          <p:cNvSpPr/>
          <p:nvPr/>
        </p:nvSpPr>
        <p:spPr bwMode="auto">
          <a:xfrm>
            <a:off x="4580384" y="5013176"/>
            <a:ext cx="196974" cy="504056"/>
          </a:xfrm>
          <a:prstGeom prst="upArrow">
            <a:avLst/>
          </a:prstGeom>
          <a:gradFill rotWithShape="0">
            <a:gsLst>
              <a:gs pos="0">
                <a:srgbClr val="074EB3">
                  <a:alpha val="72247"/>
                </a:srgbClr>
              </a:gs>
              <a:gs pos="100000">
                <a:srgbClr val="0B3280">
                  <a:alpha val="72247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913227"/>
            <a:endParaRPr lang="sv-SE" sz="1200">
              <a:solidFill>
                <a:srgbClr val="FFFFFF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92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Koll på kalium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Markkartering. Avkastning. Vallålder.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Foderanalys vall: &gt; 20 g/kg </a:t>
            </a:r>
            <a:r>
              <a:rPr lang="sv-SE" dirty="0" err="1" smtClean="0"/>
              <a:t>ts</a:t>
            </a:r>
            <a:r>
              <a:rPr lang="sv-SE" dirty="0" smtClean="0"/>
              <a:t> majs: 7-9 g/kg </a:t>
            </a:r>
            <a:r>
              <a:rPr lang="sv-SE" dirty="0" err="1" smtClean="0"/>
              <a:t>ts</a:t>
            </a:r>
            <a:endParaRPr lang="sv-SE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Gödselanalys 3-4,5 kg K/ton. Mindre om majs.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7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Gödsling - strategi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82186" indent="-482186" algn="l">
              <a:buFont typeface="Arial" panose="020B0604020202020204" pitchFamily="34" charset="0"/>
              <a:buChar char="•"/>
            </a:pPr>
            <a:r>
              <a:rPr lang="sv-SE" sz="2800" dirty="0"/>
              <a:t>Kväve – baljväxthalt och proteinanalys</a:t>
            </a:r>
          </a:p>
          <a:p>
            <a:pPr marL="482186" indent="-482186" algn="l">
              <a:buFont typeface="Arial" panose="020B0604020202020204" pitchFamily="34" charset="0"/>
              <a:buChar char="•"/>
            </a:pPr>
            <a:r>
              <a:rPr lang="sv-SE" sz="2800" dirty="0"/>
              <a:t>Kalium – stallgödsel, gödsla flera skördar, markkartering, foderanalys</a:t>
            </a:r>
          </a:p>
          <a:p>
            <a:pPr marL="482186" indent="-482186" algn="l">
              <a:buFont typeface="Arial" panose="020B0604020202020204" pitchFamily="34" charset="0"/>
              <a:buChar char="•"/>
            </a:pPr>
            <a:r>
              <a:rPr lang="sv-SE" sz="2800" dirty="0" smtClean="0"/>
              <a:t>Svavel </a:t>
            </a:r>
            <a:r>
              <a:rPr lang="sv-SE" sz="2800" dirty="0"/>
              <a:t>– svavelgödsel till 1:a skörd</a:t>
            </a:r>
          </a:p>
          <a:p>
            <a:pPr marL="482186" indent="-482186" algn="l">
              <a:buFont typeface="Arial" panose="020B0604020202020204" pitchFamily="34" charset="0"/>
              <a:buChar char="•"/>
            </a:pPr>
            <a:r>
              <a:rPr lang="sv-SE" sz="2800" dirty="0"/>
              <a:t>Fosfor – stallgödsel, förrådsgödsling, markkartering</a:t>
            </a:r>
          </a:p>
          <a:p>
            <a:pPr marL="482186" indent="-482186" algn="l">
              <a:buFont typeface="Arial" panose="020B0604020202020204" pitchFamily="34" charset="0"/>
              <a:buChar char="•"/>
            </a:pPr>
            <a:r>
              <a:rPr lang="sv-SE" sz="2800" dirty="0" smtClean="0"/>
              <a:t>Magnesium </a:t>
            </a:r>
            <a:r>
              <a:rPr lang="sv-SE" sz="2800" dirty="0"/>
              <a:t>– stallgödsel/mineralgödsel, markkartering</a:t>
            </a:r>
          </a:p>
          <a:p>
            <a:endParaRPr lang="sv-SE" sz="20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71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547688" y="333375"/>
            <a:ext cx="8229600" cy="576263"/>
          </a:xfrm>
        </p:spPr>
        <p:txBody>
          <a:bodyPr/>
          <a:lstStyle/>
          <a:p>
            <a:pPr eaLnBrk="1" hangingPunct="1"/>
            <a:r>
              <a:rPr lang="sv-SE" altLang="sv-SE" dirty="0" smtClean="0"/>
              <a:t>Kalium till vall och majs</a:t>
            </a:r>
            <a:endParaRPr lang="sv-SE" altLang="sv-SE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051358"/>
              </p:ext>
            </p:extLst>
          </p:nvPr>
        </p:nvGraphicFramePr>
        <p:xfrm>
          <a:off x="323850" y="1124744"/>
          <a:ext cx="8569326" cy="4816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1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9404"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Skörd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 gridSpan="6"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44" marR="91444" marT="45719" marB="45719"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8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Avkastning</a:t>
                      </a:r>
                    </a:p>
                    <a:p>
                      <a:pPr algn="ctr"/>
                      <a:r>
                        <a:rPr lang="sv-SE" sz="1800" dirty="0" smtClean="0"/>
                        <a:t>Ton</a:t>
                      </a:r>
                      <a:r>
                        <a:rPr lang="sv-SE" sz="1800" baseline="0" dirty="0" smtClean="0"/>
                        <a:t> </a:t>
                      </a:r>
                      <a:r>
                        <a:rPr lang="sv-SE" sz="1800" baseline="0" dirty="0" err="1" smtClean="0"/>
                        <a:t>ts</a:t>
                      </a:r>
                      <a:r>
                        <a:rPr lang="sv-SE" sz="1800" baseline="0" dirty="0" smtClean="0"/>
                        <a:t>/ha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Kaliumklass</a:t>
                      </a:r>
                    </a:p>
                  </a:txBody>
                  <a:tcPr marL="91444" marR="91444" marT="45719" marB="45719"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404">
                <a:tc>
                  <a:txBody>
                    <a:bodyPr/>
                    <a:lstStyle/>
                    <a:p>
                      <a:endParaRPr lang="sv-SE" sz="1800" b="1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endParaRPr lang="sv-SE" sz="1800" b="1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b="1" dirty="0" smtClean="0"/>
                        <a:t>I</a:t>
                      </a:r>
                      <a:endParaRPr lang="sv-SE" sz="1800" b="1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b="1" dirty="0" smtClean="0"/>
                        <a:t>II</a:t>
                      </a:r>
                      <a:endParaRPr lang="sv-SE" sz="1800" b="1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b="1" dirty="0" smtClean="0"/>
                        <a:t>III</a:t>
                      </a:r>
                      <a:endParaRPr lang="sv-SE" sz="1800" b="1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b="1" dirty="0" smtClean="0"/>
                        <a:t>IV</a:t>
                      </a:r>
                      <a:endParaRPr lang="sv-SE" sz="1800" b="1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b="1" dirty="0" smtClean="0"/>
                        <a:t>V</a:t>
                      </a:r>
                      <a:endParaRPr lang="sv-SE" sz="1800" b="1" dirty="0"/>
                    </a:p>
                  </a:txBody>
                  <a:tcPr marL="91444" marR="91444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404"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latin typeface="+mn-lt"/>
                        </a:rPr>
                        <a:t>Slåttervall </a:t>
                      </a:r>
                      <a:r>
                        <a:rPr lang="sv-SE" sz="1800" dirty="0" err="1" smtClean="0">
                          <a:latin typeface="+mn-lt"/>
                        </a:rPr>
                        <a:t>ts</a:t>
                      </a:r>
                      <a:r>
                        <a:rPr lang="sv-SE" sz="1800" dirty="0" smtClean="0">
                          <a:latin typeface="+mn-lt"/>
                        </a:rPr>
                        <a:t>, vall I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6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120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80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40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404"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latin typeface="+mn-lt"/>
                        </a:rPr>
                        <a:t>Slåttervall </a:t>
                      </a:r>
                      <a:r>
                        <a:rPr lang="sv-SE" sz="1800" dirty="0" err="1" smtClean="0">
                          <a:latin typeface="+mn-lt"/>
                        </a:rPr>
                        <a:t>ts</a:t>
                      </a:r>
                      <a:r>
                        <a:rPr lang="sv-SE" sz="1800" dirty="0" smtClean="0">
                          <a:latin typeface="+mn-lt"/>
                        </a:rPr>
                        <a:t>, vall II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6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160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120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80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40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404"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latin typeface="+mn-lt"/>
                        </a:rPr>
                        <a:t>Slåttervall </a:t>
                      </a:r>
                      <a:r>
                        <a:rPr lang="sv-SE" sz="1800" dirty="0" err="1" smtClean="0">
                          <a:latin typeface="+mn-lt"/>
                        </a:rPr>
                        <a:t>ts</a:t>
                      </a:r>
                      <a:r>
                        <a:rPr lang="sv-SE" sz="1800" dirty="0" smtClean="0">
                          <a:latin typeface="+mn-lt"/>
                        </a:rPr>
                        <a:t>, vall I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8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160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120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80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40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404"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latin typeface="+mn-lt"/>
                        </a:rPr>
                        <a:t>Slåttervall </a:t>
                      </a:r>
                      <a:r>
                        <a:rPr lang="sv-SE" sz="1800" dirty="0" err="1" smtClean="0">
                          <a:latin typeface="+mn-lt"/>
                        </a:rPr>
                        <a:t>ts</a:t>
                      </a:r>
                      <a:r>
                        <a:rPr lang="sv-SE" sz="1800" dirty="0" smtClean="0">
                          <a:latin typeface="+mn-lt"/>
                        </a:rPr>
                        <a:t>, vall II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8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200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160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120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80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40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404"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latin typeface="+mn-lt"/>
                        </a:rPr>
                        <a:t>Fodermajs </a:t>
                      </a:r>
                      <a:r>
                        <a:rPr lang="sv-SE" sz="1800" dirty="0" err="1" smtClean="0">
                          <a:latin typeface="+mn-lt"/>
                        </a:rPr>
                        <a:t>ts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160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140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120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80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40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404"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latin typeface="+mn-lt"/>
                        </a:rPr>
                        <a:t>Fodermajs </a:t>
                      </a:r>
                      <a:r>
                        <a:rPr lang="sv-SE" sz="1800" dirty="0" err="1" smtClean="0">
                          <a:latin typeface="+mn-lt"/>
                        </a:rPr>
                        <a:t>ts</a:t>
                      </a:r>
                      <a:r>
                        <a:rPr lang="sv-SE" sz="1800" dirty="0" smtClean="0">
                          <a:latin typeface="+mn-lt"/>
                        </a:rPr>
                        <a:t>	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12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200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160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140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120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40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1164">
                <a:tc gridSpan="7">
                  <a:txBody>
                    <a:bodyPr/>
                    <a:lstStyle/>
                    <a:p>
                      <a:r>
                        <a:rPr lang="sv-SE" sz="1800" dirty="0" smtClean="0"/>
                        <a:t>Kaliuminnehållet i </a:t>
                      </a:r>
                      <a:r>
                        <a:rPr lang="sv-SE" sz="1800" dirty="0" err="1" smtClean="0"/>
                        <a:t>vallfodret</a:t>
                      </a:r>
                      <a:r>
                        <a:rPr lang="sv-SE" sz="1800" dirty="0" smtClean="0"/>
                        <a:t> bör vara &gt; 20 g/kg </a:t>
                      </a:r>
                      <a:r>
                        <a:rPr lang="sv-SE" sz="1800" dirty="0" err="1" smtClean="0"/>
                        <a:t>ts</a:t>
                      </a:r>
                      <a:r>
                        <a:rPr lang="sv-SE" sz="1800" dirty="0" smtClean="0"/>
                        <a:t> för att inte vara skördesänkande, i</a:t>
                      </a:r>
                      <a:r>
                        <a:rPr lang="sv-SE" sz="1800" baseline="0" dirty="0" smtClean="0"/>
                        <a:t> majs 7-9 g/kg </a:t>
                      </a:r>
                      <a:r>
                        <a:rPr lang="sv-SE" sz="1800" baseline="0" dirty="0" err="1" smtClean="0"/>
                        <a:t>ts</a:t>
                      </a:r>
                      <a:r>
                        <a:rPr lang="sv-SE" sz="1800" dirty="0" smtClean="0"/>
                        <a:t>.</a:t>
                      </a:r>
                      <a:endParaRPr lang="sv-SE" sz="1800" dirty="0"/>
                    </a:p>
                  </a:txBody>
                  <a:tcPr marL="91444" marR="91444" marT="45719" marB="45719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/>
          </p:cNvSpPr>
          <p:nvPr/>
        </p:nvSpPr>
        <p:spPr bwMode="auto">
          <a:xfrm>
            <a:off x="684213" y="5805264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sv-SE" sz="1600" b="0" dirty="0" smtClean="0">
                <a:latin typeface="+mn-lt"/>
              </a:rPr>
              <a:t>Källa: Rekommendationer för gödsling och kalkning 2016, Jordbruksverket</a:t>
            </a:r>
            <a:endParaRPr lang="sv-SE" sz="1600" b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93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 smtClean="0"/>
              <a:t>Försök med kalium till majs 2011-13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734467" y="1340768"/>
            <a:ext cx="7950771" cy="3393281"/>
          </a:xfrm>
        </p:spPr>
        <p:txBody>
          <a:bodyPr/>
          <a:lstStyle/>
          <a:p>
            <a:r>
              <a:rPr lang="sv-SE" altLang="sv-SE" dirty="0" smtClean="0"/>
              <a:t>Majs behövde mindre kalium än rådande rekommendation</a:t>
            </a:r>
          </a:p>
          <a:p>
            <a:r>
              <a:rPr lang="sv-SE" altLang="sv-SE" dirty="0" smtClean="0"/>
              <a:t>Positivt ekonomiskt netto upp till max 150 kg K/ha</a:t>
            </a:r>
          </a:p>
          <a:p>
            <a:r>
              <a:rPr lang="sv-SE" altLang="sv-SE" dirty="0" smtClean="0"/>
              <a:t>I 25 % av försöken med K-Al I-II ingen effekt</a:t>
            </a:r>
          </a:p>
          <a:p>
            <a:r>
              <a:rPr lang="sv-SE" altLang="sv-SE" dirty="0" smtClean="0"/>
              <a:t>Kaliumhalten påverkades</a:t>
            </a:r>
          </a:p>
          <a:p>
            <a:r>
              <a:rPr lang="sv-SE" altLang="sv-SE" dirty="0" smtClean="0"/>
              <a:t>Kaliumbrist gav snabbare avmognad</a:t>
            </a:r>
          </a:p>
          <a:p>
            <a:endParaRPr lang="sv-SE" altLang="sv-SE" dirty="0" smtClean="0"/>
          </a:p>
          <a:p>
            <a:endParaRPr lang="sv-SE" altLang="sv-SE" dirty="0" smtClean="0"/>
          </a:p>
          <a:p>
            <a:endParaRPr lang="sv-SE" altLang="sv-SE" dirty="0" smtClean="0"/>
          </a:p>
          <a:p>
            <a:endParaRPr lang="sv-SE" altLang="sv-SE" dirty="0" smtClean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4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>
          <a:xfrm>
            <a:off x="547688" y="333375"/>
            <a:ext cx="8229600" cy="576263"/>
          </a:xfrm>
        </p:spPr>
        <p:txBody>
          <a:bodyPr/>
          <a:lstStyle/>
          <a:p>
            <a:pPr eaLnBrk="1" hangingPunct="1"/>
            <a:r>
              <a:rPr lang="sv-SE" altLang="sv-SE" smtClean="0"/>
              <a:t>Kaliumgödsling</a:t>
            </a:r>
            <a:endParaRPr lang="sv-SE" altLang="sv-SE" smtClean="0">
              <a:solidFill>
                <a:schemeClr val="bg1"/>
              </a:solidFill>
            </a:endParaRPr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68103"/>
            <a:ext cx="9028112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052736"/>
            <a:ext cx="31083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090836"/>
            <a:ext cx="298132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016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40" y="3717032"/>
            <a:ext cx="7758970" cy="2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9" y="980729"/>
            <a:ext cx="7758970" cy="2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943101" y="358775"/>
            <a:ext cx="6657975" cy="539750"/>
          </a:xfrm>
        </p:spPr>
        <p:txBody>
          <a:bodyPr/>
          <a:lstStyle/>
          <a:p>
            <a:r>
              <a:rPr lang="sv-SE" dirty="0" smtClean="0"/>
              <a:t>Vallgödsling</a:t>
            </a:r>
            <a:endParaRPr lang="sv-SE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15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074" name="Picture 2" descr="C:\Users\lindag.HS\Documents\Mina dok Linda\GROVFODERVERKTYGET\BILDER\VALL Kaliumbrist rödklöver IMG_23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>
                <a:solidFill>
                  <a:prstClr val="white"/>
                </a:solidFill>
              </a:rPr>
              <a:t>Linda af Geijersstam Hushållningssällskapet</a:t>
            </a:r>
            <a:endParaRPr lang="sv-S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5148064" y="476672"/>
            <a:ext cx="3816424" cy="4583162"/>
          </a:xfrm>
        </p:spPr>
        <p:txBody>
          <a:bodyPr/>
          <a:lstStyle/>
          <a:p>
            <a:pPr>
              <a:buFont typeface="Arial" charset="0"/>
              <a:buNone/>
            </a:pPr>
            <a:endParaRPr lang="sv-SE" altLang="sv-SE" b="1" dirty="0" smtClean="0"/>
          </a:p>
          <a:p>
            <a:endParaRPr lang="sv-SE" altLang="sv-SE" dirty="0" smtClean="0"/>
          </a:p>
          <a:p>
            <a:r>
              <a:rPr lang="sv-SE" altLang="sv-SE" dirty="0" smtClean="0"/>
              <a:t>Främst på äldre blad </a:t>
            </a:r>
          </a:p>
          <a:p>
            <a:r>
              <a:rPr lang="sv-SE" altLang="sv-SE" dirty="0" smtClean="0"/>
              <a:t>Synlig 4-6 veckor efter sådd</a:t>
            </a:r>
          </a:p>
          <a:p>
            <a:r>
              <a:rPr lang="sv-SE" altLang="sv-SE" dirty="0" smtClean="0"/>
              <a:t>Bladkanter gulnar och dör</a:t>
            </a:r>
          </a:p>
          <a:p>
            <a:r>
              <a:rPr lang="sv-SE" altLang="sv-SE" dirty="0" smtClean="0"/>
              <a:t>Liggmajs</a:t>
            </a:r>
          </a:p>
          <a:p>
            <a:r>
              <a:rPr lang="sv-SE" altLang="sv-SE" dirty="0" smtClean="0"/>
              <a:t>Yttersta kärnorna ofyllda</a:t>
            </a:r>
          </a:p>
          <a:p>
            <a:r>
              <a:rPr lang="sv-SE" altLang="sv-SE" dirty="0" smtClean="0"/>
              <a:t>Torkkänslighet</a:t>
            </a:r>
          </a:p>
        </p:txBody>
      </p:sp>
      <p:pic>
        <p:nvPicPr>
          <p:cNvPr id="32772" name="Picture 4" descr="MAJS kaliumbrist PICT38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-2060525"/>
            <a:ext cx="6689453" cy="891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Linda af Geijersstam Hushållningssällskapet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73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 och undertext vänster (kopia)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undertext vänster (kopia)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72247"/>
              </a:srgbClr>
            </a:gs>
            <a:gs pos="100000">
              <a:srgbClr val="0B3280">
                <a:alpha val="72247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72247"/>
              </a:srgbClr>
            </a:gs>
            <a:gs pos="100000">
              <a:srgbClr val="0B3280">
                <a:alpha val="72247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el och undertext vänster (kopia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ush_mall_ppt_nov2012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GREPPAmall_ko">
  <a:themeElements>
    <a:clrScheme name="Office-tema 9">
      <a:dk1>
        <a:srgbClr val="004165"/>
      </a:dk1>
      <a:lt1>
        <a:srgbClr val="FFFFFF"/>
      </a:lt1>
      <a:dk2>
        <a:srgbClr val="DC5034"/>
      </a:dk2>
      <a:lt2>
        <a:srgbClr val="D4BA00"/>
      </a:lt2>
      <a:accent1>
        <a:srgbClr val="72B5CC"/>
      </a:accent1>
      <a:accent2>
        <a:srgbClr val="005C84"/>
      </a:accent2>
      <a:accent3>
        <a:srgbClr val="FFFFFF"/>
      </a:accent3>
      <a:accent4>
        <a:srgbClr val="003655"/>
      </a:accent4>
      <a:accent5>
        <a:srgbClr val="BCD7E2"/>
      </a:accent5>
      <a:accent6>
        <a:srgbClr val="005377"/>
      </a:accent6>
      <a:hlink>
        <a:srgbClr val="A71930"/>
      </a:hlink>
      <a:folHlink>
        <a:srgbClr val="58A618"/>
      </a:folHlink>
    </a:clrScheme>
    <a:fontScheme name="Office-tema">
      <a:majorFont>
        <a:latin typeface="Helvetica"/>
        <a:ea typeface="ＭＳ Ｐゴシック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8">
        <a:dk1>
          <a:srgbClr val="004165"/>
        </a:dk1>
        <a:lt1>
          <a:srgbClr val="FFFFFF"/>
        </a:lt1>
        <a:dk2>
          <a:srgbClr val="004165"/>
        </a:dk2>
        <a:lt2>
          <a:srgbClr val="808080"/>
        </a:lt2>
        <a:accent1>
          <a:srgbClr val="72B5CC"/>
        </a:accent1>
        <a:accent2>
          <a:srgbClr val="58A618"/>
        </a:accent2>
        <a:accent3>
          <a:srgbClr val="FFFFFF"/>
        </a:accent3>
        <a:accent4>
          <a:srgbClr val="003655"/>
        </a:accent4>
        <a:accent5>
          <a:srgbClr val="BCD7E2"/>
        </a:accent5>
        <a:accent6>
          <a:srgbClr val="4F9615"/>
        </a:accent6>
        <a:hlink>
          <a:srgbClr val="DC5034"/>
        </a:hlink>
        <a:folHlink>
          <a:srgbClr val="6773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9">
        <a:dk1>
          <a:srgbClr val="004165"/>
        </a:dk1>
        <a:lt1>
          <a:srgbClr val="FFFFFF"/>
        </a:lt1>
        <a:dk2>
          <a:srgbClr val="DC5034"/>
        </a:dk2>
        <a:lt2>
          <a:srgbClr val="D4BA00"/>
        </a:lt2>
        <a:accent1>
          <a:srgbClr val="72B5CC"/>
        </a:accent1>
        <a:accent2>
          <a:srgbClr val="005C84"/>
        </a:accent2>
        <a:accent3>
          <a:srgbClr val="FFFFFF"/>
        </a:accent3>
        <a:accent4>
          <a:srgbClr val="003655"/>
        </a:accent4>
        <a:accent5>
          <a:srgbClr val="BCD7E2"/>
        </a:accent5>
        <a:accent6>
          <a:srgbClr val="005377"/>
        </a:accent6>
        <a:hlink>
          <a:srgbClr val="A71930"/>
        </a:hlink>
        <a:folHlink>
          <a:srgbClr val="58A6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hush_mall_ppt_nov2012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Mall PowerPoint 97-2003</Template>
  <TotalTime>8908</TotalTime>
  <Words>1351</Words>
  <Application>Microsoft Office PowerPoint</Application>
  <PresentationFormat>Bildspel på skärmen (4:3)</PresentationFormat>
  <Paragraphs>511</Paragraphs>
  <Slides>30</Slides>
  <Notes>8</Notes>
  <HiddenSlides>0</HiddenSlides>
  <MMClips>0</MMClips>
  <ScaleCrop>false</ScaleCrop>
  <HeadingPairs>
    <vt:vector size="8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4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45" baseType="lpstr">
      <vt:lpstr>ＭＳ Ｐゴシック</vt:lpstr>
      <vt:lpstr>Arial</vt:lpstr>
      <vt:lpstr>Calibri</vt:lpstr>
      <vt:lpstr>Gill Sans</vt:lpstr>
      <vt:lpstr>Helvetica</vt:lpstr>
      <vt:lpstr>Tahoma</vt:lpstr>
      <vt:lpstr>Times New Roman</vt:lpstr>
      <vt:lpstr>Verdana</vt:lpstr>
      <vt:lpstr>Wingdings</vt:lpstr>
      <vt:lpstr>ヒラギノ角ゴ ProN W3</vt:lpstr>
      <vt:lpstr>Titel och undertext vänster (kopia)</vt:lpstr>
      <vt:lpstr>1_hush_mall_ppt_nov2012</vt:lpstr>
      <vt:lpstr>1_GREPPAmall_ko</vt:lpstr>
      <vt:lpstr>2_hush_mall_ppt_nov2012</vt:lpstr>
      <vt:lpstr>Diagram</vt:lpstr>
      <vt:lpstr>Gödsling av vall &amp; majs </vt:lpstr>
      <vt:lpstr>Gödsling av vall &amp; majs</vt:lpstr>
      <vt:lpstr>Koll på kalium</vt:lpstr>
      <vt:lpstr>Kalium till vall och majs</vt:lpstr>
      <vt:lpstr>Försök med kalium till majs 2011-13</vt:lpstr>
      <vt:lpstr>Kaliumgödsling</vt:lpstr>
      <vt:lpstr>Vallgödsling</vt:lpstr>
      <vt:lpstr>PowerPoint-presentation</vt:lpstr>
      <vt:lpstr>PowerPoint-presentation</vt:lpstr>
      <vt:lpstr>Förrådsgödsla kalium?</vt:lpstr>
      <vt:lpstr>Koll på kväve</vt:lpstr>
      <vt:lpstr>Kväve till vall och majs </vt:lpstr>
      <vt:lpstr>PowerPoint-presentation</vt:lpstr>
      <vt:lpstr>Räkna på proteinet</vt:lpstr>
      <vt:lpstr>Utnyttja baljväxten i vallen</vt:lpstr>
      <vt:lpstr>PowerPoint-presentation</vt:lpstr>
      <vt:lpstr>Gödsla sig till baljväxthalt</vt:lpstr>
      <vt:lpstr>PowerPoint-presentation</vt:lpstr>
      <vt:lpstr>Baljväxthalt</vt:lpstr>
      <vt:lpstr>Avkastning</vt:lpstr>
      <vt:lpstr>Kvävestrategi till blandvall</vt:lpstr>
      <vt:lpstr>Anpassa N-giva efter baljväxt</vt:lpstr>
      <vt:lpstr>L6-5071 Kvävegödslingsstrategier till vall</vt:lpstr>
      <vt:lpstr>Slutsatser </vt:lpstr>
      <vt:lpstr>L6-5071 2012-2014 Färjestaden</vt:lpstr>
      <vt:lpstr>PowerPoint-presentation</vt:lpstr>
      <vt:lpstr>Ekonomisk jämförelse kvävestrategi till blandvall L6-5071 Färjestaden Beräkning Ola Hallin </vt:lpstr>
      <vt:lpstr>Foderberäkning individram, Länghem  kvävegödslingsstrategi till blandvall Emelie Wickström, Rådgivarna i Sjuhärad </vt:lpstr>
      <vt:lpstr>PowerPoint-presentation</vt:lpstr>
      <vt:lpstr>Gödsling - strategi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Jan</dc:creator>
  <cp:lastModifiedBy>Tove Gilvad</cp:lastModifiedBy>
  <cp:revision>425</cp:revision>
  <cp:lastPrinted>2014-11-19T12:47:41Z</cp:lastPrinted>
  <dcterms:created xsi:type="dcterms:W3CDTF">2010-01-12T07:24:28Z</dcterms:created>
  <dcterms:modified xsi:type="dcterms:W3CDTF">2018-09-11T11:12:55Z</dcterms:modified>
</cp:coreProperties>
</file>