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367" r:id="rId2"/>
    <p:sldId id="368" r:id="rId3"/>
    <p:sldId id="369" r:id="rId4"/>
    <p:sldId id="370" r:id="rId5"/>
    <p:sldId id="371" r:id="rId6"/>
    <p:sldId id="372" r:id="rId7"/>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na Börling" initials="KB" lastIdx="14" clrIdx="0">
    <p:extLst>
      <p:ext uri="{19B8F6BF-5375-455C-9EA6-DF929625EA0E}">
        <p15:presenceInfo xmlns:p15="http://schemas.microsoft.com/office/powerpoint/2012/main" userId="S-1-5-21-2136397482-2630166550-2498155280-2961" providerId="AD"/>
      </p:ext>
    </p:extLst>
  </p:cmAuthor>
  <p:cmAuthor id="2" name="Pernilla Kvarmo" initials="PK" lastIdx="13" clrIdx="1">
    <p:extLst>
      <p:ext uri="{19B8F6BF-5375-455C-9EA6-DF929625EA0E}">
        <p15:presenceInfo xmlns:p15="http://schemas.microsoft.com/office/powerpoint/2012/main" userId="S-1-5-21-2136397482-2630166550-2498155280-4734" providerId="AD"/>
      </p:ext>
    </p:extLst>
  </p:cmAuthor>
  <p:cmAuthor id="3" name="Emelie Andersson" initials="EA" lastIdx="42" clrIdx="2">
    <p:extLst>
      <p:ext uri="{19B8F6BF-5375-455C-9EA6-DF929625EA0E}">
        <p15:presenceInfo xmlns:p15="http://schemas.microsoft.com/office/powerpoint/2012/main" userId="S-1-5-21-2136397482-2630166550-2498155280-29430" providerId="AD"/>
      </p:ext>
    </p:extLst>
  </p:cmAuthor>
  <p:cmAuthor id="4" name="Ulrika Listh" initials="UL" lastIdx="4" clrIdx="3">
    <p:extLst>
      <p:ext uri="{19B8F6BF-5375-455C-9EA6-DF929625EA0E}">
        <p15:presenceInfo xmlns:p15="http://schemas.microsoft.com/office/powerpoint/2012/main" userId="S-1-5-21-2136397482-2630166550-2498155280-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88147" autoAdjust="0"/>
  </p:normalViewPr>
  <p:slideViewPr>
    <p:cSldViewPr>
      <p:cViewPr varScale="1">
        <p:scale>
          <a:sx n="56" d="100"/>
          <a:sy n="56" d="100"/>
        </p:scale>
        <p:origin x="74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about:blank"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4146781477046133"/>
          <c:w val="0.62651946381247003"/>
          <c:h val="0.80801768218689474"/>
        </c:manualLayout>
      </c:layout>
      <c:pieChart>
        <c:varyColors val="1"/>
        <c:ser>
          <c:idx val="0"/>
          <c:order val="0"/>
          <c:dPt>
            <c:idx val="0"/>
            <c:bubble3D val="0"/>
            <c:spPr>
              <a:solidFill>
                <a:schemeClr val="accent2"/>
              </a:solidFill>
            </c:spPr>
            <c:extLst>
              <c:ext xmlns:c16="http://schemas.microsoft.com/office/drawing/2014/chart" uri="{C3380CC4-5D6E-409C-BE32-E72D297353CC}">
                <c16:uniqueId val="{00000001-4021-446D-9312-4663979DCB3C}"/>
              </c:ext>
            </c:extLst>
          </c:dPt>
          <c:dPt>
            <c:idx val="1"/>
            <c:bubble3D val="0"/>
            <c:spPr>
              <a:solidFill>
                <a:schemeClr val="accent2">
                  <a:lumMod val="50000"/>
                </a:schemeClr>
              </a:solidFill>
            </c:spPr>
            <c:extLst>
              <c:ext xmlns:c16="http://schemas.microsoft.com/office/drawing/2014/chart" uri="{C3380CC4-5D6E-409C-BE32-E72D297353CC}">
                <c16:uniqueId val="{00000003-4021-446D-9312-4663979DCB3C}"/>
              </c:ext>
            </c:extLst>
          </c:dPt>
          <c:dPt>
            <c:idx val="2"/>
            <c:bubble3D val="0"/>
            <c:spPr>
              <a:solidFill>
                <a:schemeClr val="accent3">
                  <a:lumMod val="50000"/>
                </a:schemeClr>
              </a:solidFill>
            </c:spPr>
            <c:extLst>
              <c:ext xmlns:c16="http://schemas.microsoft.com/office/drawing/2014/chart" uri="{C3380CC4-5D6E-409C-BE32-E72D297353CC}">
                <c16:uniqueId val="{00000005-4021-446D-9312-4663979DCB3C}"/>
              </c:ext>
            </c:extLst>
          </c:dPt>
          <c:dPt>
            <c:idx val="3"/>
            <c:bubble3D val="0"/>
            <c:spPr>
              <a:solidFill>
                <a:schemeClr val="accent3"/>
              </a:solidFill>
            </c:spPr>
            <c:extLst>
              <c:ext xmlns:c16="http://schemas.microsoft.com/office/drawing/2014/chart" uri="{C3380CC4-5D6E-409C-BE32-E72D297353CC}">
                <c16:uniqueId val="{00000007-4021-446D-9312-4663979DCB3C}"/>
              </c:ext>
            </c:extLst>
          </c:dPt>
          <c:dPt>
            <c:idx val="4"/>
            <c:bubble3D val="0"/>
            <c:spPr>
              <a:solidFill>
                <a:schemeClr val="accent1"/>
              </a:solidFill>
            </c:spPr>
            <c:extLst>
              <c:ext xmlns:c16="http://schemas.microsoft.com/office/drawing/2014/chart" uri="{C3380CC4-5D6E-409C-BE32-E72D297353CC}">
                <c16:uniqueId val="{00000009-4021-446D-9312-4663979DCB3C}"/>
              </c:ext>
            </c:extLst>
          </c:dPt>
          <c:cat>
            <c:strRef>
              <c:f>Blad2!$J$6:$J$10</c:f>
              <c:strCache>
                <c:ptCount val="5"/>
                <c:pt idx="0">
                  <c:v>Metan från fodersmältning</c:v>
                </c:pt>
                <c:pt idx="1">
                  <c:v>Metan från gödsellager</c:v>
                </c:pt>
                <c:pt idx="2">
                  <c:v>Lustgas från gödsellager</c:v>
                </c:pt>
                <c:pt idx="3">
                  <c:v>Lustgas från mark</c:v>
                </c:pt>
                <c:pt idx="4">
                  <c:v>Energianvändning</c:v>
                </c:pt>
              </c:strCache>
            </c:strRef>
          </c:cat>
          <c:val>
            <c:numRef>
              <c:f>Blad2!$K$6:$K$10</c:f>
              <c:numCache>
                <c:formatCode>#,##0</c:formatCode>
                <c:ptCount val="5"/>
                <c:pt idx="0">
                  <c:v>2736</c:v>
                </c:pt>
                <c:pt idx="1">
                  <c:v>472</c:v>
                </c:pt>
                <c:pt idx="2">
                  <c:v>478</c:v>
                </c:pt>
                <c:pt idx="3">
                  <c:v>4744</c:v>
                </c:pt>
                <c:pt idx="4" formatCode="General">
                  <c:v>1100</c:v>
                </c:pt>
              </c:numCache>
            </c:numRef>
          </c:val>
          <c:extLst>
            <c:ext xmlns:c16="http://schemas.microsoft.com/office/drawing/2014/chart" uri="{C3380CC4-5D6E-409C-BE32-E72D297353CC}">
              <c16:uniqueId val="{0000000A-4021-446D-9312-4663979DCB3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647649696500726"/>
          <c:y val="0.22828781268058643"/>
          <c:w val="0.3679768551410118"/>
          <c:h val="0.65779911141114145"/>
        </c:manualLayout>
      </c:layout>
      <c:overlay val="0"/>
      <c:spPr>
        <a:solidFill>
          <a:srgbClr val="FFFFFF"/>
        </a:solidFill>
        <a:ln>
          <a:solidFill>
            <a:srgbClr val="808080">
              <a:lumMod val="60000"/>
              <a:lumOff val="40000"/>
            </a:srgbClr>
          </a:solidFill>
        </a:ln>
      </c:spPr>
      <c:txPr>
        <a:bodyPr/>
        <a:lstStyle/>
        <a:p>
          <a:pPr rtl="0">
            <a:defRPr sz="1800"/>
          </a:pPr>
          <a:endParaRPr lang="sv-SE"/>
        </a:p>
      </c:txPr>
    </c:legend>
    <c:plotVisOnly val="1"/>
    <c:dispBlanksAs val="zero"/>
    <c:showDLblsOverMax val="0"/>
  </c:chart>
  <c:spPr>
    <a:solidFill>
      <a:srgbClr val="FFFFFF"/>
    </a:solidFill>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146E-2"/>
          <c:w val="0.85499196459009308"/>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1-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0.30358000000000224</c:v>
                </c:pt>
                <c:pt idx="1">
                  <c:v>2.5415999999999999</c:v>
                </c:pt>
                <c:pt idx="3">
                  <c:v>2.21</c:v>
                </c:pt>
                <c:pt idx="6">
                  <c:v>2.5</c:v>
                </c:pt>
              </c:numCache>
            </c:numRef>
          </c:val>
          <c:extLst>
            <c:ext xmlns:c16="http://schemas.microsoft.com/office/drawing/2014/chart" uri="{C3380CC4-5D6E-409C-BE32-E72D297353CC}">
              <c16:uniqueId val="{00000002-74D6-42C6-A856-CDAC045FFC48}"/>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4-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2.1038800000000198E-3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5-74D6-42C6-A856-CDAC045FFC48}"/>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6-74D6-42C6-A856-CDAC045FFC48}"/>
            </c:ext>
          </c:extLst>
        </c:ser>
        <c:dLbls>
          <c:showLegendKey val="0"/>
          <c:showVal val="0"/>
          <c:showCatName val="0"/>
          <c:showSerName val="0"/>
          <c:showPercent val="0"/>
          <c:showBubbleSize val="0"/>
        </c:dLbls>
        <c:gapWidth val="29"/>
        <c:overlap val="100"/>
        <c:axId val="323561728"/>
        <c:axId val="323563520"/>
      </c:barChart>
      <c:catAx>
        <c:axId val="323561728"/>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323563520"/>
        <c:crosses val="autoZero"/>
        <c:auto val="1"/>
        <c:lblAlgn val="ctr"/>
        <c:lblOffset val="100"/>
        <c:noMultiLvlLbl val="0"/>
      </c:catAx>
      <c:valAx>
        <c:axId val="323563520"/>
        <c:scaling>
          <c:orientation val="minMax"/>
        </c:scaling>
        <c:delete val="0"/>
        <c:axPos val="l"/>
        <c:majorGridlines/>
        <c:title>
          <c:tx>
            <c:rich>
              <a:bodyPr rot="-5400000" vert="horz"/>
              <a:lstStyle/>
              <a:p>
                <a:pPr>
                  <a:defRPr sz="1600" b="0"/>
                </a:pPr>
                <a:r>
                  <a:rPr lang="en-US" sz="1600" b="0"/>
                  <a:t>kg koldioxidekvivalenter</a:t>
                </a:r>
              </a:p>
            </c:rich>
          </c:tx>
          <c:overlay val="0"/>
        </c:title>
        <c:numFmt formatCode="General" sourceLinked="1"/>
        <c:majorTickMark val="out"/>
        <c:minorTickMark val="none"/>
        <c:tickLblPos val="nextTo"/>
        <c:txPr>
          <a:bodyPr/>
          <a:lstStyle/>
          <a:p>
            <a:pPr>
              <a:defRPr sz="2000"/>
            </a:pPr>
            <a:endParaRPr lang="sv-SE"/>
          </a:p>
        </c:txPr>
        <c:crossAx val="323561728"/>
        <c:crosses val="autoZero"/>
        <c:crossBetween val="midCat"/>
        <c:majorUnit val="2"/>
      </c:valAx>
    </c:plotArea>
    <c:legend>
      <c:legendPos val="r"/>
      <c:layout>
        <c:manualLayout>
          <c:xMode val="edge"/>
          <c:yMode val="edge"/>
          <c:x val="0.16577033672838676"/>
          <c:y val="8.0795083541387577E-2"/>
          <c:w val="0.15858410449677077"/>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C9537A9-CBF5-4BD4-91E2-C40FFA7651DA}" type="datetimeFigureOut">
              <a:rPr lang="sv-SE" smtClean="0"/>
              <a:t>2022-09-01</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F55DB93-07D0-4BC0-ADB0-A94CAEF06523}" type="slidenum">
              <a:rPr lang="sv-SE" smtClean="0"/>
              <a:t>‹#›</a:t>
            </a:fld>
            <a:endParaRPr lang="sv-SE"/>
          </a:p>
        </p:txBody>
      </p:sp>
    </p:spTree>
    <p:extLst>
      <p:ext uri="{BB962C8B-B14F-4D97-AF65-F5344CB8AC3E}">
        <p14:creationId xmlns:p14="http://schemas.microsoft.com/office/powerpoint/2010/main" val="28040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8B7AB271-A2C9-4415-B7FA-38AC1CC58772}" type="datetimeFigureOut">
              <a:rPr lang="sv-SE" smtClean="0"/>
              <a:t>2022-09-01</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85DA1AB9-C287-4546-A1D5-CAEBFFC3D6C4}" type="slidenum">
              <a:rPr lang="sv-SE" smtClean="0"/>
              <a:t>‹#›</a:t>
            </a:fld>
            <a:endParaRPr lang="sv-SE"/>
          </a:p>
        </p:txBody>
      </p:sp>
    </p:spTree>
    <p:extLst>
      <p:ext uri="{BB962C8B-B14F-4D97-AF65-F5344CB8AC3E}">
        <p14:creationId xmlns:p14="http://schemas.microsoft.com/office/powerpoint/2010/main" val="4193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 2009 bidrog jordbruket med ca 16 % av växthusgasutsläppen i Sverige,</a:t>
            </a:r>
            <a:r>
              <a:rPr lang="sv-SE" baseline="0" dirty="0"/>
              <a:t> dvs </a:t>
            </a:r>
            <a:r>
              <a:rPr lang="sv-SE" dirty="0"/>
              <a:t>ca 9 </a:t>
            </a:r>
            <a:r>
              <a:rPr lang="sv-SE" dirty="0" err="1"/>
              <a:t>Mton</a:t>
            </a:r>
            <a:r>
              <a:rPr lang="sv-SE" dirty="0"/>
              <a:t> koldioxidekvivalenter.</a:t>
            </a:r>
            <a:r>
              <a:rPr lang="sv-SE" baseline="0" dirty="0"/>
              <a:t> I klimatsammanhang handlar det ofta om koldioxid från fossila bränslen. Jordbrukets klimatpåverkan är dock inte som andra samhällssektorers klimatpåverkan. Dels är det andra växthusgaser, nämligen metan och lustgas, som bidrar till det mesta av jordbrukets klimatpåverkan. Dels kommer mycket av utsläppen från olika biologiska processer, det är alltså inte de tekniska systemen som bidrar till de mesta växthusgasutsläppen i jordbruket. Just att mycket av utsläppen uppstår i olika biologiska processer medför att vi kan ha en rätt stor variation i utsläpp mellan fält eller djur och mellan år beroende på lokala förutsättningar och årsmånsvariationer, men även att det är svårare att verifiera hur stora utsläppen verkligen är. </a:t>
            </a:r>
          </a:p>
          <a:p>
            <a:endParaRPr lang="sv-SE" dirty="0"/>
          </a:p>
          <a:p>
            <a:endParaRPr lang="sv-SE" dirty="0"/>
          </a:p>
          <a:p>
            <a:r>
              <a:rPr lang="sv-SE" dirty="0"/>
              <a:t>Observera att här ingår inte utsläpp från produktion av mineralgödsel eller importerat foder i jordbrukssektorn. Här ingår bara utsläpp som sker i själva jordbrukssektorn i Sverige. </a:t>
            </a:r>
          </a:p>
        </p:txBody>
      </p:sp>
      <p:sp>
        <p:nvSpPr>
          <p:cNvPr id="4" name="Platshållare för bildnummer 3"/>
          <p:cNvSpPr>
            <a:spLocks noGrp="1"/>
          </p:cNvSpPr>
          <p:nvPr>
            <p:ph type="sldNum" sz="quarter" idx="10"/>
          </p:nvPr>
        </p:nvSpPr>
        <p:spPr/>
        <p:txBody>
          <a:bodyPr/>
          <a:lstStyle/>
          <a:p>
            <a:fld id="{85CF8300-6757-4F8F-A892-7A8E1FD37470}" type="slidenum">
              <a:rPr lang="sv-SE" smtClean="0"/>
              <a:t>1</a:t>
            </a:fld>
            <a:endParaRPr lang="sv-SE"/>
          </a:p>
        </p:txBody>
      </p:sp>
    </p:spTree>
    <p:extLst>
      <p:ext uri="{BB962C8B-B14F-4D97-AF65-F5344CB8AC3E}">
        <p14:creationId xmlns:p14="http://schemas.microsoft.com/office/powerpoint/2010/main" val="108634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både denna och koldioxid (se mer om detta på nästa bild).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76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Klimatgasutsläppe</a:t>
            </a:r>
            <a:r>
              <a:rPr lang="sv-SE" baseline="0" dirty="0"/>
              <a:t>n är betydligt större från ett kilo kväve än från en liter diesel, även med klimatcertifierad gödsel.</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3</a:t>
            </a:fld>
            <a:endParaRPr lang="sv-SE"/>
          </a:p>
        </p:txBody>
      </p:sp>
    </p:spTree>
    <p:extLst>
      <p:ext uri="{BB962C8B-B14F-4D97-AF65-F5344CB8AC3E}">
        <p14:creationId xmlns:p14="http://schemas.microsoft.com/office/powerpoint/2010/main" val="267487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sz="1200" kern="1200" dirty="0">
                <a:solidFill>
                  <a:schemeClr val="tx1"/>
                </a:solidFill>
                <a:latin typeface="+mn-lt"/>
                <a:ea typeface="+mn-ea"/>
                <a:cs typeface="+mn-cs"/>
              </a:rPr>
              <a:t>Lustgas bildas både i </a:t>
            </a:r>
            <a:r>
              <a:rPr lang="sv-SE" sz="1200" kern="1200" dirty="0" err="1">
                <a:solidFill>
                  <a:schemeClr val="tx1"/>
                </a:solidFill>
                <a:latin typeface="+mn-lt"/>
                <a:ea typeface="+mn-ea"/>
                <a:cs typeface="+mn-cs"/>
              </a:rPr>
              <a:t>nitrifikations-</a:t>
            </a:r>
            <a:r>
              <a:rPr lang="sv-SE" sz="1200" kern="1200" dirty="0">
                <a:solidFill>
                  <a:schemeClr val="tx1"/>
                </a:solidFill>
                <a:latin typeface="+mn-lt"/>
                <a:ea typeface="+mn-ea"/>
                <a:cs typeface="+mn-cs"/>
              </a:rPr>
              <a:t> och </a:t>
            </a:r>
            <a:r>
              <a:rPr lang="sv-SE" sz="1200" kern="1200" dirty="0" err="1">
                <a:solidFill>
                  <a:schemeClr val="tx1"/>
                </a:solidFill>
                <a:latin typeface="+mn-lt"/>
                <a:ea typeface="+mn-ea"/>
                <a:cs typeface="+mn-cs"/>
              </a:rPr>
              <a:t>denitrifikationsprocessen</a:t>
            </a:r>
            <a:r>
              <a:rPr lang="sv-SE" sz="1200" kern="1200" dirty="0">
                <a:solidFill>
                  <a:schemeClr val="tx1"/>
                </a:solidFill>
                <a:latin typeface="+mn-lt"/>
                <a:ea typeface="+mn-ea"/>
                <a:cs typeface="+mn-cs"/>
              </a:rPr>
              <a:t>, normalt bildas den</a:t>
            </a:r>
            <a:r>
              <a:rPr lang="sv-SE" sz="1200" kern="1200" baseline="0" dirty="0">
                <a:solidFill>
                  <a:schemeClr val="tx1"/>
                </a:solidFill>
                <a:latin typeface="+mn-lt"/>
                <a:ea typeface="+mn-ea"/>
                <a:cs typeface="+mn-cs"/>
              </a:rPr>
              <a:t> mesta lustgasen i </a:t>
            </a:r>
            <a:r>
              <a:rPr lang="sv-SE" sz="1200" kern="1200" baseline="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Vid </a:t>
            </a:r>
            <a:r>
              <a:rPr lang="sv-SE" sz="1200" b="1" kern="1200" dirty="0">
                <a:solidFill>
                  <a:schemeClr val="tx1"/>
                </a:solidFill>
                <a:latin typeface="+mn-lt"/>
                <a:ea typeface="+mn-ea"/>
                <a:cs typeface="+mn-cs"/>
              </a:rPr>
              <a:t>nitrifikation </a:t>
            </a:r>
            <a:r>
              <a:rPr lang="sv-SE" sz="1200" kern="1200" dirty="0">
                <a:solidFill>
                  <a:schemeClr val="tx1"/>
                </a:solidFill>
                <a:latin typeface="+mn-lt"/>
                <a:ea typeface="+mn-ea"/>
                <a:cs typeface="+mn-cs"/>
              </a:rPr>
              <a:t>omvandlas ammonium till nitrat. Det är en syrekrävande process. Om det uppstår syrebrist hämmas nitrifikationen och det finns då risk för att lustgas bildas och avgår.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b="1" kern="1200" dirty="0">
                <a:solidFill>
                  <a:schemeClr val="tx1"/>
                </a:solidFill>
                <a:latin typeface="+mn-lt"/>
                <a:ea typeface="+mn-ea"/>
                <a:cs typeface="+mn-cs"/>
              </a:rPr>
              <a:t>Denitrifikation </a:t>
            </a:r>
            <a:r>
              <a:rPr lang="sv-SE" sz="1200" kern="1200" dirty="0">
                <a:solidFill>
                  <a:schemeClr val="tx1"/>
                </a:solidFill>
                <a:latin typeface="+mn-lt"/>
                <a:ea typeface="+mn-ea"/>
                <a:cs typeface="+mn-cs"/>
              </a:rPr>
              <a:t>innebär att nitrat omvandlas till olika gasformiga kväveföreningar. </a:t>
            </a:r>
            <a:r>
              <a:rPr lang="sv-SE" sz="1200" kern="120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sker i flera steg där lustgas är ett av mellanstegen och kvävgas är slutprodukten. Denitrifikation sker vid syrebrist när mikroorganismerna använder nitrat istället för syre för sin andning. Om det inte är helt syrefritt ökar risken att processen inte går hela vägen till kvävgas, och att det kan ske utsläpp av lustgas.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kern="1200" dirty="0">
                <a:solidFill>
                  <a:schemeClr val="tx1"/>
                </a:solidFill>
                <a:latin typeface="+mn-lt"/>
                <a:ea typeface="+mn-ea"/>
                <a:cs typeface="+mn-cs"/>
              </a:rPr>
              <a:t>Risken för lustgasavgång ökar om det finns mycket växttillgängligt kväve och lättomsättbart organiskt material (t ex från skörderester) i marken samt syretillgången är dålig. </a:t>
            </a:r>
            <a:r>
              <a:rPr lang="sv-SE" dirty="0"/>
              <a:t>Andelen vattenfyllda porer påverkar hur snabbt syret tränger ner. Ju mer vatten, desto långsammare tränger syret ner.</a:t>
            </a:r>
          </a:p>
          <a:p>
            <a:pPr eaLnBrk="1" hangingPunct="1">
              <a:spcBef>
                <a:spcPct val="0"/>
              </a:spcBef>
            </a:pPr>
            <a:endParaRPr lang="sv-SE" dirty="0"/>
          </a:p>
          <a:p>
            <a:pPr eaLnBrk="1" hangingPunct="1">
              <a:spcBef>
                <a:spcPct val="0"/>
              </a:spcBef>
            </a:pPr>
            <a:r>
              <a:rPr lang="sv-SE" dirty="0"/>
              <a:t>Situationer</a:t>
            </a:r>
            <a:r>
              <a:rPr lang="sv-SE" baseline="0" dirty="0"/>
              <a:t> som kan ge mycket lustgas: Efter spridning/myllning av stallgödsel om det är mycket vatten i marken (vid regn). Vid tjällossning – mycket vatten och kväve från sönderfrysta celler i marken. </a:t>
            </a:r>
          </a:p>
          <a:p>
            <a:pPr eaLnBrk="1" hangingPunct="1">
              <a:spcBef>
                <a:spcPct val="0"/>
              </a:spcBef>
            </a:pPr>
            <a:endParaRPr lang="sv-SE" baseline="0" dirty="0"/>
          </a:p>
          <a:p>
            <a:pPr eaLnBrk="1" hangingPunct="1">
              <a:spcBef>
                <a:spcPct val="0"/>
              </a:spcBef>
            </a:pPr>
            <a:r>
              <a:rPr lang="sv-SE" baseline="0" dirty="0"/>
              <a:t>Reducerad jordbearbetning kan både öka och minska lustgasavgången, beror till stor del på luftningskapaciteten i jorden. Vid redan dålig luftningskapacitet kan syretillförseln i marken bli ännu sämre </a:t>
            </a:r>
            <a:r>
              <a:rPr lang="sv-SE" baseline="0" dirty="0">
                <a:sym typeface="Wingdings" pitchFamily="2" charset="2"/>
              </a:rPr>
              <a:t> ökad risk för lustgasavgång. Reducerad jordbearbetning ger lägre mineralisering, vilket kan bidra till mindre lustgas på jordar med bra luftning.</a:t>
            </a:r>
            <a:endParaRPr lang="sv-SE" dirty="0"/>
          </a:p>
          <a:p>
            <a:pPr eaLnBrk="1" hangingPunct="1">
              <a:spcBef>
                <a:spcPct val="0"/>
              </a:spcBef>
            </a:pPr>
            <a:endParaRPr lang="sv-SE" dirty="0"/>
          </a:p>
        </p:txBody>
      </p:sp>
      <p:sp>
        <p:nvSpPr>
          <p:cNvPr id="50180" name="Platshållare för sidhuvud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0181" name="Platshållare för datum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0182" name="Platshållare för bildnumm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80C81D-A534-49E0-98FF-3FA8BF3246D6}"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919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minska</a:t>
            </a:r>
            <a:r>
              <a:rPr lang="sv-SE" baseline="0" dirty="0"/>
              <a:t> risken att gödsla med för mycket kväve, som kan leda till olika kväveförluster och lustgasavgång, eller för lite kväve, så är det viktigt att göra egen analys av den organiska gödseln (ej fast- och djupströgödsel). Kväveinnehållet kan variera mycket.</a:t>
            </a:r>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6</a:t>
            </a:fld>
            <a:endParaRPr lang="sv-SE"/>
          </a:p>
        </p:txBody>
      </p:sp>
    </p:spTree>
    <p:extLst>
      <p:ext uri="{BB962C8B-B14F-4D97-AF65-F5344CB8AC3E}">
        <p14:creationId xmlns:p14="http://schemas.microsoft.com/office/powerpoint/2010/main" val="2456637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4687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59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76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66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2630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43536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3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5251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42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1294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498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2635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490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46941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7664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982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4677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AB25F6B2-0EEF-4C14-8678-16E51CF9375D}" type="slidenum">
              <a:rPr lang="sv-SE"/>
              <a:pPr>
                <a:defRPr/>
              </a:pPr>
              <a:t>‹#›</a:t>
            </a:fld>
            <a:endParaRPr lang="sv-SE"/>
          </a:p>
        </p:txBody>
      </p:sp>
    </p:spTree>
    <p:extLst>
      <p:ext uri="{BB962C8B-B14F-4D97-AF65-F5344CB8AC3E}">
        <p14:creationId xmlns:p14="http://schemas.microsoft.com/office/powerpoint/2010/main" val="217899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1" y="1258890"/>
            <a:ext cx="3954463"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6613" y="1258890"/>
            <a:ext cx="3954462"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198517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0368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4384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164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948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81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941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435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4617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8" r:id="rId25"/>
    <p:sldLayoutId id="2147483699" r:id="rId26"/>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Klimatgasutsläpp från Svenskt jordbruk 2009</a:t>
            </a:r>
          </a:p>
        </p:txBody>
      </p:sp>
      <p:graphicFrame>
        <p:nvGraphicFramePr>
          <p:cNvPr id="3" name="Diagram 2" descr="Cirkeldiagram över växthusgasutsläpp från Jordbruket i Sverige"/>
          <p:cNvGraphicFramePr/>
          <p:nvPr>
            <p:extLst>
              <p:ext uri="{D42A27DB-BD31-4B8C-83A1-F6EECF244321}">
                <p14:modId xmlns:p14="http://schemas.microsoft.com/office/powerpoint/2010/main" val="466917997"/>
              </p:ext>
            </p:extLst>
          </p:nvPr>
        </p:nvGraphicFramePr>
        <p:xfrm>
          <a:off x="309092" y="1197735"/>
          <a:ext cx="8178085" cy="5009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94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 över kväveförluster"/>
          <p:cNvPicPr>
            <a:picLocks noChangeAspect="1"/>
          </p:cNvPicPr>
          <p:nvPr/>
        </p:nvPicPr>
        <p:blipFill>
          <a:blip r:embed="rId3"/>
          <a:stretch>
            <a:fillRect/>
          </a:stretch>
        </p:blipFill>
        <p:spPr>
          <a:xfrm>
            <a:off x="2522297" y="2767504"/>
            <a:ext cx="3297607" cy="2198405"/>
          </a:xfrm>
          <a:prstGeom prst="rect">
            <a:avLst/>
          </a:prstGeom>
        </p:spPr>
      </p:pic>
      <p:pic>
        <p:nvPicPr>
          <p:cNvPr id="1034" name="Picture 10" descr="bild på plan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 t="-241" r="24771" b="241"/>
          <a:stretch/>
        </p:blipFill>
        <p:spPr bwMode="auto">
          <a:xfrm>
            <a:off x="4538830" y="2770532"/>
            <a:ext cx="1348568" cy="2196704"/>
          </a:xfrm>
          <a:prstGeom prst="rect">
            <a:avLst/>
          </a:prstGeom>
          <a:noFill/>
          <a:extLst>
            <a:ext uri="{909E8E84-426E-40DD-AFC4-6F175D3DCCD1}">
              <a14:hiddenFill xmlns:a14="http://schemas.microsoft.com/office/drawing/2010/main">
                <a:solidFill>
                  <a:srgbClr val="FFFFFF"/>
                </a:solidFill>
              </a14:hiddenFill>
            </a:ext>
          </a:extLst>
        </p:spPr>
      </p:pic>
      <p:sp>
        <p:nvSpPr>
          <p:cNvPr id="6146" name="Rubrik 1"/>
          <p:cNvSpPr>
            <a:spLocks noGrp="1"/>
          </p:cNvSpPr>
          <p:nvPr>
            <p:ph type="title"/>
          </p:nvPr>
        </p:nvSpPr>
        <p:spPr>
          <a:xfrm>
            <a:off x="2082379" y="517266"/>
            <a:ext cx="6629399" cy="448865"/>
          </a:xfrm>
        </p:spPr>
        <p:txBody>
          <a:bodyPr/>
          <a:lstStyle/>
          <a:p>
            <a:r>
              <a:rPr lang="sv-SE" dirty="0"/>
              <a:t>kvävets roll för gårdens utsläpp av växthusgaser</a:t>
            </a:r>
          </a:p>
        </p:txBody>
      </p:sp>
      <p:sp>
        <p:nvSpPr>
          <p:cNvPr id="22" name="Rektangel 21"/>
          <p:cNvSpPr/>
          <p:nvPr/>
        </p:nvSpPr>
        <p:spPr>
          <a:xfrm>
            <a:off x="2362353" y="1183295"/>
            <a:ext cx="2850761" cy="553998"/>
          </a:xfrm>
          <a:prstGeom prst="rect">
            <a:avLst/>
          </a:prstGeom>
        </p:spPr>
        <p:txBody>
          <a:bodyPr wrap="square">
            <a:spAutoFit/>
          </a:bodyPr>
          <a:lstStyle/>
          <a:p>
            <a:pPr algn="ctr" fontAlgn="base">
              <a:spcBef>
                <a:spcPct val="0"/>
              </a:spcBef>
              <a:spcAft>
                <a:spcPct val="0"/>
              </a:spcAft>
              <a:defRPr/>
            </a:pPr>
            <a:r>
              <a:rPr lang="sv-SE" sz="1500" b="1" kern="0" dirty="0" err="1">
                <a:solidFill>
                  <a:srgbClr val="FF0000"/>
                </a:solidFill>
                <a:latin typeface="Verdana"/>
              </a:rPr>
              <a:t>Denitrifikation</a:t>
            </a:r>
            <a:r>
              <a:rPr lang="sv-SE" sz="1500" b="1" kern="0" dirty="0">
                <a:solidFill>
                  <a:srgbClr val="FF0000"/>
                </a:solidFill>
                <a:latin typeface="Verdana"/>
              </a:rPr>
              <a:t> från stall, gödsellager och mark</a:t>
            </a:r>
            <a:endParaRPr lang="sv-SE" dirty="0">
              <a:solidFill>
                <a:srgbClr val="FF0000"/>
              </a:solidFill>
              <a:latin typeface="Times New Roman" pitchFamily="18" charset="0"/>
            </a:endParaRPr>
          </a:p>
        </p:txBody>
      </p:sp>
      <p:cxnSp>
        <p:nvCxnSpPr>
          <p:cNvPr id="6157" name="Rak pil 32">
            <a:extLst>
              <a:ext uri="{C183D7F6-B498-43B3-948B-1728B52AA6E4}">
                <adec:decorative xmlns:adec="http://schemas.microsoft.com/office/drawing/2017/decorative" val="1"/>
              </a:ext>
            </a:extLst>
          </p:cNvPr>
          <p:cNvCxnSpPr>
            <a:cxnSpLocks noChangeShapeType="1"/>
          </p:cNvCxnSpPr>
          <p:nvPr/>
        </p:nvCxnSpPr>
        <p:spPr bwMode="auto">
          <a:xfrm flipH="1" flipV="1">
            <a:off x="3663204" y="1800418"/>
            <a:ext cx="1146755" cy="2418362"/>
          </a:xfrm>
          <a:prstGeom prst="straightConnector1">
            <a:avLst/>
          </a:prstGeom>
          <a:noFill/>
          <a:ln w="1397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976596" y="1725755"/>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FF0000"/>
                </a:solidFill>
                <a:latin typeface="Verdana"/>
              </a:rPr>
              <a:t>Tillverkning av mineralgödsel</a:t>
            </a:r>
            <a:endParaRPr lang="sv-SE" dirty="0">
              <a:solidFill>
                <a:srgbClr val="FF0000"/>
              </a:solidFill>
              <a:latin typeface="Times New Roman" pitchFamily="18" charset="0"/>
            </a:endParaRPr>
          </a:p>
        </p:txBody>
      </p:sp>
      <p:pic>
        <p:nvPicPr>
          <p:cNvPr id="1040" name="Picture 16" descr="bild på gödselsä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215" y="2766178"/>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a:extLst>
              <a:ext uri="{C183D7F6-B498-43B3-948B-1728B52AA6E4}">
                <adec:decorative xmlns:adec="http://schemas.microsoft.com/office/drawing/2017/decorative" val="1"/>
              </a:ext>
            </a:extLst>
          </p:cNvPr>
          <p:cNvCxnSpPr>
            <a:cxnSpLocks noChangeShapeType="1"/>
          </p:cNvCxnSpPr>
          <p:nvPr/>
        </p:nvCxnSpPr>
        <p:spPr bwMode="auto">
          <a:xfrm rot="5400000" flipH="1" flipV="1">
            <a:off x="1481007" y="2546044"/>
            <a:ext cx="589359" cy="1190"/>
          </a:xfrm>
          <a:prstGeom prst="straightConnector1">
            <a:avLst/>
          </a:prstGeom>
          <a:noFill/>
          <a:ln w="111125"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 name="textruta 1"/>
          <p:cNvSpPr txBox="1"/>
          <p:nvPr/>
        </p:nvSpPr>
        <p:spPr>
          <a:xfrm>
            <a:off x="7053710" y="3572575"/>
            <a:ext cx="1143000" cy="507831"/>
          </a:xfrm>
          <a:prstGeom prst="rect">
            <a:avLst/>
          </a:prstGeom>
          <a:noFill/>
        </p:spPr>
        <p:txBody>
          <a:bodyPr wrap="square" rtlCol="0">
            <a:spAutoFit/>
          </a:bodyPr>
          <a:lstStyle/>
          <a:p>
            <a:r>
              <a:rPr lang="sv-SE" sz="1350" dirty="0"/>
              <a:t>Anrikning på annan plats</a:t>
            </a:r>
          </a:p>
        </p:txBody>
      </p:sp>
      <p:sp>
        <p:nvSpPr>
          <p:cNvPr id="3" name="Uppåtböjd pil 2">
            <a:extLst>
              <a:ext uri="{C183D7F6-B498-43B3-948B-1728B52AA6E4}">
                <adec:decorative xmlns:adec="http://schemas.microsoft.com/office/drawing/2017/decorative" val="1"/>
              </a:ext>
            </a:extLst>
          </p:cNvPr>
          <p:cNvSpPr/>
          <p:nvPr/>
        </p:nvSpPr>
        <p:spPr>
          <a:xfrm rot="19957231">
            <a:off x="5804054" y="4460929"/>
            <a:ext cx="1940867"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4" name="Vänsterböjd pil 3">
            <a:extLst>
              <a:ext uri="{C183D7F6-B498-43B3-948B-1728B52AA6E4}">
                <adec:decorative xmlns:adec="http://schemas.microsoft.com/office/drawing/2017/decorative" val="1"/>
              </a:ext>
            </a:extLst>
          </p:cNvPr>
          <p:cNvSpPr/>
          <p:nvPr/>
        </p:nvSpPr>
        <p:spPr>
          <a:xfrm rot="17013611">
            <a:off x="5489906" y="1142561"/>
            <a:ext cx="1114357" cy="32466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cxnSp>
        <p:nvCxnSpPr>
          <p:cNvPr id="26" name="Rak pil 32">
            <a:extLst>
              <a:ext uri="{C183D7F6-B498-43B3-948B-1728B52AA6E4}">
                <adec:decorative xmlns:adec="http://schemas.microsoft.com/office/drawing/2017/decorative" val="1"/>
              </a:ext>
            </a:extLst>
          </p:cNvPr>
          <p:cNvCxnSpPr>
            <a:cxnSpLocks noChangeShapeType="1"/>
          </p:cNvCxnSpPr>
          <p:nvPr/>
        </p:nvCxnSpPr>
        <p:spPr bwMode="auto">
          <a:xfrm flipV="1">
            <a:off x="7873788" y="2914649"/>
            <a:ext cx="216068" cy="657926"/>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8" name="Rektangel 27"/>
          <p:cNvSpPr/>
          <p:nvPr/>
        </p:nvSpPr>
        <p:spPr>
          <a:xfrm>
            <a:off x="7521625" y="2375497"/>
            <a:ext cx="1350169" cy="553998"/>
          </a:xfrm>
          <a:prstGeom prst="rect">
            <a:avLst/>
          </a:prstGeom>
        </p:spPr>
        <p:txBody>
          <a:bodyPr>
            <a:spAutoFit/>
          </a:bodyPr>
          <a:lstStyle/>
          <a:p>
            <a:pPr algn="ctr" fontAlgn="base">
              <a:spcBef>
                <a:spcPct val="0"/>
              </a:spcBef>
              <a:spcAft>
                <a:spcPct val="0"/>
              </a:spcAft>
              <a:defRPr/>
            </a:pPr>
            <a:r>
              <a:rPr lang="sv-SE" sz="1500" b="1" kern="0" dirty="0" err="1">
                <a:solidFill>
                  <a:srgbClr val="FF0000"/>
                </a:solidFill>
                <a:latin typeface="Verdana"/>
              </a:rPr>
              <a:t>Denitri-fikation</a:t>
            </a:r>
            <a:endParaRPr lang="sv-SE" dirty="0">
              <a:solidFill>
                <a:srgbClr val="FF0000"/>
              </a:solidFill>
              <a:latin typeface="Times New Roman" pitchFamily="18" charset="0"/>
            </a:endParaRPr>
          </a:p>
        </p:txBody>
      </p:sp>
      <p:sp>
        <p:nvSpPr>
          <p:cNvPr id="8" name="textruta 7"/>
          <p:cNvSpPr txBox="1"/>
          <p:nvPr/>
        </p:nvSpPr>
        <p:spPr>
          <a:xfrm rot="811427">
            <a:off x="5483701" y="2022492"/>
            <a:ext cx="1934867" cy="300082"/>
          </a:xfrm>
          <a:prstGeom prst="rect">
            <a:avLst/>
          </a:prstGeom>
          <a:noFill/>
        </p:spPr>
        <p:txBody>
          <a:bodyPr wrap="square" rtlCol="0">
            <a:spAutoFit/>
          </a:bodyPr>
          <a:lstStyle/>
          <a:p>
            <a:r>
              <a:rPr lang="sv-SE" sz="1350" dirty="0"/>
              <a:t>Ammoniakavgång</a:t>
            </a:r>
          </a:p>
        </p:txBody>
      </p:sp>
      <p:sp>
        <p:nvSpPr>
          <p:cNvPr id="32" name="textruta 31"/>
          <p:cNvSpPr txBox="1"/>
          <p:nvPr/>
        </p:nvSpPr>
        <p:spPr>
          <a:xfrm rot="19489358">
            <a:off x="6487516" y="4771070"/>
            <a:ext cx="1934867" cy="300082"/>
          </a:xfrm>
          <a:prstGeom prst="rect">
            <a:avLst/>
          </a:prstGeom>
          <a:noFill/>
        </p:spPr>
        <p:txBody>
          <a:bodyPr wrap="square" rtlCol="0">
            <a:spAutoFit/>
          </a:bodyPr>
          <a:lstStyle/>
          <a:p>
            <a:r>
              <a:rPr lang="sv-SE" sz="1350" dirty="0"/>
              <a:t>Utlakning</a:t>
            </a:r>
          </a:p>
        </p:txBody>
      </p:sp>
      <p:cxnSp>
        <p:nvCxnSpPr>
          <p:cNvPr id="18" name="Rak pil 32">
            <a:extLst>
              <a:ext uri="{C183D7F6-B498-43B3-948B-1728B52AA6E4}">
                <adec:decorative xmlns:adec="http://schemas.microsoft.com/office/drawing/2017/decorative" val="1"/>
              </a:ext>
            </a:extLst>
          </p:cNvPr>
          <p:cNvCxnSpPr>
            <a:cxnSpLocks noChangeShapeType="1"/>
          </p:cNvCxnSpPr>
          <p:nvPr/>
        </p:nvCxnSpPr>
        <p:spPr bwMode="auto">
          <a:xfrm flipV="1">
            <a:off x="3258536" y="1763017"/>
            <a:ext cx="31661" cy="1809558"/>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279492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ubrik 1"/>
          <p:cNvSpPr>
            <a:spLocks noGrp="1"/>
          </p:cNvSpPr>
          <p:nvPr>
            <p:ph type="title"/>
          </p:nvPr>
        </p:nvSpPr>
        <p:spPr>
          <a:xfrm>
            <a:off x="794467" y="145833"/>
            <a:ext cx="7923213" cy="1143000"/>
          </a:xfrm>
        </p:spPr>
        <p:txBody>
          <a:bodyPr/>
          <a:lstStyle/>
          <a:p>
            <a:r>
              <a:rPr lang="sv-SE" altLang="sv-SE" sz="2400" dirty="0">
                <a:solidFill>
                  <a:srgbClr val="006330"/>
                </a:solidFill>
              </a:rPr>
              <a:t>Vikten av att spara kväve</a:t>
            </a:r>
          </a:p>
        </p:txBody>
      </p:sp>
      <p:graphicFrame>
        <p:nvGraphicFramePr>
          <p:cNvPr id="19" name="Diagram 18" descr="Figur över växthusgasutsläpp från diesel, kväve och BAT-kväve."/>
          <p:cNvGraphicFramePr>
            <a:graphicFrameLocks noGrp="1"/>
          </p:cNvGraphicFramePr>
          <p:nvPr>
            <p:extLst>
              <p:ext uri="{D42A27DB-BD31-4B8C-83A1-F6EECF244321}">
                <p14:modId xmlns:p14="http://schemas.microsoft.com/office/powerpoint/2010/main" val="4050132236"/>
              </p:ext>
            </p:extLst>
          </p:nvPr>
        </p:nvGraphicFramePr>
        <p:xfrm>
          <a:off x="285720" y="1544822"/>
          <a:ext cx="8501122" cy="4714908"/>
        </p:xfrm>
        <a:graphic>
          <a:graphicData uri="http://schemas.openxmlformats.org/drawingml/2006/chart">
            <c:chart xmlns:c="http://schemas.openxmlformats.org/drawingml/2006/chart" xmlns:r="http://schemas.openxmlformats.org/officeDocument/2006/relationships" r:id="rId3"/>
          </a:graphicData>
        </a:graphic>
      </p:graphicFrame>
      <p:grpSp>
        <p:nvGrpSpPr>
          <p:cNvPr id="62468" name="Grupp 20" descr="Variation"/>
          <p:cNvGrpSpPr>
            <a:grpSpLocks/>
          </p:cNvGrpSpPr>
          <p:nvPr/>
        </p:nvGrpSpPr>
        <p:grpSpPr bwMode="auto">
          <a:xfrm>
            <a:off x="5214938" y="44450"/>
            <a:ext cx="147637" cy="4216400"/>
            <a:chOff x="4500562" y="1954520"/>
            <a:chExt cx="144000" cy="2618282"/>
          </a:xfrm>
        </p:grpSpPr>
        <p:cxnSp>
          <p:nvCxnSpPr>
            <p:cNvPr id="62476" name="Rak 12"/>
            <p:cNvCxnSpPr>
              <a:cxnSpLocks noChangeShapeType="1"/>
              <a:stCxn id="62477" idx="0"/>
              <a:endCxn id="62478"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62477" name="Rektangel 14"/>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8" name="Rektangel 16"/>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grpSp>
        <p:nvGrpSpPr>
          <p:cNvPr id="62469" name="Grupp 25" descr="Variation"/>
          <p:cNvGrpSpPr>
            <a:grpSpLocks/>
          </p:cNvGrpSpPr>
          <p:nvPr/>
        </p:nvGrpSpPr>
        <p:grpSpPr bwMode="auto">
          <a:xfrm>
            <a:off x="7929563" y="44450"/>
            <a:ext cx="147637" cy="4214813"/>
            <a:chOff x="4500562" y="1954520"/>
            <a:chExt cx="144000" cy="2618282"/>
          </a:xfrm>
        </p:grpSpPr>
        <p:cxnSp>
          <p:nvCxnSpPr>
            <p:cNvPr id="62473" name="Rak 26"/>
            <p:cNvCxnSpPr>
              <a:cxnSpLocks noChangeShapeType="1"/>
              <a:stCxn id="62474" idx="0"/>
              <a:endCxn id="62475"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62474" name="Rektangel 27"/>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5" name="Rektangel 28"/>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sp>
        <p:nvSpPr>
          <p:cNvPr id="62470" name="textruta 12"/>
          <p:cNvSpPr txBox="1">
            <a:spLocks noChangeArrowheads="1"/>
          </p:cNvSpPr>
          <p:nvPr/>
        </p:nvSpPr>
        <p:spPr bwMode="auto">
          <a:xfrm>
            <a:off x="7092950" y="354330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fontAlgn="base">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fontAlgn="base">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fontAlgn="base">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fontAlgn="base">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2400" b="1">
                <a:latin typeface="Times New Roman" panose="02020603050405020304" pitchFamily="18" charset="0"/>
              </a:rPr>
              <a:t>*</a:t>
            </a:r>
          </a:p>
        </p:txBody>
      </p:sp>
      <p:sp>
        <p:nvSpPr>
          <p:cNvPr id="62472" name="textruta 14"/>
          <p:cNvSpPr txBox="1">
            <a:spLocks noChangeArrowheads="1"/>
          </p:cNvSpPr>
          <p:nvPr/>
        </p:nvSpPr>
        <p:spPr bwMode="auto">
          <a:xfrm>
            <a:off x="5292725" y="6330950"/>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1600" i="1">
                <a:solidFill>
                  <a:srgbClr val="004165"/>
                </a:solidFill>
                <a:latin typeface="Helvetica" panose="020B0604020202020204" pitchFamily="34" charset="0"/>
              </a:rPr>
              <a:t>* Yaras garanti klimatavtryck</a:t>
            </a:r>
          </a:p>
        </p:txBody>
      </p:sp>
    </p:spTree>
    <p:extLst>
      <p:ext uri="{BB962C8B-B14F-4D97-AF65-F5344CB8AC3E}">
        <p14:creationId xmlns:p14="http://schemas.microsoft.com/office/powerpoint/2010/main" val="37528268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t>Lustgas bildas från kväve</a:t>
            </a:r>
          </a:p>
        </p:txBody>
      </p:sp>
      <p:grpSp>
        <p:nvGrpSpPr>
          <p:cNvPr id="19460" name="Group 1" descr="kvävets kretslopp"/>
          <p:cNvGrpSpPr>
            <a:grpSpLocks noChangeAspect="1"/>
          </p:cNvGrpSpPr>
          <p:nvPr/>
        </p:nvGrpSpPr>
        <p:grpSpPr bwMode="auto">
          <a:xfrm>
            <a:off x="1678782" y="2571754"/>
            <a:ext cx="5732860" cy="1230316"/>
            <a:chOff x="1263" y="6113"/>
            <a:chExt cx="8470" cy="1817"/>
          </a:xfrm>
        </p:grpSpPr>
        <p:sp>
          <p:nvSpPr>
            <p:cNvPr id="4115" name="Text Box 19"/>
            <p:cNvSpPr txBox="1">
              <a:spLocks noChangeArrowheads="1"/>
            </p:cNvSpPr>
            <p:nvPr/>
          </p:nvSpPr>
          <p:spPr bwMode="auto">
            <a:xfrm>
              <a:off x="1263" y="6735"/>
              <a:ext cx="1508" cy="682"/>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Ammonium </a:t>
              </a:r>
              <a:r>
                <a:rPr lang="sv-SE" sz="1200" i="1" dirty="0">
                  <a:solidFill>
                    <a:srgbClr val="004165"/>
                  </a:solidFill>
                  <a:latin typeface="Helvetica"/>
                  <a:ea typeface="Times New Roman" pitchFamily="18" charset="0"/>
                  <a:cs typeface="Times New Roman" pitchFamily="18" charset="0"/>
                </a:rPr>
                <a:t>NH</a:t>
              </a:r>
              <a:r>
                <a:rPr lang="sv-SE" sz="1200" i="1" baseline="-30000" dirty="0">
                  <a:solidFill>
                    <a:srgbClr val="004165"/>
                  </a:solidFill>
                  <a:latin typeface="Helvetica"/>
                  <a:ea typeface="Times New Roman" pitchFamily="18" charset="0"/>
                  <a:cs typeface="Times New Roman" pitchFamily="18" charset="0"/>
                </a:rPr>
                <a:t>4</a:t>
              </a:r>
              <a:r>
                <a:rPr lang="sv-SE" sz="1200" i="1" baseline="30000" dirty="0">
                  <a:solidFill>
                    <a:srgbClr val="004165"/>
                  </a:solidFill>
                  <a:latin typeface="Helvetica"/>
                  <a:ea typeface="Times New Roman" pitchFamily="18" charset="0"/>
                  <a:cs typeface="Times New Roman" pitchFamily="18" charset="0"/>
                </a:rPr>
                <a:t>+ </a:t>
              </a:r>
              <a:endParaRPr lang="sv-SE" sz="2700" dirty="0">
                <a:solidFill>
                  <a:srgbClr val="004165"/>
                </a:solidFill>
                <a:latin typeface="Helvetica"/>
              </a:endParaRPr>
            </a:p>
          </p:txBody>
        </p:sp>
        <p:sp>
          <p:nvSpPr>
            <p:cNvPr id="4114" name="Text Box 18"/>
            <p:cNvSpPr txBox="1">
              <a:spLocks noChangeArrowheads="1"/>
            </p:cNvSpPr>
            <p:nvPr/>
          </p:nvSpPr>
          <p:spPr bwMode="auto">
            <a:xfrm>
              <a:off x="5538" y="6730"/>
              <a:ext cx="959" cy="682"/>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 Nitrat</a:t>
              </a:r>
            </a:p>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NO</a:t>
              </a:r>
              <a:r>
                <a:rPr lang="sv-SE" sz="1200" baseline="-25000" dirty="0">
                  <a:solidFill>
                    <a:srgbClr val="004165"/>
                  </a:solidFill>
                  <a:latin typeface="Helvetica"/>
                  <a:ea typeface="Times New Roman" pitchFamily="18" charset="0"/>
                  <a:cs typeface="Times New Roman" pitchFamily="18" charset="0"/>
                </a:rPr>
                <a:t>3</a:t>
              </a:r>
              <a:r>
                <a:rPr lang="sv-SE" sz="1200" baseline="30000" dirty="0">
                  <a:solidFill>
                    <a:srgbClr val="004165"/>
                  </a:solidFill>
                  <a:latin typeface="Helvetica"/>
                  <a:ea typeface="Times New Roman" pitchFamily="18" charset="0"/>
                  <a:cs typeface="Times New Roman" pitchFamily="18" charset="0"/>
                </a:rPr>
                <a:t>-</a:t>
              </a:r>
              <a:endParaRPr lang="sv-SE" sz="2700" dirty="0">
                <a:solidFill>
                  <a:srgbClr val="004165"/>
                </a:solidFill>
                <a:latin typeface="Helvetica"/>
              </a:endParaRPr>
            </a:p>
          </p:txBody>
        </p:sp>
        <p:sp>
          <p:nvSpPr>
            <p:cNvPr id="4113" name="Text Box 17"/>
            <p:cNvSpPr txBox="1">
              <a:spLocks noChangeArrowheads="1"/>
            </p:cNvSpPr>
            <p:nvPr/>
          </p:nvSpPr>
          <p:spPr bwMode="auto">
            <a:xfrm>
              <a:off x="9109" y="6113"/>
              <a:ext cx="624" cy="409"/>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a:solidFill>
                    <a:srgbClr val="004165"/>
                  </a:solidFill>
                  <a:latin typeface="Helvetica"/>
                  <a:ea typeface="Times New Roman" pitchFamily="18" charset="0"/>
                  <a:cs typeface="Times New Roman" pitchFamily="18" charset="0"/>
                </a:rPr>
                <a:t>N</a:t>
              </a:r>
              <a:r>
                <a:rPr lang="sv-SE" sz="1200" baseline="-30000">
                  <a:solidFill>
                    <a:srgbClr val="004165"/>
                  </a:solidFill>
                  <a:latin typeface="Helvetica"/>
                  <a:ea typeface="Times New Roman" pitchFamily="18" charset="0"/>
                  <a:cs typeface="Times New Roman" pitchFamily="18" charset="0"/>
                </a:rPr>
                <a:t>2</a:t>
              </a:r>
              <a:endParaRPr lang="sv-SE" sz="2700">
                <a:solidFill>
                  <a:srgbClr val="004165"/>
                </a:solidFill>
                <a:latin typeface="Helvetica"/>
              </a:endParaRPr>
            </a:p>
          </p:txBody>
        </p:sp>
        <p:sp>
          <p:nvSpPr>
            <p:cNvPr id="4112" name="AutoShape 16"/>
            <p:cNvSpPr>
              <a:spLocks noChangeShapeType="1"/>
            </p:cNvSpPr>
            <p:nvPr/>
          </p:nvSpPr>
          <p:spPr bwMode="auto">
            <a:xfrm>
              <a:off x="2769" y="7026"/>
              <a:ext cx="556" cy="0"/>
            </a:xfrm>
            <a:prstGeom prst="straightConnector1">
              <a:avLst/>
            </a:prstGeom>
            <a:noFill/>
            <a:ln w="9525">
              <a:solidFill>
                <a:srgbClr val="000000"/>
              </a:solidFill>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11" name="AutoShape 15"/>
            <p:cNvSpPr>
              <a:spLocks noChangeShapeType="1"/>
            </p:cNvSpPr>
            <p:nvPr/>
          </p:nvSpPr>
          <p:spPr bwMode="auto">
            <a:xfrm>
              <a:off x="5137" y="7020"/>
              <a:ext cx="473" cy="0"/>
            </a:xfrm>
            <a:prstGeom prst="straightConnector1">
              <a:avLst/>
            </a:prstGeom>
            <a:noFill/>
            <a:ln w="9525">
              <a:solidFill>
                <a:srgbClr val="000000"/>
              </a:solidFill>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10" name="AutoShape 14"/>
            <p:cNvSpPr>
              <a:spLocks noChangeShapeType="1"/>
            </p:cNvSpPr>
            <p:nvPr/>
          </p:nvSpPr>
          <p:spPr bwMode="auto">
            <a:xfrm flipV="1">
              <a:off x="6412" y="7020"/>
              <a:ext cx="519" cy="0"/>
            </a:xfrm>
            <a:prstGeom prst="straightConnector1">
              <a:avLst/>
            </a:prstGeom>
            <a:noFill/>
            <a:ln w="9525">
              <a:solidFill>
                <a:srgbClr val="000000"/>
              </a:solidFill>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09" name="AutoShape 13"/>
            <p:cNvSpPr>
              <a:spLocks noChangeShapeType="1"/>
            </p:cNvSpPr>
            <p:nvPr/>
          </p:nvSpPr>
          <p:spPr bwMode="auto">
            <a:xfrm flipV="1">
              <a:off x="8744" y="6500"/>
              <a:ext cx="677" cy="520"/>
            </a:xfrm>
            <a:prstGeom prst="bentConnector2">
              <a:avLst/>
            </a:prstGeom>
            <a:noFill/>
            <a:ln w="9525">
              <a:solidFill>
                <a:srgbClr val="000000"/>
              </a:solidFill>
              <a:miter lim="800000"/>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08" name="Text Box 12"/>
            <p:cNvSpPr txBox="1">
              <a:spLocks noChangeArrowheads="1"/>
            </p:cNvSpPr>
            <p:nvPr/>
          </p:nvSpPr>
          <p:spPr bwMode="auto">
            <a:xfrm>
              <a:off x="4268" y="6185"/>
              <a:ext cx="679" cy="324"/>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825" b="1" dirty="0">
                  <a:solidFill>
                    <a:srgbClr val="FF0000"/>
                  </a:solidFill>
                  <a:latin typeface="Helvetica"/>
                  <a:ea typeface="Times New Roman" pitchFamily="18" charset="0"/>
                  <a:cs typeface="Times New Roman" pitchFamily="18" charset="0"/>
                </a:rPr>
                <a:t>N</a:t>
              </a:r>
              <a:r>
                <a:rPr lang="sv-SE" sz="825" b="1" baseline="-30000" dirty="0">
                  <a:solidFill>
                    <a:srgbClr val="FF0000"/>
                  </a:solidFill>
                  <a:latin typeface="Helvetica"/>
                  <a:ea typeface="Times New Roman" pitchFamily="18" charset="0"/>
                  <a:cs typeface="Times New Roman" pitchFamily="18" charset="0"/>
                </a:rPr>
                <a:t>2</a:t>
              </a:r>
              <a:r>
                <a:rPr lang="sv-SE" sz="825" b="1" dirty="0">
                  <a:solidFill>
                    <a:srgbClr val="FF0000"/>
                  </a:solidFill>
                  <a:latin typeface="Helvetica"/>
                  <a:ea typeface="Times New Roman" pitchFamily="18" charset="0"/>
                  <a:cs typeface="Times New Roman" pitchFamily="18" charset="0"/>
                </a:rPr>
                <a:t>O</a:t>
              </a:r>
              <a:endParaRPr lang="sv-SE" sz="2700" b="1" dirty="0">
                <a:solidFill>
                  <a:srgbClr val="FF0000"/>
                </a:solidFill>
                <a:latin typeface="Helvetica"/>
              </a:endParaRPr>
            </a:p>
          </p:txBody>
        </p:sp>
        <p:sp>
          <p:nvSpPr>
            <p:cNvPr id="4107" name="AutoShape 11"/>
            <p:cNvSpPr>
              <a:spLocks noChangeShapeType="1"/>
            </p:cNvSpPr>
            <p:nvPr/>
          </p:nvSpPr>
          <p:spPr bwMode="auto">
            <a:xfrm flipV="1">
              <a:off x="4605" y="6509"/>
              <a:ext cx="2" cy="418"/>
            </a:xfrm>
            <a:prstGeom prst="straightConnector1">
              <a:avLst/>
            </a:prstGeom>
            <a:noFill/>
            <a:ln w="9525">
              <a:solidFill>
                <a:srgbClr val="000000"/>
              </a:solidFill>
              <a:prstDash val="dash"/>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grpSp>
          <p:nvGrpSpPr>
            <p:cNvPr id="19471" name="Group 6"/>
            <p:cNvGrpSpPr>
              <a:grpSpLocks/>
            </p:cNvGrpSpPr>
            <p:nvPr/>
          </p:nvGrpSpPr>
          <p:grpSpPr bwMode="auto">
            <a:xfrm>
              <a:off x="7123" y="6113"/>
              <a:ext cx="1431" cy="805"/>
              <a:chOff x="7220" y="6113"/>
              <a:chExt cx="1431" cy="805"/>
            </a:xfrm>
          </p:grpSpPr>
          <p:sp>
            <p:nvSpPr>
              <p:cNvPr id="4106" name="Text Box 10"/>
              <p:cNvSpPr txBox="1">
                <a:spLocks noChangeArrowheads="1"/>
              </p:cNvSpPr>
              <p:nvPr/>
            </p:nvSpPr>
            <p:spPr bwMode="auto">
              <a:xfrm>
                <a:off x="7220" y="6113"/>
                <a:ext cx="679" cy="409"/>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a:solidFill>
                      <a:srgbClr val="004165"/>
                    </a:solidFill>
                    <a:latin typeface="Helvetica"/>
                    <a:ea typeface="Times New Roman" pitchFamily="18" charset="0"/>
                    <a:cs typeface="Times New Roman" pitchFamily="18" charset="0"/>
                  </a:rPr>
                  <a:t>NO</a:t>
                </a:r>
                <a:endParaRPr lang="sv-SE" sz="2700">
                  <a:solidFill>
                    <a:srgbClr val="004165"/>
                  </a:solidFill>
                  <a:latin typeface="Helvetica"/>
                </a:endParaRPr>
              </a:p>
            </p:txBody>
          </p:sp>
          <p:sp>
            <p:nvSpPr>
              <p:cNvPr id="4105" name="AutoShape 9"/>
              <p:cNvSpPr>
                <a:spLocks noChangeShapeType="1"/>
              </p:cNvSpPr>
              <p:nvPr/>
            </p:nvSpPr>
            <p:spPr bwMode="auto">
              <a:xfrm flipV="1">
                <a:off x="7557" y="6500"/>
                <a:ext cx="2" cy="418"/>
              </a:xfrm>
              <a:prstGeom prst="straightConnector1">
                <a:avLst/>
              </a:prstGeom>
              <a:noFill/>
              <a:ln w="9525">
                <a:solidFill>
                  <a:srgbClr val="000000"/>
                </a:solidFill>
                <a:prstDash val="dash"/>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sp>
            <p:nvSpPr>
              <p:cNvPr id="4104" name="Text Box 8"/>
              <p:cNvSpPr txBox="1">
                <a:spLocks noChangeArrowheads="1"/>
              </p:cNvSpPr>
              <p:nvPr/>
            </p:nvSpPr>
            <p:spPr bwMode="auto">
              <a:xfrm>
                <a:off x="7972" y="6113"/>
                <a:ext cx="679" cy="409"/>
              </a:xfrm>
              <a:prstGeom prst="rect">
                <a:avLst/>
              </a:prstGeom>
              <a:noFill/>
              <a:ln w="9525">
                <a:noFill/>
                <a:miter lim="800000"/>
                <a:headEnd/>
                <a:tailEnd/>
              </a:ln>
            </p:spPr>
            <p:txBody>
              <a:bodyPr lIns="40500" rIns="40500">
                <a:spAutoFit/>
              </a:bodyPr>
              <a:lstStyle/>
              <a:p>
                <a:pPr algn="ctr" fontAlgn="base">
                  <a:spcBef>
                    <a:spcPct val="0"/>
                  </a:spcBef>
                  <a:spcAft>
                    <a:spcPct val="0"/>
                  </a:spcAft>
                  <a:defRPr/>
                </a:pPr>
                <a:r>
                  <a:rPr lang="sv-SE" sz="1200" b="1" dirty="0">
                    <a:solidFill>
                      <a:srgbClr val="FF0000"/>
                    </a:solidFill>
                    <a:latin typeface="Helvetica"/>
                    <a:ea typeface="Times New Roman" pitchFamily="18" charset="0"/>
                    <a:cs typeface="Times New Roman" pitchFamily="18" charset="0"/>
                  </a:rPr>
                  <a:t>N</a:t>
                </a:r>
                <a:r>
                  <a:rPr lang="sv-SE" sz="1200" b="1" baseline="-30000" dirty="0">
                    <a:solidFill>
                      <a:srgbClr val="FF0000"/>
                    </a:solidFill>
                    <a:latin typeface="Helvetica"/>
                    <a:ea typeface="Times New Roman" pitchFamily="18" charset="0"/>
                    <a:cs typeface="Times New Roman" pitchFamily="18" charset="0"/>
                  </a:rPr>
                  <a:t>2</a:t>
                </a:r>
                <a:r>
                  <a:rPr lang="sv-SE" sz="1200" b="1" dirty="0">
                    <a:solidFill>
                      <a:srgbClr val="FF0000"/>
                    </a:solidFill>
                    <a:latin typeface="Helvetica"/>
                    <a:ea typeface="Times New Roman" pitchFamily="18" charset="0"/>
                    <a:cs typeface="Times New Roman" pitchFamily="18" charset="0"/>
                  </a:rPr>
                  <a:t>O</a:t>
                </a:r>
                <a:endParaRPr lang="sv-SE" sz="2700" b="1" dirty="0">
                  <a:solidFill>
                    <a:srgbClr val="FF0000"/>
                  </a:solidFill>
                  <a:latin typeface="Helvetica"/>
                </a:endParaRPr>
              </a:p>
            </p:txBody>
          </p:sp>
          <p:sp>
            <p:nvSpPr>
              <p:cNvPr id="4103" name="AutoShape 7"/>
              <p:cNvSpPr>
                <a:spLocks noChangeShapeType="1"/>
              </p:cNvSpPr>
              <p:nvPr/>
            </p:nvSpPr>
            <p:spPr bwMode="auto">
              <a:xfrm flipV="1">
                <a:off x="8312" y="6500"/>
                <a:ext cx="0" cy="418"/>
              </a:xfrm>
              <a:prstGeom prst="straightConnector1">
                <a:avLst/>
              </a:prstGeom>
              <a:noFill/>
              <a:ln w="9525">
                <a:solidFill>
                  <a:srgbClr val="000000"/>
                </a:solidFill>
                <a:prstDash val="dash"/>
                <a:round/>
                <a:headEnd/>
                <a:tailEnd type="triangle" w="med" len="med"/>
              </a:ln>
            </p:spPr>
            <p:txBody>
              <a:bodyPr/>
              <a:lstStyle/>
              <a:p>
                <a:pPr fontAlgn="base">
                  <a:spcBef>
                    <a:spcPct val="0"/>
                  </a:spcBef>
                  <a:spcAft>
                    <a:spcPct val="0"/>
                  </a:spcAft>
                  <a:defRPr/>
                </a:pPr>
                <a:endParaRPr lang="sv-SE">
                  <a:solidFill>
                    <a:srgbClr val="004165"/>
                  </a:solidFill>
                  <a:latin typeface="Helvetica"/>
                </a:endParaRPr>
              </a:p>
            </p:txBody>
          </p:sp>
        </p:grpSp>
        <p:sp>
          <p:nvSpPr>
            <p:cNvPr id="4101" name="Text Box 5"/>
            <p:cNvSpPr txBox="1">
              <a:spLocks noChangeArrowheads="1"/>
            </p:cNvSpPr>
            <p:nvPr/>
          </p:nvSpPr>
          <p:spPr bwMode="auto">
            <a:xfrm>
              <a:off x="3325" y="6825"/>
              <a:ext cx="1812" cy="409"/>
            </a:xfrm>
            <a:prstGeom prst="rect">
              <a:avLst/>
            </a:prstGeom>
            <a:solidFill>
              <a:srgbClr val="CCFF99"/>
            </a:solidFill>
            <a:ln w="9525">
              <a:solidFill>
                <a:srgbClr val="000000"/>
              </a:solidFill>
              <a:miter lim="800000"/>
              <a:headEnd/>
              <a:tailEnd/>
            </a:ln>
          </p:spPr>
          <p:txBody>
            <a:bodyPr>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Nitrifikation</a:t>
              </a:r>
              <a:endParaRPr lang="sv-SE" sz="2700" dirty="0">
                <a:solidFill>
                  <a:srgbClr val="004165"/>
                </a:solidFill>
                <a:latin typeface="Helvetica"/>
              </a:endParaRPr>
            </a:p>
          </p:txBody>
        </p:sp>
        <p:sp>
          <p:nvSpPr>
            <p:cNvPr id="4100" name="Text Box 4"/>
            <p:cNvSpPr txBox="1">
              <a:spLocks noChangeArrowheads="1"/>
            </p:cNvSpPr>
            <p:nvPr/>
          </p:nvSpPr>
          <p:spPr bwMode="auto">
            <a:xfrm>
              <a:off x="6931" y="6820"/>
              <a:ext cx="1814" cy="409"/>
            </a:xfrm>
            <a:prstGeom prst="rect">
              <a:avLst/>
            </a:prstGeom>
            <a:solidFill>
              <a:srgbClr val="CCFF99"/>
            </a:solidFill>
            <a:ln w="9525">
              <a:solidFill>
                <a:srgbClr val="000000"/>
              </a:solidFill>
              <a:miter lim="800000"/>
              <a:headEnd/>
              <a:tailEnd/>
            </a:ln>
          </p:spPr>
          <p:txBody>
            <a:bodyPr>
              <a:spAutoFit/>
            </a:bodyPr>
            <a:lstStyle/>
            <a:p>
              <a:pPr algn="ctr" fontAlgn="base">
                <a:spcBef>
                  <a:spcPct val="0"/>
                </a:spcBef>
                <a:spcAft>
                  <a:spcPct val="0"/>
                </a:spcAft>
                <a:defRPr/>
              </a:pPr>
              <a:r>
                <a:rPr lang="sv-SE" sz="1200" dirty="0">
                  <a:solidFill>
                    <a:srgbClr val="004165"/>
                  </a:solidFill>
                  <a:latin typeface="Helvetica"/>
                  <a:ea typeface="Times New Roman" pitchFamily="18" charset="0"/>
                  <a:cs typeface="Times New Roman" pitchFamily="18" charset="0"/>
                </a:rPr>
                <a:t>Denitrifikation</a:t>
              </a:r>
              <a:endParaRPr lang="sv-SE" sz="2700" dirty="0">
                <a:solidFill>
                  <a:srgbClr val="004165"/>
                </a:solidFill>
                <a:latin typeface="Helvetica"/>
              </a:endParaRPr>
            </a:p>
          </p:txBody>
        </p:sp>
        <p:sp>
          <p:nvSpPr>
            <p:cNvPr id="4099" name="Text Box 3"/>
            <p:cNvSpPr txBox="1">
              <a:spLocks noChangeArrowheads="1"/>
            </p:cNvSpPr>
            <p:nvPr/>
          </p:nvSpPr>
          <p:spPr bwMode="auto">
            <a:xfrm>
              <a:off x="2443" y="7316"/>
              <a:ext cx="3573" cy="614"/>
            </a:xfrm>
            <a:prstGeom prst="rect">
              <a:avLst/>
            </a:prstGeom>
            <a:solidFill>
              <a:srgbClr val="FFFFFF"/>
            </a:solidFill>
            <a:ln w="9525">
              <a:noFill/>
              <a:miter lim="800000"/>
              <a:headEnd/>
              <a:tailEnd/>
            </a:ln>
          </p:spPr>
          <p:txBody>
            <a:bodyPr>
              <a:spAutoFit/>
            </a:bodyPr>
            <a:lstStyle/>
            <a:p>
              <a:pPr algn="ctr" fontAlgn="base">
                <a:spcBef>
                  <a:spcPct val="0"/>
                </a:spcBef>
                <a:spcAft>
                  <a:spcPct val="0"/>
                </a:spcAft>
                <a:defRPr/>
              </a:pPr>
              <a:r>
                <a:rPr lang="sv-SE" sz="1050" i="1" dirty="0">
                  <a:solidFill>
                    <a:srgbClr val="004165"/>
                  </a:solidFill>
                  <a:latin typeface="Helvetica"/>
                  <a:ea typeface="Times New Roman" pitchFamily="18" charset="0"/>
                  <a:cs typeface="Times New Roman" pitchFamily="18" charset="0"/>
                </a:rPr>
                <a:t>Kräver god tillgång på syre </a:t>
              </a:r>
            </a:p>
            <a:p>
              <a:pPr algn="ctr" fontAlgn="base">
                <a:spcBef>
                  <a:spcPct val="0"/>
                </a:spcBef>
                <a:spcAft>
                  <a:spcPct val="0"/>
                </a:spcAft>
                <a:defRPr/>
              </a:pPr>
              <a:r>
                <a:rPr lang="sv-SE" sz="1050" i="1" dirty="0">
                  <a:solidFill>
                    <a:srgbClr val="004165"/>
                  </a:solidFill>
                  <a:latin typeface="Helvetica"/>
                  <a:ea typeface="Times New Roman" pitchFamily="18" charset="0"/>
                  <a:cs typeface="Times New Roman" pitchFamily="18" charset="0"/>
                </a:rPr>
                <a:t>och ammonium  NH</a:t>
              </a:r>
              <a:r>
                <a:rPr lang="sv-SE" sz="1050" i="1" baseline="-30000" dirty="0">
                  <a:solidFill>
                    <a:srgbClr val="004165"/>
                  </a:solidFill>
                  <a:latin typeface="Helvetica"/>
                  <a:ea typeface="Times New Roman" pitchFamily="18" charset="0"/>
                  <a:cs typeface="Times New Roman" pitchFamily="18" charset="0"/>
                </a:rPr>
                <a:t>4</a:t>
              </a:r>
              <a:r>
                <a:rPr lang="sv-SE" sz="1050" i="1" baseline="30000" dirty="0">
                  <a:solidFill>
                    <a:srgbClr val="004165"/>
                  </a:solidFill>
                  <a:latin typeface="Helvetica"/>
                  <a:ea typeface="Times New Roman" pitchFamily="18" charset="0"/>
                  <a:cs typeface="Times New Roman" pitchFamily="18" charset="0"/>
                </a:rPr>
                <a:t>+</a:t>
              </a:r>
              <a:endParaRPr lang="sv-SE" sz="1050" i="1" dirty="0">
                <a:solidFill>
                  <a:srgbClr val="004165"/>
                </a:solidFill>
                <a:latin typeface="Helvetica"/>
                <a:ea typeface="Times New Roman" pitchFamily="18" charset="0"/>
                <a:cs typeface="Times New Roman" pitchFamily="18" charset="0"/>
              </a:endParaRPr>
            </a:p>
          </p:txBody>
        </p:sp>
        <p:sp>
          <p:nvSpPr>
            <p:cNvPr id="4098" name="Text Box 2"/>
            <p:cNvSpPr txBox="1">
              <a:spLocks noChangeArrowheads="1"/>
            </p:cNvSpPr>
            <p:nvPr/>
          </p:nvSpPr>
          <p:spPr bwMode="auto">
            <a:xfrm>
              <a:off x="6709" y="7316"/>
              <a:ext cx="2148" cy="614"/>
            </a:xfrm>
            <a:prstGeom prst="rect">
              <a:avLst/>
            </a:prstGeom>
            <a:solidFill>
              <a:srgbClr val="FFFFFF"/>
            </a:solidFill>
            <a:ln w="9525">
              <a:noFill/>
              <a:miter lim="800000"/>
              <a:headEnd/>
              <a:tailEnd/>
            </a:ln>
          </p:spPr>
          <p:txBody>
            <a:bodyPr>
              <a:spAutoFit/>
            </a:bodyPr>
            <a:lstStyle/>
            <a:p>
              <a:pPr algn="ctr" fontAlgn="base">
                <a:spcBef>
                  <a:spcPct val="0"/>
                </a:spcBef>
                <a:spcAft>
                  <a:spcPct val="0"/>
                </a:spcAft>
                <a:defRPr/>
              </a:pPr>
              <a:r>
                <a:rPr lang="sv-SE" sz="1050" i="1" dirty="0">
                  <a:solidFill>
                    <a:srgbClr val="004165"/>
                  </a:solidFill>
                  <a:latin typeface="Helvetica"/>
                  <a:ea typeface="Times New Roman" pitchFamily="18" charset="0"/>
                  <a:cs typeface="Times New Roman" pitchFamily="18" charset="0"/>
                </a:rPr>
                <a:t>Kräver syrefattig miljö</a:t>
              </a:r>
              <a:endParaRPr lang="sv-SE" sz="2100" dirty="0">
                <a:solidFill>
                  <a:srgbClr val="004165"/>
                </a:solidFill>
                <a:latin typeface="Helvetica"/>
              </a:endParaRPr>
            </a:p>
          </p:txBody>
        </p:sp>
      </p:grpSp>
      <p:sp>
        <p:nvSpPr>
          <p:cNvPr id="26" name="textruta 25"/>
          <p:cNvSpPr txBox="1"/>
          <p:nvPr/>
        </p:nvSpPr>
        <p:spPr>
          <a:xfrm>
            <a:off x="2857500" y="4232673"/>
            <a:ext cx="4714875" cy="1131079"/>
          </a:xfrm>
          <a:prstGeom prst="rect">
            <a:avLst/>
          </a:prstGeom>
          <a:noFill/>
        </p:spPr>
        <p:txBody>
          <a:bodyPr>
            <a:spAutoFit/>
          </a:bodyPr>
          <a:lstStyle/>
          <a:p>
            <a:pPr fontAlgn="base">
              <a:spcBef>
                <a:spcPct val="0"/>
              </a:spcBef>
              <a:spcAft>
                <a:spcPct val="0"/>
              </a:spcAft>
              <a:defRPr/>
            </a:pPr>
            <a:r>
              <a:rPr lang="sv-SE" sz="1350" b="1" dirty="0">
                <a:solidFill>
                  <a:srgbClr val="006600"/>
                </a:solidFill>
                <a:latin typeface="Helvetica"/>
              </a:rPr>
              <a:t>Parametrar som påverkar:</a:t>
            </a:r>
          </a:p>
          <a:p>
            <a:pPr fontAlgn="base">
              <a:spcBef>
                <a:spcPct val="0"/>
              </a:spcBef>
              <a:spcAft>
                <a:spcPct val="0"/>
              </a:spcAft>
              <a:defRPr/>
            </a:pPr>
            <a:r>
              <a:rPr lang="sv-SE" sz="1350" dirty="0">
                <a:solidFill>
                  <a:srgbClr val="004165"/>
                </a:solidFill>
                <a:latin typeface="Helvetica"/>
              </a:rPr>
              <a:t>Tillgång på kväve</a:t>
            </a:r>
          </a:p>
          <a:p>
            <a:pPr fontAlgn="base">
              <a:spcBef>
                <a:spcPct val="0"/>
              </a:spcBef>
              <a:spcAft>
                <a:spcPct val="0"/>
              </a:spcAft>
              <a:defRPr/>
            </a:pPr>
            <a:r>
              <a:rPr lang="sv-SE" sz="1350" dirty="0">
                <a:solidFill>
                  <a:srgbClr val="004165"/>
                </a:solidFill>
                <a:latin typeface="Helvetica"/>
              </a:rPr>
              <a:t>Syretillgång och markfukt</a:t>
            </a:r>
          </a:p>
          <a:p>
            <a:pPr fontAlgn="base">
              <a:spcBef>
                <a:spcPct val="0"/>
              </a:spcBef>
              <a:spcAft>
                <a:spcPct val="0"/>
              </a:spcAft>
              <a:defRPr/>
            </a:pPr>
            <a:r>
              <a:rPr lang="sv-SE" sz="1350" dirty="0">
                <a:solidFill>
                  <a:srgbClr val="004165"/>
                </a:solidFill>
                <a:latin typeface="Helvetica"/>
              </a:rPr>
              <a:t>Temperatur</a:t>
            </a:r>
          </a:p>
          <a:p>
            <a:pPr fontAlgn="base">
              <a:spcBef>
                <a:spcPct val="0"/>
              </a:spcBef>
              <a:spcAft>
                <a:spcPct val="0"/>
              </a:spcAft>
              <a:defRPr/>
            </a:pPr>
            <a:endParaRPr lang="sv-SE" sz="1350" dirty="0">
              <a:solidFill>
                <a:srgbClr val="004165"/>
              </a:solidFill>
              <a:latin typeface="Helvetica"/>
            </a:endParaRPr>
          </a:p>
        </p:txBody>
      </p:sp>
    </p:spTree>
    <p:extLst>
      <p:ext uri="{BB962C8B-B14F-4D97-AF65-F5344CB8AC3E}">
        <p14:creationId xmlns:p14="http://schemas.microsoft.com/office/powerpoint/2010/main" val="9654130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ld på flytgödselbru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828422"/>
            <a:ext cx="3096146" cy="2476917"/>
          </a:xfrm>
          <a:prstGeom prst="rect">
            <a:avLst/>
          </a:prstGeom>
          <a:noFill/>
          <a:extLst>
            <a:ext uri="{909E8E84-426E-40DD-AFC4-6F175D3DCCD1}">
              <a14:hiddenFill xmlns:a14="http://schemas.microsoft.com/office/drawing/2010/main">
                <a:solidFill>
                  <a:srgbClr val="FFFFFF"/>
                </a:solidFill>
              </a14:hiddenFill>
            </a:ext>
          </a:extLst>
        </p:spPr>
      </p:pic>
      <p:sp>
        <p:nvSpPr>
          <p:cNvPr id="32770" name="Rubrik 1"/>
          <p:cNvSpPr>
            <a:spLocks noGrp="1"/>
          </p:cNvSpPr>
          <p:nvPr>
            <p:ph type="title"/>
          </p:nvPr>
        </p:nvSpPr>
        <p:spPr>
          <a:xfrm>
            <a:off x="703911" y="125333"/>
            <a:ext cx="7923213" cy="1143000"/>
          </a:xfrm>
        </p:spPr>
        <p:txBody>
          <a:bodyPr/>
          <a:lstStyle/>
          <a:p>
            <a:pPr eaLnBrk="1" hangingPunct="1"/>
            <a:r>
              <a:rPr lang="sv-SE" dirty="0">
                <a:solidFill>
                  <a:srgbClr val="006330"/>
                </a:solidFill>
              </a:rPr>
              <a:t>Lustgas från stallgödsel</a:t>
            </a:r>
          </a:p>
        </p:txBody>
      </p:sp>
      <p:cxnSp>
        <p:nvCxnSpPr>
          <p:cNvPr id="11" name="Rak pil 10">
            <a:extLst>
              <a:ext uri="{C183D7F6-B498-43B3-948B-1728B52AA6E4}">
                <adec:decorative xmlns:adec="http://schemas.microsoft.com/office/drawing/2017/decorative" val="1"/>
              </a:ext>
            </a:extLst>
          </p:cNvPr>
          <p:cNvCxnSpPr/>
          <p:nvPr/>
        </p:nvCxnSpPr>
        <p:spPr>
          <a:xfrm flipV="1">
            <a:off x="2579467" y="3024313"/>
            <a:ext cx="479646" cy="1516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835721" y="1438298"/>
            <a:ext cx="4464050" cy="1416050"/>
          </a:xfrm>
          <a:prstGeom prst="rect">
            <a:avLst/>
          </a:prstGeom>
          <a:noFill/>
        </p:spPr>
        <p:txBody>
          <a:bodyPr>
            <a:spAutoFit/>
          </a:bodyPr>
          <a:lstStyle/>
          <a:p>
            <a:pPr>
              <a:defRPr/>
            </a:pPr>
            <a:r>
              <a:rPr lang="sv-SE" sz="2000" b="1" dirty="0">
                <a:solidFill>
                  <a:srgbClr val="006330"/>
                </a:solidFill>
                <a:latin typeface="+mj-lt"/>
              </a:rPr>
              <a:t>Lustgas: </a:t>
            </a:r>
            <a:r>
              <a:rPr lang="sv-SE" sz="1600" b="1" dirty="0">
                <a:solidFill>
                  <a:srgbClr val="006330"/>
                </a:solidFill>
                <a:latin typeface="+mj-lt"/>
              </a:rPr>
              <a:t>Gynnas vid omväxlande syrefria och syrerika zoner</a:t>
            </a:r>
          </a:p>
          <a:p>
            <a:pPr marL="180975" indent="-180975">
              <a:buFontTx/>
              <a:buChar char="-"/>
              <a:defRPr/>
            </a:pPr>
            <a:r>
              <a:rPr lang="sv-SE" sz="1600" b="1" dirty="0">
                <a:latin typeface="+mj-lt"/>
              </a:rPr>
              <a:t>Tillgång till kväve och kol</a:t>
            </a:r>
          </a:p>
          <a:p>
            <a:pPr marL="180975" indent="-180975">
              <a:buFontTx/>
              <a:buChar char="-"/>
              <a:defRPr/>
            </a:pPr>
            <a:r>
              <a:rPr lang="sv-SE" sz="1600" b="1" dirty="0">
                <a:latin typeface="+mj-lt"/>
              </a:rPr>
              <a:t>Temperatur (hög temp gynnsamt)</a:t>
            </a:r>
          </a:p>
          <a:p>
            <a:pPr marL="180975" indent="-180975">
              <a:buFontTx/>
              <a:buChar char="-"/>
              <a:defRPr/>
            </a:pPr>
            <a:r>
              <a:rPr lang="sv-SE" sz="1600" b="1" dirty="0">
                <a:latin typeface="+mj-lt"/>
              </a:rPr>
              <a:t>Lagringstid</a:t>
            </a:r>
          </a:p>
        </p:txBody>
      </p:sp>
      <p:cxnSp>
        <p:nvCxnSpPr>
          <p:cNvPr id="17" name="Rak pil 16">
            <a:extLst>
              <a:ext uri="{C183D7F6-B498-43B3-948B-1728B52AA6E4}">
                <adec:decorative xmlns:adec="http://schemas.microsoft.com/office/drawing/2017/decorative" val="1"/>
              </a:ext>
            </a:extLst>
          </p:cNvPr>
          <p:cNvCxnSpPr>
            <a:endCxn id="21" idx="1"/>
          </p:cNvCxnSpPr>
          <p:nvPr/>
        </p:nvCxnSpPr>
        <p:spPr>
          <a:xfrm flipV="1">
            <a:off x="3059113" y="3824288"/>
            <a:ext cx="1728787" cy="6842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4787900" y="3500438"/>
            <a:ext cx="3636963" cy="646112"/>
          </a:xfrm>
          <a:prstGeom prst="rect">
            <a:avLst/>
          </a:prstGeom>
          <a:noFill/>
        </p:spPr>
        <p:txBody>
          <a:bodyPr>
            <a:spAutoFit/>
          </a:bodyPr>
          <a:lstStyle/>
          <a:p>
            <a:pPr>
              <a:defRPr/>
            </a:pPr>
            <a:r>
              <a:rPr lang="sv-SE" b="1" dirty="0">
                <a:solidFill>
                  <a:srgbClr val="006330"/>
                </a:solidFill>
                <a:latin typeface="+mj-lt"/>
              </a:rPr>
              <a:t>Ammoniak </a:t>
            </a:r>
            <a:r>
              <a:rPr lang="sv-SE" b="1" dirty="0">
                <a:solidFill>
                  <a:srgbClr val="006330"/>
                </a:solidFill>
                <a:latin typeface="+mj-lt"/>
                <a:sym typeface="Wingdings" pitchFamily="2" charset="2"/>
              </a:rPr>
              <a:t> indirekta lustgasemissioner</a:t>
            </a:r>
            <a:r>
              <a:rPr lang="sv-SE" b="1" dirty="0">
                <a:solidFill>
                  <a:srgbClr val="006330"/>
                </a:solidFill>
                <a:latin typeface="+mj-lt"/>
              </a:rPr>
              <a:t> </a:t>
            </a:r>
            <a:endParaRPr lang="sv-SE" sz="1400" b="1" dirty="0">
              <a:solidFill>
                <a:srgbClr val="006330"/>
              </a:solidFill>
              <a:latin typeface="+mj-lt"/>
            </a:endParaRPr>
          </a:p>
        </p:txBody>
      </p:sp>
      <p:sp>
        <p:nvSpPr>
          <p:cNvPr id="29" name="Rektangel 28"/>
          <p:cNvSpPr>
            <a:spLocks noChangeArrowheads="1"/>
          </p:cNvSpPr>
          <p:nvPr/>
        </p:nvSpPr>
        <p:spPr bwMode="auto">
          <a:xfrm>
            <a:off x="4787900" y="4724400"/>
            <a:ext cx="4068763" cy="1384300"/>
          </a:xfrm>
          <a:prstGeom prst="rect">
            <a:avLst/>
          </a:prstGeom>
          <a:noFill/>
          <a:ln w="9525">
            <a:noFill/>
            <a:miter lim="800000"/>
            <a:headEnd/>
            <a:tailEnd/>
          </a:ln>
        </p:spPr>
        <p:txBody>
          <a:bodyPr>
            <a:spAutoFit/>
          </a:bodyPr>
          <a:lstStyle/>
          <a:p>
            <a:pPr>
              <a:spcBef>
                <a:spcPts val="1800"/>
              </a:spcBef>
              <a:buFont typeface="Wingdings" pitchFamily="2" charset="2"/>
              <a:buChar char="à"/>
              <a:defRPr/>
            </a:pPr>
            <a:r>
              <a:rPr lang="sv-SE" sz="1800" b="1" dirty="0">
                <a:latin typeface="+mj-lt"/>
                <a:sym typeface="Wingdings" pitchFamily="2" charset="2"/>
              </a:rPr>
              <a:t>Flytgödsel ger mer metan</a:t>
            </a:r>
          </a:p>
          <a:p>
            <a:pPr>
              <a:spcBef>
                <a:spcPts val="1800"/>
              </a:spcBef>
              <a:buFont typeface="Wingdings" pitchFamily="2" charset="2"/>
              <a:buChar char="à"/>
              <a:defRPr/>
            </a:pPr>
            <a:r>
              <a:rPr lang="sv-SE" sz="1800" b="1" dirty="0">
                <a:latin typeface="+mj-lt"/>
                <a:sym typeface="Wingdings" pitchFamily="2" charset="2"/>
              </a:rPr>
              <a:t>Fastgödsel ger mer lustgas</a:t>
            </a:r>
          </a:p>
          <a:p>
            <a:pPr>
              <a:spcBef>
                <a:spcPts val="1800"/>
              </a:spcBef>
              <a:buFont typeface="Wingdings" pitchFamily="2" charset="2"/>
              <a:buChar char="à"/>
              <a:defRPr/>
            </a:pPr>
            <a:r>
              <a:rPr lang="sv-SE" sz="1800" b="1" dirty="0">
                <a:latin typeface="+mj-lt"/>
                <a:sym typeface="Wingdings" pitchFamily="2" charset="2"/>
              </a:rPr>
              <a:t>Djupströ ger metan och lustgas</a:t>
            </a:r>
            <a:endParaRPr lang="sv-SE" sz="1800" b="1" dirty="0">
              <a:latin typeface="+mj-lt"/>
            </a:endParaRPr>
          </a:p>
        </p:txBody>
      </p:sp>
    </p:spTree>
    <p:extLst>
      <p:ext uri="{BB962C8B-B14F-4D97-AF65-F5344CB8AC3E}">
        <p14:creationId xmlns:p14="http://schemas.microsoft.com/office/powerpoint/2010/main" val="2715928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Vikten av gödselanalys</a:t>
            </a:r>
          </a:p>
        </p:txBody>
      </p:sp>
      <p:pic>
        <p:nvPicPr>
          <p:cNvPr id="4" name="Bildobjekt 3" descr="Figur över hur halten ammonium varierar på 100 nötflytsanalyser i Kalmar län."/>
          <p:cNvPicPr>
            <a:picLocks noChangeAspect="1"/>
          </p:cNvPicPr>
          <p:nvPr/>
        </p:nvPicPr>
        <p:blipFill rotWithShape="1">
          <a:blip r:embed="rId3"/>
          <a:srcRect l="923" t="744" r="-1"/>
          <a:stretch/>
        </p:blipFill>
        <p:spPr>
          <a:xfrm>
            <a:off x="1999842" y="1045032"/>
            <a:ext cx="6544492" cy="5223757"/>
          </a:xfrm>
          <a:prstGeom prst="rect">
            <a:avLst/>
          </a:prstGeom>
        </p:spPr>
      </p:pic>
    </p:spTree>
    <p:extLst>
      <p:ext uri="{BB962C8B-B14F-4D97-AF65-F5344CB8AC3E}">
        <p14:creationId xmlns:p14="http://schemas.microsoft.com/office/powerpoint/2010/main" val="3332474014"/>
      </p:ext>
    </p:extLst>
  </p:cSld>
  <p:clrMapOvr>
    <a:masterClrMapping/>
  </p:clrMapOvr>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5241</TotalTime>
  <Words>712</Words>
  <Application>Microsoft Office PowerPoint</Application>
  <PresentationFormat>Bildspel på skärmen (4:3)</PresentationFormat>
  <Paragraphs>61</Paragraphs>
  <Slides>6</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6</vt:i4>
      </vt:variant>
    </vt:vector>
  </HeadingPairs>
  <TitlesOfParts>
    <vt:vector size="13" baseType="lpstr">
      <vt:lpstr>Arial</vt:lpstr>
      <vt:lpstr>Calibri</vt:lpstr>
      <vt:lpstr>Helvetica</vt:lpstr>
      <vt:lpstr>Times New Roman</vt:lpstr>
      <vt:lpstr>Verdana</vt:lpstr>
      <vt:lpstr>Wingdings</vt:lpstr>
      <vt:lpstr>Mall_powerpoint_klimat</vt:lpstr>
      <vt:lpstr>Klimatgasutsläpp från Svenskt jordbruk 2009</vt:lpstr>
      <vt:lpstr>kvävets roll för gårdens utsläpp av växthusgaser</vt:lpstr>
      <vt:lpstr>Vikten av att spara kväve</vt:lpstr>
      <vt:lpstr>Lustgas bildas från kväve</vt:lpstr>
      <vt:lpstr>Lustgas från stallgödsel</vt:lpstr>
      <vt:lpstr>Vikten av gödselanalys</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Djurhållning</dc:title>
  <dc:creator>Ulrika Listh</dc:creator>
  <cp:lastModifiedBy>Dan-Axel Danielsson</cp:lastModifiedBy>
  <cp:revision>298</cp:revision>
  <cp:lastPrinted>2016-03-01T14:42:54Z</cp:lastPrinted>
  <dcterms:created xsi:type="dcterms:W3CDTF">2015-10-01T10:45:58Z</dcterms:created>
  <dcterms:modified xsi:type="dcterms:W3CDTF">2022-09-01T12:14:48Z</dcterms:modified>
</cp:coreProperties>
</file>