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62" r:id="rId2"/>
    <p:sldId id="281" r:id="rId3"/>
    <p:sldId id="277" r:id="rId4"/>
    <p:sldId id="278" r:id="rId5"/>
    <p:sldId id="1015" r:id="rId6"/>
    <p:sldId id="1018" r:id="rId7"/>
    <p:sldId id="1042" r:id="rId8"/>
    <p:sldId id="1044" r:id="rId9"/>
    <p:sldId id="1019" r:id="rId10"/>
    <p:sldId id="1043" r:id="rId11"/>
    <p:sldId id="1047" r:id="rId12"/>
    <p:sldId id="1048" r:id="rId13"/>
    <p:sldId id="1016" r:id="rId14"/>
    <p:sldId id="284" r:id="rId15"/>
    <p:sldId id="1049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83" autoAdjust="0"/>
  </p:normalViewPr>
  <p:slideViewPr>
    <p:cSldViewPr snapToGrid="0">
      <p:cViewPr varScale="1">
        <p:scale>
          <a:sx n="48" d="100"/>
          <a:sy n="48" d="100"/>
        </p:scale>
        <p:origin x="48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9885-F726-4639-961A-2C65F568FE50}" type="datetimeFigureOut">
              <a:rPr lang="sv-SE" smtClean="0"/>
              <a:t>2023-02-06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21FCE-6D72-4AB3-8E96-3BFB2CB1914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2499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/>
          <a:lstStyle/>
          <a:p>
            <a:r>
              <a:rPr lang="sv-SE" dirty="0"/>
              <a:t>Nyckeltal median </a:t>
            </a:r>
            <a:r>
              <a:rPr lang="sv-SE"/>
              <a:t>från genomförda</a:t>
            </a:r>
            <a:endParaRPr lang="sv-SE" dirty="0"/>
          </a:p>
          <a:p>
            <a:r>
              <a:rPr lang="sv-SE" dirty="0"/>
              <a:t>ägg 0,23 – 0,32 kWh/ kg ägg, 0,85 kWh/kg ägg</a:t>
            </a:r>
          </a:p>
          <a:p>
            <a:r>
              <a:rPr lang="sv-SE" dirty="0"/>
              <a:t>Uppföljning av 0,32 gård -&gt; 0,24 kWh/kg ägg</a:t>
            </a:r>
          </a:p>
          <a:p>
            <a:r>
              <a:rPr lang="sv-SE" dirty="0"/>
              <a:t>Uppfödning unghöns 1,21 kWh/</a:t>
            </a:r>
            <a:r>
              <a:rPr lang="sv-SE" dirty="0" err="1"/>
              <a:t>st</a:t>
            </a:r>
            <a:endParaRPr lang="sv-SE" dirty="0"/>
          </a:p>
          <a:p>
            <a:r>
              <a:rPr lang="sv-SE" dirty="0"/>
              <a:t>Hästverksamhet mycket belysning</a:t>
            </a:r>
          </a:p>
          <a:p>
            <a:r>
              <a:rPr lang="sv-SE" dirty="0"/>
              <a:t>Potatisodling mm lager med ventilation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3850449" y="9430092"/>
            <a:ext cx="2945659" cy="496411"/>
          </a:xfrm>
          <a:prstGeom prst="rect">
            <a:avLst/>
          </a:prstGeom>
        </p:spPr>
        <p:txBody>
          <a:bodyPr/>
          <a:lstStyle/>
          <a:p>
            <a:fld id="{A68E67C1-BB4E-4E79-825C-65137C60572D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6243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B5216-F693-44D6-8099-82966BC6963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5956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Skruvpump eller centrifugalpump beroende på anläggning, centrifugalpump energieffektivare</a:t>
            </a:r>
          </a:p>
          <a:p>
            <a:r>
              <a:rPr lang="sv-SE" dirty="0"/>
              <a:t>Vid samma tryck och motstånd</a:t>
            </a:r>
          </a:p>
          <a:p>
            <a:r>
              <a:rPr lang="sv-SE" dirty="0"/>
              <a:t>Vid olika mängd och tryck på olika tider välj frekvensstyrd och skruvpump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B5216-F693-44D6-8099-82966BC6963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6526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Slitna fläkthjul, slöa knivar kan öka gångtiden. Automatiska utfodringssystem med fullfoderblandare och bandfoderbord har ofta mkt hög energianvändning för utfodring då gångtiden blir hög även om lågt belastad vid utmatning.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B5216-F693-44D6-8099-82966BC6963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8324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/>
              <a:t>Hammarkvarnar suger in malgodset och är mycket mer energikrävande.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Att smörja och hålla blandaren ren ökar verkningsgraden.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Välj eldrift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A4A92-AB43-423C-8026-73ACE7FF5281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1247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Värmekabel; i skrapgång 16-18 W/m </a:t>
            </a:r>
          </a:p>
          <a:p>
            <a:r>
              <a:rPr lang="sv-SE" dirty="0"/>
              <a:t>Vattenledning 10 W/m elvärmda </a:t>
            </a:r>
            <a:r>
              <a:rPr lang="sv-SE" dirty="0" err="1"/>
              <a:t>vattenkoppar</a:t>
            </a:r>
            <a:r>
              <a:rPr lang="sv-SE" dirty="0"/>
              <a:t> 80W</a:t>
            </a:r>
          </a:p>
          <a:p>
            <a:r>
              <a:rPr lang="sv-SE" dirty="0"/>
              <a:t>Bör vara temperaturstyrt. </a:t>
            </a:r>
            <a:r>
              <a:rPr lang="sv-SE" dirty="0" err="1"/>
              <a:t>Cirk</a:t>
            </a:r>
            <a:r>
              <a:rPr lang="sv-SE" dirty="0"/>
              <a:t> pump hela året men </a:t>
            </a:r>
            <a:r>
              <a:rPr lang="sv-SE" dirty="0" err="1"/>
              <a:t>elpatron</a:t>
            </a:r>
            <a:r>
              <a:rPr lang="sv-SE" dirty="0"/>
              <a:t> bara vid flera minusgrader</a:t>
            </a:r>
          </a:p>
          <a:p>
            <a:r>
              <a:rPr lang="sv-SE" dirty="0" err="1"/>
              <a:t>Ryktborst</a:t>
            </a:r>
            <a:endParaRPr lang="sv-SE" dirty="0"/>
          </a:p>
          <a:p>
            <a:r>
              <a:rPr lang="sv-SE" dirty="0"/>
              <a:t>Tvättmaskin 1,6kWh/tvätt för hushållsmaskin och 2,7 kWh/tvätt för </a:t>
            </a:r>
            <a:r>
              <a:rPr lang="sv-SE" dirty="0" err="1"/>
              <a:t>wascator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B5216-F693-44D6-8099-82966BC6963C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116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Vänstra bilden är naturlig ventilation</a:t>
            </a:r>
          </a:p>
          <a:p>
            <a:r>
              <a:rPr lang="sv-SE" dirty="0"/>
              <a:t>Högra bilden är tidigare mjölkkostall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A6EDA-D18E-41CA-9BF9-553E5376404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8398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Vänstra bilden är Häckenstad, utfodring el är </a:t>
            </a:r>
            <a:r>
              <a:rPr lang="sv-SE" dirty="0" err="1"/>
              <a:t>elpatron</a:t>
            </a:r>
            <a:r>
              <a:rPr lang="sv-SE" dirty="0"/>
              <a:t> varmvatten </a:t>
            </a:r>
            <a:r>
              <a:rPr lang="sv-SE" dirty="0" err="1"/>
              <a:t>cirk</a:t>
            </a:r>
            <a:r>
              <a:rPr lang="sv-SE" dirty="0"/>
              <a:t> system</a:t>
            </a:r>
          </a:p>
          <a:p>
            <a:r>
              <a:rPr lang="sv-SE" dirty="0"/>
              <a:t>Högra bilden är </a:t>
            </a:r>
            <a:r>
              <a:rPr lang="sv-SE" dirty="0" err="1"/>
              <a:t>Vinö</a:t>
            </a:r>
            <a:r>
              <a:rPr lang="sv-SE" dirty="0"/>
              <a:t>, övrigt drivmedel är transport av djur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7A6EDA-D18E-41CA-9BF9-553E5376404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5808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Till höns kan det vara elmotor i kulvert med skruv.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B5216-F693-44D6-8099-82966BC6963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7474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B5216-F693-44D6-8099-82966BC6963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2403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Glöm inte all utgödsling och </a:t>
            </a:r>
            <a:r>
              <a:rPr lang="sv-SE" dirty="0" err="1"/>
              <a:t>ströning</a:t>
            </a:r>
            <a:r>
              <a:rPr lang="sv-SE" dirty="0"/>
              <a:t> som sker med olika maskiner på gården.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B5216-F693-44D6-8099-82966BC6963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6422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Slitna pumpar i pumpbrunnar.</a:t>
            </a:r>
          </a:p>
          <a:p>
            <a:r>
              <a:rPr lang="sv-SE" dirty="0"/>
              <a:t>Undvik pumpbrunn om möjlighet till att få gödseln direkt till gödselbrunn.</a:t>
            </a:r>
          </a:p>
          <a:p>
            <a:r>
              <a:rPr lang="sv-SE" dirty="0"/>
              <a:t>Använd självflyt där det går.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B5216-F693-44D6-8099-82966BC6963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2053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Ersätt med eldrift gäller främst blandning av foder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B5216-F693-44D6-8099-82966BC6963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8253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Kolla dåligt spänd, skadad rem?</a:t>
            </a:r>
          </a:p>
          <a:p>
            <a:r>
              <a:rPr lang="sv-SE" dirty="0"/>
              <a:t>Underhåll, Kolla foderbeläggningar på oskyddade remmar</a:t>
            </a:r>
          </a:p>
          <a:p>
            <a:r>
              <a:rPr lang="sv-SE" dirty="0"/>
              <a:t>Undvik lufttransport</a:t>
            </a:r>
          </a:p>
          <a:p>
            <a:r>
              <a:rPr lang="sv-SE" dirty="0"/>
              <a:t>Kross vanligt hos nöt, skivkvarn kan var besvärlig med havre.</a:t>
            </a:r>
          </a:p>
          <a:p>
            <a:r>
              <a:rPr lang="sv-SE" dirty="0"/>
              <a:t>Bättre verkningsgrad hos en elmotor som går många timmar.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0B5216-F693-44D6-8099-82966BC6963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915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9055" y="1707501"/>
            <a:ext cx="10437693" cy="1802461"/>
          </a:xfrm>
        </p:spPr>
        <p:txBody>
          <a:bodyPr anchor="b"/>
          <a:lstStyle>
            <a:lvl1pPr algn="r"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6DB54A2-2545-D282-266B-582FB75C2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055" y="3602038"/>
            <a:ext cx="10437693" cy="73152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7" name="Bildobjekt 6" descr="Logotyp för Greppa näringen.">
            <a:extLst>
              <a:ext uri="{FF2B5EF4-FFF2-40B4-BE49-F238E27FC236}">
                <a16:creationId xmlns:a16="http://schemas.microsoft.com/office/drawing/2014/main" id="{420DE591-E3C9-0C08-8A68-3C1CCCF6E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0" y="275881"/>
            <a:ext cx="2304000" cy="121632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464A6BB-4929-D2E4-4FE8-A4F96B830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55" y="4490616"/>
            <a:ext cx="8641833" cy="2186384"/>
          </a:xfrm>
          <a:prstGeom prst="rect">
            <a:avLst/>
          </a:prstGeom>
        </p:spPr>
      </p:pic>
      <p:pic>
        <p:nvPicPr>
          <p:cNvPr id="9" name="Bildobjekt 8" descr="Logotyp för EU.">
            <a:extLst>
              <a:ext uri="{FF2B5EF4-FFF2-40B4-BE49-F238E27FC236}">
                <a16:creationId xmlns:a16="http://schemas.microsoft.com/office/drawing/2014/main" id="{E1703F8F-7725-2D8A-6569-474D89EF6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17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6A86F-35F8-BA25-0F2A-3B65345E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7" y="306169"/>
            <a:ext cx="9512097" cy="95216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99C54B-8D11-06A3-52C9-669DE0AD0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299" y="1685575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BDBAF1-4180-F46B-534D-27F0093B4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296" y="2568925"/>
            <a:ext cx="4633153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4BA6723-1C8E-531B-3AB9-A7B029AA6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7550" y="1685574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D5AB683-BF5A-3745-8863-D64253565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7549" y="2568924"/>
            <a:ext cx="4633154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6F06C60-B6E1-9E56-E552-8139A7BE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140C6-85AA-435D-9E5D-ADB3DEA45407}" type="datetime1">
              <a:rPr lang="sv-SE" smtClean="0"/>
              <a:t>2023-02-06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5470F4A-8479-BFDF-765C-3F3F6CDC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0" name="Platshållare för bild 8" descr="Logotyp för företag.">
            <a:extLst>
              <a:ext uri="{FF2B5EF4-FFF2-40B4-BE49-F238E27FC236}">
                <a16:creationId xmlns:a16="http://schemas.microsoft.com/office/drawing/2014/main" id="{DCC2FA0E-72F7-7ED1-43D2-1DDB321759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E94FDB-CEC1-70CD-D18C-9CA38516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538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73B10-AE5F-78EE-062F-938A169B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917EB58-9A62-6A30-F058-2D6D9058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C072-ECB3-4DFF-BA81-1DD62F8619C9}" type="datetime1">
              <a:rPr lang="sv-SE" smtClean="0"/>
              <a:t>2023-02-06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C5D120-4209-BEE4-4945-A8F630AB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 8" descr="Logotyp för företag.">
            <a:extLst>
              <a:ext uri="{FF2B5EF4-FFF2-40B4-BE49-F238E27FC236}">
                <a16:creationId xmlns:a16="http://schemas.microsoft.com/office/drawing/2014/main" id="{2F4D44AD-5716-126F-F008-A89106DED3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0C596B7-FFF1-38E8-DCC1-483E4CDD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935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4735E5-D73D-9237-EF8B-20A104105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6" y="306169"/>
            <a:ext cx="9512097" cy="952166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D8002E-A4A5-6CC5-BBB1-CC449A53E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1298" y="1685572"/>
            <a:ext cx="3623354" cy="434670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D79709-244B-EA28-A614-E7B0D252D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5274" y="1685572"/>
            <a:ext cx="5955428" cy="4345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3D6B27-3DC6-ECF1-AD69-614662249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FD452-2A3A-4FC1-81DD-AD7ADBB8CF31}" type="datetime1">
              <a:rPr lang="sv-SE" smtClean="0"/>
              <a:t>2023-02-06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FC0D1AF-0FD4-6176-8EC6-C4F3AA78D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 8" descr="Logotyp för företag.">
            <a:extLst>
              <a:ext uri="{FF2B5EF4-FFF2-40B4-BE49-F238E27FC236}">
                <a16:creationId xmlns:a16="http://schemas.microsoft.com/office/drawing/2014/main" id="{F42480F5-8056-E62E-E195-E801686EC0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3535412-7635-C09D-A3E6-E234F2CD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2E17-B5FD-430B-833A-FE0538F4B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5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F5AD5D-E523-5340-D625-1831625CD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6" y="306169"/>
            <a:ext cx="9512097" cy="952166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0CE40CC-D1A5-12C5-68D3-C420E192A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1297" y="1685572"/>
            <a:ext cx="3623354" cy="434670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EC02E1D-82C1-B0E5-B7D7-50F18281D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75274" y="1685572"/>
            <a:ext cx="5955428" cy="4345200"/>
          </a:xfrm>
        </p:spPr>
        <p:txBody>
          <a:bodyPr tIns="216000"/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2BA7922-CF86-1B67-AA73-51ACB069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8BEC-4055-4213-BAEF-D3D28B25A1F9}" type="datetime1">
              <a:rPr lang="sv-SE" smtClean="0"/>
              <a:t>2023-02-06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02442E5-6859-DBE2-CB56-E86EEFA1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 8" descr="Logotyp för företag.">
            <a:extLst>
              <a:ext uri="{FF2B5EF4-FFF2-40B4-BE49-F238E27FC236}">
                <a16:creationId xmlns:a16="http://schemas.microsoft.com/office/drawing/2014/main" id="{943EC80D-B273-83E2-0F10-860789BC09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59F10CB-B272-C906-7E5C-20EA8C50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C2E17-B5FD-430B-833A-FE0538F4B07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580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ogotyp för Greppa näringen.">
            <a:extLst>
              <a:ext uri="{FF2B5EF4-FFF2-40B4-BE49-F238E27FC236}">
                <a16:creationId xmlns:a16="http://schemas.microsoft.com/office/drawing/2014/main" id="{58502895-41B2-4A6D-B9D8-41E54D56E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10" name="Platshållare för bild 7" descr="Logotyp för företag.">
            <a:extLst>
              <a:ext uri="{FF2B5EF4-FFF2-40B4-BE49-F238E27FC236}">
                <a16:creationId xmlns:a16="http://schemas.microsoft.com/office/drawing/2014/main" id="{50F8AE5E-ACE9-0725-95D2-18FFC35203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5" name="Bildobjekt 4" descr="En bild som visar gräs, utomhus, två kor, person.">
            <a:extLst>
              <a:ext uri="{FF2B5EF4-FFF2-40B4-BE49-F238E27FC236}">
                <a16:creationId xmlns:a16="http://schemas.microsoft.com/office/drawing/2014/main" id="{FB497B24-CAFA-1571-2C29-A593C7F50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 r="7189"/>
          <a:stretch/>
        </p:blipFill>
        <p:spPr>
          <a:xfrm>
            <a:off x="592813" y="1588442"/>
            <a:ext cx="5216610" cy="4052724"/>
          </a:xfrm>
          <a:custGeom>
            <a:avLst/>
            <a:gdLst>
              <a:gd name="connsiteX0" fmla="*/ 0 w 5216610"/>
              <a:gd name="connsiteY0" fmla="*/ 0 h 4052724"/>
              <a:gd name="connsiteX1" fmla="*/ 5216610 w 5216610"/>
              <a:gd name="connsiteY1" fmla="*/ 0 h 4052724"/>
              <a:gd name="connsiteX2" fmla="*/ 5216610 w 5216610"/>
              <a:gd name="connsiteY2" fmla="*/ 2993354 h 4052724"/>
              <a:gd name="connsiteX3" fmla="*/ 4801677 w 5216610"/>
              <a:gd name="connsiteY3" fmla="*/ 3170128 h 4052724"/>
              <a:gd name="connsiteX4" fmla="*/ 4006124 w 5216610"/>
              <a:gd name="connsiteY4" fmla="*/ 3496300 h 4052724"/>
              <a:gd name="connsiteX5" fmla="*/ 2891027 w 5216610"/>
              <a:gd name="connsiteY5" fmla="*/ 3875512 h 4052724"/>
              <a:gd name="connsiteX6" fmla="*/ 1883330 w 5216610"/>
              <a:gd name="connsiteY6" fmla="*/ 4047880 h 4052724"/>
              <a:gd name="connsiteX7" fmla="*/ 1102360 w 5216610"/>
              <a:gd name="connsiteY7" fmla="*/ 3992194 h 4052724"/>
              <a:gd name="connsiteX8" fmla="*/ 255406 w 5216610"/>
              <a:gd name="connsiteY8" fmla="*/ 3687982 h 4052724"/>
              <a:gd name="connsiteX9" fmla="*/ 0 w 5216610"/>
              <a:gd name="connsiteY9" fmla="*/ 3542217 h 405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6610" h="4052724">
                <a:moveTo>
                  <a:pt x="0" y="0"/>
                </a:moveTo>
                <a:lnTo>
                  <a:pt x="5216610" y="0"/>
                </a:lnTo>
                <a:lnTo>
                  <a:pt x="5216610" y="2993354"/>
                </a:lnTo>
                <a:lnTo>
                  <a:pt x="4801677" y="3170128"/>
                </a:lnTo>
                <a:cubicBezTo>
                  <a:pt x="4536493" y="3281501"/>
                  <a:pt x="4271309" y="3390228"/>
                  <a:pt x="4006124" y="3496300"/>
                </a:cubicBezTo>
                <a:cubicBezTo>
                  <a:pt x="3641657" y="3643046"/>
                  <a:pt x="3269397" y="3769642"/>
                  <a:pt x="2891027" y="3875512"/>
                </a:cubicBezTo>
                <a:cubicBezTo>
                  <a:pt x="2562225" y="3968684"/>
                  <a:pt x="2224408" y="4026475"/>
                  <a:pt x="1883330" y="4047880"/>
                </a:cubicBezTo>
                <a:cubicBezTo>
                  <a:pt x="1621698" y="4062560"/>
                  <a:pt x="1359265" y="4043842"/>
                  <a:pt x="1102360" y="3992194"/>
                </a:cubicBezTo>
                <a:cubicBezTo>
                  <a:pt x="807596" y="3927966"/>
                  <a:pt x="522911" y="3825594"/>
                  <a:pt x="255406" y="3687982"/>
                </a:cubicBezTo>
                <a:lnTo>
                  <a:pt x="0" y="3542217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C387554-6376-E286-2391-78C43984D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ctr"/>
          <a:lstStyle>
            <a:lvl1pPr algn="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6DB54A2-2545-D282-266B-582FB75C2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464A6BB-4929-D2E4-4FE8-A4F96B830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9" name="Bildobjekt 8" descr="Logotyp för EU.">
            <a:extLst>
              <a:ext uri="{FF2B5EF4-FFF2-40B4-BE49-F238E27FC236}">
                <a16:creationId xmlns:a16="http://schemas.microsoft.com/office/drawing/2014/main" id="{E1703F8F-7725-2D8A-6569-474D89EF6A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57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iskultingar Rubrik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En bild på flera griskultingar inomhus.">
            <a:extLst>
              <a:ext uri="{FF2B5EF4-FFF2-40B4-BE49-F238E27FC236}">
                <a16:creationId xmlns:a16="http://schemas.microsoft.com/office/drawing/2014/main" id="{9F8C5436-5D66-28D3-102C-D1BA29688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1" r="7201"/>
          <a:stretch/>
        </p:blipFill>
        <p:spPr>
          <a:xfrm>
            <a:off x="592813" y="1588442"/>
            <a:ext cx="5216610" cy="4052724"/>
          </a:xfrm>
          <a:custGeom>
            <a:avLst/>
            <a:gdLst>
              <a:gd name="connsiteX0" fmla="*/ 0 w 5216610"/>
              <a:gd name="connsiteY0" fmla="*/ 0 h 4052724"/>
              <a:gd name="connsiteX1" fmla="*/ 5216610 w 5216610"/>
              <a:gd name="connsiteY1" fmla="*/ 0 h 4052724"/>
              <a:gd name="connsiteX2" fmla="*/ 5216610 w 5216610"/>
              <a:gd name="connsiteY2" fmla="*/ 2993354 h 4052724"/>
              <a:gd name="connsiteX3" fmla="*/ 4801677 w 5216610"/>
              <a:gd name="connsiteY3" fmla="*/ 3170128 h 4052724"/>
              <a:gd name="connsiteX4" fmla="*/ 4006124 w 5216610"/>
              <a:gd name="connsiteY4" fmla="*/ 3496300 h 4052724"/>
              <a:gd name="connsiteX5" fmla="*/ 2891027 w 5216610"/>
              <a:gd name="connsiteY5" fmla="*/ 3875512 h 4052724"/>
              <a:gd name="connsiteX6" fmla="*/ 1883330 w 5216610"/>
              <a:gd name="connsiteY6" fmla="*/ 4047880 h 4052724"/>
              <a:gd name="connsiteX7" fmla="*/ 1102360 w 5216610"/>
              <a:gd name="connsiteY7" fmla="*/ 3992194 h 4052724"/>
              <a:gd name="connsiteX8" fmla="*/ 255406 w 5216610"/>
              <a:gd name="connsiteY8" fmla="*/ 3687982 h 4052724"/>
              <a:gd name="connsiteX9" fmla="*/ 0 w 5216610"/>
              <a:gd name="connsiteY9" fmla="*/ 3542217 h 405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6610" h="4052724">
                <a:moveTo>
                  <a:pt x="0" y="0"/>
                </a:moveTo>
                <a:lnTo>
                  <a:pt x="5216610" y="0"/>
                </a:lnTo>
                <a:lnTo>
                  <a:pt x="5216610" y="2993354"/>
                </a:lnTo>
                <a:lnTo>
                  <a:pt x="4801677" y="3170128"/>
                </a:lnTo>
                <a:cubicBezTo>
                  <a:pt x="4536493" y="3281501"/>
                  <a:pt x="4271309" y="3390228"/>
                  <a:pt x="4006124" y="3496300"/>
                </a:cubicBezTo>
                <a:cubicBezTo>
                  <a:pt x="3641657" y="3643046"/>
                  <a:pt x="3269397" y="3769642"/>
                  <a:pt x="2891027" y="3875512"/>
                </a:cubicBezTo>
                <a:cubicBezTo>
                  <a:pt x="2562225" y="3968684"/>
                  <a:pt x="2224408" y="4026475"/>
                  <a:pt x="1883330" y="4047880"/>
                </a:cubicBezTo>
                <a:cubicBezTo>
                  <a:pt x="1621698" y="4062560"/>
                  <a:pt x="1359265" y="4043842"/>
                  <a:pt x="1102360" y="3992194"/>
                </a:cubicBezTo>
                <a:cubicBezTo>
                  <a:pt x="807596" y="3927966"/>
                  <a:pt x="522911" y="3825594"/>
                  <a:pt x="255406" y="3687982"/>
                </a:cubicBezTo>
                <a:lnTo>
                  <a:pt x="0" y="3542217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405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ästar Rubrik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En bild som visar en brun häst som betar gräs med en svart häst i bakgrunden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r="7222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93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ologisk mångfald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Bild på en klöverhumla på rödklöver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1" r="7311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38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ktor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En bild på en blå traktor som plöjer med fiskmåsar som flyger framför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r="5106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4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erson 2 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Logotyp för Greppa näringen.">
            <a:extLst>
              <a:ext uri="{FF2B5EF4-FFF2-40B4-BE49-F238E27FC236}">
                <a16:creationId xmlns:a16="http://schemas.microsoft.com/office/drawing/2014/main" id="{4EF723F9-DEB6-8B1B-4942-3A93BF0B8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sp>
        <p:nvSpPr>
          <p:cNvPr id="8" name="Platshållare för bild 7" descr="Logotyp för företag.">
            <a:extLst>
              <a:ext uri="{FF2B5EF4-FFF2-40B4-BE49-F238E27FC236}">
                <a16:creationId xmlns:a16="http://schemas.microsoft.com/office/drawing/2014/main" id="{7BDE3FD5-A4ED-9570-481D-4F7B5E2E50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1763" y="181000"/>
            <a:ext cx="3738105" cy="1029901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6" name="Bildobjekt 5" descr="Bild på person i grå tröja vid en grön maskin utomhus.">
            <a:extLst>
              <a:ext uri="{FF2B5EF4-FFF2-40B4-BE49-F238E27FC236}">
                <a16:creationId xmlns:a16="http://schemas.microsoft.com/office/drawing/2014/main" id="{0E485D11-110A-FA63-353B-0D0C826EA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r="7178"/>
          <a:stretch/>
        </p:blipFill>
        <p:spPr>
          <a:xfrm>
            <a:off x="602305" y="1585521"/>
            <a:ext cx="5207118" cy="4055645"/>
          </a:xfrm>
          <a:custGeom>
            <a:avLst/>
            <a:gdLst>
              <a:gd name="connsiteX0" fmla="*/ 0 w 5207118"/>
              <a:gd name="connsiteY0" fmla="*/ 0 h 4055645"/>
              <a:gd name="connsiteX1" fmla="*/ 5207118 w 5207118"/>
              <a:gd name="connsiteY1" fmla="*/ 0 h 4055645"/>
              <a:gd name="connsiteX2" fmla="*/ 5207118 w 5207118"/>
              <a:gd name="connsiteY2" fmla="*/ 2996275 h 4055645"/>
              <a:gd name="connsiteX3" fmla="*/ 4792185 w 5207118"/>
              <a:gd name="connsiteY3" fmla="*/ 3173049 h 4055645"/>
              <a:gd name="connsiteX4" fmla="*/ 3996632 w 5207118"/>
              <a:gd name="connsiteY4" fmla="*/ 3499221 h 4055645"/>
              <a:gd name="connsiteX5" fmla="*/ 2881535 w 5207118"/>
              <a:gd name="connsiteY5" fmla="*/ 3878433 h 4055645"/>
              <a:gd name="connsiteX6" fmla="*/ 1873838 w 5207118"/>
              <a:gd name="connsiteY6" fmla="*/ 4050801 h 4055645"/>
              <a:gd name="connsiteX7" fmla="*/ 1092868 w 5207118"/>
              <a:gd name="connsiteY7" fmla="*/ 3995115 h 4055645"/>
              <a:gd name="connsiteX8" fmla="*/ 245914 w 5207118"/>
              <a:gd name="connsiteY8" fmla="*/ 3690903 h 4055645"/>
              <a:gd name="connsiteX9" fmla="*/ 0 w 5207118"/>
              <a:gd name="connsiteY9" fmla="*/ 3550556 h 4055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7118" h="4055645">
                <a:moveTo>
                  <a:pt x="0" y="0"/>
                </a:moveTo>
                <a:lnTo>
                  <a:pt x="5207118" y="0"/>
                </a:lnTo>
                <a:lnTo>
                  <a:pt x="5207118" y="2996275"/>
                </a:lnTo>
                <a:lnTo>
                  <a:pt x="4792185" y="3173049"/>
                </a:lnTo>
                <a:cubicBezTo>
                  <a:pt x="4527001" y="3284422"/>
                  <a:pt x="4261817" y="3393149"/>
                  <a:pt x="3996632" y="3499221"/>
                </a:cubicBezTo>
                <a:cubicBezTo>
                  <a:pt x="3632165" y="3645967"/>
                  <a:pt x="3259905" y="3772563"/>
                  <a:pt x="2881535" y="3878433"/>
                </a:cubicBezTo>
                <a:cubicBezTo>
                  <a:pt x="2552733" y="3971605"/>
                  <a:pt x="2214916" y="4029396"/>
                  <a:pt x="1873838" y="4050801"/>
                </a:cubicBezTo>
                <a:cubicBezTo>
                  <a:pt x="1612206" y="4065481"/>
                  <a:pt x="1349773" y="4046763"/>
                  <a:pt x="1092868" y="3995115"/>
                </a:cubicBezTo>
                <a:cubicBezTo>
                  <a:pt x="798104" y="3930887"/>
                  <a:pt x="513419" y="3828515"/>
                  <a:pt x="245914" y="3690903"/>
                </a:cubicBezTo>
                <a:lnTo>
                  <a:pt x="0" y="3550556"/>
                </a:lnTo>
                <a:close/>
              </a:path>
            </a:pathLst>
          </a:cu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14C55FB-C62A-FE22-724F-A33D8188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1595530"/>
            <a:ext cx="5443869" cy="9144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778B1D5-7D17-3625-B4E0-1A832400F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686405"/>
            <a:ext cx="5443870" cy="1661666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A1E98B-B8FA-6412-EFBA-3A85EC27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36" y="4451817"/>
            <a:ext cx="8641833" cy="2186384"/>
          </a:xfrm>
          <a:prstGeom prst="rect">
            <a:avLst/>
          </a:prstGeom>
        </p:spPr>
      </p:pic>
      <p:pic>
        <p:nvPicPr>
          <p:cNvPr id="16" name="Bildobjekt 15" descr="Logotyp för EU.">
            <a:extLst>
              <a:ext uri="{FF2B5EF4-FFF2-40B4-BE49-F238E27FC236}">
                <a16:creationId xmlns:a16="http://schemas.microsoft.com/office/drawing/2014/main" id="{FDE5C679-3F52-67FE-B648-A5FE06F675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5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CDBCB7-FDAF-9C8F-7CD4-0D4A0CAC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7B8AAB-CDD2-94E6-DC9C-8D85902E2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57802E-2477-1C26-6978-8196BC92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5C9F4-B0B6-46BE-8DA3-8C00E29AC46A}" type="datetime1">
              <a:rPr lang="sv-SE" smtClean="0"/>
              <a:t>2023-02-06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681351-365D-FD79-310A-14EDF8E0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E8A16-B049-D5D2-5885-A2379CD0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latshållare för bild 12">
            <a:extLst>
              <a:ext uri="{FF2B5EF4-FFF2-40B4-BE49-F238E27FC236}">
                <a16:creationId xmlns:a16="http://schemas.microsoft.com/office/drawing/2014/main" id="{8FFF8DED-8CBD-42BC-B40D-C84D1EE08F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1695"/>
          <a:stretch>
            <a:fillRect/>
          </a:stretch>
        </p:blipFill>
        <p:spPr bwMode="auto">
          <a:xfrm>
            <a:off x="7825012" y="5978508"/>
            <a:ext cx="3191376" cy="87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379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19668" y="1916832"/>
            <a:ext cx="5272617" cy="403244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5484" y="1916832"/>
            <a:ext cx="5272616" cy="403244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B3CAE-B46F-45A7-9787-7E51C5746A26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5999990" y="188640"/>
            <a:ext cx="5471749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  <p:pic>
        <p:nvPicPr>
          <p:cNvPr id="9" name="Platshållare för bild 12">
            <a:extLst>
              <a:ext uri="{FF2B5EF4-FFF2-40B4-BE49-F238E27FC236}">
                <a16:creationId xmlns:a16="http://schemas.microsoft.com/office/drawing/2014/main" id="{F2BD2DF8-CFE1-46DD-ACD4-D97ED28AC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1695"/>
          <a:stretch>
            <a:fillRect/>
          </a:stretch>
        </p:blipFill>
        <p:spPr bwMode="auto">
          <a:xfrm>
            <a:off x="7729537" y="5949280"/>
            <a:ext cx="3376125" cy="93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700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9668" y="1844824"/>
            <a:ext cx="10748433" cy="417646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9B916-5DA2-4B8A-B673-DEE5194798CA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5999990" y="188640"/>
            <a:ext cx="5471749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  <p:pic>
        <p:nvPicPr>
          <p:cNvPr id="8" name="Platshållare för bild 12">
            <a:extLst>
              <a:ext uri="{FF2B5EF4-FFF2-40B4-BE49-F238E27FC236}">
                <a16:creationId xmlns:a16="http://schemas.microsoft.com/office/drawing/2014/main" id="{75520C2A-F9DA-4A8E-88DC-6DDF4CE5E8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1" b="6521"/>
          <a:stretch>
            <a:fillRect/>
          </a:stretch>
        </p:blipFill>
        <p:spPr bwMode="auto">
          <a:xfrm>
            <a:off x="7629236" y="6177021"/>
            <a:ext cx="3476425" cy="60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922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9668" y="1844824"/>
            <a:ext cx="10748433" cy="417646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9B916-5DA2-4B8A-B673-DEE5194798CA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5999990" y="188640"/>
            <a:ext cx="5471749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  <p:pic>
        <p:nvPicPr>
          <p:cNvPr id="8" name="Platshållare för bild 12">
            <a:extLst>
              <a:ext uri="{FF2B5EF4-FFF2-40B4-BE49-F238E27FC236}">
                <a16:creationId xmlns:a16="http://schemas.microsoft.com/office/drawing/2014/main" id="{75520C2A-F9DA-4A8E-88DC-6DDF4CE5E8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1" b="6521"/>
          <a:stretch>
            <a:fillRect/>
          </a:stretch>
        </p:blipFill>
        <p:spPr bwMode="auto">
          <a:xfrm>
            <a:off x="7626775" y="6063656"/>
            <a:ext cx="3481348" cy="60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436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9668" y="1844824"/>
            <a:ext cx="10748433" cy="417646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9B916-5DA2-4B8A-B673-DEE5194798CA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5999990" y="188640"/>
            <a:ext cx="5471749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  <p:pic>
        <p:nvPicPr>
          <p:cNvPr id="8" name="Platshållare för bild 12">
            <a:extLst>
              <a:ext uri="{FF2B5EF4-FFF2-40B4-BE49-F238E27FC236}">
                <a16:creationId xmlns:a16="http://schemas.microsoft.com/office/drawing/2014/main" id="{75520C2A-F9DA-4A8E-88DC-6DDF4CE5E8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1" b="6521"/>
          <a:stretch>
            <a:fillRect/>
          </a:stretch>
        </p:blipFill>
        <p:spPr bwMode="auto">
          <a:xfrm>
            <a:off x="7629236" y="6090186"/>
            <a:ext cx="3476426" cy="60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400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9668" y="1844824"/>
            <a:ext cx="10748433" cy="417646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9B916-5DA2-4B8A-B673-DEE5194798CA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8" name="Platshållare för bild 12">
            <a:extLst>
              <a:ext uri="{FF2B5EF4-FFF2-40B4-BE49-F238E27FC236}">
                <a16:creationId xmlns:a16="http://schemas.microsoft.com/office/drawing/2014/main" id="{75520C2A-F9DA-4A8E-88DC-6DDF4CE5E8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1" b="6521"/>
          <a:stretch>
            <a:fillRect/>
          </a:stretch>
        </p:blipFill>
        <p:spPr bwMode="auto">
          <a:xfrm>
            <a:off x="7629236" y="6186450"/>
            <a:ext cx="3476426" cy="604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80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9668" y="1844824"/>
            <a:ext cx="10748433" cy="417646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9B916-5DA2-4B8A-B673-DEE5194798CA}" type="slidenum">
              <a:rPr lang="sv-SE" altLang="sv-SE"/>
              <a:pPr/>
              <a:t>‹#›</a:t>
            </a:fld>
            <a:endParaRPr lang="sv-SE" altLang="sv-SE"/>
          </a:p>
        </p:txBody>
      </p:sp>
      <p:pic>
        <p:nvPicPr>
          <p:cNvPr id="8" name="Platshållare för bild 12">
            <a:extLst>
              <a:ext uri="{FF2B5EF4-FFF2-40B4-BE49-F238E27FC236}">
                <a16:creationId xmlns:a16="http://schemas.microsoft.com/office/drawing/2014/main" id="{75520C2A-F9DA-4A8E-88DC-6DDF4CE5E8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1" b="6521"/>
          <a:stretch>
            <a:fillRect/>
          </a:stretch>
        </p:blipFill>
        <p:spPr bwMode="auto">
          <a:xfrm>
            <a:off x="7629236" y="6131209"/>
            <a:ext cx="3401468" cy="59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439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9668" y="1844824"/>
            <a:ext cx="10748433" cy="417646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9B916-5DA2-4B8A-B673-DEE5194798CA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5999990" y="188640"/>
            <a:ext cx="5471749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  <p:pic>
        <p:nvPicPr>
          <p:cNvPr id="8" name="Platshållare för bild 12">
            <a:extLst>
              <a:ext uri="{FF2B5EF4-FFF2-40B4-BE49-F238E27FC236}">
                <a16:creationId xmlns:a16="http://schemas.microsoft.com/office/drawing/2014/main" id="{75520C2A-F9DA-4A8E-88DC-6DDF4CE5E8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1" b="6521"/>
          <a:stretch>
            <a:fillRect/>
          </a:stretch>
        </p:blipFill>
        <p:spPr bwMode="auto">
          <a:xfrm>
            <a:off x="7629237" y="6068225"/>
            <a:ext cx="3579233" cy="62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923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19668" y="1844824"/>
            <a:ext cx="10748433" cy="417646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9B916-5DA2-4B8A-B673-DEE5194798CA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5999990" y="188640"/>
            <a:ext cx="5471749" cy="648072"/>
          </a:xfrm>
        </p:spPr>
        <p:txBody>
          <a:bodyPr/>
          <a:lstStyle>
            <a:lvl1pPr marL="0" indent="0" algn="ctr">
              <a:buNone/>
              <a:defRPr sz="1600" baseline="0"/>
            </a:lvl1pPr>
          </a:lstStyle>
          <a:p>
            <a:r>
              <a:rPr lang="sv-SE" dirty="0"/>
              <a:t>Klicka här för att lägga in din logotype</a:t>
            </a:r>
          </a:p>
        </p:txBody>
      </p:sp>
      <p:pic>
        <p:nvPicPr>
          <p:cNvPr id="8" name="Platshållare för bild 12">
            <a:extLst>
              <a:ext uri="{FF2B5EF4-FFF2-40B4-BE49-F238E27FC236}">
                <a16:creationId xmlns:a16="http://schemas.microsoft.com/office/drawing/2014/main" id="{75520C2A-F9DA-4A8E-88DC-6DDF4CE5E8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1" b="6521"/>
          <a:stretch>
            <a:fillRect/>
          </a:stretch>
        </p:blipFill>
        <p:spPr bwMode="auto">
          <a:xfrm>
            <a:off x="7629236" y="6113525"/>
            <a:ext cx="3653504" cy="635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47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9E5EF-8FF1-7A36-C805-B91752B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75" y="1504178"/>
            <a:ext cx="9874721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0DDFB5-E3CE-9D6C-0699-236981D43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875" y="4525670"/>
            <a:ext cx="9874721" cy="132223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189CB9-7C89-C1B3-F240-0D20F5F0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D09C3-391A-4EBB-A877-C7E695FE2FC8}" type="datetime1">
              <a:rPr lang="sv-SE" smtClean="0"/>
              <a:t>2023-02-06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F19797-CF7A-E59B-03A5-33044EC8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0623B8-0D5A-4B3F-D03F-D70918B3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094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1D726-55FD-3FFB-9B60-50A95CAC4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2823048-C398-013F-8C70-B0EA42FE3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1298" y="1685573"/>
            <a:ext cx="4801984" cy="434670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001A52A-9F57-8BEF-9996-A3B1C57A4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718" y="1685572"/>
            <a:ext cx="4801984" cy="4345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12AA72F-C433-4386-F24B-23343294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36F3-28B2-453C-A043-0CF48B4EE67B}" type="datetime1">
              <a:rPr lang="sv-SE" smtClean="0"/>
              <a:t>2023-02-06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0CB1480-C8A1-B4DD-EC39-7890DD21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D8DF27C-69E8-092E-4596-17C1501F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21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A6A86F-35F8-BA25-0F2A-3B65345E8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7" y="306169"/>
            <a:ext cx="9512097" cy="95216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799C54B-8D11-06A3-52C9-669DE0AD0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299" y="1685575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ABDBAF1-4180-F46B-534D-27F0093B4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296" y="2568925"/>
            <a:ext cx="4633153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4BA6723-1C8E-531B-3AB9-A7B029AA6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7550" y="1685574"/>
            <a:ext cx="4633153" cy="7008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D5AB683-BF5A-3745-8863-D64253565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7549" y="2568924"/>
            <a:ext cx="4633154" cy="346328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6F06C60-B6E1-9E56-E552-8139A7BE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376CA-F598-4B4F-8009-320581E8DEF3}" type="datetime1">
              <a:rPr lang="sv-SE" smtClean="0"/>
              <a:t>2023-02-06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5470F4A-8479-BFDF-765C-3F3F6CDC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E94FDB-CEC1-70CD-D18C-9CA38516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17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73B10-AE5F-78EE-062F-938A169B8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917EB58-9A62-6A30-F058-2D6D90583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7DB1-B95C-4253-B360-E25E6412DEB1}" type="datetime1">
              <a:rPr lang="sv-SE" smtClean="0"/>
              <a:t>2023-02-06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C5D120-4209-BEE4-4945-A8F630AB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0C596B7-FFF1-38E8-DCC1-483E4CDD0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34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DCE74A8-B41A-6DA5-5E58-F52609FB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6519-EBF9-403E-98BD-E9837801AD3F}" type="datetime1">
              <a:rPr lang="sv-SE" smtClean="0"/>
              <a:t>2023-02-06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A6A815C-ACB9-52DF-829B-FEB79C84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A2E3247-CC75-2607-365C-292541CC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4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CDBCB7-FDAF-9C8F-7CD4-0D4A0CAC8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7B8AAB-CDD2-94E6-DC9C-8D85902E2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57802E-2477-1C26-6978-8196BC92D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99031-209B-43D0-8B73-36BBB1EE99A7}" type="datetime1">
              <a:rPr lang="sv-SE" smtClean="0"/>
              <a:t>2023-02-06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F681351-365D-FD79-310A-14EDF8E0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 8" descr="Logotyp för företag.">
            <a:extLst>
              <a:ext uri="{FF2B5EF4-FFF2-40B4-BE49-F238E27FC236}">
                <a16:creationId xmlns:a16="http://schemas.microsoft.com/office/drawing/2014/main" id="{C2B80AB8-8DDC-DFD8-9EBD-7DAC82E0D2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7E8A16-B049-D5D2-5885-A2379CD0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59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logotypplatshål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89E5EF-8FF1-7A36-C805-B91752B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875" y="1504178"/>
            <a:ext cx="9874721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0DDFB5-E3CE-9D6C-0699-236981D43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875" y="4525670"/>
            <a:ext cx="9874721" cy="132223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7189CB9-7C89-C1B3-F240-0D20F5F0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A055-0CB6-4F32-B775-00F1B08DDA8F}" type="datetime1">
              <a:rPr lang="sv-SE" smtClean="0"/>
              <a:t>2023-02-06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F19797-CF7A-E59B-03A5-33044EC8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 8" descr="Logotyp för företag.">
            <a:extLst>
              <a:ext uri="{FF2B5EF4-FFF2-40B4-BE49-F238E27FC236}">
                <a16:creationId xmlns:a16="http://schemas.microsoft.com/office/drawing/2014/main" id="{E25D68B4-62CD-010F-330B-EF65924D42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61728" y="6124353"/>
            <a:ext cx="2468975" cy="537997"/>
          </a:xfrm>
        </p:spPr>
        <p:txBody>
          <a:bodyPr/>
          <a:lstStyle>
            <a:lvl1pPr marL="0" indent="0" algn="l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0623B8-0D5A-4B3F-D03F-D70918B3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115CD-4FAD-4C57-8B53-9F884DD90A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572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7" descr="Logotyp Greppa näringen.">
            <a:extLst>
              <a:ext uri="{FF2B5EF4-FFF2-40B4-BE49-F238E27FC236}">
                <a16:creationId xmlns:a16="http://schemas.microsoft.com/office/drawing/2014/main" id="{52AFA8FE-E8E1-9E02-C2D2-DEE9F23E2B4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299" y="343131"/>
            <a:ext cx="1116000" cy="589157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0398551-A45D-BE15-0A00-494B3FB06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07" y="306169"/>
            <a:ext cx="9512097" cy="9521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BF3625-E815-21FE-92DD-FD761B84A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8606" y="1685573"/>
            <a:ext cx="9512098" cy="4346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806F1E-A009-08FF-CDEA-E61F6F1EB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8607" y="6348603"/>
            <a:ext cx="951337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BA95D90-6A89-40FD-88D5-A57727E2D7C7}" type="datetime1">
              <a:rPr lang="sv-SE" smtClean="0"/>
              <a:t>2023-02-06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AC2D10-1E9C-6536-955F-F411680FC0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7252" y="6356350"/>
            <a:ext cx="4801984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C33505-FA92-EFF5-A16F-C8DA6669D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5662" y="6356350"/>
            <a:ext cx="429097" cy="30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16115CD-4FAD-4C57-8B53-9F884DD90A0F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7AAEFC1-72BB-9869-B35A-66C534E05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71" y="1248616"/>
            <a:ext cx="9771123" cy="39084"/>
          </a:xfrm>
          <a:prstGeom prst="rect">
            <a:avLst/>
          </a:prstGeom>
        </p:spPr>
      </p:pic>
      <p:pic>
        <p:nvPicPr>
          <p:cNvPr id="9" name="Bild 8" descr="Logotyp för EU.">
            <a:extLst>
              <a:ext uri="{FF2B5EF4-FFF2-40B4-BE49-F238E27FC236}">
                <a16:creationId xmlns:a16="http://schemas.microsoft.com/office/drawing/2014/main" id="{D2C948DD-8FA8-A87B-CEBC-48A7424FE70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657241" y="6173568"/>
            <a:ext cx="504056" cy="48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6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5" r:id="rId8"/>
    <p:sldLayoutId id="2147483676" r:id="rId9"/>
    <p:sldLayoutId id="2147483674" r:id="rId10"/>
    <p:sldLayoutId id="2147483677" r:id="rId11"/>
    <p:sldLayoutId id="2147483660" r:id="rId12"/>
    <p:sldLayoutId id="2147483661" r:id="rId13"/>
    <p:sldLayoutId id="2147483663" r:id="rId14"/>
    <p:sldLayoutId id="2147483666" r:id="rId15"/>
    <p:sldLayoutId id="2147483668" r:id="rId16"/>
    <p:sldLayoutId id="2147483669" r:id="rId17"/>
    <p:sldLayoutId id="2147483671" r:id="rId18"/>
    <p:sldLayoutId id="2147483673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›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71930"/>
        </a:buClr>
        <a:buFont typeface="Arial" panose="020B0604020202020204" pitchFamily="34" charset="0"/>
        <a:buChar char="›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8A618"/>
        </a:buClr>
        <a:buFont typeface="Arial" panose="020B0604020202020204" pitchFamily="34" charset="0"/>
        <a:buChar char="›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4BA00"/>
        </a:buClr>
        <a:buFont typeface="Arial" panose="020B0604020202020204" pitchFamily="34" charset="0"/>
        <a:buChar char="›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DC5034"/>
        </a:buClr>
        <a:buFont typeface="Arial" panose="020B0604020202020204" pitchFamily="34" charset="0"/>
        <a:buChar char="›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helena@agrotektbyran.se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3FB37AF-DA19-7E37-3C37-C0EA9DEB17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/>
              <a:t>Utfodring, utgödsling, övrigt</a:t>
            </a: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1F332F21-DE6B-5D06-685D-3439D713B1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Grundkurs 2023</a:t>
            </a:r>
          </a:p>
          <a:p>
            <a:r>
              <a:rPr lang="sv-SE" dirty="0"/>
              <a:t>Helena Olsson Hägg, </a:t>
            </a:r>
            <a:r>
              <a:rPr lang="sv-SE" dirty="0" err="1"/>
              <a:t>Agrotektbyrån</a:t>
            </a:r>
            <a:endParaRPr lang="sv-SE" dirty="0"/>
          </a:p>
          <a:p>
            <a:r>
              <a:rPr lang="sv-SE" dirty="0">
                <a:hlinkClick r:id="rId2"/>
              </a:rPr>
              <a:t>helena@agrotektbyran.se</a:t>
            </a:r>
            <a:endParaRPr lang="sv-SE" dirty="0"/>
          </a:p>
          <a:p>
            <a:r>
              <a:rPr lang="sv-SE" dirty="0"/>
              <a:t>0703-680866</a:t>
            </a:r>
          </a:p>
          <a:p>
            <a:endParaRPr lang="sv-SE" dirty="0"/>
          </a:p>
        </p:txBody>
      </p:sp>
      <p:pic>
        <p:nvPicPr>
          <p:cNvPr id="5" name="Platshållare för bild 12" descr="Logga Agrotektbyrån&#10;">
            <a:extLst>
              <a:ext uri="{FF2B5EF4-FFF2-40B4-BE49-F238E27FC236}">
                <a16:creationId xmlns:a16="http://schemas.microsoft.com/office/drawing/2014/main" id="{052002B9-EB0B-4F66-A136-CAD7E1295C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1695"/>
          <a:stretch>
            <a:fillRect/>
          </a:stretch>
        </p:blipFill>
        <p:spPr bwMode="auto">
          <a:xfrm>
            <a:off x="7800975" y="142875"/>
            <a:ext cx="37385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objekt 5" descr="Logotyp för Greppa näringen.">
            <a:extLst>
              <a:ext uri="{FF2B5EF4-FFF2-40B4-BE49-F238E27FC236}">
                <a16:creationId xmlns:a16="http://schemas.microsoft.com/office/drawing/2014/main" id="{CF4A7A6B-887A-4395-8C9E-3D0CB233C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41" y="275881"/>
            <a:ext cx="2304000" cy="1216323"/>
          </a:xfrm>
          <a:prstGeom prst="rect">
            <a:avLst/>
          </a:prstGeom>
        </p:spPr>
      </p:pic>
      <p:pic>
        <p:nvPicPr>
          <p:cNvPr id="7" name="Bildobjekt 6" descr="Logotyp för EU.">
            <a:extLst>
              <a:ext uri="{FF2B5EF4-FFF2-40B4-BE49-F238E27FC236}">
                <a16:creationId xmlns:a16="http://schemas.microsoft.com/office/drawing/2014/main" id="{93E06D99-6957-4F83-97E1-0B1ED22814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368" y="5641166"/>
            <a:ext cx="75438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6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A93B0B-7260-4978-A313-572A9DDF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sv-SE" sz="2800" dirty="0"/>
            </a:br>
            <a:r>
              <a:rPr lang="sv-SE" sz="2800" dirty="0"/>
              <a:t>Foderberedning spannmål</a:t>
            </a:r>
            <a:br>
              <a:rPr lang="sv-SE" sz="2800" dirty="0"/>
            </a:br>
            <a:endParaRPr lang="sv-SE" dirty="0"/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CC2192B5-86A0-4EC5-AEF8-F46DF5DF7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sv-SE" sz="2400" u="sng" dirty="0" err="1"/>
              <a:t>Malsystem</a:t>
            </a:r>
            <a:r>
              <a:rPr lang="sv-SE" sz="2400" u="sng" dirty="0"/>
              <a:t>			</a:t>
            </a:r>
            <a:r>
              <a:rPr lang="sv-SE" sz="2400" u="sng" dirty="0" err="1"/>
              <a:t>Energianv</a:t>
            </a:r>
            <a:r>
              <a:rPr lang="sv-SE" sz="2400" u="sng" dirty="0"/>
              <a:t>, kWh/ton</a:t>
            </a:r>
          </a:p>
          <a:p>
            <a:pPr>
              <a:buFont typeface="Arial" charset="0"/>
              <a:buNone/>
            </a:pPr>
            <a:r>
              <a:rPr lang="sv-SE" sz="2400" dirty="0"/>
              <a:t>Skivkvarn				 9</a:t>
            </a:r>
          </a:p>
          <a:p>
            <a:pPr>
              <a:buFont typeface="Arial" charset="0"/>
              <a:buNone/>
            </a:pPr>
            <a:r>
              <a:rPr lang="sv-SE" sz="2400" dirty="0"/>
              <a:t>Hammarkvarn utan lufttransport	10</a:t>
            </a:r>
          </a:p>
          <a:p>
            <a:pPr>
              <a:buFont typeface="Arial" charset="0"/>
              <a:buNone/>
            </a:pPr>
            <a:r>
              <a:rPr lang="sv-SE" sz="2400" dirty="0"/>
              <a:t>Hammarkvarn med sug		15</a:t>
            </a:r>
          </a:p>
          <a:p>
            <a:pPr>
              <a:buFont typeface="Arial" charset="0"/>
              <a:buNone/>
            </a:pPr>
            <a:r>
              <a:rPr lang="sv-SE" sz="2400" dirty="0"/>
              <a:t>Hammarkvarn med sug/tryck	15-30</a:t>
            </a:r>
          </a:p>
          <a:p>
            <a:pPr>
              <a:buFont typeface="Arial" charset="0"/>
              <a:buNone/>
            </a:pPr>
            <a:r>
              <a:rPr lang="sv-SE" sz="2400" dirty="0"/>
              <a:t>Kross					 3-9</a:t>
            </a:r>
          </a:p>
          <a:p>
            <a:pPr>
              <a:buFont typeface="Arial" charset="0"/>
              <a:buNone/>
            </a:pPr>
            <a:r>
              <a:rPr lang="sv-SE" sz="2400" dirty="0"/>
              <a:t>	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88E3137-D56A-4F84-A1EA-B5822A53C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864" y="1844824"/>
            <a:ext cx="2171167" cy="185643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7B40039-DD84-4C01-A93C-C03A4A92C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664" y="3933056"/>
            <a:ext cx="2527416" cy="19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65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A93B0B-7260-4978-A313-572A9DDF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sv-SE" sz="2800" dirty="0"/>
            </a:br>
            <a:r>
              <a:rPr lang="sv-SE" sz="2800" dirty="0"/>
              <a:t>Foderberedning blötfoder, gris</a:t>
            </a:r>
            <a:br>
              <a:rPr lang="sv-SE" sz="2800" dirty="0"/>
            </a:br>
            <a:endParaRPr lang="sv-SE" dirty="0"/>
          </a:p>
        </p:txBody>
      </p:sp>
      <p:pic>
        <p:nvPicPr>
          <p:cNvPr id="17" name="Platshållare för bild 16" descr="Foderberedning">
            <a:extLst>
              <a:ext uri="{FF2B5EF4-FFF2-40B4-BE49-F238E27FC236}">
                <a16:creationId xmlns:a16="http://schemas.microsoft.com/office/drawing/2014/main" id="{3B8367D9-5C8D-4D6E-894D-F58DC2E6F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6453703" y="1852612"/>
            <a:ext cx="5124450" cy="3152775"/>
          </a:xfr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A366909-5243-4265-88E0-8E25D0CD938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518607" y="1852612"/>
            <a:ext cx="4219691" cy="4346575"/>
          </a:xfrm>
        </p:spPr>
        <p:txBody>
          <a:bodyPr/>
          <a:lstStyle/>
          <a:p>
            <a:r>
              <a:rPr lang="sv-SE" dirty="0"/>
              <a:t>Blandningstid och Blandningsförhållande</a:t>
            </a:r>
          </a:p>
          <a:p>
            <a:r>
              <a:rPr lang="sv-SE" dirty="0"/>
              <a:t>Blötfoderventiler- kolla läckage i tryckluftssystemet</a:t>
            </a:r>
          </a:p>
        </p:txBody>
      </p:sp>
    </p:spTree>
    <p:extLst>
      <p:ext uri="{BB962C8B-B14F-4D97-AF65-F5344CB8AC3E}">
        <p14:creationId xmlns:p14="http://schemas.microsoft.com/office/powerpoint/2010/main" val="765116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A93B0B-7260-4978-A313-572A9DDF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sv-SE" dirty="0"/>
            </a:br>
            <a:r>
              <a:rPr lang="sv-SE" dirty="0"/>
              <a:t>Utfodring blötfoder</a:t>
            </a:r>
            <a:r>
              <a:rPr lang="sv-SE" sz="2800" dirty="0"/>
              <a:t>, gris</a:t>
            </a:r>
            <a:br>
              <a:rPr lang="sv-SE" sz="2800" dirty="0"/>
            </a:br>
            <a:endParaRPr lang="sv-SE" dirty="0"/>
          </a:p>
        </p:txBody>
      </p:sp>
      <p:pic>
        <p:nvPicPr>
          <p:cNvPr id="7" name="Platshållare för bild 6" descr="Pump">
            <a:extLst>
              <a:ext uri="{FF2B5EF4-FFF2-40B4-BE49-F238E27FC236}">
                <a16:creationId xmlns:a16="http://schemas.microsoft.com/office/drawing/2014/main" id="{5A680236-6E75-478C-9A68-78BC4E6A8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5948682" y="1838325"/>
            <a:ext cx="5200650" cy="3181350"/>
          </a:xfr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A366909-5243-4265-88E0-8E25D0CD9382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518607" y="1838325"/>
            <a:ext cx="4018593" cy="4346575"/>
          </a:xfrm>
        </p:spPr>
        <p:txBody>
          <a:bodyPr/>
          <a:lstStyle/>
          <a:p>
            <a:r>
              <a:rPr lang="sv-SE" dirty="0"/>
              <a:t>Välj rätt </a:t>
            </a:r>
            <a:r>
              <a:rPr lang="sv-SE" dirty="0" err="1"/>
              <a:t>pumptyp</a:t>
            </a:r>
            <a:r>
              <a:rPr lang="sv-SE" dirty="0"/>
              <a:t> för anläggningen</a:t>
            </a:r>
          </a:p>
          <a:p>
            <a:r>
              <a:rPr lang="sv-SE" dirty="0"/>
              <a:t>Frekvensstyrd pump</a:t>
            </a:r>
          </a:p>
        </p:txBody>
      </p:sp>
    </p:spTree>
    <p:extLst>
      <p:ext uri="{BB962C8B-B14F-4D97-AF65-F5344CB8AC3E}">
        <p14:creationId xmlns:p14="http://schemas.microsoft.com/office/powerpoint/2010/main" val="3533921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401C30-B665-42B1-BF2A-4B09CEF6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Utfodring grovfoder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369DF265-9653-4FAC-B643-79EF5B404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3751" y="2224313"/>
            <a:ext cx="8061325" cy="3417439"/>
          </a:xfrm>
        </p:spPr>
      </p:pic>
    </p:spTree>
    <p:extLst>
      <p:ext uri="{BB962C8B-B14F-4D97-AF65-F5344CB8AC3E}">
        <p14:creationId xmlns:p14="http://schemas.microsoft.com/office/powerpoint/2010/main" val="3110315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Åtgärder – Utfodring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719668" y="1844824"/>
            <a:ext cx="6778412" cy="417646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v-SE" sz="2000" dirty="0"/>
              <a:t>Bevaka gångtid blandare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v-SE" sz="2000" dirty="0"/>
              <a:t>Underhållet är viktigt. Rensa! Foderrester som sitter fast kan minska verkningsgraden och kan dessutom utgöra en brandfara.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v-SE" sz="2000" dirty="0"/>
              <a:t>Undvik många böjar på </a:t>
            </a:r>
            <a:r>
              <a:rPr lang="sv-SE" sz="2000" dirty="0" err="1"/>
              <a:t>flexskruvarna</a:t>
            </a:r>
            <a:endParaRPr lang="sv-SE" sz="20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v-SE" sz="2000" dirty="0"/>
              <a:t>Undvik system baserade på tryckluft eller traktorer.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v-SE" sz="2000" dirty="0"/>
              <a:t>Välj skivkvarn istället för hammarkvarn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sv-SE" dirty="0"/>
          </a:p>
        </p:txBody>
      </p:sp>
      <p:pic>
        <p:nvPicPr>
          <p:cNvPr id="5" name="Picture 5" descr="PICT0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0685" y="1844824"/>
            <a:ext cx="3170019" cy="3960440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97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3DDB608-2549-2368-5B8D-F73A796D6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Övrigt</a:t>
            </a:r>
          </a:p>
        </p:txBody>
      </p:sp>
      <p:pic>
        <p:nvPicPr>
          <p:cNvPr id="7" name="Platshållare för bild 6" descr="Vattenkopp">
            <a:extLst>
              <a:ext uri="{FF2B5EF4-FFF2-40B4-BE49-F238E27FC236}">
                <a16:creationId xmlns:a16="http://schemas.microsoft.com/office/drawing/2014/main" id="{9AC73F44-73B8-E182-91F4-392067924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3028" y="1952924"/>
            <a:ext cx="4273083" cy="3329500"/>
          </a:xfr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DAE7155-18C5-0223-70DD-3AB1C79D4CEA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757680" y="1481132"/>
            <a:ext cx="4744720" cy="4346575"/>
          </a:xfrm>
        </p:spPr>
        <p:txBody>
          <a:bodyPr/>
          <a:lstStyle/>
          <a:p>
            <a:r>
              <a:rPr lang="sv-SE" dirty="0"/>
              <a:t>Frostskydd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1200" dirty="0"/>
              <a:t>Robotrum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1200" dirty="0"/>
              <a:t>Värmekabel i skrapgångar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1200" dirty="0"/>
              <a:t>Vattenledningar och </a:t>
            </a:r>
            <a:r>
              <a:rPr lang="sv-SE" sz="1200" dirty="0" err="1"/>
              <a:t>vattenkoppar</a:t>
            </a:r>
            <a:endParaRPr lang="sv-SE" sz="1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1200" dirty="0"/>
              <a:t>Cirkulerande vatten med </a:t>
            </a:r>
            <a:r>
              <a:rPr lang="sv-SE" sz="1200" dirty="0" err="1"/>
              <a:t>elpatron</a:t>
            </a:r>
            <a:endParaRPr lang="sv-SE" sz="1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1200" dirty="0"/>
              <a:t>Pumphus</a:t>
            </a:r>
          </a:p>
          <a:p>
            <a:r>
              <a:rPr lang="sv-SE" dirty="0"/>
              <a:t>Ryktborstar</a:t>
            </a:r>
          </a:p>
          <a:p>
            <a:r>
              <a:rPr lang="sv-SE" dirty="0"/>
              <a:t>Dator</a:t>
            </a:r>
          </a:p>
          <a:p>
            <a:r>
              <a:rPr lang="sv-SE" dirty="0"/>
              <a:t>Frysboxar</a:t>
            </a:r>
          </a:p>
          <a:p>
            <a:r>
              <a:rPr lang="sv-SE" dirty="0"/>
              <a:t>Personalrum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7926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Energianvändning i djurhållningen</a:t>
            </a:r>
          </a:p>
        </p:txBody>
      </p:sp>
      <p:graphicFrame>
        <p:nvGraphicFramePr>
          <p:cNvPr id="7" name="Platshållare för innehåll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9864413"/>
              </p:ext>
            </p:extLst>
          </p:nvPr>
        </p:nvGraphicFramePr>
        <p:xfrm>
          <a:off x="2169877" y="1700809"/>
          <a:ext cx="7848872" cy="3907155"/>
        </p:xfrm>
        <a:graphic>
          <a:graphicData uri="http://schemas.openxmlformats.org/drawingml/2006/table">
            <a:tbl>
              <a:tblPr firstRow="1"/>
              <a:tblGrid>
                <a:gridCol w="4282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8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165">
                <a:tc>
                  <a:txBody>
                    <a:bodyPr/>
                    <a:lstStyle/>
                    <a:p>
                      <a:pPr algn="l" fontAlgn="b"/>
                      <a:endParaRPr lang="sv-SE" sz="18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Nyckeltal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Min-Max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Mjölk (kWh/kg mjölk)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0,056-0,63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Äggproduktion (kWh/kg ägg)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0,02-3,86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Nötkött (kWh/kg djur)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1,06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0,23-19,58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Smågrisar (kWh/smågris)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24-170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Slaktgris (kWh/kg levande vikt)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0,14-1,83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165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Slaktkyckling (kWh/kg levande vikt)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1,79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0,53-5,82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ruta 7"/>
          <p:cNvSpPr txBox="1"/>
          <p:nvPr/>
        </p:nvSpPr>
        <p:spPr>
          <a:xfrm>
            <a:off x="1885473" y="5696495"/>
            <a:ext cx="7485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+mj-lt"/>
              </a:rPr>
              <a:t>Källa: Utvärdering av Rådgivning 2012-2017</a:t>
            </a:r>
          </a:p>
          <a:p>
            <a:pPr algn="ctr"/>
            <a:endParaRPr lang="sv-S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965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/>
              <a:t>Nötkött</a:t>
            </a:r>
          </a:p>
        </p:txBody>
      </p:sp>
      <p:pic>
        <p:nvPicPr>
          <p:cNvPr id="8" name="Platshållare för innehåll 7" descr="Energifördelning i nötköttsproduktion">
            <a:extLst>
              <a:ext uri="{FF2B5EF4-FFF2-40B4-BE49-F238E27FC236}">
                <a16:creationId xmlns:a16="http://schemas.microsoft.com/office/drawing/2014/main" id="{F232651B-EC11-4A0B-8112-72B31B566D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51584" y="2275681"/>
            <a:ext cx="3352800" cy="3390900"/>
          </a:xfrm>
        </p:spPr>
      </p:pic>
      <p:pic>
        <p:nvPicPr>
          <p:cNvPr id="14" name="Platshållare för innehåll 13" descr="Energifördelning i nötköttsproduktion">
            <a:extLst>
              <a:ext uri="{FF2B5EF4-FFF2-40B4-BE49-F238E27FC236}">
                <a16:creationId xmlns:a16="http://schemas.microsoft.com/office/drawing/2014/main" id="{C6C289D8-149F-4171-BC76-F34BBA5A0C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61894" y="2275681"/>
            <a:ext cx="3771900" cy="3314700"/>
          </a:xfrm>
        </p:spPr>
      </p:pic>
    </p:spTree>
    <p:extLst>
      <p:ext uri="{BB962C8B-B14F-4D97-AF65-F5344CB8AC3E}">
        <p14:creationId xmlns:p14="http://schemas.microsoft.com/office/powerpoint/2010/main" val="4291205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altLang="sv-SE" dirty="0"/>
              <a:t>Dikor</a:t>
            </a:r>
          </a:p>
        </p:txBody>
      </p:sp>
      <p:pic>
        <p:nvPicPr>
          <p:cNvPr id="5" name="Platshållare för innehåll 4" descr="Energifördelning i dikoproduktion">
            <a:extLst>
              <a:ext uri="{FF2B5EF4-FFF2-40B4-BE49-F238E27FC236}">
                <a16:creationId xmlns:a16="http://schemas.microsoft.com/office/drawing/2014/main" id="{B67B0A86-02B0-40F2-8CA3-10EB115174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3825" y="2132857"/>
            <a:ext cx="3881356" cy="3462289"/>
          </a:xfrm>
        </p:spPr>
      </p:pic>
      <p:pic>
        <p:nvPicPr>
          <p:cNvPr id="11" name="Platshållare för innehåll 10" descr="Energifördelning i dikoproduktion">
            <a:extLst>
              <a:ext uri="{FF2B5EF4-FFF2-40B4-BE49-F238E27FC236}">
                <a16:creationId xmlns:a16="http://schemas.microsoft.com/office/drawing/2014/main" id="{44F4D7BB-C44D-4BE9-8BA4-0FF482205D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961233" y="1772817"/>
            <a:ext cx="3679949" cy="3822328"/>
          </a:xfrm>
        </p:spPr>
      </p:pic>
    </p:spTree>
    <p:extLst>
      <p:ext uri="{BB962C8B-B14F-4D97-AF65-F5344CB8AC3E}">
        <p14:creationId xmlns:p14="http://schemas.microsoft.com/office/powerpoint/2010/main" val="359850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A93B0B-7260-4978-A313-572A9DDF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Utgödsling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CC2192B5-86A0-4EC5-AEF8-F46DF5DF7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 err="1"/>
              <a:t>Hydrauldriven</a:t>
            </a:r>
            <a:r>
              <a:rPr lang="sv-SE" sz="2400" dirty="0"/>
              <a:t> utgödsling i rännor och i kulvert.</a:t>
            </a:r>
          </a:p>
          <a:p>
            <a:r>
              <a:rPr lang="sv-SE" sz="2400" dirty="0" err="1"/>
              <a:t>Hydraulaggregat</a:t>
            </a:r>
            <a:endParaRPr lang="sv-SE" sz="2400" dirty="0"/>
          </a:p>
          <a:p>
            <a:pPr marL="0" indent="0">
              <a:buNone/>
            </a:pPr>
            <a:r>
              <a:rPr lang="sv-SE" sz="2400" dirty="0"/>
              <a:t>1,5 - 7,5 kWh </a:t>
            </a:r>
          </a:p>
          <a:p>
            <a:pPr marL="0" indent="0">
              <a:buNone/>
            </a:pPr>
            <a:r>
              <a:rPr lang="sv-SE" sz="2400" dirty="0"/>
              <a:t>kan sköta flera</a:t>
            </a:r>
          </a:p>
          <a:p>
            <a:pPr marL="0" indent="0">
              <a:buNone/>
            </a:pPr>
            <a:r>
              <a:rPr lang="sv-SE" sz="2400" dirty="0"/>
              <a:t>rännor o kulvert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5C84"/>
              </a:buClr>
              <a:buFontTx/>
              <a:buChar char="›"/>
              <a:defRPr/>
            </a:pPr>
            <a:r>
              <a:rPr lang="sv-SE" sz="2400" dirty="0">
                <a:solidFill>
                  <a:srgbClr val="004165"/>
                </a:solidFill>
                <a:latin typeface="Helvetica"/>
              </a:rPr>
              <a:t>Gödselpump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 </a:t>
            </a:r>
          </a:p>
          <a:p>
            <a:endParaRPr lang="sv-SE" sz="24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0F4D522-D022-4767-B8CC-3C7FD911D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2420888"/>
            <a:ext cx="52578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1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A93B0B-7260-4978-A313-572A9DDF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Utgödsling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CC2192B5-86A0-4EC5-AEF8-F46DF5DF7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Lin- eller kedjedriven utgödsling med elmotor.</a:t>
            </a:r>
          </a:p>
          <a:p>
            <a:r>
              <a:rPr lang="sv-SE" sz="2400" dirty="0"/>
              <a:t>Elmotor 0,37 – 2,2 kWh </a:t>
            </a:r>
          </a:p>
          <a:p>
            <a:r>
              <a:rPr lang="sv-SE" sz="2400" dirty="0"/>
              <a:t>1 motor per ränna</a:t>
            </a:r>
          </a:p>
          <a:p>
            <a:r>
              <a:rPr lang="sv-SE" sz="2400" dirty="0"/>
              <a:t>1 motor per två rännor</a:t>
            </a:r>
          </a:p>
          <a:p>
            <a:endParaRPr lang="sv-SE" sz="2400" dirty="0"/>
          </a:p>
          <a:p>
            <a:r>
              <a:rPr lang="sv-SE" sz="2400" dirty="0"/>
              <a:t>Självflyt</a:t>
            </a:r>
          </a:p>
          <a:p>
            <a:r>
              <a:rPr lang="sv-SE" sz="2400" dirty="0"/>
              <a:t>Utgödslingsskruv</a:t>
            </a:r>
          </a:p>
          <a:p>
            <a:r>
              <a:rPr lang="sv-SE" sz="2400" dirty="0"/>
              <a:t>Vakuumutgödsling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pPr marL="0" indent="0">
              <a:buNone/>
            </a:pPr>
            <a:r>
              <a:rPr lang="sv-SE" sz="2400" dirty="0"/>
              <a:t> </a:t>
            </a:r>
          </a:p>
          <a:p>
            <a:endParaRPr lang="sv-SE" sz="24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A6B8A9A-1B9A-4D42-8C44-772B521A8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554" y="1844824"/>
            <a:ext cx="2952328" cy="39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81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A93B0B-7260-4978-A313-572A9DDF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Utgödsling och </a:t>
            </a:r>
            <a:r>
              <a:rPr lang="sv-SE" dirty="0" err="1"/>
              <a:t>ströning</a:t>
            </a:r>
            <a:r>
              <a:rPr lang="sv-SE" dirty="0"/>
              <a:t> med lastmaskin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CC2192B5-86A0-4EC5-AEF8-F46DF5DF7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Utgödsling skrapgångar och ströbäddar</a:t>
            </a:r>
          </a:p>
          <a:p>
            <a:r>
              <a:rPr lang="sv-SE" sz="2400" dirty="0" err="1"/>
              <a:t>Ströning</a:t>
            </a:r>
            <a:r>
              <a:rPr lang="sv-SE" sz="2400" dirty="0"/>
              <a:t> i liggbås och ströbäddar</a:t>
            </a:r>
          </a:p>
          <a:p>
            <a:pPr lvl="1"/>
            <a:r>
              <a:rPr lang="sv-SE" sz="2000" dirty="0"/>
              <a:t>Sparsam körning gäller här med</a:t>
            </a:r>
          </a:p>
          <a:p>
            <a:pPr lvl="1"/>
            <a:r>
              <a:rPr lang="sv-SE" sz="2000" dirty="0"/>
              <a:t>Logistik; avstånd lager och djurstall</a:t>
            </a:r>
          </a:p>
          <a:p>
            <a:pPr lvl="1"/>
            <a:r>
              <a:rPr lang="sv-SE" sz="2000" dirty="0"/>
              <a:t>Se över alternativ </a:t>
            </a:r>
            <a:r>
              <a:rPr lang="sv-SE" sz="2000"/>
              <a:t>med eldrift</a:t>
            </a:r>
            <a:endParaRPr lang="sv-SE" sz="2000" dirty="0"/>
          </a:p>
          <a:p>
            <a:endParaRPr lang="sv-SE" sz="2400" dirty="0"/>
          </a:p>
          <a:p>
            <a:endParaRPr lang="sv-SE" sz="2400" dirty="0"/>
          </a:p>
          <a:p>
            <a:pPr marL="0" indent="0">
              <a:buNone/>
            </a:pPr>
            <a:r>
              <a:rPr lang="sv-SE" sz="2400" dirty="0"/>
              <a:t> 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097343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A93B0B-7260-4978-A313-572A9DDF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Åtgärder utgödsling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CC2192B5-86A0-4EC5-AEF8-F46DF5DF7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Underhåll</a:t>
            </a:r>
          </a:p>
          <a:p>
            <a:r>
              <a:rPr lang="sv-SE" sz="2400" dirty="0"/>
              <a:t>Undvik tomkörning</a:t>
            </a:r>
          </a:p>
          <a:p>
            <a:r>
              <a:rPr lang="sv-SE" sz="2400" dirty="0"/>
              <a:t>Automatisera drift av pumpar, skrapor och värmekablar</a:t>
            </a:r>
          </a:p>
          <a:p>
            <a:r>
              <a:rPr lang="sv-SE" sz="2400" dirty="0"/>
              <a:t>Lindrift oftast lägre energianvändning</a:t>
            </a:r>
          </a:p>
          <a:p>
            <a:r>
              <a:rPr lang="sv-SE" sz="2400" dirty="0"/>
              <a:t>Planera för automatisk utgödsling vid nybyggnation</a:t>
            </a:r>
          </a:p>
          <a:p>
            <a:pPr marL="0" indent="0">
              <a:buNone/>
            </a:pPr>
            <a:r>
              <a:rPr lang="sv-SE" sz="2400" dirty="0"/>
              <a:t>ej traktorskrapning</a:t>
            </a:r>
            <a:endParaRPr lang="sv-SE" sz="2000" dirty="0"/>
          </a:p>
          <a:p>
            <a:endParaRPr lang="sv-SE" sz="2400" dirty="0"/>
          </a:p>
          <a:p>
            <a:endParaRPr lang="sv-SE" sz="2400" dirty="0"/>
          </a:p>
          <a:p>
            <a:pPr marL="0" indent="0">
              <a:buNone/>
            </a:pPr>
            <a:r>
              <a:rPr lang="sv-SE" sz="2400" dirty="0"/>
              <a:t> 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926782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A93B0B-7260-4978-A313-572A9DDF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Foderberedning</a:t>
            </a:r>
          </a:p>
        </p:txBody>
      </p:sp>
      <p:sp>
        <p:nvSpPr>
          <p:cNvPr id="14" name="Platshållare för innehåll 13">
            <a:extLst>
              <a:ext uri="{FF2B5EF4-FFF2-40B4-BE49-F238E27FC236}">
                <a16:creationId xmlns:a16="http://schemas.microsoft.com/office/drawing/2014/main" id="{CC2192B5-86A0-4EC5-AEF8-F46DF5DF7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Huvuddelen av grovfoder tas in med traktor eller lastmaskin</a:t>
            </a:r>
          </a:p>
          <a:p>
            <a:r>
              <a:rPr lang="sv-SE" sz="2400" dirty="0"/>
              <a:t>Logistik</a:t>
            </a:r>
          </a:p>
          <a:p>
            <a:r>
              <a:rPr lang="sv-SE" sz="2400" dirty="0"/>
              <a:t>Sparsamt körsätt</a:t>
            </a:r>
          </a:p>
          <a:p>
            <a:r>
              <a:rPr lang="sv-SE" sz="2400" dirty="0"/>
              <a:t>Elmotorvärmare, tidur</a:t>
            </a:r>
          </a:p>
          <a:p>
            <a:r>
              <a:rPr lang="sv-SE" sz="2400" dirty="0"/>
              <a:t>Ersätt med eldrift</a:t>
            </a:r>
          </a:p>
          <a:p>
            <a:pPr marL="0" indent="0">
              <a:buNone/>
            </a:pPr>
            <a:r>
              <a:rPr lang="sv-SE" sz="2400" dirty="0"/>
              <a:t> </a:t>
            </a:r>
          </a:p>
          <a:p>
            <a:endParaRPr lang="sv-SE" sz="24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5BEDE14-B820-4EA8-96E0-6FE2A5AF4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238" y="2806968"/>
            <a:ext cx="431378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2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Greppa näring, Jordbruksverk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165"/>
      </a:accent1>
      <a:accent2>
        <a:srgbClr val="0083BE"/>
      </a:accent2>
      <a:accent3>
        <a:srgbClr val="DC5034"/>
      </a:accent3>
      <a:accent4>
        <a:srgbClr val="00B299"/>
      </a:accent4>
      <a:accent5>
        <a:srgbClr val="668013"/>
      </a:accent5>
      <a:accent6>
        <a:srgbClr val="BCA600"/>
      </a:accent6>
      <a:hlink>
        <a:srgbClr val="0563C1"/>
      </a:hlink>
      <a:folHlink>
        <a:srgbClr val="954F72"/>
      </a:folHlink>
    </a:clrScheme>
    <a:fontScheme name="Greppa näring, Jordbruksverk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ppa näring - oförstördmall med alla sidor_korr två.potx" id="{39861493-5175-4331-AC69-6B75E44E32A0}" vid="{1840E9B5-5AD6-4A33-8687-B76247DE48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Powerpointmall (1)</Template>
  <TotalTime>11</TotalTime>
  <Words>656</Words>
  <Application>Microsoft Office PowerPoint</Application>
  <PresentationFormat>Bredbild</PresentationFormat>
  <Paragraphs>159</Paragraphs>
  <Slides>15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</vt:lpstr>
      <vt:lpstr>Wingdings</vt:lpstr>
      <vt:lpstr>Office-tema</vt:lpstr>
      <vt:lpstr>Utfodring, utgödsling, övrigt</vt:lpstr>
      <vt:lpstr>Energianvändning i djurhållningen</vt:lpstr>
      <vt:lpstr>Nötkött</vt:lpstr>
      <vt:lpstr>Dikor</vt:lpstr>
      <vt:lpstr>Utgödsling</vt:lpstr>
      <vt:lpstr>Utgödsling</vt:lpstr>
      <vt:lpstr>Utgödsling och ströning med lastmaskin</vt:lpstr>
      <vt:lpstr>Åtgärder utgödsling</vt:lpstr>
      <vt:lpstr>Foderberedning</vt:lpstr>
      <vt:lpstr> Foderberedning spannmål </vt:lpstr>
      <vt:lpstr> Foderberedning blötfoder, gris </vt:lpstr>
      <vt:lpstr> Utfodring blötfoder, gris </vt:lpstr>
      <vt:lpstr>Utfodring grovfoder</vt:lpstr>
      <vt:lpstr>Åtgärder – Utfodring</vt:lpstr>
      <vt:lpstr>Övrigt</vt:lpstr>
    </vt:vector>
  </TitlesOfParts>
  <Company>Jordbruksverket, Greppa näringen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Utfodring, utgödsling, övrigt</dc:title>
  <dc:creator>Emelie Karlsson</dc:creator>
  <cp:lastModifiedBy>Emelie Karlsson</cp:lastModifiedBy>
  <cp:revision>3</cp:revision>
  <dcterms:created xsi:type="dcterms:W3CDTF">2023-02-06T11:28:50Z</dcterms:created>
  <dcterms:modified xsi:type="dcterms:W3CDTF">2023-02-06T11:40:27Z</dcterms:modified>
</cp:coreProperties>
</file>