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2" r:id="rId2"/>
    <p:sldId id="280" r:id="rId3"/>
    <p:sldId id="261" r:id="rId4"/>
    <p:sldId id="279" r:id="rId5"/>
    <p:sldId id="273" r:id="rId6"/>
    <p:sldId id="282" r:id="rId7"/>
    <p:sldId id="274" r:id="rId8"/>
    <p:sldId id="276" r:id="rId9"/>
    <p:sldId id="275" r:id="rId10"/>
    <p:sldId id="277" r:id="rId11"/>
    <p:sldId id="278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9885-F726-4639-961A-2C65F568FE50}" type="datetimeFigureOut">
              <a:rPr lang="sv-SE" smtClean="0"/>
              <a:t>2023-02-06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21FCE-6D72-4AB3-8E96-3BFB2CB191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249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A6EDA-D18E-41CA-9BF9-553E5376404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347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Två nyare eko-ägg gårdar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A6EDA-D18E-41CA-9BF9-553E5376404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5676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A6EDA-D18E-41CA-9BF9-553E5376404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621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Även redesluckor</a:t>
            </a:r>
          </a:p>
          <a:p>
            <a:r>
              <a:rPr lang="sv-SE" dirty="0"/>
              <a:t>Foderskruvar många 0,37- 1,1 kW</a:t>
            </a:r>
          </a:p>
          <a:p>
            <a:r>
              <a:rPr lang="sv-SE" dirty="0"/>
              <a:t>Detta är inte ett medel utan en </a:t>
            </a:r>
            <a:r>
              <a:rPr lang="sv-SE" dirty="0" err="1"/>
              <a:t>KRAVägg</a:t>
            </a:r>
            <a:r>
              <a:rPr lang="sv-SE" dirty="0"/>
              <a:t> jag varit på</a:t>
            </a:r>
          </a:p>
          <a:p>
            <a:r>
              <a:rPr lang="sv-SE" dirty="0"/>
              <a:t>I kulvert, elmotor med skruv eller hydraulisk utgödsling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A6EDA-D18E-41CA-9BF9-553E5376404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639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Tänkt på att kolla om ni får komma in i stallarna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A6EDA-D18E-41CA-9BF9-553E5376404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96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Vänstra bilden är naturlig ventilation</a:t>
            </a:r>
          </a:p>
          <a:p>
            <a:r>
              <a:rPr lang="sv-SE" dirty="0"/>
              <a:t>Högra bilden är tidigare mjölkkostall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A6EDA-D18E-41CA-9BF9-553E5376404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8398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Vänstra bilden är Häckenstad, utfodring el är </a:t>
            </a:r>
            <a:r>
              <a:rPr lang="sv-SE" dirty="0" err="1"/>
              <a:t>elpatron</a:t>
            </a:r>
            <a:r>
              <a:rPr lang="sv-SE" dirty="0"/>
              <a:t> varmvatten </a:t>
            </a:r>
            <a:r>
              <a:rPr lang="sv-SE" dirty="0" err="1"/>
              <a:t>cirk</a:t>
            </a:r>
            <a:r>
              <a:rPr lang="sv-SE" dirty="0"/>
              <a:t> system</a:t>
            </a:r>
          </a:p>
          <a:p>
            <a:r>
              <a:rPr lang="sv-SE" dirty="0"/>
              <a:t>Högra bilden är </a:t>
            </a:r>
            <a:r>
              <a:rPr lang="sv-SE" dirty="0" err="1"/>
              <a:t>Vinö</a:t>
            </a:r>
            <a:r>
              <a:rPr lang="sv-SE" dirty="0"/>
              <a:t>, övrigt drivmedel är transport av djur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A6EDA-D18E-41CA-9BF9-553E5376404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80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055" y="1707501"/>
            <a:ext cx="10437693" cy="1802461"/>
          </a:xfrm>
        </p:spPr>
        <p:txBody>
          <a:bodyPr anchor="b"/>
          <a:lstStyle>
            <a:lvl1pPr algn="r"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6DB54A2-2545-D282-266B-582FB75C2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055" y="3602038"/>
            <a:ext cx="10437693" cy="73152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7" name="Bildobjekt 6" descr="Logotyp för Greppa näringen.">
            <a:extLst>
              <a:ext uri="{FF2B5EF4-FFF2-40B4-BE49-F238E27FC236}">
                <a16:creationId xmlns:a16="http://schemas.microsoft.com/office/drawing/2014/main" id="{420DE591-E3C9-0C08-8A68-3C1CCCF6E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0" y="275881"/>
            <a:ext cx="2304000" cy="121632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464A6BB-4929-D2E4-4FE8-A4F96B830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55" y="4490616"/>
            <a:ext cx="8641833" cy="2186384"/>
          </a:xfrm>
          <a:prstGeom prst="rect">
            <a:avLst/>
          </a:prstGeom>
        </p:spPr>
      </p:pic>
      <p:pic>
        <p:nvPicPr>
          <p:cNvPr id="9" name="Bildobjekt 8" descr="Logotyp för EU.">
            <a:extLst>
              <a:ext uri="{FF2B5EF4-FFF2-40B4-BE49-F238E27FC236}">
                <a16:creationId xmlns:a16="http://schemas.microsoft.com/office/drawing/2014/main" id="{E1703F8F-7725-2D8A-6569-474D89EF6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7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6A86F-35F8-BA25-0F2A-3B65345E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7" y="306169"/>
            <a:ext cx="9512097" cy="95216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99C54B-8D11-06A3-52C9-669DE0AD0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299" y="1685575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BDBAF1-4180-F46B-534D-27F0093B4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296" y="2568925"/>
            <a:ext cx="4633153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4BA6723-1C8E-531B-3AB9-A7B029AA6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7550" y="1685574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D5AB683-BF5A-3745-8863-D64253565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7549" y="2568924"/>
            <a:ext cx="4633154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6F06C60-B6E1-9E56-E552-8139A7BE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40C6-85AA-435D-9E5D-ADB3DEA45407}" type="datetime1">
              <a:rPr lang="sv-SE" smtClean="0"/>
              <a:t>2023-02-06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5470F4A-8479-BFDF-765C-3F3F6CDC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 8" descr="Logotyp för företag.">
            <a:extLst>
              <a:ext uri="{FF2B5EF4-FFF2-40B4-BE49-F238E27FC236}">
                <a16:creationId xmlns:a16="http://schemas.microsoft.com/office/drawing/2014/main" id="{DCC2FA0E-72F7-7ED1-43D2-1DDB321759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E94FDB-CEC1-70CD-D18C-9CA38516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38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73B10-AE5F-78EE-062F-938A169B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917EB58-9A62-6A30-F058-2D6D9058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C072-ECB3-4DFF-BA81-1DD62F8619C9}" type="datetime1">
              <a:rPr lang="sv-SE" smtClean="0"/>
              <a:t>2023-02-06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C5D120-4209-BEE4-4945-A8F630AB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 8" descr="Logotyp för företag.">
            <a:extLst>
              <a:ext uri="{FF2B5EF4-FFF2-40B4-BE49-F238E27FC236}">
                <a16:creationId xmlns:a16="http://schemas.microsoft.com/office/drawing/2014/main" id="{2F4D44AD-5716-126F-F008-A89106DED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0C596B7-FFF1-38E8-DCC1-483E4CDD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35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4735E5-D73D-9237-EF8B-20A10410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6" y="306169"/>
            <a:ext cx="9512097" cy="952166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D8002E-A4A5-6CC5-BBB1-CC449A53E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1298" y="1685572"/>
            <a:ext cx="3623354" cy="434670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D79709-244B-EA28-A614-E7B0D252D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274" y="1685572"/>
            <a:ext cx="5955428" cy="4345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3D6B27-3DC6-ECF1-AD69-61466224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D452-2A3A-4FC1-81DD-AD7ADBB8CF31}" type="datetime1">
              <a:rPr lang="sv-SE" smtClean="0"/>
              <a:t>2023-02-06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FC0D1AF-0FD4-6176-8EC6-C4F3AA78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 8" descr="Logotyp för företag.">
            <a:extLst>
              <a:ext uri="{FF2B5EF4-FFF2-40B4-BE49-F238E27FC236}">
                <a16:creationId xmlns:a16="http://schemas.microsoft.com/office/drawing/2014/main" id="{F42480F5-8056-E62E-E195-E801686EC0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3535412-7635-C09D-A3E6-E234F2CD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2E17-B5FD-430B-833A-FE0538F4B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5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F5AD5D-E523-5340-D625-1831625C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6" y="306169"/>
            <a:ext cx="9512097" cy="952166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CE40CC-D1A5-12C5-68D3-C420E192A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1297" y="1685572"/>
            <a:ext cx="3623354" cy="434670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EC02E1D-82C1-B0E5-B7D7-50F18281D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75274" y="1685572"/>
            <a:ext cx="5955428" cy="4345200"/>
          </a:xfrm>
        </p:spPr>
        <p:txBody>
          <a:bodyPr tIns="216000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BA7922-CF86-1B67-AA73-51ACB069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BEC-4055-4213-BAEF-D3D28B25A1F9}" type="datetime1">
              <a:rPr lang="sv-SE" smtClean="0"/>
              <a:t>2023-02-06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02442E5-6859-DBE2-CB56-E86EEFA1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 8" descr="Logotyp för företag.">
            <a:extLst>
              <a:ext uri="{FF2B5EF4-FFF2-40B4-BE49-F238E27FC236}">
                <a16:creationId xmlns:a16="http://schemas.microsoft.com/office/drawing/2014/main" id="{943EC80D-B273-83E2-0F10-860789BC09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59F10CB-B272-C906-7E5C-20EA8C50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2E17-B5FD-430B-833A-FE0538F4B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580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ogotyp för Greppa näringen.">
            <a:extLst>
              <a:ext uri="{FF2B5EF4-FFF2-40B4-BE49-F238E27FC236}">
                <a16:creationId xmlns:a16="http://schemas.microsoft.com/office/drawing/2014/main" id="{58502895-41B2-4A6D-B9D8-41E54D56E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10" name="Platshållare för bild 7" descr="Logotyp för företag.">
            <a:extLst>
              <a:ext uri="{FF2B5EF4-FFF2-40B4-BE49-F238E27FC236}">
                <a16:creationId xmlns:a16="http://schemas.microsoft.com/office/drawing/2014/main" id="{50F8AE5E-ACE9-0725-95D2-18FFC35203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5" name="Bildobjekt 4" descr="En bild som visar gräs, utomhus, två kor, person.">
            <a:extLst>
              <a:ext uri="{FF2B5EF4-FFF2-40B4-BE49-F238E27FC236}">
                <a16:creationId xmlns:a16="http://schemas.microsoft.com/office/drawing/2014/main" id="{FB497B24-CAFA-1571-2C29-A593C7F50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 r="7189"/>
          <a:stretch/>
        </p:blipFill>
        <p:spPr>
          <a:xfrm>
            <a:off x="592813" y="1588442"/>
            <a:ext cx="5216610" cy="4052724"/>
          </a:xfrm>
          <a:custGeom>
            <a:avLst/>
            <a:gdLst>
              <a:gd name="connsiteX0" fmla="*/ 0 w 5216610"/>
              <a:gd name="connsiteY0" fmla="*/ 0 h 4052724"/>
              <a:gd name="connsiteX1" fmla="*/ 5216610 w 5216610"/>
              <a:gd name="connsiteY1" fmla="*/ 0 h 4052724"/>
              <a:gd name="connsiteX2" fmla="*/ 5216610 w 5216610"/>
              <a:gd name="connsiteY2" fmla="*/ 2993354 h 4052724"/>
              <a:gd name="connsiteX3" fmla="*/ 4801677 w 5216610"/>
              <a:gd name="connsiteY3" fmla="*/ 3170128 h 4052724"/>
              <a:gd name="connsiteX4" fmla="*/ 4006124 w 5216610"/>
              <a:gd name="connsiteY4" fmla="*/ 3496300 h 4052724"/>
              <a:gd name="connsiteX5" fmla="*/ 2891027 w 5216610"/>
              <a:gd name="connsiteY5" fmla="*/ 3875512 h 4052724"/>
              <a:gd name="connsiteX6" fmla="*/ 1883330 w 5216610"/>
              <a:gd name="connsiteY6" fmla="*/ 4047880 h 4052724"/>
              <a:gd name="connsiteX7" fmla="*/ 1102360 w 5216610"/>
              <a:gd name="connsiteY7" fmla="*/ 3992194 h 4052724"/>
              <a:gd name="connsiteX8" fmla="*/ 255406 w 5216610"/>
              <a:gd name="connsiteY8" fmla="*/ 3687982 h 4052724"/>
              <a:gd name="connsiteX9" fmla="*/ 0 w 5216610"/>
              <a:gd name="connsiteY9" fmla="*/ 3542217 h 405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6610" h="4052724">
                <a:moveTo>
                  <a:pt x="0" y="0"/>
                </a:moveTo>
                <a:lnTo>
                  <a:pt x="5216610" y="0"/>
                </a:lnTo>
                <a:lnTo>
                  <a:pt x="5216610" y="2993354"/>
                </a:lnTo>
                <a:lnTo>
                  <a:pt x="4801677" y="3170128"/>
                </a:lnTo>
                <a:cubicBezTo>
                  <a:pt x="4536493" y="3281501"/>
                  <a:pt x="4271309" y="3390228"/>
                  <a:pt x="4006124" y="3496300"/>
                </a:cubicBezTo>
                <a:cubicBezTo>
                  <a:pt x="3641657" y="3643046"/>
                  <a:pt x="3269397" y="3769642"/>
                  <a:pt x="2891027" y="3875512"/>
                </a:cubicBezTo>
                <a:cubicBezTo>
                  <a:pt x="2562225" y="3968684"/>
                  <a:pt x="2224408" y="4026475"/>
                  <a:pt x="1883330" y="4047880"/>
                </a:cubicBezTo>
                <a:cubicBezTo>
                  <a:pt x="1621698" y="4062560"/>
                  <a:pt x="1359265" y="4043842"/>
                  <a:pt x="1102360" y="3992194"/>
                </a:cubicBezTo>
                <a:cubicBezTo>
                  <a:pt x="807596" y="3927966"/>
                  <a:pt x="522911" y="3825594"/>
                  <a:pt x="255406" y="3687982"/>
                </a:cubicBezTo>
                <a:lnTo>
                  <a:pt x="0" y="3542217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ctr"/>
          <a:lstStyle>
            <a:lvl1pPr algn="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6DB54A2-2545-D282-266B-582FB75C2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464A6BB-4929-D2E4-4FE8-A4F96B830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9" name="Bildobjekt 8" descr="Logotyp för EU.">
            <a:extLst>
              <a:ext uri="{FF2B5EF4-FFF2-40B4-BE49-F238E27FC236}">
                <a16:creationId xmlns:a16="http://schemas.microsoft.com/office/drawing/2014/main" id="{E1703F8F-7725-2D8A-6569-474D89EF6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5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iskultingar Rubrik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En bild på flera griskultingar inomhus.">
            <a:extLst>
              <a:ext uri="{FF2B5EF4-FFF2-40B4-BE49-F238E27FC236}">
                <a16:creationId xmlns:a16="http://schemas.microsoft.com/office/drawing/2014/main" id="{9F8C5436-5D66-28D3-102C-D1BA29688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7201"/>
          <a:stretch/>
        </p:blipFill>
        <p:spPr>
          <a:xfrm>
            <a:off x="592813" y="1588442"/>
            <a:ext cx="5216610" cy="4052724"/>
          </a:xfrm>
          <a:custGeom>
            <a:avLst/>
            <a:gdLst>
              <a:gd name="connsiteX0" fmla="*/ 0 w 5216610"/>
              <a:gd name="connsiteY0" fmla="*/ 0 h 4052724"/>
              <a:gd name="connsiteX1" fmla="*/ 5216610 w 5216610"/>
              <a:gd name="connsiteY1" fmla="*/ 0 h 4052724"/>
              <a:gd name="connsiteX2" fmla="*/ 5216610 w 5216610"/>
              <a:gd name="connsiteY2" fmla="*/ 2993354 h 4052724"/>
              <a:gd name="connsiteX3" fmla="*/ 4801677 w 5216610"/>
              <a:gd name="connsiteY3" fmla="*/ 3170128 h 4052724"/>
              <a:gd name="connsiteX4" fmla="*/ 4006124 w 5216610"/>
              <a:gd name="connsiteY4" fmla="*/ 3496300 h 4052724"/>
              <a:gd name="connsiteX5" fmla="*/ 2891027 w 5216610"/>
              <a:gd name="connsiteY5" fmla="*/ 3875512 h 4052724"/>
              <a:gd name="connsiteX6" fmla="*/ 1883330 w 5216610"/>
              <a:gd name="connsiteY6" fmla="*/ 4047880 h 4052724"/>
              <a:gd name="connsiteX7" fmla="*/ 1102360 w 5216610"/>
              <a:gd name="connsiteY7" fmla="*/ 3992194 h 4052724"/>
              <a:gd name="connsiteX8" fmla="*/ 255406 w 5216610"/>
              <a:gd name="connsiteY8" fmla="*/ 3687982 h 4052724"/>
              <a:gd name="connsiteX9" fmla="*/ 0 w 5216610"/>
              <a:gd name="connsiteY9" fmla="*/ 3542217 h 405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6610" h="4052724">
                <a:moveTo>
                  <a:pt x="0" y="0"/>
                </a:moveTo>
                <a:lnTo>
                  <a:pt x="5216610" y="0"/>
                </a:lnTo>
                <a:lnTo>
                  <a:pt x="5216610" y="2993354"/>
                </a:lnTo>
                <a:lnTo>
                  <a:pt x="4801677" y="3170128"/>
                </a:lnTo>
                <a:cubicBezTo>
                  <a:pt x="4536493" y="3281501"/>
                  <a:pt x="4271309" y="3390228"/>
                  <a:pt x="4006124" y="3496300"/>
                </a:cubicBezTo>
                <a:cubicBezTo>
                  <a:pt x="3641657" y="3643046"/>
                  <a:pt x="3269397" y="3769642"/>
                  <a:pt x="2891027" y="3875512"/>
                </a:cubicBezTo>
                <a:cubicBezTo>
                  <a:pt x="2562225" y="3968684"/>
                  <a:pt x="2224408" y="4026475"/>
                  <a:pt x="1883330" y="4047880"/>
                </a:cubicBezTo>
                <a:cubicBezTo>
                  <a:pt x="1621698" y="4062560"/>
                  <a:pt x="1359265" y="4043842"/>
                  <a:pt x="1102360" y="3992194"/>
                </a:cubicBezTo>
                <a:cubicBezTo>
                  <a:pt x="807596" y="3927966"/>
                  <a:pt x="522911" y="3825594"/>
                  <a:pt x="255406" y="3687982"/>
                </a:cubicBezTo>
                <a:lnTo>
                  <a:pt x="0" y="3542217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40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ästar Rubrik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En bild som visar en brun häst som betar gräs med en svart häst i bakgrunden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r="7222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93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ologisk mångfald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Bild på en klöverhumla på rödklöver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" r="7311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38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ktor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En bild på en blå traktor som plöjer med fiskmåsar som flyger framför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r="5106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4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son 2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Bild på person i grå tröja vid en grön maskin utomhus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r="7178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5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CDBCB7-FDAF-9C8F-7CD4-0D4A0CAC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7B8AAB-CDD2-94E6-DC9C-8D85902E2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57802E-2477-1C26-6978-8196BC92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C9F4-B0B6-46BE-8DA3-8C00E29AC46A}" type="datetime1">
              <a:rPr lang="sv-SE" smtClean="0"/>
              <a:t>2023-02-06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681351-365D-FD79-310A-14EDF8E0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E8A16-B049-D5D2-5885-A2379CD0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379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19668" y="1916832"/>
            <a:ext cx="5272617" cy="403244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5484" y="1916832"/>
            <a:ext cx="5272616" cy="40324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3CAE-B46F-45A7-9787-7E51C5746A26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5999990" y="188640"/>
            <a:ext cx="5471749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  <p:pic>
        <p:nvPicPr>
          <p:cNvPr id="9" name="Platshållare för bild 12">
            <a:extLst>
              <a:ext uri="{FF2B5EF4-FFF2-40B4-BE49-F238E27FC236}">
                <a16:creationId xmlns:a16="http://schemas.microsoft.com/office/drawing/2014/main" id="{182FB844-F863-4A32-9975-FEE5923CB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1" b="6521"/>
          <a:stretch>
            <a:fillRect/>
          </a:stretch>
        </p:blipFill>
        <p:spPr bwMode="auto">
          <a:xfrm>
            <a:off x="7629237" y="6067197"/>
            <a:ext cx="3476425" cy="60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75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9E5EF-8FF1-7A36-C805-B91752B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75" y="1504178"/>
            <a:ext cx="9874721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0DDFB5-E3CE-9D6C-0699-236981D43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875" y="4525670"/>
            <a:ext cx="9874721" cy="132223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189CB9-7C89-C1B3-F240-0D20F5F0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9C3-391A-4EBB-A877-C7E695FE2FC8}" type="datetime1">
              <a:rPr lang="sv-SE" smtClean="0"/>
              <a:t>2023-02-06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F19797-CF7A-E59B-03A5-33044EC8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0623B8-0D5A-4B3F-D03F-D70918B3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09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1D726-55FD-3FFB-9B60-50A95CAC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823048-C398-013F-8C70-B0EA42FE3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1298" y="1685573"/>
            <a:ext cx="4801984" cy="434670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01A52A-9F57-8BEF-9996-A3B1C57A4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718" y="1685572"/>
            <a:ext cx="4801984" cy="4345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12AA72F-C433-4386-F24B-23343294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36F3-28B2-453C-A043-0CF48B4EE67B}" type="datetime1">
              <a:rPr lang="sv-SE" smtClean="0"/>
              <a:t>2023-02-06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CB1480-C8A1-B4DD-EC39-7890DD21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D8DF27C-69E8-092E-4596-17C1501F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21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6A86F-35F8-BA25-0F2A-3B65345E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7" y="306169"/>
            <a:ext cx="9512097" cy="95216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99C54B-8D11-06A3-52C9-669DE0AD0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299" y="1685575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BDBAF1-4180-F46B-534D-27F0093B4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296" y="2568925"/>
            <a:ext cx="4633153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4BA6723-1C8E-531B-3AB9-A7B029AA6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7550" y="1685574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D5AB683-BF5A-3745-8863-D64253565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7549" y="2568924"/>
            <a:ext cx="4633154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6F06C60-B6E1-9E56-E552-8139A7BE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6CA-F598-4B4F-8009-320581E8DEF3}" type="datetime1">
              <a:rPr lang="sv-SE" smtClean="0"/>
              <a:t>2023-02-06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5470F4A-8479-BFDF-765C-3F3F6CDC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E94FDB-CEC1-70CD-D18C-9CA38516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17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73B10-AE5F-78EE-062F-938A169B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917EB58-9A62-6A30-F058-2D6D9058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DB1-B95C-4253-B360-E25E6412DEB1}" type="datetime1">
              <a:rPr lang="sv-SE" smtClean="0"/>
              <a:t>2023-02-06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C5D120-4209-BEE4-4945-A8F630AB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0C596B7-FFF1-38E8-DCC1-483E4CDD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34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DCE74A8-B41A-6DA5-5E58-F52609FB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6519-EBF9-403E-98BD-E9837801AD3F}" type="datetime1">
              <a:rPr lang="sv-SE" smtClean="0"/>
              <a:t>2023-02-06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A6A815C-ACB9-52DF-829B-FEB79C84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A2E3247-CC75-2607-365C-292541CC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4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CDBCB7-FDAF-9C8F-7CD4-0D4A0CAC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7B8AAB-CDD2-94E6-DC9C-8D85902E2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57802E-2477-1C26-6978-8196BC92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9031-209B-43D0-8B73-36BBB1EE99A7}" type="datetime1">
              <a:rPr lang="sv-SE" smtClean="0"/>
              <a:t>2023-02-06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681351-365D-FD79-310A-14EDF8E0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 8" descr="Logotyp för företag.">
            <a:extLst>
              <a:ext uri="{FF2B5EF4-FFF2-40B4-BE49-F238E27FC236}">
                <a16:creationId xmlns:a16="http://schemas.microsoft.com/office/drawing/2014/main" id="{C2B80AB8-8DDC-DFD8-9EBD-7DAC82E0D2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E8A16-B049-D5D2-5885-A2379CD0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59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9E5EF-8FF1-7A36-C805-B91752B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75" y="1504178"/>
            <a:ext cx="9874721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0DDFB5-E3CE-9D6C-0699-236981D43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875" y="4525670"/>
            <a:ext cx="9874721" cy="132223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189CB9-7C89-C1B3-F240-0D20F5F0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A055-0CB6-4F32-B775-00F1B08DDA8F}" type="datetime1">
              <a:rPr lang="sv-SE" smtClean="0"/>
              <a:t>2023-02-06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F19797-CF7A-E59B-03A5-33044EC8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 8" descr="Logotyp för företag.">
            <a:extLst>
              <a:ext uri="{FF2B5EF4-FFF2-40B4-BE49-F238E27FC236}">
                <a16:creationId xmlns:a16="http://schemas.microsoft.com/office/drawing/2014/main" id="{E25D68B4-62CD-010F-330B-EF65924D42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0623B8-0D5A-4B3F-D03F-D70918B3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72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7" descr="Logotyp Greppa näringen.">
            <a:extLst>
              <a:ext uri="{FF2B5EF4-FFF2-40B4-BE49-F238E27FC236}">
                <a16:creationId xmlns:a16="http://schemas.microsoft.com/office/drawing/2014/main" id="{52AFA8FE-E8E1-9E02-C2D2-DEE9F23E2B4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299" y="343131"/>
            <a:ext cx="1116000" cy="589157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0398551-A45D-BE15-0A00-494B3FB0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7" y="306169"/>
            <a:ext cx="9512097" cy="952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BF3625-E815-21FE-92DD-FD761B84A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8606" y="1685573"/>
            <a:ext cx="9512098" cy="4346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806F1E-A009-08FF-CDEA-E61F6F1EB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8607" y="6348603"/>
            <a:ext cx="951337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BA95D90-6A89-40FD-88D5-A57727E2D7C7}" type="datetime1">
              <a:rPr lang="sv-SE" smtClean="0"/>
              <a:t>2023-02-06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AC2D10-1E9C-6536-955F-F411680FC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7252" y="6356350"/>
            <a:ext cx="4801984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C33505-FA92-EFF5-A16F-C8DA6669D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5662" y="6356350"/>
            <a:ext cx="429097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16115CD-4FAD-4C57-8B53-9F884DD90A0F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7AAEFC1-72BB-9869-B35A-66C534E05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71" y="1248616"/>
            <a:ext cx="9771123" cy="39084"/>
          </a:xfrm>
          <a:prstGeom prst="rect">
            <a:avLst/>
          </a:prstGeom>
        </p:spPr>
      </p:pic>
      <p:pic>
        <p:nvPicPr>
          <p:cNvPr id="9" name="Bild 8" descr="Logotyp för EU.">
            <a:extLst>
              <a:ext uri="{FF2B5EF4-FFF2-40B4-BE49-F238E27FC236}">
                <a16:creationId xmlns:a16="http://schemas.microsoft.com/office/drawing/2014/main" id="{D2C948DD-8FA8-A87B-CEBC-48A7424FE70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57241" y="6173568"/>
            <a:ext cx="504056" cy="48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6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5" r:id="rId8"/>
    <p:sldLayoutId id="2147483676" r:id="rId9"/>
    <p:sldLayoutId id="2147483674" r:id="rId10"/>
    <p:sldLayoutId id="2147483677" r:id="rId11"/>
    <p:sldLayoutId id="2147483660" r:id="rId12"/>
    <p:sldLayoutId id="2147483661" r:id="rId13"/>
    <p:sldLayoutId id="2147483663" r:id="rId14"/>
    <p:sldLayoutId id="2147483666" r:id="rId15"/>
    <p:sldLayoutId id="2147483668" r:id="rId16"/>
    <p:sldLayoutId id="2147483669" r:id="rId17"/>
    <p:sldLayoutId id="2147483671" r:id="rId18"/>
    <p:sldLayoutId id="2147483673" r:id="rId19"/>
    <p:sldLayoutId id="2147483678" r:id="rId20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›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71930"/>
        </a:buClr>
        <a:buFont typeface="Arial" panose="020B0604020202020204" pitchFamily="34" charset="0"/>
        <a:buChar char="›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A618"/>
        </a:buClr>
        <a:buFont typeface="Arial" panose="020B0604020202020204" pitchFamily="34" charset="0"/>
        <a:buChar char="›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BA00"/>
        </a:buClr>
        <a:buFont typeface="Arial" panose="020B0604020202020204" pitchFamily="34" charset="0"/>
        <a:buChar char="›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C5034"/>
        </a:buClr>
        <a:buFont typeface="Arial" panose="020B0604020202020204" pitchFamily="34" charset="0"/>
        <a:buChar char="›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3FB37AF-DA19-7E37-3C37-C0EA9DEB17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400" dirty="0"/>
              <a:t>Produktion av ägg, nötkött och dikalv</a:t>
            </a:r>
            <a:br>
              <a:rPr lang="sv-SE" sz="2400" dirty="0"/>
            </a:br>
            <a:r>
              <a:rPr lang="sv-SE" sz="2400" dirty="0"/>
              <a:t>Grundkurs energirådgivare 2023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1F332F21-DE6B-5D06-685D-3439D713B1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Helena Olsson Hägg</a:t>
            </a:r>
          </a:p>
        </p:txBody>
      </p:sp>
      <p:pic>
        <p:nvPicPr>
          <p:cNvPr id="5" name="Bildobjekt 4" descr="Logotyp för Greppa näringen.">
            <a:extLst>
              <a:ext uri="{FF2B5EF4-FFF2-40B4-BE49-F238E27FC236}">
                <a16:creationId xmlns:a16="http://schemas.microsoft.com/office/drawing/2014/main" id="{37886272-A072-413F-B83B-C5700CC2A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66455"/>
            <a:ext cx="2304000" cy="1216323"/>
          </a:xfrm>
          <a:prstGeom prst="rect">
            <a:avLst/>
          </a:prstGeom>
        </p:spPr>
      </p:pic>
      <p:pic>
        <p:nvPicPr>
          <p:cNvPr id="6" name="Bildobjekt 5" descr="Logotyp för EU.">
            <a:extLst>
              <a:ext uri="{FF2B5EF4-FFF2-40B4-BE49-F238E27FC236}">
                <a16:creationId xmlns:a16="http://schemas.microsoft.com/office/drawing/2014/main" id="{536472DF-3851-4AE7-8794-EDF4C33CC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  <p:pic>
        <p:nvPicPr>
          <p:cNvPr id="7" name="Platshållare för bild 12" descr="logga agrotektbyrån&#10;">
            <a:extLst>
              <a:ext uri="{FF2B5EF4-FFF2-40B4-BE49-F238E27FC236}">
                <a16:creationId xmlns:a16="http://schemas.microsoft.com/office/drawing/2014/main" id="{EBA21C40-FCEC-4552-B348-68E0EC878E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1695"/>
          <a:stretch>
            <a:fillRect/>
          </a:stretch>
        </p:blipFill>
        <p:spPr>
          <a:xfrm>
            <a:off x="7800975" y="142875"/>
            <a:ext cx="3738563" cy="1030288"/>
          </a:xfrm>
        </p:spPr>
      </p:pic>
    </p:spTree>
    <p:extLst>
      <p:ext uri="{BB962C8B-B14F-4D97-AF65-F5344CB8AC3E}">
        <p14:creationId xmlns:p14="http://schemas.microsoft.com/office/powerpoint/2010/main" val="174396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/>
              <a:t>Nötkött</a:t>
            </a:r>
          </a:p>
        </p:txBody>
      </p:sp>
      <p:pic>
        <p:nvPicPr>
          <p:cNvPr id="8" name="Platshållare för innehåll 7" descr="Energi i nötköttsproduktion">
            <a:extLst>
              <a:ext uri="{FF2B5EF4-FFF2-40B4-BE49-F238E27FC236}">
                <a16:creationId xmlns:a16="http://schemas.microsoft.com/office/drawing/2014/main" id="{F232651B-EC11-4A0B-8112-72B31B566D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51584" y="2275681"/>
            <a:ext cx="3352800" cy="3390900"/>
          </a:xfrm>
        </p:spPr>
      </p:pic>
      <p:pic>
        <p:nvPicPr>
          <p:cNvPr id="14" name="Platshållare för innehåll 13" descr="Energi i nötköttsproduktion">
            <a:extLst>
              <a:ext uri="{FF2B5EF4-FFF2-40B4-BE49-F238E27FC236}">
                <a16:creationId xmlns:a16="http://schemas.microsoft.com/office/drawing/2014/main" id="{C6C289D8-149F-4171-BC76-F34BBA5A0C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61894" y="2275681"/>
            <a:ext cx="3771900" cy="3314700"/>
          </a:xfrm>
        </p:spPr>
      </p:pic>
    </p:spTree>
    <p:extLst>
      <p:ext uri="{BB962C8B-B14F-4D97-AF65-F5344CB8AC3E}">
        <p14:creationId xmlns:p14="http://schemas.microsoft.com/office/powerpoint/2010/main" val="4291205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/>
              <a:t>Dikor</a:t>
            </a:r>
          </a:p>
        </p:txBody>
      </p:sp>
      <p:pic>
        <p:nvPicPr>
          <p:cNvPr id="5" name="Platshållare för innehåll 4" descr="Energi i dikoproduktion">
            <a:extLst>
              <a:ext uri="{FF2B5EF4-FFF2-40B4-BE49-F238E27FC236}">
                <a16:creationId xmlns:a16="http://schemas.microsoft.com/office/drawing/2014/main" id="{B67B0A86-02B0-40F2-8CA3-10EB115174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3825" y="2132857"/>
            <a:ext cx="3881356" cy="3462289"/>
          </a:xfrm>
        </p:spPr>
      </p:pic>
      <p:pic>
        <p:nvPicPr>
          <p:cNvPr id="11" name="Platshållare för innehåll 10" descr="Energi i nötköttsproduktion">
            <a:extLst>
              <a:ext uri="{FF2B5EF4-FFF2-40B4-BE49-F238E27FC236}">
                <a16:creationId xmlns:a16="http://schemas.microsoft.com/office/drawing/2014/main" id="{44F4D7BB-C44D-4BE9-8BA4-0FF482205D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961233" y="1772817"/>
            <a:ext cx="3679949" cy="3822328"/>
          </a:xfrm>
        </p:spPr>
      </p:pic>
    </p:spTree>
    <p:extLst>
      <p:ext uri="{BB962C8B-B14F-4D97-AF65-F5344CB8AC3E}">
        <p14:creationId xmlns:p14="http://schemas.microsoft.com/office/powerpoint/2010/main" val="359850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/>
              <a:t>Äggproduktion</a:t>
            </a:r>
          </a:p>
        </p:txBody>
      </p:sp>
      <p:pic>
        <p:nvPicPr>
          <p:cNvPr id="8" name="Platshållare för innehåll 7" descr="Energifördelning i äggproduktion">
            <a:extLst>
              <a:ext uri="{FF2B5EF4-FFF2-40B4-BE49-F238E27FC236}">
                <a16:creationId xmlns:a16="http://schemas.microsoft.com/office/drawing/2014/main" id="{1D4A115C-BE77-44C2-BF82-C9512994F7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38618" y="1575999"/>
            <a:ext cx="5872074" cy="4487664"/>
          </a:xfr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1FAC83E-7D83-4D35-84E3-B8DEA05A1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3632" y="6381328"/>
            <a:ext cx="7272808" cy="432048"/>
          </a:xfrm>
        </p:spPr>
        <p:txBody>
          <a:bodyPr/>
          <a:lstStyle/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C84"/>
              </a:buClr>
              <a:buFontTx/>
              <a:buChar char="›"/>
              <a:defRPr/>
            </a:pPr>
            <a:r>
              <a:rPr lang="sv-SE" sz="1800" dirty="0">
                <a:solidFill>
                  <a:srgbClr val="004165"/>
                </a:solidFill>
                <a:latin typeface="Helvetica"/>
              </a:rPr>
              <a:t>Ur skriften Energinyckeltal i äggproduktion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039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/>
              <a:t>Äggproduktion</a:t>
            </a:r>
          </a:p>
        </p:txBody>
      </p:sp>
      <p:pic>
        <p:nvPicPr>
          <p:cNvPr id="8" name="Platshållare för innehåll 7" descr="Energifördelning">
            <a:extLst>
              <a:ext uri="{FF2B5EF4-FFF2-40B4-BE49-F238E27FC236}">
                <a16:creationId xmlns:a16="http://schemas.microsoft.com/office/drawing/2014/main" id="{C61FEE5D-B8DA-4117-871C-270CB72C03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49602" y="1916114"/>
            <a:ext cx="3382761" cy="4033837"/>
          </a:xfrm>
        </p:spPr>
      </p:pic>
      <p:pic>
        <p:nvPicPr>
          <p:cNvPr id="10" name="Platshållare för innehåll 9" descr="Energifördelning">
            <a:extLst>
              <a:ext uri="{FF2B5EF4-FFF2-40B4-BE49-F238E27FC236}">
                <a16:creationId xmlns:a16="http://schemas.microsoft.com/office/drawing/2014/main" id="{0BADB3C2-66C7-4DC5-B5CA-B59FD5F92F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0613" y="2033284"/>
            <a:ext cx="3954462" cy="3799497"/>
          </a:xfrm>
        </p:spPr>
      </p:pic>
    </p:spTree>
    <p:extLst>
      <p:ext uri="{BB962C8B-B14F-4D97-AF65-F5344CB8AC3E}">
        <p14:creationId xmlns:p14="http://schemas.microsoft.com/office/powerpoint/2010/main" val="31724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/>
              <a:t>Äggproduktion</a:t>
            </a:r>
          </a:p>
        </p:txBody>
      </p:sp>
      <p:pic>
        <p:nvPicPr>
          <p:cNvPr id="3" name="Platshållare för innehåll 2" descr="Energifördelning">
            <a:extLst>
              <a:ext uri="{FF2B5EF4-FFF2-40B4-BE49-F238E27FC236}">
                <a16:creationId xmlns:a16="http://schemas.microsoft.com/office/drawing/2014/main" id="{96A40815-66B0-4786-9645-01CAF5AEA3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95600" y="1556947"/>
            <a:ext cx="7200800" cy="4165168"/>
          </a:xfrm>
        </p:spPr>
      </p:pic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DBCFA676-64D4-461B-B2BE-F73FBA691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9937" y="5835095"/>
            <a:ext cx="7269435" cy="371264"/>
          </a:xfrm>
        </p:spPr>
        <p:txBody>
          <a:bodyPr/>
          <a:lstStyle/>
          <a:p>
            <a:r>
              <a:rPr lang="sv-SE" sz="1800" dirty="0"/>
              <a:t>Ur skriften Energinyckeltal i äggproduktion</a:t>
            </a:r>
          </a:p>
        </p:txBody>
      </p:sp>
    </p:spTree>
    <p:extLst>
      <p:ext uri="{BB962C8B-B14F-4D97-AF65-F5344CB8AC3E}">
        <p14:creationId xmlns:p14="http://schemas.microsoft.com/office/powerpoint/2010/main" val="7053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/>
              <a:t>Äggproduktion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FD301AC8-3C1B-469F-8578-28DC949F56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400" dirty="0"/>
              <a:t>Foderskruvar</a:t>
            </a:r>
          </a:p>
          <a:p>
            <a:r>
              <a:rPr lang="sv-SE" sz="2400" dirty="0"/>
              <a:t>Ventilationsfläktar</a:t>
            </a:r>
          </a:p>
          <a:p>
            <a:r>
              <a:rPr lang="sv-SE" sz="2400" dirty="0"/>
              <a:t>Gödselmattor o band</a:t>
            </a:r>
          </a:p>
          <a:p>
            <a:r>
              <a:rPr lang="sv-SE" sz="2400" dirty="0"/>
              <a:t>Tryckare</a:t>
            </a:r>
          </a:p>
          <a:p>
            <a:r>
              <a:rPr lang="sv-SE" sz="2400" dirty="0"/>
              <a:t>Lysrör o </a:t>
            </a:r>
            <a:r>
              <a:rPr lang="sv-SE" sz="2400" dirty="0" err="1"/>
              <a:t>LEDslang</a:t>
            </a:r>
            <a:endParaRPr lang="sv-SE" sz="2400" dirty="0"/>
          </a:p>
          <a:p>
            <a:r>
              <a:rPr lang="sv-SE" sz="2400" dirty="0" err="1"/>
              <a:t>Uppvärmn</a:t>
            </a:r>
            <a:r>
              <a:rPr lang="sv-SE" sz="2400" dirty="0"/>
              <a:t> personal o packrum</a:t>
            </a:r>
          </a:p>
          <a:p>
            <a:r>
              <a:rPr lang="sv-SE" sz="2400" dirty="0" err="1"/>
              <a:t>Äggband</a:t>
            </a:r>
            <a:r>
              <a:rPr lang="sv-SE" sz="2400" dirty="0"/>
              <a:t>, äggtvätt, packmaskin</a:t>
            </a:r>
          </a:p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3C1978C-AD3B-4BB1-9B6A-2012E3E1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9717" y="1530367"/>
            <a:ext cx="3855469" cy="4418913"/>
          </a:xfrm>
        </p:spPr>
      </p:pic>
    </p:spTree>
    <p:extLst>
      <p:ext uri="{BB962C8B-B14F-4D97-AF65-F5344CB8AC3E}">
        <p14:creationId xmlns:p14="http://schemas.microsoft.com/office/powerpoint/2010/main" val="214728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7A2E20-46E4-603B-C699-64161E52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Utgödsling för ströbädd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33D20A4-F6A4-C85B-88F7-E9CF80A8A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33" y="1916399"/>
            <a:ext cx="5273675" cy="3429948"/>
          </a:xfrm>
        </p:spPr>
      </p:pic>
    </p:spTree>
    <p:extLst>
      <p:ext uri="{BB962C8B-B14F-4D97-AF65-F5344CB8AC3E}">
        <p14:creationId xmlns:p14="http://schemas.microsoft.com/office/powerpoint/2010/main" val="137650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/>
              <a:t>Ägginsamling och packning</a:t>
            </a:r>
          </a:p>
        </p:txBody>
      </p:sp>
      <p:pic>
        <p:nvPicPr>
          <p:cNvPr id="3" name="Bildobjekt 2" descr="Äggpackarlinje">
            <a:extLst>
              <a:ext uri="{FF2B5EF4-FFF2-40B4-BE49-F238E27FC236}">
                <a16:creationId xmlns:a16="http://schemas.microsoft.com/office/drawing/2014/main" id="{A3030D8D-0AF1-4DA5-82FC-E83AFC93E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08" y="1830846"/>
            <a:ext cx="6495036" cy="39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9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/>
              <a:t>Ägginsamling och packning</a:t>
            </a:r>
          </a:p>
        </p:txBody>
      </p:sp>
      <p:pic>
        <p:nvPicPr>
          <p:cNvPr id="6" name="Bildobjekt 5" descr="Äggpackeri">
            <a:extLst>
              <a:ext uri="{FF2B5EF4-FFF2-40B4-BE49-F238E27FC236}">
                <a16:creationId xmlns:a16="http://schemas.microsoft.com/office/drawing/2014/main" id="{5CC65497-83DF-47E2-90A3-5C5D5397F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963" y="1700809"/>
            <a:ext cx="4511431" cy="2645893"/>
          </a:xfrm>
          <a:prstGeom prst="rect">
            <a:avLst/>
          </a:prstGeom>
        </p:spPr>
      </p:pic>
      <p:pic>
        <p:nvPicPr>
          <p:cNvPr id="8" name="Bildobjekt 7" descr="Ägg på transportband">
            <a:extLst>
              <a:ext uri="{FF2B5EF4-FFF2-40B4-BE49-F238E27FC236}">
                <a16:creationId xmlns:a16="http://schemas.microsoft.com/office/drawing/2014/main" id="{E3E5276B-9E0A-45FD-AC3F-C70DC192C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119" y="2906542"/>
            <a:ext cx="366748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4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/>
              <a:t>Utfodring</a:t>
            </a:r>
          </a:p>
        </p:txBody>
      </p:sp>
      <p:pic>
        <p:nvPicPr>
          <p:cNvPr id="5" name="Bildobjekt 4" descr="Fodersilo">
            <a:extLst>
              <a:ext uri="{FF2B5EF4-FFF2-40B4-BE49-F238E27FC236}">
                <a16:creationId xmlns:a16="http://schemas.microsoft.com/office/drawing/2014/main" id="{50D03737-AA6D-4CF6-B458-24130E54A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948" y="2781156"/>
            <a:ext cx="4238625" cy="2800350"/>
          </a:xfrm>
          <a:prstGeom prst="rect">
            <a:avLst/>
          </a:prstGeom>
        </p:spPr>
      </p:pic>
      <p:pic>
        <p:nvPicPr>
          <p:cNvPr id="7" name="Bildobjekt 6" descr="Höns i stall">
            <a:extLst>
              <a:ext uri="{FF2B5EF4-FFF2-40B4-BE49-F238E27FC236}">
                <a16:creationId xmlns:a16="http://schemas.microsoft.com/office/drawing/2014/main" id="{E13A4610-7035-475B-BA05-E38E4E536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52" y="1840754"/>
            <a:ext cx="45339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51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eppa näring, Jordbruksverk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165"/>
      </a:accent1>
      <a:accent2>
        <a:srgbClr val="0083BE"/>
      </a:accent2>
      <a:accent3>
        <a:srgbClr val="DC5034"/>
      </a:accent3>
      <a:accent4>
        <a:srgbClr val="00B299"/>
      </a:accent4>
      <a:accent5>
        <a:srgbClr val="668013"/>
      </a:accent5>
      <a:accent6>
        <a:srgbClr val="BCA600"/>
      </a:accent6>
      <a:hlink>
        <a:srgbClr val="0563C1"/>
      </a:hlink>
      <a:folHlink>
        <a:srgbClr val="954F72"/>
      </a:folHlink>
    </a:clrScheme>
    <a:fontScheme name="Greppa näring, Jordbruksverk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ppa näring - oförstördmall med alla sidor_korr två.potx" id="{39861493-5175-4331-AC69-6B75E44E32A0}" vid="{1840E9B5-5AD6-4A33-8687-B76247DE48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Powerpointmall (1)</Template>
  <TotalTime>10</TotalTime>
  <Words>140</Words>
  <Application>Microsoft Office PowerPoint</Application>
  <PresentationFormat>Bredbild</PresentationFormat>
  <Paragraphs>38</Paragraphs>
  <Slides>11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</vt:lpstr>
      <vt:lpstr>Office-tema</vt:lpstr>
      <vt:lpstr>Produktion av ägg, nötkött och dikalv Grundkurs energirådgivare 2023</vt:lpstr>
      <vt:lpstr>Äggproduktion</vt:lpstr>
      <vt:lpstr>Äggproduktion</vt:lpstr>
      <vt:lpstr>Äggproduktion</vt:lpstr>
      <vt:lpstr>Äggproduktion</vt:lpstr>
      <vt:lpstr>Utgödsling för ströbädd</vt:lpstr>
      <vt:lpstr>Ägginsamling och packning</vt:lpstr>
      <vt:lpstr>Ägginsamling och packning</vt:lpstr>
      <vt:lpstr>Utfodring</vt:lpstr>
      <vt:lpstr>Nötkött</vt:lpstr>
      <vt:lpstr>Dikor</vt:lpstr>
    </vt:vector>
  </TitlesOfParts>
  <Company>Jordbruksverket, Greppa näringen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Produktion av ägg, nötkött och dikalv Grundkurs energirådgivare 2023</dc:title>
  <dc:creator>Emelie Karlsson</dc:creator>
  <cp:lastModifiedBy>Emelie Karlsson</cp:lastModifiedBy>
  <cp:revision>3</cp:revision>
  <dcterms:created xsi:type="dcterms:W3CDTF">2023-02-06T11:48:49Z</dcterms:created>
  <dcterms:modified xsi:type="dcterms:W3CDTF">2023-02-06T12:23:34Z</dcterms:modified>
</cp:coreProperties>
</file>