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356" r:id="rId2"/>
    <p:sldId id="357" r:id="rId3"/>
    <p:sldId id="373" r:id="rId4"/>
    <p:sldId id="360" r:id="rId5"/>
    <p:sldId id="374" r:id="rId6"/>
    <p:sldId id="361" r:id="rId7"/>
    <p:sldId id="362" r:id="rId8"/>
    <p:sldId id="363" r:id="rId9"/>
    <p:sldId id="364" r:id="rId10"/>
    <p:sldId id="365" r:id="rId11"/>
    <p:sldId id="366" r:id="rId12"/>
    <p:sldId id="367" r:id="rId13"/>
    <p:sldId id="368" r:id="rId14"/>
    <p:sldId id="369" r:id="rId15"/>
    <p:sldId id="371" r:id="rId16"/>
    <p:sldId id="372" r:id="rId17"/>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arina Börling" initials="KB" lastIdx="14" clrIdx="0">
    <p:extLst>
      <p:ext uri="{19B8F6BF-5375-455C-9EA6-DF929625EA0E}">
        <p15:presenceInfo xmlns:p15="http://schemas.microsoft.com/office/powerpoint/2012/main" userId="S-1-5-21-2136397482-2630166550-2498155280-2961" providerId="AD"/>
      </p:ext>
    </p:extLst>
  </p:cmAuthor>
  <p:cmAuthor id="2" name="Pernilla Kvarmo" initials="PK" lastIdx="13" clrIdx="1">
    <p:extLst>
      <p:ext uri="{19B8F6BF-5375-455C-9EA6-DF929625EA0E}">
        <p15:presenceInfo xmlns:p15="http://schemas.microsoft.com/office/powerpoint/2012/main" userId="S-1-5-21-2136397482-2630166550-2498155280-4734" providerId="AD"/>
      </p:ext>
    </p:extLst>
  </p:cmAuthor>
  <p:cmAuthor id="3" name="Emelie Andersson" initials="EA" lastIdx="42" clrIdx="2">
    <p:extLst>
      <p:ext uri="{19B8F6BF-5375-455C-9EA6-DF929625EA0E}">
        <p15:presenceInfo xmlns:p15="http://schemas.microsoft.com/office/powerpoint/2012/main" userId="S-1-5-21-2136397482-2630166550-2498155280-29430" providerId="AD"/>
      </p:ext>
    </p:extLst>
  </p:cmAuthor>
  <p:cmAuthor id="4" name="Ulrika Listh" initials="UL" lastIdx="4" clrIdx="3">
    <p:extLst>
      <p:ext uri="{19B8F6BF-5375-455C-9EA6-DF929625EA0E}">
        <p15:presenceInfo xmlns:p15="http://schemas.microsoft.com/office/powerpoint/2012/main" userId="S-1-5-21-2136397482-2630166550-2498155280-29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65"/>
    <a:srgbClr val="0042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21" autoAdjust="0"/>
    <p:restoredTop sz="74201" autoAdjust="0"/>
  </p:normalViewPr>
  <p:slideViewPr>
    <p:cSldViewPr>
      <p:cViewPr varScale="1">
        <p:scale>
          <a:sx n="65" d="100"/>
          <a:sy n="65" d="100"/>
        </p:scale>
        <p:origin x="167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08sr0010.konet.se\Users$\bf070\Mina%20dokument\5C%20Utbildning\Presentationer\Galleri\Vikten%20av%20att%20spara%20kv&#228;v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23369879881772"/>
          <c:y val="4.5132193841624146E-2"/>
          <c:w val="0.85499196459009308"/>
          <c:h val="0.67178207899542763"/>
        </c:manualLayout>
      </c:layout>
      <c:barChart>
        <c:barDir val="col"/>
        <c:grouping val="stacked"/>
        <c:varyColors val="0"/>
        <c:ser>
          <c:idx val="0"/>
          <c:order val="0"/>
          <c:tx>
            <c:strRef>
              <c:f>Blad1!$F$17</c:f>
              <c:strCache>
                <c:ptCount val="1"/>
                <c:pt idx="0">
                  <c:v>Koldioxid</c:v>
                </c:pt>
              </c:strCache>
            </c:strRef>
          </c:tx>
          <c:invertIfNegative val="0"/>
          <c:dPt>
            <c:idx val="6"/>
            <c:invertIfNegative val="0"/>
            <c:bubble3D val="0"/>
            <c:spPr>
              <a:solidFill>
                <a:srgbClr val="17375E"/>
              </a:solidFill>
            </c:spPr>
            <c:extLst>
              <c:ext xmlns:c16="http://schemas.microsoft.com/office/drawing/2014/chart" uri="{C3380CC4-5D6E-409C-BE32-E72D297353CC}">
                <c16:uniqueId val="{00000001-74D6-42C6-A856-CDAC045FFC48}"/>
              </c:ext>
            </c:extLst>
          </c:dPt>
          <c:cat>
            <c:multiLvlStrRef>
              <c:f>Blad1!$D$18:$E$25</c:f>
              <c:multiLvlStrCache>
                <c:ptCount val="8"/>
                <c:lvl>
                  <c:pt idx="0">
                    <c:v>Utvinning, raffinaderi</c:v>
                  </c:pt>
                  <c:pt idx="1">
                    <c:v>I traktorn</c:v>
                  </c:pt>
                  <c:pt idx="3">
                    <c:v>Gödsel-
industrin</c:v>
                  </c:pt>
                  <c:pt idx="4">
                    <c:v>I marken</c:v>
                  </c:pt>
                  <c:pt idx="6">
                    <c:v>Gödsel-
industrin</c:v>
                  </c:pt>
                  <c:pt idx="7">
                    <c:v>I marken</c:v>
                  </c:pt>
                </c:lvl>
                <c:lvl>
                  <c:pt idx="0">
                    <c:v>1 l diesel</c:v>
                  </c:pt>
                  <c:pt idx="2">
                    <c:v> </c:v>
                  </c:pt>
                  <c:pt idx="3">
                    <c:v>1 kg kväve</c:v>
                  </c:pt>
                  <c:pt idx="5">
                    <c:v> </c:v>
                  </c:pt>
                  <c:pt idx="6">
                    <c:v>1 kg kväve (BAT)</c:v>
                  </c:pt>
                </c:lvl>
              </c:multiLvlStrCache>
            </c:multiLvlStrRef>
          </c:cat>
          <c:val>
            <c:numRef>
              <c:f>Blad1!$F$18:$F$25</c:f>
              <c:numCache>
                <c:formatCode>General</c:formatCode>
                <c:ptCount val="8"/>
                <c:pt idx="0">
                  <c:v>0.30358000000000224</c:v>
                </c:pt>
                <c:pt idx="1">
                  <c:v>2.5415999999999999</c:v>
                </c:pt>
                <c:pt idx="3">
                  <c:v>2.21</c:v>
                </c:pt>
                <c:pt idx="6">
                  <c:v>2.5</c:v>
                </c:pt>
              </c:numCache>
            </c:numRef>
          </c:val>
          <c:extLst>
            <c:ext xmlns:c16="http://schemas.microsoft.com/office/drawing/2014/chart" uri="{C3380CC4-5D6E-409C-BE32-E72D297353CC}">
              <c16:uniqueId val="{00000002-74D6-42C6-A856-CDAC045FFC48}"/>
            </c:ext>
          </c:extLst>
        </c:ser>
        <c:ser>
          <c:idx val="1"/>
          <c:order val="1"/>
          <c:tx>
            <c:strRef>
              <c:f>Blad1!$G$17</c:f>
              <c:strCache>
                <c:ptCount val="1"/>
                <c:pt idx="0">
                  <c:v>Lustgas</c:v>
                </c:pt>
              </c:strCache>
            </c:strRef>
          </c:tx>
          <c:invertIfNegative val="0"/>
          <c:dPt>
            <c:idx val="6"/>
            <c:invertIfNegative val="0"/>
            <c:bubble3D val="0"/>
            <c:spPr>
              <a:noFill/>
              <a:ln w="28575">
                <a:solidFill>
                  <a:srgbClr val="808080">
                    <a:lumMod val="75000"/>
                  </a:srgbClr>
                </a:solidFill>
                <a:prstDash val="dash"/>
              </a:ln>
            </c:spPr>
            <c:extLst>
              <c:ext xmlns:c16="http://schemas.microsoft.com/office/drawing/2014/chart" uri="{C3380CC4-5D6E-409C-BE32-E72D297353CC}">
                <c16:uniqueId val="{00000004-74D6-42C6-A856-CDAC045FFC48}"/>
              </c:ext>
            </c:extLst>
          </c:dPt>
          <c:cat>
            <c:multiLvlStrRef>
              <c:f>Blad1!$D$18:$E$25</c:f>
              <c:multiLvlStrCache>
                <c:ptCount val="8"/>
                <c:lvl>
                  <c:pt idx="0">
                    <c:v>Utvinning, raffinaderi</c:v>
                  </c:pt>
                  <c:pt idx="1">
                    <c:v>I traktorn</c:v>
                  </c:pt>
                  <c:pt idx="3">
                    <c:v>Gödsel-
industrin</c:v>
                  </c:pt>
                  <c:pt idx="4">
                    <c:v>I marken</c:v>
                  </c:pt>
                  <c:pt idx="6">
                    <c:v>Gödsel-
industrin</c:v>
                  </c:pt>
                  <c:pt idx="7">
                    <c:v>I marken</c:v>
                  </c:pt>
                </c:lvl>
                <c:lvl>
                  <c:pt idx="0">
                    <c:v>1 l diesel</c:v>
                  </c:pt>
                  <c:pt idx="2">
                    <c:v> </c:v>
                  </c:pt>
                  <c:pt idx="3">
                    <c:v>1 kg kväve</c:v>
                  </c:pt>
                  <c:pt idx="5">
                    <c:v> </c:v>
                  </c:pt>
                  <c:pt idx="6">
                    <c:v>1 kg kväve (BAT)</c:v>
                  </c:pt>
                </c:lvl>
              </c:multiLvlStrCache>
            </c:multiLvlStrRef>
          </c:cat>
          <c:val>
            <c:numRef>
              <c:f>Blad1!$G$18:$G$25</c:f>
              <c:numCache>
                <c:formatCode>General</c:formatCode>
                <c:ptCount val="8"/>
                <c:pt idx="0">
                  <c:v>2.1038800000000198E-3</c:v>
                </c:pt>
                <c:pt idx="1">
                  <c:v>0.32610140000000032</c:v>
                </c:pt>
                <c:pt idx="3">
                  <c:v>4.5891999999999999</c:v>
                </c:pt>
                <c:pt idx="4">
                  <c:v>4.6869999999999985</c:v>
                </c:pt>
                <c:pt idx="6">
                  <c:v>1.5</c:v>
                </c:pt>
                <c:pt idx="7">
                  <c:v>4.6869999999999985</c:v>
                </c:pt>
              </c:numCache>
            </c:numRef>
          </c:val>
          <c:extLst>
            <c:ext xmlns:c16="http://schemas.microsoft.com/office/drawing/2014/chart" uri="{C3380CC4-5D6E-409C-BE32-E72D297353CC}">
              <c16:uniqueId val="{00000005-74D6-42C6-A856-CDAC045FFC48}"/>
            </c:ext>
          </c:extLst>
        </c:ser>
        <c:ser>
          <c:idx val="2"/>
          <c:order val="2"/>
          <c:tx>
            <c:strRef>
              <c:f>Blad1!$H$17</c:f>
              <c:strCache>
                <c:ptCount val="1"/>
                <c:pt idx="0">
                  <c:v>Metan</c:v>
                </c:pt>
              </c:strCache>
            </c:strRef>
          </c:tx>
          <c:invertIfNegative val="0"/>
          <c:cat>
            <c:multiLvlStrRef>
              <c:f>Blad1!$D$18:$E$25</c:f>
              <c:multiLvlStrCache>
                <c:ptCount val="8"/>
                <c:lvl>
                  <c:pt idx="0">
                    <c:v>Utvinning, raffinaderi</c:v>
                  </c:pt>
                  <c:pt idx="1">
                    <c:v>I traktorn</c:v>
                  </c:pt>
                  <c:pt idx="3">
                    <c:v>Gödsel-
industrin</c:v>
                  </c:pt>
                  <c:pt idx="4">
                    <c:v>I marken</c:v>
                  </c:pt>
                  <c:pt idx="6">
                    <c:v>Gödsel-
industrin</c:v>
                  </c:pt>
                  <c:pt idx="7">
                    <c:v>I marken</c:v>
                  </c:pt>
                </c:lvl>
                <c:lvl>
                  <c:pt idx="0">
                    <c:v>1 l diesel</c:v>
                  </c:pt>
                  <c:pt idx="2">
                    <c:v> </c:v>
                  </c:pt>
                  <c:pt idx="3">
                    <c:v>1 kg kväve</c:v>
                  </c:pt>
                  <c:pt idx="5">
                    <c:v> </c:v>
                  </c:pt>
                  <c:pt idx="6">
                    <c:v>1 kg kväve (BAT)</c:v>
                  </c:pt>
                </c:lvl>
              </c:multiLvlStrCache>
            </c:multiLvlStrRef>
          </c:cat>
          <c:val>
            <c:numRef>
              <c:f>Blad1!$H$18:$H$25</c:f>
              <c:numCache>
                <c:formatCode>General</c:formatCode>
                <c:ptCount val="8"/>
                <c:pt idx="0">
                  <c:v>7.4130000000000112E-2</c:v>
                </c:pt>
                <c:pt idx="1">
                  <c:v>3.9712499999999991E-3</c:v>
                </c:pt>
                <c:pt idx="3">
                  <c:v>0</c:v>
                </c:pt>
              </c:numCache>
            </c:numRef>
          </c:val>
          <c:extLst>
            <c:ext xmlns:c16="http://schemas.microsoft.com/office/drawing/2014/chart" uri="{C3380CC4-5D6E-409C-BE32-E72D297353CC}">
              <c16:uniqueId val="{00000006-74D6-42C6-A856-CDAC045FFC48}"/>
            </c:ext>
          </c:extLst>
        </c:ser>
        <c:dLbls>
          <c:showLegendKey val="0"/>
          <c:showVal val="0"/>
          <c:showCatName val="0"/>
          <c:showSerName val="0"/>
          <c:showPercent val="0"/>
          <c:showBubbleSize val="0"/>
        </c:dLbls>
        <c:gapWidth val="29"/>
        <c:overlap val="100"/>
        <c:axId val="323561728"/>
        <c:axId val="323563520"/>
      </c:barChart>
      <c:catAx>
        <c:axId val="323561728"/>
        <c:scaling>
          <c:orientation val="minMax"/>
        </c:scaling>
        <c:delete val="0"/>
        <c:axPos val="b"/>
        <c:numFmt formatCode="General" sourceLinked="0"/>
        <c:majorTickMark val="none"/>
        <c:minorTickMark val="none"/>
        <c:tickLblPos val="nextTo"/>
        <c:spPr>
          <a:ln>
            <a:noFill/>
          </a:ln>
        </c:spPr>
        <c:txPr>
          <a:bodyPr/>
          <a:lstStyle/>
          <a:p>
            <a:pPr>
              <a:defRPr sz="1600"/>
            </a:pPr>
            <a:endParaRPr lang="sv-SE"/>
          </a:p>
        </c:txPr>
        <c:crossAx val="323563520"/>
        <c:crosses val="autoZero"/>
        <c:auto val="1"/>
        <c:lblAlgn val="ctr"/>
        <c:lblOffset val="100"/>
        <c:noMultiLvlLbl val="0"/>
      </c:catAx>
      <c:valAx>
        <c:axId val="323563520"/>
        <c:scaling>
          <c:orientation val="minMax"/>
        </c:scaling>
        <c:delete val="0"/>
        <c:axPos val="l"/>
        <c:majorGridlines/>
        <c:title>
          <c:tx>
            <c:rich>
              <a:bodyPr rot="-5400000" vert="horz"/>
              <a:lstStyle/>
              <a:p>
                <a:pPr>
                  <a:defRPr sz="1600" b="0"/>
                </a:pPr>
                <a:r>
                  <a:rPr lang="en-US" sz="1600" b="0"/>
                  <a:t>kg koldioxidekvivalenter</a:t>
                </a:r>
              </a:p>
            </c:rich>
          </c:tx>
          <c:overlay val="0"/>
        </c:title>
        <c:numFmt formatCode="General" sourceLinked="1"/>
        <c:majorTickMark val="out"/>
        <c:minorTickMark val="none"/>
        <c:tickLblPos val="nextTo"/>
        <c:txPr>
          <a:bodyPr/>
          <a:lstStyle/>
          <a:p>
            <a:pPr>
              <a:defRPr sz="2000"/>
            </a:pPr>
            <a:endParaRPr lang="sv-SE"/>
          </a:p>
        </c:txPr>
        <c:crossAx val="323561728"/>
        <c:crosses val="autoZero"/>
        <c:crossBetween val="midCat"/>
        <c:majorUnit val="2"/>
      </c:valAx>
    </c:plotArea>
    <c:legend>
      <c:legendPos val="r"/>
      <c:layout>
        <c:manualLayout>
          <c:xMode val="edge"/>
          <c:yMode val="edge"/>
          <c:x val="0.16577033672838676"/>
          <c:y val="8.0795083541387577E-2"/>
          <c:w val="0.15858410449677077"/>
          <c:h val="0.25004321106203176"/>
        </c:manualLayout>
      </c:layout>
      <c:overlay val="0"/>
      <c:spPr>
        <a:solidFill>
          <a:sysClr val="window" lastClr="FFFFFF"/>
        </a:solidFill>
        <a:ln>
          <a:solidFill>
            <a:srgbClr val="808080">
              <a:lumMod val="50000"/>
            </a:srgbClr>
          </a:solidFill>
        </a:ln>
      </c:spPr>
      <c:txPr>
        <a:bodyPr/>
        <a:lstStyle/>
        <a:p>
          <a:pPr>
            <a:defRPr sz="1800"/>
          </a:pPr>
          <a:endParaRPr lang="sv-SE"/>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4" y="1"/>
            <a:ext cx="2945659" cy="498056"/>
          </a:xfrm>
          <a:prstGeom prst="rect">
            <a:avLst/>
          </a:prstGeom>
        </p:spPr>
        <p:txBody>
          <a:bodyPr vert="horz" lIns="91440" tIns="45720" rIns="91440" bIns="45720" rtlCol="0"/>
          <a:lstStyle>
            <a:lvl1pPr algn="r">
              <a:defRPr sz="1200"/>
            </a:lvl1pPr>
          </a:lstStyle>
          <a:p>
            <a:fld id="{4C9537A9-CBF5-4BD4-91E2-C40FFA7651DA}" type="datetimeFigureOut">
              <a:rPr lang="sv-SE" smtClean="0"/>
              <a:t>2022-10-04</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3F55DB93-07D0-4BC0-ADB0-A94CAEF06523}" type="slidenum">
              <a:rPr lang="sv-SE" smtClean="0"/>
              <a:t>‹#›</a:t>
            </a:fld>
            <a:endParaRPr lang="sv-SE"/>
          </a:p>
        </p:txBody>
      </p:sp>
    </p:spTree>
    <p:extLst>
      <p:ext uri="{BB962C8B-B14F-4D97-AF65-F5344CB8AC3E}">
        <p14:creationId xmlns:p14="http://schemas.microsoft.com/office/powerpoint/2010/main" val="2804064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6189" cy="49823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9899" y="0"/>
            <a:ext cx="2946189" cy="498236"/>
          </a:xfrm>
          <a:prstGeom prst="rect">
            <a:avLst/>
          </a:prstGeom>
        </p:spPr>
        <p:txBody>
          <a:bodyPr vert="horz" lIns="91440" tIns="45720" rIns="91440" bIns="45720" rtlCol="0"/>
          <a:lstStyle>
            <a:lvl1pPr algn="r">
              <a:defRPr sz="1200"/>
            </a:lvl1pPr>
          </a:lstStyle>
          <a:p>
            <a:fld id="{8B7AB271-A2C9-4415-B7FA-38AC1CC58772}" type="datetimeFigureOut">
              <a:rPr lang="sv-SE" smtClean="0"/>
              <a:t>2022-10-04</a:t>
            </a:fld>
            <a:endParaRPr lang="sv-SE"/>
          </a:p>
        </p:txBody>
      </p:sp>
      <p:sp>
        <p:nvSpPr>
          <p:cNvPr id="4" name="Platshållare för bildobjekt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671"/>
            <a:ext cx="5438140" cy="3908137"/>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1" y="9428403"/>
            <a:ext cx="2946189" cy="498236"/>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899" y="9428403"/>
            <a:ext cx="2946189" cy="498236"/>
          </a:xfrm>
          <a:prstGeom prst="rect">
            <a:avLst/>
          </a:prstGeom>
        </p:spPr>
        <p:txBody>
          <a:bodyPr vert="horz" lIns="91440" tIns="45720" rIns="91440" bIns="45720" rtlCol="0" anchor="b"/>
          <a:lstStyle>
            <a:lvl1pPr algn="r">
              <a:defRPr sz="1200"/>
            </a:lvl1pPr>
          </a:lstStyle>
          <a:p>
            <a:fld id="{85DA1AB9-C287-4546-A1D5-CAEBFFC3D6C4}" type="slidenum">
              <a:rPr lang="sv-SE" smtClean="0"/>
              <a:t>‹#›</a:t>
            </a:fld>
            <a:endParaRPr lang="sv-SE"/>
          </a:p>
        </p:txBody>
      </p:sp>
    </p:spTree>
    <p:extLst>
      <p:ext uri="{BB962C8B-B14F-4D97-AF65-F5344CB8AC3E}">
        <p14:creationId xmlns:p14="http://schemas.microsoft.com/office/powerpoint/2010/main" val="41931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sz="1200" kern="1200" dirty="0" smtClean="0">
                <a:solidFill>
                  <a:schemeClr val="tx1"/>
                </a:solidFill>
                <a:latin typeface="+mn-lt"/>
                <a:ea typeface="+mn-ea"/>
                <a:cs typeface="+mn-cs"/>
              </a:rPr>
              <a:t>Lustgas bildas både i nitrifikations- och </a:t>
            </a:r>
            <a:r>
              <a:rPr lang="sv-SE" sz="1200" kern="1200" dirty="0" err="1" smtClean="0">
                <a:solidFill>
                  <a:schemeClr val="tx1"/>
                </a:solidFill>
                <a:latin typeface="+mn-lt"/>
                <a:ea typeface="+mn-ea"/>
                <a:cs typeface="+mn-cs"/>
              </a:rPr>
              <a:t>denitrifikationsprocessen</a:t>
            </a:r>
            <a:r>
              <a:rPr lang="sv-SE" sz="1200" kern="1200" dirty="0" smtClean="0">
                <a:solidFill>
                  <a:schemeClr val="tx1"/>
                </a:solidFill>
                <a:latin typeface="+mn-lt"/>
                <a:ea typeface="+mn-ea"/>
                <a:cs typeface="+mn-cs"/>
              </a:rPr>
              <a:t>, normalt bildas den</a:t>
            </a:r>
            <a:r>
              <a:rPr lang="sv-SE" sz="1200" kern="1200" baseline="0" dirty="0" smtClean="0">
                <a:solidFill>
                  <a:schemeClr val="tx1"/>
                </a:solidFill>
                <a:latin typeface="+mn-lt"/>
                <a:ea typeface="+mn-ea"/>
                <a:cs typeface="+mn-cs"/>
              </a:rPr>
              <a:t> mesta lustgasen i </a:t>
            </a:r>
            <a:r>
              <a:rPr lang="sv-SE" sz="1200" kern="1200" baseline="0" dirty="0" err="1" smtClean="0">
                <a:solidFill>
                  <a:schemeClr val="tx1"/>
                </a:solidFill>
                <a:latin typeface="+mn-lt"/>
                <a:ea typeface="+mn-ea"/>
                <a:cs typeface="+mn-cs"/>
              </a:rPr>
              <a:t>denitrifikationen</a:t>
            </a:r>
            <a:r>
              <a:rPr lang="sv-SE" sz="1200" kern="1200" dirty="0" smtClean="0">
                <a:solidFill>
                  <a:schemeClr val="tx1"/>
                </a:solidFill>
                <a:latin typeface="+mn-lt"/>
                <a:ea typeface="+mn-ea"/>
                <a:cs typeface="+mn-cs"/>
              </a:rPr>
              <a:t>. Vid </a:t>
            </a:r>
            <a:r>
              <a:rPr lang="sv-SE" sz="1200" b="1" kern="1200" dirty="0" smtClean="0">
                <a:solidFill>
                  <a:schemeClr val="tx1"/>
                </a:solidFill>
                <a:latin typeface="+mn-lt"/>
                <a:ea typeface="+mn-ea"/>
                <a:cs typeface="+mn-cs"/>
              </a:rPr>
              <a:t>nitrifikation </a:t>
            </a:r>
            <a:r>
              <a:rPr lang="sv-SE" sz="1200" kern="1200" dirty="0" smtClean="0">
                <a:solidFill>
                  <a:schemeClr val="tx1"/>
                </a:solidFill>
                <a:latin typeface="+mn-lt"/>
                <a:ea typeface="+mn-ea"/>
                <a:cs typeface="+mn-cs"/>
              </a:rPr>
              <a:t>omvandlas ammonium till nitrat. Det är en syrekrävande process. Om det uppstår syrebrist hämmas nitrifikationen och det finns då risk för att lustgas bildas och avgår. </a:t>
            </a:r>
          </a:p>
          <a:p>
            <a:pPr eaLnBrk="1" hangingPunct="1">
              <a:spcBef>
                <a:spcPct val="0"/>
              </a:spcBef>
            </a:pPr>
            <a:endParaRPr lang="sv-SE" sz="1200" kern="1200" dirty="0" smtClean="0">
              <a:solidFill>
                <a:schemeClr val="tx1"/>
              </a:solidFill>
              <a:latin typeface="+mn-lt"/>
              <a:ea typeface="+mn-ea"/>
              <a:cs typeface="+mn-cs"/>
            </a:endParaRPr>
          </a:p>
          <a:p>
            <a:pPr eaLnBrk="1" hangingPunct="1">
              <a:spcBef>
                <a:spcPct val="0"/>
              </a:spcBef>
            </a:pPr>
            <a:r>
              <a:rPr lang="sv-SE" sz="1200" b="1" kern="1200" dirty="0" err="1" smtClean="0">
                <a:solidFill>
                  <a:schemeClr val="tx1"/>
                </a:solidFill>
                <a:latin typeface="+mn-lt"/>
                <a:ea typeface="+mn-ea"/>
                <a:cs typeface="+mn-cs"/>
              </a:rPr>
              <a:t>Denitrifikation</a:t>
            </a:r>
            <a:r>
              <a:rPr lang="sv-SE" sz="1200" b="1" kern="1200" dirty="0" smtClean="0">
                <a:solidFill>
                  <a:schemeClr val="tx1"/>
                </a:solidFill>
                <a:latin typeface="+mn-lt"/>
                <a:ea typeface="+mn-ea"/>
                <a:cs typeface="+mn-cs"/>
              </a:rPr>
              <a:t> </a:t>
            </a:r>
            <a:r>
              <a:rPr lang="sv-SE" sz="1200" kern="1200" dirty="0" smtClean="0">
                <a:solidFill>
                  <a:schemeClr val="tx1"/>
                </a:solidFill>
                <a:latin typeface="+mn-lt"/>
                <a:ea typeface="+mn-ea"/>
                <a:cs typeface="+mn-cs"/>
              </a:rPr>
              <a:t>innebär att nitrat omvandlas till olika gasformiga kväveföreningar. </a:t>
            </a:r>
            <a:r>
              <a:rPr lang="sv-SE" sz="1200" kern="1200" dirty="0" err="1" smtClean="0">
                <a:solidFill>
                  <a:schemeClr val="tx1"/>
                </a:solidFill>
                <a:latin typeface="+mn-lt"/>
                <a:ea typeface="+mn-ea"/>
                <a:cs typeface="+mn-cs"/>
              </a:rPr>
              <a:t>Denitrifikationen</a:t>
            </a:r>
            <a:r>
              <a:rPr lang="sv-SE" sz="1200" kern="1200" dirty="0" smtClean="0">
                <a:solidFill>
                  <a:schemeClr val="tx1"/>
                </a:solidFill>
                <a:latin typeface="+mn-lt"/>
                <a:ea typeface="+mn-ea"/>
                <a:cs typeface="+mn-cs"/>
              </a:rPr>
              <a:t> sker i flera steg där lustgas är ett av mellanstegen och kvävgas är slutprodukten. </a:t>
            </a:r>
            <a:r>
              <a:rPr lang="sv-SE" sz="1200" kern="1200" dirty="0" err="1" smtClean="0">
                <a:solidFill>
                  <a:schemeClr val="tx1"/>
                </a:solidFill>
                <a:latin typeface="+mn-lt"/>
                <a:ea typeface="+mn-ea"/>
                <a:cs typeface="+mn-cs"/>
              </a:rPr>
              <a:t>Denitrifikation</a:t>
            </a:r>
            <a:r>
              <a:rPr lang="sv-SE" sz="1200" kern="1200" dirty="0" smtClean="0">
                <a:solidFill>
                  <a:schemeClr val="tx1"/>
                </a:solidFill>
                <a:latin typeface="+mn-lt"/>
                <a:ea typeface="+mn-ea"/>
                <a:cs typeface="+mn-cs"/>
              </a:rPr>
              <a:t> sker vid syrebrist när mikroorganismerna använder nitrat istället för syre för sin andning. Om det inte är helt syrefritt ökar risken att processen inte går hela vägen till kvävgas, och att det kan ske utsläpp av lustgas. </a:t>
            </a:r>
          </a:p>
          <a:p>
            <a:pPr eaLnBrk="1" hangingPunct="1">
              <a:spcBef>
                <a:spcPct val="0"/>
              </a:spcBef>
            </a:pPr>
            <a:endParaRPr lang="sv-SE" sz="1200" kern="1200" dirty="0" smtClean="0">
              <a:solidFill>
                <a:schemeClr val="tx1"/>
              </a:solidFill>
              <a:latin typeface="+mn-lt"/>
              <a:ea typeface="+mn-ea"/>
              <a:cs typeface="+mn-cs"/>
            </a:endParaRPr>
          </a:p>
          <a:p>
            <a:pPr eaLnBrk="1" hangingPunct="1">
              <a:spcBef>
                <a:spcPct val="0"/>
              </a:spcBef>
            </a:pPr>
            <a:r>
              <a:rPr lang="sv-SE" sz="1200" kern="1200" dirty="0" smtClean="0">
                <a:solidFill>
                  <a:schemeClr val="tx1"/>
                </a:solidFill>
                <a:latin typeface="+mn-lt"/>
                <a:ea typeface="+mn-ea"/>
                <a:cs typeface="+mn-cs"/>
              </a:rPr>
              <a:t>Risken för lustgasavgång ökar om det finns mycket växttillgängligt kväve och lättomsättbart organiskt material (t ex från skörderester) i marken samt syretillgången är dålig. </a:t>
            </a:r>
            <a:r>
              <a:rPr lang="sv-SE" dirty="0" smtClean="0"/>
              <a:t>Andelen vattenfyllda porer påverkar hur snabbt syret tränger ner. Ju mer vatten, desto långsammare tränger syret ner.</a:t>
            </a:r>
          </a:p>
          <a:p>
            <a:pPr eaLnBrk="1" hangingPunct="1">
              <a:spcBef>
                <a:spcPct val="0"/>
              </a:spcBef>
            </a:pPr>
            <a:endParaRPr lang="sv-SE" dirty="0" smtClean="0"/>
          </a:p>
          <a:p>
            <a:pPr eaLnBrk="1" hangingPunct="1">
              <a:spcBef>
                <a:spcPct val="0"/>
              </a:spcBef>
            </a:pPr>
            <a:r>
              <a:rPr lang="sv-SE" dirty="0" smtClean="0"/>
              <a:t>Situationer</a:t>
            </a:r>
            <a:r>
              <a:rPr lang="sv-SE" baseline="0" dirty="0" smtClean="0"/>
              <a:t> som kan ge mycket lustgas: Efter spridning/myllning av stallgödsel om det är mycket vatten i marken (vid regn). Vid tjällossning – mycket vatten och kväve från sönderfrysta celler i marken. </a:t>
            </a:r>
          </a:p>
          <a:p>
            <a:pPr eaLnBrk="1" hangingPunct="1">
              <a:spcBef>
                <a:spcPct val="0"/>
              </a:spcBef>
            </a:pPr>
            <a:endParaRPr lang="sv-SE" baseline="0" dirty="0" smtClean="0"/>
          </a:p>
          <a:p>
            <a:pPr eaLnBrk="1" hangingPunct="1">
              <a:spcBef>
                <a:spcPct val="0"/>
              </a:spcBef>
            </a:pPr>
            <a:r>
              <a:rPr lang="sv-SE" baseline="0" dirty="0" smtClean="0"/>
              <a:t>Reducerad jordbearbetning kan både öka och minska lustgasavgången, beror till stor del på luftningskapaciteten i jorden. Vid redan dålig luftningskapacitet kan syretillförseln i marken bli ännu sämre </a:t>
            </a:r>
            <a:r>
              <a:rPr lang="sv-SE" baseline="0" dirty="0" smtClean="0">
                <a:sym typeface="Wingdings" pitchFamily="2" charset="2"/>
              </a:rPr>
              <a:t> ökad risk för lustgasavgång. Reducerad jordbearbetning ger lägre mineralisering, vilket kan bidra till mindre lustgas på jordar med bra luftning.</a:t>
            </a:r>
            <a:endParaRPr lang="sv-SE" dirty="0" smtClean="0"/>
          </a:p>
          <a:p>
            <a:endParaRPr lang="sv-SE" dirty="0"/>
          </a:p>
        </p:txBody>
      </p:sp>
      <p:sp>
        <p:nvSpPr>
          <p:cNvPr id="4" name="Platshållare för bildnummer 3"/>
          <p:cNvSpPr>
            <a:spLocks noGrp="1"/>
          </p:cNvSpPr>
          <p:nvPr>
            <p:ph type="sldNum" sz="quarter" idx="10"/>
          </p:nvPr>
        </p:nvSpPr>
        <p:spPr/>
        <p:txBody>
          <a:bodyPr/>
          <a:lstStyle/>
          <a:p>
            <a:fld id="{85DA1AB9-C287-4546-A1D5-CAEBFFC3D6C4}" type="slidenum">
              <a:rPr lang="sv-SE" smtClean="0"/>
              <a:t>3</a:t>
            </a:fld>
            <a:endParaRPr lang="sv-SE"/>
          </a:p>
        </p:txBody>
      </p:sp>
    </p:spTree>
    <p:extLst>
      <p:ext uri="{BB962C8B-B14F-4D97-AF65-F5344CB8AC3E}">
        <p14:creationId xmlns:p14="http://schemas.microsoft.com/office/powerpoint/2010/main" val="4145674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5DA1AB9-C287-4546-A1D5-CAEBFFC3D6C4}" type="slidenum">
              <a:rPr lang="sv-SE" smtClean="0"/>
              <a:t>15</a:t>
            </a:fld>
            <a:endParaRPr lang="sv-SE"/>
          </a:p>
        </p:txBody>
      </p:sp>
    </p:spTree>
    <p:extLst>
      <p:ext uri="{BB962C8B-B14F-4D97-AF65-F5344CB8AC3E}">
        <p14:creationId xmlns:p14="http://schemas.microsoft.com/office/powerpoint/2010/main" val="58209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 att minska</a:t>
            </a:r>
            <a:r>
              <a:rPr lang="sv-SE" baseline="0" dirty="0" smtClean="0"/>
              <a:t> risken att gödsla med för mycket kväve, som kan leda till olika kväveförluster och lustgasavgång, eller för lite kväve, så är det viktigt att göra egen analys av den organiska gödseln (ej fast- och djupströgödsel). Kväveinnehållet kan variera mycket.</a:t>
            </a:r>
            <a:endParaRPr lang="sv-SE" dirty="0"/>
          </a:p>
        </p:txBody>
      </p:sp>
      <p:sp>
        <p:nvSpPr>
          <p:cNvPr id="4" name="Platshållare för bildnummer 3"/>
          <p:cNvSpPr>
            <a:spLocks noGrp="1"/>
          </p:cNvSpPr>
          <p:nvPr>
            <p:ph type="sldNum" sz="quarter" idx="10"/>
          </p:nvPr>
        </p:nvSpPr>
        <p:spPr/>
        <p:txBody>
          <a:bodyPr/>
          <a:lstStyle/>
          <a:p>
            <a:fld id="{85CF8300-6757-4F8F-A892-7A8E1FD37470}" type="slidenum">
              <a:rPr lang="sv-SE" smtClean="0"/>
              <a:t>16</a:t>
            </a:fld>
            <a:endParaRPr lang="sv-SE"/>
          </a:p>
        </p:txBody>
      </p:sp>
    </p:spTree>
    <p:extLst>
      <p:ext uri="{BB962C8B-B14F-4D97-AF65-F5344CB8AC3E}">
        <p14:creationId xmlns:p14="http://schemas.microsoft.com/office/powerpoint/2010/main" val="2419734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smtClean="0"/>
              <a:t>Baserat på resonemang</a:t>
            </a:r>
            <a:r>
              <a:rPr lang="sv-SE" altLang="sv-SE" baseline="0" dirty="0" smtClean="0"/>
              <a:t> kring underhålls P-AL enligt jordbruksverkets rekommendationer för kalkning och gödsling 2022. V</a:t>
            </a:r>
            <a:r>
              <a:rPr lang="sv-SE" altLang="sv-SE" dirty="0" smtClean="0"/>
              <a:t>ilka grödor som odlas brukar påverka balansen. </a:t>
            </a:r>
            <a:r>
              <a:rPr lang="sv-SE" sz="1200" kern="1200" dirty="0" smtClean="0">
                <a:solidFill>
                  <a:schemeClr val="tx1"/>
                </a:solidFill>
                <a:effectLst/>
                <a:latin typeface="+mn-lt"/>
                <a:ea typeface="+mn-ea"/>
                <a:cs typeface="+mn-cs"/>
              </a:rPr>
              <a:t>Vid odling av endast spannmål och vall kan det räcka att ligga i övre delen av P-AL-klass II eller nedre delen av klass III. Vid odling av fosforkrävande grödor som potatis, sockerbetor, majs eller oljeväxter är det lämpligt att ligga i övre delen av klass III eller nedre delen av klass IVA. </a:t>
            </a:r>
            <a:r>
              <a:rPr lang="sv-SE" altLang="sv-SE" baseline="0" dirty="0" smtClean="0"/>
              <a:t>Tabellen är </a:t>
            </a:r>
            <a:r>
              <a:rPr lang="sv-SE" altLang="sv-SE" baseline="0" dirty="0" smtClean="0"/>
              <a:t>främst baserad </a:t>
            </a:r>
            <a:r>
              <a:rPr lang="sv-SE" altLang="sv-SE" baseline="0" dirty="0" smtClean="0"/>
              <a:t>på grödors bortförsel </a:t>
            </a:r>
            <a:r>
              <a:rPr lang="sv-SE" sz="1200" kern="1200" dirty="0" smtClean="0">
                <a:solidFill>
                  <a:schemeClr val="tx1"/>
                </a:solidFill>
                <a:effectLst/>
                <a:latin typeface="+mn-lt"/>
                <a:ea typeface="+mn-ea"/>
                <a:cs typeface="+mn-cs"/>
              </a:rPr>
              <a:t>samt behov av P-tillförsel för att nå mål-P-AL-klass för </a:t>
            </a:r>
            <a:r>
              <a:rPr lang="sv-SE" sz="1200" kern="1200" dirty="0" smtClean="0">
                <a:solidFill>
                  <a:schemeClr val="tx1"/>
                </a:solidFill>
                <a:effectLst/>
                <a:latin typeface="+mn-lt"/>
                <a:ea typeface="+mn-ea"/>
                <a:cs typeface="+mn-cs"/>
              </a:rPr>
              <a:t>grödorna,</a:t>
            </a:r>
            <a:r>
              <a:rPr lang="sv-SE" sz="1200" kern="1200" baseline="0" dirty="0" smtClean="0">
                <a:solidFill>
                  <a:schemeClr val="tx1"/>
                </a:solidFill>
                <a:effectLst/>
                <a:latin typeface="+mn-lt"/>
                <a:ea typeface="+mn-ea"/>
                <a:cs typeface="+mn-cs"/>
              </a:rPr>
              <a:t> </a:t>
            </a:r>
            <a:r>
              <a:rPr lang="sv-SE" altLang="sv-SE" baseline="0" dirty="0" smtClean="0"/>
              <a:t>ekonomin är här underordnad. </a:t>
            </a:r>
            <a:r>
              <a:rPr lang="sv-SE" altLang="sv-SE" baseline="0" dirty="0" smtClean="0"/>
              <a:t>Bilden beskriver en mer långsiktigt hållbar balans</a:t>
            </a:r>
            <a:r>
              <a:rPr lang="sv-SE" altLang="sv-SE" baseline="0" dirty="0" smtClean="0"/>
              <a:t>. </a:t>
            </a:r>
            <a:endParaRPr lang="sv-SE" altLang="sv-SE"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altLang="sv-SE"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altLang="sv-SE" dirty="0" smtClean="0"/>
          </a:p>
          <a:p>
            <a:endParaRPr lang="sv-SE" altLang="sv-SE" dirty="0" smtClean="0">
              <a:latin typeface="Arial" charset="0"/>
              <a:ea typeface="ＭＳ Ｐゴシック" pitchFamily="34" charset="-128"/>
            </a:endParaRPr>
          </a:p>
        </p:txBody>
      </p:sp>
    </p:spTree>
    <p:extLst>
      <p:ext uri="{BB962C8B-B14F-4D97-AF65-F5344CB8AC3E}">
        <p14:creationId xmlns:p14="http://schemas.microsoft.com/office/powerpoint/2010/main" val="693287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smtClean="0"/>
              <a:t>Baserat på gödsling</a:t>
            </a:r>
            <a:r>
              <a:rPr lang="sv-SE" altLang="sv-SE" baseline="0" dirty="0" smtClean="0"/>
              <a:t> enligt jordbruksverkets gödslingsrekommendationer 2022 till aktuell skördenivå. V</a:t>
            </a:r>
            <a:r>
              <a:rPr lang="sv-SE" altLang="sv-SE" dirty="0" smtClean="0"/>
              <a:t>ilka grödor som odlas brukar påverka balansen. Odlas grödor som normalt gödslas med mer fosfor än vad som förs bort med skörden, tex potatis brukar det bli ett överskott i balansen även i P-AL klass III.</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smtClean="0"/>
              <a:t>Denna</a:t>
            </a:r>
            <a:r>
              <a:rPr lang="sv-SE" altLang="sv-SE" baseline="0" dirty="0" smtClean="0"/>
              <a:t> bild beskriver </a:t>
            </a:r>
            <a:r>
              <a:rPr lang="sv-SE" sz="1200" kern="1200" dirty="0" smtClean="0">
                <a:solidFill>
                  <a:schemeClr val="tx1"/>
                </a:solidFill>
                <a:effectLst/>
                <a:latin typeface="+mn-lt"/>
                <a:ea typeface="+mn-ea"/>
                <a:cs typeface="+mn-cs"/>
              </a:rPr>
              <a:t>vad som är rimligt/troligt att man hamnar på om man gödslar enligt </a:t>
            </a:r>
            <a:r>
              <a:rPr lang="sv-SE" sz="1200" kern="1200" dirty="0" err="1" smtClean="0">
                <a:solidFill>
                  <a:schemeClr val="tx1"/>
                </a:solidFill>
                <a:effectLst/>
                <a:latin typeface="+mn-lt"/>
                <a:ea typeface="+mn-ea"/>
                <a:cs typeface="+mn-cs"/>
              </a:rPr>
              <a:t>JV:s</a:t>
            </a:r>
            <a:r>
              <a:rPr lang="sv-SE" sz="1200" kern="1200" dirty="0" smtClean="0">
                <a:solidFill>
                  <a:schemeClr val="tx1"/>
                </a:solidFill>
                <a:effectLst/>
                <a:latin typeface="+mn-lt"/>
                <a:ea typeface="+mn-ea"/>
                <a:cs typeface="+mn-cs"/>
              </a:rPr>
              <a:t> gödselrekommendationer där även kortsiktigare ekonomi vägs in. </a:t>
            </a:r>
            <a:endParaRPr lang="sv-SE" altLang="sv-SE" dirty="0" smtClean="0"/>
          </a:p>
          <a:p>
            <a:endParaRPr lang="sv-SE" altLang="sv-SE" dirty="0" smtClean="0">
              <a:latin typeface="Arial" charset="0"/>
              <a:ea typeface="ＭＳ Ｐゴシック" pitchFamily="34" charset="-128"/>
            </a:endParaRPr>
          </a:p>
        </p:txBody>
      </p:sp>
    </p:spTree>
    <p:extLst>
      <p:ext uri="{BB962C8B-B14F-4D97-AF65-F5344CB8AC3E}">
        <p14:creationId xmlns:p14="http://schemas.microsoft.com/office/powerpoint/2010/main" val="3691581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På djurgårdar är spridningen som synes väldigt stor. Resultatet bör beaktas i förhållande till markvärde och grödor, men troligtvis</a:t>
            </a:r>
            <a:r>
              <a:rPr lang="sv-SE" sz="1200" kern="1200" baseline="0" dirty="0" smtClean="0">
                <a:solidFill>
                  <a:schemeClr val="tx1"/>
                </a:solidFill>
                <a:effectLst/>
                <a:latin typeface="+mn-lt"/>
                <a:ea typeface="+mn-ea"/>
                <a:cs typeface="+mn-cs"/>
              </a:rPr>
              <a:t> är överskottet högre på en djurgård</a:t>
            </a:r>
            <a:r>
              <a:rPr lang="sv-SE" sz="1200" kern="1200" dirty="0" smtClean="0">
                <a:solidFill>
                  <a:schemeClr val="tx1"/>
                </a:solidFill>
                <a:effectLst/>
                <a:latin typeface="+mn-lt"/>
                <a:ea typeface="+mn-ea"/>
                <a:cs typeface="+mn-cs"/>
              </a:rPr>
              <a:t> än på en växtodlingsgård. Ett högt P-överskott kan indikera</a:t>
            </a:r>
            <a:r>
              <a:rPr lang="sv-SE" sz="1200" kern="1200" baseline="0" dirty="0" smtClean="0">
                <a:solidFill>
                  <a:schemeClr val="tx1"/>
                </a:solidFill>
                <a:effectLst/>
                <a:latin typeface="+mn-lt"/>
                <a:ea typeface="+mn-ea"/>
                <a:cs typeface="+mn-cs"/>
              </a:rPr>
              <a:t> en </a:t>
            </a:r>
            <a:r>
              <a:rPr lang="sv-SE" sz="1200" kern="1200" dirty="0" smtClean="0">
                <a:solidFill>
                  <a:schemeClr val="tx1"/>
                </a:solidFill>
                <a:effectLst/>
                <a:latin typeface="+mn-lt"/>
                <a:ea typeface="+mn-ea"/>
                <a:cs typeface="+mn-cs"/>
              </a:rPr>
              <a:t>risk för att överskrida lagkravet om 22 kg P/ha, vilket bör ses över. Har gården höga markvärden (IVB-V) och ett P-överskott bör man lyfta frågan kring möjligheterna att avyttra gödsel från gården. </a:t>
            </a:r>
          </a:p>
          <a:p>
            <a:endParaRPr lang="sv-SE" dirty="0"/>
          </a:p>
        </p:txBody>
      </p:sp>
      <p:sp>
        <p:nvSpPr>
          <p:cNvPr id="4" name="Platshållare för bildnummer 3"/>
          <p:cNvSpPr>
            <a:spLocks noGrp="1"/>
          </p:cNvSpPr>
          <p:nvPr>
            <p:ph type="sldNum" sz="quarter" idx="10"/>
          </p:nvPr>
        </p:nvSpPr>
        <p:spPr/>
        <p:txBody>
          <a:bodyPr/>
          <a:lstStyle/>
          <a:p>
            <a:fld id="{85DA1AB9-C287-4546-A1D5-CAEBFFC3D6C4}" type="slidenum">
              <a:rPr lang="sv-SE" smtClean="0"/>
              <a:t>6</a:t>
            </a:fld>
            <a:endParaRPr lang="sv-SE"/>
          </a:p>
        </p:txBody>
      </p:sp>
    </p:spTree>
    <p:extLst>
      <p:ext uri="{BB962C8B-B14F-4D97-AF65-F5344CB8AC3E}">
        <p14:creationId xmlns:p14="http://schemas.microsoft.com/office/powerpoint/2010/main" val="1554271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sv-SE" altLang="sv-SE" dirty="0" smtClean="0"/>
              <a:t>Baserat på gödsling</a:t>
            </a:r>
            <a:r>
              <a:rPr lang="sv-SE" altLang="sv-SE" baseline="0" dirty="0" smtClean="0"/>
              <a:t> enligt jordbruksverkets gödslingsrekommendationer till aktuell skördenivå </a:t>
            </a:r>
          </a:p>
          <a:p>
            <a:pPr>
              <a:spcBef>
                <a:spcPct val="0"/>
              </a:spcBef>
            </a:pPr>
            <a:endParaRPr lang="sv-SE" altLang="sv-SE" b="1" dirty="0" smtClean="0"/>
          </a:p>
          <a:p>
            <a:pPr>
              <a:spcBef>
                <a:spcPct val="0"/>
              </a:spcBef>
            </a:pPr>
            <a:r>
              <a:rPr lang="sv-SE" altLang="sv-SE" b="1" dirty="0" smtClean="0"/>
              <a:t>Grödor</a:t>
            </a:r>
            <a:endParaRPr lang="sv-SE" altLang="sv-SE" dirty="0" smtClean="0"/>
          </a:p>
          <a:p>
            <a:pPr>
              <a:spcBef>
                <a:spcPct val="0"/>
              </a:spcBef>
            </a:pPr>
            <a:r>
              <a:rPr lang="sv-SE" altLang="sv-SE" dirty="0" smtClean="0"/>
              <a:t>Vilka grödor som odlas kan också påverka balansen. Vid odling av mycket vall som är en mycket kaliumkrävande gröda blir balansen ofta negativ. Vid odling av potatis blir balansen ofta positiv eftersom kaliumrekommendationen är större än vad som förs bort med potatisskörden.</a:t>
            </a:r>
          </a:p>
          <a:p>
            <a:pPr>
              <a:spcBef>
                <a:spcPct val="0"/>
              </a:spcBef>
            </a:pPr>
            <a:endParaRPr lang="sv-SE" altLang="sv-SE" dirty="0" smtClean="0"/>
          </a:p>
          <a:p>
            <a:pPr>
              <a:spcBef>
                <a:spcPct val="0"/>
              </a:spcBef>
            </a:pPr>
            <a:r>
              <a:rPr lang="sv-SE" altLang="sv-SE" dirty="0" smtClean="0"/>
              <a:t>Ett kaliumöverskott är ett resursslöseri men anses inte som något miljöproblem, utan snarare ett ekonomiskt problem för den som köper in för mycket kalium. </a:t>
            </a:r>
          </a:p>
          <a:p>
            <a:endParaRPr lang="sv-SE" dirty="0" smtClean="0"/>
          </a:p>
          <a:p>
            <a:endParaRPr lang="sv-SE" altLang="sv-SE" dirty="0" smtClean="0">
              <a:latin typeface="Arial" charset="0"/>
              <a:ea typeface="ＭＳ Ｐゴシック" pitchFamily="34" charset="-128"/>
            </a:endParaRPr>
          </a:p>
        </p:txBody>
      </p:sp>
    </p:spTree>
    <p:extLst>
      <p:ext uri="{BB962C8B-B14F-4D97-AF65-F5344CB8AC3E}">
        <p14:creationId xmlns:p14="http://schemas.microsoft.com/office/powerpoint/2010/main" val="2858495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På djurgårdar är spridningen som synes väldigt stor. Resultatet bör beaktas i förhållande till markvärde och grödor, men det kan vara rimligt att ha</a:t>
            </a:r>
            <a:r>
              <a:rPr lang="sv-SE" sz="1200" kern="1200" baseline="0" dirty="0" smtClean="0">
                <a:solidFill>
                  <a:schemeClr val="tx1"/>
                </a:solidFill>
                <a:effectLst/>
                <a:latin typeface="+mn-lt"/>
                <a:ea typeface="+mn-ea"/>
                <a:cs typeface="+mn-cs"/>
              </a:rPr>
              <a:t> ett </a:t>
            </a:r>
            <a:r>
              <a:rPr lang="sv-SE" sz="1200" kern="1200" dirty="0" smtClean="0">
                <a:solidFill>
                  <a:schemeClr val="tx1"/>
                </a:solidFill>
                <a:effectLst/>
                <a:latin typeface="+mn-lt"/>
                <a:ea typeface="+mn-ea"/>
                <a:cs typeface="+mn-cs"/>
              </a:rPr>
              <a:t>högre överskott än på en växtodlingsgård. Ett högt K-överskott är inte ett miljöproblem i sig och inget man styr i foderoptimeringen. Köper gården in kalium som mineralgödsel kan det dock vara lämpligt att se över om dessa inköp skulle kunna minskas. </a:t>
            </a:r>
          </a:p>
          <a:p>
            <a:endParaRPr lang="sv-SE" dirty="0"/>
          </a:p>
        </p:txBody>
      </p:sp>
      <p:sp>
        <p:nvSpPr>
          <p:cNvPr id="4" name="Platshållare för bildnummer 3"/>
          <p:cNvSpPr>
            <a:spLocks noGrp="1"/>
          </p:cNvSpPr>
          <p:nvPr>
            <p:ph type="sldNum" sz="quarter" idx="10"/>
          </p:nvPr>
        </p:nvSpPr>
        <p:spPr/>
        <p:txBody>
          <a:bodyPr/>
          <a:lstStyle/>
          <a:p>
            <a:fld id="{85DA1AB9-C287-4546-A1D5-CAEBFFC3D6C4}" type="slidenum">
              <a:rPr lang="sv-SE" smtClean="0"/>
              <a:t>10</a:t>
            </a:fld>
            <a:endParaRPr lang="sv-SE"/>
          </a:p>
        </p:txBody>
      </p:sp>
    </p:spTree>
    <p:extLst>
      <p:ext uri="{BB962C8B-B14F-4D97-AF65-F5344CB8AC3E}">
        <p14:creationId xmlns:p14="http://schemas.microsoft.com/office/powerpoint/2010/main" val="2220941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70000" lnSpcReduction="20000"/>
          </a:bodyPr>
          <a:lstStyle/>
          <a:p>
            <a:r>
              <a:rPr lang="sv-SE" sz="1200" b="0" i="0" u="none" strike="noStrike" kern="1200" dirty="0">
                <a:solidFill>
                  <a:schemeClr val="tx1"/>
                </a:solidFill>
                <a:effectLst/>
                <a:latin typeface="+mn-lt"/>
                <a:ea typeface="+mn-ea"/>
                <a:cs typeface="+mn-cs"/>
              </a:rPr>
              <a:t>Sveriges jordbrukssektor är den största enskilda källan till utsläpp av växthusgaserna lustgas (N</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O) och metan (CH</a:t>
            </a:r>
            <a:r>
              <a:rPr lang="sv-SE" sz="1200" b="0" i="0" u="none" strike="noStrike" kern="1200" baseline="-25000" dirty="0">
                <a:solidFill>
                  <a:schemeClr val="tx1"/>
                </a:solidFill>
                <a:effectLst/>
                <a:latin typeface="+mn-lt"/>
                <a:ea typeface="+mn-ea"/>
                <a:cs typeface="+mn-cs"/>
              </a:rPr>
              <a:t>4</a:t>
            </a:r>
            <a:r>
              <a:rPr lang="sv-SE" sz="1200" b="0" i="0" u="none" strike="noStrike" kern="1200" dirty="0">
                <a:solidFill>
                  <a:schemeClr val="tx1"/>
                </a:solidFill>
                <a:effectLst/>
                <a:latin typeface="+mn-lt"/>
                <a:ea typeface="+mn-ea"/>
                <a:cs typeface="+mn-cs"/>
              </a:rPr>
              <a:t>). Båda är kraftigare än CO</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 på kort sikt men CH</a:t>
            </a:r>
            <a:r>
              <a:rPr lang="sv-SE" sz="1200" b="0" i="0" u="none" strike="noStrike" kern="1200" baseline="-25000" dirty="0">
                <a:solidFill>
                  <a:schemeClr val="tx1"/>
                </a:solidFill>
                <a:effectLst/>
                <a:latin typeface="+mn-lt"/>
                <a:ea typeface="+mn-ea"/>
                <a:cs typeface="+mn-cs"/>
              </a:rPr>
              <a:t>4</a:t>
            </a:r>
            <a:r>
              <a:rPr lang="sv-SE" sz="1200" b="0" i="0" u="none" strike="noStrike" kern="1200" dirty="0">
                <a:solidFill>
                  <a:schemeClr val="tx1"/>
                </a:solidFill>
                <a:effectLst/>
                <a:latin typeface="+mn-lt"/>
                <a:ea typeface="+mn-ea"/>
                <a:cs typeface="+mn-cs"/>
              </a:rPr>
              <a:t> bryts ner snabbare än N</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O i atmosfären. </a:t>
            </a:r>
          </a:p>
          <a:p>
            <a:r>
              <a:rPr lang="sv-SE" sz="1200" b="0" i="0" u="none" strike="noStrike" kern="1200" dirty="0">
                <a:solidFill>
                  <a:schemeClr val="tx1"/>
                </a:solidFill>
                <a:effectLst/>
                <a:latin typeface="+mn-lt"/>
                <a:ea typeface="+mn-ea"/>
                <a:cs typeface="+mn-cs"/>
              </a:rPr>
              <a:t>Från jordbrukssektorn redovisas utsläpp av följande källor:</a:t>
            </a:r>
          </a:p>
          <a:p>
            <a:r>
              <a:rPr lang="sv-SE" sz="1200" b="0" i="0" u="none" strike="noStrike" kern="1200" dirty="0">
                <a:solidFill>
                  <a:schemeClr val="tx1"/>
                </a:solidFill>
                <a:effectLst/>
                <a:latin typeface="+mn-lt"/>
                <a:ea typeface="+mn-ea"/>
                <a:cs typeface="+mn-cs"/>
              </a:rPr>
              <a:t>* Metan från djurens fodersmältning</a:t>
            </a:r>
          </a:p>
          <a:p>
            <a:r>
              <a:rPr lang="sv-SE" sz="1200" b="0" i="0" u="none" strike="noStrike" kern="1200" dirty="0">
                <a:solidFill>
                  <a:schemeClr val="tx1"/>
                </a:solidFill>
                <a:effectLst/>
                <a:latin typeface="+mn-lt"/>
                <a:ea typeface="+mn-ea"/>
                <a:cs typeface="+mn-cs"/>
              </a:rPr>
              <a:t>* Metan och lustgas från stallgödsellagring</a:t>
            </a:r>
          </a:p>
          <a:p>
            <a:r>
              <a:rPr lang="sv-SE" sz="1200" b="0" i="0" u="none" strike="noStrike" kern="1200" dirty="0">
                <a:solidFill>
                  <a:schemeClr val="tx1"/>
                </a:solidFill>
                <a:effectLst/>
                <a:latin typeface="+mn-lt"/>
                <a:ea typeface="+mn-ea"/>
                <a:cs typeface="+mn-cs"/>
              </a:rPr>
              <a:t>* Lustgas och koldioxid från jordbruksmark</a:t>
            </a:r>
          </a:p>
          <a:p>
            <a:r>
              <a:rPr lang="sv-SE" sz="1200" b="0" i="0" u="none" strike="noStrike" kern="1200" dirty="0">
                <a:solidFill>
                  <a:schemeClr val="tx1"/>
                </a:solidFill>
                <a:effectLst/>
                <a:latin typeface="+mn-lt"/>
                <a:ea typeface="+mn-ea"/>
                <a:cs typeface="+mn-cs"/>
              </a:rPr>
              <a:t>År 2018 var de totala växthusgasutsläppen från jordbrukssektorn 6,8 miljoner ton koldioxidekvivalenter vilket motsvarar 13 procent av Sveriges totala utsläpp. Hälften av utsläppen bestod av N</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O, ca 48 procent av CH</a:t>
            </a:r>
            <a:r>
              <a:rPr lang="sv-SE" sz="1200" b="0" i="0" u="none" strike="noStrike" kern="1200" baseline="-25000" dirty="0">
                <a:solidFill>
                  <a:schemeClr val="tx1"/>
                </a:solidFill>
                <a:effectLst/>
                <a:latin typeface="+mn-lt"/>
                <a:ea typeface="+mn-ea"/>
                <a:cs typeface="+mn-cs"/>
              </a:rPr>
              <a:t>4</a:t>
            </a:r>
            <a:r>
              <a:rPr lang="sv-SE" sz="1200" b="0" i="0" u="none" strike="noStrike" kern="1200" dirty="0">
                <a:solidFill>
                  <a:schemeClr val="tx1"/>
                </a:solidFill>
                <a:effectLst/>
                <a:latin typeface="+mn-lt"/>
                <a:ea typeface="+mn-ea"/>
                <a:cs typeface="+mn-cs"/>
              </a:rPr>
              <a:t> och resten av CO</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 Ungefär hälften av sektorns utsläpp är kopplade till produktionen av animaliska livsmedel som kött, mejeriprodukter och ägg.</a:t>
            </a:r>
          </a:p>
          <a:p>
            <a:r>
              <a:rPr lang="sv-SE" sz="1200" b="0" i="0" u="none" strike="noStrike" kern="1200" dirty="0">
                <a:solidFill>
                  <a:schemeClr val="tx1"/>
                </a:solidFill>
                <a:effectLst/>
                <a:latin typeface="+mn-lt"/>
                <a:ea typeface="+mn-ea"/>
                <a:cs typeface="+mn-cs"/>
              </a:rPr>
              <a:t>Utsläppen från jordbruket har minskat långsamt och är nu 11 procent (0,85 miljon ton koldioxidekvivalenter) lägre än 1990. Minskningen beror framför allt på reducerad djurhållning (främst mjölkkor och grisar) samt minskad användning av mineralgödsel. Effektivisering och bättre stallgödselhantering inom sektorn har också bidragit till att utsläppen minskat. Mellan 2017 och 2018 minskade utsläppen med 3,4 procent (ca 0,24 miljon ton koldioxidekvivalenter) vilket främst beror på en minskad användning av mineralgödsel och lägre utsläpp från </a:t>
            </a:r>
            <a:r>
              <a:rPr lang="sv-SE" sz="1200" b="0" i="0" u="none" strike="noStrike" kern="1200" dirty="0" err="1">
                <a:solidFill>
                  <a:schemeClr val="tx1"/>
                </a:solidFill>
                <a:effectLst/>
                <a:latin typeface="+mn-lt"/>
                <a:ea typeface="+mn-ea"/>
                <a:cs typeface="+mn-cs"/>
              </a:rPr>
              <a:t>skörderester</a:t>
            </a:r>
            <a:r>
              <a:rPr lang="sv-SE" sz="1200" b="0" i="0" u="none" strike="noStrike" kern="1200" dirty="0">
                <a:solidFill>
                  <a:schemeClr val="tx1"/>
                </a:solidFill>
                <a:effectLst/>
                <a:latin typeface="+mn-lt"/>
                <a:ea typeface="+mn-ea"/>
                <a:cs typeface="+mn-cs"/>
              </a:rPr>
              <a:t> samt minskat CH</a:t>
            </a:r>
            <a:r>
              <a:rPr lang="sv-SE" sz="1200" b="0" i="0" u="none" strike="noStrike" kern="1200" baseline="-25000" dirty="0">
                <a:solidFill>
                  <a:schemeClr val="tx1"/>
                </a:solidFill>
                <a:effectLst/>
                <a:latin typeface="+mn-lt"/>
                <a:ea typeface="+mn-ea"/>
                <a:cs typeface="+mn-cs"/>
              </a:rPr>
              <a:t>4</a:t>
            </a:r>
            <a:r>
              <a:rPr lang="sv-SE" sz="1200" b="0" i="0" u="none" strike="noStrike" kern="1200" dirty="0">
                <a:solidFill>
                  <a:schemeClr val="tx1"/>
                </a:solidFill>
                <a:effectLst/>
                <a:latin typeface="+mn-lt"/>
                <a:ea typeface="+mn-ea"/>
                <a:cs typeface="+mn-cs"/>
              </a:rPr>
              <a:t>-utsläpp från mjölkkors fodersmältning.  </a:t>
            </a:r>
          </a:p>
          <a:p>
            <a:r>
              <a:rPr lang="sv-SE" sz="1200" b="0" i="0" u="none" strike="noStrike" kern="1200" dirty="0">
                <a:solidFill>
                  <a:schemeClr val="tx1"/>
                </a:solidFill>
                <a:effectLst/>
                <a:latin typeface="+mn-lt"/>
                <a:ea typeface="+mn-ea"/>
                <a:cs typeface="+mn-cs"/>
              </a:rPr>
              <a:t>Sedan 1990 minskade försäljningen av mineralgödsel med 18 procent vilket motsvarar en utsläppsminskning med nästan samma mängd. Utsläppen har dock ökat med 24 procent de senaste 6 åren på grund av att försäljningen har ökat.</a:t>
            </a:r>
          </a:p>
          <a:p>
            <a:r>
              <a:rPr lang="sv-SE" sz="1200" b="0" i="0" u="none" strike="noStrike" kern="1200" dirty="0">
                <a:solidFill>
                  <a:schemeClr val="tx1"/>
                </a:solidFill>
                <a:effectLst/>
                <a:latin typeface="+mn-lt"/>
                <a:ea typeface="+mn-ea"/>
                <a:cs typeface="+mn-cs"/>
              </a:rPr>
              <a:t>Försäljning och användning av gödningsmedel påverkas av flera faktorer bl.a. världsmarknaden som påverkar gödselpriset, arealen av åkermark och vilken gröda som odlas. Till exempel bidrog en kombination av gynnsamt väder för höstsådda grödor och stora arealer höstvete till en ökad användning av mineralgödsel under åren 2014/15, vilket ledde till att spannmålsskörden år 2015 var den största sedan år 1997.</a:t>
            </a:r>
          </a:p>
          <a:p>
            <a:r>
              <a:rPr lang="sv-SE" sz="1200" b="0" i="0" u="none" strike="noStrike" kern="1200" dirty="0">
                <a:solidFill>
                  <a:schemeClr val="tx1"/>
                </a:solidFill>
                <a:effectLst/>
                <a:latin typeface="+mn-lt"/>
                <a:ea typeface="+mn-ea"/>
                <a:cs typeface="+mn-cs"/>
              </a:rPr>
              <a:t>På grund av mycket regn hösten 2017 bidrog det till att arealen av de högavkastande höstsådda grödorna minskade och därför minskade behovet av mineralgödsel jämfört med föregående år då arealen höstsådda grödor varit större än normalt. Den ovanligt höga temperaturen och torkan sommaren 2018 gjorde att de planerade skördenivåerna inte kunde nås. Detta resulterade i att spannmålsskörden blev mycket mindre än förra årets skörd och den lägsta på flera decennier.</a:t>
            </a:r>
          </a:p>
          <a:p>
            <a:r>
              <a:rPr lang="sv-SE" sz="1200" b="0" i="0" u="none" strike="noStrike" kern="1200" dirty="0">
                <a:solidFill>
                  <a:schemeClr val="tx1"/>
                </a:solidFill>
                <a:effectLst/>
                <a:latin typeface="+mn-lt"/>
                <a:ea typeface="+mn-ea"/>
                <a:cs typeface="+mn-cs"/>
              </a:rPr>
              <a:t>Det finns ytterligare stora mängder utsläpp kopplade till jordbruket men redovisas under andra sektorer eller i de länder där utsläppen sker. Till exempel så redovisas CO</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-avgång från åkermark och betesmark under markanvändningssektorn, medan N</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O-utsläppen från själva brukandet av marken redovisas under jordbrukssektorn. Även användning av fossila bränslen, som framför allt används i arbetsmaskiner och uppvärmning av lokaler, redovisas under energisektorn.</a:t>
            </a:r>
          </a:p>
          <a:p>
            <a:r>
              <a:rPr lang="sv-SE" sz="1200" b="0" i="0" u="none" strike="noStrike" kern="1200" dirty="0">
                <a:solidFill>
                  <a:schemeClr val="tx1"/>
                </a:solidFill>
                <a:effectLst/>
                <a:latin typeface="+mn-lt"/>
                <a:ea typeface="+mn-ea"/>
                <a:cs typeface="+mn-cs"/>
              </a:rPr>
              <a:t>Därutöver omfattas inte utsläppen som sker i andra länder vid till exempel produktion av mineralgödsel, foder och andra komponenter inom sektorn som importeras och används i svenskt jordbruk av statistiken eftersom utsläppen sker utomlands. Om dessa utsläpp skulle redovisas under jordbrukssektorn så blir de totala utsläppen från hela sektorn drygt 11 miljoner ton CO</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-ekvivalenter. Vilket motsvarardrygt 20 procent av de totala nationella utsläppen.</a:t>
            </a:r>
          </a:p>
          <a:p>
            <a:pPr eaLnBrk="1" hangingPunct="1">
              <a:spcBef>
                <a:spcPct val="0"/>
              </a:spcBef>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20979E-8440-4B44-81BC-929554163003}" type="slidenum">
              <a:rPr kumimoji="0" lang="sv-SE"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48962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tshållare för bildobjekt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dirty="0" smtClean="0"/>
              <a:t>Den växthusgas som har</a:t>
            </a:r>
            <a:r>
              <a:rPr lang="sv-SE" baseline="0" dirty="0" smtClean="0"/>
              <a:t> koppling till kväve är främst lustgas (N</a:t>
            </a:r>
            <a:r>
              <a:rPr lang="sv-SE" baseline="-25000" dirty="0" smtClean="0"/>
              <a:t>2</a:t>
            </a:r>
            <a:r>
              <a:rPr lang="sv-SE" baseline="0" dirty="0" smtClean="0"/>
              <a:t>O). Vid tillverkning av mineralgödselkväve avgår både denna och koldioxid (se mer om detta på nästa bild). </a:t>
            </a:r>
            <a:r>
              <a:rPr lang="sv-SE" b="0" dirty="0" smtClean="0"/>
              <a:t>D</a:t>
            </a:r>
            <a:r>
              <a:rPr lang="sv-SE" dirty="0" smtClean="0"/>
              <a:t>är det finns kväve finns det även risk för att lustgas bildas. Det mesta av lustgasen från svenskt jordbruk bildas när kväve omsätts i marken, men det bildas även en del lustgas vid lagring av stallgödsel. Kväve kan även avges till luften</a:t>
            </a:r>
            <a:r>
              <a:rPr lang="sv-SE" baseline="0" dirty="0" smtClean="0"/>
              <a:t> som ammoniak (NH</a:t>
            </a:r>
            <a:r>
              <a:rPr lang="sv-SE" baseline="-25000" dirty="0" smtClean="0"/>
              <a:t>3</a:t>
            </a:r>
            <a:r>
              <a:rPr lang="sv-SE" baseline="0" dirty="0" smtClean="0"/>
              <a:t>) eller genom utlakning som nitrat (NO</a:t>
            </a:r>
            <a:r>
              <a:rPr lang="sv-SE" baseline="-25000" dirty="0" smtClean="0"/>
              <a:t>3</a:t>
            </a:r>
            <a:r>
              <a:rPr lang="sv-SE" baseline="30000" dirty="0" smtClean="0"/>
              <a:t>-</a:t>
            </a:r>
            <a:r>
              <a:rPr lang="sv-SE" baseline="0" dirty="0" smtClean="0"/>
              <a:t>). Dessa kväveformer anrikas på annan plats och kan där övergå som lustgas.</a:t>
            </a:r>
            <a:endParaRPr lang="sv-SE" baseline="30000" dirty="0" smtClean="0"/>
          </a:p>
          <a:p>
            <a:pPr eaLnBrk="1" hangingPunct="1">
              <a:spcBef>
                <a:spcPct val="0"/>
              </a:spcBef>
            </a:pPr>
            <a:endParaRPr lang="sv-SE" dirty="0" smtClean="0"/>
          </a:p>
          <a:p>
            <a:pPr eaLnBrk="1" hangingPunct="1">
              <a:spcBef>
                <a:spcPct val="0"/>
              </a:spcBef>
            </a:pPr>
            <a:endParaRPr lang="sv-SE" dirty="0" smtClean="0"/>
          </a:p>
          <a:p>
            <a:pPr eaLnBrk="1" hangingPunct="1">
              <a:spcBef>
                <a:spcPct val="0"/>
              </a:spcBef>
            </a:pPr>
            <a:endParaRPr lang="sv-SE" dirty="0" smtClean="0"/>
          </a:p>
        </p:txBody>
      </p:sp>
      <p:sp>
        <p:nvSpPr>
          <p:cNvPr id="4198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C97A25-B635-4D96-8269-AAC9863B3659}" type="slidenum">
              <a:rPr kumimoji="0" lang="sv-SE"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sv-SE" sz="1200" b="0" i="0" u="none" strike="noStrike" kern="1200" cap="none" spc="0" normalizeH="0" baseline="0" noProof="0" smtClean="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21084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Klimatgasutsläppe</a:t>
            </a:r>
            <a:r>
              <a:rPr lang="sv-SE" baseline="0" dirty="0" smtClean="0"/>
              <a:t>n är betydligt större från ett kilo kväve än från en liter diesel, även med klimatcertifierad gödsel.</a:t>
            </a: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85CF8300-6757-4F8F-A892-7A8E1FD37470}" type="slidenum">
              <a:rPr lang="sv-SE" smtClean="0"/>
              <a:t>14</a:t>
            </a:fld>
            <a:endParaRPr lang="sv-SE"/>
          </a:p>
        </p:txBody>
      </p:sp>
    </p:spTree>
    <p:extLst>
      <p:ext uri="{BB962C8B-B14F-4D97-AF65-F5344CB8AC3E}">
        <p14:creationId xmlns:p14="http://schemas.microsoft.com/office/powerpoint/2010/main" val="4154396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1">
    <p:spTree>
      <p:nvGrpSpPr>
        <p:cNvPr id="1" name=""/>
        <p:cNvGrpSpPr/>
        <p:nvPr/>
      </p:nvGrpSpPr>
      <p:grpSpPr>
        <a:xfrm>
          <a:off x="0" y="0"/>
          <a:ext cx="0" cy="0"/>
          <a:chOff x="0" y="0"/>
          <a:chExt cx="0" cy="0"/>
        </a:xfrm>
      </p:grpSpPr>
      <p:pic>
        <p:nvPicPr>
          <p:cNvPr id="11" name="Bildobjekt 10"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2" name="Bildobjekt 11" descr="test.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2" y="1772816"/>
            <a:ext cx="8112801" cy="4588093"/>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246876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bild10">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10.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195945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bild11">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0" name="Bildobjekt 9" descr="Bild11.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3476766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bild12">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0" name="Bildobjekt 9" descr="Bild1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1266480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bild13">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0" name="Bildobjekt 9" descr="Bild13.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2826304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Rubrikbild1">
    <p:spTree>
      <p:nvGrpSpPr>
        <p:cNvPr id="1" name=""/>
        <p:cNvGrpSpPr/>
        <p:nvPr/>
      </p:nvGrpSpPr>
      <p:grpSpPr>
        <a:xfrm>
          <a:off x="0" y="0"/>
          <a:ext cx="0" cy="0"/>
          <a:chOff x="0" y="0"/>
          <a:chExt cx="0" cy="0"/>
        </a:xfrm>
      </p:grpSpPr>
      <p:pic>
        <p:nvPicPr>
          <p:cNvPr id="2" name="Bildobjekt 1" descr="Bild1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1772816"/>
            <a:ext cx="8121519" cy="4593024"/>
          </a:xfrm>
          <a:prstGeom prst="rect">
            <a:avLst/>
          </a:prstGeom>
        </p:spPr>
      </p:pic>
      <p:pic>
        <p:nvPicPr>
          <p:cNvPr id="11" name="Bildobjekt 10" descr="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1435366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Rubrikbild1">
    <p:spTree>
      <p:nvGrpSpPr>
        <p:cNvPr id="1" name=""/>
        <p:cNvGrpSpPr/>
        <p:nvPr/>
      </p:nvGrpSpPr>
      <p:grpSpPr>
        <a:xfrm>
          <a:off x="0" y="0"/>
          <a:ext cx="0" cy="0"/>
          <a:chOff x="0" y="0"/>
          <a:chExt cx="0" cy="0"/>
        </a:xfrm>
      </p:grpSpPr>
      <p:pic>
        <p:nvPicPr>
          <p:cNvPr id="3" name="Bildobjekt 2" descr="Bild15.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1773066"/>
            <a:ext cx="8136904" cy="4601725"/>
          </a:xfrm>
          <a:prstGeom prst="rect">
            <a:avLst/>
          </a:prstGeom>
        </p:spPr>
      </p:pic>
      <p:pic>
        <p:nvPicPr>
          <p:cNvPr id="11" name="Bildobjekt 10" descr="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8352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39750" y="1844823"/>
            <a:ext cx="8061325" cy="4176465"/>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395251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8"/>
            <a:ext cx="78867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623888" y="4589463"/>
            <a:ext cx="7886700" cy="143182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635857C0-2F1D-489C-A651-68BB3FFBC0B4}" type="slidenum">
              <a:rPr lang="sv-SE" altLang="sv-SE"/>
              <a:pPr/>
              <a:t>‹#›</a:t>
            </a:fld>
            <a:endParaRPr lang="sv-SE" altLang="sv-SE"/>
          </a:p>
        </p:txBody>
      </p:sp>
      <p:sp>
        <p:nvSpPr>
          <p:cNvPr id="7"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224289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539750" y="1916832"/>
            <a:ext cx="3954463" cy="4032448"/>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6613" y="1916832"/>
            <a:ext cx="3954462" cy="403244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1ADB3CAE-B46F-45A7-9787-7E51C5746A26}" type="slidenum">
              <a:rPr lang="sv-SE" altLang="sv-SE"/>
              <a:pPr/>
              <a:t>‹#›</a:t>
            </a:fld>
            <a:endParaRPr lang="sv-SE" altLang="sv-SE"/>
          </a:p>
        </p:txBody>
      </p:sp>
      <p:sp>
        <p:nvSpPr>
          <p:cNvPr id="8"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612944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30238" y="2132856"/>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630238" y="2996952"/>
            <a:ext cx="3868737" cy="3024336"/>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4629150" y="2132856"/>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629150" y="2996952"/>
            <a:ext cx="3887788" cy="3024336"/>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7" name="Platshållare för datum 6"/>
          <p:cNvSpPr>
            <a:spLocks noGrp="1"/>
          </p:cNvSpPr>
          <p:nvPr>
            <p:ph type="dt" sz="half" idx="10"/>
          </p:nvPr>
        </p:nvSpPr>
        <p:spPr/>
        <p:txBody>
          <a:bodyPr/>
          <a:lstStyle>
            <a:lvl1pPr>
              <a:defRPr/>
            </a:lvl1pPr>
          </a:lstStyle>
          <a:p>
            <a:endParaRPr lang="sv-SE" altLang="sv-SE"/>
          </a:p>
        </p:txBody>
      </p:sp>
      <p:sp>
        <p:nvSpPr>
          <p:cNvPr id="8" name="Platshållare för sidfot 7"/>
          <p:cNvSpPr>
            <a:spLocks noGrp="1"/>
          </p:cNvSpPr>
          <p:nvPr>
            <p:ph type="ftr" sz="quarter" idx="11"/>
          </p:nvPr>
        </p:nvSpPr>
        <p:spPr/>
        <p:txBody>
          <a:bodyPr/>
          <a:lstStyle>
            <a:lvl1pPr>
              <a:defRPr/>
            </a:lvl1pPr>
          </a:lstStyle>
          <a:p>
            <a:endParaRPr lang="sv-SE" altLang="sv-SE"/>
          </a:p>
        </p:txBody>
      </p:sp>
      <p:sp>
        <p:nvSpPr>
          <p:cNvPr id="9" name="Platshållare för bildnummer 8"/>
          <p:cNvSpPr>
            <a:spLocks noGrp="1"/>
          </p:cNvSpPr>
          <p:nvPr>
            <p:ph type="sldNum" sz="quarter" idx="12"/>
          </p:nvPr>
        </p:nvSpPr>
        <p:spPr/>
        <p:txBody>
          <a:bodyPr/>
          <a:lstStyle>
            <a:lvl1pPr>
              <a:defRPr/>
            </a:lvl1pPr>
          </a:lstStyle>
          <a:p>
            <a:fld id="{40E2FC42-1FAD-4D08-B13B-48064559F471}" type="slidenum">
              <a:rPr lang="sv-SE" altLang="sv-SE"/>
              <a:pPr/>
              <a:t>‹#›</a:t>
            </a:fld>
            <a:endParaRPr lang="sv-SE" altLang="sv-SE"/>
          </a:p>
        </p:txBody>
      </p:sp>
      <p:sp>
        <p:nvSpPr>
          <p:cNvPr id="12" name="Rubrik 1"/>
          <p:cNvSpPr>
            <a:spLocks noGrp="1"/>
          </p:cNvSpPr>
          <p:nvPr>
            <p:ph type="title"/>
          </p:nvPr>
        </p:nvSpPr>
        <p:spPr>
          <a:xfrm>
            <a:off x="539552" y="1161058"/>
            <a:ext cx="8061523" cy="539750"/>
          </a:xfrm>
        </p:spPr>
        <p:txBody>
          <a:bodyPr/>
          <a:lstStyle/>
          <a:p>
            <a:r>
              <a:rPr lang="sv-SE" smtClean="0"/>
              <a:t>Klicka här för att ändra format</a:t>
            </a:r>
            <a:endParaRPr lang="sv-SE"/>
          </a:p>
        </p:txBody>
      </p:sp>
      <p:sp>
        <p:nvSpPr>
          <p:cNvPr id="13"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214989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2">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1" name="Bildobjekt 10" descr="Bild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3626358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lvl1pPr>
              <a:defRPr/>
            </a:lvl1pPr>
          </a:lstStyle>
          <a:p>
            <a:endParaRPr lang="sv-SE" altLang="sv-SE"/>
          </a:p>
        </p:txBody>
      </p:sp>
      <p:sp>
        <p:nvSpPr>
          <p:cNvPr id="4" name="Platshållare för sidfot 3"/>
          <p:cNvSpPr>
            <a:spLocks noGrp="1"/>
          </p:cNvSpPr>
          <p:nvPr>
            <p:ph type="ftr" sz="quarter" idx="11"/>
          </p:nvPr>
        </p:nvSpPr>
        <p:spPr/>
        <p:txBody>
          <a:bodyPr/>
          <a:lstStyle>
            <a:lvl1pPr>
              <a:defRPr/>
            </a:lvl1pPr>
          </a:lstStyle>
          <a:p>
            <a:endParaRPr lang="sv-SE" altLang="sv-SE"/>
          </a:p>
        </p:txBody>
      </p:sp>
      <p:sp>
        <p:nvSpPr>
          <p:cNvPr id="5" name="Platshållare för bildnummer 4"/>
          <p:cNvSpPr>
            <a:spLocks noGrp="1"/>
          </p:cNvSpPr>
          <p:nvPr>
            <p:ph type="sldNum" sz="quarter" idx="12"/>
          </p:nvPr>
        </p:nvSpPr>
        <p:spPr/>
        <p:txBody>
          <a:bodyPr/>
          <a:lstStyle>
            <a:lvl1pPr>
              <a:defRPr/>
            </a:lvl1pPr>
          </a:lstStyle>
          <a:p>
            <a:fld id="{165B0266-5B98-4686-9AAD-86AB26D405E6}" type="slidenum">
              <a:rPr lang="sv-SE" altLang="sv-SE"/>
              <a:pPr/>
              <a:t>‹#›</a:t>
            </a:fld>
            <a:endParaRPr lang="sv-SE" altLang="sv-SE"/>
          </a:p>
        </p:txBody>
      </p:sp>
      <p:sp>
        <p:nvSpPr>
          <p:cNvPr id="7" name="Rubrik 1"/>
          <p:cNvSpPr txBox="1">
            <a:spLocks/>
          </p:cNvSpPr>
          <p:nvPr userDrawn="1"/>
        </p:nvSpPr>
        <p:spPr bwMode="auto">
          <a:xfrm>
            <a:off x="539552" y="1161058"/>
            <a:ext cx="8061523" cy="539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800" b="1" kern="1200">
                <a:solidFill>
                  <a:srgbClr val="004165"/>
                </a:solidFill>
                <a:latin typeface="+mj-lt"/>
                <a:ea typeface="+mj-ea"/>
                <a:cs typeface="+mj-cs"/>
              </a:defRPr>
            </a:lvl1pPr>
            <a:lvl2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2pPr>
            <a:lvl3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3pPr>
            <a:lvl4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4pPr>
            <a:lvl5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5pPr>
            <a:lvl6pPr marL="4572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6pPr>
            <a:lvl7pPr marL="9144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7pPr>
            <a:lvl8pPr marL="13716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8pPr>
            <a:lvl9pPr marL="18288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9pPr>
          </a:lstStyle>
          <a:p>
            <a:r>
              <a:rPr lang="sv-SE" dirty="0" smtClean="0"/>
              <a:t>Klicka här för att ändra format</a:t>
            </a:r>
            <a:endParaRPr lang="sv-SE" dirty="0"/>
          </a:p>
        </p:txBody>
      </p:sp>
      <p:sp>
        <p:nvSpPr>
          <p:cNvPr id="9"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1049029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ltLang="sv-SE"/>
          </a:p>
        </p:txBody>
      </p:sp>
      <p:sp>
        <p:nvSpPr>
          <p:cNvPr id="3" name="Platshållare för sidfot 2"/>
          <p:cNvSpPr>
            <a:spLocks noGrp="1"/>
          </p:cNvSpPr>
          <p:nvPr>
            <p:ph type="ftr" sz="quarter" idx="11"/>
          </p:nvPr>
        </p:nvSpPr>
        <p:spPr/>
        <p:txBody>
          <a:bodyPr/>
          <a:lstStyle>
            <a:lvl1pPr>
              <a:defRPr/>
            </a:lvl1pPr>
          </a:lstStyle>
          <a:p>
            <a:endParaRPr lang="sv-SE" altLang="sv-SE"/>
          </a:p>
        </p:txBody>
      </p:sp>
      <p:sp>
        <p:nvSpPr>
          <p:cNvPr id="4" name="Platshållare för bildnummer 3"/>
          <p:cNvSpPr>
            <a:spLocks noGrp="1"/>
          </p:cNvSpPr>
          <p:nvPr>
            <p:ph type="sldNum" sz="quarter" idx="12"/>
          </p:nvPr>
        </p:nvSpPr>
        <p:spPr/>
        <p:txBody>
          <a:bodyPr/>
          <a:lstStyle>
            <a:lvl1pPr>
              <a:defRPr/>
            </a:lvl1pPr>
          </a:lstStyle>
          <a:p>
            <a:fld id="{5139E0B1-A133-42B4-B88B-A80CB5A80C64}" type="slidenum">
              <a:rPr lang="sv-SE" altLang="sv-SE"/>
              <a:pPr/>
              <a:t>‹#›</a:t>
            </a:fld>
            <a:endParaRPr lang="sv-SE" altLang="sv-SE"/>
          </a:p>
        </p:txBody>
      </p:sp>
    </p:spTree>
    <p:extLst>
      <p:ext uri="{BB962C8B-B14F-4D97-AF65-F5344CB8AC3E}">
        <p14:creationId xmlns:p14="http://schemas.microsoft.com/office/powerpoint/2010/main" val="3469419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ehåll med bildtex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887788" y="1915609"/>
            <a:ext cx="4629150" cy="39454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630238" y="1916832"/>
            <a:ext cx="2949575" cy="39521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1837C2BF-D893-47D8-A32C-59C0418717A1}" type="slidenum">
              <a:rPr lang="sv-SE" altLang="sv-SE"/>
              <a:pPr/>
              <a:t>‹#›</a:t>
            </a:fld>
            <a:endParaRPr lang="sv-SE" altLang="sv-SE"/>
          </a:p>
        </p:txBody>
      </p:sp>
      <p:sp>
        <p:nvSpPr>
          <p:cNvPr id="9" name="Rubrik 1"/>
          <p:cNvSpPr>
            <a:spLocks noGrp="1"/>
          </p:cNvSpPr>
          <p:nvPr>
            <p:ph type="title"/>
          </p:nvPr>
        </p:nvSpPr>
        <p:spPr>
          <a:xfrm>
            <a:off x="539552" y="1161058"/>
            <a:ext cx="8061523" cy="539750"/>
          </a:xfrm>
        </p:spPr>
        <p:txBody>
          <a:bodyPr/>
          <a:lstStyle/>
          <a:p>
            <a:r>
              <a:rPr lang="sv-SE" smtClean="0"/>
              <a:t>Klicka här för att ändra format</a:t>
            </a:r>
            <a:endParaRPr lang="sv-SE"/>
          </a:p>
        </p:txBody>
      </p:sp>
      <p:sp>
        <p:nvSpPr>
          <p:cNvPr id="10"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2676643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3887788" y="1915608"/>
            <a:ext cx="4629150" cy="39454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Dra bilden till platshållaren eller klicka på ikonen för att lägga till den</a:t>
            </a:r>
            <a:endParaRPr lang="sv-SE"/>
          </a:p>
        </p:txBody>
      </p:sp>
      <p:sp>
        <p:nvSpPr>
          <p:cNvPr id="4" name="Platshållare för text 3"/>
          <p:cNvSpPr>
            <a:spLocks noGrp="1"/>
          </p:cNvSpPr>
          <p:nvPr>
            <p:ph type="body" sz="half" idx="2"/>
          </p:nvPr>
        </p:nvSpPr>
        <p:spPr>
          <a:xfrm>
            <a:off x="630238" y="1916832"/>
            <a:ext cx="2949575" cy="39521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68732249-A2F0-4E9C-ABA3-9AF433E8ECEB}" type="slidenum">
              <a:rPr lang="sv-SE" altLang="sv-SE"/>
              <a:pPr/>
              <a:t>‹#›</a:t>
            </a:fld>
            <a:endParaRPr lang="sv-SE" altLang="sv-SE"/>
          </a:p>
        </p:txBody>
      </p:sp>
      <p:sp>
        <p:nvSpPr>
          <p:cNvPr id="9" name="Rubrik 1"/>
          <p:cNvSpPr>
            <a:spLocks noGrp="1"/>
          </p:cNvSpPr>
          <p:nvPr>
            <p:ph type="title"/>
          </p:nvPr>
        </p:nvSpPr>
        <p:spPr>
          <a:xfrm>
            <a:off x="539552" y="1161058"/>
            <a:ext cx="8061523" cy="539750"/>
          </a:xfrm>
        </p:spPr>
        <p:txBody>
          <a:bodyPr/>
          <a:lstStyle/>
          <a:p>
            <a:r>
              <a:rPr lang="sv-SE" smtClean="0"/>
              <a:t>Klicka här för att ändra format</a:t>
            </a:r>
            <a:endParaRPr lang="sv-SE"/>
          </a:p>
        </p:txBody>
      </p:sp>
      <p:sp>
        <p:nvSpPr>
          <p:cNvPr id="10"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329829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pPr>
              <a:defRPr/>
            </a:pPr>
            <a:fld id="{5FE96FB6-B69E-4DB3-81C4-1A3B94B00D38}" type="slidenum">
              <a:rPr lang="sv-SE" altLang="sv-SE"/>
              <a:pPr>
                <a:defRPr/>
              </a:pPr>
              <a:t>‹#›</a:t>
            </a:fld>
            <a:endParaRPr lang="sv-SE" altLang="sv-SE"/>
          </a:p>
        </p:txBody>
      </p:sp>
    </p:spTree>
    <p:extLst>
      <p:ext uri="{BB962C8B-B14F-4D97-AF65-F5344CB8AC3E}">
        <p14:creationId xmlns:p14="http://schemas.microsoft.com/office/powerpoint/2010/main" val="3646778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pPr>
              <a:defRPr/>
            </a:pPr>
            <a:fld id="{1B2FD8F4-60B4-4AD7-9D04-C284B4EB7935}" type="slidenum">
              <a:rPr lang="sv-SE" altLang="sv-SE"/>
              <a:pPr>
                <a:defRPr/>
              </a:pPr>
              <a:t>‹#›</a:t>
            </a:fld>
            <a:endParaRPr lang="sv-SE" altLang="sv-SE"/>
          </a:p>
        </p:txBody>
      </p:sp>
    </p:spTree>
    <p:extLst>
      <p:ext uri="{BB962C8B-B14F-4D97-AF65-F5344CB8AC3E}">
        <p14:creationId xmlns:p14="http://schemas.microsoft.com/office/powerpoint/2010/main" val="2174707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E59EC67E-CE1D-42D6-ABB4-AF32072BF9A7}" type="datetimeFigureOut">
              <a:rPr lang="sv-SE" smtClean="0"/>
              <a:pPr/>
              <a:t>2022-10-04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F9CF503-0B86-4511-A7A0-0C6C25FA7A41}" type="slidenum">
              <a:rPr lang="sv-SE" smtClean="0"/>
              <a:pPr/>
              <a:t>‹#›</a:t>
            </a:fld>
            <a:endParaRPr lang="sv-SE"/>
          </a:p>
        </p:txBody>
      </p:sp>
    </p:spTree>
    <p:extLst>
      <p:ext uri="{BB962C8B-B14F-4D97-AF65-F5344CB8AC3E}">
        <p14:creationId xmlns:p14="http://schemas.microsoft.com/office/powerpoint/2010/main" val="1751339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1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539751" y="1258890"/>
            <a:ext cx="3954463" cy="5038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6613" y="1258890"/>
            <a:ext cx="3954462" cy="5038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348A17AB-4E73-4135-A5BC-B93F6A62ACC0}" type="slidenum">
              <a:rPr lang="sv-SE"/>
              <a:pPr>
                <a:defRPr/>
              </a:pPr>
              <a:t>‹#›</a:t>
            </a:fld>
            <a:endParaRPr lang="sv-SE"/>
          </a:p>
        </p:txBody>
      </p:sp>
    </p:spTree>
    <p:extLst>
      <p:ext uri="{BB962C8B-B14F-4D97-AF65-F5344CB8AC3E}">
        <p14:creationId xmlns:p14="http://schemas.microsoft.com/office/powerpoint/2010/main" val="52389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3">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3.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0"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1803683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4">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4.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0" name="Rectangle 3"/>
          <p:cNvSpPr>
            <a:spLocks noGrp="1" noChangeArrowheads="1"/>
          </p:cNvSpPr>
          <p:nvPr>
            <p:ph type="ctrTitle"/>
          </p:nvPr>
        </p:nvSpPr>
        <p:spPr>
          <a:xfrm>
            <a:off x="4214192" y="1931988"/>
            <a:ext cx="4318248" cy="1150937"/>
          </a:xfrm>
        </p:spPr>
        <p:txBody>
          <a:bodyPr/>
          <a:lstStyle>
            <a:lvl1pPr>
              <a:defRPr/>
            </a:lvl1pPr>
          </a:lstStyle>
          <a:p>
            <a:pPr lvl="0"/>
            <a:r>
              <a:rPr lang="sv-SE" altLang="sv-SE" noProof="0" dirty="0" smtClean="0"/>
              <a:t>Klicka här för att ändra format</a:t>
            </a:r>
          </a:p>
        </p:txBody>
      </p:sp>
      <p:sp>
        <p:nvSpPr>
          <p:cNvPr id="11" name="Rectangle 4"/>
          <p:cNvSpPr>
            <a:spLocks noGrp="1" noChangeArrowheads="1"/>
          </p:cNvSpPr>
          <p:nvPr>
            <p:ph type="subTitle" idx="1"/>
          </p:nvPr>
        </p:nvSpPr>
        <p:spPr>
          <a:xfrm>
            <a:off x="421419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4043849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ubrikbild5">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5.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661641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ubrikbild6">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6.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3994889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ubrikbild7">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7.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1581002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bild8">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1" name="Bildobjekt 10" descr="Bild8.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669418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ubrikbild9">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8" name="Bildobjekt 7" descr="Bild9.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9"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0"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1"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211435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descr="Greppa_PP_fot.jpg"/>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0" y="4726705"/>
            <a:ext cx="9144000" cy="1582615"/>
          </a:xfrm>
          <a:prstGeom prst="rect">
            <a:avLst/>
          </a:prstGeom>
        </p:spPr>
      </p:pic>
      <p:pic>
        <p:nvPicPr>
          <p:cNvPr id="2" name="Bildobjekt 1" descr="Greppa_PP_huvud.jpg"/>
          <p:cNvPicPr>
            <a:picLocks noChangeAspect="1"/>
          </p:cNvPicPr>
          <p:nvPr userDrawn="1"/>
        </p:nvPicPr>
        <p:blipFill>
          <a:blip r:embed="rId30" cstate="email">
            <a:extLst>
              <a:ext uri="{28A0092B-C50C-407E-A947-70E740481C1C}">
                <a14:useLocalDpi xmlns:a14="http://schemas.microsoft.com/office/drawing/2010/main"/>
              </a:ext>
            </a:extLst>
          </a:blip>
          <a:stretch>
            <a:fillRect/>
          </a:stretch>
        </p:blipFill>
        <p:spPr>
          <a:xfrm>
            <a:off x="0" y="-11180"/>
            <a:ext cx="9144000" cy="1055077"/>
          </a:xfrm>
          <a:prstGeom prst="rect">
            <a:avLst/>
          </a:prstGeom>
        </p:spPr>
      </p:pic>
      <p:sp>
        <p:nvSpPr>
          <p:cNvPr id="1026" name="Rectangle 2"/>
          <p:cNvSpPr>
            <a:spLocks noGrp="1" noChangeArrowheads="1"/>
          </p:cNvSpPr>
          <p:nvPr>
            <p:ph type="title"/>
          </p:nvPr>
        </p:nvSpPr>
        <p:spPr bwMode="auto">
          <a:xfrm>
            <a:off x="539552" y="1161058"/>
            <a:ext cx="8061523" cy="539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dirty="0" smtClean="0"/>
              <a:t>Klicka här för att ändra format på bakgrundsrubriken</a:t>
            </a:r>
          </a:p>
        </p:txBody>
      </p:sp>
      <p:sp>
        <p:nvSpPr>
          <p:cNvPr id="1027" name="Rectangle 3"/>
          <p:cNvSpPr>
            <a:spLocks noGrp="1" noChangeArrowheads="1"/>
          </p:cNvSpPr>
          <p:nvPr>
            <p:ph type="body" idx="1"/>
          </p:nvPr>
        </p:nvSpPr>
        <p:spPr bwMode="auto">
          <a:xfrm>
            <a:off x="539750" y="1916831"/>
            <a:ext cx="8061325" cy="42484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dirty="0" smtClean="0"/>
              <a:t>Klicka här för att ändra format på bakgrundstexten</a:t>
            </a:r>
          </a:p>
          <a:p>
            <a:pPr lvl="1"/>
            <a:r>
              <a:rPr lang="sv-SE" altLang="sv-SE" dirty="0" smtClean="0"/>
              <a:t>Nivå två</a:t>
            </a:r>
          </a:p>
          <a:p>
            <a:pPr lvl="2"/>
            <a:r>
              <a:rPr lang="sv-SE" altLang="sv-SE" dirty="0" smtClean="0"/>
              <a:t>Nivå tre</a:t>
            </a:r>
          </a:p>
          <a:p>
            <a:pPr lvl="3"/>
            <a:r>
              <a:rPr lang="sv-SE" altLang="sv-SE" dirty="0" smtClean="0"/>
              <a:t>Nivå fyra</a:t>
            </a:r>
          </a:p>
          <a:p>
            <a:pPr lvl="4"/>
            <a:r>
              <a:rPr lang="sv-SE" altLang="sv-SE" dirty="0" smtClean="0"/>
              <a:t>Nivå fem</a:t>
            </a:r>
          </a:p>
        </p:txBody>
      </p:sp>
      <p:sp>
        <p:nvSpPr>
          <p:cNvPr id="1028" name="Rectangle 4"/>
          <p:cNvSpPr>
            <a:spLocks noGrp="1" noChangeArrowheads="1"/>
          </p:cNvSpPr>
          <p:nvPr>
            <p:ph type="dt" sz="half" idx="2"/>
          </p:nvPr>
        </p:nvSpPr>
        <p:spPr bwMode="auto">
          <a:xfrm>
            <a:off x="827584" y="6400800"/>
            <a:ext cx="2057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0000"/>
                </a:solidFill>
                <a:latin typeface="+mn-lt"/>
              </a:defRPr>
            </a:lvl1pPr>
          </a:lstStyle>
          <a:p>
            <a:endParaRPr lang="sv-SE" altLang="sv-SE" dirty="0"/>
          </a:p>
        </p:txBody>
      </p:sp>
      <p:sp>
        <p:nvSpPr>
          <p:cNvPr id="1029" name="Rectangle 5"/>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mn-lt"/>
              </a:defRPr>
            </a:lvl1pPr>
          </a:lstStyle>
          <a:p>
            <a:endParaRPr lang="sv-SE" altLang="sv-SE" dirty="0"/>
          </a:p>
        </p:txBody>
      </p:sp>
      <p:sp>
        <p:nvSpPr>
          <p:cNvPr id="1030" name="Rectangle 6"/>
          <p:cNvSpPr>
            <a:spLocks noGrp="1" noChangeArrowheads="1"/>
          </p:cNvSpPr>
          <p:nvPr>
            <p:ph type="sldNum" sz="quarter" idx="4"/>
          </p:nvPr>
        </p:nvSpPr>
        <p:spPr bwMode="auto">
          <a:xfrm>
            <a:off x="6553200" y="6400800"/>
            <a:ext cx="2057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0000"/>
                </a:solidFill>
                <a:latin typeface="+mn-lt"/>
              </a:defRPr>
            </a:lvl1pPr>
          </a:lstStyle>
          <a:p>
            <a:fld id="{1ED3B33E-BA77-4920-8685-116DB28F631F}" type="slidenum">
              <a:rPr lang="sv-SE" altLang="sv-SE"/>
              <a:pPr/>
              <a:t>‹#›</a:t>
            </a:fld>
            <a:endParaRPr lang="sv-SE" altLang="sv-SE"/>
          </a:p>
        </p:txBody>
      </p:sp>
      <p:pic>
        <p:nvPicPr>
          <p:cNvPr id="8" name="Bildobjekt 7"/>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a:off x="179512" y="6233686"/>
            <a:ext cx="504056" cy="491364"/>
          </a:xfrm>
          <a:prstGeom prst="rect">
            <a:avLst/>
          </a:prstGeom>
        </p:spPr>
      </p:pic>
    </p:spTree>
    <p:extLst>
      <p:ext uri="{BB962C8B-B14F-4D97-AF65-F5344CB8AC3E}">
        <p14:creationId xmlns:p14="http://schemas.microsoft.com/office/powerpoint/2010/main" val="2461729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Lst>
  <p:txStyles>
    <p:titleStyle>
      <a:lvl1pPr algn="r" rtl="0" eaLnBrk="1" fontAlgn="base" hangingPunct="1">
        <a:spcBef>
          <a:spcPct val="0"/>
        </a:spcBef>
        <a:spcAft>
          <a:spcPct val="0"/>
        </a:spcAft>
        <a:defRPr sz="2800" b="1" kern="1200">
          <a:solidFill>
            <a:srgbClr val="004165"/>
          </a:solidFill>
          <a:latin typeface="+mj-lt"/>
          <a:ea typeface="+mj-ea"/>
          <a:cs typeface="+mj-cs"/>
        </a:defRPr>
      </a:lvl1pPr>
      <a:lvl2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2pPr>
      <a:lvl3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3pPr>
      <a:lvl4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4pPr>
      <a:lvl5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5pPr>
      <a:lvl6pPr marL="4572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6pPr>
      <a:lvl7pPr marL="9144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7pPr>
      <a:lvl8pPr marL="13716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8pPr>
      <a:lvl9pPr marL="18288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9pPr>
    </p:titleStyle>
    <p:body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34.pn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5.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6"/>
          <p:cNvSpPr>
            <a:spLocks noGrp="1" noChangeArrowheads="1"/>
          </p:cNvSpPr>
          <p:nvPr>
            <p:ph type="ctrTitle"/>
          </p:nvPr>
        </p:nvSpPr>
        <p:spPr>
          <a:noFill/>
        </p:spPr>
        <p:txBody>
          <a:bodyPr anchor="ctr"/>
          <a:lstStyle/>
          <a:p>
            <a:pPr algn="r" eaLnBrk="1" hangingPunct="1">
              <a:lnSpc>
                <a:spcPct val="110000"/>
              </a:lnSpc>
            </a:pPr>
            <a:r>
              <a:rPr lang="sv-SE" altLang="sv-SE" sz="3200" b="1" dirty="0" smtClean="0">
                <a:solidFill>
                  <a:schemeClr val="accent5">
                    <a:lumMod val="25000"/>
                  </a:schemeClr>
                </a:solidFill>
              </a:rPr>
              <a:t>Köksbordsmaterial växtnäringsbalanser</a:t>
            </a:r>
          </a:p>
        </p:txBody>
      </p:sp>
      <p:sp>
        <p:nvSpPr>
          <p:cNvPr id="9220" name="Rectangle 9"/>
          <p:cNvSpPr>
            <a:spLocks noChangeArrowheads="1"/>
          </p:cNvSpPr>
          <p:nvPr/>
        </p:nvSpPr>
        <p:spPr bwMode="auto">
          <a:xfrm>
            <a:off x="4716016" y="3212976"/>
            <a:ext cx="332105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sv-SE" altLang="sv-SE" dirty="0"/>
              <a:t>Bilder till kokboken om </a:t>
            </a:r>
          </a:p>
          <a:p>
            <a:pPr eaLnBrk="1" hangingPunct="1">
              <a:spcBef>
                <a:spcPct val="20000"/>
              </a:spcBef>
            </a:pPr>
            <a:r>
              <a:rPr lang="sv-SE" altLang="sv-SE" dirty="0"/>
              <a:t>växtnäringsbalanser</a:t>
            </a:r>
          </a:p>
        </p:txBody>
      </p:sp>
    </p:spTree>
    <p:extLst>
      <p:ext uri="{BB962C8B-B14F-4D97-AF65-F5344CB8AC3E}">
        <p14:creationId xmlns:p14="http://schemas.microsoft.com/office/powerpoint/2010/main" val="136414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3568" y="476672"/>
            <a:ext cx="8061523" cy="539750"/>
          </a:xfrm>
        </p:spPr>
        <p:txBody>
          <a:bodyPr/>
          <a:lstStyle/>
          <a:p>
            <a:r>
              <a:rPr lang="sv-SE" altLang="sv-SE" sz="2000" dirty="0"/>
              <a:t>Kaliumbalans i förhållande till djurtäthet på mjölkgården</a:t>
            </a:r>
            <a:r>
              <a:rPr lang="sv-SE" altLang="sv-SE" dirty="0"/>
              <a:t>,</a:t>
            </a:r>
            <a:br>
              <a:rPr lang="sv-SE" altLang="sv-SE" dirty="0"/>
            </a:br>
            <a:r>
              <a:rPr lang="sv-SE" altLang="sv-SE" sz="1600" dirty="0"/>
              <a:t>ca 1900 mjölkgårdar</a:t>
            </a:r>
            <a:br>
              <a:rPr lang="sv-SE" altLang="sv-SE" sz="1600" dirty="0"/>
            </a:br>
            <a:endParaRPr lang="sv-SE" dirty="0"/>
          </a:p>
        </p:txBody>
      </p:sp>
      <p:pic>
        <p:nvPicPr>
          <p:cNvPr id="19461" name="Picture 6" descr="Grafen visar att det finns ett sambnad mellan högre djurtäthet med ett ökat kaliumöverskott." title="Samband mellan kaliumbalans och djurtäthet på en mjölkgår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268413"/>
            <a:ext cx="7761288"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748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0725" y="638722"/>
            <a:ext cx="8061523" cy="539750"/>
          </a:xfrm>
        </p:spPr>
        <p:txBody>
          <a:bodyPr/>
          <a:lstStyle/>
          <a:p>
            <a:r>
              <a:rPr lang="sv-SE" altLang="sv-SE" sz="2000" dirty="0"/>
              <a:t>Kaliumbalans i förhållande till djurtäthet på svingården, </a:t>
            </a:r>
            <a:r>
              <a:rPr lang="sv-SE" altLang="sv-SE" dirty="0"/>
              <a:t/>
            </a:r>
            <a:br>
              <a:rPr lang="sv-SE" altLang="sv-SE" dirty="0"/>
            </a:br>
            <a:r>
              <a:rPr lang="sv-SE" altLang="sv-SE" sz="1600" dirty="0"/>
              <a:t>ca 480 svingårdar</a:t>
            </a:r>
            <a:r>
              <a:rPr lang="sv-SE" altLang="sv-SE" dirty="0"/>
              <a:t/>
            </a:r>
            <a:br>
              <a:rPr lang="sv-SE" altLang="sv-SE" dirty="0"/>
            </a:br>
            <a:endParaRPr lang="sv-SE" dirty="0"/>
          </a:p>
        </p:txBody>
      </p:sp>
      <p:pic>
        <p:nvPicPr>
          <p:cNvPr id="20485" name="Picture 6" descr="Grafen visar ett ökat samband mellan högre kaliumöverskott vid en högre djurtäthet.  " title="Samband mellan kaliumbalans och djurtäthet på en grisgå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00213"/>
            <a:ext cx="8135937"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1950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14480" y="358774"/>
            <a:ext cx="6886595" cy="1141400"/>
          </a:xfrm>
        </p:spPr>
        <p:txBody>
          <a:bodyPr>
            <a:normAutofit/>
          </a:bodyPr>
          <a:lstStyle/>
          <a:p>
            <a:r>
              <a:rPr lang="sv-SE" sz="2500" dirty="0"/>
              <a:t>Utsläpp av växthusgaser från jordbruk </a:t>
            </a:r>
            <a:br>
              <a:rPr lang="sv-SE" sz="2500" dirty="0"/>
            </a:br>
            <a:r>
              <a:rPr lang="sv-SE" sz="2500" dirty="0"/>
              <a:t>2018, Sverige</a:t>
            </a:r>
          </a:p>
        </p:txBody>
      </p:sp>
      <p:pic>
        <p:nvPicPr>
          <p:cNvPr id="3" name="Bildobjekt 2" descr="Nästan hälften av utsläppen kommer från jordbruksmark och 40 procent från djurensfodersmältning och cirka 10 procent från lagring av gödsel. " title="Cirkeldiagram över fördelning av Sveriges utsläpp av växthusger från jordbruk ">
            <a:extLst>
              <a:ext uri="{FF2B5EF4-FFF2-40B4-BE49-F238E27FC236}">
                <a16:creationId xmlns:a16="http://schemas.microsoft.com/office/drawing/2014/main" id="{E73B0BDD-3AAE-4D61-999D-6F8C6EE01AA3}"/>
              </a:ext>
            </a:extLst>
          </p:cNvPr>
          <p:cNvPicPr>
            <a:picLocks noChangeAspect="1"/>
          </p:cNvPicPr>
          <p:nvPr/>
        </p:nvPicPr>
        <p:blipFill>
          <a:blip r:embed="rId3"/>
          <a:stretch>
            <a:fillRect/>
          </a:stretch>
        </p:blipFill>
        <p:spPr>
          <a:xfrm>
            <a:off x="1714481" y="1711448"/>
            <a:ext cx="6385912" cy="3838341"/>
          </a:xfrm>
          <a:prstGeom prst="rect">
            <a:avLst/>
          </a:prstGeom>
        </p:spPr>
      </p:pic>
      <p:sp>
        <p:nvSpPr>
          <p:cNvPr id="4" name="textruta 3"/>
          <p:cNvSpPr txBox="1"/>
          <p:nvPr/>
        </p:nvSpPr>
        <p:spPr>
          <a:xfrm>
            <a:off x="1714480" y="5733256"/>
            <a:ext cx="4429125" cy="30777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4165"/>
                </a:solidFill>
                <a:effectLst/>
                <a:uLnTx/>
                <a:uFillTx/>
                <a:latin typeface="Arial" panose="020B0604020202020204" pitchFamily="34" charset="0"/>
                <a:ea typeface="+mn-ea"/>
                <a:cs typeface="Arial" panose="020B0604020202020204" pitchFamily="34" charset="0"/>
              </a:rPr>
              <a:t>Källa: Naturvårdsverket</a:t>
            </a:r>
          </a:p>
        </p:txBody>
      </p:sp>
    </p:spTree>
    <p:extLst>
      <p:ext uri="{BB962C8B-B14F-4D97-AF65-F5344CB8AC3E}">
        <p14:creationId xmlns:p14="http://schemas.microsoft.com/office/powerpoint/2010/main" val="3244453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a:xfrm>
            <a:off x="1979712" y="286225"/>
            <a:ext cx="6629399" cy="448865"/>
          </a:xfrm>
        </p:spPr>
        <p:txBody>
          <a:bodyPr/>
          <a:lstStyle/>
          <a:p>
            <a:r>
              <a:rPr lang="sv-SE" dirty="0"/>
              <a:t>K</a:t>
            </a:r>
            <a:r>
              <a:rPr lang="sv-SE" dirty="0" smtClean="0"/>
              <a:t>vävets </a:t>
            </a:r>
            <a:r>
              <a:rPr lang="sv-SE" dirty="0"/>
              <a:t>roll för gårdens utsläpp av växthusgaser</a:t>
            </a:r>
            <a:endParaRPr lang="sv-SE" dirty="0" smtClean="0"/>
          </a:p>
        </p:txBody>
      </p:sp>
      <p:pic>
        <p:nvPicPr>
          <p:cNvPr id="1034" name="Picture 10" title="Fält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 t="-241" r="24771" b="241"/>
          <a:stretch/>
        </p:blipFill>
        <p:spPr bwMode="auto">
          <a:xfrm>
            <a:off x="4538830" y="2770532"/>
            <a:ext cx="1348568" cy="219670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Rak pil 32" title="Pil denitrifikation från gödsel "/>
          <p:cNvCxnSpPr>
            <a:cxnSpLocks noChangeShapeType="1"/>
          </p:cNvCxnSpPr>
          <p:nvPr/>
        </p:nvCxnSpPr>
        <p:spPr bwMode="auto">
          <a:xfrm flipV="1">
            <a:off x="3258536" y="1763017"/>
            <a:ext cx="31661" cy="1809558"/>
          </a:xfrm>
          <a:prstGeom prst="straightConnector1">
            <a:avLst/>
          </a:prstGeom>
          <a:noFill/>
          <a:ln w="76200" algn="ctr">
            <a:solidFill>
              <a:srgbClr val="FF0000"/>
            </a:solidFill>
            <a:round/>
            <a:headEnd/>
            <a:tailEnd type="arrow" w="med" len="sm"/>
          </a:ln>
          <a:extLst>
            <a:ext uri="{909E8E84-426E-40DD-AFC4-6F175D3DCCD1}">
              <a14:hiddenFill xmlns:a14="http://schemas.microsoft.com/office/drawing/2010/main">
                <a:noFill/>
              </a14:hiddenFill>
            </a:ext>
          </a:extLst>
        </p:spPr>
      </p:cxnSp>
      <p:sp>
        <p:nvSpPr>
          <p:cNvPr id="22" name="Rektangel 21"/>
          <p:cNvSpPr/>
          <p:nvPr/>
        </p:nvSpPr>
        <p:spPr>
          <a:xfrm>
            <a:off x="2362353" y="1183295"/>
            <a:ext cx="2850761" cy="553998"/>
          </a:xfrm>
          <a:prstGeom prst="rect">
            <a:avLst/>
          </a:prstGeom>
        </p:spPr>
        <p:txBody>
          <a:bodyPr wrap="square">
            <a:spAutoFit/>
          </a:bodyPr>
          <a:lstStyle/>
          <a:p>
            <a:pPr algn="ctr" fontAlgn="base">
              <a:spcBef>
                <a:spcPct val="0"/>
              </a:spcBef>
              <a:spcAft>
                <a:spcPct val="0"/>
              </a:spcAft>
              <a:defRPr/>
            </a:pPr>
            <a:r>
              <a:rPr lang="sv-SE" sz="1500" b="1" kern="0" dirty="0" err="1" smtClean="0">
                <a:solidFill>
                  <a:srgbClr val="FF0000"/>
                </a:solidFill>
                <a:latin typeface="Verdana"/>
              </a:rPr>
              <a:t>Denitrifikation</a:t>
            </a:r>
            <a:r>
              <a:rPr lang="sv-SE" sz="1500" b="1" kern="0" dirty="0" smtClean="0">
                <a:solidFill>
                  <a:srgbClr val="FF0000"/>
                </a:solidFill>
                <a:latin typeface="Verdana"/>
              </a:rPr>
              <a:t> från stall, gödsellager och mark</a:t>
            </a:r>
            <a:endParaRPr lang="sv-SE" dirty="0">
              <a:solidFill>
                <a:srgbClr val="FF0000"/>
              </a:solidFill>
              <a:latin typeface="Times New Roman" pitchFamily="18" charset="0"/>
            </a:endParaRPr>
          </a:p>
        </p:txBody>
      </p:sp>
      <p:pic>
        <p:nvPicPr>
          <p:cNvPr id="1040" name="Picture 16" title="Gödningssäck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8215" y="2766178"/>
            <a:ext cx="1464842" cy="2201058"/>
          </a:xfrm>
          <a:prstGeom prst="rect">
            <a:avLst/>
          </a:prstGeom>
          <a:noFill/>
          <a:extLst>
            <a:ext uri="{909E8E84-426E-40DD-AFC4-6F175D3DCCD1}">
              <a14:hiddenFill xmlns:a14="http://schemas.microsoft.com/office/drawing/2010/main">
                <a:solidFill>
                  <a:srgbClr val="FFFFFF"/>
                </a:solidFill>
              </a14:hiddenFill>
            </a:ext>
          </a:extLst>
        </p:spPr>
      </p:pic>
      <p:cxnSp>
        <p:nvCxnSpPr>
          <p:cNvPr id="6160" name="Rak pil 36" title="pil avgång växthusgaser från minerlagödsel"/>
          <p:cNvCxnSpPr>
            <a:cxnSpLocks noChangeShapeType="1"/>
          </p:cNvCxnSpPr>
          <p:nvPr/>
        </p:nvCxnSpPr>
        <p:spPr bwMode="auto">
          <a:xfrm rot="5400000" flipH="1" flipV="1">
            <a:off x="1481007" y="2546044"/>
            <a:ext cx="589359" cy="1190"/>
          </a:xfrm>
          <a:prstGeom prst="straightConnector1">
            <a:avLst/>
          </a:prstGeom>
          <a:noFill/>
          <a:ln w="111125" algn="ctr">
            <a:solidFill>
              <a:srgbClr val="FF0000"/>
            </a:solidFill>
            <a:round/>
            <a:headEnd/>
            <a:tailEnd type="arrow" w="med" len="sm"/>
          </a:ln>
          <a:extLst>
            <a:ext uri="{909E8E84-426E-40DD-AFC4-6F175D3DCCD1}">
              <a14:hiddenFill xmlns:a14="http://schemas.microsoft.com/office/drawing/2010/main">
                <a:noFill/>
              </a14:hiddenFill>
            </a:ext>
          </a:extLst>
        </p:spPr>
      </p:cxnSp>
      <p:sp>
        <p:nvSpPr>
          <p:cNvPr id="36" name="Rektangel 35"/>
          <p:cNvSpPr/>
          <p:nvPr/>
        </p:nvSpPr>
        <p:spPr>
          <a:xfrm>
            <a:off x="976596" y="1725755"/>
            <a:ext cx="1768079" cy="553998"/>
          </a:xfrm>
          <a:prstGeom prst="rect">
            <a:avLst/>
          </a:prstGeom>
          <a:ln>
            <a:noFill/>
          </a:ln>
        </p:spPr>
        <p:txBody>
          <a:bodyPr>
            <a:spAutoFit/>
          </a:bodyPr>
          <a:lstStyle/>
          <a:p>
            <a:pPr algn="ctr" fontAlgn="base">
              <a:spcBef>
                <a:spcPct val="0"/>
              </a:spcBef>
              <a:spcAft>
                <a:spcPct val="0"/>
              </a:spcAft>
              <a:defRPr/>
            </a:pPr>
            <a:r>
              <a:rPr lang="sv-SE" sz="1500" b="1" kern="0" dirty="0">
                <a:solidFill>
                  <a:srgbClr val="FF0000"/>
                </a:solidFill>
                <a:latin typeface="Verdana"/>
              </a:rPr>
              <a:t>Tillverkning av mineralgödsel</a:t>
            </a:r>
            <a:endParaRPr lang="sv-SE" dirty="0">
              <a:solidFill>
                <a:srgbClr val="FF0000"/>
              </a:solidFill>
              <a:latin typeface="Times New Roman" pitchFamily="18" charset="0"/>
            </a:endParaRPr>
          </a:p>
        </p:txBody>
      </p:sp>
      <p:pic>
        <p:nvPicPr>
          <p:cNvPr id="5" name="Bildobjekt 4" title="Gödselbrunn och ett fält "/>
          <p:cNvPicPr>
            <a:picLocks noChangeAspect="1"/>
          </p:cNvPicPr>
          <p:nvPr/>
        </p:nvPicPr>
        <p:blipFill>
          <a:blip r:embed="rId5"/>
          <a:stretch>
            <a:fillRect/>
          </a:stretch>
        </p:blipFill>
        <p:spPr>
          <a:xfrm>
            <a:off x="2522297" y="2767504"/>
            <a:ext cx="3297607" cy="2198405"/>
          </a:xfrm>
          <a:prstGeom prst="rect">
            <a:avLst/>
          </a:prstGeom>
        </p:spPr>
      </p:pic>
      <p:cxnSp>
        <p:nvCxnSpPr>
          <p:cNvPr id="6157" name="Rak pil 32" title="Pil mark till denitrifikation. "/>
          <p:cNvCxnSpPr>
            <a:cxnSpLocks noChangeShapeType="1"/>
          </p:cNvCxnSpPr>
          <p:nvPr/>
        </p:nvCxnSpPr>
        <p:spPr bwMode="auto">
          <a:xfrm flipH="1" flipV="1">
            <a:off x="3663204" y="1800418"/>
            <a:ext cx="1146755" cy="2418362"/>
          </a:xfrm>
          <a:prstGeom prst="straightConnector1">
            <a:avLst/>
          </a:prstGeom>
          <a:noFill/>
          <a:ln w="139700" algn="ctr">
            <a:solidFill>
              <a:srgbClr val="FF0000"/>
            </a:solidFill>
            <a:round/>
            <a:headEnd/>
            <a:tailEnd type="arrow" w="med" len="sm"/>
          </a:ln>
          <a:extLst>
            <a:ext uri="{909E8E84-426E-40DD-AFC4-6F175D3DCCD1}">
              <a14:hiddenFill xmlns:a14="http://schemas.microsoft.com/office/drawing/2010/main">
                <a:noFill/>
              </a14:hiddenFill>
            </a:ext>
          </a:extLst>
        </p:spPr>
      </p:cxnSp>
      <p:sp>
        <p:nvSpPr>
          <p:cNvPr id="3" name="Uppåtböjd pil 2" title="Pil utlakning från marken "/>
          <p:cNvSpPr/>
          <p:nvPr/>
        </p:nvSpPr>
        <p:spPr>
          <a:xfrm rot="19957231">
            <a:off x="5804054" y="4460929"/>
            <a:ext cx="1940867" cy="762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350">
              <a:solidFill>
                <a:schemeClr val="tx1"/>
              </a:solidFill>
            </a:endParaRPr>
          </a:p>
        </p:txBody>
      </p:sp>
      <p:sp>
        <p:nvSpPr>
          <p:cNvPr id="32" name="textruta 31"/>
          <p:cNvSpPr txBox="1"/>
          <p:nvPr/>
        </p:nvSpPr>
        <p:spPr>
          <a:xfrm rot="19489358">
            <a:off x="6487516" y="4771070"/>
            <a:ext cx="1934867" cy="300082"/>
          </a:xfrm>
          <a:prstGeom prst="rect">
            <a:avLst/>
          </a:prstGeom>
          <a:noFill/>
        </p:spPr>
        <p:txBody>
          <a:bodyPr wrap="square" rtlCol="0">
            <a:spAutoFit/>
          </a:bodyPr>
          <a:lstStyle/>
          <a:p>
            <a:r>
              <a:rPr lang="sv-SE" sz="1350" dirty="0"/>
              <a:t>Utlakning</a:t>
            </a:r>
          </a:p>
        </p:txBody>
      </p:sp>
      <p:sp>
        <p:nvSpPr>
          <p:cNvPr id="4" name="Vänsterböjd pil 3" title="PIl ammoniakavgång från gödsellager"/>
          <p:cNvSpPr/>
          <p:nvPr/>
        </p:nvSpPr>
        <p:spPr>
          <a:xfrm rot="17013611">
            <a:off x="5489906" y="1142561"/>
            <a:ext cx="1114357" cy="32466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350">
              <a:solidFill>
                <a:schemeClr val="tx1"/>
              </a:solidFill>
            </a:endParaRPr>
          </a:p>
        </p:txBody>
      </p:sp>
      <p:sp>
        <p:nvSpPr>
          <p:cNvPr id="8" name="textruta 7" title="Ammoniakavgång pil från fält och stallgödselbrunn "/>
          <p:cNvSpPr txBox="1"/>
          <p:nvPr/>
        </p:nvSpPr>
        <p:spPr>
          <a:xfrm rot="811427">
            <a:off x="5483701" y="2022492"/>
            <a:ext cx="1934867" cy="300082"/>
          </a:xfrm>
          <a:prstGeom prst="rect">
            <a:avLst/>
          </a:prstGeom>
          <a:noFill/>
        </p:spPr>
        <p:txBody>
          <a:bodyPr wrap="square" rtlCol="0">
            <a:spAutoFit/>
          </a:bodyPr>
          <a:lstStyle/>
          <a:p>
            <a:r>
              <a:rPr lang="sv-SE" sz="1350" dirty="0"/>
              <a:t>Ammoniakavgång</a:t>
            </a:r>
          </a:p>
        </p:txBody>
      </p:sp>
      <p:sp>
        <p:nvSpPr>
          <p:cNvPr id="2" name="textruta 1" title="Anrikning på annan plats"/>
          <p:cNvSpPr txBox="1"/>
          <p:nvPr/>
        </p:nvSpPr>
        <p:spPr>
          <a:xfrm>
            <a:off x="7053710" y="3572575"/>
            <a:ext cx="1143000" cy="507831"/>
          </a:xfrm>
          <a:prstGeom prst="rect">
            <a:avLst/>
          </a:prstGeom>
          <a:noFill/>
        </p:spPr>
        <p:txBody>
          <a:bodyPr wrap="square" rtlCol="0">
            <a:spAutoFit/>
          </a:bodyPr>
          <a:lstStyle/>
          <a:p>
            <a:r>
              <a:rPr lang="sv-SE" sz="1350" dirty="0"/>
              <a:t>Anrikning på annan plats</a:t>
            </a:r>
          </a:p>
        </p:txBody>
      </p:sp>
      <p:cxnSp>
        <p:nvCxnSpPr>
          <p:cNvPr id="26" name="Rak pil 32" title="Deni"/>
          <p:cNvCxnSpPr>
            <a:cxnSpLocks noChangeShapeType="1"/>
          </p:cNvCxnSpPr>
          <p:nvPr/>
        </p:nvCxnSpPr>
        <p:spPr bwMode="auto">
          <a:xfrm flipV="1">
            <a:off x="7873788" y="2914649"/>
            <a:ext cx="216068" cy="657926"/>
          </a:xfrm>
          <a:prstGeom prst="straightConnector1">
            <a:avLst/>
          </a:prstGeom>
          <a:noFill/>
          <a:ln w="76200" algn="ctr">
            <a:solidFill>
              <a:srgbClr val="FF0000"/>
            </a:solidFill>
            <a:round/>
            <a:headEnd/>
            <a:tailEnd type="arrow" w="med" len="sm"/>
          </a:ln>
          <a:extLst>
            <a:ext uri="{909E8E84-426E-40DD-AFC4-6F175D3DCCD1}">
              <a14:hiddenFill xmlns:a14="http://schemas.microsoft.com/office/drawing/2010/main">
                <a:noFill/>
              </a14:hiddenFill>
            </a:ext>
          </a:extLst>
        </p:spPr>
      </p:cxnSp>
      <p:sp>
        <p:nvSpPr>
          <p:cNvPr id="28" name="Rektangel 27" title="Denitrifikation "/>
          <p:cNvSpPr/>
          <p:nvPr/>
        </p:nvSpPr>
        <p:spPr>
          <a:xfrm>
            <a:off x="7521625" y="2375497"/>
            <a:ext cx="1350169" cy="553998"/>
          </a:xfrm>
          <a:prstGeom prst="rect">
            <a:avLst/>
          </a:prstGeom>
        </p:spPr>
        <p:txBody>
          <a:bodyPr>
            <a:spAutoFit/>
          </a:bodyPr>
          <a:lstStyle/>
          <a:p>
            <a:pPr algn="ctr" fontAlgn="base">
              <a:spcBef>
                <a:spcPct val="0"/>
              </a:spcBef>
              <a:spcAft>
                <a:spcPct val="0"/>
              </a:spcAft>
              <a:defRPr/>
            </a:pPr>
            <a:r>
              <a:rPr lang="sv-SE" sz="1500" b="1" kern="0" dirty="0" err="1">
                <a:solidFill>
                  <a:srgbClr val="FF0000"/>
                </a:solidFill>
                <a:latin typeface="Verdana"/>
              </a:rPr>
              <a:t>Denitri-fikation</a:t>
            </a:r>
            <a:endParaRPr lang="sv-SE" dirty="0">
              <a:solidFill>
                <a:srgbClr val="FF0000"/>
              </a:solidFill>
              <a:latin typeface="Times New Roman" pitchFamily="18" charset="0"/>
            </a:endParaRPr>
          </a:p>
        </p:txBody>
      </p:sp>
    </p:spTree>
    <p:extLst>
      <p:ext uri="{BB962C8B-B14F-4D97-AF65-F5344CB8AC3E}">
        <p14:creationId xmlns:p14="http://schemas.microsoft.com/office/powerpoint/2010/main" val="277659328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ubrik 1"/>
          <p:cNvSpPr>
            <a:spLocks noGrp="1"/>
          </p:cNvSpPr>
          <p:nvPr>
            <p:ph type="title"/>
          </p:nvPr>
        </p:nvSpPr>
        <p:spPr>
          <a:xfrm>
            <a:off x="863629" y="18842"/>
            <a:ext cx="7923213" cy="1143000"/>
          </a:xfrm>
        </p:spPr>
        <p:txBody>
          <a:bodyPr/>
          <a:lstStyle/>
          <a:p>
            <a:r>
              <a:rPr lang="sv-SE" altLang="sv-SE" sz="2400" dirty="0" smtClean="0"/>
              <a:t>Skillnad i växthusgasutsläpp för mineralgödsel beroende på produktionssätt </a:t>
            </a:r>
          </a:p>
        </p:txBody>
      </p:sp>
      <p:graphicFrame>
        <p:nvGraphicFramePr>
          <p:cNvPr id="19" name="Diagram 18" title="Skilland i växthusgas utsläpp för olika typer av mineralgödsel "/>
          <p:cNvGraphicFramePr>
            <a:graphicFrameLocks noGrp="1"/>
          </p:cNvGraphicFramePr>
          <p:nvPr>
            <p:extLst/>
          </p:nvPr>
        </p:nvGraphicFramePr>
        <p:xfrm>
          <a:off x="285720" y="1544822"/>
          <a:ext cx="8501122" cy="4714908"/>
        </p:xfrm>
        <a:graphic>
          <a:graphicData uri="http://schemas.openxmlformats.org/drawingml/2006/chart">
            <c:chart xmlns:c="http://schemas.openxmlformats.org/drawingml/2006/chart" xmlns:r="http://schemas.openxmlformats.org/officeDocument/2006/relationships" r:id="rId3"/>
          </a:graphicData>
        </a:graphic>
      </p:graphicFrame>
      <p:grpSp>
        <p:nvGrpSpPr>
          <p:cNvPr id="62468" name="Grupp 20" descr="&#10;" title="pil som visar hur stor variationen är i växthusgasutsläpp.2 -12 kg COe per kilo mineralgödsel"/>
          <p:cNvGrpSpPr>
            <a:grpSpLocks/>
          </p:cNvGrpSpPr>
          <p:nvPr/>
        </p:nvGrpSpPr>
        <p:grpSpPr bwMode="auto">
          <a:xfrm>
            <a:off x="5214625" y="44450"/>
            <a:ext cx="147627" cy="4216400"/>
            <a:chOff x="4500562" y="1954520"/>
            <a:chExt cx="144000" cy="2618282"/>
          </a:xfrm>
        </p:grpSpPr>
        <p:cxnSp>
          <p:nvCxnSpPr>
            <p:cNvPr id="62476" name="Rak 12"/>
            <p:cNvCxnSpPr>
              <a:cxnSpLocks noChangeShapeType="1"/>
              <a:stCxn id="62477" idx="0"/>
              <a:endCxn id="62478" idx="0"/>
            </p:cNvCxnSpPr>
            <p:nvPr/>
          </p:nvCxnSpPr>
          <p:spPr bwMode="auto">
            <a:xfrm rot="16200000" flipH="1">
              <a:off x="3263818" y="3263264"/>
              <a:ext cx="2617488" cy="1588"/>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sp>
          <p:nvSpPr>
            <p:cNvPr id="62477" name="Rektangel 14"/>
            <p:cNvSpPr>
              <a:spLocks noChangeArrowheads="1"/>
            </p:cNvSpPr>
            <p:nvPr/>
          </p:nvSpPr>
          <p:spPr bwMode="auto">
            <a:xfrm>
              <a:off x="4500562" y="1954520"/>
              <a:ext cx="144000" cy="0"/>
            </a:xfrm>
            <a:prstGeom prst="rect">
              <a:avLst/>
            </a:prstGeom>
            <a:noFill/>
            <a:ln w="158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rgbClr val="006600"/>
                </a:buClr>
              </a:pPr>
              <a:endParaRPr lang="sv-SE" altLang="sv-SE" b="1" u="sng">
                <a:solidFill>
                  <a:srgbClr val="004165"/>
                </a:solidFill>
              </a:endParaRPr>
            </a:p>
          </p:txBody>
        </p:sp>
        <p:sp>
          <p:nvSpPr>
            <p:cNvPr id="62478" name="Rektangel 16"/>
            <p:cNvSpPr>
              <a:spLocks noChangeArrowheads="1"/>
            </p:cNvSpPr>
            <p:nvPr/>
          </p:nvSpPr>
          <p:spPr bwMode="auto">
            <a:xfrm>
              <a:off x="4500562" y="4572008"/>
              <a:ext cx="144000" cy="0"/>
            </a:xfrm>
            <a:prstGeom prst="rect">
              <a:avLst/>
            </a:prstGeom>
            <a:noFill/>
            <a:ln w="158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rgbClr val="006600"/>
                </a:buClr>
              </a:pPr>
              <a:endParaRPr lang="sv-SE" altLang="sv-SE" b="1" u="sng">
                <a:solidFill>
                  <a:srgbClr val="004165"/>
                </a:solidFill>
              </a:endParaRPr>
            </a:p>
          </p:txBody>
        </p:sp>
      </p:grpSp>
      <p:grpSp>
        <p:nvGrpSpPr>
          <p:cNvPr id="62469" name="Grupp 25" title="pil som visar hur stor variationen är i växthusgasutsläpp.2 -12 kg COe per kilo mineralgödsel"/>
          <p:cNvGrpSpPr>
            <a:grpSpLocks/>
          </p:cNvGrpSpPr>
          <p:nvPr/>
        </p:nvGrpSpPr>
        <p:grpSpPr bwMode="auto">
          <a:xfrm>
            <a:off x="7929563" y="44450"/>
            <a:ext cx="147637" cy="4214813"/>
            <a:chOff x="4500562" y="1954520"/>
            <a:chExt cx="144000" cy="2618282"/>
          </a:xfrm>
          <a:solidFill>
            <a:srgbClr val="004165"/>
          </a:solidFill>
        </p:grpSpPr>
        <p:cxnSp>
          <p:nvCxnSpPr>
            <p:cNvPr id="62473" name="Rak 26"/>
            <p:cNvCxnSpPr>
              <a:cxnSpLocks noChangeShapeType="1"/>
              <a:stCxn id="62474" idx="0"/>
              <a:endCxn id="62475" idx="0"/>
            </p:cNvCxnSpPr>
            <p:nvPr/>
          </p:nvCxnSpPr>
          <p:spPr bwMode="auto">
            <a:xfrm rot="16200000" flipH="1">
              <a:off x="3263818" y="3263264"/>
              <a:ext cx="2617488" cy="1588"/>
            </a:xfrm>
            <a:prstGeom prst="line">
              <a:avLst/>
            </a:prstGeom>
            <a:grpFill/>
            <a:ln w="15875" algn="ctr">
              <a:solidFill>
                <a:schemeClr val="tx1"/>
              </a:solidFill>
              <a:round/>
              <a:headEnd/>
              <a:tailEnd/>
            </a:ln>
            <a:extLst/>
          </p:spPr>
        </p:cxnSp>
        <p:sp>
          <p:nvSpPr>
            <p:cNvPr id="62474" name="Rektangel 27"/>
            <p:cNvSpPr>
              <a:spLocks noChangeArrowheads="1"/>
            </p:cNvSpPr>
            <p:nvPr/>
          </p:nvSpPr>
          <p:spPr bwMode="auto">
            <a:xfrm>
              <a:off x="4500562" y="1954520"/>
              <a:ext cx="144000" cy="0"/>
            </a:xfrm>
            <a:prstGeom prst="rect">
              <a:avLst/>
            </a:prstGeom>
            <a:grpFill/>
            <a:ln w="15875" algn="ctr">
              <a:solidFill>
                <a:schemeClr val="tx1"/>
              </a:solidFill>
              <a:round/>
              <a:headEnd/>
              <a:tailEnd/>
            </a:ln>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rgbClr val="006600"/>
                </a:buClr>
              </a:pPr>
              <a:endParaRPr lang="sv-SE" altLang="sv-SE" b="1" u="sng">
                <a:solidFill>
                  <a:srgbClr val="004165"/>
                </a:solidFill>
              </a:endParaRPr>
            </a:p>
          </p:txBody>
        </p:sp>
        <p:sp>
          <p:nvSpPr>
            <p:cNvPr id="62475" name="Rektangel 28"/>
            <p:cNvSpPr>
              <a:spLocks noChangeArrowheads="1"/>
            </p:cNvSpPr>
            <p:nvPr/>
          </p:nvSpPr>
          <p:spPr bwMode="auto">
            <a:xfrm>
              <a:off x="4500562" y="4572008"/>
              <a:ext cx="144000" cy="0"/>
            </a:xfrm>
            <a:prstGeom prst="rect">
              <a:avLst/>
            </a:prstGeom>
            <a:grpFill/>
            <a:ln w="15875" algn="ctr">
              <a:solidFill>
                <a:schemeClr val="tx1"/>
              </a:solidFill>
              <a:round/>
              <a:headEnd/>
              <a:tailEnd/>
            </a:ln>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rgbClr val="006600"/>
                </a:buClr>
              </a:pPr>
              <a:endParaRPr lang="sv-SE" altLang="sv-SE" b="1" u="sng">
                <a:solidFill>
                  <a:srgbClr val="004165"/>
                </a:solidFill>
              </a:endParaRPr>
            </a:p>
          </p:txBody>
        </p:sp>
      </p:grpSp>
      <p:sp>
        <p:nvSpPr>
          <p:cNvPr id="62470" name="textruta 12"/>
          <p:cNvSpPr txBox="1">
            <a:spLocks noChangeArrowheads="1"/>
          </p:cNvSpPr>
          <p:nvPr/>
        </p:nvSpPr>
        <p:spPr bwMode="auto">
          <a:xfrm>
            <a:off x="7092950" y="3543300"/>
            <a:ext cx="503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C84"/>
              </a:buClr>
              <a:buChar char="›"/>
              <a:defRPr sz="2800">
                <a:solidFill>
                  <a:srgbClr val="004165"/>
                </a:solidFill>
                <a:latin typeface="Helvetica" panose="020B0604020202020204" pitchFamily="34" charset="0"/>
              </a:defRPr>
            </a:lvl1pPr>
            <a:lvl2pPr marL="742950" indent="-285750">
              <a:spcBef>
                <a:spcPct val="20000"/>
              </a:spcBef>
              <a:buClr>
                <a:srgbClr val="A71930"/>
              </a:buClr>
              <a:buChar char="›"/>
              <a:defRPr sz="2400">
                <a:solidFill>
                  <a:srgbClr val="004165"/>
                </a:solidFill>
                <a:latin typeface="Helvetica" panose="020B0604020202020204" pitchFamily="34" charset="0"/>
              </a:defRPr>
            </a:lvl2pPr>
            <a:lvl3pPr marL="1143000" indent="-228600">
              <a:spcBef>
                <a:spcPct val="20000"/>
              </a:spcBef>
              <a:buClr>
                <a:srgbClr val="58A618"/>
              </a:buClr>
              <a:buChar char="›"/>
              <a:defRPr sz="2000">
                <a:solidFill>
                  <a:srgbClr val="004165"/>
                </a:solidFill>
                <a:latin typeface="Helvetica" panose="020B0604020202020204" pitchFamily="34" charset="0"/>
              </a:defRPr>
            </a:lvl3pPr>
            <a:lvl4pPr marL="1600200" indent="-228600">
              <a:spcBef>
                <a:spcPct val="20000"/>
              </a:spcBef>
              <a:buClr>
                <a:srgbClr val="D4BA00"/>
              </a:buClr>
              <a:buChar char="›"/>
              <a:defRPr>
                <a:solidFill>
                  <a:srgbClr val="004165"/>
                </a:solidFill>
                <a:latin typeface="Helvetica" panose="020B0604020202020204" pitchFamily="34" charset="0"/>
              </a:defRPr>
            </a:lvl4pPr>
            <a:lvl5pPr marL="2057400" indent="-228600">
              <a:spcBef>
                <a:spcPct val="20000"/>
              </a:spcBef>
              <a:buClr>
                <a:srgbClr val="DC5034"/>
              </a:buClr>
              <a:buChar char="›"/>
              <a:defRPr>
                <a:solidFill>
                  <a:srgbClr val="004165"/>
                </a:solidFill>
                <a:latin typeface="Helvetica" panose="020B0604020202020204" pitchFamily="34" charset="0"/>
              </a:defRPr>
            </a:lvl5pPr>
            <a:lvl6pPr marL="2514600" indent="-228600" fontAlgn="base">
              <a:spcBef>
                <a:spcPct val="20000"/>
              </a:spcBef>
              <a:spcAft>
                <a:spcPct val="0"/>
              </a:spcAft>
              <a:buClr>
                <a:srgbClr val="DC5034"/>
              </a:buClr>
              <a:buChar char="›"/>
              <a:defRPr>
                <a:solidFill>
                  <a:srgbClr val="004165"/>
                </a:solidFill>
                <a:latin typeface="Helvetica" panose="020B0604020202020204" pitchFamily="34" charset="0"/>
              </a:defRPr>
            </a:lvl6pPr>
            <a:lvl7pPr marL="2971800" indent="-228600" fontAlgn="base">
              <a:spcBef>
                <a:spcPct val="20000"/>
              </a:spcBef>
              <a:spcAft>
                <a:spcPct val="0"/>
              </a:spcAft>
              <a:buClr>
                <a:srgbClr val="DC5034"/>
              </a:buClr>
              <a:buChar char="›"/>
              <a:defRPr>
                <a:solidFill>
                  <a:srgbClr val="004165"/>
                </a:solidFill>
                <a:latin typeface="Helvetica" panose="020B0604020202020204" pitchFamily="34" charset="0"/>
              </a:defRPr>
            </a:lvl7pPr>
            <a:lvl8pPr marL="3429000" indent="-228600" fontAlgn="base">
              <a:spcBef>
                <a:spcPct val="20000"/>
              </a:spcBef>
              <a:spcAft>
                <a:spcPct val="0"/>
              </a:spcAft>
              <a:buClr>
                <a:srgbClr val="DC5034"/>
              </a:buClr>
              <a:buChar char="›"/>
              <a:defRPr>
                <a:solidFill>
                  <a:srgbClr val="004165"/>
                </a:solidFill>
                <a:latin typeface="Helvetica" panose="020B0604020202020204" pitchFamily="34" charset="0"/>
              </a:defRPr>
            </a:lvl8pPr>
            <a:lvl9pPr marL="3886200" indent="-228600" fontAlgn="base">
              <a:spcBef>
                <a:spcPct val="20000"/>
              </a:spcBef>
              <a:spcAft>
                <a:spcPct val="0"/>
              </a:spcAft>
              <a:buClr>
                <a:srgbClr val="DC5034"/>
              </a:buClr>
              <a:buChar char="›"/>
              <a:defRPr>
                <a:solidFill>
                  <a:srgbClr val="004165"/>
                </a:solidFill>
                <a:latin typeface="Helvetica" panose="020B0604020202020204" pitchFamily="34" charset="0"/>
              </a:defRPr>
            </a:lvl9pPr>
          </a:lstStyle>
          <a:p>
            <a:pPr eaLnBrk="1" hangingPunct="1">
              <a:spcBef>
                <a:spcPct val="0"/>
              </a:spcBef>
              <a:buClrTx/>
              <a:buFontTx/>
              <a:buNone/>
            </a:pPr>
            <a:r>
              <a:rPr lang="sv-SE" altLang="sv-SE" sz="2400" b="1">
                <a:latin typeface="Times New Roman" panose="02020603050405020304" pitchFamily="18" charset="0"/>
              </a:rPr>
              <a:t>*</a:t>
            </a:r>
          </a:p>
        </p:txBody>
      </p:sp>
      <p:sp>
        <p:nvSpPr>
          <p:cNvPr id="62472" name="textruta 14"/>
          <p:cNvSpPr txBox="1">
            <a:spLocks noChangeArrowheads="1"/>
          </p:cNvSpPr>
          <p:nvPr/>
        </p:nvSpPr>
        <p:spPr bwMode="auto">
          <a:xfrm>
            <a:off x="5292725" y="6330950"/>
            <a:ext cx="3455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sv-SE" altLang="sv-SE" sz="1600" i="1">
                <a:solidFill>
                  <a:srgbClr val="004165"/>
                </a:solidFill>
                <a:latin typeface="Helvetica" panose="020B0604020202020204" pitchFamily="34" charset="0"/>
              </a:rPr>
              <a:t>* Yaras garanti klimatavtryck</a:t>
            </a:r>
          </a:p>
        </p:txBody>
      </p:sp>
    </p:spTree>
    <p:extLst>
      <p:ext uri="{BB962C8B-B14F-4D97-AF65-F5344CB8AC3E}">
        <p14:creationId xmlns:p14="http://schemas.microsoft.com/office/powerpoint/2010/main" val="369942080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ubrik 1"/>
          <p:cNvSpPr>
            <a:spLocks noGrp="1"/>
          </p:cNvSpPr>
          <p:nvPr>
            <p:ph type="title"/>
          </p:nvPr>
        </p:nvSpPr>
        <p:spPr>
          <a:xfrm>
            <a:off x="703911" y="125333"/>
            <a:ext cx="7923213" cy="1143000"/>
          </a:xfrm>
        </p:spPr>
        <p:txBody>
          <a:bodyPr/>
          <a:lstStyle/>
          <a:p>
            <a:pPr eaLnBrk="1" hangingPunct="1"/>
            <a:r>
              <a:rPr lang="sv-SE" dirty="0" smtClean="0"/>
              <a:t>Lustgas från stallgödsel</a:t>
            </a:r>
          </a:p>
        </p:txBody>
      </p:sp>
      <p:pic>
        <p:nvPicPr>
          <p:cNvPr id="5122" name="Picture 2" title="Gödselbrunn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828422"/>
            <a:ext cx="3096146" cy="247691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Rak pil 10" title="Pil lustgasavgång från gödsellager"/>
          <p:cNvCxnSpPr/>
          <p:nvPr/>
        </p:nvCxnSpPr>
        <p:spPr>
          <a:xfrm flipV="1">
            <a:off x="2579467" y="3024313"/>
            <a:ext cx="479646" cy="151635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textruta 13"/>
          <p:cNvSpPr txBox="1"/>
          <p:nvPr/>
        </p:nvSpPr>
        <p:spPr>
          <a:xfrm>
            <a:off x="1835721" y="1236898"/>
            <a:ext cx="4464050" cy="1723549"/>
          </a:xfrm>
          <a:prstGeom prst="rect">
            <a:avLst/>
          </a:prstGeom>
          <a:noFill/>
        </p:spPr>
        <p:txBody>
          <a:bodyPr>
            <a:spAutoFit/>
          </a:bodyPr>
          <a:lstStyle/>
          <a:p>
            <a:pPr>
              <a:defRPr/>
            </a:pPr>
            <a:r>
              <a:rPr lang="sv-SE" sz="2000" b="1" dirty="0">
                <a:solidFill>
                  <a:srgbClr val="006330"/>
                </a:solidFill>
                <a:latin typeface="+mj-lt"/>
              </a:rPr>
              <a:t>Lustgas: </a:t>
            </a:r>
            <a:r>
              <a:rPr lang="sv-SE" sz="1600" b="1" dirty="0">
                <a:solidFill>
                  <a:srgbClr val="006330"/>
                </a:solidFill>
                <a:latin typeface="+mj-lt"/>
              </a:rPr>
              <a:t>Gynnas vid omväxlande syrefria och syrerika </a:t>
            </a:r>
            <a:r>
              <a:rPr lang="sv-SE" sz="1600" b="1" dirty="0" smtClean="0">
                <a:solidFill>
                  <a:srgbClr val="006330"/>
                </a:solidFill>
                <a:latin typeface="+mj-lt"/>
              </a:rPr>
              <a:t>zoner</a:t>
            </a:r>
          </a:p>
          <a:p>
            <a:pPr>
              <a:defRPr/>
            </a:pPr>
            <a:endParaRPr lang="sv-SE" sz="1600" b="1" dirty="0">
              <a:solidFill>
                <a:srgbClr val="006330"/>
              </a:solidFill>
              <a:latin typeface="+mj-lt"/>
            </a:endParaRPr>
          </a:p>
          <a:p>
            <a:pPr marL="180975" indent="-180975">
              <a:buFontTx/>
              <a:buChar char="-"/>
              <a:defRPr/>
            </a:pPr>
            <a:r>
              <a:rPr lang="sv-SE" b="1" dirty="0">
                <a:latin typeface="+mj-lt"/>
              </a:rPr>
              <a:t>Tillgång till kväve och kol</a:t>
            </a:r>
          </a:p>
          <a:p>
            <a:pPr marL="180975" indent="-180975">
              <a:buFontTx/>
              <a:buChar char="-"/>
              <a:defRPr/>
            </a:pPr>
            <a:r>
              <a:rPr lang="sv-SE" b="1" dirty="0">
                <a:latin typeface="+mj-lt"/>
              </a:rPr>
              <a:t>Temperatur (hög temp gynnsamt)</a:t>
            </a:r>
          </a:p>
          <a:p>
            <a:pPr marL="180975" indent="-180975">
              <a:buFontTx/>
              <a:buChar char="-"/>
              <a:defRPr/>
            </a:pPr>
            <a:r>
              <a:rPr lang="sv-SE" b="1" dirty="0">
                <a:latin typeface="+mj-lt"/>
              </a:rPr>
              <a:t>Lagringstid</a:t>
            </a:r>
          </a:p>
        </p:txBody>
      </p:sp>
      <p:cxnSp>
        <p:nvCxnSpPr>
          <p:cNvPr id="17" name="Rak pil 16" title="Pil ammoniakförluster stallgödsel"/>
          <p:cNvCxnSpPr>
            <a:endCxn id="21" idx="1"/>
          </p:cNvCxnSpPr>
          <p:nvPr/>
        </p:nvCxnSpPr>
        <p:spPr>
          <a:xfrm flipV="1">
            <a:off x="3059113" y="3824288"/>
            <a:ext cx="1728787" cy="6842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ruta 20"/>
          <p:cNvSpPr txBox="1"/>
          <p:nvPr/>
        </p:nvSpPr>
        <p:spPr>
          <a:xfrm>
            <a:off x="4787900" y="3500438"/>
            <a:ext cx="3636963" cy="646112"/>
          </a:xfrm>
          <a:prstGeom prst="rect">
            <a:avLst/>
          </a:prstGeom>
          <a:noFill/>
        </p:spPr>
        <p:txBody>
          <a:bodyPr>
            <a:spAutoFit/>
          </a:bodyPr>
          <a:lstStyle/>
          <a:p>
            <a:pPr>
              <a:defRPr/>
            </a:pPr>
            <a:r>
              <a:rPr lang="sv-SE" b="1" dirty="0">
                <a:solidFill>
                  <a:srgbClr val="006330"/>
                </a:solidFill>
                <a:latin typeface="+mj-lt"/>
              </a:rPr>
              <a:t>Ammoniak </a:t>
            </a:r>
            <a:r>
              <a:rPr lang="sv-SE" b="1" dirty="0">
                <a:solidFill>
                  <a:srgbClr val="006330"/>
                </a:solidFill>
                <a:latin typeface="+mj-lt"/>
                <a:sym typeface="Wingdings" pitchFamily="2" charset="2"/>
              </a:rPr>
              <a:t></a:t>
            </a:r>
            <a:r>
              <a:rPr lang="sv-SE" dirty="0">
                <a:solidFill>
                  <a:srgbClr val="006330"/>
                </a:solidFill>
                <a:latin typeface="+mj-lt"/>
                <a:sym typeface="Wingdings" pitchFamily="2" charset="2"/>
              </a:rPr>
              <a:t> indirekta lustgasemissioner</a:t>
            </a:r>
            <a:r>
              <a:rPr lang="sv-SE" dirty="0">
                <a:solidFill>
                  <a:srgbClr val="006330"/>
                </a:solidFill>
                <a:latin typeface="+mj-lt"/>
              </a:rPr>
              <a:t> </a:t>
            </a:r>
            <a:endParaRPr lang="sv-SE" sz="1400" dirty="0">
              <a:solidFill>
                <a:srgbClr val="006330"/>
              </a:solidFill>
              <a:latin typeface="+mj-lt"/>
            </a:endParaRPr>
          </a:p>
        </p:txBody>
      </p:sp>
      <p:sp>
        <p:nvSpPr>
          <p:cNvPr id="29" name="Rektangel 28"/>
          <p:cNvSpPr>
            <a:spLocks noChangeArrowheads="1"/>
          </p:cNvSpPr>
          <p:nvPr/>
        </p:nvSpPr>
        <p:spPr bwMode="auto">
          <a:xfrm>
            <a:off x="4665517" y="4254375"/>
            <a:ext cx="4068763" cy="1384300"/>
          </a:xfrm>
          <a:prstGeom prst="rect">
            <a:avLst/>
          </a:prstGeom>
          <a:noFill/>
          <a:ln w="9525">
            <a:noFill/>
            <a:miter lim="800000"/>
            <a:headEnd/>
            <a:tailEnd/>
          </a:ln>
        </p:spPr>
        <p:txBody>
          <a:bodyPr>
            <a:spAutoFit/>
          </a:bodyPr>
          <a:lstStyle/>
          <a:p>
            <a:pPr>
              <a:spcBef>
                <a:spcPts val="1800"/>
              </a:spcBef>
              <a:buFont typeface="Wingdings" pitchFamily="2" charset="2"/>
              <a:buChar char="à"/>
              <a:defRPr/>
            </a:pPr>
            <a:r>
              <a:rPr lang="sv-SE" sz="1800" b="1" dirty="0">
                <a:latin typeface="+mj-lt"/>
                <a:sym typeface="Wingdings" pitchFamily="2" charset="2"/>
              </a:rPr>
              <a:t>Flytgödsel ger mer metan</a:t>
            </a:r>
          </a:p>
          <a:p>
            <a:pPr>
              <a:spcBef>
                <a:spcPts val="1800"/>
              </a:spcBef>
              <a:buFont typeface="Wingdings" pitchFamily="2" charset="2"/>
              <a:buChar char="à"/>
              <a:defRPr/>
            </a:pPr>
            <a:r>
              <a:rPr lang="sv-SE" sz="1800" b="1" dirty="0">
                <a:latin typeface="+mj-lt"/>
                <a:sym typeface="Wingdings" pitchFamily="2" charset="2"/>
              </a:rPr>
              <a:t>Fastgödsel ger mer lustgas</a:t>
            </a:r>
          </a:p>
          <a:p>
            <a:pPr>
              <a:spcBef>
                <a:spcPts val="1800"/>
              </a:spcBef>
              <a:buFont typeface="Wingdings" pitchFamily="2" charset="2"/>
              <a:buChar char="à"/>
              <a:defRPr/>
            </a:pPr>
            <a:r>
              <a:rPr lang="sv-SE" sz="1800" b="1" dirty="0">
                <a:latin typeface="+mj-lt"/>
                <a:sym typeface="Wingdings" pitchFamily="2" charset="2"/>
              </a:rPr>
              <a:t>Djupströ ger metan och lustgas</a:t>
            </a:r>
            <a:endParaRPr lang="sv-SE" sz="1800" b="1" dirty="0">
              <a:latin typeface="+mj-lt"/>
            </a:endParaRPr>
          </a:p>
        </p:txBody>
      </p:sp>
    </p:spTree>
    <p:extLst>
      <p:ext uri="{BB962C8B-B14F-4D97-AF65-F5344CB8AC3E}">
        <p14:creationId xmlns:p14="http://schemas.microsoft.com/office/powerpoint/2010/main" val="451473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560" y="260648"/>
            <a:ext cx="8061523" cy="539750"/>
          </a:xfrm>
        </p:spPr>
        <p:txBody>
          <a:bodyPr/>
          <a:lstStyle/>
          <a:p>
            <a:r>
              <a:rPr lang="sv-SE" dirty="0" smtClean="0"/>
              <a:t>Vikten av gödselanalys</a:t>
            </a:r>
            <a:endParaRPr lang="sv-SE" dirty="0"/>
          </a:p>
        </p:txBody>
      </p:sp>
      <p:pic>
        <p:nvPicPr>
          <p:cNvPr id="4" name="Bildobjekt 3" title="Variation i ammoniumkväve i nötflytgödsel. "/>
          <p:cNvPicPr>
            <a:picLocks noChangeAspect="1"/>
          </p:cNvPicPr>
          <p:nvPr/>
        </p:nvPicPr>
        <p:blipFill rotWithShape="1">
          <a:blip r:embed="rId3"/>
          <a:srcRect l="923" t="744" r="-1"/>
          <a:stretch/>
        </p:blipFill>
        <p:spPr>
          <a:xfrm>
            <a:off x="1999842" y="1045032"/>
            <a:ext cx="6544492" cy="5223757"/>
          </a:xfrm>
          <a:prstGeom prst="rect">
            <a:avLst/>
          </a:prstGeom>
        </p:spPr>
      </p:pic>
    </p:spTree>
    <p:extLst>
      <p:ext uri="{BB962C8B-B14F-4D97-AF65-F5344CB8AC3E}">
        <p14:creationId xmlns:p14="http://schemas.microsoft.com/office/powerpoint/2010/main" val="2935923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60338" y="480876"/>
            <a:ext cx="8061523" cy="539750"/>
          </a:xfrm>
        </p:spPr>
        <p:txBody>
          <a:bodyPr/>
          <a:lstStyle/>
          <a:p>
            <a:r>
              <a:rPr lang="sv-SE" sz="1400" dirty="0" smtClean="0"/>
              <a:t>Flöden in och ut från gården </a:t>
            </a:r>
            <a:endParaRPr lang="sv-SE" sz="1400" dirty="0"/>
          </a:p>
        </p:txBody>
      </p:sp>
      <p:pic>
        <p:nvPicPr>
          <p:cNvPr id="10245" name="Picture 21" title="Dekorativ bild på gård "/>
          <p:cNvPicPr>
            <a:picLocks noChangeAspect="1" noChangeArrowheads="1"/>
          </p:cNvPicPr>
          <p:nvPr/>
        </p:nvPicPr>
        <p:blipFill>
          <a:blip r:embed="rId2">
            <a:extLst>
              <a:ext uri="{28A0092B-C50C-407E-A947-70E740481C1C}">
                <a14:useLocalDpi xmlns:a14="http://schemas.microsoft.com/office/drawing/2010/main" val="0"/>
              </a:ext>
            </a:extLst>
          </a:blip>
          <a:srcRect l="32813" t="28125" r="25781" b="23958"/>
          <a:stretch>
            <a:fillRect/>
          </a:stretch>
        </p:blipFill>
        <p:spPr bwMode="auto">
          <a:xfrm>
            <a:off x="2743200" y="1712913"/>
            <a:ext cx="3733800" cy="32400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7" name="AutoShape 23" descr="Hur mycket kväve, fosfor och kalium som kommer in till gården i kg/ha. "/>
          <p:cNvSpPr>
            <a:spLocks noChangeArrowheads="1"/>
          </p:cNvSpPr>
          <p:nvPr/>
        </p:nvSpPr>
        <p:spPr bwMode="auto">
          <a:xfrm>
            <a:off x="533400" y="2590800"/>
            <a:ext cx="2057400" cy="1295400"/>
          </a:xfrm>
          <a:prstGeom prst="rightArrow">
            <a:avLst>
              <a:gd name="adj1" fmla="val 100000"/>
              <a:gd name="adj2" fmla="val 42154"/>
            </a:avLst>
          </a:prstGeom>
          <a:blipFill dpi="0" rotWithShape="0">
            <a:blip r:embed="rId3"/>
            <a:srcRect/>
            <a:tile tx="0" ty="0" sx="100000" sy="100000" flip="none" algn="tl"/>
          </a:blip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a:latin typeface="Albertus Medium" pitchFamily="34" charset="0"/>
              </a:rPr>
              <a:t>Produkter in</a:t>
            </a:r>
          </a:p>
          <a:p>
            <a:pPr algn="ctr"/>
            <a:r>
              <a:rPr lang="sv-SE" altLang="sv-SE" sz="1600" b="1">
                <a:latin typeface="Albertus Medium" pitchFamily="34" charset="0"/>
              </a:rPr>
              <a:t>N:     kg/ha</a:t>
            </a:r>
          </a:p>
          <a:p>
            <a:pPr algn="ctr"/>
            <a:r>
              <a:rPr lang="sv-SE" altLang="sv-SE" sz="1600" b="1">
                <a:latin typeface="Albertus Medium" pitchFamily="34" charset="0"/>
              </a:rPr>
              <a:t>P:      kg/ha</a:t>
            </a:r>
          </a:p>
          <a:p>
            <a:pPr algn="ctr"/>
            <a:r>
              <a:rPr lang="sv-SE" altLang="sv-SE" sz="1600" b="1">
                <a:latin typeface="Albertus Medium" pitchFamily="34" charset="0"/>
              </a:rPr>
              <a:t>K:      kg/ha</a:t>
            </a:r>
          </a:p>
        </p:txBody>
      </p:sp>
      <p:sp>
        <p:nvSpPr>
          <p:cNvPr id="10246" name="AutoShape 22" descr="Hur mycket kväve som kommer in till gården via kvävenedfall " title="Kvävenedfall"/>
          <p:cNvSpPr>
            <a:spLocks noChangeArrowheads="1"/>
          </p:cNvSpPr>
          <p:nvPr/>
        </p:nvSpPr>
        <p:spPr bwMode="auto">
          <a:xfrm>
            <a:off x="533400" y="1752600"/>
            <a:ext cx="2057400" cy="609600"/>
          </a:xfrm>
          <a:prstGeom prst="rightArrow">
            <a:avLst>
              <a:gd name="adj1" fmla="val 100000"/>
              <a:gd name="adj2" fmla="val 89578"/>
            </a:avLst>
          </a:prstGeom>
          <a:solidFill>
            <a:srgbClr val="99CC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Albertus Medium" pitchFamily="34" charset="0"/>
              </a:rPr>
              <a:t>Kvävenedfall</a:t>
            </a:r>
          </a:p>
          <a:p>
            <a:pPr algn="ctr"/>
            <a:r>
              <a:rPr lang="sv-SE" altLang="sv-SE" sz="1600" b="1" dirty="0">
                <a:latin typeface="Albertus Medium" pitchFamily="34" charset="0"/>
              </a:rPr>
              <a:t>     kg N/ha</a:t>
            </a:r>
          </a:p>
        </p:txBody>
      </p:sp>
      <p:sp>
        <p:nvSpPr>
          <p:cNvPr id="10248" name="AutoShape 24" descr="Hur mycket kväve som kommer in till gården via kvävefixering " title="Kvävefixering "/>
          <p:cNvSpPr>
            <a:spLocks noChangeArrowheads="1"/>
          </p:cNvSpPr>
          <p:nvPr/>
        </p:nvSpPr>
        <p:spPr bwMode="auto">
          <a:xfrm>
            <a:off x="533400" y="4114800"/>
            <a:ext cx="2057400" cy="609600"/>
          </a:xfrm>
          <a:prstGeom prst="rightArrow">
            <a:avLst>
              <a:gd name="adj1" fmla="val 100000"/>
              <a:gd name="adj2" fmla="val 89578"/>
            </a:avLst>
          </a:prstGeom>
          <a:solidFill>
            <a:srgbClr val="99FF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Albertus Medium" pitchFamily="34" charset="0"/>
              </a:rPr>
              <a:t>Kvävefixering</a:t>
            </a:r>
          </a:p>
          <a:p>
            <a:pPr algn="ctr"/>
            <a:r>
              <a:rPr lang="sv-SE" altLang="sv-SE" sz="1600" b="1" dirty="0">
                <a:latin typeface="Albertus Medium" pitchFamily="34" charset="0"/>
              </a:rPr>
              <a:t>    kg N/ha</a:t>
            </a:r>
          </a:p>
        </p:txBody>
      </p:sp>
      <p:sp>
        <p:nvSpPr>
          <p:cNvPr id="10249" name="AutoShape 25" descr="Hur mycket kväve, fosfor och kalium som går ut från gården i kg/ha. " title="Pil ut från gården"/>
          <p:cNvSpPr>
            <a:spLocks noChangeArrowheads="1"/>
          </p:cNvSpPr>
          <p:nvPr/>
        </p:nvSpPr>
        <p:spPr bwMode="auto">
          <a:xfrm>
            <a:off x="6629400" y="2590800"/>
            <a:ext cx="2057400" cy="1295400"/>
          </a:xfrm>
          <a:prstGeom prst="rightArrow">
            <a:avLst>
              <a:gd name="adj1" fmla="val 100000"/>
              <a:gd name="adj2" fmla="val 42154"/>
            </a:avLst>
          </a:prstGeom>
          <a:blipFill dpi="0" rotWithShape="0">
            <a:blip r:embed="rId4"/>
            <a:srcRect/>
            <a:tile tx="0" ty="0" sx="100000" sy="100000" flip="none" algn="tl"/>
          </a:blip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Albertus Medium" pitchFamily="34" charset="0"/>
              </a:rPr>
              <a:t>Produkter ut</a:t>
            </a:r>
          </a:p>
          <a:p>
            <a:pPr algn="ctr"/>
            <a:r>
              <a:rPr lang="sv-SE" altLang="sv-SE" sz="1600" b="1" dirty="0">
                <a:latin typeface="Albertus Medium" pitchFamily="34" charset="0"/>
              </a:rPr>
              <a:t>N:     kg/ha</a:t>
            </a:r>
          </a:p>
          <a:p>
            <a:pPr algn="ctr"/>
            <a:r>
              <a:rPr lang="sv-SE" altLang="sv-SE" sz="1600" b="1" dirty="0">
                <a:latin typeface="Albertus Medium" pitchFamily="34" charset="0"/>
              </a:rPr>
              <a:t>P:      kg/ha</a:t>
            </a:r>
          </a:p>
          <a:p>
            <a:pPr algn="ctr"/>
            <a:r>
              <a:rPr lang="sv-SE" altLang="sv-SE" sz="1600" b="1" dirty="0">
                <a:latin typeface="Albertus Medium" pitchFamily="34" charset="0"/>
              </a:rPr>
              <a:t>K:     kg/ha</a:t>
            </a:r>
          </a:p>
        </p:txBody>
      </p:sp>
      <p:sp>
        <p:nvSpPr>
          <p:cNvPr id="10269" name="AutoShape 45"/>
          <p:cNvSpPr>
            <a:spLocks noChangeArrowheads="1"/>
          </p:cNvSpPr>
          <p:nvPr/>
        </p:nvSpPr>
        <p:spPr bwMode="auto">
          <a:xfrm>
            <a:off x="2895600" y="609600"/>
            <a:ext cx="1143000" cy="1066800"/>
          </a:xfrm>
          <a:prstGeom prst="upArrow">
            <a:avLst>
              <a:gd name="adj1" fmla="val 100000"/>
              <a:gd name="adj2" fmla="val 28597"/>
            </a:avLst>
          </a:prstGeom>
          <a:solidFill>
            <a:srgbClr val="FFFF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Albertus Medium" pitchFamily="34" charset="0"/>
              </a:rPr>
              <a:t>Ammoniak-</a:t>
            </a:r>
          </a:p>
          <a:p>
            <a:pPr algn="ctr"/>
            <a:r>
              <a:rPr lang="sv-SE" altLang="sv-SE" sz="1600" b="1" dirty="0">
                <a:latin typeface="Albertus Medium" pitchFamily="34" charset="0"/>
              </a:rPr>
              <a:t>avgång</a:t>
            </a:r>
          </a:p>
          <a:p>
            <a:pPr algn="ctr"/>
            <a:r>
              <a:rPr lang="sv-SE" altLang="sv-SE" sz="1600" b="1" dirty="0">
                <a:latin typeface="Albertus Medium" pitchFamily="34" charset="0"/>
              </a:rPr>
              <a:t>    kg N/ha</a:t>
            </a:r>
          </a:p>
        </p:txBody>
      </p:sp>
      <p:sp>
        <p:nvSpPr>
          <p:cNvPr id="10270" name="AutoShape 46"/>
          <p:cNvSpPr>
            <a:spLocks noChangeArrowheads="1"/>
          </p:cNvSpPr>
          <p:nvPr/>
        </p:nvSpPr>
        <p:spPr bwMode="auto">
          <a:xfrm>
            <a:off x="4419600" y="609600"/>
            <a:ext cx="1143000" cy="1066800"/>
          </a:xfrm>
          <a:prstGeom prst="upArrow">
            <a:avLst>
              <a:gd name="adj1" fmla="val 100000"/>
              <a:gd name="adj2" fmla="val 28597"/>
            </a:avLst>
          </a:prstGeom>
          <a:solidFill>
            <a:srgbClr val="FFFF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err="1">
                <a:latin typeface="Albertus Medium" pitchFamily="34" charset="0"/>
              </a:rPr>
              <a:t>Denitri</a:t>
            </a:r>
            <a:r>
              <a:rPr lang="sv-SE" altLang="sv-SE" sz="1600" b="1" dirty="0">
                <a:latin typeface="Albertus Medium" pitchFamily="34" charset="0"/>
              </a:rPr>
              <a:t>-</a:t>
            </a:r>
          </a:p>
          <a:p>
            <a:pPr algn="ctr"/>
            <a:r>
              <a:rPr lang="sv-SE" altLang="sv-SE" sz="1600" b="1" dirty="0" err="1">
                <a:latin typeface="Albertus Medium" pitchFamily="34" charset="0"/>
              </a:rPr>
              <a:t>fikation</a:t>
            </a:r>
            <a:endParaRPr lang="sv-SE" altLang="sv-SE" sz="1600" b="1" dirty="0">
              <a:latin typeface="Albertus Medium" pitchFamily="34" charset="0"/>
            </a:endParaRPr>
          </a:p>
          <a:p>
            <a:pPr algn="ctr"/>
            <a:r>
              <a:rPr lang="sv-SE" altLang="sv-SE" sz="1600" b="1" dirty="0">
                <a:latin typeface="Albertus Medium" pitchFamily="34" charset="0"/>
              </a:rPr>
              <a:t>    kg N/ha</a:t>
            </a:r>
          </a:p>
        </p:txBody>
      </p:sp>
      <p:sp>
        <p:nvSpPr>
          <p:cNvPr id="10271" name="AutoShape 47" descr="Hur mycket kväve som försvinner från gården via utlakning" title="Utlakning "/>
          <p:cNvSpPr>
            <a:spLocks noChangeArrowheads="1"/>
          </p:cNvSpPr>
          <p:nvPr/>
        </p:nvSpPr>
        <p:spPr bwMode="auto">
          <a:xfrm>
            <a:off x="2895600" y="5105400"/>
            <a:ext cx="1066800" cy="1371600"/>
          </a:xfrm>
          <a:prstGeom prst="downArrow">
            <a:avLst>
              <a:gd name="adj1" fmla="val 100000"/>
              <a:gd name="adj2" fmla="val 33815"/>
            </a:avLst>
          </a:prstGeom>
          <a:solidFill>
            <a:srgbClr val="FF993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Albertus Medium" pitchFamily="34" charset="0"/>
              </a:rPr>
              <a:t>Utlakning</a:t>
            </a:r>
          </a:p>
          <a:p>
            <a:pPr algn="ctr"/>
            <a:r>
              <a:rPr lang="sv-SE" altLang="sv-SE" sz="1600" b="1" dirty="0">
                <a:latin typeface="Albertus Medium" pitchFamily="34" charset="0"/>
              </a:rPr>
              <a:t>   kg N/ha</a:t>
            </a:r>
          </a:p>
        </p:txBody>
      </p:sp>
      <p:sp>
        <p:nvSpPr>
          <p:cNvPr id="10272" name="AutoShape 48" descr="Hur mycket kväve som försvinner från gården via mullbildning" title="Mullbildning "/>
          <p:cNvSpPr>
            <a:spLocks noChangeArrowheads="1"/>
          </p:cNvSpPr>
          <p:nvPr/>
        </p:nvSpPr>
        <p:spPr bwMode="auto">
          <a:xfrm>
            <a:off x="4191000" y="5105400"/>
            <a:ext cx="914400" cy="1371600"/>
          </a:xfrm>
          <a:prstGeom prst="downArrow">
            <a:avLst>
              <a:gd name="adj1" fmla="val 100000"/>
              <a:gd name="adj2" fmla="val 39451"/>
            </a:avLst>
          </a:prstGeom>
          <a:solidFill>
            <a:srgbClr val="FF993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Albertus Medium" pitchFamily="34" charset="0"/>
              </a:rPr>
              <a:t>Till mull</a:t>
            </a:r>
          </a:p>
          <a:p>
            <a:pPr algn="ctr"/>
            <a:r>
              <a:rPr lang="sv-SE" altLang="sv-SE" sz="1600" b="1" dirty="0">
                <a:latin typeface="Albertus Medium" pitchFamily="34" charset="0"/>
              </a:rPr>
              <a:t>  kg N/ha</a:t>
            </a:r>
          </a:p>
        </p:txBody>
      </p:sp>
      <p:sp>
        <p:nvSpPr>
          <p:cNvPr id="10273" name="AutoShape 49" descr="Hur mycket kväve som kommer till  gården via nedbrytning av mull." title="Nedbrytning av mull "/>
          <p:cNvSpPr>
            <a:spLocks noChangeArrowheads="1"/>
          </p:cNvSpPr>
          <p:nvPr/>
        </p:nvSpPr>
        <p:spPr bwMode="auto">
          <a:xfrm>
            <a:off x="5334000" y="5105400"/>
            <a:ext cx="914400" cy="1295400"/>
          </a:xfrm>
          <a:prstGeom prst="upArrow">
            <a:avLst>
              <a:gd name="adj1" fmla="val 100000"/>
              <a:gd name="adj2" fmla="val 33679"/>
            </a:avLst>
          </a:prstGeom>
          <a:solidFill>
            <a:srgbClr val="FFFF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a:latin typeface="Albertus Medium" pitchFamily="34" charset="0"/>
              </a:rPr>
              <a:t>Från mull</a:t>
            </a:r>
          </a:p>
          <a:p>
            <a:pPr algn="ctr"/>
            <a:r>
              <a:rPr lang="sv-SE" altLang="sv-SE" sz="1600" b="1">
                <a:latin typeface="Albertus Medium" pitchFamily="34" charset="0"/>
              </a:rPr>
              <a:t> kg N/ha</a:t>
            </a:r>
          </a:p>
        </p:txBody>
      </p:sp>
      <p:graphicFrame>
        <p:nvGraphicFramePr>
          <p:cNvPr id="3098" name="Group 26" descr="Exempel tabell på hur näringsöverskottet kan se ut. " title="Tabell över näringsöverskott"/>
          <p:cNvGraphicFramePr>
            <a:graphicFrameLocks noGrp="1"/>
          </p:cNvGraphicFramePr>
          <p:nvPr>
            <p:extLst/>
          </p:nvPr>
        </p:nvGraphicFramePr>
        <p:xfrm>
          <a:off x="7092950" y="4221163"/>
          <a:ext cx="1524000" cy="2103436"/>
        </p:xfrm>
        <a:graphic>
          <a:graphicData uri="http://schemas.openxmlformats.org/drawingml/2006/table">
            <a:tbl>
              <a:tblPr firstRow="1"/>
              <a:tblGrid>
                <a:gridCol w="762000">
                  <a:extLst>
                    <a:ext uri="{9D8B030D-6E8A-4147-A177-3AD203B41FA5}">
                      <a16:colId xmlns:a16="http://schemas.microsoft.com/office/drawing/2014/main" val="1917788056"/>
                    </a:ext>
                  </a:extLst>
                </a:gridCol>
                <a:gridCol w="762000">
                  <a:extLst>
                    <a:ext uri="{9D8B030D-6E8A-4147-A177-3AD203B41FA5}">
                      <a16:colId xmlns:a16="http://schemas.microsoft.com/office/drawing/2014/main" val="4293472691"/>
                    </a:ext>
                  </a:extLst>
                </a:gridCol>
              </a:tblGrid>
              <a:tr h="640176">
                <a:tc gridSpan="2">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Överskott kg/ha</a:t>
                      </a:r>
                    </a:p>
                  </a:txBody>
                  <a:tcPr marT="45727" marB="45727"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sv-SE"/>
                    </a:p>
                  </a:txBody>
                  <a:tcPr/>
                </a:tc>
                <a:extLst>
                  <a:ext uri="{0D108BD9-81ED-4DB2-BD59-A6C34878D82A}">
                    <a16:rowId xmlns:a16="http://schemas.microsoft.com/office/drawing/2014/main" val="2313829739"/>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N</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8163075"/>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P</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82909840"/>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K</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452222156"/>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933129946"/>
                  </a:ext>
                </a:extLst>
              </a:tr>
            </a:tbl>
          </a:graphicData>
        </a:graphic>
      </p:graphicFrame>
    </p:spTree>
    <p:extLst>
      <p:ext uri="{BB962C8B-B14F-4D97-AF65-F5344CB8AC3E}">
        <p14:creationId xmlns:p14="http://schemas.microsoft.com/office/powerpoint/2010/main" val="3352955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descr="Från gödsel kommer det ammoniumkväve som kan avgå som ammoniak eller mineraliseras via mikrooragnismer. Senare kan det antigen tas upp av växter, bli inbyggt i organiskt material eller nitrifieras till nitrat. Nitrat kan i sin tur antigen tas upp av växter, lakas ut eller avgå i gas som kväve eller lustgas. " title="Kvävets kretslopp"/>
          <p:cNvPicPr>
            <a:picLocks noGrp="1" noChangeAspect="1"/>
          </p:cNvPicPr>
          <p:nvPr>
            <p:ph idx="1"/>
          </p:nvPr>
        </p:nvPicPr>
        <p:blipFill rotWithShape="1">
          <a:blip r:embed="rId3"/>
          <a:srcRect l="-72" b="3417"/>
          <a:stretch/>
        </p:blipFill>
        <p:spPr>
          <a:xfrm>
            <a:off x="179512" y="260648"/>
            <a:ext cx="8424937" cy="6120680"/>
          </a:xfrm>
          <a:prstGeom prst="rect">
            <a:avLst/>
          </a:prstGeom>
        </p:spPr>
      </p:pic>
      <p:sp>
        <p:nvSpPr>
          <p:cNvPr id="2" name="Rubrik 1"/>
          <p:cNvSpPr>
            <a:spLocks noGrp="1"/>
          </p:cNvSpPr>
          <p:nvPr>
            <p:ph type="title"/>
          </p:nvPr>
        </p:nvSpPr>
        <p:spPr>
          <a:xfrm>
            <a:off x="827584" y="260648"/>
            <a:ext cx="8061523" cy="539750"/>
          </a:xfrm>
        </p:spPr>
        <p:txBody>
          <a:bodyPr/>
          <a:lstStyle/>
          <a:p>
            <a:r>
              <a:rPr lang="sv-SE" dirty="0" smtClean="0"/>
              <a:t>Kvävets kretslopp </a:t>
            </a:r>
            <a:endParaRPr lang="sv-SE" dirty="0"/>
          </a:p>
        </p:txBody>
      </p:sp>
    </p:spTree>
    <p:extLst>
      <p:ext uri="{BB962C8B-B14F-4D97-AF65-F5344CB8AC3E}">
        <p14:creationId xmlns:p14="http://schemas.microsoft.com/office/powerpoint/2010/main" val="1234318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8" name="Rectangle 6" descr="10 spannmål, 10 Spannmål, oljeväxt, 10 sockerbetor (Var 4:e år), 20 Potatis (var4:e år), 10 vall ( 3 år av 6) "/>
          <p:cNvSpPr>
            <a:spLocks noChangeArrowheads="1"/>
          </p:cNvSpPr>
          <p:nvPr/>
        </p:nvSpPr>
        <p:spPr bwMode="auto">
          <a:xfrm>
            <a:off x="3995936" y="2358362"/>
            <a:ext cx="688253" cy="2366782"/>
          </a:xfrm>
          <a:prstGeom prst="rect">
            <a:avLst/>
          </a:prstGeom>
          <a:solidFill>
            <a:srgbClr val="A7193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7" name="Rectangle 5" descr="5 spannmål, 5 Spannmål, oljeväxt, 5 sockerbetor (Var 4:e år), 10 Potatis (var4:e år), 0 vall ( 3 år av 6) "/>
          <p:cNvSpPr>
            <a:spLocks noChangeArrowheads="1"/>
          </p:cNvSpPr>
          <p:nvPr/>
        </p:nvSpPr>
        <p:spPr bwMode="auto">
          <a:xfrm>
            <a:off x="4751861" y="2358360"/>
            <a:ext cx="684235" cy="2366784"/>
          </a:xfrm>
          <a:prstGeom prst="rect">
            <a:avLst/>
          </a:prstGeom>
          <a:solidFill>
            <a:srgbClr val="DC5034">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6" name="Rectangle 4" descr="0 spannmål, 0 Spannmål, oljeväxt, 0 sockerbetor (Var 4:e år), 5Potatis (var4:e år), -5 vall ( 3 år av 6) "/>
          <p:cNvSpPr>
            <a:spLocks noChangeArrowheads="1"/>
          </p:cNvSpPr>
          <p:nvPr/>
        </p:nvSpPr>
        <p:spPr bwMode="auto">
          <a:xfrm>
            <a:off x="5508104" y="2358360"/>
            <a:ext cx="714100" cy="2366784"/>
          </a:xfrm>
          <a:prstGeom prst="rect">
            <a:avLst/>
          </a:prstGeom>
          <a:solidFill>
            <a:srgbClr val="D4BA0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5" name="Rectangle 3" descr="-10 spannmål, - 10 Spannmål, oljeväxt, -10 sockerbetor (Var 4:e år), -5Potatis (var4:e år), -15 vall ( 3 år av 6) " title="Fosforbalans i klass IVb "/>
          <p:cNvSpPr>
            <a:spLocks noChangeArrowheads="1"/>
          </p:cNvSpPr>
          <p:nvPr/>
        </p:nvSpPr>
        <p:spPr bwMode="auto">
          <a:xfrm>
            <a:off x="6300192" y="2358359"/>
            <a:ext cx="689742" cy="2366785"/>
          </a:xfrm>
          <a:prstGeom prst="rect">
            <a:avLst/>
          </a:prstGeom>
          <a:solidFill>
            <a:srgbClr val="92D05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2" name="Rectangle 3" descr="-20 spannmål, - 25 Spannmål, oljeväxt, -20 sockerbetor (Var 4:e år), -15Potatis (var4:e år), -20 vall ( 3 år av 6) &#10;" title="Fosforbalans i klass IVA"/>
          <p:cNvSpPr>
            <a:spLocks noChangeArrowheads="1"/>
          </p:cNvSpPr>
          <p:nvPr/>
        </p:nvSpPr>
        <p:spPr bwMode="auto">
          <a:xfrm>
            <a:off x="7080405" y="2358359"/>
            <a:ext cx="689742" cy="2366785"/>
          </a:xfrm>
          <a:prstGeom prst="rect">
            <a:avLst/>
          </a:prstGeom>
          <a:solidFill>
            <a:srgbClr val="58A618">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4" name="Rectangle 2" descr="-20 spannmål, - 25 Spannmål, oljeväxt, -25 sockerbetor (Var 4:e år), -15Potatis (var4:e år), -20 vall ( 3 år av 6) " title="Fosforbalns i klass V "/>
          <p:cNvSpPr>
            <a:spLocks noChangeArrowheads="1"/>
          </p:cNvSpPr>
          <p:nvPr/>
        </p:nvSpPr>
        <p:spPr bwMode="auto">
          <a:xfrm>
            <a:off x="7860618" y="2358359"/>
            <a:ext cx="684660" cy="2366785"/>
          </a:xfrm>
          <a:prstGeom prst="rect">
            <a:avLst/>
          </a:prstGeom>
          <a:solidFill>
            <a:srgbClr val="0083BE"/>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9" name="Rectangle 7"/>
          <p:cNvSpPr>
            <a:spLocks noGrp="1" noChangeArrowheads="1"/>
          </p:cNvSpPr>
          <p:nvPr>
            <p:ph type="title"/>
          </p:nvPr>
        </p:nvSpPr>
        <p:spPr>
          <a:xfrm>
            <a:off x="327025" y="226402"/>
            <a:ext cx="8458200" cy="685800"/>
          </a:xfrm>
        </p:spPr>
        <p:txBody>
          <a:bodyPr/>
          <a:lstStyle/>
          <a:p>
            <a:r>
              <a:rPr lang="sv-SE" altLang="sv-SE" sz="2200" dirty="0" smtClean="0">
                <a:ea typeface="ＭＳ Ｐゴシック" pitchFamily="34" charset="-128"/>
              </a:rPr>
              <a:t>Rekommenderad fosforbalans för olika </a:t>
            </a:r>
            <a:r>
              <a:rPr lang="sv-SE" altLang="sv-SE" sz="2200" dirty="0" smtClean="0">
                <a:ea typeface="ＭＳ Ｐゴシック" pitchFamily="34" charset="-128"/>
              </a:rPr>
              <a:t>växtföljder, </a:t>
            </a:r>
            <a:br>
              <a:rPr lang="sv-SE" altLang="sv-SE" sz="2200" dirty="0" smtClean="0">
                <a:ea typeface="ＭＳ Ｐゴシック" pitchFamily="34" charset="-128"/>
              </a:rPr>
            </a:br>
            <a:r>
              <a:rPr lang="sv-SE" altLang="sv-SE" sz="2200" dirty="0" smtClean="0">
                <a:ea typeface="ＭＳ Ｐゴシック" pitchFamily="34" charset="-128"/>
              </a:rPr>
              <a:t>med ett långsiktigt perspektiv</a:t>
            </a:r>
            <a:r>
              <a:rPr lang="sv-SE" altLang="sv-SE" sz="2200" dirty="0" smtClean="0">
                <a:ea typeface="ＭＳ Ｐゴシック" pitchFamily="34" charset="-128"/>
              </a:rPr>
              <a:t> </a:t>
            </a:r>
            <a:endParaRPr lang="sv-SE" altLang="sv-SE" sz="2200" dirty="0" smtClean="0">
              <a:ea typeface="ＭＳ Ｐゴシック" pitchFamily="34" charset="-128"/>
            </a:endParaRPr>
          </a:p>
        </p:txBody>
      </p:sp>
      <p:sp>
        <p:nvSpPr>
          <p:cNvPr id="18442" name="Text Box 10"/>
          <p:cNvSpPr txBox="1">
            <a:spLocks noChangeArrowheads="1"/>
          </p:cNvSpPr>
          <p:nvPr/>
        </p:nvSpPr>
        <p:spPr bwMode="auto">
          <a:xfrm>
            <a:off x="4211961" y="1499234"/>
            <a:ext cx="4573264" cy="76944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2200"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i="0" u="none" strike="noStrike" kern="1200" cap="none" spc="0" normalizeH="0" baseline="0" noProof="0" dirty="0" smtClean="0">
                <a:ln>
                  <a:noFill/>
                </a:ln>
                <a:solidFill>
                  <a:srgbClr val="004165"/>
                </a:solidFill>
                <a:effectLst/>
                <a:uLnTx/>
                <a:uFillTx/>
                <a:latin typeface="Helvetica"/>
                <a:ea typeface="ＭＳ Ｐゴシック" pitchFamily="34" charset="-128"/>
                <a:cs typeface="+mn-cs"/>
              </a:rPr>
              <a:t>Balans</a:t>
            </a:r>
            <a:r>
              <a:rPr kumimoji="0" lang="sv-SE" altLang="sv-SE" sz="2200" i="0" u="none" strike="noStrike" kern="1200" cap="none" spc="0" normalizeH="0" noProof="0" dirty="0" smtClean="0">
                <a:ln>
                  <a:noFill/>
                </a:ln>
                <a:solidFill>
                  <a:srgbClr val="004165"/>
                </a:solidFill>
                <a:effectLst/>
                <a:uLnTx/>
                <a:uFillTx/>
                <a:latin typeface="Helvetica"/>
                <a:ea typeface="ＭＳ Ｐゴシック" pitchFamily="34" charset="-128"/>
                <a:cs typeface="+mn-cs"/>
              </a:rPr>
              <a:t> vid olika </a:t>
            </a:r>
            <a:r>
              <a:rPr kumimoji="0" lang="sv-SE" altLang="sv-SE" sz="2200" b="0" i="0" u="none" strike="noStrike" kern="1200" cap="none" spc="0" normalizeH="0" baseline="0" noProof="0" dirty="0" smtClean="0">
                <a:ln>
                  <a:noFill/>
                </a:ln>
                <a:solidFill>
                  <a:srgbClr val="004165"/>
                </a:solidFill>
                <a:effectLst/>
                <a:uLnTx/>
                <a:uFillTx/>
                <a:latin typeface="Helvetica"/>
                <a:ea typeface="ＭＳ Ｐゴシック" pitchFamily="34" charset="-128"/>
                <a:cs typeface="Arial" panose="020B0604020202020204" pitchFamily="34" charset="0"/>
              </a:rPr>
              <a:t>P-AL klass</a:t>
            </a:r>
            <a:endParaRPr kumimoji="0" lang="sv-SE" altLang="sv-SE" sz="2200" b="0" i="0" u="none" strike="noStrike" kern="1200" cap="none" spc="0" normalizeH="0" baseline="0" noProof="0" dirty="0">
              <a:ln>
                <a:noFill/>
              </a:ln>
              <a:solidFill>
                <a:srgbClr val="004165"/>
              </a:solidFill>
              <a:effectLst/>
              <a:uLnTx/>
              <a:uFillTx/>
              <a:latin typeface="Helvetica"/>
              <a:ea typeface="ＭＳ Ｐゴシック" pitchFamily="34" charset="-128"/>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kumimoji="0" lang="sv-SE" altLang="sv-SE" sz="2200" b="1" i="0" u="none" strike="noStrike" kern="1200" cap="none" spc="0" normalizeH="0" baseline="0" noProof="0" dirty="0">
                <a:ln>
                  <a:noFill/>
                </a:ln>
                <a:solidFill>
                  <a:srgbClr val="A71930"/>
                </a:solidFill>
                <a:effectLst/>
                <a:uLnTx/>
                <a:uFillTx/>
                <a:latin typeface="Helvetica"/>
                <a:ea typeface="ＭＳ Ｐゴシック" pitchFamily="34" charset="-128"/>
                <a:cs typeface="+mn-cs"/>
              </a:rPr>
              <a:t>I </a:t>
            </a:r>
            <a:r>
              <a:rPr kumimoji="0" lang="sv-SE" altLang="sv-SE" sz="2200" b="1" i="0" u="none" strike="noStrike" kern="1200" cap="none" spc="0" normalizeH="0" baseline="0" noProof="0" dirty="0" smtClean="0">
                <a:ln>
                  <a:noFill/>
                </a:ln>
                <a:solidFill>
                  <a:srgbClr val="A71930"/>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smtClean="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smtClean="0">
                <a:ln>
                  <a:noFill/>
                </a:ln>
                <a:solidFill>
                  <a:srgbClr val="DC5034"/>
                </a:solidFill>
                <a:effectLst/>
                <a:uLnTx/>
                <a:uFillTx/>
                <a:latin typeface="Helvetica"/>
                <a:ea typeface="ＭＳ Ｐゴシック" pitchFamily="34" charset="-128"/>
                <a:cs typeface="+mn-cs"/>
              </a:rPr>
              <a:t>II </a:t>
            </a:r>
            <a:r>
              <a:rPr kumimoji="0" lang="sv-SE" altLang="sv-SE" sz="2200" b="1" i="0" u="none" strike="noStrike" kern="1200" cap="none" spc="0" normalizeH="0" baseline="0" noProof="0" dirty="0" smtClean="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D4BA00"/>
                </a:solidFill>
                <a:effectLst/>
                <a:uLnTx/>
                <a:uFillTx/>
                <a:latin typeface="Helvetica"/>
                <a:ea typeface="ＭＳ Ｐゴシック" pitchFamily="34" charset="-128"/>
                <a:cs typeface="+mn-cs"/>
              </a:rPr>
              <a:t>III</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smtClean="0">
                <a:ln>
                  <a:noFill/>
                </a:ln>
                <a:solidFill>
                  <a:srgbClr val="004165"/>
                </a:solidFill>
                <a:effectLst/>
                <a:uLnTx/>
                <a:uFillTx/>
                <a:latin typeface="Helvetica"/>
                <a:ea typeface="ＭＳ Ｐゴシック" pitchFamily="34" charset="-128"/>
                <a:cs typeface="+mn-cs"/>
              </a:rPr>
              <a:t>      </a:t>
            </a:r>
            <a:r>
              <a:rPr lang="sv-SE" altLang="sv-SE" sz="2200" b="1" dirty="0" smtClean="0">
                <a:solidFill>
                  <a:srgbClr val="92D050"/>
                </a:solidFill>
                <a:latin typeface="Helvetica"/>
              </a:rPr>
              <a:t>I</a:t>
            </a:r>
            <a:r>
              <a:rPr kumimoji="0" lang="sv-SE" altLang="sv-SE" sz="2200" b="1" i="0" u="none" strike="noStrike" kern="1200" cap="none" spc="0" normalizeH="0" baseline="0" noProof="0" dirty="0" smtClean="0">
                <a:ln>
                  <a:noFill/>
                </a:ln>
                <a:solidFill>
                  <a:srgbClr val="92D050"/>
                </a:solidFill>
                <a:effectLst/>
                <a:uLnTx/>
                <a:uFillTx/>
                <a:latin typeface="Helvetica"/>
                <a:ea typeface="ＭＳ Ｐゴシック" pitchFamily="34" charset="-128"/>
                <a:cs typeface="+mn-cs"/>
              </a:rPr>
              <a:t>VA</a:t>
            </a:r>
            <a:r>
              <a:rPr kumimoji="0" lang="sv-SE" altLang="sv-SE" sz="2200" b="1" i="0" u="none" strike="noStrike" kern="1200" cap="none" spc="0" normalizeH="0" baseline="0" noProof="0" dirty="0" smtClean="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smtClean="0">
                <a:ln>
                  <a:noFill/>
                </a:ln>
                <a:solidFill>
                  <a:srgbClr val="58A618"/>
                </a:solidFill>
                <a:effectLst/>
                <a:uLnTx/>
                <a:uFillTx/>
                <a:latin typeface="Helvetica"/>
                <a:ea typeface="ＭＳ Ｐゴシック" pitchFamily="34" charset="-128"/>
                <a:cs typeface="+mn-cs"/>
              </a:rPr>
              <a:t>IVB </a:t>
            </a:r>
            <a:r>
              <a:rPr kumimoji="0" lang="sv-SE" altLang="sv-SE" sz="2200" b="1" i="0" u="none" strike="noStrike" kern="1200" cap="none" spc="0" normalizeH="0" baseline="0" noProof="0" dirty="0" smtClean="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smtClean="0">
                <a:ln>
                  <a:noFill/>
                </a:ln>
                <a:solidFill>
                  <a:srgbClr val="0083BE"/>
                </a:solidFill>
                <a:effectLst/>
                <a:uLnTx/>
                <a:uFillTx/>
                <a:latin typeface="Helvetica"/>
                <a:ea typeface="ＭＳ Ｐゴシック" pitchFamily="34" charset="-128"/>
                <a:cs typeface="+mn-cs"/>
              </a:rPr>
              <a:t>V</a:t>
            </a:r>
            <a:endParaRPr kumimoji="0" lang="sv-SE" altLang="sv-SE" sz="2200" b="1" i="0" u="none" strike="noStrike" kern="1200" cap="none" spc="0" normalizeH="0" baseline="0" noProof="0" dirty="0">
              <a:ln>
                <a:noFill/>
              </a:ln>
              <a:solidFill>
                <a:srgbClr val="0083BE"/>
              </a:solidFill>
              <a:effectLst/>
              <a:uLnTx/>
              <a:uFillTx/>
              <a:latin typeface="Helvetica"/>
              <a:ea typeface="ＭＳ Ｐゴシック" pitchFamily="34" charset="-128"/>
              <a:cs typeface="+mn-cs"/>
            </a:endParaRPr>
          </a:p>
        </p:txBody>
      </p:sp>
      <p:sp>
        <p:nvSpPr>
          <p:cNvPr id="18440" name="Rectangle 8"/>
          <p:cNvSpPr>
            <a:spLocks noGrp="1" noChangeArrowheads="1"/>
          </p:cNvSpPr>
          <p:nvPr>
            <p:ph type="body" idx="1"/>
          </p:nvPr>
        </p:nvSpPr>
        <p:spPr>
          <a:xfrm>
            <a:off x="179512" y="2268675"/>
            <a:ext cx="8605713" cy="3302886"/>
          </a:xfrm>
        </p:spPr>
        <p:txBody>
          <a:bodyPr/>
          <a:lstStyle/>
          <a:p>
            <a:pPr eaLnBrk="1" hangingPunct="1">
              <a:lnSpc>
                <a:spcPct val="170000"/>
              </a:lnSpc>
              <a:spcBef>
                <a:spcPts val="600"/>
              </a:spcBef>
            </a:pPr>
            <a:r>
              <a:rPr lang="sv-SE" altLang="sv-SE" sz="2000" dirty="0" smtClean="0">
                <a:solidFill>
                  <a:schemeClr val="tx1"/>
                </a:solidFill>
                <a:latin typeface="+mj-lt"/>
                <a:ea typeface="ＭＳ Ｐゴシック" pitchFamily="34" charset="-128"/>
                <a:cs typeface="Arial" panose="020B0604020202020204" pitchFamily="34" charset="0"/>
              </a:rPr>
              <a:t>Spannmål, Vall	                </a:t>
            </a:r>
            <a:r>
              <a:rPr lang="sv-SE" altLang="sv-SE" sz="2000" dirty="0" smtClean="0">
                <a:solidFill>
                  <a:schemeClr val="accent5">
                    <a:lumMod val="10000"/>
                  </a:schemeClr>
                </a:solidFill>
                <a:latin typeface="+mj-lt"/>
                <a:ea typeface="ＭＳ Ｐゴシック" pitchFamily="34" charset="-128"/>
                <a:cs typeface="Arial" panose="020B0604020202020204" pitchFamily="34" charset="0"/>
              </a:rPr>
              <a:t>10        5          0       -10      -20      -20 </a:t>
            </a:r>
          </a:p>
          <a:p>
            <a:pPr>
              <a:spcBef>
                <a:spcPts val="600"/>
              </a:spcBef>
            </a:pPr>
            <a:r>
              <a:rPr lang="sv-SE" altLang="sv-SE" sz="2000" dirty="0" smtClean="0">
                <a:solidFill>
                  <a:schemeClr val="tx1"/>
                </a:solidFill>
                <a:latin typeface="+mj-lt"/>
                <a:ea typeface="ＭＳ Ｐゴシック" pitchFamily="34" charset="-128"/>
                <a:cs typeface="Arial" panose="020B0604020202020204" pitchFamily="34" charset="0"/>
              </a:rPr>
              <a:t>Spannmål, oljeväxter	                </a:t>
            </a:r>
            <a:r>
              <a:rPr lang="sv-SE" altLang="sv-SE" sz="2000" dirty="0" smtClean="0">
                <a:solidFill>
                  <a:schemeClr val="accent5">
                    <a:lumMod val="10000"/>
                  </a:schemeClr>
                </a:solidFill>
                <a:latin typeface="+mj-lt"/>
                <a:ea typeface="ＭＳ Ｐゴシック" pitchFamily="34" charset="-128"/>
                <a:cs typeface="Arial" panose="020B0604020202020204" pitchFamily="34" charset="0"/>
              </a:rPr>
              <a:t>15</a:t>
            </a:r>
            <a:r>
              <a:rPr lang="sv-SE" altLang="sv-SE" sz="2000" dirty="0" smtClean="0">
                <a:latin typeface="+mj-lt"/>
                <a:ea typeface="ＭＳ Ｐゴシック" pitchFamily="34" charset="-128"/>
                <a:cs typeface="Arial" panose="020B0604020202020204" pitchFamily="34" charset="0"/>
              </a:rPr>
              <a:t> </a:t>
            </a:r>
            <a:r>
              <a:rPr lang="sv-SE" altLang="sv-SE" sz="2000" dirty="0" smtClean="0">
                <a:solidFill>
                  <a:schemeClr val="accent5">
                    <a:lumMod val="10000"/>
                  </a:schemeClr>
                </a:solidFill>
                <a:latin typeface="+mj-lt"/>
                <a:ea typeface="ＭＳ Ｐゴシック" pitchFamily="34" charset="-128"/>
                <a:cs typeface="Arial" panose="020B0604020202020204" pitchFamily="34" charset="0"/>
              </a:rPr>
              <a:t>       10        5        -10     -25      -25</a:t>
            </a:r>
            <a:endParaRPr lang="sv-SE" altLang="sv-SE" sz="2000" dirty="0" smtClean="0">
              <a:solidFill>
                <a:schemeClr val="tx1"/>
              </a:solidFill>
              <a:latin typeface="+mj-lt"/>
              <a:ea typeface="ＭＳ Ｐゴシック" pitchFamily="34" charset="-128"/>
              <a:cs typeface="Arial" panose="020B0604020202020204" pitchFamily="34" charset="0"/>
            </a:endParaRPr>
          </a:p>
          <a:p>
            <a:pPr marL="0" indent="0" eaLnBrk="1" hangingPunct="1">
              <a:spcBef>
                <a:spcPts val="0"/>
              </a:spcBef>
              <a:buNone/>
            </a:pPr>
            <a:r>
              <a:rPr lang="sv-SE" altLang="sv-SE" sz="2000" dirty="0" smtClean="0">
                <a:solidFill>
                  <a:schemeClr val="tx1"/>
                </a:solidFill>
                <a:latin typeface="+mj-lt"/>
                <a:ea typeface="ＭＳ Ｐゴシック" pitchFamily="34" charset="-128"/>
                <a:cs typeface="Arial" panose="020B0604020202020204" pitchFamily="34" charset="0"/>
              </a:rPr>
              <a:t>        </a:t>
            </a:r>
          </a:p>
          <a:p>
            <a:pPr>
              <a:spcBef>
                <a:spcPts val="0"/>
              </a:spcBef>
            </a:pPr>
            <a:r>
              <a:rPr lang="sv-SE" altLang="sv-SE" sz="2000" dirty="0" smtClean="0">
                <a:solidFill>
                  <a:schemeClr val="tx1"/>
                </a:solidFill>
                <a:latin typeface="+mj-lt"/>
                <a:ea typeface="ＭＳ Ｐゴシック" pitchFamily="34" charset="-128"/>
                <a:cs typeface="Arial" panose="020B0604020202020204" pitchFamily="34" charset="0"/>
              </a:rPr>
              <a:t>Sockerbetor var </a:t>
            </a:r>
            <a:r>
              <a:rPr lang="sv-SE" altLang="sv-SE" sz="2000" dirty="0" smtClean="0">
                <a:solidFill>
                  <a:schemeClr val="tx1"/>
                </a:solidFill>
                <a:ea typeface="ＭＳ Ｐゴシック" pitchFamily="34" charset="-128"/>
                <a:cs typeface="Arial" panose="020B0604020202020204" pitchFamily="34" charset="0"/>
              </a:rPr>
              <a:t>4:e </a:t>
            </a:r>
            <a:r>
              <a:rPr lang="sv-SE" altLang="sv-SE" sz="2000" dirty="0">
                <a:solidFill>
                  <a:schemeClr val="tx1"/>
                </a:solidFill>
                <a:ea typeface="ＭＳ Ｐゴシック" pitchFamily="34" charset="-128"/>
                <a:cs typeface="Arial" panose="020B0604020202020204" pitchFamily="34" charset="0"/>
              </a:rPr>
              <a:t>år</a:t>
            </a:r>
            <a:r>
              <a:rPr lang="sv-SE" altLang="sv-SE" sz="2000" dirty="0" smtClean="0">
                <a:solidFill>
                  <a:schemeClr val="tx1"/>
                </a:solidFill>
                <a:latin typeface="+mj-lt"/>
                <a:ea typeface="ＭＳ Ｐゴシック" pitchFamily="34" charset="-128"/>
                <a:cs typeface="Arial" panose="020B0604020202020204" pitchFamily="34" charset="0"/>
              </a:rPr>
              <a:t>               </a:t>
            </a:r>
            <a:r>
              <a:rPr lang="sv-SE" altLang="sv-SE" sz="2000" dirty="0" smtClean="0">
                <a:solidFill>
                  <a:schemeClr val="accent5">
                    <a:lumMod val="10000"/>
                  </a:schemeClr>
                </a:solidFill>
                <a:latin typeface="+mj-lt"/>
                <a:ea typeface="ＭＳ Ｐゴシック" pitchFamily="34" charset="-128"/>
                <a:cs typeface="Arial" panose="020B0604020202020204" pitchFamily="34" charset="0"/>
              </a:rPr>
              <a:t>20       15        10        0       -15      -20</a:t>
            </a:r>
            <a:endParaRPr lang="sv-SE" altLang="sv-SE" sz="2000" dirty="0" smtClean="0">
              <a:solidFill>
                <a:schemeClr val="tx1"/>
              </a:solidFill>
              <a:latin typeface="+mj-lt"/>
              <a:ea typeface="ＭＳ Ｐゴシック" pitchFamily="34" charset="-128"/>
              <a:cs typeface="Arial" panose="020B0604020202020204" pitchFamily="34" charset="0"/>
            </a:endParaRPr>
          </a:p>
          <a:p>
            <a:pPr>
              <a:lnSpc>
                <a:spcPct val="170000"/>
              </a:lnSpc>
            </a:pPr>
            <a:r>
              <a:rPr lang="sv-SE" altLang="sv-SE" sz="2000" dirty="0" smtClean="0">
                <a:solidFill>
                  <a:schemeClr val="tx1"/>
                </a:solidFill>
                <a:latin typeface="+mj-lt"/>
                <a:ea typeface="ＭＳ Ｐゴシック" pitchFamily="34" charset="-128"/>
                <a:cs typeface="Arial" panose="020B0604020202020204" pitchFamily="34" charset="0"/>
              </a:rPr>
              <a:t>Potatis var 4:e år  	                 </a:t>
            </a:r>
            <a:r>
              <a:rPr lang="sv-SE" altLang="sv-SE" sz="2000" dirty="0" smtClean="0">
                <a:solidFill>
                  <a:schemeClr val="accent5">
                    <a:lumMod val="10000"/>
                  </a:schemeClr>
                </a:solidFill>
                <a:latin typeface="+mj-lt"/>
                <a:ea typeface="ＭＳ Ｐゴシック" pitchFamily="34" charset="-128"/>
                <a:cs typeface="Arial" panose="020B0604020202020204" pitchFamily="34" charset="0"/>
              </a:rPr>
              <a:t>20      15         10       0        -10      -15</a:t>
            </a:r>
          </a:p>
        </p:txBody>
      </p:sp>
      <p:sp>
        <p:nvSpPr>
          <p:cNvPr id="18441" name="Text Box 9"/>
          <p:cNvSpPr txBox="1">
            <a:spLocks noChangeArrowheads="1"/>
          </p:cNvSpPr>
          <p:nvPr/>
        </p:nvSpPr>
        <p:spPr bwMode="auto">
          <a:xfrm>
            <a:off x="755455" y="1372447"/>
            <a:ext cx="3240482" cy="60016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sv-SE" altLang="sv-SE" sz="2200" b="0" i="0" u="none" strike="noStrike" kern="1200" cap="none" spc="0" normalizeH="0" baseline="0" noProof="0" dirty="0">
                <a:ln>
                  <a:noFill/>
                </a:ln>
                <a:solidFill>
                  <a:srgbClr val="004165"/>
                </a:solidFill>
                <a:effectLst/>
                <a:uLnTx/>
                <a:uFillTx/>
                <a:latin typeface="Helvetica"/>
                <a:ea typeface="ＭＳ Ｐゴシック" pitchFamily="34" charset="-128"/>
                <a:cs typeface="Arial" panose="020B0604020202020204" pitchFamily="34" charset="0"/>
              </a:rPr>
              <a:t>   Växtföljd         </a:t>
            </a:r>
          </a:p>
        </p:txBody>
      </p:sp>
    </p:spTree>
    <p:extLst>
      <p:ext uri="{BB962C8B-B14F-4D97-AF65-F5344CB8AC3E}">
        <p14:creationId xmlns:p14="http://schemas.microsoft.com/office/powerpoint/2010/main" val="95897255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8" name="Rectangle 6" descr="10 spannmål, 10 Spannmål, oljeväxt, 10 sockerbetor (Var 4:e år), 20 Potatis (var4:e år), 10 vall ( 3 år av 6) "/>
          <p:cNvSpPr>
            <a:spLocks noChangeArrowheads="1"/>
          </p:cNvSpPr>
          <p:nvPr/>
        </p:nvSpPr>
        <p:spPr bwMode="auto">
          <a:xfrm>
            <a:off x="3995936" y="2358362"/>
            <a:ext cx="688253" cy="2366782"/>
          </a:xfrm>
          <a:prstGeom prst="rect">
            <a:avLst/>
          </a:prstGeom>
          <a:solidFill>
            <a:srgbClr val="A7193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7" name="Rectangle 5" descr="5 spannmål, 5 Spannmål, oljeväxt, 5 sockerbetor (Var 4:e år), 10 Potatis (var4:e år), 0 vall ( 3 år av 6) "/>
          <p:cNvSpPr>
            <a:spLocks noChangeArrowheads="1"/>
          </p:cNvSpPr>
          <p:nvPr/>
        </p:nvSpPr>
        <p:spPr bwMode="auto">
          <a:xfrm>
            <a:off x="4751861" y="2358360"/>
            <a:ext cx="684235" cy="2366784"/>
          </a:xfrm>
          <a:prstGeom prst="rect">
            <a:avLst/>
          </a:prstGeom>
          <a:solidFill>
            <a:srgbClr val="DC5034">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6" name="Rectangle 4" descr="0 spannmål, 0 Spannmål, oljeväxt, 0 sockerbetor (Var 4:e år), 5Potatis (var4:e år), -5 vall ( 3 år av 6) "/>
          <p:cNvSpPr>
            <a:spLocks noChangeArrowheads="1"/>
          </p:cNvSpPr>
          <p:nvPr/>
        </p:nvSpPr>
        <p:spPr bwMode="auto">
          <a:xfrm>
            <a:off x="5508104" y="2358360"/>
            <a:ext cx="714100" cy="2366784"/>
          </a:xfrm>
          <a:prstGeom prst="rect">
            <a:avLst/>
          </a:prstGeom>
          <a:solidFill>
            <a:srgbClr val="D4BA0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5" name="Rectangle 3" descr="-10 spannmål, - 10 Spannmål, oljeväxt, -10 sockerbetor (Var 4:e år), -5Potatis (var4:e år), -15 vall ( 3 år av 6) " title="Fosforbalans i klass IVb "/>
          <p:cNvSpPr>
            <a:spLocks noChangeArrowheads="1"/>
          </p:cNvSpPr>
          <p:nvPr/>
        </p:nvSpPr>
        <p:spPr bwMode="auto">
          <a:xfrm>
            <a:off x="6300192" y="2358359"/>
            <a:ext cx="689742" cy="2366785"/>
          </a:xfrm>
          <a:prstGeom prst="rect">
            <a:avLst/>
          </a:prstGeom>
          <a:solidFill>
            <a:srgbClr val="92D05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2" name="Rectangle 3" descr="-20 spannmål, - 25 Spannmål, oljeväxt, -20 sockerbetor (Var 4:e år), -15Potatis (var4:e år), -20 vall ( 3 år av 6) &#10;" title="Fosforbalans i klass IVA"/>
          <p:cNvSpPr>
            <a:spLocks noChangeArrowheads="1"/>
          </p:cNvSpPr>
          <p:nvPr/>
        </p:nvSpPr>
        <p:spPr bwMode="auto">
          <a:xfrm>
            <a:off x="7080405" y="2358359"/>
            <a:ext cx="689742" cy="2366785"/>
          </a:xfrm>
          <a:prstGeom prst="rect">
            <a:avLst/>
          </a:prstGeom>
          <a:solidFill>
            <a:srgbClr val="58A618">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4" name="Rectangle 2" descr="-20 spannmål, - 25 Spannmål, oljeväxt, -25 sockerbetor (Var 4:e år), -15Potatis (var4:e år), -20 vall ( 3 år av 6) " title="Fosforbalns i klass V "/>
          <p:cNvSpPr>
            <a:spLocks noChangeArrowheads="1"/>
          </p:cNvSpPr>
          <p:nvPr/>
        </p:nvSpPr>
        <p:spPr bwMode="auto">
          <a:xfrm>
            <a:off x="7860618" y="2358359"/>
            <a:ext cx="684660" cy="2366785"/>
          </a:xfrm>
          <a:prstGeom prst="rect">
            <a:avLst/>
          </a:prstGeom>
          <a:solidFill>
            <a:srgbClr val="0083BE"/>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9" name="Rectangle 7"/>
          <p:cNvSpPr>
            <a:spLocks noGrp="1" noChangeArrowheads="1"/>
          </p:cNvSpPr>
          <p:nvPr>
            <p:ph type="title"/>
          </p:nvPr>
        </p:nvSpPr>
        <p:spPr>
          <a:xfrm>
            <a:off x="635702" y="268032"/>
            <a:ext cx="8458200" cy="685800"/>
          </a:xfrm>
        </p:spPr>
        <p:txBody>
          <a:bodyPr/>
          <a:lstStyle/>
          <a:p>
            <a:r>
              <a:rPr lang="sv-SE" altLang="sv-SE" sz="2200" dirty="0" smtClean="0">
                <a:ea typeface="ＭＳ Ｐゴシック" pitchFamily="34" charset="-128"/>
              </a:rPr>
              <a:t>Rekommenderad fosforbalans för olika växtföljder,</a:t>
            </a:r>
            <a:br>
              <a:rPr lang="sv-SE" altLang="sv-SE" sz="2200" dirty="0" smtClean="0">
                <a:ea typeface="ＭＳ Ｐゴシック" pitchFamily="34" charset="-128"/>
              </a:rPr>
            </a:br>
            <a:r>
              <a:rPr lang="sv-SE" altLang="sv-SE" sz="2200" dirty="0" smtClean="0">
                <a:ea typeface="ＭＳ Ｐゴシック" pitchFamily="34" charset="-128"/>
              </a:rPr>
              <a:t>med ett kortsiktigt ekonomiskt perspektiv</a:t>
            </a:r>
            <a:endParaRPr lang="sv-SE" altLang="sv-SE" sz="2200" dirty="0" smtClean="0">
              <a:ea typeface="ＭＳ Ｐゴシック" pitchFamily="34" charset="-128"/>
            </a:endParaRPr>
          </a:p>
        </p:txBody>
      </p:sp>
      <p:sp>
        <p:nvSpPr>
          <p:cNvPr id="18442" name="Text Box 10"/>
          <p:cNvSpPr txBox="1">
            <a:spLocks noChangeArrowheads="1"/>
          </p:cNvSpPr>
          <p:nvPr/>
        </p:nvSpPr>
        <p:spPr bwMode="auto">
          <a:xfrm>
            <a:off x="4211961" y="1499234"/>
            <a:ext cx="4573264" cy="76944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0" i="0" u="none" strike="noStrike" kern="1200" cap="none" spc="0" normalizeH="0" baseline="0" noProof="0" dirty="0">
                <a:ln>
                  <a:noFill/>
                </a:ln>
                <a:solidFill>
                  <a:srgbClr val="004165"/>
                </a:solidFill>
                <a:effectLst/>
                <a:uLnTx/>
                <a:uFillTx/>
                <a:latin typeface="Helvetica"/>
                <a:ea typeface="ＭＳ Ｐゴシック" pitchFamily="34" charset="-128"/>
                <a:cs typeface="Arial" panose="020B0604020202020204" pitchFamily="34" charset="0"/>
              </a:rPr>
              <a:t>P-AL-värde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2200" b="1" i="0" u="none" strike="noStrike" kern="1200" cap="none" spc="0" normalizeH="0" baseline="0" noProof="0" dirty="0">
                <a:ln>
                  <a:noFill/>
                </a:ln>
                <a:solidFill>
                  <a:srgbClr val="A71930"/>
                </a:solidFill>
                <a:effectLst/>
                <a:uLnTx/>
                <a:uFillTx/>
                <a:latin typeface="Helvetica"/>
                <a:ea typeface="ＭＳ Ｐゴシック" pitchFamily="34" charset="-128"/>
                <a:cs typeface="+mn-cs"/>
              </a:rPr>
              <a:t>I </a:t>
            </a:r>
            <a:r>
              <a:rPr kumimoji="0" lang="sv-SE" altLang="sv-SE" sz="2200" b="1" i="0" u="none" strike="noStrike" kern="1200" cap="none" spc="0" normalizeH="0" baseline="0" noProof="0" dirty="0" smtClean="0">
                <a:ln>
                  <a:noFill/>
                </a:ln>
                <a:solidFill>
                  <a:srgbClr val="A71930"/>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smtClean="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smtClean="0">
                <a:ln>
                  <a:noFill/>
                </a:ln>
                <a:solidFill>
                  <a:srgbClr val="DC5034"/>
                </a:solidFill>
                <a:effectLst/>
                <a:uLnTx/>
                <a:uFillTx/>
                <a:latin typeface="Helvetica"/>
                <a:ea typeface="ＭＳ Ｐゴシック" pitchFamily="34" charset="-128"/>
                <a:cs typeface="+mn-cs"/>
              </a:rPr>
              <a:t>II </a:t>
            </a:r>
            <a:r>
              <a:rPr kumimoji="0" lang="sv-SE" altLang="sv-SE" sz="2200" b="1" i="0" u="none" strike="noStrike" kern="1200" cap="none" spc="0" normalizeH="0" baseline="0" noProof="0" dirty="0" smtClean="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D4BA00"/>
                </a:solidFill>
                <a:effectLst/>
                <a:uLnTx/>
                <a:uFillTx/>
                <a:latin typeface="Helvetica"/>
                <a:ea typeface="ＭＳ Ｐゴシック" pitchFamily="34" charset="-128"/>
                <a:cs typeface="+mn-cs"/>
              </a:rPr>
              <a:t>III</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smtClean="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smtClean="0">
                <a:ln>
                  <a:noFill/>
                </a:ln>
                <a:solidFill>
                  <a:srgbClr val="92D050"/>
                </a:solidFill>
                <a:effectLst/>
                <a:uLnTx/>
                <a:uFillTx/>
                <a:latin typeface="Helvetica"/>
                <a:ea typeface="ＭＳ Ｐゴシック" pitchFamily="34" charset="-128"/>
                <a:cs typeface="+mn-cs"/>
              </a:rPr>
              <a:t>IVA</a:t>
            </a:r>
            <a:r>
              <a:rPr kumimoji="0" lang="sv-SE" altLang="sv-SE" sz="2200" b="1" i="0" u="none" strike="noStrike" kern="1200" cap="none" spc="0" normalizeH="0" baseline="0" noProof="0" dirty="0" smtClean="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smtClean="0">
                <a:ln>
                  <a:noFill/>
                </a:ln>
                <a:solidFill>
                  <a:srgbClr val="58A618"/>
                </a:solidFill>
                <a:effectLst/>
                <a:uLnTx/>
                <a:uFillTx/>
                <a:latin typeface="Helvetica"/>
                <a:ea typeface="ＭＳ Ｐゴシック" pitchFamily="34" charset="-128"/>
                <a:cs typeface="+mn-cs"/>
              </a:rPr>
              <a:t>IVB </a:t>
            </a:r>
            <a:r>
              <a:rPr kumimoji="0" lang="sv-SE" altLang="sv-SE" sz="2200" b="1" i="0" u="none" strike="noStrike" kern="1200" cap="none" spc="0" normalizeH="0" baseline="0" noProof="0" dirty="0" smtClean="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smtClean="0">
                <a:ln>
                  <a:noFill/>
                </a:ln>
                <a:solidFill>
                  <a:srgbClr val="0083BE"/>
                </a:solidFill>
                <a:effectLst/>
                <a:uLnTx/>
                <a:uFillTx/>
                <a:latin typeface="Helvetica"/>
                <a:ea typeface="ＭＳ Ｐゴシック" pitchFamily="34" charset="-128"/>
                <a:cs typeface="+mn-cs"/>
              </a:rPr>
              <a:t>V</a:t>
            </a:r>
            <a:endParaRPr kumimoji="0" lang="sv-SE" altLang="sv-SE" sz="2200" b="1" i="0" u="none" strike="noStrike" kern="1200" cap="none" spc="0" normalizeH="0" baseline="0" noProof="0" dirty="0">
              <a:ln>
                <a:noFill/>
              </a:ln>
              <a:solidFill>
                <a:srgbClr val="0083BE"/>
              </a:solidFill>
              <a:effectLst/>
              <a:uLnTx/>
              <a:uFillTx/>
              <a:latin typeface="Helvetica"/>
              <a:ea typeface="ＭＳ Ｐゴシック" pitchFamily="34" charset="-128"/>
              <a:cs typeface="+mn-cs"/>
            </a:endParaRPr>
          </a:p>
        </p:txBody>
      </p:sp>
      <p:sp>
        <p:nvSpPr>
          <p:cNvPr id="18440" name="Rectangle 8"/>
          <p:cNvSpPr>
            <a:spLocks noGrp="1" noChangeArrowheads="1"/>
          </p:cNvSpPr>
          <p:nvPr>
            <p:ph type="body" idx="1"/>
          </p:nvPr>
        </p:nvSpPr>
        <p:spPr>
          <a:xfrm>
            <a:off x="179512" y="2268675"/>
            <a:ext cx="8605713" cy="3302886"/>
          </a:xfrm>
        </p:spPr>
        <p:txBody>
          <a:bodyPr/>
          <a:lstStyle/>
          <a:p>
            <a:pPr eaLnBrk="1" hangingPunct="1">
              <a:lnSpc>
                <a:spcPct val="170000"/>
              </a:lnSpc>
              <a:spcBef>
                <a:spcPts val="600"/>
              </a:spcBef>
            </a:pPr>
            <a:r>
              <a:rPr lang="sv-SE" altLang="sv-SE" sz="2000" dirty="0" smtClean="0">
                <a:solidFill>
                  <a:schemeClr val="tx1"/>
                </a:solidFill>
                <a:latin typeface="+mj-lt"/>
                <a:ea typeface="ＭＳ Ｐゴシック" pitchFamily="34" charset="-128"/>
                <a:cs typeface="Arial" panose="020B0604020202020204" pitchFamily="34" charset="0"/>
              </a:rPr>
              <a:t>Spannmål (7 ton) 	                </a:t>
            </a:r>
            <a:r>
              <a:rPr lang="sv-SE" altLang="sv-SE" sz="2000" dirty="0" smtClean="0">
                <a:solidFill>
                  <a:schemeClr val="accent5">
                    <a:lumMod val="10000"/>
                  </a:schemeClr>
                </a:solidFill>
                <a:latin typeface="+mj-lt"/>
                <a:ea typeface="ＭＳ Ｐゴシック" pitchFamily="34" charset="-128"/>
                <a:cs typeface="Arial" panose="020B0604020202020204" pitchFamily="34" charset="0"/>
              </a:rPr>
              <a:t>10        5          0       -10      -20      -20 </a:t>
            </a:r>
          </a:p>
          <a:p>
            <a:pPr>
              <a:spcBef>
                <a:spcPts val="600"/>
              </a:spcBef>
            </a:pPr>
            <a:r>
              <a:rPr lang="sv-SE" altLang="sv-SE" sz="2000" dirty="0" smtClean="0">
                <a:solidFill>
                  <a:schemeClr val="tx1"/>
                </a:solidFill>
                <a:latin typeface="+mj-lt"/>
                <a:ea typeface="ＭＳ Ｐゴシック" pitchFamily="34" charset="-128"/>
                <a:cs typeface="Arial" panose="020B0604020202020204" pitchFamily="34" charset="0"/>
              </a:rPr>
              <a:t>Spannmål, oljeväxter	                </a:t>
            </a:r>
            <a:r>
              <a:rPr lang="sv-SE" altLang="sv-SE" sz="2000" dirty="0" smtClean="0">
                <a:solidFill>
                  <a:schemeClr val="accent5">
                    <a:lumMod val="10000"/>
                  </a:schemeClr>
                </a:solidFill>
                <a:latin typeface="+mj-lt"/>
                <a:ea typeface="ＭＳ Ｐゴシック" pitchFamily="34" charset="-128"/>
                <a:cs typeface="Arial" panose="020B0604020202020204" pitchFamily="34" charset="0"/>
              </a:rPr>
              <a:t>10        0          0       -10      -25      -25</a:t>
            </a:r>
            <a:endParaRPr lang="sv-SE" altLang="sv-SE" sz="2000" dirty="0" smtClean="0">
              <a:solidFill>
                <a:schemeClr val="tx1"/>
              </a:solidFill>
              <a:latin typeface="+mj-lt"/>
              <a:ea typeface="ＭＳ Ｐゴシック" pitchFamily="34" charset="-128"/>
              <a:cs typeface="Arial" panose="020B0604020202020204" pitchFamily="34" charset="0"/>
            </a:endParaRPr>
          </a:p>
          <a:p>
            <a:pPr marL="0" indent="0" eaLnBrk="1" hangingPunct="1">
              <a:spcBef>
                <a:spcPts val="0"/>
              </a:spcBef>
              <a:buNone/>
            </a:pPr>
            <a:r>
              <a:rPr lang="sv-SE" altLang="sv-SE" sz="2000" dirty="0" smtClean="0">
                <a:solidFill>
                  <a:schemeClr val="tx1"/>
                </a:solidFill>
                <a:latin typeface="+mj-lt"/>
                <a:ea typeface="ＭＳ Ｐゴシック" pitchFamily="34" charset="-128"/>
                <a:cs typeface="Arial" panose="020B0604020202020204" pitchFamily="34" charset="0"/>
              </a:rPr>
              <a:t>       (4 ton var 4:e år) </a:t>
            </a:r>
          </a:p>
          <a:p>
            <a:pPr>
              <a:spcBef>
                <a:spcPts val="0"/>
              </a:spcBef>
            </a:pPr>
            <a:r>
              <a:rPr lang="sv-SE" altLang="sv-SE" sz="2000" dirty="0" smtClean="0">
                <a:solidFill>
                  <a:schemeClr val="tx1"/>
                </a:solidFill>
                <a:latin typeface="+mj-lt"/>
                <a:ea typeface="ＭＳ Ｐゴシック" pitchFamily="34" charset="-128"/>
                <a:cs typeface="Arial" panose="020B0604020202020204" pitchFamily="34" charset="0"/>
              </a:rPr>
              <a:t>Sockerbetor                               </a:t>
            </a:r>
            <a:r>
              <a:rPr lang="sv-SE" altLang="sv-SE" sz="2000" dirty="0" smtClean="0">
                <a:solidFill>
                  <a:schemeClr val="accent5">
                    <a:lumMod val="10000"/>
                  </a:schemeClr>
                </a:solidFill>
                <a:latin typeface="+mj-lt"/>
                <a:ea typeface="ＭＳ Ｐゴシック" pitchFamily="34" charset="-128"/>
                <a:cs typeface="Arial" panose="020B0604020202020204" pitchFamily="34" charset="0"/>
              </a:rPr>
              <a:t>15       10         0       -</a:t>
            </a:r>
            <a:r>
              <a:rPr lang="sv-SE" altLang="sv-SE" sz="2000" dirty="0">
                <a:solidFill>
                  <a:schemeClr val="accent5">
                    <a:lumMod val="10000"/>
                  </a:schemeClr>
                </a:solidFill>
                <a:latin typeface="+mj-lt"/>
                <a:ea typeface="ＭＳ Ｐゴシック" pitchFamily="34" charset="-128"/>
                <a:cs typeface="Arial" panose="020B0604020202020204" pitchFamily="34" charset="0"/>
              </a:rPr>
              <a:t>10  </a:t>
            </a:r>
            <a:r>
              <a:rPr lang="sv-SE" altLang="sv-SE" sz="2000" dirty="0" smtClean="0">
                <a:solidFill>
                  <a:schemeClr val="accent5">
                    <a:lumMod val="10000"/>
                  </a:schemeClr>
                </a:solidFill>
                <a:latin typeface="+mj-lt"/>
                <a:ea typeface="ＭＳ Ｐゴシック" pitchFamily="34" charset="-128"/>
                <a:cs typeface="Arial" panose="020B0604020202020204" pitchFamily="34" charset="0"/>
              </a:rPr>
              <a:t>     </a:t>
            </a:r>
            <a:r>
              <a:rPr lang="sv-SE" altLang="sv-SE" sz="2000" dirty="0">
                <a:solidFill>
                  <a:schemeClr val="accent5">
                    <a:lumMod val="10000"/>
                  </a:schemeClr>
                </a:solidFill>
                <a:latin typeface="+mj-lt"/>
                <a:ea typeface="ＭＳ Ｐゴシック" pitchFamily="34" charset="-128"/>
                <a:cs typeface="Arial" panose="020B0604020202020204" pitchFamily="34" charset="0"/>
              </a:rPr>
              <a:t>-</a:t>
            </a:r>
            <a:r>
              <a:rPr lang="sv-SE" altLang="sv-SE" sz="2000" dirty="0" smtClean="0">
                <a:solidFill>
                  <a:schemeClr val="accent5">
                    <a:lumMod val="10000"/>
                  </a:schemeClr>
                </a:solidFill>
                <a:latin typeface="+mj-lt"/>
                <a:ea typeface="ＭＳ Ｐゴシック" pitchFamily="34" charset="-128"/>
                <a:cs typeface="Arial" panose="020B0604020202020204" pitchFamily="34" charset="0"/>
              </a:rPr>
              <a:t>20     -20</a:t>
            </a:r>
          </a:p>
          <a:p>
            <a:pPr marL="0" indent="0" eaLnBrk="1" hangingPunct="1">
              <a:spcBef>
                <a:spcPts val="0"/>
              </a:spcBef>
              <a:buNone/>
            </a:pPr>
            <a:r>
              <a:rPr lang="sv-SE" altLang="sv-SE" sz="2000" dirty="0" smtClean="0">
                <a:solidFill>
                  <a:schemeClr val="tx1"/>
                </a:solidFill>
                <a:latin typeface="+mj-lt"/>
                <a:ea typeface="ＭＳ Ｐゴシック" pitchFamily="34" charset="-128"/>
                <a:cs typeface="Arial" panose="020B0604020202020204" pitchFamily="34" charset="0"/>
              </a:rPr>
              <a:t>       (60 ton var 4:e år) </a:t>
            </a:r>
          </a:p>
          <a:p>
            <a:pPr>
              <a:lnSpc>
                <a:spcPct val="170000"/>
              </a:lnSpc>
            </a:pPr>
            <a:r>
              <a:rPr lang="sv-SE" altLang="sv-SE" sz="2000" dirty="0" smtClean="0">
                <a:solidFill>
                  <a:schemeClr val="tx1"/>
                </a:solidFill>
                <a:latin typeface="+mj-lt"/>
                <a:ea typeface="ＭＳ Ｐゴシック" pitchFamily="34" charset="-128"/>
                <a:cs typeface="Arial" panose="020B0604020202020204" pitchFamily="34" charset="0"/>
              </a:rPr>
              <a:t>Potatis (40 ton var 4:e år )  	    </a:t>
            </a:r>
            <a:r>
              <a:rPr lang="sv-SE" altLang="sv-SE" sz="2000" dirty="0" smtClean="0">
                <a:solidFill>
                  <a:schemeClr val="accent5">
                    <a:lumMod val="10000"/>
                  </a:schemeClr>
                </a:solidFill>
                <a:latin typeface="+mj-lt"/>
                <a:ea typeface="ＭＳ Ｐゴシック" pitchFamily="34" charset="-128"/>
                <a:cs typeface="Arial" panose="020B0604020202020204" pitchFamily="34" charset="0"/>
              </a:rPr>
              <a:t>20      10         5        -5       -15      -20</a:t>
            </a:r>
          </a:p>
        </p:txBody>
      </p:sp>
      <p:sp>
        <p:nvSpPr>
          <p:cNvPr id="18441" name="Text Box 9"/>
          <p:cNvSpPr txBox="1">
            <a:spLocks noChangeArrowheads="1"/>
          </p:cNvSpPr>
          <p:nvPr/>
        </p:nvSpPr>
        <p:spPr bwMode="auto">
          <a:xfrm>
            <a:off x="755454" y="1372447"/>
            <a:ext cx="4098925" cy="53739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sv-SE" altLang="sv-SE" sz="2200" b="0" i="0" u="none" strike="noStrike" kern="1200" cap="none" spc="0" normalizeH="0" baseline="0" noProof="0" dirty="0">
                <a:ln>
                  <a:noFill/>
                </a:ln>
                <a:solidFill>
                  <a:srgbClr val="004165"/>
                </a:solidFill>
                <a:effectLst/>
                <a:uLnTx/>
                <a:uFillTx/>
                <a:latin typeface="Helvetica"/>
                <a:ea typeface="ＭＳ Ｐゴシック" pitchFamily="34" charset="-128"/>
                <a:cs typeface="Arial" panose="020B0604020202020204" pitchFamily="34" charset="0"/>
              </a:rPr>
              <a:t>   Växtföljd         </a:t>
            </a:r>
          </a:p>
        </p:txBody>
      </p:sp>
      <p:sp>
        <p:nvSpPr>
          <p:cNvPr id="2" name="textruta 1"/>
          <p:cNvSpPr txBox="1"/>
          <p:nvPr/>
        </p:nvSpPr>
        <p:spPr>
          <a:xfrm>
            <a:off x="3456633" y="5014914"/>
            <a:ext cx="5328592" cy="646331"/>
          </a:xfrm>
          <a:prstGeom prst="rect">
            <a:avLst/>
          </a:prstGeom>
          <a:noFill/>
        </p:spPr>
        <p:txBody>
          <a:bodyPr wrap="square" rtlCol="0">
            <a:spAutoFit/>
          </a:bodyPr>
          <a:lstStyle/>
          <a:p>
            <a:r>
              <a:rPr lang="sv-SE" dirty="0">
                <a:ea typeface="ＭＳ Ｐゴシック" pitchFamily="34" charset="-128"/>
              </a:rPr>
              <a:t>Baserat </a:t>
            </a:r>
            <a:r>
              <a:rPr lang="sv-SE" dirty="0"/>
              <a:t>på gödsling enligt Jordbruksverkets gödslingsrekommendationer till aktuell skördenivå</a:t>
            </a:r>
            <a:r>
              <a:rPr lang="sv-SE" altLang="sv-SE" dirty="0">
                <a:solidFill>
                  <a:srgbClr val="0066CC"/>
                </a:solidFill>
                <a:ea typeface="ＭＳ Ｐゴシック" pitchFamily="34" charset="-128"/>
              </a:rPr>
              <a:t> </a:t>
            </a:r>
            <a:endParaRPr lang="sv-SE" dirty="0"/>
          </a:p>
        </p:txBody>
      </p:sp>
    </p:spTree>
    <p:extLst>
      <p:ext uri="{BB962C8B-B14F-4D97-AF65-F5344CB8AC3E}">
        <p14:creationId xmlns:p14="http://schemas.microsoft.com/office/powerpoint/2010/main" val="278824115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750" y="585788"/>
            <a:ext cx="8061523" cy="539750"/>
          </a:xfrm>
        </p:spPr>
        <p:txBody>
          <a:bodyPr/>
          <a:lstStyle/>
          <a:p>
            <a:r>
              <a:rPr lang="sv-SE" altLang="sv-SE" sz="2000" dirty="0"/>
              <a:t>Fosforbalans i förhållande till djurtäthet på mjölkgården</a:t>
            </a:r>
            <a:r>
              <a:rPr lang="sv-SE" altLang="sv-SE" dirty="0"/>
              <a:t>, </a:t>
            </a:r>
            <a:br>
              <a:rPr lang="sv-SE" altLang="sv-SE" dirty="0"/>
            </a:br>
            <a:r>
              <a:rPr lang="sv-SE" altLang="sv-SE" sz="1600" dirty="0"/>
              <a:t>ca 1900 mjölkgårdar</a:t>
            </a:r>
            <a:r>
              <a:rPr lang="sv-SE" altLang="sv-SE" dirty="0"/>
              <a:t/>
            </a:r>
            <a:br>
              <a:rPr lang="sv-SE" altLang="sv-SE" dirty="0"/>
            </a:br>
            <a:endParaRPr lang="sv-SE" dirty="0"/>
          </a:p>
        </p:txBody>
      </p:sp>
      <p:pic>
        <p:nvPicPr>
          <p:cNvPr id="15366" name="Picture 7" descr="Grafen visar att det finns ett samband mellan högre djurtäthet med ett ökat fosforöverskott." title="Fosforbalans i förhållande till djurtäthet på mjölkgå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125538"/>
            <a:ext cx="7416800"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3553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750" y="567967"/>
            <a:ext cx="8061523" cy="539750"/>
          </a:xfrm>
        </p:spPr>
        <p:txBody>
          <a:bodyPr/>
          <a:lstStyle/>
          <a:p>
            <a:r>
              <a:rPr lang="sv-SE" altLang="sv-SE" sz="2000" dirty="0"/>
              <a:t>Fosforbalans i förhållande till djurtäthet på svingården, </a:t>
            </a:r>
            <a:r>
              <a:rPr lang="sv-SE" altLang="sv-SE" dirty="0"/>
              <a:t/>
            </a:r>
            <a:br>
              <a:rPr lang="sv-SE" altLang="sv-SE" dirty="0"/>
            </a:br>
            <a:r>
              <a:rPr lang="sv-SE" altLang="sv-SE" sz="1600" dirty="0"/>
              <a:t>ca 480 svingårdar</a:t>
            </a:r>
            <a:r>
              <a:rPr lang="sv-SE" altLang="sv-SE" dirty="0"/>
              <a:t/>
            </a:r>
            <a:br>
              <a:rPr lang="sv-SE" altLang="sv-SE" dirty="0"/>
            </a:br>
            <a:endParaRPr lang="sv-SE" dirty="0"/>
          </a:p>
        </p:txBody>
      </p:sp>
      <p:pic>
        <p:nvPicPr>
          <p:cNvPr id="16389" name="Picture 6" descr="Grafen visar att det finns ett samband mellan högre djurtäthet med ett ökat fosforöverskott." title="Fosforbalans i förhållande till djurtäthet på grisgår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557338"/>
            <a:ext cx="8208963"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440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827584" y="332656"/>
            <a:ext cx="7740352" cy="539750"/>
          </a:xfrm>
        </p:spPr>
        <p:txBody>
          <a:bodyPr/>
          <a:lstStyle/>
          <a:p>
            <a:r>
              <a:rPr lang="sv-SE" sz="2400" dirty="0" smtClean="0"/>
              <a:t>Fosforbalans i förhållande till djurtäthet, fjäderfägården</a:t>
            </a:r>
            <a:endParaRPr lang="sv-SE" sz="2400" dirty="0"/>
          </a:p>
        </p:txBody>
      </p:sp>
      <p:pic>
        <p:nvPicPr>
          <p:cNvPr id="9" name="Platshållare för innehåll 8" descr="Grafen visar att det finns ett sambnad mellan högre djurtäthet med ett ökat fosforöverskott." title="Fosforbalans i förhållande till djurtäthet på värphöns och kycklinggård "/>
          <p:cNvPicPr>
            <a:picLocks noGrp="1" noChangeAspect="1"/>
          </p:cNvPicPr>
          <p:nvPr>
            <p:ph idx="1"/>
          </p:nvPr>
        </p:nvPicPr>
        <p:blipFill>
          <a:blip r:embed="rId2"/>
          <a:stretch>
            <a:fillRect/>
          </a:stretch>
        </p:blipFill>
        <p:spPr>
          <a:xfrm>
            <a:off x="611560" y="1206891"/>
            <a:ext cx="7776864" cy="5051240"/>
          </a:xfrm>
          <a:prstGeom prst="rect">
            <a:avLst/>
          </a:prstGeom>
        </p:spPr>
      </p:pic>
    </p:spTree>
    <p:extLst>
      <p:ext uri="{BB962C8B-B14F-4D97-AF65-F5344CB8AC3E}">
        <p14:creationId xmlns:p14="http://schemas.microsoft.com/office/powerpoint/2010/main" val="2953464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8" name="Rectangle 6" descr="Överskott av kalium på 20 vid odling av spannmål, 20 vid odling av spannmål och oljeväxter, 10 kilo vid odling av sockerbetor (var 4:e år), 40 kilo vid odling av potatis (var 4:e år) 10 kilo vid odling av vall (3 år av 6). " title="Rimlig kaliumbalans i klass I "/>
          <p:cNvSpPr>
            <a:spLocks noChangeArrowheads="1"/>
          </p:cNvSpPr>
          <p:nvPr/>
        </p:nvSpPr>
        <p:spPr bwMode="auto">
          <a:xfrm>
            <a:off x="3995936" y="2358362"/>
            <a:ext cx="688253" cy="2366782"/>
          </a:xfrm>
          <a:prstGeom prst="rect">
            <a:avLst/>
          </a:prstGeom>
          <a:solidFill>
            <a:srgbClr val="A7193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7" name="Rectangle 5" descr="Underskott av kalium på 10 vid odling av spannmål, 10 vid odling av spannmål och oljeväxter, -5 kilo vid odling av sockerbetor (var 4:e år), 20 kilo vid odling av potatis (var 4:e år) -15 kilo vid odling av vall (3 år av 6). " title="Rimlig kaliumbalans i klass II "/>
          <p:cNvSpPr>
            <a:spLocks noChangeArrowheads="1"/>
          </p:cNvSpPr>
          <p:nvPr/>
        </p:nvSpPr>
        <p:spPr bwMode="auto">
          <a:xfrm>
            <a:off x="4751861" y="2358360"/>
            <a:ext cx="684235" cy="2366784"/>
          </a:xfrm>
          <a:prstGeom prst="rect">
            <a:avLst/>
          </a:prstGeom>
          <a:solidFill>
            <a:srgbClr val="DC5034">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6" name="Rectangle 4" descr="Underskott av kalium på 10 vid odling av spannmål, 10 vid odling av spannmål och oljeväxter, 30 kilo vid odling av sockerbetor (var 4:e år), 10 kilo vid odling av potatis (var 4:e år) 45 kilo vid odling av vall (3 år av 6). " title="rimlig kaliumbalans i klass III "/>
          <p:cNvSpPr>
            <a:spLocks noChangeArrowheads="1"/>
          </p:cNvSpPr>
          <p:nvPr/>
        </p:nvSpPr>
        <p:spPr bwMode="auto">
          <a:xfrm>
            <a:off x="5508104" y="2358360"/>
            <a:ext cx="714100" cy="2366784"/>
          </a:xfrm>
          <a:prstGeom prst="rect">
            <a:avLst/>
          </a:prstGeom>
          <a:solidFill>
            <a:srgbClr val="D4BA0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dirty="0">
              <a:ln>
                <a:noFill/>
              </a:ln>
              <a:solidFill>
                <a:srgbClr val="004165"/>
              </a:solidFill>
              <a:effectLst/>
              <a:uLnTx/>
              <a:uFillTx/>
              <a:latin typeface="Times New Roman" pitchFamily="18" charset="0"/>
              <a:ea typeface="ＭＳ Ｐゴシック" pitchFamily="34" charset="-128"/>
              <a:cs typeface="+mn-cs"/>
            </a:endParaRPr>
          </a:p>
        </p:txBody>
      </p:sp>
      <p:sp>
        <p:nvSpPr>
          <p:cNvPr id="12" name="Rectangle 3" descr="Underskott av kalium på 30 vid odling av spannmål, 30 vid odling av spannmål och oljeväxter, 50 kilo vid odling av sockerbetor (var 4:e år), 35 kilo vid odling av potatis (var 4:e år) 75 kilo vid odling av vall (3 år av 6). " title="Rimlig kaliumbalans vid medelavkastning i klass IVA "/>
          <p:cNvSpPr>
            <a:spLocks noChangeArrowheads="1"/>
          </p:cNvSpPr>
          <p:nvPr/>
        </p:nvSpPr>
        <p:spPr bwMode="auto">
          <a:xfrm>
            <a:off x="6294212" y="2358357"/>
            <a:ext cx="689742" cy="2366787"/>
          </a:xfrm>
          <a:prstGeom prst="rect">
            <a:avLst/>
          </a:prstGeom>
          <a:solidFill>
            <a:srgbClr val="58A618">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4" name="Rectangle 2" descr="Underskott av kalium på 30 vid odling av spannmål, 30 vid odling av spannmål och oljeväxter, 55 kilo vid odling av sockerbetor (var 4:e år), 75 kilo vid odling av potatis (var 4:e år) 115 kilo vid odling av vall (3 år av 6). " title="Rimlig Kalium balans i klass V "/>
          <p:cNvSpPr>
            <a:spLocks noChangeArrowheads="1"/>
          </p:cNvSpPr>
          <p:nvPr/>
        </p:nvSpPr>
        <p:spPr bwMode="auto">
          <a:xfrm>
            <a:off x="7055962" y="2358357"/>
            <a:ext cx="684660" cy="2366787"/>
          </a:xfrm>
          <a:prstGeom prst="rect">
            <a:avLst/>
          </a:prstGeom>
          <a:solidFill>
            <a:srgbClr val="0083BE"/>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42" name="Text Box 10"/>
          <p:cNvSpPr txBox="1">
            <a:spLocks noChangeArrowheads="1"/>
          </p:cNvSpPr>
          <p:nvPr/>
        </p:nvSpPr>
        <p:spPr bwMode="auto">
          <a:xfrm>
            <a:off x="4211961" y="1499234"/>
            <a:ext cx="3672407" cy="76944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i="0" u="none" strike="noStrike" kern="1200" cap="none" spc="0" normalizeH="0" baseline="0" noProof="0" dirty="0" smtClean="0">
                <a:ln>
                  <a:noFill/>
                </a:ln>
                <a:solidFill>
                  <a:srgbClr val="004165"/>
                </a:solidFill>
                <a:effectLst/>
                <a:uLnTx/>
                <a:uFillTx/>
                <a:latin typeface="Helvetica"/>
                <a:ea typeface="ＭＳ Ｐゴシック" pitchFamily="34" charset="-128"/>
                <a:cs typeface="+mn-cs"/>
              </a:rPr>
              <a:t>K</a:t>
            </a:r>
            <a:r>
              <a:rPr kumimoji="0" lang="sv-SE" altLang="sv-SE" sz="2200" b="0" i="0" u="none" strike="noStrike" kern="1200" cap="none" spc="0" normalizeH="0" baseline="0" noProof="0" dirty="0" smtClean="0">
                <a:ln>
                  <a:noFill/>
                </a:ln>
                <a:solidFill>
                  <a:srgbClr val="004165"/>
                </a:solidFill>
                <a:effectLst/>
                <a:uLnTx/>
                <a:uFillTx/>
                <a:latin typeface="Helvetica"/>
                <a:ea typeface="ＭＳ Ｐゴシック" pitchFamily="34" charset="-128"/>
                <a:cs typeface="Arial" panose="020B0604020202020204" pitchFamily="34" charset="0"/>
              </a:rPr>
              <a:t>-AL-värde</a:t>
            </a:r>
            <a:endParaRPr kumimoji="0" lang="sv-SE" altLang="sv-SE" sz="2200" b="0" i="0" u="none" strike="noStrike" kern="1200" cap="none" spc="0" normalizeH="0" baseline="0" noProof="0" dirty="0">
              <a:ln>
                <a:noFill/>
              </a:ln>
              <a:solidFill>
                <a:srgbClr val="004165"/>
              </a:solidFill>
              <a:effectLst/>
              <a:uLnTx/>
              <a:uFillTx/>
              <a:latin typeface="Helvetica"/>
              <a:ea typeface="ＭＳ Ｐゴシック" pitchFamily="34" charset="-128"/>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kumimoji="0" lang="sv-SE" altLang="sv-SE" sz="2200" b="1" i="0" u="none" strike="noStrike" kern="1200" cap="none" spc="0" normalizeH="0" baseline="0" noProof="0" dirty="0">
                <a:ln>
                  <a:noFill/>
                </a:ln>
                <a:solidFill>
                  <a:srgbClr val="A71930"/>
                </a:solidFill>
                <a:effectLst/>
                <a:uLnTx/>
                <a:uFillTx/>
                <a:latin typeface="Helvetica"/>
                <a:ea typeface="ＭＳ Ｐゴシック" pitchFamily="34" charset="-128"/>
                <a:cs typeface="+mn-cs"/>
              </a:rPr>
              <a:t>I </a:t>
            </a:r>
            <a:r>
              <a:rPr kumimoji="0" lang="sv-SE" altLang="sv-SE" sz="2200" b="1" i="0" u="none" strike="noStrike" kern="1200" cap="none" spc="0" normalizeH="0" baseline="0" noProof="0" dirty="0" smtClean="0">
                <a:ln>
                  <a:noFill/>
                </a:ln>
                <a:solidFill>
                  <a:srgbClr val="A71930"/>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smtClean="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smtClean="0">
                <a:ln>
                  <a:noFill/>
                </a:ln>
                <a:solidFill>
                  <a:srgbClr val="DC5034"/>
                </a:solidFill>
                <a:effectLst/>
                <a:uLnTx/>
                <a:uFillTx/>
                <a:latin typeface="Helvetica"/>
                <a:ea typeface="ＭＳ Ｐゴシック" pitchFamily="34" charset="-128"/>
                <a:cs typeface="+mn-cs"/>
              </a:rPr>
              <a:t>II </a:t>
            </a:r>
            <a:r>
              <a:rPr kumimoji="0" lang="sv-SE" altLang="sv-SE" sz="2200" b="1" i="0" u="none" strike="noStrike" kern="1200" cap="none" spc="0" normalizeH="0" baseline="0" noProof="0" dirty="0" smtClean="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D4BA00"/>
                </a:solidFill>
                <a:effectLst/>
                <a:uLnTx/>
                <a:uFillTx/>
                <a:latin typeface="Helvetica"/>
                <a:ea typeface="ＭＳ Ｐゴシック" pitchFamily="34" charset="-128"/>
                <a:cs typeface="+mn-cs"/>
              </a:rPr>
              <a:t>III</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smtClean="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smtClean="0">
                <a:ln>
                  <a:noFill/>
                </a:ln>
                <a:solidFill>
                  <a:srgbClr val="58A618"/>
                </a:solidFill>
                <a:effectLst/>
                <a:uLnTx/>
                <a:uFillTx/>
                <a:latin typeface="Helvetica"/>
                <a:ea typeface="ＭＳ Ｐゴシック" pitchFamily="34" charset="-128"/>
                <a:cs typeface="+mn-cs"/>
              </a:rPr>
              <a:t>IV</a:t>
            </a:r>
            <a:r>
              <a:rPr kumimoji="0" lang="sv-SE" altLang="sv-SE" sz="2200" b="1" i="0" u="none" strike="noStrike" kern="1200" cap="none" spc="0" normalizeH="0" noProof="0" dirty="0" smtClean="0">
                <a:ln>
                  <a:noFill/>
                </a:ln>
                <a:solidFill>
                  <a:srgbClr val="58A618"/>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smtClean="0">
                <a:ln>
                  <a:noFill/>
                </a:ln>
                <a:solidFill>
                  <a:srgbClr val="58A618"/>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smtClean="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smtClean="0">
                <a:ln>
                  <a:noFill/>
                </a:ln>
                <a:solidFill>
                  <a:srgbClr val="0083BE"/>
                </a:solidFill>
                <a:effectLst/>
                <a:uLnTx/>
                <a:uFillTx/>
                <a:latin typeface="Helvetica"/>
                <a:ea typeface="ＭＳ Ｐゴシック" pitchFamily="34" charset="-128"/>
                <a:cs typeface="+mn-cs"/>
              </a:rPr>
              <a:t>V</a:t>
            </a:r>
            <a:endParaRPr kumimoji="0" lang="sv-SE" altLang="sv-SE" sz="2200" b="1" i="0" u="none" strike="noStrike" kern="1200" cap="none" spc="0" normalizeH="0" baseline="0" noProof="0" dirty="0">
              <a:ln>
                <a:noFill/>
              </a:ln>
              <a:solidFill>
                <a:srgbClr val="0083BE"/>
              </a:solidFill>
              <a:effectLst/>
              <a:uLnTx/>
              <a:uFillTx/>
              <a:latin typeface="Helvetica"/>
              <a:ea typeface="ＭＳ Ｐゴシック" pitchFamily="34" charset="-128"/>
              <a:cs typeface="+mn-cs"/>
            </a:endParaRPr>
          </a:p>
        </p:txBody>
      </p:sp>
      <p:sp>
        <p:nvSpPr>
          <p:cNvPr id="18440" name="Rectangle 8"/>
          <p:cNvSpPr>
            <a:spLocks noGrp="1" noChangeArrowheads="1"/>
          </p:cNvSpPr>
          <p:nvPr>
            <p:ph type="body" idx="1"/>
          </p:nvPr>
        </p:nvSpPr>
        <p:spPr>
          <a:xfrm>
            <a:off x="426406" y="2270296"/>
            <a:ext cx="8259437" cy="3302886"/>
          </a:xfrm>
        </p:spPr>
        <p:txBody>
          <a:bodyPr/>
          <a:lstStyle/>
          <a:p>
            <a:pPr>
              <a:lnSpc>
                <a:spcPct val="170000"/>
              </a:lnSpc>
            </a:pPr>
            <a:r>
              <a:rPr lang="sv-SE" altLang="sv-SE" sz="2000" dirty="0">
                <a:solidFill>
                  <a:schemeClr val="tx1"/>
                </a:solidFill>
                <a:ea typeface="ＭＳ Ｐゴシック" pitchFamily="34" charset="-128"/>
                <a:cs typeface="Arial" panose="020B0604020202020204" pitchFamily="34" charset="0"/>
              </a:rPr>
              <a:t>Spannmål (7 ton) 	            </a:t>
            </a:r>
            <a:r>
              <a:rPr lang="sv-SE" altLang="sv-SE" sz="2000" dirty="0" smtClean="0">
                <a:solidFill>
                  <a:schemeClr val="tx1"/>
                </a:solidFill>
                <a:ea typeface="ＭＳ Ｐゴシック" pitchFamily="34" charset="-128"/>
                <a:cs typeface="Arial" panose="020B0604020202020204" pitchFamily="34" charset="0"/>
              </a:rPr>
              <a:t> </a:t>
            </a:r>
            <a:r>
              <a:rPr lang="sv-SE" altLang="sv-SE" sz="2000" dirty="0" smtClean="0">
                <a:solidFill>
                  <a:schemeClr val="accent5">
                    <a:lumMod val="10000"/>
                  </a:schemeClr>
                </a:solidFill>
                <a:ea typeface="ＭＳ Ｐゴシック" pitchFamily="34" charset="-128"/>
                <a:cs typeface="Arial" panose="020B0604020202020204" pitchFamily="34" charset="0"/>
              </a:rPr>
              <a:t>20        10       -10      -</a:t>
            </a:r>
            <a:r>
              <a:rPr lang="sv-SE" altLang="sv-SE" sz="2000" dirty="0">
                <a:solidFill>
                  <a:schemeClr val="accent5">
                    <a:lumMod val="10000"/>
                  </a:schemeClr>
                </a:solidFill>
                <a:ea typeface="ＭＳ Ｐゴシック" pitchFamily="34" charset="-128"/>
                <a:cs typeface="Arial" panose="020B0604020202020204" pitchFamily="34" charset="0"/>
              </a:rPr>
              <a:t>3</a:t>
            </a:r>
            <a:r>
              <a:rPr lang="sv-SE" altLang="sv-SE" sz="2000" dirty="0" smtClean="0">
                <a:solidFill>
                  <a:schemeClr val="accent5">
                    <a:lumMod val="10000"/>
                  </a:schemeClr>
                </a:solidFill>
                <a:ea typeface="ＭＳ Ｐゴシック" pitchFamily="34" charset="-128"/>
                <a:cs typeface="Arial" panose="020B0604020202020204" pitchFamily="34" charset="0"/>
              </a:rPr>
              <a:t>0      -30 </a:t>
            </a:r>
            <a:endParaRPr lang="sv-SE" altLang="sv-SE" sz="2000" dirty="0">
              <a:solidFill>
                <a:schemeClr val="accent5">
                  <a:lumMod val="10000"/>
                </a:schemeClr>
              </a:solidFill>
              <a:ea typeface="ＭＳ Ｐゴシック" pitchFamily="34" charset="-128"/>
              <a:cs typeface="Arial" panose="020B0604020202020204" pitchFamily="34" charset="0"/>
            </a:endParaRPr>
          </a:p>
          <a:p>
            <a:pPr>
              <a:spcBef>
                <a:spcPts val="0"/>
              </a:spcBef>
            </a:pPr>
            <a:r>
              <a:rPr lang="sv-SE" altLang="sv-SE" sz="2000" dirty="0">
                <a:solidFill>
                  <a:schemeClr val="tx1"/>
                </a:solidFill>
                <a:ea typeface="ＭＳ Ｐゴシック" pitchFamily="34" charset="-128"/>
                <a:cs typeface="Arial" panose="020B0604020202020204" pitchFamily="34" charset="0"/>
              </a:rPr>
              <a:t>Spannmål, oljeväxter	             </a:t>
            </a:r>
            <a:r>
              <a:rPr lang="sv-SE" altLang="sv-SE" sz="2000" dirty="0" smtClean="0">
                <a:solidFill>
                  <a:schemeClr val="accent5">
                    <a:lumMod val="10000"/>
                  </a:schemeClr>
                </a:solidFill>
                <a:ea typeface="ＭＳ Ｐゴシック" pitchFamily="34" charset="-128"/>
                <a:cs typeface="Arial" panose="020B0604020202020204" pitchFamily="34" charset="0"/>
              </a:rPr>
              <a:t>20        10       -10      -</a:t>
            </a:r>
            <a:r>
              <a:rPr lang="sv-SE" altLang="sv-SE" sz="2000" dirty="0">
                <a:solidFill>
                  <a:schemeClr val="accent5">
                    <a:lumMod val="10000"/>
                  </a:schemeClr>
                </a:solidFill>
                <a:ea typeface="ＭＳ Ｐゴシック" pitchFamily="34" charset="-128"/>
                <a:cs typeface="Arial" panose="020B0604020202020204" pitchFamily="34" charset="0"/>
              </a:rPr>
              <a:t>25      </a:t>
            </a:r>
            <a:r>
              <a:rPr lang="sv-SE" altLang="sv-SE" sz="2000" dirty="0" smtClean="0">
                <a:solidFill>
                  <a:schemeClr val="accent5">
                    <a:lumMod val="10000"/>
                  </a:schemeClr>
                </a:solidFill>
                <a:ea typeface="ＭＳ Ｐゴシック" pitchFamily="34" charset="-128"/>
                <a:cs typeface="Arial" panose="020B0604020202020204" pitchFamily="34" charset="0"/>
              </a:rPr>
              <a:t>-30</a:t>
            </a:r>
            <a:endParaRPr lang="sv-SE" altLang="sv-SE" sz="2000" dirty="0">
              <a:solidFill>
                <a:schemeClr val="tx1"/>
              </a:solidFill>
              <a:ea typeface="ＭＳ Ｐゴシック" pitchFamily="34" charset="-128"/>
              <a:cs typeface="Arial" panose="020B0604020202020204" pitchFamily="34" charset="0"/>
            </a:endParaRPr>
          </a:p>
          <a:p>
            <a:pPr marL="0" indent="0">
              <a:spcBef>
                <a:spcPts val="0"/>
              </a:spcBef>
              <a:buNone/>
            </a:pPr>
            <a:r>
              <a:rPr lang="sv-SE" altLang="sv-SE" sz="2000" dirty="0">
                <a:solidFill>
                  <a:schemeClr val="tx1"/>
                </a:solidFill>
                <a:ea typeface="ＭＳ Ｐゴシック" pitchFamily="34" charset="-128"/>
                <a:cs typeface="Arial" panose="020B0604020202020204" pitchFamily="34" charset="0"/>
              </a:rPr>
              <a:t>     (4 ton var 4:e år</a:t>
            </a:r>
            <a:r>
              <a:rPr lang="sv-SE" altLang="sv-SE" sz="2000" dirty="0" smtClean="0">
                <a:solidFill>
                  <a:schemeClr val="tx1"/>
                </a:solidFill>
                <a:ea typeface="ＭＳ Ｐゴシック" pitchFamily="34" charset="-128"/>
                <a:cs typeface="Arial" panose="020B0604020202020204" pitchFamily="34" charset="0"/>
              </a:rPr>
              <a:t>)</a:t>
            </a:r>
            <a:endParaRPr lang="sv-SE" altLang="sv-SE" sz="2000" dirty="0">
              <a:solidFill>
                <a:schemeClr val="tx1"/>
              </a:solidFill>
              <a:ea typeface="ＭＳ Ｐゴシック" pitchFamily="34" charset="-128"/>
              <a:cs typeface="Arial" panose="020B0604020202020204" pitchFamily="34" charset="0"/>
            </a:endParaRPr>
          </a:p>
          <a:p>
            <a:pPr>
              <a:spcBef>
                <a:spcPts val="0"/>
              </a:spcBef>
            </a:pPr>
            <a:r>
              <a:rPr lang="sv-SE" altLang="sv-SE" sz="2000" dirty="0">
                <a:solidFill>
                  <a:schemeClr val="tx1"/>
                </a:solidFill>
                <a:ea typeface="ＭＳ Ｐゴシック" pitchFamily="34" charset="-128"/>
                <a:cs typeface="Arial" panose="020B0604020202020204" pitchFamily="34" charset="0"/>
              </a:rPr>
              <a:t>Sockerbetor                           </a:t>
            </a:r>
            <a:r>
              <a:rPr lang="sv-SE" altLang="sv-SE" sz="2000" dirty="0" smtClean="0">
                <a:solidFill>
                  <a:schemeClr val="tx1"/>
                </a:solidFill>
                <a:ea typeface="ＭＳ Ｐゴシック" pitchFamily="34" charset="-128"/>
                <a:cs typeface="Arial" panose="020B0604020202020204" pitchFamily="34" charset="0"/>
              </a:rPr>
              <a:t> </a:t>
            </a:r>
            <a:r>
              <a:rPr lang="sv-SE" altLang="sv-SE" sz="2000" dirty="0" smtClean="0">
                <a:solidFill>
                  <a:schemeClr val="accent5">
                    <a:lumMod val="10000"/>
                  </a:schemeClr>
                </a:solidFill>
                <a:ea typeface="ＭＳ Ｐゴシック" pitchFamily="34" charset="-128"/>
                <a:cs typeface="Arial" panose="020B0604020202020204" pitchFamily="34" charset="0"/>
              </a:rPr>
              <a:t>20         5        -20     -40      -45</a:t>
            </a:r>
            <a:endParaRPr lang="sv-SE" altLang="sv-SE" sz="2000" dirty="0">
              <a:solidFill>
                <a:schemeClr val="accent5">
                  <a:lumMod val="10000"/>
                </a:schemeClr>
              </a:solidFill>
              <a:ea typeface="ＭＳ Ｐゴシック" pitchFamily="34" charset="-128"/>
              <a:cs typeface="Arial" panose="020B0604020202020204" pitchFamily="34" charset="0"/>
            </a:endParaRPr>
          </a:p>
          <a:p>
            <a:pPr marL="0" indent="0">
              <a:spcBef>
                <a:spcPts val="0"/>
              </a:spcBef>
              <a:buNone/>
            </a:pPr>
            <a:r>
              <a:rPr lang="sv-SE" altLang="sv-SE" sz="2000" dirty="0">
                <a:solidFill>
                  <a:schemeClr val="tx1"/>
                </a:solidFill>
                <a:ea typeface="ＭＳ Ｐゴシック" pitchFamily="34" charset="-128"/>
                <a:cs typeface="Arial" panose="020B0604020202020204" pitchFamily="34" charset="0"/>
              </a:rPr>
              <a:t>     (60 ton var 4:e år</a:t>
            </a:r>
            <a:r>
              <a:rPr lang="sv-SE" altLang="sv-SE" sz="2000" dirty="0" smtClean="0">
                <a:solidFill>
                  <a:schemeClr val="tx1"/>
                </a:solidFill>
                <a:ea typeface="ＭＳ Ｐゴシック" pitchFamily="34" charset="-128"/>
                <a:cs typeface="Arial" panose="020B0604020202020204" pitchFamily="34" charset="0"/>
              </a:rPr>
              <a:t>) </a:t>
            </a:r>
            <a:endParaRPr lang="sv-SE" altLang="sv-SE" sz="2000" dirty="0">
              <a:solidFill>
                <a:schemeClr val="tx1"/>
              </a:solidFill>
              <a:ea typeface="ＭＳ Ｐゴシック" pitchFamily="34" charset="-128"/>
              <a:cs typeface="Arial" panose="020B0604020202020204" pitchFamily="34" charset="0"/>
            </a:endParaRPr>
          </a:p>
          <a:p>
            <a:pPr>
              <a:lnSpc>
                <a:spcPct val="170000"/>
              </a:lnSpc>
            </a:pPr>
            <a:r>
              <a:rPr lang="sv-SE" altLang="sv-SE" sz="2000" dirty="0">
                <a:solidFill>
                  <a:schemeClr val="tx1"/>
                </a:solidFill>
                <a:ea typeface="ＭＳ Ｐゴシック" pitchFamily="34" charset="-128"/>
                <a:cs typeface="Arial" panose="020B0604020202020204" pitchFamily="34" charset="0"/>
              </a:rPr>
              <a:t>Potatis (40 ton var 4:e år ) </a:t>
            </a:r>
            <a:r>
              <a:rPr lang="sv-SE" altLang="sv-SE" sz="2000" dirty="0" smtClean="0">
                <a:solidFill>
                  <a:schemeClr val="tx1"/>
                </a:solidFill>
                <a:ea typeface="ＭＳ Ｐゴシック" pitchFamily="34" charset="-128"/>
                <a:cs typeface="Arial" panose="020B0604020202020204" pitchFamily="34" charset="0"/>
              </a:rPr>
              <a:t>    </a:t>
            </a:r>
            <a:r>
              <a:rPr lang="sv-SE" altLang="sv-SE" sz="2000" dirty="0" smtClean="0">
                <a:solidFill>
                  <a:schemeClr val="accent5">
                    <a:lumMod val="10000"/>
                  </a:schemeClr>
                </a:solidFill>
                <a:ea typeface="ＭＳ Ｐゴシック" pitchFamily="34" charset="-128"/>
                <a:cs typeface="Arial" panose="020B0604020202020204" pitchFamily="34" charset="0"/>
              </a:rPr>
              <a:t>40        20       -10     -</a:t>
            </a:r>
            <a:r>
              <a:rPr lang="sv-SE" altLang="sv-SE" sz="2000" dirty="0">
                <a:solidFill>
                  <a:schemeClr val="accent5">
                    <a:lumMod val="10000"/>
                  </a:schemeClr>
                </a:solidFill>
                <a:ea typeface="ＭＳ Ｐゴシック" pitchFamily="34" charset="-128"/>
                <a:cs typeface="Arial" panose="020B0604020202020204" pitchFamily="34" charset="0"/>
              </a:rPr>
              <a:t>3</a:t>
            </a:r>
            <a:r>
              <a:rPr lang="sv-SE" altLang="sv-SE" sz="2000" dirty="0" smtClean="0">
                <a:solidFill>
                  <a:schemeClr val="accent5">
                    <a:lumMod val="10000"/>
                  </a:schemeClr>
                </a:solidFill>
                <a:ea typeface="ＭＳ Ｐゴシック" pitchFamily="34" charset="-128"/>
                <a:cs typeface="Arial" panose="020B0604020202020204" pitchFamily="34" charset="0"/>
              </a:rPr>
              <a:t>5       -75</a:t>
            </a:r>
            <a:endParaRPr lang="sv-SE" altLang="sv-SE" sz="2000" dirty="0">
              <a:solidFill>
                <a:schemeClr val="accent5">
                  <a:lumMod val="10000"/>
                </a:schemeClr>
              </a:solidFill>
              <a:ea typeface="ＭＳ Ｐゴシック" pitchFamily="34" charset="-128"/>
              <a:cs typeface="Arial" panose="020B0604020202020204" pitchFamily="34" charset="0"/>
            </a:endParaRPr>
          </a:p>
          <a:p>
            <a:pPr marL="0" indent="0" eaLnBrk="1" hangingPunct="1">
              <a:lnSpc>
                <a:spcPct val="170000"/>
              </a:lnSpc>
              <a:buNone/>
            </a:pPr>
            <a:r>
              <a:rPr lang="sv-SE" altLang="sv-SE" sz="2000" dirty="0" smtClean="0">
                <a:solidFill>
                  <a:schemeClr val="tx1"/>
                </a:solidFill>
                <a:latin typeface="+mj-lt"/>
                <a:ea typeface="ＭＳ Ｐゴシック" pitchFamily="34" charset="-128"/>
                <a:cs typeface="Arial" panose="020B0604020202020204" pitchFamily="34" charset="0"/>
              </a:rPr>
              <a:t>	   	</a:t>
            </a:r>
            <a:endParaRPr lang="sv-SE" altLang="sv-SE" sz="2000" dirty="0" smtClean="0">
              <a:solidFill>
                <a:schemeClr val="accent5">
                  <a:lumMod val="10000"/>
                </a:schemeClr>
              </a:solidFill>
              <a:latin typeface="+mj-lt"/>
              <a:ea typeface="ＭＳ Ｐゴシック" pitchFamily="34" charset="-128"/>
              <a:cs typeface="Arial" panose="020B0604020202020204" pitchFamily="34" charset="0"/>
            </a:endParaRPr>
          </a:p>
        </p:txBody>
      </p:sp>
      <p:sp>
        <p:nvSpPr>
          <p:cNvPr id="18441" name="Text Box 9"/>
          <p:cNvSpPr txBox="1">
            <a:spLocks noChangeArrowheads="1"/>
          </p:cNvSpPr>
          <p:nvPr/>
        </p:nvSpPr>
        <p:spPr bwMode="auto">
          <a:xfrm>
            <a:off x="755454" y="1372447"/>
            <a:ext cx="4098925" cy="53739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sv-SE" altLang="sv-SE" sz="2200" b="0" i="0" u="none" strike="noStrike" kern="1200" cap="none" spc="0" normalizeH="0" baseline="0" noProof="0" dirty="0">
                <a:ln>
                  <a:noFill/>
                </a:ln>
                <a:solidFill>
                  <a:srgbClr val="004165"/>
                </a:solidFill>
                <a:effectLst/>
                <a:uLnTx/>
                <a:uFillTx/>
                <a:latin typeface="Helvetica"/>
                <a:ea typeface="ＭＳ Ｐゴシック" pitchFamily="34" charset="-128"/>
                <a:cs typeface="Arial" panose="020B0604020202020204" pitchFamily="34" charset="0"/>
              </a:rPr>
              <a:t>   Växtföljd         </a:t>
            </a:r>
          </a:p>
        </p:txBody>
      </p:sp>
      <p:sp>
        <p:nvSpPr>
          <p:cNvPr id="11" name="Rectangle 7"/>
          <p:cNvSpPr>
            <a:spLocks noGrp="1" noChangeArrowheads="1"/>
          </p:cNvSpPr>
          <p:nvPr>
            <p:ph type="title"/>
          </p:nvPr>
        </p:nvSpPr>
        <p:spPr>
          <a:xfrm>
            <a:off x="327025" y="238125"/>
            <a:ext cx="8458200" cy="685800"/>
          </a:xfrm>
        </p:spPr>
        <p:txBody>
          <a:bodyPr/>
          <a:lstStyle/>
          <a:p>
            <a:r>
              <a:rPr lang="sv-SE" sz="2200" dirty="0" smtClean="0">
                <a:solidFill>
                  <a:schemeClr val="tx1"/>
                </a:solidFill>
                <a:ea typeface="ＭＳ Ｐゴシック" pitchFamily="34" charset="-128"/>
              </a:rPr>
              <a:t>Baserat </a:t>
            </a:r>
            <a:r>
              <a:rPr lang="sv-SE" sz="2200" dirty="0" smtClean="0"/>
              <a:t>på </a:t>
            </a:r>
            <a:r>
              <a:rPr lang="sv-SE" sz="2200" dirty="0"/>
              <a:t>gödsling enligt Jordbruksverkets gödslingsrekommendationer till aktuell skördenivå</a:t>
            </a:r>
            <a:r>
              <a:rPr lang="sv-SE" altLang="sv-SE" sz="2200" dirty="0" smtClean="0">
                <a:solidFill>
                  <a:srgbClr val="0066CC"/>
                </a:solidFill>
                <a:ea typeface="ＭＳ Ｐゴシック" pitchFamily="34" charset="-128"/>
              </a:rPr>
              <a:t> </a:t>
            </a:r>
          </a:p>
        </p:txBody>
      </p:sp>
    </p:spTree>
    <p:extLst>
      <p:ext uri="{BB962C8B-B14F-4D97-AF65-F5344CB8AC3E}">
        <p14:creationId xmlns:p14="http://schemas.microsoft.com/office/powerpoint/2010/main" val="277522576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Mall_powerpoint_klimat">
  <a:themeElements>
    <a:clrScheme name="Office-tema 9">
      <a:dk1>
        <a:srgbClr val="004165"/>
      </a:dk1>
      <a:lt1>
        <a:srgbClr val="FFFFFF"/>
      </a:lt1>
      <a:dk2>
        <a:srgbClr val="DC5034"/>
      </a:dk2>
      <a:lt2>
        <a:srgbClr val="D4BA00"/>
      </a:lt2>
      <a:accent1>
        <a:srgbClr val="72B5CC"/>
      </a:accent1>
      <a:accent2>
        <a:srgbClr val="005C84"/>
      </a:accent2>
      <a:accent3>
        <a:srgbClr val="FFFFFF"/>
      </a:accent3>
      <a:accent4>
        <a:srgbClr val="003655"/>
      </a:accent4>
      <a:accent5>
        <a:srgbClr val="BCD7E2"/>
      </a:accent5>
      <a:accent6>
        <a:srgbClr val="005377"/>
      </a:accent6>
      <a:hlink>
        <a:srgbClr val="A71930"/>
      </a:hlink>
      <a:folHlink>
        <a:srgbClr val="58A618"/>
      </a:folHlink>
    </a:clrScheme>
    <a:fontScheme name="Office-tema">
      <a:majorFont>
        <a:latin typeface="Helvetica"/>
        <a:ea typeface="ＭＳ Ｐゴシック"/>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te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tema 8">
        <a:dk1>
          <a:srgbClr val="004165"/>
        </a:dk1>
        <a:lt1>
          <a:srgbClr val="FFFFFF"/>
        </a:lt1>
        <a:dk2>
          <a:srgbClr val="004165"/>
        </a:dk2>
        <a:lt2>
          <a:srgbClr val="808080"/>
        </a:lt2>
        <a:accent1>
          <a:srgbClr val="72B5CC"/>
        </a:accent1>
        <a:accent2>
          <a:srgbClr val="58A618"/>
        </a:accent2>
        <a:accent3>
          <a:srgbClr val="FFFFFF"/>
        </a:accent3>
        <a:accent4>
          <a:srgbClr val="003655"/>
        </a:accent4>
        <a:accent5>
          <a:srgbClr val="BCD7E2"/>
        </a:accent5>
        <a:accent6>
          <a:srgbClr val="4F9615"/>
        </a:accent6>
        <a:hlink>
          <a:srgbClr val="DC5034"/>
        </a:hlink>
        <a:folHlink>
          <a:srgbClr val="6773B6"/>
        </a:folHlink>
      </a:clrScheme>
      <a:clrMap bg1="lt1" tx1="dk1" bg2="lt2" tx2="dk2" accent1="accent1" accent2="accent2" accent3="accent3" accent4="accent4" accent5="accent5" accent6="accent6" hlink="hlink" folHlink="folHlink"/>
    </a:extraClrScheme>
    <a:extraClrScheme>
      <a:clrScheme name="Office-tema 9">
        <a:dk1>
          <a:srgbClr val="004165"/>
        </a:dk1>
        <a:lt1>
          <a:srgbClr val="FFFFFF"/>
        </a:lt1>
        <a:dk2>
          <a:srgbClr val="DC5034"/>
        </a:dk2>
        <a:lt2>
          <a:srgbClr val="D4BA00"/>
        </a:lt2>
        <a:accent1>
          <a:srgbClr val="72B5CC"/>
        </a:accent1>
        <a:accent2>
          <a:srgbClr val="005C84"/>
        </a:accent2>
        <a:accent3>
          <a:srgbClr val="FFFFFF"/>
        </a:accent3>
        <a:accent4>
          <a:srgbClr val="003655"/>
        </a:accent4>
        <a:accent5>
          <a:srgbClr val="BCD7E2"/>
        </a:accent5>
        <a:accent6>
          <a:srgbClr val="005377"/>
        </a:accent6>
        <a:hlink>
          <a:srgbClr val="A71930"/>
        </a:hlink>
        <a:folHlink>
          <a:srgbClr val="58A6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7" id="{AE7A9164-F25E-44D7-BDDC-757B77F5F929}" vid="{5F3D0B69-D251-4BCD-AB9A-9A89F731C84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6224</TotalTime>
  <Words>1865</Words>
  <Application>Microsoft Office PowerPoint</Application>
  <PresentationFormat>Bildspel på skärmen (4:3)</PresentationFormat>
  <Paragraphs>138</Paragraphs>
  <Slides>16</Slides>
  <Notes>11</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16</vt:i4>
      </vt:variant>
    </vt:vector>
  </HeadingPairs>
  <TitlesOfParts>
    <vt:vector size="25" baseType="lpstr">
      <vt:lpstr>ＭＳ Ｐゴシック</vt:lpstr>
      <vt:lpstr>Albertus Medium</vt:lpstr>
      <vt:lpstr>Arial</vt:lpstr>
      <vt:lpstr>Calibri</vt:lpstr>
      <vt:lpstr>Helvetica</vt:lpstr>
      <vt:lpstr>Times New Roman</vt:lpstr>
      <vt:lpstr>Verdana</vt:lpstr>
      <vt:lpstr>Wingdings</vt:lpstr>
      <vt:lpstr>Mall_powerpoint_klimat</vt:lpstr>
      <vt:lpstr>Köksbordsmaterial växtnäringsbalanser</vt:lpstr>
      <vt:lpstr>Flöden in och ut från gården </vt:lpstr>
      <vt:lpstr>Kvävets kretslopp </vt:lpstr>
      <vt:lpstr>Rekommenderad fosforbalans för olika växtföljder,  med ett långsiktigt perspektiv </vt:lpstr>
      <vt:lpstr>Rekommenderad fosforbalans för olika växtföljder, med ett kortsiktigt ekonomiskt perspektiv</vt:lpstr>
      <vt:lpstr>Fosforbalans i förhållande till djurtäthet på mjölkgården,  ca 1900 mjölkgårdar </vt:lpstr>
      <vt:lpstr>Fosforbalans i förhållande till djurtäthet på svingården,  ca 480 svingårdar </vt:lpstr>
      <vt:lpstr>Fosforbalans i förhållande till djurtäthet, fjäderfägården</vt:lpstr>
      <vt:lpstr>Baserat på gödsling enligt Jordbruksverkets gödslingsrekommendationer till aktuell skördenivå </vt:lpstr>
      <vt:lpstr>Kaliumbalans i förhållande till djurtäthet på mjölkgården, ca 1900 mjölkgårdar </vt:lpstr>
      <vt:lpstr>Kaliumbalans i förhållande till djurtäthet på svingården,  ca 480 svingårdar </vt:lpstr>
      <vt:lpstr>Utsläpp av växthusgaser från jordbruk  2018, Sverige</vt:lpstr>
      <vt:lpstr>Kvävets roll för gårdens utsläpp av växthusgaser</vt:lpstr>
      <vt:lpstr>Skillnad i växthusgasutsläpp för mineralgödsel beroende på produktionssätt </vt:lpstr>
      <vt:lpstr>Lustgas från stallgödsel</vt:lpstr>
      <vt:lpstr>Vikten av gödselanalys</vt:lpstr>
    </vt:vector>
  </TitlesOfParts>
  <Company>Jordbruksverket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Djurhållning</dc:title>
  <dc:creator>Ulrika Listh</dc:creator>
  <cp:lastModifiedBy>Tellie Karlsson</cp:lastModifiedBy>
  <cp:revision>334</cp:revision>
  <cp:lastPrinted>2016-03-01T14:42:54Z</cp:lastPrinted>
  <dcterms:created xsi:type="dcterms:W3CDTF">2015-10-01T10:45:58Z</dcterms:created>
  <dcterms:modified xsi:type="dcterms:W3CDTF">2022-10-04T12:13:54Z</dcterms:modified>
</cp:coreProperties>
</file>