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62" r:id="rId6"/>
    <p:sldId id="264" r:id="rId7"/>
    <p:sldId id="266" r:id="rId8"/>
    <p:sldId id="263" r:id="rId9"/>
    <p:sldId id="259" r:id="rId10"/>
    <p:sldId id="269" r:id="rId11"/>
    <p:sldId id="270" r:id="rId12"/>
    <p:sldId id="271" r:id="rId13"/>
    <p:sldId id="261" r:id="rId14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Malgeryd" initials="JM" lastIdx="5" clrIdx="0">
    <p:extLst>
      <p:ext uri="{19B8F6BF-5375-455C-9EA6-DF929625EA0E}">
        <p15:presenceInfo xmlns:p15="http://schemas.microsoft.com/office/powerpoint/2012/main" userId="S-1-5-21-2136397482-2630166550-2498155280-2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34"/>
    <a:srgbClr val="D4BA00"/>
    <a:srgbClr val="58A618"/>
    <a:srgbClr val="A71930"/>
    <a:srgbClr val="005C84"/>
    <a:srgbClr val="000000"/>
    <a:srgbClr val="004165"/>
    <a:srgbClr val="004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0929"/>
  </p:normalViewPr>
  <p:slideViewPr>
    <p:cSldViewPr>
      <p:cViewPr varScale="1">
        <p:scale>
          <a:sx n="107" d="100"/>
          <a:sy n="107" d="100"/>
        </p:scale>
        <p:origin x="18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2" name="Bildobjekt 11" descr="tes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8112801" cy="4588093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1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2803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86915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8293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0" name="Bildobjekt 9" descr="Bild1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60780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ld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21519" cy="4593024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410201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ld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3066"/>
            <a:ext cx="8136904" cy="4601725"/>
          </a:xfrm>
          <a:prstGeom prst="rect">
            <a:avLst/>
          </a:prstGeom>
        </p:spPr>
      </p:pic>
      <p:pic>
        <p:nvPicPr>
          <p:cNvPr id="11" name="Bildobjekt 10" descr="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40201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1844823"/>
            <a:ext cx="8061325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46304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4318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57C0-2F1D-489C-A651-68BB3FFBC0B4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34202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1916832"/>
            <a:ext cx="3954463" cy="40324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916832"/>
            <a:ext cx="3954462" cy="40324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3CAE-B46F-45A7-9787-7E51C5746A2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08883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2132856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996952"/>
            <a:ext cx="3868737" cy="3024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2132856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996952"/>
            <a:ext cx="3887788" cy="30243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FC42-1FAD-4D08-B13B-48064559F47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9248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626882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0266-5B98-4686-9AAD-86AB26D405E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7" name="Rubrik 1"/>
          <p:cNvSpPr txBox="1">
            <a:spLocks/>
          </p:cNvSpPr>
          <p:nvPr userDrawn="1"/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165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165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6278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E0B1-A133-42B4-B88B-A80CB5A80C6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6243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1915609"/>
            <a:ext cx="4629150" cy="39454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C2BF-D893-47D8-A32C-59C0418717A1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036870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1915608"/>
            <a:ext cx="4629150" cy="3945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2949575" cy="395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2249-A2F0-4E9C-ABA3-9AF433E8ECEB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39552" y="1161058"/>
            <a:ext cx="8061523" cy="5397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188640"/>
            <a:ext cx="4103812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17377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0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42485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419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1419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9" name="Bildobjekt 8" descr="Bild7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2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5701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11" name="Bildobjekt 10" descr="Bild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3" y="1772817"/>
            <a:ext cx="8112801" cy="458809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9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06504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1496"/>
            <a:ext cx="2304288" cy="1225296"/>
          </a:xfrm>
          <a:prstGeom prst="rect">
            <a:avLst/>
          </a:prstGeom>
        </p:spPr>
      </p:pic>
      <p:pic>
        <p:nvPicPr>
          <p:cNvPr id="8" name="Bildobjekt 7" descr="Bild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2105" y="1772817"/>
            <a:ext cx="8112801" cy="458809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9952" y="1931988"/>
            <a:ext cx="4318248" cy="115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 dirty="0"/>
              <a:t>Klicka här för att ändra format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3192463"/>
            <a:ext cx="4318248" cy="1150937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pPr lvl="0"/>
            <a:r>
              <a:rPr lang="sv-SE" altLang="sv-SE" noProof="0" dirty="0"/>
              <a:t>Klicka här för att ändra format på underrubrik i bakgrunden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6827"/>
            <a:ext cx="936104" cy="912533"/>
          </a:xfrm>
          <a:prstGeom prst="rect">
            <a:avLst/>
          </a:prstGeom>
        </p:spPr>
      </p:pic>
      <p:sp>
        <p:nvSpPr>
          <p:cNvPr id="11" name="Platshållare för bild 8"/>
          <p:cNvSpPr>
            <a:spLocks noGrp="1"/>
          </p:cNvSpPr>
          <p:nvPr>
            <p:ph type="pic" sz="quarter" idx="10" hasCustomPrompt="1"/>
          </p:nvPr>
        </p:nvSpPr>
        <p:spPr>
          <a:xfrm>
            <a:off x="4139952" y="333375"/>
            <a:ext cx="4319836" cy="1295400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21114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reppa_PP_fot.jp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705"/>
            <a:ext cx="9144000" cy="1582615"/>
          </a:xfrm>
          <a:prstGeom prst="rect">
            <a:avLst/>
          </a:prstGeom>
        </p:spPr>
      </p:pic>
      <p:pic>
        <p:nvPicPr>
          <p:cNvPr id="2" name="Bildobjekt 1" descr="Greppa_PP_huvud.jp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80"/>
            <a:ext cx="9144000" cy="105507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161058"/>
            <a:ext cx="806152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16831"/>
            <a:ext cx="8061325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 på bakgrundstexten</a:t>
            </a:r>
          </a:p>
          <a:p>
            <a:pPr lvl="1"/>
            <a:r>
              <a:rPr lang="sv-SE" altLang="sv-SE" dirty="0"/>
              <a:t>Nivå två</a:t>
            </a:r>
          </a:p>
          <a:p>
            <a:pPr lvl="2"/>
            <a:r>
              <a:rPr lang="sv-SE" altLang="sv-SE" dirty="0"/>
              <a:t>Nivå tre</a:t>
            </a:r>
          </a:p>
          <a:p>
            <a:pPr lvl="3"/>
            <a:r>
              <a:rPr lang="sv-SE" altLang="sv-SE" dirty="0"/>
              <a:t>Nivå fyra</a:t>
            </a:r>
          </a:p>
          <a:p>
            <a:pPr lvl="4"/>
            <a:r>
              <a:rPr lang="sv-SE" altLang="sv-SE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584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endParaRPr lang="sv-SE" alt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1ED3B33E-BA77-4920-8685-116DB28F631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3686"/>
            <a:ext cx="504056" cy="491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4" r:id="rId14"/>
    <p:sldLayoutId id="2147483675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416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165"/>
          </a:solidFill>
          <a:latin typeface="Helvetica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C84"/>
        </a:buClr>
        <a:buChar char="›"/>
        <a:defRPr sz="2800" kern="1200">
          <a:solidFill>
            <a:srgbClr val="00416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71930"/>
        </a:buClr>
        <a:buChar char="›"/>
        <a:defRPr sz="2400" kern="1200">
          <a:solidFill>
            <a:srgbClr val="00416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8A618"/>
        </a:buClr>
        <a:buChar char="›"/>
        <a:defRPr sz="2000" kern="1200">
          <a:solidFill>
            <a:srgbClr val="00416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4BA00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C5034"/>
        </a:buClr>
        <a:buChar char="›"/>
        <a:defRPr kern="1200">
          <a:solidFill>
            <a:srgbClr val="0041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ctrTitle"/>
          </p:nvPr>
        </p:nvSpPr>
        <p:spPr>
          <a:xfrm>
            <a:off x="3923928" y="1931988"/>
            <a:ext cx="4534272" cy="1150937"/>
          </a:xfrm>
        </p:spPr>
        <p:txBody>
          <a:bodyPr/>
          <a:lstStyle/>
          <a:p>
            <a:r>
              <a:rPr lang="sv-SE" dirty="0"/>
              <a:t>Minska </a:t>
            </a:r>
            <a:r>
              <a:rPr lang="sv-SE" dirty="0" smtClean="0"/>
              <a:t>fosforutfodring</a:t>
            </a:r>
            <a:r>
              <a:rPr lang="sv-SE" dirty="0" smtClean="0">
                <a:solidFill>
                  <a:schemeClr val="tx1"/>
                </a:solidFill>
              </a:rPr>
              <a:t>en</a:t>
            </a:r>
            <a:r>
              <a:rPr lang="sv-SE" dirty="0" smtClean="0"/>
              <a:t> </a:t>
            </a:r>
            <a:r>
              <a:rPr lang="sv-SE" dirty="0"/>
              <a:t>till idisslare!</a:t>
            </a:r>
          </a:p>
        </p:txBody>
      </p:sp>
      <p:sp>
        <p:nvSpPr>
          <p:cNvPr id="11" name="Underrubrik 10"/>
          <p:cNvSpPr>
            <a:spLocks noGrp="1"/>
          </p:cNvSpPr>
          <p:nvPr>
            <p:ph type="subTitle" idx="1"/>
          </p:nvPr>
        </p:nvSpPr>
        <p:spPr>
          <a:xfrm>
            <a:off x="4139952" y="3192463"/>
            <a:ext cx="4464496" cy="1150937"/>
          </a:xfrm>
        </p:spPr>
        <p:txBody>
          <a:bodyPr/>
          <a:lstStyle/>
          <a:p>
            <a:pPr algn="l"/>
            <a:r>
              <a:rPr lang="sv-SE" dirty="0"/>
              <a:t>Vilka råd kan du ge på gården</a:t>
            </a:r>
            <a:r>
              <a:rPr lang="sv-SE" dirty="0" smtClean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803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Fosfordifferens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500" dirty="0" smtClean="0"/>
              <a:t>Fosfordifferens är hur mycket det verkliga fosforintaget skiljer från normen för ett djur/djurgrupp</a:t>
            </a:r>
          </a:p>
          <a:p>
            <a:r>
              <a:rPr lang="sv-SE" sz="2500" dirty="0"/>
              <a:t>A</a:t>
            </a:r>
            <a:r>
              <a:rPr lang="sv-SE" sz="2500" dirty="0" smtClean="0"/>
              <a:t>nges i g/dag</a:t>
            </a:r>
          </a:p>
          <a:p>
            <a:r>
              <a:rPr lang="sv-SE" sz="2500" dirty="0" smtClean="0"/>
              <a:t>Räkneexempel: </a:t>
            </a:r>
          </a:p>
          <a:p>
            <a:pPr lvl="1"/>
            <a:r>
              <a:rPr lang="sv-SE" dirty="0" smtClean="0"/>
              <a:t>Norm (mjölkko i medellaktation): </a:t>
            </a:r>
            <a:r>
              <a:rPr lang="sv-SE" dirty="0" smtClean="0"/>
              <a:t>75g/dag</a:t>
            </a:r>
          </a:p>
          <a:p>
            <a:pPr lvl="1"/>
            <a:r>
              <a:rPr lang="sv-SE" dirty="0" smtClean="0"/>
              <a:t>Foderstat: 85g/dag </a:t>
            </a:r>
          </a:p>
          <a:p>
            <a:pPr lvl="1"/>
            <a:r>
              <a:rPr lang="sv-SE" dirty="0" smtClean="0"/>
              <a:t>Fosfordifferens: </a:t>
            </a:r>
            <a:r>
              <a:rPr lang="sv-SE" dirty="0"/>
              <a:t>85-75=10g/dag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52007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Fosforeffektivitet / Fosforutnyttjande: Mjölk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300" dirty="0" smtClean="0"/>
              <a:t>Förhållandet </a:t>
            </a:r>
            <a:r>
              <a:rPr lang="sv-SE" sz="2300" dirty="0"/>
              <a:t>mellan det totala behovet av fosfor för mjölkproduktion och det totala intaget av fosfor via fodret för ett lakterande </a:t>
            </a:r>
            <a:r>
              <a:rPr lang="sv-SE" sz="2300" dirty="0" smtClean="0"/>
              <a:t>djur:</a:t>
            </a:r>
            <a:br>
              <a:rPr lang="sv-SE" sz="2300" dirty="0" smtClean="0"/>
            </a:br>
            <a:r>
              <a:rPr lang="sv-SE" sz="2300" dirty="0" smtClean="0"/>
              <a:t/>
            </a:r>
            <a:br>
              <a:rPr lang="sv-SE" sz="2300" dirty="0" smtClean="0"/>
            </a:br>
            <a:endParaRPr lang="sv-SE" sz="2300" dirty="0"/>
          </a:p>
          <a:p>
            <a:pPr marL="0" indent="0">
              <a:buNone/>
            </a:pPr>
            <a:r>
              <a:rPr lang="sv-SE" sz="2300" u="sng" dirty="0" smtClean="0"/>
              <a:t>_Producerad </a:t>
            </a:r>
            <a:r>
              <a:rPr lang="sv-SE" sz="2300" u="sng" dirty="0"/>
              <a:t>mängd mjölk x mjölkens fosforhalt (ca 0,1 </a:t>
            </a:r>
            <a:r>
              <a:rPr lang="sv-SE" sz="2300" u="sng" dirty="0" smtClean="0"/>
              <a:t>%)_</a:t>
            </a:r>
          </a:p>
          <a:p>
            <a:pPr marL="0" indent="0">
              <a:buNone/>
            </a:pPr>
            <a:r>
              <a:rPr lang="sv-SE" sz="2300" dirty="0" smtClean="0"/>
              <a:t>            Konsumerat </a:t>
            </a:r>
            <a:r>
              <a:rPr lang="sv-SE" sz="2300" dirty="0"/>
              <a:t>foder x fodrets </a:t>
            </a:r>
            <a:r>
              <a:rPr lang="sv-SE" sz="2300" dirty="0" smtClean="0"/>
              <a:t>fosforhalt</a:t>
            </a:r>
            <a:endParaRPr lang="sv-SE" sz="2300" dirty="0"/>
          </a:p>
        </p:txBody>
      </p:sp>
    </p:spTree>
    <p:extLst>
      <p:ext uri="{BB962C8B-B14F-4D97-AF65-F5344CB8AC3E}">
        <p14:creationId xmlns:p14="http://schemas.microsoft.com/office/powerpoint/2010/main" val="105453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Fosforeffektivitet / Fosforutnyttjande: Nötkött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300" dirty="0" smtClean="0"/>
              <a:t>Förhållandet mellan det totala behovet av fosfor för tillväxt och det totala intaget av fosfor via fodret för ett växande djur:</a:t>
            </a:r>
            <a:br>
              <a:rPr lang="sv-SE" sz="2300" dirty="0" smtClean="0"/>
            </a:br>
            <a:r>
              <a:rPr lang="sv-SE" sz="2300" dirty="0" smtClean="0"/>
              <a:t/>
            </a:r>
            <a:br>
              <a:rPr lang="sv-SE" sz="2300" dirty="0" smtClean="0"/>
            </a:br>
            <a:endParaRPr lang="sv-SE" sz="2300" dirty="0"/>
          </a:p>
          <a:p>
            <a:pPr marL="0" indent="0">
              <a:buNone/>
            </a:pPr>
            <a:r>
              <a:rPr lang="sv-SE" sz="2300" dirty="0" smtClean="0"/>
              <a:t>Kroppsvikt </a:t>
            </a:r>
            <a:r>
              <a:rPr lang="sv-SE" sz="2300" dirty="0"/>
              <a:t>vid slakt x kroppens fosforinnehåll (ca 10g/kg</a:t>
            </a:r>
            <a:r>
              <a:rPr lang="sv-SE" sz="2300" dirty="0" smtClean="0"/>
              <a:t>) </a:t>
            </a:r>
            <a:br>
              <a:rPr lang="sv-SE" sz="2300" dirty="0" smtClean="0"/>
            </a:br>
            <a:r>
              <a:rPr lang="sv-SE" sz="2300" dirty="0" smtClean="0"/>
              <a:t>___</a:t>
            </a:r>
            <a:r>
              <a:rPr lang="sv-SE" sz="2300" u="sng" dirty="0" smtClean="0"/>
              <a:t>– födelsevikt </a:t>
            </a:r>
            <a:r>
              <a:rPr lang="sv-SE" sz="2300" u="sng" dirty="0"/>
              <a:t>x kroppens fosforinnehåll (ca 10g/kg</a:t>
            </a:r>
            <a:r>
              <a:rPr lang="sv-SE" sz="2300" u="sng" dirty="0" smtClean="0"/>
              <a:t>)___</a:t>
            </a:r>
          </a:p>
          <a:p>
            <a:pPr marL="0" indent="0">
              <a:buNone/>
            </a:pPr>
            <a:r>
              <a:rPr lang="sv-SE" sz="2300" dirty="0" smtClean="0"/>
              <a:t>P-mängd </a:t>
            </a:r>
            <a:r>
              <a:rPr lang="sv-SE" sz="2300" dirty="0"/>
              <a:t>i konsumerat foder under hela </a:t>
            </a:r>
            <a:r>
              <a:rPr lang="sv-SE" sz="2300" dirty="0" smtClean="0"/>
              <a:t>uppfödningstiden</a:t>
            </a:r>
            <a:endParaRPr lang="sv-SE" sz="2300" dirty="0"/>
          </a:p>
        </p:txBody>
      </p:sp>
    </p:spTree>
    <p:extLst>
      <p:ext uri="{BB962C8B-B14F-4D97-AF65-F5344CB8AC3E}">
        <p14:creationId xmlns:p14="http://schemas.microsoft.com/office/powerpoint/2010/main" val="116730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r="18056"/>
          <a:stretch>
            <a:fillRect/>
          </a:stretch>
        </p:blipFill>
        <p:spPr>
          <a:xfrm rot="5400000">
            <a:off x="4230688" y="1573213"/>
            <a:ext cx="3943350" cy="4629150"/>
          </a:xfrm>
        </p:spPr>
      </p:pic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630238" y="1916832"/>
            <a:ext cx="3077666" cy="41764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Skörda hög kvalitet på grovfodret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Analysera ditt grovfoder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tx1"/>
                </a:solidFill>
              </a:rPr>
              <a:t>Räkna på foderstaterna</a:t>
            </a:r>
            <a:endParaRPr lang="sv-SE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Minska spillet </a:t>
            </a:r>
            <a:r>
              <a:rPr lang="sv-SE" sz="2400" dirty="0"/>
              <a:t>av foder</a:t>
            </a: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Optimera utfodringen!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634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61523" cy="539750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Överutfodring </a:t>
            </a:r>
            <a:r>
              <a:rPr lang="sv-SE" dirty="0" smtClean="0">
                <a:solidFill>
                  <a:schemeClr val="tx1"/>
                </a:solidFill>
              </a:rPr>
              <a:t>med </a:t>
            </a:r>
            <a:r>
              <a:rPr lang="sv-SE" dirty="0">
                <a:solidFill>
                  <a:schemeClr val="tx1"/>
                </a:solidFill>
              </a:rPr>
              <a:t>fosfor </a:t>
            </a:r>
            <a:r>
              <a:rPr lang="sv-SE" dirty="0" smtClean="0">
                <a:solidFill>
                  <a:schemeClr val="tx1"/>
                </a:solidFill>
              </a:rPr>
              <a:t>ökar fosfor-överskottet </a:t>
            </a:r>
            <a:r>
              <a:rPr lang="sv-SE" dirty="0">
                <a:solidFill>
                  <a:schemeClr val="tx1"/>
                </a:solidFill>
              </a:rPr>
              <a:t>på gården</a:t>
            </a:r>
            <a:r>
              <a:rPr lang="sv-SE" dirty="0"/>
              <a:t>!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Räkna på foderstatens fosforinnehåll.</a:t>
            </a:r>
          </a:p>
          <a:p>
            <a:r>
              <a:rPr lang="sv-SE" sz="2400" dirty="0"/>
              <a:t>Ett bra grovfoder </a:t>
            </a:r>
            <a:r>
              <a:rPr lang="sv-SE" sz="2400" dirty="0">
                <a:solidFill>
                  <a:schemeClr val="tx1"/>
                </a:solidFill>
              </a:rPr>
              <a:t>minskar </a:t>
            </a:r>
            <a:r>
              <a:rPr lang="sv-SE" sz="2400" dirty="0" smtClean="0">
                <a:solidFill>
                  <a:schemeClr val="tx1"/>
                </a:solidFill>
              </a:rPr>
              <a:t>behovet av inköpt </a:t>
            </a:r>
            <a:r>
              <a:rPr lang="sv-SE" sz="2400" dirty="0">
                <a:solidFill>
                  <a:schemeClr val="tx1"/>
                </a:solidFill>
              </a:rPr>
              <a:t>kraftfoder vilket ger den största möjligheten </a:t>
            </a:r>
            <a:r>
              <a:rPr lang="sv-SE" sz="2400" dirty="0"/>
              <a:t>att minska fosforöverskotten på gården.</a:t>
            </a:r>
          </a:p>
          <a:p>
            <a:r>
              <a:rPr lang="sv-SE" sz="2400" dirty="0"/>
              <a:t>Kolla växtnäringsbalansen och markkartera!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2" b="38162"/>
          <a:stretch>
            <a:fillRect/>
          </a:stretch>
        </p:blipFill>
        <p:spPr>
          <a:xfrm>
            <a:off x="755576" y="4293096"/>
            <a:ext cx="7751645" cy="1224136"/>
          </a:xfrm>
        </p:spPr>
      </p:pic>
    </p:spTree>
    <p:extLst>
      <p:ext uri="{BB962C8B-B14F-4D97-AF65-F5344CB8AC3E}">
        <p14:creationId xmlns:p14="http://schemas.microsoft.com/office/powerpoint/2010/main" val="277909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1124745"/>
            <a:ext cx="8061325" cy="489654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 smtClean="0"/>
              <a:t>Fosfor har fler kända biologiska funktioner än något annat mineralämne!</a:t>
            </a:r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sz="2400" dirty="0" smtClean="0"/>
              <a:t>80% är bundet i tänder och ben</a:t>
            </a:r>
          </a:p>
          <a:p>
            <a:r>
              <a:rPr lang="sv-SE" sz="2400" dirty="0" smtClean="0"/>
              <a:t>APT</a:t>
            </a:r>
          </a:p>
          <a:p>
            <a:r>
              <a:rPr lang="sv-SE" sz="2400" dirty="0" err="1"/>
              <a:t>Fosfolipider</a:t>
            </a:r>
            <a:endParaRPr lang="sv-SE" sz="2400" dirty="0"/>
          </a:p>
          <a:p>
            <a:r>
              <a:rPr lang="sv-SE" sz="2400" dirty="0" smtClean="0"/>
              <a:t>Buffertsystem</a:t>
            </a:r>
          </a:p>
          <a:p>
            <a:r>
              <a:rPr lang="sv-SE" sz="2400" dirty="0" smtClean="0"/>
              <a:t>Nukleinsyror</a:t>
            </a:r>
          </a:p>
          <a:p>
            <a:r>
              <a:rPr lang="sv-SE" sz="2400" dirty="0" smtClean="0"/>
              <a:t>Med mera 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2717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Fosforomsättning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47693"/>
            <a:ext cx="5710601" cy="4282951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358165" y="191683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dirty="0"/>
          </a:p>
        </p:txBody>
      </p:sp>
      <p:sp>
        <p:nvSpPr>
          <p:cNvPr id="4" name="textruta 3"/>
          <p:cNvSpPr txBox="1"/>
          <p:nvPr/>
        </p:nvSpPr>
        <p:spPr>
          <a:xfrm>
            <a:off x="5998125" y="1930171"/>
            <a:ext cx="2602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+mn-lt"/>
              </a:rPr>
              <a:t>I början av laktationen frigörs fosfor från skelettet för att under </a:t>
            </a:r>
            <a:r>
              <a:rPr lang="sv-SE" sz="1600" dirty="0" err="1">
                <a:latin typeface="+mn-lt"/>
              </a:rPr>
              <a:t>senlaktation</a:t>
            </a:r>
            <a:r>
              <a:rPr lang="sv-SE" sz="1600" dirty="0">
                <a:latin typeface="+mn-lt"/>
              </a:rPr>
              <a:t> och sintid lagras in! </a:t>
            </a:r>
          </a:p>
        </p:txBody>
      </p:sp>
    </p:spTree>
    <p:extLst>
      <p:ext uri="{BB962C8B-B14F-4D97-AF65-F5344CB8AC3E}">
        <p14:creationId xmlns:p14="http://schemas.microsoft.com/office/powerpoint/2010/main" val="18591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070891"/>
            <a:ext cx="8061523" cy="773931"/>
          </a:xfrm>
        </p:spPr>
        <p:txBody>
          <a:bodyPr/>
          <a:lstStyle/>
          <a:p>
            <a:pPr algn="ctr"/>
            <a:r>
              <a:rPr lang="sv-SE" dirty="0"/>
              <a:t>Fosfornormen har sänkts i många länder under de senaste 15-20 åren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2492896"/>
            <a:ext cx="8061325" cy="3528392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 Sverige sänktes normen år 2003 och normen för mjölkkor ligger på 3,3 g </a:t>
            </a:r>
            <a:r>
              <a:rPr lang="sv-SE" sz="2400" dirty="0" smtClean="0"/>
              <a:t>P per kg </a:t>
            </a:r>
            <a:r>
              <a:rPr lang="sv-SE" sz="2400" dirty="0" err="1" smtClean="0"/>
              <a:t>ts</a:t>
            </a:r>
            <a:r>
              <a:rPr lang="sv-SE" sz="2400" dirty="0" smtClean="0"/>
              <a:t> </a:t>
            </a:r>
            <a:r>
              <a:rPr lang="sv-SE" sz="2400" dirty="0"/>
              <a:t>som genomsnitt under </a:t>
            </a:r>
            <a:r>
              <a:rPr lang="sv-SE" sz="2400" dirty="0" smtClean="0"/>
              <a:t>laktationen.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Danska studier visade att </a:t>
            </a:r>
            <a:r>
              <a:rPr lang="sv-SE" sz="2400" dirty="0">
                <a:solidFill>
                  <a:schemeClr val="tx1"/>
                </a:solidFill>
              </a:rPr>
              <a:t>en </a:t>
            </a:r>
            <a:r>
              <a:rPr lang="sv-SE" sz="2400" dirty="0" smtClean="0">
                <a:solidFill>
                  <a:schemeClr val="tx1"/>
                </a:solidFill>
              </a:rPr>
              <a:t>sänkning </a:t>
            </a:r>
            <a:r>
              <a:rPr lang="sv-SE" sz="2400" dirty="0"/>
              <a:t>från 3,4 g P </a:t>
            </a:r>
            <a:r>
              <a:rPr lang="sv-SE" sz="2400" dirty="0" smtClean="0"/>
              <a:t>per kg </a:t>
            </a:r>
            <a:r>
              <a:rPr lang="sv-SE" sz="2400" dirty="0" err="1" smtClean="0"/>
              <a:t>ts</a:t>
            </a:r>
            <a:r>
              <a:rPr lang="sv-SE" sz="2400" dirty="0" smtClean="0"/>
              <a:t> till </a:t>
            </a:r>
            <a:r>
              <a:rPr lang="sv-SE" sz="2400" dirty="0"/>
              <a:t>2,8 g P </a:t>
            </a:r>
            <a:r>
              <a:rPr lang="sv-SE" sz="2400" dirty="0" smtClean="0"/>
              <a:t>per </a:t>
            </a:r>
            <a:r>
              <a:rPr lang="sv-SE" sz="2400" dirty="0"/>
              <a:t>kg </a:t>
            </a:r>
            <a:r>
              <a:rPr lang="sv-SE" sz="2400" dirty="0" err="1"/>
              <a:t>ts</a:t>
            </a:r>
            <a:r>
              <a:rPr lang="sv-SE" sz="2400" dirty="0"/>
              <a:t> inte gav några negativa effekter för </a:t>
            </a:r>
            <a:r>
              <a:rPr lang="sv-SE" sz="2400" dirty="0" smtClean="0"/>
              <a:t>mjölkkor</a:t>
            </a:r>
            <a:r>
              <a:rPr lang="sv-SE" sz="2400" dirty="0" smtClean="0"/>
              <a:t>.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411028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Mjölkkor får oftast för mycket fosfor!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Mjölkkornas </a:t>
            </a:r>
            <a:r>
              <a:rPr lang="sv-SE" sz="2400" dirty="0">
                <a:solidFill>
                  <a:schemeClr val="tx1"/>
                </a:solidFill>
              </a:rPr>
              <a:t>behov av fosfor täcks av grovfodret och kraftfodret.  Fosfor behöver inte tillsättas med </a:t>
            </a:r>
            <a:r>
              <a:rPr lang="sv-SE" sz="2400" dirty="0" smtClean="0">
                <a:solidFill>
                  <a:schemeClr val="tx1"/>
                </a:solidFill>
              </a:rPr>
              <a:t>mineralfoder.</a:t>
            </a:r>
            <a:endParaRPr lang="sv-S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dirty="0" smtClean="0">
                <a:solidFill>
                  <a:schemeClr val="tx1"/>
                </a:solidFill>
              </a:rPr>
              <a:t>Fosfortilldelningen </a:t>
            </a:r>
            <a:r>
              <a:rPr lang="sv-SE" sz="2400" dirty="0">
                <a:solidFill>
                  <a:schemeClr val="tx1"/>
                </a:solidFill>
              </a:rPr>
              <a:t>till mjölkkorna har visat sig öka i Danmark bland annat </a:t>
            </a:r>
            <a:r>
              <a:rPr lang="sv-SE" sz="2400" dirty="0" smtClean="0">
                <a:solidFill>
                  <a:schemeClr val="tx1"/>
                </a:solidFill>
              </a:rPr>
              <a:t>pga. att man använder mer </a:t>
            </a:r>
            <a:r>
              <a:rPr lang="sv-SE" sz="2400" dirty="0">
                <a:solidFill>
                  <a:schemeClr val="tx1"/>
                </a:solidFill>
              </a:rPr>
              <a:t>rapsprodukter i </a:t>
            </a:r>
            <a:r>
              <a:rPr lang="sv-SE" sz="2400" dirty="0" smtClean="0">
                <a:solidFill>
                  <a:schemeClr val="tx1"/>
                </a:solidFill>
              </a:rPr>
              <a:t>foderstaterna.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19080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Fodrets </a:t>
            </a:r>
            <a:r>
              <a:rPr lang="sv-SE" dirty="0" smtClean="0">
                <a:solidFill>
                  <a:schemeClr val="tx1"/>
                </a:solidFill>
              </a:rPr>
              <a:t>fosforinnehåll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947734"/>
              </p:ext>
            </p:extLst>
          </p:nvPr>
        </p:nvGraphicFramePr>
        <p:xfrm>
          <a:off x="539750" y="1844675"/>
          <a:ext cx="554441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209">
                  <a:extLst>
                    <a:ext uri="{9D8B030D-6E8A-4147-A177-3AD203B41FA5}">
                      <a16:colId xmlns:a16="http://schemas.microsoft.com/office/drawing/2014/main" val="535343250"/>
                    </a:ext>
                  </a:extLst>
                </a:gridCol>
                <a:gridCol w="2772209">
                  <a:extLst>
                    <a:ext uri="{9D8B030D-6E8A-4147-A177-3AD203B41FA5}">
                      <a16:colId xmlns:a16="http://schemas.microsoft.com/office/drawing/2014/main" val="334070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Fodermedel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 fosfor/kg </a:t>
                      </a:r>
                      <a:r>
                        <a:rPr lang="sv-SE" dirty="0" err="1"/>
                        <a:t>ts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6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Klövergräsensilage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4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Majsensilage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96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HP-massa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9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Spannmål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3,4-4,0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Soja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701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6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Åkerböna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98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Ärter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41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Färdigfoder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5,5-6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8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Koncentrat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6,5-8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4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434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Fosfornorm ungdjur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Ungdjuren klarar sig oftast på den fosfor som finns i grovfodret och spannmålen. </a:t>
            </a:r>
          </a:p>
          <a:p>
            <a:pPr marL="0" indent="0">
              <a:buNone/>
            </a:pPr>
            <a:r>
              <a:rPr lang="sv-SE" sz="2400" dirty="0"/>
              <a:t>Hos växande ungdjur är det viktigt att kalcium/fosfor-kvoten inte blir för skev.</a:t>
            </a:r>
          </a:p>
          <a:p>
            <a:pPr marL="0" indent="0">
              <a:buNone/>
            </a:pPr>
            <a:r>
              <a:rPr lang="sv-SE" sz="2400" dirty="0"/>
              <a:t>Sikta på 1,5!</a:t>
            </a:r>
          </a:p>
        </p:txBody>
      </p:sp>
    </p:spTree>
    <p:extLst>
      <p:ext uri="{BB962C8B-B14F-4D97-AF65-F5344CB8AC3E}">
        <p14:creationId xmlns:p14="http://schemas.microsoft.com/office/powerpoint/2010/main" val="225820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98729"/>
            <a:ext cx="7920236" cy="53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47554"/>
      </p:ext>
    </p:extLst>
  </p:cSld>
  <p:clrMapOvr>
    <a:masterClrMapping/>
  </p:clrMapOvr>
</p:sld>
</file>

<file path=ppt/theme/theme1.xml><?xml version="1.0" encoding="utf-8"?>
<a:theme xmlns:a="http://schemas.openxmlformats.org/drawingml/2006/main" name="Mall_powerpoint_klimat">
  <a:themeElements>
    <a:clrScheme name="Office-tema 9">
      <a:dk1>
        <a:srgbClr val="004165"/>
      </a:dk1>
      <a:lt1>
        <a:srgbClr val="FFFFFF"/>
      </a:lt1>
      <a:dk2>
        <a:srgbClr val="DC5034"/>
      </a:dk2>
      <a:lt2>
        <a:srgbClr val="D4BA00"/>
      </a:lt2>
      <a:accent1>
        <a:srgbClr val="72B5CC"/>
      </a:accent1>
      <a:accent2>
        <a:srgbClr val="005C84"/>
      </a:accent2>
      <a:accent3>
        <a:srgbClr val="FFFFFF"/>
      </a:accent3>
      <a:accent4>
        <a:srgbClr val="003655"/>
      </a:accent4>
      <a:accent5>
        <a:srgbClr val="BCD7E2"/>
      </a:accent5>
      <a:accent6>
        <a:srgbClr val="005377"/>
      </a:accent6>
      <a:hlink>
        <a:srgbClr val="A71930"/>
      </a:hlink>
      <a:folHlink>
        <a:srgbClr val="58A618"/>
      </a:folHlink>
    </a:clrScheme>
    <a:fontScheme name="Office-tema">
      <a:majorFont>
        <a:latin typeface="Helvetica"/>
        <a:ea typeface="ＭＳ Ｐゴシック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4165"/>
        </a:dk1>
        <a:lt1>
          <a:srgbClr val="FFFFFF"/>
        </a:lt1>
        <a:dk2>
          <a:srgbClr val="004165"/>
        </a:dk2>
        <a:lt2>
          <a:srgbClr val="808080"/>
        </a:lt2>
        <a:accent1>
          <a:srgbClr val="72B5CC"/>
        </a:accent1>
        <a:accent2>
          <a:srgbClr val="58A618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4F9615"/>
        </a:accent6>
        <a:hlink>
          <a:srgbClr val="DC5034"/>
        </a:hlink>
        <a:folHlink>
          <a:srgbClr val="6773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4165"/>
        </a:dk1>
        <a:lt1>
          <a:srgbClr val="FFFFFF"/>
        </a:lt1>
        <a:dk2>
          <a:srgbClr val="DC5034"/>
        </a:dk2>
        <a:lt2>
          <a:srgbClr val="D4BA00"/>
        </a:lt2>
        <a:accent1>
          <a:srgbClr val="72B5CC"/>
        </a:accent1>
        <a:accent2>
          <a:srgbClr val="005C84"/>
        </a:accent2>
        <a:accent3>
          <a:srgbClr val="FFFFFF"/>
        </a:accent3>
        <a:accent4>
          <a:srgbClr val="003655"/>
        </a:accent4>
        <a:accent5>
          <a:srgbClr val="BCD7E2"/>
        </a:accent5>
        <a:accent6>
          <a:srgbClr val="005377"/>
        </a:accent6>
        <a:hlink>
          <a:srgbClr val="A71930"/>
        </a:hlink>
        <a:folHlink>
          <a:srgbClr val="58A6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AE7A9164-F25E-44D7-BDDC-757B77F5F929}" vid="{5F3D0B69-D251-4BCD-AB9A-9A89F731C8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Mall_powerpoint_klimat.potx</Template>
  <TotalTime>1039</TotalTime>
  <Words>411</Words>
  <Application>Microsoft Office PowerPoint</Application>
  <PresentationFormat>Bildspel på skärmen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Helvetica</vt:lpstr>
      <vt:lpstr>Times New Roman</vt:lpstr>
      <vt:lpstr>Mall_powerpoint_klimat</vt:lpstr>
      <vt:lpstr>Minska fosforutfodringen till idisslare!</vt:lpstr>
      <vt:lpstr>Överutfodring med fosfor ökar fosfor-överskottet på gården! </vt:lpstr>
      <vt:lpstr>PowerPoint-presentation</vt:lpstr>
      <vt:lpstr>Fosforomsättning</vt:lpstr>
      <vt:lpstr>Fosfornormen har sänkts i många länder under de senaste 15-20 åren</vt:lpstr>
      <vt:lpstr>Mjölkkor får oftast för mycket fosfor!</vt:lpstr>
      <vt:lpstr>Fodrets fosforinnehåll</vt:lpstr>
      <vt:lpstr>Fosfornorm ungdjur</vt:lpstr>
      <vt:lpstr>PowerPoint-presentation</vt:lpstr>
      <vt:lpstr>Fosfordifferens</vt:lpstr>
      <vt:lpstr>Fosforeffektivitet / Fosforutnyttjande: Mjölk</vt:lpstr>
      <vt:lpstr>Fosforeffektivitet / Fosforutnyttjande: Nötkött</vt:lpstr>
      <vt:lpstr>Optimera utfodringen!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Sofie Logardt</dc:creator>
  <cp:lastModifiedBy>Caroline Sandberg</cp:lastModifiedBy>
  <cp:revision>74</cp:revision>
  <dcterms:created xsi:type="dcterms:W3CDTF">2015-11-10T09:50:15Z</dcterms:created>
  <dcterms:modified xsi:type="dcterms:W3CDTF">2021-03-02T13:27:03Z</dcterms:modified>
</cp:coreProperties>
</file>