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034"/>
    <a:srgbClr val="D4BA00"/>
    <a:srgbClr val="58A618"/>
    <a:srgbClr val="A71930"/>
    <a:srgbClr val="005C84"/>
    <a:srgbClr val="000000"/>
    <a:srgbClr val="004165"/>
    <a:srgbClr val="004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41" autoAdjust="0"/>
    <p:restoredTop sz="90929"/>
  </p:normalViewPr>
  <p:slideViewPr>
    <p:cSldViewPr showGuides="1">
      <p:cViewPr varScale="1">
        <p:scale>
          <a:sx n="95" d="100"/>
          <a:sy n="9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er\Documents\Projekt\Gr&#229;m&#246;gelprojekt%20SLF\Kondensris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60975106810314"/>
          <c:y val="0.22459611088912035"/>
          <c:w val="0.81247845570492938"/>
          <c:h val="0.612994350282486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Blad1!$A$8:$A$12</c:f>
              <c:strCache>
                <c:ptCount val="5"/>
                <c:pt idx="0">
                  <c:v>80 / 3,1</c:v>
                </c:pt>
                <c:pt idx="1">
                  <c:v>85 / 2,3</c:v>
                </c:pt>
                <c:pt idx="2">
                  <c:v>90 / 1,5</c:v>
                </c:pt>
                <c:pt idx="3">
                  <c:v>95 /0,8</c:v>
                </c:pt>
                <c:pt idx="4">
                  <c:v>100 / 0</c:v>
                </c:pt>
              </c:strCache>
            </c:strRef>
          </c:cat>
          <c:val>
            <c:numRef>
              <c:f>Blad1!$C$8:$C$12</c:f>
              <c:numCache>
                <c:formatCode>General</c:formatCode>
                <c:ptCount val="5"/>
                <c:pt idx="0">
                  <c:v>3.4</c:v>
                </c:pt>
                <c:pt idx="1">
                  <c:v>2.5</c:v>
                </c:pt>
                <c:pt idx="2">
                  <c:v>1.5</c:v>
                </c:pt>
                <c:pt idx="3">
                  <c:v>0.9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701632"/>
        <c:axId val="139789824"/>
      </c:barChart>
      <c:catAx>
        <c:axId val="139701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RF %  Delta X</a:t>
                </a:r>
              </a:p>
            </c:rich>
          </c:tx>
          <c:layout>
            <c:manualLayout>
              <c:xMode val="edge"/>
              <c:yMode val="edge"/>
              <c:x val="0.47259565667011361"/>
              <c:y val="0.9186440677966101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39789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7898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antal grader</a:t>
                </a:r>
              </a:p>
            </c:rich>
          </c:tx>
          <c:layout>
            <c:manualLayout>
              <c:xMode val="edge"/>
              <c:yMode val="edge"/>
              <c:x val="1.1375387797311282E-2"/>
              <c:y val="0.3322033898305086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3970163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5E37F-7DE2-45B5-ABD8-69771FE1025C}" type="datetimeFigureOut">
              <a:rPr lang="sv-SE" smtClean="0"/>
              <a:t>2012-05-23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2B778-1A81-47EF-B46C-E3521BB4EA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783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v-SE" smtClean="0"/>
              <a:t>Gruppträff 2011 10 26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7275A-F7BD-4259-A3E7-68B2D6DE8156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Bildobjekt 2" descr="klimat_va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787900" y="1931988"/>
            <a:ext cx="3670300" cy="115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787900" y="3192463"/>
            <a:ext cx="3670300" cy="1150937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CCA14-D867-4A97-B0C2-9AB287E81FCC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37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86538" y="358775"/>
            <a:ext cx="2014537" cy="5938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9750" y="358775"/>
            <a:ext cx="5894388" cy="5938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AE005-D5E0-4857-899C-17A93FE3400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23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BD41F-D916-443D-8091-D1DEF3749E0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988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6007-B22F-44F7-A9A3-5A7C56A3857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303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1258888"/>
            <a:ext cx="3954463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6613" y="1258888"/>
            <a:ext cx="3954462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F4E9C-4AB2-4F51-86EE-1637E3503ACD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32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FA28-2FB9-4259-8A8D-AAE347042D7B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69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6F361-C4F2-4BC9-B043-0F241F15AA3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38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46F95-AE83-4862-B156-34794ABB20E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42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39BED-FFD5-48D2-91AC-DF6569DFC77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93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79BAA-C252-430C-80EA-A0BEE5668BD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08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Bildobjekt 2" descr="sid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43100" y="358775"/>
            <a:ext cx="66579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58888"/>
            <a:ext cx="806132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fld id="{9FFDEBBD-34E6-4765-AD91-1F68116E1374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itchFamily="34" charset="0"/>
          <a:ea typeface="ＭＳ Ｐゴシック" pitchFamily="34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itchFamily="34" charset="0"/>
          <a:ea typeface="ＭＳ Ｐゴシック" pitchFamily="34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itchFamily="34" charset="0"/>
          <a:ea typeface="ＭＳ Ｐゴシック" pitchFamily="34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itchFamily="34" charset="0"/>
          <a:ea typeface="ＭＳ Ｐゴシック" pitchFamily="34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itchFamily="34" charset="0"/>
          <a:ea typeface="ＭＳ Ｐゴシック" pitchFamily="34" charset="-128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itchFamily="34" charset="0"/>
          <a:ea typeface="ＭＳ Ｐゴシック" pitchFamily="34" charset="-128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itchFamily="34" charset="0"/>
          <a:ea typeface="ＭＳ Ｐゴシック" pitchFamily="34" charset="-128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165"/>
          </a:solidFill>
          <a:latin typeface="Helvetic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C84"/>
        </a:buClr>
        <a:buChar char="›"/>
        <a:defRPr sz="2800">
          <a:solidFill>
            <a:srgbClr val="00416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71930"/>
        </a:buClr>
        <a:buChar char="›"/>
        <a:defRPr sz="2400">
          <a:solidFill>
            <a:srgbClr val="00416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8A618"/>
        </a:buClr>
        <a:buChar char="›"/>
        <a:defRPr sz="2000">
          <a:solidFill>
            <a:srgbClr val="00416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4BA00"/>
        </a:buClr>
        <a:buChar char="›"/>
        <a:defRPr>
          <a:solidFill>
            <a:srgbClr val="00416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C5034"/>
        </a:buClr>
        <a:buChar char="›"/>
        <a:defRPr>
          <a:solidFill>
            <a:srgbClr val="00416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C5034"/>
        </a:buClr>
        <a:buChar char="›"/>
        <a:defRPr>
          <a:solidFill>
            <a:srgbClr val="00416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C5034"/>
        </a:buClr>
        <a:buChar char="›"/>
        <a:defRPr>
          <a:solidFill>
            <a:srgbClr val="00416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C5034"/>
        </a:buClr>
        <a:buChar char="›"/>
        <a:defRPr>
          <a:solidFill>
            <a:srgbClr val="00416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C5034"/>
        </a:buClr>
        <a:buChar char="›"/>
        <a:defRPr>
          <a:solidFill>
            <a:srgbClr val="004165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Presentation träff 1 växthus</a:t>
            </a:r>
            <a:endParaRPr lang="sv-S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Material framtaget av Inger Christensen 2012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943100" y="260648"/>
            <a:ext cx="6657975" cy="637877"/>
          </a:xfrm>
        </p:spPr>
        <p:txBody>
          <a:bodyPr/>
          <a:lstStyle/>
          <a:p>
            <a:r>
              <a:rPr lang="sv-SE" sz="2400" dirty="0" smtClean="0"/>
              <a:t>Antal grader till kondensationspunkt </a:t>
            </a:r>
            <a:br>
              <a:rPr lang="sv-SE" sz="2400" dirty="0" smtClean="0"/>
            </a:br>
            <a:r>
              <a:rPr lang="sv-SE" sz="2400" dirty="0" smtClean="0"/>
              <a:t>vid 18</a:t>
            </a:r>
            <a:r>
              <a:rPr lang="sv-SE" sz="2400" baseline="30000" dirty="0" smtClean="0"/>
              <a:t>o</a:t>
            </a:r>
            <a:r>
              <a:rPr lang="sv-SE" sz="2400" dirty="0" smtClean="0"/>
              <a:t> lufttemperatur</a:t>
            </a:r>
            <a:endParaRPr lang="sv-SE" sz="2400" dirty="0"/>
          </a:p>
        </p:txBody>
      </p:sp>
      <p:graphicFrame>
        <p:nvGraphicFramePr>
          <p:cNvPr id="6" name="Diagram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082640"/>
              </p:ext>
            </p:extLst>
          </p:nvPr>
        </p:nvGraphicFramePr>
        <p:xfrm>
          <a:off x="218182" y="928670"/>
          <a:ext cx="8282908" cy="5092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61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15" y="1052736"/>
            <a:ext cx="8221525" cy="513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Se upp med fuktspalt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3000364" y="638132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latin typeface="Helvetica" pitchFamily="34" charset="0"/>
              </a:rPr>
              <a:t>Källa: SLU </a:t>
            </a:r>
            <a:r>
              <a:rPr lang="sv-SE" sz="1600" dirty="0" smtClean="0">
                <a:latin typeface="Helvetica" pitchFamily="34" charset="0"/>
              </a:rPr>
              <a:t>Rapport 2010:36</a:t>
            </a:r>
            <a:endParaRPr lang="sv-SE" sz="1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6" y="1049754"/>
            <a:ext cx="8195734" cy="511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943100" y="260648"/>
            <a:ext cx="6657975" cy="637877"/>
          </a:xfrm>
        </p:spPr>
        <p:txBody>
          <a:bodyPr/>
          <a:lstStyle/>
          <a:p>
            <a:r>
              <a:rPr lang="sv-SE" sz="2400" dirty="0" smtClean="0"/>
              <a:t>Energibehov i kWh/m</a:t>
            </a:r>
            <a:r>
              <a:rPr lang="sv-SE" sz="2400" baseline="30000" dirty="0" smtClean="0"/>
              <a:t>2</a:t>
            </a:r>
            <a:r>
              <a:rPr lang="sv-SE" sz="2400" dirty="0" smtClean="0"/>
              <a:t> och vecka för </a:t>
            </a:r>
            <a:br>
              <a:rPr lang="sv-SE" sz="2400" dirty="0" smtClean="0"/>
            </a:br>
            <a:r>
              <a:rPr lang="sv-SE" sz="2400" dirty="0" smtClean="0"/>
              <a:t>bara värme 17</a:t>
            </a:r>
            <a:r>
              <a:rPr lang="sv-SE" sz="2400" baseline="30000" dirty="0" smtClean="0"/>
              <a:t>o </a:t>
            </a:r>
            <a:r>
              <a:rPr lang="sv-SE" sz="2400" dirty="0" smtClean="0"/>
              <a:t>natt och 19</a:t>
            </a:r>
            <a:r>
              <a:rPr lang="sv-SE" sz="2400" baseline="30000" dirty="0" smtClean="0"/>
              <a:t>o</a:t>
            </a:r>
            <a:r>
              <a:rPr lang="sv-SE" sz="2400" dirty="0" smtClean="0"/>
              <a:t> dag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3000364" y="638132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latin typeface="Helvetica" pitchFamily="34" charset="0"/>
              </a:rPr>
              <a:t>Källa: SLU </a:t>
            </a:r>
            <a:r>
              <a:rPr lang="sv-SE" sz="1600" dirty="0" smtClean="0">
                <a:latin typeface="Helvetica" pitchFamily="34" charset="0"/>
              </a:rPr>
              <a:t>Rapport 2010:36</a:t>
            </a:r>
            <a:endParaRPr lang="sv-SE" sz="1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76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943100" y="188640"/>
            <a:ext cx="6657975" cy="709885"/>
          </a:xfrm>
        </p:spPr>
        <p:txBody>
          <a:bodyPr/>
          <a:lstStyle/>
          <a:p>
            <a:r>
              <a:rPr lang="sv-SE" sz="2400" dirty="0" smtClean="0"/>
              <a:t>Energianalys och energieffektiv odlingsteknik</a:t>
            </a:r>
            <a:endParaRPr lang="sv-SE" sz="24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Energianalys/energikartläggning</a:t>
            </a:r>
          </a:p>
          <a:p>
            <a:r>
              <a:rPr lang="sv-SE" dirty="0" smtClean="0"/>
              <a:t>Temperaturstrategi</a:t>
            </a:r>
          </a:p>
          <a:p>
            <a:r>
              <a:rPr lang="sv-SE" dirty="0" smtClean="0"/>
              <a:t>Luftningsstrategi</a:t>
            </a:r>
          </a:p>
          <a:p>
            <a:r>
              <a:rPr lang="sv-SE" dirty="0" err="1" smtClean="0"/>
              <a:t>Vävstyrning</a:t>
            </a:r>
            <a:endParaRPr lang="sv-SE" dirty="0" smtClean="0"/>
          </a:p>
          <a:p>
            <a:r>
              <a:rPr lang="sv-SE" dirty="0" smtClean="0"/>
              <a:t>Belysning</a:t>
            </a:r>
          </a:p>
          <a:p>
            <a:r>
              <a:rPr lang="sv-SE" dirty="0" smtClean="0"/>
              <a:t>Fuktighetsstyrning</a:t>
            </a:r>
          </a:p>
          <a:p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3000364" y="638132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latin typeface="Helvetica" pitchFamily="34" charset="0"/>
              </a:rPr>
              <a:t>Källa: SLU </a:t>
            </a:r>
            <a:r>
              <a:rPr lang="sv-SE" sz="1600" dirty="0" smtClean="0">
                <a:latin typeface="Helvetica" pitchFamily="34" charset="0"/>
              </a:rPr>
              <a:t>Rapport 2010:36</a:t>
            </a:r>
            <a:endParaRPr lang="sv-SE" sz="1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8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58" y="1196752"/>
            <a:ext cx="796022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Det kostar att köra frostfritt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3000364" y="638132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latin typeface="Helvetica" pitchFamily="34" charset="0"/>
              </a:rPr>
              <a:t>Källa: SLU </a:t>
            </a:r>
            <a:r>
              <a:rPr lang="sv-SE" sz="1600" dirty="0" smtClean="0">
                <a:latin typeface="Helvetica" pitchFamily="34" charset="0"/>
              </a:rPr>
              <a:t>Rapport 2010:36</a:t>
            </a:r>
            <a:endParaRPr lang="sv-SE" sz="1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73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5"/>
            <a:ext cx="8332085" cy="52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3100" y="188640"/>
            <a:ext cx="6657975" cy="709885"/>
          </a:xfrm>
        </p:spPr>
        <p:txBody>
          <a:bodyPr/>
          <a:lstStyle/>
          <a:p>
            <a:r>
              <a:rPr lang="sv-SE" sz="2400" dirty="0" smtClean="0"/>
              <a:t>Genomsnittlig energianvändning per vecka uttryckt i kWh per timma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3000364" y="638132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latin typeface="Helvetica" pitchFamily="34" charset="0"/>
              </a:rPr>
              <a:t>Källa: SLU </a:t>
            </a:r>
            <a:r>
              <a:rPr lang="sv-SE" sz="1600" dirty="0" smtClean="0">
                <a:latin typeface="Helvetica" pitchFamily="34" charset="0"/>
              </a:rPr>
              <a:t>Rapport 2010:36</a:t>
            </a:r>
            <a:endParaRPr lang="sv-SE" sz="1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3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73" y="1089730"/>
            <a:ext cx="8239953" cy="514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3100" y="260648"/>
            <a:ext cx="6657975" cy="637877"/>
          </a:xfrm>
        </p:spPr>
        <p:txBody>
          <a:bodyPr/>
          <a:lstStyle/>
          <a:p>
            <a:r>
              <a:rPr lang="sv-SE" sz="2400" dirty="0" smtClean="0"/>
              <a:t>Instrålning en solig </a:t>
            </a:r>
            <a:r>
              <a:rPr lang="sv-SE" sz="2400" dirty="0" smtClean="0"/>
              <a:t>och en </a:t>
            </a:r>
            <a:r>
              <a:rPr lang="sv-SE" sz="2400" dirty="0" smtClean="0"/>
              <a:t>mulen </a:t>
            </a:r>
            <a:r>
              <a:rPr lang="sv-SE" sz="2400" dirty="0" smtClean="0"/>
              <a:t>dag </a:t>
            </a:r>
            <a:br>
              <a:rPr lang="sv-SE" sz="2400" dirty="0" smtClean="0"/>
            </a:br>
            <a:r>
              <a:rPr lang="sv-SE" sz="2400" dirty="0" smtClean="0"/>
              <a:t>i </a:t>
            </a:r>
            <a:r>
              <a:rPr lang="sv-SE" sz="2400" dirty="0" smtClean="0"/>
              <a:t>mitten av februari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3000364" y="638132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latin typeface="Helvetica" pitchFamily="34" charset="0"/>
              </a:rPr>
              <a:t>Källa: SLU </a:t>
            </a:r>
            <a:r>
              <a:rPr lang="sv-SE" sz="1600" dirty="0" smtClean="0">
                <a:latin typeface="Helvetica" pitchFamily="34" charset="0"/>
              </a:rPr>
              <a:t>Rapport 2010:36</a:t>
            </a:r>
            <a:endParaRPr lang="sv-SE" sz="1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0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01" y="1124745"/>
            <a:ext cx="8053631" cy="502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Väven på i tid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3000364" y="638132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latin typeface="Helvetica" pitchFamily="34" charset="0"/>
              </a:rPr>
              <a:t>Källa: SLU </a:t>
            </a:r>
            <a:r>
              <a:rPr lang="sv-SE" sz="1600" dirty="0" smtClean="0">
                <a:latin typeface="Helvetica" pitchFamily="34" charset="0"/>
              </a:rPr>
              <a:t>Rapport 2010:36</a:t>
            </a:r>
            <a:endParaRPr lang="sv-SE" sz="1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066840"/>
            <a:ext cx="8168359" cy="50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Ta vara på gratisenergi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3000364" y="638132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latin typeface="Helvetica" pitchFamily="34" charset="0"/>
              </a:rPr>
              <a:t>Källa: SLU </a:t>
            </a:r>
            <a:r>
              <a:rPr lang="sv-SE" sz="1600" dirty="0" smtClean="0">
                <a:latin typeface="Helvetica" pitchFamily="34" charset="0"/>
              </a:rPr>
              <a:t>Rapport 2010:36</a:t>
            </a:r>
            <a:endParaRPr lang="sv-SE" sz="1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87" y="1268760"/>
            <a:ext cx="796022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Belysning och väv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3000364" y="638132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latin typeface="Helvetica" pitchFamily="34" charset="0"/>
              </a:rPr>
              <a:t>Källa: SLU </a:t>
            </a:r>
            <a:r>
              <a:rPr lang="sv-SE" sz="1600" dirty="0" smtClean="0">
                <a:latin typeface="Helvetica" pitchFamily="34" charset="0"/>
              </a:rPr>
              <a:t>Rapport 2010:36</a:t>
            </a:r>
            <a:endParaRPr lang="sv-SE" sz="1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PPAmall_klimat">
  <a:themeElements>
    <a:clrScheme name="Office-tema 9">
      <a:dk1>
        <a:srgbClr val="004165"/>
      </a:dk1>
      <a:lt1>
        <a:srgbClr val="FFFFFF"/>
      </a:lt1>
      <a:dk2>
        <a:srgbClr val="DC5034"/>
      </a:dk2>
      <a:lt2>
        <a:srgbClr val="D4BA00"/>
      </a:lt2>
      <a:accent1>
        <a:srgbClr val="72B5CC"/>
      </a:accent1>
      <a:accent2>
        <a:srgbClr val="005C84"/>
      </a:accent2>
      <a:accent3>
        <a:srgbClr val="FFFFFF"/>
      </a:accent3>
      <a:accent4>
        <a:srgbClr val="003655"/>
      </a:accent4>
      <a:accent5>
        <a:srgbClr val="BCD7E2"/>
      </a:accent5>
      <a:accent6>
        <a:srgbClr val="005377"/>
      </a:accent6>
      <a:hlink>
        <a:srgbClr val="A71930"/>
      </a:hlink>
      <a:folHlink>
        <a:srgbClr val="58A618"/>
      </a:folHlink>
    </a:clrScheme>
    <a:fontScheme name="Office-tema">
      <a:majorFont>
        <a:latin typeface="Helvetica"/>
        <a:ea typeface="ＭＳ Ｐゴシック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8">
        <a:dk1>
          <a:srgbClr val="004165"/>
        </a:dk1>
        <a:lt1>
          <a:srgbClr val="FFFFFF"/>
        </a:lt1>
        <a:dk2>
          <a:srgbClr val="004165"/>
        </a:dk2>
        <a:lt2>
          <a:srgbClr val="808080"/>
        </a:lt2>
        <a:accent1>
          <a:srgbClr val="72B5CC"/>
        </a:accent1>
        <a:accent2>
          <a:srgbClr val="58A618"/>
        </a:accent2>
        <a:accent3>
          <a:srgbClr val="FFFFFF"/>
        </a:accent3>
        <a:accent4>
          <a:srgbClr val="003655"/>
        </a:accent4>
        <a:accent5>
          <a:srgbClr val="BCD7E2"/>
        </a:accent5>
        <a:accent6>
          <a:srgbClr val="4F9615"/>
        </a:accent6>
        <a:hlink>
          <a:srgbClr val="DC5034"/>
        </a:hlink>
        <a:folHlink>
          <a:srgbClr val="6773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9">
        <a:dk1>
          <a:srgbClr val="004165"/>
        </a:dk1>
        <a:lt1>
          <a:srgbClr val="FFFFFF"/>
        </a:lt1>
        <a:dk2>
          <a:srgbClr val="DC5034"/>
        </a:dk2>
        <a:lt2>
          <a:srgbClr val="D4BA00"/>
        </a:lt2>
        <a:accent1>
          <a:srgbClr val="72B5CC"/>
        </a:accent1>
        <a:accent2>
          <a:srgbClr val="005C84"/>
        </a:accent2>
        <a:accent3>
          <a:srgbClr val="FFFFFF"/>
        </a:accent3>
        <a:accent4>
          <a:srgbClr val="003655"/>
        </a:accent4>
        <a:accent5>
          <a:srgbClr val="BCD7E2"/>
        </a:accent5>
        <a:accent6>
          <a:srgbClr val="005377"/>
        </a:accent6>
        <a:hlink>
          <a:srgbClr val="A71930"/>
        </a:hlink>
        <a:folHlink>
          <a:srgbClr val="58A6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GREPPAmall_klimat</Template>
  <TotalTime>41</TotalTime>
  <Words>122</Words>
  <Application>Microsoft Office PowerPoint</Application>
  <PresentationFormat>Bildspel på skärmen (4:3)</PresentationFormat>
  <Paragraphs>31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Times New Roman</vt:lpstr>
      <vt:lpstr>Helvetica</vt:lpstr>
      <vt:lpstr>ＭＳ Ｐゴシック</vt:lpstr>
      <vt:lpstr>Arial</vt:lpstr>
      <vt:lpstr>GREPPAmall_klimat</vt:lpstr>
      <vt:lpstr>Presentation träff 1 växthus</vt:lpstr>
      <vt:lpstr>Energibehov i kWh/m2 och vecka för  bara värme 17o natt och 19o dag</vt:lpstr>
      <vt:lpstr>Energianalys och energieffektiv odlingsteknik</vt:lpstr>
      <vt:lpstr>Det kostar att köra frostfritt</vt:lpstr>
      <vt:lpstr>Genomsnittlig energianvändning per vecka uttryckt i kWh per timma</vt:lpstr>
      <vt:lpstr>Instrålning en solig och en mulen dag  i mitten av februari</vt:lpstr>
      <vt:lpstr>Väven på i tid</vt:lpstr>
      <vt:lpstr>Ta vara på gratisenergi</vt:lpstr>
      <vt:lpstr>Belysning och väv</vt:lpstr>
      <vt:lpstr>Antal grader till kondensationspunkt  vid 18o lufttemperatur</vt:lpstr>
      <vt:lpstr>Se upp med fuktspalt</vt:lpstr>
    </vt:vector>
  </TitlesOfParts>
  <Company>Jordbruksverket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träff 1 växthus</dc:title>
  <dc:creator>Pernilla Kvarmo</dc:creator>
  <cp:lastModifiedBy>Pernilla Kvarmo</cp:lastModifiedBy>
  <cp:revision>1</cp:revision>
  <dcterms:created xsi:type="dcterms:W3CDTF">2012-05-23T11:29:44Z</dcterms:created>
  <dcterms:modified xsi:type="dcterms:W3CDTF">2012-05-23T12:11:04Z</dcterms:modified>
</cp:coreProperties>
</file>