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sv-S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034"/>
    <a:srgbClr val="D4BA00"/>
    <a:srgbClr val="58A618"/>
    <a:srgbClr val="A71930"/>
    <a:srgbClr val="005C84"/>
    <a:srgbClr val="000000"/>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200C0-1AAE-4DDB-B3D4-184296458FAC}" v="1555" dt="2022-09-09T07:39:15.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4" autoAdjust="0"/>
  </p:normalViewPr>
  <p:slideViewPr>
    <p:cSldViewPr showGuides="1">
      <p:cViewPr varScale="1">
        <p:scale>
          <a:sx n="55" d="100"/>
          <a:sy n="55" d="100"/>
        </p:scale>
        <p:origin x="372" y="48"/>
      </p:cViewPr>
      <p:guideLst>
        <p:guide orient="horz" pos="2160"/>
        <p:guide pos="2880"/>
      </p:guideLst>
    </p:cSldViewPr>
  </p:slideViewPr>
  <p:outlineViewPr>
    <p:cViewPr>
      <p:scale>
        <a:sx n="33" d="100"/>
        <a:sy n="33" d="100"/>
      </p:scale>
      <p:origin x="0" y="-13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xel Danielsson" userId="a98732beb24d5fa7" providerId="LiveId" clId="{7D2200C0-1AAE-4DDB-B3D4-184296458FAC}"/>
    <pc:docChg chg="custSel modSld">
      <pc:chgData name="Dan-Axel Danielsson" userId="a98732beb24d5fa7" providerId="LiveId" clId="{7D2200C0-1AAE-4DDB-B3D4-184296458FAC}" dt="2022-09-09T07:39:15.534" v="1628" actId="962"/>
      <pc:docMkLst>
        <pc:docMk/>
      </pc:docMkLst>
      <pc:sldChg chg="addSp modSp">
        <pc:chgData name="Dan-Axel Danielsson" userId="a98732beb24d5fa7" providerId="LiveId" clId="{7D2200C0-1AAE-4DDB-B3D4-184296458FAC}" dt="2022-09-09T07:29:04.114" v="380" actId="207"/>
        <pc:sldMkLst>
          <pc:docMk/>
          <pc:sldMk cId="510654055" sldId="260"/>
        </pc:sldMkLst>
        <pc:spChg chg="add mod">
          <ac:chgData name="Dan-Axel Danielsson" userId="a98732beb24d5fa7" providerId="LiveId" clId="{7D2200C0-1AAE-4DDB-B3D4-184296458FAC}" dt="2022-09-09T07:29:04.114" v="380" actId="207"/>
          <ac:spMkLst>
            <pc:docMk/>
            <pc:sldMk cId="510654055" sldId="260"/>
            <ac:spMk id="2" creationId="{5379A465-ED93-9E0E-F417-7292E687405E}"/>
          </ac:spMkLst>
        </pc:spChg>
        <pc:spChg chg="mod">
          <ac:chgData name="Dan-Axel Danielsson" userId="a98732beb24d5fa7" providerId="LiveId" clId="{7D2200C0-1AAE-4DDB-B3D4-184296458FAC}" dt="2022-09-09T07:23:11.168" v="0" actId="962"/>
          <ac:spMkLst>
            <pc:docMk/>
            <pc:sldMk cId="510654055" sldId="260"/>
            <ac:spMk id="8196" creationId="{00000000-0000-0000-0000-000000000000}"/>
          </ac:spMkLst>
        </pc:spChg>
        <pc:spChg chg="mod">
          <ac:chgData name="Dan-Axel Danielsson" userId="a98732beb24d5fa7" providerId="LiveId" clId="{7D2200C0-1AAE-4DDB-B3D4-184296458FAC}" dt="2022-09-09T07:23:13.953" v="1" actId="962"/>
          <ac:spMkLst>
            <pc:docMk/>
            <pc:sldMk cId="510654055" sldId="260"/>
            <ac:spMk id="8201" creationId="{00000000-0000-0000-0000-000000000000}"/>
          </ac:spMkLst>
        </pc:spChg>
        <pc:spChg chg="mod">
          <ac:chgData name="Dan-Axel Danielsson" userId="a98732beb24d5fa7" providerId="LiveId" clId="{7D2200C0-1AAE-4DDB-B3D4-184296458FAC}" dt="2022-09-09T07:23:43.980" v="9" actId="962"/>
          <ac:spMkLst>
            <pc:docMk/>
            <pc:sldMk cId="510654055" sldId="260"/>
            <ac:spMk id="8203" creationId="{00000000-0000-0000-0000-000000000000}"/>
          </ac:spMkLst>
        </pc:spChg>
        <pc:spChg chg="mod">
          <ac:chgData name="Dan-Axel Danielsson" userId="a98732beb24d5fa7" providerId="LiveId" clId="{7D2200C0-1AAE-4DDB-B3D4-184296458FAC}" dt="2022-09-09T07:23:18.768" v="2" actId="962"/>
          <ac:spMkLst>
            <pc:docMk/>
            <pc:sldMk cId="510654055" sldId="260"/>
            <ac:spMk id="8205" creationId="{00000000-0000-0000-0000-000000000000}"/>
          </ac:spMkLst>
        </pc:spChg>
        <pc:spChg chg="mod">
          <ac:chgData name="Dan-Axel Danielsson" userId="a98732beb24d5fa7" providerId="LiveId" clId="{7D2200C0-1AAE-4DDB-B3D4-184296458FAC}" dt="2022-09-09T07:23:22.962" v="3" actId="962"/>
          <ac:spMkLst>
            <pc:docMk/>
            <pc:sldMk cId="510654055" sldId="260"/>
            <ac:spMk id="8206" creationId="{00000000-0000-0000-0000-000000000000}"/>
          </ac:spMkLst>
        </pc:spChg>
        <pc:spChg chg="mod">
          <ac:chgData name="Dan-Axel Danielsson" userId="a98732beb24d5fa7" providerId="LiveId" clId="{7D2200C0-1AAE-4DDB-B3D4-184296458FAC}" dt="2022-09-09T07:23:25.163" v="4" actId="962"/>
          <ac:spMkLst>
            <pc:docMk/>
            <pc:sldMk cId="510654055" sldId="260"/>
            <ac:spMk id="8207" creationId="{00000000-0000-0000-0000-000000000000}"/>
          </ac:spMkLst>
        </pc:spChg>
        <pc:spChg chg="mod">
          <ac:chgData name="Dan-Axel Danielsson" userId="a98732beb24d5fa7" providerId="LiveId" clId="{7D2200C0-1AAE-4DDB-B3D4-184296458FAC}" dt="2022-09-09T07:23:31.015" v="5" actId="962"/>
          <ac:spMkLst>
            <pc:docMk/>
            <pc:sldMk cId="510654055" sldId="260"/>
            <ac:spMk id="8210" creationId="{00000000-0000-0000-0000-000000000000}"/>
          </ac:spMkLst>
        </pc:spChg>
        <pc:spChg chg="mod">
          <ac:chgData name="Dan-Axel Danielsson" userId="a98732beb24d5fa7" providerId="LiveId" clId="{7D2200C0-1AAE-4DDB-B3D4-184296458FAC}" dt="2022-09-09T07:23:34.831" v="6" actId="962"/>
          <ac:spMkLst>
            <pc:docMk/>
            <pc:sldMk cId="510654055" sldId="260"/>
            <ac:spMk id="8213" creationId="{00000000-0000-0000-0000-000000000000}"/>
          </ac:spMkLst>
        </pc:spChg>
        <pc:spChg chg="mod">
          <ac:chgData name="Dan-Axel Danielsson" userId="a98732beb24d5fa7" providerId="LiveId" clId="{7D2200C0-1AAE-4DDB-B3D4-184296458FAC}" dt="2022-09-09T07:23:37.846" v="7" actId="962"/>
          <ac:spMkLst>
            <pc:docMk/>
            <pc:sldMk cId="510654055" sldId="260"/>
            <ac:spMk id="8214" creationId="{00000000-0000-0000-0000-000000000000}"/>
          </ac:spMkLst>
        </pc:spChg>
        <pc:spChg chg="mod">
          <ac:chgData name="Dan-Axel Danielsson" userId="a98732beb24d5fa7" providerId="LiveId" clId="{7D2200C0-1AAE-4DDB-B3D4-184296458FAC}" dt="2022-09-09T07:23:41.504" v="8" actId="962"/>
          <ac:spMkLst>
            <pc:docMk/>
            <pc:sldMk cId="510654055" sldId="260"/>
            <ac:spMk id="8215" creationId="{00000000-0000-0000-0000-000000000000}"/>
          </ac:spMkLst>
        </pc:spChg>
      </pc:sldChg>
      <pc:sldChg chg="modSp">
        <pc:chgData name="Dan-Axel Danielsson" userId="a98732beb24d5fa7" providerId="LiveId" clId="{7D2200C0-1AAE-4DDB-B3D4-184296458FAC}" dt="2022-09-09T07:24:49.048" v="165" actId="962"/>
        <pc:sldMkLst>
          <pc:docMk/>
          <pc:sldMk cId="3160516243" sldId="261"/>
        </pc:sldMkLst>
        <pc:picChg chg="mod">
          <ac:chgData name="Dan-Axel Danielsson" userId="a98732beb24d5fa7" providerId="LiveId" clId="{7D2200C0-1AAE-4DDB-B3D4-184296458FAC}" dt="2022-09-09T07:24:49.048" v="165" actId="962"/>
          <ac:picMkLst>
            <pc:docMk/>
            <pc:sldMk cId="3160516243" sldId="261"/>
            <ac:picMk id="1026" creationId="{00000000-0000-0000-0000-000000000000}"/>
          </ac:picMkLst>
        </pc:picChg>
      </pc:sldChg>
      <pc:sldChg chg="modSp">
        <pc:chgData name="Dan-Axel Danielsson" userId="a98732beb24d5fa7" providerId="LiveId" clId="{7D2200C0-1AAE-4DDB-B3D4-184296458FAC}" dt="2022-09-09T07:26:45.496" v="357" actId="962"/>
        <pc:sldMkLst>
          <pc:docMk/>
          <pc:sldMk cId="3585464747" sldId="262"/>
        </pc:sldMkLst>
        <pc:picChg chg="mod">
          <ac:chgData name="Dan-Axel Danielsson" userId="a98732beb24d5fa7" providerId="LiveId" clId="{7D2200C0-1AAE-4DDB-B3D4-184296458FAC}" dt="2022-09-09T07:26:45.496" v="357" actId="962"/>
          <ac:picMkLst>
            <pc:docMk/>
            <pc:sldMk cId="3585464747" sldId="262"/>
            <ac:picMk id="1027" creationId="{00000000-0000-0000-0000-000000000000}"/>
          </ac:picMkLst>
        </pc:picChg>
      </pc:sldChg>
      <pc:sldChg chg="delSp modSp mod">
        <pc:chgData name="Dan-Axel Danielsson" userId="a98732beb24d5fa7" providerId="LiveId" clId="{7D2200C0-1AAE-4DDB-B3D4-184296458FAC}" dt="2022-09-09T07:27:08.761" v="360" actId="962"/>
        <pc:sldMkLst>
          <pc:docMk/>
          <pc:sldMk cId="2799515707" sldId="263"/>
        </pc:sldMkLst>
        <pc:spChg chg="del">
          <ac:chgData name="Dan-Axel Danielsson" userId="a98732beb24d5fa7" providerId="LiveId" clId="{7D2200C0-1AAE-4DDB-B3D4-184296458FAC}" dt="2022-09-09T07:26:56.194" v="358" actId="478"/>
          <ac:spMkLst>
            <pc:docMk/>
            <pc:sldMk cId="2799515707" sldId="263"/>
            <ac:spMk id="45059" creationId="{00000000-0000-0000-0000-000000000000}"/>
          </ac:spMkLst>
        </pc:spChg>
        <pc:graphicFrameChg chg="mod">
          <ac:chgData name="Dan-Axel Danielsson" userId="a98732beb24d5fa7" providerId="LiveId" clId="{7D2200C0-1AAE-4DDB-B3D4-184296458FAC}" dt="2022-09-09T07:27:03.449" v="359" actId="962"/>
          <ac:graphicFrameMkLst>
            <pc:docMk/>
            <pc:sldMk cId="2799515707" sldId="263"/>
            <ac:graphicFrameMk id="11" creationId="{00000000-0000-0000-0000-000000000000}"/>
          </ac:graphicFrameMkLst>
        </pc:graphicFrameChg>
        <pc:picChg chg="mod">
          <ac:chgData name="Dan-Axel Danielsson" userId="a98732beb24d5fa7" providerId="LiveId" clId="{7D2200C0-1AAE-4DDB-B3D4-184296458FAC}" dt="2022-09-09T07:25:37.882" v="235" actId="962"/>
          <ac:picMkLst>
            <pc:docMk/>
            <pc:sldMk cId="2799515707" sldId="263"/>
            <ac:picMk id="45057" creationId="{00000000-0000-0000-0000-000000000000}"/>
          </ac:picMkLst>
        </pc:picChg>
        <pc:cxnChg chg="mod">
          <ac:chgData name="Dan-Axel Danielsson" userId="a98732beb24d5fa7" providerId="LiveId" clId="{7D2200C0-1AAE-4DDB-B3D4-184296458FAC}" dt="2022-09-09T07:27:08.761" v="360" actId="962"/>
          <ac:cxnSpMkLst>
            <pc:docMk/>
            <pc:sldMk cId="2799515707" sldId="263"/>
            <ac:cxnSpMk id="14342" creationId="{00000000-0000-0000-0000-000000000000}"/>
          </ac:cxnSpMkLst>
        </pc:cxnChg>
      </pc:sldChg>
      <pc:sldChg chg="modSp">
        <pc:chgData name="Dan-Axel Danielsson" userId="a98732beb24d5fa7" providerId="LiveId" clId="{7D2200C0-1AAE-4DDB-B3D4-184296458FAC}" dt="2022-09-09T07:30:44.135" v="442" actId="962"/>
        <pc:sldMkLst>
          <pc:docMk/>
          <pc:sldMk cId="2881096439" sldId="264"/>
        </pc:sldMkLst>
        <pc:graphicFrameChg chg="mod">
          <ac:chgData name="Dan-Axel Danielsson" userId="a98732beb24d5fa7" providerId="LiveId" clId="{7D2200C0-1AAE-4DDB-B3D4-184296458FAC}" dt="2022-09-09T07:30:44.135" v="442" actId="962"/>
          <ac:graphicFrameMkLst>
            <pc:docMk/>
            <pc:sldMk cId="2881096439" sldId="264"/>
            <ac:graphicFrameMk id="6" creationId="{00000000-0000-0000-0000-000000000000}"/>
          </ac:graphicFrameMkLst>
        </pc:graphicFrameChg>
      </pc:sldChg>
      <pc:sldChg chg="modSp">
        <pc:chgData name="Dan-Axel Danielsson" userId="a98732beb24d5fa7" providerId="LiveId" clId="{7D2200C0-1AAE-4DDB-B3D4-184296458FAC}" dt="2022-09-09T07:31:23.434" v="520" actId="962"/>
        <pc:sldMkLst>
          <pc:docMk/>
          <pc:sldMk cId="91937486" sldId="265"/>
        </pc:sldMkLst>
        <pc:graphicFrameChg chg="mod">
          <ac:chgData name="Dan-Axel Danielsson" userId="a98732beb24d5fa7" providerId="LiveId" clId="{7D2200C0-1AAE-4DDB-B3D4-184296458FAC}" dt="2022-09-09T07:31:23.434" v="520" actId="962"/>
          <ac:graphicFrameMkLst>
            <pc:docMk/>
            <pc:sldMk cId="91937486" sldId="265"/>
            <ac:graphicFrameMk id="9" creationId="{00000000-0000-0000-0000-000000000000}"/>
          </ac:graphicFrameMkLst>
        </pc:graphicFrameChg>
      </pc:sldChg>
      <pc:sldChg chg="modSp mod">
        <pc:chgData name="Dan-Axel Danielsson" userId="a98732beb24d5fa7" providerId="LiveId" clId="{7D2200C0-1AAE-4DDB-B3D4-184296458FAC}" dt="2022-09-09T07:28:30.951" v="362" actId="13238"/>
        <pc:sldMkLst>
          <pc:docMk/>
          <pc:sldMk cId="3023270937" sldId="266"/>
        </pc:sldMkLst>
        <pc:graphicFrameChg chg="modGraphic">
          <ac:chgData name="Dan-Axel Danielsson" userId="a98732beb24d5fa7" providerId="LiveId" clId="{7D2200C0-1AAE-4DDB-B3D4-184296458FAC}" dt="2022-09-09T07:28:30.951" v="362" actId="13238"/>
          <ac:graphicFrameMkLst>
            <pc:docMk/>
            <pc:sldMk cId="3023270937" sldId="266"/>
            <ac:graphicFrameMk id="7" creationId="{00000000-0000-0000-0000-000000000000}"/>
          </ac:graphicFrameMkLst>
        </pc:graphicFrameChg>
      </pc:sldChg>
      <pc:sldChg chg="modSp">
        <pc:chgData name="Dan-Axel Danielsson" userId="a98732beb24d5fa7" providerId="LiveId" clId="{7D2200C0-1AAE-4DDB-B3D4-184296458FAC}" dt="2022-09-09T07:32:36.594" v="750" actId="962"/>
        <pc:sldMkLst>
          <pc:docMk/>
          <pc:sldMk cId="2920310345" sldId="267"/>
        </pc:sldMkLst>
        <pc:picChg chg="mod">
          <ac:chgData name="Dan-Axel Danielsson" userId="a98732beb24d5fa7" providerId="LiveId" clId="{7D2200C0-1AAE-4DDB-B3D4-184296458FAC}" dt="2022-09-09T07:32:36.594" v="750" actId="962"/>
          <ac:picMkLst>
            <pc:docMk/>
            <pc:sldMk cId="2920310345" sldId="267"/>
            <ac:picMk id="174089" creationId="{00000000-0000-0000-0000-000000000000}"/>
          </ac:picMkLst>
        </pc:picChg>
      </pc:sldChg>
      <pc:sldChg chg="modSp">
        <pc:chgData name="Dan-Axel Danielsson" userId="a98732beb24d5fa7" providerId="LiveId" clId="{7D2200C0-1AAE-4DDB-B3D4-184296458FAC}" dt="2022-09-09T07:33:54.890" v="884" actId="962"/>
        <pc:sldMkLst>
          <pc:docMk/>
          <pc:sldMk cId="467322202" sldId="268"/>
        </pc:sldMkLst>
        <pc:picChg chg="mod">
          <ac:chgData name="Dan-Axel Danielsson" userId="a98732beb24d5fa7" providerId="LiveId" clId="{7D2200C0-1AAE-4DDB-B3D4-184296458FAC}" dt="2022-09-09T07:33:54.890" v="884" actId="962"/>
          <ac:picMkLst>
            <pc:docMk/>
            <pc:sldMk cId="467322202" sldId="268"/>
            <ac:picMk id="1026" creationId="{00000000-0000-0000-0000-000000000000}"/>
          </ac:picMkLst>
        </pc:picChg>
      </pc:sldChg>
      <pc:sldChg chg="addSp delSp modSp">
        <pc:chgData name="Dan-Axel Danielsson" userId="a98732beb24d5fa7" providerId="LiveId" clId="{7D2200C0-1AAE-4DDB-B3D4-184296458FAC}" dt="2022-09-09T07:35:12.436" v="1088" actId="962"/>
        <pc:sldMkLst>
          <pc:docMk/>
          <pc:sldMk cId="933458168" sldId="269"/>
        </pc:sldMkLst>
        <pc:spChg chg="add mod">
          <ac:chgData name="Dan-Axel Danielsson" userId="a98732beb24d5fa7" providerId="LiveId" clId="{7D2200C0-1AAE-4DDB-B3D4-184296458FAC}" dt="2022-09-09T07:30:03.081" v="383" actId="20577"/>
          <ac:spMkLst>
            <pc:docMk/>
            <pc:sldMk cId="933458168" sldId="269"/>
            <ac:spMk id="2" creationId="{E939AD6F-B9C2-50C6-025B-69B0CE34E4CB}"/>
          </ac:spMkLst>
        </pc:spChg>
        <pc:spChg chg="del mod">
          <ac:chgData name="Dan-Axel Danielsson" userId="a98732beb24d5fa7" providerId="LiveId" clId="{7D2200C0-1AAE-4DDB-B3D4-184296458FAC}" dt="2022-09-09T07:30:21.448" v="386" actId="478"/>
          <ac:spMkLst>
            <pc:docMk/>
            <pc:sldMk cId="933458168" sldId="269"/>
            <ac:spMk id="6" creationId="{00000000-0000-0000-0000-000000000000}"/>
          </ac:spMkLst>
        </pc:spChg>
        <pc:picChg chg="mod">
          <ac:chgData name="Dan-Axel Danielsson" userId="a98732beb24d5fa7" providerId="LiveId" clId="{7D2200C0-1AAE-4DDB-B3D4-184296458FAC}" dt="2022-09-09T07:34:33.493" v="974" actId="962"/>
          <ac:picMkLst>
            <pc:docMk/>
            <pc:sldMk cId="933458168" sldId="269"/>
            <ac:picMk id="3074" creationId="{00000000-0000-0000-0000-000000000000}"/>
          </ac:picMkLst>
        </pc:picChg>
        <pc:picChg chg="mod">
          <ac:chgData name="Dan-Axel Danielsson" userId="a98732beb24d5fa7" providerId="LiveId" clId="{7D2200C0-1AAE-4DDB-B3D4-184296458FAC}" dt="2022-09-09T07:35:12.436" v="1088" actId="962"/>
          <ac:picMkLst>
            <pc:docMk/>
            <pc:sldMk cId="933458168" sldId="269"/>
            <ac:picMk id="3075" creationId="{00000000-0000-0000-0000-000000000000}"/>
          </ac:picMkLst>
        </pc:picChg>
      </pc:sldChg>
      <pc:sldChg chg="modSp">
        <pc:chgData name="Dan-Axel Danielsson" userId="a98732beb24d5fa7" providerId="LiveId" clId="{7D2200C0-1AAE-4DDB-B3D4-184296458FAC}" dt="2022-09-09T07:36:14.627" v="1204" actId="962"/>
        <pc:sldMkLst>
          <pc:docMk/>
          <pc:sldMk cId="3690444919" sldId="270"/>
        </pc:sldMkLst>
        <pc:picChg chg="mod">
          <ac:chgData name="Dan-Axel Danielsson" userId="a98732beb24d5fa7" providerId="LiveId" clId="{7D2200C0-1AAE-4DDB-B3D4-184296458FAC}" dt="2022-09-09T07:36:14.627" v="1204" actId="962"/>
          <ac:picMkLst>
            <pc:docMk/>
            <pc:sldMk cId="3690444919" sldId="270"/>
            <ac:picMk id="1027" creationId="{00000000-0000-0000-0000-000000000000}"/>
          </ac:picMkLst>
        </pc:picChg>
      </pc:sldChg>
      <pc:sldChg chg="modSp">
        <pc:chgData name="Dan-Axel Danielsson" userId="a98732beb24d5fa7" providerId="LiveId" clId="{7D2200C0-1AAE-4DDB-B3D4-184296458FAC}" dt="2022-09-09T07:37:02.882" v="1322" actId="962"/>
        <pc:sldMkLst>
          <pc:docMk/>
          <pc:sldMk cId="577390394" sldId="271"/>
        </pc:sldMkLst>
        <pc:graphicFrameChg chg="mod">
          <ac:chgData name="Dan-Axel Danielsson" userId="a98732beb24d5fa7" providerId="LiveId" clId="{7D2200C0-1AAE-4DDB-B3D4-184296458FAC}" dt="2022-09-09T07:37:02.882" v="1322" actId="962"/>
          <ac:graphicFrameMkLst>
            <pc:docMk/>
            <pc:sldMk cId="577390394" sldId="271"/>
            <ac:graphicFrameMk id="7" creationId="{00000000-0000-0000-0000-000000000000}"/>
          </ac:graphicFrameMkLst>
        </pc:graphicFrameChg>
      </pc:sldChg>
      <pc:sldChg chg="modSp">
        <pc:chgData name="Dan-Axel Danielsson" userId="a98732beb24d5fa7" providerId="LiveId" clId="{7D2200C0-1AAE-4DDB-B3D4-184296458FAC}" dt="2022-09-09T07:37:37.900" v="1430" actId="962"/>
        <pc:sldMkLst>
          <pc:docMk/>
          <pc:sldMk cId="1597869130" sldId="272"/>
        </pc:sldMkLst>
        <pc:picChg chg="mod">
          <ac:chgData name="Dan-Axel Danielsson" userId="a98732beb24d5fa7" providerId="LiveId" clId="{7D2200C0-1AAE-4DDB-B3D4-184296458FAC}" dt="2022-09-09T07:37:37.900" v="1430" actId="962"/>
          <ac:picMkLst>
            <pc:docMk/>
            <pc:sldMk cId="1597869130" sldId="272"/>
            <ac:picMk id="5123" creationId="{00000000-0000-0000-0000-000000000000}"/>
          </ac:picMkLst>
        </pc:picChg>
      </pc:sldChg>
      <pc:sldChg chg="modSp">
        <pc:chgData name="Dan-Axel Danielsson" userId="a98732beb24d5fa7" providerId="LiveId" clId="{7D2200C0-1AAE-4DDB-B3D4-184296458FAC}" dt="2022-09-09T07:38:27.806" v="1544" actId="962"/>
        <pc:sldMkLst>
          <pc:docMk/>
          <pc:sldMk cId="2839616816" sldId="273"/>
        </pc:sldMkLst>
        <pc:picChg chg="mod">
          <ac:chgData name="Dan-Axel Danielsson" userId="a98732beb24d5fa7" providerId="LiveId" clId="{7D2200C0-1AAE-4DDB-B3D4-184296458FAC}" dt="2022-09-09T07:38:27.806" v="1544" actId="962"/>
          <ac:picMkLst>
            <pc:docMk/>
            <pc:sldMk cId="2839616816" sldId="273"/>
            <ac:picMk id="7170" creationId="{00000000-0000-0000-0000-000000000000}"/>
          </ac:picMkLst>
        </pc:picChg>
      </pc:sldChg>
      <pc:sldChg chg="modSp">
        <pc:chgData name="Dan-Axel Danielsson" userId="a98732beb24d5fa7" providerId="LiveId" clId="{7D2200C0-1AAE-4DDB-B3D4-184296458FAC}" dt="2022-09-09T07:38:48.188" v="1546" actId="962"/>
        <pc:sldMkLst>
          <pc:docMk/>
          <pc:sldMk cId="1011379229" sldId="274"/>
        </pc:sldMkLst>
        <pc:grpChg chg="mod">
          <ac:chgData name="Dan-Axel Danielsson" userId="a98732beb24d5fa7" providerId="LiveId" clId="{7D2200C0-1AAE-4DDB-B3D4-184296458FAC}" dt="2022-09-09T07:38:45.358" v="1545" actId="962"/>
          <ac:grpSpMkLst>
            <pc:docMk/>
            <pc:sldMk cId="1011379229" sldId="274"/>
            <ac:grpSpMk id="20" creationId="{00000000-0000-0000-0000-000000000000}"/>
          </ac:grpSpMkLst>
        </pc:grpChg>
        <pc:grpChg chg="mod">
          <ac:chgData name="Dan-Axel Danielsson" userId="a98732beb24d5fa7" providerId="LiveId" clId="{7D2200C0-1AAE-4DDB-B3D4-184296458FAC}" dt="2022-09-09T07:38:48.188" v="1546" actId="962"/>
          <ac:grpSpMkLst>
            <pc:docMk/>
            <pc:sldMk cId="1011379229" sldId="274"/>
            <ac:grpSpMk id="21" creationId="{00000000-0000-0000-0000-000000000000}"/>
          </ac:grpSpMkLst>
        </pc:grpChg>
      </pc:sldChg>
      <pc:sldChg chg="modSp">
        <pc:chgData name="Dan-Axel Danielsson" userId="a98732beb24d5fa7" providerId="LiveId" clId="{7D2200C0-1AAE-4DDB-B3D4-184296458FAC}" dt="2022-09-09T07:39:15.534" v="1628" actId="962"/>
        <pc:sldMkLst>
          <pc:docMk/>
          <pc:sldMk cId="3758705048" sldId="276"/>
        </pc:sldMkLst>
        <pc:picChg chg="mod">
          <ac:chgData name="Dan-Axel Danielsson" userId="a98732beb24d5fa7" providerId="LiveId" clId="{7D2200C0-1AAE-4DDB-B3D4-184296458FAC}" dt="2022-09-09T07:39:15.534" v="1628" actId="962"/>
          <ac:picMkLst>
            <pc:docMk/>
            <pc:sldMk cId="3758705048" sldId="276"/>
            <ac:picMk id="6" creationId="{00000000-0000-0000-0000-000000000000}"/>
          </ac:picMkLst>
        </pc:picChg>
      </pc:sldChg>
      <pc:sldChg chg="modSp mod">
        <pc:chgData name="Dan-Axel Danielsson" userId="a98732beb24d5fa7" providerId="LiveId" clId="{7D2200C0-1AAE-4DDB-B3D4-184296458FAC}" dt="2022-09-09T07:28:17.324" v="361" actId="962"/>
        <pc:sldMkLst>
          <pc:docMk/>
          <pc:sldMk cId="2998917993" sldId="277"/>
        </pc:sldMkLst>
        <pc:spChg chg="mod">
          <ac:chgData name="Dan-Axel Danielsson" userId="a98732beb24d5fa7" providerId="LiveId" clId="{7D2200C0-1AAE-4DDB-B3D4-184296458FAC}" dt="2022-09-09T07:28:17.324" v="361" actId="962"/>
          <ac:spMkLst>
            <pc:docMk/>
            <pc:sldMk cId="2998917993" sldId="277"/>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2C%20Projekt\SLI\diagram%20till%20rappo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13SR0098.konet.se\Users$\bh103\Mina%20dokument\Energir&#229;dgivning\Verktyg\Bakgrundsmaterial%20och%20utr&#228;kningar\H&#246;rndahl%202008%20eng%20bakgrundsdata%20kyckling%20diagram.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1389176628685058E-2"/>
          <c:y val="0.10750479644939241"/>
          <c:w val="0.38632584135257869"/>
          <c:h val="0.78117743569052489"/>
        </c:manualLayout>
      </c:layout>
      <c:pieChart>
        <c:varyColors val="1"/>
        <c:ser>
          <c:idx val="0"/>
          <c:order val="0"/>
          <c:dPt>
            <c:idx val="0"/>
            <c:bubble3D val="0"/>
            <c:spPr>
              <a:solidFill>
                <a:schemeClr val="accent2"/>
              </a:solidFill>
            </c:spPr>
            <c:extLst>
              <c:ext xmlns:c16="http://schemas.microsoft.com/office/drawing/2014/chart" uri="{C3380CC4-5D6E-409C-BE32-E72D297353CC}">
                <c16:uniqueId val="{00000001-48F6-47A2-9154-242782C8A369}"/>
              </c:ext>
            </c:extLst>
          </c:dPt>
          <c:dPt>
            <c:idx val="1"/>
            <c:bubble3D val="0"/>
            <c:spPr>
              <a:solidFill>
                <a:schemeClr val="accent2">
                  <a:lumMod val="50000"/>
                </a:schemeClr>
              </a:solidFill>
            </c:spPr>
            <c:extLst>
              <c:ext xmlns:c16="http://schemas.microsoft.com/office/drawing/2014/chart" uri="{C3380CC4-5D6E-409C-BE32-E72D297353CC}">
                <c16:uniqueId val="{00000003-48F6-47A2-9154-242782C8A369}"/>
              </c:ext>
            </c:extLst>
          </c:dPt>
          <c:dPt>
            <c:idx val="2"/>
            <c:bubble3D val="0"/>
            <c:spPr>
              <a:solidFill>
                <a:schemeClr val="accent3">
                  <a:lumMod val="50000"/>
                </a:schemeClr>
              </a:solidFill>
            </c:spPr>
            <c:extLst>
              <c:ext xmlns:c16="http://schemas.microsoft.com/office/drawing/2014/chart" uri="{C3380CC4-5D6E-409C-BE32-E72D297353CC}">
                <c16:uniqueId val="{00000005-48F6-47A2-9154-242782C8A369}"/>
              </c:ext>
            </c:extLst>
          </c:dPt>
          <c:dPt>
            <c:idx val="3"/>
            <c:bubble3D val="0"/>
            <c:spPr>
              <a:solidFill>
                <a:schemeClr val="accent3"/>
              </a:solidFill>
            </c:spPr>
            <c:extLst>
              <c:ext xmlns:c16="http://schemas.microsoft.com/office/drawing/2014/chart" uri="{C3380CC4-5D6E-409C-BE32-E72D297353CC}">
                <c16:uniqueId val="{00000007-48F6-47A2-9154-242782C8A369}"/>
              </c:ext>
            </c:extLst>
          </c:dPt>
          <c:dPt>
            <c:idx val="4"/>
            <c:bubble3D val="0"/>
            <c:spPr>
              <a:solidFill>
                <a:schemeClr val="accent1"/>
              </a:solidFill>
            </c:spPr>
            <c:extLst>
              <c:ext xmlns:c16="http://schemas.microsoft.com/office/drawing/2014/chart" uri="{C3380CC4-5D6E-409C-BE32-E72D297353CC}">
                <c16:uniqueId val="{00000009-48F6-47A2-9154-242782C8A369}"/>
              </c:ext>
            </c:extLst>
          </c:dPt>
          <c:cat>
            <c:strRef>
              <c:f>Blad2!$J$6:$J$10</c:f>
              <c:strCache>
                <c:ptCount val="5"/>
                <c:pt idx="0">
                  <c:v>Metan från fodersmältning</c:v>
                </c:pt>
                <c:pt idx="1">
                  <c:v>Metan från gödsellager</c:v>
                </c:pt>
                <c:pt idx="2">
                  <c:v>Lustgas från gödsellager</c:v>
                </c:pt>
                <c:pt idx="3">
                  <c:v>Lustgas från mark</c:v>
                </c:pt>
                <c:pt idx="4">
                  <c:v>Energianvändning</c:v>
                </c:pt>
              </c:strCache>
            </c:strRef>
          </c:cat>
          <c:val>
            <c:numRef>
              <c:f>Blad2!$K$6:$K$10</c:f>
              <c:numCache>
                <c:formatCode>#,##0</c:formatCode>
                <c:ptCount val="5"/>
                <c:pt idx="0">
                  <c:v>2736</c:v>
                </c:pt>
                <c:pt idx="1">
                  <c:v>472</c:v>
                </c:pt>
                <c:pt idx="2">
                  <c:v>478</c:v>
                </c:pt>
                <c:pt idx="3">
                  <c:v>4744</c:v>
                </c:pt>
                <c:pt idx="4" formatCode="General">
                  <c:v>1100</c:v>
                </c:pt>
              </c:numCache>
            </c:numRef>
          </c:val>
          <c:extLst>
            <c:ext xmlns:c16="http://schemas.microsoft.com/office/drawing/2014/chart" uri="{C3380CC4-5D6E-409C-BE32-E72D297353CC}">
              <c16:uniqueId val="{0000000A-48F6-47A2-9154-242782C8A36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9169044231615966"/>
          <c:y val="0.11346587727676968"/>
          <c:w val="0.47276290438752988"/>
          <c:h val="0.77262102285827394"/>
        </c:manualLayout>
      </c:layout>
      <c:overlay val="0"/>
      <c:spPr>
        <a:solidFill>
          <a:srgbClr val="FFFFFF"/>
        </a:solidFill>
        <a:ln>
          <a:solidFill>
            <a:srgbClr val="808080">
              <a:lumMod val="60000"/>
              <a:lumOff val="40000"/>
            </a:srgbClr>
          </a:solidFill>
        </a:ln>
      </c:spPr>
      <c:txPr>
        <a:bodyPr/>
        <a:lstStyle/>
        <a:p>
          <a:pPr rtl="0">
            <a:defRPr sz="1200"/>
          </a:pPr>
          <a:endParaRPr lang="sv-SE"/>
        </a:p>
      </c:txPr>
    </c:legend>
    <c:plotVisOnly val="1"/>
    <c:dispBlanksAs val="gap"/>
    <c:showDLblsOverMax val="0"/>
  </c:chart>
  <c:spPr>
    <a:solidFill>
      <a:srgbClr val="FFFFFF"/>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1"/>
          <c:order val="0"/>
          <c:tx>
            <c:strRef>
              <c:f>Blad1!$D$48</c:f>
              <c:strCache>
                <c:ptCount val="1"/>
                <c:pt idx="0">
                  <c:v>Energiskatt</c:v>
                </c:pt>
              </c:strCache>
            </c:strRef>
          </c:tx>
          <c:cat>
            <c:numRef>
              <c:f>Blad1!$A$49:$A$54</c:f>
              <c:numCache>
                <c:formatCode>General</c:formatCode>
                <c:ptCount val="6"/>
                <c:pt idx="0">
                  <c:v>2010</c:v>
                </c:pt>
                <c:pt idx="1">
                  <c:v>2011</c:v>
                </c:pt>
                <c:pt idx="2">
                  <c:v>2012</c:v>
                </c:pt>
                <c:pt idx="3">
                  <c:v>2013</c:v>
                </c:pt>
                <c:pt idx="4">
                  <c:v>2014</c:v>
                </c:pt>
                <c:pt idx="5">
                  <c:v>2015</c:v>
                </c:pt>
              </c:numCache>
            </c:numRef>
          </c:cat>
          <c:val>
            <c:numRef>
              <c:f>Blad1!$D$49:$D$54</c:f>
              <c:numCache>
                <c:formatCode>General</c:formatCode>
                <c:ptCount val="6"/>
                <c:pt idx="0">
                  <c:v>1.3320000000000001</c:v>
                </c:pt>
                <c:pt idx="1">
                  <c:v>1.532</c:v>
                </c:pt>
                <c:pt idx="2">
                  <c:v>1.532</c:v>
                </c:pt>
                <c:pt idx="3">
                  <c:v>1.732</c:v>
                </c:pt>
                <c:pt idx="4">
                  <c:v>1.732</c:v>
                </c:pt>
                <c:pt idx="5">
                  <c:v>1.732</c:v>
                </c:pt>
              </c:numCache>
            </c:numRef>
          </c:val>
          <c:extLst>
            <c:ext xmlns:c16="http://schemas.microsoft.com/office/drawing/2014/chart" uri="{C3380CC4-5D6E-409C-BE32-E72D297353CC}">
              <c16:uniqueId val="{00000000-375C-48E1-AAD7-34FD73353DA7}"/>
            </c:ext>
          </c:extLst>
        </c:ser>
        <c:ser>
          <c:idx val="2"/>
          <c:order val="1"/>
          <c:tx>
            <c:strRef>
              <c:f>Blad1!$G$48</c:f>
              <c:strCache>
                <c:ptCount val="1"/>
                <c:pt idx="0">
                  <c:v>Koldioxidskatt efter red.</c:v>
                </c:pt>
              </c:strCache>
            </c:strRef>
          </c:tx>
          <c:cat>
            <c:numRef>
              <c:f>Blad1!$A$49:$A$54</c:f>
              <c:numCache>
                <c:formatCode>General</c:formatCode>
                <c:ptCount val="6"/>
                <c:pt idx="0">
                  <c:v>2010</c:v>
                </c:pt>
                <c:pt idx="1">
                  <c:v>2011</c:v>
                </c:pt>
                <c:pt idx="2">
                  <c:v>2012</c:v>
                </c:pt>
                <c:pt idx="3">
                  <c:v>2013</c:v>
                </c:pt>
                <c:pt idx="4">
                  <c:v>2014</c:v>
                </c:pt>
                <c:pt idx="5">
                  <c:v>2015</c:v>
                </c:pt>
              </c:numCache>
            </c:numRef>
          </c:cat>
          <c:val>
            <c:numRef>
              <c:f>Blad1!$G$49:$G$54</c:f>
              <c:numCache>
                <c:formatCode>0.000</c:formatCode>
                <c:ptCount val="6"/>
                <c:pt idx="0">
                  <c:v>0.6327299999999999</c:v>
                </c:pt>
                <c:pt idx="1">
                  <c:v>0.90390000000000015</c:v>
                </c:pt>
                <c:pt idx="2">
                  <c:v>0.90390000000000015</c:v>
                </c:pt>
                <c:pt idx="3">
                  <c:v>1.29559</c:v>
                </c:pt>
                <c:pt idx="4">
                  <c:v>1.29559</c:v>
                </c:pt>
                <c:pt idx="5">
                  <c:v>2.1090999999999998</c:v>
                </c:pt>
              </c:numCache>
            </c:numRef>
          </c:val>
          <c:extLst>
            <c:ext xmlns:c16="http://schemas.microsoft.com/office/drawing/2014/chart" uri="{C3380CC4-5D6E-409C-BE32-E72D297353CC}">
              <c16:uniqueId val="{00000001-375C-48E1-AAD7-34FD73353DA7}"/>
            </c:ext>
          </c:extLst>
        </c:ser>
        <c:dLbls>
          <c:showLegendKey val="0"/>
          <c:showVal val="0"/>
          <c:showCatName val="0"/>
          <c:showSerName val="0"/>
          <c:showPercent val="0"/>
          <c:showBubbleSize val="0"/>
        </c:dLbls>
        <c:axId val="195143936"/>
        <c:axId val="195149824"/>
      </c:areaChart>
      <c:catAx>
        <c:axId val="195143936"/>
        <c:scaling>
          <c:orientation val="minMax"/>
        </c:scaling>
        <c:delete val="0"/>
        <c:axPos val="b"/>
        <c:numFmt formatCode="General" sourceLinked="1"/>
        <c:majorTickMark val="out"/>
        <c:minorTickMark val="none"/>
        <c:tickLblPos val="nextTo"/>
        <c:txPr>
          <a:bodyPr/>
          <a:lstStyle/>
          <a:p>
            <a:pPr>
              <a:defRPr sz="1200"/>
            </a:pPr>
            <a:endParaRPr lang="sv-SE"/>
          </a:p>
        </c:txPr>
        <c:crossAx val="195149824"/>
        <c:crosses val="autoZero"/>
        <c:auto val="1"/>
        <c:lblAlgn val="ctr"/>
        <c:lblOffset val="100"/>
        <c:noMultiLvlLbl val="0"/>
      </c:catAx>
      <c:valAx>
        <c:axId val="195149824"/>
        <c:scaling>
          <c:orientation val="minMax"/>
        </c:scaling>
        <c:delete val="0"/>
        <c:axPos val="l"/>
        <c:majorGridlines/>
        <c:title>
          <c:tx>
            <c:rich>
              <a:bodyPr rot="0" vert="horz"/>
              <a:lstStyle/>
              <a:p>
                <a:pPr>
                  <a:defRPr sz="1200" b="0"/>
                </a:pPr>
                <a:r>
                  <a:rPr lang="sv-SE" sz="1200" b="0"/>
                  <a:t>kr/liter</a:t>
                </a:r>
              </a:p>
            </c:rich>
          </c:tx>
          <c:layout>
            <c:manualLayout>
              <c:xMode val="edge"/>
              <c:yMode val="edge"/>
              <c:x val="8.9786756453423128E-3"/>
              <c:y val="0.44202690994857691"/>
            </c:manualLayout>
          </c:layout>
          <c:overlay val="0"/>
        </c:title>
        <c:numFmt formatCode="#,##0.00" sourceLinked="0"/>
        <c:majorTickMark val="out"/>
        <c:minorTickMark val="none"/>
        <c:tickLblPos val="nextTo"/>
        <c:txPr>
          <a:bodyPr/>
          <a:lstStyle/>
          <a:p>
            <a:pPr>
              <a:defRPr sz="1200"/>
            </a:pPr>
            <a:endParaRPr lang="sv-SE"/>
          </a:p>
        </c:txPr>
        <c:crossAx val="195143936"/>
        <c:crosses val="autoZero"/>
        <c:crossBetween val="midCat"/>
      </c:valAx>
    </c:plotArea>
    <c:legend>
      <c:legendPos val="r"/>
      <c:layout>
        <c:manualLayout>
          <c:xMode val="edge"/>
          <c:yMode val="edge"/>
          <c:x val="0.70887355747198266"/>
          <c:y val="0.28002301898871246"/>
          <c:w val="0.20454726245265067"/>
          <c:h val="0.37147684606619269"/>
        </c:manualLayout>
      </c:layout>
      <c:overlay val="0"/>
      <c:txPr>
        <a:bodyPr/>
        <a:lstStyle/>
        <a:p>
          <a:pPr>
            <a:defRPr sz="1200"/>
          </a:pPr>
          <a:endParaRPr lang="sv-SE"/>
        </a:p>
      </c:txPr>
    </c:legend>
    <c:plotVisOnly val="1"/>
    <c:dispBlanksAs val="zero"/>
    <c:showDLblsOverMax val="0"/>
  </c:chart>
  <c:spPr>
    <a:ln>
      <a:noFill/>
    </a:ln>
  </c:spPr>
  <c:txPr>
    <a:bodyPr/>
    <a:lstStyle/>
    <a:p>
      <a:pPr>
        <a:defRPr>
          <a:latin typeface="Verdana" pitchFamily="34" charset="0"/>
          <a:ea typeface="Verdana" pitchFamily="34" charset="0"/>
          <a:cs typeface="Verdana" pitchFamily="34" charset="0"/>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1"/>
          <c:order val="0"/>
          <c:tx>
            <c:strRef>
              <c:f>Blad1!$C$85</c:f>
              <c:strCache>
                <c:ptCount val="1"/>
                <c:pt idx="0">
                  <c:v>Elnät</c:v>
                </c:pt>
              </c:strCache>
            </c:strRef>
          </c:tx>
          <c:spPr>
            <a:ln w="25400">
              <a:noFill/>
            </a:ln>
          </c:spPr>
          <c:cat>
            <c:numRef>
              <c:f>Blad1!$A$86:$A$100</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Blad1!$C$86:$C$100</c:f>
              <c:numCache>
                <c:formatCode>General</c:formatCode>
                <c:ptCount val="15"/>
                <c:pt idx="0">
                  <c:v>21.6</c:v>
                </c:pt>
                <c:pt idx="1">
                  <c:v>22.5</c:v>
                </c:pt>
                <c:pt idx="2">
                  <c:v>21.7</c:v>
                </c:pt>
                <c:pt idx="3">
                  <c:v>21.8</c:v>
                </c:pt>
                <c:pt idx="4">
                  <c:v>21.9</c:v>
                </c:pt>
                <c:pt idx="5">
                  <c:v>22.2</c:v>
                </c:pt>
                <c:pt idx="6">
                  <c:v>22.2</c:v>
                </c:pt>
                <c:pt idx="7">
                  <c:v>22.9</c:v>
                </c:pt>
                <c:pt idx="8">
                  <c:v>23.9</c:v>
                </c:pt>
                <c:pt idx="9">
                  <c:v>24.4</c:v>
                </c:pt>
                <c:pt idx="10">
                  <c:v>24.5</c:v>
                </c:pt>
                <c:pt idx="11">
                  <c:v>24.7</c:v>
                </c:pt>
                <c:pt idx="12">
                  <c:v>25.4</c:v>
                </c:pt>
                <c:pt idx="13">
                  <c:v>27</c:v>
                </c:pt>
                <c:pt idx="14">
                  <c:v>28.8</c:v>
                </c:pt>
              </c:numCache>
            </c:numRef>
          </c:val>
          <c:extLst>
            <c:ext xmlns:c16="http://schemas.microsoft.com/office/drawing/2014/chart" uri="{C3380CC4-5D6E-409C-BE32-E72D297353CC}">
              <c16:uniqueId val="{00000000-E2A9-4266-9472-A753674FF644}"/>
            </c:ext>
          </c:extLst>
        </c:ser>
        <c:ser>
          <c:idx val="0"/>
          <c:order val="1"/>
          <c:tx>
            <c:strRef>
              <c:f>Blad1!$B$85</c:f>
              <c:strCache>
                <c:ptCount val="1"/>
                <c:pt idx="0">
                  <c:v>Elpris</c:v>
                </c:pt>
              </c:strCache>
            </c:strRef>
          </c:tx>
          <c:spPr>
            <a:ln w="25400">
              <a:noFill/>
            </a:ln>
          </c:spPr>
          <c:cat>
            <c:numRef>
              <c:f>Blad1!$A$86:$A$100</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Blad1!$B$86:$B$100</c:f>
              <c:numCache>
                <c:formatCode>General</c:formatCode>
                <c:ptCount val="15"/>
                <c:pt idx="0">
                  <c:v>23.7</c:v>
                </c:pt>
                <c:pt idx="1">
                  <c:v>24.9</c:v>
                </c:pt>
                <c:pt idx="2">
                  <c:v>24.1</c:v>
                </c:pt>
                <c:pt idx="3">
                  <c:v>23.1</c:v>
                </c:pt>
                <c:pt idx="4">
                  <c:v>21.4</c:v>
                </c:pt>
                <c:pt idx="5">
                  <c:v>22.1</c:v>
                </c:pt>
                <c:pt idx="6">
                  <c:v>29.3</c:v>
                </c:pt>
                <c:pt idx="7">
                  <c:v>44.5</c:v>
                </c:pt>
                <c:pt idx="8">
                  <c:v>47.5</c:v>
                </c:pt>
                <c:pt idx="9">
                  <c:v>39</c:v>
                </c:pt>
                <c:pt idx="10">
                  <c:v>44.5</c:v>
                </c:pt>
                <c:pt idx="11">
                  <c:v>65.900000000000006</c:v>
                </c:pt>
                <c:pt idx="12">
                  <c:v>61.7</c:v>
                </c:pt>
                <c:pt idx="13">
                  <c:v>79.3</c:v>
                </c:pt>
                <c:pt idx="14">
                  <c:v>66.7</c:v>
                </c:pt>
              </c:numCache>
            </c:numRef>
          </c:val>
          <c:extLst>
            <c:ext xmlns:c16="http://schemas.microsoft.com/office/drawing/2014/chart" uri="{C3380CC4-5D6E-409C-BE32-E72D297353CC}">
              <c16:uniqueId val="{00000001-E2A9-4266-9472-A753674FF644}"/>
            </c:ext>
          </c:extLst>
        </c:ser>
        <c:dLbls>
          <c:showLegendKey val="0"/>
          <c:showVal val="0"/>
          <c:showCatName val="0"/>
          <c:showSerName val="0"/>
          <c:showPercent val="0"/>
          <c:showBubbleSize val="0"/>
        </c:dLbls>
        <c:axId val="193778048"/>
        <c:axId val="193779584"/>
      </c:areaChart>
      <c:catAx>
        <c:axId val="193778048"/>
        <c:scaling>
          <c:orientation val="minMax"/>
        </c:scaling>
        <c:delete val="0"/>
        <c:axPos val="b"/>
        <c:numFmt formatCode="General" sourceLinked="1"/>
        <c:majorTickMark val="out"/>
        <c:minorTickMark val="none"/>
        <c:tickLblPos val="nextTo"/>
        <c:txPr>
          <a:bodyPr rot="-2520000"/>
          <a:lstStyle/>
          <a:p>
            <a:pPr>
              <a:defRPr sz="1200"/>
            </a:pPr>
            <a:endParaRPr lang="sv-SE"/>
          </a:p>
        </c:txPr>
        <c:crossAx val="193779584"/>
        <c:crosses val="autoZero"/>
        <c:auto val="1"/>
        <c:lblAlgn val="ctr"/>
        <c:lblOffset val="100"/>
        <c:noMultiLvlLbl val="0"/>
      </c:catAx>
      <c:valAx>
        <c:axId val="193779584"/>
        <c:scaling>
          <c:orientation val="minMax"/>
        </c:scaling>
        <c:delete val="0"/>
        <c:axPos val="l"/>
        <c:majorGridlines/>
        <c:title>
          <c:tx>
            <c:rich>
              <a:bodyPr rot="0" vert="horz"/>
              <a:lstStyle/>
              <a:p>
                <a:pPr algn="l">
                  <a:defRPr sz="1200"/>
                </a:pPr>
                <a:r>
                  <a:rPr lang="en-US" sz="1200"/>
                  <a:t>kr/kWh
exkl skatter</a:t>
                </a:r>
              </a:p>
            </c:rich>
          </c:tx>
          <c:layout>
            <c:manualLayout>
              <c:xMode val="edge"/>
              <c:yMode val="edge"/>
              <c:x val="0"/>
              <c:y val="0.40584455556360061"/>
            </c:manualLayout>
          </c:layout>
          <c:overlay val="0"/>
        </c:title>
        <c:numFmt formatCode="#,##0.00" sourceLinked="0"/>
        <c:majorTickMark val="out"/>
        <c:minorTickMark val="none"/>
        <c:tickLblPos val="nextTo"/>
        <c:txPr>
          <a:bodyPr/>
          <a:lstStyle/>
          <a:p>
            <a:pPr>
              <a:defRPr sz="1200"/>
            </a:pPr>
            <a:endParaRPr lang="sv-SE"/>
          </a:p>
        </c:txPr>
        <c:crossAx val="193778048"/>
        <c:crosses val="autoZero"/>
        <c:crossBetween val="midCat"/>
        <c:dispUnits>
          <c:builtInUnit val="hundreds"/>
        </c:dispUnits>
      </c:valAx>
    </c:plotArea>
    <c:legend>
      <c:legendPos val="r"/>
      <c:layout>
        <c:manualLayout>
          <c:xMode val="edge"/>
          <c:yMode val="edge"/>
          <c:x val="0.88548591000484733"/>
          <c:y val="0.37691003721312039"/>
          <c:w val="9.2968505043317107E-2"/>
          <c:h val="0.14526947419179345"/>
        </c:manualLayout>
      </c:layout>
      <c:overlay val="0"/>
      <c:txPr>
        <a:bodyPr/>
        <a:lstStyle/>
        <a:p>
          <a:pPr>
            <a:defRPr sz="1200"/>
          </a:pPr>
          <a:endParaRPr lang="sv-SE"/>
        </a:p>
      </c:txPr>
    </c:legend>
    <c:plotVisOnly val="1"/>
    <c:dispBlanksAs val="gap"/>
    <c:showDLblsOverMax val="0"/>
  </c:chart>
  <c:spPr>
    <a:ln>
      <a:noFill/>
    </a:ln>
  </c:spPr>
  <c:txPr>
    <a:bodyPr/>
    <a:lstStyle/>
    <a:p>
      <a:pPr>
        <a:defRPr>
          <a:latin typeface="Verdana" pitchFamily="34" charset="0"/>
          <a:ea typeface="Verdana" pitchFamily="34" charset="0"/>
          <a:cs typeface="Verdana" pitchFamily="34" charset="0"/>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55779694204891"/>
          <c:y val="0.16784225899527797"/>
          <c:w val="0.46289697121193185"/>
          <c:h val="0.65829591842780377"/>
        </c:manualLayout>
      </c:layout>
      <c:pieChart>
        <c:varyColors val="1"/>
        <c:ser>
          <c:idx val="0"/>
          <c:order val="0"/>
          <c:spPr>
            <a:solidFill>
              <a:srgbClr val="FF0000"/>
            </a:solidFill>
            <a:ln>
              <a:solidFill>
                <a:schemeClr val="tx1"/>
              </a:solidFill>
            </a:ln>
          </c:spPr>
          <c:dPt>
            <c:idx val="2"/>
            <c:bubble3D val="0"/>
            <c:spPr>
              <a:solidFill>
                <a:schemeClr val="accent3"/>
              </a:solidFill>
              <a:ln>
                <a:solidFill>
                  <a:schemeClr val="tx1"/>
                </a:solidFill>
              </a:ln>
            </c:spPr>
            <c:extLst>
              <c:ext xmlns:c16="http://schemas.microsoft.com/office/drawing/2014/chart" uri="{C3380CC4-5D6E-409C-BE32-E72D297353CC}">
                <c16:uniqueId val="{00000001-852E-4F40-9DA6-C800A5F5995E}"/>
              </c:ext>
            </c:extLst>
          </c:dPt>
          <c:dPt>
            <c:idx val="3"/>
            <c:bubble3D val="0"/>
            <c:spPr>
              <a:solidFill>
                <a:schemeClr val="bg1"/>
              </a:solidFill>
              <a:ln>
                <a:solidFill>
                  <a:schemeClr val="tx1"/>
                </a:solidFill>
              </a:ln>
            </c:spPr>
            <c:extLst>
              <c:ext xmlns:c16="http://schemas.microsoft.com/office/drawing/2014/chart" uri="{C3380CC4-5D6E-409C-BE32-E72D297353CC}">
                <c16:uniqueId val="{00000003-852E-4F40-9DA6-C800A5F5995E}"/>
              </c:ext>
            </c:extLst>
          </c:dPt>
          <c:dPt>
            <c:idx val="4"/>
            <c:bubble3D val="0"/>
            <c:explosion val="13"/>
            <c:spPr>
              <a:solidFill>
                <a:schemeClr val="tx1">
                  <a:lumMod val="85000"/>
                  <a:lumOff val="15000"/>
                </a:schemeClr>
              </a:solidFill>
              <a:ln>
                <a:solidFill>
                  <a:schemeClr val="tx1"/>
                </a:solidFill>
              </a:ln>
            </c:spPr>
            <c:extLst>
              <c:ext xmlns:c16="http://schemas.microsoft.com/office/drawing/2014/chart" uri="{C3380CC4-5D6E-409C-BE32-E72D297353CC}">
                <c16:uniqueId val="{00000005-852E-4F40-9DA6-C800A5F5995E}"/>
              </c:ext>
            </c:extLst>
          </c:dPt>
          <c:dLbls>
            <c:dLbl>
              <c:idx val="0"/>
              <c:layout>
                <c:manualLayout>
                  <c:x val="-0.12996700412448445"/>
                  <c:y val="-2.7048221681093474E-2"/>
                </c:manualLayout>
              </c:layout>
              <c:numFmt formatCode="#,##0.0" sourceLinked="0"/>
              <c:spPr/>
              <c:txPr>
                <a:bodyPr/>
                <a:lstStyle/>
                <a:p>
                  <a:pPr>
                    <a:defRPr sz="1200">
                      <a:latin typeface="+mn-lt"/>
                    </a:defRPr>
                  </a:pPr>
                  <a:endParaRPr lang="sv-SE"/>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852E-4F40-9DA6-C800A5F5995E}"/>
                </c:ext>
              </c:extLst>
            </c:dLbl>
            <c:dLbl>
              <c:idx val="1"/>
              <c:layout>
                <c:manualLayout>
                  <c:x val="5.6249635462233888E-3"/>
                  <c:y val="-2.034541393386774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52E-4F40-9DA6-C800A5F5995E}"/>
                </c:ext>
              </c:extLst>
            </c:dLbl>
            <c:dLbl>
              <c:idx val="2"/>
              <c:layout>
                <c:manualLayout>
                  <c:x val="4.7534724826063406E-2"/>
                  <c:y val="-1.48071784480664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52E-4F40-9DA6-C800A5F5995E}"/>
                </c:ext>
              </c:extLst>
            </c:dLbl>
            <c:dLbl>
              <c:idx val="3"/>
              <c:layout>
                <c:manualLayout>
                  <c:x val="5.9942340540765734E-2"/>
                  <c:y val="1.600090056463032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52E-4F40-9DA6-C800A5F5995E}"/>
                </c:ext>
              </c:extLst>
            </c:dLbl>
            <c:dLbl>
              <c:idx val="4"/>
              <c:layout>
                <c:manualLayout>
                  <c:x val="-7.2290808711133483E-2"/>
                  <c:y val="-1.04439282224489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52E-4F40-9DA6-C800A5F5995E}"/>
                </c:ext>
              </c:extLst>
            </c:dLbl>
            <c:spPr>
              <a:noFill/>
              <a:ln>
                <a:noFill/>
              </a:ln>
              <a:effectLst/>
            </c:spPr>
            <c:txPr>
              <a:bodyPr/>
              <a:lstStyle/>
              <a:p>
                <a:pPr>
                  <a:defRPr sz="1200">
                    <a:latin typeface="+mn-lt"/>
                  </a:defRPr>
                </a:pPr>
                <a:endParaRPr lang="sv-SE"/>
              </a:p>
            </c:txPr>
            <c:showLegendKey val="0"/>
            <c:showVal val="0"/>
            <c:showCatName val="1"/>
            <c:showSerName val="0"/>
            <c:showPercent val="1"/>
            <c:showBubbleSize val="0"/>
            <c:showLeaderLines val="1"/>
            <c:extLst>
              <c:ext xmlns:c15="http://schemas.microsoft.com/office/drawing/2012/chart" uri="{CE6537A1-D6FC-4f65-9D91-7224C49458BB}"/>
            </c:extLst>
          </c:dLbls>
          <c:cat>
            <c:strRef>
              <c:f>'Hörndahl 2008'!$A$3:$A$7</c:f>
              <c:strCache>
                <c:ptCount val="5"/>
                <c:pt idx="0">
                  <c:v>Utfodring, el</c:v>
                </c:pt>
                <c:pt idx="1">
                  <c:v>Ventilation</c:v>
                </c:pt>
                <c:pt idx="2">
                  <c:v>Belysning</c:v>
                </c:pt>
                <c:pt idx="3">
                  <c:v>Utgödsling, diesel</c:v>
                </c:pt>
                <c:pt idx="4">
                  <c:v>Uppvärmning, olja</c:v>
                </c:pt>
              </c:strCache>
            </c:strRef>
          </c:cat>
          <c:val>
            <c:numRef>
              <c:f>'Hörndahl 2008'!$B$3:$B$7</c:f>
              <c:numCache>
                <c:formatCode>General</c:formatCode>
                <c:ptCount val="5"/>
                <c:pt idx="0">
                  <c:v>290</c:v>
                </c:pt>
                <c:pt idx="1">
                  <c:v>3340</c:v>
                </c:pt>
                <c:pt idx="2">
                  <c:v>9790</c:v>
                </c:pt>
                <c:pt idx="3">
                  <c:v>1078</c:v>
                </c:pt>
                <c:pt idx="4">
                  <c:v>77000</c:v>
                </c:pt>
              </c:numCache>
            </c:numRef>
          </c:val>
          <c:extLst>
            <c:ext xmlns:c16="http://schemas.microsoft.com/office/drawing/2014/chart" uri="{C3380CC4-5D6E-409C-BE32-E72D297353CC}">
              <c16:uniqueId val="{00000008-852E-4F40-9DA6-C800A5F5995E}"/>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FD1F-22C4-4002-9620-4A4999D750FE}" type="datetimeFigureOut">
              <a:rPr lang="sv-SE" smtClean="0"/>
              <a:t>2022-09-09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C4822-592A-47EA-95B7-5C732294B4C6}" type="slidenum">
              <a:rPr lang="sv-SE" smtClean="0"/>
              <a:t>‹#›</a:t>
            </a:fld>
            <a:endParaRPr lang="sv-SE"/>
          </a:p>
        </p:txBody>
      </p:sp>
    </p:spTree>
    <p:extLst>
      <p:ext uri="{BB962C8B-B14F-4D97-AF65-F5344CB8AC3E}">
        <p14:creationId xmlns:p14="http://schemas.microsoft.com/office/powerpoint/2010/main" val="13093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normAutofit/>
          </a:bodyPr>
          <a:lstStyle/>
          <a:p>
            <a:pPr defTabSz="914293">
              <a:defRPr/>
            </a:pPr>
            <a:r>
              <a:rPr lang="sv-SE" dirty="0"/>
              <a:t>Def 1</a:t>
            </a:r>
            <a:r>
              <a:rPr lang="sv-SE" baseline="0" dirty="0"/>
              <a:t> cal = </a:t>
            </a:r>
            <a:r>
              <a:rPr lang="en-US" dirty="0"/>
              <a:t>the amount of energy required to warm one gram of air-free water from 19.5 °C to 20.5 °C at standard atmospheric pressure</a:t>
            </a:r>
            <a:r>
              <a:rPr lang="en-US" baseline="0" dirty="0"/>
              <a:t> (Wikipedia) IUNS = International Union of Nutritional Sciences</a:t>
            </a:r>
            <a:endParaRPr lang="sv-SE" dirty="0"/>
          </a:p>
          <a:p>
            <a:pPr defTabSz="914293">
              <a:defRPr/>
            </a:pPr>
            <a:endParaRPr lang="sv-SE" dirty="0"/>
          </a:p>
          <a:p>
            <a:pPr defTabSz="914293">
              <a:defRPr/>
            </a:pPr>
            <a:r>
              <a:rPr lang="sv-SE" dirty="0"/>
              <a:t>Energi</a:t>
            </a:r>
            <a:r>
              <a:rPr lang="sv-SE" baseline="0" dirty="0"/>
              <a:t> har dock olika kvalitet!</a:t>
            </a:r>
          </a:p>
          <a:p>
            <a:pPr defTabSz="914293">
              <a:defRPr/>
            </a:pPr>
            <a:endParaRPr lang="sv-SE" baseline="0" dirty="0"/>
          </a:p>
          <a:p>
            <a:pPr defTabSz="914293">
              <a:defRPr/>
            </a:pPr>
            <a:r>
              <a:rPr lang="sv-SE" baseline="0" dirty="0"/>
              <a:t>Kan man förbruka energi? Nej</a:t>
            </a:r>
          </a:p>
          <a:p>
            <a:pPr defTabSz="914293">
              <a:defRPr/>
            </a:pPr>
            <a:r>
              <a:rPr lang="sv-SE" baseline="0" dirty="0"/>
              <a:t>Men elförbrukning och bränsleförbrukning ok. Nyttiga arbetet av elen har förbrukats och energin har omvandlats till </a:t>
            </a:r>
            <a:r>
              <a:rPr lang="sv-SE" baseline="0" dirty="0" err="1"/>
              <a:t>ffa</a:t>
            </a:r>
            <a:r>
              <a:rPr lang="sv-SE" baseline="0" dirty="0"/>
              <a:t> värme.</a:t>
            </a:r>
            <a:endParaRPr lang="sv-SE" dirty="0"/>
          </a:p>
          <a:p>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0B3CBA98-2B76-4C9F-9F41-2F4E2978F795}" type="slidenum">
              <a:rPr lang="sv-SE" smtClean="0"/>
              <a:pPr/>
              <a:t>2</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51A54-E736-4BF9-AF3D-F3677FFDBD0B}" type="slidenum">
              <a:rPr lang="sv-SE"/>
              <a:pPr/>
              <a:t>11</a:t>
            </a:fld>
            <a:endParaRPr lang="sv-SE"/>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sv-SE" dirty="0"/>
              <a:t>Några studier har gjorts i Sverige, </a:t>
            </a:r>
            <a:r>
              <a:rPr lang="sv-SE" dirty="0" err="1"/>
              <a:t>Hörndahl</a:t>
            </a:r>
            <a:endParaRPr lang="sv-SE" dirty="0"/>
          </a:p>
          <a:p>
            <a:r>
              <a:rPr lang="sv-SE" dirty="0"/>
              <a:t>LRF energikollen</a:t>
            </a:r>
          </a:p>
          <a:p>
            <a:r>
              <a:rPr lang="sv-SE" dirty="0"/>
              <a:t>Greppa Energin på gården.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51A54-E736-4BF9-AF3D-F3677FFDBD0B}" type="slidenum">
              <a:rPr lang="sv-SE"/>
              <a:pPr/>
              <a:t>12</a:t>
            </a:fld>
            <a:endParaRPr lang="sv-SE"/>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sv-SE" dirty="0"/>
              <a:t>Några studier har gjorts i Sverige, </a:t>
            </a:r>
            <a:r>
              <a:rPr lang="sv-SE" dirty="0" err="1"/>
              <a:t>Hörndahl</a:t>
            </a:r>
            <a:endParaRPr lang="sv-SE" dirty="0"/>
          </a:p>
          <a:p>
            <a:r>
              <a:rPr lang="sv-SE" dirty="0"/>
              <a:t>LRF energikollen</a:t>
            </a:r>
          </a:p>
          <a:p>
            <a:r>
              <a:rPr lang="sv-SE" dirty="0"/>
              <a:t>Greppa Energin på gården.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E7A4A92-AB43-423C-8026-73ACE7FF5281}" type="slidenum">
              <a:rPr lang="sv-SE" smtClean="0"/>
              <a:t>14</a:t>
            </a:fld>
            <a:endParaRPr lang="sv-SE"/>
          </a:p>
        </p:txBody>
      </p:sp>
    </p:spTree>
    <p:extLst>
      <p:ext uri="{BB962C8B-B14F-4D97-AF65-F5344CB8AC3E}">
        <p14:creationId xmlns:p14="http://schemas.microsoft.com/office/powerpoint/2010/main" val="312320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lstStyle/>
          <a:p>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A68E67C1-BB4E-4E79-825C-65137C60572D}" type="slidenum">
              <a:rPr lang="sv-SE" smtClean="0"/>
              <a:t>16</a:t>
            </a:fld>
            <a:endParaRPr lang="sv-SE"/>
          </a:p>
        </p:txBody>
      </p:sp>
    </p:spTree>
    <p:extLst>
      <p:ext uri="{BB962C8B-B14F-4D97-AF65-F5344CB8AC3E}">
        <p14:creationId xmlns:p14="http://schemas.microsoft.com/office/powerpoint/2010/main" val="26467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lstStyle/>
          <a:p>
            <a:r>
              <a:rPr lang="sv-SE" dirty="0"/>
              <a:t>Många gårdar har hammarkvarnar och en del har är av den typen som både suger till sig spannmål och blåser iväg mjölet. Lufttransport är inget energieffektivt sätt och om möjligt bör man byta till mekaniska transportörer. </a:t>
            </a:r>
          </a:p>
          <a:p>
            <a:r>
              <a:rPr lang="sv-SE" dirty="0"/>
              <a:t>Hammarkvarn kan bytas ut mot en mindre energikrävande skivkvarn.</a:t>
            </a:r>
          </a:p>
          <a:p>
            <a:r>
              <a:rPr lang="sv-SE" dirty="0"/>
              <a:t>Torrutfodring är inte alltid den bästa tekniken men blötutfodring med omrörare och pumpar är mer energikrävande.</a:t>
            </a:r>
          </a:p>
          <a:p>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A68E67C1-BB4E-4E79-825C-65137C60572D}" type="slidenum">
              <a:rPr lang="sv-SE" smtClean="0"/>
              <a:t>17</a:t>
            </a:fld>
            <a:endParaRPr lang="sv-SE"/>
          </a:p>
        </p:txBody>
      </p:sp>
    </p:spTree>
    <p:extLst>
      <p:ext uri="{BB962C8B-B14F-4D97-AF65-F5344CB8AC3E}">
        <p14:creationId xmlns:p14="http://schemas.microsoft.com/office/powerpoint/2010/main" val="26467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talar om energi så menar vi det vi tillför i form</a:t>
            </a:r>
            <a:r>
              <a:rPr lang="sv-SE" baseline="0" dirty="0"/>
              <a:t> av </a:t>
            </a:r>
            <a:r>
              <a:rPr lang="sv-SE" dirty="0"/>
              <a:t>värme, el och drivmedel</a:t>
            </a:r>
          </a:p>
          <a:p>
            <a:endParaRPr lang="sv-SE" dirty="0"/>
          </a:p>
          <a:p>
            <a:r>
              <a:rPr lang="sv-SE" dirty="0"/>
              <a:t>Mer nyttigheter per insatt enhet -  ”Verkningsgraden” i produktionen</a:t>
            </a:r>
          </a:p>
          <a:p>
            <a:endParaRPr lang="sv-SE" dirty="0"/>
          </a:p>
          <a:p>
            <a:r>
              <a:rPr lang="sv-SE" dirty="0"/>
              <a:t>Om</a:t>
            </a:r>
            <a:r>
              <a:rPr lang="sv-SE" baseline="0" dirty="0"/>
              <a:t> man ser det på detta sätt så…</a:t>
            </a:r>
            <a:endParaRPr lang="sv-SE" dirty="0"/>
          </a:p>
          <a:p>
            <a:r>
              <a:rPr lang="sv-SE" dirty="0"/>
              <a:t>Effektiviserar ifall vi minskar tillförd</a:t>
            </a:r>
            <a:r>
              <a:rPr lang="sv-SE" baseline="0" dirty="0"/>
              <a:t> energi MEN OCKSÅ om vi lyckas krama ur mer färdig produkt</a:t>
            </a:r>
            <a:endParaRPr lang="sv-SE" dirty="0"/>
          </a:p>
        </p:txBody>
      </p:sp>
      <p:sp>
        <p:nvSpPr>
          <p:cNvPr id="4" name="Platshållare för bildnummer 3"/>
          <p:cNvSpPr>
            <a:spLocks noGrp="1"/>
          </p:cNvSpPr>
          <p:nvPr>
            <p:ph type="sldNum" sz="quarter" idx="10"/>
          </p:nvPr>
        </p:nvSpPr>
        <p:spPr/>
        <p:txBody>
          <a:bodyPr/>
          <a:lstStyle/>
          <a:p>
            <a:fld id="{A68E67C1-BB4E-4E79-825C-65137C60572D}" type="slidenum">
              <a:rPr lang="sv-SE" smtClean="0"/>
              <a:t>18</a:t>
            </a:fld>
            <a:endParaRPr lang="sv-SE"/>
          </a:p>
        </p:txBody>
      </p:sp>
    </p:spTree>
    <p:extLst>
      <p:ext uri="{BB962C8B-B14F-4D97-AF65-F5344CB8AC3E}">
        <p14:creationId xmlns:p14="http://schemas.microsoft.com/office/powerpoint/2010/main" val="275734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180E365-9E8B-4B3D-B0B0-E3D4C0031EA4}" type="slidenum">
              <a:rPr lang="sv-SE" smtClean="0"/>
              <a:t>19</a:t>
            </a:fld>
            <a:endParaRPr lang="sv-SE"/>
          </a:p>
        </p:txBody>
      </p:sp>
      <p:sp>
        <p:nvSpPr>
          <p:cNvPr id="5" name="Platshållare för datum 4"/>
          <p:cNvSpPr>
            <a:spLocks noGrp="1"/>
          </p:cNvSpPr>
          <p:nvPr>
            <p:ph type="dt" idx="11"/>
          </p:nvPr>
        </p:nvSpPr>
        <p:spPr/>
        <p:txBody>
          <a:bodyPr/>
          <a:lstStyle/>
          <a:p>
            <a:fld id="{ABBD931E-91D5-40F5-991D-7F2E203CCD91}" type="datetime1">
              <a:rPr lang="sv-SE" smtClean="0"/>
              <a:t>2022-09-09</a:t>
            </a:fld>
            <a:endParaRPr lang="sv-SE"/>
          </a:p>
        </p:txBody>
      </p:sp>
    </p:spTree>
    <p:extLst>
      <p:ext uri="{BB962C8B-B14F-4D97-AF65-F5344CB8AC3E}">
        <p14:creationId xmlns:p14="http://schemas.microsoft.com/office/powerpoint/2010/main" val="306080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BCF83044-127D-4CC8-AB1C-40BF67024F9A}" type="slidenum">
              <a:rPr lang="sv-SE" smtClean="0"/>
              <a:pPr/>
              <a:t>21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normAutofit/>
          </a:bodyPr>
          <a:lstStyle/>
          <a:p>
            <a:r>
              <a:rPr lang="sv-SE" dirty="0"/>
              <a:t>Lätt</a:t>
            </a:r>
            <a:r>
              <a:rPr lang="sv-SE" baseline="0" dirty="0"/>
              <a:t> att blanda ihop begreppen!</a:t>
            </a:r>
          </a:p>
          <a:p>
            <a:endParaRPr lang="sv-SE" baseline="0" dirty="0"/>
          </a:p>
          <a:p>
            <a:r>
              <a:rPr lang="sv-SE" baseline="0" dirty="0"/>
              <a:t>55 öre kilowatten? Nej!</a:t>
            </a:r>
          </a:p>
          <a:p>
            <a:r>
              <a:rPr lang="sv-SE" baseline="0" dirty="0"/>
              <a:t>Viktigt? Nja… kanske inte </a:t>
            </a:r>
            <a:r>
              <a:rPr lang="sv-SE" baseline="0" dirty="0">
                <a:sym typeface="Wingdings" pitchFamily="2" charset="2"/>
              </a:rPr>
              <a:t></a:t>
            </a:r>
          </a:p>
          <a:p>
            <a:endParaRPr lang="sv-SE" baseline="0" dirty="0">
              <a:sym typeface="Wingdings" pitchFamily="2" charset="2"/>
            </a:endParaRPr>
          </a:p>
          <a:p>
            <a:r>
              <a:rPr lang="sv-SE" baseline="0" dirty="0">
                <a:sym typeface="Wingdings" pitchFamily="2" charset="2"/>
              </a:rPr>
              <a:t>Hästkraft gammalt begrepp och det finns olika definitioner</a:t>
            </a:r>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0B3CBA98-2B76-4C9F-9F41-2F4E2978F795}" type="slidenum">
              <a:rPr lang="sv-SE" smtClean="0"/>
              <a:pPr/>
              <a:t>3</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9" y="8685214"/>
            <a:ext cx="2971800" cy="457200"/>
          </a:xfrm>
          <a:prstGeom prst="rect">
            <a:avLst/>
          </a:prstGeom>
          <a:ln/>
        </p:spPr>
        <p:txBody>
          <a:bodyPr/>
          <a:lstStyle/>
          <a:p>
            <a:fld id="{BE16D8FE-979E-446D-9623-39A03A1A52EB}" type="slidenum">
              <a:rPr lang="sv-SE"/>
              <a:pPr/>
              <a:t>4</a:t>
            </a:fld>
            <a:endParaRPr lang="sv-SE"/>
          </a:p>
        </p:txBody>
      </p:sp>
      <p:sp>
        <p:nvSpPr>
          <p:cNvPr id="10242" name="Rectangle 2"/>
          <p:cNvSpPr>
            <a:spLocks noGrp="1" noRot="1" noChangeAspect="1" noChangeArrowheads="1" noTextEdit="1"/>
          </p:cNvSpPr>
          <p:nvPr>
            <p:ph type="sldImg"/>
          </p:nvPr>
        </p:nvSpPr>
        <p:spPr>
          <a:xfrm>
            <a:off x="1143000" y="685800"/>
            <a:ext cx="4572000" cy="3429000"/>
          </a:xfrm>
          <a:prstGeom prst="rect">
            <a:avLst/>
          </a:prstGeom>
          <a:ln/>
        </p:spPr>
      </p:sp>
      <p:sp>
        <p:nvSpPr>
          <p:cNvPr id="10243" name="Rectangle 3"/>
          <p:cNvSpPr>
            <a:spLocks noGrp="1" noChangeArrowheads="1"/>
          </p:cNvSpPr>
          <p:nvPr>
            <p:ph type="body" idx="1"/>
          </p:nvPr>
        </p:nvSpPr>
        <p:spPr>
          <a:xfrm>
            <a:off x="685801" y="4343401"/>
            <a:ext cx="5486400" cy="4114800"/>
          </a:xfrm>
          <a:prstGeom prst="rect">
            <a:avLst/>
          </a:prstGeom>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lstStyle/>
          <a:p>
            <a:r>
              <a:rPr lang="sv-SE" dirty="0"/>
              <a:t>Sverige ca 400 </a:t>
            </a:r>
            <a:r>
              <a:rPr lang="sv-SE" dirty="0" err="1"/>
              <a:t>Twh</a:t>
            </a:r>
            <a:r>
              <a:rPr lang="sv-SE" dirty="0"/>
              <a:t>/år</a:t>
            </a:r>
          </a:p>
          <a:p>
            <a:endParaRPr lang="sv-SE" dirty="0"/>
          </a:p>
          <a:p>
            <a:r>
              <a:rPr lang="sv-SE" dirty="0"/>
              <a:t>Källa:</a:t>
            </a:r>
            <a:r>
              <a:rPr lang="sv-SE" baseline="0" dirty="0"/>
              <a:t> SJV 2010:16 samt underlagsrapport </a:t>
            </a:r>
            <a:r>
              <a:rPr lang="sv-SE" baseline="0" dirty="0" err="1"/>
              <a:t>Baky</a:t>
            </a:r>
            <a:r>
              <a:rPr lang="sv-SE" baseline="0" dirty="0"/>
              <a:t> m.fl. 2010 (JTI)</a:t>
            </a:r>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A68E67C1-BB4E-4E79-825C-65137C60572D}" type="slidenum">
              <a:rPr lang="sv-SE" smtClean="0"/>
              <a:t>5</a:t>
            </a:fld>
            <a:endParaRPr lang="sv-SE"/>
          </a:p>
        </p:txBody>
      </p:sp>
    </p:spTree>
    <p:extLst>
      <p:ext uri="{BB962C8B-B14F-4D97-AF65-F5344CB8AC3E}">
        <p14:creationId xmlns:p14="http://schemas.microsoft.com/office/powerpoint/2010/main" val="266450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lstStyle/>
          <a:p>
            <a:pPr defTabSz="914293">
              <a:defRPr/>
            </a:pPr>
            <a:r>
              <a:rPr lang="sv-SE" dirty="0"/>
              <a:t>OBS! ögonblicksbild, varierar år från år - Källa:</a:t>
            </a:r>
            <a:r>
              <a:rPr lang="sv-SE" baseline="0" dirty="0"/>
              <a:t> SJV 2010:16 samt underlagsrapport </a:t>
            </a:r>
            <a:r>
              <a:rPr lang="sv-SE" baseline="0" dirty="0" err="1"/>
              <a:t>Baky</a:t>
            </a:r>
            <a:r>
              <a:rPr lang="sv-SE" baseline="0" dirty="0"/>
              <a:t> m.fl. 2010 (JTI)</a:t>
            </a:r>
            <a:endParaRPr lang="sv-SE" dirty="0"/>
          </a:p>
          <a:p>
            <a:endParaRPr lang="sv-SE" dirty="0"/>
          </a:p>
          <a:p>
            <a:r>
              <a:rPr lang="sv-SE" dirty="0"/>
              <a:t>Citat </a:t>
            </a:r>
            <a:r>
              <a:rPr lang="sv-SE" dirty="0" err="1"/>
              <a:t>Baky</a:t>
            </a:r>
            <a:r>
              <a:rPr lang="sv-SE" dirty="0"/>
              <a:t> </a:t>
            </a:r>
            <a:r>
              <a:rPr lang="sv-SE" dirty="0" err="1"/>
              <a:t>mfl</a:t>
            </a:r>
            <a:r>
              <a:rPr lang="sv-SE" dirty="0"/>
              <a:t> 2010: ” För närvarande pågår ett teknikskifte inom industrin som tillverkar handelsgödsel. Tillämpas bästa tillgängliga teknik för produktion av handelsgödsel sjunker energibehovet ned (från ca 2,3)  till ca 1,6 TWh per år. </a:t>
            </a:r>
          </a:p>
          <a:p>
            <a:endParaRPr lang="sv-SE" dirty="0"/>
          </a:p>
          <a:p>
            <a:endParaRPr lang="sv-SE" dirty="0"/>
          </a:p>
          <a:p>
            <a:r>
              <a:rPr lang="sv-SE" dirty="0"/>
              <a:t>Indirekt energi fås genom att multiplicera med faktor</a:t>
            </a:r>
          </a:p>
          <a:p>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A68E67C1-BB4E-4E79-825C-65137C60572D}" type="slidenum">
              <a:rPr lang="sv-SE" smtClean="0"/>
              <a:t>6</a:t>
            </a:fld>
            <a:endParaRPr lang="sv-SE"/>
          </a:p>
        </p:txBody>
      </p:sp>
    </p:spTree>
    <p:extLst>
      <p:ext uri="{BB962C8B-B14F-4D97-AF65-F5344CB8AC3E}">
        <p14:creationId xmlns:p14="http://schemas.microsoft.com/office/powerpoint/2010/main" val="266450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tshållare för bildobjekt 1"/>
          <p:cNvSpPr>
            <a:spLocks noGrp="1" noRot="1" noChangeAspect="1" noTextEdit="1"/>
          </p:cNvSpPr>
          <p:nvPr>
            <p:ph type="sldImg"/>
          </p:nvPr>
        </p:nvSpPr>
        <p:spPr bwMode="auto">
          <a:xfrm>
            <a:off x="1139825" y="682625"/>
            <a:ext cx="4578350" cy="3433763"/>
          </a:xfrm>
          <a:prstGeom prst="rect">
            <a:avLst/>
          </a:prstGeom>
          <a:noFill/>
          <a:ln>
            <a:solidFill>
              <a:srgbClr val="000000"/>
            </a:solidFill>
            <a:miter lim="800000"/>
            <a:headEnd/>
            <a:tailEnd/>
          </a:ln>
        </p:spPr>
      </p:sp>
      <p:sp>
        <p:nvSpPr>
          <p:cNvPr id="46082" name="Platshållare för anteckningar 2"/>
          <p:cNvSpPr>
            <a:spLocks noGrp="1"/>
          </p:cNvSpPr>
          <p:nvPr>
            <p:ph type="body" idx="1"/>
          </p:nvPr>
        </p:nvSpPr>
        <p:spPr>
          <a:xfrm>
            <a:off x="687187" y="4342997"/>
            <a:ext cx="5483635" cy="4116027"/>
          </a:xfrm>
          <a:prstGeom prst="rect">
            <a:avLst/>
          </a:prstGeom>
        </p:spPr>
        <p:txBody>
          <a:bodyPr lIns="95183" tIns="47591" rIns="95183" bIns="47591"/>
          <a:lstStyle/>
          <a:p>
            <a:r>
              <a:rPr lang="sv-SE" dirty="0"/>
              <a:t>Anteckningar och bild från Nils Helmersson,</a:t>
            </a:r>
            <a:r>
              <a:rPr lang="sv-SE" baseline="0" dirty="0"/>
              <a:t> HIR Malmöhus:</a:t>
            </a:r>
          </a:p>
          <a:p>
            <a:r>
              <a:rPr lang="sv-SE" dirty="0"/>
              <a:t>CO2 stort om man ser till hela samhällssektorn.</a:t>
            </a:r>
          </a:p>
          <a:p>
            <a:endParaRPr lang="sv-SE" dirty="0"/>
          </a:p>
          <a:p>
            <a:r>
              <a:rPr lang="sv-SE" dirty="0"/>
              <a:t>Industri – </a:t>
            </a:r>
            <a:r>
              <a:rPr lang="sv-SE" dirty="0" err="1"/>
              <a:t>bl</a:t>
            </a:r>
            <a:r>
              <a:rPr lang="sv-SE" dirty="0"/>
              <a:t> a cementindustrin, kalktillverkning, stål-, aluminium- (</a:t>
            </a:r>
            <a:r>
              <a:rPr lang="sv-SE" dirty="0" err="1"/>
              <a:t>polyfluorerade</a:t>
            </a:r>
            <a:r>
              <a:rPr lang="sv-SE" dirty="0"/>
              <a:t> kolväten) och järntillverkning.</a:t>
            </a:r>
          </a:p>
          <a:p>
            <a:endParaRPr lang="sv-SE" dirty="0"/>
          </a:p>
          <a:p>
            <a:r>
              <a:rPr lang="sv-SE" dirty="0"/>
              <a:t>Obs, </a:t>
            </a:r>
            <a:r>
              <a:rPr lang="sv-SE" dirty="0" err="1"/>
              <a:t>sektorsindelningen</a:t>
            </a:r>
            <a:r>
              <a:rPr lang="sv-SE" dirty="0"/>
              <a:t> (jordbrukets transporter ingår i ”Transporter”). Bara utsläpp som sker i landet (mineralgödsel tillverkas i Norge)! Inte koldioxid från markanvändning.</a:t>
            </a:r>
          </a:p>
          <a:p>
            <a:endParaRPr lang="sv-SE" dirty="0"/>
          </a:p>
          <a:p>
            <a:r>
              <a:rPr lang="sv-SE" dirty="0"/>
              <a:t>Jordbruket annan fördelning av växthusgaser än andra samhällssektorer. I flesta fall räcker det långt att räkna förbrukning av fossila bränslen.  I jordbruket dock Stor andel </a:t>
            </a:r>
            <a:r>
              <a:rPr lang="sv-SE" b="1" dirty="0"/>
              <a:t>biogena</a:t>
            </a:r>
            <a:r>
              <a:rPr lang="sv-SE" dirty="0"/>
              <a:t> utsläpp – Metan och Lustgas</a:t>
            </a:r>
          </a:p>
          <a:p>
            <a:endParaRPr lang="sv-SE" dirty="0"/>
          </a:p>
          <a:p>
            <a:r>
              <a:rPr lang="sv-SE" dirty="0"/>
              <a:t>Jordbruket – Totalt ca 9 miljoner ton CO2e. ca 60 % av allt metan och 70 % av lustgas. Metan minskat p g a färre mjölkkor. Lustgas minskat lite – mindre N tillförs marken (mindre stallgödsel med färre djur, mindre mineralgödsel-N), minskat N-läckage -&gt; mindre indirekta lustgasemissioner.</a:t>
            </a:r>
          </a:p>
          <a:p>
            <a:endParaRPr lang="sv-SE" dirty="0"/>
          </a:p>
          <a:p>
            <a:r>
              <a:rPr lang="sv-SE" dirty="0"/>
              <a:t>Dessutom CO2 från mark, netto 2 </a:t>
            </a:r>
            <a:r>
              <a:rPr lang="sv-SE" dirty="0" err="1"/>
              <a:t>milj</a:t>
            </a:r>
            <a:r>
              <a:rPr lang="sv-SE" dirty="0"/>
              <a:t> ton i avgång – </a:t>
            </a:r>
            <a:r>
              <a:rPr lang="sv-SE" dirty="0" err="1"/>
              <a:t>bortodling</a:t>
            </a:r>
            <a:r>
              <a:rPr lang="sv-SE" dirty="0"/>
              <a:t> ca 3,7 (organogena jordar) och inbindning ca 1,7 (betesmark)</a:t>
            </a:r>
          </a:p>
          <a:p>
            <a:endParaRPr lang="sv-SE" dirty="0"/>
          </a:p>
          <a:p>
            <a:endParaRPr lang="sv-SE" dirty="0"/>
          </a:p>
        </p:txBody>
      </p:sp>
      <p:sp>
        <p:nvSpPr>
          <p:cNvPr id="46083" name="Platshållare för sidhuvud 3"/>
          <p:cNvSpPr txBox="1">
            <a:spLocks noGrp="1"/>
          </p:cNvSpPr>
          <p:nvPr/>
        </p:nvSpPr>
        <p:spPr bwMode="auto">
          <a:xfrm>
            <a:off x="7" y="9"/>
            <a:ext cx="2972118" cy="455975"/>
          </a:xfrm>
          <a:prstGeom prst="rect">
            <a:avLst/>
          </a:prstGeom>
          <a:noFill/>
          <a:ln w="9525">
            <a:noFill/>
            <a:miter lim="800000"/>
            <a:headEnd/>
            <a:tailEnd/>
          </a:ln>
        </p:spPr>
        <p:txBody>
          <a:bodyPr lIns="95183" tIns="47591" rIns="95183" bIns="47591"/>
          <a:lstStyle/>
          <a:p>
            <a:pPr defTabSz="952389" eaLnBrk="0" hangingPunct="0"/>
            <a:endParaRPr lang="sv-SE" sz="1300">
              <a:solidFill>
                <a:srgbClr val="000000"/>
              </a:solidFill>
              <a:latin typeface="Times New Roman" pitchFamily="18" charset="0"/>
            </a:endParaRPr>
          </a:p>
        </p:txBody>
      </p:sp>
      <p:sp>
        <p:nvSpPr>
          <p:cNvPr id="46084" name="Platshållare för datum 4"/>
          <p:cNvSpPr txBox="1">
            <a:spLocks noGrp="1"/>
          </p:cNvSpPr>
          <p:nvPr/>
        </p:nvSpPr>
        <p:spPr bwMode="auto">
          <a:xfrm>
            <a:off x="3885895" y="9"/>
            <a:ext cx="2971055" cy="455975"/>
          </a:xfrm>
          <a:prstGeom prst="rect">
            <a:avLst/>
          </a:prstGeom>
          <a:noFill/>
          <a:ln w="9525">
            <a:noFill/>
            <a:miter lim="800000"/>
            <a:headEnd/>
            <a:tailEnd/>
          </a:ln>
        </p:spPr>
        <p:txBody>
          <a:bodyPr lIns="95183" tIns="47591" rIns="95183" bIns="47591"/>
          <a:lstStyle/>
          <a:p>
            <a:pPr algn="r" defTabSz="952389" eaLnBrk="0" hangingPunct="0"/>
            <a:endParaRPr lang="sv-SE" sz="1300">
              <a:solidFill>
                <a:srgbClr val="000000"/>
              </a:solidFill>
              <a:latin typeface="Times New Roman" pitchFamily="18" charset="0"/>
            </a:endParaRPr>
          </a:p>
        </p:txBody>
      </p:sp>
      <p:sp>
        <p:nvSpPr>
          <p:cNvPr id="46085" name="Platshållare för bildnummer 5"/>
          <p:cNvSpPr txBox="1">
            <a:spLocks noGrp="1"/>
          </p:cNvSpPr>
          <p:nvPr/>
        </p:nvSpPr>
        <p:spPr bwMode="auto">
          <a:xfrm>
            <a:off x="3885895" y="8688038"/>
            <a:ext cx="2971055" cy="453928"/>
          </a:xfrm>
          <a:prstGeom prst="rect">
            <a:avLst/>
          </a:prstGeom>
          <a:noFill/>
          <a:ln w="9525">
            <a:noFill/>
            <a:miter lim="800000"/>
            <a:headEnd/>
            <a:tailEnd/>
          </a:ln>
        </p:spPr>
        <p:txBody>
          <a:bodyPr lIns="95183" tIns="47591" rIns="95183" bIns="47591" anchor="b"/>
          <a:lstStyle/>
          <a:p>
            <a:pPr algn="r" defTabSz="952389" eaLnBrk="0" hangingPunct="0"/>
            <a:fld id="{1F6CCA0A-C0AF-40DA-BB9D-F4E5C641B096}" type="slidenum">
              <a:rPr lang="sv-SE" sz="1300">
                <a:solidFill>
                  <a:srgbClr val="000000"/>
                </a:solidFill>
                <a:latin typeface="Times New Roman" pitchFamily="18" charset="0"/>
              </a:rPr>
              <a:pPr algn="r" defTabSz="952389" eaLnBrk="0" hangingPunct="0"/>
              <a:t>7</a:t>
            </a:fld>
            <a:endParaRPr lang="sv-SE" sz="1300">
              <a:solidFill>
                <a:srgbClr val="000000"/>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180E365-9E8B-4B3D-B0B0-E3D4C0031EA4}" type="slidenum">
              <a:rPr lang="sv-SE" smtClean="0"/>
              <a:t>8</a:t>
            </a:fld>
            <a:endParaRPr lang="sv-SE"/>
          </a:p>
        </p:txBody>
      </p:sp>
      <p:sp>
        <p:nvSpPr>
          <p:cNvPr id="5" name="Platshållare för datum 4"/>
          <p:cNvSpPr>
            <a:spLocks noGrp="1"/>
          </p:cNvSpPr>
          <p:nvPr>
            <p:ph type="dt" idx="11"/>
          </p:nvPr>
        </p:nvSpPr>
        <p:spPr/>
        <p:txBody>
          <a:bodyPr/>
          <a:lstStyle/>
          <a:p>
            <a:fld id="{6F25B10B-829A-4611-87A8-FC11EBD5414B}" type="datetime1">
              <a:rPr lang="sv-SE" smtClean="0"/>
              <a:t>2022-09-09</a:t>
            </a:fld>
            <a:endParaRPr lang="sv-SE"/>
          </a:p>
        </p:txBody>
      </p:sp>
    </p:spTree>
    <p:extLst>
      <p:ext uri="{BB962C8B-B14F-4D97-AF65-F5344CB8AC3E}">
        <p14:creationId xmlns:p14="http://schemas.microsoft.com/office/powerpoint/2010/main" val="140645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140" indent="-457140"/>
            <a:r>
              <a:rPr lang="sv-SE" dirty="0"/>
              <a:t>ELPRISET för jordbruksföretag  (30 000 kWh/år) ENL SCB 2010/2011</a:t>
            </a:r>
          </a:p>
          <a:p>
            <a:pPr marL="457140" indent="-457140"/>
            <a:r>
              <a:rPr lang="sv-SE" dirty="0"/>
              <a:t>OBS! </a:t>
            </a:r>
            <a:r>
              <a:rPr lang="sv-SE" dirty="0" err="1"/>
              <a:t>Tillsvidareprisvtal</a:t>
            </a:r>
            <a:r>
              <a:rPr lang="sv-SE" baseline="0" dirty="0"/>
              <a:t> ! (dyraste typen av avtal)</a:t>
            </a:r>
            <a:endParaRPr lang="sv-SE" dirty="0"/>
          </a:p>
        </p:txBody>
      </p:sp>
      <p:sp>
        <p:nvSpPr>
          <p:cNvPr id="4" name="Platshållare för bildnummer 3"/>
          <p:cNvSpPr>
            <a:spLocks noGrp="1"/>
          </p:cNvSpPr>
          <p:nvPr>
            <p:ph type="sldNum" sz="quarter" idx="10"/>
          </p:nvPr>
        </p:nvSpPr>
        <p:spPr/>
        <p:txBody>
          <a:bodyPr/>
          <a:lstStyle/>
          <a:p>
            <a:fld id="{A68E67C1-BB4E-4E79-825C-65137C60572D}" type="slidenum">
              <a:rPr lang="sv-SE" smtClean="0"/>
              <a:t>9</a:t>
            </a:fld>
            <a:endParaRPr lang="sv-SE"/>
          </a:p>
        </p:txBody>
      </p:sp>
    </p:spTree>
    <p:extLst>
      <p:ext uri="{BB962C8B-B14F-4D97-AF65-F5344CB8AC3E}">
        <p14:creationId xmlns:p14="http://schemas.microsoft.com/office/powerpoint/2010/main" val="59836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43000" y="685800"/>
            <a:ext cx="4572000" cy="3429000"/>
          </a:xfrm>
          <a:prstGeom prst="rect">
            <a:avLst/>
          </a:prstGeom>
        </p:spPr>
      </p:sp>
      <p:sp>
        <p:nvSpPr>
          <p:cNvPr id="3" name="Platshållare för anteckningar 2"/>
          <p:cNvSpPr>
            <a:spLocks noGrp="1"/>
          </p:cNvSpPr>
          <p:nvPr>
            <p:ph type="body" idx="1"/>
          </p:nvPr>
        </p:nvSpPr>
        <p:spPr>
          <a:xfrm>
            <a:off x="685801" y="4343401"/>
            <a:ext cx="5486400" cy="4114800"/>
          </a:xfrm>
          <a:prstGeom prst="rect">
            <a:avLst/>
          </a:prstGeom>
        </p:spPr>
        <p:txBody>
          <a:bodyPr/>
          <a:lstStyle/>
          <a:p>
            <a:endParaRPr lang="sv-SE" dirty="0"/>
          </a:p>
        </p:txBody>
      </p:sp>
      <p:sp>
        <p:nvSpPr>
          <p:cNvPr id="4" name="Platshållare för bildnummer 3"/>
          <p:cNvSpPr>
            <a:spLocks noGrp="1"/>
          </p:cNvSpPr>
          <p:nvPr>
            <p:ph type="sldNum" sz="quarter" idx="10"/>
          </p:nvPr>
        </p:nvSpPr>
        <p:spPr>
          <a:xfrm>
            <a:off x="3884619" y="8685214"/>
            <a:ext cx="2971800" cy="457200"/>
          </a:xfrm>
          <a:prstGeom prst="rect">
            <a:avLst/>
          </a:prstGeom>
        </p:spPr>
        <p:txBody>
          <a:bodyPr/>
          <a:lstStyle/>
          <a:p>
            <a:fld id="{A68E67C1-BB4E-4E79-825C-65137C60572D}" type="slidenum">
              <a:rPr lang="sv-SE" smtClean="0"/>
              <a:t>10</a:t>
            </a:fld>
            <a:endParaRPr lang="sv-SE"/>
          </a:p>
        </p:txBody>
      </p:sp>
    </p:spTree>
    <p:extLst>
      <p:ext uri="{BB962C8B-B14F-4D97-AF65-F5344CB8AC3E}">
        <p14:creationId xmlns:p14="http://schemas.microsoft.com/office/powerpoint/2010/main" val="1231322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084" name="Bildobjekt 2" descr="mall_k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4787900" y="1931988"/>
            <a:ext cx="3670300" cy="1150937"/>
          </a:xfrm>
        </p:spPr>
        <p:txBody>
          <a:bodyPr/>
          <a:lstStyle>
            <a:lvl1pPr>
              <a:defRPr/>
            </a:lvl1pPr>
          </a:lstStyle>
          <a:p>
            <a:pPr lvl="0"/>
            <a:r>
              <a:rPr lang="sv-SE" noProof="0"/>
              <a:t>Klicka här för att ändra format</a:t>
            </a:r>
          </a:p>
        </p:txBody>
      </p:sp>
      <p:sp>
        <p:nvSpPr>
          <p:cNvPr id="3076" name="Rectangle 4"/>
          <p:cNvSpPr>
            <a:spLocks noGrp="1" noChangeArrowheads="1"/>
          </p:cNvSpPr>
          <p:nvPr>
            <p:ph type="subTitle" idx="1"/>
          </p:nvPr>
        </p:nvSpPr>
        <p:spPr>
          <a:xfrm>
            <a:off x="4787900" y="3192463"/>
            <a:ext cx="3670300" cy="1150937"/>
          </a:xfrm>
        </p:spPr>
        <p:txBody>
          <a:bodyPr/>
          <a:lstStyle>
            <a:lvl1pPr marL="0" indent="0" algn="r">
              <a:buFontTx/>
              <a:buNone/>
              <a:defRPr sz="2400"/>
            </a:lvl1pPr>
          </a:lstStyle>
          <a:p>
            <a:pPr lvl="0"/>
            <a:r>
              <a:rPr lang="sv-SE" noProof="0"/>
              <a:t>Klicka här för att ändra format på underrubrik i bakgrunden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0A61D448-0313-4C15-9C44-2AD35B8B4854}" type="slidenum">
              <a:rPr lang="sv-SE"/>
              <a:pPr/>
              <a:t>‹#›</a:t>
            </a:fld>
            <a:endParaRPr lang="sv-SE"/>
          </a:p>
        </p:txBody>
      </p:sp>
    </p:spTree>
    <p:extLst>
      <p:ext uri="{BB962C8B-B14F-4D97-AF65-F5344CB8AC3E}">
        <p14:creationId xmlns:p14="http://schemas.microsoft.com/office/powerpoint/2010/main" val="230330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86538" y="358775"/>
            <a:ext cx="2014537" cy="5938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539750" y="358775"/>
            <a:ext cx="5894388" cy="5938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0490E23F-0508-4001-BE69-82C2C20DD2A9}" type="slidenum">
              <a:rPr lang="sv-SE"/>
              <a:pPr/>
              <a:t>‹#›</a:t>
            </a:fld>
            <a:endParaRPr lang="sv-SE"/>
          </a:p>
        </p:txBody>
      </p:sp>
    </p:spTree>
    <p:extLst>
      <p:ext uri="{BB962C8B-B14F-4D97-AF65-F5344CB8AC3E}">
        <p14:creationId xmlns:p14="http://schemas.microsoft.com/office/powerpoint/2010/main" val="248288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Rubrik och innehåll över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8229600" cy="21859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3938588"/>
            <a:ext cx="8229600" cy="218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6971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6206912D-D8D6-4AE5-82BA-181CD74DA6DF}" type="slidenum">
              <a:rPr lang="sv-SE"/>
              <a:pPr/>
              <a:t>‹#›</a:t>
            </a:fld>
            <a:endParaRPr lang="sv-SE"/>
          </a:p>
        </p:txBody>
      </p:sp>
    </p:spTree>
    <p:extLst>
      <p:ext uri="{BB962C8B-B14F-4D97-AF65-F5344CB8AC3E}">
        <p14:creationId xmlns:p14="http://schemas.microsoft.com/office/powerpoint/2010/main" val="214948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sidfot 4"/>
          <p:cNvSpPr>
            <a:spLocks noGrp="1"/>
          </p:cNvSpPr>
          <p:nvPr>
            <p:ph type="ftr" sz="quarter" idx="11"/>
          </p:nvPr>
        </p:nvSpPr>
        <p:spPr/>
        <p:txBody>
          <a:bodyPr/>
          <a:lstStyle>
            <a:lvl1pPr>
              <a:defRPr/>
            </a:lvl1pPr>
          </a:lstStyle>
          <a:p>
            <a:endParaRPr lang="sv-SE"/>
          </a:p>
        </p:txBody>
      </p:sp>
      <p:sp>
        <p:nvSpPr>
          <p:cNvPr id="6" name="Platshållare för bildnummer 5"/>
          <p:cNvSpPr>
            <a:spLocks noGrp="1"/>
          </p:cNvSpPr>
          <p:nvPr>
            <p:ph type="sldNum" sz="quarter" idx="12"/>
          </p:nvPr>
        </p:nvSpPr>
        <p:spPr/>
        <p:txBody>
          <a:bodyPr/>
          <a:lstStyle>
            <a:lvl1pPr>
              <a:defRPr/>
            </a:lvl1pPr>
          </a:lstStyle>
          <a:p>
            <a:fld id="{4FB26C03-5B0B-476C-A598-3AD4B83CF90C}" type="slidenum">
              <a:rPr lang="sv-SE"/>
              <a:pPr/>
              <a:t>‹#›</a:t>
            </a:fld>
            <a:endParaRPr lang="sv-SE"/>
          </a:p>
        </p:txBody>
      </p:sp>
    </p:spTree>
    <p:extLst>
      <p:ext uri="{BB962C8B-B14F-4D97-AF65-F5344CB8AC3E}">
        <p14:creationId xmlns:p14="http://schemas.microsoft.com/office/powerpoint/2010/main" val="310286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258888"/>
            <a:ext cx="395446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6613" y="1258888"/>
            <a:ext cx="395446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13766746-4C56-44E9-8BD8-C742EE009A9C}" type="slidenum">
              <a:rPr lang="sv-SE"/>
              <a:pPr/>
              <a:t>‹#›</a:t>
            </a:fld>
            <a:endParaRPr lang="sv-SE"/>
          </a:p>
        </p:txBody>
      </p:sp>
    </p:spTree>
    <p:extLst>
      <p:ext uri="{BB962C8B-B14F-4D97-AF65-F5344CB8AC3E}">
        <p14:creationId xmlns:p14="http://schemas.microsoft.com/office/powerpoint/2010/main" val="402213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endParaRPr lang="sv-SE"/>
          </a:p>
        </p:txBody>
      </p:sp>
      <p:sp>
        <p:nvSpPr>
          <p:cNvPr id="8" name="Platshållare för sidfot 7"/>
          <p:cNvSpPr>
            <a:spLocks noGrp="1"/>
          </p:cNvSpPr>
          <p:nvPr>
            <p:ph type="ftr" sz="quarter" idx="11"/>
          </p:nvPr>
        </p:nvSpPr>
        <p:spPr/>
        <p:txBody>
          <a:bodyPr/>
          <a:lstStyle>
            <a:lvl1pPr>
              <a:defRPr/>
            </a:lvl1pPr>
          </a:lstStyle>
          <a:p>
            <a:endParaRPr lang="sv-SE"/>
          </a:p>
        </p:txBody>
      </p:sp>
      <p:sp>
        <p:nvSpPr>
          <p:cNvPr id="9" name="Platshållare för bildnummer 8"/>
          <p:cNvSpPr>
            <a:spLocks noGrp="1"/>
          </p:cNvSpPr>
          <p:nvPr>
            <p:ph type="sldNum" sz="quarter" idx="12"/>
          </p:nvPr>
        </p:nvSpPr>
        <p:spPr/>
        <p:txBody>
          <a:bodyPr/>
          <a:lstStyle>
            <a:lvl1pPr>
              <a:defRPr/>
            </a:lvl1pPr>
          </a:lstStyle>
          <a:p>
            <a:fld id="{35B9C726-2AB0-4A5C-ABC7-302910B732D2}" type="slidenum">
              <a:rPr lang="sv-SE"/>
              <a:pPr/>
              <a:t>‹#›</a:t>
            </a:fld>
            <a:endParaRPr lang="sv-SE"/>
          </a:p>
        </p:txBody>
      </p:sp>
    </p:spTree>
    <p:extLst>
      <p:ext uri="{BB962C8B-B14F-4D97-AF65-F5344CB8AC3E}">
        <p14:creationId xmlns:p14="http://schemas.microsoft.com/office/powerpoint/2010/main" val="179779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sidfot 3"/>
          <p:cNvSpPr>
            <a:spLocks noGrp="1"/>
          </p:cNvSpPr>
          <p:nvPr>
            <p:ph type="ftr" sz="quarter" idx="11"/>
          </p:nvPr>
        </p:nvSpPr>
        <p:spPr/>
        <p:txBody>
          <a:bodyPr/>
          <a:lstStyle>
            <a:lvl1pPr>
              <a:defRPr/>
            </a:lvl1pPr>
          </a:lstStyle>
          <a:p>
            <a:endParaRPr lang="sv-SE"/>
          </a:p>
        </p:txBody>
      </p:sp>
      <p:sp>
        <p:nvSpPr>
          <p:cNvPr id="5" name="Platshållare för bildnummer 4"/>
          <p:cNvSpPr>
            <a:spLocks noGrp="1"/>
          </p:cNvSpPr>
          <p:nvPr>
            <p:ph type="sldNum" sz="quarter" idx="12"/>
          </p:nvPr>
        </p:nvSpPr>
        <p:spPr/>
        <p:txBody>
          <a:bodyPr/>
          <a:lstStyle>
            <a:lvl1pPr>
              <a:defRPr/>
            </a:lvl1pPr>
          </a:lstStyle>
          <a:p>
            <a:fld id="{0D0C32F5-2C50-48BB-A93C-90E85C8E79DF}" type="slidenum">
              <a:rPr lang="sv-SE"/>
              <a:pPr/>
              <a:t>‹#›</a:t>
            </a:fld>
            <a:endParaRPr lang="sv-SE"/>
          </a:p>
        </p:txBody>
      </p:sp>
    </p:spTree>
    <p:extLst>
      <p:ext uri="{BB962C8B-B14F-4D97-AF65-F5344CB8AC3E}">
        <p14:creationId xmlns:p14="http://schemas.microsoft.com/office/powerpoint/2010/main" val="20195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sidfot 2"/>
          <p:cNvSpPr>
            <a:spLocks noGrp="1"/>
          </p:cNvSpPr>
          <p:nvPr>
            <p:ph type="ftr" sz="quarter" idx="11"/>
          </p:nvPr>
        </p:nvSpPr>
        <p:spPr/>
        <p:txBody>
          <a:bodyPr/>
          <a:lstStyle>
            <a:lvl1pPr>
              <a:defRPr/>
            </a:lvl1pPr>
          </a:lstStyle>
          <a:p>
            <a:endParaRPr lang="sv-SE"/>
          </a:p>
        </p:txBody>
      </p:sp>
      <p:sp>
        <p:nvSpPr>
          <p:cNvPr id="4" name="Platshållare för bildnummer 3"/>
          <p:cNvSpPr>
            <a:spLocks noGrp="1"/>
          </p:cNvSpPr>
          <p:nvPr>
            <p:ph type="sldNum" sz="quarter" idx="12"/>
          </p:nvPr>
        </p:nvSpPr>
        <p:spPr/>
        <p:txBody>
          <a:bodyPr/>
          <a:lstStyle>
            <a:lvl1pPr>
              <a:defRPr/>
            </a:lvl1pPr>
          </a:lstStyle>
          <a:p>
            <a:fld id="{1C998630-B66F-4C66-AAA2-19BA1C40AF25}" type="slidenum">
              <a:rPr lang="sv-SE"/>
              <a:pPr/>
              <a:t>‹#›</a:t>
            </a:fld>
            <a:endParaRPr lang="sv-SE"/>
          </a:p>
        </p:txBody>
      </p:sp>
    </p:spTree>
    <p:extLst>
      <p:ext uri="{BB962C8B-B14F-4D97-AF65-F5344CB8AC3E}">
        <p14:creationId xmlns:p14="http://schemas.microsoft.com/office/powerpoint/2010/main" val="204445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26F2B5C5-9469-47D5-A843-71B173B7B291}" type="slidenum">
              <a:rPr lang="sv-SE"/>
              <a:pPr/>
              <a:t>‹#›</a:t>
            </a:fld>
            <a:endParaRPr lang="sv-SE"/>
          </a:p>
        </p:txBody>
      </p:sp>
    </p:spTree>
    <p:extLst>
      <p:ext uri="{BB962C8B-B14F-4D97-AF65-F5344CB8AC3E}">
        <p14:creationId xmlns:p14="http://schemas.microsoft.com/office/powerpoint/2010/main" val="85145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sidfot 5"/>
          <p:cNvSpPr>
            <a:spLocks noGrp="1"/>
          </p:cNvSpPr>
          <p:nvPr>
            <p:ph type="ftr" sz="quarter" idx="11"/>
          </p:nvPr>
        </p:nvSpPr>
        <p:spPr/>
        <p:txBody>
          <a:bodyPr/>
          <a:lstStyle>
            <a:lvl1pPr>
              <a:defRPr/>
            </a:lvl1pPr>
          </a:lstStyle>
          <a:p>
            <a:endParaRPr lang="sv-SE"/>
          </a:p>
        </p:txBody>
      </p:sp>
      <p:sp>
        <p:nvSpPr>
          <p:cNvPr id="7" name="Platshållare för bildnummer 6"/>
          <p:cNvSpPr>
            <a:spLocks noGrp="1"/>
          </p:cNvSpPr>
          <p:nvPr>
            <p:ph type="sldNum" sz="quarter" idx="12"/>
          </p:nvPr>
        </p:nvSpPr>
        <p:spPr/>
        <p:txBody>
          <a:bodyPr/>
          <a:lstStyle>
            <a:lvl1pPr>
              <a:defRPr/>
            </a:lvl1pPr>
          </a:lstStyle>
          <a:p>
            <a:fld id="{15315343-F26A-4CA9-AFA6-70E37FA9E919}" type="slidenum">
              <a:rPr lang="sv-SE"/>
              <a:pPr/>
              <a:t>‹#›</a:t>
            </a:fld>
            <a:endParaRPr lang="sv-SE"/>
          </a:p>
        </p:txBody>
      </p:sp>
    </p:spTree>
    <p:extLst>
      <p:ext uri="{BB962C8B-B14F-4D97-AF65-F5344CB8AC3E}">
        <p14:creationId xmlns:p14="http://schemas.microsoft.com/office/powerpoint/2010/main" val="18152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Bildobjekt 2" descr="sid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1943100" y="358775"/>
            <a:ext cx="66579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539750" y="1258888"/>
            <a:ext cx="8061325"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28" name="Rectangle 4"/>
          <p:cNvSpPr>
            <a:spLocks noGrp="1" noChangeArrowheads="1"/>
          </p:cNvSpPr>
          <p:nvPr>
            <p:ph type="dt" sz="half" idx="2"/>
          </p:nvPr>
        </p:nvSpPr>
        <p:spPr bwMode="auto">
          <a:xfrm>
            <a:off x="5334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A89D7032-4243-4634-9119-EA4BE45E98FC}"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1" fontAlgn="base" hangingPunct="1">
        <a:spcBef>
          <a:spcPct val="0"/>
        </a:spcBef>
        <a:spcAft>
          <a:spcPct val="0"/>
        </a:spcAft>
        <a:defRPr sz="2800" b="1">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2pPr>
      <a:lvl3pPr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3pPr>
      <a:lvl4pPr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4pPr>
      <a:lvl5pPr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5pPr>
      <a:lvl6pPr marL="457200"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6pPr>
      <a:lvl7pPr marL="914400"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7pPr>
      <a:lvl8pPr marL="1371600"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8pPr>
      <a:lvl9pPr marL="1828800" algn="r" rtl="0" eaLnBrk="1" fontAlgn="base" hangingPunct="1">
        <a:spcBef>
          <a:spcPct val="0"/>
        </a:spcBef>
        <a:spcAft>
          <a:spcPct val="0"/>
        </a:spcAft>
        <a:defRPr sz="2800" b="1">
          <a:solidFill>
            <a:srgbClr val="004165"/>
          </a:solidFill>
          <a:latin typeface="Helvetica" pitchFamily="34" charset="0"/>
          <a:ea typeface="ＭＳ Ｐゴシック" pitchFamily="48" charset="-128"/>
        </a:defRPr>
      </a:lvl9pPr>
    </p:titleStyle>
    <p:bodyStyle>
      <a:lvl1pPr marL="342900" indent="-342900" algn="l" rtl="0" eaLnBrk="1" fontAlgn="base" hangingPunct="1">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a:solidFill>
            <a:srgbClr val="004165"/>
          </a:solidFill>
          <a:latin typeface="+mn-lt"/>
        </a:defRPr>
      </a:lvl2pPr>
      <a:lvl3pPr marL="1143000" indent="-228600" algn="l" rtl="0" eaLnBrk="1" fontAlgn="base" hangingPunct="1">
        <a:spcBef>
          <a:spcPct val="20000"/>
        </a:spcBef>
        <a:spcAft>
          <a:spcPct val="0"/>
        </a:spcAft>
        <a:buClr>
          <a:srgbClr val="58A618"/>
        </a:buClr>
        <a:buChar char="›"/>
        <a:defRPr sz="2000">
          <a:solidFill>
            <a:srgbClr val="004165"/>
          </a:solidFill>
          <a:latin typeface="+mn-lt"/>
        </a:defRPr>
      </a:lvl3pPr>
      <a:lvl4pPr marL="1600200" indent="-228600" algn="l" rtl="0" eaLnBrk="1" fontAlgn="base" hangingPunct="1">
        <a:spcBef>
          <a:spcPct val="20000"/>
        </a:spcBef>
        <a:spcAft>
          <a:spcPct val="0"/>
        </a:spcAft>
        <a:buClr>
          <a:srgbClr val="D4BA00"/>
        </a:buClr>
        <a:buChar char="›"/>
        <a:defRPr>
          <a:solidFill>
            <a:srgbClr val="004165"/>
          </a:solidFill>
          <a:latin typeface="+mn-lt"/>
        </a:defRPr>
      </a:lvl4pPr>
      <a:lvl5pPr marL="2057400" indent="-228600" algn="l" rtl="0" eaLnBrk="1" fontAlgn="base" hangingPunct="1">
        <a:spcBef>
          <a:spcPct val="20000"/>
        </a:spcBef>
        <a:spcAft>
          <a:spcPct val="0"/>
        </a:spcAft>
        <a:buClr>
          <a:srgbClr val="DC5034"/>
        </a:buClr>
        <a:buChar char="›"/>
        <a:defRPr>
          <a:solidFill>
            <a:srgbClr val="004165"/>
          </a:solidFill>
          <a:latin typeface="+mn-lt"/>
        </a:defRPr>
      </a:lvl5pPr>
      <a:lvl6pPr marL="2514600" indent="-228600" algn="l" rtl="0" eaLnBrk="1" fontAlgn="base" hangingPunct="1">
        <a:spcBef>
          <a:spcPct val="20000"/>
        </a:spcBef>
        <a:spcAft>
          <a:spcPct val="0"/>
        </a:spcAft>
        <a:buClr>
          <a:srgbClr val="DC5034"/>
        </a:buClr>
        <a:buChar char="›"/>
        <a:defRPr>
          <a:solidFill>
            <a:srgbClr val="004165"/>
          </a:solidFill>
          <a:latin typeface="+mn-lt"/>
        </a:defRPr>
      </a:lvl6pPr>
      <a:lvl7pPr marL="2971800" indent="-228600" algn="l" rtl="0" eaLnBrk="1" fontAlgn="base" hangingPunct="1">
        <a:spcBef>
          <a:spcPct val="20000"/>
        </a:spcBef>
        <a:spcAft>
          <a:spcPct val="0"/>
        </a:spcAft>
        <a:buClr>
          <a:srgbClr val="DC5034"/>
        </a:buClr>
        <a:buChar char="›"/>
        <a:defRPr>
          <a:solidFill>
            <a:srgbClr val="004165"/>
          </a:solidFill>
          <a:latin typeface="+mn-lt"/>
        </a:defRPr>
      </a:lvl7pPr>
      <a:lvl8pPr marL="3429000" indent="-228600" algn="l" rtl="0" eaLnBrk="1" fontAlgn="base" hangingPunct="1">
        <a:spcBef>
          <a:spcPct val="20000"/>
        </a:spcBef>
        <a:spcAft>
          <a:spcPct val="0"/>
        </a:spcAft>
        <a:buClr>
          <a:srgbClr val="DC5034"/>
        </a:buClr>
        <a:buChar char="›"/>
        <a:defRPr>
          <a:solidFill>
            <a:srgbClr val="004165"/>
          </a:solidFill>
          <a:latin typeface="+mn-lt"/>
        </a:defRPr>
      </a:lvl8pPr>
      <a:lvl9pPr marL="3886200" indent="-228600" algn="l" rtl="0" eaLnBrk="1" fontAlgn="base" hangingPunct="1">
        <a:spcBef>
          <a:spcPct val="20000"/>
        </a:spcBef>
        <a:spcAft>
          <a:spcPct val="0"/>
        </a:spcAft>
        <a:buClr>
          <a:srgbClr val="DC5034"/>
        </a:buClr>
        <a:buChar char="›"/>
        <a:defRPr>
          <a:solidFill>
            <a:srgbClr val="004165"/>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p:txBody>
          <a:bodyPr/>
          <a:lstStyle/>
          <a:p>
            <a:r>
              <a:rPr lang="sv-SE" dirty="0"/>
              <a:t>Köksbordsmaterial Energikollen 21C</a:t>
            </a:r>
          </a:p>
        </p:txBody>
      </p:sp>
      <p:sp>
        <p:nvSpPr>
          <p:cNvPr id="5" name="Rectangle 3"/>
          <p:cNvSpPr>
            <a:spLocks noGrp="1" noChangeArrowheads="1"/>
          </p:cNvSpPr>
          <p:nvPr>
            <p:ph type="subTitle" idx="1"/>
          </p:nvPr>
        </p:nvSpPr>
        <p:spPr/>
        <p:txBody>
          <a:bodyPr/>
          <a:lstStyle/>
          <a:p>
            <a:r>
              <a:rPr lang="sv-SE" dirty="0"/>
              <a:t>Lantbruk</a:t>
            </a:r>
          </a:p>
          <a:p>
            <a:r>
              <a:rPr lang="sv-SE" sz="2000" dirty="0"/>
              <a:t>Framtaget av Rådgivarna- David </a:t>
            </a:r>
            <a:r>
              <a:rPr lang="sv-SE" sz="2000" dirty="0" err="1"/>
              <a:t>Hårsmar</a:t>
            </a:r>
            <a:r>
              <a:rPr lang="sv-SE" sz="2000" dirty="0"/>
              <a:t>, Karin Eliason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Energianvändning i djurhållningen</a:t>
            </a: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445534895"/>
              </p:ext>
            </p:extLst>
          </p:nvPr>
        </p:nvGraphicFramePr>
        <p:xfrm>
          <a:off x="685800" y="1557338"/>
          <a:ext cx="7848872" cy="3907155"/>
        </p:xfrm>
        <a:graphic>
          <a:graphicData uri="http://schemas.openxmlformats.org/drawingml/2006/table">
            <a:tbl>
              <a:tblPr firstRow="1"/>
              <a:tblGrid>
                <a:gridCol w="4282517">
                  <a:extLst>
                    <a:ext uri="{9D8B030D-6E8A-4147-A177-3AD203B41FA5}">
                      <a16:colId xmlns:a16="http://schemas.microsoft.com/office/drawing/2014/main" val="20000"/>
                    </a:ext>
                  </a:extLst>
                </a:gridCol>
                <a:gridCol w="1428855">
                  <a:extLst>
                    <a:ext uri="{9D8B030D-6E8A-4147-A177-3AD203B41FA5}">
                      <a16:colId xmlns:a16="http://schemas.microsoft.com/office/drawing/2014/main" val="20001"/>
                    </a:ext>
                  </a:extLst>
                </a:gridCol>
                <a:gridCol w="2137500">
                  <a:extLst>
                    <a:ext uri="{9D8B030D-6E8A-4147-A177-3AD203B41FA5}">
                      <a16:colId xmlns:a16="http://schemas.microsoft.com/office/drawing/2014/main" val="20002"/>
                    </a:ext>
                  </a:extLst>
                </a:gridCol>
              </a:tblGrid>
              <a:tr h="558165">
                <a:tc>
                  <a:txBody>
                    <a:bodyPr/>
                    <a:lstStyle/>
                    <a:p>
                      <a:pPr algn="l" fontAlgn="b"/>
                      <a:endParaRPr lang="sv-SE" sz="1800" b="1" i="0" u="none" strike="noStrike" dirty="0">
                        <a:solidFill>
                          <a:srgbClr val="000000"/>
                        </a:solidFill>
                        <a:latin typeface="+mj-lt"/>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sv-SE" sz="1800" b="1" i="0" u="none" strike="noStrike">
                          <a:solidFill>
                            <a:srgbClr val="000000"/>
                          </a:solidFill>
                          <a:latin typeface="+mj-lt"/>
                        </a:rPr>
                        <a:t>Nyckeltal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800" b="1" i="0" u="none" strike="noStrike">
                          <a:solidFill>
                            <a:srgbClr val="000000"/>
                          </a:solidFill>
                          <a:latin typeface="+mj-lt"/>
                        </a:rPr>
                        <a:t>Min-Max</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165">
                <a:tc>
                  <a:txBody>
                    <a:bodyPr/>
                    <a:lstStyle/>
                    <a:p>
                      <a:pPr algn="l" fontAlgn="b"/>
                      <a:r>
                        <a:rPr lang="sv-SE" sz="1800" b="0" i="0" u="none" strike="noStrike" dirty="0">
                          <a:solidFill>
                            <a:srgbClr val="000000"/>
                          </a:solidFill>
                          <a:latin typeface="+mj-lt"/>
                        </a:rPr>
                        <a:t>Mjölk (kWh/kg mjölk)</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sv-SE" sz="1800" b="0" i="0" u="none" strike="noStrike">
                          <a:solidFill>
                            <a:srgbClr val="000000"/>
                          </a:solidFill>
                          <a:latin typeface="+mj-lt"/>
                        </a:rPr>
                        <a:t>0,17</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sv-SE" sz="1800" b="0" i="0" u="none" strike="noStrike">
                          <a:solidFill>
                            <a:srgbClr val="000000"/>
                          </a:solidFill>
                          <a:latin typeface="+mj-lt"/>
                        </a:rPr>
                        <a:t>0,15-0,19</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58165">
                <a:tc>
                  <a:txBody>
                    <a:bodyPr/>
                    <a:lstStyle/>
                    <a:p>
                      <a:pPr algn="l" fontAlgn="b"/>
                      <a:r>
                        <a:rPr lang="sv-SE" sz="1800" b="0" i="0" u="none" strike="noStrike" dirty="0">
                          <a:solidFill>
                            <a:srgbClr val="000000"/>
                          </a:solidFill>
                          <a:latin typeface="+mj-lt"/>
                        </a:rPr>
                        <a:t>Äggproduktion (kWh/kg ägg)</a:t>
                      </a:r>
                    </a:p>
                  </a:txBody>
                  <a:tcPr marL="9525" marR="9525" marT="9525" marB="0" anchor="ctr">
                    <a:lnL>
                      <a:noFill/>
                    </a:lnL>
                    <a:lnR>
                      <a:noFill/>
                    </a:lnR>
                    <a:lnT>
                      <a:noFill/>
                    </a:lnT>
                    <a:lnB>
                      <a:noFill/>
                    </a:lnB>
                  </a:tcPr>
                </a:tc>
                <a:tc>
                  <a:txBody>
                    <a:bodyPr/>
                    <a:lstStyle/>
                    <a:p>
                      <a:pPr algn="r" fontAlgn="b"/>
                      <a:r>
                        <a:rPr lang="sv-SE" sz="1800" b="0" i="0" u="none" strike="noStrike" dirty="0">
                          <a:solidFill>
                            <a:srgbClr val="000000"/>
                          </a:solidFill>
                          <a:latin typeface="+mj-lt"/>
                        </a:rPr>
                        <a:t>0,49</a:t>
                      </a:r>
                    </a:p>
                  </a:txBody>
                  <a:tcPr marL="9525" marR="9525" marT="9525" marB="0" anchor="ctr">
                    <a:lnL>
                      <a:noFill/>
                    </a:lnL>
                    <a:lnR>
                      <a:noFill/>
                    </a:lnR>
                    <a:lnT>
                      <a:noFill/>
                    </a:lnT>
                    <a:lnB>
                      <a:noFill/>
                    </a:lnB>
                  </a:tcPr>
                </a:tc>
                <a:tc>
                  <a:txBody>
                    <a:bodyPr/>
                    <a:lstStyle/>
                    <a:p>
                      <a:pPr algn="ctr" fontAlgn="b"/>
                      <a:r>
                        <a:rPr lang="sv-SE" sz="1800" b="0" i="0" u="none" strike="noStrike">
                          <a:solidFill>
                            <a:srgbClr val="000000"/>
                          </a:solidFill>
                          <a:latin typeface="+mj-lt"/>
                        </a:rPr>
                        <a:t>0,33-0,55</a:t>
                      </a:r>
                    </a:p>
                  </a:txBody>
                  <a:tcPr marL="9525" marR="9525" marT="9525" marB="0" anchor="ctr">
                    <a:lnL>
                      <a:noFill/>
                    </a:lnL>
                    <a:lnR>
                      <a:noFill/>
                    </a:lnR>
                    <a:lnT>
                      <a:noFill/>
                    </a:lnT>
                    <a:lnB>
                      <a:noFill/>
                    </a:lnB>
                  </a:tcPr>
                </a:tc>
                <a:extLst>
                  <a:ext uri="{0D108BD9-81ED-4DB2-BD59-A6C34878D82A}">
                    <a16:rowId xmlns:a16="http://schemas.microsoft.com/office/drawing/2014/main" val="10002"/>
                  </a:ext>
                </a:extLst>
              </a:tr>
              <a:tr h="558165">
                <a:tc>
                  <a:txBody>
                    <a:bodyPr/>
                    <a:lstStyle/>
                    <a:p>
                      <a:pPr algn="l" fontAlgn="b"/>
                      <a:r>
                        <a:rPr lang="sv-SE" sz="1800" b="0" i="0" u="none" strike="noStrike" dirty="0">
                          <a:solidFill>
                            <a:srgbClr val="000000"/>
                          </a:solidFill>
                          <a:latin typeface="+mj-lt"/>
                        </a:rPr>
                        <a:t>Nöt, köttdjur (kWh/kg kött)</a:t>
                      </a:r>
                    </a:p>
                  </a:txBody>
                  <a:tcPr marL="9525" marR="9525" marT="9525" marB="0" anchor="ctr">
                    <a:lnL>
                      <a:noFill/>
                    </a:lnL>
                    <a:lnR>
                      <a:noFill/>
                    </a:lnR>
                    <a:lnT>
                      <a:noFill/>
                    </a:lnT>
                    <a:lnB>
                      <a:noFill/>
                    </a:lnB>
                  </a:tcPr>
                </a:tc>
                <a:tc>
                  <a:txBody>
                    <a:bodyPr/>
                    <a:lstStyle/>
                    <a:p>
                      <a:pPr algn="r" fontAlgn="b"/>
                      <a:r>
                        <a:rPr lang="sv-SE" sz="1800" b="0" i="0" u="none" strike="noStrike" dirty="0">
                          <a:solidFill>
                            <a:srgbClr val="000000"/>
                          </a:solidFill>
                          <a:latin typeface="+mj-lt"/>
                        </a:rPr>
                        <a:t>7,75</a:t>
                      </a:r>
                    </a:p>
                  </a:txBody>
                  <a:tcPr marL="9525" marR="9525" marT="9525" marB="0" anchor="ctr">
                    <a:lnL>
                      <a:noFill/>
                    </a:lnL>
                    <a:lnR>
                      <a:noFill/>
                    </a:lnR>
                    <a:lnT>
                      <a:noFill/>
                    </a:lnT>
                    <a:lnB>
                      <a:noFill/>
                    </a:lnB>
                  </a:tcPr>
                </a:tc>
                <a:tc>
                  <a:txBody>
                    <a:bodyPr/>
                    <a:lstStyle/>
                    <a:p>
                      <a:pPr algn="ctr" fontAlgn="b"/>
                      <a:r>
                        <a:rPr lang="sv-SE" sz="1800" b="0" i="0" u="none" strike="noStrike">
                          <a:solidFill>
                            <a:srgbClr val="000000"/>
                          </a:solidFill>
                          <a:latin typeface="+mj-lt"/>
                        </a:rPr>
                        <a:t>2,06-11,77</a:t>
                      </a:r>
                    </a:p>
                  </a:txBody>
                  <a:tcPr marL="9525" marR="9525" marT="9525" marB="0" anchor="ctr">
                    <a:lnL>
                      <a:noFill/>
                    </a:lnL>
                    <a:lnR>
                      <a:noFill/>
                    </a:lnR>
                    <a:lnT>
                      <a:noFill/>
                    </a:lnT>
                    <a:lnB>
                      <a:noFill/>
                    </a:lnB>
                  </a:tcPr>
                </a:tc>
                <a:extLst>
                  <a:ext uri="{0D108BD9-81ED-4DB2-BD59-A6C34878D82A}">
                    <a16:rowId xmlns:a16="http://schemas.microsoft.com/office/drawing/2014/main" val="10003"/>
                  </a:ext>
                </a:extLst>
              </a:tr>
              <a:tr h="558165">
                <a:tc>
                  <a:txBody>
                    <a:bodyPr/>
                    <a:lstStyle/>
                    <a:p>
                      <a:pPr algn="l" fontAlgn="b"/>
                      <a:r>
                        <a:rPr lang="sv-SE" sz="1800" b="0" i="0" u="none" strike="noStrike" dirty="0">
                          <a:solidFill>
                            <a:srgbClr val="000000"/>
                          </a:solidFill>
                          <a:latin typeface="+mj-lt"/>
                        </a:rPr>
                        <a:t>Smågrisar (kWh/smågris)</a:t>
                      </a:r>
                    </a:p>
                  </a:txBody>
                  <a:tcPr marL="9525" marR="9525" marT="9525" marB="0" anchor="ctr">
                    <a:lnL>
                      <a:noFill/>
                    </a:lnL>
                    <a:lnR>
                      <a:noFill/>
                    </a:lnR>
                    <a:lnT>
                      <a:noFill/>
                    </a:lnT>
                    <a:lnB>
                      <a:noFill/>
                    </a:lnB>
                  </a:tcPr>
                </a:tc>
                <a:tc>
                  <a:txBody>
                    <a:bodyPr/>
                    <a:lstStyle/>
                    <a:p>
                      <a:pPr algn="r" fontAlgn="b"/>
                      <a:r>
                        <a:rPr lang="sv-SE" sz="1800" b="0" i="0" u="none" strike="noStrike" dirty="0">
                          <a:solidFill>
                            <a:srgbClr val="000000"/>
                          </a:solidFill>
                          <a:latin typeface="+mj-lt"/>
                        </a:rPr>
                        <a:t>85,94</a:t>
                      </a:r>
                    </a:p>
                  </a:txBody>
                  <a:tcPr marL="9525" marR="9525" marT="9525" marB="0" anchor="ctr">
                    <a:lnL>
                      <a:noFill/>
                    </a:lnL>
                    <a:lnR>
                      <a:noFill/>
                    </a:lnR>
                    <a:lnT>
                      <a:noFill/>
                    </a:lnT>
                    <a:lnB>
                      <a:noFill/>
                    </a:lnB>
                  </a:tcPr>
                </a:tc>
                <a:tc>
                  <a:txBody>
                    <a:bodyPr/>
                    <a:lstStyle/>
                    <a:p>
                      <a:pPr algn="ctr" fontAlgn="b"/>
                      <a:r>
                        <a:rPr lang="sv-SE" sz="1800" b="0" i="0" u="none" strike="noStrike" dirty="0">
                          <a:solidFill>
                            <a:srgbClr val="000000"/>
                          </a:solidFill>
                          <a:latin typeface="+mj-lt"/>
                        </a:rPr>
                        <a:t>5,65-301,79</a:t>
                      </a:r>
                    </a:p>
                  </a:txBody>
                  <a:tcPr marL="9525" marR="9525" marT="9525" marB="0" anchor="ctr">
                    <a:lnL>
                      <a:noFill/>
                    </a:lnL>
                    <a:lnR>
                      <a:noFill/>
                    </a:lnR>
                    <a:lnT>
                      <a:noFill/>
                    </a:lnT>
                    <a:lnB>
                      <a:noFill/>
                    </a:lnB>
                  </a:tcPr>
                </a:tc>
                <a:extLst>
                  <a:ext uri="{0D108BD9-81ED-4DB2-BD59-A6C34878D82A}">
                    <a16:rowId xmlns:a16="http://schemas.microsoft.com/office/drawing/2014/main" val="10004"/>
                  </a:ext>
                </a:extLst>
              </a:tr>
              <a:tr h="558165">
                <a:tc>
                  <a:txBody>
                    <a:bodyPr/>
                    <a:lstStyle/>
                    <a:p>
                      <a:pPr algn="l" fontAlgn="b"/>
                      <a:r>
                        <a:rPr lang="sv-SE" sz="1800" b="0" i="0" u="none" strike="noStrike" dirty="0">
                          <a:solidFill>
                            <a:srgbClr val="000000"/>
                          </a:solidFill>
                          <a:latin typeface="+mj-lt"/>
                        </a:rPr>
                        <a:t>Slaktsvin (kWh/kg kött)</a:t>
                      </a:r>
                    </a:p>
                  </a:txBody>
                  <a:tcPr marL="9525" marR="9525" marT="9525" marB="0" anchor="ctr">
                    <a:lnL>
                      <a:noFill/>
                    </a:lnL>
                    <a:lnR>
                      <a:noFill/>
                    </a:lnR>
                    <a:lnT>
                      <a:noFill/>
                    </a:lnT>
                    <a:lnB>
                      <a:noFill/>
                    </a:lnB>
                  </a:tcPr>
                </a:tc>
                <a:tc>
                  <a:txBody>
                    <a:bodyPr/>
                    <a:lstStyle/>
                    <a:p>
                      <a:pPr algn="r" fontAlgn="b"/>
                      <a:r>
                        <a:rPr lang="sv-SE" sz="1800" b="0" i="0" u="none" strike="noStrike">
                          <a:solidFill>
                            <a:srgbClr val="000000"/>
                          </a:solidFill>
                          <a:latin typeface="+mj-lt"/>
                        </a:rPr>
                        <a:t>0,59</a:t>
                      </a:r>
                    </a:p>
                  </a:txBody>
                  <a:tcPr marL="9525" marR="9525" marT="9525" marB="0" anchor="ctr">
                    <a:lnL>
                      <a:noFill/>
                    </a:lnL>
                    <a:lnR>
                      <a:noFill/>
                    </a:lnR>
                    <a:lnT>
                      <a:noFill/>
                    </a:lnT>
                    <a:lnB>
                      <a:noFill/>
                    </a:lnB>
                  </a:tcPr>
                </a:tc>
                <a:tc>
                  <a:txBody>
                    <a:bodyPr/>
                    <a:lstStyle/>
                    <a:p>
                      <a:pPr algn="ctr" fontAlgn="b"/>
                      <a:r>
                        <a:rPr lang="sv-SE" sz="1800" b="0" i="0" u="none" strike="noStrike" dirty="0">
                          <a:solidFill>
                            <a:srgbClr val="000000"/>
                          </a:solidFill>
                          <a:latin typeface="+mj-lt"/>
                        </a:rPr>
                        <a:t>0,11-1,54</a:t>
                      </a:r>
                    </a:p>
                  </a:txBody>
                  <a:tcPr marL="9525" marR="9525" marT="9525" marB="0" anchor="ctr">
                    <a:lnL>
                      <a:noFill/>
                    </a:lnL>
                    <a:lnR>
                      <a:noFill/>
                    </a:lnR>
                    <a:lnT>
                      <a:noFill/>
                    </a:lnT>
                    <a:lnB>
                      <a:noFill/>
                    </a:lnB>
                  </a:tcPr>
                </a:tc>
                <a:extLst>
                  <a:ext uri="{0D108BD9-81ED-4DB2-BD59-A6C34878D82A}">
                    <a16:rowId xmlns:a16="http://schemas.microsoft.com/office/drawing/2014/main" val="10005"/>
                  </a:ext>
                </a:extLst>
              </a:tr>
              <a:tr h="558165">
                <a:tc>
                  <a:txBody>
                    <a:bodyPr/>
                    <a:lstStyle/>
                    <a:p>
                      <a:pPr algn="l" fontAlgn="b"/>
                      <a:r>
                        <a:rPr lang="sv-SE" sz="1800" b="0" i="0" u="none" strike="noStrike">
                          <a:solidFill>
                            <a:srgbClr val="000000"/>
                          </a:solidFill>
                          <a:latin typeface="+mj-lt"/>
                        </a:rPr>
                        <a:t>Slaktkyckling (kWh/kg kött)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sv-SE" sz="1800" b="0" i="0" u="none" strike="noStrike">
                          <a:solidFill>
                            <a:srgbClr val="000000"/>
                          </a:solidFill>
                          <a:latin typeface="+mj-lt"/>
                        </a:rPr>
                        <a:t>0,99</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sv-SE" sz="1800" b="0" i="0" u="none" strike="noStrike" dirty="0">
                          <a:solidFill>
                            <a:srgbClr val="000000"/>
                          </a:solidFill>
                          <a:latin typeface="+mj-lt"/>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ruta 7"/>
          <p:cNvSpPr txBox="1"/>
          <p:nvPr/>
        </p:nvSpPr>
        <p:spPr>
          <a:xfrm>
            <a:off x="685800" y="5453573"/>
            <a:ext cx="2088232" cy="415499"/>
          </a:xfrm>
          <a:prstGeom prst="rect">
            <a:avLst/>
          </a:prstGeom>
          <a:noFill/>
        </p:spPr>
        <p:txBody>
          <a:bodyPr wrap="square" rtlCol="0">
            <a:spAutoFit/>
          </a:bodyPr>
          <a:lstStyle/>
          <a:p>
            <a:r>
              <a:rPr lang="sv-SE" sz="1000" dirty="0">
                <a:latin typeface="+mj-lt"/>
              </a:rPr>
              <a:t>Källa: SJV Rapport 2010:16</a:t>
            </a:r>
          </a:p>
          <a:p>
            <a:endParaRPr lang="sv-SE" sz="1000" dirty="0">
              <a:latin typeface="+mj-lt"/>
            </a:endParaRPr>
          </a:p>
        </p:txBody>
      </p:sp>
    </p:spTree>
    <p:extLst>
      <p:ext uri="{BB962C8B-B14F-4D97-AF65-F5344CB8AC3E}">
        <p14:creationId xmlns:p14="http://schemas.microsoft.com/office/powerpoint/2010/main" val="3023270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457200" y="274638"/>
            <a:ext cx="8229600" cy="706090"/>
          </a:xfrm>
        </p:spPr>
        <p:txBody>
          <a:bodyPr/>
          <a:lstStyle/>
          <a:p>
            <a:r>
              <a:rPr lang="sv-SE" dirty="0"/>
              <a:t>Energianvändning på gården</a:t>
            </a:r>
          </a:p>
        </p:txBody>
      </p:sp>
      <p:pic>
        <p:nvPicPr>
          <p:cNvPr id="174089" name="Picture 9" descr="Figur över energiförbrukning i olika verksamheter på olika gårdar"/>
          <p:cNvPicPr>
            <a:picLocks noGrp="1" noChangeAspect="1" noChangeArrowheads="1"/>
          </p:cNvPicPr>
          <p:nvPr>
            <p:ph sz="half" idx="1"/>
          </p:nvPr>
        </p:nvPicPr>
        <p:blipFill>
          <a:blip r:embed="rId3" cstate="print"/>
          <a:srcRect b="26562"/>
          <a:stretch>
            <a:fillRect/>
          </a:stretch>
        </p:blipFill>
        <p:spPr>
          <a:xfrm>
            <a:off x="857224" y="1183326"/>
            <a:ext cx="7455776" cy="3888747"/>
          </a:xfrm>
        </p:spPr>
      </p:pic>
      <p:sp>
        <p:nvSpPr>
          <p:cNvPr id="174083" name="Rectangle 3"/>
          <p:cNvSpPr>
            <a:spLocks noGrp="1"/>
          </p:cNvSpPr>
          <p:nvPr>
            <p:ph type="body" sz="half" idx="2"/>
          </p:nvPr>
        </p:nvSpPr>
        <p:spPr>
          <a:xfrm>
            <a:off x="457200" y="5286388"/>
            <a:ext cx="8229600" cy="1196965"/>
          </a:xfrm>
        </p:spPr>
        <p:txBody>
          <a:bodyPr>
            <a:normAutofit fontScale="85000" lnSpcReduction="20000"/>
          </a:bodyPr>
          <a:lstStyle/>
          <a:p>
            <a:r>
              <a:rPr lang="sv-SE" dirty="0"/>
              <a:t>Varje gård är unik</a:t>
            </a:r>
          </a:p>
          <a:p>
            <a:r>
              <a:rPr lang="sv-SE" dirty="0"/>
              <a:t>Varje gård behöver analyseras enskilt</a:t>
            </a:r>
          </a:p>
          <a:p>
            <a:r>
              <a:rPr lang="sv-SE" dirty="0"/>
              <a:t>Stor variation i energibehov över dygnet och året</a:t>
            </a:r>
          </a:p>
        </p:txBody>
      </p:sp>
      <p:sp>
        <p:nvSpPr>
          <p:cNvPr id="174090" name="Text Box 10"/>
          <p:cNvSpPr txBox="1">
            <a:spLocks noChangeArrowheads="1"/>
          </p:cNvSpPr>
          <p:nvPr/>
        </p:nvSpPr>
        <p:spPr bwMode="auto">
          <a:xfrm>
            <a:off x="899592" y="6393991"/>
            <a:ext cx="7488832" cy="338554"/>
          </a:xfrm>
          <a:prstGeom prst="rect">
            <a:avLst/>
          </a:prstGeom>
          <a:noFill/>
          <a:ln w="41275" algn="ctr">
            <a:noFill/>
            <a:miter lim="800000"/>
            <a:headEnd/>
            <a:tailEnd/>
          </a:ln>
          <a:effectLst/>
        </p:spPr>
        <p:txBody>
          <a:bodyPr wrap="square">
            <a:spAutoFit/>
          </a:bodyPr>
          <a:lstStyle/>
          <a:p>
            <a:pPr algn="ctr"/>
            <a:r>
              <a:rPr lang="sv-SE" sz="1600" dirty="0">
                <a:solidFill>
                  <a:schemeClr val="tx1"/>
                </a:solidFill>
                <a:latin typeface="+mj-lt"/>
              </a:rPr>
              <a:t>24 l</a:t>
            </a:r>
            <a:r>
              <a:rPr lang="sv-SE" sz="1600" dirty="0">
                <a:latin typeface="+mj-lt"/>
              </a:rPr>
              <a:t>ö</a:t>
            </a:r>
            <a:r>
              <a:rPr lang="sv-SE" sz="1600" dirty="0">
                <a:solidFill>
                  <a:schemeClr val="tx1"/>
                </a:solidFill>
                <a:latin typeface="+mj-lt"/>
              </a:rPr>
              <a:t>sdriftsladugårdar kartlagda av LRF Konsult i Energikollen 2008</a:t>
            </a:r>
          </a:p>
        </p:txBody>
      </p:sp>
      <p:sp>
        <p:nvSpPr>
          <p:cNvPr id="6" name="textruta 5"/>
          <p:cNvSpPr txBox="1"/>
          <p:nvPr/>
        </p:nvSpPr>
        <p:spPr>
          <a:xfrm>
            <a:off x="1714480" y="1857364"/>
            <a:ext cx="1428760" cy="400110"/>
          </a:xfrm>
          <a:prstGeom prst="rect">
            <a:avLst/>
          </a:prstGeom>
          <a:noFill/>
        </p:spPr>
        <p:txBody>
          <a:bodyPr wrap="square" rtlCol="0">
            <a:spAutoFit/>
          </a:bodyPr>
          <a:lstStyle/>
          <a:p>
            <a:r>
              <a:rPr lang="sv-SE" sz="1000" dirty="0">
                <a:latin typeface="+mj-lt"/>
              </a:rPr>
              <a:t>Robot</a:t>
            </a:r>
          </a:p>
          <a:p>
            <a:r>
              <a:rPr lang="sv-SE" sz="1000" dirty="0">
                <a:latin typeface="+mj-lt"/>
              </a:rPr>
              <a:t>250 - 57 kor</a:t>
            </a:r>
          </a:p>
        </p:txBody>
      </p:sp>
      <p:sp>
        <p:nvSpPr>
          <p:cNvPr id="7" name="textruta 6"/>
          <p:cNvSpPr txBox="1"/>
          <p:nvPr/>
        </p:nvSpPr>
        <p:spPr>
          <a:xfrm>
            <a:off x="3428992" y="1857364"/>
            <a:ext cx="1428760" cy="400110"/>
          </a:xfrm>
          <a:prstGeom prst="rect">
            <a:avLst/>
          </a:prstGeom>
          <a:noFill/>
        </p:spPr>
        <p:txBody>
          <a:bodyPr wrap="square" rtlCol="0">
            <a:spAutoFit/>
          </a:bodyPr>
          <a:lstStyle/>
          <a:p>
            <a:r>
              <a:rPr lang="sv-SE" sz="1000" dirty="0">
                <a:latin typeface="+mj-lt"/>
              </a:rPr>
              <a:t>Karusell</a:t>
            </a:r>
          </a:p>
          <a:p>
            <a:r>
              <a:rPr lang="sv-SE" sz="1000" dirty="0">
                <a:latin typeface="+mj-lt"/>
              </a:rPr>
              <a:t>180 kor</a:t>
            </a:r>
          </a:p>
        </p:txBody>
      </p:sp>
      <p:sp>
        <p:nvSpPr>
          <p:cNvPr id="8" name="textruta 7"/>
          <p:cNvSpPr txBox="1"/>
          <p:nvPr/>
        </p:nvSpPr>
        <p:spPr>
          <a:xfrm>
            <a:off x="4286248" y="1857364"/>
            <a:ext cx="1428760" cy="400110"/>
          </a:xfrm>
          <a:prstGeom prst="rect">
            <a:avLst/>
          </a:prstGeom>
          <a:noFill/>
        </p:spPr>
        <p:txBody>
          <a:bodyPr wrap="square" rtlCol="0">
            <a:spAutoFit/>
          </a:bodyPr>
          <a:lstStyle/>
          <a:p>
            <a:r>
              <a:rPr lang="sv-SE" sz="1000" dirty="0">
                <a:latin typeface="+mj-lt"/>
              </a:rPr>
              <a:t>Grop</a:t>
            </a:r>
          </a:p>
          <a:p>
            <a:r>
              <a:rPr lang="sv-SE" sz="1000" dirty="0">
                <a:latin typeface="+mj-lt"/>
              </a:rPr>
              <a:t>300 – 70 kor</a:t>
            </a:r>
          </a:p>
        </p:txBody>
      </p:sp>
    </p:spTree>
    <p:extLst>
      <p:ext uri="{BB962C8B-B14F-4D97-AF65-F5344CB8AC3E}">
        <p14:creationId xmlns:p14="http://schemas.microsoft.com/office/powerpoint/2010/main" val="292031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457200" y="274638"/>
            <a:ext cx="8229600" cy="778098"/>
          </a:xfrm>
        </p:spPr>
        <p:txBody>
          <a:bodyPr/>
          <a:lstStyle/>
          <a:p>
            <a:r>
              <a:rPr lang="sv-SE" dirty="0"/>
              <a:t>Energianvändning på mjölkgården</a:t>
            </a:r>
          </a:p>
        </p:txBody>
      </p:sp>
      <p:sp>
        <p:nvSpPr>
          <p:cNvPr id="174083" name="Rectangle 3"/>
          <p:cNvSpPr>
            <a:spLocks noGrp="1"/>
          </p:cNvSpPr>
          <p:nvPr>
            <p:ph type="body" sz="half" idx="2"/>
          </p:nvPr>
        </p:nvSpPr>
        <p:spPr>
          <a:xfrm>
            <a:off x="457200" y="5286388"/>
            <a:ext cx="8229600" cy="1196965"/>
          </a:xfrm>
        </p:spPr>
        <p:txBody>
          <a:bodyPr>
            <a:normAutofit fontScale="85000" lnSpcReduction="20000"/>
          </a:bodyPr>
          <a:lstStyle/>
          <a:p>
            <a:r>
              <a:rPr lang="sv-SE" dirty="0"/>
              <a:t>Varje gård är unik</a:t>
            </a:r>
          </a:p>
          <a:p>
            <a:r>
              <a:rPr lang="sv-SE" dirty="0"/>
              <a:t>Varje gård behöver analyseras enskilt</a:t>
            </a:r>
          </a:p>
          <a:p>
            <a:r>
              <a:rPr lang="sv-SE" dirty="0"/>
              <a:t>Stor variation i energibehov över dygnet och året</a:t>
            </a:r>
          </a:p>
        </p:txBody>
      </p:sp>
      <p:sp>
        <p:nvSpPr>
          <p:cNvPr id="174090" name="Text Box 10"/>
          <p:cNvSpPr txBox="1">
            <a:spLocks noChangeArrowheads="1"/>
          </p:cNvSpPr>
          <p:nvPr/>
        </p:nvSpPr>
        <p:spPr bwMode="auto">
          <a:xfrm>
            <a:off x="5786446" y="4941168"/>
            <a:ext cx="2899705" cy="646331"/>
          </a:xfrm>
          <a:prstGeom prst="rect">
            <a:avLst/>
          </a:prstGeom>
          <a:noFill/>
          <a:ln w="41275" algn="ctr">
            <a:noFill/>
            <a:miter lim="800000"/>
            <a:headEnd/>
            <a:tailEnd/>
          </a:ln>
          <a:effectLst/>
        </p:spPr>
        <p:txBody>
          <a:bodyPr wrap="none">
            <a:spAutoFit/>
          </a:bodyPr>
          <a:lstStyle/>
          <a:p>
            <a:r>
              <a:rPr lang="sv-SE" sz="1200" dirty="0">
                <a:solidFill>
                  <a:schemeClr val="tx1"/>
                </a:solidFill>
              </a:rPr>
              <a:t>21 gårdar med uppbundna kor kartlagda av</a:t>
            </a:r>
          </a:p>
          <a:p>
            <a:r>
              <a:rPr lang="sv-SE" sz="1200" dirty="0">
                <a:solidFill>
                  <a:schemeClr val="tx1"/>
                </a:solidFill>
              </a:rPr>
              <a:t>LRF Konsult i Energikollen 2008,</a:t>
            </a:r>
          </a:p>
          <a:p>
            <a:r>
              <a:rPr lang="sv-SE" sz="1200" dirty="0"/>
              <a:t>Ordnade i storleksordning från 110 till 32 kor</a:t>
            </a:r>
            <a:endParaRPr lang="sv-SE" sz="1200" dirty="0">
              <a:solidFill>
                <a:schemeClr val="tx1"/>
              </a:solidFill>
            </a:endParaRPr>
          </a:p>
        </p:txBody>
      </p:sp>
      <p:pic>
        <p:nvPicPr>
          <p:cNvPr id="1026" name="Picture 2" descr="Figur över nyckeltal för energianvändning på olika gård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252188"/>
            <a:ext cx="6974381" cy="372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32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ur över energiförbrukning på 9 robotgår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18" y="1641423"/>
            <a:ext cx="4180082" cy="334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1331640" y="5568333"/>
            <a:ext cx="1807290" cy="584775"/>
          </a:xfrm>
          <a:prstGeom prst="rect">
            <a:avLst/>
          </a:prstGeom>
          <a:noFill/>
        </p:spPr>
        <p:txBody>
          <a:bodyPr wrap="none" rtlCol="0">
            <a:spAutoFit/>
          </a:bodyPr>
          <a:lstStyle/>
          <a:p>
            <a:r>
              <a:rPr lang="sv-SE" sz="1600" dirty="0">
                <a:latin typeface="+mj-lt"/>
              </a:rPr>
              <a:t>9 robotgårdar</a:t>
            </a:r>
          </a:p>
          <a:p>
            <a:r>
              <a:rPr lang="sv-SE" sz="1600" dirty="0">
                <a:latin typeface="+mj-lt"/>
              </a:rPr>
              <a:t>Källa: L . Neuman</a:t>
            </a:r>
          </a:p>
        </p:txBody>
      </p:sp>
      <p:pic>
        <p:nvPicPr>
          <p:cNvPr id="3075" name="Picture 3" descr="Figur över energiförbrukning på 14 gårdar med mjölkg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28800"/>
            <a:ext cx="4212532" cy="332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ruta 6"/>
          <p:cNvSpPr txBox="1"/>
          <p:nvPr/>
        </p:nvSpPr>
        <p:spPr>
          <a:xfrm>
            <a:off x="5148064" y="5568334"/>
            <a:ext cx="3510898" cy="584775"/>
          </a:xfrm>
          <a:prstGeom prst="rect">
            <a:avLst/>
          </a:prstGeom>
          <a:noFill/>
        </p:spPr>
        <p:txBody>
          <a:bodyPr wrap="none" rtlCol="0">
            <a:spAutoFit/>
          </a:bodyPr>
          <a:lstStyle/>
          <a:p>
            <a:r>
              <a:rPr lang="sv-SE" sz="1600" dirty="0">
                <a:latin typeface="+mj-lt"/>
              </a:rPr>
              <a:t>14 lösdriftsstall mjölkning i mjölkgrop</a:t>
            </a:r>
          </a:p>
          <a:p>
            <a:r>
              <a:rPr lang="sv-SE" sz="1600" dirty="0">
                <a:latin typeface="+mj-lt"/>
              </a:rPr>
              <a:t>Källa: L . Neuman</a:t>
            </a:r>
          </a:p>
        </p:txBody>
      </p:sp>
      <p:sp>
        <p:nvSpPr>
          <p:cNvPr id="2" name="Rubrik 1">
            <a:extLst>
              <a:ext uri="{FF2B5EF4-FFF2-40B4-BE49-F238E27FC236}">
                <a16:creationId xmlns:a16="http://schemas.microsoft.com/office/drawing/2014/main" id="{E939AD6F-B9C2-50C6-025B-69B0CE34E4CB}"/>
              </a:ext>
            </a:extLst>
          </p:cNvPr>
          <p:cNvSpPr>
            <a:spLocks noGrp="1"/>
          </p:cNvSpPr>
          <p:nvPr>
            <p:ph type="title" idx="4294967295"/>
          </p:nvPr>
        </p:nvSpPr>
        <p:spPr/>
        <p:txBody>
          <a:bodyPr/>
          <a:lstStyle/>
          <a:p>
            <a:r>
              <a:rPr lang="sv-SE" sz="2400" kern="1200" dirty="0">
                <a:solidFill>
                  <a:srgbClr val="004165"/>
                </a:solidFill>
                <a:effectLst/>
                <a:latin typeface="Times New Roman" panose="02020603050405020304" pitchFamily="18" charset="0"/>
                <a:ea typeface="+mn-ea"/>
                <a:cs typeface="+mn-cs"/>
              </a:rPr>
              <a:t>Energianvändning robot jämfört med mjölkgrop</a:t>
            </a:r>
            <a:endParaRPr lang="sv-SE" dirty="0"/>
          </a:p>
        </p:txBody>
      </p:sp>
    </p:spTree>
    <p:extLst>
      <p:ext uri="{BB962C8B-B14F-4D97-AF65-F5344CB8AC3E}">
        <p14:creationId xmlns:p14="http://schemas.microsoft.com/office/powerpoint/2010/main" val="93345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igur över energiförbrukningen på tre olika äggföret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4390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a:t>Energianvändning - Äggproduktion</a:t>
            </a:r>
          </a:p>
        </p:txBody>
      </p:sp>
      <p:sp>
        <p:nvSpPr>
          <p:cNvPr id="7" name="textruta 6"/>
          <p:cNvSpPr txBox="1"/>
          <p:nvPr/>
        </p:nvSpPr>
        <p:spPr>
          <a:xfrm>
            <a:off x="1979712" y="6381328"/>
            <a:ext cx="5184576" cy="338554"/>
          </a:xfrm>
          <a:prstGeom prst="rect">
            <a:avLst/>
          </a:prstGeom>
          <a:noFill/>
        </p:spPr>
        <p:txBody>
          <a:bodyPr wrap="square" rtlCol="0">
            <a:spAutoFit/>
          </a:bodyPr>
          <a:lstStyle/>
          <a:p>
            <a:pPr algn="ctr"/>
            <a:r>
              <a:rPr lang="sv-SE" sz="1600" dirty="0">
                <a:latin typeface="+mj-lt"/>
              </a:rPr>
              <a:t>Källa: Energikollen, LRF 2008</a:t>
            </a:r>
          </a:p>
        </p:txBody>
      </p:sp>
    </p:spTree>
    <p:extLst>
      <p:ext uri="{BB962C8B-B14F-4D97-AF65-F5344CB8AC3E}">
        <p14:creationId xmlns:p14="http://schemas.microsoft.com/office/powerpoint/2010/main" val="369044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Energianvändning - Slaktkyckling</a:t>
            </a:r>
          </a:p>
        </p:txBody>
      </p:sp>
      <p:graphicFrame>
        <p:nvGraphicFramePr>
          <p:cNvPr id="7" name="Platshållare för innehåll 6" descr="Figur över energianvändning på ett slaktkycklingsföretag."/>
          <p:cNvGraphicFramePr>
            <a:graphicFrameLocks noGrp="1"/>
          </p:cNvGraphicFramePr>
          <p:nvPr>
            <p:ph idx="1"/>
            <p:extLst>
              <p:ext uri="{D42A27DB-BD31-4B8C-83A1-F6EECF244321}">
                <p14:modId xmlns:p14="http://schemas.microsoft.com/office/powerpoint/2010/main" val="1479477497"/>
              </p:ext>
            </p:extLst>
          </p:nvPr>
        </p:nvGraphicFramePr>
        <p:xfrm>
          <a:off x="685800" y="1557338"/>
          <a:ext cx="7772400" cy="40322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5940152" y="4437112"/>
            <a:ext cx="2845800" cy="400110"/>
          </a:xfrm>
          <a:prstGeom prst="rect">
            <a:avLst/>
          </a:prstGeom>
          <a:noFill/>
        </p:spPr>
        <p:txBody>
          <a:bodyPr wrap="square" rtlCol="0">
            <a:spAutoFit/>
          </a:bodyPr>
          <a:lstStyle/>
          <a:p>
            <a:r>
              <a:rPr lang="sv-SE" sz="1000" dirty="0">
                <a:latin typeface="+mj-lt"/>
              </a:rPr>
              <a:t>Mätningar på en gård 2005-2006, medeltal av mätningar på fem omgångar</a:t>
            </a:r>
          </a:p>
        </p:txBody>
      </p:sp>
      <p:sp>
        <p:nvSpPr>
          <p:cNvPr id="8" name="textruta 7"/>
          <p:cNvSpPr txBox="1"/>
          <p:nvPr/>
        </p:nvSpPr>
        <p:spPr>
          <a:xfrm>
            <a:off x="3128249" y="6453336"/>
            <a:ext cx="2845800" cy="338554"/>
          </a:xfrm>
          <a:prstGeom prst="rect">
            <a:avLst/>
          </a:prstGeom>
          <a:noFill/>
        </p:spPr>
        <p:txBody>
          <a:bodyPr wrap="square" rtlCol="0">
            <a:spAutoFit/>
          </a:bodyPr>
          <a:lstStyle/>
          <a:p>
            <a:r>
              <a:rPr lang="sv-SE" sz="1600" dirty="0">
                <a:latin typeface="+mj-lt"/>
              </a:rPr>
              <a:t>Källa: </a:t>
            </a:r>
            <a:r>
              <a:rPr lang="sv-SE" sz="1600" dirty="0" err="1">
                <a:latin typeface="+mj-lt"/>
              </a:rPr>
              <a:t>Hörndahl</a:t>
            </a:r>
            <a:r>
              <a:rPr lang="sv-SE" sz="1600" dirty="0">
                <a:latin typeface="+mj-lt"/>
              </a:rPr>
              <a:t>, SLU 2008</a:t>
            </a:r>
          </a:p>
        </p:txBody>
      </p:sp>
    </p:spTree>
    <p:extLst>
      <p:ext uri="{BB962C8B-B14F-4D97-AF65-F5344CB8AC3E}">
        <p14:creationId xmlns:p14="http://schemas.microsoft.com/office/powerpoint/2010/main" val="57739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igur på energiförbrukning i smågrisproduk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8" y="1097291"/>
            <a:ext cx="7080352" cy="510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normAutofit/>
          </a:bodyPr>
          <a:lstStyle/>
          <a:p>
            <a:r>
              <a:rPr lang="sv-SE" dirty="0"/>
              <a:t>Energianvändning – Smågrisar</a:t>
            </a:r>
          </a:p>
        </p:txBody>
      </p:sp>
      <p:sp>
        <p:nvSpPr>
          <p:cNvPr id="7" name="textruta 6"/>
          <p:cNvSpPr txBox="1"/>
          <p:nvPr/>
        </p:nvSpPr>
        <p:spPr>
          <a:xfrm>
            <a:off x="2123728" y="6453336"/>
            <a:ext cx="4968552" cy="338554"/>
          </a:xfrm>
          <a:prstGeom prst="rect">
            <a:avLst/>
          </a:prstGeom>
          <a:noFill/>
        </p:spPr>
        <p:txBody>
          <a:bodyPr wrap="square" rtlCol="0">
            <a:spAutoFit/>
          </a:bodyPr>
          <a:lstStyle/>
          <a:p>
            <a:pPr algn="ctr"/>
            <a:r>
              <a:rPr lang="sv-SE" sz="1600" dirty="0">
                <a:latin typeface="+mj-lt"/>
              </a:rPr>
              <a:t>Källa: Energikollen, LRF 2008</a:t>
            </a:r>
          </a:p>
        </p:txBody>
      </p:sp>
    </p:spTree>
    <p:extLst>
      <p:ext uri="{BB962C8B-B14F-4D97-AF65-F5344CB8AC3E}">
        <p14:creationId xmlns:p14="http://schemas.microsoft.com/office/powerpoint/2010/main" val="159786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gur på energianvändning i slaktsvinsproduk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6"/>
            <a:ext cx="6877079" cy="475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p:txBody>
          <a:bodyPr/>
          <a:lstStyle/>
          <a:p>
            <a:r>
              <a:rPr lang="sv-SE" dirty="0"/>
              <a:t>Energianvändning – Slaktsvin</a:t>
            </a:r>
          </a:p>
        </p:txBody>
      </p:sp>
      <p:sp>
        <p:nvSpPr>
          <p:cNvPr id="6" name="textruta 5"/>
          <p:cNvSpPr txBox="1"/>
          <p:nvPr/>
        </p:nvSpPr>
        <p:spPr>
          <a:xfrm>
            <a:off x="2339752" y="6453336"/>
            <a:ext cx="4392488" cy="338554"/>
          </a:xfrm>
          <a:prstGeom prst="rect">
            <a:avLst/>
          </a:prstGeom>
          <a:noFill/>
        </p:spPr>
        <p:txBody>
          <a:bodyPr wrap="square" rtlCol="0">
            <a:spAutoFit/>
          </a:bodyPr>
          <a:lstStyle/>
          <a:p>
            <a:pPr algn="ctr"/>
            <a:r>
              <a:rPr lang="sv-SE" sz="1600" dirty="0">
                <a:latin typeface="+mj-lt"/>
              </a:rPr>
              <a:t>Källa: Energikollen, LRF 2008</a:t>
            </a:r>
          </a:p>
        </p:txBody>
      </p:sp>
    </p:spTree>
    <p:extLst>
      <p:ext uri="{BB962C8B-B14F-4D97-AF65-F5344CB8AC3E}">
        <p14:creationId xmlns:p14="http://schemas.microsoft.com/office/powerpoint/2010/main" val="2839616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energieffektivisering?</a:t>
            </a:r>
          </a:p>
        </p:txBody>
      </p:sp>
      <p:grpSp>
        <p:nvGrpSpPr>
          <p:cNvPr id="20" name="Grupp 19">
            <a:extLst>
              <a:ext uri="{C183D7F6-B498-43B3-948B-1728B52AA6E4}">
                <adec:decorative xmlns:adec="http://schemas.microsoft.com/office/drawing/2017/decorative" val="1"/>
              </a:ext>
            </a:extLst>
          </p:cNvPr>
          <p:cNvGrpSpPr/>
          <p:nvPr/>
        </p:nvGrpSpPr>
        <p:grpSpPr>
          <a:xfrm>
            <a:off x="767948" y="2710660"/>
            <a:ext cx="3480440" cy="1401545"/>
            <a:chOff x="767948" y="2710660"/>
            <a:chExt cx="3480440" cy="1401545"/>
          </a:xfrm>
        </p:grpSpPr>
        <p:sp>
          <p:nvSpPr>
            <p:cNvPr id="9" name="Rektangel 8"/>
            <p:cNvSpPr/>
            <p:nvPr/>
          </p:nvSpPr>
          <p:spPr>
            <a:xfrm>
              <a:off x="767948" y="3465874"/>
              <a:ext cx="3480440" cy="646331"/>
            </a:xfrm>
            <a:prstGeom prst="rect">
              <a:avLst/>
            </a:prstGeom>
            <a:noFill/>
          </p:spPr>
          <p:txBody>
            <a:bodyPr wrap="none" lIns="91440" tIns="45720" rIns="91440" bIns="45720">
              <a:spAutoFit/>
            </a:bodyPr>
            <a:lstStyle/>
            <a:p>
              <a:pPr algn="ctr"/>
              <a:r>
                <a:rPr lang="sv-SE" sz="3600" dirty="0">
                  <a:latin typeface="+mj-lt"/>
                </a:rPr>
                <a:t>färdig produkt</a:t>
              </a:r>
            </a:p>
          </p:txBody>
        </p:sp>
        <p:cxnSp>
          <p:nvCxnSpPr>
            <p:cNvPr id="12" name="Rak 11"/>
            <p:cNvCxnSpPr/>
            <p:nvPr/>
          </p:nvCxnSpPr>
          <p:spPr>
            <a:xfrm>
              <a:off x="1248025" y="3408290"/>
              <a:ext cx="25202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p:cNvSpPr/>
            <p:nvPr/>
          </p:nvSpPr>
          <p:spPr>
            <a:xfrm>
              <a:off x="1688870" y="2710660"/>
              <a:ext cx="1638590" cy="646331"/>
            </a:xfrm>
            <a:prstGeom prst="rect">
              <a:avLst/>
            </a:prstGeom>
            <a:noFill/>
          </p:spPr>
          <p:txBody>
            <a:bodyPr wrap="none" lIns="91440" tIns="45720" rIns="91440" bIns="45720">
              <a:spAutoFit/>
            </a:bodyPr>
            <a:lstStyle/>
            <a:p>
              <a:pPr algn="ctr"/>
              <a:r>
                <a:rPr lang="sv-SE" sz="3600" dirty="0">
                  <a:latin typeface="+mj-lt"/>
                </a:rPr>
                <a:t>energi</a:t>
              </a:r>
            </a:p>
          </p:txBody>
        </p:sp>
      </p:grpSp>
      <p:grpSp>
        <p:nvGrpSpPr>
          <p:cNvPr id="21" name="Grupp 20">
            <a:extLst>
              <a:ext uri="{C183D7F6-B498-43B3-948B-1728B52AA6E4}">
                <adec:decorative xmlns:adec="http://schemas.microsoft.com/office/drawing/2017/decorative" val="1"/>
              </a:ext>
            </a:extLst>
          </p:cNvPr>
          <p:cNvGrpSpPr/>
          <p:nvPr/>
        </p:nvGrpSpPr>
        <p:grpSpPr>
          <a:xfrm>
            <a:off x="4894927" y="2710661"/>
            <a:ext cx="3217304" cy="1401545"/>
            <a:chOff x="4894927" y="2710661"/>
            <a:chExt cx="3217304" cy="1401545"/>
          </a:xfrm>
        </p:grpSpPr>
        <p:cxnSp>
          <p:nvCxnSpPr>
            <p:cNvPr id="11" name="Rak 10"/>
            <p:cNvCxnSpPr/>
            <p:nvPr/>
          </p:nvCxnSpPr>
          <p:spPr>
            <a:xfrm>
              <a:off x="6023999" y="3408291"/>
              <a:ext cx="20882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ktangel 13"/>
            <p:cNvSpPr/>
            <p:nvPr/>
          </p:nvSpPr>
          <p:spPr>
            <a:xfrm>
              <a:off x="6465226" y="2710661"/>
              <a:ext cx="1205779" cy="646331"/>
            </a:xfrm>
            <a:prstGeom prst="rect">
              <a:avLst/>
            </a:prstGeom>
            <a:noFill/>
          </p:spPr>
          <p:txBody>
            <a:bodyPr wrap="none" lIns="91440" tIns="45720" rIns="91440" bIns="45720">
              <a:spAutoFit/>
            </a:bodyPr>
            <a:lstStyle/>
            <a:p>
              <a:pPr algn="ctr"/>
              <a:r>
                <a:rPr lang="sv-SE" sz="3600" dirty="0">
                  <a:latin typeface="+mj-lt"/>
                </a:rPr>
                <a:t>kWh</a:t>
              </a:r>
            </a:p>
          </p:txBody>
        </p:sp>
        <p:sp>
          <p:nvSpPr>
            <p:cNvPr id="15" name="Rektangel 14"/>
            <p:cNvSpPr/>
            <p:nvPr/>
          </p:nvSpPr>
          <p:spPr>
            <a:xfrm>
              <a:off x="6696059" y="3465875"/>
              <a:ext cx="744114" cy="646331"/>
            </a:xfrm>
            <a:prstGeom prst="rect">
              <a:avLst/>
            </a:prstGeom>
            <a:noFill/>
          </p:spPr>
          <p:txBody>
            <a:bodyPr wrap="none" lIns="91440" tIns="45720" rIns="91440" bIns="45720">
              <a:spAutoFit/>
            </a:bodyPr>
            <a:lstStyle/>
            <a:p>
              <a:pPr algn="ctr"/>
              <a:r>
                <a:rPr lang="sv-SE" sz="3600" dirty="0">
                  <a:latin typeface="+mj-lt"/>
                </a:rPr>
                <a:t>kg</a:t>
              </a:r>
            </a:p>
          </p:txBody>
        </p:sp>
        <p:sp>
          <p:nvSpPr>
            <p:cNvPr id="19" name="Rektangel 18"/>
            <p:cNvSpPr/>
            <p:nvPr/>
          </p:nvSpPr>
          <p:spPr>
            <a:xfrm>
              <a:off x="4894927" y="3085125"/>
              <a:ext cx="901209" cy="646331"/>
            </a:xfrm>
            <a:prstGeom prst="rect">
              <a:avLst/>
            </a:prstGeom>
            <a:noFill/>
          </p:spPr>
          <p:txBody>
            <a:bodyPr wrap="none" lIns="91440" tIns="45720" rIns="91440" bIns="45720">
              <a:spAutoFit/>
            </a:bodyPr>
            <a:lstStyle/>
            <a:p>
              <a:pPr algn="ctr"/>
              <a:r>
                <a:rPr lang="sv-SE" sz="3600" dirty="0">
                  <a:latin typeface="+mj-lt"/>
                </a:rPr>
                <a:t>ex.</a:t>
              </a:r>
            </a:p>
          </p:txBody>
        </p:sp>
      </p:grpSp>
    </p:spTree>
    <p:extLst>
      <p:ext uri="{BB962C8B-B14F-4D97-AF65-F5344CB8AC3E}">
        <p14:creationId xmlns:p14="http://schemas.microsoft.com/office/powerpoint/2010/main" val="10113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Åtgärder på 3 nivåer med exempel</a:t>
            </a:r>
          </a:p>
        </p:txBody>
      </p:sp>
      <p:sp>
        <p:nvSpPr>
          <p:cNvPr id="3" name="Platshållare för innehåll 2"/>
          <p:cNvSpPr>
            <a:spLocks noGrp="1"/>
          </p:cNvSpPr>
          <p:nvPr>
            <p:ph idx="1"/>
          </p:nvPr>
        </p:nvSpPr>
        <p:spPr>
          <a:xfrm>
            <a:off x="685800" y="1828800"/>
            <a:ext cx="7772400" cy="4048472"/>
          </a:xfrm>
        </p:spPr>
        <p:txBody>
          <a:bodyPr>
            <a:normAutofit fontScale="92500" lnSpcReduction="10000"/>
          </a:bodyPr>
          <a:lstStyle/>
          <a:p>
            <a:pPr>
              <a:lnSpc>
                <a:spcPct val="110000"/>
              </a:lnSpc>
            </a:pPr>
            <a:r>
              <a:rPr lang="sv-SE" b="1" dirty="0"/>
              <a:t>Nivå 1. </a:t>
            </a:r>
            <a:r>
              <a:rPr lang="sv-SE" dirty="0"/>
              <a:t>Användning, beteende, rutiner</a:t>
            </a:r>
          </a:p>
          <a:p>
            <a:pPr lvl="1">
              <a:lnSpc>
                <a:spcPct val="110000"/>
              </a:lnSpc>
              <a:spcBef>
                <a:spcPts val="1200"/>
              </a:spcBef>
            </a:pPr>
            <a:r>
              <a:rPr lang="sv-SE" dirty="0"/>
              <a:t>Lära sparsam körning</a:t>
            </a:r>
          </a:p>
          <a:p>
            <a:pPr lvl="1">
              <a:lnSpc>
                <a:spcPct val="110000"/>
              </a:lnSpc>
              <a:spcBef>
                <a:spcPts val="1200"/>
              </a:spcBef>
            </a:pPr>
            <a:r>
              <a:rPr lang="sv-SE" dirty="0"/>
              <a:t>Släcka lampor</a:t>
            </a:r>
          </a:p>
          <a:p>
            <a:pPr lvl="1">
              <a:lnSpc>
                <a:spcPct val="110000"/>
              </a:lnSpc>
              <a:spcBef>
                <a:spcPts val="1200"/>
              </a:spcBef>
            </a:pPr>
            <a:r>
              <a:rPr lang="sv-SE" dirty="0"/>
              <a:t>Trimma och underhålla ventilation</a:t>
            </a:r>
          </a:p>
          <a:p>
            <a:pPr>
              <a:lnSpc>
                <a:spcPct val="110000"/>
              </a:lnSpc>
            </a:pPr>
            <a:r>
              <a:rPr lang="sv-SE" b="1" dirty="0"/>
              <a:t>Nivå 2. </a:t>
            </a:r>
            <a:r>
              <a:rPr lang="sv-SE" dirty="0"/>
              <a:t>Byte utrustning / komponenter</a:t>
            </a:r>
          </a:p>
          <a:p>
            <a:pPr lvl="1">
              <a:lnSpc>
                <a:spcPct val="110000"/>
              </a:lnSpc>
              <a:spcBef>
                <a:spcPts val="1200"/>
              </a:spcBef>
            </a:pPr>
            <a:r>
              <a:rPr lang="sv-SE" dirty="0" err="1"/>
              <a:t>Varvstalsstyra</a:t>
            </a:r>
            <a:r>
              <a:rPr lang="sv-SE" dirty="0"/>
              <a:t> </a:t>
            </a:r>
            <a:r>
              <a:rPr lang="sv-SE" dirty="0" err="1"/>
              <a:t>vacuumpumpen</a:t>
            </a:r>
            <a:endParaRPr lang="sv-SE" dirty="0"/>
          </a:p>
          <a:p>
            <a:pPr>
              <a:lnSpc>
                <a:spcPct val="110000"/>
              </a:lnSpc>
            </a:pPr>
            <a:r>
              <a:rPr lang="sv-SE" b="1" dirty="0"/>
              <a:t>Nivå 3. </a:t>
            </a:r>
            <a:r>
              <a:rPr lang="sv-SE" dirty="0"/>
              <a:t>Byte av system</a:t>
            </a:r>
          </a:p>
          <a:p>
            <a:pPr lvl="1">
              <a:lnSpc>
                <a:spcPct val="110000"/>
              </a:lnSpc>
              <a:spcBef>
                <a:spcPts val="1200"/>
              </a:spcBef>
            </a:pPr>
            <a:r>
              <a:rPr lang="sv-SE" dirty="0"/>
              <a:t>Bygga om ventilation</a:t>
            </a:r>
          </a:p>
          <a:p>
            <a:pPr lvl="1">
              <a:lnSpc>
                <a:spcPct val="110000"/>
              </a:lnSpc>
              <a:spcBef>
                <a:spcPts val="1200"/>
              </a:spcBef>
            </a:pPr>
            <a:endParaRPr lang="sv-SE" dirty="0"/>
          </a:p>
        </p:txBody>
      </p:sp>
    </p:spTree>
    <p:extLst>
      <p:ext uri="{BB962C8B-B14F-4D97-AF65-F5344CB8AC3E}">
        <p14:creationId xmlns:p14="http://schemas.microsoft.com/office/powerpoint/2010/main" val="302590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energi?</a:t>
            </a:r>
          </a:p>
        </p:txBody>
      </p:sp>
      <p:sp>
        <p:nvSpPr>
          <p:cNvPr id="3" name="Platshållare för innehåll 2"/>
          <p:cNvSpPr>
            <a:spLocks noGrp="1"/>
          </p:cNvSpPr>
          <p:nvPr>
            <p:ph idx="1"/>
          </p:nvPr>
        </p:nvSpPr>
        <p:spPr/>
        <p:txBody>
          <a:bodyPr/>
          <a:lstStyle/>
          <a:p>
            <a:r>
              <a:rPr lang="sv-SE" dirty="0"/>
              <a:t>Energi är rörelse eller förmåga till rörelse</a:t>
            </a:r>
          </a:p>
          <a:p>
            <a:r>
              <a:rPr lang="sv-SE" dirty="0"/>
              <a:t>SI enheten är Joule (J)</a:t>
            </a:r>
          </a:p>
          <a:p>
            <a:pPr lvl="1"/>
            <a:r>
              <a:rPr lang="sv-SE" dirty="0"/>
              <a:t>1 J = 1 Ws = 0,001 </a:t>
            </a:r>
            <a:r>
              <a:rPr lang="sv-SE" dirty="0" err="1"/>
              <a:t>kWs</a:t>
            </a:r>
            <a:r>
              <a:rPr lang="sv-SE" dirty="0"/>
              <a:t> = 0,000000277 kWh</a:t>
            </a:r>
          </a:p>
          <a:p>
            <a:pPr lvl="1"/>
            <a:r>
              <a:rPr lang="sv-SE" dirty="0"/>
              <a:t>1 kWh = 3,6 MJ</a:t>
            </a:r>
          </a:p>
          <a:p>
            <a:pPr lvl="1"/>
            <a:r>
              <a:rPr lang="sv-SE" dirty="0"/>
              <a:t>1 cal = 4,182 J</a:t>
            </a:r>
          </a:p>
          <a:p>
            <a:pPr lvl="1"/>
            <a:endParaRPr lang="sv-SE" dirty="0"/>
          </a:p>
        </p:txBody>
      </p:sp>
    </p:spTree>
    <p:extLst>
      <p:ext uri="{BB962C8B-B14F-4D97-AF65-F5344CB8AC3E}">
        <p14:creationId xmlns:p14="http://schemas.microsoft.com/office/powerpoint/2010/main" val="24671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Sparsam körning</a:t>
            </a:r>
          </a:p>
        </p:txBody>
      </p:sp>
      <p:sp>
        <p:nvSpPr>
          <p:cNvPr id="3" name="Platshållare för innehåll 2"/>
          <p:cNvSpPr>
            <a:spLocks noGrp="1"/>
          </p:cNvSpPr>
          <p:nvPr>
            <p:ph idx="1"/>
          </p:nvPr>
        </p:nvSpPr>
        <p:spPr>
          <a:xfrm>
            <a:off x="683568" y="1052736"/>
            <a:ext cx="3744416" cy="2520280"/>
          </a:xfrm>
        </p:spPr>
        <p:txBody>
          <a:bodyPr>
            <a:normAutofit/>
          </a:bodyPr>
          <a:lstStyle/>
          <a:p>
            <a:r>
              <a:rPr lang="sv-SE" sz="2600" dirty="0"/>
              <a:t>Logistik</a:t>
            </a:r>
          </a:p>
          <a:p>
            <a:r>
              <a:rPr lang="sv-SE" sz="2600" dirty="0"/>
              <a:t>Underhåll</a:t>
            </a:r>
          </a:p>
          <a:p>
            <a:r>
              <a:rPr lang="sv-SE" sz="2600" dirty="0"/>
              <a:t>Reducerad bearbetning</a:t>
            </a:r>
          </a:p>
          <a:p>
            <a:endParaRPr lang="sv-SE" sz="2600" dirty="0"/>
          </a:p>
        </p:txBody>
      </p:sp>
      <p:pic>
        <p:nvPicPr>
          <p:cNvPr id="6" name="Bildobjekt 5" descr="Bild på en grön traktor med dubbelmont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708920"/>
            <a:ext cx="5715000" cy="3552825"/>
          </a:xfrm>
          <a:prstGeom prst="rect">
            <a:avLst/>
          </a:prstGeom>
        </p:spPr>
      </p:pic>
      <p:sp>
        <p:nvSpPr>
          <p:cNvPr id="7" name="Platshållare för innehåll 2"/>
          <p:cNvSpPr txBox="1">
            <a:spLocks/>
          </p:cNvSpPr>
          <p:nvPr/>
        </p:nvSpPr>
        <p:spPr bwMode="auto">
          <a:xfrm>
            <a:off x="4572000" y="1052736"/>
            <a:ext cx="417646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05C84"/>
              </a:buClr>
              <a:buChar char="›"/>
              <a:defRPr sz="28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a:solidFill>
                  <a:srgbClr val="004165"/>
                </a:solidFill>
                <a:latin typeface="+mn-lt"/>
              </a:defRPr>
            </a:lvl2pPr>
            <a:lvl3pPr marL="1143000" indent="-228600" algn="l" rtl="0" eaLnBrk="1" fontAlgn="base" hangingPunct="1">
              <a:spcBef>
                <a:spcPct val="20000"/>
              </a:spcBef>
              <a:spcAft>
                <a:spcPct val="0"/>
              </a:spcAft>
              <a:buClr>
                <a:srgbClr val="58A618"/>
              </a:buClr>
              <a:buChar char="›"/>
              <a:defRPr sz="2000">
                <a:solidFill>
                  <a:srgbClr val="004165"/>
                </a:solidFill>
                <a:latin typeface="+mn-lt"/>
              </a:defRPr>
            </a:lvl3pPr>
            <a:lvl4pPr marL="1600200" indent="-228600" algn="l" rtl="0" eaLnBrk="1" fontAlgn="base" hangingPunct="1">
              <a:spcBef>
                <a:spcPct val="20000"/>
              </a:spcBef>
              <a:spcAft>
                <a:spcPct val="0"/>
              </a:spcAft>
              <a:buClr>
                <a:srgbClr val="D4BA00"/>
              </a:buClr>
              <a:buChar char="›"/>
              <a:defRPr>
                <a:solidFill>
                  <a:srgbClr val="004165"/>
                </a:solidFill>
                <a:latin typeface="+mn-lt"/>
              </a:defRPr>
            </a:lvl4pPr>
            <a:lvl5pPr marL="2057400" indent="-228600" algn="l" rtl="0" eaLnBrk="1" fontAlgn="base" hangingPunct="1">
              <a:spcBef>
                <a:spcPct val="20000"/>
              </a:spcBef>
              <a:spcAft>
                <a:spcPct val="0"/>
              </a:spcAft>
              <a:buClr>
                <a:srgbClr val="DC5034"/>
              </a:buClr>
              <a:buChar char="›"/>
              <a:defRPr>
                <a:solidFill>
                  <a:srgbClr val="004165"/>
                </a:solidFill>
                <a:latin typeface="+mn-lt"/>
              </a:defRPr>
            </a:lvl5pPr>
            <a:lvl6pPr marL="2514600" indent="-228600" algn="l" rtl="0" eaLnBrk="1" fontAlgn="base" hangingPunct="1">
              <a:spcBef>
                <a:spcPct val="20000"/>
              </a:spcBef>
              <a:spcAft>
                <a:spcPct val="0"/>
              </a:spcAft>
              <a:buClr>
                <a:srgbClr val="DC5034"/>
              </a:buClr>
              <a:buChar char="›"/>
              <a:defRPr>
                <a:solidFill>
                  <a:srgbClr val="004165"/>
                </a:solidFill>
                <a:latin typeface="+mn-lt"/>
              </a:defRPr>
            </a:lvl6pPr>
            <a:lvl7pPr marL="2971800" indent="-228600" algn="l" rtl="0" eaLnBrk="1" fontAlgn="base" hangingPunct="1">
              <a:spcBef>
                <a:spcPct val="20000"/>
              </a:spcBef>
              <a:spcAft>
                <a:spcPct val="0"/>
              </a:spcAft>
              <a:buClr>
                <a:srgbClr val="DC5034"/>
              </a:buClr>
              <a:buChar char="›"/>
              <a:defRPr>
                <a:solidFill>
                  <a:srgbClr val="004165"/>
                </a:solidFill>
                <a:latin typeface="+mn-lt"/>
              </a:defRPr>
            </a:lvl7pPr>
            <a:lvl8pPr marL="3429000" indent="-228600" algn="l" rtl="0" eaLnBrk="1" fontAlgn="base" hangingPunct="1">
              <a:spcBef>
                <a:spcPct val="20000"/>
              </a:spcBef>
              <a:spcAft>
                <a:spcPct val="0"/>
              </a:spcAft>
              <a:buClr>
                <a:srgbClr val="DC5034"/>
              </a:buClr>
              <a:buChar char="›"/>
              <a:defRPr>
                <a:solidFill>
                  <a:srgbClr val="004165"/>
                </a:solidFill>
                <a:latin typeface="+mn-lt"/>
              </a:defRPr>
            </a:lvl8pPr>
            <a:lvl9pPr marL="3886200" indent="-228600" algn="l" rtl="0" eaLnBrk="1" fontAlgn="base" hangingPunct="1">
              <a:spcBef>
                <a:spcPct val="20000"/>
              </a:spcBef>
              <a:spcAft>
                <a:spcPct val="0"/>
              </a:spcAft>
              <a:buClr>
                <a:srgbClr val="DC5034"/>
              </a:buClr>
              <a:buChar char="›"/>
              <a:defRPr>
                <a:solidFill>
                  <a:srgbClr val="004165"/>
                </a:solidFill>
                <a:latin typeface="+mn-lt"/>
              </a:defRPr>
            </a:lvl9pPr>
          </a:lstStyle>
          <a:p>
            <a:r>
              <a:rPr lang="sv-SE" sz="2600" dirty="0"/>
              <a:t>Inställning av redskap</a:t>
            </a:r>
          </a:p>
          <a:p>
            <a:r>
              <a:rPr lang="sv-SE" sz="2600" dirty="0"/>
              <a:t>Däcktryck</a:t>
            </a:r>
          </a:p>
          <a:p>
            <a:r>
              <a:rPr lang="sv-SE" sz="2600" dirty="0"/>
              <a:t>Planera körning</a:t>
            </a:r>
          </a:p>
          <a:p>
            <a:r>
              <a:rPr lang="sv-SE" sz="2600" dirty="0"/>
              <a:t>Hög växel – lägre varvtal</a:t>
            </a:r>
          </a:p>
          <a:p>
            <a:endParaRPr lang="sv-SE" sz="2600" dirty="0"/>
          </a:p>
        </p:txBody>
      </p:sp>
      <p:sp>
        <p:nvSpPr>
          <p:cNvPr id="8" name="textruta 7"/>
          <p:cNvSpPr txBox="1"/>
          <p:nvPr/>
        </p:nvSpPr>
        <p:spPr>
          <a:xfrm>
            <a:off x="2123728" y="6453336"/>
            <a:ext cx="4968552" cy="338554"/>
          </a:xfrm>
          <a:prstGeom prst="rect">
            <a:avLst/>
          </a:prstGeom>
          <a:noFill/>
        </p:spPr>
        <p:txBody>
          <a:bodyPr wrap="square" rtlCol="0">
            <a:spAutoFit/>
          </a:bodyPr>
          <a:lstStyle/>
          <a:p>
            <a:pPr algn="ctr"/>
            <a:r>
              <a:rPr lang="sv-SE" sz="1600" dirty="0">
                <a:latin typeface="+mj-lt"/>
              </a:rPr>
              <a:t>Foto: Greppa Näringen</a:t>
            </a:r>
          </a:p>
        </p:txBody>
      </p:sp>
    </p:spTree>
    <p:extLst>
      <p:ext uri="{BB962C8B-B14F-4D97-AF65-F5344CB8AC3E}">
        <p14:creationId xmlns:p14="http://schemas.microsoft.com/office/powerpoint/2010/main" val="3758705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917" name="Picture 101" descr="Tabell Rådde dec 07"/>
          <p:cNvPicPr>
            <a:picLocks noGrp="1" noChangeAspect="1" noChangeArrowheads="1"/>
          </p:cNvPicPr>
          <p:nvPr>
            <p:ph idx="1"/>
          </p:nvPr>
        </p:nvPicPr>
        <p:blipFill>
          <a:blip r:embed="rId3" cstate="print"/>
          <a:srcRect l="1047"/>
          <a:stretch>
            <a:fillRect/>
          </a:stretch>
        </p:blipFill>
        <p:spPr>
          <a:xfrm>
            <a:off x="285720" y="1357298"/>
            <a:ext cx="8715436" cy="5297193"/>
          </a:xfrm>
        </p:spPr>
      </p:pic>
      <p:sp>
        <p:nvSpPr>
          <p:cNvPr id="290820" name="Rectangle 4"/>
          <p:cNvSpPr>
            <a:spLocks noGrp="1"/>
          </p:cNvSpPr>
          <p:nvPr>
            <p:ph type="title"/>
          </p:nvPr>
        </p:nvSpPr>
        <p:spPr/>
        <p:txBody>
          <a:bodyPr/>
          <a:lstStyle/>
          <a:p>
            <a:r>
              <a:rPr lang="sv-SE" dirty="0"/>
              <a:t>Sparsam körning</a:t>
            </a:r>
          </a:p>
        </p:txBody>
      </p:sp>
      <p:sp>
        <p:nvSpPr>
          <p:cNvPr id="5" name="Rektangel 4">
            <a:extLst>
              <a:ext uri="{C183D7F6-B498-43B3-948B-1728B52AA6E4}">
                <adec:decorative xmlns:adec="http://schemas.microsoft.com/office/drawing/2017/decorative" val="1"/>
              </a:ext>
            </a:extLst>
          </p:cNvPr>
          <p:cNvSpPr/>
          <p:nvPr/>
        </p:nvSpPr>
        <p:spPr bwMode="auto">
          <a:xfrm>
            <a:off x="214282" y="1785926"/>
            <a:ext cx="1785950" cy="32861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998917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Effekt</a:t>
            </a:r>
          </a:p>
        </p:txBody>
      </p:sp>
      <p:sp>
        <p:nvSpPr>
          <p:cNvPr id="3" name="Platshållare för innehåll 2"/>
          <p:cNvSpPr>
            <a:spLocks noGrp="1"/>
          </p:cNvSpPr>
          <p:nvPr>
            <p:ph idx="1"/>
          </p:nvPr>
        </p:nvSpPr>
        <p:spPr>
          <a:xfrm>
            <a:off x="685800" y="1556792"/>
            <a:ext cx="7772400" cy="3853408"/>
          </a:xfrm>
        </p:spPr>
        <p:txBody>
          <a:bodyPr/>
          <a:lstStyle/>
          <a:p>
            <a:r>
              <a:rPr lang="sv-SE" dirty="0"/>
              <a:t>Effekt är energi per tidsenhet</a:t>
            </a:r>
          </a:p>
          <a:p>
            <a:pPr lvl="1"/>
            <a:r>
              <a:rPr lang="sv-SE" dirty="0"/>
              <a:t>1 W = 1 J/s</a:t>
            </a:r>
          </a:p>
          <a:p>
            <a:pPr lvl="1"/>
            <a:r>
              <a:rPr lang="sv-SE" dirty="0"/>
              <a:t>1 kW = 1000 W</a:t>
            </a:r>
          </a:p>
          <a:p>
            <a:pPr lvl="1"/>
            <a:r>
              <a:rPr lang="sv-SE" dirty="0"/>
              <a:t>(1 hk = 0,73549875 kW)</a:t>
            </a:r>
          </a:p>
        </p:txBody>
      </p:sp>
      <p:sp>
        <p:nvSpPr>
          <p:cNvPr id="5" name="textruta 4"/>
          <p:cNvSpPr txBox="1"/>
          <p:nvPr/>
        </p:nvSpPr>
        <p:spPr>
          <a:xfrm>
            <a:off x="3059832" y="3789040"/>
            <a:ext cx="5112568" cy="1634490"/>
          </a:xfrm>
          <a:prstGeom prst="round2DiagRect">
            <a:avLst/>
          </a:prstGeom>
          <a:solidFill>
            <a:schemeClr val="accent2">
              <a:lumMod val="60000"/>
              <a:lumOff val="40000"/>
            </a:schemeClr>
          </a:solidFill>
          <a:effectLst>
            <a:outerShdw blurRad="50800" dist="38100" algn="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nSpc>
                <a:spcPct val="150000"/>
              </a:lnSpc>
            </a:pPr>
            <a:r>
              <a:rPr lang="sv-SE" sz="2000" dirty="0">
                <a:latin typeface="+mj-lt"/>
              </a:rPr>
              <a:t>OBS! kWh är mått på energi.</a:t>
            </a:r>
          </a:p>
          <a:p>
            <a:pPr marL="0" lvl="1">
              <a:lnSpc>
                <a:spcPct val="150000"/>
              </a:lnSpc>
            </a:pPr>
            <a:r>
              <a:rPr lang="sv-SE" sz="2000" dirty="0">
                <a:latin typeface="+mj-lt"/>
              </a:rPr>
              <a:t>Erhålls genom att multiplicera effekt (kW) med aktuellt antal timmar (h)</a:t>
            </a:r>
          </a:p>
        </p:txBody>
      </p:sp>
    </p:spTree>
    <p:extLst>
      <p:ext uri="{BB962C8B-B14F-4D97-AF65-F5344CB8AC3E}">
        <p14:creationId xmlns:p14="http://schemas.microsoft.com/office/powerpoint/2010/main" val="243234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C183D7F6-B498-43B3-948B-1728B52AA6E4}">
                <adec:decorative xmlns:adec="http://schemas.microsoft.com/office/drawing/2017/decorative" val="1"/>
              </a:ext>
            </a:extLst>
          </p:cNvPr>
          <p:cNvSpPr>
            <a:spLocks noChangeArrowheads="1"/>
          </p:cNvSpPr>
          <p:nvPr/>
        </p:nvSpPr>
        <p:spPr bwMode="auto">
          <a:xfrm>
            <a:off x="747729" y="1863191"/>
            <a:ext cx="1944688" cy="352901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8197" name="Text Box 5"/>
          <p:cNvSpPr txBox="1">
            <a:spLocks noChangeArrowheads="1"/>
          </p:cNvSpPr>
          <p:nvPr/>
        </p:nvSpPr>
        <p:spPr bwMode="auto">
          <a:xfrm>
            <a:off x="665411" y="836712"/>
            <a:ext cx="1800225" cy="105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endParaRPr lang="sv-SE" dirty="0">
              <a:latin typeface="+mj-lt"/>
            </a:endParaRPr>
          </a:p>
          <a:p>
            <a:pPr>
              <a:lnSpc>
                <a:spcPct val="70000"/>
              </a:lnSpc>
              <a:spcBef>
                <a:spcPct val="50000"/>
              </a:spcBef>
            </a:pPr>
            <a:r>
              <a:rPr lang="sv-SE" dirty="0">
                <a:latin typeface="+mj-lt"/>
              </a:rPr>
              <a:t>Primär energi</a:t>
            </a:r>
          </a:p>
        </p:txBody>
      </p:sp>
      <p:sp>
        <p:nvSpPr>
          <p:cNvPr id="8199" name="Text Box 7"/>
          <p:cNvSpPr txBox="1">
            <a:spLocks noChangeArrowheads="1"/>
          </p:cNvSpPr>
          <p:nvPr/>
        </p:nvSpPr>
        <p:spPr bwMode="auto">
          <a:xfrm>
            <a:off x="2728929" y="836712"/>
            <a:ext cx="2160588" cy="95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sv-SE" dirty="0">
                <a:latin typeface="+mj-lt"/>
              </a:rPr>
              <a:t>Sekundär energi</a:t>
            </a:r>
          </a:p>
          <a:p>
            <a:pPr>
              <a:lnSpc>
                <a:spcPct val="70000"/>
              </a:lnSpc>
              <a:spcBef>
                <a:spcPct val="50000"/>
              </a:spcBef>
            </a:pPr>
            <a:r>
              <a:rPr lang="sv-SE" sz="1200" dirty="0">
                <a:latin typeface="+mj-lt"/>
              </a:rPr>
              <a:t>slutlig energianvändning</a:t>
            </a:r>
          </a:p>
          <a:p>
            <a:pPr>
              <a:lnSpc>
                <a:spcPct val="70000"/>
              </a:lnSpc>
              <a:spcBef>
                <a:spcPct val="50000"/>
              </a:spcBef>
            </a:pPr>
            <a:r>
              <a:rPr lang="sv-SE" sz="1200" dirty="0">
                <a:latin typeface="+mj-lt"/>
              </a:rPr>
              <a:t>levererad energi</a:t>
            </a:r>
          </a:p>
          <a:p>
            <a:pPr>
              <a:lnSpc>
                <a:spcPct val="70000"/>
              </a:lnSpc>
              <a:spcBef>
                <a:spcPct val="50000"/>
              </a:spcBef>
            </a:pPr>
            <a:r>
              <a:rPr lang="sv-SE" sz="1200" u="sng" dirty="0">
                <a:latin typeface="+mj-lt"/>
              </a:rPr>
              <a:t>direkt energi</a:t>
            </a:r>
          </a:p>
        </p:txBody>
      </p:sp>
      <p:sp>
        <p:nvSpPr>
          <p:cNvPr id="8200" name="Text Box 8"/>
          <p:cNvSpPr txBox="1">
            <a:spLocks noChangeArrowheads="1"/>
          </p:cNvSpPr>
          <p:nvPr/>
        </p:nvSpPr>
        <p:spPr bwMode="auto">
          <a:xfrm>
            <a:off x="1108097" y="2079090"/>
            <a:ext cx="1368425"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v-SE" sz="1400" dirty="0">
                <a:latin typeface="+mj-lt"/>
              </a:rPr>
              <a:t>kol</a:t>
            </a:r>
          </a:p>
          <a:p>
            <a:pPr>
              <a:spcBef>
                <a:spcPct val="50000"/>
              </a:spcBef>
            </a:pPr>
            <a:r>
              <a:rPr lang="sv-SE" sz="1400" dirty="0">
                <a:latin typeface="+mj-lt"/>
              </a:rPr>
              <a:t>olja</a:t>
            </a:r>
          </a:p>
          <a:p>
            <a:pPr>
              <a:spcBef>
                <a:spcPct val="50000"/>
              </a:spcBef>
            </a:pPr>
            <a:r>
              <a:rPr lang="sv-SE" sz="1400" dirty="0">
                <a:latin typeface="+mj-lt"/>
              </a:rPr>
              <a:t>gas</a:t>
            </a:r>
          </a:p>
          <a:p>
            <a:pPr>
              <a:spcBef>
                <a:spcPct val="50000"/>
              </a:spcBef>
            </a:pPr>
            <a:r>
              <a:rPr lang="sv-SE" sz="1400" dirty="0">
                <a:latin typeface="+mj-lt"/>
              </a:rPr>
              <a:t>kärnbränsle</a:t>
            </a:r>
          </a:p>
          <a:p>
            <a:pPr>
              <a:spcBef>
                <a:spcPct val="50000"/>
              </a:spcBef>
            </a:pPr>
            <a:r>
              <a:rPr lang="sv-SE" sz="1400" dirty="0">
                <a:latin typeface="+mj-lt"/>
              </a:rPr>
              <a:t>vattenkraft</a:t>
            </a:r>
          </a:p>
          <a:p>
            <a:pPr>
              <a:spcBef>
                <a:spcPct val="50000"/>
              </a:spcBef>
            </a:pPr>
            <a:r>
              <a:rPr lang="sv-SE" sz="1400" dirty="0">
                <a:latin typeface="+mj-lt"/>
              </a:rPr>
              <a:t>vind</a:t>
            </a:r>
          </a:p>
          <a:p>
            <a:pPr>
              <a:spcBef>
                <a:spcPct val="50000"/>
              </a:spcBef>
            </a:pPr>
            <a:r>
              <a:rPr lang="sv-SE" sz="1400" dirty="0">
                <a:latin typeface="+mj-lt"/>
              </a:rPr>
              <a:t>sol</a:t>
            </a:r>
          </a:p>
          <a:p>
            <a:pPr>
              <a:spcBef>
                <a:spcPct val="50000"/>
              </a:spcBef>
            </a:pPr>
            <a:r>
              <a:rPr lang="sv-SE" sz="1400" dirty="0">
                <a:latin typeface="+mj-lt"/>
              </a:rPr>
              <a:t>biomassa</a:t>
            </a:r>
          </a:p>
        </p:txBody>
      </p:sp>
      <p:sp>
        <p:nvSpPr>
          <p:cNvPr id="8201" name="Rectangle 9">
            <a:extLst>
              <a:ext uri="{C183D7F6-B498-43B3-948B-1728B52AA6E4}">
                <adec:decorative xmlns:adec="http://schemas.microsoft.com/office/drawing/2017/decorative" val="1"/>
              </a:ext>
            </a:extLst>
          </p:cNvPr>
          <p:cNvSpPr>
            <a:spLocks noChangeArrowheads="1"/>
          </p:cNvSpPr>
          <p:nvPr/>
        </p:nvSpPr>
        <p:spPr bwMode="auto">
          <a:xfrm>
            <a:off x="2620981" y="1863190"/>
            <a:ext cx="2160588" cy="273685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8202" name="Text Box 10"/>
          <p:cNvSpPr txBox="1">
            <a:spLocks noChangeArrowheads="1"/>
          </p:cNvSpPr>
          <p:nvPr/>
        </p:nvSpPr>
        <p:spPr bwMode="auto">
          <a:xfrm>
            <a:off x="2908321" y="2079094"/>
            <a:ext cx="1594543"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sz="1400" dirty="0">
                <a:latin typeface="+mj-lt"/>
              </a:rPr>
              <a:t>el</a:t>
            </a:r>
          </a:p>
          <a:p>
            <a:pPr>
              <a:spcBef>
                <a:spcPct val="50000"/>
              </a:spcBef>
            </a:pPr>
            <a:r>
              <a:rPr lang="sv-SE" sz="1400" dirty="0">
                <a:latin typeface="+mj-lt"/>
              </a:rPr>
              <a:t>eldningsolja</a:t>
            </a:r>
          </a:p>
          <a:p>
            <a:pPr>
              <a:spcBef>
                <a:spcPct val="50000"/>
              </a:spcBef>
            </a:pPr>
            <a:r>
              <a:rPr lang="sv-SE" sz="1400" dirty="0">
                <a:latin typeface="+mj-lt"/>
              </a:rPr>
              <a:t>dieselolja</a:t>
            </a:r>
          </a:p>
          <a:p>
            <a:pPr>
              <a:spcBef>
                <a:spcPct val="50000"/>
              </a:spcBef>
            </a:pPr>
            <a:r>
              <a:rPr lang="sv-SE" sz="1400" dirty="0">
                <a:latin typeface="+mj-lt"/>
              </a:rPr>
              <a:t>bensin</a:t>
            </a:r>
          </a:p>
          <a:p>
            <a:pPr>
              <a:spcBef>
                <a:spcPct val="50000"/>
              </a:spcBef>
            </a:pPr>
            <a:r>
              <a:rPr lang="sv-SE" sz="1400" dirty="0">
                <a:latin typeface="+mj-lt"/>
              </a:rPr>
              <a:t>gas</a:t>
            </a:r>
          </a:p>
          <a:p>
            <a:pPr>
              <a:spcBef>
                <a:spcPct val="50000"/>
              </a:spcBef>
            </a:pPr>
            <a:r>
              <a:rPr lang="sv-SE" sz="1400" dirty="0">
                <a:latin typeface="+mj-lt"/>
              </a:rPr>
              <a:t>biobränsle</a:t>
            </a:r>
          </a:p>
        </p:txBody>
      </p:sp>
      <p:sp>
        <p:nvSpPr>
          <p:cNvPr id="8204" name="Text Box 12"/>
          <p:cNvSpPr txBox="1">
            <a:spLocks noChangeArrowheads="1"/>
          </p:cNvSpPr>
          <p:nvPr/>
        </p:nvSpPr>
        <p:spPr bwMode="auto">
          <a:xfrm rot="2591620">
            <a:off x="5225630" y="5167754"/>
            <a:ext cx="1505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dirty="0">
                <a:latin typeface="+mj-lt"/>
              </a:rPr>
              <a:t>förluster</a:t>
            </a:r>
          </a:p>
        </p:txBody>
      </p:sp>
      <p:sp>
        <p:nvSpPr>
          <p:cNvPr id="8205" name="Line 13">
            <a:extLst>
              <a:ext uri="{C183D7F6-B498-43B3-948B-1728B52AA6E4}">
                <adec:decorative xmlns:adec="http://schemas.microsoft.com/office/drawing/2017/decorative" val="1"/>
              </a:ext>
            </a:extLst>
          </p:cNvPr>
          <p:cNvSpPr>
            <a:spLocks noChangeShapeType="1"/>
          </p:cNvSpPr>
          <p:nvPr/>
        </p:nvSpPr>
        <p:spPr bwMode="auto">
          <a:xfrm>
            <a:off x="2620979" y="836716"/>
            <a:ext cx="0" cy="4822825"/>
          </a:xfrm>
          <a:prstGeom prst="line">
            <a:avLst/>
          </a:prstGeom>
          <a:noFill/>
          <a:ln w="2540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8206" name="AutoShape 14">
            <a:extLst>
              <a:ext uri="{C183D7F6-B498-43B3-948B-1728B52AA6E4}">
                <adec:decorative xmlns:adec="http://schemas.microsoft.com/office/drawing/2017/decorative" val="1"/>
              </a:ext>
            </a:extLst>
          </p:cNvPr>
          <p:cNvSpPr>
            <a:spLocks noChangeArrowheads="1"/>
          </p:cNvSpPr>
          <p:nvPr/>
        </p:nvSpPr>
        <p:spPr bwMode="auto">
          <a:xfrm>
            <a:off x="6282031" y="1843584"/>
            <a:ext cx="2603299" cy="2223042"/>
          </a:xfrm>
          <a:prstGeom prst="homePlate">
            <a:avLst>
              <a:gd name="adj" fmla="val 25000"/>
            </a:avLst>
          </a:prstGeom>
          <a:solidFill>
            <a:srgbClr val="9933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8207" name="AutoShape 15">
            <a:extLst>
              <a:ext uri="{C183D7F6-B498-43B3-948B-1728B52AA6E4}">
                <adec:decorative xmlns:adec="http://schemas.microsoft.com/office/drawing/2017/decorative" val="1"/>
              </a:ext>
            </a:extLst>
          </p:cNvPr>
          <p:cNvSpPr>
            <a:spLocks noChangeArrowheads="1"/>
          </p:cNvSpPr>
          <p:nvPr/>
        </p:nvSpPr>
        <p:spPr bwMode="auto">
          <a:xfrm>
            <a:off x="4924443" y="1843584"/>
            <a:ext cx="2160587" cy="2223042"/>
          </a:xfrm>
          <a:prstGeom prst="homePlate">
            <a:avLst>
              <a:gd name="adj" fmla="val 27776"/>
            </a:avLst>
          </a:prstGeom>
          <a:solidFill>
            <a:srgbClr val="FF00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8208" name="Text Box 16"/>
          <p:cNvSpPr txBox="1">
            <a:spLocks noChangeArrowheads="1"/>
          </p:cNvSpPr>
          <p:nvPr/>
        </p:nvSpPr>
        <p:spPr bwMode="auto">
          <a:xfrm>
            <a:off x="5325719" y="2316472"/>
            <a:ext cx="1509451"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sz="1400" dirty="0">
                <a:latin typeface="+mj-lt"/>
              </a:rPr>
              <a:t>ljus</a:t>
            </a:r>
          </a:p>
          <a:p>
            <a:pPr>
              <a:spcBef>
                <a:spcPct val="50000"/>
              </a:spcBef>
            </a:pPr>
            <a:r>
              <a:rPr lang="sv-SE" sz="1400" dirty="0">
                <a:latin typeface="+mj-lt"/>
              </a:rPr>
              <a:t>värme</a:t>
            </a:r>
          </a:p>
          <a:p>
            <a:pPr>
              <a:spcBef>
                <a:spcPct val="50000"/>
              </a:spcBef>
            </a:pPr>
            <a:r>
              <a:rPr lang="sv-SE" sz="1400" dirty="0">
                <a:latin typeface="+mj-lt"/>
              </a:rPr>
              <a:t>rörelseenergi</a:t>
            </a:r>
          </a:p>
          <a:p>
            <a:pPr>
              <a:spcBef>
                <a:spcPct val="50000"/>
              </a:spcBef>
            </a:pPr>
            <a:r>
              <a:rPr lang="sv-SE" sz="1400" dirty="0">
                <a:latin typeface="+mj-lt"/>
              </a:rPr>
              <a:t>lägesenergi</a:t>
            </a:r>
          </a:p>
        </p:txBody>
      </p:sp>
      <p:sp>
        <p:nvSpPr>
          <p:cNvPr id="8209" name="Text Box 17"/>
          <p:cNvSpPr txBox="1">
            <a:spLocks noChangeArrowheads="1"/>
          </p:cNvSpPr>
          <p:nvPr/>
        </p:nvSpPr>
        <p:spPr bwMode="auto">
          <a:xfrm>
            <a:off x="7157609" y="1944829"/>
            <a:ext cx="1871736" cy="2020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50000"/>
              </a:spcBef>
            </a:pPr>
            <a:r>
              <a:rPr lang="sv-SE" sz="1400" dirty="0">
                <a:solidFill>
                  <a:schemeClr val="bg1"/>
                </a:solidFill>
                <a:latin typeface="+mj-lt"/>
              </a:rPr>
              <a:t>belysning</a:t>
            </a:r>
          </a:p>
          <a:p>
            <a:pPr>
              <a:lnSpc>
                <a:spcPct val="85000"/>
              </a:lnSpc>
              <a:spcBef>
                <a:spcPct val="50000"/>
              </a:spcBef>
            </a:pPr>
            <a:r>
              <a:rPr lang="sv-SE" sz="1400" dirty="0">
                <a:solidFill>
                  <a:schemeClr val="bg1"/>
                </a:solidFill>
                <a:latin typeface="+mj-lt"/>
              </a:rPr>
              <a:t>inneklimat</a:t>
            </a:r>
          </a:p>
          <a:p>
            <a:pPr>
              <a:lnSpc>
                <a:spcPct val="85000"/>
              </a:lnSpc>
              <a:spcBef>
                <a:spcPct val="50000"/>
              </a:spcBef>
            </a:pPr>
            <a:r>
              <a:rPr lang="sv-SE" sz="1400" dirty="0">
                <a:solidFill>
                  <a:schemeClr val="bg1"/>
                </a:solidFill>
                <a:latin typeface="+mj-lt"/>
              </a:rPr>
              <a:t>transport</a:t>
            </a:r>
          </a:p>
          <a:p>
            <a:pPr>
              <a:lnSpc>
                <a:spcPct val="85000"/>
              </a:lnSpc>
              <a:spcBef>
                <a:spcPct val="50000"/>
              </a:spcBef>
            </a:pPr>
            <a:r>
              <a:rPr lang="sv-SE" sz="1400" dirty="0">
                <a:solidFill>
                  <a:schemeClr val="bg1"/>
                </a:solidFill>
                <a:latin typeface="+mj-lt"/>
              </a:rPr>
              <a:t>sönderdelning</a:t>
            </a:r>
          </a:p>
          <a:p>
            <a:pPr>
              <a:lnSpc>
                <a:spcPct val="85000"/>
              </a:lnSpc>
              <a:spcBef>
                <a:spcPct val="50000"/>
              </a:spcBef>
            </a:pPr>
            <a:r>
              <a:rPr lang="sv-SE" sz="1400" dirty="0">
                <a:solidFill>
                  <a:schemeClr val="bg1"/>
                </a:solidFill>
                <a:latin typeface="+mj-lt"/>
              </a:rPr>
              <a:t>lyft</a:t>
            </a:r>
          </a:p>
          <a:p>
            <a:pPr>
              <a:lnSpc>
                <a:spcPct val="85000"/>
              </a:lnSpc>
              <a:spcBef>
                <a:spcPct val="50000"/>
              </a:spcBef>
            </a:pPr>
            <a:r>
              <a:rPr lang="sv-SE" sz="1400" dirty="0">
                <a:solidFill>
                  <a:schemeClr val="bg1"/>
                </a:solidFill>
                <a:latin typeface="+mj-lt"/>
              </a:rPr>
              <a:t>kylning</a:t>
            </a:r>
          </a:p>
          <a:p>
            <a:pPr>
              <a:lnSpc>
                <a:spcPct val="85000"/>
              </a:lnSpc>
              <a:spcBef>
                <a:spcPct val="50000"/>
              </a:spcBef>
            </a:pPr>
            <a:r>
              <a:rPr lang="sv-SE" sz="1400" dirty="0">
                <a:solidFill>
                  <a:schemeClr val="bg1"/>
                </a:solidFill>
                <a:latin typeface="+mj-lt"/>
              </a:rPr>
              <a:t>m.m.</a:t>
            </a:r>
          </a:p>
        </p:txBody>
      </p:sp>
      <p:sp>
        <p:nvSpPr>
          <p:cNvPr id="8210" name="Line 18">
            <a:extLst>
              <a:ext uri="{C183D7F6-B498-43B3-948B-1728B52AA6E4}">
                <adec:decorative xmlns:adec="http://schemas.microsoft.com/office/drawing/2017/decorative" val="1"/>
              </a:ext>
            </a:extLst>
          </p:cNvPr>
          <p:cNvSpPr>
            <a:spLocks noChangeShapeType="1"/>
          </p:cNvSpPr>
          <p:nvPr/>
        </p:nvSpPr>
        <p:spPr bwMode="auto">
          <a:xfrm>
            <a:off x="4421205" y="1195487"/>
            <a:ext cx="0" cy="1944688"/>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8211" name="Text Box 19"/>
          <p:cNvSpPr txBox="1">
            <a:spLocks noChangeArrowheads="1"/>
          </p:cNvSpPr>
          <p:nvPr/>
        </p:nvSpPr>
        <p:spPr bwMode="auto">
          <a:xfrm>
            <a:off x="4935500" y="1048776"/>
            <a:ext cx="1725351" cy="73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pPr>
            <a:r>
              <a:rPr lang="sv-SE" sz="2200" dirty="0">
                <a:latin typeface="+mj-lt"/>
              </a:rPr>
              <a:t>Användbar</a:t>
            </a:r>
          </a:p>
          <a:p>
            <a:pPr>
              <a:lnSpc>
                <a:spcPct val="70000"/>
              </a:lnSpc>
              <a:spcBef>
                <a:spcPct val="50000"/>
              </a:spcBef>
            </a:pPr>
            <a:r>
              <a:rPr lang="sv-SE" sz="2200" dirty="0">
                <a:latin typeface="+mj-lt"/>
              </a:rPr>
              <a:t>energi</a:t>
            </a:r>
          </a:p>
        </p:txBody>
      </p:sp>
      <p:sp>
        <p:nvSpPr>
          <p:cNvPr id="8212" name="Text Box 20"/>
          <p:cNvSpPr txBox="1">
            <a:spLocks noChangeArrowheads="1"/>
          </p:cNvSpPr>
          <p:nvPr/>
        </p:nvSpPr>
        <p:spPr bwMode="auto">
          <a:xfrm>
            <a:off x="6653569" y="968671"/>
            <a:ext cx="1655464"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pPr>
            <a:r>
              <a:rPr lang="sv-SE" b="1" dirty="0">
                <a:latin typeface="+mj-lt"/>
              </a:rPr>
              <a:t>Energi-</a:t>
            </a:r>
          </a:p>
          <a:p>
            <a:pPr>
              <a:lnSpc>
                <a:spcPct val="70000"/>
              </a:lnSpc>
              <a:spcBef>
                <a:spcPct val="50000"/>
              </a:spcBef>
            </a:pPr>
            <a:r>
              <a:rPr lang="sv-SE" b="1" dirty="0">
                <a:latin typeface="+mj-lt"/>
              </a:rPr>
              <a:t>tjänster</a:t>
            </a:r>
          </a:p>
        </p:txBody>
      </p:sp>
      <p:sp>
        <p:nvSpPr>
          <p:cNvPr id="8213" name="AutoShape 21">
            <a:extLst>
              <a:ext uri="{C183D7F6-B498-43B3-948B-1728B52AA6E4}">
                <adec:decorative xmlns:adec="http://schemas.microsoft.com/office/drawing/2017/decorative" val="1"/>
              </a:ext>
            </a:extLst>
          </p:cNvPr>
          <p:cNvSpPr>
            <a:spLocks noChangeArrowheads="1"/>
          </p:cNvSpPr>
          <p:nvPr/>
        </p:nvSpPr>
        <p:spPr bwMode="auto">
          <a:xfrm rot="3344652">
            <a:off x="2008998" y="4923097"/>
            <a:ext cx="1439862" cy="647700"/>
          </a:xfrm>
          <a:prstGeom prst="homePlate">
            <a:avLst>
              <a:gd name="adj" fmla="val 55576"/>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8214" name="AutoShape 22">
            <a:extLst>
              <a:ext uri="{C183D7F6-B498-43B3-948B-1728B52AA6E4}">
                <adec:decorative xmlns:adec="http://schemas.microsoft.com/office/drawing/2017/decorative" val="1"/>
              </a:ext>
            </a:extLst>
          </p:cNvPr>
          <p:cNvSpPr>
            <a:spLocks noChangeArrowheads="1"/>
          </p:cNvSpPr>
          <p:nvPr/>
        </p:nvSpPr>
        <p:spPr bwMode="auto">
          <a:xfrm>
            <a:off x="395536" y="1843585"/>
            <a:ext cx="539751" cy="3529012"/>
          </a:xfrm>
          <a:prstGeom prst="homePlate">
            <a:avLst>
              <a:gd name="adj" fmla="val 25000"/>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solidFill>
                <a:schemeClr val="tx1">
                  <a:lumMod val="65000"/>
                  <a:lumOff val="35000"/>
                </a:schemeClr>
              </a:solidFill>
            </a:endParaRPr>
          </a:p>
        </p:txBody>
      </p:sp>
      <p:sp>
        <p:nvSpPr>
          <p:cNvPr id="8215" name="AutoShape 23">
            <a:extLst>
              <a:ext uri="{C183D7F6-B498-43B3-948B-1728B52AA6E4}">
                <adec:decorative xmlns:adec="http://schemas.microsoft.com/office/drawing/2017/decorative" val="1"/>
              </a:ext>
            </a:extLst>
          </p:cNvPr>
          <p:cNvSpPr>
            <a:spLocks noChangeArrowheads="1"/>
          </p:cNvSpPr>
          <p:nvPr/>
        </p:nvSpPr>
        <p:spPr bwMode="auto">
          <a:xfrm>
            <a:off x="4132279" y="1863192"/>
            <a:ext cx="1170915" cy="2059172"/>
          </a:xfrm>
          <a:prstGeom prst="homePlate">
            <a:avLst>
              <a:gd name="adj" fmla="val 25000"/>
            </a:avLst>
          </a:prstGeom>
          <a:solidFill>
            <a:srgbClr val="FF6600"/>
          </a:soli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25" name="Text Box 12"/>
          <p:cNvSpPr txBox="1">
            <a:spLocks noChangeArrowheads="1"/>
          </p:cNvSpPr>
          <p:nvPr/>
        </p:nvSpPr>
        <p:spPr bwMode="auto">
          <a:xfrm rot="2888616">
            <a:off x="2489881" y="5680058"/>
            <a:ext cx="1332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dirty="0">
                <a:latin typeface="+mj-lt"/>
              </a:rPr>
              <a:t>förluster</a:t>
            </a:r>
          </a:p>
        </p:txBody>
      </p:sp>
      <p:sp>
        <p:nvSpPr>
          <p:cNvPr id="8203" name="AutoShape 11">
            <a:extLst>
              <a:ext uri="{C183D7F6-B498-43B3-948B-1728B52AA6E4}">
                <adec:decorative xmlns:adec="http://schemas.microsoft.com/office/drawing/2017/decorative" val="1"/>
              </a:ext>
            </a:extLst>
          </p:cNvPr>
          <p:cNvSpPr>
            <a:spLocks noChangeArrowheads="1"/>
          </p:cNvSpPr>
          <p:nvPr/>
        </p:nvSpPr>
        <p:spPr bwMode="auto">
          <a:xfrm rot="2982620">
            <a:off x="4184671" y="3958690"/>
            <a:ext cx="1439863" cy="649288"/>
          </a:xfrm>
          <a:prstGeom prst="homePlate">
            <a:avLst>
              <a:gd name="adj" fmla="val 55440"/>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8195" name="Text Box 3"/>
          <p:cNvSpPr txBox="1">
            <a:spLocks noChangeArrowheads="1"/>
          </p:cNvSpPr>
          <p:nvPr/>
        </p:nvSpPr>
        <p:spPr bwMode="auto">
          <a:xfrm rot="17416442">
            <a:off x="1716254" y="3034459"/>
            <a:ext cx="17156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sv-SE" dirty="0">
                <a:solidFill>
                  <a:schemeClr val="bg1"/>
                </a:solidFill>
                <a:latin typeface="+mj-lt"/>
              </a:rPr>
              <a:t>gårdsgräns</a:t>
            </a:r>
          </a:p>
        </p:txBody>
      </p:sp>
      <p:sp>
        <p:nvSpPr>
          <p:cNvPr id="3" name="textruta 2"/>
          <p:cNvSpPr txBox="1"/>
          <p:nvPr/>
        </p:nvSpPr>
        <p:spPr>
          <a:xfrm>
            <a:off x="5978383" y="4223387"/>
            <a:ext cx="2845800" cy="246221"/>
          </a:xfrm>
          <a:prstGeom prst="rect">
            <a:avLst/>
          </a:prstGeom>
          <a:noFill/>
        </p:spPr>
        <p:txBody>
          <a:bodyPr wrap="square" rtlCol="0">
            <a:spAutoFit/>
          </a:bodyPr>
          <a:lstStyle/>
          <a:p>
            <a:r>
              <a:rPr lang="sv-SE" sz="1000" dirty="0">
                <a:latin typeface="+mj-lt"/>
              </a:rPr>
              <a:t>Illustration: Lars Neuman, </a:t>
            </a:r>
            <a:r>
              <a:rPr lang="sv-SE" sz="1000" dirty="0" err="1">
                <a:latin typeface="+mj-lt"/>
              </a:rPr>
              <a:t>LRF-Konsult</a:t>
            </a:r>
            <a:endParaRPr lang="sv-SE" sz="1000" dirty="0">
              <a:latin typeface="+mj-lt"/>
            </a:endParaRPr>
          </a:p>
        </p:txBody>
      </p:sp>
      <p:sp>
        <p:nvSpPr>
          <p:cNvPr id="2" name="Rubrik 1">
            <a:extLst>
              <a:ext uri="{FF2B5EF4-FFF2-40B4-BE49-F238E27FC236}">
                <a16:creationId xmlns:a16="http://schemas.microsoft.com/office/drawing/2014/main" id="{5379A465-ED93-9E0E-F417-7292E687405E}"/>
              </a:ext>
            </a:extLst>
          </p:cNvPr>
          <p:cNvSpPr>
            <a:spLocks noGrp="1"/>
          </p:cNvSpPr>
          <p:nvPr>
            <p:ph type="title" idx="4294967295"/>
          </p:nvPr>
        </p:nvSpPr>
        <p:spPr/>
        <p:txBody>
          <a:bodyPr/>
          <a:lstStyle/>
          <a:p>
            <a:r>
              <a:rPr lang="sv-SE" dirty="0">
                <a:solidFill>
                  <a:schemeClr val="bg1"/>
                </a:solidFill>
              </a:rPr>
              <a:t>Olika energityper</a:t>
            </a:r>
          </a:p>
        </p:txBody>
      </p:sp>
    </p:spTree>
    <p:extLst>
      <p:ext uri="{BB962C8B-B14F-4D97-AF65-F5344CB8AC3E}">
        <p14:creationId xmlns:p14="http://schemas.microsoft.com/office/powerpoint/2010/main" val="51065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Energi till svenskt lantbruk</a:t>
            </a:r>
            <a:endParaRPr lang="sv-SE" dirty="0"/>
          </a:p>
        </p:txBody>
      </p:sp>
      <p:pic>
        <p:nvPicPr>
          <p:cNvPr id="1026" name="Picture 2" descr="Figur över fördelningen av energi från olika källor i svenskt lantbr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01" y="908724"/>
            <a:ext cx="9120407" cy="547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ruta 8"/>
          <p:cNvSpPr txBox="1"/>
          <p:nvPr/>
        </p:nvSpPr>
        <p:spPr>
          <a:xfrm>
            <a:off x="539552" y="1412779"/>
            <a:ext cx="6336704" cy="830997"/>
          </a:xfrm>
          <a:prstGeom prst="rect">
            <a:avLst/>
          </a:prstGeom>
          <a:noFill/>
        </p:spPr>
        <p:txBody>
          <a:bodyPr wrap="square" rtlCol="0">
            <a:spAutoFit/>
          </a:bodyPr>
          <a:lstStyle/>
          <a:p>
            <a:r>
              <a:rPr lang="sv-SE" sz="2400" dirty="0">
                <a:latin typeface="+mj-lt"/>
              </a:rPr>
              <a:t>Totalt ca 3,6 TWh/år</a:t>
            </a:r>
          </a:p>
          <a:p>
            <a:r>
              <a:rPr lang="sv-SE" sz="2400" dirty="0">
                <a:latin typeface="+mj-lt"/>
              </a:rPr>
              <a:t>(direkt energi)</a:t>
            </a:r>
          </a:p>
        </p:txBody>
      </p:sp>
      <p:sp>
        <p:nvSpPr>
          <p:cNvPr id="8" name="textruta 7"/>
          <p:cNvSpPr txBox="1"/>
          <p:nvPr/>
        </p:nvSpPr>
        <p:spPr>
          <a:xfrm>
            <a:off x="4965154" y="5805267"/>
            <a:ext cx="2815961" cy="415499"/>
          </a:xfrm>
          <a:prstGeom prst="rect">
            <a:avLst/>
          </a:prstGeom>
          <a:noFill/>
        </p:spPr>
        <p:txBody>
          <a:bodyPr wrap="square" rtlCol="0">
            <a:spAutoFit/>
          </a:bodyPr>
          <a:lstStyle/>
          <a:p>
            <a:pPr algn="r"/>
            <a:r>
              <a:rPr lang="sv-SE" sz="1000" dirty="0">
                <a:latin typeface="+mj-lt"/>
              </a:rPr>
              <a:t>Källa: SJV 2010:16 samt underlagsrapport </a:t>
            </a:r>
            <a:r>
              <a:rPr lang="sv-SE" sz="1000" dirty="0" err="1">
                <a:latin typeface="+mj-lt"/>
              </a:rPr>
              <a:t>Baky</a:t>
            </a:r>
            <a:r>
              <a:rPr lang="sv-SE" sz="1000" dirty="0">
                <a:latin typeface="+mj-lt"/>
              </a:rPr>
              <a:t> m.fl. 2010 (JTI)</a:t>
            </a:r>
          </a:p>
        </p:txBody>
      </p:sp>
    </p:spTree>
    <p:extLst>
      <p:ext uri="{BB962C8B-B14F-4D97-AF65-F5344CB8AC3E}">
        <p14:creationId xmlns:p14="http://schemas.microsoft.com/office/powerpoint/2010/main" val="316051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Energi till svenskt lantbruk</a:t>
            </a:r>
            <a:endParaRPr lang="sv-SE" dirty="0"/>
          </a:p>
        </p:txBody>
      </p:sp>
      <p:pic>
        <p:nvPicPr>
          <p:cNvPr id="1027" name="Picture 3" descr="Figur över indirekt energi till svenskt lantbru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8" y="908724"/>
            <a:ext cx="9120407" cy="547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ruta 6"/>
          <p:cNvSpPr txBox="1"/>
          <p:nvPr/>
        </p:nvSpPr>
        <p:spPr>
          <a:xfrm>
            <a:off x="539552" y="1412779"/>
            <a:ext cx="6336704" cy="830997"/>
          </a:xfrm>
          <a:prstGeom prst="rect">
            <a:avLst/>
          </a:prstGeom>
          <a:noFill/>
        </p:spPr>
        <p:txBody>
          <a:bodyPr wrap="square" rtlCol="0">
            <a:spAutoFit/>
          </a:bodyPr>
          <a:lstStyle/>
          <a:p>
            <a:r>
              <a:rPr lang="sv-SE" sz="2400" dirty="0">
                <a:latin typeface="+mj-lt"/>
              </a:rPr>
              <a:t>Totalt ca 3,6 TWh/år</a:t>
            </a:r>
          </a:p>
          <a:p>
            <a:r>
              <a:rPr lang="sv-SE" sz="2400" dirty="0">
                <a:latin typeface="+mj-lt"/>
              </a:rPr>
              <a:t>(indirekt energi)</a:t>
            </a:r>
          </a:p>
        </p:txBody>
      </p:sp>
      <p:sp>
        <p:nvSpPr>
          <p:cNvPr id="8" name="textruta 7"/>
          <p:cNvSpPr txBox="1"/>
          <p:nvPr/>
        </p:nvSpPr>
        <p:spPr>
          <a:xfrm>
            <a:off x="4860032" y="5765017"/>
            <a:ext cx="2815961" cy="415499"/>
          </a:xfrm>
          <a:prstGeom prst="rect">
            <a:avLst/>
          </a:prstGeom>
          <a:noFill/>
        </p:spPr>
        <p:txBody>
          <a:bodyPr wrap="square" rtlCol="0">
            <a:spAutoFit/>
          </a:bodyPr>
          <a:lstStyle/>
          <a:p>
            <a:pPr algn="r"/>
            <a:r>
              <a:rPr lang="sv-SE" sz="1000" dirty="0">
                <a:latin typeface="+mj-lt"/>
              </a:rPr>
              <a:t>Källa: SJV 2010:16 samt underlagsrapport </a:t>
            </a:r>
            <a:r>
              <a:rPr lang="sv-SE" sz="1000" dirty="0" err="1">
                <a:latin typeface="+mj-lt"/>
              </a:rPr>
              <a:t>Baky</a:t>
            </a:r>
            <a:r>
              <a:rPr lang="sv-SE" sz="1000" dirty="0">
                <a:latin typeface="+mj-lt"/>
              </a:rPr>
              <a:t> m.fl. 2010 (JTI)</a:t>
            </a:r>
          </a:p>
        </p:txBody>
      </p:sp>
    </p:spTree>
    <p:extLst>
      <p:ext uri="{BB962C8B-B14F-4D97-AF65-F5344CB8AC3E}">
        <p14:creationId xmlns:p14="http://schemas.microsoft.com/office/powerpoint/2010/main" val="358546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0" descr="Figur över utsläpp av växthusgaser."/>
          <p:cNvPicPr>
            <a:picLocks noChangeAspect="1" noChangeArrowheads="1"/>
          </p:cNvPicPr>
          <p:nvPr/>
        </p:nvPicPr>
        <p:blipFill>
          <a:blip r:embed="rId3"/>
          <a:srcRect/>
          <a:stretch>
            <a:fillRect/>
          </a:stretch>
        </p:blipFill>
        <p:spPr bwMode="auto">
          <a:xfrm>
            <a:off x="725477" y="1196752"/>
            <a:ext cx="8239017" cy="5169123"/>
          </a:xfrm>
          <a:prstGeom prst="rect">
            <a:avLst/>
          </a:prstGeom>
          <a:noFill/>
          <a:ln w="9525">
            <a:noFill/>
            <a:miter lim="800000"/>
            <a:headEnd/>
            <a:tailEnd/>
          </a:ln>
        </p:spPr>
      </p:pic>
      <p:sp>
        <p:nvSpPr>
          <p:cNvPr id="45060" name="Text Box 8"/>
          <p:cNvSpPr txBox="1">
            <a:spLocks noChangeArrowheads="1"/>
          </p:cNvSpPr>
          <p:nvPr/>
        </p:nvSpPr>
        <p:spPr bwMode="auto">
          <a:xfrm>
            <a:off x="4846637" y="4868544"/>
            <a:ext cx="3840163" cy="1446550"/>
          </a:xfrm>
          <a:prstGeom prst="rect">
            <a:avLst/>
          </a:prstGeom>
          <a:solidFill>
            <a:srgbClr val="FFFF99"/>
          </a:solidFill>
          <a:ln w="9525">
            <a:noFill/>
            <a:miter lim="800000"/>
            <a:headEnd/>
            <a:tailEnd/>
          </a:ln>
        </p:spPr>
        <p:txBody>
          <a:bodyPr>
            <a:spAutoFit/>
          </a:bodyPr>
          <a:lstStyle/>
          <a:p>
            <a:pPr>
              <a:spcBef>
                <a:spcPct val="50000"/>
              </a:spcBef>
            </a:pPr>
            <a:r>
              <a:rPr lang="sv-SE" sz="1600" dirty="0">
                <a:solidFill>
                  <a:srgbClr val="000000"/>
                </a:solidFill>
                <a:latin typeface="Verdana" pitchFamily="34" charset="0"/>
              </a:rPr>
              <a:t>Koldioxidekvivalenter (CO</a:t>
            </a:r>
            <a:r>
              <a:rPr lang="sv-SE" sz="1600" baseline="-25000" dirty="0">
                <a:solidFill>
                  <a:srgbClr val="000000"/>
                </a:solidFill>
                <a:latin typeface="Verdana" pitchFamily="34" charset="0"/>
              </a:rPr>
              <a:t>2</a:t>
            </a:r>
            <a:r>
              <a:rPr lang="sv-SE" sz="1600" dirty="0">
                <a:solidFill>
                  <a:srgbClr val="000000"/>
                </a:solidFill>
                <a:latin typeface="Verdana" pitchFamily="34" charset="0"/>
              </a:rPr>
              <a:t>-ekv)</a:t>
            </a:r>
          </a:p>
          <a:p>
            <a:pPr>
              <a:spcBef>
                <a:spcPct val="50000"/>
              </a:spcBef>
              <a:buFont typeface="Arial" charset="0"/>
              <a:buChar char="•"/>
            </a:pPr>
            <a:r>
              <a:rPr lang="sv-SE" sz="1600" dirty="0">
                <a:solidFill>
                  <a:srgbClr val="000000"/>
                </a:solidFill>
                <a:latin typeface="Verdana" pitchFamily="34" charset="0"/>
              </a:rPr>
              <a:t>  1 kg koldioxid = 1 kg CO</a:t>
            </a:r>
            <a:r>
              <a:rPr lang="sv-SE" sz="1600" baseline="-25000" dirty="0">
                <a:solidFill>
                  <a:srgbClr val="000000"/>
                </a:solidFill>
                <a:latin typeface="Verdana" pitchFamily="34" charset="0"/>
              </a:rPr>
              <a:t>2</a:t>
            </a:r>
            <a:r>
              <a:rPr lang="sv-SE" sz="1600" dirty="0">
                <a:solidFill>
                  <a:srgbClr val="000000"/>
                </a:solidFill>
                <a:latin typeface="Verdana" pitchFamily="34" charset="0"/>
              </a:rPr>
              <a:t>-ekv </a:t>
            </a:r>
          </a:p>
          <a:p>
            <a:pPr>
              <a:spcBef>
                <a:spcPct val="50000"/>
              </a:spcBef>
              <a:buFont typeface="Arial" charset="0"/>
              <a:buChar char="•"/>
            </a:pPr>
            <a:r>
              <a:rPr lang="sv-SE" sz="1600" dirty="0">
                <a:solidFill>
                  <a:srgbClr val="000000"/>
                </a:solidFill>
                <a:latin typeface="Verdana" pitchFamily="34" charset="0"/>
              </a:rPr>
              <a:t>  1 kg metan = 21 kg CO</a:t>
            </a:r>
            <a:r>
              <a:rPr lang="sv-SE" sz="1600" baseline="-25000" dirty="0">
                <a:solidFill>
                  <a:srgbClr val="000000"/>
                </a:solidFill>
                <a:latin typeface="Verdana" pitchFamily="34" charset="0"/>
              </a:rPr>
              <a:t>2</a:t>
            </a:r>
            <a:r>
              <a:rPr lang="sv-SE" sz="1600" dirty="0">
                <a:solidFill>
                  <a:srgbClr val="000000"/>
                </a:solidFill>
                <a:latin typeface="Verdana" pitchFamily="34" charset="0"/>
              </a:rPr>
              <a:t>-ekv </a:t>
            </a:r>
          </a:p>
          <a:p>
            <a:pPr>
              <a:spcBef>
                <a:spcPct val="50000"/>
              </a:spcBef>
              <a:buFont typeface="Arial" charset="0"/>
              <a:buChar char="•"/>
            </a:pPr>
            <a:r>
              <a:rPr lang="sv-SE" sz="1600" dirty="0">
                <a:solidFill>
                  <a:srgbClr val="000000"/>
                </a:solidFill>
                <a:latin typeface="Verdana" pitchFamily="34" charset="0"/>
              </a:rPr>
              <a:t>  1 kg lustgas = 310 kg CO</a:t>
            </a:r>
            <a:r>
              <a:rPr lang="sv-SE" sz="1600" baseline="-25000" dirty="0">
                <a:solidFill>
                  <a:srgbClr val="000000"/>
                </a:solidFill>
                <a:latin typeface="Verdana" pitchFamily="34" charset="0"/>
              </a:rPr>
              <a:t>2</a:t>
            </a:r>
            <a:r>
              <a:rPr lang="sv-SE" sz="1600" dirty="0">
                <a:solidFill>
                  <a:srgbClr val="000000"/>
                </a:solidFill>
                <a:latin typeface="Verdana" pitchFamily="34" charset="0"/>
              </a:rPr>
              <a:t>-ekv</a:t>
            </a:r>
          </a:p>
        </p:txBody>
      </p:sp>
      <p:graphicFrame>
        <p:nvGraphicFramePr>
          <p:cNvPr id="11" name="Diagram 10">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6523657"/>
              </p:ext>
            </p:extLst>
          </p:nvPr>
        </p:nvGraphicFramePr>
        <p:xfrm>
          <a:off x="2047141" y="1340769"/>
          <a:ext cx="3929091" cy="1857388"/>
        </p:xfrm>
        <a:graphic>
          <a:graphicData uri="http://schemas.openxmlformats.org/drawingml/2006/chart">
            <c:chart xmlns:c="http://schemas.openxmlformats.org/drawingml/2006/chart" xmlns:r="http://schemas.openxmlformats.org/officeDocument/2006/relationships" r:id="rId4"/>
          </a:graphicData>
        </a:graphic>
      </p:graphicFrame>
      <p:sp>
        <p:nvSpPr>
          <p:cNvPr id="14340" name="textruta 5"/>
          <p:cNvSpPr txBox="1">
            <a:spLocks noChangeArrowheads="1"/>
          </p:cNvSpPr>
          <p:nvPr/>
        </p:nvSpPr>
        <p:spPr bwMode="auto">
          <a:xfrm>
            <a:off x="3418598" y="3918307"/>
            <a:ext cx="714375" cy="261610"/>
          </a:xfrm>
          <a:prstGeom prst="rect">
            <a:avLst/>
          </a:prstGeom>
          <a:noFill/>
          <a:ln w="9525">
            <a:noFill/>
            <a:miter lim="800000"/>
            <a:headEnd/>
            <a:tailEnd/>
          </a:ln>
        </p:spPr>
        <p:txBody>
          <a:bodyPr>
            <a:spAutoFit/>
          </a:bodyPr>
          <a:lstStyle/>
          <a:p>
            <a:r>
              <a:rPr lang="sv-SE" sz="1100" dirty="0">
                <a:solidFill>
                  <a:srgbClr val="FFFFFF"/>
                </a:solidFill>
                <a:latin typeface="Verdana" pitchFamily="34" charset="0"/>
              </a:rPr>
              <a:t>~15 %</a:t>
            </a:r>
          </a:p>
        </p:txBody>
      </p:sp>
      <p:cxnSp>
        <p:nvCxnSpPr>
          <p:cNvPr id="14342" name="Rak pil 18">
            <a:extLst>
              <a:ext uri="{C183D7F6-B498-43B3-948B-1728B52AA6E4}">
                <adec:decorative xmlns:adec="http://schemas.microsoft.com/office/drawing/2017/decorative" val="1"/>
              </a:ext>
            </a:extLst>
          </p:cNvPr>
          <p:cNvCxnSpPr>
            <a:cxnSpLocks noChangeShapeType="1"/>
          </p:cNvCxnSpPr>
          <p:nvPr/>
        </p:nvCxnSpPr>
        <p:spPr bwMode="auto">
          <a:xfrm flipH="1" flipV="1">
            <a:off x="3143249" y="3064659"/>
            <a:ext cx="428627" cy="716656"/>
          </a:xfrm>
          <a:prstGeom prst="straightConnector1">
            <a:avLst/>
          </a:prstGeom>
          <a:noFill/>
          <a:ln w="9525" algn="ctr">
            <a:solidFill>
              <a:schemeClr val="tx1"/>
            </a:solidFill>
            <a:round/>
            <a:headEnd/>
            <a:tailEnd type="arrow" w="med" len="med"/>
          </a:ln>
        </p:spPr>
      </p:cxnSp>
      <p:sp>
        <p:nvSpPr>
          <p:cNvPr id="2" name="Rubrik 1"/>
          <p:cNvSpPr>
            <a:spLocks noGrp="1"/>
          </p:cNvSpPr>
          <p:nvPr>
            <p:ph type="title" idx="4294967295"/>
          </p:nvPr>
        </p:nvSpPr>
        <p:spPr>
          <a:xfrm>
            <a:off x="457200" y="134938"/>
            <a:ext cx="8229600" cy="846137"/>
          </a:xfrm>
        </p:spPr>
        <p:txBody>
          <a:bodyPr>
            <a:noAutofit/>
          </a:bodyPr>
          <a:lstStyle/>
          <a:p>
            <a:r>
              <a:rPr lang="sv-SE" sz="2800" dirty="0"/>
              <a:t>Utsläpp</a:t>
            </a:r>
            <a:r>
              <a:rPr lang="sv-SE" sz="2800" baseline="0" dirty="0"/>
              <a:t> av växthusgaser,</a:t>
            </a:r>
            <a:br>
              <a:rPr lang="sv-SE" sz="2800" baseline="0" dirty="0"/>
            </a:br>
            <a:r>
              <a:rPr lang="sv-SE" sz="2800" baseline="0" dirty="0"/>
              <a:t>Sverige 2007</a:t>
            </a:r>
            <a:endParaRPr lang="sv-SE" sz="2800" dirty="0"/>
          </a:p>
        </p:txBody>
      </p:sp>
      <p:sp>
        <p:nvSpPr>
          <p:cNvPr id="45064" name="textruta 11"/>
          <p:cNvSpPr txBox="1">
            <a:spLocks noChangeArrowheads="1"/>
          </p:cNvSpPr>
          <p:nvPr/>
        </p:nvSpPr>
        <p:spPr bwMode="auto">
          <a:xfrm>
            <a:off x="678396" y="6365875"/>
            <a:ext cx="7787208" cy="461665"/>
          </a:xfrm>
          <a:prstGeom prst="rect">
            <a:avLst/>
          </a:prstGeom>
          <a:noFill/>
          <a:ln w="9525">
            <a:noFill/>
            <a:miter lim="800000"/>
            <a:headEnd/>
            <a:tailEnd/>
          </a:ln>
        </p:spPr>
        <p:txBody>
          <a:bodyPr wrap="square">
            <a:spAutoFit/>
          </a:bodyPr>
          <a:lstStyle/>
          <a:p>
            <a:pPr algn="ctr"/>
            <a:r>
              <a:rPr lang="sv-SE" sz="1200" dirty="0">
                <a:latin typeface="Verdana" pitchFamily="34" charset="0"/>
              </a:rPr>
              <a:t>Källa: Maria Berglund, HS Halland efter NV rapport: National </a:t>
            </a:r>
            <a:r>
              <a:rPr lang="sv-SE" sz="1200" dirty="0" err="1">
                <a:latin typeface="Verdana" pitchFamily="34" charset="0"/>
              </a:rPr>
              <a:t>inventory</a:t>
            </a:r>
            <a:r>
              <a:rPr lang="sv-SE" sz="1200" dirty="0">
                <a:latin typeface="Verdana" pitchFamily="34" charset="0"/>
              </a:rPr>
              <a:t> </a:t>
            </a:r>
            <a:r>
              <a:rPr lang="sv-SE" sz="1200" dirty="0" err="1">
                <a:latin typeface="Verdana" pitchFamily="34" charset="0"/>
              </a:rPr>
              <a:t>report</a:t>
            </a:r>
            <a:r>
              <a:rPr lang="sv-SE" sz="1200" dirty="0">
                <a:latin typeface="Verdana" pitchFamily="34" charset="0"/>
              </a:rPr>
              <a:t> 2009, Sweden.</a:t>
            </a:r>
          </a:p>
          <a:p>
            <a:pPr algn="ctr"/>
            <a:endParaRPr lang="sv-SE" sz="1200" dirty="0">
              <a:latin typeface="Verdana" pitchFamily="34" charset="0"/>
            </a:endParaRPr>
          </a:p>
        </p:txBody>
      </p:sp>
    </p:spTree>
    <p:extLst>
      <p:ext uri="{BB962C8B-B14F-4D97-AF65-F5344CB8AC3E}">
        <p14:creationId xmlns:p14="http://schemas.microsoft.com/office/powerpoint/2010/main" val="2799515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Skatt på diesel</a:t>
            </a:r>
          </a:p>
        </p:txBody>
      </p:sp>
      <p:graphicFrame>
        <p:nvGraphicFramePr>
          <p:cNvPr id="6" name="Diagram 5" descr="Diagram över skatt på diesel"/>
          <p:cNvGraphicFramePr>
            <a:graphicFrameLocks/>
          </p:cNvGraphicFramePr>
          <p:nvPr>
            <p:extLst>
              <p:ext uri="{D42A27DB-BD31-4B8C-83A1-F6EECF244321}">
                <p14:modId xmlns:p14="http://schemas.microsoft.com/office/powerpoint/2010/main" val="1551564099"/>
              </p:ext>
            </p:extLst>
          </p:nvPr>
        </p:nvGraphicFramePr>
        <p:xfrm>
          <a:off x="1299409" y="1521839"/>
          <a:ext cx="7643192" cy="4355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09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lvl="0"/>
            <a:r>
              <a:rPr lang="sv-SE" dirty="0"/>
              <a:t>Priset på el för jordbruksföretag</a:t>
            </a:r>
          </a:p>
        </p:txBody>
      </p:sp>
      <p:sp>
        <p:nvSpPr>
          <p:cNvPr id="4" name="textruta 3"/>
          <p:cNvSpPr txBox="1"/>
          <p:nvPr/>
        </p:nvSpPr>
        <p:spPr>
          <a:xfrm>
            <a:off x="2838636" y="6453336"/>
            <a:ext cx="3466728" cy="246221"/>
          </a:xfrm>
          <a:prstGeom prst="rect">
            <a:avLst/>
          </a:prstGeom>
          <a:noFill/>
        </p:spPr>
        <p:txBody>
          <a:bodyPr wrap="square" rtlCol="0">
            <a:spAutoFit/>
          </a:bodyPr>
          <a:lstStyle/>
          <a:p>
            <a:pPr algn="r"/>
            <a:r>
              <a:rPr lang="sv-SE" sz="1000" dirty="0">
                <a:latin typeface="+mj-lt"/>
              </a:rPr>
              <a:t>30 000 kWh/år, Tillsvidareprisavtal, Källa: SCB</a:t>
            </a:r>
          </a:p>
        </p:txBody>
      </p:sp>
      <p:graphicFrame>
        <p:nvGraphicFramePr>
          <p:cNvPr id="9" name="Diagram 8" descr="Figur på elpris från 1996 till 2010"/>
          <p:cNvGraphicFramePr>
            <a:graphicFrameLocks/>
          </p:cNvGraphicFramePr>
          <p:nvPr>
            <p:extLst>
              <p:ext uri="{D42A27DB-BD31-4B8C-83A1-F6EECF244321}">
                <p14:modId xmlns:p14="http://schemas.microsoft.com/office/powerpoint/2010/main" val="368767946"/>
              </p:ext>
            </p:extLst>
          </p:nvPr>
        </p:nvGraphicFramePr>
        <p:xfrm>
          <a:off x="457200" y="1340768"/>
          <a:ext cx="8147248" cy="4101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937486"/>
      </p:ext>
    </p:extLst>
  </p:cSld>
  <p:clrMapOvr>
    <a:masterClrMapping/>
  </p:clrMapOvr>
</p:sld>
</file>

<file path=ppt/theme/theme1.xml><?xml version="1.0" encoding="utf-8"?>
<a:theme xmlns:a="http://schemas.openxmlformats.org/drawingml/2006/main" name="GREPPAmall_ko">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rspru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HS">
    <a:majorFont>
      <a:latin typeface="Verdana"/>
      <a:ea typeface=""/>
      <a:cs typeface=""/>
    </a:majorFont>
    <a:minorFont>
      <a:latin typeface="Garamond"/>
      <a:ea typeface=""/>
      <a:cs typeface=""/>
    </a:minorFont>
  </a:fontScheme>
  <a:fmtScheme name="Urspru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rspru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HS">
    <a:majorFont>
      <a:latin typeface="Verdana"/>
      <a:ea typeface=""/>
      <a:cs typeface=""/>
    </a:majorFont>
    <a:minorFont>
      <a:latin typeface="Garamond"/>
      <a:ea typeface=""/>
      <a:cs typeface=""/>
    </a:minorFont>
  </a:fontScheme>
  <a:fmtScheme name="Urspru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xcel 97">
    <a:dk1>
      <a:sysClr val="windowText" lastClr="000000"/>
    </a:dk1>
    <a:lt1>
      <a:sysClr val="window" lastClr="FFFFFF"/>
    </a:lt1>
    <a:dk2>
      <a:srgbClr val="1F497D"/>
    </a:dk2>
    <a:lt2>
      <a:srgbClr val="EEECE1"/>
    </a:lt2>
    <a:accent1>
      <a:srgbClr val="548DD4"/>
    </a:accent1>
    <a:accent2>
      <a:srgbClr val="FF0000"/>
    </a:accent2>
    <a:accent3>
      <a:srgbClr val="FBF763"/>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GREPPAmall_ko</Template>
  <TotalTime>226</TotalTime>
  <Words>1163</Words>
  <Application>Microsoft Office PowerPoint</Application>
  <PresentationFormat>Bildspel på skärmen (4:3)</PresentationFormat>
  <Paragraphs>229</Paragraphs>
  <Slides>21</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Arial</vt:lpstr>
      <vt:lpstr>Calibri</vt:lpstr>
      <vt:lpstr>Helvetica</vt:lpstr>
      <vt:lpstr>Times New Roman</vt:lpstr>
      <vt:lpstr>Verdana</vt:lpstr>
      <vt:lpstr>GREPPAmall_ko</vt:lpstr>
      <vt:lpstr>Köksbordsmaterial Energikollen 21C</vt:lpstr>
      <vt:lpstr>Vad är energi?</vt:lpstr>
      <vt:lpstr>Effekt</vt:lpstr>
      <vt:lpstr>Olika energityper</vt:lpstr>
      <vt:lpstr>Energi till svenskt lantbruk</vt:lpstr>
      <vt:lpstr>Energi till svenskt lantbruk</vt:lpstr>
      <vt:lpstr>Utsläpp av växthusgaser, Sverige 2007</vt:lpstr>
      <vt:lpstr>Skatt på diesel</vt:lpstr>
      <vt:lpstr>Priset på el för jordbruksföretag</vt:lpstr>
      <vt:lpstr>Energianvändning i djurhållningen</vt:lpstr>
      <vt:lpstr>Energianvändning på gården</vt:lpstr>
      <vt:lpstr>Energianvändning på mjölkgården</vt:lpstr>
      <vt:lpstr>Energianvändning robot jämfört med mjölkgrop</vt:lpstr>
      <vt:lpstr>Energianvändning - Äggproduktion</vt:lpstr>
      <vt:lpstr>Energianvändning - Slaktkyckling</vt:lpstr>
      <vt:lpstr>Energianvändning – Smågrisar</vt:lpstr>
      <vt:lpstr>Energianvändning – Slaktsvin</vt:lpstr>
      <vt:lpstr>Vad är energieffektivisering?</vt:lpstr>
      <vt:lpstr>Åtgärder på 3 nivåer med exempel</vt:lpstr>
      <vt:lpstr>Sparsam körning</vt:lpstr>
      <vt:lpstr>Sparsam körning</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Pernilla Kvarmo</dc:creator>
  <cp:lastModifiedBy>Dan-Axel Danielsson</cp:lastModifiedBy>
  <cp:revision>8</cp:revision>
  <dcterms:created xsi:type="dcterms:W3CDTF">2012-04-23T10:58:27Z</dcterms:created>
  <dcterms:modified xsi:type="dcterms:W3CDTF">2022-09-09T07:39:23Z</dcterms:modified>
</cp:coreProperties>
</file>