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30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618"/>
    <a:srgbClr val="DC5034"/>
    <a:srgbClr val="D4BA00"/>
    <a:srgbClr val="A71930"/>
    <a:srgbClr val="005C84"/>
    <a:srgbClr val="000000"/>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930" autoAdjust="0"/>
  </p:normalViewPr>
  <p:slideViewPr>
    <p:cSldViewPr>
      <p:cViewPr varScale="1">
        <p:scale>
          <a:sx n="105" d="100"/>
          <a:sy n="105" d="100"/>
        </p:scale>
        <p:origin x="183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C398E-E660-4C9A-BE06-8932D24F74A0}" type="datetimeFigureOut">
              <a:rPr lang="sv-SE" smtClean="0"/>
              <a:t>2022-08-26</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AE48-3357-4869-9716-7EF3EA7288A6}" type="slidenum">
              <a:rPr lang="sv-SE" smtClean="0"/>
              <a:t>‹#›</a:t>
            </a:fld>
            <a:endParaRPr lang="sv-SE" dirty="0"/>
          </a:p>
        </p:txBody>
      </p:sp>
    </p:spTree>
    <p:extLst>
      <p:ext uri="{BB962C8B-B14F-4D97-AF65-F5344CB8AC3E}">
        <p14:creationId xmlns:p14="http://schemas.microsoft.com/office/powerpoint/2010/main" val="29466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1</a:t>
            </a:fld>
            <a:endParaRPr lang="sv-SE" dirty="0"/>
          </a:p>
        </p:txBody>
      </p:sp>
    </p:spTree>
    <p:extLst>
      <p:ext uri="{BB962C8B-B14F-4D97-AF65-F5344CB8AC3E}">
        <p14:creationId xmlns:p14="http://schemas.microsoft.com/office/powerpoint/2010/main" val="170934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18FA8F33-231F-45C4-B767-CD27F8CE1EDB}" type="slidenum">
              <a:rPr lang="sv-SE" smtClean="0"/>
              <a:t>31</a:t>
            </a:fld>
            <a:endParaRPr lang="sv-SE"/>
          </a:p>
        </p:txBody>
      </p:sp>
    </p:spTree>
    <p:extLst>
      <p:ext uri="{BB962C8B-B14F-4D97-AF65-F5344CB8AC3E}">
        <p14:creationId xmlns:p14="http://schemas.microsoft.com/office/powerpoint/2010/main" val="352413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18FA8F33-231F-45C4-B767-CD27F8CE1EDB}" type="slidenum">
              <a:rPr lang="sv-SE" smtClean="0"/>
              <a:t>32</a:t>
            </a:fld>
            <a:endParaRPr lang="sv-SE"/>
          </a:p>
        </p:txBody>
      </p:sp>
    </p:spTree>
    <p:extLst>
      <p:ext uri="{BB962C8B-B14F-4D97-AF65-F5344CB8AC3E}">
        <p14:creationId xmlns:p14="http://schemas.microsoft.com/office/powerpoint/2010/main" val="207777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33</a:t>
            </a:fld>
            <a:endParaRPr lang="sv-SE"/>
          </a:p>
        </p:txBody>
      </p:sp>
    </p:spTree>
    <p:extLst>
      <p:ext uri="{BB962C8B-B14F-4D97-AF65-F5344CB8AC3E}">
        <p14:creationId xmlns:p14="http://schemas.microsoft.com/office/powerpoint/2010/main" val="27208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34</a:t>
            </a:fld>
            <a:endParaRPr lang="sv-SE"/>
          </a:p>
        </p:txBody>
      </p:sp>
    </p:spTree>
    <p:extLst>
      <p:ext uri="{BB962C8B-B14F-4D97-AF65-F5344CB8AC3E}">
        <p14:creationId xmlns:p14="http://schemas.microsoft.com/office/powerpoint/2010/main" val="374584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35</a:t>
            </a:fld>
            <a:endParaRPr lang="sv-SE" dirty="0"/>
          </a:p>
        </p:txBody>
      </p:sp>
    </p:spTree>
    <p:extLst>
      <p:ext uri="{BB962C8B-B14F-4D97-AF65-F5344CB8AC3E}">
        <p14:creationId xmlns:p14="http://schemas.microsoft.com/office/powerpoint/2010/main" val="43219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18FA8F33-231F-45C4-B767-CD27F8CE1EDB}" type="slidenum">
              <a:rPr lang="sv-SE" smtClean="0"/>
              <a:t>3</a:t>
            </a:fld>
            <a:endParaRPr lang="sv-SE"/>
          </a:p>
        </p:txBody>
      </p:sp>
    </p:spTree>
    <p:extLst>
      <p:ext uri="{BB962C8B-B14F-4D97-AF65-F5344CB8AC3E}">
        <p14:creationId xmlns:p14="http://schemas.microsoft.com/office/powerpoint/2010/main" val="102780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8FA8F33-231F-45C4-B767-CD27F8CE1EDB}" type="slidenum">
              <a:rPr lang="sv-SE" smtClean="0"/>
              <a:t>4</a:t>
            </a:fld>
            <a:endParaRPr lang="sv-SE"/>
          </a:p>
        </p:txBody>
      </p:sp>
    </p:spTree>
    <p:extLst>
      <p:ext uri="{BB962C8B-B14F-4D97-AF65-F5344CB8AC3E}">
        <p14:creationId xmlns:p14="http://schemas.microsoft.com/office/powerpoint/2010/main" val="64223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5</a:t>
            </a:fld>
            <a:endParaRPr lang="sv-SE"/>
          </a:p>
        </p:txBody>
      </p:sp>
    </p:spTree>
    <p:extLst>
      <p:ext uri="{BB962C8B-B14F-4D97-AF65-F5344CB8AC3E}">
        <p14:creationId xmlns:p14="http://schemas.microsoft.com/office/powerpoint/2010/main" val="33007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9</a:t>
            </a:fld>
            <a:endParaRPr lang="sv-SE"/>
          </a:p>
        </p:txBody>
      </p:sp>
    </p:spTree>
    <p:extLst>
      <p:ext uri="{BB962C8B-B14F-4D97-AF65-F5344CB8AC3E}">
        <p14:creationId xmlns:p14="http://schemas.microsoft.com/office/powerpoint/2010/main" val="33000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20</a:t>
            </a:fld>
            <a:endParaRPr lang="sv-SE"/>
          </a:p>
        </p:txBody>
      </p:sp>
    </p:spTree>
    <p:extLst>
      <p:ext uri="{BB962C8B-B14F-4D97-AF65-F5344CB8AC3E}">
        <p14:creationId xmlns:p14="http://schemas.microsoft.com/office/powerpoint/2010/main" val="254708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22</a:t>
            </a:fld>
            <a:endParaRPr lang="sv-SE"/>
          </a:p>
        </p:txBody>
      </p:sp>
    </p:spTree>
    <p:extLst>
      <p:ext uri="{BB962C8B-B14F-4D97-AF65-F5344CB8AC3E}">
        <p14:creationId xmlns:p14="http://schemas.microsoft.com/office/powerpoint/2010/main" val="104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8FA8F33-231F-45C4-B767-CD27F8CE1EDB}" type="slidenum">
              <a:rPr lang="sv-SE" smtClean="0"/>
              <a:t>24</a:t>
            </a:fld>
            <a:endParaRPr lang="sv-SE"/>
          </a:p>
        </p:txBody>
      </p:sp>
    </p:spTree>
    <p:extLst>
      <p:ext uri="{BB962C8B-B14F-4D97-AF65-F5344CB8AC3E}">
        <p14:creationId xmlns:p14="http://schemas.microsoft.com/office/powerpoint/2010/main" val="222364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FA8F33-231F-45C4-B767-CD27F8CE1EDB}" type="slidenum">
              <a:rPr lang="sv-SE" smtClean="0"/>
              <a:t>29</a:t>
            </a:fld>
            <a:endParaRPr lang="sv-SE"/>
          </a:p>
        </p:txBody>
      </p:sp>
    </p:spTree>
    <p:extLst>
      <p:ext uri="{BB962C8B-B14F-4D97-AF65-F5344CB8AC3E}">
        <p14:creationId xmlns:p14="http://schemas.microsoft.com/office/powerpoint/2010/main" val="90012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28036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86915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8293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60780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410201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402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39750" y="1844823"/>
            <a:ext cx="8061325" cy="417646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lvl1pPr>
              <a:defRPr/>
            </a:lvl1pPr>
          </a:lstStyle>
          <a:p>
            <a:endParaRPr lang="sv-SE" altLang="sv-SE" dirty="0"/>
          </a:p>
        </p:txBody>
      </p:sp>
      <p:sp>
        <p:nvSpPr>
          <p:cNvPr id="5" name="Platshållare för sidfot 4"/>
          <p:cNvSpPr>
            <a:spLocks noGrp="1"/>
          </p:cNvSpPr>
          <p:nvPr>
            <p:ph type="ftr" sz="quarter" idx="11"/>
          </p:nvPr>
        </p:nvSpPr>
        <p:spPr/>
        <p:txBody>
          <a:bodyPr/>
          <a:lstStyle>
            <a:lvl1pPr>
              <a:defRPr/>
            </a:lvl1pPr>
          </a:lstStyle>
          <a:p>
            <a:endParaRPr lang="sv-SE" altLang="sv-SE" dirty="0"/>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dirty="0"/>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46304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dirty="0"/>
          </a:p>
        </p:txBody>
      </p:sp>
      <p:sp>
        <p:nvSpPr>
          <p:cNvPr id="5" name="Platshållare för sidfot 4"/>
          <p:cNvSpPr>
            <a:spLocks noGrp="1"/>
          </p:cNvSpPr>
          <p:nvPr>
            <p:ph type="ftr" sz="quarter" idx="11"/>
          </p:nvPr>
        </p:nvSpPr>
        <p:spPr/>
        <p:txBody>
          <a:bodyPr/>
          <a:lstStyle>
            <a:lvl1pPr>
              <a:defRPr/>
            </a:lvl1pPr>
          </a:lstStyle>
          <a:p>
            <a:endParaRPr lang="sv-SE" altLang="sv-SE" dirty="0"/>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dirty="0"/>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3420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0" y="1916832"/>
            <a:ext cx="3954463" cy="4032448"/>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6613" y="1916832"/>
            <a:ext cx="3954462" cy="403244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dirty="0"/>
          </a:p>
        </p:txBody>
      </p:sp>
      <p:sp>
        <p:nvSpPr>
          <p:cNvPr id="6" name="Platshållare för sidfot 5"/>
          <p:cNvSpPr>
            <a:spLocks noGrp="1"/>
          </p:cNvSpPr>
          <p:nvPr>
            <p:ph type="ftr" sz="quarter" idx="11"/>
          </p:nvPr>
        </p:nvSpPr>
        <p:spPr/>
        <p:txBody>
          <a:bodyPr/>
          <a:lstStyle>
            <a:lvl1pPr>
              <a:defRPr/>
            </a:lvl1pPr>
          </a:lstStyle>
          <a:p>
            <a:endParaRPr lang="sv-SE" altLang="sv-SE" dirty="0"/>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dirty="0"/>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08883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lvl1pPr>
              <a:defRPr/>
            </a:lvl1pPr>
          </a:lstStyle>
          <a:p>
            <a:endParaRPr lang="sv-SE" altLang="sv-SE" dirty="0"/>
          </a:p>
        </p:txBody>
      </p:sp>
      <p:sp>
        <p:nvSpPr>
          <p:cNvPr id="8" name="Platshållare för sidfot 7"/>
          <p:cNvSpPr>
            <a:spLocks noGrp="1"/>
          </p:cNvSpPr>
          <p:nvPr>
            <p:ph type="ftr" sz="quarter" idx="11"/>
          </p:nvPr>
        </p:nvSpPr>
        <p:spPr/>
        <p:txBody>
          <a:bodyPr/>
          <a:lstStyle>
            <a:lvl1pPr>
              <a:defRPr/>
            </a:lvl1pPr>
          </a:lstStyle>
          <a:p>
            <a:endParaRPr lang="sv-SE" altLang="sv-SE" dirty="0"/>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dirty="0"/>
          </a:p>
        </p:txBody>
      </p:sp>
      <p:sp>
        <p:nvSpPr>
          <p:cNvPr id="12"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92487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62688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dirty="0"/>
          </a:p>
        </p:txBody>
      </p:sp>
      <p:sp>
        <p:nvSpPr>
          <p:cNvPr id="4" name="Platshållare för sidfot 3"/>
          <p:cNvSpPr>
            <a:spLocks noGrp="1"/>
          </p:cNvSpPr>
          <p:nvPr>
            <p:ph type="ftr" sz="quarter" idx="11"/>
          </p:nvPr>
        </p:nvSpPr>
        <p:spPr/>
        <p:txBody>
          <a:bodyPr/>
          <a:lstStyle>
            <a:lvl1pPr>
              <a:defRPr/>
            </a:lvl1pPr>
          </a:lstStyle>
          <a:p>
            <a:endParaRPr lang="sv-SE" altLang="sv-SE" dirty="0"/>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dirty="0"/>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smtClean="0"/>
              <a:t>Klicka här för att ändra format</a:t>
            </a:r>
            <a:endParaRPr lang="sv-SE" dirty="0"/>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36278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dirty="0"/>
          </a:p>
        </p:txBody>
      </p:sp>
      <p:sp>
        <p:nvSpPr>
          <p:cNvPr id="3" name="Platshållare för sidfot 2"/>
          <p:cNvSpPr>
            <a:spLocks noGrp="1"/>
          </p:cNvSpPr>
          <p:nvPr>
            <p:ph type="ftr" sz="quarter" idx="11"/>
          </p:nvPr>
        </p:nvSpPr>
        <p:spPr/>
        <p:txBody>
          <a:bodyPr/>
          <a:lstStyle>
            <a:lvl1pPr>
              <a:defRPr/>
            </a:lvl1pPr>
          </a:lstStyle>
          <a:p>
            <a:endParaRPr lang="sv-SE" altLang="sv-SE" dirty="0"/>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dirty="0"/>
          </a:p>
        </p:txBody>
      </p:sp>
    </p:spTree>
    <p:extLst>
      <p:ext uri="{BB962C8B-B14F-4D97-AF65-F5344CB8AC3E}">
        <p14:creationId xmlns:p14="http://schemas.microsoft.com/office/powerpoint/2010/main" val="4262434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dirty="0"/>
          </a:p>
        </p:txBody>
      </p:sp>
      <p:sp>
        <p:nvSpPr>
          <p:cNvPr id="6" name="Platshållare för sidfot 5"/>
          <p:cNvSpPr>
            <a:spLocks noGrp="1"/>
          </p:cNvSpPr>
          <p:nvPr>
            <p:ph type="ftr" sz="quarter" idx="11"/>
          </p:nvPr>
        </p:nvSpPr>
        <p:spPr/>
        <p:txBody>
          <a:bodyPr/>
          <a:lstStyle>
            <a:lvl1pPr>
              <a:defRPr/>
            </a:lvl1pPr>
          </a:lstStyle>
          <a:p>
            <a:endParaRPr lang="sv-SE" altLang="sv-SE" dirty="0"/>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dirty="0"/>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03687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Dra bilden till platshållaren eller klicka på ikonen för att lägga till den</a:t>
            </a:r>
            <a:endParaRPr lang="sv-SE" dirty="0"/>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dirty="0"/>
          </a:p>
        </p:txBody>
      </p:sp>
      <p:sp>
        <p:nvSpPr>
          <p:cNvPr id="6" name="Platshållare för sidfot 5"/>
          <p:cNvSpPr>
            <a:spLocks noGrp="1"/>
          </p:cNvSpPr>
          <p:nvPr>
            <p:ph type="ftr" sz="quarter" idx="11"/>
          </p:nvPr>
        </p:nvSpPr>
        <p:spPr/>
        <p:txBody>
          <a:bodyPr/>
          <a:lstStyle>
            <a:lvl1pPr>
              <a:defRPr/>
            </a:lvl1pPr>
          </a:lstStyle>
          <a:p>
            <a:endParaRPr lang="sv-SE" altLang="sv-SE" dirty="0"/>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dirty="0"/>
          </a:p>
        </p:txBody>
      </p:sp>
      <p:sp>
        <p:nvSpPr>
          <p:cNvPr id="9" name="Rubrik 1"/>
          <p:cNvSpPr>
            <a:spLocks noGrp="1"/>
          </p:cNvSpPr>
          <p:nvPr>
            <p:ph type="title"/>
          </p:nvPr>
        </p:nvSpPr>
        <p:spPr>
          <a:xfrm>
            <a:off x="539552" y="1161058"/>
            <a:ext cx="8061523" cy="539750"/>
          </a:xfrm>
        </p:spPr>
        <p:txBody>
          <a:bodyPr/>
          <a:lstStyle/>
          <a:p>
            <a:r>
              <a:rPr lang="sv-SE" smtClean="0"/>
              <a:t>Klicka här för att ändra format</a:t>
            </a:r>
            <a:endParaRPr lang="sv-SE"/>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117377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3082" name="Bildobjekt 2" descr="sadesfa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787900" y="1931988"/>
            <a:ext cx="3670300" cy="1150937"/>
          </a:xfrm>
        </p:spPr>
        <p:txBody>
          <a:bodyPr/>
          <a:lstStyle>
            <a:lvl1pPr>
              <a:defRPr/>
            </a:lvl1pPr>
          </a:lstStyle>
          <a:p>
            <a:pPr lvl="0"/>
            <a:r>
              <a:rPr lang="sv-SE" altLang="sv-SE" noProof="0" smtClean="0"/>
              <a:t>Klicka här för att ändra format</a:t>
            </a:r>
          </a:p>
        </p:txBody>
      </p:sp>
      <p:sp>
        <p:nvSpPr>
          <p:cNvPr id="3076" name="Rectangle 4"/>
          <p:cNvSpPr>
            <a:spLocks noGrp="1" noChangeArrowheads="1"/>
          </p:cNvSpPr>
          <p:nvPr>
            <p:ph type="subTitle" idx="1"/>
          </p:nvPr>
        </p:nvSpPr>
        <p:spPr>
          <a:xfrm>
            <a:off x="4787900" y="3192463"/>
            <a:ext cx="3670300" cy="1150937"/>
          </a:xfrm>
        </p:spPr>
        <p:txBody>
          <a:bodyPr/>
          <a:lstStyle>
            <a:lvl1pPr marL="0" indent="0" algn="r">
              <a:buFontTx/>
              <a:buNone/>
              <a:defRPr sz="2400"/>
            </a:lvl1pPr>
          </a:lstStyle>
          <a:p>
            <a:pPr lvl="0"/>
            <a:r>
              <a:rPr lang="sv-SE" altLang="sv-SE" noProof="0" smtClean="0"/>
              <a:t>Klicka här för att ändra format på underrubrik i bakgrunden</a:t>
            </a:r>
          </a:p>
        </p:txBody>
      </p:sp>
    </p:spTree>
    <p:extLst>
      <p:ext uri="{BB962C8B-B14F-4D97-AF65-F5344CB8AC3E}">
        <p14:creationId xmlns:p14="http://schemas.microsoft.com/office/powerpoint/2010/main" val="653133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ltLang="sv-SE" dirty="0"/>
          </a:p>
        </p:txBody>
      </p:sp>
      <p:sp>
        <p:nvSpPr>
          <p:cNvPr id="5" name="Platshållare för sidfot 4"/>
          <p:cNvSpPr>
            <a:spLocks noGrp="1"/>
          </p:cNvSpPr>
          <p:nvPr>
            <p:ph type="ftr" sz="quarter" idx="11"/>
          </p:nvPr>
        </p:nvSpPr>
        <p:spPr/>
        <p:txBody>
          <a:bodyPr/>
          <a:lstStyle>
            <a:lvl1pPr>
              <a:defRPr/>
            </a:lvl1pPr>
          </a:lstStyle>
          <a:p>
            <a:endParaRPr lang="sv-SE" altLang="sv-SE" dirty="0"/>
          </a:p>
        </p:txBody>
      </p:sp>
      <p:sp>
        <p:nvSpPr>
          <p:cNvPr id="6" name="Platshållare för bildnummer 5"/>
          <p:cNvSpPr>
            <a:spLocks noGrp="1"/>
          </p:cNvSpPr>
          <p:nvPr>
            <p:ph type="sldNum" sz="quarter" idx="12"/>
          </p:nvPr>
        </p:nvSpPr>
        <p:spPr/>
        <p:txBody>
          <a:bodyPr/>
          <a:lstStyle>
            <a:lvl1pPr>
              <a:defRPr/>
            </a:lvl1pPr>
          </a:lstStyle>
          <a:p>
            <a:fld id="{373526AE-2581-4E6E-9B3B-56B4935BBF50}" type="slidenum">
              <a:rPr lang="sv-SE" altLang="sv-SE"/>
              <a:pPr/>
              <a:t>‹#›</a:t>
            </a:fld>
            <a:endParaRPr lang="sv-SE" altLang="sv-SE" dirty="0"/>
          </a:p>
        </p:txBody>
      </p:sp>
    </p:spTree>
    <p:extLst>
      <p:ext uri="{BB962C8B-B14F-4D97-AF65-F5344CB8AC3E}">
        <p14:creationId xmlns:p14="http://schemas.microsoft.com/office/powerpoint/2010/main" val="3047186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539750" y="1258888"/>
            <a:ext cx="3954463" cy="50387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258888"/>
            <a:ext cx="3954462" cy="50387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ltLang="sv-SE" dirty="0"/>
          </a:p>
        </p:txBody>
      </p:sp>
      <p:sp>
        <p:nvSpPr>
          <p:cNvPr id="6" name="Platshållare för sidfot 5"/>
          <p:cNvSpPr>
            <a:spLocks noGrp="1"/>
          </p:cNvSpPr>
          <p:nvPr>
            <p:ph type="ftr" sz="quarter" idx="11"/>
          </p:nvPr>
        </p:nvSpPr>
        <p:spPr/>
        <p:txBody>
          <a:bodyPr/>
          <a:lstStyle>
            <a:lvl1pPr>
              <a:defRPr/>
            </a:lvl1pPr>
          </a:lstStyle>
          <a:p>
            <a:endParaRPr lang="sv-SE" altLang="sv-SE" dirty="0"/>
          </a:p>
        </p:txBody>
      </p:sp>
      <p:sp>
        <p:nvSpPr>
          <p:cNvPr id="7" name="Platshållare för bildnummer 6"/>
          <p:cNvSpPr>
            <a:spLocks noGrp="1"/>
          </p:cNvSpPr>
          <p:nvPr>
            <p:ph type="sldNum" sz="quarter" idx="12"/>
          </p:nvPr>
        </p:nvSpPr>
        <p:spPr/>
        <p:txBody>
          <a:bodyPr/>
          <a:lstStyle>
            <a:lvl1pPr>
              <a:defRPr/>
            </a:lvl1pPr>
          </a:lstStyle>
          <a:p>
            <a:fld id="{7855D144-AB83-467F-B3BE-144584683222}" type="slidenum">
              <a:rPr lang="sv-SE" altLang="sv-SE"/>
              <a:pPr/>
              <a:t>‹#›</a:t>
            </a:fld>
            <a:endParaRPr lang="sv-SE" altLang="sv-SE" dirty="0"/>
          </a:p>
        </p:txBody>
      </p:sp>
    </p:spTree>
    <p:extLst>
      <p:ext uri="{BB962C8B-B14F-4D97-AF65-F5344CB8AC3E}">
        <p14:creationId xmlns:p14="http://schemas.microsoft.com/office/powerpoint/2010/main" val="160793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4248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701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701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7017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57017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06504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smtClean="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smtClean="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smtClean="0"/>
              <a:t>Klicka här för att lägga in din logotype</a:t>
            </a:r>
            <a:endParaRPr lang="sv-SE" dirty="0"/>
          </a:p>
        </p:txBody>
      </p:sp>
    </p:spTree>
    <p:extLst>
      <p:ext uri="{BB962C8B-B14F-4D97-AF65-F5344CB8AC3E}">
        <p14:creationId xmlns:p14="http://schemas.microsoft.com/office/powerpoint/2010/main" val="211140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smtClean="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smtClean="0"/>
              <a:t>Klicka här för att ändra format på bakgrundstexten</a:t>
            </a:r>
          </a:p>
          <a:p>
            <a:pPr lvl="1"/>
            <a:r>
              <a:rPr lang="sv-SE" altLang="sv-SE" dirty="0" smtClean="0"/>
              <a:t>Nivå två</a:t>
            </a:r>
          </a:p>
          <a:p>
            <a:pPr lvl="2"/>
            <a:r>
              <a:rPr lang="sv-SE" altLang="sv-SE" dirty="0" smtClean="0"/>
              <a:t>Nivå tre</a:t>
            </a:r>
          </a:p>
          <a:p>
            <a:pPr lvl="3"/>
            <a:r>
              <a:rPr lang="sv-SE" altLang="sv-SE" dirty="0" smtClean="0"/>
              <a:t>Nivå fyra</a:t>
            </a:r>
          </a:p>
          <a:p>
            <a:pPr lvl="4"/>
            <a:r>
              <a:rPr lang="sv-SE" altLang="sv-SE" dirty="0" smtClean="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dirty="0"/>
          </a:p>
        </p:txBody>
      </p:sp>
      <p:pic>
        <p:nvPicPr>
          <p:cNvPr id="8" name="Bildobjekt 7"/>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9" r:id="rId4"/>
    <p:sldLayoutId id="2147483670" r:id="rId5"/>
    <p:sldLayoutId id="2147483671" r:id="rId6"/>
    <p:sldLayoutId id="2147483672" r:id="rId7"/>
    <p:sldLayoutId id="2147483673" r:id="rId8"/>
    <p:sldLayoutId id="2147483664" r:id="rId9"/>
    <p:sldLayoutId id="2147483665" r:id="rId10"/>
    <p:sldLayoutId id="2147483666" r:id="rId11"/>
    <p:sldLayoutId id="2147483667" r:id="rId12"/>
    <p:sldLayoutId id="2147483668" r:id="rId13"/>
    <p:sldLayoutId id="2147483674" r:id="rId14"/>
    <p:sldLayoutId id="2147483675" r:id="rId15"/>
    <p:sldLayoutId id="2147483650" r:id="rId16"/>
    <p:sldLayoutId id="2147483651" r:id="rId17"/>
    <p:sldLayoutId id="2147483652" r:id="rId18"/>
    <p:sldLayoutId id="2147483653" r:id="rId19"/>
    <p:sldLayoutId id="2147483654" r:id="rId20"/>
    <p:sldLayoutId id="2147483655" r:id="rId21"/>
    <p:sldLayoutId id="2147483656" r:id="rId22"/>
    <p:sldLayoutId id="2147483657" r:id="rId23"/>
    <p:sldLayoutId id="2147483676" r:id="rId24"/>
    <p:sldLayoutId id="2147483677" r:id="rId25"/>
    <p:sldLayoutId id="2147483678" r:id="rId26"/>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sv-SE" altLang="sv-SE" dirty="0" smtClean="0"/>
              <a:t>Vera grundkurs</a:t>
            </a:r>
            <a:br>
              <a:rPr lang="sv-SE" altLang="sv-SE" dirty="0" smtClean="0"/>
            </a:br>
            <a:r>
              <a:rPr lang="sv-SE" altLang="sv-SE" dirty="0" smtClean="0"/>
              <a:t>Del 2 Stallgödsel-beräkningar</a:t>
            </a:r>
            <a:endParaRPr lang="sv-SE" altLang="sv-SE" dirty="0"/>
          </a:p>
        </p:txBody>
      </p:sp>
      <p:sp>
        <p:nvSpPr>
          <p:cNvPr id="2051" name="Rectangle 3"/>
          <p:cNvSpPr>
            <a:spLocks noGrp="1" noChangeArrowheads="1"/>
          </p:cNvSpPr>
          <p:nvPr>
            <p:ph type="subTitle" idx="1"/>
          </p:nvPr>
        </p:nvSpPr>
        <p:spPr/>
        <p:txBody>
          <a:bodyPr/>
          <a:lstStyle/>
          <a:p>
            <a:r>
              <a:rPr lang="sv-SE" altLang="sv-SE" dirty="0" smtClean="0"/>
              <a:t>Uppdaterad augusti 2022</a:t>
            </a:r>
            <a:endParaRPr lang="sv-SE" altLang="sv-SE" dirty="0"/>
          </a:p>
        </p:txBody>
      </p:sp>
    </p:spTree>
    <p:extLst>
      <p:ext uri="{BB962C8B-B14F-4D97-AF65-F5344CB8AC3E}">
        <p14:creationId xmlns:p14="http://schemas.microsoft.com/office/powerpoint/2010/main" val="2074625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9288" y="379434"/>
            <a:ext cx="8061523" cy="539750"/>
          </a:xfrm>
        </p:spPr>
        <p:txBody>
          <a:bodyPr/>
          <a:lstStyle/>
          <a:p>
            <a:r>
              <a:rPr lang="sv-SE" sz="2200" dirty="0"/>
              <a:t>Vera instruktion: Strömedel</a:t>
            </a:r>
          </a:p>
        </p:txBody>
      </p:sp>
      <p:sp>
        <p:nvSpPr>
          <p:cNvPr id="3" name="Platshållare för innehåll 2"/>
          <p:cNvSpPr>
            <a:spLocks noGrp="1"/>
          </p:cNvSpPr>
          <p:nvPr>
            <p:ph idx="1"/>
          </p:nvPr>
        </p:nvSpPr>
        <p:spPr>
          <a:xfrm>
            <a:off x="531373" y="1067783"/>
            <a:ext cx="8061325" cy="1963598"/>
          </a:xfrm>
        </p:spPr>
        <p:txBody>
          <a:bodyPr/>
          <a:lstStyle/>
          <a:p>
            <a:r>
              <a:rPr lang="sv-SE" sz="1600" dirty="0"/>
              <a:t>I normalfallet räknar </a:t>
            </a:r>
            <a:r>
              <a:rPr lang="sv-SE" sz="1600" dirty="0" smtClean="0"/>
              <a:t>Vera </a:t>
            </a:r>
            <a:r>
              <a:rPr lang="sv-SE" sz="1600" dirty="0"/>
              <a:t>med att halm används som strö. </a:t>
            </a:r>
          </a:p>
          <a:p>
            <a:r>
              <a:rPr lang="sv-SE" sz="1600" dirty="0" smtClean="0"/>
              <a:t>Typ </a:t>
            </a:r>
            <a:r>
              <a:rPr lang="sv-SE" sz="1600" dirty="0"/>
              <a:t>av strö påverkar </a:t>
            </a:r>
            <a:r>
              <a:rPr lang="sv-SE" sz="1600" dirty="0" err="1"/>
              <a:t>ts</a:t>
            </a:r>
            <a:r>
              <a:rPr lang="sv-SE" sz="1600" dirty="0"/>
              <a:t>-halt, </a:t>
            </a:r>
            <a:r>
              <a:rPr lang="sv-SE" sz="1600" dirty="0" smtClean="0"/>
              <a:t>förluster av ammoniak, innehåll av växtnäring </a:t>
            </a:r>
            <a:r>
              <a:rPr lang="sv-SE" sz="1600" dirty="0"/>
              <a:t>och </a:t>
            </a:r>
            <a:r>
              <a:rPr lang="sv-SE" sz="1600" dirty="0" smtClean="0"/>
              <a:t>gödselmängder. Det beror på att olika </a:t>
            </a:r>
            <a:r>
              <a:rPr lang="sv-SE" sz="1600" dirty="0"/>
              <a:t>mycket urin </a:t>
            </a:r>
            <a:r>
              <a:rPr lang="sv-SE" sz="1600" dirty="0" smtClean="0"/>
              <a:t>sugs </a:t>
            </a:r>
            <a:r>
              <a:rPr lang="sv-SE" sz="1600" dirty="0"/>
              <a:t>upp med olika slags strömedel</a:t>
            </a:r>
            <a:r>
              <a:rPr lang="sv-SE" sz="1600" dirty="0" smtClean="0"/>
              <a:t>. </a:t>
            </a:r>
          </a:p>
          <a:p>
            <a:r>
              <a:rPr lang="sv-SE" sz="1600" dirty="0" smtClean="0"/>
              <a:t>Förmågan att suga upp vätska är störst hos torv, följt av halm och sist spån. Torv minskar avgången av ammoniak mest. </a:t>
            </a:r>
            <a:endParaRPr lang="sv-SE" sz="1600" dirty="0"/>
          </a:p>
          <a:p>
            <a:endParaRPr lang="sv-SE" sz="1600" dirty="0"/>
          </a:p>
        </p:txBody>
      </p:sp>
      <p:sp>
        <p:nvSpPr>
          <p:cNvPr id="6" name="Platshållare för innehåll 2"/>
          <p:cNvSpPr txBox="1">
            <a:spLocks/>
          </p:cNvSpPr>
          <p:nvPr/>
        </p:nvSpPr>
        <p:spPr bwMode="auto">
          <a:xfrm>
            <a:off x="4644008" y="2492896"/>
            <a:ext cx="39468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smtClean="0"/>
              <a:t>Vera räknar med standardströ-mängder. Justera strögivan och typ av strö för ett djurslag i taget. </a:t>
            </a:r>
            <a:br>
              <a:rPr lang="sv-SE" sz="1600" dirty="0" smtClean="0"/>
            </a:br>
            <a:r>
              <a:rPr lang="sv-SE" sz="1600" dirty="0" smtClean="0"/>
              <a:t>På </a:t>
            </a:r>
            <a:r>
              <a:rPr lang="sv-SE" sz="1600" dirty="0" err="1" smtClean="0"/>
              <a:t>djurkortet</a:t>
            </a:r>
            <a:r>
              <a:rPr lang="sv-SE" sz="1600" dirty="0" smtClean="0"/>
              <a:t> anges årsförbrukningen för detta djurslag. </a:t>
            </a:r>
            <a:endParaRPr lang="sv-SE" sz="1600" dirty="0"/>
          </a:p>
          <a:p>
            <a:r>
              <a:rPr lang="sv-SE" sz="1600" dirty="0" smtClean="0"/>
              <a:t>I Sammanställning strömängd som du hittar i verktygsmenyn, ser du hur mycket strö som går åt totalt på hela gården. Stäm </a:t>
            </a:r>
            <a:r>
              <a:rPr lang="sv-SE" sz="1600" dirty="0"/>
              <a:t>av med </a:t>
            </a:r>
            <a:r>
              <a:rPr lang="sv-SE" sz="1600" dirty="0" smtClean="0"/>
              <a:t>lantbrukaren </a:t>
            </a:r>
            <a:r>
              <a:rPr lang="sv-SE" sz="1600" dirty="0"/>
              <a:t>om det verkar </a:t>
            </a:r>
            <a:r>
              <a:rPr lang="sv-SE" sz="1600" dirty="0" smtClean="0"/>
              <a:t>rimligt på årsbasis. </a:t>
            </a:r>
            <a:r>
              <a:rPr lang="sv-SE" sz="1600" dirty="0"/>
              <a:t>Justera dagsgivan så att den stämmer med </a:t>
            </a:r>
            <a:r>
              <a:rPr lang="sv-SE" sz="1600" dirty="0" smtClean="0"/>
              <a:t>årsförbrukningen.</a:t>
            </a:r>
            <a:r>
              <a:rPr lang="sv-SE" sz="1600" dirty="0"/>
              <a:t/>
            </a:r>
            <a:br>
              <a:rPr lang="sv-SE" sz="1600" dirty="0"/>
            </a:br>
            <a:endParaRPr lang="sv-SE" sz="1600" dirty="0" smtClean="0"/>
          </a:p>
          <a:p>
            <a:endParaRPr lang="sv-SE" dirty="0"/>
          </a:p>
        </p:txBody>
      </p:sp>
      <p:pic>
        <p:nvPicPr>
          <p:cNvPr id="5" name="Bildobjekt 4" descr="Bilden visar att du kan justera vilken typ av strö och hur mycket djuren får per dag. I rutan sammanställning strömängd visas den totala mängden strö för halm, spån och torv per år." title="Vera strömedel och sammanställning strömängd"/>
          <p:cNvPicPr>
            <a:picLocks noChangeAspect="1"/>
          </p:cNvPicPr>
          <p:nvPr/>
        </p:nvPicPr>
        <p:blipFill>
          <a:blip r:embed="rId2"/>
          <a:stretch>
            <a:fillRect/>
          </a:stretch>
        </p:blipFill>
        <p:spPr>
          <a:xfrm>
            <a:off x="719020" y="2780928"/>
            <a:ext cx="3737342" cy="3817715"/>
          </a:xfrm>
          <a:prstGeom prst="rect">
            <a:avLst/>
          </a:prstGeom>
          <a:ln>
            <a:noFill/>
          </a:ln>
          <a:effectLst>
            <a:outerShdw blurRad="190500" algn="tl" rotWithShape="0">
              <a:srgbClr val="000000">
                <a:alpha val="70000"/>
              </a:srgbClr>
            </a:outerShdw>
          </a:effectLst>
        </p:spPr>
      </p:pic>
      <p:sp>
        <p:nvSpPr>
          <p:cNvPr id="9" name="Rektangel 8" descr="Årsförbrukning i ton för halm, torv och spån" title="Ram runt årsförbrukning i ton"/>
          <p:cNvSpPr/>
          <p:nvPr/>
        </p:nvSpPr>
        <p:spPr>
          <a:xfrm>
            <a:off x="1043608" y="4005064"/>
            <a:ext cx="2592288" cy="552840"/>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descr="Halm, spån och torv i ton per år." title="Sammanställning strömängd"/>
          <p:cNvSpPr/>
          <p:nvPr/>
        </p:nvSpPr>
        <p:spPr>
          <a:xfrm>
            <a:off x="745287" y="4785051"/>
            <a:ext cx="2520280" cy="288032"/>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4307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0" y="358775"/>
            <a:ext cx="8061523" cy="539750"/>
          </a:xfrm>
        </p:spPr>
        <p:txBody>
          <a:bodyPr/>
          <a:lstStyle/>
          <a:p>
            <a:r>
              <a:rPr lang="sv-SE" sz="2200" dirty="0"/>
              <a:t>Vera instruktion: Pressvatten </a:t>
            </a:r>
            <a:r>
              <a:rPr lang="sv-SE" sz="2200" dirty="0" smtClean="0"/>
              <a:t>från plansilo</a:t>
            </a:r>
            <a:endParaRPr lang="sv-SE" sz="2200" dirty="0"/>
          </a:p>
        </p:txBody>
      </p:sp>
      <p:sp>
        <p:nvSpPr>
          <p:cNvPr id="3" name="Platshållare för innehåll 2"/>
          <p:cNvSpPr>
            <a:spLocks noGrp="1"/>
          </p:cNvSpPr>
          <p:nvPr>
            <p:ph idx="1"/>
          </p:nvPr>
        </p:nvSpPr>
        <p:spPr>
          <a:xfrm>
            <a:off x="539552" y="1258888"/>
            <a:ext cx="8061523" cy="2314127"/>
          </a:xfrm>
        </p:spPr>
        <p:txBody>
          <a:bodyPr/>
          <a:lstStyle/>
          <a:p>
            <a:pPr marL="0" indent="0">
              <a:buNone/>
            </a:pPr>
            <a:r>
              <a:rPr lang="sv-SE" sz="1600" dirty="0" smtClean="0"/>
              <a:t>Om det finns pressvatten från ensilage i plansilo som leds till gödsel- eller urinbrunnen fyller du i det på flik Pressvatten.</a:t>
            </a:r>
            <a:endParaRPr lang="sv-SE" sz="1600" dirty="0"/>
          </a:p>
          <a:p>
            <a:r>
              <a:rPr lang="sv-SE" sz="1600" dirty="0" smtClean="0"/>
              <a:t>Du behöver veta grönmassan i ton ensilage (blött), </a:t>
            </a:r>
            <a:r>
              <a:rPr lang="sv-SE" sz="1600" dirty="0" err="1" smtClean="0"/>
              <a:t>ts</a:t>
            </a:r>
            <a:r>
              <a:rPr lang="sv-SE" sz="1600" dirty="0" smtClean="0"/>
              <a:t>-halt vid inläggning, innehåll av råprotein och hur stor andel som hamnar i gödselbrunnen respektive urinbrunnen.</a:t>
            </a:r>
          </a:p>
          <a:p>
            <a:r>
              <a:rPr lang="sv-SE" sz="1600" dirty="0" smtClean="0"/>
              <a:t>Om ensilaget är blötare än 30% </a:t>
            </a:r>
            <a:r>
              <a:rPr lang="sv-SE" sz="1600" dirty="0" err="1" smtClean="0"/>
              <a:t>ts</a:t>
            </a:r>
            <a:r>
              <a:rPr lang="sv-SE" sz="1600" dirty="0" smtClean="0"/>
              <a:t> bildas pressvatten.</a:t>
            </a:r>
          </a:p>
          <a:p>
            <a:r>
              <a:rPr lang="sv-SE" sz="1600" dirty="0" smtClean="0"/>
              <a:t>Pressvattnet påverkar både mängder och kväveinnehållet i gödseln </a:t>
            </a:r>
          </a:p>
        </p:txBody>
      </p:sp>
      <p:pic>
        <p:nvPicPr>
          <p:cNvPr id="4" name="Bildobjekt 3" descr="Bilden visar pressvatten från plansilo där du behöver fylla i ensilagemängd, ts-halt vid inläggning, råproteinhalt, andel pressvatten som samlas i urinbrunn och andel pressvatten som samlas i flytgödselbehållare." title="Från Vera Pressvatten från plansilo"/>
          <p:cNvPicPr>
            <a:picLocks noChangeAspect="1"/>
          </p:cNvPicPr>
          <p:nvPr/>
        </p:nvPicPr>
        <p:blipFill>
          <a:blip r:embed="rId2"/>
          <a:stretch>
            <a:fillRect/>
          </a:stretch>
        </p:blipFill>
        <p:spPr>
          <a:xfrm>
            <a:off x="2692662" y="3933378"/>
            <a:ext cx="3755301" cy="18722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620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4360" y="339195"/>
            <a:ext cx="8061523" cy="539750"/>
          </a:xfrm>
        </p:spPr>
        <p:txBody>
          <a:bodyPr/>
          <a:lstStyle/>
          <a:p>
            <a:r>
              <a:rPr lang="sv-SE" sz="2200" dirty="0"/>
              <a:t>Ammoniakförluster i stall- och lager</a:t>
            </a:r>
          </a:p>
        </p:txBody>
      </p:sp>
      <p:sp>
        <p:nvSpPr>
          <p:cNvPr id="6" name="Platshållare för innehåll 2"/>
          <p:cNvSpPr txBox="1">
            <a:spLocks/>
          </p:cNvSpPr>
          <p:nvPr/>
        </p:nvSpPr>
        <p:spPr bwMode="auto">
          <a:xfrm>
            <a:off x="5032030" y="980728"/>
            <a:ext cx="3571130" cy="348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smtClean="0"/>
              <a:t>Gödselslag, system för utgödsling, hur väl urinen skiljs av, temperatur, pH-värde i gödseln styr ammoniak-avgången i stall och lager</a:t>
            </a:r>
          </a:p>
          <a:p>
            <a:r>
              <a:rPr lang="sv-SE" sz="1600" dirty="0" smtClean="0"/>
              <a:t>Att kyla gödsel i stallet kan minska förlusterna när temperaturen sänks.</a:t>
            </a:r>
          </a:p>
          <a:p>
            <a:r>
              <a:rPr lang="sv-SE" sz="1600" dirty="0" smtClean="0"/>
              <a:t>Förlusterna är lägre från flytgödsel jämfört med från fast- och djupströgödsel. Det beror på att flytgödseln har högre innehåll av vatten, lägre pH-värde och en mindre luftexponerad yta. </a:t>
            </a:r>
          </a:p>
        </p:txBody>
      </p:sp>
      <p:sp>
        <p:nvSpPr>
          <p:cNvPr id="3" name="Platshållare för innehåll 2"/>
          <p:cNvSpPr>
            <a:spLocks noGrp="1"/>
          </p:cNvSpPr>
          <p:nvPr>
            <p:ph idx="1"/>
          </p:nvPr>
        </p:nvSpPr>
        <p:spPr>
          <a:xfrm>
            <a:off x="513854" y="4613699"/>
            <a:ext cx="8061325" cy="1500461"/>
          </a:xfrm>
        </p:spPr>
        <p:txBody>
          <a:bodyPr/>
          <a:lstStyle/>
          <a:p>
            <a:r>
              <a:rPr lang="sv-SE" sz="1600" dirty="0"/>
              <a:t>I </a:t>
            </a:r>
            <a:r>
              <a:rPr lang="sv-SE" sz="1600" dirty="0" smtClean="0"/>
              <a:t>tabell 3 </a:t>
            </a:r>
            <a:r>
              <a:rPr lang="sv-SE" sz="1600" dirty="0"/>
              <a:t>visas pH-värdet i olika gödselslag. Fast- och djupströgödsel och urin har oftast högre pH-värde än flytgödsel. Nötgödsel har oftast ett högre pH-värde jämfört med grisgödsel. </a:t>
            </a:r>
          </a:p>
          <a:p>
            <a:r>
              <a:rPr lang="sv-SE" sz="1600" dirty="0"/>
              <a:t>Förlusterna </a:t>
            </a:r>
            <a:r>
              <a:rPr lang="sv-SE" sz="1600" dirty="0" smtClean="0"/>
              <a:t>av ammoniak är störst om pH-värdet är över 9,3. Om pH-värdet kan sänkas med t.ex. tillsats av syra i gödseln minskar förlusterna. Tyvärr kan du inte ändra gödselns pH-värde i Vera.</a:t>
            </a:r>
          </a:p>
        </p:txBody>
      </p:sp>
      <p:pic>
        <p:nvPicPr>
          <p:cNvPr id="5" name="Bildobjekt 4" descr="Tabellen visar gödselslag, ts-halt, pH-värde, andel ammoniumkväve, ungefärlig kol-kvävekvot och hanteringsegenskaper. " title="Tabell 3 över egenskaper hos olika typer av stallgödsel"/>
          <p:cNvPicPr>
            <a:picLocks noChangeAspect="1"/>
          </p:cNvPicPr>
          <p:nvPr/>
        </p:nvPicPr>
        <p:blipFill>
          <a:blip r:embed="rId2"/>
          <a:stretch>
            <a:fillRect/>
          </a:stretch>
        </p:blipFill>
        <p:spPr>
          <a:xfrm>
            <a:off x="323528" y="1284055"/>
            <a:ext cx="4619237" cy="2880320"/>
          </a:xfrm>
          <a:prstGeom prst="rect">
            <a:avLst/>
          </a:prstGeom>
          <a:ln>
            <a:noFill/>
          </a:ln>
          <a:effectLst>
            <a:outerShdw blurRad="190500" algn="tl" rotWithShape="0">
              <a:srgbClr val="000000">
                <a:alpha val="70000"/>
              </a:srgbClr>
            </a:outerShdw>
          </a:effectLst>
        </p:spPr>
      </p:pic>
      <p:sp>
        <p:nvSpPr>
          <p:cNvPr id="4" name="Rektangel 3"/>
          <p:cNvSpPr/>
          <p:nvPr/>
        </p:nvSpPr>
        <p:spPr>
          <a:xfrm>
            <a:off x="1061553" y="6304154"/>
            <a:ext cx="7017717" cy="338554"/>
          </a:xfrm>
          <a:prstGeom prst="rect">
            <a:avLst/>
          </a:prstGeom>
        </p:spPr>
        <p:txBody>
          <a:bodyPr wrap="square">
            <a:spAutoFit/>
          </a:bodyPr>
          <a:lstStyle/>
          <a:p>
            <a:pPr lvl="0">
              <a:spcBef>
                <a:spcPct val="20000"/>
              </a:spcBef>
              <a:buClr>
                <a:srgbClr val="005C84"/>
              </a:buClr>
            </a:pPr>
            <a:r>
              <a:rPr lang="sv-SE" sz="1600" dirty="0" smtClean="0">
                <a:solidFill>
                  <a:srgbClr val="004165"/>
                </a:solidFill>
                <a:latin typeface="Helvetica"/>
              </a:rPr>
              <a:t>Källa: Rekommendationer för gödsling och kalkning, Jordbruksverket</a:t>
            </a:r>
            <a:endParaRPr lang="sv-SE" sz="1600" dirty="0">
              <a:solidFill>
                <a:srgbClr val="004165"/>
              </a:solidFill>
              <a:latin typeface="Helvetica"/>
            </a:endParaRPr>
          </a:p>
        </p:txBody>
      </p:sp>
    </p:spTree>
    <p:extLst>
      <p:ext uri="{BB962C8B-B14F-4D97-AF65-F5344CB8AC3E}">
        <p14:creationId xmlns:p14="http://schemas.microsoft.com/office/powerpoint/2010/main" val="130270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5538" y="390938"/>
            <a:ext cx="8061523" cy="539750"/>
          </a:xfrm>
        </p:spPr>
        <p:txBody>
          <a:bodyPr/>
          <a:lstStyle/>
          <a:p>
            <a:r>
              <a:rPr lang="sv-SE" sz="2200" dirty="0"/>
              <a:t>Vera instruktion: Lagringskapacitet</a:t>
            </a:r>
          </a:p>
        </p:txBody>
      </p:sp>
      <p:sp>
        <p:nvSpPr>
          <p:cNvPr id="3" name="Platshållare för innehåll 2"/>
          <p:cNvSpPr>
            <a:spLocks noGrp="1"/>
          </p:cNvSpPr>
          <p:nvPr>
            <p:ph idx="1"/>
          </p:nvPr>
        </p:nvSpPr>
        <p:spPr>
          <a:xfrm>
            <a:off x="539751" y="1052736"/>
            <a:ext cx="4997835" cy="2249625"/>
          </a:xfrm>
        </p:spPr>
        <p:txBody>
          <a:bodyPr/>
          <a:lstStyle/>
          <a:p>
            <a:r>
              <a:rPr lang="sv-SE" sz="1600" dirty="0" smtClean="0"/>
              <a:t>Behov av lagringskapacitet beräknas efter hur lång lagringstiden är och hur mycket gödsel som produceras för de aktuella djurslagen</a:t>
            </a:r>
          </a:p>
          <a:p>
            <a:r>
              <a:rPr lang="sv-SE" sz="1600" dirty="0" smtClean="0"/>
              <a:t>I Vera fyller du i uppgifterna på bilden, bl.a.:</a:t>
            </a:r>
          </a:p>
          <a:p>
            <a:pPr lvl="1"/>
            <a:r>
              <a:rPr lang="sv-SE" sz="1400" dirty="0" smtClean="0"/>
              <a:t>behållarens djup och gödselplattans storlek</a:t>
            </a:r>
          </a:p>
          <a:p>
            <a:pPr lvl="1"/>
            <a:r>
              <a:rPr lang="sv-SE" sz="1400" dirty="0" smtClean="0"/>
              <a:t>hur stor gödsel- och urinbrunnen är</a:t>
            </a:r>
          </a:p>
          <a:p>
            <a:pPr lvl="1"/>
            <a:r>
              <a:rPr lang="sv-SE" sz="1400" dirty="0" smtClean="0"/>
              <a:t>Säkerhetsmarginal som kallas outnyttjad behållarvolym </a:t>
            </a:r>
            <a:endParaRPr lang="sv-SE" sz="1200" dirty="0" smtClean="0"/>
          </a:p>
        </p:txBody>
      </p:sp>
      <p:pic>
        <p:nvPicPr>
          <p:cNvPr id="4" name="Bildobjekt 3" descr="Under lagringskapacitet fyller du i behållarens medeldjup, lagringskapacitet gödselplatta, flytgödsel och urinbrunn, lagringshöjd på platta, outnyttjad behållarvolym flytgödsel och urin. " title="Del av flik Lagring i Vera"/>
          <p:cNvPicPr>
            <a:picLocks noChangeAspect="1"/>
          </p:cNvPicPr>
          <p:nvPr/>
        </p:nvPicPr>
        <p:blipFill>
          <a:blip r:embed="rId2"/>
          <a:stretch>
            <a:fillRect/>
          </a:stretch>
        </p:blipFill>
        <p:spPr>
          <a:xfrm>
            <a:off x="586430" y="3302362"/>
            <a:ext cx="4808592" cy="3139105"/>
          </a:xfrm>
          <a:prstGeom prst="rect">
            <a:avLst/>
          </a:prstGeom>
          <a:ln>
            <a:noFill/>
          </a:ln>
          <a:effectLst>
            <a:outerShdw blurRad="190500" algn="tl" rotWithShape="0">
              <a:srgbClr val="000000">
                <a:alpha val="70000"/>
              </a:srgbClr>
            </a:outerShdw>
          </a:effectLst>
        </p:spPr>
      </p:pic>
      <p:sp>
        <p:nvSpPr>
          <p:cNvPr id="5" name="Rektangel 4"/>
          <p:cNvSpPr/>
          <p:nvPr/>
        </p:nvSpPr>
        <p:spPr>
          <a:xfrm>
            <a:off x="5792763" y="3532731"/>
            <a:ext cx="2808312" cy="2720745"/>
          </a:xfrm>
          <a:prstGeom prst="rect">
            <a:avLst/>
          </a:prstGeom>
        </p:spPr>
        <p:txBody>
          <a:bodyPr wrap="square">
            <a:spAutoFit/>
          </a:bodyPr>
          <a:lstStyle/>
          <a:p>
            <a:pPr marL="285750" indent="-285750">
              <a:spcBef>
                <a:spcPct val="20000"/>
              </a:spcBef>
              <a:buClr>
                <a:srgbClr val="A71930"/>
              </a:buClr>
              <a:buFontTx/>
              <a:buChar char="›"/>
            </a:pPr>
            <a:r>
              <a:rPr lang="sv-SE" sz="1400" dirty="0" smtClean="0">
                <a:solidFill>
                  <a:srgbClr val="004165"/>
                </a:solidFill>
                <a:latin typeface="Helvetica"/>
              </a:rPr>
              <a:t>Ytan </a:t>
            </a:r>
            <a:r>
              <a:rPr lang="sv-SE" sz="1400" dirty="0">
                <a:solidFill>
                  <a:srgbClr val="004165"/>
                </a:solidFill>
                <a:latin typeface="Helvetica"/>
              </a:rPr>
              <a:t>får vi fram utifrån angivet djup och angiven volym, så tänk på att kontrollera båda </a:t>
            </a:r>
            <a:r>
              <a:rPr lang="sv-SE" sz="1400" dirty="0" smtClean="0">
                <a:solidFill>
                  <a:srgbClr val="004165"/>
                </a:solidFill>
                <a:latin typeface="Helvetica"/>
              </a:rPr>
              <a:t>sakerna.</a:t>
            </a:r>
          </a:p>
          <a:p>
            <a:pPr marL="285750" indent="-285750">
              <a:spcBef>
                <a:spcPct val="20000"/>
              </a:spcBef>
              <a:buClr>
                <a:srgbClr val="A71930"/>
              </a:buClr>
              <a:buFontTx/>
              <a:buChar char="›"/>
            </a:pPr>
            <a:r>
              <a:rPr lang="sv-SE" sz="1400" dirty="0" smtClean="0">
                <a:solidFill>
                  <a:srgbClr val="004165"/>
                </a:solidFill>
                <a:latin typeface="Helvetica"/>
              </a:rPr>
              <a:t>Även det kanske inte finns någon brunn för flytande gödselslag eller platta för fasta gödselslag är det viktigt att du låter behållarens medeldjup och lagringshöjd för gödselplatta ha ett värde &gt;0.</a:t>
            </a:r>
          </a:p>
        </p:txBody>
      </p:sp>
      <p:pic>
        <p:nvPicPr>
          <p:cNvPr id="7" name="Bildobjekt 6" descr="Dekorativ bild" title="Flytgödselbrunn med spännta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586" y="1318232"/>
            <a:ext cx="2931131" cy="1954087"/>
          </a:xfrm>
          <a:prstGeom prst="rect">
            <a:avLst/>
          </a:prstGeom>
        </p:spPr>
      </p:pic>
      <p:sp>
        <p:nvSpPr>
          <p:cNvPr id="8" name="Rektangel 7"/>
          <p:cNvSpPr/>
          <p:nvPr/>
        </p:nvSpPr>
        <p:spPr>
          <a:xfrm>
            <a:off x="6467756" y="6292202"/>
            <a:ext cx="215686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Mårten Svensson</a:t>
            </a:r>
            <a:endParaRPr lang="sv-SE" sz="1200" dirty="0">
              <a:solidFill>
                <a:srgbClr val="004165"/>
              </a:solidFill>
              <a:latin typeface="Helvetica"/>
            </a:endParaRPr>
          </a:p>
        </p:txBody>
      </p:sp>
    </p:spTree>
    <p:extLst>
      <p:ext uri="{BB962C8B-B14F-4D97-AF65-F5344CB8AC3E}">
        <p14:creationId xmlns:p14="http://schemas.microsoft.com/office/powerpoint/2010/main" val="57951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524537" y="361583"/>
            <a:ext cx="8061523" cy="539750"/>
          </a:xfrm>
        </p:spPr>
        <p:txBody>
          <a:bodyPr/>
          <a:lstStyle/>
          <a:p>
            <a:r>
              <a:rPr lang="sv-SE" sz="2200" dirty="0"/>
              <a:t>Vera instruktion: Täckning </a:t>
            </a:r>
            <a:r>
              <a:rPr lang="sv-SE" sz="2200" dirty="0" smtClean="0"/>
              <a:t>av flytgödsel och urin</a:t>
            </a:r>
            <a:endParaRPr lang="sv-SE" sz="2200" dirty="0"/>
          </a:p>
        </p:txBody>
      </p:sp>
      <p:sp>
        <p:nvSpPr>
          <p:cNvPr id="24" name="Platshållare för innehåll 2"/>
          <p:cNvSpPr txBox="1">
            <a:spLocks/>
          </p:cNvSpPr>
          <p:nvPr/>
        </p:nvSpPr>
        <p:spPr bwMode="auto">
          <a:xfrm>
            <a:off x="184651" y="1082440"/>
            <a:ext cx="8394660" cy="108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smtClean="0"/>
              <a:t>Täckningen av behållaren påverkar både hur mycket ammoniak som förloras och hur mycket nederbörd som tillkommer under lagringen.</a:t>
            </a:r>
          </a:p>
          <a:p>
            <a:r>
              <a:rPr lang="sv-SE" sz="1600" dirty="0" smtClean="0"/>
              <a:t>Om </a:t>
            </a:r>
            <a:r>
              <a:rPr lang="sv-SE" sz="1600" dirty="0"/>
              <a:t>brunnen har </a:t>
            </a:r>
            <a:r>
              <a:rPr lang="sv-SE" sz="1600" dirty="0" err="1" smtClean="0"/>
              <a:t>svämtäcke</a:t>
            </a:r>
            <a:r>
              <a:rPr lang="sv-SE" sz="1600" dirty="0" smtClean="0"/>
              <a:t> beräknas nederbörden som halva årsnederbörden för den kommun som gården ligger i. Det beror på att en del av nederbörden avdunstar.</a:t>
            </a:r>
          </a:p>
          <a:p>
            <a:endParaRPr lang="sv-SE" sz="1600" dirty="0" smtClean="0"/>
          </a:p>
        </p:txBody>
      </p:sp>
      <p:pic>
        <p:nvPicPr>
          <p:cNvPr id="4" name="Platshållare för innehåll 3" descr="Du fyller i andel av gödseln som täcks på olika sätt. Till exempel under betonglock, svämtäcke eller tät behållare. " title="Del 2 av flik lagring i Vera Täckning flytgödsel/ urin"/>
          <p:cNvPicPr>
            <a:picLocks noGrp="1" noChangeAspect="1"/>
          </p:cNvPicPr>
          <p:nvPr>
            <p:ph idx="1"/>
          </p:nvPr>
        </p:nvPicPr>
        <p:blipFill>
          <a:blip r:embed="rId2"/>
          <a:stretch>
            <a:fillRect/>
          </a:stretch>
        </p:blipFill>
        <p:spPr>
          <a:xfrm>
            <a:off x="367652" y="2360146"/>
            <a:ext cx="5112568" cy="4336780"/>
          </a:xfrm>
          <a:prstGeom prst="rect">
            <a:avLst/>
          </a:prstGeom>
          <a:ln>
            <a:noFill/>
          </a:ln>
          <a:effectLst>
            <a:outerShdw blurRad="190500" algn="tl" rotWithShape="0">
              <a:srgbClr val="000000">
                <a:alpha val="70000"/>
              </a:srgbClr>
            </a:outerShdw>
          </a:effectLst>
        </p:spPr>
      </p:pic>
      <p:sp>
        <p:nvSpPr>
          <p:cNvPr id="29" name="Rektangel 28" title="Ram runt täckning med halm"/>
          <p:cNvSpPr/>
          <p:nvPr/>
        </p:nvSpPr>
        <p:spPr>
          <a:xfrm>
            <a:off x="436592" y="2994405"/>
            <a:ext cx="2664296" cy="362215"/>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8" name="Rak pil 27" title="Pil från täckning med halm"/>
          <p:cNvCxnSpPr>
            <a:stCxn id="29" idx="3"/>
            <a:endCxn id="10" idx="1"/>
          </p:cNvCxnSpPr>
          <p:nvPr/>
        </p:nvCxnSpPr>
        <p:spPr>
          <a:xfrm flipV="1">
            <a:off x="3100888" y="3169468"/>
            <a:ext cx="3229684" cy="6045"/>
          </a:xfrm>
          <a:prstGeom prst="straightConnector1">
            <a:avLst/>
          </a:prstGeom>
          <a:ln w="28575">
            <a:solidFill>
              <a:srgbClr val="A71930"/>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title="Text om täckning med halm"/>
          <p:cNvSpPr txBox="1"/>
          <p:nvPr/>
        </p:nvSpPr>
        <p:spPr>
          <a:xfrm>
            <a:off x="6330572" y="2753969"/>
            <a:ext cx="2251885" cy="830997"/>
          </a:xfrm>
          <a:prstGeom prst="rect">
            <a:avLst/>
          </a:prstGeom>
          <a:noFill/>
          <a:ln w="28575">
            <a:solidFill>
              <a:srgbClr val="A71930"/>
            </a:solidFill>
          </a:ln>
        </p:spPr>
        <p:txBody>
          <a:bodyPr wrap="square" rtlCol="0">
            <a:spAutoFit/>
          </a:bodyPr>
          <a:lstStyle/>
          <a:p>
            <a:r>
              <a:rPr lang="sv-SE" sz="1600" dirty="0" smtClean="0">
                <a:latin typeface="+mn-lt"/>
              </a:rPr>
              <a:t>Halm på ytan, samma egenskaper som </a:t>
            </a:r>
            <a:r>
              <a:rPr lang="sv-SE" sz="1600" dirty="0" err="1" smtClean="0">
                <a:latin typeface="+mn-lt"/>
              </a:rPr>
              <a:t>svämtäcke</a:t>
            </a:r>
            <a:endParaRPr lang="sv-SE" sz="1600" dirty="0">
              <a:latin typeface="+mn-lt"/>
            </a:endParaRPr>
          </a:p>
        </p:txBody>
      </p:sp>
      <p:sp>
        <p:nvSpPr>
          <p:cNvPr id="21" name="Rektangel 20" title="Ram runt svämtäcke"/>
          <p:cNvSpPr/>
          <p:nvPr/>
        </p:nvSpPr>
        <p:spPr>
          <a:xfrm>
            <a:off x="435196" y="4524651"/>
            <a:ext cx="2664296" cy="362215"/>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pil 19" title="Pil från svämtäcke"/>
          <p:cNvCxnSpPr>
            <a:stCxn id="21" idx="3"/>
            <a:endCxn id="23" idx="1"/>
          </p:cNvCxnSpPr>
          <p:nvPr/>
        </p:nvCxnSpPr>
        <p:spPr>
          <a:xfrm flipV="1">
            <a:off x="3099492" y="4647862"/>
            <a:ext cx="3219670" cy="57897"/>
          </a:xfrm>
          <a:prstGeom prst="straightConnector1">
            <a:avLst/>
          </a:prstGeom>
          <a:ln w="28575">
            <a:solidFill>
              <a:srgbClr val="A71930"/>
            </a:solidFill>
            <a:tailEnd type="triangle"/>
          </a:ln>
        </p:spPr>
        <p:style>
          <a:lnRef idx="1">
            <a:schemeClr val="accent1"/>
          </a:lnRef>
          <a:fillRef idx="0">
            <a:schemeClr val="accent1"/>
          </a:fillRef>
          <a:effectRef idx="0">
            <a:schemeClr val="accent1"/>
          </a:effectRef>
          <a:fontRef idx="minor">
            <a:schemeClr val="tx1"/>
          </a:fontRef>
        </p:style>
      </p:cxnSp>
      <p:sp>
        <p:nvSpPr>
          <p:cNvPr id="23" name="textruta 22" title="Ram runt text om svämtäcke"/>
          <p:cNvSpPr txBox="1"/>
          <p:nvPr/>
        </p:nvSpPr>
        <p:spPr>
          <a:xfrm>
            <a:off x="6319162" y="4478585"/>
            <a:ext cx="2263295" cy="338554"/>
          </a:xfrm>
          <a:prstGeom prst="rect">
            <a:avLst/>
          </a:prstGeom>
          <a:noFill/>
          <a:ln w="28575">
            <a:solidFill>
              <a:srgbClr val="A71930"/>
            </a:solidFill>
          </a:ln>
        </p:spPr>
        <p:txBody>
          <a:bodyPr wrap="square" rtlCol="0">
            <a:spAutoFit/>
          </a:bodyPr>
          <a:lstStyle/>
          <a:p>
            <a:r>
              <a:rPr lang="sv-SE" sz="1600" dirty="0" smtClean="0">
                <a:latin typeface="+mj-lt"/>
              </a:rPr>
              <a:t>Förvalt värde 100%</a:t>
            </a:r>
            <a:endParaRPr lang="sv-SE" sz="1600" dirty="0">
              <a:latin typeface="+mj-lt"/>
            </a:endParaRPr>
          </a:p>
        </p:txBody>
      </p:sp>
      <p:sp>
        <p:nvSpPr>
          <p:cNvPr id="16" name="Rektangel 15" title="Ram runt tät behållare"/>
          <p:cNvSpPr/>
          <p:nvPr/>
        </p:nvSpPr>
        <p:spPr>
          <a:xfrm>
            <a:off x="435196" y="5828691"/>
            <a:ext cx="2664296" cy="362215"/>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Rak pil 14" title="Pil från tät behållare"/>
          <p:cNvCxnSpPr>
            <a:stCxn id="16" idx="3"/>
            <a:endCxn id="18" idx="1"/>
          </p:cNvCxnSpPr>
          <p:nvPr/>
        </p:nvCxnSpPr>
        <p:spPr>
          <a:xfrm flipV="1">
            <a:off x="3099492" y="5736358"/>
            <a:ext cx="3216065" cy="273441"/>
          </a:xfrm>
          <a:prstGeom prst="straightConnector1">
            <a:avLst/>
          </a:prstGeom>
          <a:ln w="28575">
            <a:solidFill>
              <a:srgbClr val="A71930"/>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title="Text om tät behållare"/>
          <p:cNvSpPr txBox="1"/>
          <p:nvPr/>
        </p:nvSpPr>
        <p:spPr>
          <a:xfrm>
            <a:off x="6315557" y="5320859"/>
            <a:ext cx="2270503" cy="830997"/>
          </a:xfrm>
          <a:prstGeom prst="rect">
            <a:avLst/>
          </a:prstGeom>
          <a:solidFill>
            <a:schemeClr val="accent3"/>
          </a:solidFill>
          <a:ln w="28575">
            <a:solidFill>
              <a:srgbClr val="A71930"/>
            </a:solidFill>
          </a:ln>
        </p:spPr>
        <p:txBody>
          <a:bodyPr wrap="square" rtlCol="0">
            <a:spAutoFit/>
          </a:bodyPr>
          <a:lstStyle/>
          <a:p>
            <a:r>
              <a:rPr lang="sv-SE" sz="1600" dirty="0" smtClean="0">
                <a:latin typeface="+mj-lt"/>
              </a:rPr>
              <a:t>Gödselkokong, </a:t>
            </a:r>
            <a:br>
              <a:rPr lang="sv-SE" sz="1600" dirty="0" smtClean="0">
                <a:latin typeface="+mj-lt"/>
              </a:rPr>
            </a:br>
            <a:r>
              <a:rPr lang="sv-SE" sz="1600" dirty="0" smtClean="0">
                <a:latin typeface="+mj-lt"/>
              </a:rPr>
              <a:t>t.ex. i gummiduk, helt gastät</a:t>
            </a:r>
            <a:endParaRPr lang="sv-SE" sz="1600" dirty="0">
              <a:latin typeface="+mj-lt"/>
            </a:endParaRPr>
          </a:p>
        </p:txBody>
      </p:sp>
    </p:spTree>
    <p:extLst>
      <p:ext uri="{BB962C8B-B14F-4D97-AF65-F5344CB8AC3E}">
        <p14:creationId xmlns:p14="http://schemas.microsoft.com/office/powerpoint/2010/main" val="219528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3100" y="188640"/>
            <a:ext cx="6657975" cy="709885"/>
          </a:xfrm>
        </p:spPr>
        <p:txBody>
          <a:bodyPr/>
          <a:lstStyle/>
          <a:p>
            <a:r>
              <a:rPr lang="sv-SE" sz="2200" dirty="0"/>
              <a:t>Vera instruktion: </a:t>
            </a:r>
            <a:r>
              <a:rPr lang="sv-SE" sz="2200" dirty="0" smtClean="0"/>
              <a:t/>
            </a:r>
            <a:br>
              <a:rPr lang="sv-SE" sz="2200" dirty="0" smtClean="0"/>
            </a:br>
            <a:r>
              <a:rPr lang="sv-SE" sz="2200" dirty="0" smtClean="0"/>
              <a:t>Lagringsteknik </a:t>
            </a:r>
            <a:r>
              <a:rPr lang="sv-SE" sz="2200" dirty="0"/>
              <a:t>och extra </a:t>
            </a:r>
            <a:r>
              <a:rPr lang="sv-SE" sz="2200" dirty="0" smtClean="0"/>
              <a:t>vattentillskott</a:t>
            </a:r>
            <a:endParaRPr lang="sv-SE" sz="2200" dirty="0"/>
          </a:p>
        </p:txBody>
      </p:sp>
      <p:sp>
        <p:nvSpPr>
          <p:cNvPr id="3" name="Platshållare för innehåll 2"/>
          <p:cNvSpPr>
            <a:spLocks noGrp="1"/>
          </p:cNvSpPr>
          <p:nvPr>
            <p:ph idx="1"/>
          </p:nvPr>
        </p:nvSpPr>
        <p:spPr>
          <a:xfrm>
            <a:off x="467544" y="1196752"/>
            <a:ext cx="3888432" cy="5256584"/>
          </a:xfrm>
        </p:spPr>
        <p:txBody>
          <a:bodyPr/>
          <a:lstStyle/>
          <a:p>
            <a:r>
              <a:rPr lang="sv-SE" sz="1600" dirty="0" smtClean="0">
                <a:solidFill>
                  <a:srgbClr val="004266"/>
                </a:solidFill>
              </a:rPr>
              <a:t>Ange </a:t>
            </a:r>
          </a:p>
          <a:p>
            <a:pPr lvl="1"/>
            <a:r>
              <a:rPr lang="sv-SE" sz="1400" dirty="0" smtClean="0">
                <a:solidFill>
                  <a:srgbClr val="004266"/>
                </a:solidFill>
              </a:rPr>
              <a:t>om fastgödselplattan har tak</a:t>
            </a:r>
          </a:p>
          <a:p>
            <a:pPr lvl="1"/>
            <a:r>
              <a:rPr lang="sv-SE" sz="1400" dirty="0">
                <a:solidFill>
                  <a:srgbClr val="004266"/>
                </a:solidFill>
              </a:rPr>
              <a:t>o</a:t>
            </a:r>
            <a:r>
              <a:rPr lang="sv-SE" sz="1400" dirty="0" smtClean="0">
                <a:solidFill>
                  <a:srgbClr val="004266"/>
                </a:solidFill>
              </a:rPr>
              <a:t>m urinen lagras tillsammans med flytgödseln</a:t>
            </a:r>
          </a:p>
          <a:p>
            <a:pPr lvl="1"/>
            <a:r>
              <a:rPr lang="sv-SE" sz="1400" dirty="0" smtClean="0">
                <a:solidFill>
                  <a:srgbClr val="004266"/>
                </a:solidFill>
              </a:rPr>
              <a:t>hur ofta djupströbädden gödslas ut. Tiden som den ligger i stallet dras av från lagringsbehovet. Du måste ange ett värde på utgödslingsintervallet.</a:t>
            </a:r>
            <a:r>
              <a:rPr lang="sv-SE" sz="1200" dirty="0" smtClean="0">
                <a:solidFill>
                  <a:srgbClr val="004266"/>
                </a:solidFill>
              </a:rPr>
              <a:t> </a:t>
            </a:r>
          </a:p>
          <a:p>
            <a:r>
              <a:rPr lang="sv-SE" sz="1600" dirty="0" smtClean="0"/>
              <a:t>Fyll i storleken på övriga hårdgjorda ytor som bidrar med vatten till urin- eller flytgödselbrunn</a:t>
            </a:r>
          </a:p>
          <a:p>
            <a:r>
              <a:rPr lang="sv-SE" sz="1600" dirty="0" smtClean="0"/>
              <a:t>Fyll </a:t>
            </a:r>
            <a:r>
              <a:rPr lang="sv-SE" sz="1600" dirty="0"/>
              <a:t>i om något extra vatten hamnar i </a:t>
            </a:r>
            <a:r>
              <a:rPr lang="sv-SE" sz="1600" dirty="0" smtClean="0"/>
              <a:t>flytgödseln. Du anger det som </a:t>
            </a:r>
            <a:r>
              <a:rPr lang="sv-SE" sz="1600" dirty="0"/>
              <a:t>en andel av </a:t>
            </a:r>
            <a:r>
              <a:rPr lang="sv-SE" sz="1600" dirty="0" smtClean="0"/>
              <a:t>hela gödselvolymen. </a:t>
            </a:r>
            <a:r>
              <a:rPr lang="sv-SE" sz="1600" dirty="0"/>
              <a:t>Det kan vara </a:t>
            </a:r>
            <a:r>
              <a:rPr lang="sv-SE" sz="1600" dirty="0" smtClean="0"/>
              <a:t>vatten, </a:t>
            </a:r>
            <a:r>
              <a:rPr lang="sv-SE" sz="1600" dirty="0"/>
              <a:t>t.ex. </a:t>
            </a:r>
            <a:r>
              <a:rPr lang="sv-SE" sz="1600" dirty="0" smtClean="0"/>
              <a:t>disk- </a:t>
            </a:r>
            <a:r>
              <a:rPr lang="sv-SE" sz="1600" dirty="0"/>
              <a:t>och </a:t>
            </a:r>
            <a:r>
              <a:rPr lang="sv-SE" sz="1600" dirty="0" smtClean="0"/>
              <a:t>spol-, tvätt- eller spillvatten och som inte ingår i schablonerna </a:t>
            </a:r>
            <a:endParaRPr lang="sv-SE" sz="1600" dirty="0"/>
          </a:p>
          <a:p>
            <a:r>
              <a:rPr lang="sv-SE" sz="1600" dirty="0"/>
              <a:t>Du kan även </a:t>
            </a:r>
            <a:r>
              <a:rPr lang="sv-SE" sz="1600" dirty="0" smtClean="0"/>
              <a:t>minska vatten-mängden och höja </a:t>
            </a:r>
            <a:r>
              <a:rPr lang="sv-SE" sz="1600" dirty="0" err="1" smtClean="0"/>
              <a:t>ts</a:t>
            </a:r>
            <a:r>
              <a:rPr lang="sv-SE" sz="1600" dirty="0" smtClean="0"/>
              <a:t>-halten genom </a:t>
            </a:r>
            <a:r>
              <a:rPr lang="sv-SE" sz="1600" dirty="0"/>
              <a:t>att </a:t>
            </a:r>
            <a:r>
              <a:rPr lang="sv-SE" sz="1600" dirty="0" smtClean="0"/>
              <a:t>sätta minustecken </a:t>
            </a:r>
            <a:r>
              <a:rPr lang="sv-SE" sz="1600" dirty="0"/>
              <a:t>framför </a:t>
            </a:r>
            <a:r>
              <a:rPr lang="sv-SE" sz="1600" dirty="0" smtClean="0"/>
              <a:t>extra vatten till flytgödseln, % </a:t>
            </a:r>
            <a:endParaRPr lang="sv-SE" sz="1600" dirty="0"/>
          </a:p>
        </p:txBody>
      </p:sp>
      <p:pic>
        <p:nvPicPr>
          <p:cNvPr id="4" name="Bildobjekt 3" descr="Under lagringsteknik fyller du i påfyllning under täckning, tak över fastgödselplatta, urinen lagras med flytgödseln och utgödslingsintervall för djupströbädd. Under extra vattentillskott anger du hur stora övriga hårdgjorda ytor är och hur mycket extra vatten som kommer till flytgödseln. " title="Del av lagring i Vera, lagringsteknik och extra vattentillskott"/>
          <p:cNvPicPr>
            <a:picLocks noChangeAspect="1"/>
          </p:cNvPicPr>
          <p:nvPr/>
        </p:nvPicPr>
        <p:blipFill>
          <a:blip r:embed="rId2"/>
          <a:stretch>
            <a:fillRect/>
          </a:stretch>
        </p:blipFill>
        <p:spPr>
          <a:xfrm>
            <a:off x="4491715" y="1484784"/>
            <a:ext cx="4092531" cy="34138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630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061523" cy="539750"/>
          </a:xfrm>
        </p:spPr>
        <p:txBody>
          <a:bodyPr/>
          <a:lstStyle/>
          <a:p>
            <a:r>
              <a:rPr lang="sv-SE" sz="2200" dirty="0" smtClean="0"/>
              <a:t>Omsättningsförluster</a:t>
            </a:r>
            <a:endParaRPr lang="sv-SE" sz="2200" dirty="0"/>
          </a:p>
        </p:txBody>
      </p:sp>
      <p:sp>
        <p:nvSpPr>
          <p:cNvPr id="3" name="Platshållare för innehåll 2"/>
          <p:cNvSpPr>
            <a:spLocks noGrp="1"/>
          </p:cNvSpPr>
          <p:nvPr>
            <p:ph idx="1"/>
          </p:nvPr>
        </p:nvSpPr>
        <p:spPr>
          <a:xfrm>
            <a:off x="563085" y="1196752"/>
            <a:ext cx="8061325" cy="4680520"/>
          </a:xfrm>
        </p:spPr>
        <p:txBody>
          <a:bodyPr/>
          <a:lstStyle/>
          <a:p>
            <a:r>
              <a:rPr lang="sv-SE" sz="1600" dirty="0" smtClean="0"/>
              <a:t>För </a:t>
            </a:r>
            <a:r>
              <a:rPr lang="sv-SE" sz="1600" dirty="0"/>
              <a:t>fast- och </a:t>
            </a:r>
            <a:r>
              <a:rPr lang="sv-SE" sz="1600" dirty="0" smtClean="0"/>
              <a:t>djupströgödsel dras omsättningsförluster vid lagringen av. Att gödseln minskar i vikt beror både </a:t>
            </a:r>
            <a:r>
              <a:rPr lang="sv-SE" sz="1600" dirty="0"/>
              <a:t>på att en del av kolet omsätts och avgår som </a:t>
            </a:r>
            <a:r>
              <a:rPr lang="sv-SE" sz="1600" dirty="0" smtClean="0"/>
              <a:t>koldioxid och att vatten </a:t>
            </a:r>
            <a:r>
              <a:rPr lang="sv-SE" sz="1600" dirty="0"/>
              <a:t>försvinner </a:t>
            </a:r>
            <a:r>
              <a:rPr lang="sv-SE" sz="1600" dirty="0" smtClean="0"/>
              <a:t>vid komposteringen. </a:t>
            </a:r>
            <a:endParaRPr lang="sv-SE" sz="1600" dirty="0"/>
          </a:p>
          <a:p>
            <a:r>
              <a:rPr lang="sv-SE" sz="1600" dirty="0"/>
              <a:t>Omsättningsförlusterna är </a:t>
            </a:r>
            <a:r>
              <a:rPr lang="sv-SE" sz="1600" dirty="0" smtClean="0"/>
              <a:t>20% </a:t>
            </a:r>
            <a:r>
              <a:rPr lang="sv-SE" sz="1600" dirty="0"/>
              <a:t>för fastgödsel och </a:t>
            </a:r>
            <a:r>
              <a:rPr lang="sv-SE" sz="1600" dirty="0" smtClean="0"/>
              <a:t>40% </a:t>
            </a:r>
            <a:r>
              <a:rPr lang="sv-SE" sz="1600" dirty="0"/>
              <a:t>för </a:t>
            </a:r>
            <a:r>
              <a:rPr lang="sv-SE" sz="1600" dirty="0" smtClean="0"/>
              <a:t>djupströgödsel förutom för fjäderfägödsel. För fjäderfägödsel beror de på vilken </a:t>
            </a:r>
            <a:r>
              <a:rPr lang="sv-SE" sz="1600" dirty="0" err="1" smtClean="0"/>
              <a:t>ts</a:t>
            </a:r>
            <a:r>
              <a:rPr lang="sv-SE" sz="1600" dirty="0" smtClean="0"/>
              <a:t>-halt gödseln har. </a:t>
            </a:r>
            <a:r>
              <a:rPr lang="sv-SE" sz="1600" dirty="0"/>
              <a:t> </a:t>
            </a:r>
            <a:endParaRPr lang="sv-SE" sz="1600" dirty="0" smtClean="0"/>
          </a:p>
          <a:p>
            <a:r>
              <a:rPr lang="sv-SE" sz="1600" dirty="0" smtClean="0"/>
              <a:t>Omsättningsförluster på inköpt gödsel beräknas på den tid som gödseln lagras på gården.</a:t>
            </a:r>
          </a:p>
          <a:p>
            <a:r>
              <a:rPr lang="sv-SE" sz="1600" dirty="0" smtClean="0"/>
              <a:t>För bortförd gödsel beräknas omsättningsförlusterna helt och hållet på den gård som producerar gödseln även om det kanske inte stämmer i verkligheten.</a:t>
            </a:r>
          </a:p>
          <a:p>
            <a:pPr marL="0" lvl="0" indent="0">
              <a:buNone/>
            </a:pPr>
            <a:endParaRPr lang="sv-SE" sz="1600" b="1" dirty="0" smtClean="0">
              <a:solidFill>
                <a:srgbClr val="58A618"/>
              </a:solidFill>
            </a:endParaRPr>
          </a:p>
          <a:p>
            <a:pPr marL="0" lvl="0" indent="0">
              <a:buNone/>
            </a:pPr>
            <a:r>
              <a:rPr lang="sv-SE" sz="1600" b="1" dirty="0" smtClean="0">
                <a:solidFill>
                  <a:srgbClr val="58A618"/>
                </a:solidFill>
              </a:rPr>
              <a:t>Exempel</a:t>
            </a:r>
            <a:r>
              <a:rPr lang="sv-SE" sz="1600" b="1" dirty="0" smtClean="0"/>
              <a:t/>
            </a:r>
            <a:br>
              <a:rPr lang="sv-SE" sz="1600" b="1" dirty="0" smtClean="0"/>
            </a:br>
            <a:endParaRPr lang="sv-SE" sz="1600" b="1" dirty="0" smtClean="0"/>
          </a:p>
          <a:p>
            <a:r>
              <a:rPr lang="sv-SE" sz="1600" dirty="0" smtClean="0"/>
              <a:t>Mängden djupströgödsel före lagring är 230 ton. Med 40 % omsättningsförluster blir de 0,40*230 ton= 92 ton. Det betyder att 40</a:t>
            </a:r>
            <a:r>
              <a:rPr lang="sv-SE" sz="1600" dirty="0"/>
              <a:t>% av vikten har försvunnit som omsättningsförluster.</a:t>
            </a:r>
          </a:p>
          <a:p>
            <a:pPr lvl="0"/>
            <a:r>
              <a:rPr lang="sv-SE" sz="1600" dirty="0" smtClean="0"/>
              <a:t>Mängd gödsel efter att omsättningsförlusterna dragits bort blir </a:t>
            </a:r>
            <a:br>
              <a:rPr lang="sv-SE" sz="1600" dirty="0" smtClean="0"/>
            </a:br>
            <a:r>
              <a:rPr lang="sv-SE" sz="1600" dirty="0" smtClean="0"/>
              <a:t>230-92= 138 ton djupströgödsel</a:t>
            </a:r>
            <a:br>
              <a:rPr lang="sv-SE" sz="1600" dirty="0" smtClean="0"/>
            </a:br>
            <a:endParaRPr lang="sv-SE" sz="1600" dirty="0"/>
          </a:p>
        </p:txBody>
      </p:sp>
      <p:sp>
        <p:nvSpPr>
          <p:cNvPr id="5" name="Rektangel 4" descr="Beräkning av omsättningsförluster" title="Grön ram runt exempel på omsättningsförluster"/>
          <p:cNvSpPr/>
          <p:nvPr/>
        </p:nvSpPr>
        <p:spPr>
          <a:xfrm>
            <a:off x="539552" y="3789040"/>
            <a:ext cx="8061325" cy="2088232"/>
          </a:xfrm>
          <a:prstGeom prst="rect">
            <a:avLst/>
          </a:prstGeom>
          <a:noFill/>
          <a:ln w="28575">
            <a:solidFill>
              <a:srgbClr val="58A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Tree>
    <p:extLst>
      <p:ext uri="{BB962C8B-B14F-4D97-AF65-F5344CB8AC3E}">
        <p14:creationId xmlns:p14="http://schemas.microsoft.com/office/powerpoint/2010/main" val="2009465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43769"/>
            <a:ext cx="8061523" cy="539750"/>
          </a:xfrm>
        </p:spPr>
        <p:txBody>
          <a:bodyPr/>
          <a:lstStyle/>
          <a:p>
            <a:r>
              <a:rPr lang="sv-SE" dirty="0" smtClean="0"/>
              <a:t>Ammoniakförluster vid spridning</a:t>
            </a:r>
            <a:endParaRPr lang="sv-SE" dirty="0"/>
          </a:p>
        </p:txBody>
      </p:sp>
      <p:sp>
        <p:nvSpPr>
          <p:cNvPr id="6" name="Platshållare för innehåll 2"/>
          <p:cNvSpPr txBox="1">
            <a:spLocks/>
          </p:cNvSpPr>
          <p:nvPr/>
        </p:nvSpPr>
        <p:spPr bwMode="auto">
          <a:xfrm>
            <a:off x="467544" y="1127230"/>
            <a:ext cx="8061325" cy="101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smtClean="0"/>
              <a:t>Temperatur och nederbörd men också </a:t>
            </a:r>
            <a:r>
              <a:rPr lang="sv-SE" sz="1800" dirty="0" err="1" smtClean="0"/>
              <a:t>ts</a:t>
            </a:r>
            <a:r>
              <a:rPr lang="sv-SE" sz="1800" dirty="0" smtClean="0"/>
              <a:t>-halt och pH-värde i gödseln styr ammoniakavgången</a:t>
            </a:r>
            <a:endParaRPr lang="sv-SE" sz="1800" dirty="0"/>
          </a:p>
        </p:txBody>
      </p:sp>
      <p:pic>
        <p:nvPicPr>
          <p:cNvPr id="4" name="Bildobjekt 3" descr="Desto varmare väder ju större blir ammoniakförlusterna. " title="Temeperaturens påverkan på ammoniakförlustern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88" y="1844824"/>
            <a:ext cx="4501527" cy="4996040"/>
          </a:xfrm>
          <a:prstGeom prst="rect">
            <a:avLst/>
          </a:prstGeom>
        </p:spPr>
      </p:pic>
      <p:pic>
        <p:nvPicPr>
          <p:cNvPr id="5" name="Bildobjekt 4" descr="Om det är torrt väder är kväveförlusterna större än vid 10 mm regn." title="Nederbördens påverkan på kväveförlustern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984" y="2081298"/>
            <a:ext cx="4235576" cy="4759565"/>
          </a:xfrm>
          <a:prstGeom prst="rect">
            <a:avLst/>
          </a:prstGeom>
        </p:spPr>
      </p:pic>
      <p:sp>
        <p:nvSpPr>
          <p:cNvPr id="8" name="Rektangel 7"/>
          <p:cNvSpPr/>
          <p:nvPr/>
        </p:nvSpPr>
        <p:spPr>
          <a:xfrm>
            <a:off x="1362534" y="6425365"/>
            <a:ext cx="7539522"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Bilder: </a:t>
            </a:r>
            <a:r>
              <a:rPr lang="sv-SE" sz="1200" dirty="0">
                <a:solidFill>
                  <a:srgbClr val="004165"/>
                </a:solidFill>
                <a:latin typeface="Helvetica"/>
              </a:rPr>
              <a:t>Din stallgödsel är </a:t>
            </a:r>
            <a:r>
              <a:rPr lang="sv-SE" sz="1200" dirty="0" smtClean="0">
                <a:solidFill>
                  <a:srgbClr val="004165"/>
                </a:solidFill>
                <a:latin typeface="Helvetica"/>
              </a:rPr>
              <a:t>värdefull från Praktiska Råd nr 5</a:t>
            </a:r>
            <a:endParaRPr lang="sv-SE" sz="1200" dirty="0">
              <a:solidFill>
                <a:srgbClr val="004165"/>
              </a:solidFill>
              <a:latin typeface="Helvetica"/>
            </a:endParaRPr>
          </a:p>
        </p:txBody>
      </p:sp>
    </p:spTree>
    <p:extLst>
      <p:ext uri="{BB962C8B-B14F-4D97-AF65-F5344CB8AC3E}">
        <p14:creationId xmlns:p14="http://schemas.microsoft.com/office/powerpoint/2010/main" val="2566074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91859"/>
            <a:ext cx="8061523" cy="539750"/>
          </a:xfrm>
        </p:spPr>
        <p:txBody>
          <a:bodyPr/>
          <a:lstStyle/>
          <a:p>
            <a:r>
              <a:rPr lang="sv-SE" sz="2200" dirty="0" smtClean="0"/>
              <a:t>Forts. ammoniakförluster vid spridning</a:t>
            </a:r>
            <a:endParaRPr lang="sv-SE" sz="2200" dirty="0"/>
          </a:p>
        </p:txBody>
      </p:sp>
      <p:sp>
        <p:nvSpPr>
          <p:cNvPr id="3" name="Platshållare för innehåll 2"/>
          <p:cNvSpPr>
            <a:spLocks noGrp="1"/>
          </p:cNvSpPr>
          <p:nvPr>
            <p:ph idx="1"/>
          </p:nvPr>
        </p:nvSpPr>
        <p:spPr>
          <a:xfrm>
            <a:off x="423741" y="1048242"/>
            <a:ext cx="8061325" cy="1017984"/>
          </a:xfrm>
        </p:spPr>
        <p:txBody>
          <a:bodyPr/>
          <a:lstStyle/>
          <a:p>
            <a:r>
              <a:rPr lang="sv-SE" sz="1800" dirty="0" smtClean="0"/>
              <a:t>Även spridningsteknik och tid för nedbrukning bestämmer hur stor ammoniakavgången blir</a:t>
            </a:r>
            <a:endParaRPr lang="sv-SE" sz="1800" dirty="0"/>
          </a:p>
        </p:txBody>
      </p:sp>
      <p:pic>
        <p:nvPicPr>
          <p:cNvPr id="7" name="Bildobjekt 6" descr="Släpslangar och myllningsaggregat minskar förlusterna eftersom de ger mindre exponerad yta. &#10;" title="Spridningstekni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82" y="1943755"/>
            <a:ext cx="4379925" cy="4914246"/>
          </a:xfrm>
          <a:prstGeom prst="rect">
            <a:avLst/>
          </a:prstGeom>
        </p:spPr>
      </p:pic>
      <p:pic>
        <p:nvPicPr>
          <p:cNvPr id="6" name="Bildobjekt 5" descr="Kväveeffekt beroende på nedbrukningstid för gödsel från grisar och nötkreatur. Ju snabbare gödseln brukas ned, desto större blir kväveeffekten." title="Snabb nedbruk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7" y="1887343"/>
            <a:ext cx="4408536" cy="4983234"/>
          </a:xfrm>
          <a:prstGeom prst="rect">
            <a:avLst/>
          </a:prstGeom>
        </p:spPr>
      </p:pic>
      <p:sp>
        <p:nvSpPr>
          <p:cNvPr id="4" name="Rektangel 3" descr="Överstruken text" title="Överstrykning 1"/>
          <p:cNvSpPr/>
          <p:nvPr/>
        </p:nvSpPr>
        <p:spPr>
          <a:xfrm>
            <a:off x="1619672" y="6597352"/>
            <a:ext cx="1152128"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descr="Överstruken text" title="Överstruken text 2"/>
          <p:cNvSpPr/>
          <p:nvPr/>
        </p:nvSpPr>
        <p:spPr>
          <a:xfrm>
            <a:off x="7236296" y="6093296"/>
            <a:ext cx="1152128" cy="1440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4788024" y="6453336"/>
            <a:ext cx="4235907" cy="288032"/>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Bilder: </a:t>
            </a:r>
            <a:r>
              <a:rPr lang="sv-SE" sz="1200" dirty="0">
                <a:solidFill>
                  <a:srgbClr val="004165"/>
                </a:solidFill>
                <a:latin typeface="Helvetica"/>
              </a:rPr>
              <a:t>Din stallgödsel är </a:t>
            </a:r>
            <a:r>
              <a:rPr lang="sv-SE" sz="1200" dirty="0" smtClean="0">
                <a:solidFill>
                  <a:srgbClr val="004165"/>
                </a:solidFill>
                <a:latin typeface="Helvetica"/>
              </a:rPr>
              <a:t>värdefull, Praktiska Råd nr 5</a:t>
            </a:r>
            <a:endParaRPr lang="sv-SE" sz="1200" dirty="0">
              <a:solidFill>
                <a:srgbClr val="004165"/>
              </a:solidFill>
              <a:latin typeface="Helvetica"/>
            </a:endParaRPr>
          </a:p>
        </p:txBody>
      </p:sp>
    </p:spTree>
    <p:extLst>
      <p:ext uri="{BB962C8B-B14F-4D97-AF65-F5344CB8AC3E}">
        <p14:creationId xmlns:p14="http://schemas.microsoft.com/office/powerpoint/2010/main" val="859737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3274" y="338188"/>
            <a:ext cx="8061523" cy="539750"/>
          </a:xfrm>
        </p:spPr>
        <p:txBody>
          <a:bodyPr/>
          <a:lstStyle/>
          <a:p>
            <a:r>
              <a:rPr lang="sv-SE" sz="2200" dirty="0"/>
              <a:t>Vera instruktion: Spridning </a:t>
            </a:r>
            <a:r>
              <a:rPr lang="sv-SE" sz="2200" dirty="0" smtClean="0"/>
              <a:t>av gödseln</a:t>
            </a:r>
            <a:endParaRPr lang="sv-SE" sz="2200" dirty="0"/>
          </a:p>
        </p:txBody>
      </p:sp>
      <p:sp>
        <p:nvSpPr>
          <p:cNvPr id="3" name="Platshållare för innehåll 2"/>
          <p:cNvSpPr>
            <a:spLocks noGrp="1"/>
          </p:cNvSpPr>
          <p:nvPr>
            <p:ph idx="1"/>
          </p:nvPr>
        </p:nvSpPr>
        <p:spPr>
          <a:xfrm>
            <a:off x="513472" y="1052737"/>
            <a:ext cx="8061325" cy="3168352"/>
          </a:xfrm>
        </p:spPr>
        <p:txBody>
          <a:bodyPr/>
          <a:lstStyle/>
          <a:p>
            <a:r>
              <a:rPr lang="sv-SE" sz="1600" dirty="0"/>
              <a:t>Lägg till </a:t>
            </a:r>
            <a:r>
              <a:rPr lang="sv-SE" sz="1600" dirty="0" smtClean="0"/>
              <a:t>en ny rad för varje spridningsteknik/tidpunkt</a:t>
            </a:r>
          </a:p>
          <a:p>
            <a:pPr lvl="1"/>
            <a:r>
              <a:rPr lang="sv-SE" sz="1400" dirty="0" smtClean="0"/>
              <a:t>Räkna ut och fyll i hur stor del av gödselmängden som sprids vid olika tidpunkter och med olika tekniker under året.</a:t>
            </a:r>
          </a:p>
          <a:p>
            <a:pPr lvl="1"/>
            <a:r>
              <a:rPr lang="sv-SE" sz="1400" dirty="0" smtClean="0"/>
              <a:t>Du anger även hur andra flytande och fasta organiska gödselmedel som t.ex. biogödsel eller slam, ska spridas. Om gården säljer eller köper gödsel lägg in det i Växtnäringsbalansen, under Produkter in eller ut. Spridningen anger du på fliken Spridning.</a:t>
            </a:r>
          </a:p>
          <a:p>
            <a:pPr lvl="1"/>
            <a:r>
              <a:rPr lang="sv-SE" sz="1400" dirty="0" smtClean="0"/>
              <a:t>Tidpunkt och teknik vid spridning styr hur mycket kväve som grödan kan ta upp. De styr också hur stora förlusterna av ammoniak vid spridning blir. Det kan du läsa mera om längre fram i presentationen.</a:t>
            </a:r>
            <a:endParaRPr lang="sv-SE" sz="1400" dirty="0"/>
          </a:p>
          <a:p>
            <a:r>
              <a:rPr lang="sv-SE" sz="1600" dirty="0" smtClean="0"/>
              <a:t>Om du har gödsel men har glömt att fylla </a:t>
            </a:r>
            <a:r>
              <a:rPr lang="sv-SE" sz="1600" dirty="0"/>
              <a:t>i </a:t>
            </a:r>
            <a:r>
              <a:rPr lang="sv-SE" sz="1600" dirty="0" smtClean="0"/>
              <a:t>spridningsteknik kommer det upp en varning. Du kan ändå ta fram rapporterna men tabellen över spridningsförlusterna saknas.</a:t>
            </a:r>
            <a:endParaRPr lang="sv-SE" sz="1600" dirty="0"/>
          </a:p>
        </p:txBody>
      </p:sp>
      <p:pic>
        <p:nvPicPr>
          <p:cNvPr id="4" name="Bildobjekt 3" descr="Spridningsteknik, spridningstidpunkt och nedbrukningstid" title="Flik spridning i Vera"/>
          <p:cNvPicPr>
            <a:picLocks noChangeAspect="1"/>
          </p:cNvPicPr>
          <p:nvPr/>
        </p:nvPicPr>
        <p:blipFill>
          <a:blip r:embed="rId2"/>
          <a:stretch>
            <a:fillRect/>
          </a:stretch>
        </p:blipFill>
        <p:spPr>
          <a:xfrm>
            <a:off x="262380" y="4365104"/>
            <a:ext cx="8563507" cy="21710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647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1" y="404664"/>
            <a:ext cx="8061523" cy="539750"/>
          </a:xfrm>
        </p:spPr>
        <p:txBody>
          <a:bodyPr/>
          <a:lstStyle/>
          <a:p>
            <a:r>
              <a:rPr lang="sv-SE" sz="2200" dirty="0" smtClean="0"/>
              <a:t>Syfte och mål</a:t>
            </a:r>
            <a:endParaRPr lang="sv-SE" sz="2200" dirty="0"/>
          </a:p>
        </p:txBody>
      </p:sp>
      <p:sp>
        <p:nvSpPr>
          <p:cNvPr id="3" name="Platshållare för innehåll 2"/>
          <p:cNvSpPr>
            <a:spLocks noGrp="1"/>
          </p:cNvSpPr>
          <p:nvPr>
            <p:ph idx="1"/>
          </p:nvPr>
        </p:nvSpPr>
        <p:spPr>
          <a:xfrm>
            <a:off x="539552" y="1379936"/>
            <a:ext cx="4320281" cy="4785368"/>
          </a:xfrm>
        </p:spPr>
        <p:txBody>
          <a:bodyPr/>
          <a:lstStyle/>
          <a:p>
            <a:pPr marL="0" indent="0">
              <a:buNone/>
            </a:pPr>
            <a:r>
              <a:rPr lang="sv-SE" sz="1800" dirty="0" smtClean="0"/>
              <a:t>Syfte för denna del av kursen:</a:t>
            </a:r>
          </a:p>
          <a:p>
            <a:r>
              <a:rPr lang="sv-SE" sz="1600" dirty="0" smtClean="0"/>
              <a:t>Att du blir säker på att göra beräkningar på stallgödsel som mängder och näringsinnehåll i Vera. Du blir insatt i att göra schablonberäkningar och stallbalans</a:t>
            </a:r>
          </a:p>
          <a:p>
            <a:pPr marL="0" indent="0">
              <a:buNone/>
            </a:pPr>
            <a:endParaRPr lang="sv-SE" sz="1600" dirty="0" smtClean="0"/>
          </a:p>
          <a:p>
            <a:pPr marL="0" indent="0">
              <a:buNone/>
            </a:pPr>
            <a:r>
              <a:rPr lang="sv-SE" sz="1800" dirty="0"/>
              <a:t>Mål:</a:t>
            </a:r>
          </a:p>
          <a:p>
            <a:r>
              <a:rPr lang="sv-SE" sz="1600" dirty="0"/>
              <a:t>Du ska kunna lägga in </a:t>
            </a:r>
            <a:r>
              <a:rPr lang="sv-SE" sz="1600" dirty="0" smtClean="0"/>
              <a:t>olika gårdars </a:t>
            </a:r>
            <a:r>
              <a:rPr lang="sv-SE" sz="1600" dirty="0"/>
              <a:t>djurhållning i </a:t>
            </a:r>
            <a:r>
              <a:rPr lang="sv-SE" sz="1600" dirty="0" smtClean="0"/>
              <a:t>Vera</a:t>
            </a:r>
            <a:endParaRPr lang="sv-SE" sz="1600" dirty="0"/>
          </a:p>
          <a:p>
            <a:r>
              <a:rPr lang="sv-SE" sz="1600" dirty="0"/>
              <a:t>Du ska veta översiktligt hur beräkningarna görs </a:t>
            </a:r>
            <a:r>
              <a:rPr lang="sv-SE" sz="1600" dirty="0" smtClean="0"/>
              <a:t>och vilka </a:t>
            </a:r>
            <a:r>
              <a:rPr lang="sv-SE" sz="1600" dirty="0" err="1"/>
              <a:t>normtal</a:t>
            </a:r>
            <a:r>
              <a:rPr lang="sv-SE" sz="1600" dirty="0"/>
              <a:t> som ligger bakom beräkningarna </a:t>
            </a:r>
            <a:endParaRPr lang="sv-SE" sz="1600" dirty="0" smtClean="0"/>
          </a:p>
          <a:p>
            <a:r>
              <a:rPr lang="sv-SE" sz="1600" dirty="0" smtClean="0"/>
              <a:t>Du </a:t>
            </a:r>
            <a:r>
              <a:rPr lang="sv-SE" sz="1600" dirty="0"/>
              <a:t>ska kunna tolka </a:t>
            </a:r>
            <a:r>
              <a:rPr lang="sv-SE" sz="1600" dirty="0" smtClean="0"/>
              <a:t>rapporterna</a:t>
            </a:r>
            <a:endParaRPr lang="sv-SE" sz="1600" dirty="0"/>
          </a:p>
        </p:txBody>
      </p:sp>
      <p:pic>
        <p:nvPicPr>
          <p:cNvPr id="5" name="Bildobjekt 4" descr="Tre personer matar djur i ett stall" title="Dekorativ bil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2335" y="1310511"/>
            <a:ext cx="3427884" cy="4924218"/>
          </a:xfrm>
          <a:prstGeom prst="rect">
            <a:avLst/>
          </a:prstGeom>
        </p:spPr>
      </p:pic>
      <p:sp>
        <p:nvSpPr>
          <p:cNvPr id="6" name="Rektangel 5"/>
          <p:cNvSpPr/>
          <p:nvPr/>
        </p:nvSpPr>
        <p:spPr>
          <a:xfrm>
            <a:off x="6444207" y="6304154"/>
            <a:ext cx="215686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Mårten Svensson</a:t>
            </a:r>
            <a:endParaRPr lang="sv-SE" sz="1200" dirty="0">
              <a:solidFill>
                <a:srgbClr val="004165"/>
              </a:solidFill>
              <a:latin typeface="Helvetica"/>
            </a:endParaRPr>
          </a:p>
        </p:txBody>
      </p:sp>
    </p:spTree>
    <p:extLst>
      <p:ext uri="{BB962C8B-B14F-4D97-AF65-F5344CB8AC3E}">
        <p14:creationId xmlns:p14="http://schemas.microsoft.com/office/powerpoint/2010/main" val="273967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22978"/>
            <a:ext cx="8061523" cy="539750"/>
          </a:xfrm>
        </p:spPr>
        <p:txBody>
          <a:bodyPr/>
          <a:lstStyle/>
          <a:p>
            <a:r>
              <a:rPr lang="sv-SE" sz="2200" dirty="0"/>
              <a:t>Vera instruktion: Bete</a:t>
            </a:r>
          </a:p>
        </p:txBody>
      </p:sp>
      <p:pic>
        <p:nvPicPr>
          <p:cNvPr id="4" name="Bildobjekt 3" descr="Kvinna som går i en hage med kor" title="Dekorativ bi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03593"/>
            <a:ext cx="4104456" cy="2729463"/>
          </a:xfrm>
          <a:prstGeom prst="rect">
            <a:avLst/>
          </a:prstGeom>
        </p:spPr>
      </p:pic>
      <p:sp>
        <p:nvSpPr>
          <p:cNvPr id="7" name="Rektangel 6"/>
          <p:cNvSpPr/>
          <p:nvPr/>
        </p:nvSpPr>
        <p:spPr>
          <a:xfrm>
            <a:off x="611560" y="3987910"/>
            <a:ext cx="179682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Janne Andersson</a:t>
            </a:r>
            <a:endParaRPr lang="sv-SE" sz="1200" dirty="0">
              <a:solidFill>
                <a:srgbClr val="004165"/>
              </a:solidFill>
              <a:latin typeface="Helvetica"/>
            </a:endParaRPr>
          </a:p>
        </p:txBody>
      </p:sp>
      <p:sp>
        <p:nvSpPr>
          <p:cNvPr id="6" name="Platshållare för innehåll 2"/>
          <p:cNvSpPr txBox="1">
            <a:spLocks/>
          </p:cNvSpPr>
          <p:nvPr/>
        </p:nvSpPr>
        <p:spPr bwMode="auto">
          <a:xfrm>
            <a:off x="4860032" y="1080192"/>
            <a:ext cx="3456384" cy="508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smtClean="0"/>
              <a:t>För varje </a:t>
            </a:r>
            <a:r>
              <a:rPr lang="sv-SE" sz="1600" dirty="0" err="1" smtClean="0"/>
              <a:t>djurkort</a:t>
            </a:r>
            <a:r>
              <a:rPr lang="sv-SE" sz="1600" dirty="0" smtClean="0"/>
              <a:t> du lägger till under Djurhållning bildas ett </a:t>
            </a:r>
            <a:r>
              <a:rPr lang="sv-SE" sz="1600" dirty="0" err="1" smtClean="0"/>
              <a:t>beteskort</a:t>
            </a:r>
            <a:r>
              <a:rPr lang="sv-SE" sz="1600" dirty="0" smtClean="0"/>
              <a:t> om </a:t>
            </a:r>
            <a:r>
              <a:rPr lang="sv-SE" sz="1600" dirty="0" err="1" smtClean="0"/>
              <a:t>stallperioden</a:t>
            </a:r>
            <a:r>
              <a:rPr lang="sv-SE" sz="1600" dirty="0" smtClean="0"/>
              <a:t> är kortare än 12 månader. </a:t>
            </a:r>
          </a:p>
          <a:p>
            <a:r>
              <a:rPr lang="sv-SE" sz="1600" dirty="0" smtClean="0"/>
              <a:t>I Vera finns schablonvärden för hur mycket och vad alla djurslag betar på åkermarksbete eller naturbete.</a:t>
            </a:r>
          </a:p>
          <a:p>
            <a:r>
              <a:rPr lang="sv-SE" sz="1600" dirty="0"/>
              <a:t>Vera räknar med att det djuren äter i stall gödslar de inne, och det som de äter på betet gödslar de ute. </a:t>
            </a:r>
          </a:p>
          <a:p>
            <a:r>
              <a:rPr lang="sv-SE" sz="1600" dirty="0"/>
              <a:t>Andel naturbete och åkerbete påverkar också beräkningen av spridningsareal och hur mycket gödsel som finns tillgänglig för spridning under ett år.</a:t>
            </a:r>
            <a:endParaRPr lang="sv-SE" sz="1200" dirty="0"/>
          </a:p>
          <a:p>
            <a:endParaRPr lang="sv-SE" sz="1600" dirty="0" smtClean="0"/>
          </a:p>
        </p:txBody>
      </p:sp>
    </p:spTree>
    <p:extLst>
      <p:ext uri="{BB962C8B-B14F-4D97-AF65-F5344CB8AC3E}">
        <p14:creationId xmlns:p14="http://schemas.microsoft.com/office/powerpoint/2010/main" val="396446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061523" cy="539750"/>
          </a:xfrm>
        </p:spPr>
        <p:txBody>
          <a:bodyPr/>
          <a:lstStyle/>
          <a:p>
            <a:r>
              <a:rPr lang="sv-SE" sz="2200" dirty="0"/>
              <a:t>Vera instruktion: </a:t>
            </a:r>
            <a:r>
              <a:rPr lang="sv-SE" sz="2200" dirty="0" err="1"/>
              <a:t>Beteskort</a:t>
            </a:r>
            <a:endParaRPr lang="sv-SE" sz="2200" dirty="0"/>
          </a:p>
        </p:txBody>
      </p:sp>
      <p:sp>
        <p:nvSpPr>
          <p:cNvPr id="5" name="Platshållare för innehåll 2"/>
          <p:cNvSpPr txBox="1">
            <a:spLocks/>
          </p:cNvSpPr>
          <p:nvPr/>
        </p:nvSpPr>
        <p:spPr bwMode="auto">
          <a:xfrm>
            <a:off x="4067944" y="1052736"/>
            <a:ext cx="4533131" cy="52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smtClean="0"/>
              <a:t>På </a:t>
            </a:r>
            <a:r>
              <a:rPr lang="sv-SE" sz="1600" dirty="0" err="1" smtClean="0"/>
              <a:t>beteskorten</a:t>
            </a:r>
            <a:r>
              <a:rPr lang="sv-SE" sz="1600" dirty="0" smtClean="0"/>
              <a:t> kan du finjustera foderintaget på betet. </a:t>
            </a:r>
          </a:p>
          <a:p>
            <a:r>
              <a:rPr lang="sv-SE" sz="1600" dirty="0" smtClean="0"/>
              <a:t>Om du inte vet hur mycket djuren betar kan du gå på de förifyllda värdena. </a:t>
            </a:r>
          </a:p>
          <a:p>
            <a:r>
              <a:rPr lang="sv-SE" sz="1600" dirty="0" smtClean="0"/>
              <a:t>Alternativt kan du ändra betesintaget och totala foderintaget efter hur mycket gårdens djur äter. </a:t>
            </a:r>
          </a:p>
          <a:p>
            <a:r>
              <a:rPr lang="sv-SE" sz="1600" dirty="0" smtClean="0"/>
              <a:t>Du kan också ändra vilken typ av åkerbete eller naturbete de betar på, och vilket näringsinnehåll betet har. </a:t>
            </a:r>
          </a:p>
          <a:p>
            <a:r>
              <a:rPr lang="sv-SE" sz="1600" dirty="0" smtClean="0"/>
              <a:t>Fyll i om djuren </a:t>
            </a:r>
            <a:r>
              <a:rPr lang="sv-SE" sz="1600" dirty="0" err="1" smtClean="0"/>
              <a:t>stödutfodras</a:t>
            </a:r>
            <a:r>
              <a:rPr lang="sv-SE" sz="1600" dirty="0" smtClean="0"/>
              <a:t> utomhus, Kg </a:t>
            </a:r>
            <a:r>
              <a:rPr lang="sv-SE" sz="1600" dirty="0" err="1" smtClean="0"/>
              <a:t>ts</a:t>
            </a:r>
            <a:r>
              <a:rPr lang="sv-SE" sz="1600" dirty="0" smtClean="0"/>
              <a:t> övrig fodring ute.</a:t>
            </a:r>
          </a:p>
          <a:p>
            <a:r>
              <a:rPr lang="sv-SE" sz="1600" dirty="0" smtClean="0"/>
              <a:t>Du kan skapa ett extra </a:t>
            </a:r>
            <a:r>
              <a:rPr lang="sv-SE" sz="1600" dirty="0" err="1" smtClean="0"/>
              <a:t>beteskort</a:t>
            </a:r>
            <a:r>
              <a:rPr lang="sv-SE" sz="1600" dirty="0" smtClean="0"/>
              <a:t> för samma djurslag genom att klicka på Dela upp. Summan av antal djur och antal </a:t>
            </a:r>
            <a:r>
              <a:rPr lang="sv-SE" sz="1600" dirty="0" err="1" smtClean="0"/>
              <a:t>betesdagar</a:t>
            </a:r>
            <a:r>
              <a:rPr lang="sv-SE" sz="1600" dirty="0" smtClean="0"/>
              <a:t> behöver stämma överens med vad du har angivit under Djurhållning</a:t>
            </a:r>
          </a:p>
          <a:p>
            <a:pPr lvl="0"/>
            <a:r>
              <a:rPr lang="sv-SE" sz="1600" dirty="0"/>
              <a:t>Om du inte vill räkna på betet trots att djuren har en </a:t>
            </a:r>
            <a:r>
              <a:rPr lang="sv-SE" sz="1600" dirty="0" err="1"/>
              <a:t>stallperiod</a:t>
            </a:r>
            <a:r>
              <a:rPr lang="sv-SE" sz="1600" dirty="0"/>
              <a:t> som är kortare än 12 månader kan du gå till djurhållning och bocka ur Betesdjur på rätt </a:t>
            </a:r>
            <a:r>
              <a:rPr lang="sv-SE" sz="1600" dirty="0" err="1"/>
              <a:t>djurkort</a:t>
            </a:r>
            <a:r>
              <a:rPr lang="sv-SE" sz="1600" dirty="0"/>
              <a:t>. Då försvinner </a:t>
            </a:r>
            <a:r>
              <a:rPr lang="sv-SE" sz="1600" dirty="0" err="1"/>
              <a:t>beteskortet</a:t>
            </a:r>
            <a:r>
              <a:rPr lang="sv-SE" sz="1600" dirty="0"/>
              <a:t>.</a:t>
            </a:r>
          </a:p>
          <a:p>
            <a:endParaRPr lang="sv-SE" sz="1600" dirty="0"/>
          </a:p>
        </p:txBody>
      </p:sp>
      <p:pic>
        <p:nvPicPr>
          <p:cNvPr id="4" name="Platshållare för innehåll 3" descr="Exempel på beteskort, dräkiga kvigor. Där anger man antal djur, antal betesdagar och hur mycket de äter på betet och totalt. Man kan också dela upp intaget på olika betestyper. " title="Bete i Vera"/>
          <p:cNvPicPr>
            <a:picLocks noGrp="1" noChangeAspect="1"/>
          </p:cNvPicPr>
          <p:nvPr>
            <p:ph idx="1"/>
          </p:nvPr>
        </p:nvPicPr>
        <p:blipFill>
          <a:blip r:embed="rId2"/>
          <a:stretch>
            <a:fillRect/>
          </a:stretch>
        </p:blipFill>
        <p:spPr>
          <a:xfrm>
            <a:off x="467544" y="1484784"/>
            <a:ext cx="3524250" cy="3409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3184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650" y="403535"/>
            <a:ext cx="8061523" cy="539750"/>
          </a:xfrm>
        </p:spPr>
        <p:txBody>
          <a:bodyPr/>
          <a:lstStyle/>
          <a:p>
            <a:r>
              <a:rPr lang="sv-SE" sz="2200" dirty="0"/>
              <a:t>Vera instruktion: Rådgivningsrapport</a:t>
            </a:r>
          </a:p>
        </p:txBody>
      </p:sp>
      <p:sp>
        <p:nvSpPr>
          <p:cNvPr id="3" name="Platshållare för innehåll 2"/>
          <p:cNvSpPr>
            <a:spLocks noGrp="1"/>
          </p:cNvSpPr>
          <p:nvPr>
            <p:ph idx="1"/>
          </p:nvPr>
        </p:nvSpPr>
        <p:spPr>
          <a:xfrm>
            <a:off x="755576" y="1556793"/>
            <a:ext cx="8061325" cy="1368152"/>
          </a:xfrm>
        </p:spPr>
        <p:txBody>
          <a:bodyPr/>
          <a:lstStyle/>
          <a:p>
            <a:r>
              <a:rPr lang="sv-SE" sz="1800" dirty="0" smtClean="0"/>
              <a:t>På samma sida som du kan välja rapport visas en sammanställning över vilka gödselslag som finns på gården.</a:t>
            </a:r>
          </a:p>
          <a:p>
            <a:r>
              <a:rPr lang="sv-SE" sz="1800" dirty="0" smtClean="0"/>
              <a:t>Välj Rådgivningsrapport så beräknar Vera schabloner för gödselmängder och näringsinnehåll. </a:t>
            </a:r>
          </a:p>
        </p:txBody>
      </p:sp>
      <p:pic>
        <p:nvPicPr>
          <p:cNvPr id="4" name="Bildobjekt 3" descr="Tabell över gårdens stallgödsel. För varje gödselslag visas ts-halt, mängd och innehåll av näring." title="Del i Vera, flik rapporter"/>
          <p:cNvPicPr>
            <a:picLocks noChangeAspect="1"/>
          </p:cNvPicPr>
          <p:nvPr/>
        </p:nvPicPr>
        <p:blipFill>
          <a:blip r:embed="rId3"/>
          <a:stretch>
            <a:fillRect/>
          </a:stretch>
        </p:blipFill>
        <p:spPr>
          <a:xfrm>
            <a:off x="1360487" y="3323556"/>
            <a:ext cx="6419850" cy="1771650"/>
          </a:xfrm>
          <a:prstGeom prst="rect">
            <a:avLst/>
          </a:prstGeom>
        </p:spPr>
      </p:pic>
    </p:spTree>
    <p:extLst>
      <p:ext uri="{BB962C8B-B14F-4D97-AF65-F5344CB8AC3E}">
        <p14:creationId xmlns:p14="http://schemas.microsoft.com/office/powerpoint/2010/main" val="424056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332805"/>
            <a:ext cx="8061523" cy="539750"/>
          </a:xfrm>
        </p:spPr>
        <p:txBody>
          <a:bodyPr/>
          <a:lstStyle/>
          <a:p>
            <a:r>
              <a:rPr lang="sv-SE" sz="2200" dirty="0"/>
              <a:t>Vera instruktion: </a:t>
            </a:r>
            <a:r>
              <a:rPr lang="sv-SE" sz="2200" dirty="0" smtClean="0"/>
              <a:t>Rådgivningsrapport - </a:t>
            </a:r>
            <a:br>
              <a:rPr lang="sv-SE" sz="2200" dirty="0" smtClean="0"/>
            </a:br>
            <a:r>
              <a:rPr lang="sv-SE" sz="2200" dirty="0" smtClean="0"/>
              <a:t>Växtnäringsinnehåll och växtnäringsvärde</a:t>
            </a:r>
            <a:endParaRPr lang="sv-SE" sz="2200" dirty="0"/>
          </a:p>
        </p:txBody>
      </p:sp>
      <p:sp>
        <p:nvSpPr>
          <p:cNvPr id="5" name="Rektangel 4"/>
          <p:cNvSpPr/>
          <p:nvPr/>
        </p:nvSpPr>
        <p:spPr>
          <a:xfrm>
            <a:off x="909737" y="1052736"/>
            <a:ext cx="7200800" cy="2456057"/>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Näringsinnehållet är framräknat utifrån schabloner och justerat efter vad du har angivit</a:t>
            </a:r>
          </a:p>
          <a:p>
            <a:pPr marL="342900" lvl="0" indent="-342900">
              <a:spcBef>
                <a:spcPct val="20000"/>
              </a:spcBef>
              <a:buClr>
                <a:srgbClr val="005C84"/>
              </a:buClr>
              <a:buFontTx/>
              <a:buChar char="›"/>
            </a:pPr>
            <a:r>
              <a:rPr lang="sv-SE" sz="1600" dirty="0" smtClean="0">
                <a:solidFill>
                  <a:srgbClr val="004165"/>
                </a:solidFill>
                <a:latin typeface="Helvetica"/>
              </a:rPr>
              <a:t>Stall- och lagringsförlusterna </a:t>
            </a:r>
            <a:r>
              <a:rPr lang="sv-SE" sz="1600" dirty="0">
                <a:solidFill>
                  <a:srgbClr val="004165"/>
                </a:solidFill>
                <a:latin typeface="Helvetica"/>
              </a:rPr>
              <a:t>för </a:t>
            </a:r>
            <a:r>
              <a:rPr lang="sv-SE" sz="1600" dirty="0" smtClean="0">
                <a:solidFill>
                  <a:srgbClr val="004165"/>
                </a:solidFill>
                <a:latin typeface="Helvetica"/>
              </a:rPr>
              <a:t>kväve är borträknade</a:t>
            </a:r>
          </a:p>
          <a:p>
            <a:pPr marL="342900" lvl="0" indent="-342900">
              <a:spcBef>
                <a:spcPct val="20000"/>
              </a:spcBef>
              <a:buClr>
                <a:srgbClr val="005C84"/>
              </a:buClr>
              <a:buFontTx/>
              <a:buChar char="›"/>
            </a:pPr>
            <a:r>
              <a:rPr lang="sv-SE" sz="1600" dirty="0" smtClean="0">
                <a:solidFill>
                  <a:srgbClr val="004165"/>
                </a:solidFill>
                <a:latin typeface="Arial" panose="020B0604020202020204" pitchFamily="34" charset="0"/>
                <a:cs typeface="Arial" panose="020B0604020202020204" pitchFamily="34" charset="0"/>
              </a:rPr>
              <a:t>Näringsinnehållet är multiplicerat med växtnäringsvärdet. Grunden för växtnäringsvärdet är Rekommendationerna för gödsling och kalkning om du inte har ändrat det</a:t>
            </a:r>
            <a:endParaRPr lang="sv-SE" sz="1600" dirty="0">
              <a:solidFill>
                <a:srgbClr val="004165"/>
              </a:solidFill>
              <a:latin typeface="Arial" panose="020B0604020202020204" pitchFamily="34" charset="0"/>
              <a:cs typeface="Arial" panose="020B0604020202020204" pitchFamily="34" charset="0"/>
            </a:endParaRPr>
          </a:p>
          <a:p>
            <a:pPr marL="342900" lvl="0" indent="-342900">
              <a:spcBef>
                <a:spcPct val="20000"/>
              </a:spcBef>
              <a:buClr>
                <a:srgbClr val="005C84"/>
              </a:buClr>
              <a:buFontTx/>
              <a:buChar char="›"/>
            </a:pPr>
            <a:r>
              <a:rPr lang="sv-SE" sz="1600" dirty="0" smtClean="0">
                <a:latin typeface="Arial" panose="020B0604020202020204" pitchFamily="34" charset="0"/>
                <a:cs typeface="Arial" panose="020B0604020202020204" pitchFamily="34" charset="0"/>
              </a:rPr>
              <a:t>Effekten </a:t>
            </a:r>
            <a:r>
              <a:rPr lang="sv-SE" sz="1600" dirty="0">
                <a:latin typeface="Arial" panose="020B0604020202020204" pitchFamily="34" charset="0"/>
                <a:cs typeface="Arial" panose="020B0604020202020204" pitchFamily="34" charset="0"/>
              </a:rPr>
              <a:t>av fosfor och kalium i stallgödsel brukar jämställas med mineralgödsel. De värden som </a:t>
            </a:r>
            <a:r>
              <a:rPr lang="sv-SE" sz="1600" dirty="0" smtClean="0">
                <a:latin typeface="Arial" panose="020B0604020202020204" pitchFamily="34" charset="0"/>
                <a:cs typeface="Arial" panose="020B0604020202020204" pitchFamily="34" charset="0"/>
              </a:rPr>
              <a:t>visas i tabellen </a:t>
            </a:r>
            <a:r>
              <a:rPr lang="sv-SE" sz="1600" dirty="0">
                <a:latin typeface="Arial" panose="020B0604020202020204" pitchFamily="34" charset="0"/>
                <a:cs typeface="Arial" panose="020B0604020202020204" pitchFamily="34" charset="0"/>
              </a:rPr>
              <a:t>ger </a:t>
            </a:r>
            <a:r>
              <a:rPr lang="sv-SE" sz="1600" dirty="0" smtClean="0">
                <a:latin typeface="Arial" panose="020B0604020202020204" pitchFamily="34" charset="0"/>
                <a:cs typeface="Arial" panose="020B0604020202020204" pitchFamily="34" charset="0"/>
              </a:rPr>
              <a:t>ett </a:t>
            </a:r>
            <a:r>
              <a:rPr lang="sv-SE" sz="1600" dirty="0">
                <a:latin typeface="Arial" panose="020B0604020202020204" pitchFamily="34" charset="0"/>
                <a:cs typeface="Arial" panose="020B0604020202020204" pitchFamily="34" charset="0"/>
              </a:rPr>
              <a:t>direkt mått på hur </a:t>
            </a:r>
            <a:r>
              <a:rPr lang="sv-SE" sz="1600" dirty="0" smtClean="0">
                <a:latin typeface="Arial" panose="020B0604020202020204" pitchFamily="34" charset="0"/>
                <a:cs typeface="Arial" panose="020B0604020202020204" pitchFamily="34" charset="0"/>
              </a:rPr>
              <a:t>du kan </a:t>
            </a:r>
            <a:r>
              <a:rPr lang="sv-SE" sz="1600" smtClean="0">
                <a:latin typeface="Arial" panose="020B0604020202020204" pitchFamily="34" charset="0"/>
                <a:cs typeface="Arial" panose="020B0604020202020204" pitchFamily="34" charset="0"/>
              </a:rPr>
              <a:t>justera mineralgödselgivorna</a:t>
            </a:r>
            <a:endParaRPr lang="sv-SE" sz="1600" dirty="0">
              <a:latin typeface="Arial" panose="020B0604020202020204" pitchFamily="34" charset="0"/>
              <a:cs typeface="Arial" panose="020B0604020202020204" pitchFamily="34" charset="0"/>
            </a:endParaRPr>
          </a:p>
        </p:txBody>
      </p:sp>
      <p:pic>
        <p:nvPicPr>
          <p:cNvPr id="3" name="Bildobjekt 2" descr="I tabellen visas växtnäringsinnehåll och växtnäringsvärde per djurslag" title="Del av rådgivningsrapport, växtnäringsinnehåll"/>
          <p:cNvPicPr>
            <a:picLocks noChangeAspect="1"/>
          </p:cNvPicPr>
          <p:nvPr/>
        </p:nvPicPr>
        <p:blipFill>
          <a:blip r:embed="rId2"/>
          <a:stretch>
            <a:fillRect/>
          </a:stretch>
        </p:blipFill>
        <p:spPr>
          <a:xfrm>
            <a:off x="1633587" y="3869156"/>
            <a:ext cx="5753100" cy="1876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9907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47664" y="358775"/>
            <a:ext cx="7053410" cy="539750"/>
          </a:xfrm>
        </p:spPr>
        <p:txBody>
          <a:bodyPr/>
          <a:lstStyle/>
          <a:p>
            <a:r>
              <a:rPr lang="sv-SE" sz="2200" dirty="0"/>
              <a:t>Vera instruktion: Rådgivningsrapport </a:t>
            </a:r>
            <a:r>
              <a:rPr lang="sv-SE" sz="2200" dirty="0" smtClean="0"/>
              <a:t>-</a:t>
            </a:r>
            <a:br>
              <a:rPr lang="sv-SE" sz="2200" dirty="0" smtClean="0"/>
            </a:br>
            <a:r>
              <a:rPr lang="sv-SE" sz="2200" dirty="0" smtClean="0"/>
              <a:t>Behov av lagringskapacitet</a:t>
            </a:r>
            <a:endParaRPr lang="sv-SE" sz="2200" dirty="0"/>
          </a:p>
        </p:txBody>
      </p:sp>
      <p:sp>
        <p:nvSpPr>
          <p:cNvPr id="5" name="Rektangel 4"/>
          <p:cNvSpPr/>
          <p:nvPr/>
        </p:nvSpPr>
        <p:spPr>
          <a:xfrm>
            <a:off x="4530327" y="909861"/>
            <a:ext cx="4101083" cy="5909310"/>
          </a:xfrm>
          <a:prstGeom prst="rect">
            <a:avLst/>
          </a:prstGeom>
        </p:spPr>
        <p:txBody>
          <a:bodyPr wrap="square">
            <a:spAutoFit/>
          </a:bodyPr>
          <a:lstStyle/>
          <a:p>
            <a:pPr marL="342900" lvl="0" indent="-342900">
              <a:spcBef>
                <a:spcPct val="20000"/>
              </a:spcBef>
              <a:buClr>
                <a:srgbClr val="005C84"/>
              </a:buClr>
              <a:buFontTx/>
              <a:buChar char="›"/>
            </a:pPr>
            <a:r>
              <a:rPr lang="sv-SE" sz="1400" dirty="0" smtClean="0">
                <a:solidFill>
                  <a:srgbClr val="004165"/>
                </a:solidFill>
                <a:latin typeface="Helvetica"/>
              </a:rPr>
              <a:t>Lagringsbehovets längd styr vilken period beräkningen görs för</a:t>
            </a:r>
          </a:p>
          <a:p>
            <a:pPr marL="342900" lvl="0" indent="-342900">
              <a:spcBef>
                <a:spcPct val="20000"/>
              </a:spcBef>
              <a:buClr>
                <a:srgbClr val="005C84"/>
              </a:buClr>
              <a:buFontTx/>
              <a:buChar char="›"/>
            </a:pPr>
            <a:r>
              <a:rPr lang="sv-SE" sz="1400" dirty="0" smtClean="0">
                <a:solidFill>
                  <a:srgbClr val="004165"/>
                </a:solidFill>
                <a:latin typeface="Helvetica"/>
              </a:rPr>
              <a:t>Gödselmängderna räknas ut per djurslag och gödselslag</a:t>
            </a:r>
          </a:p>
          <a:p>
            <a:pPr marL="342900" lvl="0" indent="-342900">
              <a:spcBef>
                <a:spcPct val="20000"/>
              </a:spcBef>
              <a:buClr>
                <a:srgbClr val="005C84"/>
              </a:buClr>
              <a:buFontTx/>
              <a:buChar char="›"/>
            </a:pPr>
            <a:r>
              <a:rPr lang="sv-SE" sz="1400" dirty="0" err="1" smtClean="0">
                <a:solidFill>
                  <a:srgbClr val="004165"/>
                </a:solidFill>
                <a:latin typeface="Helvetica"/>
              </a:rPr>
              <a:t>Ts</a:t>
            </a:r>
            <a:r>
              <a:rPr lang="sv-SE" sz="1400" dirty="0" smtClean="0">
                <a:solidFill>
                  <a:srgbClr val="004165"/>
                </a:solidFill>
                <a:latin typeface="Helvetica"/>
              </a:rPr>
              <a:t>-halten beräknas utifrån mängd och </a:t>
            </a:r>
            <a:r>
              <a:rPr lang="sv-SE" sz="1400" dirty="0" err="1" smtClean="0">
                <a:solidFill>
                  <a:srgbClr val="004165"/>
                </a:solidFill>
                <a:latin typeface="Helvetica"/>
              </a:rPr>
              <a:t>ts</a:t>
            </a:r>
            <a:r>
              <a:rPr lang="sv-SE" sz="1400" dirty="0" smtClean="0">
                <a:solidFill>
                  <a:srgbClr val="004165"/>
                </a:solidFill>
                <a:latin typeface="Helvetica"/>
              </a:rPr>
              <a:t>-innehåll på gödseln</a:t>
            </a:r>
          </a:p>
          <a:p>
            <a:pPr marL="342900" lvl="0" indent="-342900">
              <a:spcBef>
                <a:spcPct val="20000"/>
              </a:spcBef>
              <a:buClr>
                <a:srgbClr val="005C84"/>
              </a:buClr>
              <a:buFontTx/>
              <a:buChar char="›"/>
            </a:pPr>
            <a:r>
              <a:rPr lang="sv-SE" sz="1400" dirty="0" smtClean="0">
                <a:solidFill>
                  <a:srgbClr val="004165"/>
                </a:solidFill>
                <a:latin typeface="Helvetica"/>
              </a:rPr>
              <a:t>Justering för strömaterial. Mängd strö tillkommer och urin flyttas till fast- eller kletgödsel beroende på hur mycket strömaterialet kan suga upp.</a:t>
            </a:r>
          </a:p>
          <a:p>
            <a:pPr marL="342900" lvl="0" indent="-342900">
              <a:spcBef>
                <a:spcPct val="20000"/>
              </a:spcBef>
              <a:buClr>
                <a:srgbClr val="005C84"/>
              </a:buClr>
              <a:buFontTx/>
              <a:buChar char="›"/>
            </a:pPr>
            <a:r>
              <a:rPr lang="sv-SE" sz="1400" dirty="0" smtClean="0">
                <a:solidFill>
                  <a:srgbClr val="004165"/>
                </a:solidFill>
                <a:latin typeface="Helvetica"/>
              </a:rPr>
              <a:t>Nederbörd i behållaren beräknas utifrån kommun, behållarens volym, djup och täckning</a:t>
            </a:r>
          </a:p>
          <a:p>
            <a:pPr marL="342900" lvl="0" indent="-342900">
              <a:spcBef>
                <a:spcPct val="20000"/>
              </a:spcBef>
              <a:buClr>
                <a:srgbClr val="005C84"/>
              </a:buClr>
              <a:buFontTx/>
              <a:buChar char="›"/>
            </a:pPr>
            <a:r>
              <a:rPr lang="sv-SE" sz="1400" dirty="0" smtClean="0">
                <a:solidFill>
                  <a:srgbClr val="004165"/>
                </a:solidFill>
                <a:latin typeface="Helvetica"/>
              </a:rPr>
              <a:t>Nederbörd från andra ytor och dränerings-vatten från gödselplatta läggs till</a:t>
            </a:r>
          </a:p>
          <a:p>
            <a:pPr marL="342900" lvl="0" indent="-342900">
              <a:spcBef>
                <a:spcPct val="20000"/>
              </a:spcBef>
              <a:buClr>
                <a:srgbClr val="005C84"/>
              </a:buClr>
              <a:buFontTx/>
              <a:buChar char="›"/>
            </a:pPr>
            <a:r>
              <a:rPr lang="sv-SE" sz="1400" dirty="0" smtClean="0">
                <a:solidFill>
                  <a:srgbClr val="004165"/>
                </a:solidFill>
                <a:latin typeface="Helvetica"/>
              </a:rPr>
              <a:t>Dräneringsvatten från gödselplatta </a:t>
            </a:r>
            <a:r>
              <a:rPr lang="sv-SE" sz="1400" dirty="0">
                <a:solidFill>
                  <a:srgbClr val="004165"/>
                </a:solidFill>
                <a:latin typeface="Helvetica"/>
              </a:rPr>
              <a:t>läggs till</a:t>
            </a:r>
            <a:endParaRPr lang="sv-SE" sz="1400" dirty="0" smtClean="0">
              <a:solidFill>
                <a:srgbClr val="004165"/>
              </a:solidFill>
              <a:latin typeface="Helvetica"/>
            </a:endParaRPr>
          </a:p>
          <a:p>
            <a:pPr marL="342900" lvl="0" indent="-342900">
              <a:spcBef>
                <a:spcPct val="20000"/>
              </a:spcBef>
              <a:buClr>
                <a:srgbClr val="005C84"/>
              </a:buClr>
              <a:buFontTx/>
              <a:buChar char="›"/>
            </a:pPr>
            <a:r>
              <a:rPr lang="sv-SE" sz="1400" dirty="0" smtClean="0">
                <a:solidFill>
                  <a:srgbClr val="004165"/>
                </a:solidFill>
                <a:latin typeface="Helvetica"/>
              </a:rPr>
              <a:t>Disk- och spolvatten från mjölkkor hamnar i urin- eller flytgödselbehållaren.</a:t>
            </a:r>
          </a:p>
          <a:p>
            <a:pPr marL="342900" lvl="0" indent="-342900">
              <a:spcBef>
                <a:spcPct val="20000"/>
              </a:spcBef>
              <a:buClr>
                <a:srgbClr val="005C84"/>
              </a:buClr>
              <a:buFontTx/>
              <a:buChar char="›"/>
            </a:pPr>
            <a:r>
              <a:rPr lang="sv-SE" sz="1400" dirty="0" smtClean="0">
                <a:solidFill>
                  <a:srgbClr val="004165"/>
                </a:solidFill>
                <a:latin typeface="Helvetica"/>
              </a:rPr>
              <a:t>Extra vatten, t.ex. extra stora tvätt-vattenmängder läggs till</a:t>
            </a:r>
          </a:p>
          <a:p>
            <a:pPr marL="342900" lvl="0" indent="-342900">
              <a:spcBef>
                <a:spcPct val="20000"/>
              </a:spcBef>
              <a:buClr>
                <a:srgbClr val="005C84"/>
              </a:buClr>
              <a:buFontTx/>
              <a:buChar char="›"/>
            </a:pPr>
            <a:r>
              <a:rPr lang="sv-SE" sz="1400" dirty="0">
                <a:solidFill>
                  <a:srgbClr val="004165"/>
                </a:solidFill>
                <a:latin typeface="Helvetica"/>
              </a:rPr>
              <a:t>O</a:t>
            </a:r>
            <a:r>
              <a:rPr lang="sv-SE" sz="1400" dirty="0" smtClean="0">
                <a:solidFill>
                  <a:srgbClr val="004165"/>
                </a:solidFill>
                <a:latin typeface="Helvetica"/>
              </a:rPr>
              <a:t>msättningsförluster för fasta gödselslag dras bort</a:t>
            </a:r>
          </a:p>
          <a:p>
            <a:pPr marL="342900" lvl="0" indent="-342900">
              <a:spcBef>
                <a:spcPct val="20000"/>
              </a:spcBef>
              <a:buClr>
                <a:srgbClr val="005C84"/>
              </a:buClr>
              <a:buFontTx/>
              <a:buChar char="›"/>
            </a:pPr>
            <a:r>
              <a:rPr lang="sv-SE" sz="1400" dirty="0" smtClean="0">
                <a:solidFill>
                  <a:srgbClr val="004165"/>
                </a:solidFill>
                <a:latin typeface="Helvetica"/>
              </a:rPr>
              <a:t>Vera beräknar säkerhetsmarginalen på hela gödselmängden. </a:t>
            </a:r>
            <a:endParaRPr lang="sv-SE" sz="1400" dirty="0">
              <a:solidFill>
                <a:srgbClr val="004165"/>
              </a:solidFill>
              <a:latin typeface="Helvetica"/>
            </a:endParaRPr>
          </a:p>
        </p:txBody>
      </p:sp>
      <p:pic>
        <p:nvPicPr>
          <p:cNvPr id="6" name="Platshållare för innehåll 5" descr="I tabellen visas behov av lagringskapacitet för olika gödselslag. " title="Del av rådgivningsrapport, Behov a lagringskapacitet"/>
          <p:cNvPicPr>
            <a:picLocks noGrp="1" noChangeAspect="1"/>
          </p:cNvPicPr>
          <p:nvPr>
            <p:ph idx="1"/>
          </p:nvPr>
        </p:nvPicPr>
        <p:blipFill>
          <a:blip r:embed="rId3"/>
          <a:stretch>
            <a:fillRect/>
          </a:stretch>
        </p:blipFill>
        <p:spPr>
          <a:xfrm>
            <a:off x="64661" y="1124744"/>
            <a:ext cx="4465666" cy="5038725"/>
          </a:xfrm>
          <a:prstGeom prst="rect">
            <a:avLst/>
          </a:prstGeom>
        </p:spPr>
      </p:pic>
    </p:spTree>
    <p:extLst>
      <p:ext uri="{BB962C8B-B14F-4D97-AF65-F5344CB8AC3E}">
        <p14:creationId xmlns:p14="http://schemas.microsoft.com/office/powerpoint/2010/main" val="3619316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7191" y="393473"/>
            <a:ext cx="8061523" cy="539750"/>
          </a:xfrm>
        </p:spPr>
        <p:txBody>
          <a:bodyPr/>
          <a:lstStyle/>
          <a:p>
            <a:r>
              <a:rPr lang="sv-SE" sz="2200" dirty="0" smtClean="0"/>
              <a:t>Fördjupning: bakgrund till </a:t>
            </a:r>
            <a:r>
              <a:rPr lang="sv-SE" sz="2200" dirty="0" err="1" smtClean="0"/>
              <a:t>normtal</a:t>
            </a:r>
            <a:r>
              <a:rPr lang="sv-SE" sz="2200" dirty="0" smtClean="0"/>
              <a:t> för gödsel</a:t>
            </a:r>
            <a:endParaRPr lang="sv-SE" sz="2200" dirty="0"/>
          </a:p>
        </p:txBody>
      </p:sp>
      <p:pic>
        <p:nvPicPr>
          <p:cNvPr id="4" name="Platshållare för innehåll 3" descr="I diagrammet visas fyra funktioner för kurvor över kväveutsöndring som en funkrtion av mjölkavkastningen." title="Diagram över samband mellan mjölkavkastning och utsöndrad mängd kväve "/>
          <p:cNvPicPr>
            <a:picLocks noGrp="1" noChangeAspect="1"/>
          </p:cNvPicPr>
          <p:nvPr>
            <p:ph idx="1"/>
          </p:nvPr>
        </p:nvPicPr>
        <p:blipFill>
          <a:blip r:embed="rId2"/>
          <a:stretch>
            <a:fillRect/>
          </a:stretch>
        </p:blipFill>
        <p:spPr>
          <a:xfrm>
            <a:off x="1617833" y="2852936"/>
            <a:ext cx="5690471" cy="3336820"/>
          </a:xfrm>
          <a:prstGeom prst="rect">
            <a:avLst/>
          </a:prstGeom>
        </p:spPr>
      </p:pic>
      <p:sp>
        <p:nvSpPr>
          <p:cNvPr id="5" name="Platshållare för innehåll 2"/>
          <p:cNvSpPr txBox="1">
            <a:spLocks/>
          </p:cNvSpPr>
          <p:nvPr/>
        </p:nvSpPr>
        <p:spPr bwMode="auto">
          <a:xfrm>
            <a:off x="527191" y="3068960"/>
            <a:ext cx="141591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200" dirty="0" smtClean="0"/>
              <a:t>Kg kväve </a:t>
            </a:r>
            <a:br>
              <a:rPr lang="sv-SE" sz="1200" dirty="0" smtClean="0"/>
            </a:br>
            <a:r>
              <a:rPr lang="sv-SE" sz="1200" dirty="0" smtClean="0"/>
              <a:t>per ko och år</a:t>
            </a:r>
          </a:p>
        </p:txBody>
      </p:sp>
      <p:sp>
        <p:nvSpPr>
          <p:cNvPr id="6" name="Platshållare för innehåll 2"/>
          <p:cNvSpPr txBox="1">
            <a:spLocks/>
          </p:cNvSpPr>
          <p:nvPr/>
        </p:nvSpPr>
        <p:spPr bwMode="auto">
          <a:xfrm>
            <a:off x="5076056" y="5733256"/>
            <a:ext cx="2720482" cy="32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smtClean="0"/>
              <a:t>Avkastning kg ECM/ko och år</a:t>
            </a:r>
          </a:p>
        </p:txBody>
      </p:sp>
      <p:sp>
        <p:nvSpPr>
          <p:cNvPr id="7" name="Platshållare för innehåll 2"/>
          <p:cNvSpPr txBox="1">
            <a:spLocks/>
          </p:cNvSpPr>
          <p:nvPr/>
        </p:nvSpPr>
        <p:spPr bwMode="auto">
          <a:xfrm>
            <a:off x="527389" y="1149246"/>
            <a:ext cx="8061325" cy="16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err="1" smtClean="0"/>
              <a:t>Normtalen</a:t>
            </a:r>
            <a:r>
              <a:rPr lang="sv-SE" sz="1600" dirty="0" smtClean="0"/>
              <a:t> för utsöndrad mängd torrsubstans, </a:t>
            </a:r>
            <a:r>
              <a:rPr lang="sv-SE" sz="1600" dirty="0"/>
              <a:t>kväve, fosfor och </a:t>
            </a:r>
            <a:r>
              <a:rPr lang="sv-SE" sz="1600" dirty="0" smtClean="0"/>
              <a:t>kalium från mjölkkor är baserade på funktioner som beror på hur mycket de mjölkar</a:t>
            </a:r>
          </a:p>
          <a:p>
            <a:r>
              <a:rPr lang="sv-SE" sz="1600" dirty="0" smtClean="0"/>
              <a:t>För övriga djurslag räknar vi med att produktionen påverkar utsöndringen av näring och </a:t>
            </a:r>
            <a:r>
              <a:rPr lang="sv-SE" sz="1600" dirty="0" err="1" smtClean="0"/>
              <a:t>ts</a:t>
            </a:r>
            <a:r>
              <a:rPr lang="sv-SE" sz="1600" dirty="0" smtClean="0"/>
              <a:t>-mängd linjärt. Om till exempel antal slaktsvin per plats ökar med 20% ökar närings- och gödselmängden också med 20%.</a:t>
            </a:r>
          </a:p>
          <a:p>
            <a:r>
              <a:rPr lang="sv-SE" sz="1600" dirty="0" smtClean="0"/>
              <a:t>För ungnöt räknar Vera med att utsöndringen beror på vilken ålder djuren har.</a:t>
            </a:r>
            <a:endParaRPr lang="sv-SE" sz="1400" dirty="0" smtClean="0"/>
          </a:p>
        </p:txBody>
      </p:sp>
    </p:spTree>
    <p:extLst>
      <p:ext uri="{BB962C8B-B14F-4D97-AF65-F5344CB8AC3E}">
        <p14:creationId xmlns:p14="http://schemas.microsoft.com/office/powerpoint/2010/main" val="230046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3807" y="328772"/>
            <a:ext cx="8061523" cy="539750"/>
          </a:xfrm>
        </p:spPr>
        <p:txBody>
          <a:bodyPr/>
          <a:lstStyle/>
          <a:p>
            <a:r>
              <a:rPr lang="sv-SE" sz="2200" dirty="0"/>
              <a:t>Vera instruktion: </a:t>
            </a:r>
            <a:r>
              <a:rPr lang="sv-SE" sz="2200" dirty="0" smtClean="0"/>
              <a:t>Rådgivningsrapport - </a:t>
            </a:r>
            <a:br>
              <a:rPr lang="sv-SE" sz="2200" dirty="0" smtClean="0"/>
            </a:br>
            <a:r>
              <a:rPr lang="sv-SE" sz="2200" dirty="0" smtClean="0"/>
              <a:t>Sammanställning - behov av lagringskapacitet</a:t>
            </a:r>
            <a:endParaRPr lang="sv-SE" sz="2200" dirty="0"/>
          </a:p>
        </p:txBody>
      </p:sp>
      <p:sp>
        <p:nvSpPr>
          <p:cNvPr id="5" name="Rektangel 4"/>
          <p:cNvSpPr/>
          <p:nvPr/>
        </p:nvSpPr>
        <p:spPr>
          <a:xfrm>
            <a:off x="539551" y="1117153"/>
            <a:ext cx="7848872" cy="2456057"/>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I tabellen visas behov av lagringskapacitet utifrån hur länge gödseln behöver lagras</a:t>
            </a:r>
          </a:p>
          <a:p>
            <a:pPr marL="342900" lvl="0" indent="-342900">
              <a:spcBef>
                <a:spcPct val="20000"/>
              </a:spcBef>
              <a:buClr>
                <a:srgbClr val="005C84"/>
              </a:buClr>
              <a:buFontTx/>
              <a:buChar char="›"/>
            </a:pPr>
            <a:r>
              <a:rPr lang="sv-SE" sz="1600" dirty="0" smtClean="0">
                <a:solidFill>
                  <a:srgbClr val="004165"/>
                </a:solidFill>
                <a:latin typeface="Helvetica"/>
              </a:rPr>
              <a:t>Det beräknas på samma sätt som vi har beskrivit tidigare i presentationen. </a:t>
            </a:r>
            <a:endParaRPr lang="sv-SE" sz="1600" dirty="0">
              <a:solidFill>
                <a:srgbClr val="004165"/>
              </a:solidFill>
              <a:latin typeface="Helvetica"/>
            </a:endParaRPr>
          </a:p>
          <a:p>
            <a:pPr marL="342900" lvl="0" indent="-342900">
              <a:spcBef>
                <a:spcPct val="20000"/>
              </a:spcBef>
              <a:buClr>
                <a:srgbClr val="005C84"/>
              </a:buClr>
              <a:buFontTx/>
              <a:buChar char="›"/>
            </a:pPr>
            <a:r>
              <a:rPr lang="sv-SE" sz="1600" dirty="0" smtClean="0">
                <a:solidFill>
                  <a:srgbClr val="004165"/>
                </a:solidFill>
                <a:latin typeface="Helvetica"/>
              </a:rPr>
              <a:t>Vera räknar med att gödsel från hela lagringsperioden hamnar i stallet och behöver kunna lagras.</a:t>
            </a:r>
          </a:p>
          <a:p>
            <a:pPr marL="342900" lvl="0" indent="-342900">
              <a:spcBef>
                <a:spcPct val="20000"/>
              </a:spcBef>
              <a:buClr>
                <a:srgbClr val="005C84"/>
              </a:buClr>
              <a:buFontTx/>
              <a:buChar char="›"/>
            </a:pPr>
            <a:r>
              <a:rPr lang="sv-SE" sz="1600" dirty="0" smtClean="0">
                <a:solidFill>
                  <a:srgbClr val="004165"/>
                </a:solidFill>
                <a:latin typeface="Helvetica"/>
              </a:rPr>
              <a:t>I utbyggnadsbehov jämförs den beräknade gödselmängden med hur mycket som behövs. I utbyggnadsbehovet är även nederbörden under lagringstiden och säkerhetsmarginalen på den gödselvolym som saknar behållare inräknat. Det är därför det kan skilja mellan Behov av lagringskapacitet och Utbyggnadsbehov.</a:t>
            </a:r>
          </a:p>
        </p:txBody>
      </p:sp>
      <p:pic>
        <p:nvPicPr>
          <p:cNvPr id="3" name="Bildobjekt 2" descr="Tabell över behov av lagrinskapacitet, befintlig lagringskapacitet och utbyggnadsbehov för olika gödselslag." title="Rådgivningsrapport, sammanställning behov av lagringskapacitet"/>
          <p:cNvPicPr>
            <a:picLocks noChangeAspect="1"/>
          </p:cNvPicPr>
          <p:nvPr/>
        </p:nvPicPr>
        <p:blipFill>
          <a:blip r:embed="rId2"/>
          <a:stretch>
            <a:fillRect/>
          </a:stretch>
        </p:blipFill>
        <p:spPr>
          <a:xfrm>
            <a:off x="1596962" y="3496372"/>
            <a:ext cx="5734050" cy="2733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708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3100" y="332656"/>
            <a:ext cx="6657975" cy="539750"/>
          </a:xfrm>
        </p:spPr>
        <p:txBody>
          <a:bodyPr/>
          <a:lstStyle/>
          <a:p>
            <a:r>
              <a:rPr lang="sv-SE" sz="2200" dirty="0"/>
              <a:t>Vera instruktion: Rådgivningsrapport</a:t>
            </a:r>
            <a:r>
              <a:rPr lang="sv-SE" sz="2200" dirty="0" smtClean="0"/>
              <a:t>:</a:t>
            </a:r>
            <a:br>
              <a:rPr lang="sv-SE" sz="2200" dirty="0" smtClean="0"/>
            </a:br>
            <a:r>
              <a:rPr lang="sv-SE" sz="2200" dirty="0" smtClean="0"/>
              <a:t>Gödselmängd att sprida</a:t>
            </a:r>
            <a:endParaRPr lang="sv-SE" sz="2200" dirty="0"/>
          </a:p>
        </p:txBody>
      </p:sp>
      <p:pic>
        <p:nvPicPr>
          <p:cNvPr id="3" name="Bildobjekt 2" descr="Tabell över gödselmängd att sprida. Gödselmängden justeras utifrån nederbörd, strömängd, extra vatten och pressvatten." title="Rådgivningsrapport, tabell över gödselmängd att sprida"/>
          <p:cNvPicPr>
            <a:picLocks noChangeAspect="1"/>
          </p:cNvPicPr>
          <p:nvPr/>
        </p:nvPicPr>
        <p:blipFill>
          <a:blip r:embed="rId2"/>
          <a:stretch>
            <a:fillRect/>
          </a:stretch>
        </p:blipFill>
        <p:spPr>
          <a:xfrm>
            <a:off x="145027" y="1052736"/>
            <a:ext cx="4453032" cy="5287548"/>
          </a:xfrm>
          <a:prstGeom prst="rect">
            <a:avLst/>
          </a:prstGeom>
        </p:spPr>
      </p:pic>
      <p:sp>
        <p:nvSpPr>
          <p:cNvPr id="5" name="Rektangel 4"/>
          <p:cNvSpPr/>
          <p:nvPr/>
        </p:nvSpPr>
        <p:spPr>
          <a:xfrm>
            <a:off x="4812040" y="2505423"/>
            <a:ext cx="3789035" cy="3194721"/>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Gödselmängd att sprida är uppbyggd på samma sätt som tabellen Behov av lagringskapacitet.</a:t>
            </a:r>
          </a:p>
          <a:p>
            <a:pPr marL="342900" indent="-342900">
              <a:spcBef>
                <a:spcPct val="20000"/>
              </a:spcBef>
              <a:buClr>
                <a:srgbClr val="005C84"/>
              </a:buClr>
              <a:buFontTx/>
              <a:buChar char="›"/>
            </a:pPr>
            <a:r>
              <a:rPr lang="sv-SE" sz="1600" dirty="0">
                <a:latin typeface="Helvetica"/>
              </a:rPr>
              <a:t>Gödselmängderna är beräknade på ett helt år.</a:t>
            </a:r>
          </a:p>
          <a:p>
            <a:pPr marL="342900" lvl="0" indent="-342900">
              <a:spcBef>
                <a:spcPct val="20000"/>
              </a:spcBef>
              <a:buClr>
                <a:srgbClr val="005C84"/>
              </a:buClr>
              <a:buFontTx/>
              <a:buChar char="›"/>
            </a:pPr>
            <a:r>
              <a:rPr lang="sv-SE" sz="1600" dirty="0" smtClean="0">
                <a:latin typeface="Helvetica"/>
              </a:rPr>
              <a:t>Skillnaden är att gödsel som hamnar på betet är borträknad ur lagringsbehovet</a:t>
            </a:r>
          </a:p>
          <a:p>
            <a:pPr marL="342900" lvl="0" indent="-342900">
              <a:spcBef>
                <a:spcPct val="20000"/>
              </a:spcBef>
              <a:buClr>
                <a:srgbClr val="005C84"/>
              </a:buClr>
              <a:buFontTx/>
              <a:buChar char="›"/>
            </a:pPr>
            <a:r>
              <a:rPr lang="sv-SE" sz="1600" dirty="0" smtClean="0">
                <a:solidFill>
                  <a:srgbClr val="004165"/>
                </a:solidFill>
                <a:latin typeface="Helvetica"/>
              </a:rPr>
              <a:t>Om gården har fört in eller bort gödsel kommer den också med i denna tabell. Det gäller även andra organiska gödselmedel. </a:t>
            </a:r>
          </a:p>
        </p:txBody>
      </p:sp>
    </p:spTree>
    <p:extLst>
      <p:ext uri="{BB962C8B-B14F-4D97-AF65-F5344CB8AC3E}">
        <p14:creationId xmlns:p14="http://schemas.microsoft.com/office/powerpoint/2010/main" val="73952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35696" y="358775"/>
            <a:ext cx="6765379" cy="539750"/>
          </a:xfrm>
        </p:spPr>
        <p:txBody>
          <a:bodyPr/>
          <a:lstStyle/>
          <a:p>
            <a:r>
              <a:rPr lang="sv-SE" sz="2200" dirty="0"/>
              <a:t>Vera instruktion: </a:t>
            </a:r>
            <a:r>
              <a:rPr lang="sv-SE" sz="2200" dirty="0" smtClean="0"/>
              <a:t>Rådgivningsrapport - </a:t>
            </a:r>
            <a:br>
              <a:rPr lang="sv-SE" sz="2200" dirty="0" smtClean="0"/>
            </a:br>
            <a:r>
              <a:rPr lang="sv-SE" sz="2200" dirty="0" smtClean="0"/>
              <a:t>Krav på spridningsareal</a:t>
            </a:r>
            <a:endParaRPr lang="sv-SE" sz="2200" dirty="0"/>
          </a:p>
        </p:txBody>
      </p:sp>
      <p:sp>
        <p:nvSpPr>
          <p:cNvPr id="5" name="Rektangel 4"/>
          <p:cNvSpPr/>
          <p:nvPr/>
        </p:nvSpPr>
        <p:spPr>
          <a:xfrm>
            <a:off x="755574" y="1033801"/>
            <a:ext cx="7845499" cy="3490186"/>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I Krav på spridningsareal visas den beräknade spridningsarealen utifrån mängd fosfor eller kväve i </a:t>
            </a:r>
            <a:r>
              <a:rPr lang="sv-SE" sz="1600" dirty="0" smtClean="0">
                <a:solidFill>
                  <a:srgbClr val="004165"/>
                </a:solidFill>
                <a:latin typeface="Helvetica"/>
              </a:rPr>
              <a:t>gödseln </a:t>
            </a:r>
          </a:p>
          <a:p>
            <a:pPr marL="800100" lvl="1" indent="-342900">
              <a:spcBef>
                <a:spcPct val="20000"/>
              </a:spcBef>
              <a:buClr>
                <a:srgbClr val="005C84"/>
              </a:buClr>
              <a:buFontTx/>
              <a:buChar char="›"/>
            </a:pPr>
            <a:r>
              <a:rPr lang="sv-SE" sz="1600" dirty="0" smtClean="0">
                <a:solidFill>
                  <a:srgbClr val="004165"/>
                </a:solidFill>
                <a:latin typeface="Helvetica"/>
              </a:rPr>
              <a:t>För fosfor delas mängden med 22 kg fosfor per hektar</a:t>
            </a:r>
          </a:p>
          <a:p>
            <a:pPr marL="800100" lvl="1" indent="-342900">
              <a:spcBef>
                <a:spcPct val="20000"/>
              </a:spcBef>
              <a:buClr>
                <a:srgbClr val="005C84"/>
              </a:buClr>
              <a:buFontTx/>
              <a:buChar char="›"/>
            </a:pPr>
            <a:r>
              <a:rPr lang="sv-SE" sz="1600" dirty="0" smtClean="0">
                <a:solidFill>
                  <a:srgbClr val="004165"/>
                </a:solidFill>
                <a:latin typeface="Helvetica"/>
              </a:rPr>
              <a:t>För kväve delas mängden med 170 kg totaltkväve per hektar</a:t>
            </a:r>
            <a:endParaRPr lang="sv-SE" sz="1600" dirty="0" smtClean="0">
              <a:solidFill>
                <a:srgbClr val="004165"/>
              </a:solidFill>
              <a:latin typeface="Helvetica"/>
            </a:endParaRPr>
          </a:p>
          <a:p>
            <a:pPr marL="342900" lvl="0" indent="-342900">
              <a:spcBef>
                <a:spcPct val="20000"/>
              </a:spcBef>
              <a:buClr>
                <a:srgbClr val="005C84"/>
              </a:buClr>
              <a:buFontTx/>
              <a:buChar char="›"/>
            </a:pPr>
            <a:r>
              <a:rPr lang="sv-SE" sz="1600" dirty="0" smtClean="0">
                <a:solidFill>
                  <a:srgbClr val="004165"/>
                </a:solidFill>
                <a:latin typeface="Helvetica"/>
              </a:rPr>
              <a:t>För </a:t>
            </a:r>
            <a:r>
              <a:rPr lang="sv-SE" sz="1600" dirty="0" smtClean="0">
                <a:solidFill>
                  <a:srgbClr val="004266"/>
                </a:solidFill>
                <a:latin typeface="Helvetica"/>
              </a:rPr>
              <a:t>konventionella grisar och fjäderfä </a:t>
            </a:r>
            <a:r>
              <a:rPr lang="sv-SE" sz="1600" dirty="0" smtClean="0">
                <a:solidFill>
                  <a:srgbClr val="004165"/>
                </a:solidFill>
                <a:latin typeface="Helvetica"/>
              </a:rPr>
              <a:t>förutsätter beräkningarna att djuren utfodras med </a:t>
            </a:r>
            <a:r>
              <a:rPr lang="sv-SE" sz="1600" dirty="0" err="1" smtClean="0">
                <a:solidFill>
                  <a:srgbClr val="004165"/>
                </a:solidFill>
                <a:latin typeface="Helvetica"/>
              </a:rPr>
              <a:t>fytas</a:t>
            </a:r>
            <a:r>
              <a:rPr lang="sv-SE" sz="1600" dirty="0" smtClean="0">
                <a:solidFill>
                  <a:srgbClr val="004165"/>
                </a:solidFill>
                <a:latin typeface="Helvetica"/>
              </a:rPr>
              <a:t>. </a:t>
            </a:r>
            <a:r>
              <a:rPr lang="sv-SE" sz="1600" dirty="0" err="1" smtClean="0">
                <a:solidFill>
                  <a:srgbClr val="004165"/>
                </a:solidFill>
                <a:latin typeface="Helvetica"/>
              </a:rPr>
              <a:t>Fytas</a:t>
            </a:r>
            <a:r>
              <a:rPr lang="sv-SE" sz="1600" dirty="0" smtClean="0">
                <a:solidFill>
                  <a:srgbClr val="004165"/>
                </a:solidFill>
                <a:latin typeface="Helvetica"/>
              </a:rPr>
              <a:t> förbättrar djurens upptag av fosfor och därför kan foderstaten innehålla mindre mängd fosfor. Det i sin tur minskar fosforinnehållet i gödseln. Om grisarna inte har fått </a:t>
            </a:r>
            <a:r>
              <a:rPr lang="sv-SE" sz="1600" dirty="0" err="1" smtClean="0">
                <a:solidFill>
                  <a:srgbClr val="004165"/>
                </a:solidFill>
                <a:latin typeface="Helvetica"/>
              </a:rPr>
              <a:t>fytas</a:t>
            </a:r>
            <a:r>
              <a:rPr lang="sv-SE" sz="1600" dirty="0" smtClean="0">
                <a:solidFill>
                  <a:srgbClr val="004165"/>
                </a:solidFill>
                <a:latin typeface="Helvetica"/>
              </a:rPr>
              <a:t> ökar fosforinnehållet i gödseln med 30%, och då ökar även behovet av spridningsareal</a:t>
            </a:r>
          </a:p>
          <a:p>
            <a:pPr marL="342900" lvl="0" indent="-342900">
              <a:spcBef>
                <a:spcPct val="20000"/>
              </a:spcBef>
              <a:buClr>
                <a:srgbClr val="005C84"/>
              </a:buClr>
              <a:buFontTx/>
              <a:buChar char="›"/>
            </a:pPr>
            <a:r>
              <a:rPr lang="sv-SE" sz="1600" dirty="0" smtClean="0">
                <a:solidFill>
                  <a:srgbClr val="004165"/>
                </a:solidFill>
                <a:latin typeface="Helvetica"/>
              </a:rPr>
              <a:t>I tabellen ser du hur stor del av den totala spridningsarealen som kan läggas på naturbetesmark (Varav naturbetesmark). Den är beräknad genom att andelen </a:t>
            </a:r>
            <a:r>
              <a:rPr lang="sv-SE" sz="1600" dirty="0">
                <a:solidFill>
                  <a:srgbClr val="004165"/>
                </a:solidFill>
                <a:latin typeface="Helvetica"/>
              </a:rPr>
              <a:t>av det totala foderintaget </a:t>
            </a:r>
            <a:r>
              <a:rPr lang="sv-SE" sz="1600" dirty="0" smtClean="0">
                <a:solidFill>
                  <a:srgbClr val="004165"/>
                </a:solidFill>
                <a:latin typeface="Helvetica"/>
              </a:rPr>
              <a:t>som </a:t>
            </a:r>
            <a:r>
              <a:rPr lang="sv-SE" sz="1600" dirty="0">
                <a:solidFill>
                  <a:srgbClr val="004165"/>
                </a:solidFill>
                <a:latin typeface="Helvetica"/>
              </a:rPr>
              <a:t>djuren äter på naturbete </a:t>
            </a:r>
            <a:r>
              <a:rPr lang="sv-SE" sz="1600" dirty="0" smtClean="0">
                <a:solidFill>
                  <a:srgbClr val="004165"/>
                </a:solidFill>
                <a:latin typeface="Helvetica"/>
              </a:rPr>
              <a:t>multipliceras med den totala spridningsarealen.  </a:t>
            </a:r>
          </a:p>
        </p:txBody>
      </p:sp>
      <p:pic>
        <p:nvPicPr>
          <p:cNvPr id="6" name="Bildobjekt 5" descr="Tabell med beräkning av spridningsareal beräknat på fosformängd respektive kvävemängd i stallgödseln. Den visas som total areal, varav åkermark och varav betesmark i hektar." title="Rådgivningsrapport, krav på spridningsareal"/>
          <p:cNvPicPr>
            <a:picLocks noChangeAspect="1"/>
          </p:cNvPicPr>
          <p:nvPr/>
        </p:nvPicPr>
        <p:blipFill>
          <a:blip r:embed="rId2"/>
          <a:stretch>
            <a:fillRect/>
          </a:stretch>
        </p:blipFill>
        <p:spPr>
          <a:xfrm>
            <a:off x="1811298" y="4467225"/>
            <a:ext cx="5734050" cy="2390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55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31668" y="305249"/>
            <a:ext cx="6657975" cy="539750"/>
          </a:xfrm>
        </p:spPr>
        <p:txBody>
          <a:bodyPr/>
          <a:lstStyle/>
          <a:p>
            <a:r>
              <a:rPr lang="sv-SE" sz="2200" dirty="0"/>
              <a:t>Vera instruktion: </a:t>
            </a:r>
            <a:r>
              <a:rPr lang="sv-SE" sz="2200" dirty="0" smtClean="0"/>
              <a:t>Rådgivningsrapport -</a:t>
            </a:r>
            <a:r>
              <a:rPr lang="sv-SE" sz="2200" dirty="0"/>
              <a:t/>
            </a:r>
            <a:br>
              <a:rPr lang="sv-SE" sz="2200" dirty="0"/>
            </a:br>
            <a:r>
              <a:rPr lang="sv-SE" sz="2200" dirty="0"/>
              <a:t>Spridningsförluster </a:t>
            </a:r>
            <a:r>
              <a:rPr lang="sv-SE" sz="2200" dirty="0" smtClean="0"/>
              <a:t>och kväveeffekt</a:t>
            </a:r>
            <a:endParaRPr lang="sv-SE" sz="2200" dirty="0"/>
          </a:p>
        </p:txBody>
      </p:sp>
      <p:sp>
        <p:nvSpPr>
          <p:cNvPr id="3" name="Platshållare för innehåll 2"/>
          <p:cNvSpPr>
            <a:spLocks noGrp="1"/>
          </p:cNvSpPr>
          <p:nvPr>
            <p:ph idx="1"/>
          </p:nvPr>
        </p:nvSpPr>
        <p:spPr>
          <a:xfrm>
            <a:off x="516734" y="1067812"/>
            <a:ext cx="8061325" cy="1089992"/>
          </a:xfrm>
        </p:spPr>
        <p:txBody>
          <a:bodyPr/>
          <a:lstStyle/>
          <a:p>
            <a:r>
              <a:rPr lang="sv-SE" sz="1600" dirty="0" smtClean="0"/>
              <a:t>I tabellen visas mängd växttillgängligt kväve, spridningsförluster och kväveeffekt.</a:t>
            </a:r>
          </a:p>
          <a:p>
            <a:r>
              <a:rPr lang="sv-SE" sz="1600" dirty="0">
                <a:solidFill>
                  <a:schemeClr val="tx1"/>
                </a:solidFill>
              </a:rPr>
              <a:t>Schabloner för spridningsförluster </a:t>
            </a:r>
            <a:r>
              <a:rPr lang="sv-SE" sz="1600" dirty="0" smtClean="0">
                <a:solidFill>
                  <a:schemeClr val="tx1"/>
                </a:solidFill>
              </a:rPr>
              <a:t>har fastställts i försök genom </a:t>
            </a:r>
            <a:r>
              <a:rPr lang="sv-SE" sz="1600" dirty="0">
                <a:solidFill>
                  <a:schemeClr val="tx1"/>
                </a:solidFill>
              </a:rPr>
              <a:t>att </a:t>
            </a:r>
            <a:r>
              <a:rPr lang="sv-SE" sz="1600" dirty="0" smtClean="0">
                <a:solidFill>
                  <a:schemeClr val="tx1"/>
                </a:solidFill>
              </a:rPr>
              <a:t>ammoniak-förlusterna har mätts. På nästa bild visas hur kvävemängden påverkas i stall, lager och vid spridning.</a:t>
            </a:r>
            <a:r>
              <a:rPr lang="sv-SE" sz="1600" dirty="0" smtClean="0"/>
              <a:t> </a:t>
            </a:r>
            <a:endParaRPr lang="sv-SE" sz="1600" dirty="0"/>
          </a:p>
        </p:txBody>
      </p:sp>
      <p:pic>
        <p:nvPicPr>
          <p:cNvPr id="4" name="Bildobjekt 3" descr="Tabellen visar förluster av kväve och kväveeffektivitet vid olika tidpunkter när man sprider gödseln. " title="Rådgivningsrapport, spridningsförluster och kväveeffekt vid spridning"/>
          <p:cNvPicPr>
            <a:picLocks noChangeAspect="1"/>
          </p:cNvPicPr>
          <p:nvPr/>
        </p:nvPicPr>
        <p:blipFill>
          <a:blip r:embed="rId3"/>
          <a:stretch>
            <a:fillRect/>
          </a:stretch>
        </p:blipFill>
        <p:spPr>
          <a:xfrm>
            <a:off x="156587" y="2380617"/>
            <a:ext cx="5328501" cy="3616392"/>
          </a:xfrm>
          <a:prstGeom prst="rect">
            <a:avLst/>
          </a:prstGeom>
          <a:ln>
            <a:noFill/>
          </a:ln>
          <a:effectLst>
            <a:outerShdw blurRad="190500" algn="tl" rotWithShape="0">
              <a:srgbClr val="000000">
                <a:alpha val="70000"/>
              </a:srgbClr>
            </a:outerShdw>
          </a:effectLst>
        </p:spPr>
      </p:pic>
      <p:sp>
        <p:nvSpPr>
          <p:cNvPr id="5" name="Platshållare för innehåll 2"/>
          <p:cNvSpPr txBox="1">
            <a:spLocks/>
          </p:cNvSpPr>
          <p:nvPr/>
        </p:nvSpPr>
        <p:spPr bwMode="auto">
          <a:xfrm>
            <a:off x="5485088" y="1916832"/>
            <a:ext cx="309297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b="1" dirty="0" smtClean="0"/>
              <a:t>Växttillgängligt kväve</a:t>
            </a:r>
            <a:r>
              <a:rPr lang="sv-SE" sz="1600" dirty="0" smtClean="0"/>
              <a:t>= tillgängligt kväve före spridningsförluster</a:t>
            </a:r>
          </a:p>
          <a:p>
            <a:r>
              <a:rPr lang="sv-SE" sz="1600" b="1" dirty="0" smtClean="0"/>
              <a:t>Spridningsförlust</a:t>
            </a:r>
            <a:r>
              <a:rPr lang="sv-SE" sz="1600" dirty="0" smtClean="0"/>
              <a:t> beror på tidpunkt och teknik vid spridning. Det beräknas som andel av ammonium-kväve efter lagring.</a:t>
            </a:r>
          </a:p>
          <a:p>
            <a:r>
              <a:rPr lang="sv-SE" sz="1600" b="1" dirty="0" smtClean="0"/>
              <a:t>Kväveeffektivitet</a:t>
            </a:r>
            <a:r>
              <a:rPr lang="sv-SE" sz="1600" dirty="0" smtClean="0"/>
              <a:t>= andel växttillgängligt kväve vid olika spridningstidpunkter och nedbrukningstider</a:t>
            </a:r>
          </a:p>
          <a:p>
            <a:r>
              <a:rPr lang="sv-SE" sz="1600" b="1" dirty="0" smtClean="0"/>
              <a:t>Kväveeffekt</a:t>
            </a:r>
            <a:r>
              <a:rPr lang="sv-SE" sz="1600" dirty="0" smtClean="0"/>
              <a:t>= </a:t>
            </a:r>
            <a:r>
              <a:rPr lang="sv-SE" sz="1600" dirty="0"/>
              <a:t>den mängd kväve som kan utnyttjas av grödan </a:t>
            </a:r>
            <a:r>
              <a:rPr lang="sv-SE" sz="1600" dirty="0" smtClean="0"/>
              <a:t>under innevarande år. Beräknas som en andel av ammoniumkväve före spridning.</a:t>
            </a:r>
            <a:endParaRPr lang="sv-SE" sz="1600" dirty="0"/>
          </a:p>
        </p:txBody>
      </p:sp>
    </p:spTree>
    <p:extLst>
      <p:ext uri="{BB962C8B-B14F-4D97-AF65-F5344CB8AC3E}">
        <p14:creationId xmlns:p14="http://schemas.microsoft.com/office/powerpoint/2010/main" val="75577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1272" y="345025"/>
            <a:ext cx="8061523" cy="539750"/>
          </a:xfrm>
        </p:spPr>
        <p:txBody>
          <a:bodyPr/>
          <a:lstStyle/>
          <a:p>
            <a:r>
              <a:rPr lang="sv-SE" sz="2200" dirty="0" smtClean="0"/>
              <a:t>Vera instruktion: Två olika sätt att beräkna </a:t>
            </a:r>
            <a:br>
              <a:rPr lang="sv-SE" sz="2200" dirty="0" smtClean="0"/>
            </a:br>
            <a:r>
              <a:rPr lang="sv-SE" sz="2200" dirty="0" smtClean="0"/>
              <a:t>gödselmängder och näringsinnehåll</a:t>
            </a:r>
            <a:endParaRPr lang="sv-SE" sz="2200" dirty="0"/>
          </a:p>
        </p:txBody>
      </p:sp>
      <p:sp>
        <p:nvSpPr>
          <p:cNvPr id="3" name="Platshållare för innehåll 2"/>
          <p:cNvSpPr>
            <a:spLocks noGrp="1"/>
          </p:cNvSpPr>
          <p:nvPr>
            <p:ph idx="1"/>
          </p:nvPr>
        </p:nvSpPr>
        <p:spPr>
          <a:xfrm>
            <a:off x="435938" y="1154893"/>
            <a:ext cx="8061325" cy="4248473"/>
          </a:xfrm>
        </p:spPr>
        <p:txBody>
          <a:bodyPr/>
          <a:lstStyle/>
          <a:p>
            <a:r>
              <a:rPr lang="sv-SE" sz="1800" dirty="0" smtClean="0"/>
              <a:t>Beräkna innehållet av växtnäring i gödseln utifrån</a:t>
            </a:r>
          </a:p>
          <a:p>
            <a:pPr lvl="1"/>
            <a:r>
              <a:rPr lang="sv-SE" sz="1600" b="1" dirty="0" smtClean="0"/>
              <a:t>Schablonvärden. </a:t>
            </a:r>
            <a:r>
              <a:rPr lang="sv-SE" sz="1600" dirty="0" smtClean="0"/>
              <a:t>Näringsinnehållet i gödseln kommer ifrån sammanslagna foderstater för respektive djurkategori och produktionsnivå. Värdena är hämtade från Jordbruksverkets stallgödseldatabas. Denna metod kallas Stallgödselberäkningar enligt schablon.</a:t>
            </a:r>
          </a:p>
          <a:p>
            <a:pPr lvl="1"/>
            <a:r>
              <a:rPr lang="sv-SE" sz="1600" dirty="0" smtClean="0"/>
              <a:t>en </a:t>
            </a:r>
            <a:r>
              <a:rPr lang="sv-SE" sz="1600" b="1" dirty="0" smtClean="0"/>
              <a:t>stallbalans</a:t>
            </a:r>
            <a:r>
              <a:rPr lang="sv-SE" sz="1600" dirty="0" smtClean="0"/>
              <a:t> (växtnäringsbalans för djurhållningen) på den egna gården.</a:t>
            </a:r>
            <a:endParaRPr lang="sv-SE" sz="2000" dirty="0" smtClean="0"/>
          </a:p>
          <a:p>
            <a:r>
              <a:rPr lang="sv-SE" sz="1800" dirty="0" smtClean="0"/>
              <a:t>Gödselmängderna beräknar Vera utifrån schablonvärden för utsöndrad </a:t>
            </a:r>
            <a:r>
              <a:rPr lang="sv-SE" sz="1800" dirty="0" err="1" smtClean="0"/>
              <a:t>ts</a:t>
            </a:r>
            <a:r>
              <a:rPr lang="sv-SE" sz="1800" dirty="0" smtClean="0"/>
              <a:t>-mängd i träck och urin. Dessa bygger på samma standardfoderstater som ovan.</a:t>
            </a:r>
          </a:p>
          <a:p>
            <a:r>
              <a:rPr lang="sv-SE" sz="1800" dirty="0" smtClean="0"/>
              <a:t>Därefter görs justeringar för t.ex. strömedel och omsättningsförluster dras bort. </a:t>
            </a:r>
          </a:p>
          <a:p>
            <a:pPr marL="0" indent="0">
              <a:buNone/>
            </a:pPr>
            <a:endParaRPr lang="sv-SE" sz="1800" dirty="0"/>
          </a:p>
          <a:p>
            <a:r>
              <a:rPr lang="sv-SE" sz="1800" dirty="0" smtClean="0"/>
              <a:t>Först beskriver vi </a:t>
            </a:r>
          </a:p>
          <a:p>
            <a:pPr lvl="1"/>
            <a:r>
              <a:rPr lang="sv-SE" sz="1600" dirty="0" smtClean="0"/>
              <a:t>Stallgödselberäkningar utifrån </a:t>
            </a:r>
            <a:br>
              <a:rPr lang="sv-SE" sz="1600" dirty="0" smtClean="0"/>
            </a:br>
            <a:r>
              <a:rPr lang="sv-SE" sz="1600" dirty="0" smtClean="0"/>
              <a:t>schabloner </a:t>
            </a:r>
          </a:p>
          <a:p>
            <a:pPr lvl="1"/>
            <a:r>
              <a:rPr lang="sv-SE" sz="1600" dirty="0" smtClean="0"/>
              <a:t>och sedan Stallbalans</a:t>
            </a:r>
            <a:endParaRPr lang="sv-SE" sz="1600" dirty="0"/>
          </a:p>
        </p:txBody>
      </p:sp>
      <p:pic>
        <p:nvPicPr>
          <p:cNvPr id="4" name="Bildobjekt 3" descr="Två knappar i Vera visar stallgödselberäkningar, utgå från schabloner, och Stallbalans" title="Bild på Vera Stallgödselberäkningar"/>
          <p:cNvPicPr>
            <a:picLocks noChangeAspect="1"/>
          </p:cNvPicPr>
          <p:nvPr/>
        </p:nvPicPr>
        <p:blipFill>
          <a:blip r:embed="rId3"/>
          <a:stretch>
            <a:fillRect/>
          </a:stretch>
        </p:blipFill>
        <p:spPr>
          <a:xfrm>
            <a:off x="4759891" y="4509120"/>
            <a:ext cx="3822904" cy="1788493"/>
          </a:xfrm>
          <a:prstGeom prst="rect">
            <a:avLst/>
          </a:prstGeom>
        </p:spPr>
      </p:pic>
      <p:cxnSp>
        <p:nvCxnSpPr>
          <p:cNvPr id="6" name="Rak pil 5" descr="Pil som pekar mot stallgödselberäkningar" title="Pil på stallgödselberäkningar"/>
          <p:cNvCxnSpPr/>
          <p:nvPr/>
        </p:nvCxnSpPr>
        <p:spPr>
          <a:xfrm flipV="1">
            <a:off x="3995936" y="4760825"/>
            <a:ext cx="2304256" cy="32435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 6" descr="Pil som pekar mot stallbalansberäkningar" title="Pil mot stallbalans"/>
          <p:cNvCxnSpPr/>
          <p:nvPr/>
        </p:nvCxnSpPr>
        <p:spPr>
          <a:xfrm flipV="1">
            <a:off x="4552033" y="4941168"/>
            <a:ext cx="1748159" cy="7139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22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640" y="190615"/>
            <a:ext cx="7269435" cy="539750"/>
          </a:xfrm>
        </p:spPr>
        <p:txBody>
          <a:bodyPr/>
          <a:lstStyle/>
          <a:p>
            <a:r>
              <a:rPr lang="sv-SE" sz="2200" dirty="0" smtClean="0"/>
              <a:t>Fördjupning: Vilken effekt har kvävet i stallgödseln? </a:t>
            </a:r>
            <a:endParaRPr lang="sv-SE" sz="2200" dirty="0"/>
          </a:p>
        </p:txBody>
      </p:sp>
      <p:sp>
        <p:nvSpPr>
          <p:cNvPr id="9" name="textruta 8"/>
          <p:cNvSpPr txBox="1"/>
          <p:nvPr/>
        </p:nvSpPr>
        <p:spPr>
          <a:xfrm rot="16200000">
            <a:off x="-525427" y="2508866"/>
            <a:ext cx="1872210" cy="400110"/>
          </a:xfrm>
          <a:prstGeom prst="rect">
            <a:avLst/>
          </a:prstGeom>
          <a:noFill/>
        </p:spPr>
        <p:txBody>
          <a:bodyPr wrap="square" rtlCol="0">
            <a:spAutoFit/>
          </a:bodyPr>
          <a:lstStyle/>
          <a:p>
            <a:r>
              <a:rPr lang="sv-SE" sz="2000" b="1" dirty="0" smtClean="0">
                <a:latin typeface="Arial" panose="020B0604020202020204" pitchFamily="34" charset="0"/>
                <a:cs typeface="Arial" panose="020B0604020202020204" pitchFamily="34" charset="0"/>
              </a:rPr>
              <a:t>Totalkväve</a:t>
            </a:r>
            <a:endParaRPr lang="sv-SE" sz="2000" b="1" dirty="0">
              <a:latin typeface="Arial" panose="020B0604020202020204" pitchFamily="34" charset="0"/>
              <a:cs typeface="Arial" panose="020B0604020202020204" pitchFamily="34" charset="0"/>
            </a:endParaRPr>
          </a:p>
        </p:txBody>
      </p:sp>
      <p:graphicFrame>
        <p:nvGraphicFramePr>
          <p:cNvPr id="4" name="Object 3" descr="Totalkvävet i gödseln fördelas på kväve bakom svans, kväve i stall, kväve efter lagring, ammoniumkväve efter lagring tillsammans med organiskt kväve och direkt kväveeffekt. Mellan flera av stegen har det skett förluster av kväve. " title="Totalkväve i gödseln fördelas på olika fraktioner"/>
          <p:cNvGraphicFramePr>
            <a:graphicFrameLocks noChangeAspect="1"/>
          </p:cNvGraphicFramePr>
          <p:nvPr>
            <p:extLst>
              <p:ext uri="{D42A27DB-BD31-4B8C-83A1-F6EECF244321}">
                <p14:modId xmlns:p14="http://schemas.microsoft.com/office/powerpoint/2010/main" val="27068464"/>
              </p:ext>
            </p:extLst>
          </p:nvPr>
        </p:nvGraphicFramePr>
        <p:xfrm>
          <a:off x="239793" y="628650"/>
          <a:ext cx="8763000" cy="5695950"/>
        </p:xfrm>
        <a:graphic>
          <a:graphicData uri="http://schemas.openxmlformats.org/presentationml/2006/ole">
            <mc:AlternateContent xmlns:mc="http://schemas.openxmlformats.org/markup-compatibility/2006">
              <mc:Choice xmlns:v="urn:schemas-microsoft-com:vml" Requires="v">
                <p:oleObj spid="_x0000_s1084" name="Document" r:id="rId3" imgW="8949201" imgH="5864838" progId="Word.Document.8">
                  <p:embed/>
                </p:oleObj>
              </mc:Choice>
              <mc:Fallback>
                <p:oleObj name="Document" r:id="rId3" imgW="8949201" imgH="5864838" progId="Word.Document.8">
                  <p:embed/>
                  <p:pic>
                    <p:nvPicPr>
                      <p:cNvPr id="4" name="Object 3"/>
                      <p:cNvPicPr>
                        <a:picLocks noChangeAspect="1" noChangeArrowheads="1"/>
                      </p:cNvPicPr>
                      <p:nvPr/>
                    </p:nvPicPr>
                    <p:blipFill>
                      <a:blip r:embed="rId4"/>
                      <a:srcRect/>
                      <a:stretch>
                        <a:fillRect/>
                      </a:stretch>
                    </p:blipFill>
                    <p:spPr bwMode="auto">
                      <a:xfrm>
                        <a:off x="239793" y="628650"/>
                        <a:ext cx="8763000" cy="5695950"/>
                      </a:xfrm>
                      <a:prstGeom prst="rect">
                        <a:avLst/>
                      </a:prstGeom>
                      <a:noFill/>
                      <a:ln>
                        <a:noFill/>
                      </a:ln>
                      <a:effectLst/>
                      <a:extLst/>
                    </p:spPr>
                  </p:pic>
                </p:oleObj>
              </mc:Fallback>
            </mc:AlternateContent>
          </a:graphicData>
        </a:graphic>
      </p:graphicFrame>
      <p:sp>
        <p:nvSpPr>
          <p:cNvPr id="14" name="Rektangel 13"/>
          <p:cNvSpPr/>
          <p:nvPr/>
        </p:nvSpPr>
        <p:spPr>
          <a:xfrm>
            <a:off x="639904" y="3140968"/>
            <a:ext cx="1382041" cy="461665"/>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=totalkväve i gödseln</a:t>
            </a:r>
            <a:endParaRPr lang="sv-SE" sz="1200" dirty="0">
              <a:solidFill>
                <a:srgbClr val="004165"/>
              </a:solidFill>
              <a:latin typeface="Helvetica"/>
            </a:endParaRPr>
          </a:p>
        </p:txBody>
      </p:sp>
      <p:sp>
        <p:nvSpPr>
          <p:cNvPr id="15" name="Rektangel 14"/>
          <p:cNvSpPr/>
          <p:nvPr/>
        </p:nvSpPr>
        <p:spPr>
          <a:xfrm>
            <a:off x="2137311" y="3154708"/>
            <a:ext cx="1138545" cy="461665"/>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=totalkväve - stallförluster</a:t>
            </a:r>
            <a:endParaRPr lang="sv-SE" sz="1200" dirty="0">
              <a:solidFill>
                <a:srgbClr val="004165"/>
              </a:solidFill>
              <a:latin typeface="Helvetica"/>
            </a:endParaRPr>
          </a:p>
        </p:txBody>
      </p:sp>
      <p:sp>
        <p:nvSpPr>
          <p:cNvPr id="7" name="Rektangel 6"/>
          <p:cNvSpPr/>
          <p:nvPr/>
        </p:nvSpPr>
        <p:spPr>
          <a:xfrm>
            <a:off x="2143683" y="707255"/>
            <a:ext cx="1314353" cy="830997"/>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=totalkväve * faktorer </a:t>
            </a:r>
            <a:r>
              <a:rPr lang="sv-SE" sz="1200" dirty="0">
                <a:solidFill>
                  <a:srgbClr val="004165"/>
                </a:solidFill>
                <a:latin typeface="Helvetica"/>
              </a:rPr>
              <a:t>för olika </a:t>
            </a:r>
            <a:r>
              <a:rPr lang="sv-SE" sz="1200" dirty="0" smtClean="0">
                <a:solidFill>
                  <a:srgbClr val="004165"/>
                </a:solidFill>
                <a:latin typeface="Helvetica"/>
              </a:rPr>
              <a:t>gödselslag </a:t>
            </a:r>
            <a:r>
              <a:rPr lang="sv-SE" sz="1200" dirty="0">
                <a:solidFill>
                  <a:srgbClr val="004165"/>
                </a:solidFill>
                <a:latin typeface="Helvetica"/>
              </a:rPr>
              <a:t>och </a:t>
            </a:r>
            <a:r>
              <a:rPr lang="sv-SE" sz="1200" dirty="0" smtClean="0">
                <a:solidFill>
                  <a:srgbClr val="004165"/>
                </a:solidFill>
                <a:latin typeface="Helvetica"/>
              </a:rPr>
              <a:t>stallsystem</a:t>
            </a:r>
            <a:endParaRPr lang="sv-SE" sz="1200" dirty="0">
              <a:solidFill>
                <a:srgbClr val="004165"/>
              </a:solidFill>
              <a:latin typeface="Helvetica"/>
            </a:endParaRPr>
          </a:p>
        </p:txBody>
      </p:sp>
      <p:sp>
        <p:nvSpPr>
          <p:cNvPr id="16" name="Rektangel 15"/>
          <p:cNvSpPr/>
          <p:nvPr/>
        </p:nvSpPr>
        <p:spPr>
          <a:xfrm>
            <a:off x="3391222" y="3153459"/>
            <a:ext cx="1900858" cy="461665"/>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=totalkväve – (stallförlust + lagringsförlust)</a:t>
            </a:r>
            <a:endParaRPr lang="sv-SE" sz="1200" dirty="0">
              <a:solidFill>
                <a:srgbClr val="004165"/>
              </a:solidFill>
              <a:latin typeface="Helvetica"/>
            </a:endParaRPr>
          </a:p>
        </p:txBody>
      </p:sp>
      <p:sp>
        <p:nvSpPr>
          <p:cNvPr id="6" name="Rektangel 5"/>
          <p:cNvSpPr/>
          <p:nvPr/>
        </p:nvSpPr>
        <p:spPr>
          <a:xfrm>
            <a:off x="3563888" y="1104555"/>
            <a:ext cx="2521557" cy="646331"/>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=(totalkväve–stallförluster) * faktorer </a:t>
            </a:r>
            <a:r>
              <a:rPr lang="sv-SE" sz="1200" dirty="0">
                <a:solidFill>
                  <a:srgbClr val="004165"/>
                </a:solidFill>
                <a:latin typeface="Helvetica"/>
              </a:rPr>
              <a:t>beroende på gödsel- och djurslag, täckning och </a:t>
            </a:r>
            <a:r>
              <a:rPr lang="sv-SE" sz="1200" dirty="0" smtClean="0">
                <a:solidFill>
                  <a:srgbClr val="004165"/>
                </a:solidFill>
                <a:latin typeface="Helvetica"/>
              </a:rPr>
              <a:t>lagringstid</a:t>
            </a:r>
            <a:endParaRPr lang="sv-SE" sz="1200" dirty="0">
              <a:solidFill>
                <a:srgbClr val="004165"/>
              </a:solidFill>
              <a:latin typeface="Helvetica"/>
            </a:endParaRPr>
          </a:p>
        </p:txBody>
      </p:sp>
      <p:sp>
        <p:nvSpPr>
          <p:cNvPr id="17" name="Rektangel 16"/>
          <p:cNvSpPr/>
          <p:nvPr/>
        </p:nvSpPr>
        <p:spPr>
          <a:xfrm>
            <a:off x="5035088" y="2656333"/>
            <a:ext cx="2201207" cy="461665"/>
          </a:xfrm>
          <a:prstGeom prst="rect">
            <a:avLst/>
          </a:prstGeom>
          <a:ln>
            <a:solidFill>
              <a:srgbClr val="D4BA00"/>
            </a:solidFill>
          </a:ln>
        </p:spPr>
        <p:txBody>
          <a:bodyPr wrap="square">
            <a:spAutoFit/>
          </a:bodyPr>
          <a:lstStyle/>
          <a:p>
            <a:pPr lvl="0">
              <a:spcBef>
                <a:spcPct val="20000"/>
              </a:spcBef>
              <a:buClr>
                <a:srgbClr val="005C84"/>
              </a:buClr>
            </a:pPr>
            <a:r>
              <a:rPr lang="sv-SE" sz="1200" dirty="0" smtClean="0">
                <a:solidFill>
                  <a:srgbClr val="004165"/>
                </a:solidFill>
                <a:latin typeface="Helvetica"/>
              </a:rPr>
              <a:t>=faktor * (totalkväve – (stallförlust + lagringsförlust))</a:t>
            </a:r>
            <a:endParaRPr lang="sv-SE" sz="1200" dirty="0">
              <a:solidFill>
                <a:srgbClr val="004165"/>
              </a:solidFill>
              <a:latin typeface="Helvetica"/>
            </a:endParaRPr>
          </a:p>
        </p:txBody>
      </p:sp>
      <p:sp>
        <p:nvSpPr>
          <p:cNvPr id="8" name="Rektangel 7"/>
          <p:cNvSpPr/>
          <p:nvPr/>
        </p:nvSpPr>
        <p:spPr>
          <a:xfrm>
            <a:off x="4904281" y="3997117"/>
            <a:ext cx="2244560" cy="646331"/>
          </a:xfrm>
          <a:prstGeom prst="rect">
            <a:avLst/>
          </a:prstGeom>
        </p:spPr>
        <p:txBody>
          <a:bodyPr wrap="square">
            <a:spAutoFit/>
          </a:bodyPr>
          <a:lstStyle/>
          <a:p>
            <a:r>
              <a:rPr lang="sv-SE" sz="1200" b="1" dirty="0" smtClean="0">
                <a:solidFill>
                  <a:srgbClr val="004165"/>
                </a:solidFill>
                <a:latin typeface="Helvetica"/>
              </a:rPr>
              <a:t>Långsiktig kväveeffekt</a:t>
            </a:r>
            <a:r>
              <a:rPr lang="sv-SE" sz="1200" dirty="0" smtClean="0">
                <a:solidFill>
                  <a:srgbClr val="004165"/>
                </a:solidFill>
                <a:latin typeface="Helvetica"/>
              </a:rPr>
              <a:t> = 10 </a:t>
            </a:r>
            <a:r>
              <a:rPr lang="sv-SE" sz="1200" dirty="0">
                <a:solidFill>
                  <a:srgbClr val="004165"/>
                </a:solidFill>
                <a:latin typeface="Helvetica"/>
              </a:rPr>
              <a:t>kg kväve per ton </a:t>
            </a:r>
            <a:r>
              <a:rPr lang="sv-SE" sz="1200" dirty="0" err="1">
                <a:solidFill>
                  <a:srgbClr val="004165"/>
                </a:solidFill>
                <a:latin typeface="Helvetica"/>
              </a:rPr>
              <a:t>ts</a:t>
            </a:r>
            <a:r>
              <a:rPr lang="sv-SE" sz="1200" dirty="0">
                <a:solidFill>
                  <a:srgbClr val="004165"/>
                </a:solidFill>
                <a:latin typeface="Helvetica"/>
              </a:rPr>
              <a:t> stallgödsel som regelbundet tillförs </a:t>
            </a:r>
            <a:r>
              <a:rPr lang="sv-SE" sz="1200" dirty="0" smtClean="0">
                <a:solidFill>
                  <a:srgbClr val="004165"/>
                </a:solidFill>
                <a:latin typeface="Helvetica"/>
              </a:rPr>
              <a:t>fältet</a:t>
            </a:r>
            <a:endParaRPr lang="sv-SE" sz="1200" dirty="0"/>
          </a:p>
        </p:txBody>
      </p:sp>
      <p:sp>
        <p:nvSpPr>
          <p:cNvPr id="5" name="Rektangel 4"/>
          <p:cNvSpPr/>
          <p:nvPr/>
        </p:nvSpPr>
        <p:spPr>
          <a:xfrm>
            <a:off x="7138505" y="966311"/>
            <a:ext cx="1637928" cy="830997"/>
          </a:xfrm>
          <a:prstGeom prst="rect">
            <a:avLst/>
          </a:prstGeom>
          <a:ln>
            <a:solidFill>
              <a:srgbClr val="D4BA00"/>
            </a:solidFill>
          </a:ln>
        </p:spPr>
        <p:txBody>
          <a:bodyPr wrap="square">
            <a:spAutoFit/>
          </a:bodyPr>
          <a:lstStyle/>
          <a:p>
            <a:pPr lvl="0"/>
            <a:r>
              <a:rPr lang="sv-SE" sz="1200" dirty="0" smtClean="0">
                <a:solidFill>
                  <a:srgbClr val="004165"/>
                </a:solidFill>
                <a:latin typeface="Arial" panose="020B0604020202020204" pitchFamily="34" charset="0"/>
                <a:cs typeface="Arial" panose="020B0604020202020204" pitchFamily="34" charset="0"/>
              </a:rPr>
              <a:t>=</a:t>
            </a:r>
            <a:r>
              <a:rPr lang="sv-SE" sz="1200" dirty="0">
                <a:solidFill>
                  <a:srgbClr val="004165"/>
                </a:solidFill>
                <a:latin typeface="Arial" panose="020B0604020202020204" pitchFamily="34" charset="0"/>
                <a:cs typeface="Arial" panose="020B0604020202020204" pitchFamily="34" charset="0"/>
              </a:rPr>
              <a:t> NH</a:t>
            </a:r>
            <a:r>
              <a:rPr lang="sv-SE" sz="1200" baseline="-25000" dirty="0">
                <a:solidFill>
                  <a:srgbClr val="004165"/>
                </a:solidFill>
                <a:latin typeface="Arial" panose="020B0604020202020204" pitchFamily="34" charset="0"/>
                <a:cs typeface="Arial" panose="020B0604020202020204" pitchFamily="34" charset="0"/>
              </a:rPr>
              <a:t>4</a:t>
            </a:r>
            <a:r>
              <a:rPr lang="sv-SE" sz="1200" dirty="0">
                <a:solidFill>
                  <a:srgbClr val="004165"/>
                </a:solidFill>
                <a:latin typeface="Arial" panose="020B0604020202020204" pitchFamily="34" charset="0"/>
                <a:cs typeface="Arial" panose="020B0604020202020204" pitchFamily="34" charset="0"/>
              </a:rPr>
              <a:t>-N </a:t>
            </a:r>
            <a:r>
              <a:rPr lang="sv-SE" sz="1200" dirty="0" smtClean="0">
                <a:solidFill>
                  <a:srgbClr val="004165"/>
                </a:solidFill>
                <a:latin typeface="Arial" panose="020B0604020202020204" pitchFamily="34" charset="0"/>
                <a:cs typeface="Arial" panose="020B0604020202020204" pitchFamily="34" charset="0"/>
              </a:rPr>
              <a:t>efter lagring* faktorer beroende på gödsel- och djurslag</a:t>
            </a:r>
            <a:endParaRPr lang="sv-SE" sz="1200" dirty="0">
              <a:solidFill>
                <a:srgbClr val="004165"/>
              </a:solidFill>
              <a:latin typeface="Arial" panose="020B0604020202020204" pitchFamily="34" charset="0"/>
              <a:cs typeface="Arial" panose="020B0604020202020204" pitchFamily="34" charset="0"/>
            </a:endParaRPr>
          </a:p>
        </p:txBody>
      </p:sp>
      <p:sp>
        <p:nvSpPr>
          <p:cNvPr id="3" name="Rektangel 2"/>
          <p:cNvSpPr/>
          <p:nvPr/>
        </p:nvSpPr>
        <p:spPr>
          <a:xfrm>
            <a:off x="7148841" y="3140968"/>
            <a:ext cx="1853952" cy="830997"/>
          </a:xfrm>
          <a:prstGeom prst="rect">
            <a:avLst/>
          </a:prstGeom>
          <a:ln>
            <a:solidFill>
              <a:srgbClr val="D4BA00"/>
            </a:solidFill>
          </a:ln>
        </p:spPr>
        <p:txBody>
          <a:bodyPr wrap="square">
            <a:spAutoFit/>
          </a:bodyPr>
          <a:lstStyle/>
          <a:p>
            <a:pPr lvl="0"/>
            <a:r>
              <a:rPr lang="sv-SE" sz="1200" dirty="0" smtClean="0">
                <a:solidFill>
                  <a:srgbClr val="004165"/>
                </a:solidFill>
                <a:latin typeface="Arial" panose="020B0604020202020204" pitchFamily="34" charset="0"/>
                <a:cs typeface="Arial" panose="020B0604020202020204" pitchFamily="34" charset="0"/>
              </a:rPr>
              <a:t>=NH</a:t>
            </a:r>
            <a:r>
              <a:rPr lang="sv-SE" sz="1200" baseline="-25000" dirty="0" smtClean="0">
                <a:solidFill>
                  <a:srgbClr val="004165"/>
                </a:solidFill>
                <a:latin typeface="Arial" panose="020B0604020202020204" pitchFamily="34" charset="0"/>
                <a:cs typeface="Arial" panose="020B0604020202020204" pitchFamily="34" charset="0"/>
              </a:rPr>
              <a:t>4</a:t>
            </a:r>
            <a:r>
              <a:rPr lang="sv-SE" sz="1200" dirty="0" smtClean="0">
                <a:solidFill>
                  <a:srgbClr val="004165"/>
                </a:solidFill>
                <a:latin typeface="Arial" panose="020B0604020202020204" pitchFamily="34" charset="0"/>
                <a:cs typeface="Arial" panose="020B0604020202020204" pitchFamily="34" charset="0"/>
              </a:rPr>
              <a:t>-N efter spridning * faktorer beroende på spridningstidpunkt och teknik</a:t>
            </a:r>
            <a:endParaRPr lang="sv-SE" sz="1200" dirty="0">
              <a:solidFill>
                <a:srgbClr val="004165"/>
              </a:solidFill>
              <a:latin typeface="Arial" panose="020B0604020202020204" pitchFamily="34" charset="0"/>
              <a:cs typeface="Arial" panose="020B0604020202020204" pitchFamily="34" charset="0"/>
            </a:endParaRPr>
          </a:p>
        </p:txBody>
      </p:sp>
      <p:sp>
        <p:nvSpPr>
          <p:cNvPr id="12" name="Rektangel 11"/>
          <p:cNvSpPr/>
          <p:nvPr/>
        </p:nvSpPr>
        <p:spPr>
          <a:xfrm>
            <a:off x="755575" y="4704004"/>
            <a:ext cx="7845500" cy="1902059"/>
          </a:xfrm>
          <a:prstGeom prst="rect">
            <a:avLst/>
          </a:prstGeom>
          <a:ln w="38100">
            <a:solidFill>
              <a:srgbClr val="58A618"/>
            </a:solidFill>
          </a:ln>
        </p:spPr>
        <p:txBody>
          <a:bodyPr wrap="square">
            <a:spAutoFit/>
          </a:bodyPr>
          <a:lstStyle/>
          <a:p>
            <a:pPr lvl="0">
              <a:spcBef>
                <a:spcPct val="20000"/>
              </a:spcBef>
              <a:buClr>
                <a:srgbClr val="005C84"/>
              </a:buClr>
            </a:pPr>
            <a:r>
              <a:rPr lang="sv-SE" sz="1400" b="1" dirty="0" smtClean="0">
                <a:solidFill>
                  <a:srgbClr val="58A618"/>
                </a:solidFill>
                <a:latin typeface="Helvetica"/>
              </a:rPr>
              <a:t>Exempel</a:t>
            </a:r>
            <a:endParaRPr lang="sv-SE" sz="1400" b="1" dirty="0">
              <a:solidFill>
                <a:srgbClr val="58A618"/>
              </a:solidFill>
              <a:latin typeface="Helvetica"/>
            </a:endParaRPr>
          </a:p>
          <a:p>
            <a:pPr lvl="0">
              <a:spcBef>
                <a:spcPct val="20000"/>
              </a:spcBef>
              <a:buClr>
                <a:srgbClr val="005C84"/>
              </a:buClr>
            </a:pPr>
            <a:r>
              <a:rPr lang="sv-SE" sz="1400" dirty="0">
                <a:solidFill>
                  <a:srgbClr val="004165"/>
                </a:solidFill>
                <a:latin typeface="Helvetica"/>
              </a:rPr>
              <a:t>Beräkna den direkta kväveeffekten för flytgödsel från nöt som sprids på hösten inför sådd av höstvete! </a:t>
            </a:r>
          </a:p>
          <a:p>
            <a:pPr lvl="0">
              <a:spcBef>
                <a:spcPct val="20000"/>
              </a:spcBef>
              <a:buClr>
                <a:srgbClr val="005C84"/>
              </a:buClr>
            </a:pPr>
            <a:r>
              <a:rPr lang="sv-SE" sz="1400" dirty="0">
                <a:solidFill>
                  <a:srgbClr val="004165"/>
                </a:solidFill>
                <a:latin typeface="Helvetica"/>
              </a:rPr>
              <a:t>Flytgödseln innehåller ca 3,6 kg totalkväve varav 1,8 kg </a:t>
            </a:r>
            <a:r>
              <a:rPr lang="sv-SE" sz="1400" dirty="0" smtClean="0">
                <a:solidFill>
                  <a:srgbClr val="004165"/>
                </a:solidFill>
                <a:latin typeface="Helvetica"/>
              </a:rPr>
              <a:t>ammoniumkväve (NH</a:t>
            </a:r>
            <a:r>
              <a:rPr lang="sv-SE" sz="1400" baseline="-25000" dirty="0" smtClean="0">
                <a:solidFill>
                  <a:srgbClr val="004165"/>
                </a:solidFill>
                <a:latin typeface="Helvetica"/>
              </a:rPr>
              <a:t>4</a:t>
            </a:r>
            <a:r>
              <a:rPr lang="sv-SE" sz="1400" dirty="0" smtClean="0">
                <a:solidFill>
                  <a:srgbClr val="004165"/>
                </a:solidFill>
                <a:latin typeface="Helvetica"/>
              </a:rPr>
              <a:t>-N) </a:t>
            </a:r>
            <a:r>
              <a:rPr lang="sv-SE" sz="1400" dirty="0">
                <a:solidFill>
                  <a:srgbClr val="004165"/>
                </a:solidFill>
                <a:latin typeface="Helvetica"/>
              </a:rPr>
              <a:t>per ton </a:t>
            </a:r>
            <a:r>
              <a:rPr lang="sv-SE" sz="1400" dirty="0" smtClean="0">
                <a:solidFill>
                  <a:srgbClr val="004165"/>
                </a:solidFill>
                <a:latin typeface="Helvetica"/>
              </a:rPr>
              <a:t>gödsel. Kväveeffektiviteten </a:t>
            </a:r>
            <a:r>
              <a:rPr lang="sv-SE" sz="1400" dirty="0">
                <a:solidFill>
                  <a:srgbClr val="004165"/>
                </a:solidFill>
                <a:latin typeface="Helvetica"/>
              </a:rPr>
              <a:t>vid </a:t>
            </a:r>
            <a:r>
              <a:rPr lang="sv-SE" sz="1400" dirty="0" smtClean="0">
                <a:solidFill>
                  <a:srgbClr val="004165"/>
                </a:solidFill>
                <a:latin typeface="Helvetica"/>
              </a:rPr>
              <a:t>spridning </a:t>
            </a:r>
            <a:r>
              <a:rPr lang="sv-SE" sz="1400" dirty="0">
                <a:solidFill>
                  <a:srgbClr val="004165"/>
                </a:solidFill>
                <a:latin typeface="Helvetica"/>
              </a:rPr>
              <a:t>tidig höst, </a:t>
            </a:r>
            <a:r>
              <a:rPr lang="sv-SE" sz="1400" dirty="0" smtClean="0">
                <a:solidFill>
                  <a:srgbClr val="004165"/>
                </a:solidFill>
                <a:latin typeface="Helvetica"/>
              </a:rPr>
              <a:t>med </a:t>
            </a:r>
            <a:r>
              <a:rPr lang="sv-SE" sz="1400" dirty="0" err="1" smtClean="0">
                <a:solidFill>
                  <a:srgbClr val="004165"/>
                </a:solidFill>
                <a:latin typeface="Helvetica"/>
              </a:rPr>
              <a:t>bandspridning</a:t>
            </a:r>
            <a:r>
              <a:rPr lang="sv-SE" sz="1400" dirty="0">
                <a:solidFill>
                  <a:srgbClr val="004165"/>
                </a:solidFill>
                <a:latin typeface="Helvetica"/>
              </a:rPr>
              <a:t>, nedbrukning inom 4 timmar är 29%: </a:t>
            </a:r>
            <a:br>
              <a:rPr lang="sv-SE" sz="1400" dirty="0">
                <a:solidFill>
                  <a:srgbClr val="004165"/>
                </a:solidFill>
                <a:latin typeface="Helvetica"/>
              </a:rPr>
            </a:br>
            <a:r>
              <a:rPr lang="sv-SE" sz="1400" dirty="0">
                <a:solidFill>
                  <a:srgbClr val="004165"/>
                </a:solidFill>
                <a:latin typeface="Helvetica"/>
              </a:rPr>
              <a:t/>
            </a:r>
            <a:br>
              <a:rPr lang="sv-SE" sz="1400" dirty="0">
                <a:solidFill>
                  <a:srgbClr val="004165"/>
                </a:solidFill>
                <a:latin typeface="Helvetica"/>
              </a:rPr>
            </a:br>
            <a:r>
              <a:rPr lang="sv-SE" sz="1400" dirty="0">
                <a:solidFill>
                  <a:srgbClr val="004165"/>
                </a:solidFill>
                <a:latin typeface="Helvetica"/>
              </a:rPr>
              <a:t>Alltså blir kväveeffekten 1,8 kg kväve per ton*0,29=  0,5 kg kväve per ton gödsel </a:t>
            </a:r>
          </a:p>
        </p:txBody>
      </p:sp>
    </p:spTree>
    <p:extLst>
      <p:ext uri="{BB962C8B-B14F-4D97-AF65-F5344CB8AC3E}">
        <p14:creationId xmlns:p14="http://schemas.microsoft.com/office/powerpoint/2010/main" val="155524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49" y="404664"/>
            <a:ext cx="8061523" cy="539750"/>
          </a:xfrm>
        </p:spPr>
        <p:txBody>
          <a:bodyPr/>
          <a:lstStyle/>
          <a:p>
            <a:r>
              <a:rPr lang="sv-SE" sz="2200" dirty="0" smtClean="0"/>
              <a:t>Fördjupning: Kväveeffekt i stallgödseln</a:t>
            </a:r>
            <a:endParaRPr lang="sv-SE" sz="2200" dirty="0"/>
          </a:p>
        </p:txBody>
      </p:sp>
      <p:sp>
        <p:nvSpPr>
          <p:cNvPr id="3" name="Platshållare för innehåll 2"/>
          <p:cNvSpPr>
            <a:spLocks noGrp="1"/>
          </p:cNvSpPr>
          <p:nvPr>
            <p:ph idx="1"/>
          </p:nvPr>
        </p:nvSpPr>
        <p:spPr>
          <a:xfrm>
            <a:off x="539749" y="1268760"/>
            <a:ext cx="3816227" cy="5194447"/>
          </a:xfrm>
        </p:spPr>
        <p:txBody>
          <a:bodyPr/>
          <a:lstStyle/>
          <a:p>
            <a:r>
              <a:rPr lang="sv-SE" sz="1400" dirty="0" smtClean="0">
                <a:solidFill>
                  <a:schemeClr val="tx1"/>
                </a:solidFill>
              </a:rPr>
              <a:t>På förra bilden visades hur kväve-innehållet i stallgödseln förändras. I denna bild förklarar vi lite närmare varför.</a:t>
            </a:r>
          </a:p>
          <a:p>
            <a:r>
              <a:rPr lang="sv-SE" sz="1400" dirty="0" smtClean="0">
                <a:solidFill>
                  <a:schemeClr val="tx1"/>
                </a:solidFill>
              </a:rPr>
              <a:t>Kväveeffekten </a:t>
            </a:r>
            <a:r>
              <a:rPr lang="sv-SE" sz="1400" dirty="0">
                <a:solidFill>
                  <a:schemeClr val="tx1"/>
                </a:solidFill>
              </a:rPr>
              <a:t>av </a:t>
            </a:r>
            <a:r>
              <a:rPr lang="sv-SE" sz="1400" dirty="0" smtClean="0">
                <a:solidFill>
                  <a:schemeClr val="tx1"/>
                </a:solidFill>
              </a:rPr>
              <a:t>stallgödseln </a:t>
            </a:r>
            <a:r>
              <a:rPr lang="sv-SE" sz="1400" dirty="0">
                <a:solidFill>
                  <a:schemeClr val="tx1"/>
                </a:solidFill>
              </a:rPr>
              <a:t>beräknas </a:t>
            </a:r>
            <a:r>
              <a:rPr lang="sv-SE" sz="1400" dirty="0" smtClean="0">
                <a:solidFill>
                  <a:schemeClr val="tx1"/>
                </a:solidFill>
              </a:rPr>
              <a:t>som </a:t>
            </a:r>
            <a:r>
              <a:rPr lang="sv-SE" sz="1400" dirty="0">
                <a:solidFill>
                  <a:schemeClr val="tx1"/>
                </a:solidFill>
              </a:rPr>
              <a:t>en relativ kväveeffekt. Den </a:t>
            </a:r>
            <a:r>
              <a:rPr lang="sv-SE" sz="1400" dirty="0" smtClean="0">
                <a:solidFill>
                  <a:schemeClr val="tx1"/>
                </a:solidFill>
              </a:rPr>
              <a:t>består </a:t>
            </a:r>
            <a:r>
              <a:rPr lang="sv-SE" sz="1400" dirty="0">
                <a:solidFill>
                  <a:schemeClr val="tx1"/>
                </a:solidFill>
              </a:rPr>
              <a:t>av </a:t>
            </a:r>
            <a:r>
              <a:rPr lang="sv-SE" sz="1400" i="1" dirty="0">
                <a:solidFill>
                  <a:schemeClr val="tx1"/>
                </a:solidFill>
              </a:rPr>
              <a:t>en direkt </a:t>
            </a:r>
            <a:r>
              <a:rPr lang="sv-SE" sz="1400" i="1" dirty="0" smtClean="0">
                <a:solidFill>
                  <a:schemeClr val="tx1"/>
                </a:solidFill>
              </a:rPr>
              <a:t>och </a:t>
            </a:r>
            <a:r>
              <a:rPr lang="sv-SE" sz="1400" i="1" dirty="0">
                <a:solidFill>
                  <a:schemeClr val="tx1"/>
                </a:solidFill>
              </a:rPr>
              <a:t>en långsiktig effekt</a:t>
            </a:r>
            <a:r>
              <a:rPr lang="sv-SE" sz="1400" dirty="0" smtClean="0">
                <a:solidFill>
                  <a:schemeClr val="tx1"/>
                </a:solidFill>
              </a:rPr>
              <a:t>. Det </a:t>
            </a:r>
            <a:r>
              <a:rPr lang="sv-SE" sz="1400" dirty="0">
                <a:solidFill>
                  <a:schemeClr val="tx1"/>
                </a:solidFill>
              </a:rPr>
              <a:t>innebär att stallgödseln jämförs med </a:t>
            </a:r>
            <a:r>
              <a:rPr lang="sv-SE" sz="1400" dirty="0" smtClean="0">
                <a:solidFill>
                  <a:schemeClr val="tx1"/>
                </a:solidFill>
              </a:rPr>
              <a:t>mineralgödsel</a:t>
            </a:r>
            <a:r>
              <a:rPr lang="sv-SE" sz="1400" dirty="0">
                <a:solidFill>
                  <a:schemeClr val="tx1"/>
                </a:solidFill>
              </a:rPr>
              <a:t>. </a:t>
            </a:r>
            <a:r>
              <a:rPr lang="sv-SE" sz="1400" dirty="0" smtClean="0">
                <a:solidFill>
                  <a:schemeClr val="tx1"/>
                </a:solidFill>
              </a:rPr>
              <a:t>Detta </a:t>
            </a:r>
            <a:r>
              <a:rPr lang="sv-SE" sz="1400" dirty="0">
                <a:solidFill>
                  <a:schemeClr val="tx1"/>
                </a:solidFill>
              </a:rPr>
              <a:t>är inte direkt kopplat till ammoniakavgången. Vid </a:t>
            </a:r>
            <a:r>
              <a:rPr lang="sv-SE" sz="1400" dirty="0" smtClean="0">
                <a:solidFill>
                  <a:schemeClr val="tx1"/>
                </a:solidFill>
              </a:rPr>
              <a:t>till exempel spridning under hösten kan avgången av  ammoniak </a:t>
            </a:r>
            <a:r>
              <a:rPr lang="sv-SE" sz="1400" dirty="0">
                <a:solidFill>
                  <a:schemeClr val="tx1"/>
                </a:solidFill>
              </a:rPr>
              <a:t>vara låg men effekten på kommande års gröda är ändå liten</a:t>
            </a:r>
            <a:r>
              <a:rPr lang="sv-SE" sz="1400" dirty="0" smtClean="0">
                <a:solidFill>
                  <a:schemeClr val="tx1"/>
                </a:solidFill>
              </a:rPr>
              <a:t>.</a:t>
            </a:r>
            <a:r>
              <a:rPr lang="sv-SE" sz="1400" dirty="0">
                <a:solidFill>
                  <a:schemeClr val="tx1"/>
                </a:solidFill>
              </a:rPr>
              <a:t> </a:t>
            </a:r>
            <a:endParaRPr lang="sv-SE" sz="1400" dirty="0" smtClean="0">
              <a:solidFill>
                <a:schemeClr val="tx1"/>
              </a:solidFill>
            </a:endParaRPr>
          </a:p>
          <a:p>
            <a:r>
              <a:rPr lang="sv-SE" sz="1400" dirty="0" smtClean="0">
                <a:solidFill>
                  <a:schemeClr val="tx1"/>
                </a:solidFill>
              </a:rPr>
              <a:t>Den </a:t>
            </a:r>
            <a:r>
              <a:rPr lang="sv-SE" sz="1400" dirty="0">
                <a:solidFill>
                  <a:schemeClr val="tx1"/>
                </a:solidFill>
              </a:rPr>
              <a:t>direkta kväveeffekten beräknas </a:t>
            </a:r>
            <a:r>
              <a:rPr lang="sv-SE" sz="1400" dirty="0" smtClean="0">
                <a:solidFill>
                  <a:schemeClr val="tx1"/>
                </a:solidFill>
              </a:rPr>
              <a:t>med olika faktorer </a:t>
            </a:r>
            <a:r>
              <a:rPr lang="sv-SE" sz="1400" dirty="0">
                <a:solidFill>
                  <a:schemeClr val="tx1"/>
                </a:solidFill>
              </a:rPr>
              <a:t>för olika </a:t>
            </a:r>
            <a:r>
              <a:rPr lang="sv-SE" sz="1400" dirty="0" smtClean="0">
                <a:solidFill>
                  <a:schemeClr val="tx1"/>
                </a:solidFill>
              </a:rPr>
              <a:t>spridnings-tidpunkter </a:t>
            </a:r>
            <a:r>
              <a:rPr lang="sv-SE" sz="1400" dirty="0">
                <a:solidFill>
                  <a:schemeClr val="tx1"/>
                </a:solidFill>
              </a:rPr>
              <a:t>och </a:t>
            </a:r>
            <a:r>
              <a:rPr lang="sv-SE" sz="1400" dirty="0" smtClean="0">
                <a:solidFill>
                  <a:schemeClr val="tx1"/>
                </a:solidFill>
              </a:rPr>
              <a:t>spridningstekniker</a:t>
            </a:r>
            <a:r>
              <a:rPr lang="sv-SE" sz="1400" dirty="0">
                <a:solidFill>
                  <a:schemeClr val="tx1"/>
                </a:solidFill>
              </a:rPr>
              <a:t>. </a:t>
            </a:r>
            <a:r>
              <a:rPr lang="sv-SE" sz="1400" i="1" dirty="0" smtClean="0">
                <a:solidFill>
                  <a:schemeClr val="tx1"/>
                </a:solidFill>
              </a:rPr>
              <a:t>Effekten </a:t>
            </a:r>
            <a:r>
              <a:rPr lang="sv-SE" sz="1400" i="1" dirty="0">
                <a:solidFill>
                  <a:schemeClr val="tx1"/>
                </a:solidFill>
              </a:rPr>
              <a:t>beräknas genom att </a:t>
            </a:r>
            <a:r>
              <a:rPr lang="sv-SE" sz="1400" i="1" dirty="0" smtClean="0">
                <a:solidFill>
                  <a:schemeClr val="tx1"/>
                </a:solidFill>
              </a:rPr>
              <a:t>mängd </a:t>
            </a:r>
            <a:r>
              <a:rPr lang="sv-SE" sz="1400" i="1" dirty="0">
                <a:solidFill>
                  <a:schemeClr val="tx1"/>
                </a:solidFill>
              </a:rPr>
              <a:t>ammoniumkväve före </a:t>
            </a:r>
            <a:r>
              <a:rPr lang="sv-SE" sz="1400" i="1" dirty="0" smtClean="0">
                <a:solidFill>
                  <a:schemeClr val="tx1"/>
                </a:solidFill>
              </a:rPr>
              <a:t>spridning multipliceras med faktorn. </a:t>
            </a:r>
          </a:p>
          <a:p>
            <a:r>
              <a:rPr lang="sv-SE" sz="1400" dirty="0" smtClean="0">
                <a:solidFill>
                  <a:schemeClr val="tx1"/>
                </a:solidFill>
              </a:rPr>
              <a:t>Faktorer </a:t>
            </a:r>
            <a:r>
              <a:rPr lang="sv-SE" sz="1400" dirty="0">
                <a:solidFill>
                  <a:schemeClr val="tx1"/>
                </a:solidFill>
              </a:rPr>
              <a:t>för kväveeffekten </a:t>
            </a:r>
            <a:r>
              <a:rPr lang="sv-SE" sz="1400" dirty="0" smtClean="0">
                <a:solidFill>
                  <a:schemeClr val="tx1"/>
                </a:solidFill>
              </a:rPr>
              <a:t>kommer från </a:t>
            </a:r>
            <a:r>
              <a:rPr lang="sv-SE" sz="1400" dirty="0">
                <a:solidFill>
                  <a:schemeClr val="tx1"/>
                </a:solidFill>
              </a:rPr>
              <a:t>gödslingsförsök där </a:t>
            </a:r>
            <a:r>
              <a:rPr lang="sv-SE" sz="1400" dirty="0" smtClean="0">
                <a:solidFill>
                  <a:schemeClr val="tx1"/>
                </a:solidFill>
              </a:rPr>
              <a:t>effekten av kvävet i stallgödsel </a:t>
            </a:r>
            <a:r>
              <a:rPr lang="sv-SE" sz="1400" dirty="0">
                <a:solidFill>
                  <a:schemeClr val="tx1"/>
                </a:solidFill>
              </a:rPr>
              <a:t>vid olika tidpunkter </a:t>
            </a:r>
            <a:r>
              <a:rPr lang="sv-SE" sz="1400" dirty="0" smtClean="0">
                <a:solidFill>
                  <a:schemeClr val="tx1"/>
                </a:solidFill>
              </a:rPr>
              <a:t>har jämförts </a:t>
            </a:r>
            <a:r>
              <a:rPr lang="sv-SE" sz="1400" dirty="0">
                <a:solidFill>
                  <a:schemeClr val="tx1"/>
                </a:solidFill>
              </a:rPr>
              <a:t>med effekten </a:t>
            </a:r>
            <a:r>
              <a:rPr lang="sv-SE" sz="1400" dirty="0" smtClean="0">
                <a:solidFill>
                  <a:schemeClr val="tx1"/>
                </a:solidFill>
              </a:rPr>
              <a:t>av mineralgödsel.</a:t>
            </a:r>
          </a:p>
        </p:txBody>
      </p:sp>
      <p:sp>
        <p:nvSpPr>
          <p:cNvPr id="4" name="Platshållare för innehåll 2"/>
          <p:cNvSpPr txBox="1">
            <a:spLocks/>
          </p:cNvSpPr>
          <p:nvPr/>
        </p:nvSpPr>
        <p:spPr bwMode="auto">
          <a:xfrm>
            <a:off x="4570510" y="1268761"/>
            <a:ext cx="396545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ltLang="sv-SE" sz="1400" dirty="0" smtClean="0">
                <a:latin typeface="Arial" panose="020B0604020202020204" pitchFamily="34" charset="0"/>
                <a:cs typeface="Arial" panose="020B0604020202020204" pitchFamily="34" charset="0"/>
              </a:rPr>
              <a:t>Den direkta effekten kan bestå av både tillgängligt ammoniumkväve och en del organiskt kväve som frigörs under första året. En del av det lättillgängliga kvävet kan försvinna genom utlakning eller </a:t>
            </a:r>
            <a:r>
              <a:rPr lang="sv-SE" altLang="sv-SE" sz="1400" dirty="0" err="1" smtClean="0">
                <a:latin typeface="Arial" panose="020B0604020202020204" pitchFamily="34" charset="0"/>
                <a:cs typeface="Arial" panose="020B0604020202020204" pitchFamily="34" charset="0"/>
              </a:rPr>
              <a:t>denitrifikation</a:t>
            </a:r>
            <a:r>
              <a:rPr lang="sv-SE" altLang="sv-SE" sz="1400" dirty="0" smtClean="0">
                <a:latin typeface="Arial" panose="020B0604020202020204" pitchFamily="34" charset="0"/>
                <a:cs typeface="Arial" panose="020B0604020202020204" pitchFamily="34" charset="0"/>
              </a:rPr>
              <a:t>. Att räkna på andel ammoniumkväve före spridning har visat sig vara en bra metod för att kvantifiera den direkta kväveeffekten.</a:t>
            </a:r>
          </a:p>
          <a:p>
            <a:r>
              <a:rPr lang="sv-SE" sz="1400" dirty="0" smtClean="0">
                <a:solidFill>
                  <a:schemeClr val="tx1"/>
                </a:solidFill>
              </a:rPr>
              <a:t>Förutom den direkta kväveeffekten av stallgödseln så ger regelbunden tillförsel av stallgödsel en </a:t>
            </a:r>
            <a:r>
              <a:rPr lang="sv-SE" sz="1400" b="1" dirty="0" smtClean="0"/>
              <a:t>långsiktig effekt</a:t>
            </a:r>
            <a:r>
              <a:rPr lang="sv-SE" sz="1400" dirty="0" smtClean="0">
                <a:solidFill>
                  <a:schemeClr val="tx1"/>
                </a:solidFill>
              </a:rPr>
              <a:t>. Den brukar uppskattas till 10 kg kväve per ton </a:t>
            </a:r>
            <a:r>
              <a:rPr lang="sv-SE" sz="1400" dirty="0" err="1" smtClean="0">
                <a:solidFill>
                  <a:schemeClr val="tx1"/>
                </a:solidFill>
              </a:rPr>
              <a:t>ts</a:t>
            </a:r>
            <a:r>
              <a:rPr lang="sv-SE" sz="1400" dirty="0" smtClean="0">
                <a:solidFill>
                  <a:schemeClr val="tx1"/>
                </a:solidFill>
              </a:rPr>
              <a:t> stallgödsel som regelbundet tillförs fältet. I verkligheten är det en kombination av en långsiktig effekt och en andraårseffekt. </a:t>
            </a:r>
          </a:p>
          <a:p>
            <a:endParaRPr lang="sv-SE" altLang="sv-SE" sz="1400" dirty="0" smtClean="0">
              <a:latin typeface="Arial" panose="020B0604020202020204" pitchFamily="34" charset="0"/>
              <a:cs typeface="Arial" panose="020B0604020202020204" pitchFamily="34" charset="0"/>
            </a:endParaRPr>
          </a:p>
          <a:p>
            <a:endParaRPr lang="sv-SE" sz="1400" dirty="0" smtClean="0">
              <a:solidFill>
                <a:schemeClr val="tx1"/>
              </a:solidFill>
            </a:endParaRPr>
          </a:p>
          <a:p>
            <a:pPr marL="0" indent="0">
              <a:buFontTx/>
              <a:buNone/>
            </a:pPr>
            <a:endParaRPr lang="sv-SE" sz="800" dirty="0" smtClean="0">
              <a:solidFill>
                <a:schemeClr val="tx1"/>
              </a:solidFill>
            </a:endParaRPr>
          </a:p>
          <a:p>
            <a:endParaRPr lang="sv-SE" sz="1400" dirty="0" smtClean="0">
              <a:solidFill>
                <a:schemeClr val="tx1"/>
              </a:solidFill>
            </a:endParaRPr>
          </a:p>
          <a:p>
            <a:endParaRPr lang="sv-SE" sz="1400" dirty="0" smtClean="0">
              <a:solidFill>
                <a:schemeClr val="tx1"/>
              </a:solidFill>
            </a:endParaRPr>
          </a:p>
          <a:p>
            <a:endParaRPr lang="sv-SE" dirty="0" smtClean="0">
              <a:solidFill>
                <a:schemeClr val="tx1"/>
              </a:solidFill>
            </a:endParaRPr>
          </a:p>
          <a:p>
            <a:endParaRPr lang="sv-SE" dirty="0"/>
          </a:p>
        </p:txBody>
      </p:sp>
    </p:spTree>
    <p:extLst>
      <p:ext uri="{BB962C8B-B14F-4D97-AF65-F5344CB8AC3E}">
        <p14:creationId xmlns:p14="http://schemas.microsoft.com/office/powerpoint/2010/main" val="134352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88640"/>
            <a:ext cx="8061523" cy="753731"/>
          </a:xfrm>
        </p:spPr>
        <p:txBody>
          <a:bodyPr/>
          <a:lstStyle/>
          <a:p>
            <a:r>
              <a:rPr lang="sv-SE" sz="2200" dirty="0"/>
              <a:t>Vera instruktion: </a:t>
            </a:r>
            <a:r>
              <a:rPr lang="sv-SE" sz="2200" dirty="0" smtClean="0"/>
              <a:t>Rådgivningsrapport</a:t>
            </a:r>
            <a:r>
              <a:rPr lang="sv-SE" sz="2200" dirty="0"/>
              <a:t> </a:t>
            </a:r>
            <a:r>
              <a:rPr lang="sv-SE" sz="2200" dirty="0" smtClean="0"/>
              <a:t>- </a:t>
            </a:r>
            <a:r>
              <a:rPr lang="sv-SE" sz="2200" dirty="0"/>
              <a:t/>
            </a:r>
            <a:br>
              <a:rPr lang="sv-SE" sz="2200" dirty="0"/>
            </a:br>
            <a:r>
              <a:rPr lang="sv-SE" sz="2200" dirty="0"/>
              <a:t>Ammoniakförluster </a:t>
            </a:r>
            <a:r>
              <a:rPr lang="sv-SE" sz="2200" dirty="0" smtClean="0"/>
              <a:t>och kväveinnehåll</a:t>
            </a:r>
            <a:endParaRPr lang="sv-SE" sz="2200" dirty="0"/>
          </a:p>
        </p:txBody>
      </p:sp>
      <p:pic>
        <p:nvPicPr>
          <p:cNvPr id="8" name="Platshållare för innehåll 7" descr="Tabell över ammoniakförluster i dels stall och dels lager. Kväveinnehåll före spridning varav växttillgängligt kväve visas längst ned. " title="Rådgivningsrapport, Ammoniakförluster i stall och lager samt växttillgängligt kväve"/>
          <p:cNvPicPr>
            <a:picLocks noGrp="1" noChangeAspect="1"/>
          </p:cNvPicPr>
          <p:nvPr>
            <p:ph idx="1"/>
          </p:nvPr>
        </p:nvPicPr>
        <p:blipFill>
          <a:blip r:embed="rId3"/>
          <a:stretch>
            <a:fillRect/>
          </a:stretch>
        </p:blipFill>
        <p:spPr>
          <a:xfrm>
            <a:off x="224943" y="1032948"/>
            <a:ext cx="3883255" cy="5801300"/>
          </a:xfrm>
          <a:prstGeom prst="rect">
            <a:avLst/>
          </a:prstGeom>
        </p:spPr>
      </p:pic>
      <p:sp>
        <p:nvSpPr>
          <p:cNvPr id="7" name="Rektangel 6"/>
          <p:cNvSpPr/>
          <p:nvPr/>
        </p:nvSpPr>
        <p:spPr>
          <a:xfrm>
            <a:off x="4139952" y="942372"/>
            <a:ext cx="4461123" cy="5706177"/>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Innehållet av totalkväve i gödseln beräknas utifrån: </a:t>
            </a:r>
          </a:p>
          <a:p>
            <a:pPr marL="800100" lvl="1" indent="-342900">
              <a:spcBef>
                <a:spcPct val="20000"/>
              </a:spcBef>
              <a:buClr>
                <a:srgbClr val="005C84"/>
              </a:buClr>
              <a:buFontTx/>
              <a:buChar char="›"/>
            </a:pPr>
            <a:r>
              <a:rPr lang="sv-SE" sz="1600" dirty="0" smtClean="0">
                <a:solidFill>
                  <a:srgbClr val="004165"/>
                </a:solidFill>
                <a:latin typeface="Helvetica"/>
              </a:rPr>
              <a:t>Djurslag, gödselslag och strömaterial</a:t>
            </a:r>
          </a:p>
          <a:p>
            <a:pPr marL="800100" lvl="1" indent="-342900">
              <a:spcBef>
                <a:spcPct val="20000"/>
              </a:spcBef>
              <a:buClr>
                <a:srgbClr val="005C84"/>
              </a:buClr>
              <a:buFontTx/>
              <a:buChar char="›"/>
            </a:pPr>
            <a:r>
              <a:rPr lang="sv-SE" sz="1600" dirty="0" smtClean="0">
                <a:solidFill>
                  <a:srgbClr val="004165"/>
                </a:solidFill>
                <a:latin typeface="Helvetica"/>
              </a:rPr>
              <a:t>Kvävetillskott via pressvatten från silo</a:t>
            </a:r>
          </a:p>
          <a:p>
            <a:pPr marL="800100" lvl="1" indent="-342900">
              <a:spcBef>
                <a:spcPct val="20000"/>
              </a:spcBef>
              <a:buClr>
                <a:srgbClr val="005C84"/>
              </a:buClr>
              <a:buFontTx/>
              <a:buChar char="›"/>
            </a:pPr>
            <a:r>
              <a:rPr lang="sv-SE" sz="1600" dirty="0" smtClean="0">
                <a:solidFill>
                  <a:srgbClr val="004165"/>
                </a:solidFill>
                <a:latin typeface="Helvetica"/>
              </a:rPr>
              <a:t>Införd och bortförd gödsel</a:t>
            </a:r>
          </a:p>
          <a:p>
            <a:pPr marL="342900" indent="-342900">
              <a:spcBef>
                <a:spcPct val="20000"/>
              </a:spcBef>
              <a:buClr>
                <a:srgbClr val="005C84"/>
              </a:buClr>
              <a:buFontTx/>
              <a:buChar char="›"/>
            </a:pPr>
            <a:r>
              <a:rPr lang="sv-SE" sz="1600" dirty="0" smtClean="0">
                <a:solidFill>
                  <a:srgbClr val="004165"/>
                </a:solidFill>
                <a:latin typeface="Helvetica"/>
              </a:rPr>
              <a:t>Stallförlusterna </a:t>
            </a:r>
            <a:r>
              <a:rPr lang="sv-SE" sz="1600" dirty="0">
                <a:solidFill>
                  <a:srgbClr val="004165"/>
                </a:solidFill>
                <a:latin typeface="Helvetica"/>
              </a:rPr>
              <a:t>beräknas genom att totaltkvävet från djuren multipliceras med faktorer för olika </a:t>
            </a:r>
            <a:r>
              <a:rPr lang="sv-SE" sz="1600" dirty="0" smtClean="0">
                <a:solidFill>
                  <a:srgbClr val="004165"/>
                </a:solidFill>
                <a:latin typeface="Helvetica"/>
              </a:rPr>
              <a:t>gödsel- och stallsystem</a:t>
            </a:r>
            <a:endParaRPr lang="sv-SE" sz="1600" dirty="0">
              <a:solidFill>
                <a:srgbClr val="004165"/>
              </a:solidFill>
              <a:latin typeface="Helvetica"/>
            </a:endParaRPr>
          </a:p>
          <a:p>
            <a:pPr marL="342900" indent="-342900">
              <a:spcBef>
                <a:spcPct val="20000"/>
              </a:spcBef>
              <a:buClr>
                <a:srgbClr val="005C84"/>
              </a:buClr>
              <a:buFontTx/>
              <a:buChar char="›"/>
            </a:pPr>
            <a:r>
              <a:rPr lang="sv-SE" sz="1600" dirty="0" smtClean="0">
                <a:solidFill>
                  <a:srgbClr val="004165"/>
                </a:solidFill>
                <a:latin typeface="Helvetica"/>
              </a:rPr>
              <a:t>Lagringsförlusterna beräknas genom att totalkvävet efter att stallförlusterna dragits bort  multipliceras med faktorer beroende på gödsel- och djurslag, täckning och lagringstid.</a:t>
            </a:r>
          </a:p>
          <a:p>
            <a:pPr marL="342900" indent="-342900">
              <a:spcBef>
                <a:spcPct val="20000"/>
              </a:spcBef>
              <a:buClr>
                <a:srgbClr val="005C84"/>
              </a:buClr>
              <a:buFontTx/>
              <a:buChar char="›"/>
            </a:pPr>
            <a:r>
              <a:rPr lang="sv-SE" sz="1600" dirty="0" smtClean="0">
                <a:solidFill>
                  <a:srgbClr val="004165"/>
                </a:solidFill>
                <a:latin typeface="Helvetica"/>
              </a:rPr>
              <a:t>Kväveinnehåll före spridning:</a:t>
            </a:r>
          </a:p>
          <a:p>
            <a:pPr marL="800100" lvl="1" indent="-342900">
              <a:spcBef>
                <a:spcPct val="20000"/>
              </a:spcBef>
              <a:buClr>
                <a:srgbClr val="005C84"/>
              </a:buClr>
              <a:buFontTx/>
              <a:buChar char="›"/>
            </a:pPr>
            <a:r>
              <a:rPr lang="sv-SE" sz="1600" dirty="0" smtClean="0">
                <a:solidFill>
                  <a:srgbClr val="004165"/>
                </a:solidFill>
                <a:latin typeface="Helvetica"/>
              </a:rPr>
              <a:t>Totalkväve i stallgödseln före spridning, dvs efter stall- och lagringsförluster</a:t>
            </a:r>
          </a:p>
          <a:p>
            <a:pPr marL="800100" lvl="1" indent="-342900">
              <a:spcBef>
                <a:spcPct val="20000"/>
              </a:spcBef>
              <a:buClr>
                <a:srgbClr val="005C84"/>
              </a:buClr>
              <a:buFontTx/>
              <a:buChar char="›"/>
            </a:pPr>
            <a:r>
              <a:rPr lang="sv-SE" sz="1600" dirty="0" smtClean="0">
                <a:solidFill>
                  <a:srgbClr val="004165"/>
                </a:solidFill>
                <a:latin typeface="Helvetica"/>
              </a:rPr>
              <a:t>Växttillgängligt kväve beräknas som en andel av totalkvävet och utgår ifrån innehållet av ammoniumkväve</a:t>
            </a:r>
          </a:p>
          <a:p>
            <a:pPr marL="800100" lvl="1" indent="-342900">
              <a:spcBef>
                <a:spcPct val="20000"/>
              </a:spcBef>
              <a:buClr>
                <a:srgbClr val="005C84"/>
              </a:buClr>
              <a:buFontTx/>
              <a:buChar char="›"/>
            </a:pPr>
            <a:endParaRPr lang="sv-SE" sz="1600" dirty="0" smtClean="0">
              <a:solidFill>
                <a:srgbClr val="004165"/>
              </a:solidFill>
              <a:latin typeface="Helvetica"/>
            </a:endParaRPr>
          </a:p>
        </p:txBody>
      </p:sp>
    </p:spTree>
    <p:extLst>
      <p:ext uri="{BB962C8B-B14F-4D97-AF65-F5344CB8AC3E}">
        <p14:creationId xmlns:p14="http://schemas.microsoft.com/office/powerpoint/2010/main" val="1185333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1" y="332656"/>
            <a:ext cx="8061523" cy="539750"/>
          </a:xfrm>
        </p:spPr>
        <p:txBody>
          <a:bodyPr/>
          <a:lstStyle/>
          <a:p>
            <a:r>
              <a:rPr lang="sv-SE" sz="2200" dirty="0" smtClean="0"/>
              <a:t>Stallbalans</a:t>
            </a:r>
            <a:endParaRPr lang="sv-SE" sz="2200" dirty="0"/>
          </a:p>
        </p:txBody>
      </p:sp>
      <p:sp>
        <p:nvSpPr>
          <p:cNvPr id="3" name="Platshållare för innehåll 2"/>
          <p:cNvSpPr>
            <a:spLocks noGrp="1"/>
          </p:cNvSpPr>
          <p:nvPr>
            <p:ph idx="1"/>
          </p:nvPr>
        </p:nvSpPr>
        <p:spPr>
          <a:xfrm>
            <a:off x="539751" y="1258888"/>
            <a:ext cx="4248273" cy="5038725"/>
          </a:xfrm>
        </p:spPr>
        <p:txBody>
          <a:bodyPr/>
          <a:lstStyle/>
          <a:p>
            <a:r>
              <a:rPr lang="sv-SE" sz="1600" dirty="0" smtClean="0"/>
              <a:t>Vad är en stallbalans och varför är den bra?</a:t>
            </a:r>
          </a:p>
          <a:p>
            <a:pPr lvl="1"/>
            <a:r>
              <a:rPr lang="sv-SE" sz="1400" dirty="0"/>
              <a:t>En </a:t>
            </a:r>
            <a:r>
              <a:rPr lang="sv-SE" sz="1400" dirty="0" smtClean="0"/>
              <a:t>stallbalans </a:t>
            </a:r>
            <a:r>
              <a:rPr lang="sv-SE" sz="1400" dirty="0"/>
              <a:t>är en </a:t>
            </a:r>
            <a:r>
              <a:rPr lang="sv-SE" sz="1400" dirty="0" smtClean="0"/>
              <a:t>näringsbalans </a:t>
            </a:r>
            <a:r>
              <a:rPr lang="sv-SE" sz="1400" dirty="0"/>
              <a:t>enbart för djurhållningen eller </a:t>
            </a:r>
            <a:r>
              <a:rPr lang="sv-SE" sz="1400" dirty="0" smtClean="0"/>
              <a:t>stallet</a:t>
            </a:r>
            <a:endParaRPr lang="sv-SE" sz="1400" dirty="0"/>
          </a:p>
          <a:p>
            <a:pPr lvl="1"/>
            <a:r>
              <a:rPr lang="sv-SE" sz="1400" dirty="0" smtClean="0"/>
              <a:t>Den gör man för att kunna beräkna djurhållningens effektivitet och överskott</a:t>
            </a:r>
          </a:p>
          <a:p>
            <a:pPr lvl="1"/>
            <a:r>
              <a:rPr lang="sv-SE" sz="1400" dirty="0" smtClean="0"/>
              <a:t>Näringen i allt som går in i stallet (produkter in) minskas med näringen i allt som går ut från stallet (produkter ut)</a:t>
            </a:r>
          </a:p>
          <a:p>
            <a:pPr lvl="1"/>
            <a:r>
              <a:rPr lang="sv-SE" sz="1400" dirty="0" smtClean="0"/>
              <a:t>Vi antar att växtnäringen i det som blir kvar hamnar i gödseln, efter att stallförlusterna för kväve är bortdragna.</a:t>
            </a:r>
          </a:p>
          <a:p>
            <a:pPr lvl="1"/>
            <a:r>
              <a:rPr lang="sv-SE" sz="1400" dirty="0" smtClean="0"/>
              <a:t>Fosforinnehållet i gödseln kan du använda för att beräkna spridningsarealen för den verkliga djurhållningen på en gård.</a:t>
            </a:r>
          </a:p>
          <a:p>
            <a:pPr lvl="1"/>
            <a:r>
              <a:rPr lang="sv-SE" sz="1400" dirty="0" smtClean="0"/>
              <a:t>På nästa bild visas avgränsningen för stallbalansen</a:t>
            </a:r>
          </a:p>
          <a:p>
            <a:pPr lvl="1"/>
            <a:r>
              <a:rPr lang="sv-SE" sz="1400" dirty="0" smtClean="0"/>
              <a:t>Gödselmängderna hämtas från schablon-beräkningarna och inte från stallbalansen. I stallbalansen kan vi bara räkna på näringsinnehållet</a:t>
            </a:r>
          </a:p>
          <a:p>
            <a:pPr lvl="1"/>
            <a:endParaRPr lang="sv-SE" sz="1600" dirty="0"/>
          </a:p>
        </p:txBody>
      </p:sp>
      <p:pic>
        <p:nvPicPr>
          <p:cNvPr id="4" name="Bildobjekt 3" descr="Bild med grisar som går i en stallgång" title="Dekorativ bi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257859"/>
            <a:ext cx="3381003" cy="4995772"/>
          </a:xfrm>
          <a:prstGeom prst="rect">
            <a:avLst/>
          </a:prstGeom>
        </p:spPr>
      </p:pic>
      <p:sp>
        <p:nvSpPr>
          <p:cNvPr id="5" name="Rektangel 4"/>
          <p:cNvSpPr/>
          <p:nvPr/>
        </p:nvSpPr>
        <p:spPr>
          <a:xfrm>
            <a:off x="6804248" y="6318197"/>
            <a:ext cx="179682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Janne Andersson</a:t>
            </a:r>
            <a:endParaRPr lang="sv-SE" sz="1200" dirty="0">
              <a:solidFill>
                <a:srgbClr val="004165"/>
              </a:solidFill>
              <a:latin typeface="Helvetica"/>
            </a:endParaRPr>
          </a:p>
        </p:txBody>
      </p:sp>
    </p:spTree>
    <p:extLst>
      <p:ext uri="{BB962C8B-B14F-4D97-AF65-F5344CB8AC3E}">
        <p14:creationId xmlns:p14="http://schemas.microsoft.com/office/powerpoint/2010/main" val="362942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p:cNvSpPr>
            <a:spLocks noGrp="1"/>
          </p:cNvSpPr>
          <p:nvPr>
            <p:ph type="title"/>
          </p:nvPr>
        </p:nvSpPr>
        <p:spPr>
          <a:xfrm>
            <a:off x="1943100" y="400579"/>
            <a:ext cx="6657975" cy="539750"/>
          </a:xfrm>
        </p:spPr>
        <p:txBody>
          <a:bodyPr/>
          <a:lstStyle/>
          <a:p>
            <a:r>
              <a:rPr lang="sv-SE" sz="2200" dirty="0" smtClean="0"/>
              <a:t>Modell över stallbalansen</a:t>
            </a:r>
            <a:endParaRPr lang="sv-SE" sz="2200" dirty="0"/>
          </a:p>
        </p:txBody>
      </p:sp>
      <p:pic>
        <p:nvPicPr>
          <p:cNvPr id="2" name="Bildobjekt 1" descr="Skiss över en koladugård med betande kor, en gödselbrunn, en tornsilo och två personer. " title="Dekorativ bild"/>
          <p:cNvPicPr>
            <a:picLocks noChangeAspect="1"/>
          </p:cNvPicPr>
          <p:nvPr/>
        </p:nvPicPr>
        <p:blipFill>
          <a:blip r:embed="rId3"/>
          <a:stretch>
            <a:fillRect/>
          </a:stretch>
        </p:blipFill>
        <p:spPr>
          <a:xfrm>
            <a:off x="2449204" y="2902437"/>
            <a:ext cx="3509272" cy="1871984"/>
          </a:xfrm>
          <a:prstGeom prst="rect">
            <a:avLst/>
          </a:prstGeom>
          <a:ln w="228600" cap="sq" cmpd="thickThin">
            <a:solidFill>
              <a:srgbClr val="000000"/>
            </a:solidFill>
            <a:prstDash val="solid"/>
            <a:miter lim="800000"/>
          </a:ln>
          <a:effectLst>
            <a:innerShdw blurRad="76200">
              <a:srgbClr val="000000"/>
            </a:innerShdw>
          </a:effectLst>
        </p:spPr>
      </p:pic>
      <p:sp>
        <p:nvSpPr>
          <p:cNvPr id="3095" name="AutoShape 23" title="Blåfärgad pil runt produkter in"/>
          <p:cNvSpPr>
            <a:spLocks noChangeArrowheads="1"/>
          </p:cNvSpPr>
          <p:nvPr/>
        </p:nvSpPr>
        <p:spPr bwMode="auto">
          <a:xfrm>
            <a:off x="50330" y="2708590"/>
            <a:ext cx="3225525" cy="2217188"/>
          </a:xfrm>
          <a:prstGeom prst="rightArrow">
            <a:avLst>
              <a:gd name="adj1" fmla="val 100000"/>
              <a:gd name="adj2" fmla="val 42154"/>
            </a:avLst>
          </a:prstGeom>
          <a:solidFill>
            <a:schemeClr val="accent4">
              <a:lumMod val="50000"/>
              <a:lumOff val="50000"/>
            </a:schemeClr>
          </a:solidFill>
          <a:ln w="12700">
            <a:solidFill>
              <a:schemeClr val="tx1"/>
            </a:solidFill>
            <a:miter lim="800000"/>
            <a:headEnd type="none" w="sm" len="sm"/>
            <a:tailEnd type="none" w="sm" len="sm"/>
          </a:ln>
          <a:effectLst/>
        </p:spPr>
        <p:txBody>
          <a:bodyPr wrap="none" anchor="ctr"/>
          <a:lstStyle/>
          <a:p>
            <a:pPr algn="ctr"/>
            <a:r>
              <a:rPr lang="sv-SE" altLang="sv-SE" sz="1600" b="1" dirty="0" smtClean="0">
                <a:latin typeface="+mj-lt"/>
              </a:rPr>
              <a:t>Produkter in</a:t>
            </a:r>
            <a:br>
              <a:rPr lang="sv-SE" altLang="sv-SE" sz="1600" b="1" dirty="0" smtClean="0">
                <a:latin typeface="+mj-lt"/>
              </a:rPr>
            </a:br>
            <a:r>
              <a:rPr lang="sv-SE" altLang="sv-SE" sz="1600" b="1" dirty="0" smtClean="0">
                <a:latin typeface="+mj-lt"/>
              </a:rPr>
              <a:t>N</a:t>
            </a:r>
            <a:r>
              <a:rPr lang="sv-SE" altLang="sv-SE" sz="1600" b="1" dirty="0">
                <a:latin typeface="+mj-lt"/>
              </a:rPr>
              <a:t>:     kg/ha</a:t>
            </a:r>
          </a:p>
          <a:p>
            <a:pPr algn="ctr"/>
            <a:r>
              <a:rPr lang="sv-SE" altLang="sv-SE" sz="1600" b="1" dirty="0">
                <a:latin typeface="+mj-lt"/>
              </a:rPr>
              <a:t>P:      kg/ha</a:t>
            </a:r>
          </a:p>
          <a:p>
            <a:pPr algn="ctr"/>
            <a:r>
              <a:rPr lang="sv-SE" altLang="sv-SE" sz="1600" b="1" dirty="0">
                <a:latin typeface="+mj-lt"/>
              </a:rPr>
              <a:t>K:      </a:t>
            </a:r>
            <a:r>
              <a:rPr lang="sv-SE" altLang="sv-SE" sz="1600" b="1" dirty="0" smtClean="0">
                <a:latin typeface="+mj-lt"/>
              </a:rPr>
              <a:t>kg/ha</a:t>
            </a:r>
          </a:p>
          <a:p>
            <a:pPr algn="ctr"/>
            <a:endParaRPr lang="sv-SE" altLang="sv-SE" sz="1600" b="1" dirty="0" smtClean="0">
              <a:latin typeface="+mj-lt"/>
            </a:endParaRPr>
          </a:p>
          <a:p>
            <a:pPr algn="ctr"/>
            <a:r>
              <a:rPr lang="sv-SE" altLang="sv-SE" sz="1600" b="1" dirty="0" smtClean="0">
                <a:latin typeface="+mj-lt"/>
              </a:rPr>
              <a:t>Livdjur, foder, </a:t>
            </a:r>
            <a:br>
              <a:rPr lang="sv-SE" altLang="sv-SE" sz="1600" b="1" dirty="0" smtClean="0">
                <a:latin typeface="+mj-lt"/>
              </a:rPr>
            </a:br>
            <a:r>
              <a:rPr lang="sv-SE" altLang="sv-SE" sz="1600" b="1" dirty="0" smtClean="0">
                <a:latin typeface="+mj-lt"/>
              </a:rPr>
              <a:t>betesintag</a:t>
            </a:r>
          </a:p>
          <a:p>
            <a:pPr algn="ctr"/>
            <a:endParaRPr lang="sv-SE" altLang="sv-SE" sz="1600" b="1" dirty="0">
              <a:latin typeface="+mj-lt"/>
            </a:endParaRPr>
          </a:p>
        </p:txBody>
      </p:sp>
      <p:sp>
        <p:nvSpPr>
          <p:cNvPr id="23" name="AutoShape 45" title="Gulfärgad pil uppåt runt ammoniakavgång"/>
          <p:cNvSpPr>
            <a:spLocks noChangeArrowheads="1"/>
          </p:cNvSpPr>
          <p:nvPr/>
        </p:nvSpPr>
        <p:spPr bwMode="auto">
          <a:xfrm>
            <a:off x="3461128" y="1784723"/>
            <a:ext cx="1485425" cy="1358277"/>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v-SE" altLang="sv-SE" sz="1600" b="1" dirty="0">
                <a:latin typeface="Albertus Medium" pitchFamily="34" charset="0"/>
              </a:rPr>
              <a:t>Ammoniak-</a:t>
            </a:r>
          </a:p>
          <a:p>
            <a:pPr algn="ctr"/>
            <a:r>
              <a:rPr lang="sv-SE" altLang="sv-SE" sz="1600" b="1" dirty="0" smtClean="0">
                <a:latin typeface="Albertus Medium" pitchFamily="34" charset="0"/>
              </a:rPr>
              <a:t>avgång</a:t>
            </a:r>
            <a:br>
              <a:rPr lang="sv-SE" altLang="sv-SE" sz="1600" b="1" dirty="0" smtClean="0">
                <a:latin typeface="Albertus Medium" pitchFamily="34" charset="0"/>
              </a:rPr>
            </a:br>
            <a:r>
              <a:rPr lang="sv-SE" altLang="sv-SE" sz="1600" b="1" dirty="0" smtClean="0">
                <a:latin typeface="Albertus Medium" pitchFamily="34" charset="0"/>
              </a:rPr>
              <a:t>kg </a:t>
            </a:r>
            <a:r>
              <a:rPr lang="sv-SE" altLang="sv-SE" sz="1600" b="1" dirty="0">
                <a:latin typeface="Albertus Medium" pitchFamily="34" charset="0"/>
              </a:rPr>
              <a:t>N/ha</a:t>
            </a:r>
          </a:p>
        </p:txBody>
      </p:sp>
      <p:sp>
        <p:nvSpPr>
          <p:cNvPr id="3097" name="AutoShape 25" title="Blåfärgad pill runt produkter ut"/>
          <p:cNvSpPr>
            <a:spLocks noChangeArrowheads="1"/>
          </p:cNvSpPr>
          <p:nvPr/>
        </p:nvSpPr>
        <p:spPr bwMode="auto">
          <a:xfrm>
            <a:off x="6042681" y="2701320"/>
            <a:ext cx="3094779" cy="2224458"/>
          </a:xfrm>
          <a:prstGeom prst="rightArrow">
            <a:avLst>
              <a:gd name="adj1" fmla="val 100000"/>
              <a:gd name="adj2" fmla="val 42154"/>
            </a:avLst>
          </a:prstGeom>
          <a:solidFill>
            <a:schemeClr val="accent4">
              <a:lumMod val="25000"/>
              <a:lumOff val="75000"/>
            </a:schemeClr>
          </a:solidFill>
          <a:ln w="12700">
            <a:solidFill>
              <a:schemeClr val="tx1"/>
            </a:solidFill>
            <a:miter lim="800000"/>
            <a:headEnd type="none" w="sm" len="sm"/>
            <a:tailEnd type="none" w="sm" len="sm"/>
          </a:ln>
          <a:effectLst/>
        </p:spPr>
        <p:txBody>
          <a:bodyPr wrap="none" anchor="ctr"/>
          <a:lstStyle/>
          <a:p>
            <a:pPr algn="ctr"/>
            <a:r>
              <a:rPr lang="sv-SE" altLang="sv-SE" sz="1600" b="1" dirty="0">
                <a:latin typeface="+mn-lt"/>
              </a:rPr>
              <a:t>Produkter </a:t>
            </a:r>
            <a:r>
              <a:rPr lang="sv-SE" altLang="sv-SE" sz="1600" b="1" dirty="0" smtClean="0">
                <a:latin typeface="+mn-lt"/>
              </a:rPr>
              <a:t>ut</a:t>
            </a:r>
            <a:br>
              <a:rPr lang="sv-SE" altLang="sv-SE" sz="1600" b="1" dirty="0" smtClean="0">
                <a:latin typeface="+mn-lt"/>
              </a:rPr>
            </a:br>
            <a:r>
              <a:rPr lang="sv-SE" altLang="sv-SE" sz="1600" b="1" dirty="0" smtClean="0">
                <a:latin typeface="+mn-lt"/>
              </a:rPr>
              <a:t>N</a:t>
            </a:r>
            <a:r>
              <a:rPr lang="sv-SE" altLang="sv-SE" sz="1600" b="1" dirty="0">
                <a:latin typeface="+mn-lt"/>
              </a:rPr>
              <a:t>:     kg/ha</a:t>
            </a:r>
          </a:p>
          <a:p>
            <a:pPr algn="ctr"/>
            <a:r>
              <a:rPr lang="sv-SE" altLang="sv-SE" sz="1600" b="1" dirty="0">
                <a:latin typeface="+mn-lt"/>
              </a:rPr>
              <a:t>P:      kg/ha</a:t>
            </a:r>
          </a:p>
          <a:p>
            <a:pPr algn="ctr"/>
            <a:r>
              <a:rPr lang="sv-SE" altLang="sv-SE" sz="1600" b="1" dirty="0">
                <a:latin typeface="+mn-lt"/>
              </a:rPr>
              <a:t>K:     </a:t>
            </a:r>
            <a:r>
              <a:rPr lang="sv-SE" altLang="sv-SE" sz="1600" b="1" dirty="0" smtClean="0">
                <a:latin typeface="+mn-lt"/>
              </a:rPr>
              <a:t>kg/ha</a:t>
            </a:r>
          </a:p>
          <a:p>
            <a:pPr algn="ctr"/>
            <a:endParaRPr lang="sv-SE" altLang="sv-SE" sz="1600" b="1" dirty="0" smtClean="0">
              <a:latin typeface="+mn-lt"/>
            </a:endParaRPr>
          </a:p>
          <a:p>
            <a:pPr algn="ctr"/>
            <a:r>
              <a:rPr lang="sv-SE" altLang="sv-SE" sz="1600" b="1" dirty="0" smtClean="0">
                <a:latin typeface="+mn-lt"/>
              </a:rPr>
              <a:t>  Livdjur, mjölk, ägg, </a:t>
            </a:r>
            <a:br>
              <a:rPr lang="sv-SE" altLang="sv-SE" sz="1600" b="1" dirty="0" smtClean="0">
                <a:latin typeface="+mn-lt"/>
              </a:rPr>
            </a:br>
            <a:r>
              <a:rPr lang="sv-SE" altLang="sv-SE" sz="1600" b="1" dirty="0" smtClean="0">
                <a:latin typeface="+mn-lt"/>
              </a:rPr>
              <a:t>indirekt tillväxt </a:t>
            </a:r>
            <a:br>
              <a:rPr lang="sv-SE" altLang="sv-SE" sz="1600" b="1" dirty="0" smtClean="0">
                <a:latin typeface="+mn-lt"/>
              </a:rPr>
            </a:br>
            <a:r>
              <a:rPr lang="sv-SE" altLang="sv-SE" sz="1600" b="1" dirty="0" smtClean="0">
                <a:latin typeface="+mn-lt"/>
              </a:rPr>
              <a:t>på bete</a:t>
            </a:r>
            <a:endParaRPr lang="sv-SE" altLang="sv-SE" sz="1600" b="1" dirty="0">
              <a:latin typeface="+mn-lt"/>
            </a:endParaRPr>
          </a:p>
        </p:txBody>
      </p:sp>
      <p:grpSp>
        <p:nvGrpSpPr>
          <p:cNvPr id="15" name="Grupp 14" title="Kommentar runt ingår betet i stallbalansen"/>
          <p:cNvGrpSpPr/>
          <p:nvPr/>
        </p:nvGrpSpPr>
        <p:grpSpPr>
          <a:xfrm>
            <a:off x="5508104" y="1687678"/>
            <a:ext cx="2304256" cy="934106"/>
            <a:chOff x="5277172" y="442911"/>
            <a:chExt cx="3270285" cy="1673961"/>
          </a:xfrm>
        </p:grpSpPr>
        <p:sp>
          <p:nvSpPr>
            <p:cNvPr id="21" name="Rubrik 1"/>
            <p:cNvSpPr txBox="1">
              <a:spLocks/>
            </p:cNvSpPr>
            <p:nvPr/>
          </p:nvSpPr>
          <p:spPr bwMode="auto">
            <a:xfrm>
              <a:off x="5379368" y="493394"/>
              <a:ext cx="3168089" cy="1608607"/>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normAutofit fontScale="92500"/>
            </a:bodyP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fontAlgn="base">
                <a:spcBef>
                  <a:spcPct val="0"/>
                </a:spcBef>
                <a:spcAft>
                  <a:spcPct val="0"/>
                </a:spcAft>
                <a:defRPr sz="2800" b="1">
                  <a:solidFill>
                    <a:srgbClr val="004165"/>
                  </a:solidFill>
                  <a:latin typeface="Helvetica" pitchFamily="34" charset="0"/>
                  <a:ea typeface="ＭＳ Ｐゴシック" pitchFamily="34" charset="-128"/>
                </a:defRPr>
              </a:lvl6pPr>
              <a:lvl7pPr marL="914400" algn="r" rtl="0" fontAlgn="base">
                <a:spcBef>
                  <a:spcPct val="0"/>
                </a:spcBef>
                <a:spcAft>
                  <a:spcPct val="0"/>
                </a:spcAft>
                <a:defRPr sz="2800" b="1">
                  <a:solidFill>
                    <a:srgbClr val="004165"/>
                  </a:solidFill>
                  <a:latin typeface="Helvetica" pitchFamily="34" charset="0"/>
                  <a:ea typeface="ＭＳ Ｐゴシック" pitchFamily="34" charset="-128"/>
                </a:defRPr>
              </a:lvl7pPr>
              <a:lvl8pPr marL="1371600" algn="r" rtl="0" fontAlgn="base">
                <a:spcBef>
                  <a:spcPct val="0"/>
                </a:spcBef>
                <a:spcAft>
                  <a:spcPct val="0"/>
                </a:spcAft>
                <a:defRPr sz="2800" b="1">
                  <a:solidFill>
                    <a:srgbClr val="004165"/>
                  </a:solidFill>
                  <a:latin typeface="Helvetica" pitchFamily="34" charset="0"/>
                  <a:ea typeface="ＭＳ Ｐゴシック" pitchFamily="34" charset="-128"/>
                </a:defRPr>
              </a:lvl8pPr>
              <a:lvl9pPr marL="1828800" algn="r" rtl="0" fontAlgn="base">
                <a:spcBef>
                  <a:spcPct val="0"/>
                </a:spcBef>
                <a:spcAft>
                  <a:spcPct val="0"/>
                </a:spcAft>
                <a:defRPr sz="2800" b="1">
                  <a:solidFill>
                    <a:srgbClr val="004165"/>
                  </a:solidFill>
                  <a:latin typeface="Helvetica" pitchFamily="34" charset="0"/>
                  <a:ea typeface="ＭＳ Ｐゴシック" pitchFamily="34" charset="-128"/>
                </a:defRPr>
              </a:lvl9pPr>
            </a:lstStyle>
            <a:p>
              <a:pPr algn="l"/>
              <a:r>
                <a:rPr lang="sv-SE" sz="2000" b="0" i="1" kern="0" dirty="0" smtClean="0"/>
                <a:t>Ingår även betet i stallbalansen? JA!</a:t>
              </a:r>
              <a:endParaRPr lang="sv-SE" sz="2000" b="0" kern="0" dirty="0"/>
            </a:p>
          </p:txBody>
        </p:sp>
        <p:sp>
          <p:nvSpPr>
            <p:cNvPr id="22" name="Rektangulär 21"/>
            <p:cNvSpPr/>
            <p:nvPr/>
          </p:nvSpPr>
          <p:spPr>
            <a:xfrm>
              <a:off x="5277172" y="442911"/>
              <a:ext cx="3270285" cy="1673961"/>
            </a:xfrm>
            <a:prstGeom prst="wedgeRectCallout">
              <a:avLst>
                <a:gd name="adj1" fmla="val -69651"/>
                <a:gd name="adj2" fmla="val 5625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p:txBody>
        </p:sp>
      </p:grpSp>
      <p:sp>
        <p:nvSpPr>
          <p:cNvPr id="14" name="Underrubrik 2" title="Gulfärgad ram runt skillnad i näring produkter in-ut"/>
          <p:cNvSpPr txBox="1">
            <a:spLocks/>
          </p:cNvSpPr>
          <p:nvPr/>
        </p:nvSpPr>
        <p:spPr>
          <a:xfrm>
            <a:off x="2177480" y="5133316"/>
            <a:ext cx="4986808" cy="1103995"/>
          </a:xfrm>
          <a:prstGeom prst="rect">
            <a:avLst/>
          </a:prstGeom>
          <a:solidFill>
            <a:schemeClr val="bg1"/>
          </a:solidFill>
          <a:ln w="57150">
            <a:solidFill>
              <a:srgbClr val="D4BA00"/>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sz="2800" dirty="0" smtClean="0"/>
              <a:t>Skillnad näring produkter in – ut = näring i gödseln</a:t>
            </a:r>
          </a:p>
        </p:txBody>
      </p:sp>
    </p:spTree>
    <p:extLst>
      <p:ext uri="{BB962C8B-B14F-4D97-AF65-F5344CB8AC3E}">
        <p14:creationId xmlns:p14="http://schemas.microsoft.com/office/powerpoint/2010/main" val="380641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3653" y="404664"/>
            <a:ext cx="8061523" cy="539750"/>
          </a:xfrm>
        </p:spPr>
        <p:txBody>
          <a:bodyPr/>
          <a:lstStyle/>
          <a:p>
            <a:r>
              <a:rPr lang="sv-SE" sz="2200" dirty="0"/>
              <a:t>Vera instruktion: Stallbalans</a:t>
            </a:r>
          </a:p>
        </p:txBody>
      </p:sp>
      <p:sp>
        <p:nvSpPr>
          <p:cNvPr id="3" name="Platshållare för innehåll 2"/>
          <p:cNvSpPr>
            <a:spLocks noGrp="1"/>
          </p:cNvSpPr>
          <p:nvPr>
            <p:ph idx="1"/>
          </p:nvPr>
        </p:nvSpPr>
        <p:spPr>
          <a:xfrm>
            <a:off x="539750" y="1142842"/>
            <a:ext cx="8061324" cy="1704430"/>
          </a:xfrm>
        </p:spPr>
        <p:txBody>
          <a:bodyPr/>
          <a:lstStyle/>
          <a:p>
            <a:r>
              <a:rPr lang="sv-SE" sz="1800" dirty="0" smtClean="0"/>
              <a:t>Klicka i Stallbalans när du är i Stallgödselberäkning</a:t>
            </a:r>
          </a:p>
          <a:p>
            <a:endParaRPr lang="sv-SE" sz="1800" dirty="0" smtClean="0"/>
          </a:p>
          <a:p>
            <a:pPr lvl="1"/>
            <a:endParaRPr lang="sv-SE" sz="1800" dirty="0"/>
          </a:p>
        </p:txBody>
      </p:sp>
      <p:pic>
        <p:nvPicPr>
          <p:cNvPr id="4" name="Bildobjekt 3" descr="Bilden visar att stallbalansen finns under stallgödselberäkning. På denna flik kan man lägga in produkter in som naturbete." title="Vera, stallbalans"/>
          <p:cNvPicPr>
            <a:picLocks noChangeAspect="1"/>
          </p:cNvPicPr>
          <p:nvPr/>
        </p:nvPicPr>
        <p:blipFill>
          <a:blip r:embed="rId3"/>
          <a:stretch>
            <a:fillRect/>
          </a:stretch>
        </p:blipFill>
        <p:spPr>
          <a:xfrm>
            <a:off x="539750" y="1700808"/>
            <a:ext cx="7618658" cy="4536504"/>
          </a:xfrm>
          <a:prstGeom prst="rect">
            <a:avLst/>
          </a:prstGeom>
          <a:ln>
            <a:noFill/>
          </a:ln>
          <a:effectLst>
            <a:outerShdw blurRad="190500" algn="tl" rotWithShape="0">
              <a:srgbClr val="000000">
                <a:alpha val="70000"/>
              </a:srgbClr>
            </a:outerShdw>
          </a:effectLst>
        </p:spPr>
      </p:pic>
      <p:sp>
        <p:nvSpPr>
          <p:cNvPr id="5" name="Rektangel 4" descr="Inringat ord" title="Röd ram runt Stallgödselberäkning"/>
          <p:cNvSpPr/>
          <p:nvPr/>
        </p:nvSpPr>
        <p:spPr>
          <a:xfrm>
            <a:off x="683568" y="2906384"/>
            <a:ext cx="1008112" cy="234584"/>
          </a:xfrm>
          <a:prstGeom prst="rect">
            <a:avLst/>
          </a:prstGeom>
          <a:noFill/>
          <a:ln w="381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63032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32656"/>
            <a:ext cx="8061523" cy="539750"/>
          </a:xfrm>
        </p:spPr>
        <p:txBody>
          <a:bodyPr/>
          <a:lstStyle/>
          <a:p>
            <a:r>
              <a:rPr lang="sv-SE" sz="2200" dirty="0"/>
              <a:t>Vera instruktion: Produkter </a:t>
            </a:r>
            <a:r>
              <a:rPr lang="sv-SE" sz="2200" dirty="0" smtClean="0"/>
              <a:t>in och ut</a:t>
            </a:r>
            <a:endParaRPr lang="sv-SE" sz="2200" dirty="0"/>
          </a:p>
        </p:txBody>
      </p:sp>
      <p:sp>
        <p:nvSpPr>
          <p:cNvPr id="3" name="Platshållare för innehåll 2"/>
          <p:cNvSpPr>
            <a:spLocks noGrp="1"/>
          </p:cNvSpPr>
          <p:nvPr>
            <p:ph idx="1"/>
          </p:nvPr>
        </p:nvSpPr>
        <p:spPr>
          <a:xfrm>
            <a:off x="4427984" y="1453001"/>
            <a:ext cx="4173091" cy="4392488"/>
          </a:xfrm>
        </p:spPr>
        <p:txBody>
          <a:bodyPr/>
          <a:lstStyle/>
          <a:p>
            <a:r>
              <a:rPr lang="sv-SE" sz="1600" dirty="0" smtClean="0"/>
              <a:t>Lägg till allt som går in till och ut från stallet under Produkter in och ut i stallbalansen</a:t>
            </a:r>
          </a:p>
          <a:p>
            <a:r>
              <a:rPr lang="sv-SE" sz="1600" dirty="0" smtClean="0"/>
              <a:t>Produkter som köps in eller säljs från gården och som går in eller ut från stallet kan vara foder (produkt in) och livdjur (produkt ut).</a:t>
            </a:r>
          </a:p>
          <a:p>
            <a:pPr lvl="1"/>
            <a:r>
              <a:rPr lang="sv-SE" sz="1400" dirty="0" smtClean="0"/>
              <a:t>Dessa produkter finns redan i Växtnäringsbalansen </a:t>
            </a:r>
          </a:p>
          <a:p>
            <a:pPr lvl="1"/>
            <a:r>
              <a:rPr lang="sv-SE" sz="1400" dirty="0" smtClean="0"/>
              <a:t>bocka i Stallbalans </a:t>
            </a:r>
            <a:r>
              <a:rPr lang="sv-SE" sz="1400" dirty="0"/>
              <a:t>in </a:t>
            </a:r>
            <a:r>
              <a:rPr lang="sv-SE" sz="1400" dirty="0" smtClean="0"/>
              <a:t>på korten i Växtnäringsbalansen</a:t>
            </a:r>
            <a:endParaRPr lang="sv-SE" sz="1400" dirty="0"/>
          </a:p>
          <a:p>
            <a:r>
              <a:rPr lang="sv-SE" sz="1600" dirty="0" smtClean="0"/>
              <a:t>Andra produkter kanske odlas på  gården som till exempel grovfoder, egna fodergrödor eller strö</a:t>
            </a:r>
          </a:p>
          <a:p>
            <a:pPr lvl="1"/>
            <a:r>
              <a:rPr lang="sv-SE" sz="1400" dirty="0" smtClean="0"/>
              <a:t>Produkter som ska in i stallbalansen och kommer från växtodlingen på den egna gården lägger du till </a:t>
            </a:r>
            <a:r>
              <a:rPr lang="sv-SE" sz="1400" dirty="0"/>
              <a:t>direkt i </a:t>
            </a:r>
            <a:r>
              <a:rPr lang="sv-SE" sz="1400" dirty="0" smtClean="0"/>
              <a:t>Stallbalansen under Produkter in. </a:t>
            </a:r>
            <a:endParaRPr lang="sv-SE" sz="1400" dirty="0"/>
          </a:p>
        </p:txBody>
      </p:sp>
      <p:pic>
        <p:nvPicPr>
          <p:cNvPr id="4" name="Platshållare för innehåll 3" descr="Det är möjligt att bocka i växtäringsbalans in på kortet för en produkt som går in i stallbalans. " title="Vera stallgödselberäkning produkter in"/>
          <p:cNvPicPr>
            <a:picLocks noChangeAspect="1"/>
          </p:cNvPicPr>
          <p:nvPr/>
        </p:nvPicPr>
        <p:blipFill rotWithShape="1">
          <a:blip r:embed="rId2"/>
          <a:srcRect r="13851" b="25687"/>
          <a:stretch/>
        </p:blipFill>
        <p:spPr bwMode="auto">
          <a:xfrm>
            <a:off x="395537" y="1528837"/>
            <a:ext cx="4032447" cy="329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44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716" y="397887"/>
            <a:ext cx="8061523" cy="539750"/>
          </a:xfrm>
        </p:spPr>
        <p:txBody>
          <a:bodyPr/>
          <a:lstStyle/>
          <a:p>
            <a:r>
              <a:rPr lang="sv-SE" sz="2200" dirty="0"/>
              <a:t>Vera instruktion: Fördela </a:t>
            </a:r>
            <a:r>
              <a:rPr lang="sv-SE" sz="2200" dirty="0" smtClean="0"/>
              <a:t>alla produkter på </a:t>
            </a:r>
            <a:r>
              <a:rPr lang="sv-SE" sz="2200" dirty="0" smtClean="0"/>
              <a:t>gödselslag 1</a:t>
            </a:r>
            <a:endParaRPr lang="sv-SE" sz="2200" dirty="0"/>
          </a:p>
        </p:txBody>
      </p:sp>
      <p:sp>
        <p:nvSpPr>
          <p:cNvPr id="4" name="Platshållare för innehåll 3"/>
          <p:cNvSpPr>
            <a:spLocks noGrp="1"/>
          </p:cNvSpPr>
          <p:nvPr>
            <p:ph idx="1"/>
          </p:nvPr>
        </p:nvSpPr>
        <p:spPr>
          <a:xfrm>
            <a:off x="4590085" y="1054231"/>
            <a:ext cx="4010990" cy="5232948"/>
          </a:xfrm>
        </p:spPr>
        <p:txBody>
          <a:bodyPr/>
          <a:lstStyle/>
          <a:p>
            <a:r>
              <a:rPr lang="sv-SE" sz="1800" dirty="0" smtClean="0"/>
              <a:t>För att kunna titta på ett gödsel-slag i taget behöver du fördela </a:t>
            </a:r>
            <a:r>
              <a:rPr lang="sv-SE" sz="1800" dirty="0"/>
              <a:t>produktmängden för varje produkt på det eller de gödselslag som den hör </a:t>
            </a:r>
            <a:r>
              <a:rPr lang="sv-SE" sz="1800" dirty="0" smtClean="0"/>
              <a:t>till under Produkter in och ut.</a:t>
            </a:r>
            <a:endParaRPr lang="sv-SE" sz="1800" dirty="0"/>
          </a:p>
          <a:p>
            <a:r>
              <a:rPr lang="sv-SE" sz="1800" dirty="0"/>
              <a:t>Längst ned på produktkortet väljer du gödselslag och anger den mängd av produkten som hör till det </a:t>
            </a:r>
            <a:r>
              <a:rPr lang="sv-SE" sz="1800" dirty="0" smtClean="0"/>
              <a:t>gödselslaget</a:t>
            </a:r>
            <a:endParaRPr lang="sv-SE" sz="1800" dirty="0"/>
          </a:p>
          <a:p>
            <a:r>
              <a:rPr lang="sv-SE" sz="1800" dirty="0"/>
              <a:t>Du kan lägga till flera rader om produkten ska fördelas på flera </a:t>
            </a:r>
            <a:r>
              <a:rPr lang="sv-SE" sz="1800" dirty="0" smtClean="0"/>
              <a:t>gödselslag</a:t>
            </a:r>
          </a:p>
          <a:p>
            <a:pPr lvl="1"/>
            <a:r>
              <a:rPr lang="sv-SE" sz="1400" dirty="0" smtClean="0"/>
              <a:t>Ett exempel kan vara grovfoder som produkt in på mjölkgården och som äts av både mjölkkor på flytgödsel och kvigor på djupströ</a:t>
            </a:r>
          </a:p>
          <a:p>
            <a:pPr lvl="1"/>
            <a:r>
              <a:rPr lang="sv-SE" sz="1400" dirty="0" smtClean="0"/>
              <a:t>Du anger den mängd grovfoder som mjölkkorna på flytgödsel äter under mängd Nöt – flytgödsel och den mängd kvigorna på djupströ äter under mängd Nöt - djupströ</a:t>
            </a:r>
            <a:endParaRPr lang="sv-SE" sz="1400" dirty="0"/>
          </a:p>
          <a:p>
            <a:pPr marL="0" indent="0">
              <a:buNone/>
            </a:pPr>
            <a:endParaRPr lang="sv-SE" dirty="0"/>
          </a:p>
        </p:txBody>
      </p:sp>
      <p:pic>
        <p:nvPicPr>
          <p:cNvPr id="3" name="Bildobjekt 2" descr="Produktkort för smågrisar levande vikt. Längst ned på kortet väljer man gödselslag som smågrisarna går på. " title="Stallbalans, djurkort, fördelning gödselslag"/>
          <p:cNvPicPr>
            <a:picLocks noChangeAspect="1"/>
          </p:cNvPicPr>
          <p:nvPr/>
        </p:nvPicPr>
        <p:blipFill>
          <a:blip r:embed="rId2"/>
          <a:stretch>
            <a:fillRect/>
          </a:stretch>
        </p:blipFill>
        <p:spPr>
          <a:xfrm>
            <a:off x="611560" y="1052736"/>
            <a:ext cx="3297140" cy="5234443"/>
          </a:xfrm>
          <a:prstGeom prst="rect">
            <a:avLst/>
          </a:prstGeom>
        </p:spPr>
      </p:pic>
      <p:sp>
        <p:nvSpPr>
          <p:cNvPr id="8" name="Rektangel 7" title="Röd ram runt fördelning gödselslag"/>
          <p:cNvSpPr/>
          <p:nvPr/>
        </p:nvSpPr>
        <p:spPr>
          <a:xfrm>
            <a:off x="647564" y="5517232"/>
            <a:ext cx="3225132" cy="769947"/>
          </a:xfrm>
          <a:prstGeom prst="rect">
            <a:avLst/>
          </a:prstGeom>
          <a:noFill/>
          <a:ln w="28575">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5721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061523" cy="539750"/>
          </a:xfrm>
        </p:spPr>
        <p:txBody>
          <a:bodyPr/>
          <a:lstStyle/>
          <a:p>
            <a:r>
              <a:rPr lang="sv-SE" sz="2200" dirty="0"/>
              <a:t>Vera instruktion: Fördela </a:t>
            </a:r>
            <a:r>
              <a:rPr lang="sv-SE" sz="2200" dirty="0" smtClean="0"/>
              <a:t>alla produkter på </a:t>
            </a:r>
            <a:r>
              <a:rPr lang="sv-SE" sz="2200" dirty="0" smtClean="0"/>
              <a:t>gödselslag 2</a:t>
            </a:r>
            <a:endParaRPr lang="sv-SE" sz="2200" dirty="0"/>
          </a:p>
        </p:txBody>
      </p:sp>
      <p:sp>
        <p:nvSpPr>
          <p:cNvPr id="3" name="Platshållare för innehåll 2"/>
          <p:cNvSpPr>
            <a:spLocks noGrp="1"/>
          </p:cNvSpPr>
          <p:nvPr>
            <p:ph sz="half" idx="2"/>
          </p:nvPr>
        </p:nvSpPr>
        <p:spPr>
          <a:xfrm>
            <a:off x="1043276" y="1340768"/>
            <a:ext cx="7200800" cy="5038725"/>
          </a:xfrm>
        </p:spPr>
        <p:txBody>
          <a:bodyPr/>
          <a:lstStyle/>
          <a:p>
            <a:r>
              <a:rPr lang="sv-SE" sz="1800" dirty="0"/>
              <a:t>Om </a:t>
            </a:r>
            <a:r>
              <a:rPr lang="sv-SE" sz="1800" dirty="0" smtClean="0"/>
              <a:t>gården </a:t>
            </a:r>
            <a:r>
              <a:rPr lang="sv-SE" sz="1800" dirty="0"/>
              <a:t>bara har ett gödselslag kan du välja att fördela alla produkter på samma </a:t>
            </a:r>
            <a:r>
              <a:rPr lang="sv-SE" sz="1800" dirty="0" smtClean="0"/>
              <a:t>gödselslag</a:t>
            </a:r>
            <a:endParaRPr lang="sv-SE" sz="1800" dirty="0"/>
          </a:p>
          <a:p>
            <a:r>
              <a:rPr lang="sv-SE" sz="1800" dirty="0"/>
              <a:t>Klicka på Sätt gödselslag högst upp när du står på Produkter in eller ut och välj vilket gödselslag som är aktuellt. </a:t>
            </a:r>
            <a:r>
              <a:rPr lang="sv-SE" sz="1800" dirty="0" smtClean="0"/>
              <a:t>Då fördelas mängderna på både produkter in och ut på samma gödselslag. </a:t>
            </a:r>
            <a:endParaRPr lang="sv-SE" sz="1800" dirty="0"/>
          </a:p>
          <a:p>
            <a:endParaRPr lang="sv-SE" dirty="0"/>
          </a:p>
        </p:txBody>
      </p:sp>
      <p:pic>
        <p:nvPicPr>
          <p:cNvPr id="4" name="Platshållare för innehåll 3" descr="Med knappen sätt gödselslag kan du ange ett gödselslag i rullisten som alla produkter ska fördelas på. " title="Knapp sätt gödselslag"/>
          <p:cNvPicPr>
            <a:picLocks noGrp="1" noChangeAspect="1"/>
          </p:cNvPicPr>
          <p:nvPr>
            <p:ph sz="half" idx="1"/>
          </p:nvPr>
        </p:nvPicPr>
        <p:blipFill>
          <a:blip r:embed="rId2"/>
          <a:stretch>
            <a:fillRect/>
          </a:stretch>
        </p:blipFill>
        <p:spPr>
          <a:xfrm>
            <a:off x="1706777" y="3212976"/>
            <a:ext cx="6106980" cy="2736304"/>
          </a:xfrm>
          <a:prstGeom prst="rect">
            <a:avLst/>
          </a:prstGeom>
        </p:spPr>
      </p:pic>
    </p:spTree>
    <p:extLst>
      <p:ext uri="{BB962C8B-B14F-4D97-AF65-F5344CB8AC3E}">
        <p14:creationId xmlns:p14="http://schemas.microsoft.com/office/powerpoint/2010/main" val="3556636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1" y="366487"/>
            <a:ext cx="8061523" cy="539750"/>
          </a:xfrm>
        </p:spPr>
        <p:txBody>
          <a:bodyPr/>
          <a:lstStyle/>
          <a:p>
            <a:r>
              <a:rPr lang="sv-SE" sz="2200" dirty="0"/>
              <a:t>Vera instruktion: Stallbalansrapport</a:t>
            </a:r>
          </a:p>
        </p:txBody>
      </p:sp>
      <p:sp>
        <p:nvSpPr>
          <p:cNvPr id="8" name="Platshållare för innehåll 7"/>
          <p:cNvSpPr>
            <a:spLocks noGrp="1"/>
          </p:cNvSpPr>
          <p:nvPr>
            <p:ph idx="1"/>
          </p:nvPr>
        </p:nvSpPr>
        <p:spPr>
          <a:xfrm>
            <a:off x="539751" y="1258889"/>
            <a:ext cx="3816226" cy="2098104"/>
          </a:xfrm>
        </p:spPr>
        <p:txBody>
          <a:bodyPr/>
          <a:lstStyle/>
          <a:p>
            <a:r>
              <a:rPr lang="sv-SE" sz="1800" dirty="0"/>
              <a:t>Skriv ut </a:t>
            </a:r>
            <a:r>
              <a:rPr lang="sv-SE" sz="1800" dirty="0" smtClean="0"/>
              <a:t>Stallbalansrapporten</a:t>
            </a:r>
            <a:endParaRPr lang="sv-SE" sz="1800" dirty="0"/>
          </a:p>
          <a:p>
            <a:r>
              <a:rPr lang="sv-SE" sz="1800" dirty="0"/>
              <a:t>Stallförlusterna för kväve dras bort innan differensen räknas </a:t>
            </a:r>
            <a:r>
              <a:rPr lang="sv-SE" sz="1800" dirty="0" smtClean="0"/>
              <a:t>ut </a:t>
            </a:r>
            <a:endParaRPr lang="sv-SE" sz="1800" dirty="0"/>
          </a:p>
          <a:p>
            <a:r>
              <a:rPr lang="sv-SE" sz="1800" dirty="0"/>
              <a:t>Näringsöverskottet hamnar i gödseln, den kallas differens i </a:t>
            </a:r>
            <a:r>
              <a:rPr lang="sv-SE" sz="1800" dirty="0" smtClean="0"/>
              <a:t>rapporten</a:t>
            </a:r>
            <a:endParaRPr lang="sv-SE" sz="1800" dirty="0"/>
          </a:p>
          <a:p>
            <a:endParaRPr lang="sv-SE" dirty="0"/>
          </a:p>
        </p:txBody>
      </p:sp>
      <p:pic>
        <p:nvPicPr>
          <p:cNvPr id="4" name="Bildobjekt 3" descr="I tabellen totalt för djurhållningen visas tillförsel, bortförsel, stallförluster och en differens för kväve, fosfor och kalium. " title="Stallalansrapport, totalt för djurhållningen"/>
          <p:cNvPicPr>
            <a:picLocks noChangeAspect="1"/>
          </p:cNvPicPr>
          <p:nvPr/>
        </p:nvPicPr>
        <p:blipFill>
          <a:blip r:embed="rId2"/>
          <a:stretch>
            <a:fillRect/>
          </a:stretch>
        </p:blipFill>
        <p:spPr>
          <a:xfrm>
            <a:off x="1289031" y="4062799"/>
            <a:ext cx="6133892" cy="2020697"/>
          </a:xfrm>
          <a:prstGeom prst="rect">
            <a:avLst/>
          </a:prstGeom>
          <a:ln>
            <a:noFill/>
          </a:ln>
          <a:effectLst>
            <a:outerShdw blurRad="190500" algn="tl" rotWithShape="0">
              <a:srgbClr val="000000">
                <a:alpha val="70000"/>
              </a:srgbClr>
            </a:outerShdw>
          </a:effectLst>
        </p:spPr>
      </p:pic>
      <p:pic>
        <p:nvPicPr>
          <p:cNvPr id="6" name="Bildobjekt 5" descr="Kvinna i ett kycklingsstall med kycklingar." title="Dekorativ bi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535" y="1168115"/>
            <a:ext cx="3813050" cy="2542033"/>
          </a:xfrm>
          <a:prstGeom prst="rect">
            <a:avLst/>
          </a:prstGeom>
        </p:spPr>
      </p:pic>
      <p:sp>
        <p:nvSpPr>
          <p:cNvPr id="7" name="Rektangel 6"/>
          <p:cNvSpPr/>
          <p:nvPr/>
        </p:nvSpPr>
        <p:spPr>
          <a:xfrm>
            <a:off x="6804247" y="3680236"/>
            <a:ext cx="179682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Mårten Svensson</a:t>
            </a:r>
            <a:endParaRPr lang="sv-SE" sz="1200" dirty="0">
              <a:solidFill>
                <a:srgbClr val="004165"/>
              </a:solidFill>
              <a:latin typeface="Helvetica"/>
            </a:endParaRPr>
          </a:p>
        </p:txBody>
      </p:sp>
    </p:spTree>
    <p:extLst>
      <p:ext uri="{BB962C8B-B14F-4D97-AF65-F5344CB8AC3E}">
        <p14:creationId xmlns:p14="http://schemas.microsoft.com/office/powerpoint/2010/main" val="798737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3100" y="362600"/>
            <a:ext cx="6657975" cy="539750"/>
          </a:xfrm>
        </p:spPr>
        <p:txBody>
          <a:bodyPr/>
          <a:lstStyle/>
          <a:p>
            <a:r>
              <a:rPr lang="sv-SE" sz="2200" dirty="0"/>
              <a:t>Vera instruktion: </a:t>
            </a:r>
            <a:r>
              <a:rPr lang="sv-SE" sz="2200" dirty="0" smtClean="0"/>
              <a:t/>
            </a:r>
            <a:br>
              <a:rPr lang="sv-SE" sz="2200" dirty="0" smtClean="0"/>
            </a:br>
            <a:r>
              <a:rPr lang="sv-SE" sz="2200" dirty="0" smtClean="0"/>
              <a:t>Stallgödselberäkningar enligt schablon</a:t>
            </a:r>
            <a:endParaRPr lang="sv-SE" sz="2200" dirty="0"/>
          </a:p>
        </p:txBody>
      </p:sp>
      <p:sp>
        <p:nvSpPr>
          <p:cNvPr id="3" name="Platshållare för innehåll 2"/>
          <p:cNvSpPr>
            <a:spLocks noGrp="1"/>
          </p:cNvSpPr>
          <p:nvPr>
            <p:ph idx="1"/>
          </p:nvPr>
        </p:nvSpPr>
        <p:spPr>
          <a:xfrm>
            <a:off x="534054" y="1196752"/>
            <a:ext cx="8061325" cy="4608512"/>
          </a:xfrm>
        </p:spPr>
        <p:txBody>
          <a:bodyPr/>
          <a:lstStyle/>
          <a:p>
            <a:r>
              <a:rPr lang="sv-SE" sz="1800" dirty="0" smtClean="0"/>
              <a:t>Gödselns mängder och innehåll av växtnäring beräknas utifrån: </a:t>
            </a:r>
          </a:p>
          <a:p>
            <a:pPr lvl="1"/>
            <a:r>
              <a:rPr lang="sv-SE" sz="1600" dirty="0" smtClean="0"/>
              <a:t>Djurantal för respektive djurkategori</a:t>
            </a:r>
          </a:p>
          <a:p>
            <a:pPr lvl="1"/>
            <a:r>
              <a:rPr lang="sv-SE" sz="1600" dirty="0" smtClean="0"/>
              <a:t>Strö- både mängd och sort- välj på halm</a:t>
            </a:r>
            <a:r>
              <a:rPr lang="sv-SE" sz="1600" dirty="0"/>
              <a:t>, </a:t>
            </a:r>
            <a:r>
              <a:rPr lang="sv-SE" sz="1600" dirty="0" smtClean="0"/>
              <a:t>spån eller torv</a:t>
            </a:r>
          </a:p>
          <a:p>
            <a:pPr lvl="1"/>
            <a:r>
              <a:rPr lang="sv-SE" sz="1600" dirty="0" err="1" smtClean="0"/>
              <a:t>Stallperiod</a:t>
            </a:r>
            <a:r>
              <a:rPr lang="sv-SE" sz="1600" dirty="0" smtClean="0"/>
              <a:t>, lagringsperiod och betesperiod</a:t>
            </a:r>
          </a:p>
          <a:p>
            <a:pPr lvl="1"/>
            <a:r>
              <a:rPr lang="sv-SE" sz="1600" dirty="0" smtClean="0"/>
              <a:t>Tillägg av vatten, t.ex. pressvatten från silo</a:t>
            </a:r>
          </a:p>
          <a:p>
            <a:pPr lvl="1"/>
            <a:r>
              <a:rPr lang="sv-SE" sz="1600" dirty="0" smtClean="0"/>
              <a:t>Tillskott i form av nederbörd </a:t>
            </a:r>
          </a:p>
          <a:p>
            <a:pPr lvl="1"/>
            <a:r>
              <a:rPr lang="sv-SE" sz="1600" dirty="0" smtClean="0"/>
              <a:t>Ammoniakförluster </a:t>
            </a:r>
            <a:r>
              <a:rPr lang="sv-SE" sz="1600" dirty="0"/>
              <a:t>vid lagring. </a:t>
            </a:r>
          </a:p>
          <a:p>
            <a:pPr lvl="1"/>
            <a:r>
              <a:rPr lang="sv-SE" sz="1600" dirty="0" smtClean="0"/>
              <a:t>Både mängd nederbörd och </a:t>
            </a:r>
            <a:br>
              <a:rPr lang="sv-SE" sz="1600" dirty="0" smtClean="0"/>
            </a:br>
            <a:r>
              <a:rPr lang="sv-SE" sz="1600" dirty="0" smtClean="0"/>
              <a:t>ammoniakförluster </a:t>
            </a:r>
            <a:r>
              <a:rPr lang="sv-SE" sz="1600" dirty="0"/>
              <a:t>styrs av bl.a. </a:t>
            </a:r>
            <a:r>
              <a:rPr lang="sv-SE" sz="1600" dirty="0" smtClean="0"/>
              <a:t/>
            </a:r>
            <a:br>
              <a:rPr lang="sv-SE" sz="1600" dirty="0" smtClean="0"/>
            </a:br>
            <a:r>
              <a:rPr lang="sv-SE" sz="1600" dirty="0" smtClean="0"/>
              <a:t>täckningsmaterial </a:t>
            </a:r>
            <a:r>
              <a:rPr lang="sv-SE" sz="1600" dirty="0"/>
              <a:t>och </a:t>
            </a:r>
            <a:r>
              <a:rPr lang="sv-SE" sz="1600" dirty="0" smtClean="0"/>
              <a:t>gödsel-</a:t>
            </a:r>
            <a:br>
              <a:rPr lang="sv-SE" sz="1600" dirty="0" smtClean="0"/>
            </a:br>
            <a:r>
              <a:rPr lang="sv-SE" sz="1600" dirty="0" smtClean="0"/>
              <a:t>behållarens </a:t>
            </a:r>
            <a:r>
              <a:rPr lang="sv-SE" sz="1600" dirty="0"/>
              <a:t>yta</a:t>
            </a:r>
            <a:r>
              <a:rPr lang="sv-SE" sz="1600" dirty="0" smtClean="0"/>
              <a:t>.</a:t>
            </a:r>
          </a:p>
          <a:p>
            <a:pPr lvl="1"/>
            <a:r>
              <a:rPr lang="sv-SE" sz="1600" dirty="0"/>
              <a:t>Vatten från annat håll, t.ex. tak </a:t>
            </a:r>
            <a:r>
              <a:rPr lang="sv-SE" sz="1600" dirty="0" smtClean="0"/>
              <a:t/>
            </a:r>
            <a:br>
              <a:rPr lang="sv-SE" sz="1600" dirty="0" smtClean="0"/>
            </a:br>
            <a:r>
              <a:rPr lang="sv-SE" sz="1600" dirty="0" smtClean="0"/>
              <a:t>eller </a:t>
            </a:r>
            <a:r>
              <a:rPr lang="sv-SE" sz="1600" dirty="0"/>
              <a:t>mer/mindre spol- och </a:t>
            </a:r>
            <a:r>
              <a:rPr lang="sv-SE" sz="1600" dirty="0" smtClean="0"/>
              <a:t/>
            </a:r>
            <a:br>
              <a:rPr lang="sv-SE" sz="1600" dirty="0" smtClean="0"/>
            </a:br>
            <a:r>
              <a:rPr lang="sv-SE" sz="1600" dirty="0" smtClean="0"/>
              <a:t>diskvatten</a:t>
            </a:r>
            <a:endParaRPr lang="sv-SE" sz="1600" dirty="0"/>
          </a:p>
          <a:p>
            <a:pPr lvl="1"/>
            <a:r>
              <a:rPr lang="sv-SE" sz="1600" dirty="0"/>
              <a:t>Omsättningsförluster räknas bort </a:t>
            </a:r>
            <a:r>
              <a:rPr lang="sv-SE" sz="1600" dirty="0" smtClean="0"/>
              <a:t/>
            </a:r>
            <a:br>
              <a:rPr lang="sv-SE" sz="1600" dirty="0" smtClean="0"/>
            </a:br>
            <a:r>
              <a:rPr lang="sv-SE" sz="1600" dirty="0" smtClean="0"/>
              <a:t>för </a:t>
            </a:r>
            <a:r>
              <a:rPr lang="sv-SE" sz="1600" dirty="0"/>
              <a:t>fasta gödselslag vid </a:t>
            </a:r>
            <a:r>
              <a:rPr lang="sv-SE" sz="1600" dirty="0" smtClean="0"/>
              <a:t>lagring</a:t>
            </a:r>
          </a:p>
        </p:txBody>
      </p:sp>
      <p:pic>
        <p:nvPicPr>
          <p:cNvPr id="4" name="Bildobjekt 3" descr="Kor som äter vid ett foderbord" title="Dekorativ bi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453" y="3612458"/>
            <a:ext cx="4009815" cy="2630814"/>
          </a:xfrm>
          <a:prstGeom prst="rect">
            <a:avLst/>
          </a:prstGeom>
        </p:spPr>
      </p:pic>
      <p:sp>
        <p:nvSpPr>
          <p:cNvPr id="6" name="Rektangel 5"/>
          <p:cNvSpPr/>
          <p:nvPr/>
        </p:nvSpPr>
        <p:spPr>
          <a:xfrm>
            <a:off x="6444207" y="6304154"/>
            <a:ext cx="215686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Janne Andersson</a:t>
            </a:r>
            <a:endParaRPr lang="sv-SE" sz="1200" dirty="0">
              <a:solidFill>
                <a:srgbClr val="004165"/>
              </a:solidFill>
              <a:latin typeface="Helvetica"/>
            </a:endParaRPr>
          </a:p>
        </p:txBody>
      </p:sp>
    </p:spTree>
    <p:extLst>
      <p:ext uri="{BB962C8B-B14F-4D97-AF65-F5344CB8AC3E}">
        <p14:creationId xmlns:p14="http://schemas.microsoft.com/office/powerpoint/2010/main" val="1681611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1238" y="188640"/>
            <a:ext cx="8061523" cy="720080"/>
          </a:xfrm>
        </p:spPr>
        <p:txBody>
          <a:bodyPr/>
          <a:lstStyle/>
          <a:p>
            <a:r>
              <a:rPr lang="sv-SE" sz="2200" dirty="0"/>
              <a:t>Vera instruktion: </a:t>
            </a:r>
            <a:r>
              <a:rPr lang="sv-SE" sz="2200" dirty="0" smtClean="0"/>
              <a:t>Stallbalansrapport -</a:t>
            </a:r>
            <a:r>
              <a:rPr lang="sv-SE" sz="2200" dirty="0"/>
              <a:t/>
            </a:r>
            <a:br>
              <a:rPr lang="sv-SE" sz="2200" dirty="0"/>
            </a:br>
            <a:r>
              <a:rPr lang="sv-SE" sz="2200" dirty="0"/>
              <a:t>Fosforinnehållet </a:t>
            </a:r>
            <a:r>
              <a:rPr lang="sv-SE" sz="2200" dirty="0" smtClean="0"/>
              <a:t>ger spridningsarealen</a:t>
            </a:r>
            <a:endParaRPr lang="sv-SE" sz="2200" dirty="0"/>
          </a:p>
        </p:txBody>
      </p:sp>
      <p:sp>
        <p:nvSpPr>
          <p:cNvPr id="3" name="Platshållare för innehåll 2"/>
          <p:cNvSpPr>
            <a:spLocks noGrp="1"/>
          </p:cNvSpPr>
          <p:nvPr>
            <p:ph sz="half" idx="2"/>
          </p:nvPr>
        </p:nvSpPr>
        <p:spPr>
          <a:xfrm>
            <a:off x="827584" y="1052737"/>
            <a:ext cx="7488832" cy="1800200"/>
          </a:xfrm>
        </p:spPr>
        <p:txBody>
          <a:bodyPr/>
          <a:lstStyle/>
          <a:p>
            <a:r>
              <a:rPr lang="sv-SE" sz="1800" dirty="0"/>
              <a:t>Om du delar gödselns innehåll av fosfor med kravet på maximalt 22 kg fosfor per hektar kan spridningsarealen enligt SJVFS 2004:62 beräknas. Först har eventuellt införd eller bortförd gödsel lagts till eller dragits bort.</a:t>
            </a:r>
          </a:p>
          <a:p>
            <a:r>
              <a:rPr lang="sv-SE" sz="1800" dirty="0"/>
              <a:t>I beräkningen av spridningsareal finns all fosfor från djuren med, även den som hamnar på betesmarken. </a:t>
            </a:r>
          </a:p>
          <a:p>
            <a:endParaRPr lang="sv-SE" dirty="0"/>
          </a:p>
        </p:txBody>
      </p:sp>
      <p:pic>
        <p:nvPicPr>
          <p:cNvPr id="4" name="Platshållare för innehåll 3" descr="Tabell över behov av spridningsareal med differens, införd och bortförd gödsel, summa och krav på spridningsareal för fosfor. " title="Stallbalansrapport, behov av spridningsareal utifrån stallbalansen"/>
          <p:cNvPicPr>
            <a:picLocks noGrp="1" noChangeAspect="1"/>
          </p:cNvPicPr>
          <p:nvPr>
            <p:ph sz="half" idx="1"/>
          </p:nvPr>
        </p:nvPicPr>
        <p:blipFill rotWithShape="1">
          <a:blip r:embed="rId2"/>
          <a:stretch/>
        </p:blipFill>
        <p:spPr>
          <a:xfrm>
            <a:off x="1943100" y="3356992"/>
            <a:ext cx="5149180" cy="26715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6947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3100" y="260648"/>
            <a:ext cx="6657975" cy="648072"/>
          </a:xfrm>
        </p:spPr>
        <p:txBody>
          <a:bodyPr/>
          <a:lstStyle/>
          <a:p>
            <a:r>
              <a:rPr lang="sv-SE" sz="2200" dirty="0"/>
              <a:t>Vera instruktion: </a:t>
            </a:r>
            <a:r>
              <a:rPr lang="sv-SE" sz="2200" dirty="0" smtClean="0"/>
              <a:t>Stallbalansrapport - </a:t>
            </a:r>
            <a:br>
              <a:rPr lang="sv-SE" sz="2200" dirty="0" smtClean="0"/>
            </a:br>
            <a:r>
              <a:rPr lang="sv-SE" sz="2200" dirty="0" smtClean="0"/>
              <a:t>Växtnäringsinnehåll i gödseln</a:t>
            </a:r>
            <a:endParaRPr lang="sv-SE" sz="2200" dirty="0"/>
          </a:p>
        </p:txBody>
      </p:sp>
      <p:sp>
        <p:nvSpPr>
          <p:cNvPr id="8" name="Platshållare för innehåll 7"/>
          <p:cNvSpPr>
            <a:spLocks noGrp="1"/>
          </p:cNvSpPr>
          <p:nvPr>
            <p:ph sz="half" idx="2"/>
          </p:nvPr>
        </p:nvSpPr>
        <p:spPr>
          <a:xfrm>
            <a:off x="827584" y="1258889"/>
            <a:ext cx="7773491" cy="1666056"/>
          </a:xfrm>
        </p:spPr>
        <p:txBody>
          <a:bodyPr/>
          <a:lstStyle/>
          <a:p>
            <a:r>
              <a:rPr lang="sv-SE" sz="1800" dirty="0"/>
              <a:t>Växtnäringsinnehållet i stallgödseln är beräknat utifrån stallbalansen. </a:t>
            </a:r>
          </a:p>
          <a:p>
            <a:r>
              <a:rPr lang="sv-SE" sz="1800" dirty="0"/>
              <a:t>Stallgödselmängd hämtas från schablonberäkningarna när näringsinnehållet i kg per ton ska räknas ut.</a:t>
            </a:r>
          </a:p>
          <a:p>
            <a:r>
              <a:rPr lang="sv-SE" sz="1800" dirty="0"/>
              <a:t>I stallbalansen räknar vi bara på näring i Produkter in och ut. Vi kan inte räkna ut mängden. </a:t>
            </a:r>
          </a:p>
          <a:p>
            <a:endParaRPr lang="sv-SE" dirty="0"/>
          </a:p>
        </p:txBody>
      </p:sp>
      <p:pic>
        <p:nvPicPr>
          <p:cNvPr id="4" name="Platshållare för innehåll 3" descr="Tabell över växtnäringsinnehållet i stallgödseln utifrån stallbalansen för kväve, fosfor och kalium. Växtnäringsinnehåll efter lagring. " title="Stallbalansrapport, växtnäringsinnehåll i stallgödseln"/>
          <p:cNvPicPr>
            <a:picLocks noGrp="1" noChangeAspect="1"/>
          </p:cNvPicPr>
          <p:nvPr>
            <p:ph sz="half" idx="1"/>
          </p:nvPr>
        </p:nvPicPr>
        <p:blipFill>
          <a:blip r:embed="rId2"/>
          <a:stretch>
            <a:fillRect/>
          </a:stretch>
        </p:blipFill>
        <p:spPr>
          <a:xfrm>
            <a:off x="2158045" y="3140968"/>
            <a:ext cx="5112568" cy="29178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042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260648"/>
            <a:ext cx="6657975" cy="648072"/>
          </a:xfrm>
        </p:spPr>
        <p:txBody>
          <a:bodyPr/>
          <a:lstStyle/>
          <a:p>
            <a:r>
              <a:rPr lang="sv-SE" sz="2200" dirty="0"/>
              <a:t>Vera instruktion: </a:t>
            </a:r>
            <a:r>
              <a:rPr lang="sv-SE" sz="2200" dirty="0" smtClean="0"/>
              <a:t>Stallbalansrapport - </a:t>
            </a:r>
            <a:br>
              <a:rPr lang="sv-SE" sz="2200" dirty="0" smtClean="0"/>
            </a:br>
            <a:r>
              <a:rPr lang="sv-SE" sz="2200" dirty="0" smtClean="0"/>
              <a:t>Tillförsel och bortförsel av näring</a:t>
            </a:r>
            <a:endParaRPr lang="sv-SE" sz="2200" dirty="0"/>
          </a:p>
        </p:txBody>
      </p:sp>
      <p:pic>
        <p:nvPicPr>
          <p:cNvPr id="6" name="Platshållare för innehåll 5" descr="Tabell över tillförsel där alla produkter in i stallbalansen visas i en lista. Deras mängder, innehåll av kväve, fosfor och kalium visas i kolumner." title="Stallbalansrapport, specifikation av tillförsel"/>
          <p:cNvPicPr>
            <a:picLocks noGrp="1" noChangeAspect="1"/>
          </p:cNvPicPr>
          <p:nvPr>
            <p:ph idx="1"/>
          </p:nvPr>
        </p:nvPicPr>
        <p:blipFill>
          <a:blip r:embed="rId2"/>
          <a:stretch>
            <a:fillRect/>
          </a:stretch>
        </p:blipFill>
        <p:spPr>
          <a:xfrm>
            <a:off x="1979712" y="1052736"/>
            <a:ext cx="5364418" cy="5599112"/>
          </a:xfrm>
          <a:prstGeom prst="rect">
            <a:avLst/>
          </a:prstGeom>
        </p:spPr>
      </p:pic>
    </p:spTree>
    <p:extLst>
      <p:ext uri="{BB962C8B-B14F-4D97-AF65-F5344CB8AC3E}">
        <p14:creationId xmlns:p14="http://schemas.microsoft.com/office/powerpoint/2010/main" val="1126749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3100" y="260648"/>
            <a:ext cx="6657975" cy="539750"/>
          </a:xfrm>
        </p:spPr>
        <p:txBody>
          <a:bodyPr/>
          <a:lstStyle/>
          <a:p>
            <a:r>
              <a:rPr lang="sv-SE" sz="2200" dirty="0"/>
              <a:t>Vera instruktion: Stallbalansrapport </a:t>
            </a:r>
            <a:r>
              <a:rPr lang="sv-SE" sz="2200" dirty="0" smtClean="0"/>
              <a:t>- </a:t>
            </a:r>
            <a:br>
              <a:rPr lang="sv-SE" sz="2200" dirty="0" smtClean="0"/>
            </a:br>
            <a:r>
              <a:rPr lang="sv-SE" sz="2200" dirty="0" smtClean="0"/>
              <a:t>Gödselmängd att sprida</a:t>
            </a:r>
            <a:endParaRPr lang="sv-SE" sz="2200" dirty="0"/>
          </a:p>
        </p:txBody>
      </p:sp>
      <p:pic>
        <p:nvPicPr>
          <p:cNvPr id="4" name="Platshållare för innehåll 3" descr="Tabell över gödselmängd att sprida utifrån 12 månaders gödselproduktion. Stallgödsel från egna djur, införd och bortförd gödsel, eventuella omsättningsförluster, summa och gödselmängd att sprida visas för olika gödselslag. " title="Stallbalansrapport, Gödselmängd att sprida"/>
          <p:cNvPicPr>
            <a:picLocks noGrp="1" noChangeAspect="1"/>
          </p:cNvPicPr>
          <p:nvPr>
            <p:ph idx="1"/>
          </p:nvPr>
        </p:nvPicPr>
        <p:blipFill>
          <a:blip r:embed="rId2"/>
          <a:stretch>
            <a:fillRect/>
          </a:stretch>
        </p:blipFill>
        <p:spPr>
          <a:xfrm>
            <a:off x="586635" y="1268760"/>
            <a:ext cx="5638800" cy="4352925"/>
          </a:xfrm>
          <a:prstGeom prst="rect">
            <a:avLst/>
          </a:prstGeom>
          <a:ln>
            <a:noFill/>
          </a:ln>
          <a:effectLst>
            <a:outerShdw blurRad="190500" algn="tl" rotWithShape="0">
              <a:srgbClr val="000000">
                <a:alpha val="70000"/>
              </a:srgbClr>
            </a:outerShdw>
          </a:effectLst>
        </p:spPr>
      </p:pic>
      <p:sp>
        <p:nvSpPr>
          <p:cNvPr id="5" name="Rektangel 4"/>
          <p:cNvSpPr/>
          <p:nvPr/>
        </p:nvSpPr>
        <p:spPr>
          <a:xfrm>
            <a:off x="6233616" y="1412776"/>
            <a:ext cx="2372891" cy="2357568"/>
          </a:xfrm>
          <a:prstGeom prst="rect">
            <a:avLst/>
          </a:prstGeom>
        </p:spPr>
        <p:txBody>
          <a:bodyPr wrap="square">
            <a:spAutoFit/>
          </a:bodyPr>
          <a:lstStyle/>
          <a:p>
            <a:pPr marL="342900" lvl="0" indent="-342900">
              <a:spcBef>
                <a:spcPct val="20000"/>
              </a:spcBef>
              <a:buClr>
                <a:srgbClr val="005C84"/>
              </a:buClr>
              <a:buFontTx/>
              <a:buChar char="›"/>
            </a:pPr>
            <a:r>
              <a:rPr lang="sv-SE" sz="1600" dirty="0" smtClean="0">
                <a:solidFill>
                  <a:srgbClr val="004165"/>
                </a:solidFill>
                <a:latin typeface="Helvetica"/>
              </a:rPr>
              <a:t>Gödselmängd att sprida är hämtad från schablon-beräkningarna</a:t>
            </a:r>
          </a:p>
          <a:p>
            <a:pPr marL="342900" lvl="0" indent="-342900">
              <a:spcBef>
                <a:spcPct val="20000"/>
              </a:spcBef>
              <a:buClr>
                <a:srgbClr val="005C84"/>
              </a:buClr>
              <a:buFontTx/>
              <a:buChar char="›"/>
            </a:pPr>
            <a:r>
              <a:rPr lang="sv-SE" sz="1600" dirty="0" smtClean="0">
                <a:solidFill>
                  <a:srgbClr val="004165"/>
                </a:solidFill>
                <a:latin typeface="Helvetica"/>
              </a:rPr>
              <a:t>Om det finns någon införd eller bortförd gödsel kommer den också med i denna tabell</a:t>
            </a:r>
          </a:p>
        </p:txBody>
      </p:sp>
    </p:spTree>
    <p:extLst>
      <p:ext uri="{BB962C8B-B14F-4D97-AF65-F5344CB8AC3E}">
        <p14:creationId xmlns:p14="http://schemas.microsoft.com/office/powerpoint/2010/main" val="3371246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47779"/>
            <a:ext cx="8061523" cy="539750"/>
          </a:xfrm>
        </p:spPr>
        <p:txBody>
          <a:bodyPr/>
          <a:lstStyle/>
          <a:p>
            <a:r>
              <a:rPr lang="sv-SE" dirty="0" smtClean="0"/>
              <a:t>Frågor</a:t>
            </a:r>
            <a:endParaRPr lang="sv-SE" dirty="0"/>
          </a:p>
        </p:txBody>
      </p:sp>
      <p:sp>
        <p:nvSpPr>
          <p:cNvPr id="3" name="Platshållare för innehåll 2"/>
          <p:cNvSpPr>
            <a:spLocks noGrp="1"/>
          </p:cNvSpPr>
          <p:nvPr>
            <p:ph idx="1"/>
          </p:nvPr>
        </p:nvSpPr>
        <p:spPr>
          <a:xfrm>
            <a:off x="899592" y="1052737"/>
            <a:ext cx="7701483" cy="864096"/>
          </a:xfrm>
        </p:spPr>
        <p:txBody>
          <a:bodyPr/>
          <a:lstStyle/>
          <a:p>
            <a:r>
              <a:rPr lang="sv-SE" sz="2200" dirty="0" smtClean="0"/>
              <a:t>Svara på frågorna i del 2 stallgödselberäkningar</a:t>
            </a:r>
          </a:p>
          <a:p>
            <a:r>
              <a:rPr lang="sv-SE" sz="2200" dirty="0" smtClean="0"/>
              <a:t>Kontakta supporten om du har någon fråga!</a:t>
            </a:r>
            <a:endParaRPr lang="sv-SE" sz="2200" dirty="0"/>
          </a:p>
        </p:txBody>
      </p:sp>
      <p:pic>
        <p:nvPicPr>
          <p:cNvPr id="4" name="Bildobjekt 3" descr="Bild på en traktor med gödseltunna med släpslangar och tre axlar på ett fält. " title="Dekorativ bi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988840"/>
            <a:ext cx="6242974" cy="4161983"/>
          </a:xfrm>
          <a:prstGeom prst="rect">
            <a:avLst/>
          </a:prstGeom>
        </p:spPr>
      </p:pic>
      <p:sp>
        <p:nvSpPr>
          <p:cNvPr id="5" name="Platshållare för innehåll 2"/>
          <p:cNvSpPr txBox="1">
            <a:spLocks/>
          </p:cNvSpPr>
          <p:nvPr/>
        </p:nvSpPr>
        <p:spPr bwMode="auto">
          <a:xfrm>
            <a:off x="5729041" y="6297613"/>
            <a:ext cx="2207350" cy="35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1400" dirty="0" smtClean="0"/>
              <a:t>Foto: Mårten Svensson</a:t>
            </a:r>
            <a:endParaRPr lang="sv-SE" sz="1400" dirty="0"/>
          </a:p>
        </p:txBody>
      </p:sp>
    </p:spTree>
    <p:extLst>
      <p:ext uri="{BB962C8B-B14F-4D97-AF65-F5344CB8AC3E}">
        <p14:creationId xmlns:p14="http://schemas.microsoft.com/office/powerpoint/2010/main" val="138117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0" y="404664"/>
            <a:ext cx="8061523" cy="539750"/>
          </a:xfrm>
        </p:spPr>
        <p:txBody>
          <a:bodyPr/>
          <a:lstStyle/>
          <a:p>
            <a:r>
              <a:rPr lang="sv-SE" sz="2200" dirty="0"/>
              <a:t>Vera instruktion: </a:t>
            </a:r>
            <a:r>
              <a:rPr lang="sv-SE" sz="2200" dirty="0" err="1"/>
              <a:t>Djurkort</a:t>
            </a:r>
            <a:r>
              <a:rPr lang="sv-SE" sz="2200" dirty="0" smtClean="0"/>
              <a:t>, räkna ut antal platser</a:t>
            </a:r>
            <a:endParaRPr lang="sv-SE" sz="2200" dirty="0"/>
          </a:p>
        </p:txBody>
      </p:sp>
      <p:sp>
        <p:nvSpPr>
          <p:cNvPr id="3" name="Platshållare för innehåll 2"/>
          <p:cNvSpPr>
            <a:spLocks noGrp="1"/>
          </p:cNvSpPr>
          <p:nvPr>
            <p:ph idx="1"/>
          </p:nvPr>
        </p:nvSpPr>
        <p:spPr>
          <a:xfrm>
            <a:off x="539750" y="1258888"/>
            <a:ext cx="7920683" cy="5038725"/>
          </a:xfrm>
        </p:spPr>
        <p:txBody>
          <a:bodyPr/>
          <a:lstStyle/>
          <a:p>
            <a:r>
              <a:rPr lang="sv-SE" sz="1800" dirty="0" smtClean="0"/>
              <a:t>Fyll i antal platser för respektive djurslag på det eller de gödselslag som djuren går på</a:t>
            </a:r>
          </a:p>
          <a:p>
            <a:r>
              <a:rPr lang="sv-SE" sz="1800" dirty="0" smtClean="0"/>
              <a:t>Kontrollera att </a:t>
            </a:r>
            <a:r>
              <a:rPr lang="sv-SE" sz="1800" dirty="0" err="1" smtClean="0"/>
              <a:t>stallperiodens</a:t>
            </a:r>
            <a:r>
              <a:rPr lang="sv-SE" sz="1800" dirty="0" smtClean="0"/>
              <a:t> längd </a:t>
            </a:r>
            <a:r>
              <a:rPr lang="sv-SE" sz="1800" dirty="0"/>
              <a:t>och </a:t>
            </a:r>
            <a:r>
              <a:rPr lang="sv-SE" sz="1800" dirty="0" smtClean="0"/>
              <a:t>lagringsbehov i månader stämmer </a:t>
            </a:r>
            <a:r>
              <a:rPr lang="sv-SE" sz="1800" dirty="0"/>
              <a:t>för </a:t>
            </a:r>
            <a:r>
              <a:rPr lang="sv-SE" sz="1800" dirty="0" smtClean="0"/>
              <a:t>din gård, ändra om det behövs</a:t>
            </a:r>
            <a:endParaRPr lang="sv-SE" sz="1800" dirty="0"/>
          </a:p>
          <a:p>
            <a:pPr marL="0" indent="0">
              <a:buNone/>
            </a:pPr>
            <a:endParaRPr lang="sv-SE" sz="1800" dirty="0" smtClean="0"/>
          </a:p>
          <a:p>
            <a:pPr marL="0" indent="0">
              <a:buNone/>
            </a:pPr>
            <a:endParaRPr lang="sv-SE" sz="1800" dirty="0" smtClean="0"/>
          </a:p>
          <a:p>
            <a:pPr marL="0" indent="0">
              <a:buNone/>
            </a:pPr>
            <a:r>
              <a:rPr lang="sv-SE" sz="1600" b="1" dirty="0" smtClean="0">
                <a:solidFill>
                  <a:srgbClr val="58A618"/>
                </a:solidFill>
              </a:rPr>
              <a:t>Exempel</a:t>
            </a:r>
          </a:p>
          <a:p>
            <a:pPr marL="0" indent="0">
              <a:buNone/>
            </a:pPr>
            <a:r>
              <a:rPr lang="sv-SE" sz="1600" dirty="0" smtClean="0"/>
              <a:t>Hur många djurplatser motsvarar ett djur för olika djurslag och uppfödningstider?</a:t>
            </a:r>
            <a:br>
              <a:rPr lang="sv-SE" sz="1600" dirty="0" smtClean="0"/>
            </a:br>
            <a:endParaRPr lang="sv-SE" sz="1600" dirty="0"/>
          </a:p>
          <a:p>
            <a:r>
              <a:rPr lang="sv-SE" sz="1600" dirty="0"/>
              <a:t>20 mjölkkor = 20 </a:t>
            </a:r>
            <a:r>
              <a:rPr lang="sv-SE" sz="1600" dirty="0" smtClean="0"/>
              <a:t>djurplatser eftersom de finns på sin plats ett helt år</a:t>
            </a:r>
            <a:endParaRPr lang="sv-SE" sz="1600" dirty="0"/>
          </a:p>
          <a:p>
            <a:r>
              <a:rPr lang="sv-SE" sz="1600" dirty="0"/>
              <a:t>900 </a:t>
            </a:r>
            <a:r>
              <a:rPr lang="sv-SE" sz="1600" dirty="0" smtClean="0"/>
              <a:t>slaktgrisar levereras per år och de föds upp i 3 omgångar </a:t>
            </a:r>
            <a:r>
              <a:rPr lang="sv-SE" sz="1600" dirty="0"/>
              <a:t>per år </a:t>
            </a:r>
            <a:r>
              <a:rPr lang="sv-SE" sz="1600" dirty="0" smtClean="0"/>
              <a:t>och då blir det = </a:t>
            </a:r>
            <a:r>
              <a:rPr lang="sv-SE" sz="1600" dirty="0"/>
              <a:t>900/3=300 djurplatser</a:t>
            </a:r>
          </a:p>
          <a:p>
            <a:r>
              <a:rPr lang="sv-SE" sz="1600" dirty="0" smtClean="0"/>
              <a:t>10 </a:t>
            </a:r>
            <a:r>
              <a:rPr lang="sv-SE" sz="1600" dirty="0"/>
              <a:t>levererade </a:t>
            </a:r>
            <a:r>
              <a:rPr lang="sv-SE" sz="1600" dirty="0" smtClean="0"/>
              <a:t>betestjurar som köps in vid 1 månad och slaktas när de är 18 månader</a:t>
            </a:r>
            <a:br>
              <a:rPr lang="sv-SE" sz="1600" dirty="0" smtClean="0"/>
            </a:br>
            <a:r>
              <a:rPr lang="sv-SE" sz="1600" dirty="0" smtClean="0"/>
              <a:t>= 10 </a:t>
            </a:r>
            <a:r>
              <a:rPr lang="sv-SE" sz="1600" dirty="0" err="1" smtClean="0"/>
              <a:t>st</a:t>
            </a:r>
            <a:r>
              <a:rPr lang="sv-SE" sz="1600" dirty="0" smtClean="0"/>
              <a:t>*(18-1 mån)/12 mån/år= 14 </a:t>
            </a:r>
            <a:r>
              <a:rPr lang="sv-SE" sz="1600" dirty="0"/>
              <a:t>djurplatser</a:t>
            </a:r>
          </a:p>
          <a:p>
            <a:pPr marL="0" indent="0">
              <a:buNone/>
            </a:pPr>
            <a:r>
              <a:rPr lang="sv-SE" sz="1600" dirty="0"/>
              <a:t> </a:t>
            </a:r>
          </a:p>
        </p:txBody>
      </p:sp>
      <p:sp>
        <p:nvSpPr>
          <p:cNvPr id="4" name="Rektangel 3" descr="Exempel om djurplatser" title="Ram runt exempel om djurplatser"/>
          <p:cNvSpPr/>
          <p:nvPr/>
        </p:nvSpPr>
        <p:spPr>
          <a:xfrm>
            <a:off x="539751" y="3068960"/>
            <a:ext cx="7920682" cy="2808312"/>
          </a:xfrm>
          <a:prstGeom prst="rect">
            <a:avLst/>
          </a:prstGeom>
          <a:noFill/>
          <a:ln w="28575">
            <a:solidFill>
              <a:srgbClr val="58A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753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6581" y="404664"/>
            <a:ext cx="8061523" cy="539750"/>
          </a:xfrm>
        </p:spPr>
        <p:txBody>
          <a:bodyPr/>
          <a:lstStyle/>
          <a:p>
            <a:r>
              <a:rPr lang="sv-SE" sz="2200" dirty="0"/>
              <a:t>Vera instruktion: Exempel </a:t>
            </a:r>
            <a:r>
              <a:rPr lang="sv-SE" sz="2200" dirty="0" smtClean="0"/>
              <a:t>på </a:t>
            </a:r>
            <a:r>
              <a:rPr lang="sv-SE" sz="2200" dirty="0" err="1" smtClean="0"/>
              <a:t>djurkort</a:t>
            </a:r>
            <a:endParaRPr lang="sv-SE" sz="2200" dirty="0"/>
          </a:p>
        </p:txBody>
      </p:sp>
      <p:pic>
        <p:nvPicPr>
          <p:cNvPr id="5" name="Bildobjekt 4" descr="Dikor/amkor är ett exempel på djurkort i Vera. Ange antal belagda platser på respektive gödselslag. Ändra stallperiod och lagringsbehov. Om stallperioden är kortare än 12 månader kryssas Betesdjur i automatiskt och du får upp ett beteskort på fliken Bete." title="Bild på Djurhållning i Vera"/>
          <p:cNvPicPr>
            <a:picLocks noChangeAspect="1"/>
          </p:cNvPicPr>
          <p:nvPr/>
        </p:nvPicPr>
        <p:blipFill>
          <a:blip r:embed="rId2"/>
          <a:stretch>
            <a:fillRect/>
          </a:stretch>
        </p:blipFill>
        <p:spPr>
          <a:xfrm>
            <a:off x="395536" y="1052736"/>
            <a:ext cx="4933730" cy="4827055"/>
          </a:xfrm>
          <a:prstGeom prst="rect">
            <a:avLst/>
          </a:prstGeom>
        </p:spPr>
      </p:pic>
      <p:pic>
        <p:nvPicPr>
          <p:cNvPr id="6" name="Platshållare för innehåll 5" descr="Två betande nötkreatur framför en ladugård" title="Dekorativ bil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4147" y="4077072"/>
            <a:ext cx="3133389" cy="2083704"/>
          </a:xfrm>
        </p:spPr>
      </p:pic>
      <p:sp>
        <p:nvSpPr>
          <p:cNvPr id="7" name="Rektangel 6"/>
          <p:cNvSpPr/>
          <p:nvPr/>
        </p:nvSpPr>
        <p:spPr>
          <a:xfrm>
            <a:off x="6444207" y="6304154"/>
            <a:ext cx="2053329"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Janne Andersson</a:t>
            </a:r>
            <a:endParaRPr lang="sv-SE" sz="1200" dirty="0">
              <a:solidFill>
                <a:srgbClr val="004165"/>
              </a:solidFill>
              <a:latin typeface="Helvetica"/>
            </a:endParaRPr>
          </a:p>
        </p:txBody>
      </p:sp>
    </p:spTree>
    <p:extLst>
      <p:ext uri="{BB962C8B-B14F-4D97-AF65-F5344CB8AC3E}">
        <p14:creationId xmlns:p14="http://schemas.microsoft.com/office/powerpoint/2010/main" val="228721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58776"/>
            <a:ext cx="8061523" cy="539750"/>
          </a:xfrm>
        </p:spPr>
        <p:txBody>
          <a:bodyPr/>
          <a:lstStyle/>
          <a:p>
            <a:r>
              <a:rPr lang="sv-SE" sz="2200" dirty="0"/>
              <a:t>Vera instruktion: Beräkningshjälp </a:t>
            </a:r>
            <a:r>
              <a:rPr lang="sv-SE" sz="2200" dirty="0" smtClean="0"/>
              <a:t>för suggor</a:t>
            </a:r>
            <a:endParaRPr lang="sv-SE" sz="2200" dirty="0"/>
          </a:p>
        </p:txBody>
      </p:sp>
      <p:sp>
        <p:nvSpPr>
          <p:cNvPr id="3" name="Platshållare för innehåll 2"/>
          <p:cNvSpPr>
            <a:spLocks noGrp="1"/>
          </p:cNvSpPr>
          <p:nvPr>
            <p:ph idx="1"/>
          </p:nvPr>
        </p:nvSpPr>
        <p:spPr>
          <a:xfrm>
            <a:off x="539750" y="1064767"/>
            <a:ext cx="8061325" cy="1220228"/>
          </a:xfrm>
        </p:spPr>
        <p:txBody>
          <a:bodyPr/>
          <a:lstStyle/>
          <a:p>
            <a:r>
              <a:rPr lang="sv-SE" sz="1600" dirty="0" smtClean="0"/>
              <a:t>För suggor i satellit och i traditionell produktion finns en egen beräkningshjälp. När du har skapat ett </a:t>
            </a:r>
            <a:r>
              <a:rPr lang="sv-SE" sz="1600" dirty="0" err="1" smtClean="0"/>
              <a:t>djurkort</a:t>
            </a:r>
            <a:r>
              <a:rPr lang="sv-SE" sz="1600" dirty="0" smtClean="0"/>
              <a:t> för suggor och ställer dig i rutan för något gödselslag öppnas beräkningshjälpen. Genom beräkningshjälpen räknar Vera ut antal digivande och </a:t>
            </a:r>
            <a:r>
              <a:rPr lang="sv-SE" sz="1600" dirty="0" err="1" smtClean="0"/>
              <a:t>sinsuggor</a:t>
            </a:r>
            <a:r>
              <a:rPr lang="sv-SE" sz="1600" dirty="0" smtClean="0"/>
              <a:t>, producerade smågrisar och hur många platser de motsvarar per år. </a:t>
            </a:r>
          </a:p>
          <a:p>
            <a:endParaRPr lang="sv-SE" sz="1600" dirty="0">
              <a:solidFill>
                <a:srgbClr val="FF0000"/>
              </a:solidFill>
            </a:endParaRPr>
          </a:p>
        </p:txBody>
      </p:sp>
      <p:sp>
        <p:nvSpPr>
          <p:cNvPr id="5" name="Platshållare för innehåll 2"/>
          <p:cNvSpPr txBox="1">
            <a:spLocks/>
          </p:cNvSpPr>
          <p:nvPr/>
        </p:nvSpPr>
        <p:spPr bwMode="auto">
          <a:xfrm>
            <a:off x="4806950" y="2032967"/>
            <a:ext cx="3794125" cy="42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500" dirty="0" smtClean="0"/>
              <a:t>Fyll i:</a:t>
            </a:r>
          </a:p>
          <a:p>
            <a:pPr lvl="1"/>
            <a:r>
              <a:rPr lang="sv-SE" sz="1400" dirty="0" smtClean="0"/>
              <a:t>hur många suggor som är i produktion</a:t>
            </a:r>
          </a:p>
          <a:p>
            <a:pPr lvl="1"/>
            <a:r>
              <a:rPr lang="sv-SE" sz="1400" dirty="0" smtClean="0"/>
              <a:t>hur lång digivningsperioden är</a:t>
            </a:r>
          </a:p>
          <a:p>
            <a:pPr lvl="1"/>
            <a:r>
              <a:rPr lang="sv-SE" sz="1400" dirty="0" err="1" smtClean="0"/>
              <a:t>stallperiod</a:t>
            </a:r>
            <a:r>
              <a:rPr lang="sv-SE" sz="1400" dirty="0" smtClean="0"/>
              <a:t>, ändra om den är kortare än 12 månader</a:t>
            </a:r>
          </a:p>
          <a:p>
            <a:pPr lvl="1"/>
            <a:r>
              <a:rPr lang="sv-SE" sz="1400" dirty="0" smtClean="0"/>
              <a:t>lagringsperiodens längd</a:t>
            </a:r>
          </a:p>
          <a:p>
            <a:r>
              <a:rPr lang="sv-SE" sz="1500" dirty="0" smtClean="0"/>
              <a:t>Fördela det totala antalet suggor och avvanda smågrisar på de gödselslag gården har </a:t>
            </a:r>
          </a:p>
          <a:p>
            <a:r>
              <a:rPr lang="sv-SE" sz="1500" dirty="0" smtClean="0"/>
              <a:t>Det totala antalet för respektive rad ska bli samma som i kolumnen Totalt antal.</a:t>
            </a:r>
          </a:p>
          <a:p>
            <a:r>
              <a:rPr lang="sv-SE" sz="1500" dirty="0" smtClean="0"/>
              <a:t>De avvanda smågrisarna </a:t>
            </a:r>
            <a:r>
              <a:rPr lang="sv-SE" sz="1500" dirty="0"/>
              <a:t>förs </a:t>
            </a:r>
            <a:r>
              <a:rPr lang="sv-SE" sz="1500" dirty="0" smtClean="0"/>
              <a:t>vidare till ett eget </a:t>
            </a:r>
            <a:r>
              <a:rPr lang="sv-SE" sz="1500" dirty="0" err="1" smtClean="0"/>
              <a:t>djurkort</a:t>
            </a:r>
            <a:r>
              <a:rPr lang="sv-SE" sz="1500" dirty="0" smtClean="0"/>
              <a:t>. På kortet visas det antal platser som de motsvarar. </a:t>
            </a:r>
          </a:p>
          <a:p>
            <a:r>
              <a:rPr lang="sv-SE" sz="1500" dirty="0" smtClean="0"/>
              <a:t>För att få reda på hur många avvanda smågrisar som finns, gå tillbaka till beräkningshjälpen för suggorna!</a:t>
            </a:r>
          </a:p>
        </p:txBody>
      </p:sp>
      <p:pic>
        <p:nvPicPr>
          <p:cNvPr id="6" name="Bildobjekt 5" descr="I beräkningshjälpen för suggor fyller du i antal suggor i produktion, digivningsperiod, stallperiodens längd och lagringsbehov i månader. Fördela ut Totalt antal djur på Fast+urin, djupströ och  flytgödsel." title="Beräkningshjälp för suggor i traditionell produktion"/>
          <p:cNvPicPr>
            <a:picLocks noChangeAspect="1"/>
          </p:cNvPicPr>
          <p:nvPr/>
        </p:nvPicPr>
        <p:blipFill>
          <a:blip r:embed="rId2"/>
          <a:stretch>
            <a:fillRect/>
          </a:stretch>
        </p:blipFill>
        <p:spPr>
          <a:xfrm>
            <a:off x="349227" y="2593043"/>
            <a:ext cx="4267200" cy="4095750"/>
          </a:xfrm>
          <a:prstGeom prst="rect">
            <a:avLst/>
          </a:prstGeom>
          <a:ln>
            <a:noFill/>
          </a:ln>
          <a:effectLst>
            <a:outerShdw blurRad="190500" algn="tl" rotWithShape="0">
              <a:srgbClr val="000000">
                <a:alpha val="70000"/>
              </a:srgbClr>
            </a:outerShdw>
          </a:effectLst>
        </p:spPr>
      </p:pic>
      <p:sp>
        <p:nvSpPr>
          <p:cNvPr id="4" name="Rektangel 3" descr="Ram runt fyra parametrar" title="Ram runt antal, digivningsperiod, stallperiodens längd och lagringsbehov"/>
          <p:cNvSpPr/>
          <p:nvPr/>
        </p:nvSpPr>
        <p:spPr>
          <a:xfrm>
            <a:off x="1763688" y="4171143"/>
            <a:ext cx="2232248" cy="5040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597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751" y="341253"/>
            <a:ext cx="8061523" cy="539750"/>
          </a:xfrm>
        </p:spPr>
        <p:txBody>
          <a:bodyPr/>
          <a:lstStyle/>
          <a:p>
            <a:r>
              <a:rPr lang="sv-SE" sz="2200" dirty="0"/>
              <a:t>Vera instruktion: Speciella </a:t>
            </a:r>
            <a:r>
              <a:rPr lang="sv-SE" sz="2200" dirty="0" smtClean="0"/>
              <a:t>data för varje djurslag</a:t>
            </a:r>
            <a:endParaRPr lang="sv-SE" sz="2200" dirty="0"/>
          </a:p>
        </p:txBody>
      </p:sp>
      <p:sp>
        <p:nvSpPr>
          <p:cNvPr id="3" name="Platshållare för innehåll 2"/>
          <p:cNvSpPr>
            <a:spLocks noGrp="1"/>
          </p:cNvSpPr>
          <p:nvPr>
            <p:ph idx="1"/>
          </p:nvPr>
        </p:nvSpPr>
        <p:spPr>
          <a:xfrm>
            <a:off x="683567" y="1258889"/>
            <a:ext cx="7632849" cy="1882080"/>
          </a:xfrm>
        </p:spPr>
        <p:txBody>
          <a:bodyPr/>
          <a:lstStyle/>
          <a:p>
            <a:r>
              <a:rPr lang="sv-SE" sz="1600" dirty="0"/>
              <a:t>Under Speciella data finns en eller flera faktorer som påverkar gödsel-produktionen. Här kan du ändra de förifyllda värdena för t.ex. insättningsålder för ungdjur, andel ekologisk </a:t>
            </a:r>
            <a:r>
              <a:rPr lang="sv-SE" sz="1600" dirty="0" smtClean="0"/>
              <a:t>produktion, </a:t>
            </a:r>
            <a:r>
              <a:rPr lang="sv-SE" sz="1600" dirty="0"/>
              <a:t>om vissa nötkreatur är uppbundna eller går i </a:t>
            </a:r>
            <a:r>
              <a:rPr lang="sv-SE" sz="1600" dirty="0" smtClean="0"/>
              <a:t>lösdrift eller om hönsen går på golv eller är i bur.</a:t>
            </a:r>
            <a:endParaRPr lang="sv-SE" sz="1600" dirty="0"/>
          </a:p>
          <a:p>
            <a:r>
              <a:rPr lang="sv-SE" sz="1600" dirty="0"/>
              <a:t>Fäll ner Speciella data för det djurslag som är aktuellt och kontrollera om något behöver ändras.</a:t>
            </a:r>
          </a:p>
          <a:p>
            <a:pPr marL="0" indent="0">
              <a:buNone/>
            </a:pPr>
            <a:endParaRPr lang="sv-SE" sz="1600" dirty="0" smtClean="0"/>
          </a:p>
          <a:p>
            <a:pPr marL="0" indent="0">
              <a:buNone/>
            </a:pPr>
            <a:endParaRPr lang="sv-SE" sz="1600" b="1" dirty="0"/>
          </a:p>
          <a:p>
            <a:pPr marL="0" indent="0">
              <a:buNone/>
            </a:pPr>
            <a:r>
              <a:rPr lang="sv-SE" sz="1600" b="1" dirty="0" smtClean="0"/>
              <a:t>Exempel </a:t>
            </a:r>
            <a:r>
              <a:rPr lang="sv-SE" sz="1600" b="1" dirty="0"/>
              <a:t>på speciella </a:t>
            </a:r>
            <a:r>
              <a:rPr lang="sv-SE" sz="1600" b="1" dirty="0" smtClean="0"/>
              <a:t>data</a:t>
            </a:r>
          </a:p>
          <a:p>
            <a:r>
              <a:rPr lang="sv-SE" sz="1600" dirty="0" smtClean="0"/>
              <a:t>Dikor/</a:t>
            </a:r>
            <a:r>
              <a:rPr lang="sv-SE" sz="1600" dirty="0" err="1" smtClean="0"/>
              <a:t>amkor</a:t>
            </a:r>
            <a:r>
              <a:rPr lang="sv-SE" sz="1600" dirty="0"/>
              <a:t>: tung ras, kalvning i februari, lösdrift eller boxar, andel ekologisk produktion</a:t>
            </a:r>
          </a:p>
          <a:p>
            <a:r>
              <a:rPr lang="sv-SE" sz="1600" dirty="0"/>
              <a:t>Mjölkkor: producerad mängd mjölk i kg ECM, disk- och spolvatten i gödseln, andel av korna som mjölkas i robot och andel ekologisk produktion</a:t>
            </a:r>
          </a:p>
          <a:p>
            <a:r>
              <a:rPr lang="sv-SE" sz="1600" dirty="0"/>
              <a:t>Kvigor, ungnöt: ålder vid insättning, ålder vid försäljning eller </a:t>
            </a:r>
            <a:r>
              <a:rPr lang="sv-SE" sz="1600" dirty="0" err="1"/>
              <a:t>inkalvning</a:t>
            </a:r>
            <a:r>
              <a:rPr lang="sv-SE" sz="1600" dirty="0"/>
              <a:t>, lösdrift eller boxar, andel ekologisk produktion</a:t>
            </a:r>
          </a:p>
          <a:p>
            <a:r>
              <a:rPr lang="sv-SE" sz="1600" dirty="0"/>
              <a:t>Slaktsvin: antal omgångar per år, lågproteinfoder, andel ekologisk produktion.</a:t>
            </a:r>
          </a:p>
          <a:p>
            <a:r>
              <a:rPr lang="sv-SE" sz="1600" dirty="0"/>
              <a:t>Värphöns: andel </a:t>
            </a:r>
            <a:r>
              <a:rPr lang="sv-SE" sz="1600" dirty="0" smtClean="0"/>
              <a:t>frigående värphöns</a:t>
            </a:r>
            <a:r>
              <a:rPr lang="sv-SE" sz="1600" dirty="0"/>
              <a:t>, andel ekologisk </a:t>
            </a:r>
            <a:r>
              <a:rPr lang="sv-SE" sz="1600" dirty="0" smtClean="0"/>
              <a:t>produktion</a:t>
            </a:r>
          </a:p>
          <a:p>
            <a:r>
              <a:rPr lang="sv-SE" sz="1600" dirty="0" smtClean="0"/>
              <a:t>Slaktkyckling: antal omgångar per år</a:t>
            </a:r>
            <a:endParaRPr lang="sv-SE" sz="1600" dirty="0"/>
          </a:p>
          <a:p>
            <a:endParaRPr lang="sv-SE" dirty="0"/>
          </a:p>
        </p:txBody>
      </p:sp>
      <p:sp>
        <p:nvSpPr>
          <p:cNvPr id="4" name="Rektangel 3" descr="Ram som ramar in text" title="Grön ram runt exempel på speciella data"/>
          <p:cNvSpPr/>
          <p:nvPr/>
        </p:nvSpPr>
        <p:spPr>
          <a:xfrm>
            <a:off x="611560" y="3284984"/>
            <a:ext cx="7704856" cy="2952328"/>
          </a:xfrm>
          <a:prstGeom prst="rect">
            <a:avLst/>
          </a:prstGeom>
          <a:noFill/>
          <a:ln w="28575">
            <a:solidFill>
              <a:srgbClr val="58A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5856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1" y="404664"/>
            <a:ext cx="8061523" cy="539750"/>
          </a:xfrm>
        </p:spPr>
        <p:txBody>
          <a:bodyPr/>
          <a:lstStyle/>
          <a:p>
            <a:r>
              <a:rPr lang="sv-SE" sz="2200" dirty="0" smtClean="0"/>
              <a:t>Justera gödselmängd</a:t>
            </a:r>
            <a:endParaRPr lang="sv-SE" sz="2200" dirty="0"/>
          </a:p>
        </p:txBody>
      </p:sp>
      <p:sp>
        <p:nvSpPr>
          <p:cNvPr id="6" name="Platshållare för innehåll 5"/>
          <p:cNvSpPr>
            <a:spLocks noGrp="1"/>
          </p:cNvSpPr>
          <p:nvPr>
            <p:ph idx="1"/>
          </p:nvPr>
        </p:nvSpPr>
        <p:spPr>
          <a:xfrm>
            <a:off x="683566" y="1340768"/>
            <a:ext cx="7773491" cy="4248473"/>
          </a:xfrm>
        </p:spPr>
        <p:txBody>
          <a:bodyPr/>
          <a:lstStyle/>
          <a:p>
            <a:pPr marL="0" indent="0">
              <a:buNone/>
            </a:pPr>
            <a:r>
              <a:rPr lang="sv-SE" sz="1800" dirty="0"/>
              <a:t>Gödselmängder och </a:t>
            </a:r>
            <a:r>
              <a:rPr lang="sv-SE" sz="1800" dirty="0" smtClean="0"/>
              <a:t>torrsubstanshalt </a:t>
            </a:r>
            <a:r>
              <a:rPr lang="sv-SE" sz="1800" dirty="0"/>
              <a:t>i gödseln kan du justera genom att ändra:</a:t>
            </a:r>
            <a:br>
              <a:rPr lang="sv-SE" sz="1800" dirty="0"/>
            </a:br>
            <a:endParaRPr lang="sv-SE" sz="1800" dirty="0"/>
          </a:p>
          <a:p>
            <a:r>
              <a:rPr lang="sv-SE" sz="1800" dirty="0"/>
              <a:t>Strömängder och typ av strö</a:t>
            </a:r>
          </a:p>
          <a:p>
            <a:r>
              <a:rPr lang="sv-SE" sz="1800" dirty="0"/>
              <a:t>Pressvatten</a:t>
            </a:r>
          </a:p>
          <a:p>
            <a:r>
              <a:rPr lang="sv-SE" sz="1800" dirty="0"/>
              <a:t>Lagringsteknik</a:t>
            </a:r>
          </a:p>
          <a:p>
            <a:r>
              <a:rPr lang="sv-SE" sz="1800" dirty="0" smtClean="0"/>
              <a:t>Tillskott av extra vatten</a:t>
            </a:r>
          </a:p>
          <a:p>
            <a:r>
              <a:rPr lang="sv-SE" sz="1800" dirty="0" smtClean="0"/>
              <a:t>Du kan också ange ett </a:t>
            </a:r>
            <a:br>
              <a:rPr lang="sv-SE" sz="1800" dirty="0" smtClean="0"/>
            </a:br>
            <a:r>
              <a:rPr lang="sv-SE" sz="1800" dirty="0" smtClean="0"/>
              <a:t>negativt värde på extra </a:t>
            </a:r>
            <a:br>
              <a:rPr lang="sv-SE" sz="1800" dirty="0" smtClean="0"/>
            </a:br>
            <a:r>
              <a:rPr lang="sv-SE" sz="1800" dirty="0" smtClean="0"/>
              <a:t>vatten om gödseln är </a:t>
            </a:r>
            <a:br>
              <a:rPr lang="sv-SE" sz="1800" dirty="0" smtClean="0"/>
            </a:br>
            <a:r>
              <a:rPr lang="sv-SE" sz="1800" dirty="0" smtClean="0"/>
              <a:t>torrare än vad </a:t>
            </a:r>
            <a:r>
              <a:rPr lang="sv-SE" sz="1800" dirty="0" err="1" smtClean="0"/>
              <a:t>beräk</a:t>
            </a:r>
            <a:r>
              <a:rPr lang="sv-SE" sz="1800" dirty="0" smtClean="0"/>
              <a:t>-</a:t>
            </a:r>
            <a:br>
              <a:rPr lang="sv-SE" sz="1800" dirty="0" smtClean="0"/>
            </a:br>
            <a:r>
              <a:rPr lang="sv-SE" sz="1800" dirty="0" err="1" smtClean="0"/>
              <a:t>ningarna</a:t>
            </a:r>
            <a:r>
              <a:rPr lang="sv-SE" sz="1800" dirty="0" smtClean="0"/>
              <a:t> visar</a:t>
            </a:r>
          </a:p>
          <a:p>
            <a:pPr marL="0" indent="0">
              <a:buNone/>
            </a:pPr>
            <a:endParaRPr lang="sv-SE" sz="1800" dirty="0"/>
          </a:p>
        </p:txBody>
      </p:sp>
      <p:pic>
        <p:nvPicPr>
          <p:cNvPr id="4" name="Bildobjekt 3" descr="Kvinna som skrapar rent bakom uppbundna kor." title="Dekorativ bi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674" y="2924944"/>
            <a:ext cx="4963400" cy="3300661"/>
          </a:xfrm>
          <a:prstGeom prst="rect">
            <a:avLst/>
          </a:prstGeom>
        </p:spPr>
      </p:pic>
      <p:sp>
        <p:nvSpPr>
          <p:cNvPr id="5" name="Rektangel 4"/>
          <p:cNvSpPr/>
          <p:nvPr/>
        </p:nvSpPr>
        <p:spPr>
          <a:xfrm>
            <a:off x="6444207" y="6304154"/>
            <a:ext cx="2156867" cy="276999"/>
          </a:xfrm>
          <a:prstGeom prst="rect">
            <a:avLst/>
          </a:prstGeom>
        </p:spPr>
        <p:txBody>
          <a:bodyPr wrap="square">
            <a:spAutoFit/>
          </a:bodyPr>
          <a:lstStyle/>
          <a:p>
            <a:pPr lvl="0" algn="r">
              <a:spcBef>
                <a:spcPct val="20000"/>
              </a:spcBef>
              <a:buClr>
                <a:srgbClr val="005C84"/>
              </a:buClr>
            </a:pPr>
            <a:r>
              <a:rPr lang="sv-SE" sz="1200" dirty="0" smtClean="0">
                <a:solidFill>
                  <a:srgbClr val="004165"/>
                </a:solidFill>
                <a:latin typeface="Helvetica"/>
              </a:rPr>
              <a:t>Foto: Janne Andersson</a:t>
            </a:r>
            <a:endParaRPr lang="sv-SE" sz="1200" dirty="0">
              <a:solidFill>
                <a:srgbClr val="004165"/>
              </a:solidFill>
              <a:latin typeface="Helvetica"/>
            </a:endParaRPr>
          </a:p>
        </p:txBody>
      </p:sp>
    </p:spTree>
    <p:extLst>
      <p:ext uri="{BB962C8B-B14F-4D97-AF65-F5344CB8AC3E}">
        <p14:creationId xmlns:p14="http://schemas.microsoft.com/office/powerpoint/2010/main" val="263043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Mall_powerpoint_klimat.potx</Template>
  <TotalTime>633</TotalTime>
  <Words>3966</Words>
  <Application>Microsoft Office PowerPoint</Application>
  <PresentationFormat>Bildspel på skärmen (4:3)</PresentationFormat>
  <Paragraphs>315</Paragraphs>
  <Slides>44</Slides>
  <Notes>14</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44</vt:i4>
      </vt:variant>
    </vt:vector>
  </HeadingPairs>
  <TitlesOfParts>
    <vt:vector size="52" baseType="lpstr">
      <vt:lpstr>ＭＳ Ｐゴシック</vt:lpstr>
      <vt:lpstr>Albertus Medium</vt:lpstr>
      <vt:lpstr>Arial</vt:lpstr>
      <vt:lpstr>Calibri</vt:lpstr>
      <vt:lpstr>Helvetica</vt:lpstr>
      <vt:lpstr>Times New Roman</vt:lpstr>
      <vt:lpstr>Mall_powerpoint_klimat</vt:lpstr>
      <vt:lpstr>Document</vt:lpstr>
      <vt:lpstr>Vera grundkurs Del 2 Stallgödsel-beräkningar</vt:lpstr>
      <vt:lpstr>Syfte och mål</vt:lpstr>
      <vt:lpstr>Vera instruktion: Två olika sätt att beräkna  gödselmängder och näringsinnehåll</vt:lpstr>
      <vt:lpstr>Vera instruktion:  Stallgödselberäkningar enligt schablon</vt:lpstr>
      <vt:lpstr>Vera instruktion: Djurkort, räkna ut antal platser</vt:lpstr>
      <vt:lpstr>Vera instruktion: Exempel på djurkort</vt:lpstr>
      <vt:lpstr>Vera instruktion: Beräkningshjälp för suggor</vt:lpstr>
      <vt:lpstr>Vera instruktion: Speciella data för varje djurslag</vt:lpstr>
      <vt:lpstr>Justera gödselmängd</vt:lpstr>
      <vt:lpstr>Vera instruktion: Strömedel</vt:lpstr>
      <vt:lpstr>Vera instruktion: Pressvatten från plansilo</vt:lpstr>
      <vt:lpstr>Ammoniakförluster i stall- och lager</vt:lpstr>
      <vt:lpstr>Vera instruktion: Lagringskapacitet</vt:lpstr>
      <vt:lpstr>Vera instruktion: Täckning av flytgödsel och urin</vt:lpstr>
      <vt:lpstr>Vera instruktion:  Lagringsteknik och extra vattentillskott</vt:lpstr>
      <vt:lpstr>Omsättningsförluster</vt:lpstr>
      <vt:lpstr>Ammoniakförluster vid spridning</vt:lpstr>
      <vt:lpstr>Forts. ammoniakförluster vid spridning</vt:lpstr>
      <vt:lpstr>Vera instruktion: Spridning av gödseln</vt:lpstr>
      <vt:lpstr>Vera instruktion: Bete</vt:lpstr>
      <vt:lpstr>Vera instruktion: Beteskort</vt:lpstr>
      <vt:lpstr>Vera instruktion: Rådgivningsrapport</vt:lpstr>
      <vt:lpstr>Vera instruktion: Rådgivningsrapport -  Växtnäringsinnehåll och växtnäringsvärde</vt:lpstr>
      <vt:lpstr>Vera instruktion: Rådgivningsrapport - Behov av lagringskapacitet</vt:lpstr>
      <vt:lpstr>Fördjupning: bakgrund till normtal för gödsel</vt:lpstr>
      <vt:lpstr>Vera instruktion: Rådgivningsrapport -  Sammanställning - behov av lagringskapacitet</vt:lpstr>
      <vt:lpstr>Vera instruktion: Rådgivningsrapport: Gödselmängd att sprida</vt:lpstr>
      <vt:lpstr>Vera instruktion: Rådgivningsrapport -  Krav på spridningsareal</vt:lpstr>
      <vt:lpstr>Vera instruktion: Rådgivningsrapport - Spridningsförluster och kväveeffekt</vt:lpstr>
      <vt:lpstr>Fördjupning: Vilken effekt har kvävet i stallgödseln? </vt:lpstr>
      <vt:lpstr>Fördjupning: Kväveeffekt i stallgödseln</vt:lpstr>
      <vt:lpstr>Vera instruktion: Rådgivningsrapport -  Ammoniakförluster och kväveinnehåll</vt:lpstr>
      <vt:lpstr>Stallbalans</vt:lpstr>
      <vt:lpstr>Modell över stallbalansen</vt:lpstr>
      <vt:lpstr>Vera instruktion: Stallbalans</vt:lpstr>
      <vt:lpstr>Vera instruktion: Produkter in och ut</vt:lpstr>
      <vt:lpstr>Vera instruktion: Fördela alla produkter på gödselslag 1</vt:lpstr>
      <vt:lpstr>Vera instruktion: Fördela alla produkter på gödselslag 2</vt:lpstr>
      <vt:lpstr>Vera instruktion: Stallbalansrapport</vt:lpstr>
      <vt:lpstr>Vera instruktion: Stallbalansrapport - Fosforinnehållet ger spridningsarealen</vt:lpstr>
      <vt:lpstr>Vera instruktion: Stallbalansrapport -  Växtnäringsinnehåll i gödseln</vt:lpstr>
      <vt:lpstr>Vera instruktion: Stallbalansrapport -  Tillförsel och bortförsel av näring</vt:lpstr>
      <vt:lpstr>Vera instruktion: Stallbalansrapport -  Gödselmängd att sprida</vt:lpstr>
      <vt:lpstr>Frågor</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för presentationer Greppa Näringen 2018</dc:title>
  <dc:subject>Presentationer Greppa Näringen</dc:subject>
  <dc:creator>Greppa Näringen</dc:creator>
  <cp:keywords>mall; presentation; Greppa Näringen</cp:keywords>
  <cp:lastModifiedBy>Pernilla Kvarmo</cp:lastModifiedBy>
  <cp:revision>91</cp:revision>
  <dcterms:created xsi:type="dcterms:W3CDTF">2015-11-10T09:50:15Z</dcterms:created>
  <dcterms:modified xsi:type="dcterms:W3CDTF">2022-08-26T12:26:05Z</dcterms:modified>
  <cp:category>Mallar</cp:category>
</cp:coreProperties>
</file>