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E84628-0A20-4CBF-832C-BD6A2062811A}" v="290" dt="2022-10-06T13:54:05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453" autoAdjust="0"/>
  </p:normalViewPr>
  <p:slideViewPr>
    <p:cSldViewPr>
      <p:cViewPr varScale="1">
        <p:scale>
          <a:sx n="55" d="100"/>
          <a:sy n="55" d="100"/>
        </p:scale>
        <p:origin x="3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-Axel Danielsson" userId="a98732beb24d5fa7" providerId="LiveId" clId="{CEE84628-0A20-4CBF-832C-BD6A2062811A}"/>
    <pc:docChg chg="modSld">
      <pc:chgData name="Dan-Axel Danielsson" userId="a98732beb24d5fa7" providerId="LiveId" clId="{CEE84628-0A20-4CBF-832C-BD6A2062811A}" dt="2022-10-06T13:54:13.462" v="300" actId="33553"/>
      <pc:docMkLst>
        <pc:docMk/>
      </pc:docMkLst>
      <pc:sldChg chg="addSp modSp mod">
        <pc:chgData name="Dan-Axel Danielsson" userId="a98732beb24d5fa7" providerId="LiveId" clId="{CEE84628-0A20-4CBF-832C-BD6A2062811A}" dt="2022-10-06T13:39:48.725" v="51" actId="207"/>
        <pc:sldMkLst>
          <pc:docMk/>
          <pc:sldMk cId="0" sldId="256"/>
        </pc:sldMkLst>
        <pc:spChg chg="add mod">
          <ac:chgData name="Dan-Axel Danielsson" userId="a98732beb24d5fa7" providerId="LiveId" clId="{CEE84628-0A20-4CBF-832C-BD6A2062811A}" dt="2022-10-06T13:39:48.725" v="51" actId="207"/>
          <ac:spMkLst>
            <pc:docMk/>
            <pc:sldMk cId="0" sldId="256"/>
            <ac:spMk id="2" creationId="{41B1818B-44C8-EA80-F042-D51B35085033}"/>
          </ac:spMkLst>
        </pc:spChg>
      </pc:sldChg>
      <pc:sldChg chg="modSp mod">
        <pc:chgData name="Dan-Axel Danielsson" userId="a98732beb24d5fa7" providerId="LiveId" clId="{CEE84628-0A20-4CBF-832C-BD6A2062811A}" dt="2022-10-06T13:50:15.842" v="52" actId="33553"/>
        <pc:sldMkLst>
          <pc:docMk/>
          <pc:sldMk cId="0" sldId="257"/>
        </pc:sldMkLst>
        <pc:spChg chg="mod">
          <ac:chgData name="Dan-Axel Danielsson" userId="a98732beb24d5fa7" providerId="LiveId" clId="{CEE84628-0A20-4CBF-832C-BD6A2062811A}" dt="2022-10-06T13:50:15.842" v="52" actId="33553"/>
          <ac:spMkLst>
            <pc:docMk/>
            <pc:sldMk cId="0" sldId="257"/>
            <ac:spMk id="4099" creationId="{CC6BED0A-CA7F-CC7D-560D-F9165D17E4F6}"/>
          </ac:spMkLst>
        </pc:spChg>
      </pc:sldChg>
      <pc:sldChg chg="modSp mod">
        <pc:chgData name="Dan-Axel Danielsson" userId="a98732beb24d5fa7" providerId="LiveId" clId="{CEE84628-0A20-4CBF-832C-BD6A2062811A}" dt="2022-10-06T13:50:55.223" v="112" actId="20577"/>
        <pc:sldMkLst>
          <pc:docMk/>
          <pc:sldMk cId="0" sldId="259"/>
        </pc:sldMkLst>
        <pc:spChg chg="mod">
          <ac:chgData name="Dan-Axel Danielsson" userId="a98732beb24d5fa7" providerId="LiveId" clId="{CEE84628-0A20-4CBF-832C-BD6A2062811A}" dt="2022-10-06T13:50:55.223" v="112" actId="20577"/>
          <ac:spMkLst>
            <pc:docMk/>
            <pc:sldMk cId="0" sldId="259"/>
            <ac:spMk id="5227" creationId="{6461E213-48EF-610B-BF59-2DBAFE058D76}"/>
          </ac:spMkLst>
        </pc:spChg>
        <pc:graphicFrameChg chg="modGraphic">
          <ac:chgData name="Dan-Axel Danielsson" userId="a98732beb24d5fa7" providerId="LiveId" clId="{CEE84628-0A20-4CBF-832C-BD6A2062811A}" dt="2022-10-06T13:38:23.175" v="0" actId="13238"/>
          <ac:graphicFrameMkLst>
            <pc:docMk/>
            <pc:sldMk cId="0" sldId="259"/>
            <ac:graphicFrameMk id="5899" creationId="{71BEFD83-AE81-DC83-F6E0-74B094A27CB7}"/>
          </ac:graphicFrameMkLst>
        </pc:graphicFrameChg>
      </pc:sldChg>
      <pc:sldChg chg="delSp modSp mod">
        <pc:chgData name="Dan-Axel Danielsson" userId="a98732beb24d5fa7" providerId="LiveId" clId="{CEE84628-0A20-4CBF-832C-BD6A2062811A}" dt="2022-10-06T13:51:17.803" v="114" actId="33553"/>
        <pc:sldMkLst>
          <pc:docMk/>
          <pc:sldMk cId="0" sldId="260"/>
        </pc:sldMkLst>
        <pc:spChg chg="del">
          <ac:chgData name="Dan-Axel Danielsson" userId="a98732beb24d5fa7" providerId="LiveId" clId="{CEE84628-0A20-4CBF-832C-BD6A2062811A}" dt="2022-10-06T13:38:33.322" v="1" actId="478"/>
          <ac:spMkLst>
            <pc:docMk/>
            <pc:sldMk cId="0" sldId="260"/>
            <ac:spMk id="7172" creationId="{185E2EA9-CCFA-F018-35CF-55FABAB8B552}"/>
          </ac:spMkLst>
        </pc:spChg>
        <pc:spChg chg="mod">
          <ac:chgData name="Dan-Axel Danielsson" userId="a98732beb24d5fa7" providerId="LiveId" clId="{CEE84628-0A20-4CBF-832C-BD6A2062811A}" dt="2022-10-06T13:51:17.803" v="114" actId="33553"/>
          <ac:spMkLst>
            <pc:docMk/>
            <pc:sldMk cId="0" sldId="260"/>
            <ac:spMk id="7173" creationId="{CD288015-C410-8076-B436-B6C599A899C4}"/>
          </ac:spMkLst>
        </pc:spChg>
      </pc:sldChg>
      <pc:sldChg chg="modSp mod">
        <pc:chgData name="Dan-Axel Danielsson" userId="a98732beb24d5fa7" providerId="LiveId" clId="{CEE84628-0A20-4CBF-832C-BD6A2062811A}" dt="2022-10-06T13:51:09.708" v="113" actId="33553"/>
        <pc:sldMkLst>
          <pc:docMk/>
          <pc:sldMk cId="0" sldId="261"/>
        </pc:sldMkLst>
        <pc:spChg chg="mod">
          <ac:chgData name="Dan-Axel Danielsson" userId="a98732beb24d5fa7" providerId="LiveId" clId="{CEE84628-0A20-4CBF-832C-BD6A2062811A}" dt="2022-10-06T13:51:09.708" v="113" actId="33553"/>
          <ac:spMkLst>
            <pc:docMk/>
            <pc:sldMk cId="0" sldId="261"/>
            <ac:spMk id="6147" creationId="{BC16621C-AF2F-51E6-3292-19ED644ABA23}"/>
          </ac:spMkLst>
        </pc:spChg>
      </pc:sldChg>
      <pc:sldChg chg="modSp mod">
        <pc:chgData name="Dan-Axel Danielsson" userId="a98732beb24d5fa7" providerId="LiveId" clId="{CEE84628-0A20-4CBF-832C-BD6A2062811A}" dt="2022-10-06T13:51:27.101" v="115" actId="33553"/>
        <pc:sldMkLst>
          <pc:docMk/>
          <pc:sldMk cId="0" sldId="262"/>
        </pc:sldMkLst>
        <pc:spChg chg="mod">
          <ac:chgData name="Dan-Axel Danielsson" userId="a98732beb24d5fa7" providerId="LiveId" clId="{CEE84628-0A20-4CBF-832C-BD6A2062811A}" dt="2022-10-06T13:51:27.101" v="115" actId="33553"/>
          <ac:spMkLst>
            <pc:docMk/>
            <pc:sldMk cId="0" sldId="262"/>
            <ac:spMk id="8195" creationId="{530511B0-7D61-666A-829A-79683A9462B8}"/>
          </ac:spMkLst>
        </pc:spChg>
      </pc:sldChg>
      <pc:sldChg chg="modSp mod">
        <pc:chgData name="Dan-Axel Danielsson" userId="a98732beb24d5fa7" providerId="LiveId" clId="{CEE84628-0A20-4CBF-832C-BD6A2062811A}" dt="2022-10-06T13:51:31.157" v="116" actId="33553"/>
        <pc:sldMkLst>
          <pc:docMk/>
          <pc:sldMk cId="0" sldId="263"/>
        </pc:sldMkLst>
        <pc:spChg chg="mod">
          <ac:chgData name="Dan-Axel Danielsson" userId="a98732beb24d5fa7" providerId="LiveId" clId="{CEE84628-0A20-4CBF-832C-BD6A2062811A}" dt="2022-10-06T13:51:31.157" v="116" actId="33553"/>
          <ac:spMkLst>
            <pc:docMk/>
            <pc:sldMk cId="0" sldId="263"/>
            <ac:spMk id="9219" creationId="{B92C7480-5C98-3C30-6FA1-4A774DDB68A4}"/>
          </ac:spMkLst>
        </pc:spChg>
      </pc:sldChg>
      <pc:sldChg chg="modSp mod">
        <pc:chgData name="Dan-Axel Danielsson" userId="a98732beb24d5fa7" providerId="LiveId" clId="{CEE84628-0A20-4CBF-832C-BD6A2062811A}" dt="2022-10-06T13:54:13.462" v="300" actId="33553"/>
        <pc:sldMkLst>
          <pc:docMk/>
          <pc:sldMk cId="0" sldId="264"/>
        </pc:sldMkLst>
        <pc:spChg chg="mod">
          <ac:chgData name="Dan-Axel Danielsson" userId="a98732beb24d5fa7" providerId="LiveId" clId="{CEE84628-0A20-4CBF-832C-BD6A2062811A}" dt="2022-10-06T13:54:13.462" v="300" actId="33553"/>
          <ac:spMkLst>
            <pc:docMk/>
            <pc:sldMk cId="0" sldId="264"/>
            <ac:spMk id="12291" creationId="{EA2FD604-EB3B-79C5-C063-76F52900BBA4}"/>
          </ac:spMkLst>
        </pc:spChg>
        <pc:picChg chg="mod">
          <ac:chgData name="Dan-Axel Danielsson" userId="a98732beb24d5fa7" providerId="LiveId" clId="{CEE84628-0A20-4CBF-832C-BD6A2062811A}" dt="2022-10-06T13:38:40.835" v="2" actId="962"/>
          <ac:picMkLst>
            <pc:docMk/>
            <pc:sldMk cId="0" sldId="264"/>
            <ac:picMk id="12290" creationId="{74A4741C-CF1C-C1F9-0007-BB2011047BF2}"/>
          </ac:picMkLst>
        </pc:picChg>
      </pc:sldChg>
      <pc:sldChg chg="addSp modSp mod">
        <pc:chgData name="Dan-Axel Danielsson" userId="a98732beb24d5fa7" providerId="LiveId" clId="{CEE84628-0A20-4CBF-832C-BD6A2062811A}" dt="2022-10-06T13:53:17.024" v="230" actId="207"/>
        <pc:sldMkLst>
          <pc:docMk/>
          <pc:sldMk cId="0" sldId="265"/>
        </pc:sldMkLst>
        <pc:spChg chg="add mod">
          <ac:chgData name="Dan-Axel Danielsson" userId="a98732beb24d5fa7" providerId="LiveId" clId="{CEE84628-0A20-4CBF-832C-BD6A2062811A}" dt="2022-10-06T13:53:17.024" v="230" actId="207"/>
          <ac:spMkLst>
            <pc:docMk/>
            <pc:sldMk cId="0" sldId="265"/>
            <ac:spMk id="2" creationId="{AB8503EB-FCE0-CF8F-70CC-93D51F7DA74C}"/>
          </ac:spMkLst>
        </pc:spChg>
      </pc:sldChg>
      <pc:sldChg chg="addSp modSp mod">
        <pc:chgData name="Dan-Axel Danielsson" userId="a98732beb24d5fa7" providerId="LiveId" clId="{CEE84628-0A20-4CBF-832C-BD6A2062811A}" dt="2022-10-06T13:54:05.261" v="299" actId="207"/>
        <pc:sldMkLst>
          <pc:docMk/>
          <pc:sldMk cId="0" sldId="266"/>
        </pc:sldMkLst>
        <pc:spChg chg="add mod">
          <ac:chgData name="Dan-Axel Danielsson" userId="a98732beb24d5fa7" providerId="LiveId" clId="{CEE84628-0A20-4CBF-832C-BD6A2062811A}" dt="2022-10-06T13:54:05.261" v="299" actId="207"/>
          <ac:spMkLst>
            <pc:docMk/>
            <pc:sldMk cId="0" sldId="266"/>
            <ac:spMk id="2" creationId="{F6303CE8-3933-C847-BD36-B146B4379D3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2F140B-38DE-3791-F83D-AEE8A08614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CD015E-DD58-B847-48E7-30EA79251E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B3A7CB-F9BA-99E5-4D86-799C20EA73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451E10-B560-4079-9F02-4D8E8EE4146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6155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AA9EF0-3D02-5EF8-BD12-BE6840EC43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8ADF70-869A-20C0-4179-3D325B939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940E77-9C06-78C1-7FEA-E1171A888F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2109F-7D82-4143-9306-918593651377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7182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8FD4E4-DBD1-D317-6643-65DC4D2B6B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F6F19A-D44F-047F-E0E6-D36F0E2879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AB82B9-612C-DEC6-2CBE-69E852F61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9EA6A-2C5D-4CE9-873C-1DFD79E4B27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9935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26945-4DE0-37D6-2D71-CF6B65535A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901BCF-9B0F-05DB-BFCC-FF020734F5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7F15EB-73B4-962E-0790-46EF1DCBB3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19BE9-A791-4B28-9EB8-2C5B5B8F796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8570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A82795-799A-B386-74A1-289D003BB5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37B02B-AD53-78E9-33B1-AA5F0296B0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591E34-1173-D0DF-59BB-1C247E7B3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3419F-97AD-4933-A6F8-6FC71028397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878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403987-8C28-3EE1-3075-33FCE2FD91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29103A-355B-F500-7EF3-F51B5EEE93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8E5D2C-9BE3-0692-0285-379D5264E3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F724E-5A77-49A3-87D6-E677D735B11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0897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E8F587F-B00E-2DE2-41B4-EDA1C2F8F4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5C8A9CB-1404-496F-88D7-3D6B776DEB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E03A50-8423-37B6-4692-6D3AD49AB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1FF49-48B3-43C3-9A28-98B95216127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0376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0DCBA5C-CD04-C37B-CB44-2063887F45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8EC289-52F4-C702-AD56-D1C57468F6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4B0A67E-A8A4-6621-300A-9596AC3365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536EE-2BA0-48C3-B3C1-24273FCC185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3837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52ABC1-9764-98FC-5A64-62CD46E0C4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72DE58-4A6D-B281-2C83-04C18A3EAC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9FE31D-9655-987B-6C44-EFC55FCE7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8749A-B464-42CC-8BB3-DBFC9ACF9BA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3408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DC1AE0-CA3A-DCD0-D486-A3DB1C1297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70D0A-849E-C096-A2C5-9C3978905F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823E3B-266D-D130-684C-74C581981D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FC3F1-9955-4F80-B1C5-D1E30AAADE7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3678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708CB3-FECF-F965-2CCC-55C0081A1D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1BBB8E-D2C2-319F-C4BE-4E92C414A8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3C938-5674-B228-889B-370F23A521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9A59B-74A2-4F82-83B5-0000B45E9AD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6669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5AB8FD9-F477-EF9E-245C-EF2E9AE01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957B0C-8FC7-B9C1-B81B-3AB7A17BEF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C572318-C2AE-13DB-DEE5-209371D4EF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1038FD0-562C-5906-D8CD-D01FD8951C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8F4C6B4-2141-B381-CB3A-C3A90410A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0EC1454-1FFF-4C58-B4A0-43CDA0AD5513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ild förlustvägar">
            <a:extLst>
              <a:ext uri="{FF2B5EF4-FFF2-40B4-BE49-F238E27FC236}">
                <a16:creationId xmlns:a16="http://schemas.microsoft.com/office/drawing/2014/main" id="{60068645-FC2C-EB07-E828-8C37ABA16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t="16805" r="2376" b="3362"/>
          <a:stretch>
            <a:fillRect/>
          </a:stretch>
        </p:blipFill>
        <p:spPr bwMode="auto">
          <a:xfrm>
            <a:off x="0" y="908050"/>
            <a:ext cx="914400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1B1818B-44C8-EA80-F042-D51B35085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74389"/>
          </a:xfrm>
        </p:spPr>
        <p:txBody>
          <a:bodyPr/>
          <a:lstStyle/>
          <a:p>
            <a:r>
              <a:rPr lang="sv-SE" sz="3200" dirty="0">
                <a:solidFill>
                  <a:schemeClr val="bg1"/>
                </a:solidFill>
              </a:rPr>
              <a:t>Risker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spannmål 2011_Livsmedelsverket_17_Bekampningsmedelsrester_2009">
            <a:extLst>
              <a:ext uri="{FF2B5EF4-FFF2-40B4-BE49-F238E27FC236}">
                <a16:creationId xmlns:a16="http://schemas.microsoft.com/office/drawing/2014/main" id="{97CD9666-E286-33BB-2CBC-4B6ED7541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1" t="26920" r="19051" b="38698"/>
          <a:stretch>
            <a:fillRect/>
          </a:stretch>
        </p:blipFill>
        <p:spPr bwMode="auto">
          <a:xfrm>
            <a:off x="1187450" y="1058863"/>
            <a:ext cx="6624638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>
            <a:extLst>
              <a:ext uri="{FF2B5EF4-FFF2-40B4-BE49-F238E27FC236}">
                <a16:creationId xmlns:a16="http://schemas.microsoft.com/office/drawing/2014/main" id="{0CC67801-53CC-94DA-564A-E5E7AE714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453188"/>
            <a:ext cx="3311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/>
              <a:t>Källa: Livsmedelsverket, Rapport 17, 2011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6303CE8-3933-C847-BD36-B146B4379D3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sz="1600" dirty="0">
                <a:solidFill>
                  <a:schemeClr val="bg1"/>
                </a:solidFill>
              </a:rPr>
              <a:t>Andel prover av spannmål med resthalter v bekämpningsmedel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74A4741C-CF1C-C1F9-0007-BB2011047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12456" r="15750" b="43201"/>
          <a:stretch>
            <a:fillRect/>
          </a:stretch>
        </p:blipFill>
        <p:spPr bwMode="auto">
          <a:xfrm>
            <a:off x="971550" y="1773238"/>
            <a:ext cx="75819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>
            <a:extLst>
              <a:ext uri="{FF2B5EF4-FFF2-40B4-BE49-F238E27FC236}">
                <a16:creationId xmlns:a16="http://schemas.microsoft.com/office/drawing/2014/main" id="{EA2FD604-EB3B-79C5-C063-76F52900BB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692150"/>
            <a:ext cx="8229600" cy="865188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Nya symboler senast 2015</a:t>
            </a:r>
          </a:p>
        </p:txBody>
      </p:sp>
      <p:sp>
        <p:nvSpPr>
          <p:cNvPr id="12292" name="Rectangle 6">
            <a:extLst>
              <a:ext uri="{FF2B5EF4-FFF2-40B4-BE49-F238E27FC236}">
                <a16:creationId xmlns:a16="http://schemas.microsoft.com/office/drawing/2014/main" id="{96FEA1CF-D7A5-5146-A9BE-0A170883E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5229225"/>
            <a:ext cx="77771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7188" indent="-3571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63" indent="-2682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4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2000"/>
              <a:t>Farobeteckning, t.ex. hälsoskadlig, irriterande försvinner</a:t>
            </a:r>
          </a:p>
          <a:p>
            <a:pPr eaLnBrk="1" hangingPunct="1"/>
            <a:r>
              <a:rPr lang="sv-SE" altLang="sv-SE" sz="2000"/>
              <a:t>Ersätts av signalord, t.ex. fara, varning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ekampningsmedel1_09">
            <a:extLst>
              <a:ext uri="{FF2B5EF4-FFF2-40B4-BE49-F238E27FC236}">
                <a16:creationId xmlns:a16="http://schemas.microsoft.com/office/drawing/2014/main" id="{942A2E82-3FE7-089F-1EC6-A39FE8498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5473700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Bekampningsmedel2_09">
            <a:extLst>
              <a:ext uri="{FF2B5EF4-FFF2-40B4-BE49-F238E27FC236}">
                <a16:creationId xmlns:a16="http://schemas.microsoft.com/office/drawing/2014/main" id="{CD27237B-6C1D-568B-D8A9-07B811D95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429000"/>
            <a:ext cx="3348037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6">
            <a:extLst>
              <a:ext uri="{FF2B5EF4-FFF2-40B4-BE49-F238E27FC236}">
                <a16:creationId xmlns:a16="http://schemas.microsoft.com/office/drawing/2014/main" id="{00CB56BE-00D2-3B32-7529-9C44FE392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sv-SE" altLang="sv-SE" sz="2400" b="1">
                <a:solidFill>
                  <a:srgbClr val="A50021"/>
                </a:solidFill>
              </a:rPr>
              <a:t>Försåld mängd bekämpningsmedel i Sverige</a:t>
            </a:r>
          </a:p>
        </p:txBody>
      </p:sp>
      <p:sp>
        <p:nvSpPr>
          <p:cNvPr id="3077" name="Text Box 7">
            <a:extLst>
              <a:ext uri="{FF2B5EF4-FFF2-40B4-BE49-F238E27FC236}">
                <a16:creationId xmlns:a16="http://schemas.microsoft.com/office/drawing/2014/main" id="{82B48CF2-FC11-65F2-9CDE-97DA291F6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453188"/>
            <a:ext cx="259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/>
              <a:t>Källa: SCB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Vaxtskyddsmedel_riskindikatorer_2009">
            <a:extLst>
              <a:ext uri="{FF2B5EF4-FFF2-40B4-BE49-F238E27FC236}">
                <a16:creationId xmlns:a16="http://schemas.microsoft.com/office/drawing/2014/main" id="{C8736AE8-0A89-BF41-6B36-75135DCD5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9"/>
          <a:stretch>
            <a:fillRect/>
          </a:stretch>
        </p:blipFill>
        <p:spPr bwMode="auto">
          <a:xfrm>
            <a:off x="395288" y="1763713"/>
            <a:ext cx="8424862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>
            <a:extLst>
              <a:ext uri="{FF2B5EF4-FFF2-40B4-BE49-F238E27FC236}">
                <a16:creationId xmlns:a16="http://schemas.microsoft.com/office/drawing/2014/main" id="{CC6BED0A-CA7F-CC7D-560D-F9165D17E4F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5288" y="620713"/>
            <a:ext cx="8229600" cy="11430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Riskindex växtskyddsmedel i Sverige 1988-2009</a:t>
            </a:r>
          </a:p>
        </p:txBody>
      </p:sp>
      <p:sp>
        <p:nvSpPr>
          <p:cNvPr id="4100" name="Text Box 6">
            <a:extLst>
              <a:ext uri="{FF2B5EF4-FFF2-40B4-BE49-F238E27FC236}">
                <a16:creationId xmlns:a16="http://schemas.microsoft.com/office/drawing/2014/main" id="{F88DEB05-A297-C615-D0F6-906B42471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453188"/>
            <a:ext cx="259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/>
              <a:t>Källa: KemI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Diagram">
            <a:extLst>
              <a:ext uri="{FF2B5EF4-FFF2-40B4-BE49-F238E27FC236}">
                <a16:creationId xmlns:a16="http://schemas.microsoft.com/office/drawing/2014/main" id="{F8F9FED4-D6D6-D425-E202-A4B078365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36718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99" name="Group 779">
            <a:extLst>
              <a:ext uri="{FF2B5EF4-FFF2-40B4-BE49-F238E27FC236}">
                <a16:creationId xmlns:a16="http://schemas.microsoft.com/office/drawing/2014/main" id="{71BEFD83-AE81-DC83-F6E0-74B094A27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516748"/>
              </p:ext>
            </p:extLst>
          </p:nvPr>
        </p:nvGraphicFramePr>
        <p:xfrm>
          <a:off x="5508625" y="620713"/>
          <a:ext cx="2933700" cy="6384923"/>
        </p:xfrm>
        <a:graphic>
          <a:graphicData uri="http://schemas.openxmlformats.org/drawingml/2006/table">
            <a:tbl>
              <a:tblPr firstRow="1"/>
              <a:tblGrid>
                <a:gridCol w="1447800">
                  <a:extLst>
                    <a:ext uri="{9D8B030D-6E8A-4147-A177-3AD203B41FA5}">
                      <a16:colId xmlns:a16="http://schemas.microsoft.com/office/drawing/2014/main" val="258313798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167425667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588509302"/>
                    </a:ext>
                  </a:extLst>
                </a:gridCol>
              </a:tblGrid>
              <a:tr h="2746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Substans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Typ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Riktvärde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992369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Alfa cypermetrin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276968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Esfenvalerat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553321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Azoxystrobin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720235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Fenpropidin*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361661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Propikonazol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027605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Bentazon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648085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Kloridazon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450302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Klopyralid*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448239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Diflufenikan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799918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Etofumesat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868123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Florasulam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385661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Glyfosat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146007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AMPA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(Me)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568699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Isoproturon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679864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Metamitron*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663829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Metazaklor*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69118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MCPA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903899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Fenmedifam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116964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Kvinmerak*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316881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Terbutylazin*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650056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Tribenuron metyl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284153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Triflusulfuron metyl*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440316"/>
                  </a:ext>
                </a:extLst>
              </a:tr>
              <a:tr h="213371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* preliminära riktvärden.</a:t>
                      </a: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182873"/>
                  </a:ext>
                </a:extLst>
              </a:tr>
              <a:tr h="5181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49966"/>
                  </a:ext>
                </a:extLst>
              </a:tr>
            </a:tbl>
          </a:graphicData>
        </a:graphic>
      </p:graphicFrame>
      <p:sp>
        <p:nvSpPr>
          <p:cNvPr id="5226" name="Rectangle 780">
            <a:extLst>
              <a:ext uri="{FF2B5EF4-FFF2-40B4-BE49-F238E27FC236}">
                <a16:creationId xmlns:a16="http://schemas.microsoft.com/office/drawing/2014/main" id="{395F774D-CA93-DC55-095E-1FE0FD744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692150"/>
            <a:ext cx="3756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2400" b="1">
                <a:solidFill>
                  <a:srgbClr val="A50021"/>
                </a:solidFill>
              </a:rPr>
              <a:t>Toxicitetsindex i Sverige</a:t>
            </a:r>
          </a:p>
          <a:p>
            <a:pPr eaLnBrk="1" hangingPunct="1"/>
            <a:r>
              <a:rPr lang="sv-SE" altLang="sv-SE" sz="2400" b="1">
                <a:solidFill>
                  <a:srgbClr val="A50021"/>
                </a:solidFill>
              </a:rPr>
              <a:t>2002-2009</a:t>
            </a:r>
          </a:p>
        </p:txBody>
      </p:sp>
      <p:sp>
        <p:nvSpPr>
          <p:cNvPr id="5227" name="Text Box 781">
            <a:extLst>
              <a:ext uri="{FF2B5EF4-FFF2-40B4-BE49-F238E27FC236}">
                <a16:creationId xmlns:a16="http://schemas.microsoft.com/office/drawing/2014/main" id="{6461E213-48EF-610B-BF59-2DBAFE058D76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900113" y="6453188"/>
            <a:ext cx="2592387" cy="274637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Toxicitetsindex i Sverige 2002-2009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mmahlat säsong 2010 Vemmenhög">
            <a:extLst>
              <a:ext uri="{FF2B5EF4-FFF2-40B4-BE49-F238E27FC236}">
                <a16:creationId xmlns:a16="http://schemas.microsoft.com/office/drawing/2014/main" id="{C1F02EBD-1711-B31B-2942-D8E53B052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7230" r="9526" b="7742"/>
          <a:stretch>
            <a:fillRect/>
          </a:stretch>
        </p:blipFill>
        <p:spPr bwMode="auto">
          <a:xfrm>
            <a:off x="611188" y="1700213"/>
            <a:ext cx="7920037" cy="48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5">
            <a:extLst>
              <a:ext uri="{FF2B5EF4-FFF2-40B4-BE49-F238E27FC236}">
                <a16:creationId xmlns:a16="http://schemas.microsoft.com/office/drawing/2014/main" id="{BC16621C-AF2F-51E6-3292-19ED644ABA2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549275"/>
            <a:ext cx="8229600" cy="11430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Summahalter i </a:t>
            </a:r>
            <a:r>
              <a:rPr kumimoji="0" lang="sv-SE" altLang="sv-S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Vemmenhögsån</a:t>
            </a:r>
            <a:r>
              <a:rPr kumimoji="0" lang="sv-SE" alt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1992-2010</a:t>
            </a:r>
          </a:p>
        </p:txBody>
      </p:sp>
      <p:sp>
        <p:nvSpPr>
          <p:cNvPr id="6148" name="Text Box 6">
            <a:extLst>
              <a:ext uri="{FF2B5EF4-FFF2-40B4-BE49-F238E27FC236}">
                <a16:creationId xmlns:a16="http://schemas.microsoft.com/office/drawing/2014/main" id="{4B12244F-B522-48D3-34AD-DE713DA71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453188"/>
            <a:ext cx="259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/>
              <a:t>Källa: Ekohydrologi 128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ummahlat säsong 2010 Vemmenhög">
            <a:extLst>
              <a:ext uri="{FF2B5EF4-FFF2-40B4-BE49-F238E27FC236}">
                <a16:creationId xmlns:a16="http://schemas.microsoft.com/office/drawing/2014/main" id="{AEE0BC91-EB6A-DFC3-6F9F-FEFDB0DBE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11110" r="9526" b="57230"/>
          <a:stretch>
            <a:fillRect/>
          </a:stretch>
        </p:blipFill>
        <p:spPr bwMode="auto">
          <a:xfrm>
            <a:off x="3276600" y="3608388"/>
            <a:ext cx="5867400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Summahalt 2009 säsong">
            <a:extLst>
              <a:ext uri="{FF2B5EF4-FFF2-40B4-BE49-F238E27FC236}">
                <a16:creationId xmlns:a16="http://schemas.microsoft.com/office/drawing/2014/main" id="{D3394C7E-2B11-6CEF-4DB1-FCB19EED3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8417" r="9526" b="57230"/>
          <a:stretch>
            <a:fillRect/>
          </a:stretch>
        </p:blipFill>
        <p:spPr bwMode="auto">
          <a:xfrm>
            <a:off x="3132138" y="0"/>
            <a:ext cx="6011862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7">
            <a:extLst>
              <a:ext uri="{FF2B5EF4-FFF2-40B4-BE49-F238E27FC236}">
                <a16:creationId xmlns:a16="http://schemas.microsoft.com/office/drawing/2014/main" id="{CD288015-C410-8076-B436-B6C599A899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5288" y="549275"/>
            <a:ext cx="3128962" cy="19177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Variation under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året i bäckarna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den svenska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miljöövervakningen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2009 och 2010</a:t>
            </a:r>
          </a:p>
        </p:txBody>
      </p:sp>
      <p:sp>
        <p:nvSpPr>
          <p:cNvPr id="7174" name="Text Box 8">
            <a:extLst>
              <a:ext uri="{FF2B5EF4-FFF2-40B4-BE49-F238E27FC236}">
                <a16:creationId xmlns:a16="http://schemas.microsoft.com/office/drawing/2014/main" id="{0EB9F7B0-D997-CB4A-C91D-039D3B919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453188"/>
            <a:ext cx="259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/>
              <a:t>Källa: Ekohydrologi 120 och 128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Transport">
            <a:extLst>
              <a:ext uri="{FF2B5EF4-FFF2-40B4-BE49-F238E27FC236}">
                <a16:creationId xmlns:a16="http://schemas.microsoft.com/office/drawing/2014/main" id="{52CAEEA9-EDB8-184C-D2F1-89FC1C1E9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0" t="60580" r="9520" b="7404"/>
          <a:stretch>
            <a:fillRect/>
          </a:stretch>
        </p:blipFill>
        <p:spPr bwMode="auto">
          <a:xfrm>
            <a:off x="395288" y="1844675"/>
            <a:ext cx="835342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6">
            <a:extLst>
              <a:ext uri="{FF2B5EF4-FFF2-40B4-BE49-F238E27FC236}">
                <a16:creationId xmlns:a16="http://schemas.microsoft.com/office/drawing/2014/main" id="{530511B0-7D61-666A-829A-79683A9462B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765175"/>
            <a:ext cx="8229600" cy="11430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transport av växtskyddsmedel till bäckarna </a:t>
            </a:r>
            <a:br>
              <a:rPr kumimoji="0" lang="sv-SE" alt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sv-SE" alt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den svenska miljöövervakningen 2002-2010</a:t>
            </a:r>
          </a:p>
        </p:txBody>
      </p:sp>
      <p:sp>
        <p:nvSpPr>
          <p:cNvPr id="8196" name="Text Box 7">
            <a:extLst>
              <a:ext uri="{FF2B5EF4-FFF2-40B4-BE49-F238E27FC236}">
                <a16:creationId xmlns:a16="http://schemas.microsoft.com/office/drawing/2014/main" id="{B31454E8-CE94-39C9-4B27-B47166484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453188"/>
            <a:ext cx="259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/>
              <a:t>Källa: Ekohydrologi 128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ransportförlustpdf">
            <a:extLst>
              <a:ext uri="{FF2B5EF4-FFF2-40B4-BE49-F238E27FC236}">
                <a16:creationId xmlns:a16="http://schemas.microsoft.com/office/drawing/2014/main" id="{475E5359-8D3B-3038-8542-6CFAAD5E2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60596" r="9526" b="8417"/>
          <a:stretch>
            <a:fillRect/>
          </a:stretch>
        </p:blipFill>
        <p:spPr bwMode="auto">
          <a:xfrm>
            <a:off x="107950" y="1700213"/>
            <a:ext cx="8893175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5">
            <a:extLst>
              <a:ext uri="{FF2B5EF4-FFF2-40B4-BE49-F238E27FC236}">
                <a16:creationId xmlns:a16="http://schemas.microsoft.com/office/drawing/2014/main" id="{B92C7480-5C98-3C30-6FA1-4A774DDB68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692150"/>
            <a:ext cx="8229600" cy="11430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Andel av använd mängd som förlorades till bäckarna </a:t>
            </a:r>
            <a:br>
              <a:rPr kumimoji="0" lang="sv-SE" alt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sv-SE" alt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den svenska miljöövervakningen 2002-2009</a:t>
            </a:r>
          </a:p>
        </p:txBody>
      </p:sp>
      <p:sp>
        <p:nvSpPr>
          <p:cNvPr id="9220" name="Text Box 6">
            <a:extLst>
              <a:ext uri="{FF2B5EF4-FFF2-40B4-BE49-F238E27FC236}">
                <a16:creationId xmlns:a16="http://schemas.microsoft.com/office/drawing/2014/main" id="{C89A9285-1D8D-186D-6CEC-4B898C2B7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453188"/>
            <a:ext cx="259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/>
              <a:t>Källa: Ekohydrologi 120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frukt oc grönt 2011_Livsmedelsverket_17_Bekampningsmedelsrester_2009">
            <a:extLst>
              <a:ext uri="{FF2B5EF4-FFF2-40B4-BE49-F238E27FC236}">
                <a16:creationId xmlns:a16="http://schemas.microsoft.com/office/drawing/2014/main" id="{40B1F6EB-7B44-87BC-CBE5-11BED056F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7" t="7404" r="14287" b="40379"/>
          <a:stretch>
            <a:fillRect/>
          </a:stretch>
        </p:blipFill>
        <p:spPr bwMode="auto">
          <a:xfrm>
            <a:off x="1763713" y="620713"/>
            <a:ext cx="5610225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>
            <a:extLst>
              <a:ext uri="{FF2B5EF4-FFF2-40B4-BE49-F238E27FC236}">
                <a16:creationId xmlns:a16="http://schemas.microsoft.com/office/drawing/2014/main" id="{99504BDF-4272-5AB0-88B5-6303FF8E9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453188"/>
            <a:ext cx="3311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200"/>
              <a:t>Källa: Livsmedelsverket, Rapport 17, 2011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B8503EB-FCE0-CF8F-70CC-93D51F7DA74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sz="1800" dirty="0">
                <a:solidFill>
                  <a:schemeClr val="bg1"/>
                </a:solidFill>
              </a:rPr>
              <a:t>Andel prover av frukt och grönsaker med resthalter av bekämpningsmedel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231</Words>
  <Application>Microsoft Office PowerPoint</Application>
  <PresentationFormat>Bildspel på skärmen (4:3)</PresentationFormat>
  <Paragraphs>97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Georgia</vt:lpstr>
      <vt:lpstr>Standardformgivning</vt:lpstr>
      <vt:lpstr>Risker</vt:lpstr>
      <vt:lpstr>Försåld mängd bekämpningsmedel i Sverige</vt:lpstr>
      <vt:lpstr>Riskindex växtskyddsmedel i Sverige 1988-2009</vt:lpstr>
      <vt:lpstr>Toxicitetsindex i Sverige 2002-2009</vt:lpstr>
      <vt:lpstr>Summahalter i Vemmenhögsån 1992-2010</vt:lpstr>
      <vt:lpstr>Variation under  året i bäckarna  i den svenska  miljöövervakningen  2009 och 2010</vt:lpstr>
      <vt:lpstr>Total transport av växtskyddsmedel till bäckarna  i den svenska miljöövervakningen 2002-2010</vt:lpstr>
      <vt:lpstr>Andel av använd mängd som förlorades till bäckarna  i den svenska miljöövervakningen 2002-2009</vt:lpstr>
      <vt:lpstr>Andel prover av frukt och grönsaker med resthalter av bekämpningsmedel</vt:lpstr>
      <vt:lpstr>Andel prover av spannmål med resthalter v bekämpningsmedel</vt:lpstr>
      <vt:lpstr>Nya symboler senast 2015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13a-koksbordsmaterial</dc:title>
  <dc:creator>Anette Bramstorp</dc:creator>
  <cp:lastModifiedBy>Dan-Axel Danielsson</cp:lastModifiedBy>
  <cp:revision>14</cp:revision>
  <dcterms:created xsi:type="dcterms:W3CDTF">2011-12-11T12:34:22Z</dcterms:created>
  <dcterms:modified xsi:type="dcterms:W3CDTF">2022-10-06T13:54:15Z</dcterms:modified>
</cp:coreProperties>
</file>