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7" r:id="rId2"/>
    <p:sldId id="333" r:id="rId3"/>
    <p:sldId id="318" r:id="rId4"/>
    <p:sldId id="319" r:id="rId5"/>
    <p:sldId id="328" r:id="rId6"/>
    <p:sldId id="322" r:id="rId7"/>
    <p:sldId id="320" r:id="rId8"/>
    <p:sldId id="323" r:id="rId9"/>
    <p:sldId id="332" r:id="rId10"/>
    <p:sldId id="324" r:id="rId11"/>
    <p:sldId id="329" r:id="rId12"/>
    <p:sldId id="330" r:id="rId13"/>
    <p:sldId id="331" r:id="rId14"/>
    <p:sldId id="334" r:id="rId15"/>
  </p:sldIdLst>
  <p:sldSz cx="9144000" cy="6858000" type="screen4x3"/>
  <p:notesSz cx="6794500" cy="9906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34"/>
    <a:srgbClr val="D4BA00"/>
    <a:srgbClr val="58A618"/>
    <a:srgbClr val="A71930"/>
    <a:srgbClr val="005C84"/>
    <a:srgbClr val="000000"/>
    <a:srgbClr val="004165"/>
    <a:srgbClr val="004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>
      <p:cViewPr varScale="1">
        <p:scale>
          <a:sx n="118" d="100"/>
          <a:sy n="118" d="100"/>
        </p:scale>
        <p:origin x="14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9E37-62C8-4900-9AC3-B8BB9610A694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6A0A-9157-412E-86E7-9C99ACE0ED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74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E1B2D-B7BB-46F2-9587-A20AFC56E6B7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9395E-62BB-4C79-A8B9-99608BCDC1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4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2" name="Bildobjekt 11" descr="tes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8112801" cy="4588093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1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03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915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93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80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21519" cy="4593024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01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3066"/>
            <a:ext cx="8136904" cy="4601725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201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844823"/>
            <a:ext cx="8061325" cy="417646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04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4318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57C0-2F1D-489C-A651-68BB3FFBC0B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20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916832"/>
            <a:ext cx="3954463" cy="403244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916832"/>
            <a:ext cx="3954462" cy="40324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3CAE-B46F-45A7-9787-7E51C5746A2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883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2132856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996952"/>
            <a:ext cx="3868737" cy="3024336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2132856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996952"/>
            <a:ext cx="3887788" cy="3024336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FC42-1FAD-4D08-B13B-48064559F47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48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6882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0266-5B98-4686-9AAD-86AB26D405E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Rubrik 1"/>
          <p:cNvSpPr txBox="1">
            <a:spLocks/>
          </p:cNvSpPr>
          <p:nvPr userDrawn="1"/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8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E0B1-A133-42B4-B88B-A80CB5A80C6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243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1915609"/>
            <a:ext cx="4629150" cy="3945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C2BF-D893-47D8-A32C-59C0418717A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870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1915608"/>
            <a:ext cx="4629150" cy="3945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2249-A2F0-4E9C-ABA3-9AF433E8ECEB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377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0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419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1419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7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04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8" name="Bildobjekt 7" descr="Bild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 smtClean="0"/>
              <a:t>Klicka här för att ändra format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 smtClean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1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 smtClean="0"/>
              <a:t>Klicka här för att lägga in din 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14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reppa_PP_fot.jp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705"/>
            <a:ext cx="9144000" cy="1582615"/>
          </a:xfrm>
          <a:prstGeom prst="rect">
            <a:avLst/>
          </a:prstGeom>
        </p:spPr>
      </p:pic>
      <p:pic>
        <p:nvPicPr>
          <p:cNvPr id="2" name="Bildobjekt 1" descr="Greppa_PP_huvud.jp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80"/>
            <a:ext cx="9144000" cy="105507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831"/>
            <a:ext cx="8061325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bakgrundstexten</a:t>
            </a:r>
          </a:p>
          <a:p>
            <a:pPr lvl="1"/>
            <a:r>
              <a:rPr lang="sv-SE" altLang="sv-SE" dirty="0" smtClean="0"/>
              <a:t>Nivå två</a:t>
            </a:r>
          </a:p>
          <a:p>
            <a:pPr lvl="2"/>
            <a:r>
              <a:rPr lang="sv-SE" altLang="sv-SE" dirty="0" smtClean="0"/>
              <a:t>Nivå tre</a:t>
            </a:r>
          </a:p>
          <a:p>
            <a:pPr lvl="3"/>
            <a:r>
              <a:rPr lang="sv-SE" altLang="sv-SE" dirty="0" smtClean="0"/>
              <a:t>Nivå fyra</a:t>
            </a:r>
          </a:p>
          <a:p>
            <a:pPr lvl="4"/>
            <a:r>
              <a:rPr lang="sv-SE" altLang="sv-SE" dirty="0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584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1ED3B33E-BA77-4920-8685-116DB28F631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3686"/>
            <a:ext cx="504056" cy="491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4" r:id="rId14"/>
    <p:sldLayoutId id="2147483675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416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C84"/>
        </a:buClr>
        <a:buChar char="›"/>
        <a:defRPr sz="2800" kern="1200">
          <a:solidFill>
            <a:srgbClr val="0041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71930"/>
        </a:buClr>
        <a:buChar char="›"/>
        <a:defRPr sz="2400" kern="1200">
          <a:solidFill>
            <a:srgbClr val="00416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A618"/>
        </a:buClr>
        <a:buChar char="›"/>
        <a:defRPr sz="2000" kern="1200">
          <a:solidFill>
            <a:srgbClr val="00416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4BA00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Miljötillståndet i havet</a:t>
            </a: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Stina Olofsson</a:t>
            </a:r>
          </a:p>
          <a:p>
            <a:r>
              <a:rPr lang="sv-SE" dirty="0" smtClean="0"/>
              <a:t>Linköping 2017-11-07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172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Källfördelning Sverige, </a:t>
            </a:r>
            <a:r>
              <a:rPr lang="sv-SE" sz="2400" dirty="0"/>
              <a:t>nettobelastning av </a:t>
            </a:r>
            <a:r>
              <a:rPr lang="sv-SE" sz="2400" dirty="0" smtClean="0"/>
              <a:t>fosfor </a:t>
            </a:r>
            <a:r>
              <a:rPr lang="sv-SE" sz="2400" dirty="0"/>
              <a:t>201</a:t>
            </a:r>
            <a:r>
              <a:rPr lang="sv-SE" dirty="0"/>
              <a:t>4 </a:t>
            </a:r>
            <a:r>
              <a:rPr lang="sv-SE" sz="1800" b="0" dirty="0"/>
              <a:t>(flödesnormaliserat 1994-2013)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703" y="1988840"/>
            <a:ext cx="6378578" cy="4722906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ruta 5"/>
          <p:cNvSpPr txBox="1"/>
          <p:nvPr/>
        </p:nvSpPr>
        <p:spPr>
          <a:xfrm>
            <a:off x="6372200" y="2132856"/>
            <a:ext cx="237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=kommunala reningsverk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9439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067" y="1052736"/>
            <a:ext cx="8219007" cy="5653285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3752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Syrefria bottnar- </a:t>
            </a:r>
            <a:r>
              <a:rPr lang="sv-SE" dirty="0" err="1" smtClean="0"/>
              <a:t>mätprogram</a:t>
            </a:r>
            <a:r>
              <a:rPr lang="sv-SE" dirty="0" smtClean="0"/>
              <a:t> SMHI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00808"/>
            <a:ext cx="7301975" cy="4937664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8972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SMHI  förklarar: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Näringstillförseln </a:t>
            </a:r>
            <a:r>
              <a:rPr lang="sv-SE" dirty="0"/>
              <a:t>började förändras drastiskt under mitten av 1900-talet, framförallt genom införandet av konstgödsel inom jordbruket men även på grund av en ökad befolkningsmängd.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Det </a:t>
            </a:r>
            <a:r>
              <a:rPr lang="sv-SE" dirty="0"/>
              <a:t>är </a:t>
            </a:r>
            <a:r>
              <a:rPr lang="sv-SE" dirty="0" smtClean="0"/>
              <a:t>två </a:t>
            </a:r>
            <a:r>
              <a:rPr lang="sv-SE" dirty="0"/>
              <a:t>saker </a:t>
            </a:r>
            <a:r>
              <a:rPr lang="sv-SE"/>
              <a:t>som </a:t>
            </a:r>
            <a:r>
              <a:rPr lang="sv-SE" smtClean="0"/>
              <a:t>påverkat </a:t>
            </a:r>
            <a:r>
              <a:rPr lang="sv-SE" dirty="0" smtClean="0"/>
              <a:t>syresituationen; </a:t>
            </a:r>
            <a:r>
              <a:rPr lang="sv-SE" dirty="0"/>
              <a:t>förlängda tidsintervall mellan stora inflöden samt ökad mängd tillförd näring.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2426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länders reduktionsbeting HELCOM 2013 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729261"/>
              </p:ext>
            </p:extLst>
          </p:nvPr>
        </p:nvGraphicFramePr>
        <p:xfrm>
          <a:off x="539750" y="1844675"/>
          <a:ext cx="806132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108">
                  <a:extLst>
                    <a:ext uri="{9D8B030D-6E8A-4147-A177-3AD203B41FA5}">
                      <a16:colId xmlns:a16="http://schemas.microsoft.com/office/drawing/2014/main" val="4203639777"/>
                    </a:ext>
                  </a:extLst>
                </a:gridCol>
                <a:gridCol w="2687108">
                  <a:extLst>
                    <a:ext uri="{9D8B030D-6E8A-4147-A177-3AD203B41FA5}">
                      <a16:colId xmlns:a16="http://schemas.microsoft.com/office/drawing/2014/main" val="943897289"/>
                    </a:ext>
                  </a:extLst>
                </a:gridCol>
                <a:gridCol w="2687108">
                  <a:extLst>
                    <a:ext uri="{9D8B030D-6E8A-4147-A177-3AD203B41FA5}">
                      <a16:colId xmlns:a16="http://schemas.microsoft.com/office/drawing/2014/main" val="2705997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Kväve, ton per år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Fosfor, ton per år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7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Danmark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2890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  38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5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Estland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1800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320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Finland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2430 +600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330 +26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4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Tyskland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7170 +500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110 +60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8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Lettland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1670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220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4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Litauen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8970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1470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80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Polen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43160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7480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8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Ryssland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10380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3790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Sverige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9240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    530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007013"/>
                  </a:ext>
                </a:extLst>
              </a:tr>
            </a:tbl>
          </a:graphicData>
        </a:graphic>
      </p:graphicFrame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1332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hav ur två perspektiv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617" y="2025154"/>
            <a:ext cx="2970263" cy="3708102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132856"/>
            <a:ext cx="5391150" cy="233362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067944" y="486916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Källa: Larsson, Wikner, Andersson. Havet 2008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6168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95536" y="1161058"/>
            <a:ext cx="8205539" cy="539750"/>
          </a:xfrm>
        </p:spPr>
        <p:txBody>
          <a:bodyPr/>
          <a:lstStyle/>
          <a:p>
            <a:r>
              <a:rPr lang="sv-SE" dirty="0" smtClean="0"/>
              <a:t>Total kvävetillförsel till Östersjön 1995- 2014, alla sektorer</a:t>
            </a: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56" y="2025155"/>
            <a:ext cx="7348820" cy="3512840"/>
          </a:xfrm>
          <a:prstGeom prst="rect">
            <a:avLst/>
          </a:prstGeom>
        </p:spPr>
      </p:pic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extruta 9"/>
          <p:cNvSpPr txBox="1"/>
          <p:nvPr/>
        </p:nvSpPr>
        <p:spPr>
          <a:xfrm>
            <a:off x="560582" y="1700808"/>
            <a:ext cx="9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355976" y="2420888"/>
            <a:ext cx="1008112" cy="189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395536" y="5661248"/>
            <a:ext cx="288032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3923928" y="5661248"/>
            <a:ext cx="2880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683568" y="562059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Atmosfärisk deposition</a:t>
            </a:r>
            <a:endParaRPr lang="sv-SE" sz="1800" dirty="0"/>
          </a:p>
        </p:txBody>
      </p:sp>
      <p:sp>
        <p:nvSpPr>
          <p:cNvPr id="16" name="textruta 15"/>
          <p:cNvSpPr txBox="1"/>
          <p:nvPr/>
        </p:nvSpPr>
        <p:spPr>
          <a:xfrm>
            <a:off x="4292394" y="5620598"/>
            <a:ext cx="236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Tillförsel med floder</a:t>
            </a:r>
            <a:endParaRPr lang="sv-SE" sz="1800" dirty="0"/>
          </a:p>
        </p:txBody>
      </p:sp>
      <p:sp>
        <p:nvSpPr>
          <p:cNvPr id="17" name="Rektangel 16"/>
          <p:cNvSpPr/>
          <p:nvPr/>
        </p:nvSpPr>
        <p:spPr>
          <a:xfrm>
            <a:off x="4211960" y="2359764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6732240" y="566124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</a:t>
            </a:r>
            <a:r>
              <a:rPr lang="sv-SE" sz="1600" dirty="0" smtClean="0"/>
              <a:t>älla: HELCOM</a:t>
            </a:r>
            <a:endParaRPr lang="sv-SE" sz="1600" dirty="0"/>
          </a:p>
        </p:txBody>
      </p:sp>
      <p:sp>
        <p:nvSpPr>
          <p:cNvPr id="2" name="textruta 1"/>
          <p:cNvSpPr txBox="1"/>
          <p:nvPr/>
        </p:nvSpPr>
        <p:spPr>
          <a:xfrm>
            <a:off x="7927976" y="3068960"/>
            <a:ext cx="46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mål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65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61058"/>
            <a:ext cx="8349555" cy="539750"/>
          </a:xfrm>
        </p:spPr>
        <p:txBody>
          <a:bodyPr/>
          <a:lstStyle/>
          <a:p>
            <a:r>
              <a:rPr lang="sv-SE" dirty="0" smtClean="0"/>
              <a:t>Total fosfortillförsel </a:t>
            </a:r>
            <a:r>
              <a:rPr lang="sv-SE" dirty="0"/>
              <a:t>till Östersjön 1995- </a:t>
            </a:r>
            <a:r>
              <a:rPr lang="sv-SE" dirty="0" smtClean="0"/>
              <a:t>2014, alla sektorer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731" y="2030239"/>
            <a:ext cx="7097647" cy="3517602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Rektangel 5"/>
          <p:cNvSpPr/>
          <p:nvPr/>
        </p:nvSpPr>
        <p:spPr>
          <a:xfrm>
            <a:off x="395536" y="5661248"/>
            <a:ext cx="288032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923928" y="5661248"/>
            <a:ext cx="2880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4292394" y="5620598"/>
            <a:ext cx="243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Tillförsel med floder</a:t>
            </a:r>
            <a:endParaRPr lang="sv-SE" sz="1800" dirty="0"/>
          </a:p>
        </p:txBody>
      </p:sp>
      <p:sp>
        <p:nvSpPr>
          <p:cNvPr id="10" name="textruta 9"/>
          <p:cNvSpPr txBox="1"/>
          <p:nvPr/>
        </p:nvSpPr>
        <p:spPr>
          <a:xfrm>
            <a:off x="683568" y="562059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Atmosfärisk deposition</a:t>
            </a:r>
            <a:endParaRPr lang="sv-SE" sz="1800" dirty="0"/>
          </a:p>
        </p:txBody>
      </p:sp>
      <p:sp>
        <p:nvSpPr>
          <p:cNvPr id="11" name="textruta 10"/>
          <p:cNvSpPr txBox="1"/>
          <p:nvPr/>
        </p:nvSpPr>
        <p:spPr>
          <a:xfrm>
            <a:off x="532097" y="16151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067944" y="2438618"/>
            <a:ext cx="1512168" cy="270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6732240" y="566124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</a:t>
            </a:r>
            <a:r>
              <a:rPr lang="sv-SE" sz="1600" dirty="0" smtClean="0"/>
              <a:t>älla: HELCOM</a:t>
            </a:r>
            <a:endParaRPr lang="sv-SE" sz="1600" dirty="0"/>
          </a:p>
        </p:txBody>
      </p:sp>
      <p:sp>
        <p:nvSpPr>
          <p:cNvPr id="14" name="textruta 13"/>
          <p:cNvSpPr txBox="1"/>
          <p:nvPr/>
        </p:nvSpPr>
        <p:spPr>
          <a:xfrm>
            <a:off x="7720378" y="3717032"/>
            <a:ext cx="428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mål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475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PLC 6 Rapport från Sverige till HELCOM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540" y="1844675"/>
            <a:ext cx="3829744" cy="4176713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ruta 5"/>
          <p:cNvSpPr txBox="1"/>
          <p:nvPr/>
        </p:nvSpPr>
        <p:spPr>
          <a:xfrm>
            <a:off x="6084168" y="2025154"/>
            <a:ext cx="251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Rapport 2016:12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6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Avrinning, vinter </a:t>
            </a:r>
            <a:r>
              <a:rPr lang="sv-SE" sz="2000" dirty="0" smtClean="0"/>
              <a:t>(vänster) </a:t>
            </a:r>
            <a:r>
              <a:rPr lang="sv-SE" dirty="0" smtClean="0"/>
              <a:t>sommar </a:t>
            </a:r>
            <a:r>
              <a:rPr lang="sv-SE" sz="2000" dirty="0" smtClean="0"/>
              <a:t>(höger)</a:t>
            </a:r>
            <a:endParaRPr lang="sv-SE" sz="200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971245"/>
            <a:ext cx="3309690" cy="417671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052804"/>
            <a:ext cx="2016224" cy="40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0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68952" cy="648072"/>
          </a:xfrm>
        </p:spPr>
        <p:txBody>
          <a:bodyPr/>
          <a:lstStyle/>
          <a:p>
            <a:r>
              <a:rPr lang="sv-SE" sz="2400" dirty="0"/>
              <a:t>O</a:t>
            </a:r>
            <a:r>
              <a:rPr lang="sv-SE" sz="2400" dirty="0" smtClean="0"/>
              <a:t>lika källor, brutto och nettobelastning, utsläpp till vatten</a:t>
            </a:r>
            <a:endParaRPr lang="sv-SE" sz="240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700808"/>
            <a:ext cx="5657528" cy="47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Källfördelning Sverige, nettobelastning av kväve 2014 </a:t>
            </a:r>
            <a:r>
              <a:rPr lang="sv-SE" sz="1800" b="0" dirty="0" smtClean="0"/>
              <a:t>(flödesnormaliserat 1994-2013)</a:t>
            </a:r>
            <a:endParaRPr lang="sv-SE" sz="1800" b="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916832"/>
            <a:ext cx="4752528" cy="4794463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ruta 5"/>
          <p:cNvSpPr txBox="1"/>
          <p:nvPr/>
        </p:nvSpPr>
        <p:spPr>
          <a:xfrm>
            <a:off x="5868144" y="2492896"/>
            <a:ext cx="237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=kommunala reningsverk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075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1161058"/>
            <a:ext cx="8421563" cy="539750"/>
          </a:xfrm>
        </p:spPr>
        <p:txBody>
          <a:bodyPr/>
          <a:lstStyle/>
          <a:p>
            <a:r>
              <a:rPr lang="sv-SE" sz="2000" dirty="0" smtClean="0"/>
              <a:t>Algblomning = uppförökning av kvävefixerande cyanobakterier,</a:t>
            </a:r>
            <a:br>
              <a:rPr lang="sv-SE" sz="2000" dirty="0" smtClean="0"/>
            </a:br>
            <a:r>
              <a:rPr lang="sv-SE" sz="2000" dirty="0" smtClean="0"/>
              <a:t>när det finns gott om fosfor</a:t>
            </a:r>
            <a:endParaRPr lang="sv-SE" sz="200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3" descr="alger 3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8" y="1844824"/>
            <a:ext cx="57531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6660232" y="3926036"/>
            <a:ext cx="2232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Fårö juli 2005</a:t>
            </a:r>
          </a:p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foto: Stina Olofsson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47658"/>
      </p:ext>
    </p:extLst>
  </p:cSld>
  <p:clrMapOvr>
    <a:masterClrMapping/>
  </p:clrMapOvr>
</p:sld>
</file>

<file path=ppt/theme/theme1.xml><?xml version="1.0" encoding="utf-8"?>
<a:theme xmlns:a="http://schemas.openxmlformats.org/drawingml/2006/main" name="Mall_powerpoint_klimat">
  <a:themeElements>
    <a:clrScheme name="Office-tema 9">
      <a:dk1>
        <a:srgbClr val="004165"/>
      </a:dk1>
      <a:lt1>
        <a:srgbClr val="FFFFFF"/>
      </a:lt1>
      <a:dk2>
        <a:srgbClr val="DC5034"/>
      </a:dk2>
      <a:lt2>
        <a:srgbClr val="D4BA00"/>
      </a:lt2>
      <a:accent1>
        <a:srgbClr val="72B5CC"/>
      </a:accent1>
      <a:accent2>
        <a:srgbClr val="005C84"/>
      </a:accent2>
      <a:accent3>
        <a:srgbClr val="FFFFFF"/>
      </a:accent3>
      <a:accent4>
        <a:srgbClr val="003655"/>
      </a:accent4>
      <a:accent5>
        <a:srgbClr val="BCD7E2"/>
      </a:accent5>
      <a:accent6>
        <a:srgbClr val="005377"/>
      </a:accent6>
      <a:hlink>
        <a:srgbClr val="A71930"/>
      </a:hlink>
      <a:folHlink>
        <a:srgbClr val="58A618"/>
      </a:folHlink>
    </a:clrScheme>
    <a:fontScheme name="Office-tema">
      <a:majorFont>
        <a:latin typeface="Helvetica"/>
        <a:ea typeface="ＭＳ Ｐゴシック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4165"/>
        </a:dk1>
        <a:lt1>
          <a:srgbClr val="FFFFFF"/>
        </a:lt1>
        <a:dk2>
          <a:srgbClr val="004165"/>
        </a:dk2>
        <a:lt2>
          <a:srgbClr val="808080"/>
        </a:lt2>
        <a:accent1>
          <a:srgbClr val="72B5CC"/>
        </a:accent1>
        <a:accent2>
          <a:srgbClr val="58A618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4F9615"/>
        </a:accent6>
        <a:hlink>
          <a:srgbClr val="DC5034"/>
        </a:hlink>
        <a:folHlink>
          <a:srgbClr val="6773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4165"/>
        </a:dk1>
        <a:lt1>
          <a:srgbClr val="FFFFFF"/>
        </a:lt1>
        <a:dk2>
          <a:srgbClr val="DC5034"/>
        </a:dk2>
        <a:lt2>
          <a:srgbClr val="D4BA00"/>
        </a:lt2>
        <a:accent1>
          <a:srgbClr val="72B5CC"/>
        </a:accent1>
        <a:accent2>
          <a:srgbClr val="005C84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005377"/>
        </a:accent6>
        <a:hlink>
          <a:srgbClr val="A71930"/>
        </a:hlink>
        <a:folHlink>
          <a:srgbClr val="58A6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7A9164-F25E-44D7-BDDC-757B77F5F929}" vid="{5F3D0B69-D251-4BCD-AB9A-9A89F731C84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Mall_powerpoint_klimat.potx</Template>
  <TotalTime>674</TotalTime>
  <Words>252</Words>
  <Application>Microsoft Office PowerPoint</Application>
  <PresentationFormat>Bildspel på skärmen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Times New Roman</vt:lpstr>
      <vt:lpstr>Mall_powerpoint_klimat</vt:lpstr>
      <vt:lpstr>Miljötillståndet i havet</vt:lpstr>
      <vt:lpstr>Våra hav ur två perspektiv</vt:lpstr>
      <vt:lpstr>Total kvävetillförsel till Östersjön 1995- 2014, alla sektorer</vt:lpstr>
      <vt:lpstr>Total fosfortillförsel till Östersjön 1995- 2014, alla sektorer</vt:lpstr>
      <vt:lpstr>PLC 6 Rapport från Sverige till HELCOM</vt:lpstr>
      <vt:lpstr>Avrinning, vinter (vänster) sommar (höger)</vt:lpstr>
      <vt:lpstr>Olika källor, brutto och nettobelastning, utsläpp till vatten</vt:lpstr>
      <vt:lpstr>Källfördelning Sverige, nettobelastning av kväve 2014 (flödesnormaliserat 1994-2013)</vt:lpstr>
      <vt:lpstr>Algblomning = uppförökning av kvävefixerande cyanobakterier, när det finns gott om fosfor</vt:lpstr>
      <vt:lpstr>Källfördelning Sverige, nettobelastning av fosfor 2014 (flödesnormaliserat 1994-2013)</vt:lpstr>
      <vt:lpstr>PowerPoint-presentation</vt:lpstr>
      <vt:lpstr>Syrefria bottnar- mätprogram SMHI</vt:lpstr>
      <vt:lpstr>SMHI  förklarar:</vt:lpstr>
      <vt:lpstr>Olika länders reduktionsbeting HELCOM 2013 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Sofie Logardt</dc:creator>
  <cp:lastModifiedBy>Tove Gilvad</cp:lastModifiedBy>
  <cp:revision>86</cp:revision>
  <cp:lastPrinted>2017-11-06T08:13:07Z</cp:lastPrinted>
  <dcterms:created xsi:type="dcterms:W3CDTF">2015-11-10T09:50:15Z</dcterms:created>
  <dcterms:modified xsi:type="dcterms:W3CDTF">2018-09-10T08:49:33Z</dcterms:modified>
</cp:coreProperties>
</file>