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D4BA00"/>
    <a:srgbClr val="58A618"/>
    <a:srgbClr val="A71930"/>
    <a:srgbClr val="005C84"/>
    <a:srgbClr val="000000"/>
    <a:srgbClr val="004165"/>
    <a:srgbClr val="004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118" d="100"/>
          <a:sy n="118" d="100"/>
        </p:scale>
        <p:origin x="1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2" name="Bildobjekt 11" descr="tes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8112801" cy="4588093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1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03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915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93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80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21519" cy="4593024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01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3066"/>
            <a:ext cx="8136904" cy="4601725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01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844823"/>
            <a:ext cx="8061325" cy="417646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04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431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57C0-2F1D-489C-A651-68BB3FFBC0B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20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916832"/>
            <a:ext cx="3954463" cy="40324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16832"/>
            <a:ext cx="3954462" cy="40324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883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996952"/>
            <a:ext cx="3868737" cy="3024336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2132856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996952"/>
            <a:ext cx="3887788" cy="3024336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FC42-1FAD-4D08-B13B-48064559F47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48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688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0266-5B98-4686-9AAD-86AB26D405E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Rubrik 1"/>
          <p:cNvSpPr txBox="1">
            <a:spLocks/>
          </p:cNvSpPr>
          <p:nvPr userDrawn="1"/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8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E0B1-A133-42B4-B88B-A80CB5A80C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243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1915609"/>
            <a:ext cx="4629150" cy="3945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C2BF-D893-47D8-A32C-59C0418717A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87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1915608"/>
            <a:ext cx="4629150" cy="3945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2249-A2F0-4E9C-ABA3-9AF433E8ECEB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377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0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419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1419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0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8" name="Bildobjekt 7" descr="Bild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1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4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reppa_PP_fot.jp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705"/>
            <a:ext cx="9144000" cy="1582615"/>
          </a:xfrm>
          <a:prstGeom prst="rect">
            <a:avLst/>
          </a:prstGeom>
        </p:spPr>
      </p:pic>
      <p:pic>
        <p:nvPicPr>
          <p:cNvPr id="2" name="Bildobjekt 1" descr="Greppa_PP_huvud.jp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0"/>
            <a:ext cx="9144000" cy="105507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831"/>
            <a:ext cx="8061325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  <a:p>
            <a:pPr lvl="1"/>
            <a:r>
              <a:rPr lang="sv-SE" altLang="sv-SE" dirty="0" smtClean="0"/>
              <a:t>Nivå två</a:t>
            </a:r>
          </a:p>
          <a:p>
            <a:pPr lvl="2"/>
            <a:r>
              <a:rPr lang="sv-SE" altLang="sv-SE" dirty="0" smtClean="0"/>
              <a:t>Nivå tre</a:t>
            </a:r>
          </a:p>
          <a:p>
            <a:pPr lvl="3"/>
            <a:r>
              <a:rPr lang="sv-SE" altLang="sv-SE" dirty="0" smtClean="0"/>
              <a:t>Nivå fyra</a:t>
            </a:r>
          </a:p>
          <a:p>
            <a:pPr lvl="4"/>
            <a:r>
              <a:rPr lang="sv-SE" altLang="sv-SE" dirty="0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584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ED3B33E-BA77-4920-8685-116DB28F631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3686"/>
            <a:ext cx="504056" cy="491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4" r:id="rId14"/>
    <p:sldLayoutId id="2147483675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84"/>
        </a:buClr>
        <a:buChar char="›"/>
        <a:defRPr sz="2800" kern="1200">
          <a:solidFill>
            <a:srgbClr val="0041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71930"/>
        </a:buClr>
        <a:buChar char="›"/>
        <a:defRPr sz="2400" kern="1200">
          <a:solidFill>
            <a:srgbClr val="00416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A618"/>
        </a:buClr>
        <a:buChar char="›"/>
        <a:defRPr sz="2000" kern="1200">
          <a:solidFill>
            <a:srgbClr val="00416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4BA00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vberg.se/" TargetMode="External"/><Relationship Id="rId2" Type="http://schemas.openxmlformats.org/officeDocument/2006/relationships/hyperlink" Target="mailto:kersti.linderholm@silvberg.se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ctrTitle"/>
          </p:nvPr>
        </p:nvSpPr>
        <p:spPr>
          <a:xfrm>
            <a:off x="3131840" y="1628800"/>
            <a:ext cx="5544616" cy="1800200"/>
          </a:xfrm>
        </p:spPr>
        <p:txBody>
          <a:bodyPr/>
          <a:lstStyle/>
          <a:p>
            <a:pPr algn="l"/>
            <a:r>
              <a:rPr lang="sv-SE" dirty="0"/>
              <a:t>Erfarenheter från klimatkollen i praktiken – </a:t>
            </a:r>
            <a:br>
              <a:rPr lang="sv-SE" dirty="0"/>
            </a:br>
            <a:r>
              <a:rPr lang="sv-SE" dirty="0"/>
              <a:t>Vilka frågor ställs ofta? </a:t>
            </a:r>
            <a:br>
              <a:rPr lang="sv-SE" dirty="0"/>
            </a:br>
            <a:r>
              <a:rPr lang="sv-SE" dirty="0"/>
              <a:t>Vilka fallgropar finns? </a:t>
            </a:r>
          </a:p>
        </p:txBody>
      </p:sp>
      <p:sp>
        <p:nvSpPr>
          <p:cNvPr id="11" name="Underrubrik 10"/>
          <p:cNvSpPr>
            <a:spLocks noGrp="1"/>
          </p:cNvSpPr>
          <p:nvPr>
            <p:ph type="subTitle" idx="1"/>
          </p:nvPr>
        </p:nvSpPr>
        <p:spPr>
          <a:xfrm>
            <a:off x="3131840" y="3429000"/>
            <a:ext cx="5544616" cy="914400"/>
          </a:xfrm>
        </p:spPr>
        <p:txBody>
          <a:bodyPr/>
          <a:lstStyle/>
          <a:p>
            <a:pPr algn="l"/>
            <a:r>
              <a:rPr lang="sv-SE" sz="1600" dirty="0"/>
              <a:t>Klimatkollen </a:t>
            </a:r>
            <a:r>
              <a:rPr lang="sv-SE" sz="1600" dirty="0" smtClean="0"/>
              <a:t>2017-03-16</a:t>
            </a:r>
            <a:endParaRPr lang="sv-SE" sz="1600" dirty="0"/>
          </a:p>
          <a:p>
            <a:pPr algn="l"/>
            <a:r>
              <a:rPr lang="sv-SE" sz="2000" dirty="0"/>
              <a:t>Kersti Linderholm</a:t>
            </a:r>
          </a:p>
          <a:p>
            <a:pPr algn="l"/>
            <a:r>
              <a:rPr lang="sv-SE" sz="2000" dirty="0">
                <a:hlinkClick r:id="rId2"/>
              </a:rPr>
              <a:t>kersti.linderholm@silvberg.se</a:t>
            </a:r>
            <a:endParaRPr lang="sv-SE" sz="2000" dirty="0"/>
          </a:p>
          <a:p>
            <a:pPr algn="l"/>
            <a:r>
              <a:rPr lang="sv-SE" sz="2000" dirty="0" smtClean="0">
                <a:hlinkClick r:id="rId3"/>
              </a:rPr>
              <a:t>www.silvberg.se</a:t>
            </a:r>
            <a:endParaRPr lang="sv-SE" sz="2000" dirty="0" smtClean="0"/>
          </a:p>
          <a:p>
            <a:pPr algn="l"/>
            <a:endParaRPr lang="sv-SE" sz="2000" dirty="0"/>
          </a:p>
          <a:p>
            <a:pPr algn="l"/>
            <a:endParaRPr lang="sv-SE" sz="2000" dirty="0"/>
          </a:p>
          <a:p>
            <a:pPr algn="l"/>
            <a:endParaRPr lang="sv-SE" dirty="0"/>
          </a:p>
        </p:txBody>
      </p:sp>
      <p:pic>
        <p:nvPicPr>
          <p:cNvPr id="5" name="Picture 1" descr="C:\Users\Kersti\Documents\SMT, regbevis, logga\!CMYKDOS kopi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157193"/>
            <a:ext cx="170254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0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Vanliga frågor allmänt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Vilka utsläpp har en resa till Thailand?</a:t>
            </a:r>
          </a:p>
          <a:p>
            <a:endParaRPr lang="sv-SE" dirty="0"/>
          </a:p>
          <a:p>
            <a:r>
              <a:rPr lang="sv-SE" dirty="0"/>
              <a:t>Varför är det positivt om jag säljer vetet till etanolfabriken men inte bageriet?</a:t>
            </a:r>
          </a:p>
          <a:p>
            <a:endParaRPr lang="sv-SE" dirty="0"/>
          </a:p>
          <a:p>
            <a:r>
              <a:rPr lang="sv-SE" dirty="0"/>
              <a:t>Hur stor del är maten av vårt totala klimatpåverkan?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961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Fallgropar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844823"/>
            <a:ext cx="8061325" cy="4032449"/>
          </a:xfrm>
        </p:spPr>
        <p:txBody>
          <a:bodyPr/>
          <a:lstStyle/>
          <a:p>
            <a:r>
              <a:rPr lang="sv-SE" dirty="0"/>
              <a:t>Är resultatet normalt för den aktuella gården?</a:t>
            </a:r>
          </a:p>
          <a:p>
            <a:endParaRPr lang="sv-SE" dirty="0"/>
          </a:p>
        </p:txBody>
      </p:sp>
      <p:pic>
        <p:nvPicPr>
          <p:cNvPr id="5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71744"/>
            <a:ext cx="6264695" cy="3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7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Förväntad skörd ton…..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Merparten </a:t>
            </a:r>
            <a:r>
              <a:rPr lang="sv-SE" dirty="0"/>
              <a:t>i Vera är kg men inte här</a:t>
            </a:r>
          </a:p>
          <a:p>
            <a:endParaRPr lang="sv-SE" dirty="0"/>
          </a:p>
        </p:txBody>
      </p:sp>
      <p:pic>
        <p:nvPicPr>
          <p:cNvPr id="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6480720" cy="34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Mera fallgropar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Lurigt med inmatningar i klimatkollen som inte går in i växtnäringsbalansen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69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Äggproduktion utan mark</a:t>
            </a:r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675"/>
            <a:ext cx="6048672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50 stutar men inga utsläpp från fodersmältning</a:t>
            </a:r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675"/>
            <a:ext cx="6696744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1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Alla behöver 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Både det svenska klimatmålet och det internationella tydliggör att livsmedelsproduktion är viktigt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80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Begränsad klimatpåverkan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 ………</a:t>
            </a:r>
          </a:p>
          <a:p>
            <a:pPr>
              <a:buNone/>
            </a:pPr>
            <a:r>
              <a:rPr lang="sv-SE" dirty="0"/>
              <a:t>    Målet ska uppnås på ett sådant sätt och i en sådan takt att den biologiska mångfalden bevaras, </a:t>
            </a:r>
            <a:r>
              <a:rPr lang="sv-SE" dirty="0">
                <a:solidFill>
                  <a:srgbClr val="00B050"/>
                </a:solidFill>
              </a:rPr>
              <a:t>livsmedelsproduktionen säkerställs </a:t>
            </a:r>
            <a:r>
              <a:rPr lang="sv-SE" dirty="0"/>
              <a:t>och andra mål för hållbar utveckling inte äventyras. ………</a:t>
            </a:r>
          </a:p>
        </p:txBody>
      </p:sp>
    </p:spTree>
    <p:extLst>
      <p:ext uri="{BB962C8B-B14F-4D97-AF65-F5344CB8AC3E}">
        <p14:creationId xmlns:p14="http://schemas.microsoft.com/office/powerpoint/2010/main" val="398933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i="1" dirty="0" smtClean="0"/>
          </a:p>
          <a:p>
            <a:endParaRPr lang="sv-SE" i="1" dirty="0"/>
          </a:p>
          <a:p>
            <a:r>
              <a:rPr lang="sv-SE" i="1" dirty="0" smtClean="0"/>
              <a:t>Frågor</a:t>
            </a:r>
            <a:r>
              <a:rPr lang="sv-SE" i="1" dirty="0"/>
              <a:t>?</a:t>
            </a:r>
          </a:p>
          <a:p>
            <a:endParaRPr lang="sv-SE" dirty="0"/>
          </a:p>
        </p:txBody>
      </p:sp>
      <p:pic>
        <p:nvPicPr>
          <p:cNvPr id="5" name="Picture 2" descr="C:\Users\Kersti\Documents\Dokument\Greppa\Klimatexpert\Greppa_Näringen_logotyp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3476772" cy="183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69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Klimatkollen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Grov beräkning som sorterar fram stort och smått</a:t>
            </a:r>
          </a:p>
          <a:p>
            <a:pPr>
              <a:buNone/>
            </a:pPr>
            <a:endParaRPr lang="sv-SE" dirty="0"/>
          </a:p>
          <a:p>
            <a:r>
              <a:rPr lang="sv-SE" dirty="0"/>
              <a:t>Tid och indata medger ingen fullständig LCA</a:t>
            </a:r>
          </a:p>
          <a:p>
            <a:endParaRPr lang="sv-SE" dirty="0"/>
          </a:p>
          <a:p>
            <a:r>
              <a:rPr lang="sv-SE" dirty="0"/>
              <a:t>Viktigast är att skapa intresse och förståelse hos lantbrukaren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27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Förberedelse viktigt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Finns uppgifter i Vera om aktuella insatsmedel och deras klimatpåverkan?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Om inte krävs efterforskning hos leverantör eller Greppas rapporter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424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/>
              <a:t>Diversa</a:t>
            </a:r>
            <a:r>
              <a:rPr lang="sv-SE" dirty="0"/>
              <a:t> gårdar tidskrävande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Insatsvaror och utsläpp måste fördelas</a:t>
            </a:r>
          </a:p>
          <a:p>
            <a:endParaRPr lang="sv-SE" dirty="0"/>
          </a:p>
          <a:p>
            <a:r>
              <a:rPr lang="sv-SE" dirty="0"/>
              <a:t>Växtodlingsgård (potatis, spannmål, oljeväxter, hö) -</a:t>
            </a:r>
          </a:p>
          <a:p>
            <a:endParaRPr lang="sv-SE" dirty="0"/>
          </a:p>
          <a:p>
            <a:r>
              <a:rPr lang="sv-SE" dirty="0"/>
              <a:t>Djur i kombination med växtodling till avsalu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7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Slutsatserna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Ofta samma som för annan rådgivning -en resurseffektiv produktion med små förluster</a:t>
            </a:r>
          </a:p>
          <a:p>
            <a:endParaRPr lang="sv-SE" dirty="0"/>
          </a:p>
          <a:p>
            <a:r>
              <a:rPr lang="sv-SE" dirty="0"/>
              <a:t>Vilket gör det viktigt att kunna förklara hur och varför vi räknar utsläpp av växthusgaser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93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Frågor produktion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har andra för klimatpåverkan från sin mjölk, kött, spannmål…..</a:t>
            </a:r>
          </a:p>
          <a:p>
            <a:endParaRPr lang="sv-SE" dirty="0"/>
          </a:p>
          <a:p>
            <a:r>
              <a:rPr lang="sv-SE" dirty="0"/>
              <a:t>Vilka utsläpp har den mat vi importerar haft?</a:t>
            </a:r>
          </a:p>
          <a:p>
            <a:endParaRPr lang="sv-SE" dirty="0"/>
          </a:p>
          <a:p>
            <a:r>
              <a:rPr lang="sv-SE" dirty="0"/>
              <a:t>Vad är en klimatsmart produktion?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44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Frågor, energi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Effekt av att byta energikälla till ex</a:t>
            </a:r>
          </a:p>
          <a:p>
            <a:pPr>
              <a:buNone/>
            </a:pPr>
            <a:r>
              <a:rPr lang="sv-SE" dirty="0"/>
              <a:t>      HVO100, RME osv.</a:t>
            </a:r>
          </a:p>
          <a:p>
            <a:pPr>
              <a:buNone/>
            </a:pPr>
            <a:r>
              <a:rPr lang="sv-SE" dirty="0"/>
              <a:t>  </a:t>
            </a:r>
          </a:p>
          <a:p>
            <a:r>
              <a:rPr lang="sv-SE" dirty="0"/>
              <a:t> Elda spannmålen </a:t>
            </a:r>
          </a:p>
          <a:p>
            <a:endParaRPr lang="sv-SE" dirty="0"/>
          </a:p>
          <a:p>
            <a:r>
              <a:rPr lang="sv-SE" dirty="0"/>
              <a:t>Strukturkalkning och dragkraftsbehov</a:t>
            </a:r>
          </a:p>
          <a:p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7590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Vanliga frågor, mark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Mulljordars utsläpp, vad göra?</a:t>
            </a:r>
          </a:p>
          <a:p>
            <a:endParaRPr lang="sv-SE" dirty="0"/>
          </a:p>
          <a:p>
            <a:endParaRPr lang="sv-SE" dirty="0"/>
          </a:p>
          <a:p>
            <a:pPr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Binder mina beten in kol?</a:t>
            </a:r>
          </a:p>
          <a:p>
            <a:endParaRPr lang="sv-SE" dirty="0"/>
          </a:p>
        </p:txBody>
      </p:sp>
      <p:pic>
        <p:nvPicPr>
          <p:cNvPr id="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2348880"/>
            <a:ext cx="7344816" cy="29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1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Frågor gödsling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Är det mer klimatvänligt att ha gröngödsling än mineralgödsel?</a:t>
            </a:r>
          </a:p>
          <a:p>
            <a:endParaRPr lang="sv-SE" dirty="0"/>
          </a:p>
          <a:p>
            <a:r>
              <a:rPr lang="sv-SE" dirty="0"/>
              <a:t>Vad innebär klimatdeklarerad gödsel?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136479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owerpoint_klimat">
  <a:themeElements>
    <a:clrScheme name="Office-tema 9">
      <a:dk1>
        <a:srgbClr val="004165"/>
      </a:dk1>
      <a:lt1>
        <a:srgbClr val="FFFFFF"/>
      </a:lt1>
      <a:dk2>
        <a:srgbClr val="DC5034"/>
      </a:dk2>
      <a:lt2>
        <a:srgbClr val="D4BA00"/>
      </a:lt2>
      <a:accent1>
        <a:srgbClr val="72B5CC"/>
      </a:accent1>
      <a:accent2>
        <a:srgbClr val="005C84"/>
      </a:accent2>
      <a:accent3>
        <a:srgbClr val="FFFFFF"/>
      </a:accent3>
      <a:accent4>
        <a:srgbClr val="003655"/>
      </a:accent4>
      <a:accent5>
        <a:srgbClr val="BCD7E2"/>
      </a:accent5>
      <a:accent6>
        <a:srgbClr val="005377"/>
      </a:accent6>
      <a:hlink>
        <a:srgbClr val="A71930"/>
      </a:hlink>
      <a:folHlink>
        <a:srgbClr val="58A618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7A9164-F25E-44D7-BDDC-757B77F5F929}" vid="{5F3D0B69-D251-4BCD-AB9A-9A89F731C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Mall_powerpoint_klimat.potx</Template>
  <TotalTime>255</TotalTime>
  <Words>331</Words>
  <Application>Microsoft Office PowerPoint</Application>
  <PresentationFormat>Bildspel på skärmen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Helvetica</vt:lpstr>
      <vt:lpstr>Times New Roman</vt:lpstr>
      <vt:lpstr>Mall_powerpoint_klimat</vt:lpstr>
      <vt:lpstr>Erfarenheter från klimatkollen i praktiken –  Vilka frågor ställs ofta?  Vilka fallgropar finns? </vt:lpstr>
      <vt:lpstr>Klimatkollen</vt:lpstr>
      <vt:lpstr>Förberedelse viktigt</vt:lpstr>
      <vt:lpstr>Diversa gårdar tidskrävande</vt:lpstr>
      <vt:lpstr>Slutsatserna</vt:lpstr>
      <vt:lpstr>Frågor produktion</vt:lpstr>
      <vt:lpstr>Frågor, energi</vt:lpstr>
      <vt:lpstr>Vanliga frågor, mark</vt:lpstr>
      <vt:lpstr>Frågor gödsling</vt:lpstr>
      <vt:lpstr>Vanliga frågor allmänt</vt:lpstr>
      <vt:lpstr>Fallgropar</vt:lpstr>
      <vt:lpstr>Förväntad skörd ton…..</vt:lpstr>
      <vt:lpstr>Mera fallgropar</vt:lpstr>
      <vt:lpstr>Äggproduktion utan mark</vt:lpstr>
      <vt:lpstr>50 stutar men inga utsläpp från fodersmältning</vt:lpstr>
      <vt:lpstr>Alla behöver mat</vt:lpstr>
      <vt:lpstr>Begränsad klimatpåverkan</vt:lpstr>
      <vt:lpstr>PowerPoint-presentation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Sofie Logardt</dc:creator>
  <cp:lastModifiedBy>Tove Gilvad</cp:lastModifiedBy>
  <cp:revision>35</cp:revision>
  <dcterms:created xsi:type="dcterms:W3CDTF">2015-11-10T09:50:15Z</dcterms:created>
  <dcterms:modified xsi:type="dcterms:W3CDTF">2018-09-10T13:29:39Z</dcterms:modified>
</cp:coreProperties>
</file>