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2" r:id="rId1"/>
  </p:sldMasterIdLst>
  <p:notesMasterIdLst>
    <p:notesMasterId r:id="rId63"/>
  </p:notesMasterIdLst>
  <p:handoutMasterIdLst>
    <p:handoutMasterId r:id="rId64"/>
  </p:handoutMasterIdLst>
  <p:sldIdLst>
    <p:sldId id="2147472135" r:id="rId2"/>
    <p:sldId id="330" r:id="rId3"/>
    <p:sldId id="331" r:id="rId4"/>
    <p:sldId id="2147472132" r:id="rId5"/>
    <p:sldId id="2147472129" r:id="rId6"/>
    <p:sldId id="362" r:id="rId7"/>
    <p:sldId id="2147472124" r:id="rId8"/>
    <p:sldId id="365" r:id="rId9"/>
    <p:sldId id="327" r:id="rId10"/>
    <p:sldId id="277" r:id="rId11"/>
    <p:sldId id="369" r:id="rId12"/>
    <p:sldId id="258" r:id="rId13"/>
    <p:sldId id="2147472125" r:id="rId14"/>
    <p:sldId id="2147472126" r:id="rId15"/>
    <p:sldId id="2147472127" r:id="rId16"/>
    <p:sldId id="259" r:id="rId17"/>
    <p:sldId id="278" r:id="rId18"/>
    <p:sldId id="260" r:id="rId19"/>
    <p:sldId id="328" r:id="rId20"/>
    <p:sldId id="261" r:id="rId21"/>
    <p:sldId id="262" r:id="rId22"/>
    <p:sldId id="264" r:id="rId23"/>
    <p:sldId id="265" r:id="rId24"/>
    <p:sldId id="358" r:id="rId25"/>
    <p:sldId id="281" r:id="rId26"/>
    <p:sldId id="372" r:id="rId27"/>
    <p:sldId id="282" r:id="rId28"/>
    <p:sldId id="371" r:id="rId29"/>
    <p:sldId id="344" r:id="rId30"/>
    <p:sldId id="345" r:id="rId31"/>
    <p:sldId id="348" r:id="rId32"/>
    <p:sldId id="333" r:id="rId33"/>
    <p:sldId id="285" r:id="rId34"/>
    <p:sldId id="316" r:id="rId35"/>
    <p:sldId id="287" r:id="rId36"/>
    <p:sldId id="288" r:id="rId37"/>
    <p:sldId id="310" r:id="rId38"/>
    <p:sldId id="347" r:id="rId39"/>
    <p:sldId id="290" r:id="rId40"/>
    <p:sldId id="291" r:id="rId41"/>
    <p:sldId id="292" r:id="rId42"/>
    <p:sldId id="293" r:id="rId43"/>
    <p:sldId id="359" r:id="rId44"/>
    <p:sldId id="343" r:id="rId45"/>
    <p:sldId id="353" r:id="rId46"/>
    <p:sldId id="354" r:id="rId47"/>
    <p:sldId id="311" r:id="rId48"/>
    <p:sldId id="338" r:id="rId49"/>
    <p:sldId id="339" r:id="rId50"/>
    <p:sldId id="350" r:id="rId51"/>
    <p:sldId id="342" r:id="rId52"/>
    <p:sldId id="305" r:id="rId53"/>
    <p:sldId id="312" r:id="rId54"/>
    <p:sldId id="355" r:id="rId55"/>
    <p:sldId id="314" r:id="rId56"/>
    <p:sldId id="295" r:id="rId57"/>
    <p:sldId id="315" r:id="rId58"/>
    <p:sldId id="332" r:id="rId59"/>
    <p:sldId id="366" r:id="rId60"/>
    <p:sldId id="367" r:id="rId61"/>
    <p:sldId id="2147472128" r:id="rId62"/>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F4CD"/>
    <a:srgbClr val="105653"/>
    <a:srgbClr val="F8F5ED"/>
    <a:srgbClr val="96D4AC"/>
    <a:srgbClr val="F68F61"/>
    <a:srgbClr val="285468"/>
    <a:srgbClr val="0D2B38"/>
    <a:srgbClr val="0D3730"/>
    <a:srgbClr val="2D6A81"/>
    <a:srgbClr val="418B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llanmörkt format 2 - Dekorfär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70547" autoAdjust="0"/>
  </p:normalViewPr>
  <p:slideViewPr>
    <p:cSldViewPr snapToGrid="0">
      <p:cViewPr varScale="1">
        <p:scale>
          <a:sx n="105" d="100"/>
          <a:sy n="105" d="100"/>
        </p:scale>
        <p:origin x="2304" y="108"/>
      </p:cViewPr>
      <p:guideLst/>
    </p:cSldViewPr>
  </p:slid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120" d="100"/>
          <a:sy n="120" d="100"/>
        </p:scale>
        <p:origin x="4212" y="9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E96BC0EF-C74E-4531-9C70-D6891FFCD86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1E411CFE-2DA3-4F23-8C89-BDCB76C4452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CD63EDF-17B8-4485-8650-2634BDD7E0FA}" type="datetimeFigureOut">
              <a:rPr lang="sv-SE" smtClean="0"/>
              <a:t>2026-10-14</a:t>
            </a:fld>
            <a:endParaRPr lang="sv-SE"/>
          </a:p>
        </p:txBody>
      </p:sp>
      <p:sp>
        <p:nvSpPr>
          <p:cNvPr id="4" name="Platshållare för sidfot 3">
            <a:extLst>
              <a:ext uri="{FF2B5EF4-FFF2-40B4-BE49-F238E27FC236}">
                <a16:creationId xmlns:a16="http://schemas.microsoft.com/office/drawing/2014/main" id="{92DF480B-1103-49BF-AF3B-CCBE29F1DC9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A8340F48-6342-451E-B8C4-41A1D0B916A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79E8A64-D8AF-43E7-B188-FE9D5F6E8D23}" type="slidenum">
              <a:rPr lang="sv-SE" smtClean="0"/>
              <a:t>‹#›</a:t>
            </a:fld>
            <a:endParaRPr lang="sv-SE"/>
          </a:p>
        </p:txBody>
      </p:sp>
    </p:spTree>
    <p:extLst>
      <p:ext uri="{BB962C8B-B14F-4D97-AF65-F5344CB8AC3E}">
        <p14:creationId xmlns:p14="http://schemas.microsoft.com/office/powerpoint/2010/main" val="38653897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5B9885-F726-4639-961A-2C65F568FE50}" type="datetimeFigureOut">
              <a:rPr lang="sv-SE" smtClean="0"/>
              <a:t>2026-10-14</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521FCE-6D72-4AB3-8E96-3BFB2CB19148}" type="slidenum">
              <a:rPr lang="sv-SE" smtClean="0"/>
              <a:t>‹#›</a:t>
            </a:fld>
            <a:endParaRPr lang="sv-SE"/>
          </a:p>
        </p:txBody>
      </p:sp>
    </p:spTree>
    <p:extLst>
      <p:ext uri="{BB962C8B-B14F-4D97-AF65-F5344CB8AC3E}">
        <p14:creationId xmlns:p14="http://schemas.microsoft.com/office/powerpoint/2010/main" val="2162499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000" dirty="0"/>
              <a:t>Presentation uppdaterad i 14 oktober 2026.</a:t>
            </a:r>
          </a:p>
          <a:p>
            <a:endParaRPr lang="sv-SE" sz="1000" dirty="0"/>
          </a:p>
          <a:p>
            <a:r>
              <a:rPr lang="sv-SE" sz="1000" dirty="0"/>
              <a:t>Foto: Petter Halldén, jordbruksverket.</a:t>
            </a:r>
          </a:p>
        </p:txBody>
      </p:sp>
      <p:sp>
        <p:nvSpPr>
          <p:cNvPr id="4" name="Platshållare för bildnummer 3"/>
          <p:cNvSpPr>
            <a:spLocks noGrp="1"/>
          </p:cNvSpPr>
          <p:nvPr>
            <p:ph type="sldNum" sz="quarter" idx="5"/>
          </p:nvPr>
        </p:nvSpPr>
        <p:spPr/>
        <p:txBody>
          <a:bodyPr/>
          <a:lstStyle/>
          <a:p>
            <a:fld id="{22521FCE-6D72-4AB3-8E96-3BFB2CB19148}" type="slidenum">
              <a:rPr lang="sv-SE" smtClean="0"/>
              <a:t>1</a:t>
            </a:fld>
            <a:endParaRPr lang="sv-SE"/>
          </a:p>
        </p:txBody>
      </p:sp>
    </p:spTree>
    <p:extLst>
      <p:ext uri="{BB962C8B-B14F-4D97-AF65-F5344CB8AC3E}">
        <p14:creationId xmlns:p14="http://schemas.microsoft.com/office/powerpoint/2010/main" val="2855493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En bild på blommande tjärblomster och en gård i bakgrunden.</a:t>
            </a:r>
          </a:p>
          <a:p>
            <a:r>
              <a:rPr lang="sv-SE" dirty="0"/>
              <a:t>En närbild på en åkerhumla på tjärblomster</a:t>
            </a:r>
          </a:p>
          <a:p>
            <a:r>
              <a:rPr lang="sv-SE" dirty="0"/>
              <a:t>Foto:</a:t>
            </a:r>
            <a:r>
              <a:rPr lang="sv-SE" baseline="0" dirty="0"/>
              <a:t> Petter Haldén</a:t>
            </a:r>
            <a:endParaRPr lang="sv-SE" dirty="0"/>
          </a:p>
        </p:txBody>
      </p:sp>
      <p:sp>
        <p:nvSpPr>
          <p:cNvPr id="4" name="Platshållare för bildnummer 3"/>
          <p:cNvSpPr>
            <a:spLocks noGrp="1"/>
          </p:cNvSpPr>
          <p:nvPr>
            <p:ph type="sldNum" sz="quarter" idx="10"/>
          </p:nvPr>
        </p:nvSpPr>
        <p:spPr/>
        <p:txBody>
          <a:bodyPr/>
          <a:lstStyle/>
          <a:p>
            <a:fld id="{11D2476B-E31A-4AD2-9428-B6E560922EC8}" type="slidenum">
              <a:rPr lang="sv-SE" smtClean="0"/>
              <a:t>2</a:t>
            </a:fld>
            <a:endParaRPr lang="sv-SE"/>
          </a:p>
        </p:txBody>
      </p:sp>
    </p:spTree>
    <p:extLst>
      <p:ext uri="{BB962C8B-B14F-4D97-AF65-F5344CB8AC3E}">
        <p14:creationId xmlns:p14="http://schemas.microsoft.com/office/powerpoint/2010/main" val="399654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887C2-7EDB-1FA1-B398-4362720C72C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BD67BC9-F734-B23A-4F3D-21C4FDB34F5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050D315-80FA-7691-0A6E-72576F50E6D8}"/>
              </a:ext>
            </a:extLst>
          </p:cNvPr>
          <p:cNvSpPr>
            <a:spLocks noGrp="1"/>
          </p:cNvSpPr>
          <p:nvPr>
            <p:ph type="body" idx="1"/>
          </p:nvPr>
        </p:nvSpPr>
        <p:spPr/>
        <p:txBody>
          <a:bodyPr/>
          <a:lstStyle/>
          <a:p>
            <a:r>
              <a:rPr lang="sv-SE" dirty="0"/>
              <a:t>Vi inleder</a:t>
            </a:r>
            <a:r>
              <a:rPr lang="sv-SE" baseline="0" dirty="0"/>
              <a:t> med att motivera lantbrukaren till att vilja göra åtgärder för biologisk mångfald.  </a:t>
            </a:r>
            <a:r>
              <a:rPr lang="sv-SE" dirty="0"/>
              <a:t>Vi vill att</a:t>
            </a:r>
            <a:r>
              <a:rPr lang="sv-SE" baseline="0" dirty="0"/>
              <a:t> rådgivaren är medveten om hur biologisk mångfald och ekosystemtjänster förhåller sig till varandra. När det står ”underlagsmaterial bildspel” längst ned så vet ni att det är från det material som rådgivaren använder för köksbordsamtalet. </a:t>
            </a:r>
            <a:endParaRPr lang="sv-SE" dirty="0"/>
          </a:p>
        </p:txBody>
      </p:sp>
      <p:sp>
        <p:nvSpPr>
          <p:cNvPr id="4" name="Platshållare för bildnummer 3">
            <a:extLst>
              <a:ext uri="{FF2B5EF4-FFF2-40B4-BE49-F238E27FC236}">
                <a16:creationId xmlns:a16="http://schemas.microsoft.com/office/drawing/2014/main" id="{602D719E-B007-E7F1-535B-2336073ADC9F}"/>
              </a:ext>
            </a:extLst>
          </p:cNvPr>
          <p:cNvSpPr>
            <a:spLocks noGrp="1"/>
          </p:cNvSpPr>
          <p:nvPr>
            <p:ph type="sldNum" sz="quarter" idx="10"/>
          </p:nvPr>
        </p:nvSpPr>
        <p:spPr/>
        <p:txBody>
          <a:bodyPr/>
          <a:lstStyle/>
          <a:p>
            <a:fld id="{11D2476B-E31A-4AD2-9428-B6E560922EC8}" type="slidenum">
              <a:rPr lang="sv-SE" smtClean="0"/>
              <a:t>4</a:t>
            </a:fld>
            <a:endParaRPr lang="sv-SE"/>
          </a:p>
        </p:txBody>
      </p:sp>
    </p:spTree>
    <p:extLst>
      <p:ext uri="{BB962C8B-B14F-4D97-AF65-F5344CB8AC3E}">
        <p14:creationId xmlns:p14="http://schemas.microsoft.com/office/powerpoint/2010/main" val="33000328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3FD8A-A058-8DDA-8A27-C6D884B5D0C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DDAB3DC-F6FC-0B26-3DC9-86E8728C4E5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A0642A7-3374-EB6C-52A5-792AD2BF91AC}"/>
              </a:ext>
            </a:extLst>
          </p:cNvPr>
          <p:cNvSpPr>
            <a:spLocks noGrp="1"/>
          </p:cNvSpPr>
          <p:nvPr>
            <p:ph type="body" idx="1"/>
          </p:nvPr>
        </p:nvSpPr>
        <p:spPr/>
        <p:txBody>
          <a:bodyPr/>
          <a:lstStyle/>
          <a:p>
            <a:r>
              <a:rPr lang="sv-SE" dirty="0"/>
              <a:t>I</a:t>
            </a:r>
            <a:r>
              <a:rPr lang="sv-SE" baseline="0" dirty="0"/>
              <a:t> korthet så är biologisk mångfald allt liv medan ekosystemtjänster är den nytta som biologisk mångfald har för människan. </a:t>
            </a:r>
            <a:endParaRPr lang="sv-SE" dirty="0"/>
          </a:p>
        </p:txBody>
      </p:sp>
      <p:sp>
        <p:nvSpPr>
          <p:cNvPr id="4" name="Platshållare för bildnummer 3">
            <a:extLst>
              <a:ext uri="{FF2B5EF4-FFF2-40B4-BE49-F238E27FC236}">
                <a16:creationId xmlns:a16="http://schemas.microsoft.com/office/drawing/2014/main" id="{6B71B48A-9BA8-261C-348E-7418FD7A341A}"/>
              </a:ext>
            </a:extLst>
          </p:cNvPr>
          <p:cNvSpPr>
            <a:spLocks noGrp="1"/>
          </p:cNvSpPr>
          <p:nvPr>
            <p:ph type="sldNum" sz="quarter" idx="10"/>
          </p:nvPr>
        </p:nvSpPr>
        <p:spPr/>
        <p:txBody>
          <a:bodyPr/>
          <a:lstStyle/>
          <a:p>
            <a:fld id="{11D2476B-E31A-4AD2-9428-B6E560922EC8}" type="slidenum">
              <a:rPr lang="sv-SE" smtClean="0"/>
              <a:t>5</a:t>
            </a:fld>
            <a:endParaRPr lang="sv-SE"/>
          </a:p>
        </p:txBody>
      </p:sp>
    </p:spTree>
    <p:extLst>
      <p:ext uri="{BB962C8B-B14F-4D97-AF65-F5344CB8AC3E}">
        <p14:creationId xmlns:p14="http://schemas.microsoft.com/office/powerpoint/2010/main" val="3162637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För det är faktiskt så att med nuvarande kunskap så skulle vi klara många</a:t>
            </a:r>
            <a:r>
              <a:rPr lang="sv-SE" baseline="0" dirty="0"/>
              <a:t> av de här med e</a:t>
            </a:r>
            <a:r>
              <a:rPr lang="sv-SE" dirty="0"/>
              <a:t>n mycket begränsad biologisk mångfald. T ex pollinering av jordbruksgrödor skulle vi av allt att döma klara</a:t>
            </a:r>
            <a:r>
              <a:rPr lang="sv-SE" baseline="0" dirty="0"/>
              <a:t> med i stort sett honungsbin och några humlearter. Det går ju att köpa humlebon till och med idag som ni vet. Stark utveckling i intensivt odlade områden i västra Europa att ersätta vilda </a:t>
            </a:r>
            <a:r>
              <a:rPr lang="sv-SE" baseline="0" dirty="0" err="1"/>
              <a:t>pollinatörer</a:t>
            </a:r>
            <a:r>
              <a:rPr lang="sv-SE" baseline="0" dirty="0"/>
              <a:t> med husdjur. Det är väldigt lätt att bara fokusera på nyttoaspekten med biologisk mångfald, men varför skall vi bara bevara den biologiska mångfald som vi vet gör nytta för människor?  Ska bara de nyttiga få finnas?</a:t>
            </a:r>
            <a:endParaRPr lang="sv-SE" dirty="0"/>
          </a:p>
        </p:txBody>
      </p:sp>
      <p:sp>
        <p:nvSpPr>
          <p:cNvPr id="4" name="Platshållare för bildnummer 3"/>
          <p:cNvSpPr>
            <a:spLocks noGrp="1"/>
          </p:cNvSpPr>
          <p:nvPr>
            <p:ph type="sldNum" sz="quarter" idx="10"/>
          </p:nvPr>
        </p:nvSpPr>
        <p:spPr/>
        <p:txBody>
          <a:bodyPr/>
          <a:lstStyle/>
          <a:p>
            <a:fld id="{11D2476B-E31A-4AD2-9428-B6E560922EC8}" type="slidenum">
              <a:rPr lang="sv-SE" smtClean="0"/>
              <a:t>6</a:t>
            </a:fld>
            <a:endParaRPr lang="sv-SE"/>
          </a:p>
        </p:txBody>
      </p:sp>
    </p:spTree>
    <p:extLst>
      <p:ext uri="{BB962C8B-B14F-4D97-AF65-F5344CB8AC3E}">
        <p14:creationId xmlns:p14="http://schemas.microsoft.com/office/powerpoint/2010/main" val="42026015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3E1C7-8F51-644E-3EF5-8B582AAA7EE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4B3317D-23B6-8FF8-1565-D0DD5D14166E}"/>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A72FC49-DAA8-DA0D-9150-4B14D3ED383E}"/>
              </a:ext>
            </a:extLst>
          </p:cNvPr>
          <p:cNvSpPr>
            <a:spLocks noGrp="1"/>
          </p:cNvSpPr>
          <p:nvPr>
            <p:ph type="body" idx="1"/>
          </p:nvPr>
        </p:nvSpPr>
        <p:spPr/>
        <p:txBody>
          <a:bodyPr/>
          <a:lstStyle/>
          <a:p>
            <a:r>
              <a:rPr lang="sv-SE" dirty="0"/>
              <a:t>Och det är dessutom förstås så att vi har kommit överens på global nivå och nationell nivå om att biologisk mångfald ska bevaras.</a:t>
            </a:r>
            <a:r>
              <a:rPr lang="sv-SE" baseline="0" dirty="0"/>
              <a:t> Det är stora utmaningar men vi är överens om de grundläggande formuleringarna. Vi ska också ha i minnet att konsumenterna förväntar sig att svenskt lantbruk ska hysa en rik biologisk mångfald. </a:t>
            </a:r>
            <a:endParaRPr lang="sv-SE" dirty="0"/>
          </a:p>
        </p:txBody>
      </p:sp>
      <p:sp>
        <p:nvSpPr>
          <p:cNvPr id="4" name="Platshållare för bildnummer 3">
            <a:extLst>
              <a:ext uri="{FF2B5EF4-FFF2-40B4-BE49-F238E27FC236}">
                <a16:creationId xmlns:a16="http://schemas.microsoft.com/office/drawing/2014/main" id="{12CF94ED-17C2-A19F-FAFB-7AD81BF8CD80}"/>
              </a:ext>
            </a:extLst>
          </p:cNvPr>
          <p:cNvSpPr>
            <a:spLocks noGrp="1"/>
          </p:cNvSpPr>
          <p:nvPr>
            <p:ph type="sldNum" sz="quarter" idx="10"/>
          </p:nvPr>
        </p:nvSpPr>
        <p:spPr/>
        <p:txBody>
          <a:bodyPr/>
          <a:lstStyle/>
          <a:p>
            <a:fld id="{11D2476B-E31A-4AD2-9428-B6E560922EC8}" type="slidenum">
              <a:rPr lang="sv-SE" smtClean="0"/>
              <a:t>7</a:t>
            </a:fld>
            <a:endParaRPr lang="sv-SE"/>
          </a:p>
        </p:txBody>
      </p:sp>
    </p:spTree>
    <p:extLst>
      <p:ext uri="{BB962C8B-B14F-4D97-AF65-F5344CB8AC3E}">
        <p14:creationId xmlns:p14="http://schemas.microsoft.com/office/powerpoint/2010/main" val="3735284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Foto: Petter Haldén</a:t>
            </a:r>
          </a:p>
        </p:txBody>
      </p:sp>
      <p:sp>
        <p:nvSpPr>
          <p:cNvPr id="4" name="Platshållare för bildnummer 3"/>
          <p:cNvSpPr>
            <a:spLocks noGrp="1"/>
          </p:cNvSpPr>
          <p:nvPr>
            <p:ph type="sldNum" sz="quarter" idx="5"/>
          </p:nvPr>
        </p:nvSpPr>
        <p:spPr/>
        <p:txBody>
          <a:bodyPr/>
          <a:lstStyle/>
          <a:p>
            <a:fld id="{22521FCE-6D72-4AB3-8E96-3BFB2CB19148}" type="slidenum">
              <a:rPr lang="sv-SE" smtClean="0"/>
              <a:t>8</a:t>
            </a:fld>
            <a:endParaRPr lang="sv-SE"/>
          </a:p>
        </p:txBody>
      </p:sp>
    </p:spTree>
    <p:extLst>
      <p:ext uri="{BB962C8B-B14F-4D97-AF65-F5344CB8AC3E}">
        <p14:creationId xmlns:p14="http://schemas.microsoft.com/office/powerpoint/2010/main" val="1422878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hangingPunct="0"/>
            <a:r>
              <a:rPr lang="sv-SE" dirty="0"/>
              <a:t>Samtliga EU-länders miljöministrar står bakom strategin,</a:t>
            </a:r>
          </a:p>
          <a:p>
            <a:pPr hangingPunct="0"/>
            <a:r>
              <a:rPr lang="sv-SE" dirty="0"/>
              <a:t>EU:s art- och habitatdirektiv är EU:s främsta styrmedel för att uppnå konventionen</a:t>
            </a:r>
            <a:r>
              <a:rPr lang="sv-SE" baseline="0" dirty="0"/>
              <a:t> om biologisk mångfalds</a:t>
            </a:r>
            <a:r>
              <a:rPr lang="sv-SE" dirty="0"/>
              <a:t> mål om att skydda hotade arter och livsmiljöer (habitat).</a:t>
            </a:r>
          </a:p>
          <a:p>
            <a:pPr hangingPunct="0"/>
            <a:r>
              <a:rPr lang="sv-SE" dirty="0"/>
              <a:t>Natura 2000 är ett nätverk av skyddade områden i hela EU. I Sverige finns cirka 4000 sådana områden. Målet är att hejda utrotningen av arter och livsmiljöer.</a:t>
            </a:r>
          </a:p>
          <a:p>
            <a:endParaRPr lang="sv-SE" dirty="0"/>
          </a:p>
        </p:txBody>
      </p:sp>
      <p:sp>
        <p:nvSpPr>
          <p:cNvPr id="4" name="Platshållare för bildnummer 3"/>
          <p:cNvSpPr>
            <a:spLocks noGrp="1"/>
          </p:cNvSpPr>
          <p:nvPr>
            <p:ph type="sldNum" sz="quarter" idx="10"/>
          </p:nvPr>
        </p:nvSpPr>
        <p:spPr/>
        <p:txBody>
          <a:bodyPr/>
          <a:lstStyle/>
          <a:p>
            <a:fld id="{11D2476B-E31A-4AD2-9428-B6E560922EC8}" type="slidenum">
              <a:rPr lang="sv-SE" smtClean="0"/>
              <a:t>9</a:t>
            </a:fld>
            <a:endParaRPr lang="sv-SE"/>
          </a:p>
        </p:txBody>
      </p:sp>
    </p:spTree>
    <p:extLst>
      <p:ext uri="{BB962C8B-B14F-4D97-AF65-F5344CB8AC3E}">
        <p14:creationId xmlns:p14="http://schemas.microsoft.com/office/powerpoint/2010/main" val="3506236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11D2476B-E31A-4AD2-9428-B6E560922EC8}" type="slidenum">
              <a:rPr lang="sv-SE" smtClean="0"/>
              <a:t>10</a:t>
            </a:fld>
            <a:endParaRPr lang="sv-SE"/>
          </a:p>
        </p:txBody>
      </p:sp>
    </p:spTree>
    <p:extLst>
      <p:ext uri="{BB962C8B-B14F-4D97-AF65-F5344CB8AC3E}">
        <p14:creationId xmlns:p14="http://schemas.microsoft.com/office/powerpoint/2010/main" val="14014956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Att </a:t>
            </a:r>
            <a:r>
              <a:rPr lang="sv-SE" dirty="0" err="1"/>
              <a:t>behovsanpassa</a:t>
            </a:r>
            <a:r>
              <a:rPr lang="sv-SE" baseline="0" dirty="0"/>
              <a:t> bekämpningen är bra för miljö och ekonomi.</a:t>
            </a:r>
          </a:p>
          <a:p>
            <a:endParaRPr lang="sv-SE" baseline="0" dirty="0"/>
          </a:p>
          <a:p>
            <a:r>
              <a:rPr lang="sv-SE" baseline="0" dirty="0"/>
              <a:t>En bild visar en cirkel där det i mitten står ”Integrerat växtskydd” och den texten omges av fyra gröna pilar som bildar en cirkel. I pilarna står: Bevaka, </a:t>
            </a:r>
            <a:r>
              <a:rPr lang="sv-SE" baseline="0" dirty="0" err="1"/>
              <a:t>Behovsanpassa</a:t>
            </a:r>
            <a:r>
              <a:rPr lang="sv-SE" baseline="0" dirty="0"/>
              <a:t>, Följ upp och Förebygg. </a:t>
            </a:r>
            <a:endParaRPr lang="sv-SE" dirty="0"/>
          </a:p>
        </p:txBody>
      </p:sp>
      <p:sp>
        <p:nvSpPr>
          <p:cNvPr id="4" name="Platshållare för bildnummer 3"/>
          <p:cNvSpPr>
            <a:spLocks noGrp="1"/>
          </p:cNvSpPr>
          <p:nvPr>
            <p:ph type="sldNum" sz="quarter" idx="10"/>
          </p:nvPr>
        </p:nvSpPr>
        <p:spPr/>
        <p:txBody>
          <a:bodyPr/>
          <a:lstStyle/>
          <a:p>
            <a:fld id="{11D2476B-E31A-4AD2-9428-B6E560922EC8}" type="slidenum">
              <a:rPr lang="sv-SE" smtClean="0"/>
              <a:t>11</a:t>
            </a:fld>
            <a:endParaRPr lang="sv-SE"/>
          </a:p>
        </p:txBody>
      </p:sp>
    </p:spTree>
    <p:extLst>
      <p:ext uri="{BB962C8B-B14F-4D97-AF65-F5344CB8AC3E}">
        <p14:creationId xmlns:p14="http://schemas.microsoft.com/office/powerpoint/2010/main" val="905836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En bild visar en jordhumla i en</a:t>
            </a:r>
            <a:r>
              <a:rPr lang="sv-SE" baseline="0" dirty="0"/>
              <a:t> bönblomma</a:t>
            </a:r>
          </a:p>
          <a:p>
            <a:r>
              <a:rPr lang="sv-SE" baseline="0" dirty="0"/>
              <a:t>En bild visar ett </a:t>
            </a:r>
            <a:r>
              <a:rPr lang="sv-SE" baseline="0" dirty="0" err="1"/>
              <a:t>sandbi</a:t>
            </a:r>
            <a:r>
              <a:rPr lang="sv-SE" baseline="0" dirty="0"/>
              <a:t> på en jordgubbsblomma</a:t>
            </a:r>
          </a:p>
          <a:p>
            <a:r>
              <a:rPr lang="sv-SE" baseline="0" dirty="0"/>
              <a:t>En bild visar ett honungsbi i doftklöver</a:t>
            </a:r>
            <a:endParaRPr lang="sv-SE" dirty="0"/>
          </a:p>
          <a:p>
            <a:r>
              <a:rPr lang="sv-SE" dirty="0"/>
              <a:t>Foton Petter Haldén</a:t>
            </a:r>
            <a:endParaRPr lang="sv-SE" baseline="0" dirty="0"/>
          </a:p>
          <a:p>
            <a:endParaRPr lang="sv-SE" dirty="0"/>
          </a:p>
        </p:txBody>
      </p:sp>
      <p:sp>
        <p:nvSpPr>
          <p:cNvPr id="4" name="Platshållare för bildnummer 3"/>
          <p:cNvSpPr>
            <a:spLocks noGrp="1"/>
          </p:cNvSpPr>
          <p:nvPr>
            <p:ph type="sldNum" sz="quarter" idx="10"/>
          </p:nvPr>
        </p:nvSpPr>
        <p:spPr/>
        <p:txBody>
          <a:bodyPr/>
          <a:lstStyle/>
          <a:p>
            <a:fld id="{11D2476B-E31A-4AD2-9428-B6E560922EC8}" type="slidenum">
              <a:rPr lang="sv-SE" smtClean="0"/>
              <a:t>12</a:t>
            </a:fld>
            <a:endParaRPr lang="sv-SE"/>
          </a:p>
        </p:txBody>
      </p:sp>
    </p:spTree>
    <p:extLst>
      <p:ext uri="{BB962C8B-B14F-4D97-AF65-F5344CB8AC3E}">
        <p14:creationId xmlns:p14="http://schemas.microsoft.com/office/powerpoint/2010/main" val="1176667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E4605-F62A-49EA-4030-42DDCB32B2C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55AEAFC-379E-58F2-55A5-E2853755283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5E59822-9AD6-73FF-D558-77B80BCBC43C}"/>
              </a:ext>
            </a:extLst>
          </p:cNvPr>
          <p:cNvSpPr>
            <a:spLocks noGrp="1"/>
          </p:cNvSpPr>
          <p:nvPr>
            <p:ph type="body" idx="1"/>
          </p:nvPr>
        </p:nvSpPr>
        <p:spPr/>
        <p:txBody>
          <a:bodyPr/>
          <a:lstStyle/>
          <a:p>
            <a:r>
              <a:rPr lang="sv-SE" dirty="0"/>
              <a:t>En bild till höger visar en tallrik med en halv banan, en halv</a:t>
            </a:r>
            <a:r>
              <a:rPr lang="sv-SE" baseline="0" dirty="0"/>
              <a:t> apelsin och ett äpple, en kopp kaffe, en skål med yoghurt och hallon, ett ägg, en bit bröd med sylt, en tallrik gröt med russin och ett glas juice.</a:t>
            </a:r>
          </a:p>
          <a:p>
            <a:r>
              <a:rPr lang="sv-SE" baseline="0" dirty="0"/>
              <a:t>En bild till vänster visar en tom frukttallrik, en tom kaffekopp, en skål med yoghurt utan hallon, ett ägg, en bit bröd utan sylt, gröt utan russin och ingen juice.</a:t>
            </a:r>
          </a:p>
          <a:p>
            <a:endParaRPr lang="sv-SE" dirty="0"/>
          </a:p>
          <a:p>
            <a:r>
              <a:rPr lang="sv-SE" dirty="0"/>
              <a:t>Foto: Pollinera Sverige</a:t>
            </a:r>
          </a:p>
        </p:txBody>
      </p:sp>
      <p:sp>
        <p:nvSpPr>
          <p:cNvPr id="4" name="Platshållare för bildnummer 3">
            <a:extLst>
              <a:ext uri="{FF2B5EF4-FFF2-40B4-BE49-F238E27FC236}">
                <a16:creationId xmlns:a16="http://schemas.microsoft.com/office/drawing/2014/main" id="{CDA68180-CB49-B67D-ECD0-E52EAF7AC101}"/>
              </a:ext>
            </a:extLst>
          </p:cNvPr>
          <p:cNvSpPr>
            <a:spLocks noGrp="1"/>
          </p:cNvSpPr>
          <p:nvPr>
            <p:ph type="sldNum" sz="quarter" idx="10"/>
          </p:nvPr>
        </p:nvSpPr>
        <p:spPr/>
        <p:txBody>
          <a:bodyPr/>
          <a:lstStyle/>
          <a:p>
            <a:fld id="{11D2476B-E31A-4AD2-9428-B6E560922EC8}" type="slidenum">
              <a:rPr lang="sv-SE" smtClean="0"/>
              <a:t>13</a:t>
            </a:fld>
            <a:endParaRPr lang="sv-SE"/>
          </a:p>
        </p:txBody>
      </p:sp>
    </p:spTree>
    <p:extLst>
      <p:ext uri="{BB962C8B-B14F-4D97-AF65-F5344CB8AC3E}">
        <p14:creationId xmlns:p14="http://schemas.microsoft.com/office/powerpoint/2010/main" val="30248498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2705A-73AE-941A-D087-75CB44E1D15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CFB01D5-FD3A-DFB9-C047-41710D8EAF0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FBC712D-21F3-B16E-4120-385FA563A102}"/>
              </a:ext>
            </a:extLst>
          </p:cNvPr>
          <p:cNvSpPr>
            <a:spLocks noGrp="1"/>
          </p:cNvSpPr>
          <p:nvPr>
            <p:ph type="body" idx="1"/>
          </p:nvPr>
        </p:nvSpPr>
        <p:spPr/>
        <p:txBody>
          <a:bodyPr/>
          <a:lstStyle/>
          <a:p>
            <a:r>
              <a:rPr lang="sv-SE" dirty="0"/>
              <a:t>Utredningen visar att värdet av den svenska honungs- och </a:t>
            </a:r>
            <a:r>
              <a:rPr lang="sv-SE" dirty="0" err="1"/>
              <a:t>vaxproduktionen</a:t>
            </a:r>
            <a:r>
              <a:rPr lang="sv-SE" dirty="0"/>
              <a:t> är</a:t>
            </a:r>
          </a:p>
          <a:p>
            <a:r>
              <a:rPr lang="sv-SE" dirty="0"/>
              <a:t>323–343 miljoner kronor och värdet av honungsbinas pollinering är 315–641 miljoner kronor. </a:t>
            </a:r>
          </a:p>
          <a:p>
            <a:r>
              <a:rPr lang="sv-SE" dirty="0"/>
              <a:t>I beräkningarna används priserna som biodlaren, lantbrukaren eller</a:t>
            </a:r>
            <a:r>
              <a:rPr lang="sv-SE" baseline="0" dirty="0"/>
              <a:t> </a:t>
            </a:r>
            <a:r>
              <a:rPr lang="sv-SE" dirty="0"/>
              <a:t>trädgårdsodlaren får för sina produkter innan förädling.</a:t>
            </a:r>
          </a:p>
          <a:p>
            <a:r>
              <a:rPr lang="sv-SE" dirty="0"/>
              <a:t>Butiksvärdet av produkterna är väsentligt högre. </a:t>
            </a:r>
          </a:p>
          <a:p>
            <a:r>
              <a:rPr lang="sv-SE" dirty="0"/>
              <a:t>Värdet av honungsbinas pollineringstjänster i Sverige är</a:t>
            </a:r>
            <a:r>
              <a:rPr lang="sv-SE" baseline="0" dirty="0"/>
              <a:t> </a:t>
            </a:r>
            <a:r>
              <a:rPr lang="sv-SE" dirty="0"/>
              <a:t>alltså lika stort eller högre än värdet av honungs- och </a:t>
            </a:r>
            <a:r>
              <a:rPr lang="sv-SE" dirty="0" err="1"/>
              <a:t>vaxproduktionen</a:t>
            </a:r>
            <a:r>
              <a:rPr lang="sv-SE" dirty="0"/>
              <a:t>.</a:t>
            </a:r>
          </a:p>
          <a:p>
            <a:r>
              <a:rPr lang="sv-SE" dirty="0"/>
              <a:t>Honungsbinas pollinering av äpplen, jordgubbar och oljeväxter har störst ekonomisk betydelse – 75 procent av pollineringens ekonomiska värde härrör</a:t>
            </a:r>
          </a:p>
          <a:p>
            <a:r>
              <a:rPr lang="sv-SE" dirty="0"/>
              <a:t>från dessa tre grödor. Odlingen av grödor som behöver eller gynnas av insektspollinering är koncentrerad till slättbygdslänen Skåne, Östergötland och</a:t>
            </a:r>
          </a:p>
          <a:p>
            <a:r>
              <a:rPr lang="sv-SE" dirty="0"/>
              <a:t>Västra Götaland medan biodlingen inte är koncentrerad till dessa län i samma</a:t>
            </a:r>
            <a:r>
              <a:rPr lang="sv-SE" baseline="0" dirty="0"/>
              <a:t> </a:t>
            </a:r>
            <a:r>
              <a:rPr lang="sv-SE" dirty="0"/>
              <a:t>utsträckning. </a:t>
            </a:r>
          </a:p>
          <a:p>
            <a:r>
              <a:rPr lang="sv-SE" dirty="0"/>
              <a:t>Biodlingen i Sverige har ökat markant sedan sekelskiftet och</a:t>
            </a:r>
            <a:r>
              <a:rPr lang="sv-SE" baseline="0" dirty="0"/>
              <a:t> </a:t>
            </a:r>
            <a:r>
              <a:rPr lang="sv-SE" dirty="0"/>
              <a:t>antalet samhällen uppskattas 2021 till cirka 175 000.</a:t>
            </a:r>
          </a:p>
          <a:p>
            <a:endParaRPr lang="sv-SE" dirty="0"/>
          </a:p>
          <a:p>
            <a:r>
              <a:rPr lang="sv-SE" dirty="0"/>
              <a:t>Ett cirkeldiagram visar värdet av binas pollinering fördelat på oljeväxter,</a:t>
            </a:r>
            <a:r>
              <a:rPr lang="sv-SE" baseline="0" dirty="0"/>
              <a:t> åkerböna, klöverfrö, äpplen, jordgubbar och övriga grödor.</a:t>
            </a:r>
            <a:endParaRPr lang="sv-SE" dirty="0"/>
          </a:p>
        </p:txBody>
      </p:sp>
      <p:sp>
        <p:nvSpPr>
          <p:cNvPr id="4" name="Platshållare för bildnummer 3">
            <a:extLst>
              <a:ext uri="{FF2B5EF4-FFF2-40B4-BE49-F238E27FC236}">
                <a16:creationId xmlns:a16="http://schemas.microsoft.com/office/drawing/2014/main" id="{E5813EDB-353D-11C9-6ECA-C642F56FC691}"/>
              </a:ext>
            </a:extLst>
          </p:cNvPr>
          <p:cNvSpPr>
            <a:spLocks noGrp="1"/>
          </p:cNvSpPr>
          <p:nvPr>
            <p:ph type="sldNum" sz="quarter" idx="10"/>
          </p:nvPr>
        </p:nvSpPr>
        <p:spPr/>
        <p:txBody>
          <a:bodyPr/>
          <a:lstStyle/>
          <a:p>
            <a:fld id="{11D2476B-E31A-4AD2-9428-B6E560922EC8}" type="slidenum">
              <a:rPr lang="sv-SE" smtClean="0"/>
              <a:t>14</a:t>
            </a:fld>
            <a:endParaRPr lang="sv-SE"/>
          </a:p>
        </p:txBody>
      </p:sp>
    </p:spTree>
    <p:extLst>
      <p:ext uri="{BB962C8B-B14F-4D97-AF65-F5344CB8AC3E}">
        <p14:creationId xmlns:p14="http://schemas.microsoft.com/office/powerpoint/2010/main" val="26993780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ACEEC-9DF2-A5E6-2B79-E60279A3E62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677C6A2-CDBB-0A39-28F3-95370A6AAEF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8E72C1C2-836C-8BAF-2539-3868C526952A}"/>
              </a:ext>
            </a:extLst>
          </p:cNvPr>
          <p:cNvSpPr>
            <a:spLocks noGrp="1"/>
          </p:cNvSpPr>
          <p:nvPr>
            <p:ph type="body" idx="1"/>
          </p:nvPr>
        </p:nvSpPr>
        <p:spPr/>
        <p:txBody>
          <a:bodyPr/>
          <a:lstStyle/>
          <a:p>
            <a:r>
              <a:rPr lang="sv-SE" dirty="0"/>
              <a:t>En bild överst till vänster</a:t>
            </a:r>
            <a:r>
              <a:rPr lang="sv-SE" baseline="0" dirty="0"/>
              <a:t> visar ett</a:t>
            </a:r>
            <a:r>
              <a:rPr lang="sv-SE" dirty="0"/>
              <a:t> Bladluslejon (larv av gulögonslända) som äter en bladlus. Foto: Johanna</a:t>
            </a:r>
            <a:r>
              <a:rPr lang="sv-SE" baseline="0" dirty="0"/>
              <a:t> Jansson</a:t>
            </a:r>
            <a:endParaRPr lang="sv-SE" dirty="0"/>
          </a:p>
          <a:p>
            <a:r>
              <a:rPr lang="sv-SE" dirty="0"/>
              <a:t>En</a:t>
            </a:r>
            <a:r>
              <a:rPr lang="sv-SE" baseline="0" dirty="0"/>
              <a:t> b</a:t>
            </a:r>
            <a:r>
              <a:rPr lang="sv-SE" dirty="0"/>
              <a:t>ild</a:t>
            </a:r>
            <a:r>
              <a:rPr lang="sv-SE" baseline="0" dirty="0"/>
              <a:t> nederst till vänster visar en Nyckelpiga och nyckelpigeägg. Foto: Anders Arvidsson</a:t>
            </a:r>
          </a:p>
          <a:p>
            <a:r>
              <a:rPr lang="sv-SE" baseline="0" dirty="0"/>
              <a:t>En bild till höger visar Eklövsspindel. Foto: Lina Norrlund</a:t>
            </a:r>
          </a:p>
          <a:p>
            <a:r>
              <a:rPr lang="sv-SE" baseline="0" dirty="0"/>
              <a:t>En bild nederst till höger visar skriften ”Gynna nyttodjuren”</a:t>
            </a:r>
            <a:endParaRPr lang="sv-SE" dirty="0"/>
          </a:p>
        </p:txBody>
      </p:sp>
      <p:sp>
        <p:nvSpPr>
          <p:cNvPr id="4" name="Platshållare för bildnummer 3">
            <a:extLst>
              <a:ext uri="{FF2B5EF4-FFF2-40B4-BE49-F238E27FC236}">
                <a16:creationId xmlns:a16="http://schemas.microsoft.com/office/drawing/2014/main" id="{333C9C49-E299-3889-F4B2-CF9EF385B7D2}"/>
              </a:ext>
            </a:extLst>
          </p:cNvPr>
          <p:cNvSpPr>
            <a:spLocks noGrp="1"/>
          </p:cNvSpPr>
          <p:nvPr>
            <p:ph type="sldNum" sz="quarter" idx="10"/>
          </p:nvPr>
        </p:nvSpPr>
        <p:spPr/>
        <p:txBody>
          <a:bodyPr/>
          <a:lstStyle/>
          <a:p>
            <a:fld id="{11D2476B-E31A-4AD2-9428-B6E560922EC8}" type="slidenum">
              <a:rPr lang="sv-SE" smtClean="0"/>
              <a:t>15</a:t>
            </a:fld>
            <a:endParaRPr lang="sv-SE"/>
          </a:p>
        </p:txBody>
      </p:sp>
    </p:spTree>
    <p:extLst>
      <p:ext uri="{BB962C8B-B14F-4D97-AF65-F5344CB8AC3E}">
        <p14:creationId xmlns:p14="http://schemas.microsoft.com/office/powerpoint/2010/main" val="27500279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En bild visar</a:t>
            </a:r>
            <a:r>
              <a:rPr lang="sv-SE" baseline="0" dirty="0"/>
              <a:t> en hand som håller i en jordkoka med en daggmask. </a:t>
            </a:r>
            <a:r>
              <a:rPr lang="sv-SE" dirty="0"/>
              <a:t>Foto: Petter </a:t>
            </a:r>
            <a:r>
              <a:rPr lang="sv-SE" dirty="0" err="1"/>
              <a:t>Haldén</a:t>
            </a:r>
            <a:endParaRPr lang="sv-SE" dirty="0"/>
          </a:p>
        </p:txBody>
      </p:sp>
      <p:sp>
        <p:nvSpPr>
          <p:cNvPr id="4" name="Platshållare för bildnummer 3"/>
          <p:cNvSpPr>
            <a:spLocks noGrp="1"/>
          </p:cNvSpPr>
          <p:nvPr>
            <p:ph type="sldNum" sz="quarter" idx="10"/>
          </p:nvPr>
        </p:nvSpPr>
        <p:spPr/>
        <p:txBody>
          <a:bodyPr/>
          <a:lstStyle/>
          <a:p>
            <a:fld id="{11D2476B-E31A-4AD2-9428-B6E560922EC8}" type="slidenum">
              <a:rPr lang="sv-SE" smtClean="0"/>
              <a:t>16</a:t>
            </a:fld>
            <a:endParaRPr lang="sv-SE"/>
          </a:p>
        </p:txBody>
      </p:sp>
    </p:spTree>
    <p:extLst>
      <p:ext uri="{BB962C8B-B14F-4D97-AF65-F5344CB8AC3E}">
        <p14:creationId xmlns:p14="http://schemas.microsoft.com/office/powerpoint/2010/main" val="5677590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En bild visar en tofsvipa i vårsäd. Foto: Johan Wallander</a:t>
            </a:r>
          </a:p>
        </p:txBody>
      </p:sp>
      <p:sp>
        <p:nvSpPr>
          <p:cNvPr id="4" name="Platshållare för bildnummer 3"/>
          <p:cNvSpPr>
            <a:spLocks noGrp="1"/>
          </p:cNvSpPr>
          <p:nvPr>
            <p:ph type="sldNum" sz="quarter" idx="10"/>
          </p:nvPr>
        </p:nvSpPr>
        <p:spPr/>
        <p:txBody>
          <a:bodyPr/>
          <a:lstStyle/>
          <a:p>
            <a:fld id="{11D2476B-E31A-4AD2-9428-B6E560922EC8}" type="slidenum">
              <a:rPr lang="sv-SE" smtClean="0"/>
              <a:t>17</a:t>
            </a:fld>
            <a:endParaRPr lang="sv-SE"/>
          </a:p>
        </p:txBody>
      </p:sp>
    </p:spTree>
    <p:extLst>
      <p:ext uri="{BB962C8B-B14F-4D97-AF65-F5344CB8AC3E}">
        <p14:creationId xmlns:p14="http://schemas.microsoft.com/office/powerpoint/2010/main" val="5627056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Glädjen över att få se och höra fåglar i odlingslandskapet är en av</a:t>
            </a:r>
          </a:p>
          <a:p>
            <a:r>
              <a:rPr lang="sv-SE" dirty="0"/>
              <a:t>de ekosystemtjänster som fåglarna ger oss. Ett annat exempel på en</a:t>
            </a:r>
          </a:p>
          <a:p>
            <a:r>
              <a:rPr lang="sv-SE" dirty="0"/>
              <a:t>ekosystemtjänst som är till glädje för människor är att fåglar kan äta</a:t>
            </a:r>
          </a:p>
          <a:p>
            <a:r>
              <a:rPr lang="sv-SE" dirty="0"/>
              <a:t>skadeinsekter. Det finns inte mycket forskning utförd på det här området,</a:t>
            </a:r>
          </a:p>
          <a:p>
            <a:r>
              <a:rPr lang="sv-SE" dirty="0"/>
              <a:t>men det är visat att starar kan påverka mängden harkrankar i</a:t>
            </a:r>
          </a:p>
          <a:p>
            <a:r>
              <a:rPr lang="sv-SE" dirty="0"/>
              <a:t>åkermark liksom att svalor och tornseglare äter skadeinsekter på raps.</a:t>
            </a:r>
          </a:p>
          <a:p>
            <a:endParaRPr lang="sv-SE" dirty="0"/>
          </a:p>
          <a:p>
            <a:r>
              <a:rPr lang="sv-SE" dirty="0"/>
              <a:t>En bild visar en lärka på åkermark.</a:t>
            </a:r>
            <a:r>
              <a:rPr lang="sv-SE" baseline="0" dirty="0"/>
              <a:t> </a:t>
            </a:r>
            <a:r>
              <a:rPr lang="sv-SE" dirty="0"/>
              <a:t>Foto: J Wiklund/Skandinav bildbyrå</a:t>
            </a:r>
          </a:p>
        </p:txBody>
      </p:sp>
      <p:sp>
        <p:nvSpPr>
          <p:cNvPr id="4" name="Platshållare för bildnummer 3"/>
          <p:cNvSpPr>
            <a:spLocks noGrp="1"/>
          </p:cNvSpPr>
          <p:nvPr>
            <p:ph type="sldNum" sz="quarter" idx="10"/>
          </p:nvPr>
        </p:nvSpPr>
        <p:spPr/>
        <p:txBody>
          <a:bodyPr/>
          <a:lstStyle/>
          <a:p>
            <a:fld id="{11D2476B-E31A-4AD2-9428-B6E560922EC8}" type="slidenum">
              <a:rPr lang="sv-SE" smtClean="0"/>
              <a:t>18</a:t>
            </a:fld>
            <a:endParaRPr lang="sv-SE"/>
          </a:p>
        </p:txBody>
      </p:sp>
    </p:spTree>
    <p:extLst>
      <p:ext uri="{BB962C8B-B14F-4D97-AF65-F5344CB8AC3E}">
        <p14:creationId xmlns:p14="http://schemas.microsoft.com/office/powerpoint/2010/main" val="37256461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En bild visar försättsidan till </a:t>
            </a:r>
            <a:r>
              <a:rPr lang="sv-SE" dirty="0" err="1"/>
              <a:t>appen</a:t>
            </a:r>
            <a:r>
              <a:rPr lang="sv-SE" dirty="0"/>
              <a:t> Lärkvitter.</a:t>
            </a:r>
          </a:p>
        </p:txBody>
      </p:sp>
      <p:sp>
        <p:nvSpPr>
          <p:cNvPr id="4" name="Platshållare för bildnummer 3"/>
          <p:cNvSpPr>
            <a:spLocks noGrp="1"/>
          </p:cNvSpPr>
          <p:nvPr>
            <p:ph type="sldNum" sz="quarter" idx="10"/>
          </p:nvPr>
        </p:nvSpPr>
        <p:spPr/>
        <p:txBody>
          <a:bodyPr/>
          <a:lstStyle/>
          <a:p>
            <a:fld id="{11D2476B-E31A-4AD2-9428-B6E560922EC8}" type="slidenum">
              <a:rPr lang="sv-SE" smtClean="0"/>
              <a:t>19</a:t>
            </a:fld>
            <a:endParaRPr lang="sv-SE"/>
          </a:p>
        </p:txBody>
      </p:sp>
    </p:spTree>
    <p:extLst>
      <p:ext uri="{BB962C8B-B14F-4D97-AF65-F5344CB8AC3E}">
        <p14:creationId xmlns:p14="http://schemas.microsoft.com/office/powerpoint/2010/main" val="1095344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En bild visar två fältharar i ärter.</a:t>
            </a:r>
            <a:r>
              <a:rPr lang="sv-SE" baseline="0" dirty="0"/>
              <a:t> </a:t>
            </a:r>
            <a:r>
              <a:rPr lang="sv-SE" dirty="0"/>
              <a:t>Foto:</a:t>
            </a:r>
            <a:r>
              <a:rPr lang="sv-SE" baseline="0" dirty="0"/>
              <a:t> Petter Haldén</a:t>
            </a:r>
            <a:endParaRPr lang="sv-SE" dirty="0"/>
          </a:p>
        </p:txBody>
      </p:sp>
      <p:sp>
        <p:nvSpPr>
          <p:cNvPr id="4" name="Platshållare för bildnummer 3"/>
          <p:cNvSpPr>
            <a:spLocks noGrp="1"/>
          </p:cNvSpPr>
          <p:nvPr>
            <p:ph type="sldNum" sz="quarter" idx="10"/>
          </p:nvPr>
        </p:nvSpPr>
        <p:spPr/>
        <p:txBody>
          <a:bodyPr/>
          <a:lstStyle/>
          <a:p>
            <a:fld id="{11D2476B-E31A-4AD2-9428-B6E560922EC8}" type="slidenum">
              <a:rPr lang="sv-SE" smtClean="0"/>
              <a:t>20</a:t>
            </a:fld>
            <a:endParaRPr lang="sv-SE"/>
          </a:p>
        </p:txBody>
      </p:sp>
    </p:spTree>
    <p:extLst>
      <p:ext uri="{BB962C8B-B14F-4D97-AF65-F5344CB8AC3E}">
        <p14:creationId xmlns:p14="http://schemas.microsoft.com/office/powerpoint/2010/main" val="32984663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11D2476B-E31A-4AD2-9428-B6E560922EC8}" type="slidenum">
              <a:rPr lang="sv-SE" smtClean="0"/>
              <a:t>23</a:t>
            </a:fld>
            <a:endParaRPr lang="sv-SE"/>
          </a:p>
        </p:txBody>
      </p:sp>
    </p:spTree>
    <p:extLst>
      <p:ext uri="{BB962C8B-B14F-4D97-AF65-F5344CB8AC3E}">
        <p14:creationId xmlns:p14="http://schemas.microsoft.com/office/powerpoint/2010/main" val="40266425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Åkerholmar och andra småbiotoper</a:t>
            </a:r>
            <a:r>
              <a:rPr lang="sv-SE" baseline="0" dirty="0"/>
              <a:t> har ofta en rik biologisk mångfald.</a:t>
            </a:r>
          </a:p>
          <a:p>
            <a:endParaRPr lang="sv-SE" baseline="0" dirty="0"/>
          </a:p>
          <a:p>
            <a:r>
              <a:rPr lang="sv-SE" baseline="0" dirty="0"/>
              <a:t>Bilden till vänster visar åkerholmar i blommande raps. Bilden till höger visar en stenskvätta på en sten. Foto: Petter Haldén</a:t>
            </a:r>
            <a:endParaRPr lang="sv-SE" dirty="0"/>
          </a:p>
        </p:txBody>
      </p:sp>
      <p:sp>
        <p:nvSpPr>
          <p:cNvPr id="4" name="Platshållare för bildnummer 3"/>
          <p:cNvSpPr>
            <a:spLocks noGrp="1"/>
          </p:cNvSpPr>
          <p:nvPr>
            <p:ph type="sldNum" sz="quarter" idx="10"/>
          </p:nvPr>
        </p:nvSpPr>
        <p:spPr/>
        <p:txBody>
          <a:bodyPr/>
          <a:lstStyle/>
          <a:p>
            <a:fld id="{11D2476B-E31A-4AD2-9428-B6E560922EC8}" type="slidenum">
              <a:rPr lang="sv-SE" smtClean="0"/>
              <a:t>24</a:t>
            </a:fld>
            <a:endParaRPr lang="sv-SE"/>
          </a:p>
        </p:txBody>
      </p:sp>
    </p:spTree>
    <p:extLst>
      <p:ext uri="{BB962C8B-B14F-4D97-AF65-F5344CB8AC3E}">
        <p14:creationId xmlns:p14="http://schemas.microsoft.com/office/powerpoint/2010/main" val="9566988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err="1"/>
              <a:t>Sprutfria</a:t>
            </a:r>
            <a:r>
              <a:rPr lang="sv-SE" dirty="0"/>
              <a:t> </a:t>
            </a:r>
            <a:r>
              <a:rPr lang="sv-SE" dirty="0" err="1"/>
              <a:t>kantzoner</a:t>
            </a:r>
            <a:r>
              <a:rPr lang="sv-SE" dirty="0"/>
              <a:t> är en enkel åtgärd</a:t>
            </a:r>
            <a:r>
              <a:rPr lang="sv-SE" baseline="0" dirty="0"/>
              <a:t> för att gynna biologisk mångfald i åkerlandskapet som inte heller medför stora kostnader.</a:t>
            </a:r>
          </a:p>
          <a:p>
            <a:endParaRPr lang="sv-SE" baseline="0" dirty="0"/>
          </a:p>
          <a:p>
            <a:r>
              <a:rPr lang="sv-SE" baseline="0" dirty="0"/>
              <a:t>En bild visar en </a:t>
            </a:r>
            <a:r>
              <a:rPr lang="sv-SE" baseline="0" dirty="0" err="1"/>
              <a:t>sprutfri</a:t>
            </a:r>
            <a:r>
              <a:rPr lang="sv-SE" baseline="0" dirty="0"/>
              <a:t> </a:t>
            </a:r>
            <a:r>
              <a:rPr lang="sv-SE" baseline="0" dirty="0" err="1"/>
              <a:t>kantzon</a:t>
            </a:r>
            <a:r>
              <a:rPr lang="sv-SE" baseline="0" dirty="0"/>
              <a:t> med vallmo i höstvete Foto: Petter Haldén</a:t>
            </a:r>
            <a:endParaRPr lang="sv-SE" dirty="0"/>
          </a:p>
        </p:txBody>
      </p:sp>
      <p:sp>
        <p:nvSpPr>
          <p:cNvPr id="4" name="Platshållare för bildnummer 3"/>
          <p:cNvSpPr>
            <a:spLocks noGrp="1"/>
          </p:cNvSpPr>
          <p:nvPr>
            <p:ph type="sldNum" sz="quarter" idx="10"/>
          </p:nvPr>
        </p:nvSpPr>
        <p:spPr/>
        <p:txBody>
          <a:bodyPr/>
          <a:lstStyle/>
          <a:p>
            <a:fld id="{11D2476B-E31A-4AD2-9428-B6E560922EC8}" type="slidenum">
              <a:rPr lang="sv-SE" smtClean="0"/>
              <a:t>25</a:t>
            </a:fld>
            <a:endParaRPr lang="sv-SE"/>
          </a:p>
        </p:txBody>
      </p:sp>
    </p:spTree>
    <p:extLst>
      <p:ext uri="{BB962C8B-B14F-4D97-AF65-F5344CB8AC3E}">
        <p14:creationId xmlns:p14="http://schemas.microsoft.com/office/powerpoint/2010/main" val="31637255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En bild som visar en blommande fältkant med </a:t>
            </a:r>
            <a:r>
              <a:rPr lang="sv-SE" dirty="0" err="1"/>
              <a:t>bl</a:t>
            </a:r>
            <a:r>
              <a:rPr lang="sv-SE" dirty="0"/>
              <a:t> a solrosor. Foto: Petter Haldén</a:t>
            </a:r>
          </a:p>
        </p:txBody>
      </p:sp>
      <p:sp>
        <p:nvSpPr>
          <p:cNvPr id="4" name="Platshållare för bildnummer 3"/>
          <p:cNvSpPr>
            <a:spLocks noGrp="1"/>
          </p:cNvSpPr>
          <p:nvPr>
            <p:ph type="sldNum" sz="quarter" idx="5"/>
          </p:nvPr>
        </p:nvSpPr>
        <p:spPr/>
        <p:txBody>
          <a:bodyPr/>
          <a:lstStyle/>
          <a:p>
            <a:fld id="{11D2476B-E31A-4AD2-9428-B6E560922EC8}" type="slidenum">
              <a:rPr lang="sv-SE" smtClean="0"/>
              <a:t>26</a:t>
            </a:fld>
            <a:endParaRPr lang="sv-SE"/>
          </a:p>
        </p:txBody>
      </p:sp>
    </p:spTree>
    <p:extLst>
      <p:ext uri="{BB962C8B-B14F-4D97-AF65-F5344CB8AC3E}">
        <p14:creationId xmlns:p14="http://schemas.microsoft.com/office/powerpoint/2010/main" val="23843592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Kantzoner ska i de allra flesta fall fylla en funktion i många år. Med hänsyn till kostnader för såbäddsberedning och utsäde är det i allmänhet mest aktuellt med fleråriga växter på </a:t>
            </a:r>
            <a:r>
              <a:rPr lang="sv-SE" dirty="0" err="1"/>
              <a:t>kantzonerna</a:t>
            </a:r>
            <a:r>
              <a:rPr lang="sv-SE" dirty="0"/>
              <a:t>. I vissa fall, som till exempel blommande fältkanter, kan det dock vara aktuellt med ettåriga fröblandningar. Exempel på ettåriga arter som gynnar nyttodjur och som dessutom är godkända att odla på ytor med miljöstöd för blommande åker och fältkant är bovete, honungsört, luddvicker, doftklöver, solrosor och blodklöver.</a:t>
            </a:r>
          </a:p>
          <a:p>
            <a:endParaRPr lang="sv-SE" dirty="0"/>
          </a:p>
          <a:p>
            <a:r>
              <a:rPr lang="sv-SE" dirty="0"/>
              <a:t>En bild visar en blommande </a:t>
            </a:r>
            <a:r>
              <a:rPr lang="sv-SE" dirty="0" err="1"/>
              <a:t>kantzon</a:t>
            </a:r>
            <a:r>
              <a:rPr lang="sv-SE" dirty="0"/>
              <a:t> med vitklöver, doftklöver och blodklöver. Foto: Petter </a:t>
            </a:r>
            <a:r>
              <a:rPr lang="sv-SE" dirty="0" err="1"/>
              <a:t>Haldén</a:t>
            </a:r>
            <a:r>
              <a:rPr lang="sv-SE" dirty="0"/>
              <a:t>.</a:t>
            </a:r>
          </a:p>
        </p:txBody>
      </p:sp>
      <p:sp>
        <p:nvSpPr>
          <p:cNvPr id="4" name="Platshållare för bildnummer 3"/>
          <p:cNvSpPr>
            <a:spLocks noGrp="1"/>
          </p:cNvSpPr>
          <p:nvPr>
            <p:ph type="sldNum" sz="quarter" idx="10"/>
          </p:nvPr>
        </p:nvSpPr>
        <p:spPr/>
        <p:txBody>
          <a:bodyPr/>
          <a:lstStyle/>
          <a:p>
            <a:fld id="{11D2476B-E31A-4AD2-9428-B6E560922EC8}" type="slidenum">
              <a:rPr lang="sv-SE" smtClean="0"/>
              <a:t>27</a:t>
            </a:fld>
            <a:endParaRPr lang="sv-SE"/>
          </a:p>
        </p:txBody>
      </p:sp>
    </p:spTree>
    <p:extLst>
      <p:ext uri="{BB962C8B-B14F-4D97-AF65-F5344CB8AC3E}">
        <p14:creationId xmlns:p14="http://schemas.microsoft.com/office/powerpoint/2010/main" val="10196918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En bild som visar en blomremsa med bland annat rödklöver och gul sötväppling. Foto: Petter Haldén</a:t>
            </a:r>
          </a:p>
          <a:p>
            <a:endParaRPr lang="sv-SE" dirty="0"/>
          </a:p>
        </p:txBody>
      </p:sp>
      <p:sp>
        <p:nvSpPr>
          <p:cNvPr id="4" name="Platshållare för bildnummer 3"/>
          <p:cNvSpPr>
            <a:spLocks noGrp="1"/>
          </p:cNvSpPr>
          <p:nvPr>
            <p:ph type="sldNum" sz="quarter" idx="5"/>
          </p:nvPr>
        </p:nvSpPr>
        <p:spPr/>
        <p:txBody>
          <a:bodyPr/>
          <a:lstStyle/>
          <a:p>
            <a:fld id="{11D2476B-E31A-4AD2-9428-B6E560922EC8}" type="slidenum">
              <a:rPr lang="sv-SE" smtClean="0"/>
              <a:t>28</a:t>
            </a:fld>
            <a:endParaRPr lang="sv-SE"/>
          </a:p>
        </p:txBody>
      </p:sp>
    </p:spTree>
    <p:extLst>
      <p:ext uri="{BB962C8B-B14F-4D97-AF65-F5344CB8AC3E}">
        <p14:creationId xmlns:p14="http://schemas.microsoft.com/office/powerpoint/2010/main" val="31915826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Bilden visar blommande rödklöverfrö</a:t>
            </a:r>
            <a:r>
              <a:rPr lang="sv-SE" baseline="0" dirty="0"/>
              <a:t>. </a:t>
            </a:r>
            <a:r>
              <a:rPr lang="sv-SE" dirty="0"/>
              <a:t>Foto: Petter Haldén</a:t>
            </a:r>
          </a:p>
        </p:txBody>
      </p:sp>
      <p:sp>
        <p:nvSpPr>
          <p:cNvPr id="4" name="Platshållare för bildnummer 3"/>
          <p:cNvSpPr>
            <a:spLocks noGrp="1"/>
          </p:cNvSpPr>
          <p:nvPr>
            <p:ph type="sldNum" sz="quarter" idx="10"/>
          </p:nvPr>
        </p:nvSpPr>
        <p:spPr/>
        <p:txBody>
          <a:bodyPr/>
          <a:lstStyle/>
          <a:p>
            <a:fld id="{11D2476B-E31A-4AD2-9428-B6E560922EC8}" type="slidenum">
              <a:rPr lang="sv-SE" smtClean="0"/>
              <a:t>29</a:t>
            </a:fld>
            <a:endParaRPr lang="sv-SE"/>
          </a:p>
        </p:txBody>
      </p:sp>
    </p:spTree>
    <p:extLst>
      <p:ext uri="{BB962C8B-B14F-4D97-AF65-F5344CB8AC3E}">
        <p14:creationId xmlns:p14="http://schemas.microsoft.com/office/powerpoint/2010/main" val="10120520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Kostnaden</a:t>
            </a:r>
            <a:r>
              <a:rPr lang="sv-SE" baseline="0" dirty="0"/>
              <a:t> för att odla blommande grödor på åkern är beroende av vilken skörd och avsättning jämfört med en stråsädesgröda.</a:t>
            </a:r>
            <a:endParaRPr lang="sv-SE" dirty="0"/>
          </a:p>
        </p:txBody>
      </p:sp>
      <p:sp>
        <p:nvSpPr>
          <p:cNvPr id="4" name="Platshållare för bildnummer 3"/>
          <p:cNvSpPr>
            <a:spLocks noGrp="1"/>
          </p:cNvSpPr>
          <p:nvPr>
            <p:ph type="sldNum" sz="quarter" idx="10"/>
          </p:nvPr>
        </p:nvSpPr>
        <p:spPr/>
        <p:txBody>
          <a:bodyPr/>
          <a:lstStyle/>
          <a:p>
            <a:fld id="{11D2476B-E31A-4AD2-9428-B6E560922EC8}" type="slidenum">
              <a:rPr lang="sv-SE" smtClean="0"/>
              <a:t>30</a:t>
            </a:fld>
            <a:endParaRPr lang="sv-SE"/>
          </a:p>
        </p:txBody>
      </p:sp>
    </p:spTree>
    <p:extLst>
      <p:ext uri="{BB962C8B-B14F-4D97-AF65-F5344CB8AC3E}">
        <p14:creationId xmlns:p14="http://schemas.microsoft.com/office/powerpoint/2010/main" val="40419389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Bilden visar en skyddszon med rödklöver. Foto: Petter Haldén</a:t>
            </a:r>
          </a:p>
        </p:txBody>
      </p:sp>
      <p:sp>
        <p:nvSpPr>
          <p:cNvPr id="4" name="Platshållare för bildnummer 3"/>
          <p:cNvSpPr>
            <a:spLocks noGrp="1"/>
          </p:cNvSpPr>
          <p:nvPr>
            <p:ph type="sldNum" sz="quarter" idx="10"/>
          </p:nvPr>
        </p:nvSpPr>
        <p:spPr/>
        <p:txBody>
          <a:bodyPr/>
          <a:lstStyle/>
          <a:p>
            <a:fld id="{11D2476B-E31A-4AD2-9428-B6E560922EC8}" type="slidenum">
              <a:rPr lang="sv-SE" smtClean="0"/>
              <a:t>31</a:t>
            </a:fld>
            <a:endParaRPr lang="sv-SE"/>
          </a:p>
        </p:txBody>
      </p:sp>
    </p:spTree>
    <p:extLst>
      <p:ext uri="{BB962C8B-B14F-4D97-AF65-F5344CB8AC3E}">
        <p14:creationId xmlns:p14="http://schemas.microsoft.com/office/powerpoint/2010/main" val="9639608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En bild</a:t>
            </a:r>
            <a:r>
              <a:rPr lang="sv-SE" baseline="0" dirty="0"/>
              <a:t> till höger visar en grävare intill en nyligen underhållet dike. Foto: Petter Haldén</a:t>
            </a:r>
          </a:p>
          <a:p>
            <a:r>
              <a:rPr lang="sv-SE" baseline="0" dirty="0"/>
              <a:t>En bild till vänster visar ett dike med mycket sälgbuskage och en infälld bild på en kornknarr. Foton: Petter Haldén</a:t>
            </a:r>
            <a:endParaRPr lang="sv-SE" dirty="0"/>
          </a:p>
        </p:txBody>
      </p:sp>
      <p:sp>
        <p:nvSpPr>
          <p:cNvPr id="4" name="Platshållare för bildnummer 3"/>
          <p:cNvSpPr>
            <a:spLocks noGrp="1"/>
          </p:cNvSpPr>
          <p:nvPr>
            <p:ph type="sldNum" sz="quarter" idx="10"/>
          </p:nvPr>
        </p:nvSpPr>
        <p:spPr/>
        <p:txBody>
          <a:bodyPr/>
          <a:lstStyle/>
          <a:p>
            <a:fld id="{11D2476B-E31A-4AD2-9428-B6E560922EC8}" type="slidenum">
              <a:rPr lang="sv-SE" smtClean="0"/>
              <a:t>32</a:t>
            </a:fld>
            <a:endParaRPr lang="sv-SE"/>
          </a:p>
        </p:txBody>
      </p:sp>
    </p:spTree>
    <p:extLst>
      <p:ext uri="{BB962C8B-B14F-4D97-AF65-F5344CB8AC3E}">
        <p14:creationId xmlns:p14="http://schemas.microsoft.com/office/powerpoint/2010/main" val="40641104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Att spara träd och buskar i åkerlandskapet medför</a:t>
            </a:r>
            <a:r>
              <a:rPr lang="sv-SE" baseline="0" dirty="0"/>
              <a:t> ingen kostnad. Sälg kan du lätt föröka med sticklingar, vilket också minskar kostnaden för beståndsanläggningen. </a:t>
            </a:r>
          </a:p>
          <a:p>
            <a:r>
              <a:rPr lang="sv-SE" baseline="0" dirty="0"/>
              <a:t>Bild till vänster visar </a:t>
            </a:r>
            <a:r>
              <a:rPr lang="sv-SE" baseline="0" dirty="0" err="1"/>
              <a:t>hansälg</a:t>
            </a:r>
            <a:r>
              <a:rPr lang="sv-SE" baseline="0" dirty="0"/>
              <a:t> i dikeskant. Bild till höger visar </a:t>
            </a:r>
            <a:r>
              <a:rPr lang="sv-SE" baseline="0" dirty="0" err="1"/>
              <a:t>sandbi</a:t>
            </a:r>
            <a:r>
              <a:rPr lang="sv-SE" baseline="0" dirty="0"/>
              <a:t> på </a:t>
            </a:r>
            <a:r>
              <a:rPr lang="sv-SE" baseline="0" dirty="0" err="1"/>
              <a:t>hansälg</a:t>
            </a:r>
            <a:r>
              <a:rPr lang="sv-SE" baseline="0" dirty="0"/>
              <a:t>. Foton: Petter Haldén</a:t>
            </a:r>
            <a:endParaRPr lang="sv-SE" dirty="0"/>
          </a:p>
        </p:txBody>
      </p:sp>
      <p:sp>
        <p:nvSpPr>
          <p:cNvPr id="4" name="Platshållare för bildnummer 3"/>
          <p:cNvSpPr>
            <a:spLocks noGrp="1"/>
          </p:cNvSpPr>
          <p:nvPr>
            <p:ph type="sldNum" sz="quarter" idx="10"/>
          </p:nvPr>
        </p:nvSpPr>
        <p:spPr/>
        <p:txBody>
          <a:bodyPr/>
          <a:lstStyle/>
          <a:p>
            <a:fld id="{11D2476B-E31A-4AD2-9428-B6E560922EC8}" type="slidenum">
              <a:rPr lang="sv-SE" smtClean="0"/>
              <a:t>33</a:t>
            </a:fld>
            <a:endParaRPr lang="sv-SE"/>
          </a:p>
        </p:txBody>
      </p:sp>
    </p:spTree>
    <p:extLst>
      <p:ext uri="{BB962C8B-B14F-4D97-AF65-F5344CB8AC3E}">
        <p14:creationId xmlns:p14="http://schemas.microsoft.com/office/powerpoint/2010/main" val="22517050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Att gynna bryn medför en kostnad för</a:t>
            </a:r>
            <a:r>
              <a:rPr lang="sv-SE" baseline="0" dirty="0"/>
              <a:t> den arbetstid lantbrukaren behöver lägga på att röja och hålla brynmiljön öppen. Det tillkommer även eventuellt drivmedel för maskiner.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aseline="0" dirty="0"/>
              <a:t>En bild till vänster visar ett bryn mot åkermark. En bild till höger visar en råget med ett kid i en äng. Foton: Petter Haldén</a:t>
            </a:r>
            <a:endParaRPr lang="sv-SE" dirty="0"/>
          </a:p>
          <a:p>
            <a:endParaRPr lang="sv-SE" dirty="0"/>
          </a:p>
        </p:txBody>
      </p:sp>
      <p:sp>
        <p:nvSpPr>
          <p:cNvPr id="4" name="Platshållare för bildnummer 3"/>
          <p:cNvSpPr>
            <a:spLocks noGrp="1"/>
          </p:cNvSpPr>
          <p:nvPr>
            <p:ph type="sldNum" sz="quarter" idx="10"/>
          </p:nvPr>
        </p:nvSpPr>
        <p:spPr/>
        <p:txBody>
          <a:bodyPr/>
          <a:lstStyle/>
          <a:p>
            <a:fld id="{11D2476B-E31A-4AD2-9428-B6E560922EC8}" type="slidenum">
              <a:rPr lang="sv-SE" smtClean="0"/>
              <a:t>34</a:t>
            </a:fld>
            <a:endParaRPr lang="sv-SE"/>
          </a:p>
        </p:txBody>
      </p:sp>
    </p:spTree>
    <p:extLst>
      <p:ext uri="{BB962C8B-B14F-4D97-AF65-F5344CB8AC3E}">
        <p14:creationId xmlns:p14="http://schemas.microsoft.com/office/powerpoint/2010/main" val="15568736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Kostnaden</a:t>
            </a:r>
            <a:r>
              <a:rPr lang="sv-SE" baseline="0" dirty="0"/>
              <a:t> för a</a:t>
            </a:r>
            <a:r>
              <a:rPr lang="sv-SE" dirty="0"/>
              <a:t>tt plantera träd</a:t>
            </a:r>
            <a:r>
              <a:rPr lang="sv-SE" baseline="0" dirty="0"/>
              <a:t> och buskar varierar med val av arter, antal plantor och plantornas storlek. Kostnaden för en sälgplanta kan variera mellan 50-400 kronor beroende på storlek och ålder. När det gäller just sälg är det möjligt att flytta eller att ta skott av dessa till en lägre kostnad. Det kan eventuellt vara möjligt att söka stöd för plantering av </a:t>
            </a:r>
            <a:r>
              <a:rPr lang="sv-SE" baseline="0" dirty="0" err="1"/>
              <a:t>lähäckar</a:t>
            </a:r>
            <a:r>
              <a:rPr lang="sv-SE" baseline="0" dirty="0"/>
              <a:t> inom ”Samarbetsstöd för blommande ytor och andra småbiotoper”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aseline="0" dirty="0"/>
              <a:t>En bild visar en </a:t>
            </a:r>
            <a:r>
              <a:rPr lang="sv-SE" baseline="0" dirty="0" err="1"/>
              <a:t>lähäck</a:t>
            </a:r>
            <a:r>
              <a:rPr lang="sv-SE" baseline="0" dirty="0"/>
              <a:t> längs med en åkermark. Foto: Jenny Henriksson</a:t>
            </a:r>
            <a:endParaRPr lang="sv-SE" dirty="0"/>
          </a:p>
          <a:p>
            <a:endParaRPr lang="sv-SE" dirty="0"/>
          </a:p>
        </p:txBody>
      </p:sp>
      <p:sp>
        <p:nvSpPr>
          <p:cNvPr id="4" name="Platshållare för bildnummer 3"/>
          <p:cNvSpPr>
            <a:spLocks noGrp="1"/>
          </p:cNvSpPr>
          <p:nvPr>
            <p:ph type="sldNum" sz="quarter" idx="10"/>
          </p:nvPr>
        </p:nvSpPr>
        <p:spPr/>
        <p:txBody>
          <a:bodyPr/>
          <a:lstStyle/>
          <a:p>
            <a:fld id="{11D2476B-E31A-4AD2-9428-B6E560922EC8}" type="slidenum">
              <a:rPr lang="sv-SE" smtClean="0"/>
              <a:t>35</a:t>
            </a:fld>
            <a:endParaRPr lang="sv-SE"/>
          </a:p>
        </p:txBody>
      </p:sp>
    </p:spTree>
    <p:extLst>
      <p:ext uri="{BB962C8B-B14F-4D97-AF65-F5344CB8AC3E}">
        <p14:creationId xmlns:p14="http://schemas.microsoft.com/office/powerpoint/2010/main" val="15944258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Bild</a:t>
            </a:r>
            <a:r>
              <a:rPr lang="sv-SE" baseline="0" dirty="0"/>
              <a:t> visar direktsådd höstraps. </a:t>
            </a:r>
            <a:r>
              <a:rPr lang="sv-SE" dirty="0"/>
              <a:t>Foto: Petter </a:t>
            </a:r>
            <a:r>
              <a:rPr lang="sv-SE" dirty="0" err="1"/>
              <a:t>Haldén</a:t>
            </a:r>
            <a:r>
              <a:rPr lang="sv-SE" dirty="0"/>
              <a:t>.</a:t>
            </a:r>
          </a:p>
        </p:txBody>
      </p:sp>
      <p:sp>
        <p:nvSpPr>
          <p:cNvPr id="4" name="Platshållare för bildnummer 3"/>
          <p:cNvSpPr>
            <a:spLocks noGrp="1"/>
          </p:cNvSpPr>
          <p:nvPr>
            <p:ph type="sldNum" sz="quarter" idx="10"/>
          </p:nvPr>
        </p:nvSpPr>
        <p:spPr/>
        <p:txBody>
          <a:bodyPr/>
          <a:lstStyle/>
          <a:p>
            <a:fld id="{11D2476B-E31A-4AD2-9428-B6E560922EC8}" type="slidenum">
              <a:rPr lang="sv-SE" smtClean="0"/>
              <a:t>36</a:t>
            </a:fld>
            <a:endParaRPr lang="sv-SE"/>
          </a:p>
        </p:txBody>
      </p:sp>
    </p:spTree>
    <p:extLst>
      <p:ext uri="{BB962C8B-B14F-4D97-AF65-F5344CB8AC3E}">
        <p14:creationId xmlns:p14="http://schemas.microsoft.com/office/powerpoint/2010/main" val="22073266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aseline="0" dirty="0"/>
              <a:t>Bilden visar honungsört på ett helt fält. Foto: Petter Haldén</a:t>
            </a:r>
          </a:p>
          <a:p>
            <a:endParaRPr lang="sv-SE" dirty="0"/>
          </a:p>
        </p:txBody>
      </p:sp>
      <p:sp>
        <p:nvSpPr>
          <p:cNvPr id="4" name="Platshållare för bildnummer 3"/>
          <p:cNvSpPr>
            <a:spLocks noGrp="1"/>
          </p:cNvSpPr>
          <p:nvPr>
            <p:ph type="sldNum" sz="quarter" idx="10"/>
          </p:nvPr>
        </p:nvSpPr>
        <p:spPr/>
        <p:txBody>
          <a:bodyPr/>
          <a:lstStyle/>
          <a:p>
            <a:fld id="{11D2476B-E31A-4AD2-9428-B6E560922EC8}" type="slidenum">
              <a:rPr lang="sv-SE" smtClean="0"/>
              <a:t>37</a:t>
            </a:fld>
            <a:endParaRPr lang="sv-SE"/>
          </a:p>
        </p:txBody>
      </p:sp>
    </p:spTree>
    <p:extLst>
      <p:ext uri="{BB962C8B-B14F-4D97-AF65-F5344CB8AC3E}">
        <p14:creationId xmlns:p14="http://schemas.microsoft.com/office/powerpoint/2010/main" val="33710973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u="none" strike="noStrike" kern="1200" baseline="0" dirty="0">
                <a:solidFill>
                  <a:schemeClr val="tx1"/>
                </a:solidFill>
                <a:latin typeface="+mn-lt"/>
                <a:ea typeface="+mn-ea"/>
                <a:cs typeface="+mn-cs"/>
              </a:rPr>
              <a:t>Hävd av småbiotoper är viktigt för att de skall behålla sin kvalitet. Bilden till vänster visar kor vid en stenmur. Foto Urban Wigert (SJV Bildarkiv) Bilden till höger visar bränning av en </a:t>
            </a:r>
            <a:r>
              <a:rPr lang="sv-SE" sz="1200" b="0" i="0" u="none" strike="noStrike" kern="1200" baseline="0" dirty="0" err="1">
                <a:solidFill>
                  <a:schemeClr val="tx1"/>
                </a:solidFill>
                <a:latin typeface="+mn-lt"/>
                <a:ea typeface="+mn-ea"/>
                <a:cs typeface="+mn-cs"/>
              </a:rPr>
              <a:t>åkerholme</a:t>
            </a:r>
            <a:r>
              <a:rPr lang="sv-SE" sz="1200" b="0" i="0" u="none" strike="noStrike" kern="1200" baseline="0" dirty="0">
                <a:solidFill>
                  <a:schemeClr val="tx1"/>
                </a:solidFill>
                <a:latin typeface="+mn-lt"/>
                <a:ea typeface="+mn-ea"/>
                <a:cs typeface="+mn-cs"/>
              </a:rPr>
              <a:t>. Foto: Petter Haldén</a:t>
            </a:r>
            <a:endParaRPr lang="sv-SE" b="0" dirty="0"/>
          </a:p>
        </p:txBody>
      </p:sp>
      <p:sp>
        <p:nvSpPr>
          <p:cNvPr id="4" name="Platshållare för bildnummer 3"/>
          <p:cNvSpPr>
            <a:spLocks noGrp="1"/>
          </p:cNvSpPr>
          <p:nvPr>
            <p:ph type="sldNum" sz="quarter" idx="10"/>
          </p:nvPr>
        </p:nvSpPr>
        <p:spPr/>
        <p:txBody>
          <a:bodyPr/>
          <a:lstStyle/>
          <a:p>
            <a:fld id="{11D2476B-E31A-4AD2-9428-B6E560922EC8}" type="slidenum">
              <a:rPr lang="sv-SE" smtClean="0"/>
              <a:t>38</a:t>
            </a:fld>
            <a:endParaRPr lang="sv-SE"/>
          </a:p>
        </p:txBody>
      </p:sp>
    </p:spTree>
    <p:extLst>
      <p:ext uri="{BB962C8B-B14F-4D97-AF65-F5344CB8AC3E}">
        <p14:creationId xmlns:p14="http://schemas.microsoft.com/office/powerpoint/2010/main" val="18174452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u="none" strike="noStrike" kern="1200" baseline="0" dirty="0">
                <a:solidFill>
                  <a:schemeClr val="tx1"/>
                </a:solidFill>
                <a:latin typeface="+mn-lt"/>
                <a:ea typeface="+mn-ea"/>
                <a:cs typeface="+mn-cs"/>
              </a:rPr>
              <a:t>En bild visar en fyra meter bred och 600 meter lång remsa med gräs och örter mellan höstvete och lin. Foto: Petter Haldén</a:t>
            </a:r>
            <a:endParaRPr lang="sv-SE" b="0" dirty="0"/>
          </a:p>
        </p:txBody>
      </p:sp>
      <p:sp>
        <p:nvSpPr>
          <p:cNvPr id="4" name="Platshållare för bildnummer 3"/>
          <p:cNvSpPr>
            <a:spLocks noGrp="1"/>
          </p:cNvSpPr>
          <p:nvPr>
            <p:ph type="sldNum" sz="quarter" idx="10"/>
          </p:nvPr>
        </p:nvSpPr>
        <p:spPr/>
        <p:txBody>
          <a:bodyPr/>
          <a:lstStyle/>
          <a:p>
            <a:fld id="{11D2476B-E31A-4AD2-9428-B6E560922EC8}" type="slidenum">
              <a:rPr lang="sv-SE" smtClean="0"/>
              <a:t>39</a:t>
            </a:fld>
            <a:endParaRPr lang="sv-SE"/>
          </a:p>
        </p:txBody>
      </p:sp>
    </p:spTree>
    <p:extLst>
      <p:ext uri="{BB962C8B-B14F-4D97-AF65-F5344CB8AC3E}">
        <p14:creationId xmlns:p14="http://schemas.microsoft.com/office/powerpoint/2010/main" val="13226558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Kostnaden</a:t>
            </a:r>
            <a:r>
              <a:rPr lang="sv-SE" baseline="0" dirty="0"/>
              <a:t> för att anlägga en våtmark är svårt att uppskatta eftersom </a:t>
            </a:r>
            <a:r>
              <a:rPr lang="sv-SE" dirty="0"/>
              <a:t>det beror på så mycket – storlek, djup, om man kan gräva neråt eller måste bygga vallar, om det finns material på plats eller man måste köra dit det, om det krävs tillstånd eller räcker med anmälan. För att få en uppfattning om våtmarkens</a:t>
            </a:r>
            <a:r>
              <a:rPr lang="sv-SE" baseline="0" dirty="0"/>
              <a:t> nytta och eventuella kostnad hänvisar vi vidare till Greppamodulerna 14A och 14B som behandlar anläggning, skötsel och restaurering av våtmarker.</a:t>
            </a:r>
          </a:p>
          <a:p>
            <a:endParaRPr lang="sv-SE" baseline="0" dirty="0"/>
          </a:p>
          <a:p>
            <a:r>
              <a:rPr lang="sv-SE" dirty="0"/>
              <a:t>Juridik. En våtmark kan kräva anmälan eller tillstånd. Detta bland annat då anläggandet </a:t>
            </a:r>
            <a:r>
              <a:rPr lang="sv-SE" baseline="0" dirty="0"/>
              <a:t> </a:t>
            </a:r>
            <a:r>
              <a:rPr lang="sv-SE" dirty="0"/>
              <a:t>kan påverka andra i omgivningen, till exempel genom dämning av vatten upp i dränering av uppströmsliggande åkermark.</a:t>
            </a:r>
          </a:p>
          <a:p>
            <a:endParaRPr lang="sv-SE" dirty="0"/>
          </a:p>
          <a:p>
            <a:r>
              <a:rPr lang="sv-SE" baseline="0" dirty="0"/>
              <a:t>En bild visar en våtmark i odlingslandskap. Foto: Petter Haldén</a:t>
            </a:r>
            <a:endParaRPr lang="sv-SE" dirty="0"/>
          </a:p>
          <a:p>
            <a:endParaRPr lang="sv-SE" dirty="0"/>
          </a:p>
        </p:txBody>
      </p:sp>
      <p:sp>
        <p:nvSpPr>
          <p:cNvPr id="4" name="Platshållare för bildnummer 3"/>
          <p:cNvSpPr>
            <a:spLocks noGrp="1"/>
          </p:cNvSpPr>
          <p:nvPr>
            <p:ph type="sldNum" sz="quarter" idx="10"/>
          </p:nvPr>
        </p:nvSpPr>
        <p:spPr/>
        <p:txBody>
          <a:bodyPr/>
          <a:lstStyle/>
          <a:p>
            <a:fld id="{11D2476B-E31A-4AD2-9428-B6E560922EC8}" type="slidenum">
              <a:rPr lang="sv-SE" smtClean="0"/>
              <a:t>40</a:t>
            </a:fld>
            <a:endParaRPr lang="sv-SE"/>
          </a:p>
        </p:txBody>
      </p:sp>
    </p:spTree>
    <p:extLst>
      <p:ext uri="{BB962C8B-B14F-4D97-AF65-F5344CB8AC3E}">
        <p14:creationId xmlns:p14="http://schemas.microsoft.com/office/powerpoint/2010/main" val="10540529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P</a:t>
            </a:r>
            <a:r>
              <a:rPr lang="sv-SE" sz="1200" kern="1200" dirty="0">
                <a:solidFill>
                  <a:schemeClr val="tx1"/>
                </a:solidFill>
                <a:effectLst/>
                <a:latin typeface="+mn-lt"/>
                <a:ea typeface="+mn-ea"/>
                <a:cs typeface="+mn-cs"/>
              </a:rPr>
              <a:t>riset för sandbädden beror på om du behöver köpa sand eller om det redan finns sandig</a:t>
            </a:r>
            <a:r>
              <a:rPr lang="sv-SE" sz="1200" kern="1200" baseline="0" dirty="0">
                <a:solidFill>
                  <a:schemeClr val="tx1"/>
                </a:solidFill>
                <a:effectLst/>
                <a:latin typeface="+mn-lt"/>
                <a:ea typeface="+mn-ea"/>
                <a:cs typeface="+mn-cs"/>
              </a:rPr>
              <a:t> mark tillgänglig. </a:t>
            </a:r>
          </a:p>
          <a:p>
            <a:r>
              <a:rPr lang="sv-SE" sz="1200" kern="1200" baseline="0" dirty="0">
                <a:solidFill>
                  <a:schemeClr val="tx1"/>
                </a:solidFill>
                <a:effectLst/>
                <a:latin typeface="+mn-lt"/>
                <a:ea typeface="+mn-ea"/>
                <a:cs typeface="+mn-cs"/>
              </a:rPr>
              <a:t>Om sandig mark finns tillgänglig kostar ett par timmars </a:t>
            </a:r>
            <a:r>
              <a:rPr lang="sv-SE" sz="1200" kern="1200" baseline="0" dirty="0" err="1">
                <a:solidFill>
                  <a:schemeClr val="tx1"/>
                </a:solidFill>
                <a:effectLst/>
                <a:latin typeface="+mn-lt"/>
                <a:ea typeface="+mn-ea"/>
                <a:cs typeface="+mn-cs"/>
              </a:rPr>
              <a:t>grävsmaskinsarbete</a:t>
            </a:r>
            <a:r>
              <a:rPr lang="sv-SE" sz="1200" kern="1200" baseline="0" dirty="0">
                <a:solidFill>
                  <a:schemeClr val="tx1"/>
                </a:solidFill>
                <a:effectLst/>
                <a:latin typeface="+mn-lt"/>
                <a:ea typeface="+mn-ea"/>
                <a:cs typeface="+mn-cs"/>
              </a:rPr>
              <a:t> för att blottlägga en yta omkring 2000 kr.</a:t>
            </a:r>
          </a:p>
          <a:p>
            <a:r>
              <a:rPr lang="sv-SE" sz="1200" kern="1200" baseline="0" dirty="0">
                <a:solidFill>
                  <a:schemeClr val="tx1"/>
                </a:solidFill>
                <a:effectLst/>
                <a:latin typeface="+mn-lt"/>
                <a:ea typeface="+mn-ea"/>
                <a:cs typeface="+mn-cs"/>
              </a:rPr>
              <a:t>Om du behöver köpa in sand kan materialkostnaden bli 5000 – 8 000 kr.</a:t>
            </a:r>
          </a:p>
          <a:p>
            <a:r>
              <a:rPr lang="sv-SE" sz="1200" kern="1200" baseline="0" dirty="0">
                <a:solidFill>
                  <a:schemeClr val="tx1"/>
                </a:solidFill>
                <a:effectLst/>
                <a:latin typeface="+mn-lt"/>
                <a:ea typeface="+mn-ea"/>
                <a:cs typeface="+mn-cs"/>
              </a:rPr>
              <a:t>Sandbädden ger boplatser till pollinerande insekter.</a:t>
            </a:r>
          </a:p>
          <a:p>
            <a:endParaRPr lang="sv-SE" sz="1200" kern="1200" baseline="0" dirty="0">
              <a:solidFill>
                <a:schemeClr val="tx1"/>
              </a:solidFill>
              <a:effectLst/>
              <a:latin typeface="+mn-lt"/>
              <a:ea typeface="+mn-ea"/>
              <a:cs typeface="+mn-cs"/>
            </a:endParaRPr>
          </a:p>
          <a:p>
            <a:r>
              <a:rPr lang="sv-SE" sz="1200" kern="1200" baseline="0" dirty="0">
                <a:solidFill>
                  <a:schemeClr val="tx1"/>
                </a:solidFill>
                <a:effectLst/>
                <a:latin typeface="+mn-lt"/>
                <a:ea typeface="+mn-ea"/>
                <a:cs typeface="+mn-cs"/>
              </a:rPr>
              <a:t>En bild visar en sandbädd. Foto: Jenny Henriksson</a:t>
            </a:r>
            <a:endParaRPr lang="sv-SE" sz="1200"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10"/>
          </p:nvPr>
        </p:nvSpPr>
        <p:spPr/>
        <p:txBody>
          <a:bodyPr/>
          <a:lstStyle/>
          <a:p>
            <a:fld id="{11D2476B-E31A-4AD2-9428-B6E560922EC8}" type="slidenum">
              <a:rPr lang="sv-SE" smtClean="0"/>
              <a:t>41</a:t>
            </a:fld>
            <a:endParaRPr lang="sv-SE"/>
          </a:p>
        </p:txBody>
      </p:sp>
    </p:spTree>
    <p:extLst>
      <p:ext uri="{BB962C8B-B14F-4D97-AF65-F5344CB8AC3E}">
        <p14:creationId xmlns:p14="http://schemas.microsoft.com/office/powerpoint/2010/main" val="10529209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Steglitser,</a:t>
            </a:r>
            <a:r>
              <a:rPr lang="sv-SE" baseline="0" dirty="0"/>
              <a:t> vinterhämplingar och gråsiskor i otröskad raps. </a:t>
            </a:r>
            <a:r>
              <a:rPr lang="sv-SE" dirty="0"/>
              <a:t>Foto: Petter Haldén</a:t>
            </a:r>
          </a:p>
        </p:txBody>
      </p:sp>
      <p:sp>
        <p:nvSpPr>
          <p:cNvPr id="4" name="Platshållare för bildnummer 3"/>
          <p:cNvSpPr>
            <a:spLocks noGrp="1"/>
          </p:cNvSpPr>
          <p:nvPr>
            <p:ph type="sldNum" sz="quarter" idx="10"/>
          </p:nvPr>
        </p:nvSpPr>
        <p:spPr/>
        <p:txBody>
          <a:bodyPr/>
          <a:lstStyle/>
          <a:p>
            <a:fld id="{11D2476B-E31A-4AD2-9428-B6E560922EC8}" type="slidenum">
              <a:rPr lang="sv-SE" smtClean="0"/>
              <a:t>42</a:t>
            </a:fld>
            <a:endParaRPr lang="sv-SE"/>
          </a:p>
        </p:txBody>
      </p:sp>
    </p:spTree>
    <p:extLst>
      <p:ext uri="{BB962C8B-B14F-4D97-AF65-F5344CB8AC3E}">
        <p14:creationId xmlns:p14="http://schemas.microsoft.com/office/powerpoint/2010/main" val="35895783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En traktor som slår en vall inifrån och ut.</a:t>
            </a:r>
          </a:p>
        </p:txBody>
      </p:sp>
      <p:sp>
        <p:nvSpPr>
          <p:cNvPr id="4" name="Platshållare för bildnummer 3"/>
          <p:cNvSpPr>
            <a:spLocks noGrp="1"/>
          </p:cNvSpPr>
          <p:nvPr>
            <p:ph type="sldNum" sz="quarter" idx="5"/>
          </p:nvPr>
        </p:nvSpPr>
        <p:spPr/>
        <p:txBody>
          <a:bodyPr/>
          <a:lstStyle/>
          <a:p>
            <a:fld id="{11D2476B-E31A-4AD2-9428-B6E560922EC8}" type="slidenum">
              <a:rPr lang="sv-SE" smtClean="0"/>
              <a:t>43</a:t>
            </a:fld>
            <a:endParaRPr lang="sv-SE"/>
          </a:p>
        </p:txBody>
      </p:sp>
    </p:spTree>
    <p:extLst>
      <p:ext uri="{BB962C8B-B14F-4D97-AF65-F5344CB8AC3E}">
        <p14:creationId xmlns:p14="http://schemas.microsoft.com/office/powerpoint/2010/main" val="2134435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Bild till vänster, klöverhumla på rödklöver, bild till höger, sparat</a:t>
            </a:r>
            <a:r>
              <a:rPr lang="sv-SE" baseline="0" dirty="0"/>
              <a:t> hörn runt brunn i rödklöver</a:t>
            </a:r>
            <a:r>
              <a:rPr lang="sv-SE" dirty="0"/>
              <a:t>. Foto: Petter Haldén</a:t>
            </a:r>
          </a:p>
        </p:txBody>
      </p:sp>
      <p:sp>
        <p:nvSpPr>
          <p:cNvPr id="4" name="Platshållare för bildnummer 3"/>
          <p:cNvSpPr>
            <a:spLocks noGrp="1"/>
          </p:cNvSpPr>
          <p:nvPr>
            <p:ph type="sldNum" sz="quarter" idx="10"/>
          </p:nvPr>
        </p:nvSpPr>
        <p:spPr/>
        <p:txBody>
          <a:bodyPr/>
          <a:lstStyle/>
          <a:p>
            <a:fld id="{11D2476B-E31A-4AD2-9428-B6E560922EC8}" type="slidenum">
              <a:rPr lang="sv-SE" smtClean="0"/>
              <a:t>44</a:t>
            </a:fld>
            <a:endParaRPr lang="sv-SE"/>
          </a:p>
        </p:txBody>
      </p:sp>
    </p:spTree>
    <p:extLst>
      <p:ext uri="{BB962C8B-B14F-4D97-AF65-F5344CB8AC3E}">
        <p14:creationId xmlns:p14="http://schemas.microsoft.com/office/powerpoint/2010/main" val="38095340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Bergfinkar, steglitser</a:t>
            </a:r>
            <a:r>
              <a:rPr lang="sv-SE" baseline="0" dirty="0"/>
              <a:t> och grönfinkar i solrosor. </a:t>
            </a:r>
            <a:r>
              <a:rPr lang="sv-SE" dirty="0"/>
              <a:t>Foto: Petter Haldén</a:t>
            </a:r>
          </a:p>
          <a:p>
            <a:endParaRPr lang="sv-SE" dirty="0"/>
          </a:p>
          <a:p>
            <a:r>
              <a:rPr lang="sv-SE" dirty="0"/>
              <a:t>Om minst tre godkända arter odlas i blandning kan du söka miljöersättning för Blommande åker och fältkant. Se Jordbruksverkets hemsida för mer info!</a:t>
            </a:r>
          </a:p>
        </p:txBody>
      </p:sp>
      <p:sp>
        <p:nvSpPr>
          <p:cNvPr id="4" name="Platshållare för bildnummer 3"/>
          <p:cNvSpPr>
            <a:spLocks noGrp="1"/>
          </p:cNvSpPr>
          <p:nvPr>
            <p:ph type="sldNum" sz="quarter" idx="10"/>
          </p:nvPr>
        </p:nvSpPr>
        <p:spPr/>
        <p:txBody>
          <a:bodyPr/>
          <a:lstStyle/>
          <a:p>
            <a:fld id="{11D2476B-E31A-4AD2-9428-B6E560922EC8}" type="slidenum">
              <a:rPr lang="sv-SE" smtClean="0"/>
              <a:t>45</a:t>
            </a:fld>
            <a:endParaRPr lang="sv-SE"/>
          </a:p>
        </p:txBody>
      </p:sp>
    </p:spTree>
    <p:extLst>
      <p:ext uri="{BB962C8B-B14F-4D97-AF65-F5344CB8AC3E}">
        <p14:creationId xmlns:p14="http://schemas.microsoft.com/office/powerpoint/2010/main" val="3463953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Bilden visar en fasantupp i en viltåker. Foto: Petter Haldén</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Om minst tre godkända arter odlas i blandning kan du få miljöstöd för Blommande åker och fältkant. Se Jordbruksverkets hemsida för mer info!</a:t>
            </a:r>
          </a:p>
          <a:p>
            <a:endParaRPr lang="sv-SE" dirty="0"/>
          </a:p>
        </p:txBody>
      </p:sp>
      <p:sp>
        <p:nvSpPr>
          <p:cNvPr id="4" name="Platshållare för bildnummer 3"/>
          <p:cNvSpPr>
            <a:spLocks noGrp="1"/>
          </p:cNvSpPr>
          <p:nvPr>
            <p:ph type="sldNum" sz="quarter" idx="10"/>
          </p:nvPr>
        </p:nvSpPr>
        <p:spPr/>
        <p:txBody>
          <a:bodyPr/>
          <a:lstStyle/>
          <a:p>
            <a:fld id="{11D2476B-E31A-4AD2-9428-B6E560922EC8}" type="slidenum">
              <a:rPr lang="sv-SE" smtClean="0"/>
              <a:t>46</a:t>
            </a:fld>
            <a:endParaRPr lang="sv-SE"/>
          </a:p>
        </p:txBody>
      </p:sp>
    </p:spTree>
    <p:extLst>
      <p:ext uri="{BB962C8B-B14F-4D97-AF65-F5344CB8AC3E}">
        <p14:creationId xmlns:p14="http://schemas.microsoft.com/office/powerpoint/2010/main" val="5562674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Genom att</a:t>
            </a:r>
            <a:r>
              <a:rPr lang="sv-SE" baseline="0" dirty="0"/>
              <a:t> ansluta sig till projektet Rädda sånglärkan, </a:t>
            </a:r>
            <a:r>
              <a:rPr lang="sv-SE" baseline="0" dirty="0" err="1"/>
              <a:t>Birdlife</a:t>
            </a:r>
            <a:r>
              <a:rPr lang="sv-SE" baseline="0" dirty="0"/>
              <a:t> Sverige kan man få ekonomisk ersättning för att anlägga lärkrutor på sin gård. </a:t>
            </a:r>
            <a:endParaRPr lang="sv-SE" dirty="0"/>
          </a:p>
          <a:p>
            <a:r>
              <a:rPr lang="sv-SE" dirty="0"/>
              <a:t>Allmänheten kan göra</a:t>
            </a:r>
            <a:r>
              <a:rPr lang="sv-SE" baseline="0" dirty="0"/>
              <a:t> en insats för sånglärkan genom att köpa en lärkruta för 100 kr av </a:t>
            </a:r>
            <a:r>
              <a:rPr lang="sv-SE" baseline="0" dirty="0" err="1"/>
              <a:t>Birdlife</a:t>
            </a:r>
            <a:r>
              <a:rPr lang="sv-SE" baseline="0" dirty="0"/>
              <a:t> Sverige. Lantbrukaren får i sin tur 40 kr inklusive moms per anlagd ruta av </a:t>
            </a:r>
            <a:r>
              <a:rPr lang="sv-SE" baseline="0" dirty="0" err="1"/>
              <a:t>Birdlife</a:t>
            </a:r>
            <a:r>
              <a:rPr lang="sv-SE" baseline="0" dirty="0"/>
              <a:t> Sverige. Läs mer om projektet här: https://birdlife.se/fagelskydd/jordbruk/radda-sanglarkan/om-projektet/</a:t>
            </a:r>
          </a:p>
          <a:p>
            <a:endParaRPr lang="sv-SE" baseline="0" dirty="0"/>
          </a:p>
          <a:p>
            <a:r>
              <a:rPr lang="sv-SE" baseline="0" dirty="0"/>
              <a:t>Bild till vänster visar en osådd lärkruta i ett höstvetefält. Foto: Jenny Henriksson </a:t>
            </a:r>
          </a:p>
          <a:p>
            <a:r>
              <a:rPr lang="sv-SE" baseline="0" dirty="0"/>
              <a:t>Bild till höger visar flygfoto över fält med lärkrutor. </a:t>
            </a:r>
            <a:endParaRPr lang="sv-SE" dirty="0"/>
          </a:p>
        </p:txBody>
      </p:sp>
      <p:sp>
        <p:nvSpPr>
          <p:cNvPr id="4" name="Platshållare för bildnummer 3"/>
          <p:cNvSpPr>
            <a:spLocks noGrp="1"/>
          </p:cNvSpPr>
          <p:nvPr>
            <p:ph type="sldNum" sz="quarter" idx="10"/>
          </p:nvPr>
        </p:nvSpPr>
        <p:spPr/>
        <p:txBody>
          <a:bodyPr/>
          <a:lstStyle/>
          <a:p>
            <a:fld id="{11D2476B-E31A-4AD2-9428-B6E560922EC8}" type="slidenum">
              <a:rPr lang="sv-SE" smtClean="0"/>
              <a:t>47</a:t>
            </a:fld>
            <a:endParaRPr lang="sv-SE"/>
          </a:p>
        </p:txBody>
      </p:sp>
    </p:spTree>
    <p:extLst>
      <p:ext uri="{BB962C8B-B14F-4D97-AF65-F5344CB8AC3E}">
        <p14:creationId xmlns:p14="http://schemas.microsoft.com/office/powerpoint/2010/main" val="34959656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Att köpa</a:t>
            </a:r>
            <a:r>
              <a:rPr lang="sv-SE" baseline="0" dirty="0"/>
              <a:t> en halmbal kostar cirka </a:t>
            </a:r>
            <a:r>
              <a:rPr lang="sv-SE" dirty="0"/>
              <a:t>300-400 kr/halmbal.</a:t>
            </a:r>
            <a:r>
              <a:rPr lang="sv-SE" baseline="0" dirty="0"/>
              <a:t> </a:t>
            </a:r>
            <a:r>
              <a:rPr lang="sv-SE" dirty="0"/>
              <a:t> Du</a:t>
            </a:r>
            <a:r>
              <a:rPr lang="sv-SE" baseline="0" dirty="0"/>
              <a:t> kan minska kostnaden genom att fråga efter gamla halmbalar som inte duger som foder. </a:t>
            </a:r>
          </a:p>
          <a:p>
            <a:r>
              <a:rPr lang="sv-SE" baseline="0" dirty="0"/>
              <a:t>En bild visar två halmbalar som står intill varandra framför en häck. Foto: Sandra Lindström</a:t>
            </a:r>
            <a:endParaRPr lang="sv-SE" dirty="0"/>
          </a:p>
        </p:txBody>
      </p:sp>
      <p:sp>
        <p:nvSpPr>
          <p:cNvPr id="4" name="Platshållare för bildnummer 3"/>
          <p:cNvSpPr>
            <a:spLocks noGrp="1"/>
          </p:cNvSpPr>
          <p:nvPr>
            <p:ph type="sldNum" sz="quarter" idx="10"/>
          </p:nvPr>
        </p:nvSpPr>
        <p:spPr/>
        <p:txBody>
          <a:bodyPr/>
          <a:lstStyle/>
          <a:p>
            <a:fld id="{11D2476B-E31A-4AD2-9428-B6E560922EC8}" type="slidenum">
              <a:rPr lang="sv-SE" smtClean="0"/>
              <a:t>48</a:t>
            </a:fld>
            <a:endParaRPr lang="sv-SE"/>
          </a:p>
        </p:txBody>
      </p:sp>
    </p:spTree>
    <p:extLst>
      <p:ext uri="{BB962C8B-B14F-4D97-AF65-F5344CB8AC3E}">
        <p14:creationId xmlns:p14="http://schemas.microsoft.com/office/powerpoint/2010/main" val="12376964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En bild till vänster</a:t>
            </a:r>
            <a:r>
              <a:rPr lang="sv-SE" baseline="0" dirty="0"/>
              <a:t> visar en markväg med blommande väddklint. </a:t>
            </a:r>
            <a:r>
              <a:rPr lang="sv-SE" dirty="0"/>
              <a:t>Foto: Magnus Stenmark</a:t>
            </a:r>
          </a:p>
          <a:p>
            <a:r>
              <a:rPr lang="sv-SE" dirty="0"/>
              <a:t>En bild till höger visar en markväg med blommande lupiner. Foto: Magnus Stenmark</a:t>
            </a:r>
          </a:p>
        </p:txBody>
      </p:sp>
      <p:sp>
        <p:nvSpPr>
          <p:cNvPr id="4" name="Platshållare för bildnummer 3"/>
          <p:cNvSpPr>
            <a:spLocks noGrp="1"/>
          </p:cNvSpPr>
          <p:nvPr>
            <p:ph type="sldNum" sz="quarter" idx="10"/>
          </p:nvPr>
        </p:nvSpPr>
        <p:spPr/>
        <p:txBody>
          <a:bodyPr/>
          <a:lstStyle/>
          <a:p>
            <a:fld id="{11D2476B-E31A-4AD2-9428-B6E560922EC8}" type="slidenum">
              <a:rPr lang="sv-SE" smtClean="0"/>
              <a:t>49</a:t>
            </a:fld>
            <a:endParaRPr lang="sv-SE"/>
          </a:p>
        </p:txBody>
      </p:sp>
    </p:spTree>
    <p:extLst>
      <p:ext uri="{BB962C8B-B14F-4D97-AF65-F5344CB8AC3E}">
        <p14:creationId xmlns:p14="http://schemas.microsoft.com/office/powerpoint/2010/main" val="26978232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En bild visar en hand som håller en jordkoka med en daggmask i. I bakgrunden en traktor</a:t>
            </a:r>
            <a:r>
              <a:rPr lang="sv-SE" baseline="0" dirty="0"/>
              <a:t> med dubbelmontage.</a:t>
            </a:r>
            <a:r>
              <a:rPr lang="sv-SE" dirty="0"/>
              <a:t> Foto: Petter </a:t>
            </a:r>
            <a:r>
              <a:rPr lang="sv-SE" dirty="0" err="1"/>
              <a:t>Haldén</a:t>
            </a:r>
            <a:r>
              <a:rPr lang="sv-SE" dirty="0"/>
              <a:t>.</a:t>
            </a:r>
          </a:p>
        </p:txBody>
      </p:sp>
      <p:sp>
        <p:nvSpPr>
          <p:cNvPr id="4" name="Platshållare för bildnummer 3"/>
          <p:cNvSpPr>
            <a:spLocks noGrp="1"/>
          </p:cNvSpPr>
          <p:nvPr>
            <p:ph type="sldNum" sz="quarter" idx="10"/>
          </p:nvPr>
        </p:nvSpPr>
        <p:spPr/>
        <p:txBody>
          <a:bodyPr/>
          <a:lstStyle/>
          <a:p>
            <a:fld id="{11D2476B-E31A-4AD2-9428-B6E560922EC8}" type="slidenum">
              <a:rPr lang="sv-SE" smtClean="0"/>
              <a:t>50</a:t>
            </a:fld>
            <a:endParaRPr lang="sv-SE"/>
          </a:p>
        </p:txBody>
      </p:sp>
    </p:spTree>
    <p:extLst>
      <p:ext uri="{BB962C8B-B14F-4D97-AF65-F5344CB8AC3E}">
        <p14:creationId xmlns:p14="http://schemas.microsoft.com/office/powerpoint/2010/main" val="34256646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err="1">
                <a:solidFill>
                  <a:schemeClr val="tx1"/>
                </a:solidFill>
                <a:effectLst/>
                <a:latin typeface="+mn-lt"/>
                <a:ea typeface="+mn-ea"/>
                <a:cs typeface="+mn-cs"/>
              </a:rPr>
              <a:t>Appen</a:t>
            </a:r>
            <a:r>
              <a:rPr lang="sv-SE" sz="1200" kern="1200" dirty="0">
                <a:solidFill>
                  <a:schemeClr val="tx1"/>
                </a:solidFill>
                <a:effectLst/>
                <a:latin typeface="+mn-lt"/>
                <a:ea typeface="+mn-ea"/>
                <a:cs typeface="+mn-cs"/>
              </a:rPr>
              <a:t> är ett verktyg för att få koll på markstrukturen, kunna utvärdera åtgärder och följa upp förändringar över tid. En god och stabil markstruktur är grunden för en väl fungerande odlingsjord som i sin tur ökar odlingssäkerheten och möjligheterna att bedriva ett lönsamt och resurseffektivt jordbruk.</a:t>
            </a:r>
          </a:p>
          <a:p>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En bild visar försättssidan</a:t>
            </a:r>
            <a:r>
              <a:rPr lang="sv-SE" sz="1200" kern="1200" baseline="0" dirty="0">
                <a:solidFill>
                  <a:schemeClr val="tx1"/>
                </a:solidFill>
                <a:effectLst/>
                <a:latin typeface="+mn-lt"/>
                <a:ea typeface="+mn-ea"/>
                <a:cs typeface="+mn-cs"/>
              </a:rPr>
              <a:t> av </a:t>
            </a:r>
            <a:r>
              <a:rPr lang="sv-SE" sz="1200" kern="1200" baseline="0" dirty="0" err="1">
                <a:solidFill>
                  <a:schemeClr val="tx1"/>
                </a:solidFill>
                <a:effectLst/>
                <a:latin typeface="+mn-lt"/>
                <a:ea typeface="+mn-ea"/>
                <a:cs typeface="+mn-cs"/>
              </a:rPr>
              <a:t>appen</a:t>
            </a:r>
            <a:r>
              <a:rPr lang="sv-SE" sz="1200" kern="1200" baseline="0" dirty="0">
                <a:solidFill>
                  <a:schemeClr val="tx1"/>
                </a:solidFill>
                <a:effectLst/>
                <a:latin typeface="+mn-lt"/>
                <a:ea typeface="+mn-ea"/>
                <a:cs typeface="+mn-cs"/>
              </a:rPr>
              <a:t> ”Hur mår din jord”.</a:t>
            </a:r>
            <a:endParaRPr lang="sv-SE" dirty="0"/>
          </a:p>
        </p:txBody>
      </p:sp>
      <p:sp>
        <p:nvSpPr>
          <p:cNvPr id="4" name="Platshållare för bildnummer 3"/>
          <p:cNvSpPr>
            <a:spLocks noGrp="1"/>
          </p:cNvSpPr>
          <p:nvPr>
            <p:ph type="sldNum" sz="quarter" idx="10"/>
          </p:nvPr>
        </p:nvSpPr>
        <p:spPr/>
        <p:txBody>
          <a:bodyPr/>
          <a:lstStyle/>
          <a:p>
            <a:fld id="{11D2476B-E31A-4AD2-9428-B6E560922EC8}" type="slidenum">
              <a:rPr lang="sv-SE" smtClean="0"/>
              <a:t>51</a:t>
            </a:fld>
            <a:endParaRPr lang="sv-SE"/>
          </a:p>
        </p:txBody>
      </p:sp>
    </p:spTree>
    <p:extLst>
      <p:ext uri="{BB962C8B-B14F-4D97-AF65-F5344CB8AC3E}">
        <p14:creationId xmlns:p14="http://schemas.microsoft.com/office/powerpoint/2010/main" val="15272525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En bild visar en</a:t>
            </a:r>
            <a:r>
              <a:rPr lang="sv-SE" baseline="0" dirty="0"/>
              <a:t> blåmes och en talgoxe som äter från en fågelmatsstation. </a:t>
            </a:r>
            <a:r>
              <a:rPr lang="sv-SE" dirty="0"/>
              <a:t>Foto: Lars Johansson, Most Photos</a:t>
            </a:r>
          </a:p>
        </p:txBody>
      </p:sp>
      <p:sp>
        <p:nvSpPr>
          <p:cNvPr id="4" name="Platshållare för bildnummer 3"/>
          <p:cNvSpPr>
            <a:spLocks noGrp="1"/>
          </p:cNvSpPr>
          <p:nvPr>
            <p:ph type="sldNum" sz="quarter" idx="10"/>
          </p:nvPr>
        </p:nvSpPr>
        <p:spPr/>
        <p:txBody>
          <a:bodyPr/>
          <a:lstStyle/>
          <a:p>
            <a:fld id="{11D2476B-E31A-4AD2-9428-B6E560922EC8}" type="slidenum">
              <a:rPr lang="sv-SE" smtClean="0"/>
              <a:t>52</a:t>
            </a:fld>
            <a:endParaRPr lang="sv-SE"/>
          </a:p>
        </p:txBody>
      </p:sp>
    </p:spTree>
    <p:extLst>
      <p:ext uri="{BB962C8B-B14F-4D97-AF65-F5344CB8AC3E}">
        <p14:creationId xmlns:p14="http://schemas.microsoft.com/office/powerpoint/2010/main" val="41222536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Bild visar fågelholk</a:t>
            </a:r>
            <a:r>
              <a:rPr lang="sv-SE" baseline="0" dirty="0"/>
              <a:t> i träd. </a:t>
            </a:r>
            <a:endParaRPr lang="sv-SE" dirty="0"/>
          </a:p>
        </p:txBody>
      </p:sp>
      <p:sp>
        <p:nvSpPr>
          <p:cNvPr id="4" name="Platshållare för bildnummer 3"/>
          <p:cNvSpPr>
            <a:spLocks noGrp="1"/>
          </p:cNvSpPr>
          <p:nvPr>
            <p:ph type="sldNum" sz="quarter" idx="10"/>
          </p:nvPr>
        </p:nvSpPr>
        <p:spPr/>
        <p:txBody>
          <a:bodyPr/>
          <a:lstStyle/>
          <a:p>
            <a:fld id="{11D2476B-E31A-4AD2-9428-B6E560922EC8}" type="slidenum">
              <a:rPr lang="sv-SE" smtClean="0"/>
              <a:t>53</a:t>
            </a:fld>
            <a:endParaRPr lang="sv-SE"/>
          </a:p>
        </p:txBody>
      </p:sp>
    </p:spTree>
    <p:extLst>
      <p:ext uri="{BB962C8B-B14F-4D97-AF65-F5344CB8AC3E}">
        <p14:creationId xmlns:p14="http://schemas.microsoft.com/office/powerpoint/2010/main" val="167357058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aseline="0" dirty="0"/>
              <a:t>En bil till vänster visar ett </a:t>
            </a:r>
            <a:r>
              <a:rPr lang="sv-SE" baseline="0" dirty="0" err="1"/>
              <a:t>rödmurarbi</a:t>
            </a:r>
            <a:r>
              <a:rPr lang="sv-SE" baseline="0" dirty="0"/>
              <a:t> intill borrade hål i en grånad träbit. Foto: Petter Haldén</a:t>
            </a:r>
            <a:endParaRPr lang="sv-SE" dirty="0"/>
          </a:p>
          <a:p>
            <a:r>
              <a:rPr lang="sv-SE" dirty="0"/>
              <a:t>En</a:t>
            </a:r>
            <a:r>
              <a:rPr lang="sv-SE" baseline="0" dirty="0"/>
              <a:t> bild i mitten visar ett knippe med 20 cm långa bambupinnar upphängda vid en röd lagårdsvägg. Foto</a:t>
            </a:r>
            <a:r>
              <a:rPr lang="sv-SE" dirty="0"/>
              <a:t>:</a:t>
            </a:r>
            <a:r>
              <a:rPr lang="sv-SE" baseline="0" dirty="0"/>
              <a:t> Jenny Henriksson</a:t>
            </a:r>
          </a:p>
          <a:p>
            <a:r>
              <a:rPr lang="sv-SE" baseline="0" dirty="0"/>
              <a:t>En bild till höger visar en träbit med borrade hål för solitärbin att bygga bo i. Foto: Jenny Henriksson</a:t>
            </a:r>
          </a:p>
        </p:txBody>
      </p:sp>
      <p:sp>
        <p:nvSpPr>
          <p:cNvPr id="4" name="Platshållare för bildnummer 3"/>
          <p:cNvSpPr>
            <a:spLocks noGrp="1"/>
          </p:cNvSpPr>
          <p:nvPr>
            <p:ph type="sldNum" sz="quarter" idx="10"/>
          </p:nvPr>
        </p:nvSpPr>
        <p:spPr/>
        <p:txBody>
          <a:bodyPr/>
          <a:lstStyle/>
          <a:p>
            <a:fld id="{11D2476B-E31A-4AD2-9428-B6E560922EC8}" type="slidenum">
              <a:rPr lang="sv-SE" smtClean="0"/>
              <a:t>54</a:t>
            </a:fld>
            <a:endParaRPr lang="sv-SE"/>
          </a:p>
        </p:txBody>
      </p:sp>
    </p:spTree>
    <p:extLst>
      <p:ext uri="{BB962C8B-B14F-4D97-AF65-F5344CB8AC3E}">
        <p14:creationId xmlns:p14="http://schemas.microsoft.com/office/powerpoint/2010/main" val="13217276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Bild till vänster visar ett sånglärkbo med tre ägg. Till höger tofsvipa</a:t>
            </a:r>
            <a:r>
              <a:rPr lang="sv-SE" baseline="0" dirty="0"/>
              <a:t> i vårsäd. </a:t>
            </a:r>
            <a:r>
              <a:rPr lang="sv-SE" dirty="0"/>
              <a:t>Foton: Petter Haldén</a:t>
            </a:r>
          </a:p>
        </p:txBody>
      </p:sp>
      <p:sp>
        <p:nvSpPr>
          <p:cNvPr id="4" name="Platshållare för bildnummer 3"/>
          <p:cNvSpPr>
            <a:spLocks noGrp="1"/>
          </p:cNvSpPr>
          <p:nvPr>
            <p:ph type="sldNum" sz="quarter" idx="10"/>
          </p:nvPr>
        </p:nvSpPr>
        <p:spPr/>
        <p:txBody>
          <a:bodyPr/>
          <a:lstStyle/>
          <a:p>
            <a:fld id="{11D2476B-E31A-4AD2-9428-B6E560922EC8}" type="slidenum">
              <a:rPr lang="sv-SE" smtClean="0"/>
              <a:t>55</a:t>
            </a:fld>
            <a:endParaRPr lang="sv-SE"/>
          </a:p>
        </p:txBody>
      </p:sp>
    </p:spTree>
    <p:extLst>
      <p:ext uri="{BB962C8B-B14F-4D97-AF65-F5344CB8AC3E}">
        <p14:creationId xmlns:p14="http://schemas.microsoft.com/office/powerpoint/2010/main" val="133771415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En bild visar ett tegeltak på en ekonomibyggnad. Foto: Petter Haldén</a:t>
            </a:r>
          </a:p>
        </p:txBody>
      </p:sp>
      <p:sp>
        <p:nvSpPr>
          <p:cNvPr id="4" name="Platshållare för bildnummer 3"/>
          <p:cNvSpPr>
            <a:spLocks noGrp="1"/>
          </p:cNvSpPr>
          <p:nvPr>
            <p:ph type="sldNum" sz="quarter" idx="10"/>
          </p:nvPr>
        </p:nvSpPr>
        <p:spPr/>
        <p:txBody>
          <a:bodyPr/>
          <a:lstStyle/>
          <a:p>
            <a:fld id="{11D2476B-E31A-4AD2-9428-B6E560922EC8}" type="slidenum">
              <a:rPr lang="sv-SE" smtClean="0"/>
              <a:t>56</a:t>
            </a:fld>
            <a:endParaRPr lang="sv-SE"/>
          </a:p>
        </p:txBody>
      </p:sp>
    </p:spTree>
    <p:extLst>
      <p:ext uri="{BB962C8B-B14F-4D97-AF65-F5344CB8AC3E}">
        <p14:creationId xmlns:p14="http://schemas.microsoft.com/office/powerpoint/2010/main" val="5054691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En bild till höger</a:t>
            </a:r>
            <a:r>
              <a:rPr lang="sv-SE" baseline="0" dirty="0"/>
              <a:t> visar ostädad gårdsmiljö. </a:t>
            </a:r>
            <a:r>
              <a:rPr lang="sv-SE" dirty="0"/>
              <a:t>Foto: Petter Haldén</a:t>
            </a:r>
            <a:endParaRPr lang="sv-SE" baseline="0" dirty="0"/>
          </a:p>
          <a:p>
            <a:r>
              <a:rPr lang="sv-SE" baseline="0" dirty="0"/>
              <a:t>En bild till vänster visar blommande vallört vid en ekonomibyggnad. Foto: Petter Haldén</a:t>
            </a:r>
            <a:endParaRPr lang="sv-SE" dirty="0"/>
          </a:p>
        </p:txBody>
      </p:sp>
      <p:sp>
        <p:nvSpPr>
          <p:cNvPr id="4" name="Platshållare för bildnummer 3"/>
          <p:cNvSpPr>
            <a:spLocks noGrp="1"/>
          </p:cNvSpPr>
          <p:nvPr>
            <p:ph type="sldNum" sz="quarter" idx="10"/>
          </p:nvPr>
        </p:nvSpPr>
        <p:spPr/>
        <p:txBody>
          <a:bodyPr/>
          <a:lstStyle/>
          <a:p>
            <a:fld id="{11D2476B-E31A-4AD2-9428-B6E560922EC8}" type="slidenum">
              <a:rPr lang="sv-SE" smtClean="0"/>
              <a:t>57</a:t>
            </a:fld>
            <a:endParaRPr lang="sv-SE"/>
          </a:p>
        </p:txBody>
      </p:sp>
    </p:spTree>
    <p:extLst>
      <p:ext uri="{BB962C8B-B14F-4D97-AF65-F5344CB8AC3E}">
        <p14:creationId xmlns:p14="http://schemas.microsoft.com/office/powerpoint/2010/main" val="123066085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mn-lt"/>
                <a:ea typeface="+mn-ea"/>
                <a:cs typeface="+mn-cs"/>
              </a:rPr>
              <a:t>Bild till vänster visar en jordhumla på en krusbärsblomma. Bild till höger visar dagfjärilen amiral på </a:t>
            </a:r>
            <a:r>
              <a:rPr kumimoji="0" lang="sv-SE" sz="1200" b="0" i="0" u="none" strike="noStrike" kern="1200" cap="none" spc="0" normalizeH="0" baseline="0" noProof="0" dirty="0" err="1">
                <a:ln>
                  <a:noFill/>
                </a:ln>
                <a:solidFill>
                  <a:prstClr val="black"/>
                </a:solidFill>
                <a:effectLst/>
                <a:uLnTx/>
                <a:uFillTx/>
                <a:latin typeface="+mn-lt"/>
                <a:ea typeface="+mn-ea"/>
                <a:cs typeface="+mn-cs"/>
              </a:rPr>
              <a:t>syrenbuddleja</a:t>
            </a:r>
            <a:r>
              <a:rPr kumimoji="0" lang="sv-SE" sz="1200" b="0" i="0" u="none" strike="noStrike" kern="1200" cap="none" spc="0" normalizeH="0" baseline="0" noProof="0" dirty="0">
                <a:ln>
                  <a:noFill/>
                </a:ln>
                <a:solidFill>
                  <a:prstClr val="black"/>
                </a:solidFill>
                <a:effectLst/>
                <a:uLnTx/>
                <a:uFillTx/>
                <a:latin typeface="+mn-lt"/>
                <a:ea typeface="+mn-ea"/>
                <a:cs typeface="+mn-cs"/>
              </a:rPr>
              <a:t> Foton: Petter Haldén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4" name="Platshållare för bildnummer 3"/>
          <p:cNvSpPr>
            <a:spLocks noGrp="1"/>
          </p:cNvSpPr>
          <p:nvPr>
            <p:ph type="sldNum" sz="quarter" idx="10"/>
          </p:nvPr>
        </p:nvSpPr>
        <p:spPr/>
        <p:txBody>
          <a:bodyPr/>
          <a:lstStyle/>
          <a:p>
            <a:fld id="{11D2476B-E31A-4AD2-9428-B6E560922EC8}" type="slidenum">
              <a:rPr lang="sv-SE" smtClean="0"/>
              <a:t>58</a:t>
            </a:fld>
            <a:endParaRPr lang="sv-SE"/>
          </a:p>
        </p:txBody>
      </p:sp>
    </p:spTree>
    <p:extLst>
      <p:ext uri="{BB962C8B-B14F-4D97-AF65-F5344CB8AC3E}">
        <p14:creationId xmlns:p14="http://schemas.microsoft.com/office/powerpoint/2010/main" val="14589833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Rubrikbild blå">
    <p:bg>
      <p:bgPr>
        <a:solidFill>
          <a:srgbClr val="285468"/>
        </a:solidFill>
        <a:effectLst/>
      </p:bgPr>
    </p:bg>
    <p:spTree>
      <p:nvGrpSpPr>
        <p:cNvPr id="1" name=""/>
        <p:cNvGrpSpPr/>
        <p:nvPr/>
      </p:nvGrpSpPr>
      <p:grpSpPr>
        <a:xfrm>
          <a:off x="0" y="0"/>
          <a:ext cx="0" cy="0"/>
          <a:chOff x="0" y="0"/>
          <a:chExt cx="0" cy="0"/>
        </a:xfrm>
      </p:grpSpPr>
      <p:sp>
        <p:nvSpPr>
          <p:cNvPr id="18" name="Färgblock blå">
            <a:extLst>
              <a:ext uri="{FF2B5EF4-FFF2-40B4-BE49-F238E27FC236}">
                <a16:creationId xmlns:a16="http://schemas.microsoft.com/office/drawing/2014/main" id="{E7D707C4-CC49-49B6-9522-AED3F9754962}"/>
              </a:ext>
            </a:extLst>
          </p:cNvPr>
          <p:cNvSpPr/>
          <p:nvPr userDrawn="1"/>
        </p:nvSpPr>
        <p:spPr>
          <a:xfrm>
            <a:off x="0" y="4070773"/>
            <a:ext cx="12192000" cy="2787650"/>
          </a:xfrm>
          <a:prstGeom prst="rect">
            <a:avLst/>
          </a:prstGeom>
          <a:solidFill>
            <a:srgbClr val="2D6A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 name="Mönster blå">
            <a:extLst>
              <a:ext uri="{FF2B5EF4-FFF2-40B4-BE49-F238E27FC236}">
                <a16:creationId xmlns:a16="http://schemas.microsoft.com/office/drawing/2014/main" id="{5F0C4BA2-1619-466E-9817-F49606C5B182}"/>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8280000" y="4070350"/>
            <a:ext cx="3911999" cy="2787650"/>
          </a:xfrm>
          <a:prstGeom prst="rect">
            <a:avLst/>
          </a:prstGeom>
        </p:spPr>
      </p:pic>
      <p:pic>
        <p:nvPicPr>
          <p:cNvPr id="4" name="Logotyp EU" descr="Logotyp EU. Medfinansieras av Europeiska unionen." hidden="1">
            <a:extLst>
              <a:ext uri="{FF2B5EF4-FFF2-40B4-BE49-F238E27FC236}">
                <a16:creationId xmlns:a16="http://schemas.microsoft.com/office/drawing/2014/main" id="{36412FA4-574C-B1AF-122A-7017DC931E2A}"/>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026894" y="5902607"/>
            <a:ext cx="670815" cy="679660"/>
          </a:xfrm>
          <a:prstGeom prst="rect">
            <a:avLst/>
          </a:prstGeom>
        </p:spPr>
      </p:pic>
      <p:sp>
        <p:nvSpPr>
          <p:cNvPr id="14" name="Platshållare för logotyp">
            <a:extLst>
              <a:ext uri="{FF2B5EF4-FFF2-40B4-BE49-F238E27FC236}">
                <a16:creationId xmlns:a16="http://schemas.microsoft.com/office/drawing/2014/main" id="{A19C39BF-8551-5F2A-2F2D-EFC568538683}"/>
              </a:ext>
            </a:extLst>
          </p:cNvPr>
          <p:cNvSpPr>
            <a:spLocks noGrp="1" noChangeAspect="1"/>
          </p:cNvSpPr>
          <p:nvPr>
            <p:ph type="pic" sz="quarter" idx="11" hasCustomPrompt="1"/>
          </p:nvPr>
        </p:nvSpPr>
        <p:spPr>
          <a:xfrm>
            <a:off x="9941707" y="5902607"/>
            <a:ext cx="1756000" cy="679662"/>
          </a:xfrm>
        </p:spPr>
        <p:txBody>
          <a:bodyPr anchor="ctr" anchorCtr="0"/>
          <a:lstStyle>
            <a:lvl1pPr marL="0" indent="0">
              <a:buNone/>
              <a:defRPr sz="1200">
                <a:solidFill>
                  <a:schemeClr val="bg2"/>
                </a:solidFill>
              </a:defRPr>
            </a:lvl1pPr>
          </a:lstStyle>
          <a:p>
            <a:r>
              <a:rPr lang="sv-SE" dirty="0"/>
              <a:t>Klicka här för att lägga till en logotyp</a:t>
            </a:r>
          </a:p>
        </p:txBody>
      </p:sp>
      <p:pic>
        <p:nvPicPr>
          <p:cNvPr id="13" name="Greppa Näringen logotyp" descr="Logotyp Greppa Näringen.">
            <a:extLst>
              <a:ext uri="{FF2B5EF4-FFF2-40B4-BE49-F238E27FC236}">
                <a16:creationId xmlns:a16="http://schemas.microsoft.com/office/drawing/2014/main" id="{31058063-17F8-4ED9-A086-59D6BBA360F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381408" y="408533"/>
            <a:ext cx="1316299" cy="417190"/>
          </a:xfrm>
          <a:prstGeom prst="rect">
            <a:avLst/>
          </a:prstGeom>
        </p:spPr>
      </p:pic>
      <p:sp>
        <p:nvSpPr>
          <p:cNvPr id="7" name="Platshållare för bild">
            <a:extLst>
              <a:ext uri="{FF2B5EF4-FFF2-40B4-BE49-F238E27FC236}">
                <a16:creationId xmlns:a16="http://schemas.microsoft.com/office/drawing/2014/main" id="{E643C79A-6831-46B4-8B7A-5FDC4734458F}"/>
              </a:ext>
            </a:extLst>
          </p:cNvPr>
          <p:cNvSpPr>
            <a:spLocks noGrp="1"/>
          </p:cNvSpPr>
          <p:nvPr>
            <p:ph type="pic" sz="quarter" idx="12" hasCustomPrompt="1"/>
          </p:nvPr>
        </p:nvSpPr>
        <p:spPr>
          <a:xfrm>
            <a:off x="1" y="4070350"/>
            <a:ext cx="8280000" cy="2787650"/>
          </a:xfrm>
        </p:spPr>
        <p:txBody>
          <a:bodyPr anchor="ctr" anchorCtr="0"/>
          <a:lstStyle>
            <a:lvl1pPr>
              <a:defRPr lang="sv-SE" sz="2000" kern="1200" baseline="0" dirty="0">
                <a:solidFill>
                  <a:schemeClr val="bg1"/>
                </a:solidFill>
                <a:latin typeface="+mn-lt"/>
                <a:ea typeface="+mn-ea"/>
                <a:cs typeface="+mn-cs"/>
              </a:defRPr>
            </a:lvl1pPr>
          </a:lstStyle>
          <a:p>
            <a:r>
              <a:rPr lang="sv-SE" dirty="0"/>
              <a:t>Klicka här för att infoga bild</a:t>
            </a:r>
          </a:p>
        </p:txBody>
      </p:sp>
      <p:sp>
        <p:nvSpPr>
          <p:cNvPr id="3" name="Underrubrik 2">
            <a:extLst>
              <a:ext uri="{FF2B5EF4-FFF2-40B4-BE49-F238E27FC236}">
                <a16:creationId xmlns:a16="http://schemas.microsoft.com/office/drawing/2014/main" id="{66DB54A2-2545-D282-266B-582FB75C2086}"/>
              </a:ext>
            </a:extLst>
          </p:cNvPr>
          <p:cNvSpPr>
            <a:spLocks noGrp="1"/>
          </p:cNvSpPr>
          <p:nvPr>
            <p:ph type="subTitle" idx="1" hasCustomPrompt="1"/>
          </p:nvPr>
        </p:nvSpPr>
        <p:spPr>
          <a:xfrm>
            <a:off x="601865" y="3339253"/>
            <a:ext cx="6997815" cy="389015"/>
          </a:xfrm>
        </p:spPr>
        <p:txBody>
          <a:bodyPr lIns="108000">
            <a:normAutofit/>
          </a:bodyPr>
          <a:lstStyle>
            <a:lvl1pPr marL="0" indent="0" algn="l">
              <a:buClr>
                <a:schemeClr val="bg1"/>
              </a:buClr>
              <a:buFont typeface="Arial" panose="020B0604020202020204" pitchFamily="34" charset="0"/>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lägga till underrubrik</a:t>
            </a:r>
          </a:p>
        </p:txBody>
      </p:sp>
      <p:sp>
        <p:nvSpPr>
          <p:cNvPr id="12" name="Underrubrik 1">
            <a:extLst>
              <a:ext uri="{FF2B5EF4-FFF2-40B4-BE49-F238E27FC236}">
                <a16:creationId xmlns:a16="http://schemas.microsoft.com/office/drawing/2014/main" id="{DCFB5804-B624-40A5-8CAA-8EDF16016A39}"/>
              </a:ext>
            </a:extLst>
          </p:cNvPr>
          <p:cNvSpPr>
            <a:spLocks noGrp="1"/>
          </p:cNvSpPr>
          <p:nvPr>
            <p:ph type="body" sz="quarter" idx="10" hasCustomPrompt="1"/>
          </p:nvPr>
        </p:nvSpPr>
        <p:spPr>
          <a:xfrm>
            <a:off x="601864" y="1235195"/>
            <a:ext cx="6997815" cy="472306"/>
          </a:xfrm>
        </p:spPr>
        <p:txBody>
          <a:bodyPr lIns="108000" anchor="b" anchorCtr="0">
            <a:normAutofit/>
          </a:bodyPr>
          <a:lstStyle>
            <a:lvl1pPr marL="0" indent="0">
              <a:buClr>
                <a:schemeClr val="bg1"/>
              </a:buClr>
              <a:buFont typeface="Arial" panose="020B0604020202020204" pitchFamily="34" charset="0"/>
              <a:buNone/>
              <a:defRPr sz="2000">
                <a:solidFill>
                  <a:schemeClr val="bg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sv-SE" dirty="0"/>
              <a:t>Namn och datum</a:t>
            </a:r>
          </a:p>
        </p:txBody>
      </p:sp>
      <p:sp>
        <p:nvSpPr>
          <p:cNvPr id="2" name="Rubrik 1">
            <a:extLst>
              <a:ext uri="{FF2B5EF4-FFF2-40B4-BE49-F238E27FC236}">
                <a16:creationId xmlns:a16="http://schemas.microsoft.com/office/drawing/2014/main" id="{0C387554-6376-E286-2391-78C43984D4DD}"/>
              </a:ext>
            </a:extLst>
          </p:cNvPr>
          <p:cNvSpPr>
            <a:spLocks noGrp="1"/>
          </p:cNvSpPr>
          <p:nvPr>
            <p:ph type="ctrTitle" hasCustomPrompt="1"/>
          </p:nvPr>
        </p:nvSpPr>
        <p:spPr>
          <a:xfrm>
            <a:off x="601865" y="1732553"/>
            <a:ext cx="6997815" cy="1606700"/>
          </a:xfrm>
        </p:spPr>
        <p:txBody>
          <a:bodyPr anchor="ctr" anchorCtr="0">
            <a:normAutofit/>
          </a:bodyPr>
          <a:lstStyle>
            <a:lvl1pPr algn="l">
              <a:defRPr sz="4800">
                <a:solidFill>
                  <a:schemeClr val="accent6"/>
                </a:solidFill>
              </a:defRPr>
            </a:lvl1pPr>
          </a:lstStyle>
          <a:p>
            <a:r>
              <a:rPr lang="sv-SE" dirty="0"/>
              <a:t>Klicka här för att lägga till rubrik</a:t>
            </a:r>
          </a:p>
        </p:txBody>
      </p:sp>
    </p:spTree>
    <p:extLst>
      <p:ext uri="{BB962C8B-B14F-4D97-AF65-F5344CB8AC3E}">
        <p14:creationId xmlns:p14="http://schemas.microsoft.com/office/powerpoint/2010/main" val="30735690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Rubrikbild blå 2">
    <p:bg>
      <p:bgPr>
        <a:solidFill>
          <a:srgbClr val="285468"/>
        </a:solidFill>
        <a:effectLst/>
      </p:bgPr>
    </p:bg>
    <p:spTree>
      <p:nvGrpSpPr>
        <p:cNvPr id="1" name=""/>
        <p:cNvGrpSpPr/>
        <p:nvPr/>
      </p:nvGrpSpPr>
      <p:grpSpPr>
        <a:xfrm>
          <a:off x="0" y="0"/>
          <a:ext cx="0" cy="0"/>
          <a:chOff x="0" y="0"/>
          <a:chExt cx="0" cy="0"/>
        </a:xfrm>
      </p:grpSpPr>
      <p:sp>
        <p:nvSpPr>
          <p:cNvPr id="18" name="Färgblock blå">
            <a:extLst>
              <a:ext uri="{FF2B5EF4-FFF2-40B4-BE49-F238E27FC236}">
                <a16:creationId xmlns:a16="http://schemas.microsoft.com/office/drawing/2014/main" id="{E7D707C4-CC49-49B6-9522-AED3F9754962}"/>
              </a:ext>
            </a:extLst>
          </p:cNvPr>
          <p:cNvSpPr/>
          <p:nvPr userDrawn="1"/>
        </p:nvSpPr>
        <p:spPr>
          <a:xfrm>
            <a:off x="0" y="4070773"/>
            <a:ext cx="12192000" cy="2787650"/>
          </a:xfrm>
          <a:prstGeom prst="rect">
            <a:avLst/>
          </a:prstGeom>
          <a:solidFill>
            <a:srgbClr val="2D6A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Mönster blå">
            <a:extLst>
              <a:ext uri="{FF2B5EF4-FFF2-40B4-BE49-F238E27FC236}">
                <a16:creationId xmlns:a16="http://schemas.microsoft.com/office/drawing/2014/main" id="{11A45FB2-6F2D-46CB-8E7B-3D78511FB8A7}"/>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674" y="4068096"/>
            <a:ext cx="12190149" cy="2793241"/>
          </a:xfrm>
          <a:prstGeom prst="rect">
            <a:avLst/>
          </a:prstGeom>
        </p:spPr>
      </p:pic>
      <p:pic>
        <p:nvPicPr>
          <p:cNvPr id="7" name="Logotyp EU" descr="Logotyp EU. Medfinansieras av Europeiska unionen." hidden="1">
            <a:extLst>
              <a:ext uri="{FF2B5EF4-FFF2-40B4-BE49-F238E27FC236}">
                <a16:creationId xmlns:a16="http://schemas.microsoft.com/office/drawing/2014/main" id="{761AF375-2497-56C9-419D-6E2D2292929B}"/>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026894" y="5902607"/>
            <a:ext cx="670815" cy="679660"/>
          </a:xfrm>
          <a:prstGeom prst="rect">
            <a:avLst/>
          </a:prstGeom>
        </p:spPr>
      </p:pic>
      <p:sp>
        <p:nvSpPr>
          <p:cNvPr id="10" name="Platshållare för logotyp">
            <a:extLst>
              <a:ext uri="{FF2B5EF4-FFF2-40B4-BE49-F238E27FC236}">
                <a16:creationId xmlns:a16="http://schemas.microsoft.com/office/drawing/2014/main" id="{DE2BC78D-B47F-4DE2-B1F6-408F5286121F}"/>
              </a:ext>
            </a:extLst>
          </p:cNvPr>
          <p:cNvSpPr>
            <a:spLocks noGrp="1" noChangeAspect="1"/>
          </p:cNvSpPr>
          <p:nvPr>
            <p:ph type="pic" sz="quarter" idx="11" hasCustomPrompt="1"/>
          </p:nvPr>
        </p:nvSpPr>
        <p:spPr>
          <a:xfrm>
            <a:off x="9941707" y="5902607"/>
            <a:ext cx="1756000" cy="679662"/>
          </a:xfrm>
        </p:spPr>
        <p:txBody>
          <a:bodyPr anchor="ctr" anchorCtr="0"/>
          <a:lstStyle>
            <a:lvl1pPr marL="0" indent="0">
              <a:buNone/>
              <a:defRPr sz="1200">
                <a:solidFill>
                  <a:schemeClr val="bg2"/>
                </a:solidFill>
              </a:defRPr>
            </a:lvl1pPr>
          </a:lstStyle>
          <a:p>
            <a:r>
              <a:rPr lang="sv-SE" dirty="0"/>
              <a:t>Klicka här för att lägga till en logotyp</a:t>
            </a:r>
          </a:p>
        </p:txBody>
      </p:sp>
      <p:sp>
        <p:nvSpPr>
          <p:cNvPr id="3" name="Underrubrik 2">
            <a:extLst>
              <a:ext uri="{FF2B5EF4-FFF2-40B4-BE49-F238E27FC236}">
                <a16:creationId xmlns:a16="http://schemas.microsoft.com/office/drawing/2014/main" id="{66DB54A2-2545-D282-266B-582FB75C2086}"/>
              </a:ext>
            </a:extLst>
          </p:cNvPr>
          <p:cNvSpPr>
            <a:spLocks noGrp="1"/>
          </p:cNvSpPr>
          <p:nvPr>
            <p:ph type="subTitle" idx="1" hasCustomPrompt="1"/>
          </p:nvPr>
        </p:nvSpPr>
        <p:spPr>
          <a:xfrm>
            <a:off x="601865" y="3339253"/>
            <a:ext cx="6997815" cy="389015"/>
          </a:xfrm>
        </p:spPr>
        <p:txBody>
          <a:bodyPr lIns="108000">
            <a:normAutofit/>
          </a:bodyPr>
          <a:lstStyle>
            <a:lvl1pPr marL="0" indent="0" algn="l">
              <a:buClr>
                <a:schemeClr val="bg1"/>
              </a:buClr>
              <a:buFont typeface="Arial" panose="020B0604020202020204" pitchFamily="34" charset="0"/>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lägga till underrubrik</a:t>
            </a:r>
          </a:p>
        </p:txBody>
      </p:sp>
      <p:sp>
        <p:nvSpPr>
          <p:cNvPr id="12" name="Underrubrik 1">
            <a:extLst>
              <a:ext uri="{FF2B5EF4-FFF2-40B4-BE49-F238E27FC236}">
                <a16:creationId xmlns:a16="http://schemas.microsoft.com/office/drawing/2014/main" id="{DCFB5804-B624-40A5-8CAA-8EDF16016A39}"/>
              </a:ext>
            </a:extLst>
          </p:cNvPr>
          <p:cNvSpPr>
            <a:spLocks noGrp="1"/>
          </p:cNvSpPr>
          <p:nvPr>
            <p:ph type="body" sz="quarter" idx="10" hasCustomPrompt="1"/>
          </p:nvPr>
        </p:nvSpPr>
        <p:spPr>
          <a:xfrm>
            <a:off x="601864" y="1235195"/>
            <a:ext cx="6997815" cy="472306"/>
          </a:xfrm>
        </p:spPr>
        <p:txBody>
          <a:bodyPr lIns="108000" anchor="b" anchorCtr="0">
            <a:normAutofit/>
          </a:bodyPr>
          <a:lstStyle>
            <a:lvl1pPr marL="0" indent="0">
              <a:buClr>
                <a:schemeClr val="bg1"/>
              </a:buClr>
              <a:buFont typeface="Arial" panose="020B0604020202020204" pitchFamily="34" charset="0"/>
              <a:buNone/>
              <a:defRPr sz="2000">
                <a:solidFill>
                  <a:schemeClr val="bg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sv-SE" dirty="0"/>
              <a:t>Namn och datum</a:t>
            </a:r>
          </a:p>
        </p:txBody>
      </p:sp>
      <p:sp>
        <p:nvSpPr>
          <p:cNvPr id="2" name="Rubrik 1">
            <a:extLst>
              <a:ext uri="{FF2B5EF4-FFF2-40B4-BE49-F238E27FC236}">
                <a16:creationId xmlns:a16="http://schemas.microsoft.com/office/drawing/2014/main" id="{0C387554-6376-E286-2391-78C43984D4DD}"/>
              </a:ext>
            </a:extLst>
          </p:cNvPr>
          <p:cNvSpPr>
            <a:spLocks noGrp="1"/>
          </p:cNvSpPr>
          <p:nvPr>
            <p:ph type="ctrTitle" hasCustomPrompt="1"/>
          </p:nvPr>
        </p:nvSpPr>
        <p:spPr>
          <a:xfrm>
            <a:off x="601865" y="1732553"/>
            <a:ext cx="6997815" cy="1606700"/>
          </a:xfrm>
        </p:spPr>
        <p:txBody>
          <a:bodyPr anchor="ctr" anchorCtr="0">
            <a:normAutofit/>
          </a:bodyPr>
          <a:lstStyle>
            <a:lvl1pPr algn="l">
              <a:defRPr sz="4800">
                <a:solidFill>
                  <a:schemeClr val="accent6"/>
                </a:solidFill>
              </a:defRPr>
            </a:lvl1pPr>
          </a:lstStyle>
          <a:p>
            <a:r>
              <a:rPr lang="sv-SE" dirty="0"/>
              <a:t>Klicka här för att lägga till rubrik</a:t>
            </a:r>
          </a:p>
        </p:txBody>
      </p:sp>
      <p:pic>
        <p:nvPicPr>
          <p:cNvPr id="5" name="Greppa Näringen logotyp" descr="Logotyp Greppa Näringen.">
            <a:extLst>
              <a:ext uri="{FF2B5EF4-FFF2-40B4-BE49-F238E27FC236}">
                <a16:creationId xmlns:a16="http://schemas.microsoft.com/office/drawing/2014/main" id="{412D0358-3CC6-CC2E-278B-2CAAA31D2ADB}"/>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381408" y="408533"/>
            <a:ext cx="1316299" cy="417190"/>
          </a:xfrm>
          <a:prstGeom prst="rect">
            <a:avLst/>
          </a:prstGeom>
        </p:spPr>
      </p:pic>
    </p:spTree>
    <p:extLst>
      <p:ext uri="{BB962C8B-B14F-4D97-AF65-F5344CB8AC3E}">
        <p14:creationId xmlns:p14="http://schemas.microsoft.com/office/powerpoint/2010/main" val="3162903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 och innehåll beige">
    <p:bg>
      <p:bgPr>
        <a:solidFill>
          <a:schemeClr val="bg2"/>
        </a:solidFill>
        <a:effectLst/>
      </p:bgPr>
    </p:bg>
    <p:spTree>
      <p:nvGrpSpPr>
        <p:cNvPr id="1" name=""/>
        <p:cNvGrpSpPr/>
        <p:nvPr/>
      </p:nvGrpSpPr>
      <p:grpSpPr>
        <a:xfrm>
          <a:off x="0" y="0"/>
          <a:ext cx="0" cy="0"/>
          <a:chOff x="0" y="0"/>
          <a:chExt cx="0" cy="0"/>
        </a:xfrm>
      </p:grpSpPr>
      <p:sp>
        <p:nvSpPr>
          <p:cNvPr id="3" name="Platshållare för bildnummer">
            <a:extLst>
              <a:ext uri="{FF2B5EF4-FFF2-40B4-BE49-F238E27FC236}">
                <a16:creationId xmlns:a16="http://schemas.microsoft.com/office/drawing/2014/main" id="{124A4735-D274-EB2D-8E09-E550E04564C8}"/>
              </a:ext>
            </a:extLst>
          </p:cNvPr>
          <p:cNvSpPr>
            <a:spLocks noGrp="1"/>
          </p:cNvSpPr>
          <p:nvPr>
            <p:ph type="sldNum" sz="quarter" idx="18"/>
          </p:nvPr>
        </p:nvSpPr>
        <p:spPr>
          <a:xfrm>
            <a:off x="10825655" y="6346241"/>
            <a:ext cx="872054" cy="297177"/>
          </a:xfrm>
        </p:spPr>
        <p:txBody>
          <a:bodyPr/>
          <a:lstStyle/>
          <a:p>
            <a:fld id="{873EB259-4CFD-4D03-8D50-B89672399120}" type="slidenum">
              <a:rPr lang="sv-SE" smtClean="0"/>
              <a:pPr/>
              <a:t>‹#›</a:t>
            </a:fld>
            <a:endParaRPr lang="sv-SE"/>
          </a:p>
        </p:txBody>
      </p:sp>
      <p:sp>
        <p:nvSpPr>
          <p:cNvPr id="8" name="Platshållare för innehåll">
            <a:extLst>
              <a:ext uri="{FF2B5EF4-FFF2-40B4-BE49-F238E27FC236}">
                <a16:creationId xmlns:a16="http://schemas.microsoft.com/office/drawing/2014/main" id="{9175659D-CF7E-4420-911B-A57598EE71EF}"/>
              </a:ext>
            </a:extLst>
          </p:cNvPr>
          <p:cNvSpPr>
            <a:spLocks noGrp="1"/>
          </p:cNvSpPr>
          <p:nvPr>
            <p:ph sz="quarter" idx="13" hasCustomPrompt="1"/>
          </p:nvPr>
        </p:nvSpPr>
        <p:spPr>
          <a:xfrm>
            <a:off x="1177200" y="1966365"/>
            <a:ext cx="8280000" cy="3810491"/>
          </a:xfrm>
        </p:spPr>
        <p:txBody>
          <a:bodyPr>
            <a:normAutofit/>
          </a:bodyPr>
          <a:lstStyle>
            <a:lvl1pPr marL="342900" indent="-342900">
              <a:buClrTx/>
              <a:buFont typeface="Arial" panose="020B0604020202020204" pitchFamily="34" charset="0"/>
              <a:buChar char="•"/>
              <a:defRPr sz="2400">
                <a:solidFill>
                  <a:schemeClr val="tx2"/>
                </a:solidFill>
              </a:defRPr>
            </a:lvl1pPr>
            <a:lvl2pPr marL="800100" indent="-342900">
              <a:buClrTx/>
              <a:buFont typeface="Arial" panose="020B0604020202020204" pitchFamily="34" charset="0"/>
              <a:buChar char="•"/>
              <a:defRPr sz="2000" baseline="0">
                <a:solidFill>
                  <a:schemeClr val="tx2"/>
                </a:solidFill>
              </a:defRPr>
            </a:lvl2pPr>
            <a:lvl3pPr marL="1200150" indent="-285750">
              <a:buClrTx/>
              <a:buFont typeface="Arial" panose="020B0604020202020204" pitchFamily="34" charset="0"/>
              <a:buChar char="•"/>
              <a:defRPr sz="1800">
                <a:solidFill>
                  <a:schemeClr val="tx2"/>
                </a:solidFill>
              </a:defRPr>
            </a:lvl3pPr>
            <a:lvl4pPr marL="1657350" indent="-285750">
              <a:buClr>
                <a:schemeClr val="tx2"/>
              </a:buClr>
              <a:buFont typeface="Arial" panose="020B0604020202020204" pitchFamily="34" charset="0"/>
              <a:buChar char="•"/>
              <a:defRPr sz="1600">
                <a:solidFill>
                  <a:schemeClr val="tx2"/>
                </a:solidFill>
              </a:defRPr>
            </a:lvl4pPr>
            <a:lvl5pPr marL="2114550" indent="-285750">
              <a:buClr>
                <a:schemeClr val="tx2"/>
              </a:buClr>
              <a:buFont typeface="Arial" panose="020B0604020202020204" pitchFamily="34" charset="0"/>
              <a:buChar char="•"/>
              <a:defRPr sz="1600">
                <a:solidFill>
                  <a:schemeClr val="tx2"/>
                </a:solidFill>
              </a:defRPr>
            </a:lvl5pPr>
          </a:lstStyle>
          <a:p>
            <a:pPr lvl="0"/>
            <a:r>
              <a:rPr lang="sv-SE" dirty="0"/>
              <a:t>Klicka för att lägga till text, bild eller annat innehåll</a:t>
            </a:r>
          </a:p>
          <a:p>
            <a:pPr lvl="1"/>
            <a:r>
              <a:rPr lang="sv-SE" dirty="0"/>
              <a:t>Nivå två</a:t>
            </a:r>
          </a:p>
          <a:p>
            <a:pPr lvl="2"/>
            <a:r>
              <a:rPr lang="sv-SE" dirty="0"/>
              <a:t>Nivå tre</a:t>
            </a:r>
          </a:p>
        </p:txBody>
      </p:sp>
      <p:sp>
        <p:nvSpPr>
          <p:cNvPr id="7" name="Rubrik">
            <a:extLst>
              <a:ext uri="{FF2B5EF4-FFF2-40B4-BE49-F238E27FC236}">
                <a16:creationId xmlns:a16="http://schemas.microsoft.com/office/drawing/2014/main" id="{0E26EE2A-F057-47C6-91BB-2CE82EBE8AA0}"/>
              </a:ext>
            </a:extLst>
          </p:cNvPr>
          <p:cNvSpPr>
            <a:spLocks noGrp="1"/>
          </p:cNvSpPr>
          <p:nvPr>
            <p:ph type="title" hasCustomPrompt="1"/>
          </p:nvPr>
        </p:nvSpPr>
        <p:spPr>
          <a:xfrm>
            <a:off x="1177200" y="464486"/>
            <a:ext cx="8280000" cy="1165138"/>
          </a:xfrm>
        </p:spPr>
        <p:txBody>
          <a:bodyPr anchor="b" anchorCtr="0">
            <a:normAutofit/>
          </a:bodyPr>
          <a:lstStyle>
            <a:lvl1pPr>
              <a:defRPr sz="3600"/>
            </a:lvl1pPr>
          </a:lstStyle>
          <a:p>
            <a:r>
              <a:rPr lang="sv-SE" dirty="0"/>
              <a:t>Klicka här för att lägga till rubrik, max två rader</a:t>
            </a:r>
          </a:p>
        </p:txBody>
      </p:sp>
    </p:spTree>
    <p:extLst>
      <p:ext uri="{BB962C8B-B14F-4D97-AF65-F5344CB8AC3E}">
        <p14:creationId xmlns:p14="http://schemas.microsoft.com/office/powerpoint/2010/main" val="3061734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9" name="Platshållare för bildnummer">
            <a:extLst>
              <a:ext uri="{FF2B5EF4-FFF2-40B4-BE49-F238E27FC236}">
                <a16:creationId xmlns:a16="http://schemas.microsoft.com/office/drawing/2014/main" id="{6F577724-32EB-4BA9-8E37-C13CAB287DD2}"/>
              </a:ext>
            </a:extLst>
          </p:cNvPr>
          <p:cNvSpPr>
            <a:spLocks noGrp="1"/>
          </p:cNvSpPr>
          <p:nvPr>
            <p:ph type="sldNum" sz="quarter" idx="18"/>
          </p:nvPr>
        </p:nvSpPr>
        <p:spPr/>
        <p:txBody>
          <a:bodyPr/>
          <a:lstStyle/>
          <a:p>
            <a:fld id="{873EB259-4CFD-4D03-8D50-B89672399120}" type="slidenum">
              <a:rPr lang="sv-SE" smtClean="0"/>
              <a:pPr/>
              <a:t>‹#›</a:t>
            </a:fld>
            <a:endParaRPr lang="sv-SE"/>
          </a:p>
        </p:txBody>
      </p:sp>
      <p:sp>
        <p:nvSpPr>
          <p:cNvPr id="8" name="Platshållare för innehåll">
            <a:extLst>
              <a:ext uri="{FF2B5EF4-FFF2-40B4-BE49-F238E27FC236}">
                <a16:creationId xmlns:a16="http://schemas.microsoft.com/office/drawing/2014/main" id="{9175659D-CF7E-4420-911B-A57598EE71EF}"/>
              </a:ext>
            </a:extLst>
          </p:cNvPr>
          <p:cNvSpPr>
            <a:spLocks noGrp="1"/>
          </p:cNvSpPr>
          <p:nvPr>
            <p:ph sz="quarter" idx="13" hasCustomPrompt="1"/>
          </p:nvPr>
        </p:nvSpPr>
        <p:spPr>
          <a:xfrm>
            <a:off x="1177200" y="1966365"/>
            <a:ext cx="8280000" cy="3810491"/>
          </a:xfrm>
        </p:spPr>
        <p:txBody>
          <a:bodyPr>
            <a:normAutofit/>
          </a:bodyPr>
          <a:lstStyle>
            <a:lvl1pPr marL="342900" indent="-342900">
              <a:buClrTx/>
              <a:buFont typeface="Arial" panose="020B0604020202020204" pitchFamily="34" charset="0"/>
              <a:buChar char="•"/>
              <a:defRPr sz="2400">
                <a:solidFill>
                  <a:schemeClr val="tx2"/>
                </a:solidFill>
              </a:defRPr>
            </a:lvl1pPr>
            <a:lvl2pPr marL="800100" indent="-342900">
              <a:buClrTx/>
              <a:buFont typeface="Arial" panose="020B0604020202020204" pitchFamily="34" charset="0"/>
              <a:buChar char="•"/>
              <a:defRPr sz="2000">
                <a:solidFill>
                  <a:schemeClr val="tx2"/>
                </a:solidFill>
              </a:defRPr>
            </a:lvl2pPr>
            <a:lvl3pPr marL="1200150" indent="-285750">
              <a:buClrTx/>
              <a:buFont typeface="Arial" panose="020B0604020202020204" pitchFamily="34" charset="0"/>
              <a:buChar char="•"/>
              <a:defRPr sz="1800">
                <a:solidFill>
                  <a:schemeClr val="tx2"/>
                </a:solidFill>
              </a:defRPr>
            </a:lvl3pPr>
            <a:lvl4pPr marL="1657350" indent="-285750">
              <a:buClr>
                <a:schemeClr val="tx2"/>
              </a:buClr>
              <a:buFont typeface="Arial" panose="020B0604020202020204" pitchFamily="34" charset="0"/>
              <a:buChar char="•"/>
              <a:defRPr sz="1600">
                <a:solidFill>
                  <a:schemeClr val="tx2"/>
                </a:solidFill>
              </a:defRPr>
            </a:lvl4pPr>
            <a:lvl5pPr marL="1828800" indent="0">
              <a:buClr>
                <a:schemeClr val="tx2"/>
              </a:buClr>
              <a:buFont typeface="Arial" panose="020B0604020202020204" pitchFamily="34" charset="0"/>
              <a:buNone/>
              <a:defRPr sz="1600">
                <a:solidFill>
                  <a:schemeClr val="tx2"/>
                </a:solidFill>
              </a:defRPr>
            </a:lvl5pPr>
          </a:lstStyle>
          <a:p>
            <a:pPr lvl="0"/>
            <a:r>
              <a:rPr lang="sv-SE" dirty="0"/>
              <a:t>Klicka för att lägga till text, bild eller annat innehåll</a:t>
            </a:r>
          </a:p>
          <a:p>
            <a:pPr lvl="1"/>
            <a:r>
              <a:rPr lang="sv-SE" dirty="0"/>
              <a:t>Nivå två</a:t>
            </a:r>
          </a:p>
          <a:p>
            <a:pPr lvl="2"/>
            <a:r>
              <a:rPr lang="sv-SE" dirty="0"/>
              <a:t>Nivå tre</a:t>
            </a:r>
          </a:p>
          <a:p>
            <a:pPr lvl="4"/>
            <a:endParaRPr lang="sv-SE" dirty="0"/>
          </a:p>
        </p:txBody>
      </p:sp>
      <p:sp>
        <p:nvSpPr>
          <p:cNvPr id="7" name="Rubrik">
            <a:extLst>
              <a:ext uri="{FF2B5EF4-FFF2-40B4-BE49-F238E27FC236}">
                <a16:creationId xmlns:a16="http://schemas.microsoft.com/office/drawing/2014/main" id="{0E26EE2A-F057-47C6-91BB-2CE82EBE8AA0}"/>
              </a:ext>
            </a:extLst>
          </p:cNvPr>
          <p:cNvSpPr>
            <a:spLocks noGrp="1"/>
          </p:cNvSpPr>
          <p:nvPr>
            <p:ph type="title" hasCustomPrompt="1"/>
          </p:nvPr>
        </p:nvSpPr>
        <p:spPr>
          <a:xfrm>
            <a:off x="1177200" y="464486"/>
            <a:ext cx="8280000" cy="1165138"/>
          </a:xfrm>
        </p:spPr>
        <p:txBody>
          <a:bodyPr anchor="b" anchorCtr="0">
            <a:normAutofit/>
          </a:bodyPr>
          <a:lstStyle>
            <a:lvl1pPr>
              <a:defRPr sz="3600">
                <a:solidFill>
                  <a:schemeClr val="tx2"/>
                </a:solidFill>
              </a:defRPr>
            </a:lvl1pPr>
          </a:lstStyle>
          <a:p>
            <a:r>
              <a:rPr lang="sv-SE" dirty="0"/>
              <a:t>Klicka här för att lägga till rubrik, max två rader</a:t>
            </a:r>
          </a:p>
        </p:txBody>
      </p:sp>
    </p:spTree>
    <p:extLst>
      <p:ext uri="{BB962C8B-B14F-4D97-AF65-F5344CB8AC3E}">
        <p14:creationId xmlns:p14="http://schemas.microsoft.com/office/powerpoint/2010/main" val="455010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ast rubrik beige">
    <p:bg>
      <p:bgPr>
        <a:solidFill>
          <a:schemeClr val="bg2"/>
        </a:solidFill>
        <a:effectLst/>
      </p:bgPr>
    </p:bg>
    <p:spTree>
      <p:nvGrpSpPr>
        <p:cNvPr id="1" name=""/>
        <p:cNvGrpSpPr/>
        <p:nvPr/>
      </p:nvGrpSpPr>
      <p:grpSpPr>
        <a:xfrm>
          <a:off x="0" y="0"/>
          <a:ext cx="0" cy="0"/>
          <a:chOff x="0" y="0"/>
          <a:chExt cx="0" cy="0"/>
        </a:xfrm>
      </p:grpSpPr>
      <p:sp>
        <p:nvSpPr>
          <p:cNvPr id="9" name="Platshållare för bildnummer">
            <a:extLst>
              <a:ext uri="{FF2B5EF4-FFF2-40B4-BE49-F238E27FC236}">
                <a16:creationId xmlns:a16="http://schemas.microsoft.com/office/drawing/2014/main" id="{6F577724-32EB-4BA9-8E37-C13CAB287DD2}"/>
              </a:ext>
            </a:extLst>
          </p:cNvPr>
          <p:cNvSpPr>
            <a:spLocks noGrp="1"/>
          </p:cNvSpPr>
          <p:nvPr>
            <p:ph type="sldNum" sz="quarter" idx="18"/>
          </p:nvPr>
        </p:nvSpPr>
        <p:spPr/>
        <p:txBody>
          <a:bodyPr/>
          <a:lstStyle/>
          <a:p>
            <a:fld id="{873EB259-4CFD-4D03-8D50-B89672399120}" type="slidenum">
              <a:rPr lang="sv-SE" smtClean="0"/>
              <a:pPr/>
              <a:t>‹#›</a:t>
            </a:fld>
            <a:endParaRPr lang="sv-SE"/>
          </a:p>
        </p:txBody>
      </p:sp>
      <p:sp>
        <p:nvSpPr>
          <p:cNvPr id="7" name="Rubrik">
            <a:extLst>
              <a:ext uri="{FF2B5EF4-FFF2-40B4-BE49-F238E27FC236}">
                <a16:creationId xmlns:a16="http://schemas.microsoft.com/office/drawing/2014/main" id="{0E26EE2A-F057-47C6-91BB-2CE82EBE8AA0}"/>
              </a:ext>
            </a:extLst>
          </p:cNvPr>
          <p:cNvSpPr>
            <a:spLocks noGrp="1"/>
          </p:cNvSpPr>
          <p:nvPr>
            <p:ph type="title" hasCustomPrompt="1"/>
          </p:nvPr>
        </p:nvSpPr>
        <p:spPr>
          <a:xfrm>
            <a:off x="1176338" y="464486"/>
            <a:ext cx="8280000" cy="1165138"/>
          </a:xfrm>
        </p:spPr>
        <p:txBody>
          <a:bodyPr anchor="b" anchorCtr="0">
            <a:normAutofit/>
          </a:bodyPr>
          <a:lstStyle>
            <a:lvl1pPr>
              <a:defRPr sz="3600"/>
            </a:lvl1pPr>
          </a:lstStyle>
          <a:p>
            <a:r>
              <a:rPr lang="sv-SE" dirty="0"/>
              <a:t>Klicka här för att lägga till rubrik, max två rader</a:t>
            </a:r>
          </a:p>
        </p:txBody>
      </p:sp>
    </p:spTree>
    <p:extLst>
      <p:ext uri="{BB962C8B-B14F-4D97-AF65-F5344CB8AC3E}">
        <p14:creationId xmlns:p14="http://schemas.microsoft.com/office/powerpoint/2010/main" val="592214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ast rubrik">
    <p:bg>
      <p:bgPr>
        <a:solidFill>
          <a:schemeClr val="bg1"/>
        </a:solidFill>
        <a:effectLst/>
      </p:bgPr>
    </p:bg>
    <p:spTree>
      <p:nvGrpSpPr>
        <p:cNvPr id="1" name=""/>
        <p:cNvGrpSpPr/>
        <p:nvPr/>
      </p:nvGrpSpPr>
      <p:grpSpPr>
        <a:xfrm>
          <a:off x="0" y="0"/>
          <a:ext cx="0" cy="0"/>
          <a:chOff x="0" y="0"/>
          <a:chExt cx="0" cy="0"/>
        </a:xfrm>
      </p:grpSpPr>
      <p:sp>
        <p:nvSpPr>
          <p:cNvPr id="9" name="Platshållare för bildnummer">
            <a:extLst>
              <a:ext uri="{FF2B5EF4-FFF2-40B4-BE49-F238E27FC236}">
                <a16:creationId xmlns:a16="http://schemas.microsoft.com/office/drawing/2014/main" id="{6F577724-32EB-4BA9-8E37-C13CAB287DD2}"/>
              </a:ext>
            </a:extLst>
          </p:cNvPr>
          <p:cNvSpPr>
            <a:spLocks noGrp="1"/>
          </p:cNvSpPr>
          <p:nvPr>
            <p:ph type="sldNum" sz="quarter" idx="18"/>
          </p:nvPr>
        </p:nvSpPr>
        <p:spPr/>
        <p:txBody>
          <a:bodyPr/>
          <a:lstStyle/>
          <a:p>
            <a:fld id="{873EB259-4CFD-4D03-8D50-B89672399120}" type="slidenum">
              <a:rPr lang="sv-SE" smtClean="0"/>
              <a:pPr/>
              <a:t>‹#›</a:t>
            </a:fld>
            <a:endParaRPr lang="sv-SE"/>
          </a:p>
        </p:txBody>
      </p:sp>
      <p:sp>
        <p:nvSpPr>
          <p:cNvPr id="7" name="Rubrik">
            <a:extLst>
              <a:ext uri="{FF2B5EF4-FFF2-40B4-BE49-F238E27FC236}">
                <a16:creationId xmlns:a16="http://schemas.microsoft.com/office/drawing/2014/main" id="{0E26EE2A-F057-47C6-91BB-2CE82EBE8AA0}"/>
              </a:ext>
            </a:extLst>
          </p:cNvPr>
          <p:cNvSpPr>
            <a:spLocks noGrp="1"/>
          </p:cNvSpPr>
          <p:nvPr>
            <p:ph type="title" hasCustomPrompt="1"/>
          </p:nvPr>
        </p:nvSpPr>
        <p:spPr>
          <a:xfrm>
            <a:off x="1176338" y="464486"/>
            <a:ext cx="8280000" cy="1165138"/>
          </a:xfrm>
        </p:spPr>
        <p:txBody>
          <a:bodyPr anchor="b" anchorCtr="0">
            <a:normAutofit/>
          </a:bodyPr>
          <a:lstStyle>
            <a:lvl1pPr>
              <a:defRPr sz="3600">
                <a:solidFill>
                  <a:schemeClr val="tx2"/>
                </a:solidFill>
              </a:defRPr>
            </a:lvl1pPr>
          </a:lstStyle>
          <a:p>
            <a:r>
              <a:rPr lang="sv-SE" dirty="0"/>
              <a:t>Klicka här för att lägga till rubrik, max två rader</a:t>
            </a:r>
          </a:p>
        </p:txBody>
      </p:sp>
    </p:spTree>
    <p:extLst>
      <p:ext uri="{BB962C8B-B14F-4D97-AF65-F5344CB8AC3E}">
        <p14:creationId xmlns:p14="http://schemas.microsoft.com/office/powerpoint/2010/main" val="3605965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vå delar beige">
    <p:bg>
      <p:bgPr>
        <a:solidFill>
          <a:schemeClr val="bg2"/>
        </a:solidFill>
        <a:effectLst/>
      </p:bgPr>
    </p:bg>
    <p:spTree>
      <p:nvGrpSpPr>
        <p:cNvPr id="1" name=""/>
        <p:cNvGrpSpPr/>
        <p:nvPr/>
      </p:nvGrpSpPr>
      <p:grpSpPr>
        <a:xfrm>
          <a:off x="0" y="0"/>
          <a:ext cx="0" cy="0"/>
          <a:chOff x="0" y="0"/>
          <a:chExt cx="0" cy="0"/>
        </a:xfrm>
      </p:grpSpPr>
      <p:sp>
        <p:nvSpPr>
          <p:cNvPr id="4" name="Platshållare för bildnummer">
            <a:extLst>
              <a:ext uri="{FF2B5EF4-FFF2-40B4-BE49-F238E27FC236}">
                <a16:creationId xmlns:a16="http://schemas.microsoft.com/office/drawing/2014/main" id="{47106106-A213-40C3-9F92-5EE5C3D92F94}"/>
              </a:ext>
            </a:extLst>
          </p:cNvPr>
          <p:cNvSpPr>
            <a:spLocks noGrp="1"/>
          </p:cNvSpPr>
          <p:nvPr>
            <p:ph type="sldNum" sz="quarter" idx="17"/>
          </p:nvPr>
        </p:nvSpPr>
        <p:spPr/>
        <p:txBody>
          <a:bodyPr/>
          <a:lstStyle/>
          <a:p>
            <a:fld id="{873EB259-4CFD-4D03-8D50-B89672399120}" type="slidenum">
              <a:rPr lang="sv-SE" smtClean="0"/>
              <a:pPr/>
              <a:t>‹#›</a:t>
            </a:fld>
            <a:endParaRPr lang="sv-SE"/>
          </a:p>
        </p:txBody>
      </p:sp>
      <p:sp>
        <p:nvSpPr>
          <p:cNvPr id="11" name="Platshållare för innehåll">
            <a:extLst>
              <a:ext uri="{FF2B5EF4-FFF2-40B4-BE49-F238E27FC236}">
                <a16:creationId xmlns:a16="http://schemas.microsoft.com/office/drawing/2014/main" id="{02D58464-68C8-413F-A455-43EB1EE66FC3}"/>
              </a:ext>
            </a:extLst>
          </p:cNvPr>
          <p:cNvSpPr>
            <a:spLocks noGrp="1"/>
          </p:cNvSpPr>
          <p:nvPr>
            <p:ph sz="quarter" idx="14" hasCustomPrompt="1"/>
          </p:nvPr>
        </p:nvSpPr>
        <p:spPr>
          <a:xfrm>
            <a:off x="6243958" y="2315275"/>
            <a:ext cx="4608000" cy="3888000"/>
          </a:xfrm>
        </p:spPr>
        <p:txBody>
          <a:bodyPr>
            <a:normAutofit/>
          </a:bodyPr>
          <a:lstStyle>
            <a:lvl1pPr marL="342900" indent="-342900">
              <a:buClrTx/>
              <a:buFont typeface="Arial" panose="020B0604020202020204" pitchFamily="34" charset="0"/>
              <a:buChar char="•"/>
              <a:defRPr sz="2200">
                <a:solidFill>
                  <a:schemeClr val="tx2"/>
                </a:solidFill>
              </a:defRPr>
            </a:lvl1pPr>
            <a:lvl2pPr marL="800100" indent="-342900">
              <a:buClrTx/>
              <a:buFont typeface="Arial" panose="020B0604020202020204" pitchFamily="34" charset="0"/>
              <a:buChar char="•"/>
              <a:defRPr sz="2000">
                <a:solidFill>
                  <a:schemeClr val="tx2"/>
                </a:solidFill>
              </a:defRPr>
            </a:lvl2pPr>
            <a:lvl3pPr marL="1200150" indent="-285750">
              <a:buClr>
                <a:schemeClr val="tx2"/>
              </a:buClr>
              <a:buFont typeface="Arial" panose="020B0604020202020204" pitchFamily="34" charset="0"/>
              <a:buChar char="•"/>
              <a:defRPr sz="1800">
                <a:solidFill>
                  <a:schemeClr val="tx2"/>
                </a:solidFill>
              </a:defRPr>
            </a:lvl3pPr>
            <a:lvl4pPr marL="1657350" indent="-285750">
              <a:buClr>
                <a:schemeClr val="tx2"/>
              </a:buClr>
              <a:buFont typeface="Arial" panose="020B0604020202020204" pitchFamily="34" charset="0"/>
              <a:buChar char="•"/>
              <a:defRPr sz="1600">
                <a:solidFill>
                  <a:schemeClr val="tx2"/>
                </a:solidFill>
              </a:defRPr>
            </a:lvl4pPr>
            <a:lvl5pPr marL="2114550" indent="-285750">
              <a:buClr>
                <a:schemeClr val="tx2"/>
              </a:buClr>
              <a:buFont typeface="Arial" panose="020B0604020202020204" pitchFamily="34" charset="0"/>
              <a:buChar char="•"/>
              <a:defRPr sz="1600">
                <a:solidFill>
                  <a:schemeClr val="tx2"/>
                </a:solidFill>
              </a:defRPr>
            </a:lvl5pPr>
          </a:lstStyle>
          <a:p>
            <a:pPr lvl="0"/>
            <a:r>
              <a:rPr lang="sv-SE" dirty="0"/>
              <a:t>Klicka för att lägga till text, bild eller innehåll</a:t>
            </a:r>
          </a:p>
          <a:p>
            <a:pPr lvl="1"/>
            <a:r>
              <a:rPr lang="sv-SE" dirty="0"/>
              <a:t>Nivå två</a:t>
            </a:r>
          </a:p>
          <a:p>
            <a:pPr lvl="2"/>
            <a:r>
              <a:rPr lang="sv-SE" dirty="0"/>
              <a:t>Nivå tre</a:t>
            </a:r>
          </a:p>
        </p:txBody>
      </p:sp>
      <p:sp>
        <p:nvSpPr>
          <p:cNvPr id="8" name="Platshållare för innehåll">
            <a:extLst>
              <a:ext uri="{FF2B5EF4-FFF2-40B4-BE49-F238E27FC236}">
                <a16:creationId xmlns:a16="http://schemas.microsoft.com/office/drawing/2014/main" id="{9175659D-CF7E-4420-911B-A57598EE71EF}"/>
              </a:ext>
            </a:extLst>
          </p:cNvPr>
          <p:cNvSpPr>
            <a:spLocks noGrp="1"/>
          </p:cNvSpPr>
          <p:nvPr>
            <p:ph sz="quarter" idx="13" hasCustomPrompt="1"/>
          </p:nvPr>
        </p:nvSpPr>
        <p:spPr>
          <a:xfrm>
            <a:off x="1180800" y="2315275"/>
            <a:ext cx="4608000" cy="3888000"/>
          </a:xfrm>
        </p:spPr>
        <p:txBody>
          <a:bodyPr>
            <a:normAutofit/>
          </a:bodyPr>
          <a:lstStyle>
            <a:lvl1pPr marL="342900" indent="-342900">
              <a:buClrTx/>
              <a:buFont typeface="Arial" panose="020B0604020202020204" pitchFamily="34" charset="0"/>
              <a:buChar char="•"/>
              <a:defRPr sz="2200">
                <a:solidFill>
                  <a:schemeClr val="tx2"/>
                </a:solidFill>
              </a:defRPr>
            </a:lvl1pPr>
            <a:lvl2pPr marL="800100" indent="-342900">
              <a:buClrTx/>
              <a:buFont typeface="Arial" panose="020B0604020202020204" pitchFamily="34" charset="0"/>
              <a:buChar char="•"/>
              <a:defRPr sz="2000">
                <a:solidFill>
                  <a:schemeClr val="tx2"/>
                </a:solidFill>
              </a:defRPr>
            </a:lvl2pPr>
            <a:lvl3pPr marL="1200150" indent="-285750">
              <a:buClr>
                <a:schemeClr val="tx2"/>
              </a:buClr>
              <a:buFont typeface="Arial" panose="020B0604020202020204" pitchFamily="34" charset="0"/>
              <a:buChar char="•"/>
              <a:defRPr sz="1800">
                <a:solidFill>
                  <a:schemeClr val="tx2"/>
                </a:solidFill>
              </a:defRPr>
            </a:lvl3pPr>
            <a:lvl4pPr marL="1657350" indent="-285750">
              <a:buClr>
                <a:schemeClr val="tx2"/>
              </a:buClr>
              <a:buFont typeface="Arial" panose="020B0604020202020204" pitchFamily="34" charset="0"/>
              <a:buChar char="•"/>
              <a:defRPr sz="1600">
                <a:solidFill>
                  <a:schemeClr val="tx2"/>
                </a:solidFill>
              </a:defRPr>
            </a:lvl4pPr>
            <a:lvl5pPr marL="2114550" indent="-285750">
              <a:buClr>
                <a:schemeClr val="tx2"/>
              </a:buClr>
              <a:buFont typeface="Arial" panose="020B0604020202020204" pitchFamily="34" charset="0"/>
              <a:buChar char="•"/>
              <a:defRPr sz="1600">
                <a:solidFill>
                  <a:schemeClr val="tx2"/>
                </a:solidFill>
              </a:defRPr>
            </a:lvl5pPr>
          </a:lstStyle>
          <a:p>
            <a:pPr lvl="0"/>
            <a:r>
              <a:rPr lang="sv-SE" dirty="0"/>
              <a:t>Klicka för att lägga till text, bild eller innehåll</a:t>
            </a:r>
          </a:p>
          <a:p>
            <a:pPr lvl="1"/>
            <a:r>
              <a:rPr lang="sv-SE" dirty="0"/>
              <a:t>Nivå två</a:t>
            </a:r>
          </a:p>
          <a:p>
            <a:pPr lvl="2"/>
            <a:r>
              <a:rPr lang="sv-SE" dirty="0"/>
              <a:t>Nivå tre</a:t>
            </a:r>
          </a:p>
        </p:txBody>
      </p:sp>
      <p:sp>
        <p:nvSpPr>
          <p:cNvPr id="7" name="Rubrik">
            <a:extLst>
              <a:ext uri="{FF2B5EF4-FFF2-40B4-BE49-F238E27FC236}">
                <a16:creationId xmlns:a16="http://schemas.microsoft.com/office/drawing/2014/main" id="{0E26EE2A-F057-47C6-91BB-2CE82EBE8AA0}"/>
              </a:ext>
            </a:extLst>
          </p:cNvPr>
          <p:cNvSpPr>
            <a:spLocks noGrp="1"/>
          </p:cNvSpPr>
          <p:nvPr>
            <p:ph type="title" hasCustomPrompt="1"/>
          </p:nvPr>
        </p:nvSpPr>
        <p:spPr>
          <a:xfrm>
            <a:off x="1180800" y="757443"/>
            <a:ext cx="8352000" cy="1219263"/>
          </a:xfrm>
        </p:spPr>
        <p:txBody>
          <a:bodyPr anchor="b" anchorCtr="0">
            <a:normAutofit/>
          </a:bodyPr>
          <a:lstStyle>
            <a:lvl1pPr>
              <a:defRPr sz="3600">
                <a:solidFill>
                  <a:schemeClr val="tx2"/>
                </a:solidFill>
              </a:defRPr>
            </a:lvl1pPr>
          </a:lstStyle>
          <a:p>
            <a:r>
              <a:rPr lang="sv-SE" dirty="0"/>
              <a:t>Klicka här för att lägga till rubrik, max två rader</a:t>
            </a:r>
          </a:p>
        </p:txBody>
      </p:sp>
    </p:spTree>
    <p:extLst>
      <p:ext uri="{BB962C8B-B14F-4D97-AF65-F5344CB8AC3E}">
        <p14:creationId xmlns:p14="http://schemas.microsoft.com/office/powerpoint/2010/main" val="22996525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vå delar beige">
    <p:bg>
      <p:bgPr>
        <a:solidFill>
          <a:schemeClr val="bg2"/>
        </a:solidFill>
        <a:effectLst/>
      </p:bgPr>
    </p:bg>
    <p:spTree>
      <p:nvGrpSpPr>
        <p:cNvPr id="1" name=""/>
        <p:cNvGrpSpPr/>
        <p:nvPr/>
      </p:nvGrpSpPr>
      <p:grpSpPr>
        <a:xfrm>
          <a:off x="0" y="0"/>
          <a:ext cx="0" cy="0"/>
          <a:chOff x="0" y="0"/>
          <a:chExt cx="0" cy="0"/>
        </a:xfrm>
      </p:grpSpPr>
      <p:sp>
        <p:nvSpPr>
          <p:cNvPr id="4" name="Platshållare för bildnummer">
            <a:extLst>
              <a:ext uri="{FF2B5EF4-FFF2-40B4-BE49-F238E27FC236}">
                <a16:creationId xmlns:a16="http://schemas.microsoft.com/office/drawing/2014/main" id="{47106106-A213-40C3-9F92-5EE5C3D92F94}"/>
              </a:ext>
            </a:extLst>
          </p:cNvPr>
          <p:cNvSpPr>
            <a:spLocks noGrp="1"/>
          </p:cNvSpPr>
          <p:nvPr>
            <p:ph type="sldNum" sz="quarter" idx="17"/>
          </p:nvPr>
        </p:nvSpPr>
        <p:spPr/>
        <p:txBody>
          <a:bodyPr/>
          <a:lstStyle/>
          <a:p>
            <a:fld id="{873EB259-4CFD-4D03-8D50-B89672399120}" type="slidenum">
              <a:rPr lang="sv-SE" smtClean="0"/>
              <a:pPr/>
              <a:t>‹#›</a:t>
            </a:fld>
            <a:endParaRPr lang="sv-SE"/>
          </a:p>
        </p:txBody>
      </p:sp>
      <p:sp>
        <p:nvSpPr>
          <p:cNvPr id="11" name="Platshållare för innehåll">
            <a:extLst>
              <a:ext uri="{FF2B5EF4-FFF2-40B4-BE49-F238E27FC236}">
                <a16:creationId xmlns:a16="http://schemas.microsoft.com/office/drawing/2014/main" id="{02D58464-68C8-413F-A455-43EB1EE66FC3}"/>
              </a:ext>
            </a:extLst>
          </p:cNvPr>
          <p:cNvSpPr>
            <a:spLocks noGrp="1"/>
          </p:cNvSpPr>
          <p:nvPr>
            <p:ph sz="quarter" idx="14" hasCustomPrompt="1"/>
          </p:nvPr>
        </p:nvSpPr>
        <p:spPr>
          <a:xfrm>
            <a:off x="6243957" y="3186260"/>
            <a:ext cx="4608000" cy="3023470"/>
          </a:xfrm>
        </p:spPr>
        <p:txBody>
          <a:bodyPr>
            <a:normAutofit/>
          </a:bodyPr>
          <a:lstStyle>
            <a:lvl1pPr marL="342900" indent="-342900">
              <a:buClrTx/>
              <a:buFont typeface="Arial" panose="020B0604020202020204" pitchFamily="34" charset="0"/>
              <a:buChar char="•"/>
              <a:defRPr sz="2200">
                <a:solidFill>
                  <a:schemeClr val="tx2"/>
                </a:solidFill>
              </a:defRPr>
            </a:lvl1pPr>
            <a:lvl2pPr marL="800100" indent="-342900">
              <a:buClrTx/>
              <a:buFont typeface="Arial" panose="020B0604020202020204" pitchFamily="34" charset="0"/>
              <a:buChar char="•"/>
              <a:defRPr sz="2000">
                <a:solidFill>
                  <a:schemeClr val="tx2"/>
                </a:solidFill>
              </a:defRPr>
            </a:lvl2pPr>
            <a:lvl3pPr marL="1200150" indent="-285750">
              <a:buClr>
                <a:schemeClr val="tx2"/>
              </a:buClr>
              <a:buFont typeface="Arial" panose="020B0604020202020204" pitchFamily="34" charset="0"/>
              <a:buChar char="•"/>
              <a:defRPr sz="1800">
                <a:solidFill>
                  <a:schemeClr val="tx2"/>
                </a:solidFill>
              </a:defRPr>
            </a:lvl3pPr>
            <a:lvl4pPr marL="1657350" indent="-285750">
              <a:buClr>
                <a:schemeClr val="tx2"/>
              </a:buClr>
              <a:buFont typeface="Arial" panose="020B0604020202020204" pitchFamily="34" charset="0"/>
              <a:buChar char="•"/>
              <a:defRPr sz="1600">
                <a:solidFill>
                  <a:schemeClr val="tx2"/>
                </a:solidFill>
              </a:defRPr>
            </a:lvl4pPr>
            <a:lvl5pPr marL="2114550" indent="-285750">
              <a:buClr>
                <a:schemeClr val="tx2"/>
              </a:buClr>
              <a:buFont typeface="Arial" panose="020B0604020202020204" pitchFamily="34" charset="0"/>
              <a:buChar char="•"/>
              <a:defRPr sz="1600">
                <a:solidFill>
                  <a:schemeClr val="tx2"/>
                </a:solidFill>
              </a:defRPr>
            </a:lvl5pPr>
          </a:lstStyle>
          <a:p>
            <a:pPr lvl="0"/>
            <a:r>
              <a:rPr lang="sv-SE" dirty="0"/>
              <a:t>Klicka för att lägga till text, bild eller innehåll</a:t>
            </a:r>
          </a:p>
          <a:p>
            <a:pPr lvl="1"/>
            <a:r>
              <a:rPr lang="sv-SE" dirty="0"/>
              <a:t>Nivå två</a:t>
            </a:r>
          </a:p>
          <a:p>
            <a:pPr lvl="2"/>
            <a:r>
              <a:rPr lang="sv-SE" dirty="0"/>
              <a:t>Nivå tre</a:t>
            </a:r>
          </a:p>
        </p:txBody>
      </p:sp>
      <p:sp>
        <p:nvSpPr>
          <p:cNvPr id="5" name="Platshållare för text 2">
            <a:extLst>
              <a:ext uri="{FF2B5EF4-FFF2-40B4-BE49-F238E27FC236}">
                <a16:creationId xmlns:a16="http://schemas.microsoft.com/office/drawing/2014/main" id="{07C15FA0-6C99-1740-3B68-B271003048A9}"/>
              </a:ext>
            </a:extLst>
          </p:cNvPr>
          <p:cNvSpPr>
            <a:spLocks noGrp="1"/>
          </p:cNvSpPr>
          <p:nvPr>
            <p:ph type="body" sz="quarter" idx="19" hasCustomPrompt="1"/>
          </p:nvPr>
        </p:nvSpPr>
        <p:spPr>
          <a:xfrm>
            <a:off x="6243958" y="2360429"/>
            <a:ext cx="4608000" cy="746145"/>
          </a:xfrm>
        </p:spPr>
        <p:txBody>
          <a:bodyPr rIns="144000" anchor="b" anchorCtr="0">
            <a:normAutofit/>
          </a:bodyPr>
          <a:lstStyle>
            <a:lvl1pPr>
              <a:buClr>
                <a:schemeClr val="tx2"/>
              </a:buClr>
              <a:buFont typeface="Arial" panose="020B0604020202020204" pitchFamily="34" charset="0"/>
              <a:buNone/>
              <a:defRPr lang="sv-SE" sz="2200" b="1" kern="1200" baseline="0" dirty="0" smtClean="0">
                <a:solidFill>
                  <a:schemeClr val="tx2"/>
                </a:solidFill>
                <a:latin typeface="+mn-lt"/>
                <a:ea typeface="+mn-ea"/>
                <a:cs typeface="+mn-cs"/>
              </a:defRPr>
            </a:lvl1pPr>
            <a:lvl2pPr>
              <a:defRPr lang="sv-SE" sz="2200" kern="1200" baseline="0" dirty="0" smtClean="0">
                <a:solidFill>
                  <a:schemeClr val="tx2"/>
                </a:solidFill>
                <a:latin typeface="+mn-lt"/>
                <a:ea typeface="+mn-ea"/>
                <a:cs typeface="+mn-cs"/>
              </a:defRPr>
            </a:lvl2pPr>
            <a:lvl3pPr>
              <a:defRPr lang="sv-SE" sz="2200" kern="1200" baseline="0" dirty="0" smtClean="0">
                <a:solidFill>
                  <a:schemeClr val="tx2"/>
                </a:solidFill>
                <a:latin typeface="+mn-lt"/>
                <a:ea typeface="+mn-ea"/>
                <a:cs typeface="+mn-cs"/>
              </a:defRPr>
            </a:lvl3pPr>
            <a:lvl4pPr>
              <a:defRPr lang="sv-SE" sz="2200" kern="1200" baseline="0" dirty="0" smtClean="0">
                <a:solidFill>
                  <a:schemeClr val="tx2"/>
                </a:solidFill>
                <a:latin typeface="+mn-lt"/>
                <a:ea typeface="+mn-ea"/>
                <a:cs typeface="+mn-cs"/>
              </a:defRPr>
            </a:lvl4pPr>
            <a:lvl5pPr>
              <a:defRPr lang="sv-SE" sz="2200" kern="1200" baseline="0" dirty="0">
                <a:solidFill>
                  <a:schemeClr val="tx2"/>
                </a:solidFill>
                <a:latin typeface="+mn-lt"/>
                <a:ea typeface="+mn-ea"/>
                <a:cs typeface="+mn-cs"/>
              </a:defRPr>
            </a:lvl5pPr>
          </a:lstStyle>
          <a:p>
            <a:pPr lvl="0"/>
            <a:r>
              <a:rPr lang="sv-SE" dirty="0"/>
              <a:t>Klicka här för att lägga in din rubrik</a:t>
            </a:r>
          </a:p>
        </p:txBody>
      </p:sp>
      <p:sp>
        <p:nvSpPr>
          <p:cNvPr id="8" name="Platshållare för innehåll">
            <a:extLst>
              <a:ext uri="{FF2B5EF4-FFF2-40B4-BE49-F238E27FC236}">
                <a16:creationId xmlns:a16="http://schemas.microsoft.com/office/drawing/2014/main" id="{9175659D-CF7E-4420-911B-A57598EE71EF}"/>
              </a:ext>
            </a:extLst>
          </p:cNvPr>
          <p:cNvSpPr>
            <a:spLocks noGrp="1"/>
          </p:cNvSpPr>
          <p:nvPr>
            <p:ph sz="quarter" idx="13" hasCustomPrompt="1"/>
          </p:nvPr>
        </p:nvSpPr>
        <p:spPr>
          <a:xfrm>
            <a:off x="1180800" y="3186260"/>
            <a:ext cx="4608000" cy="3023470"/>
          </a:xfrm>
        </p:spPr>
        <p:txBody>
          <a:bodyPr>
            <a:normAutofit/>
          </a:bodyPr>
          <a:lstStyle>
            <a:lvl1pPr marL="342900" indent="-342900">
              <a:buClrTx/>
              <a:buFont typeface="Arial" panose="020B0604020202020204" pitchFamily="34" charset="0"/>
              <a:buChar char="•"/>
              <a:defRPr sz="2200">
                <a:solidFill>
                  <a:schemeClr val="tx2"/>
                </a:solidFill>
              </a:defRPr>
            </a:lvl1pPr>
            <a:lvl2pPr marL="800100" indent="-342900">
              <a:buClrTx/>
              <a:buFont typeface="Arial" panose="020B0604020202020204" pitchFamily="34" charset="0"/>
              <a:buChar char="•"/>
              <a:defRPr sz="2000">
                <a:solidFill>
                  <a:schemeClr val="tx2"/>
                </a:solidFill>
              </a:defRPr>
            </a:lvl2pPr>
            <a:lvl3pPr marL="1200150" indent="-285750">
              <a:buClr>
                <a:schemeClr val="tx2"/>
              </a:buClr>
              <a:buFont typeface="Arial" panose="020B0604020202020204" pitchFamily="34" charset="0"/>
              <a:buChar char="•"/>
              <a:defRPr sz="1800">
                <a:solidFill>
                  <a:schemeClr val="tx2"/>
                </a:solidFill>
              </a:defRPr>
            </a:lvl3pPr>
            <a:lvl4pPr marL="1657350" indent="-285750">
              <a:buClr>
                <a:schemeClr val="tx2"/>
              </a:buClr>
              <a:buFont typeface="Arial" panose="020B0604020202020204" pitchFamily="34" charset="0"/>
              <a:buChar char="•"/>
              <a:defRPr sz="1600">
                <a:solidFill>
                  <a:schemeClr val="tx2"/>
                </a:solidFill>
              </a:defRPr>
            </a:lvl4pPr>
            <a:lvl5pPr marL="2114550" indent="-285750">
              <a:buClr>
                <a:schemeClr val="tx2"/>
              </a:buClr>
              <a:buFont typeface="Arial" panose="020B0604020202020204" pitchFamily="34" charset="0"/>
              <a:buChar char="•"/>
              <a:defRPr sz="1600">
                <a:solidFill>
                  <a:schemeClr val="tx2"/>
                </a:solidFill>
              </a:defRPr>
            </a:lvl5pPr>
          </a:lstStyle>
          <a:p>
            <a:pPr lvl="0"/>
            <a:r>
              <a:rPr lang="sv-SE" dirty="0"/>
              <a:t>Klicka för att lägga till text, bild eller innehåll</a:t>
            </a:r>
          </a:p>
          <a:p>
            <a:pPr lvl="1"/>
            <a:r>
              <a:rPr lang="sv-SE" dirty="0"/>
              <a:t>Nivå två</a:t>
            </a:r>
          </a:p>
          <a:p>
            <a:pPr lvl="2"/>
            <a:r>
              <a:rPr lang="sv-SE" dirty="0"/>
              <a:t>Nivå tre</a:t>
            </a:r>
          </a:p>
        </p:txBody>
      </p:sp>
      <p:sp>
        <p:nvSpPr>
          <p:cNvPr id="3" name="Platshållare för text 2">
            <a:extLst>
              <a:ext uri="{FF2B5EF4-FFF2-40B4-BE49-F238E27FC236}">
                <a16:creationId xmlns:a16="http://schemas.microsoft.com/office/drawing/2014/main" id="{C8711B87-1268-068F-EF85-39E2B85B42CB}"/>
              </a:ext>
            </a:extLst>
          </p:cNvPr>
          <p:cNvSpPr>
            <a:spLocks noGrp="1"/>
          </p:cNvSpPr>
          <p:nvPr>
            <p:ph type="body" sz="quarter" idx="18" hasCustomPrompt="1"/>
          </p:nvPr>
        </p:nvSpPr>
        <p:spPr>
          <a:xfrm>
            <a:off x="1180800" y="2360427"/>
            <a:ext cx="4608000" cy="746145"/>
          </a:xfrm>
        </p:spPr>
        <p:txBody>
          <a:bodyPr rIns="144000" anchor="b" anchorCtr="0">
            <a:normAutofit/>
          </a:bodyPr>
          <a:lstStyle>
            <a:lvl1pPr>
              <a:buClr>
                <a:schemeClr val="tx2"/>
              </a:buClr>
              <a:buFont typeface="Arial" panose="020B0604020202020204" pitchFamily="34" charset="0"/>
              <a:buNone/>
              <a:defRPr lang="sv-SE" sz="2200" b="1" kern="1200" baseline="0" dirty="0" smtClean="0">
                <a:solidFill>
                  <a:schemeClr val="tx2"/>
                </a:solidFill>
                <a:latin typeface="+mn-lt"/>
                <a:ea typeface="+mn-ea"/>
                <a:cs typeface="+mn-cs"/>
              </a:defRPr>
            </a:lvl1pPr>
            <a:lvl2pPr>
              <a:defRPr lang="sv-SE" sz="2200" kern="1200" baseline="0" dirty="0" smtClean="0">
                <a:solidFill>
                  <a:schemeClr val="tx2"/>
                </a:solidFill>
                <a:latin typeface="+mn-lt"/>
                <a:ea typeface="+mn-ea"/>
                <a:cs typeface="+mn-cs"/>
              </a:defRPr>
            </a:lvl2pPr>
            <a:lvl3pPr>
              <a:defRPr lang="sv-SE" sz="2200" kern="1200" baseline="0" dirty="0" smtClean="0">
                <a:solidFill>
                  <a:schemeClr val="tx2"/>
                </a:solidFill>
                <a:latin typeface="+mn-lt"/>
                <a:ea typeface="+mn-ea"/>
                <a:cs typeface="+mn-cs"/>
              </a:defRPr>
            </a:lvl3pPr>
            <a:lvl4pPr>
              <a:defRPr lang="sv-SE" sz="2200" kern="1200" baseline="0" dirty="0" smtClean="0">
                <a:solidFill>
                  <a:schemeClr val="tx2"/>
                </a:solidFill>
                <a:latin typeface="+mn-lt"/>
                <a:ea typeface="+mn-ea"/>
                <a:cs typeface="+mn-cs"/>
              </a:defRPr>
            </a:lvl4pPr>
            <a:lvl5pPr>
              <a:defRPr lang="sv-SE" sz="2200" kern="1200" baseline="0" dirty="0">
                <a:solidFill>
                  <a:schemeClr val="tx2"/>
                </a:solidFill>
                <a:latin typeface="+mn-lt"/>
                <a:ea typeface="+mn-ea"/>
                <a:cs typeface="+mn-cs"/>
              </a:defRPr>
            </a:lvl5pPr>
          </a:lstStyle>
          <a:p>
            <a:pPr lvl="0"/>
            <a:r>
              <a:rPr lang="sv-SE" dirty="0"/>
              <a:t>Klicka här för att lägga in din rubrik</a:t>
            </a:r>
          </a:p>
        </p:txBody>
      </p:sp>
      <p:sp>
        <p:nvSpPr>
          <p:cNvPr id="7" name="Rubrik">
            <a:extLst>
              <a:ext uri="{FF2B5EF4-FFF2-40B4-BE49-F238E27FC236}">
                <a16:creationId xmlns:a16="http://schemas.microsoft.com/office/drawing/2014/main" id="{0E26EE2A-F057-47C6-91BB-2CE82EBE8AA0}"/>
              </a:ext>
            </a:extLst>
          </p:cNvPr>
          <p:cNvSpPr>
            <a:spLocks noGrp="1"/>
          </p:cNvSpPr>
          <p:nvPr>
            <p:ph type="title" hasCustomPrompt="1"/>
          </p:nvPr>
        </p:nvSpPr>
        <p:spPr>
          <a:xfrm>
            <a:off x="1180799" y="757443"/>
            <a:ext cx="8352000" cy="1219263"/>
          </a:xfrm>
        </p:spPr>
        <p:txBody>
          <a:bodyPr anchor="b" anchorCtr="0">
            <a:normAutofit/>
          </a:bodyPr>
          <a:lstStyle>
            <a:lvl1pPr>
              <a:defRPr sz="3600">
                <a:solidFill>
                  <a:schemeClr val="tx2"/>
                </a:solidFill>
              </a:defRPr>
            </a:lvl1pPr>
          </a:lstStyle>
          <a:p>
            <a:r>
              <a:rPr lang="sv-SE" dirty="0"/>
              <a:t>Klicka här för att lägga till rubrik, max två rader</a:t>
            </a:r>
          </a:p>
        </p:txBody>
      </p:sp>
    </p:spTree>
    <p:extLst>
      <p:ext uri="{BB962C8B-B14F-4D97-AF65-F5344CB8AC3E}">
        <p14:creationId xmlns:p14="http://schemas.microsoft.com/office/powerpoint/2010/main" val="1035232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vå delar">
    <p:bg>
      <p:bgPr>
        <a:solidFill>
          <a:schemeClr val="bg1"/>
        </a:solidFill>
        <a:effectLst/>
      </p:bgPr>
    </p:bg>
    <p:spTree>
      <p:nvGrpSpPr>
        <p:cNvPr id="1" name=""/>
        <p:cNvGrpSpPr/>
        <p:nvPr/>
      </p:nvGrpSpPr>
      <p:grpSpPr>
        <a:xfrm>
          <a:off x="0" y="0"/>
          <a:ext cx="0" cy="0"/>
          <a:chOff x="0" y="0"/>
          <a:chExt cx="0" cy="0"/>
        </a:xfrm>
      </p:grpSpPr>
      <p:sp>
        <p:nvSpPr>
          <p:cNvPr id="2" name="Platshållare för bildnummer">
            <a:extLst>
              <a:ext uri="{FF2B5EF4-FFF2-40B4-BE49-F238E27FC236}">
                <a16:creationId xmlns:a16="http://schemas.microsoft.com/office/drawing/2014/main" id="{E46B43B3-BF9F-7C5D-A004-B4AD974F8461}"/>
              </a:ext>
            </a:extLst>
          </p:cNvPr>
          <p:cNvSpPr>
            <a:spLocks noGrp="1"/>
          </p:cNvSpPr>
          <p:nvPr>
            <p:ph type="sldNum" sz="quarter" idx="18"/>
          </p:nvPr>
        </p:nvSpPr>
        <p:spPr>
          <a:xfrm>
            <a:off x="10825655" y="6346241"/>
            <a:ext cx="872054" cy="297177"/>
          </a:xfrm>
        </p:spPr>
        <p:txBody>
          <a:bodyPr/>
          <a:lstStyle/>
          <a:p>
            <a:fld id="{873EB259-4CFD-4D03-8D50-B89672399120}" type="slidenum">
              <a:rPr lang="sv-SE" smtClean="0"/>
              <a:pPr/>
              <a:t>‹#›</a:t>
            </a:fld>
            <a:endParaRPr lang="sv-SE"/>
          </a:p>
        </p:txBody>
      </p:sp>
      <p:sp>
        <p:nvSpPr>
          <p:cNvPr id="11" name="Platshållare för innehåll">
            <a:extLst>
              <a:ext uri="{FF2B5EF4-FFF2-40B4-BE49-F238E27FC236}">
                <a16:creationId xmlns:a16="http://schemas.microsoft.com/office/drawing/2014/main" id="{02D58464-68C8-413F-A455-43EB1EE66FC3}"/>
              </a:ext>
            </a:extLst>
          </p:cNvPr>
          <p:cNvSpPr>
            <a:spLocks noGrp="1"/>
          </p:cNvSpPr>
          <p:nvPr>
            <p:ph sz="quarter" idx="14" hasCustomPrompt="1"/>
          </p:nvPr>
        </p:nvSpPr>
        <p:spPr>
          <a:xfrm>
            <a:off x="6243958" y="2315275"/>
            <a:ext cx="4608000" cy="3894456"/>
          </a:xfrm>
        </p:spPr>
        <p:txBody>
          <a:bodyPr>
            <a:normAutofit/>
          </a:bodyPr>
          <a:lstStyle>
            <a:lvl1pPr marL="342900" indent="-342900">
              <a:buClr>
                <a:schemeClr val="tx2"/>
              </a:buClr>
              <a:buFont typeface="Arial" panose="020B0604020202020204" pitchFamily="34" charset="0"/>
              <a:buChar char="•"/>
              <a:defRPr sz="2200">
                <a:solidFill>
                  <a:schemeClr val="tx2"/>
                </a:solidFill>
              </a:defRPr>
            </a:lvl1pPr>
            <a:lvl2pPr marL="800100" indent="-342900">
              <a:buClr>
                <a:schemeClr val="tx2"/>
              </a:buClr>
              <a:buFont typeface="Arial" panose="020B0604020202020204" pitchFamily="34" charset="0"/>
              <a:buChar char="•"/>
              <a:defRPr sz="2000">
                <a:solidFill>
                  <a:schemeClr val="tx2"/>
                </a:solidFill>
              </a:defRPr>
            </a:lvl2pPr>
            <a:lvl3pPr marL="1200150" indent="-285750">
              <a:buClr>
                <a:schemeClr val="tx2"/>
              </a:buClr>
              <a:buFont typeface="Arial" panose="020B0604020202020204" pitchFamily="34" charset="0"/>
              <a:buChar char="•"/>
              <a:defRPr sz="1800">
                <a:solidFill>
                  <a:schemeClr val="tx2"/>
                </a:solidFill>
              </a:defRPr>
            </a:lvl3pPr>
            <a:lvl4pPr marL="1657350" indent="-285750">
              <a:buClr>
                <a:schemeClr val="tx2"/>
              </a:buClr>
              <a:buFont typeface="Arial" panose="020B0604020202020204" pitchFamily="34" charset="0"/>
              <a:buChar char="•"/>
              <a:defRPr sz="1600">
                <a:solidFill>
                  <a:schemeClr val="tx2"/>
                </a:solidFill>
              </a:defRPr>
            </a:lvl4pPr>
            <a:lvl5pPr marL="2114550" indent="-285750">
              <a:buClr>
                <a:schemeClr val="tx2"/>
              </a:buClr>
              <a:buFont typeface="Arial" panose="020B0604020202020204" pitchFamily="34" charset="0"/>
              <a:buChar char="•"/>
              <a:defRPr sz="1600">
                <a:solidFill>
                  <a:schemeClr val="tx2"/>
                </a:solidFill>
              </a:defRPr>
            </a:lvl5pPr>
          </a:lstStyle>
          <a:p>
            <a:pPr lvl="0"/>
            <a:r>
              <a:rPr lang="sv-SE" dirty="0"/>
              <a:t>Klicka för att lägga till text, bild eller innehåll</a:t>
            </a:r>
          </a:p>
          <a:p>
            <a:pPr lvl="1"/>
            <a:r>
              <a:rPr lang="sv-SE" dirty="0"/>
              <a:t>Nivå två</a:t>
            </a:r>
          </a:p>
          <a:p>
            <a:pPr lvl="2"/>
            <a:r>
              <a:rPr lang="sv-SE" dirty="0"/>
              <a:t>Nivå tre</a:t>
            </a:r>
          </a:p>
        </p:txBody>
      </p:sp>
      <p:sp>
        <p:nvSpPr>
          <p:cNvPr id="8" name="Platshållare för innehåll">
            <a:extLst>
              <a:ext uri="{FF2B5EF4-FFF2-40B4-BE49-F238E27FC236}">
                <a16:creationId xmlns:a16="http://schemas.microsoft.com/office/drawing/2014/main" id="{9175659D-CF7E-4420-911B-A57598EE71EF}"/>
              </a:ext>
            </a:extLst>
          </p:cNvPr>
          <p:cNvSpPr>
            <a:spLocks noGrp="1"/>
          </p:cNvSpPr>
          <p:nvPr>
            <p:ph sz="quarter" idx="13" hasCustomPrompt="1"/>
          </p:nvPr>
        </p:nvSpPr>
        <p:spPr>
          <a:xfrm>
            <a:off x="1180800" y="2315275"/>
            <a:ext cx="4608000" cy="3894456"/>
          </a:xfrm>
        </p:spPr>
        <p:txBody>
          <a:bodyPr>
            <a:normAutofit/>
          </a:bodyPr>
          <a:lstStyle>
            <a:lvl1pPr marL="342900" indent="-342900">
              <a:buClrTx/>
              <a:buFont typeface="Arial" panose="020B0604020202020204" pitchFamily="34" charset="0"/>
              <a:buChar char="•"/>
              <a:defRPr sz="2200">
                <a:solidFill>
                  <a:schemeClr val="tx2"/>
                </a:solidFill>
              </a:defRPr>
            </a:lvl1pPr>
            <a:lvl2pPr marL="800100" indent="-342900">
              <a:buClrTx/>
              <a:buFont typeface="Arial" panose="020B0604020202020204" pitchFamily="34" charset="0"/>
              <a:buChar char="•"/>
              <a:defRPr sz="2000">
                <a:solidFill>
                  <a:schemeClr val="tx2"/>
                </a:solidFill>
              </a:defRPr>
            </a:lvl2pPr>
            <a:lvl3pPr marL="1200150" indent="-285750">
              <a:buClrTx/>
              <a:buFont typeface="Arial" panose="020B0604020202020204" pitchFamily="34" charset="0"/>
              <a:buChar char="•"/>
              <a:defRPr sz="1800">
                <a:solidFill>
                  <a:schemeClr val="tx2"/>
                </a:solidFill>
              </a:defRPr>
            </a:lvl3pPr>
            <a:lvl4pPr marL="1657350" indent="-285750">
              <a:buClr>
                <a:schemeClr val="tx2"/>
              </a:buClr>
              <a:buFont typeface="Arial" panose="020B0604020202020204" pitchFamily="34" charset="0"/>
              <a:buChar char="•"/>
              <a:defRPr sz="1600">
                <a:solidFill>
                  <a:schemeClr val="tx2"/>
                </a:solidFill>
              </a:defRPr>
            </a:lvl4pPr>
            <a:lvl5pPr marL="2114550" indent="-285750">
              <a:buClr>
                <a:schemeClr val="tx2"/>
              </a:buClr>
              <a:buFont typeface="Arial" panose="020B0604020202020204" pitchFamily="34" charset="0"/>
              <a:buChar char="•"/>
              <a:defRPr sz="1600">
                <a:solidFill>
                  <a:schemeClr val="tx2"/>
                </a:solidFill>
              </a:defRPr>
            </a:lvl5pPr>
          </a:lstStyle>
          <a:p>
            <a:pPr lvl="0"/>
            <a:r>
              <a:rPr lang="sv-SE" dirty="0"/>
              <a:t>Klicka för att lägga till text, bild eller innehåll</a:t>
            </a:r>
          </a:p>
          <a:p>
            <a:pPr lvl="1"/>
            <a:r>
              <a:rPr lang="sv-SE" dirty="0"/>
              <a:t>Nivå två</a:t>
            </a:r>
          </a:p>
          <a:p>
            <a:pPr lvl="2"/>
            <a:r>
              <a:rPr lang="sv-SE" dirty="0"/>
              <a:t>Nivå tre</a:t>
            </a:r>
          </a:p>
        </p:txBody>
      </p:sp>
      <p:sp>
        <p:nvSpPr>
          <p:cNvPr id="7" name="Rubrik">
            <a:extLst>
              <a:ext uri="{FF2B5EF4-FFF2-40B4-BE49-F238E27FC236}">
                <a16:creationId xmlns:a16="http://schemas.microsoft.com/office/drawing/2014/main" id="{0E26EE2A-F057-47C6-91BB-2CE82EBE8AA0}"/>
              </a:ext>
            </a:extLst>
          </p:cNvPr>
          <p:cNvSpPr>
            <a:spLocks noGrp="1"/>
          </p:cNvSpPr>
          <p:nvPr>
            <p:ph type="title" hasCustomPrompt="1"/>
          </p:nvPr>
        </p:nvSpPr>
        <p:spPr>
          <a:xfrm>
            <a:off x="1180800" y="757443"/>
            <a:ext cx="8112941" cy="1219263"/>
          </a:xfrm>
        </p:spPr>
        <p:txBody>
          <a:bodyPr anchor="b" anchorCtr="0">
            <a:normAutofit/>
          </a:bodyPr>
          <a:lstStyle>
            <a:lvl1pPr>
              <a:defRPr sz="3600">
                <a:solidFill>
                  <a:schemeClr val="tx2"/>
                </a:solidFill>
              </a:defRPr>
            </a:lvl1pPr>
          </a:lstStyle>
          <a:p>
            <a:r>
              <a:rPr lang="sv-SE" dirty="0"/>
              <a:t>Klicka här för att lägga till rubrik, max två rader</a:t>
            </a:r>
          </a:p>
        </p:txBody>
      </p:sp>
    </p:spTree>
    <p:extLst>
      <p:ext uri="{BB962C8B-B14F-4D97-AF65-F5344CB8AC3E}">
        <p14:creationId xmlns:p14="http://schemas.microsoft.com/office/powerpoint/2010/main" val="215499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vsnittsrubrik droppe">
    <p:bg>
      <p:bgPr>
        <a:solidFill>
          <a:schemeClr val="bg2"/>
        </a:solidFill>
        <a:effectLst/>
      </p:bgPr>
    </p:bg>
    <p:spTree>
      <p:nvGrpSpPr>
        <p:cNvPr id="1" name=""/>
        <p:cNvGrpSpPr/>
        <p:nvPr/>
      </p:nvGrpSpPr>
      <p:grpSpPr>
        <a:xfrm>
          <a:off x="0" y="0"/>
          <a:ext cx="0" cy="0"/>
          <a:chOff x="0" y="0"/>
          <a:chExt cx="0" cy="0"/>
        </a:xfrm>
      </p:grpSpPr>
      <p:sp>
        <p:nvSpPr>
          <p:cNvPr id="8" name="Färgblock blå">
            <a:extLst>
              <a:ext uri="{FF2B5EF4-FFF2-40B4-BE49-F238E27FC236}">
                <a16:creationId xmlns:a16="http://schemas.microsoft.com/office/drawing/2014/main" id="{C0FA68A2-702F-4B4E-B8EC-AF60295BE284}"/>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Platshållare för bildnummer">
            <a:extLst>
              <a:ext uri="{FF2B5EF4-FFF2-40B4-BE49-F238E27FC236}">
                <a16:creationId xmlns:a16="http://schemas.microsoft.com/office/drawing/2014/main" id="{F0212E6E-33A4-76DE-CEA8-198084A2C155}"/>
              </a:ext>
            </a:extLst>
          </p:cNvPr>
          <p:cNvSpPr>
            <a:spLocks noGrp="1"/>
          </p:cNvSpPr>
          <p:nvPr>
            <p:ph type="sldNum" sz="quarter" idx="18"/>
          </p:nvPr>
        </p:nvSpPr>
        <p:spPr>
          <a:xfrm>
            <a:off x="10825655" y="6346241"/>
            <a:ext cx="872054" cy="297177"/>
          </a:xfrm>
        </p:spPr>
        <p:txBody>
          <a:bodyPr/>
          <a:lstStyle/>
          <a:p>
            <a:fld id="{873EB259-4CFD-4D03-8D50-B89672399120}" type="slidenum">
              <a:rPr lang="sv-SE" smtClean="0"/>
              <a:pPr/>
              <a:t>‹#›</a:t>
            </a:fld>
            <a:endParaRPr lang="sv-SE" dirty="0"/>
          </a:p>
        </p:txBody>
      </p:sp>
      <p:sp>
        <p:nvSpPr>
          <p:cNvPr id="10" name="Platshållare för text 5">
            <a:extLst>
              <a:ext uri="{FF2B5EF4-FFF2-40B4-BE49-F238E27FC236}">
                <a16:creationId xmlns:a16="http://schemas.microsoft.com/office/drawing/2014/main" id="{457AEA8C-28F0-5248-8BC6-98E7AD6963DA}"/>
              </a:ext>
            </a:extLst>
          </p:cNvPr>
          <p:cNvSpPr>
            <a:spLocks noGrp="1"/>
          </p:cNvSpPr>
          <p:nvPr>
            <p:ph type="body" sz="quarter" idx="20" hasCustomPrompt="1"/>
          </p:nvPr>
        </p:nvSpPr>
        <p:spPr>
          <a:xfrm>
            <a:off x="3570649" y="6550025"/>
            <a:ext cx="2428624" cy="307975"/>
          </a:xfrm>
        </p:spPr>
        <p:txBody>
          <a:bodyPr>
            <a:normAutofit/>
          </a:bodyPr>
          <a:lstStyle>
            <a:lvl1pPr algn="r">
              <a:defRPr sz="900">
                <a:solidFill>
                  <a:schemeClr val="bg1"/>
                </a:solidFill>
              </a:defRPr>
            </a:lvl1pPr>
            <a:lvl5pPr>
              <a:defRPr/>
            </a:lvl5pPr>
          </a:lstStyle>
          <a:p>
            <a:pPr lvl="0"/>
            <a:r>
              <a:rPr lang="sv-SE" dirty="0"/>
              <a:t>Foto: Fotografens namn</a:t>
            </a:r>
          </a:p>
        </p:txBody>
      </p:sp>
      <p:sp>
        <p:nvSpPr>
          <p:cNvPr id="7" name="Platshållare för bild">
            <a:extLst>
              <a:ext uri="{FF2B5EF4-FFF2-40B4-BE49-F238E27FC236}">
                <a16:creationId xmlns:a16="http://schemas.microsoft.com/office/drawing/2014/main" id="{701C8F8E-93E5-42BF-AF45-A18E4534D6A3}"/>
              </a:ext>
            </a:extLst>
          </p:cNvPr>
          <p:cNvSpPr>
            <a:spLocks noGrp="1"/>
          </p:cNvSpPr>
          <p:nvPr>
            <p:ph type="pic" sz="quarter" idx="14" hasCustomPrompt="1"/>
          </p:nvPr>
        </p:nvSpPr>
        <p:spPr>
          <a:xfrm>
            <a:off x="922581" y="1034515"/>
            <a:ext cx="4250838" cy="5132857"/>
          </a:xfrm>
          <a:custGeom>
            <a:avLst/>
            <a:gdLst>
              <a:gd name="connsiteX0" fmla="*/ 1890711 w 3781426"/>
              <a:gd name="connsiteY0" fmla="*/ 0 h 4566046"/>
              <a:gd name="connsiteX1" fmla="*/ 3289977 w 3781426"/>
              <a:gd name="connsiteY1" fmla="*/ 1399267 h 4566046"/>
              <a:gd name="connsiteX2" fmla="*/ 3285674 w 3781426"/>
              <a:gd name="connsiteY2" fmla="*/ 1403570 h 4566046"/>
              <a:gd name="connsiteX3" fmla="*/ 3349679 w 3781426"/>
              <a:gd name="connsiteY3" fmla="*/ 1473963 h 4566046"/>
              <a:gd name="connsiteX4" fmla="*/ 3781426 w 3781426"/>
              <a:gd name="connsiteY4" fmla="*/ 2676127 h 4566046"/>
              <a:gd name="connsiteX5" fmla="*/ 1890713 w 3781426"/>
              <a:gd name="connsiteY5" fmla="*/ 4566046 h 4566046"/>
              <a:gd name="connsiteX6" fmla="*/ 0 w 3781426"/>
              <a:gd name="connsiteY6" fmla="*/ 2676127 h 4566046"/>
              <a:gd name="connsiteX7" fmla="*/ 431747 w 3781426"/>
              <a:gd name="connsiteY7" fmla="*/ 1473963 h 4566046"/>
              <a:gd name="connsiteX8" fmla="*/ 495100 w 3781426"/>
              <a:gd name="connsiteY8" fmla="*/ 1404287 h 4566046"/>
              <a:gd name="connsiteX9" fmla="*/ 490762 w 3781426"/>
              <a:gd name="connsiteY9" fmla="*/ 1399949 h 4566046"/>
              <a:gd name="connsiteX0" fmla="*/ 1890711 w 3781426"/>
              <a:gd name="connsiteY0" fmla="*/ 0 h 4566046"/>
              <a:gd name="connsiteX1" fmla="*/ 3289977 w 3781426"/>
              <a:gd name="connsiteY1" fmla="*/ 1399267 h 4566046"/>
              <a:gd name="connsiteX2" fmla="*/ 3285674 w 3781426"/>
              <a:gd name="connsiteY2" fmla="*/ 1403570 h 4566046"/>
              <a:gd name="connsiteX3" fmla="*/ 3349679 w 3781426"/>
              <a:gd name="connsiteY3" fmla="*/ 1473963 h 4566046"/>
              <a:gd name="connsiteX4" fmla="*/ 3781426 w 3781426"/>
              <a:gd name="connsiteY4" fmla="*/ 2676127 h 4566046"/>
              <a:gd name="connsiteX5" fmla="*/ 1890713 w 3781426"/>
              <a:gd name="connsiteY5" fmla="*/ 4566046 h 4566046"/>
              <a:gd name="connsiteX6" fmla="*/ 0 w 3781426"/>
              <a:gd name="connsiteY6" fmla="*/ 2676127 h 4566046"/>
              <a:gd name="connsiteX7" fmla="*/ 431747 w 3781426"/>
              <a:gd name="connsiteY7" fmla="*/ 1473963 h 4566046"/>
              <a:gd name="connsiteX8" fmla="*/ 495100 w 3781426"/>
              <a:gd name="connsiteY8" fmla="*/ 1404287 h 4566046"/>
              <a:gd name="connsiteX9" fmla="*/ 1890711 w 3781426"/>
              <a:gd name="connsiteY9" fmla="*/ 0 h 4566046"/>
              <a:gd name="connsiteX0" fmla="*/ 1890711 w 3781426"/>
              <a:gd name="connsiteY0" fmla="*/ 0 h 4566046"/>
              <a:gd name="connsiteX1" fmla="*/ 3285674 w 3781426"/>
              <a:gd name="connsiteY1" fmla="*/ 1403570 h 4566046"/>
              <a:gd name="connsiteX2" fmla="*/ 3349679 w 3781426"/>
              <a:gd name="connsiteY2" fmla="*/ 1473963 h 4566046"/>
              <a:gd name="connsiteX3" fmla="*/ 3781426 w 3781426"/>
              <a:gd name="connsiteY3" fmla="*/ 2676127 h 4566046"/>
              <a:gd name="connsiteX4" fmla="*/ 1890713 w 3781426"/>
              <a:gd name="connsiteY4" fmla="*/ 4566046 h 4566046"/>
              <a:gd name="connsiteX5" fmla="*/ 0 w 3781426"/>
              <a:gd name="connsiteY5" fmla="*/ 2676127 h 4566046"/>
              <a:gd name="connsiteX6" fmla="*/ 431747 w 3781426"/>
              <a:gd name="connsiteY6" fmla="*/ 1473963 h 4566046"/>
              <a:gd name="connsiteX7" fmla="*/ 495100 w 3781426"/>
              <a:gd name="connsiteY7" fmla="*/ 1404287 h 4566046"/>
              <a:gd name="connsiteX8" fmla="*/ 1890711 w 3781426"/>
              <a:gd name="connsiteY8" fmla="*/ 0 h 45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1426" h="4566046">
                <a:moveTo>
                  <a:pt x="1890711" y="0"/>
                </a:moveTo>
                <a:lnTo>
                  <a:pt x="3285674" y="1403570"/>
                </a:lnTo>
                <a:lnTo>
                  <a:pt x="3349679" y="1473963"/>
                </a:lnTo>
                <a:cubicBezTo>
                  <a:pt x="3619400" y="1800653"/>
                  <a:pt x="3781426" y="2219476"/>
                  <a:pt x="3781426" y="2676127"/>
                </a:cubicBezTo>
                <a:cubicBezTo>
                  <a:pt x="3781426" y="3719900"/>
                  <a:pt x="2934925" y="4566046"/>
                  <a:pt x="1890713" y="4566046"/>
                </a:cubicBezTo>
                <a:cubicBezTo>
                  <a:pt x="846501" y="4566046"/>
                  <a:pt x="0" y="3719900"/>
                  <a:pt x="0" y="2676127"/>
                </a:cubicBezTo>
                <a:cubicBezTo>
                  <a:pt x="0" y="2219476"/>
                  <a:pt x="162026" y="1800653"/>
                  <a:pt x="431747" y="1473963"/>
                </a:cubicBezTo>
                <a:lnTo>
                  <a:pt x="495100" y="1404287"/>
                </a:lnTo>
                <a:lnTo>
                  <a:pt x="1890711" y="0"/>
                </a:lnTo>
                <a:close/>
              </a:path>
            </a:pathLst>
          </a:custGeom>
          <a:solidFill>
            <a:schemeClr val="bg2"/>
          </a:solidFill>
          <a:ln>
            <a:noFill/>
          </a:ln>
        </p:spPr>
        <p:txBody>
          <a:bodyPr vert="horz" wrap="square" lIns="91440" tIns="45720" rIns="91440" bIns="45720" rtlCol="0" anchor="ctr" anchorCtr="0">
            <a:noAutofit/>
          </a:bodyPr>
          <a:lstStyle>
            <a:lvl1pPr>
              <a:defRPr lang="sv-SE" sz="2400" dirty="0">
                <a:solidFill>
                  <a:schemeClr val="tx1"/>
                </a:solidFill>
              </a:defRPr>
            </a:lvl1pPr>
          </a:lstStyle>
          <a:p>
            <a:pPr marL="0" lvl="0" indent="0">
              <a:buNone/>
            </a:pPr>
            <a:r>
              <a:rPr lang="sv-SE" dirty="0"/>
              <a:t>Klicka här för att infoga bild</a:t>
            </a:r>
          </a:p>
        </p:txBody>
      </p:sp>
      <p:sp>
        <p:nvSpPr>
          <p:cNvPr id="5" name="Platshållare för text">
            <a:extLst>
              <a:ext uri="{FF2B5EF4-FFF2-40B4-BE49-F238E27FC236}">
                <a16:creationId xmlns:a16="http://schemas.microsoft.com/office/drawing/2014/main" id="{7A23548C-701F-4F68-A201-0CB0681ACCF7}"/>
              </a:ext>
            </a:extLst>
          </p:cNvPr>
          <p:cNvSpPr>
            <a:spLocks noGrp="1"/>
          </p:cNvSpPr>
          <p:nvPr>
            <p:ph type="body" sz="quarter" idx="15" hasCustomPrompt="1"/>
          </p:nvPr>
        </p:nvSpPr>
        <p:spPr>
          <a:xfrm>
            <a:off x="6768000" y="3312000"/>
            <a:ext cx="4356000" cy="3024000"/>
          </a:xfrm>
        </p:spPr>
        <p:txBody>
          <a:bodyPr/>
          <a:lstStyle>
            <a:lvl1pPr marL="342900" indent="-342900">
              <a:lnSpc>
                <a:spcPct val="100000"/>
              </a:lnSpc>
              <a:buClr>
                <a:schemeClr val="tx2"/>
              </a:buClr>
              <a:buFont typeface="Arial" panose="020B0604020202020204" pitchFamily="34" charset="0"/>
              <a:buChar char="•"/>
              <a:defRPr sz="2000"/>
            </a:lvl1pPr>
            <a:lvl2pPr marL="685800" indent="-228600">
              <a:lnSpc>
                <a:spcPct val="100000"/>
              </a:lnSpc>
              <a:buClr>
                <a:schemeClr val="tx2"/>
              </a:buClr>
              <a:buFont typeface="Arial" panose="020B0604020202020204" pitchFamily="34" charset="0"/>
              <a:buChar char="•"/>
              <a:defRPr sz="2000">
                <a:solidFill>
                  <a:schemeClr val="tx2"/>
                </a:solidFill>
              </a:defRPr>
            </a:lvl2pPr>
            <a:lvl3pPr marL="1143000" indent="-228600">
              <a:lnSpc>
                <a:spcPct val="100000"/>
              </a:lnSpc>
              <a:buClr>
                <a:schemeClr val="tx2"/>
              </a:buClr>
              <a:buFont typeface="Arial" panose="020B0604020202020204" pitchFamily="34" charset="0"/>
              <a:buChar char="•"/>
              <a:defRPr sz="1800">
                <a:solidFill>
                  <a:schemeClr val="tx2"/>
                </a:solidFill>
              </a:defRPr>
            </a:lvl3pPr>
            <a:lvl4pPr marL="1600200" indent="-228600">
              <a:lnSpc>
                <a:spcPct val="100000"/>
              </a:lnSpc>
              <a:buClr>
                <a:schemeClr val="tx2"/>
              </a:buClr>
              <a:buFont typeface="Arial" panose="020B0604020202020204" pitchFamily="34" charset="0"/>
              <a:buChar char="•"/>
              <a:defRPr>
                <a:solidFill>
                  <a:schemeClr val="tx2"/>
                </a:solidFill>
              </a:defRPr>
            </a:lvl4pPr>
            <a:lvl5pPr marL="2057400" indent="-228600">
              <a:lnSpc>
                <a:spcPct val="100000"/>
              </a:lnSpc>
              <a:buClr>
                <a:schemeClr val="tx2"/>
              </a:buClr>
              <a:buFont typeface="Arial" panose="020B0604020202020204" pitchFamily="34" charset="0"/>
              <a:buChar char="•"/>
              <a:defRPr>
                <a:solidFill>
                  <a:schemeClr val="tx2"/>
                </a:solidFill>
              </a:defRPr>
            </a:lvl5pPr>
          </a:lstStyle>
          <a:p>
            <a:pPr lvl="0"/>
            <a:r>
              <a:rPr lang="sv-SE" dirty="0"/>
              <a:t>Lägg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2" name="Rubrik 1">
            <a:extLst>
              <a:ext uri="{FF2B5EF4-FFF2-40B4-BE49-F238E27FC236}">
                <a16:creationId xmlns:a16="http://schemas.microsoft.com/office/drawing/2014/main" id="{9989E5EF-8FF1-7A36-C805-B91752B740AB}"/>
              </a:ext>
            </a:extLst>
          </p:cNvPr>
          <p:cNvSpPr>
            <a:spLocks noGrp="1"/>
          </p:cNvSpPr>
          <p:nvPr>
            <p:ph type="title" hasCustomPrompt="1"/>
          </p:nvPr>
        </p:nvSpPr>
        <p:spPr>
          <a:xfrm>
            <a:off x="6769131" y="1440180"/>
            <a:ext cx="4356000" cy="1693099"/>
          </a:xfrm>
        </p:spPr>
        <p:txBody>
          <a:bodyPr anchor="b" anchorCtr="0"/>
          <a:lstStyle>
            <a:lvl1pPr>
              <a:lnSpc>
                <a:spcPct val="100000"/>
              </a:lnSpc>
              <a:defRPr sz="3200">
                <a:solidFill>
                  <a:schemeClr val="accent3"/>
                </a:solidFill>
              </a:defRPr>
            </a:lvl1pPr>
          </a:lstStyle>
          <a:p>
            <a:r>
              <a:rPr lang="sv-SE" dirty="0"/>
              <a:t>Klicka här för att lägga till rubrik max tre rader</a:t>
            </a:r>
          </a:p>
        </p:txBody>
      </p:sp>
    </p:spTree>
    <p:extLst>
      <p:ext uri="{BB962C8B-B14F-4D97-AF65-F5344CB8AC3E}">
        <p14:creationId xmlns:p14="http://schemas.microsoft.com/office/powerpoint/2010/main" val="172196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vsnittsrubrik löv">
    <p:bg>
      <p:bgPr>
        <a:solidFill>
          <a:schemeClr val="bg2"/>
        </a:solidFill>
        <a:effectLst/>
      </p:bgPr>
    </p:bg>
    <p:spTree>
      <p:nvGrpSpPr>
        <p:cNvPr id="1" name=""/>
        <p:cNvGrpSpPr/>
        <p:nvPr/>
      </p:nvGrpSpPr>
      <p:grpSpPr>
        <a:xfrm>
          <a:off x="0" y="0"/>
          <a:ext cx="0" cy="0"/>
          <a:chOff x="0" y="0"/>
          <a:chExt cx="0" cy="0"/>
        </a:xfrm>
      </p:grpSpPr>
      <p:sp>
        <p:nvSpPr>
          <p:cNvPr id="8" name="Färgblock grön">
            <a:extLst>
              <a:ext uri="{FF2B5EF4-FFF2-40B4-BE49-F238E27FC236}">
                <a16:creationId xmlns:a16="http://schemas.microsoft.com/office/drawing/2014/main" id="{C0FA68A2-702F-4B4E-B8EC-AF60295BE284}"/>
              </a:ext>
            </a:extLst>
          </p:cNvPr>
          <p:cNvSpPr/>
          <p:nvPr userDrawn="1"/>
        </p:nvSpPr>
        <p:spPr>
          <a:xfrm>
            <a:off x="0" y="0"/>
            <a:ext cx="6096000" cy="6858000"/>
          </a:xfrm>
          <a:prstGeom prst="rect">
            <a:avLst/>
          </a:prstGeom>
          <a:solidFill>
            <a:srgbClr val="418B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Platshållare för bildnummer">
            <a:extLst>
              <a:ext uri="{FF2B5EF4-FFF2-40B4-BE49-F238E27FC236}">
                <a16:creationId xmlns:a16="http://schemas.microsoft.com/office/drawing/2014/main" id="{C2EFC0B0-3CA7-796C-0AE0-77D8FFDCDB31}"/>
              </a:ext>
            </a:extLst>
          </p:cNvPr>
          <p:cNvSpPr>
            <a:spLocks noGrp="1"/>
          </p:cNvSpPr>
          <p:nvPr>
            <p:ph type="sldNum" sz="quarter" idx="18"/>
          </p:nvPr>
        </p:nvSpPr>
        <p:spPr>
          <a:xfrm>
            <a:off x="10825655" y="6346241"/>
            <a:ext cx="872054" cy="297177"/>
          </a:xfrm>
        </p:spPr>
        <p:txBody>
          <a:bodyPr/>
          <a:lstStyle/>
          <a:p>
            <a:fld id="{873EB259-4CFD-4D03-8D50-B89672399120}" type="slidenum">
              <a:rPr lang="sv-SE" smtClean="0"/>
              <a:pPr/>
              <a:t>‹#›</a:t>
            </a:fld>
            <a:endParaRPr lang="sv-SE"/>
          </a:p>
        </p:txBody>
      </p:sp>
      <p:sp>
        <p:nvSpPr>
          <p:cNvPr id="4" name="Platshållare för text 5">
            <a:extLst>
              <a:ext uri="{FF2B5EF4-FFF2-40B4-BE49-F238E27FC236}">
                <a16:creationId xmlns:a16="http://schemas.microsoft.com/office/drawing/2014/main" id="{7A26A38A-EC43-C457-0577-A460F994673A}"/>
              </a:ext>
            </a:extLst>
          </p:cNvPr>
          <p:cNvSpPr>
            <a:spLocks noGrp="1"/>
          </p:cNvSpPr>
          <p:nvPr>
            <p:ph type="body" sz="quarter" idx="19" hasCustomPrompt="1"/>
          </p:nvPr>
        </p:nvSpPr>
        <p:spPr>
          <a:xfrm>
            <a:off x="3571805" y="6550025"/>
            <a:ext cx="2428624" cy="307975"/>
          </a:xfrm>
        </p:spPr>
        <p:txBody>
          <a:bodyPr>
            <a:normAutofit/>
          </a:bodyPr>
          <a:lstStyle>
            <a:lvl1pPr algn="r">
              <a:defRPr sz="900">
                <a:solidFill>
                  <a:schemeClr val="bg1"/>
                </a:solidFill>
              </a:defRPr>
            </a:lvl1pPr>
            <a:lvl5pPr>
              <a:defRPr/>
            </a:lvl5pPr>
          </a:lstStyle>
          <a:p>
            <a:pPr lvl="0"/>
            <a:r>
              <a:rPr lang="sv-SE" dirty="0"/>
              <a:t>Foto: Fotografens namn</a:t>
            </a:r>
          </a:p>
        </p:txBody>
      </p:sp>
      <p:sp>
        <p:nvSpPr>
          <p:cNvPr id="7" name="Platshållare för bild">
            <a:extLst>
              <a:ext uri="{FF2B5EF4-FFF2-40B4-BE49-F238E27FC236}">
                <a16:creationId xmlns:a16="http://schemas.microsoft.com/office/drawing/2014/main" id="{288F68BD-6533-48D4-8946-C558E0D30507}"/>
              </a:ext>
            </a:extLst>
          </p:cNvPr>
          <p:cNvSpPr>
            <a:spLocks noGrp="1"/>
          </p:cNvSpPr>
          <p:nvPr>
            <p:ph type="pic" sz="quarter" idx="23" hasCustomPrompt="1"/>
          </p:nvPr>
        </p:nvSpPr>
        <p:spPr>
          <a:xfrm>
            <a:off x="718422" y="1118473"/>
            <a:ext cx="4659155" cy="4659154"/>
          </a:xfrm>
          <a:custGeom>
            <a:avLst/>
            <a:gdLst>
              <a:gd name="connsiteX0" fmla="*/ 0 w 4791077"/>
              <a:gd name="connsiteY0" fmla="*/ 0 h 4791076"/>
              <a:gd name="connsiteX1" fmla="*/ 2395539 w 4791077"/>
              <a:gd name="connsiteY1" fmla="*/ 0 h 4791076"/>
              <a:gd name="connsiteX2" fmla="*/ 2405689 w 4791077"/>
              <a:gd name="connsiteY2" fmla="*/ 0 h 4791076"/>
              <a:gd name="connsiteX3" fmla="*/ 2405689 w 4791077"/>
              <a:gd name="connsiteY3" fmla="*/ 513 h 4791076"/>
              <a:gd name="connsiteX4" fmla="*/ 2640469 w 4791077"/>
              <a:gd name="connsiteY4" fmla="*/ 12368 h 4791076"/>
              <a:gd name="connsiteX5" fmla="*/ 4791077 w 4791077"/>
              <a:gd name="connsiteY5" fmla="*/ 2395538 h 4791076"/>
              <a:gd name="connsiteX6" fmla="*/ 4789897 w 4791077"/>
              <a:gd name="connsiteY6" fmla="*/ 2418903 h 4791076"/>
              <a:gd name="connsiteX7" fmla="*/ 4791076 w 4791077"/>
              <a:gd name="connsiteY7" fmla="*/ 2418903 h 4791076"/>
              <a:gd name="connsiteX8" fmla="*/ 4791076 w 4791077"/>
              <a:gd name="connsiteY8" fmla="*/ 4791075 h 4791076"/>
              <a:gd name="connsiteX9" fmla="*/ 2395559 w 4791077"/>
              <a:gd name="connsiteY9" fmla="*/ 4791075 h 4791076"/>
              <a:gd name="connsiteX10" fmla="*/ 2395539 w 4791077"/>
              <a:gd name="connsiteY10" fmla="*/ 4791076 h 4791076"/>
              <a:gd name="connsiteX11" fmla="*/ 2395519 w 4791077"/>
              <a:gd name="connsiteY11" fmla="*/ 4791075 h 4791076"/>
              <a:gd name="connsiteX12" fmla="*/ 2385387 w 4791077"/>
              <a:gd name="connsiteY12" fmla="*/ 4791075 h 4791076"/>
              <a:gd name="connsiteX13" fmla="*/ 2385387 w 4791077"/>
              <a:gd name="connsiteY13" fmla="*/ 4790564 h 4791076"/>
              <a:gd name="connsiteX14" fmla="*/ 2150609 w 4791077"/>
              <a:gd name="connsiteY14" fmla="*/ 4778708 h 4791076"/>
              <a:gd name="connsiteX15" fmla="*/ 1 w 4791077"/>
              <a:gd name="connsiteY15" fmla="*/ 2395538 h 4791076"/>
              <a:gd name="connsiteX16" fmla="*/ 1181 w 4791077"/>
              <a:gd name="connsiteY16" fmla="*/ 2372172 h 4791076"/>
              <a:gd name="connsiteX17" fmla="*/ 0 w 4791077"/>
              <a:gd name="connsiteY17" fmla="*/ 2372172 h 4791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791077" h="4791076">
                <a:moveTo>
                  <a:pt x="0" y="0"/>
                </a:moveTo>
                <a:lnTo>
                  <a:pt x="2395539" y="0"/>
                </a:lnTo>
                <a:lnTo>
                  <a:pt x="2405689" y="0"/>
                </a:lnTo>
                <a:lnTo>
                  <a:pt x="2405689" y="513"/>
                </a:lnTo>
                <a:lnTo>
                  <a:pt x="2640469" y="12368"/>
                </a:lnTo>
                <a:cubicBezTo>
                  <a:pt x="3848434" y="135044"/>
                  <a:pt x="4791077" y="1155208"/>
                  <a:pt x="4791077" y="2395538"/>
                </a:cubicBezTo>
                <a:lnTo>
                  <a:pt x="4789897" y="2418903"/>
                </a:lnTo>
                <a:lnTo>
                  <a:pt x="4791076" y="2418903"/>
                </a:lnTo>
                <a:lnTo>
                  <a:pt x="4791076" y="4791075"/>
                </a:lnTo>
                <a:lnTo>
                  <a:pt x="2395559" y="4791075"/>
                </a:lnTo>
                <a:lnTo>
                  <a:pt x="2395539" y="4791076"/>
                </a:lnTo>
                <a:lnTo>
                  <a:pt x="2395519" y="4791075"/>
                </a:lnTo>
                <a:lnTo>
                  <a:pt x="2385387" y="4791075"/>
                </a:lnTo>
                <a:lnTo>
                  <a:pt x="2385387" y="4790564"/>
                </a:lnTo>
                <a:lnTo>
                  <a:pt x="2150609" y="4778708"/>
                </a:lnTo>
                <a:cubicBezTo>
                  <a:pt x="942645" y="4656033"/>
                  <a:pt x="1" y="3635869"/>
                  <a:pt x="1" y="2395538"/>
                </a:cubicBezTo>
                <a:lnTo>
                  <a:pt x="1181" y="2372172"/>
                </a:lnTo>
                <a:lnTo>
                  <a:pt x="0" y="2372172"/>
                </a:lnTo>
                <a:close/>
              </a:path>
            </a:pathLst>
          </a:custGeom>
          <a:solidFill>
            <a:schemeClr val="bg2"/>
          </a:solidFill>
          <a:ln>
            <a:noFill/>
          </a:ln>
        </p:spPr>
        <p:txBody>
          <a:bodyPr vert="horz" wrap="square" lIns="91440" tIns="45720" rIns="91440" bIns="45720" rtlCol="0" anchor="ctr" anchorCtr="0">
            <a:noAutofit/>
          </a:bodyPr>
          <a:lstStyle>
            <a:lvl1pPr>
              <a:defRPr lang="sv-SE" sz="2400" dirty="0">
                <a:solidFill>
                  <a:schemeClr val="tx1"/>
                </a:solidFill>
              </a:defRPr>
            </a:lvl1pPr>
          </a:lstStyle>
          <a:p>
            <a:pPr marL="0" lvl="0" indent="0">
              <a:buNone/>
            </a:pPr>
            <a:r>
              <a:rPr lang="sv-SE" dirty="0"/>
              <a:t>Klicka här för att infoga bild</a:t>
            </a:r>
          </a:p>
        </p:txBody>
      </p:sp>
      <p:sp>
        <p:nvSpPr>
          <p:cNvPr id="6" name="Platshållare för text">
            <a:extLst>
              <a:ext uri="{FF2B5EF4-FFF2-40B4-BE49-F238E27FC236}">
                <a16:creationId xmlns:a16="http://schemas.microsoft.com/office/drawing/2014/main" id="{2E06B01A-068F-45CB-A014-83B2B3ADC692}"/>
              </a:ext>
            </a:extLst>
          </p:cNvPr>
          <p:cNvSpPr>
            <a:spLocks noGrp="1"/>
          </p:cNvSpPr>
          <p:nvPr>
            <p:ph type="body" sz="quarter" idx="15" hasCustomPrompt="1"/>
          </p:nvPr>
        </p:nvSpPr>
        <p:spPr>
          <a:xfrm>
            <a:off x="6769101" y="3312000"/>
            <a:ext cx="4356000" cy="2989824"/>
          </a:xfrm>
        </p:spPr>
        <p:txBody>
          <a:bodyPr/>
          <a:lstStyle>
            <a:lvl1pPr marL="342900" indent="-342900">
              <a:lnSpc>
                <a:spcPct val="100000"/>
              </a:lnSpc>
              <a:buClr>
                <a:schemeClr val="tx2"/>
              </a:buClr>
              <a:buFont typeface="Arial" panose="020B0604020202020204" pitchFamily="34" charset="0"/>
              <a:buChar char="•"/>
              <a:defRPr sz="2000"/>
            </a:lvl1pPr>
            <a:lvl2pPr marL="685800" indent="-228600">
              <a:lnSpc>
                <a:spcPct val="100000"/>
              </a:lnSpc>
              <a:buClr>
                <a:schemeClr val="tx2"/>
              </a:buClr>
              <a:buFont typeface="Arial" panose="020B0604020202020204" pitchFamily="34" charset="0"/>
              <a:buChar char="•"/>
              <a:defRPr sz="2000">
                <a:solidFill>
                  <a:schemeClr val="tx2"/>
                </a:solidFill>
              </a:defRPr>
            </a:lvl2pPr>
            <a:lvl3pPr marL="1143000" indent="-228600">
              <a:lnSpc>
                <a:spcPct val="100000"/>
              </a:lnSpc>
              <a:buClr>
                <a:schemeClr val="tx2"/>
              </a:buClr>
              <a:buFont typeface="Arial" panose="020B0604020202020204" pitchFamily="34" charset="0"/>
              <a:buChar char="•"/>
              <a:defRPr sz="1800">
                <a:solidFill>
                  <a:schemeClr val="tx2"/>
                </a:solidFill>
              </a:defRPr>
            </a:lvl3pPr>
            <a:lvl4pPr marL="1600200" indent="-228600">
              <a:lnSpc>
                <a:spcPct val="100000"/>
              </a:lnSpc>
              <a:buClr>
                <a:schemeClr val="tx2"/>
              </a:buClr>
              <a:buFont typeface="Arial" panose="020B0604020202020204" pitchFamily="34" charset="0"/>
              <a:buChar char="•"/>
              <a:defRPr>
                <a:solidFill>
                  <a:schemeClr val="tx2"/>
                </a:solidFill>
              </a:defRPr>
            </a:lvl4pPr>
            <a:lvl5pPr marL="2057400" indent="-228600">
              <a:lnSpc>
                <a:spcPct val="100000"/>
              </a:lnSpc>
              <a:buClr>
                <a:schemeClr val="tx2"/>
              </a:buClr>
              <a:buFont typeface="Arial" panose="020B0604020202020204" pitchFamily="34" charset="0"/>
              <a:buChar char="•"/>
              <a:defRPr>
                <a:solidFill>
                  <a:schemeClr val="tx2"/>
                </a:solidFill>
              </a:defRPr>
            </a:lvl5pPr>
          </a:lstStyle>
          <a:p>
            <a:pPr lvl="0"/>
            <a:r>
              <a:rPr lang="sv-SE" dirty="0"/>
              <a:t>Lägg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2" name="Rubrik 1">
            <a:extLst>
              <a:ext uri="{FF2B5EF4-FFF2-40B4-BE49-F238E27FC236}">
                <a16:creationId xmlns:a16="http://schemas.microsoft.com/office/drawing/2014/main" id="{9989E5EF-8FF1-7A36-C805-B91752B740AB}"/>
              </a:ext>
            </a:extLst>
          </p:cNvPr>
          <p:cNvSpPr>
            <a:spLocks noGrp="1"/>
          </p:cNvSpPr>
          <p:nvPr>
            <p:ph type="title" hasCustomPrompt="1"/>
          </p:nvPr>
        </p:nvSpPr>
        <p:spPr>
          <a:xfrm>
            <a:off x="6766560" y="1440180"/>
            <a:ext cx="4356000" cy="1693099"/>
          </a:xfrm>
        </p:spPr>
        <p:txBody>
          <a:bodyPr anchor="b" anchorCtr="0"/>
          <a:lstStyle>
            <a:lvl1pPr>
              <a:lnSpc>
                <a:spcPct val="100000"/>
              </a:lnSpc>
              <a:defRPr sz="3200">
                <a:solidFill>
                  <a:schemeClr val="accent1"/>
                </a:solidFill>
              </a:defRPr>
            </a:lvl1pPr>
          </a:lstStyle>
          <a:p>
            <a:r>
              <a:rPr lang="sv-SE" dirty="0"/>
              <a:t>Klicka här för att lägga till rubrik max tre rader</a:t>
            </a:r>
          </a:p>
        </p:txBody>
      </p:sp>
    </p:spTree>
    <p:extLst>
      <p:ext uri="{BB962C8B-B14F-4D97-AF65-F5344CB8AC3E}">
        <p14:creationId xmlns:p14="http://schemas.microsoft.com/office/powerpoint/2010/main" val="1108594391"/>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vsnittsrubrik cirkel">
    <p:bg>
      <p:bgPr>
        <a:solidFill>
          <a:schemeClr val="bg2"/>
        </a:solidFill>
        <a:effectLst/>
      </p:bgPr>
    </p:bg>
    <p:spTree>
      <p:nvGrpSpPr>
        <p:cNvPr id="1" name=""/>
        <p:cNvGrpSpPr/>
        <p:nvPr/>
      </p:nvGrpSpPr>
      <p:grpSpPr>
        <a:xfrm>
          <a:off x="0" y="0"/>
          <a:ext cx="0" cy="0"/>
          <a:chOff x="0" y="0"/>
          <a:chExt cx="0" cy="0"/>
        </a:xfrm>
      </p:grpSpPr>
      <p:sp>
        <p:nvSpPr>
          <p:cNvPr id="8" name="Färgblock röd">
            <a:extLst>
              <a:ext uri="{FF2B5EF4-FFF2-40B4-BE49-F238E27FC236}">
                <a16:creationId xmlns:a16="http://schemas.microsoft.com/office/drawing/2014/main" id="{C0FA68A2-702F-4B4E-B8EC-AF60295BE284}"/>
              </a:ext>
            </a:extLst>
          </p:cNvPr>
          <p:cNvSpPr/>
          <p:nvPr userDrawn="1"/>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Platshållare för bildnummer">
            <a:extLst>
              <a:ext uri="{FF2B5EF4-FFF2-40B4-BE49-F238E27FC236}">
                <a16:creationId xmlns:a16="http://schemas.microsoft.com/office/drawing/2014/main" id="{318CB586-F02C-3813-3E9C-953B19D1C4D1}"/>
              </a:ext>
            </a:extLst>
          </p:cNvPr>
          <p:cNvSpPr>
            <a:spLocks noGrp="1"/>
          </p:cNvSpPr>
          <p:nvPr>
            <p:ph type="sldNum" sz="quarter" idx="18"/>
          </p:nvPr>
        </p:nvSpPr>
        <p:spPr>
          <a:xfrm>
            <a:off x="10825655" y="6346241"/>
            <a:ext cx="872054" cy="297177"/>
          </a:xfrm>
        </p:spPr>
        <p:txBody>
          <a:bodyPr/>
          <a:lstStyle/>
          <a:p>
            <a:fld id="{873EB259-4CFD-4D03-8D50-B89672399120}" type="slidenum">
              <a:rPr lang="sv-SE" smtClean="0"/>
              <a:pPr/>
              <a:t>‹#›</a:t>
            </a:fld>
            <a:endParaRPr lang="sv-SE"/>
          </a:p>
        </p:txBody>
      </p:sp>
      <p:sp>
        <p:nvSpPr>
          <p:cNvPr id="7" name="Platshållare för text 5">
            <a:extLst>
              <a:ext uri="{FF2B5EF4-FFF2-40B4-BE49-F238E27FC236}">
                <a16:creationId xmlns:a16="http://schemas.microsoft.com/office/drawing/2014/main" id="{E681AE83-D341-1B15-B549-18758C56F438}"/>
              </a:ext>
            </a:extLst>
          </p:cNvPr>
          <p:cNvSpPr>
            <a:spLocks noGrp="1"/>
          </p:cNvSpPr>
          <p:nvPr>
            <p:ph type="body" sz="quarter" idx="19" hasCustomPrompt="1"/>
          </p:nvPr>
        </p:nvSpPr>
        <p:spPr>
          <a:xfrm>
            <a:off x="3570649" y="6548475"/>
            <a:ext cx="2428624" cy="307975"/>
          </a:xfrm>
        </p:spPr>
        <p:txBody>
          <a:bodyPr>
            <a:normAutofit/>
          </a:bodyPr>
          <a:lstStyle>
            <a:lvl1pPr algn="r">
              <a:defRPr sz="900">
                <a:solidFill>
                  <a:schemeClr val="bg1"/>
                </a:solidFill>
              </a:defRPr>
            </a:lvl1pPr>
            <a:lvl5pPr>
              <a:defRPr/>
            </a:lvl5pPr>
          </a:lstStyle>
          <a:p>
            <a:pPr lvl="0"/>
            <a:r>
              <a:rPr lang="sv-SE" dirty="0"/>
              <a:t>Foto: Fotografens namn</a:t>
            </a:r>
          </a:p>
        </p:txBody>
      </p:sp>
      <p:sp>
        <p:nvSpPr>
          <p:cNvPr id="5" name="Platshållare för bild">
            <a:extLst>
              <a:ext uri="{FF2B5EF4-FFF2-40B4-BE49-F238E27FC236}">
                <a16:creationId xmlns:a16="http://schemas.microsoft.com/office/drawing/2014/main" id="{E458FE5C-75BB-4B56-B15E-D3D00725F220}"/>
              </a:ext>
            </a:extLst>
          </p:cNvPr>
          <p:cNvSpPr>
            <a:spLocks noGrp="1"/>
          </p:cNvSpPr>
          <p:nvPr>
            <p:ph type="pic" sz="quarter" idx="24" hasCustomPrompt="1"/>
          </p:nvPr>
        </p:nvSpPr>
        <p:spPr>
          <a:xfrm>
            <a:off x="667308" y="1365336"/>
            <a:ext cx="4761383" cy="4759303"/>
          </a:xfrm>
          <a:prstGeom prst="ellipse">
            <a:avLst/>
          </a:prstGeom>
          <a:solidFill>
            <a:schemeClr val="bg2"/>
          </a:solidFill>
          <a:ln>
            <a:noFill/>
          </a:ln>
        </p:spPr>
        <p:txBody>
          <a:bodyPr vert="horz" wrap="square" lIns="91440" tIns="45720" rIns="91440" bIns="45720" rtlCol="0" anchor="ctr" anchorCtr="0">
            <a:noAutofit/>
          </a:bodyPr>
          <a:lstStyle>
            <a:lvl1pPr>
              <a:defRPr lang="sv-SE" sz="2400" dirty="0" smtClean="0">
                <a:solidFill>
                  <a:schemeClr val="tx1"/>
                </a:solidFill>
              </a:defRPr>
            </a:lvl1pPr>
          </a:lstStyle>
          <a:p>
            <a:pPr lvl="0"/>
            <a:r>
              <a:rPr lang="sv-SE" dirty="0"/>
              <a:t>Klicka här för att infoga bild</a:t>
            </a:r>
          </a:p>
        </p:txBody>
      </p:sp>
      <p:sp>
        <p:nvSpPr>
          <p:cNvPr id="6" name="Platshållare för text">
            <a:extLst>
              <a:ext uri="{FF2B5EF4-FFF2-40B4-BE49-F238E27FC236}">
                <a16:creationId xmlns:a16="http://schemas.microsoft.com/office/drawing/2014/main" id="{C112E70A-20F5-4C0A-B79F-1FEACB0FE231}"/>
              </a:ext>
            </a:extLst>
          </p:cNvPr>
          <p:cNvSpPr>
            <a:spLocks noGrp="1"/>
          </p:cNvSpPr>
          <p:nvPr>
            <p:ph type="body" sz="quarter" idx="15" hasCustomPrompt="1"/>
          </p:nvPr>
        </p:nvSpPr>
        <p:spPr>
          <a:xfrm>
            <a:off x="6769101" y="3312000"/>
            <a:ext cx="4356000" cy="3024000"/>
          </a:xfrm>
        </p:spPr>
        <p:txBody>
          <a:bodyPr/>
          <a:lstStyle>
            <a:lvl1pPr marL="342900" indent="-342900">
              <a:lnSpc>
                <a:spcPct val="100000"/>
              </a:lnSpc>
              <a:buClr>
                <a:schemeClr val="tx2"/>
              </a:buClr>
              <a:buFont typeface="Arial" panose="020B0604020202020204" pitchFamily="34" charset="0"/>
              <a:buChar char="•"/>
              <a:defRPr sz="2000"/>
            </a:lvl1pPr>
            <a:lvl2pPr marL="685800" indent="-228600">
              <a:lnSpc>
                <a:spcPct val="100000"/>
              </a:lnSpc>
              <a:buClr>
                <a:schemeClr val="tx2"/>
              </a:buClr>
              <a:buFont typeface="Arial" panose="020B0604020202020204" pitchFamily="34" charset="0"/>
              <a:buChar char="•"/>
              <a:defRPr sz="2000">
                <a:solidFill>
                  <a:schemeClr val="tx2"/>
                </a:solidFill>
              </a:defRPr>
            </a:lvl2pPr>
            <a:lvl3pPr marL="1143000" indent="-228600">
              <a:lnSpc>
                <a:spcPct val="100000"/>
              </a:lnSpc>
              <a:buClr>
                <a:schemeClr val="tx2"/>
              </a:buClr>
              <a:buFont typeface="Arial" panose="020B0604020202020204" pitchFamily="34" charset="0"/>
              <a:buChar char="•"/>
              <a:defRPr sz="1800">
                <a:solidFill>
                  <a:schemeClr val="tx2"/>
                </a:solidFill>
              </a:defRPr>
            </a:lvl3pPr>
            <a:lvl4pPr marL="1600200" indent="-228600">
              <a:lnSpc>
                <a:spcPct val="100000"/>
              </a:lnSpc>
              <a:buClr>
                <a:schemeClr val="tx2"/>
              </a:buClr>
              <a:buFont typeface="Arial" panose="020B0604020202020204" pitchFamily="34" charset="0"/>
              <a:buChar char="•"/>
              <a:defRPr>
                <a:solidFill>
                  <a:schemeClr val="tx2"/>
                </a:solidFill>
              </a:defRPr>
            </a:lvl4pPr>
            <a:lvl5pPr marL="2057400" indent="-228600">
              <a:lnSpc>
                <a:spcPct val="100000"/>
              </a:lnSpc>
              <a:buClr>
                <a:schemeClr val="tx2"/>
              </a:buClr>
              <a:buFont typeface="Arial" panose="020B0604020202020204" pitchFamily="34" charset="0"/>
              <a:buChar char="•"/>
              <a:defRPr>
                <a:solidFill>
                  <a:schemeClr val="tx2"/>
                </a:solidFill>
              </a:defRPr>
            </a:lvl5pPr>
          </a:lstStyle>
          <a:p>
            <a:pPr lvl="0"/>
            <a:r>
              <a:rPr lang="sv-SE" dirty="0"/>
              <a:t>Lägg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2" name="Rubrik 1">
            <a:extLst>
              <a:ext uri="{FF2B5EF4-FFF2-40B4-BE49-F238E27FC236}">
                <a16:creationId xmlns:a16="http://schemas.microsoft.com/office/drawing/2014/main" id="{9989E5EF-8FF1-7A36-C805-B91752B740AB}"/>
              </a:ext>
            </a:extLst>
          </p:cNvPr>
          <p:cNvSpPr>
            <a:spLocks noGrp="1"/>
          </p:cNvSpPr>
          <p:nvPr>
            <p:ph type="title" hasCustomPrompt="1"/>
          </p:nvPr>
        </p:nvSpPr>
        <p:spPr>
          <a:xfrm>
            <a:off x="6766560" y="1440180"/>
            <a:ext cx="4356000" cy="1692000"/>
          </a:xfrm>
        </p:spPr>
        <p:txBody>
          <a:bodyPr anchor="b" anchorCtr="0"/>
          <a:lstStyle>
            <a:lvl1pPr>
              <a:lnSpc>
                <a:spcPct val="100000"/>
              </a:lnSpc>
              <a:defRPr sz="3200">
                <a:solidFill>
                  <a:schemeClr val="accent2"/>
                </a:solidFill>
              </a:defRPr>
            </a:lvl1pPr>
          </a:lstStyle>
          <a:p>
            <a:r>
              <a:rPr lang="sv-SE" dirty="0"/>
              <a:t>Klicka här för att lägga till rubrik max tre rader</a:t>
            </a:r>
          </a:p>
        </p:txBody>
      </p:sp>
    </p:spTree>
    <p:extLst>
      <p:ext uri="{BB962C8B-B14F-4D97-AF65-F5344CB8AC3E}">
        <p14:creationId xmlns:p14="http://schemas.microsoft.com/office/powerpoint/2010/main" val="3960579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vsnittsrubrik collage">
    <p:bg>
      <p:bgPr>
        <a:solidFill>
          <a:schemeClr val="bg2"/>
        </a:solidFill>
        <a:effectLst/>
      </p:bgPr>
    </p:bg>
    <p:spTree>
      <p:nvGrpSpPr>
        <p:cNvPr id="1" name=""/>
        <p:cNvGrpSpPr/>
        <p:nvPr/>
      </p:nvGrpSpPr>
      <p:grpSpPr>
        <a:xfrm>
          <a:off x="0" y="0"/>
          <a:ext cx="0" cy="0"/>
          <a:chOff x="0" y="0"/>
          <a:chExt cx="0" cy="0"/>
        </a:xfrm>
      </p:grpSpPr>
      <p:sp>
        <p:nvSpPr>
          <p:cNvPr id="8" name="Färgblock blå">
            <a:extLst>
              <a:ext uri="{FF2B5EF4-FFF2-40B4-BE49-F238E27FC236}">
                <a16:creationId xmlns:a16="http://schemas.microsoft.com/office/drawing/2014/main" id="{C0FA68A2-702F-4B4E-B8EC-AF60295BE284}"/>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sv-SE" dirty="0"/>
          </a:p>
        </p:txBody>
      </p:sp>
      <p:sp>
        <p:nvSpPr>
          <p:cNvPr id="3" name="Platshållare för bildnummer">
            <a:extLst>
              <a:ext uri="{FF2B5EF4-FFF2-40B4-BE49-F238E27FC236}">
                <a16:creationId xmlns:a16="http://schemas.microsoft.com/office/drawing/2014/main" id="{C2BA2156-BABC-5E66-1DCD-CC3579FBC0E5}"/>
              </a:ext>
            </a:extLst>
          </p:cNvPr>
          <p:cNvSpPr>
            <a:spLocks noGrp="1"/>
          </p:cNvSpPr>
          <p:nvPr>
            <p:ph type="sldNum" sz="quarter" idx="19"/>
          </p:nvPr>
        </p:nvSpPr>
        <p:spPr>
          <a:xfrm>
            <a:off x="10825655" y="6346241"/>
            <a:ext cx="872054" cy="297177"/>
          </a:xfrm>
        </p:spPr>
        <p:txBody>
          <a:bodyPr/>
          <a:lstStyle/>
          <a:p>
            <a:fld id="{873EB259-4CFD-4D03-8D50-B89672399120}" type="slidenum">
              <a:rPr lang="sv-SE" smtClean="0"/>
              <a:pPr/>
              <a:t>‹#›</a:t>
            </a:fld>
            <a:endParaRPr lang="sv-SE"/>
          </a:p>
        </p:txBody>
      </p:sp>
      <p:sp>
        <p:nvSpPr>
          <p:cNvPr id="4" name="Platshållare för text 5">
            <a:extLst>
              <a:ext uri="{FF2B5EF4-FFF2-40B4-BE49-F238E27FC236}">
                <a16:creationId xmlns:a16="http://schemas.microsoft.com/office/drawing/2014/main" id="{4EED32A0-64F1-4414-6992-1BE3C526DB90}"/>
              </a:ext>
            </a:extLst>
          </p:cNvPr>
          <p:cNvSpPr>
            <a:spLocks noGrp="1"/>
          </p:cNvSpPr>
          <p:nvPr>
            <p:ph type="body" sz="quarter" idx="20" hasCustomPrompt="1"/>
          </p:nvPr>
        </p:nvSpPr>
        <p:spPr>
          <a:xfrm>
            <a:off x="3823252" y="6550025"/>
            <a:ext cx="2178873" cy="307975"/>
          </a:xfrm>
        </p:spPr>
        <p:txBody>
          <a:bodyPr>
            <a:normAutofit/>
          </a:bodyPr>
          <a:lstStyle>
            <a:lvl1pPr algn="r">
              <a:defRPr sz="900">
                <a:solidFill>
                  <a:schemeClr val="bg1"/>
                </a:solidFill>
              </a:defRPr>
            </a:lvl1pPr>
            <a:lvl5pPr>
              <a:defRPr/>
            </a:lvl5pPr>
          </a:lstStyle>
          <a:p>
            <a:pPr lvl="0"/>
            <a:r>
              <a:rPr lang="sv-SE" dirty="0"/>
              <a:t>Foto: Fotografens namn</a:t>
            </a:r>
          </a:p>
        </p:txBody>
      </p:sp>
      <p:sp>
        <p:nvSpPr>
          <p:cNvPr id="12" name="Platshållare för bild 4">
            <a:extLst>
              <a:ext uri="{FF2B5EF4-FFF2-40B4-BE49-F238E27FC236}">
                <a16:creationId xmlns:a16="http://schemas.microsoft.com/office/drawing/2014/main" id="{C675CBE7-E9CC-4D53-9AF8-7FA2C899241A}"/>
              </a:ext>
            </a:extLst>
          </p:cNvPr>
          <p:cNvSpPr>
            <a:spLocks noGrp="1"/>
          </p:cNvSpPr>
          <p:nvPr>
            <p:ph type="pic" sz="quarter" idx="14" hasCustomPrompt="1"/>
          </p:nvPr>
        </p:nvSpPr>
        <p:spPr>
          <a:xfrm>
            <a:off x="4159647" y="3101927"/>
            <a:ext cx="1577436" cy="3093571"/>
          </a:xfrm>
          <a:solidFill>
            <a:schemeClr val="bg2"/>
          </a:solidFill>
        </p:spPr>
        <p:txBody>
          <a:bodyPr anchor="ctr" anchorCtr="0"/>
          <a:lstStyle>
            <a:lvl1pPr marL="228600" marR="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lang="sv-SE" sz="2000" kern="1200" dirty="0" smtClean="0">
                <a:solidFill>
                  <a:schemeClr val="tx2"/>
                </a:solidFill>
                <a:latin typeface="+mn-lt"/>
                <a:ea typeface="+mn-ea"/>
                <a:cs typeface="+mn-cs"/>
              </a:defRPr>
            </a:lvl1pPr>
          </a:lstStyle>
          <a:p>
            <a:pPr marL="228600" marR="0" lvl="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a:pPr>
            <a:r>
              <a:rPr lang="sv-SE" dirty="0"/>
              <a:t>Klicka för att infoga bild</a:t>
            </a:r>
          </a:p>
          <a:p>
            <a:endParaRPr lang="sv-SE" dirty="0"/>
          </a:p>
        </p:txBody>
      </p:sp>
      <p:sp>
        <p:nvSpPr>
          <p:cNvPr id="14" name="Platshållare för bild 3">
            <a:extLst>
              <a:ext uri="{FF2B5EF4-FFF2-40B4-BE49-F238E27FC236}">
                <a16:creationId xmlns:a16="http://schemas.microsoft.com/office/drawing/2014/main" id="{5F0F9B13-23EF-424A-874B-2A13F1E5DAC1}"/>
              </a:ext>
            </a:extLst>
          </p:cNvPr>
          <p:cNvSpPr>
            <a:spLocks noGrp="1"/>
          </p:cNvSpPr>
          <p:nvPr>
            <p:ph type="pic" sz="quarter" idx="16" hasCustomPrompt="1"/>
          </p:nvPr>
        </p:nvSpPr>
        <p:spPr>
          <a:xfrm>
            <a:off x="346165" y="3101927"/>
            <a:ext cx="3681159" cy="3093571"/>
          </a:xfrm>
          <a:solidFill>
            <a:schemeClr val="bg2"/>
          </a:solidFill>
        </p:spPr>
        <p:txBody>
          <a:bodyPr anchor="ctr" anchorCtr="0"/>
          <a:lstStyle>
            <a:lvl1pPr marL="228600" marR="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lang="sv-SE" sz="2000" kern="1200" dirty="0" smtClean="0">
                <a:solidFill>
                  <a:schemeClr val="tx2"/>
                </a:solidFill>
                <a:latin typeface="+mn-lt"/>
                <a:ea typeface="+mn-ea"/>
                <a:cs typeface="+mn-cs"/>
              </a:defRPr>
            </a:lvl1pPr>
          </a:lstStyle>
          <a:p>
            <a:pPr marL="228600" marR="0" lvl="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a:pPr>
            <a:r>
              <a:rPr lang="sv-SE" dirty="0"/>
              <a:t>Klicka för att infoga bild</a:t>
            </a:r>
          </a:p>
          <a:p>
            <a:endParaRPr lang="sv-SE" dirty="0"/>
          </a:p>
        </p:txBody>
      </p:sp>
      <p:sp>
        <p:nvSpPr>
          <p:cNvPr id="13" name="Platshållare för bild 2">
            <a:extLst>
              <a:ext uri="{FF2B5EF4-FFF2-40B4-BE49-F238E27FC236}">
                <a16:creationId xmlns:a16="http://schemas.microsoft.com/office/drawing/2014/main" id="{4AEE329C-1C0F-4A55-97EA-6A445A573FCD}"/>
              </a:ext>
            </a:extLst>
          </p:cNvPr>
          <p:cNvSpPr>
            <a:spLocks noGrp="1"/>
          </p:cNvSpPr>
          <p:nvPr>
            <p:ph type="pic" sz="quarter" idx="15" hasCustomPrompt="1"/>
          </p:nvPr>
        </p:nvSpPr>
        <p:spPr>
          <a:xfrm>
            <a:off x="2614819" y="824678"/>
            <a:ext cx="3122263" cy="2136783"/>
          </a:xfrm>
          <a:solidFill>
            <a:schemeClr val="bg2"/>
          </a:solidFill>
        </p:spPr>
        <p:txBody>
          <a:bodyPr anchor="ctr" anchorCtr="0"/>
          <a:lstStyle>
            <a:lvl1pPr marL="228600" marR="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lang="sv-SE" sz="2000" kern="1200">
                <a:solidFill>
                  <a:schemeClr val="tx2"/>
                </a:solidFill>
                <a:latin typeface="+mn-lt"/>
                <a:ea typeface="+mn-ea"/>
                <a:cs typeface="+mn-cs"/>
              </a:defRPr>
            </a:lvl1pPr>
          </a:lstStyle>
          <a:p>
            <a:pPr marL="228600" marR="0" lvl="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a:pPr>
            <a:r>
              <a:rPr lang="sv-SE" dirty="0"/>
              <a:t>Klicka för att infoga bild</a:t>
            </a:r>
          </a:p>
          <a:p>
            <a:endParaRPr lang="sv-SE" dirty="0"/>
          </a:p>
        </p:txBody>
      </p:sp>
      <p:sp>
        <p:nvSpPr>
          <p:cNvPr id="6" name="Platshållare för bild 1">
            <a:extLst>
              <a:ext uri="{FF2B5EF4-FFF2-40B4-BE49-F238E27FC236}">
                <a16:creationId xmlns:a16="http://schemas.microsoft.com/office/drawing/2014/main" id="{4E1BE8B4-F0CA-4D3B-837F-CD7A9E162345}"/>
              </a:ext>
            </a:extLst>
          </p:cNvPr>
          <p:cNvSpPr>
            <a:spLocks noGrp="1"/>
          </p:cNvSpPr>
          <p:nvPr>
            <p:ph type="pic" sz="quarter" idx="17" hasCustomPrompt="1"/>
          </p:nvPr>
        </p:nvSpPr>
        <p:spPr>
          <a:xfrm>
            <a:off x="347224" y="823914"/>
            <a:ext cx="2136775" cy="2150466"/>
          </a:xfrm>
          <a:solidFill>
            <a:schemeClr val="bg2"/>
          </a:solidFill>
        </p:spPr>
        <p:txBody>
          <a:bodyPr vert="horz" lIns="91440" tIns="45720" rIns="91440" bIns="45720" rtlCol="0" anchor="ctr" anchorCtr="0">
            <a:noAutofit/>
          </a:bodyPr>
          <a:lstStyle>
            <a:lvl1pPr marL="0" marR="0" indent="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sv-SE" sz="2000"/>
            </a:lvl1pPr>
          </a:lstStyle>
          <a:p>
            <a:pPr marL="228600" marR="0" lvl="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a:pPr>
            <a:r>
              <a:rPr lang="sv-SE" dirty="0"/>
              <a:t>Klicka för att infoga bild</a:t>
            </a:r>
          </a:p>
        </p:txBody>
      </p:sp>
      <p:sp>
        <p:nvSpPr>
          <p:cNvPr id="11" name="Platshållare för text">
            <a:extLst>
              <a:ext uri="{FF2B5EF4-FFF2-40B4-BE49-F238E27FC236}">
                <a16:creationId xmlns:a16="http://schemas.microsoft.com/office/drawing/2014/main" id="{DCFD37F9-03F0-46BC-A02F-24685E2AFE93}"/>
              </a:ext>
            </a:extLst>
          </p:cNvPr>
          <p:cNvSpPr>
            <a:spLocks noGrp="1"/>
          </p:cNvSpPr>
          <p:nvPr>
            <p:ph type="body" sz="quarter" idx="18" hasCustomPrompt="1"/>
          </p:nvPr>
        </p:nvSpPr>
        <p:spPr>
          <a:xfrm>
            <a:off x="6769101" y="3312000"/>
            <a:ext cx="4356000" cy="3003076"/>
          </a:xfrm>
        </p:spPr>
        <p:txBody>
          <a:bodyPr/>
          <a:lstStyle>
            <a:lvl1pPr marL="342900" indent="-342900">
              <a:buClr>
                <a:schemeClr val="tx2"/>
              </a:buClr>
              <a:buFont typeface="Arial" panose="020B0604020202020204" pitchFamily="34" charset="0"/>
              <a:buChar char="•"/>
              <a:defRPr sz="2000"/>
            </a:lvl1pPr>
            <a:lvl2pPr marL="685800" indent="-228600">
              <a:buClr>
                <a:schemeClr val="tx2"/>
              </a:buClr>
              <a:buFont typeface="Arial" panose="020B0604020202020204" pitchFamily="34" charset="0"/>
              <a:buChar char="•"/>
              <a:defRPr sz="2000">
                <a:solidFill>
                  <a:schemeClr val="tx2"/>
                </a:solidFill>
              </a:defRPr>
            </a:lvl2pPr>
            <a:lvl3pPr marL="1143000" indent="-228600">
              <a:buClr>
                <a:schemeClr val="tx2"/>
              </a:buClr>
              <a:buFont typeface="Arial" panose="020B0604020202020204" pitchFamily="34" charset="0"/>
              <a:buChar char="•"/>
              <a:defRPr sz="1800">
                <a:solidFill>
                  <a:schemeClr val="tx2"/>
                </a:solidFill>
              </a:defRPr>
            </a:lvl3pPr>
            <a:lvl4pPr marL="1600200" indent="-228600">
              <a:buClr>
                <a:schemeClr val="tx2"/>
              </a:buClr>
              <a:buFont typeface="Arial" panose="020B0604020202020204" pitchFamily="34" charset="0"/>
              <a:buChar char="•"/>
              <a:defRPr>
                <a:solidFill>
                  <a:schemeClr val="tx2"/>
                </a:solidFill>
              </a:defRPr>
            </a:lvl4pPr>
            <a:lvl5pPr marL="2057400" indent="-228600">
              <a:buClr>
                <a:schemeClr val="tx2"/>
              </a:buClr>
              <a:buFont typeface="Arial" panose="020B0604020202020204" pitchFamily="34" charset="0"/>
              <a:buChar char="•"/>
              <a:defRPr>
                <a:solidFill>
                  <a:schemeClr val="tx2"/>
                </a:solidFill>
              </a:defRPr>
            </a:lvl5pPr>
          </a:lstStyle>
          <a:p>
            <a:pPr lvl="0"/>
            <a:r>
              <a:rPr lang="sv-SE" dirty="0"/>
              <a:t>Lägg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2" name="Rubrik 1">
            <a:extLst>
              <a:ext uri="{FF2B5EF4-FFF2-40B4-BE49-F238E27FC236}">
                <a16:creationId xmlns:a16="http://schemas.microsoft.com/office/drawing/2014/main" id="{9989E5EF-8FF1-7A36-C805-B91752B740AB}"/>
              </a:ext>
            </a:extLst>
          </p:cNvPr>
          <p:cNvSpPr>
            <a:spLocks noGrp="1"/>
          </p:cNvSpPr>
          <p:nvPr>
            <p:ph type="title" hasCustomPrompt="1"/>
          </p:nvPr>
        </p:nvSpPr>
        <p:spPr>
          <a:xfrm>
            <a:off x="6766560" y="1440180"/>
            <a:ext cx="4356000" cy="1693099"/>
          </a:xfrm>
        </p:spPr>
        <p:txBody>
          <a:bodyPr anchor="b" anchorCtr="0"/>
          <a:lstStyle>
            <a:lvl1pPr algn="l" defTabSz="914400" rtl="0" eaLnBrk="1" latinLnBrk="0" hangingPunct="1">
              <a:lnSpc>
                <a:spcPct val="100000"/>
              </a:lnSpc>
              <a:spcBef>
                <a:spcPct val="0"/>
              </a:spcBef>
              <a:buNone/>
              <a:defRPr lang="sv-SE" sz="3200" b="1" kern="1200" dirty="0">
                <a:solidFill>
                  <a:schemeClr val="accent3"/>
                </a:solidFill>
                <a:latin typeface="+mj-lt"/>
                <a:ea typeface="+mj-ea"/>
                <a:cs typeface="+mj-cs"/>
              </a:defRPr>
            </a:lvl1pPr>
          </a:lstStyle>
          <a:p>
            <a:r>
              <a:rPr lang="sv-SE" dirty="0"/>
              <a:t>Klicka här för att lägga till rubrik max tre rader</a:t>
            </a:r>
          </a:p>
        </p:txBody>
      </p:sp>
    </p:spTree>
    <p:extLst>
      <p:ext uri="{BB962C8B-B14F-4D97-AF65-F5344CB8AC3E}">
        <p14:creationId xmlns:p14="http://schemas.microsoft.com/office/powerpoint/2010/main" val="42301710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tor bild och text">
    <p:bg>
      <p:bgPr>
        <a:solidFill>
          <a:schemeClr val="bg2"/>
        </a:solidFill>
        <a:effectLst/>
      </p:bgPr>
    </p:bg>
    <p:spTree>
      <p:nvGrpSpPr>
        <p:cNvPr id="1" name=""/>
        <p:cNvGrpSpPr/>
        <p:nvPr/>
      </p:nvGrpSpPr>
      <p:grpSpPr>
        <a:xfrm>
          <a:off x="0" y="0"/>
          <a:ext cx="0" cy="0"/>
          <a:chOff x="0" y="0"/>
          <a:chExt cx="0" cy="0"/>
        </a:xfrm>
      </p:grpSpPr>
      <p:sp>
        <p:nvSpPr>
          <p:cNvPr id="3" name="Platshållare för bildnummer">
            <a:extLst>
              <a:ext uri="{FF2B5EF4-FFF2-40B4-BE49-F238E27FC236}">
                <a16:creationId xmlns:a16="http://schemas.microsoft.com/office/drawing/2014/main" id="{C2BA2156-BABC-5E66-1DCD-CC3579FBC0E5}"/>
              </a:ext>
            </a:extLst>
          </p:cNvPr>
          <p:cNvSpPr>
            <a:spLocks noGrp="1"/>
          </p:cNvSpPr>
          <p:nvPr>
            <p:ph type="sldNum" sz="quarter" idx="19"/>
          </p:nvPr>
        </p:nvSpPr>
        <p:spPr>
          <a:xfrm>
            <a:off x="10825655" y="6346241"/>
            <a:ext cx="872054" cy="297177"/>
          </a:xfrm>
        </p:spPr>
        <p:txBody>
          <a:bodyPr/>
          <a:lstStyle/>
          <a:p>
            <a:fld id="{873EB259-4CFD-4D03-8D50-B89672399120}" type="slidenum">
              <a:rPr lang="sv-SE" smtClean="0"/>
              <a:pPr/>
              <a:t>‹#›</a:t>
            </a:fld>
            <a:endParaRPr lang="sv-SE"/>
          </a:p>
        </p:txBody>
      </p:sp>
      <p:sp>
        <p:nvSpPr>
          <p:cNvPr id="13" name="Platshållare för text 5">
            <a:extLst>
              <a:ext uri="{FF2B5EF4-FFF2-40B4-BE49-F238E27FC236}">
                <a16:creationId xmlns:a16="http://schemas.microsoft.com/office/drawing/2014/main" id="{29F8EA44-02A0-91C1-3FED-E1EF83174C4A}"/>
              </a:ext>
            </a:extLst>
          </p:cNvPr>
          <p:cNvSpPr>
            <a:spLocks noGrp="1"/>
          </p:cNvSpPr>
          <p:nvPr>
            <p:ph type="body" sz="quarter" idx="20" hasCustomPrompt="1"/>
          </p:nvPr>
        </p:nvSpPr>
        <p:spPr>
          <a:xfrm>
            <a:off x="5234401" y="6548475"/>
            <a:ext cx="2428624" cy="307975"/>
          </a:xfrm>
        </p:spPr>
        <p:txBody>
          <a:bodyPr>
            <a:normAutofit/>
          </a:bodyPr>
          <a:lstStyle>
            <a:lvl1pPr algn="l">
              <a:defRPr sz="900">
                <a:solidFill>
                  <a:schemeClr val="tx1"/>
                </a:solidFill>
              </a:defRPr>
            </a:lvl1pPr>
            <a:lvl5pPr>
              <a:defRPr/>
            </a:lvl5pPr>
          </a:lstStyle>
          <a:p>
            <a:pPr lvl="0"/>
            <a:r>
              <a:rPr lang="sv-SE" dirty="0"/>
              <a:t>Foto: Fotografens namn</a:t>
            </a:r>
          </a:p>
        </p:txBody>
      </p:sp>
      <p:sp>
        <p:nvSpPr>
          <p:cNvPr id="6" name="Platshållare för bild 1">
            <a:extLst>
              <a:ext uri="{FF2B5EF4-FFF2-40B4-BE49-F238E27FC236}">
                <a16:creationId xmlns:a16="http://schemas.microsoft.com/office/drawing/2014/main" id="{4E1BE8B4-F0CA-4D3B-837F-CD7A9E162345}"/>
              </a:ext>
            </a:extLst>
          </p:cNvPr>
          <p:cNvSpPr>
            <a:spLocks noGrp="1"/>
          </p:cNvSpPr>
          <p:nvPr>
            <p:ph type="pic" sz="quarter" idx="17" hasCustomPrompt="1"/>
          </p:nvPr>
        </p:nvSpPr>
        <p:spPr>
          <a:xfrm>
            <a:off x="1052" y="-1"/>
            <a:ext cx="4318948" cy="6857999"/>
          </a:xfrm>
          <a:noFill/>
        </p:spPr>
        <p:txBody>
          <a:bodyPr vert="horz" lIns="91440" tIns="45720" rIns="91440" bIns="45720" rtlCol="0" anchor="ctr" anchorCtr="0">
            <a:noAutofit/>
          </a:bodyPr>
          <a:lstStyle>
            <a:lvl1pPr marL="0" marR="0" indent="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sv-SE" sz="2000"/>
            </a:lvl1pPr>
          </a:lstStyle>
          <a:p>
            <a:pPr marL="228600" marR="0" lvl="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a:pPr>
            <a:r>
              <a:rPr lang="sv-SE" dirty="0"/>
              <a:t>Klicka för att infoga bild</a:t>
            </a:r>
          </a:p>
        </p:txBody>
      </p:sp>
      <p:sp>
        <p:nvSpPr>
          <p:cNvPr id="11" name="Platshållare för text">
            <a:extLst>
              <a:ext uri="{FF2B5EF4-FFF2-40B4-BE49-F238E27FC236}">
                <a16:creationId xmlns:a16="http://schemas.microsoft.com/office/drawing/2014/main" id="{DCFD37F9-03F0-46BC-A02F-24685E2AFE93}"/>
              </a:ext>
            </a:extLst>
          </p:cNvPr>
          <p:cNvSpPr>
            <a:spLocks noGrp="1"/>
          </p:cNvSpPr>
          <p:nvPr>
            <p:ph type="body" sz="quarter" idx="18" hasCustomPrompt="1"/>
          </p:nvPr>
        </p:nvSpPr>
        <p:spPr>
          <a:xfrm>
            <a:off x="5236942" y="2917306"/>
            <a:ext cx="4860000" cy="3258207"/>
          </a:xfrm>
        </p:spPr>
        <p:txBody>
          <a:bodyPr/>
          <a:lstStyle>
            <a:lvl1pPr marL="342900" indent="-342900">
              <a:buClr>
                <a:schemeClr val="tx2"/>
              </a:buClr>
              <a:buFont typeface="Arial" panose="020B0604020202020204" pitchFamily="34" charset="0"/>
              <a:buChar char="•"/>
              <a:defRPr sz="2000"/>
            </a:lvl1pPr>
            <a:lvl2pPr marL="685800" indent="-228600">
              <a:buClr>
                <a:schemeClr val="tx2"/>
              </a:buClr>
              <a:buFont typeface="Arial" panose="020B0604020202020204" pitchFamily="34" charset="0"/>
              <a:buChar char="•"/>
              <a:defRPr sz="2000">
                <a:solidFill>
                  <a:schemeClr val="tx2"/>
                </a:solidFill>
              </a:defRPr>
            </a:lvl2pPr>
            <a:lvl3pPr marL="1143000" indent="-228600">
              <a:buClr>
                <a:schemeClr val="tx2"/>
              </a:buClr>
              <a:buFont typeface="Arial" panose="020B0604020202020204" pitchFamily="34" charset="0"/>
              <a:buChar char="•"/>
              <a:defRPr sz="1800">
                <a:solidFill>
                  <a:schemeClr val="tx2"/>
                </a:solidFill>
              </a:defRPr>
            </a:lvl3pPr>
            <a:lvl4pPr marL="1600200" indent="-228600">
              <a:buClr>
                <a:schemeClr val="tx2"/>
              </a:buClr>
              <a:buFont typeface="Arial" panose="020B0604020202020204" pitchFamily="34" charset="0"/>
              <a:buChar char="•"/>
              <a:defRPr>
                <a:solidFill>
                  <a:schemeClr val="tx2"/>
                </a:solidFill>
              </a:defRPr>
            </a:lvl4pPr>
            <a:lvl5pPr marL="2057400" indent="-228600">
              <a:buClr>
                <a:schemeClr val="tx2"/>
              </a:buClr>
              <a:buFont typeface="Arial" panose="020B0604020202020204" pitchFamily="34" charset="0"/>
              <a:buChar char="•"/>
              <a:defRPr>
                <a:solidFill>
                  <a:schemeClr val="tx2"/>
                </a:solidFill>
              </a:defRPr>
            </a:lvl5pPr>
          </a:lstStyle>
          <a:p>
            <a:pPr lvl="0"/>
            <a:r>
              <a:rPr lang="sv-SE" dirty="0"/>
              <a:t>Lägg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2" name="Rubrik 1">
            <a:extLst>
              <a:ext uri="{FF2B5EF4-FFF2-40B4-BE49-F238E27FC236}">
                <a16:creationId xmlns:a16="http://schemas.microsoft.com/office/drawing/2014/main" id="{9989E5EF-8FF1-7A36-C805-B91752B740AB}"/>
              </a:ext>
            </a:extLst>
          </p:cNvPr>
          <p:cNvSpPr>
            <a:spLocks noGrp="1"/>
          </p:cNvSpPr>
          <p:nvPr>
            <p:ph type="title" hasCustomPrompt="1"/>
          </p:nvPr>
        </p:nvSpPr>
        <p:spPr>
          <a:xfrm>
            <a:off x="5234401" y="1457739"/>
            <a:ext cx="4860000" cy="1244845"/>
          </a:xfrm>
        </p:spPr>
        <p:txBody>
          <a:bodyPr anchor="b" anchorCtr="0"/>
          <a:lstStyle>
            <a:lvl1pPr algn="l" defTabSz="914400" rtl="0" eaLnBrk="1" latinLnBrk="0" hangingPunct="1">
              <a:lnSpc>
                <a:spcPct val="100000"/>
              </a:lnSpc>
              <a:spcBef>
                <a:spcPct val="0"/>
              </a:spcBef>
              <a:buNone/>
              <a:defRPr lang="sv-SE" sz="3200" b="1" kern="1200" dirty="0">
                <a:solidFill>
                  <a:schemeClr val="accent3"/>
                </a:solidFill>
                <a:latin typeface="+mj-lt"/>
                <a:ea typeface="+mj-ea"/>
                <a:cs typeface="+mj-cs"/>
              </a:defRPr>
            </a:lvl1pPr>
          </a:lstStyle>
          <a:p>
            <a:r>
              <a:rPr lang="sv-SE" dirty="0"/>
              <a:t>Klicka här för att lägga till rubrik</a:t>
            </a:r>
          </a:p>
        </p:txBody>
      </p:sp>
    </p:spTree>
    <p:extLst>
      <p:ext uri="{BB962C8B-B14F-4D97-AF65-F5344CB8AC3E}">
        <p14:creationId xmlns:p14="http://schemas.microsoft.com/office/powerpoint/2010/main" val="2456693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elsida med rubrik">
    <p:bg>
      <p:bgPr>
        <a:solidFill>
          <a:schemeClr val="bg2"/>
        </a:solidFill>
        <a:effectLst/>
      </p:bgPr>
    </p:bg>
    <p:spTree>
      <p:nvGrpSpPr>
        <p:cNvPr id="1" name=""/>
        <p:cNvGrpSpPr/>
        <p:nvPr/>
      </p:nvGrpSpPr>
      <p:grpSpPr>
        <a:xfrm>
          <a:off x="0" y="0"/>
          <a:ext cx="0" cy="0"/>
          <a:chOff x="0" y="0"/>
          <a:chExt cx="0" cy="0"/>
        </a:xfrm>
      </p:grpSpPr>
      <p:sp>
        <p:nvSpPr>
          <p:cNvPr id="3" name="Platshållare för bildnummer">
            <a:extLst>
              <a:ext uri="{FF2B5EF4-FFF2-40B4-BE49-F238E27FC236}">
                <a16:creationId xmlns:a16="http://schemas.microsoft.com/office/drawing/2014/main" id="{C2BA2156-BABC-5E66-1DCD-CC3579FBC0E5}"/>
              </a:ext>
            </a:extLst>
          </p:cNvPr>
          <p:cNvSpPr>
            <a:spLocks noGrp="1"/>
          </p:cNvSpPr>
          <p:nvPr>
            <p:ph type="sldNum" sz="quarter" idx="19"/>
          </p:nvPr>
        </p:nvSpPr>
        <p:spPr>
          <a:xfrm>
            <a:off x="10825655" y="6346241"/>
            <a:ext cx="872054" cy="297177"/>
          </a:xfrm>
        </p:spPr>
        <p:txBody>
          <a:bodyPr/>
          <a:lstStyle/>
          <a:p>
            <a:fld id="{873EB259-4CFD-4D03-8D50-B89672399120}" type="slidenum">
              <a:rPr lang="sv-SE" smtClean="0"/>
              <a:pPr/>
              <a:t>‹#›</a:t>
            </a:fld>
            <a:endParaRPr lang="sv-SE"/>
          </a:p>
        </p:txBody>
      </p:sp>
      <p:sp>
        <p:nvSpPr>
          <p:cNvPr id="6" name="Platshållare för bild 1">
            <a:extLst>
              <a:ext uri="{FF2B5EF4-FFF2-40B4-BE49-F238E27FC236}">
                <a16:creationId xmlns:a16="http://schemas.microsoft.com/office/drawing/2014/main" id="{4E1BE8B4-F0CA-4D3B-837F-CD7A9E162345}"/>
              </a:ext>
            </a:extLst>
          </p:cNvPr>
          <p:cNvSpPr>
            <a:spLocks noGrp="1"/>
          </p:cNvSpPr>
          <p:nvPr>
            <p:ph type="pic" sz="quarter" idx="17" hasCustomPrompt="1"/>
          </p:nvPr>
        </p:nvSpPr>
        <p:spPr>
          <a:xfrm>
            <a:off x="1052" y="-1"/>
            <a:ext cx="12190948" cy="6857999"/>
          </a:xfrm>
          <a:noFill/>
        </p:spPr>
        <p:txBody>
          <a:bodyPr vert="horz" lIns="91440" tIns="45720" rIns="91440" bIns="45720" rtlCol="0" anchor="ctr" anchorCtr="0">
            <a:noAutofit/>
          </a:bodyPr>
          <a:lstStyle>
            <a:lvl1pPr marL="0" marR="0" indent="0" algn="ctr" defTabSz="914400" rtl="0" eaLnBrk="1" fontAlgn="auto" latinLnBrk="0" hangingPunct="1">
              <a:lnSpc>
                <a:spcPct val="90000"/>
              </a:lnSpc>
              <a:spcBef>
                <a:spcPts val="1000"/>
              </a:spcBef>
              <a:spcAft>
                <a:spcPts val="0"/>
              </a:spcAft>
              <a:buClr>
                <a:schemeClr val="accent1"/>
              </a:buClr>
              <a:buSzTx/>
              <a:buFontTx/>
              <a:buNone/>
              <a:tabLst/>
              <a:defRPr lang="sv-SE" sz="2000"/>
            </a:lvl1pPr>
          </a:lstStyle>
          <a:p>
            <a:pPr marL="228600" marR="0" lvl="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a:pPr>
            <a:r>
              <a:rPr lang="sv-SE" dirty="0"/>
              <a:t>Klicka för att infoga bild</a:t>
            </a:r>
          </a:p>
        </p:txBody>
      </p:sp>
      <p:sp>
        <p:nvSpPr>
          <p:cNvPr id="13" name="Platshållare för text 5">
            <a:extLst>
              <a:ext uri="{FF2B5EF4-FFF2-40B4-BE49-F238E27FC236}">
                <a16:creationId xmlns:a16="http://schemas.microsoft.com/office/drawing/2014/main" id="{29F8EA44-02A0-91C1-3FED-E1EF83174C4A}"/>
              </a:ext>
            </a:extLst>
          </p:cNvPr>
          <p:cNvSpPr>
            <a:spLocks noGrp="1"/>
          </p:cNvSpPr>
          <p:nvPr>
            <p:ph type="body" sz="quarter" idx="20" hasCustomPrompt="1"/>
          </p:nvPr>
        </p:nvSpPr>
        <p:spPr>
          <a:xfrm>
            <a:off x="135934" y="6550025"/>
            <a:ext cx="2286000" cy="307975"/>
          </a:xfrm>
        </p:spPr>
        <p:txBody>
          <a:bodyPr>
            <a:normAutofit/>
          </a:bodyPr>
          <a:lstStyle>
            <a:lvl1pPr algn="l">
              <a:defRPr sz="900">
                <a:solidFill>
                  <a:schemeClr val="bg1"/>
                </a:solidFill>
              </a:defRPr>
            </a:lvl1pPr>
            <a:lvl5pPr>
              <a:defRPr/>
            </a:lvl5pPr>
          </a:lstStyle>
          <a:p>
            <a:pPr lvl="0"/>
            <a:r>
              <a:rPr lang="sv-SE" dirty="0"/>
              <a:t>Foto: Fotografens namn</a:t>
            </a:r>
          </a:p>
        </p:txBody>
      </p:sp>
      <p:sp>
        <p:nvSpPr>
          <p:cNvPr id="2" name="Rubrik 1">
            <a:extLst>
              <a:ext uri="{FF2B5EF4-FFF2-40B4-BE49-F238E27FC236}">
                <a16:creationId xmlns:a16="http://schemas.microsoft.com/office/drawing/2014/main" id="{9989E5EF-8FF1-7A36-C805-B91752B740AB}"/>
              </a:ext>
            </a:extLst>
          </p:cNvPr>
          <p:cNvSpPr>
            <a:spLocks noGrp="1"/>
          </p:cNvSpPr>
          <p:nvPr>
            <p:ph type="title" hasCustomPrompt="1"/>
          </p:nvPr>
        </p:nvSpPr>
        <p:spPr>
          <a:xfrm>
            <a:off x="825992" y="1176670"/>
            <a:ext cx="5220000" cy="1924040"/>
          </a:xfrm>
        </p:spPr>
        <p:txBody>
          <a:bodyPr anchor="b" anchorCtr="0">
            <a:noAutofit/>
          </a:bodyPr>
          <a:lstStyle>
            <a:lvl1pPr algn="l" defTabSz="914400" rtl="0" eaLnBrk="1" latinLnBrk="0" hangingPunct="1">
              <a:lnSpc>
                <a:spcPct val="100000"/>
              </a:lnSpc>
              <a:spcBef>
                <a:spcPct val="0"/>
              </a:spcBef>
              <a:buNone/>
              <a:defRPr lang="sv-SE" sz="4800" b="1" kern="1200" dirty="0">
                <a:solidFill>
                  <a:schemeClr val="tx2"/>
                </a:solidFill>
                <a:latin typeface="+mj-lt"/>
                <a:ea typeface="+mj-ea"/>
                <a:cs typeface="+mj-cs"/>
              </a:defRPr>
            </a:lvl1pPr>
          </a:lstStyle>
          <a:p>
            <a:r>
              <a:rPr lang="sv-SE" dirty="0"/>
              <a:t>Klicka här för att lägga till rubrik</a:t>
            </a:r>
          </a:p>
        </p:txBody>
      </p:sp>
    </p:spTree>
    <p:extLst>
      <p:ext uri="{BB962C8B-B14F-4D97-AF65-F5344CB8AC3E}">
        <p14:creationId xmlns:p14="http://schemas.microsoft.com/office/powerpoint/2010/main" val="42105093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itat layout blå">
    <p:bg>
      <p:bgPr>
        <a:solidFill>
          <a:srgbClr val="285468"/>
        </a:solidFill>
        <a:effectLst/>
      </p:bgPr>
    </p:bg>
    <p:spTree>
      <p:nvGrpSpPr>
        <p:cNvPr id="1" name=""/>
        <p:cNvGrpSpPr/>
        <p:nvPr/>
      </p:nvGrpSpPr>
      <p:grpSpPr>
        <a:xfrm>
          <a:off x="0" y="0"/>
          <a:ext cx="0" cy="0"/>
          <a:chOff x="0" y="0"/>
          <a:chExt cx="0" cy="0"/>
        </a:xfrm>
      </p:grpSpPr>
      <p:pic>
        <p:nvPicPr>
          <p:cNvPr id="3" name="Greppa Näringen logotyp" descr="Logotyp Greppa Näringen.">
            <a:extLst>
              <a:ext uri="{FF2B5EF4-FFF2-40B4-BE49-F238E27FC236}">
                <a16:creationId xmlns:a16="http://schemas.microsoft.com/office/drawing/2014/main" id="{C55EBFE5-F646-EC5A-5568-1402A1B5CC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381408" y="408533"/>
            <a:ext cx="1316299" cy="417190"/>
          </a:xfrm>
          <a:prstGeom prst="rect">
            <a:avLst/>
          </a:prstGeom>
        </p:spPr>
      </p:pic>
      <p:sp>
        <p:nvSpPr>
          <p:cNvPr id="4" name="Underrubrik">
            <a:extLst>
              <a:ext uri="{FF2B5EF4-FFF2-40B4-BE49-F238E27FC236}">
                <a16:creationId xmlns:a16="http://schemas.microsoft.com/office/drawing/2014/main" id="{7D51CB52-AB5A-4E33-B68A-5D18875CCC80}"/>
              </a:ext>
            </a:extLst>
          </p:cNvPr>
          <p:cNvSpPr>
            <a:spLocks noGrp="1"/>
          </p:cNvSpPr>
          <p:nvPr>
            <p:ph type="body" sz="quarter" idx="10" hasCustomPrompt="1"/>
          </p:nvPr>
        </p:nvSpPr>
        <p:spPr>
          <a:xfrm>
            <a:off x="1176337" y="4463358"/>
            <a:ext cx="8640000" cy="760177"/>
          </a:xfrm>
        </p:spPr>
        <p:txBody>
          <a:bodyPr/>
          <a:lstStyle>
            <a:lvl1pPr marL="0" indent="0">
              <a:buClr>
                <a:schemeClr val="bg1"/>
              </a:buClr>
              <a:buFont typeface="Arial" panose="020B0604020202020204" pitchFamily="34" charset="0"/>
              <a:buNone/>
              <a:defRPr sz="2000">
                <a:solidFill>
                  <a:schemeClr val="bg1"/>
                </a:solidFill>
              </a:defRPr>
            </a:lvl1pPr>
          </a:lstStyle>
          <a:p>
            <a:pPr lvl="0"/>
            <a:r>
              <a:rPr lang="sv-SE" dirty="0"/>
              <a:t>Klicka för att skriva vem du citerar</a:t>
            </a:r>
          </a:p>
        </p:txBody>
      </p:sp>
      <p:sp>
        <p:nvSpPr>
          <p:cNvPr id="2" name="Rubrik 1">
            <a:extLst>
              <a:ext uri="{FF2B5EF4-FFF2-40B4-BE49-F238E27FC236}">
                <a16:creationId xmlns:a16="http://schemas.microsoft.com/office/drawing/2014/main" id="{0C387554-6376-E286-2391-78C43984D4DD}"/>
              </a:ext>
            </a:extLst>
          </p:cNvPr>
          <p:cNvSpPr>
            <a:spLocks noGrp="1"/>
          </p:cNvSpPr>
          <p:nvPr>
            <p:ph type="ctrTitle" hasCustomPrompt="1"/>
          </p:nvPr>
        </p:nvSpPr>
        <p:spPr>
          <a:xfrm>
            <a:off x="1176421" y="1903078"/>
            <a:ext cx="8640000" cy="2492168"/>
          </a:xfrm>
        </p:spPr>
        <p:txBody>
          <a:bodyPr anchor="b" anchorCtr="0"/>
          <a:lstStyle>
            <a:lvl1pPr algn="l">
              <a:defRPr sz="4400" b="0">
                <a:solidFill>
                  <a:schemeClr val="accent6"/>
                </a:solidFill>
              </a:defRPr>
            </a:lvl1pPr>
          </a:lstStyle>
          <a:p>
            <a:r>
              <a:rPr lang="sv-SE" dirty="0"/>
              <a:t>Klicka här för att lägga ett citat eller en text du vill lyfta fram</a:t>
            </a:r>
          </a:p>
        </p:txBody>
      </p:sp>
    </p:spTree>
    <p:extLst>
      <p:ext uri="{BB962C8B-B14F-4D97-AF65-F5344CB8AC3E}">
        <p14:creationId xmlns:p14="http://schemas.microsoft.com/office/powerpoint/2010/main" val="8767320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Citat layout blå">
    <p:bg>
      <p:bgPr>
        <a:solidFill>
          <a:srgbClr val="105653"/>
        </a:solidFill>
        <a:effectLst/>
      </p:bgPr>
    </p:bg>
    <p:spTree>
      <p:nvGrpSpPr>
        <p:cNvPr id="1" name=""/>
        <p:cNvGrpSpPr/>
        <p:nvPr/>
      </p:nvGrpSpPr>
      <p:grpSpPr>
        <a:xfrm>
          <a:off x="0" y="0"/>
          <a:ext cx="0" cy="0"/>
          <a:chOff x="0" y="0"/>
          <a:chExt cx="0" cy="0"/>
        </a:xfrm>
      </p:grpSpPr>
      <p:pic>
        <p:nvPicPr>
          <p:cNvPr id="3" name="Greppa Näringen logotyp" descr="Logotyp Greppa Näringen.">
            <a:extLst>
              <a:ext uri="{FF2B5EF4-FFF2-40B4-BE49-F238E27FC236}">
                <a16:creationId xmlns:a16="http://schemas.microsoft.com/office/drawing/2014/main" id="{66E1134C-B438-79BB-8D78-6E532D4CF95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381408" y="408533"/>
            <a:ext cx="1316299" cy="417190"/>
          </a:xfrm>
          <a:prstGeom prst="rect">
            <a:avLst/>
          </a:prstGeom>
        </p:spPr>
      </p:pic>
      <p:sp>
        <p:nvSpPr>
          <p:cNvPr id="4" name="Underrubrik">
            <a:extLst>
              <a:ext uri="{FF2B5EF4-FFF2-40B4-BE49-F238E27FC236}">
                <a16:creationId xmlns:a16="http://schemas.microsoft.com/office/drawing/2014/main" id="{7D51CB52-AB5A-4E33-B68A-5D18875CCC80}"/>
              </a:ext>
            </a:extLst>
          </p:cNvPr>
          <p:cNvSpPr>
            <a:spLocks noGrp="1"/>
          </p:cNvSpPr>
          <p:nvPr>
            <p:ph type="body" sz="quarter" idx="10" hasCustomPrompt="1"/>
          </p:nvPr>
        </p:nvSpPr>
        <p:spPr>
          <a:xfrm>
            <a:off x="1176337" y="4463358"/>
            <a:ext cx="8640000" cy="760177"/>
          </a:xfrm>
        </p:spPr>
        <p:txBody>
          <a:bodyPr/>
          <a:lstStyle>
            <a:lvl1pPr marL="0" indent="0">
              <a:buClr>
                <a:schemeClr val="bg1"/>
              </a:buClr>
              <a:buFont typeface="Arial" panose="020B0604020202020204" pitchFamily="34" charset="0"/>
              <a:buNone/>
              <a:defRPr sz="2000">
                <a:solidFill>
                  <a:schemeClr val="bg1"/>
                </a:solidFill>
              </a:defRPr>
            </a:lvl1pPr>
          </a:lstStyle>
          <a:p>
            <a:pPr lvl="0"/>
            <a:r>
              <a:rPr lang="sv-SE" dirty="0"/>
              <a:t>Klicka för att skriva vem du citerar</a:t>
            </a:r>
          </a:p>
        </p:txBody>
      </p:sp>
      <p:sp>
        <p:nvSpPr>
          <p:cNvPr id="2" name="Rubrik 1">
            <a:extLst>
              <a:ext uri="{FF2B5EF4-FFF2-40B4-BE49-F238E27FC236}">
                <a16:creationId xmlns:a16="http://schemas.microsoft.com/office/drawing/2014/main" id="{0C387554-6376-E286-2391-78C43984D4DD}"/>
              </a:ext>
            </a:extLst>
          </p:cNvPr>
          <p:cNvSpPr>
            <a:spLocks noGrp="1"/>
          </p:cNvSpPr>
          <p:nvPr>
            <p:ph type="ctrTitle" hasCustomPrompt="1"/>
          </p:nvPr>
        </p:nvSpPr>
        <p:spPr>
          <a:xfrm>
            <a:off x="1176421" y="1903078"/>
            <a:ext cx="8640000" cy="2492168"/>
          </a:xfrm>
        </p:spPr>
        <p:txBody>
          <a:bodyPr anchor="b" anchorCtr="0"/>
          <a:lstStyle>
            <a:lvl1pPr algn="l">
              <a:defRPr sz="4400" b="0">
                <a:solidFill>
                  <a:srgbClr val="C1F4CD"/>
                </a:solidFill>
              </a:defRPr>
            </a:lvl1pPr>
          </a:lstStyle>
          <a:p>
            <a:r>
              <a:rPr lang="sv-SE" dirty="0"/>
              <a:t>Klicka här för att lägga ett citat eller en text du vill lyfta fram</a:t>
            </a:r>
          </a:p>
        </p:txBody>
      </p:sp>
    </p:spTree>
    <p:extLst>
      <p:ext uri="{BB962C8B-B14F-4D97-AF65-F5344CB8AC3E}">
        <p14:creationId xmlns:p14="http://schemas.microsoft.com/office/powerpoint/2010/main" val="33617148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ack och kontakt blå">
    <p:bg>
      <p:bgPr>
        <a:solidFill>
          <a:srgbClr val="285468"/>
        </a:solidFill>
        <a:effectLst/>
      </p:bgPr>
    </p:bg>
    <p:spTree>
      <p:nvGrpSpPr>
        <p:cNvPr id="1" name=""/>
        <p:cNvGrpSpPr/>
        <p:nvPr/>
      </p:nvGrpSpPr>
      <p:grpSpPr>
        <a:xfrm>
          <a:off x="0" y="0"/>
          <a:ext cx="0" cy="0"/>
          <a:chOff x="0" y="0"/>
          <a:chExt cx="0" cy="0"/>
        </a:xfrm>
      </p:grpSpPr>
      <p:sp>
        <p:nvSpPr>
          <p:cNvPr id="18" name="Färgblock blå">
            <a:extLst>
              <a:ext uri="{FF2B5EF4-FFF2-40B4-BE49-F238E27FC236}">
                <a16:creationId xmlns:a16="http://schemas.microsoft.com/office/drawing/2014/main" id="{E7D707C4-CC49-49B6-9522-AED3F9754962}"/>
              </a:ext>
            </a:extLst>
          </p:cNvPr>
          <p:cNvSpPr/>
          <p:nvPr userDrawn="1"/>
        </p:nvSpPr>
        <p:spPr>
          <a:xfrm>
            <a:off x="0" y="4070773"/>
            <a:ext cx="12192000" cy="2787650"/>
          </a:xfrm>
          <a:prstGeom prst="rect">
            <a:avLst/>
          </a:prstGeom>
          <a:solidFill>
            <a:srgbClr val="2D6A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Mönster blå">
            <a:extLst>
              <a:ext uri="{FF2B5EF4-FFF2-40B4-BE49-F238E27FC236}">
                <a16:creationId xmlns:a16="http://schemas.microsoft.com/office/drawing/2014/main" id="{99A65431-F608-4591-33CB-91FEB083F9CA}"/>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8280000" y="4070350"/>
            <a:ext cx="3911999" cy="2787650"/>
          </a:xfrm>
          <a:prstGeom prst="rect">
            <a:avLst/>
          </a:prstGeom>
        </p:spPr>
      </p:pic>
      <p:pic>
        <p:nvPicPr>
          <p:cNvPr id="7" name="Logotyp EU" descr="Logotyp EU. Medfinansieras av Europeiska unionen." hidden="1">
            <a:extLst>
              <a:ext uri="{FF2B5EF4-FFF2-40B4-BE49-F238E27FC236}">
                <a16:creationId xmlns:a16="http://schemas.microsoft.com/office/drawing/2014/main" id="{9965D67A-4242-14CD-5798-6D43A20C607E}"/>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026894" y="5902607"/>
            <a:ext cx="670815" cy="679660"/>
          </a:xfrm>
          <a:prstGeom prst="rect">
            <a:avLst/>
          </a:prstGeom>
        </p:spPr>
      </p:pic>
      <p:sp>
        <p:nvSpPr>
          <p:cNvPr id="11" name="Platshållare för logotyp">
            <a:extLst>
              <a:ext uri="{FF2B5EF4-FFF2-40B4-BE49-F238E27FC236}">
                <a16:creationId xmlns:a16="http://schemas.microsoft.com/office/drawing/2014/main" id="{1F15E809-315A-4257-936B-60115C402B07}"/>
              </a:ext>
            </a:extLst>
          </p:cNvPr>
          <p:cNvSpPr>
            <a:spLocks noGrp="1" noChangeAspect="1"/>
          </p:cNvSpPr>
          <p:nvPr>
            <p:ph type="pic" sz="quarter" idx="11" hasCustomPrompt="1"/>
          </p:nvPr>
        </p:nvSpPr>
        <p:spPr>
          <a:xfrm>
            <a:off x="9941710" y="5902607"/>
            <a:ext cx="1756000" cy="679662"/>
          </a:xfrm>
        </p:spPr>
        <p:txBody>
          <a:bodyPr anchor="ctr" anchorCtr="0"/>
          <a:lstStyle>
            <a:lvl1pPr marL="0" indent="0">
              <a:buNone/>
              <a:defRPr sz="1200">
                <a:solidFill>
                  <a:schemeClr val="bg2"/>
                </a:solidFill>
              </a:defRPr>
            </a:lvl1pPr>
          </a:lstStyle>
          <a:p>
            <a:r>
              <a:rPr lang="sv-SE" dirty="0"/>
              <a:t>Klicka här för att lägga till en logotyp</a:t>
            </a:r>
          </a:p>
        </p:txBody>
      </p:sp>
      <p:pic>
        <p:nvPicPr>
          <p:cNvPr id="5" name="Greppa Näringen logotyp" descr="Logotyp Greppa Näringen.">
            <a:extLst>
              <a:ext uri="{FF2B5EF4-FFF2-40B4-BE49-F238E27FC236}">
                <a16:creationId xmlns:a16="http://schemas.microsoft.com/office/drawing/2014/main" id="{6F08F839-626F-DCD9-597F-345EA25F940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381408" y="408533"/>
            <a:ext cx="1316299" cy="417190"/>
          </a:xfrm>
          <a:prstGeom prst="rect">
            <a:avLst/>
          </a:prstGeom>
        </p:spPr>
      </p:pic>
      <p:sp>
        <p:nvSpPr>
          <p:cNvPr id="4" name="Platshållare för text">
            <a:extLst>
              <a:ext uri="{FF2B5EF4-FFF2-40B4-BE49-F238E27FC236}">
                <a16:creationId xmlns:a16="http://schemas.microsoft.com/office/drawing/2014/main" id="{40B21655-1984-48F2-AC22-B24E5977A3B4}"/>
              </a:ext>
            </a:extLst>
          </p:cNvPr>
          <p:cNvSpPr>
            <a:spLocks noGrp="1"/>
          </p:cNvSpPr>
          <p:nvPr>
            <p:ph type="body" sz="quarter" idx="13" hasCustomPrompt="1"/>
          </p:nvPr>
        </p:nvSpPr>
        <p:spPr>
          <a:xfrm>
            <a:off x="1176338" y="3206350"/>
            <a:ext cx="4943475" cy="864000"/>
          </a:xfrm>
        </p:spPr>
        <p:txBody>
          <a:bodyPr/>
          <a:lstStyle>
            <a:lvl1pPr marL="0" indent="0">
              <a:buClr>
                <a:schemeClr val="bg1"/>
              </a:buClr>
              <a:buFont typeface="Arial" panose="020B0604020202020204" pitchFamily="34" charset="0"/>
              <a:buNone/>
              <a:defRPr sz="2400">
                <a:solidFill>
                  <a:schemeClr val="bg1"/>
                </a:solidFill>
              </a:defRPr>
            </a:lvl1pPr>
            <a:lvl2pPr marL="685800" indent="-228600">
              <a:buClr>
                <a:schemeClr val="bg1"/>
              </a:buClr>
              <a:buFont typeface="Arial" panose="020B0604020202020204" pitchFamily="34" charset="0"/>
              <a:buChar char="•"/>
              <a:defRPr sz="2400">
                <a:solidFill>
                  <a:schemeClr val="bg1"/>
                </a:solidFill>
              </a:defRPr>
            </a:lvl2pPr>
            <a:lvl3pPr marL="1143000" indent="-228600">
              <a:buClr>
                <a:schemeClr val="bg1"/>
              </a:buClr>
              <a:buFont typeface="Arial" panose="020B0604020202020204" pitchFamily="34" charset="0"/>
              <a:buChar char="•"/>
              <a:defRPr sz="2400">
                <a:solidFill>
                  <a:schemeClr val="bg1"/>
                </a:solidFill>
              </a:defRPr>
            </a:lvl3pPr>
            <a:lvl4pPr marL="1600200" indent="-228600">
              <a:buClr>
                <a:schemeClr val="bg1"/>
              </a:buClr>
              <a:buFont typeface="Arial" panose="020B0604020202020204" pitchFamily="34" charset="0"/>
              <a:buChar char="•"/>
              <a:defRPr sz="2400">
                <a:solidFill>
                  <a:schemeClr val="bg1"/>
                </a:solidFill>
              </a:defRPr>
            </a:lvl4pPr>
            <a:lvl5pPr marL="2057400" indent="-228600">
              <a:buClr>
                <a:schemeClr val="bg1"/>
              </a:buClr>
              <a:buFont typeface="Arial" panose="020B0604020202020204" pitchFamily="34" charset="0"/>
              <a:buChar char="•"/>
              <a:defRPr sz="2400">
                <a:solidFill>
                  <a:schemeClr val="bg1"/>
                </a:solidFill>
              </a:defRPr>
            </a:lvl5pPr>
          </a:lstStyle>
          <a:p>
            <a:pPr lvl="0"/>
            <a:r>
              <a:rPr lang="sv-SE" dirty="0"/>
              <a:t>Klicka här för att lägga till dina kontaktuppgifter</a:t>
            </a:r>
          </a:p>
        </p:txBody>
      </p:sp>
      <p:sp>
        <p:nvSpPr>
          <p:cNvPr id="2" name="Rubrik 1">
            <a:extLst>
              <a:ext uri="{FF2B5EF4-FFF2-40B4-BE49-F238E27FC236}">
                <a16:creationId xmlns:a16="http://schemas.microsoft.com/office/drawing/2014/main" id="{0C387554-6376-E286-2391-78C43984D4DD}"/>
              </a:ext>
            </a:extLst>
          </p:cNvPr>
          <p:cNvSpPr>
            <a:spLocks noGrp="1"/>
          </p:cNvSpPr>
          <p:nvPr>
            <p:ph type="ctrTitle" hasCustomPrompt="1"/>
          </p:nvPr>
        </p:nvSpPr>
        <p:spPr>
          <a:xfrm>
            <a:off x="1176655" y="1397128"/>
            <a:ext cx="4943218" cy="1548461"/>
          </a:xfrm>
        </p:spPr>
        <p:txBody>
          <a:bodyPr anchor="b"/>
          <a:lstStyle>
            <a:lvl1pPr algn="l">
              <a:defRPr sz="4000">
                <a:solidFill>
                  <a:schemeClr val="accent6"/>
                </a:solidFill>
              </a:defRPr>
            </a:lvl1pPr>
          </a:lstStyle>
          <a:p>
            <a:r>
              <a:rPr lang="sv-SE" dirty="0"/>
              <a:t>Tack!</a:t>
            </a:r>
          </a:p>
        </p:txBody>
      </p:sp>
    </p:spTree>
    <p:extLst>
      <p:ext uri="{BB962C8B-B14F-4D97-AF65-F5344CB8AC3E}">
        <p14:creationId xmlns:p14="http://schemas.microsoft.com/office/powerpoint/2010/main" val="18691485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Platshållare för sidnummer">
            <a:extLst>
              <a:ext uri="{FF2B5EF4-FFF2-40B4-BE49-F238E27FC236}">
                <a16:creationId xmlns:a16="http://schemas.microsoft.com/office/drawing/2014/main" id="{D054FFF1-22CE-4658-9ECE-65F4FEE1FB05}"/>
              </a:ext>
            </a:extLst>
          </p:cNvPr>
          <p:cNvSpPr>
            <a:spLocks noGrp="1"/>
          </p:cNvSpPr>
          <p:nvPr>
            <p:ph type="sldNum" sz="quarter" idx="4"/>
          </p:nvPr>
        </p:nvSpPr>
        <p:spPr>
          <a:xfrm>
            <a:off x="10825655" y="6346241"/>
            <a:ext cx="872054" cy="297177"/>
          </a:xfrm>
          <a:prstGeom prst="rect">
            <a:avLst/>
          </a:prstGeom>
        </p:spPr>
        <p:txBody>
          <a:bodyPr vert="horz" lIns="91440" tIns="45720" rIns="91440" bIns="45720" rtlCol="0" anchor="b" anchorCtr="0"/>
          <a:lstStyle>
            <a:lvl1pPr algn="r">
              <a:defRPr sz="1000">
                <a:solidFill>
                  <a:schemeClr val="tx1"/>
                </a:solidFill>
                <a:latin typeface="+mn-lt"/>
              </a:defRPr>
            </a:lvl1pPr>
          </a:lstStyle>
          <a:p>
            <a:pPr algn="r"/>
            <a:fld id="{873EB259-4CFD-4D03-8D50-B89672399120}" type="slidenum">
              <a:rPr lang="sv-SE" smtClean="0"/>
              <a:pPr/>
              <a:t>‹#›</a:t>
            </a:fld>
            <a:endParaRPr lang="sv-SE"/>
          </a:p>
        </p:txBody>
      </p:sp>
      <p:pic>
        <p:nvPicPr>
          <p:cNvPr id="11" name="Greppa Näringen logotyp" descr="Logotyp Greppa Näringen.">
            <a:extLst>
              <a:ext uri="{FF2B5EF4-FFF2-40B4-BE49-F238E27FC236}">
                <a16:creationId xmlns:a16="http://schemas.microsoft.com/office/drawing/2014/main" id="{1B1051DC-0603-47E4-A8B5-C011AE6A2E30}"/>
              </a:ext>
            </a:extLst>
          </p:cNvPr>
          <p:cNvPicPr>
            <a:picLocks noChangeAspect="1"/>
          </p:cNvPicPr>
          <p:nvPr userDrawn="1"/>
        </p:nvPicPr>
        <p:blipFill>
          <a:blip r:embed="rId20">
            <a:extLst>
              <a:ext uri="{28A0092B-C50C-407E-A947-70E740481C1C}">
                <a14:useLocalDpi xmlns:a14="http://schemas.microsoft.com/office/drawing/2010/main" val="0"/>
              </a:ext>
            </a:extLst>
          </a:blip>
          <a:srcRect/>
          <a:stretch/>
        </p:blipFill>
        <p:spPr>
          <a:xfrm>
            <a:off x="10381407" y="408533"/>
            <a:ext cx="1316302" cy="417190"/>
          </a:xfrm>
          <a:prstGeom prst="rect">
            <a:avLst/>
          </a:prstGeom>
        </p:spPr>
      </p:pic>
      <p:sp>
        <p:nvSpPr>
          <p:cNvPr id="3" name="Platshållare för text">
            <a:extLst>
              <a:ext uri="{FF2B5EF4-FFF2-40B4-BE49-F238E27FC236}">
                <a16:creationId xmlns:a16="http://schemas.microsoft.com/office/drawing/2014/main" id="{68BF3625-E815-21FE-92DD-FD761B84AE85}"/>
              </a:ext>
            </a:extLst>
          </p:cNvPr>
          <p:cNvSpPr>
            <a:spLocks noGrp="1"/>
          </p:cNvSpPr>
          <p:nvPr>
            <p:ph type="body" idx="1"/>
          </p:nvPr>
        </p:nvSpPr>
        <p:spPr>
          <a:xfrm>
            <a:off x="604206" y="3339253"/>
            <a:ext cx="9512098" cy="2693023"/>
          </a:xfrm>
          <a:prstGeom prst="rect">
            <a:avLst/>
          </a:prstGeom>
        </p:spPr>
        <p:txBody>
          <a:bodyPr vert="horz" lIns="91440" tIns="45720" rIns="91440" bIns="45720" rtlCol="0">
            <a:normAutofit/>
          </a:bodyPr>
          <a:lstStyle/>
          <a:p>
            <a:pPr lvl="0"/>
            <a:r>
              <a:rPr lang="sv-SE" dirty="0"/>
              <a:t>Klicka här för att lägga till text</a:t>
            </a:r>
          </a:p>
          <a:p>
            <a:pPr lvl="0"/>
            <a:endParaRPr lang="sv-SE" dirty="0"/>
          </a:p>
          <a:p>
            <a:pPr lvl="0"/>
            <a:endParaRPr lang="sv-SE" dirty="0"/>
          </a:p>
        </p:txBody>
      </p:sp>
      <p:sp>
        <p:nvSpPr>
          <p:cNvPr id="2" name="Platshållare för rubrik 1">
            <a:extLst>
              <a:ext uri="{FF2B5EF4-FFF2-40B4-BE49-F238E27FC236}">
                <a16:creationId xmlns:a16="http://schemas.microsoft.com/office/drawing/2014/main" id="{10398551-A45D-BE15-0A00-494B3FB0614A}"/>
              </a:ext>
            </a:extLst>
          </p:cNvPr>
          <p:cNvSpPr>
            <a:spLocks noGrp="1"/>
          </p:cNvSpPr>
          <p:nvPr>
            <p:ph type="title"/>
          </p:nvPr>
        </p:nvSpPr>
        <p:spPr>
          <a:xfrm>
            <a:off x="604207" y="1866900"/>
            <a:ext cx="9512097" cy="1158388"/>
          </a:xfrm>
          <a:prstGeom prst="rect">
            <a:avLst/>
          </a:prstGeom>
        </p:spPr>
        <p:txBody>
          <a:bodyPr vert="horz" lIns="91440" tIns="45720" rIns="91440" bIns="45720" rtlCol="0" anchor="ctr" anchorCtr="0">
            <a:normAutofit/>
          </a:bodyPr>
          <a:lstStyle/>
          <a:p>
            <a:r>
              <a:rPr lang="sv-SE" dirty="0"/>
              <a:t>Klicka här för att lägga till rubrik</a:t>
            </a:r>
          </a:p>
        </p:txBody>
      </p:sp>
    </p:spTree>
    <p:extLst>
      <p:ext uri="{BB962C8B-B14F-4D97-AF65-F5344CB8AC3E}">
        <p14:creationId xmlns:p14="http://schemas.microsoft.com/office/powerpoint/2010/main" val="532385828"/>
      </p:ext>
    </p:extLst>
  </p:cSld>
  <p:clrMap bg1="lt1" tx1="dk1" bg2="lt2" tx2="dk2" accent1="accent1" accent2="accent2" accent3="accent3" accent4="accent4" accent5="accent5" accent6="accent6" hlink="hlink" folHlink="fol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 id="2147483901" r:id="rId9"/>
    <p:sldLayoutId id="2147483902" r:id="rId10"/>
    <p:sldLayoutId id="2147483903" r:id="rId11"/>
    <p:sldLayoutId id="2147483904" r:id="rId12"/>
    <p:sldLayoutId id="2147483905" r:id="rId13"/>
    <p:sldLayoutId id="2147483906" r:id="rId14"/>
    <p:sldLayoutId id="2147483907" r:id="rId15"/>
    <p:sldLayoutId id="2147483908" r:id="rId16"/>
    <p:sldLayoutId id="2147483909" r:id="rId17"/>
    <p:sldLayoutId id="2147483910" r:id="rId18"/>
  </p:sldLayoutIdLst>
  <p:hf hdr="0"/>
  <p:txStyles>
    <p:titleStyle>
      <a:lvl1pPr algn="l" defTabSz="914400" rtl="0" eaLnBrk="1" latinLnBrk="0" hangingPunct="1">
        <a:lnSpc>
          <a:spcPct val="90000"/>
        </a:lnSpc>
        <a:spcBef>
          <a:spcPct val="0"/>
        </a:spcBef>
        <a:buNone/>
        <a:defRPr sz="4800" b="1" kern="1200">
          <a:solidFill>
            <a:schemeClr val="tx2"/>
          </a:solidFill>
          <a:latin typeface="+mj-lt"/>
          <a:ea typeface="+mj-ea"/>
          <a:cs typeface="+mj-cs"/>
        </a:defRPr>
      </a:lvl1pPr>
    </p:titleStyle>
    <p:bodyStyle>
      <a:lvl1pPr marL="0" indent="0" algn="l" defTabSz="914400" rtl="0" eaLnBrk="1" latinLnBrk="0" hangingPunct="1">
        <a:lnSpc>
          <a:spcPct val="90000"/>
        </a:lnSpc>
        <a:spcBef>
          <a:spcPts val="1000"/>
        </a:spcBef>
        <a:buClr>
          <a:schemeClr val="accent1"/>
        </a:buClr>
        <a:buFont typeface="Arial" panose="020B0604020202020204" pitchFamily="34" charset="0"/>
        <a:buNone/>
        <a:defRPr sz="2800" kern="1200" baseline="0">
          <a:solidFill>
            <a:schemeClr val="tx2"/>
          </a:solidFill>
          <a:latin typeface="+mn-lt"/>
          <a:ea typeface="+mn-ea"/>
          <a:cs typeface="+mn-cs"/>
        </a:defRPr>
      </a:lvl1pPr>
      <a:lvl2pPr marL="685800" indent="-228600" algn="l" defTabSz="914400" rtl="0" eaLnBrk="1" latinLnBrk="0" hangingPunct="1">
        <a:lnSpc>
          <a:spcPct val="90000"/>
        </a:lnSpc>
        <a:spcBef>
          <a:spcPts val="500"/>
        </a:spcBef>
        <a:buClr>
          <a:srgbClr val="A71930"/>
        </a:buClr>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Clr>
          <a:srgbClr val="58A618"/>
        </a:buClr>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Clr>
          <a:srgbClr val="D4BA00"/>
        </a:buClr>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Clr>
          <a:srgbClr val="DC5034"/>
        </a:buClr>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hyperlink" Target="https://www2.jordbruksverket.se/download/18.ba9742616aa4b5df73c7ca0/1557727722042/ovr487.pdf"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19.jpeg"/><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hyperlink" Target="https://webbutiken.jordbruksverket.se/sv/artiklar/jo201.html"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ebbutiken.jordbruksverket.se/sv/artiklar/ovr324.html" TargetMode="External"/><Relationship Id="rId7"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3" Type="http://schemas.openxmlformats.org/officeDocument/2006/relationships/hyperlink" Target="https://webbutiken.jordbruksverket.se/sv/artiklar/ovr26516.html"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27.png"/><Relationship Id="rId4" Type="http://schemas.openxmlformats.org/officeDocument/2006/relationships/hyperlink" Target="https://webbutiken.jordbruksverket.se/sv/artiklar/jo196.html"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https://webbutiken.jordbruksverket.se/sv/artiklar/ovr528.html"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hyperlink" Target="https://webbutiken.jordbruksverket.se/sv/artiklar/jo1517.html"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hyperlink" Target="https://webbutiken.jordbruksverket.se/sv/artiklar/jo2213.html" TargetMode="Externa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hyperlink" Target="https://webbutiken.jordbruksverket.se/sv/artiklar/jo2213.html" TargetMode="Externa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hyperlink" Target="https://webbutiken.jordbruksverket.se/sv/artiklar/jo2213.html"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33.jpg"/><Relationship Id="rId4" Type="http://schemas.openxmlformats.org/officeDocument/2006/relationships/hyperlink" Target="https://www2.jordbruksverket.se/download/18.7d4b35c3157acf14d3a6f961/1476165781981/jo15_16v2.pdf"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webbutiken.jordbruksverket.se/sv/artiklar/ovr722.html"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38.png"/><Relationship Id="rId4" Type="http://schemas.openxmlformats.org/officeDocument/2006/relationships/hyperlink" Target="https://webbutiken.jordbruksverket.se/sv/artiklar/ovr560.html"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s://webbutiken.jordbruksverket.se/sv/artiklar/ovr560.html" TargetMode="External"/><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hyperlink" Target="https://webbutiken.jordbruksverket.se/sv/artiklar/ovr630.html" TargetMode="External"/><Relationship Id="rId7" Type="http://schemas.openxmlformats.org/officeDocument/2006/relationships/image" Target="../media/image43.jpe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42.jpeg"/><Relationship Id="rId5" Type="http://schemas.openxmlformats.org/officeDocument/2006/relationships/image" Target="../media/image41.jpg"/><Relationship Id="rId4" Type="http://schemas.openxmlformats.org/officeDocument/2006/relationships/hyperlink" Target="https://www2.jordbruksverket.se/download/18.114a3307162887646101fcf8/1522757298440/jo18_1.pdf"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webbutiken.jordbruksverket.se/sv/artiklar/salgen-behovs.html" TargetMode="External"/><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45.jpg"/><Relationship Id="rId5" Type="http://schemas.openxmlformats.org/officeDocument/2006/relationships/image" Target="../media/image44.jpg"/><Relationship Id="rId4" Type="http://schemas.openxmlformats.org/officeDocument/2006/relationships/hyperlink" Target="https://www2.jordbruksverket.se/download/18.1a096df816ec43b73b5de593/1575454865981/ovr518.pdf"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ebbutiken.jordbruksverket.se/sv/artiklar/jo1811.html" TargetMode="External"/><Relationship Id="rId2" Type="http://schemas.openxmlformats.org/officeDocument/2006/relationships/notesSlide" Target="../notesSlides/notesSlide31.xml"/><Relationship Id="rId1" Type="http://schemas.openxmlformats.org/officeDocument/2006/relationships/slideLayout" Target="../slideLayouts/slideLayout9.xml"/><Relationship Id="rId5" Type="http://schemas.openxmlformats.org/officeDocument/2006/relationships/image" Target="../media/image47.JPG"/><Relationship Id="rId4" Type="http://schemas.openxmlformats.org/officeDocument/2006/relationships/image" Target="../media/image46.jpg"/></Relationships>
</file>

<file path=ppt/slides/_rels/slide35.xml.rels><?xml version="1.0" encoding="UTF-8" standalone="yes"?>
<Relationships xmlns="http://schemas.openxmlformats.org/package/2006/relationships"><Relationship Id="rId3" Type="http://schemas.openxmlformats.org/officeDocument/2006/relationships/hyperlink" Target="https://webbutiken.jordbruksverket.se/sv/artiklar/ovr518.html" TargetMode="External"/><Relationship Id="rId2" Type="http://schemas.openxmlformats.org/officeDocument/2006/relationships/notesSlide" Target="../notesSlides/notesSlide32.xml"/><Relationship Id="rId1" Type="http://schemas.openxmlformats.org/officeDocument/2006/relationships/slideLayout" Target="../slideLayouts/slideLayout4.xml"/><Relationship Id="rId5" Type="http://schemas.openxmlformats.org/officeDocument/2006/relationships/image" Target="../media/image48.png"/><Relationship Id="rId4" Type="http://schemas.openxmlformats.org/officeDocument/2006/relationships/hyperlink" Target="https://webbutiken.jordbruksverket.se/sv/artiklar/jo1516.html"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image" Target="../media/image52.jpg"/></Relationships>
</file>

<file path=ppt/slides/_rels/slide39.xml.rels><?xml version="1.0" encoding="UTF-8" standalone="yes"?>
<Relationships xmlns="http://schemas.openxmlformats.org/package/2006/relationships"><Relationship Id="rId3" Type="http://schemas.openxmlformats.org/officeDocument/2006/relationships/hyperlink" Target="https://webbutiken.jordbruksverket.se/sv/artiklar/ovr679.html" TargetMode="External"/><Relationship Id="rId2" Type="http://schemas.openxmlformats.org/officeDocument/2006/relationships/notesSlide" Target="../notesSlides/notesSlide36.xml"/><Relationship Id="rId1" Type="http://schemas.openxmlformats.org/officeDocument/2006/relationships/slideLayout" Target="../slideLayouts/slideLayout9.xml"/><Relationship Id="rId4" Type="http://schemas.openxmlformats.org/officeDocument/2006/relationships/image" Target="../media/image53.jpeg"/></Relationships>
</file>

<file path=ppt/slides/_rels/slide40.xml.rels><?xml version="1.0" encoding="UTF-8" standalone="yes"?>
<Relationships xmlns="http://schemas.openxmlformats.org/package/2006/relationships"><Relationship Id="rId3" Type="http://schemas.openxmlformats.org/officeDocument/2006/relationships/hyperlink" Target="https://webbutiken.jordbruksverket.se/sv/artiklar/ovr360.html" TargetMode="External"/><Relationship Id="rId2" Type="http://schemas.openxmlformats.org/officeDocument/2006/relationships/notesSlide" Target="../notesSlides/notesSlide37.xml"/><Relationship Id="rId1" Type="http://schemas.openxmlformats.org/officeDocument/2006/relationships/slideLayout" Target="../slideLayouts/slideLayout4.xml"/><Relationship Id="rId5" Type="http://schemas.openxmlformats.org/officeDocument/2006/relationships/image" Target="../media/image54.jpg"/><Relationship Id="rId4" Type="http://schemas.openxmlformats.org/officeDocument/2006/relationships/hyperlink" Target="https://webbutiken.jordbruksverket.se/sv/artiklar/jo192.html"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8.xml"/><Relationship Id="rId1" Type="http://schemas.openxmlformats.org/officeDocument/2006/relationships/slideLayout" Target="../slideLayouts/slideLayout4.xml"/><Relationship Id="rId5" Type="http://schemas.openxmlformats.org/officeDocument/2006/relationships/hyperlink" Target="https://webbutiken.jordbruksverket.se/sv/artiklar/ovr3532.html" TargetMode="External"/><Relationship Id="rId4" Type="http://schemas.openxmlformats.org/officeDocument/2006/relationships/hyperlink" Target="https://webbutiken.jordbruksverket.se/sv/artiklar/jo246.html"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0.xml"/><Relationship Id="rId1" Type="http://schemas.openxmlformats.org/officeDocument/2006/relationships/slideLayout" Target="../slideLayouts/slideLayout4.xml"/><Relationship Id="rId4" Type="http://schemas.microsoft.com/office/2007/relationships/hdphoto" Target="../media/hdphoto1.wdp"/></Relationships>
</file>

<file path=ppt/slides/_rels/slide4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1.xml"/><Relationship Id="rId1" Type="http://schemas.openxmlformats.org/officeDocument/2006/relationships/slideLayout" Target="../slideLayouts/slideLayout4.xml"/><Relationship Id="rId4" Type="http://schemas.openxmlformats.org/officeDocument/2006/relationships/image" Target="../media/image59.jpeg"/></Relationships>
</file>

<file path=ppt/slides/_rels/slide4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4.xml"/><Relationship Id="rId1" Type="http://schemas.openxmlformats.org/officeDocument/2006/relationships/slideLayout" Target="../slideLayouts/slideLayout3.xml"/><Relationship Id="rId5" Type="http://schemas.microsoft.com/office/2007/relationships/hdphoto" Target="../media/hdphoto2.wdp"/><Relationship Id="rId4" Type="http://schemas.openxmlformats.org/officeDocument/2006/relationships/image" Target="../media/image63.png"/></Relationships>
</file>

<file path=ppt/slides/_rels/slide48.xml.rels><?xml version="1.0" encoding="UTF-8" standalone="yes"?>
<Relationships xmlns="http://schemas.openxmlformats.org/package/2006/relationships"><Relationship Id="rId3" Type="http://schemas.openxmlformats.org/officeDocument/2006/relationships/hyperlink" Target="https://webbutiken.jordbruksverket.se/sv/artiklar/ovr521.html" TargetMode="External"/><Relationship Id="rId2" Type="http://schemas.openxmlformats.org/officeDocument/2006/relationships/notesSlide" Target="../notesSlides/notesSlide45.xml"/><Relationship Id="rId1" Type="http://schemas.openxmlformats.org/officeDocument/2006/relationships/slideLayout" Target="../slideLayouts/slideLayout4.xml"/><Relationship Id="rId4" Type="http://schemas.openxmlformats.org/officeDocument/2006/relationships/image" Target="../media/image64.png"/></Relationships>
</file>

<file path=ppt/slides/_rels/slide49.xml.rels><?xml version="1.0" encoding="UTF-8" standalone="yes"?>
<Relationships xmlns="http://schemas.openxmlformats.org/package/2006/relationships"><Relationship Id="rId3" Type="http://schemas.openxmlformats.org/officeDocument/2006/relationships/hyperlink" Target="https://webbutiken.jordbruksverket.se/sv/artiklar/ovr568.html" TargetMode="External"/><Relationship Id="rId2" Type="http://schemas.openxmlformats.org/officeDocument/2006/relationships/notesSlide" Target="../notesSlides/notesSlide46.xml"/><Relationship Id="rId1" Type="http://schemas.openxmlformats.org/officeDocument/2006/relationships/slideLayout" Target="../slideLayouts/slideLayout4.xml"/><Relationship Id="rId5" Type="http://schemas.openxmlformats.org/officeDocument/2006/relationships/image" Target="../media/image66.jpeg"/><Relationship Id="rId4" Type="http://schemas.openxmlformats.org/officeDocument/2006/relationships/image" Target="../media/image65.jpeg"/></Relationships>
</file>

<file path=ppt/slides/_rels/slide5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7.xml"/><Relationship Id="rId1" Type="http://schemas.openxmlformats.org/officeDocument/2006/relationships/slideLayout" Target="../slideLayouts/slideLayout4.xml"/><Relationship Id="rId4" Type="http://schemas.openxmlformats.org/officeDocument/2006/relationships/hyperlink" Target="https://webbutiken.jordbruksverket.se/sv/artiklar/jo196.html"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9.xml"/><Relationship Id="rId1" Type="http://schemas.openxmlformats.org/officeDocument/2006/relationships/slideLayout" Target="../slideLayouts/slideLayout4.xml"/><Relationship Id="rId5" Type="http://schemas.openxmlformats.org/officeDocument/2006/relationships/hyperlink" Target="https://jordbruksverket.se/e-tjanster-databaser-och-appar/appar" TargetMode="External"/><Relationship Id="rId4" Type="http://schemas.openxmlformats.org/officeDocument/2006/relationships/hyperlink" Target="https://webbutiken.jordbruksverket.se/sv/artiklar/jo1517.html"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webbutiken.jordbruksverket.se/sv/artiklar/ovr456.html" TargetMode="External"/><Relationship Id="rId2" Type="http://schemas.openxmlformats.org/officeDocument/2006/relationships/notesSlide" Target="../notesSlides/notesSlide50.xml"/><Relationship Id="rId1" Type="http://schemas.openxmlformats.org/officeDocument/2006/relationships/slideLayout" Target="../slideLayouts/slideLayout4.xml"/><Relationship Id="rId4" Type="http://schemas.openxmlformats.org/officeDocument/2006/relationships/image" Target="../media/image70.png"/></Relationships>
</file>

<file path=ppt/slides/_rels/slide5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1.xml"/><Relationship Id="rId1" Type="http://schemas.openxmlformats.org/officeDocument/2006/relationships/slideLayout" Target="../slideLayouts/slideLayout9.xml"/><Relationship Id="rId6" Type="http://schemas.openxmlformats.org/officeDocument/2006/relationships/hyperlink" Target="https://webbutiken.jordbruksverket.se/sv/artiklar/bibatterier-okar-biologisk-mangfald.html" TargetMode="External"/><Relationship Id="rId5" Type="http://schemas.openxmlformats.org/officeDocument/2006/relationships/image" Target="../media/image73.png"/><Relationship Id="rId4" Type="http://schemas.openxmlformats.org/officeDocument/2006/relationships/image" Target="../media/image72.jpeg"/></Relationships>
</file>

<file path=ppt/slides/_rels/slide55.xml.rels><?xml version="1.0" encoding="UTF-8" standalone="yes"?>
<Relationships xmlns="http://schemas.openxmlformats.org/package/2006/relationships"><Relationship Id="rId3" Type="http://schemas.openxmlformats.org/officeDocument/2006/relationships/hyperlink" Target="https://webbutiken.jordbruksverket.se/sv/artiklar/jo1517.html" TargetMode="External"/><Relationship Id="rId2" Type="http://schemas.openxmlformats.org/officeDocument/2006/relationships/notesSlide" Target="../notesSlides/notesSlide52.xml"/><Relationship Id="rId1" Type="http://schemas.openxmlformats.org/officeDocument/2006/relationships/slideLayout" Target="../slideLayouts/slideLayout4.xml"/><Relationship Id="rId5" Type="http://schemas.openxmlformats.org/officeDocument/2006/relationships/image" Target="../media/image75.jpeg"/><Relationship Id="rId4" Type="http://schemas.openxmlformats.org/officeDocument/2006/relationships/image" Target="../media/image74.png"/></Relationships>
</file>

<file path=ppt/slides/_rels/slide56.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4.xml"/><Relationship Id="rId1" Type="http://schemas.openxmlformats.org/officeDocument/2006/relationships/slideLayout" Target="../slideLayouts/slideLayout4.xml"/><Relationship Id="rId4" Type="http://schemas.openxmlformats.org/officeDocument/2006/relationships/image" Target="../media/image78.JPG"/></Relationships>
</file>

<file path=ppt/slides/_rels/slide5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5.xml"/><Relationship Id="rId1" Type="http://schemas.openxmlformats.org/officeDocument/2006/relationships/slideLayout" Target="../slideLayouts/slideLayout9.xml"/><Relationship Id="rId5" Type="http://schemas.openxmlformats.org/officeDocument/2006/relationships/hyperlink" Target="https://webbutiken.jordbruksverket.se/sv/artiklar/jo25_1.html" TargetMode="External"/><Relationship Id="rId4" Type="http://schemas.openxmlformats.org/officeDocument/2006/relationships/image" Target="../media/image80.jpg"/></Relationships>
</file>

<file path=ppt/slides/_rels/slide5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4.xml"/><Relationship Id="rId4" Type="http://schemas.openxmlformats.org/officeDocument/2006/relationships/image" Target="../media/image83.png"/></Relationships>
</file>

<file path=ppt/slides/_rels/slide60.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E8456-85B8-88A1-4476-EB2AB22E845C}"/>
            </a:ext>
          </a:extLst>
        </p:cNvPr>
        <p:cNvGrpSpPr/>
        <p:nvPr/>
      </p:nvGrpSpPr>
      <p:grpSpPr>
        <a:xfrm>
          <a:off x="0" y="0"/>
          <a:ext cx="0" cy="0"/>
          <a:chOff x="0" y="0"/>
          <a:chExt cx="0" cy="0"/>
        </a:xfrm>
      </p:grpSpPr>
      <p:sp>
        <p:nvSpPr>
          <p:cNvPr id="2" name="Platshållare för bild 1">
            <a:extLst>
              <a:ext uri="{FF2B5EF4-FFF2-40B4-BE49-F238E27FC236}">
                <a16:creationId xmlns:a16="http://schemas.microsoft.com/office/drawing/2014/main" id="{DA05DACF-AEA7-DD4F-4828-4BD4DEFD99E9}"/>
              </a:ext>
            </a:extLst>
          </p:cNvPr>
          <p:cNvSpPr>
            <a:spLocks noGrp="1"/>
          </p:cNvSpPr>
          <p:nvPr>
            <p:ph type="pic" sz="quarter" idx="11"/>
          </p:nvPr>
        </p:nvSpPr>
        <p:spPr/>
        <p:txBody>
          <a:bodyPr/>
          <a:lstStyle/>
          <a:p>
            <a:endParaRPr lang="sv-SE"/>
          </a:p>
        </p:txBody>
      </p:sp>
      <p:sp>
        <p:nvSpPr>
          <p:cNvPr id="6" name="Underrubrik 5">
            <a:extLst>
              <a:ext uri="{FF2B5EF4-FFF2-40B4-BE49-F238E27FC236}">
                <a16:creationId xmlns:a16="http://schemas.microsoft.com/office/drawing/2014/main" id="{64DCAA67-841C-E7D8-1A6E-E22F169EEE85}"/>
              </a:ext>
            </a:extLst>
          </p:cNvPr>
          <p:cNvSpPr>
            <a:spLocks noGrp="1"/>
          </p:cNvSpPr>
          <p:nvPr>
            <p:ph type="subTitle" idx="1"/>
          </p:nvPr>
        </p:nvSpPr>
        <p:spPr/>
        <p:txBody>
          <a:bodyPr>
            <a:normAutofit/>
          </a:bodyPr>
          <a:lstStyle/>
          <a:p>
            <a:r>
              <a:rPr lang="sv-SE" dirty="0"/>
              <a:t>Greppa näringen 17A, Biologisk mångfald i åkerlandskapet</a:t>
            </a:r>
          </a:p>
        </p:txBody>
      </p:sp>
      <p:sp>
        <p:nvSpPr>
          <p:cNvPr id="5" name="Rubrik 4">
            <a:extLst>
              <a:ext uri="{FF2B5EF4-FFF2-40B4-BE49-F238E27FC236}">
                <a16:creationId xmlns:a16="http://schemas.microsoft.com/office/drawing/2014/main" id="{E7B86218-FE18-834C-76AD-07D82BFE7907}"/>
              </a:ext>
            </a:extLst>
          </p:cNvPr>
          <p:cNvSpPr>
            <a:spLocks noGrp="1"/>
          </p:cNvSpPr>
          <p:nvPr>
            <p:ph type="ctrTitle"/>
          </p:nvPr>
        </p:nvSpPr>
        <p:spPr/>
        <p:txBody>
          <a:bodyPr>
            <a:normAutofit/>
          </a:bodyPr>
          <a:lstStyle/>
          <a:p>
            <a:r>
              <a:rPr lang="sv-SE" dirty="0">
                <a:solidFill>
                  <a:schemeClr val="accent4">
                    <a:lumMod val="90000"/>
                  </a:schemeClr>
                </a:solidFill>
              </a:rPr>
              <a:t>Biologisk mångfald</a:t>
            </a:r>
            <a:br>
              <a:rPr lang="sv-SE" dirty="0">
                <a:solidFill>
                  <a:schemeClr val="accent4">
                    <a:lumMod val="90000"/>
                  </a:schemeClr>
                </a:solidFill>
              </a:rPr>
            </a:br>
            <a:r>
              <a:rPr lang="sv-SE" dirty="0">
                <a:solidFill>
                  <a:schemeClr val="accent4">
                    <a:lumMod val="90000"/>
                  </a:schemeClr>
                </a:solidFill>
              </a:rPr>
              <a:t>i åkerlandskapet</a:t>
            </a:r>
          </a:p>
        </p:txBody>
      </p:sp>
      <p:sp>
        <p:nvSpPr>
          <p:cNvPr id="4" name="Platshållare för bildnummer">
            <a:extLst>
              <a:ext uri="{FF2B5EF4-FFF2-40B4-BE49-F238E27FC236}">
                <a16:creationId xmlns:a16="http://schemas.microsoft.com/office/drawing/2014/main" id="{6BCE199C-D5B0-3E6F-65FC-1F64C4C7C1E8}"/>
              </a:ext>
            </a:extLst>
          </p:cNvPr>
          <p:cNvSpPr>
            <a:spLocks noGrp="1"/>
          </p:cNvSpPr>
          <p:nvPr>
            <p:ph type="sldNum" sz="quarter" idx="4294967295"/>
          </p:nvPr>
        </p:nvSpPr>
        <p:spPr>
          <a:xfrm>
            <a:off x="11318875" y="6346825"/>
            <a:ext cx="873125" cy="296863"/>
          </a:xfrm>
        </p:spPr>
        <p:txBody>
          <a:bodyPr/>
          <a:lstStyle/>
          <a:p>
            <a:fld id="{873EB259-4CFD-4D03-8D50-B89672399120}" type="slidenum">
              <a:rPr lang="sv-SE" smtClean="0"/>
              <a:pPr/>
              <a:t>1</a:t>
            </a:fld>
            <a:endParaRPr lang="sv-SE" dirty="0"/>
          </a:p>
        </p:txBody>
      </p:sp>
      <p:pic>
        <p:nvPicPr>
          <p:cNvPr id="14" name="Platshållare för bild 13">
            <a:extLst>
              <a:ext uri="{FF2B5EF4-FFF2-40B4-BE49-F238E27FC236}">
                <a16:creationId xmlns:a16="http://schemas.microsoft.com/office/drawing/2014/main" id="{06491777-D815-AB6C-D47E-D5457CCDFB15}"/>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1846" t="30918" b="24515"/>
          <a:stretch>
            <a:fillRect/>
          </a:stretch>
        </p:blipFill>
        <p:spPr>
          <a:xfrm>
            <a:off x="1" y="4070350"/>
            <a:ext cx="8280000" cy="2787650"/>
          </a:xfrm>
          <a:prstGeom prst="rect">
            <a:avLst/>
          </a:prstGeom>
        </p:spPr>
      </p:pic>
    </p:spTree>
    <p:extLst>
      <p:ext uri="{BB962C8B-B14F-4D97-AF65-F5344CB8AC3E}">
        <p14:creationId xmlns:p14="http://schemas.microsoft.com/office/powerpoint/2010/main" val="3682311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p:txBody>
          <a:bodyPr>
            <a:normAutofit/>
          </a:bodyPr>
          <a:lstStyle/>
          <a:p>
            <a:r>
              <a:rPr lang="sv-SE" sz="2000"/>
              <a:t>Biologisk mångfald innebär att vi har ett landskap med många olika naturtyper, olika arter och en stor genetisk variation inom arter. </a:t>
            </a:r>
          </a:p>
          <a:p>
            <a:r>
              <a:rPr lang="sv-SE" sz="2000"/>
              <a:t>Det handlar om vilda växter, djur och svampar, samt om odlade växter, jordbrukets husdjur och deras livsmiljöer.</a:t>
            </a:r>
          </a:p>
          <a:p>
            <a:r>
              <a:rPr lang="sv-SE" sz="2000"/>
              <a:t>Den här modulen fokuserar på biologisk mångfald i </a:t>
            </a:r>
            <a:r>
              <a:rPr lang="sv-SE" sz="2000" b="1"/>
              <a:t>åkerlandskapet</a:t>
            </a:r>
          </a:p>
          <a:p>
            <a:endParaRPr lang="sv-SE" sz="2000" i="1"/>
          </a:p>
          <a:p>
            <a:endParaRPr lang="sv-SE" sz="2000"/>
          </a:p>
          <a:p>
            <a:endParaRPr lang="sv-SE" sz="2000" b="1"/>
          </a:p>
          <a:p>
            <a:pPr marL="0" indent="0">
              <a:buNone/>
            </a:pPr>
            <a:br>
              <a:rPr lang="sv-SE" sz="2000"/>
            </a:br>
            <a:endParaRPr lang="sv-SE" sz="2000" dirty="0"/>
          </a:p>
        </p:txBody>
      </p:sp>
      <p:sp>
        <p:nvSpPr>
          <p:cNvPr id="2" name="Rubrik 1"/>
          <p:cNvSpPr>
            <a:spLocks noGrp="1"/>
          </p:cNvSpPr>
          <p:nvPr>
            <p:ph type="title"/>
          </p:nvPr>
        </p:nvSpPr>
        <p:spPr/>
        <p:txBody>
          <a:bodyPr>
            <a:normAutofit/>
          </a:bodyPr>
          <a:lstStyle/>
          <a:p>
            <a:r>
              <a:rPr lang="sv-SE"/>
              <a:t>Biologisk mångfald i åkerlandskapet</a:t>
            </a:r>
            <a:endParaRPr lang="sv-SE" dirty="0"/>
          </a:p>
        </p:txBody>
      </p:sp>
      <p:grpSp>
        <p:nvGrpSpPr>
          <p:cNvPr id="4" name="Grupp 3">
            <a:extLst>
              <a:ext uri="{FF2B5EF4-FFF2-40B4-BE49-F238E27FC236}">
                <a16:creationId xmlns:a16="http://schemas.microsoft.com/office/drawing/2014/main" id="{118F6A50-C4D7-C5B5-F9A8-2634EB2E206A}"/>
              </a:ext>
            </a:extLst>
          </p:cNvPr>
          <p:cNvGrpSpPr/>
          <p:nvPr/>
        </p:nvGrpSpPr>
        <p:grpSpPr>
          <a:xfrm>
            <a:off x="1177200" y="4188692"/>
            <a:ext cx="9307776" cy="2399394"/>
            <a:chOff x="1177200" y="4188692"/>
            <a:chExt cx="9307776" cy="2399394"/>
          </a:xfrm>
        </p:grpSpPr>
        <p:pic>
          <p:nvPicPr>
            <p:cNvPr id="6" name="Bildobjekt 5" descr="Ett jordbrukslandskap med spannmål, blommor" title="Ett foto"/>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7200" y="4188692"/>
              <a:ext cx="6747292" cy="2399394"/>
            </a:xfrm>
            <a:prstGeom prst="rect">
              <a:avLst/>
            </a:prstGeom>
            <a:ln>
              <a:solidFill>
                <a:srgbClr val="000000"/>
              </a:solidFill>
            </a:ln>
          </p:spPr>
        </p:pic>
        <p:pic>
          <p:nvPicPr>
            <p:cNvPr id="10" name="Bildobjekt 9" descr="En humla som pollinerar en tjärblomsterblomma" title="Ett foto"/>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24492" y="4188692"/>
              <a:ext cx="2560484" cy="2399394"/>
            </a:xfrm>
            <a:prstGeom prst="rect">
              <a:avLst/>
            </a:prstGeom>
            <a:ln>
              <a:solidFill>
                <a:srgbClr val="000000"/>
              </a:solidFill>
            </a:ln>
          </p:spPr>
        </p:pic>
      </p:grpSp>
      <p:sp>
        <p:nvSpPr>
          <p:cNvPr id="7" name="textruta 6"/>
          <p:cNvSpPr txBox="1"/>
          <p:nvPr/>
        </p:nvSpPr>
        <p:spPr>
          <a:xfrm rot="10800000" flipV="1">
            <a:off x="1276698" y="6294361"/>
            <a:ext cx="1285232" cy="246221"/>
          </a:xfrm>
          <a:prstGeom prst="rect">
            <a:avLst/>
          </a:prstGeom>
          <a:noFill/>
        </p:spPr>
        <p:txBody>
          <a:bodyPr wrap="square" rtlCol="0">
            <a:spAutoFit/>
          </a:bodyPr>
          <a:lstStyle/>
          <a:p>
            <a:r>
              <a:rPr lang="sv-SE" sz="1000" dirty="0">
                <a:solidFill>
                  <a:schemeClr val="bg1"/>
                </a:solidFill>
              </a:rPr>
              <a:t>Foto: Petter Haldén</a:t>
            </a:r>
          </a:p>
        </p:txBody>
      </p:sp>
    </p:spTree>
    <p:extLst>
      <p:ext uri="{BB962C8B-B14F-4D97-AF65-F5344CB8AC3E}">
        <p14:creationId xmlns:p14="http://schemas.microsoft.com/office/powerpoint/2010/main" val="1385309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innehåll 2"/>
          <p:cNvSpPr>
            <a:spLocks noGrp="1"/>
          </p:cNvSpPr>
          <p:nvPr>
            <p:ph sz="quarter" idx="13"/>
          </p:nvPr>
        </p:nvSpPr>
        <p:spPr/>
        <p:txBody>
          <a:bodyPr>
            <a:noAutofit/>
          </a:bodyPr>
          <a:lstStyle/>
          <a:p>
            <a:r>
              <a:rPr lang="sv-SE" sz="2000" dirty="0"/>
              <a:t>Inledning 					bild 4 – 10</a:t>
            </a:r>
          </a:p>
          <a:p>
            <a:r>
              <a:rPr lang="sv-SE" sz="2000" dirty="0"/>
              <a:t>Pollinerande insekter 			bild 12 – 14</a:t>
            </a:r>
          </a:p>
          <a:p>
            <a:r>
              <a:rPr lang="sv-SE" sz="2000" dirty="0"/>
              <a:t>Naturliga fiender				bild 15</a:t>
            </a:r>
          </a:p>
          <a:p>
            <a:r>
              <a:rPr lang="sv-SE" sz="2000" dirty="0"/>
              <a:t>Nedbrytare 					bild 16</a:t>
            </a:r>
          </a:p>
          <a:p>
            <a:r>
              <a:rPr lang="sv-SE" sz="2000" dirty="0"/>
              <a:t>Fåglar 					bild 17 - 19</a:t>
            </a:r>
          </a:p>
          <a:p>
            <a:r>
              <a:rPr lang="sv-SE" sz="2000" dirty="0"/>
              <a:t>Vilt 						bild 20</a:t>
            </a:r>
          </a:p>
          <a:p>
            <a:r>
              <a:rPr lang="sv-SE" sz="2000" dirty="0"/>
              <a:t>Åtgärdstabell 				bild 21 – 23</a:t>
            </a:r>
          </a:p>
          <a:p>
            <a:r>
              <a:rPr lang="sv-SE" sz="2000" dirty="0"/>
              <a:t>Åtgärder 					bild 24 – 58</a:t>
            </a:r>
          </a:p>
          <a:p>
            <a:r>
              <a:rPr lang="sv-SE" sz="2000" dirty="0"/>
              <a:t>Mer kunskap					bild 59 – 60</a:t>
            </a:r>
          </a:p>
          <a:p>
            <a:endParaRPr lang="sv-SE" sz="2000" dirty="0"/>
          </a:p>
          <a:p>
            <a:endParaRPr lang="sv-SE" sz="2000" i="1" dirty="0"/>
          </a:p>
          <a:p>
            <a:endParaRPr lang="sv-SE" sz="2000" dirty="0"/>
          </a:p>
          <a:p>
            <a:endParaRPr lang="sv-SE" sz="2000" b="1" dirty="0"/>
          </a:p>
          <a:p>
            <a:br>
              <a:rPr lang="sv-SE" sz="2000" dirty="0"/>
            </a:br>
            <a:endParaRPr lang="sv-SE" sz="2000" dirty="0"/>
          </a:p>
        </p:txBody>
      </p:sp>
      <p:sp>
        <p:nvSpPr>
          <p:cNvPr id="5" name="Rubrik 1"/>
          <p:cNvSpPr>
            <a:spLocks noGrp="1"/>
          </p:cNvSpPr>
          <p:nvPr>
            <p:ph type="title"/>
          </p:nvPr>
        </p:nvSpPr>
        <p:spPr/>
        <p:txBody>
          <a:bodyPr>
            <a:normAutofit/>
          </a:bodyPr>
          <a:lstStyle/>
          <a:p>
            <a:r>
              <a:rPr lang="sv-SE" dirty="0"/>
              <a:t>Innehåll</a:t>
            </a:r>
          </a:p>
        </p:txBody>
      </p:sp>
    </p:spTree>
    <p:extLst>
      <p:ext uri="{BB962C8B-B14F-4D97-AF65-F5344CB8AC3E}">
        <p14:creationId xmlns:p14="http://schemas.microsoft.com/office/powerpoint/2010/main" val="5653095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B8802-E734-0839-F71F-0AF90F703BBF}"/>
            </a:ext>
          </a:extLst>
        </p:cNvPr>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12E2F098-26E3-E6D7-27B8-7C829460940E}"/>
              </a:ext>
            </a:extLst>
          </p:cNvPr>
          <p:cNvSpPr>
            <a:spLocks noGrp="1"/>
          </p:cNvSpPr>
          <p:nvPr>
            <p:ph type="body" sz="quarter" idx="19"/>
          </p:nvPr>
        </p:nvSpPr>
        <p:spPr/>
        <p:txBody>
          <a:bodyPr/>
          <a:lstStyle/>
          <a:p>
            <a:pPr marL="0" indent="0">
              <a:buNone/>
            </a:pPr>
            <a:r>
              <a:rPr lang="sv-SE" dirty="0"/>
              <a:t>Foto: Petter Haldén</a:t>
            </a:r>
          </a:p>
        </p:txBody>
      </p:sp>
      <p:sp>
        <p:nvSpPr>
          <p:cNvPr id="3" name="Platshållare för innehåll 2">
            <a:extLst>
              <a:ext uri="{FF2B5EF4-FFF2-40B4-BE49-F238E27FC236}">
                <a16:creationId xmlns:a16="http://schemas.microsoft.com/office/drawing/2014/main" id="{2E78C53F-98D9-971C-9591-C2785CC32DDB}"/>
              </a:ext>
            </a:extLst>
          </p:cNvPr>
          <p:cNvSpPr>
            <a:spLocks noGrp="1"/>
          </p:cNvSpPr>
          <p:nvPr>
            <p:ph type="body" sz="quarter" idx="15"/>
          </p:nvPr>
        </p:nvSpPr>
        <p:spPr>
          <a:xfrm>
            <a:off x="6769100" y="3312000"/>
            <a:ext cx="4886745" cy="2989824"/>
          </a:xfrm>
        </p:spPr>
        <p:txBody>
          <a:bodyPr>
            <a:noAutofit/>
          </a:bodyPr>
          <a:lstStyle/>
          <a:p>
            <a:r>
              <a:rPr lang="sv-SE" sz="1800" dirty="0"/>
              <a:t>Människan är beroende av väl fungerande </a:t>
            </a:r>
            <a:r>
              <a:rPr lang="sv-SE" sz="1800" i="1" dirty="0"/>
              <a:t>ekosystemtjänster</a:t>
            </a:r>
            <a:r>
              <a:rPr lang="sv-SE" sz="1800" dirty="0"/>
              <a:t> som jordmånsbildning, pollinering och kontroll av skadeinsekter</a:t>
            </a:r>
          </a:p>
          <a:p>
            <a:r>
              <a:rPr lang="sv-SE" sz="1800" dirty="0"/>
              <a:t>Biologisk mångfald är en försäkring inför framtiden</a:t>
            </a:r>
          </a:p>
          <a:p>
            <a:r>
              <a:rPr lang="sv-SE" sz="1800" dirty="0"/>
              <a:t>Människor mår bra i ett artrikt och varierat landskap</a:t>
            </a:r>
          </a:p>
          <a:p>
            <a:r>
              <a:rPr lang="sv-SE" sz="1800" dirty="0"/>
              <a:t>Alla arter har ett egenvärde</a:t>
            </a:r>
          </a:p>
          <a:p>
            <a:endParaRPr lang="sv-SE" dirty="0"/>
          </a:p>
        </p:txBody>
      </p:sp>
      <p:sp>
        <p:nvSpPr>
          <p:cNvPr id="2" name="Rubrik 1">
            <a:extLst>
              <a:ext uri="{FF2B5EF4-FFF2-40B4-BE49-F238E27FC236}">
                <a16:creationId xmlns:a16="http://schemas.microsoft.com/office/drawing/2014/main" id="{17E65242-EB71-B3DE-D355-6F88B65C8972}"/>
              </a:ext>
            </a:extLst>
          </p:cNvPr>
          <p:cNvSpPr>
            <a:spLocks noGrp="1"/>
          </p:cNvSpPr>
          <p:nvPr>
            <p:ph type="title"/>
          </p:nvPr>
        </p:nvSpPr>
        <p:spPr/>
        <p:txBody>
          <a:bodyPr>
            <a:normAutofit/>
          </a:bodyPr>
          <a:lstStyle/>
          <a:p>
            <a:r>
              <a:rPr lang="sv-SE" dirty="0"/>
              <a:t>Varför åtgärder för biologisk mångfald?</a:t>
            </a:r>
          </a:p>
        </p:txBody>
      </p:sp>
      <p:pic>
        <p:nvPicPr>
          <p:cNvPr id="9" name="Platshållare för bild 8">
            <a:extLst>
              <a:ext uri="{FF2B5EF4-FFF2-40B4-BE49-F238E27FC236}">
                <a16:creationId xmlns:a16="http://schemas.microsoft.com/office/drawing/2014/main" id="{3ABDD07C-E8A1-F575-5AE5-F91C60436C28}"/>
              </a:ext>
            </a:extLst>
          </p:cNvPr>
          <p:cNvPicPr>
            <a:picLocks noGrp="1" noChangeAspect="1"/>
          </p:cNvPicPr>
          <p:nvPr>
            <p:ph type="pic" sz="quarter" idx="23"/>
          </p:nvPr>
        </p:nvPicPr>
        <p:blipFill>
          <a:blip r:embed="rId3" cstate="print">
            <a:extLst>
              <a:ext uri="{28A0092B-C50C-407E-A947-70E740481C1C}">
                <a14:useLocalDpi xmlns:a14="http://schemas.microsoft.com/office/drawing/2010/main"/>
              </a:ext>
            </a:extLst>
          </a:blip>
          <a:srcRect l="29598" r="3904"/>
          <a:stretch>
            <a:fillRect/>
          </a:stretch>
        </p:blipFill>
        <p:spPr>
          <a:xfrm>
            <a:off x="718422" y="1118473"/>
            <a:ext cx="4659155" cy="4659154"/>
          </a:xfrm>
          <a:custGeom>
            <a:avLst/>
            <a:gdLst>
              <a:gd name="connsiteX0" fmla="*/ 0 w 4791077"/>
              <a:gd name="connsiteY0" fmla="*/ 0 h 4791076"/>
              <a:gd name="connsiteX1" fmla="*/ 2395539 w 4791077"/>
              <a:gd name="connsiteY1" fmla="*/ 0 h 4791076"/>
              <a:gd name="connsiteX2" fmla="*/ 2405689 w 4791077"/>
              <a:gd name="connsiteY2" fmla="*/ 0 h 4791076"/>
              <a:gd name="connsiteX3" fmla="*/ 2405689 w 4791077"/>
              <a:gd name="connsiteY3" fmla="*/ 513 h 4791076"/>
              <a:gd name="connsiteX4" fmla="*/ 2640469 w 4791077"/>
              <a:gd name="connsiteY4" fmla="*/ 12368 h 4791076"/>
              <a:gd name="connsiteX5" fmla="*/ 4791077 w 4791077"/>
              <a:gd name="connsiteY5" fmla="*/ 2395538 h 4791076"/>
              <a:gd name="connsiteX6" fmla="*/ 4789897 w 4791077"/>
              <a:gd name="connsiteY6" fmla="*/ 2418903 h 4791076"/>
              <a:gd name="connsiteX7" fmla="*/ 4791076 w 4791077"/>
              <a:gd name="connsiteY7" fmla="*/ 2418903 h 4791076"/>
              <a:gd name="connsiteX8" fmla="*/ 4791076 w 4791077"/>
              <a:gd name="connsiteY8" fmla="*/ 4791075 h 4791076"/>
              <a:gd name="connsiteX9" fmla="*/ 2395559 w 4791077"/>
              <a:gd name="connsiteY9" fmla="*/ 4791075 h 4791076"/>
              <a:gd name="connsiteX10" fmla="*/ 2395539 w 4791077"/>
              <a:gd name="connsiteY10" fmla="*/ 4791076 h 4791076"/>
              <a:gd name="connsiteX11" fmla="*/ 2395519 w 4791077"/>
              <a:gd name="connsiteY11" fmla="*/ 4791075 h 4791076"/>
              <a:gd name="connsiteX12" fmla="*/ 2385387 w 4791077"/>
              <a:gd name="connsiteY12" fmla="*/ 4791075 h 4791076"/>
              <a:gd name="connsiteX13" fmla="*/ 2385387 w 4791077"/>
              <a:gd name="connsiteY13" fmla="*/ 4790564 h 4791076"/>
              <a:gd name="connsiteX14" fmla="*/ 2150609 w 4791077"/>
              <a:gd name="connsiteY14" fmla="*/ 4778708 h 4791076"/>
              <a:gd name="connsiteX15" fmla="*/ 1 w 4791077"/>
              <a:gd name="connsiteY15" fmla="*/ 2395538 h 4791076"/>
              <a:gd name="connsiteX16" fmla="*/ 1181 w 4791077"/>
              <a:gd name="connsiteY16" fmla="*/ 2372172 h 4791076"/>
              <a:gd name="connsiteX17" fmla="*/ 0 w 4791077"/>
              <a:gd name="connsiteY17" fmla="*/ 2372172 h 4791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791077" h="4791076">
                <a:moveTo>
                  <a:pt x="0" y="0"/>
                </a:moveTo>
                <a:lnTo>
                  <a:pt x="2395539" y="0"/>
                </a:lnTo>
                <a:lnTo>
                  <a:pt x="2405689" y="0"/>
                </a:lnTo>
                <a:lnTo>
                  <a:pt x="2405689" y="513"/>
                </a:lnTo>
                <a:lnTo>
                  <a:pt x="2640469" y="12368"/>
                </a:lnTo>
                <a:cubicBezTo>
                  <a:pt x="3848434" y="135044"/>
                  <a:pt x="4791077" y="1155208"/>
                  <a:pt x="4791077" y="2395538"/>
                </a:cubicBezTo>
                <a:lnTo>
                  <a:pt x="4789897" y="2418903"/>
                </a:lnTo>
                <a:lnTo>
                  <a:pt x="4791076" y="2418903"/>
                </a:lnTo>
                <a:lnTo>
                  <a:pt x="4791076" y="4791075"/>
                </a:lnTo>
                <a:lnTo>
                  <a:pt x="2395559" y="4791075"/>
                </a:lnTo>
                <a:lnTo>
                  <a:pt x="2395539" y="4791076"/>
                </a:lnTo>
                <a:lnTo>
                  <a:pt x="2395519" y="4791075"/>
                </a:lnTo>
                <a:lnTo>
                  <a:pt x="2385387" y="4791075"/>
                </a:lnTo>
                <a:lnTo>
                  <a:pt x="2385387" y="4790564"/>
                </a:lnTo>
                <a:lnTo>
                  <a:pt x="2150609" y="4778708"/>
                </a:lnTo>
                <a:cubicBezTo>
                  <a:pt x="942645" y="4656033"/>
                  <a:pt x="1" y="3635869"/>
                  <a:pt x="1" y="2395538"/>
                </a:cubicBezTo>
                <a:lnTo>
                  <a:pt x="1181" y="2372172"/>
                </a:lnTo>
                <a:lnTo>
                  <a:pt x="0" y="2372172"/>
                </a:lnTo>
                <a:close/>
              </a:path>
            </a:pathLst>
          </a:custGeom>
          <a:solidFill>
            <a:srgbClr val="F8F5ED"/>
          </a:solidFill>
          <a:ln>
            <a:noFill/>
          </a:ln>
        </p:spPr>
      </p:pic>
    </p:spTree>
    <p:extLst>
      <p:ext uri="{BB962C8B-B14F-4D97-AF65-F5344CB8AC3E}">
        <p14:creationId xmlns:p14="http://schemas.microsoft.com/office/powerpoint/2010/main" val="2712979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72F089-787E-3FF2-EB21-24ADAAABB118}"/>
            </a:ext>
          </a:extLst>
        </p:cNvPr>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8A14D84C-3214-5DC8-BAA5-4FE9DB405A7C}"/>
              </a:ext>
            </a:extLst>
          </p:cNvPr>
          <p:cNvSpPr>
            <a:spLocks noGrp="1"/>
          </p:cNvSpPr>
          <p:nvPr>
            <p:ph sz="quarter" idx="14"/>
          </p:nvPr>
        </p:nvSpPr>
        <p:spPr/>
        <p:txBody>
          <a:bodyPr/>
          <a:lstStyle/>
          <a:p>
            <a:pPr marL="0" indent="0">
              <a:buNone/>
            </a:pPr>
            <a:r>
              <a:rPr lang="sv-SE" b="1" dirty="0">
                <a:solidFill>
                  <a:schemeClr val="accent2"/>
                </a:solidFill>
              </a:rPr>
              <a:t>Ekosystemtjänster är:</a:t>
            </a:r>
            <a:br>
              <a:rPr lang="sv-SE" dirty="0">
                <a:solidFill>
                  <a:schemeClr val="accent2"/>
                </a:solidFill>
              </a:rPr>
            </a:br>
            <a:r>
              <a:rPr lang="sv-SE" dirty="0">
                <a:solidFill>
                  <a:schemeClr val="accent2"/>
                </a:solidFill>
              </a:rPr>
              <a:t>”</a:t>
            </a:r>
            <a:r>
              <a:rPr lang="sv-SE" i="1" dirty="0">
                <a:solidFill>
                  <a:schemeClr val="accent2"/>
                </a:solidFill>
              </a:rPr>
              <a:t>Den nytta som biologisk mångfald har för människan”</a:t>
            </a:r>
          </a:p>
          <a:p>
            <a:endParaRPr lang="sv-SE" sz="1600" dirty="0"/>
          </a:p>
          <a:p>
            <a:pPr marL="0" indent="0">
              <a:buClrTx/>
              <a:buNone/>
            </a:pPr>
            <a:r>
              <a:rPr lang="sv-SE" sz="1600" i="1" dirty="0">
                <a:solidFill>
                  <a:schemeClr val="accent3">
                    <a:lumMod val="50000"/>
                  </a:schemeClr>
                </a:solidFill>
              </a:rPr>
              <a:t>	”Ekosystemtjänster är alla produkter 	och tjänster som ekosystemen ger 	människan och som bidrar till vår 	välfärd och livskvalitet.”</a:t>
            </a:r>
          </a:p>
          <a:p>
            <a:endParaRPr lang="sv-SE" dirty="0"/>
          </a:p>
        </p:txBody>
      </p:sp>
      <p:sp>
        <p:nvSpPr>
          <p:cNvPr id="3" name="Platshållare för innehåll 2">
            <a:extLst>
              <a:ext uri="{FF2B5EF4-FFF2-40B4-BE49-F238E27FC236}">
                <a16:creationId xmlns:a16="http://schemas.microsoft.com/office/drawing/2014/main" id="{5B65AB80-9CCE-9CFB-FE97-407DDC4E8977}"/>
              </a:ext>
            </a:extLst>
          </p:cNvPr>
          <p:cNvSpPr>
            <a:spLocks noGrp="1"/>
          </p:cNvSpPr>
          <p:nvPr>
            <p:ph sz="quarter" idx="13"/>
          </p:nvPr>
        </p:nvSpPr>
        <p:spPr>
          <a:xfrm>
            <a:off x="1180799" y="2315275"/>
            <a:ext cx="4767243" cy="3894456"/>
          </a:xfrm>
        </p:spPr>
        <p:txBody>
          <a:bodyPr>
            <a:normAutofit/>
          </a:bodyPr>
          <a:lstStyle/>
          <a:p>
            <a:pPr marL="0" indent="0">
              <a:buNone/>
            </a:pPr>
            <a:r>
              <a:rPr lang="sv-SE" b="1" dirty="0">
                <a:solidFill>
                  <a:schemeClr val="accent1"/>
                </a:solidFill>
              </a:rPr>
              <a:t>Biologisk mångfald är: </a:t>
            </a:r>
            <a:r>
              <a:rPr lang="sv-SE" dirty="0">
                <a:solidFill>
                  <a:schemeClr val="accent1"/>
                </a:solidFill>
              </a:rPr>
              <a:t>”</a:t>
            </a:r>
            <a:r>
              <a:rPr lang="sv-SE" i="1" dirty="0">
                <a:solidFill>
                  <a:schemeClr val="accent1"/>
                </a:solidFill>
              </a:rPr>
              <a:t>Variationsrikedomen bland levande organismer och innefattar förutom mångfald av arter, även variation inom arter och av hela ekosystem”</a:t>
            </a:r>
          </a:p>
          <a:p>
            <a:pPr marL="0" indent="0">
              <a:buNone/>
            </a:pPr>
            <a:r>
              <a:rPr lang="sv-SE" sz="1600" i="1" dirty="0">
                <a:solidFill>
                  <a:schemeClr val="accent3">
                    <a:lumMod val="50000"/>
                  </a:schemeClr>
                </a:solidFill>
              </a:rPr>
              <a:t>	”Biologisk mångfald är 	variationsrikedomen bland levande 	organismer av alla ursprung, inklusive 	från bland annat landbaserade, marina 	och andra akvatiska ekosystem och de 	ekologiska komplex i vilka dessa 	organismer ingår; detta innefattar 	mångfald inom arter, mellan arter och 	av ekosystem.”</a:t>
            </a:r>
          </a:p>
        </p:txBody>
      </p:sp>
      <p:sp>
        <p:nvSpPr>
          <p:cNvPr id="2" name="Rubrik 1">
            <a:extLst>
              <a:ext uri="{FF2B5EF4-FFF2-40B4-BE49-F238E27FC236}">
                <a16:creationId xmlns:a16="http://schemas.microsoft.com/office/drawing/2014/main" id="{D745A061-530E-866F-DFFE-2BB38C95E3B3}"/>
              </a:ext>
            </a:extLst>
          </p:cNvPr>
          <p:cNvSpPr>
            <a:spLocks noGrp="1"/>
          </p:cNvSpPr>
          <p:nvPr>
            <p:ph type="title"/>
          </p:nvPr>
        </p:nvSpPr>
        <p:spPr/>
        <p:txBody>
          <a:bodyPr>
            <a:normAutofit/>
          </a:bodyPr>
          <a:lstStyle/>
          <a:p>
            <a:r>
              <a:rPr lang="sv-SE" sz="2800" dirty="0"/>
              <a:t>Om biologisk mångfald och ekosystemtjänster</a:t>
            </a:r>
          </a:p>
        </p:txBody>
      </p:sp>
    </p:spTree>
    <p:extLst>
      <p:ext uri="{BB962C8B-B14F-4D97-AF65-F5344CB8AC3E}">
        <p14:creationId xmlns:p14="http://schemas.microsoft.com/office/powerpoint/2010/main" val="3000881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4">
            <a:extLst>
              <a:ext uri="{FF2B5EF4-FFF2-40B4-BE49-F238E27FC236}">
                <a16:creationId xmlns:a16="http://schemas.microsoft.com/office/drawing/2014/main" id="{C1E3D71B-30F0-7CC0-2557-05AC21187DEC}"/>
              </a:ext>
            </a:extLst>
          </p:cNvPr>
          <p:cNvSpPr>
            <a:spLocks noGrp="1"/>
          </p:cNvSpPr>
          <p:nvPr>
            <p:ph sz="quarter" idx="13"/>
          </p:nvPr>
        </p:nvSpPr>
        <p:spPr>
          <a:xfrm>
            <a:off x="1177200" y="2559296"/>
            <a:ext cx="8280000" cy="3810491"/>
          </a:xfrm>
        </p:spPr>
        <p:txBody>
          <a:bodyPr/>
          <a:lstStyle/>
          <a:p>
            <a:r>
              <a:rPr lang="sv-SE" dirty="0"/>
              <a:t>En mycket liten del av alla arter utför direkta ekosystemtjänster </a:t>
            </a:r>
          </a:p>
          <a:p>
            <a:endParaRPr lang="sv-SE" dirty="0"/>
          </a:p>
          <a:p>
            <a:r>
              <a:rPr lang="sv-SE" dirty="0"/>
              <a:t>Men de arter som inte bidrar till ekosystemtjänster har lika stor rätt att få finnas som alla andra</a:t>
            </a:r>
          </a:p>
          <a:p>
            <a:endParaRPr lang="sv-SE" dirty="0"/>
          </a:p>
          <a:p>
            <a:r>
              <a:rPr lang="sv-SE" dirty="0"/>
              <a:t>Vi vet dessutom inte idag vilka arter som vi kan ha nytta av i framtiden</a:t>
            </a:r>
          </a:p>
          <a:p>
            <a:endParaRPr lang="sv-SE" dirty="0"/>
          </a:p>
          <a:p>
            <a:endParaRPr lang="sv-SE" dirty="0"/>
          </a:p>
          <a:p>
            <a:endParaRPr lang="sv-SE" dirty="0"/>
          </a:p>
          <a:p>
            <a:endParaRPr lang="sv-SE" dirty="0"/>
          </a:p>
        </p:txBody>
      </p:sp>
      <p:sp>
        <p:nvSpPr>
          <p:cNvPr id="2" name="Rubrik 1"/>
          <p:cNvSpPr>
            <a:spLocks noGrp="1"/>
          </p:cNvSpPr>
          <p:nvPr>
            <p:ph type="title"/>
          </p:nvPr>
        </p:nvSpPr>
        <p:spPr>
          <a:xfrm>
            <a:off x="1177199" y="1057417"/>
            <a:ext cx="8409713" cy="1165138"/>
          </a:xfrm>
        </p:spPr>
        <p:txBody>
          <a:bodyPr>
            <a:normAutofit/>
          </a:bodyPr>
          <a:lstStyle/>
          <a:p>
            <a:pPr>
              <a:lnSpc>
                <a:spcPct val="100000"/>
              </a:lnSpc>
            </a:pPr>
            <a:r>
              <a:rPr lang="sv-SE" sz="3200" dirty="0">
                <a:solidFill>
                  <a:schemeClr val="accent2"/>
                </a:solidFill>
              </a:rPr>
              <a:t>Ekosystemtjänster</a:t>
            </a:r>
            <a:r>
              <a:rPr lang="sv-SE" sz="3200" dirty="0"/>
              <a:t> vs </a:t>
            </a:r>
            <a:r>
              <a:rPr lang="sv-SE" sz="3200" dirty="0">
                <a:solidFill>
                  <a:schemeClr val="accent1"/>
                </a:solidFill>
              </a:rPr>
              <a:t>Biologisk mångfald</a:t>
            </a:r>
          </a:p>
        </p:txBody>
      </p:sp>
    </p:spTree>
    <p:extLst>
      <p:ext uri="{BB962C8B-B14F-4D97-AF65-F5344CB8AC3E}">
        <p14:creationId xmlns:p14="http://schemas.microsoft.com/office/powerpoint/2010/main" val="3208293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08536-A050-6617-DA94-47EBE96DD9CD}"/>
            </a:ext>
          </a:extLst>
        </p:cNvPr>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AD3E25DC-077F-5105-3A53-64845F349A5D}"/>
              </a:ext>
            </a:extLst>
          </p:cNvPr>
          <p:cNvSpPr>
            <a:spLocks noGrp="1"/>
          </p:cNvSpPr>
          <p:nvPr>
            <p:ph sz="quarter" idx="14"/>
          </p:nvPr>
        </p:nvSpPr>
        <p:spPr>
          <a:xfrm>
            <a:off x="6779739" y="2258125"/>
            <a:ext cx="4608000" cy="2706781"/>
          </a:xfrm>
        </p:spPr>
        <p:txBody>
          <a:bodyPr>
            <a:normAutofit lnSpcReduction="10000"/>
          </a:bodyPr>
          <a:lstStyle/>
          <a:p>
            <a:pPr marL="0" indent="0">
              <a:lnSpc>
                <a:spcPct val="120000"/>
              </a:lnSpc>
              <a:buClrTx/>
              <a:buNone/>
            </a:pPr>
            <a:r>
              <a:rPr lang="sv-SE" sz="2000" dirty="0">
                <a:solidFill>
                  <a:schemeClr val="tx1"/>
                </a:solidFill>
              </a:rPr>
              <a:t>Miljömålet </a:t>
            </a:r>
            <a:r>
              <a:rPr lang="sv-SE" sz="2000" b="1" dirty="0">
                <a:solidFill>
                  <a:schemeClr val="tx1"/>
                </a:solidFill>
              </a:rPr>
              <a:t>ett rikt växt- och djurliv</a:t>
            </a:r>
          </a:p>
          <a:p>
            <a:pPr marL="0" indent="0">
              <a:lnSpc>
                <a:spcPct val="120000"/>
              </a:lnSpc>
              <a:buNone/>
            </a:pPr>
            <a:r>
              <a:rPr lang="sv-SE" sz="1400" i="1" dirty="0"/>
              <a:t>”Den biologiska mångfalden ska bevaras och nyttjas på ett hållbart sätt, för nuvarande och framtida generationer. Arternas livsmiljöer och ekosystemen </a:t>
            </a:r>
            <a:r>
              <a:rPr lang="sv-SE" sz="1400" i="1" dirty="0" err="1"/>
              <a:t>sat</a:t>
            </a:r>
            <a:r>
              <a:rPr lang="sv-SE" sz="1400" i="1" dirty="0"/>
              <a:t> deras funktioner och processer ska värnas. Arter ska kunna fortleva i långsiktigt livskraftiga bestånd med tillräcklig genetisk variation. Människor ska ha tillgång till god natur- och kulturmiljö med rik biologisk mångfald, som grund för hälsa, livskvalitet och välfärd.”</a:t>
            </a:r>
            <a:br>
              <a:rPr lang="sv-SE" sz="1500" dirty="0"/>
            </a:br>
            <a:endParaRPr lang="sv-SE" sz="1500" dirty="0"/>
          </a:p>
          <a:p>
            <a:pPr marL="0" indent="0">
              <a:buNone/>
            </a:pPr>
            <a:endParaRPr lang="sv-SE" i="1" dirty="0">
              <a:solidFill>
                <a:schemeClr val="tx1"/>
              </a:solidFill>
            </a:endParaRPr>
          </a:p>
          <a:p>
            <a:endParaRPr lang="sv-SE" dirty="0"/>
          </a:p>
        </p:txBody>
      </p:sp>
      <p:sp>
        <p:nvSpPr>
          <p:cNvPr id="6" name="Platshållare för innehåll 5">
            <a:extLst>
              <a:ext uri="{FF2B5EF4-FFF2-40B4-BE49-F238E27FC236}">
                <a16:creationId xmlns:a16="http://schemas.microsoft.com/office/drawing/2014/main" id="{17AE59E4-529F-506F-69F7-8818F12B15B7}"/>
              </a:ext>
            </a:extLst>
          </p:cNvPr>
          <p:cNvSpPr>
            <a:spLocks noGrp="1"/>
          </p:cNvSpPr>
          <p:nvPr>
            <p:ph sz="quarter" idx="13"/>
          </p:nvPr>
        </p:nvSpPr>
        <p:spPr>
          <a:xfrm>
            <a:off x="1180800" y="2258125"/>
            <a:ext cx="4915200" cy="3894456"/>
          </a:xfrm>
        </p:spPr>
        <p:txBody>
          <a:bodyPr>
            <a:normAutofit/>
          </a:bodyPr>
          <a:lstStyle/>
          <a:p>
            <a:pPr marL="0" indent="0">
              <a:lnSpc>
                <a:spcPct val="120000"/>
              </a:lnSpc>
              <a:buNone/>
            </a:pPr>
            <a:r>
              <a:rPr lang="sv-SE" sz="2000" dirty="0">
                <a:solidFill>
                  <a:schemeClr val="tx1"/>
                </a:solidFill>
              </a:rPr>
              <a:t>Miljömålet </a:t>
            </a:r>
            <a:r>
              <a:rPr lang="sv-SE" sz="2000" b="1" dirty="0">
                <a:solidFill>
                  <a:schemeClr val="tx1"/>
                </a:solidFill>
              </a:rPr>
              <a:t>ett rikt odlingslandskap</a:t>
            </a:r>
          </a:p>
          <a:p>
            <a:pPr marL="0" indent="0">
              <a:lnSpc>
                <a:spcPct val="120000"/>
              </a:lnSpc>
              <a:buNone/>
            </a:pPr>
            <a:r>
              <a:rPr lang="sv-SE" sz="1400" i="1" dirty="0">
                <a:solidFill>
                  <a:schemeClr val="tx1"/>
                </a:solidFill>
              </a:rPr>
              <a:t>”Odlingslandskapets och jordbruksmarkens värde för biologisk produktion och livsmedelsproduktion ska skyddas samtidigt som den biologiska mångfalden och kulturmiljövärdena bevaras och stärks.”</a:t>
            </a:r>
          </a:p>
          <a:p>
            <a:pPr>
              <a:lnSpc>
                <a:spcPct val="120000"/>
              </a:lnSpc>
            </a:pPr>
            <a:r>
              <a:rPr lang="sv-SE" sz="1400" dirty="0"/>
              <a:t>Sverige undertecknade </a:t>
            </a:r>
            <a:r>
              <a:rPr lang="sv-SE" sz="1400" b="1" dirty="0"/>
              <a:t>konventionen om biologisk mångfald</a:t>
            </a:r>
            <a:r>
              <a:rPr lang="sv-SE" sz="1400" dirty="0"/>
              <a:t> (CBD) 1993. </a:t>
            </a:r>
          </a:p>
          <a:p>
            <a:pPr>
              <a:lnSpc>
                <a:spcPct val="120000"/>
              </a:lnSpc>
            </a:pPr>
            <a:r>
              <a:rPr lang="sv-SE" sz="1400" b="1" i="1" dirty="0"/>
              <a:t>Biologisk mångfald</a:t>
            </a:r>
            <a:r>
              <a:rPr lang="sv-SE" sz="1400" i="1" dirty="0"/>
              <a:t> ska bevaras och nyttjas hållbart samt att nyttan som uppstår vid användandet av genetiska resurser ska fördelas rättvist.</a:t>
            </a:r>
            <a:endParaRPr lang="sv-SE" sz="1400" dirty="0"/>
          </a:p>
        </p:txBody>
      </p:sp>
      <p:sp>
        <p:nvSpPr>
          <p:cNvPr id="2" name="Rubrik 1">
            <a:extLst>
              <a:ext uri="{FF2B5EF4-FFF2-40B4-BE49-F238E27FC236}">
                <a16:creationId xmlns:a16="http://schemas.microsoft.com/office/drawing/2014/main" id="{B0C51DE1-D955-134B-5BE5-C32B8A700B49}"/>
              </a:ext>
            </a:extLst>
          </p:cNvPr>
          <p:cNvSpPr>
            <a:spLocks noGrp="1"/>
          </p:cNvSpPr>
          <p:nvPr>
            <p:ph type="title"/>
          </p:nvPr>
        </p:nvSpPr>
        <p:spPr>
          <a:xfrm>
            <a:off x="1180800" y="757443"/>
            <a:ext cx="7827469" cy="1219263"/>
          </a:xfrm>
        </p:spPr>
        <p:txBody>
          <a:bodyPr>
            <a:normAutofit/>
          </a:bodyPr>
          <a:lstStyle/>
          <a:p>
            <a:r>
              <a:rPr lang="sv-SE" dirty="0">
                <a:solidFill>
                  <a:schemeClr val="accent4">
                    <a:lumMod val="50000"/>
                  </a:schemeClr>
                </a:solidFill>
              </a:rPr>
              <a:t>Vi har kommit överens om att biologisk mångfald är viktigt!</a:t>
            </a:r>
          </a:p>
        </p:txBody>
      </p:sp>
      <p:pic>
        <p:nvPicPr>
          <p:cNvPr id="7" name="Platshållare för bild 17" descr="Logotyp för Konventionen om biologisk mångfald med stiliserad grön växtsymbol. Grön text på vit bakgrund anger organisationens engelska namn, ”Convention on Biological Diversity”.&#10;">
            <a:extLst>
              <a:ext uri="{FF2B5EF4-FFF2-40B4-BE49-F238E27FC236}">
                <a16:creationId xmlns:a16="http://schemas.microsoft.com/office/drawing/2014/main" id="{DBDED761-557B-08CE-27B8-E943D0BAAE87}"/>
              </a:ext>
            </a:extLst>
          </p:cNvPr>
          <p:cNvPicPr>
            <a:picLocks noChangeAspect="1"/>
          </p:cNvPicPr>
          <p:nvPr/>
        </p:nvPicPr>
        <p:blipFill>
          <a:blip r:embed="rId3"/>
          <a:stretch/>
        </p:blipFill>
        <p:spPr>
          <a:xfrm>
            <a:off x="8199378" y="5606554"/>
            <a:ext cx="2122987" cy="988006"/>
          </a:xfrm>
          <a:prstGeom prst="rect">
            <a:avLst/>
          </a:prstGeom>
          <a:solidFill>
            <a:srgbClr val="F8F5ED"/>
          </a:solidFill>
        </p:spPr>
      </p:pic>
      <p:pic>
        <p:nvPicPr>
          <p:cNvPr id="8" name="Platshållare för bild 13">
            <a:extLst>
              <a:ext uri="{FF2B5EF4-FFF2-40B4-BE49-F238E27FC236}">
                <a16:creationId xmlns:a16="http://schemas.microsoft.com/office/drawing/2014/main" id="{35779318-914E-E893-B636-D29318C03AD0}"/>
              </a:ext>
              <a:ext uri="{C183D7F6-B498-43B3-948B-1728B52AA6E4}">
                <adec:decorative xmlns:adec="http://schemas.microsoft.com/office/drawing/2017/decorative" val="1"/>
              </a:ext>
            </a:extLst>
          </p:cNvPr>
          <p:cNvPicPr>
            <a:picLocks noChangeAspect="1"/>
          </p:cNvPicPr>
          <p:nvPr/>
        </p:nvPicPr>
        <p:blipFill>
          <a:blip r:embed="rId4"/>
          <a:srcRect l="2765" t="7688" r="2317" b="7688"/>
          <a:stretch>
            <a:fillRect/>
          </a:stretch>
        </p:blipFill>
        <p:spPr>
          <a:xfrm>
            <a:off x="2333133" y="5507041"/>
            <a:ext cx="1356307" cy="1200940"/>
          </a:xfrm>
          <a:prstGeom prst="rect">
            <a:avLst/>
          </a:prstGeom>
          <a:solidFill>
            <a:srgbClr val="F8F5ED"/>
          </a:solidFill>
        </p:spPr>
      </p:pic>
      <p:pic>
        <p:nvPicPr>
          <p:cNvPr id="10" name="Platshållare för bild 15">
            <a:extLst>
              <a:ext uri="{FF2B5EF4-FFF2-40B4-BE49-F238E27FC236}">
                <a16:creationId xmlns:a16="http://schemas.microsoft.com/office/drawing/2014/main" id="{6E2877C8-4E83-87ED-3D33-2FD83F178E2F}"/>
              </a:ext>
              <a:ext uri="{C183D7F6-B498-43B3-948B-1728B52AA6E4}">
                <adec:decorative xmlns:adec="http://schemas.microsoft.com/office/drawing/2017/decorative" val="1"/>
              </a:ext>
            </a:extLst>
          </p:cNvPr>
          <p:cNvPicPr>
            <a:picLocks noChangeAspect="1"/>
          </p:cNvPicPr>
          <p:nvPr/>
        </p:nvPicPr>
        <p:blipFill>
          <a:blip r:embed="rId5"/>
          <a:srcRect l="672" t="2428" r="672"/>
          <a:stretch>
            <a:fillRect/>
          </a:stretch>
        </p:blipFill>
        <p:spPr>
          <a:xfrm>
            <a:off x="5453139" y="5507039"/>
            <a:ext cx="1226508" cy="1204723"/>
          </a:xfrm>
          <a:prstGeom prst="rect">
            <a:avLst/>
          </a:prstGeom>
          <a:solidFill>
            <a:srgbClr val="F8F5ED"/>
          </a:solidFill>
        </p:spPr>
      </p:pic>
    </p:spTree>
    <p:extLst>
      <p:ext uri="{BB962C8B-B14F-4D97-AF65-F5344CB8AC3E}">
        <p14:creationId xmlns:p14="http://schemas.microsoft.com/office/powerpoint/2010/main" val="3137994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tshållare för innehåll 8">
            <a:extLst>
              <a:ext uri="{FF2B5EF4-FFF2-40B4-BE49-F238E27FC236}">
                <a16:creationId xmlns:a16="http://schemas.microsoft.com/office/drawing/2014/main" id="{DB4D248C-192A-3C2F-6933-F0BE3C69AC01}"/>
              </a:ext>
            </a:extLst>
          </p:cNvPr>
          <p:cNvSpPr>
            <a:spLocks noGrp="1"/>
          </p:cNvSpPr>
          <p:nvPr>
            <p:ph sz="quarter" idx="13"/>
          </p:nvPr>
        </p:nvSpPr>
        <p:spPr/>
        <p:txBody>
          <a:bodyPr>
            <a:normAutofit/>
          </a:bodyPr>
          <a:lstStyle/>
          <a:p>
            <a:r>
              <a:rPr lang="sv-SE" sz="2000" dirty="0"/>
              <a:t>Konsumenterna har förväntningar på att det svenska odlingslandskapet ska vara livsmiljö för en rik biologisk mångfald. </a:t>
            </a:r>
          </a:p>
          <a:p>
            <a:endParaRPr lang="sv-SE" sz="2400" dirty="0"/>
          </a:p>
        </p:txBody>
      </p:sp>
      <p:sp>
        <p:nvSpPr>
          <p:cNvPr id="2" name="Rubrik 1" title="Text Varför biologisk mångfald"/>
          <p:cNvSpPr>
            <a:spLocks noGrp="1"/>
          </p:cNvSpPr>
          <p:nvPr>
            <p:ph type="title"/>
          </p:nvPr>
        </p:nvSpPr>
        <p:spPr/>
        <p:txBody>
          <a:bodyPr>
            <a:normAutofit/>
          </a:bodyPr>
          <a:lstStyle/>
          <a:p>
            <a:br>
              <a:rPr lang="sv-SE" dirty="0">
                <a:solidFill>
                  <a:srgbClr val="58A618"/>
                </a:solidFill>
              </a:rPr>
            </a:br>
            <a:r>
              <a:rPr lang="sv-SE" dirty="0">
                <a:solidFill>
                  <a:schemeClr val="accent4">
                    <a:lumMod val="50000"/>
                  </a:schemeClr>
                </a:solidFill>
              </a:rPr>
              <a:t>Varför biologisk mångfald?</a:t>
            </a:r>
          </a:p>
        </p:txBody>
      </p:sp>
      <p:pic>
        <p:nvPicPr>
          <p:cNvPr id="7" name="Bildobjekt 6" descr="En familj som smörjer kråset på en uteservering" title="Ett foto"/>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7645" y="3071133"/>
            <a:ext cx="4890849" cy="3153104"/>
          </a:xfrm>
          <a:prstGeom prst="rect">
            <a:avLst/>
          </a:prstGeom>
        </p:spPr>
      </p:pic>
      <p:sp>
        <p:nvSpPr>
          <p:cNvPr id="6" name="textruta 5"/>
          <p:cNvSpPr txBox="1"/>
          <p:nvPr/>
        </p:nvSpPr>
        <p:spPr>
          <a:xfrm>
            <a:off x="3176646" y="6288531"/>
            <a:ext cx="5252848" cy="338554"/>
          </a:xfrm>
          <a:prstGeom prst="rect">
            <a:avLst/>
          </a:prstGeom>
          <a:noFill/>
        </p:spPr>
        <p:txBody>
          <a:bodyPr wrap="none" rtlCol="0">
            <a:spAutoFit/>
          </a:bodyPr>
          <a:lstStyle/>
          <a:p>
            <a:r>
              <a:rPr lang="sv-SE" sz="1600" dirty="0"/>
              <a:t>Konsumenternas förväntningar på artrikt odlingslandskap</a:t>
            </a:r>
          </a:p>
        </p:txBody>
      </p:sp>
    </p:spTree>
    <p:extLst>
      <p:ext uri="{BB962C8B-B14F-4D97-AF65-F5344CB8AC3E}">
        <p14:creationId xmlns:p14="http://schemas.microsoft.com/office/powerpoint/2010/main" val="380594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a:xfrm>
            <a:off x="1177925" y="1966912"/>
            <a:ext cx="8278813" cy="4612481"/>
          </a:xfrm>
        </p:spPr>
        <p:txBody>
          <a:bodyPr>
            <a:normAutofit fontScale="85000" lnSpcReduction="20000"/>
          </a:bodyPr>
          <a:lstStyle/>
          <a:p>
            <a:pPr>
              <a:lnSpc>
                <a:spcPct val="120000"/>
              </a:lnSpc>
            </a:pPr>
            <a:r>
              <a:rPr lang="sv-SE" dirty="0"/>
              <a:t>EU har utarbetat en biodiversitetsstrategi som utgår från arbetet med konventionen om biologisk mångfald.</a:t>
            </a:r>
          </a:p>
          <a:p>
            <a:pPr>
              <a:lnSpc>
                <a:spcPct val="120000"/>
              </a:lnSpc>
            </a:pPr>
            <a:r>
              <a:rPr lang="sv-SE" dirty="0"/>
              <a:t>Naturen hjälper också företagen: hälften av världens bruttonationalprodukt (BNP) – 40 biljoner euro – är beroende av naturen. </a:t>
            </a:r>
          </a:p>
          <a:p>
            <a:pPr>
              <a:lnSpc>
                <a:spcPct val="120000"/>
              </a:lnSpc>
            </a:pPr>
            <a:r>
              <a:rPr lang="sv-SE" dirty="0"/>
              <a:t>De sex målen i EU:s strategi för biologisk mångfald är:</a:t>
            </a:r>
          </a:p>
          <a:p>
            <a:pPr lvl="1">
              <a:lnSpc>
                <a:spcPct val="120000"/>
              </a:lnSpc>
            </a:pPr>
            <a:r>
              <a:rPr lang="sv-SE" dirty="0"/>
              <a:t>Genomföra EU:s Fågel- samt Art- och habitatdirektiv</a:t>
            </a:r>
          </a:p>
          <a:p>
            <a:pPr lvl="1">
              <a:lnSpc>
                <a:spcPct val="120000"/>
              </a:lnSpc>
            </a:pPr>
            <a:r>
              <a:rPr lang="sv-SE" dirty="0"/>
              <a:t>Bevara och återställa ekosystem och ekosystemtjänster</a:t>
            </a:r>
          </a:p>
          <a:p>
            <a:pPr lvl="1">
              <a:lnSpc>
                <a:spcPct val="120000"/>
              </a:lnSpc>
            </a:pPr>
            <a:r>
              <a:rPr lang="sv-SE" dirty="0"/>
              <a:t>Öka jord- och skogsbrukets bidrag till bevarande och förbättring av den biologiska mångfalden</a:t>
            </a:r>
          </a:p>
          <a:p>
            <a:pPr lvl="1">
              <a:lnSpc>
                <a:spcPct val="120000"/>
              </a:lnSpc>
            </a:pPr>
            <a:r>
              <a:rPr lang="sv-SE" dirty="0"/>
              <a:t>Säkerställa hållbar användning av fiskeresurser</a:t>
            </a:r>
          </a:p>
          <a:p>
            <a:pPr lvl="1">
              <a:lnSpc>
                <a:spcPct val="120000"/>
              </a:lnSpc>
            </a:pPr>
            <a:r>
              <a:rPr lang="sv-SE" dirty="0"/>
              <a:t>Bekämpa </a:t>
            </a:r>
            <a:r>
              <a:rPr lang="sv-SE" dirty="0" err="1"/>
              <a:t>invasiva</a:t>
            </a:r>
            <a:r>
              <a:rPr lang="sv-SE" dirty="0"/>
              <a:t> arter</a:t>
            </a:r>
          </a:p>
          <a:p>
            <a:pPr lvl="1">
              <a:lnSpc>
                <a:spcPct val="120000"/>
              </a:lnSpc>
            </a:pPr>
            <a:r>
              <a:rPr lang="sv-SE" dirty="0"/>
              <a:t>Bidra till att motverka förlusten av biologisk mångfald på global nivå</a:t>
            </a:r>
          </a:p>
        </p:txBody>
      </p:sp>
      <p:sp>
        <p:nvSpPr>
          <p:cNvPr id="2" name="Rubrik 1"/>
          <p:cNvSpPr>
            <a:spLocks noGrp="1"/>
          </p:cNvSpPr>
          <p:nvPr>
            <p:ph type="title"/>
          </p:nvPr>
        </p:nvSpPr>
        <p:spPr>
          <a:xfrm>
            <a:off x="1177200" y="464486"/>
            <a:ext cx="8280000" cy="1165138"/>
          </a:xfrm>
        </p:spPr>
        <p:txBody>
          <a:bodyPr>
            <a:normAutofit/>
          </a:bodyPr>
          <a:lstStyle/>
          <a:p>
            <a:r>
              <a:rPr lang="sv-SE" dirty="0"/>
              <a:t>EU:s biodiversitetsstrategi</a:t>
            </a:r>
          </a:p>
        </p:txBody>
      </p:sp>
      <p:pic>
        <p:nvPicPr>
          <p:cNvPr id="4" name="Bildobjekt 3" descr="Logotypen för EUs biodiversitetsstrategi" title="En logotyp"/>
          <p:cNvPicPr>
            <a:picLocks noChangeAspect="1"/>
          </p:cNvPicPr>
          <p:nvPr/>
        </p:nvPicPr>
        <p:blipFill rotWithShape="1">
          <a:blip r:embed="rId3">
            <a:extLst>
              <a:ext uri="{28A0092B-C50C-407E-A947-70E740481C1C}">
                <a14:useLocalDpi xmlns:a14="http://schemas.microsoft.com/office/drawing/2010/main" val="0"/>
              </a:ext>
            </a:extLst>
          </a:blip>
          <a:srcRect l="18181" r="4546" b="15336"/>
          <a:stretch/>
        </p:blipFill>
        <p:spPr>
          <a:xfrm>
            <a:off x="10305107" y="4957763"/>
            <a:ext cx="1072004" cy="1135062"/>
          </a:xfrm>
          <a:prstGeom prst="rect">
            <a:avLst/>
          </a:prstGeom>
        </p:spPr>
      </p:pic>
    </p:spTree>
    <p:extLst>
      <p:ext uri="{BB962C8B-B14F-4D97-AF65-F5344CB8AC3E}">
        <p14:creationId xmlns:p14="http://schemas.microsoft.com/office/powerpoint/2010/main" val="2048754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p:txBody>
          <a:bodyPr/>
          <a:lstStyle/>
          <a:p>
            <a:r>
              <a:rPr lang="sv-SE" dirty="0"/>
              <a:t>Sverige undertecknade </a:t>
            </a:r>
            <a:r>
              <a:rPr lang="sv-SE" b="1" dirty="0"/>
              <a:t>konventionen om biologisk mångfald</a:t>
            </a:r>
            <a:r>
              <a:rPr lang="sv-SE" dirty="0"/>
              <a:t> (CBD) 1993. Sedan dess står Sverige bakom </a:t>
            </a:r>
            <a:r>
              <a:rPr lang="sv-SE" b="1" dirty="0"/>
              <a:t>konventionens</a:t>
            </a:r>
            <a:r>
              <a:rPr lang="sv-SE" dirty="0"/>
              <a:t> syfte att </a:t>
            </a:r>
          </a:p>
          <a:p>
            <a:r>
              <a:rPr lang="sv-SE" b="1" i="1" dirty="0"/>
              <a:t>Biologisk mångfald</a:t>
            </a:r>
            <a:r>
              <a:rPr lang="sv-SE" i="1" dirty="0"/>
              <a:t> ska bevaras och nyttjas hållbart samt att nyttan som uppstår vid användandet av genetiska resurser ska fördelas rättvist.</a:t>
            </a:r>
            <a:br>
              <a:rPr lang="sv-SE" dirty="0"/>
            </a:br>
            <a:endParaRPr lang="sv-SE" dirty="0"/>
          </a:p>
        </p:txBody>
      </p:sp>
      <p:sp>
        <p:nvSpPr>
          <p:cNvPr id="2" name="Rubrik 1"/>
          <p:cNvSpPr>
            <a:spLocks noGrp="1"/>
          </p:cNvSpPr>
          <p:nvPr>
            <p:ph type="title"/>
          </p:nvPr>
        </p:nvSpPr>
        <p:spPr>
          <a:xfrm>
            <a:off x="1177199" y="464486"/>
            <a:ext cx="8852625" cy="1165138"/>
          </a:xfrm>
        </p:spPr>
        <p:txBody>
          <a:bodyPr>
            <a:normAutofit/>
          </a:bodyPr>
          <a:lstStyle/>
          <a:p>
            <a:r>
              <a:rPr lang="sv-SE" dirty="0"/>
              <a:t>Konventionen om biologisk mångfald</a:t>
            </a:r>
          </a:p>
        </p:txBody>
      </p:sp>
      <p:pic>
        <p:nvPicPr>
          <p:cNvPr id="6" name="Bildobjekt 5" descr="Logotypen för konventionen om biologisk mångfald" title="En logotyp"/>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551644" y="4786313"/>
            <a:ext cx="3088712" cy="1441399"/>
          </a:xfrm>
          <a:prstGeom prst="rect">
            <a:avLst/>
          </a:prstGeom>
        </p:spPr>
      </p:pic>
    </p:spTree>
    <p:extLst>
      <p:ext uri="{BB962C8B-B14F-4D97-AF65-F5344CB8AC3E}">
        <p14:creationId xmlns:p14="http://schemas.microsoft.com/office/powerpoint/2010/main" val="993512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10D5E21C-82FC-FDDE-E114-3CE03B2D9CDE}"/>
              </a:ext>
            </a:extLst>
          </p:cNvPr>
          <p:cNvSpPr>
            <a:spLocks noGrp="1"/>
          </p:cNvSpPr>
          <p:nvPr>
            <p:ph sz="quarter" idx="14"/>
          </p:nvPr>
        </p:nvSpPr>
        <p:spPr>
          <a:xfrm>
            <a:off x="6243956" y="2886221"/>
            <a:ext cx="4767243" cy="3971779"/>
          </a:xfrm>
        </p:spPr>
        <p:txBody>
          <a:bodyPr>
            <a:normAutofit fontScale="25000" lnSpcReduction="20000"/>
          </a:bodyPr>
          <a:lstStyle/>
          <a:p>
            <a:pPr marL="0" lvl="1" indent="0">
              <a:lnSpc>
                <a:spcPct val="120000"/>
              </a:lnSpc>
              <a:buNone/>
            </a:pPr>
            <a:r>
              <a:rPr lang="sv-SE" sz="6400" dirty="0"/>
              <a:t>För att användningen av kemiska växtskyddsmedel ska bli hållbar ska du som odlare:</a:t>
            </a:r>
          </a:p>
          <a:p>
            <a:pPr lvl="1">
              <a:lnSpc>
                <a:spcPct val="120000"/>
              </a:lnSpc>
            </a:pPr>
            <a:r>
              <a:rPr lang="sv-SE" sz="5600" dirty="0"/>
              <a:t>Förebygga problem med ogräs och skadegörare genom en god växtföljd, resistenta sorter och anpassad odlingsteknik</a:t>
            </a:r>
          </a:p>
          <a:p>
            <a:pPr lvl="1">
              <a:lnSpc>
                <a:spcPct val="120000"/>
              </a:lnSpc>
            </a:pPr>
            <a:r>
              <a:rPr lang="sv-SE" sz="5600" dirty="0"/>
              <a:t>Bevaka utvecklingen av ogräs och skadegörare i fält</a:t>
            </a:r>
          </a:p>
          <a:p>
            <a:pPr lvl="1">
              <a:lnSpc>
                <a:spcPct val="120000"/>
              </a:lnSpc>
            </a:pPr>
            <a:r>
              <a:rPr lang="sv-SE" sz="5600" dirty="0" err="1"/>
              <a:t>Behovsanpassa</a:t>
            </a:r>
            <a:r>
              <a:rPr lang="sv-SE" sz="5600" dirty="0"/>
              <a:t> insatserna genom att använda icke-kemiska metoder, miljövänliga produkter, anpassa dosen och beakta resistensrisken vid val av växtskyddsmedel</a:t>
            </a:r>
          </a:p>
          <a:p>
            <a:pPr lvl="1">
              <a:lnSpc>
                <a:spcPct val="120000"/>
              </a:lnSpc>
            </a:pPr>
            <a:r>
              <a:rPr lang="sv-SE" sz="5600" dirty="0"/>
              <a:t>Följa upp resultatet genom att bedöma hur bekämpningen har fungerat och fundera på vad som kan förbättras.</a:t>
            </a:r>
          </a:p>
          <a:p>
            <a:pPr marL="0" indent="0">
              <a:lnSpc>
                <a:spcPct val="120000"/>
              </a:lnSpc>
              <a:buNone/>
            </a:pPr>
            <a:endParaRPr lang="sv-SE" sz="4000" dirty="0"/>
          </a:p>
        </p:txBody>
      </p:sp>
      <p:sp>
        <p:nvSpPr>
          <p:cNvPr id="9" name="Platshållare för text 8">
            <a:extLst>
              <a:ext uri="{FF2B5EF4-FFF2-40B4-BE49-F238E27FC236}">
                <a16:creationId xmlns:a16="http://schemas.microsoft.com/office/drawing/2014/main" id="{1F51F378-7F97-4227-36B2-4B011051333E}"/>
              </a:ext>
            </a:extLst>
          </p:cNvPr>
          <p:cNvSpPr>
            <a:spLocks noGrp="1"/>
          </p:cNvSpPr>
          <p:nvPr>
            <p:ph type="body" sz="quarter" idx="19"/>
          </p:nvPr>
        </p:nvSpPr>
        <p:spPr>
          <a:xfrm>
            <a:off x="6243958" y="2060391"/>
            <a:ext cx="4608000" cy="746145"/>
          </a:xfrm>
        </p:spPr>
        <p:txBody>
          <a:bodyPr>
            <a:normAutofit/>
          </a:bodyPr>
          <a:lstStyle/>
          <a:p>
            <a:pPr>
              <a:lnSpc>
                <a:spcPct val="120000"/>
              </a:lnSpc>
            </a:pPr>
            <a:r>
              <a:rPr lang="sv-SE" sz="2000" dirty="0"/>
              <a:t>Vad behöver du göra?</a:t>
            </a:r>
          </a:p>
        </p:txBody>
      </p:sp>
      <p:sp>
        <p:nvSpPr>
          <p:cNvPr id="3" name="Platshållare för innehåll 2"/>
          <p:cNvSpPr>
            <a:spLocks noGrp="1"/>
          </p:cNvSpPr>
          <p:nvPr>
            <p:ph sz="quarter" idx="13"/>
          </p:nvPr>
        </p:nvSpPr>
        <p:spPr>
          <a:xfrm>
            <a:off x="1180800" y="2886222"/>
            <a:ext cx="4608000" cy="3023470"/>
          </a:xfrm>
        </p:spPr>
        <p:txBody>
          <a:bodyPr>
            <a:normAutofit/>
          </a:bodyPr>
          <a:lstStyle/>
          <a:p>
            <a:pPr marL="0" indent="0">
              <a:lnSpc>
                <a:spcPct val="120000"/>
              </a:lnSpc>
              <a:buNone/>
            </a:pPr>
            <a:r>
              <a:rPr lang="sv-SE" sz="1600" b="1" dirty="0">
                <a:solidFill>
                  <a:schemeClr val="accent1"/>
                </a:solidFill>
              </a:rPr>
              <a:t>Integrerat växtskydd, IPM </a:t>
            </a:r>
            <a:r>
              <a:rPr lang="sv-SE" sz="1600" dirty="0">
                <a:solidFill>
                  <a:schemeClr val="accent1"/>
                </a:solidFill>
              </a:rPr>
              <a:t>(</a:t>
            </a:r>
            <a:r>
              <a:rPr lang="sv-SE" sz="1600" dirty="0" err="1">
                <a:solidFill>
                  <a:schemeClr val="accent1"/>
                </a:solidFill>
              </a:rPr>
              <a:t>Integrated</a:t>
            </a:r>
            <a:r>
              <a:rPr lang="sv-SE" sz="1600" dirty="0">
                <a:solidFill>
                  <a:schemeClr val="accent1"/>
                </a:solidFill>
              </a:rPr>
              <a:t> Pest Management), handlar om hållbar användning av kemiska växtskyddsmedel. Genom att kombinera olika typer av åtgärder bekämpar du ogräs, svampsjukdomar och skadeinsekter.</a:t>
            </a:r>
          </a:p>
        </p:txBody>
      </p:sp>
      <p:sp>
        <p:nvSpPr>
          <p:cNvPr id="8" name="Platshållare för text 7">
            <a:extLst>
              <a:ext uri="{FF2B5EF4-FFF2-40B4-BE49-F238E27FC236}">
                <a16:creationId xmlns:a16="http://schemas.microsoft.com/office/drawing/2014/main" id="{E42FF6A2-BA0C-856B-4684-AB5DB87F1301}"/>
              </a:ext>
            </a:extLst>
          </p:cNvPr>
          <p:cNvSpPr>
            <a:spLocks noGrp="1"/>
          </p:cNvSpPr>
          <p:nvPr>
            <p:ph type="body" sz="quarter" idx="18"/>
          </p:nvPr>
        </p:nvSpPr>
        <p:spPr>
          <a:xfrm>
            <a:off x="1180800" y="2060389"/>
            <a:ext cx="4608000" cy="746145"/>
          </a:xfrm>
        </p:spPr>
        <p:txBody>
          <a:bodyPr/>
          <a:lstStyle/>
          <a:p>
            <a:r>
              <a:rPr lang="sv-SE" dirty="0"/>
              <a:t>Vad är IPM?</a:t>
            </a:r>
          </a:p>
        </p:txBody>
      </p:sp>
      <p:sp>
        <p:nvSpPr>
          <p:cNvPr id="2" name="Rubrik 1"/>
          <p:cNvSpPr>
            <a:spLocks noGrp="1"/>
          </p:cNvSpPr>
          <p:nvPr>
            <p:ph type="title"/>
          </p:nvPr>
        </p:nvSpPr>
        <p:spPr/>
        <p:txBody>
          <a:bodyPr>
            <a:normAutofit/>
          </a:bodyPr>
          <a:lstStyle/>
          <a:p>
            <a:r>
              <a:rPr lang="sv-SE" dirty="0"/>
              <a:t>Tillämpa integrerat växtskydd (IPM)</a:t>
            </a:r>
          </a:p>
        </p:txBody>
      </p:sp>
      <p:pic>
        <p:nvPicPr>
          <p:cNvPr id="5" name="Bildobjekt 4" descr="Logotypen för integrerat växtskydd" title="En logotyp"/>
          <p:cNvPicPr>
            <a:picLocks noChangeAspect="1"/>
          </p:cNvPicPr>
          <p:nvPr/>
        </p:nvPicPr>
        <p:blipFill>
          <a:blip r:embed="rId3"/>
          <a:stretch>
            <a:fillRect/>
          </a:stretch>
        </p:blipFill>
        <p:spPr>
          <a:xfrm>
            <a:off x="1279233" y="4661990"/>
            <a:ext cx="2019066" cy="2011116"/>
          </a:xfrm>
          <a:prstGeom prst="rect">
            <a:avLst/>
          </a:prstGeom>
        </p:spPr>
      </p:pic>
      <p:sp>
        <p:nvSpPr>
          <p:cNvPr id="10" name="textruta 9">
            <a:extLst>
              <a:ext uri="{FF2B5EF4-FFF2-40B4-BE49-F238E27FC236}">
                <a16:creationId xmlns:a16="http://schemas.microsoft.com/office/drawing/2014/main" id="{AE3FDBE4-3236-39EE-36A0-50EAD909F794}"/>
              </a:ext>
            </a:extLst>
          </p:cNvPr>
          <p:cNvSpPr txBox="1"/>
          <p:nvPr/>
        </p:nvSpPr>
        <p:spPr>
          <a:xfrm>
            <a:off x="3493580" y="5906679"/>
            <a:ext cx="2850069" cy="769441"/>
          </a:xfrm>
          <a:prstGeom prst="rect">
            <a:avLst/>
          </a:prstGeom>
          <a:solidFill>
            <a:schemeClr val="bg1"/>
          </a:solidFill>
          <a:ln>
            <a:solidFill>
              <a:schemeClr val="accent1"/>
            </a:solidFill>
          </a:ln>
        </p:spPr>
        <p:txBody>
          <a:bodyPr wrap="square" rtlCol="0">
            <a:spAutoFit/>
          </a:bodyPr>
          <a:lstStyle/>
          <a:p>
            <a:pPr marL="171450" indent="-171450">
              <a:buFont typeface="Arial" panose="020B0604020202020204" pitchFamily="34" charset="0"/>
              <a:buChar char="•"/>
            </a:pPr>
            <a:r>
              <a:rPr lang="sv-SE" sz="1100" dirty="0"/>
              <a:t>Läs mer i Jordbruksverkets skrift:</a:t>
            </a:r>
            <a:br>
              <a:rPr lang="sv-SE" sz="1100" dirty="0"/>
            </a:br>
            <a:r>
              <a:rPr lang="sv-SE" sz="1100" i="1" dirty="0">
                <a:hlinkClick r:id="rId4"/>
              </a:rPr>
              <a:t>Att förebygga växtskyddsproblem</a:t>
            </a:r>
            <a:endParaRPr lang="sv-SE" sz="1100" dirty="0"/>
          </a:p>
          <a:p>
            <a:pPr marL="171450" indent="-171450">
              <a:buFont typeface="Arial" panose="020B0604020202020204" pitchFamily="34" charset="0"/>
              <a:buChar char="•"/>
            </a:pPr>
            <a:r>
              <a:rPr lang="sv-SE" sz="1100" dirty="0"/>
              <a:t>Greppamodul 13I behandlar integrerat växtskydd.</a:t>
            </a:r>
          </a:p>
        </p:txBody>
      </p:sp>
    </p:spTree>
    <p:extLst>
      <p:ext uri="{BB962C8B-B14F-4D97-AF65-F5344CB8AC3E}">
        <p14:creationId xmlns:p14="http://schemas.microsoft.com/office/powerpoint/2010/main" val="1432581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a:xfrm>
            <a:off x="1177200" y="1966365"/>
            <a:ext cx="8280000" cy="3810491"/>
          </a:xfrm>
        </p:spPr>
        <p:txBody>
          <a:bodyPr/>
          <a:lstStyle/>
          <a:p>
            <a:pPr marL="0" indent="0">
              <a:buNone/>
            </a:pPr>
            <a:r>
              <a:rPr lang="sv-SE" dirty="0"/>
              <a:t>Pollinering utförs främst av bin. Till bin hör:</a:t>
            </a:r>
          </a:p>
          <a:p>
            <a:endParaRPr lang="sv-SE" dirty="0"/>
          </a:p>
        </p:txBody>
      </p:sp>
      <p:sp>
        <p:nvSpPr>
          <p:cNvPr id="2" name="Rubrik 1"/>
          <p:cNvSpPr>
            <a:spLocks noGrp="1"/>
          </p:cNvSpPr>
          <p:nvPr>
            <p:ph type="title"/>
          </p:nvPr>
        </p:nvSpPr>
        <p:spPr>
          <a:xfrm>
            <a:off x="1177200" y="464486"/>
            <a:ext cx="8280000" cy="1165138"/>
          </a:xfrm>
        </p:spPr>
        <p:txBody>
          <a:bodyPr>
            <a:normAutofit/>
          </a:bodyPr>
          <a:lstStyle/>
          <a:p>
            <a:r>
              <a:rPr lang="sv-SE" dirty="0"/>
              <a:t>Pollinerande insekter</a:t>
            </a:r>
          </a:p>
        </p:txBody>
      </p:sp>
      <p:sp>
        <p:nvSpPr>
          <p:cNvPr id="14" name="textruta 13"/>
          <p:cNvSpPr txBox="1"/>
          <p:nvPr/>
        </p:nvSpPr>
        <p:spPr>
          <a:xfrm>
            <a:off x="4007003" y="2997092"/>
            <a:ext cx="1247649" cy="400110"/>
          </a:xfrm>
          <a:prstGeom prst="rect">
            <a:avLst/>
          </a:prstGeom>
          <a:noFill/>
        </p:spPr>
        <p:txBody>
          <a:bodyPr wrap="none" rtlCol="0">
            <a:spAutoFit/>
          </a:bodyPr>
          <a:lstStyle/>
          <a:p>
            <a:r>
              <a:rPr lang="sv-SE" sz="2000" b="1" dirty="0">
                <a:solidFill>
                  <a:schemeClr val="accent1"/>
                </a:solidFill>
              </a:rPr>
              <a:t>Vilda bin</a:t>
            </a:r>
          </a:p>
        </p:txBody>
      </p:sp>
      <p:sp>
        <p:nvSpPr>
          <p:cNvPr id="10" name="textruta 9"/>
          <p:cNvSpPr txBox="1"/>
          <p:nvPr/>
        </p:nvSpPr>
        <p:spPr>
          <a:xfrm>
            <a:off x="2817540" y="3394946"/>
            <a:ext cx="979755" cy="646331"/>
          </a:xfrm>
          <a:prstGeom prst="rect">
            <a:avLst/>
          </a:prstGeom>
          <a:noFill/>
        </p:spPr>
        <p:txBody>
          <a:bodyPr wrap="none" rtlCol="0">
            <a:spAutoFit/>
          </a:bodyPr>
          <a:lstStyle/>
          <a:p>
            <a:r>
              <a:rPr lang="sv-SE" dirty="0"/>
              <a:t>Humlor</a:t>
            </a:r>
          </a:p>
          <a:p>
            <a:r>
              <a:rPr lang="sv-SE" dirty="0"/>
              <a:t>38 arter</a:t>
            </a:r>
          </a:p>
        </p:txBody>
      </p:sp>
      <p:sp>
        <p:nvSpPr>
          <p:cNvPr id="9" name="textruta 8"/>
          <p:cNvSpPr txBox="1"/>
          <p:nvPr/>
        </p:nvSpPr>
        <p:spPr>
          <a:xfrm>
            <a:off x="5334199" y="3416937"/>
            <a:ext cx="1146468" cy="646331"/>
          </a:xfrm>
          <a:prstGeom prst="rect">
            <a:avLst/>
          </a:prstGeom>
          <a:noFill/>
        </p:spPr>
        <p:txBody>
          <a:bodyPr wrap="none" rtlCol="0">
            <a:spAutoFit/>
          </a:bodyPr>
          <a:lstStyle/>
          <a:p>
            <a:r>
              <a:rPr lang="sv-SE" dirty="0"/>
              <a:t>Solitärbin</a:t>
            </a:r>
          </a:p>
          <a:p>
            <a:r>
              <a:rPr lang="sv-SE" dirty="0"/>
              <a:t>230 arter</a:t>
            </a:r>
          </a:p>
        </p:txBody>
      </p:sp>
      <p:sp>
        <p:nvSpPr>
          <p:cNvPr id="8" name="textruta 7"/>
          <p:cNvSpPr txBox="1"/>
          <p:nvPr/>
        </p:nvSpPr>
        <p:spPr>
          <a:xfrm>
            <a:off x="7523944" y="3001439"/>
            <a:ext cx="1683474" cy="400110"/>
          </a:xfrm>
          <a:prstGeom prst="rect">
            <a:avLst/>
          </a:prstGeom>
          <a:noFill/>
        </p:spPr>
        <p:txBody>
          <a:bodyPr wrap="none" rtlCol="0">
            <a:spAutoFit/>
          </a:bodyPr>
          <a:lstStyle/>
          <a:p>
            <a:r>
              <a:rPr lang="sv-SE" sz="2000" b="1" dirty="0">
                <a:solidFill>
                  <a:schemeClr val="accent1"/>
                </a:solidFill>
              </a:rPr>
              <a:t>Honungsbin</a:t>
            </a:r>
          </a:p>
        </p:txBody>
      </p:sp>
      <p:pic>
        <p:nvPicPr>
          <p:cNvPr id="1028" name="Picture 4" descr="Jordhumla på böna"/>
          <p:cNvPicPr>
            <a:picLocks noChangeAspect="1" noChangeArrowheads="1"/>
          </p:cNvPicPr>
          <p:nvPr/>
        </p:nvPicPr>
        <p:blipFill rotWithShape="1">
          <a:blip r:embed="rId3">
            <a:extLst>
              <a:ext uri="{28A0092B-C50C-407E-A947-70E740481C1C}">
                <a14:useLocalDpi xmlns:a14="http://schemas.microsoft.com/office/drawing/2010/main" val="0"/>
              </a:ext>
            </a:extLst>
          </a:blip>
          <a:srcRect l="40949" t="25015" b="9307"/>
          <a:stretch/>
        </p:blipFill>
        <p:spPr bwMode="auto">
          <a:xfrm>
            <a:off x="2035607" y="4198504"/>
            <a:ext cx="2630184" cy="1978241"/>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pic>
        <p:nvPicPr>
          <p:cNvPr id="1030" name="Picture 6" descr="sandbi på jordgubbe "/>
          <p:cNvPicPr>
            <a:picLocks noChangeAspect="1" noChangeArrowheads="1"/>
          </p:cNvPicPr>
          <p:nvPr/>
        </p:nvPicPr>
        <p:blipFill rotWithShape="1">
          <a:blip r:embed="rId4">
            <a:extLst>
              <a:ext uri="{28A0092B-C50C-407E-A947-70E740481C1C}">
                <a14:useLocalDpi xmlns:a14="http://schemas.microsoft.com/office/drawing/2010/main" val="0"/>
              </a:ext>
            </a:extLst>
          </a:blip>
          <a:srcRect l="5321"/>
          <a:stretch/>
        </p:blipFill>
        <p:spPr bwMode="auto">
          <a:xfrm>
            <a:off x="4736145" y="4196195"/>
            <a:ext cx="2542270" cy="1984325"/>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pic>
        <p:nvPicPr>
          <p:cNvPr id="1026" name="Picture 2" descr="Honungsbi på perserklöver"/>
          <p:cNvPicPr>
            <a:picLocks noChangeAspect="1" noChangeArrowheads="1"/>
          </p:cNvPicPr>
          <p:nvPr/>
        </p:nvPicPr>
        <p:blipFill rotWithShape="1">
          <a:blip r:embed="rId5">
            <a:extLst>
              <a:ext uri="{28A0092B-C50C-407E-A947-70E740481C1C}">
                <a14:useLocalDpi xmlns:a14="http://schemas.microsoft.com/office/drawing/2010/main" val="0"/>
              </a:ext>
            </a:extLst>
          </a:blip>
          <a:srcRect l="16724" t="3236" r="7255" b="16494"/>
          <a:stretch/>
        </p:blipFill>
        <p:spPr bwMode="auto">
          <a:xfrm>
            <a:off x="7332337" y="4196194"/>
            <a:ext cx="2538366" cy="1972508"/>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sp>
        <p:nvSpPr>
          <p:cNvPr id="13" name="textruta 12"/>
          <p:cNvSpPr txBox="1"/>
          <p:nvPr/>
        </p:nvSpPr>
        <p:spPr>
          <a:xfrm rot="10800000" flipV="1">
            <a:off x="5501677" y="6003648"/>
            <a:ext cx="1285232" cy="184666"/>
          </a:xfrm>
          <a:prstGeom prst="rect">
            <a:avLst/>
          </a:prstGeom>
          <a:noFill/>
        </p:spPr>
        <p:txBody>
          <a:bodyPr wrap="square" rtlCol="0">
            <a:spAutoFit/>
          </a:bodyPr>
          <a:lstStyle/>
          <a:p>
            <a:r>
              <a:rPr lang="sv-SE" sz="600" dirty="0">
                <a:solidFill>
                  <a:schemeClr val="bg1"/>
                </a:solidFill>
              </a:rPr>
              <a:t>Foto: Petter Haldén</a:t>
            </a:r>
          </a:p>
        </p:txBody>
      </p:sp>
      <p:sp>
        <p:nvSpPr>
          <p:cNvPr id="4" name="textruta 3"/>
          <p:cNvSpPr txBox="1"/>
          <p:nvPr/>
        </p:nvSpPr>
        <p:spPr>
          <a:xfrm>
            <a:off x="2309863" y="6265321"/>
            <a:ext cx="7699800" cy="400110"/>
          </a:xfrm>
          <a:prstGeom prst="rect">
            <a:avLst/>
          </a:prstGeom>
          <a:noFill/>
        </p:spPr>
        <p:txBody>
          <a:bodyPr wrap="none" rtlCol="0">
            <a:spAutoFit/>
          </a:bodyPr>
          <a:lstStyle/>
          <a:p>
            <a:r>
              <a:rPr lang="sv-SE" sz="2000" dirty="0"/>
              <a:t>…</a:t>
            </a:r>
            <a:r>
              <a:rPr lang="sv-SE" dirty="0"/>
              <a:t>men också flugor, fjärilar, skalbaggar, fåglar, fladdermöss etc. pollinerar</a:t>
            </a:r>
          </a:p>
        </p:txBody>
      </p:sp>
      <p:sp>
        <p:nvSpPr>
          <p:cNvPr id="11" name="textruta 10">
            <a:extLst>
              <a:ext uri="{FF2B5EF4-FFF2-40B4-BE49-F238E27FC236}">
                <a16:creationId xmlns:a16="http://schemas.microsoft.com/office/drawing/2014/main" id="{727BDB3A-3EB5-0AA5-FD7E-23EECE30B7AC}"/>
              </a:ext>
            </a:extLst>
          </p:cNvPr>
          <p:cNvSpPr txBox="1"/>
          <p:nvPr/>
        </p:nvSpPr>
        <p:spPr>
          <a:xfrm>
            <a:off x="7523944" y="3711284"/>
            <a:ext cx="646331" cy="369332"/>
          </a:xfrm>
          <a:prstGeom prst="rect">
            <a:avLst/>
          </a:prstGeom>
          <a:noFill/>
        </p:spPr>
        <p:txBody>
          <a:bodyPr wrap="none" rtlCol="0">
            <a:spAutoFit/>
          </a:bodyPr>
          <a:lstStyle/>
          <a:p>
            <a:r>
              <a:rPr lang="sv-SE" dirty="0"/>
              <a:t>1 art</a:t>
            </a:r>
          </a:p>
        </p:txBody>
      </p:sp>
    </p:spTree>
    <p:extLst>
      <p:ext uri="{BB962C8B-B14F-4D97-AF65-F5344CB8AC3E}">
        <p14:creationId xmlns:p14="http://schemas.microsoft.com/office/powerpoint/2010/main" val="3499790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9EDC6-4A9D-3582-2BC8-58D01972BB78}"/>
            </a:ext>
          </a:extLst>
        </p:cNvPr>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E4DC4AFD-FB2F-077C-4FEA-753ECA32C344}"/>
              </a:ext>
            </a:extLst>
          </p:cNvPr>
          <p:cNvSpPr>
            <a:spLocks noGrp="1"/>
          </p:cNvSpPr>
          <p:nvPr>
            <p:ph sz="quarter" idx="13"/>
          </p:nvPr>
        </p:nvSpPr>
        <p:spPr>
          <a:xfrm>
            <a:off x="1177200" y="1821657"/>
            <a:ext cx="6995250" cy="1864518"/>
          </a:xfrm>
        </p:spPr>
        <p:txBody>
          <a:bodyPr/>
          <a:lstStyle/>
          <a:p>
            <a:pPr marL="0" indent="0">
              <a:buNone/>
            </a:pPr>
            <a:r>
              <a:rPr lang="sv-SE" sz="2000" b="1" dirty="0"/>
              <a:t>Insektspollinering av grödor</a:t>
            </a:r>
          </a:p>
          <a:p>
            <a:r>
              <a:rPr lang="sv-SE" sz="1600" dirty="0"/>
              <a:t>Ca ¾ av våra grödor är insektspollinerade (helt eller delvis) </a:t>
            </a:r>
          </a:p>
          <a:p>
            <a:r>
              <a:rPr lang="sv-SE" sz="1600" dirty="0"/>
              <a:t>Minst ⅓ av skörden globalt sett kommer från grödor som till någon del pollineras av insekter </a:t>
            </a:r>
          </a:p>
          <a:p>
            <a:r>
              <a:rPr lang="sv-SE" sz="1600" dirty="0"/>
              <a:t>Insektspollinerade grödor tillför vitaminer, mineraler och smak i vår diet</a:t>
            </a:r>
          </a:p>
          <a:p>
            <a:endParaRPr lang="sv-SE" sz="2000" dirty="0"/>
          </a:p>
        </p:txBody>
      </p:sp>
      <p:sp>
        <p:nvSpPr>
          <p:cNvPr id="11" name="Rubrik 1">
            <a:extLst>
              <a:ext uri="{FF2B5EF4-FFF2-40B4-BE49-F238E27FC236}">
                <a16:creationId xmlns:a16="http://schemas.microsoft.com/office/drawing/2014/main" id="{AF0ECC87-B7E1-3779-BF63-15A4B706BAC7}"/>
              </a:ext>
            </a:extLst>
          </p:cNvPr>
          <p:cNvSpPr>
            <a:spLocks noGrp="1"/>
          </p:cNvSpPr>
          <p:nvPr>
            <p:ph type="title"/>
          </p:nvPr>
        </p:nvSpPr>
        <p:spPr/>
        <p:txBody>
          <a:bodyPr>
            <a:normAutofit/>
          </a:bodyPr>
          <a:lstStyle/>
          <a:p>
            <a:r>
              <a:rPr lang="sv-SE" dirty="0"/>
              <a:t>Pollinerande insekter</a:t>
            </a:r>
          </a:p>
        </p:txBody>
      </p:sp>
      <p:pic>
        <p:nvPicPr>
          <p:cNvPr id="7" name="Bildobjekt 6" descr="Ett foto på ett frukostbord med insektspollinerade livsmedel" title="Ett foto">
            <a:extLst>
              <a:ext uri="{FF2B5EF4-FFF2-40B4-BE49-F238E27FC236}">
                <a16:creationId xmlns:a16="http://schemas.microsoft.com/office/drawing/2014/main" id="{C3C136E5-5079-CEC5-EDC0-5F5C99D24DB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1016"/>
          <a:stretch/>
        </p:blipFill>
        <p:spPr>
          <a:xfrm>
            <a:off x="1829167" y="3606126"/>
            <a:ext cx="3978802" cy="2873647"/>
          </a:xfrm>
          <a:prstGeom prst="rect">
            <a:avLst/>
          </a:prstGeom>
        </p:spPr>
      </p:pic>
      <p:pic>
        <p:nvPicPr>
          <p:cNvPr id="6" name="Bildobjekt 5" descr="Ett foto på ett frukostbord utan insektspollinerade livsmedel" title="Ett foto">
            <a:extLst>
              <a:ext uri="{FF2B5EF4-FFF2-40B4-BE49-F238E27FC236}">
                <a16:creationId xmlns:a16="http://schemas.microsoft.com/office/drawing/2014/main" id="{26A7C22F-4966-91F9-D5E3-86F39AF22A0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84032" y="3606126"/>
            <a:ext cx="4104456" cy="2945655"/>
          </a:xfrm>
          <a:prstGeom prst="rect">
            <a:avLst/>
          </a:prstGeom>
        </p:spPr>
      </p:pic>
      <p:sp>
        <p:nvSpPr>
          <p:cNvPr id="8" name="textruta 7">
            <a:extLst>
              <a:ext uri="{FF2B5EF4-FFF2-40B4-BE49-F238E27FC236}">
                <a16:creationId xmlns:a16="http://schemas.microsoft.com/office/drawing/2014/main" id="{ED416E89-E6F0-A130-5B27-88A72A99C189}"/>
              </a:ext>
            </a:extLst>
          </p:cNvPr>
          <p:cNvSpPr txBox="1"/>
          <p:nvPr/>
        </p:nvSpPr>
        <p:spPr>
          <a:xfrm>
            <a:off x="8959181" y="6551781"/>
            <a:ext cx="1612942" cy="261610"/>
          </a:xfrm>
          <a:prstGeom prst="rect">
            <a:avLst/>
          </a:prstGeom>
          <a:noFill/>
        </p:spPr>
        <p:txBody>
          <a:bodyPr wrap="none" rtlCol="0">
            <a:spAutoFit/>
          </a:bodyPr>
          <a:lstStyle/>
          <a:p>
            <a:pPr fontAlgn="base">
              <a:spcBef>
                <a:spcPct val="0"/>
              </a:spcBef>
              <a:spcAft>
                <a:spcPct val="0"/>
              </a:spcAft>
            </a:pPr>
            <a:r>
              <a:rPr lang="sv-SE" sz="1100" dirty="0">
                <a:solidFill>
                  <a:srgbClr val="000000"/>
                </a:solidFill>
              </a:rPr>
              <a:t>Foto: Pollinera Sverige</a:t>
            </a:r>
          </a:p>
        </p:txBody>
      </p:sp>
    </p:spTree>
    <p:extLst>
      <p:ext uri="{BB962C8B-B14F-4D97-AF65-F5344CB8AC3E}">
        <p14:creationId xmlns:p14="http://schemas.microsoft.com/office/powerpoint/2010/main" val="3804518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63ECC-7A6E-A534-20CA-37892ACF0AF5}"/>
            </a:ext>
          </a:extLst>
        </p:cNvPr>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E4879D6D-AF04-53CC-CDF4-8F2EEB279B69}"/>
              </a:ext>
            </a:extLst>
          </p:cNvPr>
          <p:cNvSpPr>
            <a:spLocks noGrp="1"/>
          </p:cNvSpPr>
          <p:nvPr>
            <p:ph sz="quarter" idx="13"/>
          </p:nvPr>
        </p:nvSpPr>
        <p:spPr>
          <a:xfrm>
            <a:off x="1329600" y="1966365"/>
            <a:ext cx="8280000" cy="3810491"/>
          </a:xfrm>
        </p:spPr>
        <p:txBody>
          <a:bodyPr/>
          <a:lstStyle/>
          <a:p>
            <a:r>
              <a:rPr lang="sv-SE" sz="2000" dirty="0"/>
              <a:t>Värdet av honungsbins pollinering i Sverige </a:t>
            </a:r>
            <a:br>
              <a:rPr lang="sv-SE" sz="2000" dirty="0"/>
            </a:br>
            <a:r>
              <a:rPr lang="sv-SE" sz="2000" dirty="0"/>
              <a:t>315-641 miljoner kr/år  (2019, odlade grödor i Sverige)</a:t>
            </a:r>
          </a:p>
        </p:txBody>
      </p:sp>
      <p:sp>
        <p:nvSpPr>
          <p:cNvPr id="2" name="Rubrik 1">
            <a:extLst>
              <a:ext uri="{FF2B5EF4-FFF2-40B4-BE49-F238E27FC236}">
                <a16:creationId xmlns:a16="http://schemas.microsoft.com/office/drawing/2014/main" id="{2AF93E7A-AB69-D7AD-BDD7-14291ECD73C1}"/>
              </a:ext>
            </a:extLst>
          </p:cNvPr>
          <p:cNvSpPr>
            <a:spLocks noGrp="1"/>
          </p:cNvSpPr>
          <p:nvPr>
            <p:ph type="title"/>
          </p:nvPr>
        </p:nvSpPr>
        <p:spPr>
          <a:xfrm>
            <a:off x="1177200" y="464486"/>
            <a:ext cx="8280000" cy="1165138"/>
          </a:xfrm>
        </p:spPr>
        <p:txBody>
          <a:bodyPr>
            <a:normAutofit/>
          </a:bodyPr>
          <a:lstStyle/>
          <a:p>
            <a:r>
              <a:rPr lang="sv-SE" dirty="0"/>
              <a:t>Pollinerande insekter</a:t>
            </a:r>
          </a:p>
        </p:txBody>
      </p:sp>
      <p:pic>
        <p:nvPicPr>
          <p:cNvPr id="5" name="Bildobjekt 4" descr="Ett tårtdiagram som beskriver värdet av honungsbinas pollinering i Sverige" title="Ett tårtdiagram">
            <a:extLst>
              <a:ext uri="{FF2B5EF4-FFF2-40B4-BE49-F238E27FC236}">
                <a16:creationId xmlns:a16="http://schemas.microsoft.com/office/drawing/2014/main" id="{58283520-DF46-BEA3-66A6-A10DACF82BF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201107" y="2636914"/>
            <a:ext cx="5371393" cy="2832248"/>
          </a:xfrm>
          <a:prstGeom prst="rect">
            <a:avLst/>
          </a:prstGeom>
        </p:spPr>
      </p:pic>
      <p:sp>
        <p:nvSpPr>
          <p:cNvPr id="6" name="textruta 5">
            <a:extLst>
              <a:ext uri="{FF2B5EF4-FFF2-40B4-BE49-F238E27FC236}">
                <a16:creationId xmlns:a16="http://schemas.microsoft.com/office/drawing/2014/main" id="{9DF0CA0E-F864-0747-BCCC-3E63B2BA2892}"/>
              </a:ext>
            </a:extLst>
          </p:cNvPr>
          <p:cNvSpPr txBox="1"/>
          <p:nvPr/>
        </p:nvSpPr>
        <p:spPr>
          <a:xfrm>
            <a:off x="2873376" y="5627543"/>
            <a:ext cx="5786414" cy="523220"/>
          </a:xfrm>
          <a:prstGeom prst="rect">
            <a:avLst/>
          </a:prstGeom>
          <a:noFill/>
        </p:spPr>
        <p:txBody>
          <a:bodyPr wrap="square" rtlCol="0">
            <a:spAutoFit/>
          </a:bodyPr>
          <a:lstStyle/>
          <a:p>
            <a:r>
              <a:rPr lang="sv-SE" sz="1400" dirty="0"/>
              <a:t>Det ekonomiska värdet av honungsbinas pollinering i Sverige fördelat på de grödor där pollineringen har störst ekonomisk betydelse.</a:t>
            </a:r>
          </a:p>
        </p:txBody>
      </p:sp>
      <p:sp>
        <p:nvSpPr>
          <p:cNvPr id="7" name="textruta 6">
            <a:extLst>
              <a:ext uri="{FF2B5EF4-FFF2-40B4-BE49-F238E27FC236}">
                <a16:creationId xmlns:a16="http://schemas.microsoft.com/office/drawing/2014/main" id="{5EE6956E-588D-14AB-E7DB-B5D46ADEB4B6}"/>
              </a:ext>
            </a:extLst>
          </p:cNvPr>
          <p:cNvSpPr txBox="1"/>
          <p:nvPr/>
        </p:nvSpPr>
        <p:spPr>
          <a:xfrm>
            <a:off x="2873376" y="6239625"/>
            <a:ext cx="5200463" cy="307777"/>
          </a:xfrm>
          <a:prstGeom prst="rect">
            <a:avLst/>
          </a:prstGeom>
          <a:noFill/>
        </p:spPr>
        <p:txBody>
          <a:bodyPr wrap="none" rtlCol="0">
            <a:spAutoFit/>
          </a:bodyPr>
          <a:lstStyle/>
          <a:p>
            <a:r>
              <a:rPr lang="sv-SE" sz="1400" dirty="0">
                <a:hlinkClick r:id="rId4"/>
              </a:rPr>
              <a:t>Källa: Det ekonomiska värdet av honungsbin i Sverige, JO20:1 </a:t>
            </a:r>
            <a:endParaRPr lang="sv-SE" sz="1400" dirty="0"/>
          </a:p>
        </p:txBody>
      </p:sp>
    </p:spTree>
    <p:extLst>
      <p:ext uri="{BB962C8B-B14F-4D97-AF65-F5344CB8AC3E}">
        <p14:creationId xmlns:p14="http://schemas.microsoft.com/office/powerpoint/2010/main" val="1590023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887A0-7BEF-05F9-6959-0D8A26800E40}"/>
            </a:ext>
          </a:extLst>
        </p:cNvPr>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EDA54C47-5EB9-E05F-D4E9-929C2A3415C9}"/>
              </a:ext>
            </a:extLst>
          </p:cNvPr>
          <p:cNvSpPr>
            <a:spLocks noGrp="1"/>
          </p:cNvSpPr>
          <p:nvPr>
            <p:ph sz="quarter" idx="13"/>
          </p:nvPr>
        </p:nvSpPr>
        <p:spPr>
          <a:xfrm>
            <a:off x="1177200" y="1966365"/>
            <a:ext cx="6116569" cy="4891635"/>
          </a:xfrm>
        </p:spPr>
        <p:txBody>
          <a:bodyPr>
            <a:normAutofit fontScale="85000" lnSpcReduction="10000"/>
          </a:bodyPr>
          <a:lstStyle/>
          <a:p>
            <a:pPr marL="0" indent="0">
              <a:lnSpc>
                <a:spcPct val="120000"/>
              </a:lnSpc>
              <a:buNone/>
            </a:pPr>
            <a:r>
              <a:rPr lang="sv-SE" sz="1900" dirty="0"/>
              <a:t>Naturliga fiender kan minska behovet av kemisk bekämpning eftersom de äter eller parasiterar på skadegörare. Exempel på naturliga fiender i åkerlandskapet är</a:t>
            </a:r>
            <a:r>
              <a:rPr lang="sv-SE" sz="2100" dirty="0"/>
              <a:t>:</a:t>
            </a:r>
          </a:p>
          <a:p>
            <a:endParaRPr lang="sv-SE" sz="2000" dirty="0"/>
          </a:p>
          <a:p>
            <a:r>
              <a:rPr lang="sv-SE" sz="2000" dirty="0"/>
              <a:t>Blomflugor				Rovflugor</a:t>
            </a:r>
          </a:p>
          <a:p>
            <a:r>
              <a:rPr lang="sv-SE" sz="2000" dirty="0"/>
              <a:t>Gallmyggor				Rovkvalster</a:t>
            </a:r>
          </a:p>
          <a:p>
            <a:r>
              <a:rPr lang="sv-SE" sz="2000" dirty="0"/>
              <a:t>Guldögonsländor			Rovsteklar</a:t>
            </a:r>
          </a:p>
          <a:p>
            <a:r>
              <a:rPr lang="sv-SE" sz="2000" dirty="0"/>
              <a:t>Jordlöpare				Skinnbaggar</a:t>
            </a:r>
          </a:p>
          <a:p>
            <a:r>
              <a:rPr lang="sv-SE" sz="2000" dirty="0"/>
              <a:t>Kortvingar				Spindlar</a:t>
            </a:r>
          </a:p>
          <a:p>
            <a:r>
              <a:rPr lang="sv-SE" sz="2000" dirty="0"/>
              <a:t>Nyckelpigor				Tvestjärtar</a:t>
            </a:r>
          </a:p>
          <a:p>
            <a:r>
              <a:rPr lang="sv-SE" sz="2000" dirty="0"/>
              <a:t>Parasitsteklar</a:t>
            </a:r>
          </a:p>
          <a:p>
            <a:endParaRPr lang="sv-SE" sz="1400" dirty="0"/>
          </a:p>
          <a:p>
            <a:endParaRPr lang="sv-SE" sz="1600" dirty="0"/>
          </a:p>
          <a:p>
            <a:pPr marL="0" indent="0">
              <a:buNone/>
            </a:pPr>
            <a:r>
              <a:rPr lang="sv-SE" sz="1600" dirty="0"/>
              <a:t>Läs mer om nyttodjur här:</a:t>
            </a:r>
          </a:p>
          <a:p>
            <a:pPr marL="0" indent="0">
              <a:buNone/>
            </a:pPr>
            <a:r>
              <a:rPr lang="sv-SE" sz="1600" dirty="0">
                <a:hlinkClick r:id="rId3"/>
              </a:rPr>
              <a:t>Faktabladssamling Gynna nyttodjur</a:t>
            </a:r>
            <a:r>
              <a:rPr lang="sv-SE" sz="1600" dirty="0"/>
              <a:t> </a:t>
            </a:r>
          </a:p>
          <a:p>
            <a:endParaRPr lang="sv-SE" sz="1600" dirty="0"/>
          </a:p>
          <a:p>
            <a:endParaRPr lang="sv-SE" dirty="0"/>
          </a:p>
        </p:txBody>
      </p:sp>
      <p:sp>
        <p:nvSpPr>
          <p:cNvPr id="2" name="Rubrik 1">
            <a:extLst>
              <a:ext uri="{FF2B5EF4-FFF2-40B4-BE49-F238E27FC236}">
                <a16:creationId xmlns:a16="http://schemas.microsoft.com/office/drawing/2014/main" id="{87C64C5B-143D-6DA8-97B8-4D2006677034}"/>
              </a:ext>
            </a:extLst>
          </p:cNvPr>
          <p:cNvSpPr>
            <a:spLocks noGrp="1"/>
          </p:cNvSpPr>
          <p:nvPr>
            <p:ph type="title"/>
          </p:nvPr>
        </p:nvSpPr>
        <p:spPr/>
        <p:txBody>
          <a:bodyPr>
            <a:normAutofit/>
          </a:bodyPr>
          <a:lstStyle/>
          <a:p>
            <a:r>
              <a:rPr lang="sv-SE" dirty="0"/>
              <a:t>Naturliga fiender till skadegörare </a:t>
            </a:r>
          </a:p>
        </p:txBody>
      </p:sp>
      <p:pic>
        <p:nvPicPr>
          <p:cNvPr id="4" name="Bildobjekt 3" descr="Ett foto på en larv av guldögonslända som äer en bladlus" title="Ett foto">
            <a:extLst>
              <a:ext uri="{FF2B5EF4-FFF2-40B4-BE49-F238E27FC236}">
                <a16:creationId xmlns:a16="http://schemas.microsoft.com/office/drawing/2014/main" id="{E419F501-4CBD-C874-AFFA-0F37118A9D5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1023" b="11255"/>
          <a:stretch/>
        </p:blipFill>
        <p:spPr>
          <a:xfrm>
            <a:off x="7709353" y="2916175"/>
            <a:ext cx="1915468" cy="990759"/>
          </a:xfrm>
          <a:prstGeom prst="rect">
            <a:avLst/>
          </a:prstGeom>
        </p:spPr>
      </p:pic>
      <p:pic>
        <p:nvPicPr>
          <p:cNvPr id="8" name="Bildobjekt 7" descr="Ett foto på en nyckelpiga i ett veteax" title="Ett foto">
            <a:extLst>
              <a:ext uri="{FF2B5EF4-FFF2-40B4-BE49-F238E27FC236}">
                <a16:creationId xmlns:a16="http://schemas.microsoft.com/office/drawing/2014/main" id="{EC52DF77-CA07-4540-FD47-5D8A67B1A807}"/>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7709353" y="4806864"/>
            <a:ext cx="2088233" cy="1370099"/>
          </a:xfrm>
          <a:prstGeom prst="rect">
            <a:avLst/>
          </a:prstGeom>
        </p:spPr>
      </p:pic>
      <p:sp>
        <p:nvSpPr>
          <p:cNvPr id="12" name="textruta 11">
            <a:extLst>
              <a:ext uri="{FF2B5EF4-FFF2-40B4-BE49-F238E27FC236}">
                <a16:creationId xmlns:a16="http://schemas.microsoft.com/office/drawing/2014/main" id="{A3979FA8-2CB9-F552-D2A4-7A92A1CC8D05}"/>
              </a:ext>
            </a:extLst>
          </p:cNvPr>
          <p:cNvSpPr txBox="1"/>
          <p:nvPr/>
        </p:nvSpPr>
        <p:spPr>
          <a:xfrm rot="10800000" flipV="1">
            <a:off x="7709353" y="5953002"/>
            <a:ext cx="1499122" cy="230832"/>
          </a:xfrm>
          <a:prstGeom prst="rect">
            <a:avLst/>
          </a:prstGeom>
          <a:noFill/>
        </p:spPr>
        <p:txBody>
          <a:bodyPr wrap="square" rtlCol="0">
            <a:spAutoFit/>
          </a:bodyPr>
          <a:lstStyle/>
          <a:p>
            <a:r>
              <a:rPr lang="sv-SE" sz="900" dirty="0">
                <a:solidFill>
                  <a:schemeClr val="bg1"/>
                </a:solidFill>
              </a:rPr>
              <a:t>Foto: Anders Arvidsson</a:t>
            </a:r>
          </a:p>
        </p:txBody>
      </p:sp>
      <p:pic>
        <p:nvPicPr>
          <p:cNvPr id="9" name="Bildobjekt 8" descr="Ett foto på en spindel i ett veteax" title="Ett foto">
            <a:extLst>
              <a:ext uri="{FF2B5EF4-FFF2-40B4-BE49-F238E27FC236}">
                <a16:creationId xmlns:a16="http://schemas.microsoft.com/office/drawing/2014/main" id="{691C615C-4727-41B4-C2A8-E6279A8B65A2}"/>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9966607" y="2536836"/>
            <a:ext cx="1717992" cy="1370098"/>
          </a:xfrm>
          <a:prstGeom prst="rect">
            <a:avLst/>
          </a:prstGeom>
        </p:spPr>
      </p:pic>
      <p:sp>
        <p:nvSpPr>
          <p:cNvPr id="13" name="textruta 12">
            <a:extLst>
              <a:ext uri="{FF2B5EF4-FFF2-40B4-BE49-F238E27FC236}">
                <a16:creationId xmlns:a16="http://schemas.microsoft.com/office/drawing/2014/main" id="{497F79A0-4CD3-F5CC-0F99-91DE164CEFB8}"/>
              </a:ext>
            </a:extLst>
          </p:cNvPr>
          <p:cNvSpPr txBox="1"/>
          <p:nvPr/>
        </p:nvSpPr>
        <p:spPr>
          <a:xfrm rot="10800000" flipV="1">
            <a:off x="9912929" y="3679282"/>
            <a:ext cx="1499122" cy="230832"/>
          </a:xfrm>
          <a:prstGeom prst="rect">
            <a:avLst/>
          </a:prstGeom>
          <a:noFill/>
        </p:spPr>
        <p:txBody>
          <a:bodyPr wrap="square" rtlCol="0">
            <a:spAutoFit/>
          </a:bodyPr>
          <a:lstStyle/>
          <a:p>
            <a:r>
              <a:rPr lang="sv-SE" sz="900" dirty="0">
                <a:solidFill>
                  <a:schemeClr val="bg1"/>
                </a:solidFill>
              </a:rPr>
              <a:t>Foto: Lina Norrlund</a:t>
            </a:r>
          </a:p>
        </p:txBody>
      </p:sp>
      <p:sp>
        <p:nvSpPr>
          <p:cNvPr id="11" name="textruta 10">
            <a:extLst>
              <a:ext uri="{FF2B5EF4-FFF2-40B4-BE49-F238E27FC236}">
                <a16:creationId xmlns:a16="http://schemas.microsoft.com/office/drawing/2014/main" id="{E1865D9C-16D0-BA5C-AEBB-3D5C33BE0AEC}"/>
              </a:ext>
            </a:extLst>
          </p:cNvPr>
          <p:cNvSpPr txBox="1"/>
          <p:nvPr/>
        </p:nvSpPr>
        <p:spPr>
          <a:xfrm rot="10800000" flipV="1">
            <a:off x="7709353" y="3675690"/>
            <a:ext cx="1499122" cy="230832"/>
          </a:xfrm>
          <a:prstGeom prst="rect">
            <a:avLst/>
          </a:prstGeom>
          <a:noFill/>
        </p:spPr>
        <p:txBody>
          <a:bodyPr wrap="square" rtlCol="0">
            <a:spAutoFit/>
          </a:bodyPr>
          <a:lstStyle/>
          <a:p>
            <a:r>
              <a:rPr lang="sv-SE" sz="900" dirty="0">
                <a:solidFill>
                  <a:schemeClr val="bg1"/>
                </a:solidFill>
              </a:rPr>
              <a:t>Foto: Lina Norrlund</a:t>
            </a:r>
          </a:p>
        </p:txBody>
      </p:sp>
      <p:pic>
        <p:nvPicPr>
          <p:cNvPr id="5" name="Bildobjekt 4">
            <a:extLst>
              <a:ext uri="{FF2B5EF4-FFF2-40B4-BE49-F238E27FC236}">
                <a16:creationId xmlns:a16="http://schemas.microsoft.com/office/drawing/2014/main" id="{6A79338D-0DDA-1EEF-5CAC-A0E08F68A5A0}"/>
              </a:ext>
            </a:extLst>
          </p:cNvPr>
          <p:cNvPicPr>
            <a:picLocks noChangeAspect="1"/>
          </p:cNvPicPr>
          <p:nvPr/>
        </p:nvPicPr>
        <p:blipFill>
          <a:blip r:embed="rId7"/>
          <a:stretch>
            <a:fillRect/>
          </a:stretch>
        </p:blipFill>
        <p:spPr>
          <a:xfrm>
            <a:off x="9998858" y="4172341"/>
            <a:ext cx="1414714" cy="2004622"/>
          </a:xfrm>
          <a:prstGeom prst="rect">
            <a:avLst/>
          </a:prstGeom>
        </p:spPr>
      </p:pic>
    </p:spTree>
    <p:extLst>
      <p:ext uri="{BB962C8B-B14F-4D97-AF65-F5344CB8AC3E}">
        <p14:creationId xmlns:p14="http://schemas.microsoft.com/office/powerpoint/2010/main" val="2620689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a:xfrm>
            <a:off x="1177201" y="1966365"/>
            <a:ext cx="6438038" cy="4820198"/>
          </a:xfrm>
        </p:spPr>
        <p:txBody>
          <a:bodyPr>
            <a:normAutofit fontScale="70000" lnSpcReduction="20000"/>
          </a:bodyPr>
          <a:lstStyle/>
          <a:p>
            <a:pPr marL="0" indent="0">
              <a:lnSpc>
                <a:spcPct val="120000"/>
              </a:lnSpc>
              <a:buNone/>
            </a:pPr>
            <a:r>
              <a:rPr lang="sv-SE" sz="2800" dirty="0"/>
              <a:t>Nedbrytare bryter ner växtrester och annat organiskt material till växttillgängliga mineralsalter.</a:t>
            </a:r>
          </a:p>
          <a:p>
            <a:pPr marL="0" indent="0">
              <a:lnSpc>
                <a:spcPct val="120000"/>
              </a:lnSpc>
              <a:buNone/>
            </a:pPr>
            <a:r>
              <a:rPr lang="sv-SE" sz="2800" b="1" dirty="0"/>
              <a:t>Viktiga nedbrytare i åkermark är:</a:t>
            </a:r>
          </a:p>
          <a:p>
            <a:pPr>
              <a:lnSpc>
                <a:spcPct val="170000"/>
              </a:lnSpc>
            </a:pPr>
            <a:r>
              <a:rPr lang="sv-SE" sz="2600" dirty="0"/>
              <a:t>Daggmaskar</a:t>
            </a:r>
          </a:p>
          <a:p>
            <a:pPr>
              <a:lnSpc>
                <a:spcPct val="170000"/>
              </a:lnSpc>
            </a:pPr>
            <a:r>
              <a:rPr lang="sv-SE" sz="2600" dirty="0"/>
              <a:t>Dyngbaggar</a:t>
            </a:r>
          </a:p>
          <a:p>
            <a:pPr>
              <a:lnSpc>
                <a:spcPct val="170000"/>
              </a:lnSpc>
            </a:pPr>
            <a:r>
              <a:rPr lang="sv-SE" sz="2600" dirty="0"/>
              <a:t>Dyngflugor</a:t>
            </a:r>
          </a:p>
          <a:p>
            <a:endParaRPr lang="sv-SE" sz="2400" dirty="0"/>
          </a:p>
          <a:p>
            <a:endParaRPr lang="sv-SE" sz="1600" dirty="0"/>
          </a:p>
          <a:p>
            <a:endParaRPr lang="sv-SE" sz="1600" dirty="0"/>
          </a:p>
          <a:p>
            <a:pPr marL="0" indent="0">
              <a:buNone/>
            </a:pPr>
            <a:endParaRPr lang="sv-SE" sz="1600" dirty="0"/>
          </a:p>
          <a:p>
            <a:pPr marL="0" indent="0">
              <a:buNone/>
            </a:pPr>
            <a:r>
              <a:rPr lang="sv-SE" sz="2000" dirty="0"/>
              <a:t>Läs om daggmaskar och mångfald i marken här:</a:t>
            </a:r>
          </a:p>
          <a:p>
            <a:pPr marL="0" indent="0">
              <a:buNone/>
            </a:pPr>
            <a:r>
              <a:rPr lang="sv-SE" sz="2000" dirty="0">
                <a:hlinkClick r:id="rId3"/>
              </a:rPr>
              <a:t>Faktablad om daggmaskar</a:t>
            </a:r>
            <a:r>
              <a:rPr lang="sv-SE" sz="2000" dirty="0"/>
              <a:t> </a:t>
            </a:r>
          </a:p>
          <a:p>
            <a:pPr marL="0" indent="0">
              <a:buNone/>
            </a:pPr>
            <a:r>
              <a:rPr lang="sv-SE" sz="2000" dirty="0">
                <a:hlinkClick r:id="rId4"/>
              </a:rPr>
              <a:t>Broschyren ”Gynna mångfalden i marken”</a:t>
            </a:r>
            <a:r>
              <a:rPr lang="sv-SE" sz="2000" dirty="0"/>
              <a:t>  </a:t>
            </a:r>
          </a:p>
          <a:p>
            <a:endParaRPr lang="sv-SE" sz="1600" dirty="0"/>
          </a:p>
        </p:txBody>
      </p:sp>
      <p:sp>
        <p:nvSpPr>
          <p:cNvPr id="2" name="Rubrik 1"/>
          <p:cNvSpPr>
            <a:spLocks noGrp="1"/>
          </p:cNvSpPr>
          <p:nvPr>
            <p:ph type="title"/>
          </p:nvPr>
        </p:nvSpPr>
        <p:spPr/>
        <p:txBody>
          <a:bodyPr>
            <a:normAutofit/>
          </a:bodyPr>
          <a:lstStyle/>
          <a:p>
            <a:r>
              <a:rPr lang="sv-SE" dirty="0"/>
              <a:t>Nedbrytare</a:t>
            </a:r>
          </a:p>
        </p:txBody>
      </p:sp>
      <p:pic>
        <p:nvPicPr>
          <p:cNvPr id="4" name="Bildobjekt 3" descr="Ett foto på en jordkoka med en daggmask i" title="Ett foto"/>
          <p:cNvPicPr>
            <a:picLocks noChangeAspect="1"/>
          </p:cNvPicPr>
          <p:nvPr/>
        </p:nvPicPr>
        <p:blipFill>
          <a:blip r:embed="rId5" cstate="email">
            <a:extLst>
              <a:ext uri="{28A0092B-C50C-407E-A947-70E740481C1C}">
                <a14:useLocalDpi xmlns:a14="http://schemas.microsoft.com/office/drawing/2010/main"/>
              </a:ext>
            </a:extLst>
          </a:blip>
          <a:srcRect t="2269" r="994"/>
          <a:stretch>
            <a:fillRect/>
          </a:stretch>
        </p:blipFill>
        <p:spPr>
          <a:xfrm>
            <a:off x="6888645" y="3145742"/>
            <a:ext cx="4781862" cy="2461443"/>
          </a:xfrm>
          <a:prstGeom prst="rect">
            <a:avLst/>
          </a:prstGeom>
          <a:ln>
            <a:solidFill>
              <a:srgbClr val="000000"/>
            </a:solidFill>
          </a:ln>
        </p:spPr>
      </p:pic>
    </p:spTree>
    <p:extLst>
      <p:ext uri="{BB962C8B-B14F-4D97-AF65-F5344CB8AC3E}">
        <p14:creationId xmlns:p14="http://schemas.microsoft.com/office/powerpoint/2010/main" val="16468263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descr="Ett foto på en tofsvipa i värsäd" title="Ett foto"/>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11641" y="3205446"/>
            <a:ext cx="3654247" cy="2740685"/>
          </a:xfrm>
          <a:prstGeom prst="rect">
            <a:avLst/>
          </a:prstGeom>
          <a:ln>
            <a:solidFill>
              <a:srgbClr val="000000"/>
            </a:solidFill>
          </a:ln>
        </p:spPr>
      </p:pic>
      <p:sp>
        <p:nvSpPr>
          <p:cNvPr id="3" name="Platshållare för innehåll 2"/>
          <p:cNvSpPr>
            <a:spLocks noGrp="1"/>
          </p:cNvSpPr>
          <p:nvPr>
            <p:ph sz="quarter" idx="13"/>
          </p:nvPr>
        </p:nvSpPr>
        <p:spPr>
          <a:xfrm>
            <a:off x="1177200" y="1966365"/>
            <a:ext cx="6534441" cy="3810491"/>
          </a:xfrm>
        </p:spPr>
        <p:txBody>
          <a:bodyPr/>
          <a:lstStyle/>
          <a:p>
            <a:r>
              <a:rPr lang="sv-SE" sz="2000" b="1" dirty="0"/>
              <a:t>30 % </a:t>
            </a:r>
            <a:r>
              <a:rPr lang="sv-SE" sz="2000" dirty="0"/>
              <a:t>av Sveriges 245 häckande fågelarter minskar så kraftigt att de är rödlistade (2020)</a:t>
            </a:r>
          </a:p>
          <a:p>
            <a:r>
              <a:rPr lang="sv-SE" sz="2000" dirty="0"/>
              <a:t>För ett trettiotal av Sveriges fågelarter är jordbrukslandskapet mycket viktigt som livsmiljö</a:t>
            </a:r>
          </a:p>
          <a:p>
            <a:endParaRPr lang="sv-SE" dirty="0"/>
          </a:p>
        </p:txBody>
      </p:sp>
      <p:sp>
        <p:nvSpPr>
          <p:cNvPr id="2" name="Rubrik 1"/>
          <p:cNvSpPr>
            <a:spLocks noGrp="1"/>
          </p:cNvSpPr>
          <p:nvPr>
            <p:ph type="title"/>
          </p:nvPr>
        </p:nvSpPr>
        <p:spPr/>
        <p:txBody>
          <a:bodyPr>
            <a:normAutofit/>
          </a:bodyPr>
          <a:lstStyle/>
          <a:p>
            <a:r>
              <a:rPr lang="sv-SE" dirty="0"/>
              <a:t>Fåglar i odlingslandskapet</a:t>
            </a:r>
          </a:p>
        </p:txBody>
      </p:sp>
      <p:sp>
        <p:nvSpPr>
          <p:cNvPr id="6" name="textruta 5"/>
          <p:cNvSpPr txBox="1"/>
          <p:nvPr/>
        </p:nvSpPr>
        <p:spPr>
          <a:xfrm>
            <a:off x="1505145" y="3963047"/>
            <a:ext cx="4974236" cy="1200329"/>
          </a:xfrm>
          <a:prstGeom prst="rect">
            <a:avLst/>
          </a:prstGeom>
          <a:noFill/>
        </p:spPr>
        <p:txBody>
          <a:bodyPr wrap="square" rtlCol="0">
            <a:spAutoFit/>
          </a:bodyPr>
          <a:lstStyle/>
          <a:p>
            <a:pPr>
              <a:spcBef>
                <a:spcPct val="20000"/>
              </a:spcBef>
              <a:buClr>
                <a:srgbClr val="005C84"/>
              </a:buClr>
            </a:pPr>
            <a:r>
              <a:rPr lang="sv-SE" dirty="0">
                <a:solidFill>
                  <a:srgbClr val="004165"/>
                </a:solidFill>
                <a:latin typeface="Helvetica"/>
              </a:rPr>
              <a:t>Några arter bygger sitt bo i åkermark och påverkas mycket av hur lantbrukaren brukar marken. Exempel på arter är sånglärka, tofsvipa och storspov</a:t>
            </a:r>
          </a:p>
        </p:txBody>
      </p:sp>
      <p:sp>
        <p:nvSpPr>
          <p:cNvPr id="8" name="textruta 7"/>
          <p:cNvSpPr txBox="1"/>
          <p:nvPr/>
        </p:nvSpPr>
        <p:spPr>
          <a:xfrm>
            <a:off x="7604485" y="5936876"/>
            <a:ext cx="936154" cy="338554"/>
          </a:xfrm>
          <a:prstGeom prst="rect">
            <a:avLst/>
          </a:prstGeom>
          <a:noFill/>
        </p:spPr>
        <p:txBody>
          <a:bodyPr wrap="none" rtlCol="0">
            <a:spAutoFit/>
          </a:bodyPr>
          <a:lstStyle/>
          <a:p>
            <a:r>
              <a:rPr lang="sv-SE" sz="1600" dirty="0"/>
              <a:t>Tofsvipa</a:t>
            </a:r>
          </a:p>
        </p:txBody>
      </p:sp>
      <p:sp>
        <p:nvSpPr>
          <p:cNvPr id="7" name="textruta 6"/>
          <p:cNvSpPr txBox="1"/>
          <p:nvPr/>
        </p:nvSpPr>
        <p:spPr>
          <a:xfrm>
            <a:off x="9930719" y="5661440"/>
            <a:ext cx="1345240" cy="230832"/>
          </a:xfrm>
          <a:prstGeom prst="rect">
            <a:avLst/>
          </a:prstGeom>
          <a:noFill/>
        </p:spPr>
        <p:txBody>
          <a:bodyPr wrap="none" rtlCol="0">
            <a:spAutoFit/>
          </a:bodyPr>
          <a:lstStyle/>
          <a:p>
            <a:pPr fontAlgn="base">
              <a:spcBef>
                <a:spcPct val="0"/>
              </a:spcBef>
              <a:spcAft>
                <a:spcPct val="0"/>
              </a:spcAft>
            </a:pPr>
            <a:r>
              <a:rPr lang="sv-SE" sz="900" dirty="0">
                <a:solidFill>
                  <a:srgbClr val="FFFFFF"/>
                </a:solidFill>
              </a:rPr>
              <a:t>Foto: Johan Wallander</a:t>
            </a:r>
          </a:p>
        </p:txBody>
      </p:sp>
    </p:spTree>
    <p:extLst>
      <p:ext uri="{BB962C8B-B14F-4D97-AF65-F5344CB8AC3E}">
        <p14:creationId xmlns:p14="http://schemas.microsoft.com/office/powerpoint/2010/main" val="35682890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a:xfrm>
            <a:off x="1177200" y="1966365"/>
            <a:ext cx="7038113" cy="3810491"/>
          </a:xfrm>
        </p:spPr>
        <p:txBody>
          <a:bodyPr/>
          <a:lstStyle/>
          <a:p>
            <a:pPr marL="0" indent="0">
              <a:buNone/>
            </a:pPr>
            <a:r>
              <a:rPr lang="sv-SE" b="1" dirty="0"/>
              <a:t>Fåglar ger oss ekosystemtjänster genom:</a:t>
            </a:r>
          </a:p>
          <a:p>
            <a:r>
              <a:rPr lang="sv-SE" sz="1800" dirty="0"/>
              <a:t>att vi får se och höra deras fågelsång. Sånglärkan och tofsvipan är bondens följeslagare</a:t>
            </a:r>
          </a:p>
          <a:p>
            <a:r>
              <a:rPr lang="sv-SE" sz="1800" dirty="0"/>
              <a:t>att de äter skadeinsekter och ogräsfrön.</a:t>
            </a:r>
          </a:p>
          <a:p>
            <a:pPr marL="0" indent="0">
              <a:buNone/>
            </a:pPr>
            <a:endParaRPr lang="sv-SE" sz="1800" dirty="0"/>
          </a:p>
          <a:p>
            <a:r>
              <a:rPr lang="sv-SE" sz="1800" dirty="0"/>
              <a:t>Läs mer om fåglar i odlingslandskapet här:</a:t>
            </a:r>
          </a:p>
          <a:p>
            <a:pPr marL="0" indent="0">
              <a:buNone/>
            </a:pPr>
            <a:r>
              <a:rPr lang="sv-SE" sz="1600" dirty="0">
                <a:hlinkClick r:id="rId3"/>
              </a:rPr>
              <a:t>Lär känna fåglar i odlingslandskapet </a:t>
            </a:r>
            <a:endParaRPr lang="sv-SE" sz="1600" dirty="0"/>
          </a:p>
          <a:p>
            <a:pPr marL="0" indent="0">
              <a:buNone/>
            </a:pPr>
            <a:r>
              <a:rPr lang="sv-SE" sz="1600" dirty="0">
                <a:hlinkClick r:id="rId4"/>
              </a:rPr>
              <a:t>Gynna fåglar</a:t>
            </a:r>
            <a:endParaRPr lang="sv-SE" sz="1600" dirty="0"/>
          </a:p>
          <a:p>
            <a:pPr marL="0" indent="0">
              <a:buNone/>
            </a:pPr>
            <a:endParaRPr lang="sv-SE" sz="1800" dirty="0"/>
          </a:p>
          <a:p>
            <a:endParaRPr lang="sv-SE" sz="1800" dirty="0"/>
          </a:p>
          <a:p>
            <a:endParaRPr lang="sv-SE" sz="1800" dirty="0"/>
          </a:p>
          <a:p>
            <a:endParaRPr lang="sv-SE" dirty="0"/>
          </a:p>
        </p:txBody>
      </p:sp>
      <p:sp>
        <p:nvSpPr>
          <p:cNvPr id="2" name="Rubrik 1"/>
          <p:cNvSpPr>
            <a:spLocks noGrp="1"/>
          </p:cNvSpPr>
          <p:nvPr>
            <p:ph type="title"/>
          </p:nvPr>
        </p:nvSpPr>
        <p:spPr/>
        <p:txBody>
          <a:bodyPr>
            <a:normAutofit/>
          </a:bodyPr>
          <a:lstStyle/>
          <a:p>
            <a:r>
              <a:rPr lang="sv-SE" dirty="0"/>
              <a:t>Fåglar i odlingslandskapet</a:t>
            </a:r>
          </a:p>
        </p:txBody>
      </p:sp>
      <p:pic>
        <p:nvPicPr>
          <p:cNvPr id="4" name="Bildobjekt 3" descr="Ett foto på en sånglärka som sjunger en trudelutt från en jordkoka" title="Ett foto"/>
          <p:cNvPicPr>
            <a:picLocks noChangeAspect="1"/>
          </p:cNvPicPr>
          <p:nvPr/>
        </p:nvPicPr>
        <p:blipFill rotWithShape="1">
          <a:blip r:embed="rId5" cstate="email">
            <a:extLst>
              <a:ext uri="{28A0092B-C50C-407E-A947-70E740481C1C}">
                <a14:useLocalDpi xmlns:a14="http://schemas.microsoft.com/office/drawing/2010/main"/>
              </a:ext>
            </a:extLst>
          </a:blip>
          <a:srcRect t="4114"/>
          <a:stretch/>
        </p:blipFill>
        <p:spPr>
          <a:xfrm>
            <a:off x="6707982" y="3029994"/>
            <a:ext cx="4820070" cy="3083603"/>
          </a:xfrm>
          <a:prstGeom prst="rect">
            <a:avLst/>
          </a:prstGeom>
          <a:ln>
            <a:solidFill>
              <a:srgbClr val="000000"/>
            </a:solidFill>
          </a:ln>
        </p:spPr>
      </p:pic>
      <p:sp>
        <p:nvSpPr>
          <p:cNvPr id="5" name="textruta 4"/>
          <p:cNvSpPr txBox="1"/>
          <p:nvPr/>
        </p:nvSpPr>
        <p:spPr>
          <a:xfrm>
            <a:off x="9610414" y="6113597"/>
            <a:ext cx="2018501" cy="230832"/>
          </a:xfrm>
          <a:prstGeom prst="rect">
            <a:avLst/>
          </a:prstGeom>
          <a:noFill/>
        </p:spPr>
        <p:txBody>
          <a:bodyPr wrap="none" rtlCol="0">
            <a:spAutoFit/>
          </a:bodyPr>
          <a:lstStyle/>
          <a:p>
            <a:r>
              <a:rPr lang="sv-SE" sz="900" dirty="0"/>
              <a:t>Foto: J Wiklund, Skandinav bildbyrå</a:t>
            </a:r>
          </a:p>
        </p:txBody>
      </p:sp>
    </p:spTree>
    <p:extLst>
      <p:ext uri="{BB962C8B-B14F-4D97-AF65-F5344CB8AC3E}">
        <p14:creationId xmlns:p14="http://schemas.microsoft.com/office/powerpoint/2010/main" val="38231512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tshållare för innehåll 4"/>
          <p:cNvSpPr>
            <a:spLocks noGrp="1"/>
          </p:cNvSpPr>
          <p:nvPr>
            <p:ph sz="quarter" idx="13"/>
          </p:nvPr>
        </p:nvSpPr>
        <p:spPr>
          <a:xfrm>
            <a:off x="1180800" y="2315275"/>
            <a:ext cx="5327156" cy="3894456"/>
          </a:xfrm>
        </p:spPr>
        <p:txBody>
          <a:bodyPr>
            <a:normAutofit fontScale="85000" lnSpcReduction="20000"/>
          </a:bodyPr>
          <a:lstStyle/>
          <a:p>
            <a:pPr>
              <a:lnSpc>
                <a:spcPct val="120000"/>
              </a:lnSpc>
            </a:pPr>
            <a:r>
              <a:rPr lang="sv-SE" sz="2400" dirty="0"/>
              <a:t>Du kan lära dig mer om fåglar i odlingslandskapet med hjälp av appen </a:t>
            </a:r>
            <a:r>
              <a:rPr lang="sv-SE" sz="2400" b="1" dirty="0" err="1"/>
              <a:t>LärKvitter</a:t>
            </a:r>
            <a:r>
              <a:rPr lang="sv-SE" sz="2400" dirty="0"/>
              <a:t>.</a:t>
            </a:r>
          </a:p>
          <a:p>
            <a:pPr>
              <a:lnSpc>
                <a:spcPct val="120000"/>
              </a:lnSpc>
            </a:pPr>
            <a:endParaRPr lang="sv-SE" sz="2400" dirty="0"/>
          </a:p>
          <a:p>
            <a:pPr>
              <a:lnSpc>
                <a:spcPct val="120000"/>
              </a:lnSpc>
            </a:pPr>
            <a:r>
              <a:rPr lang="sv-SE" sz="2400" dirty="0"/>
              <a:t>Bilder hjälper dig att känna igen fåglarna och du kan lyssna på hur de låter.</a:t>
            </a:r>
          </a:p>
          <a:p>
            <a:pPr>
              <a:lnSpc>
                <a:spcPct val="120000"/>
              </a:lnSpc>
            </a:pPr>
            <a:endParaRPr lang="sv-SE" sz="2400" dirty="0"/>
          </a:p>
          <a:p>
            <a:pPr>
              <a:lnSpc>
                <a:spcPct val="120000"/>
              </a:lnSpc>
            </a:pPr>
            <a:r>
              <a:rPr lang="sv-SE" sz="2400" dirty="0"/>
              <a:t>Du får också tips om vad du kan göra för att skapa gynnsamma förhållanden för respektive art på dina marker.</a:t>
            </a:r>
          </a:p>
        </p:txBody>
      </p:sp>
      <p:sp>
        <p:nvSpPr>
          <p:cNvPr id="2" name="Rubrik 1"/>
          <p:cNvSpPr>
            <a:spLocks noGrp="1"/>
          </p:cNvSpPr>
          <p:nvPr>
            <p:ph type="title"/>
          </p:nvPr>
        </p:nvSpPr>
        <p:spPr/>
        <p:txBody>
          <a:bodyPr>
            <a:normAutofit/>
          </a:bodyPr>
          <a:lstStyle/>
          <a:p>
            <a:r>
              <a:rPr lang="sv-SE" dirty="0"/>
              <a:t>Lärkvitter</a:t>
            </a:r>
          </a:p>
        </p:txBody>
      </p:sp>
      <p:pic>
        <p:nvPicPr>
          <p:cNvPr id="1026" name="Picture 2" descr="Skärmbild från en svensk fågelapp med illustration av en sångfågel och text om att lära sig svenska fåglar i odlingslandskapet. Två vita knappar leder till ”Till fåglarna” och ”Starta QUIZ”, där användaren kan lyssna på fågelläten och testa sin kunskap.">
            <a:extLst>
              <a:ext uri="{FF2B5EF4-FFF2-40B4-BE49-F238E27FC236}">
                <a16:creationId xmlns:a16="http://schemas.microsoft.com/office/drawing/2014/main" id="{6742CA9B-C7A8-4D59-9565-EB50390364A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684"/>
          <a:stretch/>
        </p:blipFill>
        <p:spPr bwMode="auto">
          <a:xfrm>
            <a:off x="6712464" y="1017285"/>
            <a:ext cx="2938741" cy="5159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30927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a:xfrm>
            <a:off x="1180800" y="2315274"/>
            <a:ext cx="4915200" cy="4542725"/>
          </a:xfrm>
        </p:spPr>
        <p:txBody>
          <a:bodyPr>
            <a:normAutofit/>
          </a:bodyPr>
          <a:lstStyle/>
          <a:p>
            <a:pPr>
              <a:lnSpc>
                <a:spcPct val="100000"/>
              </a:lnSpc>
            </a:pPr>
            <a:r>
              <a:rPr lang="sv-SE" sz="1800" dirty="0"/>
              <a:t>Till fältviltet räknas rapphöna, fasan och fälthare</a:t>
            </a:r>
          </a:p>
          <a:p>
            <a:pPr>
              <a:lnSpc>
                <a:spcPct val="100000"/>
              </a:lnSpc>
            </a:pPr>
            <a:r>
              <a:rPr lang="sv-SE" sz="1800" dirty="0"/>
              <a:t>Fältviltet är en viktig del av den biologiska mångfalden</a:t>
            </a:r>
          </a:p>
          <a:p>
            <a:pPr>
              <a:lnSpc>
                <a:spcPct val="100000"/>
              </a:lnSpc>
            </a:pPr>
            <a:r>
              <a:rPr lang="sv-SE" sz="1800" dirty="0"/>
              <a:t>Fältviltet missgynnas av det storskaliga lantbruket. </a:t>
            </a:r>
          </a:p>
          <a:p>
            <a:pPr>
              <a:lnSpc>
                <a:spcPct val="100000"/>
              </a:lnSpc>
            </a:pPr>
            <a:r>
              <a:rPr lang="sv-SE" sz="1800" dirty="0"/>
              <a:t>Vilt gynnas av ett varierat odlings­landskap, vilket finns i skogs- och mellanbygd.</a:t>
            </a:r>
          </a:p>
          <a:p>
            <a:pPr>
              <a:lnSpc>
                <a:spcPct val="100000"/>
              </a:lnSpc>
            </a:pPr>
            <a:r>
              <a:rPr lang="sv-SE" sz="1800" dirty="0"/>
              <a:t>Du som bor i slättbygden kan behöva skapa bra miljöer. Till exempel genom att binda samman värdefulla miljöer som åkerholmar och viltåkrar med skyddszoner, kantzoner och blomremsor.</a:t>
            </a:r>
          </a:p>
        </p:txBody>
      </p:sp>
      <p:sp>
        <p:nvSpPr>
          <p:cNvPr id="2" name="Rubrik 1"/>
          <p:cNvSpPr>
            <a:spLocks noGrp="1"/>
          </p:cNvSpPr>
          <p:nvPr>
            <p:ph type="title"/>
          </p:nvPr>
        </p:nvSpPr>
        <p:spPr/>
        <p:txBody>
          <a:bodyPr>
            <a:normAutofit/>
          </a:bodyPr>
          <a:lstStyle/>
          <a:p>
            <a:r>
              <a:rPr lang="sv-SE" dirty="0"/>
              <a:t>Fältvilt</a:t>
            </a:r>
          </a:p>
        </p:txBody>
      </p:sp>
      <p:pic>
        <p:nvPicPr>
          <p:cNvPr id="4" name="Bildobjekt 3" descr="Ett foto på två fältharar i ett ärtfält" title="Ett fot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3125" y="2457036"/>
            <a:ext cx="5469071" cy="3390133"/>
          </a:xfrm>
          <a:prstGeom prst="rect">
            <a:avLst/>
          </a:prstGeom>
          <a:ln>
            <a:solidFill>
              <a:srgbClr val="000000"/>
            </a:solidFill>
          </a:ln>
        </p:spPr>
      </p:pic>
      <p:sp>
        <p:nvSpPr>
          <p:cNvPr id="6" name="textruta 5"/>
          <p:cNvSpPr txBox="1"/>
          <p:nvPr/>
        </p:nvSpPr>
        <p:spPr>
          <a:xfrm rot="10800000" flipV="1">
            <a:off x="10120204" y="5593253"/>
            <a:ext cx="1781992" cy="253916"/>
          </a:xfrm>
          <a:prstGeom prst="rect">
            <a:avLst/>
          </a:prstGeom>
          <a:noFill/>
        </p:spPr>
        <p:txBody>
          <a:bodyPr wrap="square" rtlCol="0">
            <a:spAutoFit/>
          </a:bodyPr>
          <a:lstStyle/>
          <a:p>
            <a:pPr algn="r"/>
            <a:r>
              <a:rPr lang="sv-SE" sz="1050" dirty="0">
                <a:solidFill>
                  <a:schemeClr val="bg1"/>
                </a:solidFill>
              </a:rPr>
              <a:t>Foto: Petter Haldén</a:t>
            </a:r>
          </a:p>
        </p:txBody>
      </p:sp>
    </p:spTree>
    <p:extLst>
      <p:ext uri="{BB962C8B-B14F-4D97-AF65-F5344CB8AC3E}">
        <p14:creationId xmlns:p14="http://schemas.microsoft.com/office/powerpoint/2010/main" val="27532404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Platshållare för innehåll 5" descr="En tabell över åtgärder för boiologisk mångfald" title="En tabell"/>
          <p:cNvGraphicFramePr>
            <a:graphicFrameLocks noGrp="1"/>
          </p:cNvGraphicFramePr>
          <p:nvPr>
            <p:ph sz="quarter" idx="13"/>
            <p:extLst>
              <p:ext uri="{D42A27DB-BD31-4B8C-83A1-F6EECF244321}">
                <p14:modId xmlns:p14="http://schemas.microsoft.com/office/powerpoint/2010/main" val="3937360020"/>
              </p:ext>
            </p:extLst>
          </p:nvPr>
        </p:nvGraphicFramePr>
        <p:xfrm>
          <a:off x="1177925" y="1459492"/>
          <a:ext cx="8278811" cy="5059954"/>
        </p:xfrm>
        <a:graphic>
          <a:graphicData uri="http://schemas.openxmlformats.org/drawingml/2006/table">
            <a:tbl>
              <a:tblPr firstRow="1" bandRow="1">
                <a:tableStyleId>{F5AB1C69-6EDB-4FF4-983F-18BD219EF322}</a:tableStyleId>
              </a:tblPr>
              <a:tblGrid>
                <a:gridCol w="3603169">
                  <a:extLst>
                    <a:ext uri="{9D8B030D-6E8A-4147-A177-3AD203B41FA5}">
                      <a16:colId xmlns:a16="http://schemas.microsoft.com/office/drawing/2014/main" val="544344547"/>
                    </a:ext>
                  </a:extLst>
                </a:gridCol>
                <a:gridCol w="1392004">
                  <a:extLst>
                    <a:ext uri="{9D8B030D-6E8A-4147-A177-3AD203B41FA5}">
                      <a16:colId xmlns:a16="http://schemas.microsoft.com/office/drawing/2014/main" val="797077677"/>
                    </a:ext>
                  </a:extLst>
                </a:gridCol>
                <a:gridCol w="1220806">
                  <a:extLst>
                    <a:ext uri="{9D8B030D-6E8A-4147-A177-3AD203B41FA5}">
                      <a16:colId xmlns:a16="http://schemas.microsoft.com/office/drawing/2014/main" val="3185163019"/>
                    </a:ext>
                  </a:extLst>
                </a:gridCol>
                <a:gridCol w="1069617">
                  <a:extLst>
                    <a:ext uri="{9D8B030D-6E8A-4147-A177-3AD203B41FA5}">
                      <a16:colId xmlns:a16="http://schemas.microsoft.com/office/drawing/2014/main" val="2519827194"/>
                    </a:ext>
                  </a:extLst>
                </a:gridCol>
                <a:gridCol w="993215">
                  <a:extLst>
                    <a:ext uri="{9D8B030D-6E8A-4147-A177-3AD203B41FA5}">
                      <a16:colId xmlns:a16="http://schemas.microsoft.com/office/drawing/2014/main" val="3313881146"/>
                    </a:ext>
                  </a:extLst>
                </a:gridCol>
              </a:tblGrid>
              <a:tr h="921202">
                <a:tc>
                  <a:txBody>
                    <a:bodyPr/>
                    <a:lstStyle/>
                    <a:p>
                      <a:r>
                        <a:rPr lang="sv-SE" sz="1600" dirty="0"/>
                        <a:t>Åtgärd</a:t>
                      </a:r>
                    </a:p>
                  </a:txBody>
                  <a:tcPr/>
                </a:tc>
                <a:tc>
                  <a:txBody>
                    <a:bodyPr/>
                    <a:lstStyle/>
                    <a:p>
                      <a:r>
                        <a:rPr lang="sv-SE" sz="1600" dirty="0"/>
                        <a:t>Pollinerande</a:t>
                      </a:r>
                      <a:r>
                        <a:rPr lang="sv-SE" sz="1600" baseline="0" dirty="0"/>
                        <a:t> insekter</a:t>
                      </a:r>
                      <a:endParaRPr lang="sv-SE" sz="1600" dirty="0"/>
                    </a:p>
                  </a:txBody>
                  <a:tcPr/>
                </a:tc>
                <a:tc>
                  <a:txBody>
                    <a:bodyPr/>
                    <a:lstStyle/>
                    <a:p>
                      <a:r>
                        <a:rPr lang="sv-SE" sz="1600" dirty="0"/>
                        <a:t>Nyttodjur</a:t>
                      </a:r>
                    </a:p>
                  </a:txBody>
                  <a:tcPr/>
                </a:tc>
                <a:tc>
                  <a:txBody>
                    <a:bodyPr/>
                    <a:lstStyle/>
                    <a:p>
                      <a:r>
                        <a:rPr lang="sv-SE" sz="1600" dirty="0"/>
                        <a:t>Fåglar</a:t>
                      </a:r>
                    </a:p>
                  </a:txBody>
                  <a:tcPr/>
                </a:tc>
                <a:tc>
                  <a:txBody>
                    <a:bodyPr/>
                    <a:lstStyle/>
                    <a:p>
                      <a:r>
                        <a:rPr lang="sv-SE" sz="1600" dirty="0"/>
                        <a:t>Fältvilt</a:t>
                      </a:r>
                    </a:p>
                  </a:txBody>
                  <a:tcPr/>
                </a:tc>
                <a:extLst>
                  <a:ext uri="{0D108BD9-81ED-4DB2-BD59-A6C34878D82A}">
                    <a16:rowId xmlns:a16="http://schemas.microsoft.com/office/drawing/2014/main" val="3967038753"/>
                  </a:ext>
                </a:extLst>
              </a:tr>
              <a:tr h="344896">
                <a:tc>
                  <a:txBody>
                    <a:bodyPr/>
                    <a:lstStyle/>
                    <a:p>
                      <a:r>
                        <a:rPr lang="sv-SE" sz="1400" dirty="0"/>
                        <a:t>Vårda </a:t>
                      </a:r>
                      <a:r>
                        <a:rPr lang="sv-SE" sz="1400" baseline="0" dirty="0"/>
                        <a:t>gårdens rikaste miljöer</a:t>
                      </a:r>
                      <a:endParaRPr lang="sv-SE" sz="1400" dirty="0"/>
                    </a:p>
                  </a:txBody>
                  <a:tcPr/>
                </a:tc>
                <a:tc>
                  <a:txBody>
                    <a:bodyPr/>
                    <a:lstStyle/>
                    <a:p>
                      <a:r>
                        <a:rPr lang="sv-SE" sz="1400" dirty="0"/>
                        <a:t>X</a:t>
                      </a:r>
                    </a:p>
                  </a:txBody>
                  <a:tcPr/>
                </a:tc>
                <a:tc>
                  <a:txBody>
                    <a:bodyPr/>
                    <a:lstStyle/>
                    <a:p>
                      <a:r>
                        <a:rPr lang="sv-SE" sz="1400" dirty="0"/>
                        <a:t>X</a:t>
                      </a:r>
                    </a:p>
                  </a:txBody>
                  <a:tcPr/>
                </a:tc>
                <a:tc>
                  <a:txBody>
                    <a:bodyPr/>
                    <a:lstStyle/>
                    <a:p>
                      <a:r>
                        <a:rPr lang="sv-SE" sz="1400" dirty="0"/>
                        <a:t>X</a:t>
                      </a:r>
                    </a:p>
                  </a:txBody>
                  <a:tcPr/>
                </a:tc>
                <a:tc>
                  <a:txBody>
                    <a:bodyPr/>
                    <a:lstStyle/>
                    <a:p>
                      <a:r>
                        <a:rPr lang="sv-SE" sz="1400" dirty="0"/>
                        <a:t>X</a:t>
                      </a:r>
                    </a:p>
                  </a:txBody>
                  <a:tcPr/>
                </a:tc>
                <a:extLst>
                  <a:ext uri="{0D108BD9-81ED-4DB2-BD59-A6C34878D82A}">
                    <a16:rowId xmlns:a16="http://schemas.microsoft.com/office/drawing/2014/main" val="4207208979"/>
                  </a:ext>
                </a:extLst>
              </a:tr>
              <a:tr h="344896">
                <a:tc>
                  <a:txBody>
                    <a:bodyPr/>
                    <a:lstStyle/>
                    <a:p>
                      <a:r>
                        <a:rPr lang="sv-SE" sz="1400" dirty="0"/>
                        <a:t>Anlägg </a:t>
                      </a:r>
                      <a:r>
                        <a:rPr lang="sv-SE" sz="1400" dirty="0" err="1"/>
                        <a:t>sprutfria</a:t>
                      </a:r>
                      <a:r>
                        <a:rPr lang="sv-SE" sz="1400" dirty="0"/>
                        <a:t> </a:t>
                      </a:r>
                      <a:r>
                        <a:rPr lang="sv-SE" sz="1400" dirty="0" err="1"/>
                        <a:t>kantzoner</a:t>
                      </a:r>
                      <a:endParaRPr lang="sv-SE" sz="1400" dirty="0"/>
                    </a:p>
                  </a:txBody>
                  <a:tcPr/>
                </a:tc>
                <a:tc>
                  <a:txBody>
                    <a:bodyPr/>
                    <a:lstStyle/>
                    <a:p>
                      <a:r>
                        <a:rPr lang="sv-SE" sz="1400" dirty="0"/>
                        <a:t>X</a:t>
                      </a:r>
                    </a:p>
                  </a:txBody>
                  <a:tcPr/>
                </a:tc>
                <a:tc>
                  <a:txBody>
                    <a:bodyPr/>
                    <a:lstStyle/>
                    <a:p>
                      <a:r>
                        <a:rPr lang="sv-SE" sz="1400" dirty="0"/>
                        <a:t>X</a:t>
                      </a:r>
                    </a:p>
                  </a:txBody>
                  <a:tcPr/>
                </a:tc>
                <a:tc>
                  <a:txBody>
                    <a:bodyPr/>
                    <a:lstStyle/>
                    <a:p>
                      <a:r>
                        <a:rPr lang="sv-SE" sz="1400" dirty="0"/>
                        <a:t>X</a:t>
                      </a:r>
                    </a:p>
                  </a:txBody>
                  <a:tcPr/>
                </a:tc>
                <a:tc>
                  <a:txBody>
                    <a:bodyPr/>
                    <a:lstStyle/>
                    <a:p>
                      <a:r>
                        <a:rPr lang="sv-SE" sz="1400" dirty="0"/>
                        <a:t>X</a:t>
                      </a:r>
                    </a:p>
                  </a:txBody>
                  <a:tcPr/>
                </a:tc>
                <a:extLst>
                  <a:ext uri="{0D108BD9-81ED-4DB2-BD59-A6C34878D82A}">
                    <a16:rowId xmlns:a16="http://schemas.microsoft.com/office/drawing/2014/main" val="2216301774"/>
                  </a:ext>
                </a:extLst>
              </a:tr>
              <a:tr h="344896">
                <a:tc>
                  <a:txBody>
                    <a:bodyPr/>
                    <a:lstStyle/>
                    <a:p>
                      <a:r>
                        <a:rPr lang="sv-SE" sz="1400" dirty="0"/>
                        <a:t>Odla blommande åkrar och kantzoner</a:t>
                      </a:r>
                    </a:p>
                  </a:txBody>
                  <a:tcPr/>
                </a:tc>
                <a:tc>
                  <a:txBody>
                    <a:bodyPr/>
                    <a:lstStyle/>
                    <a:p>
                      <a:r>
                        <a:rPr lang="sv-SE" sz="1400" dirty="0"/>
                        <a:t>X</a:t>
                      </a:r>
                    </a:p>
                  </a:txBody>
                  <a:tcPr/>
                </a:tc>
                <a:tc>
                  <a:txBody>
                    <a:bodyPr/>
                    <a:lstStyle/>
                    <a:p>
                      <a:r>
                        <a:rPr lang="sv-SE" sz="1400" dirty="0"/>
                        <a:t>X</a:t>
                      </a:r>
                    </a:p>
                  </a:txBody>
                  <a:tcPr/>
                </a:tc>
                <a:tc>
                  <a:txBody>
                    <a:bodyPr/>
                    <a:lstStyle/>
                    <a:p>
                      <a:r>
                        <a:rPr lang="sv-SE" sz="1400" dirty="0"/>
                        <a:t>X</a:t>
                      </a:r>
                    </a:p>
                  </a:txBody>
                  <a:tcPr/>
                </a:tc>
                <a:tc>
                  <a:txBody>
                    <a:bodyPr/>
                    <a:lstStyle/>
                    <a:p>
                      <a:r>
                        <a:rPr lang="sv-SE" sz="1400" dirty="0"/>
                        <a:t>X</a:t>
                      </a:r>
                    </a:p>
                  </a:txBody>
                  <a:tcPr/>
                </a:tc>
                <a:extLst>
                  <a:ext uri="{0D108BD9-81ED-4DB2-BD59-A6C34878D82A}">
                    <a16:rowId xmlns:a16="http://schemas.microsoft.com/office/drawing/2014/main" val="3528855487"/>
                  </a:ext>
                </a:extLst>
              </a:tr>
              <a:tr h="344896">
                <a:tc>
                  <a:txBody>
                    <a:bodyPr/>
                    <a:lstStyle/>
                    <a:p>
                      <a:r>
                        <a:rPr lang="sv-SE" sz="1400" dirty="0"/>
                        <a:t>Odla blommande grödor</a:t>
                      </a:r>
                    </a:p>
                  </a:txBody>
                  <a:tcPr/>
                </a:tc>
                <a:tc>
                  <a:txBody>
                    <a:bodyPr/>
                    <a:lstStyle/>
                    <a:p>
                      <a:r>
                        <a:rPr lang="sv-SE" sz="1400" dirty="0"/>
                        <a:t>X</a:t>
                      </a:r>
                    </a:p>
                  </a:txBody>
                  <a:tcPr/>
                </a:tc>
                <a:tc>
                  <a:txBody>
                    <a:bodyPr/>
                    <a:lstStyle/>
                    <a:p>
                      <a:r>
                        <a:rPr lang="sv-SE" sz="1400" dirty="0"/>
                        <a:t>X</a:t>
                      </a:r>
                    </a:p>
                  </a:txBody>
                  <a:tcPr/>
                </a:tc>
                <a:tc>
                  <a:txBody>
                    <a:bodyPr/>
                    <a:lstStyle/>
                    <a:p>
                      <a:r>
                        <a:rPr lang="sv-SE" sz="1400" dirty="0"/>
                        <a:t>X</a:t>
                      </a:r>
                    </a:p>
                  </a:txBody>
                  <a:tcPr/>
                </a:tc>
                <a:tc>
                  <a:txBody>
                    <a:bodyPr/>
                    <a:lstStyle/>
                    <a:p>
                      <a:r>
                        <a:rPr lang="sv-SE" sz="1400" dirty="0"/>
                        <a:t>X</a:t>
                      </a:r>
                    </a:p>
                  </a:txBody>
                  <a:tcPr/>
                </a:tc>
                <a:extLst>
                  <a:ext uri="{0D108BD9-81ED-4DB2-BD59-A6C34878D82A}">
                    <a16:rowId xmlns:a16="http://schemas.microsoft.com/office/drawing/2014/main" val="1652194785"/>
                  </a:ext>
                </a:extLst>
              </a:tr>
              <a:tr h="344896">
                <a:tc>
                  <a:txBody>
                    <a:bodyPr/>
                    <a:lstStyle/>
                    <a:p>
                      <a:r>
                        <a:rPr lang="sv-SE" sz="1400" dirty="0"/>
                        <a:t>Anlägg skyddszoner</a:t>
                      </a:r>
                      <a:r>
                        <a:rPr lang="sv-SE" sz="1400" baseline="0" dirty="0"/>
                        <a:t> intill diken</a:t>
                      </a:r>
                      <a:endParaRPr lang="sv-SE" sz="1400" dirty="0"/>
                    </a:p>
                  </a:txBody>
                  <a:tcPr/>
                </a:tc>
                <a:tc>
                  <a:txBody>
                    <a:bodyPr/>
                    <a:lstStyle/>
                    <a:p>
                      <a:r>
                        <a:rPr lang="sv-SE" sz="1400" dirty="0"/>
                        <a:t>X </a:t>
                      </a:r>
                    </a:p>
                  </a:txBody>
                  <a:tcPr/>
                </a:tc>
                <a:tc>
                  <a:txBody>
                    <a:bodyPr/>
                    <a:lstStyle/>
                    <a:p>
                      <a:r>
                        <a:rPr lang="sv-SE" sz="1400" dirty="0"/>
                        <a:t>X</a:t>
                      </a:r>
                    </a:p>
                  </a:txBody>
                  <a:tcPr/>
                </a:tc>
                <a:tc>
                  <a:txBody>
                    <a:bodyPr/>
                    <a:lstStyle/>
                    <a:p>
                      <a:r>
                        <a:rPr lang="sv-SE" sz="1400" dirty="0"/>
                        <a:t>X</a:t>
                      </a:r>
                    </a:p>
                  </a:txBody>
                  <a:tcPr/>
                </a:tc>
                <a:tc>
                  <a:txBody>
                    <a:bodyPr/>
                    <a:lstStyle/>
                    <a:p>
                      <a:r>
                        <a:rPr lang="sv-SE" sz="1400" dirty="0"/>
                        <a:t>X</a:t>
                      </a:r>
                    </a:p>
                  </a:txBody>
                  <a:tcPr/>
                </a:tc>
                <a:extLst>
                  <a:ext uri="{0D108BD9-81ED-4DB2-BD59-A6C34878D82A}">
                    <a16:rowId xmlns:a16="http://schemas.microsoft.com/office/drawing/2014/main" val="2556378218"/>
                  </a:ext>
                </a:extLst>
              </a:tr>
              <a:tr h="344896">
                <a:tc>
                  <a:txBody>
                    <a:bodyPr/>
                    <a:lstStyle/>
                    <a:p>
                      <a:r>
                        <a:rPr lang="sv-SE" sz="1400" dirty="0"/>
                        <a:t>Underhåll</a:t>
                      </a:r>
                      <a:r>
                        <a:rPr lang="sv-SE" sz="1400" baseline="0" dirty="0"/>
                        <a:t> diken för biologisk mångfald</a:t>
                      </a:r>
                      <a:endParaRPr lang="sv-SE" sz="1400" dirty="0"/>
                    </a:p>
                  </a:txBody>
                  <a:tcPr/>
                </a:tc>
                <a:tc>
                  <a:txBody>
                    <a:bodyPr/>
                    <a:lstStyle/>
                    <a:p>
                      <a:r>
                        <a:rPr lang="sv-SE" sz="1400" dirty="0"/>
                        <a:t>X</a:t>
                      </a:r>
                    </a:p>
                  </a:txBody>
                  <a:tcPr/>
                </a:tc>
                <a:tc>
                  <a:txBody>
                    <a:bodyPr/>
                    <a:lstStyle/>
                    <a:p>
                      <a:r>
                        <a:rPr lang="sv-SE" sz="1400" dirty="0"/>
                        <a:t>X</a:t>
                      </a:r>
                    </a:p>
                  </a:txBody>
                  <a:tcPr/>
                </a:tc>
                <a:tc>
                  <a:txBody>
                    <a:bodyPr/>
                    <a:lstStyle/>
                    <a:p>
                      <a:r>
                        <a:rPr lang="sv-SE" sz="1400" dirty="0"/>
                        <a:t>X</a:t>
                      </a:r>
                    </a:p>
                  </a:txBody>
                  <a:tcPr/>
                </a:tc>
                <a:tc>
                  <a:txBody>
                    <a:bodyPr/>
                    <a:lstStyle/>
                    <a:p>
                      <a:r>
                        <a:rPr lang="sv-SE" sz="1400" dirty="0"/>
                        <a:t>X</a:t>
                      </a:r>
                    </a:p>
                  </a:txBody>
                  <a:tcPr/>
                </a:tc>
                <a:extLst>
                  <a:ext uri="{0D108BD9-81ED-4DB2-BD59-A6C34878D82A}">
                    <a16:rowId xmlns:a16="http://schemas.microsoft.com/office/drawing/2014/main" val="1449325350"/>
                  </a:ext>
                </a:extLst>
              </a:tr>
              <a:tr h="344896">
                <a:tc>
                  <a:txBody>
                    <a:bodyPr/>
                    <a:lstStyle/>
                    <a:p>
                      <a:r>
                        <a:rPr lang="sv-SE" sz="1400" dirty="0"/>
                        <a:t>Spara</a:t>
                      </a:r>
                      <a:r>
                        <a:rPr lang="sv-SE" sz="1400" baseline="0" dirty="0"/>
                        <a:t> träd och buskar</a:t>
                      </a:r>
                      <a:endParaRPr lang="sv-SE" sz="1400" dirty="0"/>
                    </a:p>
                  </a:txBody>
                  <a:tcPr/>
                </a:tc>
                <a:tc>
                  <a:txBody>
                    <a:bodyPr/>
                    <a:lstStyle/>
                    <a:p>
                      <a:r>
                        <a:rPr lang="sv-SE" sz="1400" dirty="0"/>
                        <a:t>X</a:t>
                      </a:r>
                    </a:p>
                  </a:txBody>
                  <a:tcPr/>
                </a:tc>
                <a:tc>
                  <a:txBody>
                    <a:bodyPr/>
                    <a:lstStyle/>
                    <a:p>
                      <a:r>
                        <a:rPr lang="sv-SE" sz="1400" dirty="0"/>
                        <a:t>X</a:t>
                      </a:r>
                    </a:p>
                  </a:txBody>
                  <a:tcPr/>
                </a:tc>
                <a:tc>
                  <a:txBody>
                    <a:bodyPr/>
                    <a:lstStyle/>
                    <a:p>
                      <a:r>
                        <a:rPr lang="sv-SE" sz="1400" dirty="0"/>
                        <a:t>X</a:t>
                      </a:r>
                    </a:p>
                  </a:txBody>
                  <a:tcPr/>
                </a:tc>
                <a:tc>
                  <a:txBody>
                    <a:bodyPr/>
                    <a:lstStyle/>
                    <a:p>
                      <a:r>
                        <a:rPr lang="sv-SE" sz="1400" dirty="0"/>
                        <a:t>X</a:t>
                      </a:r>
                    </a:p>
                  </a:txBody>
                  <a:tcPr/>
                </a:tc>
                <a:extLst>
                  <a:ext uri="{0D108BD9-81ED-4DB2-BD59-A6C34878D82A}">
                    <a16:rowId xmlns:a16="http://schemas.microsoft.com/office/drawing/2014/main" val="2018526177"/>
                  </a:ext>
                </a:extLst>
              </a:tr>
              <a:tr h="344896">
                <a:tc>
                  <a:txBody>
                    <a:bodyPr/>
                    <a:lstStyle/>
                    <a:p>
                      <a:r>
                        <a:rPr lang="sv-SE" sz="1400" dirty="0"/>
                        <a:t>Gynna bryn</a:t>
                      </a:r>
                    </a:p>
                  </a:txBody>
                  <a:tcPr/>
                </a:tc>
                <a:tc>
                  <a:txBody>
                    <a:bodyPr/>
                    <a:lstStyle/>
                    <a:p>
                      <a:r>
                        <a:rPr lang="sv-SE" sz="1400" dirty="0"/>
                        <a:t>X</a:t>
                      </a:r>
                    </a:p>
                  </a:txBody>
                  <a:tcPr/>
                </a:tc>
                <a:tc>
                  <a:txBody>
                    <a:bodyPr/>
                    <a:lstStyle/>
                    <a:p>
                      <a:r>
                        <a:rPr lang="sv-SE" sz="1400" dirty="0"/>
                        <a:t>X</a:t>
                      </a:r>
                    </a:p>
                  </a:txBody>
                  <a:tcPr/>
                </a:tc>
                <a:tc>
                  <a:txBody>
                    <a:bodyPr/>
                    <a:lstStyle/>
                    <a:p>
                      <a:r>
                        <a:rPr lang="sv-SE" sz="1400" dirty="0"/>
                        <a:t>X</a:t>
                      </a:r>
                    </a:p>
                  </a:txBody>
                  <a:tcPr/>
                </a:tc>
                <a:tc>
                  <a:txBody>
                    <a:bodyPr/>
                    <a:lstStyle/>
                    <a:p>
                      <a:r>
                        <a:rPr lang="sv-SE" sz="1400" dirty="0"/>
                        <a:t>X</a:t>
                      </a:r>
                    </a:p>
                  </a:txBody>
                  <a:tcPr/>
                </a:tc>
                <a:extLst>
                  <a:ext uri="{0D108BD9-81ED-4DB2-BD59-A6C34878D82A}">
                    <a16:rowId xmlns:a16="http://schemas.microsoft.com/office/drawing/2014/main" val="1448601600"/>
                  </a:ext>
                </a:extLst>
              </a:tr>
              <a:tr h="344896">
                <a:tc>
                  <a:txBody>
                    <a:bodyPr/>
                    <a:lstStyle/>
                    <a:p>
                      <a:r>
                        <a:rPr lang="sv-SE" sz="1400" dirty="0"/>
                        <a:t>Plantera</a:t>
                      </a:r>
                      <a:r>
                        <a:rPr lang="sv-SE" sz="1400" baseline="0" dirty="0"/>
                        <a:t> </a:t>
                      </a:r>
                      <a:r>
                        <a:rPr lang="sv-SE" sz="1400" baseline="0" dirty="0" err="1"/>
                        <a:t>buskrader</a:t>
                      </a:r>
                      <a:r>
                        <a:rPr lang="sv-SE" sz="1400" baseline="0" dirty="0"/>
                        <a:t>/</a:t>
                      </a:r>
                      <a:r>
                        <a:rPr lang="sv-SE" sz="1400" baseline="0" dirty="0" err="1"/>
                        <a:t>lähäckar</a:t>
                      </a:r>
                      <a:endParaRPr lang="sv-SE" sz="1400" dirty="0"/>
                    </a:p>
                  </a:txBody>
                  <a:tcPr/>
                </a:tc>
                <a:tc>
                  <a:txBody>
                    <a:bodyPr/>
                    <a:lstStyle/>
                    <a:p>
                      <a:r>
                        <a:rPr lang="sv-SE" sz="1400" dirty="0"/>
                        <a:t>X</a:t>
                      </a:r>
                    </a:p>
                  </a:txBody>
                  <a:tcPr/>
                </a:tc>
                <a:tc>
                  <a:txBody>
                    <a:bodyPr/>
                    <a:lstStyle/>
                    <a:p>
                      <a:r>
                        <a:rPr lang="sv-SE" sz="1400" dirty="0"/>
                        <a:t>X</a:t>
                      </a:r>
                    </a:p>
                  </a:txBody>
                  <a:tcPr/>
                </a:tc>
                <a:tc>
                  <a:txBody>
                    <a:bodyPr/>
                    <a:lstStyle/>
                    <a:p>
                      <a:r>
                        <a:rPr lang="sv-SE" sz="1400" dirty="0"/>
                        <a:t>X</a:t>
                      </a:r>
                    </a:p>
                  </a:txBody>
                  <a:tcPr/>
                </a:tc>
                <a:tc>
                  <a:txBody>
                    <a:bodyPr/>
                    <a:lstStyle/>
                    <a:p>
                      <a:r>
                        <a:rPr lang="sv-SE" sz="1400" dirty="0"/>
                        <a:t>X</a:t>
                      </a:r>
                    </a:p>
                  </a:txBody>
                  <a:tcPr/>
                </a:tc>
                <a:extLst>
                  <a:ext uri="{0D108BD9-81ED-4DB2-BD59-A6C34878D82A}">
                    <a16:rowId xmlns:a16="http://schemas.microsoft.com/office/drawing/2014/main" val="1764592440"/>
                  </a:ext>
                </a:extLst>
              </a:tr>
              <a:tr h="344896">
                <a:tc>
                  <a:txBody>
                    <a:bodyPr/>
                    <a:lstStyle/>
                    <a:p>
                      <a:r>
                        <a:rPr lang="sv-SE" sz="1400" dirty="0"/>
                        <a:t>Vårplöj</a:t>
                      </a:r>
                    </a:p>
                  </a:txBody>
                  <a:tcPr/>
                </a:tc>
                <a:tc>
                  <a:txBody>
                    <a:bodyPr/>
                    <a:lstStyle/>
                    <a:p>
                      <a:endParaRPr lang="sv-SE" sz="1400" dirty="0"/>
                    </a:p>
                  </a:txBody>
                  <a:tcPr/>
                </a:tc>
                <a:tc>
                  <a:txBody>
                    <a:bodyPr/>
                    <a:lstStyle/>
                    <a:p>
                      <a:r>
                        <a:rPr lang="sv-SE" sz="1400" dirty="0"/>
                        <a:t>X</a:t>
                      </a:r>
                    </a:p>
                  </a:txBody>
                  <a:tcPr/>
                </a:tc>
                <a:tc>
                  <a:txBody>
                    <a:bodyPr/>
                    <a:lstStyle/>
                    <a:p>
                      <a:r>
                        <a:rPr lang="sv-SE" sz="1400" dirty="0"/>
                        <a:t>X</a:t>
                      </a:r>
                    </a:p>
                  </a:txBody>
                  <a:tcPr/>
                </a:tc>
                <a:tc>
                  <a:txBody>
                    <a:bodyPr/>
                    <a:lstStyle/>
                    <a:p>
                      <a:r>
                        <a:rPr lang="sv-SE" sz="1400" dirty="0"/>
                        <a:t>X</a:t>
                      </a:r>
                    </a:p>
                  </a:txBody>
                  <a:tcPr/>
                </a:tc>
                <a:extLst>
                  <a:ext uri="{0D108BD9-81ED-4DB2-BD59-A6C34878D82A}">
                    <a16:rowId xmlns:a16="http://schemas.microsoft.com/office/drawing/2014/main" val="1571270281"/>
                  </a:ext>
                </a:extLst>
              </a:tr>
              <a:tr h="344896">
                <a:tc>
                  <a:txBody>
                    <a:bodyPr/>
                    <a:lstStyle/>
                    <a:p>
                      <a:r>
                        <a:rPr lang="sv-SE" sz="1400" dirty="0"/>
                        <a:t>Så fånggrödor/mellangrödor</a:t>
                      </a:r>
                    </a:p>
                  </a:txBody>
                  <a:tcPr/>
                </a:tc>
                <a:tc>
                  <a:txBody>
                    <a:bodyPr/>
                    <a:lstStyle/>
                    <a:p>
                      <a:r>
                        <a:rPr lang="sv-SE" sz="1400" dirty="0"/>
                        <a:t>X</a:t>
                      </a:r>
                    </a:p>
                  </a:txBody>
                  <a:tcPr/>
                </a:tc>
                <a:tc>
                  <a:txBody>
                    <a:bodyPr/>
                    <a:lstStyle/>
                    <a:p>
                      <a:r>
                        <a:rPr lang="sv-SE" sz="1400" dirty="0"/>
                        <a:t>X</a:t>
                      </a:r>
                    </a:p>
                  </a:txBody>
                  <a:tcPr/>
                </a:tc>
                <a:tc>
                  <a:txBody>
                    <a:bodyPr/>
                    <a:lstStyle/>
                    <a:p>
                      <a:r>
                        <a:rPr lang="sv-SE" sz="1400" dirty="0"/>
                        <a:t>X</a:t>
                      </a:r>
                    </a:p>
                  </a:txBody>
                  <a:tcPr/>
                </a:tc>
                <a:tc>
                  <a:txBody>
                    <a:bodyPr/>
                    <a:lstStyle/>
                    <a:p>
                      <a:r>
                        <a:rPr lang="sv-SE" sz="1400" dirty="0"/>
                        <a:t>X</a:t>
                      </a:r>
                    </a:p>
                  </a:txBody>
                  <a:tcPr/>
                </a:tc>
                <a:extLst>
                  <a:ext uri="{0D108BD9-81ED-4DB2-BD59-A6C34878D82A}">
                    <a16:rowId xmlns:a16="http://schemas.microsoft.com/office/drawing/2014/main" val="843517712"/>
                  </a:ext>
                </a:extLst>
              </a:tr>
              <a:tr h="344896">
                <a:tc>
                  <a:txBody>
                    <a:bodyPr/>
                    <a:lstStyle/>
                    <a:p>
                      <a:r>
                        <a:rPr lang="sv-SE" sz="1400" dirty="0"/>
                        <a:t>Sköt småbiotoper och impediment</a:t>
                      </a:r>
                    </a:p>
                  </a:txBody>
                  <a:tcPr/>
                </a:tc>
                <a:tc>
                  <a:txBody>
                    <a:bodyPr/>
                    <a:lstStyle/>
                    <a:p>
                      <a:r>
                        <a:rPr lang="sv-SE" sz="1400" dirty="0"/>
                        <a:t>X</a:t>
                      </a:r>
                    </a:p>
                  </a:txBody>
                  <a:tcPr/>
                </a:tc>
                <a:tc>
                  <a:txBody>
                    <a:bodyPr/>
                    <a:lstStyle/>
                    <a:p>
                      <a:r>
                        <a:rPr lang="sv-SE" sz="1400" dirty="0"/>
                        <a:t>X</a:t>
                      </a:r>
                    </a:p>
                  </a:txBody>
                  <a:tcPr/>
                </a:tc>
                <a:tc>
                  <a:txBody>
                    <a:bodyPr/>
                    <a:lstStyle/>
                    <a:p>
                      <a:r>
                        <a:rPr lang="sv-SE" sz="1400" dirty="0"/>
                        <a:t>X</a:t>
                      </a:r>
                    </a:p>
                  </a:txBody>
                  <a:tcPr/>
                </a:tc>
                <a:tc>
                  <a:txBody>
                    <a:bodyPr/>
                    <a:lstStyle/>
                    <a:p>
                      <a:r>
                        <a:rPr lang="sv-SE" sz="1400" dirty="0"/>
                        <a:t>X</a:t>
                      </a:r>
                    </a:p>
                  </a:txBody>
                  <a:tcPr/>
                </a:tc>
                <a:extLst>
                  <a:ext uri="{0D108BD9-81ED-4DB2-BD59-A6C34878D82A}">
                    <a16:rowId xmlns:a16="http://schemas.microsoft.com/office/drawing/2014/main" val="1630613974"/>
                  </a:ext>
                </a:extLst>
              </a:tr>
            </a:tbl>
          </a:graphicData>
        </a:graphic>
      </p:graphicFrame>
      <p:sp>
        <p:nvSpPr>
          <p:cNvPr id="2" name="Rubrik 1"/>
          <p:cNvSpPr>
            <a:spLocks noGrp="1"/>
          </p:cNvSpPr>
          <p:nvPr>
            <p:ph type="title"/>
          </p:nvPr>
        </p:nvSpPr>
        <p:spPr>
          <a:xfrm>
            <a:off x="1177200" y="31538"/>
            <a:ext cx="8280000" cy="1165138"/>
          </a:xfrm>
        </p:spPr>
        <p:txBody>
          <a:bodyPr>
            <a:normAutofit/>
          </a:bodyPr>
          <a:lstStyle/>
          <a:p>
            <a:r>
              <a:rPr lang="sv-SE" dirty="0"/>
              <a:t>Åtgärder för mångfald på gården</a:t>
            </a:r>
          </a:p>
        </p:txBody>
      </p:sp>
      <p:sp>
        <p:nvSpPr>
          <p:cNvPr id="4" name="textruta 3"/>
          <p:cNvSpPr txBox="1"/>
          <p:nvPr/>
        </p:nvSpPr>
        <p:spPr>
          <a:xfrm>
            <a:off x="7289899" y="6519446"/>
            <a:ext cx="4152099" cy="307777"/>
          </a:xfrm>
          <a:prstGeom prst="rect">
            <a:avLst/>
          </a:prstGeom>
          <a:noFill/>
        </p:spPr>
        <p:txBody>
          <a:bodyPr wrap="none" rtlCol="0">
            <a:spAutoFit/>
          </a:bodyPr>
          <a:lstStyle/>
          <a:p>
            <a:r>
              <a:rPr lang="sv-SE" sz="1400" dirty="0"/>
              <a:t>Läs mer här: </a:t>
            </a:r>
            <a:r>
              <a:rPr lang="sv-SE" sz="1400" dirty="0">
                <a:hlinkClick r:id="rId2"/>
              </a:rPr>
              <a:t>Gynna mångfalden i åkerlandskapet</a:t>
            </a:r>
            <a:r>
              <a:rPr lang="sv-SE" sz="1400" dirty="0"/>
              <a:t> </a:t>
            </a:r>
          </a:p>
        </p:txBody>
      </p:sp>
    </p:spTree>
    <p:extLst>
      <p:ext uri="{BB962C8B-B14F-4D97-AF65-F5344CB8AC3E}">
        <p14:creationId xmlns:p14="http://schemas.microsoft.com/office/powerpoint/2010/main" val="23713636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Platshållare för innehåll 5" descr="En tabell över åtgärder för biologisk mångfald" title="En tabell"/>
          <p:cNvGraphicFramePr>
            <a:graphicFrameLocks noGrp="1"/>
          </p:cNvGraphicFramePr>
          <p:nvPr>
            <p:ph sz="quarter" idx="13"/>
            <p:extLst>
              <p:ext uri="{D42A27DB-BD31-4B8C-83A1-F6EECF244321}">
                <p14:modId xmlns:p14="http://schemas.microsoft.com/office/powerpoint/2010/main" val="4222753338"/>
              </p:ext>
            </p:extLst>
          </p:nvPr>
        </p:nvGraphicFramePr>
        <p:xfrm>
          <a:off x="1177925" y="1502427"/>
          <a:ext cx="8278811" cy="4889138"/>
        </p:xfrm>
        <a:graphic>
          <a:graphicData uri="http://schemas.openxmlformats.org/drawingml/2006/table">
            <a:tbl>
              <a:tblPr firstRow="1" bandRow="1">
                <a:tableStyleId>{F5AB1C69-6EDB-4FF4-983F-18BD219EF322}</a:tableStyleId>
              </a:tblPr>
              <a:tblGrid>
                <a:gridCol w="3283961">
                  <a:extLst>
                    <a:ext uri="{9D8B030D-6E8A-4147-A177-3AD203B41FA5}">
                      <a16:colId xmlns:a16="http://schemas.microsoft.com/office/drawing/2014/main" val="544344547"/>
                    </a:ext>
                  </a:extLst>
                </a:gridCol>
                <a:gridCol w="2087401">
                  <a:extLst>
                    <a:ext uri="{9D8B030D-6E8A-4147-A177-3AD203B41FA5}">
                      <a16:colId xmlns:a16="http://schemas.microsoft.com/office/drawing/2014/main" val="797077677"/>
                    </a:ext>
                  </a:extLst>
                </a:gridCol>
                <a:gridCol w="1043700">
                  <a:extLst>
                    <a:ext uri="{9D8B030D-6E8A-4147-A177-3AD203B41FA5}">
                      <a16:colId xmlns:a16="http://schemas.microsoft.com/office/drawing/2014/main" val="3185163019"/>
                    </a:ext>
                  </a:extLst>
                </a:gridCol>
                <a:gridCol w="820050">
                  <a:extLst>
                    <a:ext uri="{9D8B030D-6E8A-4147-A177-3AD203B41FA5}">
                      <a16:colId xmlns:a16="http://schemas.microsoft.com/office/drawing/2014/main" val="2519827194"/>
                    </a:ext>
                  </a:extLst>
                </a:gridCol>
                <a:gridCol w="1043699">
                  <a:extLst>
                    <a:ext uri="{9D8B030D-6E8A-4147-A177-3AD203B41FA5}">
                      <a16:colId xmlns:a16="http://schemas.microsoft.com/office/drawing/2014/main" val="3313881146"/>
                    </a:ext>
                  </a:extLst>
                </a:gridCol>
              </a:tblGrid>
              <a:tr h="347824">
                <a:tc>
                  <a:txBody>
                    <a:bodyPr/>
                    <a:lstStyle/>
                    <a:p>
                      <a:r>
                        <a:rPr lang="sv-SE" sz="1400" dirty="0"/>
                        <a:t>Åtgärd</a:t>
                      </a:r>
                    </a:p>
                  </a:txBody>
                  <a:tcPr/>
                </a:tc>
                <a:tc>
                  <a:txBody>
                    <a:bodyPr/>
                    <a:lstStyle/>
                    <a:p>
                      <a:r>
                        <a:rPr lang="sv-SE" sz="1400" dirty="0"/>
                        <a:t>Pollinerande</a:t>
                      </a:r>
                      <a:r>
                        <a:rPr lang="sv-SE" sz="1400" baseline="0" dirty="0"/>
                        <a:t> insekter</a:t>
                      </a:r>
                      <a:endParaRPr lang="sv-SE" sz="1400" dirty="0"/>
                    </a:p>
                  </a:txBody>
                  <a:tcPr/>
                </a:tc>
                <a:tc>
                  <a:txBody>
                    <a:bodyPr/>
                    <a:lstStyle/>
                    <a:p>
                      <a:r>
                        <a:rPr lang="sv-SE" sz="1400" dirty="0"/>
                        <a:t>Nyttodjur</a:t>
                      </a:r>
                    </a:p>
                  </a:txBody>
                  <a:tcPr/>
                </a:tc>
                <a:tc>
                  <a:txBody>
                    <a:bodyPr/>
                    <a:lstStyle/>
                    <a:p>
                      <a:r>
                        <a:rPr lang="sv-SE" sz="1400" dirty="0"/>
                        <a:t>Fåglar</a:t>
                      </a:r>
                    </a:p>
                  </a:txBody>
                  <a:tcPr/>
                </a:tc>
                <a:tc>
                  <a:txBody>
                    <a:bodyPr/>
                    <a:lstStyle/>
                    <a:p>
                      <a:r>
                        <a:rPr lang="sv-SE" sz="1400" dirty="0"/>
                        <a:t>Fältvilt</a:t>
                      </a:r>
                    </a:p>
                  </a:txBody>
                  <a:tcPr/>
                </a:tc>
                <a:extLst>
                  <a:ext uri="{0D108BD9-81ED-4DB2-BD59-A6C34878D82A}">
                    <a16:rowId xmlns:a16="http://schemas.microsoft.com/office/drawing/2014/main" val="3967038753"/>
                  </a:ext>
                </a:extLst>
              </a:tr>
              <a:tr h="348051">
                <a:tc>
                  <a:txBody>
                    <a:bodyPr/>
                    <a:lstStyle/>
                    <a:p>
                      <a:r>
                        <a:rPr lang="sv-SE" sz="1400" dirty="0"/>
                        <a:t>Anlägg en skalbaggsås</a:t>
                      </a:r>
                    </a:p>
                  </a:txBody>
                  <a:tcPr/>
                </a:tc>
                <a:tc>
                  <a:txBody>
                    <a:bodyPr/>
                    <a:lstStyle/>
                    <a:p>
                      <a:r>
                        <a:rPr lang="sv-SE" sz="1400" dirty="0"/>
                        <a:t>X</a:t>
                      </a:r>
                    </a:p>
                  </a:txBody>
                  <a:tcPr/>
                </a:tc>
                <a:tc>
                  <a:txBody>
                    <a:bodyPr/>
                    <a:lstStyle/>
                    <a:p>
                      <a:r>
                        <a:rPr lang="sv-SE" sz="1400" dirty="0"/>
                        <a:t>X</a:t>
                      </a:r>
                    </a:p>
                  </a:txBody>
                  <a:tcPr/>
                </a:tc>
                <a:tc>
                  <a:txBody>
                    <a:bodyPr/>
                    <a:lstStyle/>
                    <a:p>
                      <a:r>
                        <a:rPr lang="sv-SE" sz="1400" dirty="0"/>
                        <a:t>X</a:t>
                      </a:r>
                    </a:p>
                  </a:txBody>
                  <a:tcPr/>
                </a:tc>
                <a:tc>
                  <a:txBody>
                    <a:bodyPr/>
                    <a:lstStyle/>
                    <a:p>
                      <a:r>
                        <a:rPr lang="sv-SE" sz="1400" dirty="0"/>
                        <a:t>X</a:t>
                      </a:r>
                    </a:p>
                  </a:txBody>
                  <a:tcPr/>
                </a:tc>
                <a:extLst>
                  <a:ext uri="{0D108BD9-81ED-4DB2-BD59-A6C34878D82A}">
                    <a16:rowId xmlns:a16="http://schemas.microsoft.com/office/drawing/2014/main" val="3477205629"/>
                  </a:ext>
                </a:extLst>
              </a:tr>
              <a:tr h="342331">
                <a:tc>
                  <a:txBody>
                    <a:bodyPr/>
                    <a:lstStyle/>
                    <a:p>
                      <a:r>
                        <a:rPr lang="sv-SE" sz="1400" dirty="0"/>
                        <a:t>Anlägg en våtmark</a:t>
                      </a:r>
                    </a:p>
                  </a:txBody>
                  <a:tcPr/>
                </a:tc>
                <a:tc>
                  <a:txBody>
                    <a:bodyPr/>
                    <a:lstStyle/>
                    <a:p>
                      <a:r>
                        <a:rPr lang="sv-SE" sz="1400" dirty="0"/>
                        <a:t>X</a:t>
                      </a:r>
                    </a:p>
                  </a:txBody>
                  <a:tcPr/>
                </a:tc>
                <a:tc>
                  <a:txBody>
                    <a:bodyPr/>
                    <a:lstStyle/>
                    <a:p>
                      <a:r>
                        <a:rPr lang="sv-SE" sz="1400" dirty="0"/>
                        <a:t>X</a:t>
                      </a:r>
                    </a:p>
                  </a:txBody>
                  <a:tcPr/>
                </a:tc>
                <a:tc>
                  <a:txBody>
                    <a:bodyPr/>
                    <a:lstStyle/>
                    <a:p>
                      <a:r>
                        <a:rPr lang="sv-SE" sz="1400" dirty="0"/>
                        <a:t>X</a:t>
                      </a:r>
                    </a:p>
                  </a:txBody>
                  <a:tcPr/>
                </a:tc>
                <a:tc>
                  <a:txBody>
                    <a:bodyPr/>
                    <a:lstStyle/>
                    <a:p>
                      <a:r>
                        <a:rPr lang="sv-SE" sz="1400" dirty="0"/>
                        <a:t>X</a:t>
                      </a:r>
                    </a:p>
                  </a:txBody>
                  <a:tcPr/>
                </a:tc>
                <a:extLst>
                  <a:ext uri="{0D108BD9-81ED-4DB2-BD59-A6C34878D82A}">
                    <a16:rowId xmlns:a16="http://schemas.microsoft.com/office/drawing/2014/main" val="2532938050"/>
                  </a:ext>
                </a:extLst>
              </a:tr>
              <a:tr h="370308">
                <a:tc>
                  <a:txBody>
                    <a:bodyPr/>
                    <a:lstStyle/>
                    <a:p>
                      <a:r>
                        <a:rPr lang="sv-SE" sz="1400" dirty="0"/>
                        <a:t>Anlägg en sandbädd</a:t>
                      </a:r>
                    </a:p>
                  </a:txBody>
                  <a:tcPr/>
                </a:tc>
                <a:tc>
                  <a:txBody>
                    <a:bodyPr/>
                    <a:lstStyle/>
                    <a:p>
                      <a:r>
                        <a:rPr lang="sv-SE" sz="1400" dirty="0"/>
                        <a:t>X</a:t>
                      </a:r>
                    </a:p>
                  </a:txBody>
                  <a:tcPr/>
                </a:tc>
                <a:tc>
                  <a:txBody>
                    <a:bodyPr/>
                    <a:lstStyle/>
                    <a:p>
                      <a:endParaRPr lang="sv-SE" sz="1400" dirty="0"/>
                    </a:p>
                  </a:txBody>
                  <a:tcPr/>
                </a:tc>
                <a:tc>
                  <a:txBody>
                    <a:bodyPr/>
                    <a:lstStyle/>
                    <a:p>
                      <a:endParaRPr lang="sv-SE" sz="1400" dirty="0"/>
                    </a:p>
                  </a:txBody>
                  <a:tcPr/>
                </a:tc>
                <a:tc>
                  <a:txBody>
                    <a:bodyPr/>
                    <a:lstStyle/>
                    <a:p>
                      <a:endParaRPr lang="sv-SE" sz="1400" dirty="0"/>
                    </a:p>
                  </a:txBody>
                  <a:tcPr/>
                </a:tc>
                <a:extLst>
                  <a:ext uri="{0D108BD9-81ED-4DB2-BD59-A6C34878D82A}">
                    <a16:rowId xmlns:a16="http://schemas.microsoft.com/office/drawing/2014/main" val="1692586402"/>
                  </a:ext>
                </a:extLst>
              </a:tr>
              <a:tr h="370308">
                <a:tc>
                  <a:txBody>
                    <a:bodyPr/>
                    <a:lstStyle/>
                    <a:p>
                      <a:r>
                        <a:rPr lang="sv-SE" sz="1400" dirty="0"/>
                        <a:t>Lämna en bit otröskad</a:t>
                      </a:r>
                      <a:r>
                        <a:rPr lang="sv-SE" sz="1400" baseline="0" dirty="0"/>
                        <a:t> gröda</a:t>
                      </a:r>
                      <a:endParaRPr lang="sv-SE" sz="1400" dirty="0"/>
                    </a:p>
                  </a:txBody>
                  <a:tcPr/>
                </a:tc>
                <a:tc>
                  <a:txBody>
                    <a:bodyPr/>
                    <a:lstStyle/>
                    <a:p>
                      <a:endParaRPr lang="sv-SE" sz="1400" dirty="0"/>
                    </a:p>
                  </a:txBody>
                  <a:tcPr/>
                </a:tc>
                <a:tc>
                  <a:txBody>
                    <a:bodyPr/>
                    <a:lstStyle/>
                    <a:p>
                      <a:endParaRPr lang="sv-SE" sz="1400" dirty="0"/>
                    </a:p>
                  </a:txBody>
                  <a:tcPr/>
                </a:tc>
                <a:tc>
                  <a:txBody>
                    <a:bodyPr/>
                    <a:lstStyle/>
                    <a:p>
                      <a:r>
                        <a:rPr lang="sv-SE" sz="1400" dirty="0"/>
                        <a:t>X</a:t>
                      </a:r>
                    </a:p>
                  </a:txBody>
                  <a:tcPr/>
                </a:tc>
                <a:tc>
                  <a:txBody>
                    <a:bodyPr/>
                    <a:lstStyle/>
                    <a:p>
                      <a:r>
                        <a:rPr lang="sv-SE" sz="1400" dirty="0"/>
                        <a:t>X</a:t>
                      </a:r>
                    </a:p>
                  </a:txBody>
                  <a:tcPr/>
                </a:tc>
                <a:extLst>
                  <a:ext uri="{0D108BD9-81ED-4DB2-BD59-A6C34878D82A}">
                    <a16:rowId xmlns:a16="http://schemas.microsoft.com/office/drawing/2014/main" val="843196615"/>
                  </a:ext>
                </a:extLst>
              </a:tr>
              <a:tr h="370308">
                <a:tc>
                  <a:txBody>
                    <a:bodyPr/>
                    <a:lstStyle/>
                    <a:p>
                      <a:r>
                        <a:rPr lang="sv-SE" sz="1400" dirty="0"/>
                        <a:t>Slå vallen inifrån och ut</a:t>
                      </a:r>
                    </a:p>
                  </a:txBody>
                  <a:tcPr/>
                </a:tc>
                <a:tc>
                  <a:txBody>
                    <a:bodyPr/>
                    <a:lstStyle/>
                    <a:p>
                      <a:endParaRPr lang="sv-SE" sz="1400" dirty="0"/>
                    </a:p>
                  </a:txBody>
                  <a:tcPr/>
                </a:tc>
                <a:tc>
                  <a:txBody>
                    <a:bodyPr/>
                    <a:lstStyle/>
                    <a:p>
                      <a:endParaRPr lang="sv-SE" sz="1400" dirty="0"/>
                    </a:p>
                  </a:txBody>
                  <a:tcPr/>
                </a:tc>
                <a:tc>
                  <a:txBody>
                    <a:bodyPr/>
                    <a:lstStyle/>
                    <a:p>
                      <a:r>
                        <a:rPr lang="sv-SE" sz="1400" dirty="0"/>
                        <a:t>X</a:t>
                      </a:r>
                    </a:p>
                  </a:txBody>
                  <a:tcPr/>
                </a:tc>
                <a:tc>
                  <a:txBody>
                    <a:bodyPr/>
                    <a:lstStyle/>
                    <a:p>
                      <a:r>
                        <a:rPr lang="sv-SE" sz="1400" dirty="0"/>
                        <a:t>X</a:t>
                      </a:r>
                    </a:p>
                  </a:txBody>
                  <a:tcPr/>
                </a:tc>
                <a:extLst>
                  <a:ext uri="{0D108BD9-81ED-4DB2-BD59-A6C34878D82A}">
                    <a16:rowId xmlns:a16="http://schemas.microsoft.com/office/drawing/2014/main" val="3151076204"/>
                  </a:ext>
                </a:extLst>
              </a:tr>
              <a:tr h="370308">
                <a:tc>
                  <a:txBody>
                    <a:bodyPr/>
                    <a:lstStyle/>
                    <a:p>
                      <a:r>
                        <a:rPr lang="sv-SE" sz="1400" dirty="0"/>
                        <a:t>Spara en del</a:t>
                      </a:r>
                      <a:r>
                        <a:rPr lang="sv-SE" sz="1400" baseline="0" dirty="0"/>
                        <a:t> av</a:t>
                      </a:r>
                      <a:r>
                        <a:rPr lang="sv-SE" sz="1400" dirty="0"/>
                        <a:t> vallen vid skörd</a:t>
                      </a:r>
                    </a:p>
                  </a:txBody>
                  <a:tcPr/>
                </a:tc>
                <a:tc>
                  <a:txBody>
                    <a:bodyPr/>
                    <a:lstStyle/>
                    <a:p>
                      <a:r>
                        <a:rPr lang="sv-SE" sz="1400" dirty="0"/>
                        <a:t>X</a:t>
                      </a:r>
                    </a:p>
                  </a:txBody>
                  <a:tcPr/>
                </a:tc>
                <a:tc>
                  <a:txBody>
                    <a:bodyPr/>
                    <a:lstStyle/>
                    <a:p>
                      <a:r>
                        <a:rPr lang="sv-SE" sz="1400" dirty="0"/>
                        <a:t>X</a:t>
                      </a:r>
                    </a:p>
                  </a:txBody>
                  <a:tcPr/>
                </a:tc>
                <a:tc>
                  <a:txBody>
                    <a:bodyPr/>
                    <a:lstStyle/>
                    <a:p>
                      <a:r>
                        <a:rPr lang="sv-SE" sz="1400" dirty="0"/>
                        <a:t>X</a:t>
                      </a:r>
                    </a:p>
                  </a:txBody>
                  <a:tcPr/>
                </a:tc>
                <a:tc>
                  <a:txBody>
                    <a:bodyPr/>
                    <a:lstStyle/>
                    <a:p>
                      <a:r>
                        <a:rPr lang="sv-SE" sz="1400" dirty="0"/>
                        <a:t>X</a:t>
                      </a:r>
                    </a:p>
                  </a:txBody>
                  <a:tcPr/>
                </a:tc>
                <a:extLst>
                  <a:ext uri="{0D108BD9-81ED-4DB2-BD59-A6C34878D82A}">
                    <a16:rowId xmlns:a16="http://schemas.microsoft.com/office/drawing/2014/main" val="3158995121"/>
                  </a:ext>
                </a:extLst>
              </a:tr>
              <a:tr h="370308">
                <a:tc>
                  <a:txBody>
                    <a:bodyPr/>
                    <a:lstStyle/>
                    <a:p>
                      <a:r>
                        <a:rPr lang="sv-SE" sz="1400" dirty="0"/>
                        <a:t>Odla fågelåker</a:t>
                      </a:r>
                    </a:p>
                  </a:txBody>
                  <a:tcPr/>
                </a:tc>
                <a:tc>
                  <a:txBody>
                    <a:bodyPr/>
                    <a:lstStyle/>
                    <a:p>
                      <a:r>
                        <a:rPr lang="sv-SE" sz="1400" dirty="0"/>
                        <a:t>X</a:t>
                      </a:r>
                    </a:p>
                  </a:txBody>
                  <a:tcPr/>
                </a:tc>
                <a:tc>
                  <a:txBody>
                    <a:bodyPr/>
                    <a:lstStyle/>
                    <a:p>
                      <a:endParaRPr lang="sv-SE" sz="1400" dirty="0"/>
                    </a:p>
                  </a:txBody>
                  <a:tcPr/>
                </a:tc>
                <a:tc>
                  <a:txBody>
                    <a:bodyPr/>
                    <a:lstStyle/>
                    <a:p>
                      <a:r>
                        <a:rPr lang="sv-SE" sz="1400" dirty="0"/>
                        <a:t>X</a:t>
                      </a:r>
                    </a:p>
                  </a:txBody>
                  <a:tcPr/>
                </a:tc>
                <a:tc>
                  <a:txBody>
                    <a:bodyPr/>
                    <a:lstStyle/>
                    <a:p>
                      <a:r>
                        <a:rPr lang="sv-SE" sz="1400" dirty="0"/>
                        <a:t>X</a:t>
                      </a:r>
                    </a:p>
                  </a:txBody>
                  <a:tcPr/>
                </a:tc>
                <a:extLst>
                  <a:ext uri="{0D108BD9-81ED-4DB2-BD59-A6C34878D82A}">
                    <a16:rowId xmlns:a16="http://schemas.microsoft.com/office/drawing/2014/main" val="2377480752"/>
                  </a:ext>
                </a:extLst>
              </a:tr>
              <a:tr h="370308">
                <a:tc>
                  <a:txBody>
                    <a:bodyPr/>
                    <a:lstStyle/>
                    <a:p>
                      <a:r>
                        <a:rPr lang="sv-SE" sz="1400" dirty="0"/>
                        <a:t>Odla viltåker</a:t>
                      </a:r>
                    </a:p>
                  </a:txBody>
                  <a:tcPr/>
                </a:tc>
                <a:tc>
                  <a:txBody>
                    <a:bodyPr/>
                    <a:lstStyle/>
                    <a:p>
                      <a:endParaRPr lang="sv-SE" sz="1400" dirty="0"/>
                    </a:p>
                  </a:txBody>
                  <a:tcPr/>
                </a:tc>
                <a:tc>
                  <a:txBody>
                    <a:bodyPr/>
                    <a:lstStyle/>
                    <a:p>
                      <a:endParaRPr lang="sv-SE" sz="1400" dirty="0"/>
                    </a:p>
                  </a:txBody>
                  <a:tcPr/>
                </a:tc>
                <a:tc>
                  <a:txBody>
                    <a:bodyPr/>
                    <a:lstStyle/>
                    <a:p>
                      <a:endParaRPr lang="sv-SE" sz="1400" dirty="0"/>
                    </a:p>
                  </a:txBody>
                  <a:tcPr/>
                </a:tc>
                <a:tc>
                  <a:txBody>
                    <a:bodyPr/>
                    <a:lstStyle/>
                    <a:p>
                      <a:r>
                        <a:rPr lang="sv-SE" sz="1400" dirty="0"/>
                        <a:t>X</a:t>
                      </a:r>
                    </a:p>
                  </a:txBody>
                  <a:tcPr/>
                </a:tc>
                <a:extLst>
                  <a:ext uri="{0D108BD9-81ED-4DB2-BD59-A6C34878D82A}">
                    <a16:rowId xmlns:a16="http://schemas.microsoft.com/office/drawing/2014/main" val="3598654729"/>
                  </a:ext>
                </a:extLst>
              </a:tr>
              <a:tr h="370308">
                <a:tc>
                  <a:txBody>
                    <a:bodyPr/>
                    <a:lstStyle/>
                    <a:p>
                      <a:r>
                        <a:rPr lang="sv-SE" sz="1400" dirty="0"/>
                        <a:t>Gör lärkrutor</a:t>
                      </a:r>
                    </a:p>
                  </a:txBody>
                  <a:tcPr/>
                </a:tc>
                <a:tc>
                  <a:txBody>
                    <a:bodyPr/>
                    <a:lstStyle/>
                    <a:p>
                      <a:endParaRPr lang="sv-SE" sz="1400" dirty="0"/>
                    </a:p>
                  </a:txBody>
                  <a:tcPr/>
                </a:tc>
                <a:tc>
                  <a:txBody>
                    <a:bodyPr/>
                    <a:lstStyle/>
                    <a:p>
                      <a:endParaRPr lang="sv-SE" sz="1400" dirty="0"/>
                    </a:p>
                  </a:txBody>
                  <a:tcPr/>
                </a:tc>
                <a:tc>
                  <a:txBody>
                    <a:bodyPr/>
                    <a:lstStyle/>
                    <a:p>
                      <a:r>
                        <a:rPr lang="sv-SE" sz="1400" dirty="0"/>
                        <a:t>X</a:t>
                      </a:r>
                    </a:p>
                  </a:txBody>
                  <a:tcPr/>
                </a:tc>
                <a:tc>
                  <a:txBody>
                    <a:bodyPr/>
                    <a:lstStyle/>
                    <a:p>
                      <a:endParaRPr lang="sv-SE" sz="1400" dirty="0"/>
                    </a:p>
                  </a:txBody>
                  <a:tcPr/>
                </a:tc>
                <a:extLst>
                  <a:ext uri="{0D108BD9-81ED-4DB2-BD59-A6C34878D82A}">
                    <a16:rowId xmlns:a16="http://schemas.microsoft.com/office/drawing/2014/main" val="2050147600"/>
                  </a:ext>
                </a:extLst>
              </a:tr>
              <a:tr h="370308">
                <a:tc>
                  <a:txBody>
                    <a:bodyPr/>
                    <a:lstStyle/>
                    <a:p>
                      <a:r>
                        <a:rPr lang="sv-SE" sz="1400" dirty="0"/>
                        <a:t>Placera ut halmbalar</a:t>
                      </a:r>
                    </a:p>
                  </a:txBody>
                  <a:tcPr/>
                </a:tc>
                <a:tc>
                  <a:txBody>
                    <a:bodyPr/>
                    <a:lstStyle/>
                    <a:p>
                      <a:r>
                        <a:rPr lang="sv-SE" sz="1400" dirty="0"/>
                        <a:t>X</a:t>
                      </a:r>
                    </a:p>
                  </a:txBody>
                  <a:tcPr/>
                </a:tc>
                <a:tc>
                  <a:txBody>
                    <a:bodyPr/>
                    <a:lstStyle/>
                    <a:p>
                      <a:endParaRPr lang="sv-SE" sz="1400" dirty="0"/>
                    </a:p>
                  </a:txBody>
                  <a:tcPr/>
                </a:tc>
                <a:tc>
                  <a:txBody>
                    <a:bodyPr/>
                    <a:lstStyle/>
                    <a:p>
                      <a:endParaRPr lang="sv-SE" sz="1400" dirty="0"/>
                    </a:p>
                  </a:txBody>
                  <a:tcPr/>
                </a:tc>
                <a:tc>
                  <a:txBody>
                    <a:bodyPr/>
                    <a:lstStyle/>
                    <a:p>
                      <a:endParaRPr lang="sv-SE" sz="1400" dirty="0"/>
                    </a:p>
                  </a:txBody>
                  <a:tcPr/>
                </a:tc>
                <a:extLst>
                  <a:ext uri="{0D108BD9-81ED-4DB2-BD59-A6C34878D82A}">
                    <a16:rowId xmlns:a16="http://schemas.microsoft.com/office/drawing/2014/main" val="3900463243"/>
                  </a:ext>
                </a:extLst>
              </a:tr>
              <a:tr h="370308">
                <a:tc>
                  <a:txBody>
                    <a:bodyPr/>
                    <a:lstStyle/>
                    <a:p>
                      <a:r>
                        <a:rPr lang="sv-SE" sz="1400" dirty="0"/>
                        <a:t>Slå</a:t>
                      </a:r>
                      <a:r>
                        <a:rPr lang="sv-SE" sz="1400" baseline="0" dirty="0"/>
                        <a:t> brukningsvägarnas kanter efter blomning</a:t>
                      </a:r>
                      <a:endParaRPr lang="sv-SE" sz="1400" dirty="0"/>
                    </a:p>
                  </a:txBody>
                  <a:tcPr/>
                </a:tc>
                <a:tc>
                  <a:txBody>
                    <a:bodyPr/>
                    <a:lstStyle/>
                    <a:p>
                      <a:r>
                        <a:rPr lang="sv-SE" sz="1400" dirty="0"/>
                        <a:t>X</a:t>
                      </a:r>
                    </a:p>
                  </a:txBody>
                  <a:tcPr/>
                </a:tc>
                <a:tc>
                  <a:txBody>
                    <a:bodyPr/>
                    <a:lstStyle/>
                    <a:p>
                      <a:endParaRPr lang="sv-SE" sz="1400" dirty="0"/>
                    </a:p>
                  </a:txBody>
                  <a:tcPr/>
                </a:tc>
                <a:tc>
                  <a:txBody>
                    <a:bodyPr/>
                    <a:lstStyle/>
                    <a:p>
                      <a:endParaRPr lang="sv-SE" sz="1400" dirty="0"/>
                    </a:p>
                  </a:txBody>
                  <a:tcPr/>
                </a:tc>
                <a:tc>
                  <a:txBody>
                    <a:bodyPr/>
                    <a:lstStyle/>
                    <a:p>
                      <a:endParaRPr lang="sv-SE" sz="1400" dirty="0"/>
                    </a:p>
                  </a:txBody>
                  <a:tcPr/>
                </a:tc>
                <a:extLst>
                  <a:ext uri="{0D108BD9-81ED-4DB2-BD59-A6C34878D82A}">
                    <a16:rowId xmlns:a16="http://schemas.microsoft.com/office/drawing/2014/main" val="1429630242"/>
                  </a:ext>
                </a:extLst>
              </a:tr>
              <a:tr h="370308">
                <a:tc>
                  <a:txBody>
                    <a:bodyPr/>
                    <a:lstStyle/>
                    <a:p>
                      <a:r>
                        <a:rPr lang="sv-SE" sz="1400" dirty="0"/>
                        <a:t>Gynna</a:t>
                      </a:r>
                      <a:r>
                        <a:rPr lang="sv-SE" sz="1400" baseline="0" dirty="0"/>
                        <a:t> markmångfald för bördighet</a:t>
                      </a:r>
                      <a:endParaRPr lang="sv-SE" sz="1400" dirty="0"/>
                    </a:p>
                  </a:txBody>
                  <a:tcPr/>
                </a:tc>
                <a:tc>
                  <a:txBody>
                    <a:bodyPr/>
                    <a:lstStyle/>
                    <a:p>
                      <a:endParaRPr lang="sv-SE" sz="1400" dirty="0"/>
                    </a:p>
                  </a:txBody>
                  <a:tcPr/>
                </a:tc>
                <a:tc>
                  <a:txBody>
                    <a:bodyPr/>
                    <a:lstStyle/>
                    <a:p>
                      <a:r>
                        <a:rPr lang="sv-SE" sz="1400" dirty="0"/>
                        <a:t>X</a:t>
                      </a:r>
                    </a:p>
                  </a:txBody>
                  <a:tcPr/>
                </a:tc>
                <a:tc>
                  <a:txBody>
                    <a:bodyPr/>
                    <a:lstStyle/>
                    <a:p>
                      <a:r>
                        <a:rPr lang="sv-SE" sz="1400" dirty="0"/>
                        <a:t>X</a:t>
                      </a:r>
                    </a:p>
                  </a:txBody>
                  <a:tcPr/>
                </a:tc>
                <a:tc>
                  <a:txBody>
                    <a:bodyPr/>
                    <a:lstStyle/>
                    <a:p>
                      <a:endParaRPr lang="sv-SE" sz="1400" dirty="0"/>
                    </a:p>
                  </a:txBody>
                  <a:tcPr/>
                </a:tc>
                <a:extLst>
                  <a:ext uri="{0D108BD9-81ED-4DB2-BD59-A6C34878D82A}">
                    <a16:rowId xmlns:a16="http://schemas.microsoft.com/office/drawing/2014/main" val="4225662933"/>
                  </a:ext>
                </a:extLst>
              </a:tr>
            </a:tbl>
          </a:graphicData>
        </a:graphic>
      </p:graphicFrame>
      <p:sp>
        <p:nvSpPr>
          <p:cNvPr id="2" name="Rubrik 1"/>
          <p:cNvSpPr>
            <a:spLocks noGrp="1"/>
          </p:cNvSpPr>
          <p:nvPr>
            <p:ph type="title"/>
          </p:nvPr>
        </p:nvSpPr>
        <p:spPr>
          <a:xfrm>
            <a:off x="1177200" y="0"/>
            <a:ext cx="8280000" cy="1165138"/>
          </a:xfrm>
        </p:spPr>
        <p:txBody>
          <a:bodyPr>
            <a:normAutofit/>
          </a:bodyPr>
          <a:lstStyle/>
          <a:p>
            <a:r>
              <a:rPr lang="sv-SE" dirty="0"/>
              <a:t>Åtgärder för mångfald på gården</a:t>
            </a:r>
          </a:p>
        </p:txBody>
      </p:sp>
      <p:sp>
        <p:nvSpPr>
          <p:cNvPr id="6" name="textruta 5">
            <a:extLst>
              <a:ext uri="{FF2B5EF4-FFF2-40B4-BE49-F238E27FC236}">
                <a16:creationId xmlns:a16="http://schemas.microsoft.com/office/drawing/2014/main" id="{FC1B5E51-78A1-4E3C-9CF6-904BC151D616}"/>
              </a:ext>
            </a:extLst>
          </p:cNvPr>
          <p:cNvSpPr txBox="1"/>
          <p:nvPr/>
        </p:nvSpPr>
        <p:spPr>
          <a:xfrm>
            <a:off x="7289899" y="6421077"/>
            <a:ext cx="4152099" cy="307777"/>
          </a:xfrm>
          <a:prstGeom prst="rect">
            <a:avLst/>
          </a:prstGeom>
          <a:noFill/>
        </p:spPr>
        <p:txBody>
          <a:bodyPr wrap="none" rtlCol="0">
            <a:spAutoFit/>
          </a:bodyPr>
          <a:lstStyle/>
          <a:p>
            <a:r>
              <a:rPr lang="sv-SE" sz="1400" dirty="0"/>
              <a:t>Läs mer här: </a:t>
            </a:r>
            <a:r>
              <a:rPr lang="sv-SE" sz="1400" dirty="0">
                <a:hlinkClick r:id="rId2"/>
              </a:rPr>
              <a:t>Gynna mångfalden i åkerlandskapet</a:t>
            </a:r>
            <a:r>
              <a:rPr lang="sv-SE" sz="1400" dirty="0"/>
              <a:t> </a:t>
            </a:r>
          </a:p>
        </p:txBody>
      </p:sp>
    </p:spTree>
    <p:extLst>
      <p:ext uri="{BB962C8B-B14F-4D97-AF65-F5344CB8AC3E}">
        <p14:creationId xmlns:p14="http://schemas.microsoft.com/office/powerpoint/2010/main" val="20655541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C6E6CC01-EB0F-1CF9-2339-D807758D4FE0}"/>
              </a:ext>
            </a:extLst>
          </p:cNvPr>
          <p:cNvSpPr>
            <a:spLocks noGrp="1"/>
          </p:cNvSpPr>
          <p:nvPr>
            <p:ph sz="quarter" idx="13"/>
          </p:nvPr>
        </p:nvSpPr>
        <p:spPr/>
        <p:txBody>
          <a:bodyPr/>
          <a:lstStyle/>
          <a:p>
            <a:endParaRPr lang="sv-SE"/>
          </a:p>
        </p:txBody>
      </p:sp>
      <p:sp>
        <p:nvSpPr>
          <p:cNvPr id="2" name="Rubrik 1"/>
          <p:cNvSpPr>
            <a:spLocks noGrp="1"/>
          </p:cNvSpPr>
          <p:nvPr>
            <p:ph type="title"/>
          </p:nvPr>
        </p:nvSpPr>
        <p:spPr>
          <a:xfrm>
            <a:off x="1177200" y="0"/>
            <a:ext cx="8280000" cy="1165138"/>
          </a:xfrm>
        </p:spPr>
        <p:txBody>
          <a:bodyPr>
            <a:normAutofit/>
          </a:bodyPr>
          <a:lstStyle/>
          <a:p>
            <a:r>
              <a:rPr lang="sv-SE" dirty="0"/>
              <a:t>Mindre åtgärder för mångfalden</a:t>
            </a:r>
          </a:p>
        </p:txBody>
      </p:sp>
      <p:graphicFrame>
        <p:nvGraphicFramePr>
          <p:cNvPr id="4" name="Tabell 3" descr="En tabell över åtgärder för biologisk mångfald" title="En tabell"/>
          <p:cNvGraphicFramePr>
            <a:graphicFrameLocks noGrp="1"/>
          </p:cNvGraphicFramePr>
          <p:nvPr>
            <p:extLst>
              <p:ext uri="{D42A27DB-BD31-4B8C-83A1-F6EECF244321}">
                <p14:modId xmlns:p14="http://schemas.microsoft.com/office/powerpoint/2010/main" val="966865974"/>
              </p:ext>
            </p:extLst>
          </p:nvPr>
        </p:nvGraphicFramePr>
        <p:xfrm>
          <a:off x="1177200" y="1501879"/>
          <a:ext cx="7920880" cy="4005473"/>
        </p:xfrm>
        <a:graphic>
          <a:graphicData uri="http://schemas.openxmlformats.org/drawingml/2006/table">
            <a:tbl>
              <a:tblPr firstRow="1" bandRow="1">
                <a:tableStyleId>{F5AB1C69-6EDB-4FF4-983F-18BD219EF322}</a:tableStyleId>
              </a:tblPr>
              <a:tblGrid>
                <a:gridCol w="3024336">
                  <a:extLst>
                    <a:ext uri="{9D8B030D-6E8A-4147-A177-3AD203B41FA5}">
                      <a16:colId xmlns:a16="http://schemas.microsoft.com/office/drawing/2014/main" val="3052094275"/>
                    </a:ext>
                  </a:extLst>
                </a:gridCol>
                <a:gridCol w="1440160">
                  <a:extLst>
                    <a:ext uri="{9D8B030D-6E8A-4147-A177-3AD203B41FA5}">
                      <a16:colId xmlns:a16="http://schemas.microsoft.com/office/drawing/2014/main" val="1913975210"/>
                    </a:ext>
                  </a:extLst>
                </a:gridCol>
                <a:gridCol w="1224136">
                  <a:extLst>
                    <a:ext uri="{9D8B030D-6E8A-4147-A177-3AD203B41FA5}">
                      <a16:colId xmlns:a16="http://schemas.microsoft.com/office/drawing/2014/main" val="3541584900"/>
                    </a:ext>
                  </a:extLst>
                </a:gridCol>
                <a:gridCol w="1008112">
                  <a:extLst>
                    <a:ext uri="{9D8B030D-6E8A-4147-A177-3AD203B41FA5}">
                      <a16:colId xmlns:a16="http://schemas.microsoft.com/office/drawing/2014/main" val="3405925624"/>
                    </a:ext>
                  </a:extLst>
                </a:gridCol>
                <a:gridCol w="1224136">
                  <a:extLst>
                    <a:ext uri="{9D8B030D-6E8A-4147-A177-3AD203B41FA5}">
                      <a16:colId xmlns:a16="http://schemas.microsoft.com/office/drawing/2014/main" val="1778874349"/>
                    </a:ext>
                  </a:extLst>
                </a:gridCol>
              </a:tblGrid>
              <a:tr h="792291">
                <a:tc>
                  <a:txBody>
                    <a:bodyPr/>
                    <a:lstStyle/>
                    <a:p>
                      <a:r>
                        <a:rPr lang="sv-SE" sz="1600" dirty="0"/>
                        <a:t>Åtgärd</a:t>
                      </a:r>
                    </a:p>
                  </a:txBody>
                  <a:tcPr/>
                </a:tc>
                <a:tc>
                  <a:txBody>
                    <a:bodyPr/>
                    <a:lstStyle/>
                    <a:p>
                      <a:r>
                        <a:rPr lang="sv-SE" sz="1600" dirty="0"/>
                        <a:t>Pollinerande</a:t>
                      </a:r>
                      <a:r>
                        <a:rPr lang="sv-SE" sz="1600" baseline="0" dirty="0"/>
                        <a:t> insekter      </a:t>
                      </a:r>
                      <a:endParaRPr lang="sv-SE" sz="1600" dirty="0"/>
                    </a:p>
                  </a:txBody>
                  <a:tcPr/>
                </a:tc>
                <a:tc>
                  <a:txBody>
                    <a:bodyPr/>
                    <a:lstStyle/>
                    <a:p>
                      <a:r>
                        <a:rPr lang="sv-SE" sz="1600" dirty="0"/>
                        <a:t>Nyttodjur                       </a:t>
                      </a:r>
                    </a:p>
                  </a:txBody>
                  <a:tcPr/>
                </a:tc>
                <a:tc>
                  <a:txBody>
                    <a:bodyPr/>
                    <a:lstStyle/>
                    <a:p>
                      <a:r>
                        <a:rPr lang="sv-SE" sz="1600" dirty="0"/>
                        <a:t>Fåglar</a:t>
                      </a:r>
                    </a:p>
                  </a:txBody>
                  <a:tcPr/>
                </a:tc>
                <a:tc>
                  <a:txBody>
                    <a:bodyPr/>
                    <a:lstStyle/>
                    <a:p>
                      <a:r>
                        <a:rPr lang="sv-SE" sz="1600" dirty="0"/>
                        <a:t>Fältvilt                </a:t>
                      </a:r>
                    </a:p>
                  </a:txBody>
                  <a:tcPr/>
                </a:tc>
                <a:extLst>
                  <a:ext uri="{0D108BD9-81ED-4DB2-BD59-A6C34878D82A}">
                    <a16:rowId xmlns:a16="http://schemas.microsoft.com/office/drawing/2014/main" val="749629812"/>
                  </a:ext>
                </a:extLst>
              </a:tr>
              <a:tr h="459026">
                <a:tc>
                  <a:txBody>
                    <a:bodyPr/>
                    <a:lstStyle/>
                    <a:p>
                      <a:r>
                        <a:rPr lang="sv-SE" sz="1600" dirty="0"/>
                        <a:t>Mata Fåglar</a:t>
                      </a:r>
                    </a:p>
                  </a:txBody>
                  <a:tcPr/>
                </a:tc>
                <a:tc>
                  <a:txBody>
                    <a:bodyPr/>
                    <a:lstStyle/>
                    <a:p>
                      <a:endParaRPr lang="sv-SE" sz="1600" dirty="0"/>
                    </a:p>
                  </a:txBody>
                  <a:tcPr/>
                </a:tc>
                <a:tc>
                  <a:txBody>
                    <a:bodyPr/>
                    <a:lstStyle/>
                    <a:p>
                      <a:endParaRPr lang="sv-SE" sz="1600" dirty="0"/>
                    </a:p>
                  </a:txBody>
                  <a:tcPr/>
                </a:tc>
                <a:tc>
                  <a:txBody>
                    <a:bodyPr/>
                    <a:lstStyle/>
                    <a:p>
                      <a:r>
                        <a:rPr lang="sv-SE" sz="1600" dirty="0"/>
                        <a:t>X</a:t>
                      </a:r>
                    </a:p>
                  </a:txBody>
                  <a:tcPr/>
                </a:tc>
                <a:tc>
                  <a:txBody>
                    <a:bodyPr/>
                    <a:lstStyle/>
                    <a:p>
                      <a:endParaRPr lang="sv-SE" sz="1600"/>
                    </a:p>
                  </a:txBody>
                  <a:tcPr/>
                </a:tc>
                <a:extLst>
                  <a:ext uri="{0D108BD9-81ED-4DB2-BD59-A6C34878D82A}">
                    <a16:rowId xmlns:a16="http://schemas.microsoft.com/office/drawing/2014/main" val="549213421"/>
                  </a:ext>
                </a:extLst>
              </a:tr>
              <a:tr h="459026">
                <a:tc>
                  <a:txBody>
                    <a:bodyPr/>
                    <a:lstStyle/>
                    <a:p>
                      <a:r>
                        <a:rPr lang="sv-SE" sz="1600" dirty="0"/>
                        <a:t>Sätt upp fågelholkar</a:t>
                      </a:r>
                    </a:p>
                  </a:txBody>
                  <a:tcPr/>
                </a:tc>
                <a:tc>
                  <a:txBody>
                    <a:bodyPr/>
                    <a:lstStyle/>
                    <a:p>
                      <a:endParaRPr lang="sv-SE" sz="1600" dirty="0"/>
                    </a:p>
                  </a:txBody>
                  <a:tcPr/>
                </a:tc>
                <a:tc>
                  <a:txBody>
                    <a:bodyPr/>
                    <a:lstStyle/>
                    <a:p>
                      <a:endParaRPr lang="sv-SE" sz="1600" dirty="0"/>
                    </a:p>
                  </a:txBody>
                  <a:tcPr/>
                </a:tc>
                <a:tc>
                  <a:txBody>
                    <a:bodyPr/>
                    <a:lstStyle/>
                    <a:p>
                      <a:r>
                        <a:rPr lang="sv-SE" sz="1600" dirty="0"/>
                        <a:t>X</a:t>
                      </a:r>
                    </a:p>
                  </a:txBody>
                  <a:tcPr/>
                </a:tc>
                <a:tc>
                  <a:txBody>
                    <a:bodyPr/>
                    <a:lstStyle/>
                    <a:p>
                      <a:endParaRPr lang="sv-SE" sz="1600"/>
                    </a:p>
                  </a:txBody>
                  <a:tcPr/>
                </a:tc>
                <a:extLst>
                  <a:ext uri="{0D108BD9-81ED-4DB2-BD59-A6C34878D82A}">
                    <a16:rowId xmlns:a16="http://schemas.microsoft.com/office/drawing/2014/main" val="38587277"/>
                  </a:ext>
                </a:extLst>
              </a:tr>
              <a:tr h="459026">
                <a:tc>
                  <a:txBody>
                    <a:bodyPr/>
                    <a:lstStyle/>
                    <a:p>
                      <a:r>
                        <a:rPr lang="sv-SE" sz="1600" dirty="0"/>
                        <a:t>Sätt upp </a:t>
                      </a:r>
                      <a:r>
                        <a:rPr lang="sv-SE" sz="1600" dirty="0" err="1"/>
                        <a:t>bibatterier</a:t>
                      </a:r>
                      <a:endParaRPr lang="sv-SE" sz="1600" dirty="0"/>
                    </a:p>
                  </a:txBody>
                  <a:tcPr/>
                </a:tc>
                <a:tc>
                  <a:txBody>
                    <a:bodyPr/>
                    <a:lstStyle/>
                    <a:p>
                      <a:r>
                        <a:rPr lang="sv-SE" sz="1600" dirty="0"/>
                        <a:t>X</a:t>
                      </a:r>
                    </a:p>
                  </a:txBody>
                  <a:tcPr/>
                </a:tc>
                <a:tc>
                  <a:txBody>
                    <a:bodyPr/>
                    <a:lstStyle/>
                    <a:p>
                      <a:endParaRPr lang="sv-SE" sz="1600" dirty="0"/>
                    </a:p>
                  </a:txBody>
                  <a:tcPr/>
                </a:tc>
                <a:tc>
                  <a:txBody>
                    <a:bodyPr/>
                    <a:lstStyle/>
                    <a:p>
                      <a:endParaRPr lang="sv-SE" sz="1600" dirty="0"/>
                    </a:p>
                  </a:txBody>
                  <a:tcPr/>
                </a:tc>
                <a:tc>
                  <a:txBody>
                    <a:bodyPr/>
                    <a:lstStyle/>
                    <a:p>
                      <a:endParaRPr lang="sv-SE" sz="1600"/>
                    </a:p>
                  </a:txBody>
                  <a:tcPr/>
                </a:tc>
                <a:extLst>
                  <a:ext uri="{0D108BD9-81ED-4DB2-BD59-A6C34878D82A}">
                    <a16:rowId xmlns:a16="http://schemas.microsoft.com/office/drawing/2014/main" val="1801692513"/>
                  </a:ext>
                </a:extLst>
              </a:tr>
              <a:tr h="459026">
                <a:tc>
                  <a:txBody>
                    <a:bodyPr/>
                    <a:lstStyle/>
                    <a:p>
                      <a:r>
                        <a:rPr lang="sv-SE" sz="1600" dirty="0"/>
                        <a:t>Flytta fågelbon</a:t>
                      </a:r>
                    </a:p>
                  </a:txBody>
                  <a:tcPr/>
                </a:tc>
                <a:tc>
                  <a:txBody>
                    <a:bodyPr/>
                    <a:lstStyle/>
                    <a:p>
                      <a:endParaRPr lang="sv-SE" sz="1600" dirty="0"/>
                    </a:p>
                  </a:txBody>
                  <a:tcPr/>
                </a:tc>
                <a:tc>
                  <a:txBody>
                    <a:bodyPr/>
                    <a:lstStyle/>
                    <a:p>
                      <a:endParaRPr lang="sv-SE" sz="1600" dirty="0"/>
                    </a:p>
                  </a:txBody>
                  <a:tcPr/>
                </a:tc>
                <a:tc>
                  <a:txBody>
                    <a:bodyPr/>
                    <a:lstStyle/>
                    <a:p>
                      <a:r>
                        <a:rPr lang="sv-SE" sz="1600" dirty="0"/>
                        <a:t>X</a:t>
                      </a:r>
                    </a:p>
                  </a:txBody>
                  <a:tcPr/>
                </a:tc>
                <a:tc>
                  <a:txBody>
                    <a:bodyPr/>
                    <a:lstStyle/>
                    <a:p>
                      <a:endParaRPr lang="sv-SE" sz="1600"/>
                    </a:p>
                  </a:txBody>
                  <a:tcPr/>
                </a:tc>
                <a:extLst>
                  <a:ext uri="{0D108BD9-81ED-4DB2-BD59-A6C34878D82A}">
                    <a16:rowId xmlns:a16="http://schemas.microsoft.com/office/drawing/2014/main" val="1309738601"/>
                  </a:ext>
                </a:extLst>
              </a:tr>
              <a:tr h="459026">
                <a:tc>
                  <a:txBody>
                    <a:bodyPr/>
                    <a:lstStyle/>
                    <a:p>
                      <a:r>
                        <a:rPr lang="sv-SE" sz="1600" dirty="0"/>
                        <a:t>Behåll tegeltak och stråtak</a:t>
                      </a:r>
                    </a:p>
                  </a:txBody>
                  <a:tcPr/>
                </a:tc>
                <a:tc>
                  <a:txBody>
                    <a:bodyPr/>
                    <a:lstStyle/>
                    <a:p>
                      <a:endParaRPr lang="sv-SE" sz="1600" dirty="0"/>
                    </a:p>
                  </a:txBody>
                  <a:tcPr/>
                </a:tc>
                <a:tc>
                  <a:txBody>
                    <a:bodyPr/>
                    <a:lstStyle/>
                    <a:p>
                      <a:endParaRPr lang="sv-SE" sz="1600" dirty="0"/>
                    </a:p>
                  </a:txBody>
                  <a:tcPr/>
                </a:tc>
                <a:tc>
                  <a:txBody>
                    <a:bodyPr/>
                    <a:lstStyle/>
                    <a:p>
                      <a:r>
                        <a:rPr lang="sv-SE" sz="1600" dirty="0"/>
                        <a:t>X</a:t>
                      </a:r>
                    </a:p>
                  </a:txBody>
                  <a:tcPr/>
                </a:tc>
                <a:tc>
                  <a:txBody>
                    <a:bodyPr/>
                    <a:lstStyle/>
                    <a:p>
                      <a:endParaRPr lang="sv-SE" sz="1600" dirty="0"/>
                    </a:p>
                  </a:txBody>
                  <a:tcPr/>
                </a:tc>
                <a:extLst>
                  <a:ext uri="{0D108BD9-81ED-4DB2-BD59-A6C34878D82A}">
                    <a16:rowId xmlns:a16="http://schemas.microsoft.com/office/drawing/2014/main" val="3914660334"/>
                  </a:ext>
                </a:extLst>
              </a:tr>
              <a:tr h="459026">
                <a:tc>
                  <a:txBody>
                    <a:bodyPr/>
                    <a:lstStyle/>
                    <a:p>
                      <a:r>
                        <a:rPr lang="sv-SE" sz="1600" dirty="0"/>
                        <a:t>Spara ostädade hörn</a:t>
                      </a:r>
                    </a:p>
                  </a:txBody>
                  <a:tcPr/>
                </a:tc>
                <a:tc>
                  <a:txBody>
                    <a:bodyPr/>
                    <a:lstStyle/>
                    <a:p>
                      <a:r>
                        <a:rPr lang="sv-SE" sz="1600" dirty="0"/>
                        <a:t>X</a:t>
                      </a:r>
                    </a:p>
                  </a:txBody>
                  <a:tcPr/>
                </a:tc>
                <a:tc>
                  <a:txBody>
                    <a:bodyPr/>
                    <a:lstStyle/>
                    <a:p>
                      <a:r>
                        <a:rPr lang="sv-SE" sz="1600" dirty="0"/>
                        <a:t>X</a:t>
                      </a:r>
                    </a:p>
                  </a:txBody>
                  <a:tcPr/>
                </a:tc>
                <a:tc>
                  <a:txBody>
                    <a:bodyPr/>
                    <a:lstStyle/>
                    <a:p>
                      <a:r>
                        <a:rPr lang="sv-SE" sz="1600" dirty="0"/>
                        <a:t>X</a:t>
                      </a:r>
                    </a:p>
                  </a:txBody>
                  <a:tcPr/>
                </a:tc>
                <a:tc>
                  <a:txBody>
                    <a:bodyPr/>
                    <a:lstStyle/>
                    <a:p>
                      <a:r>
                        <a:rPr lang="sv-SE" sz="1600" dirty="0"/>
                        <a:t>X</a:t>
                      </a:r>
                    </a:p>
                  </a:txBody>
                  <a:tcPr/>
                </a:tc>
                <a:extLst>
                  <a:ext uri="{0D108BD9-81ED-4DB2-BD59-A6C34878D82A}">
                    <a16:rowId xmlns:a16="http://schemas.microsoft.com/office/drawing/2014/main" val="3609776591"/>
                  </a:ext>
                </a:extLst>
              </a:tr>
              <a:tr h="459026">
                <a:tc>
                  <a:txBody>
                    <a:bodyPr/>
                    <a:lstStyle/>
                    <a:p>
                      <a:r>
                        <a:rPr lang="sv-SE" sz="1600" dirty="0"/>
                        <a:t>Odla blommor i trädgården</a:t>
                      </a:r>
                    </a:p>
                  </a:txBody>
                  <a:tcPr/>
                </a:tc>
                <a:tc>
                  <a:txBody>
                    <a:bodyPr/>
                    <a:lstStyle/>
                    <a:p>
                      <a:r>
                        <a:rPr lang="sv-SE" sz="1600" dirty="0"/>
                        <a:t>X</a:t>
                      </a:r>
                    </a:p>
                  </a:txBody>
                  <a:tcPr/>
                </a:tc>
                <a:tc>
                  <a:txBody>
                    <a:bodyPr/>
                    <a:lstStyle/>
                    <a:p>
                      <a:r>
                        <a:rPr lang="sv-SE" sz="1600" dirty="0"/>
                        <a:t>X</a:t>
                      </a:r>
                    </a:p>
                  </a:txBody>
                  <a:tcPr/>
                </a:tc>
                <a:tc>
                  <a:txBody>
                    <a:bodyPr/>
                    <a:lstStyle/>
                    <a:p>
                      <a:endParaRPr lang="sv-SE" sz="1600" dirty="0"/>
                    </a:p>
                  </a:txBody>
                  <a:tcPr/>
                </a:tc>
                <a:tc>
                  <a:txBody>
                    <a:bodyPr/>
                    <a:lstStyle/>
                    <a:p>
                      <a:endParaRPr lang="sv-SE" sz="1600" dirty="0"/>
                    </a:p>
                  </a:txBody>
                  <a:tcPr/>
                </a:tc>
                <a:extLst>
                  <a:ext uri="{0D108BD9-81ED-4DB2-BD59-A6C34878D82A}">
                    <a16:rowId xmlns:a16="http://schemas.microsoft.com/office/drawing/2014/main" val="2434320469"/>
                  </a:ext>
                </a:extLst>
              </a:tr>
            </a:tbl>
          </a:graphicData>
        </a:graphic>
      </p:graphicFrame>
      <p:sp>
        <p:nvSpPr>
          <p:cNvPr id="5" name="textruta 4">
            <a:extLst>
              <a:ext uri="{FF2B5EF4-FFF2-40B4-BE49-F238E27FC236}">
                <a16:creationId xmlns:a16="http://schemas.microsoft.com/office/drawing/2014/main" id="{024B45A3-4AB8-44B6-8856-1D6595D8C461}"/>
              </a:ext>
            </a:extLst>
          </p:cNvPr>
          <p:cNvSpPr txBox="1"/>
          <p:nvPr/>
        </p:nvSpPr>
        <p:spPr>
          <a:xfrm>
            <a:off x="7289898" y="6424194"/>
            <a:ext cx="4152099" cy="307777"/>
          </a:xfrm>
          <a:prstGeom prst="rect">
            <a:avLst/>
          </a:prstGeom>
          <a:noFill/>
        </p:spPr>
        <p:txBody>
          <a:bodyPr wrap="none" rtlCol="0">
            <a:spAutoFit/>
          </a:bodyPr>
          <a:lstStyle/>
          <a:p>
            <a:r>
              <a:rPr lang="sv-SE" sz="1400" dirty="0"/>
              <a:t>Läs mer här: </a:t>
            </a:r>
            <a:r>
              <a:rPr lang="sv-SE" sz="1400" dirty="0">
                <a:hlinkClick r:id="rId3"/>
              </a:rPr>
              <a:t>Gynna mångfalden i åkerlandskapet</a:t>
            </a:r>
            <a:r>
              <a:rPr lang="sv-SE" sz="1400" dirty="0"/>
              <a:t> </a:t>
            </a:r>
          </a:p>
        </p:txBody>
      </p:sp>
    </p:spTree>
    <p:extLst>
      <p:ext uri="{BB962C8B-B14F-4D97-AF65-F5344CB8AC3E}">
        <p14:creationId xmlns:p14="http://schemas.microsoft.com/office/powerpoint/2010/main" val="38514631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3" descr="Ett foto övewr ett odlingslandskap med blommande höstraps" title="Ett foto"/>
          <p:cNvPicPr>
            <a:picLocks noGrp="1" noChangeAspect="1"/>
          </p:cNvPicPr>
          <p:nvPr>
            <p:ph sz="quarter" idx="13"/>
          </p:nvPr>
        </p:nvPicPr>
        <p:blipFill rotWithShape="1">
          <a:blip r:embed="rId3" cstate="print">
            <a:extLst>
              <a:ext uri="{28A0092B-C50C-407E-A947-70E740481C1C}">
                <a14:useLocalDpi xmlns:a14="http://schemas.microsoft.com/office/drawing/2010/main" val="0"/>
              </a:ext>
            </a:extLst>
          </a:blip>
          <a:stretch/>
        </p:blipFill>
        <p:spPr>
          <a:xfrm>
            <a:off x="5221995" y="4684313"/>
            <a:ext cx="3558971" cy="1856631"/>
          </a:xfrm>
          <a:ln>
            <a:solidFill>
              <a:srgbClr val="000000"/>
            </a:solidFill>
          </a:ln>
        </p:spPr>
      </p:pic>
      <p:sp>
        <p:nvSpPr>
          <p:cNvPr id="2" name="Rubrik 1"/>
          <p:cNvSpPr>
            <a:spLocks noGrp="1"/>
          </p:cNvSpPr>
          <p:nvPr>
            <p:ph type="title"/>
          </p:nvPr>
        </p:nvSpPr>
        <p:spPr/>
        <p:txBody>
          <a:bodyPr>
            <a:normAutofit/>
          </a:bodyPr>
          <a:lstStyle/>
          <a:p>
            <a:r>
              <a:rPr lang="sv-SE" dirty="0"/>
              <a:t>Vårda gårdens rikaste miljöer</a:t>
            </a:r>
          </a:p>
        </p:txBody>
      </p:sp>
      <p:sp>
        <p:nvSpPr>
          <p:cNvPr id="9" name="Platshållare för innehåll 2"/>
          <p:cNvSpPr txBox="1">
            <a:spLocks/>
          </p:cNvSpPr>
          <p:nvPr/>
        </p:nvSpPr>
        <p:spPr bwMode="auto">
          <a:xfrm>
            <a:off x="1177200" y="2015964"/>
            <a:ext cx="5743995" cy="41386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005C84"/>
              </a:buClr>
              <a:buChar char="›"/>
              <a:defRPr sz="2800" kern="1200">
                <a:solidFill>
                  <a:srgbClr val="004165"/>
                </a:solidFill>
                <a:latin typeface="+mn-lt"/>
                <a:ea typeface="+mn-ea"/>
                <a:cs typeface="+mn-cs"/>
              </a:defRPr>
            </a:lvl1pPr>
            <a:lvl2pPr marL="742950" indent="-285750" algn="l" rtl="0" eaLnBrk="1" fontAlgn="base" hangingPunct="1">
              <a:spcBef>
                <a:spcPct val="20000"/>
              </a:spcBef>
              <a:spcAft>
                <a:spcPct val="0"/>
              </a:spcAft>
              <a:buClr>
                <a:srgbClr val="A71930"/>
              </a:buClr>
              <a:buChar char="›"/>
              <a:defRPr sz="2400" kern="1200">
                <a:solidFill>
                  <a:srgbClr val="004165"/>
                </a:solidFill>
                <a:latin typeface="+mn-lt"/>
                <a:ea typeface="+mn-ea"/>
                <a:cs typeface="+mn-cs"/>
              </a:defRPr>
            </a:lvl2pPr>
            <a:lvl3pPr marL="1143000" indent="-228600" algn="l" rtl="0" eaLnBrk="1" fontAlgn="base" hangingPunct="1">
              <a:spcBef>
                <a:spcPct val="20000"/>
              </a:spcBef>
              <a:spcAft>
                <a:spcPct val="0"/>
              </a:spcAft>
              <a:buClr>
                <a:srgbClr val="58A618"/>
              </a:buClr>
              <a:buChar char="›"/>
              <a:defRPr sz="2000" kern="1200">
                <a:solidFill>
                  <a:srgbClr val="004165"/>
                </a:solidFill>
                <a:latin typeface="+mn-lt"/>
                <a:ea typeface="+mn-ea"/>
                <a:cs typeface="+mn-cs"/>
              </a:defRPr>
            </a:lvl3pPr>
            <a:lvl4pPr marL="1600200" indent="-228600" algn="l" rtl="0" eaLnBrk="1" fontAlgn="base" hangingPunct="1">
              <a:spcBef>
                <a:spcPct val="20000"/>
              </a:spcBef>
              <a:spcAft>
                <a:spcPct val="0"/>
              </a:spcAft>
              <a:buClr>
                <a:srgbClr val="D4BA00"/>
              </a:buClr>
              <a:buChar char="›"/>
              <a:defRPr kern="1200">
                <a:solidFill>
                  <a:srgbClr val="004165"/>
                </a:solidFill>
                <a:latin typeface="+mn-lt"/>
                <a:ea typeface="+mn-ea"/>
                <a:cs typeface="+mn-cs"/>
              </a:defRPr>
            </a:lvl4pPr>
            <a:lvl5pPr marL="2057400" indent="-228600" algn="l" rtl="0" eaLnBrk="1" fontAlgn="base" hangingPunct="1">
              <a:spcBef>
                <a:spcPct val="20000"/>
              </a:spcBef>
              <a:spcAft>
                <a:spcPct val="0"/>
              </a:spcAft>
              <a:buClr>
                <a:srgbClr val="DC5034"/>
              </a:buClr>
              <a:buChar char="›"/>
              <a:defRPr kern="1200">
                <a:solidFill>
                  <a:srgbClr val="00416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sv-SE" sz="1800" dirty="0">
                <a:solidFill>
                  <a:schemeClr val="tx1"/>
                </a:solidFill>
              </a:rPr>
              <a:t>Åkerholmar, diken, stenmurar, alléer, markvägar och permanenta gräsmarker är exempel på miljöer som ofta har en rik biologisk mångfald. De är också viktiga för att arter skall kunna sprida sig till nya områden.</a:t>
            </a:r>
          </a:p>
          <a:p>
            <a:pPr>
              <a:buFont typeface="Arial" panose="020B0604020202020204" pitchFamily="34" charset="0"/>
              <a:buChar char="•"/>
            </a:pPr>
            <a:endParaRPr lang="sv-SE" sz="1800" dirty="0">
              <a:solidFill>
                <a:schemeClr val="tx1"/>
              </a:solidFill>
            </a:endParaRPr>
          </a:p>
          <a:p>
            <a:pPr>
              <a:buFont typeface="Arial" panose="020B0604020202020204" pitchFamily="34" charset="0"/>
              <a:buChar char="•"/>
            </a:pPr>
            <a:r>
              <a:rPr lang="sv-SE" sz="1800" dirty="0">
                <a:solidFill>
                  <a:schemeClr val="tx1"/>
                </a:solidFill>
              </a:rPr>
              <a:t>Vårda dessa miljöer och tänk på att diken, stenmurar, alléer och åkerholmar är biotopskyddade. </a:t>
            </a:r>
          </a:p>
          <a:p>
            <a:endParaRPr lang="sv-SE" sz="1800" dirty="0">
              <a:solidFill>
                <a:schemeClr val="tx1"/>
              </a:solidFill>
            </a:endParaRPr>
          </a:p>
          <a:p>
            <a:pPr marL="0" indent="0">
              <a:buNone/>
            </a:pPr>
            <a:r>
              <a:rPr lang="sv-SE" sz="1600" dirty="0">
                <a:solidFill>
                  <a:schemeClr val="tx1"/>
                </a:solidFill>
              </a:rPr>
              <a:t>Läs mer här:</a:t>
            </a:r>
            <a:br>
              <a:rPr lang="sv-SE" sz="1600" dirty="0">
                <a:solidFill>
                  <a:schemeClr val="tx1"/>
                </a:solidFill>
              </a:rPr>
            </a:br>
            <a:r>
              <a:rPr lang="sv-SE" sz="1600" dirty="0">
                <a:solidFill>
                  <a:schemeClr val="tx1"/>
                </a:solidFill>
                <a:hlinkClick r:id="rId4">
                  <a:extLst>
                    <a:ext uri="{A12FA001-AC4F-418D-AE19-62706E023703}">
                      <ahyp:hlinkClr xmlns:ahyp="http://schemas.microsoft.com/office/drawing/2018/hyperlinkcolor" val="tx"/>
                    </a:ext>
                  </a:extLst>
                </a:hlinkClick>
              </a:rPr>
              <a:t>Låt kulturspår gynna mångfald</a:t>
            </a:r>
            <a:r>
              <a:rPr lang="sv-SE" sz="1600" dirty="0">
                <a:solidFill>
                  <a:schemeClr val="tx1"/>
                </a:solidFill>
              </a:rPr>
              <a:t> </a:t>
            </a:r>
          </a:p>
        </p:txBody>
      </p:sp>
      <p:pic>
        <p:nvPicPr>
          <p:cNvPr id="5" name="Bildobjekt 4" descr="Ett foto på en stenskvätta på ett odlingsröse" title="Ett foto"/>
          <p:cNvPicPr>
            <a:picLocks noChangeAspect="1"/>
          </p:cNvPicPr>
          <p:nvPr/>
        </p:nvPicPr>
        <p:blipFill rotWithShape="1">
          <a:blip r:embed="rId5" cstate="print">
            <a:extLst>
              <a:ext uri="{28A0092B-C50C-407E-A947-70E740481C1C}">
                <a14:useLocalDpi xmlns:a14="http://schemas.microsoft.com/office/drawing/2010/main" val="0"/>
              </a:ext>
            </a:extLst>
          </a:blip>
          <a:srcRect l="41799" r="13415"/>
          <a:stretch/>
        </p:blipFill>
        <p:spPr>
          <a:xfrm>
            <a:off x="9001304" y="2144660"/>
            <a:ext cx="2819795" cy="4396284"/>
          </a:xfrm>
          <a:prstGeom prst="rect">
            <a:avLst/>
          </a:prstGeom>
          <a:ln>
            <a:solidFill>
              <a:srgbClr val="000000"/>
            </a:solidFill>
          </a:ln>
        </p:spPr>
      </p:pic>
    </p:spTree>
    <p:extLst>
      <p:ext uri="{BB962C8B-B14F-4D97-AF65-F5344CB8AC3E}">
        <p14:creationId xmlns:p14="http://schemas.microsoft.com/office/powerpoint/2010/main" val="17903396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4">
            <a:extLst>
              <a:ext uri="{FF2B5EF4-FFF2-40B4-BE49-F238E27FC236}">
                <a16:creationId xmlns:a16="http://schemas.microsoft.com/office/drawing/2014/main" id="{1CF6BDA3-F2E9-080E-AD94-E1CBE348F4D1}"/>
              </a:ext>
            </a:extLst>
          </p:cNvPr>
          <p:cNvSpPr>
            <a:spLocks noGrp="1"/>
          </p:cNvSpPr>
          <p:nvPr>
            <p:ph sz="quarter" idx="14"/>
          </p:nvPr>
        </p:nvSpPr>
        <p:spPr>
          <a:xfrm>
            <a:off x="6243958" y="2315275"/>
            <a:ext cx="4767242" cy="3888000"/>
          </a:xfrm>
        </p:spPr>
        <p:txBody>
          <a:bodyPr>
            <a:normAutofit/>
          </a:bodyPr>
          <a:lstStyle/>
          <a:p>
            <a:r>
              <a:rPr lang="sv-SE" sz="1800" dirty="0"/>
              <a:t>Anlägg gärna </a:t>
            </a:r>
            <a:r>
              <a:rPr lang="sv-SE" sz="1800" dirty="0" err="1"/>
              <a:t>sprutfria</a:t>
            </a:r>
            <a:r>
              <a:rPr lang="sv-SE" sz="1800" dirty="0"/>
              <a:t> kantzoner mot betesmarker, bryn, åkerholmar och vattendrag.</a:t>
            </a:r>
          </a:p>
          <a:p>
            <a:endParaRPr lang="sv-SE" sz="1600" dirty="0"/>
          </a:p>
        </p:txBody>
      </p:sp>
      <p:sp>
        <p:nvSpPr>
          <p:cNvPr id="3" name="Platshållare för innehåll 2"/>
          <p:cNvSpPr>
            <a:spLocks noGrp="1"/>
          </p:cNvSpPr>
          <p:nvPr>
            <p:ph sz="quarter" idx="13"/>
          </p:nvPr>
        </p:nvSpPr>
        <p:spPr/>
        <p:txBody>
          <a:bodyPr>
            <a:normAutofit/>
          </a:bodyPr>
          <a:lstStyle/>
          <a:p>
            <a:pPr>
              <a:lnSpc>
                <a:spcPct val="100000"/>
              </a:lnSpc>
            </a:pPr>
            <a:r>
              <a:rPr lang="sv-SE" sz="1800" b="1" dirty="0" err="1"/>
              <a:t>Sprutfria</a:t>
            </a:r>
            <a:r>
              <a:rPr lang="sv-SE" sz="1800" b="1" dirty="0"/>
              <a:t> </a:t>
            </a:r>
            <a:r>
              <a:rPr lang="sv-SE" sz="1800" b="1" dirty="0" err="1"/>
              <a:t>kantzoner</a:t>
            </a:r>
            <a:r>
              <a:rPr lang="sv-SE" sz="1800" b="1" dirty="0"/>
              <a:t> </a:t>
            </a:r>
            <a:r>
              <a:rPr lang="sv-SE" sz="1800" dirty="0"/>
              <a:t>erbjuder en värdefull fristad för många arter, och ger dessutom skydd och föda till viltet. </a:t>
            </a:r>
          </a:p>
          <a:p>
            <a:pPr>
              <a:lnSpc>
                <a:spcPct val="100000"/>
              </a:lnSpc>
            </a:pPr>
            <a:r>
              <a:rPr lang="sv-SE" sz="1800" dirty="0"/>
              <a:t>I </a:t>
            </a:r>
            <a:r>
              <a:rPr lang="sv-SE" sz="1800" dirty="0" err="1"/>
              <a:t>kantzonen</a:t>
            </a:r>
            <a:r>
              <a:rPr lang="sv-SE" sz="1800" dirty="0"/>
              <a:t> hinner örter blomma, vilket ger insekterna tillgång till nektar och pollen. Växternas frön erbjuder senare värdefull föda för fåglar och mindre däggdjur. </a:t>
            </a:r>
          </a:p>
          <a:p>
            <a:pPr>
              <a:lnSpc>
                <a:spcPct val="100000"/>
              </a:lnSpc>
            </a:pPr>
            <a:r>
              <a:rPr lang="sv-SE" sz="1800" dirty="0"/>
              <a:t>Den rika tillgången till insekter gynnar dessutom en mängd olika fåglar, inklusive fasan, rapphöna och sånglärka. </a:t>
            </a:r>
          </a:p>
          <a:p>
            <a:endParaRPr lang="sv-SE" sz="1600" dirty="0"/>
          </a:p>
        </p:txBody>
      </p:sp>
      <p:sp>
        <p:nvSpPr>
          <p:cNvPr id="2" name="Rubrik 1"/>
          <p:cNvSpPr>
            <a:spLocks noGrp="1"/>
          </p:cNvSpPr>
          <p:nvPr>
            <p:ph type="title"/>
          </p:nvPr>
        </p:nvSpPr>
        <p:spPr/>
        <p:txBody>
          <a:bodyPr>
            <a:normAutofit/>
          </a:bodyPr>
          <a:lstStyle/>
          <a:p>
            <a:r>
              <a:rPr lang="sv-SE" dirty="0"/>
              <a:t>Anlägg </a:t>
            </a:r>
            <a:r>
              <a:rPr lang="sv-SE" dirty="0" err="1"/>
              <a:t>sprutfria</a:t>
            </a:r>
            <a:r>
              <a:rPr lang="sv-SE" dirty="0"/>
              <a:t> kantzoner</a:t>
            </a:r>
          </a:p>
        </p:txBody>
      </p:sp>
      <p:pic>
        <p:nvPicPr>
          <p:cNvPr id="4" name="Bildobjekt 3" descr="Ett foto på en sprutfri kantzon med blommande vallmo i höstvete" title="Ett foto"/>
          <p:cNvPicPr>
            <a:picLocks noChangeAspect="1"/>
          </p:cNvPicPr>
          <p:nvPr/>
        </p:nvPicPr>
        <p:blipFill rotWithShape="1">
          <a:blip r:embed="rId3" cstate="print">
            <a:extLst>
              <a:ext uri="{28A0092B-C50C-407E-A947-70E740481C1C}">
                <a14:useLocalDpi xmlns:a14="http://schemas.microsoft.com/office/drawing/2010/main" val="0"/>
              </a:ext>
            </a:extLst>
          </a:blip>
          <a:srcRect l="7926" b="4860"/>
          <a:stretch>
            <a:fillRect/>
          </a:stretch>
        </p:blipFill>
        <p:spPr>
          <a:xfrm>
            <a:off x="6288026" y="3340086"/>
            <a:ext cx="5620916" cy="3331470"/>
          </a:xfrm>
          <a:prstGeom prst="rect">
            <a:avLst/>
          </a:prstGeom>
          <a:ln>
            <a:solidFill>
              <a:srgbClr val="000000"/>
            </a:solidFill>
          </a:ln>
        </p:spPr>
      </p:pic>
      <p:sp>
        <p:nvSpPr>
          <p:cNvPr id="6" name="textruta 5"/>
          <p:cNvSpPr txBox="1"/>
          <p:nvPr/>
        </p:nvSpPr>
        <p:spPr>
          <a:xfrm rot="10800000" flipV="1">
            <a:off x="10368584" y="6314305"/>
            <a:ext cx="1285232" cy="246221"/>
          </a:xfrm>
          <a:prstGeom prst="rect">
            <a:avLst/>
          </a:prstGeom>
          <a:noFill/>
        </p:spPr>
        <p:txBody>
          <a:bodyPr wrap="square" rtlCol="0">
            <a:spAutoFit/>
          </a:bodyPr>
          <a:lstStyle/>
          <a:p>
            <a:r>
              <a:rPr lang="sv-SE" sz="1000" dirty="0">
                <a:solidFill>
                  <a:schemeClr val="bg1"/>
                </a:solidFill>
              </a:rPr>
              <a:t>Foto: Petter Haldén</a:t>
            </a:r>
          </a:p>
        </p:txBody>
      </p:sp>
    </p:spTree>
    <p:extLst>
      <p:ext uri="{BB962C8B-B14F-4D97-AF65-F5344CB8AC3E}">
        <p14:creationId xmlns:p14="http://schemas.microsoft.com/office/powerpoint/2010/main" val="23361779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66DF1C62-C558-45BD-B313-0F91FDB38C15}"/>
              </a:ext>
            </a:extLst>
          </p:cNvPr>
          <p:cNvSpPr>
            <a:spLocks noGrp="1"/>
          </p:cNvSpPr>
          <p:nvPr>
            <p:ph sz="quarter" idx="13"/>
          </p:nvPr>
        </p:nvSpPr>
        <p:spPr>
          <a:xfrm>
            <a:off x="1177199" y="1322024"/>
            <a:ext cx="6215119" cy="3886785"/>
          </a:xfrm>
        </p:spPr>
        <p:txBody>
          <a:bodyPr>
            <a:normAutofit/>
          </a:bodyPr>
          <a:lstStyle/>
          <a:p>
            <a:pPr marL="0" indent="0">
              <a:buNone/>
            </a:pPr>
            <a:r>
              <a:rPr lang="sv-SE" sz="2000" dirty="0">
                <a:solidFill>
                  <a:schemeClr val="accent1"/>
                </a:solidFill>
              </a:rPr>
              <a:t>Miljöersättningen blommande åker och fältkant kan sökas i hela landet men är uppdelat i olika regioner med olika ersättning. Läs på Jordbruksverkets hemsida vad som gäller! </a:t>
            </a:r>
          </a:p>
        </p:txBody>
      </p:sp>
      <p:sp>
        <p:nvSpPr>
          <p:cNvPr id="2" name="Rubrik 1">
            <a:extLst>
              <a:ext uri="{FF2B5EF4-FFF2-40B4-BE49-F238E27FC236}">
                <a16:creationId xmlns:a16="http://schemas.microsoft.com/office/drawing/2014/main" id="{BF5CF859-26E4-47A5-9D9F-712A44505937}"/>
              </a:ext>
            </a:extLst>
          </p:cNvPr>
          <p:cNvSpPr>
            <a:spLocks noGrp="1"/>
          </p:cNvSpPr>
          <p:nvPr>
            <p:ph type="title"/>
          </p:nvPr>
        </p:nvSpPr>
        <p:spPr>
          <a:xfrm>
            <a:off x="1177200" y="-103561"/>
            <a:ext cx="8280000" cy="1165138"/>
          </a:xfrm>
        </p:spPr>
        <p:txBody>
          <a:bodyPr>
            <a:normAutofit/>
          </a:bodyPr>
          <a:lstStyle/>
          <a:p>
            <a:r>
              <a:rPr lang="sv-SE" dirty="0"/>
              <a:t>Odla blommande åkrar och fältkanter</a:t>
            </a:r>
          </a:p>
        </p:txBody>
      </p:sp>
      <p:sp>
        <p:nvSpPr>
          <p:cNvPr id="5" name="textruta 4">
            <a:extLst>
              <a:ext uri="{FF2B5EF4-FFF2-40B4-BE49-F238E27FC236}">
                <a16:creationId xmlns:a16="http://schemas.microsoft.com/office/drawing/2014/main" id="{7875643A-6093-49A4-9804-3C51CA279B24}"/>
              </a:ext>
            </a:extLst>
          </p:cNvPr>
          <p:cNvSpPr txBox="1"/>
          <p:nvPr/>
        </p:nvSpPr>
        <p:spPr>
          <a:xfrm>
            <a:off x="1177200" y="6391223"/>
            <a:ext cx="8100392" cy="307777"/>
          </a:xfrm>
          <a:prstGeom prst="rect">
            <a:avLst/>
          </a:prstGeom>
          <a:noFill/>
        </p:spPr>
        <p:txBody>
          <a:bodyPr wrap="square" rtlCol="0">
            <a:spAutoFit/>
          </a:bodyPr>
          <a:lstStyle/>
          <a:p>
            <a:r>
              <a:rPr lang="sv-SE" sz="1400" dirty="0"/>
              <a:t>Läs mer i faktabladet </a:t>
            </a:r>
            <a:r>
              <a:rPr lang="sv-SE" sz="1400" dirty="0">
                <a:hlinkClick r:id="rId3"/>
              </a:rPr>
              <a:t>Gynna mångfalden med ”blommande åker och fältkant</a:t>
            </a:r>
            <a:r>
              <a:rPr lang="sv-SE" sz="1400" dirty="0"/>
              <a:t>”</a:t>
            </a:r>
          </a:p>
        </p:txBody>
      </p:sp>
      <p:sp>
        <p:nvSpPr>
          <p:cNvPr id="6" name="textruta 5">
            <a:extLst>
              <a:ext uri="{FF2B5EF4-FFF2-40B4-BE49-F238E27FC236}">
                <a16:creationId xmlns:a16="http://schemas.microsoft.com/office/drawing/2014/main" id="{61647FDF-BE26-4F58-A024-B4551033D153}"/>
              </a:ext>
            </a:extLst>
          </p:cNvPr>
          <p:cNvSpPr txBox="1"/>
          <p:nvPr/>
        </p:nvSpPr>
        <p:spPr>
          <a:xfrm>
            <a:off x="1177201" y="2859735"/>
            <a:ext cx="4644956" cy="3373231"/>
          </a:xfrm>
          <a:prstGeom prst="rect">
            <a:avLst/>
          </a:prstGeom>
          <a:noFill/>
        </p:spPr>
        <p:txBody>
          <a:bodyPr wrap="square" rtlCol="0">
            <a:spAutoFit/>
          </a:bodyPr>
          <a:lstStyle/>
          <a:p>
            <a:pPr lvl="0">
              <a:spcBef>
                <a:spcPct val="20000"/>
              </a:spcBef>
              <a:buClr>
                <a:srgbClr val="005C84"/>
              </a:buClr>
            </a:pPr>
            <a:r>
              <a:rPr lang="sv-SE" sz="1400" b="1" dirty="0"/>
              <a:t>I korthet gäller följande:</a:t>
            </a:r>
          </a:p>
          <a:p>
            <a:pPr marL="285750" indent="-285750">
              <a:spcBef>
                <a:spcPct val="20000"/>
              </a:spcBef>
              <a:buClr>
                <a:srgbClr val="005C84"/>
              </a:buClr>
              <a:buFont typeface="Arial" panose="020B0604020202020204" pitchFamily="34" charset="0"/>
              <a:buChar char="•"/>
            </a:pPr>
            <a:r>
              <a:rPr lang="sv-SE" sz="1200" dirty="0"/>
              <a:t>Minst tre godkända örter i blandning som täcker mer än 50 % av ytan senast 15 juli</a:t>
            </a:r>
          </a:p>
          <a:p>
            <a:pPr marL="285750" indent="-285750">
              <a:spcBef>
                <a:spcPct val="20000"/>
              </a:spcBef>
              <a:buClr>
                <a:srgbClr val="005C84"/>
              </a:buClr>
              <a:buFont typeface="Arial" panose="020B0604020202020204" pitchFamily="34" charset="0"/>
              <a:buChar char="•"/>
            </a:pPr>
            <a:r>
              <a:rPr lang="sv-SE" sz="1200" dirty="0"/>
              <a:t>Totalt nästan 70 godkända örter (ett-, två- och fleråriga)</a:t>
            </a:r>
          </a:p>
          <a:p>
            <a:pPr marL="285750" indent="-285750">
              <a:spcBef>
                <a:spcPct val="20000"/>
              </a:spcBef>
              <a:buClr>
                <a:srgbClr val="005C84"/>
              </a:buClr>
              <a:buFont typeface="Arial" panose="020B0604020202020204" pitchFamily="34" charset="0"/>
              <a:buChar char="•"/>
            </a:pPr>
            <a:r>
              <a:rPr lang="sv-SE" sz="1200" dirty="0"/>
              <a:t>Ytan tagen ur produktion 1 jan-10/20 okt och ska skötas så att den blommar. Putsningsförbud 1/4-30/6 för </a:t>
            </a:r>
            <a:r>
              <a:rPr lang="sv-SE" sz="1200" dirty="0" err="1"/>
              <a:t>allaDet</a:t>
            </a:r>
            <a:r>
              <a:rPr lang="sv-SE" sz="1200" dirty="0"/>
              <a:t> räcker att någon eller några örter blommar varje år</a:t>
            </a:r>
          </a:p>
          <a:p>
            <a:pPr marL="285750" indent="-285750">
              <a:spcBef>
                <a:spcPct val="20000"/>
              </a:spcBef>
              <a:buClr>
                <a:srgbClr val="005C84"/>
              </a:buClr>
              <a:buFont typeface="Arial" panose="020B0604020202020204" pitchFamily="34" charset="0"/>
              <a:buChar char="•"/>
            </a:pPr>
            <a:r>
              <a:rPr lang="sv-SE" sz="1200" dirty="0"/>
              <a:t>Kan vara ett- eller flerårig. En flerårig blandning måste innehålla någon eller några arter som blommar redan första året</a:t>
            </a:r>
          </a:p>
          <a:p>
            <a:pPr marL="285750" indent="-285750">
              <a:spcBef>
                <a:spcPct val="20000"/>
              </a:spcBef>
              <a:buClr>
                <a:srgbClr val="005C84"/>
              </a:buClr>
              <a:buFont typeface="Arial" panose="020B0604020202020204" pitchFamily="34" charset="0"/>
              <a:buChar char="•"/>
            </a:pPr>
            <a:r>
              <a:rPr lang="sv-SE" sz="1200" dirty="0"/>
              <a:t>Får ej odlas på permanent gräsmark eller på åker med permanenta grödor</a:t>
            </a:r>
          </a:p>
          <a:p>
            <a:pPr marL="285750" indent="-285750">
              <a:spcBef>
                <a:spcPct val="20000"/>
              </a:spcBef>
              <a:buClr>
                <a:srgbClr val="005C84"/>
              </a:buClr>
              <a:buFont typeface="Arial" panose="020B0604020202020204" pitchFamily="34" charset="0"/>
              <a:buChar char="•"/>
            </a:pPr>
            <a:r>
              <a:rPr lang="sv-SE" sz="1200" dirty="0"/>
              <a:t>Dessa ytor måste först brytas med ett års odling el svartträda</a:t>
            </a:r>
          </a:p>
          <a:p>
            <a:pPr marL="285750" indent="-285750">
              <a:spcBef>
                <a:spcPct val="20000"/>
              </a:spcBef>
              <a:buClr>
                <a:srgbClr val="005C84"/>
              </a:buClr>
              <a:buFont typeface="Arial" panose="020B0604020202020204" pitchFamily="34" charset="0"/>
              <a:buChar char="•"/>
            </a:pPr>
            <a:r>
              <a:rPr lang="sv-SE" sz="1200" dirty="0"/>
              <a:t>Minsta areal 0,1 ha</a:t>
            </a:r>
          </a:p>
          <a:p>
            <a:pPr lvl="1">
              <a:spcBef>
                <a:spcPct val="20000"/>
              </a:spcBef>
              <a:buClr>
                <a:srgbClr val="A71930"/>
              </a:buClr>
            </a:pPr>
            <a:r>
              <a:rPr lang="sv-SE" sz="1200" dirty="0"/>
              <a:t>Varje skifte med blommor måste vara minst 0,1 ha, ingen begränsning i bredd på fältkant</a:t>
            </a:r>
          </a:p>
        </p:txBody>
      </p:sp>
      <p:pic>
        <p:nvPicPr>
          <p:cNvPr id="7" name="Bildobjekt 6" descr="Fotografi av solrosfält i förgrund, med röd träbebyggelse, damm och grönska i bakgrund. &#10;">
            <a:extLst>
              <a:ext uri="{FF2B5EF4-FFF2-40B4-BE49-F238E27FC236}">
                <a16:creationId xmlns:a16="http://schemas.microsoft.com/office/drawing/2014/main" id="{25A05E55-480E-4A4B-A7E3-A103E9DBF88E}"/>
              </a:ext>
            </a:extLst>
          </p:cNvPr>
          <p:cNvPicPr>
            <a:picLocks noChangeAspect="1"/>
          </p:cNvPicPr>
          <p:nvPr/>
        </p:nvPicPr>
        <p:blipFill rotWithShape="1">
          <a:blip r:embed="rId4"/>
          <a:srcRect l="26376" r="27950"/>
          <a:stretch/>
        </p:blipFill>
        <p:spPr>
          <a:xfrm>
            <a:off x="8273668" y="1380094"/>
            <a:ext cx="3564408" cy="5202638"/>
          </a:xfrm>
          <a:prstGeom prst="rect">
            <a:avLst/>
          </a:prstGeom>
        </p:spPr>
      </p:pic>
      <p:sp>
        <p:nvSpPr>
          <p:cNvPr id="8" name="textruta 7">
            <a:extLst>
              <a:ext uri="{FF2B5EF4-FFF2-40B4-BE49-F238E27FC236}">
                <a16:creationId xmlns:a16="http://schemas.microsoft.com/office/drawing/2014/main" id="{7FB44E8E-C8EB-40D8-B9FA-3CDB51320824}"/>
              </a:ext>
            </a:extLst>
          </p:cNvPr>
          <p:cNvSpPr txBox="1"/>
          <p:nvPr/>
        </p:nvSpPr>
        <p:spPr>
          <a:xfrm rot="10800000" flipV="1">
            <a:off x="10372183" y="6232966"/>
            <a:ext cx="1285232" cy="246221"/>
          </a:xfrm>
          <a:prstGeom prst="rect">
            <a:avLst/>
          </a:prstGeom>
          <a:noFill/>
        </p:spPr>
        <p:txBody>
          <a:bodyPr wrap="square" rtlCol="0">
            <a:spAutoFit/>
          </a:bodyPr>
          <a:lstStyle/>
          <a:p>
            <a:r>
              <a:rPr lang="sv-SE" sz="1000" dirty="0">
                <a:solidFill>
                  <a:schemeClr val="bg1"/>
                </a:solidFill>
              </a:rPr>
              <a:t>Foto: Petter Haldén</a:t>
            </a:r>
          </a:p>
        </p:txBody>
      </p:sp>
    </p:spTree>
    <p:extLst>
      <p:ext uri="{BB962C8B-B14F-4D97-AF65-F5344CB8AC3E}">
        <p14:creationId xmlns:p14="http://schemas.microsoft.com/office/powerpoint/2010/main" val="14969241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a:xfrm>
            <a:off x="1177200" y="1966365"/>
            <a:ext cx="7595325" cy="1462635"/>
          </a:xfrm>
        </p:spPr>
        <p:txBody>
          <a:bodyPr>
            <a:normAutofit/>
          </a:bodyPr>
          <a:lstStyle/>
          <a:p>
            <a:pPr marL="0" indent="0">
              <a:buNone/>
            </a:pPr>
            <a:r>
              <a:rPr lang="sv-SE" sz="2000" dirty="0"/>
              <a:t>Blommande kantzoner gynnar pollinerare och andra nyttoinsekter. De ger också föda och skydd åt fältvilt.</a:t>
            </a:r>
          </a:p>
          <a:p>
            <a:pPr marL="0" indent="0">
              <a:lnSpc>
                <a:spcPct val="150000"/>
              </a:lnSpc>
              <a:buNone/>
            </a:pPr>
            <a:r>
              <a:rPr lang="sv-SE" sz="2000" b="1" dirty="0">
                <a:solidFill>
                  <a:schemeClr val="accent1"/>
                </a:solidFill>
              </a:rPr>
              <a:t>Exempel på kantzoner:</a:t>
            </a:r>
          </a:p>
          <a:p>
            <a:pPr marL="0" indent="0">
              <a:buNone/>
            </a:pPr>
            <a:endParaRPr lang="sv-SE" sz="2000" dirty="0"/>
          </a:p>
          <a:p>
            <a:endParaRPr lang="sv-SE" sz="1600" dirty="0"/>
          </a:p>
          <a:p>
            <a:endParaRPr lang="sv-SE" sz="2000" dirty="0"/>
          </a:p>
        </p:txBody>
      </p:sp>
      <p:sp>
        <p:nvSpPr>
          <p:cNvPr id="2" name="Rubrik 1"/>
          <p:cNvSpPr>
            <a:spLocks noGrp="1"/>
          </p:cNvSpPr>
          <p:nvPr>
            <p:ph type="title"/>
          </p:nvPr>
        </p:nvSpPr>
        <p:spPr/>
        <p:txBody>
          <a:bodyPr>
            <a:normAutofit/>
          </a:bodyPr>
          <a:lstStyle/>
          <a:p>
            <a:r>
              <a:rPr lang="sv-SE" dirty="0"/>
              <a:t>Odla blommande </a:t>
            </a:r>
            <a:r>
              <a:rPr lang="sv-SE" dirty="0" err="1"/>
              <a:t>kantzoner</a:t>
            </a:r>
            <a:endParaRPr lang="sv-SE" dirty="0"/>
          </a:p>
        </p:txBody>
      </p:sp>
      <p:pic>
        <p:nvPicPr>
          <p:cNvPr id="7" name="Bildobjekt 6" descr="Ett foto av en kantxzon med blommande baljväxter" title="Ett foto"/>
          <p:cNvPicPr>
            <a:picLocks noChangeAspect="1"/>
          </p:cNvPicPr>
          <p:nvPr/>
        </p:nvPicPr>
        <p:blipFill rotWithShape="1">
          <a:blip r:embed="rId3" cstate="email">
            <a:extLst>
              <a:ext uri="{28A0092B-C50C-407E-A947-70E740481C1C}">
                <a14:useLocalDpi xmlns:a14="http://schemas.microsoft.com/office/drawing/2010/main"/>
              </a:ext>
            </a:extLst>
          </a:blip>
          <a:srcRect b="58947"/>
          <a:stretch/>
        </p:blipFill>
        <p:spPr>
          <a:xfrm>
            <a:off x="1322025" y="4285561"/>
            <a:ext cx="9795394" cy="2544897"/>
          </a:xfrm>
          <a:prstGeom prst="rect">
            <a:avLst/>
          </a:prstGeom>
          <a:ln>
            <a:solidFill>
              <a:srgbClr val="000000"/>
            </a:solidFill>
          </a:ln>
        </p:spPr>
      </p:pic>
      <p:sp>
        <p:nvSpPr>
          <p:cNvPr id="4" name="textruta 3">
            <a:extLst>
              <a:ext uri="{FF2B5EF4-FFF2-40B4-BE49-F238E27FC236}">
                <a16:creationId xmlns:a16="http://schemas.microsoft.com/office/drawing/2014/main" id="{7554FA83-F835-BCB0-1E5C-6DFF9014BCBA}"/>
              </a:ext>
            </a:extLst>
          </p:cNvPr>
          <p:cNvSpPr txBox="1"/>
          <p:nvPr/>
        </p:nvSpPr>
        <p:spPr>
          <a:xfrm>
            <a:off x="1266940" y="3165576"/>
            <a:ext cx="4572000" cy="923330"/>
          </a:xfrm>
          <a:prstGeom prst="rect">
            <a:avLst/>
          </a:prstGeom>
          <a:noFill/>
        </p:spPr>
        <p:txBody>
          <a:bodyPr wrap="square" rtlCol="0">
            <a:spAutoFit/>
          </a:bodyPr>
          <a:lstStyle/>
          <a:p>
            <a:pPr marL="285750" indent="-285750">
              <a:buFont typeface="Arial" panose="020B0604020202020204" pitchFamily="34" charset="0"/>
              <a:buChar char="•"/>
            </a:pPr>
            <a:r>
              <a:rPr lang="sv-SE" dirty="0"/>
              <a:t>Skyddszoner mot växtnäringsläckage</a:t>
            </a:r>
          </a:p>
          <a:p>
            <a:pPr marL="285750" indent="-285750">
              <a:buFont typeface="Arial" panose="020B0604020202020204" pitchFamily="34" charset="0"/>
              <a:buChar char="•"/>
            </a:pPr>
            <a:r>
              <a:rPr lang="sv-SE" dirty="0"/>
              <a:t>Skyddsavstånd växtskyddsmedel</a:t>
            </a:r>
          </a:p>
          <a:p>
            <a:endParaRPr lang="sv-SE" dirty="0"/>
          </a:p>
        </p:txBody>
      </p:sp>
      <p:sp>
        <p:nvSpPr>
          <p:cNvPr id="6" name="textruta 5">
            <a:extLst>
              <a:ext uri="{FF2B5EF4-FFF2-40B4-BE49-F238E27FC236}">
                <a16:creationId xmlns:a16="http://schemas.microsoft.com/office/drawing/2014/main" id="{8BB0E3D5-A41E-101B-5331-DFE8D1C1D47B}"/>
              </a:ext>
            </a:extLst>
          </p:cNvPr>
          <p:cNvSpPr txBox="1"/>
          <p:nvPr/>
        </p:nvSpPr>
        <p:spPr>
          <a:xfrm>
            <a:off x="5853064" y="3165576"/>
            <a:ext cx="4572000" cy="1200329"/>
          </a:xfrm>
          <a:prstGeom prst="rect">
            <a:avLst/>
          </a:prstGeom>
          <a:noFill/>
        </p:spPr>
        <p:txBody>
          <a:bodyPr wrap="square" rtlCol="0">
            <a:spAutoFit/>
          </a:bodyPr>
          <a:lstStyle/>
          <a:p>
            <a:pPr marL="285750" indent="-285750">
              <a:buFont typeface="Arial" panose="020B0604020202020204" pitchFamily="34" charset="0"/>
              <a:buChar char="•"/>
            </a:pPr>
            <a:r>
              <a:rPr lang="sv-SE" dirty="0"/>
              <a:t>Skyddsavstånd gödselmedel intill vattendrag</a:t>
            </a:r>
          </a:p>
          <a:p>
            <a:pPr marL="285750" indent="-285750">
              <a:buFont typeface="Arial" panose="020B0604020202020204" pitchFamily="34" charset="0"/>
              <a:buChar char="•"/>
            </a:pPr>
            <a:r>
              <a:rPr lang="sv-SE" dirty="0"/>
              <a:t>Blommande fältkant (miljöersättning)</a:t>
            </a:r>
          </a:p>
          <a:p>
            <a:endParaRPr lang="sv-SE" dirty="0"/>
          </a:p>
        </p:txBody>
      </p:sp>
    </p:spTree>
    <p:extLst>
      <p:ext uri="{BB962C8B-B14F-4D97-AF65-F5344CB8AC3E}">
        <p14:creationId xmlns:p14="http://schemas.microsoft.com/office/powerpoint/2010/main" val="5336824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innehåll 8" descr="Fotografi av en blomstrande ängs- och åkerkantsmiljö, som visar biologisk mångfald i ett jordbrukslandskap. ">
            <a:extLst>
              <a:ext uri="{FF2B5EF4-FFF2-40B4-BE49-F238E27FC236}">
                <a16:creationId xmlns:a16="http://schemas.microsoft.com/office/drawing/2014/main" id="{27CB5C72-669D-4483-95AC-EEB287C5286B}"/>
              </a:ext>
            </a:extLst>
          </p:cNvPr>
          <p:cNvPicPr>
            <a:picLocks noGrp="1" noChangeAspect="1"/>
          </p:cNvPicPr>
          <p:nvPr>
            <p:ph sz="quarter" idx="13"/>
          </p:nvPr>
        </p:nvPicPr>
        <p:blipFill>
          <a:blip r:embed="rId3"/>
          <a:stretch>
            <a:fillRect/>
          </a:stretch>
        </p:blipFill>
        <p:spPr>
          <a:xfrm>
            <a:off x="8372819" y="1801712"/>
            <a:ext cx="3234981" cy="4852472"/>
          </a:xfrm>
          <a:prstGeom prst="rect">
            <a:avLst/>
          </a:prstGeom>
        </p:spPr>
      </p:pic>
      <p:sp>
        <p:nvSpPr>
          <p:cNvPr id="2" name="Rubrik 1">
            <a:extLst>
              <a:ext uri="{FF2B5EF4-FFF2-40B4-BE49-F238E27FC236}">
                <a16:creationId xmlns:a16="http://schemas.microsoft.com/office/drawing/2014/main" id="{21868CF3-87EE-453A-909F-D678DFF795D5}"/>
              </a:ext>
            </a:extLst>
          </p:cNvPr>
          <p:cNvSpPr>
            <a:spLocks noGrp="1"/>
          </p:cNvSpPr>
          <p:nvPr>
            <p:ph type="title"/>
          </p:nvPr>
        </p:nvSpPr>
        <p:spPr/>
        <p:txBody>
          <a:bodyPr>
            <a:normAutofit/>
          </a:bodyPr>
          <a:lstStyle/>
          <a:p>
            <a:r>
              <a:rPr lang="sv-SE" dirty="0"/>
              <a:t>Blomremsor på slätten</a:t>
            </a:r>
          </a:p>
        </p:txBody>
      </p:sp>
      <p:sp>
        <p:nvSpPr>
          <p:cNvPr id="5" name="textruta 4">
            <a:extLst>
              <a:ext uri="{FF2B5EF4-FFF2-40B4-BE49-F238E27FC236}">
                <a16:creationId xmlns:a16="http://schemas.microsoft.com/office/drawing/2014/main" id="{2EFD3D4D-487E-41F6-9429-2ED44EDDE428}"/>
              </a:ext>
            </a:extLst>
          </p:cNvPr>
          <p:cNvSpPr txBox="1"/>
          <p:nvPr/>
        </p:nvSpPr>
        <p:spPr>
          <a:xfrm>
            <a:off x="2114928" y="6237311"/>
            <a:ext cx="4852610" cy="369332"/>
          </a:xfrm>
          <a:prstGeom prst="rect">
            <a:avLst/>
          </a:prstGeom>
          <a:noFill/>
        </p:spPr>
        <p:txBody>
          <a:bodyPr wrap="none" rtlCol="0">
            <a:spAutoFit/>
          </a:bodyPr>
          <a:lstStyle/>
          <a:p>
            <a:r>
              <a:rPr lang="sv-SE" dirty="0"/>
              <a:t>Läs mer i faktabladet ”</a:t>
            </a:r>
            <a:r>
              <a:rPr lang="sv-SE" dirty="0">
                <a:hlinkClick r:id="rId4"/>
              </a:rPr>
              <a:t>Blomremsor på slätten</a:t>
            </a:r>
            <a:r>
              <a:rPr lang="sv-SE" dirty="0"/>
              <a:t>”</a:t>
            </a:r>
          </a:p>
        </p:txBody>
      </p:sp>
      <p:sp>
        <p:nvSpPr>
          <p:cNvPr id="10" name="textruta 9">
            <a:extLst>
              <a:ext uri="{FF2B5EF4-FFF2-40B4-BE49-F238E27FC236}">
                <a16:creationId xmlns:a16="http://schemas.microsoft.com/office/drawing/2014/main" id="{0CDA111E-82EE-4B15-8220-63E246DF122E}"/>
              </a:ext>
            </a:extLst>
          </p:cNvPr>
          <p:cNvSpPr txBox="1"/>
          <p:nvPr/>
        </p:nvSpPr>
        <p:spPr>
          <a:xfrm>
            <a:off x="1177200" y="1704015"/>
            <a:ext cx="6215118" cy="2800767"/>
          </a:xfrm>
          <a:prstGeom prst="rect">
            <a:avLst/>
          </a:prstGeom>
          <a:noFill/>
        </p:spPr>
        <p:txBody>
          <a:bodyPr wrap="square" rtlCol="0">
            <a:spAutoFit/>
          </a:bodyPr>
          <a:lstStyle/>
          <a:p>
            <a:pPr marL="285750" indent="-285750">
              <a:buFont typeface="Arial" panose="020B0604020202020204" pitchFamily="34" charset="0"/>
              <a:buChar char="•"/>
            </a:pPr>
            <a:r>
              <a:rPr lang="sv-SE" b="1" dirty="0"/>
              <a:t>I slättlandskapet </a:t>
            </a:r>
            <a:r>
              <a:rPr lang="sv-SE" dirty="0"/>
              <a:t>är det ofta ont om </a:t>
            </a:r>
            <a:r>
              <a:rPr lang="sv-SE" dirty="0" err="1"/>
              <a:t>örtrika</a:t>
            </a:r>
            <a:r>
              <a:rPr lang="sv-SE" dirty="0"/>
              <a:t> gräsmarker och här kan blomremsor spela en viktig roll för att fylla nyttoinsekters behov av pollen och nektar under vår, sommar och höst. Blomremsor kan inte ersätta artrika gräsmarker, men fungerar som ett komplement i slättlandskapet. </a:t>
            </a:r>
          </a:p>
          <a:p>
            <a:pPr marL="285750" indent="-285750">
              <a:buFont typeface="Arial" panose="020B0604020202020204" pitchFamily="34" charset="0"/>
              <a:buChar char="•"/>
            </a:pPr>
            <a:r>
              <a:rPr lang="sv-SE" dirty="0"/>
              <a:t>Passar bra att kombinera med miljöersättning för blommande åker och fältkant</a:t>
            </a:r>
          </a:p>
          <a:p>
            <a:pPr marL="285750" indent="-285750">
              <a:buFont typeface="Arial" panose="020B0604020202020204" pitchFamily="34" charset="0"/>
              <a:buChar char="•"/>
            </a:pPr>
            <a:endParaRPr lang="sv-SE" sz="1600" dirty="0"/>
          </a:p>
          <a:p>
            <a:pPr marL="285750" indent="-285750">
              <a:buFont typeface="Arial" panose="020B0604020202020204" pitchFamily="34" charset="0"/>
              <a:buChar char="•"/>
            </a:pPr>
            <a:endParaRPr lang="sv-SE" sz="1600" dirty="0"/>
          </a:p>
        </p:txBody>
      </p:sp>
      <p:pic>
        <p:nvPicPr>
          <p:cNvPr id="11" name="Bildobjekt 10">
            <a:extLst>
              <a:ext uri="{FF2B5EF4-FFF2-40B4-BE49-F238E27FC236}">
                <a16:creationId xmlns:a16="http://schemas.microsoft.com/office/drawing/2014/main" id="{B7817CAF-41B0-459A-A424-6775F3C30483}"/>
              </a:ext>
            </a:extLst>
          </p:cNvPr>
          <p:cNvPicPr>
            <a:picLocks noChangeAspect="1"/>
          </p:cNvPicPr>
          <p:nvPr/>
        </p:nvPicPr>
        <p:blipFill>
          <a:blip r:embed="rId5"/>
          <a:stretch>
            <a:fillRect/>
          </a:stretch>
        </p:blipFill>
        <p:spPr>
          <a:xfrm>
            <a:off x="1138238" y="4589900"/>
            <a:ext cx="5829300" cy="1647411"/>
          </a:xfrm>
          <a:prstGeom prst="rect">
            <a:avLst/>
          </a:prstGeom>
        </p:spPr>
      </p:pic>
      <p:sp>
        <p:nvSpPr>
          <p:cNvPr id="12" name="textruta 11">
            <a:extLst>
              <a:ext uri="{FF2B5EF4-FFF2-40B4-BE49-F238E27FC236}">
                <a16:creationId xmlns:a16="http://schemas.microsoft.com/office/drawing/2014/main" id="{07091915-24A5-49F3-B25B-7BF1044A253D}"/>
              </a:ext>
            </a:extLst>
          </p:cNvPr>
          <p:cNvSpPr txBox="1"/>
          <p:nvPr/>
        </p:nvSpPr>
        <p:spPr>
          <a:xfrm>
            <a:off x="1085429" y="4104671"/>
            <a:ext cx="4172681" cy="307777"/>
          </a:xfrm>
          <a:prstGeom prst="rect">
            <a:avLst/>
          </a:prstGeom>
          <a:noFill/>
        </p:spPr>
        <p:txBody>
          <a:bodyPr wrap="none" rtlCol="0">
            <a:spAutoFit/>
          </a:bodyPr>
          <a:lstStyle/>
          <a:p>
            <a:r>
              <a:rPr lang="sv-SE" sz="1400" dirty="0"/>
              <a:t>Lämpliga arter för olika nyttodjur, fåglar och fältvilt.</a:t>
            </a:r>
          </a:p>
        </p:txBody>
      </p:sp>
    </p:spTree>
    <p:extLst>
      <p:ext uri="{BB962C8B-B14F-4D97-AF65-F5344CB8AC3E}">
        <p14:creationId xmlns:p14="http://schemas.microsoft.com/office/powerpoint/2010/main" val="41443899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p:txBody>
          <a:bodyPr>
            <a:normAutofit/>
          </a:bodyPr>
          <a:lstStyle/>
          <a:p>
            <a:r>
              <a:rPr lang="sv-SE" sz="1800" dirty="0"/>
              <a:t>Blommande grödor som raps, åkerbönor och klöverfrö ger stora mängder pollen och nektar åt insekter. Insekter som i sin tur är mat åt fåglar.</a:t>
            </a:r>
          </a:p>
          <a:p>
            <a:r>
              <a:rPr lang="sv-SE" sz="1800" dirty="0"/>
              <a:t>Odla om möjligt flera blommande grödor under samma år för att få kontinuerlig blomning. </a:t>
            </a:r>
          </a:p>
        </p:txBody>
      </p:sp>
      <p:sp>
        <p:nvSpPr>
          <p:cNvPr id="2" name="Rubrik 1"/>
          <p:cNvSpPr>
            <a:spLocks noGrp="1"/>
          </p:cNvSpPr>
          <p:nvPr>
            <p:ph type="title"/>
          </p:nvPr>
        </p:nvSpPr>
        <p:spPr/>
        <p:txBody>
          <a:bodyPr>
            <a:normAutofit/>
          </a:bodyPr>
          <a:lstStyle/>
          <a:p>
            <a:r>
              <a:rPr lang="sv-SE" dirty="0"/>
              <a:t>Odla blommande grödor</a:t>
            </a:r>
          </a:p>
        </p:txBody>
      </p:sp>
      <p:pic>
        <p:nvPicPr>
          <p:cNvPr id="6" name="Bildobjekt 5" descr="Ett foto på blommande rödklöver"/>
          <p:cNvPicPr>
            <a:picLocks noChangeAspect="1"/>
          </p:cNvPicPr>
          <p:nvPr/>
        </p:nvPicPr>
        <p:blipFill>
          <a:blip r:embed="rId3">
            <a:extLst>
              <a:ext uri="{28A0092B-C50C-407E-A947-70E740481C1C}">
                <a14:useLocalDpi xmlns:a14="http://schemas.microsoft.com/office/drawing/2010/main" val="0"/>
              </a:ext>
            </a:extLst>
          </a:blip>
          <a:srcRect l="1447" t="29069" b="6146"/>
          <a:stretch>
            <a:fillRect/>
          </a:stretch>
        </p:blipFill>
        <p:spPr>
          <a:xfrm>
            <a:off x="1177200" y="3496570"/>
            <a:ext cx="9081486" cy="3361430"/>
          </a:xfrm>
          <a:prstGeom prst="rect">
            <a:avLst/>
          </a:prstGeom>
          <a:ln>
            <a:solidFill>
              <a:srgbClr val="000000"/>
            </a:solidFill>
          </a:ln>
        </p:spPr>
      </p:pic>
      <p:sp>
        <p:nvSpPr>
          <p:cNvPr id="8" name="textruta 7"/>
          <p:cNvSpPr txBox="1"/>
          <p:nvPr/>
        </p:nvSpPr>
        <p:spPr>
          <a:xfrm rot="10800000" flipV="1">
            <a:off x="8883659" y="6611779"/>
            <a:ext cx="1375027" cy="246221"/>
          </a:xfrm>
          <a:prstGeom prst="rect">
            <a:avLst/>
          </a:prstGeom>
          <a:noFill/>
        </p:spPr>
        <p:txBody>
          <a:bodyPr wrap="square" rtlCol="0">
            <a:spAutoFit/>
          </a:bodyPr>
          <a:lstStyle/>
          <a:p>
            <a:r>
              <a:rPr lang="sv-SE" sz="1000" dirty="0">
                <a:solidFill>
                  <a:schemeClr val="bg1"/>
                </a:solidFill>
              </a:rPr>
              <a:t>Foto: Petter Haldén</a:t>
            </a:r>
          </a:p>
        </p:txBody>
      </p:sp>
    </p:spTree>
    <p:extLst>
      <p:ext uri="{BB962C8B-B14F-4D97-AF65-F5344CB8AC3E}">
        <p14:creationId xmlns:p14="http://schemas.microsoft.com/office/powerpoint/2010/main" val="5048693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p:txBody>
          <a:bodyPr/>
          <a:lstStyle/>
          <a:p>
            <a:r>
              <a:rPr lang="sv-SE" sz="1800" dirty="0"/>
              <a:t>Blommande grödor ger god tillgång på nektar och pollen under en koncentrerad period.</a:t>
            </a:r>
          </a:p>
          <a:p>
            <a:r>
              <a:rPr lang="sv-SE" sz="1800" dirty="0"/>
              <a:t>Läs mer här: </a:t>
            </a:r>
            <a:r>
              <a:rPr lang="sv-SE" sz="1800" dirty="0">
                <a:hlinkClick r:id="rId3"/>
              </a:rPr>
              <a:t>Blomremsor på slätten</a:t>
            </a:r>
            <a:endParaRPr lang="sv-SE" sz="1800" dirty="0"/>
          </a:p>
          <a:p>
            <a:endParaRPr lang="sv-SE" sz="2400" dirty="0"/>
          </a:p>
        </p:txBody>
      </p:sp>
      <p:sp>
        <p:nvSpPr>
          <p:cNvPr id="2" name="Rubrik 1"/>
          <p:cNvSpPr>
            <a:spLocks noGrp="1"/>
          </p:cNvSpPr>
          <p:nvPr>
            <p:ph type="title"/>
          </p:nvPr>
        </p:nvSpPr>
        <p:spPr/>
        <p:txBody>
          <a:bodyPr>
            <a:normAutofit/>
          </a:bodyPr>
          <a:lstStyle/>
          <a:p>
            <a:r>
              <a:rPr lang="sv-SE" dirty="0"/>
              <a:t>Odla blommande grödor </a:t>
            </a:r>
          </a:p>
        </p:txBody>
      </p:sp>
      <p:graphicFrame>
        <p:nvGraphicFramePr>
          <p:cNvPr id="4" name="Tabell 3" descr="En tabell över jordbruksgrödors blomningstidpunkt. "/>
          <p:cNvGraphicFramePr>
            <a:graphicFrameLocks noGrp="1"/>
          </p:cNvGraphicFramePr>
          <p:nvPr>
            <p:extLst>
              <p:ext uri="{D42A27DB-BD31-4B8C-83A1-F6EECF244321}">
                <p14:modId xmlns:p14="http://schemas.microsoft.com/office/powerpoint/2010/main" val="1174466487"/>
              </p:ext>
            </p:extLst>
          </p:nvPr>
        </p:nvGraphicFramePr>
        <p:xfrm>
          <a:off x="3096344" y="3362424"/>
          <a:ext cx="6096000" cy="296164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1524991305"/>
                    </a:ext>
                  </a:extLst>
                </a:gridCol>
                <a:gridCol w="3048000">
                  <a:extLst>
                    <a:ext uri="{9D8B030D-6E8A-4147-A177-3AD203B41FA5}">
                      <a16:colId xmlns:a16="http://schemas.microsoft.com/office/drawing/2014/main" val="1451124564"/>
                    </a:ext>
                  </a:extLst>
                </a:gridCol>
              </a:tblGrid>
              <a:tr h="370840">
                <a:tc>
                  <a:txBody>
                    <a:bodyPr/>
                    <a:lstStyle/>
                    <a:p>
                      <a:r>
                        <a:rPr lang="sv-SE" dirty="0"/>
                        <a:t>Gröda</a:t>
                      </a:r>
                    </a:p>
                  </a:txBody>
                  <a:tcPr/>
                </a:tc>
                <a:tc>
                  <a:txBody>
                    <a:bodyPr/>
                    <a:lstStyle/>
                    <a:p>
                      <a:r>
                        <a:rPr lang="sv-SE" dirty="0"/>
                        <a:t>Blomningstid</a:t>
                      </a:r>
                    </a:p>
                  </a:txBody>
                  <a:tcPr/>
                </a:tc>
                <a:extLst>
                  <a:ext uri="{0D108BD9-81ED-4DB2-BD59-A6C34878D82A}">
                    <a16:rowId xmlns:a16="http://schemas.microsoft.com/office/drawing/2014/main" val="1467887346"/>
                  </a:ext>
                </a:extLst>
              </a:tr>
              <a:tr h="321856">
                <a:tc>
                  <a:txBody>
                    <a:bodyPr/>
                    <a:lstStyle/>
                    <a:p>
                      <a:r>
                        <a:rPr lang="sv-SE" dirty="0"/>
                        <a:t>Höstrybs/höstraps</a:t>
                      </a:r>
                    </a:p>
                  </a:txBody>
                  <a:tcPr/>
                </a:tc>
                <a:tc>
                  <a:txBody>
                    <a:bodyPr/>
                    <a:lstStyle/>
                    <a:p>
                      <a:r>
                        <a:rPr lang="sv-SE" dirty="0"/>
                        <a:t>Maj-juni</a:t>
                      </a:r>
                    </a:p>
                  </a:txBody>
                  <a:tcPr/>
                </a:tc>
                <a:extLst>
                  <a:ext uri="{0D108BD9-81ED-4DB2-BD59-A6C34878D82A}">
                    <a16:rowId xmlns:a16="http://schemas.microsoft.com/office/drawing/2014/main" val="1274475236"/>
                  </a:ext>
                </a:extLst>
              </a:tr>
              <a:tr h="370840">
                <a:tc>
                  <a:txBody>
                    <a:bodyPr/>
                    <a:lstStyle/>
                    <a:p>
                      <a:r>
                        <a:rPr lang="sv-SE" dirty="0" err="1"/>
                        <a:t>Vårrybs</a:t>
                      </a:r>
                      <a:r>
                        <a:rPr lang="sv-SE" dirty="0"/>
                        <a:t>/vårraps</a:t>
                      </a:r>
                    </a:p>
                  </a:txBody>
                  <a:tcPr/>
                </a:tc>
                <a:tc>
                  <a:txBody>
                    <a:bodyPr/>
                    <a:lstStyle/>
                    <a:p>
                      <a:r>
                        <a:rPr lang="sv-SE" dirty="0"/>
                        <a:t>Juni-juli</a:t>
                      </a:r>
                    </a:p>
                  </a:txBody>
                  <a:tcPr/>
                </a:tc>
                <a:extLst>
                  <a:ext uri="{0D108BD9-81ED-4DB2-BD59-A6C34878D82A}">
                    <a16:rowId xmlns:a16="http://schemas.microsoft.com/office/drawing/2014/main" val="3903496195"/>
                  </a:ext>
                </a:extLst>
              </a:tr>
              <a:tr h="370840">
                <a:tc>
                  <a:txBody>
                    <a:bodyPr/>
                    <a:lstStyle/>
                    <a:p>
                      <a:r>
                        <a:rPr lang="sv-SE" dirty="0"/>
                        <a:t>Bovete</a:t>
                      </a:r>
                    </a:p>
                  </a:txBody>
                  <a:tcPr/>
                </a:tc>
                <a:tc>
                  <a:txBody>
                    <a:bodyPr/>
                    <a:lstStyle/>
                    <a:p>
                      <a:r>
                        <a:rPr lang="sv-SE" dirty="0"/>
                        <a:t>juni-juli</a:t>
                      </a:r>
                    </a:p>
                  </a:txBody>
                  <a:tcPr/>
                </a:tc>
                <a:extLst>
                  <a:ext uri="{0D108BD9-81ED-4DB2-BD59-A6C34878D82A}">
                    <a16:rowId xmlns:a16="http://schemas.microsoft.com/office/drawing/2014/main" val="74404718"/>
                  </a:ext>
                </a:extLst>
              </a:tr>
              <a:tr h="370840">
                <a:tc>
                  <a:txBody>
                    <a:bodyPr/>
                    <a:lstStyle/>
                    <a:p>
                      <a:r>
                        <a:rPr lang="sv-SE" dirty="0"/>
                        <a:t>Åkerbönor</a:t>
                      </a:r>
                    </a:p>
                  </a:txBody>
                  <a:tcPr/>
                </a:tc>
                <a:tc>
                  <a:txBody>
                    <a:bodyPr/>
                    <a:lstStyle/>
                    <a:p>
                      <a:r>
                        <a:rPr lang="sv-SE" dirty="0"/>
                        <a:t>juni-juli</a:t>
                      </a:r>
                    </a:p>
                  </a:txBody>
                  <a:tcPr/>
                </a:tc>
                <a:extLst>
                  <a:ext uri="{0D108BD9-81ED-4DB2-BD59-A6C34878D82A}">
                    <a16:rowId xmlns:a16="http://schemas.microsoft.com/office/drawing/2014/main" val="4275966187"/>
                  </a:ext>
                </a:extLst>
              </a:tr>
              <a:tr h="370840">
                <a:tc>
                  <a:txBody>
                    <a:bodyPr/>
                    <a:lstStyle/>
                    <a:p>
                      <a:r>
                        <a:rPr lang="sv-SE" dirty="0"/>
                        <a:t>Vitklöver</a:t>
                      </a:r>
                      <a:r>
                        <a:rPr lang="sv-SE" baseline="0" dirty="0"/>
                        <a:t> till frö</a:t>
                      </a:r>
                      <a:endParaRPr lang="sv-SE" dirty="0"/>
                    </a:p>
                  </a:txBody>
                  <a:tcPr/>
                </a:tc>
                <a:tc>
                  <a:txBody>
                    <a:bodyPr/>
                    <a:lstStyle/>
                    <a:p>
                      <a:r>
                        <a:rPr lang="sv-SE" dirty="0"/>
                        <a:t>juni-juli</a:t>
                      </a:r>
                    </a:p>
                  </a:txBody>
                  <a:tcPr/>
                </a:tc>
                <a:extLst>
                  <a:ext uri="{0D108BD9-81ED-4DB2-BD59-A6C34878D82A}">
                    <a16:rowId xmlns:a16="http://schemas.microsoft.com/office/drawing/2014/main" val="2249207415"/>
                  </a:ext>
                </a:extLst>
              </a:tr>
              <a:tr h="370840">
                <a:tc>
                  <a:txBody>
                    <a:bodyPr/>
                    <a:lstStyle/>
                    <a:p>
                      <a:r>
                        <a:rPr lang="sv-SE" dirty="0"/>
                        <a:t>Rödklöver till frö</a:t>
                      </a:r>
                    </a:p>
                  </a:txBody>
                  <a:tcPr/>
                </a:tc>
                <a:tc>
                  <a:txBody>
                    <a:bodyPr/>
                    <a:lstStyle/>
                    <a:p>
                      <a:r>
                        <a:rPr lang="sv-SE" dirty="0"/>
                        <a:t>juni-juli</a:t>
                      </a:r>
                    </a:p>
                  </a:txBody>
                  <a:tcPr/>
                </a:tc>
                <a:extLst>
                  <a:ext uri="{0D108BD9-81ED-4DB2-BD59-A6C34878D82A}">
                    <a16:rowId xmlns:a16="http://schemas.microsoft.com/office/drawing/2014/main" val="4275943646"/>
                  </a:ext>
                </a:extLst>
              </a:tr>
              <a:tr h="370840">
                <a:tc>
                  <a:txBody>
                    <a:bodyPr/>
                    <a:lstStyle/>
                    <a:p>
                      <a:r>
                        <a:rPr lang="sv-SE" dirty="0"/>
                        <a:t>Solrosor</a:t>
                      </a:r>
                    </a:p>
                  </a:txBody>
                  <a:tcPr/>
                </a:tc>
                <a:tc>
                  <a:txBody>
                    <a:bodyPr/>
                    <a:lstStyle/>
                    <a:p>
                      <a:r>
                        <a:rPr lang="sv-SE" dirty="0"/>
                        <a:t>augusti-september</a:t>
                      </a:r>
                    </a:p>
                  </a:txBody>
                  <a:tcPr/>
                </a:tc>
                <a:extLst>
                  <a:ext uri="{0D108BD9-81ED-4DB2-BD59-A6C34878D82A}">
                    <a16:rowId xmlns:a16="http://schemas.microsoft.com/office/drawing/2014/main" val="2976028659"/>
                  </a:ext>
                </a:extLst>
              </a:tr>
            </a:tbl>
          </a:graphicData>
        </a:graphic>
      </p:graphicFrame>
    </p:spTree>
    <p:extLst>
      <p:ext uri="{BB962C8B-B14F-4D97-AF65-F5344CB8AC3E}">
        <p14:creationId xmlns:p14="http://schemas.microsoft.com/office/powerpoint/2010/main" val="32745335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a:xfrm>
            <a:off x="1177200" y="1966365"/>
            <a:ext cx="5124448" cy="3810491"/>
          </a:xfrm>
        </p:spPr>
        <p:txBody>
          <a:bodyPr>
            <a:normAutofit/>
          </a:bodyPr>
          <a:lstStyle/>
          <a:p>
            <a:pPr marL="0" indent="0">
              <a:lnSpc>
                <a:spcPct val="100000"/>
              </a:lnSpc>
              <a:buNone/>
            </a:pPr>
            <a:r>
              <a:rPr lang="sv-SE" sz="1800" dirty="0"/>
              <a:t>Skyddszoner är buffertzoner mellan åkermark och diken och vattendrag som kan bidra med värdefull variation i homogena slättlandskap. </a:t>
            </a:r>
          </a:p>
          <a:p>
            <a:pPr>
              <a:lnSpc>
                <a:spcPct val="100000"/>
              </a:lnSpc>
            </a:pPr>
            <a:r>
              <a:rPr lang="sv-SE" sz="1800" dirty="0"/>
              <a:t>Sånglärkor och </a:t>
            </a:r>
            <a:r>
              <a:rPr lang="sv-SE" sz="1800" dirty="0" err="1"/>
              <a:t>pollinatörer</a:t>
            </a:r>
            <a:r>
              <a:rPr lang="sv-SE" sz="1800" dirty="0"/>
              <a:t> är exempel på arter som kan gynnas</a:t>
            </a:r>
          </a:p>
          <a:p>
            <a:pPr>
              <a:lnSpc>
                <a:spcPct val="100000"/>
              </a:lnSpc>
            </a:pPr>
            <a:r>
              <a:rPr lang="sv-SE" sz="1800" dirty="0"/>
              <a:t>Så blommor på din skyddszon, kontrollera regelverket för vad du får så. </a:t>
            </a:r>
          </a:p>
          <a:p>
            <a:pPr>
              <a:lnSpc>
                <a:spcPct val="100000"/>
              </a:lnSpc>
            </a:pPr>
            <a:r>
              <a:rPr lang="sv-SE" sz="1800" dirty="0"/>
              <a:t>Skörda skyddszonen för att minska växtnäringsanrikningen. Kontrollera regelverket för när du får skörda skyddszonen.</a:t>
            </a:r>
          </a:p>
        </p:txBody>
      </p:sp>
      <p:sp>
        <p:nvSpPr>
          <p:cNvPr id="2" name="Rubrik 1"/>
          <p:cNvSpPr>
            <a:spLocks noGrp="1"/>
          </p:cNvSpPr>
          <p:nvPr>
            <p:ph type="title"/>
          </p:nvPr>
        </p:nvSpPr>
        <p:spPr/>
        <p:txBody>
          <a:bodyPr>
            <a:normAutofit/>
          </a:bodyPr>
          <a:lstStyle/>
          <a:p>
            <a:r>
              <a:rPr lang="sv-SE" dirty="0"/>
              <a:t>Anlägg skyddszoner längs med diken</a:t>
            </a:r>
          </a:p>
        </p:txBody>
      </p:sp>
      <p:pic>
        <p:nvPicPr>
          <p:cNvPr id="2054" name="Picture 6" descr="Skyddszon med rödklöver"/>
          <p:cNvPicPr>
            <a:picLocks noChangeAspect="1" noChangeArrowheads="1"/>
          </p:cNvPicPr>
          <p:nvPr/>
        </p:nvPicPr>
        <p:blipFill rotWithShape="1">
          <a:blip r:embed="rId3">
            <a:extLst>
              <a:ext uri="{28A0092B-C50C-407E-A947-70E740481C1C}">
                <a14:useLocalDpi xmlns:a14="http://schemas.microsoft.com/office/drawing/2010/main" val="0"/>
              </a:ext>
            </a:extLst>
          </a:blip>
          <a:srcRect l="3049" r="3511"/>
          <a:stretch>
            <a:fillRect/>
          </a:stretch>
        </p:blipFill>
        <p:spPr bwMode="auto">
          <a:xfrm>
            <a:off x="6729423" y="1966365"/>
            <a:ext cx="5124449" cy="3751389"/>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12169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a:xfrm>
            <a:off x="1177200" y="1966365"/>
            <a:ext cx="5652534" cy="4591598"/>
          </a:xfrm>
        </p:spPr>
        <p:txBody>
          <a:bodyPr>
            <a:normAutofit/>
          </a:bodyPr>
          <a:lstStyle/>
          <a:p>
            <a:pPr marL="0" indent="0">
              <a:buNone/>
            </a:pPr>
            <a:r>
              <a:rPr lang="sv-SE" sz="1600" dirty="0"/>
              <a:t>Vattenförande diken bidrar med viktiga livsmiljöer</a:t>
            </a:r>
            <a:br>
              <a:rPr lang="sv-SE" sz="1600" dirty="0"/>
            </a:br>
            <a:r>
              <a:rPr lang="sv-SE" sz="1600" dirty="0"/>
              <a:t>i slättlandskapet.</a:t>
            </a:r>
          </a:p>
          <a:p>
            <a:pPr marL="0" indent="0">
              <a:buNone/>
            </a:pPr>
            <a:endParaRPr lang="sv-SE" sz="1600" dirty="0"/>
          </a:p>
          <a:p>
            <a:pPr marL="0" indent="0">
              <a:buNone/>
            </a:pPr>
            <a:r>
              <a:rPr lang="sv-SE" sz="1600" b="1" dirty="0"/>
              <a:t>Regelbundet underhåll av diken är ofrånkomligt, för att påverka den biologiska mångfalden så lite som möjligt är det viktigt att du tänker på att: </a:t>
            </a:r>
          </a:p>
          <a:p>
            <a:r>
              <a:rPr lang="sv-SE" sz="1600" dirty="0"/>
              <a:t>Inte gräva i </a:t>
            </a:r>
            <a:r>
              <a:rPr lang="sv-SE" sz="1600" dirty="0" err="1"/>
              <a:t>hårdbottnar</a:t>
            </a:r>
            <a:r>
              <a:rPr lang="sv-SE" sz="1600" dirty="0"/>
              <a:t> som är viktiga lekplatser för fisk och bottenfauna</a:t>
            </a:r>
          </a:p>
          <a:p>
            <a:r>
              <a:rPr lang="sv-SE" sz="1600" dirty="0"/>
              <a:t>Spara enstaka buskar och träd som inte påverkar dikets funktion. </a:t>
            </a:r>
          </a:p>
          <a:p>
            <a:r>
              <a:rPr lang="sv-SE" sz="1600" dirty="0"/>
              <a:t>Regelbundet underhåll med klippskopa är skonsammare för flora och fauna än att rensa diket med långa mellanrum</a:t>
            </a:r>
          </a:p>
          <a:p>
            <a:pPr marL="0" indent="0">
              <a:buNone/>
            </a:pPr>
            <a:r>
              <a:rPr lang="sv-SE" sz="1400" dirty="0"/>
              <a:t>Läs mer här: </a:t>
            </a:r>
            <a:r>
              <a:rPr lang="sv-SE" sz="1400" dirty="0">
                <a:solidFill>
                  <a:srgbClr val="111111"/>
                </a:solidFill>
                <a:hlinkClick r:id="rId3"/>
              </a:rPr>
              <a:t>Underhåll diken för biologisk mångfald </a:t>
            </a:r>
            <a:r>
              <a:rPr lang="sv-SE" sz="1400" dirty="0">
                <a:solidFill>
                  <a:srgbClr val="111111"/>
                </a:solidFill>
              </a:rPr>
              <a:t>och </a:t>
            </a:r>
            <a:r>
              <a:rPr lang="sv-SE" sz="1400" dirty="0">
                <a:hlinkClick r:id="rId4"/>
              </a:rPr>
              <a:t>Underhåll ditt dike för ett rikare odlingslandskap</a:t>
            </a:r>
            <a:endParaRPr lang="sv-SE" sz="1400" b="1" dirty="0"/>
          </a:p>
        </p:txBody>
      </p:sp>
      <p:sp>
        <p:nvSpPr>
          <p:cNvPr id="2" name="Rubrik 1"/>
          <p:cNvSpPr>
            <a:spLocks noGrp="1"/>
          </p:cNvSpPr>
          <p:nvPr>
            <p:ph type="title"/>
          </p:nvPr>
        </p:nvSpPr>
        <p:spPr>
          <a:xfrm>
            <a:off x="1177200" y="464486"/>
            <a:ext cx="6116569" cy="1165138"/>
          </a:xfrm>
        </p:spPr>
        <p:txBody>
          <a:bodyPr>
            <a:normAutofit/>
          </a:bodyPr>
          <a:lstStyle/>
          <a:p>
            <a:r>
              <a:rPr lang="sv-SE" dirty="0"/>
              <a:t>Underhåll diken för biologisk mångfald</a:t>
            </a:r>
          </a:p>
        </p:txBody>
      </p:sp>
      <p:pic>
        <p:nvPicPr>
          <p:cNvPr id="4" name="Bildobjekt 3" descr="Ett foto på en grävmaskin som underhållt ett dike"/>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1310" y="4068760"/>
            <a:ext cx="3793040" cy="2604177"/>
          </a:xfrm>
          <a:prstGeom prst="rect">
            <a:avLst/>
          </a:prstGeom>
          <a:ln>
            <a:solidFill>
              <a:srgbClr val="000000"/>
            </a:solidFill>
          </a:ln>
        </p:spPr>
      </p:pic>
      <p:pic>
        <p:nvPicPr>
          <p:cNvPr id="7" name="Bildobjekt 6" descr="Ett foto på ett dike med träd intill"/>
          <p:cNvPicPr>
            <a:picLocks noChangeAspect="1"/>
          </p:cNvPicPr>
          <p:nvPr/>
        </p:nvPicPr>
        <p:blipFill rotWithShape="1">
          <a:blip r:embed="rId6" cstate="print">
            <a:extLst>
              <a:ext uri="{28A0092B-C50C-407E-A947-70E740481C1C}">
                <a14:useLocalDpi xmlns:a14="http://schemas.microsoft.com/office/drawing/2010/main" val="0"/>
              </a:ext>
            </a:extLst>
          </a:blip>
          <a:srcRect l="10813" r="4621"/>
          <a:stretch/>
        </p:blipFill>
        <p:spPr>
          <a:xfrm>
            <a:off x="7391309" y="1148467"/>
            <a:ext cx="3217934" cy="2777492"/>
          </a:xfrm>
          <a:prstGeom prst="rect">
            <a:avLst/>
          </a:prstGeom>
          <a:ln>
            <a:solidFill>
              <a:srgbClr val="000000"/>
            </a:solidFill>
          </a:ln>
        </p:spPr>
      </p:pic>
      <p:pic>
        <p:nvPicPr>
          <p:cNvPr id="10" name="Bildobjekt 9" descr="Ett foto på en kornknarr (en fågel)"/>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120653" y="2814549"/>
            <a:ext cx="803010" cy="1093818"/>
          </a:xfrm>
          <a:prstGeom prst="rect">
            <a:avLst/>
          </a:prstGeom>
          <a:ln>
            <a:solidFill>
              <a:schemeClr val="bg1"/>
            </a:solidFill>
          </a:ln>
        </p:spPr>
      </p:pic>
    </p:spTree>
    <p:extLst>
      <p:ext uri="{BB962C8B-B14F-4D97-AF65-F5344CB8AC3E}">
        <p14:creationId xmlns:p14="http://schemas.microsoft.com/office/powerpoint/2010/main" val="17154249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a:xfrm>
            <a:off x="1177200" y="1216271"/>
            <a:ext cx="8280000" cy="3810491"/>
          </a:xfrm>
        </p:spPr>
        <p:txBody>
          <a:bodyPr>
            <a:normAutofit/>
          </a:bodyPr>
          <a:lstStyle/>
          <a:p>
            <a:r>
              <a:rPr lang="sv-SE" sz="1600" dirty="0"/>
              <a:t>Vid underhåll av fältkanter och diken, spara om möjligt bärande och blommande buskar och träd var hundrade meter eller tätare eftersom: </a:t>
            </a:r>
          </a:p>
          <a:p>
            <a:r>
              <a:rPr lang="sv-SE" sz="1600" dirty="0"/>
              <a:t>Träd och buskar i fält- och dikeskanter är viktiga boplatser för många fåglar</a:t>
            </a:r>
          </a:p>
          <a:p>
            <a:r>
              <a:rPr lang="sv-SE" sz="1600" dirty="0"/>
              <a:t>Blommande träd och buskar ger nektar och pollen till insekter tidigt på våren, hansälgar är särskilt viktiga </a:t>
            </a:r>
          </a:p>
          <a:p>
            <a:r>
              <a:rPr lang="sv-SE" sz="1600" dirty="0"/>
              <a:t>Träd och buskar ger även frukter och bär till fåglar och fältvilt. Rönn, hagtorn, fågelbär och getapel är exempel på bärande träd. </a:t>
            </a:r>
          </a:p>
          <a:p>
            <a:r>
              <a:rPr lang="sv-SE" sz="1600" dirty="0"/>
              <a:t>Läs mer här: </a:t>
            </a:r>
            <a:r>
              <a:rPr lang="sv-SE" sz="1600" dirty="0">
                <a:hlinkClick r:id="rId3"/>
              </a:rPr>
              <a:t>Sälgen behövs</a:t>
            </a:r>
            <a:r>
              <a:rPr lang="sv-SE" sz="1600" dirty="0"/>
              <a:t>  </a:t>
            </a:r>
            <a:r>
              <a:rPr lang="sv-SE" sz="1600" dirty="0">
                <a:hlinkClick r:id="rId4"/>
              </a:rPr>
              <a:t>Buskar och träd behövs på slätten</a:t>
            </a:r>
            <a:endParaRPr lang="sv-SE" sz="1600" dirty="0"/>
          </a:p>
          <a:p>
            <a:endParaRPr lang="sv-SE" sz="1600" dirty="0"/>
          </a:p>
        </p:txBody>
      </p:sp>
      <p:sp>
        <p:nvSpPr>
          <p:cNvPr id="2" name="Rubrik 1"/>
          <p:cNvSpPr>
            <a:spLocks noGrp="1"/>
          </p:cNvSpPr>
          <p:nvPr>
            <p:ph type="title"/>
          </p:nvPr>
        </p:nvSpPr>
        <p:spPr/>
        <p:txBody>
          <a:bodyPr>
            <a:normAutofit fontScale="90000"/>
          </a:bodyPr>
          <a:lstStyle/>
          <a:p>
            <a:r>
              <a:rPr lang="sv-SE" dirty="0"/>
              <a:t>Spara träd och buskar vid underhåll av fält- och dikeskanter</a:t>
            </a:r>
            <a:br>
              <a:rPr lang="sv-SE" dirty="0"/>
            </a:br>
            <a:endParaRPr lang="sv-SE" dirty="0"/>
          </a:p>
        </p:txBody>
      </p:sp>
      <p:pic>
        <p:nvPicPr>
          <p:cNvPr id="4" name="Bildobjekt 3" descr="Ett foto på en sälg som blommar intill ett dike"/>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24221" y="3931444"/>
            <a:ext cx="4171779" cy="2689523"/>
          </a:xfrm>
          <a:prstGeom prst="rect">
            <a:avLst/>
          </a:prstGeom>
          <a:ln>
            <a:solidFill>
              <a:srgbClr val="000000"/>
            </a:solidFill>
          </a:ln>
        </p:spPr>
      </p:pic>
      <p:pic>
        <p:nvPicPr>
          <p:cNvPr id="9" name="Bildobjekt 8" descr="En blid på ett sandbi på en blommande säl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30429" y="3931443"/>
            <a:ext cx="3514229" cy="2689523"/>
          </a:xfrm>
          <a:prstGeom prst="rect">
            <a:avLst/>
          </a:prstGeom>
          <a:ln>
            <a:solidFill>
              <a:srgbClr val="000000"/>
            </a:solidFill>
          </a:ln>
        </p:spPr>
      </p:pic>
    </p:spTree>
    <p:extLst>
      <p:ext uri="{BB962C8B-B14F-4D97-AF65-F5344CB8AC3E}">
        <p14:creationId xmlns:p14="http://schemas.microsoft.com/office/powerpoint/2010/main" val="3627019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73A610A3-075D-2213-C72E-72529467AD92}"/>
              </a:ext>
            </a:extLst>
          </p:cNvPr>
          <p:cNvSpPr>
            <a:spLocks noGrp="1"/>
          </p:cNvSpPr>
          <p:nvPr>
            <p:ph sz="quarter" idx="14"/>
          </p:nvPr>
        </p:nvSpPr>
        <p:spPr>
          <a:xfrm>
            <a:off x="6243958" y="1557832"/>
            <a:ext cx="4608000" cy="3894456"/>
          </a:xfrm>
        </p:spPr>
        <p:txBody>
          <a:bodyPr>
            <a:normAutofit/>
          </a:bodyPr>
          <a:lstStyle/>
          <a:p>
            <a:r>
              <a:rPr lang="sv-SE" sz="1600" dirty="0"/>
              <a:t>För att förstärka effekterna av brynet är det bra med en blomremsa insådd på den del av åkermarken som gränsar till brynmiljön.</a:t>
            </a:r>
          </a:p>
          <a:p>
            <a:endParaRPr lang="sv-SE" sz="1600" dirty="0"/>
          </a:p>
          <a:p>
            <a:r>
              <a:rPr lang="sv-SE" sz="1600" dirty="0"/>
              <a:t>Läs mer i broschyren </a:t>
            </a:r>
            <a:r>
              <a:rPr lang="sv-SE" sz="1600" dirty="0">
                <a:hlinkClick r:id="rId3"/>
              </a:rPr>
              <a:t>Gynna bryn och få nyttor tillbaka </a:t>
            </a:r>
            <a:endParaRPr lang="sv-SE" sz="1600" dirty="0"/>
          </a:p>
          <a:p>
            <a:endParaRPr lang="sv-SE" sz="1400" dirty="0"/>
          </a:p>
        </p:txBody>
      </p:sp>
      <p:sp>
        <p:nvSpPr>
          <p:cNvPr id="3" name="Platshållare för innehåll 2"/>
          <p:cNvSpPr>
            <a:spLocks noGrp="1"/>
          </p:cNvSpPr>
          <p:nvPr>
            <p:ph sz="quarter" idx="13"/>
          </p:nvPr>
        </p:nvSpPr>
        <p:spPr>
          <a:xfrm>
            <a:off x="1180800" y="1557832"/>
            <a:ext cx="4608000" cy="3894456"/>
          </a:xfrm>
        </p:spPr>
        <p:txBody>
          <a:bodyPr/>
          <a:lstStyle/>
          <a:p>
            <a:r>
              <a:rPr lang="sv-SE" sz="1600" dirty="0"/>
              <a:t>Blommande örter, buskar och träd i solbelysta bryn ger en bra livsmiljö för många insekter. Insekterna hjälper till med att pollinera grödan på åkern och bidrar till det biologiska växtskyddet.</a:t>
            </a:r>
          </a:p>
          <a:p>
            <a:r>
              <a:rPr lang="sv-SE" sz="1600" dirty="0"/>
              <a:t>Bryn är viktiga för att ge viltet skydd och värdefullt foder i form av löv, kvistar, bär, nötter och frukt. </a:t>
            </a:r>
          </a:p>
        </p:txBody>
      </p:sp>
      <p:sp>
        <p:nvSpPr>
          <p:cNvPr id="2" name="Rubrik 1"/>
          <p:cNvSpPr>
            <a:spLocks noGrp="1"/>
          </p:cNvSpPr>
          <p:nvPr>
            <p:ph type="title"/>
          </p:nvPr>
        </p:nvSpPr>
        <p:spPr>
          <a:xfrm>
            <a:off x="1180800" y="0"/>
            <a:ext cx="8112941" cy="1219263"/>
          </a:xfrm>
        </p:spPr>
        <p:txBody>
          <a:bodyPr>
            <a:normAutofit/>
          </a:bodyPr>
          <a:lstStyle/>
          <a:p>
            <a:r>
              <a:rPr lang="sv-SE" dirty="0"/>
              <a:t>Gynna bryn</a:t>
            </a:r>
          </a:p>
        </p:txBody>
      </p:sp>
      <p:pic>
        <p:nvPicPr>
          <p:cNvPr id="5" name="Bildobjekt 4" descr="En bild på ett bryn mot åkermark"/>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24168" y="3805987"/>
            <a:ext cx="3987700" cy="2737824"/>
          </a:xfrm>
          <a:prstGeom prst="rect">
            <a:avLst/>
          </a:prstGeom>
          <a:ln>
            <a:solidFill>
              <a:srgbClr val="000000"/>
            </a:solidFill>
          </a:ln>
        </p:spPr>
      </p:pic>
      <p:pic>
        <p:nvPicPr>
          <p:cNvPr id="7" name="Bildobjekt 6" descr="Ett foto på en råget med ett rådjurskid"/>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88800" y="3813971"/>
            <a:ext cx="4083307" cy="2737824"/>
          </a:xfrm>
          <a:prstGeom prst="rect">
            <a:avLst/>
          </a:prstGeom>
          <a:ln>
            <a:solidFill>
              <a:srgbClr val="000000"/>
            </a:solidFill>
          </a:ln>
        </p:spPr>
      </p:pic>
    </p:spTree>
    <p:extLst>
      <p:ext uri="{BB962C8B-B14F-4D97-AF65-F5344CB8AC3E}">
        <p14:creationId xmlns:p14="http://schemas.microsoft.com/office/powerpoint/2010/main" val="18428671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a:xfrm>
            <a:off x="1177926" y="1966912"/>
            <a:ext cx="5377110" cy="4891087"/>
          </a:xfrm>
        </p:spPr>
        <p:txBody>
          <a:bodyPr>
            <a:normAutofit lnSpcReduction="10000"/>
          </a:bodyPr>
          <a:lstStyle/>
          <a:p>
            <a:pPr marL="0" indent="0">
              <a:lnSpc>
                <a:spcPct val="120000"/>
              </a:lnSpc>
              <a:buNone/>
            </a:pPr>
            <a:r>
              <a:rPr lang="sv-SE" sz="1800" dirty="0">
                <a:solidFill>
                  <a:schemeClr val="accent1"/>
                </a:solidFill>
              </a:rPr>
              <a:t>Träd och buskar ger mat, boplatser och skydd för djuren som finns i odlingslandskapet. Om du planterar en häck med buskar och träd, skapar</a:t>
            </a:r>
            <a:br>
              <a:rPr lang="sv-SE" sz="1800" dirty="0">
                <a:solidFill>
                  <a:schemeClr val="accent1"/>
                </a:solidFill>
              </a:rPr>
            </a:br>
            <a:r>
              <a:rPr lang="sv-SE" sz="1800" dirty="0">
                <a:solidFill>
                  <a:schemeClr val="accent1"/>
                </a:solidFill>
              </a:rPr>
              <a:t>den lä.</a:t>
            </a:r>
          </a:p>
          <a:p>
            <a:pPr lvl="1">
              <a:lnSpc>
                <a:spcPct val="120000"/>
              </a:lnSpc>
            </a:pPr>
            <a:r>
              <a:rPr lang="sv-SE" sz="1400" dirty="0"/>
              <a:t>En häck bromsar också jord som kan följa med vinden när det blåser, så kallad vind­erosion.</a:t>
            </a:r>
          </a:p>
          <a:p>
            <a:pPr lvl="1">
              <a:lnSpc>
                <a:spcPct val="120000"/>
              </a:lnSpc>
            </a:pPr>
            <a:r>
              <a:rPr lang="sv-SE" sz="1400" dirty="0"/>
              <a:t>En häck kan också knyta ihop livsmiljöer i landskapet och skapa grön infrastruktur.</a:t>
            </a:r>
          </a:p>
          <a:p>
            <a:pPr lvl="1">
              <a:lnSpc>
                <a:spcPct val="120000"/>
              </a:lnSpc>
            </a:pPr>
            <a:r>
              <a:rPr lang="sv-SE" sz="1400" dirty="0"/>
              <a:t>Välj arter som blommar vid olika tider på året och som ger frukt och bär</a:t>
            </a:r>
          </a:p>
          <a:p>
            <a:pPr>
              <a:lnSpc>
                <a:spcPct val="120000"/>
              </a:lnSpc>
            </a:pPr>
            <a:r>
              <a:rPr lang="sv-SE" sz="1400" dirty="0"/>
              <a:t>Högväxta grödor fungerar som tillfälliga häckar. Här trivs insekter, och både fåglar och fältvilt kan hitta föda och skydd. Viltet följer gärna häckarna när de förflyttar sig i det öppna landskapet. Salix, cikoria, hampa och solrosor är exempel på högväxta grödor</a:t>
            </a:r>
          </a:p>
          <a:p>
            <a:pPr>
              <a:lnSpc>
                <a:spcPct val="120000"/>
              </a:lnSpc>
            </a:pPr>
            <a:r>
              <a:rPr lang="sv-SE" sz="1400" dirty="0"/>
              <a:t>Läs mer här: </a:t>
            </a:r>
            <a:r>
              <a:rPr lang="sv-SE" sz="1400" dirty="0">
                <a:hlinkClick r:id="rId3"/>
              </a:rPr>
              <a:t>Buskar och träd behövs på slätten </a:t>
            </a:r>
            <a:r>
              <a:rPr lang="sv-SE" sz="1400" dirty="0"/>
              <a:t>	</a:t>
            </a:r>
            <a:br>
              <a:rPr lang="sv-SE" sz="1400" dirty="0"/>
            </a:br>
            <a:r>
              <a:rPr lang="sv-SE" sz="1400" dirty="0">
                <a:hlinkClick r:id="rId4"/>
              </a:rPr>
              <a:t>Låt kulturspår gynna mångfalden</a:t>
            </a:r>
            <a:endParaRPr lang="sv-SE" sz="1400" dirty="0"/>
          </a:p>
          <a:p>
            <a:pPr>
              <a:lnSpc>
                <a:spcPct val="120000"/>
              </a:lnSpc>
            </a:pPr>
            <a:endParaRPr lang="sv-SE" sz="1400" dirty="0"/>
          </a:p>
          <a:p>
            <a:endParaRPr lang="sv-SE" dirty="0"/>
          </a:p>
        </p:txBody>
      </p:sp>
      <p:sp>
        <p:nvSpPr>
          <p:cNvPr id="2" name="Rubrik 1"/>
          <p:cNvSpPr>
            <a:spLocks noGrp="1"/>
          </p:cNvSpPr>
          <p:nvPr>
            <p:ph type="title"/>
          </p:nvPr>
        </p:nvSpPr>
        <p:spPr>
          <a:xfrm>
            <a:off x="1177200" y="464486"/>
            <a:ext cx="8280000" cy="1165138"/>
          </a:xfrm>
        </p:spPr>
        <p:txBody>
          <a:bodyPr>
            <a:normAutofit/>
          </a:bodyPr>
          <a:lstStyle/>
          <a:p>
            <a:r>
              <a:rPr lang="sv-SE" dirty="0"/>
              <a:t>Plantera lä- eller mångfaldshäckar</a:t>
            </a:r>
          </a:p>
        </p:txBody>
      </p:sp>
      <p:pic>
        <p:nvPicPr>
          <p:cNvPr id="5" name="Bildobjekt 4" descr="Ett foto på en lähäck"/>
          <p:cNvPicPr>
            <a:picLocks noChangeAspect="1"/>
          </p:cNvPicPr>
          <p:nvPr/>
        </p:nvPicPr>
        <p:blipFill rotWithShape="1">
          <a:blip r:embed="rId5" cstate="email">
            <a:extLst>
              <a:ext uri="{28A0092B-C50C-407E-A947-70E740481C1C}">
                <a14:useLocalDpi xmlns:a14="http://schemas.microsoft.com/office/drawing/2010/main"/>
              </a:ext>
            </a:extLst>
          </a:blip>
          <a:srcRect l="16200" t="3708" r="21433" b="8884"/>
          <a:stretch>
            <a:fillRect/>
          </a:stretch>
        </p:blipFill>
        <p:spPr>
          <a:xfrm>
            <a:off x="6972323" y="3172858"/>
            <a:ext cx="4859794" cy="3083500"/>
          </a:xfrm>
          <a:prstGeom prst="rect">
            <a:avLst/>
          </a:prstGeom>
          <a:ln>
            <a:solidFill>
              <a:srgbClr val="000000"/>
            </a:solidFill>
          </a:ln>
        </p:spPr>
      </p:pic>
      <p:sp>
        <p:nvSpPr>
          <p:cNvPr id="6" name="textruta 5"/>
          <p:cNvSpPr txBox="1"/>
          <p:nvPr/>
        </p:nvSpPr>
        <p:spPr>
          <a:xfrm>
            <a:off x="8973123" y="6393514"/>
            <a:ext cx="3001143" cy="276999"/>
          </a:xfrm>
          <a:prstGeom prst="rect">
            <a:avLst/>
          </a:prstGeom>
          <a:noFill/>
        </p:spPr>
        <p:txBody>
          <a:bodyPr wrap="none" rtlCol="0">
            <a:spAutoFit/>
          </a:bodyPr>
          <a:lstStyle/>
          <a:p>
            <a:r>
              <a:rPr lang="sv-SE" sz="1200" dirty="0"/>
              <a:t>En </a:t>
            </a:r>
            <a:r>
              <a:rPr lang="sv-SE" sz="1200" dirty="0" err="1"/>
              <a:t>lähäck</a:t>
            </a:r>
            <a:r>
              <a:rPr lang="sv-SE" sz="1200" dirty="0"/>
              <a:t> av buskar och träd på Österlen</a:t>
            </a:r>
          </a:p>
        </p:txBody>
      </p:sp>
    </p:spTree>
    <p:extLst>
      <p:ext uri="{BB962C8B-B14F-4D97-AF65-F5344CB8AC3E}">
        <p14:creationId xmlns:p14="http://schemas.microsoft.com/office/powerpoint/2010/main" val="13876964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6B6049AE-4933-93E6-A8F1-5C67FD2DF80E}"/>
              </a:ext>
            </a:extLst>
          </p:cNvPr>
          <p:cNvSpPr>
            <a:spLocks noGrp="1"/>
          </p:cNvSpPr>
          <p:nvPr>
            <p:ph sz="quarter" idx="14"/>
          </p:nvPr>
        </p:nvSpPr>
        <p:spPr/>
        <p:txBody>
          <a:bodyPr/>
          <a:lstStyle/>
          <a:p>
            <a:r>
              <a:rPr lang="sv-SE" sz="1800" dirty="0"/>
              <a:t>Jordlöpare, parasitsteklar och andra nyttoinsekter övervintrar i marken och gynnas av minimerad eller ingen jordbearbetning. </a:t>
            </a:r>
          </a:p>
          <a:p>
            <a:endParaRPr lang="sv-SE" dirty="0"/>
          </a:p>
        </p:txBody>
      </p:sp>
      <p:sp>
        <p:nvSpPr>
          <p:cNvPr id="3" name="Platshållare för innehåll 2"/>
          <p:cNvSpPr>
            <a:spLocks noGrp="1"/>
          </p:cNvSpPr>
          <p:nvPr>
            <p:ph sz="quarter" idx="13"/>
          </p:nvPr>
        </p:nvSpPr>
        <p:spPr/>
        <p:txBody>
          <a:bodyPr/>
          <a:lstStyle/>
          <a:p>
            <a:r>
              <a:rPr lang="sv-SE" sz="1800" dirty="0"/>
              <a:t>Tillämpa vårplöjning och/eller direktsådd där du kan, på stubbåkrar hittar fröätande småfåglar och fälthöns mat under senhösten och vintern.</a:t>
            </a:r>
          </a:p>
          <a:p>
            <a:endParaRPr lang="sv-SE" dirty="0"/>
          </a:p>
        </p:txBody>
      </p:sp>
      <p:sp>
        <p:nvSpPr>
          <p:cNvPr id="2" name="Rubrik 1"/>
          <p:cNvSpPr>
            <a:spLocks noGrp="1"/>
          </p:cNvSpPr>
          <p:nvPr>
            <p:ph type="title"/>
          </p:nvPr>
        </p:nvSpPr>
        <p:spPr/>
        <p:txBody>
          <a:bodyPr>
            <a:normAutofit/>
          </a:bodyPr>
          <a:lstStyle/>
          <a:p>
            <a:r>
              <a:rPr lang="sv-SE" dirty="0"/>
              <a:t>Vårplöj eller direktsådd</a:t>
            </a:r>
          </a:p>
        </p:txBody>
      </p:sp>
      <p:pic>
        <p:nvPicPr>
          <p:cNvPr id="5" name="Bildobjekt 4">
            <a:extLst>
              <a:ext uri="{FF2B5EF4-FFF2-40B4-BE49-F238E27FC236}">
                <a16:creationId xmlns:a16="http://schemas.microsoft.com/office/drawing/2014/main" id="{83343FCD-82AF-4F88-8338-56DE214C6F8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338" b="12686"/>
          <a:stretch>
            <a:fillRect/>
          </a:stretch>
        </p:blipFill>
        <p:spPr>
          <a:xfrm>
            <a:off x="3242946" y="3732342"/>
            <a:ext cx="5410193" cy="2920646"/>
          </a:xfrm>
          <a:prstGeom prst="rect">
            <a:avLst/>
          </a:prstGeom>
          <a:ln>
            <a:solidFill>
              <a:srgbClr val="000000"/>
            </a:solidFill>
          </a:ln>
        </p:spPr>
      </p:pic>
    </p:spTree>
    <p:extLst>
      <p:ext uri="{BB962C8B-B14F-4D97-AF65-F5344CB8AC3E}">
        <p14:creationId xmlns:p14="http://schemas.microsoft.com/office/powerpoint/2010/main" val="4831094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C89D7AE0-B68F-70E0-C7AE-2362B3114538}"/>
              </a:ext>
            </a:extLst>
          </p:cNvPr>
          <p:cNvSpPr>
            <a:spLocks noGrp="1"/>
          </p:cNvSpPr>
          <p:nvPr>
            <p:ph sz="quarter" idx="14"/>
          </p:nvPr>
        </p:nvSpPr>
        <p:spPr/>
        <p:txBody>
          <a:bodyPr>
            <a:normAutofit/>
          </a:bodyPr>
          <a:lstStyle/>
          <a:p>
            <a:r>
              <a:rPr lang="sv-SE" sz="1200" dirty="0"/>
              <a:t>Honungsörten har begränsat fodervärde, medan bovete är smakligt.</a:t>
            </a:r>
          </a:p>
          <a:p>
            <a:r>
              <a:rPr lang="sv-SE" sz="1200" dirty="0" err="1"/>
              <a:t>Våroljeväxter</a:t>
            </a:r>
            <a:r>
              <a:rPr lang="sv-SE" sz="1200" dirty="0"/>
              <a:t> kan ge skydd och rikligt med foder till vilt. Vitsenap och oljerättika går bra att samodla med både blodklöver och perserklöver för att öka fodervärdet till viltet.</a:t>
            </a:r>
          </a:p>
          <a:p>
            <a:r>
              <a:rPr lang="sv-SE" sz="1200" dirty="0">
                <a:solidFill>
                  <a:srgbClr val="C00000"/>
                </a:solidFill>
              </a:rPr>
              <a:t>Beakta risken för växtföljdssjukdomar, som klumprotsjuka och ärtrotröta, samt risken för ogräsproblem, som bovete i sockerbetor och honungsört i höstraps vid val av mellangröda.</a:t>
            </a:r>
          </a:p>
          <a:p>
            <a:r>
              <a:rPr lang="sv-SE" sz="1200" dirty="0">
                <a:solidFill>
                  <a:srgbClr val="C00000"/>
                </a:solidFill>
              </a:rPr>
              <a:t>Kontrollera vilka regler som gäller om du söker miljöersättning för fång- eller mellangröda!</a:t>
            </a:r>
          </a:p>
          <a:p>
            <a:endParaRPr lang="sv-SE" sz="1100" dirty="0"/>
          </a:p>
        </p:txBody>
      </p:sp>
      <p:sp>
        <p:nvSpPr>
          <p:cNvPr id="3" name="Platshållare för innehåll 2"/>
          <p:cNvSpPr>
            <a:spLocks noGrp="1"/>
          </p:cNvSpPr>
          <p:nvPr>
            <p:ph sz="quarter" idx="13"/>
          </p:nvPr>
        </p:nvSpPr>
        <p:spPr/>
        <p:txBody>
          <a:bodyPr>
            <a:normAutofit/>
          </a:bodyPr>
          <a:lstStyle/>
          <a:p>
            <a:r>
              <a:rPr lang="sv-SE" sz="1400" dirty="0"/>
              <a:t>En mellangröda är en gröda som du odlar mellan två huvudgrödor. Syftet är att den ska täcka marken, binda växtnäring och bidra till biologisk mångfald.</a:t>
            </a:r>
          </a:p>
          <a:p>
            <a:r>
              <a:rPr lang="sv-SE" sz="1400" dirty="0"/>
              <a:t>Med fånggröda menas växtlighet som har sin huvudsakliga tillväxt mellan två huvudgrödor och som odlas i syfte att minska växtnäringsförlusterna efter huvudgrödans skörd. </a:t>
            </a:r>
          </a:p>
          <a:p>
            <a:r>
              <a:rPr lang="sv-SE" sz="1400" dirty="0"/>
              <a:t>Av godkända stråsädesslag är vårråg och vårvete bäst för fältviltet och inblandning med ärter, vicker, blodklöver, doftklöver eller </a:t>
            </a:r>
            <a:r>
              <a:rPr lang="sv-SE" sz="1400" dirty="0" err="1"/>
              <a:t>subklöver</a:t>
            </a:r>
            <a:r>
              <a:rPr lang="sv-SE" sz="1400" dirty="0"/>
              <a:t> ökar fodervärdet.</a:t>
            </a:r>
          </a:p>
          <a:p>
            <a:r>
              <a:rPr lang="sv-SE" sz="1400" dirty="0"/>
              <a:t>Bovete och honungsört gynnar pollinerande insekter när de blommar och konkurrerar bra mot ogräs. Deras snabba tillväxt ger snabbt skydd för vilt.</a:t>
            </a:r>
          </a:p>
        </p:txBody>
      </p:sp>
      <p:sp>
        <p:nvSpPr>
          <p:cNvPr id="2" name="Rubrik 1"/>
          <p:cNvSpPr>
            <a:spLocks noGrp="1"/>
          </p:cNvSpPr>
          <p:nvPr>
            <p:ph type="title"/>
          </p:nvPr>
        </p:nvSpPr>
        <p:spPr/>
        <p:txBody>
          <a:bodyPr>
            <a:normAutofit/>
          </a:bodyPr>
          <a:lstStyle/>
          <a:p>
            <a:r>
              <a:rPr lang="sv-SE" dirty="0"/>
              <a:t>Så fånggrödor/mellangrödor</a:t>
            </a:r>
          </a:p>
        </p:txBody>
      </p:sp>
      <p:pic>
        <p:nvPicPr>
          <p:cNvPr id="5" name="Bildobjekt 4" descr="Ett foto på blommande honungsör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4858120"/>
            <a:ext cx="5864621" cy="1771280"/>
          </a:xfrm>
          <a:prstGeom prst="rect">
            <a:avLst/>
          </a:prstGeom>
          <a:ln>
            <a:solidFill>
              <a:srgbClr val="000000"/>
            </a:solidFill>
          </a:ln>
        </p:spPr>
      </p:pic>
    </p:spTree>
    <p:extLst>
      <p:ext uri="{BB962C8B-B14F-4D97-AF65-F5344CB8AC3E}">
        <p14:creationId xmlns:p14="http://schemas.microsoft.com/office/powerpoint/2010/main" val="32747270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descr="Ett foto på en åkerholme som vårbränns"/>
          <p:cNvPicPr>
            <a:picLocks noChangeAspect="1"/>
          </p:cNvPicPr>
          <p:nvPr/>
        </p:nvPicPr>
        <p:blipFill rotWithShape="1">
          <a:blip r:embed="rId3" cstate="print">
            <a:extLst>
              <a:ext uri="{28A0092B-C50C-407E-A947-70E740481C1C}">
                <a14:useLocalDpi xmlns:a14="http://schemas.microsoft.com/office/drawing/2010/main" val="0"/>
              </a:ext>
            </a:extLst>
          </a:blip>
          <a:srcRect t="7317" r="15828" b="9757"/>
          <a:stretch/>
        </p:blipFill>
        <p:spPr>
          <a:xfrm>
            <a:off x="7476472" y="4285626"/>
            <a:ext cx="3324878" cy="2458209"/>
          </a:xfrm>
          <a:prstGeom prst="rect">
            <a:avLst/>
          </a:prstGeom>
          <a:ln>
            <a:solidFill>
              <a:srgbClr val="000000"/>
            </a:solidFill>
          </a:ln>
        </p:spPr>
      </p:pic>
      <p:sp>
        <p:nvSpPr>
          <p:cNvPr id="3" name="Platshållare för innehåll 2"/>
          <p:cNvSpPr>
            <a:spLocks noGrp="1"/>
          </p:cNvSpPr>
          <p:nvPr>
            <p:ph sz="quarter" idx="13"/>
          </p:nvPr>
        </p:nvSpPr>
        <p:spPr>
          <a:xfrm>
            <a:off x="1177201" y="1966365"/>
            <a:ext cx="4254336" cy="3810491"/>
          </a:xfrm>
        </p:spPr>
        <p:txBody>
          <a:bodyPr/>
          <a:lstStyle/>
          <a:p>
            <a:pPr marL="0" indent="0">
              <a:buNone/>
            </a:pPr>
            <a:r>
              <a:rPr lang="sv-SE" sz="1600" dirty="0"/>
              <a:t>Småbiotoper och impediment som stenmurar, åkerholmar och märgelgravar ger föda och skydd för många organismgrupper. </a:t>
            </a:r>
          </a:p>
          <a:p>
            <a:pPr marL="0" indent="0">
              <a:buNone/>
            </a:pPr>
            <a:r>
              <a:rPr lang="sv-SE" sz="1600" dirty="0"/>
              <a:t>För att de skall behålla sin kvalitet behöver de hävdas för att motverka igenväxning och växtnäringsanrikning. Hävd innebär att vegetationen förs bort och kan ske på olika sätt:</a:t>
            </a:r>
          </a:p>
          <a:p>
            <a:pPr marL="0" indent="0">
              <a:buNone/>
            </a:pPr>
            <a:endParaRPr lang="sv-SE" sz="1600" dirty="0"/>
          </a:p>
          <a:p>
            <a:pPr>
              <a:lnSpc>
                <a:spcPct val="100000"/>
              </a:lnSpc>
              <a:buFont typeface="Arial" panose="020B0604020202020204" pitchFamily="34" charset="0"/>
              <a:buChar char="•"/>
            </a:pPr>
            <a:r>
              <a:rPr lang="sv-SE" sz="1400" dirty="0"/>
              <a:t>Slåtter där vegetationen slås av mekaniskt eller manuellt och förs bort. </a:t>
            </a:r>
          </a:p>
          <a:p>
            <a:pPr>
              <a:lnSpc>
                <a:spcPct val="150000"/>
              </a:lnSpc>
              <a:buFont typeface="Arial" panose="020B0604020202020204" pitchFamily="34" charset="0"/>
              <a:buChar char="•"/>
            </a:pPr>
            <a:r>
              <a:rPr lang="sv-SE" sz="1400" dirty="0"/>
              <a:t>Bete</a:t>
            </a:r>
          </a:p>
          <a:p>
            <a:pPr>
              <a:lnSpc>
                <a:spcPct val="150000"/>
              </a:lnSpc>
              <a:buFont typeface="Arial" panose="020B0604020202020204" pitchFamily="34" charset="0"/>
              <a:buChar char="•"/>
            </a:pPr>
            <a:r>
              <a:rPr lang="sv-SE" sz="1400" dirty="0" err="1"/>
              <a:t>Vårbränning</a:t>
            </a:r>
            <a:endParaRPr lang="sv-SE" sz="1400" dirty="0"/>
          </a:p>
          <a:p>
            <a:endParaRPr lang="sv-SE" sz="1600" dirty="0"/>
          </a:p>
        </p:txBody>
      </p:sp>
      <p:sp>
        <p:nvSpPr>
          <p:cNvPr id="2" name="Rubrik 1"/>
          <p:cNvSpPr>
            <a:spLocks noGrp="1"/>
          </p:cNvSpPr>
          <p:nvPr>
            <p:ph type="title"/>
          </p:nvPr>
        </p:nvSpPr>
        <p:spPr/>
        <p:txBody>
          <a:bodyPr>
            <a:normAutofit/>
          </a:bodyPr>
          <a:lstStyle/>
          <a:p>
            <a:r>
              <a:rPr lang="sv-SE" dirty="0"/>
              <a:t>Sköt småbiotoper och impediment</a:t>
            </a:r>
          </a:p>
        </p:txBody>
      </p:sp>
      <p:pic>
        <p:nvPicPr>
          <p:cNvPr id="7" name="Bildobjekt 6" descr="Ett foto på kor som tittar fram bakom ett odlingsröse"/>
          <p:cNvPicPr>
            <a:picLocks noChangeAspect="1"/>
          </p:cNvPicPr>
          <p:nvPr/>
        </p:nvPicPr>
        <p:blipFill rotWithShape="1">
          <a:blip r:embed="rId4">
            <a:extLst>
              <a:ext uri="{28A0092B-C50C-407E-A947-70E740481C1C}">
                <a14:useLocalDpi xmlns:a14="http://schemas.microsoft.com/office/drawing/2010/main" val="0"/>
              </a:ext>
            </a:extLst>
          </a:blip>
          <a:srcRect l="7180" r="4276"/>
          <a:stretch/>
        </p:blipFill>
        <p:spPr>
          <a:xfrm>
            <a:off x="7476472" y="1693035"/>
            <a:ext cx="3325352" cy="2529180"/>
          </a:xfrm>
          <a:prstGeom prst="rect">
            <a:avLst/>
          </a:prstGeom>
          <a:ln>
            <a:solidFill>
              <a:srgbClr val="000000"/>
            </a:solidFill>
          </a:ln>
        </p:spPr>
      </p:pic>
      <p:sp>
        <p:nvSpPr>
          <p:cNvPr id="10" name="textruta 9"/>
          <p:cNvSpPr txBox="1"/>
          <p:nvPr/>
        </p:nvSpPr>
        <p:spPr>
          <a:xfrm rot="10800000" flipV="1">
            <a:off x="9737549" y="6485439"/>
            <a:ext cx="1285232" cy="215444"/>
          </a:xfrm>
          <a:prstGeom prst="rect">
            <a:avLst/>
          </a:prstGeom>
          <a:noFill/>
        </p:spPr>
        <p:txBody>
          <a:bodyPr wrap="square" rtlCol="0">
            <a:spAutoFit/>
          </a:bodyPr>
          <a:lstStyle/>
          <a:p>
            <a:r>
              <a:rPr lang="sv-SE" sz="800" dirty="0">
                <a:solidFill>
                  <a:schemeClr val="bg1"/>
                </a:solidFill>
              </a:rPr>
              <a:t>Foto: Petter Haldén</a:t>
            </a:r>
          </a:p>
        </p:txBody>
      </p:sp>
      <p:sp>
        <p:nvSpPr>
          <p:cNvPr id="11" name="textruta 10"/>
          <p:cNvSpPr txBox="1"/>
          <p:nvPr/>
        </p:nvSpPr>
        <p:spPr>
          <a:xfrm rot="10800000" flipV="1">
            <a:off x="9795814" y="1690272"/>
            <a:ext cx="1285232" cy="215444"/>
          </a:xfrm>
          <a:prstGeom prst="rect">
            <a:avLst/>
          </a:prstGeom>
          <a:noFill/>
        </p:spPr>
        <p:txBody>
          <a:bodyPr wrap="square" rtlCol="0">
            <a:spAutoFit/>
          </a:bodyPr>
          <a:lstStyle/>
          <a:p>
            <a:r>
              <a:rPr lang="sv-SE" sz="800" dirty="0">
                <a:solidFill>
                  <a:schemeClr val="bg1"/>
                </a:solidFill>
              </a:rPr>
              <a:t>Foto: Urban Wigert</a:t>
            </a:r>
          </a:p>
        </p:txBody>
      </p:sp>
    </p:spTree>
    <p:extLst>
      <p:ext uri="{BB962C8B-B14F-4D97-AF65-F5344CB8AC3E}">
        <p14:creationId xmlns:p14="http://schemas.microsoft.com/office/powerpoint/2010/main" val="33033832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FF989820-1E7B-D15B-35F5-D7B158784BB5}"/>
              </a:ext>
            </a:extLst>
          </p:cNvPr>
          <p:cNvSpPr>
            <a:spLocks noGrp="1"/>
          </p:cNvSpPr>
          <p:nvPr>
            <p:ph sz="quarter" idx="14"/>
          </p:nvPr>
        </p:nvSpPr>
        <p:spPr/>
        <p:txBody>
          <a:bodyPr>
            <a:normAutofit/>
          </a:bodyPr>
          <a:lstStyle/>
          <a:p>
            <a:r>
              <a:rPr lang="sv-SE" sz="1400" dirty="0"/>
              <a:t>Anlägg genom att plöja två plogdrag mot varandra så att det bildas en upphöjd jordbank, minst 20 cm hög och cirka två meter bred, alternativt så en minst två meter bred remsa på fältet.</a:t>
            </a:r>
          </a:p>
          <a:p>
            <a:r>
              <a:rPr lang="sv-SE" sz="1400" dirty="0"/>
              <a:t>Så tuvbildande gräs som timotej och hundäxing i kombination med örter som lusern, rödklöver, vitklöver och cikoria.</a:t>
            </a:r>
          </a:p>
          <a:p>
            <a:endParaRPr lang="sv-SE" sz="1400" dirty="0"/>
          </a:p>
          <a:p>
            <a:r>
              <a:rPr lang="sv-SE" sz="1200" dirty="0"/>
              <a:t>Läs mer om hur du anlägger en skalbaggsås här: </a:t>
            </a:r>
            <a:r>
              <a:rPr lang="sv-SE" sz="1200" dirty="0">
                <a:hlinkClick r:id="rId3"/>
              </a:rPr>
              <a:t>Gynna naturliga fiender med en skalbaggsås - Jordbruksverket</a:t>
            </a:r>
            <a:endParaRPr lang="sv-SE" sz="1200" u="sng" dirty="0">
              <a:solidFill>
                <a:srgbClr val="FF0000"/>
              </a:solidFill>
            </a:endParaRPr>
          </a:p>
          <a:p>
            <a:endParaRPr lang="sv-SE" sz="1400" dirty="0"/>
          </a:p>
        </p:txBody>
      </p:sp>
      <p:sp>
        <p:nvSpPr>
          <p:cNvPr id="3" name="Platshållare för innehåll 2"/>
          <p:cNvSpPr>
            <a:spLocks noGrp="1"/>
          </p:cNvSpPr>
          <p:nvPr>
            <p:ph sz="quarter" idx="13"/>
          </p:nvPr>
        </p:nvSpPr>
        <p:spPr/>
        <p:txBody>
          <a:bodyPr>
            <a:normAutofit/>
          </a:bodyPr>
          <a:lstStyle/>
          <a:p>
            <a:r>
              <a:rPr lang="sv-SE" sz="1400" dirty="0"/>
              <a:t>En skalbaggsås är en (upphöjd) jordvall med syfte att minska behovet av att använda växtskydds­medel i grödorna, eftersom den gynnar insekter som äter skadeinsekter. </a:t>
            </a:r>
          </a:p>
          <a:p>
            <a:r>
              <a:rPr lang="sv-SE" sz="1400" dirty="0"/>
              <a:t>Skalbaggsåsen ger också häckningsmiljöer för exempelvis rapphöns och den ger skydd för harar och annat fältvilt.</a:t>
            </a:r>
          </a:p>
          <a:p>
            <a:r>
              <a:rPr lang="sv-SE" sz="1400" dirty="0"/>
              <a:t>Passar att anlägga i fält större än 15 hektar</a:t>
            </a:r>
          </a:p>
          <a:p>
            <a:endParaRPr lang="sv-SE" sz="1600" dirty="0"/>
          </a:p>
        </p:txBody>
      </p:sp>
      <p:sp>
        <p:nvSpPr>
          <p:cNvPr id="2" name="Rubrik 1"/>
          <p:cNvSpPr>
            <a:spLocks noGrp="1"/>
          </p:cNvSpPr>
          <p:nvPr>
            <p:ph type="title"/>
          </p:nvPr>
        </p:nvSpPr>
        <p:spPr/>
        <p:txBody>
          <a:bodyPr>
            <a:normAutofit/>
          </a:bodyPr>
          <a:lstStyle/>
          <a:p>
            <a:r>
              <a:rPr lang="sv-SE" dirty="0"/>
              <a:t>Anlägg en skalbaggsås</a:t>
            </a:r>
          </a:p>
        </p:txBody>
      </p:sp>
      <p:pic>
        <p:nvPicPr>
          <p:cNvPr id="7" name="Bildobjekt 6">
            <a:extLst>
              <a:ext uri="{FF2B5EF4-FFF2-40B4-BE49-F238E27FC236}">
                <a16:creationId xmlns:a16="http://schemas.microsoft.com/office/drawing/2014/main" id="{6AAF8603-7E47-4146-BC02-91C99CC9CD6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3930" y="4450556"/>
            <a:ext cx="5574113" cy="2198068"/>
          </a:xfrm>
          <a:prstGeom prst="rect">
            <a:avLst/>
          </a:prstGeom>
          <a:ln>
            <a:solidFill>
              <a:srgbClr val="000000"/>
            </a:solidFill>
          </a:ln>
        </p:spPr>
      </p:pic>
      <p:sp>
        <p:nvSpPr>
          <p:cNvPr id="8" name="textruta 7">
            <a:extLst>
              <a:ext uri="{FF2B5EF4-FFF2-40B4-BE49-F238E27FC236}">
                <a16:creationId xmlns:a16="http://schemas.microsoft.com/office/drawing/2014/main" id="{80E69838-8DD1-4B1F-B157-A71FDA99B9F2}"/>
              </a:ext>
            </a:extLst>
          </p:cNvPr>
          <p:cNvSpPr txBox="1"/>
          <p:nvPr/>
        </p:nvSpPr>
        <p:spPr>
          <a:xfrm rot="10800000" flipV="1">
            <a:off x="4429697" y="6402403"/>
            <a:ext cx="1933632" cy="246221"/>
          </a:xfrm>
          <a:prstGeom prst="rect">
            <a:avLst/>
          </a:prstGeom>
          <a:noFill/>
        </p:spPr>
        <p:txBody>
          <a:bodyPr wrap="square" rtlCol="0">
            <a:spAutoFit/>
          </a:bodyPr>
          <a:lstStyle/>
          <a:p>
            <a:r>
              <a:rPr lang="sv-SE" sz="1000" dirty="0">
                <a:solidFill>
                  <a:schemeClr val="bg1"/>
                </a:solidFill>
              </a:rPr>
              <a:t>Foto: Petter Haldén</a:t>
            </a:r>
          </a:p>
        </p:txBody>
      </p:sp>
    </p:spTree>
    <p:extLst>
      <p:ext uri="{BB962C8B-B14F-4D97-AF65-F5344CB8AC3E}">
        <p14:creationId xmlns:p14="http://schemas.microsoft.com/office/powerpoint/2010/main" val="36899179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a:xfrm>
            <a:off x="1177200" y="1966365"/>
            <a:ext cx="5069663" cy="3810491"/>
          </a:xfrm>
        </p:spPr>
        <p:txBody>
          <a:bodyPr>
            <a:normAutofit lnSpcReduction="10000"/>
          </a:bodyPr>
          <a:lstStyle/>
          <a:p>
            <a:pPr marL="0" indent="0">
              <a:lnSpc>
                <a:spcPct val="100000"/>
              </a:lnSpc>
              <a:buNone/>
            </a:pPr>
            <a:r>
              <a:rPr lang="sv-SE" sz="1800" dirty="0">
                <a:solidFill>
                  <a:schemeClr val="accent3"/>
                </a:solidFill>
              </a:rPr>
              <a:t>Det är framför allt två nyttor (ekosystemtjänster) vi får från vattenmiljöer i jordbrukslandskapet.</a:t>
            </a:r>
          </a:p>
          <a:p>
            <a:pPr marL="0" indent="0">
              <a:lnSpc>
                <a:spcPct val="100000"/>
              </a:lnSpc>
              <a:buNone/>
            </a:pPr>
            <a:endParaRPr lang="sv-SE" sz="1800" dirty="0">
              <a:solidFill>
                <a:schemeClr val="accent3"/>
              </a:solidFill>
            </a:endParaRPr>
          </a:p>
          <a:p>
            <a:pPr>
              <a:buFont typeface="+mj-lt"/>
              <a:buAutoNum type="arabicPeriod"/>
            </a:pPr>
            <a:r>
              <a:rPr lang="sv-SE" sz="1600" b="1" dirty="0"/>
              <a:t>Vattenrening. </a:t>
            </a:r>
            <a:r>
              <a:rPr lang="sv-SE" sz="1600" dirty="0"/>
              <a:t>Vattendrag, våtmarker, sjöar, småvatten och dammar fungerar som naturliga reningsverk och minskar transporten av näringsämnen som kommer från åkermark. De viktigaste processerna i denna vattenrening är upptag och omvandling av näringsämnen av mikroorganismer och växter, samt sedimentation.</a:t>
            </a:r>
          </a:p>
          <a:p>
            <a:pPr>
              <a:buFont typeface="+mj-lt"/>
              <a:buAutoNum type="arabicPeriod"/>
            </a:pPr>
            <a:r>
              <a:rPr lang="sv-SE" sz="1600" b="1" dirty="0"/>
              <a:t>Biologisk mångfald. </a:t>
            </a:r>
            <a:r>
              <a:rPr lang="sv-SE" sz="1600" dirty="0"/>
              <a:t>Vattenmiljöer ger livsrum åt en stor mängd djur och växter. Här lever mängder av groddjur, fiskar och småkryp som insekter, spindlar, kräftdjur, maskar, musslor och snäckor. Många fågelarter </a:t>
            </a:r>
            <a:r>
              <a:rPr lang="sv-SE" sz="1600" dirty="0" err="1"/>
              <a:t>födosöker</a:t>
            </a:r>
            <a:r>
              <a:rPr lang="sv-SE" sz="1600" dirty="0"/>
              <a:t> här och däggdjur söker sig till vatten för att dricka. </a:t>
            </a:r>
          </a:p>
        </p:txBody>
      </p:sp>
      <p:sp>
        <p:nvSpPr>
          <p:cNvPr id="2" name="Rubrik 1"/>
          <p:cNvSpPr>
            <a:spLocks noGrp="1"/>
          </p:cNvSpPr>
          <p:nvPr>
            <p:ph type="title"/>
          </p:nvPr>
        </p:nvSpPr>
        <p:spPr/>
        <p:txBody>
          <a:bodyPr>
            <a:normAutofit/>
          </a:bodyPr>
          <a:lstStyle/>
          <a:p>
            <a:r>
              <a:rPr lang="sv-SE" dirty="0"/>
              <a:t>Anlägg en våtmark</a:t>
            </a:r>
          </a:p>
        </p:txBody>
      </p:sp>
      <p:sp>
        <p:nvSpPr>
          <p:cNvPr id="6" name="textruta 5"/>
          <p:cNvSpPr txBox="1"/>
          <p:nvPr/>
        </p:nvSpPr>
        <p:spPr>
          <a:xfrm>
            <a:off x="6857316" y="1194506"/>
            <a:ext cx="3476001" cy="2031325"/>
          </a:xfrm>
          <a:prstGeom prst="rect">
            <a:avLst/>
          </a:prstGeom>
          <a:noFill/>
        </p:spPr>
        <p:txBody>
          <a:bodyPr wrap="square" rtlCol="0">
            <a:spAutoFit/>
          </a:bodyPr>
          <a:lstStyle/>
          <a:p>
            <a:r>
              <a:rPr lang="sv-SE" sz="1400" dirty="0"/>
              <a:t>Läs mer om hur du går till väga för </a:t>
            </a:r>
          </a:p>
          <a:p>
            <a:r>
              <a:rPr lang="sv-SE" sz="1400" dirty="0"/>
              <a:t>att anlägga en våtmark:</a:t>
            </a:r>
          </a:p>
          <a:p>
            <a:r>
              <a:rPr lang="sv-SE" sz="1400" dirty="0">
                <a:hlinkClick r:id="rId3"/>
              </a:rPr>
              <a:t>Från idé till våtmark – för dig som funderar på att anlägga en våtmark</a:t>
            </a:r>
            <a:endParaRPr lang="sv-SE" sz="1400" dirty="0"/>
          </a:p>
          <a:p>
            <a:endParaRPr lang="sv-SE" sz="1400" dirty="0"/>
          </a:p>
          <a:p>
            <a:endParaRPr lang="sv-SE" sz="1400" dirty="0"/>
          </a:p>
          <a:p>
            <a:r>
              <a:rPr lang="sv-SE" sz="1400" dirty="0"/>
              <a:t>Läs mer om mångfald vid vatten: </a:t>
            </a:r>
          </a:p>
          <a:p>
            <a:r>
              <a:rPr lang="sv-SE" sz="1400" dirty="0">
                <a:hlinkClick r:id="rId4"/>
              </a:rPr>
              <a:t>Gynna mångfalden vid vatten</a:t>
            </a:r>
            <a:endParaRPr lang="sv-SE" sz="1400" dirty="0"/>
          </a:p>
          <a:p>
            <a:endParaRPr lang="sv-SE" sz="1400" dirty="0"/>
          </a:p>
        </p:txBody>
      </p:sp>
      <p:pic>
        <p:nvPicPr>
          <p:cNvPr id="4" name="Bildobjekt 3" descr="Ett foto på en våtmark"/>
          <p:cNvPicPr>
            <a:picLocks noChangeAspect="1"/>
          </p:cNvPicPr>
          <p:nvPr/>
        </p:nvPicPr>
        <p:blipFill rotWithShape="1">
          <a:blip r:embed="rId5">
            <a:extLst>
              <a:ext uri="{28A0092B-C50C-407E-A947-70E740481C1C}">
                <a14:useLocalDpi xmlns:a14="http://schemas.microsoft.com/office/drawing/2010/main" val="0"/>
              </a:ext>
            </a:extLst>
          </a:blip>
          <a:srcRect r="4650"/>
          <a:stretch/>
        </p:blipFill>
        <p:spPr>
          <a:xfrm>
            <a:off x="6951836" y="3251906"/>
            <a:ext cx="5069663" cy="2841391"/>
          </a:xfrm>
          <a:prstGeom prst="rect">
            <a:avLst/>
          </a:prstGeom>
          <a:ln>
            <a:solidFill>
              <a:srgbClr val="000000"/>
            </a:solidFill>
          </a:ln>
        </p:spPr>
      </p:pic>
      <p:sp>
        <p:nvSpPr>
          <p:cNvPr id="11" name="textruta 10"/>
          <p:cNvSpPr txBox="1"/>
          <p:nvPr/>
        </p:nvSpPr>
        <p:spPr>
          <a:xfrm rot="10800000" flipV="1">
            <a:off x="10736267" y="5829347"/>
            <a:ext cx="1285232" cy="246221"/>
          </a:xfrm>
          <a:prstGeom prst="rect">
            <a:avLst/>
          </a:prstGeom>
          <a:noFill/>
        </p:spPr>
        <p:txBody>
          <a:bodyPr wrap="square" rtlCol="0">
            <a:spAutoFit/>
          </a:bodyPr>
          <a:lstStyle/>
          <a:p>
            <a:r>
              <a:rPr lang="sv-SE" sz="1000" dirty="0">
                <a:solidFill>
                  <a:schemeClr val="bg1"/>
                </a:solidFill>
              </a:rPr>
              <a:t>Foto: Petter Haldén</a:t>
            </a:r>
          </a:p>
        </p:txBody>
      </p:sp>
      <p:sp>
        <p:nvSpPr>
          <p:cNvPr id="9" name="Rektangel 8"/>
          <p:cNvSpPr/>
          <p:nvPr/>
        </p:nvSpPr>
        <p:spPr>
          <a:xfrm>
            <a:off x="6857316" y="6173430"/>
            <a:ext cx="4750904" cy="523220"/>
          </a:xfrm>
          <a:prstGeom prst="rect">
            <a:avLst/>
          </a:prstGeom>
        </p:spPr>
        <p:txBody>
          <a:bodyPr wrap="square">
            <a:spAutoFit/>
          </a:bodyPr>
          <a:lstStyle/>
          <a:p>
            <a:r>
              <a:rPr lang="sv-SE" sz="1400" b="1" dirty="0"/>
              <a:t>Greppamodulerna 14A och 14B </a:t>
            </a:r>
            <a:r>
              <a:rPr lang="sv-SE" sz="1400" dirty="0"/>
              <a:t>behandlar anläggning, skötsel och restaurering av våtmarker</a:t>
            </a:r>
          </a:p>
        </p:txBody>
      </p:sp>
    </p:spTree>
    <p:extLst>
      <p:ext uri="{BB962C8B-B14F-4D97-AF65-F5344CB8AC3E}">
        <p14:creationId xmlns:p14="http://schemas.microsoft.com/office/powerpoint/2010/main" val="42817507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a:xfrm>
            <a:off x="1177200" y="1966365"/>
            <a:ext cx="4826993" cy="3810491"/>
          </a:xfrm>
        </p:spPr>
        <p:txBody>
          <a:bodyPr>
            <a:normAutofit/>
          </a:bodyPr>
          <a:lstStyle/>
          <a:p>
            <a:r>
              <a:rPr lang="sv-SE" sz="1600" dirty="0" err="1"/>
              <a:t>Vildbin</a:t>
            </a:r>
            <a:r>
              <a:rPr lang="sv-SE" sz="1600" dirty="0"/>
              <a:t> är jämte honungsbin våra viktigaste pollinerare. Många </a:t>
            </a:r>
            <a:r>
              <a:rPr lang="sv-SE" sz="1600" dirty="0" err="1"/>
              <a:t>vildbin</a:t>
            </a:r>
            <a:r>
              <a:rPr lang="sv-SE" sz="1600" dirty="0"/>
              <a:t> bygger sina bon i öppen sandig mark. Genom att frilägga eller lägga ut sandjord kan du skapa boplatser och öka mängden pollinerare i landskapet.</a:t>
            </a:r>
          </a:p>
          <a:p>
            <a:r>
              <a:rPr lang="sv-SE" sz="1600" dirty="0"/>
              <a:t>På marker med sandig jord kan man skapa boplatser genom att frilägga jorden. Detta kan göras genom att skrapa eller schakta av vegetationsskiktet. 5–10 m</a:t>
            </a:r>
            <a:r>
              <a:rPr lang="sv-SE" sz="1600" baseline="30000" dirty="0"/>
              <a:t>2</a:t>
            </a:r>
            <a:r>
              <a:rPr lang="sv-SE" sz="1600" dirty="0"/>
              <a:t> är lagom för en enskild ”sandblotta”. Platsen du väljer får gärna slutta åt söder för att få en så varm miljö som möjligt.</a:t>
            </a:r>
          </a:p>
        </p:txBody>
      </p:sp>
      <p:sp>
        <p:nvSpPr>
          <p:cNvPr id="2" name="Rubrik 1"/>
          <p:cNvSpPr>
            <a:spLocks noGrp="1"/>
          </p:cNvSpPr>
          <p:nvPr>
            <p:ph type="title"/>
          </p:nvPr>
        </p:nvSpPr>
        <p:spPr/>
        <p:txBody>
          <a:bodyPr>
            <a:normAutofit/>
          </a:bodyPr>
          <a:lstStyle/>
          <a:p>
            <a:r>
              <a:rPr lang="sv-SE" dirty="0"/>
              <a:t>Anlägg en sandbädd</a:t>
            </a:r>
          </a:p>
        </p:txBody>
      </p:sp>
      <p:sp>
        <p:nvSpPr>
          <p:cNvPr id="6" name="Platshållare för innehåll 2"/>
          <p:cNvSpPr txBox="1">
            <a:spLocks/>
          </p:cNvSpPr>
          <p:nvPr/>
        </p:nvSpPr>
        <p:spPr bwMode="auto">
          <a:xfrm>
            <a:off x="6411775" y="1571379"/>
            <a:ext cx="4383802" cy="324647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005C84"/>
              </a:buClr>
              <a:buChar char="›"/>
              <a:defRPr sz="2800" kern="1200">
                <a:solidFill>
                  <a:srgbClr val="004165"/>
                </a:solidFill>
                <a:latin typeface="+mn-lt"/>
                <a:ea typeface="+mn-ea"/>
                <a:cs typeface="+mn-cs"/>
              </a:defRPr>
            </a:lvl1pPr>
            <a:lvl2pPr marL="742950" indent="-285750" algn="l" rtl="0" eaLnBrk="1" fontAlgn="base" hangingPunct="1">
              <a:spcBef>
                <a:spcPct val="20000"/>
              </a:spcBef>
              <a:spcAft>
                <a:spcPct val="0"/>
              </a:spcAft>
              <a:buClr>
                <a:srgbClr val="A71930"/>
              </a:buClr>
              <a:buChar char="›"/>
              <a:defRPr sz="2400" kern="1200">
                <a:solidFill>
                  <a:srgbClr val="004165"/>
                </a:solidFill>
                <a:latin typeface="+mn-lt"/>
                <a:ea typeface="+mn-ea"/>
                <a:cs typeface="+mn-cs"/>
              </a:defRPr>
            </a:lvl2pPr>
            <a:lvl3pPr marL="1143000" indent="-228600" algn="l" rtl="0" eaLnBrk="1" fontAlgn="base" hangingPunct="1">
              <a:spcBef>
                <a:spcPct val="20000"/>
              </a:spcBef>
              <a:spcAft>
                <a:spcPct val="0"/>
              </a:spcAft>
              <a:buClr>
                <a:srgbClr val="58A618"/>
              </a:buClr>
              <a:buChar char="›"/>
              <a:defRPr sz="2000" kern="1200">
                <a:solidFill>
                  <a:srgbClr val="004165"/>
                </a:solidFill>
                <a:latin typeface="+mn-lt"/>
                <a:ea typeface="+mn-ea"/>
                <a:cs typeface="+mn-cs"/>
              </a:defRPr>
            </a:lvl3pPr>
            <a:lvl4pPr marL="1600200" indent="-228600" algn="l" rtl="0" eaLnBrk="1" fontAlgn="base" hangingPunct="1">
              <a:spcBef>
                <a:spcPct val="20000"/>
              </a:spcBef>
              <a:spcAft>
                <a:spcPct val="0"/>
              </a:spcAft>
              <a:buClr>
                <a:srgbClr val="D4BA00"/>
              </a:buClr>
              <a:buChar char="›"/>
              <a:defRPr kern="1200">
                <a:solidFill>
                  <a:srgbClr val="004165"/>
                </a:solidFill>
                <a:latin typeface="+mn-lt"/>
                <a:ea typeface="+mn-ea"/>
                <a:cs typeface="+mn-cs"/>
              </a:defRPr>
            </a:lvl4pPr>
            <a:lvl5pPr marL="2057400" indent="-228600" algn="l" rtl="0" eaLnBrk="1" fontAlgn="base" hangingPunct="1">
              <a:spcBef>
                <a:spcPct val="20000"/>
              </a:spcBef>
              <a:spcAft>
                <a:spcPct val="0"/>
              </a:spcAft>
              <a:buClr>
                <a:srgbClr val="DC5034"/>
              </a:buClr>
              <a:buChar char="›"/>
              <a:defRPr kern="1200">
                <a:solidFill>
                  <a:srgbClr val="00416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1400" dirty="0"/>
              <a:t>På marker utan sandjord kan du anlägga en så kallad sandbädd genom att hämta sand utifrån.</a:t>
            </a:r>
          </a:p>
          <a:p>
            <a:pPr>
              <a:buFont typeface="Arial" panose="020B0604020202020204" pitchFamily="34" charset="0"/>
              <a:buChar char="•"/>
            </a:pPr>
            <a:r>
              <a:rPr lang="sv-SE" sz="1400" dirty="0"/>
              <a:t>Sanden formas till en avlång ås med en sluttande långsida åt söder. Lämplig typ av sand är så kallad sandlådesand som är i kornstorleken 0–2 mm. Storleken på sandbädden bör minst vara 50 cm djup, 2–3 m lång och 1,5 m bred.</a:t>
            </a:r>
          </a:p>
          <a:p>
            <a:endParaRPr lang="sv-SE" sz="1400" dirty="0"/>
          </a:p>
        </p:txBody>
      </p:sp>
      <p:pic>
        <p:nvPicPr>
          <p:cNvPr id="8" name="Bildobjekt 7" descr="Ett foto på en sandbädd"/>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48000" y="3736181"/>
            <a:ext cx="3730100" cy="2986334"/>
          </a:xfrm>
          <a:prstGeom prst="rect">
            <a:avLst/>
          </a:prstGeom>
        </p:spPr>
      </p:pic>
      <p:sp>
        <p:nvSpPr>
          <p:cNvPr id="7" name="textruta 6"/>
          <p:cNvSpPr txBox="1"/>
          <p:nvPr/>
        </p:nvSpPr>
        <p:spPr>
          <a:xfrm>
            <a:off x="9100744" y="6439234"/>
            <a:ext cx="1694833" cy="230832"/>
          </a:xfrm>
          <a:prstGeom prst="rect">
            <a:avLst/>
          </a:prstGeom>
          <a:noFill/>
        </p:spPr>
        <p:txBody>
          <a:bodyPr wrap="square" rtlCol="0">
            <a:spAutoFit/>
          </a:bodyPr>
          <a:lstStyle/>
          <a:p>
            <a:r>
              <a:rPr lang="sv-SE" sz="900" dirty="0">
                <a:solidFill>
                  <a:schemeClr val="bg1"/>
                </a:solidFill>
              </a:rPr>
              <a:t>Foto:  Jenny Henriksson</a:t>
            </a:r>
          </a:p>
        </p:txBody>
      </p:sp>
      <p:sp>
        <p:nvSpPr>
          <p:cNvPr id="4" name="textruta 3">
            <a:extLst>
              <a:ext uri="{FF2B5EF4-FFF2-40B4-BE49-F238E27FC236}">
                <a16:creationId xmlns:a16="http://schemas.microsoft.com/office/drawing/2014/main" id="{94A74E1A-1FC1-6BF8-D777-75A04FDA8EC4}"/>
              </a:ext>
            </a:extLst>
          </p:cNvPr>
          <p:cNvSpPr txBox="1"/>
          <p:nvPr/>
        </p:nvSpPr>
        <p:spPr>
          <a:xfrm>
            <a:off x="1592480" y="5416344"/>
            <a:ext cx="3629602" cy="1200329"/>
          </a:xfrm>
          <a:prstGeom prst="rect">
            <a:avLst/>
          </a:prstGeom>
          <a:noFill/>
          <a:ln>
            <a:solidFill>
              <a:schemeClr val="accent1"/>
            </a:solidFill>
          </a:ln>
        </p:spPr>
        <p:txBody>
          <a:bodyPr wrap="square" rtlCol="0">
            <a:spAutoFit/>
          </a:bodyPr>
          <a:lstStyle/>
          <a:p>
            <a:r>
              <a:rPr lang="sv-SE" sz="1200" dirty="0"/>
              <a:t>Läs mer om hur du skapar boplatser åt marklevande bin här: </a:t>
            </a:r>
          </a:p>
          <a:p>
            <a:r>
              <a:rPr lang="sv-SE" sz="1200" dirty="0">
                <a:hlinkClick r:id="rId4"/>
              </a:rPr>
              <a:t>Boplatser för </a:t>
            </a:r>
            <a:r>
              <a:rPr lang="sv-SE" sz="1200" dirty="0" err="1">
                <a:hlinkClick r:id="rId4"/>
              </a:rPr>
              <a:t>vildbin</a:t>
            </a:r>
            <a:r>
              <a:rPr lang="sv-SE" sz="1200" dirty="0">
                <a:hlinkClick r:id="rId4"/>
              </a:rPr>
              <a:t> i odlingslandskapet - Jordbruksverket</a:t>
            </a:r>
            <a:endParaRPr lang="sv-SE" sz="1200" dirty="0"/>
          </a:p>
          <a:p>
            <a:r>
              <a:rPr lang="sv-SE" sz="1200" dirty="0">
                <a:hlinkClick r:id="rId5"/>
              </a:rPr>
              <a:t>Skapa boplatser åt marklevande bin</a:t>
            </a:r>
            <a:endParaRPr lang="sv-SE" sz="1200" dirty="0"/>
          </a:p>
          <a:p>
            <a:endParaRPr lang="sv-SE" sz="1200" dirty="0"/>
          </a:p>
        </p:txBody>
      </p:sp>
    </p:spTree>
    <p:extLst>
      <p:ext uri="{BB962C8B-B14F-4D97-AF65-F5344CB8AC3E}">
        <p14:creationId xmlns:p14="http://schemas.microsoft.com/office/powerpoint/2010/main" val="32736547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p:txBody>
          <a:bodyPr/>
          <a:lstStyle/>
          <a:p>
            <a:pPr marL="0" indent="0">
              <a:buNone/>
            </a:pPr>
            <a:r>
              <a:rPr lang="sv-SE" sz="1600" dirty="0"/>
              <a:t>Oskördad spannmål, oljeväxter och trindsäd är begärlig föda under höst och vinter för fåglar och fältvilt. Lämna gärna otröskade områden längs bryn och kantzoner. </a:t>
            </a:r>
          </a:p>
          <a:p>
            <a:endParaRPr lang="sv-SE" sz="1600" dirty="0"/>
          </a:p>
          <a:p>
            <a:endParaRPr lang="sv-SE" sz="1600" dirty="0"/>
          </a:p>
        </p:txBody>
      </p:sp>
      <p:sp>
        <p:nvSpPr>
          <p:cNvPr id="2" name="Rubrik 1"/>
          <p:cNvSpPr>
            <a:spLocks noGrp="1"/>
          </p:cNvSpPr>
          <p:nvPr>
            <p:ph type="title"/>
          </p:nvPr>
        </p:nvSpPr>
        <p:spPr/>
        <p:txBody>
          <a:bodyPr>
            <a:normAutofit/>
          </a:bodyPr>
          <a:lstStyle/>
          <a:p>
            <a:r>
              <a:rPr lang="sv-SE" dirty="0"/>
              <a:t>Lämna en bit otröskad gröda</a:t>
            </a:r>
          </a:p>
        </p:txBody>
      </p:sp>
      <p:sp>
        <p:nvSpPr>
          <p:cNvPr id="6" name="textruta 5"/>
          <p:cNvSpPr txBox="1"/>
          <p:nvPr/>
        </p:nvSpPr>
        <p:spPr>
          <a:xfrm>
            <a:off x="2334591" y="6547452"/>
            <a:ext cx="4081117" cy="276999"/>
          </a:xfrm>
          <a:prstGeom prst="rect">
            <a:avLst/>
          </a:prstGeom>
          <a:noFill/>
        </p:spPr>
        <p:txBody>
          <a:bodyPr wrap="none" rtlCol="0">
            <a:spAutoFit/>
          </a:bodyPr>
          <a:lstStyle/>
          <a:p>
            <a:r>
              <a:rPr lang="sv-SE" sz="1200" dirty="0"/>
              <a:t>Steglitser, gråsiskor och vinterhämplingar i oskördad raps</a:t>
            </a:r>
          </a:p>
        </p:txBody>
      </p:sp>
      <p:grpSp>
        <p:nvGrpSpPr>
          <p:cNvPr id="5" name="Grupp 4">
            <a:extLst>
              <a:ext uri="{FF2B5EF4-FFF2-40B4-BE49-F238E27FC236}">
                <a16:creationId xmlns:a16="http://schemas.microsoft.com/office/drawing/2014/main" id="{7B503A92-B653-BFB2-C06B-6D4474ABA95C}"/>
              </a:ext>
            </a:extLst>
          </p:cNvPr>
          <p:cNvGrpSpPr/>
          <p:nvPr/>
        </p:nvGrpSpPr>
        <p:grpSpPr>
          <a:xfrm>
            <a:off x="2423592" y="2736961"/>
            <a:ext cx="6848424" cy="3780900"/>
            <a:chOff x="2423592" y="2736961"/>
            <a:chExt cx="6848424" cy="3780900"/>
          </a:xfrm>
        </p:grpSpPr>
        <p:pic>
          <p:nvPicPr>
            <p:cNvPr id="4" name="Bildobjekt 3" descr="Ett foto på finkar som flyger över en oröskad rapsåke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23592" y="2736961"/>
              <a:ext cx="6848424" cy="3780900"/>
            </a:xfrm>
            <a:prstGeom prst="rect">
              <a:avLst/>
            </a:prstGeom>
            <a:ln>
              <a:solidFill>
                <a:srgbClr val="000000"/>
              </a:solidFill>
            </a:ln>
          </p:spPr>
        </p:pic>
        <p:sp>
          <p:nvSpPr>
            <p:cNvPr id="7" name="textruta 6"/>
            <p:cNvSpPr txBox="1"/>
            <p:nvPr/>
          </p:nvSpPr>
          <p:spPr>
            <a:xfrm rot="10800000" flipV="1">
              <a:off x="7910489" y="6233827"/>
              <a:ext cx="1285232" cy="246221"/>
            </a:xfrm>
            <a:prstGeom prst="rect">
              <a:avLst/>
            </a:prstGeom>
            <a:noFill/>
          </p:spPr>
          <p:txBody>
            <a:bodyPr wrap="square" rtlCol="0">
              <a:spAutoFit/>
            </a:bodyPr>
            <a:lstStyle/>
            <a:p>
              <a:r>
                <a:rPr lang="sv-SE" sz="1000" dirty="0">
                  <a:solidFill>
                    <a:schemeClr val="bg1"/>
                  </a:solidFill>
                </a:rPr>
                <a:t>Foto: Petter Haldén</a:t>
              </a:r>
            </a:p>
          </p:txBody>
        </p:sp>
      </p:grpSp>
    </p:spTree>
    <p:extLst>
      <p:ext uri="{BB962C8B-B14F-4D97-AF65-F5344CB8AC3E}">
        <p14:creationId xmlns:p14="http://schemas.microsoft.com/office/powerpoint/2010/main" val="5269548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DEE740D8-C4CD-C164-1546-8FBFBFA6B73E}"/>
              </a:ext>
            </a:extLst>
          </p:cNvPr>
          <p:cNvSpPr>
            <a:spLocks noGrp="1"/>
          </p:cNvSpPr>
          <p:nvPr>
            <p:ph sz="quarter" idx="13"/>
          </p:nvPr>
        </p:nvSpPr>
        <p:spPr>
          <a:xfrm>
            <a:off x="1177200" y="1501879"/>
            <a:ext cx="4918800" cy="3810491"/>
          </a:xfrm>
        </p:spPr>
        <p:txBody>
          <a:bodyPr>
            <a:normAutofit/>
          </a:bodyPr>
          <a:lstStyle/>
          <a:p>
            <a:r>
              <a:rPr lang="sv-SE" sz="1800" dirty="0"/>
              <a:t>Fältvilt som rådjur och harar och fåglar som storspov, rapphöna, tofsvipa och kornknarr har ungar i vallar.</a:t>
            </a:r>
          </a:p>
          <a:p>
            <a:endParaRPr lang="sv-SE" sz="1100" dirty="0"/>
          </a:p>
        </p:txBody>
      </p:sp>
      <p:sp>
        <p:nvSpPr>
          <p:cNvPr id="2" name="Rubrik 1"/>
          <p:cNvSpPr>
            <a:spLocks noGrp="1"/>
          </p:cNvSpPr>
          <p:nvPr>
            <p:ph type="title"/>
          </p:nvPr>
        </p:nvSpPr>
        <p:spPr>
          <a:xfrm>
            <a:off x="1177200" y="0"/>
            <a:ext cx="8280000" cy="1165138"/>
          </a:xfrm>
        </p:spPr>
        <p:txBody>
          <a:bodyPr>
            <a:normAutofit/>
          </a:bodyPr>
          <a:lstStyle/>
          <a:p>
            <a:r>
              <a:rPr lang="sv-SE" dirty="0"/>
              <a:t>Slå vallen inifrån och ut</a:t>
            </a:r>
          </a:p>
        </p:txBody>
      </p:sp>
      <p:pic>
        <p:nvPicPr>
          <p:cNvPr id="5" name="Bildobjekt 4" descr="Ett foto på en slåtterkross som skördar vall. "/>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t="25638" r="2079" b="8425"/>
          <a:stretch>
            <a:fillRect/>
          </a:stretch>
        </p:blipFill>
        <p:spPr>
          <a:xfrm>
            <a:off x="1601727" y="2982994"/>
            <a:ext cx="8302437" cy="3696729"/>
          </a:xfrm>
          <a:prstGeom prst="rect">
            <a:avLst/>
          </a:prstGeom>
          <a:ln>
            <a:solidFill>
              <a:srgbClr val="000000"/>
            </a:solidFill>
          </a:ln>
        </p:spPr>
      </p:pic>
      <p:sp>
        <p:nvSpPr>
          <p:cNvPr id="4" name="Platshållare för innehåll 2">
            <a:extLst>
              <a:ext uri="{FF2B5EF4-FFF2-40B4-BE49-F238E27FC236}">
                <a16:creationId xmlns:a16="http://schemas.microsoft.com/office/drawing/2014/main" id="{42C74AFF-DE27-9521-9879-72698AFB6A71}"/>
              </a:ext>
            </a:extLst>
          </p:cNvPr>
          <p:cNvSpPr txBox="1">
            <a:spLocks/>
          </p:cNvSpPr>
          <p:nvPr/>
        </p:nvSpPr>
        <p:spPr>
          <a:xfrm>
            <a:off x="6096000" y="1501878"/>
            <a:ext cx="4918800" cy="3810491"/>
          </a:xfrm>
          <a:prstGeom prst="rect">
            <a:avLst/>
          </a:prstGeom>
        </p:spPr>
        <p:txBody>
          <a:bodyPr vert="horz" lIns="91440" tIns="45720" rIns="91440" bIns="45720" rtlCol="0">
            <a:normAutofit/>
          </a:bodyPr>
          <a:lstStyle>
            <a:lvl1pPr marL="342900" indent="-342900" algn="l" defTabSz="914400" rtl="0" eaLnBrk="1" latinLnBrk="0" hangingPunct="1">
              <a:lnSpc>
                <a:spcPct val="90000"/>
              </a:lnSpc>
              <a:spcBef>
                <a:spcPts val="1000"/>
              </a:spcBef>
              <a:buClrTx/>
              <a:buFont typeface="Arial" panose="020B0604020202020204" pitchFamily="34" charset="0"/>
              <a:buChar char="•"/>
              <a:defRPr sz="2400" kern="1200" baseline="0">
                <a:solidFill>
                  <a:schemeClr val="tx2"/>
                </a:solidFill>
                <a:latin typeface="+mn-lt"/>
                <a:ea typeface="+mn-ea"/>
                <a:cs typeface="+mn-cs"/>
              </a:defRPr>
            </a:lvl1pPr>
            <a:lvl2pPr marL="800100" indent="-342900" algn="l" defTabSz="914400" rtl="0" eaLnBrk="1" latinLnBrk="0" hangingPunct="1">
              <a:lnSpc>
                <a:spcPct val="90000"/>
              </a:lnSpc>
              <a:spcBef>
                <a:spcPts val="500"/>
              </a:spcBef>
              <a:buClrTx/>
              <a:buFont typeface="Arial" panose="020B0604020202020204" pitchFamily="34" charset="0"/>
              <a:buChar char="•"/>
              <a:defRPr sz="2000" kern="1200">
                <a:solidFill>
                  <a:schemeClr val="tx2"/>
                </a:solidFill>
                <a:latin typeface="+mn-lt"/>
                <a:ea typeface="+mn-ea"/>
                <a:cs typeface="+mn-cs"/>
              </a:defRPr>
            </a:lvl2pPr>
            <a:lvl3pPr marL="1200150" indent="-285750" algn="l" defTabSz="914400" rtl="0" eaLnBrk="1" latinLnBrk="0" hangingPunct="1">
              <a:lnSpc>
                <a:spcPct val="90000"/>
              </a:lnSpc>
              <a:spcBef>
                <a:spcPts val="500"/>
              </a:spcBef>
              <a:buClrTx/>
              <a:buFont typeface="Arial" panose="020B0604020202020204" pitchFamily="34" charset="0"/>
              <a:buChar char="•"/>
              <a:defRPr sz="1800" kern="1200">
                <a:solidFill>
                  <a:schemeClr val="tx2"/>
                </a:solidFill>
                <a:latin typeface="+mn-lt"/>
                <a:ea typeface="+mn-ea"/>
                <a:cs typeface="+mn-cs"/>
              </a:defRPr>
            </a:lvl3pPr>
            <a:lvl4pPr marL="1657350" indent="-28575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2"/>
                </a:solidFill>
                <a:latin typeface="+mn-lt"/>
                <a:ea typeface="+mn-ea"/>
                <a:cs typeface="+mn-cs"/>
              </a:defRPr>
            </a:lvl4pPr>
            <a:lvl5pPr marL="1828800" indent="0" algn="l" defTabSz="914400" rtl="0" eaLnBrk="1" latinLnBrk="0" hangingPunct="1">
              <a:lnSpc>
                <a:spcPct val="90000"/>
              </a:lnSpc>
              <a:spcBef>
                <a:spcPts val="500"/>
              </a:spcBef>
              <a:buClr>
                <a:schemeClr val="tx2"/>
              </a:buClr>
              <a:buFont typeface="Arial" panose="020B0604020202020204" pitchFamily="34" charset="0"/>
              <a:buNone/>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1800" dirty="0"/>
              <a:t>Ha för vana att börja med att slå första dragen i mitten av fältet och arbeta därefter utåt. På så vis hinner fältvilt och fåglar flytta sig till skydd i fältkanter, bryn och diken. </a:t>
            </a:r>
          </a:p>
          <a:p>
            <a:endParaRPr lang="sv-SE" sz="1100" dirty="0"/>
          </a:p>
        </p:txBody>
      </p:sp>
    </p:spTree>
    <p:extLst>
      <p:ext uri="{BB962C8B-B14F-4D97-AF65-F5344CB8AC3E}">
        <p14:creationId xmlns:p14="http://schemas.microsoft.com/office/powerpoint/2010/main" val="1756018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p:txBody>
          <a:bodyPr/>
          <a:lstStyle/>
          <a:p>
            <a:r>
              <a:rPr lang="sv-SE" sz="1800" dirty="0"/>
              <a:t>Spara en bit av vallen vid första- eller andraskörden. Den ger skydd till harungar, rådjur, storspov, kornknarr och andra fåglar.</a:t>
            </a:r>
          </a:p>
          <a:p>
            <a:r>
              <a:rPr lang="sv-SE" sz="1800" dirty="0"/>
              <a:t>Du ska helst spara en bit av vallen vid diken, åkerholmar eller i en gip. I vallen du sparar hinner klövern blomma och ge pollen och nektar till pollinerande insekter. Vid nästa skörd kan du spara en ny del av vallen. </a:t>
            </a:r>
          </a:p>
          <a:p>
            <a:endParaRPr lang="sv-SE" sz="1800" dirty="0"/>
          </a:p>
        </p:txBody>
      </p:sp>
      <p:sp>
        <p:nvSpPr>
          <p:cNvPr id="2" name="Rubrik 1"/>
          <p:cNvSpPr>
            <a:spLocks noGrp="1"/>
          </p:cNvSpPr>
          <p:nvPr>
            <p:ph type="title"/>
          </p:nvPr>
        </p:nvSpPr>
        <p:spPr/>
        <p:txBody>
          <a:bodyPr>
            <a:normAutofit/>
          </a:bodyPr>
          <a:lstStyle/>
          <a:p>
            <a:r>
              <a:rPr lang="sv-SE" dirty="0"/>
              <a:t>Spara en del av vallen vid skörd</a:t>
            </a:r>
          </a:p>
        </p:txBody>
      </p:sp>
      <p:pic>
        <p:nvPicPr>
          <p:cNvPr id="4" name="Bildobjekt 3" descr="Ett foto på en humla på rödklöve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87037" y="3678621"/>
            <a:ext cx="3816424" cy="2915615"/>
          </a:xfrm>
          <a:prstGeom prst="rect">
            <a:avLst/>
          </a:prstGeom>
          <a:ln>
            <a:solidFill>
              <a:srgbClr val="000000"/>
            </a:solidFill>
          </a:ln>
        </p:spPr>
      </p:pic>
      <p:pic>
        <p:nvPicPr>
          <p:cNvPr id="5" name="Bildobjekt 4" descr="Ett foto på en oskördad klöveryta runt en fältbrun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6748" y="3678623"/>
            <a:ext cx="3885242" cy="2915615"/>
          </a:xfrm>
          <a:prstGeom prst="rect">
            <a:avLst/>
          </a:prstGeom>
          <a:ln>
            <a:solidFill>
              <a:srgbClr val="000000"/>
            </a:solidFill>
          </a:ln>
        </p:spPr>
      </p:pic>
      <p:sp>
        <p:nvSpPr>
          <p:cNvPr id="8" name="textruta 7"/>
          <p:cNvSpPr txBox="1"/>
          <p:nvPr/>
        </p:nvSpPr>
        <p:spPr>
          <a:xfrm rot="10800000" flipV="1">
            <a:off x="9104305" y="6393514"/>
            <a:ext cx="1285232" cy="184666"/>
          </a:xfrm>
          <a:prstGeom prst="rect">
            <a:avLst/>
          </a:prstGeom>
          <a:noFill/>
        </p:spPr>
        <p:txBody>
          <a:bodyPr wrap="square" rtlCol="0">
            <a:spAutoFit/>
          </a:bodyPr>
          <a:lstStyle/>
          <a:p>
            <a:r>
              <a:rPr lang="sv-SE" sz="600" dirty="0">
                <a:solidFill>
                  <a:schemeClr val="bg1"/>
                </a:solidFill>
              </a:rPr>
              <a:t>Foto: Petter Haldén</a:t>
            </a:r>
          </a:p>
        </p:txBody>
      </p:sp>
    </p:spTree>
    <p:extLst>
      <p:ext uri="{BB962C8B-B14F-4D97-AF65-F5344CB8AC3E}">
        <p14:creationId xmlns:p14="http://schemas.microsoft.com/office/powerpoint/2010/main" val="19996967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a:xfrm>
            <a:off x="1177200" y="1966365"/>
            <a:ext cx="5187881" cy="3810491"/>
          </a:xfrm>
        </p:spPr>
        <p:txBody>
          <a:bodyPr/>
          <a:lstStyle/>
          <a:p>
            <a:r>
              <a:rPr lang="sv-SE" sz="1800" dirty="0"/>
              <a:t>På en fågelåker odlas ettåriga grödor i </a:t>
            </a:r>
            <a:r>
              <a:rPr lang="sv-SE" sz="1800" dirty="0" err="1"/>
              <a:t>renbestånd</a:t>
            </a:r>
            <a:r>
              <a:rPr lang="sv-SE" sz="1800" dirty="0"/>
              <a:t> eller i blandning och som lämnas oskördade över vintern. Spannmål äts av olika arter av fältsparvar som gulsparv, snösparv och kornsparv.</a:t>
            </a:r>
          </a:p>
          <a:p>
            <a:r>
              <a:rPr lang="sv-SE" sz="1800" dirty="0"/>
              <a:t>Oljeväxter som solros, raps, lin, oljedådra och fröhampa är framförallt föda för finkar som steglits, grönfink, hämpling och gråsiska. Genom att blanda spannmål och oljeväxter får du en fågelåker som gynnar många olika arter.</a:t>
            </a:r>
          </a:p>
          <a:p>
            <a:endParaRPr lang="sv-SE" sz="1600" dirty="0"/>
          </a:p>
          <a:p>
            <a:endParaRPr lang="sv-SE" sz="1600" dirty="0"/>
          </a:p>
          <a:p>
            <a:endParaRPr lang="sv-SE" sz="1600" dirty="0"/>
          </a:p>
          <a:p>
            <a:endParaRPr lang="sv-SE" sz="1600" dirty="0"/>
          </a:p>
        </p:txBody>
      </p:sp>
      <p:sp>
        <p:nvSpPr>
          <p:cNvPr id="2" name="Rubrik 1"/>
          <p:cNvSpPr>
            <a:spLocks noGrp="1"/>
          </p:cNvSpPr>
          <p:nvPr>
            <p:ph type="title"/>
          </p:nvPr>
        </p:nvSpPr>
        <p:spPr/>
        <p:txBody>
          <a:bodyPr>
            <a:normAutofit/>
          </a:bodyPr>
          <a:lstStyle/>
          <a:p>
            <a:r>
              <a:rPr lang="sv-SE" dirty="0"/>
              <a:t>Odla fågelåker</a:t>
            </a:r>
          </a:p>
        </p:txBody>
      </p:sp>
      <p:pic>
        <p:nvPicPr>
          <p:cNvPr id="5" name="Bildobjekt 4" descr="Ett foto på bergfinkar som lättar från solrosor"/>
          <p:cNvPicPr>
            <a:picLocks noChangeAspect="1"/>
          </p:cNvPicPr>
          <p:nvPr/>
        </p:nvPicPr>
        <p:blipFill rotWithShape="1">
          <a:blip r:embed="rId3">
            <a:extLst>
              <a:ext uri="{28A0092B-C50C-407E-A947-70E740481C1C}">
                <a14:useLocalDpi xmlns:a14="http://schemas.microsoft.com/office/drawing/2010/main" val="0"/>
              </a:ext>
            </a:extLst>
          </a:blip>
          <a:srcRect l="35235" t="5616" r="-1" b="10143"/>
          <a:stretch>
            <a:fillRect/>
          </a:stretch>
        </p:blipFill>
        <p:spPr>
          <a:xfrm>
            <a:off x="6908800" y="1998695"/>
            <a:ext cx="5013619" cy="4344766"/>
          </a:xfrm>
          <a:prstGeom prst="rect">
            <a:avLst/>
          </a:prstGeom>
          <a:ln>
            <a:solidFill>
              <a:srgbClr val="000000"/>
            </a:solidFill>
          </a:ln>
        </p:spPr>
      </p:pic>
      <p:sp>
        <p:nvSpPr>
          <p:cNvPr id="6" name="textruta 5"/>
          <p:cNvSpPr txBox="1"/>
          <p:nvPr/>
        </p:nvSpPr>
        <p:spPr>
          <a:xfrm>
            <a:off x="6815098" y="6418234"/>
            <a:ext cx="3255571" cy="276999"/>
          </a:xfrm>
          <a:prstGeom prst="rect">
            <a:avLst/>
          </a:prstGeom>
          <a:noFill/>
        </p:spPr>
        <p:txBody>
          <a:bodyPr wrap="none" rtlCol="0">
            <a:spAutoFit/>
          </a:bodyPr>
          <a:lstStyle/>
          <a:p>
            <a:r>
              <a:rPr lang="sv-SE" sz="1200" dirty="0"/>
              <a:t>Bergfinkar, steglitser och grönfinkar i solrosor</a:t>
            </a:r>
          </a:p>
        </p:txBody>
      </p:sp>
      <p:sp>
        <p:nvSpPr>
          <p:cNvPr id="10" name="textruta 9"/>
          <p:cNvSpPr txBox="1"/>
          <p:nvPr/>
        </p:nvSpPr>
        <p:spPr>
          <a:xfrm rot="10800000" flipV="1">
            <a:off x="10637187" y="6073071"/>
            <a:ext cx="1285232" cy="246221"/>
          </a:xfrm>
          <a:prstGeom prst="rect">
            <a:avLst/>
          </a:prstGeom>
          <a:noFill/>
        </p:spPr>
        <p:txBody>
          <a:bodyPr wrap="square" rtlCol="0">
            <a:spAutoFit/>
          </a:bodyPr>
          <a:lstStyle/>
          <a:p>
            <a:r>
              <a:rPr lang="sv-SE" sz="1000" dirty="0">
                <a:solidFill>
                  <a:schemeClr val="bg1"/>
                </a:solidFill>
              </a:rPr>
              <a:t>Foto: Petter Haldén</a:t>
            </a:r>
          </a:p>
        </p:txBody>
      </p:sp>
    </p:spTree>
    <p:extLst>
      <p:ext uri="{BB962C8B-B14F-4D97-AF65-F5344CB8AC3E}">
        <p14:creationId xmlns:p14="http://schemas.microsoft.com/office/powerpoint/2010/main" val="31912069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a:xfrm>
            <a:off x="1177201" y="1966365"/>
            <a:ext cx="5123588" cy="3810491"/>
          </a:xfrm>
        </p:spPr>
        <p:txBody>
          <a:bodyPr/>
          <a:lstStyle/>
          <a:p>
            <a:r>
              <a:rPr lang="sv-SE" sz="1800" dirty="0"/>
              <a:t>På en viltåker odlas ettåriga grödor i </a:t>
            </a:r>
            <a:r>
              <a:rPr lang="sv-SE" sz="1800" dirty="0" err="1"/>
              <a:t>renbestånd</a:t>
            </a:r>
            <a:r>
              <a:rPr lang="sv-SE" sz="1800" dirty="0"/>
              <a:t> eller i blandning och som lämnas oskördade över vintern.</a:t>
            </a:r>
          </a:p>
          <a:p>
            <a:r>
              <a:rPr lang="sv-SE" sz="1800" dirty="0"/>
              <a:t>Oljeväxter med mycket blad som fodermärgkål och raps är populärt för klövvilt som älg och hjort.</a:t>
            </a:r>
          </a:p>
          <a:p>
            <a:r>
              <a:rPr lang="sv-SE" sz="1800" dirty="0"/>
              <a:t>Honungsört, bovete, senap, oljerättika och solros lockar mycket insekter och ger mat till fälthönsens kycklingar och andra insektsätande fåglar. </a:t>
            </a:r>
          </a:p>
          <a:p>
            <a:endParaRPr lang="sv-SE" sz="1600" dirty="0"/>
          </a:p>
          <a:p>
            <a:endParaRPr lang="sv-SE" sz="1600" dirty="0"/>
          </a:p>
        </p:txBody>
      </p:sp>
      <p:sp>
        <p:nvSpPr>
          <p:cNvPr id="2" name="Rubrik 1"/>
          <p:cNvSpPr>
            <a:spLocks noGrp="1"/>
          </p:cNvSpPr>
          <p:nvPr>
            <p:ph type="title"/>
          </p:nvPr>
        </p:nvSpPr>
        <p:spPr/>
        <p:txBody>
          <a:bodyPr>
            <a:normAutofit/>
          </a:bodyPr>
          <a:lstStyle/>
          <a:p>
            <a:r>
              <a:rPr lang="sv-SE" dirty="0"/>
              <a:t>Odla viltåker</a:t>
            </a:r>
          </a:p>
        </p:txBody>
      </p:sp>
      <p:pic>
        <p:nvPicPr>
          <p:cNvPr id="5" name="Bildobjekt 4" descr="Ett foto på en fasantupp intill en viltåker"/>
          <p:cNvPicPr>
            <a:picLocks noChangeAspect="1"/>
          </p:cNvPicPr>
          <p:nvPr/>
        </p:nvPicPr>
        <p:blipFill>
          <a:blip r:embed="rId3">
            <a:extLst>
              <a:ext uri="{28A0092B-C50C-407E-A947-70E740481C1C}">
                <a14:useLocalDpi xmlns:a14="http://schemas.microsoft.com/office/drawing/2010/main" val="0"/>
              </a:ext>
            </a:extLst>
          </a:blip>
          <a:srcRect l="21810"/>
          <a:stretch>
            <a:fillRect/>
          </a:stretch>
        </p:blipFill>
        <p:spPr>
          <a:xfrm>
            <a:off x="6656832" y="2016098"/>
            <a:ext cx="5225275" cy="3774194"/>
          </a:xfrm>
          <a:prstGeom prst="rect">
            <a:avLst/>
          </a:prstGeom>
          <a:ln>
            <a:solidFill>
              <a:srgbClr val="000000"/>
            </a:solidFill>
          </a:ln>
        </p:spPr>
      </p:pic>
      <p:sp>
        <p:nvSpPr>
          <p:cNvPr id="6" name="textruta 5"/>
          <p:cNvSpPr txBox="1"/>
          <p:nvPr/>
        </p:nvSpPr>
        <p:spPr>
          <a:xfrm>
            <a:off x="10332131" y="5836459"/>
            <a:ext cx="1549976" cy="276999"/>
          </a:xfrm>
          <a:prstGeom prst="rect">
            <a:avLst/>
          </a:prstGeom>
          <a:noFill/>
        </p:spPr>
        <p:txBody>
          <a:bodyPr wrap="none" rtlCol="0">
            <a:spAutoFit/>
          </a:bodyPr>
          <a:lstStyle/>
          <a:p>
            <a:r>
              <a:rPr lang="sv-SE" sz="1200" dirty="0"/>
              <a:t>Fasantupp i viltåker.</a:t>
            </a:r>
          </a:p>
        </p:txBody>
      </p:sp>
    </p:spTree>
    <p:extLst>
      <p:ext uri="{BB962C8B-B14F-4D97-AF65-F5344CB8AC3E}">
        <p14:creationId xmlns:p14="http://schemas.microsoft.com/office/powerpoint/2010/main" val="25025850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a:xfrm>
            <a:off x="1177200" y="1966365"/>
            <a:ext cx="5209313" cy="4295060"/>
          </a:xfrm>
        </p:spPr>
        <p:txBody>
          <a:bodyPr>
            <a:normAutofit fontScale="77500" lnSpcReduction="20000"/>
          </a:bodyPr>
          <a:lstStyle/>
          <a:p>
            <a:pPr marL="0" indent="0">
              <a:lnSpc>
                <a:spcPct val="110000"/>
              </a:lnSpc>
              <a:buNone/>
            </a:pPr>
            <a:r>
              <a:rPr lang="sv-SE" sz="2100" dirty="0"/>
              <a:t>Genom att anlägga så kallade lärkrutor i ditt spannmålsfält skapar du bra möjligheter för sånglärkor och andra småfåglar att hitta mat till sina ungar. Där kan de också torka upp efter en regnskur.</a:t>
            </a:r>
          </a:p>
          <a:p>
            <a:pPr marL="0" indent="0">
              <a:lnSpc>
                <a:spcPct val="110000"/>
              </a:lnSpc>
              <a:buNone/>
            </a:pPr>
            <a:r>
              <a:rPr lang="sv-SE" sz="2100" dirty="0"/>
              <a:t>Dagens frodiga grödor, speciellt höstvete, ger inte det utrymmet för fåglarna. Forskning visar att antalet sånglärkor i fält med anlagda lärkrutor ökar med upp till 60 procent, fler lärkor häckar här och troligen överlever fler ungar.</a:t>
            </a:r>
          </a:p>
          <a:p>
            <a:pPr marL="0" indent="0">
              <a:buNone/>
            </a:pPr>
            <a:r>
              <a:rPr lang="sv-SE" sz="1400" dirty="0"/>
              <a:t> </a:t>
            </a:r>
          </a:p>
          <a:p>
            <a:pPr lvl="1">
              <a:lnSpc>
                <a:spcPct val="120000"/>
              </a:lnSpc>
            </a:pPr>
            <a:r>
              <a:rPr lang="sv-SE" sz="1700" dirty="0"/>
              <a:t>Skapa 20–25 m</a:t>
            </a:r>
            <a:r>
              <a:rPr lang="sv-SE" sz="1700" baseline="30000" dirty="0"/>
              <a:t>2</a:t>
            </a:r>
            <a:r>
              <a:rPr lang="sv-SE" sz="1700" dirty="0"/>
              <a:t> stora rutor i spannmålsfältet. Gör rutorna vid sådden genom att lyfta/stänga av såmaskinen på en 4 till 6 meter lång sträcka. Det går också att harva upp rutor i det sådda.</a:t>
            </a:r>
          </a:p>
          <a:p>
            <a:pPr lvl="1">
              <a:lnSpc>
                <a:spcPct val="120000"/>
              </a:lnSpc>
            </a:pPr>
            <a:r>
              <a:rPr lang="sv-SE" sz="1700" dirty="0"/>
              <a:t>Två rutor per hektar är lagom. Rutorna gödslas och bekämpas som fältet i övrigt.</a:t>
            </a:r>
          </a:p>
          <a:p>
            <a:pPr lvl="1">
              <a:lnSpc>
                <a:spcPct val="120000"/>
              </a:lnSpc>
            </a:pPr>
            <a:r>
              <a:rPr lang="sv-SE" sz="1700" dirty="0"/>
              <a:t>Gör rutor i fält med öppet läge och som är större än 10 hektar. </a:t>
            </a:r>
          </a:p>
        </p:txBody>
      </p:sp>
      <p:sp>
        <p:nvSpPr>
          <p:cNvPr id="2" name="Rubrik 1"/>
          <p:cNvSpPr>
            <a:spLocks noGrp="1"/>
          </p:cNvSpPr>
          <p:nvPr>
            <p:ph type="title"/>
          </p:nvPr>
        </p:nvSpPr>
        <p:spPr/>
        <p:txBody>
          <a:bodyPr>
            <a:normAutofit/>
          </a:bodyPr>
          <a:lstStyle/>
          <a:p>
            <a:r>
              <a:rPr lang="sv-SE" dirty="0"/>
              <a:t>Gör lärkrutor</a:t>
            </a:r>
          </a:p>
        </p:txBody>
      </p:sp>
      <p:pic>
        <p:nvPicPr>
          <p:cNvPr id="5" name="Bildobjekt 4" descr="Ett foto på en lärkruta"/>
          <p:cNvPicPr>
            <a:picLocks noChangeAspect="1"/>
          </p:cNvPicPr>
          <p:nvPr/>
        </p:nvPicPr>
        <p:blipFill rotWithShape="1">
          <a:blip r:embed="rId3" cstate="email">
            <a:extLst>
              <a:ext uri="{28A0092B-C50C-407E-A947-70E740481C1C}">
                <a14:useLocalDpi xmlns:a14="http://schemas.microsoft.com/office/drawing/2010/main"/>
              </a:ext>
            </a:extLst>
          </a:blip>
          <a:srcRect l="5357" t="16115" b="14837"/>
          <a:stretch/>
        </p:blipFill>
        <p:spPr>
          <a:xfrm>
            <a:off x="7165181" y="1450784"/>
            <a:ext cx="4143271" cy="2267074"/>
          </a:xfrm>
          <a:prstGeom prst="rect">
            <a:avLst/>
          </a:prstGeom>
          <a:ln>
            <a:solidFill>
              <a:srgbClr val="000000"/>
            </a:solidFill>
          </a:ln>
        </p:spPr>
      </p:pic>
      <p:pic>
        <p:nvPicPr>
          <p:cNvPr id="4" name="Bildobjekt 3" descr="En flygbild över lärkrutor i höstvete"/>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7168909" y="3874828"/>
            <a:ext cx="4139543" cy="2386597"/>
          </a:xfrm>
          <a:prstGeom prst="rect">
            <a:avLst/>
          </a:prstGeom>
          <a:ln>
            <a:solidFill>
              <a:srgbClr val="000000"/>
            </a:solidFill>
          </a:ln>
        </p:spPr>
      </p:pic>
      <p:sp>
        <p:nvSpPr>
          <p:cNvPr id="6" name="textruta 5"/>
          <p:cNvSpPr txBox="1"/>
          <p:nvPr/>
        </p:nvSpPr>
        <p:spPr>
          <a:xfrm>
            <a:off x="9911916" y="3487026"/>
            <a:ext cx="1396536" cy="230832"/>
          </a:xfrm>
          <a:prstGeom prst="rect">
            <a:avLst/>
          </a:prstGeom>
          <a:noFill/>
        </p:spPr>
        <p:txBody>
          <a:bodyPr wrap="none" rtlCol="0">
            <a:spAutoFit/>
          </a:bodyPr>
          <a:lstStyle/>
          <a:p>
            <a:pPr fontAlgn="base">
              <a:spcBef>
                <a:spcPct val="0"/>
              </a:spcBef>
              <a:spcAft>
                <a:spcPct val="0"/>
              </a:spcAft>
              <a:defRPr/>
            </a:pPr>
            <a:r>
              <a:rPr lang="sv-SE" sz="900" dirty="0">
                <a:solidFill>
                  <a:srgbClr val="FFFFFF"/>
                </a:solidFill>
                <a:latin typeface="Helvetica"/>
              </a:rPr>
              <a:t>Foto: Jenny Henriksson</a:t>
            </a:r>
          </a:p>
        </p:txBody>
      </p:sp>
    </p:spTree>
    <p:extLst>
      <p:ext uri="{BB962C8B-B14F-4D97-AF65-F5344CB8AC3E}">
        <p14:creationId xmlns:p14="http://schemas.microsoft.com/office/powerpoint/2010/main" val="27038337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a:xfrm>
            <a:off x="1177200" y="1966365"/>
            <a:ext cx="4616381" cy="4294735"/>
          </a:xfrm>
        </p:spPr>
        <p:txBody>
          <a:bodyPr>
            <a:normAutofit lnSpcReduction="10000"/>
          </a:bodyPr>
          <a:lstStyle/>
          <a:p>
            <a:pPr>
              <a:lnSpc>
                <a:spcPct val="110000"/>
              </a:lnSpc>
            </a:pPr>
            <a:r>
              <a:rPr lang="sv-SE" sz="1600" dirty="0"/>
              <a:t>Halmbalar kan ge boplatser till humlor som är viktiga pollinerare av framförallt klöverfrö, men också av andra blommande grödor som oljeväxter och åkerbönor.</a:t>
            </a:r>
          </a:p>
          <a:p>
            <a:pPr>
              <a:lnSpc>
                <a:spcPct val="110000"/>
              </a:lnSpc>
            </a:pPr>
            <a:endParaRPr lang="sv-SE" sz="1600" dirty="0"/>
          </a:p>
          <a:p>
            <a:pPr>
              <a:lnSpc>
                <a:spcPct val="110000"/>
              </a:lnSpc>
            </a:pPr>
            <a:r>
              <a:rPr lang="sv-SE" sz="1600" dirty="0"/>
              <a:t>Humlor behöver föda inom flygavstånd från sin boplats. Placera halmbalarna där det finns pollen- och nektarproducerande växter till exempel i närheten av blommande träd och buskar, vid blommande fältkanter eller andra blomrika miljöer som blommar från tidig vår till sen sommar.</a:t>
            </a:r>
          </a:p>
          <a:p>
            <a:endParaRPr lang="sv-SE" sz="1400" dirty="0"/>
          </a:p>
          <a:p>
            <a:pPr marL="0" indent="0">
              <a:buNone/>
            </a:pPr>
            <a:r>
              <a:rPr lang="sv-SE" sz="1400" dirty="0"/>
              <a:t>Läs mer här:</a:t>
            </a:r>
          </a:p>
          <a:p>
            <a:pPr marL="0" indent="0">
              <a:buNone/>
            </a:pPr>
            <a:r>
              <a:rPr lang="sv-SE" sz="1400" dirty="0">
                <a:hlinkClick r:id="rId3"/>
              </a:rPr>
              <a:t>Halmbalar till humlor</a:t>
            </a:r>
            <a:endParaRPr lang="sv-SE" sz="1400" dirty="0"/>
          </a:p>
        </p:txBody>
      </p:sp>
      <p:sp>
        <p:nvSpPr>
          <p:cNvPr id="2" name="Rubrik 1"/>
          <p:cNvSpPr>
            <a:spLocks noGrp="1"/>
          </p:cNvSpPr>
          <p:nvPr>
            <p:ph type="title"/>
          </p:nvPr>
        </p:nvSpPr>
        <p:spPr/>
        <p:txBody>
          <a:bodyPr>
            <a:normAutofit/>
          </a:bodyPr>
          <a:lstStyle/>
          <a:p>
            <a:r>
              <a:rPr lang="sv-SE" dirty="0"/>
              <a:t>Placera ut halmbalar</a:t>
            </a:r>
          </a:p>
        </p:txBody>
      </p:sp>
      <p:pic>
        <p:nvPicPr>
          <p:cNvPr id="4" name="Bildobjekt 3" descr="Ett foto på halmbalar i en fältkant"/>
          <p:cNvPicPr>
            <a:picLocks noChangeAspect="1"/>
          </p:cNvPicPr>
          <p:nvPr/>
        </p:nvPicPr>
        <p:blipFill>
          <a:blip r:embed="rId4" cstate="email">
            <a:extLst>
              <a:ext uri="{28A0092B-C50C-407E-A947-70E740481C1C}">
                <a14:useLocalDpi xmlns:a14="http://schemas.microsoft.com/office/drawing/2010/main"/>
              </a:ext>
            </a:extLst>
          </a:blip>
          <a:srcRect l="3508"/>
          <a:stretch>
            <a:fillRect/>
          </a:stretch>
        </p:blipFill>
        <p:spPr>
          <a:xfrm>
            <a:off x="6299200" y="1966365"/>
            <a:ext cx="5589147" cy="3861565"/>
          </a:xfrm>
          <a:prstGeom prst="rect">
            <a:avLst/>
          </a:prstGeom>
          <a:ln>
            <a:solidFill>
              <a:srgbClr val="000000"/>
            </a:solidFill>
          </a:ln>
        </p:spPr>
      </p:pic>
      <p:sp>
        <p:nvSpPr>
          <p:cNvPr id="5" name="textruta 4"/>
          <p:cNvSpPr txBox="1"/>
          <p:nvPr/>
        </p:nvSpPr>
        <p:spPr>
          <a:xfrm>
            <a:off x="10437876" y="5529516"/>
            <a:ext cx="1358064" cy="230832"/>
          </a:xfrm>
          <a:prstGeom prst="rect">
            <a:avLst/>
          </a:prstGeom>
          <a:noFill/>
        </p:spPr>
        <p:txBody>
          <a:bodyPr wrap="none" rtlCol="0">
            <a:spAutoFit/>
          </a:bodyPr>
          <a:lstStyle/>
          <a:p>
            <a:r>
              <a:rPr lang="sv-SE" sz="900" dirty="0">
                <a:solidFill>
                  <a:schemeClr val="bg1"/>
                </a:solidFill>
              </a:rPr>
              <a:t>Foto Sandra Lindström</a:t>
            </a:r>
          </a:p>
        </p:txBody>
      </p:sp>
    </p:spTree>
    <p:extLst>
      <p:ext uri="{BB962C8B-B14F-4D97-AF65-F5344CB8AC3E}">
        <p14:creationId xmlns:p14="http://schemas.microsoft.com/office/powerpoint/2010/main" val="13593639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a:xfrm>
            <a:off x="1177200" y="1966365"/>
            <a:ext cx="5202169" cy="3810491"/>
          </a:xfrm>
        </p:spPr>
        <p:txBody>
          <a:bodyPr>
            <a:normAutofit fontScale="55000" lnSpcReduction="20000"/>
          </a:bodyPr>
          <a:lstStyle/>
          <a:p>
            <a:pPr marL="0" indent="0">
              <a:lnSpc>
                <a:spcPct val="120000"/>
              </a:lnSpc>
              <a:buNone/>
            </a:pPr>
            <a:r>
              <a:rPr lang="sv-SE" sz="2900" dirty="0"/>
              <a:t>I slättlandskapet har brukningsvägarna stor betydelse för flora och fauna. Slå vägkanterna efter blomning och frösättning i juli-augusti för att gynna vägkantsfloran. Bäst är om du kan ta bort det avslagna materialet för att gynna örter framför gräs.</a:t>
            </a:r>
            <a:r>
              <a:rPr lang="sv-SE" sz="1800" dirty="0"/>
              <a:t>			 </a:t>
            </a:r>
          </a:p>
          <a:p>
            <a:pPr>
              <a:lnSpc>
                <a:spcPct val="120000"/>
              </a:lnSpc>
            </a:pPr>
            <a:endParaRPr lang="sv-SE" sz="1800" dirty="0"/>
          </a:p>
          <a:p>
            <a:pPr>
              <a:lnSpc>
                <a:spcPct val="120000"/>
              </a:lnSpc>
            </a:pPr>
            <a:endParaRPr lang="sv-SE" sz="1800" dirty="0"/>
          </a:p>
          <a:p>
            <a:pPr>
              <a:lnSpc>
                <a:spcPct val="120000"/>
              </a:lnSpc>
            </a:pPr>
            <a:endParaRPr lang="sv-SE" sz="1800" dirty="0"/>
          </a:p>
          <a:p>
            <a:pPr marL="0" indent="0">
              <a:lnSpc>
                <a:spcPct val="120000"/>
              </a:lnSpc>
              <a:buNone/>
            </a:pPr>
            <a:endParaRPr lang="sv-SE" sz="1600" dirty="0"/>
          </a:p>
          <a:p>
            <a:pPr marL="0" indent="0">
              <a:lnSpc>
                <a:spcPct val="120000"/>
              </a:lnSpc>
              <a:buNone/>
            </a:pPr>
            <a:r>
              <a:rPr lang="sv-SE" sz="2300" dirty="0"/>
              <a:t>Läs mer här:</a:t>
            </a:r>
          </a:p>
          <a:p>
            <a:pPr marL="0" indent="0">
              <a:lnSpc>
                <a:spcPct val="120000"/>
              </a:lnSpc>
              <a:buNone/>
            </a:pPr>
            <a:r>
              <a:rPr lang="sv-SE" sz="2300" dirty="0"/>
              <a:t>Blommande brukningsvägar</a:t>
            </a:r>
          </a:p>
          <a:p>
            <a:pPr marL="0" indent="0">
              <a:lnSpc>
                <a:spcPct val="120000"/>
              </a:lnSpc>
              <a:buNone/>
            </a:pPr>
            <a:r>
              <a:rPr lang="sv-SE" sz="2300" dirty="0">
                <a:hlinkClick r:id="rId3"/>
              </a:rPr>
              <a:t>Faktablad om blommande brukningsvägar</a:t>
            </a:r>
            <a:endParaRPr lang="sv-SE" sz="2300" dirty="0"/>
          </a:p>
          <a:p>
            <a:pPr>
              <a:lnSpc>
                <a:spcPct val="120000"/>
              </a:lnSpc>
            </a:pPr>
            <a:endParaRPr lang="sv-SE" dirty="0"/>
          </a:p>
        </p:txBody>
      </p:sp>
      <p:sp>
        <p:nvSpPr>
          <p:cNvPr id="2" name="Rubrik 1"/>
          <p:cNvSpPr>
            <a:spLocks noGrp="1"/>
          </p:cNvSpPr>
          <p:nvPr>
            <p:ph type="title"/>
          </p:nvPr>
        </p:nvSpPr>
        <p:spPr>
          <a:xfrm>
            <a:off x="1177200" y="464486"/>
            <a:ext cx="7566750" cy="1165138"/>
          </a:xfrm>
        </p:spPr>
        <p:txBody>
          <a:bodyPr>
            <a:normAutofit fontScale="90000"/>
          </a:bodyPr>
          <a:lstStyle/>
          <a:p>
            <a:r>
              <a:rPr lang="sv-SE" sz="4000" dirty="0"/>
              <a:t>Slå brukningsvägarnas kanter efter blomning</a:t>
            </a:r>
          </a:p>
        </p:txBody>
      </p:sp>
      <p:pic>
        <p:nvPicPr>
          <p:cNvPr id="6" name="Bildobjekt 5" descr="Ett foto på väddklit i en vägkant"/>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95142" y="3507581"/>
            <a:ext cx="2324481" cy="3099308"/>
          </a:xfrm>
          <a:prstGeom prst="rect">
            <a:avLst/>
          </a:prstGeom>
          <a:ln>
            <a:solidFill>
              <a:srgbClr val="000000"/>
            </a:solidFill>
          </a:ln>
        </p:spPr>
      </p:pic>
      <p:pic>
        <p:nvPicPr>
          <p:cNvPr id="7" name="Bildobjekt 6" descr="Ett foto på blomsterlupiner i en vägkant"/>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221369" y="1646404"/>
            <a:ext cx="3451793" cy="2360297"/>
          </a:xfrm>
          <a:prstGeom prst="rect">
            <a:avLst/>
          </a:prstGeom>
          <a:ln>
            <a:solidFill>
              <a:srgbClr val="000000"/>
            </a:solidFill>
          </a:ln>
        </p:spPr>
      </p:pic>
      <p:sp>
        <p:nvSpPr>
          <p:cNvPr id="8" name="textruta 7"/>
          <p:cNvSpPr txBox="1"/>
          <p:nvPr/>
        </p:nvSpPr>
        <p:spPr>
          <a:xfrm rot="10800000" flipV="1">
            <a:off x="10089511" y="3748499"/>
            <a:ext cx="1785397" cy="246221"/>
          </a:xfrm>
          <a:prstGeom prst="rect">
            <a:avLst/>
          </a:prstGeom>
          <a:noFill/>
        </p:spPr>
        <p:txBody>
          <a:bodyPr wrap="square" rtlCol="0">
            <a:spAutoFit/>
          </a:bodyPr>
          <a:lstStyle/>
          <a:p>
            <a:r>
              <a:rPr lang="sv-SE" sz="1000" dirty="0">
                <a:solidFill>
                  <a:schemeClr val="bg1"/>
                </a:solidFill>
              </a:rPr>
              <a:t>Foton: Magnus Stenmark</a:t>
            </a:r>
          </a:p>
        </p:txBody>
      </p:sp>
      <p:sp>
        <p:nvSpPr>
          <p:cNvPr id="4" name="textruta 3"/>
          <p:cNvSpPr txBox="1"/>
          <p:nvPr/>
        </p:nvSpPr>
        <p:spPr>
          <a:xfrm>
            <a:off x="8162191" y="4067293"/>
            <a:ext cx="3407061" cy="523220"/>
          </a:xfrm>
          <a:prstGeom prst="rect">
            <a:avLst/>
          </a:prstGeom>
          <a:noFill/>
        </p:spPr>
        <p:txBody>
          <a:bodyPr wrap="square" rtlCol="0">
            <a:spAutoFit/>
          </a:bodyPr>
          <a:lstStyle/>
          <a:p>
            <a:r>
              <a:rPr lang="sv-SE" sz="1400" dirty="0"/>
              <a:t>Bekämpa den invasiva blomsterlupinen</a:t>
            </a:r>
          </a:p>
          <a:p>
            <a:r>
              <a:rPr lang="sv-SE" sz="1400" dirty="0"/>
              <a:t>genom att  slå av den före blomning.</a:t>
            </a:r>
          </a:p>
        </p:txBody>
      </p:sp>
    </p:spTree>
    <p:extLst>
      <p:ext uri="{BB962C8B-B14F-4D97-AF65-F5344CB8AC3E}">
        <p14:creationId xmlns:p14="http://schemas.microsoft.com/office/powerpoint/2010/main" val="17055480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a:xfrm>
            <a:off x="1177200" y="1966365"/>
            <a:ext cx="5580788" cy="4891635"/>
          </a:xfrm>
        </p:spPr>
        <p:txBody>
          <a:bodyPr>
            <a:noAutofit/>
          </a:bodyPr>
          <a:lstStyle/>
          <a:p>
            <a:pPr marL="0" indent="0">
              <a:buNone/>
            </a:pPr>
            <a:r>
              <a:rPr lang="sv-SE" sz="1400" dirty="0"/>
              <a:t>Åkermarkens bördighet är starkt förknippad med daggmaskar, nematoder, svampar, hoppstjärtar och andra markorganismer som bryter ned organiskt material till mull. </a:t>
            </a:r>
          </a:p>
          <a:p>
            <a:pPr marL="0" indent="0">
              <a:buNone/>
            </a:pPr>
            <a:r>
              <a:rPr lang="sv-SE" sz="1400" b="1" dirty="0"/>
              <a:t>Viktiga åtgärder för att gynna marklivet och öka markens bördighet är att: </a:t>
            </a:r>
          </a:p>
          <a:p>
            <a:r>
              <a:rPr lang="sv-SE" sz="1400" dirty="0"/>
              <a:t>Bearbeta marken så lite som möjligt</a:t>
            </a:r>
          </a:p>
          <a:p>
            <a:r>
              <a:rPr lang="sv-SE" sz="1400" dirty="0"/>
              <a:t>Lämna så mycket </a:t>
            </a:r>
            <a:r>
              <a:rPr lang="sv-SE" sz="1400" dirty="0" err="1"/>
              <a:t>skörderester</a:t>
            </a:r>
            <a:r>
              <a:rPr lang="sv-SE" sz="1400" dirty="0"/>
              <a:t> som möjligt</a:t>
            </a:r>
          </a:p>
          <a:p>
            <a:r>
              <a:rPr lang="sv-SE" sz="1400" dirty="0"/>
              <a:t>Ha marken bevuxen så stor del av året som möjligt</a:t>
            </a:r>
          </a:p>
          <a:p>
            <a:r>
              <a:rPr lang="sv-SE" sz="1400" dirty="0"/>
              <a:t>Ha vall, fång- och mellangrödor i växtföljden</a:t>
            </a:r>
          </a:p>
          <a:p>
            <a:r>
              <a:rPr lang="sv-SE" sz="1400" dirty="0"/>
              <a:t>Ta höga skördar (ger mycket växtrester)</a:t>
            </a:r>
          </a:p>
          <a:p>
            <a:r>
              <a:rPr lang="sv-SE" sz="1400" dirty="0"/>
              <a:t>Gödsla med stallgödsel</a:t>
            </a:r>
          </a:p>
          <a:p>
            <a:r>
              <a:rPr lang="sv-SE" sz="1400" dirty="0"/>
              <a:t>Kalka för optimalt pH</a:t>
            </a:r>
          </a:p>
          <a:p>
            <a:r>
              <a:rPr lang="sv-SE" sz="1400" dirty="0"/>
              <a:t>Minska markpackningen</a:t>
            </a:r>
          </a:p>
          <a:p>
            <a:pPr marL="0" indent="0">
              <a:buNone/>
            </a:pPr>
            <a:br>
              <a:rPr lang="sv-SE" sz="1200" dirty="0"/>
            </a:br>
            <a:endParaRPr lang="sv-SE" sz="1200" dirty="0"/>
          </a:p>
        </p:txBody>
      </p:sp>
      <p:sp>
        <p:nvSpPr>
          <p:cNvPr id="2" name="Rubrik 1"/>
          <p:cNvSpPr>
            <a:spLocks noGrp="1"/>
          </p:cNvSpPr>
          <p:nvPr>
            <p:ph type="title"/>
          </p:nvPr>
        </p:nvSpPr>
        <p:spPr>
          <a:xfrm>
            <a:off x="1177200" y="464486"/>
            <a:ext cx="7595325" cy="1165138"/>
          </a:xfrm>
        </p:spPr>
        <p:txBody>
          <a:bodyPr>
            <a:normAutofit/>
          </a:bodyPr>
          <a:lstStyle/>
          <a:p>
            <a:r>
              <a:rPr lang="sv-SE" sz="3600" dirty="0"/>
              <a:t>Gynna markens mångfald för ökad bördighet</a:t>
            </a:r>
          </a:p>
        </p:txBody>
      </p:sp>
      <p:pic>
        <p:nvPicPr>
          <p:cNvPr id="4" name="Bildobjekt 3" descr="Ett foto på en hand som håller en jordkoka, i bakgrunden en grön trakto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77374" y="1935326"/>
            <a:ext cx="2772718" cy="4241435"/>
          </a:xfrm>
          <a:prstGeom prst="rect">
            <a:avLst/>
          </a:prstGeom>
          <a:ln>
            <a:solidFill>
              <a:srgbClr val="000000"/>
            </a:solidFill>
          </a:ln>
        </p:spPr>
      </p:pic>
      <p:sp>
        <p:nvSpPr>
          <p:cNvPr id="5" name="textruta 4">
            <a:extLst>
              <a:ext uri="{FF2B5EF4-FFF2-40B4-BE49-F238E27FC236}">
                <a16:creationId xmlns:a16="http://schemas.microsoft.com/office/drawing/2014/main" id="{73F63D03-C544-E361-FF6E-02E5C97484D4}"/>
              </a:ext>
            </a:extLst>
          </p:cNvPr>
          <p:cNvSpPr txBox="1"/>
          <p:nvPr/>
        </p:nvSpPr>
        <p:spPr>
          <a:xfrm>
            <a:off x="4460514" y="5820430"/>
            <a:ext cx="3421856" cy="877163"/>
          </a:xfrm>
          <a:prstGeom prst="rect">
            <a:avLst/>
          </a:prstGeom>
          <a:noFill/>
          <a:ln>
            <a:solidFill>
              <a:schemeClr val="accent1"/>
            </a:solidFill>
          </a:ln>
        </p:spPr>
        <p:txBody>
          <a:bodyPr wrap="square" rtlCol="0">
            <a:spAutoFit/>
          </a:bodyPr>
          <a:lstStyle/>
          <a:p>
            <a:r>
              <a:rPr lang="sv-SE" sz="1100" dirty="0"/>
              <a:t>Läs mer här: </a:t>
            </a:r>
            <a:r>
              <a:rPr lang="sv-SE" sz="1100" dirty="0">
                <a:hlinkClick r:id="rId4"/>
              </a:rPr>
              <a:t>Gynna mångfalden i marken</a:t>
            </a:r>
            <a:endParaRPr lang="sv-SE" sz="1100" b="1" dirty="0"/>
          </a:p>
          <a:p>
            <a:r>
              <a:rPr lang="sv-SE" sz="1100" dirty="0"/>
              <a:t>Greppamodul 12A behandlar Markpackning</a:t>
            </a:r>
          </a:p>
          <a:p>
            <a:r>
              <a:rPr lang="sv-SE" sz="1100" dirty="0"/>
              <a:t>Greppamodul 12B behandlar Mullhalt och bördighet</a:t>
            </a:r>
          </a:p>
          <a:p>
            <a:endParaRPr lang="sv-SE" dirty="0"/>
          </a:p>
        </p:txBody>
      </p:sp>
    </p:spTree>
    <p:extLst>
      <p:ext uri="{BB962C8B-B14F-4D97-AF65-F5344CB8AC3E}">
        <p14:creationId xmlns:p14="http://schemas.microsoft.com/office/powerpoint/2010/main" val="41785629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177200" y="464486"/>
            <a:ext cx="8602594" cy="1165138"/>
          </a:xfrm>
        </p:spPr>
        <p:txBody>
          <a:bodyPr>
            <a:normAutofit/>
          </a:bodyPr>
          <a:lstStyle/>
          <a:p>
            <a:r>
              <a:rPr lang="sv-SE" dirty="0"/>
              <a:t>Ladda ner </a:t>
            </a:r>
            <a:r>
              <a:rPr lang="sv-SE" dirty="0" err="1"/>
              <a:t>appen</a:t>
            </a:r>
            <a:r>
              <a:rPr lang="sv-SE" dirty="0"/>
              <a:t> ”Hur mår min jord?”</a:t>
            </a:r>
          </a:p>
        </p:txBody>
      </p:sp>
      <p:pic>
        <p:nvPicPr>
          <p:cNvPr id="7" name="Bildobjekt 6">
            <a:extLst>
              <a:ext uri="{FF2B5EF4-FFF2-40B4-BE49-F238E27FC236}">
                <a16:creationId xmlns:a16="http://schemas.microsoft.com/office/drawing/2014/main" id="{37B1E180-2CB7-487D-94F1-10E114A15B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04321" y="1971860"/>
            <a:ext cx="6783358" cy="4522238"/>
          </a:xfrm>
          <a:prstGeom prst="rect">
            <a:avLst/>
          </a:prstGeom>
          <a:ln>
            <a:solidFill>
              <a:srgbClr val="000000"/>
            </a:solidFill>
          </a:ln>
        </p:spPr>
      </p:pic>
      <p:sp>
        <p:nvSpPr>
          <p:cNvPr id="8" name="textruta 7">
            <a:extLst>
              <a:ext uri="{FF2B5EF4-FFF2-40B4-BE49-F238E27FC236}">
                <a16:creationId xmlns:a16="http://schemas.microsoft.com/office/drawing/2014/main" id="{F6C803DD-7436-4935-BBDC-FC351A452B3A}"/>
              </a:ext>
            </a:extLst>
          </p:cNvPr>
          <p:cNvSpPr txBox="1"/>
          <p:nvPr/>
        </p:nvSpPr>
        <p:spPr>
          <a:xfrm rot="10800000" flipV="1">
            <a:off x="7722265" y="6172159"/>
            <a:ext cx="1673934" cy="246221"/>
          </a:xfrm>
          <a:prstGeom prst="rect">
            <a:avLst/>
          </a:prstGeom>
          <a:noFill/>
        </p:spPr>
        <p:txBody>
          <a:bodyPr wrap="square" rtlCol="0">
            <a:spAutoFit/>
          </a:bodyPr>
          <a:lstStyle/>
          <a:p>
            <a:r>
              <a:rPr lang="sv-SE" sz="1000" dirty="0">
                <a:solidFill>
                  <a:schemeClr val="bg1"/>
                </a:solidFill>
              </a:rPr>
              <a:t>Foto: Joakim Hermansson</a:t>
            </a:r>
          </a:p>
        </p:txBody>
      </p:sp>
    </p:spTree>
    <p:extLst>
      <p:ext uri="{BB962C8B-B14F-4D97-AF65-F5344CB8AC3E}">
        <p14:creationId xmlns:p14="http://schemas.microsoft.com/office/powerpoint/2010/main" val="11685180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a:xfrm>
            <a:off x="1229588" y="2882900"/>
            <a:ext cx="4866412" cy="3975100"/>
          </a:xfrm>
        </p:spPr>
        <p:txBody>
          <a:bodyPr>
            <a:normAutofit lnSpcReduction="10000"/>
          </a:bodyPr>
          <a:lstStyle/>
          <a:p>
            <a:pPr marL="0" indent="0">
              <a:buNone/>
            </a:pPr>
            <a:r>
              <a:rPr lang="sv-SE" sz="1400" b="1" dirty="0">
                <a:latin typeface="+mj-lt"/>
              </a:rPr>
              <a:t>Hur gör man?</a:t>
            </a:r>
          </a:p>
          <a:p>
            <a:r>
              <a:rPr lang="sv-SE" sz="1400" dirty="0">
                <a:latin typeface="+mj-lt"/>
              </a:rPr>
              <a:t>Mata fåglar under vinterhalvåret, från november till mitten eller slutet av april beroende på var i landet du är. Under övriga årstider behövs ingen matning.</a:t>
            </a:r>
          </a:p>
          <a:p>
            <a:r>
              <a:rPr lang="sv-SE" sz="1400" dirty="0">
                <a:latin typeface="+mj-lt"/>
              </a:rPr>
              <a:t>Sätt på katten ett halsband med bjällra så att fåglarna hör när den närmar sig.</a:t>
            </a:r>
          </a:p>
          <a:p>
            <a:r>
              <a:rPr lang="sv-SE" sz="1400" dirty="0">
                <a:latin typeface="+mj-lt"/>
              </a:rPr>
              <a:t>Sätt upp fågelmatningen nära buskar eller grenar så att fåglarna lätt kan ta sig i skydd från eventuella rovfåglar.</a:t>
            </a:r>
          </a:p>
          <a:p>
            <a:r>
              <a:rPr lang="sv-SE" sz="1400" dirty="0">
                <a:latin typeface="+mj-lt"/>
              </a:rPr>
              <a:t>Häng gärna upp fågelmaten så att inte fåglarna kliver och bajsar i maten och riskerar att sprida sjukdomar och parasiter.</a:t>
            </a:r>
          </a:p>
          <a:p>
            <a:r>
              <a:rPr lang="sv-SE" sz="1400" dirty="0">
                <a:latin typeface="+mj-lt"/>
              </a:rPr>
              <a:t>Placera gärna matningen en bit från huset och städa under den ibland för att minska risken för att dra till sig råttor och möss.</a:t>
            </a:r>
          </a:p>
          <a:p>
            <a:r>
              <a:rPr lang="sv-SE" sz="1400" dirty="0">
                <a:latin typeface="+mj-lt"/>
              </a:rPr>
              <a:t>Fåglar har ofta flera matställen som de besöker om maten tar slut på ett ställe. Du behöver inte vara rädd för att avbryta matningen.</a:t>
            </a:r>
            <a:endParaRPr lang="sv-SE" sz="1400" dirty="0"/>
          </a:p>
        </p:txBody>
      </p:sp>
      <p:sp>
        <p:nvSpPr>
          <p:cNvPr id="2" name="Rubrik 1"/>
          <p:cNvSpPr>
            <a:spLocks noGrp="1"/>
          </p:cNvSpPr>
          <p:nvPr>
            <p:ph type="title"/>
          </p:nvPr>
        </p:nvSpPr>
        <p:spPr>
          <a:xfrm>
            <a:off x="1177200" y="337486"/>
            <a:ext cx="8280000" cy="1165138"/>
          </a:xfrm>
        </p:spPr>
        <p:txBody>
          <a:bodyPr>
            <a:normAutofit/>
          </a:bodyPr>
          <a:lstStyle/>
          <a:p>
            <a:r>
              <a:rPr lang="sv-SE" dirty="0"/>
              <a:t>Mata fåglarna på vintern</a:t>
            </a:r>
            <a:br>
              <a:rPr lang="sv-SE" dirty="0"/>
            </a:br>
            <a:endParaRPr lang="sv-SE" dirty="0"/>
          </a:p>
        </p:txBody>
      </p:sp>
      <p:sp>
        <p:nvSpPr>
          <p:cNvPr id="4" name="Rektangel 3"/>
          <p:cNvSpPr/>
          <p:nvPr/>
        </p:nvSpPr>
        <p:spPr>
          <a:xfrm>
            <a:off x="1177200" y="1144868"/>
            <a:ext cx="6265000" cy="1569660"/>
          </a:xfrm>
          <a:prstGeom prst="rect">
            <a:avLst/>
          </a:prstGeom>
        </p:spPr>
        <p:txBody>
          <a:bodyPr wrap="square">
            <a:spAutoFit/>
          </a:bodyPr>
          <a:lstStyle/>
          <a:p>
            <a:r>
              <a:rPr lang="sv-SE" sz="1600" dirty="0"/>
              <a:t>Att mata fåglar på vinterhalvåret är ett trevligt och enkelt sätt att gynna fåglarna i din närhet. Genom att erbjuda olika sorters mat kan du locka till dig och gynna flera arter i din omgivning. Gulsparvar gillar havre medan domherrar, mesar och finkar gillar solros- och hampfrön. Hackspettar vill ha talgbollar. Trastar och sidensvansar föredrar äpplen och annan frukt. </a:t>
            </a:r>
          </a:p>
        </p:txBody>
      </p:sp>
      <p:pic>
        <p:nvPicPr>
          <p:cNvPr id="5" name="Bildobjekt 4" descr="Ett foto på en talgoxe och en blåmes som äter jordnötter från en fågelmatare."/>
          <p:cNvPicPr>
            <a:picLocks noChangeAspect="1"/>
          </p:cNvPicPr>
          <p:nvPr/>
        </p:nvPicPr>
        <p:blipFill rotWithShape="1">
          <a:blip r:embed="rId3" cstate="email">
            <a:extLst>
              <a:ext uri="{28A0092B-C50C-407E-A947-70E740481C1C}">
                <a14:useLocalDpi xmlns:a14="http://schemas.microsoft.com/office/drawing/2010/main"/>
              </a:ext>
            </a:extLst>
          </a:blip>
          <a:srcRect l="9756" r="12196"/>
          <a:stretch/>
        </p:blipFill>
        <p:spPr>
          <a:xfrm>
            <a:off x="8046720" y="1481085"/>
            <a:ext cx="3681249" cy="4371482"/>
          </a:xfrm>
          <a:prstGeom prst="rect">
            <a:avLst/>
          </a:prstGeom>
          <a:ln>
            <a:solidFill>
              <a:srgbClr val="000000"/>
            </a:solidFill>
          </a:ln>
        </p:spPr>
      </p:pic>
      <p:sp>
        <p:nvSpPr>
          <p:cNvPr id="8" name="textruta 7"/>
          <p:cNvSpPr txBox="1"/>
          <p:nvPr/>
        </p:nvSpPr>
        <p:spPr>
          <a:xfrm>
            <a:off x="9814878" y="5852567"/>
            <a:ext cx="1999265" cy="230832"/>
          </a:xfrm>
          <a:prstGeom prst="rect">
            <a:avLst/>
          </a:prstGeom>
          <a:noFill/>
        </p:spPr>
        <p:txBody>
          <a:bodyPr wrap="none" rtlCol="0">
            <a:spAutoFit/>
          </a:bodyPr>
          <a:lstStyle/>
          <a:p>
            <a:r>
              <a:rPr lang="sv-SE" sz="900" dirty="0">
                <a:solidFill>
                  <a:srgbClr val="000000"/>
                </a:solidFill>
              </a:rPr>
              <a:t>Foto: Lars Johansson, Most Photos</a:t>
            </a:r>
          </a:p>
        </p:txBody>
      </p:sp>
      <p:sp>
        <p:nvSpPr>
          <p:cNvPr id="7" name="textruta 6"/>
          <p:cNvSpPr txBox="1"/>
          <p:nvPr/>
        </p:nvSpPr>
        <p:spPr>
          <a:xfrm>
            <a:off x="6147949" y="6162681"/>
            <a:ext cx="2367956" cy="461665"/>
          </a:xfrm>
          <a:prstGeom prst="rect">
            <a:avLst/>
          </a:prstGeom>
          <a:noFill/>
        </p:spPr>
        <p:txBody>
          <a:bodyPr wrap="none" rtlCol="0">
            <a:spAutoFit/>
          </a:bodyPr>
          <a:lstStyle/>
          <a:p>
            <a:r>
              <a:rPr lang="sv-SE" sz="1200" dirty="0"/>
              <a:t>Läs mer: </a:t>
            </a:r>
            <a:r>
              <a:rPr lang="sv-SE" sz="1200" dirty="0">
                <a:hlinkClick r:id="rId4"/>
              </a:rPr>
              <a:t>Gynna fåglar</a:t>
            </a:r>
            <a:endParaRPr lang="sv-SE" sz="1200" dirty="0"/>
          </a:p>
          <a:p>
            <a:r>
              <a:rPr lang="sv-SE" sz="1200" dirty="0">
                <a:hlinkClick r:id="rId5"/>
              </a:rPr>
              <a:t>LärKvitter – en </a:t>
            </a:r>
            <a:r>
              <a:rPr lang="sv-SE" sz="1200" dirty="0" err="1">
                <a:hlinkClick r:id="rId5"/>
              </a:rPr>
              <a:t>app</a:t>
            </a:r>
            <a:r>
              <a:rPr lang="sv-SE" sz="1200" dirty="0">
                <a:hlinkClick r:id="rId5"/>
              </a:rPr>
              <a:t> till din mobil.</a:t>
            </a:r>
            <a:endParaRPr lang="sv-SE" sz="1200" dirty="0"/>
          </a:p>
        </p:txBody>
      </p:sp>
    </p:spTree>
    <p:extLst>
      <p:ext uri="{BB962C8B-B14F-4D97-AF65-F5344CB8AC3E}">
        <p14:creationId xmlns:p14="http://schemas.microsoft.com/office/powerpoint/2010/main" val="2939134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a:xfrm>
            <a:off x="1177200" y="1966365"/>
            <a:ext cx="5553800" cy="4891635"/>
          </a:xfrm>
        </p:spPr>
        <p:txBody>
          <a:bodyPr>
            <a:normAutofit fontScale="70000" lnSpcReduction="20000"/>
          </a:bodyPr>
          <a:lstStyle/>
          <a:p>
            <a:pPr marL="0" indent="0">
              <a:lnSpc>
                <a:spcPct val="120000"/>
              </a:lnSpc>
              <a:buNone/>
            </a:pPr>
            <a:r>
              <a:rPr lang="sv-SE" sz="2300" dirty="0"/>
              <a:t>Ett trettiotal av våra svenska fåglar är </a:t>
            </a:r>
            <a:r>
              <a:rPr lang="sv-SE" sz="2300" dirty="0" err="1"/>
              <a:t>hålhäckare</a:t>
            </a:r>
            <a:r>
              <a:rPr lang="sv-SE" sz="2300" dirty="0"/>
              <a:t>, vilket betyder att de bygger sitt bo i någon typ av hålighet. Av dessa förekommer knappt ett tjugotal regelbundet i jordbrukslandskapet.</a:t>
            </a:r>
          </a:p>
          <a:p>
            <a:pPr>
              <a:lnSpc>
                <a:spcPct val="120000"/>
              </a:lnSpc>
            </a:pPr>
            <a:r>
              <a:rPr lang="sv-SE" sz="1900" dirty="0"/>
              <a:t>Du kan förbättra förutsättningarna för hålhäckande fåglar genom att sätta upp fågelholkar. Holkarna gör du lätt själv eller beställer från en lokal ornitologisk förening. </a:t>
            </a:r>
          </a:p>
          <a:p>
            <a:pPr>
              <a:lnSpc>
                <a:spcPct val="120000"/>
              </a:lnSpc>
            </a:pPr>
            <a:r>
              <a:rPr lang="sv-SE" sz="1900" dirty="0"/>
              <a:t>Olika arter föredrar olika holkar. Stare och tornseglare vill ha cirka 50 millimeter stora hål och holkarna minst 3 meter över marken. Mesar och flugsnappare vill ha 30-35 millimeter stora hål och placering i brösthöjd. Om det är gott om katter kan det hjälpa att sätta holken högre. </a:t>
            </a:r>
          </a:p>
          <a:p>
            <a:pPr>
              <a:lnSpc>
                <a:spcPct val="120000"/>
              </a:lnSpc>
            </a:pPr>
            <a:r>
              <a:rPr lang="sv-SE" sz="1900" dirty="0"/>
              <a:t>Placera gärna holkarna med öppningen mot öster så får de skydd från regn och värme.</a:t>
            </a:r>
          </a:p>
          <a:p>
            <a:pPr>
              <a:lnSpc>
                <a:spcPct val="120000"/>
              </a:lnSpc>
            </a:pPr>
            <a:r>
              <a:rPr lang="sv-SE" sz="1900" dirty="0"/>
              <a:t>Det är inte nödvändigt att du rensar holkarna på gammalt bomaterial men det skadar inte. Tornseglarholkar ska inte rensas.</a:t>
            </a:r>
          </a:p>
          <a:p>
            <a:endParaRPr lang="sv-SE" sz="1400" dirty="0"/>
          </a:p>
          <a:p>
            <a:pPr marL="0" indent="0">
              <a:buNone/>
            </a:pPr>
            <a:r>
              <a:rPr lang="sv-SE" sz="1600" dirty="0"/>
              <a:t>Läs mer: </a:t>
            </a:r>
            <a:r>
              <a:rPr lang="sv-SE" sz="1600" dirty="0">
                <a:hlinkClick r:id="rId3"/>
              </a:rPr>
              <a:t>Sätt upp fågelholkar och få fler fåglar i odlingslandskapet</a:t>
            </a:r>
            <a:endParaRPr lang="sv-SE" sz="1600" dirty="0"/>
          </a:p>
        </p:txBody>
      </p:sp>
      <p:sp>
        <p:nvSpPr>
          <p:cNvPr id="2" name="Rubrik 1"/>
          <p:cNvSpPr>
            <a:spLocks noGrp="1"/>
          </p:cNvSpPr>
          <p:nvPr>
            <p:ph type="title"/>
          </p:nvPr>
        </p:nvSpPr>
        <p:spPr/>
        <p:txBody>
          <a:bodyPr>
            <a:normAutofit/>
          </a:bodyPr>
          <a:lstStyle/>
          <a:p>
            <a:r>
              <a:rPr lang="sv-SE" dirty="0"/>
              <a:t>Sätt upp fågelholkar</a:t>
            </a:r>
          </a:p>
        </p:txBody>
      </p:sp>
      <p:pic>
        <p:nvPicPr>
          <p:cNvPr id="5" name="Bildobjekt 4" descr="Ett foto påen fågelholk"/>
          <p:cNvPicPr>
            <a:picLocks noChangeAspect="1"/>
          </p:cNvPicPr>
          <p:nvPr/>
        </p:nvPicPr>
        <p:blipFill rotWithShape="1">
          <a:blip r:embed="rId4" cstate="email">
            <a:extLst>
              <a:ext uri="{28A0092B-C50C-407E-A947-70E740481C1C}">
                <a14:useLocalDpi xmlns:a14="http://schemas.microsoft.com/office/drawing/2010/main"/>
              </a:ext>
            </a:extLst>
          </a:blip>
          <a:srcRect l="2971" t="2156" r="2635" b="7280"/>
          <a:stretch/>
        </p:blipFill>
        <p:spPr>
          <a:xfrm>
            <a:off x="7748240" y="2066949"/>
            <a:ext cx="3417919" cy="4262355"/>
          </a:xfrm>
          <a:prstGeom prst="rect">
            <a:avLst/>
          </a:prstGeom>
          <a:ln>
            <a:solidFill>
              <a:srgbClr val="000000"/>
            </a:solidFill>
          </a:ln>
        </p:spPr>
      </p:pic>
    </p:spTree>
    <p:extLst>
      <p:ext uri="{BB962C8B-B14F-4D97-AF65-F5344CB8AC3E}">
        <p14:creationId xmlns:p14="http://schemas.microsoft.com/office/powerpoint/2010/main" val="34481823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p 7">
            <a:extLst>
              <a:ext uri="{FF2B5EF4-FFF2-40B4-BE49-F238E27FC236}">
                <a16:creationId xmlns:a16="http://schemas.microsoft.com/office/drawing/2014/main" id="{1A263C7F-BEF7-3A65-1224-FEEA58221B43}"/>
              </a:ext>
            </a:extLst>
          </p:cNvPr>
          <p:cNvGrpSpPr/>
          <p:nvPr/>
        </p:nvGrpSpPr>
        <p:grpSpPr>
          <a:xfrm>
            <a:off x="5765006" y="4279099"/>
            <a:ext cx="6006480" cy="2435443"/>
            <a:chOff x="4946727" y="3860415"/>
            <a:chExt cx="7039072" cy="2854127"/>
          </a:xfrm>
        </p:grpSpPr>
        <p:pic>
          <p:nvPicPr>
            <p:cNvPr id="4" name="Bildobjekt 3" descr="Ett foto på ett rödmurarbi på en stekelholk"/>
            <p:cNvPicPr>
              <a:picLocks noChangeAspect="1"/>
            </p:cNvPicPr>
            <p:nvPr/>
          </p:nvPicPr>
          <p:blipFill rotWithShape="1">
            <a:blip r:embed="rId3">
              <a:extLst>
                <a:ext uri="{28A0092B-C50C-407E-A947-70E740481C1C}">
                  <a14:useLocalDpi xmlns:a14="http://schemas.microsoft.com/office/drawing/2010/main" val="0"/>
                </a:ext>
              </a:extLst>
            </a:blip>
            <a:srcRect l="-1" r="24987"/>
            <a:stretch/>
          </p:blipFill>
          <p:spPr>
            <a:xfrm>
              <a:off x="4946727" y="3860415"/>
              <a:ext cx="3217356" cy="2852937"/>
            </a:xfrm>
            <a:prstGeom prst="rect">
              <a:avLst/>
            </a:prstGeom>
            <a:ln>
              <a:solidFill>
                <a:srgbClr val="000000"/>
              </a:solidFill>
            </a:ln>
          </p:spPr>
        </p:pic>
        <p:pic>
          <p:nvPicPr>
            <p:cNvPr id="6" name="Picture 4" descr="Ett foto på ett stekelhotell av bamburö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164083" y="3860415"/>
              <a:ext cx="2139703" cy="2852937"/>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pic>
          <p:nvPicPr>
            <p:cNvPr id="7" name="Bildobjekt 6" descr="Ett foto på en stekelholk i ett trästycke"/>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319520" y="3860415"/>
              <a:ext cx="1666279" cy="2854127"/>
            </a:xfrm>
            <a:prstGeom prst="rect">
              <a:avLst/>
            </a:prstGeom>
            <a:ln>
              <a:solidFill>
                <a:srgbClr val="000000"/>
              </a:solidFill>
            </a:ln>
          </p:spPr>
        </p:pic>
      </p:grpSp>
      <p:sp>
        <p:nvSpPr>
          <p:cNvPr id="5" name="Platshållare för innehåll 4">
            <a:extLst>
              <a:ext uri="{FF2B5EF4-FFF2-40B4-BE49-F238E27FC236}">
                <a16:creationId xmlns:a16="http://schemas.microsoft.com/office/drawing/2014/main" id="{A3EF596A-43E9-F605-CF1A-A99AEADAE083}"/>
              </a:ext>
            </a:extLst>
          </p:cNvPr>
          <p:cNvSpPr>
            <a:spLocks noGrp="1"/>
          </p:cNvSpPr>
          <p:nvPr>
            <p:ph sz="quarter" idx="14"/>
          </p:nvPr>
        </p:nvSpPr>
        <p:spPr/>
        <p:txBody>
          <a:bodyPr>
            <a:normAutofit/>
          </a:bodyPr>
          <a:lstStyle/>
          <a:p>
            <a:r>
              <a:rPr lang="sv-SE" sz="1400" dirty="0"/>
              <a:t>Alternativt kan du bygga ett </a:t>
            </a:r>
            <a:r>
              <a:rPr lang="sv-SE" sz="1400" dirty="0" err="1"/>
              <a:t>bibatteri</a:t>
            </a:r>
            <a:r>
              <a:rPr lang="sv-SE" sz="1400" dirty="0"/>
              <a:t> genom att borra hål i en stubbe eller tjockare planka. Hålen bör ha ett djup på minst 10-15 cm och variera i storlek mellan 3-13 mm. </a:t>
            </a:r>
          </a:p>
          <a:p>
            <a:r>
              <a:rPr lang="sv-SE" sz="1400" dirty="0"/>
              <a:t>Placera </a:t>
            </a:r>
            <a:r>
              <a:rPr lang="sv-SE" sz="1400" dirty="0" err="1"/>
              <a:t>bibatteriet</a:t>
            </a:r>
            <a:r>
              <a:rPr lang="sv-SE" sz="1400" dirty="0"/>
              <a:t> på en solbelyst plats. Det är viktigt att rören inte utsätts för fukt från marken.</a:t>
            </a:r>
          </a:p>
          <a:p>
            <a:pPr marL="0" indent="0">
              <a:buNone/>
            </a:pPr>
            <a:r>
              <a:rPr lang="sv-SE" sz="1400" dirty="0"/>
              <a:t>      Läs mer: </a:t>
            </a:r>
            <a:r>
              <a:rPr lang="sv-SE" sz="1400" dirty="0" err="1">
                <a:hlinkClick r:id="rId6"/>
              </a:rPr>
              <a:t>Bibatterier</a:t>
            </a:r>
            <a:r>
              <a:rPr lang="sv-SE" sz="1400" dirty="0">
                <a:hlinkClick r:id="rId6"/>
              </a:rPr>
              <a:t> ökar biologisk mångfald</a:t>
            </a:r>
            <a:endParaRPr lang="sv-SE" sz="1400" dirty="0"/>
          </a:p>
          <a:p>
            <a:endParaRPr lang="sv-SE" dirty="0"/>
          </a:p>
        </p:txBody>
      </p:sp>
      <p:sp>
        <p:nvSpPr>
          <p:cNvPr id="3" name="Platshållare för innehåll 2"/>
          <p:cNvSpPr>
            <a:spLocks noGrp="1"/>
          </p:cNvSpPr>
          <p:nvPr>
            <p:ph sz="quarter" idx="13"/>
          </p:nvPr>
        </p:nvSpPr>
        <p:spPr>
          <a:xfrm>
            <a:off x="1180801" y="2315275"/>
            <a:ext cx="4248450" cy="3894456"/>
          </a:xfrm>
        </p:spPr>
        <p:txBody>
          <a:bodyPr>
            <a:normAutofit/>
          </a:bodyPr>
          <a:lstStyle/>
          <a:p>
            <a:pPr marL="0" indent="0">
              <a:buNone/>
            </a:pPr>
            <a:r>
              <a:rPr lang="sv-SE" sz="1600" dirty="0"/>
              <a:t>För solitärbin är brist på boplatser ofta en begränsande faktor. Genom att placera ut </a:t>
            </a:r>
            <a:r>
              <a:rPr lang="sv-SE" sz="1600" dirty="0" err="1"/>
              <a:t>bibatterier</a:t>
            </a:r>
            <a:r>
              <a:rPr lang="sv-SE" sz="1600" dirty="0"/>
              <a:t> kan du gynna hålbyggande solitärbin, dvs solitärbin som bygger bon i hålrum i död ved.</a:t>
            </a:r>
          </a:p>
          <a:p>
            <a:r>
              <a:rPr lang="sv-SE" sz="1600" dirty="0"/>
              <a:t>Använd grov bambu som säljs för användning i trädgårdar. Bamburörens innerdiameter bör vara inom spannet 3-13 mm. Bamburören kapas i längder om ca 25 cm. Se till att få en nod ungefär mitt på bamburöret. Därefter buntas knippen av bamburör om ca 20 rör.</a:t>
            </a:r>
          </a:p>
        </p:txBody>
      </p:sp>
      <p:sp>
        <p:nvSpPr>
          <p:cNvPr id="2" name="Rubrik 1"/>
          <p:cNvSpPr>
            <a:spLocks noGrp="1"/>
          </p:cNvSpPr>
          <p:nvPr>
            <p:ph type="title"/>
          </p:nvPr>
        </p:nvSpPr>
        <p:spPr/>
        <p:txBody>
          <a:bodyPr>
            <a:normAutofit/>
          </a:bodyPr>
          <a:lstStyle/>
          <a:p>
            <a:r>
              <a:rPr lang="sv-SE" dirty="0"/>
              <a:t>Bygg </a:t>
            </a:r>
            <a:r>
              <a:rPr lang="sv-SE" dirty="0" err="1"/>
              <a:t>bibatterier</a:t>
            </a:r>
            <a:endParaRPr lang="sv-SE" dirty="0"/>
          </a:p>
        </p:txBody>
      </p:sp>
      <p:sp>
        <p:nvSpPr>
          <p:cNvPr id="10" name="textruta 9"/>
          <p:cNvSpPr txBox="1"/>
          <p:nvPr/>
        </p:nvSpPr>
        <p:spPr>
          <a:xfrm rot="10800000" flipV="1">
            <a:off x="7377176" y="6513395"/>
            <a:ext cx="1285232" cy="215444"/>
          </a:xfrm>
          <a:prstGeom prst="rect">
            <a:avLst/>
          </a:prstGeom>
          <a:noFill/>
        </p:spPr>
        <p:txBody>
          <a:bodyPr wrap="square" rtlCol="0">
            <a:spAutoFit/>
          </a:bodyPr>
          <a:lstStyle/>
          <a:p>
            <a:r>
              <a:rPr lang="sv-SE" sz="800" dirty="0">
                <a:solidFill>
                  <a:schemeClr val="bg1"/>
                </a:solidFill>
              </a:rPr>
              <a:t>Foto: Petter Haldén</a:t>
            </a:r>
          </a:p>
        </p:txBody>
      </p:sp>
      <p:sp>
        <p:nvSpPr>
          <p:cNvPr id="12" name="textruta 11"/>
          <p:cNvSpPr txBox="1"/>
          <p:nvPr/>
        </p:nvSpPr>
        <p:spPr>
          <a:xfrm rot="10800000" flipV="1">
            <a:off x="9153010" y="6513395"/>
            <a:ext cx="1285232" cy="215444"/>
          </a:xfrm>
          <a:prstGeom prst="rect">
            <a:avLst/>
          </a:prstGeom>
          <a:noFill/>
        </p:spPr>
        <p:txBody>
          <a:bodyPr wrap="square" rtlCol="0">
            <a:spAutoFit/>
          </a:bodyPr>
          <a:lstStyle/>
          <a:p>
            <a:r>
              <a:rPr lang="sv-SE" sz="800" dirty="0">
                <a:solidFill>
                  <a:schemeClr val="bg1"/>
                </a:solidFill>
              </a:rPr>
              <a:t>Foto Jenny Henriksson</a:t>
            </a:r>
          </a:p>
        </p:txBody>
      </p:sp>
    </p:spTree>
    <p:extLst>
      <p:ext uri="{BB962C8B-B14F-4D97-AF65-F5344CB8AC3E}">
        <p14:creationId xmlns:p14="http://schemas.microsoft.com/office/powerpoint/2010/main" val="31349194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a:xfrm>
            <a:off x="1177200" y="1764506"/>
            <a:ext cx="8280000" cy="4012350"/>
          </a:xfrm>
        </p:spPr>
        <p:txBody>
          <a:bodyPr/>
          <a:lstStyle/>
          <a:p>
            <a:r>
              <a:rPr lang="sv-SE" sz="1600" dirty="0"/>
              <a:t>Kör runt eller flytta de fågelbon som du hittar under vårbruket, vid ogräsharvning och vid radrensning. Föräldrarna hittar snabbt ett flyttat bo. Om du behöver markera boet, ta då bort markeringen så fort som möjligt, annars kan lätt till exempel kråkor och rävar hitta boet. Lägg gärna in boets placering i traktorns GPS så kan du undvika boet nästa gång du kör i fältet.</a:t>
            </a:r>
          </a:p>
          <a:p>
            <a:endParaRPr lang="sv-SE" sz="1600" dirty="0"/>
          </a:p>
          <a:p>
            <a:pPr marL="0" indent="0">
              <a:spcBef>
                <a:spcPct val="0"/>
              </a:spcBef>
              <a:buClrTx/>
              <a:buNone/>
            </a:pPr>
            <a:r>
              <a:rPr lang="sv-SE" sz="1600" dirty="0"/>
              <a:t>     Läs mer: </a:t>
            </a:r>
            <a:r>
              <a:rPr lang="sv-SE" sz="1600" dirty="0">
                <a:hlinkClick r:id="rId3"/>
              </a:rPr>
              <a:t>Gynna fåglar</a:t>
            </a:r>
            <a:endParaRPr lang="sv-SE" sz="1600" dirty="0"/>
          </a:p>
          <a:p>
            <a:endParaRPr lang="sv-SE" sz="1600" dirty="0"/>
          </a:p>
        </p:txBody>
      </p:sp>
      <p:sp>
        <p:nvSpPr>
          <p:cNvPr id="2" name="Rubrik 1"/>
          <p:cNvSpPr>
            <a:spLocks noGrp="1"/>
          </p:cNvSpPr>
          <p:nvPr>
            <p:ph type="title"/>
          </p:nvPr>
        </p:nvSpPr>
        <p:spPr/>
        <p:txBody>
          <a:bodyPr>
            <a:normAutofit/>
          </a:bodyPr>
          <a:lstStyle/>
          <a:p>
            <a:r>
              <a:rPr lang="sv-SE" dirty="0"/>
              <a:t>Flytta fågelbon</a:t>
            </a:r>
          </a:p>
        </p:txBody>
      </p:sp>
      <p:pic>
        <p:nvPicPr>
          <p:cNvPr id="5" name="Bildobjekt 4" descr="Ett foto på ett fågelbo på marken"/>
          <p:cNvPicPr>
            <a:picLocks noChangeAspect="1"/>
          </p:cNvPicPr>
          <p:nvPr/>
        </p:nvPicPr>
        <p:blipFill rotWithShape="1">
          <a:blip r:embed="rId4" cstate="email">
            <a:extLst>
              <a:ext uri="{28A0092B-C50C-407E-A947-70E740481C1C}">
                <a14:useLocalDpi xmlns:a14="http://schemas.microsoft.com/office/drawing/2010/main"/>
              </a:ext>
            </a:extLst>
          </a:blip>
          <a:srcRect l="14913" r="12009"/>
          <a:stretch/>
        </p:blipFill>
        <p:spPr>
          <a:xfrm>
            <a:off x="2281067" y="3650173"/>
            <a:ext cx="3211819" cy="2929290"/>
          </a:xfrm>
          <a:prstGeom prst="rect">
            <a:avLst/>
          </a:prstGeom>
          <a:noFill/>
          <a:ln>
            <a:solidFill>
              <a:srgbClr val="000000"/>
            </a:solidFill>
          </a:ln>
        </p:spPr>
      </p:pic>
      <p:pic>
        <p:nvPicPr>
          <p:cNvPr id="4" name="Bildobjekt 3" descr="Ett foto på en tofsvipa"/>
          <p:cNvPicPr>
            <a:picLocks noChangeAspect="1"/>
          </p:cNvPicPr>
          <p:nvPr/>
        </p:nvPicPr>
        <p:blipFill rotWithShape="1">
          <a:blip r:embed="rId5" cstate="print">
            <a:extLst>
              <a:ext uri="{28A0092B-C50C-407E-A947-70E740481C1C}">
                <a14:useLocalDpi xmlns:a14="http://schemas.microsoft.com/office/drawing/2010/main" val="0"/>
              </a:ext>
            </a:extLst>
          </a:blip>
          <a:srcRect r="6533"/>
          <a:stretch/>
        </p:blipFill>
        <p:spPr>
          <a:xfrm>
            <a:off x="5640787" y="3650173"/>
            <a:ext cx="4536504" cy="2929290"/>
          </a:xfrm>
          <a:prstGeom prst="rect">
            <a:avLst/>
          </a:prstGeom>
          <a:ln>
            <a:solidFill>
              <a:srgbClr val="000000"/>
            </a:solidFill>
          </a:ln>
        </p:spPr>
      </p:pic>
      <p:sp>
        <p:nvSpPr>
          <p:cNvPr id="7" name="textruta 6"/>
          <p:cNvSpPr txBox="1"/>
          <p:nvPr/>
        </p:nvSpPr>
        <p:spPr>
          <a:xfrm rot="10800000" flipV="1">
            <a:off x="9039960" y="6364019"/>
            <a:ext cx="1285232" cy="215444"/>
          </a:xfrm>
          <a:prstGeom prst="rect">
            <a:avLst/>
          </a:prstGeom>
          <a:noFill/>
        </p:spPr>
        <p:txBody>
          <a:bodyPr wrap="square" rtlCol="0">
            <a:spAutoFit/>
          </a:bodyPr>
          <a:lstStyle/>
          <a:p>
            <a:r>
              <a:rPr lang="sv-SE" sz="800" dirty="0">
                <a:solidFill>
                  <a:schemeClr val="bg1"/>
                </a:solidFill>
              </a:rPr>
              <a:t>Foton: Petter Haldén</a:t>
            </a:r>
          </a:p>
        </p:txBody>
      </p:sp>
    </p:spTree>
    <p:extLst>
      <p:ext uri="{BB962C8B-B14F-4D97-AF65-F5344CB8AC3E}">
        <p14:creationId xmlns:p14="http://schemas.microsoft.com/office/powerpoint/2010/main" val="37481206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p:txBody>
          <a:bodyPr/>
          <a:lstStyle/>
          <a:p>
            <a:pPr marL="0" indent="0">
              <a:buNone/>
            </a:pPr>
            <a:r>
              <a:rPr lang="sv-SE" sz="2000" dirty="0"/>
              <a:t>Behåll och renovera tegeltak och stråtak</a:t>
            </a:r>
          </a:p>
          <a:p>
            <a:r>
              <a:rPr lang="sv-SE" sz="1800" dirty="0"/>
              <a:t>Tegeltak ger boplatser till fåglar som sädesärlor, stenskvättor och tornseglare, stråtak ger boplatser åt </a:t>
            </a:r>
            <a:r>
              <a:rPr lang="sv-SE" sz="1800" dirty="0" err="1"/>
              <a:t>vildbin</a:t>
            </a:r>
            <a:r>
              <a:rPr lang="sv-SE" sz="1800" dirty="0"/>
              <a:t>.</a:t>
            </a:r>
          </a:p>
        </p:txBody>
      </p:sp>
      <p:sp>
        <p:nvSpPr>
          <p:cNvPr id="2" name="Rubrik 1"/>
          <p:cNvSpPr>
            <a:spLocks noGrp="1"/>
          </p:cNvSpPr>
          <p:nvPr>
            <p:ph type="title"/>
          </p:nvPr>
        </p:nvSpPr>
        <p:spPr/>
        <p:txBody>
          <a:bodyPr>
            <a:normAutofit/>
          </a:bodyPr>
          <a:lstStyle/>
          <a:p>
            <a:r>
              <a:rPr lang="sv-SE" dirty="0"/>
              <a:t>Behåll och renovera  tegeltak</a:t>
            </a:r>
          </a:p>
        </p:txBody>
      </p:sp>
      <p:pic>
        <p:nvPicPr>
          <p:cNvPr id="4" name="Bildobjekt 3" descr="Ett foto av en gård ed tegeltak på ladugård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4318" y="3204918"/>
            <a:ext cx="7195438" cy="3472624"/>
          </a:xfrm>
          <a:prstGeom prst="rect">
            <a:avLst/>
          </a:prstGeom>
          <a:ln>
            <a:solidFill>
              <a:srgbClr val="000000"/>
            </a:solidFill>
          </a:ln>
        </p:spPr>
      </p:pic>
      <p:sp>
        <p:nvSpPr>
          <p:cNvPr id="6" name="textruta 5"/>
          <p:cNvSpPr txBox="1"/>
          <p:nvPr/>
        </p:nvSpPr>
        <p:spPr>
          <a:xfrm rot="10800000" flipV="1">
            <a:off x="8171968" y="6393514"/>
            <a:ext cx="1285232" cy="246221"/>
          </a:xfrm>
          <a:prstGeom prst="rect">
            <a:avLst/>
          </a:prstGeom>
          <a:noFill/>
        </p:spPr>
        <p:txBody>
          <a:bodyPr wrap="square" rtlCol="0">
            <a:spAutoFit/>
          </a:bodyPr>
          <a:lstStyle/>
          <a:p>
            <a:r>
              <a:rPr lang="sv-SE" sz="1000" dirty="0">
                <a:solidFill>
                  <a:schemeClr val="bg1"/>
                </a:solidFill>
              </a:rPr>
              <a:t>Foto Petter Haldén</a:t>
            </a:r>
          </a:p>
        </p:txBody>
      </p:sp>
    </p:spTree>
    <p:extLst>
      <p:ext uri="{BB962C8B-B14F-4D97-AF65-F5344CB8AC3E}">
        <p14:creationId xmlns:p14="http://schemas.microsoft.com/office/powerpoint/2010/main" val="9019511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sz="quarter" idx="13"/>
          </p:nvPr>
        </p:nvSpPr>
        <p:spPr>
          <a:xfrm>
            <a:off x="1177201" y="1966365"/>
            <a:ext cx="5757000" cy="4713835"/>
          </a:xfrm>
        </p:spPr>
        <p:txBody>
          <a:bodyPr>
            <a:normAutofit lnSpcReduction="10000"/>
          </a:bodyPr>
          <a:lstStyle/>
          <a:p>
            <a:pPr marL="0" indent="0">
              <a:lnSpc>
                <a:spcPct val="110000"/>
              </a:lnSpc>
              <a:buNone/>
            </a:pPr>
            <a:r>
              <a:rPr lang="sv-SE" sz="2000" dirty="0">
                <a:solidFill>
                  <a:schemeClr val="accent1"/>
                </a:solidFill>
              </a:rPr>
              <a:t>Låt dina </a:t>
            </a:r>
            <a:r>
              <a:rPr lang="sv-SE" sz="2000" dirty="0" err="1">
                <a:solidFill>
                  <a:schemeClr val="accent1"/>
                </a:solidFill>
              </a:rPr>
              <a:t>oskötta</a:t>
            </a:r>
            <a:r>
              <a:rPr lang="sv-SE" sz="2000" dirty="0">
                <a:solidFill>
                  <a:schemeClr val="accent1"/>
                </a:solidFill>
              </a:rPr>
              <a:t> miljöer på gården förbli </a:t>
            </a:r>
            <a:r>
              <a:rPr lang="sv-SE" sz="2000" dirty="0" err="1">
                <a:solidFill>
                  <a:schemeClr val="accent1"/>
                </a:solidFill>
              </a:rPr>
              <a:t>oskötta</a:t>
            </a:r>
            <a:r>
              <a:rPr lang="sv-SE" sz="2000" dirty="0">
                <a:solidFill>
                  <a:schemeClr val="accent1"/>
                </a:solidFill>
              </a:rPr>
              <a:t>!</a:t>
            </a:r>
            <a:br>
              <a:rPr lang="sv-SE" sz="2000" dirty="0">
                <a:solidFill>
                  <a:schemeClr val="accent1"/>
                </a:solidFill>
              </a:rPr>
            </a:br>
            <a:r>
              <a:rPr lang="sv-SE" sz="2000" dirty="0">
                <a:solidFill>
                  <a:schemeClr val="accent1"/>
                </a:solidFill>
              </a:rPr>
              <a:t>Städa lagom på gården!</a:t>
            </a:r>
          </a:p>
          <a:p>
            <a:pPr marL="0" indent="0">
              <a:lnSpc>
                <a:spcPct val="110000"/>
              </a:lnSpc>
              <a:buNone/>
            </a:pPr>
            <a:endParaRPr lang="sv-SE" sz="2000" dirty="0">
              <a:solidFill>
                <a:schemeClr val="accent1"/>
              </a:solidFill>
            </a:endParaRPr>
          </a:p>
          <a:p>
            <a:pPr>
              <a:lnSpc>
                <a:spcPct val="110000"/>
              </a:lnSpc>
            </a:pPr>
            <a:r>
              <a:rPr lang="sv-SE" sz="1800" dirty="0"/>
              <a:t>Solexponerade, bara fläckar med grus och sand är boplatser för många bin </a:t>
            </a:r>
          </a:p>
          <a:p>
            <a:pPr>
              <a:lnSpc>
                <a:spcPct val="110000"/>
              </a:lnSpc>
            </a:pPr>
            <a:r>
              <a:rPr lang="sv-SE" sz="1800" dirty="0"/>
              <a:t>Blommande vallört, maskrosor och tistlar uppskattas av humlor och fjärilar. Låt de blomma innan du putsar dem</a:t>
            </a:r>
          </a:p>
          <a:p>
            <a:pPr>
              <a:lnSpc>
                <a:spcPct val="110000"/>
              </a:lnSpc>
            </a:pPr>
            <a:r>
              <a:rPr lang="sv-SE" sz="1800" dirty="0"/>
              <a:t>Tistlar och kardborrar ger mat åt steglitser och andra finkar</a:t>
            </a:r>
          </a:p>
          <a:p>
            <a:pPr>
              <a:lnSpc>
                <a:spcPct val="110000"/>
              </a:lnSpc>
            </a:pPr>
            <a:r>
              <a:rPr lang="sv-SE" sz="1800" dirty="0"/>
              <a:t>Döda träd ger mat åt hackspettar och bohål åt starar och mesar </a:t>
            </a:r>
          </a:p>
          <a:p>
            <a:pPr>
              <a:lnSpc>
                <a:spcPct val="110000"/>
              </a:lnSpc>
            </a:pPr>
            <a:r>
              <a:rPr lang="sv-SE" sz="1800" dirty="0"/>
              <a:t>Vattenpussar på lerjord ger bomaterial åt svalor.</a:t>
            </a:r>
          </a:p>
        </p:txBody>
      </p:sp>
      <p:sp>
        <p:nvSpPr>
          <p:cNvPr id="2" name="Rubrik 1"/>
          <p:cNvSpPr>
            <a:spLocks noGrp="1"/>
          </p:cNvSpPr>
          <p:nvPr>
            <p:ph type="title"/>
          </p:nvPr>
        </p:nvSpPr>
        <p:spPr/>
        <p:txBody>
          <a:bodyPr>
            <a:normAutofit/>
          </a:bodyPr>
          <a:lstStyle/>
          <a:p>
            <a:r>
              <a:rPr lang="sv-SE" dirty="0"/>
              <a:t>Spara ostädade hörn</a:t>
            </a:r>
          </a:p>
        </p:txBody>
      </p:sp>
      <p:grpSp>
        <p:nvGrpSpPr>
          <p:cNvPr id="5" name="Grupp 4">
            <a:extLst>
              <a:ext uri="{FF2B5EF4-FFF2-40B4-BE49-F238E27FC236}">
                <a16:creationId xmlns:a16="http://schemas.microsoft.com/office/drawing/2014/main" id="{1323A4CD-BE25-74EE-05EF-7051C25F1997}"/>
              </a:ext>
            </a:extLst>
          </p:cNvPr>
          <p:cNvGrpSpPr/>
          <p:nvPr/>
        </p:nvGrpSpPr>
        <p:grpSpPr>
          <a:xfrm>
            <a:off x="7753339" y="1629624"/>
            <a:ext cx="3121223" cy="4769653"/>
            <a:chOff x="6338876" y="747670"/>
            <a:chExt cx="3651064" cy="5579322"/>
          </a:xfrm>
        </p:grpSpPr>
        <p:pic>
          <p:nvPicPr>
            <p:cNvPr id="4" name="Bildobjekt 3" descr="Ett foto på ett stort vallörtsbestånd bredvid ett hu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38876" y="747670"/>
              <a:ext cx="3647345" cy="2737089"/>
            </a:xfrm>
            <a:prstGeom prst="rect">
              <a:avLst/>
            </a:prstGeom>
            <a:ln>
              <a:solidFill>
                <a:srgbClr val="000000"/>
              </a:solidFill>
            </a:ln>
          </p:spPr>
        </p:pic>
        <p:pic>
          <p:nvPicPr>
            <p:cNvPr id="8" name="Bildobjekt 7" descr="Ett foto på en oskött yta bakom en ladugård"/>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38876" y="3588694"/>
              <a:ext cx="3651064" cy="2738298"/>
            </a:xfrm>
            <a:prstGeom prst="rect">
              <a:avLst/>
            </a:prstGeom>
            <a:ln>
              <a:solidFill>
                <a:srgbClr val="000000"/>
              </a:solidFill>
            </a:ln>
          </p:spPr>
        </p:pic>
      </p:grpSp>
    </p:spTree>
    <p:extLst>
      <p:ext uri="{BB962C8B-B14F-4D97-AF65-F5344CB8AC3E}">
        <p14:creationId xmlns:p14="http://schemas.microsoft.com/office/powerpoint/2010/main" val="546546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4">
            <a:extLst>
              <a:ext uri="{FF2B5EF4-FFF2-40B4-BE49-F238E27FC236}">
                <a16:creationId xmlns:a16="http://schemas.microsoft.com/office/drawing/2014/main" id="{42030BAA-7038-8EED-26FE-E444DCC6CE35}"/>
              </a:ext>
            </a:extLst>
          </p:cNvPr>
          <p:cNvSpPr>
            <a:spLocks noGrp="1"/>
          </p:cNvSpPr>
          <p:nvPr>
            <p:ph sz="quarter" idx="14"/>
          </p:nvPr>
        </p:nvSpPr>
        <p:spPr/>
        <p:txBody>
          <a:bodyPr>
            <a:normAutofit/>
          </a:bodyPr>
          <a:lstStyle/>
          <a:p>
            <a:pPr marL="271463" indent="-271463"/>
            <a:r>
              <a:rPr lang="sv-SE" sz="1600" dirty="0"/>
              <a:t>Många bärbuskar och fruktträd som vinbär, krusbär, hallon och äpplen ger mycket nektar och pollen. </a:t>
            </a:r>
          </a:p>
          <a:p>
            <a:pPr marL="271463" indent="-271463"/>
            <a:r>
              <a:rPr lang="sv-SE" sz="1600" dirty="0"/>
              <a:t>Kaprifol, liguster, </a:t>
            </a:r>
            <a:r>
              <a:rPr lang="sv-SE" sz="1600" dirty="0" err="1"/>
              <a:t>syrenbuddleja</a:t>
            </a:r>
            <a:r>
              <a:rPr lang="sv-SE" sz="1600" dirty="0"/>
              <a:t> och schersmin får besök av såväl natt- som dagfjärilar. </a:t>
            </a:r>
          </a:p>
        </p:txBody>
      </p:sp>
      <p:sp>
        <p:nvSpPr>
          <p:cNvPr id="3" name="Platshållare för innehåll 2"/>
          <p:cNvSpPr>
            <a:spLocks noGrp="1"/>
          </p:cNvSpPr>
          <p:nvPr>
            <p:ph sz="quarter" idx="13"/>
          </p:nvPr>
        </p:nvSpPr>
        <p:spPr/>
        <p:txBody>
          <a:bodyPr/>
          <a:lstStyle/>
          <a:p>
            <a:pPr marL="271463" indent="-271463"/>
            <a:r>
              <a:rPr lang="sv-SE" sz="1600" dirty="0"/>
              <a:t>Odla blommor och buskar som producerar nektar och pollen åt </a:t>
            </a:r>
            <a:r>
              <a:rPr lang="sv-SE" sz="1600" dirty="0" err="1"/>
              <a:t>pollinatörer</a:t>
            </a:r>
            <a:r>
              <a:rPr lang="sv-SE" sz="1600" dirty="0"/>
              <a:t>. </a:t>
            </a:r>
          </a:p>
          <a:p>
            <a:pPr marL="271463" indent="-271463"/>
            <a:r>
              <a:rPr lang="sv-SE" sz="1600" dirty="0"/>
              <a:t>I rabatten passar till exempel röd solhatt, solros, mynta, timjan, bolltistel, </a:t>
            </a:r>
            <a:r>
              <a:rPr lang="sv-SE" sz="1600" dirty="0" err="1"/>
              <a:t>strålöga</a:t>
            </a:r>
            <a:r>
              <a:rPr lang="sv-SE" sz="1600" dirty="0"/>
              <a:t>, lavendel, </a:t>
            </a:r>
            <a:r>
              <a:rPr lang="sv-SE" sz="1600" dirty="0" err="1"/>
              <a:t>kantnepeta</a:t>
            </a:r>
            <a:r>
              <a:rPr lang="sv-SE" sz="1600" dirty="0"/>
              <a:t>, gullris, såpnejlika och honungsört</a:t>
            </a:r>
            <a:r>
              <a:rPr lang="sv-SE" sz="1400" dirty="0"/>
              <a:t>. </a:t>
            </a:r>
          </a:p>
          <a:p>
            <a:endParaRPr lang="sv-SE" sz="1400" dirty="0"/>
          </a:p>
        </p:txBody>
      </p:sp>
      <p:sp>
        <p:nvSpPr>
          <p:cNvPr id="2" name="Rubrik 1"/>
          <p:cNvSpPr>
            <a:spLocks noGrp="1"/>
          </p:cNvSpPr>
          <p:nvPr>
            <p:ph type="title"/>
          </p:nvPr>
        </p:nvSpPr>
        <p:spPr>
          <a:xfrm>
            <a:off x="1180800" y="757443"/>
            <a:ext cx="9441956" cy="1219263"/>
          </a:xfrm>
        </p:spPr>
        <p:txBody>
          <a:bodyPr>
            <a:normAutofit/>
          </a:bodyPr>
          <a:lstStyle/>
          <a:p>
            <a:r>
              <a:rPr lang="sv-SE" dirty="0"/>
              <a:t>Odla blommande växter i trädgården</a:t>
            </a:r>
          </a:p>
        </p:txBody>
      </p:sp>
      <p:grpSp>
        <p:nvGrpSpPr>
          <p:cNvPr id="7" name="Grupp 6">
            <a:extLst>
              <a:ext uri="{FF2B5EF4-FFF2-40B4-BE49-F238E27FC236}">
                <a16:creationId xmlns:a16="http://schemas.microsoft.com/office/drawing/2014/main" id="{CF7C7994-7318-5670-9692-9C868B9FF52C}"/>
              </a:ext>
            </a:extLst>
          </p:cNvPr>
          <p:cNvGrpSpPr/>
          <p:nvPr/>
        </p:nvGrpSpPr>
        <p:grpSpPr>
          <a:xfrm>
            <a:off x="3126236" y="4139050"/>
            <a:ext cx="6489923" cy="2528738"/>
            <a:chOff x="3314700" y="4139050"/>
            <a:chExt cx="6489923" cy="2528738"/>
          </a:xfrm>
        </p:grpSpPr>
        <p:pic>
          <p:nvPicPr>
            <p:cNvPr id="1026" name="Picture 2" descr="jordhumla på krusbär"/>
            <p:cNvPicPr>
              <a:picLocks noChangeAspect="1" noChangeArrowheads="1"/>
            </p:cNvPicPr>
            <p:nvPr/>
          </p:nvPicPr>
          <p:blipFill rotWithShape="1">
            <a:blip r:embed="rId3">
              <a:extLst>
                <a:ext uri="{28A0092B-C50C-407E-A947-70E740481C1C}">
                  <a14:useLocalDpi xmlns:a14="http://schemas.microsoft.com/office/drawing/2010/main" val="0"/>
                </a:ext>
              </a:extLst>
            </a:blip>
            <a:srcRect l="10893" r="-1"/>
            <a:stretch/>
          </p:blipFill>
          <p:spPr bwMode="auto">
            <a:xfrm>
              <a:off x="3314700" y="4139050"/>
              <a:ext cx="2949045" cy="2523532"/>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pic>
          <p:nvPicPr>
            <p:cNvPr id="4" name="Bildobjekt 3" descr="Ett foto på en amiralfjäril"/>
            <p:cNvPicPr>
              <a:picLocks noChangeAspect="1"/>
            </p:cNvPicPr>
            <p:nvPr/>
          </p:nvPicPr>
          <p:blipFill rotWithShape="1">
            <a:blip r:embed="rId4" cstate="print">
              <a:extLst>
                <a:ext uri="{28A0092B-C50C-407E-A947-70E740481C1C}">
                  <a14:useLocalDpi xmlns:a14="http://schemas.microsoft.com/office/drawing/2010/main" val="0"/>
                </a:ext>
              </a:extLst>
            </a:blip>
            <a:srcRect l="3897" r="10977"/>
            <a:stretch/>
          </p:blipFill>
          <p:spPr>
            <a:xfrm>
              <a:off x="6384226" y="4141963"/>
              <a:ext cx="3238405" cy="2525825"/>
            </a:xfrm>
            <a:prstGeom prst="rect">
              <a:avLst/>
            </a:prstGeom>
            <a:ln>
              <a:solidFill>
                <a:srgbClr val="000000"/>
              </a:solidFill>
            </a:ln>
          </p:spPr>
        </p:pic>
        <p:sp>
          <p:nvSpPr>
            <p:cNvPr id="8" name="textruta 7"/>
            <p:cNvSpPr txBox="1"/>
            <p:nvPr/>
          </p:nvSpPr>
          <p:spPr>
            <a:xfrm rot="10800000" flipV="1">
              <a:off x="8519391" y="6440577"/>
              <a:ext cx="1285232" cy="215444"/>
            </a:xfrm>
            <a:prstGeom prst="rect">
              <a:avLst/>
            </a:prstGeom>
            <a:noFill/>
          </p:spPr>
          <p:txBody>
            <a:bodyPr wrap="square" rtlCol="0">
              <a:spAutoFit/>
            </a:bodyPr>
            <a:lstStyle/>
            <a:p>
              <a:r>
                <a:rPr lang="sv-SE" sz="800" dirty="0">
                  <a:solidFill>
                    <a:schemeClr val="bg1"/>
                  </a:solidFill>
                </a:rPr>
                <a:t>Foton: Petter Haldén</a:t>
              </a:r>
            </a:p>
          </p:txBody>
        </p:sp>
      </p:grpSp>
      <p:sp>
        <p:nvSpPr>
          <p:cNvPr id="6" name="textruta 5">
            <a:extLst>
              <a:ext uri="{FF2B5EF4-FFF2-40B4-BE49-F238E27FC236}">
                <a16:creationId xmlns:a16="http://schemas.microsoft.com/office/drawing/2014/main" id="{5166C86D-C472-DA37-28A9-5430351EA822}"/>
              </a:ext>
            </a:extLst>
          </p:cNvPr>
          <p:cNvSpPr txBox="1"/>
          <p:nvPr/>
        </p:nvSpPr>
        <p:spPr>
          <a:xfrm>
            <a:off x="431816" y="6178967"/>
            <a:ext cx="2466841" cy="477054"/>
          </a:xfrm>
          <a:prstGeom prst="rect">
            <a:avLst/>
          </a:prstGeom>
          <a:noFill/>
        </p:spPr>
        <p:txBody>
          <a:bodyPr wrap="square" rtlCol="0">
            <a:spAutoFit/>
          </a:bodyPr>
          <a:lstStyle/>
          <a:p>
            <a:pPr marL="271463" indent="-271463"/>
            <a:endParaRPr lang="sv-SE" sz="1100" dirty="0"/>
          </a:p>
          <a:p>
            <a:pPr marL="271463" indent="-271463">
              <a:buNone/>
            </a:pPr>
            <a:r>
              <a:rPr lang="sv-SE" sz="1100" dirty="0"/>
              <a:t>  </a:t>
            </a:r>
            <a:r>
              <a:rPr lang="sv-SE" sz="1400" dirty="0"/>
              <a:t>Läs mer i ”</a:t>
            </a:r>
            <a:r>
              <a:rPr lang="sv-SE" sz="1400" dirty="0">
                <a:hlinkClick r:id="rId5"/>
              </a:rPr>
              <a:t>Blommor för bin</a:t>
            </a:r>
            <a:r>
              <a:rPr lang="sv-SE" sz="1400" dirty="0"/>
              <a:t>”</a:t>
            </a:r>
          </a:p>
        </p:txBody>
      </p:sp>
    </p:spTree>
    <p:extLst>
      <p:ext uri="{BB962C8B-B14F-4D97-AF65-F5344CB8AC3E}">
        <p14:creationId xmlns:p14="http://schemas.microsoft.com/office/powerpoint/2010/main" val="19826466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dirty="0"/>
              <a:t>Mer kunskap och råd i </a:t>
            </a:r>
            <a:r>
              <a:rPr lang="sv-SE" dirty="0" err="1"/>
              <a:t>appar</a:t>
            </a:r>
            <a:r>
              <a:rPr lang="sv-SE" dirty="0"/>
              <a:t>  </a:t>
            </a:r>
          </a:p>
        </p:txBody>
      </p:sp>
      <p:sp>
        <p:nvSpPr>
          <p:cNvPr id="3" name="textruta 2"/>
          <p:cNvSpPr txBox="1"/>
          <p:nvPr/>
        </p:nvSpPr>
        <p:spPr>
          <a:xfrm>
            <a:off x="2405033" y="5069932"/>
            <a:ext cx="1505540" cy="369332"/>
          </a:xfrm>
          <a:prstGeom prst="rect">
            <a:avLst/>
          </a:prstGeom>
          <a:noFill/>
        </p:spPr>
        <p:txBody>
          <a:bodyPr wrap="none" rtlCol="0">
            <a:spAutoFit/>
          </a:bodyPr>
          <a:lstStyle/>
          <a:p>
            <a:r>
              <a:rPr lang="sv-SE" b="1" dirty="0"/>
              <a:t>”</a:t>
            </a:r>
            <a:r>
              <a:rPr lang="sv-SE" b="1" dirty="0" err="1"/>
              <a:t>LärKvitter</a:t>
            </a:r>
            <a:r>
              <a:rPr lang="sv-SE" b="1" dirty="0"/>
              <a:t>”</a:t>
            </a:r>
          </a:p>
        </p:txBody>
      </p:sp>
      <p:sp>
        <p:nvSpPr>
          <p:cNvPr id="10" name="textruta 9"/>
          <p:cNvSpPr txBox="1"/>
          <p:nvPr/>
        </p:nvSpPr>
        <p:spPr>
          <a:xfrm>
            <a:off x="5469333" y="5069932"/>
            <a:ext cx="1441420" cy="369332"/>
          </a:xfrm>
          <a:prstGeom prst="rect">
            <a:avLst/>
          </a:prstGeom>
          <a:noFill/>
        </p:spPr>
        <p:txBody>
          <a:bodyPr wrap="none" rtlCol="0">
            <a:spAutoFit/>
          </a:bodyPr>
          <a:lstStyle/>
          <a:p>
            <a:r>
              <a:rPr lang="sv-SE" b="1" dirty="0"/>
              <a:t>”Nyttodjur”</a:t>
            </a:r>
          </a:p>
        </p:txBody>
      </p:sp>
      <p:sp>
        <p:nvSpPr>
          <p:cNvPr id="9" name="textruta 8"/>
          <p:cNvSpPr txBox="1"/>
          <p:nvPr/>
        </p:nvSpPr>
        <p:spPr>
          <a:xfrm>
            <a:off x="8272260" y="5069932"/>
            <a:ext cx="1184940" cy="369332"/>
          </a:xfrm>
          <a:prstGeom prst="rect">
            <a:avLst/>
          </a:prstGeom>
          <a:noFill/>
        </p:spPr>
        <p:txBody>
          <a:bodyPr wrap="none" rtlCol="0">
            <a:spAutoFit/>
          </a:bodyPr>
          <a:lstStyle/>
          <a:p>
            <a:r>
              <a:rPr lang="sv-SE" b="1" dirty="0"/>
              <a:t>”Fjärilar”</a:t>
            </a:r>
          </a:p>
        </p:txBody>
      </p:sp>
      <p:pic>
        <p:nvPicPr>
          <p:cNvPr id="4" name="Bildobjekt 3">
            <a:extLst>
              <a:ext uri="{FF2B5EF4-FFF2-40B4-BE49-F238E27FC236}">
                <a16:creationId xmlns:a16="http://schemas.microsoft.com/office/drawing/2014/main" id="{4C07CA69-E344-44AE-9B1C-E32A47D1DC19}"/>
              </a:ext>
            </a:extLst>
          </p:cNvPr>
          <p:cNvPicPr>
            <a:picLocks noChangeAspect="1"/>
          </p:cNvPicPr>
          <p:nvPr/>
        </p:nvPicPr>
        <p:blipFill>
          <a:blip r:embed="rId2"/>
          <a:srcRect t="4384"/>
          <a:stretch>
            <a:fillRect/>
          </a:stretch>
        </p:blipFill>
        <p:spPr>
          <a:xfrm>
            <a:off x="4659597" y="2278240"/>
            <a:ext cx="2842047" cy="2859329"/>
          </a:xfrm>
          <a:prstGeom prst="rect">
            <a:avLst/>
          </a:prstGeom>
        </p:spPr>
      </p:pic>
      <p:pic>
        <p:nvPicPr>
          <p:cNvPr id="5" name="Bildobjekt 4">
            <a:extLst>
              <a:ext uri="{FF2B5EF4-FFF2-40B4-BE49-F238E27FC236}">
                <a16:creationId xmlns:a16="http://schemas.microsoft.com/office/drawing/2014/main" id="{48BB98FB-18E7-40D5-AA07-F399ECAB5F71}"/>
              </a:ext>
            </a:extLst>
          </p:cNvPr>
          <p:cNvPicPr>
            <a:picLocks noChangeAspect="1"/>
          </p:cNvPicPr>
          <p:nvPr/>
        </p:nvPicPr>
        <p:blipFill>
          <a:blip r:embed="rId3"/>
          <a:srcRect t="6625"/>
          <a:stretch>
            <a:fillRect/>
          </a:stretch>
        </p:blipFill>
        <p:spPr>
          <a:xfrm>
            <a:off x="1817550" y="2278240"/>
            <a:ext cx="2842047" cy="2889168"/>
          </a:xfrm>
          <a:prstGeom prst="rect">
            <a:avLst/>
          </a:prstGeom>
        </p:spPr>
      </p:pic>
      <p:pic>
        <p:nvPicPr>
          <p:cNvPr id="6" name="Bildobjekt 5">
            <a:extLst>
              <a:ext uri="{FF2B5EF4-FFF2-40B4-BE49-F238E27FC236}">
                <a16:creationId xmlns:a16="http://schemas.microsoft.com/office/drawing/2014/main" id="{5B740DDA-D9F1-40B4-B6F6-73850F6EA0C7}"/>
              </a:ext>
            </a:extLst>
          </p:cNvPr>
          <p:cNvPicPr>
            <a:picLocks noChangeAspect="1"/>
          </p:cNvPicPr>
          <p:nvPr/>
        </p:nvPicPr>
        <p:blipFill>
          <a:blip r:embed="rId4"/>
          <a:stretch>
            <a:fillRect/>
          </a:stretch>
        </p:blipFill>
        <p:spPr>
          <a:xfrm>
            <a:off x="7598424" y="2369426"/>
            <a:ext cx="2776026" cy="2742172"/>
          </a:xfrm>
          <a:prstGeom prst="rect">
            <a:avLst/>
          </a:prstGeom>
        </p:spPr>
      </p:pic>
      <p:sp>
        <p:nvSpPr>
          <p:cNvPr id="8" name="textruta 7">
            <a:extLst>
              <a:ext uri="{FF2B5EF4-FFF2-40B4-BE49-F238E27FC236}">
                <a16:creationId xmlns:a16="http://schemas.microsoft.com/office/drawing/2014/main" id="{2662E250-E65B-4080-8EF0-9FC212B0416F}"/>
              </a:ext>
            </a:extLst>
          </p:cNvPr>
          <p:cNvSpPr txBox="1"/>
          <p:nvPr/>
        </p:nvSpPr>
        <p:spPr>
          <a:xfrm>
            <a:off x="4058271" y="6087880"/>
            <a:ext cx="4044697" cy="369332"/>
          </a:xfrm>
          <a:prstGeom prst="rect">
            <a:avLst/>
          </a:prstGeom>
          <a:noFill/>
        </p:spPr>
        <p:txBody>
          <a:bodyPr wrap="none" rtlCol="0">
            <a:spAutoFit/>
          </a:bodyPr>
          <a:lstStyle/>
          <a:p>
            <a:r>
              <a:rPr lang="sv-SE" dirty="0">
                <a:latin typeface="+mj-lt"/>
              </a:rPr>
              <a:t>Ladda ned våra </a:t>
            </a:r>
            <a:r>
              <a:rPr lang="sv-SE" dirty="0" err="1">
                <a:latin typeface="+mj-lt"/>
              </a:rPr>
              <a:t>appar</a:t>
            </a:r>
            <a:r>
              <a:rPr lang="sv-SE" dirty="0">
                <a:latin typeface="+mj-lt"/>
              </a:rPr>
              <a:t> där </a:t>
            </a:r>
            <a:r>
              <a:rPr lang="sv-SE" dirty="0" err="1">
                <a:latin typeface="+mj-lt"/>
              </a:rPr>
              <a:t>appar</a:t>
            </a:r>
            <a:r>
              <a:rPr lang="sv-SE" dirty="0">
                <a:latin typeface="+mj-lt"/>
              </a:rPr>
              <a:t> finns</a:t>
            </a:r>
          </a:p>
        </p:txBody>
      </p:sp>
    </p:spTree>
    <p:extLst>
      <p:ext uri="{BB962C8B-B14F-4D97-AF65-F5344CB8AC3E}">
        <p14:creationId xmlns:p14="http://schemas.microsoft.com/office/powerpoint/2010/main" val="42926752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177200" y="464486"/>
            <a:ext cx="8843112" cy="1165138"/>
          </a:xfrm>
        </p:spPr>
        <p:txBody>
          <a:bodyPr>
            <a:normAutofit/>
          </a:bodyPr>
          <a:lstStyle/>
          <a:p>
            <a:r>
              <a:rPr lang="sv-SE" dirty="0"/>
              <a:t>Broschyrer och faktablad i webbutiken</a:t>
            </a:r>
          </a:p>
        </p:txBody>
      </p:sp>
      <p:pic>
        <p:nvPicPr>
          <p:cNvPr id="3" name="Bildobjekt 2">
            <a:extLst>
              <a:ext uri="{FF2B5EF4-FFF2-40B4-BE49-F238E27FC236}">
                <a16:creationId xmlns:a16="http://schemas.microsoft.com/office/drawing/2014/main" id="{BF4D8D27-0AB0-485D-AFD8-A5103E682F75}"/>
              </a:ext>
            </a:extLst>
          </p:cNvPr>
          <p:cNvPicPr>
            <a:picLocks noChangeAspect="1"/>
          </p:cNvPicPr>
          <p:nvPr/>
        </p:nvPicPr>
        <p:blipFill>
          <a:blip r:embed="rId2"/>
          <a:stretch>
            <a:fillRect/>
          </a:stretch>
        </p:blipFill>
        <p:spPr>
          <a:xfrm>
            <a:off x="1786434" y="1935590"/>
            <a:ext cx="8333158" cy="4929553"/>
          </a:xfrm>
          <a:prstGeom prst="rect">
            <a:avLst/>
          </a:prstGeom>
          <a:ln>
            <a:noFill/>
          </a:ln>
          <a:effectLst>
            <a:outerShdw blurRad="50800" dist="38100" dir="2700000" algn="tl" rotWithShape="0">
              <a:prstClr val="black">
                <a:alpha val="20000"/>
              </a:prstClr>
            </a:outerShdw>
          </a:effectLst>
        </p:spPr>
      </p:pic>
    </p:spTree>
    <p:extLst>
      <p:ext uri="{BB962C8B-B14F-4D97-AF65-F5344CB8AC3E}">
        <p14:creationId xmlns:p14="http://schemas.microsoft.com/office/powerpoint/2010/main" val="42576133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D1D6CC15-3D09-F69F-5332-9DE5398391CB}"/>
              </a:ext>
            </a:extLst>
          </p:cNvPr>
          <p:cNvSpPr>
            <a:spLocks noGrp="1"/>
          </p:cNvSpPr>
          <p:nvPr>
            <p:ph type="pic" sz="quarter" idx="11"/>
          </p:nvPr>
        </p:nvSpPr>
        <p:spPr/>
        <p:txBody>
          <a:bodyPr/>
          <a:lstStyle/>
          <a:p>
            <a:endParaRPr lang="sv-SE"/>
          </a:p>
        </p:txBody>
      </p:sp>
      <p:sp>
        <p:nvSpPr>
          <p:cNvPr id="7" name="Platshållare för text 6">
            <a:extLst>
              <a:ext uri="{FF2B5EF4-FFF2-40B4-BE49-F238E27FC236}">
                <a16:creationId xmlns:a16="http://schemas.microsoft.com/office/drawing/2014/main" id="{CB65B18E-07DA-C25F-8D2B-4BA004CC3C58}"/>
              </a:ext>
            </a:extLst>
          </p:cNvPr>
          <p:cNvSpPr>
            <a:spLocks noGrp="1"/>
          </p:cNvSpPr>
          <p:nvPr>
            <p:ph type="body" sz="quarter" idx="13"/>
          </p:nvPr>
        </p:nvSpPr>
        <p:spPr/>
        <p:txBody>
          <a:bodyPr/>
          <a:lstStyle/>
          <a:p>
            <a:endParaRPr lang="sv-SE"/>
          </a:p>
        </p:txBody>
      </p:sp>
      <p:sp>
        <p:nvSpPr>
          <p:cNvPr id="2" name="Platshållare för bildnummer 1">
            <a:extLst>
              <a:ext uri="{FF2B5EF4-FFF2-40B4-BE49-F238E27FC236}">
                <a16:creationId xmlns:a16="http://schemas.microsoft.com/office/drawing/2014/main" id="{3887B320-C1BD-F611-CE83-7D515206BE1E}"/>
              </a:ext>
            </a:extLst>
          </p:cNvPr>
          <p:cNvSpPr>
            <a:spLocks noGrp="1"/>
          </p:cNvSpPr>
          <p:nvPr>
            <p:ph type="sldNum" sz="quarter" idx="4294967295"/>
          </p:nvPr>
        </p:nvSpPr>
        <p:spPr>
          <a:xfrm>
            <a:off x="11318875" y="6346825"/>
            <a:ext cx="873125" cy="296863"/>
          </a:xfrm>
        </p:spPr>
        <p:txBody>
          <a:bodyPr/>
          <a:lstStyle/>
          <a:p>
            <a:fld id="{873EB259-4CFD-4D03-8D50-B89672399120}" type="slidenum">
              <a:rPr lang="sv-SE" smtClean="0"/>
              <a:pPr/>
              <a:t>61</a:t>
            </a:fld>
            <a:endParaRPr lang="sv-SE"/>
          </a:p>
        </p:txBody>
      </p:sp>
    </p:spTree>
    <p:extLst>
      <p:ext uri="{BB962C8B-B14F-4D97-AF65-F5344CB8AC3E}">
        <p14:creationId xmlns:p14="http://schemas.microsoft.com/office/powerpoint/2010/main" val="56381432"/>
      </p:ext>
    </p:extLst>
  </p:cSld>
  <p:clrMapOvr>
    <a:masterClrMapping/>
  </p:clrMapOvr>
</p:sld>
</file>

<file path=ppt/theme/theme1.xml><?xml version="1.0" encoding="utf-8"?>
<a:theme xmlns:a="http://schemas.openxmlformats.org/drawingml/2006/main" name="Greppa Näringen mall">
  <a:themeElements>
    <a:clrScheme name="Greppa Näringen">
      <a:dk1>
        <a:sysClr val="windowText" lastClr="000000"/>
      </a:dk1>
      <a:lt1>
        <a:sysClr val="window" lastClr="FFFFFF"/>
      </a:lt1>
      <a:dk2>
        <a:srgbClr val="0D2B38"/>
      </a:dk2>
      <a:lt2>
        <a:srgbClr val="F8F5ED"/>
      </a:lt2>
      <a:accent1>
        <a:srgbClr val="418B73"/>
      </a:accent1>
      <a:accent2>
        <a:srgbClr val="92303B"/>
      </a:accent2>
      <a:accent3>
        <a:srgbClr val="2D6A81"/>
      </a:accent3>
      <a:accent4>
        <a:srgbClr val="C1F4CD"/>
      </a:accent4>
      <a:accent5>
        <a:srgbClr val="0D3730"/>
      </a:accent5>
      <a:accent6>
        <a:srgbClr val="CEECF9"/>
      </a:accent6>
      <a:hlink>
        <a:srgbClr val="F68F61"/>
      </a:hlink>
      <a:folHlink>
        <a:srgbClr val="0D2B38"/>
      </a:folHlink>
    </a:clrScheme>
    <a:fontScheme name="Greppa Näringen 2026">
      <a:majorFont>
        <a:latin typeface="Arial"/>
        <a:ea typeface=""/>
        <a:cs typeface=""/>
      </a:majorFont>
      <a:minorFont>
        <a:latin typeface="Arial"/>
        <a:ea typeface=""/>
        <a:cs typeface=""/>
      </a:minorFont>
    </a:fontScheme>
    <a:fmtScheme name="Reflektion">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7498A2ED-BF3B-4821-8037-77041B411FB9}" vid="{0E7D1790-EACA-4D1C-BA80-C9828710412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Greppa Näringen">
    <a:dk1>
      <a:sysClr val="windowText" lastClr="000000"/>
    </a:dk1>
    <a:lt1>
      <a:sysClr val="window" lastClr="FFFFFF"/>
    </a:lt1>
    <a:dk2>
      <a:srgbClr val="0D2B38"/>
    </a:dk2>
    <a:lt2>
      <a:srgbClr val="F8F5ED"/>
    </a:lt2>
    <a:accent1>
      <a:srgbClr val="418B73"/>
    </a:accent1>
    <a:accent2>
      <a:srgbClr val="92303B"/>
    </a:accent2>
    <a:accent3>
      <a:srgbClr val="2D6A81"/>
    </a:accent3>
    <a:accent4>
      <a:srgbClr val="C1F4CD"/>
    </a:accent4>
    <a:accent5>
      <a:srgbClr val="0D3730"/>
    </a:accent5>
    <a:accent6>
      <a:srgbClr val="CEECF9"/>
    </a:accent6>
    <a:hlink>
      <a:srgbClr val="F68F61"/>
    </a:hlink>
    <a:folHlink>
      <a:srgbClr val="0D2B38"/>
    </a:folHlink>
  </a:clrScheme>
</a:themeOverride>
</file>

<file path=docProps/app.xml><?xml version="1.0" encoding="utf-8"?>
<Properties xmlns="http://schemas.openxmlformats.org/officeDocument/2006/extended-properties" xmlns:vt="http://schemas.openxmlformats.org/officeDocument/2006/docPropsVTypes">
  <Template/>
  <TotalTime>10398</TotalTime>
  <Words>7324</Words>
  <Application>Microsoft Office PowerPoint</Application>
  <PresentationFormat>Bredbild</PresentationFormat>
  <Paragraphs>751</Paragraphs>
  <Slides>61</Slides>
  <Notes>55</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61</vt:i4>
      </vt:variant>
    </vt:vector>
  </HeadingPairs>
  <TitlesOfParts>
    <vt:vector size="65" baseType="lpstr">
      <vt:lpstr>Arial</vt:lpstr>
      <vt:lpstr>Calibri</vt:lpstr>
      <vt:lpstr>Helvetica</vt:lpstr>
      <vt:lpstr>Greppa Näringen mall</vt:lpstr>
      <vt:lpstr>Biologisk mångfald i åkerlandskapet</vt:lpstr>
      <vt:lpstr>Biologisk mångfald i åkerlandskapet</vt:lpstr>
      <vt:lpstr>Innehåll</vt:lpstr>
      <vt:lpstr>Varför åtgärder för biologisk mångfald?</vt:lpstr>
      <vt:lpstr>Om biologisk mångfald och ekosystemtjänster</vt:lpstr>
      <vt:lpstr>Ekosystemtjänster vs Biologisk mångfald</vt:lpstr>
      <vt:lpstr>Vi har kommit överens om att biologisk mångfald är viktigt!</vt:lpstr>
      <vt:lpstr> Varför biologisk mångfald?</vt:lpstr>
      <vt:lpstr>EU:s biodiversitetsstrategi</vt:lpstr>
      <vt:lpstr>Konventionen om biologisk mångfald</vt:lpstr>
      <vt:lpstr>Tillämpa integrerat växtskydd (IPM)</vt:lpstr>
      <vt:lpstr>Pollinerande insekter</vt:lpstr>
      <vt:lpstr>Pollinerande insekter</vt:lpstr>
      <vt:lpstr>Pollinerande insekter</vt:lpstr>
      <vt:lpstr>Naturliga fiender till skadegörare </vt:lpstr>
      <vt:lpstr>Nedbrytare</vt:lpstr>
      <vt:lpstr>Fåglar i odlingslandskapet</vt:lpstr>
      <vt:lpstr>Fåglar i odlingslandskapet</vt:lpstr>
      <vt:lpstr>Lärkvitter</vt:lpstr>
      <vt:lpstr>Fältvilt</vt:lpstr>
      <vt:lpstr>Åtgärder för mångfald på gården</vt:lpstr>
      <vt:lpstr>Åtgärder för mångfald på gården</vt:lpstr>
      <vt:lpstr>Mindre åtgärder för mångfalden</vt:lpstr>
      <vt:lpstr>Vårda gårdens rikaste miljöer</vt:lpstr>
      <vt:lpstr>Anlägg sprutfria kantzoner</vt:lpstr>
      <vt:lpstr>Odla blommande åkrar och fältkanter</vt:lpstr>
      <vt:lpstr>Odla blommande kantzoner</vt:lpstr>
      <vt:lpstr>Blomremsor på slätten</vt:lpstr>
      <vt:lpstr>Odla blommande grödor</vt:lpstr>
      <vt:lpstr>Odla blommande grödor </vt:lpstr>
      <vt:lpstr>Anlägg skyddszoner längs med diken</vt:lpstr>
      <vt:lpstr>Underhåll diken för biologisk mångfald</vt:lpstr>
      <vt:lpstr>Spara träd och buskar vid underhåll av fält- och dikeskanter </vt:lpstr>
      <vt:lpstr>Gynna bryn</vt:lpstr>
      <vt:lpstr>Plantera lä- eller mångfaldshäckar</vt:lpstr>
      <vt:lpstr>Vårplöj eller direktsådd</vt:lpstr>
      <vt:lpstr>Så fånggrödor/mellangrödor</vt:lpstr>
      <vt:lpstr>Sköt småbiotoper och impediment</vt:lpstr>
      <vt:lpstr>Anlägg en skalbaggsås</vt:lpstr>
      <vt:lpstr>Anlägg en våtmark</vt:lpstr>
      <vt:lpstr>Anlägg en sandbädd</vt:lpstr>
      <vt:lpstr>Lämna en bit otröskad gröda</vt:lpstr>
      <vt:lpstr>Slå vallen inifrån och ut</vt:lpstr>
      <vt:lpstr>Spara en del av vallen vid skörd</vt:lpstr>
      <vt:lpstr>Odla fågelåker</vt:lpstr>
      <vt:lpstr>Odla viltåker</vt:lpstr>
      <vt:lpstr>Gör lärkrutor</vt:lpstr>
      <vt:lpstr>Placera ut halmbalar</vt:lpstr>
      <vt:lpstr>Slå brukningsvägarnas kanter efter blomning</vt:lpstr>
      <vt:lpstr>Gynna markens mångfald för ökad bördighet</vt:lpstr>
      <vt:lpstr>Ladda ner appen ”Hur mår min jord?”</vt:lpstr>
      <vt:lpstr>Mata fåglarna på vintern </vt:lpstr>
      <vt:lpstr>Sätt upp fågelholkar</vt:lpstr>
      <vt:lpstr>Bygg bibatterier</vt:lpstr>
      <vt:lpstr>Flytta fågelbon</vt:lpstr>
      <vt:lpstr>Behåll och renovera  tegeltak</vt:lpstr>
      <vt:lpstr>Spara ostädade hörn</vt:lpstr>
      <vt:lpstr>Odla blommande växter i trädgården</vt:lpstr>
      <vt:lpstr>Mer kunskap och råd i appar  </vt:lpstr>
      <vt:lpstr>Broschyrer och faktablad i webbutiken</vt:lpstr>
      <vt:lpstr>PowerPoint-presentation</vt:lpstr>
    </vt:vector>
  </TitlesOfParts>
  <Company>Jordbruksverket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Presentation Greppa Näringen</dc:subject>
  <dc:creator>Jenny Henriksson</dc:creator>
  <cp:keywords>Greppa Näringen</cp:keywords>
  <cp:lastModifiedBy>Johanna Lassvik</cp:lastModifiedBy>
  <cp:revision>37</cp:revision>
  <dcterms:created xsi:type="dcterms:W3CDTF">2026-09-17T06:16:36Z</dcterms:created>
  <dcterms:modified xsi:type="dcterms:W3CDTF">2026-10-14T08:33:46Z</dcterms:modified>
</cp:coreProperties>
</file>