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706" r:id="rId3"/>
    <p:sldMasterId id="2147483745" r:id="rId4"/>
    <p:sldMasterId id="2147483762" r:id="rId5"/>
  </p:sldMasterIdLst>
  <p:notesMasterIdLst>
    <p:notesMasterId r:id="rId26"/>
  </p:notesMasterIdLst>
  <p:handoutMasterIdLst>
    <p:handoutMasterId r:id="rId27"/>
  </p:handoutMasterIdLst>
  <p:sldIdLst>
    <p:sldId id="338" r:id="rId6"/>
    <p:sldId id="345" r:id="rId7"/>
    <p:sldId id="300" r:id="rId8"/>
    <p:sldId id="301" r:id="rId9"/>
    <p:sldId id="279" r:id="rId10"/>
    <p:sldId id="339" r:id="rId11"/>
    <p:sldId id="283" r:id="rId12"/>
    <p:sldId id="340" r:id="rId13"/>
    <p:sldId id="341" r:id="rId14"/>
    <p:sldId id="342" r:id="rId15"/>
    <p:sldId id="346" r:id="rId16"/>
    <p:sldId id="347" r:id="rId17"/>
    <p:sldId id="348" r:id="rId18"/>
    <p:sldId id="349" r:id="rId19"/>
    <p:sldId id="333" r:id="rId20"/>
    <p:sldId id="334" r:id="rId21"/>
    <p:sldId id="312" r:id="rId22"/>
    <p:sldId id="314" r:id="rId23"/>
    <p:sldId id="322" r:id="rId24"/>
    <p:sldId id="316" r:id="rId25"/>
  </p:sldIdLst>
  <p:sldSz cx="9144000" cy="6858000" type="screen4x3"/>
  <p:notesSz cx="6794500" cy="9906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034"/>
    <a:srgbClr val="D4BA00"/>
    <a:srgbClr val="58A618"/>
    <a:srgbClr val="A71930"/>
    <a:srgbClr val="005C84"/>
    <a:srgbClr val="000000"/>
    <a:srgbClr val="004165"/>
    <a:srgbClr val="004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0929"/>
  </p:normalViewPr>
  <p:slideViewPr>
    <p:cSldViewPr>
      <p:cViewPr varScale="1">
        <p:scale>
          <a:sx n="99" d="100"/>
          <a:sy n="99" d="100"/>
        </p:scale>
        <p:origin x="107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kalkylblad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kalkylblad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-kalkylblad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200"/>
          </a:pPr>
          <a:endParaRPr lang="sv-S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600" baseline="0" dirty="0"/>
              <a:t>2015, 2872 rådgivningar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600" dirty="0" smtClean="0"/>
              <a:t>2018,</a:t>
            </a:r>
            <a:r>
              <a:rPr lang="sv-SE" sz="1600" baseline="0" dirty="0" smtClean="0"/>
              <a:t> </a:t>
            </a:r>
            <a:r>
              <a:rPr lang="sv-SE" sz="1600" dirty="0" smtClean="0"/>
              <a:t>2625 </a:t>
            </a:r>
            <a:r>
              <a:rPr lang="sv-SE" sz="1600" dirty="0"/>
              <a:t>rådgivningar</a:t>
            </a:r>
          </a:p>
        </c:rich>
      </c:tx>
      <c:layout>
        <c:manualLayout>
          <c:xMode val="edge"/>
          <c:yMode val="edge"/>
          <c:x val="0.27213552043729577"/>
          <c:y val="5.73656439745234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8901715101424679"/>
          <c:y val="0.21089532494639679"/>
          <c:w val="0.72987738560130511"/>
          <c:h val="0.5114563954377682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B6-4551-9F28-48BBA2D648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B6-4551-9F28-48BBA2D648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B6-4551-9F28-48BBA2D648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B6-4551-9F28-48BBA2D648E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B6-4551-9F28-48BBA2D648E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7B6-4551-9F28-48BBA2D648E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7B6-4551-9F28-48BBA2D648E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7B6-4551-9F28-48BBA2D648E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7B6-4551-9F28-48BBA2D648E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7B6-4551-9F28-48BBA2D648E7}"/>
              </c:ext>
            </c:extLst>
          </c:dPt>
          <c:dLbls>
            <c:dLbl>
              <c:idx val="1"/>
              <c:layout>
                <c:manualLayout>
                  <c:x val="-2.0071995643471202E-2"/>
                  <c:y val="-3.515370159756805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B6-4551-9F28-48BBA2D648E7}"/>
                </c:ext>
              </c:extLst>
            </c:dLbl>
            <c:dLbl>
              <c:idx val="3"/>
              <c:layout>
                <c:manualLayout>
                  <c:x val="-2.2880085272856749E-2"/>
                  <c:y val="-6.113137705904991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B6-4551-9F28-48BBA2D648E7}"/>
                </c:ext>
              </c:extLst>
            </c:dLbl>
            <c:dLbl>
              <c:idx val="4"/>
              <c:layout>
                <c:manualLayout>
                  <c:x val="1.224294750492204E-2"/>
                  <c:y val="-4.4658345749547148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B6-4551-9F28-48BBA2D648E7}"/>
                </c:ext>
              </c:extLst>
            </c:dLbl>
            <c:dLbl>
              <c:idx val="5"/>
              <c:layout>
                <c:manualLayout>
                  <c:x val="-8.5213332777839493E-3"/>
                  <c:y val="1.749405433294605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B6-4551-9F28-48BBA2D648E7}"/>
                </c:ext>
              </c:extLst>
            </c:dLbl>
            <c:dLbl>
              <c:idx val="6"/>
              <c:layout>
                <c:manualLayout>
                  <c:x val="7.3762058845313486E-3"/>
                  <c:y val="1.15580378074753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B6-4551-9F28-48BBA2D648E7}"/>
                </c:ext>
              </c:extLst>
            </c:dLbl>
            <c:dLbl>
              <c:idx val="7"/>
              <c:layout>
                <c:manualLayout>
                  <c:x val="1.2244766607129122E-2"/>
                  <c:y val="-1.27657257827017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B6-4551-9F28-48BBA2D648E7}"/>
                </c:ext>
              </c:extLst>
            </c:dLbl>
            <c:dLbl>
              <c:idx val="8"/>
              <c:layout>
                <c:manualLayout>
                  <c:x val="5.4752018294263599E-2"/>
                  <c:y val="-8.05795589567260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7B6-4551-9F28-48BBA2D648E7}"/>
                </c:ext>
              </c:extLst>
            </c:dLbl>
            <c:dLbl>
              <c:idx val="9"/>
              <c:layout>
                <c:manualLayout>
                  <c:x val="3.1622354460615489E-2"/>
                  <c:y val="3.643192187685360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B6-4551-9F28-48BBA2D64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'2015'!$D$3:$D$12</c:f>
              <c:strCache>
                <c:ptCount val="10"/>
                <c:pt idx="0">
                  <c:v>växtnäringsbalanser</c:v>
                </c:pt>
                <c:pt idx="1">
                  <c:v>gödsling</c:v>
                </c:pt>
                <c:pt idx="2">
                  <c:v>precisionsodling</c:v>
                </c:pt>
                <c:pt idx="3">
                  <c:v>Mark, bördighet, dränering</c:v>
                </c:pt>
                <c:pt idx="4">
                  <c:v>växtskydd</c:v>
                </c:pt>
                <c:pt idx="5">
                  <c:v>vall och bete</c:v>
                </c:pt>
                <c:pt idx="6">
                  <c:v>klimat och energi</c:v>
                </c:pt>
                <c:pt idx="7">
                  <c:v>stallmiljö</c:v>
                </c:pt>
                <c:pt idx="8">
                  <c:v>utfodring</c:v>
                </c:pt>
                <c:pt idx="9">
                  <c:v>våtmarker</c:v>
                </c:pt>
              </c:strCache>
            </c:strRef>
          </c:cat>
          <c:val>
            <c:numRef>
              <c:f>'2015'!$E$3:$E$12</c:f>
              <c:numCache>
                <c:formatCode>General</c:formatCode>
                <c:ptCount val="10"/>
                <c:pt idx="0">
                  <c:v>853</c:v>
                </c:pt>
                <c:pt idx="1">
                  <c:v>223</c:v>
                </c:pt>
                <c:pt idx="2">
                  <c:v>65</c:v>
                </c:pt>
                <c:pt idx="3">
                  <c:v>260</c:v>
                </c:pt>
                <c:pt idx="4">
                  <c:v>152</c:v>
                </c:pt>
                <c:pt idx="5">
                  <c:v>191</c:v>
                </c:pt>
                <c:pt idx="6">
                  <c:v>200</c:v>
                </c:pt>
                <c:pt idx="7">
                  <c:v>164</c:v>
                </c:pt>
                <c:pt idx="8">
                  <c:v>327</c:v>
                </c:pt>
                <c:pt idx="9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7B6-4551-9F28-48BBA2D64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254634509269038E-2"/>
          <c:y val="4.0453638494276051E-2"/>
          <c:w val="0.88499733399466796"/>
          <c:h val="0.8676449260194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Kolumn2</c:v>
                </c:pt>
              </c:strCache>
            </c:strRef>
          </c:tx>
          <c:invertIfNegative val="0"/>
          <c:cat>
            <c:numRef>
              <c:f>Blad1!$A$2:$A$11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Blad1!$B$2:$B$11</c:f>
              <c:numCache>
                <c:formatCode>General</c:formatCode>
                <c:ptCount val="10"/>
                <c:pt idx="0">
                  <c:v>436</c:v>
                </c:pt>
                <c:pt idx="1">
                  <c:v>899</c:v>
                </c:pt>
                <c:pt idx="2">
                  <c:v>597</c:v>
                </c:pt>
                <c:pt idx="3">
                  <c:v>487</c:v>
                </c:pt>
                <c:pt idx="4">
                  <c:v>317</c:v>
                </c:pt>
                <c:pt idx="5">
                  <c:v>262</c:v>
                </c:pt>
                <c:pt idx="6">
                  <c:v>241</c:v>
                </c:pt>
                <c:pt idx="7">
                  <c:v>197</c:v>
                </c:pt>
                <c:pt idx="8">
                  <c:v>280</c:v>
                </c:pt>
                <c:pt idx="9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7-413C-B117-F40CCE86E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603048"/>
        <c:axId val="181603432"/>
      </c:barChart>
      <c:catAx>
        <c:axId val="181603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1603432"/>
        <c:crosses val="autoZero"/>
        <c:auto val="1"/>
        <c:lblAlgn val="ctr"/>
        <c:lblOffset val="100"/>
        <c:noMultiLvlLbl val="0"/>
      </c:catAx>
      <c:valAx>
        <c:axId val="181603432"/>
        <c:scaling>
          <c:orientation val="minMax"/>
          <c:max val="9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1603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648130790214255E-2"/>
          <c:y val="3.1784155722298778E-2"/>
          <c:w val="0.91721631792799718"/>
          <c:h val="0.87461008605881396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44B-407D-A0EF-D07D63302C9F}"/>
              </c:ext>
            </c:extLst>
          </c:dPt>
          <c:cat>
            <c:numRef>
              <c:f>Blad1!$O$4:$O$13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Blad1!$P$4:$P$13</c:f>
              <c:numCache>
                <c:formatCode>General</c:formatCode>
                <c:ptCount val="10"/>
                <c:pt idx="0">
                  <c:v>2877</c:v>
                </c:pt>
                <c:pt idx="1">
                  <c:v>4030</c:v>
                </c:pt>
                <c:pt idx="2">
                  <c:v>4031</c:v>
                </c:pt>
                <c:pt idx="3">
                  <c:v>4150</c:v>
                </c:pt>
                <c:pt idx="4">
                  <c:v>3841</c:v>
                </c:pt>
                <c:pt idx="5">
                  <c:v>2872</c:v>
                </c:pt>
                <c:pt idx="6">
                  <c:v>2630</c:v>
                </c:pt>
                <c:pt idx="7">
                  <c:v>2384</c:v>
                </c:pt>
                <c:pt idx="8">
                  <c:v>2636</c:v>
                </c:pt>
                <c:pt idx="9">
                  <c:v>1416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4B-407D-A0EF-D07D63302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741656"/>
        <c:axId val="182615400"/>
      </c:barChart>
      <c:catAx>
        <c:axId val="181741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615400"/>
        <c:crosses val="autoZero"/>
        <c:auto val="1"/>
        <c:lblAlgn val="ctr"/>
        <c:lblOffset val="100"/>
        <c:noMultiLvlLbl val="0"/>
      </c:catAx>
      <c:valAx>
        <c:axId val="182615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1741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29690-F5E4-4B4B-9E9E-C758ABD2269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D0E1101-AE5E-45CF-85F2-190BD38D52A5}">
      <dgm:prSet phldrT="[Text]" custT="1"/>
      <dgm:spPr/>
      <dgm:t>
        <a:bodyPr/>
        <a:lstStyle/>
        <a:p>
          <a:r>
            <a:rPr lang="sv-SE" sz="2000" b="1" dirty="0" smtClean="0">
              <a:solidFill>
                <a:schemeClr val="tx1"/>
              </a:solidFill>
            </a:rPr>
            <a:t>Jordbruks-</a:t>
          </a:r>
        </a:p>
        <a:p>
          <a:r>
            <a:rPr lang="sv-SE" sz="2000" b="1" dirty="0" smtClean="0">
              <a:solidFill>
                <a:schemeClr val="tx1"/>
              </a:solidFill>
            </a:rPr>
            <a:t>verket</a:t>
          </a:r>
        </a:p>
      </dgm:t>
    </dgm:pt>
    <dgm:pt modelId="{2A281724-93B5-4BD9-A10C-3788133A7F8A}" type="parTrans" cxnId="{01FBDA5E-8F64-4D62-9075-AFC9CF3F8C9B}">
      <dgm:prSet/>
      <dgm:spPr/>
      <dgm:t>
        <a:bodyPr/>
        <a:lstStyle/>
        <a:p>
          <a:endParaRPr lang="sv-SE"/>
        </a:p>
      </dgm:t>
    </dgm:pt>
    <dgm:pt modelId="{C5A0CCC7-4ECE-4BAF-82C8-9779B28B8556}" type="sibTrans" cxnId="{01FBDA5E-8F64-4D62-9075-AFC9CF3F8C9B}">
      <dgm:prSet/>
      <dgm:spPr/>
      <dgm:t>
        <a:bodyPr/>
        <a:lstStyle/>
        <a:p>
          <a:endParaRPr lang="sv-SE"/>
        </a:p>
      </dgm:t>
    </dgm:pt>
    <dgm:pt modelId="{B7AD24A6-7059-49B5-AC2B-E68D9AF915C0}">
      <dgm:prSet phldrT="[Text]" custT="1"/>
      <dgm:spPr/>
      <dgm:t>
        <a:bodyPr/>
        <a:lstStyle/>
        <a:p>
          <a:r>
            <a:rPr lang="sv-SE" sz="2000" b="1" dirty="0" smtClean="0"/>
            <a:t>200 rådgivare från </a:t>
          </a:r>
        </a:p>
        <a:p>
          <a:r>
            <a:rPr lang="sv-SE" sz="2000" b="1" dirty="0" smtClean="0"/>
            <a:t>60 rådgivningsföretag</a:t>
          </a:r>
          <a:endParaRPr lang="sv-SE" sz="2000" b="1" dirty="0"/>
        </a:p>
      </dgm:t>
    </dgm:pt>
    <dgm:pt modelId="{9A1E27D5-0A8E-4B67-B170-A22EDC389238}" type="parTrans" cxnId="{F94A228C-693F-4ECE-9748-E7877004A0BA}">
      <dgm:prSet/>
      <dgm:spPr/>
      <dgm:t>
        <a:bodyPr/>
        <a:lstStyle/>
        <a:p>
          <a:endParaRPr lang="sv-SE"/>
        </a:p>
      </dgm:t>
    </dgm:pt>
    <dgm:pt modelId="{6C574CC4-AADE-4B45-858A-1FFF230C5CC4}" type="sibTrans" cxnId="{F94A228C-693F-4ECE-9748-E7877004A0BA}">
      <dgm:prSet/>
      <dgm:spPr/>
      <dgm:t>
        <a:bodyPr/>
        <a:lstStyle/>
        <a:p>
          <a:endParaRPr lang="sv-SE"/>
        </a:p>
      </dgm:t>
    </dgm:pt>
    <dgm:pt modelId="{37D73393-46DF-4920-83FA-845996AA8844}">
      <dgm:prSet phldrT="[Text]" custT="1"/>
      <dgm:spPr/>
      <dgm:t>
        <a:bodyPr/>
        <a:lstStyle/>
        <a:p>
          <a:r>
            <a:rPr lang="sv-SE" sz="2400" b="1" dirty="0" smtClean="0"/>
            <a:t>14 000 lantbrukare</a:t>
          </a:r>
          <a:endParaRPr lang="sv-SE" sz="2400" b="1" dirty="0"/>
        </a:p>
      </dgm:t>
    </dgm:pt>
    <dgm:pt modelId="{7AB23AE2-3378-4480-AA2C-9C32350E6318}" type="parTrans" cxnId="{1D379277-00DF-4E78-9A08-C435BAF06CB7}">
      <dgm:prSet/>
      <dgm:spPr/>
      <dgm:t>
        <a:bodyPr/>
        <a:lstStyle/>
        <a:p>
          <a:endParaRPr lang="sv-SE"/>
        </a:p>
      </dgm:t>
    </dgm:pt>
    <dgm:pt modelId="{31D6CE37-145C-43F4-B50C-FB1600BAF5AD}" type="sibTrans" cxnId="{1D379277-00DF-4E78-9A08-C435BAF06CB7}">
      <dgm:prSet/>
      <dgm:spPr/>
      <dgm:t>
        <a:bodyPr/>
        <a:lstStyle/>
        <a:p>
          <a:endParaRPr lang="sv-SE"/>
        </a:p>
      </dgm:t>
    </dgm:pt>
    <dgm:pt modelId="{B22B4DAA-9DED-453D-909C-ADCFA1B54E9C}">
      <dgm:prSet custT="1"/>
      <dgm:spPr/>
      <dgm:t>
        <a:bodyPr/>
        <a:lstStyle/>
        <a:p>
          <a:r>
            <a:rPr lang="sv-SE" sz="2000" b="1" dirty="0" smtClean="0"/>
            <a:t>21 länsstyrelser</a:t>
          </a:r>
          <a:endParaRPr lang="sv-SE" sz="2000" b="1" dirty="0"/>
        </a:p>
      </dgm:t>
    </dgm:pt>
    <dgm:pt modelId="{E0E137FC-7655-49C5-942F-8617CDCFD9D0}" type="parTrans" cxnId="{CC7D424B-DD3F-4A94-9AA2-3C5BA945C99D}">
      <dgm:prSet/>
      <dgm:spPr/>
      <dgm:t>
        <a:bodyPr/>
        <a:lstStyle/>
        <a:p>
          <a:endParaRPr lang="sv-SE"/>
        </a:p>
      </dgm:t>
    </dgm:pt>
    <dgm:pt modelId="{0519A9B8-1D4E-426C-99A3-5DDD2634543C}" type="sibTrans" cxnId="{CC7D424B-DD3F-4A94-9AA2-3C5BA945C99D}">
      <dgm:prSet/>
      <dgm:spPr/>
      <dgm:t>
        <a:bodyPr/>
        <a:lstStyle/>
        <a:p>
          <a:endParaRPr lang="sv-SE"/>
        </a:p>
      </dgm:t>
    </dgm:pt>
    <dgm:pt modelId="{6D44B42C-DA32-4945-BE7A-5D4BD02A684E}">
      <dgm:prSet custT="1"/>
      <dgm:spPr/>
      <dgm:t>
        <a:bodyPr/>
        <a:lstStyle/>
        <a:p>
          <a:pPr marL="114300" marR="0" lvl="1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sv-SE" sz="1600" dirty="0" smtClean="0"/>
            <a:t> </a:t>
          </a:r>
          <a:r>
            <a:rPr lang="sv-SE" sz="1600" b="1" dirty="0" smtClean="0"/>
            <a:t>Utvecklar, utvärderar projektet</a:t>
          </a:r>
          <a:endParaRPr lang="sv-SE" sz="1600" b="1" dirty="0"/>
        </a:p>
      </dgm:t>
    </dgm:pt>
    <dgm:pt modelId="{15324019-3653-4B0B-9264-B07B56A65024}" type="parTrans" cxnId="{4E4FE564-8C67-4A9A-8C7E-AC098B0F6295}">
      <dgm:prSet/>
      <dgm:spPr/>
      <dgm:t>
        <a:bodyPr/>
        <a:lstStyle/>
        <a:p>
          <a:endParaRPr lang="sv-SE"/>
        </a:p>
      </dgm:t>
    </dgm:pt>
    <dgm:pt modelId="{C3E0BA26-352E-4D7E-A12D-81C0120955CF}" type="sibTrans" cxnId="{4E4FE564-8C67-4A9A-8C7E-AC098B0F6295}">
      <dgm:prSet/>
      <dgm:spPr/>
      <dgm:t>
        <a:bodyPr/>
        <a:lstStyle/>
        <a:p>
          <a:endParaRPr lang="sv-SE"/>
        </a:p>
      </dgm:t>
    </dgm:pt>
    <dgm:pt modelId="{214A6EA2-26B9-46D4-9F8A-AD5CDFA58BAA}">
      <dgm:prSet custT="1"/>
      <dgm:spPr/>
      <dgm:t>
        <a:bodyPr/>
        <a:lstStyle/>
        <a:p>
          <a:r>
            <a:rPr lang="sv-SE" sz="1600" b="1" dirty="0" smtClean="0"/>
            <a:t>Upphandlar </a:t>
          </a:r>
          <a:r>
            <a:rPr lang="sv-SE" sz="1600" dirty="0" smtClean="0"/>
            <a:t>rådgivning</a:t>
          </a:r>
          <a:endParaRPr lang="sv-SE" sz="1600" dirty="0"/>
        </a:p>
      </dgm:t>
    </dgm:pt>
    <dgm:pt modelId="{FFDEDFFB-BB2C-4CE8-9554-8F29D7B9CDAB}" type="parTrans" cxnId="{C81F0BB2-314D-4830-B6FE-7982547301B0}">
      <dgm:prSet/>
      <dgm:spPr/>
      <dgm:t>
        <a:bodyPr/>
        <a:lstStyle/>
        <a:p>
          <a:endParaRPr lang="sv-SE"/>
        </a:p>
      </dgm:t>
    </dgm:pt>
    <dgm:pt modelId="{C2A429A1-E765-4267-8961-A03DA05DF9B1}" type="sibTrans" cxnId="{C81F0BB2-314D-4830-B6FE-7982547301B0}">
      <dgm:prSet/>
      <dgm:spPr/>
      <dgm:t>
        <a:bodyPr/>
        <a:lstStyle/>
        <a:p>
          <a:endParaRPr lang="sv-SE"/>
        </a:p>
      </dgm:t>
    </dgm:pt>
    <dgm:pt modelId="{DDFA5DA7-56E3-4957-B5AE-DE802C030D69}">
      <dgm:prSet custT="1"/>
      <dgm:spPr/>
      <dgm:t>
        <a:bodyPr/>
        <a:lstStyle/>
        <a:p>
          <a:r>
            <a:rPr lang="sv-SE" sz="1600" dirty="0" smtClean="0"/>
            <a:t>Granskar</a:t>
          </a:r>
          <a:endParaRPr lang="sv-SE" sz="1600" dirty="0"/>
        </a:p>
      </dgm:t>
    </dgm:pt>
    <dgm:pt modelId="{45B2AA0E-73E6-42C6-9A4F-2744FFC77174}" type="parTrans" cxnId="{8125F860-1720-4646-BE62-5D48EAFBA87B}">
      <dgm:prSet/>
      <dgm:spPr/>
      <dgm:t>
        <a:bodyPr/>
        <a:lstStyle/>
        <a:p>
          <a:endParaRPr lang="sv-SE"/>
        </a:p>
      </dgm:t>
    </dgm:pt>
    <dgm:pt modelId="{C2A20245-0B10-49D1-A61F-D87639796959}" type="sibTrans" cxnId="{8125F860-1720-4646-BE62-5D48EAFBA87B}">
      <dgm:prSet/>
      <dgm:spPr/>
      <dgm:t>
        <a:bodyPr/>
        <a:lstStyle/>
        <a:p>
          <a:endParaRPr lang="sv-SE"/>
        </a:p>
      </dgm:t>
    </dgm:pt>
    <dgm:pt modelId="{E102C612-C0A2-4461-A1DB-AEF8CCEA7F57}">
      <dgm:prSet custT="1"/>
      <dgm:spPr/>
      <dgm:t>
        <a:bodyPr/>
        <a:lstStyle/>
        <a:p>
          <a:r>
            <a:rPr lang="sv-SE" sz="1600" dirty="0" smtClean="0"/>
            <a:t>Bokar besök och </a:t>
          </a:r>
          <a:r>
            <a:rPr lang="sv-SE" sz="1600" b="1" dirty="0" smtClean="0">
              <a:solidFill>
                <a:srgbClr val="FF0000"/>
              </a:solidFill>
            </a:rPr>
            <a:t>utför rådgivning hos lantbrukarna</a:t>
          </a:r>
          <a:endParaRPr lang="sv-SE" sz="1600" b="1" dirty="0">
            <a:solidFill>
              <a:srgbClr val="FF0000"/>
            </a:solidFill>
          </a:endParaRPr>
        </a:p>
      </dgm:t>
    </dgm:pt>
    <dgm:pt modelId="{A45DFD78-EC7A-4B94-BB26-D87EBAC10DF8}" type="parTrans" cxnId="{9E533C2B-FFE9-4BEE-97E6-B026FB5D6C9A}">
      <dgm:prSet/>
      <dgm:spPr/>
      <dgm:t>
        <a:bodyPr/>
        <a:lstStyle/>
        <a:p>
          <a:endParaRPr lang="sv-SE"/>
        </a:p>
      </dgm:t>
    </dgm:pt>
    <dgm:pt modelId="{83186CDF-8D4B-46CE-AE22-F27428C42AFC}" type="sibTrans" cxnId="{9E533C2B-FFE9-4BEE-97E6-B026FB5D6C9A}">
      <dgm:prSet/>
      <dgm:spPr/>
      <dgm:t>
        <a:bodyPr/>
        <a:lstStyle/>
        <a:p>
          <a:endParaRPr lang="sv-SE"/>
        </a:p>
      </dgm:t>
    </dgm:pt>
    <dgm:pt modelId="{FC9B4D4A-4D66-4042-8F0C-782C72691F68}">
      <dgm:prSet custT="1"/>
      <dgm:spPr/>
      <dgm:t>
        <a:bodyPr/>
        <a:lstStyle/>
        <a:p>
          <a:r>
            <a:rPr lang="sv-SE" sz="1600" dirty="0" smtClean="0"/>
            <a:t>Rapporterar in resultatfiler från t.ex. växtnäringsbalanserna</a:t>
          </a:r>
          <a:endParaRPr lang="sv-SE" sz="1600" dirty="0"/>
        </a:p>
      </dgm:t>
    </dgm:pt>
    <dgm:pt modelId="{783B1DBC-7266-4BCB-9035-C61CA1B27B89}" type="parTrans" cxnId="{A2E2BACB-A852-4D2C-A83D-FAB33F36728E}">
      <dgm:prSet/>
      <dgm:spPr/>
      <dgm:t>
        <a:bodyPr/>
        <a:lstStyle/>
        <a:p>
          <a:endParaRPr lang="sv-SE"/>
        </a:p>
      </dgm:t>
    </dgm:pt>
    <dgm:pt modelId="{D7FA222C-8562-4BF5-ACC2-1F9ADCB994D2}" type="sibTrans" cxnId="{A2E2BACB-A852-4D2C-A83D-FAB33F36728E}">
      <dgm:prSet/>
      <dgm:spPr/>
      <dgm:t>
        <a:bodyPr/>
        <a:lstStyle/>
        <a:p>
          <a:endParaRPr lang="sv-SE"/>
        </a:p>
      </dgm:t>
    </dgm:pt>
    <dgm:pt modelId="{75BF729F-E4C0-40B6-901E-E66315C4A2F3}">
      <dgm:prSet custT="1"/>
      <dgm:spPr/>
      <dgm:t>
        <a:bodyPr/>
        <a:lstStyle/>
        <a:p>
          <a:r>
            <a:rPr lang="sv-SE" sz="1600" dirty="0" smtClean="0"/>
            <a:t>Tar del av rådgivning, kurser och andra tjänster</a:t>
          </a:r>
          <a:endParaRPr lang="sv-SE" sz="1600" dirty="0"/>
        </a:p>
      </dgm:t>
    </dgm:pt>
    <dgm:pt modelId="{A5C23BB6-8A32-429F-8653-D2EA1E171942}" type="parTrans" cxnId="{94809307-D5C3-44CB-B66B-C38318CBE46F}">
      <dgm:prSet/>
      <dgm:spPr/>
      <dgm:t>
        <a:bodyPr/>
        <a:lstStyle/>
        <a:p>
          <a:endParaRPr lang="sv-SE"/>
        </a:p>
      </dgm:t>
    </dgm:pt>
    <dgm:pt modelId="{57FA0E3B-41B4-49FE-94BA-8C703AA26B9C}" type="sibTrans" cxnId="{94809307-D5C3-44CB-B66B-C38318CBE46F}">
      <dgm:prSet/>
      <dgm:spPr/>
      <dgm:t>
        <a:bodyPr/>
        <a:lstStyle/>
        <a:p>
          <a:endParaRPr lang="sv-SE"/>
        </a:p>
      </dgm:t>
    </dgm:pt>
    <dgm:pt modelId="{DA3339AE-1193-4763-A033-4C2A1728AFCB}">
      <dgm:prSet custT="1"/>
      <dgm:spPr/>
      <dgm:t>
        <a:bodyPr/>
        <a:lstStyle/>
        <a:p>
          <a:endParaRPr lang="sv-SE" sz="1000" dirty="0"/>
        </a:p>
      </dgm:t>
    </dgm:pt>
    <dgm:pt modelId="{A5CD0E59-DAF1-4A11-94A7-B3DBB792D37E}" type="parTrans" cxnId="{CA7094BF-CA50-4BA1-A6CE-C02925B28E49}">
      <dgm:prSet/>
      <dgm:spPr/>
      <dgm:t>
        <a:bodyPr/>
        <a:lstStyle/>
        <a:p>
          <a:endParaRPr lang="sv-SE"/>
        </a:p>
      </dgm:t>
    </dgm:pt>
    <dgm:pt modelId="{4C6D215D-FF72-4595-8D4E-D71C62169D9B}" type="sibTrans" cxnId="{CA7094BF-CA50-4BA1-A6CE-C02925B28E49}">
      <dgm:prSet/>
      <dgm:spPr/>
      <dgm:t>
        <a:bodyPr/>
        <a:lstStyle/>
        <a:p>
          <a:endParaRPr lang="sv-SE"/>
        </a:p>
      </dgm:t>
    </dgm:pt>
    <dgm:pt modelId="{D598A4AA-CCB6-4E2F-9466-FA2992A72647}">
      <dgm:prSet custT="1"/>
      <dgm:spPr/>
      <dgm:t>
        <a:bodyPr/>
        <a:lstStyle/>
        <a:p>
          <a:r>
            <a:rPr lang="sv-SE" sz="1600" b="1" dirty="0" smtClean="0">
              <a:solidFill>
                <a:srgbClr val="FF0000"/>
              </a:solidFill>
            </a:rPr>
            <a:t>Genomför åtgärder på gården!</a:t>
          </a:r>
          <a:endParaRPr lang="sv-SE" sz="1600" b="1" dirty="0">
            <a:solidFill>
              <a:srgbClr val="FF0000"/>
            </a:solidFill>
          </a:endParaRPr>
        </a:p>
      </dgm:t>
    </dgm:pt>
    <dgm:pt modelId="{28370034-9357-4A7C-B2C3-F9D47FA3EC9C}" type="parTrans" cxnId="{6CFBF4B0-68A5-4225-99F9-2FB333D9CBB0}">
      <dgm:prSet/>
      <dgm:spPr/>
      <dgm:t>
        <a:bodyPr/>
        <a:lstStyle/>
        <a:p>
          <a:endParaRPr lang="sv-SE"/>
        </a:p>
      </dgm:t>
    </dgm:pt>
    <dgm:pt modelId="{61FA6272-6E3F-4105-A848-EC7915BEB808}" type="sibTrans" cxnId="{6CFBF4B0-68A5-4225-99F9-2FB333D9CBB0}">
      <dgm:prSet/>
      <dgm:spPr/>
      <dgm:t>
        <a:bodyPr/>
        <a:lstStyle/>
        <a:p>
          <a:endParaRPr lang="sv-SE"/>
        </a:p>
      </dgm:t>
    </dgm:pt>
    <dgm:pt modelId="{343D12FB-B40E-460C-84DC-616461A0BC0E}">
      <dgm:prSet custT="1"/>
      <dgm:spPr/>
      <dgm:t>
        <a:bodyPr/>
        <a:lstStyle/>
        <a:p>
          <a:pPr marL="114300" marR="0" lvl="1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sv-SE" sz="1600" dirty="0" smtClean="0"/>
            <a:t> Ansvar: moduler och beräkningsverktyg, marknadsföring, system för rapportering, rådgivarkurser, webbplats, 10 personer +1 LRF</a:t>
          </a:r>
          <a:endParaRPr lang="sv-SE" sz="1600" dirty="0"/>
        </a:p>
      </dgm:t>
    </dgm:pt>
    <dgm:pt modelId="{375F8349-9489-4886-8972-FB850C4E8AE6}" type="parTrans" cxnId="{395A47E5-49CF-43A8-A3EC-DBAF6831ECFD}">
      <dgm:prSet/>
      <dgm:spPr/>
      <dgm:t>
        <a:bodyPr/>
        <a:lstStyle/>
        <a:p>
          <a:endParaRPr lang="sv-SE"/>
        </a:p>
      </dgm:t>
    </dgm:pt>
    <dgm:pt modelId="{9B85ED9B-F72E-49ED-AB54-7A9D35799092}" type="sibTrans" cxnId="{395A47E5-49CF-43A8-A3EC-DBAF6831ECFD}">
      <dgm:prSet/>
      <dgm:spPr/>
      <dgm:t>
        <a:bodyPr/>
        <a:lstStyle/>
        <a:p>
          <a:endParaRPr lang="sv-SE"/>
        </a:p>
      </dgm:t>
    </dgm:pt>
    <dgm:pt modelId="{CFBAA123-7933-4249-B511-4B1129E8A34A}">
      <dgm:prSet custT="1"/>
      <dgm:spPr/>
      <dgm:t>
        <a:bodyPr/>
        <a:lstStyle/>
        <a:p>
          <a:r>
            <a:rPr lang="sv-SE" sz="1600" dirty="0" smtClean="0"/>
            <a:t>Marknadsför Greppa Näringen lokalt samverkar med LRF lokalt</a:t>
          </a:r>
          <a:endParaRPr lang="sv-SE" sz="1600" dirty="0"/>
        </a:p>
      </dgm:t>
    </dgm:pt>
    <dgm:pt modelId="{282B60A7-04F4-4699-9235-66831037BF23}" type="parTrans" cxnId="{32236700-0008-4DF0-B3BB-1082E87B2CC7}">
      <dgm:prSet/>
      <dgm:spPr/>
      <dgm:t>
        <a:bodyPr/>
        <a:lstStyle/>
        <a:p>
          <a:endParaRPr lang="sv-SE"/>
        </a:p>
      </dgm:t>
    </dgm:pt>
    <dgm:pt modelId="{74B1C4B5-025C-4DDE-A9AB-2A22A9CF68E6}" type="sibTrans" cxnId="{32236700-0008-4DF0-B3BB-1082E87B2CC7}">
      <dgm:prSet/>
      <dgm:spPr/>
      <dgm:t>
        <a:bodyPr/>
        <a:lstStyle/>
        <a:p>
          <a:endParaRPr lang="sv-SE"/>
        </a:p>
      </dgm:t>
    </dgm:pt>
    <dgm:pt modelId="{BC394898-922C-4828-83E8-373EFA947192}" type="pres">
      <dgm:prSet presAssocID="{AA729690-F5E4-4B4B-9E9E-C758ABD22697}" presName="Name0" presStyleCnt="0">
        <dgm:presLayoutVars>
          <dgm:dir/>
          <dgm:animLvl val="lvl"/>
          <dgm:resizeHandles val="exact"/>
        </dgm:presLayoutVars>
      </dgm:prSet>
      <dgm:spPr/>
    </dgm:pt>
    <dgm:pt modelId="{FC75A489-F101-41B6-BA2A-9E21D3891B6F}" type="pres">
      <dgm:prSet presAssocID="{2D0E1101-AE5E-45CF-85F2-190BD38D52A5}" presName="Name8" presStyleCnt="0"/>
      <dgm:spPr/>
    </dgm:pt>
    <dgm:pt modelId="{DA156698-AA3D-4B08-9894-B37FEB3F00D6}" type="pres">
      <dgm:prSet presAssocID="{2D0E1101-AE5E-45CF-85F2-190BD38D52A5}" presName="acctBkgd" presStyleLbl="alignAcc1" presStyleIdx="0" presStyleCnt="4" custScaleX="104331" custLinFactNeighborX="-1822" custLinFactNeighborY="5634"/>
      <dgm:spPr/>
      <dgm:t>
        <a:bodyPr/>
        <a:lstStyle/>
        <a:p>
          <a:endParaRPr lang="sv-SE"/>
        </a:p>
      </dgm:t>
    </dgm:pt>
    <dgm:pt modelId="{48EF19B6-584D-4048-9EA8-2788BA2A7929}" type="pres">
      <dgm:prSet presAssocID="{2D0E1101-AE5E-45CF-85F2-190BD38D52A5}" presName="acctTx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C214EAB-B573-4080-A791-29374FFDF0B0}" type="pres">
      <dgm:prSet presAssocID="{2D0E1101-AE5E-45CF-85F2-190BD38D52A5}" presName="level" presStyleLbl="node1" presStyleIdx="0" presStyleCnt="4" custLinFactNeighborX="-1447" custLinFactNeighborY="-5634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477B43F-B5F4-4177-843D-9C11570F0BE6}" type="pres">
      <dgm:prSet presAssocID="{2D0E1101-AE5E-45CF-85F2-190BD38D52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9F2B6E6-6B53-4768-A683-6770DBE0F672}" type="pres">
      <dgm:prSet presAssocID="{B22B4DAA-9DED-453D-909C-ADCFA1B54E9C}" presName="Name8" presStyleCnt="0"/>
      <dgm:spPr/>
    </dgm:pt>
    <dgm:pt modelId="{299000B4-887F-4438-91BB-7A455E1936EA}" type="pres">
      <dgm:prSet presAssocID="{B22B4DAA-9DED-453D-909C-ADCFA1B54E9C}" presName="acctBkgd" presStyleLbl="alignAcc1" presStyleIdx="1" presStyleCnt="4" custScaleX="101372" custLinFactNeighborX="-686"/>
      <dgm:spPr/>
      <dgm:t>
        <a:bodyPr/>
        <a:lstStyle/>
        <a:p>
          <a:endParaRPr lang="sv-SE"/>
        </a:p>
      </dgm:t>
    </dgm:pt>
    <dgm:pt modelId="{E572B632-9DCD-4ABF-8BFD-19EB2E883E67}" type="pres">
      <dgm:prSet presAssocID="{B22B4DAA-9DED-453D-909C-ADCFA1B54E9C}" presName="acctTx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3ADD92C-F7FC-420E-BAA6-7EF8210A2284}" type="pres">
      <dgm:prSet presAssocID="{B22B4DAA-9DED-453D-909C-ADCFA1B54E9C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140CF18-6F80-4099-A8E0-67E27AAAFEAA}" type="pres">
      <dgm:prSet presAssocID="{B22B4DAA-9DED-453D-909C-ADCFA1B54E9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797D630-D292-4C5C-9813-29737C930B35}" type="pres">
      <dgm:prSet presAssocID="{B7AD24A6-7059-49B5-AC2B-E68D9AF915C0}" presName="Name8" presStyleCnt="0"/>
      <dgm:spPr/>
    </dgm:pt>
    <dgm:pt modelId="{3C7813EA-6103-48D9-A120-4DF8A10A90BA}" type="pres">
      <dgm:prSet presAssocID="{B7AD24A6-7059-49B5-AC2B-E68D9AF915C0}" presName="acctBkgd" presStyleLbl="alignAcc1" presStyleIdx="2" presStyleCnt="4"/>
      <dgm:spPr/>
      <dgm:t>
        <a:bodyPr/>
        <a:lstStyle/>
        <a:p>
          <a:endParaRPr lang="sv-SE"/>
        </a:p>
      </dgm:t>
    </dgm:pt>
    <dgm:pt modelId="{84B69A5D-2A0B-4A8E-8BCF-1AFF2134F621}" type="pres">
      <dgm:prSet presAssocID="{B7AD24A6-7059-49B5-AC2B-E68D9AF915C0}" presName="acctTx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8BF3F3A-1D85-4FC5-9B92-00458D1646B6}" type="pres">
      <dgm:prSet presAssocID="{B7AD24A6-7059-49B5-AC2B-E68D9AF915C0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B45C75A-AB6C-4BC6-A73B-342DA647480C}" type="pres">
      <dgm:prSet presAssocID="{B7AD24A6-7059-49B5-AC2B-E68D9AF915C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0B2B973-A50F-4B0B-80E6-8CEF2D43D610}" type="pres">
      <dgm:prSet presAssocID="{37D73393-46DF-4920-83FA-845996AA8844}" presName="Name8" presStyleCnt="0"/>
      <dgm:spPr/>
    </dgm:pt>
    <dgm:pt modelId="{0E813469-8331-4909-AB3D-5A025754FA9E}" type="pres">
      <dgm:prSet presAssocID="{37D73393-46DF-4920-83FA-845996AA8844}" presName="acctBkgd" presStyleLbl="alignAcc1" presStyleIdx="3" presStyleCnt="4"/>
      <dgm:spPr/>
      <dgm:t>
        <a:bodyPr/>
        <a:lstStyle/>
        <a:p>
          <a:endParaRPr lang="sv-SE"/>
        </a:p>
      </dgm:t>
    </dgm:pt>
    <dgm:pt modelId="{78DB3D60-328F-4DA0-BF38-609A98664CA2}" type="pres">
      <dgm:prSet presAssocID="{37D73393-46DF-4920-83FA-845996AA8844}" presName="acct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3BEA333-A056-4FA7-A740-D8435DE6EA95}" type="pres">
      <dgm:prSet presAssocID="{37D73393-46DF-4920-83FA-845996AA8844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0C0D92F-3680-4B18-BBA5-2B701A10D9D6}" type="pres">
      <dgm:prSet presAssocID="{37D73393-46DF-4920-83FA-845996AA88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CA7094BF-CA50-4BA1-A6CE-C02925B28E49}" srcId="{37D73393-46DF-4920-83FA-845996AA8844}" destId="{DA3339AE-1193-4763-A033-4C2A1728AFCB}" srcOrd="2" destOrd="0" parTransId="{A5CD0E59-DAF1-4A11-94A7-B3DBB792D37E}" sibTransId="{4C6D215D-FF72-4595-8D4E-D71C62169D9B}"/>
    <dgm:cxn modelId="{59AF1D5C-8F0A-408B-A88E-8E2ABA0535A9}" type="presOf" srcId="{D598A4AA-CCB6-4E2F-9466-FA2992A72647}" destId="{78DB3D60-328F-4DA0-BF38-609A98664CA2}" srcOrd="1" destOrd="1" presId="urn:microsoft.com/office/officeart/2005/8/layout/pyramid1"/>
    <dgm:cxn modelId="{8125F860-1720-4646-BE62-5D48EAFBA87B}" srcId="{B22B4DAA-9DED-453D-909C-ADCFA1B54E9C}" destId="{DDFA5DA7-56E3-4957-B5AE-DE802C030D69}" srcOrd="1" destOrd="0" parTransId="{45B2AA0E-73E6-42C6-9A4F-2744FFC77174}" sibTransId="{C2A20245-0B10-49D1-A61F-D87639796959}"/>
    <dgm:cxn modelId="{79CCD019-9D87-40DC-A867-FC3E4F78DE5C}" type="presOf" srcId="{B22B4DAA-9DED-453D-909C-ADCFA1B54E9C}" destId="{9140CF18-6F80-4099-A8E0-67E27AAAFEAA}" srcOrd="1" destOrd="0" presId="urn:microsoft.com/office/officeart/2005/8/layout/pyramid1"/>
    <dgm:cxn modelId="{C81F0BB2-314D-4830-B6FE-7982547301B0}" srcId="{B22B4DAA-9DED-453D-909C-ADCFA1B54E9C}" destId="{214A6EA2-26B9-46D4-9F8A-AD5CDFA58BAA}" srcOrd="0" destOrd="0" parTransId="{FFDEDFFB-BB2C-4CE8-9554-8F29D7B9CDAB}" sibTransId="{C2A429A1-E765-4267-8961-A03DA05DF9B1}"/>
    <dgm:cxn modelId="{94809307-D5C3-44CB-B66B-C38318CBE46F}" srcId="{37D73393-46DF-4920-83FA-845996AA8844}" destId="{75BF729F-E4C0-40B6-901E-E66315C4A2F3}" srcOrd="0" destOrd="0" parTransId="{A5C23BB6-8A32-429F-8653-D2EA1E171942}" sibTransId="{57FA0E3B-41B4-49FE-94BA-8C703AA26B9C}"/>
    <dgm:cxn modelId="{AE729F8E-FF1B-4049-8321-6A96D79180F6}" type="presOf" srcId="{DA3339AE-1193-4763-A033-4C2A1728AFCB}" destId="{0E813469-8331-4909-AB3D-5A025754FA9E}" srcOrd="0" destOrd="2" presId="urn:microsoft.com/office/officeart/2005/8/layout/pyramid1"/>
    <dgm:cxn modelId="{395A47E5-49CF-43A8-A3EC-DBAF6831ECFD}" srcId="{2D0E1101-AE5E-45CF-85F2-190BD38D52A5}" destId="{343D12FB-B40E-460C-84DC-616461A0BC0E}" srcOrd="1" destOrd="0" parTransId="{375F8349-9489-4886-8972-FB850C4E8AE6}" sibTransId="{9B85ED9B-F72E-49ED-AB54-7A9D35799092}"/>
    <dgm:cxn modelId="{E3E52DF5-79EE-4061-9929-9EADDED4DCA3}" type="presOf" srcId="{DDFA5DA7-56E3-4957-B5AE-DE802C030D69}" destId="{299000B4-887F-4438-91BB-7A455E1936EA}" srcOrd="0" destOrd="1" presId="urn:microsoft.com/office/officeart/2005/8/layout/pyramid1"/>
    <dgm:cxn modelId="{804F7589-D5E6-443C-9793-42D268F60D88}" type="presOf" srcId="{6D44B42C-DA32-4945-BE7A-5D4BD02A684E}" destId="{48EF19B6-584D-4048-9EA8-2788BA2A7929}" srcOrd="1" destOrd="0" presId="urn:microsoft.com/office/officeart/2005/8/layout/pyramid1"/>
    <dgm:cxn modelId="{FCC809DC-55F2-48D8-9FCD-BA190A90AB41}" type="presOf" srcId="{AA729690-F5E4-4B4B-9E9E-C758ABD22697}" destId="{BC394898-922C-4828-83E8-373EFA947192}" srcOrd="0" destOrd="0" presId="urn:microsoft.com/office/officeart/2005/8/layout/pyramid1"/>
    <dgm:cxn modelId="{2F67AEA0-BD50-4BB5-8739-31FD6166B432}" type="presOf" srcId="{B7AD24A6-7059-49B5-AC2B-E68D9AF915C0}" destId="{8B45C75A-AB6C-4BC6-A73B-342DA647480C}" srcOrd="1" destOrd="0" presId="urn:microsoft.com/office/officeart/2005/8/layout/pyramid1"/>
    <dgm:cxn modelId="{97426DAC-90B8-44F1-B1EB-B740D663B397}" type="presOf" srcId="{DA3339AE-1193-4763-A033-4C2A1728AFCB}" destId="{78DB3D60-328F-4DA0-BF38-609A98664CA2}" srcOrd="1" destOrd="2" presId="urn:microsoft.com/office/officeart/2005/8/layout/pyramid1"/>
    <dgm:cxn modelId="{6A05F074-757C-41ED-B30B-22B13396C036}" type="presOf" srcId="{DDFA5DA7-56E3-4957-B5AE-DE802C030D69}" destId="{E572B632-9DCD-4ABF-8BFD-19EB2E883E67}" srcOrd="1" destOrd="1" presId="urn:microsoft.com/office/officeart/2005/8/layout/pyramid1"/>
    <dgm:cxn modelId="{9E533C2B-FFE9-4BEE-97E6-B026FB5D6C9A}" srcId="{B7AD24A6-7059-49B5-AC2B-E68D9AF915C0}" destId="{E102C612-C0A2-4461-A1DB-AEF8CCEA7F57}" srcOrd="0" destOrd="0" parTransId="{A45DFD78-EC7A-4B94-BB26-D87EBAC10DF8}" sibTransId="{83186CDF-8D4B-46CE-AE22-F27428C42AFC}"/>
    <dgm:cxn modelId="{D51F1567-152C-4789-ACC4-16C900E0BB05}" type="presOf" srcId="{37D73393-46DF-4920-83FA-845996AA8844}" destId="{20C0D92F-3680-4B18-BBA5-2B701A10D9D6}" srcOrd="1" destOrd="0" presId="urn:microsoft.com/office/officeart/2005/8/layout/pyramid1"/>
    <dgm:cxn modelId="{A2E2BACB-A852-4D2C-A83D-FAB33F36728E}" srcId="{B7AD24A6-7059-49B5-AC2B-E68D9AF915C0}" destId="{FC9B4D4A-4D66-4042-8F0C-782C72691F68}" srcOrd="1" destOrd="0" parTransId="{783B1DBC-7266-4BCB-9035-C61CA1B27B89}" sibTransId="{D7FA222C-8562-4BF5-ACC2-1F9ADCB994D2}"/>
    <dgm:cxn modelId="{3A00595F-20A8-496D-AA96-D54F602FD21D}" type="presOf" srcId="{E102C612-C0A2-4461-A1DB-AEF8CCEA7F57}" destId="{3C7813EA-6103-48D9-A120-4DF8A10A90BA}" srcOrd="0" destOrd="0" presId="urn:microsoft.com/office/officeart/2005/8/layout/pyramid1"/>
    <dgm:cxn modelId="{055914D6-367E-424C-83A3-52BAF1C81232}" type="presOf" srcId="{37D73393-46DF-4920-83FA-845996AA8844}" destId="{63BEA333-A056-4FA7-A740-D8435DE6EA95}" srcOrd="0" destOrd="0" presId="urn:microsoft.com/office/officeart/2005/8/layout/pyramid1"/>
    <dgm:cxn modelId="{0608ECF8-21B6-46F6-9639-848D558B4E64}" type="presOf" srcId="{CFBAA123-7933-4249-B511-4B1129E8A34A}" destId="{E572B632-9DCD-4ABF-8BFD-19EB2E883E67}" srcOrd="1" destOrd="2" presId="urn:microsoft.com/office/officeart/2005/8/layout/pyramid1"/>
    <dgm:cxn modelId="{6C2C839C-843F-4404-B31B-F4646018592A}" type="presOf" srcId="{75BF729F-E4C0-40B6-901E-E66315C4A2F3}" destId="{0E813469-8331-4909-AB3D-5A025754FA9E}" srcOrd="0" destOrd="0" presId="urn:microsoft.com/office/officeart/2005/8/layout/pyramid1"/>
    <dgm:cxn modelId="{01FBDA5E-8F64-4D62-9075-AFC9CF3F8C9B}" srcId="{AA729690-F5E4-4B4B-9E9E-C758ABD22697}" destId="{2D0E1101-AE5E-45CF-85F2-190BD38D52A5}" srcOrd="0" destOrd="0" parTransId="{2A281724-93B5-4BD9-A10C-3788133A7F8A}" sibTransId="{C5A0CCC7-4ECE-4BAF-82C8-9779B28B8556}"/>
    <dgm:cxn modelId="{7D2D20B2-642D-43E1-88E7-379F14D29C58}" type="presOf" srcId="{B22B4DAA-9DED-453D-909C-ADCFA1B54E9C}" destId="{73ADD92C-F7FC-420E-BAA6-7EF8210A2284}" srcOrd="0" destOrd="0" presId="urn:microsoft.com/office/officeart/2005/8/layout/pyramid1"/>
    <dgm:cxn modelId="{3FAA7EC4-034F-4D15-BB32-1E57796DF6A4}" type="presOf" srcId="{343D12FB-B40E-460C-84DC-616461A0BC0E}" destId="{48EF19B6-584D-4048-9EA8-2788BA2A7929}" srcOrd="1" destOrd="1" presId="urn:microsoft.com/office/officeart/2005/8/layout/pyramid1"/>
    <dgm:cxn modelId="{4E4FE564-8C67-4A9A-8C7E-AC098B0F6295}" srcId="{2D0E1101-AE5E-45CF-85F2-190BD38D52A5}" destId="{6D44B42C-DA32-4945-BE7A-5D4BD02A684E}" srcOrd="0" destOrd="0" parTransId="{15324019-3653-4B0B-9264-B07B56A65024}" sibTransId="{C3E0BA26-352E-4D7E-A12D-81C0120955CF}"/>
    <dgm:cxn modelId="{7B10741B-C09E-4159-B07E-78BEB91B55AB}" type="presOf" srcId="{2D0E1101-AE5E-45CF-85F2-190BD38D52A5}" destId="{FC214EAB-B573-4080-A791-29374FFDF0B0}" srcOrd="0" destOrd="0" presId="urn:microsoft.com/office/officeart/2005/8/layout/pyramid1"/>
    <dgm:cxn modelId="{12735769-E780-4733-88C9-B94F922A8C64}" type="presOf" srcId="{B7AD24A6-7059-49B5-AC2B-E68D9AF915C0}" destId="{68BF3F3A-1D85-4FC5-9B92-00458D1646B6}" srcOrd="0" destOrd="0" presId="urn:microsoft.com/office/officeart/2005/8/layout/pyramid1"/>
    <dgm:cxn modelId="{CDADBAD0-ED7E-4560-BA7B-1D4DD845353D}" type="presOf" srcId="{CFBAA123-7933-4249-B511-4B1129E8A34A}" destId="{299000B4-887F-4438-91BB-7A455E1936EA}" srcOrd="0" destOrd="2" presId="urn:microsoft.com/office/officeart/2005/8/layout/pyramid1"/>
    <dgm:cxn modelId="{B8C21097-3FAB-4E58-8DA9-54416B5A6E1F}" type="presOf" srcId="{214A6EA2-26B9-46D4-9F8A-AD5CDFA58BAA}" destId="{299000B4-887F-4438-91BB-7A455E1936EA}" srcOrd="0" destOrd="0" presId="urn:microsoft.com/office/officeart/2005/8/layout/pyramid1"/>
    <dgm:cxn modelId="{E466E0F5-75FF-46C0-9B96-49E817A0CB70}" type="presOf" srcId="{FC9B4D4A-4D66-4042-8F0C-782C72691F68}" destId="{3C7813EA-6103-48D9-A120-4DF8A10A90BA}" srcOrd="0" destOrd="1" presId="urn:microsoft.com/office/officeart/2005/8/layout/pyramid1"/>
    <dgm:cxn modelId="{E6979F60-D16A-49CF-BB28-4CC7F93CAF9E}" type="presOf" srcId="{D598A4AA-CCB6-4E2F-9466-FA2992A72647}" destId="{0E813469-8331-4909-AB3D-5A025754FA9E}" srcOrd="0" destOrd="1" presId="urn:microsoft.com/office/officeart/2005/8/layout/pyramid1"/>
    <dgm:cxn modelId="{14D8AFF8-0E40-4C00-9866-C39CF2E53D84}" type="presOf" srcId="{2D0E1101-AE5E-45CF-85F2-190BD38D52A5}" destId="{A477B43F-B5F4-4177-843D-9C11570F0BE6}" srcOrd="1" destOrd="0" presId="urn:microsoft.com/office/officeart/2005/8/layout/pyramid1"/>
    <dgm:cxn modelId="{6CFBF4B0-68A5-4225-99F9-2FB333D9CBB0}" srcId="{37D73393-46DF-4920-83FA-845996AA8844}" destId="{D598A4AA-CCB6-4E2F-9466-FA2992A72647}" srcOrd="1" destOrd="0" parTransId="{28370034-9357-4A7C-B2C3-F9D47FA3EC9C}" sibTransId="{61FA6272-6E3F-4105-A848-EC7915BEB808}"/>
    <dgm:cxn modelId="{1D379277-00DF-4E78-9A08-C435BAF06CB7}" srcId="{AA729690-F5E4-4B4B-9E9E-C758ABD22697}" destId="{37D73393-46DF-4920-83FA-845996AA8844}" srcOrd="3" destOrd="0" parTransId="{7AB23AE2-3378-4480-AA2C-9C32350E6318}" sibTransId="{31D6CE37-145C-43F4-B50C-FB1600BAF5AD}"/>
    <dgm:cxn modelId="{32236700-0008-4DF0-B3BB-1082E87B2CC7}" srcId="{B22B4DAA-9DED-453D-909C-ADCFA1B54E9C}" destId="{CFBAA123-7933-4249-B511-4B1129E8A34A}" srcOrd="2" destOrd="0" parTransId="{282B60A7-04F4-4699-9235-66831037BF23}" sibTransId="{74B1C4B5-025C-4DDE-A9AB-2A22A9CF68E6}"/>
    <dgm:cxn modelId="{824E0DB8-710F-4CCB-8F0F-77611FBC398F}" type="presOf" srcId="{343D12FB-B40E-460C-84DC-616461A0BC0E}" destId="{DA156698-AA3D-4B08-9894-B37FEB3F00D6}" srcOrd="0" destOrd="1" presId="urn:microsoft.com/office/officeart/2005/8/layout/pyramid1"/>
    <dgm:cxn modelId="{CC7D424B-DD3F-4A94-9AA2-3C5BA945C99D}" srcId="{AA729690-F5E4-4B4B-9E9E-C758ABD22697}" destId="{B22B4DAA-9DED-453D-909C-ADCFA1B54E9C}" srcOrd="1" destOrd="0" parTransId="{E0E137FC-7655-49C5-942F-8617CDCFD9D0}" sibTransId="{0519A9B8-1D4E-426C-99A3-5DDD2634543C}"/>
    <dgm:cxn modelId="{4B44D64D-8AEF-4278-B9C8-624584D28615}" type="presOf" srcId="{75BF729F-E4C0-40B6-901E-E66315C4A2F3}" destId="{78DB3D60-328F-4DA0-BF38-609A98664CA2}" srcOrd="1" destOrd="0" presId="urn:microsoft.com/office/officeart/2005/8/layout/pyramid1"/>
    <dgm:cxn modelId="{9CEDB1EB-2146-444A-9F1C-303E550A2061}" type="presOf" srcId="{6D44B42C-DA32-4945-BE7A-5D4BD02A684E}" destId="{DA156698-AA3D-4B08-9894-B37FEB3F00D6}" srcOrd="0" destOrd="0" presId="urn:microsoft.com/office/officeart/2005/8/layout/pyramid1"/>
    <dgm:cxn modelId="{BFAD1C75-3BDF-45EA-A267-65E82E2873B6}" type="presOf" srcId="{FC9B4D4A-4D66-4042-8F0C-782C72691F68}" destId="{84B69A5D-2A0B-4A8E-8BCF-1AFF2134F621}" srcOrd="1" destOrd="1" presId="urn:microsoft.com/office/officeart/2005/8/layout/pyramid1"/>
    <dgm:cxn modelId="{6B87378A-A0B5-4234-ACD0-416521AA9C50}" type="presOf" srcId="{214A6EA2-26B9-46D4-9F8A-AD5CDFA58BAA}" destId="{E572B632-9DCD-4ABF-8BFD-19EB2E883E67}" srcOrd="1" destOrd="0" presId="urn:microsoft.com/office/officeart/2005/8/layout/pyramid1"/>
    <dgm:cxn modelId="{F94A228C-693F-4ECE-9748-E7877004A0BA}" srcId="{AA729690-F5E4-4B4B-9E9E-C758ABD22697}" destId="{B7AD24A6-7059-49B5-AC2B-E68D9AF915C0}" srcOrd="2" destOrd="0" parTransId="{9A1E27D5-0A8E-4B67-B170-A22EDC389238}" sibTransId="{6C574CC4-AADE-4B45-858A-1FFF230C5CC4}"/>
    <dgm:cxn modelId="{949D56F4-D954-4C77-B099-0005888997D6}" type="presOf" srcId="{E102C612-C0A2-4461-A1DB-AEF8CCEA7F57}" destId="{84B69A5D-2A0B-4A8E-8BCF-1AFF2134F621}" srcOrd="1" destOrd="0" presId="urn:microsoft.com/office/officeart/2005/8/layout/pyramid1"/>
    <dgm:cxn modelId="{AFDF5A72-D54B-4286-A2B4-0B5C39EA699C}" type="presParOf" srcId="{BC394898-922C-4828-83E8-373EFA947192}" destId="{FC75A489-F101-41B6-BA2A-9E21D3891B6F}" srcOrd="0" destOrd="0" presId="urn:microsoft.com/office/officeart/2005/8/layout/pyramid1"/>
    <dgm:cxn modelId="{E2240622-1B93-4475-9EA9-0E6636610351}" type="presParOf" srcId="{FC75A489-F101-41B6-BA2A-9E21D3891B6F}" destId="{DA156698-AA3D-4B08-9894-B37FEB3F00D6}" srcOrd="0" destOrd="0" presId="urn:microsoft.com/office/officeart/2005/8/layout/pyramid1"/>
    <dgm:cxn modelId="{FBB984B9-20C4-402E-9D9B-96CAA1569FD2}" type="presParOf" srcId="{FC75A489-F101-41B6-BA2A-9E21D3891B6F}" destId="{48EF19B6-584D-4048-9EA8-2788BA2A7929}" srcOrd="1" destOrd="0" presId="urn:microsoft.com/office/officeart/2005/8/layout/pyramid1"/>
    <dgm:cxn modelId="{401D885B-7FA1-47FE-85F8-77BFE1487E08}" type="presParOf" srcId="{FC75A489-F101-41B6-BA2A-9E21D3891B6F}" destId="{FC214EAB-B573-4080-A791-29374FFDF0B0}" srcOrd="2" destOrd="0" presId="urn:microsoft.com/office/officeart/2005/8/layout/pyramid1"/>
    <dgm:cxn modelId="{56EDF79C-8913-44FC-B1E4-BB22D7963D61}" type="presParOf" srcId="{FC75A489-F101-41B6-BA2A-9E21D3891B6F}" destId="{A477B43F-B5F4-4177-843D-9C11570F0BE6}" srcOrd="3" destOrd="0" presId="urn:microsoft.com/office/officeart/2005/8/layout/pyramid1"/>
    <dgm:cxn modelId="{461429E2-3B48-43FB-ABD4-3FE4362BA442}" type="presParOf" srcId="{BC394898-922C-4828-83E8-373EFA947192}" destId="{B9F2B6E6-6B53-4768-A683-6770DBE0F672}" srcOrd="1" destOrd="0" presId="urn:microsoft.com/office/officeart/2005/8/layout/pyramid1"/>
    <dgm:cxn modelId="{78F4A6BF-AB43-46A8-9C6D-B90773A2F274}" type="presParOf" srcId="{B9F2B6E6-6B53-4768-A683-6770DBE0F672}" destId="{299000B4-887F-4438-91BB-7A455E1936EA}" srcOrd="0" destOrd="0" presId="urn:microsoft.com/office/officeart/2005/8/layout/pyramid1"/>
    <dgm:cxn modelId="{215D0E84-F6F4-4792-A7A3-3FE5711C9D89}" type="presParOf" srcId="{B9F2B6E6-6B53-4768-A683-6770DBE0F672}" destId="{E572B632-9DCD-4ABF-8BFD-19EB2E883E67}" srcOrd="1" destOrd="0" presId="urn:microsoft.com/office/officeart/2005/8/layout/pyramid1"/>
    <dgm:cxn modelId="{12C84103-3A48-4D57-AA49-72E3182F22C6}" type="presParOf" srcId="{B9F2B6E6-6B53-4768-A683-6770DBE0F672}" destId="{73ADD92C-F7FC-420E-BAA6-7EF8210A2284}" srcOrd="2" destOrd="0" presId="urn:microsoft.com/office/officeart/2005/8/layout/pyramid1"/>
    <dgm:cxn modelId="{6AFD3505-20B8-4B2B-A028-C860D6AEC3BC}" type="presParOf" srcId="{B9F2B6E6-6B53-4768-A683-6770DBE0F672}" destId="{9140CF18-6F80-4099-A8E0-67E27AAAFEAA}" srcOrd="3" destOrd="0" presId="urn:microsoft.com/office/officeart/2005/8/layout/pyramid1"/>
    <dgm:cxn modelId="{AD87BDAB-A9C4-4150-87BF-550F51FA8983}" type="presParOf" srcId="{BC394898-922C-4828-83E8-373EFA947192}" destId="{6797D630-D292-4C5C-9813-29737C930B35}" srcOrd="2" destOrd="0" presId="urn:microsoft.com/office/officeart/2005/8/layout/pyramid1"/>
    <dgm:cxn modelId="{0D56D672-F119-412E-AE9A-BA221E8617AC}" type="presParOf" srcId="{6797D630-D292-4C5C-9813-29737C930B35}" destId="{3C7813EA-6103-48D9-A120-4DF8A10A90BA}" srcOrd="0" destOrd="0" presId="urn:microsoft.com/office/officeart/2005/8/layout/pyramid1"/>
    <dgm:cxn modelId="{EBCB7853-0E54-4043-B15C-2BD133C1DAB3}" type="presParOf" srcId="{6797D630-D292-4C5C-9813-29737C930B35}" destId="{84B69A5D-2A0B-4A8E-8BCF-1AFF2134F621}" srcOrd="1" destOrd="0" presId="urn:microsoft.com/office/officeart/2005/8/layout/pyramid1"/>
    <dgm:cxn modelId="{03879E3D-1728-4801-BB74-A0470DD38844}" type="presParOf" srcId="{6797D630-D292-4C5C-9813-29737C930B35}" destId="{68BF3F3A-1D85-4FC5-9B92-00458D1646B6}" srcOrd="2" destOrd="0" presId="urn:microsoft.com/office/officeart/2005/8/layout/pyramid1"/>
    <dgm:cxn modelId="{3F6F949E-8F7C-44D5-90EF-05DBA27B829F}" type="presParOf" srcId="{6797D630-D292-4C5C-9813-29737C930B35}" destId="{8B45C75A-AB6C-4BC6-A73B-342DA647480C}" srcOrd="3" destOrd="0" presId="urn:microsoft.com/office/officeart/2005/8/layout/pyramid1"/>
    <dgm:cxn modelId="{5DFF080F-DC1A-4BB8-B39E-8667DDC0B2F5}" type="presParOf" srcId="{BC394898-922C-4828-83E8-373EFA947192}" destId="{20B2B973-A50F-4B0B-80E6-8CEF2D43D610}" srcOrd="3" destOrd="0" presId="urn:microsoft.com/office/officeart/2005/8/layout/pyramid1"/>
    <dgm:cxn modelId="{AE109CAF-0FE1-4762-B265-25C1BA619C9D}" type="presParOf" srcId="{20B2B973-A50F-4B0B-80E6-8CEF2D43D610}" destId="{0E813469-8331-4909-AB3D-5A025754FA9E}" srcOrd="0" destOrd="0" presId="urn:microsoft.com/office/officeart/2005/8/layout/pyramid1"/>
    <dgm:cxn modelId="{FDD7F54E-687B-45FA-9BF8-1473B9429485}" type="presParOf" srcId="{20B2B973-A50F-4B0B-80E6-8CEF2D43D610}" destId="{78DB3D60-328F-4DA0-BF38-609A98664CA2}" srcOrd="1" destOrd="0" presId="urn:microsoft.com/office/officeart/2005/8/layout/pyramid1"/>
    <dgm:cxn modelId="{16866975-F971-49D0-858D-8F2305058355}" type="presParOf" srcId="{20B2B973-A50F-4B0B-80E6-8CEF2D43D610}" destId="{63BEA333-A056-4FA7-A740-D8435DE6EA95}" srcOrd="2" destOrd="0" presId="urn:microsoft.com/office/officeart/2005/8/layout/pyramid1"/>
    <dgm:cxn modelId="{132A8F87-BDBA-4DB9-826B-5B39D89F2DC5}" type="presParOf" srcId="{20B2B973-A50F-4B0B-80E6-8CEF2D43D610}" destId="{20C0D92F-3680-4B18-BBA5-2B701A10D9D6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56698-AA3D-4B08-9894-B37FEB3F00D6}">
      <dsp:nvSpPr>
        <dsp:cNvPr id="0" name=""/>
        <dsp:cNvSpPr/>
      </dsp:nvSpPr>
      <dsp:spPr>
        <a:xfrm rot="10800000">
          <a:off x="2574459" y="72010"/>
          <a:ext cx="5801281" cy="1278142"/>
        </a:xfrm>
        <a:prstGeom prst="nonIsoscelesTrapezoid">
          <a:avLst>
            <a:gd name="adj1" fmla="val 0"/>
            <a:gd name="adj2" fmla="val 56028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marR="0" lvl="1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sv-SE" sz="1600" kern="1200" dirty="0" smtClean="0"/>
            <a:t> </a:t>
          </a:r>
          <a:r>
            <a:rPr lang="sv-SE" sz="1600" b="1" kern="1200" dirty="0" smtClean="0"/>
            <a:t>Utvecklar, utvärderar projektet</a:t>
          </a:r>
          <a:endParaRPr lang="sv-SE" sz="1600" b="1" kern="1200" dirty="0"/>
        </a:p>
        <a:p>
          <a:pPr marL="114300" marR="0" lvl="1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sv-SE" sz="1600" kern="1200" dirty="0" smtClean="0"/>
            <a:t> Ansvar: moduler och beräkningsverktyg, marknadsföring, system för rapportering, rådgivarkurser, webbplats, 10 personer +1 LRF</a:t>
          </a:r>
          <a:endParaRPr lang="sv-SE" sz="1600" kern="1200" dirty="0"/>
        </a:p>
      </dsp:txBody>
      <dsp:txXfrm rot="10800000">
        <a:off x="3337773" y="72010"/>
        <a:ext cx="5054146" cy="1278142"/>
      </dsp:txXfrm>
    </dsp:sp>
    <dsp:sp modelId="{FC214EAB-B573-4080-A791-29374FFDF0B0}">
      <dsp:nvSpPr>
        <dsp:cNvPr id="0" name=""/>
        <dsp:cNvSpPr/>
      </dsp:nvSpPr>
      <dsp:spPr>
        <a:xfrm>
          <a:off x="2059338" y="0"/>
          <a:ext cx="1432239" cy="1278142"/>
        </a:xfrm>
        <a:prstGeom prst="trapezoid">
          <a:avLst>
            <a:gd name="adj" fmla="val 560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 smtClean="0">
              <a:solidFill>
                <a:schemeClr val="tx1"/>
              </a:solidFill>
            </a:rPr>
            <a:t>Jordbruks-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 smtClean="0">
              <a:solidFill>
                <a:schemeClr val="tx1"/>
              </a:solidFill>
            </a:rPr>
            <a:t>verket</a:t>
          </a:r>
        </a:p>
      </dsp:txBody>
      <dsp:txXfrm>
        <a:off x="2059338" y="0"/>
        <a:ext cx="1432239" cy="1278142"/>
      </dsp:txXfrm>
    </dsp:sp>
    <dsp:sp modelId="{299000B4-887F-4438-91BB-7A455E1936EA}">
      <dsp:nvSpPr>
        <dsp:cNvPr id="0" name=""/>
        <dsp:cNvSpPr/>
      </dsp:nvSpPr>
      <dsp:spPr>
        <a:xfrm rot="10800000">
          <a:off x="3445838" y="1278142"/>
          <a:ext cx="4910802" cy="1278142"/>
        </a:xfrm>
        <a:prstGeom prst="nonIsoscelesTrapezoid">
          <a:avLst>
            <a:gd name="adj1" fmla="val 0"/>
            <a:gd name="adj2" fmla="val 56028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b="1" kern="1200" dirty="0" smtClean="0"/>
            <a:t>Upphandlar </a:t>
          </a:r>
          <a:r>
            <a:rPr lang="sv-SE" sz="1600" kern="1200" dirty="0" smtClean="0"/>
            <a:t>rådgivning</a:t>
          </a:r>
          <a:endParaRPr lang="sv-S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kern="1200" dirty="0" smtClean="0"/>
            <a:t>Granskar</a:t>
          </a:r>
          <a:endParaRPr lang="sv-S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kern="1200" dirty="0" smtClean="0"/>
            <a:t>Marknadsför Greppa Näringen lokalt samverkar med LRF lokalt</a:t>
          </a:r>
          <a:endParaRPr lang="sv-SE" sz="1600" kern="1200" dirty="0"/>
        </a:p>
      </dsp:txBody>
      <dsp:txXfrm rot="10800000">
        <a:off x="4176762" y="1278142"/>
        <a:ext cx="4184857" cy="1278142"/>
      </dsp:txXfrm>
    </dsp:sp>
    <dsp:sp modelId="{73ADD92C-F7FC-420E-BAA6-7EF8210A2284}">
      <dsp:nvSpPr>
        <dsp:cNvPr id="0" name=""/>
        <dsp:cNvSpPr/>
      </dsp:nvSpPr>
      <dsp:spPr>
        <a:xfrm>
          <a:off x="1363943" y="1278142"/>
          <a:ext cx="2864478" cy="1278142"/>
        </a:xfrm>
        <a:prstGeom prst="trapezoid">
          <a:avLst>
            <a:gd name="adj" fmla="val 560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 smtClean="0"/>
            <a:t>21 länsstyrelser</a:t>
          </a:r>
          <a:endParaRPr lang="sv-SE" sz="2000" b="1" kern="1200" dirty="0"/>
        </a:p>
      </dsp:txBody>
      <dsp:txXfrm>
        <a:off x="1865227" y="1278142"/>
        <a:ext cx="1861910" cy="1278142"/>
      </dsp:txXfrm>
    </dsp:sp>
    <dsp:sp modelId="{3C7813EA-6103-48D9-A120-4DF8A10A90BA}">
      <dsp:nvSpPr>
        <dsp:cNvPr id="0" name=""/>
        <dsp:cNvSpPr/>
      </dsp:nvSpPr>
      <dsp:spPr>
        <a:xfrm rot="10800000">
          <a:off x="4228421" y="2556284"/>
          <a:ext cx="4128218" cy="1278142"/>
        </a:xfrm>
        <a:prstGeom prst="nonIsoscelesTrapezoid">
          <a:avLst>
            <a:gd name="adj1" fmla="val 0"/>
            <a:gd name="adj2" fmla="val 56028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kern="1200" dirty="0" smtClean="0"/>
            <a:t>Bokar besök och </a:t>
          </a:r>
          <a:r>
            <a:rPr lang="sv-SE" sz="1600" b="1" kern="1200" dirty="0" smtClean="0">
              <a:solidFill>
                <a:srgbClr val="FF0000"/>
              </a:solidFill>
            </a:rPr>
            <a:t>utför rådgivning hos lantbrukarna</a:t>
          </a:r>
          <a:endParaRPr lang="sv-SE" sz="1600" b="1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kern="1200" dirty="0" smtClean="0"/>
            <a:t>Rapporterar in resultatfiler från t.ex. växtnäringsbalanserna</a:t>
          </a:r>
          <a:endParaRPr lang="sv-SE" sz="1600" kern="1200" dirty="0"/>
        </a:p>
      </dsp:txBody>
      <dsp:txXfrm rot="10800000">
        <a:off x="4944541" y="2556284"/>
        <a:ext cx="3412099" cy="1278142"/>
      </dsp:txXfrm>
    </dsp:sp>
    <dsp:sp modelId="{68BF3F3A-1D85-4FC5-9B92-00458D1646B6}">
      <dsp:nvSpPr>
        <dsp:cNvPr id="0" name=""/>
        <dsp:cNvSpPr/>
      </dsp:nvSpPr>
      <dsp:spPr>
        <a:xfrm>
          <a:off x="647824" y="2556284"/>
          <a:ext cx="4296717" cy="1278142"/>
        </a:xfrm>
        <a:prstGeom prst="trapezoid">
          <a:avLst>
            <a:gd name="adj" fmla="val 560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 smtClean="0"/>
            <a:t>200 rådgivare från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 smtClean="0"/>
            <a:t>60 rådgivningsföretag</a:t>
          </a:r>
          <a:endParaRPr lang="sv-SE" sz="2000" b="1" kern="1200" dirty="0"/>
        </a:p>
      </dsp:txBody>
      <dsp:txXfrm>
        <a:off x="1399749" y="2556284"/>
        <a:ext cx="2792866" cy="1278142"/>
      </dsp:txXfrm>
    </dsp:sp>
    <dsp:sp modelId="{0E813469-8331-4909-AB3D-5A025754FA9E}">
      <dsp:nvSpPr>
        <dsp:cNvPr id="0" name=""/>
        <dsp:cNvSpPr/>
      </dsp:nvSpPr>
      <dsp:spPr>
        <a:xfrm rot="10800000">
          <a:off x="4944541" y="3834426"/>
          <a:ext cx="3412099" cy="1278142"/>
        </a:xfrm>
        <a:prstGeom prst="nonIsoscelesTrapezoid">
          <a:avLst>
            <a:gd name="adj1" fmla="val 0"/>
            <a:gd name="adj2" fmla="val 56028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kern="1200" dirty="0" smtClean="0"/>
            <a:t>Tar del av rådgivning, kurser och andra tjänster</a:t>
          </a:r>
          <a:endParaRPr lang="sv-S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b="1" kern="1200" dirty="0" smtClean="0">
              <a:solidFill>
                <a:srgbClr val="FF0000"/>
              </a:solidFill>
            </a:rPr>
            <a:t>Genomför åtgärder på gården!</a:t>
          </a:r>
          <a:endParaRPr lang="sv-SE" sz="1600" b="1" kern="1200" dirty="0">
            <a:solidFill>
              <a:srgbClr val="FF000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v-SE" sz="1000" kern="1200" dirty="0"/>
        </a:p>
      </dsp:txBody>
      <dsp:txXfrm rot="10800000">
        <a:off x="5660661" y="3834426"/>
        <a:ext cx="2695979" cy="1278142"/>
      </dsp:txXfrm>
    </dsp:sp>
    <dsp:sp modelId="{63BEA333-A056-4FA7-A740-D8435DE6EA95}">
      <dsp:nvSpPr>
        <dsp:cNvPr id="0" name=""/>
        <dsp:cNvSpPr/>
      </dsp:nvSpPr>
      <dsp:spPr>
        <a:xfrm>
          <a:off x="-68295" y="3834426"/>
          <a:ext cx="5728956" cy="1278142"/>
        </a:xfrm>
        <a:prstGeom prst="trapezoid">
          <a:avLst>
            <a:gd name="adj" fmla="val 560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400" b="1" kern="1200" dirty="0" smtClean="0"/>
            <a:t>14 000 lantbrukare</a:t>
          </a:r>
          <a:endParaRPr lang="sv-SE" sz="2400" b="1" kern="1200" dirty="0"/>
        </a:p>
      </dsp:txBody>
      <dsp:txXfrm>
        <a:off x="934271" y="3834426"/>
        <a:ext cx="3723821" cy="1278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0.09822</cdr:x>
      <cdr:y>0.02857</cdr:y>
    </cdr:from>
    <cdr:to>
      <cdr:x>0.24108</cdr:x>
      <cdr:y>0.1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792088" y="144016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600" b="1" dirty="0" smtClean="0"/>
            <a:t>Anta</a:t>
          </a:r>
          <a:r>
            <a:rPr lang="sv-SE" sz="1600" b="1" dirty="0"/>
            <a:t>l</a:t>
          </a:r>
        </a:p>
      </cdr:txBody>
    </cdr:sp>
  </cdr:relSizeAnchor>
  <cdr:relSizeAnchor xmlns:cdr="http://schemas.openxmlformats.org/drawingml/2006/chartDrawing">
    <cdr:from>
      <cdr:x>0.8929</cdr:x>
      <cdr:y>0.57146</cdr:y>
    </cdr:from>
    <cdr:to>
      <cdr:x>0.97326</cdr:x>
      <cdr:y>0.61432</cdr:y>
    </cdr:to>
    <cdr:sp macro="" textlink="">
      <cdr:nvSpPr>
        <cdr:cNvPr id="3" name="textruta 2"/>
        <cdr:cNvSpPr txBox="1"/>
      </cdr:nvSpPr>
      <cdr:spPr>
        <a:xfrm xmlns:a="http://schemas.openxmlformats.org/drawingml/2006/main">
          <a:off x="7200800" y="288032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dirty="0"/>
        </a:p>
      </cdr:txBody>
    </cdr:sp>
  </cdr:relSizeAnchor>
  <cdr:relSizeAnchor xmlns:cdr="http://schemas.openxmlformats.org/drawingml/2006/chartDrawing">
    <cdr:from>
      <cdr:x>0.84826</cdr:x>
      <cdr:y>0.55717</cdr:y>
    </cdr:from>
    <cdr:to>
      <cdr:x>1</cdr:x>
      <cdr:y>0.65718</cdr:y>
    </cdr:to>
    <cdr:sp macro="" textlink="">
      <cdr:nvSpPr>
        <cdr:cNvPr id="4" name="textruta 3"/>
        <cdr:cNvSpPr txBox="1"/>
      </cdr:nvSpPr>
      <cdr:spPr>
        <a:xfrm xmlns:a="http://schemas.openxmlformats.org/drawingml/2006/main">
          <a:off x="6840760" y="2808312"/>
          <a:ext cx="1223740" cy="504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dirty="0"/>
        </a:p>
      </cdr:txBody>
    </cdr:sp>
  </cdr:relSizeAnchor>
  <cdr:relSizeAnchor xmlns:cdr="http://schemas.openxmlformats.org/drawingml/2006/chartDrawing">
    <cdr:from>
      <cdr:x>0.91969</cdr:x>
      <cdr:y>0.6286</cdr:y>
    </cdr:from>
    <cdr:to>
      <cdr:x>1</cdr:x>
      <cdr:y>0.67146</cdr:y>
    </cdr:to>
    <cdr:sp macro="" textlink="">
      <cdr:nvSpPr>
        <cdr:cNvPr id="5" name="textruta 4"/>
        <cdr:cNvSpPr txBox="1"/>
      </cdr:nvSpPr>
      <cdr:spPr>
        <a:xfrm xmlns:a="http://schemas.openxmlformats.org/drawingml/2006/main">
          <a:off x="7416824" y="3168352"/>
          <a:ext cx="64767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0.81553</cdr:x>
      <cdr:y>0.2615</cdr:y>
    </cdr:from>
    <cdr:to>
      <cdr:x>0.99029</cdr:x>
      <cdr:y>0.31053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6048672" y="1152128"/>
          <a:ext cx="1296136" cy="216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dirty="0" smtClean="0"/>
            <a:t> </a:t>
          </a:r>
          <a:endParaRPr lang="sv-SE" sz="1000" dirty="0"/>
        </a:p>
      </cdr:txBody>
    </cdr:sp>
  </cdr:relSizeAnchor>
  <cdr:relSizeAnchor xmlns:cdr="http://schemas.openxmlformats.org/drawingml/2006/chartDrawing">
    <cdr:from>
      <cdr:x>0.90291</cdr:x>
      <cdr:y>0.44128</cdr:y>
    </cdr:from>
    <cdr:to>
      <cdr:x>1</cdr:x>
      <cdr:y>0.53934</cdr:y>
    </cdr:to>
    <cdr:sp macro="" textlink="">
      <cdr:nvSpPr>
        <cdr:cNvPr id="3" name="textruta 2"/>
        <cdr:cNvSpPr txBox="1"/>
      </cdr:nvSpPr>
      <cdr:spPr>
        <a:xfrm xmlns:a="http://schemas.openxmlformats.org/drawingml/2006/main">
          <a:off x="6696744" y="1944216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9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9E37-62C8-4900-9AC3-B8BB9610A694}" type="datetimeFigureOut">
              <a:rPr lang="sv-SE" smtClean="0"/>
              <a:t>2019-10-27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16A0A-9157-412E-86E7-9C99ACE0ED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7743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E1B2D-B7BB-46F2-9587-A20AFC56E6B7}" type="datetimeFigureOut">
              <a:rPr lang="sv-SE" smtClean="0"/>
              <a:t>2019-10-27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9395E-62BB-4C79-A8B9-99608BCDC1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941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Startbesök 2014  till och med 15-01-26</a:t>
            </a:r>
          </a:p>
          <a:p>
            <a:r>
              <a:rPr lang="sv-SE" dirty="0" smtClean="0"/>
              <a:t>Summa startbesök 8608 </a:t>
            </a:r>
            <a:r>
              <a:rPr lang="sv-SE" dirty="0" err="1" smtClean="0"/>
              <a:t>st</a:t>
            </a:r>
            <a:r>
              <a:rPr lang="sv-SE" dirty="0" smtClean="0"/>
              <a:t>, varav 597 under 2012 och 487 under 2013 och 283 2014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5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407E21-FFF3-43C2-9B30-8E6DD9A2EA5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</a:rPr>
              <a:pPr marL="0" marR="0" lvl="0" indent="0" algn="r" defTabSz="91551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9772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2" name="Bildobjekt 11" descr="tes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72816"/>
            <a:ext cx="8112801" cy="4588093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10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036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0" name="Bildobjekt 9" descr="Bild1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915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0" name="Bildobjekt 9" descr="Bild12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293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0" name="Bildobjekt 9" descr="Bild1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7803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ubrik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Bild1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72816"/>
            <a:ext cx="8121519" cy="4593024"/>
          </a:xfrm>
          <a:prstGeom prst="rect">
            <a:avLst/>
          </a:prstGeom>
        </p:spPr>
      </p:pic>
      <p:pic>
        <p:nvPicPr>
          <p:cNvPr id="11" name="Bildobjekt 10" descr="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201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Rubrik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15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73066"/>
            <a:ext cx="8136904" cy="4601725"/>
          </a:xfrm>
          <a:prstGeom prst="rect">
            <a:avLst/>
          </a:prstGeom>
        </p:spPr>
      </p:pic>
      <p:pic>
        <p:nvPicPr>
          <p:cNvPr id="11" name="Bildobjekt 10" descr="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2010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750" y="1844823"/>
            <a:ext cx="8061325" cy="417646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9B916-5DA2-4B8A-B673-DEE5194798CA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3045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318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857C0-2F1D-489C-A651-68BB3FFBC0B4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7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4202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1916832"/>
            <a:ext cx="3954463" cy="4032448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6613" y="1916832"/>
            <a:ext cx="3954462" cy="403244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B3CAE-B46F-45A7-9787-7E51C5746A26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88837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30238" y="2132856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0238" y="2996952"/>
            <a:ext cx="3868737" cy="3024336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29150" y="2132856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29150" y="2996952"/>
            <a:ext cx="3887788" cy="3024336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2FC42-1FAD-4D08-B13B-48064559F471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12" name="Rubrik 1"/>
          <p:cNvSpPr>
            <a:spLocks noGrp="1"/>
          </p:cNvSpPr>
          <p:nvPr>
            <p:ph type="title"/>
          </p:nvPr>
        </p:nvSpPr>
        <p:spPr>
          <a:xfrm>
            <a:off x="539552" y="1161058"/>
            <a:ext cx="8061523" cy="5397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3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487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1" name="Bildobjekt 10" descr="Bild2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6882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B0266-5B98-4686-9AAD-86AB26D405E6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7" name="Rubrik 1"/>
          <p:cNvSpPr txBox="1">
            <a:spLocks/>
          </p:cNvSpPr>
          <p:nvPr userDrawn="1"/>
        </p:nvSpPr>
        <p:spPr bwMode="auto">
          <a:xfrm>
            <a:off x="539552" y="1161058"/>
            <a:ext cx="806152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165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781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9E0B1-A133-42B4-B88B-A80CB5A80C64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262434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87788" y="1915609"/>
            <a:ext cx="4629150" cy="39454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30238" y="1916832"/>
            <a:ext cx="2949575" cy="3952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7C2BF-D893-47D8-A32C-59C0418717A1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539552" y="1161058"/>
            <a:ext cx="8061523" cy="5397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6870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788" y="1915608"/>
            <a:ext cx="4629150" cy="39454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30238" y="1916832"/>
            <a:ext cx="2949575" cy="3952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32249-A2F0-4E9C-ABA3-9AF433E8ECEB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539552" y="1161058"/>
            <a:ext cx="8061523" cy="5397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3772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2" name="Bildobjekt 11" descr="tes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72816"/>
            <a:ext cx="8112801" cy="4588093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6718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1" name="Bildobjekt 10" descr="Bild2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2842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1772817"/>
            <a:ext cx="8112801" cy="4588093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0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6125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4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419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1419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6946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5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8571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6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090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1772817"/>
            <a:ext cx="8112801" cy="4588093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0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852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7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6559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1" name="Bildobjekt 10" descr="Bild8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1772817"/>
            <a:ext cx="8112801" cy="4588093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5424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8" name="Bildobjekt 7" descr="Bild9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1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3972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10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3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0" name="Bildobjekt 9" descr="Bild1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4749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0" name="Bildobjekt 9" descr="Bild12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8329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0" name="Bildobjekt 9" descr="Bild1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28874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ubrik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Bild1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72816"/>
            <a:ext cx="8121519" cy="4593024"/>
          </a:xfrm>
          <a:prstGeom prst="rect">
            <a:avLst/>
          </a:prstGeom>
        </p:spPr>
      </p:pic>
      <p:pic>
        <p:nvPicPr>
          <p:cNvPr id="11" name="Bildobjekt 10" descr="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025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Rubrik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15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73066"/>
            <a:ext cx="8136904" cy="4601725"/>
          </a:xfrm>
          <a:prstGeom prst="rect">
            <a:avLst/>
          </a:prstGeom>
        </p:spPr>
      </p:pic>
      <p:pic>
        <p:nvPicPr>
          <p:cNvPr id="11" name="Bildobjekt 10" descr="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2023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750" y="1844823"/>
            <a:ext cx="8061325" cy="417646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9B916-5DA2-4B8A-B673-DEE5194798CA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507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4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419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1419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0177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4318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857C0-2F1D-489C-A651-68BB3FFBC0B4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7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81052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1916832"/>
            <a:ext cx="3954463" cy="4032448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6613" y="1916832"/>
            <a:ext cx="3954462" cy="403244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B3CAE-B46F-45A7-9787-7E51C5746A26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8449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30238" y="2132856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0238" y="2996952"/>
            <a:ext cx="3868737" cy="3024336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29150" y="2132856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29150" y="2996952"/>
            <a:ext cx="3887788" cy="3024336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2FC42-1FAD-4D08-B13B-48064559F471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12" name="Rubrik 1"/>
          <p:cNvSpPr>
            <a:spLocks noGrp="1"/>
          </p:cNvSpPr>
          <p:nvPr>
            <p:ph type="title"/>
          </p:nvPr>
        </p:nvSpPr>
        <p:spPr>
          <a:xfrm>
            <a:off x="539552" y="1161058"/>
            <a:ext cx="8061523" cy="5397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3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5044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B0266-5B98-4686-9AAD-86AB26D405E6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7" name="Rubrik 1"/>
          <p:cNvSpPr txBox="1">
            <a:spLocks/>
          </p:cNvSpPr>
          <p:nvPr userDrawn="1"/>
        </p:nvSpPr>
        <p:spPr bwMode="auto">
          <a:xfrm>
            <a:off x="539552" y="1161058"/>
            <a:ext cx="806152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165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165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578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9E0B1-A133-42B4-B88B-A80CB5A80C64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08455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87788" y="1915609"/>
            <a:ext cx="4629150" cy="39454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30238" y="1916832"/>
            <a:ext cx="2949575" cy="3952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7C2BF-D893-47D8-A32C-59C0418717A1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539552" y="1161058"/>
            <a:ext cx="8061523" cy="5397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1831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788" y="1915608"/>
            <a:ext cx="4629150" cy="39454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30238" y="1916832"/>
            <a:ext cx="2949575" cy="3952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32249-A2F0-4E9C-ABA3-9AF433E8ECEB}" type="slidenum">
              <a:rPr lang="sv-SE" altLang="sv-SE"/>
              <a:pPr/>
              <a:t>‹#›</a:t>
            </a:fld>
            <a:endParaRPr lang="sv-SE" altLang="sv-SE"/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539552" y="1161058"/>
            <a:ext cx="8061523" cy="5397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4499992" y="188640"/>
            <a:ext cx="4103812" cy="648072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5724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6409B-1C01-4532-BE52-5E7806A4F0C5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0018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Bildobjekt 2" descr="miljobild_va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7900" y="1931988"/>
            <a:ext cx="3670300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 smtClean="0"/>
              <a:t>Klicka här för att ändra format på bakgrundsrubriken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3192463"/>
            <a:ext cx="3670300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939903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6409B-1C01-4532-BE52-5E7806A4F0C5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943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5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01771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8E8A3-95E1-4700-B96E-ED6527CE59EF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873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1258888"/>
            <a:ext cx="3954463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6613" y="1258888"/>
            <a:ext cx="3954462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7068C-41C3-479F-809B-BB8CB563E18A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757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A3855-374D-44F0-B399-865C49E6FC48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1673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09D4B-0323-4237-86E2-9277080F144B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1494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1E761-56AF-4E98-897B-AA1CDCE77B07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86024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752F0-2C55-42B9-9C78-07A32A4394D2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3516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EBC6A-B45E-4610-BC2D-37E9D9591720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2353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0A7E-4469-4031-A664-147520D26619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93772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86538" y="358775"/>
            <a:ext cx="2014537" cy="5938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539750" y="358775"/>
            <a:ext cx="5894388" cy="5938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D0697-9672-4751-A51D-47BD20430964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3027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3100" y="358775"/>
            <a:ext cx="6657975" cy="5397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539750" y="1258888"/>
            <a:ext cx="8061325" cy="5038725"/>
          </a:xfrm>
        </p:spPr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2057400" cy="304800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057400" cy="304800"/>
          </a:xfrm>
        </p:spPr>
        <p:txBody>
          <a:bodyPr/>
          <a:lstStyle>
            <a:lvl1pPr>
              <a:defRPr/>
            </a:lvl1pPr>
          </a:lstStyle>
          <a:p>
            <a:fld id="{F2695A8B-F797-4145-88AE-6E3BE7E089E4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402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6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0177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3100" y="358775"/>
            <a:ext cx="6657975" cy="5397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1258888"/>
            <a:ext cx="3954463" cy="50387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646613" y="1258888"/>
            <a:ext cx="3954462" cy="2443162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646613" y="3854450"/>
            <a:ext cx="3954462" cy="24431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2057400" cy="304800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057400" cy="304800"/>
          </a:xfrm>
        </p:spPr>
        <p:txBody>
          <a:bodyPr/>
          <a:lstStyle>
            <a:lvl1pPr>
              <a:defRPr/>
            </a:lvl1pPr>
          </a:lstStyle>
          <a:p>
            <a:fld id="{01C45979-332A-4FD8-8BEE-A9326BC38E22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23626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3100" y="358775"/>
            <a:ext cx="6657975" cy="5397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539750" y="1258888"/>
            <a:ext cx="8061325" cy="5038725"/>
          </a:xfrm>
        </p:spPr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2057400" cy="304800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057400" cy="304800"/>
          </a:xfrm>
        </p:spPr>
        <p:txBody>
          <a:bodyPr/>
          <a:lstStyle>
            <a:lvl1pPr>
              <a:defRPr/>
            </a:lvl1pPr>
          </a:lstStyle>
          <a:p>
            <a:fld id="{0C80A1AA-4243-4FDF-A18D-9872598E9047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4099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miljöbild vä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iljobild_vag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32636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va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vatten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77706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sädes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sadesfalt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3879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kli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klimat_vag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0736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miljöbild k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miljobild_k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4306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mall_k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60465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gris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1681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grisb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grisbond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455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9" name="Bildobjekt 8" descr="Bild7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2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0177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kob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kobond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7660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tek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tekni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13303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b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bond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42406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traktorb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traktorbond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72570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4000" y="360000"/>
            <a:ext cx="6660000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sv-SE" sz="2800" b="1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8211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4" descr="sid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ubrik 1"/>
          <p:cNvSpPr>
            <a:spLocks noGrp="1"/>
          </p:cNvSpPr>
          <p:nvPr>
            <p:ph type="title"/>
          </p:nvPr>
        </p:nvSpPr>
        <p:spPr>
          <a:xfrm>
            <a:off x="1944448" y="360000"/>
            <a:ext cx="6660000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8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Platshållare för innehåll 2"/>
          <p:cNvSpPr>
            <a:spLocks noGrp="1"/>
          </p:cNvSpPr>
          <p:nvPr>
            <p:ph idx="1"/>
          </p:nvPr>
        </p:nvSpPr>
        <p:spPr>
          <a:xfrm>
            <a:off x="539552" y="1260000"/>
            <a:ext cx="8064896" cy="5040560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>
              <a:buFontTx/>
              <a:buBlip>
                <a:blip r:embed="rId4"/>
              </a:buBlip>
              <a:defRPr sz="1800">
                <a:solidFill>
                  <a:schemeClr val="tx2"/>
                </a:solidFill>
                <a:latin typeface="Helvetica" pitchFamily="34" charset="0"/>
              </a:defRPr>
            </a:lvl2pPr>
            <a:lvl3pPr>
              <a:buFontTx/>
              <a:buBlip>
                <a:blip r:embed="rId5"/>
              </a:buBlip>
              <a:defRPr sz="1600">
                <a:solidFill>
                  <a:schemeClr val="tx2"/>
                </a:solidFill>
                <a:latin typeface="Helvetica" pitchFamily="34" charset="0"/>
              </a:defRPr>
            </a:lvl3pPr>
            <a:lvl4pPr>
              <a:buFontTx/>
              <a:buBlip>
                <a:blip r:embed="rId6"/>
              </a:buBlip>
              <a:defRPr sz="1400">
                <a:solidFill>
                  <a:schemeClr val="tx2"/>
                </a:solidFill>
                <a:latin typeface="Helvetica" pitchFamily="34" charset="0"/>
              </a:defRPr>
            </a:lvl4pPr>
            <a:lvl5pPr>
              <a:buFontTx/>
              <a:buBlip>
                <a:blip r:embed="rId7"/>
              </a:buBlip>
              <a:defRPr sz="1200">
                <a:solidFill>
                  <a:schemeClr val="tx2"/>
                </a:solidFill>
                <a:latin typeface="Helvetica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39750" y="6427788"/>
            <a:ext cx="1905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427788"/>
            <a:ext cx="28956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699250" y="6427788"/>
            <a:ext cx="1905000" cy="314325"/>
          </a:xfrm>
          <a:prstGeom prst="rect">
            <a:avLst/>
          </a:prstGeom>
        </p:spPr>
        <p:txBody>
          <a:bodyPr/>
          <a:lstStyle>
            <a:lvl1pPr algn="r" eaLnBrk="0" hangingPunct="0">
              <a:defRPr lang="sv-SE" sz="1000" b="0" kern="1200" smtClean="0">
                <a:solidFill>
                  <a:schemeClr val="tx1"/>
                </a:solidFill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5E4EB569-3360-47D3-8DD4-BC0B92A8C25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61722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 (jämförel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1944000" y="360000"/>
            <a:ext cx="6660000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sv-SE" sz="2800" b="1" dirty="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540000" y="1260000"/>
            <a:ext cx="3924000" cy="5040000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>
              <a:buFontTx/>
              <a:buBlip>
                <a:blip r:embed="rId3"/>
              </a:buBlip>
              <a:defRPr sz="1800">
                <a:solidFill>
                  <a:schemeClr val="tx2"/>
                </a:solidFill>
                <a:latin typeface="Helvetica" pitchFamily="34" charset="0"/>
              </a:defRPr>
            </a:lvl2pPr>
            <a:lvl3pPr>
              <a:buFontTx/>
              <a:buBlip>
                <a:blip r:embed="rId4"/>
              </a:buBlip>
              <a:defRPr sz="1600">
                <a:solidFill>
                  <a:schemeClr val="tx2"/>
                </a:solidFill>
                <a:latin typeface="Helvetica" pitchFamily="34" charset="0"/>
              </a:defRPr>
            </a:lvl3pPr>
            <a:lvl4pPr>
              <a:buFontTx/>
              <a:buBlip>
                <a:blip r:embed="rId5"/>
              </a:buBlip>
              <a:defRPr sz="1400">
                <a:solidFill>
                  <a:schemeClr val="tx2"/>
                </a:solidFill>
                <a:latin typeface="Helvetica" pitchFamily="34" charset="0"/>
              </a:defRPr>
            </a:lvl4pPr>
            <a:lvl5pPr>
              <a:buFontTx/>
              <a:buBlip>
                <a:blip r:embed="rId6"/>
              </a:buBlip>
              <a:defRPr sz="1200">
                <a:solidFill>
                  <a:schemeClr val="tx2"/>
                </a:solidFill>
                <a:latin typeface="Helvetica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5" name="Platshållare för innehåll 2"/>
          <p:cNvSpPr>
            <a:spLocks noGrp="1"/>
          </p:cNvSpPr>
          <p:nvPr>
            <p:ph idx="13"/>
          </p:nvPr>
        </p:nvSpPr>
        <p:spPr>
          <a:xfrm>
            <a:off x="4680000" y="1260000"/>
            <a:ext cx="3924000" cy="5040000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>
              <a:buFontTx/>
              <a:buBlip>
                <a:blip r:embed="rId3"/>
              </a:buBlip>
              <a:defRPr sz="1800">
                <a:solidFill>
                  <a:schemeClr val="tx2"/>
                </a:solidFill>
                <a:latin typeface="Helvetica" pitchFamily="34" charset="0"/>
              </a:defRPr>
            </a:lvl2pPr>
            <a:lvl3pPr>
              <a:buFontTx/>
              <a:buBlip>
                <a:blip r:embed="rId4"/>
              </a:buBlip>
              <a:defRPr sz="1600">
                <a:solidFill>
                  <a:schemeClr val="tx2"/>
                </a:solidFill>
                <a:latin typeface="Helvetica" pitchFamily="34" charset="0"/>
              </a:defRPr>
            </a:lvl3pPr>
            <a:lvl4pPr>
              <a:buFontTx/>
              <a:buBlip>
                <a:blip r:embed="rId5"/>
              </a:buBlip>
              <a:defRPr sz="1400">
                <a:solidFill>
                  <a:schemeClr val="tx2"/>
                </a:solidFill>
                <a:latin typeface="Helvetica" pitchFamily="34" charset="0"/>
              </a:defRPr>
            </a:lvl4pPr>
            <a:lvl5pPr>
              <a:buFontTx/>
              <a:buBlip>
                <a:blip r:embed="rId6"/>
              </a:buBlip>
              <a:defRPr sz="1200">
                <a:solidFill>
                  <a:schemeClr val="tx2"/>
                </a:solidFill>
                <a:latin typeface="Helvetica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4"/>
          </p:nvPr>
        </p:nvSpPr>
        <p:spPr>
          <a:xfrm>
            <a:off x="539750" y="6427788"/>
            <a:ext cx="1905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5"/>
          </p:nvPr>
        </p:nvSpPr>
        <p:spPr>
          <a:xfrm>
            <a:off x="3124200" y="6427788"/>
            <a:ext cx="28956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6"/>
          </p:nvPr>
        </p:nvSpPr>
        <p:spPr>
          <a:xfrm>
            <a:off x="6699250" y="6427788"/>
            <a:ext cx="1905000" cy="314325"/>
          </a:xfrm>
          <a:prstGeom prst="rect">
            <a:avLst/>
          </a:prstGeom>
        </p:spPr>
        <p:txBody>
          <a:bodyPr/>
          <a:lstStyle>
            <a:lvl1pPr algn="r" eaLnBrk="0" hangingPunct="0">
              <a:defRPr lang="sv-SE" sz="1000" smtClean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7F514259-779E-4A82-B3A4-34BC990CF5BD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48332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39750" y="6427788"/>
            <a:ext cx="1905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427788"/>
            <a:ext cx="28956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699250" y="6427788"/>
            <a:ext cx="1905000" cy="314325"/>
          </a:xfrm>
          <a:prstGeom prst="rect">
            <a:avLst/>
          </a:prstGeom>
        </p:spPr>
        <p:txBody>
          <a:bodyPr/>
          <a:lstStyle>
            <a:lvl1pPr algn="r" eaLnBrk="0" hangingPunct="0">
              <a:defRPr lang="sv-SE" sz="1000" smtClean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B7C3EB93-B676-42CB-B216-7A15C0A1B8E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5608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miljöbild vä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iljobild_vag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7954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va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vatten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571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11" name="Bildobjekt 10" descr="Bild8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1772817"/>
            <a:ext cx="8112801" cy="4588093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50444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sädes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sadesfalt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1451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kli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klimat_vag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02169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miljöbild k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miljobild_k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35674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mall_k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45675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gris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8831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grisb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grisbond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57661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kob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kobond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88178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tek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tekni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05589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b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bond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13422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- traktorb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traktorbond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644008" y="1988840"/>
            <a:ext cx="3657550" cy="1143000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Underrubrik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664495" cy="10801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sv-SE" sz="2400" b="0">
                <a:solidFill>
                  <a:schemeClr val="tx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585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pic>
        <p:nvPicPr>
          <p:cNvPr id="8" name="Bildobjekt 7" descr="Bild9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05" y="1772817"/>
            <a:ext cx="8112801" cy="4588093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11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14071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4000" y="360000"/>
            <a:ext cx="6660000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sv-SE" sz="2800" b="1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70380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4" descr="sid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ubrik 1"/>
          <p:cNvSpPr>
            <a:spLocks noGrp="1"/>
          </p:cNvSpPr>
          <p:nvPr>
            <p:ph type="title"/>
          </p:nvPr>
        </p:nvSpPr>
        <p:spPr>
          <a:xfrm>
            <a:off x="1944448" y="360000"/>
            <a:ext cx="6660000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800" b="1"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Platshållare för innehåll 2"/>
          <p:cNvSpPr>
            <a:spLocks noGrp="1"/>
          </p:cNvSpPr>
          <p:nvPr>
            <p:ph idx="1"/>
          </p:nvPr>
        </p:nvSpPr>
        <p:spPr>
          <a:xfrm>
            <a:off x="539552" y="1260000"/>
            <a:ext cx="8064896" cy="5040560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>
              <a:buFontTx/>
              <a:buBlip>
                <a:blip r:embed="rId4"/>
              </a:buBlip>
              <a:defRPr sz="1800">
                <a:solidFill>
                  <a:schemeClr val="tx2"/>
                </a:solidFill>
                <a:latin typeface="Helvetica" pitchFamily="34" charset="0"/>
              </a:defRPr>
            </a:lvl2pPr>
            <a:lvl3pPr>
              <a:buFontTx/>
              <a:buBlip>
                <a:blip r:embed="rId5"/>
              </a:buBlip>
              <a:defRPr sz="1600">
                <a:solidFill>
                  <a:schemeClr val="tx2"/>
                </a:solidFill>
                <a:latin typeface="Helvetica" pitchFamily="34" charset="0"/>
              </a:defRPr>
            </a:lvl3pPr>
            <a:lvl4pPr>
              <a:buFontTx/>
              <a:buBlip>
                <a:blip r:embed="rId6"/>
              </a:buBlip>
              <a:defRPr sz="1400">
                <a:solidFill>
                  <a:schemeClr val="tx2"/>
                </a:solidFill>
                <a:latin typeface="Helvetica" pitchFamily="34" charset="0"/>
              </a:defRPr>
            </a:lvl4pPr>
            <a:lvl5pPr>
              <a:buFontTx/>
              <a:buBlip>
                <a:blip r:embed="rId7"/>
              </a:buBlip>
              <a:defRPr sz="1200">
                <a:solidFill>
                  <a:schemeClr val="tx2"/>
                </a:solidFill>
                <a:latin typeface="Helvetica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39750" y="6427788"/>
            <a:ext cx="1905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427788"/>
            <a:ext cx="28956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699250" y="6427788"/>
            <a:ext cx="1905000" cy="314325"/>
          </a:xfrm>
          <a:prstGeom prst="rect">
            <a:avLst/>
          </a:prstGeom>
        </p:spPr>
        <p:txBody>
          <a:bodyPr/>
          <a:lstStyle>
            <a:lvl1pPr algn="r" eaLnBrk="0" hangingPunct="0">
              <a:defRPr lang="sv-SE" sz="1000" b="0" kern="1200" smtClean="0">
                <a:solidFill>
                  <a:schemeClr val="tx1"/>
                </a:solidFill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5E4EB569-3360-47D3-8DD4-BC0B92A8C25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74365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 (jämförel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1944000" y="360000"/>
            <a:ext cx="6660000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sv-SE" sz="2800" b="1" dirty="0"/>
            </a:lvl1pPr>
          </a:lstStyle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>
          <a:xfrm>
            <a:off x="540000" y="1260000"/>
            <a:ext cx="3924000" cy="5040000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>
              <a:buFontTx/>
              <a:buBlip>
                <a:blip r:embed="rId3"/>
              </a:buBlip>
              <a:defRPr sz="1800">
                <a:solidFill>
                  <a:schemeClr val="tx2"/>
                </a:solidFill>
                <a:latin typeface="Helvetica" pitchFamily="34" charset="0"/>
              </a:defRPr>
            </a:lvl2pPr>
            <a:lvl3pPr>
              <a:buFontTx/>
              <a:buBlip>
                <a:blip r:embed="rId4"/>
              </a:buBlip>
              <a:defRPr sz="1600">
                <a:solidFill>
                  <a:schemeClr val="tx2"/>
                </a:solidFill>
                <a:latin typeface="Helvetica" pitchFamily="34" charset="0"/>
              </a:defRPr>
            </a:lvl3pPr>
            <a:lvl4pPr>
              <a:buFontTx/>
              <a:buBlip>
                <a:blip r:embed="rId5"/>
              </a:buBlip>
              <a:defRPr sz="1400">
                <a:solidFill>
                  <a:schemeClr val="tx2"/>
                </a:solidFill>
                <a:latin typeface="Helvetica" pitchFamily="34" charset="0"/>
              </a:defRPr>
            </a:lvl4pPr>
            <a:lvl5pPr>
              <a:buFontTx/>
              <a:buBlip>
                <a:blip r:embed="rId6"/>
              </a:buBlip>
              <a:defRPr sz="1200">
                <a:solidFill>
                  <a:schemeClr val="tx2"/>
                </a:solidFill>
                <a:latin typeface="Helvetica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5" name="Platshållare för innehåll 2"/>
          <p:cNvSpPr>
            <a:spLocks noGrp="1"/>
          </p:cNvSpPr>
          <p:nvPr>
            <p:ph idx="13"/>
          </p:nvPr>
        </p:nvSpPr>
        <p:spPr>
          <a:xfrm>
            <a:off x="4680000" y="1260000"/>
            <a:ext cx="3924000" cy="5040000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>
              <a:buFontTx/>
              <a:buBlip>
                <a:blip r:embed="rId3"/>
              </a:buBlip>
              <a:defRPr sz="1800">
                <a:solidFill>
                  <a:schemeClr val="tx2"/>
                </a:solidFill>
                <a:latin typeface="Helvetica" pitchFamily="34" charset="0"/>
              </a:defRPr>
            </a:lvl2pPr>
            <a:lvl3pPr>
              <a:buFontTx/>
              <a:buBlip>
                <a:blip r:embed="rId4"/>
              </a:buBlip>
              <a:defRPr sz="1600">
                <a:solidFill>
                  <a:schemeClr val="tx2"/>
                </a:solidFill>
                <a:latin typeface="Helvetica" pitchFamily="34" charset="0"/>
              </a:defRPr>
            </a:lvl3pPr>
            <a:lvl4pPr>
              <a:buFontTx/>
              <a:buBlip>
                <a:blip r:embed="rId5"/>
              </a:buBlip>
              <a:defRPr sz="1400">
                <a:solidFill>
                  <a:schemeClr val="tx2"/>
                </a:solidFill>
                <a:latin typeface="Helvetica" pitchFamily="34" charset="0"/>
              </a:defRPr>
            </a:lvl4pPr>
            <a:lvl5pPr>
              <a:buFontTx/>
              <a:buBlip>
                <a:blip r:embed="rId6"/>
              </a:buBlip>
              <a:defRPr sz="1200">
                <a:solidFill>
                  <a:schemeClr val="tx2"/>
                </a:solidFill>
                <a:latin typeface="Helvetica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4"/>
          </p:nvPr>
        </p:nvSpPr>
        <p:spPr>
          <a:xfrm>
            <a:off x="539750" y="6427788"/>
            <a:ext cx="1905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5"/>
          </p:nvPr>
        </p:nvSpPr>
        <p:spPr>
          <a:xfrm>
            <a:off x="3124200" y="6427788"/>
            <a:ext cx="28956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6"/>
          </p:nvPr>
        </p:nvSpPr>
        <p:spPr>
          <a:xfrm>
            <a:off x="6699250" y="6427788"/>
            <a:ext cx="1905000" cy="314325"/>
          </a:xfrm>
          <a:prstGeom prst="rect">
            <a:avLst/>
          </a:prstGeom>
        </p:spPr>
        <p:txBody>
          <a:bodyPr/>
          <a:lstStyle>
            <a:lvl1pPr algn="r" eaLnBrk="0" hangingPunct="0">
              <a:defRPr lang="sv-SE" sz="1000" smtClean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7F514259-779E-4A82-B3A4-34BC990CF5BD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647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39750" y="6427788"/>
            <a:ext cx="1905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427788"/>
            <a:ext cx="28956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000" dirty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699250" y="6427788"/>
            <a:ext cx="1905000" cy="314325"/>
          </a:xfrm>
          <a:prstGeom prst="rect">
            <a:avLst/>
          </a:prstGeom>
        </p:spPr>
        <p:txBody>
          <a:bodyPr/>
          <a:lstStyle>
            <a:lvl1pPr algn="r" eaLnBrk="0" hangingPunct="0">
              <a:defRPr lang="sv-SE" sz="1000" smtClean="0">
                <a:latin typeface="Helvetic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B7C3EB93-B676-42CB-B216-7A15C0A1B8E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8248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D581E5-6538-4D4D-B4F1-BB218A6C8B77}" type="datetimeFigureOut">
              <a:rPr lang="sv-SE" smtClean="0"/>
              <a:t>2019-10-27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34AC04-17E0-4165-83A8-CAE6E1C46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247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ubrikbil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15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73066"/>
            <a:ext cx="8136904" cy="4601725"/>
          </a:xfrm>
          <a:prstGeom prst="rect">
            <a:avLst/>
          </a:prstGeom>
        </p:spPr>
      </p:pic>
      <p:pic>
        <p:nvPicPr>
          <p:cNvPr id="11" name="Bildobjekt 10" descr="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9552" y="331496"/>
            <a:ext cx="2304288" cy="1225296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39952" y="1931988"/>
            <a:ext cx="4318248" cy="1150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 dirty="0" smtClean="0"/>
              <a:t>Klicka här för att ändra format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192463"/>
            <a:ext cx="4318248" cy="1150937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sv-SE" altLang="sv-SE" noProof="0" dirty="0" smtClean="0"/>
              <a:t>Klicka här för att ändra format på underrubrik i bakgrunden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756827"/>
            <a:ext cx="936104" cy="912533"/>
          </a:xfrm>
          <a:prstGeom prst="rect">
            <a:avLst/>
          </a:prstGeom>
        </p:spPr>
      </p:pic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4139952" y="333375"/>
            <a:ext cx="4319836" cy="1295400"/>
          </a:xfrm>
        </p:spPr>
        <p:txBody>
          <a:bodyPr/>
          <a:lstStyle>
            <a:lvl1pPr marL="0" indent="0" algn="ctr">
              <a:buNone/>
              <a:defRPr sz="1600" baseline="0"/>
            </a:lvl1pPr>
          </a:lstStyle>
          <a:p>
            <a:r>
              <a:rPr lang="sv-SE" dirty="0" smtClean="0"/>
              <a:t>Klicka här för att lägga in din logotype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072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23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Greppa_PP_fot.jpg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26705"/>
            <a:ext cx="9144000" cy="1582615"/>
          </a:xfrm>
          <a:prstGeom prst="rect">
            <a:avLst/>
          </a:prstGeom>
        </p:spPr>
      </p:pic>
      <p:pic>
        <p:nvPicPr>
          <p:cNvPr id="2" name="Bildobjekt 1" descr="Greppa_PP_huvud.jpg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80"/>
            <a:ext cx="9144000" cy="1055077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161058"/>
            <a:ext cx="806152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916831"/>
            <a:ext cx="8061325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 smtClean="0"/>
              <a:t>Klicka här för att ändra format på bakgrundstexten</a:t>
            </a:r>
          </a:p>
          <a:p>
            <a:pPr lvl="1"/>
            <a:r>
              <a:rPr lang="sv-SE" altLang="sv-SE" dirty="0" smtClean="0"/>
              <a:t>Nivå två</a:t>
            </a:r>
          </a:p>
          <a:p>
            <a:pPr lvl="2"/>
            <a:r>
              <a:rPr lang="sv-SE" altLang="sv-SE" dirty="0" smtClean="0"/>
              <a:t>Nivå tre</a:t>
            </a:r>
          </a:p>
          <a:p>
            <a:pPr lvl="3"/>
            <a:r>
              <a:rPr lang="sv-SE" altLang="sv-SE" dirty="0" smtClean="0"/>
              <a:t>Nivå fyra</a:t>
            </a:r>
          </a:p>
          <a:p>
            <a:pPr lvl="4"/>
            <a:r>
              <a:rPr lang="sv-SE" altLang="sv-SE" dirty="0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7584" y="6400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endParaRPr lang="sv-SE" altLang="sv-S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endParaRPr lang="sv-SE" altLang="sv-S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1ED3B33E-BA77-4920-8685-116DB28F631F}" type="slidenum">
              <a:rPr lang="sv-SE" altLang="sv-SE"/>
              <a:pPr/>
              <a:t>‹#›</a:t>
            </a:fld>
            <a:endParaRPr lang="sv-SE" alt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33686"/>
            <a:ext cx="504056" cy="4913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4" r:id="rId14"/>
    <p:sldLayoutId id="2147483675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004165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5C84"/>
        </a:buClr>
        <a:buChar char="›"/>
        <a:defRPr sz="2800" kern="1200">
          <a:solidFill>
            <a:srgbClr val="00416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A71930"/>
        </a:buClr>
        <a:buChar char="›"/>
        <a:defRPr sz="2400" kern="1200">
          <a:solidFill>
            <a:srgbClr val="004165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58A618"/>
        </a:buClr>
        <a:buChar char="›"/>
        <a:defRPr sz="2000" kern="1200">
          <a:solidFill>
            <a:srgbClr val="004165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D4BA00"/>
        </a:buClr>
        <a:buChar char="›"/>
        <a:defRPr kern="1200">
          <a:solidFill>
            <a:srgbClr val="004165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C5034"/>
        </a:buClr>
        <a:buChar char="›"/>
        <a:defRPr kern="1200">
          <a:solidFill>
            <a:srgbClr val="0041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Greppa_PP_fot.jpg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26705"/>
            <a:ext cx="9144000" cy="1582615"/>
          </a:xfrm>
          <a:prstGeom prst="rect">
            <a:avLst/>
          </a:prstGeom>
        </p:spPr>
      </p:pic>
      <p:pic>
        <p:nvPicPr>
          <p:cNvPr id="2" name="Bildobjekt 1" descr="Greppa_PP_huvud.jpg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80"/>
            <a:ext cx="9144000" cy="1055077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161058"/>
            <a:ext cx="806152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916831"/>
            <a:ext cx="8061325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 smtClean="0"/>
              <a:t>Klicka här för att ändra format på bakgrundstexten</a:t>
            </a:r>
          </a:p>
          <a:p>
            <a:pPr lvl="1"/>
            <a:r>
              <a:rPr lang="sv-SE" altLang="sv-SE" dirty="0" smtClean="0"/>
              <a:t>Nivå två</a:t>
            </a:r>
          </a:p>
          <a:p>
            <a:pPr lvl="2"/>
            <a:r>
              <a:rPr lang="sv-SE" altLang="sv-SE" dirty="0" smtClean="0"/>
              <a:t>Nivå tre</a:t>
            </a:r>
          </a:p>
          <a:p>
            <a:pPr lvl="3"/>
            <a:r>
              <a:rPr lang="sv-SE" altLang="sv-SE" dirty="0" smtClean="0"/>
              <a:t>Nivå fyra</a:t>
            </a:r>
          </a:p>
          <a:p>
            <a:pPr lvl="4"/>
            <a:r>
              <a:rPr lang="sv-SE" altLang="sv-SE" dirty="0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7584" y="6400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endParaRPr lang="sv-SE" altLang="sv-S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endParaRPr lang="sv-SE" altLang="sv-S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1ED3B33E-BA77-4920-8685-116DB28F631F}" type="slidenum">
              <a:rPr lang="sv-SE" altLang="sv-SE"/>
              <a:pPr/>
              <a:t>‹#›</a:t>
            </a:fld>
            <a:endParaRPr lang="sv-SE" alt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33686"/>
            <a:ext cx="504056" cy="4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0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004165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5C84"/>
        </a:buClr>
        <a:buChar char="›"/>
        <a:defRPr sz="2800" kern="1200">
          <a:solidFill>
            <a:srgbClr val="00416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A71930"/>
        </a:buClr>
        <a:buChar char="›"/>
        <a:defRPr sz="2400" kern="1200">
          <a:solidFill>
            <a:srgbClr val="004165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58A618"/>
        </a:buClr>
        <a:buChar char="›"/>
        <a:defRPr sz="2000" kern="1200">
          <a:solidFill>
            <a:srgbClr val="004165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D4BA00"/>
        </a:buClr>
        <a:buChar char="›"/>
        <a:defRPr kern="1200">
          <a:solidFill>
            <a:srgbClr val="004165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C5034"/>
        </a:buClr>
        <a:buChar char="›"/>
        <a:defRPr kern="1200">
          <a:solidFill>
            <a:srgbClr val="0041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Bildobjekt 2" descr="sid2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43100" y="358775"/>
            <a:ext cx="66579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258888"/>
            <a:ext cx="806132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FD41F194-1D00-4A0E-ACFB-801F6C2D2D05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208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xStyles>
    <p:titleStyle>
      <a:lvl1pPr algn="r" rtl="0" fontAlgn="base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itchFamily="34" charset="0"/>
          <a:ea typeface="ＭＳ Ｐゴシック" pitchFamily="34" charset="-128"/>
        </a:defRPr>
      </a:lvl2pPr>
      <a:lvl3pPr algn="r" rtl="0" fontAlgn="base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itchFamily="34" charset="0"/>
          <a:ea typeface="ＭＳ Ｐゴシック" pitchFamily="34" charset="-128"/>
        </a:defRPr>
      </a:lvl3pPr>
      <a:lvl4pPr algn="r" rtl="0" fontAlgn="base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itchFamily="34" charset="0"/>
          <a:ea typeface="ＭＳ Ｐゴシック" pitchFamily="34" charset="-128"/>
        </a:defRPr>
      </a:lvl4pPr>
      <a:lvl5pPr algn="r" rtl="0" fontAlgn="base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itchFamily="34" charset="0"/>
          <a:ea typeface="ＭＳ Ｐゴシック" pitchFamily="34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itchFamily="34" charset="0"/>
          <a:ea typeface="ＭＳ Ｐゴシック" pitchFamily="34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itchFamily="34" charset="0"/>
          <a:ea typeface="ＭＳ Ｐゴシック" pitchFamily="34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itchFamily="34" charset="0"/>
          <a:ea typeface="ＭＳ Ｐゴシック" pitchFamily="34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>
          <a:solidFill>
            <a:srgbClr val="004165"/>
          </a:solidFill>
          <a:latin typeface="Helvetica" pitchFamily="34" charset="0"/>
          <a:ea typeface="ＭＳ Ｐゴシック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5C84"/>
        </a:buClr>
        <a:buChar char="›"/>
        <a:defRPr sz="2800">
          <a:solidFill>
            <a:srgbClr val="004165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A71930"/>
        </a:buClr>
        <a:buChar char="›"/>
        <a:defRPr sz="2400">
          <a:solidFill>
            <a:srgbClr val="004165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58A618"/>
        </a:buClr>
        <a:buChar char="›"/>
        <a:defRPr sz="2000">
          <a:solidFill>
            <a:srgbClr val="004165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4BA00"/>
        </a:buClr>
        <a:buChar char="›"/>
        <a:defRPr>
          <a:solidFill>
            <a:srgbClr val="004165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C5034"/>
        </a:buClr>
        <a:buChar char="›"/>
        <a:defRPr>
          <a:solidFill>
            <a:srgbClr val="00416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C5034"/>
        </a:buClr>
        <a:buChar char="›"/>
        <a:defRPr>
          <a:solidFill>
            <a:srgbClr val="00416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C5034"/>
        </a:buClr>
        <a:buChar char="›"/>
        <a:defRPr>
          <a:solidFill>
            <a:srgbClr val="00416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C5034"/>
        </a:buClr>
        <a:buChar char="›"/>
        <a:defRPr>
          <a:solidFill>
            <a:srgbClr val="00416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C5034"/>
        </a:buClr>
        <a:buChar char="›"/>
        <a:defRPr>
          <a:solidFill>
            <a:srgbClr val="004165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objekt 16" descr="sid2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433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+mj-ea"/>
          <a:cs typeface="ＭＳ Ｐゴシック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ＭＳ Ｐゴシック" pitchFamily="1" charset="-128"/>
          <a:cs typeface="ＭＳ Ｐゴシック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ＭＳ Ｐゴシック" pitchFamily="1" charset="-128"/>
          <a:cs typeface="ＭＳ Ｐゴシック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ＭＳ Ｐゴシック" pitchFamily="1" charset="-128"/>
          <a:cs typeface="ＭＳ Ｐゴシック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ＭＳ Ｐゴシック" pitchFamily="1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objekt 16" descr="sid2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12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+mj-ea"/>
          <a:cs typeface="ＭＳ Ｐゴシック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ＭＳ Ｐゴシック" pitchFamily="1" charset="-128"/>
          <a:cs typeface="ＭＳ Ｐゴシック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ＭＳ Ｐゴシック" pitchFamily="1" charset="-128"/>
          <a:cs typeface="ＭＳ Ｐゴシック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ＭＳ Ｐゴシック" pitchFamily="1" charset="-128"/>
          <a:cs typeface="ＭＳ Ｐゴシック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  <a:ea typeface="ＭＳ Ｐゴシック" pitchFamily="1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microsoft.com/office/2007/relationships/hdphoto" Target="../media/hdphoto1.wdp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7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0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72000" y="1772816"/>
            <a:ext cx="4464496" cy="1296144"/>
          </a:xfrm>
        </p:spPr>
        <p:txBody>
          <a:bodyPr/>
          <a:lstStyle/>
          <a:p>
            <a:pPr algn="ctr"/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Inledning </a:t>
            </a:r>
            <a:r>
              <a:rPr lang="sv-SE" dirty="0"/>
              <a:t>av kurs för miljörådgivare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000" b="0" dirty="0"/>
              <a:t>Linköping 2019-11-06</a:t>
            </a:r>
            <a:r>
              <a:rPr lang="sv-SE" dirty="0"/>
              <a:t/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endParaRPr lang="sv-SE" sz="20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283968" y="3429000"/>
            <a:ext cx="4320480" cy="852711"/>
          </a:xfrm>
        </p:spPr>
        <p:txBody>
          <a:bodyPr/>
          <a:lstStyle/>
          <a:p>
            <a:r>
              <a:rPr lang="sv-SE" sz="1800" dirty="0" smtClean="0"/>
              <a:t>Stina Olofsson Jordbruksverket</a:t>
            </a:r>
          </a:p>
        </p:txBody>
      </p:sp>
    </p:spTree>
    <p:extLst>
      <p:ext uri="{BB962C8B-B14F-4D97-AF65-F5344CB8AC3E}">
        <p14:creationId xmlns:p14="http://schemas.microsoft.com/office/powerpoint/2010/main" val="2479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objekt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267" r="77553" b="17584"/>
          <a:stretch/>
        </p:blipFill>
        <p:spPr>
          <a:xfrm>
            <a:off x="3674596" y="1008000"/>
            <a:ext cx="2232558" cy="505263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Greppa Näringens regionsamordnare</a:t>
            </a:r>
            <a:endParaRPr lang="sv-SE" dirty="0"/>
          </a:p>
        </p:txBody>
      </p:sp>
      <p:sp>
        <p:nvSpPr>
          <p:cNvPr id="47" name="textruta 46"/>
          <p:cNvSpPr txBox="1"/>
          <p:nvPr/>
        </p:nvSpPr>
        <p:spPr>
          <a:xfrm>
            <a:off x="5289266" y="3647420"/>
            <a:ext cx="17842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Region Mitt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 dirty="0" smtClean="0">
              <a:ln>
                <a:noFill/>
              </a:ln>
              <a:solidFill>
                <a:srgbClr val="004165"/>
              </a:solidFill>
              <a:effectLst/>
              <a:uLnTx/>
              <a:uFillTx/>
              <a:latin typeface="Helvetica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Helena Högberg Åkerhielm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4165"/>
              </a:solidFill>
              <a:effectLst/>
              <a:uLnTx/>
              <a:uFillTx/>
              <a:latin typeface="Helvetica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Martin Henriksson</a:t>
            </a:r>
          </a:p>
        </p:txBody>
      </p:sp>
      <p:grpSp>
        <p:nvGrpSpPr>
          <p:cNvPr id="15" name="Grupp 14"/>
          <p:cNvGrpSpPr/>
          <p:nvPr/>
        </p:nvGrpSpPr>
        <p:grpSpPr>
          <a:xfrm>
            <a:off x="2555776" y="5270802"/>
            <a:ext cx="1476772" cy="830997"/>
            <a:chOff x="2555776" y="5270802"/>
            <a:chExt cx="1476772" cy="830997"/>
          </a:xfrm>
        </p:grpSpPr>
        <p:sp>
          <p:nvSpPr>
            <p:cNvPr id="17" name="textruta 16"/>
            <p:cNvSpPr txBox="1"/>
            <p:nvPr/>
          </p:nvSpPr>
          <p:spPr>
            <a:xfrm>
              <a:off x="2555776" y="5270802"/>
              <a:ext cx="1476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Region syd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Anders Ericson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5582383"/>
              <a:ext cx="360000" cy="360000"/>
            </a:xfrm>
            <a:prstGeom prst="rect">
              <a:avLst/>
            </a:prstGeom>
          </p:spPr>
        </p:pic>
      </p:grpSp>
      <p:grpSp>
        <p:nvGrpSpPr>
          <p:cNvPr id="14" name="Grupp 13"/>
          <p:cNvGrpSpPr/>
          <p:nvPr/>
        </p:nvGrpSpPr>
        <p:grpSpPr>
          <a:xfrm>
            <a:off x="2270893" y="4027666"/>
            <a:ext cx="1688586" cy="830997"/>
            <a:chOff x="2343962" y="4139862"/>
            <a:chExt cx="1688586" cy="830997"/>
          </a:xfrm>
        </p:grpSpPr>
        <p:sp>
          <p:nvSpPr>
            <p:cNvPr id="38" name="textruta 37"/>
            <p:cNvSpPr txBox="1"/>
            <p:nvPr/>
          </p:nvSpPr>
          <p:spPr>
            <a:xfrm>
              <a:off x="2343962" y="4139862"/>
              <a:ext cx="1688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Region Väst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Eva Magnusson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945" y="4455505"/>
              <a:ext cx="360000" cy="360000"/>
            </a:xfrm>
            <a:prstGeom prst="rect">
              <a:avLst/>
            </a:prstGeom>
          </p:spPr>
        </p:pic>
      </p:grpSp>
      <p:grpSp>
        <p:nvGrpSpPr>
          <p:cNvPr id="13" name="Grupp 12"/>
          <p:cNvGrpSpPr/>
          <p:nvPr/>
        </p:nvGrpSpPr>
        <p:grpSpPr>
          <a:xfrm>
            <a:off x="2627784" y="1988840"/>
            <a:ext cx="1688586" cy="830997"/>
            <a:chOff x="2627784" y="1988840"/>
            <a:chExt cx="1688586" cy="830997"/>
          </a:xfrm>
        </p:grpSpPr>
        <p:sp>
          <p:nvSpPr>
            <p:cNvPr id="31" name="textruta 30"/>
            <p:cNvSpPr txBox="1"/>
            <p:nvPr/>
          </p:nvSpPr>
          <p:spPr>
            <a:xfrm>
              <a:off x="2627784" y="1988840"/>
              <a:ext cx="1688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Region Norr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Hanna Appelros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" name="Bildobjekt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548" y="2298728"/>
              <a:ext cx="360000" cy="360000"/>
            </a:xfrm>
            <a:prstGeom prst="rect">
              <a:avLst/>
            </a:prstGeom>
          </p:spPr>
        </p:pic>
      </p:grpSp>
      <p:grpSp>
        <p:nvGrpSpPr>
          <p:cNvPr id="16" name="Grupp 15"/>
          <p:cNvGrpSpPr/>
          <p:nvPr/>
        </p:nvGrpSpPr>
        <p:grpSpPr>
          <a:xfrm>
            <a:off x="5380537" y="4858663"/>
            <a:ext cx="1476772" cy="830997"/>
            <a:chOff x="5380537" y="4858663"/>
            <a:chExt cx="1476772" cy="830997"/>
          </a:xfrm>
        </p:grpSpPr>
        <p:sp>
          <p:nvSpPr>
            <p:cNvPr id="29" name="textruta 28"/>
            <p:cNvSpPr txBox="1"/>
            <p:nvPr/>
          </p:nvSpPr>
          <p:spPr>
            <a:xfrm>
              <a:off x="5380537" y="4858663"/>
              <a:ext cx="1476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Region Öst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Maria </a:t>
              </a:r>
              <a:r>
                <a:rPr kumimoji="0" lang="sv-SE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Källming</a:t>
              </a: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1" name="Bildobjekt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5161195"/>
              <a:ext cx="360000" cy="360000"/>
            </a:xfrm>
            <a:prstGeom prst="rect">
              <a:avLst/>
            </a:prstGeom>
          </p:spPr>
        </p:pic>
      </p:grpSp>
      <p:pic>
        <p:nvPicPr>
          <p:cNvPr id="12" name="Bildobjekt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872" y="3959862"/>
            <a:ext cx="360000" cy="360000"/>
          </a:xfrm>
          <a:prstGeom prst="rect">
            <a:avLst/>
          </a:prstGeom>
        </p:spPr>
      </p:pic>
      <p:pic>
        <p:nvPicPr>
          <p:cNvPr id="37" name="Bildobjekt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09320"/>
            <a:ext cx="504056" cy="491364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846"/>
                    </a14:imgEffect>
                    <a14:imgEffect>
                      <a14:brightnessContrast bright="23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309" y="433809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03648" y="279337"/>
            <a:ext cx="6660000" cy="540000"/>
          </a:xfrm>
        </p:spPr>
        <p:txBody>
          <a:bodyPr>
            <a:normAutofit/>
          </a:bodyPr>
          <a:lstStyle/>
          <a:p>
            <a:r>
              <a:rPr lang="sv-SE" dirty="0" smtClean="0"/>
              <a:t>Rådgivning 2018</a:t>
            </a:r>
            <a:endParaRPr lang="sv-SE" sz="1300" dirty="0"/>
          </a:p>
        </p:txBody>
      </p:sp>
      <p:graphicFrame>
        <p:nvGraphicFramePr>
          <p:cNvPr id="3" name="Diagram 2"/>
          <p:cNvGraphicFramePr>
            <a:graphicFrameLocks/>
          </p:cNvGraphicFramePr>
          <p:nvPr>
            <p:extLst/>
          </p:nvPr>
        </p:nvGraphicFramePr>
        <p:xfrm>
          <a:off x="323528" y="1860887"/>
          <a:ext cx="410445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6"/>
          <p:cNvGraphicFramePr>
            <a:graphicFrameLocks/>
          </p:cNvGraphicFramePr>
          <p:nvPr>
            <p:extLst/>
          </p:nvPr>
        </p:nvGraphicFramePr>
        <p:xfrm>
          <a:off x="0" y="2039653"/>
          <a:ext cx="511256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ktangel 8"/>
          <p:cNvSpPr/>
          <p:nvPr/>
        </p:nvSpPr>
        <p:spPr>
          <a:xfrm>
            <a:off x="3512254" y="319816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graphicFrame>
        <p:nvGraphicFramePr>
          <p:cNvPr id="11" name="Diagram 10"/>
          <p:cNvGraphicFramePr>
            <a:graphicFrameLocks/>
          </p:cNvGraphicFramePr>
          <p:nvPr>
            <p:extLst/>
          </p:nvPr>
        </p:nvGraphicFramePr>
        <p:xfrm>
          <a:off x="280975" y="910034"/>
          <a:ext cx="4933056" cy="5276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Diagram 11"/>
          <p:cNvGraphicFramePr>
            <a:graphicFrameLocks/>
          </p:cNvGraphicFramePr>
          <p:nvPr>
            <p:extLst/>
          </p:nvPr>
        </p:nvGraphicFramePr>
        <p:xfrm>
          <a:off x="-381307" y="1206411"/>
          <a:ext cx="4827864" cy="4906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7164288" y="18864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097" y="1473813"/>
            <a:ext cx="4905375" cy="166687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7802" y="3540953"/>
            <a:ext cx="425289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84000" y="260648"/>
            <a:ext cx="6660000" cy="540000"/>
          </a:xfrm>
        </p:spPr>
        <p:txBody>
          <a:bodyPr>
            <a:noAutofit/>
          </a:bodyPr>
          <a:lstStyle/>
          <a:p>
            <a:pPr algn="l"/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Startbesök (modul 1A)</a:t>
            </a:r>
            <a:br>
              <a:rPr lang="sv-SE" dirty="0" smtClean="0"/>
            </a:br>
            <a:r>
              <a:rPr lang="sv-SE" sz="1600" b="0" dirty="0" smtClean="0"/>
              <a:t>Totalt 2010-2019: 3892 besök, besök 2019=176 (</a:t>
            </a:r>
            <a:r>
              <a:rPr lang="sv-SE" sz="1400" b="0" dirty="0" smtClean="0"/>
              <a:t>t </a:t>
            </a:r>
            <a:r>
              <a:rPr lang="sv-SE" sz="1400" b="0" dirty="0"/>
              <a:t>o m </a:t>
            </a:r>
            <a:r>
              <a:rPr lang="sv-SE" sz="1400" b="0" dirty="0" smtClean="0"/>
              <a:t>20 oktober)</a:t>
            </a:r>
            <a:r>
              <a:rPr lang="sv-SE" sz="1400" b="0" dirty="0"/>
              <a:t/>
            </a:r>
            <a:br>
              <a:rPr lang="sv-SE" sz="1400" b="0" dirty="0"/>
            </a:br>
            <a:endParaRPr lang="sv-SE" sz="1400" b="0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1268760"/>
          <a:ext cx="8064500" cy="504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71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>
            <p:extLst/>
          </p:nvPr>
        </p:nvGraphicFramePr>
        <p:xfrm>
          <a:off x="1043608" y="1628800"/>
          <a:ext cx="7416824" cy="4405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ktangel 1"/>
          <p:cNvSpPr/>
          <p:nvPr/>
        </p:nvSpPr>
        <p:spPr>
          <a:xfrm>
            <a:off x="1331640" y="332656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Antal rådgivningar </a:t>
            </a:r>
            <a:r>
              <a:rPr kumimoji="0" lang="sv-SE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totalt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</a:rPr>
              <a:t>Totalt 2010-2019: 35 877 besök, totalt  2019=1416 (</a:t>
            </a: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</a:rPr>
              <a:t>t o m 20 oktober)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65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512" y="366125"/>
            <a:ext cx="8061523" cy="539750"/>
          </a:xfrm>
        </p:spPr>
        <p:txBody>
          <a:bodyPr/>
          <a:lstStyle/>
          <a:p>
            <a:r>
              <a:rPr lang="sv-SE" dirty="0"/>
              <a:t>Mer av kurser och fältaktiviteter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11560" y="1439445"/>
            <a:ext cx="8026784" cy="4725859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I </a:t>
            </a:r>
            <a:r>
              <a:rPr lang="sv-SE" sz="2400" dirty="0" smtClean="0"/>
              <a:t>Landsbygdsprogrammet är 15 till </a:t>
            </a:r>
            <a:r>
              <a:rPr lang="sv-SE" sz="2400" dirty="0"/>
              <a:t>20 procent av medlen </a:t>
            </a:r>
            <a:r>
              <a:rPr lang="sv-SE" sz="2400" dirty="0" smtClean="0"/>
              <a:t>som fördelats till </a:t>
            </a:r>
            <a:r>
              <a:rPr lang="sv-SE" sz="2400" dirty="0"/>
              <a:t>länsstyrelserna avsatta för kurser och fältvandringar</a:t>
            </a:r>
          </a:p>
          <a:p>
            <a:endParaRPr lang="sv-S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358" y="3473292"/>
            <a:ext cx="3414972" cy="256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832" y="2620831"/>
            <a:ext cx="3888432" cy="290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6923351" y="5276914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Foto: Pernilla Kvarmo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416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040922" y="5789920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Foto: Pernilla Kvarmo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416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40935" y="332656"/>
            <a:ext cx="8061523" cy="539750"/>
          </a:xfrm>
        </p:spPr>
        <p:txBody>
          <a:bodyPr/>
          <a:lstStyle/>
          <a:p>
            <a:r>
              <a:rPr lang="sv-SE" dirty="0" smtClean="0"/>
              <a:t>Varannan åker är ett ”Greppa-fält” </a:t>
            </a:r>
            <a:r>
              <a:rPr lang="sv-SE" dirty="0" smtClean="0">
                <a:sym typeface="Wingdings" panose="05000000000000000000" pitchFamily="2" charset="2"/>
              </a:rPr>
              <a:t>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2392" y="1124744"/>
            <a:ext cx="8132056" cy="5112568"/>
          </a:xfrm>
        </p:spPr>
        <p:txBody>
          <a:bodyPr/>
          <a:lstStyle/>
          <a:p>
            <a:r>
              <a:rPr lang="sv-SE" altLang="sv-SE" sz="2000" dirty="0">
                <a:solidFill>
                  <a:schemeClr val="tx1"/>
                </a:solidFill>
              </a:rPr>
              <a:t>L</a:t>
            </a:r>
            <a:r>
              <a:rPr lang="sv-SE" altLang="sv-SE" sz="2000" dirty="0" smtClean="0">
                <a:solidFill>
                  <a:schemeClr val="tx1"/>
                </a:solidFill>
              </a:rPr>
              <a:t>antbrukare med </a:t>
            </a:r>
            <a:r>
              <a:rPr lang="sv-SE" altLang="sv-SE" sz="2000" dirty="0">
                <a:solidFill>
                  <a:schemeClr val="tx1"/>
                </a:solidFill>
              </a:rPr>
              <a:t>mer än </a:t>
            </a:r>
            <a:r>
              <a:rPr lang="sv-SE" altLang="sv-SE" sz="2000" b="1" dirty="0">
                <a:solidFill>
                  <a:schemeClr val="tx1"/>
                </a:solidFill>
              </a:rPr>
              <a:t>50 </a:t>
            </a:r>
            <a:r>
              <a:rPr lang="sv-SE" altLang="sv-SE" sz="2000" b="1" dirty="0" smtClean="0">
                <a:solidFill>
                  <a:schemeClr val="tx1"/>
                </a:solidFill>
              </a:rPr>
              <a:t>ha </a:t>
            </a:r>
            <a:r>
              <a:rPr lang="sv-SE" altLang="sv-SE" sz="2000" b="1" dirty="0">
                <a:solidFill>
                  <a:schemeClr val="tx1"/>
                </a:solidFill>
              </a:rPr>
              <a:t>eller 25 </a:t>
            </a:r>
            <a:r>
              <a:rPr lang="sv-SE" altLang="sv-SE" sz="2000" dirty="0" smtClean="0">
                <a:solidFill>
                  <a:schemeClr val="tx1"/>
                </a:solidFill>
              </a:rPr>
              <a:t>de får enskild rådgivning</a:t>
            </a:r>
          </a:p>
          <a:p>
            <a:endParaRPr lang="sv-SE" altLang="sv-SE" sz="2000" dirty="0">
              <a:solidFill>
                <a:schemeClr val="tx1"/>
              </a:solidFill>
            </a:endParaRPr>
          </a:p>
          <a:p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1,2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miljoner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hektar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åker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finns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på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 smtClean="0">
                <a:solidFill>
                  <a:schemeClr val="tx1"/>
                </a:solidFill>
                <a:latin typeface="Arial" charset="0"/>
              </a:rPr>
              <a:t>gårdar</a:t>
            </a:r>
            <a:r>
              <a:rPr lang="en-GB" altLang="sv-SE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vars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brukare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deltar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eller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har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deltagit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i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Greppa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err="1">
                <a:solidFill>
                  <a:schemeClr val="tx1"/>
                </a:solidFill>
                <a:latin typeface="Arial" charset="0"/>
              </a:rPr>
              <a:t>Näringen</a:t>
            </a: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, </a:t>
            </a:r>
            <a:endParaRPr lang="en-GB" altLang="sv-SE" sz="2000" dirty="0" smtClean="0">
              <a:solidFill>
                <a:schemeClr val="tx1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GB" altLang="sv-SE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v-SE" sz="2000" dirty="0" smtClean="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sv-SE" altLang="sv-SE" sz="2000" dirty="0" smtClean="0">
                <a:solidFill>
                  <a:schemeClr val="tx1"/>
                </a:solidFill>
              </a:rPr>
              <a:t>47 </a:t>
            </a:r>
            <a:r>
              <a:rPr lang="sv-SE" altLang="sv-SE" sz="2000" dirty="0">
                <a:solidFill>
                  <a:schemeClr val="tx1"/>
                </a:solidFill>
              </a:rPr>
              <a:t>% av den svenska </a:t>
            </a:r>
            <a:r>
              <a:rPr lang="sv-SE" altLang="sv-SE" sz="2000" b="1" dirty="0" smtClean="0">
                <a:solidFill>
                  <a:schemeClr val="tx1"/>
                </a:solidFill>
              </a:rPr>
              <a:t>åkerarealen</a:t>
            </a:r>
          </a:p>
          <a:p>
            <a:pPr marL="0" indent="0">
              <a:buNone/>
            </a:pPr>
            <a:endParaRPr lang="sv-SE" altLang="sv-SE" sz="2000" dirty="0" smtClean="0">
              <a:solidFill>
                <a:schemeClr val="tx1"/>
              </a:solidFill>
            </a:endParaRPr>
          </a:p>
          <a:p>
            <a:r>
              <a:rPr lang="sv-SE" altLang="sv-SE" sz="2000" b="1" dirty="0" smtClean="0">
                <a:solidFill>
                  <a:schemeClr val="tx1"/>
                </a:solidFill>
              </a:rPr>
              <a:t>7200</a:t>
            </a:r>
            <a:r>
              <a:rPr lang="sv-SE" altLang="sv-SE" sz="2000" dirty="0" smtClean="0">
                <a:solidFill>
                  <a:schemeClr val="tx1"/>
                </a:solidFill>
              </a:rPr>
              <a:t> lantbrukare är idag aktiva rådgivningsmedlemmar</a:t>
            </a:r>
          </a:p>
          <a:p>
            <a:endParaRPr lang="sv-SE" altLang="sv-SE" sz="2000" dirty="0" smtClean="0">
              <a:solidFill>
                <a:schemeClr val="tx1"/>
              </a:solidFill>
            </a:endParaRPr>
          </a:p>
          <a:p>
            <a:endParaRPr lang="sv-SE" altLang="sv-SE" sz="2000" dirty="0">
              <a:solidFill>
                <a:schemeClr val="tx1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3717032"/>
            <a:ext cx="435859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2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2281" y="260648"/>
            <a:ext cx="8061523" cy="539750"/>
          </a:xfrm>
        </p:spPr>
        <p:txBody>
          <a:bodyPr/>
          <a:lstStyle/>
          <a:p>
            <a:r>
              <a:rPr lang="sv-SE" dirty="0" smtClean="0"/>
              <a:t>Varannan åker är ett ”Greppa-fält” </a:t>
            </a:r>
            <a:r>
              <a:rPr lang="sv-SE" dirty="0" smtClean="0">
                <a:sym typeface="Wingdings" panose="05000000000000000000" pitchFamily="2" charset="2"/>
              </a:rPr>
              <a:t>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7" y="1137910"/>
            <a:ext cx="8261510" cy="5099401"/>
          </a:xfrm>
        </p:spPr>
        <p:txBody>
          <a:bodyPr/>
          <a:lstStyle/>
          <a:p>
            <a:endParaRPr lang="sv-SE" altLang="sv-SE" sz="2000" dirty="0">
              <a:solidFill>
                <a:schemeClr val="tx1"/>
              </a:solidFill>
            </a:endParaRPr>
          </a:p>
          <a:p>
            <a:r>
              <a:rPr lang="sv-SE" altLang="sv-SE" sz="2400" b="1" dirty="0" smtClean="0">
                <a:solidFill>
                  <a:schemeClr val="tx1"/>
                </a:solidFill>
              </a:rPr>
              <a:t>3300</a:t>
            </a:r>
            <a:r>
              <a:rPr lang="sv-SE" altLang="sv-SE" sz="2400" dirty="0" smtClean="0">
                <a:solidFill>
                  <a:schemeClr val="tx1"/>
                </a:solidFill>
              </a:rPr>
              <a:t> lantbrukare har varit aktiva i Greppa Näringen tidigare</a:t>
            </a:r>
          </a:p>
          <a:p>
            <a:r>
              <a:rPr lang="sv-SE" altLang="sv-SE" sz="2400" b="1" dirty="0" smtClean="0">
                <a:solidFill>
                  <a:schemeClr val="tx1"/>
                </a:solidFill>
              </a:rPr>
              <a:t>2500</a:t>
            </a:r>
            <a:r>
              <a:rPr lang="sv-SE" altLang="sv-SE" sz="2400" dirty="0" smtClean="0">
                <a:solidFill>
                  <a:schemeClr val="tx1"/>
                </a:solidFill>
              </a:rPr>
              <a:t> därutöver, har enbart fått råd om våtmarker och energi</a:t>
            </a:r>
            <a:endParaRPr lang="en-GB" altLang="sv-SE" sz="2400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GB" altLang="sv-SE" sz="2400" dirty="0" err="1" smtClean="0">
                <a:solidFill>
                  <a:schemeClr val="tx1"/>
                </a:solidFill>
                <a:latin typeface="Arial" charset="0"/>
              </a:rPr>
              <a:t>Drygt</a:t>
            </a:r>
            <a:r>
              <a:rPr lang="en-GB" altLang="sv-SE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Arial" charset="0"/>
              </a:rPr>
              <a:t>200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</a:rPr>
              <a:t>rådgivare</a:t>
            </a:r>
            <a:r>
              <a:rPr lang="en-GB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gör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charset="0"/>
              </a:rPr>
              <a:t>årligen</a:t>
            </a:r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 ca 15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gårdsbesök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charset="0"/>
              </a:rPr>
              <a:t>var</a:t>
            </a:r>
            <a:endParaRPr lang="sv-SE" altLang="sv-SE" sz="2400" dirty="0"/>
          </a:p>
          <a:p>
            <a:endParaRPr lang="sv-SE" altLang="sv-SE" sz="2400" dirty="0">
              <a:solidFill>
                <a:srgbClr val="FF0000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3850550"/>
            <a:ext cx="3168352" cy="21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 Vem är Greppa- lantbrukaren?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539750" y="1689774"/>
            <a:ext cx="8061325" cy="4400982"/>
          </a:xfrm>
        </p:spPr>
        <p:txBody>
          <a:bodyPr/>
          <a:lstStyle/>
          <a:p>
            <a:r>
              <a:rPr lang="sv-SE" sz="2000" b="1" dirty="0" smtClean="0"/>
              <a:t>Målgruppen</a:t>
            </a:r>
            <a:r>
              <a:rPr lang="sv-SE" sz="2000" dirty="0" smtClean="0"/>
              <a:t> för gårdsbesök är idag </a:t>
            </a:r>
            <a:r>
              <a:rPr lang="sv-SE" sz="2000" b="1" dirty="0" smtClean="0"/>
              <a:t>16 300 personer</a:t>
            </a:r>
          </a:p>
          <a:p>
            <a:pPr marL="0" indent="0">
              <a:buNone/>
            </a:pPr>
            <a:endParaRPr lang="sv-SE" sz="2400" dirty="0" smtClean="0"/>
          </a:p>
          <a:p>
            <a:r>
              <a:rPr lang="sv-SE" sz="2000" b="1" dirty="0" smtClean="0"/>
              <a:t>2016 fanns 63 000 jordbruksföretag </a:t>
            </a:r>
            <a:r>
              <a:rPr lang="sv-SE" sz="2000" dirty="0" smtClean="0"/>
              <a:t>i Sverige varav </a:t>
            </a:r>
          </a:p>
          <a:p>
            <a:pPr marL="0" indent="0">
              <a:buNone/>
            </a:pPr>
            <a:r>
              <a:rPr lang="sv-SE" sz="2000" dirty="0"/>
              <a:t> </a:t>
            </a:r>
            <a:r>
              <a:rPr lang="sv-SE" sz="2000" dirty="0" smtClean="0"/>
              <a:t>   15 750 heltidsföretag, år 2007 18 800, </a:t>
            </a:r>
          </a:p>
          <a:p>
            <a:pPr marL="0" indent="0">
              <a:buNone/>
            </a:pPr>
            <a:r>
              <a:rPr lang="sv-SE" sz="2000" dirty="0"/>
              <a:t> </a:t>
            </a:r>
            <a:r>
              <a:rPr lang="sv-SE" sz="2000" dirty="0" smtClean="0"/>
              <a:t>    d v s en minskning med 3000 vilket </a:t>
            </a:r>
          </a:p>
          <a:p>
            <a:pPr marL="0" indent="0">
              <a:buNone/>
            </a:pPr>
            <a:r>
              <a:rPr lang="sv-SE" sz="2000" dirty="0"/>
              <a:t> </a:t>
            </a:r>
            <a:r>
              <a:rPr lang="sv-SE" sz="2000" dirty="0" smtClean="0"/>
              <a:t>    motsvarar 333 per år. </a:t>
            </a:r>
          </a:p>
          <a:p>
            <a:pPr marL="0" indent="0">
              <a:buNone/>
            </a:pPr>
            <a:endParaRPr lang="sv-SE" sz="2400" dirty="0" smtClean="0"/>
          </a:p>
          <a:p>
            <a:r>
              <a:rPr lang="sv-SE" sz="2000" dirty="0" smtClean="0"/>
              <a:t>Andelen </a:t>
            </a:r>
            <a:r>
              <a:rPr lang="sv-SE" sz="2000" dirty="0"/>
              <a:t>lantbruksföretagare i Sverige </a:t>
            </a:r>
            <a:endParaRPr lang="sv-SE" sz="2000" dirty="0" smtClean="0"/>
          </a:p>
          <a:p>
            <a:pPr marL="0" indent="0">
              <a:buNone/>
            </a:pPr>
            <a:r>
              <a:rPr lang="sv-SE" sz="2000" dirty="0"/>
              <a:t> </a:t>
            </a:r>
            <a:r>
              <a:rPr lang="sv-SE" sz="2000" dirty="0" smtClean="0"/>
              <a:t>    </a:t>
            </a:r>
            <a:r>
              <a:rPr lang="sv-SE" sz="2000" b="1" dirty="0" smtClean="0"/>
              <a:t>äldre </a:t>
            </a:r>
            <a:r>
              <a:rPr lang="sv-SE" sz="2000" b="1" dirty="0"/>
              <a:t>än 64 år</a:t>
            </a:r>
            <a:r>
              <a:rPr lang="sv-SE" sz="2000" dirty="0"/>
              <a:t>, var 2016, 18 procent </a:t>
            </a:r>
            <a:endParaRPr lang="sv-SE" sz="2000" dirty="0" smtClean="0"/>
          </a:p>
          <a:p>
            <a:pPr marL="0" indent="0">
              <a:buNone/>
            </a:pPr>
            <a:r>
              <a:rPr lang="sv-SE" sz="2000" dirty="0" smtClean="0"/>
              <a:t>     (år 2007 var det 10 procent)</a:t>
            </a:r>
            <a:endParaRPr lang="sv-SE" sz="2000" dirty="0"/>
          </a:p>
          <a:p>
            <a:endParaRPr lang="sv-SE" sz="2400" dirty="0"/>
          </a:p>
          <a:p>
            <a:endParaRPr lang="sv-SE" sz="2400" dirty="0"/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latshållare för innehåll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56176" y="3068960"/>
            <a:ext cx="2318939" cy="30938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57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39552" y="998885"/>
            <a:ext cx="8061523" cy="539750"/>
          </a:xfrm>
        </p:spPr>
        <p:txBody>
          <a:bodyPr/>
          <a:lstStyle/>
          <a:p>
            <a:r>
              <a:rPr lang="sv-SE" dirty="0" smtClean="0"/>
              <a:t> Var finns Greppa- </a:t>
            </a:r>
            <a:r>
              <a:rPr lang="sv-SE" dirty="0"/>
              <a:t>lantbrukaren?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539552" y="1705111"/>
            <a:ext cx="8061325" cy="4176465"/>
          </a:xfrm>
        </p:spPr>
        <p:txBody>
          <a:bodyPr/>
          <a:lstStyle/>
          <a:p>
            <a:r>
              <a:rPr lang="sv-SE" sz="2000" dirty="0" smtClean="0"/>
              <a:t>Störst </a:t>
            </a:r>
            <a:r>
              <a:rPr lang="sv-SE" sz="2000" dirty="0"/>
              <a:t>andel </a:t>
            </a:r>
            <a:r>
              <a:rPr lang="sv-SE" sz="2000" b="1" dirty="0"/>
              <a:t>heltidsföretag</a:t>
            </a:r>
            <a:r>
              <a:rPr lang="sv-SE" sz="2000" dirty="0"/>
              <a:t> finns i Gotlands </a:t>
            </a:r>
            <a:r>
              <a:rPr lang="sv-SE" sz="2000" dirty="0" smtClean="0"/>
              <a:t>län, 45 procent och </a:t>
            </a:r>
            <a:r>
              <a:rPr lang="sv-SE" sz="2000" dirty="0"/>
              <a:t>lägst i Norrbottens </a:t>
            </a:r>
            <a:r>
              <a:rPr lang="sv-SE" sz="2000" dirty="0" smtClean="0"/>
              <a:t>län 13 procent.</a:t>
            </a:r>
          </a:p>
          <a:p>
            <a:endParaRPr lang="sv-SE" sz="2000" dirty="0" smtClean="0"/>
          </a:p>
          <a:p>
            <a:r>
              <a:rPr lang="sv-SE" sz="2000" dirty="0"/>
              <a:t>Heltidsföretagen brukar 1,9 miljoner ha åker, </a:t>
            </a:r>
            <a:r>
              <a:rPr lang="sv-SE" sz="2000" dirty="0" smtClean="0"/>
              <a:t> </a:t>
            </a:r>
            <a:r>
              <a:rPr lang="sv-SE" sz="2000" b="1" dirty="0" smtClean="0"/>
              <a:t>72 </a:t>
            </a:r>
            <a:r>
              <a:rPr lang="sv-SE" sz="2000" b="1" dirty="0"/>
              <a:t>procent av all åkermark</a:t>
            </a:r>
            <a:r>
              <a:rPr lang="sv-SE" sz="2000" dirty="0" smtClean="0"/>
              <a:t>. Andelen är högst i Skånes, 85 procent och lägst i Dalarnas län 59 procent.</a:t>
            </a:r>
          </a:p>
          <a:p>
            <a:endParaRPr lang="sv-SE" sz="2000" dirty="0" smtClean="0"/>
          </a:p>
          <a:p>
            <a:r>
              <a:rPr lang="sv-SE" sz="2000" dirty="0" smtClean="0"/>
              <a:t>Företag med </a:t>
            </a:r>
            <a:r>
              <a:rPr lang="sv-SE" sz="2000" b="1" dirty="0" smtClean="0"/>
              <a:t>mjölk-, gris- och fjäderfäproduktion</a:t>
            </a:r>
            <a:r>
              <a:rPr lang="sv-SE" sz="2000" dirty="0" smtClean="0"/>
              <a:t> är nästan alla heltidsföretag.</a:t>
            </a:r>
            <a:endParaRPr lang="sv-SE" sz="2000" dirty="0"/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7602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5850" y="1070147"/>
            <a:ext cx="8061523" cy="539750"/>
          </a:xfrm>
        </p:spPr>
        <p:txBody>
          <a:bodyPr/>
          <a:lstStyle/>
          <a:p>
            <a:pPr algn="ctr"/>
            <a:r>
              <a:rPr lang="sv-SE" sz="2400" dirty="0"/>
              <a:t>Miljökänsliga områden enligt </a:t>
            </a:r>
            <a:r>
              <a:rPr lang="sv-SE" sz="2400" dirty="0" smtClean="0"/>
              <a:t>Nitratdirektivet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000" b="0" dirty="0" smtClean="0"/>
              <a:t>75 % av Sveriges åkerareal finns i känsligt område (rosa färg)</a:t>
            </a:r>
            <a:endParaRPr lang="sv-SE" sz="2000" b="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05718" y="1832190"/>
            <a:ext cx="3954462" cy="4032448"/>
          </a:xfrm>
        </p:spPr>
        <p:txBody>
          <a:bodyPr/>
          <a:lstStyle/>
          <a:p>
            <a:pPr marL="0" indent="0">
              <a:buNone/>
            </a:pPr>
            <a:r>
              <a:rPr lang="sv-SE" sz="1800" dirty="0" smtClean="0"/>
              <a:t>Här görs det mesta av Greppa Näringens aktiviteter, men verksamhet bedrivs </a:t>
            </a:r>
          </a:p>
          <a:p>
            <a:pPr marL="0" indent="0">
              <a:buNone/>
            </a:pPr>
            <a:r>
              <a:rPr lang="sv-SE" sz="1800" b="1" dirty="0" smtClean="0"/>
              <a:t>i alla län </a:t>
            </a:r>
            <a:r>
              <a:rPr lang="sv-SE" sz="1800" dirty="0" smtClean="0"/>
              <a:t>sedan 2015</a:t>
            </a:r>
            <a:endParaRPr lang="sv-SE" sz="1800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latshållare för innehåll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5850" y="2025154"/>
            <a:ext cx="3954463" cy="3962419"/>
          </a:xfrm>
          <a:prstGeom prst="rect">
            <a:avLst/>
          </a:prstGeom>
        </p:spPr>
      </p:pic>
      <p:pic>
        <p:nvPicPr>
          <p:cNvPr id="9" name="Platshållare för innehåll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76256" y="2492896"/>
            <a:ext cx="1665476" cy="35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latshållare för innehåll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" r="-588"/>
          <a:stretch/>
        </p:blipFill>
        <p:spPr bwMode="auto">
          <a:xfrm>
            <a:off x="4600984" y="3481492"/>
            <a:ext cx="2225754" cy="157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4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7454" y="188640"/>
            <a:ext cx="8061523" cy="539750"/>
          </a:xfrm>
        </p:spPr>
        <p:txBody>
          <a:bodyPr/>
          <a:lstStyle/>
          <a:p>
            <a:r>
              <a:rPr lang="sv-SE" dirty="0" smtClean="0"/>
              <a:t>Många sakfrågor ingår i Greppa Näringen </a:t>
            </a:r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268760"/>
            <a:ext cx="3121423" cy="240203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66" y="3910544"/>
            <a:ext cx="3353091" cy="223132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295947"/>
            <a:ext cx="2820859" cy="2002594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979" y="3531929"/>
            <a:ext cx="4041998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1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Greppa Näringen har mycket att erbjuda</a:t>
            </a:r>
            <a:endParaRPr lang="sv-SE" dirty="0"/>
          </a:p>
        </p:txBody>
      </p:sp>
      <p:sp>
        <p:nvSpPr>
          <p:cNvPr id="6" name="Underrubrik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Vi ska tillsammans se till att åtgärder görs på gårdarna!</a:t>
            </a:r>
            <a:endParaRPr lang="sv-SE" dirty="0"/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4193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469" y="260648"/>
            <a:ext cx="8061523" cy="539750"/>
          </a:xfrm>
        </p:spPr>
        <p:txBody>
          <a:bodyPr/>
          <a:lstStyle/>
          <a:p>
            <a:r>
              <a:rPr lang="sv-SE" dirty="0" smtClean="0"/>
              <a:t>1. Varför </a:t>
            </a:r>
            <a:r>
              <a:rPr lang="sv-SE" dirty="0"/>
              <a:t>finns Greppa Näringen?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67" y="1052736"/>
            <a:ext cx="8061325" cy="5616624"/>
          </a:xfrm>
        </p:spPr>
        <p:txBody>
          <a:bodyPr/>
          <a:lstStyle/>
          <a:p>
            <a:r>
              <a:rPr lang="sv-SE" sz="2000" b="1" dirty="0" smtClean="0">
                <a:solidFill>
                  <a:schemeClr val="tx1"/>
                </a:solidFill>
              </a:rPr>
              <a:t>Nationella miljökvalitetsmål- </a:t>
            </a:r>
            <a:r>
              <a:rPr lang="sv-SE" sz="2000" dirty="0" smtClean="0">
                <a:solidFill>
                  <a:schemeClr val="tx1"/>
                </a:solidFill>
              </a:rPr>
              <a:t>generationsmål till 2020</a:t>
            </a:r>
          </a:p>
          <a:p>
            <a:endParaRPr lang="sv-SE" sz="2000" b="1" dirty="0">
              <a:solidFill>
                <a:schemeClr val="tx1"/>
              </a:solidFill>
            </a:endParaRPr>
          </a:p>
          <a:p>
            <a:endParaRPr lang="sv-SE" sz="2000" b="1" dirty="0" smtClean="0">
              <a:solidFill>
                <a:schemeClr val="tx1"/>
              </a:solidFill>
            </a:endParaRPr>
          </a:p>
          <a:p>
            <a:endParaRPr lang="sv-SE" sz="2000" b="1" dirty="0">
              <a:solidFill>
                <a:schemeClr val="tx1"/>
              </a:solidFill>
            </a:endParaRPr>
          </a:p>
          <a:p>
            <a:endParaRPr lang="sv-SE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sz="2400" b="1" dirty="0" smtClean="0">
              <a:solidFill>
                <a:schemeClr val="tx1"/>
              </a:solidFill>
            </a:endParaRPr>
          </a:p>
          <a:p>
            <a:r>
              <a:rPr lang="sv-SE" sz="2000" b="1" dirty="0" smtClean="0">
                <a:solidFill>
                  <a:schemeClr val="tx1"/>
                </a:solidFill>
              </a:rPr>
              <a:t>EU:s </a:t>
            </a:r>
            <a:r>
              <a:rPr lang="sv-SE" sz="2000" b="1" dirty="0">
                <a:solidFill>
                  <a:schemeClr val="tx1"/>
                </a:solidFill>
              </a:rPr>
              <a:t>nitratdirektiv </a:t>
            </a:r>
            <a:r>
              <a:rPr lang="sv-SE" sz="2000" dirty="0">
                <a:solidFill>
                  <a:schemeClr val="tx1"/>
                </a:solidFill>
              </a:rPr>
              <a:t>översyn vart 4:e år </a:t>
            </a:r>
          </a:p>
          <a:p>
            <a:r>
              <a:rPr lang="sv-SE" sz="2000" b="1" dirty="0" smtClean="0">
                <a:solidFill>
                  <a:schemeClr val="tx1"/>
                </a:solidFill>
              </a:rPr>
              <a:t>EU:s ramdirektiv </a:t>
            </a:r>
            <a:r>
              <a:rPr lang="sv-SE" sz="2000" b="1" dirty="0">
                <a:solidFill>
                  <a:schemeClr val="tx1"/>
                </a:solidFill>
              </a:rPr>
              <a:t>för vatten </a:t>
            </a:r>
            <a:r>
              <a:rPr lang="sv-SE" sz="2000" dirty="0" smtClean="0">
                <a:solidFill>
                  <a:schemeClr val="tx1"/>
                </a:solidFill>
              </a:rPr>
              <a:t>2021/2027 åtgärdsprogram</a:t>
            </a:r>
          </a:p>
          <a:p>
            <a:r>
              <a:rPr lang="sv-SE" sz="2000" b="1" dirty="0">
                <a:solidFill>
                  <a:schemeClr val="tx1"/>
                </a:solidFill>
              </a:rPr>
              <a:t>BSAP</a:t>
            </a:r>
            <a:r>
              <a:rPr lang="sv-SE" sz="2400" dirty="0">
                <a:solidFill>
                  <a:schemeClr val="tx1"/>
                </a:solidFill>
              </a:rPr>
              <a:t> -</a:t>
            </a:r>
            <a:r>
              <a:rPr lang="sv-SE" sz="2000" dirty="0">
                <a:solidFill>
                  <a:schemeClr val="tx1"/>
                </a:solidFill>
              </a:rPr>
              <a:t>Baltic Sea Action Plan till 2021, överenskommelse inom HELCOM för att återställa Östersjöns </a:t>
            </a:r>
            <a:r>
              <a:rPr lang="sv-SE" sz="2000" dirty="0" smtClean="0">
                <a:solidFill>
                  <a:schemeClr val="tx1"/>
                </a:solidFill>
              </a:rPr>
              <a:t>status</a:t>
            </a:r>
            <a:endParaRPr lang="sv-SE" sz="2000" dirty="0">
              <a:solidFill>
                <a:schemeClr val="tx1"/>
              </a:solidFill>
            </a:endParaRPr>
          </a:p>
          <a:p>
            <a:r>
              <a:rPr lang="sv-SE" sz="2000" b="1" dirty="0">
                <a:solidFill>
                  <a:schemeClr val="tx1"/>
                </a:solidFill>
              </a:rPr>
              <a:t>Fler:</a:t>
            </a:r>
            <a:r>
              <a:rPr lang="sv-SE" sz="2000" dirty="0">
                <a:solidFill>
                  <a:schemeClr val="tx1"/>
                </a:solidFill>
              </a:rPr>
              <a:t> klimatmål, EU-direktiv för luftföroreningar, </a:t>
            </a:r>
            <a:r>
              <a:rPr lang="sv-SE" sz="2000" dirty="0" smtClean="0">
                <a:solidFill>
                  <a:schemeClr val="tx1"/>
                </a:solidFill>
              </a:rPr>
              <a:t>hållbar hantering av växtskyddsmedel </a:t>
            </a:r>
            <a:r>
              <a:rPr lang="sv-SE" sz="2000" dirty="0">
                <a:solidFill>
                  <a:schemeClr val="tx1"/>
                </a:solidFill>
              </a:rPr>
              <a:t>(IPM), mål för ekologisk produktion, m.m.</a:t>
            </a:r>
          </a:p>
          <a:p>
            <a:endParaRPr lang="sv-SE" sz="2000" b="1" dirty="0" smtClean="0">
              <a:solidFill>
                <a:schemeClr val="tx1"/>
              </a:solidFill>
            </a:endParaRPr>
          </a:p>
          <a:p>
            <a:endParaRPr lang="sv-SE" sz="2000" b="1" dirty="0" smtClean="0">
              <a:solidFill>
                <a:schemeClr val="tx1"/>
              </a:solidFill>
            </a:endParaRPr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56792"/>
            <a:ext cx="5370809" cy="17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280920" cy="539750"/>
          </a:xfrm>
        </p:spPr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1. Varför </a:t>
            </a:r>
            <a:r>
              <a:rPr lang="sv-SE" dirty="0"/>
              <a:t>finns Greppa Näringen</a:t>
            </a:r>
            <a:r>
              <a:rPr lang="sv-SE" dirty="0" smtClean="0"/>
              <a:t>? </a:t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3568" y="1557129"/>
            <a:ext cx="8061325" cy="4176465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>
                <a:solidFill>
                  <a:srgbClr val="FF0000"/>
                </a:solidFill>
              </a:rPr>
              <a:t>= Samhället har förväntningar på </a:t>
            </a:r>
            <a:r>
              <a:rPr lang="sv-SE" sz="2400" dirty="0" smtClean="0">
                <a:solidFill>
                  <a:srgbClr val="FF0000"/>
                </a:solidFill>
              </a:rPr>
              <a:t>jordbruket</a:t>
            </a:r>
            <a:endParaRPr lang="sv-SE" sz="2400" i="1" dirty="0" smtClean="0"/>
          </a:p>
          <a:p>
            <a:pPr marL="0" indent="0">
              <a:buNone/>
            </a:pPr>
            <a:r>
              <a:rPr lang="sv-SE" sz="2400" i="1" dirty="0" smtClean="0"/>
              <a:t>Handlingsplan för livsmedelsstrategin, jan 2017:</a:t>
            </a:r>
          </a:p>
          <a:p>
            <a:pPr marL="0" indent="0">
              <a:buNone/>
            </a:pPr>
            <a:endParaRPr lang="sv-SE" sz="2400" i="1" dirty="0" smtClean="0"/>
          </a:p>
          <a:p>
            <a:pPr marL="0" indent="0">
              <a:buNone/>
            </a:pPr>
            <a:r>
              <a:rPr lang="sv-SE" sz="2400" i="1" dirty="0" smtClean="0"/>
              <a:t>” …det </a:t>
            </a:r>
            <a:r>
              <a:rPr lang="sv-SE" sz="2400" i="1" dirty="0"/>
              <a:t>viktiga arbetet för att nå relevanta miljömål, öka den ekologiska produktionen samt stärka </a:t>
            </a:r>
            <a:r>
              <a:rPr lang="sv-SE" sz="2400" i="1" dirty="0" smtClean="0"/>
              <a:t>livsmedelssektorns </a:t>
            </a:r>
          </a:p>
          <a:p>
            <a:pPr marL="0" indent="0">
              <a:buNone/>
            </a:pPr>
            <a:r>
              <a:rPr lang="sv-SE" sz="2400" i="1" dirty="0" smtClean="0"/>
              <a:t>konkurrenskraft” </a:t>
            </a:r>
            <a:endParaRPr lang="sv-SE" sz="2400" i="1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30" y="3789040"/>
            <a:ext cx="335309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252536" y="1161058"/>
            <a:ext cx="9145016" cy="539750"/>
          </a:xfrm>
        </p:spPr>
        <p:txBody>
          <a:bodyPr/>
          <a:lstStyle/>
          <a:p>
            <a:r>
              <a:rPr lang="sv-SE" dirty="0"/>
              <a:t>I</a:t>
            </a:r>
            <a:r>
              <a:rPr lang="sv-SE" dirty="0" smtClean="0"/>
              <a:t>ntroduktionskurs för rådgivare, två dagar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23528" y="1992030"/>
            <a:ext cx="4320480" cy="410445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v-SE" sz="2400" dirty="0" smtClean="0"/>
              <a:t>Jordbrukets miljöpåverkan</a:t>
            </a:r>
            <a:endParaRPr lang="sv-SE" sz="2400" dirty="0"/>
          </a:p>
          <a:p>
            <a:pPr marL="457200" indent="-457200">
              <a:buFont typeface="+mj-lt"/>
              <a:buAutoNum type="arabicPeriod"/>
            </a:pPr>
            <a:endParaRPr lang="sv-SE" sz="2400" dirty="0"/>
          </a:p>
          <a:p>
            <a:pPr marL="457200" indent="-457200">
              <a:buFont typeface="+mj-lt"/>
              <a:buAutoNum type="arabicPeriod"/>
            </a:pPr>
            <a:r>
              <a:rPr lang="sv-SE" sz="2400" dirty="0"/>
              <a:t>Verktyg för </a:t>
            </a:r>
            <a:r>
              <a:rPr lang="sv-SE" sz="2400" dirty="0" smtClean="0"/>
              <a:t>rådgivare och för lantbrukare</a:t>
            </a:r>
            <a:endParaRPr lang="sv-SE" sz="2400" dirty="0"/>
          </a:p>
          <a:p>
            <a:pPr marL="457200" indent="-457200">
              <a:buFont typeface="+mj-lt"/>
              <a:buAutoNum type="arabicPeriod"/>
            </a:pPr>
            <a:endParaRPr lang="sv-SE" sz="2400" dirty="0"/>
          </a:p>
          <a:p>
            <a:pPr marL="457200" indent="-457200">
              <a:buFont typeface="+mj-lt"/>
              <a:buAutoNum type="arabicPeriod"/>
            </a:pPr>
            <a:r>
              <a:rPr lang="sv-SE" sz="2400" dirty="0" smtClean="0"/>
              <a:t>Teambildning och </a:t>
            </a:r>
            <a:r>
              <a:rPr lang="sv-SE" sz="2400" dirty="0"/>
              <a:t>samverkan </a:t>
            </a:r>
            <a:r>
              <a:rPr lang="sv-SE" sz="2400" dirty="0" smtClean="0"/>
              <a:t>mellan </a:t>
            </a:r>
            <a:r>
              <a:rPr lang="sv-SE" sz="2400" dirty="0"/>
              <a:t>rådgivare</a:t>
            </a:r>
          </a:p>
          <a:p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041" y="2276872"/>
            <a:ext cx="3507714" cy="29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Greppa Näringen?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95536" y="1772816"/>
            <a:ext cx="4824536" cy="432048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-</a:t>
            </a:r>
            <a:r>
              <a:rPr lang="sv-SE" sz="2000" dirty="0" smtClean="0"/>
              <a:t>kostnadsfri </a:t>
            </a:r>
            <a:r>
              <a:rPr lang="sv-SE" sz="2000" dirty="0"/>
              <a:t>rådgivning </a:t>
            </a:r>
            <a:r>
              <a:rPr lang="sv-SE" sz="2000" dirty="0" smtClean="0"/>
              <a:t>och information som lantbrukaren </a:t>
            </a:r>
            <a:r>
              <a:rPr lang="sv-SE" sz="2000" dirty="0"/>
              <a:t>och miljön tjänar </a:t>
            </a:r>
            <a:r>
              <a:rPr lang="sv-SE" sz="2000" dirty="0" smtClean="0"/>
              <a:t>på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-startade </a:t>
            </a:r>
            <a:r>
              <a:rPr lang="sv-SE" sz="2000" dirty="0" smtClean="0"/>
              <a:t>2001 i </a:t>
            </a:r>
            <a:r>
              <a:rPr lang="sv-SE" sz="2000" dirty="0" err="1" smtClean="0"/>
              <a:t>sydlänen</a:t>
            </a:r>
            <a:r>
              <a:rPr lang="sv-SE" sz="2000" dirty="0" smtClean="0"/>
              <a:t>, har utvidgats efterhand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-</a:t>
            </a:r>
            <a:r>
              <a:rPr lang="sv-SE" sz="2000" dirty="0" smtClean="0"/>
              <a:t>arbetet sker i </a:t>
            </a:r>
            <a:r>
              <a:rPr lang="sv-SE" sz="2000" dirty="0"/>
              <a:t>samverkan mellan Jordbruksverket, LRF, länsstyrelserna </a:t>
            </a:r>
            <a:r>
              <a:rPr lang="sv-SE" sz="2000" dirty="0" smtClean="0"/>
              <a:t>och rådgivningsföretagen</a:t>
            </a:r>
          </a:p>
          <a:p>
            <a:pPr marL="0" indent="0">
              <a:buNone/>
            </a:pPr>
            <a:endParaRPr lang="sv-SE" sz="2000" dirty="0" smtClean="0"/>
          </a:p>
          <a:p>
            <a:pPr marL="0" indent="0">
              <a:buNone/>
            </a:pPr>
            <a:r>
              <a:rPr lang="sv-SE" sz="2000" dirty="0" smtClean="0"/>
              <a:t>-finansieras av Landsbygdsprogrammet,</a:t>
            </a:r>
          </a:p>
          <a:p>
            <a:pPr marL="0" indent="0">
              <a:buNone/>
            </a:pPr>
            <a:r>
              <a:rPr lang="sv-SE" altLang="sv-SE" sz="2000" dirty="0">
                <a:solidFill>
                  <a:schemeClr val="tx1"/>
                </a:solidFill>
                <a:latin typeface="Arial" charset="0"/>
              </a:rPr>
              <a:t>5</a:t>
            </a:r>
            <a:r>
              <a:rPr lang="sv-SE" altLang="sv-SE" sz="2000" dirty="0" smtClean="0">
                <a:solidFill>
                  <a:schemeClr val="tx1"/>
                </a:solidFill>
                <a:latin typeface="Arial" charset="0"/>
              </a:rPr>
              <a:t>0 </a:t>
            </a:r>
            <a:r>
              <a:rPr lang="sv-SE" altLang="sv-SE" sz="2000" dirty="0">
                <a:solidFill>
                  <a:schemeClr val="tx1"/>
                </a:solidFill>
                <a:latin typeface="Arial" charset="0"/>
              </a:rPr>
              <a:t>miljoner per år, varav 2/3 </a:t>
            </a:r>
            <a:r>
              <a:rPr lang="sv-SE" altLang="sv-SE" sz="2000" dirty="0" smtClean="0">
                <a:solidFill>
                  <a:schemeClr val="tx1"/>
                </a:solidFill>
                <a:latin typeface="Arial" charset="0"/>
              </a:rPr>
              <a:t>till länen</a:t>
            </a:r>
            <a:endParaRPr lang="sv-SE" sz="2000" dirty="0" smtClean="0"/>
          </a:p>
          <a:p>
            <a:endParaRPr lang="sv-SE" sz="2400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894" y="1916832"/>
            <a:ext cx="2961181" cy="3924820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946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2. Hur </a:t>
            </a:r>
            <a:r>
              <a:rPr lang="sv-SE" dirty="0"/>
              <a:t>arbetar Greppa Näringen?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750" y="1679114"/>
            <a:ext cx="8061325" cy="4176465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>
                <a:solidFill>
                  <a:srgbClr val="FF0000"/>
                </a:solidFill>
              </a:rPr>
              <a:t>= Rådgivning till </a:t>
            </a:r>
            <a:r>
              <a:rPr lang="sv-SE" dirty="0">
                <a:solidFill>
                  <a:srgbClr val="FF0000"/>
                </a:solidFill>
              </a:rPr>
              <a:t>och dialog med </a:t>
            </a:r>
            <a:r>
              <a:rPr lang="sv-SE" dirty="0" smtClean="0">
                <a:solidFill>
                  <a:srgbClr val="FF0000"/>
                </a:solidFill>
              </a:rPr>
              <a:t>lantbrukaren</a:t>
            </a:r>
            <a:endParaRPr lang="sv-SE" dirty="0">
              <a:solidFill>
                <a:srgbClr val="FF0000"/>
              </a:solidFill>
            </a:endParaRPr>
          </a:p>
          <a:p>
            <a:r>
              <a:rPr lang="sv-SE" sz="2400" u="sng" dirty="0" smtClean="0"/>
              <a:t>Rådgivarens uppdrag:</a:t>
            </a:r>
            <a:endParaRPr lang="sv-SE" sz="2400" u="sng" dirty="0"/>
          </a:p>
          <a:p>
            <a:pPr lvl="1"/>
            <a:r>
              <a:rPr lang="sv-SE" sz="2000" dirty="0"/>
              <a:t>representera Greppa Näringen</a:t>
            </a:r>
          </a:p>
          <a:p>
            <a:pPr lvl="1"/>
            <a:r>
              <a:rPr lang="sv-SE" sz="2000" dirty="0"/>
              <a:t>hitta ett bra arbetssätt</a:t>
            </a:r>
          </a:p>
          <a:p>
            <a:pPr lvl="1"/>
            <a:r>
              <a:rPr lang="sv-SE" sz="2000" dirty="0"/>
              <a:t>argumentera för miljöåtgärder</a:t>
            </a:r>
          </a:p>
          <a:p>
            <a:pPr lvl="1"/>
            <a:r>
              <a:rPr lang="sv-SE" sz="2000" dirty="0"/>
              <a:t>samarbeta med andra </a:t>
            </a:r>
            <a:r>
              <a:rPr lang="sv-SE" sz="2000" dirty="0" smtClean="0"/>
              <a:t>rådgivare</a:t>
            </a:r>
          </a:p>
          <a:p>
            <a:pPr lvl="1"/>
            <a:endParaRPr lang="sv-SE" sz="2000" dirty="0"/>
          </a:p>
          <a:p>
            <a:r>
              <a:rPr lang="sv-SE" sz="2400" u="sng" dirty="0"/>
              <a:t>Lantbrukare önskar:</a:t>
            </a:r>
          </a:p>
          <a:p>
            <a:pPr lvl="1"/>
            <a:r>
              <a:rPr lang="sv-SE" sz="2000" dirty="0"/>
              <a:t>information </a:t>
            </a:r>
            <a:r>
              <a:rPr lang="sv-SE" sz="2000" dirty="0" smtClean="0"/>
              <a:t>och diskussion om </a:t>
            </a:r>
            <a:r>
              <a:rPr lang="sv-SE" sz="2000" dirty="0"/>
              <a:t>åtgärder som är </a:t>
            </a:r>
            <a:r>
              <a:rPr lang="sv-SE" sz="2000" u="sng" dirty="0"/>
              <a:t>lönsamma</a:t>
            </a:r>
          </a:p>
          <a:p>
            <a:pPr lvl="1"/>
            <a:r>
              <a:rPr lang="sv-SE" sz="2000" u="sng" dirty="0"/>
              <a:t>resultat</a:t>
            </a:r>
            <a:r>
              <a:rPr lang="sv-SE" sz="2000" dirty="0"/>
              <a:t> av gårdens arbete + alla gårdar </a:t>
            </a:r>
            <a:r>
              <a:rPr lang="sv-SE" sz="2000" dirty="0" smtClean="0"/>
              <a:t>tillsammans</a:t>
            </a:r>
            <a:endParaRPr lang="sv-SE" sz="200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196" y="2348880"/>
            <a:ext cx="2664183" cy="2304488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6984211" y="4407147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/>
              <a:t>Foto: </a:t>
            </a:r>
            <a:r>
              <a:rPr lang="sv-SE" sz="1000" dirty="0"/>
              <a:t>P</a:t>
            </a:r>
            <a:r>
              <a:rPr lang="sv-SE" sz="1000" dirty="0" smtClean="0"/>
              <a:t>ernilla Kvarmo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9193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323528" y="980728"/>
          <a:ext cx="84249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ruta 2"/>
          <p:cNvSpPr txBox="1"/>
          <p:nvPr/>
        </p:nvSpPr>
        <p:spPr>
          <a:xfrm>
            <a:off x="1979712" y="18864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Vem gör vad?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004165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85201" y="223712"/>
            <a:ext cx="7416824" cy="539750"/>
          </a:xfrm>
        </p:spPr>
        <p:txBody>
          <a:bodyPr/>
          <a:lstStyle/>
          <a:p>
            <a:r>
              <a:rPr lang="sv-SE" sz="2400" dirty="0" smtClean="0"/>
              <a:t>Var finns Greppa Näringen vid Jordbruksverket?</a:t>
            </a:r>
            <a:endParaRPr lang="sv-SE" sz="2400" dirty="0"/>
          </a:p>
        </p:txBody>
      </p:sp>
      <p:pic>
        <p:nvPicPr>
          <p:cNvPr id="1026" name="Picture 2" descr="Bildresultat för sverigekarta lä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569" y="1006458"/>
            <a:ext cx="2232248" cy="520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ak pilkoppling 8"/>
          <p:cNvCxnSpPr/>
          <p:nvPr/>
        </p:nvCxnSpPr>
        <p:spPr>
          <a:xfrm>
            <a:off x="2370798" y="5243977"/>
            <a:ext cx="1832897" cy="659777"/>
          </a:xfrm>
          <a:prstGeom prst="straightConnector1">
            <a:avLst/>
          </a:prstGeom>
          <a:ln w="28575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/>
          <p:cNvCxnSpPr/>
          <p:nvPr/>
        </p:nvCxnSpPr>
        <p:spPr>
          <a:xfrm>
            <a:off x="3699457" y="4404123"/>
            <a:ext cx="572698" cy="678382"/>
          </a:xfrm>
          <a:prstGeom prst="straightConnector1">
            <a:avLst/>
          </a:prstGeom>
          <a:ln w="28575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 36"/>
          <p:cNvGrpSpPr/>
          <p:nvPr/>
        </p:nvGrpSpPr>
        <p:grpSpPr>
          <a:xfrm>
            <a:off x="644481" y="3773119"/>
            <a:ext cx="1490039" cy="2492990"/>
            <a:chOff x="644312" y="3763271"/>
            <a:chExt cx="1490039" cy="2492990"/>
          </a:xfrm>
        </p:grpSpPr>
        <p:sp>
          <p:nvSpPr>
            <p:cNvPr id="4" name="textruta 3"/>
            <p:cNvSpPr txBox="1"/>
            <p:nvPr/>
          </p:nvSpPr>
          <p:spPr>
            <a:xfrm>
              <a:off x="644312" y="3763271"/>
              <a:ext cx="147677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Alnarp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Stina Olofsson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Cecilia Linge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Maria Fermvik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Emma Hjelm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Alexander Regnér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Katarina Mattsson</a:t>
              </a:r>
            </a:p>
          </p:txBody>
        </p:sp>
        <p:pic>
          <p:nvPicPr>
            <p:cNvPr id="1028" name="Picture 4" descr="Stina Olofsson, projektledare Greppa Näringe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358" y="4034234"/>
              <a:ext cx="360040" cy="360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ecilia Ling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351" y="4398358"/>
              <a:ext cx="360000" cy="356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Maria Fermvik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235" y="4758032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Katarina Mattsso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751" y="5839595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upp 38"/>
          <p:cNvGrpSpPr/>
          <p:nvPr/>
        </p:nvGrpSpPr>
        <p:grpSpPr>
          <a:xfrm>
            <a:off x="2195129" y="3277631"/>
            <a:ext cx="1823221" cy="1169551"/>
            <a:chOff x="2168024" y="3268543"/>
            <a:chExt cx="1618795" cy="1169551"/>
          </a:xfrm>
        </p:grpSpPr>
        <p:sp>
          <p:nvSpPr>
            <p:cNvPr id="17" name="textruta 16"/>
            <p:cNvSpPr txBox="1"/>
            <p:nvPr/>
          </p:nvSpPr>
          <p:spPr>
            <a:xfrm>
              <a:off x="2168024" y="3268543"/>
              <a:ext cx="161879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Skara/</a:t>
              </a: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J</a:t>
              </a:r>
              <a:r>
                <a:rPr kumimoji="0" lang="sv-SE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önköping</a:t>
              </a:r>
              <a:endPara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Lis </a:t>
              </a:r>
              <a:r>
                <a:rPr kumimoji="0" lang="sv-S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Eriksson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Caroline Sandberg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42" name="Picture 18" descr="Lis Eriksson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7561" y="3611676"/>
              <a:ext cx="405326" cy="40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0" name="Rak pilkoppling 29"/>
          <p:cNvCxnSpPr/>
          <p:nvPr/>
        </p:nvCxnSpPr>
        <p:spPr>
          <a:xfrm flipH="1" flipV="1">
            <a:off x="4863039" y="4869160"/>
            <a:ext cx="1543662" cy="327336"/>
          </a:xfrm>
          <a:prstGeom prst="straightConnector1">
            <a:avLst/>
          </a:prstGeom>
          <a:ln w="28575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pilkoppling 39"/>
          <p:cNvCxnSpPr/>
          <p:nvPr/>
        </p:nvCxnSpPr>
        <p:spPr>
          <a:xfrm flipH="1">
            <a:off x="4993613" y="3336349"/>
            <a:ext cx="1442854" cy="1121640"/>
          </a:xfrm>
          <a:prstGeom prst="straightConnector1">
            <a:avLst/>
          </a:prstGeom>
          <a:ln w="28575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pilkoppling 40"/>
          <p:cNvCxnSpPr>
            <a:stCxn id="38" idx="1"/>
          </p:cNvCxnSpPr>
          <p:nvPr/>
        </p:nvCxnSpPr>
        <p:spPr>
          <a:xfrm flipH="1">
            <a:off x="5089264" y="4493806"/>
            <a:ext cx="398738" cy="105479"/>
          </a:xfrm>
          <a:prstGeom prst="straightConnector1">
            <a:avLst/>
          </a:prstGeom>
          <a:ln w="28575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p 42"/>
          <p:cNvGrpSpPr/>
          <p:nvPr/>
        </p:nvGrpSpPr>
        <p:grpSpPr>
          <a:xfrm>
            <a:off x="6497076" y="2836095"/>
            <a:ext cx="1476772" cy="707886"/>
            <a:chOff x="6497076" y="2836095"/>
            <a:chExt cx="1476772" cy="707886"/>
          </a:xfrm>
        </p:grpSpPr>
        <p:sp>
          <p:nvSpPr>
            <p:cNvPr id="47" name="textruta 46"/>
            <p:cNvSpPr txBox="1"/>
            <p:nvPr/>
          </p:nvSpPr>
          <p:spPr>
            <a:xfrm>
              <a:off x="6497076" y="2836095"/>
              <a:ext cx="1476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Uppsala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Ulrika Listh</a:t>
              </a:r>
            </a:p>
          </p:txBody>
        </p:sp>
        <p:pic>
          <p:nvPicPr>
            <p:cNvPr id="1046" name="Picture 22" descr="Ulrika Listh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702" y="3156349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ruta 37"/>
          <p:cNvSpPr txBox="1"/>
          <p:nvPr/>
        </p:nvSpPr>
        <p:spPr>
          <a:xfrm>
            <a:off x="5488002" y="4139863"/>
            <a:ext cx="1688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Stockholm </a:t>
            </a: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(LRF)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rPr>
              <a:t>Karin Hugosson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4165"/>
              </a:solidFill>
              <a:effectLst/>
              <a:uLnTx/>
              <a:uFillTx/>
              <a:latin typeface="Helvetica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5" name="Grupp 44"/>
          <p:cNvGrpSpPr/>
          <p:nvPr/>
        </p:nvGrpSpPr>
        <p:grpSpPr>
          <a:xfrm>
            <a:off x="6406701" y="5068233"/>
            <a:ext cx="1476772" cy="1015663"/>
            <a:chOff x="6406701" y="5068233"/>
            <a:chExt cx="1476772" cy="1015663"/>
          </a:xfrm>
        </p:grpSpPr>
        <p:sp>
          <p:nvSpPr>
            <p:cNvPr id="29" name="textruta 28"/>
            <p:cNvSpPr txBox="1"/>
            <p:nvPr/>
          </p:nvSpPr>
          <p:spPr>
            <a:xfrm>
              <a:off x="6406701" y="5068233"/>
              <a:ext cx="1476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Linköping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Johan Malgeryd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Helvetica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165"/>
                  </a:solidFill>
                  <a:effectLst/>
                  <a:uLnTx/>
                  <a:uFillTx/>
                  <a:latin typeface="Helvetica"/>
                  <a:ea typeface="+mn-ea"/>
                  <a:cs typeface="Calibri" panose="020F0502020204030204" pitchFamily="34" charset="0"/>
                </a:rPr>
                <a:t>Pernilla Kvarmo</a:t>
              </a:r>
            </a:p>
          </p:txBody>
        </p:sp>
        <p:pic>
          <p:nvPicPr>
            <p:cNvPr id="1050" name="Picture 26" descr="Johan Malgeryd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709" y="5346384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Pernilla Kvarmo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709" y="5706384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ildobjekt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183" y="5106577"/>
            <a:ext cx="360000" cy="382909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493420" y="3572346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Emelie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ndersson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41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391" y="3589391"/>
            <a:ext cx="444163" cy="41387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6542" y="4187563"/>
            <a:ext cx="444073" cy="421092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726" y="5477410"/>
            <a:ext cx="372033" cy="37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l_powerpoint_klimat">
  <a:themeElements>
    <a:clrScheme name="Office-tema 9">
      <a:dk1>
        <a:srgbClr val="004165"/>
      </a:dk1>
      <a:lt1>
        <a:srgbClr val="FFFFFF"/>
      </a:lt1>
      <a:dk2>
        <a:srgbClr val="DC5034"/>
      </a:dk2>
      <a:lt2>
        <a:srgbClr val="D4BA00"/>
      </a:lt2>
      <a:accent1>
        <a:srgbClr val="72B5CC"/>
      </a:accent1>
      <a:accent2>
        <a:srgbClr val="005C84"/>
      </a:accent2>
      <a:accent3>
        <a:srgbClr val="FFFFFF"/>
      </a:accent3>
      <a:accent4>
        <a:srgbClr val="003655"/>
      </a:accent4>
      <a:accent5>
        <a:srgbClr val="BCD7E2"/>
      </a:accent5>
      <a:accent6>
        <a:srgbClr val="005377"/>
      </a:accent6>
      <a:hlink>
        <a:srgbClr val="A71930"/>
      </a:hlink>
      <a:folHlink>
        <a:srgbClr val="58A618"/>
      </a:folHlink>
    </a:clrScheme>
    <a:fontScheme name="Office-tema">
      <a:majorFont>
        <a:latin typeface="Helvetica"/>
        <a:ea typeface="ＭＳ Ｐゴシック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-tem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8">
        <a:dk1>
          <a:srgbClr val="004165"/>
        </a:dk1>
        <a:lt1>
          <a:srgbClr val="FFFFFF"/>
        </a:lt1>
        <a:dk2>
          <a:srgbClr val="004165"/>
        </a:dk2>
        <a:lt2>
          <a:srgbClr val="808080"/>
        </a:lt2>
        <a:accent1>
          <a:srgbClr val="72B5CC"/>
        </a:accent1>
        <a:accent2>
          <a:srgbClr val="58A618"/>
        </a:accent2>
        <a:accent3>
          <a:srgbClr val="FFFFFF"/>
        </a:accent3>
        <a:accent4>
          <a:srgbClr val="003655"/>
        </a:accent4>
        <a:accent5>
          <a:srgbClr val="BCD7E2"/>
        </a:accent5>
        <a:accent6>
          <a:srgbClr val="4F9615"/>
        </a:accent6>
        <a:hlink>
          <a:srgbClr val="DC5034"/>
        </a:hlink>
        <a:folHlink>
          <a:srgbClr val="6773B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9">
        <a:dk1>
          <a:srgbClr val="004165"/>
        </a:dk1>
        <a:lt1>
          <a:srgbClr val="FFFFFF"/>
        </a:lt1>
        <a:dk2>
          <a:srgbClr val="DC5034"/>
        </a:dk2>
        <a:lt2>
          <a:srgbClr val="D4BA00"/>
        </a:lt2>
        <a:accent1>
          <a:srgbClr val="72B5CC"/>
        </a:accent1>
        <a:accent2>
          <a:srgbClr val="005C84"/>
        </a:accent2>
        <a:accent3>
          <a:srgbClr val="FFFFFF"/>
        </a:accent3>
        <a:accent4>
          <a:srgbClr val="003655"/>
        </a:accent4>
        <a:accent5>
          <a:srgbClr val="BCD7E2"/>
        </a:accent5>
        <a:accent6>
          <a:srgbClr val="005377"/>
        </a:accent6>
        <a:hlink>
          <a:srgbClr val="A71930"/>
        </a:hlink>
        <a:folHlink>
          <a:srgbClr val="58A6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7" id="{AE7A9164-F25E-44D7-BDDC-757B77F5F929}" vid="{5F3D0B69-D251-4BCD-AB9A-9A89F731C846}"/>
    </a:ext>
  </a:extLst>
</a:theme>
</file>

<file path=ppt/theme/theme2.xml><?xml version="1.0" encoding="utf-8"?>
<a:theme xmlns:a="http://schemas.openxmlformats.org/drawingml/2006/main" name="1_Mall_powerpoint_klimat">
  <a:themeElements>
    <a:clrScheme name="Office-tema 9">
      <a:dk1>
        <a:srgbClr val="004165"/>
      </a:dk1>
      <a:lt1>
        <a:srgbClr val="FFFFFF"/>
      </a:lt1>
      <a:dk2>
        <a:srgbClr val="DC5034"/>
      </a:dk2>
      <a:lt2>
        <a:srgbClr val="D4BA00"/>
      </a:lt2>
      <a:accent1>
        <a:srgbClr val="72B5CC"/>
      </a:accent1>
      <a:accent2>
        <a:srgbClr val="005C84"/>
      </a:accent2>
      <a:accent3>
        <a:srgbClr val="FFFFFF"/>
      </a:accent3>
      <a:accent4>
        <a:srgbClr val="003655"/>
      </a:accent4>
      <a:accent5>
        <a:srgbClr val="BCD7E2"/>
      </a:accent5>
      <a:accent6>
        <a:srgbClr val="005377"/>
      </a:accent6>
      <a:hlink>
        <a:srgbClr val="A71930"/>
      </a:hlink>
      <a:folHlink>
        <a:srgbClr val="58A618"/>
      </a:folHlink>
    </a:clrScheme>
    <a:fontScheme name="Office-tema">
      <a:majorFont>
        <a:latin typeface="Helvetica"/>
        <a:ea typeface="ＭＳ Ｐゴシック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-tem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8">
        <a:dk1>
          <a:srgbClr val="004165"/>
        </a:dk1>
        <a:lt1>
          <a:srgbClr val="FFFFFF"/>
        </a:lt1>
        <a:dk2>
          <a:srgbClr val="004165"/>
        </a:dk2>
        <a:lt2>
          <a:srgbClr val="808080"/>
        </a:lt2>
        <a:accent1>
          <a:srgbClr val="72B5CC"/>
        </a:accent1>
        <a:accent2>
          <a:srgbClr val="58A618"/>
        </a:accent2>
        <a:accent3>
          <a:srgbClr val="FFFFFF"/>
        </a:accent3>
        <a:accent4>
          <a:srgbClr val="003655"/>
        </a:accent4>
        <a:accent5>
          <a:srgbClr val="BCD7E2"/>
        </a:accent5>
        <a:accent6>
          <a:srgbClr val="4F9615"/>
        </a:accent6>
        <a:hlink>
          <a:srgbClr val="DC5034"/>
        </a:hlink>
        <a:folHlink>
          <a:srgbClr val="6773B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9">
        <a:dk1>
          <a:srgbClr val="004165"/>
        </a:dk1>
        <a:lt1>
          <a:srgbClr val="FFFFFF"/>
        </a:lt1>
        <a:dk2>
          <a:srgbClr val="DC5034"/>
        </a:dk2>
        <a:lt2>
          <a:srgbClr val="D4BA00"/>
        </a:lt2>
        <a:accent1>
          <a:srgbClr val="72B5CC"/>
        </a:accent1>
        <a:accent2>
          <a:srgbClr val="005C84"/>
        </a:accent2>
        <a:accent3>
          <a:srgbClr val="FFFFFF"/>
        </a:accent3>
        <a:accent4>
          <a:srgbClr val="003655"/>
        </a:accent4>
        <a:accent5>
          <a:srgbClr val="BCD7E2"/>
        </a:accent5>
        <a:accent6>
          <a:srgbClr val="005377"/>
        </a:accent6>
        <a:hlink>
          <a:srgbClr val="A71930"/>
        </a:hlink>
        <a:folHlink>
          <a:srgbClr val="58A6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7" id="{AE7A9164-F25E-44D7-BDDC-757B77F5F929}" vid="{5F3D0B69-D251-4BCD-AB9A-9A89F731C846}"/>
    </a:ext>
  </a:extLst>
</a:theme>
</file>

<file path=ppt/theme/theme3.xml><?xml version="1.0" encoding="utf-8"?>
<a:theme xmlns:a="http://schemas.openxmlformats.org/drawingml/2006/main" name="Mall+Powerpoint_raps">
  <a:themeElements>
    <a:clrScheme name="Mall+Powerpoint_raps 9">
      <a:dk1>
        <a:srgbClr val="004165"/>
      </a:dk1>
      <a:lt1>
        <a:srgbClr val="FFFFFF"/>
      </a:lt1>
      <a:dk2>
        <a:srgbClr val="DC5034"/>
      </a:dk2>
      <a:lt2>
        <a:srgbClr val="D4BA00"/>
      </a:lt2>
      <a:accent1>
        <a:srgbClr val="72B5CC"/>
      </a:accent1>
      <a:accent2>
        <a:srgbClr val="005C84"/>
      </a:accent2>
      <a:accent3>
        <a:srgbClr val="FFFFFF"/>
      </a:accent3>
      <a:accent4>
        <a:srgbClr val="003655"/>
      </a:accent4>
      <a:accent5>
        <a:srgbClr val="BCD7E2"/>
      </a:accent5>
      <a:accent6>
        <a:srgbClr val="005377"/>
      </a:accent6>
      <a:hlink>
        <a:srgbClr val="A71930"/>
      </a:hlink>
      <a:folHlink>
        <a:srgbClr val="58A618"/>
      </a:folHlink>
    </a:clrScheme>
    <a:fontScheme name="Mall+Powerpoint_raps">
      <a:majorFont>
        <a:latin typeface="Helvetica"/>
        <a:ea typeface="ＭＳ Ｐゴシック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ll+Powerpoint_rap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l+Powerpoint_rap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+Powerpoint_rap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+Powerpoint_rap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+Powerpoint_ra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+Powerpoint_rap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+Powerpoint_rap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+Powerpoint_raps 8">
        <a:dk1>
          <a:srgbClr val="004165"/>
        </a:dk1>
        <a:lt1>
          <a:srgbClr val="FFFFFF"/>
        </a:lt1>
        <a:dk2>
          <a:srgbClr val="004165"/>
        </a:dk2>
        <a:lt2>
          <a:srgbClr val="808080"/>
        </a:lt2>
        <a:accent1>
          <a:srgbClr val="72B5CC"/>
        </a:accent1>
        <a:accent2>
          <a:srgbClr val="58A618"/>
        </a:accent2>
        <a:accent3>
          <a:srgbClr val="FFFFFF"/>
        </a:accent3>
        <a:accent4>
          <a:srgbClr val="003655"/>
        </a:accent4>
        <a:accent5>
          <a:srgbClr val="BCD7E2"/>
        </a:accent5>
        <a:accent6>
          <a:srgbClr val="4F9615"/>
        </a:accent6>
        <a:hlink>
          <a:srgbClr val="DC5034"/>
        </a:hlink>
        <a:folHlink>
          <a:srgbClr val="6773B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+Powerpoint_raps 9">
        <a:dk1>
          <a:srgbClr val="004165"/>
        </a:dk1>
        <a:lt1>
          <a:srgbClr val="FFFFFF"/>
        </a:lt1>
        <a:dk2>
          <a:srgbClr val="DC5034"/>
        </a:dk2>
        <a:lt2>
          <a:srgbClr val="D4BA00"/>
        </a:lt2>
        <a:accent1>
          <a:srgbClr val="72B5CC"/>
        </a:accent1>
        <a:accent2>
          <a:srgbClr val="005C84"/>
        </a:accent2>
        <a:accent3>
          <a:srgbClr val="FFFFFF"/>
        </a:accent3>
        <a:accent4>
          <a:srgbClr val="003655"/>
        </a:accent4>
        <a:accent5>
          <a:srgbClr val="BCD7E2"/>
        </a:accent5>
        <a:accent6>
          <a:srgbClr val="005377"/>
        </a:accent6>
        <a:hlink>
          <a:srgbClr val="A71930"/>
        </a:hlink>
        <a:folHlink>
          <a:srgbClr val="58A6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ll+Powerpoint_Office07">
  <a:themeElements>
    <a:clrScheme name="Greppa Näringen">
      <a:dk1>
        <a:sysClr val="windowText" lastClr="000000"/>
      </a:dk1>
      <a:lt1>
        <a:sysClr val="window" lastClr="FFFFFF"/>
      </a:lt1>
      <a:dk2>
        <a:srgbClr val="004165"/>
      </a:dk2>
      <a:lt2>
        <a:srgbClr val="FFFFFF"/>
      </a:lt2>
      <a:accent1>
        <a:srgbClr val="72B5CC"/>
      </a:accent1>
      <a:accent2>
        <a:srgbClr val="005C84"/>
      </a:accent2>
      <a:accent3>
        <a:srgbClr val="A71930"/>
      </a:accent3>
      <a:accent4>
        <a:srgbClr val="58A618"/>
      </a:accent4>
      <a:accent5>
        <a:srgbClr val="D4BA00"/>
      </a:accent5>
      <a:accent6>
        <a:srgbClr val="DC5034"/>
      </a:accent6>
      <a:hlink>
        <a:srgbClr val="0083BE"/>
      </a:hlink>
      <a:folHlink>
        <a:srgbClr val="AC2973"/>
      </a:folHlink>
    </a:clrScheme>
    <a:fontScheme name="Tom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Mall+Powerpoint_Office07">
  <a:themeElements>
    <a:clrScheme name="Greppa Näringen">
      <a:dk1>
        <a:sysClr val="windowText" lastClr="000000"/>
      </a:dk1>
      <a:lt1>
        <a:sysClr val="window" lastClr="FFFFFF"/>
      </a:lt1>
      <a:dk2>
        <a:srgbClr val="004165"/>
      </a:dk2>
      <a:lt2>
        <a:srgbClr val="FFFFFF"/>
      </a:lt2>
      <a:accent1>
        <a:srgbClr val="72B5CC"/>
      </a:accent1>
      <a:accent2>
        <a:srgbClr val="005C84"/>
      </a:accent2>
      <a:accent3>
        <a:srgbClr val="A71930"/>
      </a:accent3>
      <a:accent4>
        <a:srgbClr val="58A618"/>
      </a:accent4>
      <a:accent5>
        <a:srgbClr val="D4BA00"/>
      </a:accent5>
      <a:accent6>
        <a:srgbClr val="DC5034"/>
      </a:accent6>
      <a:hlink>
        <a:srgbClr val="0083BE"/>
      </a:hlink>
      <a:folHlink>
        <a:srgbClr val="AC2973"/>
      </a:folHlink>
    </a:clrScheme>
    <a:fontScheme name="Tom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Mall_powerpoint_klimat.potx</Template>
  <TotalTime>750</TotalTime>
  <Words>728</Words>
  <Application>Microsoft Office PowerPoint</Application>
  <PresentationFormat>Bildspel på skärmen (4:3)</PresentationFormat>
  <Paragraphs>163</Paragraphs>
  <Slides>20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20</vt:i4>
      </vt:variant>
    </vt:vector>
  </HeadingPairs>
  <TitlesOfParts>
    <vt:vector size="31" baseType="lpstr">
      <vt:lpstr>ＭＳ Ｐゴシック</vt:lpstr>
      <vt:lpstr>Arial</vt:lpstr>
      <vt:lpstr>Calibri</vt:lpstr>
      <vt:lpstr>Helvetica</vt:lpstr>
      <vt:lpstr>Times New Roman</vt:lpstr>
      <vt:lpstr>Wingdings</vt:lpstr>
      <vt:lpstr>Mall_powerpoint_klimat</vt:lpstr>
      <vt:lpstr>1_Mall_powerpoint_klimat</vt:lpstr>
      <vt:lpstr>Mall+Powerpoint_raps</vt:lpstr>
      <vt:lpstr>Mall+Powerpoint_Office07</vt:lpstr>
      <vt:lpstr>1_Mall+Powerpoint_Office07</vt:lpstr>
      <vt:lpstr>  Inledning av kurs för miljörådgivare  Linköping 2019-11-06  </vt:lpstr>
      <vt:lpstr>Många sakfrågor ingår i Greppa Näringen </vt:lpstr>
      <vt:lpstr>1. Varför finns Greppa Näringen?</vt:lpstr>
      <vt:lpstr> 1. Varför finns Greppa Näringen?  </vt:lpstr>
      <vt:lpstr>Introduktionskurs för rådgivare, två dagar </vt:lpstr>
      <vt:lpstr>Vad är Greppa Näringen?</vt:lpstr>
      <vt:lpstr>2. Hur arbetar Greppa Näringen?</vt:lpstr>
      <vt:lpstr>PowerPoint-presentation</vt:lpstr>
      <vt:lpstr>Var finns Greppa Näringen vid Jordbruksverket?</vt:lpstr>
      <vt:lpstr>Greppa Näringens regionsamordnare</vt:lpstr>
      <vt:lpstr>Rådgivning 2018</vt:lpstr>
      <vt:lpstr>  Startbesök (modul 1A) Totalt 2010-2019: 3892 besök, besök 2019=176 (t o m 20 oktober) </vt:lpstr>
      <vt:lpstr>PowerPoint-presentation</vt:lpstr>
      <vt:lpstr>Mer av kurser och fältaktiviteter</vt:lpstr>
      <vt:lpstr>Varannan åker är ett ”Greppa-fält” </vt:lpstr>
      <vt:lpstr>Varannan åker är ett ”Greppa-fält” </vt:lpstr>
      <vt:lpstr> Vem är Greppa- lantbrukaren?</vt:lpstr>
      <vt:lpstr> Var finns Greppa- lantbrukaren?</vt:lpstr>
      <vt:lpstr>Miljökänsliga områden enligt Nitratdirektivet 75 % av Sveriges åkerareal finns i känsligt område (rosa färg)</vt:lpstr>
      <vt:lpstr>Greppa Näringen har mycket att erbjuda</vt:lpstr>
    </vt:vector>
  </TitlesOfParts>
  <Company>Jordbruksverket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Sofie Logardt</dc:creator>
  <cp:lastModifiedBy>Stina Olofsson</cp:lastModifiedBy>
  <cp:revision>99</cp:revision>
  <cp:lastPrinted>2018-11-01T08:37:59Z</cp:lastPrinted>
  <dcterms:created xsi:type="dcterms:W3CDTF">2015-11-10T09:50:15Z</dcterms:created>
  <dcterms:modified xsi:type="dcterms:W3CDTF">2019-10-27T15:34:33Z</dcterms:modified>
</cp:coreProperties>
</file>