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24"/>
  </p:notesMasterIdLst>
  <p:handoutMasterIdLst>
    <p:handoutMasterId r:id="rId25"/>
  </p:handoutMasterIdLst>
  <p:sldIdLst>
    <p:sldId id="356" r:id="rId3"/>
    <p:sldId id="461" r:id="rId4"/>
    <p:sldId id="369" r:id="rId5"/>
    <p:sldId id="267" r:id="rId6"/>
    <p:sldId id="436" r:id="rId7"/>
    <p:sldId id="273" r:id="rId8"/>
    <p:sldId id="462" r:id="rId9"/>
    <p:sldId id="357" r:id="rId10"/>
    <p:sldId id="263" r:id="rId11"/>
    <p:sldId id="264" r:id="rId12"/>
    <p:sldId id="265" r:id="rId13"/>
    <p:sldId id="379" r:id="rId14"/>
    <p:sldId id="380" r:id="rId15"/>
    <p:sldId id="373" r:id="rId16"/>
    <p:sldId id="459" r:id="rId17"/>
    <p:sldId id="375" r:id="rId18"/>
    <p:sldId id="376" r:id="rId19"/>
    <p:sldId id="377" r:id="rId20"/>
    <p:sldId id="460" r:id="rId21"/>
    <p:sldId id="382" r:id="rId22"/>
    <p:sldId id="381" r:id="rId23"/>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ina Börling" initials="KB" lastIdx="14" clrIdx="0">
    <p:extLst>
      <p:ext uri="{19B8F6BF-5375-455C-9EA6-DF929625EA0E}">
        <p15:presenceInfo xmlns:p15="http://schemas.microsoft.com/office/powerpoint/2012/main" userId="S-1-5-21-2136397482-2630166550-2498155280-2961" providerId="AD"/>
      </p:ext>
    </p:extLst>
  </p:cmAuthor>
  <p:cmAuthor id="2" name="Pernilla Kvarmo" initials="PK" lastIdx="13" clrIdx="1">
    <p:extLst>
      <p:ext uri="{19B8F6BF-5375-455C-9EA6-DF929625EA0E}">
        <p15:presenceInfo xmlns:p15="http://schemas.microsoft.com/office/powerpoint/2012/main" userId="S-1-5-21-2136397482-2630166550-2498155280-4734" providerId="AD"/>
      </p:ext>
    </p:extLst>
  </p:cmAuthor>
  <p:cmAuthor id="3" name="Emelie Andersson" initials="EA" lastIdx="42" clrIdx="2">
    <p:extLst>
      <p:ext uri="{19B8F6BF-5375-455C-9EA6-DF929625EA0E}">
        <p15:presenceInfo xmlns:p15="http://schemas.microsoft.com/office/powerpoint/2012/main" userId="S-1-5-21-2136397482-2630166550-2498155280-29430" providerId="AD"/>
      </p:ext>
    </p:extLst>
  </p:cmAuthor>
  <p:cmAuthor id="4" name="Ulrika Listh" initials="UL" lastIdx="4" clrIdx="3">
    <p:extLst>
      <p:ext uri="{19B8F6BF-5375-455C-9EA6-DF929625EA0E}">
        <p15:presenceInfo xmlns:p15="http://schemas.microsoft.com/office/powerpoint/2012/main" userId="S-1-5-21-2136397482-2630166550-2498155280-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84416" autoAdjust="0"/>
  </p:normalViewPr>
  <p:slideViewPr>
    <p:cSldViewPr>
      <p:cViewPr varScale="1">
        <p:scale>
          <a:sx n="96" d="100"/>
          <a:sy n="96" d="100"/>
        </p:scale>
        <p:origin x="1680" y="78"/>
      </p:cViewPr>
      <p:guideLst>
        <p:guide orient="horz" pos="2160"/>
        <p:guide pos="2880"/>
      </p:guideLst>
    </p:cSldViewPr>
  </p:slideViewPr>
  <p:notesTextViewPr>
    <p:cViewPr>
      <p:scale>
        <a:sx n="1" d="1"/>
        <a:sy n="1" d="1"/>
      </p:scale>
      <p:origin x="0" y="-42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77-4972-AD87-3EB5F87F62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77-4972-AD87-3EB5F87F62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77-4972-AD87-3EB5F87F62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77-4972-AD87-3EB5F87F6274}"/>
              </c:ext>
            </c:extLst>
          </c:dPt>
          <c:dPt>
            <c:idx val="4"/>
            <c:bubble3D val="0"/>
            <c:spPr>
              <a:pattFill prst="dkUpDiag">
                <a:fgClr>
                  <a:srgbClr val="668013"/>
                </a:fgClr>
                <a:bgClr>
                  <a:schemeClr val="bg1"/>
                </a:bgClr>
              </a:pattFill>
              <a:ln w="3175">
                <a:solidFill>
                  <a:srgbClr val="668013"/>
                </a:solidFill>
              </a:ln>
              <a:effectLst/>
            </c:spPr>
            <c:extLst>
              <c:ext xmlns:c16="http://schemas.microsoft.com/office/drawing/2014/chart" uri="{C3380CC4-5D6E-409C-BE32-E72D297353CC}">
                <c16:uniqueId val="{00000009-9677-4972-AD87-3EB5F87F6274}"/>
              </c:ext>
            </c:extLst>
          </c:dPt>
          <c:dPt>
            <c:idx val="5"/>
            <c:bubble3D val="0"/>
            <c:spPr>
              <a:pattFill prst="narVert">
                <a:fgClr>
                  <a:srgbClr val="BCA600"/>
                </a:fgClr>
                <a:bgClr>
                  <a:schemeClr val="bg1"/>
                </a:bgClr>
              </a:pattFill>
              <a:ln w="3175">
                <a:solidFill>
                  <a:srgbClr val="BCA600"/>
                </a:solidFill>
              </a:ln>
              <a:effectLst/>
            </c:spPr>
            <c:extLst>
              <c:ext xmlns:c16="http://schemas.microsoft.com/office/drawing/2014/chart" uri="{C3380CC4-5D6E-409C-BE32-E72D297353CC}">
                <c16:uniqueId val="{0000000B-9677-4972-AD87-3EB5F87F6274}"/>
              </c:ext>
            </c:extLst>
          </c:dPt>
          <c:dPt>
            <c:idx val="6"/>
            <c:bubble3D val="0"/>
            <c:spPr>
              <a:pattFill prst="narHorz">
                <a:fgClr>
                  <a:srgbClr val="DC5034"/>
                </a:fgClr>
                <a:bgClr>
                  <a:schemeClr val="bg1"/>
                </a:bgClr>
              </a:pattFill>
              <a:ln w="3175">
                <a:solidFill>
                  <a:srgbClr val="DC5034"/>
                </a:solidFill>
              </a:ln>
              <a:effectLst/>
            </c:spPr>
            <c:extLst>
              <c:ext xmlns:c16="http://schemas.microsoft.com/office/drawing/2014/chart" uri="{C3380CC4-5D6E-409C-BE32-E72D297353CC}">
                <c16:uniqueId val="{0000000D-9677-4972-AD87-3EB5F87F6274}"/>
              </c:ext>
            </c:extLst>
          </c:dPt>
          <c:dPt>
            <c:idx val="7"/>
            <c:bubble3D val="0"/>
            <c:spPr>
              <a:pattFill prst="dkDnDiag">
                <a:fgClr>
                  <a:srgbClr val="00B299"/>
                </a:fgClr>
                <a:bgClr>
                  <a:schemeClr val="bg1"/>
                </a:bgClr>
              </a:pattFill>
              <a:ln w="3175">
                <a:solidFill>
                  <a:srgbClr val="00B299"/>
                </a:solidFill>
              </a:ln>
              <a:effectLst/>
            </c:spPr>
            <c:extLst>
              <c:ext xmlns:c16="http://schemas.microsoft.com/office/drawing/2014/chart" uri="{C3380CC4-5D6E-409C-BE32-E72D297353CC}">
                <c16:uniqueId val="{0000000F-9677-4972-AD87-3EB5F87F6274}"/>
              </c:ext>
            </c:extLst>
          </c:dPt>
          <c:dPt>
            <c:idx val="8"/>
            <c:bubble3D val="0"/>
            <c:spPr>
              <a:pattFill prst="ltVert">
                <a:fgClr>
                  <a:schemeClr val="bg1"/>
                </a:fgClr>
                <a:bgClr>
                  <a:srgbClr val="668013"/>
                </a:bgClr>
              </a:pattFill>
              <a:ln w="3175">
                <a:solidFill>
                  <a:srgbClr val="668013"/>
                </a:solidFill>
              </a:ln>
              <a:effectLst/>
            </c:spPr>
            <c:extLst>
              <c:ext xmlns:c16="http://schemas.microsoft.com/office/drawing/2014/chart" uri="{C3380CC4-5D6E-409C-BE32-E72D297353CC}">
                <c16:uniqueId val="{00000011-9677-4972-AD87-3EB5F87F6274}"/>
              </c:ext>
            </c:extLst>
          </c:dPt>
          <c:dPt>
            <c:idx val="9"/>
            <c:bubble3D val="0"/>
            <c:spPr>
              <a:pattFill prst="pct30">
                <a:fgClr>
                  <a:srgbClr val="004165"/>
                </a:fgClr>
                <a:bgClr>
                  <a:schemeClr val="bg1"/>
                </a:bgClr>
              </a:pattFill>
              <a:ln w="3175">
                <a:solidFill>
                  <a:srgbClr val="004165"/>
                </a:solidFill>
              </a:ln>
              <a:effectLst/>
            </c:spPr>
            <c:extLst>
              <c:ext xmlns:c16="http://schemas.microsoft.com/office/drawing/2014/chart" uri="{C3380CC4-5D6E-409C-BE32-E72D297353CC}">
                <c16:uniqueId val="{00000013-9677-4972-AD87-3EB5F87F6274}"/>
              </c:ext>
            </c:extLst>
          </c:dPt>
          <c:dPt>
            <c:idx val="10"/>
            <c:bubble3D val="0"/>
            <c:spPr>
              <a:pattFill prst="zigZag">
                <a:fgClr>
                  <a:schemeClr val="bg1"/>
                </a:fgClr>
                <a:bgClr>
                  <a:srgbClr val="DC5034"/>
                </a:bgClr>
              </a:pattFill>
              <a:ln w="3175">
                <a:solidFill>
                  <a:srgbClr val="DC5034"/>
                </a:solidFill>
              </a:ln>
              <a:effectLst/>
            </c:spPr>
            <c:extLst>
              <c:ext xmlns:c16="http://schemas.microsoft.com/office/drawing/2014/chart" uri="{C3380CC4-5D6E-409C-BE32-E72D297353CC}">
                <c16:uniqueId val="{00000015-9677-4972-AD87-3EB5F87F6274}"/>
              </c:ext>
            </c:extLst>
          </c:dPt>
          <c:dPt>
            <c:idx val="11"/>
            <c:bubble3D val="0"/>
            <c:spPr>
              <a:pattFill prst="pct20">
                <a:fgClr>
                  <a:schemeClr val="bg1"/>
                </a:fgClr>
                <a:bgClr>
                  <a:srgbClr val="BCA600"/>
                </a:bgClr>
              </a:pattFill>
              <a:ln w="3175">
                <a:solidFill>
                  <a:srgbClr val="BCA600"/>
                </a:solidFill>
              </a:ln>
              <a:effectLst/>
            </c:spPr>
            <c:extLst>
              <c:ext xmlns:c16="http://schemas.microsoft.com/office/drawing/2014/chart" uri="{C3380CC4-5D6E-409C-BE32-E72D297353CC}">
                <c16:uniqueId val="{00000017-9677-4972-AD87-3EB5F87F627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[Bok1]Blad1!$E$4:$E$6</c:f>
              <c:strCache>
                <c:ptCount val="3"/>
                <c:pt idx="0">
                  <c:v>Djurens fodersmältning </c:v>
                </c:pt>
                <c:pt idx="1">
                  <c:v>Jordbruksmark </c:v>
                </c:pt>
                <c:pt idx="2">
                  <c:v>Lagring av gödsel </c:v>
                </c:pt>
              </c:strCache>
            </c:strRef>
          </c:cat>
          <c:val>
            <c:numRef>
              <c:f>[Bok1]Blad1!$F$4:$F$6</c:f>
              <c:numCache>
                <c:formatCode>General</c:formatCode>
                <c:ptCount val="3"/>
                <c:pt idx="0">
                  <c:v>3.32</c:v>
                </c:pt>
                <c:pt idx="1">
                  <c:v>2.5299999999999998</c:v>
                </c:pt>
                <c:pt idx="2">
                  <c:v>0.59</c:v>
                </c:pt>
              </c:numCache>
            </c:numRef>
          </c:val>
          <c:extLst>
            <c:ext xmlns:c16="http://schemas.microsoft.com/office/drawing/2014/chart" uri="{C3380CC4-5D6E-409C-BE32-E72D297353CC}">
              <c16:uniqueId val="{00000018-9677-4972-AD87-3EB5F87F6274}"/>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4C9537A9-CBF5-4BD4-91E2-C40FFA7651DA}" type="datetimeFigureOut">
              <a:rPr lang="sv-SE" smtClean="0"/>
              <a:t>2025-03-24</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F55DB93-07D0-4BC0-ADB0-A94CAEF06523}" type="slidenum">
              <a:rPr lang="sv-SE" smtClean="0"/>
              <a:t>‹#›</a:t>
            </a:fld>
            <a:endParaRPr lang="sv-SE"/>
          </a:p>
        </p:txBody>
      </p:sp>
    </p:spTree>
    <p:extLst>
      <p:ext uri="{BB962C8B-B14F-4D97-AF65-F5344CB8AC3E}">
        <p14:creationId xmlns:p14="http://schemas.microsoft.com/office/powerpoint/2010/main" val="280406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8B7AB271-A2C9-4415-B7FA-38AC1CC58772}" type="datetimeFigureOut">
              <a:rPr lang="sv-SE" smtClean="0"/>
              <a:t>2025-03-24</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85DA1AB9-C287-4546-A1D5-CAEBFFC3D6C4}" type="slidenum">
              <a:rPr lang="sv-SE" smtClean="0"/>
              <a:t>‹#›</a:t>
            </a:fld>
            <a:endParaRPr lang="sv-SE"/>
          </a:p>
        </p:txBody>
      </p:sp>
    </p:spTree>
    <p:extLst>
      <p:ext uri="{BB962C8B-B14F-4D97-AF65-F5344CB8AC3E}">
        <p14:creationId xmlns:p14="http://schemas.microsoft.com/office/powerpoint/2010/main" val="4193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t>Varför finns Greppa Näringen?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sv-SE" sz="1800" b="1" dirty="0">
                <a:solidFill>
                  <a:schemeClr val="tx1"/>
                </a:solidFill>
              </a:rPr>
              <a:t>Nationella miljökvalitetsmål- </a:t>
            </a:r>
            <a:r>
              <a:rPr lang="sv-SE" sz="1800" dirty="0">
                <a:solidFill>
                  <a:schemeClr val="tx1"/>
                </a:solidFill>
              </a:rPr>
              <a:t>generationsmål till 2030</a:t>
            </a:r>
          </a:p>
          <a:p>
            <a:pPr marL="285750" indent="-285750">
              <a:buFont typeface="Wingdings" panose="05000000000000000000" pitchFamily="2" charset="2"/>
              <a:buChar char="Ø"/>
            </a:pPr>
            <a:r>
              <a:rPr lang="sv-SE" sz="1800" b="1" dirty="0">
                <a:solidFill>
                  <a:schemeClr val="tx1"/>
                </a:solidFill>
              </a:rPr>
              <a:t>EU:s nitratdirektiv </a:t>
            </a:r>
            <a:r>
              <a:rPr lang="sv-SE" sz="1800" dirty="0"/>
              <a:t>EU:s medlemsländer ska fastställa nitratkänsliga områden och upprätta åtgärdsprogram för att minska nitratförlusterna från jordbruket</a:t>
            </a:r>
            <a:endParaRPr lang="sv-SE" sz="1800" b="1" dirty="0">
              <a:solidFill>
                <a:schemeClr val="tx1"/>
              </a:solidFill>
            </a:endParaRPr>
          </a:p>
          <a:p>
            <a:pPr marL="285750" indent="-285750">
              <a:buFont typeface="Wingdings" panose="05000000000000000000" pitchFamily="2" charset="2"/>
              <a:buChar char="Ø"/>
            </a:pPr>
            <a:r>
              <a:rPr lang="sv-SE" sz="1800" b="1" dirty="0">
                <a:solidFill>
                  <a:schemeClr val="tx1"/>
                </a:solidFill>
              </a:rPr>
              <a:t>EU:s ramdirektiv för vatten </a:t>
            </a:r>
            <a:r>
              <a:rPr lang="sv-SE" sz="1800" dirty="0"/>
              <a:t>Direktivet kallas allmänt för vattendirektivet och syftar till att sjöar, vattendrag, kustvatten och grundvatten ska ha god status</a:t>
            </a:r>
          </a:p>
          <a:p>
            <a:pPr marL="285750" indent="-285750">
              <a:buFont typeface="Wingdings" panose="05000000000000000000" pitchFamily="2" charset="2"/>
              <a:buChar char="Ø"/>
            </a:pPr>
            <a:r>
              <a:rPr lang="sv-SE" sz="1800" b="1" dirty="0"/>
              <a:t>Ramdirektiv</a:t>
            </a:r>
            <a:r>
              <a:rPr lang="sv-SE" sz="1800" dirty="0"/>
              <a:t> </a:t>
            </a:r>
            <a:r>
              <a:rPr lang="sv-SE" sz="1800" b="1" dirty="0"/>
              <a:t>om en marin strategi (2008/56/EG) havsmiljödirektivet </a:t>
            </a:r>
            <a:r>
              <a:rPr lang="sv-SE" sz="1800" dirty="0"/>
              <a:t>har som syfte att uppnå eller upprätthålla en god miljöstatus i Europas hav</a:t>
            </a:r>
          </a:p>
          <a:p>
            <a:pPr marL="285750" indent="-285750">
              <a:buFont typeface="Wingdings" panose="05000000000000000000" pitchFamily="2" charset="2"/>
              <a:buChar char="Ø"/>
            </a:pPr>
            <a:r>
              <a:rPr lang="sv-SE" sz="1800" b="1" dirty="0">
                <a:solidFill>
                  <a:schemeClr val="tx1"/>
                </a:solidFill>
              </a:rPr>
              <a:t>BSAP</a:t>
            </a:r>
            <a:r>
              <a:rPr lang="sv-SE" sz="2000" dirty="0">
                <a:solidFill>
                  <a:schemeClr val="tx1"/>
                </a:solidFill>
              </a:rPr>
              <a:t> -</a:t>
            </a:r>
            <a:r>
              <a:rPr lang="sv-SE" sz="1800" dirty="0">
                <a:solidFill>
                  <a:schemeClr val="tx1"/>
                </a:solidFill>
              </a:rPr>
              <a:t>Baltic Sea Action Plan till 2030, överenskommelse inom HELCOM för att återställa Östersjöns status</a:t>
            </a:r>
          </a:p>
          <a:p>
            <a:pPr marL="285750" indent="-285750">
              <a:buFont typeface="Wingdings" panose="05000000000000000000" pitchFamily="2" charset="2"/>
              <a:buChar char="Ø"/>
            </a:pPr>
            <a:r>
              <a:rPr lang="sv-SE" sz="1800" b="1" dirty="0">
                <a:solidFill>
                  <a:schemeClr val="tx1"/>
                </a:solidFill>
              </a:rPr>
              <a:t>Hållbarhetsdirektivet </a:t>
            </a:r>
            <a:r>
              <a:rPr lang="sv-SE" sz="1800" dirty="0">
                <a:solidFill>
                  <a:schemeClr val="tx1"/>
                </a:solidFill>
              </a:rPr>
              <a:t>Direktivet syftar till att minska riskerna och effekterna på miljö och den mänskliga hälsan genom integrerat växtskydd (IPM) samt alternativ till kemisk bekämpning. </a:t>
            </a:r>
          </a:p>
          <a:p>
            <a:pPr marL="285750" indent="-285750">
              <a:buFont typeface="Wingdings" panose="05000000000000000000" pitchFamily="2" charset="2"/>
              <a:buChar char="Ø"/>
            </a:pPr>
            <a:r>
              <a:rPr lang="sv-SE" sz="1800" b="1" dirty="0"/>
              <a:t>En ny luftvårdsförordning (2018:740) för genomförande av bestämmelserna i det reviderade takdirektivet (2016/2284/EU) inom EU trädde i kraft 1 juli 2018. </a:t>
            </a:r>
            <a:r>
              <a:rPr lang="sv-SE" sz="1800" dirty="0"/>
              <a:t>Det nationella åtagandet enligt EU:s takdirektiv är att Sverige ska ha minskat ammoniakutsläppen med 15 % mellan åren 2020-2029 och med 17 % från år 2030 jämfört med basåret 2005 då utsläppen låg på 58 000 ton. </a:t>
            </a:r>
          </a:p>
          <a:p>
            <a:pPr marL="342900" indent="-342900">
              <a:buFont typeface="Wingdings" panose="05000000000000000000" pitchFamily="2" charset="2"/>
              <a:buChar char="Ø"/>
            </a:pPr>
            <a:r>
              <a:rPr lang="sv-SE" sz="1800" b="1" dirty="0"/>
              <a:t>Industriutsläppsdirektivet (2010/75/EU) </a:t>
            </a:r>
            <a:r>
              <a:rPr lang="sv-SE" sz="1800" dirty="0"/>
              <a:t>berör främst gris och fjäderfäanläggningar som ska använda BAT (Best </a:t>
            </a:r>
            <a:r>
              <a:rPr lang="sv-SE" sz="1800" dirty="0" err="1"/>
              <a:t>available</a:t>
            </a:r>
            <a:r>
              <a:rPr lang="sv-SE" sz="1800" dirty="0"/>
              <a:t> </a:t>
            </a:r>
            <a:r>
              <a:rPr lang="sv-SE" sz="1800" dirty="0" err="1"/>
              <a:t>technique</a:t>
            </a:r>
            <a:r>
              <a:rPr lang="sv-SE" sz="1800" dirty="0"/>
              <a:t>)</a:t>
            </a:r>
          </a:p>
          <a:p>
            <a:pPr marL="285750" indent="-285750">
              <a:buFont typeface="Wingdings" panose="05000000000000000000" pitchFamily="2" charset="2"/>
              <a:buChar char="Ø"/>
            </a:pPr>
            <a:r>
              <a:rPr lang="sv-SE" sz="1800" b="1" dirty="0"/>
              <a:t>Europisk klimatlag </a:t>
            </a:r>
            <a:r>
              <a:rPr lang="sv-SE" sz="1800" dirty="0"/>
              <a:t>en del av gröna given. EU har antagit klimatmål som innebär att EU:s samlade utsläpp ska minska med 55 procent till 2030 jämfört med 1990.</a:t>
            </a:r>
          </a:p>
          <a:p>
            <a:pPr marL="285750" indent="-285750">
              <a:buFont typeface="Wingdings" panose="05000000000000000000" pitchFamily="2" charset="2"/>
              <a:buChar char="Ø"/>
            </a:pPr>
            <a:r>
              <a:rPr lang="sv-SE" sz="1800" b="1" dirty="0"/>
              <a:t>Klimatkonventionen och Parisavtalet </a:t>
            </a:r>
            <a:r>
              <a:rPr lang="sv-SE" sz="1800" dirty="0"/>
              <a:t>Det så kallade Parisavtalet är ett globalt klimatavtal kopplat till FN:s klimatkonvention UNFCCC, en global konvention om åtgärder för att förhindra klimatförändringar</a:t>
            </a:r>
          </a:p>
          <a:p>
            <a:pPr marL="285750" indent="-285750">
              <a:buFont typeface="Wingdings" panose="05000000000000000000" pitchFamily="2" charset="2"/>
              <a:buChar char="Ø"/>
            </a:pPr>
            <a:r>
              <a:rPr lang="sv-SE" sz="1800" b="1" dirty="0"/>
              <a:t>Konvention om långväga gränsöverskridande luftföroreningar </a:t>
            </a:r>
            <a:r>
              <a:rPr lang="sv-SE" sz="1800" dirty="0"/>
              <a:t>Denna konvention finns under FN-organet UNECE och anger högsta tillåtna utsläpp av långväga gränsöverskridande luftföroreningar i olika protokoll.</a:t>
            </a:r>
            <a:endParaRPr lang="sv-SE" sz="1800" b="1" dirty="0">
              <a:solidFill>
                <a:schemeClr val="tx1"/>
              </a:solidFill>
            </a:endParaRP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Greppa Näringen är ett kunskaps- och rådgivningsprojekt som riktar sig till:</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Lantbrukare, deras familjemedlemmar och anställda inom jordbruket</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Trädgårds- och hästnäringen, maskinstationer med verksamhet riktad till lantbruket</a:t>
            </a:r>
          </a:p>
          <a:p>
            <a:pPr marL="342900" lvl="0" indent="-342900">
              <a:lnSpc>
                <a:spcPct val="107000"/>
              </a:lnSpc>
              <a:spcAft>
                <a:spcPts val="800"/>
              </a:spcAft>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Rådgivare och kommunikatörer verksamma inom Strategisk plan för svensk jordbrukspolitik</a:t>
            </a:r>
          </a:p>
          <a:p>
            <a:pPr marL="0" lvl="0" indent="0">
              <a:lnSpc>
                <a:spcPct val="107000"/>
              </a:lnSpc>
              <a:spcAft>
                <a:spcPts val="800"/>
              </a:spcAft>
              <a:buFont typeface="Symbol" panose="05050102010706020507" pitchFamily="18" charset="2"/>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2</a:t>
            </a:fld>
            <a:endParaRPr lang="sv-SE"/>
          </a:p>
        </p:txBody>
      </p:sp>
    </p:spTree>
    <p:extLst>
      <p:ext uri="{BB962C8B-B14F-4D97-AF65-F5344CB8AC3E}">
        <p14:creationId xmlns:p14="http://schemas.microsoft.com/office/powerpoint/2010/main" val="76607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b="1" dirty="0"/>
              <a:t>Vad som är en rimlig växtnäringsbalans </a:t>
            </a:r>
            <a:r>
              <a:rPr lang="sv-SE" altLang="sv-SE" dirty="0"/>
              <a:t>för fosfor och kalium beror mycket på om gården har djur eller inte. Även vilka grödor som odlas avgör behovet och vilken jordart som dominerar.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resonemang</a:t>
            </a:r>
            <a:r>
              <a:rPr lang="sv-SE" altLang="sv-SE" baseline="0" dirty="0"/>
              <a:t> kring underhålls P-AL enligt jordbruksverkets årliga skrift </a:t>
            </a:r>
            <a:r>
              <a:rPr lang="sv-SE" altLang="sv-SE" b="1" baseline="0" dirty="0"/>
              <a:t>Rekommendationer för gödsling och kalkning.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b="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a:t>Tabellen är främst baserad på grödors bortförsel </a:t>
            </a:r>
            <a:r>
              <a:rPr lang="sv-SE" sz="1200" kern="1200" dirty="0">
                <a:solidFill>
                  <a:schemeClr val="tx1"/>
                </a:solidFill>
                <a:effectLst/>
                <a:latin typeface="+mn-lt"/>
                <a:ea typeface="+mn-ea"/>
                <a:cs typeface="+mn-cs"/>
              </a:rPr>
              <a:t>samt behov av P-tillförsel för att nå mål-P-AL-klass för grödorna,</a:t>
            </a:r>
            <a:r>
              <a:rPr lang="sv-SE" sz="1200" kern="1200" baseline="0" dirty="0">
                <a:solidFill>
                  <a:schemeClr val="tx1"/>
                </a:solidFill>
                <a:effectLst/>
                <a:latin typeface="+mn-lt"/>
                <a:ea typeface="+mn-ea"/>
                <a:cs typeface="+mn-cs"/>
              </a:rPr>
              <a:t> </a:t>
            </a:r>
            <a:r>
              <a:rPr lang="sv-SE" altLang="sv-SE" baseline="0" dirty="0"/>
              <a:t>ekonomin är här underordnad. Bilden beskriver en mer långsiktigt hållbar balans.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Såklart spelar det roll om gården har djur eller inte och om det är stallgödsel eller mineralgödsel som ska tillföras grödorna vid gödslingen. Ofta är det dock en samvariation så att gårdar med vallodling sprider stallgödsel och det har man tagit hänsyn till vid tolkning av fältförsöksresultat.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r>
              <a:rPr lang="sv-SE" sz="1200" b="1" i="1" kern="1200" dirty="0">
                <a:solidFill>
                  <a:schemeClr val="tx1"/>
                </a:solidFill>
                <a:effectLst/>
                <a:latin typeface="+mn-lt"/>
                <a:ea typeface="+mn-ea"/>
                <a:cs typeface="+mn-cs"/>
              </a:rPr>
              <a:t>Gränser: </a:t>
            </a:r>
            <a:r>
              <a:rPr lang="sv-SE" sz="1200" kern="1200" dirty="0">
                <a:solidFill>
                  <a:schemeClr val="tx1"/>
                </a:solidFill>
                <a:effectLst/>
                <a:latin typeface="+mn-lt"/>
                <a:ea typeface="+mn-ea"/>
                <a:cs typeface="+mn-cs"/>
              </a:rPr>
              <a:t>Gårdens fosforbalans jämförs med</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ett värde i en tabell med rekommenderad långsiktig fosforbalans utifrån växtföljd och fosforklass. Värden mellan -5 kg och +5 kg från rekommenderad fosforbalans ger grönt. Värden som avviker med 5-10 kg ger gult</a:t>
            </a:r>
            <a:r>
              <a:rPr lang="sv-SE" sz="1200" kern="1200" baseline="0" dirty="0">
                <a:solidFill>
                  <a:schemeClr val="tx1"/>
                </a:solidFill>
                <a:effectLst/>
                <a:latin typeface="+mn-lt"/>
                <a:ea typeface="+mn-ea"/>
                <a:cs typeface="+mn-cs"/>
              </a:rPr>
              <a:t> och avvikelser över 10 kg per hektar ger rött.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90990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2022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205480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troligtvis</a:t>
            </a:r>
            <a:r>
              <a:rPr lang="sv-SE" sz="1200" kern="1200" baseline="0" dirty="0">
                <a:solidFill>
                  <a:schemeClr val="tx1"/>
                </a:solidFill>
                <a:effectLst/>
                <a:latin typeface="+mn-lt"/>
                <a:ea typeface="+mn-ea"/>
                <a:cs typeface="+mn-cs"/>
              </a:rPr>
              <a:t> är överskottet högre</a:t>
            </a:r>
            <a:r>
              <a:rPr lang="sv-SE" sz="1200" kern="1200" dirty="0">
                <a:solidFill>
                  <a:schemeClr val="tx1"/>
                </a:solidFill>
                <a:effectLst/>
                <a:latin typeface="+mn-lt"/>
                <a:ea typeface="+mn-ea"/>
                <a:cs typeface="+mn-cs"/>
              </a:rPr>
              <a:t> än på en växtodlingsgård. Ett högt P-överskott kan dock tyda på 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 </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104550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det kan vara rimligt att ha</a:t>
            </a:r>
            <a:r>
              <a:rPr lang="sv-SE" sz="1200" kern="1200" baseline="0" dirty="0">
                <a:solidFill>
                  <a:schemeClr val="tx1"/>
                </a:solidFill>
                <a:effectLst/>
                <a:latin typeface="+mn-lt"/>
                <a:ea typeface="+mn-ea"/>
                <a:cs typeface="+mn-cs"/>
              </a:rPr>
              <a:t> ett </a:t>
            </a:r>
            <a:r>
              <a:rPr lang="sv-SE" sz="1200" kern="1200" dirty="0">
                <a:solidFill>
                  <a:schemeClr val="tx1"/>
                </a:solidFill>
                <a:effectLst/>
                <a:latin typeface="+mn-lt"/>
                <a:ea typeface="+mn-ea"/>
                <a:cs typeface="+mn-cs"/>
              </a:rPr>
              <a:t>högre överskott än på en växtodlingsgård. Ett högt K-överskott är inte ett miljöproblem i sig och inget man styr i foderoptimeringen. Köper gården in mineralgödselkalium kan det dock vara lämpligt att se över om dessa inköp skulle kunna minskas.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4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r>
              <a:rPr lang="sv-SE" sz="1200" b="0" i="0" u="none" strike="noStrike" kern="1200" dirty="0">
                <a:solidFill>
                  <a:schemeClr val="tx1"/>
                </a:solidFill>
                <a:effectLst/>
                <a:latin typeface="+mn-lt"/>
                <a:ea typeface="+mn-ea"/>
                <a:cs typeface="+mn-cs"/>
              </a:rPr>
              <a:t>År 2023 var de totala växthusgasutsläppen från jordbrukssektorn 6,44 miljoner ton koldioxidekvivalenter vilket motsvarar 14 procent av Sveriges totala utsläpp. Hälften av utsläppen bestod av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ca 48 procent av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och resten av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Ungefär hälften av sektorns utsläpp är kopplade till produktionen av animaliska livsmedel som kött, mejeriprodukter och ägg.</a:t>
            </a:r>
          </a:p>
          <a:p>
            <a:r>
              <a:rPr lang="sv-SE" sz="1200" b="0" i="0" u="none" strike="noStrike" kern="1200" dirty="0">
                <a:solidFill>
                  <a:schemeClr val="tx1"/>
                </a:solidFill>
                <a:effectLst/>
                <a:latin typeface="+mn-lt"/>
                <a:ea typeface="+mn-ea"/>
                <a:cs typeface="+mn-cs"/>
              </a:rPr>
              <a:t>Utsläppen från jordbruket har minskat långsamt och är nu 12 procent (0,9 miljon ton koldioxidekvivalenter) lägre än 1990. Minskningen beror framför allt på reducerad djurhållning (främst mjölkkor och grisar) samt minskad användning av mineralgödsel. Effektivisering och bättre stallgödselhantering inom sektorn har också bidragit till att utsläppen minskat. Mellan 2021 och 2022 ökade utsläppen med 1 procent (ca 0,06 miljoner ton koldioxidekvivalenter) det förklaras av en temporär uppgång.  </a:t>
            </a:r>
          </a:p>
          <a:p>
            <a:r>
              <a:rPr lang="sv-SE" sz="1200" b="0" i="0" u="none" strike="noStrike" kern="1200" dirty="0">
                <a:solidFill>
                  <a:schemeClr val="tx1"/>
                </a:solidFill>
                <a:effectLst/>
                <a:latin typeface="+mn-lt"/>
                <a:ea typeface="+mn-ea"/>
                <a:cs typeface="+mn-cs"/>
              </a:rPr>
              <a:t>Det finns ytterligare stora mängder utsläpp kopplade till jordbruket men redovisas under andra sektorer eller i de länder där utsläppen sker. Till exempel så redovisas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-avgång från åkermark och betesmark under markanvändningssektorn, medan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O-utsläppen från själva brukandet av marken redovisas under jordbrukssektorn. Även användning av fossila bränslen, som framför allt används i arbetsmaskiner och uppvärmning av lokaler, redovisas under energisektorn.</a:t>
            </a:r>
          </a:p>
          <a:p>
            <a:r>
              <a:rPr lang="sv-SE" sz="1200" b="0" i="0" u="none" strike="noStrike" kern="1200" dirty="0">
                <a:solidFill>
                  <a:schemeClr val="tx1"/>
                </a:solidFill>
                <a:effectLst/>
                <a:latin typeface="+mn-lt"/>
                <a:ea typeface="+mn-ea"/>
                <a:cs typeface="+mn-cs"/>
              </a:rPr>
              <a:t>Därutöver omfattas inte utsläppen som sker i andra länder vid till exempel produktion av mineralgödsel, foder och andra komponenter inom sektorn som importeras och används i svenskt jordbruk av statistiken eftersom utsläppen sker utomlands. Om dessa utsläpp skulle redovisas under jordbrukssektorn så blir de totala utsläppen från hela sektorn drygt 11 miljoner ton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-ekvivalenter. Vilket motsvarardrygt 20 procent av de totala nationella utsläppen.</a:t>
            </a:r>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3242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a:t>
            </a:r>
            <a:r>
              <a:rPr lang="sv-SE" baseline="0"/>
              <a:t>både lustgas </a:t>
            </a:r>
            <a:r>
              <a:rPr lang="sv-SE" baseline="0" dirty="0"/>
              <a:t>och koldioxid.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528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Miljömål, kort bakgrund: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Kväveutlakning</a:t>
            </a:r>
            <a:r>
              <a:rPr lang="sv-SE" dirty="0"/>
              <a:t> </a:t>
            </a:r>
            <a:r>
              <a:rPr lang="sv-SE" sz="1200" dirty="0"/>
              <a:t>Årligen utlakas i medeltal 16-18 kg kväve per hektar svensk åkermark. Av denna siffra är cirka 70 procent beroende på brukandet av jorden och resten är så kallad bakgrundsbelastning.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Ammoniakavgång</a:t>
            </a:r>
            <a:r>
              <a:rPr lang="sv-SE" dirty="0"/>
              <a:t> </a:t>
            </a:r>
            <a:r>
              <a:rPr lang="sv-SE" sz="1200" dirty="0"/>
              <a:t>Under 30 års-perioden 1990 till 2019 har de sammanlagda svenska ammoniakutsläppen minskat från cirka 60 000 ton till cirka 53 000 ton. Men Sverige når inte målet med utsläppsminskningarna och kraven kommer att bli högre framåt. Ungefär 90 procent av utsläppen kommer från lantbruk och då främst från lagring och spridning av stallgödsel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Fosforförluster</a:t>
            </a:r>
            <a:r>
              <a:rPr lang="sv-SE" dirty="0"/>
              <a:t> </a:t>
            </a:r>
            <a:r>
              <a:rPr lang="sv-SE" sz="1200" dirty="0"/>
              <a:t>Årligen läcker i medeltal cirka 0,48 kg fosfor per hektar åkermark. Av det bedöms 75 - 80 procent bero på brukandet och resten är så kallat bakgrundsläckage.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Läckage av växtskyddsmedel </a:t>
            </a:r>
            <a:r>
              <a:rPr lang="sv-SE" sz="1200" dirty="0" err="1"/>
              <a:t>växtskyddsmedel</a:t>
            </a:r>
            <a:r>
              <a:rPr lang="sv-SE" sz="1200" dirty="0"/>
              <a:t> som används i jordbruket kan läcka ut i våra vattendrag. När ämnena kommer ut i vattnet finns det en risk att de påverkar vattenlevande organismer. </a:t>
            </a:r>
          </a:p>
          <a:p>
            <a:pPr marL="171450" indent="-171450">
              <a:spcBef>
                <a:spcPts val="0"/>
              </a:spcBef>
              <a:buFont typeface="Wingdings" panose="05000000000000000000" pitchFamily="2" charset="2"/>
              <a:buChar char="Ø"/>
            </a:pPr>
            <a:r>
              <a:rPr lang="sv-SE" b="1" dirty="0"/>
              <a:t>Klimatgasutsläpp </a:t>
            </a:r>
            <a:r>
              <a:rPr lang="sv-SE" sz="1200" dirty="0"/>
              <a:t>enligt det klimatpolitiska ramverket från 2017 ska Sverige inte ha några nettoutsläpp av växthusgaser efter 2045. Efter 2045 ska utsläppen vara negativa. Innan 2045 finns det två etappmål, att till 2030 att minska utsläppen med 63 % jämfört mot 1990 och till 2040 minska med 75 %.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85DA1AB9-C287-4546-A1D5-CAEBFFC3D6C4}" type="slidenum">
              <a:rPr lang="sv-SE" smtClean="0"/>
              <a:t>3</a:t>
            </a:fld>
            <a:endParaRPr lang="sv-SE"/>
          </a:p>
        </p:txBody>
      </p:sp>
    </p:spTree>
    <p:extLst>
      <p:ext uri="{BB962C8B-B14F-4D97-AF65-F5344CB8AC3E}">
        <p14:creationId xmlns:p14="http://schemas.microsoft.com/office/powerpoint/2010/main" val="361829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Rådgivningen delas upp i moduler. En modul är ett antal rådgivningstimmar inom ett visst ämnesområde.</a:t>
            </a:r>
          </a:p>
          <a:p>
            <a:r>
              <a:rPr lang="sv-SE" sz="1200" dirty="0"/>
              <a:t>Förändringar och förbättringar måste få ta tid. Därför läggs det i Greppa Näringen stor vikt vid att återkomma och följa upp råden som ges</a:t>
            </a:r>
          </a:p>
          <a:p>
            <a:endParaRPr lang="sv-SE" sz="1200" dirty="0"/>
          </a:p>
          <a:p>
            <a:endParaRPr lang="sv-SE" dirty="0"/>
          </a:p>
        </p:txBody>
      </p:sp>
      <p:sp>
        <p:nvSpPr>
          <p:cNvPr id="4" name="Platshållare för bildnummer 3"/>
          <p:cNvSpPr>
            <a:spLocks noGrp="1"/>
          </p:cNvSpPr>
          <p:nvPr>
            <p:ph type="sldNum" sz="quarter" idx="5"/>
          </p:nvPr>
        </p:nvSpPr>
        <p:spPr/>
        <p:txBody>
          <a:bodyPr/>
          <a:lstStyle/>
          <a:p>
            <a:fld id="{85DA1AB9-C287-4546-A1D5-CAEBFFC3D6C4}" type="slidenum">
              <a:rPr lang="sv-SE" smtClean="0"/>
              <a:t>4</a:t>
            </a:fld>
            <a:endParaRPr lang="sv-SE"/>
          </a:p>
        </p:txBody>
      </p:sp>
    </p:spTree>
    <p:extLst>
      <p:ext uri="{BB962C8B-B14F-4D97-AF65-F5344CB8AC3E}">
        <p14:creationId xmlns:p14="http://schemas.microsoft.com/office/powerpoint/2010/main" val="353522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Huvudmålgruppen för enskild rådgivning är lantbrukare i hela Sverige med mer än 50 hektar eller 25 djurenheter.</a:t>
            </a:r>
          </a:p>
          <a:p>
            <a:pPr eaLnBrk="1" hangingPunct="1"/>
            <a:endParaRPr lang="sv-SE" dirty="0"/>
          </a:p>
          <a:p>
            <a:pPr eaLnBrk="1" hangingPunct="1"/>
            <a:r>
              <a:rPr lang="sv-SE" baseline="0" dirty="0"/>
              <a:t>Alla lantbrukare får vara med på de gruppaktiviteter Greppa Näringen ordnar, oavsett produktionsinriktning och storlek. </a:t>
            </a:r>
            <a:endParaRPr lang="sv-SE" dirty="0"/>
          </a:p>
          <a:p>
            <a:endParaRPr lang="sv-SE" dirty="0"/>
          </a:p>
        </p:txBody>
      </p:sp>
      <p:sp>
        <p:nvSpPr>
          <p:cNvPr id="4" name="Platshållare för bildnummer 3"/>
          <p:cNvSpPr>
            <a:spLocks noGrp="1"/>
          </p:cNvSpPr>
          <p:nvPr>
            <p:ph type="sldNum" sz="quarter" idx="10"/>
          </p:nvPr>
        </p:nvSpPr>
        <p:spPr/>
        <p:txBody>
          <a:bodyPr/>
          <a:lstStyle/>
          <a:p>
            <a:fld id="{4105B6C9-1310-4DEB-95DA-136FFB37B1A8}" type="slidenum">
              <a:rPr lang="sv-SE" smtClean="0"/>
              <a:t>5</a:t>
            </a:fld>
            <a:endParaRPr lang="sv-SE"/>
          </a:p>
        </p:txBody>
      </p:sp>
    </p:spTree>
    <p:extLst>
      <p:ext uri="{BB962C8B-B14F-4D97-AF65-F5344CB8AC3E}">
        <p14:creationId xmlns:p14="http://schemas.microsoft.com/office/powerpoint/2010/main" val="273669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03308A0-A2D7-8A4D-A3EC-FD4E368B4FD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100">
                <a:solidFill>
                  <a:srgbClr val="667366"/>
                </a:solidFill>
                <a:latin typeface="Arial" panose="020B0604020202020204" pitchFamily="34" charset="0"/>
                <a:ea typeface="ＭＳ Ｐゴシック" panose="020B0600070205080204" pitchFamily="34" charset="-128"/>
              </a:defRPr>
            </a:lvl1pPr>
            <a:lvl2pPr marL="742950" indent="-285750">
              <a:defRPr sz="1100">
                <a:solidFill>
                  <a:srgbClr val="667366"/>
                </a:solidFill>
                <a:latin typeface="Arial" panose="020B0604020202020204" pitchFamily="34" charset="0"/>
                <a:ea typeface="ＭＳ Ｐゴシック" panose="020B0600070205080204" pitchFamily="34" charset="-128"/>
              </a:defRPr>
            </a:lvl2pPr>
            <a:lvl3pPr marL="1143000" indent="-228600">
              <a:defRPr sz="1100">
                <a:solidFill>
                  <a:srgbClr val="667366"/>
                </a:solidFill>
                <a:latin typeface="Arial" panose="020B0604020202020204" pitchFamily="34" charset="0"/>
                <a:ea typeface="ＭＳ Ｐゴシック" panose="020B0600070205080204" pitchFamily="34" charset="-128"/>
              </a:defRPr>
            </a:lvl3pPr>
            <a:lvl4pPr marL="1600200" indent="-228600">
              <a:defRPr sz="1100">
                <a:solidFill>
                  <a:srgbClr val="667366"/>
                </a:solidFill>
                <a:latin typeface="Arial" panose="020B0604020202020204" pitchFamily="34" charset="0"/>
                <a:ea typeface="ＭＳ Ｐゴシック" panose="020B0600070205080204" pitchFamily="34" charset="-128"/>
              </a:defRPr>
            </a:lvl4pPr>
            <a:lvl5pPr marL="2057400" indent="-228600">
              <a:defRPr sz="1100">
                <a:solidFill>
                  <a:srgbClr val="667366"/>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9pPr>
          </a:lstStyle>
          <a:p>
            <a:pPr algn="r" eaLnBrk="1" hangingPunct="1"/>
            <a:fld id="{DF2B8380-11EA-3E4A-8586-DDAC4BFB12F3}" type="slidenum">
              <a:rPr lang="en-US" altLang="en-US" sz="1200">
                <a:solidFill>
                  <a:schemeClr val="tx1"/>
                </a:solidFill>
              </a:rPr>
              <a:pPr algn="r" eaLnBrk="1" hangingPunct="1"/>
              <a:t>6</a:t>
            </a:fld>
            <a:endParaRPr lang="en-US" altLang="en-US" sz="1200">
              <a:solidFill>
                <a:schemeClr val="tx1"/>
              </a:solidFill>
            </a:endParaRPr>
          </a:p>
        </p:txBody>
      </p:sp>
      <p:sp>
        <p:nvSpPr>
          <p:cNvPr id="18434" name="Rectangle 2">
            <a:extLst>
              <a:ext uri="{FF2B5EF4-FFF2-40B4-BE49-F238E27FC236}">
                <a16:creationId xmlns:a16="http://schemas.microsoft.com/office/drawing/2014/main" id="{D190190A-E548-444A-8558-48307CB5D1EB}"/>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0222A721-9DBE-044B-9BB5-FD6FB22D7B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De sex hållbarhetsområdena inom hållbarhetsanalysen är:</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-Övergödning</a:t>
            </a:r>
          </a:p>
          <a:p>
            <a:r>
              <a:rPr lang="sv-SE" sz="1200" b="0" i="0" kern="1200" dirty="0">
                <a:solidFill>
                  <a:schemeClr val="tx1"/>
                </a:solidFill>
                <a:effectLst/>
                <a:latin typeface="+mn-lt"/>
                <a:ea typeface="+mn-ea"/>
                <a:cs typeface="+mn-cs"/>
              </a:rPr>
              <a:t>-Markhälsa</a:t>
            </a:r>
          </a:p>
          <a:p>
            <a:r>
              <a:rPr lang="sv-SE" sz="1200" b="0" i="0" kern="1200" dirty="0">
                <a:solidFill>
                  <a:schemeClr val="tx1"/>
                </a:solidFill>
                <a:effectLst/>
                <a:latin typeface="+mn-lt"/>
                <a:ea typeface="+mn-ea"/>
                <a:cs typeface="+mn-cs"/>
              </a:rPr>
              <a:t>-Växtskydd</a:t>
            </a:r>
          </a:p>
          <a:p>
            <a:r>
              <a:rPr lang="sv-SE" sz="1200" b="0" i="0" kern="1200" dirty="0">
                <a:solidFill>
                  <a:schemeClr val="tx1"/>
                </a:solidFill>
                <a:effectLst/>
                <a:latin typeface="+mn-lt"/>
                <a:ea typeface="+mn-ea"/>
                <a:cs typeface="+mn-cs"/>
              </a:rPr>
              <a:t>-Biologisk mångfald</a:t>
            </a:r>
          </a:p>
          <a:p>
            <a:r>
              <a:rPr lang="sv-SE" sz="1200" b="0" i="0" kern="1200" dirty="0">
                <a:solidFill>
                  <a:schemeClr val="tx1"/>
                </a:solidFill>
                <a:effectLst/>
                <a:latin typeface="+mn-lt"/>
                <a:ea typeface="+mn-ea"/>
                <a:cs typeface="+mn-cs"/>
              </a:rPr>
              <a:t>-Klimat</a:t>
            </a:r>
          </a:p>
          <a:p>
            <a:r>
              <a:rPr lang="sv-SE" sz="1200" b="0" i="0" kern="1200" dirty="0">
                <a:solidFill>
                  <a:schemeClr val="tx1"/>
                </a:solidFill>
                <a:effectLst/>
                <a:latin typeface="+mn-lt"/>
                <a:ea typeface="+mn-ea"/>
                <a:cs typeface="+mn-cs"/>
              </a:rPr>
              <a:t>-Energi</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Hållbarhetsanalysen är en rådgivning inom Greppa Näringen med syfte att ge lantbrukaren en nulägesanalys av hur hållbar gården är med avseende på de sex indikatorområden </a:t>
            </a:r>
            <a:r>
              <a:rPr lang="sv-SE" sz="1200" b="0" i="0" kern="1200">
                <a:solidFill>
                  <a:schemeClr val="tx1"/>
                </a:solidFill>
                <a:effectLst/>
                <a:latin typeface="+mn-lt"/>
                <a:ea typeface="+mn-ea"/>
                <a:cs typeface="+mn-cs"/>
              </a:rPr>
              <a:t>som ingår. Rådgivningen </a:t>
            </a:r>
            <a:r>
              <a:rPr lang="sv-SE" sz="1200" b="0" i="0" kern="1200" dirty="0">
                <a:solidFill>
                  <a:schemeClr val="tx1"/>
                </a:solidFill>
                <a:effectLst/>
                <a:latin typeface="+mn-lt"/>
                <a:ea typeface="+mn-ea"/>
                <a:cs typeface="+mn-cs"/>
              </a:rPr>
              <a:t>ska resultera i att hitta de viktigaste områdena att jobba vidare med för gården, men också att visa på vad som är bra på gården.</a:t>
            </a:r>
          </a:p>
          <a:p>
            <a:endParaRPr lang="sv-SE" dirty="0"/>
          </a:p>
        </p:txBody>
      </p:sp>
      <p:sp>
        <p:nvSpPr>
          <p:cNvPr id="4" name="Platshållare för bildnummer 3"/>
          <p:cNvSpPr>
            <a:spLocks noGrp="1"/>
          </p:cNvSpPr>
          <p:nvPr>
            <p:ph type="sldNum" sz="quarter" idx="5"/>
          </p:nvPr>
        </p:nvSpPr>
        <p:spPr/>
        <p:txBody>
          <a:bodyPr/>
          <a:lstStyle/>
          <a:p>
            <a:fld id="{85DA1AB9-C287-4546-A1D5-CAEBFFC3D6C4}" type="slidenum">
              <a:rPr lang="sv-SE" smtClean="0"/>
              <a:t>7</a:t>
            </a:fld>
            <a:endParaRPr lang="sv-SE"/>
          </a:p>
        </p:txBody>
      </p:sp>
    </p:spTree>
    <p:extLst>
      <p:ext uri="{BB962C8B-B14F-4D97-AF65-F5344CB8AC3E}">
        <p14:creationId xmlns:p14="http://schemas.microsoft.com/office/powerpoint/2010/main" val="338972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Övergödning, vilka indikatorer beskriver området?</a:t>
            </a:r>
            <a:endParaRPr lang="sv-SE" sz="1200" kern="1200" dirty="0">
              <a:solidFill>
                <a:schemeClr val="tx1"/>
              </a:solidFill>
              <a:effectLst/>
              <a:latin typeface="+mn-lt"/>
              <a:ea typeface="+mn-ea"/>
              <a:cs typeface="+mn-cs"/>
            </a:endParaRPr>
          </a:p>
          <a:p>
            <a:pPr lvl="0"/>
            <a:r>
              <a:rPr lang="sv-SE" sz="1200" b="0" kern="1200" dirty="0">
                <a:solidFill>
                  <a:schemeClr val="tx1"/>
                </a:solidFill>
                <a:effectLst/>
                <a:latin typeface="+mn-lt"/>
                <a:ea typeface="+mn-ea"/>
                <a:cs typeface="+mn-cs"/>
              </a:rPr>
              <a:t>Överskott av kväve och fosfor </a:t>
            </a:r>
            <a:r>
              <a:rPr lang="sv-SE" sz="1200" kern="1200" dirty="0">
                <a:solidFill>
                  <a:schemeClr val="tx1"/>
                </a:solidFill>
                <a:effectLst/>
                <a:latin typeface="+mn-lt"/>
                <a:ea typeface="+mn-ea"/>
                <a:cs typeface="+mn-cs"/>
              </a:rPr>
              <a:t>i växtnäringsbalansen. Gårdens siffror tas från dokumentationen från senaste Greppa Näringen beräkningen i Vera.</a:t>
            </a:r>
          </a:p>
          <a:p>
            <a:endParaRPr lang="sv-SE" dirty="0"/>
          </a:p>
          <a:p>
            <a:r>
              <a:rPr lang="sv-SE" b="1" dirty="0"/>
              <a:t>Överskotten ökar med ökad djurtäthet på mjölkgårdar,</a:t>
            </a:r>
            <a:r>
              <a:rPr lang="sv-SE" b="1" baseline="0" dirty="0"/>
              <a:t> m</a:t>
            </a:r>
            <a:r>
              <a:rPr lang="sv-SE" b="1" dirty="0"/>
              <a:t>en variationen är stor</a:t>
            </a:r>
            <a:r>
              <a:rPr lang="sv-SE" b="0" dirty="0"/>
              <a:t>.</a:t>
            </a:r>
            <a:r>
              <a:rPr lang="sv-SE" dirty="0"/>
              <a:t> </a:t>
            </a:r>
          </a:p>
          <a:p>
            <a:r>
              <a:rPr lang="sv-SE" dirty="0"/>
              <a:t>Bilden visar överskott av kväve för konventionella mjölkgårdar där en växtnäringsbalans har beräknats inom Greppa Näringen. En lantbrukare med till exempel 1 djurenhet per hektar bör försöka komma ner till medeltalet som är cirka 130 kg per hektar.  Överskotten kan förklaras med inlagring/ exploatering av markens kvävepool men också av</a:t>
            </a:r>
            <a:r>
              <a:rPr lang="sv-SE" baseline="0" dirty="0"/>
              <a:t> </a:t>
            </a:r>
            <a:r>
              <a:rPr lang="sv-SE" b="1" baseline="0" dirty="0"/>
              <a:t>förluster i from av ammoniakavgång, nitratutlakning, och avgång av kvävgas och lustgas. </a:t>
            </a:r>
            <a:endParaRPr lang="sv-SE" b="1"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9</a:t>
            </a:fld>
            <a:endParaRPr lang="sv-SE"/>
          </a:p>
        </p:txBody>
      </p:sp>
    </p:spTree>
    <p:extLst>
      <p:ext uri="{BB962C8B-B14F-4D97-AF65-F5344CB8AC3E}">
        <p14:creationId xmlns:p14="http://schemas.microsoft.com/office/powerpoint/2010/main" val="26483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nötköttsgårdar där en växtnäringsbalans har beräknats inom Greppa Näringen. En lantbrukare med till exempel 0,5 djurenheter per hektar bör försöka komma ner till medeltalet som är cirka 85 kg per hektar. Överskotten kan förklaras med inlagring/ exploatering av markens kvävepool men också av</a:t>
            </a:r>
            <a:r>
              <a:rPr lang="sv-SE" baseline="0" dirty="0"/>
              <a:t> förluster i from av ammoniakavgång, nitratutlakning och avgång av kvävgas och lustgas. </a:t>
            </a:r>
            <a:endParaRPr lang="sv-SE"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10</a:t>
            </a:fld>
            <a:endParaRPr lang="sv-SE"/>
          </a:p>
        </p:txBody>
      </p:sp>
    </p:spTree>
    <p:extLst>
      <p:ext uri="{BB962C8B-B14F-4D97-AF65-F5344CB8AC3E}">
        <p14:creationId xmlns:p14="http://schemas.microsoft.com/office/powerpoint/2010/main" val="392854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grisgårdar där en växtnäringsbalans har beräknats nom Greppa Näringen. En lantbrukare med t ex 1 djurenhet per hektar kan försöka komma ner till medeltalet som är cirka 98 kg per hektar. Överskotten kan förklaras med inlagring/ exploatering av markens kvävepool men också av</a:t>
            </a:r>
            <a:r>
              <a:rPr lang="sv-SE" baseline="0" dirty="0"/>
              <a:t> förluster i from av nitratutlakning, ammoniakavgång och avgång av kvävgas och lustgas.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11</a:t>
            </a:fld>
            <a:endParaRPr lang="sv-SE"/>
          </a:p>
        </p:txBody>
      </p:sp>
    </p:spTree>
    <p:extLst>
      <p:ext uri="{BB962C8B-B14F-4D97-AF65-F5344CB8AC3E}">
        <p14:creationId xmlns:p14="http://schemas.microsoft.com/office/powerpoint/2010/main" val="267120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4687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594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7676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664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2630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43536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3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5251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42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6613" y="1916832"/>
            <a:ext cx="3954462"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1294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498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2635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4902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46941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7664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982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3646778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3484201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870974" y="1685574"/>
            <a:ext cx="3601488" cy="43467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4671539" y="1685572"/>
            <a:ext cx="3601488" cy="4345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2025-03-24</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40820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2025-03-24</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371028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1" y="1844825"/>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3" y="188640"/>
            <a:ext cx="4103812" cy="648072"/>
          </a:xfrm>
        </p:spPr>
        <p:txBody>
          <a:bodyPr/>
          <a:lstStyle>
            <a:lvl1pPr marL="0" indent="0" algn="ctr">
              <a:buNone/>
              <a:defRPr sz="1200" baseline="0"/>
            </a:lvl1pPr>
          </a:lstStyle>
          <a:p>
            <a:r>
              <a:rPr lang="sv-SE" dirty="0"/>
              <a:t>Klicka här för att lägga in din logotype</a:t>
            </a:r>
          </a:p>
        </p:txBody>
      </p:sp>
    </p:spTree>
    <p:extLst>
      <p:ext uri="{BB962C8B-B14F-4D97-AF65-F5344CB8AC3E}">
        <p14:creationId xmlns:p14="http://schemas.microsoft.com/office/powerpoint/2010/main" val="2228945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3687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03683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962540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1180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071229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83651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3202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546443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45675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26117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57631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17343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43849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708695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82944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80507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6210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766763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09361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6613" y="1916832"/>
            <a:ext cx="3954462"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86725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70127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7099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197281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1641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63031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78842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2268849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3069470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59EC67E-CE1D-42D6-ABB4-AF32072BF9A7}" type="datetimeFigureOut">
              <a:rPr lang="sv-SE" smtClean="0"/>
              <a:pPr/>
              <a:t>2025-03-24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547437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1" y="1258890"/>
            <a:ext cx="3954463"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6613" y="1258890"/>
            <a:ext cx="3954462"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2472826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2025-03-24</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6421297" y="6124354"/>
            <a:ext cx="1851731" cy="537997"/>
          </a:xfrm>
        </p:spPr>
        <p:txBody>
          <a:bodyPr/>
          <a:lstStyle>
            <a:lvl1pPr marL="0" indent="0" algn="l">
              <a:buNone/>
              <a:defRPr sz="135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86811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9488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810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941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1435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3.jpe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246172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727" r:id="rId26"/>
    <p:sldLayoutId id="2147483728" r:id="rId27"/>
    <p:sldLayoutId id="2147483729" r:id="rId28"/>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27162286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54.xml"/><Relationship Id="rId5" Type="http://schemas.openxmlformats.org/officeDocument/2006/relationships/image" Target="../media/image48.pn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5.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ctrTitle"/>
          </p:nvPr>
        </p:nvSpPr>
        <p:spPr>
          <a:xfrm>
            <a:off x="3995936" y="476672"/>
            <a:ext cx="4318248" cy="1150937"/>
          </a:xfrm>
          <a:noFill/>
        </p:spPr>
        <p:txBody>
          <a:bodyPr anchor="ctr"/>
          <a:lstStyle/>
          <a:p>
            <a:pPr algn="r" eaLnBrk="1" hangingPunct="1">
              <a:lnSpc>
                <a:spcPct val="110000"/>
              </a:lnSpc>
            </a:pPr>
            <a:r>
              <a:rPr lang="sv-SE" altLang="sv-SE" sz="3200" b="1" dirty="0">
                <a:solidFill>
                  <a:schemeClr val="accent6"/>
                </a:solidFill>
              </a:rPr>
              <a:t>Köksbordsmaterial till startbesök</a:t>
            </a:r>
          </a:p>
        </p:txBody>
      </p:sp>
    </p:spTree>
    <p:extLst>
      <p:ext uri="{BB962C8B-B14F-4D97-AF65-F5344CB8AC3E}">
        <p14:creationId xmlns:p14="http://schemas.microsoft.com/office/powerpoint/2010/main" val="13641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t>Kvävebalans Nötkött</a:t>
            </a:r>
          </a:p>
        </p:txBody>
      </p:sp>
      <p:pic>
        <p:nvPicPr>
          <p:cNvPr id="6" name="Bildobjekt 5" descr="Diagram som visar kvävebalanser på nötköttsgårdar">
            <a:extLst>
              <a:ext uri="{FF2B5EF4-FFF2-40B4-BE49-F238E27FC236}">
                <a16:creationId xmlns:a16="http://schemas.microsoft.com/office/drawing/2014/main" id="{00000000-0008-0000-0100-000004000000}"/>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142658" y="1921263"/>
            <a:ext cx="6858684" cy="3645819"/>
          </a:xfrm>
          <a:prstGeom prst="rect">
            <a:avLst/>
          </a:prstGeom>
          <a:noFill/>
        </p:spPr>
      </p:pic>
    </p:spTree>
    <p:extLst>
      <p:ext uri="{BB962C8B-B14F-4D97-AF65-F5344CB8AC3E}">
        <p14:creationId xmlns:p14="http://schemas.microsoft.com/office/powerpoint/2010/main" val="276360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t>Kvävebalans Gris</a:t>
            </a:r>
          </a:p>
        </p:txBody>
      </p:sp>
      <p:pic>
        <p:nvPicPr>
          <p:cNvPr id="7" name="Bildobjekt 6" descr="Diagram som visar kvävebalanser på grisgårdar">
            <a:extLst>
              <a:ext uri="{FF2B5EF4-FFF2-40B4-BE49-F238E27FC236}">
                <a16:creationId xmlns:a16="http://schemas.microsoft.com/office/drawing/2014/main" id="{00000000-0008-0000-0100-000003000000}"/>
              </a:ext>
            </a:extLst>
          </p:cNvPr>
          <p:cNvPicPr/>
          <p:nvPr/>
        </p:nvPicPr>
        <p:blipFill>
          <a:blip r:embed="rId3"/>
          <a:stretch>
            <a:fillRect/>
          </a:stretch>
        </p:blipFill>
        <p:spPr>
          <a:xfrm>
            <a:off x="1276555" y="1895321"/>
            <a:ext cx="6660571" cy="3875803"/>
          </a:xfrm>
          <a:prstGeom prst="rect">
            <a:avLst/>
          </a:prstGeom>
        </p:spPr>
      </p:pic>
    </p:spTree>
    <p:extLst>
      <p:ext uri="{BB962C8B-B14F-4D97-AF65-F5344CB8AC3E}">
        <p14:creationId xmlns:p14="http://schemas.microsoft.com/office/powerpoint/2010/main" val="212421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5 spannmål, 5 Spannmål, oljeväxt, 5 sockerbetor (Var 4:e år), 10 Potatis (var4:e år), 0 vall ( 3 år av 6)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0 spannmål, 0 Spannmål, oljeväxt, 0 sockerbetor (Var 4:e år), 5Potatis (var4:e år), -5 vall ( 3 år av 6)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6300192" y="2358359"/>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7080405" y="2358359"/>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7860618" y="2358359"/>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327025" y="226402"/>
            <a:ext cx="8458200" cy="685800"/>
          </a:xfrm>
        </p:spPr>
        <p:txBody>
          <a:bodyPr/>
          <a:lstStyle/>
          <a:p>
            <a:r>
              <a:rPr lang="sv-SE" altLang="sv-SE" sz="2200" dirty="0">
                <a:ea typeface="ＭＳ Ｐゴシック" pitchFamily="34" charset="-128"/>
              </a:rPr>
              <a:t>Rekommenderad fosforbalans för olika växtföljder, </a:t>
            </a:r>
            <a:br>
              <a:rPr lang="sv-SE" altLang="sv-SE" sz="2200" dirty="0">
                <a:ea typeface="ＭＳ Ｐゴシック" pitchFamily="34" charset="-128"/>
              </a:rPr>
            </a:br>
            <a:r>
              <a:rPr lang="sv-SE" altLang="sv-SE" sz="2200" dirty="0">
                <a:ea typeface="ＭＳ Ｐゴシック" pitchFamily="34" charset="-128"/>
              </a:rPr>
              <a:t>med ett långsiktigt perspektiv </a:t>
            </a:r>
          </a:p>
        </p:txBody>
      </p:sp>
      <p:sp>
        <p:nvSpPr>
          <p:cNvPr id="18442" name="Text Box 10"/>
          <p:cNvSpPr txBox="1">
            <a:spLocks noChangeArrowheads="1"/>
          </p:cNvSpPr>
          <p:nvPr/>
        </p:nvSpPr>
        <p:spPr bwMode="auto">
          <a:xfrm>
            <a:off x="4211961" y="1499234"/>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mn-cs"/>
              </a:rPr>
              <a:t> Balans vid olika </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P-AL klass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92D050"/>
                </a:solidFill>
                <a:effectLst/>
                <a:uLnTx/>
                <a:uFillTx/>
                <a:latin typeface="Helvetica"/>
                <a:ea typeface="ＭＳ Ｐゴシック" pitchFamily="34" charset="-128"/>
                <a:cs typeface="+mn-cs"/>
              </a:rPr>
              <a:t>IVA</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IVB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253268" y="2367160"/>
            <a:ext cx="8605713" cy="3302886"/>
          </a:xfrm>
        </p:spPr>
        <p:txBody>
          <a:bodyPr/>
          <a:lstStyle/>
          <a:p>
            <a:pPr eaLnBrk="1" hangingPunct="1">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Vall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a:t>
            </a:r>
            <a:r>
              <a:rPr lang="sv-SE" altLang="sv-SE" sz="2000" dirty="0">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       10        5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eaLnBrk="1" hangingPunct="1">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var </a:t>
            </a:r>
            <a:r>
              <a:rPr lang="sv-SE" altLang="sv-SE" sz="2000" dirty="0">
                <a:solidFill>
                  <a:schemeClr val="tx1"/>
                </a:solidFill>
                <a:ea typeface="ＭＳ Ｐゴシック" pitchFamily="34" charset="-128"/>
                <a:cs typeface="Arial" panose="020B0604020202020204" pitchFamily="34" charset="0"/>
              </a:rPr>
              <a:t>4:e år</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-15      -20</a:t>
            </a:r>
            <a:endParaRPr lang="sv-SE" altLang="sv-SE" sz="2000" dirty="0">
              <a:solidFill>
                <a:schemeClr val="tx1"/>
              </a:solidFill>
              <a:latin typeface="+mj-lt"/>
              <a:ea typeface="ＭＳ Ｐゴシック" pitchFamily="34" charset="-128"/>
              <a:cs typeface="Arial" panose="020B0604020202020204" pitchFamily="34" charset="0"/>
            </a:endParaRP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-10      -15</a:t>
            </a:r>
          </a:p>
        </p:txBody>
      </p:sp>
      <p:sp>
        <p:nvSpPr>
          <p:cNvPr id="18441" name="Text Box 9"/>
          <p:cNvSpPr txBox="1">
            <a:spLocks noChangeArrowheads="1"/>
          </p:cNvSpPr>
          <p:nvPr/>
        </p:nvSpPr>
        <p:spPr bwMode="auto">
          <a:xfrm>
            <a:off x="755455" y="1372447"/>
            <a:ext cx="3240482" cy="6001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2" name="textruta 1">
            <a:extLst>
              <a:ext uri="{FF2B5EF4-FFF2-40B4-BE49-F238E27FC236}">
                <a16:creationId xmlns:a16="http://schemas.microsoft.com/office/drawing/2014/main" id="{618632ED-A5FF-4D84-A78F-755A548CCEFC}"/>
              </a:ext>
            </a:extLst>
          </p:cNvPr>
          <p:cNvSpPr txBox="1"/>
          <p:nvPr/>
        </p:nvSpPr>
        <p:spPr>
          <a:xfrm>
            <a:off x="1079612" y="5110895"/>
            <a:ext cx="6984776" cy="1477328"/>
          </a:xfrm>
          <a:prstGeom prst="rect">
            <a:avLst/>
          </a:prstGeom>
          <a:noFill/>
        </p:spPr>
        <p:txBody>
          <a:bodyPr wrap="square" rtlCol="0">
            <a:spAutoFit/>
          </a:bodyPr>
          <a:lstStyle/>
          <a:p>
            <a:r>
              <a:rPr lang="sv-SE" dirty="0"/>
              <a:t>Gårdens fosforbalans jämförs med</a:t>
            </a:r>
            <a:r>
              <a:rPr lang="sv-SE" b="1" dirty="0"/>
              <a:t> </a:t>
            </a:r>
            <a:r>
              <a:rPr lang="sv-SE" dirty="0"/>
              <a:t>ett värde i en tabell med rekommenderad långsiktig fosforbalans utifrån växtföljd och fosforklass. Värden mellan -5 kg och +5 kg från rekommenderad fosforbalans är bra. Värden som avviker med 5-10 kg är ok och avvikelser över 10 kg per hektar är inte bra </a:t>
            </a:r>
          </a:p>
        </p:txBody>
      </p:sp>
    </p:spTree>
    <p:extLst>
      <p:ext uri="{BB962C8B-B14F-4D97-AF65-F5344CB8AC3E}">
        <p14:creationId xmlns:p14="http://schemas.microsoft.com/office/powerpoint/2010/main" val="22749835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5 spannmål, 5 Spannmål, oljeväxt, 5 sockerbetor (Var 4:e år), 10 Potatis (var4:e år), 0 vall ( 3 år av 6)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0 spannmål, 0 Spannmål, oljeväxt, 0 sockerbetor (Var 4:e år), 5Potatis (var4:e år), -5 vall ( 3 år av 6)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6300192" y="2358359"/>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7080405" y="2358359"/>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7860618" y="2358359"/>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635702" y="268032"/>
            <a:ext cx="8458200" cy="685800"/>
          </a:xfrm>
        </p:spPr>
        <p:txBody>
          <a:bodyPr/>
          <a:lstStyle/>
          <a:p>
            <a:r>
              <a:rPr lang="sv-SE" altLang="sv-SE" sz="2200" dirty="0">
                <a:ea typeface="ＭＳ Ｐゴシック" pitchFamily="34" charset="-128"/>
              </a:rPr>
              <a:t>Rekommenderad fosforbalans för olika växtföljder,</a:t>
            </a:r>
            <a:br>
              <a:rPr lang="sv-SE" altLang="sv-SE" sz="2200" dirty="0">
                <a:ea typeface="ＭＳ Ｐゴシック" pitchFamily="34" charset="-128"/>
              </a:rPr>
            </a:br>
            <a:r>
              <a:rPr lang="sv-SE" altLang="sv-SE" sz="2200" dirty="0">
                <a:ea typeface="ＭＳ Ｐゴシック" pitchFamily="34" charset="-128"/>
              </a:rPr>
              <a:t>med ett kortsiktigt ekonomiskt perspektiv</a:t>
            </a:r>
          </a:p>
        </p:txBody>
      </p:sp>
      <p:sp>
        <p:nvSpPr>
          <p:cNvPr id="18442" name="Text Box 10"/>
          <p:cNvSpPr txBox="1">
            <a:spLocks noChangeArrowheads="1"/>
          </p:cNvSpPr>
          <p:nvPr/>
        </p:nvSpPr>
        <p:spPr bwMode="auto">
          <a:xfrm>
            <a:off x="4211961" y="1499234"/>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P-AL-värde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92D050"/>
                </a:solidFill>
                <a:effectLst/>
                <a:uLnTx/>
                <a:uFillTx/>
                <a:latin typeface="Helvetica"/>
                <a:ea typeface="ＭＳ Ｐゴシック" pitchFamily="34" charset="-128"/>
                <a:cs typeface="+mn-cs"/>
              </a:rPr>
              <a:t>IVA</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IVB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179512" y="2268675"/>
            <a:ext cx="8605713" cy="3302886"/>
          </a:xfrm>
        </p:spPr>
        <p:txBody>
          <a:bodyPr/>
          <a:lstStyle/>
          <a:p>
            <a:pPr eaLnBrk="1" hangingPunct="1">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(7 ton)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0          0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eaLnBrk="1" hangingPunct="1">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(4 ton var 4:e år)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       10         0       -10       -20     -20</a:t>
            </a:r>
          </a:p>
          <a:p>
            <a:pPr marL="0" indent="0" eaLnBrk="1" hangingPunct="1">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5        -5       -15      -20</a:t>
            </a: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2" name="textruta 1"/>
          <p:cNvSpPr txBox="1"/>
          <p:nvPr/>
        </p:nvSpPr>
        <p:spPr>
          <a:xfrm>
            <a:off x="3456633" y="5014914"/>
            <a:ext cx="5328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4165"/>
                </a:solidFill>
                <a:effectLst/>
                <a:uLnTx/>
                <a:uFillTx/>
                <a:latin typeface="Helvetica"/>
                <a:ea typeface="ＭＳ Ｐゴシック" pitchFamily="34" charset="-128"/>
                <a:cs typeface="+mn-cs"/>
              </a:rPr>
              <a:t>Baserat </a:t>
            </a:r>
            <a:r>
              <a:rPr kumimoji="0" lang="sv-SE" sz="1800" b="0" i="0" u="none" strike="noStrike" kern="1200" cap="none" spc="0" normalizeH="0" baseline="0" noProof="0" dirty="0">
                <a:ln>
                  <a:noFill/>
                </a:ln>
                <a:solidFill>
                  <a:srgbClr val="004165"/>
                </a:solidFill>
                <a:effectLst/>
                <a:uLnTx/>
                <a:uFillTx/>
                <a:latin typeface="Helvetica"/>
                <a:ea typeface="+mn-ea"/>
                <a:cs typeface="+mn-cs"/>
              </a:rPr>
              <a:t>på gödsling enligt Jordbruksverkets gödslingsrekommendationer till aktuell skördenivå</a:t>
            </a:r>
            <a:r>
              <a:rPr kumimoji="0" lang="sv-SE" altLang="sv-SE" sz="1800" b="0" i="0" u="none" strike="noStrike" kern="1200" cap="none" spc="0" normalizeH="0" baseline="0" noProof="0" dirty="0">
                <a:ln>
                  <a:noFill/>
                </a:ln>
                <a:solidFill>
                  <a:srgbClr val="0066CC"/>
                </a:solidFill>
                <a:effectLst/>
                <a:uLnTx/>
                <a:uFillTx/>
                <a:latin typeface="Helvetica"/>
                <a:ea typeface="ＭＳ Ｐゴシック" pitchFamily="34" charset="-128"/>
                <a:cs typeface="+mn-cs"/>
              </a:rPr>
              <a:t> </a:t>
            </a:r>
            <a:endParaRPr kumimoji="0" lang="sv-SE" sz="1800" b="0" i="0" u="none" strike="noStrike" kern="1200" cap="none" spc="0" normalizeH="0" baseline="0" noProof="0" dirty="0">
              <a:ln>
                <a:noFill/>
              </a:ln>
              <a:solidFill>
                <a:srgbClr val="004165"/>
              </a:solidFill>
              <a:effectLst/>
              <a:uLnTx/>
              <a:uFillTx/>
              <a:latin typeface="Helvetica"/>
              <a:ea typeface="+mn-ea"/>
              <a:cs typeface="+mn-cs"/>
            </a:endParaRPr>
          </a:p>
        </p:txBody>
      </p:sp>
    </p:spTree>
    <p:extLst>
      <p:ext uri="{BB962C8B-B14F-4D97-AF65-F5344CB8AC3E}">
        <p14:creationId xmlns:p14="http://schemas.microsoft.com/office/powerpoint/2010/main" val="16601000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1238" y="854869"/>
            <a:ext cx="8061523" cy="539750"/>
          </a:xfrm>
        </p:spPr>
        <p:txBody>
          <a:bodyPr/>
          <a:lstStyle/>
          <a:p>
            <a:r>
              <a:rPr lang="sv-SE" altLang="sv-SE" sz="2000" dirty="0"/>
              <a:t>Fosforbalans i förhållande till djurtäthet på mjölkgården</a:t>
            </a:r>
            <a:r>
              <a:rPr lang="sv-SE" altLang="sv-SE" dirty="0"/>
              <a:t>, </a:t>
            </a:r>
            <a:br>
              <a:rPr lang="sv-SE" altLang="sv-SE" dirty="0"/>
            </a:br>
            <a:br>
              <a:rPr lang="sv-SE" altLang="sv-SE" dirty="0"/>
            </a:br>
            <a:endParaRPr lang="sv-SE" dirty="0"/>
          </a:p>
        </p:txBody>
      </p:sp>
      <p:pic>
        <p:nvPicPr>
          <p:cNvPr id="4" name="Bildobjekt 3" descr="Fosforbalans&#10;">
            <a:extLst>
              <a:ext uri="{FF2B5EF4-FFF2-40B4-BE49-F238E27FC236}">
                <a16:creationId xmlns:a16="http://schemas.microsoft.com/office/drawing/2014/main" id="{B7A31D55-1C9C-4CA5-9E20-7C660B74447A}"/>
              </a:ext>
            </a:extLst>
          </p:cNvPr>
          <p:cNvPicPr>
            <a:picLocks noChangeAspect="1"/>
          </p:cNvPicPr>
          <p:nvPr/>
        </p:nvPicPr>
        <p:blipFill>
          <a:blip r:embed="rId3"/>
          <a:stretch>
            <a:fillRect/>
          </a:stretch>
        </p:blipFill>
        <p:spPr>
          <a:xfrm>
            <a:off x="1259631" y="1456904"/>
            <a:ext cx="7182637" cy="4276352"/>
          </a:xfrm>
          <a:prstGeom prst="rect">
            <a:avLst/>
          </a:prstGeom>
        </p:spPr>
      </p:pic>
    </p:spTree>
    <p:extLst>
      <p:ext uri="{BB962C8B-B14F-4D97-AF65-F5344CB8AC3E}">
        <p14:creationId xmlns:p14="http://schemas.microsoft.com/office/powerpoint/2010/main" val="3383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sv-SE" altLang="sv-SE">
                <a:ea typeface="ＭＳ Ｐゴシック" panose="020B0600070205080204" pitchFamily="34" charset="-128"/>
              </a:rPr>
              <a:t>P-överskott vs. djurtäthet</a:t>
            </a:r>
          </a:p>
        </p:txBody>
      </p:sp>
      <p:sp>
        <p:nvSpPr>
          <p:cNvPr id="3" name="Platshållare för innehåll 2">
            <a:extLst>
              <a:ext uri="{FF2B5EF4-FFF2-40B4-BE49-F238E27FC236}">
                <a16:creationId xmlns:a16="http://schemas.microsoft.com/office/drawing/2014/main" id="{A0BCC28D-1784-FFE6-6329-1C8AC6C81109}"/>
              </a:ext>
            </a:extLst>
          </p:cNvPr>
          <p:cNvSpPr>
            <a:spLocks noGrp="1"/>
          </p:cNvSpPr>
          <p:nvPr>
            <p:ph idx="1"/>
          </p:nvPr>
        </p:nvSpPr>
        <p:spPr/>
        <p:txBody>
          <a:bodyPr/>
          <a:lstStyle/>
          <a:p>
            <a:endParaRPr lang="sv-SE"/>
          </a:p>
        </p:txBody>
      </p:sp>
      <p:pic>
        <p:nvPicPr>
          <p:cNvPr id="4" name="Bildobjekt 3" descr="Fosforbalans för grisgårdar">
            <a:extLst>
              <a:ext uri="{FF2B5EF4-FFF2-40B4-BE49-F238E27FC236}">
                <a16:creationId xmlns:a16="http://schemas.microsoft.com/office/drawing/2014/main" id="{8227D36C-CF69-4AB0-B92A-CA67F2983161}"/>
              </a:ext>
            </a:extLst>
          </p:cNvPr>
          <p:cNvPicPr>
            <a:picLocks noChangeAspect="1"/>
          </p:cNvPicPr>
          <p:nvPr/>
        </p:nvPicPr>
        <p:blipFill>
          <a:blip r:embed="rId3"/>
          <a:stretch>
            <a:fillRect/>
          </a:stretch>
        </p:blipFill>
        <p:spPr>
          <a:xfrm>
            <a:off x="213928" y="1207107"/>
            <a:ext cx="8712968" cy="5142286"/>
          </a:xfrm>
          <a:prstGeom prst="rect">
            <a:avLst/>
          </a:prstGeom>
        </p:spPr>
      </p:pic>
      <p:sp>
        <p:nvSpPr>
          <p:cNvPr id="2" name="textruta 1">
            <a:extLst>
              <a:ext uri="{FF2B5EF4-FFF2-40B4-BE49-F238E27FC236}">
                <a16:creationId xmlns:a16="http://schemas.microsoft.com/office/drawing/2014/main" id="{E607A975-7743-4ACB-5D0C-A6EA77B4D656}"/>
              </a:ext>
            </a:extLst>
          </p:cNvPr>
          <p:cNvSpPr txBox="1"/>
          <p:nvPr/>
        </p:nvSpPr>
        <p:spPr>
          <a:xfrm rot="16200000">
            <a:off x="534906" y="3352346"/>
            <a:ext cx="360040" cy="369332"/>
          </a:xfrm>
          <a:prstGeom prst="rect">
            <a:avLst/>
          </a:prstGeom>
          <a:noFill/>
        </p:spPr>
        <p:txBody>
          <a:bodyPr wrap="square" rtlCol="0">
            <a:spAutoFit/>
          </a:bodyPr>
          <a:lstStyle/>
          <a:p>
            <a:r>
              <a:rPr lang="sv-SE" sz="1800" dirty="0">
                <a:solidFill>
                  <a:srgbClr val="000000"/>
                </a:solidFill>
                <a:highlight>
                  <a:srgbClr val="C0C0C0"/>
                </a:highlight>
                <a:latin typeface="Arial" panose="020B0604020202020204" pitchFamily="34" charset="0"/>
                <a:cs typeface="Arial" panose="020B0604020202020204" pitchFamily="34" charset="0"/>
              </a:rPr>
              <a:t>P</a:t>
            </a:r>
          </a:p>
        </p:txBody>
      </p:sp>
      <p:sp>
        <p:nvSpPr>
          <p:cNvPr id="5" name="Rektangel 4">
            <a:extLst>
              <a:ext uri="{FF2B5EF4-FFF2-40B4-BE49-F238E27FC236}">
                <a16:creationId xmlns:a16="http://schemas.microsoft.com/office/drawing/2014/main" id="{998AA517-6470-4900-ACAD-BAA017DE2D41}"/>
              </a:ext>
            </a:extLst>
          </p:cNvPr>
          <p:cNvSpPr/>
          <p:nvPr/>
        </p:nvSpPr>
        <p:spPr>
          <a:xfrm>
            <a:off x="2123728" y="560893"/>
            <a:ext cx="6336704" cy="923330"/>
          </a:xfrm>
          <a:prstGeom prst="rect">
            <a:avLst/>
          </a:prstGeom>
        </p:spPr>
        <p:txBody>
          <a:bodyPr wrap="square">
            <a:spAutoFit/>
          </a:bodyPr>
          <a:lstStyle/>
          <a:p>
            <a:r>
              <a:rPr lang="sv-SE" altLang="sv-SE" dirty="0"/>
              <a:t>Fosforbalans i förhållande till djurtäthet på grisgården</a:t>
            </a:r>
            <a:br>
              <a:rPr lang="sv-SE" altLang="sv-SE" dirty="0"/>
            </a:br>
            <a:br>
              <a:rPr lang="sv-SE" altLang="sv-SE" dirty="0"/>
            </a:br>
            <a:endParaRPr lang="sv-SE" dirty="0"/>
          </a:p>
        </p:txBody>
      </p:sp>
    </p:spTree>
    <p:extLst>
      <p:ext uri="{BB962C8B-B14F-4D97-AF65-F5344CB8AC3E}">
        <p14:creationId xmlns:p14="http://schemas.microsoft.com/office/powerpoint/2010/main" val="59287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827584" y="332656"/>
            <a:ext cx="7740352" cy="539750"/>
          </a:xfrm>
        </p:spPr>
        <p:txBody>
          <a:bodyPr/>
          <a:lstStyle/>
          <a:p>
            <a:r>
              <a:rPr lang="sv-SE" sz="2400" dirty="0"/>
              <a:t>Fosforbalans i förhållande till djurtäthet, fjäderfägården</a:t>
            </a:r>
          </a:p>
        </p:txBody>
      </p:sp>
      <p:pic>
        <p:nvPicPr>
          <p:cNvPr id="9" name="Platshållare för innehåll 8" descr="Grafen visar att det finns ett sambnad mellan högre djurtäthet med ett ökat fosforöverskott." title="Fosforbalans i förhållande till djurtäthet på värphöns och kycklinggård "/>
          <p:cNvPicPr>
            <a:picLocks noGrp="1" noChangeAspect="1"/>
          </p:cNvPicPr>
          <p:nvPr>
            <p:ph idx="1"/>
          </p:nvPr>
        </p:nvPicPr>
        <p:blipFill>
          <a:blip r:embed="rId2"/>
          <a:stretch>
            <a:fillRect/>
          </a:stretch>
        </p:blipFill>
        <p:spPr>
          <a:xfrm>
            <a:off x="611560" y="1206891"/>
            <a:ext cx="7776864" cy="5051240"/>
          </a:xfrm>
          <a:prstGeom prst="rect">
            <a:avLst/>
          </a:prstGeom>
        </p:spPr>
      </p:pic>
    </p:spTree>
    <p:extLst>
      <p:ext uri="{BB962C8B-B14F-4D97-AF65-F5344CB8AC3E}">
        <p14:creationId xmlns:p14="http://schemas.microsoft.com/office/powerpoint/2010/main" val="865864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dirty="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6294212" y="2358357"/>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7055962" y="2358357"/>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42" name="Text Box 10"/>
          <p:cNvSpPr txBox="1">
            <a:spLocks noChangeArrowheads="1"/>
          </p:cNvSpPr>
          <p:nvPr/>
        </p:nvSpPr>
        <p:spPr bwMode="auto">
          <a:xfrm>
            <a:off x="4211961" y="1499234"/>
            <a:ext cx="3672407"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mn-cs"/>
              </a:rPr>
              <a:t>K</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-AL-värde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426406" y="2270296"/>
            <a:ext cx="8259437" cy="3302886"/>
          </a:xfrm>
        </p:spPr>
        <p:txBody>
          <a:bodyPr/>
          <a:lstStyle/>
          <a:p>
            <a:pPr>
              <a:lnSpc>
                <a:spcPct val="170000"/>
              </a:lnSpc>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a:spcBef>
                <a:spcPts val="0"/>
              </a:spcBef>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ea typeface="ＭＳ Ｐゴシック" pitchFamily="34" charset="-128"/>
                <a:cs typeface="Arial" panose="020B0604020202020204" pitchFamily="34" charset="0"/>
              </a:rPr>
              <a:t>20        10       -10      -25      -30</a:t>
            </a:r>
            <a:endParaRPr lang="sv-SE" altLang="sv-SE" sz="2000" dirty="0">
              <a:solidFill>
                <a:schemeClr val="tx1"/>
              </a:solidFill>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(4 ton var 4:e år)</a:t>
            </a:r>
          </a:p>
          <a:p>
            <a:pPr>
              <a:spcBef>
                <a:spcPts val="0"/>
              </a:spcBef>
            </a:pPr>
            <a:r>
              <a:rPr lang="sv-SE" altLang="sv-SE" sz="2000" dirty="0">
                <a:solidFill>
                  <a:schemeClr val="tx1"/>
                </a:solidFill>
                <a:ea typeface="ＭＳ Ｐゴシック" pitchFamily="34" charset="-128"/>
                <a:cs typeface="Arial" panose="020B0604020202020204" pitchFamily="34" charset="0"/>
              </a:rPr>
              <a:t>Sockerbetor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ea typeface="ＭＳ Ｐゴシック" pitchFamily="34" charset="-128"/>
                <a:cs typeface="Arial" panose="020B0604020202020204" pitchFamily="34" charset="0"/>
              </a:rPr>
              <a:t>40        20       -10     -35       -75</a:t>
            </a:r>
          </a:p>
          <a:p>
            <a:pPr marL="0" indent="0" eaLnBrk="1" hangingPunct="1">
              <a:lnSpc>
                <a:spcPct val="170000"/>
              </a:lnSpc>
              <a:buNone/>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11" name="Rectangle 7"/>
          <p:cNvSpPr>
            <a:spLocks noGrp="1" noChangeArrowheads="1"/>
          </p:cNvSpPr>
          <p:nvPr>
            <p:ph type="title"/>
          </p:nvPr>
        </p:nvSpPr>
        <p:spPr>
          <a:xfrm>
            <a:off x="327025" y="238125"/>
            <a:ext cx="8458200" cy="685800"/>
          </a:xfrm>
        </p:spPr>
        <p:txBody>
          <a:bodyPr/>
          <a:lstStyle/>
          <a:p>
            <a:r>
              <a:rPr lang="sv-SE" sz="2200" dirty="0">
                <a:solidFill>
                  <a:schemeClr val="tx1"/>
                </a:solidFill>
                <a:ea typeface="ＭＳ Ｐゴシック" pitchFamily="34" charset="-128"/>
              </a:rPr>
              <a:t>Baserat </a:t>
            </a:r>
            <a:r>
              <a:rPr lang="sv-SE" sz="2200" dirty="0"/>
              <a:t>på gödsling enligt Jordbruksverkets gödslingsrekommendationer till aktuell skördenivå</a:t>
            </a:r>
            <a:r>
              <a:rPr lang="sv-SE" altLang="sv-SE" sz="2200" dirty="0">
                <a:solidFill>
                  <a:srgbClr val="0066CC"/>
                </a:solidFill>
                <a:ea typeface="ＭＳ Ｐゴシック" pitchFamily="34" charset="-128"/>
              </a:rPr>
              <a:t> </a:t>
            </a:r>
          </a:p>
        </p:txBody>
      </p:sp>
    </p:spTree>
    <p:extLst>
      <p:ext uri="{BB962C8B-B14F-4D97-AF65-F5344CB8AC3E}">
        <p14:creationId xmlns:p14="http://schemas.microsoft.com/office/powerpoint/2010/main" val="38845696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638374"/>
            <a:ext cx="8061523" cy="539750"/>
          </a:xfrm>
        </p:spPr>
        <p:txBody>
          <a:bodyPr/>
          <a:lstStyle/>
          <a:p>
            <a:r>
              <a:rPr lang="sv-SE" altLang="sv-SE" sz="2000" dirty="0"/>
              <a:t>Kaliumbalans i förhållande till djurtäthet på mjölkgården</a:t>
            </a:r>
            <a:br>
              <a:rPr lang="sv-SE" altLang="sv-SE" sz="1600" dirty="0"/>
            </a:br>
            <a:endParaRPr lang="sv-SE" dirty="0"/>
          </a:p>
        </p:txBody>
      </p:sp>
      <p:pic>
        <p:nvPicPr>
          <p:cNvPr id="4" name="Bildobjekt 3" descr="Kaliumbalans för mjölkgårdar">
            <a:extLst>
              <a:ext uri="{FF2B5EF4-FFF2-40B4-BE49-F238E27FC236}">
                <a16:creationId xmlns:a16="http://schemas.microsoft.com/office/drawing/2014/main" id="{EF04914F-A936-4644-8283-F0345796D0C7}"/>
              </a:ext>
            </a:extLst>
          </p:cNvPr>
          <p:cNvPicPr>
            <a:picLocks noChangeAspect="1"/>
          </p:cNvPicPr>
          <p:nvPr/>
        </p:nvPicPr>
        <p:blipFill>
          <a:blip r:embed="rId3"/>
          <a:stretch>
            <a:fillRect/>
          </a:stretch>
        </p:blipFill>
        <p:spPr>
          <a:xfrm>
            <a:off x="815420" y="1196752"/>
            <a:ext cx="7717020" cy="4585634"/>
          </a:xfrm>
          <a:prstGeom prst="rect">
            <a:avLst/>
          </a:prstGeom>
        </p:spPr>
      </p:pic>
    </p:spTree>
    <p:extLst>
      <p:ext uri="{BB962C8B-B14F-4D97-AF65-F5344CB8AC3E}">
        <p14:creationId xmlns:p14="http://schemas.microsoft.com/office/powerpoint/2010/main" val="2873122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14926" y="657001"/>
            <a:ext cx="8061523" cy="539750"/>
          </a:xfrm>
        </p:spPr>
        <p:txBody>
          <a:bodyPr/>
          <a:lstStyle/>
          <a:p>
            <a:r>
              <a:rPr lang="sv-SE" altLang="sv-SE" dirty="0"/>
              <a:t>Kaliumbalans i förhållande till djurtäthet på grisgården</a:t>
            </a:r>
            <a:endParaRPr lang="sv-SE" altLang="sv-SE" dirty="0">
              <a:ea typeface="ＭＳ Ｐゴシック" panose="020B0600070205080204" pitchFamily="34" charset="-128"/>
            </a:endParaRPr>
          </a:p>
        </p:txBody>
      </p:sp>
      <p:pic>
        <p:nvPicPr>
          <p:cNvPr id="7" name="Platshållare för innehåll 6" descr="Kaliumbalans för grisgårdar&#10;">
            <a:extLst>
              <a:ext uri="{FF2B5EF4-FFF2-40B4-BE49-F238E27FC236}">
                <a16:creationId xmlns:a16="http://schemas.microsoft.com/office/drawing/2014/main" id="{2455AA5E-3812-4CF3-9423-7E931015478C}"/>
              </a:ext>
            </a:extLst>
          </p:cNvPr>
          <p:cNvPicPr>
            <a:picLocks noGrp="1" noChangeAspect="1"/>
          </p:cNvPicPr>
          <p:nvPr>
            <p:ph idx="1"/>
          </p:nvPr>
        </p:nvPicPr>
        <p:blipFill>
          <a:blip r:embed="rId3"/>
          <a:stretch>
            <a:fillRect/>
          </a:stretch>
        </p:blipFill>
        <p:spPr>
          <a:xfrm>
            <a:off x="882336" y="1700808"/>
            <a:ext cx="7379327" cy="4247805"/>
          </a:xfrm>
          <a:prstGeom prst="rect">
            <a:avLst/>
          </a:prstGeom>
        </p:spPr>
      </p:pic>
    </p:spTree>
    <p:extLst>
      <p:ext uri="{BB962C8B-B14F-4D97-AF65-F5344CB8AC3E}">
        <p14:creationId xmlns:p14="http://schemas.microsoft.com/office/powerpoint/2010/main" val="124325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35A7BE-B359-8501-D008-4EFDCAF880E3}"/>
              </a:ext>
            </a:extLst>
          </p:cNvPr>
          <p:cNvSpPr>
            <a:spLocks noGrp="1"/>
          </p:cNvSpPr>
          <p:nvPr>
            <p:ph type="title"/>
          </p:nvPr>
        </p:nvSpPr>
        <p:spPr>
          <a:xfrm>
            <a:off x="1104502" y="332656"/>
            <a:ext cx="7134073" cy="714125"/>
          </a:xfrm>
        </p:spPr>
        <p:txBody>
          <a:bodyPr anchor="ctr">
            <a:normAutofit/>
          </a:bodyPr>
          <a:lstStyle/>
          <a:p>
            <a:r>
              <a:rPr lang="sv-SE" dirty="0"/>
              <a:t>Snabba fakta</a:t>
            </a:r>
          </a:p>
        </p:txBody>
      </p:sp>
      <p:sp>
        <p:nvSpPr>
          <p:cNvPr id="4" name="Platshållare för innehåll 3">
            <a:extLst>
              <a:ext uri="{FF2B5EF4-FFF2-40B4-BE49-F238E27FC236}">
                <a16:creationId xmlns:a16="http://schemas.microsoft.com/office/drawing/2014/main" id="{873B4DD2-7DB9-E401-4FD4-8A3757696738}"/>
              </a:ext>
            </a:extLst>
          </p:cNvPr>
          <p:cNvSpPr>
            <a:spLocks noGrp="1"/>
          </p:cNvSpPr>
          <p:nvPr>
            <p:ph sz="half" idx="1"/>
          </p:nvPr>
        </p:nvSpPr>
        <p:spPr>
          <a:xfrm>
            <a:off x="323528" y="2121430"/>
            <a:ext cx="4320480" cy="3395802"/>
          </a:xfrm>
        </p:spPr>
        <p:txBody>
          <a:bodyPr>
            <a:normAutofit fontScale="92500" lnSpcReduction="20000"/>
          </a:bodyPr>
          <a:lstStyle/>
          <a:p>
            <a:r>
              <a:rPr lang="sv-SE" sz="1600" dirty="0"/>
              <a:t>Kostnadsfri kvalificerad rådgivning</a:t>
            </a:r>
            <a:r>
              <a:rPr lang="sv-SE" sz="1500" dirty="0"/>
              <a:t>.</a:t>
            </a:r>
          </a:p>
          <a:p>
            <a:pPr marL="0" indent="0">
              <a:buNone/>
            </a:pPr>
            <a:endParaRPr lang="sv-SE" sz="1500" dirty="0"/>
          </a:p>
          <a:p>
            <a:r>
              <a:rPr lang="sv-SE" sz="1600" dirty="0"/>
              <a:t>Greppa Näringen jobbar för att uppnå miljömål, EU-direktiv och internationella överenskommelser</a:t>
            </a:r>
          </a:p>
          <a:p>
            <a:pPr marL="0" indent="0">
              <a:buNone/>
            </a:pPr>
            <a:endParaRPr lang="sv-SE" sz="1500" dirty="0"/>
          </a:p>
          <a:p>
            <a:r>
              <a:rPr lang="sv-SE" sz="1600" dirty="0"/>
              <a:t>15 djurenheter (10 för häst) och/eller 50 hektar.</a:t>
            </a:r>
            <a:br>
              <a:rPr lang="sv-SE" sz="1600" dirty="0"/>
            </a:br>
            <a:endParaRPr lang="sv-SE" sz="1600" dirty="0"/>
          </a:p>
          <a:p>
            <a:r>
              <a:rPr lang="sv-SE" sz="1600" dirty="0"/>
              <a:t>Cirka 13 000 gårdar har tagit del av Greppa Näringens enskilda rådgivning.</a:t>
            </a:r>
            <a:br>
              <a:rPr lang="sv-SE" sz="1600" dirty="0"/>
            </a:br>
            <a:endParaRPr lang="sv-SE" sz="1600" dirty="0"/>
          </a:p>
          <a:p>
            <a:r>
              <a:rPr lang="sv-SE" sz="1600" dirty="0"/>
              <a:t>Startade 2001 i </a:t>
            </a:r>
            <a:r>
              <a:rPr lang="sv-SE" sz="1600" dirty="0" err="1"/>
              <a:t>sydlänen</a:t>
            </a:r>
            <a:r>
              <a:rPr lang="sv-SE" sz="1600" dirty="0"/>
              <a:t>, men nu finns rådgivningen i hela Sverige.</a:t>
            </a:r>
            <a:br>
              <a:rPr lang="sv-SE" sz="1600" dirty="0"/>
            </a:br>
            <a:endParaRPr lang="sv-SE" sz="1600" dirty="0"/>
          </a:p>
          <a:p>
            <a:r>
              <a:rPr lang="sv-SE" sz="1600" dirty="0"/>
              <a:t>Över 70 000 gårdsbesök sedan 2001</a:t>
            </a:r>
          </a:p>
          <a:p>
            <a:endParaRPr lang="sv-SE" sz="1500" dirty="0"/>
          </a:p>
        </p:txBody>
      </p:sp>
      <p:sp>
        <p:nvSpPr>
          <p:cNvPr id="6" name="textruta 5">
            <a:extLst>
              <a:ext uri="{FF2B5EF4-FFF2-40B4-BE49-F238E27FC236}">
                <a16:creationId xmlns:a16="http://schemas.microsoft.com/office/drawing/2014/main" id="{D18F122A-C50B-483E-88A4-97C27B91E812}"/>
              </a:ext>
            </a:extLst>
          </p:cNvPr>
          <p:cNvSpPr txBox="1"/>
          <p:nvPr/>
        </p:nvSpPr>
        <p:spPr>
          <a:xfrm>
            <a:off x="5796136" y="5805264"/>
            <a:ext cx="2880320" cy="369332"/>
          </a:xfrm>
          <a:prstGeom prst="rect">
            <a:avLst/>
          </a:prstGeom>
          <a:noFill/>
        </p:spPr>
        <p:txBody>
          <a:bodyPr wrap="square" rtlCol="0">
            <a:spAutoFit/>
          </a:bodyPr>
          <a:lstStyle/>
          <a:p>
            <a:r>
              <a:rPr lang="sv-SE" dirty="0"/>
              <a:t>Foto: Janne Andersson</a:t>
            </a:r>
          </a:p>
        </p:txBody>
      </p:sp>
      <p:pic>
        <p:nvPicPr>
          <p:cNvPr id="8" name="Bildobjekt 7">
            <a:extLst>
              <a:ext uri="{FF2B5EF4-FFF2-40B4-BE49-F238E27FC236}">
                <a16:creationId xmlns:a16="http://schemas.microsoft.com/office/drawing/2014/main" id="{4941E4FA-B5D3-4CC4-86F8-26DB633F596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246448"/>
            <a:ext cx="2904599" cy="4365104"/>
          </a:xfrm>
          <a:prstGeom prst="rect">
            <a:avLst/>
          </a:prstGeom>
        </p:spPr>
      </p:pic>
    </p:spTree>
    <p:extLst>
      <p:ext uri="{BB962C8B-B14F-4D97-AF65-F5344CB8AC3E}">
        <p14:creationId xmlns:p14="http://schemas.microsoft.com/office/powerpoint/2010/main" val="489368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14480" y="358774"/>
            <a:ext cx="7322016" cy="1141400"/>
          </a:xfrm>
        </p:spPr>
        <p:txBody>
          <a:bodyPr>
            <a:normAutofit fontScale="90000"/>
          </a:bodyPr>
          <a:lstStyle/>
          <a:p>
            <a:r>
              <a:rPr lang="sv-SE" sz="2500" dirty="0"/>
              <a:t>Utsläpp av växthusgaser från jordbruk </a:t>
            </a:r>
            <a:br>
              <a:rPr lang="sv-SE" sz="2500" dirty="0"/>
            </a:br>
            <a:r>
              <a:rPr lang="sv-SE" sz="2500" dirty="0"/>
              <a:t>2023, Sverige i miljoner ton koldioxidekvivalenter</a:t>
            </a:r>
          </a:p>
        </p:txBody>
      </p:sp>
      <p:sp>
        <p:nvSpPr>
          <p:cNvPr id="4" name="textruta 3"/>
          <p:cNvSpPr txBox="1"/>
          <p:nvPr/>
        </p:nvSpPr>
        <p:spPr>
          <a:xfrm>
            <a:off x="1714480" y="5733256"/>
            <a:ext cx="4429125" cy="30777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4165"/>
                </a:solidFill>
                <a:effectLst/>
                <a:uLnTx/>
                <a:uFillTx/>
                <a:latin typeface="Arial" panose="020B0604020202020204" pitchFamily="34" charset="0"/>
                <a:ea typeface="+mn-ea"/>
                <a:cs typeface="Arial" panose="020B0604020202020204" pitchFamily="34" charset="0"/>
              </a:rPr>
              <a:t>Källa: Naturvårdsverket</a:t>
            </a:r>
          </a:p>
        </p:txBody>
      </p:sp>
      <p:graphicFrame>
        <p:nvGraphicFramePr>
          <p:cNvPr id="5" name="Diagram 4" descr="Graf över Sveriges utsläpp från jordbruk ">
            <a:extLst>
              <a:ext uri="{FF2B5EF4-FFF2-40B4-BE49-F238E27FC236}">
                <a16:creationId xmlns:a16="http://schemas.microsoft.com/office/drawing/2014/main" id="{E42F65EF-7C32-4FA9-ABA4-31C1BAD8AEF3}"/>
              </a:ext>
            </a:extLst>
          </p:cNvPr>
          <p:cNvGraphicFramePr>
            <a:graphicFrameLocks/>
          </p:cNvGraphicFramePr>
          <p:nvPr>
            <p:extLst>
              <p:ext uri="{D42A27DB-BD31-4B8C-83A1-F6EECF244321}">
                <p14:modId xmlns:p14="http://schemas.microsoft.com/office/powerpoint/2010/main" val="1753440982"/>
              </p:ext>
            </p:extLst>
          </p:nvPr>
        </p:nvGraphicFramePr>
        <p:xfrm>
          <a:off x="1979712" y="1844824"/>
          <a:ext cx="5544616"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1C582A03-700A-4068-9270-36BB548B27EA}"/>
              </a:ext>
            </a:extLst>
          </p:cNvPr>
          <p:cNvSpPr txBox="1"/>
          <p:nvPr/>
        </p:nvSpPr>
        <p:spPr>
          <a:xfrm>
            <a:off x="4427984" y="5184193"/>
            <a:ext cx="4176464" cy="923330"/>
          </a:xfrm>
          <a:prstGeom prst="rect">
            <a:avLst/>
          </a:prstGeom>
          <a:noFill/>
        </p:spPr>
        <p:txBody>
          <a:bodyPr wrap="square" rtlCol="0">
            <a:spAutoFit/>
          </a:bodyPr>
          <a:lstStyle/>
          <a:p>
            <a:r>
              <a:rPr lang="sv-SE" dirty="0"/>
              <a:t>Totala utsläppet från jordbruk i Sverige var 2023 6,44 miljoner ton </a:t>
            </a:r>
            <a:r>
              <a:rPr lang="sv-SE" dirty="0" err="1"/>
              <a:t>koldioxidekvivalener</a:t>
            </a:r>
            <a:r>
              <a:rPr lang="sv-SE" dirty="0"/>
              <a:t>. </a:t>
            </a:r>
          </a:p>
        </p:txBody>
      </p:sp>
    </p:spTree>
    <p:extLst>
      <p:ext uri="{BB962C8B-B14F-4D97-AF65-F5344CB8AC3E}">
        <p14:creationId xmlns:p14="http://schemas.microsoft.com/office/powerpoint/2010/main" val="1691801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1979712" y="286225"/>
            <a:ext cx="6629399" cy="448865"/>
          </a:xfrm>
        </p:spPr>
        <p:txBody>
          <a:bodyPr/>
          <a:lstStyle/>
          <a:p>
            <a:r>
              <a:rPr lang="sv-SE" dirty="0"/>
              <a:t>Kvävets roll för gårdens utsläpp av växthusgaser</a:t>
            </a:r>
          </a:p>
        </p:txBody>
      </p:sp>
      <p:pic>
        <p:nvPicPr>
          <p:cNvPr id="1034" name="Picture 10" title="Fäl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 t="-241" r="24771" b="241"/>
          <a:stretch/>
        </p:blipFill>
        <p:spPr bwMode="auto">
          <a:xfrm>
            <a:off x="4538830" y="2770532"/>
            <a:ext cx="1348568" cy="21967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Rak pil 32" title="Pil denitrifikation från gödsel "/>
          <p:cNvCxnSpPr>
            <a:cxnSpLocks noChangeShapeType="1"/>
          </p:cNvCxnSpPr>
          <p:nvPr/>
        </p:nvCxnSpPr>
        <p:spPr bwMode="auto">
          <a:xfrm flipV="1">
            <a:off x="3258536" y="1763017"/>
            <a:ext cx="31661" cy="1809558"/>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2" name="Rektangel 21"/>
          <p:cNvSpPr/>
          <p:nvPr/>
        </p:nvSpPr>
        <p:spPr>
          <a:xfrm>
            <a:off x="2362353" y="1183295"/>
            <a:ext cx="2850761" cy="55399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500" b="1" i="0" u="none" strike="noStrike" kern="0" cap="none" spc="0" normalizeH="0" baseline="0" noProof="0" dirty="0" err="1">
                <a:ln>
                  <a:noFill/>
                </a:ln>
                <a:solidFill>
                  <a:srgbClr val="FF0000"/>
                </a:solidFill>
                <a:effectLst/>
                <a:uLnTx/>
                <a:uFillTx/>
                <a:latin typeface="Verdana"/>
                <a:ea typeface="+mn-ea"/>
                <a:cs typeface="+mn-cs"/>
              </a:rPr>
              <a:t>Denitrifikation</a:t>
            </a:r>
            <a:r>
              <a:rPr kumimoji="0" lang="sv-SE" sz="1500" b="1" i="0" u="none" strike="noStrike" kern="0" cap="none" spc="0" normalizeH="0" baseline="0" noProof="0" dirty="0">
                <a:ln>
                  <a:noFill/>
                </a:ln>
                <a:solidFill>
                  <a:srgbClr val="FF0000"/>
                </a:solidFill>
                <a:effectLst/>
                <a:uLnTx/>
                <a:uFillTx/>
                <a:latin typeface="Verdana"/>
                <a:ea typeface="+mn-ea"/>
                <a:cs typeface="+mn-cs"/>
              </a:rPr>
              <a:t> från stall, gödsellager och mark</a:t>
            </a:r>
            <a:endParaRPr kumimoji="0" lang="sv-SE" sz="18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pic>
        <p:nvPicPr>
          <p:cNvPr id="1040" name="Picture 16" title="Gödningssäc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215" y="2766178"/>
            <a:ext cx="1464842" cy="2201058"/>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Rak pil 36" title="pil avgång växthusgaser från minerlagödsel"/>
          <p:cNvCxnSpPr>
            <a:cxnSpLocks noChangeShapeType="1"/>
          </p:cNvCxnSpPr>
          <p:nvPr/>
        </p:nvCxnSpPr>
        <p:spPr bwMode="auto">
          <a:xfrm rot="5400000" flipH="1" flipV="1">
            <a:off x="1481007" y="2546044"/>
            <a:ext cx="589359" cy="1190"/>
          </a:xfrm>
          <a:prstGeom prst="straightConnector1">
            <a:avLst/>
          </a:prstGeom>
          <a:noFill/>
          <a:ln w="111125"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976596" y="1725755"/>
            <a:ext cx="1768079" cy="553998"/>
          </a:xfrm>
          <a:prstGeom prst="rect">
            <a:avLst/>
          </a:prstGeom>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500" b="1" i="0" u="none" strike="noStrike" kern="0" cap="none" spc="0" normalizeH="0" baseline="0" noProof="0" dirty="0">
                <a:ln>
                  <a:noFill/>
                </a:ln>
                <a:solidFill>
                  <a:srgbClr val="FF0000"/>
                </a:solidFill>
                <a:effectLst/>
                <a:uLnTx/>
                <a:uFillTx/>
                <a:latin typeface="Verdana"/>
                <a:ea typeface="+mn-ea"/>
                <a:cs typeface="+mn-cs"/>
              </a:rPr>
              <a:t>Tillverkning av mineralgödsel</a:t>
            </a:r>
            <a:endParaRPr kumimoji="0" lang="sv-SE" sz="18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pic>
        <p:nvPicPr>
          <p:cNvPr id="5" name="Bildobjekt 4" title="Gödselbrunn och ett fält "/>
          <p:cNvPicPr>
            <a:picLocks noChangeAspect="1"/>
          </p:cNvPicPr>
          <p:nvPr/>
        </p:nvPicPr>
        <p:blipFill>
          <a:blip r:embed="rId5"/>
          <a:stretch>
            <a:fillRect/>
          </a:stretch>
        </p:blipFill>
        <p:spPr>
          <a:xfrm>
            <a:off x="2522297" y="2767504"/>
            <a:ext cx="3297607" cy="2198405"/>
          </a:xfrm>
          <a:prstGeom prst="rect">
            <a:avLst/>
          </a:prstGeom>
        </p:spPr>
      </p:pic>
      <p:cxnSp>
        <p:nvCxnSpPr>
          <p:cNvPr id="6157" name="Rak pil 32" title="Pil mark till denitrifikation. "/>
          <p:cNvCxnSpPr>
            <a:cxnSpLocks noChangeShapeType="1"/>
          </p:cNvCxnSpPr>
          <p:nvPr/>
        </p:nvCxnSpPr>
        <p:spPr bwMode="auto">
          <a:xfrm flipH="1" flipV="1">
            <a:off x="3663204" y="1800418"/>
            <a:ext cx="1146755" cy="2418362"/>
          </a:xfrm>
          <a:prstGeom prst="straightConnector1">
            <a:avLst/>
          </a:prstGeom>
          <a:noFill/>
          <a:ln w="1397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5804054" y="4460929"/>
            <a:ext cx="1940867"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4165"/>
              </a:solidFill>
              <a:effectLst/>
              <a:uLnTx/>
              <a:uFillTx/>
              <a:latin typeface="Helvetica"/>
              <a:ea typeface="+mn-ea"/>
              <a:cs typeface="+mn-cs"/>
            </a:endParaRPr>
          </a:p>
        </p:txBody>
      </p:sp>
      <p:sp>
        <p:nvSpPr>
          <p:cNvPr id="32" name="textruta 31"/>
          <p:cNvSpPr txBox="1"/>
          <p:nvPr/>
        </p:nvSpPr>
        <p:spPr>
          <a:xfrm rot="19489358">
            <a:off x="6487516" y="4771070"/>
            <a:ext cx="1934867"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004165"/>
                </a:solidFill>
                <a:effectLst/>
                <a:uLnTx/>
                <a:uFillTx/>
                <a:latin typeface="Helvetica"/>
                <a:ea typeface="+mn-ea"/>
                <a:cs typeface="+mn-cs"/>
              </a:rPr>
              <a:t>Utlakning</a:t>
            </a:r>
          </a:p>
        </p:txBody>
      </p:sp>
      <p:sp>
        <p:nvSpPr>
          <p:cNvPr id="4" name="Vänsterböjd pil 3" title="PIl ammoniakavgång från gödsellager"/>
          <p:cNvSpPr/>
          <p:nvPr/>
        </p:nvSpPr>
        <p:spPr>
          <a:xfrm rot="17013611">
            <a:off x="5489906" y="1142561"/>
            <a:ext cx="1114357" cy="32466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4165"/>
              </a:solidFill>
              <a:effectLst/>
              <a:uLnTx/>
              <a:uFillTx/>
              <a:latin typeface="Helvetica"/>
              <a:ea typeface="+mn-ea"/>
              <a:cs typeface="+mn-cs"/>
            </a:endParaRPr>
          </a:p>
        </p:txBody>
      </p:sp>
      <p:sp>
        <p:nvSpPr>
          <p:cNvPr id="8" name="textruta 7" title="Ammoniakavgång pil från fält och stallgödselbrunn "/>
          <p:cNvSpPr txBox="1"/>
          <p:nvPr/>
        </p:nvSpPr>
        <p:spPr>
          <a:xfrm rot="811427">
            <a:off x="5483701" y="2022492"/>
            <a:ext cx="1934867"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004165"/>
                </a:solidFill>
                <a:effectLst/>
                <a:uLnTx/>
                <a:uFillTx/>
                <a:latin typeface="Helvetica"/>
                <a:ea typeface="+mn-ea"/>
                <a:cs typeface="+mn-cs"/>
              </a:rPr>
              <a:t>Ammoniakavgång</a:t>
            </a:r>
          </a:p>
        </p:txBody>
      </p:sp>
      <p:sp>
        <p:nvSpPr>
          <p:cNvPr id="2" name="textruta 1" title="Anrikning på annan plats"/>
          <p:cNvSpPr txBox="1"/>
          <p:nvPr/>
        </p:nvSpPr>
        <p:spPr>
          <a:xfrm>
            <a:off x="7053710" y="3572575"/>
            <a:ext cx="114300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004165"/>
                </a:solidFill>
                <a:effectLst/>
                <a:uLnTx/>
                <a:uFillTx/>
                <a:latin typeface="Helvetica"/>
                <a:ea typeface="+mn-ea"/>
                <a:cs typeface="+mn-cs"/>
              </a:rPr>
              <a:t>Anrikning på annan plats</a:t>
            </a:r>
          </a:p>
        </p:txBody>
      </p:sp>
      <p:cxnSp>
        <p:nvCxnSpPr>
          <p:cNvPr id="26" name="Rak pil 32" title="Deni"/>
          <p:cNvCxnSpPr>
            <a:cxnSpLocks noChangeShapeType="1"/>
          </p:cNvCxnSpPr>
          <p:nvPr/>
        </p:nvCxnSpPr>
        <p:spPr bwMode="auto">
          <a:xfrm flipV="1">
            <a:off x="7873788" y="2914649"/>
            <a:ext cx="216068" cy="657926"/>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8" name="Rektangel 27" title="Denitrifikation "/>
          <p:cNvSpPr/>
          <p:nvPr/>
        </p:nvSpPr>
        <p:spPr>
          <a:xfrm>
            <a:off x="7521625" y="2375497"/>
            <a:ext cx="1350169" cy="55399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500" b="1" i="0" u="none" strike="noStrike" kern="0" cap="none" spc="0" normalizeH="0" baseline="0" noProof="0" dirty="0" err="1">
                <a:ln>
                  <a:noFill/>
                </a:ln>
                <a:solidFill>
                  <a:srgbClr val="FF0000"/>
                </a:solidFill>
                <a:effectLst/>
                <a:uLnTx/>
                <a:uFillTx/>
                <a:latin typeface="Verdana"/>
                <a:ea typeface="+mn-ea"/>
                <a:cs typeface="+mn-cs"/>
              </a:rPr>
              <a:t>Denitri-fikation</a:t>
            </a:r>
            <a:endParaRPr kumimoji="0" lang="sv-SE" sz="18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889093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596805"/>
            <a:ext cx="8061523" cy="539750"/>
          </a:xfrm>
        </p:spPr>
        <p:txBody>
          <a:bodyPr/>
          <a:lstStyle/>
          <a:p>
            <a:r>
              <a:rPr lang="sv-SE" dirty="0"/>
              <a:t>Nedan är några exempel på ämnesområden inom Greppa Näringen  </a:t>
            </a:r>
          </a:p>
        </p:txBody>
      </p:sp>
      <p:sp>
        <p:nvSpPr>
          <p:cNvPr id="3" name="Platshållare för innehåll 2"/>
          <p:cNvSpPr>
            <a:spLocks noGrp="1"/>
          </p:cNvSpPr>
          <p:nvPr>
            <p:ph idx="1"/>
          </p:nvPr>
        </p:nvSpPr>
        <p:spPr>
          <a:xfrm>
            <a:off x="539750" y="1124745"/>
            <a:ext cx="8061325" cy="4896544"/>
          </a:xfrm>
        </p:spPr>
        <p:txBody>
          <a:bodyPr/>
          <a:lstStyle/>
          <a:p>
            <a:r>
              <a:rPr lang="sv-SE" b="1" dirty="0"/>
              <a:t>Kväveutlakning</a:t>
            </a:r>
            <a:r>
              <a:rPr lang="sv-SE" dirty="0"/>
              <a:t> </a:t>
            </a:r>
          </a:p>
          <a:p>
            <a:r>
              <a:rPr lang="sv-SE" b="1" dirty="0"/>
              <a:t>Ammoniakavgång</a:t>
            </a:r>
            <a:r>
              <a:rPr lang="sv-SE" dirty="0"/>
              <a:t> </a:t>
            </a:r>
            <a:endParaRPr lang="sv-SE" sz="2000" dirty="0"/>
          </a:p>
          <a:p>
            <a:r>
              <a:rPr lang="sv-SE" b="1" dirty="0"/>
              <a:t>Fosforförluster</a:t>
            </a:r>
          </a:p>
          <a:p>
            <a:r>
              <a:rPr lang="sv-SE" b="1" dirty="0"/>
              <a:t>Läckage av växtskyddsmedel</a:t>
            </a:r>
          </a:p>
          <a:p>
            <a:r>
              <a:rPr lang="sv-SE" b="1" dirty="0"/>
              <a:t>Klimatgasutsläpp</a:t>
            </a:r>
          </a:p>
          <a:p>
            <a:r>
              <a:rPr lang="sv-SE" b="1" dirty="0"/>
              <a:t>Biologisk mångfald</a:t>
            </a:r>
          </a:p>
          <a:p>
            <a:r>
              <a:rPr lang="sv-SE" b="1" dirty="0"/>
              <a:t>Vattenhushållning	</a:t>
            </a:r>
          </a:p>
          <a:p>
            <a:r>
              <a:rPr lang="sv-SE" b="1" dirty="0"/>
              <a:t>Beredskap</a:t>
            </a:r>
            <a:endParaRPr lang="sv-SE" dirty="0"/>
          </a:p>
        </p:txBody>
      </p:sp>
      <p:pic>
        <p:nvPicPr>
          <p:cNvPr id="9" name="Bildobjekt 8">
            <a:extLst>
              <a:ext uri="{FF2B5EF4-FFF2-40B4-BE49-F238E27FC236}">
                <a16:creationId xmlns:a16="http://schemas.microsoft.com/office/drawing/2014/main" id="{6E7BDE54-2310-4C32-BB22-59817051E98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322" y="3645024"/>
            <a:ext cx="3408625" cy="2304256"/>
          </a:xfrm>
          <a:prstGeom prst="rect">
            <a:avLst/>
          </a:prstGeom>
        </p:spPr>
      </p:pic>
      <p:sp>
        <p:nvSpPr>
          <p:cNvPr id="10" name="textruta 9">
            <a:extLst>
              <a:ext uri="{FF2B5EF4-FFF2-40B4-BE49-F238E27FC236}">
                <a16:creationId xmlns:a16="http://schemas.microsoft.com/office/drawing/2014/main" id="{5F8976B0-0D9A-483F-868A-4627291C5B03}"/>
              </a:ext>
            </a:extLst>
          </p:cNvPr>
          <p:cNvSpPr txBox="1"/>
          <p:nvPr/>
        </p:nvSpPr>
        <p:spPr>
          <a:xfrm>
            <a:off x="6222594" y="6196662"/>
            <a:ext cx="2810529" cy="369332"/>
          </a:xfrm>
          <a:prstGeom prst="rect">
            <a:avLst/>
          </a:prstGeom>
          <a:noFill/>
        </p:spPr>
        <p:txBody>
          <a:bodyPr wrap="square" rtlCol="0">
            <a:spAutoFit/>
          </a:bodyPr>
          <a:lstStyle/>
          <a:p>
            <a:r>
              <a:rPr lang="sv-SE" dirty="0"/>
              <a:t>Foto: Petter </a:t>
            </a:r>
            <a:r>
              <a:rPr lang="sv-SE" dirty="0" err="1"/>
              <a:t>Haldén</a:t>
            </a:r>
            <a:endParaRPr lang="sv-SE" dirty="0"/>
          </a:p>
        </p:txBody>
      </p:sp>
    </p:spTree>
    <p:extLst>
      <p:ext uri="{BB962C8B-B14F-4D97-AF65-F5344CB8AC3E}">
        <p14:creationId xmlns:p14="http://schemas.microsoft.com/office/powerpoint/2010/main" val="249000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B3192A-5F60-CCA3-1A35-74B4A578EAB6}"/>
              </a:ext>
            </a:extLst>
          </p:cNvPr>
          <p:cNvSpPr>
            <a:spLocks noGrp="1"/>
          </p:cNvSpPr>
          <p:nvPr>
            <p:ph type="title"/>
          </p:nvPr>
        </p:nvSpPr>
        <p:spPr/>
        <p:txBody>
          <a:bodyPr/>
          <a:lstStyle/>
          <a:p>
            <a:r>
              <a:rPr lang="sv-SE" dirty="0"/>
              <a:t>Bred palett med ca 40 rådgivningar</a:t>
            </a:r>
          </a:p>
        </p:txBody>
      </p:sp>
      <p:pic>
        <p:nvPicPr>
          <p:cNvPr id="4" name="Bildobjekt 3" descr="En bild som visar text, skärmbild, design&#10;&#10;Automatiskt genererad beskrivning">
            <a:extLst>
              <a:ext uri="{FF2B5EF4-FFF2-40B4-BE49-F238E27FC236}">
                <a16:creationId xmlns:a16="http://schemas.microsoft.com/office/drawing/2014/main" id="{BFA74374-10A6-0D7A-8F13-1E7B74505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28" y="2035810"/>
            <a:ext cx="2625081" cy="2693812"/>
          </a:xfrm>
          <a:prstGeom prst="rect">
            <a:avLst/>
          </a:prstGeom>
        </p:spPr>
      </p:pic>
      <p:pic>
        <p:nvPicPr>
          <p:cNvPr id="6" name="Bildobjekt 5" descr="En bild som visar text, skärmbild, hund, däggdjur&#10;&#10;Automatiskt genererad beskrivning">
            <a:extLst>
              <a:ext uri="{FF2B5EF4-FFF2-40B4-BE49-F238E27FC236}">
                <a16:creationId xmlns:a16="http://schemas.microsoft.com/office/drawing/2014/main" id="{2ED844C2-BE43-FBEB-A52C-53E55C8D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720" y="2335530"/>
            <a:ext cx="2612779" cy="2693812"/>
          </a:xfrm>
          <a:prstGeom prst="rect">
            <a:avLst/>
          </a:prstGeom>
        </p:spPr>
      </p:pic>
      <p:pic>
        <p:nvPicPr>
          <p:cNvPr id="8" name="Bildobjekt 7" descr="En bild som visar text, skärmbild, växt, träd&#10;&#10;Automatiskt genererad beskrivning">
            <a:extLst>
              <a:ext uri="{FF2B5EF4-FFF2-40B4-BE49-F238E27FC236}">
                <a16:creationId xmlns:a16="http://schemas.microsoft.com/office/drawing/2014/main" id="{82FBA617-F6E8-CDDF-BCD8-5C9DDCF824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492" y="2643527"/>
            <a:ext cx="2643193" cy="2693812"/>
          </a:xfrm>
          <a:prstGeom prst="rect">
            <a:avLst/>
          </a:prstGeom>
        </p:spPr>
      </p:pic>
      <p:pic>
        <p:nvPicPr>
          <p:cNvPr id="10" name="Bildobjekt 9" descr="En bild som visar text, däggdjur, skärmbild">
            <a:extLst>
              <a:ext uri="{FF2B5EF4-FFF2-40B4-BE49-F238E27FC236}">
                <a16:creationId xmlns:a16="http://schemas.microsoft.com/office/drawing/2014/main" id="{AB81B025-6056-57B1-4331-E2B688F10C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3282" y="2951523"/>
            <a:ext cx="2599177" cy="2693812"/>
          </a:xfrm>
          <a:prstGeom prst="rect">
            <a:avLst/>
          </a:prstGeom>
        </p:spPr>
      </p:pic>
    </p:spTree>
    <p:extLst>
      <p:ext uri="{BB962C8B-B14F-4D97-AF65-F5344CB8AC3E}">
        <p14:creationId xmlns:p14="http://schemas.microsoft.com/office/powerpoint/2010/main" val="398050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kärmdump från greppa.nu">
            <a:extLst>
              <a:ext uri="{FF2B5EF4-FFF2-40B4-BE49-F238E27FC236}">
                <a16:creationId xmlns:a16="http://schemas.microsoft.com/office/drawing/2014/main" id="{D2B79D5E-F1F1-1328-0EB5-F62826D55B34}"/>
              </a:ext>
            </a:extLst>
          </p:cNvPr>
          <p:cNvPicPr>
            <a:picLocks noChangeAspect="1"/>
          </p:cNvPicPr>
          <p:nvPr/>
        </p:nvPicPr>
        <p:blipFill>
          <a:blip r:embed="rId3"/>
          <a:stretch>
            <a:fillRect/>
          </a:stretch>
        </p:blipFill>
        <p:spPr>
          <a:xfrm>
            <a:off x="915623" y="2011129"/>
            <a:ext cx="4694202" cy="3592733"/>
          </a:xfrm>
          <a:prstGeom prst="rect">
            <a:avLst/>
          </a:prstGeom>
        </p:spPr>
      </p:pic>
      <p:sp>
        <p:nvSpPr>
          <p:cNvPr id="2" name="Rubrik 1">
            <a:extLst>
              <a:ext uri="{FF2B5EF4-FFF2-40B4-BE49-F238E27FC236}">
                <a16:creationId xmlns:a16="http://schemas.microsoft.com/office/drawing/2014/main" id="{A02AA3FD-6FFD-6D7E-24C9-7F1D59C77D78}"/>
              </a:ext>
            </a:extLst>
          </p:cNvPr>
          <p:cNvSpPr>
            <a:spLocks noGrp="1"/>
          </p:cNvSpPr>
          <p:nvPr>
            <p:ph type="title"/>
          </p:nvPr>
        </p:nvSpPr>
        <p:spPr>
          <a:xfrm>
            <a:off x="2218882" y="1295994"/>
            <a:ext cx="6046142" cy="404813"/>
          </a:xfrm>
        </p:spPr>
        <p:txBody>
          <a:bodyPr/>
          <a:lstStyle/>
          <a:p>
            <a:r>
              <a:rPr lang="sv-SE" dirty="0"/>
              <a:t>All information finns på greppa.nu </a:t>
            </a:r>
          </a:p>
        </p:txBody>
      </p:sp>
      <p:sp>
        <p:nvSpPr>
          <p:cNvPr id="17" name="textruta 16">
            <a:extLst>
              <a:ext uri="{FF2B5EF4-FFF2-40B4-BE49-F238E27FC236}">
                <a16:creationId xmlns:a16="http://schemas.microsoft.com/office/drawing/2014/main" id="{46E1BC3C-6773-E671-4A1B-512271D5A23F}"/>
              </a:ext>
            </a:extLst>
          </p:cNvPr>
          <p:cNvSpPr txBox="1"/>
          <p:nvPr/>
        </p:nvSpPr>
        <p:spPr>
          <a:xfrm>
            <a:off x="5515205" y="1906989"/>
            <a:ext cx="3369715" cy="4870564"/>
          </a:xfrm>
          <a:prstGeom prst="rect">
            <a:avLst/>
          </a:prstGeom>
          <a:noFill/>
        </p:spPr>
        <p:txBody>
          <a:bodyPr wrap="square" rtlCol="0">
            <a:spAutoFit/>
          </a:bodyPr>
          <a:lstStyle/>
          <a:p>
            <a:pPr marL="214313" indent="-214313">
              <a:buFont typeface="Arial" panose="020B0604020202020204" pitchFamily="34" charset="0"/>
              <a:buChar char="•"/>
            </a:pPr>
            <a:endParaRPr lang="sv-SE" sz="1500" dirty="0">
              <a:solidFill>
                <a:srgbClr val="004165"/>
              </a:solidFill>
            </a:endParaRPr>
          </a:p>
          <a:p>
            <a:pPr marL="600075" lvl="1" indent="-257175">
              <a:buFont typeface="Wingdings" panose="05000000000000000000" pitchFamily="2" charset="2"/>
              <a:buChar char="Ø"/>
            </a:pPr>
            <a:r>
              <a:rPr lang="sv-SE" sz="1500" dirty="0">
                <a:solidFill>
                  <a:srgbClr val="004165"/>
                </a:solidFill>
              </a:rPr>
              <a:t>Enskild rådgivning</a:t>
            </a:r>
          </a:p>
          <a:p>
            <a:pPr marL="600075" lvl="1" indent="-257175">
              <a:buFont typeface="Wingdings" panose="05000000000000000000" pitchFamily="2" charset="2"/>
              <a:buChar char="Ø"/>
            </a:pPr>
            <a:r>
              <a:rPr lang="sv-SE" sz="1500" dirty="0">
                <a:solidFill>
                  <a:srgbClr val="004165"/>
                </a:solidFill>
              </a:rPr>
              <a:t>Regionala kurser &amp; fältvandringar (kalendern)</a:t>
            </a:r>
          </a:p>
          <a:p>
            <a:pPr marL="600075" lvl="1" indent="-257175">
              <a:buFont typeface="Wingdings" panose="05000000000000000000" pitchFamily="2" charset="2"/>
              <a:buChar char="Ø"/>
            </a:pPr>
            <a:r>
              <a:rPr lang="sv-SE" sz="1500" dirty="0">
                <a:solidFill>
                  <a:srgbClr val="004165"/>
                </a:solidFill>
              </a:rPr>
              <a:t>Digitala verktyg</a:t>
            </a:r>
          </a:p>
          <a:p>
            <a:pPr marL="600075" lvl="1" indent="-257175">
              <a:buFont typeface="Wingdings" panose="05000000000000000000" pitchFamily="2" charset="2"/>
              <a:buChar char="Ø"/>
            </a:pPr>
            <a:r>
              <a:rPr lang="sv-SE" sz="1500" dirty="0">
                <a:solidFill>
                  <a:srgbClr val="004165"/>
                </a:solidFill>
              </a:rPr>
              <a:t>Praktiska råd &amp; övrigt infomaterial</a:t>
            </a:r>
          </a:p>
          <a:p>
            <a:pPr marL="600075" lvl="1" indent="-257175">
              <a:buFont typeface="Wingdings" panose="05000000000000000000" pitchFamily="2" charset="2"/>
              <a:buChar char="Ø"/>
            </a:pPr>
            <a:r>
              <a:rPr lang="sv-SE" sz="1500" dirty="0">
                <a:solidFill>
                  <a:srgbClr val="004165"/>
                </a:solidFill>
              </a:rPr>
              <a:t>Filmer</a:t>
            </a:r>
          </a:p>
          <a:p>
            <a:pPr marL="600075" lvl="1" indent="-257175">
              <a:buFont typeface="Wingdings" panose="05000000000000000000" pitchFamily="2" charset="2"/>
              <a:buChar char="Ø"/>
            </a:pPr>
            <a:r>
              <a:rPr lang="sv-SE" sz="1500" dirty="0">
                <a:solidFill>
                  <a:srgbClr val="004165"/>
                </a:solidFill>
              </a:rPr>
              <a:t>Nyhetsrapportering</a:t>
            </a:r>
          </a:p>
          <a:p>
            <a:pPr lvl="1"/>
            <a:endParaRPr lang="sv-SE" sz="1500" dirty="0">
              <a:solidFill>
                <a:srgbClr val="004165"/>
              </a:solidFill>
            </a:endParaRPr>
          </a:p>
          <a:p>
            <a:pPr marL="557213" lvl="1" indent="-214313">
              <a:buFont typeface="Arial" panose="020B0604020202020204" pitchFamily="34" charset="0"/>
              <a:buChar char="•"/>
            </a:pPr>
            <a:endParaRPr lang="sv-SE" sz="1500" dirty="0">
              <a:solidFill>
                <a:srgbClr val="004165"/>
              </a:solidFill>
            </a:endParaRPr>
          </a:p>
          <a:p>
            <a:pPr marL="214313" indent="-214313">
              <a:buFont typeface="Arial" panose="020B0604020202020204" pitchFamily="34" charset="0"/>
              <a:buChar char="•"/>
            </a:pPr>
            <a:endParaRPr lang="sv-SE" sz="1500" dirty="0">
              <a:solidFill>
                <a:srgbClr val="004165"/>
              </a:solidFill>
            </a:endParaRPr>
          </a:p>
          <a:p>
            <a:pPr marL="214313" indent="-214313">
              <a:buFont typeface="Arial" panose="020B0604020202020204" pitchFamily="34" charset="0"/>
              <a:buChar char="•"/>
            </a:pPr>
            <a:endParaRPr lang="sv-SE" sz="1500" dirty="0">
              <a:solidFill>
                <a:srgbClr val="004165"/>
              </a:solidFill>
            </a:endParaRPr>
          </a:p>
          <a:p>
            <a:pPr marL="214313" indent="-214313">
              <a:buFont typeface="Arial" panose="020B0604020202020204" pitchFamily="34" charset="0"/>
              <a:buChar char="•"/>
            </a:pPr>
            <a:endParaRPr lang="sv-SE" sz="1500" dirty="0">
              <a:solidFill>
                <a:srgbClr val="004165"/>
              </a:solidFill>
            </a:endParaRPr>
          </a:p>
          <a:p>
            <a:pPr marL="214313" indent="-214313">
              <a:buFont typeface="Arial" panose="020B0604020202020204" pitchFamily="34" charset="0"/>
              <a:buChar char="•"/>
            </a:pPr>
            <a:endParaRPr lang="sv-SE" sz="1500" dirty="0">
              <a:solidFill>
                <a:srgbClr val="004165"/>
              </a:solidFill>
            </a:endParaRPr>
          </a:p>
          <a:p>
            <a:pPr marL="214313" indent="-214313">
              <a:buFont typeface="Arial" panose="020B0604020202020204" pitchFamily="34" charset="0"/>
              <a:buChar char="•"/>
            </a:pPr>
            <a:endParaRPr lang="sv-SE" sz="1500" dirty="0">
              <a:solidFill>
                <a:srgbClr val="004165"/>
              </a:solidFill>
            </a:endParaRPr>
          </a:p>
          <a:p>
            <a:pPr marL="214313" indent="-214313">
              <a:buFont typeface="Arial" panose="020B0604020202020204" pitchFamily="34" charset="0"/>
              <a:buChar char="•"/>
            </a:pPr>
            <a:endParaRPr lang="sv-SE" sz="1500" dirty="0">
              <a:solidFill>
                <a:srgbClr val="004165"/>
              </a:solidFill>
            </a:endParaRPr>
          </a:p>
          <a:p>
            <a:endParaRPr lang="sv-SE" sz="1500" dirty="0">
              <a:solidFill>
                <a:srgbClr val="004165"/>
              </a:solidFill>
            </a:endParaRPr>
          </a:p>
          <a:p>
            <a:r>
              <a:rPr lang="sv-SE" sz="1350" dirty="0"/>
              <a:t> </a:t>
            </a:r>
          </a:p>
          <a:p>
            <a:endParaRPr lang="sv-SE" sz="1350" dirty="0"/>
          </a:p>
          <a:p>
            <a:endParaRPr lang="sv-SE" sz="1350" dirty="0"/>
          </a:p>
        </p:txBody>
      </p:sp>
      <p:pic>
        <p:nvPicPr>
          <p:cNvPr id="5" name="Bildobjekt 4" descr="QR kod">
            <a:extLst>
              <a:ext uri="{FF2B5EF4-FFF2-40B4-BE49-F238E27FC236}">
                <a16:creationId xmlns:a16="http://schemas.microsoft.com/office/drawing/2014/main" id="{C779F958-1101-508A-01E8-E0668E85217C}"/>
              </a:ext>
            </a:extLst>
          </p:cNvPr>
          <p:cNvPicPr>
            <a:picLocks noChangeAspect="1"/>
          </p:cNvPicPr>
          <p:nvPr/>
        </p:nvPicPr>
        <p:blipFill>
          <a:blip r:embed="rId4"/>
          <a:stretch>
            <a:fillRect/>
          </a:stretch>
        </p:blipFill>
        <p:spPr>
          <a:xfrm>
            <a:off x="6372080" y="4336360"/>
            <a:ext cx="1229302" cy="1229302"/>
          </a:xfrm>
          <a:prstGeom prst="rect">
            <a:avLst/>
          </a:prstGeom>
        </p:spPr>
      </p:pic>
    </p:spTree>
    <p:extLst>
      <p:ext uri="{BB962C8B-B14F-4D97-AF65-F5344CB8AC3E}">
        <p14:creationId xmlns:p14="http://schemas.microsoft.com/office/powerpoint/2010/main" val="289104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4" hidden="1">
            <a:extLst>
              <a:ext uri="{FF2B5EF4-FFF2-40B4-BE49-F238E27FC236}">
                <a16:creationId xmlns:a16="http://schemas.microsoft.com/office/drawing/2014/main" id="{475E02B4-BB5D-8A48-B078-32F51BFC3E7F}"/>
              </a:ext>
            </a:extLst>
          </p:cNvPr>
          <p:cNvSpPr txBox="1">
            <a:spLocks noChangeArrowheads="1"/>
          </p:cNvSpPr>
          <p:nvPr/>
        </p:nvSpPr>
        <p:spPr bwMode="auto">
          <a:xfrm>
            <a:off x="1297781" y="1538288"/>
            <a:ext cx="500181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25" tIns="46575"/>
          <a:lstStyle>
            <a:lvl1pPr>
              <a:defRPr sz="1100">
                <a:solidFill>
                  <a:srgbClr val="667366"/>
                </a:solidFill>
                <a:latin typeface="Arial" panose="020B0604020202020204" pitchFamily="34" charset="0"/>
                <a:ea typeface="ＭＳ Ｐゴシック" panose="020B0600070205080204" pitchFamily="34" charset="-128"/>
              </a:defRPr>
            </a:lvl1pPr>
            <a:lvl2pPr marL="742950" indent="-285750">
              <a:defRPr sz="1100">
                <a:solidFill>
                  <a:srgbClr val="667366"/>
                </a:solidFill>
                <a:latin typeface="Arial" panose="020B0604020202020204" pitchFamily="34" charset="0"/>
                <a:ea typeface="ＭＳ Ｐゴシック" panose="020B0600070205080204" pitchFamily="34" charset="-128"/>
              </a:defRPr>
            </a:lvl2pPr>
            <a:lvl3pPr marL="1143000" indent="-228600">
              <a:defRPr sz="1100">
                <a:solidFill>
                  <a:srgbClr val="667366"/>
                </a:solidFill>
                <a:latin typeface="Arial" panose="020B0604020202020204" pitchFamily="34" charset="0"/>
                <a:ea typeface="ＭＳ Ｐゴシック" panose="020B0600070205080204" pitchFamily="34" charset="-128"/>
              </a:defRPr>
            </a:lvl3pPr>
            <a:lvl4pPr marL="1600200" indent="-228600">
              <a:defRPr sz="1100">
                <a:solidFill>
                  <a:srgbClr val="667366"/>
                </a:solidFill>
                <a:latin typeface="Arial" panose="020B0604020202020204" pitchFamily="34" charset="0"/>
                <a:ea typeface="ＭＳ Ｐゴシック" panose="020B0600070205080204" pitchFamily="34" charset="-128"/>
              </a:defRPr>
            </a:lvl4pPr>
            <a:lvl5pPr marL="2057400" indent="-228600">
              <a:defRPr sz="1100">
                <a:solidFill>
                  <a:srgbClr val="667366"/>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9pPr>
          </a:lstStyle>
          <a:p>
            <a:r>
              <a:rPr lang="en-US" altLang="en-US" sz="1125">
                <a:solidFill>
                  <a:srgbClr val="2A79B2"/>
                </a:solidFill>
                <a:latin typeface="Century Gothic" panose="020B0502020202020204" pitchFamily="34" charset="0"/>
              </a:rPr>
              <a:t>[Headline]</a:t>
            </a:r>
          </a:p>
        </p:txBody>
      </p:sp>
      <p:sp>
        <p:nvSpPr>
          <p:cNvPr id="17410" name="TextBox 17" hidden="1">
            <a:extLst>
              <a:ext uri="{FF2B5EF4-FFF2-40B4-BE49-F238E27FC236}">
                <a16:creationId xmlns:a16="http://schemas.microsoft.com/office/drawing/2014/main" id="{9E74557E-C56A-5141-8E06-9887EE7EFADB}"/>
              </a:ext>
            </a:extLst>
          </p:cNvPr>
          <p:cNvSpPr txBox="1">
            <a:spLocks noChangeArrowheads="1"/>
          </p:cNvSpPr>
          <p:nvPr/>
        </p:nvSpPr>
        <p:spPr bwMode="auto">
          <a:xfrm>
            <a:off x="1259681" y="4847035"/>
            <a:ext cx="45005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667366"/>
                </a:solidFill>
                <a:latin typeface="Arial"/>
                <a:ea typeface="ＭＳ Ｐゴシック" charset="-128"/>
              </a:defRPr>
            </a:lvl1pPr>
            <a:lvl2pPr marL="742950" indent="-285750">
              <a:defRPr sz="1100">
                <a:solidFill>
                  <a:srgbClr val="667366"/>
                </a:solidFill>
                <a:latin typeface="Arial"/>
                <a:ea typeface="ＭＳ Ｐゴシック" charset="-128"/>
              </a:defRPr>
            </a:lvl2pPr>
            <a:lvl3pPr marL="1143000" indent="-228600">
              <a:defRPr sz="1100">
                <a:solidFill>
                  <a:srgbClr val="667366"/>
                </a:solidFill>
                <a:latin typeface="Arial"/>
                <a:ea typeface="ＭＳ Ｐゴシック" charset="-128"/>
              </a:defRPr>
            </a:lvl3pPr>
            <a:lvl4pPr marL="1600200" indent="-228600">
              <a:defRPr sz="1100">
                <a:solidFill>
                  <a:srgbClr val="667366"/>
                </a:solidFill>
                <a:latin typeface="Arial"/>
                <a:ea typeface="ＭＳ Ｐゴシック" charset="-128"/>
              </a:defRPr>
            </a:lvl4pPr>
            <a:lvl5pPr marL="2057400" indent="-228600">
              <a:defRPr sz="1100">
                <a:solidFill>
                  <a:srgbClr val="667366"/>
                </a:solidFill>
                <a:latin typeface="Arial"/>
                <a:ea typeface="ＭＳ Ｐゴシック" charset="-128"/>
              </a:defRPr>
            </a:lvl5pPr>
            <a:lvl6pPr marL="2514600" indent="-228600" eaLnBrk="0" fontAlgn="base" hangingPunct="0">
              <a:spcBef>
                <a:spcPct val="0"/>
              </a:spcBef>
              <a:spcAft>
                <a:spcPct val="0"/>
              </a:spcAft>
              <a:defRPr sz="1100">
                <a:solidFill>
                  <a:srgbClr val="667366"/>
                </a:solidFill>
                <a:latin typeface="Arial"/>
                <a:ea typeface="ＭＳ Ｐゴシック" charset="-128"/>
              </a:defRPr>
            </a:lvl6pPr>
            <a:lvl7pPr marL="2971800" indent="-228600" eaLnBrk="0" fontAlgn="base" hangingPunct="0">
              <a:spcBef>
                <a:spcPct val="0"/>
              </a:spcBef>
              <a:spcAft>
                <a:spcPct val="0"/>
              </a:spcAft>
              <a:defRPr sz="1100">
                <a:solidFill>
                  <a:srgbClr val="667366"/>
                </a:solidFill>
                <a:latin typeface="Arial"/>
                <a:ea typeface="ＭＳ Ｐゴシック" charset="-128"/>
              </a:defRPr>
            </a:lvl7pPr>
            <a:lvl8pPr marL="3429000" indent="-228600" eaLnBrk="0" fontAlgn="base" hangingPunct="0">
              <a:spcBef>
                <a:spcPct val="0"/>
              </a:spcBef>
              <a:spcAft>
                <a:spcPct val="0"/>
              </a:spcAft>
              <a:defRPr sz="1100">
                <a:solidFill>
                  <a:srgbClr val="667366"/>
                </a:solidFill>
                <a:latin typeface="Arial"/>
                <a:ea typeface="ＭＳ Ｐゴシック" charset="-128"/>
              </a:defRPr>
            </a:lvl8pPr>
            <a:lvl9pPr marL="3886200" indent="-228600" eaLnBrk="0" fontAlgn="base" hangingPunct="0">
              <a:spcBef>
                <a:spcPct val="0"/>
              </a:spcBef>
              <a:spcAft>
                <a:spcPct val="0"/>
              </a:spcAft>
              <a:defRPr sz="1100">
                <a:solidFill>
                  <a:srgbClr val="667366"/>
                </a:solidFill>
                <a:latin typeface="Arial"/>
                <a:ea typeface="ＭＳ Ｐゴシック" charset="-128"/>
              </a:defRPr>
            </a:lvl9pPr>
          </a:lstStyle>
          <a:p>
            <a:pPr>
              <a:defRPr/>
            </a:pPr>
            <a:r>
              <a:rPr lang="en-US" altLang="x-none" sz="563">
                <a:solidFill>
                  <a:srgbClr val="9C9C9C"/>
                </a:solidFill>
                <a:latin typeface="Century Gothic" charset="0"/>
              </a:rPr>
              <a:t>[Footnote]</a:t>
            </a:r>
          </a:p>
        </p:txBody>
      </p:sp>
      <p:sp>
        <p:nvSpPr>
          <p:cNvPr id="17411" name="Line 3" descr="Skärm">
            <a:extLst>
              <a:ext uri="{FF2B5EF4-FFF2-40B4-BE49-F238E27FC236}">
                <a16:creationId xmlns:a16="http://schemas.microsoft.com/office/drawing/2014/main" id="{4E1F3A71-28B1-C641-9E0F-E9B0879392FB}"/>
              </a:ext>
            </a:extLst>
          </p:cNvPr>
          <p:cNvSpPr>
            <a:spLocks noChangeShapeType="1"/>
          </p:cNvSpPr>
          <p:nvPr/>
        </p:nvSpPr>
        <p:spPr bwMode="auto">
          <a:xfrm>
            <a:off x="1494237" y="4979194"/>
            <a:ext cx="386357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a:solidFill>
                  <a:srgbClr val="000000"/>
                </a:solidFill>
                <a:round/>
                <a:headEnd/>
                <a:tailEnd/>
              </a14:hiddenLine>
            </a:ext>
          </a:extLst>
        </p:spPr>
        <p:txBody>
          <a:bodyPr wrap="none">
            <a:spAutoFit/>
          </a:bodyPr>
          <a:lstStyle/>
          <a:p>
            <a:pPr>
              <a:defRPr/>
            </a:pPr>
            <a:endParaRPr lang="en-US" sz="619">
              <a:latin typeface="Arial"/>
              <a:ea typeface="ＭＳ Ｐゴシック" charset="-128"/>
            </a:endParaRPr>
          </a:p>
        </p:txBody>
      </p:sp>
      <p:sp>
        <p:nvSpPr>
          <p:cNvPr id="17413" name="Platshållare för bildnummer 5">
            <a:extLst>
              <a:ext uri="{FF2B5EF4-FFF2-40B4-BE49-F238E27FC236}">
                <a16:creationId xmlns:a16="http://schemas.microsoft.com/office/drawing/2014/main" id="{EB30DD98-45D9-AF47-9F92-5C50B8163E15}"/>
              </a:ext>
            </a:extLst>
          </p:cNvPr>
          <p:cNvSpPr txBox="1">
            <a:spLocks noGrp="1"/>
          </p:cNvSpPr>
          <p:nvPr/>
        </p:nvSpPr>
        <p:spPr bwMode="auto">
          <a:xfrm>
            <a:off x="7380685" y="5178031"/>
            <a:ext cx="471488" cy="1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25" tIns="26325" rIns="50625" bIns="26325"/>
          <a:lstStyle>
            <a:lvl1pPr>
              <a:defRPr sz="1100">
                <a:solidFill>
                  <a:srgbClr val="667366"/>
                </a:solidFill>
                <a:latin typeface="Arial"/>
                <a:ea typeface="ＭＳ Ｐゴシック" charset="-128"/>
              </a:defRPr>
            </a:lvl1pPr>
            <a:lvl2pPr marL="742950" indent="-285750">
              <a:defRPr sz="1100">
                <a:solidFill>
                  <a:srgbClr val="667366"/>
                </a:solidFill>
                <a:latin typeface="Arial"/>
                <a:ea typeface="ＭＳ Ｐゴシック" charset="-128"/>
              </a:defRPr>
            </a:lvl2pPr>
            <a:lvl3pPr marL="1143000" indent="-228600">
              <a:defRPr sz="1100">
                <a:solidFill>
                  <a:srgbClr val="667366"/>
                </a:solidFill>
                <a:latin typeface="Arial"/>
                <a:ea typeface="ＭＳ Ｐゴシック" charset="-128"/>
              </a:defRPr>
            </a:lvl3pPr>
            <a:lvl4pPr marL="1600200" indent="-228600">
              <a:defRPr sz="1100">
                <a:solidFill>
                  <a:srgbClr val="667366"/>
                </a:solidFill>
                <a:latin typeface="Arial"/>
                <a:ea typeface="ＭＳ Ｐゴシック" charset="-128"/>
              </a:defRPr>
            </a:lvl4pPr>
            <a:lvl5pPr marL="2057400" indent="-228600">
              <a:defRPr sz="1100">
                <a:solidFill>
                  <a:srgbClr val="667366"/>
                </a:solidFill>
                <a:latin typeface="Arial"/>
                <a:ea typeface="ＭＳ Ｐゴシック" charset="-128"/>
              </a:defRPr>
            </a:lvl5pPr>
            <a:lvl6pPr marL="2514600" indent="-228600" eaLnBrk="0" fontAlgn="base" hangingPunct="0">
              <a:spcBef>
                <a:spcPct val="0"/>
              </a:spcBef>
              <a:spcAft>
                <a:spcPct val="0"/>
              </a:spcAft>
              <a:defRPr sz="1100">
                <a:solidFill>
                  <a:srgbClr val="667366"/>
                </a:solidFill>
                <a:latin typeface="Arial"/>
                <a:ea typeface="ＭＳ Ｐゴシック" charset="-128"/>
              </a:defRPr>
            </a:lvl6pPr>
            <a:lvl7pPr marL="2971800" indent="-228600" eaLnBrk="0" fontAlgn="base" hangingPunct="0">
              <a:spcBef>
                <a:spcPct val="0"/>
              </a:spcBef>
              <a:spcAft>
                <a:spcPct val="0"/>
              </a:spcAft>
              <a:defRPr sz="1100">
                <a:solidFill>
                  <a:srgbClr val="667366"/>
                </a:solidFill>
                <a:latin typeface="Arial"/>
                <a:ea typeface="ＭＳ Ｐゴシック" charset="-128"/>
              </a:defRPr>
            </a:lvl7pPr>
            <a:lvl8pPr marL="3429000" indent="-228600" eaLnBrk="0" fontAlgn="base" hangingPunct="0">
              <a:spcBef>
                <a:spcPct val="0"/>
              </a:spcBef>
              <a:spcAft>
                <a:spcPct val="0"/>
              </a:spcAft>
              <a:defRPr sz="1100">
                <a:solidFill>
                  <a:srgbClr val="667366"/>
                </a:solidFill>
                <a:latin typeface="Arial"/>
                <a:ea typeface="ＭＳ Ｐゴシック" charset="-128"/>
              </a:defRPr>
            </a:lvl8pPr>
            <a:lvl9pPr marL="3886200" indent="-228600" eaLnBrk="0" fontAlgn="base" hangingPunct="0">
              <a:spcBef>
                <a:spcPct val="0"/>
              </a:spcBef>
              <a:spcAft>
                <a:spcPct val="0"/>
              </a:spcAft>
              <a:defRPr sz="1100">
                <a:solidFill>
                  <a:srgbClr val="667366"/>
                </a:solidFill>
                <a:latin typeface="Arial"/>
                <a:ea typeface="ＭＳ Ｐゴシック" charset="-128"/>
              </a:defRPr>
            </a:lvl9pPr>
          </a:lstStyle>
          <a:p>
            <a:pPr algn="r">
              <a:defRPr/>
            </a:pPr>
            <a:fld id="{E8A99043-9CE3-F546-95B8-67547FCA553E}" type="slidenum">
              <a:rPr lang="en-US" altLang="x-none" sz="563">
                <a:solidFill>
                  <a:srgbClr val="9C9C9C"/>
                </a:solidFill>
                <a:latin typeface="Century Gothic" charset="0"/>
              </a:rPr>
              <a:pPr algn="r">
                <a:defRPr/>
              </a:pPr>
              <a:t>6</a:t>
            </a:fld>
            <a:endParaRPr lang="en-US" altLang="x-none" sz="563">
              <a:solidFill>
                <a:srgbClr val="9C9C9C"/>
              </a:solidFill>
              <a:latin typeface="Century Gothic" charset="0"/>
            </a:endParaRPr>
          </a:p>
        </p:txBody>
      </p:sp>
      <p:sp>
        <p:nvSpPr>
          <p:cNvPr id="17414" name="Platshållare för datum 3" hidden="1">
            <a:extLst>
              <a:ext uri="{FF2B5EF4-FFF2-40B4-BE49-F238E27FC236}">
                <a16:creationId xmlns:a16="http://schemas.microsoft.com/office/drawing/2014/main" id="{BECFC5BF-698B-734F-8251-8FE06F142A79}"/>
              </a:ext>
            </a:extLst>
          </p:cNvPr>
          <p:cNvSpPr txBox="1"/>
          <p:nvPr/>
        </p:nvSpPr>
        <p:spPr bwMode="auto">
          <a:xfrm>
            <a:off x="1254921" y="5178031"/>
            <a:ext cx="1670447" cy="1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667366"/>
                </a:solidFill>
                <a:latin typeface="Arial"/>
                <a:ea typeface="ＭＳ Ｐゴシック" charset="-128"/>
              </a:defRPr>
            </a:lvl1pPr>
            <a:lvl2pPr marL="742950" indent="-285750">
              <a:defRPr sz="1100">
                <a:solidFill>
                  <a:srgbClr val="667366"/>
                </a:solidFill>
                <a:latin typeface="Arial"/>
                <a:ea typeface="ＭＳ Ｐゴシック" charset="-128"/>
              </a:defRPr>
            </a:lvl2pPr>
            <a:lvl3pPr marL="1143000" indent="-228600">
              <a:defRPr sz="1100">
                <a:solidFill>
                  <a:srgbClr val="667366"/>
                </a:solidFill>
                <a:latin typeface="Arial"/>
                <a:ea typeface="ＭＳ Ｐゴシック" charset="-128"/>
              </a:defRPr>
            </a:lvl3pPr>
            <a:lvl4pPr marL="1600200" indent="-228600">
              <a:defRPr sz="1100">
                <a:solidFill>
                  <a:srgbClr val="667366"/>
                </a:solidFill>
                <a:latin typeface="Arial"/>
                <a:ea typeface="ＭＳ Ｐゴシック" charset="-128"/>
              </a:defRPr>
            </a:lvl4pPr>
            <a:lvl5pPr marL="2057400" indent="-228600">
              <a:defRPr sz="1100">
                <a:solidFill>
                  <a:srgbClr val="667366"/>
                </a:solidFill>
                <a:latin typeface="Arial"/>
                <a:ea typeface="ＭＳ Ｐゴシック" charset="-128"/>
              </a:defRPr>
            </a:lvl5pPr>
            <a:lvl6pPr marL="2514600" indent="-228600" eaLnBrk="0" fontAlgn="base" hangingPunct="0">
              <a:spcBef>
                <a:spcPct val="0"/>
              </a:spcBef>
              <a:spcAft>
                <a:spcPct val="0"/>
              </a:spcAft>
              <a:defRPr sz="1100">
                <a:solidFill>
                  <a:srgbClr val="667366"/>
                </a:solidFill>
                <a:latin typeface="Arial"/>
                <a:ea typeface="ＭＳ Ｐゴシック" charset="-128"/>
              </a:defRPr>
            </a:lvl6pPr>
            <a:lvl7pPr marL="2971800" indent="-228600" eaLnBrk="0" fontAlgn="base" hangingPunct="0">
              <a:spcBef>
                <a:spcPct val="0"/>
              </a:spcBef>
              <a:spcAft>
                <a:spcPct val="0"/>
              </a:spcAft>
              <a:defRPr sz="1100">
                <a:solidFill>
                  <a:srgbClr val="667366"/>
                </a:solidFill>
                <a:latin typeface="Arial"/>
                <a:ea typeface="ＭＳ Ｐゴシック" charset="-128"/>
              </a:defRPr>
            </a:lvl7pPr>
            <a:lvl8pPr marL="3429000" indent="-228600" eaLnBrk="0" fontAlgn="base" hangingPunct="0">
              <a:spcBef>
                <a:spcPct val="0"/>
              </a:spcBef>
              <a:spcAft>
                <a:spcPct val="0"/>
              </a:spcAft>
              <a:defRPr sz="1100">
                <a:solidFill>
                  <a:srgbClr val="667366"/>
                </a:solidFill>
                <a:latin typeface="Arial"/>
                <a:ea typeface="ＭＳ Ｐゴシック" charset="-128"/>
              </a:defRPr>
            </a:lvl8pPr>
            <a:lvl9pPr marL="3886200" indent="-228600" eaLnBrk="0" fontAlgn="base" hangingPunct="0">
              <a:spcBef>
                <a:spcPct val="0"/>
              </a:spcBef>
              <a:spcAft>
                <a:spcPct val="0"/>
              </a:spcAft>
              <a:defRPr sz="1100">
                <a:solidFill>
                  <a:srgbClr val="667366"/>
                </a:solidFill>
                <a:latin typeface="Arial"/>
                <a:ea typeface="ＭＳ Ｐゴシック" charset="-128"/>
              </a:defRPr>
            </a:lvl9pPr>
          </a:lstStyle>
          <a:p>
            <a:pPr>
              <a:defRPr/>
            </a:pPr>
            <a:r>
              <a:rPr lang="en-US" altLang="x-none" sz="563">
                <a:solidFill>
                  <a:srgbClr val="9C9C9C"/>
                </a:solidFill>
                <a:latin typeface="Century Gothic" charset="0"/>
              </a:rPr>
              <a:t>[Filename]</a:t>
            </a:r>
          </a:p>
        </p:txBody>
      </p:sp>
      <p:sp>
        <p:nvSpPr>
          <p:cNvPr id="17416" name="TextBox 15" hidden="1">
            <a:extLst>
              <a:ext uri="{FF2B5EF4-FFF2-40B4-BE49-F238E27FC236}">
                <a16:creationId xmlns:a16="http://schemas.microsoft.com/office/drawing/2014/main" id="{368223BD-C4FC-AA40-8227-EC7F85624DDA}"/>
              </a:ext>
            </a:extLst>
          </p:cNvPr>
          <p:cNvSpPr txBox="1">
            <a:spLocks noChangeArrowheads="1"/>
          </p:cNvSpPr>
          <p:nvPr/>
        </p:nvSpPr>
        <p:spPr bwMode="auto">
          <a:xfrm>
            <a:off x="1297781" y="1766890"/>
            <a:ext cx="5001816"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rgbClr val="667366"/>
                </a:solidFill>
                <a:latin typeface="Arial" panose="020B0604020202020204" pitchFamily="34" charset="0"/>
                <a:ea typeface="ＭＳ Ｐゴシック" panose="020B0600070205080204" pitchFamily="34" charset="-128"/>
              </a:defRPr>
            </a:lvl1pPr>
            <a:lvl2pPr marL="742950" indent="-285750">
              <a:defRPr sz="1100">
                <a:solidFill>
                  <a:srgbClr val="667366"/>
                </a:solidFill>
                <a:latin typeface="Arial" panose="020B0604020202020204" pitchFamily="34" charset="0"/>
                <a:ea typeface="ＭＳ Ｐゴシック" panose="020B0600070205080204" pitchFamily="34" charset="-128"/>
              </a:defRPr>
            </a:lvl2pPr>
            <a:lvl3pPr marL="1143000" indent="-228600">
              <a:defRPr sz="1100">
                <a:solidFill>
                  <a:srgbClr val="667366"/>
                </a:solidFill>
                <a:latin typeface="Arial" panose="020B0604020202020204" pitchFamily="34" charset="0"/>
                <a:ea typeface="ＭＳ Ｐゴシック" panose="020B0600070205080204" pitchFamily="34" charset="-128"/>
              </a:defRPr>
            </a:lvl3pPr>
            <a:lvl4pPr marL="1600200" indent="-228600">
              <a:defRPr sz="1100">
                <a:solidFill>
                  <a:srgbClr val="667366"/>
                </a:solidFill>
                <a:latin typeface="Arial" panose="020B0604020202020204" pitchFamily="34" charset="0"/>
                <a:ea typeface="ＭＳ Ｐゴシック" panose="020B0600070205080204" pitchFamily="34" charset="-128"/>
              </a:defRPr>
            </a:lvl4pPr>
            <a:lvl5pPr marL="2057400" indent="-228600">
              <a:defRPr sz="1100">
                <a:solidFill>
                  <a:srgbClr val="667366"/>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9pPr>
          </a:lstStyle>
          <a:p>
            <a:r>
              <a:rPr lang="en-US" altLang="en-US" sz="900">
                <a:solidFill>
                  <a:srgbClr val="9C9C9C"/>
                </a:solidFill>
                <a:latin typeface="Century Gothic" panose="020B0502020202020204" pitchFamily="34" charset="0"/>
              </a:rPr>
              <a:t>[Second headline]</a:t>
            </a:r>
          </a:p>
        </p:txBody>
      </p:sp>
      <p:sp>
        <p:nvSpPr>
          <p:cNvPr id="17417" name="New shape"/>
          <p:cNvSpPr/>
          <p:nvPr/>
        </p:nvSpPr>
        <p:spPr>
          <a:xfrm>
            <a:off x="1817694" y="5261279"/>
            <a:ext cx="2076450" cy="17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l"/>
            <a:r>
              <a:rPr lang="en-US" sz="675" b="1" i="1" dirty="0">
                <a:solidFill>
                  <a:prstClr val="black"/>
                </a:solidFill>
                <a:latin typeface="tahoma"/>
              </a:rPr>
              <a:t>(Period 2022:1 till 2023:4) </a:t>
            </a:r>
            <a:endParaRPr sz="675" dirty="0">
              <a:solidFill>
                <a:prstClr val="black"/>
              </a:solidFill>
              <a:latin typeface="tahoma"/>
            </a:endParaRPr>
          </a:p>
        </p:txBody>
      </p:sp>
      <p:pic>
        <p:nvPicPr>
          <p:cNvPr id="17418" name="New picture" descr="Graf som visar nöjdhetsundersökning"/>
          <p:cNvPicPr/>
          <p:nvPr/>
        </p:nvPicPr>
        <p:blipFill>
          <a:blip r:embed="rId3"/>
          <a:stretch>
            <a:fillRect/>
          </a:stretch>
        </p:blipFill>
        <p:spPr>
          <a:xfrm>
            <a:off x="1655676" y="2618910"/>
            <a:ext cx="4248150" cy="1133475"/>
          </a:xfrm>
          <a:prstGeom prst="rect">
            <a:avLst/>
          </a:prstGeom>
        </p:spPr>
      </p:pic>
      <p:pic>
        <p:nvPicPr>
          <p:cNvPr id="17421" name="New picture" descr="Indexindelning för grafen "/>
          <p:cNvPicPr/>
          <p:nvPr/>
        </p:nvPicPr>
        <p:blipFill>
          <a:blip r:embed="rId4"/>
          <a:stretch>
            <a:fillRect/>
          </a:stretch>
        </p:blipFill>
        <p:spPr>
          <a:xfrm>
            <a:off x="6399610" y="2996952"/>
            <a:ext cx="990600" cy="895350"/>
          </a:xfrm>
          <a:prstGeom prst="rect">
            <a:avLst/>
          </a:prstGeom>
        </p:spPr>
      </p:pic>
      <p:pic>
        <p:nvPicPr>
          <p:cNvPr id="17422" name="New picture" descr="Indexindelning för grafen "/>
          <p:cNvPicPr/>
          <p:nvPr/>
        </p:nvPicPr>
        <p:blipFill>
          <a:blip r:embed="rId5"/>
          <a:stretch>
            <a:fillRect/>
          </a:stretch>
        </p:blipFill>
        <p:spPr>
          <a:xfrm>
            <a:off x="6418660" y="3006477"/>
            <a:ext cx="962025" cy="942975"/>
          </a:xfrm>
          <a:prstGeom prst="rect">
            <a:avLst/>
          </a:prstGeom>
        </p:spPr>
      </p:pic>
      <p:pic>
        <p:nvPicPr>
          <p:cNvPr id="17424" name="New picture" descr="Graf som visar nöjdhetsundersökning"/>
          <p:cNvPicPr/>
          <p:nvPr/>
        </p:nvPicPr>
        <p:blipFill>
          <a:blip r:embed="rId6"/>
          <a:stretch>
            <a:fillRect/>
          </a:stretch>
        </p:blipFill>
        <p:spPr>
          <a:xfrm>
            <a:off x="1655676" y="3711048"/>
            <a:ext cx="4248150" cy="628650"/>
          </a:xfrm>
          <a:prstGeom prst="rect">
            <a:avLst/>
          </a:prstGeom>
        </p:spPr>
      </p:pic>
      <p:sp>
        <p:nvSpPr>
          <p:cNvPr id="3" name="textruta 2">
            <a:extLst>
              <a:ext uri="{FF2B5EF4-FFF2-40B4-BE49-F238E27FC236}">
                <a16:creationId xmlns:a16="http://schemas.microsoft.com/office/drawing/2014/main" id="{4A91ECF1-9569-E6E5-7841-F45623487012}"/>
              </a:ext>
            </a:extLst>
          </p:cNvPr>
          <p:cNvSpPr txBox="1"/>
          <p:nvPr/>
        </p:nvSpPr>
        <p:spPr>
          <a:xfrm>
            <a:off x="1112520" y="2002810"/>
            <a:ext cx="7076440" cy="276999"/>
          </a:xfrm>
          <a:prstGeom prst="rect">
            <a:avLst/>
          </a:prstGeom>
          <a:noFill/>
        </p:spPr>
        <p:txBody>
          <a:bodyPr wrap="square">
            <a:spAutoFit/>
          </a:bodyPr>
          <a:lstStyle/>
          <a:p>
            <a:r>
              <a:rPr lang="sv-SE" sz="1200" dirty="0">
                <a:solidFill>
                  <a:schemeClr val="accent1"/>
                </a:solidFill>
              </a:rPr>
              <a:t>Var tredje rådgivning utvärderas. Rådgivarna och rådgivningen får genomgående höga betyg. </a:t>
            </a:r>
          </a:p>
        </p:txBody>
      </p:sp>
      <p:sp>
        <p:nvSpPr>
          <p:cNvPr id="2" name="Rubrik 1">
            <a:extLst>
              <a:ext uri="{FF2B5EF4-FFF2-40B4-BE49-F238E27FC236}">
                <a16:creationId xmlns:a16="http://schemas.microsoft.com/office/drawing/2014/main" id="{2E734293-31CD-47BC-ADDF-71677F8233F9}"/>
              </a:ext>
            </a:extLst>
          </p:cNvPr>
          <p:cNvSpPr>
            <a:spLocks noGrp="1"/>
          </p:cNvSpPr>
          <p:nvPr>
            <p:ph type="title"/>
          </p:nvPr>
        </p:nvSpPr>
        <p:spPr>
          <a:xfrm>
            <a:off x="539750" y="608544"/>
            <a:ext cx="8061523" cy="539750"/>
          </a:xfrm>
        </p:spPr>
        <p:txBody>
          <a:bodyPr/>
          <a:lstStyle/>
          <a:p>
            <a:r>
              <a:rPr lang="sv-SE" dirty="0"/>
              <a:t>Lantbrukarna nöjda med rådgivningen</a:t>
            </a:r>
            <a:br>
              <a:rPr lang="sv-SE" dirty="0"/>
            </a:b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0F0C8B0-262D-4124-893D-9010DF1E6513}"/>
              </a:ext>
            </a:extLst>
          </p:cNvPr>
          <p:cNvSpPr>
            <a:spLocks noGrp="1"/>
          </p:cNvSpPr>
          <p:nvPr>
            <p:ph type="title"/>
          </p:nvPr>
        </p:nvSpPr>
        <p:spPr>
          <a:xfrm>
            <a:off x="541238" y="435583"/>
            <a:ext cx="8061523" cy="539750"/>
          </a:xfrm>
        </p:spPr>
        <p:txBody>
          <a:bodyPr/>
          <a:lstStyle/>
          <a:p>
            <a:r>
              <a:rPr lang="sv-SE" dirty="0"/>
              <a:t>De sex hållbarhetsområdena</a:t>
            </a:r>
          </a:p>
        </p:txBody>
      </p:sp>
      <p:pic>
        <p:nvPicPr>
          <p:cNvPr id="5" name="Platshållare för innehåll 4" descr="En bild som visar text, CD, himmel, cirkel&#10;&#10;Automatiskt genererad beskrivning">
            <a:extLst>
              <a:ext uri="{FF2B5EF4-FFF2-40B4-BE49-F238E27FC236}">
                <a16:creationId xmlns:a16="http://schemas.microsoft.com/office/drawing/2014/main" id="{C6C9406A-9E4A-4113-AE2D-ABE2D1A9867F}"/>
              </a:ext>
            </a:extLst>
          </p:cNvPr>
          <p:cNvPicPr>
            <a:picLocks noGrp="1"/>
          </p:cNvPicPr>
          <p:nvPr>
            <p:ph idx="1"/>
          </p:nvPr>
        </p:nvPicPr>
        <p:blipFill>
          <a:blip r:embed="rId3" cstate="screen">
            <a:extLst>
              <a:ext uri="{28A0092B-C50C-407E-A947-70E740481C1C}">
                <a14:useLocalDpi xmlns:a14="http://schemas.microsoft.com/office/drawing/2010/main"/>
              </a:ext>
            </a:extLst>
          </a:blip>
          <a:stretch>
            <a:fillRect/>
          </a:stretch>
        </p:blipFill>
        <p:spPr>
          <a:xfrm>
            <a:off x="2456482" y="1556792"/>
            <a:ext cx="4231036" cy="4215377"/>
          </a:xfrm>
          <a:prstGeom prst="rect">
            <a:avLst/>
          </a:prstGeom>
        </p:spPr>
      </p:pic>
    </p:spTree>
    <p:extLst>
      <p:ext uri="{BB962C8B-B14F-4D97-AF65-F5344CB8AC3E}">
        <p14:creationId xmlns:p14="http://schemas.microsoft.com/office/powerpoint/2010/main" val="378832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0338" y="480876"/>
            <a:ext cx="8061523" cy="539750"/>
          </a:xfrm>
        </p:spPr>
        <p:txBody>
          <a:bodyPr/>
          <a:lstStyle/>
          <a:p>
            <a:r>
              <a:rPr lang="sv-SE" sz="1400" dirty="0"/>
              <a:t>Flöden in och ut från gården </a:t>
            </a:r>
          </a:p>
        </p:txBody>
      </p:sp>
      <p:pic>
        <p:nvPicPr>
          <p:cNvPr id="10245" name="Picture 21" title="Dekorativ bild på gård "/>
          <p:cNvPicPr>
            <a:picLocks noChangeAspect="1" noChangeArrowheads="1"/>
          </p:cNvPicPr>
          <p:nvPr/>
        </p:nvPicPr>
        <p:blipFill>
          <a:blip r:embed="rId2">
            <a:extLst>
              <a:ext uri="{28A0092B-C50C-407E-A947-70E740481C1C}">
                <a14:useLocalDpi xmlns:a14="http://schemas.microsoft.com/office/drawing/2010/main" val="0"/>
              </a:ext>
            </a:extLst>
          </a:blip>
          <a:srcRect l="32813" t="28125" r="25781" b="23958"/>
          <a:stretch>
            <a:fillRect/>
          </a:stretch>
        </p:blipFill>
        <p:spPr bwMode="auto">
          <a:xfrm>
            <a:off x="2743200" y="1712913"/>
            <a:ext cx="3733800" cy="3240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AutoShape 23" descr="Hur mycket kväve, fosfor och kalium som kommer in till gården i kg/ha. "/>
          <p:cNvSpPr>
            <a:spLocks noChangeArrowheads="1"/>
          </p:cNvSpPr>
          <p:nvPr/>
        </p:nvSpPr>
        <p:spPr bwMode="auto">
          <a:xfrm>
            <a:off x="533400" y="2590800"/>
            <a:ext cx="2057400" cy="1295400"/>
          </a:xfrm>
          <a:prstGeom prst="rightArrow">
            <a:avLst>
              <a:gd name="adj1" fmla="val 100000"/>
              <a:gd name="adj2" fmla="val 42154"/>
            </a:avLst>
          </a:prstGeom>
          <a:blipFill dpi="0" rotWithShape="0">
            <a:blip r:embed="rId3"/>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Produkter in</a:t>
            </a:r>
          </a:p>
          <a:p>
            <a:pPr algn="ctr"/>
            <a:r>
              <a:rPr lang="sv-SE" altLang="sv-SE" sz="1600" b="1">
                <a:latin typeface="Albertus Medium" pitchFamily="34" charset="0"/>
              </a:rPr>
              <a:t>N:     kg/ha</a:t>
            </a:r>
          </a:p>
          <a:p>
            <a:pPr algn="ctr"/>
            <a:r>
              <a:rPr lang="sv-SE" altLang="sv-SE" sz="1600" b="1">
                <a:latin typeface="Albertus Medium" pitchFamily="34" charset="0"/>
              </a:rPr>
              <a:t>P:      kg/ha</a:t>
            </a:r>
          </a:p>
          <a:p>
            <a:pPr algn="ctr"/>
            <a:r>
              <a:rPr lang="sv-SE" altLang="sv-SE" sz="1600" b="1">
                <a:latin typeface="Albertus Medium" pitchFamily="34" charset="0"/>
              </a:rPr>
              <a:t>K:      kg/ha</a:t>
            </a:r>
          </a:p>
        </p:txBody>
      </p:sp>
      <p:sp>
        <p:nvSpPr>
          <p:cNvPr id="10246" name="AutoShape 22" descr="Hur mycket kväve som kommer in till gården via kvävenedfall " title="Kvävenedfall"/>
          <p:cNvSpPr>
            <a:spLocks noChangeArrowheads="1"/>
          </p:cNvSpPr>
          <p:nvPr/>
        </p:nvSpPr>
        <p:spPr bwMode="auto">
          <a:xfrm>
            <a:off x="533400" y="1752600"/>
            <a:ext cx="2057400" cy="609600"/>
          </a:xfrm>
          <a:prstGeom prst="rightArrow">
            <a:avLst>
              <a:gd name="adj1" fmla="val 100000"/>
              <a:gd name="adj2" fmla="val 89578"/>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Kvävenedfall</a:t>
            </a:r>
          </a:p>
          <a:p>
            <a:pPr algn="ctr"/>
            <a:r>
              <a:rPr lang="sv-SE" altLang="sv-SE" sz="1600" b="1" dirty="0">
                <a:latin typeface="Albertus Medium" pitchFamily="34" charset="0"/>
              </a:rPr>
              <a:t>     kg N/ha</a:t>
            </a:r>
          </a:p>
        </p:txBody>
      </p:sp>
      <p:sp>
        <p:nvSpPr>
          <p:cNvPr id="10248" name="AutoShape 24" descr="Hur mycket kväve som kommer in till gården via kvävefixering " title="Kvävefixering "/>
          <p:cNvSpPr>
            <a:spLocks noChangeArrowheads="1"/>
          </p:cNvSpPr>
          <p:nvPr/>
        </p:nvSpPr>
        <p:spPr bwMode="auto">
          <a:xfrm>
            <a:off x="533400" y="4114800"/>
            <a:ext cx="2057400" cy="609600"/>
          </a:xfrm>
          <a:prstGeom prst="rightArrow">
            <a:avLst>
              <a:gd name="adj1" fmla="val 100000"/>
              <a:gd name="adj2" fmla="val 89578"/>
            </a:avLst>
          </a:prstGeom>
          <a:solidFill>
            <a:srgbClr val="99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Kvävefixering</a:t>
            </a:r>
          </a:p>
          <a:p>
            <a:pPr algn="ctr"/>
            <a:r>
              <a:rPr lang="sv-SE" altLang="sv-SE" sz="1600" b="1" dirty="0">
                <a:latin typeface="Albertus Medium" pitchFamily="34" charset="0"/>
              </a:rPr>
              <a:t>    kg N/ha</a:t>
            </a:r>
          </a:p>
        </p:txBody>
      </p:sp>
      <p:sp>
        <p:nvSpPr>
          <p:cNvPr id="10249" name="AutoShape 25" descr="Hur mycket kväve, fosfor och kalium som går ut från gården i kg/ha. " title="Pil ut från gården"/>
          <p:cNvSpPr>
            <a:spLocks noChangeArrowheads="1"/>
          </p:cNvSpPr>
          <p:nvPr/>
        </p:nvSpPr>
        <p:spPr bwMode="auto">
          <a:xfrm>
            <a:off x="6629400" y="2590800"/>
            <a:ext cx="2057400" cy="1295400"/>
          </a:xfrm>
          <a:prstGeom prst="rightArrow">
            <a:avLst>
              <a:gd name="adj1" fmla="val 100000"/>
              <a:gd name="adj2" fmla="val 42154"/>
            </a:avLst>
          </a:prstGeom>
          <a:blipFill dpi="0" rotWithShape="0">
            <a:blip r:embed="rId4"/>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Produkter ut</a:t>
            </a:r>
          </a:p>
          <a:p>
            <a:pPr algn="ctr"/>
            <a:r>
              <a:rPr lang="sv-SE" altLang="sv-SE" sz="1600" b="1" dirty="0">
                <a:latin typeface="Albertus Medium" pitchFamily="34" charset="0"/>
              </a:rPr>
              <a:t>N:     kg/ha</a:t>
            </a:r>
          </a:p>
          <a:p>
            <a:pPr algn="ctr"/>
            <a:r>
              <a:rPr lang="sv-SE" altLang="sv-SE" sz="1600" b="1" dirty="0">
                <a:latin typeface="Albertus Medium" pitchFamily="34" charset="0"/>
              </a:rPr>
              <a:t>P:      kg/ha</a:t>
            </a:r>
          </a:p>
          <a:p>
            <a:pPr algn="ctr"/>
            <a:r>
              <a:rPr lang="sv-SE" altLang="sv-SE" sz="1600" b="1" dirty="0">
                <a:latin typeface="Albertus Medium" pitchFamily="34" charset="0"/>
              </a:rPr>
              <a:t>K:     kg/ha</a:t>
            </a:r>
          </a:p>
        </p:txBody>
      </p:sp>
      <p:sp>
        <p:nvSpPr>
          <p:cNvPr id="10269" name="AutoShape 45"/>
          <p:cNvSpPr>
            <a:spLocks noChangeArrowheads="1"/>
          </p:cNvSpPr>
          <p:nvPr/>
        </p:nvSpPr>
        <p:spPr bwMode="auto">
          <a:xfrm>
            <a:off x="2895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Ammoniak-</a:t>
            </a:r>
          </a:p>
          <a:p>
            <a:pPr algn="ctr"/>
            <a:r>
              <a:rPr lang="sv-SE" altLang="sv-SE" sz="1600" b="1" dirty="0">
                <a:latin typeface="Albertus Medium" pitchFamily="34" charset="0"/>
              </a:rPr>
              <a:t>avgång</a:t>
            </a:r>
          </a:p>
          <a:p>
            <a:pPr algn="ctr"/>
            <a:r>
              <a:rPr lang="sv-SE" altLang="sv-SE" sz="1600" b="1" dirty="0">
                <a:latin typeface="Albertus Medium" pitchFamily="34" charset="0"/>
              </a:rPr>
              <a:t>    kg N/ha</a:t>
            </a:r>
          </a:p>
        </p:txBody>
      </p:sp>
      <p:sp>
        <p:nvSpPr>
          <p:cNvPr id="10270" name="AutoShape 46"/>
          <p:cNvSpPr>
            <a:spLocks noChangeArrowheads="1"/>
          </p:cNvSpPr>
          <p:nvPr/>
        </p:nvSpPr>
        <p:spPr bwMode="auto">
          <a:xfrm>
            <a:off x="4419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latin typeface="Albertus Medium" pitchFamily="34" charset="0"/>
              </a:rPr>
              <a:t>Denitri</a:t>
            </a:r>
            <a:r>
              <a:rPr lang="sv-SE" altLang="sv-SE" sz="1600" b="1" dirty="0">
                <a:latin typeface="Albertus Medium" pitchFamily="34" charset="0"/>
              </a:rPr>
              <a:t>-</a:t>
            </a:r>
          </a:p>
          <a:p>
            <a:pPr algn="ctr"/>
            <a:r>
              <a:rPr lang="sv-SE" altLang="sv-SE" sz="1600" b="1" dirty="0" err="1">
                <a:latin typeface="Albertus Medium" pitchFamily="34" charset="0"/>
              </a:rPr>
              <a:t>fikation</a:t>
            </a:r>
            <a:endParaRPr lang="sv-SE" altLang="sv-SE" sz="1600" b="1" dirty="0">
              <a:latin typeface="Albertus Medium" pitchFamily="34" charset="0"/>
            </a:endParaRPr>
          </a:p>
          <a:p>
            <a:pPr algn="ctr"/>
            <a:r>
              <a:rPr lang="sv-SE" altLang="sv-SE" sz="1600" b="1" dirty="0">
                <a:latin typeface="Albertus Medium" pitchFamily="34" charset="0"/>
              </a:rPr>
              <a:t>    kg N/ha</a:t>
            </a:r>
          </a:p>
        </p:txBody>
      </p:sp>
      <p:sp>
        <p:nvSpPr>
          <p:cNvPr id="10271" name="AutoShape 47" descr="Hur mycket kväve som försvinner från gården via utlakning" title="Utlakning "/>
          <p:cNvSpPr>
            <a:spLocks noChangeArrowheads="1"/>
          </p:cNvSpPr>
          <p:nvPr/>
        </p:nvSpPr>
        <p:spPr bwMode="auto">
          <a:xfrm>
            <a:off x="2895600" y="5105400"/>
            <a:ext cx="1066800" cy="1371600"/>
          </a:xfrm>
          <a:prstGeom prst="downArrow">
            <a:avLst>
              <a:gd name="adj1" fmla="val 100000"/>
              <a:gd name="adj2" fmla="val 33815"/>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Utlakning</a:t>
            </a:r>
          </a:p>
          <a:p>
            <a:pPr algn="ctr"/>
            <a:r>
              <a:rPr lang="sv-SE" altLang="sv-SE" sz="1600" b="1" dirty="0">
                <a:latin typeface="Albertus Medium" pitchFamily="34" charset="0"/>
              </a:rPr>
              <a:t>   kg N/ha</a:t>
            </a:r>
          </a:p>
        </p:txBody>
      </p:sp>
      <p:sp>
        <p:nvSpPr>
          <p:cNvPr id="10272" name="AutoShape 48" descr="Hur mycket kväve som försvinner från gården via mullbildning" title="Mullbildning "/>
          <p:cNvSpPr>
            <a:spLocks noChangeArrowheads="1"/>
          </p:cNvSpPr>
          <p:nvPr/>
        </p:nvSpPr>
        <p:spPr bwMode="auto">
          <a:xfrm>
            <a:off x="4191000" y="5105400"/>
            <a:ext cx="914400" cy="1371600"/>
          </a:xfrm>
          <a:prstGeom prst="downArrow">
            <a:avLst>
              <a:gd name="adj1" fmla="val 100000"/>
              <a:gd name="adj2" fmla="val 39451"/>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Till mull</a:t>
            </a:r>
          </a:p>
          <a:p>
            <a:pPr algn="ctr"/>
            <a:r>
              <a:rPr lang="sv-SE" altLang="sv-SE" sz="1600" b="1" dirty="0">
                <a:latin typeface="Albertus Medium" pitchFamily="34" charset="0"/>
              </a:rPr>
              <a:t>  kg N/ha</a:t>
            </a:r>
          </a:p>
        </p:txBody>
      </p:sp>
      <p:sp>
        <p:nvSpPr>
          <p:cNvPr id="10273" name="AutoShape 49" descr="Hur mycket kväve som kommer till  gården via nedbrytning av mull." title="Nedbrytning av mull "/>
          <p:cNvSpPr>
            <a:spLocks noChangeArrowheads="1"/>
          </p:cNvSpPr>
          <p:nvPr/>
        </p:nvSpPr>
        <p:spPr bwMode="auto">
          <a:xfrm>
            <a:off x="5334000" y="5105400"/>
            <a:ext cx="914400" cy="1295400"/>
          </a:xfrm>
          <a:prstGeom prst="upArrow">
            <a:avLst>
              <a:gd name="adj1" fmla="val 100000"/>
              <a:gd name="adj2" fmla="val 33679"/>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Från mull</a:t>
            </a:r>
          </a:p>
          <a:p>
            <a:pPr algn="ctr"/>
            <a:r>
              <a:rPr lang="sv-SE" altLang="sv-SE" sz="1600" b="1">
                <a:latin typeface="Albertus Medium" pitchFamily="34" charset="0"/>
              </a:rPr>
              <a:t> kg N/ha</a:t>
            </a:r>
          </a:p>
        </p:txBody>
      </p:sp>
      <p:graphicFrame>
        <p:nvGraphicFramePr>
          <p:cNvPr id="3098" name="Group 26" descr="Exempel tabell på hur näringsöverskottet kan se ut. " title="Tabell över näringsöverskott"/>
          <p:cNvGraphicFramePr>
            <a:graphicFrameLocks noGrp="1"/>
          </p:cNvGraphicFramePr>
          <p:nvPr>
            <p:extLst>
              <p:ext uri="{D42A27DB-BD31-4B8C-83A1-F6EECF244321}">
                <p14:modId xmlns:p14="http://schemas.microsoft.com/office/powerpoint/2010/main" val="3055038217"/>
              </p:ext>
            </p:extLst>
          </p:nvPr>
        </p:nvGraphicFramePr>
        <p:xfrm>
          <a:off x="7092950" y="4221163"/>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Överskott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Tree>
    <p:extLst>
      <p:ext uri="{BB962C8B-B14F-4D97-AF65-F5344CB8AC3E}">
        <p14:creationId xmlns:p14="http://schemas.microsoft.com/office/powerpoint/2010/main" val="27688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t>Kvävebalans Mjölk</a:t>
            </a:r>
          </a:p>
        </p:txBody>
      </p:sp>
      <p:pic>
        <p:nvPicPr>
          <p:cNvPr id="6" name="Platshållare för innehåll 5" descr="Diagram som visar kvävebalanser på mjölkgårdar">
            <a:extLst>
              <a:ext uri="{FF2B5EF4-FFF2-40B4-BE49-F238E27FC236}">
                <a16:creationId xmlns:a16="http://schemas.microsoft.com/office/drawing/2014/main" id="{49B591AC-5579-4853-86BD-13C81AE7865F}"/>
              </a:ext>
            </a:extLst>
          </p:cNvPr>
          <p:cNvPicPr>
            <a:picLocks noGrp="1" noChangeAspect="1"/>
          </p:cNvPicPr>
          <p:nvPr>
            <p:ph idx="1"/>
          </p:nvPr>
        </p:nvPicPr>
        <p:blipFill>
          <a:blip r:embed="rId3"/>
          <a:stretch>
            <a:fillRect/>
          </a:stretch>
        </p:blipFill>
        <p:spPr>
          <a:xfrm>
            <a:off x="1636623" y="2016358"/>
            <a:ext cx="6159980" cy="3651578"/>
          </a:xfrm>
          <a:prstGeom prst="rect">
            <a:avLst/>
          </a:prstGeom>
        </p:spPr>
      </p:pic>
    </p:spTree>
    <p:extLst>
      <p:ext uri="{BB962C8B-B14F-4D97-AF65-F5344CB8AC3E}">
        <p14:creationId xmlns:p14="http://schemas.microsoft.com/office/powerpoint/2010/main" val="1044047158"/>
      </p:ext>
    </p:extLst>
  </p:cSld>
  <p:clrMapOvr>
    <a:masterClrMapping/>
  </p:clrMapOvr>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1_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a:dk1>
      <a:sysClr val="windowText" lastClr="000000"/>
    </a:dk1>
    <a:lt1>
      <a:sysClr val="window" lastClr="FFFFFF"/>
    </a:lt1>
    <a:dk2>
      <a:srgbClr val="44546A"/>
    </a:dk2>
    <a:lt2>
      <a:srgbClr val="E7E6E6"/>
    </a:lt2>
    <a:accent1>
      <a:srgbClr val="0083BE"/>
    </a:accent1>
    <a:accent2>
      <a:srgbClr val="004165"/>
    </a:accent2>
    <a:accent3>
      <a:srgbClr val="DC5034"/>
    </a:accent3>
    <a:accent4>
      <a:srgbClr val="00B299"/>
    </a:accent4>
    <a:accent5>
      <a:srgbClr val="668013"/>
    </a:accent5>
    <a:accent6>
      <a:srgbClr val="BCA600"/>
    </a:accent6>
    <a:hlink>
      <a:srgbClr val="2F5496"/>
    </a:hlink>
    <a:folHlink>
      <a:srgbClr val="2F54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5979</TotalTime>
  <Words>3124</Words>
  <Application>Microsoft Office PowerPoint</Application>
  <PresentationFormat>Bildspel på skärmen (4:3)</PresentationFormat>
  <Paragraphs>244</Paragraphs>
  <Slides>21</Slides>
  <Notes>18</Notes>
  <HiddenSlides>0</HiddenSlides>
  <MMClips>0</MMClips>
  <ScaleCrop>false</ScaleCrop>
  <HeadingPairs>
    <vt:vector size="6" baseType="variant">
      <vt:variant>
        <vt:lpstr>Använt teckensnitt</vt:lpstr>
      </vt:variant>
      <vt:variant>
        <vt:i4>12</vt:i4>
      </vt:variant>
      <vt:variant>
        <vt:lpstr>Tema</vt:lpstr>
      </vt:variant>
      <vt:variant>
        <vt:i4>2</vt:i4>
      </vt:variant>
      <vt:variant>
        <vt:lpstr>Bildrubriker</vt:lpstr>
      </vt:variant>
      <vt:variant>
        <vt:i4>21</vt:i4>
      </vt:variant>
    </vt:vector>
  </HeadingPairs>
  <TitlesOfParts>
    <vt:vector size="35" baseType="lpstr">
      <vt:lpstr>ＭＳ Ｐゴシック</vt:lpstr>
      <vt:lpstr>Albertus Medium</vt:lpstr>
      <vt:lpstr>Aptos</vt:lpstr>
      <vt:lpstr>Arial</vt:lpstr>
      <vt:lpstr>Calibri</vt:lpstr>
      <vt:lpstr>Century Gothic</vt:lpstr>
      <vt:lpstr>Helvetica</vt:lpstr>
      <vt:lpstr>Symbol</vt:lpstr>
      <vt:lpstr>tahoma</vt:lpstr>
      <vt:lpstr>Times New Roman</vt:lpstr>
      <vt:lpstr>Verdana</vt:lpstr>
      <vt:lpstr>Wingdings</vt:lpstr>
      <vt:lpstr>Mall_powerpoint_klimat</vt:lpstr>
      <vt:lpstr>1_Mall_powerpoint_klimat</vt:lpstr>
      <vt:lpstr>Köksbordsmaterial till startbesök</vt:lpstr>
      <vt:lpstr>Snabba fakta</vt:lpstr>
      <vt:lpstr>Nedan är några exempel på ämnesområden inom Greppa Näringen  </vt:lpstr>
      <vt:lpstr>Bred palett med ca 40 rådgivningar</vt:lpstr>
      <vt:lpstr>All information finns på greppa.nu </vt:lpstr>
      <vt:lpstr>Lantbrukarna nöjda med rådgivningen </vt:lpstr>
      <vt:lpstr>De sex hållbarhetsområdena</vt:lpstr>
      <vt:lpstr>Flöden in och ut från gården </vt:lpstr>
      <vt:lpstr>Kvävebalans Mjölk</vt:lpstr>
      <vt:lpstr>Kvävebalans Nötkött</vt:lpstr>
      <vt:lpstr>Kvävebalans Gris</vt:lpstr>
      <vt:lpstr>Rekommenderad fosforbalans för olika växtföljder,  med ett långsiktigt perspektiv </vt:lpstr>
      <vt:lpstr>Rekommenderad fosforbalans för olika växtföljder, med ett kortsiktigt ekonomiskt perspektiv</vt:lpstr>
      <vt:lpstr>Fosforbalans i förhållande till djurtäthet på mjölkgården,   </vt:lpstr>
      <vt:lpstr>P-överskott vs. djurtäthet</vt:lpstr>
      <vt:lpstr>Fosforbalans i förhållande till djurtäthet, fjäderfägården</vt:lpstr>
      <vt:lpstr>Baserat på gödsling enligt Jordbruksverkets gödslingsrekommendationer till aktuell skördenivå </vt:lpstr>
      <vt:lpstr>Kaliumbalans i förhållande till djurtäthet på mjölkgården </vt:lpstr>
      <vt:lpstr>Kaliumbalans i förhållande till djurtäthet på grisgården</vt:lpstr>
      <vt:lpstr>Utsläpp av växthusgaser från jordbruk  2023, Sverige i miljoner ton koldioxidekvivalenter</vt:lpstr>
      <vt:lpstr>Kvävets roll för gårdens utsläpp av växthusgaser</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Djurhållning</dc:title>
  <dc:creator>Ulrika Listh</dc:creator>
  <cp:lastModifiedBy>Tellie Karlsson</cp:lastModifiedBy>
  <cp:revision>349</cp:revision>
  <cp:lastPrinted>2016-03-01T14:42:54Z</cp:lastPrinted>
  <dcterms:created xsi:type="dcterms:W3CDTF">2015-10-01T10:45:58Z</dcterms:created>
  <dcterms:modified xsi:type="dcterms:W3CDTF">2025-03-24T13:37:44Z</dcterms:modified>
</cp:coreProperties>
</file>