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61"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579" autoAdjust="0"/>
  </p:normalViewPr>
  <p:slideViewPr>
    <p:cSldViewPr snapToGrid="0">
      <p:cViewPr varScale="1">
        <p:scale>
          <a:sx n="71" d="100"/>
          <a:sy n="71" d="100"/>
        </p:scale>
        <p:origin x="6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2024-01-24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Eftersträva alltid att ge hästen fri tillgång på grovfoder</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5</a:t>
            </a:fld>
            <a:endParaRPr lang="sv-SE"/>
          </a:p>
        </p:txBody>
      </p:sp>
    </p:spTree>
    <p:extLst>
      <p:ext uri="{BB962C8B-B14F-4D97-AF65-F5344CB8AC3E}">
        <p14:creationId xmlns:p14="http://schemas.microsoft.com/office/powerpoint/2010/main" val="393941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Källa: Examensarbete: Annie Larsson, Bete som enda näringskälla</a:t>
            </a:r>
            <a:r>
              <a:rPr lang="sv-SE" baseline="0" dirty="0"/>
              <a:t> för häst under sommarhalvåret, SLU.</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6</a:t>
            </a:fld>
            <a:endParaRPr lang="sv-SE"/>
          </a:p>
        </p:txBody>
      </p:sp>
    </p:spTree>
    <p:extLst>
      <p:ext uri="{BB962C8B-B14F-4D97-AF65-F5344CB8AC3E}">
        <p14:creationId xmlns:p14="http://schemas.microsoft.com/office/powerpoint/2010/main" val="138484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dirty="0">
                <a:solidFill>
                  <a:srgbClr val="FF0000"/>
                </a:solidFill>
              </a:rPr>
              <a:t>Om hästens behov av råprotein är högre än grundbehovet tar</a:t>
            </a:r>
            <a:r>
              <a:rPr lang="sv-SE" baseline="0" dirty="0">
                <a:solidFill>
                  <a:srgbClr val="FF0000"/>
                </a:solidFill>
              </a:rPr>
              <a:t> man tillägget gånger 12 g smältbart råprotein/MJ för högdräktiga och digivande ston.</a:t>
            </a:r>
          </a:p>
          <a:p>
            <a:pPr lvl="1"/>
            <a:r>
              <a:rPr lang="sv-SE" baseline="0" dirty="0">
                <a:solidFill>
                  <a:srgbClr val="FF0000"/>
                </a:solidFill>
              </a:rPr>
              <a:t>Observera att den växande hästens näringsbehov är högre än den vuxnas underhållsbehov, trots sin storlek</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7</a:t>
            </a:fld>
            <a:endParaRPr lang="sv-SE"/>
          </a:p>
        </p:txBody>
      </p:sp>
    </p:spTree>
    <p:extLst>
      <p:ext uri="{BB962C8B-B14F-4D97-AF65-F5344CB8AC3E}">
        <p14:creationId xmlns:p14="http://schemas.microsoft.com/office/powerpoint/2010/main" val="198032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dirty="0">
                <a:solidFill>
                  <a:srgbClr val="FF0000"/>
                </a:solidFill>
              </a:rPr>
              <a:t>Om hästens behov av råprotein är högre än grundbehovet tar</a:t>
            </a:r>
            <a:r>
              <a:rPr lang="sv-SE" baseline="0" dirty="0">
                <a:solidFill>
                  <a:srgbClr val="FF0000"/>
                </a:solidFill>
              </a:rPr>
              <a:t> man tillägget gånger 12 g smältbart råprotein/MJ för högdräktiga och digivande ston.</a:t>
            </a:r>
          </a:p>
          <a:p>
            <a:pPr lvl="1"/>
            <a:r>
              <a:rPr lang="sv-SE" baseline="0" dirty="0">
                <a:solidFill>
                  <a:srgbClr val="FF0000"/>
                </a:solidFill>
              </a:rPr>
              <a:t>Observera att den växande hästens näringsbehov är högre än den vuxnas underhållsbehov, trots sin storlek</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8</a:t>
            </a:fld>
            <a:endParaRPr lang="sv-SE"/>
          </a:p>
        </p:txBody>
      </p:sp>
    </p:spTree>
    <p:extLst>
      <p:ext uri="{BB962C8B-B14F-4D97-AF65-F5344CB8AC3E}">
        <p14:creationId xmlns:p14="http://schemas.microsoft.com/office/powerpoint/2010/main" val="416212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https://www.sva.se/djurhalsa/sakert-foder-och-vatten/giftiga-vaxter/giftiga-vaxter-a-o/</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12</a:t>
            </a:fld>
            <a:endParaRPr lang="sv-SE"/>
          </a:p>
        </p:txBody>
      </p:sp>
    </p:spTree>
    <p:extLst>
      <p:ext uri="{BB962C8B-B14F-4D97-AF65-F5344CB8AC3E}">
        <p14:creationId xmlns:p14="http://schemas.microsoft.com/office/powerpoint/2010/main" val="330291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 mer: https://www.sva.se/djurhalsa/sakert-foder-och-vatten/giftiga-vaxter/giftiga-vaxter-a-o/</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13</a:t>
            </a:fld>
            <a:endParaRPr lang="sv-SE"/>
          </a:p>
        </p:txBody>
      </p:sp>
    </p:spTree>
    <p:extLst>
      <p:ext uri="{BB962C8B-B14F-4D97-AF65-F5344CB8AC3E}">
        <p14:creationId xmlns:p14="http://schemas.microsoft.com/office/powerpoint/2010/main" val="45248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Vuxna, friska djur i god kondition lever oftast i balans med sina parasiter. De är infekterade med en mindre mängd som inte skadar dem, eftersom de byggt upp en immunitet. Parasiternas närvaro är en förutsättning för att hästarna ska upprätthålla immunitet mot dem. Immuniteten skyddar dem helt eller delvis mot nya infektioner. </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14</a:t>
            </a:fld>
            <a:endParaRPr lang="sv-SE"/>
          </a:p>
        </p:txBody>
      </p:sp>
    </p:spTree>
    <p:extLst>
      <p:ext uri="{BB962C8B-B14F-4D97-AF65-F5344CB8AC3E}">
        <p14:creationId xmlns:p14="http://schemas.microsoft.com/office/powerpoint/2010/main" val="156184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avmaskningar bör du alltid göra: • Föl: vid 10–12 och 18–20 veckors ålder mot spolmask. • Nyinkomna hästar: 3–4 dagar innan de släpps i beteshagarna</a:t>
            </a:r>
          </a:p>
        </p:txBody>
      </p:sp>
      <p:sp>
        <p:nvSpPr>
          <p:cNvPr id="4" name="Platshållare för bildnummer 3"/>
          <p:cNvSpPr>
            <a:spLocks noGrp="1"/>
          </p:cNvSpPr>
          <p:nvPr>
            <p:ph type="sldNum" sz="quarter" idx="5"/>
          </p:nvPr>
        </p:nvSpPr>
        <p:spPr/>
        <p:txBody>
          <a:bodyPr/>
          <a:lstStyle/>
          <a:p>
            <a:fld id="{22521FCE-6D72-4AB3-8E96-3BFB2CB19148}" type="slidenum">
              <a:rPr lang="sv-SE" smtClean="0"/>
              <a:t>21</a:t>
            </a:fld>
            <a:endParaRPr lang="sv-SE"/>
          </a:p>
        </p:txBody>
      </p:sp>
    </p:spTree>
    <p:extLst>
      <p:ext uri="{BB962C8B-B14F-4D97-AF65-F5344CB8AC3E}">
        <p14:creationId xmlns:p14="http://schemas.microsoft.com/office/powerpoint/2010/main" val="1351500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2024-01-24</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2024-01-24</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2024-01-24</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2024-01-24</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Infoga egen bild Rubrikbild ">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sp>
        <p:nvSpPr>
          <p:cNvPr id="6" name="Platshållare för bild 3" descr="Bild på (ange motiv)">
            <a:extLst>
              <a:ext uri="{FF2B5EF4-FFF2-40B4-BE49-F238E27FC236}">
                <a16:creationId xmlns:a16="http://schemas.microsoft.com/office/drawing/2014/main" id="{74131EC8-E4F6-1689-1E59-5B3180201F4B}"/>
              </a:ext>
              <a:ext uri="{C183D7F6-B498-43B3-948B-1728B52AA6E4}">
                <adec:decorative xmlns:adec="http://schemas.microsoft.com/office/drawing/2017/decorative" val="0"/>
              </a:ext>
            </a:extLst>
          </p:cNvPr>
          <p:cNvSpPr>
            <a:spLocks noGrp="1"/>
          </p:cNvSpPr>
          <p:nvPr>
            <p:ph type="pic" sz="quarter" idx="15"/>
          </p:nvPr>
        </p:nvSpPr>
        <p:spPr>
          <a:xfrm>
            <a:off x="592813" y="1585521"/>
            <a:ext cx="5216610" cy="4055645"/>
          </a:xfrm>
          <a:custGeom>
            <a:avLst/>
            <a:gdLst>
              <a:gd name="connsiteX0" fmla="*/ 0 w 5216610"/>
              <a:gd name="connsiteY0" fmla="*/ 0 h 4055645"/>
              <a:gd name="connsiteX1" fmla="*/ 5216610 w 5216610"/>
              <a:gd name="connsiteY1" fmla="*/ 0 h 4055645"/>
              <a:gd name="connsiteX2" fmla="*/ 5216610 w 5216610"/>
              <a:gd name="connsiteY2" fmla="*/ 2996275 h 4055645"/>
              <a:gd name="connsiteX3" fmla="*/ 4801677 w 5216610"/>
              <a:gd name="connsiteY3" fmla="*/ 3173049 h 4055645"/>
              <a:gd name="connsiteX4" fmla="*/ 4006124 w 5216610"/>
              <a:gd name="connsiteY4" fmla="*/ 3499221 h 4055645"/>
              <a:gd name="connsiteX5" fmla="*/ 2891027 w 5216610"/>
              <a:gd name="connsiteY5" fmla="*/ 3878433 h 4055645"/>
              <a:gd name="connsiteX6" fmla="*/ 1883330 w 5216610"/>
              <a:gd name="connsiteY6" fmla="*/ 4050801 h 4055645"/>
              <a:gd name="connsiteX7" fmla="*/ 1102360 w 5216610"/>
              <a:gd name="connsiteY7" fmla="*/ 3995115 h 4055645"/>
              <a:gd name="connsiteX8" fmla="*/ 255406 w 5216610"/>
              <a:gd name="connsiteY8" fmla="*/ 3690903 h 4055645"/>
              <a:gd name="connsiteX9" fmla="*/ 0 w 5216610"/>
              <a:gd name="connsiteY9" fmla="*/ 3545138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5645">
                <a:moveTo>
                  <a:pt x="0" y="0"/>
                </a:moveTo>
                <a:lnTo>
                  <a:pt x="5216610" y="0"/>
                </a:lnTo>
                <a:lnTo>
                  <a:pt x="5216610" y="2996275"/>
                </a:lnTo>
                <a:lnTo>
                  <a:pt x="4801677" y="3173049"/>
                </a:lnTo>
                <a:cubicBezTo>
                  <a:pt x="4536493" y="3284422"/>
                  <a:pt x="4271309" y="3393149"/>
                  <a:pt x="4006124" y="3499221"/>
                </a:cubicBezTo>
                <a:cubicBezTo>
                  <a:pt x="3641657" y="3645967"/>
                  <a:pt x="3269397" y="3772563"/>
                  <a:pt x="2891027" y="3878433"/>
                </a:cubicBezTo>
                <a:cubicBezTo>
                  <a:pt x="2562225" y="3971605"/>
                  <a:pt x="2224408" y="4029396"/>
                  <a:pt x="1883330" y="4050801"/>
                </a:cubicBezTo>
                <a:cubicBezTo>
                  <a:pt x="1621698" y="4065481"/>
                  <a:pt x="1359265" y="4046763"/>
                  <a:pt x="1102360" y="3995115"/>
                </a:cubicBezTo>
                <a:cubicBezTo>
                  <a:pt x="807596" y="3930887"/>
                  <a:pt x="522911" y="3828515"/>
                  <a:pt x="255406" y="3690903"/>
                </a:cubicBezTo>
                <a:lnTo>
                  <a:pt x="0" y="3545138"/>
                </a:lnTo>
                <a:close/>
              </a:path>
            </a:pathLst>
          </a:custGeom>
          <a:solidFill>
            <a:schemeClr val="bg1">
              <a:lumMod val="85000"/>
            </a:schemeClr>
          </a:solidFill>
        </p:spPr>
        <p:txBody>
          <a:bodyPr wrap="square" tIns="108000">
            <a:no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93808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52354052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131593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89538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986241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2024-01-24</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47556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2024-01-24</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2024-01-24</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2024-01-24</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2024-01-24</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2024-01-24</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2024-01-24</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2024-01-24</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2024-01-24</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74" r:id="rId10"/>
    <p:sldLayoutId id="2147483677" r:id="rId11"/>
    <p:sldLayoutId id="2147483660" r:id="rId12"/>
    <p:sldLayoutId id="2147483661" r:id="rId13"/>
    <p:sldLayoutId id="2147483659" r:id="rId14"/>
    <p:sldLayoutId id="2147483663" r:id="rId15"/>
    <p:sldLayoutId id="2147483666" r:id="rId16"/>
    <p:sldLayoutId id="2147483668" r:id="rId17"/>
    <p:sldLayoutId id="2147483669" r:id="rId18"/>
    <p:sldLayoutId id="2147483671" r:id="rId19"/>
    <p:sldLayoutId id="2147483673" r:id="rId20"/>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8B278E0-580B-1622-6055-BB37004A0888}"/>
              </a:ext>
            </a:extLst>
          </p:cNvPr>
          <p:cNvSpPr>
            <a:spLocks noGrp="1"/>
          </p:cNvSpPr>
          <p:nvPr>
            <p:ph type="ctrTitle"/>
          </p:nvPr>
        </p:nvSpPr>
        <p:spPr/>
        <p:txBody>
          <a:bodyPr/>
          <a:lstStyle/>
          <a:p>
            <a:r>
              <a:rPr lang="sv-SE" dirty="0"/>
              <a:t>Hästen</a:t>
            </a:r>
          </a:p>
        </p:txBody>
      </p:sp>
      <p:sp>
        <p:nvSpPr>
          <p:cNvPr id="5" name="Underrubrik 4">
            <a:extLst>
              <a:ext uri="{FF2B5EF4-FFF2-40B4-BE49-F238E27FC236}">
                <a16:creationId xmlns:a16="http://schemas.microsoft.com/office/drawing/2014/main" id="{50A6532A-AD85-174E-36BA-3CB7748478DD}"/>
              </a:ext>
            </a:extLst>
          </p:cNvPr>
          <p:cNvSpPr>
            <a:spLocks noGrp="1"/>
          </p:cNvSpPr>
          <p:nvPr>
            <p:ph type="subTitle" idx="1"/>
          </p:nvPr>
        </p:nvSpPr>
        <p:spPr/>
        <p:txBody>
          <a:bodyPr/>
          <a:lstStyle/>
          <a:p>
            <a:r>
              <a:rPr lang="sv-SE" dirty="0"/>
              <a:t>Bete och parasiter</a:t>
            </a:r>
          </a:p>
        </p:txBody>
      </p:sp>
      <p:pic>
        <p:nvPicPr>
          <p:cNvPr id="11" name="Platshållare för bild 10" descr="Hästar på bete">
            <a:extLst>
              <a:ext uri="{FF2B5EF4-FFF2-40B4-BE49-F238E27FC236}">
                <a16:creationId xmlns:a16="http://schemas.microsoft.com/office/drawing/2014/main" id="{B4E41E54-324A-406A-9222-A168C79B1AC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52" r="1752"/>
          <a:stretch>
            <a:fillRect/>
          </a:stretch>
        </p:blipFill>
        <p:spPr/>
      </p:pic>
    </p:spTree>
    <p:extLst>
      <p:ext uri="{BB962C8B-B14F-4D97-AF65-F5344CB8AC3E}">
        <p14:creationId xmlns:p14="http://schemas.microsoft.com/office/powerpoint/2010/main" val="165415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F4058698-7C31-4E91-BA76-5FAF259A79DF}"/>
              </a:ext>
            </a:extLst>
          </p:cNvPr>
          <p:cNvSpPr txBox="1"/>
          <p:nvPr/>
        </p:nvSpPr>
        <p:spPr>
          <a:xfrm>
            <a:off x="7760624" y="6336403"/>
            <a:ext cx="1926781" cy="246221"/>
          </a:xfrm>
          <a:prstGeom prst="rect">
            <a:avLst/>
          </a:prstGeom>
          <a:noFill/>
        </p:spPr>
        <p:txBody>
          <a:bodyPr wrap="square" rtlCol="0">
            <a:spAutoFit/>
          </a:bodyPr>
          <a:lstStyle/>
          <a:p>
            <a:r>
              <a:rPr lang="sv-SE" sz="1000" dirty="0"/>
              <a:t>Bild: Caroline Sandberg</a:t>
            </a:r>
          </a:p>
        </p:txBody>
      </p:sp>
      <p:pic>
        <p:nvPicPr>
          <p:cNvPr id="5" name="Platshållare för bild 4" descr="Hästar som betar">
            <a:extLst>
              <a:ext uri="{FF2B5EF4-FFF2-40B4-BE49-F238E27FC236}">
                <a16:creationId xmlns:a16="http://schemas.microsoft.com/office/drawing/2014/main" id="{6B24AC25-5E7E-4B41-AC33-7220997D7957}"/>
              </a:ext>
            </a:extLst>
          </p:cNvPr>
          <p:cNvPicPr>
            <a:picLocks noChangeAspect="1"/>
          </p:cNvPicPr>
          <p:nvPr/>
        </p:nvPicPr>
        <p:blipFill rotWithShape="1">
          <a:blip r:embed="rId2">
            <a:extLst>
              <a:ext uri="{28A0092B-C50C-407E-A947-70E740481C1C}">
                <a14:useLocalDpi xmlns:a14="http://schemas.microsoft.com/office/drawing/2010/main" val="0"/>
              </a:ext>
            </a:extLst>
          </a:blip>
          <a:srcRect t="31003" b="31363"/>
          <a:stretch/>
        </p:blipFill>
        <p:spPr>
          <a:xfrm>
            <a:off x="1873713" y="4282370"/>
            <a:ext cx="7270287" cy="2052111"/>
          </a:xfrm>
          <a:prstGeom prst="rect">
            <a:avLst/>
          </a:prstGeom>
        </p:spPr>
      </p:pic>
      <p:sp>
        <p:nvSpPr>
          <p:cNvPr id="3" name="Platshållare för innehåll 2">
            <a:extLst>
              <a:ext uri="{FF2B5EF4-FFF2-40B4-BE49-F238E27FC236}">
                <a16:creationId xmlns:a16="http://schemas.microsoft.com/office/drawing/2014/main" id="{8FB43421-3815-4A46-B5C9-387CCCE630E7}"/>
              </a:ext>
            </a:extLst>
          </p:cNvPr>
          <p:cNvSpPr>
            <a:spLocks noGrp="1"/>
          </p:cNvSpPr>
          <p:nvPr>
            <p:ph idx="1"/>
          </p:nvPr>
        </p:nvSpPr>
        <p:spPr/>
        <p:txBody>
          <a:bodyPr/>
          <a:lstStyle/>
          <a:p>
            <a:r>
              <a:rPr lang="sv-SE" dirty="0"/>
              <a:t>Uteslut all stärkelse och socker</a:t>
            </a:r>
          </a:p>
          <a:p>
            <a:r>
              <a:rPr lang="sv-SE" dirty="0"/>
              <a:t>Håll lågt sockerinnehåll i grovfodret</a:t>
            </a:r>
          </a:p>
          <a:p>
            <a:r>
              <a:rPr lang="sv-SE" dirty="0"/>
              <a:t>Ensilage har generellt lägre sockerhalt än hö</a:t>
            </a:r>
          </a:p>
          <a:p>
            <a:r>
              <a:rPr lang="sv-SE" dirty="0"/>
              <a:t>Undvik bete tidig vår och sen höst (sockerhalt)</a:t>
            </a:r>
          </a:p>
          <a:p>
            <a:r>
              <a:rPr lang="sv-SE" dirty="0"/>
              <a:t>Komplettera med protein om det behövs</a:t>
            </a:r>
          </a:p>
          <a:p>
            <a:endParaRPr lang="sv-SE" dirty="0"/>
          </a:p>
        </p:txBody>
      </p:sp>
      <p:sp>
        <p:nvSpPr>
          <p:cNvPr id="2" name="Rubrik 1">
            <a:extLst>
              <a:ext uri="{FF2B5EF4-FFF2-40B4-BE49-F238E27FC236}">
                <a16:creationId xmlns:a16="http://schemas.microsoft.com/office/drawing/2014/main" id="{51FCB2C8-6024-4467-A798-CA7723C82BA1}"/>
              </a:ext>
            </a:extLst>
          </p:cNvPr>
          <p:cNvSpPr>
            <a:spLocks noGrp="1"/>
          </p:cNvSpPr>
          <p:nvPr>
            <p:ph type="title"/>
          </p:nvPr>
        </p:nvSpPr>
        <p:spPr/>
        <p:txBody>
          <a:bodyPr/>
          <a:lstStyle/>
          <a:p>
            <a:r>
              <a:rPr lang="sv-SE" dirty="0"/>
              <a:t>Motverka fång och liknande sjukdomar</a:t>
            </a:r>
          </a:p>
        </p:txBody>
      </p:sp>
    </p:spTree>
    <p:extLst>
      <p:ext uri="{BB962C8B-B14F-4D97-AF65-F5344CB8AC3E}">
        <p14:creationId xmlns:p14="http://schemas.microsoft.com/office/powerpoint/2010/main" val="211340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EAAD3-45A4-4694-A4B7-F0CB43BC5FB5}"/>
              </a:ext>
            </a:extLst>
          </p:cNvPr>
          <p:cNvSpPr>
            <a:spLocks noGrp="1"/>
          </p:cNvSpPr>
          <p:nvPr>
            <p:ph type="title"/>
          </p:nvPr>
        </p:nvSpPr>
        <p:spPr/>
        <p:txBody>
          <a:bodyPr/>
          <a:lstStyle/>
          <a:p>
            <a:r>
              <a:rPr lang="sv-SE" dirty="0"/>
              <a:t>Foderrelaterade beteendestörningar</a:t>
            </a:r>
          </a:p>
        </p:txBody>
      </p:sp>
      <p:sp>
        <p:nvSpPr>
          <p:cNvPr id="3" name="Platshållare för innehåll 2">
            <a:extLst>
              <a:ext uri="{FF2B5EF4-FFF2-40B4-BE49-F238E27FC236}">
                <a16:creationId xmlns:a16="http://schemas.microsoft.com/office/drawing/2014/main" id="{80F515D3-24E5-4C2C-B956-95B6328834C7}"/>
              </a:ext>
            </a:extLst>
          </p:cNvPr>
          <p:cNvSpPr>
            <a:spLocks noGrp="1"/>
          </p:cNvSpPr>
          <p:nvPr>
            <p:ph idx="1"/>
          </p:nvPr>
        </p:nvSpPr>
        <p:spPr/>
        <p:txBody>
          <a:bodyPr/>
          <a:lstStyle/>
          <a:p>
            <a:r>
              <a:rPr lang="sv-SE" dirty="0"/>
              <a:t>För lite eller för </a:t>
            </a:r>
            <a:r>
              <a:rPr lang="sv-SE" dirty="0" err="1"/>
              <a:t>snabbtuggat</a:t>
            </a:r>
            <a:r>
              <a:rPr lang="sv-SE" dirty="0"/>
              <a:t> grovfoder</a:t>
            </a:r>
          </a:p>
          <a:p>
            <a:pPr lvl="1"/>
            <a:r>
              <a:rPr lang="sv-SE" dirty="0"/>
              <a:t>tuggbehov ej tillgodosett</a:t>
            </a:r>
          </a:p>
          <a:p>
            <a:pPr lvl="1"/>
            <a:r>
              <a:rPr lang="sv-SE" dirty="0"/>
              <a:t>Krubbitning, luftsnappning, träätning, vävning, boxvandring mm</a:t>
            </a:r>
          </a:p>
          <a:p>
            <a:pPr marL="457200" lvl="1" indent="0">
              <a:buNone/>
            </a:pPr>
            <a:endParaRPr lang="sv-SE" dirty="0"/>
          </a:p>
          <a:p>
            <a:r>
              <a:rPr lang="sv-SE" dirty="0"/>
              <a:t>Vävning och boxvandring är även relaterat till för lite social kontakt</a:t>
            </a:r>
          </a:p>
          <a:p>
            <a:endParaRPr lang="sv-SE" dirty="0"/>
          </a:p>
          <a:p>
            <a:r>
              <a:rPr lang="sv-SE" dirty="0"/>
              <a:t>De flesta beteendestörningar kan också härledas till för lite utevistelse</a:t>
            </a:r>
          </a:p>
          <a:p>
            <a:endParaRPr lang="sv-SE" dirty="0"/>
          </a:p>
        </p:txBody>
      </p:sp>
    </p:spTree>
    <p:extLst>
      <p:ext uri="{BB962C8B-B14F-4D97-AF65-F5344CB8AC3E}">
        <p14:creationId xmlns:p14="http://schemas.microsoft.com/office/powerpoint/2010/main" val="307086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E9C60FF7-7115-4AAA-A79F-E9117B1B67B2}"/>
              </a:ext>
            </a:extLst>
          </p:cNvPr>
          <p:cNvSpPr txBox="1"/>
          <p:nvPr/>
        </p:nvSpPr>
        <p:spPr>
          <a:xfrm>
            <a:off x="9901073" y="6201106"/>
            <a:ext cx="1656184" cy="276999"/>
          </a:xfrm>
          <a:prstGeom prst="rect">
            <a:avLst/>
          </a:prstGeom>
          <a:noFill/>
        </p:spPr>
        <p:txBody>
          <a:bodyPr wrap="square" rtlCol="0">
            <a:spAutoFit/>
          </a:bodyPr>
          <a:lstStyle/>
          <a:p>
            <a:r>
              <a:rPr lang="sv-SE" sz="1200" dirty="0"/>
              <a:t>Örnbräken</a:t>
            </a:r>
          </a:p>
        </p:txBody>
      </p:sp>
      <p:pic>
        <p:nvPicPr>
          <p:cNvPr id="7" name="Picture 2" descr="Målning av örnbräken.">
            <a:extLst>
              <a:ext uri="{FF2B5EF4-FFF2-40B4-BE49-F238E27FC236}">
                <a16:creationId xmlns:a16="http://schemas.microsoft.com/office/drawing/2014/main" id="{FEC1CA38-BB23-4C0A-AE8C-FF43E2F96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735" y="4065281"/>
            <a:ext cx="1523968" cy="2173357"/>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C7E488DD-6B0F-4DA5-92A0-E2458DC784FB}"/>
              </a:ext>
            </a:extLst>
          </p:cNvPr>
          <p:cNvSpPr txBox="1"/>
          <p:nvPr/>
        </p:nvSpPr>
        <p:spPr>
          <a:xfrm>
            <a:off x="7308644" y="6238638"/>
            <a:ext cx="1656184" cy="276999"/>
          </a:xfrm>
          <a:prstGeom prst="rect">
            <a:avLst/>
          </a:prstGeom>
          <a:noFill/>
        </p:spPr>
        <p:txBody>
          <a:bodyPr wrap="square" rtlCol="0">
            <a:spAutoFit/>
          </a:bodyPr>
          <a:lstStyle/>
          <a:p>
            <a:r>
              <a:rPr lang="sv-SE" sz="1200" dirty="0"/>
              <a:t>Kabbleka</a:t>
            </a:r>
          </a:p>
        </p:txBody>
      </p:sp>
      <p:pic>
        <p:nvPicPr>
          <p:cNvPr id="14" name="Picture 4" descr="Bild på kabbleka">
            <a:extLst>
              <a:ext uri="{FF2B5EF4-FFF2-40B4-BE49-F238E27FC236}">
                <a16:creationId xmlns:a16="http://schemas.microsoft.com/office/drawing/2014/main" id="{DC605122-68F9-4484-A2A1-A4C22BF1D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752" y="3985368"/>
            <a:ext cx="1512168" cy="23542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1">
            <a:extLst>
              <a:ext uri="{FF2B5EF4-FFF2-40B4-BE49-F238E27FC236}">
                <a16:creationId xmlns:a16="http://schemas.microsoft.com/office/drawing/2014/main" id="{3F114090-DCFA-48B8-9E4C-91882FF25ABF}"/>
              </a:ext>
            </a:extLst>
          </p:cNvPr>
          <p:cNvSpPr txBox="1"/>
          <p:nvPr/>
        </p:nvSpPr>
        <p:spPr>
          <a:xfrm>
            <a:off x="9901073" y="3526642"/>
            <a:ext cx="1656184" cy="276999"/>
          </a:xfrm>
          <a:prstGeom prst="rect">
            <a:avLst/>
          </a:prstGeom>
          <a:noFill/>
        </p:spPr>
        <p:txBody>
          <a:bodyPr wrap="square" rtlCol="0">
            <a:spAutoFit/>
          </a:bodyPr>
          <a:lstStyle/>
          <a:p>
            <a:r>
              <a:rPr lang="sv-SE" sz="1200" dirty="0"/>
              <a:t>Åkerfräken</a:t>
            </a:r>
          </a:p>
        </p:txBody>
      </p:sp>
      <p:pic>
        <p:nvPicPr>
          <p:cNvPr id="8" name="Picture 6" descr="https://www.sva.se/media/o4knipds/a-kerfra-ken.png?anchor=center&amp;mode=crop&amp;width=291&amp;height=415&amp;rnd=4372941">
            <a:extLst>
              <a:ext uri="{FF2B5EF4-FFF2-40B4-BE49-F238E27FC236}">
                <a16:creationId xmlns:a16="http://schemas.microsoft.com/office/drawing/2014/main" id="{93C9AE0A-4158-4F17-B9C4-B23CF031E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8202" y="1325990"/>
            <a:ext cx="1562501" cy="22283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DDAF65CA-99A5-4791-BC61-BB7A7FF8A969}"/>
              </a:ext>
            </a:extLst>
          </p:cNvPr>
          <p:cNvSpPr txBox="1"/>
          <p:nvPr/>
        </p:nvSpPr>
        <p:spPr>
          <a:xfrm>
            <a:off x="7320744" y="3532337"/>
            <a:ext cx="1656184" cy="276999"/>
          </a:xfrm>
          <a:prstGeom prst="rect">
            <a:avLst/>
          </a:prstGeom>
          <a:noFill/>
        </p:spPr>
        <p:txBody>
          <a:bodyPr wrap="square" rtlCol="0">
            <a:spAutoFit/>
          </a:bodyPr>
          <a:lstStyle/>
          <a:p>
            <a:r>
              <a:rPr lang="sv-SE" sz="1200" dirty="0"/>
              <a:t>Stånds</a:t>
            </a:r>
          </a:p>
        </p:txBody>
      </p:sp>
      <p:pic>
        <p:nvPicPr>
          <p:cNvPr id="13" name="Picture 8" descr="https://www.sva.se/media/u3pf3uhu/sta-nds.png?anchor=center&amp;mode=crop&amp;width=291&amp;height=415&amp;rnd=4372941">
            <a:extLst>
              <a:ext uri="{FF2B5EF4-FFF2-40B4-BE49-F238E27FC236}">
                <a16:creationId xmlns:a16="http://schemas.microsoft.com/office/drawing/2014/main" id="{4F517F54-1134-4218-BF99-4F7BD42F17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5955" y="1379616"/>
            <a:ext cx="1512168" cy="2156529"/>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2">
            <a:extLst>
              <a:ext uri="{FF2B5EF4-FFF2-40B4-BE49-F238E27FC236}">
                <a16:creationId xmlns:a16="http://schemas.microsoft.com/office/drawing/2014/main" id="{473EE02D-BDBC-48A3-A19A-DCF828242863}"/>
              </a:ext>
            </a:extLst>
          </p:cNvPr>
          <p:cNvSpPr txBox="1">
            <a:spLocks/>
          </p:cNvSpPr>
          <p:nvPr/>
        </p:nvSpPr>
        <p:spPr>
          <a:xfrm>
            <a:off x="3686236" y="1320944"/>
            <a:ext cx="9512098" cy="4346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dirty="0"/>
              <a:t>Riddarsporre</a:t>
            </a:r>
          </a:p>
          <a:p>
            <a:r>
              <a:rPr lang="sv-SE" sz="1400" dirty="0"/>
              <a:t>Rävtörel</a:t>
            </a:r>
          </a:p>
          <a:p>
            <a:r>
              <a:rPr lang="sv-SE" sz="1400" dirty="0"/>
              <a:t>Röd hundrova</a:t>
            </a:r>
          </a:p>
          <a:p>
            <a:r>
              <a:rPr lang="sv-SE" sz="1400" dirty="0"/>
              <a:t>Skelört</a:t>
            </a:r>
          </a:p>
          <a:p>
            <a:r>
              <a:rPr lang="sv-SE" sz="1400" dirty="0"/>
              <a:t>Spikklubba</a:t>
            </a:r>
          </a:p>
          <a:p>
            <a:r>
              <a:rPr lang="sv-SE" sz="1400" dirty="0"/>
              <a:t>Sprängört</a:t>
            </a:r>
          </a:p>
          <a:p>
            <a:r>
              <a:rPr lang="sv-SE" sz="1400" dirty="0"/>
              <a:t>Stormhatt</a:t>
            </a:r>
          </a:p>
          <a:p>
            <a:r>
              <a:rPr lang="sv-SE" sz="1400" dirty="0"/>
              <a:t>Stånds</a:t>
            </a:r>
          </a:p>
          <a:p>
            <a:r>
              <a:rPr lang="sv-SE" sz="1400" dirty="0"/>
              <a:t>Tibast</a:t>
            </a:r>
          </a:p>
          <a:p>
            <a:r>
              <a:rPr lang="sv-SE" sz="1400" dirty="0"/>
              <a:t>Tidlösa</a:t>
            </a:r>
          </a:p>
          <a:p>
            <a:r>
              <a:rPr lang="sv-SE" sz="1400" dirty="0"/>
              <a:t>Vattenstångs</a:t>
            </a:r>
          </a:p>
          <a:p>
            <a:r>
              <a:rPr lang="sv-SE" sz="1400" dirty="0" err="1"/>
              <a:t>Vattenstärka</a:t>
            </a:r>
            <a:endParaRPr lang="sv-SE" sz="1400" dirty="0"/>
          </a:p>
          <a:p>
            <a:r>
              <a:rPr lang="sv-SE" sz="1400" dirty="0"/>
              <a:t>Vildpersilja</a:t>
            </a:r>
          </a:p>
          <a:p>
            <a:r>
              <a:rPr lang="sv-SE" sz="1400" dirty="0"/>
              <a:t>Åkerfräken</a:t>
            </a:r>
          </a:p>
          <a:p>
            <a:r>
              <a:rPr lang="sv-SE" sz="1400" dirty="0"/>
              <a:t>Örnbräken</a:t>
            </a:r>
          </a:p>
          <a:p>
            <a:pPr marL="0" indent="0">
              <a:buNone/>
            </a:pPr>
            <a:endParaRPr lang="sv-SE" dirty="0"/>
          </a:p>
        </p:txBody>
      </p:sp>
      <p:sp>
        <p:nvSpPr>
          <p:cNvPr id="3" name="Platshållare för innehåll 2">
            <a:extLst>
              <a:ext uri="{FF2B5EF4-FFF2-40B4-BE49-F238E27FC236}">
                <a16:creationId xmlns:a16="http://schemas.microsoft.com/office/drawing/2014/main" id="{F0C58C55-6256-44B5-8AE4-22EC740890D7}"/>
              </a:ext>
            </a:extLst>
          </p:cNvPr>
          <p:cNvSpPr>
            <a:spLocks noGrp="1"/>
          </p:cNvSpPr>
          <p:nvPr>
            <p:ph idx="1"/>
          </p:nvPr>
        </p:nvSpPr>
        <p:spPr>
          <a:xfrm>
            <a:off x="1518605" y="1320944"/>
            <a:ext cx="9512098" cy="4346703"/>
          </a:xfrm>
        </p:spPr>
        <p:txBody>
          <a:bodyPr/>
          <a:lstStyle/>
          <a:p>
            <a:r>
              <a:rPr lang="sv-SE" sz="1400" dirty="0"/>
              <a:t>Belladonna</a:t>
            </a:r>
          </a:p>
          <a:p>
            <a:r>
              <a:rPr lang="sv-SE" sz="1400" dirty="0"/>
              <a:t>Besksöta</a:t>
            </a:r>
          </a:p>
          <a:p>
            <a:r>
              <a:rPr lang="sv-SE" sz="1400" dirty="0"/>
              <a:t>Bolmört</a:t>
            </a:r>
          </a:p>
          <a:p>
            <a:r>
              <a:rPr lang="sv-SE" sz="1400" dirty="0"/>
              <a:t>Fingerborgsblomma</a:t>
            </a:r>
          </a:p>
          <a:p>
            <a:r>
              <a:rPr lang="sv-SE" sz="1400" dirty="0"/>
              <a:t>Fläckig munkhätta</a:t>
            </a:r>
          </a:p>
          <a:p>
            <a:r>
              <a:rPr lang="sv-SE" sz="1400" dirty="0"/>
              <a:t>Hundtunga</a:t>
            </a:r>
          </a:p>
          <a:p>
            <a:r>
              <a:rPr lang="sv-SE" sz="1400" dirty="0"/>
              <a:t>Idegran</a:t>
            </a:r>
          </a:p>
          <a:p>
            <a:r>
              <a:rPr lang="sv-SE" sz="1400" dirty="0"/>
              <a:t>Jordreva</a:t>
            </a:r>
          </a:p>
          <a:p>
            <a:r>
              <a:rPr lang="sv-SE" sz="1400" dirty="0"/>
              <a:t>Kabbleka</a:t>
            </a:r>
          </a:p>
          <a:p>
            <a:r>
              <a:rPr lang="sv-SE" sz="1400" dirty="0"/>
              <a:t>Klätt</a:t>
            </a:r>
          </a:p>
          <a:p>
            <a:r>
              <a:rPr lang="sv-SE" sz="1400" dirty="0"/>
              <a:t>Korsört</a:t>
            </a:r>
          </a:p>
          <a:p>
            <a:r>
              <a:rPr lang="sv-SE" sz="1400" dirty="0" err="1"/>
              <a:t>Kärrfräken</a:t>
            </a:r>
            <a:endParaRPr lang="sv-SE" sz="1400" dirty="0"/>
          </a:p>
          <a:p>
            <a:r>
              <a:rPr lang="sv-SE" sz="1400" dirty="0"/>
              <a:t>Liljekonvalj</a:t>
            </a:r>
          </a:p>
          <a:p>
            <a:r>
              <a:rPr lang="sv-SE" sz="1400" dirty="0"/>
              <a:t>Nattskatta</a:t>
            </a:r>
          </a:p>
          <a:p>
            <a:r>
              <a:rPr lang="sv-SE" sz="1400" dirty="0"/>
              <a:t>Odört</a:t>
            </a:r>
          </a:p>
          <a:p>
            <a:r>
              <a:rPr lang="sv-SE" sz="1400" dirty="0"/>
              <a:t>Revormstörel</a:t>
            </a:r>
          </a:p>
          <a:p>
            <a:endParaRPr lang="sv-SE" dirty="0"/>
          </a:p>
        </p:txBody>
      </p:sp>
      <p:sp>
        <p:nvSpPr>
          <p:cNvPr id="2" name="Rubrik 1">
            <a:extLst>
              <a:ext uri="{FF2B5EF4-FFF2-40B4-BE49-F238E27FC236}">
                <a16:creationId xmlns:a16="http://schemas.microsoft.com/office/drawing/2014/main" id="{944FA6B4-1077-4A07-A3DB-C3036517339E}"/>
              </a:ext>
            </a:extLst>
          </p:cNvPr>
          <p:cNvSpPr>
            <a:spLocks noGrp="1"/>
          </p:cNvSpPr>
          <p:nvPr>
            <p:ph type="title"/>
          </p:nvPr>
        </p:nvSpPr>
        <p:spPr/>
        <p:txBody>
          <a:bodyPr/>
          <a:lstStyle/>
          <a:p>
            <a:r>
              <a:rPr lang="sv-SE" dirty="0"/>
              <a:t>Mycket giftiga växter</a:t>
            </a:r>
          </a:p>
        </p:txBody>
      </p:sp>
    </p:spTree>
    <p:extLst>
      <p:ext uri="{BB962C8B-B14F-4D97-AF65-F5344CB8AC3E}">
        <p14:creationId xmlns:p14="http://schemas.microsoft.com/office/powerpoint/2010/main" val="199169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E9C60FF7-7115-4AAA-A79F-E9117B1B67B2}"/>
              </a:ext>
            </a:extLst>
          </p:cNvPr>
          <p:cNvSpPr txBox="1"/>
          <p:nvPr/>
        </p:nvSpPr>
        <p:spPr>
          <a:xfrm>
            <a:off x="9901073" y="6201106"/>
            <a:ext cx="1656184" cy="276999"/>
          </a:xfrm>
          <a:prstGeom prst="rect">
            <a:avLst/>
          </a:prstGeom>
          <a:noFill/>
        </p:spPr>
        <p:txBody>
          <a:bodyPr wrap="square" rtlCol="0">
            <a:spAutoFit/>
          </a:bodyPr>
          <a:lstStyle/>
          <a:p>
            <a:r>
              <a:rPr lang="sv-SE" sz="1200" dirty="0"/>
              <a:t>Alsikeklöver</a:t>
            </a:r>
          </a:p>
        </p:txBody>
      </p:sp>
      <p:pic>
        <p:nvPicPr>
          <p:cNvPr id="19" name="Picture 2" descr="Bild på alsikeklöver">
            <a:extLst>
              <a:ext uri="{FF2B5EF4-FFF2-40B4-BE49-F238E27FC236}">
                <a16:creationId xmlns:a16="http://schemas.microsoft.com/office/drawing/2014/main" id="{F886D996-0E29-4053-BC00-7B45CF4B3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615" y="4225971"/>
            <a:ext cx="1292771" cy="2012667"/>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C7E488DD-6B0F-4DA5-92A0-E2458DC784FB}"/>
              </a:ext>
            </a:extLst>
          </p:cNvPr>
          <p:cNvSpPr txBox="1"/>
          <p:nvPr/>
        </p:nvSpPr>
        <p:spPr>
          <a:xfrm>
            <a:off x="7308644" y="6238638"/>
            <a:ext cx="1656184" cy="276999"/>
          </a:xfrm>
          <a:prstGeom prst="rect">
            <a:avLst/>
          </a:prstGeom>
          <a:noFill/>
        </p:spPr>
        <p:txBody>
          <a:bodyPr wrap="square" rtlCol="0">
            <a:spAutoFit/>
          </a:bodyPr>
          <a:lstStyle/>
          <a:p>
            <a:r>
              <a:rPr lang="sv-SE" sz="1200" dirty="0"/>
              <a:t>Smörblomma</a:t>
            </a:r>
          </a:p>
        </p:txBody>
      </p:sp>
      <p:pic>
        <p:nvPicPr>
          <p:cNvPr id="18" name="Picture 2" descr="https://www.sva.se/media/40vlx1k3/smo-rblomma.png?anchor=center&amp;mode=crop&amp;width=291&amp;height=415&amp;rnd=4372941">
            <a:extLst>
              <a:ext uri="{FF2B5EF4-FFF2-40B4-BE49-F238E27FC236}">
                <a16:creationId xmlns:a16="http://schemas.microsoft.com/office/drawing/2014/main" id="{DEC3F757-A1C7-4BF8-94C7-6C5BA955F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536" y="4188439"/>
            <a:ext cx="1411291" cy="2012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1">
            <a:extLst>
              <a:ext uri="{FF2B5EF4-FFF2-40B4-BE49-F238E27FC236}">
                <a16:creationId xmlns:a16="http://schemas.microsoft.com/office/drawing/2014/main" id="{3F114090-DCFA-48B8-9E4C-91882FF25ABF}"/>
              </a:ext>
            </a:extLst>
          </p:cNvPr>
          <p:cNvSpPr txBox="1"/>
          <p:nvPr/>
        </p:nvSpPr>
        <p:spPr>
          <a:xfrm>
            <a:off x="9901073" y="3526642"/>
            <a:ext cx="1656184" cy="276999"/>
          </a:xfrm>
          <a:prstGeom prst="rect">
            <a:avLst/>
          </a:prstGeom>
          <a:noFill/>
        </p:spPr>
        <p:txBody>
          <a:bodyPr wrap="square" rtlCol="0">
            <a:spAutoFit/>
          </a:bodyPr>
          <a:lstStyle/>
          <a:p>
            <a:r>
              <a:rPr lang="sv-SE" sz="1200" dirty="0"/>
              <a:t>Åkersenap</a:t>
            </a:r>
          </a:p>
        </p:txBody>
      </p:sp>
      <p:pic>
        <p:nvPicPr>
          <p:cNvPr id="17" name="Picture 6" descr="Åkersenap">
            <a:extLst>
              <a:ext uri="{FF2B5EF4-FFF2-40B4-BE49-F238E27FC236}">
                <a16:creationId xmlns:a16="http://schemas.microsoft.com/office/drawing/2014/main" id="{8F6DA6E3-C226-4134-80BE-65314B4DE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1735" y="1395167"/>
            <a:ext cx="1293651" cy="19442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DDAF65CA-99A5-4791-BC61-BB7A7FF8A969}"/>
              </a:ext>
            </a:extLst>
          </p:cNvPr>
          <p:cNvSpPr txBox="1"/>
          <p:nvPr/>
        </p:nvSpPr>
        <p:spPr>
          <a:xfrm>
            <a:off x="7320744" y="3532337"/>
            <a:ext cx="1656184" cy="276999"/>
          </a:xfrm>
          <a:prstGeom prst="rect">
            <a:avLst/>
          </a:prstGeom>
          <a:noFill/>
        </p:spPr>
        <p:txBody>
          <a:bodyPr wrap="square" rtlCol="0">
            <a:spAutoFit/>
          </a:bodyPr>
          <a:lstStyle/>
          <a:p>
            <a:r>
              <a:rPr lang="sv-SE" sz="1200" dirty="0"/>
              <a:t>Johannesört</a:t>
            </a:r>
          </a:p>
        </p:txBody>
      </p:sp>
      <p:pic>
        <p:nvPicPr>
          <p:cNvPr id="16" name="Picture 4" descr="Bild på Johannesört">
            <a:extLst>
              <a:ext uri="{FF2B5EF4-FFF2-40B4-BE49-F238E27FC236}">
                <a16:creationId xmlns:a16="http://schemas.microsoft.com/office/drawing/2014/main" id="{E2BA47A0-65AC-462F-9203-08033F982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7083" y="1333263"/>
            <a:ext cx="1324818" cy="2062560"/>
          </a:xfrm>
          <a:prstGeom prst="rect">
            <a:avLst/>
          </a:prstGeom>
          <a:noFill/>
          <a:extLst>
            <a:ext uri="{909E8E84-426E-40DD-AFC4-6F175D3DCCD1}">
              <a14:hiddenFill xmlns:a14="http://schemas.microsoft.com/office/drawing/2010/main">
                <a:solidFill>
                  <a:srgbClr val="FFFFFF"/>
                </a:solidFill>
              </a14:hiddenFill>
            </a:ext>
          </a:extLst>
        </p:spPr>
      </p:pic>
      <p:sp>
        <p:nvSpPr>
          <p:cNvPr id="15" name="Platshållare för innehåll 2">
            <a:extLst>
              <a:ext uri="{FF2B5EF4-FFF2-40B4-BE49-F238E27FC236}">
                <a16:creationId xmlns:a16="http://schemas.microsoft.com/office/drawing/2014/main" id="{ED4B45F9-34ED-48A5-99AA-A28AC72D24A5}"/>
              </a:ext>
            </a:extLst>
          </p:cNvPr>
          <p:cNvSpPr txBox="1">
            <a:spLocks/>
          </p:cNvSpPr>
          <p:nvPr/>
        </p:nvSpPr>
        <p:spPr>
          <a:xfrm>
            <a:off x="4894835" y="1320942"/>
            <a:ext cx="9512098" cy="4346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dirty="0"/>
              <a:t>Sommargyllen</a:t>
            </a:r>
          </a:p>
          <a:p>
            <a:r>
              <a:rPr lang="sv-SE" sz="1400" dirty="0"/>
              <a:t>Styvmorsviol</a:t>
            </a:r>
          </a:p>
          <a:p>
            <a:r>
              <a:rPr lang="sv-SE" sz="1400" dirty="0"/>
              <a:t>Svinmålla</a:t>
            </a:r>
          </a:p>
          <a:p>
            <a:r>
              <a:rPr lang="sv-SE" sz="1400" dirty="0"/>
              <a:t>Svärdslilja</a:t>
            </a:r>
          </a:p>
          <a:p>
            <a:r>
              <a:rPr lang="sv-SE" sz="1400" dirty="0"/>
              <a:t>Sötväpplingar</a:t>
            </a:r>
          </a:p>
          <a:p>
            <a:r>
              <a:rPr lang="sv-SE" sz="1400" dirty="0"/>
              <a:t>Trolldruva</a:t>
            </a:r>
          </a:p>
          <a:p>
            <a:r>
              <a:rPr lang="sv-SE" sz="1400" dirty="0"/>
              <a:t>Tysklönn</a:t>
            </a:r>
          </a:p>
          <a:p>
            <a:r>
              <a:rPr lang="sv-SE" sz="1400" dirty="0"/>
              <a:t>Tåg</a:t>
            </a:r>
          </a:p>
          <a:p>
            <a:r>
              <a:rPr lang="sv-SE" sz="1400" dirty="0"/>
              <a:t>Vallört</a:t>
            </a:r>
          </a:p>
          <a:p>
            <a:r>
              <a:rPr lang="sv-SE" sz="1400" dirty="0"/>
              <a:t>Vattenmärke</a:t>
            </a:r>
          </a:p>
          <a:p>
            <a:r>
              <a:rPr lang="sv-SE" sz="1400" dirty="0"/>
              <a:t>Vägtorn</a:t>
            </a:r>
          </a:p>
          <a:p>
            <a:r>
              <a:rPr lang="sv-SE" sz="1400" dirty="0"/>
              <a:t>Åkerkulla</a:t>
            </a:r>
          </a:p>
          <a:p>
            <a:r>
              <a:rPr lang="sv-SE" sz="1400" dirty="0"/>
              <a:t>Åkersenap</a:t>
            </a:r>
          </a:p>
          <a:p>
            <a:r>
              <a:rPr lang="sv-SE" sz="1400" dirty="0"/>
              <a:t>Åkervinda</a:t>
            </a:r>
          </a:p>
          <a:p>
            <a:r>
              <a:rPr lang="sv-SE" sz="1400" dirty="0"/>
              <a:t>Ängsbräsma</a:t>
            </a:r>
          </a:p>
          <a:p>
            <a:r>
              <a:rPr lang="sv-SE" sz="1400" dirty="0"/>
              <a:t>Ängssyra</a:t>
            </a:r>
          </a:p>
        </p:txBody>
      </p:sp>
      <p:sp>
        <p:nvSpPr>
          <p:cNvPr id="6" name="Platshållare för innehåll 2">
            <a:extLst>
              <a:ext uri="{FF2B5EF4-FFF2-40B4-BE49-F238E27FC236}">
                <a16:creationId xmlns:a16="http://schemas.microsoft.com/office/drawing/2014/main" id="{473EE02D-BDBC-48A3-A19A-DCF828242863}"/>
              </a:ext>
            </a:extLst>
          </p:cNvPr>
          <p:cNvSpPr txBox="1">
            <a:spLocks/>
          </p:cNvSpPr>
          <p:nvPr/>
        </p:nvSpPr>
        <p:spPr>
          <a:xfrm>
            <a:off x="3079654" y="1320943"/>
            <a:ext cx="9512098" cy="4346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dirty="0"/>
              <a:t>Kärrspira</a:t>
            </a:r>
          </a:p>
          <a:p>
            <a:r>
              <a:rPr lang="sv-SE" sz="1400" dirty="0"/>
              <a:t>Lupin</a:t>
            </a:r>
          </a:p>
          <a:p>
            <a:r>
              <a:rPr lang="sv-SE" sz="1400" dirty="0"/>
              <a:t>Löktrav</a:t>
            </a:r>
          </a:p>
          <a:p>
            <a:r>
              <a:rPr lang="sv-SE" sz="1400" dirty="0"/>
              <a:t>Malört</a:t>
            </a:r>
          </a:p>
          <a:p>
            <a:r>
              <a:rPr lang="sv-SE" sz="1400" dirty="0"/>
              <a:t>Mistel</a:t>
            </a:r>
          </a:p>
          <a:p>
            <a:r>
              <a:rPr lang="sv-SE" sz="1400" dirty="0"/>
              <a:t>Myrlilja</a:t>
            </a:r>
          </a:p>
          <a:p>
            <a:r>
              <a:rPr lang="sv-SE" sz="1400" dirty="0"/>
              <a:t>Ormbär</a:t>
            </a:r>
          </a:p>
          <a:p>
            <a:r>
              <a:rPr lang="sv-SE" sz="1400" dirty="0"/>
              <a:t>Penningört</a:t>
            </a:r>
          </a:p>
          <a:p>
            <a:r>
              <a:rPr lang="sv-SE" sz="1400" dirty="0"/>
              <a:t>Renfana</a:t>
            </a:r>
          </a:p>
          <a:p>
            <a:r>
              <a:rPr lang="sv-SE" sz="1400" dirty="0"/>
              <a:t>Revsmörblomma</a:t>
            </a:r>
          </a:p>
          <a:p>
            <a:r>
              <a:rPr lang="sv-SE" sz="1400" dirty="0"/>
              <a:t>Rhododendron</a:t>
            </a:r>
          </a:p>
          <a:p>
            <a:r>
              <a:rPr lang="sv-SE" sz="1400" dirty="0"/>
              <a:t>Rödmire</a:t>
            </a:r>
          </a:p>
          <a:p>
            <a:r>
              <a:rPr lang="sv-SE" sz="1400" dirty="0"/>
              <a:t>Sandtrav</a:t>
            </a:r>
          </a:p>
          <a:p>
            <a:r>
              <a:rPr lang="sv-SE" sz="1400" dirty="0"/>
              <a:t>Sippor</a:t>
            </a:r>
          </a:p>
          <a:p>
            <a:r>
              <a:rPr lang="sv-SE" sz="1400" dirty="0"/>
              <a:t>Skogsbingel</a:t>
            </a:r>
          </a:p>
          <a:p>
            <a:r>
              <a:rPr lang="sv-SE" sz="1400" dirty="0"/>
              <a:t>Smörblomma</a:t>
            </a:r>
          </a:p>
          <a:p>
            <a:pPr marL="0" indent="0">
              <a:buNone/>
            </a:pPr>
            <a:endParaRPr lang="sv-SE" dirty="0"/>
          </a:p>
        </p:txBody>
      </p:sp>
      <p:sp>
        <p:nvSpPr>
          <p:cNvPr id="3" name="Platshållare för innehåll 2">
            <a:extLst>
              <a:ext uri="{FF2B5EF4-FFF2-40B4-BE49-F238E27FC236}">
                <a16:creationId xmlns:a16="http://schemas.microsoft.com/office/drawing/2014/main" id="{F0C58C55-6256-44B5-8AE4-22EC740890D7}"/>
              </a:ext>
            </a:extLst>
          </p:cNvPr>
          <p:cNvSpPr>
            <a:spLocks noGrp="1"/>
          </p:cNvSpPr>
          <p:nvPr>
            <p:ph idx="1"/>
          </p:nvPr>
        </p:nvSpPr>
        <p:spPr>
          <a:xfrm>
            <a:off x="1518605" y="1320944"/>
            <a:ext cx="9512098" cy="4346703"/>
          </a:xfrm>
        </p:spPr>
        <p:txBody>
          <a:bodyPr/>
          <a:lstStyle/>
          <a:p>
            <a:r>
              <a:rPr lang="sv-SE" sz="1400" dirty="0"/>
              <a:t>Alsikeklöver</a:t>
            </a:r>
          </a:p>
          <a:p>
            <a:r>
              <a:rPr lang="sv-SE" sz="1400" dirty="0"/>
              <a:t>Benved</a:t>
            </a:r>
          </a:p>
          <a:p>
            <a:r>
              <a:rPr lang="sv-SE" sz="1400" dirty="0"/>
              <a:t>Bergsyra</a:t>
            </a:r>
          </a:p>
          <a:p>
            <a:r>
              <a:rPr lang="sv-SE" sz="1400" dirty="0"/>
              <a:t>Björnloka</a:t>
            </a:r>
          </a:p>
          <a:p>
            <a:r>
              <a:rPr lang="sv-SE" sz="1400" dirty="0"/>
              <a:t>Bovete</a:t>
            </a:r>
          </a:p>
          <a:p>
            <a:r>
              <a:rPr lang="sv-SE" sz="1400" dirty="0"/>
              <a:t>Brakved</a:t>
            </a:r>
          </a:p>
          <a:p>
            <a:r>
              <a:rPr lang="sv-SE" sz="1400" dirty="0"/>
              <a:t>Dårrepe</a:t>
            </a:r>
          </a:p>
          <a:p>
            <a:r>
              <a:rPr lang="sv-SE" sz="1400" dirty="0"/>
              <a:t>Ek</a:t>
            </a:r>
          </a:p>
          <a:p>
            <a:r>
              <a:rPr lang="sv-SE" sz="1400" dirty="0"/>
              <a:t>Ekorrbär</a:t>
            </a:r>
          </a:p>
          <a:p>
            <a:r>
              <a:rPr lang="sv-SE" sz="1400" dirty="0" err="1"/>
              <a:t>Getruta</a:t>
            </a:r>
            <a:endParaRPr lang="sv-SE" sz="1400" dirty="0"/>
          </a:p>
          <a:p>
            <a:r>
              <a:rPr lang="sv-SE" sz="1400" dirty="0"/>
              <a:t>Harris</a:t>
            </a:r>
          </a:p>
          <a:p>
            <a:r>
              <a:rPr lang="sv-SE" sz="1400" dirty="0"/>
              <a:t>Harsyra</a:t>
            </a:r>
          </a:p>
          <a:p>
            <a:r>
              <a:rPr lang="sv-SE" sz="1400" dirty="0"/>
              <a:t>Hästhov</a:t>
            </a:r>
          </a:p>
          <a:p>
            <a:r>
              <a:rPr lang="sv-SE" sz="1400" dirty="0"/>
              <a:t>Höskallra</a:t>
            </a:r>
          </a:p>
          <a:p>
            <a:r>
              <a:rPr lang="sv-SE" sz="1400" dirty="0"/>
              <a:t>Johannesört</a:t>
            </a:r>
          </a:p>
          <a:p>
            <a:r>
              <a:rPr lang="sv-SE" sz="1400" dirty="0" err="1"/>
              <a:t>Jätteloka</a:t>
            </a:r>
            <a:endParaRPr lang="sv-SE" sz="1400" dirty="0"/>
          </a:p>
        </p:txBody>
      </p:sp>
      <p:sp>
        <p:nvSpPr>
          <p:cNvPr id="2" name="Rubrik 1">
            <a:extLst>
              <a:ext uri="{FF2B5EF4-FFF2-40B4-BE49-F238E27FC236}">
                <a16:creationId xmlns:a16="http://schemas.microsoft.com/office/drawing/2014/main" id="{944FA6B4-1077-4A07-A3DB-C3036517339E}"/>
              </a:ext>
            </a:extLst>
          </p:cNvPr>
          <p:cNvSpPr>
            <a:spLocks noGrp="1"/>
          </p:cNvSpPr>
          <p:nvPr>
            <p:ph type="title"/>
          </p:nvPr>
        </p:nvSpPr>
        <p:spPr/>
        <p:txBody>
          <a:bodyPr/>
          <a:lstStyle/>
          <a:p>
            <a:r>
              <a:rPr lang="sv-SE" dirty="0"/>
              <a:t>Måttligt giftiga växter</a:t>
            </a:r>
          </a:p>
        </p:txBody>
      </p:sp>
    </p:spTree>
    <p:extLst>
      <p:ext uri="{BB962C8B-B14F-4D97-AF65-F5344CB8AC3E}">
        <p14:creationId xmlns:p14="http://schemas.microsoft.com/office/powerpoint/2010/main" val="285601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11D41-4352-4801-A926-7E6159C56350}"/>
              </a:ext>
            </a:extLst>
          </p:cNvPr>
          <p:cNvSpPr>
            <a:spLocks noGrp="1"/>
          </p:cNvSpPr>
          <p:nvPr>
            <p:ph type="title"/>
          </p:nvPr>
        </p:nvSpPr>
        <p:spPr/>
        <p:txBody>
          <a:bodyPr/>
          <a:lstStyle/>
          <a:p>
            <a:r>
              <a:rPr lang="sv-SE" dirty="0"/>
              <a:t>Mag- och tarmparasiter</a:t>
            </a:r>
          </a:p>
        </p:txBody>
      </p:sp>
      <p:sp>
        <p:nvSpPr>
          <p:cNvPr id="3" name="Platshållare för innehåll 2">
            <a:extLst>
              <a:ext uri="{FF2B5EF4-FFF2-40B4-BE49-F238E27FC236}">
                <a16:creationId xmlns:a16="http://schemas.microsoft.com/office/drawing/2014/main" id="{5F35A50C-2FC4-498E-AAAE-85C2C1A92BD6}"/>
              </a:ext>
            </a:extLst>
          </p:cNvPr>
          <p:cNvSpPr>
            <a:spLocks noGrp="1"/>
          </p:cNvSpPr>
          <p:nvPr>
            <p:ph idx="1"/>
          </p:nvPr>
        </p:nvSpPr>
        <p:spPr/>
        <p:txBody>
          <a:bodyPr/>
          <a:lstStyle/>
          <a:p>
            <a:r>
              <a:rPr lang="sv-SE" dirty="0"/>
              <a:t>Vuxna hästar lever normalt i balans med parasiterna</a:t>
            </a:r>
          </a:p>
          <a:p>
            <a:r>
              <a:rPr lang="sv-SE" dirty="0"/>
              <a:t>En mindre mängd parasiter i kroppen är en förutsättning för att hästarna ska upprätthålla immunitet mot nya infektioner</a:t>
            </a:r>
          </a:p>
          <a:p>
            <a:r>
              <a:rPr lang="sv-SE" dirty="0"/>
              <a:t>Unghästar är känsligare för parasiter </a:t>
            </a:r>
          </a:p>
          <a:p>
            <a:r>
              <a:rPr lang="sv-SE" dirty="0"/>
              <a:t>Unghästar sprider fler parasiter än vuxna</a:t>
            </a:r>
          </a:p>
          <a:p>
            <a:endParaRPr lang="sv-SE" dirty="0"/>
          </a:p>
        </p:txBody>
      </p:sp>
    </p:spTree>
    <p:extLst>
      <p:ext uri="{BB962C8B-B14F-4D97-AF65-F5344CB8AC3E}">
        <p14:creationId xmlns:p14="http://schemas.microsoft.com/office/powerpoint/2010/main" val="287311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761A2-E4CA-4D0B-A167-CEFB00868B1B}"/>
              </a:ext>
            </a:extLst>
          </p:cNvPr>
          <p:cNvSpPr>
            <a:spLocks noGrp="1"/>
          </p:cNvSpPr>
          <p:nvPr>
            <p:ph type="title"/>
          </p:nvPr>
        </p:nvSpPr>
        <p:spPr/>
        <p:txBody>
          <a:bodyPr/>
          <a:lstStyle/>
          <a:p>
            <a:r>
              <a:rPr lang="sv-SE" dirty="0"/>
              <a:t>Rundmaskar: Blodmask</a:t>
            </a:r>
          </a:p>
        </p:txBody>
      </p:sp>
      <p:sp>
        <p:nvSpPr>
          <p:cNvPr id="3" name="Platshållare för innehåll 2">
            <a:extLst>
              <a:ext uri="{FF2B5EF4-FFF2-40B4-BE49-F238E27FC236}">
                <a16:creationId xmlns:a16="http://schemas.microsoft.com/office/drawing/2014/main" id="{560DA882-5638-4E04-94FC-B828A6371FBC}"/>
              </a:ext>
            </a:extLst>
          </p:cNvPr>
          <p:cNvSpPr>
            <a:spLocks noGrp="1"/>
          </p:cNvSpPr>
          <p:nvPr>
            <p:ph idx="1"/>
          </p:nvPr>
        </p:nvSpPr>
        <p:spPr/>
        <p:txBody>
          <a:bodyPr/>
          <a:lstStyle/>
          <a:p>
            <a:r>
              <a:rPr lang="sv-SE" dirty="0"/>
              <a:t>Larverna kan övervintra i hagen</a:t>
            </a:r>
          </a:p>
          <a:p>
            <a:r>
              <a:rPr lang="sv-SE" dirty="0"/>
              <a:t>I juni nästkommande år börjar smittan minska</a:t>
            </a:r>
            <a:endParaRPr lang="sv-SE" b="1" dirty="0"/>
          </a:p>
          <a:p>
            <a:pPr marL="0" indent="0">
              <a:buNone/>
            </a:pPr>
            <a:r>
              <a:rPr lang="sv-SE" b="1" dirty="0"/>
              <a:t>Små blodmaskar</a:t>
            </a:r>
          </a:p>
          <a:p>
            <a:r>
              <a:rPr lang="sv-SE" dirty="0"/>
              <a:t>Hästens vanligaste parasiter</a:t>
            </a:r>
          </a:p>
          <a:p>
            <a:r>
              <a:rPr lang="sv-SE" dirty="0"/>
              <a:t>Har ofta ett vilostadium i tarmen under höst-vinter då avmaskning inte har någon effekt</a:t>
            </a:r>
          </a:p>
          <a:p>
            <a:pPr marL="0" indent="0">
              <a:buNone/>
            </a:pPr>
            <a:r>
              <a:rPr lang="sv-SE" b="1" dirty="0"/>
              <a:t>Stor blodmask</a:t>
            </a:r>
          </a:p>
          <a:p>
            <a:r>
              <a:rPr lang="sv-SE" dirty="0"/>
              <a:t>Hästens farligaste parasit</a:t>
            </a:r>
          </a:p>
          <a:p>
            <a:r>
              <a:rPr lang="sv-SE" dirty="0"/>
              <a:t>Kan ge kolik, feber, hälta, blodbrist</a:t>
            </a:r>
          </a:p>
          <a:p>
            <a:r>
              <a:rPr lang="sv-SE" dirty="0"/>
              <a:t>Inflammationerna kan ta flera år att läka</a:t>
            </a:r>
          </a:p>
        </p:txBody>
      </p:sp>
    </p:spTree>
    <p:extLst>
      <p:ext uri="{BB962C8B-B14F-4D97-AF65-F5344CB8AC3E}">
        <p14:creationId xmlns:p14="http://schemas.microsoft.com/office/powerpoint/2010/main" val="4466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986B3D-8CBC-4BB2-A9C4-0AA503431C25}"/>
              </a:ext>
            </a:extLst>
          </p:cNvPr>
          <p:cNvSpPr>
            <a:spLocks noGrp="1"/>
          </p:cNvSpPr>
          <p:nvPr>
            <p:ph type="title"/>
          </p:nvPr>
        </p:nvSpPr>
        <p:spPr/>
        <p:txBody>
          <a:bodyPr/>
          <a:lstStyle/>
          <a:p>
            <a:r>
              <a:rPr lang="sv-SE" dirty="0"/>
              <a:t>Rundmaskar: Spolmask och Springmask</a:t>
            </a:r>
          </a:p>
        </p:txBody>
      </p:sp>
      <p:sp>
        <p:nvSpPr>
          <p:cNvPr id="3" name="Platshållare för innehåll 2">
            <a:extLst>
              <a:ext uri="{FF2B5EF4-FFF2-40B4-BE49-F238E27FC236}">
                <a16:creationId xmlns:a16="http://schemas.microsoft.com/office/drawing/2014/main" id="{62A46811-3FAD-481A-B88B-0D155225A3EE}"/>
              </a:ext>
            </a:extLst>
          </p:cNvPr>
          <p:cNvSpPr>
            <a:spLocks noGrp="1"/>
          </p:cNvSpPr>
          <p:nvPr>
            <p:ph idx="1"/>
          </p:nvPr>
        </p:nvSpPr>
        <p:spPr>
          <a:xfrm>
            <a:off x="1518607" y="1347245"/>
            <a:ext cx="9512098" cy="4346703"/>
          </a:xfrm>
        </p:spPr>
        <p:txBody>
          <a:bodyPr/>
          <a:lstStyle/>
          <a:p>
            <a:pPr marL="0" indent="0">
              <a:buNone/>
            </a:pPr>
            <a:r>
              <a:rPr lang="sv-SE" b="1" dirty="0"/>
              <a:t>Spolmask</a:t>
            </a:r>
          </a:p>
          <a:p>
            <a:r>
              <a:rPr lang="sv-SE" dirty="0"/>
              <a:t>Spolmaskägg kan leva flera år i hästens miljö</a:t>
            </a:r>
          </a:p>
          <a:p>
            <a:r>
              <a:rPr lang="sv-SE" dirty="0"/>
              <a:t>Vanlig hos föl och unghästar</a:t>
            </a:r>
          </a:p>
          <a:p>
            <a:r>
              <a:rPr lang="sv-SE" dirty="0"/>
              <a:t>Hästens största inälvsmask</a:t>
            </a:r>
          </a:p>
          <a:p>
            <a:r>
              <a:rPr lang="sv-SE" dirty="0"/>
              <a:t>Kan ge </a:t>
            </a:r>
            <a:r>
              <a:rPr lang="sv-SE" dirty="0" err="1"/>
              <a:t>snorighet</a:t>
            </a:r>
            <a:r>
              <a:rPr lang="sv-SE" dirty="0"/>
              <a:t>, hosta, dålig aptit, nedsatt tillväxt, raggig päls, hängbuk och förstoppning</a:t>
            </a:r>
          </a:p>
          <a:p>
            <a:pPr marL="0" indent="0">
              <a:buNone/>
            </a:pPr>
            <a:r>
              <a:rPr lang="sv-SE" b="1" dirty="0"/>
              <a:t>Springmask</a:t>
            </a:r>
          </a:p>
          <a:p>
            <a:r>
              <a:rPr lang="sv-SE" dirty="0"/>
              <a:t>Mindre vanlig</a:t>
            </a:r>
          </a:p>
          <a:p>
            <a:r>
              <a:rPr lang="sv-SE" dirty="0"/>
              <a:t>Upp till 10 cm lång</a:t>
            </a:r>
          </a:p>
          <a:p>
            <a:r>
              <a:rPr lang="sv-SE" dirty="0"/>
              <a:t>Ger intensiv klåda runt ändtarmsöppningen</a:t>
            </a:r>
          </a:p>
        </p:txBody>
      </p:sp>
    </p:spTree>
    <p:extLst>
      <p:ext uri="{BB962C8B-B14F-4D97-AF65-F5344CB8AC3E}">
        <p14:creationId xmlns:p14="http://schemas.microsoft.com/office/powerpoint/2010/main" val="172764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A6864-319A-416F-A6B4-98EE5661B87F}"/>
              </a:ext>
            </a:extLst>
          </p:cNvPr>
          <p:cNvSpPr>
            <a:spLocks noGrp="1"/>
          </p:cNvSpPr>
          <p:nvPr>
            <p:ph type="title"/>
          </p:nvPr>
        </p:nvSpPr>
        <p:spPr/>
        <p:txBody>
          <a:bodyPr/>
          <a:lstStyle/>
          <a:p>
            <a:r>
              <a:rPr lang="sv-SE" sz="3200" dirty="0"/>
              <a:t>Rundmaskar: </a:t>
            </a:r>
            <a:r>
              <a:rPr lang="sv-SE" sz="3200" dirty="0" err="1"/>
              <a:t>Fölmask</a:t>
            </a:r>
            <a:r>
              <a:rPr lang="sv-SE" sz="3200" dirty="0"/>
              <a:t> och Lilla magmasken</a:t>
            </a:r>
          </a:p>
        </p:txBody>
      </p:sp>
      <p:sp>
        <p:nvSpPr>
          <p:cNvPr id="3" name="Platshållare för innehåll 2">
            <a:extLst>
              <a:ext uri="{FF2B5EF4-FFF2-40B4-BE49-F238E27FC236}">
                <a16:creationId xmlns:a16="http://schemas.microsoft.com/office/drawing/2014/main" id="{9C8CFDD7-0121-4187-8191-79139BA9619B}"/>
              </a:ext>
            </a:extLst>
          </p:cNvPr>
          <p:cNvSpPr>
            <a:spLocks noGrp="1"/>
          </p:cNvSpPr>
          <p:nvPr>
            <p:ph idx="1"/>
          </p:nvPr>
        </p:nvSpPr>
        <p:spPr/>
        <p:txBody>
          <a:bodyPr/>
          <a:lstStyle/>
          <a:p>
            <a:r>
              <a:rPr lang="sv-SE" b="1" dirty="0" err="1"/>
              <a:t>Fölmask</a:t>
            </a:r>
            <a:endParaRPr lang="sv-SE" b="1" dirty="0"/>
          </a:p>
          <a:p>
            <a:r>
              <a:rPr lang="sv-SE" dirty="0"/>
              <a:t>Smittas via stoets mjölk</a:t>
            </a:r>
          </a:p>
          <a:p>
            <a:r>
              <a:rPr lang="sv-SE" dirty="0"/>
              <a:t>Kan ge diarré</a:t>
            </a:r>
          </a:p>
          <a:p>
            <a:r>
              <a:rPr lang="sv-SE" dirty="0"/>
              <a:t>De flesta föl blir helt immuna vid 4-6 månader</a:t>
            </a:r>
          </a:p>
          <a:p>
            <a:endParaRPr lang="sv-SE" dirty="0"/>
          </a:p>
          <a:p>
            <a:r>
              <a:rPr lang="sv-SE" b="1" dirty="0"/>
              <a:t>Lilla magmasken</a:t>
            </a:r>
          </a:p>
          <a:p>
            <a:r>
              <a:rPr lang="sv-SE" dirty="0"/>
              <a:t>Ovanlig</a:t>
            </a:r>
          </a:p>
          <a:p>
            <a:r>
              <a:rPr lang="sv-SE" dirty="0"/>
              <a:t>Ger sällan symtom, men kan ge diarré</a:t>
            </a:r>
          </a:p>
          <a:p>
            <a:r>
              <a:rPr lang="sv-SE" dirty="0"/>
              <a:t>Smittar även kreatur och får</a:t>
            </a:r>
          </a:p>
          <a:p>
            <a:endParaRPr lang="sv-SE" dirty="0"/>
          </a:p>
        </p:txBody>
      </p:sp>
    </p:spTree>
    <p:extLst>
      <p:ext uri="{BB962C8B-B14F-4D97-AF65-F5344CB8AC3E}">
        <p14:creationId xmlns:p14="http://schemas.microsoft.com/office/powerpoint/2010/main" val="128586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454DA-04CA-41D8-B010-CC830CC57440}"/>
              </a:ext>
            </a:extLst>
          </p:cNvPr>
          <p:cNvSpPr>
            <a:spLocks noGrp="1"/>
          </p:cNvSpPr>
          <p:nvPr>
            <p:ph type="title"/>
          </p:nvPr>
        </p:nvSpPr>
        <p:spPr/>
        <p:txBody>
          <a:bodyPr/>
          <a:lstStyle/>
          <a:p>
            <a:r>
              <a:rPr lang="sv-SE" dirty="0"/>
              <a:t>Bandmasken och Styngflugan</a:t>
            </a:r>
          </a:p>
        </p:txBody>
      </p:sp>
      <p:sp>
        <p:nvSpPr>
          <p:cNvPr id="3" name="Platshållare för innehåll 2">
            <a:extLst>
              <a:ext uri="{FF2B5EF4-FFF2-40B4-BE49-F238E27FC236}">
                <a16:creationId xmlns:a16="http://schemas.microsoft.com/office/drawing/2014/main" id="{25A4963A-F77C-4BD1-912C-5719E69784B1}"/>
              </a:ext>
            </a:extLst>
          </p:cNvPr>
          <p:cNvSpPr>
            <a:spLocks noGrp="1"/>
          </p:cNvSpPr>
          <p:nvPr>
            <p:ph idx="1"/>
          </p:nvPr>
        </p:nvSpPr>
        <p:spPr/>
        <p:txBody>
          <a:bodyPr/>
          <a:lstStyle/>
          <a:p>
            <a:pPr marL="0" indent="0">
              <a:buNone/>
            </a:pPr>
            <a:r>
              <a:rPr lang="sv-SE" b="1" dirty="0"/>
              <a:t>Bandmask</a:t>
            </a:r>
          </a:p>
          <a:p>
            <a:r>
              <a:rPr lang="sv-SE" dirty="0"/>
              <a:t>Bandmasken är beroende av ett kvalster som mellanvärd för sin utveckling på betet</a:t>
            </a:r>
          </a:p>
          <a:p>
            <a:pPr lvl="1"/>
            <a:r>
              <a:rPr lang="sv-SE" dirty="0"/>
              <a:t>Hästar får sällan symtom </a:t>
            </a:r>
          </a:p>
          <a:p>
            <a:pPr lvl="1"/>
            <a:r>
              <a:rPr lang="sv-SE" dirty="0"/>
              <a:t>Kan dock ge kolik, raggig hårrem och svullna ben</a:t>
            </a:r>
          </a:p>
          <a:p>
            <a:pPr marL="0" indent="0">
              <a:buNone/>
            </a:pPr>
            <a:r>
              <a:rPr lang="sv-SE" b="1" dirty="0"/>
              <a:t>Styngfluga</a:t>
            </a:r>
          </a:p>
          <a:p>
            <a:r>
              <a:rPr lang="sv-SE" dirty="0"/>
              <a:t>Hästen är själv mellanvärd för styngflugan som lägger ägg på hårremmen och kläcks där till larver</a:t>
            </a:r>
          </a:p>
          <a:p>
            <a:pPr lvl="1"/>
            <a:r>
              <a:rPr lang="sv-SE" dirty="0"/>
              <a:t>Larverna stannar i magsäcken hela vintern</a:t>
            </a:r>
          </a:p>
          <a:p>
            <a:pPr lvl="1"/>
            <a:r>
              <a:rPr lang="sv-SE" dirty="0"/>
              <a:t>Hästen har sällan symtom</a:t>
            </a:r>
          </a:p>
          <a:p>
            <a:endParaRPr lang="sv-SE" dirty="0"/>
          </a:p>
        </p:txBody>
      </p:sp>
    </p:spTree>
    <p:extLst>
      <p:ext uri="{BB962C8B-B14F-4D97-AF65-F5344CB8AC3E}">
        <p14:creationId xmlns:p14="http://schemas.microsoft.com/office/powerpoint/2010/main" val="293392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3C696-2F1E-4F7E-B339-F980DBF4E2E0}"/>
              </a:ext>
            </a:extLst>
          </p:cNvPr>
          <p:cNvSpPr>
            <a:spLocks noGrp="1"/>
          </p:cNvSpPr>
          <p:nvPr>
            <p:ph type="title"/>
          </p:nvPr>
        </p:nvSpPr>
        <p:spPr/>
        <p:txBody>
          <a:bodyPr/>
          <a:lstStyle/>
          <a:p>
            <a:r>
              <a:rPr lang="sv-SE" dirty="0"/>
              <a:t>Betesplanering för lågt parasittryck</a:t>
            </a:r>
          </a:p>
        </p:txBody>
      </p:sp>
      <p:sp>
        <p:nvSpPr>
          <p:cNvPr id="3" name="Platshållare för innehåll 2">
            <a:extLst>
              <a:ext uri="{FF2B5EF4-FFF2-40B4-BE49-F238E27FC236}">
                <a16:creationId xmlns:a16="http://schemas.microsoft.com/office/drawing/2014/main" id="{63FBDC39-CA46-4392-A2AC-B18291C4D158}"/>
              </a:ext>
            </a:extLst>
          </p:cNvPr>
          <p:cNvSpPr>
            <a:spLocks noGrp="1"/>
          </p:cNvSpPr>
          <p:nvPr>
            <p:ph idx="1"/>
          </p:nvPr>
        </p:nvSpPr>
        <p:spPr/>
        <p:txBody>
          <a:bodyPr/>
          <a:lstStyle/>
          <a:p>
            <a:r>
              <a:rPr lang="sv-SE" dirty="0"/>
              <a:t>Skilj på sommar- och </a:t>
            </a:r>
            <a:r>
              <a:rPr lang="sv-SE" dirty="0" err="1"/>
              <a:t>vinterhagar</a:t>
            </a:r>
            <a:endParaRPr lang="sv-SE" dirty="0"/>
          </a:p>
          <a:p>
            <a:r>
              <a:rPr lang="sv-SE" dirty="0"/>
              <a:t>Släpp ston med föl och unghästar på parasitfria beten på våren</a:t>
            </a:r>
          </a:p>
          <a:p>
            <a:pPr lvl="1"/>
            <a:r>
              <a:rPr lang="sv-SE" dirty="0"/>
              <a:t>Som betats av andra djurslag förra sommaren</a:t>
            </a:r>
          </a:p>
          <a:p>
            <a:pPr lvl="1"/>
            <a:r>
              <a:rPr lang="sv-SE" dirty="0"/>
              <a:t>Som bara betats av vuxna hästar förra sommaren</a:t>
            </a:r>
          </a:p>
          <a:p>
            <a:r>
              <a:rPr lang="sv-SE" dirty="0"/>
              <a:t>Byt bete innan det är för </a:t>
            </a:r>
            <a:r>
              <a:rPr lang="sv-SE" dirty="0" err="1"/>
              <a:t>nerbetat</a:t>
            </a:r>
            <a:r>
              <a:rPr lang="sv-SE" dirty="0"/>
              <a:t> för att de inte ska beta nära gödselhögarna</a:t>
            </a:r>
          </a:p>
          <a:p>
            <a:r>
              <a:rPr lang="sv-SE" dirty="0"/>
              <a:t>Släpp unghästar på vall i mitten av sommaren</a:t>
            </a:r>
          </a:p>
        </p:txBody>
      </p:sp>
    </p:spTree>
    <p:extLst>
      <p:ext uri="{BB962C8B-B14F-4D97-AF65-F5344CB8AC3E}">
        <p14:creationId xmlns:p14="http://schemas.microsoft.com/office/powerpoint/2010/main" val="165353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A6C952-57BF-436F-8F16-4DE471731A38}"/>
              </a:ext>
            </a:extLst>
          </p:cNvPr>
          <p:cNvSpPr>
            <a:spLocks noGrp="1"/>
          </p:cNvSpPr>
          <p:nvPr>
            <p:ph type="title"/>
          </p:nvPr>
        </p:nvSpPr>
        <p:spPr/>
        <p:txBody>
          <a:bodyPr/>
          <a:lstStyle/>
          <a:p>
            <a:r>
              <a:rPr lang="sv-SE" dirty="0"/>
              <a:t>Rörelse och sömn</a:t>
            </a:r>
          </a:p>
        </p:txBody>
      </p:sp>
      <p:sp>
        <p:nvSpPr>
          <p:cNvPr id="3" name="Platshållare för innehåll 2">
            <a:extLst>
              <a:ext uri="{FF2B5EF4-FFF2-40B4-BE49-F238E27FC236}">
                <a16:creationId xmlns:a16="http://schemas.microsoft.com/office/drawing/2014/main" id="{70B91513-D9D1-44DC-A4EE-67AF46EED8D3}"/>
              </a:ext>
            </a:extLst>
          </p:cNvPr>
          <p:cNvSpPr>
            <a:spLocks noGrp="1"/>
          </p:cNvSpPr>
          <p:nvPr>
            <p:ph idx="1"/>
          </p:nvPr>
        </p:nvSpPr>
        <p:spPr/>
        <p:txBody>
          <a:bodyPr/>
          <a:lstStyle/>
          <a:p>
            <a:r>
              <a:rPr lang="sv-SE" dirty="0"/>
              <a:t>Vilda hästar kan vandra uppemot 80km per dag</a:t>
            </a:r>
          </a:p>
          <a:p>
            <a:pPr lvl="1"/>
            <a:r>
              <a:rPr lang="sv-SE" dirty="0" err="1"/>
              <a:t>Födosök</a:t>
            </a:r>
            <a:r>
              <a:rPr lang="sv-SE" dirty="0"/>
              <a:t>, hitta vatten, ta skydd, flykt</a:t>
            </a:r>
          </a:p>
          <a:p>
            <a:pPr marL="457200" lvl="1" indent="0">
              <a:buNone/>
            </a:pPr>
            <a:endParaRPr lang="sv-SE" dirty="0"/>
          </a:p>
          <a:p>
            <a:r>
              <a:rPr lang="sv-SE" dirty="0"/>
              <a:t>Tillräckligt mycket rörelse är viktigt för att fodersmältningen ska fungera</a:t>
            </a:r>
          </a:p>
          <a:p>
            <a:endParaRPr lang="sv-SE" dirty="0"/>
          </a:p>
          <a:p>
            <a:r>
              <a:rPr lang="sv-SE" dirty="0"/>
              <a:t>Vuxen häst sover 3-5 timmar/dygn</a:t>
            </a:r>
          </a:p>
          <a:p>
            <a:pPr lvl="1"/>
            <a:r>
              <a:rPr lang="sv-SE" dirty="0"/>
              <a:t>15min-perioder spridda över dygnet</a:t>
            </a:r>
          </a:p>
          <a:p>
            <a:pPr lvl="1"/>
            <a:r>
              <a:rPr lang="sv-SE" dirty="0"/>
              <a:t>Står och dåsar ytterligare ca 2 timmar</a:t>
            </a:r>
          </a:p>
          <a:p>
            <a:endParaRPr lang="sv-SE" dirty="0"/>
          </a:p>
        </p:txBody>
      </p:sp>
    </p:spTree>
    <p:extLst>
      <p:ext uri="{BB962C8B-B14F-4D97-AF65-F5344CB8AC3E}">
        <p14:creationId xmlns:p14="http://schemas.microsoft.com/office/powerpoint/2010/main" val="269794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B1A70-9D0C-4E06-9A4C-CBB7C3222C2E}"/>
              </a:ext>
            </a:extLst>
          </p:cNvPr>
          <p:cNvSpPr>
            <a:spLocks noGrp="1"/>
          </p:cNvSpPr>
          <p:nvPr>
            <p:ph type="title"/>
          </p:nvPr>
        </p:nvSpPr>
        <p:spPr/>
        <p:txBody>
          <a:bodyPr/>
          <a:lstStyle/>
          <a:p>
            <a:r>
              <a:rPr lang="sv-SE" dirty="0"/>
              <a:t>Minska smittan på betet</a:t>
            </a:r>
          </a:p>
        </p:txBody>
      </p:sp>
      <p:sp>
        <p:nvSpPr>
          <p:cNvPr id="3" name="Platshållare för innehåll 2">
            <a:extLst>
              <a:ext uri="{FF2B5EF4-FFF2-40B4-BE49-F238E27FC236}">
                <a16:creationId xmlns:a16="http://schemas.microsoft.com/office/drawing/2014/main" id="{0CE844C9-A2E3-4C4E-916F-4F7BC123B0AB}"/>
              </a:ext>
            </a:extLst>
          </p:cNvPr>
          <p:cNvSpPr>
            <a:spLocks noGrp="1"/>
          </p:cNvSpPr>
          <p:nvPr>
            <p:ph idx="1"/>
          </p:nvPr>
        </p:nvSpPr>
        <p:spPr/>
        <p:txBody>
          <a:bodyPr/>
          <a:lstStyle/>
          <a:p>
            <a:r>
              <a:rPr lang="sv-SE" dirty="0"/>
              <a:t>Växelbeta eller </a:t>
            </a:r>
            <a:r>
              <a:rPr lang="sv-SE" dirty="0" err="1"/>
              <a:t>sambeta</a:t>
            </a:r>
            <a:r>
              <a:rPr lang="sv-SE" dirty="0"/>
              <a:t> med andra djurslag</a:t>
            </a:r>
          </a:p>
          <a:p>
            <a:r>
              <a:rPr lang="sv-SE" dirty="0"/>
              <a:t>Låt marken vila från betande djur en säsong</a:t>
            </a:r>
          </a:p>
          <a:p>
            <a:r>
              <a:rPr lang="sv-SE" dirty="0"/>
              <a:t>Släpp hästar på betet på sensommaren</a:t>
            </a:r>
          </a:p>
          <a:p>
            <a:pPr lvl="1"/>
            <a:r>
              <a:rPr lang="sv-SE" dirty="0"/>
              <a:t>Beta av med andra djurslag först</a:t>
            </a:r>
          </a:p>
          <a:p>
            <a:pPr lvl="1"/>
            <a:r>
              <a:rPr lang="sv-SE" dirty="0"/>
              <a:t>Ta en skörd först</a:t>
            </a:r>
          </a:p>
          <a:p>
            <a:r>
              <a:rPr lang="sv-SE" dirty="0"/>
              <a:t>Så in nytt bete om det går</a:t>
            </a:r>
          </a:p>
          <a:p>
            <a:r>
              <a:rPr lang="sv-SE" dirty="0"/>
              <a:t>Harva eller putsa betet vid torr och varm väderlek</a:t>
            </a:r>
          </a:p>
          <a:p>
            <a:r>
              <a:rPr lang="sv-SE" dirty="0"/>
              <a:t>Mocka hagarna</a:t>
            </a:r>
          </a:p>
        </p:txBody>
      </p:sp>
    </p:spTree>
    <p:extLst>
      <p:ext uri="{BB962C8B-B14F-4D97-AF65-F5344CB8AC3E}">
        <p14:creationId xmlns:p14="http://schemas.microsoft.com/office/powerpoint/2010/main" val="46575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7C667-4DDC-4E7F-8B72-1364BD8EB7AF}"/>
              </a:ext>
            </a:extLst>
          </p:cNvPr>
          <p:cNvSpPr>
            <a:spLocks noGrp="1"/>
          </p:cNvSpPr>
          <p:nvPr>
            <p:ph type="title"/>
          </p:nvPr>
        </p:nvSpPr>
        <p:spPr/>
        <p:txBody>
          <a:bodyPr/>
          <a:lstStyle/>
          <a:p>
            <a:r>
              <a:rPr lang="sv-SE" dirty="0"/>
              <a:t>Träckprov och avmaskning</a:t>
            </a:r>
          </a:p>
        </p:txBody>
      </p:sp>
      <p:sp>
        <p:nvSpPr>
          <p:cNvPr id="3" name="Platshållare för innehåll 2">
            <a:extLst>
              <a:ext uri="{FF2B5EF4-FFF2-40B4-BE49-F238E27FC236}">
                <a16:creationId xmlns:a16="http://schemas.microsoft.com/office/drawing/2014/main" id="{6BC6165C-B3D8-42B2-8EB8-4CE559A78C72}"/>
              </a:ext>
            </a:extLst>
          </p:cNvPr>
          <p:cNvSpPr>
            <a:spLocks noGrp="1"/>
          </p:cNvSpPr>
          <p:nvPr>
            <p:ph idx="1"/>
          </p:nvPr>
        </p:nvSpPr>
        <p:spPr/>
        <p:txBody>
          <a:bodyPr/>
          <a:lstStyle/>
          <a:p>
            <a:r>
              <a:rPr lang="sv-SE" dirty="0"/>
              <a:t>Ta träckprov i april-maj, före betessläpp</a:t>
            </a:r>
          </a:p>
          <a:p>
            <a:r>
              <a:rPr lang="sv-SE" dirty="0"/>
              <a:t>För unghästar i januari-februari (spolmask)</a:t>
            </a:r>
          </a:p>
          <a:p>
            <a:pPr marL="0" indent="0">
              <a:buNone/>
            </a:pPr>
            <a:endParaRPr lang="sv-SE" dirty="0"/>
          </a:p>
          <a:p>
            <a:r>
              <a:rPr lang="sv-SE" dirty="0"/>
              <a:t>Föl och unghästar bör alltid avmaskas</a:t>
            </a:r>
          </a:p>
          <a:p>
            <a:r>
              <a:rPr lang="sv-SE" dirty="0"/>
              <a:t>Avmaskning i första hand mot blodmaskar och spolmask.</a:t>
            </a:r>
          </a:p>
          <a:p>
            <a:r>
              <a:rPr lang="sv-SE" dirty="0"/>
              <a:t>Andra parasiter bara vid behov</a:t>
            </a:r>
          </a:p>
          <a:p>
            <a:endParaRPr lang="sv-SE" dirty="0"/>
          </a:p>
        </p:txBody>
      </p:sp>
    </p:spTree>
    <p:extLst>
      <p:ext uri="{BB962C8B-B14F-4D97-AF65-F5344CB8AC3E}">
        <p14:creationId xmlns:p14="http://schemas.microsoft.com/office/powerpoint/2010/main" val="377347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3EEDD-F199-4D41-82B7-2FC12BB54079}"/>
              </a:ext>
            </a:extLst>
          </p:cNvPr>
          <p:cNvSpPr>
            <a:spLocks noGrp="1"/>
          </p:cNvSpPr>
          <p:nvPr>
            <p:ph type="title"/>
          </p:nvPr>
        </p:nvSpPr>
        <p:spPr/>
        <p:txBody>
          <a:bodyPr/>
          <a:lstStyle/>
          <a:p>
            <a:r>
              <a:rPr lang="sv-SE" dirty="0"/>
              <a:t>Minska risken för resistens</a:t>
            </a:r>
          </a:p>
        </p:txBody>
      </p:sp>
      <p:sp>
        <p:nvSpPr>
          <p:cNvPr id="3" name="Platshållare för innehåll 2">
            <a:extLst>
              <a:ext uri="{FF2B5EF4-FFF2-40B4-BE49-F238E27FC236}">
                <a16:creationId xmlns:a16="http://schemas.microsoft.com/office/drawing/2014/main" id="{C9A4C377-1652-42A2-94B3-18E2621D2409}"/>
              </a:ext>
            </a:extLst>
          </p:cNvPr>
          <p:cNvSpPr>
            <a:spLocks noGrp="1"/>
          </p:cNvSpPr>
          <p:nvPr>
            <p:ph idx="1"/>
          </p:nvPr>
        </p:nvSpPr>
        <p:spPr/>
        <p:txBody>
          <a:bodyPr/>
          <a:lstStyle/>
          <a:p>
            <a:r>
              <a:rPr lang="sv-SE" dirty="0"/>
              <a:t>Minska antalet avmaskningar </a:t>
            </a:r>
          </a:p>
          <a:p>
            <a:r>
              <a:rPr lang="sv-SE" dirty="0"/>
              <a:t>Växla mellan olika grupper av maskmedel </a:t>
            </a:r>
            <a:br>
              <a:rPr lang="sv-SE" dirty="0"/>
            </a:br>
            <a:r>
              <a:rPr lang="sv-SE" dirty="0"/>
              <a:t>varje eller varannan säsong </a:t>
            </a:r>
          </a:p>
          <a:p>
            <a:r>
              <a:rPr lang="sv-SE" dirty="0"/>
              <a:t>Följ doseringsanvisningarna noga</a:t>
            </a:r>
          </a:p>
          <a:p>
            <a:r>
              <a:rPr lang="sv-SE" dirty="0"/>
              <a:t>Underdosering ökar risken för resistens</a:t>
            </a:r>
          </a:p>
          <a:p>
            <a:endParaRPr lang="sv-SE" dirty="0"/>
          </a:p>
        </p:txBody>
      </p:sp>
    </p:spTree>
    <p:extLst>
      <p:ext uri="{BB962C8B-B14F-4D97-AF65-F5344CB8AC3E}">
        <p14:creationId xmlns:p14="http://schemas.microsoft.com/office/powerpoint/2010/main" val="314809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E601906C-25CE-48D3-B60D-DF4F51C1BF8F}"/>
              </a:ext>
            </a:extLst>
          </p:cNvPr>
          <p:cNvSpPr txBox="1"/>
          <p:nvPr/>
        </p:nvSpPr>
        <p:spPr>
          <a:xfrm>
            <a:off x="2972665" y="5808718"/>
            <a:ext cx="6246669" cy="246221"/>
          </a:xfrm>
          <a:prstGeom prst="rect">
            <a:avLst/>
          </a:prstGeom>
          <a:noFill/>
        </p:spPr>
        <p:txBody>
          <a:bodyPr wrap="square" rtlCol="0">
            <a:spAutoFit/>
          </a:bodyPr>
          <a:lstStyle/>
          <a:p>
            <a:r>
              <a:rPr lang="sv-SE" sz="1000" dirty="0"/>
              <a:t>   Bild: Caroline Sandberg 		      Bild: Carin Wrange, www.hastsverige.se  </a:t>
            </a:r>
          </a:p>
        </p:txBody>
      </p:sp>
      <p:pic>
        <p:nvPicPr>
          <p:cNvPr id="6" name="Bildobjekt 5" descr="Hästar som kliar varandra">
            <a:extLst>
              <a:ext uri="{FF2B5EF4-FFF2-40B4-BE49-F238E27FC236}">
                <a16:creationId xmlns:a16="http://schemas.microsoft.com/office/drawing/2014/main" id="{6D4D7554-81A1-4DC2-AEDC-97896F431D06}"/>
              </a:ext>
            </a:extLst>
          </p:cNvPr>
          <p:cNvPicPr>
            <a:picLocks noChangeAspect="1"/>
          </p:cNvPicPr>
          <p:nvPr/>
        </p:nvPicPr>
        <p:blipFill rotWithShape="1">
          <a:blip r:embed="rId2">
            <a:extLst>
              <a:ext uri="{28A0092B-C50C-407E-A947-70E740481C1C}">
                <a14:useLocalDpi xmlns:a14="http://schemas.microsoft.com/office/drawing/2010/main" val="0"/>
              </a:ext>
            </a:extLst>
          </a:blip>
          <a:srcRect l="3857" t="2121" r="32168" b="10940"/>
          <a:stretch/>
        </p:blipFill>
        <p:spPr>
          <a:xfrm>
            <a:off x="5610638" y="3429000"/>
            <a:ext cx="2664296" cy="2413813"/>
          </a:xfrm>
          <a:prstGeom prst="rect">
            <a:avLst/>
          </a:prstGeom>
        </p:spPr>
      </p:pic>
      <p:pic>
        <p:nvPicPr>
          <p:cNvPr id="5" name="Platshållare för bild 10" descr="Hästar som kliar varandra">
            <a:extLst>
              <a:ext uri="{FF2B5EF4-FFF2-40B4-BE49-F238E27FC236}">
                <a16:creationId xmlns:a16="http://schemas.microsoft.com/office/drawing/2014/main" id="{0F3B3E1F-6EDF-4103-A2DA-70E8CF0434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63" b="20124"/>
          <a:stretch/>
        </p:blipFill>
        <p:spPr>
          <a:xfrm>
            <a:off x="1856774" y="3429000"/>
            <a:ext cx="2637973" cy="2413316"/>
          </a:xfrm>
          <a:prstGeom prst="rect">
            <a:avLst/>
          </a:prstGeom>
        </p:spPr>
      </p:pic>
      <p:sp>
        <p:nvSpPr>
          <p:cNvPr id="3" name="Platshållare för innehåll 2">
            <a:extLst>
              <a:ext uri="{FF2B5EF4-FFF2-40B4-BE49-F238E27FC236}">
                <a16:creationId xmlns:a16="http://schemas.microsoft.com/office/drawing/2014/main" id="{86249FA0-8625-4ABE-A910-82B2489C6741}"/>
              </a:ext>
            </a:extLst>
          </p:cNvPr>
          <p:cNvSpPr>
            <a:spLocks noGrp="1"/>
          </p:cNvSpPr>
          <p:nvPr>
            <p:ph idx="1"/>
          </p:nvPr>
        </p:nvSpPr>
        <p:spPr/>
        <p:txBody>
          <a:bodyPr/>
          <a:lstStyle/>
          <a:p>
            <a:r>
              <a:rPr lang="sv-SE" dirty="0"/>
              <a:t>Bildar starka band till andra hästar</a:t>
            </a:r>
          </a:p>
          <a:p>
            <a:r>
              <a:rPr lang="sv-SE" dirty="0"/>
              <a:t>Tryggast i en stabil grupp</a:t>
            </a:r>
          </a:p>
          <a:p>
            <a:r>
              <a:rPr lang="sv-SE" dirty="0"/>
              <a:t>Fysisk kontakt med andra hästar är viktig</a:t>
            </a:r>
          </a:p>
          <a:p>
            <a:endParaRPr lang="sv-SE" dirty="0"/>
          </a:p>
          <a:p>
            <a:endParaRPr lang="sv-SE" dirty="0"/>
          </a:p>
          <a:p>
            <a:endParaRPr lang="sv-SE" dirty="0"/>
          </a:p>
          <a:p>
            <a:endParaRPr lang="sv-SE" dirty="0"/>
          </a:p>
          <a:p>
            <a:endParaRPr lang="sv-SE" dirty="0"/>
          </a:p>
        </p:txBody>
      </p:sp>
      <p:sp>
        <p:nvSpPr>
          <p:cNvPr id="2" name="Rubrik 1">
            <a:extLst>
              <a:ext uri="{FF2B5EF4-FFF2-40B4-BE49-F238E27FC236}">
                <a16:creationId xmlns:a16="http://schemas.microsoft.com/office/drawing/2014/main" id="{D3B49247-2701-44B4-A297-50D223990F02}"/>
              </a:ext>
            </a:extLst>
          </p:cNvPr>
          <p:cNvSpPr>
            <a:spLocks noGrp="1"/>
          </p:cNvSpPr>
          <p:nvPr>
            <p:ph type="title"/>
          </p:nvPr>
        </p:nvSpPr>
        <p:spPr/>
        <p:txBody>
          <a:bodyPr/>
          <a:lstStyle/>
          <a:p>
            <a:r>
              <a:rPr lang="sv-SE" dirty="0"/>
              <a:t>Sociala behov</a:t>
            </a:r>
          </a:p>
        </p:txBody>
      </p:sp>
    </p:spTree>
    <p:extLst>
      <p:ext uri="{BB962C8B-B14F-4D97-AF65-F5344CB8AC3E}">
        <p14:creationId xmlns:p14="http://schemas.microsoft.com/office/powerpoint/2010/main" val="24887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91B09C-0E40-4BF1-9E35-9AD322ADF3B0}"/>
              </a:ext>
            </a:extLst>
          </p:cNvPr>
          <p:cNvSpPr>
            <a:spLocks noGrp="1"/>
          </p:cNvSpPr>
          <p:nvPr>
            <p:ph type="title"/>
          </p:nvPr>
        </p:nvSpPr>
        <p:spPr/>
        <p:txBody>
          <a:bodyPr/>
          <a:lstStyle/>
          <a:p>
            <a:r>
              <a:rPr lang="sv-SE" dirty="0"/>
              <a:t>Utfodring</a:t>
            </a:r>
          </a:p>
        </p:txBody>
      </p:sp>
      <p:sp>
        <p:nvSpPr>
          <p:cNvPr id="3" name="Platshållare för innehåll 2">
            <a:extLst>
              <a:ext uri="{FF2B5EF4-FFF2-40B4-BE49-F238E27FC236}">
                <a16:creationId xmlns:a16="http://schemas.microsoft.com/office/drawing/2014/main" id="{F7235B1E-0858-4B88-BF7F-17197E9FD33E}"/>
              </a:ext>
            </a:extLst>
          </p:cNvPr>
          <p:cNvSpPr>
            <a:spLocks noGrp="1"/>
          </p:cNvSpPr>
          <p:nvPr>
            <p:ph idx="1"/>
          </p:nvPr>
        </p:nvSpPr>
        <p:spPr/>
        <p:txBody>
          <a:bodyPr/>
          <a:lstStyle/>
          <a:p>
            <a:r>
              <a:rPr lang="sv-SE" dirty="0"/>
              <a:t>Har under miljontals år utvecklats att </a:t>
            </a:r>
            <a:br>
              <a:rPr lang="sv-SE" dirty="0"/>
            </a:br>
            <a:r>
              <a:rPr lang="sv-SE" dirty="0"/>
              <a:t>leva på </a:t>
            </a:r>
            <a:r>
              <a:rPr lang="sv-SE" b="1" dirty="0"/>
              <a:t>gräs</a:t>
            </a:r>
            <a:r>
              <a:rPr lang="sv-SE" dirty="0"/>
              <a:t> och </a:t>
            </a:r>
            <a:r>
              <a:rPr lang="sv-SE" b="1" dirty="0"/>
              <a:t>äta kontinuerligt</a:t>
            </a:r>
          </a:p>
          <a:p>
            <a:pPr lvl="1"/>
            <a:r>
              <a:rPr lang="sv-SE" dirty="0"/>
              <a:t>Ständig produktion av magsaft</a:t>
            </a:r>
          </a:p>
          <a:p>
            <a:pPr lvl="1"/>
            <a:r>
              <a:rPr lang="sv-SE" dirty="0"/>
              <a:t>Långa </a:t>
            </a:r>
            <a:r>
              <a:rPr lang="sv-SE" dirty="0" err="1"/>
              <a:t>ätuppehåll</a:t>
            </a:r>
            <a:r>
              <a:rPr lang="sv-SE" dirty="0"/>
              <a:t> kan skada magslemhinnan</a:t>
            </a:r>
          </a:p>
          <a:p>
            <a:pPr lvl="1"/>
            <a:r>
              <a:rPr lang="sv-SE" dirty="0"/>
              <a:t>Tugga på något hela dygnet</a:t>
            </a:r>
          </a:p>
          <a:p>
            <a:pPr lvl="2"/>
            <a:r>
              <a:rPr lang="sv-SE" dirty="0"/>
              <a:t>ur både fysiologisk och beteendesynpunkt</a:t>
            </a:r>
          </a:p>
          <a:p>
            <a:pPr marL="457200" lvl="1" indent="0">
              <a:buNone/>
            </a:pPr>
            <a:endParaRPr lang="sv-SE" dirty="0"/>
          </a:p>
          <a:p>
            <a:r>
              <a:rPr lang="sv-SE" dirty="0"/>
              <a:t>Hästar i frihet betar eller söker föda 16-20 timmar/dygn med några kortare pauser</a:t>
            </a:r>
          </a:p>
          <a:p>
            <a:endParaRPr lang="sv-SE" dirty="0"/>
          </a:p>
        </p:txBody>
      </p:sp>
    </p:spTree>
    <p:extLst>
      <p:ext uri="{BB962C8B-B14F-4D97-AF65-F5344CB8AC3E}">
        <p14:creationId xmlns:p14="http://schemas.microsoft.com/office/powerpoint/2010/main" val="283555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91B09C-0E40-4BF1-9E35-9AD322ADF3B0}"/>
              </a:ext>
            </a:extLst>
          </p:cNvPr>
          <p:cNvSpPr>
            <a:spLocks noGrp="1"/>
          </p:cNvSpPr>
          <p:nvPr>
            <p:ph type="title"/>
          </p:nvPr>
        </p:nvSpPr>
        <p:spPr/>
        <p:txBody>
          <a:bodyPr/>
          <a:lstStyle/>
          <a:p>
            <a:r>
              <a:rPr lang="sv-SE" dirty="0"/>
              <a:t>Utfodring</a:t>
            </a:r>
          </a:p>
        </p:txBody>
      </p:sp>
      <p:sp>
        <p:nvSpPr>
          <p:cNvPr id="3" name="Platshållare för innehåll 2">
            <a:extLst>
              <a:ext uri="{FF2B5EF4-FFF2-40B4-BE49-F238E27FC236}">
                <a16:creationId xmlns:a16="http://schemas.microsoft.com/office/drawing/2014/main" id="{F7235B1E-0858-4B88-BF7F-17197E9FD33E}"/>
              </a:ext>
            </a:extLst>
          </p:cNvPr>
          <p:cNvSpPr>
            <a:spLocks noGrp="1"/>
          </p:cNvSpPr>
          <p:nvPr>
            <p:ph idx="1"/>
          </p:nvPr>
        </p:nvSpPr>
        <p:spPr/>
        <p:txBody>
          <a:bodyPr/>
          <a:lstStyle/>
          <a:p>
            <a:r>
              <a:rPr lang="sv-SE" dirty="0"/>
              <a:t>Grovfoder med </a:t>
            </a:r>
            <a:r>
              <a:rPr lang="sv-SE" b="1" dirty="0"/>
              <a:t>rätt</a:t>
            </a:r>
            <a:r>
              <a:rPr lang="sv-SE" dirty="0"/>
              <a:t> näringsinnehåll </a:t>
            </a:r>
          </a:p>
          <a:p>
            <a:pPr lvl="1"/>
            <a:r>
              <a:rPr lang="sv-SE" dirty="0"/>
              <a:t>undvika kraftfoder</a:t>
            </a:r>
          </a:p>
          <a:p>
            <a:pPr lvl="1"/>
            <a:endParaRPr lang="sv-SE" dirty="0"/>
          </a:p>
          <a:p>
            <a:r>
              <a:rPr lang="sv-SE" dirty="0"/>
              <a:t>Fri tillgång på grovfoder</a:t>
            </a:r>
          </a:p>
          <a:p>
            <a:endParaRPr lang="sv-SE" dirty="0"/>
          </a:p>
          <a:p>
            <a:r>
              <a:rPr lang="sv-SE" dirty="0"/>
              <a:t>Fri tillgång på halm eller annat grovt grovfoder</a:t>
            </a:r>
          </a:p>
          <a:p>
            <a:pPr lvl="1"/>
            <a:r>
              <a:rPr lang="sv-SE" dirty="0"/>
              <a:t>fet, </a:t>
            </a:r>
            <a:r>
              <a:rPr lang="sv-SE" dirty="0" err="1"/>
              <a:t>lättfödd</a:t>
            </a:r>
            <a:r>
              <a:rPr lang="sv-SE" dirty="0"/>
              <a:t> eller motsvarande</a:t>
            </a:r>
          </a:p>
          <a:p>
            <a:pPr marL="457200" lvl="1" indent="0">
              <a:buNone/>
            </a:pPr>
            <a:endParaRPr lang="sv-SE" dirty="0"/>
          </a:p>
          <a:p>
            <a:r>
              <a:rPr lang="sv-SE" sz="2600" b="1" dirty="0"/>
              <a:t>&gt;1 kg </a:t>
            </a:r>
            <a:r>
              <a:rPr lang="sv-SE" sz="2600" b="1" dirty="0" err="1"/>
              <a:t>ts</a:t>
            </a:r>
            <a:r>
              <a:rPr lang="sv-SE" sz="2600" b="1" dirty="0"/>
              <a:t> grovfoder / 100 kg kroppsvikt och dag</a:t>
            </a:r>
          </a:p>
          <a:p>
            <a:endParaRPr lang="sv-SE" dirty="0"/>
          </a:p>
        </p:txBody>
      </p:sp>
    </p:spTree>
    <p:extLst>
      <p:ext uri="{BB962C8B-B14F-4D97-AF65-F5344CB8AC3E}">
        <p14:creationId xmlns:p14="http://schemas.microsoft.com/office/powerpoint/2010/main" val="379569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E0EA0516-A976-4C03-BA69-E12890F13026}"/>
              </a:ext>
            </a:extLst>
          </p:cNvPr>
          <p:cNvGraphicFramePr>
            <a:graphicFrameLocks noGrp="1"/>
          </p:cNvGraphicFramePr>
          <p:nvPr>
            <p:extLst>
              <p:ext uri="{D42A27DB-BD31-4B8C-83A1-F6EECF244321}">
                <p14:modId xmlns:p14="http://schemas.microsoft.com/office/powerpoint/2010/main" val="286889079"/>
              </p:ext>
            </p:extLst>
          </p:nvPr>
        </p:nvGraphicFramePr>
        <p:xfrm>
          <a:off x="1518607" y="4615815"/>
          <a:ext cx="9510712" cy="1112520"/>
        </p:xfrm>
        <a:graphic>
          <a:graphicData uri="http://schemas.openxmlformats.org/drawingml/2006/table">
            <a:tbl>
              <a:tblPr firstRow="1" bandRow="1">
                <a:tableStyleId>{5C22544A-7EE6-4342-B048-85BDC9FD1C3A}</a:tableStyleId>
              </a:tblPr>
              <a:tblGrid>
                <a:gridCol w="2377678">
                  <a:extLst>
                    <a:ext uri="{9D8B030D-6E8A-4147-A177-3AD203B41FA5}">
                      <a16:colId xmlns:a16="http://schemas.microsoft.com/office/drawing/2014/main" val="1563113667"/>
                    </a:ext>
                  </a:extLst>
                </a:gridCol>
                <a:gridCol w="2377678">
                  <a:extLst>
                    <a:ext uri="{9D8B030D-6E8A-4147-A177-3AD203B41FA5}">
                      <a16:colId xmlns:a16="http://schemas.microsoft.com/office/drawing/2014/main" val="3558010382"/>
                    </a:ext>
                  </a:extLst>
                </a:gridCol>
                <a:gridCol w="2377678">
                  <a:extLst>
                    <a:ext uri="{9D8B030D-6E8A-4147-A177-3AD203B41FA5}">
                      <a16:colId xmlns:a16="http://schemas.microsoft.com/office/drawing/2014/main" val="2889632029"/>
                    </a:ext>
                  </a:extLst>
                </a:gridCol>
                <a:gridCol w="2377678">
                  <a:extLst>
                    <a:ext uri="{9D8B030D-6E8A-4147-A177-3AD203B41FA5}">
                      <a16:colId xmlns:a16="http://schemas.microsoft.com/office/drawing/2014/main" val="1067897347"/>
                    </a:ext>
                  </a:extLst>
                </a:gridCol>
              </a:tblGrid>
              <a:tr h="370840">
                <a:tc>
                  <a:txBody>
                    <a:bodyPr/>
                    <a:lstStyle/>
                    <a:p>
                      <a:pPr algn="l"/>
                      <a:r>
                        <a:rPr lang="sv-SE" dirty="0"/>
                        <a:t>Åkerbete</a:t>
                      </a:r>
                    </a:p>
                  </a:txBody>
                  <a:tcPr/>
                </a:tc>
                <a:tc>
                  <a:txBody>
                    <a:bodyPr/>
                    <a:lstStyle/>
                    <a:p>
                      <a:pPr algn="l"/>
                      <a:r>
                        <a:rPr lang="sv-SE" dirty="0"/>
                        <a:t>Försommar</a:t>
                      </a:r>
                    </a:p>
                  </a:txBody>
                  <a:tcPr/>
                </a:tc>
                <a:tc>
                  <a:txBody>
                    <a:bodyPr/>
                    <a:lstStyle/>
                    <a:p>
                      <a:pPr algn="l"/>
                      <a:r>
                        <a:rPr lang="sv-SE" dirty="0"/>
                        <a:t>Högsommar</a:t>
                      </a:r>
                    </a:p>
                  </a:txBody>
                  <a:tcPr/>
                </a:tc>
                <a:tc>
                  <a:txBody>
                    <a:bodyPr/>
                    <a:lstStyle/>
                    <a:p>
                      <a:pPr algn="l"/>
                      <a:r>
                        <a:rPr lang="sv-SE" dirty="0"/>
                        <a:t>Sensommar</a:t>
                      </a:r>
                    </a:p>
                  </a:txBody>
                  <a:tcPr/>
                </a:tc>
                <a:extLst>
                  <a:ext uri="{0D108BD9-81ED-4DB2-BD59-A6C34878D82A}">
                    <a16:rowId xmlns:a16="http://schemas.microsoft.com/office/drawing/2014/main" val="2131233407"/>
                  </a:ext>
                </a:extLst>
              </a:tr>
              <a:tr h="370840">
                <a:tc>
                  <a:txBody>
                    <a:bodyPr/>
                    <a:lstStyle/>
                    <a:p>
                      <a:pPr algn="l"/>
                      <a:r>
                        <a:rPr lang="sv-SE" dirty="0"/>
                        <a:t>Energi (MJ)</a:t>
                      </a:r>
                    </a:p>
                  </a:txBody>
                  <a:tcPr/>
                </a:tc>
                <a:tc>
                  <a:txBody>
                    <a:bodyPr/>
                    <a:lstStyle/>
                    <a:p>
                      <a:pPr algn="l"/>
                      <a:r>
                        <a:rPr lang="sv-SE" dirty="0"/>
                        <a:t>11,2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11,0</a:t>
                      </a:r>
                    </a:p>
                  </a:txBody>
                  <a:tcPr/>
                </a:tc>
                <a:extLst>
                  <a:ext uri="{0D108BD9-81ED-4DB2-BD59-A6C34878D82A}">
                    <a16:rowId xmlns:a16="http://schemas.microsoft.com/office/drawing/2014/main" val="24973315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Smb</a:t>
                      </a:r>
                      <a:r>
                        <a:rPr lang="sv-SE" dirty="0"/>
                        <a:t> </a:t>
                      </a:r>
                      <a:r>
                        <a:rPr lang="sv-SE" dirty="0" err="1"/>
                        <a:t>rp</a:t>
                      </a:r>
                      <a:r>
                        <a:rPr lang="sv-SE" dirty="0"/>
                        <a:t> (g)</a:t>
                      </a:r>
                    </a:p>
                  </a:txBody>
                  <a:tcPr/>
                </a:tc>
                <a:tc>
                  <a:txBody>
                    <a:bodyPr/>
                    <a:lstStyle/>
                    <a:p>
                      <a:pPr algn="l"/>
                      <a:r>
                        <a:rPr lang="sv-SE" dirty="0"/>
                        <a:t>146</a:t>
                      </a:r>
                    </a:p>
                  </a:txBody>
                  <a:tcPr/>
                </a:tc>
                <a:tc>
                  <a:txBody>
                    <a:bodyPr/>
                    <a:lstStyle/>
                    <a:p>
                      <a:pPr algn="l"/>
                      <a:r>
                        <a:rPr lang="sv-SE" dirty="0"/>
                        <a:t>128</a:t>
                      </a:r>
                    </a:p>
                  </a:txBody>
                  <a:tcPr/>
                </a:tc>
                <a:tc>
                  <a:txBody>
                    <a:bodyPr/>
                    <a:lstStyle/>
                    <a:p>
                      <a:pPr algn="l"/>
                      <a:r>
                        <a:rPr lang="sv-SE" dirty="0"/>
                        <a:t>166</a:t>
                      </a:r>
                    </a:p>
                  </a:txBody>
                  <a:tcPr/>
                </a:tc>
                <a:extLst>
                  <a:ext uri="{0D108BD9-81ED-4DB2-BD59-A6C34878D82A}">
                    <a16:rowId xmlns:a16="http://schemas.microsoft.com/office/drawing/2014/main" val="3959748895"/>
                  </a:ext>
                </a:extLst>
              </a:tr>
            </a:tbl>
          </a:graphicData>
        </a:graphic>
      </p:graphicFrame>
      <p:sp>
        <p:nvSpPr>
          <p:cNvPr id="8" name="Rektangel 7">
            <a:extLst>
              <a:ext uri="{FF2B5EF4-FFF2-40B4-BE49-F238E27FC236}">
                <a16:creationId xmlns:a16="http://schemas.microsoft.com/office/drawing/2014/main" id="{22C856FC-C6FD-4627-A2BD-4968573E6A27}"/>
              </a:ext>
            </a:extLst>
          </p:cNvPr>
          <p:cNvSpPr/>
          <p:nvPr/>
        </p:nvSpPr>
        <p:spPr>
          <a:xfrm>
            <a:off x="1518607" y="4277261"/>
            <a:ext cx="8268610" cy="338554"/>
          </a:xfrm>
          <a:prstGeom prst="rect">
            <a:avLst/>
          </a:prstGeom>
        </p:spPr>
        <p:txBody>
          <a:bodyPr wrap="none">
            <a:spAutoFit/>
          </a:bodyPr>
          <a:lstStyle/>
          <a:p>
            <a:r>
              <a:rPr lang="sv-SE" sz="1600" dirty="0">
                <a:solidFill>
                  <a:srgbClr val="004165"/>
                </a:solidFill>
                <a:latin typeface="+mn-lt"/>
              </a:rPr>
              <a:t>Skillnad mellan olika tidpunkter vid jämn betning/putsning/slåtter (ej förvuxet) av </a:t>
            </a:r>
            <a:r>
              <a:rPr lang="sv-SE" sz="1600" b="1" dirty="0">
                <a:solidFill>
                  <a:srgbClr val="004165"/>
                </a:solidFill>
                <a:latin typeface="+mn-lt"/>
              </a:rPr>
              <a:t>åkerbete</a:t>
            </a:r>
          </a:p>
        </p:txBody>
      </p:sp>
      <p:graphicFrame>
        <p:nvGraphicFramePr>
          <p:cNvPr id="5" name="Platshållare för innehåll 4">
            <a:extLst>
              <a:ext uri="{FF2B5EF4-FFF2-40B4-BE49-F238E27FC236}">
                <a16:creationId xmlns:a16="http://schemas.microsoft.com/office/drawing/2014/main" id="{C1FA6808-3DA0-4FAC-899B-903E516DEDF3}"/>
              </a:ext>
            </a:extLst>
          </p:cNvPr>
          <p:cNvGraphicFramePr>
            <a:graphicFrameLocks noGrp="1"/>
          </p:cNvGraphicFramePr>
          <p:nvPr>
            <p:ph idx="1"/>
            <p:extLst>
              <p:ext uri="{D42A27DB-BD31-4B8C-83A1-F6EECF244321}">
                <p14:modId xmlns:p14="http://schemas.microsoft.com/office/powerpoint/2010/main" val="1872665167"/>
              </p:ext>
            </p:extLst>
          </p:nvPr>
        </p:nvGraphicFramePr>
        <p:xfrm>
          <a:off x="1518608" y="1827569"/>
          <a:ext cx="9510711" cy="2021840"/>
        </p:xfrm>
        <a:graphic>
          <a:graphicData uri="http://schemas.openxmlformats.org/drawingml/2006/table">
            <a:tbl>
              <a:tblPr firstRow="1" bandRow="1">
                <a:tableStyleId>{5C22544A-7EE6-4342-B048-85BDC9FD1C3A}</a:tableStyleId>
              </a:tblPr>
              <a:tblGrid>
                <a:gridCol w="1895081">
                  <a:extLst>
                    <a:ext uri="{9D8B030D-6E8A-4147-A177-3AD203B41FA5}">
                      <a16:colId xmlns:a16="http://schemas.microsoft.com/office/drawing/2014/main" val="2466530951"/>
                    </a:ext>
                  </a:extLst>
                </a:gridCol>
                <a:gridCol w="1308683">
                  <a:extLst>
                    <a:ext uri="{9D8B030D-6E8A-4147-A177-3AD203B41FA5}">
                      <a16:colId xmlns:a16="http://schemas.microsoft.com/office/drawing/2014/main" val="2187476591"/>
                    </a:ext>
                  </a:extLst>
                </a:gridCol>
                <a:gridCol w="1409350">
                  <a:extLst>
                    <a:ext uri="{9D8B030D-6E8A-4147-A177-3AD203B41FA5}">
                      <a16:colId xmlns:a16="http://schemas.microsoft.com/office/drawing/2014/main" val="2036962253"/>
                    </a:ext>
                  </a:extLst>
                </a:gridCol>
                <a:gridCol w="1275127">
                  <a:extLst>
                    <a:ext uri="{9D8B030D-6E8A-4147-A177-3AD203B41FA5}">
                      <a16:colId xmlns:a16="http://schemas.microsoft.com/office/drawing/2014/main" val="1740181240"/>
                    </a:ext>
                  </a:extLst>
                </a:gridCol>
                <a:gridCol w="1174459">
                  <a:extLst>
                    <a:ext uri="{9D8B030D-6E8A-4147-A177-3AD203B41FA5}">
                      <a16:colId xmlns:a16="http://schemas.microsoft.com/office/drawing/2014/main" val="3499919121"/>
                    </a:ext>
                  </a:extLst>
                </a:gridCol>
                <a:gridCol w="1275126">
                  <a:extLst>
                    <a:ext uri="{9D8B030D-6E8A-4147-A177-3AD203B41FA5}">
                      <a16:colId xmlns:a16="http://schemas.microsoft.com/office/drawing/2014/main" val="2395636034"/>
                    </a:ext>
                  </a:extLst>
                </a:gridCol>
                <a:gridCol w="1172885">
                  <a:extLst>
                    <a:ext uri="{9D8B030D-6E8A-4147-A177-3AD203B41FA5}">
                      <a16:colId xmlns:a16="http://schemas.microsoft.com/office/drawing/2014/main" val="4078417438"/>
                    </a:ext>
                  </a:extLst>
                </a:gridCol>
              </a:tblGrid>
              <a:tr h="370840">
                <a:tc>
                  <a:txBody>
                    <a:bodyPr/>
                    <a:lstStyle/>
                    <a:p>
                      <a:pPr algn="l"/>
                      <a:r>
                        <a:rPr lang="sv-SE" dirty="0"/>
                        <a:t>Naturbete</a:t>
                      </a:r>
                    </a:p>
                  </a:txBody>
                  <a:tcPr/>
                </a:tc>
                <a:tc gridSpan="2">
                  <a:txBody>
                    <a:bodyPr/>
                    <a:lstStyle/>
                    <a:p>
                      <a:pPr algn="l"/>
                      <a:r>
                        <a:rPr lang="sv-SE" dirty="0"/>
                        <a:t>Ängsgröe, ängskavle, ängshavre, rödven</a:t>
                      </a:r>
                    </a:p>
                  </a:txBody>
                  <a:tcPr/>
                </a:tc>
                <a:tc hMerge="1">
                  <a:txBody>
                    <a:bodyPr/>
                    <a:lstStyle/>
                    <a:p>
                      <a:pPr algn="r"/>
                      <a:endParaRPr lang="sv-SE" dirty="0"/>
                    </a:p>
                  </a:txBody>
                  <a:tcPr/>
                </a:tc>
                <a:tc gridSpan="2">
                  <a:txBody>
                    <a:bodyPr/>
                    <a:lstStyle/>
                    <a:p>
                      <a:pPr algn="l"/>
                      <a:r>
                        <a:rPr lang="sv-SE" dirty="0"/>
                        <a:t>Tuvtåtel</a:t>
                      </a:r>
                    </a:p>
                  </a:txBody>
                  <a:tcPr/>
                </a:tc>
                <a:tc hMerge="1">
                  <a:txBody>
                    <a:bodyPr/>
                    <a:lstStyle/>
                    <a:p>
                      <a:pPr algn="r"/>
                      <a:endParaRPr lang="sv-SE" dirty="0"/>
                    </a:p>
                  </a:txBody>
                  <a:tcPr/>
                </a:tc>
                <a:tc gridSpan="2">
                  <a:txBody>
                    <a:bodyPr/>
                    <a:lstStyle/>
                    <a:p>
                      <a:pPr algn="l"/>
                      <a:r>
                        <a:rPr lang="sv-SE" dirty="0"/>
                        <a:t>Fårsvingel</a:t>
                      </a:r>
                    </a:p>
                  </a:txBody>
                  <a:tcPr/>
                </a:tc>
                <a:tc hMerge="1">
                  <a:txBody>
                    <a:bodyPr/>
                    <a:lstStyle/>
                    <a:p>
                      <a:pPr algn="r"/>
                      <a:endParaRPr lang="sv-SE" dirty="0"/>
                    </a:p>
                  </a:txBody>
                  <a:tcPr/>
                </a:tc>
                <a:extLst>
                  <a:ext uri="{0D108BD9-81ED-4DB2-BD59-A6C34878D82A}">
                    <a16:rowId xmlns:a16="http://schemas.microsoft.com/office/drawing/2014/main" val="1906575907"/>
                  </a:ext>
                </a:extLst>
              </a:tr>
              <a:tr h="370840">
                <a:tc>
                  <a:txBody>
                    <a:bodyPr/>
                    <a:lstStyle/>
                    <a:p>
                      <a:r>
                        <a:rPr lang="sv-SE" b="1" dirty="0"/>
                        <a:t>Per kg </a:t>
                      </a:r>
                      <a:r>
                        <a:rPr lang="sv-SE" b="1" dirty="0" err="1"/>
                        <a:t>ts</a:t>
                      </a:r>
                      <a:endParaRPr lang="sv-SE" b="1" dirty="0"/>
                    </a:p>
                  </a:txBody>
                  <a:tcPr/>
                </a:tc>
                <a:tc>
                  <a:txBody>
                    <a:bodyPr/>
                    <a:lstStyle/>
                    <a:p>
                      <a:pPr algn="l"/>
                      <a:r>
                        <a:rPr lang="sv-SE" dirty="0"/>
                        <a:t>Före </a:t>
                      </a:r>
                      <a:r>
                        <a:rPr lang="sv-SE" dirty="0" err="1"/>
                        <a:t>axgång</a:t>
                      </a:r>
                      <a:endParaRPr lang="sv-SE" dirty="0"/>
                    </a:p>
                  </a:txBody>
                  <a:tcPr/>
                </a:tc>
                <a:tc>
                  <a:txBody>
                    <a:bodyPr/>
                    <a:lstStyle/>
                    <a:p>
                      <a:pPr algn="l"/>
                      <a:r>
                        <a:rPr lang="sv-SE" dirty="0"/>
                        <a:t>Efter </a:t>
                      </a:r>
                      <a:r>
                        <a:rPr lang="sv-SE" dirty="0" err="1"/>
                        <a:t>axgång</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 </a:t>
                      </a:r>
                      <a:r>
                        <a:rPr lang="sv-SE" dirty="0" err="1"/>
                        <a:t>axgång</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a:t>
                      </a:r>
                      <a:r>
                        <a:rPr lang="sv-SE" dirty="0" err="1"/>
                        <a:t>axgång</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 </a:t>
                      </a:r>
                      <a:r>
                        <a:rPr lang="sv-SE" dirty="0" err="1"/>
                        <a:t>axgång</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a:t>
                      </a:r>
                      <a:r>
                        <a:rPr lang="sv-SE" dirty="0" err="1"/>
                        <a:t>axgång</a:t>
                      </a:r>
                      <a:endParaRPr lang="sv-SE" dirty="0"/>
                    </a:p>
                  </a:txBody>
                  <a:tcPr/>
                </a:tc>
                <a:extLst>
                  <a:ext uri="{0D108BD9-81ED-4DB2-BD59-A6C34878D82A}">
                    <a16:rowId xmlns:a16="http://schemas.microsoft.com/office/drawing/2014/main" val="3262502830"/>
                  </a:ext>
                </a:extLst>
              </a:tr>
              <a:tr h="370840">
                <a:tc>
                  <a:txBody>
                    <a:bodyPr/>
                    <a:lstStyle/>
                    <a:p>
                      <a:r>
                        <a:rPr lang="sv-SE" dirty="0"/>
                        <a:t>Energi (MJ)</a:t>
                      </a:r>
                    </a:p>
                  </a:txBody>
                  <a:tcPr/>
                </a:tc>
                <a:tc>
                  <a:txBody>
                    <a:bodyPr/>
                    <a:lstStyle/>
                    <a:p>
                      <a:pPr algn="l"/>
                      <a:r>
                        <a:rPr lang="sv-SE" dirty="0"/>
                        <a:t>11,3</a:t>
                      </a:r>
                    </a:p>
                  </a:txBody>
                  <a:tcPr/>
                </a:tc>
                <a:tc>
                  <a:txBody>
                    <a:bodyPr/>
                    <a:lstStyle/>
                    <a:p>
                      <a:pPr algn="l"/>
                      <a:r>
                        <a:rPr lang="sv-SE" dirty="0"/>
                        <a:t>10,7</a:t>
                      </a:r>
                    </a:p>
                  </a:txBody>
                  <a:tcPr/>
                </a:tc>
                <a:tc>
                  <a:txBody>
                    <a:bodyPr/>
                    <a:lstStyle/>
                    <a:p>
                      <a:pPr algn="l"/>
                      <a:r>
                        <a:rPr lang="sv-SE" dirty="0"/>
                        <a:t>9,4</a:t>
                      </a:r>
                    </a:p>
                  </a:txBody>
                  <a:tcPr/>
                </a:tc>
                <a:tc>
                  <a:txBody>
                    <a:bodyPr/>
                    <a:lstStyle/>
                    <a:p>
                      <a:pPr algn="l"/>
                      <a:r>
                        <a:rPr lang="sv-SE" dirty="0"/>
                        <a:t>5,7</a:t>
                      </a:r>
                    </a:p>
                  </a:txBody>
                  <a:tcPr/>
                </a:tc>
                <a:tc>
                  <a:txBody>
                    <a:bodyPr/>
                    <a:lstStyle/>
                    <a:p>
                      <a:pPr algn="l"/>
                      <a:r>
                        <a:rPr lang="sv-SE" dirty="0"/>
                        <a:t>9,4</a:t>
                      </a:r>
                    </a:p>
                  </a:txBody>
                  <a:tcPr/>
                </a:tc>
                <a:tc>
                  <a:txBody>
                    <a:bodyPr/>
                    <a:lstStyle/>
                    <a:p>
                      <a:pPr algn="l"/>
                      <a:r>
                        <a:rPr lang="sv-SE" dirty="0"/>
                        <a:t>9,4</a:t>
                      </a:r>
                    </a:p>
                  </a:txBody>
                  <a:tcPr/>
                </a:tc>
                <a:extLst>
                  <a:ext uri="{0D108BD9-81ED-4DB2-BD59-A6C34878D82A}">
                    <a16:rowId xmlns:a16="http://schemas.microsoft.com/office/drawing/2014/main" val="1434717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Smb</a:t>
                      </a:r>
                      <a:r>
                        <a:rPr lang="sv-SE" dirty="0"/>
                        <a:t> </a:t>
                      </a:r>
                      <a:r>
                        <a:rPr lang="sv-SE" dirty="0" err="1"/>
                        <a:t>rp</a:t>
                      </a:r>
                      <a:r>
                        <a:rPr lang="sv-SE" dirty="0"/>
                        <a:t> (g)</a:t>
                      </a:r>
                    </a:p>
                  </a:txBody>
                  <a:tcPr/>
                </a:tc>
                <a:tc>
                  <a:txBody>
                    <a:bodyPr/>
                    <a:lstStyle/>
                    <a:p>
                      <a:pPr algn="l"/>
                      <a:r>
                        <a:rPr lang="sv-SE" dirty="0"/>
                        <a:t>125</a:t>
                      </a:r>
                    </a:p>
                  </a:txBody>
                  <a:tcPr/>
                </a:tc>
                <a:tc>
                  <a:txBody>
                    <a:bodyPr/>
                    <a:lstStyle/>
                    <a:p>
                      <a:pPr algn="l"/>
                      <a:r>
                        <a:rPr lang="sv-SE" dirty="0"/>
                        <a:t>72</a:t>
                      </a:r>
                    </a:p>
                  </a:txBody>
                  <a:tcPr/>
                </a:tc>
                <a:tc>
                  <a:txBody>
                    <a:bodyPr/>
                    <a:lstStyle/>
                    <a:p>
                      <a:pPr algn="l"/>
                      <a:r>
                        <a:rPr lang="sv-SE" dirty="0"/>
                        <a:t>96</a:t>
                      </a:r>
                    </a:p>
                  </a:txBody>
                  <a:tcPr/>
                </a:tc>
                <a:tc>
                  <a:txBody>
                    <a:bodyPr/>
                    <a:lstStyle/>
                    <a:p>
                      <a:pPr algn="l"/>
                      <a:r>
                        <a:rPr lang="sv-SE" dirty="0"/>
                        <a:t>56</a:t>
                      </a:r>
                    </a:p>
                  </a:txBody>
                  <a:tcPr/>
                </a:tc>
                <a:tc>
                  <a:txBody>
                    <a:bodyPr/>
                    <a:lstStyle/>
                    <a:p>
                      <a:pPr algn="l"/>
                      <a:r>
                        <a:rPr lang="sv-SE" dirty="0"/>
                        <a:t>60</a:t>
                      </a:r>
                    </a:p>
                  </a:txBody>
                  <a:tcPr/>
                </a:tc>
                <a:tc>
                  <a:txBody>
                    <a:bodyPr/>
                    <a:lstStyle/>
                    <a:p>
                      <a:pPr algn="l"/>
                      <a:r>
                        <a:rPr lang="sv-SE" dirty="0"/>
                        <a:t>64</a:t>
                      </a:r>
                    </a:p>
                  </a:txBody>
                  <a:tcPr/>
                </a:tc>
                <a:extLst>
                  <a:ext uri="{0D108BD9-81ED-4DB2-BD59-A6C34878D82A}">
                    <a16:rowId xmlns:a16="http://schemas.microsoft.com/office/drawing/2014/main" val="4162529607"/>
                  </a:ext>
                </a:extLst>
              </a:tr>
            </a:tbl>
          </a:graphicData>
        </a:graphic>
      </p:graphicFrame>
      <p:sp>
        <p:nvSpPr>
          <p:cNvPr id="7" name="Rektangel 6">
            <a:extLst>
              <a:ext uri="{FF2B5EF4-FFF2-40B4-BE49-F238E27FC236}">
                <a16:creationId xmlns:a16="http://schemas.microsoft.com/office/drawing/2014/main" id="{A37A4111-D52A-46AF-B0A7-07C955F460FA}"/>
              </a:ext>
            </a:extLst>
          </p:cNvPr>
          <p:cNvSpPr/>
          <p:nvPr/>
        </p:nvSpPr>
        <p:spPr>
          <a:xfrm>
            <a:off x="1518607" y="1489015"/>
            <a:ext cx="8061523" cy="338554"/>
          </a:xfrm>
          <a:prstGeom prst="rect">
            <a:avLst/>
          </a:prstGeom>
        </p:spPr>
        <p:txBody>
          <a:bodyPr wrap="square">
            <a:spAutoFit/>
          </a:bodyPr>
          <a:lstStyle/>
          <a:p>
            <a:r>
              <a:rPr lang="sv-SE" sz="1600" dirty="0">
                <a:solidFill>
                  <a:srgbClr val="004165"/>
                </a:solidFill>
                <a:latin typeface="+mn-lt"/>
              </a:rPr>
              <a:t>Skillnad mellan </a:t>
            </a:r>
            <a:r>
              <a:rPr lang="sv-SE" sz="1600" b="1" dirty="0">
                <a:solidFill>
                  <a:srgbClr val="004165"/>
                </a:solidFill>
                <a:latin typeface="+mn-lt"/>
              </a:rPr>
              <a:t>spätt naturbete </a:t>
            </a:r>
            <a:r>
              <a:rPr lang="sv-SE" sz="1600" dirty="0">
                <a:solidFill>
                  <a:srgbClr val="004165"/>
                </a:solidFill>
                <a:latin typeface="+mn-lt"/>
              </a:rPr>
              <a:t>(före </a:t>
            </a:r>
            <a:r>
              <a:rPr lang="sv-SE" sz="1600" dirty="0" err="1">
                <a:solidFill>
                  <a:srgbClr val="004165"/>
                </a:solidFill>
                <a:latin typeface="+mn-lt"/>
              </a:rPr>
              <a:t>axgång</a:t>
            </a:r>
            <a:r>
              <a:rPr lang="sv-SE" sz="1600" dirty="0">
                <a:solidFill>
                  <a:srgbClr val="004165"/>
                </a:solidFill>
                <a:latin typeface="+mn-lt"/>
              </a:rPr>
              <a:t>) och </a:t>
            </a:r>
            <a:r>
              <a:rPr lang="sv-SE" sz="1600" b="1" dirty="0">
                <a:solidFill>
                  <a:srgbClr val="004165"/>
                </a:solidFill>
                <a:latin typeface="+mn-lt"/>
              </a:rPr>
              <a:t>förvuxet naturbete </a:t>
            </a:r>
            <a:r>
              <a:rPr lang="sv-SE" sz="1600" dirty="0">
                <a:solidFill>
                  <a:srgbClr val="004165"/>
                </a:solidFill>
                <a:latin typeface="+mn-lt"/>
              </a:rPr>
              <a:t>(efter </a:t>
            </a:r>
            <a:r>
              <a:rPr lang="sv-SE" sz="1600" dirty="0" err="1">
                <a:solidFill>
                  <a:srgbClr val="004165"/>
                </a:solidFill>
                <a:latin typeface="+mn-lt"/>
              </a:rPr>
              <a:t>axgång</a:t>
            </a:r>
            <a:r>
              <a:rPr lang="sv-SE" sz="1600" dirty="0">
                <a:solidFill>
                  <a:srgbClr val="004165"/>
                </a:solidFill>
                <a:latin typeface="+mn-lt"/>
              </a:rPr>
              <a:t>)</a:t>
            </a:r>
          </a:p>
        </p:txBody>
      </p:sp>
      <p:sp>
        <p:nvSpPr>
          <p:cNvPr id="2" name="Rubrik 1">
            <a:extLst>
              <a:ext uri="{FF2B5EF4-FFF2-40B4-BE49-F238E27FC236}">
                <a16:creationId xmlns:a16="http://schemas.microsoft.com/office/drawing/2014/main" id="{16B7496A-D564-44C3-9CFA-E0417E2F2188}"/>
              </a:ext>
            </a:extLst>
          </p:cNvPr>
          <p:cNvSpPr>
            <a:spLocks noGrp="1"/>
          </p:cNvSpPr>
          <p:nvPr>
            <p:ph type="title"/>
          </p:nvPr>
        </p:nvSpPr>
        <p:spPr/>
        <p:txBody>
          <a:bodyPr/>
          <a:lstStyle/>
          <a:p>
            <a:r>
              <a:rPr lang="sv-SE" dirty="0"/>
              <a:t>Exempel på näringsvärden på bete</a:t>
            </a:r>
          </a:p>
        </p:txBody>
      </p:sp>
    </p:spTree>
    <p:extLst>
      <p:ext uri="{BB962C8B-B14F-4D97-AF65-F5344CB8AC3E}">
        <p14:creationId xmlns:p14="http://schemas.microsoft.com/office/powerpoint/2010/main" val="187797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79BE3626-B169-444D-9E6A-E79348253853}"/>
              </a:ext>
            </a:extLst>
          </p:cNvPr>
          <p:cNvGraphicFramePr>
            <a:graphicFrameLocks noGrp="1"/>
          </p:cNvGraphicFramePr>
          <p:nvPr>
            <p:extLst>
              <p:ext uri="{D42A27DB-BD31-4B8C-83A1-F6EECF244321}">
                <p14:modId xmlns:p14="http://schemas.microsoft.com/office/powerpoint/2010/main" val="2889550138"/>
              </p:ext>
            </p:extLst>
          </p:nvPr>
        </p:nvGraphicFramePr>
        <p:xfrm>
          <a:off x="1518607" y="4381355"/>
          <a:ext cx="9510712" cy="1483360"/>
        </p:xfrm>
        <a:graphic>
          <a:graphicData uri="http://schemas.openxmlformats.org/drawingml/2006/table">
            <a:tbl>
              <a:tblPr firstRow="1" bandRow="1">
                <a:tableStyleId>{5C22544A-7EE6-4342-B048-85BDC9FD1C3A}</a:tableStyleId>
              </a:tblPr>
              <a:tblGrid>
                <a:gridCol w="2935947">
                  <a:extLst>
                    <a:ext uri="{9D8B030D-6E8A-4147-A177-3AD203B41FA5}">
                      <a16:colId xmlns:a16="http://schemas.microsoft.com/office/drawing/2014/main" val="4058237836"/>
                    </a:ext>
                  </a:extLst>
                </a:gridCol>
                <a:gridCol w="1359017">
                  <a:extLst>
                    <a:ext uri="{9D8B030D-6E8A-4147-A177-3AD203B41FA5}">
                      <a16:colId xmlns:a16="http://schemas.microsoft.com/office/drawing/2014/main" val="414267577"/>
                    </a:ext>
                  </a:extLst>
                </a:gridCol>
                <a:gridCol w="2197915">
                  <a:extLst>
                    <a:ext uri="{9D8B030D-6E8A-4147-A177-3AD203B41FA5}">
                      <a16:colId xmlns:a16="http://schemas.microsoft.com/office/drawing/2014/main" val="1119040012"/>
                    </a:ext>
                  </a:extLst>
                </a:gridCol>
                <a:gridCol w="3017833">
                  <a:extLst>
                    <a:ext uri="{9D8B030D-6E8A-4147-A177-3AD203B41FA5}">
                      <a16:colId xmlns:a16="http://schemas.microsoft.com/office/drawing/2014/main" val="41797072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chemeClr val="lt1"/>
                          </a:solidFill>
                          <a:latin typeface="+mn-lt"/>
                          <a:ea typeface="+mn-ea"/>
                          <a:cs typeface="+mn-cs"/>
                        </a:rPr>
                        <a:t>Unghäst,</a:t>
                      </a:r>
                      <a:r>
                        <a:rPr lang="sv-SE" sz="1800" b="1" kern="1200" baseline="0" dirty="0">
                          <a:solidFill>
                            <a:schemeClr val="lt1"/>
                          </a:solidFill>
                          <a:latin typeface="+mn-lt"/>
                          <a:ea typeface="+mn-ea"/>
                          <a:cs typeface="+mn-cs"/>
                        </a:rPr>
                        <a:t> 500 kg vuxen</a:t>
                      </a:r>
                      <a:endParaRPr lang="sv-SE" sz="1800" b="1" kern="1200" dirty="0">
                        <a:solidFill>
                          <a:schemeClr val="lt1"/>
                        </a:solidFill>
                        <a:latin typeface="+mn-lt"/>
                        <a:ea typeface="+mn-ea"/>
                        <a:cs typeface="+mn-cs"/>
                      </a:endParaRPr>
                    </a:p>
                  </a:txBody>
                  <a:tcPr/>
                </a:tc>
                <a:tc>
                  <a:txBody>
                    <a:bodyPr/>
                    <a:lstStyle/>
                    <a:p>
                      <a:pPr marL="0" algn="l" defTabSz="914400" rtl="0" eaLnBrk="1" latinLnBrk="0" hangingPunct="1"/>
                      <a:endParaRPr lang="sv-SE" sz="18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kern="1200" dirty="0">
                        <a:solidFill>
                          <a:schemeClr val="lt1"/>
                        </a:solidFill>
                        <a:latin typeface="+mn-lt"/>
                        <a:ea typeface="+mn-ea"/>
                        <a:cs typeface="+mn-cs"/>
                      </a:endParaRPr>
                    </a:p>
                  </a:txBody>
                  <a:tcPr/>
                </a:tc>
                <a:tc>
                  <a:txBody>
                    <a:bodyPr/>
                    <a:lstStyle/>
                    <a:p>
                      <a:pPr marL="0" algn="l" defTabSz="914400" rtl="0" eaLnBrk="1" latinLnBrk="0" hangingPunct="1"/>
                      <a:endParaRPr lang="sv-SE" sz="1800" b="1" kern="1200" dirty="0">
                        <a:solidFill>
                          <a:schemeClr val="lt1"/>
                        </a:solidFill>
                        <a:latin typeface="+mn-lt"/>
                        <a:ea typeface="+mn-ea"/>
                        <a:cs typeface="+mn-cs"/>
                      </a:endParaRPr>
                    </a:p>
                  </a:txBody>
                  <a:tcPr/>
                </a:tc>
                <a:extLst>
                  <a:ext uri="{0D108BD9-81ED-4DB2-BD59-A6C34878D82A}">
                    <a16:rowId xmlns:a16="http://schemas.microsoft.com/office/drawing/2014/main" val="1899830168"/>
                  </a:ext>
                </a:extLst>
              </a:tr>
              <a:tr h="370840">
                <a:tc>
                  <a:txBody>
                    <a:bodyPr/>
                    <a:lstStyle/>
                    <a:p>
                      <a:r>
                        <a:rPr lang="sv-SE" sz="1400" dirty="0"/>
                        <a:t>0,5 – 1 år</a:t>
                      </a:r>
                    </a:p>
                  </a:txBody>
                  <a:tcPr/>
                </a:tc>
                <a:tc>
                  <a:txBody>
                    <a:bodyPr/>
                    <a:lstStyle/>
                    <a:p>
                      <a:pPr algn="r"/>
                      <a:r>
                        <a:rPr lang="sv-SE" sz="1400" dirty="0"/>
                        <a:t>58</a:t>
                      </a:r>
                    </a:p>
                  </a:txBody>
                  <a:tcPr/>
                </a:tc>
                <a:tc>
                  <a:txBody>
                    <a:bodyPr/>
                    <a:lstStyle/>
                    <a:p>
                      <a:pPr algn="r"/>
                      <a:r>
                        <a:rPr lang="sv-SE" sz="1400" dirty="0"/>
                        <a:t>8,5</a:t>
                      </a:r>
                    </a:p>
                  </a:txBody>
                  <a:tcPr/>
                </a:tc>
                <a:tc>
                  <a:txBody>
                    <a:bodyPr/>
                    <a:lstStyle/>
                    <a:p>
                      <a:pPr algn="r"/>
                      <a:r>
                        <a:rPr lang="sv-SE" sz="1400" dirty="0"/>
                        <a:t>493</a:t>
                      </a:r>
                    </a:p>
                  </a:txBody>
                  <a:tcPr/>
                </a:tc>
                <a:extLst>
                  <a:ext uri="{0D108BD9-81ED-4DB2-BD59-A6C34878D82A}">
                    <a16:rowId xmlns:a16="http://schemas.microsoft.com/office/drawing/2014/main" val="2951793044"/>
                  </a:ext>
                </a:extLst>
              </a:tr>
              <a:tr h="370840">
                <a:tc>
                  <a:txBody>
                    <a:bodyPr/>
                    <a:lstStyle/>
                    <a:p>
                      <a:r>
                        <a:rPr lang="sv-SE" sz="1400" dirty="0"/>
                        <a:t>1 – 2 år</a:t>
                      </a:r>
                    </a:p>
                  </a:txBody>
                  <a:tcPr/>
                </a:tc>
                <a:tc>
                  <a:txBody>
                    <a:bodyPr/>
                    <a:lstStyle/>
                    <a:p>
                      <a:pPr algn="r"/>
                      <a:r>
                        <a:rPr lang="sv-SE" sz="1400" dirty="0"/>
                        <a:t>63</a:t>
                      </a:r>
                    </a:p>
                  </a:txBody>
                  <a:tcPr/>
                </a:tc>
                <a:tc>
                  <a:txBody>
                    <a:bodyPr/>
                    <a:lstStyle/>
                    <a:p>
                      <a:pPr algn="r"/>
                      <a:r>
                        <a:rPr lang="sv-SE" sz="1400" dirty="0"/>
                        <a:t>7</a:t>
                      </a:r>
                    </a:p>
                  </a:txBody>
                  <a:tcPr/>
                </a:tc>
                <a:tc>
                  <a:txBody>
                    <a:bodyPr/>
                    <a:lstStyle/>
                    <a:p>
                      <a:pPr algn="r"/>
                      <a:r>
                        <a:rPr lang="sv-SE" sz="1400" dirty="0"/>
                        <a:t>443</a:t>
                      </a:r>
                    </a:p>
                  </a:txBody>
                  <a:tcPr/>
                </a:tc>
                <a:extLst>
                  <a:ext uri="{0D108BD9-81ED-4DB2-BD59-A6C34878D82A}">
                    <a16:rowId xmlns:a16="http://schemas.microsoft.com/office/drawing/2014/main" val="1168943235"/>
                  </a:ext>
                </a:extLst>
              </a:tr>
              <a:tr h="370840">
                <a:tc>
                  <a:txBody>
                    <a:bodyPr/>
                    <a:lstStyle/>
                    <a:p>
                      <a:r>
                        <a:rPr lang="sv-SE" sz="1400" baseline="0" dirty="0"/>
                        <a:t>2 – 3 år</a:t>
                      </a:r>
                    </a:p>
                  </a:txBody>
                  <a:tcPr/>
                </a:tc>
                <a:tc>
                  <a:txBody>
                    <a:bodyPr/>
                    <a:lstStyle/>
                    <a:p>
                      <a:pPr algn="r"/>
                      <a:r>
                        <a:rPr lang="sv-SE" sz="1400" dirty="0"/>
                        <a:t>64</a:t>
                      </a:r>
                    </a:p>
                  </a:txBody>
                  <a:tcPr/>
                </a:tc>
                <a:tc>
                  <a:txBody>
                    <a:bodyPr/>
                    <a:lstStyle/>
                    <a:p>
                      <a:pPr algn="r"/>
                      <a:r>
                        <a:rPr lang="sv-SE" sz="1400" dirty="0"/>
                        <a:t>6,5</a:t>
                      </a:r>
                    </a:p>
                  </a:txBody>
                  <a:tcPr/>
                </a:tc>
                <a:tc>
                  <a:txBody>
                    <a:bodyPr/>
                    <a:lstStyle/>
                    <a:p>
                      <a:pPr algn="r"/>
                      <a:r>
                        <a:rPr lang="sv-SE" sz="1400" dirty="0"/>
                        <a:t>416</a:t>
                      </a:r>
                    </a:p>
                  </a:txBody>
                  <a:tcPr/>
                </a:tc>
                <a:extLst>
                  <a:ext uri="{0D108BD9-81ED-4DB2-BD59-A6C34878D82A}">
                    <a16:rowId xmlns:a16="http://schemas.microsoft.com/office/drawing/2014/main" val="633492144"/>
                  </a:ext>
                </a:extLst>
              </a:tr>
            </a:tbl>
          </a:graphicData>
        </a:graphic>
      </p:graphicFrame>
      <p:graphicFrame>
        <p:nvGraphicFramePr>
          <p:cNvPr id="5" name="Platshållare för innehåll 4">
            <a:extLst>
              <a:ext uri="{FF2B5EF4-FFF2-40B4-BE49-F238E27FC236}">
                <a16:creationId xmlns:a16="http://schemas.microsoft.com/office/drawing/2014/main" id="{1D2E9DF8-9EB2-4A49-A851-5F6FA0349FA4}"/>
              </a:ext>
            </a:extLst>
          </p:cNvPr>
          <p:cNvGraphicFramePr>
            <a:graphicFrameLocks noGrp="1"/>
          </p:cNvGraphicFramePr>
          <p:nvPr>
            <p:ph idx="1"/>
            <p:extLst>
              <p:ext uri="{D42A27DB-BD31-4B8C-83A1-F6EECF244321}">
                <p14:modId xmlns:p14="http://schemas.microsoft.com/office/powerpoint/2010/main" val="3976167017"/>
              </p:ext>
            </p:extLst>
          </p:nvPr>
        </p:nvGraphicFramePr>
        <p:xfrm>
          <a:off x="1518607" y="1358755"/>
          <a:ext cx="9510712" cy="3022600"/>
        </p:xfrm>
        <a:graphic>
          <a:graphicData uri="http://schemas.openxmlformats.org/drawingml/2006/table">
            <a:tbl>
              <a:tblPr firstRow="1" bandRow="1">
                <a:tableStyleId>{5C22544A-7EE6-4342-B048-85BDC9FD1C3A}</a:tableStyleId>
              </a:tblPr>
              <a:tblGrid>
                <a:gridCol w="2935316">
                  <a:extLst>
                    <a:ext uri="{9D8B030D-6E8A-4147-A177-3AD203B41FA5}">
                      <a16:colId xmlns:a16="http://schemas.microsoft.com/office/drawing/2014/main" val="2926400726"/>
                    </a:ext>
                  </a:extLst>
                </a:gridCol>
                <a:gridCol w="1359017">
                  <a:extLst>
                    <a:ext uri="{9D8B030D-6E8A-4147-A177-3AD203B41FA5}">
                      <a16:colId xmlns:a16="http://schemas.microsoft.com/office/drawing/2014/main" val="1605300047"/>
                    </a:ext>
                  </a:extLst>
                </a:gridCol>
                <a:gridCol w="2189526">
                  <a:extLst>
                    <a:ext uri="{9D8B030D-6E8A-4147-A177-3AD203B41FA5}">
                      <a16:colId xmlns:a16="http://schemas.microsoft.com/office/drawing/2014/main" val="4088987403"/>
                    </a:ext>
                  </a:extLst>
                </a:gridCol>
                <a:gridCol w="3026853">
                  <a:extLst>
                    <a:ext uri="{9D8B030D-6E8A-4147-A177-3AD203B41FA5}">
                      <a16:colId xmlns:a16="http://schemas.microsoft.com/office/drawing/2014/main" val="2492783740"/>
                    </a:ext>
                  </a:extLst>
                </a:gridCol>
              </a:tblGrid>
              <a:tr h="370840">
                <a:tc>
                  <a:txBody>
                    <a:bodyPr/>
                    <a:lstStyle/>
                    <a:p>
                      <a:r>
                        <a:rPr lang="sv-SE" dirty="0"/>
                        <a:t>Vuxet varmblod 500 kg</a:t>
                      </a:r>
                    </a:p>
                  </a:txBody>
                  <a:tcPr/>
                </a:tc>
                <a:tc>
                  <a:txBody>
                    <a:bodyPr/>
                    <a:lstStyle/>
                    <a:p>
                      <a:pPr algn="r"/>
                      <a:r>
                        <a:rPr lang="sv-SE" sz="1600" dirty="0"/>
                        <a:t>Energi </a:t>
                      </a:r>
                    </a:p>
                    <a:p>
                      <a:pPr algn="r"/>
                      <a:r>
                        <a:rPr lang="sv-SE" sz="1600" dirty="0"/>
                        <a:t>MJ</a:t>
                      </a:r>
                    </a:p>
                  </a:txBody>
                  <a:tcPr/>
                </a:tc>
                <a:tc>
                  <a:txBody>
                    <a:bodyPr/>
                    <a:lstStyle/>
                    <a:p>
                      <a:pPr algn="r"/>
                      <a:r>
                        <a:rPr lang="sv-SE" sz="1600" dirty="0"/>
                        <a:t>Smältbart råprotein </a:t>
                      </a:r>
                      <a:br>
                        <a:rPr lang="sv-SE" sz="1600" dirty="0"/>
                      </a:br>
                      <a:r>
                        <a:rPr lang="sv-SE" sz="1600" dirty="0"/>
                        <a:t>g per MJ</a:t>
                      </a:r>
                    </a:p>
                  </a:txBody>
                  <a:tcPr/>
                </a:tc>
                <a:tc>
                  <a:txBody>
                    <a:bodyPr/>
                    <a:lstStyle/>
                    <a:p>
                      <a:pPr algn="r"/>
                      <a:r>
                        <a:rPr lang="sv-SE" sz="1600" dirty="0"/>
                        <a:t>Mängd smältbart råprotein, g</a:t>
                      </a:r>
                    </a:p>
                  </a:txBody>
                  <a:tcPr/>
                </a:tc>
                <a:extLst>
                  <a:ext uri="{0D108BD9-81ED-4DB2-BD59-A6C34878D82A}">
                    <a16:rowId xmlns:a16="http://schemas.microsoft.com/office/drawing/2014/main" val="3900010871"/>
                  </a:ext>
                </a:extLst>
              </a:tr>
              <a:tr h="370840">
                <a:tc>
                  <a:txBody>
                    <a:bodyPr/>
                    <a:lstStyle/>
                    <a:p>
                      <a:r>
                        <a:rPr lang="sv-SE" sz="1400" dirty="0"/>
                        <a:t>Vila, rids då och då - grundbehov</a:t>
                      </a:r>
                    </a:p>
                  </a:txBody>
                  <a:tcPr/>
                </a:tc>
                <a:tc>
                  <a:txBody>
                    <a:bodyPr/>
                    <a:lstStyle/>
                    <a:p>
                      <a:pPr algn="r"/>
                      <a:r>
                        <a:rPr lang="sv-SE" sz="1400" dirty="0"/>
                        <a:t>56</a:t>
                      </a:r>
                    </a:p>
                  </a:txBody>
                  <a:tcPr/>
                </a:tc>
                <a:tc>
                  <a:txBody>
                    <a:bodyPr/>
                    <a:lstStyle/>
                    <a:p>
                      <a:pPr algn="r"/>
                      <a:r>
                        <a:rPr lang="sv-SE" sz="1400" dirty="0"/>
                        <a:t>6</a:t>
                      </a:r>
                    </a:p>
                  </a:txBody>
                  <a:tcPr/>
                </a:tc>
                <a:tc>
                  <a:txBody>
                    <a:bodyPr/>
                    <a:lstStyle/>
                    <a:p>
                      <a:pPr algn="r"/>
                      <a:r>
                        <a:rPr lang="sv-SE" sz="1400" dirty="0"/>
                        <a:t>56 x 6 = 336</a:t>
                      </a:r>
                    </a:p>
                  </a:txBody>
                  <a:tcPr/>
                </a:tc>
                <a:extLst>
                  <a:ext uri="{0D108BD9-81ED-4DB2-BD59-A6C34878D82A}">
                    <a16:rowId xmlns:a16="http://schemas.microsoft.com/office/drawing/2014/main" val="2012612098"/>
                  </a:ext>
                </a:extLst>
              </a:tr>
              <a:tr h="370840">
                <a:tc>
                  <a:txBody>
                    <a:bodyPr/>
                    <a:lstStyle/>
                    <a:p>
                      <a:r>
                        <a:rPr lang="sv-SE" sz="1400" dirty="0"/>
                        <a:t>Lätt arbete, 2 </a:t>
                      </a:r>
                      <a:r>
                        <a:rPr lang="sv-SE" sz="1400" dirty="0" err="1"/>
                        <a:t>tim</a:t>
                      </a:r>
                      <a:r>
                        <a:rPr lang="sv-SE" sz="1400" dirty="0"/>
                        <a:t> ridning/dag, +50%</a:t>
                      </a:r>
                    </a:p>
                  </a:txBody>
                  <a:tcPr/>
                </a:tc>
                <a:tc>
                  <a:txBody>
                    <a:bodyPr/>
                    <a:lstStyle/>
                    <a:p>
                      <a:pPr algn="r"/>
                      <a:r>
                        <a:rPr lang="sv-SE" sz="1400" dirty="0"/>
                        <a:t>56</a:t>
                      </a:r>
                      <a:r>
                        <a:rPr lang="sv-SE" sz="1400" baseline="0" dirty="0"/>
                        <a:t> *1,</a:t>
                      </a:r>
                      <a:r>
                        <a:rPr lang="sv-SE" sz="1400" dirty="0"/>
                        <a:t>50 = 84</a:t>
                      </a:r>
                    </a:p>
                  </a:txBody>
                  <a:tcPr/>
                </a:tc>
                <a:tc>
                  <a:txBody>
                    <a:bodyPr/>
                    <a:lstStyle/>
                    <a:p>
                      <a:pPr algn="r"/>
                      <a:r>
                        <a:rPr lang="sv-SE" sz="1400" dirty="0"/>
                        <a:t>6</a:t>
                      </a:r>
                    </a:p>
                  </a:txBody>
                  <a:tcPr/>
                </a:tc>
                <a:tc>
                  <a:txBody>
                    <a:bodyPr/>
                    <a:lstStyle/>
                    <a:p>
                      <a:pPr algn="r"/>
                      <a:r>
                        <a:rPr lang="sv-SE" sz="1400" dirty="0"/>
                        <a:t>84 x 6 = 504</a:t>
                      </a:r>
                    </a:p>
                  </a:txBody>
                  <a:tcPr/>
                </a:tc>
                <a:extLst>
                  <a:ext uri="{0D108BD9-81ED-4DB2-BD59-A6C34878D82A}">
                    <a16:rowId xmlns:a16="http://schemas.microsoft.com/office/drawing/2014/main" val="166179289"/>
                  </a:ext>
                </a:extLst>
              </a:tr>
              <a:tr h="370840">
                <a:tc>
                  <a:txBody>
                    <a:bodyPr/>
                    <a:lstStyle/>
                    <a:p>
                      <a:r>
                        <a:rPr lang="sv-SE" sz="1400" dirty="0"/>
                        <a:t>Hårt arbete,</a:t>
                      </a:r>
                      <a:r>
                        <a:rPr lang="sv-SE" sz="1400" baseline="0" dirty="0"/>
                        <a:t> elitnivå - </a:t>
                      </a:r>
                      <a:r>
                        <a:rPr lang="sv-SE" sz="1400" dirty="0"/>
                        <a:t>fälttävlan/ </a:t>
                      </a:r>
                    </a:p>
                    <a:p>
                      <a:r>
                        <a:rPr lang="sv-SE" sz="1400" dirty="0"/>
                        <a:t>distans/ trav/ galopp, +100%</a:t>
                      </a:r>
                    </a:p>
                  </a:txBody>
                  <a:tcPr/>
                </a:tc>
                <a:tc>
                  <a:txBody>
                    <a:bodyPr/>
                    <a:lstStyle/>
                    <a:p>
                      <a:pPr algn="r"/>
                      <a:r>
                        <a:rPr lang="sv-SE" sz="1400" dirty="0"/>
                        <a:t>56*2 = 112</a:t>
                      </a:r>
                    </a:p>
                  </a:txBody>
                  <a:tcPr/>
                </a:tc>
                <a:tc>
                  <a:txBody>
                    <a:bodyPr/>
                    <a:lstStyle/>
                    <a:p>
                      <a:pPr algn="r"/>
                      <a:r>
                        <a:rPr lang="sv-SE" sz="1400" dirty="0"/>
                        <a:t>6</a:t>
                      </a:r>
                    </a:p>
                  </a:txBody>
                  <a:tcPr/>
                </a:tc>
                <a:tc>
                  <a:txBody>
                    <a:bodyPr/>
                    <a:lstStyle/>
                    <a:p>
                      <a:pPr algn="r"/>
                      <a:r>
                        <a:rPr lang="sv-SE" sz="1400" dirty="0"/>
                        <a:t>112 x 6 = 672</a:t>
                      </a:r>
                    </a:p>
                  </a:txBody>
                  <a:tcPr/>
                </a:tc>
                <a:extLst>
                  <a:ext uri="{0D108BD9-81ED-4DB2-BD59-A6C34878D82A}">
                    <a16:rowId xmlns:a16="http://schemas.microsoft.com/office/drawing/2014/main" val="548531276"/>
                  </a:ext>
                </a:extLst>
              </a:tr>
              <a:tr h="370840">
                <a:tc>
                  <a:txBody>
                    <a:bodyPr/>
                    <a:lstStyle/>
                    <a:p>
                      <a:r>
                        <a:rPr lang="sv-SE" sz="1400" dirty="0"/>
                        <a:t>Dräktighet</a:t>
                      </a:r>
                      <a:r>
                        <a:rPr lang="sv-SE" sz="1400" baseline="0" dirty="0"/>
                        <a:t> </a:t>
                      </a:r>
                      <a:r>
                        <a:rPr lang="sv-SE" sz="1400" dirty="0"/>
                        <a:t>månad 8-9, +15%</a:t>
                      </a:r>
                    </a:p>
                  </a:txBody>
                  <a:tcPr/>
                </a:tc>
                <a:tc>
                  <a:txBody>
                    <a:bodyPr/>
                    <a:lstStyle/>
                    <a:p>
                      <a:pPr algn="r"/>
                      <a:r>
                        <a:rPr lang="sv-SE" sz="1400" dirty="0"/>
                        <a:t>56*1,15 = 64,4</a:t>
                      </a:r>
                    </a:p>
                  </a:txBody>
                  <a:tcPr/>
                </a:tc>
                <a:tc>
                  <a:txBody>
                    <a:bodyPr/>
                    <a:lstStyle/>
                    <a:p>
                      <a:pPr algn="r"/>
                      <a:r>
                        <a:rPr lang="sv-SE" sz="1400" dirty="0"/>
                        <a:t>6 grund</a:t>
                      </a:r>
                    </a:p>
                    <a:p>
                      <a:pPr algn="r"/>
                      <a:r>
                        <a:rPr lang="sv-SE" sz="1400" dirty="0"/>
                        <a:t>12 tillägg</a:t>
                      </a:r>
                    </a:p>
                  </a:txBody>
                  <a:tcPr/>
                </a:tc>
                <a:tc>
                  <a:txBody>
                    <a:bodyPr/>
                    <a:lstStyle/>
                    <a:p>
                      <a:pPr algn="r"/>
                      <a:r>
                        <a:rPr lang="sv-SE" sz="1400" dirty="0"/>
                        <a:t>336+56*0,15*12 = 437</a:t>
                      </a:r>
                    </a:p>
                  </a:txBody>
                  <a:tcPr/>
                </a:tc>
                <a:extLst>
                  <a:ext uri="{0D108BD9-81ED-4DB2-BD59-A6C34878D82A}">
                    <a16:rowId xmlns:a16="http://schemas.microsoft.com/office/drawing/2014/main" val="2770362914"/>
                  </a:ext>
                </a:extLst>
              </a:tr>
              <a:tr h="370840">
                <a:tc>
                  <a:txBody>
                    <a:bodyPr/>
                    <a:lstStyle/>
                    <a:p>
                      <a:r>
                        <a:rPr lang="sv-SE" sz="1400" dirty="0"/>
                        <a:t>Digivning månad 1-3, +100%</a:t>
                      </a:r>
                    </a:p>
                  </a:txBody>
                  <a:tcPr/>
                </a:tc>
                <a:tc>
                  <a:txBody>
                    <a:bodyPr/>
                    <a:lstStyle/>
                    <a:p>
                      <a:pPr algn="r"/>
                      <a:r>
                        <a:rPr lang="sv-SE" sz="1400" dirty="0"/>
                        <a:t>56*2 = 112</a:t>
                      </a:r>
                    </a:p>
                  </a:txBody>
                  <a:tcPr/>
                </a:tc>
                <a:tc>
                  <a:txBody>
                    <a:bodyPr/>
                    <a:lstStyle/>
                    <a:p>
                      <a:pPr algn="r"/>
                      <a:r>
                        <a:rPr lang="sv-SE" sz="1400" dirty="0"/>
                        <a:t>6 grund</a:t>
                      </a:r>
                    </a:p>
                    <a:p>
                      <a:pPr algn="r"/>
                      <a:r>
                        <a:rPr lang="sv-SE" sz="1400" dirty="0"/>
                        <a:t>12 tillägg</a:t>
                      </a:r>
                    </a:p>
                  </a:txBody>
                  <a:tcPr/>
                </a:tc>
                <a:tc>
                  <a:txBody>
                    <a:bodyPr/>
                    <a:lstStyle/>
                    <a:p>
                      <a:pPr algn="r"/>
                      <a:r>
                        <a:rPr lang="sv-SE" sz="1400" dirty="0"/>
                        <a:t>336+56*1,0*12 = 1008</a:t>
                      </a:r>
                    </a:p>
                  </a:txBody>
                  <a:tcPr/>
                </a:tc>
                <a:extLst>
                  <a:ext uri="{0D108BD9-81ED-4DB2-BD59-A6C34878D82A}">
                    <a16:rowId xmlns:a16="http://schemas.microsoft.com/office/drawing/2014/main" val="2455877980"/>
                  </a:ext>
                </a:extLst>
              </a:tr>
            </a:tbl>
          </a:graphicData>
        </a:graphic>
      </p:graphicFrame>
      <p:sp>
        <p:nvSpPr>
          <p:cNvPr id="2" name="Rubrik 1">
            <a:extLst>
              <a:ext uri="{FF2B5EF4-FFF2-40B4-BE49-F238E27FC236}">
                <a16:creationId xmlns:a16="http://schemas.microsoft.com/office/drawing/2014/main" id="{80E8FF46-57C5-4275-8A1D-34B44CF7C4A0}"/>
              </a:ext>
            </a:extLst>
          </p:cNvPr>
          <p:cNvSpPr>
            <a:spLocks noGrp="1"/>
          </p:cNvSpPr>
          <p:nvPr>
            <p:ph type="title"/>
          </p:nvPr>
        </p:nvSpPr>
        <p:spPr/>
        <p:txBody>
          <a:bodyPr/>
          <a:lstStyle/>
          <a:p>
            <a:r>
              <a:rPr lang="sv-SE" dirty="0"/>
              <a:t>Näringsbehov</a:t>
            </a:r>
          </a:p>
        </p:txBody>
      </p:sp>
    </p:spTree>
    <p:extLst>
      <p:ext uri="{BB962C8B-B14F-4D97-AF65-F5344CB8AC3E}">
        <p14:creationId xmlns:p14="http://schemas.microsoft.com/office/powerpoint/2010/main" val="372556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79BE3626-B169-444D-9E6A-E79348253853}"/>
              </a:ext>
            </a:extLst>
          </p:cNvPr>
          <p:cNvGraphicFramePr>
            <a:graphicFrameLocks noGrp="1"/>
          </p:cNvGraphicFramePr>
          <p:nvPr>
            <p:extLst>
              <p:ext uri="{D42A27DB-BD31-4B8C-83A1-F6EECF244321}">
                <p14:modId xmlns:p14="http://schemas.microsoft.com/office/powerpoint/2010/main" val="2858275978"/>
              </p:ext>
            </p:extLst>
          </p:nvPr>
        </p:nvGraphicFramePr>
        <p:xfrm>
          <a:off x="1518607" y="4381355"/>
          <a:ext cx="9510712" cy="1483360"/>
        </p:xfrm>
        <a:graphic>
          <a:graphicData uri="http://schemas.openxmlformats.org/drawingml/2006/table">
            <a:tbl>
              <a:tblPr firstRow="1" bandRow="1">
                <a:tableStyleId>{5C22544A-7EE6-4342-B048-85BDC9FD1C3A}</a:tableStyleId>
              </a:tblPr>
              <a:tblGrid>
                <a:gridCol w="2935947">
                  <a:extLst>
                    <a:ext uri="{9D8B030D-6E8A-4147-A177-3AD203B41FA5}">
                      <a16:colId xmlns:a16="http://schemas.microsoft.com/office/drawing/2014/main" val="4058237836"/>
                    </a:ext>
                  </a:extLst>
                </a:gridCol>
                <a:gridCol w="1359017">
                  <a:extLst>
                    <a:ext uri="{9D8B030D-6E8A-4147-A177-3AD203B41FA5}">
                      <a16:colId xmlns:a16="http://schemas.microsoft.com/office/drawing/2014/main" val="414267577"/>
                    </a:ext>
                  </a:extLst>
                </a:gridCol>
                <a:gridCol w="2197915">
                  <a:extLst>
                    <a:ext uri="{9D8B030D-6E8A-4147-A177-3AD203B41FA5}">
                      <a16:colId xmlns:a16="http://schemas.microsoft.com/office/drawing/2014/main" val="1119040012"/>
                    </a:ext>
                  </a:extLst>
                </a:gridCol>
                <a:gridCol w="3017833">
                  <a:extLst>
                    <a:ext uri="{9D8B030D-6E8A-4147-A177-3AD203B41FA5}">
                      <a16:colId xmlns:a16="http://schemas.microsoft.com/office/drawing/2014/main" val="41797072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chemeClr val="lt1"/>
                          </a:solidFill>
                          <a:latin typeface="+mn-lt"/>
                          <a:ea typeface="+mn-ea"/>
                          <a:cs typeface="+mn-cs"/>
                        </a:rPr>
                        <a:t>Ungponny,</a:t>
                      </a:r>
                      <a:r>
                        <a:rPr lang="sv-SE" sz="1800" b="1" kern="1200" baseline="0" dirty="0">
                          <a:solidFill>
                            <a:schemeClr val="lt1"/>
                          </a:solidFill>
                          <a:latin typeface="+mn-lt"/>
                          <a:ea typeface="+mn-ea"/>
                          <a:cs typeface="+mn-cs"/>
                        </a:rPr>
                        <a:t> 250 kg vuxen</a:t>
                      </a:r>
                      <a:endParaRPr lang="sv-SE" sz="1800" b="1" kern="1200" dirty="0">
                        <a:solidFill>
                          <a:schemeClr val="lt1"/>
                        </a:solidFill>
                        <a:latin typeface="+mn-lt"/>
                        <a:ea typeface="+mn-ea"/>
                        <a:cs typeface="+mn-cs"/>
                      </a:endParaRPr>
                    </a:p>
                  </a:txBody>
                  <a:tcPr/>
                </a:tc>
                <a:tc>
                  <a:txBody>
                    <a:bodyPr/>
                    <a:lstStyle/>
                    <a:p>
                      <a:pPr marL="0" algn="l" defTabSz="914400" rtl="0" eaLnBrk="1" latinLnBrk="0" hangingPunct="1"/>
                      <a:endParaRPr lang="sv-SE" sz="18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kern="1200" dirty="0">
                        <a:solidFill>
                          <a:schemeClr val="lt1"/>
                        </a:solidFill>
                        <a:latin typeface="+mn-lt"/>
                        <a:ea typeface="+mn-ea"/>
                        <a:cs typeface="+mn-cs"/>
                      </a:endParaRPr>
                    </a:p>
                  </a:txBody>
                  <a:tcPr/>
                </a:tc>
                <a:tc>
                  <a:txBody>
                    <a:bodyPr/>
                    <a:lstStyle/>
                    <a:p>
                      <a:pPr marL="0" algn="l" defTabSz="914400" rtl="0" eaLnBrk="1" latinLnBrk="0" hangingPunct="1"/>
                      <a:endParaRPr lang="sv-SE" sz="1800" b="1" kern="1200" dirty="0">
                        <a:solidFill>
                          <a:schemeClr val="lt1"/>
                        </a:solidFill>
                        <a:latin typeface="+mn-lt"/>
                        <a:ea typeface="+mn-ea"/>
                        <a:cs typeface="+mn-cs"/>
                      </a:endParaRPr>
                    </a:p>
                  </a:txBody>
                  <a:tcPr/>
                </a:tc>
                <a:extLst>
                  <a:ext uri="{0D108BD9-81ED-4DB2-BD59-A6C34878D82A}">
                    <a16:rowId xmlns:a16="http://schemas.microsoft.com/office/drawing/2014/main" val="1899830168"/>
                  </a:ext>
                </a:extLst>
              </a:tr>
              <a:tr h="370840">
                <a:tc>
                  <a:txBody>
                    <a:bodyPr/>
                    <a:lstStyle/>
                    <a:p>
                      <a:r>
                        <a:rPr lang="sv-SE" sz="1400" dirty="0"/>
                        <a:t>0,5 – 1 år</a:t>
                      </a:r>
                    </a:p>
                  </a:txBody>
                  <a:tcPr/>
                </a:tc>
                <a:tc>
                  <a:txBody>
                    <a:bodyPr/>
                    <a:lstStyle/>
                    <a:p>
                      <a:pPr algn="r"/>
                      <a:r>
                        <a:rPr lang="sv-SE" sz="1400" dirty="0"/>
                        <a:t>38</a:t>
                      </a:r>
                    </a:p>
                  </a:txBody>
                  <a:tcPr/>
                </a:tc>
                <a:tc>
                  <a:txBody>
                    <a:bodyPr/>
                    <a:lstStyle/>
                    <a:p>
                      <a:pPr algn="r"/>
                      <a:r>
                        <a:rPr lang="sv-SE" sz="1400" dirty="0"/>
                        <a:t>8,5</a:t>
                      </a:r>
                    </a:p>
                  </a:txBody>
                  <a:tcPr/>
                </a:tc>
                <a:tc>
                  <a:txBody>
                    <a:bodyPr/>
                    <a:lstStyle/>
                    <a:p>
                      <a:pPr algn="r"/>
                      <a:r>
                        <a:rPr lang="sv-SE" sz="1400" dirty="0"/>
                        <a:t>321</a:t>
                      </a:r>
                    </a:p>
                  </a:txBody>
                  <a:tcPr/>
                </a:tc>
                <a:extLst>
                  <a:ext uri="{0D108BD9-81ED-4DB2-BD59-A6C34878D82A}">
                    <a16:rowId xmlns:a16="http://schemas.microsoft.com/office/drawing/2014/main" val="2951793044"/>
                  </a:ext>
                </a:extLst>
              </a:tr>
              <a:tr h="370840">
                <a:tc>
                  <a:txBody>
                    <a:bodyPr/>
                    <a:lstStyle/>
                    <a:p>
                      <a:r>
                        <a:rPr lang="sv-SE" sz="1400" dirty="0"/>
                        <a:t>1 – 2 år</a:t>
                      </a:r>
                    </a:p>
                  </a:txBody>
                  <a:tcPr/>
                </a:tc>
                <a:tc>
                  <a:txBody>
                    <a:bodyPr/>
                    <a:lstStyle/>
                    <a:p>
                      <a:pPr algn="r"/>
                      <a:r>
                        <a:rPr lang="sv-SE" sz="1400" dirty="0"/>
                        <a:t>38</a:t>
                      </a:r>
                    </a:p>
                  </a:txBody>
                  <a:tcPr/>
                </a:tc>
                <a:tc>
                  <a:txBody>
                    <a:bodyPr/>
                    <a:lstStyle/>
                    <a:p>
                      <a:pPr algn="r"/>
                      <a:r>
                        <a:rPr lang="sv-SE" sz="1400" dirty="0"/>
                        <a:t>7</a:t>
                      </a:r>
                    </a:p>
                  </a:txBody>
                  <a:tcPr/>
                </a:tc>
                <a:tc>
                  <a:txBody>
                    <a:bodyPr/>
                    <a:lstStyle/>
                    <a:p>
                      <a:pPr algn="r"/>
                      <a:r>
                        <a:rPr lang="sv-SE" sz="1400" dirty="0"/>
                        <a:t>263</a:t>
                      </a:r>
                    </a:p>
                  </a:txBody>
                  <a:tcPr/>
                </a:tc>
                <a:extLst>
                  <a:ext uri="{0D108BD9-81ED-4DB2-BD59-A6C34878D82A}">
                    <a16:rowId xmlns:a16="http://schemas.microsoft.com/office/drawing/2014/main" val="1168943235"/>
                  </a:ext>
                </a:extLst>
              </a:tr>
              <a:tr h="370840">
                <a:tc>
                  <a:txBody>
                    <a:bodyPr/>
                    <a:lstStyle/>
                    <a:p>
                      <a:r>
                        <a:rPr lang="sv-SE" sz="1400" baseline="0" dirty="0"/>
                        <a:t>2 – 3 år</a:t>
                      </a:r>
                    </a:p>
                  </a:txBody>
                  <a:tcPr/>
                </a:tc>
                <a:tc>
                  <a:txBody>
                    <a:bodyPr/>
                    <a:lstStyle/>
                    <a:p>
                      <a:pPr algn="r"/>
                      <a:r>
                        <a:rPr lang="sv-SE" sz="1400" dirty="0"/>
                        <a:t>39</a:t>
                      </a:r>
                    </a:p>
                  </a:txBody>
                  <a:tcPr/>
                </a:tc>
                <a:tc>
                  <a:txBody>
                    <a:bodyPr/>
                    <a:lstStyle/>
                    <a:p>
                      <a:pPr algn="r"/>
                      <a:r>
                        <a:rPr lang="sv-SE" sz="1400" dirty="0"/>
                        <a:t>6,5</a:t>
                      </a:r>
                    </a:p>
                  </a:txBody>
                  <a:tcPr/>
                </a:tc>
                <a:tc>
                  <a:txBody>
                    <a:bodyPr/>
                    <a:lstStyle/>
                    <a:p>
                      <a:pPr algn="r"/>
                      <a:r>
                        <a:rPr lang="sv-SE" sz="1400" dirty="0"/>
                        <a:t>252</a:t>
                      </a:r>
                    </a:p>
                  </a:txBody>
                  <a:tcPr/>
                </a:tc>
                <a:extLst>
                  <a:ext uri="{0D108BD9-81ED-4DB2-BD59-A6C34878D82A}">
                    <a16:rowId xmlns:a16="http://schemas.microsoft.com/office/drawing/2014/main" val="633492144"/>
                  </a:ext>
                </a:extLst>
              </a:tr>
            </a:tbl>
          </a:graphicData>
        </a:graphic>
      </p:graphicFrame>
      <p:graphicFrame>
        <p:nvGraphicFramePr>
          <p:cNvPr id="5" name="Platshållare för innehåll 4">
            <a:extLst>
              <a:ext uri="{FF2B5EF4-FFF2-40B4-BE49-F238E27FC236}">
                <a16:creationId xmlns:a16="http://schemas.microsoft.com/office/drawing/2014/main" id="{1D2E9DF8-9EB2-4A49-A851-5F6FA0349FA4}"/>
              </a:ext>
            </a:extLst>
          </p:cNvPr>
          <p:cNvGraphicFramePr>
            <a:graphicFrameLocks noGrp="1"/>
          </p:cNvGraphicFramePr>
          <p:nvPr>
            <p:ph idx="1"/>
            <p:extLst>
              <p:ext uri="{D42A27DB-BD31-4B8C-83A1-F6EECF244321}">
                <p14:modId xmlns:p14="http://schemas.microsoft.com/office/powerpoint/2010/main" val="532355384"/>
              </p:ext>
            </p:extLst>
          </p:nvPr>
        </p:nvGraphicFramePr>
        <p:xfrm>
          <a:off x="1518607" y="1506075"/>
          <a:ext cx="9510712" cy="2875280"/>
        </p:xfrm>
        <a:graphic>
          <a:graphicData uri="http://schemas.openxmlformats.org/drawingml/2006/table">
            <a:tbl>
              <a:tblPr firstRow="1" bandRow="1">
                <a:tableStyleId>{5C22544A-7EE6-4342-B048-85BDC9FD1C3A}</a:tableStyleId>
              </a:tblPr>
              <a:tblGrid>
                <a:gridCol w="2935316">
                  <a:extLst>
                    <a:ext uri="{9D8B030D-6E8A-4147-A177-3AD203B41FA5}">
                      <a16:colId xmlns:a16="http://schemas.microsoft.com/office/drawing/2014/main" val="2926400726"/>
                    </a:ext>
                  </a:extLst>
                </a:gridCol>
                <a:gridCol w="1359017">
                  <a:extLst>
                    <a:ext uri="{9D8B030D-6E8A-4147-A177-3AD203B41FA5}">
                      <a16:colId xmlns:a16="http://schemas.microsoft.com/office/drawing/2014/main" val="1605300047"/>
                    </a:ext>
                  </a:extLst>
                </a:gridCol>
                <a:gridCol w="2189526">
                  <a:extLst>
                    <a:ext uri="{9D8B030D-6E8A-4147-A177-3AD203B41FA5}">
                      <a16:colId xmlns:a16="http://schemas.microsoft.com/office/drawing/2014/main" val="4088987403"/>
                    </a:ext>
                  </a:extLst>
                </a:gridCol>
                <a:gridCol w="3026853">
                  <a:extLst>
                    <a:ext uri="{9D8B030D-6E8A-4147-A177-3AD203B41FA5}">
                      <a16:colId xmlns:a16="http://schemas.microsoft.com/office/drawing/2014/main" val="249278374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chemeClr val="lt1"/>
                          </a:solidFill>
                          <a:latin typeface="+mn-lt"/>
                          <a:ea typeface="+mn-ea"/>
                          <a:cs typeface="+mn-cs"/>
                        </a:rPr>
                        <a:t>Vuxen</a:t>
                      </a:r>
                      <a:r>
                        <a:rPr lang="sv-SE" sz="1800" b="1" kern="1200" baseline="0" dirty="0">
                          <a:solidFill>
                            <a:schemeClr val="lt1"/>
                          </a:solidFill>
                          <a:latin typeface="+mn-lt"/>
                          <a:ea typeface="+mn-ea"/>
                          <a:cs typeface="+mn-cs"/>
                        </a:rPr>
                        <a:t> p</a:t>
                      </a:r>
                      <a:r>
                        <a:rPr lang="sv-SE" sz="1800" b="1" kern="1200" dirty="0">
                          <a:solidFill>
                            <a:schemeClr val="lt1"/>
                          </a:solidFill>
                          <a:latin typeface="+mn-lt"/>
                          <a:ea typeface="+mn-ea"/>
                          <a:cs typeface="+mn-cs"/>
                        </a:rPr>
                        <a:t>onny 250 kg</a:t>
                      </a:r>
                    </a:p>
                  </a:txBody>
                  <a:tcPr/>
                </a:tc>
                <a:tc>
                  <a:txBody>
                    <a:bodyPr/>
                    <a:lstStyle/>
                    <a:p>
                      <a:pPr algn="r"/>
                      <a:r>
                        <a:rPr lang="sv-SE" sz="1600" dirty="0"/>
                        <a:t>Energi </a:t>
                      </a:r>
                    </a:p>
                    <a:p>
                      <a:pPr algn="r"/>
                      <a:r>
                        <a:rPr lang="sv-SE" sz="1600" dirty="0"/>
                        <a:t>MJ</a:t>
                      </a:r>
                    </a:p>
                  </a:txBody>
                  <a:tcPr/>
                </a:tc>
                <a:tc>
                  <a:txBody>
                    <a:bodyPr/>
                    <a:lstStyle/>
                    <a:p>
                      <a:pPr algn="r"/>
                      <a:r>
                        <a:rPr lang="sv-SE" sz="1600" dirty="0"/>
                        <a:t>Smältbart rå- protein g per MJ</a:t>
                      </a:r>
                    </a:p>
                  </a:txBody>
                  <a:tcPr/>
                </a:tc>
                <a:tc>
                  <a:txBody>
                    <a:bodyPr/>
                    <a:lstStyle/>
                    <a:p>
                      <a:pPr algn="r"/>
                      <a:r>
                        <a:rPr lang="sv-SE" sz="1600" dirty="0"/>
                        <a:t>Mängd smältbart råprotein, g</a:t>
                      </a:r>
                    </a:p>
                  </a:txBody>
                  <a:tcPr/>
                </a:tc>
                <a:extLst>
                  <a:ext uri="{0D108BD9-81ED-4DB2-BD59-A6C34878D82A}">
                    <a16:rowId xmlns:a16="http://schemas.microsoft.com/office/drawing/2014/main" val="3900010871"/>
                  </a:ext>
                </a:extLst>
              </a:tr>
              <a:tr h="370840">
                <a:tc>
                  <a:txBody>
                    <a:bodyPr/>
                    <a:lstStyle/>
                    <a:p>
                      <a:r>
                        <a:rPr lang="sv-SE" sz="1400" dirty="0"/>
                        <a:t>Vila, rids då och då - grundbehov</a:t>
                      </a:r>
                    </a:p>
                  </a:txBody>
                  <a:tcPr/>
                </a:tc>
                <a:tc>
                  <a:txBody>
                    <a:bodyPr/>
                    <a:lstStyle/>
                    <a:p>
                      <a:pPr algn="r"/>
                      <a:r>
                        <a:rPr lang="sv-SE" sz="1400" dirty="0"/>
                        <a:t>30</a:t>
                      </a:r>
                    </a:p>
                  </a:txBody>
                  <a:tcPr/>
                </a:tc>
                <a:tc>
                  <a:txBody>
                    <a:bodyPr/>
                    <a:lstStyle/>
                    <a:p>
                      <a:pPr algn="r"/>
                      <a:r>
                        <a:rPr lang="sv-SE" sz="1400" dirty="0"/>
                        <a:t>6</a:t>
                      </a:r>
                    </a:p>
                  </a:txBody>
                  <a:tcPr/>
                </a:tc>
                <a:tc>
                  <a:txBody>
                    <a:bodyPr/>
                    <a:lstStyle/>
                    <a:p>
                      <a:pPr algn="r"/>
                      <a:r>
                        <a:rPr lang="sv-SE" sz="1400" dirty="0"/>
                        <a:t>30*6=180</a:t>
                      </a:r>
                    </a:p>
                  </a:txBody>
                  <a:tcPr/>
                </a:tc>
                <a:extLst>
                  <a:ext uri="{0D108BD9-81ED-4DB2-BD59-A6C34878D82A}">
                    <a16:rowId xmlns:a16="http://schemas.microsoft.com/office/drawing/2014/main" val="2012612098"/>
                  </a:ext>
                </a:extLst>
              </a:tr>
              <a:tr h="370840">
                <a:tc>
                  <a:txBody>
                    <a:bodyPr/>
                    <a:lstStyle/>
                    <a:p>
                      <a:r>
                        <a:rPr lang="sv-SE" sz="1400" dirty="0"/>
                        <a:t>Lätt arbete (2 </a:t>
                      </a:r>
                      <a:r>
                        <a:rPr lang="sv-SE" sz="1400" dirty="0" err="1"/>
                        <a:t>tim</a:t>
                      </a:r>
                      <a:r>
                        <a:rPr lang="sv-SE" sz="1400" dirty="0"/>
                        <a:t> ridning/dag), +50%</a:t>
                      </a:r>
                    </a:p>
                  </a:txBody>
                  <a:tcPr/>
                </a:tc>
                <a:tc>
                  <a:txBody>
                    <a:bodyPr/>
                    <a:lstStyle/>
                    <a:p>
                      <a:pPr algn="r"/>
                      <a:r>
                        <a:rPr lang="sv-SE" sz="1400" dirty="0"/>
                        <a:t>30*1,5 = 45</a:t>
                      </a:r>
                    </a:p>
                  </a:txBody>
                  <a:tcPr/>
                </a:tc>
                <a:tc>
                  <a:txBody>
                    <a:bodyPr/>
                    <a:lstStyle/>
                    <a:p>
                      <a:pPr algn="r"/>
                      <a:r>
                        <a:rPr lang="sv-SE" sz="1400" dirty="0"/>
                        <a:t>6</a:t>
                      </a:r>
                    </a:p>
                  </a:txBody>
                  <a:tcPr/>
                </a:tc>
                <a:tc>
                  <a:txBody>
                    <a:bodyPr/>
                    <a:lstStyle/>
                    <a:p>
                      <a:pPr algn="r"/>
                      <a:r>
                        <a:rPr lang="sv-SE" sz="1400" dirty="0"/>
                        <a:t>45*6=270</a:t>
                      </a:r>
                    </a:p>
                  </a:txBody>
                  <a:tcPr/>
                </a:tc>
                <a:extLst>
                  <a:ext uri="{0D108BD9-81ED-4DB2-BD59-A6C34878D82A}">
                    <a16:rowId xmlns:a16="http://schemas.microsoft.com/office/drawing/2014/main" val="166179289"/>
                  </a:ext>
                </a:extLst>
              </a:tr>
              <a:tr h="370840">
                <a:tc>
                  <a:txBody>
                    <a:bodyPr/>
                    <a:lstStyle/>
                    <a:p>
                      <a:r>
                        <a:rPr lang="sv-SE" sz="1400" dirty="0"/>
                        <a:t>Hårt arbete,</a:t>
                      </a:r>
                      <a:r>
                        <a:rPr lang="sv-SE" sz="1400" baseline="0" dirty="0"/>
                        <a:t> elitnivå, +100%</a:t>
                      </a:r>
                    </a:p>
                  </a:txBody>
                  <a:tcPr/>
                </a:tc>
                <a:tc>
                  <a:txBody>
                    <a:bodyPr/>
                    <a:lstStyle/>
                    <a:p>
                      <a:pPr algn="r"/>
                      <a:r>
                        <a:rPr lang="sv-SE" sz="1400" dirty="0"/>
                        <a:t>30*2 = 60</a:t>
                      </a:r>
                    </a:p>
                  </a:txBody>
                  <a:tcPr/>
                </a:tc>
                <a:tc>
                  <a:txBody>
                    <a:bodyPr/>
                    <a:lstStyle/>
                    <a:p>
                      <a:pPr algn="r"/>
                      <a:r>
                        <a:rPr lang="sv-SE" sz="1400" dirty="0"/>
                        <a:t>6</a:t>
                      </a:r>
                    </a:p>
                  </a:txBody>
                  <a:tcPr/>
                </a:tc>
                <a:tc>
                  <a:txBody>
                    <a:bodyPr/>
                    <a:lstStyle/>
                    <a:p>
                      <a:pPr algn="r"/>
                      <a:r>
                        <a:rPr lang="sv-SE" sz="1400" dirty="0"/>
                        <a:t>60*6=360</a:t>
                      </a:r>
                    </a:p>
                  </a:txBody>
                  <a:tcPr/>
                </a:tc>
                <a:extLst>
                  <a:ext uri="{0D108BD9-81ED-4DB2-BD59-A6C34878D82A}">
                    <a16:rowId xmlns:a16="http://schemas.microsoft.com/office/drawing/2014/main" val="548531276"/>
                  </a:ext>
                </a:extLst>
              </a:tr>
              <a:tr h="370840">
                <a:tc>
                  <a:txBody>
                    <a:bodyPr/>
                    <a:lstStyle/>
                    <a:p>
                      <a:r>
                        <a:rPr lang="sv-SE" sz="1400" dirty="0"/>
                        <a:t>Dräktighet</a:t>
                      </a:r>
                      <a:r>
                        <a:rPr lang="sv-SE" sz="1400" baseline="0" dirty="0"/>
                        <a:t> </a:t>
                      </a:r>
                      <a:r>
                        <a:rPr lang="sv-SE" sz="1400" dirty="0"/>
                        <a:t>månad 8-9, +15%</a:t>
                      </a:r>
                    </a:p>
                  </a:txBody>
                  <a:tcPr/>
                </a:tc>
                <a:tc>
                  <a:txBody>
                    <a:bodyPr/>
                    <a:lstStyle/>
                    <a:p>
                      <a:pPr algn="r"/>
                      <a:r>
                        <a:rPr lang="sv-SE" sz="1400" dirty="0"/>
                        <a:t>30*1,15 = 34,5</a:t>
                      </a:r>
                    </a:p>
                  </a:txBody>
                  <a:tcPr/>
                </a:tc>
                <a:tc>
                  <a:txBody>
                    <a:bodyPr/>
                    <a:lstStyle/>
                    <a:p>
                      <a:pPr algn="r"/>
                      <a:r>
                        <a:rPr lang="sv-SE" sz="1400" dirty="0"/>
                        <a:t>6 grund</a:t>
                      </a:r>
                    </a:p>
                    <a:p>
                      <a:pPr algn="r"/>
                      <a:r>
                        <a:rPr lang="sv-SE" sz="1400" dirty="0"/>
                        <a:t>12 tillägg</a:t>
                      </a:r>
                    </a:p>
                  </a:txBody>
                  <a:tcPr/>
                </a:tc>
                <a:tc>
                  <a:txBody>
                    <a:bodyPr/>
                    <a:lstStyle/>
                    <a:p>
                      <a:pPr algn="r"/>
                      <a:r>
                        <a:rPr lang="sv-SE" sz="1400" dirty="0"/>
                        <a:t>180+30*0,15*12 = 234</a:t>
                      </a:r>
                    </a:p>
                  </a:txBody>
                  <a:tcPr/>
                </a:tc>
                <a:extLst>
                  <a:ext uri="{0D108BD9-81ED-4DB2-BD59-A6C34878D82A}">
                    <a16:rowId xmlns:a16="http://schemas.microsoft.com/office/drawing/2014/main" val="2770362914"/>
                  </a:ext>
                </a:extLst>
              </a:tr>
              <a:tr h="370840">
                <a:tc>
                  <a:txBody>
                    <a:bodyPr/>
                    <a:lstStyle/>
                    <a:p>
                      <a:r>
                        <a:rPr lang="sv-SE" sz="1400" dirty="0"/>
                        <a:t>Digivning månad 1-3, +100%</a:t>
                      </a:r>
                    </a:p>
                  </a:txBody>
                  <a:tcPr/>
                </a:tc>
                <a:tc>
                  <a:txBody>
                    <a:bodyPr/>
                    <a:lstStyle/>
                    <a:p>
                      <a:pPr algn="r"/>
                      <a:r>
                        <a:rPr lang="sv-SE" sz="1400" dirty="0"/>
                        <a:t>30*2 = 60</a:t>
                      </a:r>
                    </a:p>
                  </a:txBody>
                  <a:tcPr/>
                </a:tc>
                <a:tc>
                  <a:txBody>
                    <a:bodyPr/>
                    <a:lstStyle/>
                    <a:p>
                      <a:pPr algn="r"/>
                      <a:r>
                        <a:rPr lang="sv-SE" sz="1400" dirty="0"/>
                        <a:t>6 grund</a:t>
                      </a:r>
                    </a:p>
                    <a:p>
                      <a:pPr algn="r"/>
                      <a:r>
                        <a:rPr lang="sv-SE" sz="1400" dirty="0"/>
                        <a:t>12 tillägg</a:t>
                      </a:r>
                    </a:p>
                  </a:txBody>
                  <a:tcPr/>
                </a:tc>
                <a:tc>
                  <a:txBody>
                    <a:bodyPr/>
                    <a:lstStyle/>
                    <a:p>
                      <a:pPr algn="r"/>
                      <a:r>
                        <a:rPr lang="sv-SE" sz="1400" dirty="0"/>
                        <a:t>180+30*1,0*12=540</a:t>
                      </a:r>
                    </a:p>
                  </a:txBody>
                  <a:tcPr/>
                </a:tc>
                <a:extLst>
                  <a:ext uri="{0D108BD9-81ED-4DB2-BD59-A6C34878D82A}">
                    <a16:rowId xmlns:a16="http://schemas.microsoft.com/office/drawing/2014/main" val="2455877980"/>
                  </a:ext>
                </a:extLst>
              </a:tr>
            </a:tbl>
          </a:graphicData>
        </a:graphic>
      </p:graphicFrame>
      <p:sp>
        <p:nvSpPr>
          <p:cNvPr id="2" name="Rubrik 1">
            <a:extLst>
              <a:ext uri="{FF2B5EF4-FFF2-40B4-BE49-F238E27FC236}">
                <a16:creationId xmlns:a16="http://schemas.microsoft.com/office/drawing/2014/main" id="{80E8FF46-57C5-4275-8A1D-34B44CF7C4A0}"/>
              </a:ext>
            </a:extLst>
          </p:cNvPr>
          <p:cNvSpPr>
            <a:spLocks noGrp="1"/>
          </p:cNvSpPr>
          <p:nvPr>
            <p:ph type="title"/>
          </p:nvPr>
        </p:nvSpPr>
        <p:spPr/>
        <p:txBody>
          <a:bodyPr/>
          <a:lstStyle/>
          <a:p>
            <a:r>
              <a:rPr lang="sv-SE" dirty="0"/>
              <a:t>Näringsbehov</a:t>
            </a:r>
          </a:p>
        </p:txBody>
      </p:sp>
    </p:spTree>
    <p:extLst>
      <p:ext uri="{BB962C8B-B14F-4D97-AF65-F5344CB8AC3E}">
        <p14:creationId xmlns:p14="http://schemas.microsoft.com/office/powerpoint/2010/main" val="286481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C2D90D-EB39-4061-BE50-84FDD73A914E}"/>
              </a:ext>
            </a:extLst>
          </p:cNvPr>
          <p:cNvSpPr>
            <a:spLocks noGrp="1"/>
          </p:cNvSpPr>
          <p:nvPr>
            <p:ph type="title"/>
          </p:nvPr>
        </p:nvSpPr>
        <p:spPr/>
        <p:txBody>
          <a:bodyPr/>
          <a:lstStyle/>
          <a:p>
            <a:r>
              <a:rPr lang="sv-SE" dirty="0"/>
              <a:t>Motverka kolik och magsår</a:t>
            </a:r>
          </a:p>
        </p:txBody>
      </p:sp>
      <p:sp>
        <p:nvSpPr>
          <p:cNvPr id="3" name="Platshållare för innehåll 2">
            <a:extLst>
              <a:ext uri="{FF2B5EF4-FFF2-40B4-BE49-F238E27FC236}">
                <a16:creationId xmlns:a16="http://schemas.microsoft.com/office/drawing/2014/main" id="{F5F60E48-5E82-4CF5-B318-F73B977F898F}"/>
              </a:ext>
            </a:extLst>
          </p:cNvPr>
          <p:cNvSpPr>
            <a:spLocks noGrp="1"/>
          </p:cNvSpPr>
          <p:nvPr>
            <p:ph idx="1"/>
          </p:nvPr>
        </p:nvSpPr>
        <p:spPr/>
        <p:txBody>
          <a:bodyPr/>
          <a:lstStyle/>
          <a:p>
            <a:r>
              <a:rPr lang="sv-SE" dirty="0"/>
              <a:t>Mycket grovfoder </a:t>
            </a:r>
          </a:p>
          <a:p>
            <a:r>
              <a:rPr lang="sv-SE" dirty="0"/>
              <a:t>Undvik kraftfoder </a:t>
            </a:r>
          </a:p>
          <a:p>
            <a:pPr lvl="1"/>
            <a:r>
              <a:rPr lang="sv-SE" dirty="0"/>
              <a:t>Risken med kolik ökar med mängden kraftfoder </a:t>
            </a:r>
          </a:p>
          <a:p>
            <a:pPr lvl="1"/>
            <a:r>
              <a:rPr lang="sv-SE" dirty="0"/>
              <a:t>Ge kraftfodret mitt i ett grovfodermål</a:t>
            </a:r>
          </a:p>
          <a:p>
            <a:r>
              <a:rPr lang="sv-SE" dirty="0"/>
              <a:t>Inga snabba förändringar i foderstaten</a:t>
            </a:r>
          </a:p>
          <a:p>
            <a:pPr lvl="1"/>
            <a:r>
              <a:rPr lang="sv-SE" dirty="0"/>
              <a:t>tillvänjningsperiod på ca 2 veckor </a:t>
            </a:r>
          </a:p>
          <a:p>
            <a:r>
              <a:rPr lang="sv-SE" dirty="0"/>
              <a:t>Bra hygienisk kvalitet på foder och strö</a:t>
            </a:r>
          </a:p>
          <a:p>
            <a:r>
              <a:rPr lang="sv-SE" dirty="0" err="1"/>
              <a:t>Överbeta</a:t>
            </a:r>
            <a:r>
              <a:rPr lang="sv-SE" dirty="0"/>
              <a:t> inte sommarbetena</a:t>
            </a:r>
          </a:p>
          <a:p>
            <a:r>
              <a:rPr lang="sv-SE" dirty="0"/>
              <a:t>Friskt vatten året om</a:t>
            </a:r>
          </a:p>
        </p:txBody>
      </p:sp>
    </p:spTree>
    <p:extLst>
      <p:ext uri="{BB962C8B-B14F-4D97-AF65-F5344CB8AC3E}">
        <p14:creationId xmlns:p14="http://schemas.microsoft.com/office/powerpoint/2010/main" val="2061499577"/>
      </p:ext>
    </p:extLst>
  </p:cSld>
  <p:clrMapOvr>
    <a:masterClrMapping/>
  </p:clrMapOvr>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Template>
  <TotalTime>92</TotalTime>
  <Words>1415</Words>
  <Application>Microsoft Office PowerPoint</Application>
  <PresentationFormat>Bredbild</PresentationFormat>
  <Paragraphs>364</Paragraphs>
  <Slides>22</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Office-tema</vt:lpstr>
      <vt:lpstr>Hästen</vt:lpstr>
      <vt:lpstr>Rörelse och sömn</vt:lpstr>
      <vt:lpstr>Sociala behov</vt:lpstr>
      <vt:lpstr>Utfodring</vt:lpstr>
      <vt:lpstr>Utfodring</vt:lpstr>
      <vt:lpstr>Exempel på näringsvärden på bete</vt:lpstr>
      <vt:lpstr>Näringsbehov</vt:lpstr>
      <vt:lpstr>Näringsbehov</vt:lpstr>
      <vt:lpstr>Motverka kolik och magsår</vt:lpstr>
      <vt:lpstr>Motverka fång och liknande sjukdomar</vt:lpstr>
      <vt:lpstr>Foderrelaterade beteendestörningar</vt:lpstr>
      <vt:lpstr>Mycket giftiga växter</vt:lpstr>
      <vt:lpstr>Måttligt giftiga växter</vt:lpstr>
      <vt:lpstr>Mag- och tarmparasiter</vt:lpstr>
      <vt:lpstr>Rundmaskar: Blodmask</vt:lpstr>
      <vt:lpstr>Rundmaskar: Spolmask och Springmask</vt:lpstr>
      <vt:lpstr>Rundmaskar: Fölmask och Lilla magmasken</vt:lpstr>
      <vt:lpstr>Bandmasken och Styngflugan</vt:lpstr>
      <vt:lpstr>Betesplanering för lågt parasittryck</vt:lpstr>
      <vt:lpstr>Minska smittan på betet</vt:lpstr>
      <vt:lpstr>Träckprov och avmaskning</vt:lpstr>
      <vt:lpstr>Minska risken för resistens</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Hästen</dc:title>
  <dc:creator>Caroline Sandberg</dc:creator>
  <cp:lastModifiedBy>Caroline Sandberg</cp:lastModifiedBy>
  <cp:revision>9</cp:revision>
  <dcterms:created xsi:type="dcterms:W3CDTF">2024-01-18T13:06:30Z</dcterms:created>
  <dcterms:modified xsi:type="dcterms:W3CDTF">2024-01-24T10:59:05Z</dcterms:modified>
</cp:coreProperties>
</file>