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62" r:id="rId2"/>
    <p:sldId id="288" r:id="rId3"/>
    <p:sldId id="334" r:id="rId4"/>
    <p:sldId id="290" r:id="rId5"/>
    <p:sldId id="328" r:id="rId6"/>
    <p:sldId id="329" r:id="rId7"/>
    <p:sldId id="335" r:id="rId8"/>
    <p:sldId id="294" r:id="rId9"/>
    <p:sldId id="317" r:id="rId10"/>
    <p:sldId id="322" r:id="rId11"/>
    <p:sldId id="299" r:id="rId12"/>
    <p:sldId id="318" r:id="rId13"/>
    <p:sldId id="319" r:id="rId14"/>
    <p:sldId id="302" r:id="rId15"/>
    <p:sldId id="303" r:id="rId16"/>
    <p:sldId id="304" r:id="rId17"/>
    <p:sldId id="305" r:id="rId18"/>
    <p:sldId id="306" r:id="rId19"/>
    <p:sldId id="308" r:id="rId20"/>
    <p:sldId id="307" r:id="rId21"/>
    <p:sldId id="310" r:id="rId22"/>
    <p:sldId id="313" r:id="rId23"/>
    <p:sldId id="314"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0" autoAdjust="0"/>
  </p:normalViewPr>
  <p:slideViewPr>
    <p:cSldViewPr snapToGrid="0">
      <p:cViewPr varScale="1">
        <p:scale>
          <a:sx n="89" d="100"/>
          <a:sy n="89" d="100"/>
        </p:scale>
        <p:origin x="9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2025-06-24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87A2DD-8039-4281-8F38-1E8972CF9348}" type="slidenum">
              <a:rPr lang="sv-SE" altLang="sv-SE">
                <a:latin typeface="Times New Roman" panose="02020603050405020304" pitchFamily="18" charset="0"/>
              </a:rPr>
              <a:pPr>
                <a:spcBef>
                  <a:spcPct val="0"/>
                </a:spcBef>
              </a:pPr>
              <a:t>2</a:t>
            </a:fld>
            <a:endParaRPr lang="sv-SE" altLang="sv-SE">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KRAVoREK: Gå igenom gödsling av grovfoderarealen utifrån</a:t>
            </a:r>
          </a:p>
          <a:p>
            <a:pPr eaLnBrk="1" hangingPunct="1">
              <a:spcBef>
                <a:spcPct val="0"/>
              </a:spcBef>
            </a:pPr>
            <a:r>
              <a:rPr lang="sv-SE" altLang="sv-SE"/>
              <a:t>- vallsystem</a:t>
            </a:r>
          </a:p>
          <a:p>
            <a:pPr eaLnBrk="1" hangingPunct="1">
              <a:spcBef>
                <a:spcPct val="0"/>
              </a:spcBef>
            </a:pPr>
            <a:r>
              <a:rPr lang="sv-SE" altLang="sv-SE"/>
              <a:t>- stallgödselstrategin inklusive ammoniakberäkning. Stallgödsel på vall – optimalt</a:t>
            </a:r>
          </a:p>
          <a:p>
            <a:pPr eaLnBrk="1" hangingPunct="1">
              <a:spcBef>
                <a:spcPct val="0"/>
              </a:spcBef>
            </a:pPr>
            <a:r>
              <a:rPr lang="sv-SE" altLang="sv-SE"/>
              <a:t>utnyttjande/risk för sporer i mjölken, körskador och förhöjt kaliuminnehåll i</a:t>
            </a:r>
          </a:p>
          <a:p>
            <a:pPr eaLnBrk="1" hangingPunct="1">
              <a:spcBef>
                <a:spcPct val="0"/>
              </a:spcBef>
            </a:pPr>
            <a:r>
              <a:rPr lang="sv-SE" altLang="sv-SE"/>
              <a:t>vallfodret med befintlig gödslingsplan</a:t>
            </a:r>
          </a:p>
          <a:p>
            <a:pPr eaLnBrk="1" hangingPunct="1">
              <a:spcBef>
                <a:spcPct val="0"/>
              </a:spcBef>
            </a:pPr>
            <a:r>
              <a:rPr lang="sv-SE" altLang="sv-SE"/>
              <a:t>• Gör nytt förslag till gödslingsplan för grovfodret efter förslag till förändringar.</a:t>
            </a:r>
          </a:p>
          <a:p>
            <a:pPr eaLnBrk="1" hangingPunct="1">
              <a:spcBef>
                <a:spcPct val="0"/>
              </a:spcBef>
            </a:pPr>
            <a:r>
              <a:rPr lang="sv-SE" altLang="sv-SE"/>
              <a:t>• Diskutera utlakningen före och efter åtgärder för minst ett skifte. Beakta särskilt hur</a:t>
            </a:r>
          </a:p>
          <a:p>
            <a:pPr eaLnBrk="1" hangingPunct="1">
              <a:spcBef>
                <a:spcPct val="0"/>
              </a:spcBef>
            </a:pPr>
            <a:r>
              <a:rPr lang="sv-SE" altLang="sv-SE"/>
              <a:t>vallbrottet hanteras.</a:t>
            </a:r>
          </a:p>
          <a:p>
            <a:pPr eaLnBrk="1" hangingPunct="1">
              <a:spcBef>
                <a:spcPct val="0"/>
              </a:spcBef>
            </a:pPr>
            <a:r>
              <a:rPr lang="sv-SE" altLang="sv-SE"/>
              <a:t>• Bedöm risken för lustgasavgång från marken före och efter åtgärder.</a:t>
            </a:r>
          </a:p>
          <a:p>
            <a:pPr eaLnBrk="1" hangingPunct="1">
              <a:spcBef>
                <a:spcPct val="0"/>
              </a:spcBef>
            </a:pPr>
            <a:r>
              <a:rPr lang="sv-SE" altLang="sv-SE"/>
              <a:t>Diskutera eventuell produktion av majsensilage, (sortval och) hur majsgrödan bör gödslas</a:t>
            </a:r>
          </a:p>
          <a:p>
            <a:pPr eaLnBrk="1" hangingPunct="1">
              <a:spcBef>
                <a:spcPct val="0"/>
              </a:spcBef>
            </a:pPr>
            <a:r>
              <a:rPr lang="sv-SE" altLang="sv-SE"/>
              <a:t>(och vid vilken tidpunkt den bör skördas för att uppnå önskad grovfoderkvalitet.)</a:t>
            </a:r>
          </a:p>
        </p:txBody>
      </p:sp>
    </p:spTree>
    <p:extLst>
      <p:ext uri="{BB962C8B-B14F-4D97-AF65-F5344CB8AC3E}">
        <p14:creationId xmlns:p14="http://schemas.microsoft.com/office/powerpoint/2010/main" val="419464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Beräkning på en </a:t>
            </a:r>
            <a:r>
              <a:rPr lang="sv-SE" dirty="0" err="1"/>
              <a:t>typgård</a:t>
            </a:r>
            <a:r>
              <a:rPr lang="sv-SE" dirty="0"/>
              <a:t>, där man ökat andelen grovfoder i foderstaten och kunnat minska andelen köpt kraftfoder,  detta har gett mindre råprotein i foderstaten, samtidigt som avkastningen har ökat. Detta ger en högre N-effektivitet i mjölkproduktionen.  En förutsättning för att detta skall lyckas är att man skördar ett grovfoder av bra kvalité och högt näringsinnehåll.</a:t>
            </a:r>
          </a:p>
          <a:p>
            <a:endParaRPr lang="sv-SE" dirty="0"/>
          </a:p>
          <a:p>
            <a:endParaRPr lang="sv-SE" dirty="0"/>
          </a:p>
        </p:txBody>
      </p:sp>
      <p:sp>
        <p:nvSpPr>
          <p:cNvPr id="4" name="Platshållare för bildnummer 3"/>
          <p:cNvSpPr>
            <a:spLocks noGrp="1"/>
          </p:cNvSpPr>
          <p:nvPr>
            <p:ph type="sldNum" sz="quarter" idx="10"/>
          </p:nvPr>
        </p:nvSpPr>
        <p:spPr/>
        <p:txBody>
          <a:bodyPr/>
          <a:lstStyle/>
          <a:p>
            <a:fld id="{F6785CFB-9AAA-4F47-BC76-0FC8603A07AA}" type="slidenum">
              <a:rPr lang="sv-SE" smtClean="0"/>
              <a:t>12</a:t>
            </a:fld>
            <a:endParaRPr lang="sv-SE"/>
          </a:p>
        </p:txBody>
      </p:sp>
    </p:spTree>
    <p:extLst>
      <p:ext uri="{BB962C8B-B14F-4D97-AF65-F5344CB8AC3E}">
        <p14:creationId xmlns:p14="http://schemas.microsoft.com/office/powerpoint/2010/main" val="117294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Här</a:t>
            </a:r>
            <a:r>
              <a:rPr lang="sv-SE" sz="1200" kern="1200" baseline="0" dirty="0">
                <a:solidFill>
                  <a:schemeClr val="tx1"/>
                </a:solidFill>
                <a:effectLst/>
                <a:latin typeface="+mn-lt"/>
                <a:ea typeface="+mn-ea"/>
                <a:cs typeface="+mn-cs"/>
              </a:rPr>
              <a:t> kan vi se h</a:t>
            </a:r>
            <a:r>
              <a:rPr lang="sv-SE" sz="1200" kern="1200" dirty="0">
                <a:solidFill>
                  <a:schemeClr val="tx1"/>
                </a:solidFill>
                <a:effectLst/>
                <a:latin typeface="+mn-lt"/>
                <a:ea typeface="+mn-ea"/>
                <a:cs typeface="+mn-cs"/>
              </a:rPr>
              <a:t>ur mycket mindre ammoniakförluster det är från mellan första alternativet (-11270)  till alternativet med mer grovfoder (-9194), ca 18 % mindre ammoniakförluster.</a:t>
            </a:r>
          </a:p>
          <a:p>
            <a:r>
              <a:rPr lang="sv-SE" sz="1200" kern="1200" dirty="0">
                <a:solidFill>
                  <a:schemeClr val="tx1"/>
                </a:solidFill>
                <a:effectLst/>
                <a:latin typeface="+mn-lt"/>
                <a:ea typeface="+mn-ea"/>
                <a:cs typeface="+mn-cs"/>
              </a:rPr>
              <a:t>Mindre kväve i gödseln från djuren visar på högre kväveeffektivitet i produktionen. </a:t>
            </a:r>
            <a:endParaRPr lang="sv-SE" sz="1200" dirty="0"/>
          </a:p>
        </p:txBody>
      </p:sp>
      <p:sp>
        <p:nvSpPr>
          <p:cNvPr id="4" name="Platshållare för bildnummer 3"/>
          <p:cNvSpPr>
            <a:spLocks noGrp="1"/>
          </p:cNvSpPr>
          <p:nvPr>
            <p:ph type="sldNum" sz="quarter" idx="10"/>
          </p:nvPr>
        </p:nvSpPr>
        <p:spPr/>
        <p:txBody>
          <a:bodyPr/>
          <a:lstStyle/>
          <a:p>
            <a:fld id="{F6785CFB-9AAA-4F47-BC76-0FC8603A07AA}" type="slidenum">
              <a:rPr lang="sv-SE" smtClean="0"/>
              <a:t>13</a:t>
            </a:fld>
            <a:endParaRPr lang="sv-SE"/>
          </a:p>
        </p:txBody>
      </p:sp>
    </p:spTree>
    <p:extLst>
      <p:ext uri="{BB962C8B-B14F-4D97-AF65-F5344CB8AC3E}">
        <p14:creationId xmlns:p14="http://schemas.microsoft.com/office/powerpoint/2010/main" val="198139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Jordbrukets klimatpåverkan annorlunda än andra samhällssektorers. Andra växthusgaser (metan och lustgas) bidrar mest och det är en stor variation i utsläpp mellan fält eller djur och mellan år beroende på lokala förutsättningar och årsmånsvariationer. Svårare att verifiera hur stora utsläppen verkligen är.</a:t>
            </a:r>
          </a:p>
          <a:p>
            <a:pPr eaLnBrk="1" hangingPunct="1">
              <a:spcBef>
                <a:spcPct val="0"/>
              </a:spcBef>
            </a:pPr>
            <a:r>
              <a:rPr lang="sv-SE" altLang="sv-SE" dirty="0"/>
              <a:t>* M</a:t>
            </a:r>
            <a:r>
              <a:rPr lang="sv-SE" altLang="sv-SE" b="1" dirty="0"/>
              <a:t>etan</a:t>
            </a:r>
            <a:r>
              <a:rPr lang="sv-SE" altLang="sv-SE" dirty="0"/>
              <a:t> är djurhållningens växthusgas. Det bildas när organiskt material bryts ner i syrefri miljö, t ex i vommen hos kor eller i flytgödsellager. Metan kan även bildas i sumpmarker/våtmarker. Det mesta av metan från jordbruket bildas i vommen hos idisslare.</a:t>
            </a:r>
          </a:p>
          <a:p>
            <a:pPr eaLnBrk="1" hangingPunct="1">
              <a:spcBef>
                <a:spcPct val="0"/>
              </a:spcBef>
            </a:pPr>
            <a:r>
              <a:rPr lang="sv-SE" altLang="sv-SE" b="1" dirty="0"/>
              <a:t>* Lustgas</a:t>
            </a:r>
            <a:r>
              <a:rPr lang="sv-SE" altLang="sv-SE" dirty="0"/>
              <a:t> är en form av kväve (N2O). Det mesta av lustgasen från svenskt jordbruk bildas när kväve omsätts i marken, men det bildas även en del vid lagring av stallgödsel.</a:t>
            </a:r>
          </a:p>
          <a:p>
            <a:pPr eaLnBrk="1" hangingPunct="1">
              <a:spcBef>
                <a:spcPct val="0"/>
              </a:spcBef>
            </a:pPr>
            <a:r>
              <a:rPr lang="sv-SE" altLang="sv-SE" b="1" dirty="0"/>
              <a:t>* Markens kolförråd </a:t>
            </a:r>
            <a:r>
              <a:rPr lang="sv-SE" altLang="sv-SE" dirty="0"/>
              <a:t>kan både öka (inlagring av kol, marken blir en kolsänka) och minska (avgång av koldioxid). Det varierar mycket mellan olika jordar. Koldioxidavgången kan vara mycket hög från mulljordar (ökad syretillgång efter dränering ger hög mineralisering), medan t ex naturbetesmarker kan vara kolsänkor.</a:t>
            </a:r>
          </a:p>
          <a:p>
            <a:pPr eaLnBrk="1" hangingPunct="1">
              <a:spcBef>
                <a:spcPct val="0"/>
              </a:spcBef>
            </a:pPr>
            <a:r>
              <a:rPr lang="sv-SE" altLang="sv-SE" b="1" dirty="0"/>
              <a:t>* Koldioxid från fossil energi </a:t>
            </a:r>
            <a:r>
              <a:rPr lang="sv-SE" altLang="sv-SE" dirty="0"/>
              <a:t>(diesel, olja) är oftast en mindre del jämfört med andra utsläppskällor i jordbruket.</a:t>
            </a:r>
          </a:p>
          <a:p>
            <a:pPr eaLnBrk="1" hangingPunct="1">
              <a:spcBef>
                <a:spcPct val="0"/>
              </a:spcBef>
            </a:pPr>
            <a:r>
              <a:rPr lang="sv-SE" altLang="sv-SE" dirty="0"/>
              <a:t>* </a:t>
            </a:r>
            <a:r>
              <a:rPr lang="sv-SE" altLang="sv-SE" b="1" dirty="0"/>
              <a:t>Produktion av insatsvaror </a:t>
            </a:r>
            <a:r>
              <a:rPr lang="sv-SE" altLang="sv-SE" dirty="0"/>
              <a:t>kan bidra med växthusgasutsläpp, då framförallt från produktion av mineralgödselkväve samt odling, transport, </a:t>
            </a:r>
            <a:r>
              <a:rPr lang="sv-SE" altLang="sv-SE" dirty="0" err="1"/>
              <a:t>processning</a:t>
            </a:r>
            <a:r>
              <a:rPr lang="sv-SE" altLang="sv-SE" dirty="0"/>
              <a:t> av inköpt foder.</a:t>
            </a:r>
          </a:p>
          <a:p>
            <a:pPr eaLnBrk="1" hangingPunct="1">
              <a:spcBef>
                <a:spcPct val="0"/>
              </a:spcBef>
            </a:pPr>
            <a:endParaRPr lang="sv-SE" altLang="sv-SE" dirty="0"/>
          </a:p>
        </p:txBody>
      </p:sp>
      <p:sp>
        <p:nvSpPr>
          <p:cNvPr id="1116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0CC190-4C22-4F9D-B60E-7C61DDD597E8}" type="slidenum">
              <a:rPr lang="sv-SE" altLang="sv-SE">
                <a:latin typeface="Times New Roman" panose="02020603050405020304" pitchFamily="18" charset="0"/>
              </a:rPr>
              <a:pPr>
                <a:spcBef>
                  <a:spcPct val="0"/>
                </a:spcBef>
              </a:pPr>
              <a:t>14</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78891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Olika växthusgaser har olika stor inverkan på klimatet.</a:t>
            </a:r>
          </a:p>
          <a:p>
            <a:pPr eaLnBrk="1" hangingPunct="1">
              <a:spcBef>
                <a:spcPct val="0"/>
              </a:spcBef>
            </a:pPr>
            <a:r>
              <a:rPr lang="sv-SE" altLang="sv-SE"/>
              <a:t>1 kg koldioxid motsvarar 1 kg koldioxidekvivalenter. </a:t>
            </a:r>
          </a:p>
          <a:p>
            <a:pPr eaLnBrk="1" hangingPunct="1">
              <a:spcBef>
                <a:spcPct val="0"/>
              </a:spcBef>
            </a:pPr>
            <a:r>
              <a:rPr lang="sv-SE" altLang="sv-SE"/>
              <a:t>Metan är en kraftigare växthusgas än vad koldioxid är. 1 kg metan ger samma potentiella klimatpåverkan som 25 kg koldioxid.</a:t>
            </a:r>
          </a:p>
          <a:p>
            <a:pPr eaLnBrk="1" hangingPunct="1">
              <a:spcBef>
                <a:spcPct val="0"/>
              </a:spcBef>
            </a:pPr>
            <a:r>
              <a:rPr lang="sv-SE" altLang="sv-SE"/>
              <a:t>Lustgas är en ännu kraftigare växthusgas.</a:t>
            </a:r>
          </a:p>
        </p:txBody>
      </p:sp>
      <p:sp>
        <p:nvSpPr>
          <p:cNvPr id="1126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0EEF46-B957-48EB-A644-7444BD1C7B7C}" type="slidenum">
              <a:rPr lang="sv-SE" altLang="sv-SE">
                <a:latin typeface="Times New Roman" panose="02020603050405020304" pitchFamily="18" charset="0"/>
              </a:rPr>
              <a:pPr>
                <a:spcBef>
                  <a:spcPct val="0"/>
                </a:spcBef>
              </a:pPr>
              <a:t>15</a:t>
            </a:fld>
            <a:endParaRPr lang="sv-SE" altLang="sv-SE">
              <a:latin typeface="Times New Roman" panose="02020603050405020304" pitchFamily="18" charset="0"/>
            </a:endParaRPr>
          </a:p>
        </p:txBody>
      </p:sp>
    </p:spTree>
    <p:extLst>
      <p:ext uri="{BB962C8B-B14F-4D97-AF65-F5344CB8AC3E}">
        <p14:creationId xmlns:p14="http://schemas.microsoft.com/office/powerpoint/2010/main" val="75723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eaLnBrk="1" hangingPunct="1">
              <a:spcBef>
                <a:spcPct val="0"/>
              </a:spcBef>
              <a:defRPr/>
            </a:pPr>
            <a:r>
              <a:rPr lang="sv-SE" altLang="sv-SE" b="1" dirty="0"/>
              <a:t>Metan</a:t>
            </a:r>
            <a:r>
              <a:rPr lang="sv-SE" altLang="sv-SE" dirty="0"/>
              <a:t> </a:t>
            </a:r>
            <a:r>
              <a:rPr lang="sv-SE" altLang="sv-SE" b="1" dirty="0"/>
              <a:t>(CH</a:t>
            </a:r>
            <a:r>
              <a:rPr lang="sv-SE" altLang="sv-SE" b="1" baseline="-25000" dirty="0"/>
              <a:t>4</a:t>
            </a:r>
            <a:r>
              <a:rPr lang="sv-SE" altLang="sv-SE" b="1" dirty="0"/>
              <a:t>)</a:t>
            </a:r>
            <a:r>
              <a:rPr lang="sv-SE" dirty="0"/>
              <a:t> bildas i mikrobiologiska processer i syrefri miljö främst i flytgödsel i stall och lager.</a:t>
            </a:r>
            <a:endParaRPr lang="sv-SE" u="sng" dirty="0"/>
          </a:p>
          <a:p>
            <a:pPr eaLnBrk="1" fontAlgn="auto" hangingPunct="1">
              <a:spcBef>
                <a:spcPts val="0"/>
              </a:spcBef>
              <a:spcAft>
                <a:spcPts val="0"/>
              </a:spcAft>
              <a:defRPr/>
            </a:pPr>
            <a:r>
              <a:rPr lang="sv-SE" u="sng" dirty="0"/>
              <a:t>Metanbildningen styrs av olika faktorer som:</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Egenskaper som hur lätt kolet bryts ned (</a:t>
            </a:r>
            <a:r>
              <a:rPr lang="sv-SE" u="sng" dirty="0"/>
              <a:t>andel lättillgängligt kol</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u="sng" dirty="0"/>
              <a:t>pH: </a:t>
            </a:r>
            <a:r>
              <a:rPr lang="sv-SE" dirty="0"/>
              <a:t>Lågt pH hämmar metanbildning och minskar därmed metanemissionerna (pH &lt;5,5)</a:t>
            </a:r>
          </a:p>
          <a:p>
            <a:pPr marL="171450" indent="-171450" eaLnBrk="1" fontAlgn="auto" hangingPunct="1">
              <a:spcBef>
                <a:spcPts val="0"/>
              </a:spcBef>
              <a:spcAft>
                <a:spcPts val="0"/>
              </a:spcAft>
              <a:buFont typeface="Arial" panose="020B0604020202020204" pitchFamily="34" charset="0"/>
              <a:buChar char="•"/>
              <a:defRPr/>
            </a:pPr>
            <a:r>
              <a:rPr lang="sv-SE" u="sng" dirty="0"/>
              <a:t>Temperatur</a:t>
            </a:r>
            <a:r>
              <a:rPr lang="sv-SE" dirty="0"/>
              <a:t> (begränsad produktion vid temperaturer under 10 °C), </a:t>
            </a:r>
          </a:p>
          <a:p>
            <a:pPr marL="171450" indent="-171450" eaLnBrk="1" fontAlgn="auto" hangingPunct="1">
              <a:spcBef>
                <a:spcPts val="0"/>
              </a:spcBef>
              <a:spcAft>
                <a:spcPts val="0"/>
              </a:spcAft>
              <a:buFont typeface="Arial" panose="020B0604020202020204" pitchFamily="34" charset="0"/>
              <a:buChar char="•"/>
              <a:defRPr/>
            </a:pPr>
            <a:r>
              <a:rPr lang="sv-SE" dirty="0"/>
              <a:t>”Uppehållstid” i lager (eller rötkammare),</a:t>
            </a:r>
          </a:p>
          <a:p>
            <a:pPr marL="171450" indent="-171450" eaLnBrk="1" fontAlgn="auto" hangingPunct="1">
              <a:spcBef>
                <a:spcPts val="0"/>
              </a:spcBef>
              <a:spcAft>
                <a:spcPts val="0"/>
              </a:spcAft>
              <a:buFont typeface="Arial" panose="020B0604020202020204" pitchFamily="34" charset="0"/>
              <a:buChar char="•"/>
              <a:defRPr/>
            </a:pPr>
            <a:r>
              <a:rPr lang="sv-SE" dirty="0"/>
              <a:t>Ymp dvs. finns det gammal gödsel där metanbildarna är uppförökade och aktiva, kommer metanbildningen snabbt igång i ”färsk” gödsel som förs ut i lagret.</a:t>
            </a:r>
          </a:p>
          <a:p>
            <a:pPr marL="171450" indent="-171450" eaLnBrk="1" fontAlgn="auto" hangingPunct="1">
              <a:spcBef>
                <a:spcPts val="0"/>
              </a:spcBef>
              <a:spcAft>
                <a:spcPts val="0"/>
              </a:spcAft>
              <a:buFont typeface="Arial" panose="020B0604020202020204" pitchFamily="34" charset="0"/>
              <a:buChar char="•"/>
              <a:defRPr/>
            </a:pPr>
            <a:endParaRPr lang="sv-SE" dirty="0"/>
          </a:p>
          <a:p>
            <a:pPr eaLnBrk="1" fontAlgn="auto" hangingPunct="1">
              <a:spcBef>
                <a:spcPts val="0"/>
              </a:spcBef>
              <a:spcAft>
                <a:spcPts val="0"/>
              </a:spcAft>
              <a:buFont typeface="Arial" panose="020B0604020202020204" pitchFamily="34" charset="0"/>
              <a:buNone/>
              <a:defRPr/>
            </a:pPr>
            <a:r>
              <a:rPr lang="sv-SE" dirty="0"/>
              <a:t>Kolet kan vara mer eller mindre lättnedbrytbart. </a:t>
            </a:r>
          </a:p>
          <a:p>
            <a:pPr eaLnBrk="1" fontAlgn="auto" hangingPunct="1">
              <a:spcBef>
                <a:spcPts val="0"/>
              </a:spcBef>
              <a:spcAft>
                <a:spcPts val="0"/>
              </a:spcAft>
              <a:buFont typeface="Arial" panose="020B0604020202020204" pitchFamily="34" charset="0"/>
              <a:buNone/>
              <a:defRPr/>
            </a:pPr>
            <a:r>
              <a:rPr lang="sv-SE" dirty="0"/>
              <a:t>Förhållandet mellan avgiven metan och koldioxid från organisk substans beror på temperaturen. Vid låga temperaturer förloras kolet främst som koldioxid, medan vid högre ökar metanandelen av förlusten. </a:t>
            </a:r>
          </a:p>
          <a:p>
            <a:pPr>
              <a:defRPr/>
            </a:pPr>
            <a:endParaRPr lang="sv-SE" dirty="0"/>
          </a:p>
        </p:txBody>
      </p:sp>
      <p:sp>
        <p:nvSpPr>
          <p:cNvPr id="11366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7AC03D-FA52-4ADE-9AC6-F0B7DF0CFEA0}" type="slidenum">
              <a:rPr lang="sv-SE" altLang="sv-SE" sz="1200"/>
              <a:pPr/>
              <a:t>16</a:t>
            </a:fld>
            <a:endParaRPr lang="sv-SE" altLang="sv-SE" sz="1200"/>
          </a:p>
        </p:txBody>
      </p:sp>
    </p:spTree>
    <p:extLst>
      <p:ext uri="{BB962C8B-B14F-4D97-AF65-F5344CB8AC3E}">
        <p14:creationId xmlns:p14="http://schemas.microsoft.com/office/powerpoint/2010/main" val="162080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a:defRPr/>
            </a:pPr>
            <a:r>
              <a:rPr lang="sv-SE" dirty="0"/>
              <a:t>Lustgasbildning och lustgasavgång från mark påverkas av:</a:t>
            </a:r>
          </a:p>
          <a:p>
            <a:pPr marL="171450" indent="-171450">
              <a:buFont typeface="Arial" panose="020B0604020202020204" pitchFamily="34" charset="0"/>
              <a:buChar char="•"/>
              <a:defRPr/>
            </a:pPr>
            <a:r>
              <a:rPr lang="sv-SE" dirty="0"/>
              <a:t>Markens egenskaper</a:t>
            </a:r>
          </a:p>
          <a:p>
            <a:pPr marL="171450" indent="-171450">
              <a:buFont typeface="Arial" panose="020B0604020202020204" pitchFamily="34" charset="0"/>
              <a:buChar char="•"/>
              <a:defRPr/>
            </a:pPr>
            <a:r>
              <a:rPr lang="sv-SE" dirty="0"/>
              <a:t>Väder</a:t>
            </a:r>
          </a:p>
          <a:p>
            <a:pPr marL="171450" indent="-171450">
              <a:buFont typeface="Arial" panose="020B0604020202020204" pitchFamily="34" charset="0"/>
              <a:buChar char="•"/>
              <a:defRPr/>
            </a:pPr>
            <a:r>
              <a:rPr lang="sv-SE" dirty="0"/>
              <a:t>Gödselns egenskaper</a:t>
            </a:r>
          </a:p>
          <a:p>
            <a:pPr marL="171450" indent="-171450">
              <a:buFont typeface="Arial" panose="020B0604020202020204" pitchFamily="34" charset="0"/>
              <a:buChar char="•"/>
              <a:defRPr/>
            </a:pPr>
            <a:r>
              <a:rPr lang="sv-SE" dirty="0"/>
              <a:t>Hur gödseln sprids</a:t>
            </a:r>
          </a:p>
          <a:p>
            <a:pPr marL="171450" indent="-171450">
              <a:buFont typeface="Arial" panose="020B0604020202020204" pitchFamily="34" charset="0"/>
              <a:buChar char="•"/>
              <a:defRPr/>
            </a:pPr>
            <a:r>
              <a:rPr lang="sv-SE" dirty="0"/>
              <a:t>Hur mycket restkväve som finns kvar när det inte växer någon gröda</a:t>
            </a:r>
          </a:p>
          <a:p>
            <a:pPr>
              <a:defRPr/>
            </a:pPr>
            <a:endParaRPr lang="sv-SE" dirty="0"/>
          </a:p>
          <a:p>
            <a:pPr eaLnBrk="1" hangingPunct="1">
              <a:spcBef>
                <a:spcPct val="0"/>
              </a:spcBef>
              <a:defRPr/>
            </a:pPr>
            <a:r>
              <a:rPr lang="sv-SE" altLang="sv-SE" b="1" dirty="0">
                <a:solidFill>
                  <a:srgbClr val="FF0000"/>
                </a:solidFill>
              </a:rPr>
              <a:t>Lustgas (N</a:t>
            </a:r>
            <a:r>
              <a:rPr lang="sv-SE" altLang="sv-SE" b="1" baseline="-25000" dirty="0">
                <a:solidFill>
                  <a:srgbClr val="FF0000"/>
                </a:solidFill>
              </a:rPr>
              <a:t>2</a:t>
            </a:r>
            <a:r>
              <a:rPr lang="sv-SE" altLang="sv-SE" b="1" dirty="0">
                <a:solidFill>
                  <a:srgbClr val="FF0000"/>
                </a:solidFill>
              </a:rPr>
              <a:t>O): </a:t>
            </a:r>
            <a:r>
              <a:rPr lang="sv-SE" altLang="sv-SE" dirty="0"/>
              <a:t>Lustgas bildas biologiskt av bakterier och svamp i marken genom främst två processer; nitrifikation och </a:t>
            </a:r>
            <a:r>
              <a:rPr lang="sv-SE" altLang="sv-SE" dirty="0" err="1"/>
              <a:t>denitrifikation</a:t>
            </a:r>
            <a:r>
              <a:rPr lang="sv-SE" altLang="sv-SE" dirty="0"/>
              <a:t>. </a:t>
            </a:r>
          </a:p>
          <a:p>
            <a:pPr eaLnBrk="1" hangingPunct="1">
              <a:spcBef>
                <a:spcPct val="0"/>
              </a:spcBef>
              <a:defRPr/>
            </a:pPr>
            <a:r>
              <a:rPr lang="sv-SE" altLang="sv-SE" dirty="0"/>
              <a:t>Under nitrifikation, som är en aerob dvs. syrekrävande process, mineraliseras organiskt bundet kväve och kan sedan oxideras till nitrat. </a:t>
            </a:r>
          </a:p>
          <a:p>
            <a:pPr eaLnBrk="1" hangingPunct="1">
              <a:spcBef>
                <a:spcPct val="0"/>
              </a:spcBef>
              <a:defRPr/>
            </a:pPr>
            <a:r>
              <a:rPr lang="sv-SE" altLang="sv-SE" i="1" u="sng" dirty="0"/>
              <a:t>Nitrifikation: </a:t>
            </a:r>
            <a:r>
              <a:rPr lang="sv-SE" altLang="sv-SE" dirty="0"/>
              <a:t>Organiskt N→ NH</a:t>
            </a:r>
            <a:r>
              <a:rPr lang="sv-SE" altLang="sv-SE" baseline="-25000" dirty="0"/>
              <a:t>4</a:t>
            </a:r>
            <a:r>
              <a:rPr lang="sv-SE" altLang="sv-SE" baseline="30000" dirty="0"/>
              <a:t>+</a:t>
            </a:r>
            <a:r>
              <a:rPr lang="sv-SE" altLang="sv-SE" dirty="0"/>
              <a:t> → nitrit (NO</a:t>
            </a:r>
            <a:r>
              <a:rPr lang="sv-SE" altLang="sv-SE" baseline="-25000" dirty="0"/>
              <a:t>2</a:t>
            </a:r>
            <a:r>
              <a:rPr lang="sv-SE" altLang="sv-SE" baseline="30000" dirty="0"/>
              <a:t>-</a:t>
            </a:r>
            <a:r>
              <a:rPr lang="sv-SE" altLang="sv-SE" dirty="0"/>
              <a:t>) → nitrat (NO</a:t>
            </a:r>
            <a:r>
              <a:rPr lang="sv-SE" altLang="sv-SE" baseline="-25000" dirty="0"/>
              <a:t>3</a:t>
            </a:r>
            <a:r>
              <a:rPr lang="sv-SE" altLang="sv-SE" baseline="30000" dirty="0"/>
              <a:t>-</a:t>
            </a:r>
            <a:r>
              <a:rPr lang="sv-SE" altLang="sv-SE" dirty="0"/>
              <a:t>)</a:t>
            </a:r>
          </a:p>
          <a:p>
            <a:pPr eaLnBrk="1" hangingPunct="1">
              <a:spcBef>
                <a:spcPct val="0"/>
              </a:spcBef>
              <a:defRPr/>
            </a:pPr>
            <a:r>
              <a:rPr lang="sv-SE" altLang="sv-SE" dirty="0"/>
              <a:t>N</a:t>
            </a:r>
            <a:r>
              <a:rPr lang="sv-SE" altLang="sv-SE" baseline="-25000" dirty="0"/>
              <a:t>2</a:t>
            </a:r>
            <a:r>
              <a:rPr lang="sv-SE" altLang="sv-SE" dirty="0"/>
              <a:t>O kan bildas som en biprodukt i nitrifikationsprocessen. </a:t>
            </a:r>
          </a:p>
          <a:p>
            <a:pPr eaLnBrk="1" hangingPunct="1">
              <a:spcBef>
                <a:spcPct val="0"/>
              </a:spcBef>
              <a:defRPr/>
            </a:pPr>
            <a:r>
              <a:rPr lang="sv-SE" altLang="sv-SE" dirty="0"/>
              <a:t>Under </a:t>
            </a:r>
            <a:r>
              <a:rPr lang="sv-SE" altLang="sv-SE" i="1" u="sng" dirty="0" err="1"/>
              <a:t>denitrifikation</a:t>
            </a:r>
            <a:r>
              <a:rPr lang="sv-SE" altLang="sv-SE" dirty="0"/>
              <a:t>, som är en anaerob dvs. syrefri process, omvandlas eller reduceras nitrat först till N</a:t>
            </a:r>
            <a:r>
              <a:rPr lang="sv-SE" altLang="sv-SE" baseline="-25000" dirty="0"/>
              <a:t>2</a:t>
            </a:r>
            <a:r>
              <a:rPr lang="sv-SE" altLang="sv-SE" dirty="0"/>
              <a:t>O och sedan till kvävgas (N</a:t>
            </a:r>
            <a:r>
              <a:rPr lang="sv-SE" altLang="sv-SE" baseline="-25000" dirty="0"/>
              <a:t>2</a:t>
            </a:r>
            <a:r>
              <a:rPr lang="sv-SE" altLang="sv-SE" dirty="0"/>
              <a:t>). Se stegen i </a:t>
            </a:r>
            <a:r>
              <a:rPr lang="sv-SE" altLang="sv-SE" dirty="0" err="1"/>
              <a:t>denitrifika­tionen</a:t>
            </a:r>
            <a:r>
              <a:rPr lang="sv-SE" altLang="sv-SE" dirty="0"/>
              <a:t> nedan:</a:t>
            </a:r>
          </a:p>
          <a:p>
            <a:pPr eaLnBrk="1" hangingPunct="1">
              <a:spcBef>
                <a:spcPct val="0"/>
              </a:spcBef>
              <a:defRPr/>
            </a:pPr>
            <a:r>
              <a:rPr lang="sv-SE" altLang="sv-SE" dirty="0" err="1"/>
              <a:t>Denitrifikation</a:t>
            </a:r>
            <a:r>
              <a:rPr lang="sv-SE" altLang="sv-SE" dirty="0"/>
              <a:t>: NO</a:t>
            </a:r>
            <a:r>
              <a:rPr lang="sv-SE" altLang="sv-SE" baseline="-25000" dirty="0"/>
              <a:t>3</a:t>
            </a:r>
            <a:r>
              <a:rPr lang="sv-SE" altLang="sv-SE" baseline="30000" dirty="0"/>
              <a:t>-</a:t>
            </a:r>
            <a:r>
              <a:rPr lang="sv-SE" altLang="sv-SE" dirty="0"/>
              <a:t>→ NO</a:t>
            </a:r>
            <a:r>
              <a:rPr lang="sv-SE" altLang="sv-SE" baseline="-25000" dirty="0"/>
              <a:t>2</a:t>
            </a:r>
            <a:r>
              <a:rPr lang="sv-SE" altLang="sv-SE" baseline="30000" dirty="0"/>
              <a:t>-</a:t>
            </a:r>
            <a:r>
              <a:rPr lang="sv-SE" altLang="sv-SE" dirty="0"/>
              <a:t> → NO → N</a:t>
            </a:r>
            <a:r>
              <a:rPr lang="sv-SE" altLang="sv-SE" baseline="-25000" dirty="0"/>
              <a:t>2</a:t>
            </a:r>
            <a:r>
              <a:rPr lang="sv-SE" altLang="sv-SE" dirty="0"/>
              <a:t>O → N</a:t>
            </a:r>
            <a:r>
              <a:rPr lang="sv-SE" altLang="sv-SE" baseline="-25000" dirty="0"/>
              <a:t>2</a:t>
            </a:r>
            <a:endParaRPr lang="sv-SE" altLang="sv-SE" dirty="0"/>
          </a:p>
          <a:p>
            <a:pPr eaLnBrk="1" hangingPunct="1">
              <a:spcBef>
                <a:spcPct val="0"/>
              </a:spcBef>
              <a:defRPr/>
            </a:pPr>
            <a:endParaRPr lang="sv-SE" altLang="sv-SE" dirty="0"/>
          </a:p>
          <a:p>
            <a:pPr eaLnBrk="1" hangingPunct="1">
              <a:spcBef>
                <a:spcPct val="0"/>
              </a:spcBef>
              <a:defRPr/>
            </a:pPr>
            <a:r>
              <a:rPr lang="sv-SE" altLang="sv-SE" dirty="0"/>
              <a:t>Referenser</a:t>
            </a:r>
          </a:p>
          <a:p>
            <a:pPr>
              <a:defRPr/>
            </a:pPr>
            <a:r>
              <a:rPr lang="en-US" altLang="sv-SE" dirty="0"/>
              <a:t>Nordberg, Å. 1996. One- and two-phase anaerobic digestion of ley crop silage with and without liquid recirculation. </a:t>
            </a:r>
            <a:r>
              <a:rPr lang="sv-SE" altLang="sv-SE" dirty="0"/>
              <a:t>Doktorsavhandling. Rapport 64, Institutionen för mikrobiologi, SLU, Uppsala.  ISBN 91-576-5135-3.</a:t>
            </a:r>
          </a:p>
          <a:p>
            <a:pPr>
              <a:defRPr/>
            </a:pPr>
            <a:r>
              <a:rPr lang="da-DK" altLang="sv-SE" dirty="0"/>
              <a:t>Firestone M.K. &amp; Davidson E.A., 1989. </a:t>
            </a:r>
            <a:r>
              <a:rPr lang="en-GB" altLang="sv-SE" dirty="0"/>
              <a:t>Microbial basis of NO and N2O production and consumption in soil. pp 7-21 </a:t>
            </a:r>
            <a:r>
              <a:rPr lang="en-GB" altLang="sv-SE" dirty="0" err="1"/>
              <a:t>i</a:t>
            </a:r>
            <a:r>
              <a:rPr lang="en-GB" altLang="sv-SE" dirty="0"/>
              <a:t> </a:t>
            </a:r>
            <a:r>
              <a:rPr lang="en-GB" altLang="sv-SE" dirty="0" err="1"/>
              <a:t>Andreae</a:t>
            </a:r>
            <a:r>
              <a:rPr lang="en-GB" altLang="sv-SE" dirty="0"/>
              <a:t>, M.O. &amp; Schimel D.S. (</a:t>
            </a:r>
            <a:r>
              <a:rPr lang="en-GB" altLang="sv-SE" dirty="0" err="1"/>
              <a:t>Eds</a:t>
            </a:r>
            <a:r>
              <a:rPr lang="en-GB" altLang="sv-SE" dirty="0"/>
              <a:t>) Exchange of trace gases between terrestrial ecosystems and the atmosphere. John Wiley &amp; Sons Ltd., Chichester. </a:t>
            </a:r>
            <a:endParaRPr lang="en-US" altLang="sv-SE" dirty="0"/>
          </a:p>
          <a:p>
            <a:pPr>
              <a:defRPr/>
            </a:pPr>
            <a:r>
              <a:rPr lang="en-US" altLang="sv-SE" dirty="0"/>
              <a:t>Sylvia D.M., </a:t>
            </a:r>
            <a:r>
              <a:rPr lang="en-US" altLang="sv-SE" dirty="0" err="1"/>
              <a:t>Fuhrmann</a:t>
            </a:r>
            <a:r>
              <a:rPr lang="en-US" altLang="sv-SE" dirty="0"/>
              <a:t> J.J., </a:t>
            </a:r>
            <a:r>
              <a:rPr lang="en-US" altLang="sv-SE" dirty="0" err="1"/>
              <a:t>Hartel</a:t>
            </a:r>
            <a:r>
              <a:rPr lang="en-US" altLang="sv-SE" dirty="0"/>
              <a:t> P.G. &amp; </a:t>
            </a:r>
            <a:r>
              <a:rPr lang="en-US" altLang="sv-SE" dirty="0" err="1"/>
              <a:t>Zuberer</a:t>
            </a:r>
            <a:r>
              <a:rPr lang="en-US" altLang="sv-SE" dirty="0"/>
              <a:t> D.A. (</a:t>
            </a:r>
            <a:r>
              <a:rPr lang="en-US" altLang="sv-SE" dirty="0" err="1"/>
              <a:t>Eds</a:t>
            </a:r>
            <a:r>
              <a:rPr lang="en-US" altLang="sv-SE" dirty="0"/>
              <a:t>), 1998. Principles and applications of soil microbiology. pp. 504-507. Prentice Hall, Upper Saddle river, New Jersey. ISBN 0-13-459991-8.</a:t>
            </a:r>
            <a:endParaRPr lang="sv-SE" altLang="sv-SE" dirty="0"/>
          </a:p>
          <a:p>
            <a:pPr>
              <a:defRPr/>
            </a:pPr>
            <a:endParaRPr lang="sv-SE" dirty="0"/>
          </a:p>
        </p:txBody>
      </p:sp>
      <p:sp>
        <p:nvSpPr>
          <p:cNvPr id="1146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6068B2-383D-4B7C-86B7-D7355C29E532}" type="slidenum">
              <a:rPr lang="sv-SE" altLang="sv-SE" sz="1200"/>
              <a:pPr/>
              <a:t>17</a:t>
            </a:fld>
            <a:endParaRPr lang="sv-SE" altLang="sv-SE" sz="1200"/>
          </a:p>
        </p:txBody>
      </p:sp>
    </p:spTree>
    <p:extLst>
      <p:ext uri="{BB962C8B-B14F-4D97-AF65-F5344CB8AC3E}">
        <p14:creationId xmlns:p14="http://schemas.microsoft.com/office/powerpoint/2010/main" val="232318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b="1" dirty="0"/>
              <a:t>Lagring av fastgödsel </a:t>
            </a:r>
          </a:p>
          <a:p>
            <a:pPr eaLnBrk="1" hangingPunct="1">
              <a:spcBef>
                <a:spcPct val="0"/>
              </a:spcBef>
            </a:pPr>
            <a:r>
              <a:rPr lang="sv-SE" altLang="sv-SE" dirty="0"/>
              <a:t>Fastgödsel kan ha mycket varierande egenskaper bl.a. beroende av djurslag, utfodring, stallsystem och användning av strömedel. </a:t>
            </a:r>
          </a:p>
          <a:p>
            <a:pPr eaLnBrk="1" hangingPunct="1">
              <a:spcBef>
                <a:spcPct val="0"/>
              </a:spcBef>
            </a:pPr>
            <a:r>
              <a:rPr lang="sv-SE" altLang="sv-SE" dirty="0"/>
              <a:t>Fastgödsel från mjölkkor är idag oftast mer kletig till följd av hög avkast­ning, och inne i gödselhögarna finns både anaeroba och aeroba partier. I fastgödsel finns både partier med syre och syrefria partier vilket ger förutsättningar både för lustgas och metanemissioner. NH</a:t>
            </a:r>
            <a:r>
              <a:rPr lang="sv-SE" altLang="sv-SE" baseline="-25000" dirty="0"/>
              <a:t>4</a:t>
            </a:r>
            <a:r>
              <a:rPr lang="sv-SE" altLang="sv-SE" dirty="0"/>
              <a:t> </a:t>
            </a:r>
            <a:r>
              <a:rPr lang="sv-SE" altLang="sv-SE" dirty="0" err="1"/>
              <a:t>nitrifieras</a:t>
            </a:r>
            <a:r>
              <a:rPr lang="sv-SE" altLang="sv-SE" dirty="0"/>
              <a:t> och N</a:t>
            </a:r>
            <a:r>
              <a:rPr lang="sv-SE" altLang="sv-SE" baseline="-25000" dirty="0"/>
              <a:t>2</a:t>
            </a:r>
            <a:r>
              <a:rPr lang="sv-SE" altLang="sv-SE" dirty="0"/>
              <a:t>O bildas både vid </a:t>
            </a:r>
            <a:r>
              <a:rPr lang="sv-SE" altLang="sv-SE" dirty="0" err="1"/>
              <a:t>nitrifiering</a:t>
            </a:r>
            <a:r>
              <a:rPr lang="sv-SE" altLang="sv-SE" dirty="0"/>
              <a:t> och senare vid </a:t>
            </a:r>
            <a:r>
              <a:rPr lang="sv-SE" altLang="sv-SE" dirty="0" err="1"/>
              <a:t>denitrifiering</a:t>
            </a:r>
            <a:r>
              <a:rPr lang="sv-SE" altLang="sv-SE" dirty="0"/>
              <a:t>. Kletgödsel är mer anaerob (syrefri), vilket kan ge metanbildning. Vid kompostering ökar gödseltemperaturen, som kan gynna mikrobiell aktivitet (lustgas- och metanproduktion). Generellt bör man sträva efter så kort lagringstid som möjligt. Djupströgödseln behöver dock brytas ned innan den kan användas i odlingen vilket tar viss tid. </a:t>
            </a:r>
          </a:p>
          <a:p>
            <a:pPr eaLnBrk="1" hangingPunct="1">
              <a:spcBef>
                <a:spcPct val="0"/>
              </a:spcBef>
            </a:pPr>
            <a:endParaRPr lang="sv-SE" altLang="sv-SE" dirty="0"/>
          </a:p>
          <a:p>
            <a:pPr eaLnBrk="1" hangingPunct="1">
              <a:spcBef>
                <a:spcPct val="0"/>
              </a:spcBef>
            </a:pPr>
            <a:r>
              <a:rPr lang="sv-SE" altLang="sv-SE" b="1" dirty="0"/>
              <a:t>Referens: </a:t>
            </a:r>
          </a:p>
          <a:p>
            <a:pPr eaLnBrk="1" hangingPunct="1">
              <a:spcBef>
                <a:spcPct val="0"/>
              </a:spcBef>
            </a:pPr>
            <a:r>
              <a:rPr lang="en-US" altLang="sv-SE" dirty="0"/>
              <a:t>SCB, 2013. </a:t>
            </a:r>
            <a:r>
              <a:rPr lang="en-US" altLang="sv-SE" dirty="0" err="1"/>
              <a:t>Gödselmedel</a:t>
            </a:r>
            <a:r>
              <a:rPr lang="en-US" altLang="sv-SE" dirty="0"/>
              <a:t> </a:t>
            </a:r>
            <a:r>
              <a:rPr lang="en-US" altLang="sv-SE" dirty="0" err="1"/>
              <a:t>i</a:t>
            </a:r>
            <a:r>
              <a:rPr lang="en-US" altLang="sv-SE" dirty="0"/>
              <a:t> </a:t>
            </a:r>
            <a:r>
              <a:rPr lang="en-US" altLang="sv-SE" dirty="0" err="1"/>
              <a:t>jordbruket</a:t>
            </a:r>
            <a:r>
              <a:rPr lang="en-US" altLang="sv-SE" dirty="0"/>
              <a:t> 2012/13. Mineral- och </a:t>
            </a:r>
            <a:r>
              <a:rPr lang="en-US" altLang="sv-SE" dirty="0" err="1"/>
              <a:t>stallgödsel</a:t>
            </a:r>
            <a:r>
              <a:rPr lang="en-US" altLang="sv-SE" dirty="0"/>
              <a:t> till </a:t>
            </a:r>
            <a:r>
              <a:rPr lang="en-US" altLang="sv-SE" dirty="0" err="1"/>
              <a:t>olika</a:t>
            </a:r>
            <a:r>
              <a:rPr lang="en-US" altLang="sv-SE" dirty="0"/>
              <a:t> </a:t>
            </a:r>
            <a:r>
              <a:rPr lang="en-US" altLang="sv-SE" dirty="0" err="1"/>
              <a:t>grödor</a:t>
            </a:r>
            <a:r>
              <a:rPr lang="en-US" altLang="sv-SE" dirty="0"/>
              <a:t> </a:t>
            </a:r>
            <a:r>
              <a:rPr lang="en-US" altLang="sv-SE" dirty="0" err="1"/>
              <a:t>samt</a:t>
            </a:r>
            <a:r>
              <a:rPr lang="en-US" altLang="sv-SE" dirty="0"/>
              <a:t> </a:t>
            </a:r>
            <a:r>
              <a:rPr lang="en-US" altLang="sv-SE" dirty="0" err="1"/>
              <a:t>hantering</a:t>
            </a:r>
            <a:r>
              <a:rPr lang="en-US" altLang="sv-SE" dirty="0"/>
              <a:t> och </a:t>
            </a:r>
            <a:r>
              <a:rPr lang="en-US" altLang="sv-SE" dirty="0" err="1"/>
              <a:t>lagring</a:t>
            </a:r>
            <a:r>
              <a:rPr lang="en-US" altLang="sv-SE" dirty="0"/>
              <a:t> </a:t>
            </a:r>
            <a:r>
              <a:rPr lang="en-US" altLang="sv-SE" dirty="0" err="1"/>
              <a:t>av</a:t>
            </a:r>
            <a:r>
              <a:rPr lang="en-US" altLang="sv-SE" dirty="0"/>
              <a:t> </a:t>
            </a:r>
            <a:r>
              <a:rPr lang="en-US" altLang="sv-SE" dirty="0" err="1"/>
              <a:t>stallgödsel</a:t>
            </a:r>
            <a:r>
              <a:rPr lang="en-US" altLang="sv-SE" dirty="0"/>
              <a:t>. </a:t>
            </a:r>
            <a:r>
              <a:rPr lang="en-US" altLang="sv-SE" dirty="0" err="1"/>
              <a:t>Statistiska</a:t>
            </a:r>
            <a:r>
              <a:rPr lang="en-US" altLang="sv-SE" dirty="0"/>
              <a:t> </a:t>
            </a:r>
            <a:r>
              <a:rPr lang="en-US" altLang="sv-SE" dirty="0" err="1"/>
              <a:t>meddelanden</a:t>
            </a:r>
            <a:r>
              <a:rPr lang="en-US" altLang="sv-SE" dirty="0"/>
              <a:t> MI 30 SM 1402. </a:t>
            </a:r>
            <a:r>
              <a:rPr lang="en-US" altLang="sv-SE" dirty="0" err="1"/>
              <a:t>Statistiska</a:t>
            </a:r>
            <a:r>
              <a:rPr lang="en-US" altLang="sv-SE" dirty="0"/>
              <a:t> </a:t>
            </a:r>
            <a:r>
              <a:rPr lang="en-US" altLang="sv-SE" dirty="0" err="1"/>
              <a:t>centralbyrån</a:t>
            </a:r>
            <a:r>
              <a:rPr lang="en-US" altLang="sv-SE" dirty="0"/>
              <a:t>, Stockholm</a:t>
            </a:r>
            <a:r>
              <a:rPr lang="sv-SE" altLang="sv-SE" dirty="0"/>
              <a:t>. ISSN 1403-8978.</a:t>
            </a:r>
          </a:p>
          <a:p>
            <a:pPr eaLnBrk="1" hangingPunct="1">
              <a:spcBef>
                <a:spcPct val="0"/>
              </a:spcBef>
            </a:pPr>
            <a:r>
              <a:rPr lang="sv-SE" altLang="sv-SE" dirty="0"/>
              <a:t>Jordbruksverket, 2011. Gödsel och miljö 2011, - lagring och spridning av gödsel, -höst- och vinterbevuxen mark.</a:t>
            </a:r>
          </a:p>
        </p:txBody>
      </p:sp>
      <p:sp>
        <p:nvSpPr>
          <p:cNvPr id="1157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55AEDC-1428-457D-A72A-B392D4FCEAC0}" type="slidenum">
              <a:rPr lang="sv-SE" altLang="sv-SE" sz="1200"/>
              <a:pPr/>
              <a:t>18</a:t>
            </a:fld>
            <a:endParaRPr lang="sv-SE" altLang="sv-SE" sz="1200"/>
          </a:p>
        </p:txBody>
      </p:sp>
    </p:spTree>
    <p:extLst>
      <p:ext uri="{BB962C8B-B14F-4D97-AF65-F5344CB8AC3E}">
        <p14:creationId xmlns:p14="http://schemas.microsoft.com/office/powerpoint/2010/main" val="98461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307203-7511-4BC6-84A7-C64F45BA0948}" type="slidenum">
              <a:rPr lang="sv-SE" altLang="sv-SE">
                <a:latin typeface="Times New Roman" panose="02020603050405020304" pitchFamily="18" charset="0"/>
              </a:rPr>
              <a:pPr>
                <a:spcBef>
                  <a:spcPct val="0"/>
                </a:spcBef>
              </a:pPr>
              <a:t>19</a:t>
            </a:fld>
            <a:endParaRPr lang="sv-SE" altLang="sv-SE">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a:ln/>
        </p:spPr>
        <p:txBody>
          <a:bodyPr/>
          <a:lstStyle/>
          <a:p>
            <a:pPr eaLnBrk="1" hangingPunct="1">
              <a:spcBef>
                <a:spcPct val="0"/>
              </a:spcBef>
              <a:defRPr/>
            </a:pPr>
            <a:r>
              <a:rPr lang="sv-SE" altLang="sv-SE" b="1" dirty="0"/>
              <a:t>Metan</a:t>
            </a:r>
            <a:r>
              <a:rPr lang="sv-SE" altLang="sv-SE" dirty="0"/>
              <a:t> </a:t>
            </a:r>
            <a:r>
              <a:rPr lang="sv-SE" altLang="sv-SE" b="1" dirty="0"/>
              <a:t>(CH</a:t>
            </a:r>
            <a:r>
              <a:rPr lang="sv-SE" altLang="sv-SE" b="1" baseline="-25000" dirty="0"/>
              <a:t>4</a:t>
            </a:r>
            <a:r>
              <a:rPr lang="sv-SE" altLang="sv-SE" b="1" dirty="0"/>
              <a:t>)</a:t>
            </a:r>
            <a:r>
              <a:rPr lang="sv-SE" dirty="0"/>
              <a:t> bildas i mikrobiologiska processer i syrefri miljö främst i flytgödsel i stall och lager.</a:t>
            </a:r>
            <a:endParaRPr lang="sv-SE" u="sng" dirty="0"/>
          </a:p>
          <a:p>
            <a:pPr eaLnBrk="1" fontAlgn="auto" hangingPunct="1">
              <a:spcBef>
                <a:spcPts val="0"/>
              </a:spcBef>
              <a:spcAft>
                <a:spcPts val="0"/>
              </a:spcAft>
              <a:defRPr/>
            </a:pPr>
            <a:r>
              <a:rPr lang="sv-SE" u="sng" dirty="0"/>
              <a:t>Metanbildningen styrs av olika faktorer som:</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Egenskaper som hur lätt kolet bryts ned (</a:t>
            </a:r>
            <a:r>
              <a:rPr lang="sv-SE" u="sng" dirty="0"/>
              <a:t>andel lättillgängligt kol</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u="sng" dirty="0"/>
              <a:t>pH: </a:t>
            </a:r>
            <a:r>
              <a:rPr lang="sv-SE" dirty="0"/>
              <a:t>Lågt pH hämmar metanbildning och minskar därmed metanemissionerna (pH &lt;5,5)</a:t>
            </a:r>
          </a:p>
          <a:p>
            <a:pPr marL="171450" indent="-171450" eaLnBrk="1" fontAlgn="auto" hangingPunct="1">
              <a:spcBef>
                <a:spcPts val="0"/>
              </a:spcBef>
              <a:spcAft>
                <a:spcPts val="0"/>
              </a:spcAft>
              <a:buFont typeface="Arial" panose="020B0604020202020204" pitchFamily="34" charset="0"/>
              <a:buChar char="•"/>
              <a:defRPr/>
            </a:pPr>
            <a:r>
              <a:rPr lang="sv-SE" u="sng" dirty="0"/>
              <a:t>Temperatur</a:t>
            </a:r>
            <a:r>
              <a:rPr lang="sv-SE" dirty="0"/>
              <a:t> (begränsad produktion vid temperaturer under 10 °C), </a:t>
            </a:r>
          </a:p>
          <a:p>
            <a:pPr marL="171450" indent="-171450" eaLnBrk="1" fontAlgn="auto" hangingPunct="1">
              <a:spcBef>
                <a:spcPts val="0"/>
              </a:spcBef>
              <a:spcAft>
                <a:spcPts val="0"/>
              </a:spcAft>
              <a:buFont typeface="Arial" panose="020B0604020202020204" pitchFamily="34" charset="0"/>
              <a:buChar char="•"/>
              <a:defRPr/>
            </a:pPr>
            <a:r>
              <a:rPr lang="sv-SE" dirty="0"/>
              <a:t>”Uppehållstid” i lager (eller rötkammare),</a:t>
            </a:r>
          </a:p>
          <a:p>
            <a:pPr marL="171450" indent="-171450" eaLnBrk="1" fontAlgn="auto" hangingPunct="1">
              <a:spcBef>
                <a:spcPts val="0"/>
              </a:spcBef>
              <a:spcAft>
                <a:spcPts val="0"/>
              </a:spcAft>
              <a:buFont typeface="Arial" panose="020B0604020202020204" pitchFamily="34" charset="0"/>
              <a:buChar char="•"/>
              <a:defRPr/>
            </a:pPr>
            <a:r>
              <a:rPr lang="sv-SE" dirty="0"/>
              <a:t>Ymp dvs. finns det gammal gödsel där metanbildarna är uppförökade och aktiva, kommer metanbildningen snabbt igång i ”färsk” gödsel som förs ut i lagret.</a:t>
            </a:r>
          </a:p>
          <a:p>
            <a:pPr marL="171450" indent="-171450" eaLnBrk="1" fontAlgn="auto" hangingPunct="1">
              <a:spcBef>
                <a:spcPts val="0"/>
              </a:spcBef>
              <a:spcAft>
                <a:spcPts val="0"/>
              </a:spcAft>
              <a:buFont typeface="Arial" panose="020B0604020202020204" pitchFamily="34" charset="0"/>
              <a:buChar char="•"/>
              <a:defRPr/>
            </a:pPr>
            <a:r>
              <a:rPr lang="sv-SE" dirty="0"/>
              <a:t>Vid låga temperaturer blir kolet främst koldioxid, medan vid högre ökar metanandelen av förlusten. </a:t>
            </a:r>
          </a:p>
          <a:p>
            <a:pPr eaLnBrk="1" fontAlgn="auto" hangingPunct="1">
              <a:spcBef>
                <a:spcPts val="0"/>
              </a:spcBef>
              <a:spcAft>
                <a:spcPts val="0"/>
              </a:spcAft>
              <a:buFont typeface="Arial" panose="020B0604020202020204" pitchFamily="34" charset="0"/>
              <a:buNone/>
              <a:defRPr/>
            </a:pPr>
            <a:endParaRPr lang="sv-SE" b="1" dirty="0"/>
          </a:p>
        </p:txBody>
      </p:sp>
    </p:spTree>
    <p:extLst>
      <p:ext uri="{BB962C8B-B14F-4D97-AF65-F5344CB8AC3E}">
        <p14:creationId xmlns:p14="http://schemas.microsoft.com/office/powerpoint/2010/main" val="267388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I svenska försök gav täckt ytmyllning till 5 cm djup i vall efter första skörd högre emissioner än om nötflytgödseln bandspreds i vallen.</a:t>
            </a:r>
          </a:p>
          <a:p>
            <a:pPr eaLnBrk="1" hangingPunct="1">
              <a:spcBef>
                <a:spcPct val="0"/>
              </a:spcBef>
            </a:pPr>
            <a:r>
              <a:rPr lang="sv-SE" altLang="sv-SE"/>
              <a:t>Klimatpåverkan är ungefär densamma för teknikerna när hänsyn tas till indirekt lustgas från NH</a:t>
            </a:r>
            <a:r>
              <a:rPr lang="sv-SE" altLang="sv-SE" baseline="-25000"/>
              <a:t>3</a:t>
            </a:r>
            <a:r>
              <a:rPr lang="sv-SE" altLang="sv-SE"/>
              <a:t> emissionerna och utsläpp från tillverkning och användning av kompletterande mineralgödsel. </a:t>
            </a:r>
          </a:p>
          <a:p>
            <a:pPr eaLnBrk="1" hangingPunct="1">
              <a:spcBef>
                <a:spcPct val="0"/>
              </a:spcBef>
            </a:pPr>
            <a:r>
              <a:rPr lang="sv-SE" altLang="sv-SE"/>
              <a:t>Myllningen minimerar ammoniakavgången och därmed ammoniakens bidrag till övergöd­ning och försurning. </a:t>
            </a:r>
          </a:p>
          <a:p>
            <a:pPr eaLnBrk="1" hangingPunct="1">
              <a:spcBef>
                <a:spcPct val="0"/>
              </a:spcBef>
            </a:pPr>
            <a:endParaRPr lang="sv-SE" altLang="sv-SE"/>
          </a:p>
          <a:p>
            <a:pPr eaLnBrk="1" hangingPunct="1">
              <a:spcBef>
                <a:spcPct val="0"/>
              </a:spcBef>
            </a:pPr>
            <a:r>
              <a:rPr lang="sv-SE" altLang="sv-SE"/>
              <a:t>Rodhe L. &amp; Pell M., 2005. Täckt ytmyllning av flytgödsel i vall – teknikutveckling, ammoniakavgång, växthusgaser och avkastning. JTI-rapport </a:t>
            </a:r>
            <a:r>
              <a:rPr lang="sv-SE" altLang="sv-SE" i="1"/>
              <a:t>Lantbruk &amp; Industri</a:t>
            </a:r>
            <a:r>
              <a:rPr lang="sv-SE" altLang="sv-SE"/>
              <a:t> nr 337. JTI – Institutet för jordbruks- och miljöteknik, Uppsala.</a:t>
            </a:r>
          </a:p>
          <a:p>
            <a:pPr eaLnBrk="1" hangingPunct="1">
              <a:spcBef>
                <a:spcPct val="0"/>
              </a:spcBef>
            </a:pPr>
            <a:endParaRPr lang="sv-SE" altLang="sv-SE"/>
          </a:p>
          <a:p>
            <a:pPr eaLnBrk="1" hangingPunct="1">
              <a:spcBef>
                <a:spcPct val="0"/>
              </a:spcBef>
            </a:pPr>
            <a:r>
              <a:rPr lang="sv-SE" altLang="sv-SE"/>
              <a:t>Rodhe, L., Baky, A., Olsson, J. &amp; Nordberg, Å., 2012. Växthusgaser från stallgödsel – Litteraturgenomgång och modellberäkningar.  Rapport 402, Lantbruk &amp; Industri. JTI – Institutet för jordbruks- och miljöteknik, Uppsala. ISSN-1401-4963.</a:t>
            </a:r>
          </a:p>
          <a:p>
            <a:pPr eaLnBrk="1" hangingPunct="1">
              <a:spcBef>
                <a:spcPct val="0"/>
              </a:spcBef>
            </a:pPr>
            <a:endParaRPr lang="sv-SE" altLang="sv-SE"/>
          </a:p>
          <a:p>
            <a:pPr eaLnBrk="1" hangingPunct="1">
              <a:spcBef>
                <a:spcPct val="0"/>
              </a:spcBef>
            </a:pPr>
            <a:endParaRPr lang="sv-SE" altLang="sv-SE"/>
          </a:p>
        </p:txBody>
      </p:sp>
      <p:sp>
        <p:nvSpPr>
          <p:cNvPr id="1187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0A6681-F7F2-4672-A5CF-D7CF36436491}" type="slidenum">
              <a:rPr lang="sv-SE" altLang="sv-SE">
                <a:latin typeface="Times New Roman" panose="02020603050405020304" pitchFamily="18" charset="0"/>
              </a:rPr>
              <a:pPr>
                <a:spcBef>
                  <a:spcPct val="0"/>
                </a:spcBef>
              </a:pPr>
              <a:t>21</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59902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74EAB-628A-4C4F-98AE-53C7CE27FE8E}" type="slidenum">
              <a:rPr lang="sv-SE" altLang="sv-SE">
                <a:latin typeface="Times New Roman" panose="02020603050405020304" pitchFamily="18" charset="0"/>
              </a:rPr>
              <a:pPr>
                <a:spcBef>
                  <a:spcPct val="0"/>
                </a:spcBef>
              </a:pPr>
              <a:t>22</a:t>
            </a:fld>
            <a:endParaRPr lang="sv-SE" altLang="sv-SE">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”Praktisk körning” visar hur vallen tappat avkastning pga att man simulerat normala kör/packskador genom att köra i försöket. Praktiskt idag används tyngre maskiner än vad som gjordes när det här försöket genomfördes. Staplarna till höger visar att vitklövervall är känsligare för körskador än gräsvall.</a:t>
            </a:r>
          </a:p>
        </p:txBody>
      </p:sp>
    </p:spTree>
    <p:extLst>
      <p:ext uri="{BB962C8B-B14F-4D97-AF65-F5344CB8AC3E}">
        <p14:creationId xmlns:p14="http://schemas.microsoft.com/office/powerpoint/2010/main" val="378833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F6899-9104-443B-86FC-4219055EA77A}" type="slidenum">
              <a:rPr lang="sv-SE" altLang="sv-SE">
                <a:latin typeface="Times New Roman" panose="02020603050405020304" pitchFamily="18" charset="0"/>
              </a:rPr>
              <a:pPr>
                <a:spcBef>
                  <a:spcPct val="0"/>
                </a:spcBef>
              </a:pPr>
              <a:t>3</a:t>
            </a:fld>
            <a:endParaRPr lang="sv-SE" altLang="sv-SE">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Anpassa kvävegivan efter avkastningspotential och befintlig eller önskad baljväxthalt. Rekommendationen gäller i första hand konventionell odling. Avkastningen avser bärgad skörd. </a:t>
            </a:r>
          </a:p>
          <a:p>
            <a:pPr eaLnBrk="1" hangingPunct="1">
              <a:spcBef>
                <a:spcPct val="0"/>
              </a:spcBef>
            </a:pPr>
            <a:r>
              <a:rPr lang="sv-SE" altLang="sv-SE" dirty="0"/>
              <a:t>I ekologisk vallodling baseras kväveförsörjningen på baljväxternas kvävefixering. Stallgödsel, i första hand flytgödsel, behövs där som ett komplement för att få en hög avkastning och för att täcka kaliumbehovet.</a:t>
            </a:r>
          </a:p>
        </p:txBody>
      </p:sp>
    </p:spTree>
    <p:extLst>
      <p:ext uri="{BB962C8B-B14F-4D97-AF65-F5344CB8AC3E}">
        <p14:creationId xmlns:p14="http://schemas.microsoft.com/office/powerpoint/2010/main" val="89121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228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0FFD27-EA38-4231-940D-41A6A93F1392}" type="slidenum">
              <a:rPr lang="sv-SE" altLang="sv-SE" sz="1200"/>
              <a:pPr/>
              <a:t>23</a:t>
            </a:fld>
            <a:endParaRPr lang="sv-SE" altLang="sv-SE" sz="1200"/>
          </a:p>
        </p:txBody>
      </p:sp>
    </p:spTree>
    <p:extLst>
      <p:ext uri="{BB962C8B-B14F-4D97-AF65-F5344CB8AC3E}">
        <p14:creationId xmlns:p14="http://schemas.microsoft.com/office/powerpoint/2010/main" val="356048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L6-5071. Låg kvävegiva ger billigt vallfoder. Men det går åt mer areal. Man får dock betala mycket för den kvävegödning som friställer mark.</a:t>
            </a:r>
          </a:p>
        </p:txBody>
      </p:sp>
      <p:sp>
        <p:nvSpPr>
          <p:cNvPr id="993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EBF2F5-AB15-429A-A459-315FB6CEA73C}" type="slidenum">
              <a:rPr lang="sv-SE" altLang="sv-SE">
                <a:latin typeface="Times New Roman" panose="02020603050405020304" pitchFamily="18" charset="0"/>
              </a:rPr>
              <a:pPr>
                <a:spcBef>
                  <a:spcPct val="0"/>
                </a:spcBef>
              </a:pPr>
              <a:t>4</a:t>
            </a:fld>
            <a:endParaRPr lang="sv-SE" altLang="sv-SE">
              <a:latin typeface="Times New Roman" panose="02020603050405020304" pitchFamily="18" charset="0"/>
            </a:endParaRPr>
          </a:p>
        </p:txBody>
      </p:sp>
    </p:spTree>
    <p:extLst>
      <p:ext uri="{BB962C8B-B14F-4D97-AF65-F5344CB8AC3E}">
        <p14:creationId xmlns:p14="http://schemas.microsoft.com/office/powerpoint/2010/main" val="5952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32BA21-690A-4376-8C84-C816801D933C}" type="slidenum">
              <a:rPr lang="sv-SE" altLang="sv-SE">
                <a:latin typeface="Times New Roman" panose="02020603050405020304" pitchFamily="18" charset="0"/>
              </a:rPr>
              <a:pPr>
                <a:spcBef>
                  <a:spcPct val="0"/>
                </a:spcBef>
              </a:pPr>
              <a:t>5</a:t>
            </a:fld>
            <a:endParaRPr lang="sv-SE" altLang="sv-SE">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Baljväxterna ger stor potential för att minska mängden inköpt mineralkväve. Inringade staplar visar att en vall med baljväxter (till höger) gav ungefär samma avkastning vid 180 kg N/ha och år som en ren gräsvall (till vänster) vid 90 kg högre kvävegiva.</a:t>
            </a:r>
          </a:p>
        </p:txBody>
      </p:sp>
    </p:spTree>
    <p:extLst>
      <p:ext uri="{BB962C8B-B14F-4D97-AF65-F5344CB8AC3E}">
        <p14:creationId xmlns:p14="http://schemas.microsoft.com/office/powerpoint/2010/main" val="407605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a:t>Baljväxthalten sjunker när kvävegivan ökar. Proteinhalterna är oftast högst med riktigt låg eller riktigt hög kvävegiva.</a:t>
            </a:r>
          </a:p>
        </p:txBody>
      </p:sp>
      <p:sp>
        <p:nvSpPr>
          <p:cNvPr id="1013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003F24-2FDB-4929-8159-C23E75495D98}" type="slidenum">
              <a:rPr lang="sv-SE" altLang="sv-SE">
                <a:latin typeface="Times New Roman" panose="02020603050405020304" pitchFamily="18" charset="0"/>
              </a:rPr>
              <a:pPr>
                <a:spcBef>
                  <a:spcPct val="0"/>
                </a:spcBef>
              </a:pPr>
              <a:t>6</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31563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3BC064-D6BF-40FD-B48A-71149A0F33AA}" type="slidenum">
              <a:rPr lang="sv-SE" altLang="sv-SE">
                <a:latin typeface="Times New Roman" panose="02020603050405020304" pitchFamily="18" charset="0"/>
              </a:rPr>
              <a:pPr>
                <a:spcBef>
                  <a:spcPct val="0"/>
                </a:spcBef>
              </a:pPr>
              <a:t>7</a:t>
            </a:fld>
            <a:endParaRPr lang="sv-SE" altLang="sv-SE">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Lämplig flytgödselgiva kan man oftast bestämma genom att utgå från kaliumbehovet.</a:t>
            </a:r>
          </a:p>
          <a:p>
            <a:pPr eaLnBrk="1" hangingPunct="1">
              <a:spcBef>
                <a:spcPct val="0"/>
              </a:spcBef>
            </a:pPr>
            <a:endParaRPr lang="sv-SE" altLang="sv-SE" dirty="0"/>
          </a:p>
        </p:txBody>
      </p:sp>
    </p:spTree>
    <p:extLst>
      <p:ext uri="{BB962C8B-B14F-4D97-AF65-F5344CB8AC3E}">
        <p14:creationId xmlns:p14="http://schemas.microsoft.com/office/powerpoint/2010/main" val="387872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B20B4-057F-4E55-8CBF-D3ADB116B736}" type="slidenum">
              <a:rPr lang="sv-SE" altLang="sv-SE">
                <a:latin typeface="Times New Roman" panose="02020603050405020304" pitchFamily="18" charset="0"/>
              </a:rPr>
              <a:pPr>
                <a:spcBef>
                  <a:spcPct val="0"/>
                </a:spcBef>
              </a:pPr>
              <a:t>8</a:t>
            </a:fld>
            <a:endParaRPr lang="sv-SE" altLang="sv-SE">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Försök visar relativt lågt kaliumbehov hos majs. Täck behovet och lägg resten av flytgödseln på vallen istället.</a:t>
            </a:r>
          </a:p>
        </p:txBody>
      </p:sp>
    </p:spTree>
    <p:extLst>
      <p:ext uri="{BB962C8B-B14F-4D97-AF65-F5344CB8AC3E}">
        <p14:creationId xmlns:p14="http://schemas.microsoft.com/office/powerpoint/2010/main" val="165467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3BC064-D6BF-40FD-B48A-71149A0F33AA}" type="slidenum">
              <a:rPr lang="sv-SE" altLang="sv-SE">
                <a:latin typeface="Times New Roman" panose="02020603050405020304" pitchFamily="18" charset="0"/>
              </a:rPr>
              <a:pPr>
                <a:spcBef>
                  <a:spcPct val="0"/>
                </a:spcBef>
              </a:pPr>
              <a:t>9</a:t>
            </a:fld>
            <a:endParaRPr lang="sv-SE" altLang="sv-SE">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1200" dirty="0"/>
              <a:t>Ofta begränsar</a:t>
            </a:r>
            <a:r>
              <a:rPr lang="sv-SE" sz="1200" baseline="0" dirty="0"/>
              <a:t> inte fosfor skörden på en djurgård. </a:t>
            </a:r>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baseline="0" dirty="0"/>
              <a:t>Däremot kan extra fosfor behövas på en växtodlingsgård.</a:t>
            </a:r>
            <a:endParaRPr lang="sv-SE" sz="1200" dirty="0"/>
          </a:p>
          <a:p>
            <a:pPr eaLnBrk="1" hangingPunct="1">
              <a:spcBef>
                <a:spcPct val="0"/>
              </a:spcBef>
            </a:pPr>
            <a:endParaRPr lang="sv-SE" altLang="sv-SE" dirty="0"/>
          </a:p>
          <a:p>
            <a:pPr eaLnBrk="1" hangingPunct="1">
              <a:spcBef>
                <a:spcPct val="0"/>
              </a:spcBef>
            </a:pPr>
            <a:endParaRPr lang="sv-SE" altLang="sv-SE" dirty="0"/>
          </a:p>
        </p:txBody>
      </p:sp>
    </p:spTree>
    <p:extLst>
      <p:ext uri="{BB962C8B-B14F-4D97-AF65-F5344CB8AC3E}">
        <p14:creationId xmlns:p14="http://schemas.microsoft.com/office/powerpoint/2010/main" val="242557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87E29-01FE-4469-A2FF-3745A9051825}" type="slidenum">
              <a:rPr lang="sv-SE" altLang="sv-SE">
                <a:latin typeface="Times New Roman" panose="02020603050405020304" pitchFamily="18" charset="0"/>
              </a:rPr>
              <a:pPr>
                <a:spcBef>
                  <a:spcPct val="0"/>
                </a:spcBef>
              </a:pPr>
              <a:t>11</a:t>
            </a:fld>
            <a:endParaRPr lang="sv-SE" altLang="sv-SE">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Tree>
    <p:extLst>
      <p:ext uri="{BB962C8B-B14F-4D97-AF65-F5344CB8AC3E}">
        <p14:creationId xmlns:p14="http://schemas.microsoft.com/office/powerpoint/2010/main" val="867583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vå delar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731F3771-96DE-49D1-99EF-87D428D19DAC}" type="datetime1">
              <a:rPr lang="sv-SE" smtClean="0"/>
              <a:t>2025-06-24</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0C6C2E17-B5FD-430B-833A-FE0538F4B074}" type="slidenum">
              <a:rPr lang="sv-SE" smtClean="0"/>
              <a:t>‹#›</a:t>
            </a:fld>
            <a:endParaRPr lang="sv-SE"/>
          </a:p>
        </p:txBody>
      </p:sp>
      <p:sp>
        <p:nvSpPr>
          <p:cNvPr id="8" name="Platshållare för bild 8" descr="Logotyp för företag.">
            <a:extLst>
              <a:ext uri="{FF2B5EF4-FFF2-40B4-BE49-F238E27FC236}">
                <a16:creationId xmlns:a16="http://schemas.microsoft.com/office/drawing/2014/main" id="{62558C9C-1371-C34D-5D71-1634685BC201}"/>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Tree>
    <p:extLst>
      <p:ext uri="{BB962C8B-B14F-4D97-AF65-F5344CB8AC3E}">
        <p14:creationId xmlns:p14="http://schemas.microsoft.com/office/powerpoint/2010/main" val="322263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2025-06-24</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2025-06-24</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2025-06-24</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2025-06-24</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2523540520"/>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413159333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589538716"/>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49862411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2025-06-24</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5475569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7221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6371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38677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33025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65824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6450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44001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92194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5735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2025-06-24</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8911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18225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89444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730009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530357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8254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85678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32729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44005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1943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2025-06-24</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989496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5809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14292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2025-06-24</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2025-06-24</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2025-06-24</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2025-06-24</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2025-06-24</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44">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2025-06-24</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58" r:id="rId10"/>
    <p:sldLayoutId id="2147483674" r:id="rId11"/>
    <p:sldLayoutId id="2147483677" r:id="rId12"/>
    <p:sldLayoutId id="2147483660" r:id="rId13"/>
    <p:sldLayoutId id="2147483661" r:id="rId14"/>
    <p:sldLayoutId id="2147483663" r:id="rId15"/>
    <p:sldLayoutId id="2147483666" r:id="rId16"/>
    <p:sldLayoutId id="2147483668" r:id="rId17"/>
    <p:sldLayoutId id="2147483669" r:id="rId18"/>
    <p:sldLayoutId id="2147483671" r:id="rId19"/>
    <p:sldLayoutId id="2147483673"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701" r:id="rId41"/>
    <p:sldLayoutId id="2147483702" r:id="rId42"/>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https://webbutiken.jordbruksverket.se/sv/artiklar/jo219.html"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ebbutiken.jordbruksverket.se/sv/artiklar/jo219.html"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ebbutiken.jordbruksverket.se/sv/artiklar/jo219.html"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3FB37AF-DA19-7E37-3C37-C0EA9DEB17EC}"/>
              </a:ext>
            </a:extLst>
          </p:cNvPr>
          <p:cNvSpPr>
            <a:spLocks noGrp="1"/>
          </p:cNvSpPr>
          <p:nvPr>
            <p:ph type="ctrTitle"/>
          </p:nvPr>
        </p:nvSpPr>
        <p:spPr/>
        <p:txBody>
          <a:bodyPr/>
          <a:lstStyle/>
          <a:p>
            <a:r>
              <a:rPr lang="sv-SE" altLang="sv-SE" dirty="0"/>
              <a:t>Presentation 15A Grovfoderodling del 2</a:t>
            </a:r>
            <a:endParaRPr lang="sv-SE" dirty="0"/>
          </a:p>
        </p:txBody>
      </p:sp>
      <p:sp>
        <p:nvSpPr>
          <p:cNvPr id="4" name="Underrubrik 3">
            <a:extLst>
              <a:ext uri="{FF2B5EF4-FFF2-40B4-BE49-F238E27FC236}">
                <a16:creationId xmlns:a16="http://schemas.microsoft.com/office/drawing/2014/main" id="{1F332F21-DE6B-5D06-685D-3439D713B1DE}"/>
              </a:ext>
            </a:extLst>
          </p:cNvPr>
          <p:cNvSpPr>
            <a:spLocks noGrp="1"/>
          </p:cNvSpPr>
          <p:nvPr>
            <p:ph type="subTitle" idx="1"/>
          </p:nvPr>
        </p:nvSpPr>
        <p:spPr/>
        <p:txBody>
          <a:bodyPr/>
          <a:lstStyle/>
          <a:p>
            <a:r>
              <a:rPr lang="sv-SE" altLang="sv-SE" dirty="0"/>
              <a:t>Greppa Näringen</a:t>
            </a:r>
          </a:p>
          <a:p>
            <a:r>
              <a:rPr lang="sv-SE" altLang="sv-SE" dirty="0"/>
              <a:t>Uppdaterat 2025-06-18</a:t>
            </a:r>
            <a:endParaRPr lang="sv-SE" dirty="0"/>
          </a:p>
          <a:p>
            <a:endParaRPr lang="sv-SE" dirty="0"/>
          </a:p>
        </p:txBody>
      </p:sp>
    </p:spTree>
    <p:extLst>
      <p:ext uri="{BB962C8B-B14F-4D97-AF65-F5344CB8AC3E}">
        <p14:creationId xmlns:p14="http://schemas.microsoft.com/office/powerpoint/2010/main" val="17439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5733" y="186217"/>
            <a:ext cx="9207278" cy="1011114"/>
          </a:xfrm>
        </p:spPr>
        <p:txBody>
          <a:bodyPr/>
          <a:lstStyle/>
          <a:p>
            <a:r>
              <a:rPr lang="sv-SE" dirty="0"/>
              <a:t>Ammoniakförluster vid stallgödselspridning</a:t>
            </a:r>
          </a:p>
        </p:txBody>
      </p:sp>
      <p:pic>
        <p:nvPicPr>
          <p:cNvPr id="11" name="Platshållare för innehåll 4" descr="Hög temperatur ger stor avdunstning och ammoniakavgång. En solig sommardag kan allt ammoniumkväve försvinna, speciellt i nötflytgödsel. Förlusten vid spridning före höstraps är dubbelt så stor som vid spridning i vårbruk. " title="Temperaturens påverkan på ammoniakförluste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60876" y="1200635"/>
            <a:ext cx="3957463" cy="439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latshållare för innehåll 7" descr="Exemplet visar nötflytgödsel till vall på våren. Tio millimeter regn jämfört med sol och torrt väder minskar förlusten av kväve betydligt. " title="Nederbördens påverkan på ammoniakförlustern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14232" y="1340643"/>
            <a:ext cx="3716891" cy="4176713"/>
          </a:xfrm>
        </p:spPr>
      </p:pic>
      <p:sp>
        <p:nvSpPr>
          <p:cNvPr id="12" name="Platshållare för innehåll 2"/>
          <p:cNvSpPr txBox="1">
            <a:spLocks/>
          </p:cNvSpPr>
          <p:nvPr/>
        </p:nvSpPr>
        <p:spPr bwMode="auto">
          <a:xfrm>
            <a:off x="2063651" y="5736155"/>
            <a:ext cx="8061325" cy="93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Temperatur och nederbörd påverkar ammoniakförlusterna efter spridning av gödsel. </a:t>
            </a:r>
          </a:p>
          <a:p>
            <a:r>
              <a:rPr lang="sv-SE" sz="1600" dirty="0"/>
              <a:t>Snabb nedbrukning efter spridning och spridning vid låg temperatur är viktiga åtgärder för att minska ammoniakförlusterna</a:t>
            </a:r>
          </a:p>
        </p:txBody>
      </p:sp>
    </p:spTree>
    <p:extLst>
      <p:ext uri="{BB962C8B-B14F-4D97-AF65-F5344CB8AC3E}">
        <p14:creationId xmlns:p14="http://schemas.microsoft.com/office/powerpoint/2010/main" val="378685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BF9F7D2-C453-488F-AB21-41FE2E59891B}"/>
              </a:ext>
            </a:extLst>
          </p:cNvPr>
          <p:cNvSpPr>
            <a:spLocks noGrp="1"/>
          </p:cNvSpPr>
          <p:nvPr>
            <p:ph type="title"/>
          </p:nvPr>
        </p:nvSpPr>
        <p:spPr/>
        <p:txBody>
          <a:bodyPr/>
          <a:lstStyle/>
          <a:p>
            <a:r>
              <a:rPr lang="sv-SE" altLang="sv-SE" dirty="0"/>
              <a:t>Stallgödseleffekten varierar</a:t>
            </a:r>
            <a:endParaRPr lang="sv-SE" dirty="0"/>
          </a:p>
        </p:txBody>
      </p:sp>
      <p:graphicFrame>
        <p:nvGraphicFramePr>
          <p:cNvPr id="9" name="Tabell 8"/>
          <p:cNvGraphicFramePr>
            <a:graphicFrameLocks noGrp="1"/>
          </p:cNvGraphicFramePr>
          <p:nvPr>
            <p:extLst>
              <p:ext uri="{D42A27DB-BD31-4B8C-83A1-F6EECF244321}">
                <p14:modId xmlns:p14="http://schemas.microsoft.com/office/powerpoint/2010/main" val="2670254546"/>
              </p:ext>
            </p:extLst>
          </p:nvPr>
        </p:nvGraphicFramePr>
        <p:xfrm>
          <a:off x="1847273" y="1596222"/>
          <a:ext cx="8497454" cy="3061418"/>
        </p:xfrm>
        <a:graphic>
          <a:graphicData uri="http://schemas.openxmlformats.org/drawingml/2006/table">
            <a:tbl>
              <a:tblPr firstRow="1" bandRow="1">
                <a:tableStyleId>{5C22544A-7EE6-4342-B048-85BDC9FD1C3A}</a:tableStyleId>
              </a:tblPr>
              <a:tblGrid>
                <a:gridCol w="1512293">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440160">
                  <a:extLst>
                    <a:ext uri="{9D8B030D-6E8A-4147-A177-3AD203B41FA5}">
                      <a16:colId xmlns:a16="http://schemas.microsoft.com/office/drawing/2014/main" val="3279255400"/>
                    </a:ext>
                  </a:extLst>
                </a:gridCol>
                <a:gridCol w="136815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84561">
                  <a:extLst>
                    <a:ext uri="{9D8B030D-6E8A-4147-A177-3AD203B41FA5}">
                      <a16:colId xmlns:a16="http://schemas.microsoft.com/office/drawing/2014/main" val="20004"/>
                    </a:ext>
                  </a:extLst>
                </a:gridCol>
              </a:tblGrid>
              <a:tr h="429404">
                <a:tc>
                  <a:txBody>
                    <a:bodyPr/>
                    <a:lstStyle/>
                    <a:p>
                      <a:r>
                        <a:rPr lang="sv-SE" sz="1800" b="1" dirty="0"/>
                        <a:t>Spridnings-tidpunkt</a:t>
                      </a:r>
                    </a:p>
                  </a:txBody>
                  <a:tcPr marL="91444" marR="91444" marT="45719" marB="45719"/>
                </a:tc>
                <a:tc>
                  <a:txBody>
                    <a:bodyPr/>
                    <a:lstStyle/>
                    <a:p>
                      <a:pPr algn="r"/>
                      <a:r>
                        <a:rPr lang="sv-SE" sz="1800" b="1" dirty="0"/>
                        <a:t>Effekt %</a:t>
                      </a:r>
                    </a:p>
                  </a:txBody>
                  <a:tcPr marL="91444" marR="91444" marT="45719" marB="45719"/>
                </a:tc>
                <a:tc>
                  <a:txBody>
                    <a:bodyPr/>
                    <a:lstStyle/>
                    <a:p>
                      <a:pPr algn="r"/>
                      <a:r>
                        <a:rPr lang="sv-SE" sz="1800" b="1" dirty="0"/>
                        <a:t>2,7 kg kväve/ton</a:t>
                      </a:r>
                    </a:p>
                    <a:p>
                      <a:pPr algn="r"/>
                      <a:r>
                        <a:rPr lang="sv-SE" sz="1800" b="1" dirty="0"/>
                        <a:t>20 ton/ha</a:t>
                      </a:r>
                    </a:p>
                  </a:txBody>
                  <a:tcPr marL="91444" marR="91444" marT="45719" marB="45719"/>
                </a:tc>
                <a:tc>
                  <a:txBody>
                    <a:bodyPr/>
                    <a:lstStyle/>
                    <a:p>
                      <a:pPr algn="r"/>
                      <a:r>
                        <a:rPr lang="sv-SE" sz="1800" b="1" dirty="0"/>
                        <a:t>2,7 kg kväve/ton</a:t>
                      </a:r>
                    </a:p>
                    <a:p>
                      <a:pPr algn="r"/>
                      <a:r>
                        <a:rPr lang="sv-SE" sz="1800" b="1" dirty="0"/>
                        <a:t>30 ton/ha</a:t>
                      </a:r>
                    </a:p>
                  </a:txBody>
                  <a:tcPr marL="91444" marR="91444" marT="45719" marB="45719"/>
                </a:tc>
                <a:tc>
                  <a:txBody>
                    <a:bodyPr/>
                    <a:lstStyle/>
                    <a:p>
                      <a:pPr algn="r"/>
                      <a:r>
                        <a:rPr lang="sv-SE" sz="1800" b="1" dirty="0"/>
                        <a:t>4,5 kg kväve/ton</a:t>
                      </a:r>
                    </a:p>
                    <a:p>
                      <a:pPr algn="r"/>
                      <a:r>
                        <a:rPr lang="sv-SE" sz="1800" b="1" dirty="0"/>
                        <a:t>20 ton/ha</a:t>
                      </a:r>
                    </a:p>
                  </a:txBody>
                  <a:tcPr marL="91444" marR="91444" marT="45719" marB="45719"/>
                </a:tc>
                <a:tc>
                  <a:txBody>
                    <a:bodyPr/>
                    <a:lstStyle/>
                    <a:p>
                      <a:pPr algn="r"/>
                      <a:r>
                        <a:rPr lang="sv-SE" sz="1800" b="1" dirty="0"/>
                        <a:t>4,5 kg kväve/ton,</a:t>
                      </a:r>
                    </a:p>
                    <a:p>
                      <a:pPr algn="r"/>
                      <a:r>
                        <a:rPr lang="sv-SE" sz="1800" b="1" dirty="0"/>
                        <a:t>30 ton/ha</a:t>
                      </a:r>
                    </a:p>
                  </a:txBody>
                  <a:tcPr marL="91444" marR="91444" marT="45719" marB="45719"/>
                </a:tc>
                <a:extLst>
                  <a:ext uri="{0D108BD9-81ED-4DB2-BD59-A6C34878D82A}">
                    <a16:rowId xmlns:a16="http://schemas.microsoft.com/office/drawing/2014/main" val="10001"/>
                  </a:ext>
                </a:extLst>
              </a:tr>
              <a:tr h="429404">
                <a:tc>
                  <a:txBody>
                    <a:bodyPr/>
                    <a:lstStyle/>
                    <a:p>
                      <a:r>
                        <a:rPr lang="sv-SE" sz="1800" dirty="0">
                          <a:solidFill>
                            <a:schemeClr val="accent1"/>
                          </a:solidFill>
                        </a:rPr>
                        <a:t>Vall vår</a:t>
                      </a:r>
                    </a:p>
                  </a:txBody>
                  <a:tcPr marL="91444" marR="91444" marT="45719" marB="45719"/>
                </a:tc>
                <a:tc>
                  <a:txBody>
                    <a:bodyPr/>
                    <a:lstStyle/>
                    <a:p>
                      <a:pPr algn="r"/>
                      <a:r>
                        <a:rPr lang="sv-SE" sz="1800" dirty="0">
                          <a:solidFill>
                            <a:schemeClr val="accent1"/>
                          </a:solidFill>
                        </a:rPr>
                        <a:t>70</a:t>
                      </a:r>
                    </a:p>
                  </a:txBody>
                  <a:tcPr marL="91444" marR="91444" marT="45719" marB="45719"/>
                </a:tc>
                <a:tc>
                  <a:txBody>
                    <a:bodyPr/>
                    <a:lstStyle/>
                    <a:p>
                      <a:pPr algn="r"/>
                      <a:r>
                        <a:rPr lang="sv-SE" sz="1800" dirty="0">
                          <a:solidFill>
                            <a:schemeClr val="accent1"/>
                          </a:solidFill>
                        </a:rPr>
                        <a:t>38</a:t>
                      </a:r>
                    </a:p>
                  </a:txBody>
                  <a:tcPr marL="91444" marR="91444" marT="45719" marB="45719"/>
                </a:tc>
                <a:tc>
                  <a:txBody>
                    <a:bodyPr/>
                    <a:lstStyle/>
                    <a:p>
                      <a:pPr algn="r"/>
                      <a:r>
                        <a:rPr lang="sv-SE" sz="1800" dirty="0">
                          <a:solidFill>
                            <a:schemeClr val="accent1"/>
                          </a:solidFill>
                        </a:rPr>
                        <a:t>57</a:t>
                      </a:r>
                    </a:p>
                  </a:txBody>
                  <a:tcPr marL="91444" marR="91444" marT="45719" marB="45719"/>
                </a:tc>
                <a:tc>
                  <a:txBody>
                    <a:bodyPr/>
                    <a:lstStyle/>
                    <a:p>
                      <a:pPr algn="r"/>
                      <a:r>
                        <a:rPr lang="sv-SE" sz="1800" dirty="0">
                          <a:solidFill>
                            <a:schemeClr val="accent1"/>
                          </a:solidFill>
                        </a:rPr>
                        <a:t>63</a:t>
                      </a:r>
                    </a:p>
                  </a:txBody>
                  <a:tcPr marL="91444" marR="91444" marT="45719" marB="45719"/>
                </a:tc>
                <a:tc>
                  <a:txBody>
                    <a:bodyPr/>
                    <a:lstStyle/>
                    <a:p>
                      <a:pPr algn="r"/>
                      <a:r>
                        <a:rPr lang="sv-SE" sz="1800" dirty="0">
                          <a:solidFill>
                            <a:schemeClr val="accent1"/>
                          </a:solidFill>
                        </a:rPr>
                        <a:t>95</a:t>
                      </a:r>
                    </a:p>
                  </a:txBody>
                  <a:tcPr marL="91444" marR="91444" marT="45719" marB="45719"/>
                </a:tc>
                <a:extLst>
                  <a:ext uri="{0D108BD9-81ED-4DB2-BD59-A6C34878D82A}">
                    <a16:rowId xmlns:a16="http://schemas.microsoft.com/office/drawing/2014/main" val="10002"/>
                  </a:ext>
                </a:extLst>
              </a:tr>
              <a:tr h="42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accent1"/>
                          </a:solidFill>
                        </a:rPr>
                        <a:t>Vall sommar</a:t>
                      </a:r>
                    </a:p>
                  </a:txBody>
                  <a:tcPr marL="91444" marR="91444" marT="45719" marB="45719"/>
                </a:tc>
                <a:tc>
                  <a:txBody>
                    <a:bodyPr/>
                    <a:lstStyle/>
                    <a:p>
                      <a:pPr algn="r"/>
                      <a:r>
                        <a:rPr lang="sv-SE" sz="1800" dirty="0">
                          <a:solidFill>
                            <a:schemeClr val="accent1"/>
                          </a:solidFill>
                        </a:rPr>
                        <a:t>40</a:t>
                      </a:r>
                    </a:p>
                  </a:txBody>
                  <a:tcPr marL="91444" marR="91444" marT="45719" marB="45719"/>
                </a:tc>
                <a:tc>
                  <a:txBody>
                    <a:bodyPr/>
                    <a:lstStyle/>
                    <a:p>
                      <a:pPr algn="r"/>
                      <a:r>
                        <a:rPr lang="sv-SE" sz="1800" dirty="0">
                          <a:solidFill>
                            <a:schemeClr val="accent1"/>
                          </a:solidFill>
                        </a:rPr>
                        <a:t>22</a:t>
                      </a:r>
                    </a:p>
                  </a:txBody>
                  <a:tcPr marL="91444" marR="91444" marT="45719" marB="45719"/>
                </a:tc>
                <a:tc>
                  <a:txBody>
                    <a:bodyPr/>
                    <a:lstStyle/>
                    <a:p>
                      <a:pPr algn="r"/>
                      <a:r>
                        <a:rPr lang="sv-SE" sz="1800" dirty="0">
                          <a:solidFill>
                            <a:schemeClr val="accent1"/>
                          </a:solidFill>
                        </a:rPr>
                        <a:t>32</a:t>
                      </a:r>
                    </a:p>
                  </a:txBody>
                  <a:tcPr marL="91444" marR="91444" marT="45719" marB="45719"/>
                </a:tc>
                <a:tc>
                  <a:txBody>
                    <a:bodyPr/>
                    <a:lstStyle/>
                    <a:p>
                      <a:pPr algn="r"/>
                      <a:r>
                        <a:rPr lang="sv-SE" sz="1800" dirty="0">
                          <a:solidFill>
                            <a:schemeClr val="accent1"/>
                          </a:solidFill>
                        </a:rPr>
                        <a:t>36</a:t>
                      </a:r>
                    </a:p>
                  </a:txBody>
                  <a:tcPr marL="91444" marR="91444" marT="45719" marB="45719"/>
                </a:tc>
                <a:tc>
                  <a:txBody>
                    <a:bodyPr/>
                    <a:lstStyle/>
                    <a:p>
                      <a:pPr algn="r"/>
                      <a:r>
                        <a:rPr lang="sv-SE" sz="1800" dirty="0">
                          <a:solidFill>
                            <a:schemeClr val="accent1"/>
                          </a:solidFill>
                        </a:rPr>
                        <a:t>54</a:t>
                      </a:r>
                    </a:p>
                  </a:txBody>
                  <a:tcPr marL="91444" marR="91444" marT="45719" marB="45719"/>
                </a:tc>
                <a:extLst>
                  <a:ext uri="{0D108BD9-81ED-4DB2-BD59-A6C34878D82A}">
                    <a16:rowId xmlns:a16="http://schemas.microsoft.com/office/drawing/2014/main" val="10003"/>
                  </a:ext>
                </a:extLst>
              </a:tr>
              <a:tr h="429404">
                <a:tc>
                  <a:txBody>
                    <a:bodyPr/>
                    <a:lstStyle/>
                    <a:p>
                      <a:r>
                        <a:rPr lang="sv-SE" sz="1800" dirty="0">
                          <a:solidFill>
                            <a:schemeClr val="accent1"/>
                          </a:solidFill>
                        </a:rPr>
                        <a:t>Vall höst</a:t>
                      </a:r>
                    </a:p>
                  </a:txBody>
                  <a:tcPr marL="91444" marR="91444" marT="45719" marB="45719"/>
                </a:tc>
                <a:tc>
                  <a:txBody>
                    <a:bodyPr/>
                    <a:lstStyle/>
                    <a:p>
                      <a:pPr algn="r"/>
                      <a:r>
                        <a:rPr lang="sv-SE" sz="1800" dirty="0">
                          <a:solidFill>
                            <a:schemeClr val="accent1"/>
                          </a:solidFill>
                        </a:rPr>
                        <a:t>40</a:t>
                      </a:r>
                    </a:p>
                  </a:txBody>
                  <a:tcPr marL="91444" marR="91444" marT="45719" marB="45719"/>
                </a:tc>
                <a:tc>
                  <a:txBody>
                    <a:bodyPr/>
                    <a:lstStyle/>
                    <a:p>
                      <a:pPr algn="r"/>
                      <a:r>
                        <a:rPr lang="sv-SE" sz="1800" dirty="0">
                          <a:solidFill>
                            <a:schemeClr val="accent1"/>
                          </a:solidFill>
                        </a:rPr>
                        <a:t>22</a:t>
                      </a:r>
                    </a:p>
                  </a:txBody>
                  <a:tcPr marL="91444" marR="91444" marT="45719" marB="45719"/>
                </a:tc>
                <a:tc>
                  <a:txBody>
                    <a:bodyPr/>
                    <a:lstStyle/>
                    <a:p>
                      <a:pPr algn="r"/>
                      <a:r>
                        <a:rPr lang="sv-SE" sz="1800" dirty="0">
                          <a:solidFill>
                            <a:schemeClr val="accent1"/>
                          </a:solidFill>
                        </a:rPr>
                        <a:t>32</a:t>
                      </a:r>
                    </a:p>
                  </a:txBody>
                  <a:tcPr marL="91444" marR="91444" marT="45719" marB="45719"/>
                </a:tc>
                <a:tc>
                  <a:txBody>
                    <a:bodyPr/>
                    <a:lstStyle/>
                    <a:p>
                      <a:pPr algn="r"/>
                      <a:r>
                        <a:rPr lang="sv-SE" sz="1800" dirty="0">
                          <a:solidFill>
                            <a:schemeClr val="accent1"/>
                          </a:solidFill>
                        </a:rPr>
                        <a:t>36</a:t>
                      </a:r>
                    </a:p>
                  </a:txBody>
                  <a:tcPr marL="91444" marR="91444" marT="45719" marB="45719"/>
                </a:tc>
                <a:tc>
                  <a:txBody>
                    <a:bodyPr/>
                    <a:lstStyle/>
                    <a:p>
                      <a:pPr algn="r"/>
                      <a:r>
                        <a:rPr lang="sv-SE" sz="1800" dirty="0">
                          <a:solidFill>
                            <a:schemeClr val="accent1"/>
                          </a:solidFill>
                        </a:rPr>
                        <a:t>54</a:t>
                      </a:r>
                    </a:p>
                  </a:txBody>
                  <a:tcPr marL="91444" marR="91444" marT="45719" marB="45719"/>
                </a:tc>
                <a:extLst>
                  <a:ext uri="{0D108BD9-81ED-4DB2-BD59-A6C34878D82A}">
                    <a16:rowId xmlns:a16="http://schemas.microsoft.com/office/drawing/2014/main" val="10004"/>
                  </a:ext>
                </a:extLst>
              </a:tr>
              <a:tr h="429404">
                <a:tc>
                  <a:txBody>
                    <a:bodyPr/>
                    <a:lstStyle/>
                    <a:p>
                      <a:r>
                        <a:rPr lang="sv-SE" sz="1800" dirty="0">
                          <a:solidFill>
                            <a:schemeClr val="accent1"/>
                          </a:solidFill>
                        </a:rPr>
                        <a:t>Vårbruk</a:t>
                      </a:r>
                    </a:p>
                  </a:txBody>
                  <a:tcPr marL="91444" marR="91444" marT="45719" marB="45719"/>
                </a:tc>
                <a:tc>
                  <a:txBody>
                    <a:bodyPr/>
                    <a:lstStyle/>
                    <a:p>
                      <a:pPr algn="r"/>
                      <a:r>
                        <a:rPr lang="sv-SE" sz="1800" dirty="0">
                          <a:solidFill>
                            <a:schemeClr val="accent1"/>
                          </a:solidFill>
                        </a:rPr>
                        <a:t>70</a:t>
                      </a:r>
                    </a:p>
                  </a:txBody>
                  <a:tcPr marL="91444" marR="91444" marT="45719" marB="45719"/>
                </a:tc>
                <a:tc>
                  <a:txBody>
                    <a:bodyPr/>
                    <a:lstStyle/>
                    <a:p>
                      <a:pPr algn="r"/>
                      <a:r>
                        <a:rPr lang="sv-SE" sz="1800" dirty="0">
                          <a:solidFill>
                            <a:schemeClr val="accent1"/>
                          </a:solidFill>
                        </a:rPr>
                        <a:t>38</a:t>
                      </a:r>
                    </a:p>
                  </a:txBody>
                  <a:tcPr marL="91444" marR="91444" marT="45719" marB="45719"/>
                </a:tc>
                <a:tc>
                  <a:txBody>
                    <a:bodyPr/>
                    <a:lstStyle/>
                    <a:p>
                      <a:pPr algn="r"/>
                      <a:r>
                        <a:rPr lang="sv-SE" sz="1800" dirty="0">
                          <a:solidFill>
                            <a:schemeClr val="accent1"/>
                          </a:solidFill>
                        </a:rPr>
                        <a:t>57</a:t>
                      </a:r>
                    </a:p>
                  </a:txBody>
                  <a:tcPr marL="91444" marR="91444" marT="45719" marB="45719"/>
                </a:tc>
                <a:tc>
                  <a:txBody>
                    <a:bodyPr/>
                    <a:lstStyle/>
                    <a:p>
                      <a:pPr algn="r"/>
                      <a:r>
                        <a:rPr lang="sv-SE" sz="1800" dirty="0">
                          <a:solidFill>
                            <a:schemeClr val="accent1"/>
                          </a:solidFill>
                        </a:rPr>
                        <a:t>63</a:t>
                      </a:r>
                    </a:p>
                  </a:txBody>
                  <a:tcPr marL="91444" marR="91444" marT="45719" marB="45719"/>
                </a:tc>
                <a:tc>
                  <a:txBody>
                    <a:bodyPr/>
                    <a:lstStyle/>
                    <a:p>
                      <a:pPr algn="r"/>
                      <a:r>
                        <a:rPr lang="sv-SE" sz="1800" dirty="0">
                          <a:solidFill>
                            <a:schemeClr val="accent1"/>
                          </a:solidFill>
                        </a:rPr>
                        <a:t>95</a:t>
                      </a:r>
                    </a:p>
                  </a:txBody>
                  <a:tcPr marL="91444" marR="91444" marT="45719" marB="45719"/>
                </a:tc>
                <a:extLst>
                  <a:ext uri="{0D108BD9-81ED-4DB2-BD59-A6C34878D82A}">
                    <a16:rowId xmlns:a16="http://schemas.microsoft.com/office/drawing/2014/main" val="10005"/>
                  </a:ext>
                </a:extLst>
              </a:tr>
              <a:tr h="429404">
                <a:tc>
                  <a:txBody>
                    <a:bodyPr/>
                    <a:lstStyle/>
                    <a:p>
                      <a:r>
                        <a:rPr lang="sv-SE" sz="1800" dirty="0">
                          <a:solidFill>
                            <a:schemeClr val="accent1"/>
                          </a:solidFill>
                        </a:rPr>
                        <a:t>Höstsäd</a:t>
                      </a:r>
                    </a:p>
                  </a:txBody>
                  <a:tcPr marL="91444" marR="91444" marT="45719" marB="45719"/>
                </a:tc>
                <a:tc>
                  <a:txBody>
                    <a:bodyPr/>
                    <a:lstStyle/>
                    <a:p>
                      <a:pPr algn="r"/>
                      <a:r>
                        <a:rPr lang="sv-SE" sz="1800" dirty="0">
                          <a:solidFill>
                            <a:schemeClr val="accent1"/>
                          </a:solidFill>
                        </a:rPr>
                        <a:t>25</a:t>
                      </a:r>
                    </a:p>
                  </a:txBody>
                  <a:tcPr marL="91444" marR="91444" marT="45719" marB="45719"/>
                </a:tc>
                <a:tc>
                  <a:txBody>
                    <a:bodyPr/>
                    <a:lstStyle/>
                    <a:p>
                      <a:pPr algn="r"/>
                      <a:r>
                        <a:rPr lang="sv-SE" sz="1800" dirty="0">
                          <a:solidFill>
                            <a:schemeClr val="accent1"/>
                          </a:solidFill>
                        </a:rPr>
                        <a:t>14</a:t>
                      </a:r>
                    </a:p>
                  </a:txBody>
                  <a:tcPr marL="91444" marR="91444" marT="45719" marB="45719"/>
                </a:tc>
                <a:tc>
                  <a:txBody>
                    <a:bodyPr/>
                    <a:lstStyle/>
                    <a:p>
                      <a:pPr algn="r"/>
                      <a:r>
                        <a:rPr lang="sv-SE" sz="1800" dirty="0">
                          <a:solidFill>
                            <a:schemeClr val="accent1"/>
                          </a:solidFill>
                        </a:rPr>
                        <a:t>20</a:t>
                      </a:r>
                    </a:p>
                  </a:txBody>
                  <a:tcPr marL="91444" marR="91444" marT="45719" marB="45719"/>
                </a:tc>
                <a:tc>
                  <a:txBody>
                    <a:bodyPr/>
                    <a:lstStyle/>
                    <a:p>
                      <a:pPr algn="r"/>
                      <a:r>
                        <a:rPr lang="sv-SE" sz="1800" dirty="0">
                          <a:solidFill>
                            <a:schemeClr val="accent1"/>
                          </a:solidFill>
                        </a:rPr>
                        <a:t>23</a:t>
                      </a:r>
                    </a:p>
                  </a:txBody>
                  <a:tcPr marL="91444" marR="91444" marT="45719" marB="45719"/>
                </a:tc>
                <a:tc>
                  <a:txBody>
                    <a:bodyPr/>
                    <a:lstStyle/>
                    <a:p>
                      <a:pPr algn="r"/>
                      <a:r>
                        <a:rPr lang="sv-SE" sz="1800" dirty="0">
                          <a:solidFill>
                            <a:schemeClr val="accent1"/>
                          </a:solidFill>
                        </a:rPr>
                        <a:t>34</a:t>
                      </a:r>
                    </a:p>
                  </a:txBody>
                  <a:tcPr marL="91444" marR="91444" marT="45719" marB="45719"/>
                </a:tc>
                <a:extLst>
                  <a:ext uri="{0D108BD9-81ED-4DB2-BD59-A6C34878D82A}">
                    <a16:rowId xmlns:a16="http://schemas.microsoft.com/office/drawing/2014/main" val="2012972752"/>
                  </a:ext>
                </a:extLst>
              </a:tr>
            </a:tbl>
          </a:graphicData>
        </a:graphic>
      </p:graphicFrame>
      <p:sp>
        <p:nvSpPr>
          <p:cNvPr id="2" name="Platshållare för innehåll 1"/>
          <p:cNvSpPr>
            <a:spLocks noGrp="1"/>
          </p:cNvSpPr>
          <p:nvPr>
            <p:ph idx="1"/>
          </p:nvPr>
        </p:nvSpPr>
        <p:spPr>
          <a:xfrm>
            <a:off x="1847273" y="4908884"/>
            <a:ext cx="7903953" cy="1093883"/>
          </a:xfrm>
        </p:spPr>
        <p:txBody>
          <a:bodyPr/>
          <a:lstStyle/>
          <a:p>
            <a:r>
              <a:rPr lang="sv-SE" sz="1800" dirty="0">
                <a:cs typeface="Arial" charset="0"/>
              </a:rPr>
              <a:t>Kväveeffekt kg kväve per hektar vid 20 resp. 30 ton giva nötflytgödsel per hektar och olika spridningstidpunkter</a:t>
            </a:r>
          </a:p>
          <a:p>
            <a:r>
              <a:rPr lang="sv-SE" sz="1800" dirty="0"/>
              <a:t>Gör egna beräkningar i Gödselkalkylen, greppa.nu/</a:t>
            </a:r>
            <a:r>
              <a:rPr lang="sv-SE" sz="1800" dirty="0" err="1"/>
              <a:t>godselkalkylen</a:t>
            </a:r>
            <a:r>
              <a:rPr lang="sv-SE" sz="1800" dirty="0"/>
              <a:t>  </a:t>
            </a:r>
          </a:p>
          <a:p>
            <a:endParaRPr lang="sv-SE" sz="1800" dirty="0"/>
          </a:p>
        </p:txBody>
      </p:sp>
    </p:spTree>
    <p:extLst>
      <p:ext uri="{BB962C8B-B14F-4D97-AF65-F5344CB8AC3E}">
        <p14:creationId xmlns:p14="http://schemas.microsoft.com/office/powerpoint/2010/main" val="24998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0768" y="96819"/>
            <a:ext cx="9735670" cy="1130709"/>
          </a:xfrm>
        </p:spPr>
        <p:txBody>
          <a:bodyPr/>
          <a:lstStyle/>
          <a:p>
            <a:r>
              <a:rPr lang="sv-SE" dirty="0"/>
              <a:t>Hur påverkar foderstaten kväveförlusterna?</a:t>
            </a:r>
          </a:p>
        </p:txBody>
      </p:sp>
      <p:graphicFrame>
        <p:nvGraphicFramePr>
          <p:cNvPr id="5" name="Tabell 4"/>
          <p:cNvGraphicFramePr>
            <a:graphicFrameLocks noGrp="1"/>
          </p:cNvGraphicFramePr>
          <p:nvPr>
            <p:extLst>
              <p:ext uri="{D42A27DB-BD31-4B8C-83A1-F6EECF244321}">
                <p14:modId xmlns:p14="http://schemas.microsoft.com/office/powerpoint/2010/main" val="184909415"/>
              </p:ext>
            </p:extLst>
          </p:nvPr>
        </p:nvGraphicFramePr>
        <p:xfrm>
          <a:off x="1614346" y="1325880"/>
          <a:ext cx="4464496" cy="420624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3723880820"/>
                    </a:ext>
                  </a:extLst>
                </a:gridCol>
                <a:gridCol w="792088">
                  <a:extLst>
                    <a:ext uri="{9D8B030D-6E8A-4147-A177-3AD203B41FA5}">
                      <a16:colId xmlns:a16="http://schemas.microsoft.com/office/drawing/2014/main" val="3246508102"/>
                    </a:ext>
                  </a:extLst>
                </a:gridCol>
                <a:gridCol w="720080">
                  <a:extLst>
                    <a:ext uri="{9D8B030D-6E8A-4147-A177-3AD203B41FA5}">
                      <a16:colId xmlns:a16="http://schemas.microsoft.com/office/drawing/2014/main" val="2885478411"/>
                    </a:ext>
                  </a:extLst>
                </a:gridCol>
              </a:tblGrid>
              <a:tr h="351561">
                <a:tc>
                  <a:txBody>
                    <a:bodyPr/>
                    <a:lstStyle/>
                    <a:p>
                      <a:r>
                        <a:rPr lang="sv-SE" dirty="0"/>
                        <a:t>Foderstat</a:t>
                      </a:r>
                      <a:r>
                        <a:rPr lang="sv-SE" baseline="0" dirty="0"/>
                        <a:t> (kg </a:t>
                      </a:r>
                      <a:r>
                        <a:rPr lang="sv-SE" baseline="0" dirty="0" err="1"/>
                        <a:t>ts</a:t>
                      </a:r>
                      <a:r>
                        <a:rPr lang="sv-SE" baseline="0" dirty="0"/>
                        <a:t>/ko/dag)</a:t>
                      </a:r>
                      <a:endParaRPr lang="sv-SE" dirty="0"/>
                    </a:p>
                  </a:txBody>
                  <a:tcPr/>
                </a:tc>
                <a:tc>
                  <a:txBody>
                    <a:bodyPr/>
                    <a:lstStyle/>
                    <a:p>
                      <a:pPr algn="r"/>
                      <a:r>
                        <a:rPr lang="sv-SE" dirty="0"/>
                        <a:t>A</a:t>
                      </a:r>
                    </a:p>
                  </a:txBody>
                  <a:tcPr/>
                </a:tc>
                <a:tc>
                  <a:txBody>
                    <a:bodyPr/>
                    <a:lstStyle/>
                    <a:p>
                      <a:pPr algn="r"/>
                      <a:r>
                        <a:rPr lang="sv-SE" dirty="0"/>
                        <a:t>F</a:t>
                      </a:r>
                    </a:p>
                  </a:txBody>
                  <a:tcPr/>
                </a:tc>
                <a:extLst>
                  <a:ext uri="{0D108BD9-81ED-4DB2-BD59-A6C34878D82A}">
                    <a16:rowId xmlns:a16="http://schemas.microsoft.com/office/drawing/2014/main" val="3712379782"/>
                  </a:ext>
                </a:extLst>
              </a:tr>
              <a:tr h="351561">
                <a:tc>
                  <a:txBody>
                    <a:bodyPr/>
                    <a:lstStyle/>
                    <a:p>
                      <a:r>
                        <a:rPr lang="sv-SE" dirty="0">
                          <a:solidFill>
                            <a:schemeClr val="accent1"/>
                          </a:solidFill>
                        </a:rPr>
                        <a:t>Ensilage &amp; </a:t>
                      </a:r>
                      <a:r>
                        <a:rPr lang="sv-SE" dirty="0" err="1">
                          <a:solidFill>
                            <a:schemeClr val="accent1"/>
                          </a:solidFill>
                        </a:rPr>
                        <a:t>helsäd</a:t>
                      </a:r>
                      <a:endParaRPr lang="sv-SE" dirty="0">
                        <a:solidFill>
                          <a:schemeClr val="accent1"/>
                        </a:solidFill>
                      </a:endParaRPr>
                    </a:p>
                  </a:txBody>
                  <a:tcPr/>
                </a:tc>
                <a:tc>
                  <a:txBody>
                    <a:bodyPr/>
                    <a:lstStyle/>
                    <a:p>
                      <a:pPr algn="r"/>
                      <a:r>
                        <a:rPr lang="sv-SE" dirty="0">
                          <a:solidFill>
                            <a:schemeClr val="accent1"/>
                          </a:solidFill>
                        </a:rPr>
                        <a:t>10,9</a:t>
                      </a:r>
                    </a:p>
                  </a:txBody>
                  <a:tcPr/>
                </a:tc>
                <a:tc>
                  <a:txBody>
                    <a:bodyPr/>
                    <a:lstStyle/>
                    <a:p>
                      <a:pPr algn="r"/>
                      <a:r>
                        <a:rPr lang="sv-SE" dirty="0">
                          <a:solidFill>
                            <a:schemeClr val="accent1"/>
                          </a:solidFill>
                        </a:rPr>
                        <a:t>11,6</a:t>
                      </a:r>
                    </a:p>
                  </a:txBody>
                  <a:tcPr/>
                </a:tc>
                <a:extLst>
                  <a:ext uri="{0D108BD9-81ED-4DB2-BD59-A6C34878D82A}">
                    <a16:rowId xmlns:a16="http://schemas.microsoft.com/office/drawing/2014/main" val="1896493277"/>
                  </a:ext>
                </a:extLst>
              </a:tr>
              <a:tr h="351561">
                <a:tc>
                  <a:txBody>
                    <a:bodyPr/>
                    <a:lstStyle/>
                    <a:p>
                      <a:r>
                        <a:rPr lang="sv-SE" dirty="0" err="1">
                          <a:solidFill>
                            <a:schemeClr val="accent1"/>
                          </a:solidFill>
                        </a:rPr>
                        <a:t>Hp</a:t>
                      </a:r>
                      <a:r>
                        <a:rPr lang="sv-SE" dirty="0">
                          <a:solidFill>
                            <a:schemeClr val="accent1"/>
                          </a:solidFill>
                        </a:rPr>
                        <a:t>-massa</a:t>
                      </a:r>
                    </a:p>
                  </a:txBody>
                  <a:tcPr/>
                </a:tc>
                <a:tc>
                  <a:txBody>
                    <a:bodyPr/>
                    <a:lstStyle/>
                    <a:p>
                      <a:pPr algn="r"/>
                      <a:r>
                        <a:rPr lang="sv-SE" dirty="0">
                          <a:solidFill>
                            <a:schemeClr val="accent1"/>
                          </a:solidFill>
                        </a:rPr>
                        <a:t>5,9</a:t>
                      </a:r>
                    </a:p>
                  </a:txBody>
                  <a:tcPr/>
                </a:tc>
                <a:tc>
                  <a:txBody>
                    <a:bodyPr/>
                    <a:lstStyle/>
                    <a:p>
                      <a:pPr algn="r"/>
                      <a:r>
                        <a:rPr lang="sv-SE" dirty="0">
                          <a:solidFill>
                            <a:schemeClr val="accent1"/>
                          </a:solidFill>
                        </a:rPr>
                        <a:t>5,3</a:t>
                      </a:r>
                    </a:p>
                  </a:txBody>
                  <a:tcPr/>
                </a:tc>
                <a:extLst>
                  <a:ext uri="{0D108BD9-81ED-4DB2-BD59-A6C34878D82A}">
                    <a16:rowId xmlns:a16="http://schemas.microsoft.com/office/drawing/2014/main" val="1863177918"/>
                  </a:ext>
                </a:extLst>
              </a:tr>
              <a:tr h="351561">
                <a:tc>
                  <a:txBody>
                    <a:bodyPr/>
                    <a:lstStyle/>
                    <a:p>
                      <a:r>
                        <a:rPr lang="sv-SE" dirty="0">
                          <a:solidFill>
                            <a:schemeClr val="accent1"/>
                          </a:solidFill>
                        </a:rPr>
                        <a:t>Betfor</a:t>
                      </a:r>
                    </a:p>
                  </a:txBody>
                  <a:tcPr/>
                </a:tc>
                <a:tc>
                  <a:txBody>
                    <a:bodyPr/>
                    <a:lstStyle/>
                    <a:p>
                      <a:pPr algn="r"/>
                      <a:r>
                        <a:rPr lang="sv-SE" dirty="0">
                          <a:solidFill>
                            <a:schemeClr val="accent1"/>
                          </a:solidFill>
                        </a:rPr>
                        <a:t>0,9</a:t>
                      </a:r>
                    </a:p>
                  </a:txBody>
                  <a:tcPr/>
                </a:tc>
                <a:tc>
                  <a:txBody>
                    <a:bodyPr/>
                    <a:lstStyle/>
                    <a:p>
                      <a:pPr algn="r"/>
                      <a:r>
                        <a:rPr lang="sv-SE" dirty="0">
                          <a:solidFill>
                            <a:schemeClr val="accent1"/>
                          </a:solidFill>
                        </a:rPr>
                        <a:t>0,8</a:t>
                      </a:r>
                    </a:p>
                  </a:txBody>
                  <a:tcPr/>
                </a:tc>
                <a:extLst>
                  <a:ext uri="{0D108BD9-81ED-4DB2-BD59-A6C34878D82A}">
                    <a16:rowId xmlns:a16="http://schemas.microsoft.com/office/drawing/2014/main" val="1796060123"/>
                  </a:ext>
                </a:extLst>
              </a:tr>
              <a:tr h="351561">
                <a:tc>
                  <a:txBody>
                    <a:bodyPr/>
                    <a:lstStyle/>
                    <a:p>
                      <a:r>
                        <a:rPr lang="sv-SE" dirty="0">
                          <a:solidFill>
                            <a:schemeClr val="accent1"/>
                          </a:solidFill>
                        </a:rPr>
                        <a:t>Spannmål</a:t>
                      </a:r>
                    </a:p>
                  </a:txBody>
                  <a:tcPr/>
                </a:tc>
                <a:tc>
                  <a:txBody>
                    <a:bodyPr/>
                    <a:lstStyle/>
                    <a:p>
                      <a:pPr algn="r"/>
                      <a:r>
                        <a:rPr lang="sv-SE" dirty="0">
                          <a:solidFill>
                            <a:schemeClr val="accent1"/>
                          </a:solidFill>
                        </a:rPr>
                        <a:t>1,8</a:t>
                      </a:r>
                    </a:p>
                  </a:txBody>
                  <a:tcPr/>
                </a:tc>
                <a:tc>
                  <a:txBody>
                    <a:bodyPr/>
                    <a:lstStyle/>
                    <a:p>
                      <a:pPr algn="r"/>
                      <a:r>
                        <a:rPr lang="sv-SE" dirty="0">
                          <a:solidFill>
                            <a:schemeClr val="accent1"/>
                          </a:solidFill>
                        </a:rPr>
                        <a:t>4,3</a:t>
                      </a:r>
                    </a:p>
                  </a:txBody>
                  <a:tcPr/>
                </a:tc>
                <a:extLst>
                  <a:ext uri="{0D108BD9-81ED-4DB2-BD59-A6C34878D82A}">
                    <a16:rowId xmlns:a16="http://schemas.microsoft.com/office/drawing/2014/main" val="3505012781"/>
                  </a:ext>
                </a:extLst>
              </a:tr>
              <a:tr h="351561">
                <a:tc>
                  <a:txBody>
                    <a:bodyPr/>
                    <a:lstStyle/>
                    <a:p>
                      <a:r>
                        <a:rPr lang="sv-SE" dirty="0">
                          <a:solidFill>
                            <a:schemeClr val="accent1"/>
                          </a:solidFill>
                        </a:rPr>
                        <a:t>Färdigfoder</a:t>
                      </a:r>
                    </a:p>
                  </a:txBody>
                  <a:tcPr/>
                </a:tc>
                <a:tc>
                  <a:txBody>
                    <a:bodyPr/>
                    <a:lstStyle/>
                    <a:p>
                      <a:pPr algn="r"/>
                      <a:r>
                        <a:rPr lang="sv-SE" dirty="0">
                          <a:solidFill>
                            <a:schemeClr val="accent1"/>
                          </a:solidFill>
                        </a:rPr>
                        <a:t>3,8</a:t>
                      </a:r>
                    </a:p>
                  </a:txBody>
                  <a:tcPr/>
                </a:tc>
                <a:tc>
                  <a:txBody>
                    <a:bodyPr/>
                    <a:lstStyle/>
                    <a:p>
                      <a:pPr algn="r"/>
                      <a:r>
                        <a:rPr lang="sv-SE" dirty="0">
                          <a:solidFill>
                            <a:schemeClr val="accent1"/>
                          </a:solidFill>
                        </a:rPr>
                        <a:t>3,4</a:t>
                      </a:r>
                    </a:p>
                  </a:txBody>
                  <a:tcPr/>
                </a:tc>
                <a:extLst>
                  <a:ext uri="{0D108BD9-81ED-4DB2-BD59-A6C34878D82A}">
                    <a16:rowId xmlns:a16="http://schemas.microsoft.com/office/drawing/2014/main" val="3060568741"/>
                  </a:ext>
                </a:extLst>
              </a:tr>
              <a:tr h="351561">
                <a:tc>
                  <a:txBody>
                    <a:bodyPr/>
                    <a:lstStyle/>
                    <a:p>
                      <a:r>
                        <a:rPr lang="sv-SE" dirty="0">
                          <a:solidFill>
                            <a:schemeClr val="accent1"/>
                          </a:solidFill>
                        </a:rPr>
                        <a:t>Proteinmix</a:t>
                      </a:r>
                    </a:p>
                  </a:txBody>
                  <a:tcPr/>
                </a:tc>
                <a:tc>
                  <a:txBody>
                    <a:bodyPr/>
                    <a:lstStyle/>
                    <a:p>
                      <a:pPr algn="r"/>
                      <a:r>
                        <a:rPr lang="sv-SE" dirty="0">
                          <a:solidFill>
                            <a:schemeClr val="accent1"/>
                          </a:solidFill>
                        </a:rPr>
                        <a:t>1,0</a:t>
                      </a:r>
                    </a:p>
                  </a:txBody>
                  <a:tcPr/>
                </a:tc>
                <a:tc>
                  <a:txBody>
                    <a:bodyPr/>
                    <a:lstStyle/>
                    <a:p>
                      <a:pPr algn="r"/>
                      <a:r>
                        <a:rPr lang="sv-SE" dirty="0">
                          <a:solidFill>
                            <a:schemeClr val="accent1"/>
                          </a:solidFill>
                        </a:rPr>
                        <a:t>0,2</a:t>
                      </a:r>
                    </a:p>
                  </a:txBody>
                  <a:tcPr/>
                </a:tc>
                <a:extLst>
                  <a:ext uri="{0D108BD9-81ED-4DB2-BD59-A6C34878D82A}">
                    <a16:rowId xmlns:a16="http://schemas.microsoft.com/office/drawing/2014/main" val="1050671756"/>
                  </a:ext>
                </a:extLst>
              </a:tr>
              <a:tr h="326628">
                <a:tc>
                  <a:txBody>
                    <a:bodyPr/>
                    <a:lstStyle/>
                    <a:p>
                      <a:r>
                        <a:rPr lang="sv-SE" dirty="0" err="1">
                          <a:solidFill>
                            <a:schemeClr val="accent1"/>
                          </a:solidFill>
                        </a:rPr>
                        <a:t>Expro</a:t>
                      </a:r>
                      <a:endParaRPr lang="sv-SE" dirty="0">
                        <a:solidFill>
                          <a:schemeClr val="accent1"/>
                        </a:solidFill>
                      </a:endParaRPr>
                    </a:p>
                  </a:txBody>
                  <a:tcPr>
                    <a:lnB w="12700" cap="flat" cmpd="sng" algn="ctr">
                      <a:solidFill>
                        <a:schemeClr val="tx1"/>
                      </a:solidFill>
                      <a:prstDash val="solid"/>
                      <a:round/>
                      <a:headEnd type="none" w="med" len="med"/>
                      <a:tailEnd type="none" w="med" len="med"/>
                    </a:lnB>
                  </a:tcPr>
                </a:tc>
                <a:tc>
                  <a:txBody>
                    <a:bodyPr/>
                    <a:lstStyle/>
                    <a:p>
                      <a:pPr algn="r"/>
                      <a:r>
                        <a:rPr lang="sv-SE" dirty="0">
                          <a:solidFill>
                            <a:schemeClr val="accent1"/>
                          </a:solidFill>
                        </a:rPr>
                        <a:t>1,7</a:t>
                      </a:r>
                    </a:p>
                  </a:txBody>
                  <a:tcPr>
                    <a:lnB w="12700" cap="flat" cmpd="sng" algn="ctr">
                      <a:solidFill>
                        <a:schemeClr val="tx1"/>
                      </a:solidFill>
                      <a:prstDash val="solid"/>
                      <a:round/>
                      <a:headEnd type="none" w="med" len="med"/>
                      <a:tailEnd type="none" w="med" len="med"/>
                    </a:lnB>
                  </a:tcPr>
                </a:tc>
                <a:tc>
                  <a:txBody>
                    <a:bodyPr/>
                    <a:lstStyle/>
                    <a:p>
                      <a:pPr algn="r"/>
                      <a:r>
                        <a:rPr lang="sv-SE" dirty="0">
                          <a:solidFill>
                            <a:schemeClr val="accent1"/>
                          </a:solidFill>
                        </a:rPr>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157675"/>
                  </a:ext>
                </a:extLst>
              </a:tr>
              <a:tr h="351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accent1"/>
                          </a:solidFill>
                        </a:rPr>
                        <a:t>Råproteinhalt i foderstaten,</a:t>
                      </a:r>
                      <a:r>
                        <a:rPr lang="sv-SE" b="1" baseline="0" dirty="0">
                          <a:solidFill>
                            <a:schemeClr val="accent1"/>
                          </a:solidFill>
                        </a:rPr>
                        <a:t> </a:t>
                      </a:r>
                      <a:r>
                        <a:rPr lang="sv-SE" b="1" dirty="0">
                          <a:solidFill>
                            <a:schemeClr val="accent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sv-SE" b="1" dirty="0">
                          <a:solidFill>
                            <a:schemeClr val="accent1"/>
                          </a:solidFill>
                        </a:rPr>
                        <a:t>17,6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sv-SE" b="1" dirty="0">
                          <a:solidFill>
                            <a:schemeClr val="accent1"/>
                          </a:solidFill>
                        </a:rPr>
                        <a:t>15,3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4576474"/>
                  </a:ext>
                </a:extLst>
              </a:tr>
              <a:tr h="515810">
                <a:tc>
                  <a:txBody>
                    <a:bodyPr/>
                    <a:lstStyle/>
                    <a:p>
                      <a:r>
                        <a:rPr lang="sv-SE" b="1" dirty="0">
                          <a:solidFill>
                            <a:schemeClr val="accent1"/>
                          </a:solidFill>
                        </a:rPr>
                        <a:t>Kväveeffektivitet* för  mjölkproduktion, %</a:t>
                      </a:r>
                    </a:p>
                  </a:txBody>
                  <a:tcPr>
                    <a:lnT w="12700" cmpd="sng">
                      <a:noFill/>
                    </a:lnT>
                  </a:tcPr>
                </a:tc>
                <a:tc>
                  <a:txBody>
                    <a:bodyPr/>
                    <a:lstStyle/>
                    <a:p>
                      <a:pPr algn="r"/>
                      <a:r>
                        <a:rPr lang="sv-SE" b="1" dirty="0">
                          <a:solidFill>
                            <a:schemeClr val="accent1"/>
                          </a:solidFill>
                        </a:rPr>
                        <a:t>26,7</a:t>
                      </a:r>
                    </a:p>
                  </a:txBody>
                  <a:tcPr>
                    <a:lnT w="12700" cmpd="sng">
                      <a:noFill/>
                    </a:lnT>
                  </a:tcPr>
                </a:tc>
                <a:tc>
                  <a:txBody>
                    <a:bodyPr/>
                    <a:lstStyle/>
                    <a:p>
                      <a:pPr algn="r"/>
                      <a:r>
                        <a:rPr lang="sv-SE" b="1" dirty="0">
                          <a:solidFill>
                            <a:schemeClr val="accent1"/>
                          </a:solidFill>
                        </a:rPr>
                        <a:t>35,9</a:t>
                      </a:r>
                    </a:p>
                  </a:txBody>
                  <a:tcPr>
                    <a:lnT w="12700" cmpd="sng">
                      <a:noFill/>
                    </a:lnT>
                  </a:tcPr>
                </a:tc>
                <a:extLst>
                  <a:ext uri="{0D108BD9-81ED-4DB2-BD59-A6C34878D82A}">
                    <a16:rowId xmlns:a16="http://schemas.microsoft.com/office/drawing/2014/main" val="4039684024"/>
                  </a:ext>
                </a:extLst>
              </a:tr>
            </a:tbl>
          </a:graphicData>
        </a:graphic>
      </p:graphicFrame>
      <p:sp>
        <p:nvSpPr>
          <p:cNvPr id="4" name="textruta 3"/>
          <p:cNvSpPr txBox="1"/>
          <p:nvPr/>
        </p:nvSpPr>
        <p:spPr>
          <a:xfrm>
            <a:off x="6617214" y="1322779"/>
            <a:ext cx="3810154" cy="4031873"/>
          </a:xfrm>
          <a:prstGeom prst="rect">
            <a:avLst/>
          </a:prstGeom>
          <a:noFill/>
        </p:spPr>
        <p:txBody>
          <a:bodyPr wrap="square" rtlCol="0">
            <a:spAutoFit/>
          </a:bodyPr>
          <a:lstStyle/>
          <a:p>
            <a:r>
              <a:rPr lang="sv-SE" sz="1600" b="1" dirty="0">
                <a:solidFill>
                  <a:schemeClr val="accent1"/>
                </a:solidFill>
              </a:rPr>
              <a:t>Gårdsbeskrivning</a:t>
            </a:r>
          </a:p>
          <a:p>
            <a:pPr marL="285750" indent="-285750">
              <a:buFont typeface="Arial" panose="020B0604020202020204" pitchFamily="34" charset="0"/>
              <a:buChar char="•"/>
            </a:pPr>
            <a:r>
              <a:rPr lang="sv-SE" sz="1600" dirty="0">
                <a:solidFill>
                  <a:schemeClr val="accent1"/>
                </a:solidFill>
              </a:rPr>
              <a:t>Gård i norra Halland</a:t>
            </a:r>
          </a:p>
          <a:p>
            <a:pPr marL="285750" indent="-285750">
              <a:buFont typeface="Arial" panose="020B0604020202020204" pitchFamily="34" charset="0"/>
              <a:buChar char="•"/>
            </a:pPr>
            <a:r>
              <a:rPr lang="sv-SE" sz="1600" dirty="0">
                <a:solidFill>
                  <a:schemeClr val="accent1"/>
                </a:solidFill>
              </a:rPr>
              <a:t>Konventionell mjölkproduktion</a:t>
            </a:r>
          </a:p>
          <a:p>
            <a:pPr marL="285750" indent="-285750">
              <a:buFont typeface="Arial" panose="020B0604020202020204" pitchFamily="34" charset="0"/>
              <a:buChar char="•"/>
            </a:pPr>
            <a:r>
              <a:rPr lang="sv-SE" sz="1600" dirty="0">
                <a:solidFill>
                  <a:schemeClr val="accent1"/>
                </a:solidFill>
              </a:rPr>
              <a:t>200 mjölkkor varav 175 mjölkande</a:t>
            </a:r>
          </a:p>
          <a:p>
            <a:pPr marL="285750" indent="-285750">
              <a:buFont typeface="Arial" panose="020B0604020202020204" pitchFamily="34" charset="0"/>
              <a:buChar char="•"/>
            </a:pPr>
            <a:r>
              <a:rPr lang="sv-SE" sz="1600" dirty="0">
                <a:solidFill>
                  <a:schemeClr val="accent1"/>
                </a:solidFill>
              </a:rPr>
              <a:t>9 600 kg ECM/ko och år</a:t>
            </a:r>
          </a:p>
          <a:p>
            <a:pPr marL="285750" indent="-285750">
              <a:buFont typeface="Arial" panose="020B0604020202020204" pitchFamily="34" charset="0"/>
              <a:buChar char="•"/>
            </a:pPr>
            <a:r>
              <a:rPr lang="sv-SE" sz="1600" dirty="0">
                <a:solidFill>
                  <a:schemeClr val="accent1"/>
                </a:solidFill>
              </a:rPr>
              <a:t>200 ha åker, varav 130 ha vall och bete på åker</a:t>
            </a:r>
          </a:p>
          <a:p>
            <a:pPr marL="285750" indent="-285750">
              <a:buFont typeface="Arial" panose="020B0604020202020204" pitchFamily="34" charset="0"/>
              <a:buChar char="•"/>
            </a:pPr>
            <a:r>
              <a:rPr lang="sv-SE" sz="1600" dirty="0">
                <a:solidFill>
                  <a:schemeClr val="accent1"/>
                </a:solidFill>
              </a:rPr>
              <a:t>14 ha naturbetesmark</a:t>
            </a:r>
          </a:p>
          <a:p>
            <a:pPr marL="285750" indent="-285750">
              <a:buFont typeface="Arial" panose="020B0604020202020204" pitchFamily="34" charset="0"/>
              <a:buChar char="•"/>
            </a:pPr>
            <a:r>
              <a:rPr lang="sv-SE" sz="1600" dirty="0">
                <a:solidFill>
                  <a:schemeClr val="accent1"/>
                </a:solidFill>
              </a:rPr>
              <a:t>Alla kalvar säljs vid avvänjning</a:t>
            </a:r>
          </a:p>
          <a:p>
            <a:pPr marL="285750" indent="-285750">
              <a:buFont typeface="Arial" panose="020B0604020202020204" pitchFamily="34" charset="0"/>
              <a:buChar char="•"/>
            </a:pPr>
            <a:r>
              <a:rPr lang="sv-SE" sz="1600" dirty="0">
                <a:solidFill>
                  <a:schemeClr val="accent1"/>
                </a:solidFill>
              </a:rPr>
              <a:t>Ca 2/3 av kvigorna köps tillbaka innan </a:t>
            </a:r>
            <a:r>
              <a:rPr lang="sv-SE" sz="1600" dirty="0" err="1">
                <a:solidFill>
                  <a:schemeClr val="accent1"/>
                </a:solidFill>
              </a:rPr>
              <a:t>inkalvning</a:t>
            </a:r>
            <a:endParaRPr lang="sv-SE" sz="1600" i="1" dirty="0">
              <a:solidFill>
                <a:schemeClr val="accent1"/>
              </a:solidFill>
            </a:endParaRPr>
          </a:p>
          <a:p>
            <a:endParaRPr lang="sv-SE" sz="1600" i="1" dirty="0">
              <a:solidFill>
                <a:schemeClr val="accent1"/>
              </a:solidFill>
            </a:endParaRPr>
          </a:p>
          <a:p>
            <a:r>
              <a:rPr lang="sv-SE" sz="1600" i="1" dirty="0">
                <a:solidFill>
                  <a:schemeClr val="accent1"/>
                </a:solidFill>
              </a:rPr>
              <a:t>*Kväveeffektivitet är förhållandet mellan innehållet av kväve (protein) i mjölken och det totala intaget av kväve (protein) via fodret för ett lakterande djur.</a:t>
            </a:r>
          </a:p>
        </p:txBody>
      </p:sp>
      <p:graphicFrame>
        <p:nvGraphicFramePr>
          <p:cNvPr id="7" name="Tabell 6">
            <a:extLst>
              <a:ext uri="{FF2B5EF4-FFF2-40B4-BE49-F238E27FC236}">
                <a16:creationId xmlns:a16="http://schemas.microsoft.com/office/drawing/2014/main" id="{EAADB98E-E6E3-493D-A18E-73F6E2E7C847}"/>
              </a:ext>
            </a:extLst>
          </p:cNvPr>
          <p:cNvGraphicFramePr>
            <a:graphicFrameLocks noGrp="1"/>
          </p:cNvGraphicFramePr>
          <p:nvPr>
            <p:extLst>
              <p:ext uri="{D42A27DB-BD31-4B8C-83A1-F6EECF244321}">
                <p14:modId xmlns:p14="http://schemas.microsoft.com/office/powerpoint/2010/main" val="3537303116"/>
              </p:ext>
            </p:extLst>
          </p:nvPr>
        </p:nvGraphicFramePr>
        <p:xfrm>
          <a:off x="1614346" y="5627370"/>
          <a:ext cx="8030580" cy="1230630"/>
        </p:xfrm>
        <a:graphic>
          <a:graphicData uri="http://schemas.openxmlformats.org/drawingml/2006/table">
            <a:tbl>
              <a:tblPr firstRow="1" bandRow="1">
                <a:tableStyleId>{5C22544A-7EE6-4342-B048-85BDC9FD1C3A}</a:tableStyleId>
              </a:tblPr>
              <a:tblGrid>
                <a:gridCol w="1261827">
                  <a:extLst>
                    <a:ext uri="{9D8B030D-6E8A-4147-A177-3AD203B41FA5}">
                      <a16:colId xmlns:a16="http://schemas.microsoft.com/office/drawing/2014/main" val="1145390127"/>
                    </a:ext>
                  </a:extLst>
                </a:gridCol>
                <a:gridCol w="6768753">
                  <a:extLst>
                    <a:ext uri="{9D8B030D-6E8A-4147-A177-3AD203B41FA5}">
                      <a16:colId xmlns:a16="http://schemas.microsoft.com/office/drawing/2014/main" val="513356840"/>
                    </a:ext>
                  </a:extLst>
                </a:gridCol>
              </a:tblGrid>
              <a:tr h="0">
                <a:tc>
                  <a:txBody>
                    <a:bodyPr/>
                    <a:lstStyle/>
                    <a:p>
                      <a:pPr algn="r"/>
                      <a:r>
                        <a:rPr lang="sv-SE" sz="1800" b="1" kern="1200" dirty="0">
                          <a:solidFill>
                            <a:schemeClr val="lt1"/>
                          </a:solidFill>
                          <a:latin typeface="+mn-lt"/>
                          <a:ea typeface="+mn-ea"/>
                          <a:cs typeface="+mn-cs"/>
                        </a:rPr>
                        <a:t>Alternativ</a:t>
                      </a:r>
                    </a:p>
                  </a:txBody>
                  <a:tcPr anchor="ctr"/>
                </a:tc>
                <a:tc>
                  <a:txBody>
                    <a:bodyPr/>
                    <a:lstStyle/>
                    <a:p>
                      <a:r>
                        <a:rPr lang="sv-SE" dirty="0"/>
                        <a:t>Ändring i foderstat, spill och management</a:t>
                      </a:r>
                    </a:p>
                  </a:txBody>
                  <a:tcPr anchor="ctr"/>
                </a:tc>
                <a:extLst>
                  <a:ext uri="{0D108BD9-81ED-4DB2-BD59-A6C34878D82A}">
                    <a16:rowId xmlns:a16="http://schemas.microsoft.com/office/drawing/2014/main" val="3806654352"/>
                  </a:ext>
                </a:extLst>
              </a:tr>
              <a:tr h="370840">
                <a:tc>
                  <a:txBody>
                    <a:bodyPr/>
                    <a:lstStyle/>
                    <a:p>
                      <a:pPr algn="r"/>
                      <a:r>
                        <a:rPr lang="sv-SE" sz="1600" b="1" dirty="0">
                          <a:solidFill>
                            <a:schemeClr val="accent1"/>
                          </a:solidFill>
                        </a:rPr>
                        <a:t>A</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kern="1200" dirty="0">
                          <a:solidFill>
                            <a:schemeClr val="accent1"/>
                          </a:solidFill>
                          <a:latin typeface="+mn-lt"/>
                          <a:ea typeface="+mn-ea"/>
                          <a:cs typeface="+mn-cs"/>
                        </a:rPr>
                        <a:t>Utgångsläge, 9600 kg ECM/ko och år</a:t>
                      </a:r>
                    </a:p>
                  </a:txBody>
                  <a:tcPr marL="6350" marR="6350" marT="6350" marB="0"/>
                </a:tc>
                <a:extLst>
                  <a:ext uri="{0D108BD9-81ED-4DB2-BD59-A6C34878D82A}">
                    <a16:rowId xmlns:a16="http://schemas.microsoft.com/office/drawing/2014/main" val="841270543"/>
                  </a:ext>
                </a:extLst>
              </a:tr>
              <a:tr h="370840">
                <a:tc>
                  <a:txBody>
                    <a:bodyPr/>
                    <a:lstStyle/>
                    <a:p>
                      <a:pPr algn="r"/>
                      <a:r>
                        <a:rPr lang="sv-SE" sz="1600" b="1" dirty="0">
                          <a:solidFill>
                            <a:schemeClr val="accent1"/>
                          </a:solidFill>
                        </a:rPr>
                        <a:t>F</a:t>
                      </a:r>
                    </a:p>
                  </a:txBody>
                  <a:tcPr/>
                </a:tc>
                <a:tc>
                  <a:txBody>
                    <a:bodyPr/>
                    <a:lstStyle/>
                    <a:p>
                      <a:pPr marL="0" algn="l" defTabSz="914400" rtl="0" eaLnBrk="1" fontAlgn="b" latinLnBrk="0" hangingPunct="1"/>
                      <a:r>
                        <a:rPr lang="sv-SE" sz="1600" kern="1200" dirty="0">
                          <a:solidFill>
                            <a:schemeClr val="accent1"/>
                          </a:solidFill>
                          <a:latin typeface="+mn-lt"/>
                          <a:ea typeface="+mn-ea"/>
                          <a:cs typeface="+mn-cs"/>
                        </a:rPr>
                        <a:t>2000 kg mer mjölk/ko och år (11600), mindre</a:t>
                      </a:r>
                      <a:r>
                        <a:rPr lang="sv-SE" sz="1600" kern="1200" baseline="0" dirty="0">
                          <a:solidFill>
                            <a:schemeClr val="accent1"/>
                          </a:solidFill>
                          <a:latin typeface="+mn-lt"/>
                          <a:ea typeface="+mn-ea"/>
                          <a:cs typeface="+mn-cs"/>
                        </a:rPr>
                        <a:t> mängd </a:t>
                      </a:r>
                      <a:r>
                        <a:rPr lang="sv-SE" sz="1600" kern="1200" dirty="0">
                          <a:solidFill>
                            <a:schemeClr val="accent1"/>
                          </a:solidFill>
                          <a:latin typeface="+mn-lt"/>
                          <a:ea typeface="+mn-ea"/>
                          <a:cs typeface="+mn-cs"/>
                        </a:rPr>
                        <a:t>koncentrat med 2,5 kg, ökad mängd spannmål med 3 kg och 10 % mindre foderspill</a:t>
                      </a:r>
                    </a:p>
                  </a:txBody>
                  <a:tcPr marL="6350" marR="6350" marT="6350" marB="0"/>
                </a:tc>
                <a:extLst>
                  <a:ext uri="{0D108BD9-81ED-4DB2-BD59-A6C34878D82A}">
                    <a16:rowId xmlns:a16="http://schemas.microsoft.com/office/drawing/2014/main" val="893448138"/>
                  </a:ext>
                </a:extLst>
              </a:tr>
            </a:tbl>
          </a:graphicData>
        </a:graphic>
      </p:graphicFrame>
    </p:spTree>
    <p:extLst>
      <p:ext uri="{BB962C8B-B14F-4D97-AF65-F5344CB8AC3E}">
        <p14:creationId xmlns:p14="http://schemas.microsoft.com/office/powerpoint/2010/main" val="382250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441527" y="206592"/>
            <a:ext cx="9918550" cy="1043492"/>
          </a:xfrm>
        </p:spPr>
        <p:txBody>
          <a:bodyPr/>
          <a:lstStyle/>
          <a:p>
            <a:r>
              <a:rPr lang="sv-SE" dirty="0"/>
              <a:t>Ammoniakförluster och kväve kvar i gödseln</a:t>
            </a:r>
          </a:p>
        </p:txBody>
      </p:sp>
      <p:graphicFrame>
        <p:nvGraphicFramePr>
          <p:cNvPr id="5" name="Tabell 4"/>
          <p:cNvGraphicFramePr>
            <a:graphicFrameLocks noGrp="1"/>
          </p:cNvGraphicFramePr>
          <p:nvPr>
            <p:extLst>
              <p:ext uri="{D42A27DB-BD31-4B8C-83A1-F6EECF244321}">
                <p14:modId xmlns:p14="http://schemas.microsoft.com/office/powerpoint/2010/main" val="2297059164"/>
              </p:ext>
            </p:extLst>
          </p:nvPr>
        </p:nvGraphicFramePr>
        <p:xfrm>
          <a:off x="2181727" y="1557519"/>
          <a:ext cx="5112568" cy="2421063"/>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3723880820"/>
                    </a:ext>
                  </a:extLst>
                </a:gridCol>
                <a:gridCol w="1008112">
                  <a:extLst>
                    <a:ext uri="{9D8B030D-6E8A-4147-A177-3AD203B41FA5}">
                      <a16:colId xmlns:a16="http://schemas.microsoft.com/office/drawing/2014/main" val="3246508102"/>
                    </a:ext>
                  </a:extLst>
                </a:gridCol>
                <a:gridCol w="936104">
                  <a:extLst>
                    <a:ext uri="{9D8B030D-6E8A-4147-A177-3AD203B41FA5}">
                      <a16:colId xmlns:a16="http://schemas.microsoft.com/office/drawing/2014/main" val="2885478411"/>
                    </a:ext>
                  </a:extLst>
                </a:gridCol>
              </a:tblGrid>
              <a:tr h="683703">
                <a:tc>
                  <a:txBody>
                    <a:bodyPr/>
                    <a:lstStyle/>
                    <a:p>
                      <a:endParaRPr lang="sv-SE" dirty="0"/>
                    </a:p>
                  </a:txBody>
                  <a:tcPr/>
                </a:tc>
                <a:tc>
                  <a:txBody>
                    <a:bodyPr/>
                    <a:lstStyle/>
                    <a:p>
                      <a:pPr marL="0" algn="r" defTabSz="914400" rtl="0" eaLnBrk="1" latinLnBrk="0" hangingPunct="1"/>
                      <a:r>
                        <a:rPr lang="sv-SE" sz="1800" b="1" kern="1200" dirty="0">
                          <a:solidFill>
                            <a:schemeClr val="lt1"/>
                          </a:solidFill>
                          <a:latin typeface="+mn-lt"/>
                          <a:ea typeface="+mn-ea"/>
                          <a:cs typeface="+mn-cs"/>
                        </a:rPr>
                        <a:t>Foder-stat A</a:t>
                      </a: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Foder-stat </a:t>
                      </a:r>
                      <a:r>
                        <a:rPr lang="sv-SE" sz="1800" b="1" kern="1200" dirty="0">
                          <a:solidFill>
                            <a:schemeClr val="lt1"/>
                          </a:solidFill>
                          <a:latin typeface="+mn-lt"/>
                          <a:ea typeface="+mn-ea"/>
                          <a:cs typeface="+mn-cs"/>
                        </a:rPr>
                        <a:t>F</a:t>
                      </a:r>
                    </a:p>
                  </a:txBody>
                  <a:tcPr>
                    <a:solidFill>
                      <a:schemeClr val="accent1"/>
                    </a:solidFill>
                  </a:tcPr>
                </a:tc>
                <a:extLst>
                  <a:ext uri="{0D108BD9-81ED-4DB2-BD59-A6C34878D82A}">
                    <a16:rowId xmlns:a16="http://schemas.microsoft.com/office/drawing/2014/main" val="3393421004"/>
                  </a:ext>
                </a:extLst>
              </a:tr>
              <a:tr h="358513">
                <a:tc>
                  <a:txBody>
                    <a:bodyPr/>
                    <a:lstStyle/>
                    <a:p>
                      <a:pPr marL="0" algn="l" defTabSz="914400" rtl="0" eaLnBrk="1" latinLnBrk="0" hangingPunct="1"/>
                      <a:r>
                        <a:rPr lang="sv-SE" sz="1800" kern="1200" dirty="0">
                          <a:solidFill>
                            <a:schemeClr val="accent1"/>
                          </a:solidFill>
                          <a:latin typeface="+mn-lt"/>
                          <a:ea typeface="+mn-ea"/>
                          <a:cs typeface="+mn-cs"/>
                        </a:rPr>
                        <a:t>Kväve i gödseln från djuren, kg</a:t>
                      </a:r>
                    </a:p>
                  </a:txBody>
                  <a:tcPr anchor="b"/>
                </a:tc>
                <a:tc>
                  <a:txBody>
                    <a:bodyPr/>
                    <a:lstStyle/>
                    <a:p>
                      <a:pPr marL="0" algn="r" defTabSz="914400" rtl="0" eaLnBrk="1" latinLnBrk="0" hangingPunct="1"/>
                      <a:r>
                        <a:rPr lang="sv-SE" sz="1800" kern="1200" dirty="0">
                          <a:solidFill>
                            <a:schemeClr val="accent1"/>
                          </a:solidFill>
                          <a:latin typeface="+mn-lt"/>
                          <a:ea typeface="+mn-ea"/>
                          <a:cs typeface="+mn-cs"/>
                        </a:rPr>
                        <a:t>38 170</a:t>
                      </a:r>
                    </a:p>
                  </a:txBody>
                  <a:tcPr anchor="b"/>
                </a:tc>
                <a:tc>
                  <a:txBody>
                    <a:bodyPr/>
                    <a:lstStyle/>
                    <a:p>
                      <a:pPr marL="0" algn="r" defTabSz="914400" rtl="0" eaLnBrk="1" fontAlgn="ctr" latinLnBrk="0" hangingPunct="1"/>
                      <a:r>
                        <a:rPr lang="sv-SE" sz="1800" kern="1200" dirty="0">
                          <a:solidFill>
                            <a:schemeClr val="accent1"/>
                          </a:solidFill>
                          <a:latin typeface="+mn-lt"/>
                          <a:ea typeface="+mn-ea"/>
                          <a:cs typeface="+mn-cs"/>
                        </a:rPr>
                        <a:t>31 140</a:t>
                      </a:r>
                    </a:p>
                  </a:txBody>
                  <a:tcPr anchor="b"/>
                </a:tc>
                <a:extLst>
                  <a:ext uri="{0D108BD9-81ED-4DB2-BD59-A6C34878D82A}">
                    <a16:rowId xmlns:a16="http://schemas.microsoft.com/office/drawing/2014/main" val="3402662075"/>
                  </a:ext>
                </a:extLst>
              </a:tr>
              <a:tr h="352793">
                <a:tc>
                  <a:txBody>
                    <a:bodyPr/>
                    <a:lstStyle/>
                    <a:p>
                      <a:pPr marL="0" algn="l" defTabSz="914400" rtl="0" eaLnBrk="1" latinLnBrk="0" hangingPunct="1"/>
                      <a:endParaRPr lang="sv-SE" sz="1800" u="sng" kern="1200" dirty="0">
                        <a:solidFill>
                          <a:schemeClr val="accent1"/>
                        </a:solidFill>
                        <a:latin typeface="+mn-lt"/>
                        <a:ea typeface="+mn-ea"/>
                        <a:cs typeface="+mn-cs"/>
                      </a:endParaRPr>
                    </a:p>
                  </a:txBody>
                  <a:tcPr anchor="b"/>
                </a:tc>
                <a:tc>
                  <a:txBody>
                    <a:bodyPr/>
                    <a:lstStyle/>
                    <a:p>
                      <a:pPr marL="0" algn="r" defTabSz="914400" rtl="0" eaLnBrk="1" fontAlgn="t" latinLnBrk="0" hangingPunct="1"/>
                      <a:endParaRPr lang="sv-SE" sz="1800" kern="1200" dirty="0">
                        <a:solidFill>
                          <a:schemeClr val="accent1"/>
                        </a:solidFill>
                        <a:latin typeface="+mn-lt"/>
                        <a:ea typeface="+mn-ea"/>
                        <a:cs typeface="+mn-cs"/>
                      </a:endParaRPr>
                    </a:p>
                  </a:txBody>
                  <a:tcPr anchor="b"/>
                </a:tc>
                <a:tc>
                  <a:txBody>
                    <a:bodyPr/>
                    <a:lstStyle/>
                    <a:p>
                      <a:pPr marL="0" algn="r" defTabSz="914400" rtl="0" eaLnBrk="1" fontAlgn="t" latinLnBrk="0" hangingPunct="1"/>
                      <a:endParaRPr lang="sv-SE" sz="1800" kern="1200" dirty="0">
                        <a:solidFill>
                          <a:schemeClr val="accent1"/>
                        </a:solidFill>
                        <a:latin typeface="+mn-lt"/>
                        <a:ea typeface="+mn-ea"/>
                        <a:cs typeface="+mn-cs"/>
                      </a:endParaRPr>
                    </a:p>
                  </a:txBody>
                  <a:tcPr anchor="b"/>
                </a:tc>
                <a:extLst>
                  <a:ext uri="{0D108BD9-81ED-4DB2-BD59-A6C34878D82A}">
                    <a16:rowId xmlns:a16="http://schemas.microsoft.com/office/drawing/2014/main" val="2556039543"/>
                  </a:ext>
                </a:extLst>
              </a:tr>
              <a:tr h="275065">
                <a:tc>
                  <a:txBody>
                    <a:bodyPr/>
                    <a:lstStyle/>
                    <a:p>
                      <a:pPr marL="0" algn="l" defTabSz="914400" rtl="0" eaLnBrk="1" latinLnBrk="0" hangingPunct="1"/>
                      <a:r>
                        <a:rPr lang="sv-SE" sz="1800" kern="1200" dirty="0">
                          <a:solidFill>
                            <a:schemeClr val="accent1"/>
                          </a:solidFill>
                          <a:latin typeface="+mn-lt"/>
                          <a:ea typeface="+mn-ea"/>
                          <a:cs typeface="+mn-cs"/>
                        </a:rPr>
                        <a:t>Totala NH</a:t>
                      </a:r>
                      <a:r>
                        <a:rPr lang="sv-SE" sz="1800" kern="1200" baseline="-25000" dirty="0">
                          <a:solidFill>
                            <a:schemeClr val="accent1"/>
                          </a:solidFill>
                          <a:latin typeface="+mn-lt"/>
                          <a:ea typeface="+mn-ea"/>
                          <a:cs typeface="+mn-cs"/>
                        </a:rPr>
                        <a:t>3</a:t>
                      </a:r>
                      <a:r>
                        <a:rPr lang="sv-SE" sz="1800" kern="1200" dirty="0">
                          <a:solidFill>
                            <a:schemeClr val="accent1"/>
                          </a:solidFill>
                          <a:latin typeface="+mn-lt"/>
                          <a:ea typeface="+mn-ea"/>
                          <a:cs typeface="+mn-cs"/>
                        </a:rPr>
                        <a:t>-förluster, kg N</a:t>
                      </a:r>
                    </a:p>
                  </a:txBody>
                  <a:tcPr anchor="b"/>
                </a:tc>
                <a:tc>
                  <a:txBody>
                    <a:bodyPr/>
                    <a:lstStyle/>
                    <a:p>
                      <a:pPr marL="0" algn="r" defTabSz="914400" rtl="0" eaLnBrk="1" fontAlgn="t" latinLnBrk="0" hangingPunct="1"/>
                      <a:r>
                        <a:rPr lang="sv-SE" sz="1800" kern="1200" dirty="0">
                          <a:solidFill>
                            <a:schemeClr val="accent1"/>
                          </a:solidFill>
                          <a:latin typeface="+mn-lt"/>
                          <a:ea typeface="+mn-ea"/>
                          <a:cs typeface="+mn-cs"/>
                        </a:rPr>
                        <a:t>-11 270</a:t>
                      </a:r>
                    </a:p>
                  </a:txBody>
                  <a:tcPr anchor="b"/>
                </a:tc>
                <a:tc>
                  <a:txBody>
                    <a:bodyPr/>
                    <a:lstStyle/>
                    <a:p>
                      <a:pPr marL="0" algn="r" defTabSz="914400" rtl="0" eaLnBrk="1" fontAlgn="t" latinLnBrk="0" hangingPunct="1"/>
                      <a:r>
                        <a:rPr lang="sv-SE" sz="1800" kern="1200" dirty="0">
                          <a:solidFill>
                            <a:schemeClr val="accent1"/>
                          </a:solidFill>
                          <a:latin typeface="+mn-lt"/>
                          <a:ea typeface="+mn-ea"/>
                          <a:cs typeface="+mn-cs"/>
                        </a:rPr>
                        <a:t>-9 194</a:t>
                      </a:r>
                    </a:p>
                  </a:txBody>
                  <a:tcPr anchor="b"/>
                </a:tc>
                <a:extLst>
                  <a:ext uri="{0D108BD9-81ED-4DB2-BD59-A6C34878D82A}">
                    <a16:rowId xmlns:a16="http://schemas.microsoft.com/office/drawing/2014/main" val="3154529469"/>
                  </a:ext>
                </a:extLst>
              </a:tr>
              <a:tr h="35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rgbClr val="005C84"/>
                          </a:solidFill>
                          <a:latin typeface="+mn-lt"/>
                          <a:ea typeface="+mn-ea"/>
                          <a:cs typeface="+mn-cs"/>
                        </a:rPr>
                        <a:t>Kväve kvar i gödseln, kg N</a:t>
                      </a:r>
                    </a:p>
                  </a:txBody>
                  <a:tcPr anchor="b"/>
                </a:tc>
                <a:tc>
                  <a:txBody>
                    <a:bodyPr/>
                    <a:lstStyle/>
                    <a:p>
                      <a:pPr marL="0" algn="r" defTabSz="914400" rtl="0" eaLnBrk="1" fontAlgn="t" latinLnBrk="0" hangingPunct="1"/>
                      <a:r>
                        <a:rPr lang="sv-SE" sz="1800" b="1" kern="1200" dirty="0">
                          <a:solidFill>
                            <a:srgbClr val="005C84"/>
                          </a:solidFill>
                          <a:latin typeface="+mn-lt"/>
                          <a:ea typeface="+mn-ea"/>
                          <a:cs typeface="+mn-cs"/>
                        </a:rPr>
                        <a:t>26 900</a:t>
                      </a:r>
                    </a:p>
                  </a:txBody>
                  <a:tcPr anchor="b"/>
                </a:tc>
                <a:tc>
                  <a:txBody>
                    <a:bodyPr/>
                    <a:lstStyle/>
                    <a:p>
                      <a:pPr marL="0" algn="r" defTabSz="914400" rtl="0" eaLnBrk="1" fontAlgn="t" latinLnBrk="0" hangingPunct="1"/>
                      <a:r>
                        <a:rPr lang="sv-SE" sz="1800" b="1" kern="1200" dirty="0">
                          <a:solidFill>
                            <a:srgbClr val="005C84"/>
                          </a:solidFill>
                          <a:latin typeface="+mn-lt"/>
                          <a:ea typeface="+mn-ea"/>
                          <a:cs typeface="+mn-cs"/>
                        </a:rPr>
                        <a:t>21 946</a:t>
                      </a:r>
                    </a:p>
                  </a:txBody>
                  <a:tcPr anchor="b"/>
                </a:tc>
                <a:extLst>
                  <a:ext uri="{0D108BD9-81ED-4DB2-BD59-A6C34878D82A}">
                    <a16:rowId xmlns:a16="http://schemas.microsoft.com/office/drawing/2014/main" val="1761753586"/>
                  </a:ext>
                </a:extLst>
              </a:tr>
            </a:tbl>
          </a:graphicData>
        </a:graphic>
      </p:graphicFrame>
      <p:sp>
        <p:nvSpPr>
          <p:cNvPr id="7" name="textruta 6"/>
          <p:cNvSpPr txBox="1"/>
          <p:nvPr/>
        </p:nvSpPr>
        <p:spPr>
          <a:xfrm>
            <a:off x="2046393" y="4593453"/>
            <a:ext cx="7841242" cy="1754326"/>
          </a:xfrm>
          <a:prstGeom prst="rect">
            <a:avLst/>
          </a:prstGeom>
          <a:noFill/>
        </p:spPr>
        <p:txBody>
          <a:bodyPr wrap="square" rtlCol="0">
            <a:spAutoFit/>
          </a:bodyPr>
          <a:lstStyle/>
          <a:p>
            <a:r>
              <a:rPr lang="sv-SE" dirty="0">
                <a:solidFill>
                  <a:schemeClr val="accent1"/>
                </a:solidFill>
              </a:rPr>
              <a:t>Det är ca 18 % mindre ammoniakförluster mellan alternativ A (-11270 kg kväve) och alternativ F (-9194 kg kväve). </a:t>
            </a:r>
            <a:br>
              <a:rPr lang="sv-SE" dirty="0">
                <a:solidFill>
                  <a:schemeClr val="accent1"/>
                </a:solidFill>
              </a:rPr>
            </a:br>
            <a:r>
              <a:rPr lang="sv-SE" dirty="0">
                <a:solidFill>
                  <a:schemeClr val="accent1"/>
                </a:solidFill>
              </a:rPr>
              <a:t>I alternativ F innehåller foderstaten mer grovfoder och mindre proteinfodermedel. </a:t>
            </a:r>
            <a:br>
              <a:rPr lang="sv-SE" dirty="0">
                <a:solidFill>
                  <a:schemeClr val="accent1"/>
                </a:solidFill>
              </a:rPr>
            </a:br>
            <a:r>
              <a:rPr lang="sv-SE" dirty="0">
                <a:solidFill>
                  <a:schemeClr val="accent1"/>
                </a:solidFill>
              </a:rPr>
              <a:t>Mindre kväve i gödseln från djuren visar på högre kväveeffektivitet i produktionen. </a:t>
            </a:r>
          </a:p>
        </p:txBody>
      </p:sp>
      <p:sp>
        <p:nvSpPr>
          <p:cNvPr id="2" name="Pratbubbla: rektangel 1">
            <a:extLst>
              <a:ext uri="{FF2B5EF4-FFF2-40B4-BE49-F238E27FC236}">
                <a16:creationId xmlns:a16="http://schemas.microsoft.com/office/drawing/2014/main" id="{EAA122AB-600D-472D-AE46-4C07574DB7B6}"/>
              </a:ext>
            </a:extLst>
          </p:cNvPr>
          <p:cNvSpPr/>
          <p:nvPr/>
        </p:nvSpPr>
        <p:spPr>
          <a:xfrm>
            <a:off x="8184233" y="2214285"/>
            <a:ext cx="2359289" cy="2304566"/>
          </a:xfrm>
          <a:prstGeom prst="wedgeRectCallout">
            <a:avLst>
              <a:gd name="adj1" fmla="val -81430"/>
              <a:gd name="adj2" fmla="val 1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Med mer grovfoder och mindre mängd proteinfodermedel sjunker ammoniak-förlusterna</a:t>
            </a:r>
          </a:p>
        </p:txBody>
      </p:sp>
    </p:spTree>
    <p:extLst>
      <p:ext uri="{BB962C8B-B14F-4D97-AF65-F5344CB8AC3E}">
        <p14:creationId xmlns:p14="http://schemas.microsoft.com/office/powerpoint/2010/main" val="224360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ubrik 1"/>
          <p:cNvSpPr>
            <a:spLocks noGrp="1"/>
          </p:cNvSpPr>
          <p:nvPr>
            <p:ph type="title"/>
          </p:nvPr>
        </p:nvSpPr>
        <p:spPr>
          <a:xfrm>
            <a:off x="2120458" y="109511"/>
            <a:ext cx="8061523" cy="1067356"/>
          </a:xfrm>
        </p:spPr>
        <p:txBody>
          <a:bodyPr/>
          <a:lstStyle/>
          <a:p>
            <a:pPr eaLnBrk="1" hangingPunct="1"/>
            <a:r>
              <a:rPr lang="sv-SE" altLang="sv-SE" dirty="0"/>
              <a:t>Jordbrukets klimatpåverkan är inte som andras påverkan</a:t>
            </a:r>
          </a:p>
        </p:txBody>
      </p:sp>
      <p:pic>
        <p:nvPicPr>
          <p:cNvPr id="53266" name="Picture 2" descr="Bild på traktor med dubbelmontage" title="Traktor med dubbel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23" y="3344863"/>
            <a:ext cx="12874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65" name="Rak pil 34" descr="Uppåtriktad smal pil" title="Pil uppåt"/>
          <p:cNvCxnSpPr>
            <a:cxnSpLocks noChangeShapeType="1"/>
          </p:cNvCxnSpPr>
          <p:nvPr/>
        </p:nvCxnSpPr>
        <p:spPr bwMode="auto">
          <a:xfrm rot="5400000" flipH="1" flipV="1">
            <a:off x="1095096" y="2858762"/>
            <a:ext cx="928688" cy="1588"/>
          </a:xfrm>
          <a:prstGeom prst="straightConnector1">
            <a:avLst/>
          </a:prstGeom>
          <a:noFill/>
          <a:ln w="47625" algn="ctr">
            <a:solidFill>
              <a:schemeClr val="tx1"/>
            </a:solidFill>
            <a:round/>
            <a:headEnd/>
            <a:tailEnd type="arrow" w="med" len="sm"/>
          </a:ln>
          <a:extLst>
            <a:ext uri="{909E8E84-426E-40DD-AFC4-6F175D3DCCD1}">
              <a14:hiddenFill xmlns:a14="http://schemas.microsoft.com/office/drawing/2010/main">
                <a:noFill/>
              </a14:hiddenFill>
            </a:ext>
          </a:extLst>
        </p:spPr>
      </p:cxnSp>
      <p:sp>
        <p:nvSpPr>
          <p:cNvPr id="24" name="Rektangel 23"/>
          <p:cNvSpPr/>
          <p:nvPr/>
        </p:nvSpPr>
        <p:spPr>
          <a:xfrm>
            <a:off x="818434" y="1789580"/>
            <a:ext cx="1714501" cy="554038"/>
          </a:xfrm>
          <a:prstGeom prst="rect">
            <a:avLst/>
          </a:prstGeom>
        </p:spPr>
        <p:txBody>
          <a:bodyPr>
            <a:spAutoFit/>
          </a:bodyPr>
          <a:lstStyle/>
          <a:p>
            <a:pPr algn="ctr" eaLnBrk="1" hangingPunct="1">
              <a:defRPr/>
            </a:pPr>
            <a:r>
              <a:rPr lang="sv-SE" sz="1500" b="1" kern="0" dirty="0">
                <a:latin typeface="Verdana"/>
              </a:rPr>
              <a:t>Koldioxid från fossil energi</a:t>
            </a:r>
            <a:endParaRPr lang="sv-SE" dirty="0"/>
          </a:p>
        </p:txBody>
      </p:sp>
      <p:pic>
        <p:nvPicPr>
          <p:cNvPr id="53251" name="Picture 10" descr="Vårsäd på fält" title="Vårsäd"/>
          <p:cNvPicPr>
            <a:picLocks noChangeAspect="1" noChangeArrowheads="1"/>
          </p:cNvPicPr>
          <p:nvPr/>
        </p:nvPicPr>
        <p:blipFill>
          <a:blip r:embed="rId4">
            <a:extLst>
              <a:ext uri="{28A0092B-C50C-407E-A947-70E740481C1C}">
                <a14:useLocalDpi xmlns:a14="http://schemas.microsoft.com/office/drawing/2010/main" val="0"/>
              </a:ext>
            </a:extLst>
          </a:blip>
          <a:srcRect l="110" t="-241" r="24771" b="241"/>
          <a:stretch>
            <a:fillRect/>
          </a:stretch>
        </p:blipFill>
        <p:spPr bwMode="auto">
          <a:xfrm>
            <a:off x="2168564" y="3344864"/>
            <a:ext cx="17970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ktangel 22"/>
          <p:cNvSpPr/>
          <p:nvPr/>
        </p:nvSpPr>
        <p:spPr>
          <a:xfrm>
            <a:off x="2552281" y="1758169"/>
            <a:ext cx="1357313" cy="708025"/>
          </a:xfrm>
          <a:prstGeom prst="rect">
            <a:avLst/>
          </a:prstGeom>
        </p:spPr>
        <p:txBody>
          <a:bodyPr>
            <a:spAutoFit/>
          </a:bodyPr>
          <a:lstStyle/>
          <a:p>
            <a:pPr algn="ctr" eaLnBrk="1" hangingPunct="1">
              <a:defRPr/>
            </a:pPr>
            <a:r>
              <a:rPr lang="sv-SE" sz="2000" b="1" kern="0" dirty="0">
                <a:latin typeface="Verdana"/>
              </a:rPr>
              <a:t>Kol i mark</a:t>
            </a:r>
            <a:endParaRPr lang="sv-SE" dirty="0"/>
          </a:p>
        </p:txBody>
      </p:sp>
      <p:cxnSp>
        <p:nvCxnSpPr>
          <p:cNvPr id="53264" name="Rak pil 28" descr="Tjock pil upp"/>
          <p:cNvCxnSpPr>
            <a:cxnSpLocks noChangeShapeType="1"/>
            <a:stCxn id="40" idx="0"/>
            <a:endCxn id="40" idx="2"/>
          </p:cNvCxnSpPr>
          <p:nvPr/>
        </p:nvCxnSpPr>
        <p:spPr bwMode="auto">
          <a:xfrm flipV="1">
            <a:off x="2811718" y="2405382"/>
            <a:ext cx="0" cy="1000125"/>
          </a:xfrm>
          <a:prstGeom prst="straightConnector1">
            <a:avLst/>
          </a:prstGeom>
          <a:noFill/>
          <a:ln w="57150" algn="ctr">
            <a:solidFill>
              <a:schemeClr val="tx1"/>
            </a:solidFill>
            <a:round/>
            <a:headEnd/>
            <a:tailEnd type="arrow" w="med" len="sm"/>
          </a:ln>
          <a:extLst>
            <a:ext uri="{909E8E84-426E-40DD-AFC4-6F175D3DCCD1}">
              <a14:hiddenFill xmlns:a14="http://schemas.microsoft.com/office/drawing/2010/main">
                <a:noFill/>
              </a14:hiddenFill>
            </a:ext>
          </a:extLst>
        </p:spPr>
      </p:cxnSp>
      <p:sp>
        <p:nvSpPr>
          <p:cNvPr id="40" name="Ned 39" descr="Dekorativ bild" title="Uppåtriktad bred pil"/>
          <p:cNvSpPr/>
          <p:nvPr/>
        </p:nvSpPr>
        <p:spPr bwMode="auto">
          <a:xfrm rot="10800000">
            <a:off x="2383093" y="2405382"/>
            <a:ext cx="857250" cy="1000125"/>
          </a:xfrm>
          <a:prstGeom prst="downArrow">
            <a:avLst>
              <a:gd name="adj1" fmla="val 66667"/>
              <a:gd name="adj2" fmla="val 50000"/>
            </a:avLst>
          </a:prstGeom>
          <a:gradFill>
            <a:gsLst>
              <a:gs pos="85000">
                <a:schemeClr val="bg1">
                  <a:lumMod val="85000"/>
                </a:schemeClr>
              </a:gs>
              <a:gs pos="50000">
                <a:schemeClr val="tx1">
                  <a:lumMod val="85000"/>
                  <a:lumOff val="1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a:lstStyle/>
          <a:p>
            <a:pPr>
              <a:spcBef>
                <a:spcPct val="20000"/>
              </a:spcBef>
              <a:buClr>
                <a:srgbClr val="006600"/>
              </a:buClr>
              <a:defRPr/>
            </a:pPr>
            <a:endParaRPr lang="sv-SE" b="1" u="sng">
              <a:latin typeface="Arial" charset="0"/>
            </a:endParaRPr>
          </a:p>
        </p:txBody>
      </p:sp>
      <p:cxnSp>
        <p:nvCxnSpPr>
          <p:cNvPr id="53262" name="Rak pil 33" descr="Tjock pil ner"/>
          <p:cNvCxnSpPr>
            <a:cxnSpLocks noChangeShapeType="1"/>
            <a:stCxn id="39" idx="0"/>
            <a:endCxn id="39" idx="2"/>
          </p:cNvCxnSpPr>
          <p:nvPr/>
        </p:nvCxnSpPr>
        <p:spPr bwMode="auto">
          <a:xfrm>
            <a:off x="3469196" y="2456128"/>
            <a:ext cx="0" cy="1000125"/>
          </a:xfrm>
          <a:prstGeom prst="straightConnector1">
            <a:avLst/>
          </a:prstGeom>
          <a:noFill/>
          <a:ln w="53975" algn="ctr">
            <a:solidFill>
              <a:schemeClr val="tx1"/>
            </a:solidFill>
            <a:round/>
            <a:headEnd/>
            <a:tailEnd type="arrow" w="med" len="sm"/>
          </a:ln>
          <a:extLst>
            <a:ext uri="{909E8E84-426E-40DD-AFC4-6F175D3DCCD1}">
              <a14:hiddenFill xmlns:a14="http://schemas.microsoft.com/office/drawing/2010/main">
                <a:noFill/>
              </a14:hiddenFill>
            </a:ext>
          </a:extLst>
        </p:spPr>
      </p:cxnSp>
      <p:sp>
        <p:nvSpPr>
          <p:cNvPr id="39" name="Ned 38" descr="Dekorativ bild" title="Nedåtriktad bred pil"/>
          <p:cNvSpPr/>
          <p:nvPr/>
        </p:nvSpPr>
        <p:spPr bwMode="auto">
          <a:xfrm>
            <a:off x="3183446" y="2456128"/>
            <a:ext cx="571500" cy="1000125"/>
          </a:xfrm>
          <a:prstGeom prst="downArrow">
            <a:avLst>
              <a:gd name="adj1" fmla="val 66667"/>
              <a:gd name="adj2" fmla="val 50000"/>
            </a:avLst>
          </a:prstGeom>
          <a:gradFill>
            <a:gsLst>
              <a:gs pos="85000">
                <a:schemeClr val="bg1">
                  <a:lumMod val="85000"/>
                </a:schemeClr>
              </a:gs>
              <a:gs pos="50000">
                <a:schemeClr val="tx1">
                  <a:lumMod val="95000"/>
                  <a:lumOff val="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a:lstStyle/>
          <a:p>
            <a:pPr>
              <a:spcBef>
                <a:spcPct val="20000"/>
              </a:spcBef>
              <a:buClr>
                <a:srgbClr val="006600"/>
              </a:buClr>
              <a:defRPr/>
            </a:pPr>
            <a:endParaRPr lang="sv-SE" b="1" u="sng">
              <a:latin typeface="Arial" charset="0"/>
            </a:endParaRPr>
          </a:p>
        </p:txBody>
      </p:sp>
      <p:pic>
        <p:nvPicPr>
          <p:cNvPr id="53250" name="Picture 12" descr="Gödselbehållare med svämtäcke" title="Gödselbehåll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030" y="3358346"/>
            <a:ext cx="36861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ktangel 21"/>
          <p:cNvSpPr/>
          <p:nvPr/>
        </p:nvSpPr>
        <p:spPr>
          <a:xfrm>
            <a:off x="3973514" y="1779589"/>
            <a:ext cx="1800225" cy="708025"/>
          </a:xfrm>
          <a:prstGeom prst="rect">
            <a:avLst/>
          </a:prstGeom>
        </p:spPr>
        <p:txBody>
          <a:bodyPr>
            <a:spAutoFit/>
          </a:bodyPr>
          <a:lstStyle/>
          <a:p>
            <a:pPr algn="ctr" eaLnBrk="1" hangingPunct="1">
              <a:defRPr/>
            </a:pPr>
            <a:r>
              <a:rPr lang="sv-SE" sz="2000" b="1" kern="0" dirty="0">
                <a:solidFill>
                  <a:srgbClr val="FF0000"/>
                </a:solidFill>
                <a:latin typeface="Verdana"/>
              </a:rPr>
              <a:t>Lustgas från kväve</a:t>
            </a:r>
            <a:endParaRPr lang="sv-SE" dirty="0">
              <a:solidFill>
                <a:srgbClr val="FF0000"/>
              </a:solidFill>
            </a:endParaRPr>
          </a:p>
        </p:txBody>
      </p:sp>
      <p:cxnSp>
        <p:nvCxnSpPr>
          <p:cNvPr id="53259" name="Rak pil 32" descr="Dekorativ bild" title="Uppåtriktad pil"/>
          <p:cNvCxnSpPr>
            <a:cxnSpLocks noChangeShapeType="1"/>
          </p:cNvCxnSpPr>
          <p:nvPr/>
        </p:nvCxnSpPr>
        <p:spPr bwMode="auto">
          <a:xfrm rot="5400000" flipH="1" flipV="1">
            <a:off x="4024314" y="2951164"/>
            <a:ext cx="928687" cy="1587"/>
          </a:xfrm>
          <a:prstGeom prst="straightConnector1">
            <a:avLst/>
          </a:prstGeom>
          <a:noFill/>
          <a:ln w="155575" algn="ctr">
            <a:solidFill>
              <a:srgbClr val="FF0000"/>
            </a:solidFill>
            <a:round/>
            <a:headEnd/>
            <a:tailEnd type="arrow" w="med" len="sm"/>
          </a:ln>
          <a:extLst>
            <a:ext uri="{909E8E84-426E-40DD-AFC4-6F175D3DCCD1}">
              <a14:hiddenFill xmlns:a14="http://schemas.microsoft.com/office/drawing/2010/main">
                <a:noFill/>
              </a14:hiddenFill>
            </a:ext>
          </a:extLst>
        </p:spPr>
      </p:cxnSp>
      <p:cxnSp>
        <p:nvCxnSpPr>
          <p:cNvPr id="53258" name="Rak pil 31" descr="Dekorativ bild" title="Uppåtriktad smal pil"/>
          <p:cNvCxnSpPr>
            <a:cxnSpLocks noChangeShapeType="1"/>
          </p:cNvCxnSpPr>
          <p:nvPr/>
        </p:nvCxnSpPr>
        <p:spPr bwMode="auto">
          <a:xfrm rot="5400000" flipH="1" flipV="1">
            <a:off x="4667251" y="2951163"/>
            <a:ext cx="928687" cy="1588"/>
          </a:xfrm>
          <a:prstGeom prst="straightConnector1">
            <a:avLst/>
          </a:prstGeom>
          <a:noFill/>
          <a:ln w="69850" algn="ctr">
            <a:solidFill>
              <a:srgbClr val="FF0000"/>
            </a:solidFill>
            <a:round/>
            <a:headEnd/>
            <a:tailEnd type="arrow" w="med" len="sm"/>
          </a:ln>
          <a:extLst>
            <a:ext uri="{909E8E84-426E-40DD-AFC4-6F175D3DCCD1}">
              <a14:hiddenFill xmlns:a14="http://schemas.microsoft.com/office/drawing/2010/main">
                <a:noFill/>
              </a14:hiddenFill>
            </a:ext>
          </a:extLst>
        </p:spPr>
      </p:cxnSp>
      <p:pic>
        <p:nvPicPr>
          <p:cNvPr id="53267" name="Picture 14" descr="En ko och djurskötare i en ladugård " title="Ladugård med kor"/>
          <p:cNvPicPr>
            <a:picLocks noChangeAspect="1" noChangeArrowheads="1"/>
          </p:cNvPicPr>
          <p:nvPr/>
        </p:nvPicPr>
        <p:blipFill>
          <a:blip r:embed="rId6">
            <a:extLst>
              <a:ext uri="{28A0092B-C50C-407E-A947-70E740481C1C}">
                <a14:useLocalDpi xmlns:a14="http://schemas.microsoft.com/office/drawing/2010/main" val="0"/>
              </a:ext>
            </a:extLst>
          </a:blip>
          <a:srcRect l="17514" r="32558"/>
          <a:stretch>
            <a:fillRect/>
          </a:stretch>
        </p:blipFill>
        <p:spPr bwMode="auto">
          <a:xfrm>
            <a:off x="7185026" y="3355661"/>
            <a:ext cx="2160587"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ktangel 20"/>
          <p:cNvSpPr/>
          <p:nvPr/>
        </p:nvSpPr>
        <p:spPr>
          <a:xfrm>
            <a:off x="5630863" y="1793876"/>
            <a:ext cx="2500312" cy="765175"/>
          </a:xfrm>
          <a:prstGeom prst="rect">
            <a:avLst/>
          </a:prstGeom>
        </p:spPr>
        <p:txBody>
          <a:bodyPr>
            <a:spAutoFit/>
          </a:bodyPr>
          <a:lstStyle/>
          <a:p>
            <a:pPr algn="ctr" defTabSz="912813">
              <a:lnSpc>
                <a:spcPct val="115000"/>
              </a:lnSpc>
              <a:spcAft>
                <a:spcPts val="1800"/>
              </a:spcAft>
              <a:defRPr/>
            </a:pPr>
            <a:r>
              <a:rPr lang="sv-SE" sz="2000" b="1" kern="0" dirty="0">
                <a:solidFill>
                  <a:srgbClr val="006600"/>
                </a:solidFill>
                <a:latin typeface="Verdana"/>
              </a:rPr>
              <a:t>Metan från djurhållningen</a:t>
            </a:r>
            <a:endParaRPr lang="sv-SE" sz="2000" b="1" kern="0" dirty="0">
              <a:solidFill>
                <a:srgbClr val="000000"/>
              </a:solidFill>
              <a:latin typeface="Verdana"/>
            </a:endParaRPr>
          </a:p>
        </p:txBody>
      </p:sp>
      <p:cxnSp>
        <p:nvCxnSpPr>
          <p:cNvPr id="53257" name="Rak pil 30" descr="Dekorativ bild" title="Uppåtriktad smal pil"/>
          <p:cNvCxnSpPr>
            <a:cxnSpLocks noChangeShapeType="1"/>
          </p:cNvCxnSpPr>
          <p:nvPr/>
        </p:nvCxnSpPr>
        <p:spPr bwMode="auto">
          <a:xfrm rot="5400000" flipH="1" flipV="1">
            <a:off x="6364607" y="2951163"/>
            <a:ext cx="928687" cy="1588"/>
          </a:xfrm>
          <a:prstGeom prst="straightConnector1">
            <a:avLst/>
          </a:prstGeom>
          <a:noFill/>
          <a:ln w="63500" algn="ctr">
            <a:solidFill>
              <a:srgbClr val="006600"/>
            </a:solidFill>
            <a:round/>
            <a:headEnd/>
            <a:tailEnd type="arrow" w="med" len="sm"/>
          </a:ln>
          <a:extLst>
            <a:ext uri="{909E8E84-426E-40DD-AFC4-6F175D3DCCD1}">
              <a14:hiddenFill xmlns:a14="http://schemas.microsoft.com/office/drawing/2010/main">
                <a:noFill/>
              </a14:hiddenFill>
            </a:ext>
          </a:extLst>
        </p:spPr>
      </p:cxnSp>
      <p:cxnSp>
        <p:nvCxnSpPr>
          <p:cNvPr id="53269" name="Rak pil 29" descr="Dekorativ bild" title="Uppåtriktad pil"/>
          <p:cNvCxnSpPr>
            <a:cxnSpLocks noChangeShapeType="1"/>
          </p:cNvCxnSpPr>
          <p:nvPr/>
        </p:nvCxnSpPr>
        <p:spPr bwMode="auto">
          <a:xfrm rot="5400000" flipH="1" flipV="1">
            <a:off x="7367608" y="2941781"/>
            <a:ext cx="928687" cy="1588"/>
          </a:xfrm>
          <a:prstGeom prst="straightConnector1">
            <a:avLst/>
          </a:prstGeom>
          <a:noFill/>
          <a:ln w="111125" algn="ctr">
            <a:solidFill>
              <a:srgbClr val="006600"/>
            </a:solidFill>
            <a:round/>
            <a:headEnd/>
            <a:tailEnd type="arrow" w="med" len="sm"/>
          </a:ln>
          <a:extLst>
            <a:ext uri="{909E8E84-426E-40DD-AFC4-6F175D3DCCD1}">
              <a14:hiddenFill xmlns:a14="http://schemas.microsoft.com/office/drawing/2010/main">
                <a:noFill/>
              </a14:hiddenFill>
            </a:ext>
          </a:extLst>
        </p:spPr>
      </p:cxnSp>
      <p:pic>
        <p:nvPicPr>
          <p:cNvPr id="53268" name="Picture 16" descr="Mineralgödselsäck ovanför maskin och person som ska tömma säcken" title="Mineralgödselsäck ovanför mask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613" y="3355661"/>
            <a:ext cx="19526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70" name="Rak pil 36" descr="Dekorativ bild" title="Uppåtriktad pil"/>
          <p:cNvCxnSpPr>
            <a:cxnSpLocks noChangeShapeType="1"/>
          </p:cNvCxnSpPr>
          <p:nvPr/>
        </p:nvCxnSpPr>
        <p:spPr bwMode="auto">
          <a:xfrm rot="5400000" flipH="1" flipV="1">
            <a:off x="9461894" y="2991663"/>
            <a:ext cx="785812" cy="1587"/>
          </a:xfrm>
          <a:prstGeom prst="straightConnector1">
            <a:avLst/>
          </a:prstGeom>
          <a:noFill/>
          <a:ln w="111125" algn="ctr">
            <a:solidFill>
              <a:srgbClr val="0070C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8131175" y="1851026"/>
            <a:ext cx="2357438" cy="708025"/>
          </a:xfrm>
          <a:prstGeom prst="rect">
            <a:avLst/>
          </a:prstGeom>
          <a:ln>
            <a:noFill/>
          </a:ln>
        </p:spPr>
        <p:txBody>
          <a:bodyPr>
            <a:spAutoFit/>
          </a:bodyPr>
          <a:lstStyle/>
          <a:p>
            <a:pPr algn="ctr" eaLnBrk="1" hangingPunct="1">
              <a:defRPr/>
            </a:pPr>
            <a:r>
              <a:rPr lang="sv-SE" sz="2000" b="1" kern="0" dirty="0">
                <a:solidFill>
                  <a:srgbClr val="0070C0"/>
                </a:solidFill>
                <a:latin typeface="Verdana"/>
              </a:rPr>
              <a:t>Utsläpp från inköpta varor</a:t>
            </a:r>
            <a:endParaRPr lang="sv-SE" dirty="0">
              <a:solidFill>
                <a:srgbClr val="0070C0"/>
              </a:solidFill>
            </a:endParaRPr>
          </a:p>
        </p:txBody>
      </p:sp>
      <p:sp>
        <p:nvSpPr>
          <p:cNvPr id="25" name="Text Box 5"/>
          <p:cNvSpPr txBox="1">
            <a:spLocks noChangeArrowheads="1"/>
          </p:cNvSpPr>
          <p:nvPr/>
        </p:nvSpPr>
        <p:spPr bwMode="auto">
          <a:xfrm>
            <a:off x="4947269" y="6308704"/>
            <a:ext cx="2407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accent1"/>
                </a:solidFill>
                <a:latin typeface="+mn-lt"/>
              </a:rPr>
              <a:t>Foton: Janne Andersson</a:t>
            </a:r>
          </a:p>
        </p:txBody>
      </p:sp>
    </p:spTree>
    <p:extLst>
      <p:ext uri="{BB962C8B-B14F-4D97-AF65-F5344CB8AC3E}">
        <p14:creationId xmlns:p14="http://schemas.microsoft.com/office/powerpoint/2010/main" val="1814714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8"/>
          <p:cNvSpPr>
            <a:spLocks noGrp="1"/>
          </p:cNvSpPr>
          <p:nvPr>
            <p:ph type="title"/>
          </p:nvPr>
        </p:nvSpPr>
        <p:spPr>
          <a:xfrm>
            <a:off x="2063749" y="330554"/>
            <a:ext cx="8061523" cy="869242"/>
          </a:xfrm>
        </p:spPr>
        <p:txBody>
          <a:bodyPr/>
          <a:lstStyle/>
          <a:p>
            <a:pPr eaLnBrk="1" hangingPunct="1"/>
            <a:r>
              <a:rPr lang="sv-SE" altLang="sv-SE" sz="3200" dirty="0"/>
              <a:t>Koldioxidekvivalenter </a:t>
            </a:r>
            <a:r>
              <a:rPr lang="sv-SE" altLang="sv-SE" dirty="0"/>
              <a:t>(CO</a:t>
            </a:r>
            <a:r>
              <a:rPr lang="sv-SE" altLang="sv-SE" baseline="-25000" dirty="0"/>
              <a:t>2</a:t>
            </a:r>
            <a:r>
              <a:rPr lang="sv-SE" altLang="sv-SE" dirty="0"/>
              <a:t>-ekv) </a:t>
            </a:r>
            <a:br>
              <a:rPr lang="sv-SE" altLang="sv-SE" sz="2400" dirty="0"/>
            </a:br>
            <a:r>
              <a:rPr lang="sv-SE" altLang="sv-SE" sz="2400" dirty="0"/>
              <a:t>- gemensam ”valuta” för växthusgaser</a:t>
            </a:r>
          </a:p>
        </p:txBody>
      </p:sp>
      <p:sp>
        <p:nvSpPr>
          <p:cNvPr id="19" name="Text Box 8"/>
          <p:cNvSpPr txBox="1">
            <a:spLocks noChangeArrowheads="1"/>
          </p:cNvSpPr>
          <p:nvPr/>
        </p:nvSpPr>
        <p:spPr bwMode="auto">
          <a:xfrm>
            <a:off x="2063749" y="2808665"/>
            <a:ext cx="4768850" cy="1569660"/>
          </a:xfrm>
          <a:prstGeom prst="rect">
            <a:avLst/>
          </a:prstGeom>
          <a:noFill/>
          <a:ln w="9525">
            <a:noFill/>
            <a:miter lim="800000"/>
            <a:headEnd/>
            <a:tailEnd/>
          </a:ln>
        </p:spPr>
        <p:txBody>
          <a:bodyPr>
            <a:spAutoFit/>
          </a:bodyPr>
          <a:lstStyle/>
          <a:p>
            <a:pPr eaLnBrk="1" hangingPunct="1">
              <a:spcBef>
                <a:spcPct val="50000"/>
              </a:spcBef>
              <a:defRPr/>
            </a:pPr>
            <a:r>
              <a:rPr lang="sv-SE" sz="2400" b="1" dirty="0">
                <a:solidFill>
                  <a:srgbClr val="004165"/>
                </a:solidFill>
              </a:rPr>
              <a:t>  1 kg koldioxid = 1 kg CO</a:t>
            </a:r>
            <a:r>
              <a:rPr lang="sv-SE" sz="2400" b="1" baseline="-25000" dirty="0">
                <a:solidFill>
                  <a:srgbClr val="004165"/>
                </a:solidFill>
              </a:rPr>
              <a:t>2</a:t>
            </a:r>
            <a:r>
              <a:rPr lang="sv-SE" sz="2400" b="1" dirty="0">
                <a:solidFill>
                  <a:srgbClr val="004165"/>
                </a:solidFill>
              </a:rPr>
              <a:t>-ekv </a:t>
            </a:r>
          </a:p>
          <a:p>
            <a:pPr eaLnBrk="1" hangingPunct="1">
              <a:spcBef>
                <a:spcPct val="50000"/>
              </a:spcBef>
              <a:defRPr/>
            </a:pPr>
            <a:r>
              <a:rPr lang="sv-SE" sz="2400" b="1" dirty="0">
                <a:solidFill>
                  <a:srgbClr val="004165"/>
                </a:solidFill>
              </a:rPr>
              <a:t>  1 kg metan = 27 kg CO</a:t>
            </a:r>
            <a:r>
              <a:rPr lang="sv-SE" sz="2400" b="1" baseline="-25000" dirty="0">
                <a:solidFill>
                  <a:srgbClr val="004165"/>
                </a:solidFill>
              </a:rPr>
              <a:t>2</a:t>
            </a:r>
            <a:r>
              <a:rPr lang="sv-SE" sz="2400" b="1" dirty="0">
                <a:solidFill>
                  <a:srgbClr val="004165"/>
                </a:solidFill>
              </a:rPr>
              <a:t>-ekv </a:t>
            </a:r>
          </a:p>
          <a:p>
            <a:pPr eaLnBrk="1" hangingPunct="1">
              <a:spcBef>
                <a:spcPct val="50000"/>
              </a:spcBef>
              <a:defRPr/>
            </a:pPr>
            <a:r>
              <a:rPr lang="sv-SE" sz="2400" b="1" dirty="0">
                <a:solidFill>
                  <a:srgbClr val="004165"/>
                </a:solidFill>
              </a:rPr>
              <a:t>  1 kg lustgas = 273 kg CO</a:t>
            </a:r>
            <a:r>
              <a:rPr lang="sv-SE" sz="2400" b="1" baseline="-25000" dirty="0">
                <a:solidFill>
                  <a:srgbClr val="004165"/>
                </a:solidFill>
              </a:rPr>
              <a:t>2</a:t>
            </a:r>
            <a:r>
              <a:rPr lang="sv-SE" sz="2400" b="1" dirty="0">
                <a:solidFill>
                  <a:srgbClr val="004165"/>
                </a:solidFill>
              </a:rPr>
              <a:t>-ekv</a:t>
            </a:r>
          </a:p>
        </p:txBody>
      </p:sp>
      <p:sp>
        <p:nvSpPr>
          <p:cNvPr id="54280" name="Freeform 12" descr="Dollartecken" title="Dollartecken"/>
          <p:cNvSpPr>
            <a:spLocks/>
          </p:cNvSpPr>
          <p:nvPr/>
        </p:nvSpPr>
        <p:spPr bwMode="auto">
          <a:xfrm>
            <a:off x="8210430" y="2457068"/>
            <a:ext cx="1316160" cy="1318065"/>
          </a:xfrm>
          <a:custGeom>
            <a:avLst/>
            <a:gdLst>
              <a:gd name="T0" fmla="*/ 3 w 1382"/>
              <a:gd name="T1" fmla="*/ 2 h 1384"/>
              <a:gd name="T2" fmla="*/ 3 w 1382"/>
              <a:gd name="T3" fmla="*/ 2 h 1384"/>
              <a:gd name="T4" fmla="*/ 2 w 1382"/>
              <a:gd name="T5" fmla="*/ 2 h 1384"/>
              <a:gd name="T6" fmla="*/ 2 w 1382"/>
              <a:gd name="T7" fmla="*/ 2 h 1384"/>
              <a:gd name="T8" fmla="*/ 2 w 1382"/>
              <a:gd name="T9" fmla="*/ 3 h 1384"/>
              <a:gd name="T10" fmla="*/ 2 w 1382"/>
              <a:gd name="T11" fmla="*/ 3 h 1384"/>
              <a:gd name="T12" fmla="*/ 2 w 1382"/>
              <a:gd name="T13" fmla="*/ 3 h 1384"/>
              <a:gd name="T14" fmla="*/ 3 w 1382"/>
              <a:gd name="T15" fmla="*/ 3 h 1384"/>
              <a:gd name="T16" fmla="*/ 3 w 1382"/>
              <a:gd name="T17" fmla="*/ 3 h 1384"/>
              <a:gd name="T18" fmla="*/ 3 w 1382"/>
              <a:gd name="T19" fmla="*/ 3 h 1384"/>
              <a:gd name="T20" fmla="*/ 3 w 1382"/>
              <a:gd name="T21" fmla="*/ 4 h 1384"/>
              <a:gd name="T22" fmla="*/ 3 w 1382"/>
              <a:gd name="T23" fmla="*/ 4 h 1384"/>
              <a:gd name="T24" fmla="*/ 3 w 1382"/>
              <a:gd name="T25" fmla="*/ 4 h 1384"/>
              <a:gd name="T26" fmla="*/ 3 w 1382"/>
              <a:gd name="T27" fmla="*/ 4 h 1384"/>
              <a:gd name="T28" fmla="*/ 3 w 1382"/>
              <a:gd name="T29" fmla="*/ 4 h 1384"/>
              <a:gd name="T30" fmla="*/ 3 w 1382"/>
              <a:gd name="T31" fmla="*/ 4 h 1384"/>
              <a:gd name="T32" fmla="*/ 3 w 1382"/>
              <a:gd name="T33" fmla="*/ 4 h 1384"/>
              <a:gd name="T34" fmla="*/ 2 w 1382"/>
              <a:gd name="T35" fmla="*/ 4 h 1384"/>
              <a:gd name="T36" fmla="*/ 3 w 1382"/>
              <a:gd name="T37" fmla="*/ 4 h 1384"/>
              <a:gd name="T38" fmla="*/ 3 w 1382"/>
              <a:gd name="T39" fmla="*/ 5 h 1384"/>
              <a:gd name="T40" fmla="*/ 3 w 1382"/>
              <a:gd name="T41" fmla="*/ 5 h 1384"/>
              <a:gd name="T42" fmla="*/ 3 w 1382"/>
              <a:gd name="T43" fmla="*/ 5 h 1384"/>
              <a:gd name="T44" fmla="*/ 4 w 1382"/>
              <a:gd name="T45" fmla="*/ 5 h 1384"/>
              <a:gd name="T46" fmla="*/ 4 w 1382"/>
              <a:gd name="T47" fmla="*/ 4 h 1384"/>
              <a:gd name="T48" fmla="*/ 4 w 1382"/>
              <a:gd name="T49" fmla="*/ 4 h 1384"/>
              <a:gd name="T50" fmla="*/ 4 w 1382"/>
              <a:gd name="T51" fmla="*/ 4 h 1384"/>
              <a:gd name="T52" fmla="*/ 4 w 1382"/>
              <a:gd name="T53" fmla="*/ 3 h 1384"/>
              <a:gd name="T54" fmla="*/ 4 w 1382"/>
              <a:gd name="T55" fmla="*/ 3 h 1384"/>
              <a:gd name="T56" fmla="*/ 4 w 1382"/>
              <a:gd name="T57" fmla="*/ 3 h 1384"/>
              <a:gd name="T58" fmla="*/ 4 w 1382"/>
              <a:gd name="T59" fmla="*/ 3 h 1384"/>
              <a:gd name="T60" fmla="*/ 3 w 1382"/>
              <a:gd name="T61" fmla="*/ 3 h 1384"/>
              <a:gd name="T62" fmla="*/ 3 w 1382"/>
              <a:gd name="T63" fmla="*/ 3 h 1384"/>
              <a:gd name="T64" fmla="*/ 3 w 1382"/>
              <a:gd name="T65" fmla="*/ 3 h 1384"/>
              <a:gd name="T66" fmla="*/ 3 w 1382"/>
              <a:gd name="T67" fmla="*/ 2 h 1384"/>
              <a:gd name="T68" fmla="*/ 3 w 1382"/>
              <a:gd name="T69" fmla="*/ 2 h 1384"/>
              <a:gd name="T70" fmla="*/ 3 w 1382"/>
              <a:gd name="T71" fmla="*/ 2 h 1384"/>
              <a:gd name="T72" fmla="*/ 3 w 1382"/>
              <a:gd name="T73" fmla="*/ 2 h 1384"/>
              <a:gd name="T74" fmla="*/ 3 w 1382"/>
              <a:gd name="T75" fmla="*/ 2 h 1384"/>
              <a:gd name="T76" fmla="*/ 4 w 1382"/>
              <a:gd name="T77" fmla="*/ 3 h 1384"/>
              <a:gd name="T78" fmla="*/ 4 w 1382"/>
              <a:gd name="T79" fmla="*/ 2 h 1384"/>
              <a:gd name="T80" fmla="*/ 4 w 1382"/>
              <a:gd name="T81" fmla="*/ 2 h 1384"/>
              <a:gd name="T82" fmla="*/ 3 w 1382"/>
              <a:gd name="T83" fmla="*/ 2 h 1384"/>
              <a:gd name="T84" fmla="*/ 3 w 1382"/>
              <a:gd name="T85" fmla="*/ 1 h 1384"/>
              <a:gd name="T86" fmla="*/ 3 w 1382"/>
              <a:gd name="T87" fmla="*/ 1 h 1384"/>
              <a:gd name="T88" fmla="*/ 3 w 1382"/>
              <a:gd name="T89" fmla="*/ 0 h 1384"/>
              <a:gd name="T90" fmla="*/ 4 w 1382"/>
              <a:gd name="T91" fmla="*/ 1 h 1384"/>
              <a:gd name="T92" fmla="*/ 5 w 1382"/>
              <a:gd name="T93" fmla="*/ 1 h 1384"/>
              <a:gd name="T94" fmla="*/ 6 w 1382"/>
              <a:gd name="T95" fmla="*/ 2 h 1384"/>
              <a:gd name="T96" fmla="*/ 6 w 1382"/>
              <a:gd name="T97" fmla="*/ 3 h 1384"/>
              <a:gd name="T98" fmla="*/ 6 w 1382"/>
              <a:gd name="T99" fmla="*/ 4 h 1384"/>
              <a:gd name="T100" fmla="*/ 5 w 1382"/>
              <a:gd name="T101" fmla="*/ 5 h 1384"/>
              <a:gd name="T102" fmla="*/ 4 w 1382"/>
              <a:gd name="T103" fmla="*/ 6 h 1384"/>
              <a:gd name="T104" fmla="*/ 3 w 1382"/>
              <a:gd name="T105" fmla="*/ 6 h 1384"/>
              <a:gd name="T106" fmla="*/ 2 w 1382"/>
              <a:gd name="T107" fmla="*/ 6 h 1384"/>
              <a:gd name="T108" fmla="*/ 1 w 1382"/>
              <a:gd name="T109" fmla="*/ 5 h 1384"/>
              <a:gd name="T110" fmla="*/ 1 w 1382"/>
              <a:gd name="T111" fmla="*/ 4 h 1384"/>
              <a:gd name="T112" fmla="*/ 1 w 1382"/>
              <a:gd name="T113" fmla="*/ 3 h 1384"/>
              <a:gd name="T114" fmla="*/ 1 w 1382"/>
              <a:gd name="T115" fmla="*/ 2 h 1384"/>
              <a:gd name="T116" fmla="*/ 1 w 1382"/>
              <a:gd name="T117" fmla="*/ 2 h 1384"/>
              <a:gd name="T118" fmla="*/ 2 w 1382"/>
              <a:gd name="T119" fmla="*/ 1 h 1384"/>
              <a:gd name="T120" fmla="*/ 2 w 1382"/>
              <a:gd name="T121" fmla="*/ 1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1384"/>
              <a:gd name="T185" fmla="*/ 1382 w 1382"/>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rgbClr val="EF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pic>
        <p:nvPicPr>
          <p:cNvPr id="54276" name="Picture 6" descr="Eurotecken" title="Eurotec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963" y="344328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Yentecken" title="Yentec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5" y="43783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2563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596008" y="101600"/>
            <a:ext cx="9436059" cy="1134533"/>
          </a:xfrm>
        </p:spPr>
        <p:txBody>
          <a:bodyPr/>
          <a:lstStyle/>
          <a:p>
            <a:r>
              <a:rPr lang="sv-SE" dirty="0"/>
              <a:t>Metan bildas om det finns lättillgängligt kol</a:t>
            </a:r>
          </a:p>
        </p:txBody>
      </p:sp>
      <p:sp>
        <p:nvSpPr>
          <p:cNvPr id="5" name="Platshållare för innehåll 2"/>
          <p:cNvSpPr txBox="1">
            <a:spLocks/>
          </p:cNvSpPr>
          <p:nvPr/>
        </p:nvSpPr>
        <p:spPr>
          <a:xfrm>
            <a:off x="1596008" y="1334070"/>
            <a:ext cx="4933129" cy="3606898"/>
          </a:xfrm>
          <a:prstGeom prst="rect">
            <a:avLst/>
          </a:prstGeom>
        </p:spPr>
        <p:txBody>
          <a:bodyPr/>
          <a:lstStyle>
            <a:lvl1pPr marL="342900" indent="-342900" algn="l" rtl="0" eaLnBrk="0" fontAlgn="base" hangingPunct="0">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0" fontAlgn="base" hangingPunct="0">
              <a:spcBef>
                <a:spcPct val="20000"/>
              </a:spcBef>
              <a:spcAft>
                <a:spcPct val="0"/>
              </a:spcAft>
              <a:buClr>
                <a:srgbClr val="A71930"/>
              </a:buClr>
              <a:buChar char="›"/>
              <a:defRPr sz="2400">
                <a:solidFill>
                  <a:srgbClr val="004165"/>
                </a:solidFill>
                <a:latin typeface="+mn-lt"/>
              </a:defRPr>
            </a:lvl2pPr>
            <a:lvl3pPr marL="1143000" indent="-228600" algn="l" rtl="0" eaLnBrk="0" fontAlgn="base" hangingPunct="0">
              <a:spcBef>
                <a:spcPct val="20000"/>
              </a:spcBef>
              <a:spcAft>
                <a:spcPct val="0"/>
              </a:spcAft>
              <a:buClr>
                <a:srgbClr val="58A618"/>
              </a:buClr>
              <a:buChar char="›"/>
              <a:defRPr sz="2000">
                <a:solidFill>
                  <a:srgbClr val="004165"/>
                </a:solidFill>
                <a:latin typeface="+mn-lt"/>
              </a:defRPr>
            </a:lvl3pPr>
            <a:lvl4pPr marL="1600200" indent="-228600" algn="l" rtl="0" eaLnBrk="0" fontAlgn="base" hangingPunct="0">
              <a:spcBef>
                <a:spcPct val="20000"/>
              </a:spcBef>
              <a:spcAft>
                <a:spcPct val="0"/>
              </a:spcAft>
              <a:buClr>
                <a:srgbClr val="D4BA00"/>
              </a:buClr>
              <a:buChar char="›"/>
              <a:defRPr>
                <a:solidFill>
                  <a:srgbClr val="004165"/>
                </a:solidFill>
                <a:latin typeface="+mn-lt"/>
              </a:defRPr>
            </a:lvl4pPr>
            <a:lvl5pPr marL="2057400" indent="-228600" algn="l" rtl="0" eaLnBrk="0" fontAlgn="base" hangingPunct="0">
              <a:spcBef>
                <a:spcPct val="20000"/>
              </a:spcBef>
              <a:spcAft>
                <a:spcPct val="0"/>
              </a:spcAft>
              <a:buClr>
                <a:srgbClr val="DC5034"/>
              </a:buClr>
              <a:buChar char="›"/>
              <a:defRPr>
                <a:solidFill>
                  <a:srgbClr val="004165"/>
                </a:solidFill>
                <a:latin typeface="+mn-lt"/>
              </a:defRPr>
            </a:lvl5pPr>
            <a:lvl6pPr marL="2514600" indent="-228600" algn="l" rtl="0" eaLnBrk="1" fontAlgn="base" hangingPunct="1">
              <a:spcBef>
                <a:spcPct val="20000"/>
              </a:spcBef>
              <a:spcAft>
                <a:spcPct val="0"/>
              </a:spcAft>
              <a:buClr>
                <a:srgbClr val="DC5034"/>
              </a:buClr>
              <a:buChar char="›"/>
              <a:defRPr>
                <a:solidFill>
                  <a:srgbClr val="004165"/>
                </a:solidFill>
                <a:latin typeface="+mn-lt"/>
              </a:defRPr>
            </a:lvl6pPr>
            <a:lvl7pPr marL="2971800" indent="-228600" algn="l" rtl="0" eaLnBrk="1" fontAlgn="base" hangingPunct="1">
              <a:spcBef>
                <a:spcPct val="20000"/>
              </a:spcBef>
              <a:spcAft>
                <a:spcPct val="0"/>
              </a:spcAft>
              <a:buClr>
                <a:srgbClr val="DC5034"/>
              </a:buClr>
              <a:buChar char="›"/>
              <a:defRPr>
                <a:solidFill>
                  <a:srgbClr val="004165"/>
                </a:solidFill>
                <a:latin typeface="+mn-lt"/>
              </a:defRPr>
            </a:lvl7pPr>
            <a:lvl8pPr marL="3429000" indent="-228600" algn="l" rtl="0" eaLnBrk="1" fontAlgn="base" hangingPunct="1">
              <a:spcBef>
                <a:spcPct val="20000"/>
              </a:spcBef>
              <a:spcAft>
                <a:spcPct val="0"/>
              </a:spcAft>
              <a:buClr>
                <a:srgbClr val="DC5034"/>
              </a:buClr>
              <a:buChar char="›"/>
              <a:defRPr>
                <a:solidFill>
                  <a:srgbClr val="004165"/>
                </a:solidFill>
                <a:latin typeface="+mn-lt"/>
              </a:defRPr>
            </a:lvl8pPr>
            <a:lvl9pPr marL="3886200" indent="-228600" algn="l" rtl="0" eaLnBrk="1" fontAlgn="base" hangingPunct="1">
              <a:spcBef>
                <a:spcPct val="20000"/>
              </a:spcBef>
              <a:spcAft>
                <a:spcPct val="0"/>
              </a:spcAft>
              <a:buClr>
                <a:srgbClr val="DC5034"/>
              </a:buClr>
              <a:buChar char="›"/>
              <a:defRPr>
                <a:solidFill>
                  <a:srgbClr val="004165"/>
                </a:solidFill>
                <a:latin typeface="+mn-lt"/>
              </a:defRPr>
            </a:lvl9pPr>
          </a:lstStyle>
          <a:p>
            <a:pPr marL="0" indent="0">
              <a:buNone/>
              <a:defRPr/>
            </a:pPr>
            <a:r>
              <a:rPr lang="sv-SE" sz="2400" kern="0" dirty="0"/>
              <a:t>Bildas om</a:t>
            </a:r>
          </a:p>
          <a:p>
            <a:pPr>
              <a:defRPr/>
            </a:pPr>
            <a:r>
              <a:rPr lang="sv-SE" sz="2400" kern="0" dirty="0"/>
              <a:t>”gammal” gödsel som bakterieymp</a:t>
            </a:r>
          </a:p>
          <a:p>
            <a:pPr>
              <a:defRPr/>
            </a:pPr>
            <a:r>
              <a:rPr lang="sv-SE" sz="2400" kern="0" dirty="0"/>
              <a:t>mycket lättillgängligt kol</a:t>
            </a:r>
          </a:p>
          <a:p>
            <a:pPr>
              <a:defRPr/>
            </a:pPr>
            <a:r>
              <a:rPr lang="sv-SE" sz="2400" kern="0" dirty="0"/>
              <a:t>gödsel lagrad länge</a:t>
            </a:r>
          </a:p>
          <a:p>
            <a:pPr>
              <a:defRPr/>
            </a:pPr>
            <a:r>
              <a:rPr lang="sv-SE" sz="2400" kern="0" dirty="0"/>
              <a:t>över 10 grader varmt</a:t>
            </a:r>
          </a:p>
          <a:p>
            <a:pPr>
              <a:defRPr/>
            </a:pPr>
            <a:r>
              <a:rPr lang="sv-SE" sz="2400" kern="0" dirty="0"/>
              <a:t>pH över 5,5</a:t>
            </a:r>
          </a:p>
          <a:p>
            <a:pPr>
              <a:defRPr/>
            </a:pPr>
            <a:r>
              <a:rPr lang="sv-SE" sz="2400" kern="0" dirty="0"/>
              <a:t>syrefritt</a:t>
            </a:r>
          </a:p>
          <a:p>
            <a:pPr>
              <a:defRPr/>
            </a:pPr>
            <a:endParaRPr lang="sv-SE" sz="2400" kern="0" dirty="0"/>
          </a:p>
          <a:p>
            <a:pPr>
              <a:defRPr/>
            </a:pPr>
            <a:endParaRPr lang="sv-SE" sz="2400" kern="0" dirty="0"/>
          </a:p>
        </p:txBody>
      </p:sp>
      <p:pic>
        <p:nvPicPr>
          <p:cNvPr id="55300" name="Bildobjekt 1" descr="På bilden visas en ko och en gris som producerar gödsel. I gödsellagringen spelar gödselns egenskaper, temperatur, uppehållstid, ymp och temperatur roll för metanbildningen." title="Metanbildning i gödselslagrin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712" y="3501009"/>
            <a:ext cx="7092280" cy="31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 1" descr="Dekorativ bild" title="Cirkel runt text"/>
          <p:cNvSpPr/>
          <p:nvPr/>
        </p:nvSpPr>
        <p:spPr>
          <a:xfrm>
            <a:off x="7850189" y="1465819"/>
            <a:ext cx="2520950" cy="1871663"/>
          </a:xfrm>
          <a:prstGeom prst="ellipse">
            <a:avLst/>
          </a:prstGeom>
          <a:solidFill>
            <a:srgbClr val="72B5CC">
              <a:alpha val="0"/>
            </a:srgbClr>
          </a:solidFill>
          <a:ln w="63500" cap="flat" cmpd="sng" algn="ctr">
            <a:solidFill>
              <a:srgbClr val="FF0000"/>
            </a:solidFill>
            <a:prstDash val="solid"/>
          </a:ln>
          <a:effectLst/>
        </p:spPr>
        <p:txBody>
          <a:bodyPr anchor="ctr"/>
          <a:lstStyle/>
          <a:p>
            <a:pPr algn="ctr">
              <a:defRPr/>
            </a:pPr>
            <a:endParaRPr lang="sv-SE" kern="0">
              <a:solidFill>
                <a:srgbClr val="FFFFFF"/>
              </a:solidFill>
              <a:latin typeface="Helvetica"/>
            </a:endParaRPr>
          </a:p>
        </p:txBody>
      </p:sp>
      <p:sp>
        <p:nvSpPr>
          <p:cNvPr id="6" name="textruta 5"/>
          <p:cNvSpPr txBox="1"/>
          <p:nvPr/>
        </p:nvSpPr>
        <p:spPr>
          <a:xfrm>
            <a:off x="8019632" y="2016681"/>
            <a:ext cx="2276585" cy="769441"/>
          </a:xfrm>
          <a:prstGeom prst="rect">
            <a:avLst/>
          </a:prstGeom>
          <a:noFill/>
        </p:spPr>
        <p:txBody>
          <a:bodyPr wrap="none">
            <a:spAutoFit/>
          </a:bodyPr>
          <a:lstStyle/>
          <a:p>
            <a:pPr>
              <a:defRPr/>
            </a:pPr>
            <a:r>
              <a:rPr lang="sv-SE" sz="2200" b="1" dirty="0">
                <a:solidFill>
                  <a:srgbClr val="FF0000"/>
                </a:solidFill>
                <a:latin typeface="+mj-lt"/>
              </a:rPr>
              <a:t>Flytgödsel- och</a:t>
            </a:r>
          </a:p>
          <a:p>
            <a:pPr>
              <a:defRPr/>
            </a:pPr>
            <a:r>
              <a:rPr lang="sv-SE" sz="2200" b="1" dirty="0">
                <a:solidFill>
                  <a:srgbClr val="FF0000"/>
                </a:solidFill>
                <a:latin typeface="+mj-lt"/>
              </a:rPr>
              <a:t>kletgödsellager</a:t>
            </a:r>
          </a:p>
        </p:txBody>
      </p:sp>
    </p:spTree>
    <p:extLst>
      <p:ext uri="{BB962C8B-B14F-4D97-AF65-F5344CB8AC3E}">
        <p14:creationId xmlns:p14="http://schemas.microsoft.com/office/powerpoint/2010/main" val="157812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3553" y="73777"/>
            <a:ext cx="8951580" cy="1103090"/>
          </a:xfrm>
        </p:spPr>
        <p:txBody>
          <a:bodyPr/>
          <a:lstStyle/>
          <a:p>
            <a:r>
              <a:rPr lang="sv-SE" dirty="0"/>
              <a:t>Lustgas bildas om det finns mycket nitratkväve och kol</a:t>
            </a:r>
          </a:p>
        </p:txBody>
      </p:sp>
      <p:sp>
        <p:nvSpPr>
          <p:cNvPr id="3" name="Platshållare för innehåll 2"/>
          <p:cNvSpPr txBox="1">
            <a:spLocks/>
          </p:cNvSpPr>
          <p:nvPr/>
        </p:nvSpPr>
        <p:spPr>
          <a:xfrm>
            <a:off x="1655429" y="1283369"/>
            <a:ext cx="5327650" cy="5203492"/>
          </a:xfrm>
          <a:prstGeom prst="rect">
            <a:avLst/>
          </a:prstGeom>
        </p:spPr>
        <p:txBody>
          <a:bodyPr/>
          <a:lstStyle>
            <a:lvl1pPr marL="342900" indent="-342900" algn="l" rtl="0" eaLnBrk="0" fontAlgn="base" hangingPunct="0">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0" fontAlgn="base" hangingPunct="0">
              <a:spcBef>
                <a:spcPct val="20000"/>
              </a:spcBef>
              <a:spcAft>
                <a:spcPct val="0"/>
              </a:spcAft>
              <a:buClr>
                <a:srgbClr val="A71930"/>
              </a:buClr>
              <a:buChar char="›"/>
              <a:defRPr sz="2400">
                <a:solidFill>
                  <a:srgbClr val="004165"/>
                </a:solidFill>
                <a:latin typeface="+mn-lt"/>
              </a:defRPr>
            </a:lvl2pPr>
            <a:lvl3pPr marL="1143000" indent="-228600" algn="l" rtl="0" eaLnBrk="0" fontAlgn="base" hangingPunct="0">
              <a:spcBef>
                <a:spcPct val="20000"/>
              </a:spcBef>
              <a:spcAft>
                <a:spcPct val="0"/>
              </a:spcAft>
              <a:buClr>
                <a:srgbClr val="58A618"/>
              </a:buClr>
              <a:buChar char="›"/>
              <a:defRPr sz="2000">
                <a:solidFill>
                  <a:srgbClr val="004165"/>
                </a:solidFill>
                <a:latin typeface="+mn-lt"/>
              </a:defRPr>
            </a:lvl3pPr>
            <a:lvl4pPr marL="1600200" indent="-228600" algn="l" rtl="0" eaLnBrk="0" fontAlgn="base" hangingPunct="0">
              <a:spcBef>
                <a:spcPct val="20000"/>
              </a:spcBef>
              <a:spcAft>
                <a:spcPct val="0"/>
              </a:spcAft>
              <a:buClr>
                <a:srgbClr val="D4BA00"/>
              </a:buClr>
              <a:buChar char="›"/>
              <a:defRPr>
                <a:solidFill>
                  <a:srgbClr val="004165"/>
                </a:solidFill>
                <a:latin typeface="+mn-lt"/>
              </a:defRPr>
            </a:lvl4pPr>
            <a:lvl5pPr marL="2057400" indent="-228600" algn="l" rtl="0" eaLnBrk="0" fontAlgn="base" hangingPunct="0">
              <a:spcBef>
                <a:spcPct val="20000"/>
              </a:spcBef>
              <a:spcAft>
                <a:spcPct val="0"/>
              </a:spcAft>
              <a:buClr>
                <a:srgbClr val="DC5034"/>
              </a:buClr>
              <a:buChar char="›"/>
              <a:defRPr>
                <a:solidFill>
                  <a:srgbClr val="004165"/>
                </a:solidFill>
                <a:latin typeface="+mn-lt"/>
              </a:defRPr>
            </a:lvl5pPr>
            <a:lvl6pPr marL="2514600" indent="-228600" algn="l" rtl="0" eaLnBrk="1" fontAlgn="base" hangingPunct="1">
              <a:spcBef>
                <a:spcPct val="20000"/>
              </a:spcBef>
              <a:spcAft>
                <a:spcPct val="0"/>
              </a:spcAft>
              <a:buClr>
                <a:srgbClr val="DC5034"/>
              </a:buClr>
              <a:buChar char="›"/>
              <a:defRPr>
                <a:solidFill>
                  <a:srgbClr val="004165"/>
                </a:solidFill>
                <a:latin typeface="+mn-lt"/>
              </a:defRPr>
            </a:lvl6pPr>
            <a:lvl7pPr marL="2971800" indent="-228600" algn="l" rtl="0" eaLnBrk="1" fontAlgn="base" hangingPunct="1">
              <a:spcBef>
                <a:spcPct val="20000"/>
              </a:spcBef>
              <a:spcAft>
                <a:spcPct val="0"/>
              </a:spcAft>
              <a:buClr>
                <a:srgbClr val="DC5034"/>
              </a:buClr>
              <a:buChar char="›"/>
              <a:defRPr>
                <a:solidFill>
                  <a:srgbClr val="004165"/>
                </a:solidFill>
                <a:latin typeface="+mn-lt"/>
              </a:defRPr>
            </a:lvl7pPr>
            <a:lvl8pPr marL="3429000" indent="-228600" algn="l" rtl="0" eaLnBrk="1" fontAlgn="base" hangingPunct="1">
              <a:spcBef>
                <a:spcPct val="20000"/>
              </a:spcBef>
              <a:spcAft>
                <a:spcPct val="0"/>
              </a:spcAft>
              <a:buClr>
                <a:srgbClr val="DC5034"/>
              </a:buClr>
              <a:buChar char="›"/>
              <a:defRPr>
                <a:solidFill>
                  <a:srgbClr val="004165"/>
                </a:solidFill>
                <a:latin typeface="+mn-lt"/>
              </a:defRPr>
            </a:lvl8pPr>
            <a:lvl9pPr marL="3886200" indent="-228600" algn="l" rtl="0" eaLnBrk="1" fontAlgn="base" hangingPunct="1">
              <a:spcBef>
                <a:spcPct val="20000"/>
              </a:spcBef>
              <a:spcAft>
                <a:spcPct val="0"/>
              </a:spcAft>
              <a:buClr>
                <a:srgbClr val="DC5034"/>
              </a:buClr>
              <a:buChar char="›"/>
              <a:defRPr>
                <a:solidFill>
                  <a:srgbClr val="004165"/>
                </a:solidFill>
                <a:latin typeface="+mn-lt"/>
              </a:defRPr>
            </a:lvl9pPr>
          </a:lstStyle>
          <a:p>
            <a:pPr marL="0" indent="0">
              <a:buNone/>
              <a:defRPr/>
            </a:pPr>
            <a:r>
              <a:rPr lang="sv-SE" b="1" kern="0" dirty="0"/>
              <a:t>Lustgas</a:t>
            </a:r>
            <a:r>
              <a:rPr lang="sv-SE" kern="0" dirty="0"/>
              <a:t> bildas om</a:t>
            </a:r>
          </a:p>
          <a:p>
            <a:pPr>
              <a:defRPr/>
            </a:pPr>
            <a:r>
              <a:rPr lang="sv-SE" kern="0" dirty="0"/>
              <a:t>omväxlande syrefria och  syrerika miljöer</a:t>
            </a:r>
          </a:p>
          <a:p>
            <a:pPr>
              <a:defRPr/>
            </a:pPr>
            <a:r>
              <a:rPr lang="sv-SE" kern="0" dirty="0"/>
              <a:t>mycket nitratkväve</a:t>
            </a:r>
          </a:p>
          <a:p>
            <a:pPr>
              <a:defRPr/>
            </a:pPr>
            <a:r>
              <a:rPr lang="sv-SE" kern="0" dirty="0"/>
              <a:t>mycket lättillgängligt kol</a:t>
            </a:r>
          </a:p>
          <a:p>
            <a:pPr>
              <a:defRPr/>
            </a:pPr>
            <a:r>
              <a:rPr lang="sv-SE" kern="0" dirty="0"/>
              <a:t>fukt</a:t>
            </a:r>
          </a:p>
          <a:p>
            <a:pPr marL="0" indent="0">
              <a:buNone/>
              <a:defRPr/>
            </a:pPr>
            <a:r>
              <a:rPr lang="sv-SE" b="1" kern="0" dirty="0"/>
              <a:t>Ammoniak</a:t>
            </a:r>
            <a:r>
              <a:rPr lang="sv-SE" kern="0" dirty="0"/>
              <a:t> ger indirekt lustgas</a:t>
            </a:r>
          </a:p>
          <a:p>
            <a:pPr>
              <a:defRPr/>
            </a:pPr>
            <a:r>
              <a:rPr lang="sv-SE" kern="0" dirty="0"/>
              <a:t>omrörning / vind</a:t>
            </a:r>
          </a:p>
          <a:p>
            <a:pPr>
              <a:defRPr/>
            </a:pPr>
            <a:r>
              <a:rPr lang="sv-SE" kern="0" dirty="0"/>
              <a:t>hög temp</a:t>
            </a:r>
          </a:p>
          <a:p>
            <a:pPr>
              <a:defRPr/>
            </a:pPr>
            <a:r>
              <a:rPr lang="sv-SE" kern="0" dirty="0"/>
              <a:t>högt pH</a:t>
            </a:r>
          </a:p>
          <a:p>
            <a:pPr>
              <a:defRPr/>
            </a:pPr>
            <a:endParaRPr lang="sv-SE" kern="0" dirty="0"/>
          </a:p>
        </p:txBody>
      </p:sp>
      <p:pic>
        <p:nvPicPr>
          <p:cNvPr id="56326" name="Bildobjekt 2" descr="Skiss över lustgasbildande processer i mark som nitrifikation och denitrifikation. Nitrifikation kräver god tillgång på syre och ammonium medan denitrifikation kräver syrefattig miljö. " title="Lustgasbildning i ma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997" y="4945899"/>
            <a:ext cx="6731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 3" descr="Dekorativ bild" title="Cirkel runt text"/>
          <p:cNvSpPr/>
          <p:nvPr/>
        </p:nvSpPr>
        <p:spPr>
          <a:xfrm>
            <a:off x="6665747" y="1393742"/>
            <a:ext cx="4427537" cy="3095625"/>
          </a:xfrm>
          <a:prstGeom prst="ellipse">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textruta 4"/>
          <p:cNvSpPr txBox="1">
            <a:spLocks noChangeArrowheads="1"/>
          </p:cNvSpPr>
          <p:nvPr/>
        </p:nvSpPr>
        <p:spPr bwMode="auto">
          <a:xfrm>
            <a:off x="7134059" y="1879516"/>
            <a:ext cx="39592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rPr>
              <a:t>Gödslad mark!</a:t>
            </a:r>
          </a:p>
          <a:p>
            <a:r>
              <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rPr>
              <a:t>Mark utan gröda</a:t>
            </a:r>
          </a:p>
          <a:p>
            <a:r>
              <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rPr>
              <a:t>Packad/vattenmättad mark</a:t>
            </a:r>
          </a:p>
          <a:p>
            <a:r>
              <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rPr>
              <a:t>Gödselspridning</a:t>
            </a:r>
          </a:p>
          <a:p>
            <a:r>
              <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rPr>
              <a:t>Fastgödsel &amp; djupströ</a:t>
            </a:r>
          </a:p>
          <a:p>
            <a:r>
              <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rPr>
              <a:t>Poröst </a:t>
            </a:r>
            <a:r>
              <a:rPr lang="sv-SE" altLang="sv-SE" sz="2200" b="1" dirty="0" err="1">
                <a:solidFill>
                  <a:srgbClr val="FF0000"/>
                </a:solidFill>
                <a:latin typeface="Helvetica" panose="020B0604020202020204" pitchFamily="34" charset="0"/>
                <a:ea typeface="Helvetica" panose="020B0604020202020204" pitchFamily="34" charset="0"/>
                <a:cs typeface="Helvetica" panose="020B0604020202020204" pitchFamily="34" charset="0"/>
              </a:rPr>
              <a:t>svämtäcke</a:t>
            </a:r>
            <a:endParaRPr lang="sv-SE" altLang="sv-SE" sz="2200" b="1" dirty="0">
              <a:solidFill>
                <a:srgbClr val="FF0000"/>
              </a:solidFill>
              <a:latin typeface="Helvetica" panose="020B0604020202020204" pitchFamily="34"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932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ubrik 1"/>
          <p:cNvSpPr>
            <a:spLocks noGrp="1"/>
          </p:cNvSpPr>
          <p:nvPr>
            <p:ph type="title"/>
          </p:nvPr>
        </p:nvSpPr>
        <p:spPr>
          <a:xfrm>
            <a:off x="1518607" y="306169"/>
            <a:ext cx="9512097" cy="836831"/>
          </a:xfrm>
        </p:spPr>
        <p:txBody>
          <a:bodyPr/>
          <a:lstStyle/>
          <a:p>
            <a:r>
              <a:rPr lang="sv-SE" altLang="sv-SE" dirty="0"/>
              <a:t>Råd om hur man ska lagra stallgödsel</a:t>
            </a:r>
          </a:p>
        </p:txBody>
      </p:sp>
      <p:sp>
        <p:nvSpPr>
          <p:cNvPr id="3" name="Platshållare för innehåll 2"/>
          <p:cNvSpPr>
            <a:spLocks noGrp="1"/>
          </p:cNvSpPr>
          <p:nvPr>
            <p:ph idx="1"/>
          </p:nvPr>
        </p:nvSpPr>
        <p:spPr>
          <a:xfrm>
            <a:off x="4511825" y="1844824"/>
            <a:ext cx="5613251" cy="4176465"/>
          </a:xfrm>
        </p:spPr>
        <p:txBody>
          <a:bodyPr/>
          <a:lstStyle/>
          <a:p>
            <a:r>
              <a:rPr lang="sv-SE" altLang="sv-SE" dirty="0"/>
              <a:t>Töm brunnen inför sommaren</a:t>
            </a:r>
          </a:p>
          <a:p>
            <a:r>
              <a:rPr lang="sv-SE" altLang="sv-SE" dirty="0"/>
              <a:t>Kort lagringstid</a:t>
            </a:r>
          </a:p>
          <a:p>
            <a:r>
              <a:rPr lang="sv-SE" altLang="sv-SE" dirty="0"/>
              <a:t>Nedgrävd/skuggad brunn</a:t>
            </a:r>
          </a:p>
          <a:p>
            <a:r>
              <a:rPr lang="sv-SE" altLang="sv-SE" dirty="0"/>
              <a:t>Täck helst med plast. Särskilt fastgödsel.</a:t>
            </a:r>
          </a:p>
          <a:p>
            <a:r>
              <a:rPr lang="sv-SE" altLang="sv-SE" dirty="0"/>
              <a:t>Undvik poröst </a:t>
            </a:r>
            <a:r>
              <a:rPr lang="sv-SE" altLang="sv-SE" dirty="0" err="1"/>
              <a:t>svämtäcke</a:t>
            </a:r>
            <a:endParaRPr lang="sv-SE" altLang="sv-SE" dirty="0"/>
          </a:p>
        </p:txBody>
      </p:sp>
      <p:pic>
        <p:nvPicPr>
          <p:cNvPr id="57348" name="Picture 4" descr="Fastgödsellager med gödsel och stödmur." title="Fastgödsellager"/>
          <p:cNvPicPr>
            <a:picLocks noChangeAspect="1" noChangeArrowheads="1"/>
          </p:cNvPicPr>
          <p:nvPr/>
        </p:nvPicPr>
        <p:blipFill>
          <a:blip r:embed="rId3">
            <a:extLst>
              <a:ext uri="{28A0092B-C50C-407E-A947-70E740481C1C}">
                <a14:useLocalDpi xmlns:a14="http://schemas.microsoft.com/office/drawing/2010/main" val="0"/>
              </a:ext>
            </a:extLst>
          </a:blip>
          <a:srcRect l="43007" r="14175" b="-2"/>
          <a:stretch>
            <a:fillRect/>
          </a:stretch>
        </p:blipFill>
        <p:spPr bwMode="auto">
          <a:xfrm>
            <a:off x="1538289" y="1214438"/>
            <a:ext cx="2828925" cy="4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62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3D9086-E809-4511-9EFB-A0452EF6BEF6}"/>
              </a:ext>
            </a:extLst>
          </p:cNvPr>
          <p:cNvSpPr>
            <a:spLocks noGrp="1"/>
          </p:cNvSpPr>
          <p:nvPr>
            <p:ph type="title"/>
          </p:nvPr>
        </p:nvSpPr>
        <p:spPr/>
        <p:txBody>
          <a:bodyPr/>
          <a:lstStyle/>
          <a:p>
            <a:r>
              <a:rPr lang="sv-SE" altLang="sv-SE" dirty="0"/>
              <a:t>Vad påverkar metan från flytgödsellager?</a:t>
            </a:r>
            <a:endParaRPr lang="sv-SE" dirty="0"/>
          </a:p>
        </p:txBody>
      </p:sp>
      <p:pic>
        <p:nvPicPr>
          <p:cNvPr id="59395" name="Bildobjekt 1" descr="På bilden visas en ko och en gris som producerar gödsel. I gödsellagringen spelar gödselns egenskaper, temperatur, uppehållstid, ymp och temperatur roll för metanbildningen." title="Metanbildning när flytgödsel lagra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2349500"/>
            <a:ext cx="82454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3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02565" y="2343516"/>
            <a:ext cx="9512097" cy="952166"/>
          </a:xfrm>
        </p:spPr>
        <p:txBody>
          <a:bodyPr/>
          <a:lstStyle/>
          <a:p>
            <a:r>
              <a:rPr lang="sv-SE" altLang="sv-SE" dirty="0"/>
              <a:t>Växtnäringsutnyttjande</a:t>
            </a:r>
            <a:endParaRPr lang="sv-SE" dirty="0"/>
          </a:p>
        </p:txBody>
      </p:sp>
    </p:spTree>
    <p:extLst>
      <p:ext uri="{BB962C8B-B14F-4D97-AF65-F5344CB8AC3E}">
        <p14:creationId xmlns:p14="http://schemas.microsoft.com/office/powerpoint/2010/main" val="143743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ubrik 1"/>
          <p:cNvSpPr>
            <a:spLocks noGrp="1"/>
          </p:cNvSpPr>
          <p:nvPr>
            <p:ph type="title"/>
          </p:nvPr>
        </p:nvSpPr>
        <p:spPr>
          <a:xfrm>
            <a:off x="2066728" y="347091"/>
            <a:ext cx="8061523" cy="863642"/>
          </a:xfrm>
        </p:spPr>
        <p:txBody>
          <a:bodyPr/>
          <a:lstStyle/>
          <a:p>
            <a:r>
              <a:rPr lang="sv-SE" altLang="sv-SE" dirty="0"/>
              <a:t>Råd vid spridning av stallgödsel</a:t>
            </a:r>
          </a:p>
        </p:txBody>
      </p:sp>
      <p:sp>
        <p:nvSpPr>
          <p:cNvPr id="3" name="Platshållare för innehåll 2"/>
          <p:cNvSpPr>
            <a:spLocks noGrp="1"/>
          </p:cNvSpPr>
          <p:nvPr>
            <p:ph idx="1"/>
          </p:nvPr>
        </p:nvSpPr>
        <p:spPr>
          <a:xfrm>
            <a:off x="1572126" y="1379621"/>
            <a:ext cx="4523874" cy="3456226"/>
          </a:xfrm>
        </p:spPr>
        <p:txBody>
          <a:bodyPr/>
          <a:lstStyle/>
          <a:p>
            <a:r>
              <a:rPr lang="sv-SE" altLang="sv-SE" sz="2400" dirty="0"/>
              <a:t>Gröda som kan ta upp kvävet</a:t>
            </a:r>
          </a:p>
          <a:p>
            <a:r>
              <a:rPr lang="sv-SE" altLang="sv-SE" sz="2400" dirty="0"/>
              <a:t>Undvik höstgödsling</a:t>
            </a:r>
          </a:p>
          <a:p>
            <a:r>
              <a:rPr lang="sv-SE" altLang="sv-SE" sz="2400" dirty="0"/>
              <a:t>Fördela fastgödsel</a:t>
            </a:r>
          </a:p>
          <a:p>
            <a:r>
              <a:rPr lang="sv-SE" altLang="sv-SE" sz="2400" dirty="0"/>
              <a:t>Sprid inte på vattenmättad mark</a:t>
            </a:r>
          </a:p>
          <a:p>
            <a:r>
              <a:rPr lang="sv-SE" altLang="sv-SE" sz="2400" dirty="0"/>
              <a:t>Snabb jordkontakt</a:t>
            </a:r>
          </a:p>
          <a:p>
            <a:r>
              <a:rPr lang="sv-SE" altLang="sv-SE" sz="2400" dirty="0"/>
              <a:t>Svalt och fuktigt väder</a:t>
            </a:r>
          </a:p>
        </p:txBody>
      </p:sp>
      <p:pic>
        <p:nvPicPr>
          <p:cNvPr id="58372" name="Picture 2" descr="Flytgödselbrunn med skyddsnät runt om. " title="Flytgödselbru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8201" y="1379621"/>
            <a:ext cx="4320282" cy="34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5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91917" y="113445"/>
            <a:ext cx="9529010" cy="1216143"/>
          </a:xfrm>
        </p:spPr>
        <p:txBody>
          <a:bodyPr/>
          <a:lstStyle/>
          <a:p>
            <a:pPr>
              <a:spcBef>
                <a:spcPts val="0"/>
              </a:spcBef>
              <a:defRPr/>
            </a:pPr>
            <a:r>
              <a:rPr lang="sv-SE" dirty="0"/>
              <a:t>Kväveförluster vid </a:t>
            </a:r>
            <a:r>
              <a:rPr lang="sv-SE" dirty="0" err="1"/>
              <a:t>bandspridning</a:t>
            </a:r>
            <a:r>
              <a:rPr lang="sv-SE" dirty="0"/>
              <a:t> jämfört med täckt </a:t>
            </a:r>
            <a:r>
              <a:rPr lang="sv-SE" dirty="0" err="1"/>
              <a:t>ytmyllning</a:t>
            </a:r>
            <a:endParaRPr lang="sv-SE" dirty="0"/>
          </a:p>
        </p:txBody>
      </p:sp>
      <p:pic>
        <p:nvPicPr>
          <p:cNvPr id="61443" name="Bildobjekt 1" descr="Vid bandspridning av flytgödsel var ammoniakavgången 13 kg N/ha och lustgasavgången cirka 0,2 kg N/ha. Vid täckt ytmyllning var ammoniakavgången inte detekterbar och lustgasavgången cirka 0,7 kg N/ha." title="Ammoniak- och lustgasavgång vid spridning av flytgöds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85" y="1654495"/>
            <a:ext cx="8165654" cy="426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a:spLocks noChangeArrowheads="1"/>
          </p:cNvSpPr>
          <p:nvPr/>
        </p:nvSpPr>
        <p:spPr bwMode="auto">
          <a:xfrm>
            <a:off x="8661139" y="1226010"/>
            <a:ext cx="3177935" cy="5632311"/>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lr>
                <a:srgbClr val="005C84"/>
              </a:buClr>
              <a:buChar char="›"/>
              <a:defRPr sz="2800">
                <a:solidFill>
                  <a:srgbClr val="004165"/>
                </a:solidFill>
                <a:latin typeface="Helvetica" pitchFamily="34" charset="0"/>
              </a:defRPr>
            </a:lvl1pPr>
            <a:lvl2pPr marL="742950" indent="-285750" eaLnBrk="0" hangingPunct="0">
              <a:spcBef>
                <a:spcPct val="20000"/>
              </a:spcBef>
              <a:buClr>
                <a:srgbClr val="A71930"/>
              </a:buClr>
              <a:buChar char="›"/>
              <a:defRPr sz="2400">
                <a:solidFill>
                  <a:srgbClr val="004165"/>
                </a:solidFill>
                <a:latin typeface="Helvetica" pitchFamily="34" charset="0"/>
              </a:defRPr>
            </a:lvl2pPr>
            <a:lvl3pPr marL="1143000" indent="-228600" eaLnBrk="0" hangingPunct="0">
              <a:spcBef>
                <a:spcPct val="20000"/>
              </a:spcBef>
              <a:buClr>
                <a:srgbClr val="58A618"/>
              </a:buClr>
              <a:buChar char="›"/>
              <a:defRPr sz="2000">
                <a:solidFill>
                  <a:srgbClr val="004165"/>
                </a:solidFill>
                <a:latin typeface="Helvetica" pitchFamily="34" charset="0"/>
              </a:defRPr>
            </a:lvl3pPr>
            <a:lvl4pPr marL="1600200" indent="-228600" eaLnBrk="0" hangingPunct="0">
              <a:spcBef>
                <a:spcPct val="20000"/>
              </a:spcBef>
              <a:buClr>
                <a:srgbClr val="D4BA00"/>
              </a:buClr>
              <a:buChar char="›"/>
              <a:defRPr>
                <a:solidFill>
                  <a:srgbClr val="004165"/>
                </a:solidFill>
                <a:latin typeface="Helvetica" pitchFamily="34" charset="0"/>
              </a:defRPr>
            </a:lvl4pPr>
            <a:lvl5pPr marL="2057400" indent="-228600" eaLnBrk="0" hangingPunct="0">
              <a:spcBef>
                <a:spcPct val="20000"/>
              </a:spcBef>
              <a:buClr>
                <a:srgbClr val="DC5034"/>
              </a:buClr>
              <a:buChar char="›"/>
              <a:defRPr>
                <a:solidFill>
                  <a:srgbClr val="004165"/>
                </a:solidFill>
                <a:latin typeface="Helvetica"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itchFamily="34" charset="0"/>
              </a:defRPr>
            </a:lvl9pPr>
          </a:lstStyle>
          <a:p>
            <a:pPr eaLnBrk="1" hangingPunct="1">
              <a:spcBef>
                <a:spcPct val="0"/>
              </a:spcBef>
              <a:buClrTx/>
              <a:buNone/>
              <a:defRPr/>
            </a:pPr>
            <a:r>
              <a:rPr lang="sv-SE" sz="2000" dirty="0">
                <a:solidFill>
                  <a:schemeClr val="accent1"/>
                </a:solidFill>
                <a:latin typeface="+mn-lt"/>
              </a:rPr>
              <a:t>N</a:t>
            </a:r>
            <a:r>
              <a:rPr lang="sv-SE" sz="2000" baseline="-25000" dirty="0">
                <a:solidFill>
                  <a:schemeClr val="accent1"/>
                </a:solidFill>
                <a:latin typeface="+mn-lt"/>
              </a:rPr>
              <a:t>2</a:t>
            </a:r>
            <a:r>
              <a:rPr lang="sv-SE" sz="2000" dirty="0">
                <a:solidFill>
                  <a:schemeClr val="accent1"/>
                </a:solidFill>
                <a:latin typeface="+mn-lt"/>
              </a:rPr>
              <a:t>O-N i % av totalkväve: </a:t>
            </a:r>
            <a:r>
              <a:rPr lang="sv-SE" sz="2000" dirty="0" err="1">
                <a:solidFill>
                  <a:schemeClr val="accent1"/>
                </a:solidFill>
                <a:latin typeface="+mn-lt"/>
              </a:rPr>
              <a:t>Bandspridning</a:t>
            </a:r>
            <a:r>
              <a:rPr lang="sv-SE" sz="2000" dirty="0">
                <a:solidFill>
                  <a:schemeClr val="accent1"/>
                </a:solidFill>
                <a:latin typeface="+mn-lt"/>
              </a:rPr>
              <a:t> 0,3%, täckt </a:t>
            </a:r>
            <a:r>
              <a:rPr lang="sv-SE" sz="2000" dirty="0" err="1">
                <a:solidFill>
                  <a:schemeClr val="accent1"/>
                </a:solidFill>
                <a:latin typeface="+mn-lt"/>
              </a:rPr>
              <a:t>ytmyllning</a:t>
            </a:r>
            <a:r>
              <a:rPr lang="sv-SE" sz="2000" dirty="0">
                <a:solidFill>
                  <a:schemeClr val="accent1"/>
                </a:solidFill>
                <a:latin typeface="+mn-lt"/>
              </a:rPr>
              <a:t> 1,1%</a:t>
            </a:r>
          </a:p>
          <a:p>
            <a:pPr eaLnBrk="1" hangingPunct="1">
              <a:spcBef>
                <a:spcPct val="0"/>
              </a:spcBef>
              <a:buClrTx/>
              <a:buNone/>
              <a:defRPr/>
            </a:pPr>
            <a:r>
              <a:rPr lang="sv-SE" sz="2000" dirty="0">
                <a:solidFill>
                  <a:schemeClr val="accent1"/>
                </a:solidFill>
                <a:latin typeface="+mn-lt"/>
              </a:rPr>
              <a:t>Ammoniakförlusterna minskar när gödseln snabbt kommer i kontakt med jorden som vid </a:t>
            </a:r>
            <a:r>
              <a:rPr lang="sv-SE" sz="2000" dirty="0" err="1">
                <a:solidFill>
                  <a:schemeClr val="accent1"/>
                </a:solidFill>
                <a:latin typeface="+mn-lt"/>
              </a:rPr>
              <a:t>ytmyllning</a:t>
            </a:r>
            <a:r>
              <a:rPr lang="sv-SE" sz="2000" dirty="0">
                <a:solidFill>
                  <a:schemeClr val="accent1"/>
                </a:solidFill>
                <a:latin typeface="+mn-lt"/>
              </a:rPr>
              <a:t>. </a:t>
            </a:r>
          </a:p>
          <a:p>
            <a:pPr eaLnBrk="1" hangingPunct="1">
              <a:spcBef>
                <a:spcPct val="0"/>
              </a:spcBef>
              <a:buClrTx/>
              <a:buNone/>
              <a:defRPr/>
            </a:pPr>
            <a:r>
              <a:rPr lang="sv-SE" sz="2000" dirty="0" err="1">
                <a:solidFill>
                  <a:schemeClr val="accent1"/>
                </a:solidFill>
                <a:latin typeface="+mn-lt"/>
              </a:rPr>
              <a:t>Ts</a:t>
            </a:r>
            <a:r>
              <a:rPr lang="sv-SE" sz="2000" dirty="0">
                <a:solidFill>
                  <a:schemeClr val="accent1"/>
                </a:solidFill>
                <a:latin typeface="+mn-lt"/>
              </a:rPr>
              <a:t>-halten i gödseln spelar också roll för om hur snabbt gödseln rinner ned i marken. </a:t>
            </a:r>
          </a:p>
          <a:p>
            <a:pPr eaLnBrk="1" hangingPunct="1">
              <a:spcBef>
                <a:spcPct val="0"/>
              </a:spcBef>
              <a:buClrTx/>
              <a:buFontTx/>
              <a:buNone/>
              <a:defRPr/>
            </a:pPr>
            <a:r>
              <a:rPr lang="sv-SE" altLang="sv-SE" sz="2000" u="sng" dirty="0">
                <a:solidFill>
                  <a:schemeClr val="accent1"/>
                </a:solidFill>
                <a:latin typeface="+mn-lt"/>
              </a:rPr>
              <a:t>Dessutom:</a:t>
            </a:r>
            <a:r>
              <a:rPr lang="sv-SE" altLang="sv-SE" sz="2000" dirty="0">
                <a:solidFill>
                  <a:schemeClr val="accent1"/>
                </a:solidFill>
                <a:latin typeface="+mn-lt"/>
              </a:rPr>
              <a:t> NH</a:t>
            </a:r>
            <a:r>
              <a:rPr lang="sv-SE" altLang="sv-SE" sz="2000" baseline="-25000" dirty="0">
                <a:solidFill>
                  <a:schemeClr val="accent1"/>
                </a:solidFill>
                <a:latin typeface="+mn-lt"/>
              </a:rPr>
              <a:t>3</a:t>
            </a:r>
            <a:r>
              <a:rPr lang="sv-SE" altLang="sv-SE" sz="2000" dirty="0">
                <a:solidFill>
                  <a:schemeClr val="accent1"/>
                </a:solidFill>
                <a:latin typeface="+mn-lt"/>
              </a:rPr>
              <a:t> ger indirekt N</a:t>
            </a:r>
            <a:r>
              <a:rPr lang="sv-SE" altLang="sv-SE" sz="2000" baseline="-25000" dirty="0">
                <a:solidFill>
                  <a:schemeClr val="accent1"/>
                </a:solidFill>
                <a:latin typeface="+mn-lt"/>
              </a:rPr>
              <a:t>2</a:t>
            </a:r>
            <a:r>
              <a:rPr lang="sv-SE" altLang="sv-SE" sz="2000" dirty="0">
                <a:solidFill>
                  <a:schemeClr val="accent1"/>
                </a:solidFill>
                <a:latin typeface="+mn-lt"/>
              </a:rPr>
              <a:t>O, påverkan vid tillverkning av mineralkväve och mineralkväve i mark</a:t>
            </a:r>
          </a:p>
          <a:p>
            <a:pPr eaLnBrk="1" hangingPunct="1">
              <a:spcBef>
                <a:spcPct val="0"/>
              </a:spcBef>
              <a:buClrTx/>
              <a:buNone/>
              <a:defRPr/>
            </a:pPr>
            <a:r>
              <a:rPr lang="sv-SE" altLang="sv-SE" sz="2000" dirty="0">
                <a:solidFill>
                  <a:schemeClr val="accent1"/>
                </a:solidFill>
                <a:latin typeface="+mn-lt"/>
                <a:cs typeface="Arial" panose="020B0604020202020204" pitchFamily="34" charset="0"/>
              </a:rPr>
              <a:t>Källa: Rodhe &amp; </a:t>
            </a:r>
            <a:r>
              <a:rPr lang="sv-SE" altLang="sv-SE" sz="2000" dirty="0" err="1">
                <a:solidFill>
                  <a:schemeClr val="accent1"/>
                </a:solidFill>
                <a:latin typeface="+mn-lt"/>
                <a:cs typeface="Arial" panose="020B0604020202020204" pitchFamily="34" charset="0"/>
              </a:rPr>
              <a:t>Pell</a:t>
            </a:r>
            <a:r>
              <a:rPr lang="sv-SE" altLang="sv-SE" sz="2000" dirty="0">
                <a:solidFill>
                  <a:schemeClr val="accent1"/>
                </a:solidFill>
                <a:latin typeface="+mn-lt"/>
                <a:cs typeface="Arial" panose="020B0604020202020204" pitchFamily="34" charset="0"/>
              </a:rPr>
              <a:t>, 2005</a:t>
            </a:r>
          </a:p>
        </p:txBody>
      </p:sp>
    </p:spTree>
    <p:extLst>
      <p:ext uri="{BB962C8B-B14F-4D97-AF65-F5344CB8AC3E}">
        <p14:creationId xmlns:p14="http://schemas.microsoft.com/office/powerpoint/2010/main" val="108652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2889" y="0"/>
            <a:ext cx="9445215" cy="1204856"/>
          </a:xfrm>
        </p:spPr>
        <p:txBody>
          <a:bodyPr/>
          <a:lstStyle/>
          <a:p>
            <a:r>
              <a:rPr lang="sv-SE" altLang="sv-SE" dirty="0">
                <a:ea typeface="ＭＳ Ｐゴシック" panose="020B0600070205080204" pitchFamily="34" charset="-128"/>
              </a:rPr>
              <a:t>Körskador och packningsskador i gräsvall eller gräs-/vitklövervall</a:t>
            </a:r>
            <a:endParaRPr lang="sv-SE" dirty="0"/>
          </a:p>
        </p:txBody>
      </p:sp>
      <p:pic>
        <p:nvPicPr>
          <p:cNvPr id="64514" name="Picture 2" descr="Ingen körning har gett en skörd på 100%, praktisk körning 91%, gräs som har fått 70+60+50 kg N/ha 100%, gräsvall 110+90+70 kg N/ha 109%, gräs+vitklövervall 35+30+25 kg N/ha 94% och gräs+vitklövervall 70+60+50 kg N/ha 105%." title="Diagram över vallavkastning beroende på valltyp och kö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978" y="1106476"/>
            <a:ext cx="6318473" cy="468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2063553" y="5793234"/>
            <a:ext cx="8061325" cy="887760"/>
          </a:xfrm>
        </p:spPr>
        <p:txBody>
          <a:bodyPr/>
          <a:lstStyle/>
          <a:p>
            <a:r>
              <a:rPr lang="sv-SE" sz="1600" dirty="0"/>
              <a:t>Kör- och packningsskadan i vall har minskat avkastningen med 9% jämfört med ingen körning. Vitklövervall är känsligare för körskador jämfört med gräsvall.</a:t>
            </a:r>
          </a:p>
          <a:p>
            <a:r>
              <a:rPr lang="sv-SE" sz="1600" dirty="0">
                <a:cs typeface="Times New Roman" pitchFamily="18" charset="0"/>
              </a:rPr>
              <a:t>Källa: L2-7304 Animaliebältet 1999-2001. Medeltal av 7 försök vall 1-3</a:t>
            </a:r>
            <a:endParaRPr lang="sv-SE" sz="1600" dirty="0"/>
          </a:p>
        </p:txBody>
      </p:sp>
    </p:spTree>
    <p:extLst>
      <p:ext uri="{BB962C8B-B14F-4D97-AF65-F5344CB8AC3E}">
        <p14:creationId xmlns:p14="http://schemas.microsoft.com/office/powerpoint/2010/main" val="375042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75104" y="150606"/>
            <a:ext cx="8061523" cy="1387737"/>
          </a:xfrm>
        </p:spPr>
        <p:txBody>
          <a:bodyPr/>
          <a:lstStyle/>
          <a:p>
            <a:r>
              <a:rPr lang="sv-SE" dirty="0"/>
              <a:t>Uppmärksamma grödans svavelbehov</a:t>
            </a:r>
          </a:p>
        </p:txBody>
      </p:sp>
      <p:pic>
        <p:nvPicPr>
          <p:cNvPr id="65538" name="Picture 2" descr="Foto över fält med svavelgödslad ruta som är grönare än omgivande fält" title="Uppmärksamma grödans svavelbeh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925"/>
            <a:ext cx="83629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2075104" y="4293096"/>
            <a:ext cx="8269046" cy="2232248"/>
          </a:xfrm>
        </p:spPr>
        <p:txBody>
          <a:bodyPr/>
          <a:lstStyle/>
          <a:p>
            <a:pPr marL="0" indent="0">
              <a:spcBef>
                <a:spcPct val="0"/>
              </a:spcBef>
              <a:buClrTx/>
              <a:buNone/>
            </a:pPr>
            <a:r>
              <a:rPr lang="sv-SE" altLang="sv-SE" sz="2000" b="1" dirty="0">
                <a:solidFill>
                  <a:schemeClr val="bg1"/>
                </a:solidFill>
              </a:rPr>
              <a:t>Rekommendation</a:t>
            </a:r>
          </a:p>
          <a:p>
            <a:pPr marL="0" indent="0">
              <a:spcBef>
                <a:spcPct val="0"/>
              </a:spcBef>
              <a:buClrTx/>
              <a:buNone/>
            </a:pPr>
            <a:r>
              <a:rPr lang="sv-SE" altLang="sv-SE" sz="2000" dirty="0">
                <a:solidFill>
                  <a:schemeClr val="bg1"/>
                </a:solidFill>
              </a:rPr>
              <a:t>Ge svavel till förstaskörd, cirka 15-20 kg/ha</a:t>
            </a:r>
          </a:p>
          <a:p>
            <a:pPr marL="0" indent="0">
              <a:spcBef>
                <a:spcPct val="0"/>
              </a:spcBef>
              <a:buClrTx/>
              <a:buNone/>
            </a:pPr>
            <a:r>
              <a:rPr lang="sv-SE" altLang="sv-SE" sz="2000" dirty="0">
                <a:solidFill>
                  <a:schemeClr val="bg1"/>
                </a:solidFill>
              </a:rPr>
              <a:t>Tillför svavel i balans med kväve, cirka 10 kväve och 1-1,5 svavel (stråsäd) </a:t>
            </a:r>
          </a:p>
          <a:p>
            <a:pPr marL="0" indent="0">
              <a:spcBef>
                <a:spcPct val="0"/>
              </a:spcBef>
              <a:buClrTx/>
              <a:buNone/>
            </a:pPr>
            <a:r>
              <a:rPr lang="sv-SE" altLang="sv-SE" sz="2000" dirty="0">
                <a:solidFill>
                  <a:schemeClr val="bg1"/>
                </a:solidFill>
              </a:rPr>
              <a:t>I stallgödsel är svavel organiskt bundet, ofta i balans med kväve och mineraliseras på sikt</a:t>
            </a:r>
          </a:p>
          <a:p>
            <a:pPr marL="0" indent="0">
              <a:spcBef>
                <a:spcPct val="0"/>
              </a:spcBef>
              <a:buClrTx/>
              <a:buNone/>
            </a:pPr>
            <a:r>
              <a:rPr lang="sv-SE" sz="1600" dirty="0">
                <a:solidFill>
                  <a:schemeClr val="bg1"/>
                </a:solidFill>
              </a:rPr>
              <a:t>Källa: Rekommendationer för gödsling och kalkning, Jordbruksverket</a:t>
            </a:r>
            <a:endParaRPr lang="sv-SE" sz="1600" dirty="0"/>
          </a:p>
        </p:txBody>
      </p:sp>
    </p:spTree>
    <p:extLst>
      <p:ext uri="{BB962C8B-B14F-4D97-AF65-F5344CB8AC3E}">
        <p14:creationId xmlns:p14="http://schemas.microsoft.com/office/powerpoint/2010/main" val="14785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2033490" y="203200"/>
            <a:ext cx="8404323" cy="965200"/>
          </a:xfrm>
        </p:spPr>
        <p:txBody>
          <a:bodyPr/>
          <a:lstStyle/>
          <a:p>
            <a:pPr eaLnBrk="1" hangingPunct="1"/>
            <a:r>
              <a:rPr lang="sv-SE" altLang="sv-SE" dirty="0"/>
              <a:t>Gödslingsrekommendationer </a:t>
            </a:r>
            <a:br>
              <a:rPr lang="sv-SE" altLang="sv-SE" dirty="0"/>
            </a:br>
            <a:r>
              <a:rPr lang="sv-SE" altLang="sv-SE" dirty="0"/>
              <a:t>kväve till vall 2025</a:t>
            </a:r>
            <a:endParaRPr lang="sv-SE" altLang="sv-SE" dirty="0">
              <a:solidFill>
                <a:schemeClr val="bg1"/>
              </a:solidFill>
            </a:endParaRPr>
          </a:p>
        </p:txBody>
      </p:sp>
      <p:graphicFrame>
        <p:nvGraphicFramePr>
          <p:cNvPr id="2" name="Tabell 1"/>
          <p:cNvGraphicFramePr>
            <a:graphicFrameLocks noGrp="1"/>
          </p:cNvGraphicFramePr>
          <p:nvPr>
            <p:extLst>
              <p:ext uri="{D42A27DB-BD31-4B8C-83A1-F6EECF244321}">
                <p14:modId xmlns:p14="http://schemas.microsoft.com/office/powerpoint/2010/main" val="1249483078"/>
              </p:ext>
            </p:extLst>
          </p:nvPr>
        </p:nvGraphicFramePr>
        <p:xfrm>
          <a:off x="1839342" y="1298074"/>
          <a:ext cx="8513316" cy="4497675"/>
        </p:xfrm>
        <a:graphic>
          <a:graphicData uri="http://schemas.openxmlformats.org/drawingml/2006/table">
            <a:tbl>
              <a:tblPr firstRow="1" bandRow="1">
                <a:tableStyleId>{5C22544A-7EE6-4342-B048-85BDC9FD1C3A}</a:tableStyleId>
              </a:tblPr>
              <a:tblGrid>
                <a:gridCol w="3723681">
                  <a:extLst>
                    <a:ext uri="{9D8B030D-6E8A-4147-A177-3AD203B41FA5}">
                      <a16:colId xmlns:a16="http://schemas.microsoft.com/office/drawing/2014/main" val="20000"/>
                    </a:ext>
                  </a:extLst>
                </a:gridCol>
                <a:gridCol w="1341614">
                  <a:extLst>
                    <a:ext uri="{9D8B030D-6E8A-4147-A177-3AD203B41FA5}">
                      <a16:colId xmlns:a16="http://schemas.microsoft.com/office/drawing/2014/main" val="20001"/>
                    </a:ext>
                  </a:extLst>
                </a:gridCol>
                <a:gridCol w="641684">
                  <a:extLst>
                    <a:ext uri="{9D8B030D-6E8A-4147-A177-3AD203B41FA5}">
                      <a16:colId xmlns:a16="http://schemas.microsoft.com/office/drawing/2014/main" val="20002"/>
                    </a:ext>
                  </a:extLst>
                </a:gridCol>
                <a:gridCol w="721895">
                  <a:extLst>
                    <a:ext uri="{9D8B030D-6E8A-4147-A177-3AD203B41FA5}">
                      <a16:colId xmlns:a16="http://schemas.microsoft.com/office/drawing/2014/main" val="20003"/>
                    </a:ext>
                  </a:extLst>
                </a:gridCol>
                <a:gridCol w="689810">
                  <a:extLst>
                    <a:ext uri="{9D8B030D-6E8A-4147-A177-3AD203B41FA5}">
                      <a16:colId xmlns:a16="http://schemas.microsoft.com/office/drawing/2014/main" val="20004"/>
                    </a:ext>
                  </a:extLst>
                </a:gridCol>
                <a:gridCol w="721895">
                  <a:extLst>
                    <a:ext uri="{9D8B030D-6E8A-4147-A177-3AD203B41FA5}">
                      <a16:colId xmlns:a16="http://schemas.microsoft.com/office/drawing/2014/main" val="20005"/>
                    </a:ext>
                  </a:extLst>
                </a:gridCol>
                <a:gridCol w="672737">
                  <a:extLst>
                    <a:ext uri="{9D8B030D-6E8A-4147-A177-3AD203B41FA5}">
                      <a16:colId xmlns:a16="http://schemas.microsoft.com/office/drawing/2014/main" val="20006"/>
                    </a:ext>
                  </a:extLst>
                </a:gridCol>
              </a:tblGrid>
              <a:tr h="582498">
                <a:tc>
                  <a:txBody>
                    <a:bodyPr/>
                    <a:lstStyle/>
                    <a:p>
                      <a:r>
                        <a:rPr lang="sv-SE" sz="1600" dirty="0"/>
                        <a:t>Vall</a:t>
                      </a:r>
                    </a:p>
                  </a:txBody>
                  <a:tcPr/>
                </a:tc>
                <a:tc>
                  <a:txBody>
                    <a:bodyPr/>
                    <a:lstStyle/>
                    <a:p>
                      <a:r>
                        <a:rPr lang="sv-SE" sz="1600" dirty="0"/>
                        <a:t>Avkastning ton </a:t>
                      </a:r>
                      <a:r>
                        <a:rPr lang="sv-SE" sz="1600" dirty="0" err="1"/>
                        <a:t>ts</a:t>
                      </a:r>
                      <a:r>
                        <a:rPr lang="sv-SE" sz="1600" dirty="0"/>
                        <a:t>/ha</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extLst>
                  <a:ext uri="{0D108BD9-81ED-4DB2-BD59-A6C34878D82A}">
                    <a16:rowId xmlns:a16="http://schemas.microsoft.com/office/drawing/2014/main" val="10000"/>
                  </a:ext>
                </a:extLst>
              </a:tr>
              <a:tr h="582498">
                <a:tc>
                  <a:txBody>
                    <a:bodyPr/>
                    <a:lstStyle/>
                    <a:p>
                      <a:r>
                        <a:rPr lang="sv-SE" sz="1600" b="1" dirty="0">
                          <a:solidFill>
                            <a:srgbClr val="004165"/>
                          </a:solidFill>
                          <a:latin typeface="Verdana" pitchFamily="34" charset="0"/>
                        </a:rPr>
                        <a:t>3 skördar</a:t>
                      </a:r>
                      <a:endParaRPr lang="sv-SE" sz="1600" b="1" dirty="0"/>
                    </a:p>
                  </a:txBody>
                  <a:tcPr/>
                </a:tc>
                <a:tc>
                  <a:txBody>
                    <a:bodyPr/>
                    <a:lstStyle/>
                    <a:p>
                      <a:pPr algn="r"/>
                      <a:r>
                        <a:rPr lang="sv-SE" sz="1600" b="1" dirty="0"/>
                        <a:t>7</a:t>
                      </a:r>
                    </a:p>
                  </a:txBody>
                  <a:tcPr/>
                </a:tc>
                <a:tc>
                  <a:txBody>
                    <a:bodyPr/>
                    <a:lstStyle/>
                    <a:p>
                      <a:pPr algn="r"/>
                      <a:r>
                        <a:rPr lang="sv-SE" sz="1600" b="1" dirty="0"/>
                        <a:t>8</a:t>
                      </a:r>
                    </a:p>
                  </a:txBody>
                  <a:tcPr/>
                </a:tc>
                <a:tc>
                  <a:txBody>
                    <a:bodyPr/>
                    <a:lstStyle/>
                    <a:p>
                      <a:pPr algn="r"/>
                      <a:r>
                        <a:rPr lang="sv-SE" sz="1600" b="1" dirty="0"/>
                        <a:t>9</a:t>
                      </a:r>
                    </a:p>
                  </a:txBody>
                  <a:tcPr/>
                </a:tc>
                <a:tc>
                  <a:txBody>
                    <a:bodyPr/>
                    <a:lstStyle/>
                    <a:p>
                      <a:pPr algn="r"/>
                      <a:r>
                        <a:rPr lang="sv-SE" sz="1600" b="1" dirty="0"/>
                        <a:t>10</a:t>
                      </a:r>
                    </a:p>
                  </a:txBody>
                  <a:tcPr/>
                </a:tc>
                <a:tc>
                  <a:txBody>
                    <a:bodyPr/>
                    <a:lstStyle/>
                    <a:p>
                      <a:pPr algn="r"/>
                      <a:r>
                        <a:rPr lang="sv-SE" sz="1600" b="1" dirty="0"/>
                        <a:t>11</a:t>
                      </a:r>
                    </a:p>
                  </a:txBody>
                  <a:tcPr/>
                </a:tc>
                <a:tc>
                  <a:txBody>
                    <a:bodyPr/>
                    <a:lstStyle/>
                    <a:p>
                      <a:pPr algn="r"/>
                      <a:r>
                        <a:rPr lang="sv-SE" sz="1600" b="1" dirty="0"/>
                        <a:t>12</a:t>
                      </a:r>
                    </a:p>
                  </a:txBody>
                  <a:tcPr/>
                </a:tc>
                <a:extLst>
                  <a:ext uri="{0D108BD9-81ED-4DB2-BD59-A6C34878D82A}">
                    <a16:rowId xmlns:a16="http://schemas.microsoft.com/office/drawing/2014/main" val="10001"/>
                  </a:ext>
                </a:extLst>
              </a:tr>
              <a:tr h="369124">
                <a:tc>
                  <a:txBody>
                    <a:bodyPr/>
                    <a:lstStyle/>
                    <a:p>
                      <a:r>
                        <a:rPr lang="sv-SE" sz="1600" dirty="0">
                          <a:solidFill>
                            <a:srgbClr val="004165"/>
                          </a:solidFill>
                          <a:latin typeface="Verdana" pitchFamily="34" charset="0"/>
                        </a:rPr>
                        <a:t>Gräsvall (rörsvingelhybrider)</a:t>
                      </a:r>
                      <a:endParaRPr lang="sv-SE" sz="1600" dirty="0">
                        <a:solidFill>
                          <a:srgbClr val="004165"/>
                        </a:solidFill>
                      </a:endParaRPr>
                    </a:p>
                  </a:txBody>
                  <a:tcPr/>
                </a:tc>
                <a:tc>
                  <a:txBody>
                    <a:bodyPr/>
                    <a:lstStyle/>
                    <a:p>
                      <a:pPr algn="ctr" fontAlgn="b"/>
                      <a:r>
                        <a:rPr lang="sv-SE" sz="1800" b="0" i="0" u="none" strike="noStrike" dirty="0">
                          <a:solidFill>
                            <a:srgbClr val="004266"/>
                          </a:solidFill>
                          <a:effectLst/>
                          <a:latin typeface="Arial" panose="020B0604020202020204" pitchFamily="34" charset="0"/>
                        </a:rPr>
                        <a:t>180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200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220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240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260</a:t>
                      </a: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extLst>
                  <a:ext uri="{0D108BD9-81ED-4DB2-BD59-A6C34878D82A}">
                    <a16:rowId xmlns:a16="http://schemas.microsoft.com/office/drawing/2014/main" val="10002"/>
                  </a:ext>
                </a:extLst>
              </a:tr>
              <a:tr h="33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kern="1200" dirty="0">
                          <a:solidFill>
                            <a:srgbClr val="004165"/>
                          </a:solidFill>
                          <a:latin typeface="Verdana" pitchFamily="34" charset="0"/>
                          <a:ea typeface="+mn-ea"/>
                          <a:cs typeface="+mn-cs"/>
                        </a:rPr>
                        <a:t>Blandvall 10% klöver</a:t>
                      </a:r>
                    </a:p>
                  </a:txBody>
                  <a:tcPr/>
                </a:tc>
                <a:tc>
                  <a:txBody>
                    <a:bodyPr/>
                    <a:lstStyle/>
                    <a:p>
                      <a:pPr algn="ctr" fontAlgn="b"/>
                      <a:r>
                        <a:rPr lang="sv-SE" sz="1800" b="0" i="0" u="none" strike="noStrike" dirty="0">
                          <a:solidFill>
                            <a:srgbClr val="004266"/>
                          </a:solidFill>
                          <a:effectLst/>
                          <a:latin typeface="Arial" panose="020B0604020202020204" pitchFamily="34" charset="0"/>
                        </a:rPr>
                        <a:t>160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180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200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215</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235</a:t>
                      </a: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extLst>
                  <a:ext uri="{0D108BD9-81ED-4DB2-BD59-A6C34878D82A}">
                    <a16:rowId xmlns:a16="http://schemas.microsoft.com/office/drawing/2014/main" val="2157241616"/>
                  </a:ext>
                </a:extLst>
              </a:tr>
              <a:tr h="337232">
                <a:tc>
                  <a:txBody>
                    <a:bodyPr/>
                    <a:lstStyle/>
                    <a:p>
                      <a:r>
                        <a:rPr lang="sv-SE" sz="1600" dirty="0">
                          <a:solidFill>
                            <a:srgbClr val="004165"/>
                          </a:solidFill>
                          <a:latin typeface="Verdana" pitchFamily="34" charset="0"/>
                        </a:rPr>
                        <a:t>Blandvall 20 % klöver</a:t>
                      </a:r>
                      <a:endParaRPr lang="sv-SE" sz="1600" dirty="0">
                        <a:solidFill>
                          <a:srgbClr val="004165"/>
                        </a:solidFill>
                      </a:endParaRPr>
                    </a:p>
                  </a:txBody>
                  <a:tcPr/>
                </a:tc>
                <a:tc>
                  <a:txBody>
                    <a:bodyPr/>
                    <a:lstStyle/>
                    <a:p>
                      <a:pPr algn="ctr" fontAlgn="b"/>
                      <a:r>
                        <a:rPr lang="sv-SE" sz="1800" b="0" i="0" u="none" strike="noStrike">
                          <a:solidFill>
                            <a:srgbClr val="004266"/>
                          </a:solidFill>
                          <a:effectLst/>
                          <a:latin typeface="Arial" panose="020B0604020202020204" pitchFamily="34" charset="0"/>
                        </a:rPr>
                        <a:t>135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150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165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180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195</a:t>
                      </a: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extLst>
                  <a:ext uri="{0D108BD9-81ED-4DB2-BD59-A6C34878D82A}">
                    <a16:rowId xmlns:a16="http://schemas.microsoft.com/office/drawing/2014/main" val="10003"/>
                  </a:ext>
                </a:extLst>
              </a:tr>
              <a:tr h="338935">
                <a:tc>
                  <a:txBody>
                    <a:bodyPr/>
                    <a:lstStyle/>
                    <a:p>
                      <a:r>
                        <a:rPr lang="sv-SE" sz="1600" dirty="0">
                          <a:solidFill>
                            <a:srgbClr val="004165"/>
                          </a:solidFill>
                          <a:latin typeface="Verdana" pitchFamily="34" charset="0"/>
                        </a:rPr>
                        <a:t>Blandvall 40 % klöver</a:t>
                      </a:r>
                      <a:endParaRPr lang="sv-SE" sz="1600" dirty="0">
                        <a:solidFill>
                          <a:srgbClr val="004165"/>
                        </a:solidFill>
                      </a:endParaRPr>
                    </a:p>
                  </a:txBody>
                  <a:tcPr/>
                </a:tc>
                <a:tc>
                  <a:txBody>
                    <a:bodyPr/>
                    <a:lstStyle/>
                    <a:p>
                      <a:pPr algn="ctr" fontAlgn="b"/>
                      <a:r>
                        <a:rPr lang="sv-SE" sz="1800" b="0" i="0" u="none" strike="noStrike" dirty="0">
                          <a:solidFill>
                            <a:srgbClr val="004266"/>
                          </a:solidFill>
                          <a:effectLst/>
                          <a:latin typeface="Arial" panose="020B0604020202020204" pitchFamily="34" charset="0"/>
                        </a:rPr>
                        <a:t>80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90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100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110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115</a:t>
                      </a: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extLst>
                  <a:ext uri="{0D108BD9-81ED-4DB2-BD59-A6C34878D82A}">
                    <a16:rowId xmlns:a16="http://schemas.microsoft.com/office/drawing/2014/main" val="10004"/>
                  </a:ext>
                </a:extLst>
              </a:tr>
              <a:tr h="337232">
                <a:tc>
                  <a:txBody>
                    <a:bodyPr/>
                    <a:lstStyle/>
                    <a:p>
                      <a:r>
                        <a:rPr lang="sv-SE" sz="1600" b="1" dirty="0">
                          <a:solidFill>
                            <a:srgbClr val="004165"/>
                          </a:solidFill>
                          <a:latin typeface="Verdana" pitchFamily="34" charset="0"/>
                        </a:rPr>
                        <a:t>4 skördar</a:t>
                      </a:r>
                      <a:endParaRPr lang="sv-SE" sz="1600" b="1" dirty="0">
                        <a:solidFill>
                          <a:srgbClr val="004165"/>
                        </a:solidFill>
                      </a:endParaRPr>
                    </a:p>
                  </a:txBody>
                  <a:tcPr/>
                </a:tc>
                <a:tc>
                  <a:txBody>
                    <a:bodyPr/>
                    <a:lstStyle/>
                    <a:p>
                      <a:pPr algn="ctr" fontAlgn="b"/>
                      <a:endParaRPr lang="sv-SE" sz="1800" b="0" i="0" u="none" strike="noStrike" dirty="0">
                        <a:solidFill>
                          <a:srgbClr val="004266"/>
                        </a:solidFill>
                        <a:effectLst/>
                        <a:latin typeface="Arial" panose="020B0604020202020204" pitchFamily="34" charset="0"/>
                      </a:endParaRP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tc>
                  <a:txBody>
                    <a:bodyPr/>
                    <a:lstStyle/>
                    <a:p>
                      <a:pPr algn="ctr" fontAlgn="b"/>
                      <a:endParaRPr lang="sv-SE" sz="1800" b="0" i="0" u="none" strike="noStrike" dirty="0">
                        <a:solidFill>
                          <a:srgbClr val="004266"/>
                        </a:solidFill>
                        <a:effectLst/>
                        <a:latin typeface="Arial" panose="020B0604020202020204" pitchFamily="34" charset="0"/>
                      </a:endParaRPr>
                    </a:p>
                  </a:txBody>
                  <a:tcPr marL="0" marR="0" marT="0" marB="0" anchor="b"/>
                </a:tc>
                <a:tc>
                  <a:txBody>
                    <a:bodyPr/>
                    <a:lstStyle/>
                    <a:p>
                      <a:pPr algn="ctr" fontAlgn="b"/>
                      <a:endParaRPr lang="sv-SE" sz="1800" b="0" i="0" u="none" strike="noStrike" dirty="0">
                        <a:solidFill>
                          <a:srgbClr val="004266"/>
                        </a:solidFill>
                        <a:effectLst/>
                        <a:latin typeface="Arial" panose="020B0604020202020204" pitchFamily="34" charset="0"/>
                      </a:endParaRP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tc>
                  <a:txBody>
                    <a:bodyPr/>
                    <a:lstStyle/>
                    <a:p>
                      <a:pPr algn="ctr" fontAlgn="b"/>
                      <a:endParaRPr lang="sv-SE" sz="1800" b="0" i="0" u="none" strike="noStrike">
                        <a:solidFill>
                          <a:srgbClr val="004266"/>
                        </a:solidFill>
                        <a:effectLst/>
                        <a:latin typeface="Arial" panose="020B0604020202020204" pitchFamily="34" charset="0"/>
                      </a:endParaRPr>
                    </a:p>
                  </a:txBody>
                  <a:tcPr marL="0" marR="0" marT="0" marB="0" anchor="b"/>
                </a:tc>
                <a:extLst>
                  <a:ext uri="{0D108BD9-81ED-4DB2-BD59-A6C34878D82A}">
                    <a16:rowId xmlns:a16="http://schemas.microsoft.com/office/drawing/2014/main" val="10005"/>
                  </a:ext>
                </a:extLst>
              </a:tr>
              <a:tr h="582492">
                <a:tc>
                  <a:txBody>
                    <a:bodyPr/>
                    <a:lstStyle/>
                    <a:p>
                      <a:r>
                        <a:rPr lang="sv-SE" sz="1600" dirty="0">
                          <a:solidFill>
                            <a:srgbClr val="004165"/>
                          </a:solidFill>
                          <a:latin typeface="Verdana" pitchFamily="34" charset="0"/>
                        </a:rPr>
                        <a:t>Gräsvall (rörsvingelhybrider)	</a:t>
                      </a:r>
                      <a:endParaRPr lang="sv-SE" sz="1600" dirty="0">
                        <a:solidFill>
                          <a:srgbClr val="004165"/>
                        </a:solidFill>
                      </a:endParaRPr>
                    </a:p>
                  </a:txBody>
                  <a:tcPr/>
                </a:tc>
                <a:tc>
                  <a:txBody>
                    <a:bodyPr/>
                    <a:lstStyle/>
                    <a:p>
                      <a:pPr algn="ctr" fontAlgn="b"/>
                      <a:r>
                        <a:rPr lang="sv-SE" sz="1800" b="0" i="0" u="none" strike="noStrike" dirty="0">
                          <a:solidFill>
                            <a:srgbClr val="004266"/>
                          </a:solidFill>
                          <a:effectLst/>
                          <a:latin typeface="Arial" panose="020B0604020202020204" pitchFamily="34" charset="0"/>
                        </a:rPr>
                        <a:t>230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250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270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290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310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330</a:t>
                      </a:r>
                    </a:p>
                  </a:txBody>
                  <a:tcPr marL="0" marR="0" marT="0" marB="0" anchor="b"/>
                </a:tc>
                <a:extLst>
                  <a:ext uri="{0D108BD9-81ED-4DB2-BD59-A6C34878D82A}">
                    <a16:rowId xmlns:a16="http://schemas.microsoft.com/office/drawing/2014/main" val="10006"/>
                  </a:ext>
                </a:extLst>
              </a:tr>
              <a:tr h="33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kern="1200" dirty="0">
                          <a:solidFill>
                            <a:srgbClr val="004165"/>
                          </a:solidFill>
                          <a:latin typeface="Verdana" pitchFamily="34" charset="0"/>
                          <a:ea typeface="+mn-ea"/>
                          <a:cs typeface="+mn-cs"/>
                        </a:rPr>
                        <a:t>Blandvall 10% klöver</a:t>
                      </a:r>
                    </a:p>
                  </a:txBody>
                  <a:tcPr/>
                </a:tc>
                <a:tc>
                  <a:txBody>
                    <a:bodyPr/>
                    <a:lstStyle/>
                    <a:p>
                      <a:pPr algn="ctr" fontAlgn="b"/>
                      <a:r>
                        <a:rPr lang="sv-SE" sz="1800" b="0" i="0" u="none" strike="noStrike" dirty="0">
                          <a:solidFill>
                            <a:srgbClr val="004266"/>
                          </a:solidFill>
                          <a:effectLst/>
                          <a:latin typeface="Arial" panose="020B0604020202020204" pitchFamily="34" charset="0"/>
                        </a:rPr>
                        <a:t>205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225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245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260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280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295</a:t>
                      </a:r>
                    </a:p>
                  </a:txBody>
                  <a:tcPr marL="0" marR="0" marT="0" marB="0" anchor="b"/>
                </a:tc>
                <a:extLst>
                  <a:ext uri="{0D108BD9-81ED-4DB2-BD59-A6C34878D82A}">
                    <a16:rowId xmlns:a16="http://schemas.microsoft.com/office/drawing/2014/main" val="1906474687"/>
                  </a:ext>
                </a:extLst>
              </a:tr>
              <a:tr h="344046">
                <a:tc>
                  <a:txBody>
                    <a:bodyPr/>
                    <a:lstStyle/>
                    <a:p>
                      <a:r>
                        <a:rPr lang="sv-SE" sz="1600" dirty="0">
                          <a:solidFill>
                            <a:srgbClr val="004165"/>
                          </a:solidFill>
                          <a:latin typeface="Verdana" pitchFamily="34" charset="0"/>
                        </a:rPr>
                        <a:t>Blandvall 20 % klöver</a:t>
                      </a:r>
                      <a:endParaRPr lang="sv-SE" sz="1600" dirty="0">
                        <a:solidFill>
                          <a:srgbClr val="004165"/>
                        </a:solidFill>
                      </a:endParaRPr>
                    </a:p>
                  </a:txBody>
                  <a:tcPr/>
                </a:tc>
                <a:tc>
                  <a:txBody>
                    <a:bodyPr/>
                    <a:lstStyle/>
                    <a:p>
                      <a:pPr algn="ctr" fontAlgn="b"/>
                      <a:r>
                        <a:rPr lang="sv-SE" sz="1800" b="0" i="0" u="none" strike="noStrike">
                          <a:solidFill>
                            <a:srgbClr val="004266"/>
                          </a:solidFill>
                          <a:effectLst/>
                          <a:latin typeface="Arial" panose="020B0604020202020204" pitchFamily="34" charset="0"/>
                        </a:rPr>
                        <a:t>175</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190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205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220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235</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250</a:t>
                      </a:r>
                    </a:p>
                  </a:txBody>
                  <a:tcPr marL="0" marR="0" marT="0" marB="0" anchor="b"/>
                </a:tc>
                <a:extLst>
                  <a:ext uri="{0D108BD9-81ED-4DB2-BD59-A6C34878D82A}">
                    <a16:rowId xmlns:a16="http://schemas.microsoft.com/office/drawing/2014/main" val="10007"/>
                  </a:ext>
                </a:extLst>
              </a:tr>
              <a:tr h="349154">
                <a:tc>
                  <a:txBody>
                    <a:bodyPr/>
                    <a:lstStyle/>
                    <a:p>
                      <a:r>
                        <a:rPr lang="sv-SE" sz="1600" dirty="0">
                          <a:solidFill>
                            <a:srgbClr val="004165"/>
                          </a:solidFill>
                          <a:latin typeface="Verdana" pitchFamily="34" charset="0"/>
                        </a:rPr>
                        <a:t>Blandvall 40 % klöver</a:t>
                      </a:r>
                      <a:endParaRPr lang="sv-SE" sz="1600" dirty="0">
                        <a:solidFill>
                          <a:srgbClr val="004165"/>
                        </a:solidFill>
                      </a:endParaRPr>
                    </a:p>
                  </a:txBody>
                  <a:tcPr/>
                </a:tc>
                <a:tc>
                  <a:txBody>
                    <a:bodyPr/>
                    <a:lstStyle/>
                    <a:p>
                      <a:pPr algn="ctr" fontAlgn="b"/>
                      <a:r>
                        <a:rPr lang="sv-SE" sz="1800" b="0" i="0" u="none" strike="noStrike">
                          <a:solidFill>
                            <a:srgbClr val="004266"/>
                          </a:solidFill>
                          <a:effectLst/>
                          <a:latin typeface="Arial" panose="020B0604020202020204" pitchFamily="34" charset="0"/>
                        </a:rPr>
                        <a:t>105</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115</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120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130</a:t>
                      </a:r>
                    </a:p>
                  </a:txBody>
                  <a:tcPr marL="0" marR="0" marT="0" marB="0" anchor="b"/>
                </a:tc>
                <a:tc>
                  <a:txBody>
                    <a:bodyPr/>
                    <a:lstStyle/>
                    <a:p>
                      <a:pPr algn="ctr" fontAlgn="b"/>
                      <a:r>
                        <a:rPr lang="sv-SE" sz="1800" b="0" i="0" u="none" strike="noStrike">
                          <a:solidFill>
                            <a:srgbClr val="004266"/>
                          </a:solidFill>
                          <a:effectLst/>
                          <a:latin typeface="Arial" panose="020B0604020202020204" pitchFamily="34" charset="0"/>
                        </a:rPr>
                        <a:t>140</a:t>
                      </a:r>
                    </a:p>
                  </a:txBody>
                  <a:tcPr marL="0" marR="0" marT="0" marB="0" anchor="b"/>
                </a:tc>
                <a:tc>
                  <a:txBody>
                    <a:bodyPr/>
                    <a:lstStyle/>
                    <a:p>
                      <a:pPr algn="ctr" fontAlgn="b"/>
                      <a:r>
                        <a:rPr lang="sv-SE" sz="1800" b="0" i="0" u="none" strike="noStrike" dirty="0">
                          <a:solidFill>
                            <a:srgbClr val="004266"/>
                          </a:solidFill>
                          <a:effectLst/>
                          <a:latin typeface="Arial" panose="020B0604020202020204" pitchFamily="34" charset="0"/>
                        </a:rPr>
                        <a:t>150</a:t>
                      </a:r>
                    </a:p>
                  </a:txBody>
                  <a:tcPr marL="0" marR="0" marT="0" marB="0" anchor="b"/>
                </a:tc>
                <a:extLst>
                  <a:ext uri="{0D108BD9-81ED-4DB2-BD59-A6C34878D82A}">
                    <a16:rowId xmlns:a16="http://schemas.microsoft.com/office/drawing/2014/main" val="10008"/>
                  </a:ext>
                </a:extLst>
              </a:tr>
            </a:tbl>
          </a:graphicData>
        </a:graphic>
      </p:graphicFrame>
      <p:sp>
        <p:nvSpPr>
          <p:cNvPr id="4" name="Rectangle 2"/>
          <p:cNvSpPr txBox="1">
            <a:spLocks/>
          </p:cNvSpPr>
          <p:nvPr/>
        </p:nvSpPr>
        <p:spPr bwMode="auto">
          <a:xfrm>
            <a:off x="1839342" y="5795749"/>
            <a:ext cx="9133458" cy="1062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l" eaLnBrk="1" hangingPunct="1">
              <a:defRPr/>
            </a:pPr>
            <a:r>
              <a:rPr lang="sv-SE" sz="1600" b="0" dirty="0">
                <a:latin typeface="+mn-lt"/>
              </a:rPr>
              <a:t>Rekommendationen avser rörsvingelhybrider med baljväxter. Om man odlar vall med timotej och ängssvingel kan man sänka kvävegivan ungefär 25 kg per ha vid samma skördenivå. </a:t>
            </a:r>
          </a:p>
          <a:p>
            <a:pPr algn="l" eaLnBrk="1" hangingPunct="1">
              <a:defRPr/>
            </a:pPr>
            <a:r>
              <a:rPr lang="sv-SE" sz="1600" b="0" dirty="0">
                <a:latin typeface="+mn-lt"/>
              </a:rPr>
              <a:t>Kostnad för vall på rot är 1,00 kr/kg </a:t>
            </a:r>
            <a:r>
              <a:rPr lang="sv-SE" sz="1600" b="0" dirty="0" err="1">
                <a:latin typeface="+mn-lt"/>
              </a:rPr>
              <a:t>ts</a:t>
            </a:r>
            <a:r>
              <a:rPr lang="sv-SE" sz="1600" b="0" dirty="0">
                <a:latin typeface="+mn-lt"/>
              </a:rPr>
              <a:t> och kostnad för kväve är 14,50 kr/kg.</a:t>
            </a:r>
          </a:p>
          <a:p>
            <a:pPr algn="l" eaLnBrk="1" hangingPunct="1">
              <a:defRPr/>
            </a:pPr>
            <a:r>
              <a:rPr lang="sv-SE" sz="1600" b="0" dirty="0">
                <a:latin typeface="+mn-lt"/>
              </a:rPr>
              <a:t>Källa: </a:t>
            </a:r>
            <a:r>
              <a:rPr lang="sv-SE" sz="1600" b="0" dirty="0">
                <a:latin typeface="+mn-lt"/>
                <a:hlinkClick r:id="rId3"/>
              </a:rPr>
              <a:t>Rekommendationer för gödsling och kalkning 2025, Jordbruksverket</a:t>
            </a:r>
            <a:endParaRPr lang="sv-SE" sz="1600" b="0" dirty="0">
              <a:solidFill>
                <a:schemeClr val="bg1"/>
              </a:solidFill>
              <a:latin typeface="+mn-lt"/>
            </a:endParaRPr>
          </a:p>
        </p:txBody>
      </p:sp>
    </p:spTree>
    <p:extLst>
      <p:ext uri="{BB962C8B-B14F-4D97-AF65-F5344CB8AC3E}">
        <p14:creationId xmlns:p14="http://schemas.microsoft.com/office/powerpoint/2010/main" val="81595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p:cNvSpPr>
            <a:spLocks noGrp="1"/>
          </p:cNvSpPr>
          <p:nvPr>
            <p:ph type="title"/>
          </p:nvPr>
        </p:nvSpPr>
        <p:spPr>
          <a:xfrm>
            <a:off x="2063553" y="332656"/>
            <a:ext cx="8061523" cy="539750"/>
          </a:xfrm>
        </p:spPr>
        <p:txBody>
          <a:bodyPr/>
          <a:lstStyle/>
          <a:p>
            <a:r>
              <a:rPr lang="sv-SE" altLang="sv-SE" sz="3000" kern="0" dirty="0"/>
              <a:t>Kvävegödslingsstrategier till blandvall</a:t>
            </a:r>
            <a:endParaRPr lang="sv-SE" altLang="sv-SE" sz="3000" b="0" i="1" dirty="0"/>
          </a:p>
        </p:txBody>
      </p:sp>
      <p:sp>
        <p:nvSpPr>
          <p:cNvPr id="2" name="Platshållare för innehåll 1"/>
          <p:cNvSpPr>
            <a:spLocks noGrp="1"/>
          </p:cNvSpPr>
          <p:nvPr>
            <p:ph idx="1"/>
          </p:nvPr>
        </p:nvSpPr>
        <p:spPr>
          <a:xfrm>
            <a:off x="1087323" y="1233067"/>
            <a:ext cx="9037754" cy="539750"/>
          </a:xfrm>
        </p:spPr>
        <p:txBody>
          <a:bodyPr/>
          <a:lstStyle/>
          <a:p>
            <a:r>
              <a:rPr lang="sv-SE" altLang="sv-SE" sz="1800" dirty="0">
                <a:solidFill>
                  <a:srgbClr val="005C84"/>
                </a:solidFill>
              </a:rPr>
              <a:t>Ekonomisk jämförelse kvävestrategi till blandvall L6-5071 Färjestaden, </a:t>
            </a:r>
            <a:br>
              <a:rPr lang="sv-SE" altLang="sv-SE" sz="1800" dirty="0">
                <a:solidFill>
                  <a:srgbClr val="005C84"/>
                </a:solidFill>
              </a:rPr>
            </a:br>
            <a:r>
              <a:rPr lang="sv-SE" altLang="sv-SE" sz="1800" dirty="0">
                <a:solidFill>
                  <a:srgbClr val="005C84"/>
                </a:solidFill>
              </a:rPr>
              <a:t>beräkning Ola Hallin </a:t>
            </a:r>
            <a:endParaRPr lang="sv-SE" sz="1800" dirty="0"/>
          </a:p>
        </p:txBody>
      </p:sp>
      <p:graphicFrame>
        <p:nvGraphicFramePr>
          <p:cNvPr id="3" name="Tabell 2"/>
          <p:cNvGraphicFramePr>
            <a:graphicFrameLocks noGrp="1"/>
          </p:cNvGraphicFramePr>
          <p:nvPr>
            <p:extLst>
              <p:ext uri="{D42A27DB-BD31-4B8C-83A1-F6EECF244321}">
                <p14:modId xmlns:p14="http://schemas.microsoft.com/office/powerpoint/2010/main" val="305051049"/>
              </p:ext>
            </p:extLst>
          </p:nvPr>
        </p:nvGraphicFramePr>
        <p:xfrm>
          <a:off x="1087322" y="1772817"/>
          <a:ext cx="10013984" cy="3595049"/>
        </p:xfrm>
        <a:graphic>
          <a:graphicData uri="http://schemas.openxmlformats.org/drawingml/2006/table">
            <a:tbl>
              <a:tblPr firstRow="1" bandRow="1">
                <a:tableStyleId>{5C22544A-7EE6-4342-B048-85BDC9FD1C3A}</a:tableStyleId>
              </a:tblPr>
              <a:tblGrid>
                <a:gridCol w="806490">
                  <a:extLst>
                    <a:ext uri="{9D8B030D-6E8A-4147-A177-3AD203B41FA5}">
                      <a16:colId xmlns:a16="http://schemas.microsoft.com/office/drawing/2014/main" val="20000"/>
                    </a:ext>
                  </a:extLst>
                </a:gridCol>
                <a:gridCol w="1145329">
                  <a:extLst>
                    <a:ext uri="{9D8B030D-6E8A-4147-A177-3AD203B41FA5}">
                      <a16:colId xmlns:a16="http://schemas.microsoft.com/office/drawing/2014/main" val="1483624638"/>
                    </a:ext>
                  </a:extLst>
                </a:gridCol>
                <a:gridCol w="975910">
                  <a:extLst>
                    <a:ext uri="{9D8B030D-6E8A-4147-A177-3AD203B41FA5}">
                      <a16:colId xmlns:a16="http://schemas.microsoft.com/office/drawing/2014/main" val="20002"/>
                    </a:ext>
                  </a:extLst>
                </a:gridCol>
                <a:gridCol w="975910">
                  <a:extLst>
                    <a:ext uri="{9D8B030D-6E8A-4147-A177-3AD203B41FA5}">
                      <a16:colId xmlns:a16="http://schemas.microsoft.com/office/drawing/2014/main" val="20003"/>
                    </a:ext>
                  </a:extLst>
                </a:gridCol>
                <a:gridCol w="1485246">
                  <a:extLst>
                    <a:ext uri="{9D8B030D-6E8A-4147-A177-3AD203B41FA5}">
                      <a16:colId xmlns:a16="http://schemas.microsoft.com/office/drawing/2014/main" val="20004"/>
                    </a:ext>
                  </a:extLst>
                </a:gridCol>
                <a:gridCol w="1147425">
                  <a:extLst>
                    <a:ext uri="{9D8B030D-6E8A-4147-A177-3AD203B41FA5}">
                      <a16:colId xmlns:a16="http://schemas.microsoft.com/office/drawing/2014/main" val="20005"/>
                    </a:ext>
                  </a:extLst>
                </a:gridCol>
                <a:gridCol w="887205">
                  <a:extLst>
                    <a:ext uri="{9D8B030D-6E8A-4147-A177-3AD203B41FA5}">
                      <a16:colId xmlns:a16="http://schemas.microsoft.com/office/drawing/2014/main" val="20006"/>
                    </a:ext>
                  </a:extLst>
                </a:gridCol>
                <a:gridCol w="1390285">
                  <a:extLst>
                    <a:ext uri="{9D8B030D-6E8A-4147-A177-3AD203B41FA5}">
                      <a16:colId xmlns:a16="http://schemas.microsoft.com/office/drawing/2014/main" val="20007"/>
                    </a:ext>
                  </a:extLst>
                </a:gridCol>
                <a:gridCol w="1200184">
                  <a:extLst>
                    <a:ext uri="{9D8B030D-6E8A-4147-A177-3AD203B41FA5}">
                      <a16:colId xmlns:a16="http://schemas.microsoft.com/office/drawing/2014/main" val="20008"/>
                    </a:ext>
                  </a:extLst>
                </a:gridCol>
              </a:tblGrid>
              <a:tr h="10684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600" u="none" strike="noStrike" dirty="0">
                          <a:solidFill>
                            <a:schemeClr val="bg1"/>
                          </a:solidFill>
                          <a:effectLst/>
                        </a:rPr>
                        <a:t>Total kväve-giva kg N/ha</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600" b="1" i="0" u="none" strike="noStrike" dirty="0">
                          <a:solidFill>
                            <a:schemeClr val="bg1"/>
                          </a:solidFill>
                          <a:effectLst/>
                          <a:latin typeface="Arial" panose="020B0604020202020204" pitchFamily="34" charset="0"/>
                          <a:cs typeface="Arial" panose="020B0604020202020204" pitchFamily="34" charset="0"/>
                        </a:rPr>
                        <a:t>Fördel-</a:t>
                      </a:r>
                      <a:r>
                        <a:rPr lang="sv-SE" sz="1600" b="1" i="0" u="none" strike="noStrike" dirty="0" err="1">
                          <a:solidFill>
                            <a:schemeClr val="bg1"/>
                          </a:solidFill>
                          <a:effectLst/>
                          <a:latin typeface="Arial" panose="020B0604020202020204" pitchFamily="34" charset="0"/>
                          <a:cs typeface="Arial" panose="020B0604020202020204" pitchFamily="34" charset="0"/>
                        </a:rPr>
                        <a:t>ning</a:t>
                      </a:r>
                      <a:r>
                        <a:rPr lang="sv-SE" sz="1600" b="1" i="0" u="none" strike="noStrike" dirty="0">
                          <a:solidFill>
                            <a:schemeClr val="bg1"/>
                          </a:solidFill>
                          <a:effectLst/>
                          <a:latin typeface="Arial" panose="020B0604020202020204" pitchFamily="34" charset="0"/>
                          <a:cs typeface="Arial" panose="020B0604020202020204" pitchFamily="34" charset="0"/>
                        </a:rPr>
                        <a:t> kväve kg N/ha</a:t>
                      </a:r>
                    </a:p>
                  </a:txBody>
                  <a:tcPr marL="8213" marR="8213" marT="8213" marB="0"/>
                </a:tc>
                <a:tc>
                  <a:txBody>
                    <a:bodyPr/>
                    <a:lstStyle/>
                    <a:p>
                      <a:pPr algn="ctr" fontAlgn="b"/>
                      <a:r>
                        <a:rPr lang="sv-SE" sz="1600" u="none" strike="noStrike" dirty="0">
                          <a:solidFill>
                            <a:schemeClr val="bg1"/>
                          </a:solidFill>
                          <a:effectLst/>
                        </a:rPr>
                        <a:t>Vall I-III</a:t>
                      </a:r>
                    </a:p>
                    <a:p>
                      <a:pPr marL="0" marR="0" lvl="0" indent="0" algn="ctr" defTabSz="914400" rtl="0" eaLnBrk="1" fontAlgn="b" latinLnBrk="0" hangingPunct="1">
                        <a:lnSpc>
                          <a:spcPct val="100000"/>
                        </a:lnSpc>
                        <a:spcBef>
                          <a:spcPts val="0"/>
                        </a:spcBef>
                        <a:spcAft>
                          <a:spcPts val="0"/>
                        </a:spcAft>
                        <a:buClrTx/>
                        <a:buSzTx/>
                        <a:buFontTx/>
                        <a:buNone/>
                        <a:tabLst/>
                        <a:defRPr/>
                      </a:pPr>
                      <a:r>
                        <a:rPr lang="sv-SE" sz="1600" u="none" strike="noStrike" dirty="0">
                          <a:solidFill>
                            <a:schemeClr val="bg1"/>
                          </a:solidFill>
                          <a:effectLst/>
                        </a:rPr>
                        <a:t>kg </a:t>
                      </a:r>
                      <a:r>
                        <a:rPr lang="sv-SE" sz="1600" u="none" strike="noStrike" dirty="0" err="1">
                          <a:solidFill>
                            <a:schemeClr val="bg1"/>
                          </a:solidFill>
                          <a:effectLst/>
                        </a:rPr>
                        <a:t>ts</a:t>
                      </a:r>
                      <a:r>
                        <a:rPr lang="sv-SE" sz="1600" u="none" strike="noStrike" dirty="0">
                          <a:solidFill>
                            <a:schemeClr val="bg1"/>
                          </a:solidFill>
                          <a:effectLst/>
                        </a:rPr>
                        <a:t>/ha</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rPr>
                        <a:t>Gödsel-kostnad kväve kr/ha</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rPr>
                        <a:t>Produktions-kostnad kr/kg </a:t>
                      </a:r>
                      <a:r>
                        <a:rPr lang="sv-SE" sz="1600" u="none" strike="noStrike" dirty="0" err="1">
                          <a:solidFill>
                            <a:schemeClr val="bg1"/>
                          </a:solidFill>
                          <a:effectLst/>
                        </a:rPr>
                        <a:t>ts</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rPr>
                        <a:t>Netto kr/(ha*år)</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rPr>
                        <a:t>Relativ-tal netto</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rPr>
                        <a:t>Areal-behov avkastning ha</a:t>
                      </a:r>
                      <a:endParaRPr lang="sv-SE" sz="1600" b="1" i="0" u="none" strike="noStrike" dirty="0">
                        <a:solidFill>
                          <a:schemeClr val="bg1"/>
                        </a:solidFill>
                        <a:effectLst/>
                        <a:latin typeface="Arial" panose="020B0604020202020204" pitchFamily="34" charset="0"/>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rPr>
                        <a:t>Areal-behov råprotein ha</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lnR>
                      <a:noFill/>
                    </a:lnR>
                    <a:lnT>
                      <a:noFill/>
                    </a:lnT>
                    <a:lnB>
                      <a:noFill/>
                    </a:lnB>
                  </a:tcPr>
                </a:tc>
                <a:extLst>
                  <a:ext uri="{0D108BD9-81ED-4DB2-BD59-A6C34878D82A}">
                    <a16:rowId xmlns:a16="http://schemas.microsoft.com/office/drawing/2014/main" val="10000"/>
                  </a:ext>
                </a:extLst>
              </a:tr>
              <a:tr h="276697">
                <a:tc>
                  <a:txBody>
                    <a:bodyPr/>
                    <a:lstStyle/>
                    <a:p>
                      <a:pPr algn="ctr" fontAlgn="b"/>
                      <a:r>
                        <a:rPr lang="sv-SE" sz="1600" u="none" strike="noStrike" dirty="0">
                          <a:effectLst/>
                        </a:rPr>
                        <a:t>40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40+0+0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29530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1200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0,88</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4140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100</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lnT w="38100" cmpd="sng">
                      <a:noFill/>
                    </a:lnT>
                  </a:tcPr>
                </a:tc>
                <a:extLst>
                  <a:ext uri="{0D108BD9-81ED-4DB2-BD59-A6C34878D82A}">
                    <a16:rowId xmlns:a16="http://schemas.microsoft.com/office/drawing/2014/main" val="10003"/>
                  </a:ext>
                </a:extLst>
              </a:tr>
              <a:tr h="276697">
                <a:tc>
                  <a:txBody>
                    <a:bodyPr/>
                    <a:lstStyle/>
                    <a:p>
                      <a:pPr algn="ctr" fontAlgn="b"/>
                      <a:r>
                        <a:rPr lang="sv-SE" sz="1600" u="none" strike="noStrike" dirty="0">
                          <a:effectLst/>
                        </a:rPr>
                        <a:t>90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90+0+0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29860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2700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0,92</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3730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90</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99</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104</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04"/>
                  </a:ext>
                </a:extLst>
              </a:tr>
              <a:tr h="276697">
                <a:tc>
                  <a:txBody>
                    <a:bodyPr/>
                    <a:lstStyle/>
                    <a:p>
                      <a:pPr algn="ctr" fontAlgn="b"/>
                      <a:r>
                        <a:rPr lang="sv-SE" sz="1600" u="none" strike="noStrike" dirty="0">
                          <a:effectLst/>
                        </a:rPr>
                        <a:t>110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40+35+35</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31250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3300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0,95</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3640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88</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94</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101</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05"/>
                  </a:ext>
                </a:extLst>
              </a:tr>
              <a:tr h="276697">
                <a:tc>
                  <a:txBody>
                    <a:bodyPr/>
                    <a:lstStyle/>
                    <a:p>
                      <a:pPr algn="ctr" fontAlgn="b"/>
                      <a:r>
                        <a:rPr lang="sv-SE" sz="1600" u="none" strike="noStrike" dirty="0">
                          <a:effectLst/>
                        </a:rPr>
                        <a:t>160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160+0+0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30430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4800</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0,99</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3180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77</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97</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94</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06"/>
                  </a:ext>
                </a:extLst>
              </a:tr>
              <a:tr h="276697">
                <a:tc>
                  <a:txBody>
                    <a:bodyPr/>
                    <a:lstStyle/>
                    <a:p>
                      <a:pPr algn="ctr" fontAlgn="b"/>
                      <a:r>
                        <a:rPr lang="sv-SE" sz="1600" u="none" strike="noStrike" dirty="0">
                          <a:effectLst/>
                        </a:rPr>
                        <a:t>160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60+65+35</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32370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4800</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0,98</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3440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83</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91</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95</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07"/>
                  </a:ext>
                </a:extLst>
              </a:tr>
              <a:tr h="276697">
                <a:tc>
                  <a:txBody>
                    <a:bodyPr/>
                    <a:lstStyle/>
                    <a:p>
                      <a:pPr algn="ctr" fontAlgn="b"/>
                      <a:r>
                        <a:rPr lang="sv-SE" sz="1600" u="none" strike="noStrike" dirty="0">
                          <a:effectLst/>
                        </a:rPr>
                        <a:t>160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90+35+35</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31760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4800</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0,99</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3280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79</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93</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99</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08"/>
                  </a:ext>
                </a:extLst>
              </a:tr>
              <a:tr h="276697">
                <a:tc>
                  <a:txBody>
                    <a:bodyPr/>
                    <a:lstStyle/>
                    <a:p>
                      <a:pPr algn="ctr" fontAlgn="b"/>
                      <a:r>
                        <a:rPr lang="sv-SE" sz="1600" u="none" strike="noStrike" dirty="0">
                          <a:effectLst/>
                        </a:rPr>
                        <a:t>190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90+65+35</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32820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a:effectLst/>
                        </a:rPr>
                        <a:t>5700</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1,00</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3260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79</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94</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09"/>
                  </a:ext>
                </a:extLst>
              </a:tr>
              <a:tr h="280574">
                <a:tc>
                  <a:txBody>
                    <a:bodyPr/>
                    <a:lstStyle/>
                    <a:p>
                      <a:pPr algn="ctr" fontAlgn="b"/>
                      <a:r>
                        <a:rPr lang="sv-SE" sz="1600" u="none" strike="noStrike" dirty="0">
                          <a:effectLst/>
                        </a:rPr>
                        <a:t>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27320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0,89</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3690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89</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108</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108</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10"/>
                  </a:ext>
                </a:extLst>
              </a:tr>
              <a:tr h="309148">
                <a:tc>
                  <a:txBody>
                    <a:bodyPr/>
                    <a:lstStyle/>
                    <a:p>
                      <a:pPr algn="ctr" fontAlgn="b"/>
                      <a:r>
                        <a:rPr lang="sv-SE" sz="1600" u="none" strike="noStrike" dirty="0">
                          <a:effectLst/>
                        </a:rPr>
                        <a:t>250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120+65+65</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34340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7500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1,03</a:t>
                      </a:r>
                      <a:endParaRPr lang="sv-SE" sz="1600" b="1"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3070</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74</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86</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tc>
                  <a:txBody>
                    <a:bodyPr/>
                    <a:lstStyle/>
                    <a:p>
                      <a:pPr algn="ctr" fontAlgn="b"/>
                      <a:r>
                        <a:rPr lang="sv-SE" sz="1600" u="none" strike="noStrike" dirty="0">
                          <a:effectLst/>
                        </a:rPr>
                        <a:t>87</a:t>
                      </a:r>
                      <a:endParaRPr lang="sv-SE" sz="1600" b="0" i="0" u="none" strike="noStrike" dirty="0">
                        <a:solidFill>
                          <a:srgbClr val="000000"/>
                        </a:solidFill>
                        <a:effectLst/>
                        <a:latin typeface="Arial" panose="020B0604020202020204" pitchFamily="34" charset="0"/>
                        <a:cs typeface="Arial" panose="020B0604020202020204" pitchFamily="34" charset="0"/>
                      </a:endParaRPr>
                    </a:p>
                  </a:txBody>
                  <a:tcPr marL="8213" marR="8213" marT="8213" marB="0" anchor="b"/>
                </a:tc>
                <a:extLst>
                  <a:ext uri="{0D108BD9-81ED-4DB2-BD59-A6C34878D82A}">
                    <a16:rowId xmlns:a16="http://schemas.microsoft.com/office/drawing/2014/main" val="10011"/>
                  </a:ext>
                </a:extLst>
              </a:tr>
            </a:tbl>
          </a:graphicData>
        </a:graphic>
      </p:graphicFrame>
      <p:sp>
        <p:nvSpPr>
          <p:cNvPr id="41071" name="textruta 4"/>
          <p:cNvSpPr txBox="1">
            <a:spLocks noChangeArrowheads="1"/>
          </p:cNvSpPr>
          <p:nvPr/>
        </p:nvSpPr>
        <p:spPr bwMode="auto">
          <a:xfrm>
            <a:off x="1087322" y="5448263"/>
            <a:ext cx="8931329" cy="83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2" tIns="45652" rIns="91302" bIns="45652">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Fast kostnad 3 200 kr/ha (anläggning 500 kr/(ha*år) + K &amp; P 1500 kr/ha &amp; år + Slåtter &amp; strängläggning 400 kr/ha * 3 skördar/år), rörlig kost 0,50 kr/kg </a:t>
            </a:r>
            <a:r>
              <a:rPr lang="sv-SE" altLang="sv-SE" sz="1600" dirty="0" err="1">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ts</a:t>
            </a: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 gödningsspridning 130 kr/ha &amp; tillfälle, värde vall 1,30 kr/kg </a:t>
            </a:r>
            <a:r>
              <a:rPr lang="sv-SE" altLang="sv-SE" sz="1600" dirty="0" err="1">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ts</a:t>
            </a: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 kvävekostnad 10 kr/kg N, Vall 1-3 80% skördad </a:t>
            </a:r>
            <a:r>
              <a:rPr lang="sv-SE" altLang="sv-SE" sz="1600" dirty="0" err="1">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ts</a:t>
            </a: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-mängd.</a:t>
            </a:r>
          </a:p>
        </p:txBody>
      </p:sp>
    </p:spTree>
    <p:extLst>
      <p:ext uri="{BB962C8B-B14F-4D97-AF65-F5344CB8AC3E}">
        <p14:creationId xmlns:p14="http://schemas.microsoft.com/office/powerpoint/2010/main" val="272295874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3553" y="156504"/>
            <a:ext cx="8061523" cy="1012411"/>
          </a:xfrm>
        </p:spPr>
        <p:txBody>
          <a:bodyPr/>
          <a:lstStyle/>
          <a:p>
            <a:r>
              <a:rPr lang="sv-SE" dirty="0">
                <a:cs typeface="Times New Roman" pitchFamily="18" charset="0"/>
              </a:rPr>
              <a:t>Baljväxtvall avkastar mer med mindre kväve</a:t>
            </a:r>
            <a:endParaRPr lang="sv-SE" dirty="0"/>
          </a:p>
        </p:txBody>
      </p:sp>
      <p:pic>
        <p:nvPicPr>
          <p:cNvPr id="4" name="Bildobjekt 3" descr="Diagrammet visar betydelsen av baljväxter. Baljväxterna ger stor potential för att minska mängden inköpt kväve. Det visar att en vall med baljväxter gav ungefär samma avkastning vid 180 kg N/ha och år som en ren gräsvall vid 90 kg högre kvävegiva." title="Kväve till ängssvingel eller rörsvingel med och utan klöver"/>
          <p:cNvPicPr>
            <a:picLocks noChangeAspect="1"/>
          </p:cNvPicPr>
          <p:nvPr/>
        </p:nvPicPr>
        <p:blipFill>
          <a:blip r:embed="rId3"/>
          <a:stretch>
            <a:fillRect/>
          </a:stretch>
        </p:blipFill>
        <p:spPr>
          <a:xfrm>
            <a:off x="1600007" y="1168915"/>
            <a:ext cx="8986283" cy="4968671"/>
          </a:xfrm>
          <a:prstGeom prst="rect">
            <a:avLst/>
          </a:prstGeom>
        </p:spPr>
      </p:pic>
      <p:sp>
        <p:nvSpPr>
          <p:cNvPr id="3" name="Platshållare för innehåll 2"/>
          <p:cNvSpPr>
            <a:spLocks noGrp="1"/>
          </p:cNvSpPr>
          <p:nvPr>
            <p:ph idx="1"/>
          </p:nvPr>
        </p:nvSpPr>
        <p:spPr>
          <a:xfrm>
            <a:off x="1870075" y="4395821"/>
            <a:ext cx="3276600" cy="790996"/>
          </a:xfrm>
        </p:spPr>
        <p:txBody>
          <a:bodyPr/>
          <a:lstStyle/>
          <a:p>
            <a:pPr marL="0" indent="0">
              <a:spcBef>
                <a:spcPct val="50000"/>
              </a:spcBef>
              <a:buNone/>
              <a:defRPr/>
            </a:pPr>
            <a:r>
              <a:rPr lang="sv-SE" sz="1600" dirty="0" err="1"/>
              <a:t>rs</a:t>
            </a:r>
            <a:r>
              <a:rPr lang="sv-SE" sz="1600" dirty="0"/>
              <a:t>=rörsvingelhybrid</a:t>
            </a:r>
          </a:p>
          <a:p>
            <a:pPr marL="0" indent="0">
              <a:spcBef>
                <a:spcPct val="50000"/>
              </a:spcBef>
              <a:buNone/>
              <a:defRPr/>
            </a:pPr>
            <a:r>
              <a:rPr lang="sv-SE" sz="1600" dirty="0" err="1"/>
              <a:t>äs</a:t>
            </a:r>
            <a:r>
              <a:rPr lang="sv-SE" sz="1600" dirty="0"/>
              <a:t>=ängssvingel</a:t>
            </a:r>
          </a:p>
        </p:txBody>
      </p:sp>
      <p:sp>
        <p:nvSpPr>
          <p:cNvPr id="41987" name="Oval 3" descr="Ellips som visar rörsvingelhybrid som har fått 270 kg kväve/ha" title="Ellips runt rörsvingelhybrid"/>
          <p:cNvSpPr>
            <a:spLocks noChangeArrowheads="1"/>
          </p:cNvSpPr>
          <p:nvPr/>
        </p:nvSpPr>
        <p:spPr bwMode="auto">
          <a:xfrm>
            <a:off x="4203465" y="2246218"/>
            <a:ext cx="508932" cy="3727569"/>
          </a:xfrm>
          <a:prstGeom prst="ellipse">
            <a:avLst/>
          </a:prstGeom>
          <a:noFill/>
          <a:ln w="28575" algn="ctr">
            <a:solidFill>
              <a:schemeClr val="accent1"/>
            </a:solidFill>
            <a:round/>
            <a:headEnd/>
            <a:tailEnd/>
          </a:ln>
          <a:effectLst/>
          <a:ex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11" name="Oval 3" descr="Ellips som visar rörsvingelhybrid som har fått 270 kg kväve/ha" title="Ellips runt rörsvingelhybrid">
            <a:extLst>
              <a:ext uri="{FF2B5EF4-FFF2-40B4-BE49-F238E27FC236}">
                <a16:creationId xmlns:a16="http://schemas.microsoft.com/office/drawing/2014/main" id="{72D838FE-3B18-4B1B-A34E-02F1072D0731}"/>
              </a:ext>
            </a:extLst>
          </p:cNvPr>
          <p:cNvSpPr>
            <a:spLocks noChangeArrowheads="1"/>
          </p:cNvSpPr>
          <p:nvPr/>
        </p:nvSpPr>
        <p:spPr bwMode="auto">
          <a:xfrm>
            <a:off x="6327597" y="2246218"/>
            <a:ext cx="508932" cy="3589676"/>
          </a:xfrm>
          <a:prstGeom prst="ellipse">
            <a:avLst/>
          </a:prstGeom>
          <a:noFill/>
          <a:ln w="28575" algn="ctr">
            <a:solidFill>
              <a:schemeClr val="accent1"/>
            </a:solidFill>
            <a:round/>
            <a:headEnd/>
            <a:tailEnd/>
          </a:ln>
          <a:effectLst/>
          <a:ex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10" name="Oval 3" descr="Ellips som visar rörsvingelhybrid som har fått 270 kg kväve/ha" title="Ellips runt rörsvingelhybrid">
            <a:extLst>
              <a:ext uri="{FF2B5EF4-FFF2-40B4-BE49-F238E27FC236}">
                <a16:creationId xmlns:a16="http://schemas.microsoft.com/office/drawing/2014/main" id="{D3724390-1985-4AD2-9C23-E3482E3C78F3}"/>
              </a:ext>
            </a:extLst>
          </p:cNvPr>
          <p:cNvSpPr>
            <a:spLocks noChangeArrowheads="1"/>
          </p:cNvSpPr>
          <p:nvPr/>
        </p:nvSpPr>
        <p:spPr bwMode="auto">
          <a:xfrm>
            <a:off x="7239798" y="2073108"/>
            <a:ext cx="508932" cy="3840227"/>
          </a:xfrm>
          <a:prstGeom prst="ellipse">
            <a:avLst/>
          </a:prstGeom>
          <a:noFill/>
          <a:ln w="28575" algn="ctr">
            <a:solidFill>
              <a:schemeClr val="accent1"/>
            </a:solidFill>
            <a:round/>
            <a:headEnd/>
            <a:tailEnd/>
          </a:ln>
          <a:effectLst/>
          <a:ex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12" name="Oval 3" descr="Ellips som visar rörsvingelhybrid som har fått 270 kg kväve/ha" title="Ellips runt rörsvingelhybrid">
            <a:extLst>
              <a:ext uri="{FF2B5EF4-FFF2-40B4-BE49-F238E27FC236}">
                <a16:creationId xmlns:a16="http://schemas.microsoft.com/office/drawing/2014/main" id="{319E9D47-5638-43B3-9C65-B214720374B6}"/>
              </a:ext>
            </a:extLst>
          </p:cNvPr>
          <p:cNvSpPr>
            <a:spLocks noChangeArrowheads="1"/>
          </p:cNvSpPr>
          <p:nvPr/>
        </p:nvSpPr>
        <p:spPr bwMode="auto">
          <a:xfrm>
            <a:off x="9422475" y="2020972"/>
            <a:ext cx="508932" cy="3754186"/>
          </a:xfrm>
          <a:prstGeom prst="ellipse">
            <a:avLst/>
          </a:prstGeom>
          <a:noFill/>
          <a:ln w="28575" algn="ctr">
            <a:solidFill>
              <a:schemeClr val="accent1"/>
            </a:solidFill>
            <a:round/>
            <a:headEnd/>
            <a:tailEnd/>
          </a:ln>
          <a:effectLst/>
          <a:ex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36871" name="Text Box 7"/>
          <p:cNvSpPr txBox="1">
            <a:spLocks noChangeArrowheads="1"/>
          </p:cNvSpPr>
          <p:nvPr/>
        </p:nvSpPr>
        <p:spPr bwMode="auto">
          <a:xfrm>
            <a:off x="1600007" y="6301386"/>
            <a:ext cx="62247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2000" dirty="0">
                <a:solidFill>
                  <a:schemeClr val="accent1"/>
                </a:solidFill>
                <a:latin typeface="+mj-lt"/>
                <a:cs typeface="Times New Roman" pitchFamily="18" charset="0"/>
              </a:rPr>
              <a:t>Källa</a:t>
            </a:r>
            <a:r>
              <a:rPr lang="sv-SE" sz="2000" dirty="0">
                <a:solidFill>
                  <a:schemeClr val="accent1"/>
                </a:solidFill>
                <a:latin typeface="+mj-lt"/>
              </a:rPr>
              <a:t>: L6-472. Figur: Linda af Geijersstam HS Kalmar</a:t>
            </a:r>
          </a:p>
        </p:txBody>
      </p:sp>
    </p:spTree>
    <p:extLst>
      <p:ext uri="{BB962C8B-B14F-4D97-AF65-F5344CB8AC3E}">
        <p14:creationId xmlns:p14="http://schemas.microsoft.com/office/powerpoint/2010/main" val="17780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61020" y="372533"/>
            <a:ext cx="8061523" cy="778966"/>
          </a:xfrm>
        </p:spPr>
        <p:txBody>
          <a:bodyPr/>
          <a:lstStyle/>
          <a:p>
            <a:r>
              <a:rPr lang="sv-SE" dirty="0"/>
              <a:t>Gödslingen påverkar klöverhalten</a:t>
            </a:r>
          </a:p>
        </p:txBody>
      </p:sp>
      <p:sp>
        <p:nvSpPr>
          <p:cNvPr id="3" name="Platshållare för innehåll 2"/>
          <p:cNvSpPr>
            <a:spLocks noGrp="1"/>
          </p:cNvSpPr>
          <p:nvPr>
            <p:ph idx="1"/>
          </p:nvPr>
        </p:nvSpPr>
        <p:spPr>
          <a:xfrm>
            <a:off x="1801179" y="1295400"/>
            <a:ext cx="8273155" cy="1413520"/>
          </a:xfrm>
        </p:spPr>
        <p:txBody>
          <a:bodyPr/>
          <a:lstStyle/>
          <a:p>
            <a:pPr>
              <a:defRPr/>
            </a:pPr>
            <a:r>
              <a:rPr lang="sv-SE" sz="1800" dirty="0"/>
              <a:t>Gödsla sig till klöverhalt – lätt</a:t>
            </a:r>
          </a:p>
          <a:p>
            <a:pPr>
              <a:defRPr/>
            </a:pPr>
            <a:r>
              <a:rPr lang="sv-SE" altLang="sv-SE" sz="1800" kern="0" dirty="0"/>
              <a:t>Gödsla sig till proteinhalt – svårt</a:t>
            </a:r>
          </a:p>
          <a:p>
            <a:pPr>
              <a:defRPr/>
            </a:pPr>
            <a:r>
              <a:rPr lang="sv-SE" altLang="sv-SE" sz="1800" dirty="0"/>
              <a:t>Baljväxthalten sjunker när kvävegivan ökar. </a:t>
            </a:r>
          </a:p>
          <a:p>
            <a:pPr>
              <a:defRPr/>
            </a:pPr>
            <a:r>
              <a:rPr lang="sv-SE" altLang="sv-SE" sz="1800" dirty="0"/>
              <a:t>Proteinhalterna är oftast högst med riktigt låg eller riktigt hög kvävegiva.</a:t>
            </a:r>
            <a:endParaRPr lang="sv-SE" sz="1800" dirty="0"/>
          </a:p>
        </p:txBody>
      </p:sp>
      <p:pic>
        <p:nvPicPr>
          <p:cNvPr id="4" name="Bildobjekt 3" descr="Baljväxthalten ökar från skörd 1 till 3. Ökande kvävegiva ger sjunkande baljväxthalt." title="Skörd och baljväxthalt"/>
          <p:cNvPicPr>
            <a:picLocks noChangeAspect="1"/>
          </p:cNvPicPr>
          <p:nvPr/>
        </p:nvPicPr>
        <p:blipFill>
          <a:blip r:embed="rId3"/>
          <a:stretch>
            <a:fillRect/>
          </a:stretch>
        </p:blipFill>
        <p:spPr>
          <a:xfrm>
            <a:off x="1801180" y="2714694"/>
            <a:ext cx="4401693" cy="3316511"/>
          </a:xfrm>
          <a:prstGeom prst="rect">
            <a:avLst/>
          </a:prstGeom>
        </p:spPr>
      </p:pic>
      <p:sp>
        <p:nvSpPr>
          <p:cNvPr id="8" name="Platshållare för innehåll 2"/>
          <p:cNvSpPr txBox="1">
            <a:spLocks/>
          </p:cNvSpPr>
          <p:nvPr/>
        </p:nvSpPr>
        <p:spPr bwMode="auto">
          <a:xfrm>
            <a:off x="2264147" y="5754936"/>
            <a:ext cx="2604704" cy="32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sv-SE" altLang="sv-SE" sz="1800" kern="0" dirty="0">
                <a:solidFill>
                  <a:schemeClr val="accent1"/>
                </a:solidFill>
              </a:rPr>
              <a:t>Skörd och baljväxthalt</a:t>
            </a:r>
          </a:p>
        </p:txBody>
      </p:sp>
      <p:pic>
        <p:nvPicPr>
          <p:cNvPr id="5" name="Bildobjekt 4" descr="Sambandet mellan skörd och råproteinhalt är inte säkert. Högst råproteinhalter är det i ogödslad vall och därefter i vall gödslad med 270 kg kväve per hektar. Däremellan är kvävets påverkan på råproteinhalten mera osäker. " title="Råproteinhalt beroende på skörd"/>
          <p:cNvPicPr>
            <a:picLocks noChangeAspect="1"/>
          </p:cNvPicPr>
          <p:nvPr/>
        </p:nvPicPr>
        <p:blipFill>
          <a:blip r:embed="rId4"/>
          <a:stretch>
            <a:fillRect/>
          </a:stretch>
        </p:blipFill>
        <p:spPr>
          <a:xfrm>
            <a:off x="6202874" y="2710356"/>
            <a:ext cx="3724979" cy="3292125"/>
          </a:xfrm>
          <a:prstGeom prst="rect">
            <a:avLst/>
          </a:prstGeom>
        </p:spPr>
      </p:pic>
      <p:sp>
        <p:nvSpPr>
          <p:cNvPr id="9" name="Platshållare för innehåll 2"/>
          <p:cNvSpPr txBox="1">
            <a:spLocks/>
          </p:cNvSpPr>
          <p:nvPr/>
        </p:nvSpPr>
        <p:spPr bwMode="auto">
          <a:xfrm>
            <a:off x="6380980" y="5754936"/>
            <a:ext cx="2748720" cy="29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sv-SE" altLang="sv-SE" sz="1800" kern="0" dirty="0">
                <a:solidFill>
                  <a:schemeClr val="accent1"/>
                </a:solidFill>
              </a:rPr>
              <a:t>Skörd och råproteinhalt</a:t>
            </a:r>
          </a:p>
          <a:p>
            <a:endParaRPr lang="sv-SE" sz="1800" dirty="0">
              <a:solidFill>
                <a:schemeClr val="accent1"/>
              </a:solidFill>
            </a:endParaRPr>
          </a:p>
        </p:txBody>
      </p:sp>
      <p:sp>
        <p:nvSpPr>
          <p:cNvPr id="43013" name="Text Box 6"/>
          <p:cNvSpPr txBox="1">
            <a:spLocks noChangeArrowheads="1"/>
          </p:cNvSpPr>
          <p:nvPr/>
        </p:nvSpPr>
        <p:spPr bwMode="auto">
          <a:xfrm>
            <a:off x="1801180" y="6300869"/>
            <a:ext cx="2934840" cy="39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02" tIns="45652" rIns="91302" bIns="45652">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algn="ctr" eaLnBrk="1" hangingPunct="1">
              <a:spcBef>
                <a:spcPct val="0"/>
              </a:spcBef>
              <a:buClrTx/>
              <a:buFontTx/>
              <a:buNone/>
            </a:pPr>
            <a:r>
              <a:rPr lang="sv-SE" altLang="sv-SE" sz="2000" dirty="0">
                <a:solidFill>
                  <a:schemeClr val="accent1"/>
                </a:solidFill>
                <a:latin typeface="Arial" panose="020B0604020202020204" pitchFamily="34" charset="0"/>
                <a:ea typeface="ＭＳ Ｐゴシック" panose="020B0600070205080204" pitchFamily="34" charset="-128"/>
              </a:rPr>
              <a:t>Försöksserie: L6-472</a:t>
            </a:r>
          </a:p>
        </p:txBody>
      </p:sp>
    </p:spTree>
    <p:extLst>
      <p:ext uri="{BB962C8B-B14F-4D97-AF65-F5344CB8AC3E}">
        <p14:creationId xmlns:p14="http://schemas.microsoft.com/office/powerpoint/2010/main" val="28294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4A7C10B-8605-4B34-BFDD-98306B8A360B}"/>
              </a:ext>
            </a:extLst>
          </p:cNvPr>
          <p:cNvSpPr>
            <a:spLocks noGrp="1"/>
          </p:cNvSpPr>
          <p:nvPr>
            <p:ph type="title"/>
          </p:nvPr>
        </p:nvSpPr>
        <p:spPr/>
        <p:txBody>
          <a:bodyPr/>
          <a:lstStyle/>
          <a:p>
            <a:r>
              <a:rPr lang="sv-SE" altLang="sv-SE" dirty="0"/>
              <a:t>Kaliumgödsling 2025</a:t>
            </a:r>
            <a:endParaRPr lang="sv-SE" dirty="0"/>
          </a:p>
        </p:txBody>
      </p:sp>
      <p:graphicFrame>
        <p:nvGraphicFramePr>
          <p:cNvPr id="2" name="Tabell 1"/>
          <p:cNvGraphicFramePr>
            <a:graphicFrameLocks noGrp="1"/>
          </p:cNvGraphicFramePr>
          <p:nvPr>
            <p:extLst>
              <p:ext uri="{D42A27DB-BD31-4B8C-83A1-F6EECF244321}">
                <p14:modId xmlns:p14="http://schemas.microsoft.com/office/powerpoint/2010/main" val="2772039878"/>
              </p:ext>
            </p:extLst>
          </p:nvPr>
        </p:nvGraphicFramePr>
        <p:xfrm>
          <a:off x="2376447" y="1306736"/>
          <a:ext cx="7893132" cy="3490822"/>
        </p:xfrm>
        <a:graphic>
          <a:graphicData uri="http://schemas.openxmlformats.org/drawingml/2006/table">
            <a:tbl>
              <a:tblPr firstRow="1" bandRow="1">
                <a:tableStyleId>{5C22544A-7EE6-4342-B048-85BDC9FD1C3A}</a:tableStyleId>
              </a:tblPr>
              <a:tblGrid>
                <a:gridCol w="2303934">
                  <a:extLst>
                    <a:ext uri="{9D8B030D-6E8A-4147-A177-3AD203B41FA5}">
                      <a16:colId xmlns:a16="http://schemas.microsoft.com/office/drawing/2014/main" val="20000"/>
                    </a:ext>
                  </a:extLst>
                </a:gridCol>
                <a:gridCol w="1421841">
                  <a:extLst>
                    <a:ext uri="{9D8B030D-6E8A-4147-A177-3AD203B41FA5}">
                      <a16:colId xmlns:a16="http://schemas.microsoft.com/office/drawing/2014/main" val="20001"/>
                    </a:ext>
                  </a:extLst>
                </a:gridCol>
                <a:gridCol w="810153">
                  <a:extLst>
                    <a:ext uri="{9D8B030D-6E8A-4147-A177-3AD203B41FA5}">
                      <a16:colId xmlns:a16="http://schemas.microsoft.com/office/drawing/2014/main" val="20002"/>
                    </a:ext>
                  </a:extLst>
                </a:gridCol>
                <a:gridCol w="810154">
                  <a:extLst>
                    <a:ext uri="{9D8B030D-6E8A-4147-A177-3AD203B41FA5}">
                      <a16:colId xmlns:a16="http://schemas.microsoft.com/office/drawing/2014/main" val="2831291429"/>
                    </a:ext>
                  </a:extLst>
                </a:gridCol>
                <a:gridCol w="810153">
                  <a:extLst>
                    <a:ext uri="{9D8B030D-6E8A-4147-A177-3AD203B41FA5}">
                      <a16:colId xmlns:a16="http://schemas.microsoft.com/office/drawing/2014/main" val="3932874195"/>
                    </a:ext>
                  </a:extLst>
                </a:gridCol>
                <a:gridCol w="926744">
                  <a:extLst>
                    <a:ext uri="{9D8B030D-6E8A-4147-A177-3AD203B41FA5}">
                      <a16:colId xmlns:a16="http://schemas.microsoft.com/office/drawing/2014/main" val="3996332336"/>
                    </a:ext>
                  </a:extLst>
                </a:gridCol>
                <a:gridCol w="810153">
                  <a:extLst>
                    <a:ext uri="{9D8B030D-6E8A-4147-A177-3AD203B41FA5}">
                      <a16:colId xmlns:a16="http://schemas.microsoft.com/office/drawing/2014/main" val="2225589720"/>
                    </a:ext>
                  </a:extLst>
                </a:gridCol>
              </a:tblGrid>
              <a:tr h="429404">
                <a:tc>
                  <a:txBody>
                    <a:bodyPr/>
                    <a:lstStyle/>
                    <a:p>
                      <a:r>
                        <a:rPr lang="sv-SE" sz="1800" dirty="0"/>
                        <a:t>Gröda</a:t>
                      </a:r>
                    </a:p>
                  </a:txBody>
                  <a:tcPr marL="91444" marR="91444" marT="45719" marB="45719"/>
                </a:tc>
                <a:tc>
                  <a:txBody>
                    <a:bodyPr/>
                    <a:lstStyle/>
                    <a:p>
                      <a:pPr algn="ctr"/>
                      <a:r>
                        <a:rPr lang="sv-SE" sz="1800" dirty="0"/>
                        <a:t>Avkastning</a:t>
                      </a:r>
                    </a:p>
                    <a:p>
                      <a:pPr algn="r"/>
                      <a:r>
                        <a:rPr lang="sv-SE" sz="1800" dirty="0"/>
                        <a:t>ton</a:t>
                      </a:r>
                      <a:r>
                        <a:rPr lang="sv-SE" sz="1800" baseline="0" dirty="0"/>
                        <a:t> </a:t>
                      </a:r>
                      <a:r>
                        <a:rPr lang="sv-SE" sz="1800" baseline="0" dirty="0" err="1"/>
                        <a:t>ts</a:t>
                      </a:r>
                      <a:r>
                        <a:rPr lang="sv-SE" sz="1800" baseline="0" dirty="0"/>
                        <a:t>/ha</a:t>
                      </a:r>
                      <a:endParaRPr lang="sv-SE" sz="1800" dirty="0"/>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 I</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II</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III</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 IV</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V</a:t>
                      </a:r>
                    </a:p>
                  </a:txBody>
                  <a:tcPr marL="91444" marR="91444" marT="45719" marB="45719"/>
                </a:tc>
                <a:extLst>
                  <a:ext uri="{0D108BD9-81ED-4DB2-BD59-A6C34878D82A}">
                    <a16:rowId xmlns:a16="http://schemas.microsoft.com/office/drawing/2014/main" val="10000"/>
                  </a:ext>
                </a:extLst>
              </a:tr>
              <a:tr h="429404">
                <a:tc>
                  <a:txBody>
                    <a:bodyPr/>
                    <a:lstStyle/>
                    <a:p>
                      <a:r>
                        <a:rPr lang="sv-SE" sz="1800" dirty="0">
                          <a:solidFill>
                            <a:schemeClr val="accent1"/>
                          </a:solidFill>
                          <a:latin typeface="+mn-lt"/>
                        </a:rPr>
                        <a:t>Slåttervall </a:t>
                      </a:r>
                      <a:r>
                        <a:rPr lang="sv-SE" sz="1800" dirty="0" err="1">
                          <a:solidFill>
                            <a:schemeClr val="accent1"/>
                          </a:solidFill>
                          <a:latin typeface="+mn-lt"/>
                        </a:rPr>
                        <a:t>ts</a:t>
                      </a:r>
                      <a:r>
                        <a:rPr lang="sv-SE" sz="1800" dirty="0">
                          <a:solidFill>
                            <a:schemeClr val="accent1"/>
                          </a:solidFill>
                          <a:latin typeface="+mn-lt"/>
                        </a:rPr>
                        <a:t>, vall I</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6</a:t>
                      </a:r>
                    </a:p>
                  </a:txBody>
                  <a:tcPr marL="91444" marR="91444" marT="45719" marB="45719"/>
                </a:tc>
                <a:tc>
                  <a:txBody>
                    <a:bodyPr/>
                    <a:lstStyle/>
                    <a:p>
                      <a:pPr algn="r"/>
                      <a:r>
                        <a:rPr lang="sv-SE" sz="1800" dirty="0">
                          <a:solidFill>
                            <a:schemeClr val="accent1"/>
                          </a:solidFill>
                        </a:rPr>
                        <a:t>120</a:t>
                      </a:r>
                    </a:p>
                  </a:txBody>
                  <a:tcPr marL="91444" marR="91444" marT="45719" marB="45719"/>
                </a:tc>
                <a:tc>
                  <a:txBody>
                    <a:bodyPr/>
                    <a:lstStyle/>
                    <a:p>
                      <a:pPr algn="r"/>
                      <a:r>
                        <a:rPr lang="sv-SE" sz="1800" dirty="0">
                          <a:solidFill>
                            <a:schemeClr val="accent1"/>
                          </a:solidFill>
                        </a:rPr>
                        <a:t>80</a:t>
                      </a:r>
                    </a:p>
                  </a:txBody>
                  <a:tcPr marL="91444" marR="91444" marT="45719" marB="45719"/>
                </a:tc>
                <a:tc>
                  <a:txBody>
                    <a:bodyPr/>
                    <a:lstStyle/>
                    <a:p>
                      <a:pPr algn="r"/>
                      <a:r>
                        <a:rPr lang="sv-SE" sz="1800" dirty="0">
                          <a:solidFill>
                            <a:schemeClr val="accent1"/>
                          </a:solidFill>
                        </a:rPr>
                        <a:t>40</a:t>
                      </a:r>
                    </a:p>
                  </a:txBody>
                  <a:tcPr marL="91444" marR="91444" marT="45719" marB="45719"/>
                </a:tc>
                <a:tc>
                  <a:txBody>
                    <a:bodyPr/>
                    <a:lstStyle/>
                    <a:p>
                      <a:pPr algn="r"/>
                      <a:r>
                        <a:rPr lang="sv-SE" sz="1800" dirty="0">
                          <a:solidFill>
                            <a:schemeClr val="accent1"/>
                          </a:solidFill>
                        </a:rPr>
                        <a:t>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2"/>
                  </a:ext>
                </a:extLst>
              </a:tr>
              <a:tr h="429404">
                <a:tc>
                  <a:txBody>
                    <a:bodyPr/>
                    <a:lstStyle/>
                    <a:p>
                      <a:r>
                        <a:rPr lang="sv-SE" sz="1800" dirty="0">
                          <a:solidFill>
                            <a:schemeClr val="accent1"/>
                          </a:solidFill>
                          <a:latin typeface="+mn-lt"/>
                        </a:rPr>
                        <a:t>Slåttervall </a:t>
                      </a:r>
                      <a:r>
                        <a:rPr lang="sv-SE" sz="1800" dirty="0" err="1">
                          <a:solidFill>
                            <a:schemeClr val="accent1"/>
                          </a:solidFill>
                          <a:latin typeface="+mn-lt"/>
                        </a:rPr>
                        <a:t>ts</a:t>
                      </a:r>
                      <a:r>
                        <a:rPr lang="sv-SE" sz="1800" dirty="0">
                          <a:solidFill>
                            <a:schemeClr val="accent1"/>
                          </a:solidFill>
                          <a:latin typeface="+mn-lt"/>
                        </a:rPr>
                        <a:t>, vall II</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6</a:t>
                      </a:r>
                    </a:p>
                  </a:txBody>
                  <a:tcPr marL="91444" marR="91444" marT="45719" marB="45719"/>
                </a:tc>
                <a:tc>
                  <a:txBody>
                    <a:bodyPr/>
                    <a:lstStyle/>
                    <a:p>
                      <a:pPr algn="r"/>
                      <a:r>
                        <a:rPr lang="sv-SE" sz="1800" dirty="0">
                          <a:solidFill>
                            <a:schemeClr val="accent1"/>
                          </a:solidFill>
                        </a:rPr>
                        <a:t>160</a:t>
                      </a:r>
                    </a:p>
                  </a:txBody>
                  <a:tcPr marL="91444" marR="91444" marT="45719" marB="45719"/>
                </a:tc>
                <a:tc>
                  <a:txBody>
                    <a:bodyPr/>
                    <a:lstStyle/>
                    <a:p>
                      <a:pPr algn="r"/>
                      <a:r>
                        <a:rPr lang="sv-SE" sz="1800" dirty="0">
                          <a:solidFill>
                            <a:schemeClr val="accent1"/>
                          </a:solidFill>
                        </a:rPr>
                        <a:t>120</a:t>
                      </a:r>
                    </a:p>
                  </a:txBody>
                  <a:tcPr marL="91444" marR="91444" marT="45719" marB="45719"/>
                </a:tc>
                <a:tc>
                  <a:txBody>
                    <a:bodyPr/>
                    <a:lstStyle/>
                    <a:p>
                      <a:pPr algn="r"/>
                      <a:r>
                        <a:rPr lang="sv-SE" sz="1800" dirty="0">
                          <a:solidFill>
                            <a:schemeClr val="accent1"/>
                          </a:solidFill>
                        </a:rPr>
                        <a:t>80</a:t>
                      </a:r>
                    </a:p>
                  </a:txBody>
                  <a:tcPr marL="91444" marR="91444" marT="45719" marB="45719"/>
                </a:tc>
                <a:tc>
                  <a:txBody>
                    <a:bodyPr/>
                    <a:lstStyle/>
                    <a:p>
                      <a:pPr algn="r"/>
                      <a:r>
                        <a:rPr lang="sv-SE" sz="1800" dirty="0">
                          <a:solidFill>
                            <a:schemeClr val="accent1"/>
                          </a:solidFill>
                        </a:rPr>
                        <a:t>40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3"/>
                  </a:ext>
                </a:extLst>
              </a:tr>
              <a:tr h="429404">
                <a:tc>
                  <a:txBody>
                    <a:bodyPr/>
                    <a:lstStyle/>
                    <a:p>
                      <a:r>
                        <a:rPr lang="sv-SE" sz="1800" dirty="0">
                          <a:solidFill>
                            <a:schemeClr val="accent1"/>
                          </a:solidFill>
                          <a:latin typeface="+mn-lt"/>
                        </a:rPr>
                        <a:t>Slåttervall </a:t>
                      </a:r>
                      <a:r>
                        <a:rPr lang="sv-SE" sz="1800" dirty="0" err="1">
                          <a:solidFill>
                            <a:schemeClr val="accent1"/>
                          </a:solidFill>
                          <a:latin typeface="+mn-lt"/>
                        </a:rPr>
                        <a:t>ts</a:t>
                      </a:r>
                      <a:r>
                        <a:rPr lang="sv-SE" sz="1800" dirty="0">
                          <a:solidFill>
                            <a:schemeClr val="accent1"/>
                          </a:solidFill>
                          <a:latin typeface="+mn-lt"/>
                        </a:rPr>
                        <a:t>, vall I</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8</a:t>
                      </a:r>
                    </a:p>
                  </a:txBody>
                  <a:tcPr marL="91444" marR="91444" marT="45719" marB="45719"/>
                </a:tc>
                <a:tc>
                  <a:txBody>
                    <a:bodyPr/>
                    <a:lstStyle/>
                    <a:p>
                      <a:pPr algn="r"/>
                      <a:r>
                        <a:rPr lang="sv-SE" sz="1800" dirty="0">
                          <a:solidFill>
                            <a:schemeClr val="accent1"/>
                          </a:solidFill>
                        </a:rPr>
                        <a:t>160</a:t>
                      </a:r>
                    </a:p>
                  </a:txBody>
                  <a:tcPr marL="91444" marR="91444" marT="45719" marB="45719"/>
                </a:tc>
                <a:tc>
                  <a:txBody>
                    <a:bodyPr/>
                    <a:lstStyle/>
                    <a:p>
                      <a:pPr algn="r"/>
                      <a:r>
                        <a:rPr lang="sv-SE" sz="1800" dirty="0">
                          <a:solidFill>
                            <a:schemeClr val="accent1"/>
                          </a:solidFill>
                        </a:rPr>
                        <a:t>120</a:t>
                      </a:r>
                    </a:p>
                  </a:txBody>
                  <a:tcPr marL="91444" marR="91444" marT="45719" marB="45719"/>
                </a:tc>
                <a:tc>
                  <a:txBody>
                    <a:bodyPr/>
                    <a:lstStyle/>
                    <a:p>
                      <a:pPr algn="r"/>
                      <a:r>
                        <a:rPr lang="sv-SE" sz="1800" dirty="0">
                          <a:solidFill>
                            <a:schemeClr val="accent1"/>
                          </a:solidFill>
                        </a:rPr>
                        <a:t>80</a:t>
                      </a:r>
                    </a:p>
                  </a:txBody>
                  <a:tcPr marL="91444" marR="91444" marT="45719" marB="45719"/>
                </a:tc>
                <a:tc>
                  <a:txBody>
                    <a:bodyPr/>
                    <a:lstStyle/>
                    <a:p>
                      <a:pPr algn="r"/>
                      <a:r>
                        <a:rPr lang="sv-SE" sz="1800" dirty="0">
                          <a:solidFill>
                            <a:schemeClr val="accent1"/>
                          </a:solidFill>
                        </a:rPr>
                        <a:t>40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4"/>
                  </a:ext>
                </a:extLst>
              </a:tr>
              <a:tr h="429404">
                <a:tc>
                  <a:txBody>
                    <a:bodyPr/>
                    <a:lstStyle/>
                    <a:p>
                      <a:r>
                        <a:rPr lang="sv-SE" sz="1800" dirty="0">
                          <a:solidFill>
                            <a:schemeClr val="accent1"/>
                          </a:solidFill>
                          <a:latin typeface="+mn-lt"/>
                        </a:rPr>
                        <a:t>Slåttervall </a:t>
                      </a:r>
                      <a:r>
                        <a:rPr lang="sv-SE" sz="1800" dirty="0" err="1">
                          <a:solidFill>
                            <a:schemeClr val="accent1"/>
                          </a:solidFill>
                          <a:latin typeface="+mn-lt"/>
                        </a:rPr>
                        <a:t>ts</a:t>
                      </a:r>
                      <a:r>
                        <a:rPr lang="sv-SE" sz="1800" dirty="0">
                          <a:solidFill>
                            <a:schemeClr val="accent1"/>
                          </a:solidFill>
                          <a:latin typeface="+mn-lt"/>
                        </a:rPr>
                        <a:t>, vall II</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8</a:t>
                      </a:r>
                    </a:p>
                  </a:txBody>
                  <a:tcPr marL="91444" marR="91444" marT="45719" marB="45719"/>
                </a:tc>
                <a:tc>
                  <a:txBody>
                    <a:bodyPr/>
                    <a:lstStyle/>
                    <a:p>
                      <a:pPr algn="r"/>
                      <a:r>
                        <a:rPr lang="sv-SE" sz="1800" dirty="0">
                          <a:solidFill>
                            <a:schemeClr val="accent1"/>
                          </a:solidFill>
                        </a:rPr>
                        <a:t>200</a:t>
                      </a:r>
                    </a:p>
                  </a:txBody>
                  <a:tcPr marL="91444" marR="91444" marT="45719" marB="45719"/>
                </a:tc>
                <a:tc>
                  <a:txBody>
                    <a:bodyPr/>
                    <a:lstStyle/>
                    <a:p>
                      <a:pPr algn="r"/>
                      <a:r>
                        <a:rPr lang="sv-SE" sz="1800" dirty="0">
                          <a:solidFill>
                            <a:schemeClr val="accent1"/>
                          </a:solidFill>
                        </a:rPr>
                        <a:t>160</a:t>
                      </a:r>
                    </a:p>
                  </a:txBody>
                  <a:tcPr marL="91444" marR="91444" marT="45719" marB="45719"/>
                </a:tc>
                <a:tc>
                  <a:txBody>
                    <a:bodyPr/>
                    <a:lstStyle/>
                    <a:p>
                      <a:pPr algn="r"/>
                      <a:r>
                        <a:rPr lang="sv-SE" sz="1800" dirty="0">
                          <a:solidFill>
                            <a:schemeClr val="accent1"/>
                          </a:solidFill>
                        </a:rPr>
                        <a:t>120</a:t>
                      </a:r>
                    </a:p>
                  </a:txBody>
                  <a:tcPr marL="91444" marR="91444" marT="45719" marB="45719"/>
                </a:tc>
                <a:tc>
                  <a:txBody>
                    <a:bodyPr/>
                    <a:lstStyle/>
                    <a:p>
                      <a:pPr algn="r"/>
                      <a:r>
                        <a:rPr lang="sv-SE" sz="1800" dirty="0">
                          <a:solidFill>
                            <a:schemeClr val="accent1"/>
                          </a:solidFill>
                        </a:rPr>
                        <a:t>80</a:t>
                      </a:r>
                    </a:p>
                  </a:txBody>
                  <a:tcPr marL="91444" marR="91444" marT="45719" marB="45719"/>
                </a:tc>
                <a:tc>
                  <a:txBody>
                    <a:bodyPr/>
                    <a:lstStyle/>
                    <a:p>
                      <a:pPr algn="r"/>
                      <a:r>
                        <a:rPr lang="sv-SE" sz="1800" dirty="0">
                          <a:solidFill>
                            <a:schemeClr val="accent1"/>
                          </a:solidFill>
                        </a:rPr>
                        <a:t>40</a:t>
                      </a:r>
                    </a:p>
                  </a:txBody>
                  <a:tcPr marL="91444" marR="91444" marT="45719" marB="45719"/>
                </a:tc>
                <a:extLst>
                  <a:ext uri="{0D108BD9-81ED-4DB2-BD59-A6C34878D82A}">
                    <a16:rowId xmlns:a16="http://schemas.microsoft.com/office/drawing/2014/main" val="10005"/>
                  </a:ext>
                </a:extLst>
              </a:tr>
              <a:tr h="429404">
                <a:tc>
                  <a:txBody>
                    <a:bodyPr/>
                    <a:lstStyle/>
                    <a:p>
                      <a:r>
                        <a:rPr lang="sv-SE" sz="1800" dirty="0">
                          <a:solidFill>
                            <a:schemeClr val="accent1"/>
                          </a:solidFill>
                          <a:latin typeface="+mn-lt"/>
                        </a:rPr>
                        <a:t>Fodermajs </a:t>
                      </a:r>
                      <a:r>
                        <a:rPr lang="sv-SE" sz="1800" dirty="0" err="1">
                          <a:solidFill>
                            <a:schemeClr val="accent1"/>
                          </a:solidFill>
                          <a:latin typeface="+mn-lt"/>
                        </a:rPr>
                        <a:t>ts</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10</a:t>
                      </a:r>
                    </a:p>
                  </a:txBody>
                  <a:tcPr marL="91444" marR="91444" marT="45719" marB="45719"/>
                </a:tc>
                <a:tc>
                  <a:txBody>
                    <a:bodyPr/>
                    <a:lstStyle/>
                    <a:p>
                      <a:pPr algn="r"/>
                      <a:r>
                        <a:rPr lang="sv-SE" sz="1800" dirty="0">
                          <a:solidFill>
                            <a:schemeClr val="accent1"/>
                          </a:solidFill>
                        </a:rPr>
                        <a:t>150</a:t>
                      </a:r>
                    </a:p>
                  </a:txBody>
                  <a:tcPr marL="91444" marR="91444" marT="45719" marB="45719"/>
                </a:tc>
                <a:tc>
                  <a:txBody>
                    <a:bodyPr/>
                    <a:lstStyle/>
                    <a:p>
                      <a:pPr algn="r"/>
                      <a:r>
                        <a:rPr lang="sv-SE" sz="1800" dirty="0">
                          <a:solidFill>
                            <a:schemeClr val="accent1"/>
                          </a:solidFill>
                        </a:rPr>
                        <a:t>120</a:t>
                      </a:r>
                    </a:p>
                  </a:txBody>
                  <a:tcPr marL="91444" marR="91444" marT="45719" marB="45719"/>
                </a:tc>
                <a:tc>
                  <a:txBody>
                    <a:bodyPr/>
                    <a:lstStyle/>
                    <a:p>
                      <a:pPr algn="r"/>
                      <a:r>
                        <a:rPr lang="sv-SE" sz="1800" dirty="0">
                          <a:solidFill>
                            <a:schemeClr val="accent1"/>
                          </a:solidFill>
                        </a:rPr>
                        <a:t>80</a:t>
                      </a:r>
                    </a:p>
                  </a:txBody>
                  <a:tcPr marL="91444" marR="91444" marT="45719" marB="45719"/>
                </a:tc>
                <a:tc>
                  <a:txBody>
                    <a:bodyPr/>
                    <a:lstStyle/>
                    <a:p>
                      <a:pPr algn="r"/>
                      <a:r>
                        <a:rPr lang="sv-SE" sz="1800" dirty="0">
                          <a:solidFill>
                            <a:schemeClr val="accent1"/>
                          </a:solidFill>
                        </a:rPr>
                        <a:t>50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6"/>
                  </a:ext>
                </a:extLst>
              </a:tr>
              <a:tr h="429404">
                <a:tc>
                  <a:txBody>
                    <a:bodyPr/>
                    <a:lstStyle/>
                    <a:p>
                      <a:r>
                        <a:rPr lang="sv-SE" sz="1800" dirty="0">
                          <a:solidFill>
                            <a:schemeClr val="accent1"/>
                          </a:solidFill>
                          <a:latin typeface="+mn-lt"/>
                        </a:rPr>
                        <a:t>Fodermajs </a:t>
                      </a:r>
                      <a:r>
                        <a:rPr lang="sv-SE" sz="1800" dirty="0" err="1">
                          <a:solidFill>
                            <a:schemeClr val="accent1"/>
                          </a:solidFill>
                          <a:latin typeface="+mn-lt"/>
                        </a:rPr>
                        <a:t>ts</a:t>
                      </a:r>
                      <a:r>
                        <a:rPr lang="sv-SE" sz="1800" dirty="0">
                          <a:solidFill>
                            <a:schemeClr val="accent1"/>
                          </a:solidFill>
                          <a:latin typeface="+mn-lt"/>
                        </a:rPr>
                        <a:t>	</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12</a:t>
                      </a:r>
                    </a:p>
                  </a:txBody>
                  <a:tcPr marL="91444" marR="91444" marT="45719" marB="45719"/>
                </a:tc>
                <a:tc>
                  <a:txBody>
                    <a:bodyPr/>
                    <a:lstStyle/>
                    <a:p>
                      <a:pPr algn="r"/>
                      <a:r>
                        <a:rPr lang="sv-SE" sz="1800" dirty="0">
                          <a:solidFill>
                            <a:schemeClr val="accent1"/>
                          </a:solidFill>
                        </a:rPr>
                        <a:t>150</a:t>
                      </a:r>
                    </a:p>
                  </a:txBody>
                  <a:tcPr marL="91444" marR="91444" marT="45719" marB="45719"/>
                </a:tc>
                <a:tc>
                  <a:txBody>
                    <a:bodyPr/>
                    <a:lstStyle/>
                    <a:p>
                      <a:pPr algn="r"/>
                      <a:r>
                        <a:rPr lang="sv-SE" sz="1800" dirty="0">
                          <a:solidFill>
                            <a:schemeClr val="accent1"/>
                          </a:solidFill>
                        </a:rPr>
                        <a:t>140</a:t>
                      </a:r>
                    </a:p>
                  </a:txBody>
                  <a:tcPr marL="91444" marR="91444" marT="45719" marB="45719"/>
                </a:tc>
                <a:tc>
                  <a:txBody>
                    <a:bodyPr/>
                    <a:lstStyle/>
                    <a:p>
                      <a:pPr algn="r"/>
                      <a:r>
                        <a:rPr lang="sv-SE" sz="1800" dirty="0">
                          <a:solidFill>
                            <a:schemeClr val="accent1"/>
                          </a:solidFill>
                        </a:rPr>
                        <a:t>100</a:t>
                      </a:r>
                    </a:p>
                  </a:txBody>
                  <a:tcPr marL="91444" marR="91444" marT="45719" marB="45719"/>
                </a:tc>
                <a:tc>
                  <a:txBody>
                    <a:bodyPr/>
                    <a:lstStyle/>
                    <a:p>
                      <a:pPr algn="r"/>
                      <a:r>
                        <a:rPr lang="sv-SE" sz="1800" dirty="0">
                          <a:solidFill>
                            <a:schemeClr val="accent1"/>
                          </a:solidFill>
                        </a:rPr>
                        <a:t>70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7"/>
                  </a:ext>
                </a:extLst>
              </a:tr>
            </a:tbl>
          </a:graphicData>
        </a:graphic>
      </p:graphicFrame>
      <p:sp>
        <p:nvSpPr>
          <p:cNvPr id="5" name="Rectangle 2"/>
          <p:cNvSpPr txBox="1">
            <a:spLocks/>
          </p:cNvSpPr>
          <p:nvPr/>
        </p:nvSpPr>
        <p:spPr bwMode="auto">
          <a:xfrm>
            <a:off x="2376289" y="4867628"/>
            <a:ext cx="8061523" cy="1656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l"/>
            <a:r>
              <a:rPr lang="sv-SE" sz="1800" b="0" dirty="0" err="1">
                <a:latin typeface="+mn-lt"/>
              </a:rPr>
              <a:t>Kaliuminnehållet</a:t>
            </a:r>
            <a:r>
              <a:rPr lang="sv-SE" sz="1800" b="0" dirty="0">
                <a:latin typeface="+mn-lt"/>
              </a:rPr>
              <a:t> i </a:t>
            </a:r>
            <a:r>
              <a:rPr lang="sv-SE" sz="1800" b="0" dirty="0" err="1">
                <a:latin typeface="+mn-lt"/>
              </a:rPr>
              <a:t>vallfodret</a:t>
            </a:r>
            <a:r>
              <a:rPr lang="sv-SE" sz="1800" b="0" dirty="0">
                <a:latin typeface="+mn-lt"/>
              </a:rPr>
              <a:t> bör vara &gt; 20 g/kg </a:t>
            </a:r>
            <a:r>
              <a:rPr lang="sv-SE" sz="1800" b="0" dirty="0" err="1">
                <a:latin typeface="+mn-lt"/>
              </a:rPr>
              <a:t>ts</a:t>
            </a:r>
            <a:r>
              <a:rPr lang="sv-SE" sz="1800" b="0" dirty="0">
                <a:latin typeface="+mn-lt"/>
              </a:rPr>
              <a:t> för att inte vara skördesänkande.</a:t>
            </a:r>
          </a:p>
          <a:p>
            <a:pPr algn="l"/>
            <a:r>
              <a:rPr lang="sv-SE" sz="1800" b="0" dirty="0">
                <a:latin typeface="+mn-lt"/>
              </a:rPr>
              <a:t>För varje ton </a:t>
            </a:r>
            <a:r>
              <a:rPr lang="sv-SE" sz="1800" b="0" dirty="0" err="1">
                <a:latin typeface="+mn-lt"/>
              </a:rPr>
              <a:t>ts</a:t>
            </a:r>
            <a:r>
              <a:rPr lang="sv-SE" sz="1800" b="0" dirty="0">
                <a:latin typeface="+mn-lt"/>
              </a:rPr>
              <a:t> som skörden ökar/minskar justera givan med 20 kg K/ton </a:t>
            </a:r>
            <a:r>
              <a:rPr lang="sv-SE" sz="1800" b="0" dirty="0" err="1">
                <a:latin typeface="+mn-lt"/>
              </a:rPr>
              <a:t>ts</a:t>
            </a:r>
            <a:r>
              <a:rPr lang="sv-SE" sz="1800" b="0" dirty="0">
                <a:latin typeface="+mn-lt"/>
              </a:rPr>
              <a:t> för vall och med 10 kg för majs, upp till 150 kg K</a:t>
            </a:r>
            <a:br>
              <a:rPr lang="sv-SE" sz="1800" b="0" dirty="0">
                <a:latin typeface="+mn-lt"/>
              </a:rPr>
            </a:br>
            <a:endParaRPr lang="sv-SE" sz="1800" b="0" dirty="0">
              <a:latin typeface="+mn-lt"/>
            </a:endParaRPr>
          </a:p>
          <a:p>
            <a:pPr algn="l" eaLnBrk="1" hangingPunct="1">
              <a:defRPr/>
            </a:pPr>
            <a:r>
              <a:rPr lang="sv-SE" sz="1800" b="0" dirty="0">
                <a:latin typeface="+mn-lt"/>
              </a:rPr>
              <a:t>Källa: </a:t>
            </a:r>
            <a:r>
              <a:rPr lang="sv-SE" sz="1800" b="0" dirty="0">
                <a:latin typeface="+mn-lt"/>
                <a:hlinkClick r:id="rId3"/>
              </a:rPr>
              <a:t>Rekommendationer för gödsling och kalkning 2025, Jordbruksverket</a:t>
            </a:r>
            <a:endParaRPr lang="sv-SE" sz="1800" b="0" dirty="0">
              <a:solidFill>
                <a:schemeClr val="bg1"/>
              </a:solidFill>
              <a:latin typeface="+mn-lt"/>
            </a:endParaRPr>
          </a:p>
        </p:txBody>
      </p:sp>
    </p:spTree>
    <p:extLst>
      <p:ext uri="{BB962C8B-B14F-4D97-AF65-F5344CB8AC3E}">
        <p14:creationId xmlns:p14="http://schemas.microsoft.com/office/powerpoint/2010/main" val="352595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CA2E482-2D52-42E4-84D1-FE4127E2D75B}"/>
              </a:ext>
            </a:extLst>
          </p:cNvPr>
          <p:cNvSpPr>
            <a:spLocks noGrp="1"/>
          </p:cNvSpPr>
          <p:nvPr>
            <p:ph type="title"/>
          </p:nvPr>
        </p:nvSpPr>
        <p:spPr/>
        <p:txBody>
          <a:bodyPr/>
          <a:lstStyle/>
          <a:p>
            <a:r>
              <a:rPr lang="sv-SE" dirty="0"/>
              <a:t>Mindre kalium räcker gott för majsen</a:t>
            </a:r>
          </a:p>
        </p:txBody>
      </p:sp>
      <p:sp>
        <p:nvSpPr>
          <p:cNvPr id="2" name="Platshållare för innehåll 1"/>
          <p:cNvSpPr>
            <a:spLocks noGrp="1"/>
          </p:cNvSpPr>
          <p:nvPr>
            <p:ph idx="1"/>
          </p:nvPr>
        </p:nvSpPr>
        <p:spPr>
          <a:xfrm>
            <a:off x="1574800" y="1312333"/>
            <a:ext cx="8915400" cy="1108556"/>
          </a:xfrm>
        </p:spPr>
        <p:txBody>
          <a:bodyPr/>
          <a:lstStyle/>
          <a:p>
            <a:r>
              <a:rPr lang="sv-SE" sz="1600" dirty="0"/>
              <a:t>Mindre kalium räcker gott för majsen enligt artikel i </a:t>
            </a:r>
            <a:r>
              <a:rPr lang="sv-SE" sz="1600" dirty="0" err="1"/>
              <a:t>Arvensis</a:t>
            </a:r>
            <a:r>
              <a:rPr lang="sv-SE" sz="1600" dirty="0"/>
              <a:t> 2014 utifrån kaliumförsök i majs. </a:t>
            </a:r>
          </a:p>
          <a:p>
            <a:r>
              <a:rPr lang="sv-SE" sz="1600" dirty="0"/>
              <a:t>På kaliumfattiga jordar, K-AL-klass 1 gav 150 kg kalium/ha mest lönsamt. På jordar i K-AL-klass 2 var den lönsamma givan ofta 0-100 kg kalium och i K-AL-klass 3 var den oftast 0 kg K och i något fall 100 kg K. </a:t>
            </a:r>
          </a:p>
        </p:txBody>
      </p:sp>
      <p:pic>
        <p:nvPicPr>
          <p:cNvPr id="45060" name="Picture 2" descr="Bilden visar vilken kaliumgiva som har varit mest lönsam beroende på jordens kaliumklass. " title="Diagram över mest lönsam kaliumgiva på respektive försökspl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856" y="2474515"/>
            <a:ext cx="8410916" cy="392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p:cNvSpPr>
          <p:nvPr/>
        </p:nvSpPr>
        <p:spPr bwMode="auto">
          <a:xfrm>
            <a:off x="1888856" y="6399708"/>
            <a:ext cx="8410916" cy="458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ctr" eaLnBrk="1" hangingPunct="1">
              <a:defRPr/>
            </a:pPr>
            <a:r>
              <a:rPr lang="sv-SE" sz="1600" b="0" dirty="0">
                <a:latin typeface="+mn-lt"/>
              </a:rPr>
              <a:t>Källa: Linda </a:t>
            </a:r>
            <a:r>
              <a:rPr lang="sv-SE" sz="1600" b="0" dirty="0" err="1">
                <a:latin typeface="+mn-lt"/>
              </a:rPr>
              <a:t>af</a:t>
            </a:r>
            <a:r>
              <a:rPr lang="sv-SE" sz="1600" b="0" dirty="0">
                <a:latin typeface="+mn-lt"/>
              </a:rPr>
              <a:t> </a:t>
            </a:r>
            <a:r>
              <a:rPr lang="sv-SE" sz="1600" b="0" dirty="0" err="1">
                <a:latin typeface="+mn-lt"/>
              </a:rPr>
              <a:t>Geijersstam</a:t>
            </a:r>
            <a:r>
              <a:rPr lang="sv-SE" sz="1600" b="0" dirty="0">
                <a:latin typeface="+mn-lt"/>
              </a:rPr>
              <a:t>, Mindre kalium räcker gott för majsen, </a:t>
            </a:r>
            <a:r>
              <a:rPr lang="sv-SE" sz="1600" b="0" dirty="0" err="1">
                <a:latin typeface="+mn-lt"/>
              </a:rPr>
              <a:t>Arvensis</a:t>
            </a:r>
            <a:r>
              <a:rPr lang="sv-SE" sz="1600" b="0" dirty="0">
                <a:latin typeface="+mn-lt"/>
              </a:rPr>
              <a:t> nr 1, 2014</a:t>
            </a:r>
            <a:endParaRPr lang="sv-SE" sz="1600" b="0" dirty="0">
              <a:solidFill>
                <a:schemeClr val="bg1"/>
              </a:solidFill>
              <a:latin typeface="+mn-lt"/>
            </a:endParaRPr>
          </a:p>
        </p:txBody>
      </p:sp>
    </p:spTree>
    <p:extLst>
      <p:ext uri="{BB962C8B-B14F-4D97-AF65-F5344CB8AC3E}">
        <p14:creationId xmlns:p14="http://schemas.microsoft.com/office/powerpoint/2010/main" val="346936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24D85B-9F95-415D-A46C-449370E4E149}"/>
              </a:ext>
            </a:extLst>
          </p:cNvPr>
          <p:cNvSpPr>
            <a:spLocks noGrp="1"/>
          </p:cNvSpPr>
          <p:nvPr>
            <p:ph type="title"/>
          </p:nvPr>
        </p:nvSpPr>
        <p:spPr/>
        <p:txBody>
          <a:bodyPr/>
          <a:lstStyle/>
          <a:p>
            <a:r>
              <a:rPr lang="sv-SE" altLang="sv-SE" dirty="0"/>
              <a:t>Fosforgödsling 2025</a:t>
            </a:r>
            <a:endParaRPr lang="sv-SE" dirty="0"/>
          </a:p>
        </p:txBody>
      </p:sp>
      <p:graphicFrame>
        <p:nvGraphicFramePr>
          <p:cNvPr id="2" name="Tabell 1"/>
          <p:cNvGraphicFramePr>
            <a:graphicFrameLocks noGrp="1"/>
          </p:cNvGraphicFramePr>
          <p:nvPr>
            <p:extLst>
              <p:ext uri="{D42A27DB-BD31-4B8C-83A1-F6EECF244321}">
                <p14:modId xmlns:p14="http://schemas.microsoft.com/office/powerpoint/2010/main" val="2576882001"/>
              </p:ext>
            </p:extLst>
          </p:nvPr>
        </p:nvGraphicFramePr>
        <p:xfrm>
          <a:off x="2035380" y="1368695"/>
          <a:ext cx="8118263" cy="2906334"/>
        </p:xfrm>
        <a:graphic>
          <a:graphicData uri="http://schemas.openxmlformats.org/drawingml/2006/table">
            <a:tbl>
              <a:tblPr firstRow="1" bandRow="1">
                <a:tableStyleId>{5C22544A-7EE6-4342-B048-85BDC9FD1C3A}</a:tableStyleId>
              </a:tblPr>
              <a:tblGrid>
                <a:gridCol w="156553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3279255400"/>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865615">
                  <a:extLst>
                    <a:ext uri="{9D8B030D-6E8A-4147-A177-3AD203B41FA5}">
                      <a16:colId xmlns:a16="http://schemas.microsoft.com/office/drawing/2014/main" val="2171393379"/>
                    </a:ext>
                  </a:extLst>
                </a:gridCol>
                <a:gridCol w="862577">
                  <a:extLst>
                    <a:ext uri="{9D8B030D-6E8A-4147-A177-3AD203B41FA5}">
                      <a16:colId xmlns:a16="http://schemas.microsoft.com/office/drawing/2014/main" val="1489891392"/>
                    </a:ext>
                  </a:extLst>
                </a:gridCol>
              </a:tblGrid>
              <a:tr h="429404">
                <a:tc>
                  <a:txBody>
                    <a:bodyPr/>
                    <a:lstStyle/>
                    <a:p>
                      <a:pPr algn="l"/>
                      <a:r>
                        <a:rPr lang="sv-SE" sz="1800" dirty="0"/>
                        <a:t>Gröda</a:t>
                      </a:r>
                    </a:p>
                  </a:txBody>
                  <a:tcPr marL="91444" marR="91444" marT="45719" marB="45719"/>
                </a:tc>
                <a:tc>
                  <a:txBody>
                    <a:bodyPr/>
                    <a:lstStyle/>
                    <a:p>
                      <a:pPr algn="r"/>
                      <a:r>
                        <a:rPr lang="sv-SE" sz="1800" dirty="0" err="1"/>
                        <a:t>Avkast-ning</a:t>
                      </a:r>
                      <a:r>
                        <a:rPr lang="sv-SE" sz="1800" dirty="0"/>
                        <a:t> ton</a:t>
                      </a:r>
                      <a:r>
                        <a:rPr lang="sv-SE" sz="1800" baseline="0" dirty="0"/>
                        <a:t> </a:t>
                      </a:r>
                      <a:r>
                        <a:rPr lang="sv-SE" sz="1800" baseline="0" dirty="0" err="1"/>
                        <a:t>ts</a:t>
                      </a:r>
                      <a:r>
                        <a:rPr lang="sv-SE" sz="1800" baseline="0" dirty="0"/>
                        <a:t>/ha</a:t>
                      </a:r>
                      <a:endParaRPr lang="sv-SE" sz="1800" dirty="0"/>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I</a:t>
                      </a:r>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II</a:t>
                      </a:r>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III</a:t>
                      </a:r>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a:t>
                      </a:r>
                      <a:r>
                        <a:rPr lang="sv-SE" sz="1800" dirty="0" err="1"/>
                        <a:t>IVa</a:t>
                      </a:r>
                      <a:endParaRPr lang="sv-SE" sz="1800" dirty="0"/>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a:t>
                      </a:r>
                      <a:r>
                        <a:rPr lang="sv-SE" sz="1800" dirty="0" err="1"/>
                        <a:t>IVb</a:t>
                      </a:r>
                      <a:endParaRPr lang="sv-SE" sz="1800" dirty="0"/>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V</a:t>
                      </a:r>
                    </a:p>
                  </a:txBody>
                  <a:tcPr marL="91444" marR="91444" marT="45719" marB="45719"/>
                </a:tc>
                <a:extLst>
                  <a:ext uri="{0D108BD9-81ED-4DB2-BD59-A6C34878D82A}">
                    <a16:rowId xmlns:a16="http://schemas.microsoft.com/office/drawing/2014/main" val="10000"/>
                  </a:ext>
                </a:extLst>
              </a:tr>
              <a:tr h="429404">
                <a:tc>
                  <a:txBody>
                    <a:bodyPr/>
                    <a:lstStyle/>
                    <a:p>
                      <a:r>
                        <a:rPr lang="sv-SE" sz="1800" dirty="0">
                          <a:solidFill>
                            <a:schemeClr val="accent1"/>
                          </a:solidFill>
                          <a:latin typeface="+mn-lt"/>
                        </a:rPr>
                        <a:t>Slåttervall </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6</a:t>
                      </a:r>
                    </a:p>
                  </a:txBody>
                  <a:tcPr marL="91444" marR="91444" marT="45719" marB="45719"/>
                </a:tc>
                <a:tc>
                  <a:txBody>
                    <a:bodyPr/>
                    <a:lstStyle/>
                    <a:p>
                      <a:pPr algn="r"/>
                      <a:r>
                        <a:rPr lang="sv-SE" sz="1800" dirty="0">
                          <a:solidFill>
                            <a:schemeClr val="accent1"/>
                          </a:solidFill>
                        </a:rPr>
                        <a:t>25</a:t>
                      </a:r>
                    </a:p>
                  </a:txBody>
                  <a:tcPr marL="91444" marR="91444" marT="45719" marB="45719"/>
                </a:tc>
                <a:tc>
                  <a:txBody>
                    <a:bodyPr/>
                    <a:lstStyle/>
                    <a:p>
                      <a:pPr algn="r"/>
                      <a:r>
                        <a:rPr lang="sv-SE" sz="1800" dirty="0">
                          <a:solidFill>
                            <a:schemeClr val="accent1"/>
                          </a:solidFill>
                        </a:rPr>
                        <a:t>15</a:t>
                      </a:r>
                    </a:p>
                  </a:txBody>
                  <a:tcPr marL="91444" marR="91444" marT="45719" marB="45719"/>
                </a:tc>
                <a:tc>
                  <a:txBody>
                    <a:bodyPr/>
                    <a:lstStyle/>
                    <a:p>
                      <a:pPr algn="r"/>
                      <a:r>
                        <a:rPr lang="sv-SE" sz="1800" dirty="0">
                          <a:solidFill>
                            <a:schemeClr val="accent1"/>
                          </a:solidFill>
                        </a:rPr>
                        <a:t>10</a:t>
                      </a:r>
                    </a:p>
                  </a:txBody>
                  <a:tcPr marL="91444" marR="91444" marT="45719" marB="45719"/>
                </a:tc>
                <a:tc>
                  <a:txBody>
                    <a:bodyPr/>
                    <a:lstStyle/>
                    <a:p>
                      <a:pPr algn="r"/>
                      <a:r>
                        <a:rPr lang="sv-SE" sz="1800" dirty="0">
                          <a:solidFill>
                            <a:schemeClr val="accent1"/>
                          </a:solidFill>
                        </a:rPr>
                        <a:t>0</a:t>
                      </a:r>
                    </a:p>
                  </a:txBody>
                  <a:tcPr marL="91444" marR="91444" marT="45719" marB="45719"/>
                </a:tc>
                <a:tc>
                  <a:txBody>
                    <a:bodyPr/>
                    <a:lstStyle/>
                    <a:p>
                      <a:pPr algn="r"/>
                      <a:r>
                        <a:rPr lang="sv-SE" sz="1800" dirty="0">
                          <a:solidFill>
                            <a:schemeClr val="accent1"/>
                          </a:solidFill>
                        </a:rPr>
                        <a:t>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2"/>
                  </a:ext>
                </a:extLst>
              </a:tr>
              <a:tr h="42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accent1"/>
                          </a:solidFill>
                          <a:latin typeface="+mn-lt"/>
                        </a:rPr>
                        <a:t>Slåttervall </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8</a:t>
                      </a:r>
                    </a:p>
                  </a:txBody>
                  <a:tcPr marL="91444" marR="91444" marT="45719" marB="45719"/>
                </a:tc>
                <a:tc>
                  <a:txBody>
                    <a:bodyPr/>
                    <a:lstStyle/>
                    <a:p>
                      <a:pPr algn="r"/>
                      <a:r>
                        <a:rPr lang="sv-SE" sz="1800" dirty="0">
                          <a:solidFill>
                            <a:schemeClr val="accent1"/>
                          </a:solidFill>
                        </a:rPr>
                        <a:t>31</a:t>
                      </a:r>
                    </a:p>
                  </a:txBody>
                  <a:tcPr marL="91444" marR="91444" marT="45719" marB="45719"/>
                </a:tc>
                <a:tc>
                  <a:txBody>
                    <a:bodyPr/>
                    <a:lstStyle/>
                    <a:p>
                      <a:pPr algn="r"/>
                      <a:r>
                        <a:rPr lang="sv-SE" sz="1800" dirty="0">
                          <a:solidFill>
                            <a:schemeClr val="accent1"/>
                          </a:solidFill>
                        </a:rPr>
                        <a:t>21</a:t>
                      </a:r>
                    </a:p>
                  </a:txBody>
                  <a:tcPr marL="91444" marR="91444" marT="45719" marB="45719"/>
                </a:tc>
                <a:tc>
                  <a:txBody>
                    <a:bodyPr/>
                    <a:lstStyle/>
                    <a:p>
                      <a:pPr algn="r"/>
                      <a:r>
                        <a:rPr lang="sv-SE" sz="1800" dirty="0">
                          <a:solidFill>
                            <a:schemeClr val="accent1"/>
                          </a:solidFill>
                        </a:rPr>
                        <a:t>16</a:t>
                      </a:r>
                    </a:p>
                  </a:txBody>
                  <a:tcPr marL="91444" marR="91444" marT="45719" marB="45719"/>
                </a:tc>
                <a:tc>
                  <a:txBody>
                    <a:bodyPr/>
                    <a:lstStyle/>
                    <a:p>
                      <a:pPr algn="r"/>
                      <a:r>
                        <a:rPr lang="sv-SE" sz="1800" dirty="0">
                          <a:solidFill>
                            <a:schemeClr val="accent1"/>
                          </a:solidFill>
                        </a:rPr>
                        <a:t>0</a:t>
                      </a:r>
                    </a:p>
                  </a:txBody>
                  <a:tcPr marL="91444" marR="91444" marT="45719" marB="45719"/>
                </a:tc>
                <a:tc>
                  <a:txBody>
                    <a:bodyPr/>
                    <a:lstStyle/>
                    <a:p>
                      <a:pPr algn="r"/>
                      <a:r>
                        <a:rPr lang="sv-SE" sz="1800" dirty="0">
                          <a:solidFill>
                            <a:schemeClr val="accent1"/>
                          </a:solidFill>
                        </a:rPr>
                        <a:t>0</a:t>
                      </a:r>
                    </a:p>
                  </a:txBody>
                  <a:tcPr marL="91444" marR="91444" marT="45719" marB="45719"/>
                </a:tc>
                <a:tc>
                  <a:txBody>
                    <a:bodyPr/>
                    <a:lstStyle/>
                    <a:p>
                      <a:pPr algn="r"/>
                      <a:r>
                        <a:rPr lang="sv-SE" sz="1800" dirty="0">
                          <a:solidFill>
                            <a:schemeClr val="accent1"/>
                          </a:solidFill>
                        </a:rPr>
                        <a:t>0</a:t>
                      </a:r>
                    </a:p>
                  </a:txBody>
                  <a:tcPr marL="91444" marR="91444" marT="45719" marB="45719"/>
                </a:tc>
                <a:extLst>
                  <a:ext uri="{0D108BD9-81ED-4DB2-BD59-A6C34878D82A}">
                    <a16:rowId xmlns:a16="http://schemas.microsoft.com/office/drawing/2014/main" val="10003"/>
                  </a:ext>
                </a:extLst>
              </a:tr>
              <a:tr h="429404">
                <a:tc>
                  <a:txBody>
                    <a:bodyPr/>
                    <a:lstStyle/>
                    <a:p>
                      <a:r>
                        <a:rPr lang="sv-SE" sz="1800" dirty="0">
                          <a:solidFill>
                            <a:schemeClr val="accent1"/>
                          </a:solidFill>
                          <a:latin typeface="+mn-lt"/>
                        </a:rPr>
                        <a:t>Fodermajs </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10</a:t>
                      </a:r>
                    </a:p>
                  </a:txBody>
                  <a:tcPr marL="91444" marR="91444" marT="45719" marB="45719"/>
                </a:tc>
                <a:tc>
                  <a:txBody>
                    <a:bodyPr/>
                    <a:lstStyle/>
                    <a:p>
                      <a:pPr algn="r"/>
                      <a:r>
                        <a:rPr lang="sv-SE" sz="1800" dirty="0">
                          <a:solidFill>
                            <a:schemeClr val="accent1"/>
                          </a:solidFill>
                        </a:rPr>
                        <a:t>35</a:t>
                      </a:r>
                    </a:p>
                  </a:txBody>
                  <a:tcPr marL="91444" marR="91444" marT="45719" marB="45719"/>
                </a:tc>
                <a:tc>
                  <a:txBody>
                    <a:bodyPr/>
                    <a:lstStyle/>
                    <a:p>
                      <a:pPr algn="r"/>
                      <a:r>
                        <a:rPr lang="sv-SE" sz="1800" dirty="0">
                          <a:solidFill>
                            <a:schemeClr val="accent1"/>
                          </a:solidFill>
                        </a:rPr>
                        <a:t>30</a:t>
                      </a:r>
                    </a:p>
                  </a:txBody>
                  <a:tcPr marL="91444" marR="91444" marT="45719" marB="45719"/>
                </a:tc>
                <a:tc>
                  <a:txBody>
                    <a:bodyPr/>
                    <a:lstStyle/>
                    <a:p>
                      <a:pPr algn="r"/>
                      <a:r>
                        <a:rPr lang="sv-SE" sz="1800" dirty="0">
                          <a:solidFill>
                            <a:schemeClr val="accent1"/>
                          </a:solidFill>
                        </a:rPr>
                        <a:t>25</a:t>
                      </a:r>
                    </a:p>
                  </a:txBody>
                  <a:tcPr marL="91444" marR="91444" marT="45719" marB="45719"/>
                </a:tc>
                <a:tc>
                  <a:txBody>
                    <a:bodyPr/>
                    <a:lstStyle/>
                    <a:p>
                      <a:pPr algn="r"/>
                      <a:r>
                        <a:rPr lang="sv-SE" sz="1800" dirty="0">
                          <a:solidFill>
                            <a:schemeClr val="accent1"/>
                          </a:solidFill>
                        </a:rPr>
                        <a:t>20</a:t>
                      </a:r>
                    </a:p>
                  </a:txBody>
                  <a:tcPr marL="91444" marR="91444" marT="45719" marB="45719"/>
                </a:tc>
                <a:tc>
                  <a:txBody>
                    <a:bodyPr/>
                    <a:lstStyle/>
                    <a:p>
                      <a:pPr algn="r"/>
                      <a:r>
                        <a:rPr lang="sv-SE" sz="1800" dirty="0">
                          <a:solidFill>
                            <a:schemeClr val="accent1"/>
                          </a:solidFill>
                        </a:rPr>
                        <a:t>15</a:t>
                      </a:r>
                    </a:p>
                  </a:txBody>
                  <a:tcPr marL="91444" marR="91444" marT="45719" marB="45719"/>
                </a:tc>
                <a:tc>
                  <a:txBody>
                    <a:bodyPr/>
                    <a:lstStyle/>
                    <a:p>
                      <a:pPr algn="r"/>
                      <a:r>
                        <a:rPr lang="sv-SE" sz="1800" dirty="0">
                          <a:solidFill>
                            <a:schemeClr val="accent1"/>
                          </a:solidFill>
                        </a:rPr>
                        <a:t>15</a:t>
                      </a:r>
                    </a:p>
                  </a:txBody>
                  <a:tcPr marL="91444" marR="91444" marT="45719" marB="45719"/>
                </a:tc>
                <a:extLst>
                  <a:ext uri="{0D108BD9-81ED-4DB2-BD59-A6C34878D82A}">
                    <a16:rowId xmlns:a16="http://schemas.microsoft.com/office/drawing/2014/main" val="10004"/>
                  </a:ext>
                </a:extLst>
              </a:tr>
              <a:tr h="429404">
                <a:tc>
                  <a:txBody>
                    <a:bodyPr/>
                    <a:lstStyle/>
                    <a:p>
                      <a:r>
                        <a:rPr lang="sv-SE" sz="1800" dirty="0">
                          <a:solidFill>
                            <a:schemeClr val="accent1"/>
                          </a:solidFill>
                          <a:latin typeface="+mn-lt"/>
                        </a:rPr>
                        <a:t>Fodermajs </a:t>
                      </a:r>
                      <a:endParaRPr lang="sv-SE" sz="1800" dirty="0">
                        <a:solidFill>
                          <a:schemeClr val="accent1"/>
                        </a:solidFill>
                      </a:endParaRPr>
                    </a:p>
                  </a:txBody>
                  <a:tcPr marL="91444" marR="91444" marT="45719" marB="45719"/>
                </a:tc>
                <a:tc>
                  <a:txBody>
                    <a:bodyPr/>
                    <a:lstStyle/>
                    <a:p>
                      <a:pPr algn="r"/>
                      <a:r>
                        <a:rPr lang="sv-SE" sz="1800" dirty="0">
                          <a:solidFill>
                            <a:schemeClr val="accent1"/>
                          </a:solidFill>
                        </a:rPr>
                        <a:t>12</a:t>
                      </a:r>
                    </a:p>
                  </a:txBody>
                  <a:tcPr marL="91444" marR="91444" marT="45719" marB="45719"/>
                </a:tc>
                <a:tc>
                  <a:txBody>
                    <a:bodyPr/>
                    <a:lstStyle/>
                    <a:p>
                      <a:pPr algn="r"/>
                      <a:r>
                        <a:rPr lang="sv-SE" sz="1800" dirty="0">
                          <a:solidFill>
                            <a:schemeClr val="accent1"/>
                          </a:solidFill>
                        </a:rPr>
                        <a:t>41</a:t>
                      </a:r>
                    </a:p>
                  </a:txBody>
                  <a:tcPr marL="91444" marR="91444" marT="45719" marB="45719"/>
                </a:tc>
                <a:tc>
                  <a:txBody>
                    <a:bodyPr/>
                    <a:lstStyle/>
                    <a:p>
                      <a:pPr algn="r"/>
                      <a:r>
                        <a:rPr lang="sv-SE" sz="1800" dirty="0">
                          <a:solidFill>
                            <a:schemeClr val="accent1"/>
                          </a:solidFill>
                        </a:rPr>
                        <a:t>36</a:t>
                      </a:r>
                    </a:p>
                  </a:txBody>
                  <a:tcPr marL="91444" marR="91444" marT="45719" marB="45719"/>
                </a:tc>
                <a:tc>
                  <a:txBody>
                    <a:bodyPr/>
                    <a:lstStyle/>
                    <a:p>
                      <a:pPr algn="r"/>
                      <a:r>
                        <a:rPr lang="sv-SE" sz="1800" dirty="0">
                          <a:solidFill>
                            <a:schemeClr val="accent1"/>
                          </a:solidFill>
                        </a:rPr>
                        <a:t>31</a:t>
                      </a:r>
                    </a:p>
                  </a:txBody>
                  <a:tcPr marL="91444" marR="91444" marT="45719" marB="45719"/>
                </a:tc>
                <a:tc>
                  <a:txBody>
                    <a:bodyPr/>
                    <a:lstStyle/>
                    <a:p>
                      <a:pPr algn="r"/>
                      <a:r>
                        <a:rPr lang="sv-SE" sz="1800" dirty="0">
                          <a:solidFill>
                            <a:schemeClr val="accent1"/>
                          </a:solidFill>
                        </a:rPr>
                        <a:t>26</a:t>
                      </a:r>
                    </a:p>
                  </a:txBody>
                  <a:tcPr marL="91444" marR="91444" marT="45719" marB="45719"/>
                </a:tc>
                <a:tc>
                  <a:txBody>
                    <a:bodyPr/>
                    <a:lstStyle/>
                    <a:p>
                      <a:pPr algn="r"/>
                      <a:r>
                        <a:rPr lang="sv-SE" sz="1800" dirty="0">
                          <a:solidFill>
                            <a:schemeClr val="accent1"/>
                          </a:solidFill>
                        </a:rPr>
                        <a:t>21</a:t>
                      </a:r>
                    </a:p>
                  </a:txBody>
                  <a:tcPr marL="91444" marR="91444" marT="45719" marB="45719"/>
                </a:tc>
                <a:tc>
                  <a:txBody>
                    <a:bodyPr/>
                    <a:lstStyle/>
                    <a:p>
                      <a:pPr algn="r"/>
                      <a:r>
                        <a:rPr lang="sv-SE" sz="1800" dirty="0">
                          <a:solidFill>
                            <a:schemeClr val="accent1"/>
                          </a:solidFill>
                        </a:rPr>
                        <a:t>21</a:t>
                      </a:r>
                    </a:p>
                  </a:txBody>
                  <a:tcPr marL="91444" marR="91444" marT="45719" marB="45719"/>
                </a:tc>
                <a:extLst>
                  <a:ext uri="{0D108BD9-81ED-4DB2-BD59-A6C34878D82A}">
                    <a16:rowId xmlns:a16="http://schemas.microsoft.com/office/drawing/2014/main" val="10005"/>
                  </a:ext>
                </a:extLst>
              </a:tr>
            </a:tbl>
          </a:graphicData>
        </a:graphic>
      </p:graphicFrame>
      <p:sp>
        <p:nvSpPr>
          <p:cNvPr id="5" name="Rectangle 2"/>
          <p:cNvSpPr txBox="1">
            <a:spLocks/>
          </p:cNvSpPr>
          <p:nvPr/>
        </p:nvSpPr>
        <p:spPr bwMode="auto">
          <a:xfrm>
            <a:off x="2035380" y="4784717"/>
            <a:ext cx="7866545" cy="108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l">
              <a:defRPr/>
            </a:pPr>
            <a:r>
              <a:rPr lang="sv-SE" sz="1800" b="0" dirty="0">
                <a:latin typeface="+mn-lt"/>
              </a:rPr>
              <a:t>För varje ton </a:t>
            </a:r>
            <a:r>
              <a:rPr lang="sv-SE" sz="1800" b="0" dirty="0" err="1">
                <a:latin typeface="+mn-lt"/>
              </a:rPr>
              <a:t>ts</a:t>
            </a:r>
            <a:r>
              <a:rPr lang="sv-SE" sz="1800" b="0" dirty="0">
                <a:latin typeface="+mn-lt"/>
              </a:rPr>
              <a:t> som skörden ökar/minskar justera givan med 3 kg P/ton </a:t>
            </a:r>
            <a:r>
              <a:rPr lang="sv-SE" sz="1800" b="0" dirty="0" err="1">
                <a:latin typeface="+mn-lt"/>
              </a:rPr>
              <a:t>ts</a:t>
            </a:r>
            <a:r>
              <a:rPr lang="sv-SE" sz="1800" b="0" dirty="0">
                <a:latin typeface="+mn-lt"/>
              </a:rPr>
              <a:t> för vall och majs</a:t>
            </a:r>
          </a:p>
          <a:p>
            <a:pPr algn="l">
              <a:defRPr/>
            </a:pPr>
            <a:endParaRPr lang="sv-SE" sz="1800" b="0" dirty="0">
              <a:latin typeface="+mn-lt"/>
            </a:endParaRPr>
          </a:p>
          <a:p>
            <a:pPr algn="l" eaLnBrk="1" hangingPunct="1">
              <a:defRPr/>
            </a:pPr>
            <a:r>
              <a:rPr lang="sv-SE" sz="1800" b="0" dirty="0">
                <a:latin typeface="+mn-lt"/>
              </a:rPr>
              <a:t>Källa: </a:t>
            </a:r>
            <a:r>
              <a:rPr lang="sv-SE" sz="1800" b="0" dirty="0">
                <a:latin typeface="+mn-lt"/>
                <a:hlinkClick r:id="rId3"/>
              </a:rPr>
              <a:t>Rekommendationer för gödsling och kalkning 2025, Jordbruksverket</a:t>
            </a:r>
            <a:endParaRPr lang="sv-SE" sz="1800" b="0" dirty="0">
              <a:solidFill>
                <a:schemeClr val="bg1"/>
              </a:solidFill>
              <a:latin typeface="+mn-lt"/>
            </a:endParaRPr>
          </a:p>
        </p:txBody>
      </p:sp>
    </p:spTree>
    <p:extLst>
      <p:ext uri="{BB962C8B-B14F-4D97-AF65-F5344CB8AC3E}">
        <p14:creationId xmlns:p14="http://schemas.microsoft.com/office/powerpoint/2010/main" val="3945817667"/>
      </p:ext>
    </p:extLst>
  </p:cSld>
  <p:clrMapOvr>
    <a:masterClrMapping/>
  </p:clrMapOvr>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ADFC9C-1088-4AAF-9DB9-FCDFFBF9B050}" vid="{53197DD9-59BF-4A27-AD03-43A19B6D20D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utan EU-logga</Template>
  <TotalTime>78</TotalTime>
  <Words>3224</Words>
  <Application>Microsoft Office PowerPoint</Application>
  <PresentationFormat>Bredbild</PresentationFormat>
  <Paragraphs>564</Paragraphs>
  <Slides>23</Slides>
  <Notes>20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ＭＳ Ｐゴシック</vt:lpstr>
      <vt:lpstr>Arial</vt:lpstr>
      <vt:lpstr>Calibri</vt:lpstr>
      <vt:lpstr>Helvetica</vt:lpstr>
      <vt:lpstr>Tahoma</vt:lpstr>
      <vt:lpstr>Times New Roman</vt:lpstr>
      <vt:lpstr>Verdana</vt:lpstr>
      <vt:lpstr>Office-tema</vt:lpstr>
      <vt:lpstr>Presentation 15A Grovfoderodling del 2</vt:lpstr>
      <vt:lpstr>Växtnäringsutnyttjande</vt:lpstr>
      <vt:lpstr>Gödslingsrekommendationer  kväve till vall 2025</vt:lpstr>
      <vt:lpstr>Kvävegödslingsstrategier till blandvall</vt:lpstr>
      <vt:lpstr>Baljväxtvall avkastar mer med mindre kväve</vt:lpstr>
      <vt:lpstr>Gödslingen påverkar klöverhalten</vt:lpstr>
      <vt:lpstr>Kaliumgödsling 2025</vt:lpstr>
      <vt:lpstr>Mindre kalium räcker gott för majsen</vt:lpstr>
      <vt:lpstr>Fosforgödsling 2025</vt:lpstr>
      <vt:lpstr>Ammoniakförluster vid stallgödselspridning</vt:lpstr>
      <vt:lpstr>Stallgödseleffekten varierar</vt:lpstr>
      <vt:lpstr>Hur påverkar foderstaten kväveförlusterna?</vt:lpstr>
      <vt:lpstr>Ammoniakförluster och kväve kvar i gödseln</vt:lpstr>
      <vt:lpstr>Jordbrukets klimatpåverkan är inte som andras påverkan</vt:lpstr>
      <vt:lpstr>Koldioxidekvivalenter (CO2-ekv)  - gemensam ”valuta” för växthusgaser</vt:lpstr>
      <vt:lpstr>Metan bildas om det finns lättillgängligt kol</vt:lpstr>
      <vt:lpstr>Lustgas bildas om det finns mycket nitratkväve och kol</vt:lpstr>
      <vt:lpstr>Råd om hur man ska lagra stallgödsel</vt:lpstr>
      <vt:lpstr>Vad påverkar metan från flytgödsellager?</vt:lpstr>
      <vt:lpstr>Råd vid spridning av stallgödsel</vt:lpstr>
      <vt:lpstr>Kväveförluster vid bandspridning jämfört med täckt ytmyllning</vt:lpstr>
      <vt:lpstr>Körskador och packningsskador i gräsvall eller gräs-/vitklövervall</vt:lpstr>
      <vt:lpstr>Uppmärksamma grödans svavelbehov</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15A del 2 2025-06-18</dc:title>
  <dc:creator>Greppa Näringen</dc:creator>
  <cp:keywords>grovfoderodling;bildspel;presentation;rådgivning</cp:keywords>
  <cp:lastModifiedBy>Pernilla Kvarmo</cp:lastModifiedBy>
  <cp:revision>12</cp:revision>
  <dcterms:created xsi:type="dcterms:W3CDTF">2025-06-18T11:53:21Z</dcterms:created>
  <dcterms:modified xsi:type="dcterms:W3CDTF">2025-06-24T11:36:24Z</dcterms:modified>
</cp:coreProperties>
</file>