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360" r:id="rId34"/>
    <p:sldId id="374" r:id="rId35"/>
    <p:sldId id="364" r:id="rId36"/>
    <p:sldId id="292" r:id="rId37"/>
    <p:sldId id="293"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5"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2023-04-03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209E03-7E8C-4D03-BF5A-5B761F3EEFD9}" type="slidenum">
              <a:rPr lang="sv-SE" altLang="sv-SE" sz="1000"/>
              <a:pPr>
                <a:spcBef>
                  <a:spcPct val="0"/>
                </a:spcBef>
              </a:pPr>
              <a:t>3</a:t>
            </a:fld>
            <a:endParaRPr lang="sv-SE" altLang="sv-SE" sz="1000"/>
          </a:p>
        </p:txBody>
      </p:sp>
      <p:sp>
        <p:nvSpPr>
          <p:cNvPr id="8195" name="Rectangle 2"/>
          <p:cNvSpPr>
            <a:spLocks noGrp="1" noRot="1" noChangeAspect="1" noChangeArrowheads="1" noTextEdit="1"/>
          </p:cNvSpPr>
          <p:nvPr>
            <p:ph type="sldImg"/>
          </p:nvPr>
        </p:nvSpPr>
        <p:spPr>
          <a:xfrm>
            <a:off x="-2482850" y="1103313"/>
            <a:ext cx="9621838" cy="5413375"/>
          </a:xfrm>
          <a:ln cap="flat"/>
        </p:spPr>
      </p:sp>
      <p:sp>
        <p:nvSpPr>
          <p:cNvPr id="8196" name="Rectangle 3"/>
          <p:cNvSpPr>
            <a:spLocks noGrp="1" noChangeArrowheads="1"/>
          </p:cNvSpPr>
          <p:nvPr>
            <p:ph type="body" idx="1"/>
          </p:nvPr>
        </p:nvSpPr>
        <p:spPr>
          <a:xfrm>
            <a:off x="617181" y="6886027"/>
            <a:ext cx="3415137" cy="6528851"/>
          </a:xfrm>
          <a:noFill/>
        </p:spPr>
        <p:txBody>
          <a:bodyPr/>
          <a:lstStyle/>
          <a:p>
            <a:r>
              <a:rPr lang="sv-SE" altLang="sv-SE" dirty="0"/>
              <a:t>Val av kund</a:t>
            </a:r>
          </a:p>
          <a:p>
            <a:r>
              <a:rPr lang="sv-SE" altLang="sv-SE" dirty="0"/>
              <a:t>Arbetsområden</a:t>
            </a:r>
          </a:p>
          <a:p>
            <a:r>
              <a:rPr lang="sv-SE" altLang="sv-SE" dirty="0"/>
              <a:t>Växtnäringsbalans- Bild</a:t>
            </a:r>
          </a:p>
        </p:txBody>
      </p:sp>
    </p:spTree>
    <p:extLst>
      <p:ext uri="{BB962C8B-B14F-4D97-AF65-F5344CB8AC3E}">
        <p14:creationId xmlns:p14="http://schemas.microsoft.com/office/powerpoint/2010/main" val="23433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25</a:t>
            </a:fld>
            <a:endParaRPr lang="sv-SE"/>
          </a:p>
        </p:txBody>
      </p:sp>
    </p:spTree>
    <p:extLst>
      <p:ext uri="{BB962C8B-B14F-4D97-AF65-F5344CB8AC3E}">
        <p14:creationId xmlns:p14="http://schemas.microsoft.com/office/powerpoint/2010/main" val="124962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26</a:t>
            </a:fld>
            <a:endParaRPr lang="sv-SE"/>
          </a:p>
        </p:txBody>
      </p:sp>
    </p:spTree>
    <p:extLst>
      <p:ext uri="{BB962C8B-B14F-4D97-AF65-F5344CB8AC3E}">
        <p14:creationId xmlns:p14="http://schemas.microsoft.com/office/powerpoint/2010/main" val="221926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28</a:t>
            </a:fld>
            <a:endParaRPr lang="sv-SE"/>
          </a:p>
        </p:txBody>
      </p:sp>
    </p:spTree>
    <p:extLst>
      <p:ext uri="{BB962C8B-B14F-4D97-AF65-F5344CB8AC3E}">
        <p14:creationId xmlns:p14="http://schemas.microsoft.com/office/powerpoint/2010/main" val="97455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29</a:t>
            </a:fld>
            <a:endParaRPr lang="sv-SE"/>
          </a:p>
        </p:txBody>
      </p:sp>
    </p:spTree>
    <p:extLst>
      <p:ext uri="{BB962C8B-B14F-4D97-AF65-F5344CB8AC3E}">
        <p14:creationId xmlns:p14="http://schemas.microsoft.com/office/powerpoint/2010/main" val="274511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resonemang</a:t>
            </a:r>
            <a:r>
              <a:rPr lang="sv-SE" altLang="sv-SE" baseline="0" dirty="0"/>
              <a:t> kring underhålls P-AL enligt jordbruksverkets rekommendationer för kalkning och gödsling 2022. V</a:t>
            </a:r>
            <a:r>
              <a:rPr lang="sv-SE" altLang="sv-SE" dirty="0"/>
              <a:t>ilka grödor som odlas brukar påverka balansen. </a:t>
            </a:r>
            <a:r>
              <a:rPr lang="sv-SE" sz="1200" kern="1200" dirty="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a:t>Tabellen är främst baserad på grödors bortförsel </a:t>
            </a:r>
            <a:r>
              <a:rPr lang="sv-SE" sz="1200" kern="1200" dirty="0">
                <a:solidFill>
                  <a:schemeClr val="tx1"/>
                </a:solidFill>
                <a:effectLst/>
                <a:latin typeface="+mn-lt"/>
                <a:ea typeface="+mn-ea"/>
                <a:cs typeface="+mn-cs"/>
              </a:rPr>
              <a:t>samt behov av P-tillförsel för att nå mål-P-AL-klass för grödorna,</a:t>
            </a:r>
            <a:r>
              <a:rPr lang="sv-SE" sz="1200" kern="1200" baseline="0" dirty="0">
                <a:solidFill>
                  <a:schemeClr val="tx1"/>
                </a:solidFill>
                <a:effectLst/>
                <a:latin typeface="+mn-lt"/>
                <a:ea typeface="+mn-ea"/>
                <a:cs typeface="+mn-cs"/>
              </a:rPr>
              <a:t> </a:t>
            </a:r>
            <a:r>
              <a:rPr lang="sv-SE" altLang="sv-SE" baseline="0" dirty="0"/>
              <a:t>ekonomin är här underordnad. Bilden beskriver en mer långsiktigt hållbar balans. </a:t>
            </a: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69328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2022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69158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 </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2858495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2023-04-03</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2023-04-03</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2023-04-03</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2023-04-03</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5235405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131593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89538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986241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475569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2023-04-03</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2540000" y="381000"/>
            <a:ext cx="8839200" cy="533400"/>
          </a:xfrm>
        </p:spPr>
        <p:txBody>
          <a:bodyPr/>
          <a:lstStyle/>
          <a:p>
            <a:r>
              <a:rPr lang="sv-SE"/>
              <a:t>Klicka här för att ändra format</a:t>
            </a:r>
          </a:p>
        </p:txBody>
      </p:sp>
      <p:sp>
        <p:nvSpPr>
          <p:cNvPr id="3" name="Platshållare för SmartArt 2"/>
          <p:cNvSpPr>
            <a:spLocks noGrp="1"/>
          </p:cNvSpPr>
          <p:nvPr>
            <p:ph type="dgm" idx="1"/>
          </p:nvPr>
        </p:nvSpPr>
        <p:spPr>
          <a:xfrm>
            <a:off x="812800" y="1219200"/>
            <a:ext cx="10464800" cy="4876800"/>
          </a:xfrm>
        </p:spPr>
        <p:txBody>
          <a:bodyPr/>
          <a:lstStyle/>
          <a:p>
            <a:pPr lvl="0"/>
            <a:endParaRPr lang="sv-SE" noProof="0"/>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7AB195E1-1975-46AF-AB8D-00191D04C063}" type="slidenum">
              <a:rPr lang="sv-SE" altLang="sv-SE"/>
              <a:pPr>
                <a:defRPr/>
              </a:pPr>
              <a:t>‹#›</a:t>
            </a:fld>
            <a:endParaRPr lang="sv-SE" altLang="sv-SE"/>
          </a:p>
        </p:txBody>
      </p:sp>
    </p:spTree>
    <p:extLst>
      <p:ext uri="{BB962C8B-B14F-4D97-AF65-F5344CB8AC3E}">
        <p14:creationId xmlns:p14="http://schemas.microsoft.com/office/powerpoint/2010/main" val="349395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381000"/>
            <a:ext cx="8839200" cy="533400"/>
          </a:xfrm>
        </p:spPr>
        <p:txBody>
          <a:bodyPr/>
          <a:lstStyle/>
          <a:p>
            <a:r>
              <a:rPr lang="sv-SE"/>
              <a:t>Click to edit Master title style</a:t>
            </a:r>
          </a:p>
        </p:txBody>
      </p:sp>
      <p:sp>
        <p:nvSpPr>
          <p:cNvPr id="3" name="Table Placeholder 2"/>
          <p:cNvSpPr>
            <a:spLocks noGrp="1"/>
          </p:cNvSpPr>
          <p:nvPr>
            <p:ph type="tbl" idx="1"/>
          </p:nvPr>
        </p:nvSpPr>
        <p:spPr>
          <a:xfrm>
            <a:off x="812800" y="1219200"/>
            <a:ext cx="10464800" cy="4876800"/>
          </a:xfrm>
        </p:spPr>
        <p:txBody>
          <a:bodyPr/>
          <a:lstStyle/>
          <a:p>
            <a:pPr lvl="0"/>
            <a:endParaRPr lang="sv-SE" noProof="0"/>
          </a:p>
        </p:txBody>
      </p:sp>
      <p:sp>
        <p:nvSpPr>
          <p:cNvPr id="4" name="Rectangle 5"/>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7"/>
          <p:cNvSpPr>
            <a:spLocks noGrp="1" noChangeArrowheads="1"/>
          </p:cNvSpPr>
          <p:nvPr>
            <p:ph type="sldNum" sz="quarter" idx="12"/>
          </p:nvPr>
        </p:nvSpPr>
        <p:spPr>
          <a:ln/>
        </p:spPr>
        <p:txBody>
          <a:bodyPr/>
          <a:lstStyle>
            <a:lvl1pPr>
              <a:defRPr/>
            </a:lvl1pPr>
          </a:lstStyle>
          <a:p>
            <a:pPr>
              <a:defRPr/>
            </a:pPr>
            <a:fld id="{9FED1B39-4144-4F2C-BAF3-562785324168}" type="slidenum">
              <a:rPr lang="sv-SE" altLang="sv-SE"/>
              <a:pPr>
                <a:defRPr/>
              </a:pPr>
              <a:t>‹#›</a:t>
            </a:fld>
            <a:endParaRPr lang="sv-SE" altLang="sv-SE"/>
          </a:p>
        </p:txBody>
      </p:sp>
    </p:spTree>
    <p:extLst>
      <p:ext uri="{BB962C8B-B14F-4D97-AF65-F5344CB8AC3E}">
        <p14:creationId xmlns:p14="http://schemas.microsoft.com/office/powerpoint/2010/main" val="143793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2023-04-03</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2023-04-03</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2023-04-03</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2023-04-03</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2023-04-03</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2023-04-03</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2023-04-03</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2023-04-03</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pic>
        <p:nvPicPr>
          <p:cNvPr id="9" name="Bild 8" descr="Logotyp för EU.">
            <a:extLst>
              <a:ext uri="{FF2B5EF4-FFF2-40B4-BE49-F238E27FC236}">
                <a16:creationId xmlns:a16="http://schemas.microsoft.com/office/drawing/2014/main" id="{D2C948DD-8FA8-A87B-CEBC-48A7424FE70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57241" y="6173568"/>
            <a:ext cx="504056" cy="488782"/>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74" r:id="rId10"/>
    <p:sldLayoutId id="2147483677" r:id="rId11"/>
    <p:sldLayoutId id="2147483660" r:id="rId12"/>
    <p:sldLayoutId id="2147483661" r:id="rId13"/>
    <p:sldLayoutId id="2147483663" r:id="rId14"/>
    <p:sldLayoutId id="2147483666" r:id="rId15"/>
    <p:sldLayoutId id="2147483668" r:id="rId16"/>
    <p:sldLayoutId id="2147483669" r:id="rId17"/>
    <p:sldLayoutId id="2147483671" r:id="rId18"/>
    <p:sldLayoutId id="2147483673" r:id="rId19"/>
    <p:sldLayoutId id="2147483679" r:id="rId20"/>
    <p:sldLayoutId id="2147483680" r:id="rId21"/>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era@jordbruksverket.se" TargetMode="External"/><Relationship Id="rId2" Type="http://schemas.openxmlformats.org/officeDocument/2006/relationships/hyperlink" Target="http://www.greppa.nu/ver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dm.greppa.nu/vera/berakningsmodeller-vera.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2B115-06AA-A2B8-502F-2C6F9D60AC82}"/>
              </a:ext>
            </a:extLst>
          </p:cNvPr>
          <p:cNvSpPr>
            <a:spLocks noGrp="1"/>
          </p:cNvSpPr>
          <p:nvPr>
            <p:ph type="ctrTitle"/>
          </p:nvPr>
        </p:nvSpPr>
        <p:spPr/>
        <p:txBody>
          <a:bodyPr/>
          <a:lstStyle/>
          <a:p>
            <a:r>
              <a:rPr lang="sv-SE" altLang="sv-SE" dirty="0"/>
              <a:t>VERA- grundkurs </a:t>
            </a:r>
            <a:br>
              <a:rPr lang="sv-SE" altLang="sv-SE" dirty="0"/>
            </a:br>
            <a:r>
              <a:rPr lang="sv-SE" altLang="sv-SE" dirty="0"/>
              <a:t>Del 1 Introduktion och Växtnäringsbalans</a:t>
            </a:r>
            <a:endParaRPr lang="sv-SE" dirty="0"/>
          </a:p>
        </p:txBody>
      </p:sp>
      <p:sp>
        <p:nvSpPr>
          <p:cNvPr id="3" name="Underrubrik 2">
            <a:extLst>
              <a:ext uri="{FF2B5EF4-FFF2-40B4-BE49-F238E27FC236}">
                <a16:creationId xmlns:a16="http://schemas.microsoft.com/office/drawing/2014/main" id="{308F3751-D969-3965-D0E1-EB4D814E10AE}"/>
              </a:ext>
            </a:extLst>
          </p:cNvPr>
          <p:cNvSpPr>
            <a:spLocks noGrp="1"/>
          </p:cNvSpPr>
          <p:nvPr>
            <p:ph type="subTitle" idx="1"/>
          </p:nvPr>
        </p:nvSpPr>
        <p:spPr/>
        <p:txBody>
          <a:bodyPr/>
          <a:lstStyle/>
          <a:p>
            <a:r>
              <a:rPr lang="sv-SE" dirty="0"/>
              <a:t>2023</a:t>
            </a:r>
          </a:p>
        </p:txBody>
      </p:sp>
    </p:spTree>
    <p:extLst>
      <p:ext uri="{BB962C8B-B14F-4D97-AF65-F5344CB8AC3E}">
        <p14:creationId xmlns:p14="http://schemas.microsoft.com/office/powerpoint/2010/main" val="284450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00399" y="288264"/>
            <a:ext cx="7121898" cy="539750"/>
          </a:xfrm>
        </p:spPr>
        <p:txBody>
          <a:bodyPr/>
          <a:lstStyle/>
          <a:p>
            <a:r>
              <a:rPr lang="sv-SE" sz="2200" dirty="0"/>
              <a:t>Instruktion Vera: </a:t>
            </a:r>
            <a:br>
              <a:rPr lang="sv-SE" sz="2200" dirty="0"/>
            </a:br>
            <a:r>
              <a:rPr lang="sv-SE" sz="2200" dirty="0"/>
              <a:t>Kopiera alternativ till samma eller till en annan kund</a:t>
            </a:r>
          </a:p>
        </p:txBody>
      </p:sp>
      <p:pic>
        <p:nvPicPr>
          <p:cNvPr id="5" name="Platshållare för innehåll 4" descr="Instruktion för att kopiera alternativ till ett nytt år. "/>
          <p:cNvPicPr>
            <a:picLocks noGrp="1" noChangeAspect="1"/>
          </p:cNvPicPr>
          <p:nvPr>
            <p:ph idx="1"/>
          </p:nvPr>
        </p:nvPicPr>
        <p:blipFill>
          <a:blip r:embed="rId2"/>
          <a:stretch>
            <a:fillRect/>
          </a:stretch>
        </p:blipFill>
        <p:spPr>
          <a:xfrm>
            <a:off x="1847528" y="1135429"/>
            <a:ext cx="5761484" cy="3308207"/>
          </a:xfrm>
          <a:prstGeom prst="rect">
            <a:avLst/>
          </a:prstGeom>
        </p:spPr>
      </p:pic>
      <p:pic>
        <p:nvPicPr>
          <p:cNvPr id="6" name="Platshållare för innehåll 3" descr="Instruktion för att kopiera alternativ till en ny kund."/>
          <p:cNvPicPr>
            <a:picLocks noChangeAspect="1"/>
          </p:cNvPicPr>
          <p:nvPr/>
        </p:nvPicPr>
        <p:blipFill>
          <a:blip r:embed="rId3"/>
          <a:stretch>
            <a:fillRect/>
          </a:stretch>
        </p:blipFill>
        <p:spPr bwMode="auto">
          <a:xfrm>
            <a:off x="4655840" y="3676825"/>
            <a:ext cx="5469235" cy="28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4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7243" y="576873"/>
            <a:ext cx="8061523" cy="539750"/>
          </a:xfrm>
        </p:spPr>
        <p:txBody>
          <a:bodyPr/>
          <a:lstStyle/>
          <a:p>
            <a:r>
              <a:rPr lang="sv-SE" sz="2200" dirty="0"/>
              <a:t>Manual och support </a:t>
            </a:r>
          </a:p>
        </p:txBody>
      </p:sp>
      <p:sp>
        <p:nvSpPr>
          <p:cNvPr id="3" name="Platshållare för innehåll 2"/>
          <p:cNvSpPr>
            <a:spLocks noGrp="1"/>
          </p:cNvSpPr>
          <p:nvPr>
            <p:ph idx="1"/>
          </p:nvPr>
        </p:nvSpPr>
        <p:spPr>
          <a:xfrm>
            <a:off x="2330335" y="1354015"/>
            <a:ext cx="7581526" cy="4387362"/>
          </a:xfrm>
        </p:spPr>
        <p:txBody>
          <a:bodyPr/>
          <a:lstStyle/>
          <a:p>
            <a:r>
              <a:rPr lang="sv-SE" sz="1800" dirty="0"/>
              <a:t>Mer instruktioner finns i manualen. Manualen hittar du på </a:t>
            </a:r>
            <a:r>
              <a:rPr lang="sv-SE" sz="1800" dirty="0">
                <a:hlinkClick r:id="rId2"/>
              </a:rPr>
              <a:t>www.greppa.nu/vera</a:t>
            </a:r>
            <a:r>
              <a:rPr lang="sv-SE" sz="1800" dirty="0"/>
              <a:t> </a:t>
            </a:r>
          </a:p>
          <a:p>
            <a:pPr marL="0" indent="0">
              <a:buNone/>
            </a:pPr>
            <a:endParaRPr lang="sv-SE" sz="1800" dirty="0"/>
          </a:p>
          <a:p>
            <a:r>
              <a:rPr lang="sv-SE" sz="1800" dirty="0"/>
              <a:t>Är du nyfiken på beräkningsmodellerna som ligger till grund för VERA kan du hitta några beskrivningar på </a:t>
            </a:r>
            <a:r>
              <a:rPr lang="sv-SE" sz="1800" dirty="0">
                <a:hlinkClick r:id="rId2"/>
              </a:rPr>
              <a:t>www.greppa.nu/vera</a:t>
            </a:r>
            <a:r>
              <a:rPr lang="sv-SE" sz="1800" dirty="0"/>
              <a:t> </a:t>
            </a:r>
          </a:p>
          <a:p>
            <a:endParaRPr lang="sv-SE" sz="1800" dirty="0"/>
          </a:p>
          <a:p>
            <a:r>
              <a:rPr lang="sv-SE" sz="1800" dirty="0"/>
              <a:t>Behöver du hjälp med VERA kontakta oss via e-post </a:t>
            </a:r>
            <a:r>
              <a:rPr lang="sv-SE" sz="1800" dirty="0">
                <a:hlinkClick r:id="rId3"/>
              </a:rPr>
              <a:t>vera@jordbruksverket.se</a:t>
            </a:r>
            <a:r>
              <a:rPr lang="sv-SE" sz="1800" dirty="0"/>
              <a:t> eller telefon 036-15 64 80</a:t>
            </a:r>
          </a:p>
          <a:p>
            <a:endParaRPr lang="sv-SE" sz="1800" dirty="0"/>
          </a:p>
          <a:p>
            <a:r>
              <a:rPr lang="sv-SE" sz="1800" dirty="0"/>
              <a:t>Tänk på att inga inmatningar sparas automatiskt </a:t>
            </a:r>
          </a:p>
          <a:p>
            <a:pPr lvl="1"/>
            <a:r>
              <a:rPr lang="sv-SE" sz="1800" dirty="0"/>
              <a:t>Spara ofta för att inte förlora data</a:t>
            </a:r>
          </a:p>
          <a:p>
            <a:pPr marL="0" indent="0">
              <a:buNone/>
            </a:pPr>
            <a:endParaRPr lang="sv-SE" sz="1800" dirty="0"/>
          </a:p>
        </p:txBody>
      </p:sp>
    </p:spTree>
    <p:extLst>
      <p:ext uri="{BB962C8B-B14F-4D97-AF65-F5344CB8AC3E}">
        <p14:creationId xmlns:p14="http://schemas.microsoft.com/office/powerpoint/2010/main" val="134415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80590" y="517963"/>
            <a:ext cx="8061523" cy="539750"/>
          </a:xfrm>
        </p:spPr>
        <p:txBody>
          <a:bodyPr/>
          <a:lstStyle/>
          <a:p>
            <a:r>
              <a:rPr lang="sv-SE" sz="2200" dirty="0"/>
              <a:t>Principerna för en växtnäringsbalans</a:t>
            </a:r>
          </a:p>
        </p:txBody>
      </p:sp>
      <p:sp>
        <p:nvSpPr>
          <p:cNvPr id="3" name="Platshållare för innehåll 2"/>
          <p:cNvSpPr>
            <a:spLocks noGrp="1"/>
          </p:cNvSpPr>
          <p:nvPr>
            <p:ph idx="1"/>
          </p:nvPr>
        </p:nvSpPr>
        <p:spPr>
          <a:xfrm>
            <a:off x="1449021" y="1301312"/>
            <a:ext cx="10272463" cy="5038725"/>
          </a:xfrm>
        </p:spPr>
        <p:txBody>
          <a:bodyPr/>
          <a:lstStyle/>
          <a:p>
            <a:pPr marL="342900" lvl="1" indent="0">
              <a:buNone/>
            </a:pPr>
            <a:endParaRPr lang="sv-SE" sz="1200" dirty="0"/>
          </a:p>
          <a:p>
            <a:pPr marL="0" lvl="1" indent="0">
              <a:buClr>
                <a:srgbClr val="005C84"/>
              </a:buClr>
              <a:buNone/>
            </a:pPr>
            <a:r>
              <a:rPr lang="sv-SE" sz="1800" b="1" dirty="0"/>
              <a:t>Några generella principer för balanser som görs inom Greppa Näringen:</a:t>
            </a:r>
          </a:p>
          <a:p>
            <a:r>
              <a:rPr lang="sv-SE" sz="1800" dirty="0"/>
              <a:t>Balansen ska göras för ett speciellt år. För att kunna använda balanserna för att följa en trend på gården måste de vara gjorda för den verkliga situationen det enskilda året. Det är också stor risk att göra felaktiga antaganden om balansen ska representerar ett genomsnittsår. Ett verkligt år med faktiska flöden av insatser och produkter är närmare sanningen.</a:t>
            </a:r>
          </a:p>
          <a:p>
            <a:r>
              <a:rPr lang="sv-SE" sz="1800" dirty="0"/>
              <a:t>Produkter in och ut- ska anges i kg vara, förutom </a:t>
            </a:r>
            <a:r>
              <a:rPr lang="sv-SE" sz="1800" dirty="0" err="1"/>
              <a:t>vallfoder</a:t>
            </a:r>
            <a:r>
              <a:rPr lang="sv-SE" sz="1800" dirty="0"/>
              <a:t> som ska anges i kg </a:t>
            </a:r>
            <a:r>
              <a:rPr lang="sv-SE" sz="1800" dirty="0" err="1"/>
              <a:t>ts</a:t>
            </a:r>
            <a:r>
              <a:rPr lang="sv-SE" sz="1800" dirty="0"/>
              <a:t>. Glöm inte bortförd eller införd gödsel och livdjur. Du har möjlighet att justera produkternas näringsinnehåll genom att justera koncentrationen av N, P och K.</a:t>
            </a:r>
          </a:p>
          <a:p>
            <a:r>
              <a:rPr lang="sv-SE" sz="1800" dirty="0"/>
              <a:t>Uppskatta alltid kvävefixeringen om det finns kvävefixerande grödor.</a:t>
            </a:r>
          </a:p>
          <a:p>
            <a:r>
              <a:rPr lang="sv-SE" sz="1800" dirty="0"/>
              <a:t>Ta med all åkerareal som ingår i växtföljden. </a:t>
            </a:r>
          </a:p>
          <a:p>
            <a:r>
              <a:rPr lang="sv-SE" sz="1800" dirty="0"/>
              <a:t>Ta inte med naturbeten, energiskog och permanenta trädor. De ska inte ingå i balansen eftersom vi vill slå ut över- eller underskotten på den marken som är i bruk.</a:t>
            </a:r>
          </a:p>
          <a:p>
            <a:r>
              <a:rPr lang="sv-SE" sz="1800" dirty="0"/>
              <a:t>Växtnäringsbalansen kommer att användas som ett led i utvärderingen av Greppa Näringen. Därför är det viktigt att alla rådgivare gör balanserna på ungefär samma sätt. </a:t>
            </a:r>
          </a:p>
          <a:p>
            <a:endParaRPr lang="sv-SE" sz="1600" dirty="0"/>
          </a:p>
        </p:txBody>
      </p:sp>
    </p:spTree>
    <p:extLst>
      <p:ext uri="{BB962C8B-B14F-4D97-AF65-F5344CB8AC3E}">
        <p14:creationId xmlns:p14="http://schemas.microsoft.com/office/powerpoint/2010/main" val="372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Bild för att visa vad som beräknas i växtodlingsbalansen in och ut från gården. "/>
          <p:cNvGrpSpPr>
            <a:grpSpLocks/>
          </p:cNvGrpSpPr>
          <p:nvPr/>
        </p:nvGrpSpPr>
        <p:grpSpPr bwMode="auto">
          <a:xfrm>
            <a:off x="1900518" y="1291838"/>
            <a:ext cx="8024764" cy="1633498"/>
            <a:chOff x="263" y="1153"/>
            <a:chExt cx="5291" cy="1572"/>
          </a:xfrm>
        </p:grpSpPr>
        <p:sp>
          <p:nvSpPr>
            <p:cNvPr id="6" name="Freeform 5"/>
            <p:cNvSpPr>
              <a:spLocks/>
            </p:cNvSpPr>
            <p:nvPr/>
          </p:nvSpPr>
          <p:spPr bwMode="auto">
            <a:xfrm>
              <a:off x="279" y="1633"/>
              <a:ext cx="1324" cy="1073"/>
            </a:xfrm>
            <a:custGeom>
              <a:avLst/>
              <a:gdLst>
                <a:gd name="T0" fmla="*/ 0 w 1262"/>
                <a:gd name="T1" fmla="*/ 0 h 1073"/>
                <a:gd name="T2" fmla="*/ 847 w 1262"/>
                <a:gd name="T3" fmla="*/ 0 h 1073"/>
                <a:gd name="T4" fmla="*/ 1261 w 1262"/>
                <a:gd name="T5" fmla="*/ 454 h 1073"/>
                <a:gd name="T6" fmla="*/ 847 w 1262"/>
                <a:gd name="T7" fmla="*/ 1072 h 1073"/>
                <a:gd name="T8" fmla="*/ 0 w 1262"/>
                <a:gd name="T9" fmla="*/ 1072 h 1073"/>
                <a:gd name="T10" fmla="*/ 0 w 1262"/>
                <a:gd name="T11" fmla="*/ 0 h 1073"/>
              </a:gdLst>
              <a:ahLst/>
              <a:cxnLst>
                <a:cxn ang="0">
                  <a:pos x="T0" y="T1"/>
                </a:cxn>
                <a:cxn ang="0">
                  <a:pos x="T2" y="T3"/>
                </a:cxn>
                <a:cxn ang="0">
                  <a:pos x="T4" y="T5"/>
                </a:cxn>
                <a:cxn ang="0">
                  <a:pos x="T6" y="T7"/>
                </a:cxn>
                <a:cxn ang="0">
                  <a:pos x="T8" y="T9"/>
                </a:cxn>
                <a:cxn ang="0">
                  <a:pos x="T10" y="T11"/>
                </a:cxn>
              </a:cxnLst>
              <a:rect l="0" t="0" r="r" b="b"/>
              <a:pathLst>
                <a:path w="1262" h="1073">
                  <a:moveTo>
                    <a:pt x="0" y="0"/>
                  </a:moveTo>
                  <a:lnTo>
                    <a:pt x="847" y="0"/>
                  </a:lnTo>
                  <a:lnTo>
                    <a:pt x="1261" y="454"/>
                  </a:lnTo>
                  <a:lnTo>
                    <a:pt x="847" y="1072"/>
                  </a:lnTo>
                  <a:lnTo>
                    <a:pt x="0" y="1072"/>
                  </a:lnTo>
                  <a:lnTo>
                    <a:pt x="0" y="0"/>
                  </a:lnTo>
                </a:path>
              </a:pathLst>
            </a:custGeom>
            <a:solidFill>
              <a:srgbClr val="72B5CC"/>
            </a:solidFill>
            <a:ln w="12700" cap="rnd" cmpd="sng">
              <a:solidFill>
                <a:schemeClr val="tx1"/>
              </a:solidFill>
              <a:prstDash val="solid"/>
              <a:round/>
              <a:headEnd type="none" w="sm" len="sm"/>
              <a:tailEnd type="none" w="sm" len="sm"/>
            </a:ln>
            <a:effectLst>
              <a:outerShdw blurRad="444500" dist="35921" dir="2700000" sx="96000" sy="96000" algn="ctr" rotWithShape="0">
                <a:schemeClr val="bg1">
                  <a:lumMod val="75000"/>
                </a:schemeClr>
              </a:outerShdw>
            </a:effectLst>
            <a:extLst/>
          </p:spPr>
          <p:txBody>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endParaRPr lang="sv-SE" sz="1800"/>
            </a:p>
          </p:txBody>
        </p:sp>
        <p:sp>
          <p:nvSpPr>
            <p:cNvPr id="7" name="Rectangle 6"/>
            <p:cNvSpPr>
              <a:spLocks noChangeArrowheads="1"/>
            </p:cNvSpPr>
            <p:nvPr/>
          </p:nvSpPr>
          <p:spPr bwMode="auto">
            <a:xfrm>
              <a:off x="426" y="1153"/>
              <a:ext cx="244" cy="334"/>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800" b="1" dirty="0"/>
                <a:t>IN</a:t>
              </a:r>
            </a:p>
          </p:txBody>
        </p:sp>
        <p:sp>
          <p:nvSpPr>
            <p:cNvPr id="9" name="Rectangle 8"/>
            <p:cNvSpPr>
              <a:spLocks noChangeArrowheads="1"/>
            </p:cNvSpPr>
            <p:nvPr/>
          </p:nvSpPr>
          <p:spPr bwMode="auto">
            <a:xfrm>
              <a:off x="294" y="1627"/>
              <a:ext cx="388"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050" b="1" dirty="0"/>
                <a:t>Nedfall</a:t>
              </a:r>
            </a:p>
          </p:txBody>
        </p:sp>
        <p:sp>
          <p:nvSpPr>
            <p:cNvPr id="11" name="Rectangle 10"/>
            <p:cNvSpPr>
              <a:spLocks noChangeArrowheads="1"/>
            </p:cNvSpPr>
            <p:nvPr/>
          </p:nvSpPr>
          <p:spPr bwMode="auto">
            <a:xfrm>
              <a:off x="294" y="2502"/>
              <a:ext cx="50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050" b="1" dirty="0"/>
                <a:t>N-fixering</a:t>
              </a:r>
            </a:p>
          </p:txBody>
        </p:sp>
        <p:sp>
          <p:nvSpPr>
            <p:cNvPr id="12" name="Rectangle 11"/>
            <p:cNvSpPr>
              <a:spLocks noChangeArrowheads="1"/>
            </p:cNvSpPr>
            <p:nvPr/>
          </p:nvSpPr>
          <p:spPr bwMode="auto">
            <a:xfrm>
              <a:off x="263" y="1995"/>
              <a:ext cx="512"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050" b="1" dirty="0"/>
                <a:t>Produkter</a:t>
              </a:r>
            </a:p>
          </p:txBody>
        </p:sp>
        <p:sp>
          <p:nvSpPr>
            <p:cNvPr id="13" name="Freeform 12"/>
            <p:cNvSpPr>
              <a:spLocks/>
            </p:cNvSpPr>
            <p:nvPr/>
          </p:nvSpPr>
          <p:spPr bwMode="auto">
            <a:xfrm>
              <a:off x="4410" y="1846"/>
              <a:ext cx="1144" cy="492"/>
            </a:xfrm>
            <a:custGeom>
              <a:avLst/>
              <a:gdLst>
                <a:gd name="T0" fmla="*/ 0 w 1144"/>
                <a:gd name="T1" fmla="*/ 0 h 492"/>
                <a:gd name="T2" fmla="*/ 886 w 1144"/>
                <a:gd name="T3" fmla="*/ 0 h 492"/>
                <a:gd name="T4" fmla="*/ 1143 w 1144"/>
                <a:gd name="T5" fmla="*/ 218 h 492"/>
                <a:gd name="T6" fmla="*/ 906 w 1144"/>
                <a:gd name="T7" fmla="*/ 491 h 492"/>
                <a:gd name="T8" fmla="*/ 0 w 1144"/>
                <a:gd name="T9" fmla="*/ 491 h 492"/>
                <a:gd name="T10" fmla="*/ 0 w 1144"/>
                <a:gd name="T11" fmla="*/ 0 h 492"/>
              </a:gdLst>
              <a:ahLst/>
              <a:cxnLst>
                <a:cxn ang="0">
                  <a:pos x="T0" y="T1"/>
                </a:cxn>
                <a:cxn ang="0">
                  <a:pos x="T2" y="T3"/>
                </a:cxn>
                <a:cxn ang="0">
                  <a:pos x="T4" y="T5"/>
                </a:cxn>
                <a:cxn ang="0">
                  <a:pos x="T6" y="T7"/>
                </a:cxn>
                <a:cxn ang="0">
                  <a:pos x="T8" y="T9"/>
                </a:cxn>
                <a:cxn ang="0">
                  <a:pos x="T10" y="T11"/>
                </a:cxn>
              </a:cxnLst>
              <a:rect l="0" t="0" r="r" b="b"/>
              <a:pathLst>
                <a:path w="1144" h="492">
                  <a:moveTo>
                    <a:pt x="0" y="0"/>
                  </a:moveTo>
                  <a:lnTo>
                    <a:pt x="886" y="0"/>
                  </a:lnTo>
                  <a:lnTo>
                    <a:pt x="1143" y="218"/>
                  </a:lnTo>
                  <a:lnTo>
                    <a:pt x="906" y="491"/>
                  </a:lnTo>
                  <a:lnTo>
                    <a:pt x="0" y="491"/>
                  </a:lnTo>
                  <a:lnTo>
                    <a:pt x="0" y="0"/>
                  </a:lnTo>
                </a:path>
              </a:pathLst>
            </a:custGeom>
            <a:solidFill>
              <a:srgbClr val="6773B6"/>
            </a:solidFill>
            <a:ln w="12700" cap="rnd" cmpd="sng">
              <a:solidFill>
                <a:schemeClr val="tx1"/>
              </a:solidFill>
              <a:prstDash val="solid"/>
              <a:round/>
              <a:headEnd type="none" w="sm" len="sm"/>
              <a:tailEnd type="none" w="sm" len="sm"/>
            </a:ln>
            <a:effectLst>
              <a:outerShdw blurRad="317500" dist="38100" dir="2700000" sx="96000" sy="96000" algn="tl" rotWithShape="0">
                <a:prstClr val="black">
                  <a:alpha val="40000"/>
                </a:prstClr>
              </a:outerShdw>
            </a:effectLst>
            <a:extLst/>
          </p:spPr>
          <p:txBody>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endParaRPr lang="sv-SE" sz="1800"/>
            </a:p>
          </p:txBody>
        </p:sp>
        <p:sp>
          <p:nvSpPr>
            <p:cNvPr id="14" name="Rectangle 13"/>
            <p:cNvSpPr>
              <a:spLocks noChangeArrowheads="1"/>
            </p:cNvSpPr>
            <p:nvPr/>
          </p:nvSpPr>
          <p:spPr bwMode="auto">
            <a:xfrm>
              <a:off x="4550" y="1166"/>
              <a:ext cx="295" cy="3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800" b="1" dirty="0"/>
                <a:t>UT</a:t>
              </a:r>
            </a:p>
          </p:txBody>
        </p:sp>
      </p:grpSp>
      <p:sp>
        <p:nvSpPr>
          <p:cNvPr id="2" name="Rubrik 1"/>
          <p:cNvSpPr>
            <a:spLocks noGrp="1"/>
          </p:cNvSpPr>
          <p:nvPr>
            <p:ph type="title"/>
          </p:nvPr>
        </p:nvSpPr>
        <p:spPr>
          <a:xfrm>
            <a:off x="2928828" y="655165"/>
            <a:ext cx="8061523" cy="539750"/>
          </a:xfrm>
        </p:spPr>
        <p:txBody>
          <a:bodyPr/>
          <a:lstStyle/>
          <a:p>
            <a:r>
              <a:rPr lang="sv-SE" sz="2200" dirty="0"/>
              <a:t>Principerna för en växtnäringsbalans</a:t>
            </a:r>
          </a:p>
        </p:txBody>
      </p:sp>
      <p:sp>
        <p:nvSpPr>
          <p:cNvPr id="15" name="Rectangle 11"/>
          <p:cNvSpPr>
            <a:spLocks noChangeArrowheads="1"/>
          </p:cNvSpPr>
          <p:nvPr/>
        </p:nvSpPr>
        <p:spPr bwMode="auto">
          <a:xfrm>
            <a:off x="8299743" y="2116790"/>
            <a:ext cx="775853"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050" b="1" dirty="0"/>
              <a:t>Produkter</a:t>
            </a:r>
          </a:p>
        </p:txBody>
      </p:sp>
      <p:sp>
        <p:nvSpPr>
          <p:cNvPr id="8" name="textruta 7"/>
          <p:cNvSpPr txBox="1"/>
          <p:nvPr/>
        </p:nvSpPr>
        <p:spPr>
          <a:xfrm>
            <a:off x="2881968" y="3719814"/>
            <a:ext cx="3162275" cy="2246769"/>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När du gör en växtnäringsbalans i Greppa Näringen utgör ”gårdsgrinden” avgränsningen för vad som ska ingå i balansen eller inte. Produkter som köps in eller säljs från gården ska ingå. Interna flöden på gården ska däremot inte med. Till exempel foder som odlas på den egna gården eller spridning av egen stallgödsel.</a:t>
            </a:r>
          </a:p>
        </p:txBody>
      </p:sp>
      <p:sp>
        <p:nvSpPr>
          <p:cNvPr id="3" name="textruta 2"/>
          <p:cNvSpPr txBox="1"/>
          <p:nvPr/>
        </p:nvSpPr>
        <p:spPr>
          <a:xfrm>
            <a:off x="6141204" y="3730269"/>
            <a:ext cx="3226279" cy="2031325"/>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Växtnäringsbalanser kan även göras inom andra avgränsningar. Till exempel kan man göra en fältbalans för att se näringsflödet inom växtodlingen. Det går också att skala upp på regions- eller nationell nivå. Exempelvis gör SCB nationella näringsbalanser vartannat år för Sveriges jordbruksmark.</a:t>
            </a:r>
          </a:p>
        </p:txBody>
      </p:sp>
      <p:pic>
        <p:nvPicPr>
          <p:cNvPr id="16" name="Bildobjekt 1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23240" y="1528576"/>
            <a:ext cx="4042005" cy="1598157"/>
          </a:xfrm>
          <a:prstGeom prst="rect">
            <a:avLst/>
          </a:prstGeom>
        </p:spPr>
      </p:pic>
    </p:spTree>
    <p:extLst>
      <p:ext uri="{BB962C8B-B14F-4D97-AF65-F5344CB8AC3E}">
        <p14:creationId xmlns:p14="http://schemas.microsoft.com/office/powerpoint/2010/main" val="107758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31004" y="582471"/>
            <a:ext cx="8061523" cy="539750"/>
          </a:xfrm>
        </p:spPr>
        <p:txBody>
          <a:bodyPr/>
          <a:lstStyle/>
          <a:p>
            <a:r>
              <a:rPr lang="sv-SE" sz="2200" dirty="0"/>
              <a:t>Instruktion Vera: Produkter in</a:t>
            </a:r>
          </a:p>
        </p:txBody>
      </p:sp>
      <p:pic>
        <p:nvPicPr>
          <p:cNvPr id="4" name="Platshållare för innehåll 3" descr="Instruktion för att lägga in produkter in till gården i Vera. "/>
          <p:cNvPicPr>
            <a:picLocks noGrp="1" noChangeAspect="1"/>
          </p:cNvPicPr>
          <p:nvPr>
            <p:ph idx="1"/>
          </p:nvPr>
        </p:nvPicPr>
        <p:blipFill>
          <a:blip r:embed="rId2"/>
          <a:stretch>
            <a:fillRect/>
          </a:stretch>
        </p:blipFill>
        <p:spPr>
          <a:xfrm>
            <a:off x="2931004" y="1296174"/>
            <a:ext cx="9098822" cy="4969638"/>
          </a:xfrm>
          <a:prstGeom prst="rect">
            <a:avLst/>
          </a:prstGeom>
        </p:spPr>
      </p:pic>
      <p:sp>
        <p:nvSpPr>
          <p:cNvPr id="7" name="Textruta 40"/>
          <p:cNvSpPr txBox="1"/>
          <p:nvPr/>
        </p:nvSpPr>
        <p:spPr>
          <a:xfrm>
            <a:off x="3604998" y="2690790"/>
            <a:ext cx="1173956" cy="863419"/>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hangingPunct="0">
              <a:spcAft>
                <a:spcPts val="900"/>
              </a:spcAft>
            </a:pPr>
            <a:r>
              <a:rPr lang="sv-SE" sz="1050" dirty="0">
                <a:solidFill>
                  <a:srgbClr val="000508"/>
                </a:solidFill>
                <a:latin typeface="Times New Roman" panose="02020603050405020304" pitchFamily="18" charset="0"/>
                <a:ea typeface="Times New Roman" panose="02020603050405020304" pitchFamily="18" charset="0"/>
              </a:rPr>
              <a:t>Här klickar du för att få fram beräkningshjälpen för att räkna ut nytt kväveinnehåll</a:t>
            </a:r>
          </a:p>
        </p:txBody>
      </p:sp>
      <p:cxnSp>
        <p:nvCxnSpPr>
          <p:cNvPr id="9" name="Rak pil 8">
            <a:extLst>
              <a:ext uri="{C183D7F6-B498-43B3-948B-1728B52AA6E4}">
                <adec:decorative xmlns:adec="http://schemas.microsoft.com/office/drawing/2017/decorative" val="1"/>
              </a:ext>
            </a:extLst>
          </p:cNvPr>
          <p:cNvCxnSpPr>
            <a:cxnSpLocks/>
          </p:cNvCxnSpPr>
          <p:nvPr/>
        </p:nvCxnSpPr>
        <p:spPr>
          <a:xfrm>
            <a:off x="4637131" y="2888842"/>
            <a:ext cx="778248" cy="10705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672945" y="1296174"/>
            <a:ext cx="1745590" cy="4832092"/>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Under fliken Produkter In lägger du in mängden använda produkter som köps in till gården. </a:t>
            </a:r>
          </a:p>
          <a:p>
            <a:endParaRPr lang="sv-SE" sz="1400" dirty="0">
              <a:solidFill>
                <a:schemeClr val="accent1"/>
              </a:solidFill>
              <a:latin typeface="Arial" panose="020B0604020202020204" pitchFamily="34" charset="0"/>
              <a:cs typeface="Arial" panose="020B0604020202020204" pitchFamily="34" charset="0"/>
            </a:endParaRPr>
          </a:p>
          <a:p>
            <a:r>
              <a:rPr lang="sv-SE" sz="1400" dirty="0">
                <a:solidFill>
                  <a:schemeClr val="accent1"/>
                </a:solidFill>
                <a:latin typeface="Arial" panose="020B0604020202020204" pitchFamily="34" charset="0"/>
                <a:cs typeface="Arial" panose="020B0604020202020204" pitchFamily="34" charset="0"/>
              </a:rPr>
              <a:t>Tänk på att ta med t.ex. mineralgödsel som blivit kvar från tidigare år, om det används det året som du gör växtnärings-balansen för.</a:t>
            </a:r>
          </a:p>
          <a:p>
            <a:endParaRPr lang="sv-SE" sz="1400" dirty="0">
              <a:solidFill>
                <a:schemeClr val="accent1"/>
              </a:solidFill>
              <a:latin typeface="Arial" panose="020B0604020202020204" pitchFamily="34" charset="0"/>
              <a:cs typeface="Arial" panose="020B0604020202020204" pitchFamily="34" charset="0"/>
            </a:endParaRPr>
          </a:p>
          <a:p>
            <a:r>
              <a:rPr lang="sv-SE" sz="1400" dirty="0">
                <a:solidFill>
                  <a:schemeClr val="accent1"/>
                </a:solidFill>
                <a:latin typeface="Arial" panose="020B0604020202020204" pitchFamily="34" charset="0"/>
                <a:cs typeface="Arial" panose="020B0604020202020204" pitchFamily="34" charset="0"/>
              </a:rPr>
              <a:t>Vill du räkna fram ett nytt kväve-innehåll utifrån proteinhalt klickar du på     - symbolen framför N:et</a:t>
            </a:r>
          </a:p>
        </p:txBody>
      </p:sp>
      <p:pic>
        <p:nvPicPr>
          <p:cNvPr id="11" name="Bildobjekt 10" descr="molekyl bild"/>
          <p:cNvPicPr>
            <a:picLocks noChangeAspect="1"/>
          </p:cNvPicPr>
          <p:nvPr/>
        </p:nvPicPr>
        <p:blipFill>
          <a:blip r:embed="rId3"/>
          <a:stretch>
            <a:fillRect/>
          </a:stretch>
        </p:blipFill>
        <p:spPr>
          <a:xfrm>
            <a:off x="2279576" y="5661249"/>
            <a:ext cx="185738" cy="207169"/>
          </a:xfrm>
          <a:prstGeom prst="rect">
            <a:avLst/>
          </a:prstGeom>
        </p:spPr>
      </p:pic>
    </p:spTree>
    <p:extLst>
      <p:ext uri="{BB962C8B-B14F-4D97-AF65-F5344CB8AC3E}">
        <p14:creationId xmlns:p14="http://schemas.microsoft.com/office/powerpoint/2010/main" val="220970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200" dirty="0"/>
              <a:t>Instruktion Vera: Produkter ut</a:t>
            </a:r>
          </a:p>
        </p:txBody>
      </p:sp>
      <p:pic>
        <p:nvPicPr>
          <p:cNvPr id="4" name="Platshållare för innehåll 3" descr="Instruktion för att lägga in produkter ut från gården i Vera. "/>
          <p:cNvPicPr>
            <a:picLocks noGrp="1" noChangeAspect="1"/>
          </p:cNvPicPr>
          <p:nvPr>
            <p:ph idx="1"/>
          </p:nvPr>
        </p:nvPicPr>
        <p:blipFill>
          <a:blip r:embed="rId2"/>
          <a:stretch>
            <a:fillRect/>
          </a:stretch>
        </p:blipFill>
        <p:spPr>
          <a:xfrm>
            <a:off x="3140411" y="1441130"/>
            <a:ext cx="8410045" cy="4870894"/>
          </a:xfrm>
          <a:prstGeom prst="rect">
            <a:avLst/>
          </a:prstGeom>
        </p:spPr>
      </p:pic>
      <p:sp>
        <p:nvSpPr>
          <p:cNvPr id="5" name="textruta 4"/>
          <p:cNvSpPr txBox="1"/>
          <p:nvPr/>
        </p:nvSpPr>
        <p:spPr>
          <a:xfrm>
            <a:off x="901111" y="1982450"/>
            <a:ext cx="1755092" cy="2893100"/>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Under Produkter Ut lägger du till den mängd produkter som säljs från gården. </a:t>
            </a:r>
          </a:p>
          <a:p>
            <a:endParaRPr lang="sv-SE" sz="1400" dirty="0">
              <a:solidFill>
                <a:schemeClr val="accent1"/>
              </a:solidFill>
              <a:latin typeface="Arial" panose="020B0604020202020204" pitchFamily="34" charset="0"/>
              <a:cs typeface="Arial" panose="020B0604020202020204" pitchFamily="34" charset="0"/>
            </a:endParaRPr>
          </a:p>
          <a:p>
            <a:r>
              <a:rPr lang="sv-SE" sz="1400" dirty="0">
                <a:solidFill>
                  <a:schemeClr val="accent1"/>
                </a:solidFill>
                <a:latin typeface="Arial" panose="020B0604020202020204" pitchFamily="34" charset="0"/>
                <a:cs typeface="Arial" panose="020B0604020202020204" pitchFamily="34" charset="0"/>
              </a:rPr>
              <a:t>Tänk på att till exempel överlagrad spannmål ska räknas på det år den skördades och inte på det år den säljs. </a:t>
            </a:r>
          </a:p>
        </p:txBody>
      </p:sp>
    </p:spTree>
    <p:extLst>
      <p:ext uri="{BB962C8B-B14F-4D97-AF65-F5344CB8AC3E}">
        <p14:creationId xmlns:p14="http://schemas.microsoft.com/office/powerpoint/2010/main" val="403296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81882" y="587219"/>
            <a:ext cx="8061523" cy="539750"/>
          </a:xfrm>
        </p:spPr>
        <p:txBody>
          <a:bodyPr/>
          <a:lstStyle/>
          <a:p>
            <a:r>
              <a:rPr lang="sv-SE" sz="2200" dirty="0"/>
              <a:t>Instruktion Vera: Egna produkter</a:t>
            </a:r>
          </a:p>
        </p:txBody>
      </p:sp>
      <p:pic>
        <p:nvPicPr>
          <p:cNvPr id="4" name="Platshållare för innehåll 3" descr="Instruktion för att lägga in egna produkter in till gården i Vera. "/>
          <p:cNvPicPr>
            <a:picLocks noGrp="1" noChangeAspect="1"/>
          </p:cNvPicPr>
          <p:nvPr>
            <p:ph idx="1"/>
          </p:nvPr>
        </p:nvPicPr>
        <p:blipFill>
          <a:blip r:embed="rId2"/>
          <a:stretch>
            <a:fillRect/>
          </a:stretch>
        </p:blipFill>
        <p:spPr>
          <a:xfrm>
            <a:off x="4655840" y="1340769"/>
            <a:ext cx="6858122" cy="4997887"/>
          </a:xfrm>
          <a:prstGeom prst="rect">
            <a:avLst/>
          </a:prstGeom>
        </p:spPr>
      </p:pic>
      <p:sp>
        <p:nvSpPr>
          <p:cNvPr id="5" name="textruta 4"/>
          <p:cNvSpPr txBox="1"/>
          <p:nvPr/>
        </p:nvSpPr>
        <p:spPr>
          <a:xfrm>
            <a:off x="2269108" y="2628781"/>
            <a:ext cx="2321659" cy="1600438"/>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Om en produkt inte finns med i produktlistan kan du lägga till den som en egen produkt. Den finns sedan med bland produkterna och du kan lägga in den för vilken kund som helst.</a:t>
            </a:r>
          </a:p>
        </p:txBody>
      </p:sp>
    </p:spTree>
    <p:extLst>
      <p:ext uri="{BB962C8B-B14F-4D97-AF65-F5344CB8AC3E}">
        <p14:creationId xmlns:p14="http://schemas.microsoft.com/office/powerpoint/2010/main" val="248539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54317" y="610377"/>
            <a:ext cx="8061523" cy="539750"/>
          </a:xfrm>
        </p:spPr>
        <p:txBody>
          <a:bodyPr/>
          <a:lstStyle/>
          <a:p>
            <a:r>
              <a:rPr lang="sv-SE" sz="2200" dirty="0"/>
              <a:t>Kvävefixeringsmodell</a:t>
            </a:r>
          </a:p>
        </p:txBody>
      </p:sp>
      <p:sp>
        <p:nvSpPr>
          <p:cNvPr id="3" name="Platshållare för innehåll 2"/>
          <p:cNvSpPr>
            <a:spLocks noGrp="1"/>
          </p:cNvSpPr>
          <p:nvPr>
            <p:ph idx="1"/>
          </p:nvPr>
        </p:nvSpPr>
        <p:spPr>
          <a:xfrm>
            <a:off x="1910636" y="1238201"/>
            <a:ext cx="3980734" cy="4771398"/>
          </a:xfrm>
        </p:spPr>
        <p:txBody>
          <a:bodyPr/>
          <a:lstStyle/>
          <a:p>
            <a:r>
              <a:rPr lang="sv-SE" sz="1300" dirty="0"/>
              <a:t>Kvävefixeringsmodellen har tagits fram i Danmark och anpassats av Bodil </a:t>
            </a:r>
            <a:r>
              <a:rPr lang="sv-SE" sz="1300" dirty="0" err="1"/>
              <a:t>Frankow</a:t>
            </a:r>
            <a:r>
              <a:rPr lang="sv-SE" sz="1300" dirty="0"/>
              <a:t>-Lindberg vid SLU (2003). Den bygger på att en viss andel av det kväve som skördas i en gröda är fixerat. Detta är naturligtvis en grov generalisering men mycket bättre än så kan man inte uppskatta kvävefixeringen. </a:t>
            </a:r>
          </a:p>
          <a:p>
            <a:endParaRPr lang="sv-SE" sz="1300" dirty="0"/>
          </a:p>
          <a:p>
            <a:r>
              <a:rPr lang="sv-SE" sz="1300" dirty="0"/>
              <a:t>På ekologiska gårdar är uppskattningen av kvävefixeringen extra viktig. För gröngödsling kommer uppskattningen av det fixerade kvävet</a:t>
            </a:r>
            <a:r>
              <a:rPr lang="sv-SE" sz="1300" strike="sngStrike" dirty="0"/>
              <a:t> </a:t>
            </a:r>
            <a:r>
              <a:rPr lang="sv-SE" sz="1300" dirty="0"/>
              <a:t>alltid att vara osäker. Detta </a:t>
            </a:r>
            <a:r>
              <a:rPr lang="sv-SE" sz="1300" dirty="0">
                <a:solidFill>
                  <a:schemeClr val="tx1"/>
                </a:solidFill>
              </a:rPr>
              <a:t>beror på att man </a:t>
            </a:r>
            <a:r>
              <a:rPr lang="sv-SE" sz="1300" dirty="0"/>
              <a:t>aldrig med säkerhet kan veta vilken skörd och proteinhalt det skulle ha blivit när det handlar om gröngödsling.</a:t>
            </a:r>
          </a:p>
          <a:p>
            <a:endParaRPr lang="sv-SE" sz="1300" dirty="0"/>
          </a:p>
          <a:p>
            <a:r>
              <a:rPr lang="sv-SE" sz="1300" dirty="0"/>
              <a:t>Det finns en beskrivning av kvävefixerings</a:t>
            </a:r>
            <a:r>
              <a:rPr lang="sv-SE" sz="1300" dirty="0">
                <a:solidFill>
                  <a:schemeClr val="accent4">
                    <a:lumMod val="90000"/>
                    <a:lumOff val="10000"/>
                  </a:schemeClr>
                </a:solidFill>
              </a:rPr>
              <a:t>-</a:t>
            </a:r>
            <a:r>
              <a:rPr lang="sv-SE" sz="1300" dirty="0"/>
              <a:t>modellen på</a:t>
            </a:r>
            <a:r>
              <a:rPr lang="sv-SE" sz="1300" dirty="0">
                <a:solidFill>
                  <a:schemeClr val="tx1"/>
                </a:solidFill>
              </a:rPr>
              <a:t> </a:t>
            </a:r>
            <a:r>
              <a:rPr lang="sv-SE" sz="1300" dirty="0">
                <a:solidFill>
                  <a:schemeClr val="tx1"/>
                </a:solidFill>
                <a:hlinkClick r:id="rId2"/>
              </a:rPr>
              <a:t>Greppa Näringens webbplats</a:t>
            </a:r>
            <a:r>
              <a:rPr lang="sv-SE" sz="1300" dirty="0"/>
              <a:t>.</a:t>
            </a:r>
          </a:p>
        </p:txBody>
      </p:sp>
      <p:sp>
        <p:nvSpPr>
          <p:cNvPr id="4" name="Platshållare för innehåll 2"/>
          <p:cNvSpPr txBox="1">
            <a:spLocks/>
          </p:cNvSpPr>
          <p:nvPr/>
        </p:nvSpPr>
        <p:spPr bwMode="auto">
          <a:xfrm>
            <a:off x="5908684" y="1305397"/>
            <a:ext cx="4332652" cy="515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Modellen bygger på följande principer </a:t>
            </a:r>
          </a:p>
          <a:p>
            <a:pPr lvl="1"/>
            <a:r>
              <a:rPr lang="sv-SE" sz="1300" dirty="0"/>
              <a:t>I en blandning av gräs och klöver kommer gräset att ta upp merparten av det tillgängliga </a:t>
            </a:r>
            <a:r>
              <a:rPr lang="sv-SE" sz="1300" dirty="0">
                <a:solidFill>
                  <a:schemeClr val="accent1"/>
                </a:solidFill>
              </a:rPr>
              <a:t>mineralkvävet.</a:t>
            </a:r>
          </a:p>
          <a:p>
            <a:pPr lvl="1"/>
            <a:endParaRPr lang="sv-SE" sz="1300" dirty="0"/>
          </a:p>
          <a:p>
            <a:pPr lvl="1"/>
            <a:r>
              <a:rPr lang="sv-SE" sz="1300" dirty="0"/>
              <a:t>I en blandning av gräs och klöver försörjs klövern i huvudsak av fixerat kväve om inte grödan har fått extremt höga kvävegivor. Därmed </a:t>
            </a:r>
            <a:r>
              <a:rPr lang="sv-SE" sz="1300" dirty="0">
                <a:solidFill>
                  <a:schemeClr val="accent1"/>
                </a:solidFill>
              </a:rPr>
              <a:t>är skördad mängd kväve i klövern ett bra mått på fixeringen. Försök har visat att ungefär samma mängd kväve fixeras per kg klöver oavsett gödslingsnivå</a:t>
            </a:r>
          </a:p>
          <a:p>
            <a:pPr lvl="1"/>
            <a:endParaRPr lang="sv-SE" sz="1300" dirty="0"/>
          </a:p>
          <a:p>
            <a:pPr lvl="1"/>
            <a:r>
              <a:rPr lang="sv-SE" sz="1300" dirty="0"/>
              <a:t>Kvävegödsling till en klöver/gräsvall stimulerar gräsens tillväxt. Därmed reduceras mängden klöver och så även kvävefixeringen. Reduktionen av kvävefixering vid kvävegödsling i en klöver/gräsvall beror framför allt på att klöverandelen minskar och inte på att klövern tar upp tillfört kväve. Detta är förklaringen till att kvävefixeringen inte ändras när kväve tillförs. Att kvävegiva ändå finns med är för att kunna göra avstämningen av kväveeffektiviteten. </a:t>
            </a:r>
          </a:p>
          <a:p>
            <a:endParaRPr lang="sv-SE" sz="1300" dirty="0"/>
          </a:p>
        </p:txBody>
      </p:sp>
      <p:pic>
        <p:nvPicPr>
          <p:cNvPr id="7" name="Bildobjekt 6">
            <a:extLst>
              <a:ext uri="{C183D7F6-B498-43B3-948B-1728B52AA6E4}">
                <adec:decorative xmlns:adec="http://schemas.microsoft.com/office/drawing/2017/decorative" val="1"/>
              </a:ext>
            </a:extLst>
          </p:cNvPr>
          <p:cNvPicPr>
            <a:picLocks noChangeAspect="1"/>
          </p:cNvPicPr>
          <p:nvPr/>
        </p:nvPicPr>
        <p:blipFill rotWithShape="1">
          <a:blip r:embed="rId3"/>
          <a:srcRect l="172" t="24096" b="17485"/>
          <a:stretch/>
        </p:blipFill>
        <p:spPr>
          <a:xfrm>
            <a:off x="1927950" y="5467281"/>
            <a:ext cx="2896117" cy="1129857"/>
          </a:xfrm>
          <a:prstGeom prst="rect">
            <a:avLst/>
          </a:prstGeom>
        </p:spPr>
      </p:pic>
      <p:sp>
        <p:nvSpPr>
          <p:cNvPr id="8" name="textruta 7"/>
          <p:cNvSpPr txBox="1"/>
          <p:nvPr/>
        </p:nvSpPr>
        <p:spPr>
          <a:xfrm>
            <a:off x="2196891" y="6320139"/>
            <a:ext cx="1880801" cy="276999"/>
          </a:xfrm>
          <a:prstGeom prst="rect">
            <a:avLst/>
          </a:prstGeom>
          <a:noFill/>
        </p:spPr>
        <p:txBody>
          <a:bodyPr wrap="square" rtlCol="0">
            <a:spAutoFit/>
          </a:bodyPr>
          <a:lstStyle/>
          <a:p>
            <a:r>
              <a:rPr lang="sv-SE" sz="1200" dirty="0">
                <a:solidFill>
                  <a:schemeClr val="accent6"/>
                </a:solidFill>
              </a:rPr>
              <a:t>Foto: Mårten Svensson</a:t>
            </a:r>
          </a:p>
        </p:txBody>
      </p:sp>
    </p:spTree>
    <p:extLst>
      <p:ext uri="{BB962C8B-B14F-4D97-AF65-F5344CB8AC3E}">
        <p14:creationId xmlns:p14="http://schemas.microsoft.com/office/powerpoint/2010/main" val="73324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93421" y="681445"/>
            <a:ext cx="7441478" cy="404813"/>
          </a:xfrm>
        </p:spPr>
        <p:txBody>
          <a:bodyPr/>
          <a:lstStyle/>
          <a:p>
            <a:r>
              <a:rPr lang="sv-SE" sz="2200" dirty="0"/>
              <a:t>Ger kvävefixeringen rimliga värden för fixerat kväve?</a:t>
            </a:r>
          </a:p>
        </p:txBody>
      </p:sp>
      <p:sp>
        <p:nvSpPr>
          <p:cNvPr id="3" name="Platshållare för innehåll 2" descr="Markera kväveeffektivitets formel.&#10;Skördat kväve/(gödselkväve* + fixerat kväve+ 90 kg i markleverans) "/>
          <p:cNvSpPr>
            <a:spLocks noGrp="1"/>
          </p:cNvSpPr>
          <p:nvPr>
            <p:ph idx="1"/>
          </p:nvPr>
        </p:nvSpPr>
        <p:spPr>
          <a:xfrm>
            <a:off x="1787060" y="1151999"/>
            <a:ext cx="3966041" cy="5486091"/>
          </a:xfrm>
        </p:spPr>
        <p:txBody>
          <a:bodyPr/>
          <a:lstStyle/>
          <a:p>
            <a:endParaRPr lang="sv-SE" sz="1300" dirty="0"/>
          </a:p>
          <a:p>
            <a:r>
              <a:rPr lang="sv-SE" sz="1300" dirty="0"/>
              <a:t>Beräkningen av kvävefixeringen kan aldrig bli annat än en uppskattning. I VERA görs en kontroll av rimligheten för en beräknad mängd fixerat kväve genom en beräkning av kväveeffektiviteten. Det vill säga utnyttjandegraden av kvävet.</a:t>
            </a:r>
          </a:p>
          <a:p>
            <a:pPr marL="0" indent="0">
              <a:buNone/>
            </a:pPr>
            <a:endParaRPr lang="sv-SE" sz="1300" dirty="0"/>
          </a:p>
          <a:p>
            <a:r>
              <a:rPr lang="sv-SE" sz="1300" dirty="0"/>
              <a:t>För att få fram kväveeffektiviteten används formeln: </a:t>
            </a:r>
            <a:br>
              <a:rPr lang="sv-SE" sz="1300" dirty="0"/>
            </a:br>
            <a:br>
              <a:rPr lang="sv-SE" sz="1300" dirty="0"/>
            </a:br>
            <a:r>
              <a:rPr lang="sv-SE" sz="1300" dirty="0"/>
              <a:t>Skördat kväve/(gödselkväve* + fixerat kväve</a:t>
            </a:r>
          </a:p>
          <a:p>
            <a:pPr marL="266700" indent="0" defTabSz="179388">
              <a:buNone/>
            </a:pPr>
            <a:r>
              <a:rPr lang="sv-SE" sz="1300" dirty="0"/>
              <a:t>	+ 90 kg i markleverans) </a:t>
            </a:r>
            <a:br>
              <a:rPr lang="sv-SE" sz="1300" dirty="0"/>
            </a:br>
            <a:br>
              <a:rPr lang="sv-SE" sz="1300" dirty="0"/>
            </a:br>
            <a:r>
              <a:rPr lang="sv-SE" sz="1300" i="1" dirty="0"/>
              <a:t>*den effekt man får av tillfört kväve jämfört med mineralgödsel </a:t>
            </a:r>
          </a:p>
          <a:p>
            <a:pPr marL="266700" indent="0" defTabSz="179388">
              <a:buNone/>
            </a:pPr>
            <a:endParaRPr lang="sv-SE" sz="1300" i="1" dirty="0"/>
          </a:p>
          <a:p>
            <a:r>
              <a:rPr lang="sv-SE" sz="1300" dirty="0"/>
              <a:t>I försök med uppmätt kvävefixering ligger den beräknade kväveeffektiviteten i genomsnitt på ca 50%. I rena gräsvallar ligger den på ca 70%. Det är alltid en svårighet att uppskatta klöverandelen. Om det vid en kontroll av rimligheten visar sig att vallen har betydligt högre eller lägre värde än 50 % bör du överväga att justera uppskattningen av andelen klöver.</a:t>
            </a:r>
          </a:p>
          <a:p>
            <a:endParaRPr lang="sv-SE" sz="1300" dirty="0"/>
          </a:p>
        </p:txBody>
      </p:sp>
      <p:sp>
        <p:nvSpPr>
          <p:cNvPr id="4" name="Rektangel 3">
            <a:extLst>
              <a:ext uri="{C183D7F6-B498-43B3-948B-1728B52AA6E4}">
                <adec:decorative xmlns:adec="http://schemas.microsoft.com/office/drawing/2017/decorative" val="1"/>
              </a:ext>
            </a:extLst>
          </p:cNvPr>
          <p:cNvSpPr/>
          <p:nvPr/>
        </p:nvSpPr>
        <p:spPr>
          <a:xfrm>
            <a:off x="3467101" y="-2017807"/>
            <a:ext cx="4572000" cy="715581"/>
          </a:xfrm>
          <a:prstGeom prst="rect">
            <a:avLst/>
          </a:prstGeom>
        </p:spPr>
        <p:txBody>
          <a:bodyPr>
            <a:spAutoFit/>
          </a:bodyPr>
          <a:lstStyle/>
          <a:p>
            <a:r>
              <a:rPr lang="sv-SE" sz="1350" dirty="0"/>
              <a:t> </a:t>
            </a:r>
          </a:p>
          <a:p>
            <a:r>
              <a:rPr lang="sv-SE" sz="1350" dirty="0"/>
              <a:t> </a:t>
            </a:r>
          </a:p>
          <a:p>
            <a:endParaRPr lang="sv-SE" sz="1350" dirty="0"/>
          </a:p>
        </p:txBody>
      </p:sp>
      <p:sp>
        <p:nvSpPr>
          <p:cNvPr id="5" name="Platshållare för innehåll 2"/>
          <p:cNvSpPr txBox="1">
            <a:spLocks/>
          </p:cNvSpPr>
          <p:nvPr/>
        </p:nvSpPr>
        <p:spPr bwMode="auto">
          <a:xfrm>
            <a:off x="6096000" y="1151999"/>
            <a:ext cx="3816915" cy="372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300" dirty="0"/>
          </a:p>
          <a:p>
            <a:r>
              <a:rPr lang="sv-SE" sz="1300" dirty="0"/>
              <a:t>I en gröngödslingsvall måste du uppskatta den skörd som skulle kunna ha bärgats från fältet. Kvävefixeringen minskar något när all grönmassa återförs eftersom frigjort kväve fungerar som en gödsling.  </a:t>
            </a:r>
          </a:p>
          <a:p>
            <a:endParaRPr lang="sv-SE" sz="1300" dirty="0"/>
          </a:p>
          <a:p>
            <a:r>
              <a:rPr lang="sv-SE" sz="1300" dirty="0"/>
              <a:t>Skörden från en betesvall blir aldrig uppmätt. För att kunna beräkna fixeringen måste du använda schablonskördar. De betande djuren gödslar betesvallen och en situation liknande den i en gröngödslingsvall uppstår.</a:t>
            </a:r>
          </a:p>
          <a:p>
            <a:endParaRPr lang="sv-SE" sz="1300" dirty="0"/>
          </a:p>
        </p:txBody>
      </p:sp>
      <p:pic>
        <p:nvPicPr>
          <p:cNvPr id="8" name="Bildobjekt 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38901" y="4166956"/>
            <a:ext cx="3432306" cy="2288204"/>
          </a:xfrm>
          <a:prstGeom prst="rect">
            <a:avLst/>
          </a:prstGeom>
        </p:spPr>
      </p:pic>
      <p:sp>
        <p:nvSpPr>
          <p:cNvPr id="9" name="textruta 8"/>
          <p:cNvSpPr txBox="1"/>
          <p:nvPr/>
        </p:nvSpPr>
        <p:spPr>
          <a:xfrm>
            <a:off x="7858898" y="6387699"/>
            <a:ext cx="2277851" cy="276999"/>
          </a:xfrm>
          <a:prstGeom prst="rect">
            <a:avLst/>
          </a:prstGeom>
          <a:noFill/>
        </p:spPr>
        <p:txBody>
          <a:bodyPr wrap="square" rtlCol="0">
            <a:spAutoFit/>
          </a:bodyPr>
          <a:lstStyle/>
          <a:p>
            <a:pPr algn="r"/>
            <a:r>
              <a:rPr lang="sv-SE" sz="1200" dirty="0">
                <a:solidFill>
                  <a:srgbClr val="000508"/>
                </a:solidFill>
              </a:rPr>
              <a:t>Foto: Janne Andersson</a:t>
            </a:r>
          </a:p>
        </p:txBody>
      </p:sp>
      <p:sp>
        <p:nvSpPr>
          <p:cNvPr id="6" name="Rektangel 5">
            <a:extLst>
              <a:ext uri="{C183D7F6-B498-43B3-948B-1728B52AA6E4}">
                <adec:decorative xmlns:adec="http://schemas.microsoft.com/office/drawing/2017/decorative" val="1"/>
              </a:ext>
            </a:extLst>
          </p:cNvPr>
          <p:cNvSpPr/>
          <p:nvPr/>
        </p:nvSpPr>
        <p:spPr>
          <a:xfrm>
            <a:off x="2003192" y="3540483"/>
            <a:ext cx="3533775" cy="5354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644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25761" y="564450"/>
            <a:ext cx="7700718" cy="539750"/>
          </a:xfrm>
        </p:spPr>
        <p:txBody>
          <a:bodyPr/>
          <a:lstStyle/>
          <a:p>
            <a:r>
              <a:rPr lang="sv-SE" sz="2200" dirty="0"/>
              <a:t>Exempel på mängd fixerat kväve</a:t>
            </a:r>
          </a:p>
        </p:txBody>
      </p:sp>
      <p:graphicFrame>
        <p:nvGraphicFramePr>
          <p:cNvPr id="4" name="Tabell 3"/>
          <p:cNvGraphicFramePr>
            <a:graphicFrameLocks noGrp="1"/>
          </p:cNvGraphicFramePr>
          <p:nvPr>
            <p:extLst>
              <p:ext uri="{D42A27DB-BD31-4B8C-83A1-F6EECF244321}">
                <p14:modId xmlns:p14="http://schemas.microsoft.com/office/powerpoint/2010/main" val="2790018074"/>
              </p:ext>
            </p:extLst>
          </p:nvPr>
        </p:nvGraphicFramePr>
        <p:xfrm>
          <a:off x="2744009" y="1546432"/>
          <a:ext cx="6829532" cy="4415824"/>
        </p:xfrm>
        <a:graphic>
          <a:graphicData uri="http://schemas.openxmlformats.org/drawingml/2006/table">
            <a:tbl>
              <a:tblPr firstRow="1" bandRow="1">
                <a:tableStyleId>{5C22544A-7EE6-4342-B048-85BDC9FD1C3A}</a:tableStyleId>
              </a:tblPr>
              <a:tblGrid>
                <a:gridCol w="1935708">
                  <a:extLst>
                    <a:ext uri="{9D8B030D-6E8A-4147-A177-3AD203B41FA5}">
                      <a16:colId xmlns:a16="http://schemas.microsoft.com/office/drawing/2014/main" val="20000"/>
                    </a:ext>
                  </a:extLst>
                </a:gridCol>
                <a:gridCol w="1530208">
                  <a:extLst>
                    <a:ext uri="{9D8B030D-6E8A-4147-A177-3AD203B41FA5}">
                      <a16:colId xmlns:a16="http://schemas.microsoft.com/office/drawing/2014/main" val="20001"/>
                    </a:ext>
                  </a:extLst>
                </a:gridCol>
                <a:gridCol w="1684020">
                  <a:extLst>
                    <a:ext uri="{9D8B030D-6E8A-4147-A177-3AD203B41FA5}">
                      <a16:colId xmlns:a16="http://schemas.microsoft.com/office/drawing/2014/main" val="20002"/>
                    </a:ext>
                  </a:extLst>
                </a:gridCol>
                <a:gridCol w="1679596">
                  <a:extLst>
                    <a:ext uri="{9D8B030D-6E8A-4147-A177-3AD203B41FA5}">
                      <a16:colId xmlns:a16="http://schemas.microsoft.com/office/drawing/2014/main" val="20003"/>
                    </a:ext>
                  </a:extLst>
                </a:gridCol>
              </a:tblGrid>
              <a:tr h="526722">
                <a:tc>
                  <a:txBody>
                    <a:bodyPr/>
                    <a:lstStyle/>
                    <a:p>
                      <a:pPr algn="l"/>
                      <a:r>
                        <a:rPr lang="sv-SE" sz="1400" dirty="0"/>
                        <a:t>Kvävefixerande gröda</a:t>
                      </a:r>
                    </a:p>
                  </a:txBody>
                  <a:tcPr/>
                </a:tc>
                <a:tc>
                  <a:txBody>
                    <a:bodyPr/>
                    <a:lstStyle/>
                    <a:p>
                      <a:pPr algn="ctr"/>
                      <a:r>
                        <a:rPr lang="sv-SE" sz="1400" dirty="0"/>
                        <a:t>Skörd </a:t>
                      </a:r>
                    </a:p>
                    <a:p>
                      <a:pPr algn="ctr"/>
                      <a:r>
                        <a:rPr lang="sv-SE" sz="1400" dirty="0"/>
                        <a:t>kg </a:t>
                      </a:r>
                      <a:r>
                        <a:rPr lang="sv-SE" sz="1400" dirty="0" err="1"/>
                        <a:t>ts</a:t>
                      </a:r>
                      <a:r>
                        <a:rPr lang="sv-SE" sz="1400" dirty="0"/>
                        <a:t>/ha</a:t>
                      </a:r>
                    </a:p>
                  </a:txBody>
                  <a:tcPr/>
                </a:tc>
                <a:tc>
                  <a:txBody>
                    <a:bodyPr/>
                    <a:lstStyle/>
                    <a:p>
                      <a:pPr algn="ctr"/>
                      <a:r>
                        <a:rPr lang="sv-SE" sz="1400" dirty="0"/>
                        <a:t>Klöverandel</a:t>
                      </a:r>
                    </a:p>
                    <a:p>
                      <a:pPr algn="ctr"/>
                      <a:r>
                        <a:rPr lang="sv-SE" sz="1400" dirty="0"/>
                        <a:t>%</a:t>
                      </a:r>
                    </a:p>
                  </a:txBody>
                  <a:tcPr/>
                </a:tc>
                <a:tc>
                  <a:txBody>
                    <a:bodyPr/>
                    <a:lstStyle/>
                    <a:p>
                      <a:pPr algn="ctr"/>
                      <a:r>
                        <a:rPr lang="sv-SE" sz="1400" dirty="0"/>
                        <a:t>Fixerat kväve</a:t>
                      </a:r>
                    </a:p>
                    <a:p>
                      <a:pPr algn="ctr"/>
                      <a:r>
                        <a:rPr lang="sv-SE" sz="1400" dirty="0"/>
                        <a:t>kg N/ha</a:t>
                      </a:r>
                    </a:p>
                  </a:txBody>
                  <a:tcPr/>
                </a:tc>
                <a:extLst>
                  <a:ext uri="{0D108BD9-81ED-4DB2-BD59-A6C34878D82A}">
                    <a16:rowId xmlns:a16="http://schemas.microsoft.com/office/drawing/2014/main" val="10000"/>
                  </a:ext>
                </a:extLst>
              </a:tr>
              <a:tr h="388391">
                <a:tc>
                  <a:txBody>
                    <a:bodyPr/>
                    <a:lstStyle/>
                    <a:p>
                      <a:r>
                        <a:rPr lang="sv-SE" sz="1400" dirty="0"/>
                        <a:t>Rödklöver - gräs</a:t>
                      </a:r>
                    </a:p>
                  </a:txBody>
                  <a:tcPr anchor="ctr"/>
                </a:tc>
                <a:tc>
                  <a:txBody>
                    <a:bodyPr/>
                    <a:lstStyle/>
                    <a:p>
                      <a:pPr algn="ctr"/>
                      <a:r>
                        <a:rPr lang="sv-SE" sz="1400" dirty="0"/>
                        <a:t>8 500</a:t>
                      </a:r>
                    </a:p>
                  </a:txBody>
                  <a:tcPr anchor="ctr"/>
                </a:tc>
                <a:tc>
                  <a:txBody>
                    <a:bodyPr/>
                    <a:lstStyle/>
                    <a:p>
                      <a:pPr algn="ctr"/>
                      <a:r>
                        <a:rPr lang="sv-SE" sz="1400" dirty="0"/>
                        <a:t>10</a:t>
                      </a:r>
                    </a:p>
                  </a:txBody>
                  <a:tcPr anchor="ctr"/>
                </a:tc>
                <a:tc>
                  <a:txBody>
                    <a:bodyPr/>
                    <a:lstStyle/>
                    <a:p>
                      <a:pPr algn="ctr"/>
                      <a:r>
                        <a:rPr lang="sv-SE" sz="1400" dirty="0"/>
                        <a:t>46</a:t>
                      </a:r>
                    </a:p>
                  </a:txBody>
                  <a:tcPr anchor="ctr"/>
                </a:tc>
                <a:extLst>
                  <a:ext uri="{0D108BD9-81ED-4DB2-BD59-A6C34878D82A}">
                    <a16:rowId xmlns:a16="http://schemas.microsoft.com/office/drawing/2014/main" val="10001"/>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Rödklöver - gräs</a:t>
                      </a:r>
                    </a:p>
                  </a:txBody>
                  <a:tcPr anchor="ctr"/>
                </a:tc>
                <a:tc>
                  <a:txBody>
                    <a:bodyPr/>
                    <a:lstStyle/>
                    <a:p>
                      <a:pPr algn="ctr"/>
                      <a:r>
                        <a:rPr lang="sv-SE" sz="1400" dirty="0"/>
                        <a:t>8 500 </a:t>
                      </a:r>
                    </a:p>
                  </a:txBody>
                  <a:tcPr anchor="ctr"/>
                </a:tc>
                <a:tc>
                  <a:txBody>
                    <a:bodyPr/>
                    <a:lstStyle/>
                    <a:p>
                      <a:pPr algn="ctr"/>
                      <a:r>
                        <a:rPr lang="sv-SE" sz="1400" dirty="0"/>
                        <a:t>20</a:t>
                      </a:r>
                    </a:p>
                  </a:txBody>
                  <a:tcPr anchor="ctr"/>
                </a:tc>
                <a:tc>
                  <a:txBody>
                    <a:bodyPr/>
                    <a:lstStyle/>
                    <a:p>
                      <a:pPr algn="ctr"/>
                      <a:r>
                        <a:rPr lang="sv-SE" sz="1400" dirty="0"/>
                        <a:t>92</a:t>
                      </a:r>
                    </a:p>
                  </a:txBody>
                  <a:tcPr anchor="ctr"/>
                </a:tc>
                <a:extLst>
                  <a:ext uri="{0D108BD9-81ED-4DB2-BD59-A6C34878D82A}">
                    <a16:rowId xmlns:a16="http://schemas.microsoft.com/office/drawing/2014/main" val="10002"/>
                  </a:ext>
                </a:extLst>
              </a:tr>
              <a:tr h="388391">
                <a:tc>
                  <a:txBody>
                    <a:bodyPr/>
                    <a:lstStyle/>
                    <a:p>
                      <a:r>
                        <a:rPr lang="sv-SE" sz="1400" dirty="0"/>
                        <a:t>Vitklöver - gräs</a:t>
                      </a:r>
                    </a:p>
                  </a:txBody>
                  <a:tcPr anchor="ctr"/>
                </a:tc>
                <a:tc>
                  <a:txBody>
                    <a:bodyPr/>
                    <a:lstStyle/>
                    <a:p>
                      <a:pPr algn="ctr"/>
                      <a:r>
                        <a:rPr lang="sv-SE" sz="1400" dirty="0"/>
                        <a:t>8 500</a:t>
                      </a:r>
                    </a:p>
                  </a:txBody>
                  <a:tcPr anchor="ctr"/>
                </a:tc>
                <a:tc>
                  <a:txBody>
                    <a:bodyPr/>
                    <a:lstStyle/>
                    <a:p>
                      <a:pPr algn="ctr"/>
                      <a:r>
                        <a:rPr lang="sv-SE" sz="1400" dirty="0"/>
                        <a:t>10</a:t>
                      </a:r>
                    </a:p>
                  </a:txBody>
                  <a:tcPr anchor="ctr"/>
                </a:tc>
                <a:tc>
                  <a:txBody>
                    <a:bodyPr/>
                    <a:lstStyle/>
                    <a:p>
                      <a:pPr algn="ctr"/>
                      <a:r>
                        <a:rPr lang="sv-SE" sz="1400" dirty="0"/>
                        <a:t>57</a:t>
                      </a:r>
                    </a:p>
                  </a:txBody>
                  <a:tcPr anchor="ctr"/>
                </a:tc>
                <a:extLst>
                  <a:ext uri="{0D108BD9-81ED-4DB2-BD59-A6C34878D82A}">
                    <a16:rowId xmlns:a16="http://schemas.microsoft.com/office/drawing/2014/main" val="10003"/>
                  </a:ext>
                </a:extLst>
              </a:tr>
              <a:tr h="382907">
                <a:tc>
                  <a:txBody>
                    <a:bodyPr/>
                    <a:lstStyle/>
                    <a:p>
                      <a:r>
                        <a:rPr lang="sv-SE" sz="1400" dirty="0"/>
                        <a:t>Vitklöver - gräs</a:t>
                      </a:r>
                    </a:p>
                  </a:txBody>
                  <a:tcPr anchor="ctr"/>
                </a:tc>
                <a:tc>
                  <a:txBody>
                    <a:bodyPr/>
                    <a:lstStyle/>
                    <a:p>
                      <a:pPr algn="ctr"/>
                      <a:r>
                        <a:rPr lang="sv-SE" sz="1400" dirty="0"/>
                        <a:t>8 500</a:t>
                      </a:r>
                    </a:p>
                  </a:txBody>
                  <a:tcPr anchor="ctr"/>
                </a:tc>
                <a:tc>
                  <a:txBody>
                    <a:bodyPr/>
                    <a:lstStyle/>
                    <a:p>
                      <a:pPr algn="ctr"/>
                      <a:r>
                        <a:rPr lang="sv-SE" sz="1400" dirty="0"/>
                        <a:t>20</a:t>
                      </a:r>
                    </a:p>
                  </a:txBody>
                  <a:tcPr anchor="ctr"/>
                </a:tc>
                <a:tc>
                  <a:txBody>
                    <a:bodyPr/>
                    <a:lstStyle/>
                    <a:p>
                      <a:pPr algn="ctr"/>
                      <a:r>
                        <a:rPr lang="sv-SE" sz="1400" dirty="0"/>
                        <a:t>114</a:t>
                      </a:r>
                    </a:p>
                  </a:txBody>
                  <a:tcPr anchor="ctr"/>
                </a:tc>
                <a:extLst>
                  <a:ext uri="{0D108BD9-81ED-4DB2-BD59-A6C34878D82A}">
                    <a16:rowId xmlns:a16="http://schemas.microsoft.com/office/drawing/2014/main" val="10004"/>
                  </a:ext>
                </a:extLst>
              </a:tr>
              <a:tr h="399067">
                <a:tc>
                  <a:txBody>
                    <a:bodyPr/>
                    <a:lstStyle/>
                    <a:p>
                      <a:r>
                        <a:rPr lang="sv-SE" sz="1400" dirty="0"/>
                        <a:t>Bete – vitklöver - gräs</a:t>
                      </a:r>
                    </a:p>
                  </a:txBody>
                  <a:tcPr anchor="ctr"/>
                </a:tc>
                <a:tc>
                  <a:txBody>
                    <a:bodyPr/>
                    <a:lstStyle/>
                    <a:p>
                      <a:pPr algn="ctr"/>
                      <a:r>
                        <a:rPr lang="sv-SE" sz="1400" dirty="0"/>
                        <a:t>3 000*</a:t>
                      </a:r>
                    </a:p>
                  </a:txBody>
                  <a:tcPr anchor="ctr"/>
                </a:tc>
                <a:tc>
                  <a:txBody>
                    <a:bodyPr/>
                    <a:lstStyle/>
                    <a:p>
                      <a:pPr algn="ctr"/>
                      <a:r>
                        <a:rPr lang="sv-SE" sz="1400" dirty="0"/>
                        <a:t>20</a:t>
                      </a:r>
                    </a:p>
                  </a:txBody>
                  <a:tcPr anchor="ctr"/>
                </a:tc>
                <a:tc>
                  <a:txBody>
                    <a:bodyPr/>
                    <a:lstStyle/>
                    <a:p>
                      <a:pPr algn="ctr"/>
                      <a:r>
                        <a:rPr lang="sv-SE" sz="1400" dirty="0"/>
                        <a:t>45</a:t>
                      </a:r>
                    </a:p>
                  </a:txBody>
                  <a:tcPr anchor="ctr"/>
                </a:tc>
                <a:extLst>
                  <a:ext uri="{0D108BD9-81ED-4DB2-BD59-A6C34878D82A}">
                    <a16:rowId xmlns:a16="http://schemas.microsoft.com/office/drawing/2014/main" val="10005"/>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Gröngödsling</a:t>
                      </a:r>
                    </a:p>
                  </a:txBody>
                  <a:tcPr anchor="ctr"/>
                </a:tc>
                <a:tc>
                  <a:txBody>
                    <a:bodyPr/>
                    <a:lstStyle/>
                    <a:p>
                      <a:pPr algn="ctr"/>
                      <a:r>
                        <a:rPr lang="sv-SE" sz="1400" dirty="0"/>
                        <a:t>5 000*</a:t>
                      </a:r>
                    </a:p>
                  </a:txBody>
                  <a:tcPr anchor="ctr"/>
                </a:tc>
                <a:tc>
                  <a:txBody>
                    <a:bodyPr/>
                    <a:lstStyle/>
                    <a:p>
                      <a:pPr algn="ctr"/>
                      <a:r>
                        <a:rPr lang="sv-SE" sz="1400" dirty="0"/>
                        <a:t>40</a:t>
                      </a:r>
                    </a:p>
                  </a:txBody>
                  <a:tcPr anchor="ctr"/>
                </a:tc>
                <a:tc>
                  <a:txBody>
                    <a:bodyPr/>
                    <a:lstStyle/>
                    <a:p>
                      <a:pPr algn="ctr"/>
                      <a:r>
                        <a:rPr lang="sv-SE" sz="1400" dirty="0"/>
                        <a:t>68</a:t>
                      </a:r>
                    </a:p>
                  </a:txBody>
                  <a:tcPr anchor="ctr"/>
                </a:tc>
                <a:extLst>
                  <a:ext uri="{0D108BD9-81ED-4DB2-BD59-A6C34878D82A}">
                    <a16:rowId xmlns:a16="http://schemas.microsoft.com/office/drawing/2014/main" val="10006"/>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Rödklöver</a:t>
                      </a:r>
                    </a:p>
                  </a:txBody>
                  <a:tcPr anchor="ctr"/>
                </a:tc>
                <a:tc>
                  <a:txBody>
                    <a:bodyPr/>
                    <a:lstStyle/>
                    <a:p>
                      <a:pPr algn="ctr"/>
                      <a:r>
                        <a:rPr lang="sv-SE" sz="1400" dirty="0"/>
                        <a:t>4 000**</a:t>
                      </a:r>
                    </a:p>
                  </a:txBody>
                  <a:tcPr anchor="ctr"/>
                </a:tc>
                <a:tc>
                  <a:txBody>
                    <a:bodyPr/>
                    <a:lstStyle/>
                    <a:p>
                      <a:pPr algn="ctr"/>
                      <a:r>
                        <a:rPr lang="sv-SE" sz="1400" dirty="0"/>
                        <a:t>100</a:t>
                      </a:r>
                    </a:p>
                  </a:txBody>
                  <a:tcPr anchor="ctr"/>
                </a:tc>
                <a:tc>
                  <a:txBody>
                    <a:bodyPr/>
                    <a:lstStyle/>
                    <a:p>
                      <a:pPr algn="ctr"/>
                      <a:r>
                        <a:rPr lang="sv-SE" sz="1400" dirty="0"/>
                        <a:t>184</a:t>
                      </a:r>
                    </a:p>
                  </a:txBody>
                  <a:tcPr anchor="ctr"/>
                </a:tc>
                <a:extLst>
                  <a:ext uri="{0D108BD9-81ED-4DB2-BD59-A6C34878D82A}">
                    <a16:rowId xmlns:a16="http://schemas.microsoft.com/office/drawing/2014/main" val="10007"/>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Vitklöver</a:t>
                      </a:r>
                    </a:p>
                  </a:txBody>
                  <a:tcPr anchor="ctr"/>
                </a:tc>
                <a:tc>
                  <a:txBody>
                    <a:bodyPr/>
                    <a:lstStyle/>
                    <a:p>
                      <a:pPr algn="ctr"/>
                      <a:r>
                        <a:rPr lang="sv-SE" sz="1400" dirty="0"/>
                        <a:t>2 000**</a:t>
                      </a:r>
                    </a:p>
                  </a:txBody>
                  <a:tcPr anchor="ctr"/>
                </a:tc>
                <a:tc>
                  <a:txBody>
                    <a:bodyPr/>
                    <a:lstStyle/>
                    <a:p>
                      <a:pPr algn="ctr"/>
                      <a:r>
                        <a:rPr lang="sv-SE" sz="1400" dirty="0"/>
                        <a:t>100</a:t>
                      </a:r>
                    </a:p>
                  </a:txBody>
                  <a:tcPr anchor="ctr"/>
                </a:tc>
                <a:tc>
                  <a:txBody>
                    <a:bodyPr/>
                    <a:lstStyle/>
                    <a:p>
                      <a:pPr algn="ctr"/>
                      <a:r>
                        <a:rPr lang="sv-SE" sz="1400" dirty="0"/>
                        <a:t>92</a:t>
                      </a:r>
                    </a:p>
                  </a:txBody>
                  <a:tcPr anchor="ctr"/>
                </a:tc>
                <a:extLst>
                  <a:ext uri="{0D108BD9-81ED-4DB2-BD59-A6C34878D82A}">
                    <a16:rowId xmlns:a16="http://schemas.microsoft.com/office/drawing/2014/main" val="10008"/>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Ärter</a:t>
                      </a:r>
                    </a:p>
                  </a:txBody>
                  <a:tcPr anchor="ctr"/>
                </a:tc>
                <a:tc>
                  <a:txBody>
                    <a:bodyPr/>
                    <a:lstStyle/>
                    <a:p>
                      <a:pPr algn="ctr"/>
                      <a:r>
                        <a:rPr lang="sv-SE" sz="1400" dirty="0"/>
                        <a:t>3 500</a:t>
                      </a:r>
                    </a:p>
                  </a:txBody>
                  <a:tcPr anchor="ctr"/>
                </a:tc>
                <a:tc>
                  <a:txBody>
                    <a:bodyPr/>
                    <a:lstStyle/>
                    <a:p>
                      <a:pPr algn="ctr"/>
                      <a:r>
                        <a:rPr lang="sv-SE" sz="1400" dirty="0"/>
                        <a:t>100</a:t>
                      </a:r>
                    </a:p>
                  </a:txBody>
                  <a:tcPr anchor="ctr"/>
                </a:tc>
                <a:tc>
                  <a:txBody>
                    <a:bodyPr/>
                    <a:lstStyle/>
                    <a:p>
                      <a:pPr algn="ctr"/>
                      <a:r>
                        <a:rPr lang="sv-SE" sz="1400" dirty="0"/>
                        <a:t>116</a:t>
                      </a:r>
                    </a:p>
                  </a:txBody>
                  <a:tcPr anchor="ctr"/>
                </a:tc>
                <a:extLst>
                  <a:ext uri="{0D108BD9-81ED-4DB2-BD59-A6C34878D82A}">
                    <a16:rowId xmlns:a16="http://schemas.microsoft.com/office/drawing/2014/main" val="10009"/>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Åkerböna</a:t>
                      </a:r>
                    </a:p>
                  </a:txBody>
                  <a:tcPr anchor="ctr"/>
                </a:tc>
                <a:tc>
                  <a:txBody>
                    <a:bodyPr/>
                    <a:lstStyle/>
                    <a:p>
                      <a:pPr algn="ctr"/>
                      <a:r>
                        <a:rPr lang="sv-SE" sz="1400" dirty="0"/>
                        <a:t>3 500</a:t>
                      </a:r>
                    </a:p>
                  </a:txBody>
                  <a:tcPr anchor="ctr"/>
                </a:tc>
                <a:tc>
                  <a:txBody>
                    <a:bodyPr/>
                    <a:lstStyle/>
                    <a:p>
                      <a:pPr algn="ctr"/>
                      <a:r>
                        <a:rPr lang="sv-SE" sz="1400" dirty="0"/>
                        <a:t>100</a:t>
                      </a:r>
                    </a:p>
                  </a:txBody>
                  <a:tcPr anchor="ctr"/>
                </a:tc>
                <a:tc>
                  <a:txBody>
                    <a:bodyPr/>
                    <a:lstStyle/>
                    <a:p>
                      <a:pPr algn="ctr"/>
                      <a:r>
                        <a:rPr lang="sv-SE" sz="1400" dirty="0"/>
                        <a:t>138</a:t>
                      </a:r>
                    </a:p>
                  </a:txBody>
                  <a:tcPr anchor="ctr"/>
                </a:tc>
                <a:extLst>
                  <a:ext uri="{0D108BD9-81ED-4DB2-BD59-A6C34878D82A}">
                    <a16:rowId xmlns:a16="http://schemas.microsoft.com/office/drawing/2014/main" val="10010"/>
                  </a:ext>
                </a:extLst>
              </a:tr>
            </a:tbl>
          </a:graphicData>
        </a:graphic>
      </p:graphicFrame>
      <p:sp>
        <p:nvSpPr>
          <p:cNvPr id="5" name="textruta 4"/>
          <p:cNvSpPr txBox="1"/>
          <p:nvPr/>
        </p:nvSpPr>
        <p:spPr>
          <a:xfrm>
            <a:off x="2744009" y="5962256"/>
            <a:ext cx="4432111" cy="430887"/>
          </a:xfrm>
          <a:prstGeom prst="rect">
            <a:avLst/>
          </a:prstGeom>
          <a:noFill/>
        </p:spPr>
        <p:txBody>
          <a:bodyPr wrap="square" rtlCol="0">
            <a:spAutoFit/>
          </a:bodyPr>
          <a:lstStyle/>
          <a:p>
            <a:r>
              <a:rPr lang="sv-SE" sz="1100" dirty="0">
                <a:latin typeface="Arial" panose="020B0604020202020204" pitchFamily="34" charset="0"/>
                <a:cs typeface="Arial" panose="020B0604020202020204" pitchFamily="34" charset="0"/>
              </a:rPr>
              <a:t>* För beten och gröngödsling är det svårare att uppskatta skörden. </a:t>
            </a:r>
          </a:p>
          <a:p>
            <a:r>
              <a:rPr lang="sv-SE" sz="1100" dirty="0">
                <a:latin typeface="Arial" panose="020B0604020202020204" pitchFamily="34" charset="0"/>
                <a:cs typeface="Arial" panose="020B0604020202020204" pitchFamily="34" charset="0"/>
              </a:rPr>
              <a:t>  Det här är exempel på normala skördar för dessa grödor</a:t>
            </a:r>
          </a:p>
        </p:txBody>
      </p:sp>
      <p:sp>
        <p:nvSpPr>
          <p:cNvPr id="6" name="textruta 5"/>
          <p:cNvSpPr txBox="1"/>
          <p:nvPr/>
        </p:nvSpPr>
        <p:spPr>
          <a:xfrm>
            <a:off x="7313443" y="5962256"/>
            <a:ext cx="2342534" cy="430887"/>
          </a:xfrm>
          <a:prstGeom prst="rect">
            <a:avLst/>
          </a:prstGeom>
          <a:noFill/>
        </p:spPr>
        <p:txBody>
          <a:bodyPr wrap="square" rtlCol="0">
            <a:spAutoFit/>
          </a:bodyPr>
          <a:lstStyle/>
          <a:p>
            <a:r>
              <a:rPr lang="sv-SE" sz="1100" dirty="0">
                <a:latin typeface="Arial" panose="020B0604020202020204" pitchFamily="34" charset="0"/>
                <a:cs typeface="Arial" panose="020B0604020202020204" pitchFamily="34" charset="0"/>
              </a:rPr>
              <a:t>** Total mängd grönmassa – ej fröskörd</a:t>
            </a:r>
          </a:p>
        </p:txBody>
      </p:sp>
    </p:spTree>
    <p:extLst>
      <p:ext uri="{BB962C8B-B14F-4D97-AF65-F5344CB8AC3E}">
        <p14:creationId xmlns:p14="http://schemas.microsoft.com/office/powerpoint/2010/main" val="260591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200" dirty="0"/>
              <a:t>Syfte och mål</a:t>
            </a:r>
          </a:p>
        </p:txBody>
      </p:sp>
      <p:sp>
        <p:nvSpPr>
          <p:cNvPr id="3" name="Platshållare för innehåll 2"/>
          <p:cNvSpPr>
            <a:spLocks noGrp="1"/>
          </p:cNvSpPr>
          <p:nvPr>
            <p:ph idx="1"/>
          </p:nvPr>
        </p:nvSpPr>
        <p:spPr>
          <a:xfrm>
            <a:off x="1242873" y="1258335"/>
            <a:ext cx="9057367" cy="5075799"/>
          </a:xfrm>
        </p:spPr>
        <p:txBody>
          <a:bodyPr/>
          <a:lstStyle/>
          <a:p>
            <a:r>
              <a:rPr lang="sv-SE" sz="2200" dirty="0"/>
              <a:t>Syfte:</a:t>
            </a:r>
          </a:p>
          <a:p>
            <a:pPr lvl="1"/>
            <a:r>
              <a:rPr lang="sv-SE" sz="2200" dirty="0"/>
              <a:t>Att du ska få kunskap om vad du kan göra i VERA</a:t>
            </a:r>
          </a:p>
          <a:p>
            <a:pPr lvl="1"/>
            <a:r>
              <a:rPr lang="sv-SE" sz="2200" dirty="0"/>
              <a:t>Att du ska kunna hantera dina kunder och deras alternativ</a:t>
            </a:r>
          </a:p>
          <a:p>
            <a:pPr lvl="1"/>
            <a:r>
              <a:rPr lang="sv-SE" sz="2200" dirty="0"/>
              <a:t>Att du ska lära dig göra en växtnäringsbalans och kunna tolka resultatet</a:t>
            </a:r>
          </a:p>
          <a:p>
            <a:r>
              <a:rPr lang="sv-SE" sz="2200" dirty="0"/>
              <a:t>Mål:</a:t>
            </a:r>
          </a:p>
          <a:p>
            <a:pPr lvl="1"/>
            <a:r>
              <a:rPr lang="sv-SE" sz="2200" dirty="0"/>
              <a:t>Att du ska veta vilka beräkningar du kan göra i VERA</a:t>
            </a:r>
          </a:p>
          <a:p>
            <a:pPr lvl="1"/>
            <a:r>
              <a:rPr lang="sv-SE" sz="2200" dirty="0"/>
              <a:t>Att du ska veta hur man lägger till/tar bort kunder</a:t>
            </a:r>
          </a:p>
          <a:p>
            <a:pPr lvl="1"/>
            <a:r>
              <a:rPr lang="sv-SE" sz="2200" dirty="0"/>
              <a:t>Att du ska veta hur du lägger till/tar bort/kopierar alternativ för en kund</a:t>
            </a:r>
          </a:p>
          <a:p>
            <a:pPr lvl="1"/>
            <a:r>
              <a:rPr lang="sv-SE" sz="2200" dirty="0"/>
              <a:t>Att du ska kunna mata in uppgifterna som behövs för att få fram en växtnäringsbalans</a:t>
            </a:r>
          </a:p>
          <a:p>
            <a:pPr lvl="1"/>
            <a:r>
              <a:rPr lang="sv-SE" sz="2200" dirty="0"/>
              <a:t>Att du ska ha förståelse för hur kvävefixeringsmodellen fungerar</a:t>
            </a:r>
          </a:p>
          <a:p>
            <a:pPr lvl="1"/>
            <a:r>
              <a:rPr lang="sv-SE" sz="2200" dirty="0"/>
              <a:t>Att du ska få fram ett jämförelsevärde och att du ska kunna förklara det övergripande</a:t>
            </a:r>
          </a:p>
          <a:p>
            <a:pPr lvl="1"/>
            <a:endParaRPr lang="sv-SE" sz="2200" dirty="0"/>
          </a:p>
          <a:p>
            <a:pPr lvl="1"/>
            <a:endParaRPr lang="sv-SE" sz="1500" dirty="0"/>
          </a:p>
        </p:txBody>
      </p:sp>
    </p:spTree>
    <p:extLst>
      <p:ext uri="{BB962C8B-B14F-4D97-AF65-F5344CB8AC3E}">
        <p14:creationId xmlns:p14="http://schemas.microsoft.com/office/powerpoint/2010/main" val="196813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62452" y="568559"/>
            <a:ext cx="8061523" cy="539750"/>
          </a:xfrm>
        </p:spPr>
        <p:txBody>
          <a:bodyPr/>
          <a:lstStyle/>
          <a:p>
            <a:r>
              <a:rPr lang="sv-SE" sz="2200" dirty="0"/>
              <a:t>Instruktion Vera: Kvävefixering</a:t>
            </a:r>
          </a:p>
        </p:txBody>
      </p:sp>
      <p:pic>
        <p:nvPicPr>
          <p:cNvPr id="4" name="Bildobjekt 3" descr="Instruktion över hur kvävefixeringen ska läggas in i Vera. "/>
          <p:cNvPicPr>
            <a:picLocks noChangeAspect="1"/>
          </p:cNvPicPr>
          <p:nvPr/>
        </p:nvPicPr>
        <p:blipFill>
          <a:blip r:embed="rId2"/>
          <a:stretch>
            <a:fillRect/>
          </a:stretch>
        </p:blipFill>
        <p:spPr>
          <a:xfrm>
            <a:off x="2413001" y="1315643"/>
            <a:ext cx="7363674" cy="3966833"/>
          </a:xfrm>
          <a:prstGeom prst="rect">
            <a:avLst/>
          </a:prstGeom>
        </p:spPr>
      </p:pic>
    </p:spTree>
    <p:extLst>
      <p:ext uri="{BB962C8B-B14F-4D97-AF65-F5344CB8AC3E}">
        <p14:creationId xmlns:p14="http://schemas.microsoft.com/office/powerpoint/2010/main" val="287876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68623" y="507645"/>
            <a:ext cx="8061523" cy="539750"/>
          </a:xfrm>
        </p:spPr>
        <p:txBody>
          <a:bodyPr/>
          <a:lstStyle/>
          <a:p>
            <a:r>
              <a:rPr lang="sv-SE" sz="2200" dirty="0"/>
              <a:t>Rapport - Växtnäringsbalans </a:t>
            </a:r>
          </a:p>
        </p:txBody>
      </p:sp>
      <p:pic>
        <p:nvPicPr>
          <p:cNvPr id="6" name="Platshållare för innehåll 5" descr="Visar resultatet av en växtnäringsbalans."/>
          <p:cNvPicPr>
            <a:picLocks noGrp="1" noChangeAspect="1"/>
          </p:cNvPicPr>
          <p:nvPr>
            <p:ph idx="1"/>
          </p:nvPr>
        </p:nvPicPr>
        <p:blipFill rotWithShape="1">
          <a:blip r:embed="rId2"/>
          <a:stretch/>
        </p:blipFill>
        <p:spPr>
          <a:xfrm>
            <a:off x="3184426" y="2600627"/>
            <a:ext cx="5819775" cy="3590925"/>
          </a:xfrm>
          <a:prstGeom prst="rect">
            <a:avLst/>
          </a:prstGeom>
        </p:spPr>
      </p:pic>
      <p:sp>
        <p:nvSpPr>
          <p:cNvPr id="5" name="textruta 4"/>
          <p:cNvSpPr txBox="1"/>
          <p:nvPr/>
        </p:nvSpPr>
        <p:spPr>
          <a:xfrm>
            <a:off x="2859330" y="1355205"/>
            <a:ext cx="6711352" cy="1169551"/>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På rapportens första sida får du fram den totala tillförseln och </a:t>
            </a:r>
            <a:r>
              <a:rPr lang="sv-SE" sz="1400" dirty="0" err="1">
                <a:solidFill>
                  <a:schemeClr val="accent1"/>
                </a:solidFill>
                <a:latin typeface="Arial" panose="020B0604020202020204" pitchFamily="34" charset="0"/>
                <a:cs typeface="Arial" panose="020B0604020202020204" pitchFamily="34" charset="0"/>
              </a:rPr>
              <a:t>bortförseln</a:t>
            </a:r>
            <a:r>
              <a:rPr lang="sv-SE" sz="1400" dirty="0">
                <a:solidFill>
                  <a:schemeClr val="accent1"/>
                </a:solidFill>
                <a:latin typeface="Arial" panose="020B0604020202020204" pitchFamily="34" charset="0"/>
                <a:cs typeface="Arial" panose="020B0604020202020204" pitchFamily="34" charset="0"/>
              </a:rPr>
              <a:t> av kväve, fosfor och kalium samt skillnaden mellan tillförsel och bortförsel – det vill säga själva balansen. Du får också fram hur stor del av tillförseln som kommer från kvävenedfall och från kvävefixering. Dessa värden slås dessutom ut på arealen för att du ska få ett mått på över- eller underskottet per hektar</a:t>
            </a:r>
          </a:p>
        </p:txBody>
      </p:sp>
    </p:spTree>
    <p:extLst>
      <p:ext uri="{BB962C8B-B14F-4D97-AF65-F5344CB8AC3E}">
        <p14:creationId xmlns:p14="http://schemas.microsoft.com/office/powerpoint/2010/main" val="170324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7369" y="525280"/>
            <a:ext cx="8061523" cy="539750"/>
          </a:xfrm>
        </p:spPr>
        <p:txBody>
          <a:bodyPr/>
          <a:lstStyle/>
          <a:p>
            <a:r>
              <a:rPr lang="sv-SE" sz="2200" dirty="0"/>
              <a:t>Rapport – Växtnäringsbalans 2</a:t>
            </a:r>
          </a:p>
        </p:txBody>
      </p:sp>
      <p:pic>
        <p:nvPicPr>
          <p:cNvPr id="6" name="Platshållare för innehåll 5" descr="Visar resultatet av en växtnäringsbalans."/>
          <p:cNvPicPr>
            <a:picLocks noGrp="1" noChangeAspect="1"/>
          </p:cNvPicPr>
          <p:nvPr>
            <p:ph idx="1"/>
          </p:nvPr>
        </p:nvPicPr>
        <p:blipFill>
          <a:blip r:embed="rId2"/>
          <a:stretch>
            <a:fillRect/>
          </a:stretch>
        </p:blipFill>
        <p:spPr>
          <a:xfrm>
            <a:off x="3093198" y="2295428"/>
            <a:ext cx="5804294" cy="4249737"/>
          </a:xfrm>
          <a:prstGeom prst="rect">
            <a:avLst/>
          </a:prstGeom>
        </p:spPr>
      </p:pic>
      <p:sp>
        <p:nvSpPr>
          <p:cNvPr id="5" name="textruta 4"/>
          <p:cNvSpPr txBox="1"/>
          <p:nvPr/>
        </p:nvSpPr>
        <p:spPr>
          <a:xfrm>
            <a:off x="3093198" y="1378080"/>
            <a:ext cx="5753819" cy="830997"/>
          </a:xfrm>
          <a:prstGeom prst="rect">
            <a:avLst/>
          </a:prstGeom>
          <a:noFill/>
        </p:spPr>
        <p:txBody>
          <a:bodyPr wrap="square" rtlCol="0">
            <a:spAutoFit/>
          </a:bodyPr>
          <a:lstStyle/>
          <a:p>
            <a:r>
              <a:rPr lang="sv-SE" sz="1600" dirty="0">
                <a:solidFill>
                  <a:schemeClr val="accent1"/>
                </a:solidFill>
                <a:latin typeface="Arial" panose="020B0604020202020204" pitchFamily="34" charset="0"/>
                <a:cs typeface="Arial" panose="020B0604020202020204" pitchFamily="34" charset="0"/>
              </a:rPr>
              <a:t>På nästa sida i rapporten specificeras alla produkter in och ut, här ser du också hur stor del av kvävefixeringen som kommer från respektive gröda.</a:t>
            </a:r>
          </a:p>
        </p:txBody>
      </p:sp>
    </p:spTree>
    <p:extLst>
      <p:ext uri="{BB962C8B-B14F-4D97-AF65-F5344CB8AC3E}">
        <p14:creationId xmlns:p14="http://schemas.microsoft.com/office/powerpoint/2010/main" val="400605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33565" y="580244"/>
            <a:ext cx="8061523" cy="539750"/>
          </a:xfrm>
        </p:spPr>
        <p:txBody>
          <a:bodyPr/>
          <a:lstStyle/>
          <a:p>
            <a:r>
              <a:rPr lang="sv-SE" sz="2200" dirty="0"/>
              <a:t>Jämförelsevärde</a:t>
            </a:r>
          </a:p>
        </p:txBody>
      </p:sp>
      <p:sp>
        <p:nvSpPr>
          <p:cNvPr id="4" name="Platshållare för innehåll 2"/>
          <p:cNvSpPr>
            <a:spLocks noGrp="1"/>
          </p:cNvSpPr>
          <p:nvPr>
            <p:ph idx="1"/>
          </p:nvPr>
        </p:nvSpPr>
        <p:spPr>
          <a:xfrm>
            <a:off x="2063553" y="1320248"/>
            <a:ext cx="7311895" cy="3914910"/>
          </a:xfrm>
        </p:spPr>
        <p:txBody>
          <a:bodyPr/>
          <a:lstStyle/>
          <a:p>
            <a:r>
              <a:rPr lang="sv-SE" sz="1600" dirty="0"/>
              <a:t>Jämförelsevärdet är ett teoretiskt beräknad balans för en gård med en viss driftsinriktning </a:t>
            </a:r>
          </a:p>
          <a:p>
            <a:r>
              <a:rPr lang="sv-SE" sz="1600" dirty="0"/>
              <a:t>I grunden finns schabloner för en normal kvävebalans, dels per gröda och dels per djurslag </a:t>
            </a:r>
          </a:p>
          <a:p>
            <a:r>
              <a:rPr lang="sv-SE" sz="1600" dirty="0"/>
              <a:t>Dessa schabloner är sedan anpassade efter ett stort antal växtnäringsbalanser gjorda inom Greppa Näringen</a:t>
            </a:r>
          </a:p>
          <a:p>
            <a:pPr lvl="1"/>
            <a:r>
              <a:rPr lang="sv-SE" sz="1400" dirty="0"/>
              <a:t>Det innebär att en gård med ett överskott som är högre än jämförelsevärdet har en sämre hushållning av kvävet än </a:t>
            </a:r>
            <a:r>
              <a:rPr lang="sv-SE" sz="1400" dirty="0" err="1"/>
              <a:t>genomsnittsgården</a:t>
            </a:r>
            <a:endParaRPr lang="sv-SE" sz="1400" dirty="0"/>
          </a:p>
          <a:p>
            <a:r>
              <a:rPr lang="sv-SE" sz="1600" dirty="0"/>
              <a:t>Jämförelsevärdet är uppdelat i fyra delar</a:t>
            </a:r>
          </a:p>
          <a:p>
            <a:pPr lvl="1"/>
            <a:r>
              <a:rPr lang="sv-SE" sz="1400" dirty="0"/>
              <a:t>Grödor</a:t>
            </a:r>
          </a:p>
          <a:p>
            <a:pPr lvl="1"/>
            <a:r>
              <a:rPr lang="sv-SE" sz="1400" dirty="0"/>
              <a:t>Djur</a:t>
            </a:r>
          </a:p>
          <a:p>
            <a:pPr lvl="1"/>
            <a:r>
              <a:rPr lang="sv-SE" sz="1400" dirty="0"/>
              <a:t>Införd stallgödsel</a:t>
            </a:r>
          </a:p>
          <a:p>
            <a:pPr lvl="1"/>
            <a:r>
              <a:rPr lang="sv-SE" sz="1400" dirty="0"/>
              <a:t>Bortförd stallgödsel</a:t>
            </a:r>
          </a:p>
        </p:txBody>
      </p:sp>
      <p:pic>
        <p:nvPicPr>
          <p:cNvPr id="5" name="Bildobjekt 4" descr="Visar resultatet av en jämföreslevärdet."/>
          <p:cNvPicPr>
            <a:picLocks noChangeAspect="1"/>
          </p:cNvPicPr>
          <p:nvPr/>
        </p:nvPicPr>
        <p:blipFill>
          <a:blip r:embed="rId2"/>
          <a:stretch>
            <a:fillRect/>
          </a:stretch>
        </p:blipFill>
        <p:spPr>
          <a:xfrm>
            <a:off x="4998046" y="3814763"/>
            <a:ext cx="4608478" cy="2021262"/>
          </a:xfrm>
          <a:prstGeom prst="rect">
            <a:avLst/>
          </a:prstGeom>
        </p:spPr>
      </p:pic>
    </p:spTree>
    <p:extLst>
      <p:ext uri="{BB962C8B-B14F-4D97-AF65-F5344CB8AC3E}">
        <p14:creationId xmlns:p14="http://schemas.microsoft.com/office/powerpoint/2010/main" val="268155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0287" y="505881"/>
            <a:ext cx="8061523" cy="539750"/>
          </a:xfrm>
        </p:spPr>
        <p:txBody>
          <a:bodyPr/>
          <a:lstStyle/>
          <a:p>
            <a:r>
              <a:rPr lang="sv-SE" sz="2200" dirty="0"/>
              <a:t>Jämförelsevärde grödor</a:t>
            </a:r>
          </a:p>
        </p:txBody>
      </p:sp>
      <p:sp>
        <p:nvSpPr>
          <p:cNvPr id="3" name="Platshållare för innehåll 2"/>
          <p:cNvSpPr>
            <a:spLocks noGrp="1"/>
          </p:cNvSpPr>
          <p:nvPr>
            <p:ph idx="1"/>
          </p:nvPr>
        </p:nvSpPr>
        <p:spPr>
          <a:xfrm>
            <a:off x="1290531" y="1576670"/>
            <a:ext cx="3792418" cy="4236112"/>
          </a:xfrm>
        </p:spPr>
        <p:txBody>
          <a:bodyPr/>
          <a:lstStyle/>
          <a:p>
            <a:r>
              <a:rPr lang="sv-SE" sz="1600" dirty="0"/>
              <a:t>Balansen eller överskottet för en gröda = skillnaden mellan vad som tillförs åkern och vad som förs bort från den.</a:t>
            </a:r>
          </a:p>
          <a:p>
            <a:r>
              <a:rPr lang="sv-SE" sz="1600" dirty="0"/>
              <a:t>För att få fram överskottet har vi fastställt skördenivå, proteinhalt och gödslingsgiva med mineralgödsel per gröda</a:t>
            </a:r>
          </a:p>
          <a:p>
            <a:pPr lvl="1"/>
            <a:r>
              <a:rPr lang="sv-SE" sz="1400" dirty="0"/>
              <a:t>Överskottet grundar sig på Rekommendationer för gödsling och kalkning</a:t>
            </a:r>
          </a:p>
          <a:p>
            <a:pPr lvl="1"/>
            <a:r>
              <a:rPr lang="sv-SE" sz="1400" dirty="0"/>
              <a:t>Värdena har sedan justerats utifrån olika sammanställningar av växtnäringsbalanser och erfarenhet från rådgivare</a:t>
            </a:r>
          </a:p>
          <a:p>
            <a:pPr lvl="1"/>
            <a:r>
              <a:rPr lang="sv-SE" sz="1400" dirty="0"/>
              <a:t>Därefter har vi justerat överskotten ytterligare efter balanser gjorda inom Greppa Näringen</a:t>
            </a:r>
          </a:p>
          <a:p>
            <a:endParaRPr lang="sv-SE" dirty="0"/>
          </a:p>
        </p:txBody>
      </p:sp>
      <p:sp>
        <p:nvSpPr>
          <p:cNvPr id="5" name="Platshållare för innehåll 2"/>
          <p:cNvSpPr txBox="1">
            <a:spLocks/>
          </p:cNvSpPr>
          <p:nvPr/>
        </p:nvSpPr>
        <p:spPr bwMode="auto">
          <a:xfrm>
            <a:off x="7177994" y="1576670"/>
            <a:ext cx="3723475" cy="409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För att kompensera att kvävebehovet minskar vid en god förfrukt har vi minskat på överskottet för de grödor som ger en förfruktseffekt</a:t>
            </a:r>
          </a:p>
          <a:p>
            <a:r>
              <a:rPr lang="sv-SE" sz="1600" dirty="0"/>
              <a:t>Värdet för vallar beräknas som om det vore en gräsvall. Eftersom vi antar att en eventuell kvävefixering gör att behovet av tillfört kväve minskar innebär det att den totala tillförseln är oförändrad och med samma avkastning och kväveinnehåll i skörden blir överskottet detsamma. </a:t>
            </a:r>
          </a:p>
          <a:p>
            <a:r>
              <a:rPr lang="sv-SE" sz="1600" dirty="0"/>
              <a:t>Kvävenedfallet för området tas också med</a:t>
            </a:r>
          </a:p>
          <a:p>
            <a:endParaRPr lang="sv-SE" sz="2100" dirty="0"/>
          </a:p>
        </p:txBody>
      </p:sp>
    </p:spTree>
    <p:extLst>
      <p:ext uri="{BB962C8B-B14F-4D97-AF65-F5344CB8AC3E}">
        <p14:creationId xmlns:p14="http://schemas.microsoft.com/office/powerpoint/2010/main" val="65240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3018239" y="671162"/>
            <a:ext cx="8100392" cy="665205"/>
          </a:xfrm>
        </p:spPr>
        <p:txBody>
          <a:bodyPr/>
          <a:lstStyle/>
          <a:p>
            <a:pPr eaLnBrk="1" hangingPunct="1"/>
            <a:r>
              <a:rPr lang="sv-SE" altLang="sv-SE" sz="2200" dirty="0"/>
              <a:t>Överskott och effektivitet för spannmålsgrödor</a:t>
            </a:r>
          </a:p>
        </p:txBody>
      </p:sp>
      <p:sp>
        <p:nvSpPr>
          <p:cNvPr id="2" name="textruta 1"/>
          <p:cNvSpPr txBox="1"/>
          <p:nvPr/>
        </p:nvSpPr>
        <p:spPr>
          <a:xfrm>
            <a:off x="2902424" y="1373820"/>
            <a:ext cx="6605516" cy="1169551"/>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Staplarna visar kväveöverskottet i kg N/ha för olika spannmålsgrödor, det är detta som sedan används för att räkna fram jämförelsevärdet. Överskottet har vi räknat fram utifrån de parametrar som finns uppräknade på föregående bild. Punkterna visar grödans kväveeffektivitet, det vill säga hur väl den utnyttjar det tillförda kvävet.</a:t>
            </a:r>
          </a:p>
        </p:txBody>
      </p:sp>
      <p:graphicFrame>
        <p:nvGraphicFramePr>
          <p:cNvPr id="7" name="Object 2" descr="Diagram över kväveeffektivitet för olika grödor."/>
          <p:cNvGraphicFramePr>
            <a:graphicFrameLocks noChangeAspect="1"/>
          </p:cNvGraphicFramePr>
          <p:nvPr>
            <p:extLst>
              <p:ext uri="{D42A27DB-BD31-4B8C-83A1-F6EECF244321}">
                <p14:modId xmlns:p14="http://schemas.microsoft.com/office/powerpoint/2010/main" val="2677085950"/>
              </p:ext>
            </p:extLst>
          </p:nvPr>
        </p:nvGraphicFramePr>
        <p:xfrm>
          <a:off x="2902424" y="2618277"/>
          <a:ext cx="6364737" cy="3854343"/>
        </p:xfrm>
        <a:graphic>
          <a:graphicData uri="http://schemas.openxmlformats.org/presentationml/2006/ole">
            <mc:AlternateContent xmlns:mc="http://schemas.openxmlformats.org/markup-compatibility/2006">
              <mc:Choice xmlns:v="urn:schemas-microsoft-com:vml" Requires="v">
                <p:oleObj spid="_x0000_s1032" name="Diagram" r:id="rId4" imgW="9086869" imgH="5591239" progId="Excel.Chart.8">
                  <p:embed/>
                </p:oleObj>
              </mc:Choice>
              <mc:Fallback>
                <p:oleObj name="Diagram" r:id="rId4" imgW="9086869" imgH="5591239" progId="Excel.Chart.8">
                  <p:embed/>
                  <p:pic>
                    <p:nvPicPr>
                      <p:cNvPr id="7" name="Object 2"/>
                      <p:cNvPicPr>
                        <a:picLocks noChangeAspect="1" noChangeArrowheads="1"/>
                      </p:cNvPicPr>
                      <p:nvPr/>
                    </p:nvPicPr>
                    <p:blipFill>
                      <a:blip r:embed="rId5"/>
                      <a:srcRect/>
                      <a:stretch>
                        <a:fillRect/>
                      </a:stretch>
                    </p:blipFill>
                    <p:spPr bwMode="auto">
                      <a:xfrm>
                        <a:off x="2902424" y="2618277"/>
                        <a:ext cx="6364737" cy="385434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3301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17906" y="668558"/>
            <a:ext cx="6266763" cy="533400"/>
          </a:xfrm>
        </p:spPr>
        <p:txBody>
          <a:bodyPr/>
          <a:lstStyle/>
          <a:p>
            <a:pPr eaLnBrk="1" hangingPunct="1"/>
            <a:r>
              <a:rPr lang="sv-SE" altLang="sv-SE" sz="2200" dirty="0"/>
              <a:t>Överskott och effektivitet övriga grödor</a:t>
            </a:r>
          </a:p>
        </p:txBody>
      </p:sp>
      <p:sp>
        <p:nvSpPr>
          <p:cNvPr id="3" name="Rektangel 2"/>
          <p:cNvSpPr/>
          <p:nvPr/>
        </p:nvSpPr>
        <p:spPr>
          <a:xfrm>
            <a:off x="3033802" y="1295112"/>
            <a:ext cx="6439436" cy="1569660"/>
          </a:xfrm>
          <a:prstGeom prst="rect">
            <a:avLst/>
          </a:prstGeom>
        </p:spPr>
        <p:txBody>
          <a:bodyPr wrap="square">
            <a:spAutoFit/>
          </a:bodyPr>
          <a:lstStyle/>
          <a:p>
            <a:r>
              <a:rPr lang="sv-SE" sz="1600" dirty="0">
                <a:solidFill>
                  <a:schemeClr val="accent1"/>
                </a:solidFill>
                <a:latin typeface="Arial" panose="020B0604020202020204" pitchFamily="34" charset="0"/>
                <a:cs typeface="Arial" panose="020B0604020202020204" pitchFamily="34" charset="0"/>
              </a:rPr>
              <a:t>Staplarna visar kväveöverskottet i kg N/ha för några övriga grödor, det är detta som sedan används för att räkna fram jämförelsevärdet. Överskottet har vi räknat fram utifrån de parametrar som finns uppräknade på förrförra bilden. Punkterna visar grödans kväveeffektivitet, det vill säga hur väl den utnyttjar det tillförda kvävet.</a:t>
            </a:r>
          </a:p>
          <a:p>
            <a:endParaRPr lang="sv-SE" sz="1600" dirty="0">
              <a:solidFill>
                <a:schemeClr val="accent1"/>
              </a:solidFill>
              <a:latin typeface="Arial" panose="020B0604020202020204" pitchFamily="34" charset="0"/>
              <a:cs typeface="Arial" panose="020B0604020202020204" pitchFamily="34" charset="0"/>
            </a:endParaRPr>
          </a:p>
        </p:txBody>
      </p:sp>
      <p:graphicFrame>
        <p:nvGraphicFramePr>
          <p:cNvPr id="5" name="Object 2" descr="Diagram över kväveeffektivitet för olika grödor."/>
          <p:cNvGraphicFramePr>
            <a:graphicFrameLocks noChangeAspect="1"/>
          </p:cNvGraphicFramePr>
          <p:nvPr>
            <p:extLst>
              <p:ext uri="{D42A27DB-BD31-4B8C-83A1-F6EECF244321}">
                <p14:modId xmlns:p14="http://schemas.microsoft.com/office/powerpoint/2010/main" val="1927134066"/>
              </p:ext>
            </p:extLst>
          </p:nvPr>
        </p:nvGraphicFramePr>
        <p:xfrm>
          <a:off x="2842846" y="2864772"/>
          <a:ext cx="6630392" cy="3750391"/>
        </p:xfrm>
        <a:graphic>
          <a:graphicData uri="http://schemas.openxmlformats.org/presentationml/2006/ole">
            <mc:AlternateContent xmlns:mc="http://schemas.openxmlformats.org/markup-compatibility/2006">
              <mc:Choice xmlns:v="urn:schemas-microsoft-com:vml" Requires="v">
                <p:oleObj spid="_x0000_s2056" name="Diagram" r:id="rId4" imgW="8991613" imgH="4638688" progId="Excel.Chart.8">
                  <p:embed/>
                </p:oleObj>
              </mc:Choice>
              <mc:Fallback>
                <p:oleObj name="Diagram" r:id="rId4" imgW="8991613" imgH="4638688" progId="Excel.Chart.8">
                  <p:embed/>
                  <p:pic>
                    <p:nvPicPr>
                      <p:cNvPr id="5" name="Object 2"/>
                      <p:cNvPicPr>
                        <a:picLocks noChangeAspect="1" noChangeArrowheads="1"/>
                      </p:cNvPicPr>
                      <p:nvPr/>
                    </p:nvPicPr>
                    <p:blipFill>
                      <a:blip r:embed="rId5"/>
                      <a:srcRect/>
                      <a:stretch>
                        <a:fillRect/>
                      </a:stretch>
                    </p:blipFill>
                    <p:spPr bwMode="auto">
                      <a:xfrm>
                        <a:off x="2842846" y="2864772"/>
                        <a:ext cx="6630392" cy="37503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7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32092" y="561327"/>
            <a:ext cx="8061523" cy="539750"/>
          </a:xfrm>
        </p:spPr>
        <p:txBody>
          <a:bodyPr/>
          <a:lstStyle/>
          <a:p>
            <a:r>
              <a:rPr lang="sv-SE" sz="2200" dirty="0"/>
              <a:t>Instruktion Vera: Jämförelsevärde - grödor</a:t>
            </a:r>
          </a:p>
        </p:txBody>
      </p:sp>
      <p:pic>
        <p:nvPicPr>
          <p:cNvPr id="4" name="Platshållare för innehåll 3" descr="Instruktion för hur jämföreslevärdet för grödor i Vera kan fyllas i. "/>
          <p:cNvPicPr>
            <a:picLocks noGrp="1" noChangeAspect="1"/>
          </p:cNvPicPr>
          <p:nvPr>
            <p:ph idx="1"/>
          </p:nvPr>
        </p:nvPicPr>
        <p:blipFill rotWithShape="1">
          <a:blip r:embed="rId2"/>
          <a:srcRect b="32874"/>
          <a:stretch/>
        </p:blipFill>
        <p:spPr>
          <a:xfrm>
            <a:off x="2500448" y="1223282"/>
            <a:ext cx="5926692" cy="2558820"/>
          </a:xfrm>
          <a:prstGeom prst="rect">
            <a:avLst/>
          </a:prstGeom>
        </p:spPr>
      </p:pic>
      <p:sp>
        <p:nvSpPr>
          <p:cNvPr id="3" name="textruta 2"/>
          <p:cNvSpPr txBox="1"/>
          <p:nvPr/>
        </p:nvSpPr>
        <p:spPr>
          <a:xfrm>
            <a:off x="2619464" y="3904307"/>
            <a:ext cx="5807676" cy="2693045"/>
          </a:xfrm>
          <a:prstGeom prst="rect">
            <a:avLst/>
          </a:prstGeom>
          <a:noFill/>
          <a:ln w="25400">
            <a:solidFill>
              <a:srgbClr val="00B050"/>
            </a:solidFill>
          </a:ln>
        </p:spPr>
        <p:txBody>
          <a:bodyPr wrap="square" rtlCol="0">
            <a:spAutoFit/>
          </a:bodyPr>
          <a:lstStyle/>
          <a:p>
            <a:pPr>
              <a:spcAft>
                <a:spcPts val="600"/>
              </a:spcAft>
            </a:pPr>
            <a:r>
              <a:rPr lang="sv-SE" sz="1400" b="1" dirty="0">
                <a:solidFill>
                  <a:srgbClr val="00B050"/>
                </a:solidFill>
                <a:latin typeface="Arial" panose="020B0604020202020204" pitchFamily="34" charset="0"/>
                <a:cs typeface="Arial" panose="020B0604020202020204" pitchFamily="34" charset="0"/>
              </a:rPr>
              <a:t>Exempel</a:t>
            </a:r>
          </a:p>
          <a:p>
            <a:r>
              <a:rPr lang="sv-SE" sz="1400" dirty="0" err="1">
                <a:solidFill>
                  <a:schemeClr val="accent1"/>
                </a:solidFill>
                <a:latin typeface="Arial" panose="020B0604020202020204" pitchFamily="34" charset="0"/>
                <a:cs typeface="Arial" panose="020B0604020202020204" pitchFamily="34" charset="0"/>
              </a:rPr>
              <a:t>Grödfördelningen</a:t>
            </a:r>
            <a:r>
              <a:rPr lang="sv-SE" sz="1400" dirty="0">
                <a:solidFill>
                  <a:schemeClr val="accent1"/>
                </a:solidFill>
                <a:latin typeface="Arial" panose="020B0604020202020204" pitchFamily="34" charset="0"/>
                <a:cs typeface="Arial" panose="020B0604020202020204" pitchFamily="34" charset="0"/>
              </a:rPr>
              <a:t> på en gård med 80 ha växtodling är:</a:t>
            </a:r>
          </a:p>
          <a:p>
            <a:r>
              <a:rPr lang="sv-SE" sz="1400" dirty="0">
                <a:solidFill>
                  <a:schemeClr val="accent1"/>
                </a:solidFill>
                <a:latin typeface="Arial" panose="020B0604020202020204" pitchFamily="34" charset="0"/>
                <a:cs typeface="Arial" panose="020B0604020202020204" pitchFamily="34" charset="0"/>
              </a:rPr>
              <a:t>20 ha höstraps </a:t>
            </a:r>
          </a:p>
          <a:p>
            <a:r>
              <a:rPr lang="sv-SE" sz="1400" dirty="0">
                <a:solidFill>
                  <a:schemeClr val="accent1"/>
                </a:solidFill>
                <a:latin typeface="Arial" panose="020B0604020202020204" pitchFamily="34" charset="0"/>
                <a:cs typeface="Arial" panose="020B0604020202020204" pitchFamily="34" charset="0"/>
              </a:rPr>
              <a:t>40 ha höstvete </a:t>
            </a:r>
          </a:p>
          <a:p>
            <a:pPr>
              <a:spcAft>
                <a:spcPts val="600"/>
              </a:spcAft>
            </a:pPr>
            <a:r>
              <a:rPr lang="sv-SE" sz="1400" dirty="0">
                <a:solidFill>
                  <a:schemeClr val="accent1"/>
                </a:solidFill>
                <a:latin typeface="Arial" panose="020B0604020202020204" pitchFamily="34" charset="0"/>
                <a:cs typeface="Arial" panose="020B0604020202020204" pitchFamily="34" charset="0"/>
              </a:rPr>
              <a:t>20 ha maltkorn</a:t>
            </a:r>
          </a:p>
          <a:p>
            <a:r>
              <a:rPr lang="sv-SE" sz="1400" dirty="0">
                <a:solidFill>
                  <a:schemeClr val="accent1"/>
                </a:solidFill>
                <a:latin typeface="Arial" panose="020B0604020202020204" pitchFamily="34" charset="0"/>
                <a:cs typeface="Arial" panose="020B0604020202020204" pitchFamily="34" charset="0"/>
              </a:rPr>
              <a:t>Det framräknade överskottet är</a:t>
            </a:r>
          </a:p>
          <a:p>
            <a:r>
              <a:rPr lang="sv-SE" sz="1400" dirty="0">
                <a:solidFill>
                  <a:schemeClr val="accent1"/>
                </a:solidFill>
                <a:latin typeface="Arial" panose="020B0604020202020204" pitchFamily="34" charset="0"/>
                <a:cs typeface="Arial" panose="020B0604020202020204" pitchFamily="34" charset="0"/>
              </a:rPr>
              <a:t>ca 35 kg N/ha för höstraps</a:t>
            </a:r>
          </a:p>
          <a:p>
            <a:r>
              <a:rPr lang="sv-SE" sz="1400" dirty="0">
                <a:solidFill>
                  <a:schemeClr val="accent1"/>
                </a:solidFill>
                <a:latin typeface="Arial" panose="020B0604020202020204" pitchFamily="34" charset="0"/>
                <a:cs typeface="Arial" panose="020B0604020202020204" pitchFamily="34" charset="0"/>
              </a:rPr>
              <a:t>ca 55 kg N/ha för höstvete </a:t>
            </a:r>
          </a:p>
          <a:p>
            <a:pPr>
              <a:spcAft>
                <a:spcPts val="600"/>
              </a:spcAft>
            </a:pPr>
            <a:r>
              <a:rPr lang="sv-SE" sz="1400" dirty="0">
                <a:solidFill>
                  <a:schemeClr val="accent1"/>
                </a:solidFill>
                <a:latin typeface="Arial" panose="020B0604020202020204" pitchFamily="34" charset="0"/>
                <a:cs typeface="Arial" panose="020B0604020202020204" pitchFamily="34" charset="0"/>
              </a:rPr>
              <a:t>ca 18 kg N/ha för maltkorn. </a:t>
            </a:r>
          </a:p>
          <a:p>
            <a:r>
              <a:rPr lang="sv-SE" sz="1400" dirty="0">
                <a:solidFill>
                  <a:schemeClr val="accent1"/>
                </a:solidFill>
                <a:latin typeface="Arial" panose="020B0604020202020204" pitchFamily="34" charset="0"/>
                <a:cs typeface="Arial" panose="020B0604020202020204" pitchFamily="34" charset="0"/>
              </a:rPr>
              <a:t>Jämförelsevärdet för grödorna på den här gården blir då </a:t>
            </a:r>
          </a:p>
          <a:p>
            <a:r>
              <a:rPr lang="sv-SE" sz="1400" dirty="0">
                <a:solidFill>
                  <a:schemeClr val="accent1"/>
                </a:solidFill>
                <a:latin typeface="Arial" panose="020B0604020202020204" pitchFamily="34" charset="0"/>
                <a:cs typeface="Arial" panose="020B0604020202020204" pitchFamily="34" charset="0"/>
              </a:rPr>
              <a:t>(20 ha*35 kg N+40 ha*55 kg N+20 ha*18 kg N)/ 80 ha = 41 kg N/ha</a:t>
            </a:r>
          </a:p>
        </p:txBody>
      </p:sp>
    </p:spTree>
    <p:extLst>
      <p:ext uri="{BB962C8B-B14F-4D97-AF65-F5344CB8AC3E}">
        <p14:creationId xmlns:p14="http://schemas.microsoft.com/office/powerpoint/2010/main" val="107668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59291" y="587220"/>
            <a:ext cx="8061523" cy="539750"/>
          </a:xfrm>
        </p:spPr>
        <p:txBody>
          <a:bodyPr/>
          <a:lstStyle/>
          <a:p>
            <a:r>
              <a:rPr lang="sv-SE" sz="2200" dirty="0"/>
              <a:t>Jämförelsevärde djur</a:t>
            </a:r>
          </a:p>
        </p:txBody>
      </p:sp>
      <p:sp>
        <p:nvSpPr>
          <p:cNvPr id="3" name="Platshållare för innehåll 2"/>
          <p:cNvSpPr>
            <a:spLocks noGrp="1"/>
          </p:cNvSpPr>
          <p:nvPr>
            <p:ph idx="1"/>
          </p:nvPr>
        </p:nvSpPr>
        <p:spPr>
          <a:xfrm>
            <a:off x="2343076" y="1761892"/>
            <a:ext cx="7323768" cy="3508489"/>
          </a:xfrm>
        </p:spPr>
        <p:txBody>
          <a:bodyPr/>
          <a:lstStyle/>
          <a:p>
            <a:r>
              <a:rPr lang="sv-SE" sz="1600" dirty="0"/>
              <a:t>För djuren anges överskottet som en andel av utsöndrat kväve. På så sätt tar vi hänsyn till intensiteten i produktionen</a:t>
            </a:r>
          </a:p>
          <a:p>
            <a:r>
              <a:rPr lang="sv-SE" sz="1600" dirty="0"/>
              <a:t>Beräknat överskott för djur = </a:t>
            </a:r>
            <a:r>
              <a:rPr lang="sv-SE" altLang="sv-SE" sz="1600" dirty="0"/>
              <a:t>Kväve som utsöndras från djuren men som inte utnyttjas i växtodlingen för att ersätta mineralgödsel</a:t>
            </a:r>
          </a:p>
          <a:p>
            <a:r>
              <a:rPr lang="sv-SE" sz="1600" dirty="0"/>
              <a:t>Djurtätheten påverkar överskottet – eller egentligen antalet djur. Det vill säga en hög djurtäthet ger ett högre överskott per hektar på grund av att det är många djur</a:t>
            </a:r>
          </a:p>
          <a:p>
            <a:r>
              <a:rPr lang="sv-SE" sz="1600" dirty="0"/>
              <a:t>För att beräkna överskottet har vi fastställt utsöndrad kvävemängd, förluster och kväveeffektivitet för de olika gödselslagen genom att:</a:t>
            </a:r>
          </a:p>
          <a:p>
            <a:pPr lvl="1"/>
            <a:r>
              <a:rPr lang="sv-SE" sz="1400" dirty="0"/>
              <a:t>använda grunddata </a:t>
            </a:r>
          </a:p>
          <a:p>
            <a:pPr lvl="1"/>
            <a:r>
              <a:rPr lang="sv-SE" sz="1400" dirty="0"/>
              <a:t>anpassa det efter balanser gjorda i Greppa Näringen </a:t>
            </a:r>
          </a:p>
          <a:p>
            <a:endParaRPr lang="sv-SE" sz="1400" dirty="0"/>
          </a:p>
          <a:p>
            <a:endParaRPr lang="sv-SE" dirty="0"/>
          </a:p>
        </p:txBody>
      </p:sp>
    </p:spTree>
    <p:extLst>
      <p:ext uri="{BB962C8B-B14F-4D97-AF65-F5344CB8AC3E}">
        <p14:creationId xmlns:p14="http://schemas.microsoft.com/office/powerpoint/2010/main" val="3491985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23268" y="457627"/>
            <a:ext cx="5815512" cy="866338"/>
          </a:xfrm>
        </p:spPr>
        <p:txBody>
          <a:bodyPr/>
          <a:lstStyle/>
          <a:p>
            <a:r>
              <a:rPr lang="sv-SE" altLang="sv-SE" sz="2200" dirty="0"/>
              <a:t>Överskottsberäkning för ett slaktsvin</a:t>
            </a:r>
          </a:p>
        </p:txBody>
      </p:sp>
      <p:graphicFrame>
        <p:nvGraphicFramePr>
          <p:cNvPr id="247811" name="Group 3" descr="Beräkning av överskottskväve för slaktsvin. "/>
          <p:cNvGraphicFramePr>
            <a:graphicFrameLocks noGrp="1"/>
          </p:cNvGraphicFramePr>
          <p:nvPr>
            <p:extLst>
              <p:ext uri="{D42A27DB-BD31-4B8C-83A1-F6EECF244321}">
                <p14:modId xmlns:p14="http://schemas.microsoft.com/office/powerpoint/2010/main" val="2095156438"/>
              </p:ext>
            </p:extLst>
          </p:nvPr>
        </p:nvGraphicFramePr>
        <p:xfrm>
          <a:off x="289775" y="1543603"/>
          <a:ext cx="4392489" cy="3047416"/>
        </p:xfrm>
        <a:graphic>
          <a:graphicData uri="http://schemas.openxmlformats.org/drawingml/2006/table">
            <a:tbl>
              <a:tblPr/>
              <a:tblGrid>
                <a:gridCol w="2520281">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81356">
                <a:tc>
                  <a:txBody>
                    <a:bodyPr/>
                    <a:lstStyle/>
                    <a:p>
                      <a:pPr marL="0" marR="0" lvl="0" indent="0" algn="l" defTabSz="914400" rtl="0" eaLnBrk="1" fontAlgn="base" latinLnBrk="0" hangingPunct="1">
                        <a:lnSpc>
                          <a:spcPct val="100000"/>
                        </a:lnSpc>
                        <a:spcBef>
                          <a:spcPts val="0"/>
                        </a:spcBef>
                        <a:spcAft>
                          <a:spcPct val="0"/>
                        </a:spcAft>
                        <a:buClrTx/>
                        <a:buSzPct val="90000"/>
                        <a:buFontTx/>
                        <a:buNone/>
                        <a:tabLst/>
                      </a:pPr>
                      <a:endParaRPr kumimoji="0" lang="sv-SE" altLang="sv-SE" sz="1200" b="0" i="0" u="none" strike="noStrike" cap="none" normalizeH="0" baseline="0" dirty="0">
                        <a:ln>
                          <a:noFill/>
                        </a:ln>
                        <a:solidFill>
                          <a:srgbClr val="004165"/>
                        </a:solidFill>
                        <a:effectLst/>
                        <a:latin typeface="Helvetica" pitchFamily="-108" charset="0"/>
                        <a:ea typeface="ＭＳ Ｐゴシック" pitchFamily="-108"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200" b="1" i="0" u="none" strike="noStrike" cap="none" normalizeH="0" baseline="0" dirty="0">
                          <a:ln>
                            <a:noFill/>
                          </a:ln>
                          <a:solidFill>
                            <a:srgbClr val="004165"/>
                          </a:solidFill>
                          <a:effectLst/>
                          <a:latin typeface="Helvetica" pitchFamily="-108" charset="0"/>
                          <a:ea typeface="ＭＳ Ｐゴシック" pitchFamily="-108" charset="-128"/>
                        </a:rPr>
                        <a:t>Kg N per slaktsvin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In med foder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5,8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Ut med produkter (netto)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Stallbalansen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5,8 – 2,2 = 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Stall &amp; lagringsförluster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0,62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Kväve före spridning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3,6 - 0,62 = 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Varav ammoniumkväve (70%)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3*0,7 = 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Kväveeffekt (65%)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2,1*0,65 = 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Långsiktig effekt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a:ln>
                            <a:noFill/>
                          </a:ln>
                          <a:solidFill>
                            <a:schemeClr val="accent1"/>
                          </a:solidFill>
                          <a:effectLst/>
                          <a:latin typeface="Helvetica" pitchFamily="-108" charset="0"/>
                          <a:ea typeface="ＭＳ Ｐゴシック" pitchFamily="-108" charset="-128"/>
                        </a:rPr>
                        <a:t>Total effekt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1,4+0,5 = 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Överskott (stallbalans – total effekt)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3,6-1,9 = 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33876">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Överskott i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1,7/3,6 = 0,47 el 47%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36748541"/>
                  </a:ext>
                </a:extLst>
              </a:tr>
            </a:tbl>
          </a:graphicData>
        </a:graphic>
      </p:graphicFrame>
      <p:sp>
        <p:nvSpPr>
          <p:cNvPr id="2" name="Rektangel 1"/>
          <p:cNvSpPr/>
          <p:nvPr/>
        </p:nvSpPr>
        <p:spPr>
          <a:xfrm>
            <a:off x="4873841" y="1323965"/>
            <a:ext cx="6507331" cy="2708434"/>
          </a:xfrm>
          <a:prstGeom prst="rect">
            <a:avLst/>
          </a:prstGeom>
        </p:spPr>
        <p:txBody>
          <a:bodyPr wrap="square">
            <a:spAutoFit/>
          </a:bodyPr>
          <a:lstStyle/>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Denna uppställning beskriver principen för att få fram överskottet för ett djurslag. </a:t>
            </a:r>
          </a:p>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Vi får fram utsöndrat kväve genom att göra en stallbalans, det vill säga ta foder in minus produkter ut. Från denna mängd kväve drar vi stall- och lagringsförluster och får på så vis fram det totala  kväveinnehållet i stallgödseln före spridning. Från det räknar vi fram mängden ammoniumkväve och med den som bas kan vi räkna fram en kväveeffekt. Kväveeffekten beror till exempel på spridningsteknik och spridningstidpunkt.</a:t>
            </a:r>
          </a:p>
          <a:p>
            <a:pPr>
              <a:spcBef>
                <a:spcPct val="50000"/>
              </a:spcBef>
            </a:pPr>
            <a:endParaRPr lang="sv-SE" altLang="sv-SE" sz="1200" dirty="0">
              <a:solidFill>
                <a:schemeClr val="accent1"/>
              </a:solidFill>
              <a:latin typeface="Arial" panose="020B0604020202020204" pitchFamily="34" charset="0"/>
              <a:cs typeface="Arial" panose="020B0604020202020204" pitchFamily="34" charset="0"/>
            </a:endParaRPr>
          </a:p>
        </p:txBody>
      </p:sp>
      <p:sp>
        <p:nvSpPr>
          <p:cNvPr id="3" name="Rektangel 2"/>
          <p:cNvSpPr/>
          <p:nvPr/>
        </p:nvSpPr>
        <p:spPr>
          <a:xfrm>
            <a:off x="4873841" y="3923542"/>
            <a:ext cx="6507331" cy="2800767"/>
          </a:xfrm>
          <a:prstGeom prst="rect">
            <a:avLst/>
          </a:prstGeom>
        </p:spPr>
        <p:txBody>
          <a:bodyPr wrap="square">
            <a:spAutoFit/>
          </a:bodyPr>
          <a:lstStyle/>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Till detta lägger vi till en långsiktig stallgödseleffekt. Utgångspunkten för den långsiktiga effekten är att 1 ton </a:t>
            </a:r>
            <a:r>
              <a:rPr lang="sv-SE" altLang="sv-SE" sz="1600" dirty="0" err="1">
                <a:solidFill>
                  <a:schemeClr val="accent1"/>
                </a:solidFill>
                <a:latin typeface="Arial" panose="020B0604020202020204" pitchFamily="34" charset="0"/>
                <a:cs typeface="Arial" panose="020B0604020202020204" pitchFamily="34" charset="0"/>
              </a:rPr>
              <a:t>ts</a:t>
            </a:r>
            <a:r>
              <a:rPr lang="sv-SE" altLang="sv-SE" sz="1600" dirty="0">
                <a:solidFill>
                  <a:schemeClr val="accent1"/>
                </a:solidFill>
                <a:latin typeface="Arial" panose="020B0604020202020204" pitchFamily="34" charset="0"/>
                <a:cs typeface="Arial" panose="020B0604020202020204" pitchFamily="34" charset="0"/>
              </a:rPr>
              <a:t> per år ger en långsiktig kväveeffekt på 10 kg N. </a:t>
            </a:r>
          </a:p>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Överskottet för djuret får vi sedan fram genom att ta resultaten av stallbalansen – det vill säga den totala mängden kväve djuret producerar – minus den totala effekten – det vill säga den mängde kväve i gödseln som grödan kan utnyttja. </a:t>
            </a:r>
          </a:p>
          <a:p>
            <a:pPr>
              <a:spcBef>
                <a:spcPct val="50000"/>
              </a:spcBef>
            </a:pPr>
            <a:r>
              <a:rPr lang="sv-SE" altLang="sv-SE" sz="1600" b="1" dirty="0">
                <a:solidFill>
                  <a:schemeClr val="accent1"/>
                </a:solidFill>
                <a:latin typeface="Arial" panose="020B0604020202020204" pitchFamily="34" charset="0"/>
                <a:cs typeface="Arial" panose="020B0604020202020204" pitchFamily="34" charset="0"/>
              </a:rPr>
              <a:t>De schablonvärden som används i VERA är sedan justerade för att stämma med de verkliga balanserna som har gjorts inom Greppa Näringen.</a:t>
            </a:r>
          </a:p>
        </p:txBody>
      </p:sp>
    </p:spTree>
    <p:extLst>
      <p:ext uri="{BB962C8B-B14F-4D97-AF65-F5344CB8AC3E}">
        <p14:creationId xmlns:p14="http://schemas.microsoft.com/office/powerpoint/2010/main" val="244849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475706" y="-20637"/>
            <a:ext cx="7772400" cy="1295400"/>
          </a:xfrm>
          <a:noFill/>
        </p:spPr>
        <p:txBody>
          <a:bodyPr vert="horz" lIns="92075" tIns="46038" rIns="92075" bIns="46038" rtlCol="0" anchor="ctr">
            <a:noAutofit/>
          </a:bodyPr>
          <a:lstStyle/>
          <a:p>
            <a:pPr eaLnBrk="1" hangingPunct="1"/>
            <a:r>
              <a:rPr lang="sv-SE" altLang="sv-SE" sz="2200" dirty="0"/>
              <a:t>Vad ingår i VERA?</a:t>
            </a:r>
            <a:endParaRPr lang="sv-SE" altLang="sv-SE" sz="2200" b="0" dirty="0"/>
          </a:p>
        </p:txBody>
      </p:sp>
      <p:sp>
        <p:nvSpPr>
          <p:cNvPr id="7170" name="Platshållare för bildnummer 5"/>
          <p:cNvSpPr>
            <a:spLocks noGrp="1"/>
          </p:cNvSpPr>
          <p:nvPr>
            <p:ph type="sldNum" sz="quarter" idx="12"/>
          </p:nvPr>
        </p:nvSpPr>
        <p:spPr>
          <a:noFill/>
        </p:spPr>
        <p:txBody>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spcBef>
                <a:spcPct val="0"/>
              </a:spcBef>
              <a:buFontTx/>
              <a:buNone/>
            </a:pPr>
            <a:fld id="{CF2B3A44-D047-41BB-A22D-D445B329AE1E}" type="slidenum">
              <a:rPr lang="sv-SE" altLang="sv-SE" sz="1400"/>
              <a:pPr>
                <a:spcBef>
                  <a:spcPct val="0"/>
                </a:spcBef>
                <a:buFontTx/>
                <a:buNone/>
              </a:pPr>
              <a:t>3</a:t>
            </a:fld>
            <a:endParaRPr lang="sv-SE" altLang="sv-SE" sz="1400"/>
          </a:p>
        </p:txBody>
      </p:sp>
      <p:sp>
        <p:nvSpPr>
          <p:cNvPr id="7172" name="Rectangle 3"/>
          <p:cNvSpPr>
            <a:spLocks noChangeArrowheads="1"/>
          </p:cNvSpPr>
          <p:nvPr/>
        </p:nvSpPr>
        <p:spPr bwMode="auto">
          <a:xfrm>
            <a:off x="1014412" y="2389308"/>
            <a:ext cx="1141413" cy="530225"/>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Växtnärings-</a:t>
            </a:r>
          </a:p>
          <a:p>
            <a:pPr algn="ctr">
              <a:spcBef>
                <a:spcPct val="0"/>
              </a:spcBef>
              <a:buFontTx/>
              <a:buNone/>
            </a:pPr>
            <a:r>
              <a:rPr lang="sv-SE" altLang="sv-SE" sz="1400" b="1" dirty="0">
                <a:latin typeface="Arial Narrow" panose="020B0606020202030204" pitchFamily="34" charset="0"/>
              </a:rPr>
              <a:t>balans</a:t>
            </a:r>
          </a:p>
        </p:txBody>
      </p:sp>
      <p:sp>
        <p:nvSpPr>
          <p:cNvPr id="7173" name="Rectangle 4"/>
          <p:cNvSpPr>
            <a:spLocks noChangeArrowheads="1"/>
          </p:cNvSpPr>
          <p:nvPr/>
        </p:nvSpPr>
        <p:spPr bwMode="auto">
          <a:xfrm>
            <a:off x="1014412" y="3242893"/>
            <a:ext cx="1839913" cy="954750"/>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Stallgödselberäkningar</a:t>
            </a:r>
          </a:p>
          <a:p>
            <a:pPr>
              <a:spcBef>
                <a:spcPct val="0"/>
              </a:spcBef>
              <a:buFontTx/>
              <a:buNone/>
            </a:pPr>
            <a:r>
              <a:rPr lang="sv-SE" altLang="sv-SE" sz="1400" b="1" dirty="0">
                <a:latin typeface="Arial Narrow" panose="020B0606020202030204" pitchFamily="34" charset="0"/>
              </a:rPr>
              <a:t>- schablonvärden </a:t>
            </a:r>
          </a:p>
          <a:p>
            <a:pPr>
              <a:spcBef>
                <a:spcPct val="0"/>
              </a:spcBef>
              <a:buFontTx/>
              <a:buNone/>
            </a:pPr>
            <a:r>
              <a:rPr lang="sv-SE" altLang="sv-SE" sz="1400" b="1" dirty="0">
                <a:latin typeface="Arial Narrow" panose="020B0606020202030204" pitchFamily="34" charset="0"/>
              </a:rPr>
              <a:t>- stallbalans</a:t>
            </a:r>
          </a:p>
          <a:p>
            <a:pPr>
              <a:spcBef>
                <a:spcPct val="0"/>
              </a:spcBef>
              <a:buFontTx/>
              <a:buNone/>
            </a:pPr>
            <a:r>
              <a:rPr lang="sv-SE" altLang="sv-SE" sz="1400" b="1" dirty="0">
                <a:latin typeface="Arial Narrow" panose="020B0606020202030204" pitchFamily="34" charset="0"/>
              </a:rPr>
              <a:t>- stallgödselkalkyl</a:t>
            </a:r>
          </a:p>
        </p:txBody>
      </p:sp>
      <p:sp>
        <p:nvSpPr>
          <p:cNvPr id="7174" name="Rectangle 5"/>
          <p:cNvSpPr>
            <a:spLocks noChangeArrowheads="1"/>
          </p:cNvSpPr>
          <p:nvPr/>
        </p:nvSpPr>
        <p:spPr bwMode="auto">
          <a:xfrm>
            <a:off x="1103312" y="4617304"/>
            <a:ext cx="1751013" cy="739775"/>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Gödslingsplan och utlakningsberäkning</a:t>
            </a:r>
          </a:p>
          <a:p>
            <a:pPr algn="ctr">
              <a:spcBef>
                <a:spcPct val="0"/>
              </a:spcBef>
              <a:buFontTx/>
              <a:buNone/>
            </a:pPr>
            <a:r>
              <a:rPr lang="sv-SE" altLang="sv-SE" sz="1400" b="1" dirty="0">
                <a:latin typeface="Arial Narrow" panose="020B0606020202030204" pitchFamily="34" charset="0"/>
              </a:rPr>
              <a:t>-på skifte/gröda </a:t>
            </a:r>
          </a:p>
        </p:txBody>
      </p:sp>
      <p:sp>
        <p:nvSpPr>
          <p:cNvPr id="7175" name="Rectangle 10"/>
          <p:cNvSpPr>
            <a:spLocks noChangeArrowheads="1"/>
          </p:cNvSpPr>
          <p:nvPr/>
        </p:nvSpPr>
        <p:spPr bwMode="auto">
          <a:xfrm>
            <a:off x="2386012" y="1536457"/>
            <a:ext cx="2922588" cy="530225"/>
          </a:xfrm>
          <a:prstGeom prst="rect">
            <a:avLst/>
          </a:prstGeom>
          <a:solidFill>
            <a:schemeClr val="accent2"/>
          </a:solidFill>
          <a:ln w="12700">
            <a:solidFill>
              <a:schemeClr val="tx1"/>
            </a:solidFill>
            <a:miter lim="800000"/>
            <a:headEnd/>
            <a:tailEnd/>
          </a:ln>
          <a:effectLst>
            <a:outerShdw blurRad="368300" dist="35921" dir="2700000" sx="102000" sy="102000" algn="ctr" rotWithShape="0">
              <a:schemeClr val="bg1">
                <a:lumMod val="75000"/>
              </a:schemeClr>
            </a:outerShdw>
          </a:effectLst>
        </p:spPr>
        <p:txBody>
          <a:bodyPr wrap="none"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panose="020B0604020202020204" pitchFamily="34" charset="0"/>
              </a:rPr>
              <a:t>Kundval</a:t>
            </a:r>
          </a:p>
          <a:p>
            <a:pPr algn="ctr">
              <a:spcBef>
                <a:spcPct val="0"/>
              </a:spcBef>
              <a:buFontTx/>
              <a:buNone/>
            </a:pPr>
            <a:r>
              <a:rPr lang="sv-SE" altLang="sv-SE" sz="1400" b="1" dirty="0">
                <a:latin typeface="Arial" panose="020B0604020202020204" pitchFamily="34" charset="0"/>
              </a:rPr>
              <a:t>Val av kund och val av alternativ</a:t>
            </a:r>
          </a:p>
        </p:txBody>
      </p:sp>
      <p:sp>
        <p:nvSpPr>
          <p:cNvPr id="7184" name="Rectangle 22"/>
          <p:cNvSpPr>
            <a:spLocks noChangeArrowheads="1"/>
          </p:cNvSpPr>
          <p:nvPr/>
        </p:nvSpPr>
        <p:spPr bwMode="auto">
          <a:xfrm>
            <a:off x="4075479" y="4617304"/>
            <a:ext cx="1071563" cy="523875"/>
          </a:xfrm>
          <a:prstGeom prst="rect">
            <a:avLst/>
          </a:prstGeom>
          <a:solidFill>
            <a:schemeClr val="accent2"/>
          </a:solidFill>
          <a:ln w="12700">
            <a:solidFill>
              <a:schemeClr val="tx1"/>
            </a:solidFill>
            <a:miter lim="800000"/>
            <a:headEnd/>
            <a:tailEnd/>
          </a:ln>
          <a:effectLst/>
          <a:extLst/>
        </p:spPr>
        <p:txBody>
          <a:bodyPr wrap="none"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Energi-</a:t>
            </a:r>
          </a:p>
          <a:p>
            <a:pPr algn="ctr">
              <a:spcBef>
                <a:spcPct val="0"/>
              </a:spcBef>
              <a:buFontTx/>
              <a:buNone/>
            </a:pPr>
            <a:r>
              <a:rPr lang="sv-SE" altLang="sv-SE" sz="1400" b="1" dirty="0">
                <a:latin typeface="Arial Narrow" panose="020B0606020202030204" pitchFamily="34" charset="0"/>
              </a:rPr>
              <a:t>kartläggning</a:t>
            </a:r>
          </a:p>
        </p:txBody>
      </p:sp>
      <p:sp>
        <p:nvSpPr>
          <p:cNvPr id="7185" name="Rectangle 3"/>
          <p:cNvSpPr>
            <a:spLocks noChangeArrowheads="1"/>
          </p:cNvSpPr>
          <p:nvPr/>
        </p:nvSpPr>
        <p:spPr bwMode="auto">
          <a:xfrm>
            <a:off x="3937000" y="3226780"/>
            <a:ext cx="1635125" cy="523875"/>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Klimat-</a:t>
            </a:r>
          </a:p>
          <a:p>
            <a:pPr algn="ctr">
              <a:spcBef>
                <a:spcPct val="0"/>
              </a:spcBef>
              <a:buFontTx/>
              <a:buNone/>
            </a:pPr>
            <a:r>
              <a:rPr lang="sv-SE" altLang="sv-SE" sz="1400" b="1" dirty="0">
                <a:latin typeface="Arial Narrow" panose="020B0606020202030204" pitchFamily="34" charset="0"/>
              </a:rPr>
              <a:t>beräkningar</a:t>
            </a:r>
          </a:p>
        </p:txBody>
      </p:sp>
    </p:spTree>
    <p:extLst>
      <p:ext uri="{BB962C8B-B14F-4D97-AF65-F5344CB8AC3E}">
        <p14:creationId xmlns:p14="http://schemas.microsoft.com/office/powerpoint/2010/main" val="29216550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05944" y="565921"/>
            <a:ext cx="8061523" cy="539750"/>
          </a:xfrm>
        </p:spPr>
        <p:txBody>
          <a:bodyPr/>
          <a:lstStyle/>
          <a:p>
            <a:r>
              <a:rPr lang="sv-SE" sz="2200" dirty="0"/>
              <a:t>Jämförelsevärden djur - Exempel</a:t>
            </a:r>
          </a:p>
        </p:txBody>
      </p:sp>
      <p:sp>
        <p:nvSpPr>
          <p:cNvPr id="3" name="Platshållare för innehåll 2"/>
          <p:cNvSpPr>
            <a:spLocks noGrp="1"/>
          </p:cNvSpPr>
          <p:nvPr>
            <p:ph idx="1"/>
          </p:nvPr>
        </p:nvSpPr>
        <p:spPr>
          <a:xfrm>
            <a:off x="2709210" y="1452529"/>
            <a:ext cx="8689717" cy="4930516"/>
          </a:xfrm>
          <a:ln w="19050">
            <a:solidFill>
              <a:srgbClr val="00B050"/>
            </a:solidFill>
          </a:ln>
        </p:spPr>
        <p:txBody>
          <a:bodyPr/>
          <a:lstStyle/>
          <a:p>
            <a:pPr marL="0" indent="0">
              <a:buNone/>
            </a:pPr>
            <a:r>
              <a:rPr lang="sv-SE" sz="1600" dirty="0">
                <a:solidFill>
                  <a:srgbClr val="00B050"/>
                </a:solidFill>
              </a:rPr>
              <a:t>Exempel:</a:t>
            </a:r>
          </a:p>
          <a:p>
            <a:r>
              <a:rPr lang="sv-SE" sz="1600" dirty="0"/>
              <a:t>En gård har 200 ha och en djurhållning bestående av:</a:t>
            </a:r>
          </a:p>
          <a:p>
            <a:pPr lvl="1"/>
            <a:r>
              <a:rPr lang="sv-SE" sz="1600" dirty="0"/>
              <a:t>150 mjölkkor på flytgödsel, 10 000 kg ECM per ko och år</a:t>
            </a:r>
          </a:p>
          <a:p>
            <a:pPr lvl="1"/>
            <a:r>
              <a:rPr lang="sv-SE" sz="1600" dirty="0"/>
              <a:t>70 yngre kvigor på djupströ</a:t>
            </a:r>
          </a:p>
          <a:p>
            <a:pPr lvl="1"/>
            <a:r>
              <a:rPr lang="sv-SE" sz="1600" dirty="0"/>
              <a:t>70 dräktiga kvigor på flytgödsel</a:t>
            </a:r>
          </a:p>
          <a:p>
            <a:r>
              <a:rPr lang="sv-SE" sz="1600" dirty="0"/>
              <a:t>Mängden kväve som utsöndras för respektive djurslag är:</a:t>
            </a:r>
          </a:p>
          <a:p>
            <a:pPr lvl="1"/>
            <a:r>
              <a:rPr lang="sv-SE" sz="1600" dirty="0"/>
              <a:t>Mjölkkor – ca 21 400 kg N/år</a:t>
            </a:r>
          </a:p>
          <a:p>
            <a:pPr lvl="1"/>
            <a:r>
              <a:rPr lang="sv-SE" sz="1600" dirty="0"/>
              <a:t>Yngre kvigor – ca 2 400 kg N/år</a:t>
            </a:r>
          </a:p>
          <a:p>
            <a:pPr lvl="1"/>
            <a:r>
              <a:rPr lang="sv-SE" sz="1600" dirty="0"/>
              <a:t>Dräktiga kvigor – ca 3 500 kg N/år</a:t>
            </a:r>
          </a:p>
          <a:p>
            <a:r>
              <a:rPr lang="sv-SE" sz="1600" dirty="0"/>
              <a:t>Det beräknade kväveöverskottet för de olika djurslagen är:</a:t>
            </a:r>
          </a:p>
          <a:p>
            <a:pPr lvl="1"/>
            <a:r>
              <a:rPr lang="sv-SE" sz="1600" dirty="0"/>
              <a:t>Mjölkkor på flyt – 80%</a:t>
            </a:r>
          </a:p>
          <a:p>
            <a:pPr lvl="1"/>
            <a:r>
              <a:rPr lang="sv-SE" sz="1600" dirty="0"/>
              <a:t>Yngre kvigor på djupströ – 85% </a:t>
            </a:r>
          </a:p>
          <a:p>
            <a:pPr lvl="1"/>
            <a:r>
              <a:rPr lang="sv-SE" sz="1600" dirty="0"/>
              <a:t>Dräktiga kvigor på flyt – 80%</a:t>
            </a:r>
            <a:br>
              <a:rPr lang="sv-SE" sz="1600" dirty="0"/>
            </a:br>
            <a:endParaRPr lang="sv-SE" sz="1600" dirty="0"/>
          </a:p>
          <a:p>
            <a:pPr marL="0" indent="0">
              <a:buNone/>
            </a:pPr>
            <a:r>
              <a:rPr lang="sv-SE" sz="1600" dirty="0"/>
              <a:t>Detta ger ett jämförelsevärde för djurhållningen på </a:t>
            </a:r>
          </a:p>
          <a:p>
            <a:pPr marL="0" indent="0">
              <a:buNone/>
            </a:pPr>
            <a:r>
              <a:rPr lang="sv-SE" sz="1600" dirty="0"/>
              <a:t>(21400*0,8 + 2400*0,85+3500*0,8) kg N/200 ha = </a:t>
            </a:r>
            <a:r>
              <a:rPr lang="sv-SE" sz="1600" b="1" dirty="0"/>
              <a:t>110 kg N/ha</a:t>
            </a:r>
          </a:p>
          <a:p>
            <a:pPr marL="342900" lvl="1" indent="0">
              <a:buNone/>
            </a:pPr>
            <a:endParaRPr lang="sv-SE" sz="1600" dirty="0"/>
          </a:p>
        </p:txBody>
      </p:sp>
    </p:spTree>
    <p:extLst>
      <p:ext uri="{BB962C8B-B14F-4D97-AF65-F5344CB8AC3E}">
        <p14:creationId xmlns:p14="http://schemas.microsoft.com/office/powerpoint/2010/main" val="900103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92557" y="640452"/>
            <a:ext cx="8061523" cy="539750"/>
          </a:xfrm>
        </p:spPr>
        <p:txBody>
          <a:bodyPr/>
          <a:lstStyle/>
          <a:p>
            <a:r>
              <a:rPr lang="sv-SE" sz="2200" dirty="0"/>
              <a:t>Instruktion Vera: Jämförelsevärde - djur</a:t>
            </a:r>
          </a:p>
        </p:txBody>
      </p:sp>
      <p:pic>
        <p:nvPicPr>
          <p:cNvPr id="4" name="Platshållare för innehåll 3" descr="Instruktion för hur jämföreslevärdet för djur i Vera kan fyllas i. "/>
          <p:cNvPicPr>
            <a:picLocks noGrp="1" noChangeAspect="1"/>
          </p:cNvPicPr>
          <p:nvPr>
            <p:ph idx="1"/>
          </p:nvPr>
        </p:nvPicPr>
        <p:blipFill>
          <a:blip r:embed="rId2"/>
          <a:stretch>
            <a:fillRect/>
          </a:stretch>
        </p:blipFill>
        <p:spPr>
          <a:xfrm>
            <a:off x="2704025" y="1309750"/>
            <a:ext cx="6061587" cy="3866386"/>
          </a:xfrm>
          <a:prstGeom prst="rect">
            <a:avLst/>
          </a:prstGeom>
        </p:spPr>
      </p:pic>
      <p:sp>
        <p:nvSpPr>
          <p:cNvPr id="3" name="textruta 2"/>
          <p:cNvSpPr txBox="1"/>
          <p:nvPr/>
        </p:nvSpPr>
        <p:spPr>
          <a:xfrm>
            <a:off x="2792360" y="5305684"/>
            <a:ext cx="5884914" cy="830997"/>
          </a:xfrm>
          <a:prstGeom prst="rect">
            <a:avLst/>
          </a:prstGeom>
          <a:noFill/>
        </p:spPr>
        <p:txBody>
          <a:bodyPr wrap="square" rtlCol="0">
            <a:spAutoFit/>
          </a:bodyPr>
          <a:lstStyle/>
          <a:p>
            <a:r>
              <a:rPr lang="sv-SE" sz="1600" dirty="0">
                <a:solidFill>
                  <a:schemeClr val="accent1"/>
                </a:solidFill>
                <a:latin typeface="Arial" panose="020B0604020202020204" pitchFamily="34" charset="0"/>
                <a:cs typeface="Arial" panose="020B0604020202020204" pitchFamily="34" charset="0"/>
              </a:rPr>
              <a:t>När du lägger in djurslag här så kommer de automatiskt med i stallgödselberäkningarna. Du behöver alltså inte lägga in djuren en gång till om du vill räkna på stallgödseln.</a:t>
            </a:r>
          </a:p>
        </p:txBody>
      </p:sp>
    </p:spTree>
    <p:extLst>
      <p:ext uri="{BB962C8B-B14F-4D97-AF65-F5344CB8AC3E}">
        <p14:creationId xmlns:p14="http://schemas.microsoft.com/office/powerpoint/2010/main" val="1779917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17913" y="668558"/>
            <a:ext cx="8061523" cy="539750"/>
          </a:xfrm>
        </p:spPr>
        <p:txBody>
          <a:bodyPr/>
          <a:lstStyle/>
          <a:p>
            <a:r>
              <a:rPr lang="sv-SE" sz="2200" dirty="0"/>
              <a:t>Tolka växtnäringsbalansen</a:t>
            </a:r>
          </a:p>
        </p:txBody>
      </p:sp>
      <p:sp>
        <p:nvSpPr>
          <p:cNvPr id="4" name="Rectangle 1028"/>
          <p:cNvSpPr>
            <a:spLocks noGrp="1" noChangeArrowheads="1"/>
          </p:cNvSpPr>
          <p:nvPr>
            <p:ph idx="1"/>
          </p:nvPr>
        </p:nvSpPr>
        <p:spPr>
          <a:xfrm>
            <a:off x="355107" y="1788751"/>
            <a:ext cx="5071187" cy="4816848"/>
          </a:xfrm>
        </p:spPr>
        <p:txBody>
          <a:bodyPr/>
          <a:lstStyle/>
          <a:p>
            <a:pPr marL="0" indent="0">
              <a:buNone/>
            </a:pPr>
            <a:r>
              <a:rPr lang="sv-SE" altLang="sv-SE" sz="1600" dirty="0">
                <a:latin typeface="Arial" panose="020B0604020202020204" pitchFamily="34" charset="0"/>
                <a:cs typeface="Arial" panose="020B0604020202020204" pitchFamily="34" charset="0"/>
              </a:rPr>
              <a:t>För fosfor och kalium är balansen ett värdefullt redskap för att utvärdera gödslingen på gården. Eftersom förlusterna är små kommer balansen att återspegla vad som händer i marken. Ett överskott innebär att markförråden ökar. Kalium som är ett lättrörligt ämne kan emellertid lakas ut om det finns i överskott. </a:t>
            </a:r>
          </a:p>
          <a:p>
            <a:pPr marL="0" indent="0">
              <a:buNone/>
            </a:pPr>
            <a:r>
              <a:rPr lang="sv-SE" altLang="sv-SE" sz="1600" dirty="0">
                <a:latin typeface="Arial" panose="020B0604020202020204" pitchFamily="34" charset="0"/>
                <a:cs typeface="Arial" panose="020B0604020202020204" pitchFamily="34" charset="0"/>
              </a:rPr>
              <a:t>Som ett långsiktigt mål kan du utgå ifrån att det ska vara balans mellan bortförsel och tillförsel. Men på kort sikt kan det vara bra att utnyttja markkarteringen för att styra upp gödslingen. Gödslingsråden är satta för att långsiktigt nå K-AL och P-AL klass III. Det innebär att rådet är att gödsla mer än bortförsel i klass I och II. Däremot, i klass IV och V bör gödslingen var lägre än bortförseln, så att en tär på markförrådet. Utifrån detta resonemang visar de tre nästa bilderna jämförelsevärden för fosfor och kalium</a:t>
            </a:r>
          </a:p>
          <a:p>
            <a:pPr marL="0" indent="0">
              <a:buNone/>
            </a:pPr>
            <a:endParaRPr lang="sv-SE" altLang="sv-SE" sz="1600" dirty="0">
              <a:latin typeface="Arial" panose="020B0604020202020204" pitchFamily="34" charset="0"/>
              <a:cs typeface="Arial" panose="020B0604020202020204" pitchFamily="34" charset="0"/>
            </a:endParaRPr>
          </a:p>
          <a:p>
            <a:pPr marL="0" indent="0" algn="just">
              <a:buNone/>
            </a:pPr>
            <a:endParaRPr lang="sv-SE" altLang="sv-SE" sz="1300" dirty="0">
              <a:solidFill>
                <a:schemeClr val="tx1"/>
              </a:solidFill>
              <a:latin typeface="Arial" panose="020B0604020202020204" pitchFamily="34" charset="0"/>
              <a:cs typeface="Arial" panose="020B0604020202020204" pitchFamily="34" charset="0"/>
            </a:endParaRPr>
          </a:p>
        </p:txBody>
      </p:sp>
      <p:sp>
        <p:nvSpPr>
          <p:cNvPr id="5" name="Rektangel 4"/>
          <p:cNvSpPr/>
          <p:nvPr/>
        </p:nvSpPr>
        <p:spPr>
          <a:xfrm>
            <a:off x="5752730" y="1342620"/>
            <a:ext cx="6338656" cy="5262979"/>
          </a:xfrm>
          <a:prstGeom prst="rect">
            <a:avLst/>
          </a:prstGeom>
        </p:spPr>
        <p:txBody>
          <a:bodyPr wrap="square">
            <a:spAutoFit/>
          </a:bodyPr>
          <a:lstStyle/>
          <a:p>
            <a:r>
              <a:rPr lang="sv-SE" altLang="sv-SE" sz="1600" dirty="0">
                <a:solidFill>
                  <a:schemeClr val="accent1"/>
                </a:solidFill>
                <a:latin typeface="Arial" panose="020B0604020202020204" pitchFamily="34" charset="0"/>
                <a:cs typeface="Arial" panose="020B0604020202020204" pitchFamily="34" charset="0"/>
              </a:rPr>
              <a:t>På gårdar med hög djurtäthet händer det att det blir ett överskott trots att lantbrukaren inte tillför fosfor och kalium med mineralgödsel.</a:t>
            </a:r>
          </a:p>
          <a:p>
            <a:endParaRPr lang="sv-SE" altLang="sv-SE" sz="1600" dirty="0">
              <a:solidFill>
                <a:schemeClr val="accent1"/>
              </a:solidFill>
              <a:latin typeface="Arial" panose="020B0604020202020204" pitchFamily="34" charset="0"/>
              <a:cs typeface="Arial" panose="020B0604020202020204" pitchFamily="34" charset="0"/>
            </a:endParaRPr>
          </a:p>
          <a:p>
            <a:r>
              <a:rPr lang="sv-SE" altLang="sv-SE" sz="1600" dirty="0">
                <a:solidFill>
                  <a:schemeClr val="accent1"/>
                </a:solidFill>
                <a:latin typeface="Arial" panose="020B0604020202020204" pitchFamily="34" charset="0"/>
                <a:cs typeface="Arial" panose="020B0604020202020204" pitchFamily="34" charset="0"/>
              </a:rPr>
              <a:t>Vid en diskussion om rimligt värde i det läget får du titta på vad som är normal utsöndring av fosfor per djur och ställa detta i relation till hur mycket som bortförs från fälten med skörden. Ett högt överskott kan bero att djuren utsöndrar onödigt mycket fosfor och en justering av utfodringen kan sänka fosforöverskottet. Men det kan också vara så att djuren har en normal utsöndring av fosfor men p.g.a. den höga djurtätheten går det inte att komma ner i överskott. Lösningen i detta läge är att försöka sälja/skänka  gödsel. </a:t>
            </a:r>
          </a:p>
          <a:p>
            <a:endParaRPr lang="sv-SE" altLang="sv-SE" sz="1600" dirty="0">
              <a:solidFill>
                <a:schemeClr val="accent1"/>
              </a:solidFill>
              <a:latin typeface="Arial" panose="020B0604020202020204" pitchFamily="34" charset="0"/>
              <a:cs typeface="Arial" panose="020B0604020202020204" pitchFamily="34" charset="0"/>
            </a:endParaRPr>
          </a:p>
          <a:p>
            <a:r>
              <a:rPr lang="sv-SE" altLang="sv-SE" sz="1600" dirty="0">
                <a:solidFill>
                  <a:schemeClr val="accent1"/>
                </a:solidFill>
                <a:latin typeface="Arial" panose="020B0604020202020204" pitchFamily="34" charset="0"/>
                <a:cs typeface="Arial" panose="020B0604020202020204" pitchFamily="34" charset="0"/>
              </a:rPr>
              <a:t>Genomsnittliga förluster av fosfor genom erosion och utlakning ligger på 0,3 – 0,4 kg/ha.</a:t>
            </a:r>
          </a:p>
          <a:p>
            <a:endParaRPr lang="sv-SE" altLang="sv-SE" sz="1600" dirty="0">
              <a:solidFill>
                <a:schemeClr val="accent1"/>
              </a:solidFill>
              <a:latin typeface="Arial" panose="020B0604020202020204" pitchFamily="34" charset="0"/>
              <a:cs typeface="Arial" panose="020B0604020202020204" pitchFamily="34" charset="0"/>
            </a:endParaRPr>
          </a:p>
          <a:p>
            <a:r>
              <a:rPr lang="sv-SE" altLang="sv-SE" sz="1600" dirty="0">
                <a:solidFill>
                  <a:schemeClr val="accent1"/>
                </a:solidFill>
                <a:latin typeface="Arial" panose="020B0604020202020204" pitchFamily="34" charset="0"/>
                <a:cs typeface="Arial" panose="020B0604020202020204" pitchFamily="34" charset="0"/>
              </a:rPr>
              <a:t>Resonemanget kring fosfor och kalium i växt-näringsbalansen bygger på antagandet att gödseln fördelas jämnt över gården. Används inte all areal som ingår i balansen för stallgödselspridning blir det naturligtvis en ackumulering av näringsämnen där gödseln hamnar trots att gården totalt sett är balans.</a:t>
            </a:r>
          </a:p>
        </p:txBody>
      </p:sp>
    </p:spTree>
    <p:extLst>
      <p:ext uri="{BB962C8B-B14F-4D97-AF65-F5344CB8AC3E}">
        <p14:creationId xmlns:p14="http://schemas.microsoft.com/office/powerpoint/2010/main" val="3958512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9" name="Rectangle 7"/>
          <p:cNvSpPr>
            <a:spLocks noGrp="1" noChangeArrowheads="1"/>
          </p:cNvSpPr>
          <p:nvPr>
            <p:ph type="title"/>
          </p:nvPr>
        </p:nvSpPr>
        <p:spPr>
          <a:xfrm>
            <a:off x="2616135" y="526031"/>
            <a:ext cx="8458200" cy="685800"/>
          </a:xfrm>
        </p:spPr>
        <p:txBody>
          <a:bodyPr/>
          <a:lstStyle/>
          <a:p>
            <a:r>
              <a:rPr lang="sv-SE" altLang="sv-SE" sz="2200" dirty="0">
                <a:ea typeface="ＭＳ Ｐゴシック" pitchFamily="34" charset="-128"/>
              </a:rPr>
              <a:t>Rekommenderad fosforbalans för olika växtföljder, </a:t>
            </a:r>
            <a:br>
              <a:rPr lang="sv-SE" altLang="sv-SE" sz="2200" dirty="0">
                <a:ea typeface="ＭＳ Ｐゴシック" pitchFamily="34" charset="-128"/>
              </a:rPr>
            </a:br>
            <a:r>
              <a:rPr lang="sv-SE" altLang="sv-SE" sz="2200" dirty="0">
                <a:ea typeface="ＭＳ Ｐゴシック" pitchFamily="34" charset="-128"/>
              </a:rPr>
              <a:t>med ett långsiktigt perspektiv </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dirty="0">
                <a:latin typeface="Helvetica"/>
              </a:rPr>
              <a:t> Balans vid olika </a:t>
            </a:r>
            <a:r>
              <a:rPr lang="sv-SE" altLang="sv-SE" sz="2200" dirty="0">
                <a:latin typeface="Helvetica"/>
                <a:cs typeface="Arial" panose="020B0604020202020204" pitchFamily="34" charset="0"/>
              </a:rPr>
              <a:t>P-AL klass</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92D050"/>
                </a:solidFill>
                <a:latin typeface="Helvetica"/>
              </a:rPr>
              <a:t>IVA</a:t>
            </a:r>
            <a:r>
              <a:rPr lang="sv-SE" altLang="sv-SE" sz="2200" b="1" dirty="0">
                <a:latin typeface="Helvetica"/>
              </a:rPr>
              <a:t>    </a:t>
            </a:r>
            <a:r>
              <a:rPr lang="sv-SE" altLang="sv-SE" sz="2200" b="1" dirty="0">
                <a:solidFill>
                  <a:srgbClr val="58A618"/>
                </a:solidFill>
                <a:latin typeface="Helvetica"/>
              </a:rPr>
              <a:t>IVB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703513" y="2268675"/>
            <a:ext cx="8605713" cy="3302886"/>
          </a:xfrm>
        </p:spPr>
        <p:txBody>
          <a:bodyPr/>
          <a:lstStyle/>
          <a:p>
            <a:pPr>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Vall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a:t>
            </a:r>
            <a:r>
              <a:rPr lang="sv-SE" altLang="sv-SE" sz="2000" dirty="0">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       10        5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var </a:t>
            </a:r>
            <a:r>
              <a:rPr lang="sv-SE" altLang="sv-SE" sz="2000" dirty="0">
                <a:solidFill>
                  <a:schemeClr val="tx1"/>
                </a:solidFill>
                <a:ea typeface="ＭＳ Ｐゴシック" pitchFamily="34" charset="-128"/>
                <a:cs typeface="Arial" panose="020B0604020202020204" pitchFamily="34" charset="0"/>
              </a:rPr>
              <a:t>4:e år</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-15      -20</a:t>
            </a:r>
            <a:endParaRPr lang="sv-SE" altLang="sv-SE" sz="2000" dirty="0">
              <a:solidFill>
                <a:schemeClr val="tx1"/>
              </a:solidFill>
              <a:latin typeface="+mj-lt"/>
              <a:ea typeface="ＭＳ Ｐゴシック" pitchFamily="34" charset="-128"/>
              <a:cs typeface="Arial" panose="020B0604020202020204" pitchFamily="34" charset="0"/>
            </a:endParaRP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-10      -15</a:t>
            </a:r>
          </a:p>
        </p:txBody>
      </p:sp>
      <p:sp>
        <p:nvSpPr>
          <p:cNvPr id="18441" name="Text Box 9"/>
          <p:cNvSpPr txBox="1">
            <a:spLocks noChangeArrowheads="1"/>
          </p:cNvSpPr>
          <p:nvPr/>
        </p:nvSpPr>
        <p:spPr bwMode="auto">
          <a:xfrm>
            <a:off x="2279455" y="1372448"/>
            <a:ext cx="3240482"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Tree>
    <p:extLst>
      <p:ext uri="{BB962C8B-B14F-4D97-AF65-F5344CB8AC3E}">
        <p14:creationId xmlns:p14="http://schemas.microsoft.com/office/powerpoint/2010/main" val="9589725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9" name="Rectangle 7"/>
          <p:cNvSpPr>
            <a:spLocks noGrp="1" noChangeArrowheads="1"/>
          </p:cNvSpPr>
          <p:nvPr>
            <p:ph type="title"/>
          </p:nvPr>
        </p:nvSpPr>
        <p:spPr>
          <a:xfrm>
            <a:off x="2616902" y="425692"/>
            <a:ext cx="8458200" cy="685800"/>
          </a:xfrm>
        </p:spPr>
        <p:txBody>
          <a:bodyPr/>
          <a:lstStyle/>
          <a:p>
            <a:r>
              <a:rPr lang="sv-SE" altLang="sv-SE" sz="2200" dirty="0">
                <a:ea typeface="ＭＳ Ｐゴシック" pitchFamily="34" charset="-128"/>
              </a:rPr>
              <a:t>Rekommenderad fosforbalans för olika växtföljder,</a:t>
            </a:r>
            <a:br>
              <a:rPr lang="sv-SE" altLang="sv-SE" sz="2200" dirty="0">
                <a:ea typeface="ＭＳ Ｐゴシック" pitchFamily="34" charset="-128"/>
              </a:rPr>
            </a:br>
            <a:r>
              <a:rPr lang="sv-SE" altLang="sv-SE" sz="2200" dirty="0">
                <a:ea typeface="ＭＳ Ｐゴシック" pitchFamily="34" charset="-128"/>
              </a:rPr>
              <a:t>med ett kortsiktigt ekonomiskt perspektiv</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cs typeface="Arial" panose="020B0604020202020204" pitchFamily="34" charset="0"/>
              </a:rPr>
              <a:t>P-AL-värde</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92D050"/>
                </a:solidFill>
                <a:latin typeface="Helvetica"/>
              </a:rPr>
              <a:t>IVA</a:t>
            </a:r>
            <a:r>
              <a:rPr lang="sv-SE" altLang="sv-SE" sz="2200" b="1" dirty="0">
                <a:latin typeface="Helvetica"/>
              </a:rPr>
              <a:t>    </a:t>
            </a:r>
            <a:r>
              <a:rPr lang="sv-SE" altLang="sv-SE" sz="2200" b="1" dirty="0">
                <a:solidFill>
                  <a:srgbClr val="58A618"/>
                </a:solidFill>
                <a:latin typeface="Helvetica"/>
              </a:rPr>
              <a:t>IVB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703513" y="2268675"/>
            <a:ext cx="8605713" cy="3302886"/>
          </a:xfrm>
        </p:spPr>
        <p:txBody>
          <a:bodyPr/>
          <a:lstStyle/>
          <a:p>
            <a:pPr>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(7 ton)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0          0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(4 ton var 4:e år)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       10         0       -10       -20     -20</a:t>
            </a: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5        -5       -15      -20</a:t>
            </a:r>
          </a:p>
        </p:txBody>
      </p:sp>
      <p:sp>
        <p:nvSpPr>
          <p:cNvPr id="18441" name="Text Box 9"/>
          <p:cNvSpPr txBox="1">
            <a:spLocks noChangeArrowheads="1"/>
          </p:cNvSpPr>
          <p:nvPr/>
        </p:nvSpPr>
        <p:spPr bwMode="auto">
          <a:xfrm>
            <a:off x="2279455" y="1372448"/>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2" name="textruta 1"/>
          <p:cNvSpPr txBox="1"/>
          <p:nvPr/>
        </p:nvSpPr>
        <p:spPr>
          <a:xfrm>
            <a:off x="4980633" y="5014915"/>
            <a:ext cx="5328592" cy="646331"/>
          </a:xfrm>
          <a:prstGeom prst="rect">
            <a:avLst/>
          </a:prstGeom>
          <a:noFill/>
        </p:spPr>
        <p:txBody>
          <a:bodyPr wrap="square" rtlCol="0">
            <a:spAutoFit/>
          </a:bodyPr>
          <a:lstStyle/>
          <a:p>
            <a:r>
              <a:rPr lang="sv-SE" dirty="0">
                <a:ea typeface="ＭＳ Ｐゴシック" pitchFamily="34" charset="-128"/>
              </a:rPr>
              <a:t>Baserat </a:t>
            </a:r>
            <a:r>
              <a:rPr lang="sv-SE" dirty="0"/>
              <a:t>på gödsling enligt Jordbruksverkets gödslingsrekommendationer till aktuell skördenivå</a:t>
            </a:r>
            <a:r>
              <a:rPr lang="sv-SE" altLang="sv-SE" dirty="0">
                <a:solidFill>
                  <a:srgbClr val="0066CC"/>
                </a:solidFill>
                <a:ea typeface="ＭＳ Ｐゴシック" pitchFamily="34" charset="-128"/>
              </a:rPr>
              <a:t> </a:t>
            </a:r>
            <a:endParaRPr lang="sv-SE" dirty="0"/>
          </a:p>
        </p:txBody>
      </p:sp>
    </p:spTree>
    <p:extLst>
      <p:ext uri="{BB962C8B-B14F-4D97-AF65-F5344CB8AC3E}">
        <p14:creationId xmlns:p14="http://schemas.microsoft.com/office/powerpoint/2010/main" val="27882411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7818212" y="2358358"/>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8579962" y="2358358"/>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2" name="Text Box 10"/>
          <p:cNvSpPr txBox="1">
            <a:spLocks noChangeArrowheads="1"/>
          </p:cNvSpPr>
          <p:nvPr/>
        </p:nvSpPr>
        <p:spPr bwMode="auto">
          <a:xfrm>
            <a:off x="5735962" y="1499235"/>
            <a:ext cx="3672407"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rPr>
              <a:t>K</a:t>
            </a:r>
            <a:r>
              <a:rPr lang="sv-SE" altLang="sv-SE" sz="2200" dirty="0">
                <a:latin typeface="Helvetica"/>
                <a:cs typeface="Arial" panose="020B0604020202020204" pitchFamily="34" charset="0"/>
              </a:rPr>
              <a:t>-AL-värde</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58A618"/>
                </a:solidFill>
                <a:latin typeface="Helvetica"/>
              </a:rPr>
              <a:t>IV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950407" y="2270296"/>
            <a:ext cx="8259437" cy="3302886"/>
          </a:xfrm>
        </p:spPr>
        <p:txBody>
          <a:bodyPr/>
          <a:lstStyle/>
          <a:p>
            <a:pPr>
              <a:lnSpc>
                <a:spcPct val="170000"/>
              </a:lnSpc>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a:spcBef>
                <a:spcPts val="0"/>
              </a:spcBef>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ea typeface="ＭＳ Ｐゴシック" pitchFamily="34" charset="-128"/>
                <a:cs typeface="Arial" panose="020B0604020202020204" pitchFamily="34" charset="0"/>
              </a:rPr>
              <a:t>20        10       -10      -25      -30</a:t>
            </a:r>
            <a:endParaRPr lang="sv-SE" altLang="sv-SE" sz="2000" dirty="0">
              <a:solidFill>
                <a:schemeClr val="tx1"/>
              </a:solidFill>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(4 ton var 4:e år)</a:t>
            </a:r>
          </a:p>
          <a:p>
            <a:pPr>
              <a:spcBef>
                <a:spcPts val="0"/>
              </a:spcBef>
            </a:pPr>
            <a:r>
              <a:rPr lang="sv-SE" altLang="sv-SE" sz="2000" dirty="0">
                <a:solidFill>
                  <a:schemeClr val="tx1"/>
                </a:solidFill>
                <a:ea typeface="ＭＳ Ｐゴシック" pitchFamily="34" charset="-128"/>
                <a:cs typeface="Arial" panose="020B0604020202020204" pitchFamily="34" charset="0"/>
              </a:rPr>
              <a:t>Sockerbetor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ea typeface="ＭＳ Ｐゴシック" pitchFamily="34" charset="-128"/>
                <a:cs typeface="Arial" panose="020B0604020202020204" pitchFamily="34" charset="0"/>
              </a:rPr>
              <a:t>40        20       -10     -35       -75</a:t>
            </a:r>
          </a:p>
          <a:p>
            <a:pPr marL="0" indent="0">
              <a:lnSpc>
                <a:spcPct val="170000"/>
              </a:lnSpc>
              <a:buNone/>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
        <p:nvSpPr>
          <p:cNvPr id="18441" name="Text Box 9"/>
          <p:cNvSpPr txBox="1">
            <a:spLocks noChangeArrowheads="1"/>
          </p:cNvSpPr>
          <p:nvPr/>
        </p:nvSpPr>
        <p:spPr bwMode="auto">
          <a:xfrm>
            <a:off x="2279455" y="1372448"/>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11" name="Rectangle 7"/>
          <p:cNvSpPr>
            <a:spLocks noGrp="1" noChangeArrowheads="1"/>
          </p:cNvSpPr>
          <p:nvPr>
            <p:ph type="title"/>
          </p:nvPr>
        </p:nvSpPr>
        <p:spPr>
          <a:xfrm>
            <a:off x="2634796" y="469725"/>
            <a:ext cx="8458200" cy="685800"/>
          </a:xfrm>
        </p:spPr>
        <p:txBody>
          <a:bodyPr/>
          <a:lstStyle/>
          <a:p>
            <a:r>
              <a:rPr lang="sv-SE" sz="2200" dirty="0">
                <a:ea typeface="ＭＳ Ｐゴシック" pitchFamily="34" charset="-128"/>
              </a:rPr>
              <a:t>Baserat </a:t>
            </a:r>
            <a:r>
              <a:rPr lang="sv-SE" sz="2200" dirty="0"/>
              <a:t>på gödsling enligt Jordbruksverkets gödslingsrekommendationer till aktuell skördenivå</a:t>
            </a:r>
            <a:r>
              <a:rPr lang="sv-SE" altLang="sv-SE" sz="2200" dirty="0">
                <a:ea typeface="ＭＳ Ｐゴシック" pitchFamily="34" charset="-128"/>
              </a:rPr>
              <a:t> </a:t>
            </a:r>
          </a:p>
        </p:txBody>
      </p:sp>
    </p:spTree>
    <p:extLst>
      <p:ext uri="{BB962C8B-B14F-4D97-AF65-F5344CB8AC3E}">
        <p14:creationId xmlns:p14="http://schemas.microsoft.com/office/powerpoint/2010/main" val="27752257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201844" y="518940"/>
            <a:ext cx="6886366" cy="611156"/>
          </a:xfrm>
        </p:spPr>
        <p:txBody>
          <a:bodyPr/>
          <a:lstStyle/>
          <a:p>
            <a:pPr eaLnBrk="1" hangingPunct="1"/>
            <a:r>
              <a:rPr lang="sv-SE" altLang="sv-SE" sz="2200" dirty="0"/>
              <a:t>Titta på överskottet inte på utnyttjandegraden</a:t>
            </a:r>
          </a:p>
        </p:txBody>
      </p:sp>
      <p:sp>
        <p:nvSpPr>
          <p:cNvPr id="76803" name="Text Box 3"/>
          <p:cNvSpPr txBox="1">
            <a:spLocks noChangeArrowheads="1"/>
          </p:cNvSpPr>
          <p:nvPr/>
        </p:nvSpPr>
        <p:spPr bwMode="auto">
          <a:xfrm>
            <a:off x="667025" y="1293935"/>
            <a:ext cx="3933822" cy="5570756"/>
          </a:xfrm>
          <a:prstGeom prst="rect">
            <a:avLst/>
          </a:prstGeom>
          <a:noFill/>
          <a:ln w="12700">
            <a:noFill/>
            <a:miter lim="800000"/>
            <a:headEnd type="none" w="sm" len="sm"/>
            <a:tailEnd type="none" w="sm" len="sm"/>
          </a:ln>
          <a:effectLst/>
        </p:spPr>
        <p:txBody>
          <a:bodyPr wrap="square">
            <a:spAutoFit/>
          </a:bodyPr>
          <a:lstStyle>
            <a:lvl1pPr>
              <a:defRPr sz="1600">
                <a:solidFill>
                  <a:schemeClr val="tx1"/>
                </a:solidFill>
                <a:latin typeface="Albertus Medium" pitchFamily="34" charset="0"/>
              </a:defRPr>
            </a:lvl1pPr>
            <a:lvl2pPr marL="742950" indent="-285750">
              <a:defRPr sz="1600">
                <a:solidFill>
                  <a:schemeClr val="tx1"/>
                </a:solidFill>
                <a:latin typeface="Albertus Medium" pitchFamily="34" charset="0"/>
              </a:defRPr>
            </a:lvl2pPr>
            <a:lvl3pPr marL="1143000" indent="-228600">
              <a:defRPr sz="1600">
                <a:solidFill>
                  <a:schemeClr val="tx1"/>
                </a:solidFill>
                <a:latin typeface="Albertus Medium" pitchFamily="34" charset="0"/>
              </a:defRPr>
            </a:lvl3pPr>
            <a:lvl4pPr marL="1600200" indent="-228600">
              <a:defRPr sz="1600">
                <a:solidFill>
                  <a:schemeClr val="tx1"/>
                </a:solidFill>
                <a:latin typeface="Albertus Medium" pitchFamily="34" charset="0"/>
              </a:defRPr>
            </a:lvl4pPr>
            <a:lvl5pPr marL="2057400" indent="-228600">
              <a:defRPr sz="1600">
                <a:solidFill>
                  <a:schemeClr val="tx1"/>
                </a:solidFill>
                <a:latin typeface="Albertus Medium" pitchFamily="34" charset="0"/>
              </a:defRPr>
            </a:lvl5pPr>
            <a:lvl6pPr marL="2514600" indent="-228600" eaLnBrk="0" fontAlgn="base" hangingPunct="0">
              <a:spcBef>
                <a:spcPct val="0"/>
              </a:spcBef>
              <a:spcAft>
                <a:spcPct val="0"/>
              </a:spcAft>
              <a:defRPr sz="1600">
                <a:solidFill>
                  <a:schemeClr val="tx1"/>
                </a:solidFill>
                <a:latin typeface="Albertus Medium" pitchFamily="34" charset="0"/>
              </a:defRPr>
            </a:lvl6pPr>
            <a:lvl7pPr marL="2971800" indent="-228600" eaLnBrk="0" fontAlgn="base" hangingPunct="0">
              <a:spcBef>
                <a:spcPct val="0"/>
              </a:spcBef>
              <a:spcAft>
                <a:spcPct val="0"/>
              </a:spcAft>
              <a:defRPr sz="1600">
                <a:solidFill>
                  <a:schemeClr val="tx1"/>
                </a:solidFill>
                <a:latin typeface="Albertus Medium" pitchFamily="34" charset="0"/>
              </a:defRPr>
            </a:lvl7pPr>
            <a:lvl8pPr marL="3429000" indent="-228600" eaLnBrk="0" fontAlgn="base" hangingPunct="0">
              <a:spcBef>
                <a:spcPct val="0"/>
              </a:spcBef>
              <a:spcAft>
                <a:spcPct val="0"/>
              </a:spcAft>
              <a:defRPr sz="1600">
                <a:solidFill>
                  <a:schemeClr val="tx1"/>
                </a:solidFill>
                <a:latin typeface="Albertus Medium" pitchFamily="34" charset="0"/>
              </a:defRPr>
            </a:lvl8pPr>
            <a:lvl9pPr marL="3886200" indent="-228600" eaLnBrk="0" fontAlgn="base" hangingPunct="0">
              <a:spcBef>
                <a:spcPct val="0"/>
              </a:spcBef>
              <a:spcAft>
                <a:spcPct val="0"/>
              </a:spcAft>
              <a:defRPr sz="1600">
                <a:solidFill>
                  <a:schemeClr val="tx1"/>
                </a:solidFill>
                <a:latin typeface="Albertus Medium" pitchFamily="34" charset="0"/>
              </a:defRPr>
            </a:lvl9pPr>
          </a:lstStyle>
          <a:p>
            <a:r>
              <a:rPr lang="sv-SE" altLang="sv-SE" dirty="0">
                <a:solidFill>
                  <a:schemeClr val="accent1"/>
                </a:solidFill>
                <a:latin typeface="+mn-lt"/>
              </a:rPr>
              <a:t>Det kan vara lockande att jämföra utnyttjande-graden/effektiviteten av till exempel kväve mellan olika gårdar. Detta är möjligt om du jämför gårdar med enbart växtodling. Har lantbrukaren däremot flera produktionsgrenar på gården säger utnyttjandegraden ingenting om hur effektiv gården är. Detta beror på att utnyttjandegraden påverkas av flöden som inte har med effektiviteten att göra.</a:t>
            </a:r>
          </a:p>
          <a:p>
            <a:endParaRPr lang="sv-SE" altLang="sv-SE" dirty="0">
              <a:solidFill>
                <a:schemeClr val="accent1"/>
              </a:solidFill>
              <a:latin typeface="+mn-lt"/>
            </a:endParaRPr>
          </a:p>
          <a:p>
            <a:r>
              <a:rPr lang="sv-SE" altLang="sv-SE" dirty="0">
                <a:solidFill>
                  <a:schemeClr val="accent1"/>
                </a:solidFill>
                <a:latin typeface="+mn-lt"/>
              </a:rPr>
              <a:t>Om du däremot återkommer till samma gård flera gånger och förutsättningarna är desamma, så kan utnyttjandegraden vara ett intressant komplement till överskottet.</a:t>
            </a:r>
          </a:p>
          <a:p>
            <a:endParaRPr lang="sv-SE" altLang="sv-SE" sz="1400" dirty="0">
              <a:solidFill>
                <a:schemeClr val="accent1"/>
              </a:solidFill>
            </a:endParaRPr>
          </a:p>
          <a:p>
            <a:endParaRPr lang="sv-SE" altLang="sv-SE" sz="1400" dirty="0">
              <a:solidFill>
                <a:schemeClr val="accent1"/>
              </a:solidFill>
            </a:endParaRPr>
          </a:p>
          <a:p>
            <a:endParaRPr lang="sv-SE" altLang="sv-SE" dirty="0">
              <a:solidFill>
                <a:schemeClr val="accent1"/>
              </a:solidFill>
            </a:endParaRPr>
          </a:p>
          <a:p>
            <a:endParaRPr lang="sv-SE" altLang="sv-SE" dirty="0">
              <a:solidFill>
                <a:schemeClr val="accent1"/>
              </a:solidFill>
            </a:endParaRPr>
          </a:p>
          <a:p>
            <a:endParaRPr lang="sv-SE" altLang="sv-SE" sz="1200" dirty="0">
              <a:solidFill>
                <a:schemeClr val="accent1"/>
              </a:solidFill>
            </a:endParaRPr>
          </a:p>
          <a:p>
            <a:pPr algn="ctr"/>
            <a:endParaRPr lang="sv-SE" altLang="sv-SE" sz="1200" dirty="0">
              <a:solidFill>
                <a:schemeClr val="accent1"/>
              </a:solidFill>
            </a:endParaRPr>
          </a:p>
        </p:txBody>
      </p:sp>
      <p:sp>
        <p:nvSpPr>
          <p:cNvPr id="2" name="Rektangel 1"/>
          <p:cNvSpPr/>
          <p:nvPr/>
        </p:nvSpPr>
        <p:spPr>
          <a:xfrm>
            <a:off x="5740779" y="1309486"/>
            <a:ext cx="5347431" cy="3754874"/>
          </a:xfrm>
          <a:prstGeom prst="rect">
            <a:avLst/>
          </a:prstGeom>
          <a:ln w="15875">
            <a:solidFill>
              <a:srgbClr val="00B050"/>
            </a:solidFill>
          </a:ln>
        </p:spPr>
        <p:txBody>
          <a:bodyPr wrap="square">
            <a:spAutoFit/>
          </a:bodyPr>
          <a:lstStyle/>
          <a:p>
            <a:r>
              <a:rPr lang="sv-SE" altLang="sv-SE" sz="1600" dirty="0">
                <a:solidFill>
                  <a:srgbClr val="00B050"/>
                </a:solidFill>
                <a:cs typeface="Arial" panose="020B0604020202020204" pitchFamily="34" charset="0"/>
              </a:rPr>
              <a:t>Exempel 1: </a:t>
            </a:r>
            <a:r>
              <a:rPr lang="sv-SE" altLang="sv-SE" sz="1600" dirty="0">
                <a:solidFill>
                  <a:schemeClr val="accent1"/>
                </a:solidFill>
                <a:cs typeface="Arial" panose="020B0604020202020204" pitchFamily="34" charset="0"/>
              </a:rPr>
              <a:t>En gård med växtodling på ett hektar och grisar, köper in 100 kg N i mineralgödsel. Detta ger 70 kg N i skördad spannmål. Om grisarna som äter upp det och</a:t>
            </a:r>
            <a:r>
              <a:rPr lang="sv-SE" altLang="sv-SE" sz="1600" strike="sngStrike" dirty="0">
                <a:solidFill>
                  <a:schemeClr val="accent1"/>
                </a:solidFill>
                <a:cs typeface="Arial" panose="020B0604020202020204" pitchFamily="34" charset="0"/>
              </a:rPr>
              <a:t> </a:t>
            </a:r>
            <a:r>
              <a:rPr lang="sv-SE" altLang="sv-SE" sz="1600" dirty="0">
                <a:solidFill>
                  <a:schemeClr val="accent1"/>
                </a:solidFill>
                <a:cs typeface="Arial" panose="020B0604020202020204" pitchFamily="34" charset="0"/>
              </a:rPr>
              <a:t>skickas till slakt innehåller 30 kg N kommer gården att få en utnyttjandegrad på 30/100=30%</a:t>
            </a:r>
          </a:p>
          <a:p>
            <a:endParaRPr lang="sv-SE" altLang="sv-SE" sz="1600" dirty="0">
              <a:cs typeface="Arial" panose="020B0604020202020204" pitchFamily="34" charset="0"/>
            </a:endParaRPr>
          </a:p>
          <a:p>
            <a:endParaRPr lang="sv-SE" altLang="sv-SE" sz="1600" dirty="0">
              <a:cs typeface="Arial" panose="020B0604020202020204" pitchFamily="34" charset="0"/>
            </a:endParaRPr>
          </a:p>
          <a:p>
            <a:endParaRPr lang="sv-SE" altLang="sv-SE" sz="1600" dirty="0">
              <a:cs typeface="Arial" panose="020B0604020202020204" pitchFamily="34" charset="0"/>
            </a:endParaRPr>
          </a:p>
          <a:p>
            <a:r>
              <a:rPr lang="sv-SE" altLang="sv-SE" sz="1600" dirty="0">
                <a:solidFill>
                  <a:srgbClr val="00B050"/>
                </a:solidFill>
                <a:cs typeface="Arial" panose="020B0604020202020204" pitchFamily="34" charset="0"/>
              </a:rPr>
              <a:t>Exempel 2</a:t>
            </a:r>
            <a:r>
              <a:rPr lang="sv-SE" altLang="sv-SE" sz="1600" dirty="0">
                <a:cs typeface="Arial" panose="020B0604020202020204" pitchFamily="34" charset="0"/>
              </a:rPr>
              <a:t>: </a:t>
            </a:r>
            <a:r>
              <a:rPr lang="sv-SE" altLang="sv-SE" sz="1600" dirty="0">
                <a:solidFill>
                  <a:schemeClr val="accent1"/>
                </a:solidFill>
                <a:cs typeface="Arial" panose="020B0604020202020204" pitchFamily="34" charset="0"/>
              </a:rPr>
              <a:t>Om gården istället köper allt foder till grisarna kommer all spannmål att säljas. Det innebär att gården köper in 100 kg N i mineral-gödsel och säljer 70 kg N i spannmål. Till grisarna köps 70 kg N in med fodret och i form av djur säljs 30 kg N i produkterna. </a:t>
            </a:r>
          </a:p>
          <a:p>
            <a:r>
              <a:rPr lang="sv-SE" altLang="sv-SE" sz="1600" dirty="0">
                <a:solidFill>
                  <a:schemeClr val="accent1"/>
                </a:solidFill>
                <a:cs typeface="Arial" panose="020B0604020202020204" pitchFamily="34" charset="0"/>
              </a:rPr>
              <a:t>Effektiviteten för denna gård blir (70+30)/(100+70)=59%.</a:t>
            </a:r>
          </a:p>
          <a:p>
            <a:endParaRPr lang="sv-SE" altLang="sv-SE" sz="1400" dirty="0">
              <a:latin typeface="Arial" panose="020B0604020202020204" pitchFamily="34" charset="0"/>
              <a:cs typeface="Arial" panose="020B0604020202020204" pitchFamily="34" charset="0"/>
            </a:endParaRPr>
          </a:p>
        </p:txBody>
      </p:sp>
      <p:sp>
        <p:nvSpPr>
          <p:cNvPr id="3" name="Rektangel 2"/>
          <p:cNvSpPr/>
          <p:nvPr/>
        </p:nvSpPr>
        <p:spPr>
          <a:xfrm>
            <a:off x="2751629" y="5775643"/>
            <a:ext cx="7469746" cy="707886"/>
          </a:xfrm>
          <a:prstGeom prst="rect">
            <a:avLst/>
          </a:prstGeom>
        </p:spPr>
        <p:txBody>
          <a:bodyPr wrap="square">
            <a:spAutoFit/>
          </a:bodyPr>
          <a:lstStyle/>
          <a:p>
            <a:pPr algn="ctr"/>
            <a:r>
              <a:rPr lang="sv-SE" altLang="sv-SE" sz="2000" b="1" dirty="0">
                <a:latin typeface="Arial" panose="020B0604020202020204" pitchFamily="34" charset="0"/>
                <a:cs typeface="Arial" panose="020B0604020202020204" pitchFamily="34" charset="0"/>
              </a:rPr>
              <a:t>Använd alltså aldrig utnyttjandegraden vid en jämförelse mellan gårdar!</a:t>
            </a:r>
          </a:p>
        </p:txBody>
      </p:sp>
    </p:spTree>
    <p:extLst>
      <p:ext uri="{BB962C8B-B14F-4D97-AF65-F5344CB8AC3E}">
        <p14:creationId xmlns:p14="http://schemas.microsoft.com/office/powerpoint/2010/main" val="3971967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99251" y="665034"/>
            <a:ext cx="8061523" cy="539750"/>
          </a:xfrm>
        </p:spPr>
        <p:txBody>
          <a:bodyPr/>
          <a:lstStyle/>
          <a:p>
            <a:r>
              <a:rPr lang="sv-SE" sz="2200" dirty="0"/>
              <a:t>Frågor</a:t>
            </a:r>
          </a:p>
        </p:txBody>
      </p:sp>
      <p:sp>
        <p:nvSpPr>
          <p:cNvPr id="3" name="Platshållare för innehåll 2"/>
          <p:cNvSpPr>
            <a:spLocks noGrp="1"/>
          </p:cNvSpPr>
          <p:nvPr>
            <p:ph idx="1"/>
          </p:nvPr>
        </p:nvSpPr>
        <p:spPr>
          <a:xfrm>
            <a:off x="2268559" y="1323624"/>
            <a:ext cx="7488832" cy="514286"/>
          </a:xfrm>
        </p:spPr>
        <p:txBody>
          <a:bodyPr/>
          <a:lstStyle/>
          <a:p>
            <a:r>
              <a:rPr lang="sv-SE" dirty="0"/>
              <a:t>Svara på frågorna i del 1 växtnäringsbalans</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714" y="2013737"/>
            <a:ext cx="6046572" cy="4022090"/>
          </a:xfrm>
          <a:prstGeom prst="rect">
            <a:avLst/>
          </a:prstGeom>
        </p:spPr>
      </p:pic>
      <p:sp>
        <p:nvSpPr>
          <p:cNvPr id="5" name="textruta 4"/>
          <p:cNvSpPr txBox="1"/>
          <p:nvPr/>
        </p:nvSpPr>
        <p:spPr>
          <a:xfrm>
            <a:off x="7320136" y="6191994"/>
            <a:ext cx="1799150" cy="276999"/>
          </a:xfrm>
          <a:prstGeom prst="rect">
            <a:avLst/>
          </a:prstGeom>
          <a:noFill/>
        </p:spPr>
        <p:txBody>
          <a:bodyPr wrap="square" rtlCol="0">
            <a:spAutoFit/>
          </a:bodyPr>
          <a:lstStyle/>
          <a:p>
            <a:pPr algn="r"/>
            <a:r>
              <a:rPr lang="sv-SE" sz="1200" dirty="0">
                <a:solidFill>
                  <a:srgbClr val="000508"/>
                </a:solidFill>
                <a:latin typeface="Arial" panose="020B0604020202020204" pitchFamily="34" charset="0"/>
                <a:cs typeface="Arial" panose="020B0604020202020204" pitchFamily="34" charset="0"/>
              </a:rPr>
              <a:t>Foto: Janne Andersson</a:t>
            </a:r>
          </a:p>
        </p:txBody>
      </p:sp>
    </p:spTree>
    <p:extLst>
      <p:ext uri="{BB962C8B-B14F-4D97-AF65-F5344CB8AC3E}">
        <p14:creationId xmlns:p14="http://schemas.microsoft.com/office/powerpoint/2010/main" val="181119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093638" y="374587"/>
            <a:ext cx="8061523" cy="539750"/>
          </a:xfrm>
        </p:spPr>
        <p:txBody>
          <a:bodyPr/>
          <a:lstStyle/>
          <a:p>
            <a:pPr eaLnBrk="1" hangingPunct="1"/>
            <a:r>
              <a:rPr lang="sv-SE" altLang="sv-SE" sz="2200" dirty="0"/>
              <a:t>Vad är syftet med VERA?</a:t>
            </a:r>
          </a:p>
        </p:txBody>
      </p:sp>
      <p:sp>
        <p:nvSpPr>
          <p:cNvPr id="9220" name="Rectangle 3"/>
          <p:cNvSpPr>
            <a:spLocks noGrp="1" noChangeArrowheads="1"/>
          </p:cNvSpPr>
          <p:nvPr>
            <p:ph idx="1"/>
          </p:nvPr>
        </p:nvSpPr>
        <p:spPr>
          <a:xfrm>
            <a:off x="2411240" y="1642073"/>
            <a:ext cx="7424596" cy="3491243"/>
          </a:xfrm>
        </p:spPr>
        <p:txBody>
          <a:bodyPr/>
          <a:lstStyle/>
          <a:p>
            <a:r>
              <a:rPr lang="sv-SE" altLang="sv-SE" sz="2200" dirty="0"/>
              <a:t>Åskådliggöra växtnäringsflödena på en gård, analysera och hitta åtgärder för att minska förlusterna av kväve och fosfor.</a:t>
            </a:r>
          </a:p>
          <a:p>
            <a:r>
              <a:rPr lang="sv-SE" altLang="sv-SE" sz="2200" dirty="0"/>
              <a:t>Följa utvecklingen på en gård och kunna ge feedback till lantbrukaren.</a:t>
            </a:r>
          </a:p>
          <a:p>
            <a:r>
              <a:rPr lang="sv-SE" altLang="sv-SE" sz="2200" dirty="0"/>
              <a:t>Räkna på stallgödsel som underlag för att göra växtodlingsplan.</a:t>
            </a:r>
          </a:p>
          <a:p>
            <a:r>
              <a:rPr lang="sv-SE" altLang="sv-SE" sz="2200" dirty="0"/>
              <a:t>Titta på utsläpp av växthusgaser, få koll på vad som är stort och smått och i vilken ände som lantbrukaren ska börja vidta åtgärder</a:t>
            </a:r>
          </a:p>
          <a:p>
            <a:r>
              <a:rPr lang="sv-SE" altLang="sv-SE" sz="2200" dirty="0"/>
              <a:t>Göra en kartläggning över energiåtgången på en gård</a:t>
            </a:r>
          </a:p>
          <a:p>
            <a:pPr eaLnBrk="1" hangingPunct="1">
              <a:buFontTx/>
              <a:buNone/>
            </a:pPr>
            <a:r>
              <a:rPr lang="sv-SE" altLang="sv-SE" sz="2200" dirty="0"/>
              <a:t> </a:t>
            </a:r>
          </a:p>
        </p:txBody>
      </p:sp>
      <p:sp>
        <p:nvSpPr>
          <p:cNvPr id="9218" name="Platshållare för bildnummer 5"/>
          <p:cNvSpPr>
            <a:spLocks noGrp="1"/>
          </p:cNvSpPr>
          <p:nvPr>
            <p:ph type="sldNum" sz="quarter" idx="12"/>
          </p:nvPr>
        </p:nvSpPr>
        <p:spPr>
          <a:noFill/>
        </p:spPr>
        <p:txBody>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spcBef>
                <a:spcPct val="0"/>
              </a:spcBef>
              <a:buFontTx/>
              <a:buNone/>
            </a:pPr>
            <a:fld id="{E54BC528-3844-4449-AA9B-349E5D336483}" type="slidenum">
              <a:rPr lang="sv-SE" altLang="sv-SE" sz="1400"/>
              <a:pPr>
                <a:spcBef>
                  <a:spcPct val="0"/>
                </a:spcBef>
                <a:buFontTx/>
                <a:buNone/>
              </a:pPr>
              <a:t>4</a:t>
            </a:fld>
            <a:endParaRPr lang="sv-SE" altLang="sv-SE" sz="1400"/>
          </a:p>
        </p:txBody>
      </p:sp>
    </p:spTree>
    <p:extLst>
      <p:ext uri="{BB962C8B-B14F-4D97-AF65-F5344CB8AC3E}">
        <p14:creationId xmlns:p14="http://schemas.microsoft.com/office/powerpoint/2010/main" val="29566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11218" y="368424"/>
            <a:ext cx="8061523" cy="539750"/>
          </a:xfrm>
        </p:spPr>
        <p:txBody>
          <a:bodyPr/>
          <a:lstStyle/>
          <a:p>
            <a:r>
              <a:rPr lang="sv-SE" sz="2200" dirty="0"/>
              <a:t>Instruktion Vera: Lägga till och ta bort kund</a:t>
            </a:r>
          </a:p>
        </p:txBody>
      </p:sp>
      <p:pic>
        <p:nvPicPr>
          <p:cNvPr id="4" name="Platshållare för innehåll 3" descr="Instruktion för att lägga till kund Vera"/>
          <p:cNvPicPr>
            <a:picLocks noGrp="1" noChangeAspect="1"/>
          </p:cNvPicPr>
          <p:nvPr>
            <p:ph idx="1"/>
          </p:nvPr>
        </p:nvPicPr>
        <p:blipFill rotWithShape="1">
          <a:blip r:embed="rId2"/>
          <a:srcRect t="5921" r="10307" b="18717"/>
          <a:stretch/>
        </p:blipFill>
        <p:spPr>
          <a:xfrm>
            <a:off x="1652174" y="1124745"/>
            <a:ext cx="6031523" cy="3323493"/>
          </a:xfrm>
          <a:prstGeom prst="rect">
            <a:avLst/>
          </a:prstGeom>
        </p:spPr>
      </p:pic>
      <p:pic>
        <p:nvPicPr>
          <p:cNvPr id="3" name="Bildobjekt 2" descr="Instruktion för att ta bort kund Vera&#10;"/>
          <p:cNvPicPr>
            <a:picLocks noChangeAspect="1"/>
          </p:cNvPicPr>
          <p:nvPr/>
        </p:nvPicPr>
        <p:blipFill>
          <a:blip r:embed="rId3"/>
          <a:stretch>
            <a:fillRect/>
          </a:stretch>
        </p:blipFill>
        <p:spPr>
          <a:xfrm>
            <a:off x="5030984" y="3212976"/>
            <a:ext cx="5305425" cy="3276600"/>
          </a:xfrm>
          <a:prstGeom prst="rect">
            <a:avLst/>
          </a:prstGeom>
        </p:spPr>
      </p:pic>
    </p:spTree>
    <p:extLst>
      <p:ext uri="{BB962C8B-B14F-4D97-AF65-F5344CB8AC3E}">
        <p14:creationId xmlns:p14="http://schemas.microsoft.com/office/powerpoint/2010/main" val="37865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96816" y="488206"/>
            <a:ext cx="6861923" cy="539750"/>
          </a:xfrm>
        </p:spPr>
        <p:txBody>
          <a:bodyPr/>
          <a:lstStyle/>
          <a:p>
            <a:r>
              <a:rPr lang="sv-SE" sz="2200" dirty="0"/>
              <a:t>Instruktion Vera: Exportera och importera kunder</a:t>
            </a:r>
          </a:p>
        </p:txBody>
      </p:sp>
      <p:pic>
        <p:nvPicPr>
          <p:cNvPr id="4" name="Bildobjekt 3" descr="Instruktion för att exportera kund"/>
          <p:cNvPicPr>
            <a:picLocks noChangeAspect="1"/>
          </p:cNvPicPr>
          <p:nvPr/>
        </p:nvPicPr>
        <p:blipFill rotWithShape="1">
          <a:blip r:embed="rId2"/>
          <a:srcRect r="6177" b="18404"/>
          <a:stretch/>
        </p:blipFill>
        <p:spPr>
          <a:xfrm>
            <a:off x="1775520" y="1027956"/>
            <a:ext cx="3882534" cy="3994493"/>
          </a:xfrm>
          <a:prstGeom prst="rect">
            <a:avLst/>
          </a:prstGeom>
        </p:spPr>
      </p:pic>
      <p:pic>
        <p:nvPicPr>
          <p:cNvPr id="7" name="Bildobjekt 6" descr="Instruktion för att importera kund"/>
          <p:cNvPicPr>
            <a:picLocks noChangeAspect="1"/>
          </p:cNvPicPr>
          <p:nvPr/>
        </p:nvPicPr>
        <p:blipFill rotWithShape="1">
          <a:blip r:embed="rId3"/>
          <a:srcRect l="2473" t="6272" b="6427"/>
          <a:stretch/>
        </p:blipFill>
        <p:spPr>
          <a:xfrm>
            <a:off x="5232390" y="3295237"/>
            <a:ext cx="5989424" cy="3042139"/>
          </a:xfrm>
          <a:prstGeom prst="rect">
            <a:avLst/>
          </a:prstGeom>
        </p:spPr>
      </p:pic>
    </p:spTree>
    <p:extLst>
      <p:ext uri="{BB962C8B-B14F-4D97-AF65-F5344CB8AC3E}">
        <p14:creationId xmlns:p14="http://schemas.microsoft.com/office/powerpoint/2010/main" val="6600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89920" y="459641"/>
            <a:ext cx="8061523" cy="539750"/>
          </a:xfrm>
        </p:spPr>
        <p:txBody>
          <a:bodyPr/>
          <a:lstStyle/>
          <a:p>
            <a:r>
              <a:rPr lang="sv-SE" sz="2200" dirty="0"/>
              <a:t>Instruktion Vera: Säkerhetskopiering</a:t>
            </a:r>
          </a:p>
        </p:txBody>
      </p:sp>
      <p:pic>
        <p:nvPicPr>
          <p:cNvPr id="4" name="Bildobjekt 3" descr="Instruktion för att säkerhetskopiera databasen"/>
          <p:cNvPicPr>
            <a:picLocks noChangeAspect="1"/>
          </p:cNvPicPr>
          <p:nvPr/>
        </p:nvPicPr>
        <p:blipFill>
          <a:blip r:embed="rId2"/>
          <a:stretch>
            <a:fillRect/>
          </a:stretch>
        </p:blipFill>
        <p:spPr>
          <a:xfrm>
            <a:off x="2285541" y="1950549"/>
            <a:ext cx="6952122" cy="2801916"/>
          </a:xfrm>
          <a:prstGeom prst="rect">
            <a:avLst/>
          </a:prstGeom>
        </p:spPr>
      </p:pic>
      <p:sp>
        <p:nvSpPr>
          <p:cNvPr id="5" name="Ellips 4">
            <a:extLst>
              <a:ext uri="{C183D7F6-B498-43B3-948B-1728B52AA6E4}">
                <adec:decorative xmlns:adec="http://schemas.microsoft.com/office/drawing/2017/decorative" val="1"/>
              </a:ext>
            </a:extLst>
          </p:cNvPr>
          <p:cNvSpPr/>
          <p:nvPr/>
        </p:nvSpPr>
        <p:spPr>
          <a:xfrm>
            <a:off x="5257546" y="2587896"/>
            <a:ext cx="1008112" cy="5760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5879976" y="1917380"/>
            <a:ext cx="2088232" cy="723275"/>
          </a:xfrm>
          <a:prstGeom prst="rect">
            <a:avLst/>
          </a:prstGeom>
          <a:solidFill>
            <a:schemeClr val="bg1"/>
          </a:solidFill>
        </p:spPr>
        <p:txBody>
          <a:bodyPr wrap="square" rtlCol="0">
            <a:spAutoFit/>
          </a:bodyPr>
          <a:lstStyle/>
          <a:p>
            <a:r>
              <a:rPr lang="sv-SE" sz="1000" dirty="0">
                <a:solidFill>
                  <a:srgbClr val="000000"/>
                </a:solidFill>
              </a:rPr>
              <a:t>Glöm inte att säkerhetskopiera databasen med jämna mellanrum och spara den på en server eller liknande</a:t>
            </a:r>
            <a:r>
              <a:rPr lang="sv-SE" sz="1100" dirty="0"/>
              <a:t>.</a:t>
            </a:r>
          </a:p>
        </p:txBody>
      </p:sp>
    </p:spTree>
    <p:extLst>
      <p:ext uri="{BB962C8B-B14F-4D97-AF65-F5344CB8AC3E}">
        <p14:creationId xmlns:p14="http://schemas.microsoft.com/office/powerpoint/2010/main" val="44778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34135" y="421528"/>
            <a:ext cx="8061523" cy="539750"/>
          </a:xfrm>
        </p:spPr>
        <p:txBody>
          <a:bodyPr/>
          <a:lstStyle/>
          <a:p>
            <a:r>
              <a:rPr lang="sv-SE" sz="2200" dirty="0"/>
              <a:t>Instruktion Vera: Lägg till alternativ</a:t>
            </a:r>
          </a:p>
        </p:txBody>
      </p:sp>
      <p:pic>
        <p:nvPicPr>
          <p:cNvPr id="5" name="Platshållare för innehåll 4" descr="Instruktion för att fylla i alternativ.&#10;"/>
          <p:cNvPicPr>
            <a:picLocks noGrp="1" noChangeAspect="1"/>
          </p:cNvPicPr>
          <p:nvPr>
            <p:ph idx="1"/>
          </p:nvPr>
        </p:nvPicPr>
        <p:blipFill>
          <a:blip r:embed="rId2"/>
          <a:stretch>
            <a:fillRect/>
          </a:stretch>
        </p:blipFill>
        <p:spPr>
          <a:xfrm>
            <a:off x="6094513" y="2645301"/>
            <a:ext cx="5915025" cy="3724275"/>
          </a:xfrm>
          <a:prstGeom prst="rect">
            <a:avLst/>
          </a:prstGeom>
        </p:spPr>
      </p:pic>
      <p:pic>
        <p:nvPicPr>
          <p:cNvPr id="4" name="Bildobjekt 3" descr="Instruktion för att skapa ett alternativ."/>
          <p:cNvPicPr>
            <a:picLocks noChangeAspect="1"/>
          </p:cNvPicPr>
          <p:nvPr/>
        </p:nvPicPr>
        <p:blipFill rotWithShape="1">
          <a:blip r:embed="rId3"/>
          <a:srcRect l="-8527" t="-31799" r="23186" b="31799"/>
          <a:stretch/>
        </p:blipFill>
        <p:spPr>
          <a:xfrm>
            <a:off x="182462" y="1507063"/>
            <a:ext cx="5064241" cy="2276475"/>
          </a:xfrm>
          <a:prstGeom prst="rect">
            <a:avLst/>
          </a:prstGeom>
        </p:spPr>
      </p:pic>
      <p:sp>
        <p:nvSpPr>
          <p:cNvPr id="6" name="textruta 5"/>
          <p:cNvSpPr txBox="1"/>
          <p:nvPr/>
        </p:nvSpPr>
        <p:spPr>
          <a:xfrm>
            <a:off x="1249988" y="4156512"/>
            <a:ext cx="2505808" cy="830997"/>
          </a:xfrm>
          <a:prstGeom prst="rect">
            <a:avLst/>
          </a:prstGeom>
          <a:noFill/>
        </p:spPr>
        <p:txBody>
          <a:bodyPr wrap="square" rtlCol="0">
            <a:spAutoFit/>
          </a:bodyPr>
          <a:lstStyle/>
          <a:p>
            <a:r>
              <a:rPr lang="sv-SE" sz="1600" dirty="0">
                <a:solidFill>
                  <a:schemeClr val="accent1"/>
                </a:solidFill>
              </a:rPr>
              <a:t>När du klickat på Lägg till alternativ öppnas den här dialogrutan</a:t>
            </a:r>
          </a:p>
        </p:txBody>
      </p:sp>
    </p:spTree>
    <p:extLst>
      <p:ext uri="{BB962C8B-B14F-4D97-AF65-F5344CB8AC3E}">
        <p14:creationId xmlns:p14="http://schemas.microsoft.com/office/powerpoint/2010/main" val="230957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05692" y="478880"/>
            <a:ext cx="8061523" cy="539750"/>
          </a:xfrm>
        </p:spPr>
        <p:txBody>
          <a:bodyPr/>
          <a:lstStyle/>
          <a:p>
            <a:r>
              <a:rPr lang="sv-SE" sz="2200" dirty="0"/>
              <a:t>Instruktion Vera: Greppadata</a:t>
            </a:r>
          </a:p>
        </p:txBody>
      </p:sp>
      <p:pic>
        <p:nvPicPr>
          <p:cNvPr id="4" name="Platshållare för innehåll 3" descr="Instruktion för att fylla greppadata. "/>
          <p:cNvPicPr>
            <a:picLocks noGrp="1" noChangeAspect="1"/>
          </p:cNvPicPr>
          <p:nvPr>
            <p:ph idx="1"/>
          </p:nvPr>
        </p:nvPicPr>
        <p:blipFill>
          <a:blip r:embed="rId2"/>
          <a:stretch>
            <a:fillRect/>
          </a:stretch>
        </p:blipFill>
        <p:spPr>
          <a:xfrm>
            <a:off x="5317715" y="3277953"/>
            <a:ext cx="5593862" cy="3304423"/>
          </a:xfrm>
          <a:prstGeom prst="rect">
            <a:avLst/>
          </a:prstGeom>
        </p:spPr>
      </p:pic>
      <p:sp>
        <p:nvSpPr>
          <p:cNvPr id="5" name="textruta 4"/>
          <p:cNvSpPr txBox="1"/>
          <p:nvPr/>
        </p:nvSpPr>
        <p:spPr>
          <a:xfrm>
            <a:off x="2297724" y="1186962"/>
            <a:ext cx="7288823" cy="1754326"/>
          </a:xfrm>
          <a:prstGeom prst="rect">
            <a:avLst/>
          </a:prstGeom>
          <a:noFill/>
        </p:spPr>
        <p:txBody>
          <a:bodyPr wrap="square" rtlCol="0">
            <a:spAutoFit/>
          </a:bodyPr>
          <a:lstStyle/>
          <a:p>
            <a:pPr hangingPunct="0"/>
            <a:r>
              <a:rPr lang="sv-SE" dirty="0">
                <a:solidFill>
                  <a:schemeClr val="accent1"/>
                </a:solidFill>
              </a:rPr>
              <a:t>Fliken Greppadata behöver du bara fylla i om du gör en rådgivning inom Greppa Näringen. Det du fyller i här används inte i några beräkningar utan är uppgifter som samlas in för sammanställning och utvärdering av projektet Greppa Näringen. </a:t>
            </a:r>
          </a:p>
          <a:p>
            <a:pPr hangingPunct="0"/>
            <a:r>
              <a:rPr lang="sv-SE" dirty="0">
                <a:solidFill>
                  <a:schemeClr val="accent1"/>
                </a:solidFill>
              </a:rPr>
              <a:t>Men har du fyllt i </a:t>
            </a:r>
            <a:r>
              <a:rPr lang="sv-SE" dirty="0" err="1">
                <a:solidFill>
                  <a:schemeClr val="accent1"/>
                </a:solidFill>
              </a:rPr>
              <a:t>grödfördelningen</a:t>
            </a:r>
            <a:r>
              <a:rPr lang="sv-SE" dirty="0">
                <a:solidFill>
                  <a:schemeClr val="accent1"/>
                </a:solidFill>
              </a:rPr>
              <a:t> här så följer den med till växtnäringsbalansen, så slipper du fylla i den där också.</a:t>
            </a:r>
          </a:p>
        </p:txBody>
      </p:sp>
    </p:spTree>
    <p:extLst>
      <p:ext uri="{BB962C8B-B14F-4D97-AF65-F5344CB8AC3E}">
        <p14:creationId xmlns:p14="http://schemas.microsoft.com/office/powerpoint/2010/main" val="2277411208"/>
      </p:ext>
    </p:extLst>
  </p:cSld>
  <p:clrMapOvr>
    <a:masterClrMapping/>
  </p:clrMapOvr>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ppa näring - oförstördmall med alla sidor_korr två.potx" id="{39861493-5175-4331-AC69-6B75E44E32A0}" vid="{1840E9B5-5AD6-4A33-8687-B76247DE4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Template>
  <TotalTime>98</TotalTime>
  <Words>3746</Words>
  <Application>Microsoft Office PowerPoint</Application>
  <PresentationFormat>Bredbild</PresentationFormat>
  <Paragraphs>338</Paragraphs>
  <Slides>37</Slides>
  <Notes>8</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37</vt:i4>
      </vt:variant>
    </vt:vector>
  </HeadingPairs>
  <TitlesOfParts>
    <vt:vector size="46" baseType="lpstr">
      <vt:lpstr>ＭＳ Ｐゴシック</vt:lpstr>
      <vt:lpstr>Albertus Medium</vt:lpstr>
      <vt:lpstr>Arial</vt:lpstr>
      <vt:lpstr>Arial Narrow</vt:lpstr>
      <vt:lpstr>Calibri</vt:lpstr>
      <vt:lpstr>Helvetica</vt:lpstr>
      <vt:lpstr>Times New Roman</vt:lpstr>
      <vt:lpstr>Office-tema</vt:lpstr>
      <vt:lpstr>Diagram</vt:lpstr>
      <vt:lpstr>VERA- grundkurs  Del 1 Introduktion och Växtnäringsbalans</vt:lpstr>
      <vt:lpstr>Syfte och mål</vt:lpstr>
      <vt:lpstr>Vad ingår i VERA?</vt:lpstr>
      <vt:lpstr>Vad är syftet med VERA?</vt:lpstr>
      <vt:lpstr>Instruktion Vera: Lägga till och ta bort kund</vt:lpstr>
      <vt:lpstr>Instruktion Vera: Exportera och importera kunder</vt:lpstr>
      <vt:lpstr>Instruktion Vera: Säkerhetskopiering</vt:lpstr>
      <vt:lpstr>Instruktion Vera: Lägg till alternativ</vt:lpstr>
      <vt:lpstr>Instruktion Vera: Greppadata</vt:lpstr>
      <vt:lpstr>Instruktion Vera:  Kopiera alternativ till samma eller till en annan kund</vt:lpstr>
      <vt:lpstr>Manual och support </vt:lpstr>
      <vt:lpstr>Principerna för en växtnäringsbalans</vt:lpstr>
      <vt:lpstr>Principerna för en växtnäringsbalans</vt:lpstr>
      <vt:lpstr>Instruktion Vera: Produkter in</vt:lpstr>
      <vt:lpstr>Instruktion Vera: Produkter ut</vt:lpstr>
      <vt:lpstr>Instruktion Vera: Egna produkter</vt:lpstr>
      <vt:lpstr>Kvävefixeringsmodell</vt:lpstr>
      <vt:lpstr>Ger kvävefixeringen rimliga värden för fixerat kväve?</vt:lpstr>
      <vt:lpstr>Exempel på mängd fixerat kväve</vt:lpstr>
      <vt:lpstr>Instruktion Vera: Kvävefixering</vt:lpstr>
      <vt:lpstr>Rapport - Växtnäringsbalans </vt:lpstr>
      <vt:lpstr>Rapport – Växtnäringsbalans 2</vt:lpstr>
      <vt:lpstr>Jämförelsevärde</vt:lpstr>
      <vt:lpstr>Jämförelsevärde grödor</vt:lpstr>
      <vt:lpstr>Överskott och effektivitet för spannmålsgrödor</vt:lpstr>
      <vt:lpstr>Överskott och effektivitet övriga grödor</vt:lpstr>
      <vt:lpstr>Instruktion Vera: Jämförelsevärde - grödor</vt:lpstr>
      <vt:lpstr>Jämförelsevärde djur</vt:lpstr>
      <vt:lpstr>Överskottsberäkning för ett slaktsvin</vt:lpstr>
      <vt:lpstr>Jämförelsevärden djur - Exempel</vt:lpstr>
      <vt:lpstr>Instruktion Vera: Jämförelsevärde - djur</vt:lpstr>
      <vt:lpstr>Tolka växtnäringsbalansen</vt:lpstr>
      <vt:lpstr>Rekommenderad fosforbalans för olika växtföljder,  med ett långsiktigt perspektiv </vt:lpstr>
      <vt:lpstr>Rekommenderad fosforbalans för olika växtföljder, med ett kortsiktigt ekonomiskt perspektiv</vt:lpstr>
      <vt:lpstr>Baserat på gödsling enligt Jordbruksverkets gödslingsrekommendationer till aktuell skördenivå </vt:lpstr>
      <vt:lpstr>Titta på överskottet inte på utnyttjandegraden</vt:lpstr>
      <vt:lpstr>Frågor</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för tillgänglighet –  radera när du har läst</dc:title>
  <dc:creator>Tellie Karlsson</dc:creator>
  <cp:lastModifiedBy>Tellie Karlsson</cp:lastModifiedBy>
  <cp:revision>10</cp:revision>
  <dcterms:created xsi:type="dcterms:W3CDTF">2023-03-31T13:16:58Z</dcterms:created>
  <dcterms:modified xsi:type="dcterms:W3CDTF">2023-04-03T08:58:25Z</dcterms:modified>
</cp:coreProperties>
</file>