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5" r:id="rId2"/>
  </p:sldMasterIdLst>
  <p:notesMasterIdLst>
    <p:notesMasterId r:id="rId46"/>
  </p:notesMasterIdLst>
  <p:sldIdLst>
    <p:sldId id="309" r:id="rId3"/>
    <p:sldId id="308" r:id="rId4"/>
    <p:sldId id="305" r:id="rId5"/>
    <p:sldId id="315" r:id="rId6"/>
    <p:sldId id="262" r:id="rId7"/>
    <p:sldId id="265" r:id="rId8"/>
    <p:sldId id="266" r:id="rId9"/>
    <p:sldId id="267" r:id="rId10"/>
    <p:sldId id="280" r:id="rId11"/>
    <p:sldId id="292" r:id="rId12"/>
    <p:sldId id="293" r:id="rId13"/>
    <p:sldId id="294" r:id="rId14"/>
    <p:sldId id="301" r:id="rId15"/>
    <p:sldId id="277" r:id="rId16"/>
    <p:sldId id="275" r:id="rId17"/>
    <p:sldId id="291" r:id="rId18"/>
    <p:sldId id="290" r:id="rId19"/>
    <p:sldId id="302" r:id="rId20"/>
    <p:sldId id="268" r:id="rId21"/>
    <p:sldId id="303" r:id="rId22"/>
    <p:sldId id="269" r:id="rId23"/>
    <p:sldId id="314" r:id="rId24"/>
    <p:sldId id="278" r:id="rId25"/>
    <p:sldId id="285" r:id="rId26"/>
    <p:sldId id="281" r:id="rId27"/>
    <p:sldId id="282" r:id="rId28"/>
    <p:sldId id="304" r:id="rId29"/>
    <p:sldId id="274" r:id="rId30"/>
    <p:sldId id="273" r:id="rId31"/>
    <p:sldId id="283" r:id="rId32"/>
    <p:sldId id="284" r:id="rId33"/>
    <p:sldId id="286" r:id="rId34"/>
    <p:sldId id="289" r:id="rId35"/>
    <p:sldId id="313" r:id="rId36"/>
    <p:sldId id="288" r:id="rId37"/>
    <p:sldId id="295" r:id="rId38"/>
    <p:sldId id="298" r:id="rId39"/>
    <p:sldId id="299" r:id="rId40"/>
    <p:sldId id="300" r:id="rId41"/>
    <p:sldId id="296" r:id="rId42"/>
    <p:sldId id="306" r:id="rId43"/>
    <p:sldId id="311" r:id="rId44"/>
    <p:sldId id="312" r:id="rId4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0" autoAdjust="0"/>
  </p:normalViewPr>
  <p:slideViewPr>
    <p:cSldViewPr snapToGrid="0">
      <p:cViewPr varScale="1">
        <p:scale>
          <a:sx n="108" d="100"/>
          <a:sy n="108"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2023-04-05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DC2943-C444-4458-A4FC-2D7BEEB7D3A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85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CDC2943-C444-4458-A4FC-2D7BEEB7D3AA}" type="slidenum">
              <a:rPr lang="sv-SE" smtClean="0"/>
              <a:t>14</a:t>
            </a:fld>
            <a:endParaRPr lang="sv-SE"/>
          </a:p>
        </p:txBody>
      </p:sp>
    </p:spTree>
    <p:extLst>
      <p:ext uri="{BB962C8B-B14F-4D97-AF65-F5344CB8AC3E}">
        <p14:creationId xmlns:p14="http://schemas.microsoft.com/office/powerpoint/2010/main" val="43316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CDC2943-C444-4458-A4FC-2D7BEEB7D3AA}" type="slidenum">
              <a:rPr lang="sv-SE" smtClean="0"/>
              <a:t>38</a:t>
            </a:fld>
            <a:endParaRPr lang="sv-SE"/>
          </a:p>
        </p:txBody>
      </p:sp>
    </p:spTree>
    <p:extLst>
      <p:ext uri="{BB962C8B-B14F-4D97-AF65-F5344CB8AC3E}">
        <p14:creationId xmlns:p14="http://schemas.microsoft.com/office/powerpoint/2010/main" val="833043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21.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2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979055" y="1707501"/>
            <a:ext cx="10437693" cy="1802461"/>
          </a:xfrm>
        </p:spPr>
        <p:txBody>
          <a:bodyPr anchor="b"/>
          <a:lstStyle>
            <a:lvl1pPr algn="r">
              <a:defRPr sz="4800"/>
            </a:lvl1pPr>
          </a:lstStyle>
          <a:p>
            <a:r>
              <a:rPr lang="sv-SE"/>
              <a:t>Klicka här för att ändra mall för rubrikformat</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979055" y="3602038"/>
            <a:ext cx="10437693" cy="73152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7" name="Bildobjekt 6" descr="Logotyp för Greppa näringen.">
            <a:extLst>
              <a:ext uri="{FF2B5EF4-FFF2-40B4-BE49-F238E27FC236}">
                <a16:creationId xmlns:a16="http://schemas.microsoft.com/office/drawing/2014/main" id="{420DE591-E3C9-0C08-8A68-3C1CCCF6E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90" y="275881"/>
            <a:ext cx="2304000" cy="1216323"/>
          </a:xfrm>
          <a:prstGeom prst="rect">
            <a:avLst/>
          </a:prstGeom>
        </p:spPr>
      </p:pic>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55" y="4490616"/>
            <a:ext cx="8641833" cy="2186384"/>
          </a:xfrm>
          <a:prstGeom prst="rect">
            <a:avLst/>
          </a:prstGeom>
        </p:spPr>
      </p:pic>
      <p:pic>
        <p:nvPicPr>
          <p:cNvPr id="9" name="Bildobjekt 8" descr="Logotyp för EU.">
            <a:extLst>
              <a:ext uri="{FF2B5EF4-FFF2-40B4-BE49-F238E27FC236}">
                <a16:creationId xmlns:a16="http://schemas.microsoft.com/office/drawing/2014/main" id="{E1703F8F-7725-2D8A-6569-474D89EF6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90017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Jämförelse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346140C6-85AA-435D-9E5D-ADB3DEA45407}" type="datetime1">
              <a:rPr lang="sv-SE" smtClean="0"/>
              <a:t>2023-04-05</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10" name="Platshållare för bild 8" descr="Logotyp för företag.">
            <a:extLst>
              <a:ext uri="{FF2B5EF4-FFF2-40B4-BE49-F238E27FC236}">
                <a16:creationId xmlns:a16="http://schemas.microsoft.com/office/drawing/2014/main" id="{DCC2FA0E-72F7-7ED1-43D2-1DDB32175958}"/>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755380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ast 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4DF9C072-ECB3-4DFF-BA81-1DD62F8619C9}" type="datetime1">
              <a:rPr lang="sv-SE" smtClean="0"/>
              <a:t>2023-04-05</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6" name="Platshållare för bild 8" descr="Logotyp för företag.">
            <a:extLst>
              <a:ext uri="{FF2B5EF4-FFF2-40B4-BE49-F238E27FC236}">
                <a16:creationId xmlns:a16="http://schemas.microsoft.com/office/drawing/2014/main" id="{2F4D44AD-5716-126F-F008-A89106DED3C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299356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4735E5-D73D-9237-EF8B-20A104105349}"/>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35D8002E-A4A5-6CC5-BBB1-CC449A53E37C}"/>
              </a:ext>
            </a:extLst>
          </p:cNvPr>
          <p:cNvSpPr>
            <a:spLocks noGrp="1"/>
          </p:cNvSpPr>
          <p:nvPr>
            <p:ph type="body" sz="half" idx="2"/>
          </p:nvPr>
        </p:nvSpPr>
        <p:spPr>
          <a:xfrm>
            <a:off x="1161298"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innehåll 2">
            <a:extLst>
              <a:ext uri="{FF2B5EF4-FFF2-40B4-BE49-F238E27FC236}">
                <a16:creationId xmlns:a16="http://schemas.microsoft.com/office/drawing/2014/main" id="{1CD79709-244B-EA28-A614-E7B0D252D9FB}"/>
              </a:ext>
            </a:extLst>
          </p:cNvPr>
          <p:cNvSpPr>
            <a:spLocks noGrp="1"/>
          </p:cNvSpPr>
          <p:nvPr>
            <p:ph idx="1"/>
          </p:nvPr>
        </p:nvSpPr>
        <p:spPr>
          <a:xfrm>
            <a:off x="5075274" y="1685572"/>
            <a:ext cx="5955428" cy="434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53D6B27-3DC6-ECF1-AD69-6146622499BC}"/>
              </a:ext>
            </a:extLst>
          </p:cNvPr>
          <p:cNvSpPr>
            <a:spLocks noGrp="1"/>
          </p:cNvSpPr>
          <p:nvPr>
            <p:ph type="dt" sz="half" idx="10"/>
          </p:nvPr>
        </p:nvSpPr>
        <p:spPr/>
        <p:txBody>
          <a:bodyPr/>
          <a:lstStyle/>
          <a:p>
            <a:fld id="{373FD452-2A3A-4FC1-81DD-AD7ADBB8CF31}" type="datetime1">
              <a:rPr lang="sv-SE" smtClean="0"/>
              <a:t>2023-04-05</a:t>
            </a:fld>
            <a:endParaRPr lang="sv-SE"/>
          </a:p>
        </p:txBody>
      </p:sp>
      <p:sp>
        <p:nvSpPr>
          <p:cNvPr id="6" name="Platshållare för sidfot 5">
            <a:extLst>
              <a:ext uri="{FF2B5EF4-FFF2-40B4-BE49-F238E27FC236}">
                <a16:creationId xmlns:a16="http://schemas.microsoft.com/office/drawing/2014/main" id="{0FC0D1AF-0FD4-6176-8EC6-C4F3AA78DB77}"/>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F42480F5-8056-E62E-E195-E801686EC0D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83535412-7635-C09D-A3E6-E234F2CDE61F}"/>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1822053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5AD5D-E523-5340-D625-1831625CD87A}"/>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90CE40CC-D1A5-12C5-68D3-C420E192AD64}"/>
              </a:ext>
            </a:extLst>
          </p:cNvPr>
          <p:cNvSpPr>
            <a:spLocks noGrp="1"/>
          </p:cNvSpPr>
          <p:nvPr>
            <p:ph type="body" sz="half" idx="2"/>
          </p:nvPr>
        </p:nvSpPr>
        <p:spPr>
          <a:xfrm>
            <a:off x="1161297"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bild 2">
            <a:extLst>
              <a:ext uri="{FF2B5EF4-FFF2-40B4-BE49-F238E27FC236}">
                <a16:creationId xmlns:a16="http://schemas.microsoft.com/office/drawing/2014/main" id="{CEC02E1D-82C1-B0E5-B7D7-50F18281D025}"/>
              </a:ext>
            </a:extLst>
          </p:cNvPr>
          <p:cNvSpPr>
            <a:spLocks noGrp="1"/>
          </p:cNvSpPr>
          <p:nvPr>
            <p:ph type="pic" idx="1"/>
          </p:nvPr>
        </p:nvSpPr>
        <p:spPr>
          <a:xfrm>
            <a:off x="5075274" y="1685572"/>
            <a:ext cx="5955428" cy="4345200"/>
          </a:xfrm>
        </p:spPr>
        <p:txBody>
          <a:bodyPr tIns="216000"/>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5" name="Platshållare för datum 4">
            <a:extLst>
              <a:ext uri="{FF2B5EF4-FFF2-40B4-BE49-F238E27FC236}">
                <a16:creationId xmlns:a16="http://schemas.microsoft.com/office/drawing/2014/main" id="{62BA7922-CF86-1B67-AA73-51ACB06965A6}"/>
              </a:ext>
            </a:extLst>
          </p:cNvPr>
          <p:cNvSpPr>
            <a:spLocks noGrp="1"/>
          </p:cNvSpPr>
          <p:nvPr>
            <p:ph type="dt" sz="half" idx="10"/>
          </p:nvPr>
        </p:nvSpPr>
        <p:spPr/>
        <p:txBody>
          <a:bodyPr/>
          <a:lstStyle/>
          <a:p>
            <a:fld id="{3BBB8BEC-4055-4213-BAEF-D3D28B25A1F9}" type="datetime1">
              <a:rPr lang="sv-SE" smtClean="0"/>
              <a:t>2023-04-05</a:t>
            </a:fld>
            <a:endParaRPr lang="sv-SE"/>
          </a:p>
        </p:txBody>
      </p:sp>
      <p:sp>
        <p:nvSpPr>
          <p:cNvPr id="6" name="Platshållare för sidfot 5">
            <a:extLst>
              <a:ext uri="{FF2B5EF4-FFF2-40B4-BE49-F238E27FC236}">
                <a16:creationId xmlns:a16="http://schemas.microsoft.com/office/drawing/2014/main" id="{302442E5-6859-DBE2-CB56-E86EEFA17108}"/>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943EC80D-B273-83E2-0F10-860789BC0915}"/>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159F10CB-B272-C906-7E5C-20EA8C5037DE}"/>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90580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or Rubrikbild">
    <p:spTree>
      <p:nvGrpSpPr>
        <p:cNvPr id="1" name=""/>
        <p:cNvGrpSpPr/>
        <p:nvPr/>
      </p:nvGrpSpPr>
      <p:grpSpPr>
        <a:xfrm>
          <a:off x="0" y="0"/>
          <a:ext cx="0" cy="0"/>
          <a:chOff x="0" y="0"/>
          <a:chExt cx="0" cy="0"/>
        </a:xfrm>
      </p:grpSpPr>
      <p:pic>
        <p:nvPicPr>
          <p:cNvPr id="4" name="Bildobjekt 3" descr="Logotyp för Greppa näringen.">
            <a:extLst>
              <a:ext uri="{FF2B5EF4-FFF2-40B4-BE49-F238E27FC236}">
                <a16:creationId xmlns:a16="http://schemas.microsoft.com/office/drawing/2014/main" id="{58502895-41B2-4A6D-B9D8-41E54D56E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10" name="Platshållare för bild 7" descr="Logotyp för företag.">
            <a:extLst>
              <a:ext uri="{FF2B5EF4-FFF2-40B4-BE49-F238E27FC236}">
                <a16:creationId xmlns:a16="http://schemas.microsoft.com/office/drawing/2014/main" id="{50F8AE5E-ACE9-0725-95D2-18FFC3520300}"/>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5" name="Bildobjekt 4" descr="En bild som visar gräs, utomhus, två kor, person.">
            <a:extLst>
              <a:ext uri="{FF2B5EF4-FFF2-40B4-BE49-F238E27FC236}">
                <a16:creationId xmlns:a16="http://schemas.microsoft.com/office/drawing/2014/main" id="{FB497B24-CAFA-1571-2C29-A593C7F50DF0}"/>
              </a:ext>
            </a:extLst>
          </p:cNvPr>
          <p:cNvPicPr>
            <a:picLocks noChangeAspect="1"/>
          </p:cNvPicPr>
          <p:nvPr/>
        </p:nvPicPr>
        <p:blipFill>
          <a:blip r:embed="rId3">
            <a:extLst>
              <a:ext uri="{28A0092B-C50C-407E-A947-70E740481C1C}">
                <a14:useLocalDpi xmlns:a14="http://schemas.microsoft.com/office/drawing/2010/main" val="0"/>
              </a:ext>
            </a:extLst>
          </a:blip>
          <a:srcRect l="7189" r="7189"/>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6095999" y="1595530"/>
            <a:ext cx="5443869" cy="914400"/>
          </a:xfrm>
        </p:spPr>
        <p:txBody>
          <a:bodyPr anchor="ctr"/>
          <a:lstStyle>
            <a:lvl1pPr algn="r">
              <a:defRPr sz="36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9" name="Bildobjekt 8" descr="Logotyp för EU.">
            <a:extLst>
              <a:ext uri="{FF2B5EF4-FFF2-40B4-BE49-F238E27FC236}">
                <a16:creationId xmlns:a16="http://schemas.microsoft.com/office/drawing/2014/main" id="{E1703F8F-7725-2D8A-6569-474D89EF6A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642057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Griskulting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flera griskultingar inomhus.">
            <a:extLst>
              <a:ext uri="{FF2B5EF4-FFF2-40B4-BE49-F238E27FC236}">
                <a16:creationId xmlns:a16="http://schemas.microsoft.com/office/drawing/2014/main" id="{9F8C5436-5D66-28D3-102C-D1BA29688290}"/>
              </a:ext>
            </a:extLst>
          </p:cNvPr>
          <p:cNvPicPr>
            <a:picLocks noChangeAspect="1"/>
          </p:cNvPicPr>
          <p:nvPr/>
        </p:nvPicPr>
        <p:blipFill>
          <a:blip r:embed="rId3">
            <a:extLst>
              <a:ext uri="{28A0092B-C50C-407E-A947-70E740481C1C}">
                <a14:useLocalDpi xmlns:a14="http://schemas.microsoft.com/office/drawing/2010/main" val="0"/>
              </a:ext>
            </a:extLst>
          </a:blip>
          <a:srcRect l="7201" r="7201"/>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252354052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Häst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som visar en brun häst som betar gräs med en svart häst i bakgrunden.">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222" r="7222"/>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413159333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iologisk mångfald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en klöverhumla på rödklöve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311" r="7311"/>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58953871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raktor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en blå traktor som plöjer med fiskmåsar som flyger framfö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5106" r="5106"/>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49862411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erson 2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person i grå tröja vid en grön maskin utomhus.">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178" r="7178"/>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5475569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D125C9F4-B0B6-46BE-8DA3-8C00E29AC46A}" type="datetime1">
              <a:rPr lang="sv-SE" smtClean="0"/>
              <a:t>2023-04-05</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871379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543606" y="332656"/>
            <a:ext cx="8924495" cy="539750"/>
          </a:xfrm>
        </p:spPr>
        <p:txBody>
          <a:bodyPr/>
          <a:lstStyle/>
          <a:p>
            <a:r>
              <a:rPr lang="sv-SE"/>
              <a:t>Klicka här för att ändra format</a:t>
            </a:r>
          </a:p>
        </p:txBody>
      </p:sp>
      <p:sp>
        <p:nvSpPr>
          <p:cNvPr id="3" name="Platshållare för innehåll 2"/>
          <p:cNvSpPr>
            <a:spLocks noGrp="1"/>
          </p:cNvSpPr>
          <p:nvPr>
            <p:ph idx="1"/>
          </p:nvPr>
        </p:nvSpPr>
        <p:spPr>
          <a:xfrm>
            <a:off x="719668" y="1124745"/>
            <a:ext cx="10748433" cy="489654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Tree>
    <p:extLst>
      <p:ext uri="{BB962C8B-B14F-4D97-AF65-F5344CB8AC3E}">
        <p14:creationId xmlns:p14="http://schemas.microsoft.com/office/powerpoint/2010/main" val="4092869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Rubrik och innehåll">
    <p:spTree>
      <p:nvGrpSpPr>
        <p:cNvPr id="1" name=""/>
        <p:cNvGrpSpPr/>
        <p:nvPr/>
      </p:nvGrpSpPr>
      <p:grpSpPr>
        <a:xfrm>
          <a:off x="0" y="0"/>
          <a:ext cx="0" cy="0"/>
          <a:chOff x="0" y="0"/>
          <a:chExt cx="0" cy="0"/>
        </a:xfrm>
      </p:grpSpPr>
      <p:pic>
        <p:nvPicPr>
          <p:cNvPr id="15" name="Bildobjekt 14" descr="sid2.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12179844" cy="6858000"/>
          </a:xfrm>
          <a:prstGeom prst="rect">
            <a:avLst/>
          </a:prstGeom>
        </p:spPr>
      </p:pic>
      <p:sp>
        <p:nvSpPr>
          <p:cNvPr id="16" name="Rubrik 1"/>
          <p:cNvSpPr>
            <a:spLocks noGrp="1"/>
          </p:cNvSpPr>
          <p:nvPr>
            <p:ph type="title"/>
          </p:nvPr>
        </p:nvSpPr>
        <p:spPr>
          <a:xfrm>
            <a:off x="2592597" y="360000"/>
            <a:ext cx="8880000" cy="540000"/>
          </a:xfrm>
          <a:prstGeom prst="rect">
            <a:avLst/>
          </a:prstGeom>
        </p:spPr>
        <p:txBody>
          <a:bodyPr anchor="ctr">
            <a:normAutofit/>
          </a:bodyPr>
          <a:lstStyle>
            <a:lvl1pPr algn="r">
              <a:defRPr sz="2800" b="1">
                <a:solidFill>
                  <a:schemeClr val="tx2"/>
                </a:solidFill>
                <a:latin typeface="Helvetica" pitchFamily="34" charset="0"/>
              </a:defRPr>
            </a:lvl1pPr>
          </a:lstStyle>
          <a:p>
            <a:r>
              <a:rPr lang="sv-SE"/>
              <a:t>Klicka här för att ändra format</a:t>
            </a:r>
            <a:endParaRPr lang="sv-SE" dirty="0"/>
          </a:p>
        </p:txBody>
      </p:sp>
      <p:sp>
        <p:nvSpPr>
          <p:cNvPr id="17" name="Platshållare för innehåll 2"/>
          <p:cNvSpPr>
            <a:spLocks noGrp="1"/>
          </p:cNvSpPr>
          <p:nvPr>
            <p:ph idx="1"/>
          </p:nvPr>
        </p:nvSpPr>
        <p:spPr>
          <a:xfrm>
            <a:off x="719403" y="1260000"/>
            <a:ext cx="10753195" cy="5040560"/>
          </a:xfrm>
          <a:prstGeom prst="rect">
            <a:avLst/>
          </a:prstGeom>
        </p:spPr>
        <p:txBody>
          <a:bodyPr/>
          <a:lstStyle>
            <a:lvl1pPr>
              <a:buFontTx/>
              <a:buBlip>
                <a:blip r:embed="rId3"/>
              </a:buBlip>
              <a:defRPr sz="2000">
                <a:solidFill>
                  <a:schemeClr val="tx2"/>
                </a:solidFill>
                <a:latin typeface="Helvetica" pitchFamily="34" charset="0"/>
              </a:defRPr>
            </a:lvl1pPr>
            <a:lvl2pPr>
              <a:buFontTx/>
              <a:buBlip>
                <a:blip r:embed="rId4"/>
              </a:buBlip>
              <a:defRPr sz="1800">
                <a:solidFill>
                  <a:schemeClr val="tx2"/>
                </a:solidFill>
                <a:latin typeface="Helvetica" pitchFamily="34" charset="0"/>
              </a:defRPr>
            </a:lvl2pPr>
            <a:lvl3pPr>
              <a:buFontTx/>
              <a:buBlip>
                <a:blip r:embed="rId5"/>
              </a:buBlip>
              <a:defRPr sz="1600">
                <a:solidFill>
                  <a:schemeClr val="tx2"/>
                </a:solidFill>
                <a:latin typeface="Helvetica" pitchFamily="34" charset="0"/>
              </a:defRPr>
            </a:lvl3pPr>
            <a:lvl4pPr>
              <a:buFontTx/>
              <a:buBlip>
                <a:blip r:embed="rId6"/>
              </a:buBlip>
              <a:defRPr sz="1400">
                <a:solidFill>
                  <a:schemeClr val="tx2"/>
                </a:solidFill>
                <a:latin typeface="Helvetica" pitchFamily="34" charset="0"/>
              </a:defRPr>
            </a:lvl4pPr>
            <a:lvl5pPr>
              <a:buFontTx/>
              <a:buBlip>
                <a:blip r:embed="rId7"/>
              </a:buBlip>
              <a:defRPr sz="1200">
                <a:solidFill>
                  <a:schemeClr val="tx2"/>
                </a:solidFill>
                <a:latin typeface="Helvetica"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datum 3"/>
          <p:cNvSpPr>
            <a:spLocks noGrp="1"/>
          </p:cNvSpPr>
          <p:nvPr>
            <p:ph type="dt" sz="half" idx="10"/>
          </p:nvPr>
        </p:nvSpPr>
        <p:spPr>
          <a:xfrm>
            <a:off x="719403" y="6428184"/>
            <a:ext cx="2540000" cy="313184"/>
          </a:xfrm>
          <a:prstGeom prst="rect">
            <a:avLst/>
          </a:prstGeom>
        </p:spPr>
        <p:txBody>
          <a:bodyPr/>
          <a:lstStyle>
            <a:lvl1pPr>
              <a:defRPr sz="1000">
                <a:latin typeface="Helvetica" pitchFamily="34" charset="0"/>
              </a:defRPr>
            </a:lvl1pPr>
          </a:lstStyle>
          <a:p>
            <a:endParaRPr lang="sv-SE" dirty="0"/>
          </a:p>
        </p:txBody>
      </p:sp>
      <p:sp>
        <p:nvSpPr>
          <p:cNvPr id="19" name="Platshållare för sidfot 4"/>
          <p:cNvSpPr>
            <a:spLocks noGrp="1"/>
          </p:cNvSpPr>
          <p:nvPr>
            <p:ph type="ftr" sz="quarter" idx="11"/>
          </p:nvPr>
        </p:nvSpPr>
        <p:spPr>
          <a:xfrm>
            <a:off x="4165600" y="6428184"/>
            <a:ext cx="3860800" cy="313184"/>
          </a:xfrm>
          <a:prstGeom prst="rect">
            <a:avLst/>
          </a:prstGeom>
        </p:spPr>
        <p:txBody>
          <a:bodyPr/>
          <a:lstStyle>
            <a:lvl1pPr>
              <a:defRPr sz="1000">
                <a:latin typeface="Helvetica" pitchFamily="34" charset="0"/>
              </a:defRPr>
            </a:lvl1pPr>
          </a:lstStyle>
          <a:p>
            <a:endParaRPr lang="sv-SE" dirty="0"/>
          </a:p>
        </p:txBody>
      </p:sp>
      <p:sp>
        <p:nvSpPr>
          <p:cNvPr id="20" name="Platshållare för bildnummer 5"/>
          <p:cNvSpPr>
            <a:spLocks noGrp="1"/>
          </p:cNvSpPr>
          <p:nvPr>
            <p:ph type="sldNum" sz="quarter" idx="12"/>
          </p:nvPr>
        </p:nvSpPr>
        <p:spPr>
          <a:xfrm>
            <a:off x="8932597" y="6428184"/>
            <a:ext cx="2540000" cy="313184"/>
          </a:xfrm>
          <a:prstGeom prst="rect">
            <a:avLst/>
          </a:prstGeom>
        </p:spPr>
        <p:txBody>
          <a:bodyPr/>
          <a:lstStyle>
            <a:lvl1pPr algn="r">
              <a:defRPr lang="sv-SE" sz="1000" b="0" kern="1200">
                <a:solidFill>
                  <a:schemeClr val="tx1"/>
                </a:solidFill>
                <a:latin typeface="Helvetica" pitchFamily="34" charset="0"/>
                <a:ea typeface="ＭＳ Ｐゴシック" pitchFamily="1" charset="-128"/>
                <a:cs typeface="+mn-cs"/>
              </a:defRPr>
            </a:lvl1pPr>
          </a:lstStyle>
          <a:p>
            <a:fld id="{6DC88163-593E-453A-B985-E568C8D1A600}" type="slidenum">
              <a:rPr lang="sv-SE" smtClean="0"/>
              <a:pPr/>
              <a:t>‹#›</a:t>
            </a:fld>
            <a:endParaRPr lang="sv-SE" dirty="0"/>
          </a:p>
        </p:txBody>
      </p:sp>
    </p:spTree>
    <p:extLst>
      <p:ext uri="{BB962C8B-B14F-4D97-AF65-F5344CB8AC3E}">
        <p14:creationId xmlns:p14="http://schemas.microsoft.com/office/powerpoint/2010/main" val="2226103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Rubrik och innehåll">
    <p:spTree>
      <p:nvGrpSpPr>
        <p:cNvPr id="1" name=""/>
        <p:cNvGrpSpPr/>
        <p:nvPr/>
      </p:nvGrpSpPr>
      <p:grpSpPr>
        <a:xfrm>
          <a:off x="0" y="0"/>
          <a:ext cx="0" cy="0"/>
          <a:chOff x="0" y="0"/>
          <a:chExt cx="0" cy="0"/>
        </a:xfrm>
      </p:grpSpPr>
      <p:pic>
        <p:nvPicPr>
          <p:cNvPr id="15" name="Bildobjekt 14" descr="sid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79844" cy="6858000"/>
          </a:xfrm>
          <a:prstGeom prst="rect">
            <a:avLst/>
          </a:prstGeom>
        </p:spPr>
      </p:pic>
      <p:sp>
        <p:nvSpPr>
          <p:cNvPr id="16" name="Rubrik 1"/>
          <p:cNvSpPr>
            <a:spLocks noGrp="1"/>
          </p:cNvSpPr>
          <p:nvPr>
            <p:ph type="title"/>
          </p:nvPr>
        </p:nvSpPr>
        <p:spPr>
          <a:xfrm>
            <a:off x="2592597" y="360000"/>
            <a:ext cx="8880000" cy="540000"/>
          </a:xfrm>
          <a:prstGeom prst="rect">
            <a:avLst/>
          </a:prstGeom>
        </p:spPr>
        <p:txBody>
          <a:bodyPr anchor="ctr">
            <a:normAutofit/>
          </a:bodyPr>
          <a:lstStyle>
            <a:lvl1pPr algn="r">
              <a:defRPr sz="2800" b="1">
                <a:solidFill>
                  <a:schemeClr val="tx2"/>
                </a:solidFill>
                <a:latin typeface="Helvetica" pitchFamily="34" charset="0"/>
              </a:defRPr>
            </a:lvl1pPr>
          </a:lstStyle>
          <a:p>
            <a:r>
              <a:rPr lang="sv-SE"/>
              <a:t>Klicka här för att ändra format</a:t>
            </a:r>
            <a:endParaRPr lang="sv-SE" dirty="0"/>
          </a:p>
        </p:txBody>
      </p:sp>
      <p:sp>
        <p:nvSpPr>
          <p:cNvPr id="17" name="Platshållare för innehåll 2"/>
          <p:cNvSpPr>
            <a:spLocks noGrp="1"/>
          </p:cNvSpPr>
          <p:nvPr>
            <p:ph idx="1"/>
          </p:nvPr>
        </p:nvSpPr>
        <p:spPr>
          <a:xfrm>
            <a:off x="719403" y="1260000"/>
            <a:ext cx="10753195" cy="5040560"/>
          </a:xfrm>
          <a:prstGeom prst="rect">
            <a:avLst/>
          </a:prstGeom>
        </p:spPr>
        <p:txBody>
          <a:bodyPr/>
          <a:lstStyle>
            <a:lvl1pPr>
              <a:buFontTx/>
              <a:buBlip>
                <a:blip r:embed="rId3"/>
              </a:buBlip>
              <a:defRPr sz="2000">
                <a:solidFill>
                  <a:schemeClr val="tx2"/>
                </a:solidFill>
                <a:latin typeface="Helvetica" pitchFamily="34" charset="0"/>
              </a:defRPr>
            </a:lvl1pPr>
            <a:lvl2pPr>
              <a:buFontTx/>
              <a:buBlip>
                <a:blip r:embed="rId4"/>
              </a:buBlip>
              <a:defRPr sz="1800">
                <a:solidFill>
                  <a:schemeClr val="tx2"/>
                </a:solidFill>
                <a:latin typeface="Helvetica" pitchFamily="34" charset="0"/>
              </a:defRPr>
            </a:lvl2pPr>
            <a:lvl3pPr>
              <a:buFontTx/>
              <a:buBlip>
                <a:blip r:embed="rId5"/>
              </a:buBlip>
              <a:defRPr sz="1600">
                <a:solidFill>
                  <a:schemeClr val="tx2"/>
                </a:solidFill>
                <a:latin typeface="Helvetica" pitchFamily="34" charset="0"/>
              </a:defRPr>
            </a:lvl3pPr>
            <a:lvl4pPr>
              <a:buFontTx/>
              <a:buBlip>
                <a:blip r:embed="rId6"/>
              </a:buBlip>
              <a:defRPr sz="1400">
                <a:solidFill>
                  <a:schemeClr val="tx2"/>
                </a:solidFill>
                <a:latin typeface="Helvetica" pitchFamily="34" charset="0"/>
              </a:defRPr>
            </a:lvl4pPr>
            <a:lvl5pPr>
              <a:buFontTx/>
              <a:buBlip>
                <a:blip r:embed="rId7"/>
              </a:buBlip>
              <a:defRPr sz="1200">
                <a:solidFill>
                  <a:schemeClr val="tx2"/>
                </a:solidFill>
                <a:latin typeface="Helvetica"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datum 3"/>
          <p:cNvSpPr>
            <a:spLocks noGrp="1"/>
          </p:cNvSpPr>
          <p:nvPr>
            <p:ph type="dt" sz="half" idx="10"/>
          </p:nvPr>
        </p:nvSpPr>
        <p:spPr>
          <a:xfrm>
            <a:off x="719403" y="6428184"/>
            <a:ext cx="2540000" cy="313184"/>
          </a:xfrm>
          <a:prstGeom prst="rect">
            <a:avLst/>
          </a:prstGeom>
        </p:spPr>
        <p:txBody>
          <a:bodyPr/>
          <a:lstStyle>
            <a:lvl1pPr>
              <a:defRPr sz="1000">
                <a:latin typeface="Helvetica" pitchFamily="34" charset="0"/>
              </a:defRPr>
            </a:lvl1pPr>
          </a:lstStyle>
          <a:p>
            <a:endParaRPr lang="sv-SE" dirty="0"/>
          </a:p>
        </p:txBody>
      </p:sp>
      <p:sp>
        <p:nvSpPr>
          <p:cNvPr id="19" name="Platshållare för sidfot 4"/>
          <p:cNvSpPr>
            <a:spLocks noGrp="1"/>
          </p:cNvSpPr>
          <p:nvPr>
            <p:ph type="ftr" sz="quarter" idx="11"/>
          </p:nvPr>
        </p:nvSpPr>
        <p:spPr>
          <a:xfrm>
            <a:off x="4165600" y="6428184"/>
            <a:ext cx="3860800" cy="313184"/>
          </a:xfrm>
          <a:prstGeom prst="rect">
            <a:avLst/>
          </a:prstGeom>
        </p:spPr>
        <p:txBody>
          <a:bodyPr/>
          <a:lstStyle>
            <a:lvl1pPr>
              <a:defRPr sz="1000">
                <a:latin typeface="Helvetica" pitchFamily="34" charset="0"/>
              </a:defRPr>
            </a:lvl1pPr>
          </a:lstStyle>
          <a:p>
            <a:endParaRPr lang="sv-SE" dirty="0"/>
          </a:p>
        </p:txBody>
      </p:sp>
      <p:sp>
        <p:nvSpPr>
          <p:cNvPr id="20" name="Platshållare för bildnummer 5"/>
          <p:cNvSpPr>
            <a:spLocks noGrp="1"/>
          </p:cNvSpPr>
          <p:nvPr>
            <p:ph type="sldNum" sz="quarter" idx="12"/>
          </p:nvPr>
        </p:nvSpPr>
        <p:spPr>
          <a:xfrm>
            <a:off x="8932597" y="6428184"/>
            <a:ext cx="2540000" cy="313184"/>
          </a:xfrm>
          <a:prstGeom prst="rect">
            <a:avLst/>
          </a:prstGeom>
        </p:spPr>
        <p:txBody>
          <a:bodyPr/>
          <a:lstStyle>
            <a:lvl1pPr algn="r">
              <a:defRPr lang="sv-SE" sz="1000" b="0" kern="1200">
                <a:solidFill>
                  <a:schemeClr val="tx1"/>
                </a:solidFill>
                <a:latin typeface="Helvetica" pitchFamily="34" charset="0"/>
                <a:ea typeface="ＭＳ Ｐゴシック" pitchFamily="1" charset="-128"/>
                <a:cs typeface="+mn-cs"/>
              </a:defRPr>
            </a:lvl1pPr>
          </a:lstStyle>
          <a:p>
            <a:fld id="{6DC88163-593E-453A-B985-E568C8D1A600}" type="slidenum">
              <a:rPr lang="sv-SE" smtClean="0"/>
              <a:pPr/>
              <a:t>‹#›</a:t>
            </a:fld>
            <a:endParaRPr lang="sv-SE" dirty="0"/>
          </a:p>
        </p:txBody>
      </p:sp>
    </p:spTree>
    <p:extLst>
      <p:ext uri="{BB962C8B-B14F-4D97-AF65-F5344CB8AC3E}">
        <p14:creationId xmlns:p14="http://schemas.microsoft.com/office/powerpoint/2010/main" val="719265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Rubrikbild9">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403" y="331496"/>
            <a:ext cx="3072384" cy="1225296"/>
          </a:xfrm>
          <a:prstGeom prst="rect">
            <a:avLst/>
          </a:prstGeom>
        </p:spPr>
      </p:pic>
      <p:pic>
        <p:nvPicPr>
          <p:cNvPr id="8" name="Bildobjekt 7" descr="Bild9.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807" y="1772817"/>
            <a:ext cx="10817068" cy="4588093"/>
          </a:xfrm>
          <a:prstGeom prst="rect">
            <a:avLst/>
          </a:prstGeom>
        </p:spPr>
      </p:pic>
      <p:sp>
        <p:nvSpPr>
          <p:cNvPr id="9"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0"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28448" y="5756828"/>
            <a:ext cx="1248139" cy="912533"/>
          </a:xfrm>
          <a:prstGeom prst="rect">
            <a:avLst/>
          </a:prstGeom>
        </p:spPr>
      </p:pic>
      <p:sp>
        <p:nvSpPr>
          <p:cNvPr id="11"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702247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19668" y="1916832"/>
            <a:ext cx="5272617" cy="403244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95484" y="1916832"/>
            <a:ext cx="5272616" cy="40324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ADB3CAE-B46F-45A7-9787-7E51C5746A26}" type="slidenum">
              <a:rPr lang="sv-SE" altLang="sv-SE"/>
              <a:pPr/>
              <a:t>‹#›</a:t>
            </a:fld>
            <a:endParaRPr lang="sv-SE" altLang="sv-SE"/>
          </a:p>
        </p:txBody>
      </p:sp>
      <p:sp>
        <p:nvSpPr>
          <p:cNvPr id="8"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208417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815896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979055" y="1707501"/>
            <a:ext cx="10437693" cy="1802461"/>
          </a:xfrm>
        </p:spPr>
        <p:txBody>
          <a:bodyPr anchor="b"/>
          <a:lstStyle>
            <a:lvl1pPr algn="r">
              <a:defRPr sz="4800"/>
            </a:lvl1pPr>
          </a:lstStyle>
          <a:p>
            <a:r>
              <a:rPr lang="sv-SE"/>
              <a:t>Klicka här för att ändra mall för rubrikformat</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979055" y="3602038"/>
            <a:ext cx="10437693" cy="73152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7" name="Bildobjekt 6" descr="Logotyp för Greppa näringen.">
            <a:extLst>
              <a:ext uri="{FF2B5EF4-FFF2-40B4-BE49-F238E27FC236}">
                <a16:creationId xmlns:a16="http://schemas.microsoft.com/office/drawing/2014/main" id="{420DE591-E3C9-0C08-8A68-3C1CCCF6E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90" y="275881"/>
            <a:ext cx="2304000" cy="1216323"/>
          </a:xfrm>
          <a:prstGeom prst="rect">
            <a:avLst/>
          </a:prstGeom>
        </p:spPr>
      </p:pic>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55" y="4490616"/>
            <a:ext cx="8641833" cy="2186384"/>
          </a:xfrm>
          <a:prstGeom prst="rect">
            <a:avLst/>
          </a:prstGeom>
        </p:spPr>
      </p:pic>
      <p:pic>
        <p:nvPicPr>
          <p:cNvPr id="9" name="Bildobjekt 8" descr="Logotyp för EU.">
            <a:extLst>
              <a:ext uri="{FF2B5EF4-FFF2-40B4-BE49-F238E27FC236}">
                <a16:creationId xmlns:a16="http://schemas.microsoft.com/office/drawing/2014/main" id="{E1703F8F-7725-2D8A-6569-474D89EF6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868529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D125C9F4-B0B6-46BE-8DA3-8C00E29AC46A}" type="datetime1">
              <a:rPr lang="sv-SE" smtClean="0"/>
              <a:t>2023-04-05</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326822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489D09C3-391A-4EBB-A877-C7E695FE2FC8}" type="datetime1">
              <a:rPr lang="sv-SE" smtClean="0"/>
              <a:t>2023-04-05</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440994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1D726-55FD-3FFB-9B60-50A95CAC44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823048-C398-013F-8C70-B0EA42FE3CDA}"/>
              </a:ext>
            </a:extLst>
          </p:cNvPr>
          <p:cNvSpPr>
            <a:spLocks noGrp="1"/>
          </p:cNvSpPr>
          <p:nvPr>
            <p:ph sz="half" idx="1"/>
          </p:nvPr>
        </p:nvSpPr>
        <p:spPr>
          <a:xfrm>
            <a:off x="1161298" y="1685573"/>
            <a:ext cx="4801984" cy="43467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001A52A-9F57-8BEF-9996-A3B1C57A46CA}"/>
              </a:ext>
            </a:extLst>
          </p:cNvPr>
          <p:cNvSpPr>
            <a:spLocks noGrp="1"/>
          </p:cNvSpPr>
          <p:nvPr>
            <p:ph sz="half" idx="2"/>
          </p:nvPr>
        </p:nvSpPr>
        <p:spPr>
          <a:xfrm>
            <a:off x="6228718" y="1685572"/>
            <a:ext cx="4801984" cy="4345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12AA72F-C433-4386-F24B-23343294B3F7}"/>
              </a:ext>
            </a:extLst>
          </p:cNvPr>
          <p:cNvSpPr>
            <a:spLocks noGrp="1"/>
          </p:cNvSpPr>
          <p:nvPr>
            <p:ph type="dt" sz="half" idx="10"/>
          </p:nvPr>
        </p:nvSpPr>
        <p:spPr/>
        <p:txBody>
          <a:bodyPr/>
          <a:lstStyle/>
          <a:p>
            <a:fld id="{419536F3-28B2-453C-A043-0CF48B4EE67B}" type="datetime1">
              <a:rPr lang="sv-SE" smtClean="0"/>
              <a:t>2023-04-05</a:t>
            </a:fld>
            <a:endParaRPr lang="sv-SE"/>
          </a:p>
        </p:txBody>
      </p:sp>
      <p:sp>
        <p:nvSpPr>
          <p:cNvPr id="6" name="Platshållare för sidfot 5">
            <a:extLst>
              <a:ext uri="{FF2B5EF4-FFF2-40B4-BE49-F238E27FC236}">
                <a16:creationId xmlns:a16="http://schemas.microsoft.com/office/drawing/2014/main" id="{F0CB1480-C8A1-B4DD-EC39-7890DD21292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8DF27C-69E8-092E-4596-17C1501F2208}"/>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66658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489D09C3-391A-4EBB-A877-C7E695FE2FC8}" type="datetime1">
              <a:rPr lang="sv-SE" smtClean="0"/>
              <a:t>2023-04-05</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02094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493376CA-F598-4B4F-8009-320581E8DEF3}" type="datetime1">
              <a:rPr lang="sv-SE" smtClean="0"/>
              <a:t>2023-04-05</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897282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D53A7DB1-B95C-4253-B360-E25E6412DEB1}" type="datetime1">
              <a:rPr lang="sv-SE" smtClean="0"/>
              <a:t>2023-04-05</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975923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DCE74A8-B41A-6DA5-5E58-F52609FB5B50}"/>
              </a:ext>
            </a:extLst>
          </p:cNvPr>
          <p:cNvSpPr>
            <a:spLocks noGrp="1"/>
          </p:cNvSpPr>
          <p:nvPr>
            <p:ph type="dt" sz="half" idx="10"/>
          </p:nvPr>
        </p:nvSpPr>
        <p:spPr/>
        <p:txBody>
          <a:bodyPr/>
          <a:lstStyle/>
          <a:p>
            <a:fld id="{0AA56519-EBF9-403E-98BD-E9837801AD3F}" type="datetime1">
              <a:rPr lang="sv-SE" smtClean="0"/>
              <a:t>2023-04-05</a:t>
            </a:fld>
            <a:endParaRPr lang="sv-SE"/>
          </a:p>
        </p:txBody>
      </p:sp>
      <p:sp>
        <p:nvSpPr>
          <p:cNvPr id="3" name="Platshållare för sidfot 2">
            <a:extLst>
              <a:ext uri="{FF2B5EF4-FFF2-40B4-BE49-F238E27FC236}">
                <a16:creationId xmlns:a16="http://schemas.microsoft.com/office/drawing/2014/main" id="{BA6A815C-ACB9-52DF-829B-FEB79C849EA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A2E3247-CC75-2607-365C-292541CC6DC3}"/>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2262367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ubrik och innehåll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B6899031-209B-43D0-8B73-36BBB1EE99A7}" type="datetime1">
              <a:rPr lang="sv-SE" smtClean="0"/>
              <a:t>2023-04-05</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C2B80AB8-8DDC-DFD8-9EBD-7DAC82E0D2F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889079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vsnitts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E6AFA055-0CB6-4F32-B775-00F1B08DDA8F}" type="datetime1">
              <a:rPr lang="sv-SE" smtClean="0"/>
              <a:t>2023-04-05</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E25D68B4-62CD-010F-330B-EF65924D42A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919864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Jämförelse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346140C6-85AA-435D-9E5D-ADB3DEA45407}" type="datetime1">
              <a:rPr lang="sv-SE" smtClean="0"/>
              <a:t>2023-04-05</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10" name="Platshållare för bild 8" descr="Logotyp för företag.">
            <a:extLst>
              <a:ext uri="{FF2B5EF4-FFF2-40B4-BE49-F238E27FC236}">
                <a16:creationId xmlns:a16="http://schemas.microsoft.com/office/drawing/2014/main" id="{DCC2FA0E-72F7-7ED1-43D2-1DDB32175958}"/>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817635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ndast 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4DF9C072-ECB3-4DFF-BA81-1DD62F8619C9}" type="datetime1">
              <a:rPr lang="sv-SE" smtClean="0"/>
              <a:t>2023-04-05</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6" name="Platshållare för bild 8" descr="Logotyp för företag.">
            <a:extLst>
              <a:ext uri="{FF2B5EF4-FFF2-40B4-BE49-F238E27FC236}">
                <a16:creationId xmlns:a16="http://schemas.microsoft.com/office/drawing/2014/main" id="{2F4D44AD-5716-126F-F008-A89106DED3C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122181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4735E5-D73D-9237-EF8B-20A104105349}"/>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35D8002E-A4A5-6CC5-BBB1-CC449A53E37C}"/>
              </a:ext>
            </a:extLst>
          </p:cNvPr>
          <p:cNvSpPr>
            <a:spLocks noGrp="1"/>
          </p:cNvSpPr>
          <p:nvPr>
            <p:ph type="body" sz="half" idx="2"/>
          </p:nvPr>
        </p:nvSpPr>
        <p:spPr>
          <a:xfrm>
            <a:off x="1161298"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innehåll 2">
            <a:extLst>
              <a:ext uri="{FF2B5EF4-FFF2-40B4-BE49-F238E27FC236}">
                <a16:creationId xmlns:a16="http://schemas.microsoft.com/office/drawing/2014/main" id="{1CD79709-244B-EA28-A614-E7B0D252D9FB}"/>
              </a:ext>
            </a:extLst>
          </p:cNvPr>
          <p:cNvSpPr>
            <a:spLocks noGrp="1"/>
          </p:cNvSpPr>
          <p:nvPr>
            <p:ph idx="1"/>
          </p:nvPr>
        </p:nvSpPr>
        <p:spPr>
          <a:xfrm>
            <a:off x="5075274" y="1685572"/>
            <a:ext cx="5955428" cy="434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53D6B27-3DC6-ECF1-AD69-6146622499BC}"/>
              </a:ext>
            </a:extLst>
          </p:cNvPr>
          <p:cNvSpPr>
            <a:spLocks noGrp="1"/>
          </p:cNvSpPr>
          <p:nvPr>
            <p:ph type="dt" sz="half" idx="10"/>
          </p:nvPr>
        </p:nvSpPr>
        <p:spPr/>
        <p:txBody>
          <a:bodyPr/>
          <a:lstStyle/>
          <a:p>
            <a:fld id="{373FD452-2A3A-4FC1-81DD-AD7ADBB8CF31}" type="datetime1">
              <a:rPr lang="sv-SE" smtClean="0"/>
              <a:t>2023-04-05</a:t>
            </a:fld>
            <a:endParaRPr lang="sv-SE"/>
          </a:p>
        </p:txBody>
      </p:sp>
      <p:sp>
        <p:nvSpPr>
          <p:cNvPr id="6" name="Platshållare för sidfot 5">
            <a:extLst>
              <a:ext uri="{FF2B5EF4-FFF2-40B4-BE49-F238E27FC236}">
                <a16:creationId xmlns:a16="http://schemas.microsoft.com/office/drawing/2014/main" id="{0FC0D1AF-0FD4-6176-8EC6-C4F3AA78DB77}"/>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F42480F5-8056-E62E-E195-E801686EC0D2}"/>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83535412-7635-C09D-A3E6-E234F2CDE61F}"/>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3961095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5AD5D-E523-5340-D625-1831625CD87A}"/>
              </a:ext>
            </a:extLst>
          </p:cNvPr>
          <p:cNvSpPr>
            <a:spLocks noGrp="1"/>
          </p:cNvSpPr>
          <p:nvPr>
            <p:ph type="title"/>
          </p:nvPr>
        </p:nvSpPr>
        <p:spPr>
          <a:xfrm>
            <a:off x="1518606" y="306169"/>
            <a:ext cx="9512097" cy="952166"/>
          </a:xfrm>
        </p:spPr>
        <p:txBody>
          <a:bodyPr anchor="b"/>
          <a:lstStyle>
            <a:lvl1pPr>
              <a:defRPr sz="360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90CE40CC-D1A5-12C5-68D3-C420E192AD64}"/>
              </a:ext>
            </a:extLst>
          </p:cNvPr>
          <p:cNvSpPr>
            <a:spLocks noGrp="1"/>
          </p:cNvSpPr>
          <p:nvPr>
            <p:ph type="body" sz="half" idx="2"/>
          </p:nvPr>
        </p:nvSpPr>
        <p:spPr>
          <a:xfrm>
            <a:off x="1161297" y="1685572"/>
            <a:ext cx="3623354" cy="4346703"/>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3" name="Platshållare för bild 2">
            <a:extLst>
              <a:ext uri="{FF2B5EF4-FFF2-40B4-BE49-F238E27FC236}">
                <a16:creationId xmlns:a16="http://schemas.microsoft.com/office/drawing/2014/main" id="{CEC02E1D-82C1-B0E5-B7D7-50F18281D025}"/>
              </a:ext>
            </a:extLst>
          </p:cNvPr>
          <p:cNvSpPr>
            <a:spLocks noGrp="1"/>
          </p:cNvSpPr>
          <p:nvPr>
            <p:ph type="pic" idx="1"/>
          </p:nvPr>
        </p:nvSpPr>
        <p:spPr>
          <a:xfrm>
            <a:off x="5075274" y="1685572"/>
            <a:ext cx="5955428" cy="4345200"/>
          </a:xfrm>
        </p:spPr>
        <p:txBody>
          <a:bodyPr tIns="216000"/>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5" name="Platshållare för datum 4">
            <a:extLst>
              <a:ext uri="{FF2B5EF4-FFF2-40B4-BE49-F238E27FC236}">
                <a16:creationId xmlns:a16="http://schemas.microsoft.com/office/drawing/2014/main" id="{62BA7922-CF86-1B67-AA73-51ACB06965A6}"/>
              </a:ext>
            </a:extLst>
          </p:cNvPr>
          <p:cNvSpPr>
            <a:spLocks noGrp="1"/>
          </p:cNvSpPr>
          <p:nvPr>
            <p:ph type="dt" sz="half" idx="10"/>
          </p:nvPr>
        </p:nvSpPr>
        <p:spPr/>
        <p:txBody>
          <a:bodyPr/>
          <a:lstStyle/>
          <a:p>
            <a:fld id="{3BBB8BEC-4055-4213-BAEF-D3D28B25A1F9}" type="datetime1">
              <a:rPr lang="sv-SE" smtClean="0"/>
              <a:t>2023-04-05</a:t>
            </a:fld>
            <a:endParaRPr lang="sv-SE"/>
          </a:p>
        </p:txBody>
      </p:sp>
      <p:sp>
        <p:nvSpPr>
          <p:cNvPr id="6" name="Platshållare för sidfot 5">
            <a:extLst>
              <a:ext uri="{FF2B5EF4-FFF2-40B4-BE49-F238E27FC236}">
                <a16:creationId xmlns:a16="http://schemas.microsoft.com/office/drawing/2014/main" id="{302442E5-6859-DBE2-CB56-E86EEFA17108}"/>
              </a:ext>
            </a:extLst>
          </p:cNvPr>
          <p:cNvSpPr>
            <a:spLocks noGrp="1"/>
          </p:cNvSpPr>
          <p:nvPr>
            <p:ph type="ftr" sz="quarter" idx="11"/>
          </p:nvPr>
        </p:nvSpPr>
        <p:spPr/>
        <p:txBody>
          <a:bodyPr/>
          <a:lstStyle/>
          <a:p>
            <a:endParaRPr lang="sv-SE"/>
          </a:p>
        </p:txBody>
      </p:sp>
      <p:sp>
        <p:nvSpPr>
          <p:cNvPr id="8" name="Platshållare för bild 8" descr="Logotyp för företag.">
            <a:extLst>
              <a:ext uri="{FF2B5EF4-FFF2-40B4-BE49-F238E27FC236}">
                <a16:creationId xmlns:a16="http://schemas.microsoft.com/office/drawing/2014/main" id="{943EC80D-B273-83E2-0F10-860789BC0915}"/>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159F10CB-B272-C906-7E5C-20EA8C5037DE}"/>
              </a:ext>
            </a:extLst>
          </p:cNvPr>
          <p:cNvSpPr>
            <a:spLocks noGrp="1"/>
          </p:cNvSpPr>
          <p:nvPr>
            <p:ph type="sldNum" sz="quarter" idx="12"/>
          </p:nvPr>
        </p:nvSpPr>
        <p:spPr/>
        <p:txBody>
          <a:bodyPr/>
          <a:lstStyle/>
          <a:p>
            <a:fld id="{0C6C2E17-B5FD-430B-833A-FE0538F4B074}" type="slidenum">
              <a:rPr lang="sv-SE" smtClean="0"/>
              <a:t>‹#›</a:t>
            </a:fld>
            <a:endParaRPr lang="sv-SE"/>
          </a:p>
        </p:txBody>
      </p:sp>
    </p:spTree>
    <p:extLst>
      <p:ext uri="{BB962C8B-B14F-4D97-AF65-F5344CB8AC3E}">
        <p14:creationId xmlns:p14="http://schemas.microsoft.com/office/powerpoint/2010/main" val="2449113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Kor Rubrikbild">
    <p:spTree>
      <p:nvGrpSpPr>
        <p:cNvPr id="1" name=""/>
        <p:cNvGrpSpPr/>
        <p:nvPr/>
      </p:nvGrpSpPr>
      <p:grpSpPr>
        <a:xfrm>
          <a:off x="0" y="0"/>
          <a:ext cx="0" cy="0"/>
          <a:chOff x="0" y="0"/>
          <a:chExt cx="0" cy="0"/>
        </a:xfrm>
      </p:grpSpPr>
      <p:pic>
        <p:nvPicPr>
          <p:cNvPr id="4" name="Bildobjekt 3" descr="Logotyp för Greppa näringen.">
            <a:extLst>
              <a:ext uri="{FF2B5EF4-FFF2-40B4-BE49-F238E27FC236}">
                <a16:creationId xmlns:a16="http://schemas.microsoft.com/office/drawing/2014/main" id="{58502895-41B2-4A6D-B9D8-41E54D56E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10" name="Platshållare för bild 7" descr="Logotyp för företag.">
            <a:extLst>
              <a:ext uri="{FF2B5EF4-FFF2-40B4-BE49-F238E27FC236}">
                <a16:creationId xmlns:a16="http://schemas.microsoft.com/office/drawing/2014/main" id="{50F8AE5E-ACE9-0725-95D2-18FFC3520300}"/>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5" name="Bildobjekt 4" descr="En bild som visar gräs, utomhus, två kor, person.">
            <a:extLst>
              <a:ext uri="{FF2B5EF4-FFF2-40B4-BE49-F238E27FC236}">
                <a16:creationId xmlns:a16="http://schemas.microsoft.com/office/drawing/2014/main" id="{FB497B24-CAFA-1571-2C29-A593C7F50DF0}"/>
              </a:ext>
            </a:extLst>
          </p:cNvPr>
          <p:cNvPicPr>
            <a:picLocks noChangeAspect="1"/>
          </p:cNvPicPr>
          <p:nvPr/>
        </p:nvPicPr>
        <p:blipFill>
          <a:blip r:embed="rId3">
            <a:extLst>
              <a:ext uri="{28A0092B-C50C-407E-A947-70E740481C1C}">
                <a14:useLocalDpi xmlns:a14="http://schemas.microsoft.com/office/drawing/2010/main" val="0"/>
              </a:ext>
            </a:extLst>
          </a:blip>
          <a:srcRect l="7189" r="7189"/>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6095999" y="1595530"/>
            <a:ext cx="5443869" cy="914400"/>
          </a:xfrm>
        </p:spPr>
        <p:txBody>
          <a:bodyPr anchor="ctr"/>
          <a:lstStyle>
            <a:lvl1pPr algn="r">
              <a:defRPr sz="36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9" name="Bildobjekt 8" descr="Logotyp för EU.">
            <a:extLst>
              <a:ext uri="{FF2B5EF4-FFF2-40B4-BE49-F238E27FC236}">
                <a16:creationId xmlns:a16="http://schemas.microsoft.com/office/drawing/2014/main" id="{E1703F8F-7725-2D8A-6569-474D89EF6A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2987881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71D726-55FD-3FFB-9B60-50A95CAC44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823048-C398-013F-8C70-B0EA42FE3CDA}"/>
              </a:ext>
            </a:extLst>
          </p:cNvPr>
          <p:cNvSpPr>
            <a:spLocks noGrp="1"/>
          </p:cNvSpPr>
          <p:nvPr>
            <p:ph sz="half" idx="1"/>
          </p:nvPr>
        </p:nvSpPr>
        <p:spPr>
          <a:xfrm>
            <a:off x="1161298" y="1685573"/>
            <a:ext cx="4801984" cy="434670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001A52A-9F57-8BEF-9996-A3B1C57A46CA}"/>
              </a:ext>
            </a:extLst>
          </p:cNvPr>
          <p:cNvSpPr>
            <a:spLocks noGrp="1"/>
          </p:cNvSpPr>
          <p:nvPr>
            <p:ph sz="half" idx="2"/>
          </p:nvPr>
        </p:nvSpPr>
        <p:spPr>
          <a:xfrm>
            <a:off x="6228718" y="1685572"/>
            <a:ext cx="4801984" cy="4345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12AA72F-C433-4386-F24B-23343294B3F7}"/>
              </a:ext>
            </a:extLst>
          </p:cNvPr>
          <p:cNvSpPr>
            <a:spLocks noGrp="1"/>
          </p:cNvSpPr>
          <p:nvPr>
            <p:ph type="dt" sz="half" idx="10"/>
          </p:nvPr>
        </p:nvSpPr>
        <p:spPr/>
        <p:txBody>
          <a:bodyPr/>
          <a:lstStyle/>
          <a:p>
            <a:fld id="{419536F3-28B2-453C-A043-0CF48B4EE67B}" type="datetime1">
              <a:rPr lang="sv-SE" smtClean="0"/>
              <a:t>2023-04-05</a:t>
            </a:fld>
            <a:endParaRPr lang="sv-SE"/>
          </a:p>
        </p:txBody>
      </p:sp>
      <p:sp>
        <p:nvSpPr>
          <p:cNvPr id="6" name="Platshållare för sidfot 5">
            <a:extLst>
              <a:ext uri="{FF2B5EF4-FFF2-40B4-BE49-F238E27FC236}">
                <a16:creationId xmlns:a16="http://schemas.microsoft.com/office/drawing/2014/main" id="{F0CB1480-C8A1-B4DD-EC39-7890DD21292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8DF27C-69E8-092E-4596-17C1501F2208}"/>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612215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Griskulting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flera griskultingar inomhus.">
            <a:extLst>
              <a:ext uri="{FF2B5EF4-FFF2-40B4-BE49-F238E27FC236}">
                <a16:creationId xmlns:a16="http://schemas.microsoft.com/office/drawing/2014/main" id="{9F8C5436-5D66-28D3-102C-D1BA29688290}"/>
              </a:ext>
            </a:extLst>
          </p:cNvPr>
          <p:cNvPicPr>
            <a:picLocks noChangeAspect="1"/>
          </p:cNvPicPr>
          <p:nvPr/>
        </p:nvPicPr>
        <p:blipFill>
          <a:blip r:embed="rId3">
            <a:extLst>
              <a:ext uri="{28A0092B-C50C-407E-A947-70E740481C1C}">
                <a14:useLocalDpi xmlns:a14="http://schemas.microsoft.com/office/drawing/2010/main" val="0"/>
              </a:ext>
            </a:extLst>
          </a:blip>
          <a:srcRect l="7201" r="7201"/>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232790197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Hästar Rubrikbild ">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som visar en brun häst som betar gräs med en svart häst i bakgrunden.">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222" r="7222"/>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379083483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iologisk mångfald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en klöverhumla på rödklöve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311" r="7311"/>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8556512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raktor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En bild på en blå traktor som plöjer med fiskmåsar som flyger framför.">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5106" r="5106"/>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249750706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Person 2 Rubrikbild">
    <p:spTree>
      <p:nvGrpSpPr>
        <p:cNvPr id="1" name=""/>
        <p:cNvGrpSpPr/>
        <p:nvPr/>
      </p:nvGrpSpPr>
      <p:grpSpPr>
        <a:xfrm>
          <a:off x="0" y="0"/>
          <a:ext cx="0" cy="0"/>
          <a:chOff x="0" y="0"/>
          <a:chExt cx="0" cy="0"/>
        </a:xfrm>
      </p:grpSpPr>
      <p:pic>
        <p:nvPicPr>
          <p:cNvPr id="14" name="Bildobjekt 13" descr="Logotyp för Greppa näringen.">
            <a:extLst>
              <a:ext uri="{FF2B5EF4-FFF2-40B4-BE49-F238E27FC236}">
                <a16:creationId xmlns:a16="http://schemas.microsoft.com/office/drawing/2014/main" id="{4EF723F9-DEB6-8B1B-4942-3A93BF0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8" name="Platshållare för bild 7" descr="Logotyp för företag.">
            <a:extLst>
              <a:ext uri="{FF2B5EF4-FFF2-40B4-BE49-F238E27FC236}">
                <a16:creationId xmlns:a16="http://schemas.microsoft.com/office/drawing/2014/main" id="{7BDE3FD5-A4ED-9570-481D-4F7B5E2E5095}"/>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6" name="Bildobjekt 5" descr="Bild på person i grå tröja vid en grön maskin utomhus.">
            <a:extLst>
              <a:ext uri="{FF2B5EF4-FFF2-40B4-BE49-F238E27FC236}">
                <a16:creationId xmlns:a16="http://schemas.microsoft.com/office/drawing/2014/main" id="{0E485D11-110A-FA63-353B-0D0C826EAA56}"/>
              </a:ext>
            </a:extLst>
          </p:cNvPr>
          <p:cNvPicPr>
            <a:picLocks noChangeAspect="1"/>
          </p:cNvPicPr>
          <p:nvPr/>
        </p:nvPicPr>
        <p:blipFill>
          <a:blip r:embed="rId3">
            <a:extLst>
              <a:ext uri="{28A0092B-C50C-407E-A947-70E740481C1C}">
                <a14:useLocalDpi xmlns:a14="http://schemas.microsoft.com/office/drawing/2010/main" val="0"/>
              </a:ext>
            </a:extLst>
          </a:blip>
          <a:srcRect l="7178" r="7178"/>
          <a:stretch/>
        </p:blipFill>
        <p:spPr>
          <a:xfrm>
            <a:off x="602305" y="1585521"/>
            <a:ext cx="5207118" cy="4055645"/>
          </a:xfrm>
          <a:custGeom>
            <a:avLst/>
            <a:gdLst>
              <a:gd name="connsiteX0" fmla="*/ 0 w 5207118"/>
              <a:gd name="connsiteY0" fmla="*/ 0 h 4055645"/>
              <a:gd name="connsiteX1" fmla="*/ 5207118 w 5207118"/>
              <a:gd name="connsiteY1" fmla="*/ 0 h 4055645"/>
              <a:gd name="connsiteX2" fmla="*/ 5207118 w 5207118"/>
              <a:gd name="connsiteY2" fmla="*/ 2996275 h 4055645"/>
              <a:gd name="connsiteX3" fmla="*/ 4792185 w 5207118"/>
              <a:gd name="connsiteY3" fmla="*/ 3173049 h 4055645"/>
              <a:gd name="connsiteX4" fmla="*/ 3996632 w 5207118"/>
              <a:gd name="connsiteY4" fmla="*/ 3499221 h 4055645"/>
              <a:gd name="connsiteX5" fmla="*/ 2881535 w 5207118"/>
              <a:gd name="connsiteY5" fmla="*/ 3878433 h 4055645"/>
              <a:gd name="connsiteX6" fmla="*/ 1873838 w 5207118"/>
              <a:gd name="connsiteY6" fmla="*/ 4050801 h 4055645"/>
              <a:gd name="connsiteX7" fmla="*/ 1092868 w 5207118"/>
              <a:gd name="connsiteY7" fmla="*/ 3995115 h 4055645"/>
              <a:gd name="connsiteX8" fmla="*/ 245914 w 5207118"/>
              <a:gd name="connsiteY8" fmla="*/ 3690903 h 4055645"/>
              <a:gd name="connsiteX9" fmla="*/ 0 w 5207118"/>
              <a:gd name="connsiteY9" fmla="*/ 3550556 h 405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07118" h="4055645">
                <a:moveTo>
                  <a:pt x="0" y="0"/>
                </a:moveTo>
                <a:lnTo>
                  <a:pt x="5207118" y="0"/>
                </a:lnTo>
                <a:lnTo>
                  <a:pt x="5207118" y="2996275"/>
                </a:lnTo>
                <a:lnTo>
                  <a:pt x="4792185" y="3173049"/>
                </a:lnTo>
                <a:cubicBezTo>
                  <a:pt x="4527001" y="3284422"/>
                  <a:pt x="4261817" y="3393149"/>
                  <a:pt x="3996632" y="3499221"/>
                </a:cubicBezTo>
                <a:cubicBezTo>
                  <a:pt x="3632165" y="3645967"/>
                  <a:pt x="3259905" y="3772563"/>
                  <a:pt x="2881535" y="3878433"/>
                </a:cubicBezTo>
                <a:cubicBezTo>
                  <a:pt x="2552733" y="3971605"/>
                  <a:pt x="2214916" y="4029396"/>
                  <a:pt x="1873838" y="4050801"/>
                </a:cubicBezTo>
                <a:cubicBezTo>
                  <a:pt x="1612206" y="4065481"/>
                  <a:pt x="1349773" y="4046763"/>
                  <a:pt x="1092868" y="3995115"/>
                </a:cubicBezTo>
                <a:cubicBezTo>
                  <a:pt x="798104" y="3930887"/>
                  <a:pt x="513419" y="3828515"/>
                  <a:pt x="245914" y="3690903"/>
                </a:cubicBezTo>
                <a:lnTo>
                  <a:pt x="0" y="3550556"/>
                </a:lnTo>
                <a:close/>
              </a:path>
            </a:pathLst>
          </a:custGeom>
        </p:spPr>
      </p:pic>
      <p:sp>
        <p:nvSpPr>
          <p:cNvPr id="2" name="Rubrik 1">
            <a:extLst>
              <a:ext uri="{FF2B5EF4-FFF2-40B4-BE49-F238E27FC236}">
                <a16:creationId xmlns:a16="http://schemas.microsoft.com/office/drawing/2014/main" id="{C14C55FB-C62A-FE22-724F-A33D81882F80}"/>
              </a:ext>
            </a:extLst>
          </p:cNvPr>
          <p:cNvSpPr>
            <a:spLocks noGrp="1"/>
          </p:cNvSpPr>
          <p:nvPr>
            <p:ph type="ctrTitle"/>
          </p:nvPr>
        </p:nvSpPr>
        <p:spPr>
          <a:xfrm>
            <a:off x="6095999" y="1595530"/>
            <a:ext cx="5443869" cy="914400"/>
          </a:xfrm>
        </p:spPr>
        <p:txBody>
          <a:bodyPr anchor="b"/>
          <a:lstStyle>
            <a:lvl1pPr algn="r">
              <a:defRPr sz="32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5778B1D5-7D17-3625-B4E0-1A832400F10A}"/>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10" name="Bildobjekt 9">
            <a:extLst>
              <a:ext uri="{FF2B5EF4-FFF2-40B4-BE49-F238E27FC236}">
                <a16:creationId xmlns:a16="http://schemas.microsoft.com/office/drawing/2014/main" id="{3DA1E98B-B8FA-6412-EFBA-3A85EC27FA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pic>
        <p:nvPicPr>
          <p:cNvPr id="16" name="Bildobjekt 15" descr="Logotyp för EU.">
            <a:extLst>
              <a:ext uri="{FF2B5EF4-FFF2-40B4-BE49-F238E27FC236}">
                <a16:creationId xmlns:a16="http://schemas.microsoft.com/office/drawing/2014/main" id="{FDE5C679-3F52-67FE-B648-A5FE06F67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2368" y="5641166"/>
            <a:ext cx="754380" cy="731520"/>
          </a:xfrm>
          <a:prstGeom prst="rect">
            <a:avLst/>
          </a:prstGeom>
        </p:spPr>
      </p:pic>
    </p:spTree>
    <p:extLst>
      <p:ext uri="{BB962C8B-B14F-4D97-AF65-F5344CB8AC3E}">
        <p14:creationId xmlns:p14="http://schemas.microsoft.com/office/powerpoint/2010/main" val="152560988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Rubrikbild12">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403" y="331496"/>
            <a:ext cx="3072384" cy="1225296"/>
          </a:xfrm>
          <a:prstGeom prst="rect">
            <a:avLst/>
          </a:prstGeom>
        </p:spPr>
      </p:pic>
      <p:pic>
        <p:nvPicPr>
          <p:cNvPr id="10" name="Bildobjekt 9" descr="Bild12.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807" y="1772817"/>
            <a:ext cx="10817068" cy="4588093"/>
          </a:xfrm>
          <a:prstGeom prst="rect">
            <a:avLst/>
          </a:prstGeom>
        </p:spPr>
      </p:pic>
      <p:sp>
        <p:nvSpPr>
          <p:cNvPr id="11"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28448" y="5756828"/>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450776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Rubrik och innehåll">
    <p:spTree>
      <p:nvGrpSpPr>
        <p:cNvPr id="1" name=""/>
        <p:cNvGrpSpPr/>
        <p:nvPr/>
      </p:nvGrpSpPr>
      <p:grpSpPr>
        <a:xfrm>
          <a:off x="0" y="0"/>
          <a:ext cx="0" cy="0"/>
          <a:chOff x="0" y="0"/>
          <a:chExt cx="0" cy="0"/>
        </a:xfrm>
      </p:grpSpPr>
      <p:pic>
        <p:nvPicPr>
          <p:cNvPr id="15" name="Bildobjekt 14" descr="sid2.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12179844" cy="6858000"/>
          </a:xfrm>
          <a:prstGeom prst="rect">
            <a:avLst/>
          </a:prstGeom>
        </p:spPr>
      </p:pic>
      <p:sp>
        <p:nvSpPr>
          <p:cNvPr id="16" name="Rubrik 1"/>
          <p:cNvSpPr>
            <a:spLocks noGrp="1"/>
          </p:cNvSpPr>
          <p:nvPr>
            <p:ph type="title"/>
          </p:nvPr>
        </p:nvSpPr>
        <p:spPr>
          <a:xfrm>
            <a:off x="2592597" y="360000"/>
            <a:ext cx="8880000" cy="540000"/>
          </a:xfrm>
          <a:prstGeom prst="rect">
            <a:avLst/>
          </a:prstGeom>
        </p:spPr>
        <p:txBody>
          <a:bodyPr anchor="ctr">
            <a:normAutofit/>
          </a:bodyPr>
          <a:lstStyle>
            <a:lvl1pPr algn="r">
              <a:defRPr sz="2800" b="1">
                <a:solidFill>
                  <a:schemeClr val="tx2"/>
                </a:solidFill>
                <a:latin typeface="Helvetica" pitchFamily="34" charset="0"/>
              </a:defRPr>
            </a:lvl1pPr>
          </a:lstStyle>
          <a:p>
            <a:r>
              <a:rPr lang="sv-SE"/>
              <a:t>Klicka här för att ändra format</a:t>
            </a:r>
            <a:endParaRPr lang="sv-SE" dirty="0"/>
          </a:p>
        </p:txBody>
      </p:sp>
      <p:sp>
        <p:nvSpPr>
          <p:cNvPr id="17" name="Platshållare för innehåll 2"/>
          <p:cNvSpPr>
            <a:spLocks noGrp="1"/>
          </p:cNvSpPr>
          <p:nvPr>
            <p:ph idx="1"/>
          </p:nvPr>
        </p:nvSpPr>
        <p:spPr>
          <a:xfrm>
            <a:off x="719403" y="1260000"/>
            <a:ext cx="10753195" cy="5040560"/>
          </a:xfrm>
          <a:prstGeom prst="rect">
            <a:avLst/>
          </a:prstGeom>
        </p:spPr>
        <p:txBody>
          <a:bodyPr/>
          <a:lstStyle>
            <a:lvl1pPr>
              <a:buFontTx/>
              <a:buBlip>
                <a:blip r:embed="rId3"/>
              </a:buBlip>
              <a:defRPr sz="2000">
                <a:solidFill>
                  <a:schemeClr val="tx2"/>
                </a:solidFill>
                <a:latin typeface="Helvetica" pitchFamily="34" charset="0"/>
              </a:defRPr>
            </a:lvl1pPr>
            <a:lvl2pPr>
              <a:buFontTx/>
              <a:buBlip>
                <a:blip r:embed="rId4"/>
              </a:buBlip>
              <a:defRPr sz="1800">
                <a:solidFill>
                  <a:schemeClr val="tx2"/>
                </a:solidFill>
                <a:latin typeface="Helvetica" pitchFamily="34" charset="0"/>
              </a:defRPr>
            </a:lvl2pPr>
            <a:lvl3pPr>
              <a:buFontTx/>
              <a:buBlip>
                <a:blip r:embed="rId5"/>
              </a:buBlip>
              <a:defRPr sz="1600">
                <a:solidFill>
                  <a:schemeClr val="tx2"/>
                </a:solidFill>
                <a:latin typeface="Helvetica" pitchFamily="34" charset="0"/>
              </a:defRPr>
            </a:lvl3pPr>
            <a:lvl4pPr>
              <a:buFontTx/>
              <a:buBlip>
                <a:blip r:embed="rId6"/>
              </a:buBlip>
              <a:defRPr sz="1400">
                <a:solidFill>
                  <a:schemeClr val="tx2"/>
                </a:solidFill>
                <a:latin typeface="Helvetica" pitchFamily="34" charset="0"/>
              </a:defRPr>
            </a:lvl4pPr>
            <a:lvl5pPr>
              <a:buFontTx/>
              <a:buBlip>
                <a:blip r:embed="rId7"/>
              </a:buBlip>
              <a:defRPr sz="1200">
                <a:solidFill>
                  <a:schemeClr val="tx2"/>
                </a:solidFill>
                <a:latin typeface="Helvetica"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datum 3"/>
          <p:cNvSpPr>
            <a:spLocks noGrp="1"/>
          </p:cNvSpPr>
          <p:nvPr>
            <p:ph type="dt" sz="half" idx="10"/>
          </p:nvPr>
        </p:nvSpPr>
        <p:spPr>
          <a:xfrm>
            <a:off x="719403" y="6428184"/>
            <a:ext cx="2540000" cy="313184"/>
          </a:xfrm>
          <a:prstGeom prst="rect">
            <a:avLst/>
          </a:prstGeom>
        </p:spPr>
        <p:txBody>
          <a:bodyPr/>
          <a:lstStyle>
            <a:lvl1pPr>
              <a:defRPr sz="1000">
                <a:latin typeface="Helvetica" pitchFamily="34" charset="0"/>
              </a:defRPr>
            </a:lvl1pPr>
          </a:lstStyle>
          <a:p>
            <a:endParaRPr lang="sv-SE" dirty="0"/>
          </a:p>
        </p:txBody>
      </p:sp>
      <p:sp>
        <p:nvSpPr>
          <p:cNvPr id="19" name="Platshållare för sidfot 4"/>
          <p:cNvSpPr>
            <a:spLocks noGrp="1"/>
          </p:cNvSpPr>
          <p:nvPr>
            <p:ph type="ftr" sz="quarter" idx="11"/>
          </p:nvPr>
        </p:nvSpPr>
        <p:spPr>
          <a:xfrm>
            <a:off x="4165600" y="6428184"/>
            <a:ext cx="3860800" cy="313184"/>
          </a:xfrm>
          <a:prstGeom prst="rect">
            <a:avLst/>
          </a:prstGeom>
        </p:spPr>
        <p:txBody>
          <a:bodyPr/>
          <a:lstStyle>
            <a:lvl1pPr>
              <a:defRPr sz="1000">
                <a:latin typeface="Helvetica" pitchFamily="34" charset="0"/>
              </a:defRPr>
            </a:lvl1pPr>
          </a:lstStyle>
          <a:p>
            <a:endParaRPr lang="sv-SE" dirty="0"/>
          </a:p>
        </p:txBody>
      </p:sp>
      <p:sp>
        <p:nvSpPr>
          <p:cNvPr id="20" name="Platshållare för bildnummer 5"/>
          <p:cNvSpPr>
            <a:spLocks noGrp="1"/>
          </p:cNvSpPr>
          <p:nvPr>
            <p:ph type="sldNum" sz="quarter" idx="12"/>
          </p:nvPr>
        </p:nvSpPr>
        <p:spPr>
          <a:xfrm>
            <a:off x="8932597" y="6428184"/>
            <a:ext cx="2540000" cy="313184"/>
          </a:xfrm>
          <a:prstGeom prst="rect">
            <a:avLst/>
          </a:prstGeom>
        </p:spPr>
        <p:txBody>
          <a:bodyPr/>
          <a:lstStyle>
            <a:lvl1pPr algn="r">
              <a:defRPr lang="sv-SE" sz="1000" b="0" kern="1200">
                <a:solidFill>
                  <a:schemeClr val="tx1"/>
                </a:solidFill>
                <a:latin typeface="Helvetica" pitchFamily="34" charset="0"/>
                <a:ea typeface="ＭＳ Ｐゴシック" pitchFamily="1" charset="-128"/>
                <a:cs typeface="+mn-cs"/>
              </a:defRPr>
            </a:lvl1pPr>
          </a:lstStyle>
          <a:p>
            <a:fld id="{6DC88163-593E-453A-B985-E568C8D1A600}" type="slidenum">
              <a:rPr lang="sv-SE" smtClean="0"/>
              <a:pPr/>
              <a:t>‹#›</a:t>
            </a:fld>
            <a:endParaRPr lang="sv-SE" dirty="0"/>
          </a:p>
        </p:txBody>
      </p:sp>
    </p:spTree>
    <p:extLst>
      <p:ext uri="{BB962C8B-B14F-4D97-AF65-F5344CB8AC3E}">
        <p14:creationId xmlns:p14="http://schemas.microsoft.com/office/powerpoint/2010/main" val="39387374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2543606" y="332656"/>
            <a:ext cx="8924495" cy="539750"/>
          </a:xfrm>
        </p:spPr>
        <p:txBody>
          <a:bodyPr/>
          <a:lstStyle/>
          <a:p>
            <a:r>
              <a:rPr lang="sv-SE"/>
              <a:t>Klicka här för att ändra format</a:t>
            </a:r>
          </a:p>
        </p:txBody>
      </p:sp>
      <p:sp>
        <p:nvSpPr>
          <p:cNvPr id="3" name="Platshållare för innehåll 2"/>
          <p:cNvSpPr>
            <a:spLocks noGrp="1"/>
          </p:cNvSpPr>
          <p:nvPr>
            <p:ph idx="1"/>
          </p:nvPr>
        </p:nvSpPr>
        <p:spPr>
          <a:xfrm>
            <a:off x="719668" y="1124745"/>
            <a:ext cx="10748433" cy="489654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Tree>
    <p:extLst>
      <p:ext uri="{BB962C8B-B14F-4D97-AF65-F5344CB8AC3E}">
        <p14:creationId xmlns:p14="http://schemas.microsoft.com/office/powerpoint/2010/main" val="34986312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Rubrik och innehåll">
    <p:spTree>
      <p:nvGrpSpPr>
        <p:cNvPr id="1" name=""/>
        <p:cNvGrpSpPr/>
        <p:nvPr/>
      </p:nvGrpSpPr>
      <p:grpSpPr>
        <a:xfrm>
          <a:off x="0" y="0"/>
          <a:ext cx="0" cy="0"/>
          <a:chOff x="0" y="0"/>
          <a:chExt cx="0" cy="0"/>
        </a:xfrm>
      </p:grpSpPr>
      <p:pic>
        <p:nvPicPr>
          <p:cNvPr id="15" name="Bildobjekt 14" descr="sid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12179844" cy="6858000"/>
          </a:xfrm>
          <a:prstGeom prst="rect">
            <a:avLst/>
          </a:prstGeom>
        </p:spPr>
      </p:pic>
      <p:sp>
        <p:nvSpPr>
          <p:cNvPr id="16" name="Rubrik 1"/>
          <p:cNvSpPr>
            <a:spLocks noGrp="1"/>
          </p:cNvSpPr>
          <p:nvPr>
            <p:ph type="title"/>
          </p:nvPr>
        </p:nvSpPr>
        <p:spPr>
          <a:xfrm>
            <a:off x="2592597" y="360000"/>
            <a:ext cx="8880000" cy="540000"/>
          </a:xfrm>
          <a:prstGeom prst="rect">
            <a:avLst/>
          </a:prstGeom>
        </p:spPr>
        <p:txBody>
          <a:bodyPr anchor="ctr">
            <a:normAutofit/>
          </a:bodyPr>
          <a:lstStyle>
            <a:lvl1pPr algn="r">
              <a:defRPr sz="2100" b="1">
                <a:solidFill>
                  <a:schemeClr val="tx2"/>
                </a:solidFill>
                <a:latin typeface="Helvetica" pitchFamily="34" charset="0"/>
              </a:defRPr>
            </a:lvl1pPr>
          </a:lstStyle>
          <a:p>
            <a:r>
              <a:rPr lang="sv-SE"/>
              <a:t>Klicka här för att ändra format</a:t>
            </a:r>
            <a:endParaRPr lang="sv-SE" dirty="0"/>
          </a:p>
        </p:txBody>
      </p:sp>
      <p:sp>
        <p:nvSpPr>
          <p:cNvPr id="17" name="Platshållare för innehåll 2"/>
          <p:cNvSpPr>
            <a:spLocks noGrp="1"/>
          </p:cNvSpPr>
          <p:nvPr>
            <p:ph idx="1"/>
          </p:nvPr>
        </p:nvSpPr>
        <p:spPr>
          <a:xfrm>
            <a:off x="719404" y="1260000"/>
            <a:ext cx="10753195" cy="5040560"/>
          </a:xfrm>
          <a:prstGeom prst="rect">
            <a:avLst/>
          </a:prstGeom>
        </p:spPr>
        <p:txBody>
          <a:bodyPr/>
          <a:lstStyle>
            <a:lvl1pPr>
              <a:buFontTx/>
              <a:buBlip>
                <a:blip r:embed="rId3"/>
              </a:buBlip>
              <a:defRPr sz="1500">
                <a:solidFill>
                  <a:schemeClr val="tx2"/>
                </a:solidFill>
                <a:latin typeface="Helvetica" pitchFamily="34" charset="0"/>
              </a:defRPr>
            </a:lvl1pPr>
            <a:lvl2pPr>
              <a:buFontTx/>
              <a:buBlip>
                <a:blip r:embed="rId4"/>
              </a:buBlip>
              <a:defRPr sz="1350">
                <a:solidFill>
                  <a:schemeClr val="tx2"/>
                </a:solidFill>
                <a:latin typeface="Helvetica" pitchFamily="34" charset="0"/>
              </a:defRPr>
            </a:lvl2pPr>
            <a:lvl3pPr>
              <a:buFontTx/>
              <a:buBlip>
                <a:blip r:embed="rId5"/>
              </a:buBlip>
              <a:defRPr sz="1200">
                <a:solidFill>
                  <a:schemeClr val="tx2"/>
                </a:solidFill>
                <a:latin typeface="Helvetica" pitchFamily="34" charset="0"/>
              </a:defRPr>
            </a:lvl3pPr>
            <a:lvl4pPr>
              <a:buFontTx/>
              <a:buBlip>
                <a:blip r:embed="rId6"/>
              </a:buBlip>
              <a:defRPr sz="1050">
                <a:solidFill>
                  <a:schemeClr val="tx2"/>
                </a:solidFill>
                <a:latin typeface="Helvetica" pitchFamily="34" charset="0"/>
              </a:defRPr>
            </a:lvl4pPr>
            <a:lvl5pPr>
              <a:buFontTx/>
              <a:buBlip>
                <a:blip r:embed="rId7"/>
              </a:buBlip>
              <a:defRPr sz="900">
                <a:solidFill>
                  <a:schemeClr val="tx2"/>
                </a:solidFill>
                <a:latin typeface="Helvetica"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8" name="Platshållare för datum 3"/>
          <p:cNvSpPr>
            <a:spLocks noGrp="1"/>
          </p:cNvSpPr>
          <p:nvPr>
            <p:ph type="dt" sz="half" idx="10"/>
          </p:nvPr>
        </p:nvSpPr>
        <p:spPr>
          <a:xfrm>
            <a:off x="719403" y="6428184"/>
            <a:ext cx="2540000" cy="313184"/>
          </a:xfrm>
          <a:prstGeom prst="rect">
            <a:avLst/>
          </a:prstGeom>
        </p:spPr>
        <p:txBody>
          <a:bodyPr/>
          <a:lstStyle>
            <a:lvl1pPr>
              <a:defRPr sz="750">
                <a:latin typeface="Helvetica" pitchFamily="34" charset="0"/>
              </a:defRPr>
            </a:lvl1pPr>
          </a:lstStyle>
          <a:p>
            <a:endParaRPr lang="sv-SE" dirty="0"/>
          </a:p>
        </p:txBody>
      </p:sp>
      <p:sp>
        <p:nvSpPr>
          <p:cNvPr id="19" name="Platshållare för sidfot 4"/>
          <p:cNvSpPr>
            <a:spLocks noGrp="1"/>
          </p:cNvSpPr>
          <p:nvPr>
            <p:ph type="ftr" sz="quarter" idx="11"/>
          </p:nvPr>
        </p:nvSpPr>
        <p:spPr>
          <a:xfrm>
            <a:off x="4165600" y="6428184"/>
            <a:ext cx="3860800" cy="313184"/>
          </a:xfrm>
          <a:prstGeom prst="rect">
            <a:avLst/>
          </a:prstGeom>
        </p:spPr>
        <p:txBody>
          <a:bodyPr/>
          <a:lstStyle>
            <a:lvl1pPr>
              <a:defRPr sz="750">
                <a:latin typeface="Helvetica" pitchFamily="34" charset="0"/>
              </a:defRPr>
            </a:lvl1pPr>
          </a:lstStyle>
          <a:p>
            <a:endParaRPr lang="sv-SE" dirty="0"/>
          </a:p>
        </p:txBody>
      </p:sp>
      <p:sp>
        <p:nvSpPr>
          <p:cNvPr id="20" name="Platshållare för bildnummer 5"/>
          <p:cNvSpPr>
            <a:spLocks noGrp="1"/>
          </p:cNvSpPr>
          <p:nvPr>
            <p:ph type="sldNum" sz="quarter" idx="12"/>
          </p:nvPr>
        </p:nvSpPr>
        <p:spPr>
          <a:xfrm>
            <a:off x="8932597" y="6428184"/>
            <a:ext cx="2540000" cy="313184"/>
          </a:xfrm>
          <a:prstGeom prst="rect">
            <a:avLst/>
          </a:prstGeom>
        </p:spPr>
        <p:txBody>
          <a:bodyPr/>
          <a:lstStyle>
            <a:lvl1pPr algn="r">
              <a:defRPr lang="sv-SE" sz="750" b="0" kern="1200">
                <a:solidFill>
                  <a:schemeClr val="tx1"/>
                </a:solidFill>
                <a:latin typeface="Helvetica" pitchFamily="34" charset="0"/>
                <a:ea typeface="ＭＳ Ｐゴシック" pitchFamily="1" charset="-128"/>
                <a:cs typeface="+mn-cs"/>
              </a:defRPr>
            </a:lvl1pPr>
          </a:lstStyle>
          <a:p>
            <a:fld id="{6DC88163-593E-453A-B985-E568C8D1A600}" type="slidenum">
              <a:rPr lang="sv-SE" smtClean="0"/>
              <a:pPr/>
              <a:t>‹#›</a:t>
            </a:fld>
            <a:endParaRPr lang="sv-SE" dirty="0"/>
          </a:p>
        </p:txBody>
      </p:sp>
    </p:spTree>
    <p:extLst>
      <p:ext uri="{BB962C8B-B14F-4D97-AF65-F5344CB8AC3E}">
        <p14:creationId xmlns:p14="http://schemas.microsoft.com/office/powerpoint/2010/main" val="41429370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Rubrikbild9">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9403" y="331496"/>
            <a:ext cx="3072384" cy="1225296"/>
          </a:xfrm>
          <a:prstGeom prst="rect">
            <a:avLst/>
          </a:prstGeom>
        </p:spPr>
      </p:pic>
      <p:pic>
        <p:nvPicPr>
          <p:cNvPr id="8" name="Bildobjekt 7" descr="Bild9.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807" y="1772817"/>
            <a:ext cx="10817068" cy="4588093"/>
          </a:xfrm>
          <a:prstGeom prst="rect">
            <a:avLst/>
          </a:prstGeom>
        </p:spPr>
      </p:pic>
      <p:sp>
        <p:nvSpPr>
          <p:cNvPr id="9"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0"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28448" y="5756828"/>
            <a:ext cx="1248139" cy="912533"/>
          </a:xfrm>
          <a:prstGeom prst="rect">
            <a:avLst/>
          </a:prstGeom>
        </p:spPr>
      </p:pic>
      <p:sp>
        <p:nvSpPr>
          <p:cNvPr id="11"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74217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86F-35F8-BA25-0F2A-3B65345E8F57}"/>
              </a:ext>
            </a:extLst>
          </p:cNvPr>
          <p:cNvSpPr>
            <a:spLocks noGrp="1"/>
          </p:cNvSpPr>
          <p:nvPr>
            <p:ph type="title"/>
          </p:nvPr>
        </p:nvSpPr>
        <p:spPr>
          <a:xfrm>
            <a:off x="1518607" y="306169"/>
            <a:ext cx="9512097" cy="952166"/>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799C54B-8D11-06A3-52C9-669DE0AD0085}"/>
              </a:ext>
            </a:extLst>
          </p:cNvPr>
          <p:cNvSpPr>
            <a:spLocks noGrp="1"/>
          </p:cNvSpPr>
          <p:nvPr>
            <p:ph type="body" idx="1"/>
          </p:nvPr>
        </p:nvSpPr>
        <p:spPr>
          <a:xfrm>
            <a:off x="1161299" y="1685575"/>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ABDBAF1-4180-F46B-534D-27F0093B4C32}"/>
              </a:ext>
            </a:extLst>
          </p:cNvPr>
          <p:cNvSpPr>
            <a:spLocks noGrp="1"/>
          </p:cNvSpPr>
          <p:nvPr>
            <p:ph sz="half" idx="2"/>
          </p:nvPr>
        </p:nvSpPr>
        <p:spPr>
          <a:xfrm>
            <a:off x="1161296" y="2568925"/>
            <a:ext cx="4633153"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4BA6723-1C8E-531B-3AB9-A7B029AA6D92}"/>
              </a:ext>
            </a:extLst>
          </p:cNvPr>
          <p:cNvSpPr>
            <a:spLocks noGrp="1"/>
          </p:cNvSpPr>
          <p:nvPr>
            <p:ph type="body" sz="quarter" idx="3"/>
          </p:nvPr>
        </p:nvSpPr>
        <p:spPr>
          <a:xfrm>
            <a:off x="6397550" y="1685574"/>
            <a:ext cx="4633153" cy="70085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D5AB683-BF5A-3745-8863-D6425356597B}"/>
              </a:ext>
            </a:extLst>
          </p:cNvPr>
          <p:cNvSpPr>
            <a:spLocks noGrp="1"/>
          </p:cNvSpPr>
          <p:nvPr>
            <p:ph sz="quarter" idx="4"/>
          </p:nvPr>
        </p:nvSpPr>
        <p:spPr>
          <a:xfrm>
            <a:off x="6397549" y="2568924"/>
            <a:ext cx="4633154" cy="346328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6F06C60-B6E1-9E56-E552-8139A7BE8B6D}"/>
              </a:ext>
            </a:extLst>
          </p:cNvPr>
          <p:cNvSpPr>
            <a:spLocks noGrp="1"/>
          </p:cNvSpPr>
          <p:nvPr>
            <p:ph type="dt" sz="half" idx="10"/>
          </p:nvPr>
        </p:nvSpPr>
        <p:spPr/>
        <p:txBody>
          <a:bodyPr/>
          <a:lstStyle/>
          <a:p>
            <a:fld id="{493376CA-F598-4B4F-8009-320581E8DEF3}" type="datetime1">
              <a:rPr lang="sv-SE" smtClean="0"/>
              <a:t>2023-04-05</a:t>
            </a:fld>
            <a:endParaRPr lang="sv-SE"/>
          </a:p>
        </p:txBody>
      </p:sp>
      <p:sp>
        <p:nvSpPr>
          <p:cNvPr id="8" name="Platshållare för sidfot 7">
            <a:extLst>
              <a:ext uri="{FF2B5EF4-FFF2-40B4-BE49-F238E27FC236}">
                <a16:creationId xmlns:a16="http://schemas.microsoft.com/office/drawing/2014/main" id="{D5470F4A-8479-BFDF-765C-3F3F6CDCA5B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3E94FDB-CEC1-70CD-D18C-9CA38516640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982179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19668" y="1916832"/>
            <a:ext cx="5272617" cy="403244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95484" y="1916832"/>
            <a:ext cx="5272616" cy="40324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ADB3CAE-B46F-45A7-9787-7E51C5746A26}" type="slidenum">
              <a:rPr lang="sv-SE" altLang="sv-SE"/>
              <a:pPr/>
              <a:t>‹#›</a:t>
            </a:fld>
            <a:endParaRPr lang="sv-SE" altLang="sv-SE"/>
          </a:p>
        </p:txBody>
      </p:sp>
      <p:sp>
        <p:nvSpPr>
          <p:cNvPr id="8"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8098886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9" y="1844825"/>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1" y="188640"/>
            <a:ext cx="5471749" cy="648072"/>
          </a:xfrm>
        </p:spPr>
        <p:txBody>
          <a:bodyPr/>
          <a:lstStyle>
            <a:lvl1pPr marL="0" indent="0" algn="ctr">
              <a:buNone/>
              <a:defRPr sz="1200" baseline="0"/>
            </a:lvl1pPr>
          </a:lstStyle>
          <a:p>
            <a:r>
              <a:rPr lang="sv-SE" dirty="0"/>
              <a:t>Klicka här för att lägga in din logotype</a:t>
            </a:r>
          </a:p>
        </p:txBody>
      </p:sp>
    </p:spTree>
    <p:extLst>
      <p:ext uri="{BB962C8B-B14F-4D97-AF65-F5344CB8AC3E}">
        <p14:creationId xmlns:p14="http://schemas.microsoft.com/office/powerpoint/2010/main" val="224219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873B10-AE5F-78EE-062F-938A169B8F9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17EB58-9A62-6A30-F058-2D6D90583D16}"/>
              </a:ext>
            </a:extLst>
          </p:cNvPr>
          <p:cNvSpPr>
            <a:spLocks noGrp="1"/>
          </p:cNvSpPr>
          <p:nvPr>
            <p:ph type="dt" sz="half" idx="10"/>
          </p:nvPr>
        </p:nvSpPr>
        <p:spPr/>
        <p:txBody>
          <a:bodyPr/>
          <a:lstStyle/>
          <a:p>
            <a:fld id="{D53A7DB1-B95C-4253-B360-E25E6412DEB1}" type="datetime1">
              <a:rPr lang="sv-SE" smtClean="0"/>
              <a:t>2023-04-05</a:t>
            </a:fld>
            <a:endParaRPr lang="sv-SE"/>
          </a:p>
        </p:txBody>
      </p:sp>
      <p:sp>
        <p:nvSpPr>
          <p:cNvPr id="4" name="Platshållare för sidfot 3">
            <a:extLst>
              <a:ext uri="{FF2B5EF4-FFF2-40B4-BE49-F238E27FC236}">
                <a16:creationId xmlns:a16="http://schemas.microsoft.com/office/drawing/2014/main" id="{17C5D120-4209-BEE4-4945-A8F630AB37A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0C596B7-FFF1-38E8-DCC1-483E4CDD0A8A}"/>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40734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DCE74A8-B41A-6DA5-5E58-F52609FB5B50}"/>
              </a:ext>
            </a:extLst>
          </p:cNvPr>
          <p:cNvSpPr>
            <a:spLocks noGrp="1"/>
          </p:cNvSpPr>
          <p:nvPr>
            <p:ph type="dt" sz="half" idx="10"/>
          </p:nvPr>
        </p:nvSpPr>
        <p:spPr/>
        <p:txBody>
          <a:bodyPr/>
          <a:lstStyle/>
          <a:p>
            <a:fld id="{0AA56519-EBF9-403E-98BD-E9837801AD3F}" type="datetime1">
              <a:rPr lang="sv-SE" smtClean="0"/>
              <a:t>2023-04-05</a:t>
            </a:fld>
            <a:endParaRPr lang="sv-SE"/>
          </a:p>
        </p:txBody>
      </p:sp>
      <p:sp>
        <p:nvSpPr>
          <p:cNvPr id="3" name="Platshållare för sidfot 2">
            <a:extLst>
              <a:ext uri="{FF2B5EF4-FFF2-40B4-BE49-F238E27FC236}">
                <a16:creationId xmlns:a16="http://schemas.microsoft.com/office/drawing/2014/main" id="{BA6A815C-ACB9-52DF-829B-FEB79C849EA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A2E3247-CC75-2607-365C-292541CC6DC3}"/>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2454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 och innehåll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B6899031-209B-43D0-8B73-36BBB1EE99A7}" type="datetime1">
              <a:rPr lang="sv-SE" smtClean="0"/>
              <a:t>2023-04-05</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C2B80AB8-8DDC-DFD8-9EBD-7DAC82E0D2F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73859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vsnittsrubrik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9E5EF-8FF1-7A36-C805-B91752B740AB}"/>
              </a:ext>
            </a:extLst>
          </p:cNvPr>
          <p:cNvSpPr>
            <a:spLocks noGrp="1"/>
          </p:cNvSpPr>
          <p:nvPr>
            <p:ph type="title"/>
          </p:nvPr>
        </p:nvSpPr>
        <p:spPr>
          <a:xfrm>
            <a:off x="1161875" y="1504178"/>
            <a:ext cx="9874721" cy="2852737"/>
          </a:xfrm>
        </p:spPr>
        <p:txBody>
          <a:bodyPr anchor="b"/>
          <a:lstStyle>
            <a:lvl1pPr>
              <a:defRPr sz="48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0DDFB5-E3CE-9D6C-0699-236981D43919}"/>
              </a:ext>
            </a:extLst>
          </p:cNvPr>
          <p:cNvSpPr>
            <a:spLocks noGrp="1"/>
          </p:cNvSpPr>
          <p:nvPr>
            <p:ph type="body" idx="1"/>
          </p:nvPr>
        </p:nvSpPr>
        <p:spPr>
          <a:xfrm>
            <a:off x="1161875" y="4525670"/>
            <a:ext cx="9874721" cy="1322239"/>
          </a:xfrm>
        </p:spPr>
        <p:txBody>
          <a:bodyPr/>
          <a:lstStyle>
            <a:lvl1pPr marL="0" indent="0" algn="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67189CB9-7C89-C1B3-F240-0D20F5F020DB}"/>
              </a:ext>
            </a:extLst>
          </p:cNvPr>
          <p:cNvSpPr>
            <a:spLocks noGrp="1"/>
          </p:cNvSpPr>
          <p:nvPr>
            <p:ph type="dt" sz="half" idx="10"/>
          </p:nvPr>
        </p:nvSpPr>
        <p:spPr/>
        <p:txBody>
          <a:bodyPr/>
          <a:lstStyle/>
          <a:p>
            <a:fld id="{E6AFA055-0CB6-4F32-B775-00F1B08DDA8F}" type="datetime1">
              <a:rPr lang="sv-SE" smtClean="0"/>
              <a:t>2023-04-05</a:t>
            </a:fld>
            <a:endParaRPr lang="sv-SE"/>
          </a:p>
        </p:txBody>
      </p:sp>
      <p:sp>
        <p:nvSpPr>
          <p:cNvPr id="5" name="Platshållare för sidfot 4">
            <a:extLst>
              <a:ext uri="{FF2B5EF4-FFF2-40B4-BE49-F238E27FC236}">
                <a16:creationId xmlns:a16="http://schemas.microsoft.com/office/drawing/2014/main" id="{FEF19797-CF7A-E59B-03A5-33044EC89540}"/>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E25D68B4-62CD-010F-330B-EF65924D42AC}"/>
              </a:ext>
            </a:extLst>
          </p:cNvPr>
          <p:cNvSpPr>
            <a:spLocks noGrp="1"/>
          </p:cNvSpPr>
          <p:nvPr>
            <p:ph type="pic" sz="quarter" idx="13"/>
          </p:nvPr>
        </p:nvSpPr>
        <p:spPr>
          <a:xfrm>
            <a:off x="8561728" y="6124353"/>
            <a:ext cx="2468975" cy="537997"/>
          </a:xfrm>
        </p:spPr>
        <p:txBody>
          <a:bodyPr/>
          <a:lstStyle>
            <a:lvl1pPr marL="0" indent="0" algn="l">
              <a:buNone/>
              <a:defRPr sz="180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A00623B8-0D5A-4B3F-D03F-D70918B3158E}"/>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392572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 Id="rId30"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1.jpg"/><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image" Target="../media/image4.sv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7" descr="Logotyp Greppa näringen.">
            <a:extLst>
              <a:ext uri="{FF2B5EF4-FFF2-40B4-BE49-F238E27FC236}">
                <a16:creationId xmlns:a16="http://schemas.microsoft.com/office/drawing/2014/main" id="{52AFA8FE-E8E1-9E02-C2D2-DEE9F23E2B45}"/>
              </a:ext>
            </a:extLst>
          </p:cNvPr>
          <p:cNvPicPr>
            <a:picLocks noChangeAspect="1"/>
          </p:cNvPicPr>
          <p:nvPr/>
        </p:nvPicPr>
        <p:blipFill>
          <a:blip r:embed="rId27">
            <a:extLst>
              <a:ext uri="{28A0092B-C50C-407E-A947-70E740481C1C}">
                <a14:useLocalDpi xmlns:a14="http://schemas.microsoft.com/office/drawing/2010/main" val="0"/>
              </a:ext>
            </a:extLst>
          </a:blip>
          <a:srcRect/>
          <a:stretch/>
        </p:blipFill>
        <p:spPr>
          <a:xfrm>
            <a:off x="407299" y="343131"/>
            <a:ext cx="1116000" cy="589157"/>
          </a:xfrm>
          <a:prstGeom prst="rect">
            <a:avLst/>
          </a:prstGeom>
        </p:spPr>
      </p:pic>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1518607" y="306169"/>
            <a:ext cx="9512097" cy="952166"/>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8BF3625-E815-21FE-92DD-FD761B84AE85}"/>
              </a:ext>
            </a:extLst>
          </p:cNvPr>
          <p:cNvSpPr>
            <a:spLocks noGrp="1"/>
          </p:cNvSpPr>
          <p:nvPr>
            <p:ph type="body" idx="1"/>
          </p:nvPr>
        </p:nvSpPr>
        <p:spPr>
          <a:xfrm>
            <a:off x="1518606" y="1685573"/>
            <a:ext cx="9512098" cy="434670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0806F1E-A009-08FF-CDEA-E61F6F1EB691}"/>
              </a:ext>
            </a:extLst>
          </p:cNvPr>
          <p:cNvSpPr>
            <a:spLocks noGrp="1"/>
          </p:cNvSpPr>
          <p:nvPr>
            <p:ph type="dt" sz="half" idx="2"/>
          </p:nvPr>
        </p:nvSpPr>
        <p:spPr>
          <a:xfrm>
            <a:off x="1518607" y="6348603"/>
            <a:ext cx="951337" cy="306000"/>
          </a:xfrm>
          <a:prstGeom prst="rect">
            <a:avLst/>
          </a:prstGeom>
        </p:spPr>
        <p:txBody>
          <a:bodyPr vert="horz" lIns="91440" tIns="45720" rIns="91440" bIns="45720" rtlCol="0" anchor="ctr"/>
          <a:lstStyle>
            <a:lvl1pPr algn="l">
              <a:defRPr sz="1000">
                <a:solidFill>
                  <a:schemeClr val="accent1"/>
                </a:solidFill>
              </a:defRPr>
            </a:lvl1pPr>
          </a:lstStyle>
          <a:p>
            <a:fld id="{7BA95D90-6A89-40FD-88D5-A57727E2D7C7}" type="datetime1">
              <a:rPr lang="sv-SE" smtClean="0"/>
              <a:t>2023-04-05</a:t>
            </a:fld>
            <a:endParaRPr lang="sv-SE"/>
          </a:p>
        </p:txBody>
      </p:sp>
      <p:sp>
        <p:nvSpPr>
          <p:cNvPr id="5" name="Platshållare för sidfot 4">
            <a:extLst>
              <a:ext uri="{FF2B5EF4-FFF2-40B4-BE49-F238E27FC236}">
                <a16:creationId xmlns:a16="http://schemas.microsoft.com/office/drawing/2014/main" id="{D5AC2D10-1E9C-6536-955F-F411680FC049}"/>
              </a:ext>
            </a:extLst>
          </p:cNvPr>
          <p:cNvSpPr>
            <a:spLocks noGrp="1"/>
          </p:cNvSpPr>
          <p:nvPr>
            <p:ph type="ftr" sz="quarter" idx="3"/>
          </p:nvPr>
        </p:nvSpPr>
        <p:spPr>
          <a:xfrm>
            <a:off x="2827252" y="6356350"/>
            <a:ext cx="4801984" cy="306000"/>
          </a:xfrm>
          <a:prstGeom prst="rect">
            <a:avLst/>
          </a:prstGeom>
        </p:spPr>
        <p:txBody>
          <a:bodyPr vert="horz" lIns="91440" tIns="45720" rIns="91440" bIns="45720" rtlCol="0" anchor="ctr"/>
          <a:lstStyle>
            <a:lvl1pPr algn="ctr">
              <a:defRPr sz="1000">
                <a:solidFill>
                  <a:schemeClr val="accent1"/>
                </a:solidFill>
              </a:defRPr>
            </a:lvl1pPr>
          </a:lstStyle>
          <a:p>
            <a:endParaRPr lang="sv-SE" dirty="0"/>
          </a:p>
        </p:txBody>
      </p:sp>
      <p:sp>
        <p:nvSpPr>
          <p:cNvPr id="6" name="Platshållare för bildnummer 5">
            <a:extLst>
              <a:ext uri="{FF2B5EF4-FFF2-40B4-BE49-F238E27FC236}">
                <a16:creationId xmlns:a16="http://schemas.microsoft.com/office/drawing/2014/main" id="{27C33505-FA92-EFF5-A16F-C8DA6669D5C9}"/>
              </a:ext>
            </a:extLst>
          </p:cNvPr>
          <p:cNvSpPr>
            <a:spLocks noGrp="1"/>
          </p:cNvSpPr>
          <p:nvPr>
            <p:ph type="sldNum" sz="quarter" idx="4"/>
          </p:nvPr>
        </p:nvSpPr>
        <p:spPr>
          <a:xfrm>
            <a:off x="11105662" y="6356350"/>
            <a:ext cx="429097" cy="306000"/>
          </a:xfrm>
          <a:prstGeom prst="rect">
            <a:avLst/>
          </a:prstGeom>
        </p:spPr>
        <p:txBody>
          <a:bodyPr vert="horz" lIns="91440" tIns="45720" rIns="91440" bIns="45720" rtlCol="0" anchor="ctr"/>
          <a:lstStyle>
            <a:lvl1pPr algn="r">
              <a:defRPr sz="1000">
                <a:solidFill>
                  <a:schemeClr val="accent1"/>
                </a:solidFill>
              </a:defRPr>
            </a:lvl1pPr>
          </a:lstStyle>
          <a:p>
            <a:fld id="{616115CD-4FAD-4C57-8B53-9F884DD90A0F}" type="slidenum">
              <a:rPr lang="sv-SE" smtClean="0"/>
              <a:pPr/>
              <a:t>‹#›</a:t>
            </a:fld>
            <a:endParaRPr lang="sv-SE"/>
          </a:p>
        </p:txBody>
      </p:sp>
      <p:pic>
        <p:nvPicPr>
          <p:cNvPr id="8" name="Bildobjekt 7">
            <a:extLst>
              <a:ext uri="{FF2B5EF4-FFF2-40B4-BE49-F238E27FC236}">
                <a16:creationId xmlns:a16="http://schemas.microsoft.com/office/drawing/2014/main" id="{07AAEFC1-72BB-9869-B35A-66C534E058F1}"/>
              </a:ext>
              <a:ext uri="{C183D7F6-B498-43B3-948B-1728B52AA6E4}">
                <adec:decorative xmlns:adec="http://schemas.microsoft.com/office/drawing/2017/decorative" val="1"/>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272171" y="1248616"/>
            <a:ext cx="9771123" cy="39084"/>
          </a:xfrm>
          <a:prstGeom prst="rect">
            <a:avLst/>
          </a:prstGeom>
        </p:spPr>
      </p:pic>
      <p:pic>
        <p:nvPicPr>
          <p:cNvPr id="9" name="Bild 8" descr="Logotyp för EU.">
            <a:extLst>
              <a:ext uri="{FF2B5EF4-FFF2-40B4-BE49-F238E27FC236}">
                <a16:creationId xmlns:a16="http://schemas.microsoft.com/office/drawing/2014/main" id="{D2C948DD-8FA8-A87B-CEBC-48A7424FE70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57241" y="6173568"/>
            <a:ext cx="504056" cy="488782"/>
          </a:xfrm>
          <a:prstGeom prst="rect">
            <a:avLst/>
          </a:prstGeom>
        </p:spPr>
      </p:pic>
    </p:spTree>
    <p:extLst>
      <p:ext uri="{BB962C8B-B14F-4D97-AF65-F5344CB8AC3E}">
        <p14:creationId xmlns:p14="http://schemas.microsoft.com/office/powerpoint/2010/main" val="407806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5" r:id="rId8"/>
    <p:sldLayoutId id="2147483676" r:id="rId9"/>
    <p:sldLayoutId id="2147483674" r:id="rId10"/>
    <p:sldLayoutId id="2147483677" r:id="rId11"/>
    <p:sldLayoutId id="2147483660" r:id="rId12"/>
    <p:sldLayoutId id="2147483661" r:id="rId13"/>
    <p:sldLayoutId id="2147483663" r:id="rId14"/>
    <p:sldLayoutId id="2147483666" r:id="rId15"/>
    <p:sldLayoutId id="2147483668" r:id="rId16"/>
    <p:sldLayoutId id="2147483669" r:id="rId17"/>
    <p:sldLayoutId id="2147483671" r:id="rId18"/>
    <p:sldLayoutId id="2147483673" r:id="rId19"/>
    <p:sldLayoutId id="2147483679" r:id="rId20"/>
    <p:sldLayoutId id="2147483680" r:id="rId21"/>
    <p:sldLayoutId id="2147483681" r:id="rId22"/>
    <p:sldLayoutId id="2147483682" r:id="rId23"/>
    <p:sldLayoutId id="2147483683" r:id="rId24"/>
    <p:sldLayoutId id="2147483684" r:id="rId25"/>
  </p:sldLayoutIdLst>
  <p:hf sldNum="0" hdr="0" ftr="0" dt="0"/>
  <p:txStyles>
    <p:titleStyle>
      <a:lvl1pPr algn="r"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7" descr="Logotyp Greppa näringen.">
            <a:extLst>
              <a:ext uri="{FF2B5EF4-FFF2-40B4-BE49-F238E27FC236}">
                <a16:creationId xmlns:a16="http://schemas.microsoft.com/office/drawing/2014/main" id="{52AFA8FE-E8E1-9E02-C2D2-DEE9F23E2B45}"/>
              </a:ext>
            </a:extLst>
          </p:cNvPr>
          <p:cNvPicPr>
            <a:picLocks noChangeAspect="1"/>
          </p:cNvPicPr>
          <p:nvPr/>
        </p:nvPicPr>
        <p:blipFill>
          <a:blip r:embed="rId28">
            <a:extLst>
              <a:ext uri="{28A0092B-C50C-407E-A947-70E740481C1C}">
                <a14:useLocalDpi xmlns:a14="http://schemas.microsoft.com/office/drawing/2010/main" val="0"/>
              </a:ext>
            </a:extLst>
          </a:blip>
          <a:srcRect/>
          <a:stretch/>
        </p:blipFill>
        <p:spPr>
          <a:xfrm>
            <a:off x="407299" y="343131"/>
            <a:ext cx="1116000" cy="589157"/>
          </a:xfrm>
          <a:prstGeom prst="rect">
            <a:avLst/>
          </a:prstGeom>
        </p:spPr>
      </p:pic>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1518607" y="306169"/>
            <a:ext cx="9512097" cy="952166"/>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8BF3625-E815-21FE-92DD-FD761B84AE85}"/>
              </a:ext>
            </a:extLst>
          </p:cNvPr>
          <p:cNvSpPr>
            <a:spLocks noGrp="1"/>
          </p:cNvSpPr>
          <p:nvPr>
            <p:ph type="body" idx="1"/>
          </p:nvPr>
        </p:nvSpPr>
        <p:spPr>
          <a:xfrm>
            <a:off x="1518606" y="1685573"/>
            <a:ext cx="9512098" cy="434670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0806F1E-A009-08FF-CDEA-E61F6F1EB691}"/>
              </a:ext>
            </a:extLst>
          </p:cNvPr>
          <p:cNvSpPr>
            <a:spLocks noGrp="1"/>
          </p:cNvSpPr>
          <p:nvPr>
            <p:ph type="dt" sz="half" idx="2"/>
          </p:nvPr>
        </p:nvSpPr>
        <p:spPr>
          <a:xfrm>
            <a:off x="1518607" y="6348603"/>
            <a:ext cx="951337" cy="306000"/>
          </a:xfrm>
          <a:prstGeom prst="rect">
            <a:avLst/>
          </a:prstGeom>
        </p:spPr>
        <p:txBody>
          <a:bodyPr vert="horz" lIns="91440" tIns="45720" rIns="91440" bIns="45720" rtlCol="0" anchor="ctr"/>
          <a:lstStyle>
            <a:lvl1pPr algn="l">
              <a:defRPr sz="1000">
                <a:solidFill>
                  <a:schemeClr val="accent1"/>
                </a:solidFill>
              </a:defRPr>
            </a:lvl1pPr>
          </a:lstStyle>
          <a:p>
            <a:fld id="{7BA95D90-6A89-40FD-88D5-A57727E2D7C7}" type="datetime1">
              <a:rPr lang="sv-SE" smtClean="0"/>
              <a:t>2023-04-05</a:t>
            </a:fld>
            <a:endParaRPr lang="sv-SE"/>
          </a:p>
        </p:txBody>
      </p:sp>
      <p:sp>
        <p:nvSpPr>
          <p:cNvPr id="5" name="Platshållare för sidfot 4">
            <a:extLst>
              <a:ext uri="{FF2B5EF4-FFF2-40B4-BE49-F238E27FC236}">
                <a16:creationId xmlns:a16="http://schemas.microsoft.com/office/drawing/2014/main" id="{D5AC2D10-1E9C-6536-955F-F411680FC049}"/>
              </a:ext>
            </a:extLst>
          </p:cNvPr>
          <p:cNvSpPr>
            <a:spLocks noGrp="1"/>
          </p:cNvSpPr>
          <p:nvPr>
            <p:ph type="ftr" sz="quarter" idx="3"/>
          </p:nvPr>
        </p:nvSpPr>
        <p:spPr>
          <a:xfrm>
            <a:off x="2827252" y="6356350"/>
            <a:ext cx="4801984" cy="306000"/>
          </a:xfrm>
          <a:prstGeom prst="rect">
            <a:avLst/>
          </a:prstGeom>
        </p:spPr>
        <p:txBody>
          <a:bodyPr vert="horz" lIns="91440" tIns="45720" rIns="91440" bIns="45720" rtlCol="0" anchor="ctr"/>
          <a:lstStyle>
            <a:lvl1pPr algn="ctr">
              <a:defRPr sz="1000">
                <a:solidFill>
                  <a:schemeClr val="accent1"/>
                </a:solidFill>
              </a:defRPr>
            </a:lvl1pPr>
          </a:lstStyle>
          <a:p>
            <a:endParaRPr lang="sv-SE" dirty="0"/>
          </a:p>
        </p:txBody>
      </p:sp>
      <p:sp>
        <p:nvSpPr>
          <p:cNvPr id="6" name="Platshållare för bildnummer 5">
            <a:extLst>
              <a:ext uri="{FF2B5EF4-FFF2-40B4-BE49-F238E27FC236}">
                <a16:creationId xmlns:a16="http://schemas.microsoft.com/office/drawing/2014/main" id="{27C33505-FA92-EFF5-A16F-C8DA6669D5C9}"/>
              </a:ext>
            </a:extLst>
          </p:cNvPr>
          <p:cNvSpPr>
            <a:spLocks noGrp="1"/>
          </p:cNvSpPr>
          <p:nvPr>
            <p:ph type="sldNum" sz="quarter" idx="4"/>
          </p:nvPr>
        </p:nvSpPr>
        <p:spPr>
          <a:xfrm>
            <a:off x="11105662" y="6356350"/>
            <a:ext cx="429097" cy="306000"/>
          </a:xfrm>
          <a:prstGeom prst="rect">
            <a:avLst/>
          </a:prstGeom>
        </p:spPr>
        <p:txBody>
          <a:bodyPr vert="horz" lIns="91440" tIns="45720" rIns="91440" bIns="45720" rtlCol="0" anchor="ctr"/>
          <a:lstStyle>
            <a:lvl1pPr algn="r">
              <a:defRPr sz="1000">
                <a:solidFill>
                  <a:schemeClr val="accent1"/>
                </a:solidFill>
              </a:defRPr>
            </a:lvl1pPr>
          </a:lstStyle>
          <a:p>
            <a:fld id="{616115CD-4FAD-4C57-8B53-9F884DD90A0F}" type="slidenum">
              <a:rPr lang="sv-SE" smtClean="0"/>
              <a:pPr/>
              <a:t>‹#›</a:t>
            </a:fld>
            <a:endParaRPr lang="sv-SE"/>
          </a:p>
        </p:txBody>
      </p:sp>
      <p:pic>
        <p:nvPicPr>
          <p:cNvPr id="8" name="Bildobjekt 7">
            <a:extLst>
              <a:ext uri="{FF2B5EF4-FFF2-40B4-BE49-F238E27FC236}">
                <a16:creationId xmlns:a16="http://schemas.microsoft.com/office/drawing/2014/main" id="{07AAEFC1-72BB-9869-B35A-66C534E058F1}"/>
              </a:ext>
              <a:ext uri="{C183D7F6-B498-43B3-948B-1728B52AA6E4}">
                <adec:decorative xmlns:adec="http://schemas.microsoft.com/office/drawing/2017/decorative" val="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272171" y="1248616"/>
            <a:ext cx="9771123" cy="39084"/>
          </a:xfrm>
          <a:prstGeom prst="rect">
            <a:avLst/>
          </a:prstGeom>
        </p:spPr>
      </p:pic>
      <p:pic>
        <p:nvPicPr>
          <p:cNvPr id="9" name="Bild 8" descr="Logotyp för EU.">
            <a:extLst>
              <a:ext uri="{FF2B5EF4-FFF2-40B4-BE49-F238E27FC236}">
                <a16:creationId xmlns:a16="http://schemas.microsoft.com/office/drawing/2014/main" id="{D2C948DD-8FA8-A87B-CEBC-48A7424FE70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57241" y="6173568"/>
            <a:ext cx="504056" cy="488782"/>
          </a:xfrm>
          <a:prstGeom prst="rect">
            <a:avLst/>
          </a:prstGeom>
        </p:spPr>
      </p:pic>
    </p:spTree>
    <p:extLst>
      <p:ext uri="{BB962C8B-B14F-4D97-AF65-F5344CB8AC3E}">
        <p14:creationId xmlns:p14="http://schemas.microsoft.com/office/powerpoint/2010/main" val="33000476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Lst>
  <p:hf sldNum="0" hdr="0" ftr="0" dt="0"/>
  <p:txStyles>
    <p:titleStyle>
      <a:lvl1pPr algn="r"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s://adm.greppa.nu/radgivning/klimatkollen-djurgardar/innan-besoket-20b.html" TargetMode="External"/><Relationship Id="rId2" Type="http://schemas.openxmlformats.org/officeDocument/2006/relationships/hyperlink" Target="https://adm.greppa.nu/radgivning/klimatkollen-vaxtodlingsgardar/innan-besoket-20a.html" TargetMode="Externa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mailto:tellie.karlsson@jordbruksverket.se" TargetMode="External"/><Relationship Id="rId2" Type="http://schemas.openxmlformats.org/officeDocument/2006/relationships/hyperlink" Target="mailto:lis.eriksson@jordbruksverket.se" TargetMode="Externa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hyperlink" Target="mailto:vera@jordbruksverket.se"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456040" y="2276872"/>
            <a:ext cx="3600400" cy="1368152"/>
          </a:xfrm>
        </p:spPr>
        <p:txBody>
          <a:bodyPr anchor="t"/>
          <a:lstStyle/>
          <a:p>
            <a:pPr algn="l"/>
            <a:r>
              <a:rPr lang="sv-SE" sz="2600" dirty="0"/>
              <a:t>Distanskurs Klimatkollen beräkningsverktyg</a:t>
            </a:r>
          </a:p>
        </p:txBody>
      </p:sp>
    </p:spTree>
    <p:extLst>
      <p:ext uri="{BB962C8B-B14F-4D97-AF65-F5344CB8AC3E}">
        <p14:creationId xmlns:p14="http://schemas.microsoft.com/office/powerpoint/2010/main" val="3862341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400" dirty="0">
                <a:solidFill>
                  <a:schemeClr val="tx1"/>
                </a:solidFill>
              </a:rPr>
              <a:t>Hur beräknas växthusgasutsläppen i VERA?</a:t>
            </a:r>
          </a:p>
        </p:txBody>
      </p:sp>
      <p:sp>
        <p:nvSpPr>
          <p:cNvPr id="5" name="Platshållare för innehåll 4"/>
          <p:cNvSpPr>
            <a:spLocks noGrp="1"/>
          </p:cNvSpPr>
          <p:nvPr>
            <p:ph idx="1"/>
          </p:nvPr>
        </p:nvSpPr>
        <p:spPr>
          <a:xfrm>
            <a:off x="568170" y="1162346"/>
            <a:ext cx="9435990" cy="5040560"/>
          </a:xfrm>
        </p:spPr>
        <p:txBody>
          <a:bodyPr/>
          <a:lstStyle/>
          <a:p>
            <a:pPr marL="0" indent="0">
              <a:lnSpc>
                <a:spcPct val="120000"/>
              </a:lnSpc>
              <a:buNone/>
              <a:defRPr/>
            </a:pPr>
            <a:r>
              <a:rPr lang="sv-SE" sz="1600" b="1" dirty="0">
                <a:solidFill>
                  <a:schemeClr val="accent1"/>
                </a:solidFill>
                <a:latin typeface="Arial "/>
                <a:cs typeface="Helvetica" panose="020B0604020202020204" pitchFamily="34" charset="0"/>
              </a:rPr>
              <a:t>Produkter in</a:t>
            </a:r>
          </a:p>
          <a:p>
            <a:pPr marL="400050" lvl="1" indent="0">
              <a:lnSpc>
                <a:spcPct val="120000"/>
              </a:lnSpc>
              <a:buNone/>
              <a:defRPr/>
            </a:pPr>
            <a:r>
              <a:rPr lang="sv-SE" sz="1600" dirty="0">
                <a:solidFill>
                  <a:schemeClr val="accent1"/>
                </a:solidFill>
                <a:latin typeface="Arial "/>
                <a:cs typeface="Helvetica" panose="020B0604020202020204" pitchFamily="34" charset="0"/>
              </a:rPr>
              <a:t>Mängd produkt*klimatavtryck per enhet produkt</a:t>
            </a:r>
          </a:p>
          <a:p>
            <a:pPr marL="0" indent="0">
              <a:lnSpc>
                <a:spcPct val="120000"/>
              </a:lnSpc>
              <a:buNone/>
              <a:defRPr/>
            </a:pPr>
            <a:r>
              <a:rPr lang="sv-SE" sz="1600" b="1" dirty="0">
                <a:solidFill>
                  <a:schemeClr val="accent1"/>
                </a:solidFill>
                <a:latin typeface="Arial "/>
                <a:cs typeface="Helvetica" panose="020B0604020202020204" pitchFamily="34" charset="0"/>
              </a:rPr>
              <a:t>Lustgas från mark  </a:t>
            </a:r>
          </a:p>
          <a:p>
            <a:pPr marL="400050" lvl="1" indent="0">
              <a:lnSpc>
                <a:spcPct val="120000"/>
              </a:lnSpc>
              <a:buNone/>
              <a:defRPr/>
            </a:pPr>
            <a:r>
              <a:rPr lang="sv-SE" sz="1600" dirty="0">
                <a:solidFill>
                  <a:schemeClr val="accent1"/>
                </a:solidFill>
                <a:latin typeface="Arial "/>
                <a:cs typeface="Helvetica" panose="020B0604020202020204" pitchFamily="34" charset="0"/>
              </a:rPr>
              <a:t>Direkt avgång: % av tillfört N (</a:t>
            </a:r>
            <a:r>
              <a:rPr lang="sv-SE" sz="1600" dirty="0" err="1">
                <a:solidFill>
                  <a:schemeClr val="accent1"/>
                </a:solidFill>
                <a:latin typeface="Arial "/>
                <a:cs typeface="Helvetica" panose="020B0604020202020204" pitchFamily="34" charset="0"/>
              </a:rPr>
              <a:t>gödsel+skörderester</a:t>
            </a:r>
            <a:r>
              <a:rPr lang="sv-SE" sz="1600" dirty="0">
                <a:solidFill>
                  <a:schemeClr val="accent1"/>
                </a:solidFill>
                <a:latin typeface="Arial "/>
                <a:cs typeface="Helvetica" panose="020B0604020202020204" pitchFamily="34" charset="0"/>
              </a:rPr>
              <a:t>) + tillägg för mulljordar</a:t>
            </a:r>
          </a:p>
          <a:p>
            <a:pPr marL="400050" lvl="1" indent="0">
              <a:lnSpc>
                <a:spcPct val="120000"/>
              </a:lnSpc>
              <a:buNone/>
              <a:defRPr/>
            </a:pPr>
            <a:r>
              <a:rPr lang="sv-SE" sz="1600" dirty="0">
                <a:solidFill>
                  <a:schemeClr val="accent1"/>
                </a:solidFill>
                <a:latin typeface="Arial "/>
                <a:cs typeface="Helvetica" panose="020B0604020202020204" pitchFamily="34" charset="0"/>
              </a:rPr>
              <a:t>Indirekt avgång: % av ammoniak- och nitratförluster</a:t>
            </a:r>
          </a:p>
          <a:p>
            <a:pPr marL="0" indent="0">
              <a:lnSpc>
                <a:spcPct val="120000"/>
              </a:lnSpc>
              <a:buNone/>
              <a:defRPr/>
            </a:pPr>
            <a:r>
              <a:rPr lang="sv-SE" sz="1600" b="1" dirty="0">
                <a:solidFill>
                  <a:schemeClr val="accent1"/>
                </a:solidFill>
                <a:latin typeface="Arial "/>
                <a:cs typeface="Helvetica" panose="020B0604020202020204" pitchFamily="34" charset="0"/>
              </a:rPr>
              <a:t>Kol i mark  </a:t>
            </a:r>
          </a:p>
          <a:p>
            <a:pPr marL="400050" lvl="1" indent="0">
              <a:lnSpc>
                <a:spcPct val="120000"/>
              </a:lnSpc>
              <a:buNone/>
              <a:defRPr/>
            </a:pPr>
            <a:r>
              <a:rPr lang="sv-SE" sz="1600" dirty="0">
                <a:solidFill>
                  <a:schemeClr val="accent1"/>
                </a:solidFill>
                <a:latin typeface="Arial "/>
                <a:cs typeface="Helvetica" panose="020B0604020202020204" pitchFamily="34" charset="0"/>
              </a:rPr>
              <a:t>Egna värden på förändring i mineraljord, areal mulljordar</a:t>
            </a:r>
          </a:p>
          <a:p>
            <a:pPr marL="0" indent="0">
              <a:lnSpc>
                <a:spcPct val="120000"/>
              </a:lnSpc>
              <a:buNone/>
              <a:defRPr/>
            </a:pPr>
            <a:r>
              <a:rPr lang="sv-SE" sz="1600" b="1" dirty="0">
                <a:solidFill>
                  <a:schemeClr val="accent1"/>
                </a:solidFill>
                <a:latin typeface="Arial "/>
                <a:cs typeface="Helvetica" panose="020B0604020202020204" pitchFamily="34" charset="0"/>
              </a:rPr>
              <a:t>Metan från djurens fodersmältning </a:t>
            </a:r>
          </a:p>
          <a:p>
            <a:pPr marL="400050" lvl="1" indent="0">
              <a:lnSpc>
                <a:spcPct val="120000"/>
              </a:lnSpc>
              <a:buNone/>
              <a:defRPr/>
            </a:pPr>
            <a:r>
              <a:rPr lang="sv-SE" sz="1600" dirty="0">
                <a:solidFill>
                  <a:schemeClr val="accent1"/>
                </a:solidFill>
                <a:latin typeface="Arial "/>
                <a:cs typeface="Helvetica" panose="020B0604020202020204" pitchFamily="34" charset="0"/>
              </a:rPr>
              <a:t>Nötkreatur: Vikt och tillväxt/mjölkavkastning </a:t>
            </a:r>
            <a:r>
              <a:rPr lang="sv-SE" sz="1600" dirty="0">
                <a:solidFill>
                  <a:schemeClr val="accent1"/>
                </a:solidFill>
                <a:latin typeface="Arial "/>
                <a:cs typeface="Helvetica" panose="020B0604020202020204" pitchFamily="34" charset="0"/>
                <a:sym typeface="Wingdings" pitchFamily="2" charset="2"/>
              </a:rPr>
              <a:t> energibehov. </a:t>
            </a:r>
            <a:br>
              <a:rPr lang="sv-SE" sz="1600" dirty="0">
                <a:solidFill>
                  <a:schemeClr val="accent1"/>
                </a:solidFill>
                <a:latin typeface="Arial "/>
                <a:cs typeface="Helvetica" panose="020B0604020202020204" pitchFamily="34" charset="0"/>
                <a:sym typeface="Wingdings" pitchFamily="2" charset="2"/>
              </a:rPr>
            </a:br>
            <a:r>
              <a:rPr lang="sv-SE" sz="1600" dirty="0">
                <a:solidFill>
                  <a:schemeClr val="accent1"/>
                </a:solidFill>
                <a:latin typeface="Arial "/>
                <a:cs typeface="Helvetica" panose="020B0604020202020204" pitchFamily="34" charset="0"/>
                <a:sym typeface="Wingdings" pitchFamily="2" charset="2"/>
              </a:rPr>
              <a:t>Energibehov + foderkvalitet  metanavgång  </a:t>
            </a:r>
          </a:p>
          <a:p>
            <a:pPr marL="400050" lvl="1" indent="0">
              <a:lnSpc>
                <a:spcPct val="120000"/>
              </a:lnSpc>
              <a:buNone/>
              <a:defRPr/>
            </a:pPr>
            <a:r>
              <a:rPr lang="sv-SE" sz="1600" dirty="0">
                <a:solidFill>
                  <a:schemeClr val="accent1"/>
                </a:solidFill>
                <a:latin typeface="Arial "/>
                <a:cs typeface="Helvetica" panose="020B0604020202020204" pitchFamily="34" charset="0"/>
                <a:sym typeface="Wingdings" pitchFamily="2" charset="2"/>
              </a:rPr>
              <a:t>Övriga djur: Schabloner kg CH</a:t>
            </a:r>
            <a:r>
              <a:rPr lang="sv-SE" sz="1600" baseline="-25000" dirty="0">
                <a:solidFill>
                  <a:schemeClr val="accent1"/>
                </a:solidFill>
                <a:latin typeface="Arial "/>
                <a:cs typeface="Helvetica" panose="020B0604020202020204" pitchFamily="34" charset="0"/>
                <a:sym typeface="Wingdings" pitchFamily="2" charset="2"/>
              </a:rPr>
              <a:t>4</a:t>
            </a:r>
            <a:r>
              <a:rPr lang="sv-SE" sz="1600" dirty="0">
                <a:solidFill>
                  <a:schemeClr val="accent1"/>
                </a:solidFill>
                <a:latin typeface="Arial "/>
                <a:cs typeface="Helvetica" panose="020B0604020202020204" pitchFamily="34" charset="0"/>
                <a:sym typeface="Wingdings" pitchFamily="2" charset="2"/>
              </a:rPr>
              <a:t>/djur</a:t>
            </a:r>
            <a:endParaRPr lang="sv-SE" sz="1600" dirty="0">
              <a:solidFill>
                <a:schemeClr val="accent1"/>
              </a:solidFill>
              <a:latin typeface="Arial "/>
              <a:cs typeface="Helvetica" panose="020B0604020202020204" pitchFamily="34" charset="0"/>
            </a:endParaRPr>
          </a:p>
          <a:p>
            <a:pPr marL="0" indent="0">
              <a:lnSpc>
                <a:spcPct val="120000"/>
              </a:lnSpc>
              <a:buNone/>
              <a:defRPr/>
            </a:pPr>
            <a:r>
              <a:rPr lang="sv-SE" sz="1600" b="1" dirty="0">
                <a:solidFill>
                  <a:schemeClr val="accent1"/>
                </a:solidFill>
                <a:latin typeface="Arial "/>
                <a:cs typeface="Helvetica" panose="020B0604020202020204" pitchFamily="34" charset="0"/>
              </a:rPr>
              <a:t>Stallgödselhantering </a:t>
            </a:r>
          </a:p>
          <a:p>
            <a:pPr marL="400050" lvl="1" indent="0">
              <a:lnSpc>
                <a:spcPct val="120000"/>
              </a:lnSpc>
              <a:buNone/>
              <a:defRPr/>
            </a:pPr>
            <a:r>
              <a:rPr lang="sv-SE" sz="1600" dirty="0">
                <a:solidFill>
                  <a:schemeClr val="accent1"/>
                </a:solidFill>
                <a:latin typeface="Arial "/>
                <a:cs typeface="Helvetica" panose="020B0604020202020204" pitchFamily="34" charset="0"/>
              </a:rPr>
              <a:t>Lustgas: från kväve och NH</a:t>
            </a:r>
            <a:r>
              <a:rPr lang="sv-SE" sz="1600" baseline="-25000" dirty="0">
                <a:solidFill>
                  <a:schemeClr val="accent1"/>
                </a:solidFill>
                <a:latin typeface="Arial "/>
                <a:cs typeface="Helvetica" panose="020B0604020202020204" pitchFamily="34" charset="0"/>
              </a:rPr>
              <a:t>3</a:t>
            </a:r>
            <a:r>
              <a:rPr lang="sv-SE" sz="1600" dirty="0">
                <a:solidFill>
                  <a:schemeClr val="accent1"/>
                </a:solidFill>
                <a:latin typeface="Arial "/>
                <a:cs typeface="Helvetica" panose="020B0604020202020204" pitchFamily="34" charset="0"/>
              </a:rPr>
              <a:t>-förluster</a:t>
            </a:r>
            <a:endParaRPr lang="sv-SE" sz="1600" dirty="0">
              <a:solidFill>
                <a:schemeClr val="accent1"/>
              </a:solidFill>
              <a:latin typeface="Arial "/>
              <a:cs typeface="Helvetica" panose="020B0604020202020204" pitchFamily="34" charset="0"/>
              <a:sym typeface="Wingdings" pitchFamily="2" charset="2"/>
            </a:endParaRPr>
          </a:p>
          <a:p>
            <a:pPr marL="400050" lvl="1" indent="0">
              <a:lnSpc>
                <a:spcPct val="120000"/>
              </a:lnSpc>
              <a:buNone/>
              <a:defRPr/>
            </a:pPr>
            <a:r>
              <a:rPr lang="sv-SE" sz="1600" dirty="0">
                <a:solidFill>
                  <a:schemeClr val="accent1"/>
                </a:solidFill>
                <a:latin typeface="Arial "/>
                <a:cs typeface="Helvetica" panose="020B0604020202020204" pitchFamily="34" charset="0"/>
              </a:rPr>
              <a:t>Metan: från organiskt material</a:t>
            </a:r>
          </a:p>
          <a:p>
            <a:endParaRPr lang="sv-SE" sz="1600" b="1" dirty="0">
              <a:solidFill>
                <a:schemeClr val="tx1"/>
              </a:solidFill>
              <a:cs typeface="Helvetica" panose="020B0604020202020204" pitchFamily="34" charset="0"/>
            </a:endParaRPr>
          </a:p>
        </p:txBody>
      </p:sp>
    </p:spTree>
    <p:extLst>
      <p:ext uri="{BB962C8B-B14F-4D97-AF65-F5344CB8AC3E}">
        <p14:creationId xmlns:p14="http://schemas.microsoft.com/office/powerpoint/2010/main" val="226224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08096" y="661130"/>
            <a:ext cx="8924495" cy="539750"/>
          </a:xfrm>
        </p:spPr>
        <p:txBody>
          <a:bodyPr/>
          <a:lstStyle/>
          <a:p>
            <a:r>
              <a:rPr lang="sv-SE" dirty="0"/>
              <a:t>Indatablankett och kokbok </a:t>
            </a:r>
          </a:p>
        </p:txBody>
      </p:sp>
      <p:pic>
        <p:nvPicPr>
          <p:cNvPr id="3076" name="Picture 4" descr="Bild på indata blankett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83040" y="3429000"/>
            <a:ext cx="4419067" cy="3001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Bildobjekt 2" descr="Bild på kokboken till 20"/>
          <p:cNvPicPr>
            <a:picLocks noChangeAspect="1"/>
          </p:cNvPicPr>
          <p:nvPr/>
        </p:nvPicPr>
        <p:blipFill>
          <a:blip r:embed="rId3"/>
          <a:stretch>
            <a:fillRect/>
          </a:stretch>
        </p:blipFill>
        <p:spPr>
          <a:xfrm>
            <a:off x="2782619" y="1590675"/>
            <a:ext cx="7038975" cy="1838325"/>
          </a:xfrm>
          <a:prstGeom prst="rect">
            <a:avLst/>
          </a:prstGeom>
        </p:spPr>
      </p:pic>
    </p:spTree>
    <p:extLst>
      <p:ext uri="{BB962C8B-B14F-4D97-AF65-F5344CB8AC3E}">
        <p14:creationId xmlns:p14="http://schemas.microsoft.com/office/powerpoint/2010/main" val="348092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63751" y="749023"/>
            <a:ext cx="7623954" cy="539750"/>
          </a:xfrm>
        </p:spPr>
        <p:txBody>
          <a:bodyPr/>
          <a:lstStyle/>
          <a:p>
            <a:r>
              <a:rPr lang="sv-SE" sz="2400" dirty="0"/>
              <a:t>Hjälpmedel på modulsidan </a:t>
            </a:r>
            <a:r>
              <a:rPr lang="sv-SE" sz="2400" dirty="0">
                <a:hlinkClick r:id="rId2">
                  <a:extLst>
                    <a:ext uri="{A12FA001-AC4F-418D-AE19-62706E023703}">
                      <ahyp:hlinkClr xmlns:ahyp="http://schemas.microsoft.com/office/drawing/2018/hyperlinkcolor" val="tx"/>
                    </a:ext>
                  </a:extLst>
                </a:hlinkClick>
              </a:rPr>
              <a:t>20A</a:t>
            </a:r>
            <a:r>
              <a:rPr lang="sv-SE" sz="2400" dirty="0"/>
              <a:t>, </a:t>
            </a:r>
            <a:r>
              <a:rPr lang="sv-SE" sz="2400" dirty="0">
                <a:hlinkClick r:id="rId3">
                  <a:extLst>
                    <a:ext uri="{A12FA001-AC4F-418D-AE19-62706E023703}">
                      <ahyp:hlinkClr xmlns:ahyp="http://schemas.microsoft.com/office/drawing/2018/hyperlinkcolor" val="tx"/>
                    </a:ext>
                  </a:extLst>
                </a:hlinkClick>
              </a:rPr>
              <a:t>20B</a:t>
            </a:r>
            <a:r>
              <a:rPr lang="sv-SE" sz="2400" dirty="0"/>
              <a:t>, 20C &amp; 20D</a:t>
            </a:r>
          </a:p>
        </p:txBody>
      </p:sp>
      <p:pic>
        <p:nvPicPr>
          <p:cNvPr id="3" name="Bildobjekt 2" descr="Skärmdump från modulsidan sidor att ta hjälp ifrån">
            <a:extLst>
              <a:ext uri="{FF2B5EF4-FFF2-40B4-BE49-F238E27FC236}">
                <a16:creationId xmlns:a16="http://schemas.microsoft.com/office/drawing/2014/main" id="{AFB76661-750C-44DB-AD71-F75C541175C7}"/>
              </a:ext>
            </a:extLst>
          </p:cNvPr>
          <p:cNvPicPr>
            <a:picLocks noChangeAspect="1"/>
          </p:cNvPicPr>
          <p:nvPr/>
        </p:nvPicPr>
        <p:blipFill>
          <a:blip r:embed="rId4"/>
          <a:stretch>
            <a:fillRect/>
          </a:stretch>
        </p:blipFill>
        <p:spPr>
          <a:xfrm>
            <a:off x="2909975" y="1288773"/>
            <a:ext cx="6751994" cy="5458256"/>
          </a:xfrm>
          <a:prstGeom prst="rect">
            <a:avLst/>
          </a:prstGeom>
        </p:spPr>
      </p:pic>
    </p:spTree>
    <p:extLst>
      <p:ext uri="{BB962C8B-B14F-4D97-AF65-F5344CB8AC3E}">
        <p14:creationId xmlns:p14="http://schemas.microsoft.com/office/powerpoint/2010/main" val="393437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Till VERA…</a:t>
            </a:r>
          </a:p>
        </p:txBody>
      </p:sp>
    </p:spTree>
    <p:extLst>
      <p:ext uri="{BB962C8B-B14F-4D97-AF65-F5344CB8AC3E}">
        <p14:creationId xmlns:p14="http://schemas.microsoft.com/office/powerpoint/2010/main" val="3567813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descr="Förklaringar för menyraden i Vera. "/>
          <p:cNvPicPr>
            <a:picLocks noGrp="1" noChangeAspect="1"/>
          </p:cNvPicPr>
          <p:nvPr>
            <p:ph idx="1"/>
          </p:nvPr>
        </p:nvPicPr>
        <p:blipFill>
          <a:blip r:embed="rId3"/>
          <a:stretch>
            <a:fillRect/>
          </a:stretch>
        </p:blipFill>
        <p:spPr>
          <a:xfrm>
            <a:off x="3179676" y="3062417"/>
            <a:ext cx="4896544" cy="926565"/>
          </a:xfrm>
          <a:prstGeom prst="rect">
            <a:avLst/>
          </a:prstGeom>
        </p:spPr>
      </p:pic>
      <p:sp>
        <p:nvSpPr>
          <p:cNvPr id="2" name="Rubrik 1"/>
          <p:cNvSpPr>
            <a:spLocks noGrp="1"/>
          </p:cNvSpPr>
          <p:nvPr>
            <p:ph type="title"/>
          </p:nvPr>
        </p:nvSpPr>
        <p:spPr/>
        <p:txBody>
          <a:bodyPr/>
          <a:lstStyle/>
          <a:p>
            <a:r>
              <a:rPr lang="sv-SE" dirty="0"/>
              <a:t>Menyraden i VERA </a:t>
            </a:r>
          </a:p>
        </p:txBody>
      </p:sp>
      <p:sp>
        <p:nvSpPr>
          <p:cNvPr id="5" name="textruta 4"/>
          <p:cNvSpPr txBox="1"/>
          <p:nvPr/>
        </p:nvSpPr>
        <p:spPr>
          <a:xfrm>
            <a:off x="2063552" y="1340769"/>
            <a:ext cx="2664296" cy="954107"/>
          </a:xfrm>
          <a:prstGeom prst="rect">
            <a:avLst/>
          </a:prstGeom>
          <a:noFill/>
        </p:spPr>
        <p:txBody>
          <a:bodyPr wrap="square" rtlCol="0">
            <a:spAutoFit/>
          </a:bodyPr>
          <a:lstStyle/>
          <a:p>
            <a:r>
              <a:rPr lang="sv-SE" sz="1400" dirty="0">
                <a:solidFill>
                  <a:schemeClr val="accent1"/>
                </a:solidFill>
              </a:rPr>
              <a:t>Glöm inte att spara med jämna mellanrum! Varning visas i nedre högra hörnet om det finns data som inte sparats</a:t>
            </a:r>
          </a:p>
        </p:txBody>
      </p:sp>
      <p:cxnSp>
        <p:nvCxnSpPr>
          <p:cNvPr id="7" name="Rak pil 6" descr="Förklaringar för menyraden i Vera. "/>
          <p:cNvCxnSpPr>
            <a:stCxn id="5" idx="2"/>
          </p:cNvCxnSpPr>
          <p:nvPr/>
        </p:nvCxnSpPr>
        <p:spPr>
          <a:xfrm>
            <a:off x="3395700" y="2294875"/>
            <a:ext cx="0" cy="8300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1681010" y="4563125"/>
            <a:ext cx="1651683" cy="523220"/>
          </a:xfrm>
          <a:prstGeom prst="rect">
            <a:avLst/>
          </a:prstGeom>
          <a:noFill/>
        </p:spPr>
        <p:txBody>
          <a:bodyPr wrap="square" rtlCol="0">
            <a:spAutoFit/>
          </a:bodyPr>
          <a:lstStyle/>
          <a:p>
            <a:r>
              <a:rPr lang="sv-SE" sz="1400" dirty="0">
                <a:solidFill>
                  <a:schemeClr val="accent1"/>
                </a:solidFill>
              </a:rPr>
              <a:t>Lägg till eller ta bort kort</a:t>
            </a:r>
          </a:p>
        </p:txBody>
      </p:sp>
      <p:cxnSp>
        <p:nvCxnSpPr>
          <p:cNvPr id="11" name="Rak pil 10" descr="Förklaringar för menyraden i Vera. "/>
          <p:cNvCxnSpPr>
            <a:cxnSpLocks/>
          </p:cNvCxnSpPr>
          <p:nvPr/>
        </p:nvCxnSpPr>
        <p:spPr>
          <a:xfrm flipV="1">
            <a:off x="2506852" y="3555013"/>
            <a:ext cx="1262390" cy="1008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ruta 11"/>
          <p:cNvSpPr txBox="1"/>
          <p:nvPr/>
        </p:nvSpPr>
        <p:spPr>
          <a:xfrm>
            <a:off x="4970536" y="1348037"/>
            <a:ext cx="5229920" cy="1169551"/>
          </a:xfrm>
          <a:prstGeom prst="rect">
            <a:avLst/>
          </a:prstGeom>
          <a:noFill/>
        </p:spPr>
        <p:txBody>
          <a:bodyPr wrap="square" rtlCol="0">
            <a:spAutoFit/>
          </a:bodyPr>
          <a:lstStyle/>
          <a:p>
            <a:r>
              <a:rPr lang="sv-SE" sz="1400" dirty="0">
                <a:solidFill>
                  <a:schemeClr val="accent1"/>
                </a:solidFill>
              </a:rPr>
              <a:t>Vy: I Klimatkollen finns bara Kortläget, men om du vill jobba i tabelläget kan du gå till Växtnäringsbalansen (gäller Produkter in och ut) eller Stallgödselberäkningen (gäller Djurhållning). Obs! Du måste i så fall komplettera korten i Klimatkollen med nödvändiga indata!</a:t>
            </a:r>
          </a:p>
        </p:txBody>
      </p:sp>
      <p:sp>
        <p:nvSpPr>
          <p:cNvPr id="15" name="textruta 14"/>
          <p:cNvSpPr txBox="1"/>
          <p:nvPr/>
        </p:nvSpPr>
        <p:spPr>
          <a:xfrm>
            <a:off x="8472264" y="3088511"/>
            <a:ext cx="1944216" cy="954107"/>
          </a:xfrm>
          <a:prstGeom prst="rect">
            <a:avLst/>
          </a:prstGeom>
          <a:noFill/>
        </p:spPr>
        <p:txBody>
          <a:bodyPr wrap="square" rtlCol="0">
            <a:spAutoFit/>
          </a:bodyPr>
          <a:lstStyle/>
          <a:p>
            <a:r>
              <a:rPr lang="sv-SE" sz="1400" dirty="0">
                <a:solidFill>
                  <a:schemeClr val="accent1"/>
                </a:solidFill>
              </a:rPr>
              <a:t>Används för att expandera eller minimera alla kort på en flik.</a:t>
            </a:r>
          </a:p>
        </p:txBody>
      </p:sp>
      <p:cxnSp>
        <p:nvCxnSpPr>
          <p:cNvPr id="16" name="Rak pil 15" descr="Förklaringar för menyraden i Vera. "/>
          <p:cNvCxnSpPr/>
          <p:nvPr/>
        </p:nvCxnSpPr>
        <p:spPr>
          <a:xfrm flipH="1">
            <a:off x="6960096" y="3622779"/>
            <a:ext cx="1512168" cy="74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4007768" y="4437112"/>
            <a:ext cx="6048672" cy="1815882"/>
          </a:xfrm>
          <a:prstGeom prst="rect">
            <a:avLst/>
          </a:prstGeom>
          <a:noFill/>
        </p:spPr>
        <p:txBody>
          <a:bodyPr wrap="square" rtlCol="0">
            <a:spAutoFit/>
          </a:bodyPr>
          <a:lstStyle/>
          <a:p>
            <a:r>
              <a:rPr lang="sv-SE" sz="1400" dirty="0">
                <a:solidFill>
                  <a:schemeClr val="accent1"/>
                </a:solidFill>
              </a:rPr>
              <a:t>Används för att lägga till egna produkter. Tänk på detta när du lägger in en egen produkt som ska användas i Klimatkollen: </a:t>
            </a:r>
          </a:p>
          <a:p>
            <a:pPr marL="285750" indent="-285750">
              <a:buFont typeface="Arial" panose="020B0604020202020204" pitchFamily="34" charset="0"/>
              <a:buChar char="•"/>
            </a:pPr>
            <a:r>
              <a:rPr lang="sv-SE" sz="1400" dirty="0">
                <a:solidFill>
                  <a:schemeClr val="accent1"/>
                </a:solidFill>
              </a:rPr>
              <a:t>Det räcker att ange kväveinnehållet för gödselmedel (huvudgrupp Mineralgödsel samt Organisk gödsel). N-innehållet används för att beräkna lustgasemissioner i fält. Andra växtnäringsämnen och andra produktergruppers växtnäringsinnehåll beaktas inte i Klimatkollen. </a:t>
            </a:r>
          </a:p>
          <a:p>
            <a:pPr marL="285750" indent="-285750">
              <a:buFont typeface="Arial" panose="020B0604020202020204" pitchFamily="34" charset="0"/>
              <a:buChar char="•"/>
            </a:pPr>
            <a:r>
              <a:rPr lang="sv-SE" sz="1400" dirty="0">
                <a:solidFill>
                  <a:schemeClr val="accent1"/>
                </a:solidFill>
              </a:rPr>
              <a:t>Produkten bör ha ett klimatavtryck. Senare ges tips på hur sådana värden kan tas fram. </a:t>
            </a:r>
          </a:p>
        </p:txBody>
      </p:sp>
      <p:cxnSp>
        <p:nvCxnSpPr>
          <p:cNvPr id="21" name="Rak pil 20" descr="Förklaringar för menyraden i Vera. "/>
          <p:cNvCxnSpPr>
            <a:cxnSpLocks/>
          </p:cNvCxnSpPr>
          <p:nvPr/>
        </p:nvCxnSpPr>
        <p:spPr>
          <a:xfrm flipH="1" flipV="1">
            <a:off x="4970536" y="3767001"/>
            <a:ext cx="1829759" cy="6164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17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Förklaringar av symboler i VERA</a:t>
            </a:r>
          </a:p>
        </p:txBody>
      </p:sp>
      <p:graphicFrame>
        <p:nvGraphicFramePr>
          <p:cNvPr id="4" name="Platshållare för innehåll 3" descr="Tabell för förklaring av symboler i Vera. "/>
          <p:cNvGraphicFramePr>
            <a:graphicFrameLocks noGrp="1"/>
          </p:cNvGraphicFramePr>
          <p:nvPr>
            <p:ph idx="1"/>
            <p:extLst>
              <p:ext uri="{D42A27DB-BD31-4B8C-83A1-F6EECF244321}">
                <p14:modId xmlns:p14="http://schemas.microsoft.com/office/powerpoint/2010/main" val="1473056843"/>
              </p:ext>
            </p:extLst>
          </p:nvPr>
        </p:nvGraphicFramePr>
        <p:xfrm>
          <a:off x="2253741" y="1357436"/>
          <a:ext cx="8028761" cy="4120905"/>
        </p:xfrm>
        <a:graphic>
          <a:graphicData uri="http://schemas.openxmlformats.org/drawingml/2006/table">
            <a:tbl>
              <a:tblPr firstRow="1" bandRow="1">
                <a:tableStyleId>{5C22544A-7EE6-4342-B048-85BDC9FD1C3A}</a:tableStyleId>
              </a:tblPr>
              <a:tblGrid>
                <a:gridCol w="5800083">
                  <a:extLst>
                    <a:ext uri="{9D8B030D-6E8A-4147-A177-3AD203B41FA5}">
                      <a16:colId xmlns:a16="http://schemas.microsoft.com/office/drawing/2014/main" val="20000"/>
                    </a:ext>
                  </a:extLst>
                </a:gridCol>
                <a:gridCol w="2228678">
                  <a:extLst>
                    <a:ext uri="{9D8B030D-6E8A-4147-A177-3AD203B41FA5}">
                      <a16:colId xmlns:a16="http://schemas.microsoft.com/office/drawing/2014/main" val="20001"/>
                    </a:ext>
                  </a:extLst>
                </a:gridCol>
              </a:tblGrid>
              <a:tr h="414971">
                <a:tc>
                  <a:txBody>
                    <a:bodyPr/>
                    <a:lstStyle/>
                    <a:p>
                      <a:r>
                        <a:rPr lang="sv-SE" dirty="0">
                          <a:solidFill>
                            <a:schemeClr val="accent1"/>
                          </a:solidFill>
                        </a:rPr>
                        <a:t>Tabell för förklaring av symboler i Vera. </a:t>
                      </a:r>
                    </a:p>
                  </a:txBody>
                  <a:tcPr/>
                </a:tc>
                <a:tc>
                  <a:txBody>
                    <a:bodyPr/>
                    <a:lstStyle/>
                    <a:p>
                      <a:endParaRPr lang="sv-SE" dirty="0">
                        <a:solidFill>
                          <a:schemeClr val="accent1"/>
                        </a:solidFill>
                      </a:endParaRPr>
                    </a:p>
                  </a:txBody>
                  <a:tcPr/>
                </a:tc>
                <a:extLst>
                  <a:ext uri="{0D108BD9-81ED-4DB2-BD59-A6C34878D82A}">
                    <a16:rowId xmlns:a16="http://schemas.microsoft.com/office/drawing/2014/main" val="4272088129"/>
                  </a:ext>
                </a:extLst>
              </a:tr>
              <a:tr h="1511374">
                <a:tc>
                  <a:txBody>
                    <a:bodyPr/>
                    <a:lstStyle/>
                    <a:p>
                      <a:r>
                        <a:rPr lang="sv-SE" dirty="0">
                          <a:solidFill>
                            <a:schemeClr val="accent1"/>
                          </a:solidFill>
                        </a:rPr>
                        <a:t>Utroptecken</a:t>
                      </a:r>
                      <a:r>
                        <a:rPr lang="sv-SE" baseline="0" dirty="0">
                          <a:solidFill>
                            <a:schemeClr val="accent1"/>
                          </a:solidFill>
                        </a:rPr>
                        <a:t> är en varning för att formuläret inte är fullständigt ifyllt. Hovra över ”!” för att läsa varningen. Obs! Varningarna är inte fullständiga, nödvändig indata kan saknas även om det inte visas något utropstecken. Varningen kan också hjälpa dig i arbetet.</a:t>
                      </a:r>
                      <a:endParaRPr lang="sv-SE" dirty="0">
                        <a:solidFill>
                          <a:schemeClr val="accent1"/>
                        </a:solidFill>
                      </a:endParaRPr>
                    </a:p>
                  </a:txBody>
                  <a:tcPr/>
                </a:tc>
                <a:tc>
                  <a:txBody>
                    <a:bodyPr/>
                    <a:lstStyle/>
                    <a:p>
                      <a:endParaRPr lang="sv-SE" dirty="0">
                        <a:solidFill>
                          <a:schemeClr val="accent1"/>
                        </a:solidFill>
                      </a:endParaRPr>
                    </a:p>
                  </a:txBody>
                  <a:tcPr/>
                </a:tc>
                <a:extLst>
                  <a:ext uri="{0D108BD9-81ED-4DB2-BD59-A6C34878D82A}">
                    <a16:rowId xmlns:a16="http://schemas.microsoft.com/office/drawing/2014/main" val="10000"/>
                  </a:ext>
                </a:extLst>
              </a:tr>
              <a:tr h="370840">
                <a:tc>
                  <a:txBody>
                    <a:bodyPr/>
                    <a:lstStyle/>
                    <a:p>
                      <a:r>
                        <a:rPr lang="sv-SE" dirty="0">
                          <a:solidFill>
                            <a:schemeClr val="accent1"/>
                          </a:solidFill>
                        </a:rPr>
                        <a:t>Lägg till och ta bort rader i en tabell med hjälp av plus-</a:t>
                      </a:r>
                      <a:r>
                        <a:rPr lang="sv-SE" baseline="0" dirty="0">
                          <a:solidFill>
                            <a:schemeClr val="accent1"/>
                          </a:solidFill>
                        </a:rPr>
                        <a:t> och minustecknen ovanför tabellen, eller använd plus- och minusknapparna i menyraden</a:t>
                      </a:r>
                      <a:endParaRPr lang="sv-SE" dirty="0">
                        <a:solidFill>
                          <a:schemeClr val="accent1"/>
                        </a:solidFill>
                      </a:endParaRPr>
                    </a:p>
                  </a:txBody>
                  <a:tcPr/>
                </a:tc>
                <a:tc>
                  <a:txBody>
                    <a:bodyPr/>
                    <a:lstStyle/>
                    <a:p>
                      <a:endParaRPr lang="sv-SE" dirty="0">
                        <a:solidFill>
                          <a:schemeClr val="accent1"/>
                        </a:solidFill>
                      </a:endParaRPr>
                    </a:p>
                  </a:txBody>
                  <a:tcPr/>
                </a:tc>
                <a:extLst>
                  <a:ext uri="{0D108BD9-81ED-4DB2-BD59-A6C34878D82A}">
                    <a16:rowId xmlns:a16="http://schemas.microsoft.com/office/drawing/2014/main" val="10001"/>
                  </a:ext>
                </a:extLst>
              </a:tr>
              <a:tr h="370840">
                <a:tc>
                  <a:txBody>
                    <a:bodyPr/>
                    <a:lstStyle/>
                    <a:p>
                      <a:r>
                        <a:rPr lang="sv-SE" dirty="0">
                          <a:solidFill>
                            <a:schemeClr val="accent1"/>
                          </a:solidFill>
                        </a:rPr>
                        <a:t>Hovra med muspekaren över</a:t>
                      </a:r>
                      <a:r>
                        <a:rPr lang="sv-SE" baseline="0" dirty="0">
                          <a:solidFill>
                            <a:schemeClr val="accent1"/>
                          </a:solidFill>
                        </a:rPr>
                        <a:t> frågetecken för att se hjälptexter</a:t>
                      </a:r>
                      <a:endParaRPr lang="sv-SE" dirty="0">
                        <a:solidFill>
                          <a:schemeClr val="accent1"/>
                        </a:solidFill>
                      </a:endParaRPr>
                    </a:p>
                  </a:txBody>
                  <a:tcPr/>
                </a:tc>
                <a:tc>
                  <a:txBody>
                    <a:bodyPr/>
                    <a:lstStyle/>
                    <a:p>
                      <a:endParaRPr lang="sv-SE" dirty="0">
                        <a:solidFill>
                          <a:schemeClr val="accent1"/>
                        </a:solidFill>
                      </a:endParaRPr>
                    </a:p>
                  </a:txBody>
                  <a:tcPr/>
                </a:tc>
                <a:extLst>
                  <a:ext uri="{0D108BD9-81ED-4DB2-BD59-A6C34878D82A}">
                    <a16:rowId xmlns:a16="http://schemas.microsoft.com/office/drawing/2014/main" val="10002"/>
                  </a:ext>
                </a:extLst>
              </a:tr>
              <a:tr h="370840">
                <a:tc>
                  <a:txBody>
                    <a:bodyPr/>
                    <a:lstStyle/>
                    <a:p>
                      <a:r>
                        <a:rPr lang="sv-SE" dirty="0">
                          <a:solidFill>
                            <a:schemeClr val="accent1"/>
                          </a:solidFill>
                        </a:rPr>
                        <a:t>Återgå till ursprungligt defaultvärde genom att trycka på den gröna</a:t>
                      </a:r>
                      <a:r>
                        <a:rPr lang="sv-SE" baseline="0" dirty="0">
                          <a:solidFill>
                            <a:schemeClr val="accent1"/>
                          </a:solidFill>
                        </a:rPr>
                        <a:t>, runda pilen.</a:t>
                      </a:r>
                      <a:endParaRPr lang="sv-SE" dirty="0">
                        <a:solidFill>
                          <a:schemeClr val="accent1"/>
                        </a:solidFill>
                      </a:endParaRPr>
                    </a:p>
                  </a:txBody>
                  <a:tcPr/>
                </a:tc>
                <a:tc>
                  <a:txBody>
                    <a:bodyPr/>
                    <a:lstStyle/>
                    <a:p>
                      <a:endParaRPr lang="sv-SE" dirty="0">
                        <a:solidFill>
                          <a:schemeClr val="accent1"/>
                        </a:solidFill>
                      </a:endParaRPr>
                    </a:p>
                  </a:txBody>
                  <a:tcPr/>
                </a:tc>
                <a:extLst>
                  <a:ext uri="{0D108BD9-81ED-4DB2-BD59-A6C34878D82A}">
                    <a16:rowId xmlns:a16="http://schemas.microsoft.com/office/drawing/2014/main" val="10003"/>
                  </a:ext>
                </a:extLst>
              </a:tr>
            </a:tbl>
          </a:graphicData>
        </a:graphic>
      </p:graphicFrame>
      <p:pic>
        <p:nvPicPr>
          <p:cNvPr id="7172" name="Picture 4" descr="Förklaringar av symboler i Vera.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869867" y="2222183"/>
            <a:ext cx="507423" cy="456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Förklaringar av symboler i Vera.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815893" y="3542963"/>
            <a:ext cx="546100" cy="31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descr="Förklaringar av symboler i Vera.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869867" y="4185227"/>
            <a:ext cx="324867" cy="311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descr="Förklaringar av symboler i Vera.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869867" y="5022285"/>
            <a:ext cx="219076" cy="20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Förklaringar av symboler i Vera.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316495" y="5630467"/>
            <a:ext cx="2420211" cy="197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Förklaringar av symboler i Vera. "/>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458393" y="5951501"/>
            <a:ext cx="2136417" cy="22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ktangel 2"/>
          <p:cNvSpPr/>
          <p:nvPr/>
        </p:nvSpPr>
        <p:spPr>
          <a:xfrm>
            <a:off x="2433853" y="5602014"/>
            <a:ext cx="4572000" cy="923330"/>
          </a:xfrm>
          <a:prstGeom prst="rect">
            <a:avLst/>
          </a:prstGeom>
        </p:spPr>
        <p:txBody>
          <a:bodyPr>
            <a:spAutoFit/>
          </a:bodyPr>
          <a:lstStyle/>
          <a:p>
            <a:r>
              <a:rPr lang="sv-SE" i="1" dirty="0">
                <a:solidFill>
                  <a:schemeClr val="accent1"/>
                </a:solidFill>
              </a:rPr>
              <a:t>Glöm inte att spara! Du får en varning i nedre högra hörnet när det finns data som inte sparats</a:t>
            </a:r>
          </a:p>
        </p:txBody>
      </p:sp>
    </p:spTree>
    <p:extLst>
      <p:ext uri="{BB962C8B-B14F-4D97-AF65-F5344CB8AC3E}">
        <p14:creationId xmlns:p14="http://schemas.microsoft.com/office/powerpoint/2010/main" val="3575624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Förklaringar av flikar i klimatberäkningarna i Vera. "/>
          <p:cNvPicPr>
            <a:picLocks noChangeAspect="1"/>
          </p:cNvPicPr>
          <p:nvPr/>
        </p:nvPicPr>
        <p:blipFill rotWithShape="1">
          <a:blip r:embed="rId2"/>
          <a:srcRect l="11892"/>
          <a:stretch/>
        </p:blipFill>
        <p:spPr>
          <a:xfrm>
            <a:off x="1630318" y="3430570"/>
            <a:ext cx="8426378" cy="1044143"/>
          </a:xfrm>
          <a:prstGeom prst="rect">
            <a:avLst/>
          </a:prstGeom>
        </p:spPr>
      </p:pic>
      <p:sp>
        <p:nvSpPr>
          <p:cNvPr id="2" name="Rubrik 1"/>
          <p:cNvSpPr>
            <a:spLocks noGrp="1"/>
          </p:cNvSpPr>
          <p:nvPr>
            <p:ph type="title"/>
          </p:nvPr>
        </p:nvSpPr>
        <p:spPr>
          <a:xfrm>
            <a:off x="4455948" y="576206"/>
            <a:ext cx="6693371" cy="539750"/>
          </a:xfrm>
        </p:spPr>
        <p:txBody>
          <a:bodyPr/>
          <a:lstStyle/>
          <a:p>
            <a:r>
              <a:rPr lang="sv-SE" dirty="0"/>
              <a:t>Klimatkollen i VERA </a:t>
            </a:r>
          </a:p>
        </p:txBody>
      </p:sp>
      <p:sp>
        <p:nvSpPr>
          <p:cNvPr id="4" name="Platshållare för innehåll 3"/>
          <p:cNvSpPr>
            <a:spLocks noGrp="1"/>
          </p:cNvSpPr>
          <p:nvPr>
            <p:ph idx="1"/>
          </p:nvPr>
        </p:nvSpPr>
        <p:spPr>
          <a:xfrm>
            <a:off x="2063751" y="1280171"/>
            <a:ext cx="8061325" cy="1872207"/>
          </a:xfrm>
        </p:spPr>
        <p:txBody>
          <a:bodyPr/>
          <a:lstStyle/>
          <a:p>
            <a:pPr marL="0" indent="0">
              <a:buNone/>
            </a:pPr>
            <a:r>
              <a:rPr lang="sv-SE" sz="1800" dirty="0"/>
              <a:t>Klimatkollen bygger på och hänger ihop med andra beräkningsdelar i VERA. Flera flikar återkommer i och synkroniseras med andra beräkningsdelar. I vissa fall är flikarna identiska, i andra fall har flikarna anpassats för de uppgifter och beräkningar som behövs i Klimatkollen. Några flikar är dock unika för Klimatkollen. </a:t>
            </a:r>
          </a:p>
          <a:p>
            <a:endParaRPr lang="sv-SE" sz="1800" dirty="0"/>
          </a:p>
        </p:txBody>
      </p:sp>
      <p:sp>
        <p:nvSpPr>
          <p:cNvPr id="5" name="Rektangel med rundade hörn 4" descr="Förklaringar av flikar i klimatberäkningarna i Vera. "/>
          <p:cNvSpPr/>
          <p:nvPr/>
        </p:nvSpPr>
        <p:spPr>
          <a:xfrm>
            <a:off x="1857276" y="3558869"/>
            <a:ext cx="2006477" cy="25057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a:off x="1971452" y="2874422"/>
            <a:ext cx="3188444" cy="338554"/>
          </a:xfrm>
          <a:prstGeom prst="rect">
            <a:avLst/>
          </a:prstGeom>
          <a:noFill/>
        </p:spPr>
        <p:txBody>
          <a:bodyPr wrap="square" rtlCol="0">
            <a:spAutoFit/>
          </a:bodyPr>
          <a:lstStyle/>
          <a:p>
            <a:r>
              <a:rPr lang="sv-SE" sz="1600" i="1" dirty="0">
                <a:solidFill>
                  <a:schemeClr val="accent1"/>
                </a:solidFill>
              </a:rPr>
              <a:t>Samma som Växtnäringsbalans</a:t>
            </a:r>
          </a:p>
        </p:txBody>
      </p:sp>
      <p:sp>
        <p:nvSpPr>
          <p:cNvPr id="11" name="textruta 10"/>
          <p:cNvSpPr txBox="1"/>
          <p:nvPr/>
        </p:nvSpPr>
        <p:spPr>
          <a:xfrm>
            <a:off x="2207570" y="5157192"/>
            <a:ext cx="3384375" cy="338554"/>
          </a:xfrm>
          <a:prstGeom prst="rect">
            <a:avLst/>
          </a:prstGeom>
          <a:noFill/>
        </p:spPr>
        <p:txBody>
          <a:bodyPr wrap="square" rtlCol="0">
            <a:spAutoFit/>
          </a:bodyPr>
          <a:lstStyle/>
          <a:p>
            <a:r>
              <a:rPr lang="sv-SE" sz="1600" i="1" dirty="0">
                <a:solidFill>
                  <a:schemeClr val="accent1"/>
                </a:solidFill>
              </a:rPr>
              <a:t>Samma som Stallgödselberäkning</a:t>
            </a:r>
          </a:p>
        </p:txBody>
      </p:sp>
      <p:sp>
        <p:nvSpPr>
          <p:cNvPr id="12" name="textruta 11"/>
          <p:cNvSpPr txBox="1"/>
          <p:nvPr/>
        </p:nvSpPr>
        <p:spPr>
          <a:xfrm>
            <a:off x="6240016" y="5178678"/>
            <a:ext cx="2952328" cy="338554"/>
          </a:xfrm>
          <a:prstGeom prst="rect">
            <a:avLst/>
          </a:prstGeom>
          <a:noFill/>
        </p:spPr>
        <p:txBody>
          <a:bodyPr wrap="square" rtlCol="0">
            <a:spAutoFit/>
          </a:bodyPr>
          <a:lstStyle/>
          <a:p>
            <a:r>
              <a:rPr lang="sv-SE" sz="1600" i="1" dirty="0">
                <a:solidFill>
                  <a:schemeClr val="accent1"/>
                </a:solidFill>
              </a:rPr>
              <a:t>Samma som Gödslingsplan</a:t>
            </a:r>
          </a:p>
        </p:txBody>
      </p:sp>
      <p:sp>
        <p:nvSpPr>
          <p:cNvPr id="13" name="textruta 12"/>
          <p:cNvSpPr txBox="1"/>
          <p:nvPr/>
        </p:nvSpPr>
        <p:spPr>
          <a:xfrm>
            <a:off x="7745424" y="2859276"/>
            <a:ext cx="1800200" cy="338554"/>
          </a:xfrm>
          <a:prstGeom prst="rect">
            <a:avLst/>
          </a:prstGeom>
          <a:noFill/>
        </p:spPr>
        <p:txBody>
          <a:bodyPr wrap="square" rtlCol="0">
            <a:spAutoFit/>
          </a:bodyPr>
          <a:lstStyle/>
          <a:p>
            <a:r>
              <a:rPr lang="sv-SE" sz="1600" i="1" dirty="0">
                <a:solidFill>
                  <a:schemeClr val="accent1"/>
                </a:solidFill>
              </a:rPr>
              <a:t>Nya resultatflikar</a:t>
            </a:r>
          </a:p>
        </p:txBody>
      </p:sp>
      <p:sp>
        <p:nvSpPr>
          <p:cNvPr id="14" name="textruta 13"/>
          <p:cNvSpPr txBox="1"/>
          <p:nvPr/>
        </p:nvSpPr>
        <p:spPr>
          <a:xfrm>
            <a:off x="5407788" y="2859276"/>
            <a:ext cx="2128373" cy="338554"/>
          </a:xfrm>
          <a:prstGeom prst="rect">
            <a:avLst/>
          </a:prstGeom>
          <a:noFill/>
        </p:spPr>
        <p:txBody>
          <a:bodyPr wrap="square" rtlCol="0">
            <a:spAutoFit/>
          </a:bodyPr>
          <a:lstStyle/>
          <a:p>
            <a:r>
              <a:rPr lang="sv-SE" sz="1600" dirty="0">
                <a:solidFill>
                  <a:schemeClr val="accent1"/>
                </a:solidFill>
              </a:rPr>
              <a:t>Nya flikar för indata</a:t>
            </a:r>
          </a:p>
        </p:txBody>
      </p:sp>
      <p:sp>
        <p:nvSpPr>
          <p:cNvPr id="15" name="Rektangel med rundade hörn 14" descr="Förklaringar av flikar i klimatberäkningarna i Vera. "/>
          <p:cNvSpPr/>
          <p:nvPr/>
        </p:nvSpPr>
        <p:spPr>
          <a:xfrm>
            <a:off x="4007769" y="3576701"/>
            <a:ext cx="2405304" cy="23273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med rundade hörn 15" descr="Förklaringar av flikar i klimatberäkningarna i Vera. "/>
          <p:cNvSpPr/>
          <p:nvPr/>
        </p:nvSpPr>
        <p:spPr>
          <a:xfrm>
            <a:off x="7104112" y="3602608"/>
            <a:ext cx="576064" cy="17497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med rundade hörn 16" descr="Förklaringar av flikar i klimatberäkningarna i Vera. "/>
          <p:cNvSpPr/>
          <p:nvPr/>
        </p:nvSpPr>
        <p:spPr>
          <a:xfrm>
            <a:off x="7802634" y="3558870"/>
            <a:ext cx="1376297" cy="237673"/>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med rundade hörn 17" descr="Förklaringar av flikar i klimatberäkningarna i Vera. "/>
          <p:cNvSpPr/>
          <p:nvPr/>
        </p:nvSpPr>
        <p:spPr>
          <a:xfrm>
            <a:off x="9371856" y="3558869"/>
            <a:ext cx="983828" cy="23458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Rak pil 18" descr="Förklaringar av flikar i klimatberäkningarna i Vera. "/>
          <p:cNvCxnSpPr>
            <a:stCxn id="9" idx="2"/>
            <a:endCxn id="5" idx="0"/>
          </p:cNvCxnSpPr>
          <p:nvPr/>
        </p:nvCxnSpPr>
        <p:spPr>
          <a:xfrm flipH="1">
            <a:off x="2860514" y="3212977"/>
            <a:ext cx="705160" cy="3458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Rak pil 21" descr="Förklaringar av flikar i klimatberäkningarna i Vera. "/>
          <p:cNvCxnSpPr>
            <a:stCxn id="14" idx="2"/>
            <a:endCxn id="17" idx="0"/>
          </p:cNvCxnSpPr>
          <p:nvPr/>
        </p:nvCxnSpPr>
        <p:spPr>
          <a:xfrm>
            <a:off x="6471974" y="3197831"/>
            <a:ext cx="2018808" cy="3610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Rak pil 23" descr="Förklaringar av flikar i klimatberäkningarna i Vera. "/>
          <p:cNvCxnSpPr>
            <a:stCxn id="13" idx="2"/>
            <a:endCxn id="18" idx="0"/>
          </p:cNvCxnSpPr>
          <p:nvPr/>
        </p:nvCxnSpPr>
        <p:spPr>
          <a:xfrm>
            <a:off x="8645524" y="3197831"/>
            <a:ext cx="1218246" cy="3610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Rak pil 25" descr="Förklaringar av flikar i klimatberäkningarna i Vera. "/>
          <p:cNvCxnSpPr>
            <a:stCxn id="11" idx="0"/>
            <a:endCxn id="15" idx="2"/>
          </p:cNvCxnSpPr>
          <p:nvPr/>
        </p:nvCxnSpPr>
        <p:spPr>
          <a:xfrm flipV="1">
            <a:off x="3899757" y="3809440"/>
            <a:ext cx="1310664" cy="13477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Rak pil 27" descr="Förklaringar av flikar i klimatberäkningarna i Vera. "/>
          <p:cNvCxnSpPr>
            <a:stCxn id="12" idx="0"/>
          </p:cNvCxnSpPr>
          <p:nvPr/>
        </p:nvCxnSpPr>
        <p:spPr>
          <a:xfrm flipH="1" flipV="1">
            <a:off x="7392144" y="3777578"/>
            <a:ext cx="324036" cy="140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ktangel med rundade hörn 38" descr="Förklaringar av flikar i klimatberäkningarna i Vera. "/>
          <p:cNvSpPr/>
          <p:nvPr/>
        </p:nvSpPr>
        <p:spPr>
          <a:xfrm>
            <a:off x="6482837" y="3576701"/>
            <a:ext cx="535186" cy="19976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pil 21" descr="Förklaringar av flikar i klimatberäkningarna i Vera. "/>
          <p:cNvCxnSpPr/>
          <p:nvPr/>
        </p:nvCxnSpPr>
        <p:spPr>
          <a:xfrm>
            <a:off x="6194759" y="3152379"/>
            <a:ext cx="714952" cy="424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85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Börja fylla i Klimatkollen</a:t>
            </a:r>
          </a:p>
        </p:txBody>
      </p:sp>
      <p:sp>
        <p:nvSpPr>
          <p:cNvPr id="3" name="Platshållare för innehåll 2"/>
          <p:cNvSpPr>
            <a:spLocks noGrp="1"/>
          </p:cNvSpPr>
          <p:nvPr>
            <p:ph idx="1"/>
          </p:nvPr>
        </p:nvSpPr>
        <p:spPr>
          <a:xfrm>
            <a:off x="1531092" y="1505160"/>
            <a:ext cx="4896345" cy="4680520"/>
          </a:xfrm>
        </p:spPr>
        <p:txBody>
          <a:bodyPr/>
          <a:lstStyle/>
          <a:p>
            <a:pPr marL="0" indent="0">
              <a:buNone/>
            </a:pPr>
            <a:r>
              <a:rPr lang="sv-SE" sz="1600" dirty="0"/>
              <a:t>Välj en befintlig Kund och Alternativ, eller skapa Alternativ och </a:t>
            </a:r>
            <a:r>
              <a:rPr lang="sv-SE" sz="1600" dirty="0" err="1"/>
              <a:t>ev</a:t>
            </a:r>
            <a:r>
              <a:rPr lang="sv-SE" sz="1600" dirty="0"/>
              <a:t> även Kund. I Alternativet </a:t>
            </a:r>
            <a:r>
              <a:rPr lang="sv-SE" sz="1600" u="sng" dirty="0"/>
              <a:t>ska </a:t>
            </a:r>
            <a:r>
              <a:rPr lang="sv-SE" sz="1600" dirty="0"/>
              <a:t>du lägga in:</a:t>
            </a:r>
          </a:p>
          <a:p>
            <a:r>
              <a:rPr lang="sv-SE" sz="1600" b="1" dirty="0"/>
              <a:t>Areal åkermark, ha</a:t>
            </a:r>
            <a:r>
              <a:rPr lang="sv-SE" sz="1600" dirty="0"/>
              <a:t>. Används senare för att kontrollera att all åkerareal tagits med i fliken Odling</a:t>
            </a:r>
          </a:p>
          <a:p>
            <a:r>
              <a:rPr lang="sv-SE" sz="1600" b="1" dirty="0"/>
              <a:t>Naturbete</a:t>
            </a:r>
            <a:r>
              <a:rPr lang="sv-SE" sz="1600" dirty="0"/>
              <a:t>: </a:t>
            </a:r>
            <a:r>
              <a:rPr lang="sv-SE" sz="1600" dirty="0" err="1"/>
              <a:t>Ev</a:t>
            </a:r>
            <a:r>
              <a:rPr lang="sv-SE" sz="1600" dirty="0"/>
              <a:t> </a:t>
            </a:r>
            <a:r>
              <a:rPr lang="sv-SE" sz="1600" b="1" dirty="0"/>
              <a:t>naturbete</a:t>
            </a:r>
            <a:r>
              <a:rPr lang="sv-SE" sz="1600" dirty="0"/>
              <a:t> ska det tas med i Klimatkollen. Arealen naturbete läggs in i Alternativet, alltså inte i Odlingsfliken. Du kan även inkludera extensiva betesvallar som inte gödslas och/eller regelbundet plöjs i arealen naturbete. I Klimatkollen ger naturbetet lite lustgasemissioner. I framtida utveckling av Klimatkollen kan det bli möjlig att ange om naturbetet sker på mineral- och/eller mulljord. Mulljordar beräknas ge högre lustgas- och koldioxidavgång. Idag antas allt naturbete ligga på mineraljord.</a:t>
            </a:r>
          </a:p>
          <a:p>
            <a:pPr marL="0" indent="0">
              <a:buNone/>
            </a:pPr>
            <a:r>
              <a:rPr lang="sv-SE" sz="1600" dirty="0"/>
              <a:t>Övriga Detaljer och Greppadata behövs inte för klimatberäkningarna.</a:t>
            </a:r>
          </a:p>
        </p:txBody>
      </p:sp>
      <p:pic>
        <p:nvPicPr>
          <p:cNvPr id="7171" name="Picture 3" descr="Skärmdump från Vera för att fylla i alternativ."/>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3096"/>
          <a:stretch/>
        </p:blipFill>
        <p:spPr bwMode="auto">
          <a:xfrm>
            <a:off x="7485230" y="1176016"/>
            <a:ext cx="2678092" cy="330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Skärmdump från Vera för att fylla i alternat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5230" y="4315273"/>
            <a:ext cx="3175678" cy="2474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med rundade hörn 3" descr="Skärmdump från Vera för att fylla i alternativ."/>
          <p:cNvSpPr/>
          <p:nvPr/>
        </p:nvSpPr>
        <p:spPr>
          <a:xfrm>
            <a:off x="7404368" y="3773412"/>
            <a:ext cx="1008112" cy="14401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med rundade hörn 6" descr="Skärmdump från Vera för att fylla i alternativ."/>
          <p:cNvSpPr/>
          <p:nvPr/>
        </p:nvSpPr>
        <p:spPr>
          <a:xfrm>
            <a:off x="8412480" y="4641753"/>
            <a:ext cx="1326324" cy="28561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32255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kärmdump från Vera för att fylla i produkter in. "/>
          <p:cNvPicPr>
            <a:picLocks noChangeAspect="1"/>
          </p:cNvPicPr>
          <p:nvPr/>
        </p:nvPicPr>
        <p:blipFill>
          <a:blip r:embed="rId2"/>
          <a:stretch>
            <a:fillRect/>
          </a:stretch>
        </p:blipFill>
        <p:spPr>
          <a:xfrm>
            <a:off x="6026885" y="1268760"/>
            <a:ext cx="4170198" cy="4735066"/>
          </a:xfrm>
          <a:prstGeom prst="rect">
            <a:avLst/>
          </a:prstGeom>
        </p:spPr>
      </p:pic>
      <p:sp>
        <p:nvSpPr>
          <p:cNvPr id="2" name="Rubrik 1"/>
          <p:cNvSpPr>
            <a:spLocks noGrp="1"/>
          </p:cNvSpPr>
          <p:nvPr>
            <p:ph type="title"/>
          </p:nvPr>
        </p:nvSpPr>
        <p:spPr>
          <a:xfrm>
            <a:off x="6165047" y="584299"/>
            <a:ext cx="4893171" cy="539750"/>
          </a:xfrm>
        </p:spPr>
        <p:txBody>
          <a:bodyPr/>
          <a:lstStyle/>
          <a:p>
            <a:r>
              <a:rPr lang="sv-SE" dirty="0"/>
              <a:t>Fliken Produkter IN</a:t>
            </a:r>
          </a:p>
        </p:txBody>
      </p:sp>
      <p:sp>
        <p:nvSpPr>
          <p:cNvPr id="6" name="Platshållare för innehåll 5"/>
          <p:cNvSpPr>
            <a:spLocks noGrp="1"/>
          </p:cNvSpPr>
          <p:nvPr>
            <p:ph sz="half" idx="1"/>
          </p:nvPr>
        </p:nvSpPr>
        <p:spPr>
          <a:xfrm>
            <a:off x="2063751" y="1268760"/>
            <a:ext cx="3954463" cy="4680520"/>
          </a:xfrm>
        </p:spPr>
        <p:txBody>
          <a:bodyPr>
            <a:normAutofit fontScale="92500" lnSpcReduction="10000"/>
          </a:bodyPr>
          <a:lstStyle/>
          <a:p>
            <a:pPr marL="0" indent="0">
              <a:buNone/>
            </a:pPr>
            <a:r>
              <a:rPr lang="sv-SE" sz="1800" dirty="0"/>
              <a:t>Uppgifterna som matas in här används för att beräkna klimatavtrycket (kg CO</a:t>
            </a:r>
            <a:r>
              <a:rPr lang="sv-SE" sz="1800" baseline="-25000" dirty="0"/>
              <a:t>2</a:t>
            </a:r>
            <a:r>
              <a:rPr lang="sv-SE" sz="1800" dirty="0"/>
              <a:t>e) från produktion samt användning (gäller energi) av de insatsvaror som tas in till gården. </a:t>
            </a:r>
          </a:p>
          <a:p>
            <a:pPr marL="0" indent="0">
              <a:buNone/>
            </a:pPr>
            <a:r>
              <a:rPr lang="sv-SE" sz="1800" dirty="0"/>
              <a:t>Mängden insatsvaror ska motsvara förbrukningen under aktuellt år. Så om gården köpt in mer än vad som förbrukats under året ska överskottet räknas av.</a:t>
            </a:r>
          </a:p>
          <a:p>
            <a:pPr marL="0" indent="0">
              <a:buNone/>
            </a:pPr>
            <a:endParaRPr lang="sv-SE" sz="1800" dirty="0"/>
          </a:p>
          <a:p>
            <a:pPr marL="0" indent="0">
              <a:buNone/>
            </a:pPr>
            <a:r>
              <a:rPr lang="sv-SE" sz="1800" dirty="0"/>
              <a:t>Klimatavtrycket (kg CO</a:t>
            </a:r>
            <a:r>
              <a:rPr lang="sv-SE" sz="1800" baseline="-25000" dirty="0"/>
              <a:t>2</a:t>
            </a:r>
            <a:r>
              <a:rPr lang="sv-SE" sz="1800" dirty="0"/>
              <a:t>e per produkt in) beräknas enligt:</a:t>
            </a:r>
          </a:p>
          <a:p>
            <a:pPr marL="0" indent="0">
              <a:buNone/>
            </a:pPr>
            <a:r>
              <a:rPr lang="sv-SE" sz="1800" i="1" dirty="0"/>
              <a:t>Mängden produkt in*klimatavtrycket för produkten</a:t>
            </a:r>
          </a:p>
          <a:p>
            <a:pPr marL="0" indent="0">
              <a:buNone/>
            </a:pPr>
            <a:r>
              <a:rPr lang="sv-SE" sz="1800" dirty="0"/>
              <a:t>Exempel L Konkret Norm 27:</a:t>
            </a:r>
          </a:p>
          <a:p>
            <a:pPr marL="0" indent="0">
              <a:buNone/>
            </a:pPr>
            <a:r>
              <a:rPr lang="sv-SE" sz="1800" i="1" dirty="0"/>
              <a:t>51 820 kg foder*0,501 kg CO</a:t>
            </a:r>
            <a:r>
              <a:rPr lang="sv-SE" sz="1800" i="1" baseline="-25000" dirty="0"/>
              <a:t>2</a:t>
            </a:r>
            <a:r>
              <a:rPr lang="sv-SE" sz="1800" i="1" dirty="0"/>
              <a:t>e per kg foder = 25 937 kg CO</a:t>
            </a:r>
            <a:r>
              <a:rPr lang="sv-SE" sz="1800" i="1" baseline="-25000" dirty="0"/>
              <a:t>2</a:t>
            </a:r>
            <a:r>
              <a:rPr lang="sv-SE" sz="1800" i="1" dirty="0"/>
              <a:t>e</a:t>
            </a:r>
          </a:p>
        </p:txBody>
      </p:sp>
      <p:cxnSp>
        <p:nvCxnSpPr>
          <p:cNvPr id="8" name="Rak pil 7" descr="Skärmdump från Vera för att fylla i produkter in. "/>
          <p:cNvCxnSpPr/>
          <p:nvPr/>
        </p:nvCxnSpPr>
        <p:spPr>
          <a:xfrm flipV="1">
            <a:off x="5303913" y="4397842"/>
            <a:ext cx="2464985" cy="6153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144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Produkter IN – typ av indata</a:t>
            </a:r>
          </a:p>
        </p:txBody>
      </p:sp>
      <p:sp>
        <p:nvSpPr>
          <p:cNvPr id="3" name="Platshållare för innehåll 2"/>
          <p:cNvSpPr>
            <a:spLocks noGrp="1"/>
          </p:cNvSpPr>
          <p:nvPr>
            <p:ph idx="1"/>
          </p:nvPr>
        </p:nvSpPr>
        <p:spPr>
          <a:xfrm>
            <a:off x="952602" y="1186889"/>
            <a:ext cx="10748433" cy="4896544"/>
          </a:xfrm>
        </p:spPr>
        <p:txBody>
          <a:bodyPr>
            <a:noAutofit/>
          </a:bodyPr>
          <a:lstStyle/>
          <a:p>
            <a:pPr marL="0" indent="0">
              <a:buNone/>
            </a:pPr>
            <a:r>
              <a:rPr lang="sv-SE" sz="1400" dirty="0"/>
              <a:t>Samma indata som i Växtnäringsbalansen, fast du ska även…:</a:t>
            </a:r>
          </a:p>
          <a:p>
            <a:r>
              <a:rPr lang="sv-SE" sz="1400" dirty="0"/>
              <a:t>… lägga till drivmedel, el, uppvärmning etc. (Ny huvudgrupp Energi). Obs, gäller även inköpta tjänster från maskinstation o dyl. </a:t>
            </a:r>
          </a:p>
          <a:p>
            <a:r>
              <a:rPr lang="sv-SE" sz="1400" dirty="0"/>
              <a:t>…. ha klimatavtryck för varje produkt (kg CO</a:t>
            </a:r>
            <a:r>
              <a:rPr lang="sv-SE" sz="1400" baseline="-25000" dirty="0"/>
              <a:t>2</a:t>
            </a:r>
            <a:r>
              <a:rPr lang="sv-SE" sz="1400" dirty="0"/>
              <a:t>e/enhet produkt), se kommande sidor.</a:t>
            </a:r>
          </a:p>
          <a:p>
            <a:pPr marL="0" indent="0">
              <a:buNone/>
            </a:pPr>
            <a:endParaRPr lang="sv-SE" sz="1400" dirty="0"/>
          </a:p>
          <a:p>
            <a:pPr marL="0" indent="0">
              <a:buNone/>
            </a:pPr>
            <a:r>
              <a:rPr lang="sv-SE" sz="1400" dirty="0"/>
              <a:t>Vissa insatsvaror har större betydelse för gårdens klimatavtryck. Därför är det extra viktigt att du får bra uppgifter om inköp av:</a:t>
            </a:r>
          </a:p>
          <a:p>
            <a:r>
              <a:rPr lang="sv-SE" sz="1400" dirty="0"/>
              <a:t>Mineralgödsel – även producent (tex </a:t>
            </a:r>
            <a:r>
              <a:rPr lang="sv-SE" sz="1400" dirty="0" err="1"/>
              <a:t>Yara</a:t>
            </a:r>
            <a:r>
              <a:rPr lang="sv-SE" sz="1400" dirty="0"/>
              <a:t>)</a:t>
            </a:r>
          </a:p>
          <a:p>
            <a:r>
              <a:rPr lang="sv-SE" sz="1400" dirty="0"/>
              <a:t>Energi – speciellt diesel och </a:t>
            </a:r>
            <a:r>
              <a:rPr lang="sv-SE" sz="1400" dirty="0" err="1"/>
              <a:t>ev</a:t>
            </a:r>
            <a:r>
              <a:rPr lang="sv-SE" sz="1400" dirty="0"/>
              <a:t> olja</a:t>
            </a:r>
          </a:p>
          <a:p>
            <a:r>
              <a:rPr lang="sv-SE" sz="1400" dirty="0"/>
              <a:t>Inköpt foder </a:t>
            </a:r>
          </a:p>
          <a:p>
            <a:r>
              <a:rPr lang="sv-SE" sz="1400" dirty="0"/>
              <a:t>Inköpta djur – speciellt ungnöt och smågrisar</a:t>
            </a:r>
          </a:p>
          <a:p>
            <a:pPr marL="0" indent="0">
              <a:buNone/>
            </a:pPr>
            <a:endParaRPr lang="sv-SE" sz="1400" dirty="0"/>
          </a:p>
          <a:p>
            <a:pPr marL="0" indent="0">
              <a:buNone/>
            </a:pPr>
            <a:r>
              <a:rPr lang="sv-SE" sz="1400" dirty="0"/>
              <a:t>Andra insatsvaror har generellt liten betydelse för gårdens klimatavtryck, och därför går det ofta att utesluta:</a:t>
            </a:r>
          </a:p>
          <a:p>
            <a:r>
              <a:rPr lang="sv-SE" sz="1400" dirty="0"/>
              <a:t>Kemikalier, bekämpningsmedel</a:t>
            </a:r>
          </a:p>
          <a:p>
            <a:r>
              <a:rPr lang="sv-SE" sz="1400" dirty="0"/>
              <a:t>Plast – har generellt liten betydelse, men det kan vara bra att ha ett räkneexempel på t ex </a:t>
            </a:r>
            <a:r>
              <a:rPr lang="sv-SE" sz="1400" dirty="0" err="1"/>
              <a:t>rundbalsensilage</a:t>
            </a:r>
            <a:r>
              <a:rPr lang="sv-SE" sz="1400" dirty="0"/>
              <a:t> som underlag om frågan om plastens betydelse kommer upp.</a:t>
            </a:r>
          </a:p>
          <a:p>
            <a:r>
              <a:rPr lang="sv-SE" sz="1400" dirty="0"/>
              <a:t>Strö – kan tas med vid inköp av stora kvantiteter</a:t>
            </a:r>
          </a:p>
          <a:p>
            <a:r>
              <a:rPr lang="sv-SE" sz="1400" dirty="0"/>
              <a:t>Utsäde – går åtminstone att utesluta på djurgårdar som enbart odlar eget foder</a:t>
            </a:r>
          </a:p>
          <a:p>
            <a:r>
              <a:rPr lang="sv-SE" sz="1400" dirty="0"/>
              <a:t>Byggmaterial och maskiner – tas inte med i andra klimatavtrycksberäkningar</a:t>
            </a:r>
          </a:p>
        </p:txBody>
      </p:sp>
    </p:spTree>
    <p:extLst>
      <p:ext uri="{BB962C8B-B14F-4D97-AF65-F5344CB8AC3E}">
        <p14:creationId xmlns:p14="http://schemas.microsoft.com/office/powerpoint/2010/main" val="354079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59697" y="188641"/>
            <a:ext cx="6765379" cy="792088"/>
          </a:xfrm>
        </p:spPr>
        <p:txBody>
          <a:bodyPr/>
          <a:lstStyle/>
          <a:p>
            <a:r>
              <a:rPr lang="sv-SE" sz="2400" dirty="0"/>
              <a:t>Välkommen till distanskursen</a:t>
            </a:r>
            <a:br>
              <a:rPr lang="sv-SE" sz="2400" dirty="0"/>
            </a:br>
            <a:r>
              <a:rPr lang="sv-SE" sz="2400" dirty="0"/>
              <a:t> Klimatkollen beräkningsverktyg</a:t>
            </a:r>
          </a:p>
        </p:txBody>
      </p:sp>
      <p:sp>
        <p:nvSpPr>
          <p:cNvPr id="3" name="Platshållare för innehåll 2"/>
          <p:cNvSpPr txBox="1">
            <a:spLocks/>
          </p:cNvSpPr>
          <p:nvPr/>
        </p:nvSpPr>
        <p:spPr>
          <a:xfrm>
            <a:off x="2209254" y="1556791"/>
            <a:ext cx="7773491" cy="5112568"/>
          </a:xfrm>
          <a:prstGeom prst="rect">
            <a:avLst/>
          </a:prstGeom>
        </p:spPr>
        <p:txBody>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005C84"/>
              </a:buClr>
              <a:buSzTx/>
              <a:buFontTx/>
              <a:buNone/>
              <a:tabLst/>
              <a:defRPr/>
            </a:pPr>
            <a:r>
              <a:rPr kumimoji="0" lang="sv-SE" sz="2400" b="0" i="0" u="none" strike="noStrike" kern="1200" cap="none" spc="0" normalizeH="0" baseline="0" noProof="0" dirty="0">
                <a:ln>
                  <a:noFill/>
                </a:ln>
                <a:solidFill>
                  <a:srgbClr val="004165"/>
                </a:solidFill>
                <a:effectLst/>
                <a:uLnTx/>
                <a:uFillTx/>
                <a:latin typeface="Arial"/>
                <a:ea typeface="+mn-ea"/>
                <a:cs typeface="+mn-cs"/>
              </a:rPr>
              <a:t>Kursen består av </a:t>
            </a:r>
            <a:r>
              <a:rPr kumimoji="0" lang="sv-SE" sz="2400" b="1" i="1" u="none" strike="noStrike" kern="1200" cap="none" spc="0" normalizeH="0" baseline="0" noProof="0" dirty="0">
                <a:ln>
                  <a:noFill/>
                </a:ln>
                <a:solidFill>
                  <a:srgbClr val="004165"/>
                </a:solidFill>
                <a:effectLst/>
                <a:uLnTx/>
                <a:uFillTx/>
                <a:latin typeface="Arial"/>
                <a:ea typeface="+mn-ea"/>
                <a:cs typeface="+mn-cs"/>
              </a:rPr>
              <a:t>tre</a:t>
            </a:r>
            <a:r>
              <a:rPr kumimoji="0" lang="sv-SE" sz="2400" b="0" i="0" u="none" strike="noStrike" kern="1200" cap="none" spc="0" normalizeH="0" baseline="0" noProof="0" dirty="0">
                <a:ln>
                  <a:noFill/>
                </a:ln>
                <a:solidFill>
                  <a:srgbClr val="004165"/>
                </a:solidFill>
                <a:effectLst/>
                <a:uLnTx/>
                <a:uFillTx/>
                <a:latin typeface="Arial"/>
                <a:ea typeface="+mn-ea"/>
                <a:cs typeface="+mn-cs"/>
              </a:rPr>
              <a:t> delmoment:</a:t>
            </a:r>
          </a:p>
          <a:p>
            <a:pPr marL="0" marR="0" lvl="0" indent="0" algn="l" defTabSz="914400" rtl="0" eaLnBrk="1" fontAlgn="base" latinLnBrk="0" hangingPunct="1">
              <a:lnSpc>
                <a:spcPct val="100000"/>
              </a:lnSpc>
              <a:spcBef>
                <a:spcPct val="20000"/>
              </a:spcBef>
              <a:spcAft>
                <a:spcPct val="0"/>
              </a:spcAft>
              <a:buClr>
                <a:srgbClr val="005C84"/>
              </a:buClr>
              <a:buSzTx/>
              <a:buFontTx/>
              <a:buNone/>
              <a:tabLst/>
              <a:defRPr/>
            </a:pPr>
            <a:endParaRPr kumimoji="0" lang="sv-SE" sz="2000" b="0" i="0" u="none" strike="noStrike" kern="1200" cap="none" spc="0" normalizeH="0" baseline="0" noProof="0" dirty="0">
              <a:ln>
                <a:noFill/>
              </a:ln>
              <a:solidFill>
                <a:srgbClr val="004165"/>
              </a:solidFill>
              <a:effectLst/>
              <a:uLnTx/>
              <a:uFillTx/>
              <a:latin typeface="Arial"/>
              <a:ea typeface="+mn-ea"/>
              <a:cs typeface="+mn-cs"/>
            </a:endParaRPr>
          </a:p>
          <a:p>
            <a:pPr marL="457200" marR="0" lvl="0" indent="-457200" algn="l" defTabSz="896938" rtl="0" eaLnBrk="1" fontAlgn="base" latinLnBrk="0" hangingPunct="1">
              <a:lnSpc>
                <a:spcPct val="100000"/>
              </a:lnSpc>
              <a:spcBef>
                <a:spcPct val="20000"/>
              </a:spcBef>
              <a:spcAft>
                <a:spcPct val="0"/>
              </a:spcAft>
              <a:buClr>
                <a:srgbClr val="005C84"/>
              </a:buClr>
              <a:buSzTx/>
              <a:buFont typeface="+mj-lt"/>
              <a:buAutoNum type="arabicPeriod"/>
              <a:tabLst>
                <a:tab pos="896938" algn="l"/>
                <a:tab pos="1077913" algn="l"/>
              </a:tabLst>
              <a:defRPr/>
            </a:pPr>
            <a:r>
              <a:rPr kumimoji="0" lang="sv-SE" sz="2000" b="0" i="0" u="none" strike="noStrike" kern="1200" cap="none" spc="0" normalizeH="0" baseline="0" noProof="0" dirty="0">
                <a:ln>
                  <a:noFill/>
                </a:ln>
                <a:solidFill>
                  <a:srgbClr val="004165"/>
                </a:solidFill>
                <a:effectLst/>
                <a:uLnTx/>
                <a:uFillTx/>
                <a:latin typeface="Arial"/>
                <a:ea typeface="+mn-ea"/>
                <a:cs typeface="+mn-cs"/>
              </a:rPr>
              <a:t>Gå igenom hela presentationen. Den är utvecklad av Maria Berglund, Hushållningssällskapet Halland. I filen beskrivs Klimatkollen och du får tips på hur du jobbar i beräknings-verktyget.</a:t>
            </a:r>
          </a:p>
          <a:p>
            <a:pPr marL="457200" marR="0" lvl="0" indent="-457200" algn="l" defTabSz="896938" rtl="0" eaLnBrk="1" fontAlgn="base" latinLnBrk="0" hangingPunct="1">
              <a:lnSpc>
                <a:spcPct val="100000"/>
              </a:lnSpc>
              <a:spcBef>
                <a:spcPct val="20000"/>
              </a:spcBef>
              <a:spcAft>
                <a:spcPct val="0"/>
              </a:spcAft>
              <a:buClr>
                <a:srgbClr val="005C84"/>
              </a:buClr>
              <a:buSzTx/>
              <a:buFont typeface="+mj-lt"/>
              <a:buAutoNum type="arabicPeriod"/>
              <a:tabLst>
                <a:tab pos="896938" algn="l"/>
                <a:tab pos="1077913" algn="l"/>
              </a:tabLst>
              <a:defRPr/>
            </a:pPr>
            <a:endParaRPr kumimoji="0" lang="sv-SE" sz="2000" b="0" i="0" u="none" strike="noStrike" kern="1200" cap="none" spc="0" normalizeH="0" baseline="0" noProof="0" dirty="0">
              <a:ln>
                <a:noFill/>
              </a:ln>
              <a:solidFill>
                <a:srgbClr val="004165"/>
              </a:solidFill>
              <a:effectLst/>
              <a:uLnTx/>
              <a:uFillTx/>
              <a:latin typeface="Arial"/>
              <a:ea typeface="+mn-ea"/>
              <a:cs typeface="+mn-cs"/>
            </a:endParaRPr>
          </a:p>
          <a:p>
            <a:pPr marL="457200" marR="0" lvl="0" indent="-457200" algn="l" defTabSz="896938" rtl="0" eaLnBrk="1" fontAlgn="base" latinLnBrk="0" hangingPunct="1">
              <a:lnSpc>
                <a:spcPct val="100000"/>
              </a:lnSpc>
              <a:spcBef>
                <a:spcPct val="20000"/>
              </a:spcBef>
              <a:spcAft>
                <a:spcPct val="0"/>
              </a:spcAft>
              <a:buClr>
                <a:srgbClr val="005C84"/>
              </a:buClr>
              <a:buSzTx/>
              <a:buFont typeface="+mj-lt"/>
              <a:buAutoNum type="arabicPeriod"/>
              <a:tabLst>
                <a:tab pos="896938" algn="l"/>
                <a:tab pos="1077913" algn="l"/>
              </a:tabLst>
              <a:defRPr/>
            </a:pPr>
            <a:r>
              <a:rPr kumimoji="0" lang="sv-SE" sz="2000" b="0" i="0" u="none" strike="noStrike" kern="1200" cap="none" spc="0" normalizeH="0" baseline="0" noProof="0" dirty="0">
                <a:ln>
                  <a:noFill/>
                </a:ln>
                <a:solidFill>
                  <a:srgbClr val="004165"/>
                </a:solidFill>
                <a:effectLst/>
                <a:uLnTx/>
                <a:uFillTx/>
                <a:latin typeface="Arial"/>
                <a:ea typeface="+mn-ea"/>
                <a:cs typeface="+mn-cs"/>
              </a:rPr>
              <a:t>Lägg in </a:t>
            </a:r>
            <a:r>
              <a:rPr kumimoji="0" lang="sv-SE" sz="2000" b="0" i="0" u="none" strike="noStrike" kern="1200" cap="none" spc="0" normalizeH="0" baseline="0" noProof="0" dirty="0" err="1">
                <a:ln>
                  <a:noFill/>
                </a:ln>
                <a:solidFill>
                  <a:srgbClr val="004165"/>
                </a:solidFill>
                <a:effectLst/>
                <a:uLnTx/>
                <a:uFillTx/>
                <a:latin typeface="Arial"/>
                <a:ea typeface="+mn-ea"/>
                <a:cs typeface="+mn-cs"/>
              </a:rPr>
              <a:t>typgården</a:t>
            </a:r>
            <a:r>
              <a:rPr kumimoji="0" lang="sv-SE" sz="2000" b="0" i="0" u="none" strike="noStrike" kern="1200" cap="none" spc="0" normalizeH="0" baseline="0" noProof="0" dirty="0">
                <a:ln>
                  <a:noFill/>
                </a:ln>
                <a:solidFill>
                  <a:srgbClr val="004165"/>
                </a:solidFill>
                <a:effectLst/>
                <a:uLnTx/>
                <a:uFillTx/>
                <a:latin typeface="Arial"/>
                <a:ea typeface="+mn-ea"/>
                <a:cs typeface="+mn-cs"/>
              </a:rPr>
              <a:t> i Vera. </a:t>
            </a:r>
            <a:r>
              <a:rPr kumimoji="0" lang="sv-SE" sz="2000" b="0" i="0" u="none" strike="noStrike" kern="1200" cap="none" spc="0" normalizeH="0" baseline="0" noProof="0" dirty="0" err="1">
                <a:ln>
                  <a:noFill/>
                </a:ln>
                <a:solidFill>
                  <a:srgbClr val="004165"/>
                </a:solidFill>
                <a:effectLst/>
                <a:uLnTx/>
                <a:uFillTx/>
                <a:latin typeface="Arial"/>
                <a:ea typeface="+mn-ea"/>
                <a:cs typeface="+mn-cs"/>
              </a:rPr>
              <a:t>Typgården</a:t>
            </a:r>
            <a:r>
              <a:rPr kumimoji="0" lang="sv-SE" sz="2000" b="0" i="0" u="none" strike="noStrike" kern="1200" cap="none" spc="0" normalizeH="0" baseline="0" noProof="0" dirty="0">
                <a:ln>
                  <a:noFill/>
                </a:ln>
                <a:solidFill>
                  <a:srgbClr val="004165"/>
                </a:solidFill>
                <a:effectLst/>
                <a:uLnTx/>
                <a:uFillTx/>
                <a:latin typeface="Arial"/>
                <a:ea typeface="+mn-ea"/>
                <a:cs typeface="+mn-cs"/>
              </a:rPr>
              <a:t> är en mjölkgård. </a:t>
            </a:r>
          </a:p>
          <a:p>
            <a:pPr marL="457200" marR="0" lvl="0" indent="-457200" algn="l" defTabSz="896938" rtl="0" eaLnBrk="1" fontAlgn="base" latinLnBrk="0" hangingPunct="1">
              <a:lnSpc>
                <a:spcPct val="100000"/>
              </a:lnSpc>
              <a:spcBef>
                <a:spcPct val="20000"/>
              </a:spcBef>
              <a:spcAft>
                <a:spcPct val="0"/>
              </a:spcAft>
              <a:buClr>
                <a:srgbClr val="005C84"/>
              </a:buClr>
              <a:buSzTx/>
              <a:buFont typeface="+mj-lt"/>
              <a:buAutoNum type="arabicPeriod"/>
              <a:tabLst>
                <a:tab pos="896938" algn="l"/>
                <a:tab pos="1077913" algn="l"/>
              </a:tabLst>
              <a:defRPr/>
            </a:pPr>
            <a:endParaRPr kumimoji="0" lang="sv-SE" sz="2000" b="0" i="0" u="none" strike="noStrike" kern="1200" cap="none" spc="0" normalizeH="0" baseline="0" noProof="0" dirty="0">
              <a:ln>
                <a:noFill/>
              </a:ln>
              <a:solidFill>
                <a:srgbClr val="004165"/>
              </a:solidFill>
              <a:effectLst/>
              <a:uLnTx/>
              <a:uFillTx/>
              <a:latin typeface="Arial"/>
              <a:ea typeface="+mn-ea"/>
              <a:cs typeface="+mn-cs"/>
            </a:endParaRPr>
          </a:p>
          <a:p>
            <a:pPr marL="457200" marR="0" lvl="0" indent="-457200" algn="l" defTabSz="896938" rtl="0" eaLnBrk="1" fontAlgn="base" latinLnBrk="0" hangingPunct="1">
              <a:lnSpc>
                <a:spcPct val="100000"/>
              </a:lnSpc>
              <a:spcBef>
                <a:spcPct val="20000"/>
              </a:spcBef>
              <a:spcAft>
                <a:spcPct val="0"/>
              </a:spcAft>
              <a:buClr>
                <a:srgbClr val="005C84"/>
              </a:buClr>
              <a:buSzTx/>
              <a:buFont typeface="+mj-lt"/>
              <a:buAutoNum type="arabicPeriod"/>
              <a:tabLst>
                <a:tab pos="896938" algn="l"/>
                <a:tab pos="1077913" algn="l"/>
              </a:tabLst>
              <a:defRPr/>
            </a:pPr>
            <a:r>
              <a:rPr kumimoji="0" lang="sv-SE" sz="2000" b="0" i="0" u="none" strike="noStrike" kern="1200" cap="none" spc="0" normalizeH="0" baseline="0" noProof="0" dirty="0">
                <a:ln>
                  <a:noFill/>
                </a:ln>
                <a:solidFill>
                  <a:srgbClr val="004165"/>
                </a:solidFill>
                <a:effectLst/>
                <a:uLnTx/>
                <a:uFillTx/>
                <a:latin typeface="Arial"/>
                <a:ea typeface="+mn-ea"/>
                <a:cs typeface="+mn-cs"/>
              </a:rPr>
              <a:t>Gör en beräkning på en egen gård. Vi berättar mera om den sist i presentationen. Du ska även skicka med ett rådgivningsbrev där du tolkar beräkningarna.</a:t>
            </a:r>
          </a:p>
          <a:p>
            <a:pPr marL="342900" marR="0" lvl="0" indent="-342900" algn="l" defTabSz="914400" rtl="0" eaLnBrk="1" fontAlgn="base" latinLnBrk="0" hangingPunct="1">
              <a:lnSpc>
                <a:spcPct val="100000"/>
              </a:lnSpc>
              <a:spcBef>
                <a:spcPct val="20000"/>
              </a:spcBef>
              <a:spcAft>
                <a:spcPct val="0"/>
              </a:spcAft>
              <a:buClr>
                <a:srgbClr val="005C84"/>
              </a:buClr>
              <a:buSzTx/>
              <a:buFontTx/>
              <a:buChar char="›"/>
              <a:tabLst>
                <a:tab pos="896938" algn="l"/>
                <a:tab pos="1077913" algn="l"/>
              </a:tabLst>
              <a:defRPr/>
            </a:pPr>
            <a:endParaRPr kumimoji="0" lang="sv-SE" sz="2000" b="0" i="0" u="none" strike="noStrike" kern="1200" cap="none" spc="0" normalizeH="0" baseline="0" noProof="0" dirty="0">
              <a:ln>
                <a:noFill/>
              </a:ln>
              <a:solidFill>
                <a:srgbClr val="004165"/>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5C84"/>
              </a:buClr>
              <a:buSzTx/>
              <a:buFontTx/>
              <a:buChar char="›"/>
              <a:tabLst/>
              <a:defRPr/>
            </a:pPr>
            <a:endParaRPr kumimoji="0" lang="sv-SE" sz="2000" b="0" i="0" u="none" strike="noStrike" kern="1200" cap="none" spc="0" normalizeH="0" baseline="0" noProof="0" dirty="0">
              <a:ln>
                <a:noFill/>
              </a:ln>
              <a:solidFill>
                <a:srgbClr val="004165"/>
              </a:solidFill>
              <a:effectLst/>
              <a:uLnTx/>
              <a:uFillTx/>
              <a:latin typeface="Arial"/>
              <a:ea typeface="+mn-ea"/>
              <a:cs typeface="+mn-cs"/>
            </a:endParaRPr>
          </a:p>
        </p:txBody>
      </p:sp>
    </p:spTree>
    <p:extLst>
      <p:ext uri="{BB962C8B-B14F-4D97-AF65-F5344CB8AC3E}">
        <p14:creationId xmlns:p14="http://schemas.microsoft.com/office/powerpoint/2010/main" val="339046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189625" y="766676"/>
            <a:ext cx="9085015" cy="539750"/>
          </a:xfrm>
        </p:spPr>
        <p:txBody>
          <a:bodyPr/>
          <a:lstStyle/>
          <a:p>
            <a:r>
              <a:rPr lang="sv-SE" sz="2400" dirty="0"/>
              <a:t>Produkter IN – vart du hittar insatsvarans klimatavtryck</a:t>
            </a:r>
          </a:p>
        </p:txBody>
      </p:sp>
      <p:sp>
        <p:nvSpPr>
          <p:cNvPr id="3" name="Platshållare för innehåll 2"/>
          <p:cNvSpPr>
            <a:spLocks noGrp="1"/>
          </p:cNvSpPr>
          <p:nvPr>
            <p:ph idx="1"/>
          </p:nvPr>
        </p:nvSpPr>
        <p:spPr>
          <a:xfrm>
            <a:off x="2065337" y="2030268"/>
            <a:ext cx="8061325" cy="4176463"/>
          </a:xfrm>
        </p:spPr>
        <p:txBody>
          <a:bodyPr>
            <a:normAutofit/>
          </a:bodyPr>
          <a:lstStyle/>
          <a:p>
            <a:pPr marL="0" indent="0">
              <a:buNone/>
            </a:pPr>
            <a:r>
              <a:rPr lang="sv-SE" sz="1800" dirty="0"/>
              <a:t>Klimatavtrycket för en hel del insatsvaror finns redan i VERA, det gäller:</a:t>
            </a:r>
          </a:p>
          <a:p>
            <a:r>
              <a:rPr lang="sv-SE" sz="1600" dirty="0"/>
              <a:t>All mineralgödsel. För vissa gödselmedel måste du dock manuellt ange om kvävet är producerat med bästa tillgängliga teknik, BAT, (d v s 1 kg N = 3,6 kg CO</a:t>
            </a:r>
            <a:r>
              <a:rPr lang="sv-SE" sz="1600" baseline="-25000" dirty="0"/>
              <a:t>2</a:t>
            </a:r>
            <a:r>
              <a:rPr lang="sv-SE" sz="1600" dirty="0"/>
              <a:t>e, gäller om det är </a:t>
            </a:r>
            <a:r>
              <a:rPr lang="sv-SE" sz="1600" dirty="0" err="1"/>
              <a:t>Yara</a:t>
            </a:r>
            <a:r>
              <a:rPr lang="sv-SE" sz="1600" dirty="0"/>
              <a:t>-gödsel) eller inte (d v s 1 kg N = 6,8 kg CO</a:t>
            </a:r>
            <a:r>
              <a:rPr lang="sv-SE" sz="1600" baseline="-25000" dirty="0"/>
              <a:t>2</a:t>
            </a:r>
            <a:r>
              <a:rPr lang="sv-SE" sz="1600" dirty="0"/>
              <a:t>e, importerad från öst)</a:t>
            </a:r>
          </a:p>
          <a:p>
            <a:r>
              <a:rPr lang="sv-SE" sz="1600" dirty="0"/>
              <a:t>Kraftfoder från Lantmännen (börjar med ”L” i produktlistan). Om gården har annan foderleverantör kan kraftfodrets klimatavtryck approximeras med avtrycket för motsvarande foder från Lantmännen.</a:t>
            </a:r>
          </a:p>
          <a:p>
            <a:r>
              <a:rPr lang="sv-SE" sz="1600" dirty="0"/>
              <a:t>Flera spannmål, soja, rapsfrö, </a:t>
            </a:r>
            <a:r>
              <a:rPr lang="sv-SE" sz="1600" dirty="0" err="1"/>
              <a:t>betfiber</a:t>
            </a:r>
            <a:r>
              <a:rPr lang="sv-SE" sz="1600" dirty="0"/>
              <a:t>, drank och andra ”rena” fodermedel</a:t>
            </a:r>
          </a:p>
          <a:p>
            <a:r>
              <a:rPr lang="sv-SE" sz="1600" dirty="0"/>
              <a:t>Införda ungnöt (separat räknesnurra), gäller både inköpta ungdjur och kvigor som varit på </a:t>
            </a:r>
            <a:r>
              <a:rPr lang="sv-SE" sz="1600" dirty="0" err="1"/>
              <a:t>kvighotell</a:t>
            </a:r>
            <a:r>
              <a:rPr lang="sv-SE" sz="1600" dirty="0"/>
              <a:t>.</a:t>
            </a:r>
          </a:p>
          <a:p>
            <a:r>
              <a:rPr lang="sv-SE" sz="1600" dirty="0"/>
              <a:t>Drivmedel, värme, el (några olika varianter), transporter</a:t>
            </a:r>
          </a:p>
          <a:p>
            <a:pPr marL="0" indent="0">
              <a:buNone/>
            </a:pPr>
            <a:endParaRPr lang="sv-SE" sz="1800" dirty="0"/>
          </a:p>
          <a:p>
            <a:pPr marL="0" indent="0">
              <a:buNone/>
            </a:pPr>
            <a:r>
              <a:rPr lang="sv-SE" sz="1800" dirty="0"/>
              <a:t>Det finns även en lathund om hur man kan hitta eller uppskatta klimatavtryck för insatsvaror på modulsidan för 20A, 20B, 20C &amp; 20D</a:t>
            </a:r>
          </a:p>
        </p:txBody>
      </p:sp>
    </p:spTree>
    <p:extLst>
      <p:ext uri="{BB962C8B-B14F-4D97-AF65-F5344CB8AC3E}">
        <p14:creationId xmlns:p14="http://schemas.microsoft.com/office/powerpoint/2010/main" val="4123165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Hjälpsnurror under Produkter IN</a:t>
            </a:r>
          </a:p>
        </p:txBody>
      </p:sp>
      <p:pic>
        <p:nvPicPr>
          <p:cNvPr id="5122" name="Picture 2" descr="Skärmdump från Vera för att fylla i hjälpsnurro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8097709" y="1453650"/>
            <a:ext cx="2766802"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717342" y="1745613"/>
            <a:ext cx="4874083" cy="1323439"/>
          </a:xfrm>
          <a:prstGeom prst="rect">
            <a:avLst/>
          </a:prstGeom>
          <a:noFill/>
        </p:spPr>
        <p:txBody>
          <a:bodyPr wrap="square" rtlCol="0">
            <a:spAutoFit/>
          </a:bodyPr>
          <a:lstStyle/>
          <a:p>
            <a:r>
              <a:rPr lang="sv-SE" sz="1600" dirty="0">
                <a:solidFill>
                  <a:schemeClr val="accent1"/>
                </a:solidFill>
              </a:rPr>
              <a:t>På vissa produktkort finns det hjälpsnurror för att göra omräkningar eller beräkna en produkts klimatavtryck. Hjälpsnurrorna indikeras med en speciell knapp. När du klickar på knappen öppnas ett nytt fönster… </a:t>
            </a:r>
          </a:p>
        </p:txBody>
      </p:sp>
      <p:cxnSp>
        <p:nvCxnSpPr>
          <p:cNvPr id="6" name="Rak pil 5" descr="Skärmdump från Vera för att fylla i hjälpsnurror."/>
          <p:cNvCxnSpPr>
            <a:cxnSpLocks/>
          </p:cNvCxnSpPr>
          <p:nvPr/>
        </p:nvCxnSpPr>
        <p:spPr>
          <a:xfrm>
            <a:off x="6178858" y="2064117"/>
            <a:ext cx="3178206" cy="6864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3" name="Picture 3" descr="Skärmdump från Vera för att fylla i hjälpsnurr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6071" y="3812250"/>
            <a:ext cx="3112791" cy="222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ruta 9"/>
          <p:cNvSpPr txBox="1"/>
          <p:nvPr/>
        </p:nvSpPr>
        <p:spPr>
          <a:xfrm>
            <a:off x="717342" y="3732402"/>
            <a:ext cx="6034845" cy="2308324"/>
          </a:xfrm>
          <a:prstGeom prst="rect">
            <a:avLst/>
          </a:prstGeom>
          <a:noFill/>
        </p:spPr>
        <p:txBody>
          <a:bodyPr wrap="square" rtlCol="0">
            <a:spAutoFit/>
          </a:bodyPr>
          <a:lstStyle/>
          <a:p>
            <a:r>
              <a:rPr lang="sv-SE" sz="1600" dirty="0">
                <a:solidFill>
                  <a:schemeClr val="accent1"/>
                </a:solidFill>
              </a:rPr>
              <a:t>…</a:t>
            </a:r>
            <a:r>
              <a:rPr lang="sv-SE" sz="1600" b="1" dirty="0">
                <a:solidFill>
                  <a:schemeClr val="accent1"/>
                </a:solidFill>
              </a:rPr>
              <a:t>Ungdjursberäkning</a:t>
            </a:r>
            <a:r>
              <a:rPr lang="sv-SE" sz="1600" dirty="0">
                <a:solidFill>
                  <a:schemeClr val="accent1"/>
                </a:solidFill>
              </a:rPr>
              <a:t> (produkterna Animalier/Nöt/Kalvar, Kvigor, Livdjur, Tjurar)</a:t>
            </a:r>
          </a:p>
          <a:p>
            <a:r>
              <a:rPr lang="sv-SE" sz="1600" dirty="0">
                <a:solidFill>
                  <a:schemeClr val="accent1"/>
                </a:solidFill>
              </a:rPr>
              <a:t>Du behöver veta:</a:t>
            </a:r>
          </a:p>
          <a:p>
            <a:pPr marL="285750" indent="-285750">
              <a:buFont typeface="Arial" panose="020B0604020202020204" pitchFamily="34" charset="0"/>
              <a:buChar char="•"/>
            </a:pPr>
            <a:r>
              <a:rPr lang="sv-SE" sz="1600" dirty="0">
                <a:solidFill>
                  <a:schemeClr val="accent1"/>
                </a:solidFill>
              </a:rPr>
              <a:t>Kategori: kviga/tjur, mjölkras/köttras</a:t>
            </a:r>
          </a:p>
          <a:p>
            <a:pPr marL="285750" indent="-285750">
              <a:buFont typeface="Arial" panose="020B0604020202020204" pitchFamily="34" charset="0"/>
              <a:buChar char="•"/>
            </a:pPr>
            <a:r>
              <a:rPr lang="sv-SE" sz="1600" dirty="0">
                <a:solidFill>
                  <a:schemeClr val="accent1"/>
                </a:solidFill>
              </a:rPr>
              <a:t>Antal djur</a:t>
            </a:r>
          </a:p>
          <a:p>
            <a:pPr marL="285750" indent="-285750">
              <a:buFont typeface="Arial" panose="020B0604020202020204" pitchFamily="34" charset="0"/>
              <a:buChar char="•"/>
            </a:pPr>
            <a:r>
              <a:rPr lang="sv-SE" sz="1600" dirty="0">
                <a:solidFill>
                  <a:schemeClr val="accent1"/>
                </a:solidFill>
              </a:rPr>
              <a:t>Vikt när djuret tas in till gården och </a:t>
            </a:r>
            <a:r>
              <a:rPr lang="sv-SE" sz="1600" dirty="0" err="1">
                <a:solidFill>
                  <a:schemeClr val="accent1"/>
                </a:solidFill>
              </a:rPr>
              <a:t>ev</a:t>
            </a:r>
            <a:r>
              <a:rPr lang="sv-SE" sz="1600" dirty="0">
                <a:solidFill>
                  <a:schemeClr val="accent1"/>
                </a:solidFill>
              </a:rPr>
              <a:t> när det lämnade gården</a:t>
            </a:r>
          </a:p>
          <a:p>
            <a:r>
              <a:rPr lang="sv-SE" sz="1600" dirty="0">
                <a:solidFill>
                  <a:schemeClr val="accent1"/>
                </a:solidFill>
              </a:rPr>
              <a:t>När du matat in uppgifterna klickar du på Överför summa till huvudkort så överförs mängd (kg levandevikt) och klimatavtryck</a:t>
            </a:r>
          </a:p>
        </p:txBody>
      </p:sp>
    </p:spTree>
    <p:extLst>
      <p:ext uri="{BB962C8B-B14F-4D97-AF65-F5344CB8AC3E}">
        <p14:creationId xmlns:p14="http://schemas.microsoft.com/office/powerpoint/2010/main" val="154004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DD6F6E-A9EC-4D05-A122-061A13EB0E93}"/>
              </a:ext>
            </a:extLst>
          </p:cNvPr>
          <p:cNvSpPr>
            <a:spLocks noGrp="1"/>
          </p:cNvSpPr>
          <p:nvPr>
            <p:ph type="title"/>
          </p:nvPr>
        </p:nvSpPr>
        <p:spPr/>
        <p:txBody>
          <a:bodyPr/>
          <a:lstStyle/>
          <a:p>
            <a:r>
              <a:rPr lang="sv-SE" dirty="0"/>
              <a:t>Hjälpsnurror under Produkter IN</a:t>
            </a:r>
          </a:p>
        </p:txBody>
      </p:sp>
      <p:sp>
        <p:nvSpPr>
          <p:cNvPr id="5" name="Rektangel 4">
            <a:extLst>
              <a:ext uri="{FF2B5EF4-FFF2-40B4-BE49-F238E27FC236}">
                <a16:creationId xmlns:a16="http://schemas.microsoft.com/office/drawing/2014/main" id="{22623E3C-811D-4EEC-AD35-2D65185EA936}"/>
              </a:ext>
            </a:extLst>
          </p:cNvPr>
          <p:cNvSpPr/>
          <p:nvPr/>
        </p:nvSpPr>
        <p:spPr>
          <a:xfrm>
            <a:off x="985421" y="1298217"/>
            <a:ext cx="6409678" cy="4524315"/>
          </a:xfrm>
          <a:prstGeom prst="rect">
            <a:avLst/>
          </a:prstGeom>
        </p:spPr>
        <p:txBody>
          <a:bodyPr wrap="square">
            <a:spAutoFit/>
          </a:bodyPr>
          <a:lstStyle/>
          <a:p>
            <a:r>
              <a:rPr lang="sv-SE" dirty="0">
                <a:solidFill>
                  <a:schemeClr val="accent1"/>
                </a:solidFill>
              </a:rPr>
              <a:t>…</a:t>
            </a:r>
            <a:r>
              <a:rPr lang="sv-SE" b="1" dirty="0">
                <a:solidFill>
                  <a:schemeClr val="accent1"/>
                </a:solidFill>
              </a:rPr>
              <a:t>Vägtransportberäkning</a:t>
            </a:r>
            <a:r>
              <a:rPr lang="sv-SE" dirty="0">
                <a:solidFill>
                  <a:schemeClr val="accent1"/>
                </a:solidFill>
              </a:rPr>
              <a:t> (produktgrupp Energi/Transport)</a:t>
            </a:r>
          </a:p>
          <a:p>
            <a:r>
              <a:rPr lang="sv-SE" dirty="0">
                <a:solidFill>
                  <a:schemeClr val="accent1"/>
                </a:solidFill>
              </a:rPr>
              <a:t>Du behöver veta:</a:t>
            </a:r>
          </a:p>
          <a:p>
            <a:pPr marL="171450" indent="-171450">
              <a:buFont typeface="Arial" panose="020B0604020202020204" pitchFamily="34" charset="0"/>
              <a:buChar char="•"/>
            </a:pPr>
            <a:r>
              <a:rPr lang="sv-SE" dirty="0">
                <a:solidFill>
                  <a:schemeClr val="accent1"/>
                </a:solidFill>
              </a:rPr>
              <a:t>Transportslag – välj bland lastbil (3 olika) eller traktor</a:t>
            </a:r>
          </a:p>
          <a:p>
            <a:pPr marL="171450" indent="-171450">
              <a:buFont typeface="Arial" panose="020B0604020202020204" pitchFamily="34" charset="0"/>
              <a:buChar char="•"/>
            </a:pPr>
            <a:r>
              <a:rPr lang="sv-SE" dirty="0">
                <a:solidFill>
                  <a:schemeClr val="accent1"/>
                </a:solidFill>
              </a:rPr>
              <a:t>Mängd som transporterats, kg per år</a:t>
            </a:r>
          </a:p>
          <a:p>
            <a:pPr marL="171450" indent="-171450">
              <a:buFont typeface="Arial" panose="020B0604020202020204" pitchFamily="34" charset="0"/>
              <a:buChar char="•"/>
            </a:pPr>
            <a:r>
              <a:rPr lang="sv-SE" dirty="0">
                <a:solidFill>
                  <a:schemeClr val="accent1"/>
                </a:solidFill>
              </a:rPr>
              <a:t>Avstånd mellan gård och avsändare/mottagare (km)</a:t>
            </a:r>
          </a:p>
          <a:p>
            <a:pPr marL="171450" indent="-171450">
              <a:buFont typeface="Arial" panose="020B0604020202020204" pitchFamily="34" charset="0"/>
              <a:buChar char="•"/>
            </a:pPr>
            <a:r>
              <a:rPr lang="sv-SE" dirty="0">
                <a:solidFill>
                  <a:schemeClr val="accent1"/>
                </a:solidFill>
              </a:rPr>
              <a:t>Om returtransporten från gården går med last (kryssrutan ”Tom retur?” är inte är </a:t>
            </a:r>
            <a:r>
              <a:rPr lang="sv-SE" dirty="0" err="1">
                <a:solidFill>
                  <a:schemeClr val="accent1"/>
                </a:solidFill>
              </a:rPr>
              <a:t>ibockad</a:t>
            </a:r>
            <a:r>
              <a:rPr lang="sv-SE" dirty="0">
                <a:solidFill>
                  <a:schemeClr val="accent1"/>
                </a:solidFill>
              </a:rPr>
              <a:t>, t ex om stallgödsel till biogasanläggning transporteras med samma bil som retur av </a:t>
            </a:r>
            <a:r>
              <a:rPr lang="sv-SE" dirty="0" err="1">
                <a:solidFill>
                  <a:schemeClr val="accent1"/>
                </a:solidFill>
              </a:rPr>
              <a:t>rötrest</a:t>
            </a:r>
            <a:r>
              <a:rPr lang="sv-SE" dirty="0">
                <a:solidFill>
                  <a:schemeClr val="accent1"/>
                </a:solidFill>
              </a:rPr>
              <a:t>) eller utan last (kryssrutan är </a:t>
            </a:r>
            <a:r>
              <a:rPr lang="sv-SE" dirty="0" err="1">
                <a:solidFill>
                  <a:schemeClr val="accent1"/>
                </a:solidFill>
              </a:rPr>
              <a:t>ibockad</a:t>
            </a:r>
            <a:r>
              <a:rPr lang="sv-SE" dirty="0">
                <a:solidFill>
                  <a:schemeClr val="accent1"/>
                </a:solidFill>
              </a:rPr>
              <a:t>). Om returen går med last tas bara intransporten med i beräkningen.</a:t>
            </a:r>
          </a:p>
          <a:p>
            <a:r>
              <a:rPr lang="sv-SE" dirty="0">
                <a:solidFill>
                  <a:schemeClr val="accent1"/>
                </a:solidFill>
              </a:rPr>
              <a:t>Du kan ändra värdet på Fyllnadsgrad, d v s hur stor andel av fordonets kapacitet som utnyttjats. Kapaciteten är det värde (”XX ton”) som visas under Transportslag</a:t>
            </a:r>
          </a:p>
          <a:p>
            <a:r>
              <a:rPr lang="sv-SE" dirty="0">
                <a:solidFill>
                  <a:schemeClr val="accent1"/>
                </a:solidFill>
              </a:rPr>
              <a:t>Snurran beräknar transportarbetet (anges i enheten ton km, d v s mängd gods (ton) *avstånd (km) och klimatavtrycket</a:t>
            </a:r>
          </a:p>
        </p:txBody>
      </p:sp>
      <p:pic>
        <p:nvPicPr>
          <p:cNvPr id="6" name="Picture 4" descr="Skärmdump från Vera för att fylla i hjälpsnurror.">
            <a:extLst>
              <a:ext uri="{FF2B5EF4-FFF2-40B4-BE49-F238E27FC236}">
                <a16:creationId xmlns:a16="http://schemas.microsoft.com/office/drawing/2014/main" id="{055D42DA-B559-4A21-9568-E5D55DD05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424" y="2542223"/>
            <a:ext cx="4666142" cy="163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270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Produkter in - Energianvändning</a:t>
            </a:r>
          </a:p>
        </p:txBody>
      </p:sp>
      <p:sp>
        <p:nvSpPr>
          <p:cNvPr id="3" name="Platshållare för innehåll 2"/>
          <p:cNvSpPr>
            <a:spLocks noGrp="1"/>
          </p:cNvSpPr>
          <p:nvPr>
            <p:ph idx="1"/>
          </p:nvPr>
        </p:nvSpPr>
        <p:spPr>
          <a:xfrm>
            <a:off x="608251" y="1328821"/>
            <a:ext cx="7445090" cy="2861082"/>
          </a:xfrm>
        </p:spPr>
        <p:txBody>
          <a:bodyPr>
            <a:normAutofit/>
          </a:bodyPr>
          <a:lstStyle/>
          <a:p>
            <a:pPr marL="0" indent="0">
              <a:buNone/>
            </a:pPr>
            <a:r>
              <a:rPr lang="sv-SE" sz="1400" dirty="0"/>
              <a:t>Energi kan upplevas som ett främmande ämne och det kan vara svårt att veta vad som är rimliga värden, speciellt för inköpta körslor. Tips: </a:t>
            </a:r>
          </a:p>
          <a:p>
            <a:r>
              <a:rPr lang="sv-SE" sz="1400" dirty="0"/>
              <a:t>Elanvändningen har generellt liten betydelse för gårdens totala klimatavtryck. Om du inte känner till gårdens elförbrukning duger det med en uppskattning.</a:t>
            </a:r>
          </a:p>
          <a:p>
            <a:r>
              <a:rPr lang="sv-SE" sz="1400" dirty="0"/>
              <a:t>I Energikartläggning i VERA, fliken Kartläggning, kan du beräkna dieselåtgång för olika körslor, </a:t>
            </a:r>
            <a:r>
              <a:rPr lang="sv-SE" sz="1400" dirty="0" err="1"/>
              <a:t>bl</a:t>
            </a:r>
            <a:r>
              <a:rPr lang="sv-SE" sz="1400" dirty="0"/>
              <a:t> a fältarbete  </a:t>
            </a:r>
          </a:p>
          <a:p>
            <a:pPr lvl="1"/>
            <a:endParaRPr lang="sv-SE" sz="1400" dirty="0"/>
          </a:p>
        </p:txBody>
      </p:sp>
      <p:pic>
        <p:nvPicPr>
          <p:cNvPr id="2052" name="Picture 4" descr="Skärmdump från Vera för att fylla i energianvändningen.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91773" y="1054477"/>
            <a:ext cx="2751043" cy="288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518435" y="4797151"/>
            <a:ext cx="1690384" cy="830997"/>
          </a:xfrm>
          <a:prstGeom prst="rect">
            <a:avLst/>
          </a:prstGeom>
          <a:noFill/>
        </p:spPr>
        <p:txBody>
          <a:bodyPr wrap="square" rtlCol="0">
            <a:spAutoFit/>
          </a:bodyPr>
          <a:lstStyle/>
          <a:p>
            <a:r>
              <a:rPr lang="sv-SE" sz="1200" dirty="0">
                <a:solidFill>
                  <a:schemeClr val="accent1"/>
                </a:solidFill>
              </a:rPr>
              <a:t>2. Lägg till rad och välj Typ av fältarbete samt Redskap /Arbetsmoment</a:t>
            </a:r>
          </a:p>
        </p:txBody>
      </p:sp>
      <p:sp>
        <p:nvSpPr>
          <p:cNvPr id="8" name="textruta 7"/>
          <p:cNvSpPr txBox="1"/>
          <p:nvPr/>
        </p:nvSpPr>
        <p:spPr>
          <a:xfrm>
            <a:off x="2192179" y="4761596"/>
            <a:ext cx="2895892" cy="1015663"/>
          </a:xfrm>
          <a:prstGeom prst="rect">
            <a:avLst/>
          </a:prstGeom>
          <a:noFill/>
        </p:spPr>
        <p:txBody>
          <a:bodyPr wrap="square" rtlCol="0">
            <a:spAutoFit/>
          </a:bodyPr>
          <a:lstStyle/>
          <a:p>
            <a:r>
              <a:rPr lang="sv-SE" sz="1200" dirty="0">
                <a:solidFill>
                  <a:schemeClr val="accent1"/>
                </a:solidFill>
                <a:latin typeface="+mj-lt"/>
              </a:rPr>
              <a:t>3. Programmet föreslår värde på bränsleförbrukningen antingen per timme eller hektar, beroende på typ av arbete. Här plöjning och majshack per hektar, medan bevattning per timme</a:t>
            </a:r>
          </a:p>
        </p:txBody>
      </p:sp>
      <p:pic>
        <p:nvPicPr>
          <p:cNvPr id="2053" name="Picture 5" descr="Skärmdump från Vera för att fylla i energianvändninge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118" y="3128144"/>
            <a:ext cx="551497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ruta 9"/>
          <p:cNvSpPr txBox="1"/>
          <p:nvPr/>
        </p:nvSpPr>
        <p:spPr>
          <a:xfrm>
            <a:off x="5048093" y="4968764"/>
            <a:ext cx="1944216" cy="830997"/>
          </a:xfrm>
          <a:prstGeom prst="rect">
            <a:avLst/>
          </a:prstGeom>
          <a:noFill/>
        </p:spPr>
        <p:txBody>
          <a:bodyPr wrap="square" rtlCol="0">
            <a:spAutoFit/>
          </a:bodyPr>
          <a:lstStyle/>
          <a:p>
            <a:r>
              <a:rPr lang="sv-SE" sz="1200" dirty="0">
                <a:solidFill>
                  <a:schemeClr val="accent1"/>
                </a:solidFill>
                <a:latin typeface="+mj-lt"/>
              </a:rPr>
              <a:t>4. Ange arbetets omfattning, antingen som hektar (plöjning) eller timmar (bevattning) </a:t>
            </a:r>
          </a:p>
        </p:txBody>
      </p:sp>
      <p:sp>
        <p:nvSpPr>
          <p:cNvPr id="11" name="textruta 10"/>
          <p:cNvSpPr txBox="1"/>
          <p:nvPr/>
        </p:nvSpPr>
        <p:spPr>
          <a:xfrm>
            <a:off x="7117237" y="4853928"/>
            <a:ext cx="1872208" cy="830997"/>
          </a:xfrm>
          <a:prstGeom prst="rect">
            <a:avLst/>
          </a:prstGeom>
          <a:noFill/>
        </p:spPr>
        <p:txBody>
          <a:bodyPr wrap="square" rtlCol="0">
            <a:spAutoFit/>
          </a:bodyPr>
          <a:lstStyle/>
          <a:p>
            <a:r>
              <a:rPr lang="sv-SE" sz="1200" dirty="0">
                <a:solidFill>
                  <a:schemeClr val="accent1"/>
                </a:solidFill>
                <a:latin typeface="+mj-lt"/>
              </a:rPr>
              <a:t>5. Programmet beräknar dieselåtgången. Du får föra över värdet manuellt till Klimatkollen</a:t>
            </a:r>
          </a:p>
        </p:txBody>
      </p:sp>
      <p:sp>
        <p:nvSpPr>
          <p:cNvPr id="5" name="Rektangel med rundade hörn 4" descr="Skärmdump från Vera för att fylla i energianvändningen. "/>
          <p:cNvSpPr/>
          <p:nvPr/>
        </p:nvSpPr>
        <p:spPr>
          <a:xfrm>
            <a:off x="767957" y="3574426"/>
            <a:ext cx="1559867" cy="64807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 name="Rak pil 6" descr="Skärmdump från Vera för att fylla i energianvändningen. "/>
          <p:cNvCxnSpPr>
            <a:stCxn id="4" idx="0"/>
            <a:endCxn id="5" idx="2"/>
          </p:cNvCxnSpPr>
          <p:nvPr/>
        </p:nvCxnSpPr>
        <p:spPr>
          <a:xfrm flipV="1">
            <a:off x="1363627" y="4222498"/>
            <a:ext cx="184264" cy="5746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Rektangel med rundade hörn 14" descr="Skärmdump från Vera för att fylla i energianvändningen. "/>
          <p:cNvSpPr/>
          <p:nvPr/>
        </p:nvSpPr>
        <p:spPr>
          <a:xfrm>
            <a:off x="2847925" y="3492322"/>
            <a:ext cx="650181" cy="73017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med rundade hörn 17" descr="Skärmdump från Vera för att fylla i energianvändningen. "/>
          <p:cNvSpPr/>
          <p:nvPr/>
        </p:nvSpPr>
        <p:spPr>
          <a:xfrm>
            <a:off x="3469989" y="3381732"/>
            <a:ext cx="902098" cy="791997"/>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med rundade hörn 18" descr="Skärmdump från Vera för att fylla i energianvändningen. "/>
          <p:cNvSpPr/>
          <p:nvPr/>
        </p:nvSpPr>
        <p:spPr>
          <a:xfrm>
            <a:off x="4389933" y="3461411"/>
            <a:ext cx="398042" cy="791997"/>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 13" descr="Skärmdump från Vera för att fylla i energianvändningen. "/>
          <p:cNvCxnSpPr>
            <a:stCxn id="8" idx="0"/>
            <a:endCxn id="15" idx="2"/>
          </p:cNvCxnSpPr>
          <p:nvPr/>
        </p:nvCxnSpPr>
        <p:spPr>
          <a:xfrm flipH="1" flipV="1">
            <a:off x="3173016" y="4222498"/>
            <a:ext cx="467109" cy="5390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Rak pil 16" descr="Skärmdump från Vera för att fylla i energianvändningen. "/>
          <p:cNvCxnSpPr>
            <a:stCxn id="10" idx="0"/>
            <a:endCxn id="18" idx="2"/>
          </p:cNvCxnSpPr>
          <p:nvPr/>
        </p:nvCxnSpPr>
        <p:spPr>
          <a:xfrm flipH="1" flipV="1">
            <a:off x="3921038" y="4173729"/>
            <a:ext cx="2099163" cy="79503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Rak pil 20" descr="Skärmdump från Vera för att fylla i energianvändningen. "/>
          <p:cNvCxnSpPr>
            <a:stCxn id="11" idx="0"/>
            <a:endCxn id="19" idx="3"/>
          </p:cNvCxnSpPr>
          <p:nvPr/>
        </p:nvCxnSpPr>
        <p:spPr>
          <a:xfrm flipH="1" flipV="1">
            <a:off x="4787975" y="3857410"/>
            <a:ext cx="3265366" cy="9965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textruta 31"/>
          <p:cNvSpPr txBox="1"/>
          <p:nvPr/>
        </p:nvSpPr>
        <p:spPr>
          <a:xfrm>
            <a:off x="8789128" y="3934798"/>
            <a:ext cx="2233457" cy="1015663"/>
          </a:xfrm>
          <a:prstGeom prst="rect">
            <a:avLst/>
          </a:prstGeom>
          <a:noFill/>
        </p:spPr>
        <p:txBody>
          <a:bodyPr wrap="square" rtlCol="0">
            <a:spAutoFit/>
          </a:bodyPr>
          <a:lstStyle/>
          <a:p>
            <a:r>
              <a:rPr lang="sv-SE" sz="1200" dirty="0">
                <a:solidFill>
                  <a:schemeClr val="accent1"/>
                </a:solidFill>
              </a:rPr>
              <a:t>1. Lägg till nytt kort och välj lämpligt energianvändningsområde. Klicka på symbolen, stäng första </a:t>
            </a:r>
            <a:r>
              <a:rPr lang="sv-SE" sz="1200" dirty="0" err="1">
                <a:solidFill>
                  <a:schemeClr val="accent1"/>
                </a:solidFill>
              </a:rPr>
              <a:t>popup</a:t>
            </a:r>
            <a:r>
              <a:rPr lang="sv-SE" sz="1200" dirty="0">
                <a:solidFill>
                  <a:schemeClr val="accent1"/>
                </a:solidFill>
              </a:rPr>
              <a:t>-fönstret</a:t>
            </a:r>
          </a:p>
        </p:txBody>
      </p:sp>
      <p:cxnSp>
        <p:nvCxnSpPr>
          <p:cNvPr id="29" name="Rak pil 28" descr="Skärmdump från Vera för att fylla i energianvändningen. "/>
          <p:cNvCxnSpPr>
            <a:stCxn id="32" idx="0"/>
          </p:cNvCxnSpPr>
          <p:nvPr/>
        </p:nvCxnSpPr>
        <p:spPr>
          <a:xfrm flipV="1">
            <a:off x="9905857" y="3068962"/>
            <a:ext cx="250309" cy="8658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38651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31705" y="260648"/>
            <a:ext cx="6693371" cy="539750"/>
          </a:xfrm>
        </p:spPr>
        <p:txBody>
          <a:bodyPr/>
          <a:lstStyle/>
          <a:p>
            <a:r>
              <a:rPr lang="sv-SE" sz="2400" dirty="0"/>
              <a:t>Produkter in – biprodukter till </a:t>
            </a:r>
            <a:br>
              <a:rPr lang="sv-SE" sz="2400" dirty="0"/>
            </a:br>
            <a:r>
              <a:rPr lang="sv-SE" sz="2400" dirty="0"/>
              <a:t>foder (vassle etc.), införd stallgödsel etc.</a:t>
            </a:r>
          </a:p>
        </p:txBody>
      </p:sp>
      <p:sp>
        <p:nvSpPr>
          <p:cNvPr id="4" name="Platshållare för innehåll 3"/>
          <p:cNvSpPr>
            <a:spLocks noGrp="1"/>
          </p:cNvSpPr>
          <p:nvPr>
            <p:ph idx="1"/>
          </p:nvPr>
        </p:nvSpPr>
        <p:spPr>
          <a:xfrm>
            <a:off x="275208" y="1384917"/>
            <a:ext cx="10534007" cy="3460136"/>
          </a:xfrm>
        </p:spPr>
        <p:txBody>
          <a:bodyPr/>
          <a:lstStyle/>
          <a:p>
            <a:pPr marL="0" indent="0">
              <a:buNone/>
            </a:pPr>
            <a:r>
              <a:rPr lang="sv-SE" sz="1400" dirty="0"/>
              <a:t>Vissa insatsvaror kommer från processer som ger många produkter och där andra produkter får bära all miljöpåverkan som skett tidigare i livscykeln. Det gäller t ex vassle där osten får bära miljöpåverkan från mjölkproduktionen och förädling av mjölken. Det gäller även införd stallgödsel där alla emissioner som skett fram t o m lagret tillskrivs djurhållningen (denna gränsdragning görs även i andra beräkningsdelar i VERA). </a:t>
            </a:r>
          </a:p>
          <a:p>
            <a:pPr marL="0" indent="0">
              <a:buNone/>
            </a:pPr>
            <a:r>
              <a:rPr lang="sv-SE" sz="1400" dirty="0"/>
              <a:t>Dessa insatsvaror ska dock tillskrivas de växthusgasutsläpp som skett för att processa dem (t ex </a:t>
            </a:r>
            <a:r>
              <a:rPr lang="sv-SE" sz="1400" dirty="0" err="1"/>
              <a:t>ev</a:t>
            </a:r>
            <a:r>
              <a:rPr lang="sv-SE" sz="1400" dirty="0"/>
              <a:t> torkning) samt för att transportera dem till gården. Använd hjälpsnurran för transporter (se föregående bild) för att beräkna transportens klimatkostnad. </a:t>
            </a:r>
          </a:p>
          <a:p>
            <a:pPr marL="0" indent="0">
              <a:buNone/>
            </a:pPr>
            <a:r>
              <a:rPr lang="sv-SE" sz="1400" dirty="0"/>
              <a:t>Exempel: Gården tar in 100 000 kg </a:t>
            </a:r>
            <a:r>
              <a:rPr lang="sv-SE" sz="1400" dirty="0" err="1"/>
              <a:t>nötflyt</a:t>
            </a:r>
            <a:r>
              <a:rPr lang="sv-SE" sz="1400" dirty="0"/>
              <a:t> som körts 12 km med lastbil (bild 1). Lägg in ett kort för </a:t>
            </a:r>
            <a:r>
              <a:rPr lang="sv-SE" sz="1400" dirty="0" err="1"/>
              <a:t>nötflyt</a:t>
            </a:r>
            <a:r>
              <a:rPr lang="sv-SE" sz="1400" dirty="0"/>
              <a:t> och ett för transport, använd hjälpsnurran för att beräkna utsläppen från transport. Överför resultatet till huvudkortet. För att koppla ihop transporten med flytgödselkortet kan du föra över klimatavtrycksvärdet (81 kg CO</a:t>
            </a:r>
            <a:r>
              <a:rPr lang="sv-SE" sz="1400" baseline="-25000" dirty="0"/>
              <a:t>2</a:t>
            </a:r>
            <a:r>
              <a:rPr lang="sv-SE" sz="1400" dirty="0"/>
              <a:t>e/100 000 kg </a:t>
            </a:r>
            <a:r>
              <a:rPr lang="sv-SE" sz="1400" dirty="0" err="1"/>
              <a:t>nötflyt</a:t>
            </a:r>
            <a:r>
              <a:rPr lang="sv-SE" sz="1400" dirty="0"/>
              <a:t> = 0,00081 kg CO</a:t>
            </a:r>
            <a:r>
              <a:rPr lang="sv-SE" sz="1400" baseline="-25000" dirty="0"/>
              <a:t>2</a:t>
            </a:r>
            <a:r>
              <a:rPr lang="sv-SE" sz="1400" dirty="0"/>
              <a:t>e/kg </a:t>
            </a:r>
            <a:r>
              <a:rPr lang="sv-SE" sz="1400" dirty="0" err="1"/>
              <a:t>nötflyt</a:t>
            </a:r>
            <a:r>
              <a:rPr lang="sv-SE" sz="1400" dirty="0"/>
              <a:t>) till flytgödselkortet (bild 2). Ta sedan bort transportkortet för att undvika dubbelräkning.  </a:t>
            </a:r>
          </a:p>
          <a:p>
            <a:pPr marL="0" indent="0">
              <a:buNone/>
            </a:pPr>
            <a:endParaRPr lang="sv-SE" sz="1400" dirty="0"/>
          </a:p>
        </p:txBody>
      </p:sp>
      <p:pic>
        <p:nvPicPr>
          <p:cNvPr id="5124" name="Picture 4" descr="Skärmdump från Vera för att fylla i biprodukter.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556725" y="3966440"/>
            <a:ext cx="2618557" cy="2383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descr="Skärmdump från Vera för att fylla i biprodukter.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82785" y="3966440"/>
            <a:ext cx="3960439" cy="254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1949130" y="6482582"/>
            <a:ext cx="753732" cy="338554"/>
          </a:xfrm>
          <a:prstGeom prst="rect">
            <a:avLst/>
          </a:prstGeom>
        </p:spPr>
        <p:txBody>
          <a:bodyPr wrap="none">
            <a:spAutoFit/>
          </a:bodyPr>
          <a:lstStyle/>
          <a:p>
            <a:r>
              <a:rPr lang="sv-SE" sz="1600" dirty="0">
                <a:solidFill>
                  <a:schemeClr val="accent1"/>
                </a:solidFill>
                <a:latin typeface="+mj-lt"/>
              </a:rPr>
              <a:t> Bild 1</a:t>
            </a:r>
          </a:p>
        </p:txBody>
      </p:sp>
      <p:sp>
        <p:nvSpPr>
          <p:cNvPr id="12" name="Rektangel 11"/>
          <p:cNvSpPr/>
          <p:nvPr/>
        </p:nvSpPr>
        <p:spPr>
          <a:xfrm>
            <a:off x="9866004" y="6428074"/>
            <a:ext cx="753732" cy="338554"/>
          </a:xfrm>
          <a:prstGeom prst="rect">
            <a:avLst/>
          </a:prstGeom>
        </p:spPr>
        <p:txBody>
          <a:bodyPr wrap="none">
            <a:spAutoFit/>
          </a:bodyPr>
          <a:lstStyle/>
          <a:p>
            <a:r>
              <a:rPr lang="sv-SE" sz="1600" dirty="0">
                <a:solidFill>
                  <a:schemeClr val="accent1"/>
                </a:solidFill>
              </a:rPr>
              <a:t> Bild 2</a:t>
            </a:r>
          </a:p>
        </p:txBody>
      </p:sp>
    </p:spTree>
    <p:extLst>
      <p:ext uri="{BB962C8B-B14F-4D97-AF65-F5344CB8AC3E}">
        <p14:creationId xmlns:p14="http://schemas.microsoft.com/office/powerpoint/2010/main" val="4172727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Fliken Produkter UT</a:t>
            </a:r>
          </a:p>
        </p:txBody>
      </p:sp>
      <p:sp>
        <p:nvSpPr>
          <p:cNvPr id="4" name="textruta 3"/>
          <p:cNvSpPr txBox="1"/>
          <p:nvPr/>
        </p:nvSpPr>
        <p:spPr>
          <a:xfrm>
            <a:off x="1746914" y="1613030"/>
            <a:ext cx="4824536" cy="4616648"/>
          </a:xfrm>
          <a:prstGeom prst="rect">
            <a:avLst/>
          </a:prstGeom>
          <a:noFill/>
        </p:spPr>
        <p:txBody>
          <a:bodyPr wrap="square" rtlCol="0">
            <a:spAutoFit/>
          </a:bodyPr>
          <a:lstStyle/>
          <a:p>
            <a:r>
              <a:rPr lang="sv-SE" sz="1400" dirty="0">
                <a:solidFill>
                  <a:schemeClr val="accent1"/>
                </a:solidFill>
              </a:rPr>
              <a:t>Här anger du mängden produkter som lämnar gården (cellen ”Ut från gården”, gäller alla huvudgrupper) samt mängden grödor från egen växtodling som används på gården som foder, strö och för uppvärmning (t ex cellen ”Mängd från </a:t>
            </a:r>
            <a:r>
              <a:rPr lang="sv-SE" sz="1400" dirty="0" err="1">
                <a:solidFill>
                  <a:schemeClr val="accent1"/>
                </a:solidFill>
              </a:rPr>
              <a:t>vo</a:t>
            </a:r>
            <a:r>
              <a:rPr lang="sv-SE" sz="1400" dirty="0">
                <a:solidFill>
                  <a:schemeClr val="accent1"/>
                </a:solidFill>
              </a:rPr>
              <a:t> till djur”). Det senare gäller bara produkter ur huvudgrupp Vegetabilier och Strömedel.</a:t>
            </a:r>
          </a:p>
          <a:p>
            <a:endParaRPr lang="sv-SE" sz="1400" dirty="0">
              <a:solidFill>
                <a:schemeClr val="accent1"/>
              </a:solidFill>
            </a:endParaRPr>
          </a:p>
          <a:p>
            <a:r>
              <a:rPr lang="sv-SE" sz="1400" dirty="0">
                <a:solidFill>
                  <a:schemeClr val="accent1"/>
                </a:solidFill>
              </a:rPr>
              <a:t>Vissa uppgifter används i klimatavtrycksberäkningen, nämligen:</a:t>
            </a:r>
          </a:p>
          <a:p>
            <a:pPr marL="285750" indent="-285750">
              <a:buFont typeface="Arial" panose="020B0604020202020204" pitchFamily="34" charset="0"/>
              <a:buChar char="•"/>
            </a:pPr>
            <a:r>
              <a:rPr lang="sv-SE" sz="1400" dirty="0">
                <a:solidFill>
                  <a:schemeClr val="accent1"/>
                </a:solidFill>
              </a:rPr>
              <a:t>För att ta fram några av nyckeltalen (fliken Resultat),    t ex andel levererad mjölk av producerad mjölk eller för att i speciella fall beräkna klimatavtrycket per kg produkt (om gården bara levererar en typ av produkt)</a:t>
            </a:r>
          </a:p>
          <a:p>
            <a:endParaRPr lang="sv-SE" sz="1400" dirty="0">
              <a:solidFill>
                <a:schemeClr val="accent1"/>
              </a:solidFill>
            </a:endParaRPr>
          </a:p>
          <a:p>
            <a:r>
              <a:rPr lang="sv-SE" sz="1400" dirty="0">
                <a:solidFill>
                  <a:schemeClr val="accent1"/>
                </a:solidFill>
              </a:rPr>
              <a:t>Ta alltid för vana att fylla i Produkter ut så fullständigt som möjligt, även foder till egna djur! Det kommer att hjälpa dig att bedöma om indata är rimliga, t ex om du verkligen fått med allt foder till djuren. Väljer du att allokera gårdens växthusgasutsläpp mellan sålda produkter är det nödvändigt att Produkter ut är fullständigt ifyllt. Då behöver du även ha fyllt i ett ekonomiskt värde på produkten.</a:t>
            </a:r>
          </a:p>
        </p:txBody>
      </p:sp>
      <p:pic>
        <p:nvPicPr>
          <p:cNvPr id="5" name="Bildobjekt 4" descr="Skärmdump från Vera för att fylla i produkter ut. "/>
          <p:cNvPicPr>
            <a:picLocks noChangeAspect="1"/>
          </p:cNvPicPr>
          <p:nvPr/>
        </p:nvPicPr>
        <p:blipFill rotWithShape="1">
          <a:blip r:embed="rId2"/>
          <a:srcRect l="25122"/>
          <a:stretch/>
        </p:blipFill>
        <p:spPr>
          <a:xfrm>
            <a:off x="7558845" y="1413386"/>
            <a:ext cx="3722352" cy="5015937"/>
          </a:xfrm>
          <a:prstGeom prst="rect">
            <a:avLst/>
          </a:prstGeom>
        </p:spPr>
      </p:pic>
    </p:spTree>
    <p:extLst>
      <p:ext uri="{BB962C8B-B14F-4D97-AF65-F5344CB8AC3E}">
        <p14:creationId xmlns:p14="http://schemas.microsoft.com/office/powerpoint/2010/main" val="703025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kärmdump från Vera för att fylla i produkter ut."/>
          <p:cNvPicPr>
            <a:picLocks noChangeAspect="1"/>
          </p:cNvPicPr>
          <p:nvPr/>
        </p:nvPicPr>
        <p:blipFill>
          <a:blip r:embed="rId2"/>
          <a:stretch>
            <a:fillRect/>
          </a:stretch>
        </p:blipFill>
        <p:spPr>
          <a:xfrm>
            <a:off x="3883732" y="2026935"/>
            <a:ext cx="4789751" cy="2651752"/>
          </a:xfrm>
          <a:prstGeom prst="rect">
            <a:avLst/>
          </a:prstGeom>
        </p:spPr>
      </p:pic>
      <p:sp>
        <p:nvSpPr>
          <p:cNvPr id="2" name="Rubrik 1"/>
          <p:cNvSpPr>
            <a:spLocks noGrp="1"/>
          </p:cNvSpPr>
          <p:nvPr>
            <p:ph type="title"/>
          </p:nvPr>
        </p:nvSpPr>
        <p:spPr>
          <a:xfrm>
            <a:off x="3071665" y="332656"/>
            <a:ext cx="7053411" cy="539750"/>
          </a:xfrm>
        </p:spPr>
        <p:txBody>
          <a:bodyPr/>
          <a:lstStyle/>
          <a:p>
            <a:r>
              <a:rPr lang="sv-SE" sz="2400" dirty="0"/>
              <a:t>Produkter ut – hur ska korten fyllas i (I)?</a:t>
            </a:r>
          </a:p>
        </p:txBody>
      </p:sp>
      <p:sp>
        <p:nvSpPr>
          <p:cNvPr id="6" name="textruta 5"/>
          <p:cNvSpPr txBox="1"/>
          <p:nvPr/>
        </p:nvSpPr>
        <p:spPr>
          <a:xfrm>
            <a:off x="9456689" y="3406726"/>
            <a:ext cx="2457403" cy="954107"/>
          </a:xfrm>
          <a:prstGeom prst="rect">
            <a:avLst/>
          </a:prstGeom>
          <a:solidFill>
            <a:srgbClr val="FFFFFF">
              <a:alpha val="40000"/>
            </a:srgbClr>
          </a:solidFill>
        </p:spPr>
        <p:txBody>
          <a:bodyPr wrap="square" rtlCol="0">
            <a:spAutoFit/>
          </a:bodyPr>
          <a:lstStyle/>
          <a:p>
            <a:r>
              <a:rPr lang="sv-SE" sz="1400" b="1" dirty="0">
                <a:solidFill>
                  <a:schemeClr val="accent1"/>
                </a:solidFill>
              </a:rPr>
              <a:t>Omräkning till kg ECM: </a:t>
            </a:r>
            <a:r>
              <a:rPr lang="sv-SE" sz="1400" dirty="0">
                <a:solidFill>
                  <a:schemeClr val="accent1"/>
                </a:solidFill>
              </a:rPr>
              <a:t>Klicka på symbolen om du behöver hjälp med att räkna om kg mjölk till kg ECM </a:t>
            </a:r>
          </a:p>
        </p:txBody>
      </p:sp>
      <p:sp>
        <p:nvSpPr>
          <p:cNvPr id="7" name="textruta 6"/>
          <p:cNvSpPr txBox="1"/>
          <p:nvPr/>
        </p:nvSpPr>
        <p:spPr>
          <a:xfrm>
            <a:off x="180248" y="1489521"/>
            <a:ext cx="4032448" cy="1169551"/>
          </a:xfrm>
          <a:prstGeom prst="rect">
            <a:avLst/>
          </a:prstGeom>
          <a:noFill/>
        </p:spPr>
        <p:txBody>
          <a:bodyPr wrap="square" rtlCol="0">
            <a:spAutoFit/>
          </a:bodyPr>
          <a:lstStyle/>
          <a:p>
            <a:r>
              <a:rPr lang="sv-SE" sz="1400" b="1" dirty="0">
                <a:solidFill>
                  <a:schemeClr val="accent1"/>
                </a:solidFill>
              </a:rPr>
              <a:t>Mängd:</a:t>
            </a:r>
            <a:r>
              <a:rPr lang="sv-SE" sz="1400" dirty="0">
                <a:solidFill>
                  <a:schemeClr val="accent1"/>
                </a:solidFill>
              </a:rPr>
              <a:t> ”Ut från gården” avser mängden som avyttrats. ”Mängd från </a:t>
            </a:r>
            <a:r>
              <a:rPr lang="sv-SE" sz="1400" dirty="0" err="1">
                <a:solidFill>
                  <a:schemeClr val="accent1"/>
                </a:solidFill>
              </a:rPr>
              <a:t>vo</a:t>
            </a:r>
            <a:r>
              <a:rPr lang="sv-SE" sz="1400" dirty="0">
                <a:solidFill>
                  <a:schemeClr val="accent1"/>
                </a:solidFill>
              </a:rPr>
              <a:t> till djur” avser mängden som går från egen växtodling till djuren/in i stallet. Värdet i de två cellerna summeras i cellen Total</a:t>
            </a:r>
          </a:p>
        </p:txBody>
      </p:sp>
      <p:sp>
        <p:nvSpPr>
          <p:cNvPr id="12" name="textruta 11"/>
          <p:cNvSpPr txBox="1"/>
          <p:nvPr/>
        </p:nvSpPr>
        <p:spPr>
          <a:xfrm>
            <a:off x="91127" y="2953688"/>
            <a:ext cx="3682866" cy="1384995"/>
          </a:xfrm>
          <a:prstGeom prst="rect">
            <a:avLst/>
          </a:prstGeom>
          <a:noFill/>
        </p:spPr>
        <p:txBody>
          <a:bodyPr wrap="square" rtlCol="0">
            <a:spAutoFit/>
          </a:bodyPr>
          <a:lstStyle/>
          <a:p>
            <a:r>
              <a:rPr lang="sv-SE" sz="1400" b="1" dirty="0">
                <a:solidFill>
                  <a:schemeClr val="accent1"/>
                </a:solidFill>
              </a:rPr>
              <a:t>Eget foder</a:t>
            </a:r>
            <a:r>
              <a:rPr lang="sv-SE" sz="1400" dirty="0">
                <a:solidFill>
                  <a:schemeClr val="accent1"/>
                </a:solidFill>
              </a:rPr>
              <a:t>: Välj Huvudgrupp Vegetabilier när du ska lägga in grödor som går som eget foder! Fodren finns även med i huvudgrupp Fodermedel, men då är det inte möjligt att ange hur stor andel av skörden som går till egna djur.</a:t>
            </a:r>
          </a:p>
        </p:txBody>
      </p:sp>
      <p:sp>
        <p:nvSpPr>
          <p:cNvPr id="13" name="textruta 12"/>
          <p:cNvSpPr txBox="1"/>
          <p:nvPr/>
        </p:nvSpPr>
        <p:spPr>
          <a:xfrm>
            <a:off x="1675148" y="4987334"/>
            <a:ext cx="9643879" cy="1815882"/>
          </a:xfrm>
          <a:prstGeom prst="rect">
            <a:avLst/>
          </a:prstGeom>
          <a:noFill/>
        </p:spPr>
        <p:txBody>
          <a:bodyPr wrap="square" rtlCol="0">
            <a:spAutoFit/>
          </a:bodyPr>
          <a:lstStyle/>
          <a:p>
            <a:r>
              <a:rPr lang="sv-SE" sz="1400" b="1" dirty="0">
                <a:solidFill>
                  <a:schemeClr val="accent1"/>
                </a:solidFill>
              </a:rPr>
              <a:t>Kryssrutorna: </a:t>
            </a:r>
            <a:r>
              <a:rPr lang="sv-SE" sz="1400" dirty="0">
                <a:solidFill>
                  <a:schemeClr val="accent1"/>
                </a:solidFill>
              </a:rPr>
              <a:t>Om du ska göra fler beräkningar för samma alternativ, t ex en växtnäringsbalans, behöver du kolla så att kryssrutorna är rätt ifyllda:</a:t>
            </a:r>
          </a:p>
          <a:p>
            <a:pPr marL="171450" indent="-171450">
              <a:buFont typeface="Arial" panose="020B0604020202020204" pitchFamily="34" charset="0"/>
              <a:buChar char="•"/>
            </a:pPr>
            <a:r>
              <a:rPr lang="sv-SE" sz="1400" dirty="0" err="1">
                <a:solidFill>
                  <a:schemeClr val="accent1"/>
                </a:solidFill>
              </a:rPr>
              <a:t>Ibockad</a:t>
            </a:r>
            <a:r>
              <a:rPr lang="sv-SE" sz="1400" dirty="0">
                <a:solidFill>
                  <a:schemeClr val="accent1"/>
                </a:solidFill>
              </a:rPr>
              <a:t> ruta = produkten tas med i aktuell beräkning/flik.</a:t>
            </a:r>
          </a:p>
          <a:p>
            <a:pPr marL="171450" indent="-171450">
              <a:buFont typeface="Arial" panose="020B0604020202020204" pitchFamily="34" charset="0"/>
              <a:buChar char="•"/>
            </a:pPr>
            <a:r>
              <a:rPr lang="sv-SE" sz="1400" dirty="0">
                <a:solidFill>
                  <a:schemeClr val="accent1"/>
                </a:solidFill>
              </a:rPr>
              <a:t>”</a:t>
            </a:r>
            <a:r>
              <a:rPr lang="sv-SE" sz="1400" dirty="0" err="1">
                <a:solidFill>
                  <a:schemeClr val="accent1"/>
                </a:solidFill>
              </a:rPr>
              <a:t>Utgråad</a:t>
            </a:r>
            <a:r>
              <a:rPr lang="sv-SE" sz="1400" dirty="0">
                <a:solidFill>
                  <a:schemeClr val="accent1"/>
                </a:solidFill>
              </a:rPr>
              <a:t>” ruta och text = ej relevant för aktuell produkt, alternativt du har inte möjlighet att ändra valet.</a:t>
            </a:r>
          </a:p>
          <a:p>
            <a:r>
              <a:rPr lang="sv-SE" sz="1400" dirty="0">
                <a:solidFill>
                  <a:schemeClr val="accent1"/>
                </a:solidFill>
              </a:rPr>
              <a:t>Om du lagt in en produkt som används i fler beräkningar och väljer att ta bort produkten får du en fråga om vart produkten ska tas bort. Välj de alternativ som passar. </a:t>
            </a:r>
          </a:p>
          <a:p>
            <a:r>
              <a:rPr lang="sv-SE" sz="1400" dirty="0">
                <a:solidFill>
                  <a:schemeClr val="accent1"/>
                </a:solidFill>
              </a:rPr>
              <a:t>Om du lagt in en produkt i t ex Växtnäringsbalansen och den inte syns i Klimatkollen beror det troligtvis på att du inte bockat för att produkten ska tas med i Klimatkollen. Gå då tillbaks till Växtnäringsbalansen och kryssa i rätt ruta.</a:t>
            </a:r>
          </a:p>
        </p:txBody>
      </p:sp>
      <p:cxnSp>
        <p:nvCxnSpPr>
          <p:cNvPr id="10" name="Rak pil 9" descr="Skärmdump från Vera för att fylla i produkter ut."/>
          <p:cNvCxnSpPr>
            <a:cxnSpLocks/>
          </p:cNvCxnSpPr>
          <p:nvPr/>
        </p:nvCxnSpPr>
        <p:spPr>
          <a:xfrm>
            <a:off x="2628033" y="2387548"/>
            <a:ext cx="2358748" cy="898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Rak pil 14" descr="Skärmdump från Vera för att fylla i produkter ut."/>
          <p:cNvCxnSpPr>
            <a:cxnSpLocks/>
          </p:cNvCxnSpPr>
          <p:nvPr/>
        </p:nvCxnSpPr>
        <p:spPr>
          <a:xfrm flipV="1">
            <a:off x="3255883" y="3484118"/>
            <a:ext cx="1120808" cy="54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Rak pil 18" descr="Skärmdump från Vera för att fylla i produkter ut."/>
          <p:cNvCxnSpPr>
            <a:cxnSpLocks/>
            <a:stCxn id="6" idx="1"/>
          </p:cNvCxnSpPr>
          <p:nvPr/>
        </p:nvCxnSpPr>
        <p:spPr>
          <a:xfrm flipH="1" flipV="1">
            <a:off x="7777829" y="3385190"/>
            <a:ext cx="1678860" cy="498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Rak pil 20" descr="Skärmdump från Vera för att fylla i produkter ut."/>
          <p:cNvCxnSpPr>
            <a:cxnSpLocks/>
          </p:cNvCxnSpPr>
          <p:nvPr/>
        </p:nvCxnSpPr>
        <p:spPr>
          <a:xfrm flipV="1">
            <a:off x="5859262" y="4197170"/>
            <a:ext cx="637825" cy="5916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529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kärmdump från Vera för att fylla i produkter u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422" r="26727" b="48042"/>
          <a:stretch/>
        </p:blipFill>
        <p:spPr bwMode="auto">
          <a:xfrm>
            <a:off x="3015544" y="2737693"/>
            <a:ext cx="5906770" cy="174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a:xfrm>
            <a:off x="3071665" y="332656"/>
            <a:ext cx="7053411" cy="539750"/>
          </a:xfrm>
        </p:spPr>
        <p:txBody>
          <a:bodyPr/>
          <a:lstStyle/>
          <a:p>
            <a:r>
              <a:rPr lang="sv-SE" sz="2400" dirty="0"/>
              <a:t>Produkter ut – hur ska korten fyllas i (II)?</a:t>
            </a:r>
          </a:p>
        </p:txBody>
      </p:sp>
      <p:sp>
        <p:nvSpPr>
          <p:cNvPr id="7" name="textruta 6"/>
          <p:cNvSpPr txBox="1"/>
          <p:nvPr/>
        </p:nvSpPr>
        <p:spPr>
          <a:xfrm>
            <a:off x="1972802" y="4650420"/>
            <a:ext cx="7992888" cy="1938992"/>
          </a:xfrm>
          <a:prstGeom prst="rect">
            <a:avLst/>
          </a:prstGeom>
          <a:noFill/>
        </p:spPr>
        <p:txBody>
          <a:bodyPr wrap="square" numCol="2" spcCol="180000" rtlCol="0">
            <a:spAutoFit/>
          </a:bodyPr>
          <a:lstStyle/>
          <a:p>
            <a:r>
              <a:rPr lang="sv-SE" sz="1200" b="1" dirty="0">
                <a:solidFill>
                  <a:schemeClr val="accent1"/>
                </a:solidFill>
              </a:rPr>
              <a:t>Avyttrad stallgödsel: </a:t>
            </a:r>
            <a:r>
              <a:rPr lang="sv-SE" sz="1200" dirty="0">
                <a:solidFill>
                  <a:schemeClr val="accent1"/>
                </a:solidFill>
              </a:rPr>
              <a:t>Läggs som en Produkt ut.</a:t>
            </a:r>
          </a:p>
          <a:p>
            <a:r>
              <a:rPr lang="sv-SE" sz="1200" dirty="0">
                <a:solidFill>
                  <a:schemeClr val="accent1"/>
                </a:solidFill>
              </a:rPr>
              <a:t>Obs! Du måste dock kontrollera så att mängden N som avyttras blir rimlig! I tabellen Kväveförluster under fliken Resultat, sammanställs kväveinnehållet i gödseln som produceras, tas in, sprids och avyttras från gården. Om du behöver justera mängden N i avyttrad gödsel gör du det genom att ändra mängden stallgödsel (kg) och/eller kvävekoncentrationen (% N-</a:t>
            </a:r>
            <a:r>
              <a:rPr lang="sv-SE" sz="1200" dirty="0" err="1">
                <a:solidFill>
                  <a:schemeClr val="accent1"/>
                </a:solidFill>
              </a:rPr>
              <a:t>tot</a:t>
            </a:r>
            <a:r>
              <a:rPr lang="sv-SE" sz="1200" dirty="0">
                <a:solidFill>
                  <a:schemeClr val="accent1"/>
                </a:solidFill>
              </a:rPr>
              <a:t>) på relevant kort i Produkter ut.</a:t>
            </a:r>
          </a:p>
          <a:p>
            <a:r>
              <a:rPr lang="sv-SE" sz="1200" dirty="0">
                <a:solidFill>
                  <a:schemeClr val="accent1"/>
                </a:solidFill>
              </a:rPr>
              <a:t> </a:t>
            </a:r>
          </a:p>
          <a:p>
            <a:r>
              <a:rPr lang="sv-SE" sz="1200" dirty="0">
                <a:solidFill>
                  <a:schemeClr val="accent1"/>
                </a:solidFill>
              </a:rPr>
              <a:t>Mängden N som avyttrats påverkar lustgasberäkningen. Om mängden N i avyttrad gödsel överstiger mängden N som fanns i stallgödseln efter lager blir det ett negativt värde på mängden N som är kvar för spridning, och lustgasavgången från mark samt spridningsförlusterna blir därmed negativa. </a:t>
            </a:r>
          </a:p>
          <a:p>
            <a:endParaRPr lang="sv-SE" sz="1200" dirty="0">
              <a:solidFill>
                <a:schemeClr val="accent1"/>
              </a:solidFill>
            </a:endParaRPr>
          </a:p>
          <a:p>
            <a:r>
              <a:rPr lang="sv-SE" sz="1200" dirty="0">
                <a:solidFill>
                  <a:schemeClr val="accent1"/>
                </a:solidFill>
              </a:rPr>
              <a:t>I Stallgödselberäkningen i Stank in Mind kunde man lägga in ”avyttring” som ett spridningsalternativ, men denna möjlighet finns inte längre kvar.</a:t>
            </a:r>
          </a:p>
        </p:txBody>
      </p:sp>
      <p:sp>
        <p:nvSpPr>
          <p:cNvPr id="11" name="textruta 10"/>
          <p:cNvSpPr txBox="1"/>
          <p:nvPr/>
        </p:nvSpPr>
        <p:spPr>
          <a:xfrm>
            <a:off x="1894284" y="1251393"/>
            <a:ext cx="2921376" cy="830997"/>
          </a:xfrm>
          <a:prstGeom prst="rect">
            <a:avLst/>
          </a:prstGeom>
          <a:noFill/>
        </p:spPr>
        <p:txBody>
          <a:bodyPr wrap="square" rtlCol="0">
            <a:spAutoFit/>
          </a:bodyPr>
          <a:lstStyle/>
          <a:p>
            <a:r>
              <a:rPr lang="sv-SE" sz="1200" b="1" dirty="0">
                <a:solidFill>
                  <a:schemeClr val="accent1"/>
                </a:solidFill>
              </a:rPr>
              <a:t>Egen energi: </a:t>
            </a:r>
            <a:r>
              <a:rPr lang="sv-SE" sz="1200" dirty="0">
                <a:solidFill>
                  <a:schemeClr val="accent1"/>
                </a:solidFill>
              </a:rPr>
              <a:t>Om egen halm används för uppvärmning läggs mängden in under Produkter ut för att emissionerna från pannan ska kunna räknas med</a:t>
            </a:r>
          </a:p>
        </p:txBody>
      </p:sp>
      <p:sp>
        <p:nvSpPr>
          <p:cNvPr id="12" name="textruta 11"/>
          <p:cNvSpPr txBox="1"/>
          <p:nvPr/>
        </p:nvSpPr>
        <p:spPr>
          <a:xfrm>
            <a:off x="5594470" y="1333043"/>
            <a:ext cx="4788532" cy="1384995"/>
          </a:xfrm>
          <a:prstGeom prst="rect">
            <a:avLst/>
          </a:prstGeom>
          <a:noFill/>
        </p:spPr>
        <p:txBody>
          <a:bodyPr wrap="square" rtlCol="0">
            <a:spAutoFit/>
          </a:bodyPr>
          <a:lstStyle/>
          <a:p>
            <a:r>
              <a:rPr lang="sv-SE" sz="1200" b="1" dirty="0">
                <a:solidFill>
                  <a:schemeClr val="accent1"/>
                </a:solidFill>
              </a:rPr>
              <a:t>Överlagring eller vidareförsäljning av mineralgödsel, kraftfoder och andra inköpta varor:</a:t>
            </a:r>
            <a:r>
              <a:rPr lang="sv-SE" sz="1200" dirty="0">
                <a:solidFill>
                  <a:schemeClr val="accent1"/>
                </a:solidFill>
              </a:rPr>
              <a:t> Ska </a:t>
            </a:r>
            <a:r>
              <a:rPr lang="sv-SE" sz="1200" u="sng" dirty="0">
                <a:solidFill>
                  <a:schemeClr val="accent1"/>
                </a:solidFill>
              </a:rPr>
              <a:t>inte</a:t>
            </a:r>
            <a:r>
              <a:rPr lang="sv-SE" sz="1200" dirty="0">
                <a:solidFill>
                  <a:schemeClr val="accent1"/>
                </a:solidFill>
              </a:rPr>
              <a:t> tas med som Produkt ut! Vid överlagring/ vidareförsäljning ska du istället räkna av mot mängden inköpt vara så att mängden på Produkt in-kortet motsvarar mängden insatsvara som förbrukats under året. Om du inte gör denna justering på Produkt in-kort kommer växthusgasutsläppen att överskattas</a:t>
            </a:r>
          </a:p>
        </p:txBody>
      </p:sp>
      <p:cxnSp>
        <p:nvCxnSpPr>
          <p:cNvPr id="10" name="Rak pil 9" descr="Skärmdump från Vera för att fylla i produkter ut."/>
          <p:cNvCxnSpPr>
            <a:stCxn id="7" idx="0"/>
          </p:cNvCxnSpPr>
          <p:nvPr/>
        </p:nvCxnSpPr>
        <p:spPr>
          <a:xfrm flipV="1">
            <a:off x="5969246" y="3930340"/>
            <a:ext cx="39604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Rak pil 14" descr="Skärmdump från Vera för att fylla i produkter ut."/>
          <p:cNvCxnSpPr>
            <a:stCxn id="12" idx="2"/>
          </p:cNvCxnSpPr>
          <p:nvPr/>
        </p:nvCxnSpPr>
        <p:spPr>
          <a:xfrm flipH="1">
            <a:off x="7790714" y="2718038"/>
            <a:ext cx="198022" cy="188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Rak pil 16" descr="Skärmdump från Vera för att fylla i produkter ut."/>
          <p:cNvCxnSpPr>
            <a:stCxn id="11" idx="2"/>
          </p:cNvCxnSpPr>
          <p:nvPr/>
        </p:nvCxnSpPr>
        <p:spPr>
          <a:xfrm>
            <a:off x="3354972" y="2082390"/>
            <a:ext cx="1028640" cy="16561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2" name="Multiplicera 2061" descr="Skärmdump från Vera för att fylla i produkter ut."/>
          <p:cNvSpPr/>
          <p:nvPr/>
        </p:nvSpPr>
        <p:spPr>
          <a:xfrm>
            <a:off x="6744072" y="2708920"/>
            <a:ext cx="2178242" cy="2092822"/>
          </a:xfrm>
          <a:prstGeom prst="mathMultiply">
            <a:avLst>
              <a:gd name="adj1" fmla="val 771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87605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2063553" y="332656"/>
            <a:ext cx="8061523" cy="539750"/>
          </a:xfrm>
        </p:spPr>
        <p:txBody>
          <a:bodyPr/>
          <a:lstStyle/>
          <a:p>
            <a:r>
              <a:rPr lang="sv-SE" dirty="0"/>
              <a:t>Fliken Djurhållning</a:t>
            </a:r>
          </a:p>
        </p:txBody>
      </p:sp>
      <p:sp>
        <p:nvSpPr>
          <p:cNvPr id="5" name="Platshållare för innehåll 4"/>
          <p:cNvSpPr>
            <a:spLocks noGrp="1"/>
          </p:cNvSpPr>
          <p:nvPr>
            <p:ph sz="half" idx="1"/>
          </p:nvPr>
        </p:nvSpPr>
        <p:spPr>
          <a:xfrm>
            <a:off x="1557722" y="1470973"/>
            <a:ext cx="9841205" cy="4968552"/>
          </a:xfrm>
        </p:spPr>
        <p:txBody>
          <a:bodyPr>
            <a:normAutofit/>
          </a:bodyPr>
          <a:lstStyle/>
          <a:p>
            <a:pPr marL="0" indent="0">
              <a:buNone/>
            </a:pPr>
            <a:r>
              <a:rPr lang="sv-SE" sz="1400" dirty="0"/>
              <a:t>Uppgifterna under Djurhållning används för att beräkna:</a:t>
            </a:r>
          </a:p>
          <a:p>
            <a:pPr marL="0" indent="-400050"/>
            <a:r>
              <a:rPr lang="sv-SE" sz="1400" b="1" dirty="0"/>
              <a:t>Metan från djurens fodersmältningen </a:t>
            </a:r>
            <a:r>
              <a:rPr lang="sv-SE" sz="1400" dirty="0"/>
              <a:t>(kg CH</a:t>
            </a:r>
            <a:r>
              <a:rPr lang="sv-SE" sz="1400" baseline="-25000" dirty="0"/>
              <a:t>4</a:t>
            </a:r>
            <a:r>
              <a:rPr lang="sv-SE" sz="1400" dirty="0"/>
              <a:t>/djur och år)</a:t>
            </a:r>
          </a:p>
          <a:p>
            <a:pPr lvl="1"/>
            <a:r>
              <a:rPr lang="sv-SE" sz="1400" dirty="0"/>
              <a:t>Nötkreatur: Beräknat utifrån djurens energibehov (se nästa sida)</a:t>
            </a:r>
          </a:p>
          <a:p>
            <a:pPr lvl="1"/>
            <a:r>
              <a:rPr lang="sv-SE" sz="1400" dirty="0"/>
              <a:t>Övriga djur: Schablonvärden per djurslag </a:t>
            </a:r>
          </a:p>
          <a:p>
            <a:r>
              <a:rPr lang="sv-SE" sz="1400" b="1" dirty="0"/>
              <a:t>Metan från stall- och betesgödsel </a:t>
            </a:r>
            <a:r>
              <a:rPr lang="sv-SE" sz="1400" dirty="0"/>
              <a:t>(kg CH</a:t>
            </a:r>
            <a:r>
              <a:rPr lang="sv-SE" sz="1400" baseline="-25000" dirty="0"/>
              <a:t>4</a:t>
            </a:r>
            <a:r>
              <a:rPr lang="sv-SE" sz="1400" dirty="0"/>
              <a:t>/gödselslag och år) som en funktion av:</a:t>
            </a:r>
          </a:p>
          <a:p>
            <a:pPr lvl="1"/>
            <a:r>
              <a:rPr lang="sv-SE" sz="1400" dirty="0"/>
              <a:t>Mängd organiskt material i träck (kg VS). Beräknas på samma sätt som i Stallgödselberäkning (utgå från schabloner).</a:t>
            </a:r>
          </a:p>
          <a:p>
            <a:pPr lvl="1"/>
            <a:r>
              <a:rPr lang="sv-SE" sz="1400" dirty="0"/>
              <a:t>Djurslag. Gödsel från </a:t>
            </a:r>
            <a:r>
              <a:rPr lang="sv-SE" sz="1400" dirty="0" err="1"/>
              <a:t>enkelmagade</a:t>
            </a:r>
            <a:r>
              <a:rPr lang="sv-SE" sz="1400" dirty="0"/>
              <a:t> djur ger mer metan per kg VS än gödsel från idisslare</a:t>
            </a:r>
          </a:p>
          <a:p>
            <a:pPr lvl="1"/>
            <a:r>
              <a:rPr lang="sv-SE" sz="1400" dirty="0"/>
              <a:t>Gödselslag (flyt, fast, djup, urin) och lagringsteknik (täckning, utgödslingsintervall för djupströ). Syrefri lagring (flyt) ger mer metan än om det finns syre (fast). </a:t>
            </a:r>
            <a:r>
              <a:rPr lang="sv-SE" sz="1400" dirty="0" err="1"/>
              <a:t>Svämtäcke</a:t>
            </a:r>
            <a:r>
              <a:rPr lang="sv-SE" sz="1400" dirty="0"/>
              <a:t> ger mindre metan än utan </a:t>
            </a:r>
            <a:r>
              <a:rPr lang="sv-SE" sz="1400" dirty="0" err="1"/>
              <a:t>svämtäcke</a:t>
            </a:r>
            <a:r>
              <a:rPr lang="sv-SE" sz="1400" dirty="0"/>
              <a:t>.</a:t>
            </a:r>
          </a:p>
          <a:p>
            <a:r>
              <a:rPr lang="sv-SE" sz="1400" b="1" dirty="0"/>
              <a:t>Direkt lustgasavgång från stallgödsel </a:t>
            </a:r>
            <a:r>
              <a:rPr lang="sv-SE" sz="1400" dirty="0"/>
              <a:t>(kg N</a:t>
            </a:r>
            <a:r>
              <a:rPr lang="sv-SE" sz="1400" baseline="-25000" dirty="0"/>
              <a:t>2</a:t>
            </a:r>
            <a:r>
              <a:rPr lang="sv-SE" sz="1400" dirty="0"/>
              <a:t>O/gödselslag och år) som en funktion av:</a:t>
            </a:r>
          </a:p>
          <a:p>
            <a:pPr lvl="1"/>
            <a:r>
              <a:rPr lang="sv-SE" sz="1400" dirty="0"/>
              <a:t>Mängd kväve i träck och urin (kg N). Beräknas på samma sätt som i Stallgödselberäkning (utgå från schabloner)</a:t>
            </a:r>
          </a:p>
          <a:p>
            <a:pPr lvl="1"/>
            <a:r>
              <a:rPr lang="sv-SE" sz="1400" dirty="0"/>
              <a:t>Gödselslag (flyt, fast, djup, urin) och lagringsteknik (täckning, utgödslingsintervall för djupströ). Poröst ytskikt (flyt med </a:t>
            </a:r>
            <a:r>
              <a:rPr lang="sv-SE" sz="1400" dirty="0" err="1"/>
              <a:t>svämtäcke</a:t>
            </a:r>
            <a:r>
              <a:rPr lang="sv-SE" sz="1400" dirty="0"/>
              <a:t>, fastgödsel) ger mer lustgas än flyt utan </a:t>
            </a:r>
            <a:r>
              <a:rPr lang="sv-SE" sz="1400" dirty="0" err="1"/>
              <a:t>svämtäcke</a:t>
            </a:r>
            <a:endParaRPr lang="sv-SE" sz="1400" dirty="0"/>
          </a:p>
          <a:p>
            <a:r>
              <a:rPr lang="sv-SE" sz="1400" b="1" dirty="0"/>
              <a:t>Indirekt lustgasavgång från stallgödsel </a:t>
            </a:r>
            <a:r>
              <a:rPr lang="sv-SE" sz="1400" dirty="0"/>
              <a:t>(kg N</a:t>
            </a:r>
            <a:r>
              <a:rPr lang="sv-SE" sz="1400" baseline="-25000" dirty="0"/>
              <a:t>2</a:t>
            </a:r>
            <a:r>
              <a:rPr lang="sv-SE" sz="1400" dirty="0"/>
              <a:t>O/gödselslag och år) beräknas motsvara 1 % av ammoniakförlusterna i stall och lager.</a:t>
            </a:r>
          </a:p>
          <a:p>
            <a:pPr lvl="1"/>
            <a:endParaRPr lang="sv-SE" sz="1400" dirty="0"/>
          </a:p>
        </p:txBody>
      </p:sp>
    </p:spTree>
    <p:extLst>
      <p:ext uri="{BB962C8B-B14F-4D97-AF65-F5344CB8AC3E}">
        <p14:creationId xmlns:p14="http://schemas.microsoft.com/office/powerpoint/2010/main" val="3597160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kärmdump från Vera för att fylla i djurhålln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904140" y="1431937"/>
            <a:ext cx="3650490" cy="313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p:txBody>
          <a:bodyPr/>
          <a:lstStyle/>
          <a:p>
            <a:r>
              <a:rPr lang="sv-SE" dirty="0"/>
              <a:t>Djurhållning – vilken indata behövs?</a:t>
            </a:r>
          </a:p>
        </p:txBody>
      </p:sp>
      <p:sp>
        <p:nvSpPr>
          <p:cNvPr id="3" name="Platshållare för innehåll 2"/>
          <p:cNvSpPr>
            <a:spLocks noGrp="1"/>
          </p:cNvSpPr>
          <p:nvPr>
            <p:ph idx="1"/>
          </p:nvPr>
        </p:nvSpPr>
        <p:spPr>
          <a:xfrm>
            <a:off x="1168546" y="1340012"/>
            <a:ext cx="4896543" cy="4968552"/>
          </a:xfrm>
        </p:spPr>
        <p:txBody>
          <a:bodyPr>
            <a:noAutofit/>
          </a:bodyPr>
          <a:lstStyle/>
          <a:p>
            <a:pPr marL="0" indent="0">
              <a:buNone/>
            </a:pPr>
            <a:r>
              <a:rPr lang="sv-SE" sz="1200" dirty="0"/>
              <a:t>Samma indata som i Stallgödselberäkning, men fler speciella data för nötkreatur:</a:t>
            </a:r>
          </a:p>
          <a:p>
            <a:r>
              <a:rPr lang="sv-SE" sz="1200" b="1" dirty="0"/>
              <a:t>Mjölkkor</a:t>
            </a:r>
            <a:r>
              <a:rPr lang="sv-SE" sz="1200" dirty="0"/>
              <a:t>: Vikt, avkastning, överutfodring</a:t>
            </a:r>
          </a:p>
          <a:p>
            <a:r>
              <a:rPr lang="sv-SE" sz="1200" b="1" dirty="0"/>
              <a:t>Di-/</a:t>
            </a:r>
            <a:r>
              <a:rPr lang="sv-SE" sz="1200" b="1" dirty="0" err="1"/>
              <a:t>amkor</a:t>
            </a:r>
            <a:r>
              <a:rPr lang="sv-SE" sz="1200" dirty="0"/>
              <a:t>: Vikt, grovfoderandel, råprotein, överutfodring, mjölkavkastning (födda och avvanda kalvar)</a:t>
            </a:r>
          </a:p>
          <a:p>
            <a:r>
              <a:rPr lang="sv-SE" sz="1200" b="1" dirty="0"/>
              <a:t>Växande ungnöt</a:t>
            </a:r>
            <a:r>
              <a:rPr lang="sv-SE" sz="1200" dirty="0"/>
              <a:t>: Vikt vid 3 mån eller insättning samt vikt vid försäljning eller </a:t>
            </a:r>
            <a:r>
              <a:rPr lang="sv-SE" sz="1200" dirty="0" err="1"/>
              <a:t>inkalvning</a:t>
            </a:r>
            <a:r>
              <a:rPr lang="sv-SE" sz="1200" dirty="0"/>
              <a:t> (ger tillväxt), grovfoderandel, råprotein, överutfodring</a:t>
            </a:r>
          </a:p>
          <a:p>
            <a:pPr marL="0" indent="0">
              <a:buNone/>
            </a:pPr>
            <a:r>
              <a:rPr lang="sv-SE" sz="1200" dirty="0"/>
              <a:t>Speciella data om nöt används för att beräkna djurens energibehov. Ju högre tillväxt, vikt och/eller avkastning desto högre energibehov. Energibehovet och data om foderstaten används för att beräkna metanproduktionen i vommen. Ju högre energibehov desto högre metanproduktion.</a:t>
            </a:r>
          </a:p>
          <a:p>
            <a:pPr marL="0" indent="0">
              <a:buNone/>
            </a:pPr>
            <a:r>
              <a:rPr lang="sv-SE" sz="1200" dirty="0"/>
              <a:t>Stallperiodens längd används för att beräkna mängden betesgödsel. Emissionerna skiljer sig åt mellan stall- och betesgödsel, så ändrad stallperiod påverkar klimatberäkningen.</a:t>
            </a:r>
          </a:p>
          <a:p>
            <a:pPr marL="0" indent="0">
              <a:buNone/>
            </a:pPr>
            <a:r>
              <a:rPr lang="sv-SE" sz="1200" dirty="0"/>
              <a:t>Uppgifter om lagringsperiod och strömedel beaktas endast i beräkning av indirekt lustgasavgång från ammoniakförluster. Den indirekta lustgasavgången har generellt liten betydelse för gårdens klimatavtryck, så om dessa värden ändras får det litet genomslag i klimatberäkningarna.</a:t>
            </a:r>
          </a:p>
          <a:p>
            <a:pPr marL="0" indent="0">
              <a:buNone/>
            </a:pPr>
            <a:endParaRPr lang="sv-SE" sz="1200" dirty="0"/>
          </a:p>
          <a:p>
            <a:pPr marL="0" indent="0">
              <a:buNone/>
            </a:pPr>
            <a:r>
              <a:rPr lang="sv-SE" sz="1200" dirty="0"/>
              <a:t>Obs! Det saknas defaultvärden för vissa speciella data för nötkreatur, kontrollera så att alla celler innehåller relevant data!</a:t>
            </a:r>
          </a:p>
        </p:txBody>
      </p:sp>
      <p:sp>
        <p:nvSpPr>
          <p:cNvPr id="5" name="Rektangel med rundade hörn 4" descr="Skärmdump från Vera för att fylla i djurhållning."/>
          <p:cNvSpPr/>
          <p:nvPr/>
        </p:nvSpPr>
        <p:spPr>
          <a:xfrm>
            <a:off x="7582589" y="3440908"/>
            <a:ext cx="792088" cy="7200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med rundade hörn 5" descr="Skärmdump från Vera för att fylla i djurhållning."/>
          <p:cNvSpPr/>
          <p:nvPr/>
        </p:nvSpPr>
        <p:spPr>
          <a:xfrm>
            <a:off x="9006603" y="3394186"/>
            <a:ext cx="897804" cy="19113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med rundade hörn 6" descr="Skärmdump från Vera för att fylla i djurhållning."/>
          <p:cNvSpPr/>
          <p:nvPr/>
        </p:nvSpPr>
        <p:spPr>
          <a:xfrm>
            <a:off x="9006603" y="3718595"/>
            <a:ext cx="897804" cy="28184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med rundade hörn 7" descr="Skärmdump från Vera för att fylla i djurhållning."/>
          <p:cNvSpPr/>
          <p:nvPr/>
        </p:nvSpPr>
        <p:spPr>
          <a:xfrm>
            <a:off x="7668068" y="3658124"/>
            <a:ext cx="792088" cy="13563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med rundade hörn 10"/>
          <p:cNvSpPr/>
          <p:nvPr/>
        </p:nvSpPr>
        <p:spPr>
          <a:xfrm>
            <a:off x="8729385" y="1287524"/>
            <a:ext cx="1435695" cy="144413"/>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800" dirty="0">
                <a:solidFill>
                  <a:schemeClr val="tx1"/>
                </a:solidFill>
              </a:rPr>
              <a:t>Data som måste fyllas i </a:t>
            </a:r>
          </a:p>
        </p:txBody>
      </p:sp>
      <p:cxnSp>
        <p:nvCxnSpPr>
          <p:cNvPr id="13" name="Rak pil 12" descr="Skärmdump från Vera för att fylla i djurhållning."/>
          <p:cNvCxnSpPr>
            <a:cxnSpLocks/>
            <a:stCxn id="14" idx="0"/>
          </p:cNvCxnSpPr>
          <p:nvPr/>
        </p:nvCxnSpPr>
        <p:spPr>
          <a:xfrm flipV="1">
            <a:off x="7845041" y="3394186"/>
            <a:ext cx="1143088" cy="11556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6580954" y="4549800"/>
            <a:ext cx="2528174" cy="1384995"/>
          </a:xfrm>
          <a:prstGeom prst="rect">
            <a:avLst/>
          </a:prstGeom>
          <a:noFill/>
        </p:spPr>
        <p:txBody>
          <a:bodyPr wrap="square" rtlCol="0">
            <a:spAutoFit/>
          </a:bodyPr>
          <a:lstStyle/>
          <a:p>
            <a:r>
              <a:rPr lang="sv-SE" sz="1200" dirty="0">
                <a:solidFill>
                  <a:schemeClr val="accent1"/>
                </a:solidFill>
              </a:rPr>
              <a:t>”Vikt vid 3 månader eller insättning kg”: Om djuret är 3 mån eller </a:t>
            </a:r>
            <a:r>
              <a:rPr lang="sv-SE" sz="1200" u="sng" dirty="0">
                <a:solidFill>
                  <a:schemeClr val="accent1"/>
                </a:solidFill>
              </a:rPr>
              <a:t>yngre än 3</a:t>
            </a:r>
            <a:r>
              <a:rPr lang="sv-SE" sz="1200" dirty="0">
                <a:solidFill>
                  <a:schemeClr val="accent1"/>
                </a:solidFill>
              </a:rPr>
              <a:t> mån vid insättning ska värdet motsvara vikten vid 3 mån ålder. Om djuret är </a:t>
            </a:r>
            <a:r>
              <a:rPr lang="sv-SE" sz="1200" u="sng" dirty="0">
                <a:solidFill>
                  <a:schemeClr val="accent1"/>
                </a:solidFill>
              </a:rPr>
              <a:t>äldre än 3 mån</a:t>
            </a:r>
            <a:r>
              <a:rPr lang="sv-SE" sz="1200" dirty="0">
                <a:solidFill>
                  <a:schemeClr val="accent1"/>
                </a:solidFill>
              </a:rPr>
              <a:t> vid insättning ska vikten vid insättning anges. </a:t>
            </a:r>
          </a:p>
        </p:txBody>
      </p:sp>
      <p:cxnSp>
        <p:nvCxnSpPr>
          <p:cNvPr id="23" name="Rak pil 22" descr="Skärmdump från Vera för att fylla i djurhållning."/>
          <p:cNvCxnSpPr>
            <a:cxnSpLocks/>
          </p:cNvCxnSpPr>
          <p:nvPr/>
        </p:nvCxnSpPr>
        <p:spPr>
          <a:xfrm flipH="1" flipV="1">
            <a:off x="9461957" y="3824288"/>
            <a:ext cx="897804" cy="1484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ruta 24"/>
          <p:cNvSpPr txBox="1"/>
          <p:nvPr/>
        </p:nvSpPr>
        <p:spPr>
          <a:xfrm>
            <a:off x="9447232" y="5308760"/>
            <a:ext cx="2634798" cy="1384995"/>
          </a:xfrm>
          <a:prstGeom prst="rect">
            <a:avLst/>
          </a:prstGeom>
          <a:noFill/>
        </p:spPr>
        <p:txBody>
          <a:bodyPr wrap="square" rtlCol="0">
            <a:spAutoFit/>
          </a:bodyPr>
          <a:lstStyle/>
          <a:p>
            <a:r>
              <a:rPr lang="sv-SE" sz="1200" dirty="0">
                <a:solidFill>
                  <a:schemeClr val="accent1"/>
                </a:solidFill>
                <a:latin typeface="+mj-lt"/>
              </a:rPr>
              <a:t>Tillväxten (kg/dag) beräknas av VERA som: </a:t>
            </a:r>
          </a:p>
          <a:p>
            <a:r>
              <a:rPr lang="sv-SE" sz="1200" dirty="0">
                <a:solidFill>
                  <a:schemeClr val="accent1"/>
                </a:solidFill>
                <a:latin typeface="+mj-lt"/>
              </a:rPr>
              <a:t>(”Vikt vid försäljning eller dräktighet” </a:t>
            </a:r>
            <a:r>
              <a:rPr lang="sv-SE" sz="1200" dirty="0">
                <a:solidFill>
                  <a:schemeClr val="accent1"/>
                </a:solidFill>
              </a:rPr>
              <a:t>– </a:t>
            </a:r>
            <a:r>
              <a:rPr lang="sv-SE" sz="1200" dirty="0">
                <a:solidFill>
                  <a:schemeClr val="accent1"/>
                </a:solidFill>
                <a:latin typeface="+mj-lt"/>
              </a:rPr>
              <a:t>”Vikt vid 3 månader eller insättning kg”)/(”Ålder vid försäljning/dräktighet mån” – ”Ålder vid insättning”)/30,5</a:t>
            </a:r>
          </a:p>
        </p:txBody>
      </p:sp>
    </p:spTree>
    <p:extLst>
      <p:ext uri="{BB962C8B-B14F-4D97-AF65-F5344CB8AC3E}">
        <p14:creationId xmlns:p14="http://schemas.microsoft.com/office/powerpoint/2010/main" val="69218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664426" y="1690062"/>
            <a:ext cx="5400601" cy="3477875"/>
          </a:xfrm>
          <a:prstGeom prst="rect">
            <a:avLst/>
          </a:prstGeom>
          <a:solidFill>
            <a:schemeClr val="bg1"/>
          </a:solidFill>
          <a:ln>
            <a:noFill/>
          </a:ln>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400" b="0" i="0" u="none" strike="noStrike" kern="1200" cap="none" spc="0" normalizeH="0" baseline="0" noProof="0" dirty="0">
              <a:ln>
                <a:noFill/>
              </a:ln>
              <a:solidFill>
                <a:prstClr val="black"/>
              </a:solidFill>
              <a:effectLst/>
              <a:uLnTx/>
              <a:uFillTx/>
              <a:latin typeface="Helvetic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4165"/>
                </a:solidFill>
                <a:effectLst/>
                <a:uLnTx/>
                <a:uFillTx/>
                <a:latin typeface="Arial"/>
                <a:ea typeface="+mn-ea"/>
                <a:cs typeface="+mn-cs"/>
              </a:rPr>
              <a:t>Krav för att bli godkänd klimatrådgivare: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srgbClr val="00416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srgbClr val="004165"/>
                </a:solidFill>
                <a:effectLst/>
                <a:uLnTx/>
                <a:uFillTx/>
                <a:latin typeface="Arial"/>
                <a:ea typeface="+mn-ea"/>
                <a:cs typeface="+mn-cs"/>
              </a:rPr>
              <a:t>Grundkursen: ”Jordbruket och klimatet”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srgbClr val="00416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1600" b="0" i="0" u="none" strike="noStrike" kern="1200" cap="none" spc="0" normalizeH="0" baseline="0" noProof="0" dirty="0">
                <a:ln>
                  <a:noFill/>
                </a:ln>
                <a:solidFill>
                  <a:srgbClr val="004165"/>
                </a:solidFill>
                <a:effectLst/>
                <a:uLnTx/>
                <a:uFillTx/>
                <a:latin typeface="Arial"/>
                <a:ea typeface="+mn-ea"/>
                <a:cs typeface="+mn-cs"/>
              </a:rPr>
              <a:t>Klimatkollen Modulkurs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sv-SE" sz="1600" b="0" i="0" u="none" strike="noStrike" kern="1200" cap="none" spc="0" normalizeH="0" baseline="0" noProof="0" dirty="0">
              <a:ln>
                <a:noFill/>
              </a:ln>
              <a:solidFill>
                <a:srgbClr val="00416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1600" b="1" i="1" u="none" strike="noStrike" kern="1200" cap="none" spc="0" normalizeH="0" baseline="0" noProof="0" dirty="0">
                <a:ln>
                  <a:noFill/>
                </a:ln>
                <a:solidFill>
                  <a:srgbClr val="004165"/>
                </a:solidFill>
                <a:effectLst/>
                <a:uLnTx/>
                <a:uFillTx/>
                <a:latin typeface="Arial"/>
                <a:ea typeface="+mn-ea"/>
                <a:cs typeface="+mn-cs"/>
              </a:rPr>
              <a:t>Behärska och kunna tolka resultat  i klimatberäkningsverktyg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1" u="none" strike="noStrike" kern="1200" cap="none" spc="0" normalizeH="0" baseline="0" noProof="0" dirty="0">
                <a:ln>
                  <a:noFill/>
                </a:ln>
                <a:solidFill>
                  <a:srgbClr val="004165"/>
                </a:solidFill>
                <a:effectLst/>
                <a:uLnTx/>
                <a:uFillTx/>
                <a:latin typeface="Arial"/>
                <a:ea typeface="+mn-ea"/>
                <a:cs typeface="+mn-cs"/>
              </a:rPr>
              <a:t>    -utbildning via distanskurs på webben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1" u="none" strike="noStrike" kern="1200" cap="none" spc="0" normalizeH="0" baseline="0" noProof="0" dirty="0">
                <a:ln>
                  <a:noFill/>
                </a:ln>
                <a:solidFill>
                  <a:srgbClr val="004165"/>
                </a:solidFill>
                <a:effectLst/>
                <a:uLnTx/>
                <a:uFillTx/>
                <a:latin typeface="Arial"/>
                <a:ea typeface="+mn-ea"/>
                <a:cs typeface="+mn-cs"/>
              </a:rPr>
              <a:t>    -godkänd beräkning på egen gård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416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44546A">
                  <a:lumMod val="75000"/>
                  <a:lumOff val="25000"/>
                </a:srgbClr>
              </a:solidFill>
              <a:effectLst/>
              <a:uLnTx/>
              <a:uFillTx/>
              <a:latin typeface="Helvetic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C00000"/>
                </a:solidFill>
                <a:effectLst/>
                <a:uLnTx/>
                <a:uFillTx/>
                <a:latin typeface="Helvetica" pitchFamily="34" charset="0"/>
                <a:ea typeface="+mn-ea"/>
                <a:cs typeface="+mn-cs"/>
              </a:rPr>
              <a:t>Som i all Greppas rådgivning krävs också att man går Greppa Näringens introduktionskurs.</a:t>
            </a:r>
          </a:p>
        </p:txBody>
      </p:sp>
      <p:pic>
        <p:nvPicPr>
          <p:cNvPr id="6" name="Picture 7">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36" b="9188"/>
          <a:stretch/>
        </p:blipFill>
        <p:spPr bwMode="auto">
          <a:xfrm>
            <a:off x="7950987" y="318781"/>
            <a:ext cx="3373067" cy="66967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ubrik 4">
            <a:extLst>
              <a:ext uri="{FF2B5EF4-FFF2-40B4-BE49-F238E27FC236}">
                <a16:creationId xmlns:a16="http://schemas.microsoft.com/office/drawing/2014/main" id="{90BD98FA-D24A-4110-BAEB-D585A68820B5}"/>
              </a:ext>
            </a:extLst>
          </p:cNvPr>
          <p:cNvSpPr>
            <a:spLocks noGrp="1"/>
          </p:cNvSpPr>
          <p:nvPr>
            <p:ph type="title"/>
          </p:nvPr>
        </p:nvSpPr>
        <p:spPr>
          <a:xfrm>
            <a:off x="-1214662" y="433324"/>
            <a:ext cx="8924495" cy="539750"/>
          </a:xfrm>
        </p:spPr>
        <p:txBody>
          <a:bodyPr/>
          <a:lstStyle/>
          <a:p>
            <a:r>
              <a:rPr lang="sv-SE" dirty="0"/>
              <a:t>Syfte och mål</a:t>
            </a:r>
          </a:p>
        </p:txBody>
      </p:sp>
    </p:spTree>
    <p:extLst>
      <p:ext uri="{BB962C8B-B14F-4D97-AF65-F5344CB8AC3E}">
        <p14:creationId xmlns:p14="http://schemas.microsoft.com/office/powerpoint/2010/main" val="2344253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Fliken Lagring</a:t>
            </a:r>
          </a:p>
        </p:txBody>
      </p:sp>
      <p:sp>
        <p:nvSpPr>
          <p:cNvPr id="6" name="Platshållare för innehåll 5"/>
          <p:cNvSpPr>
            <a:spLocks noGrp="1"/>
          </p:cNvSpPr>
          <p:nvPr>
            <p:ph idx="1"/>
          </p:nvPr>
        </p:nvSpPr>
        <p:spPr>
          <a:xfrm>
            <a:off x="2063752" y="1268762"/>
            <a:ext cx="8064697" cy="1080119"/>
          </a:xfrm>
        </p:spPr>
        <p:txBody>
          <a:bodyPr/>
          <a:lstStyle/>
          <a:p>
            <a:r>
              <a:rPr lang="sv-SE" sz="1400" dirty="0"/>
              <a:t>Samma flik som i Stallgödselberäkning. Ändringar som görs i Klimatkollen slår igenom i Stallgödselberäkning, och vise versa. </a:t>
            </a:r>
          </a:p>
          <a:p>
            <a:r>
              <a:rPr lang="sv-SE" sz="1400" dirty="0"/>
              <a:t>Uppgifterna som matas in här används i Klimatkollen för att beräkna ammoniak-, metan- och lustgasemissioner från lagring av all egen stallgödsel. </a:t>
            </a:r>
          </a:p>
        </p:txBody>
      </p:sp>
      <p:pic>
        <p:nvPicPr>
          <p:cNvPr id="8" name="Picture 2" descr="Skärmdump från Vera för att fylla i lagring av stallgödsel.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685215" y="2498742"/>
            <a:ext cx="4821569" cy="321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ruta 8"/>
          <p:cNvSpPr txBox="1"/>
          <p:nvPr/>
        </p:nvSpPr>
        <p:spPr>
          <a:xfrm>
            <a:off x="1313881" y="2700777"/>
            <a:ext cx="1944216" cy="830997"/>
          </a:xfrm>
          <a:prstGeom prst="rect">
            <a:avLst/>
          </a:prstGeom>
          <a:noFill/>
        </p:spPr>
        <p:txBody>
          <a:bodyPr wrap="square" rtlCol="0">
            <a:spAutoFit/>
          </a:bodyPr>
          <a:lstStyle/>
          <a:p>
            <a:r>
              <a:rPr lang="sv-SE" sz="1200" b="1" dirty="0">
                <a:solidFill>
                  <a:schemeClr val="accent1"/>
                </a:solidFill>
              </a:rPr>
              <a:t>Lagringskapacitet</a:t>
            </a:r>
            <a:r>
              <a:rPr lang="sv-SE" sz="1200" dirty="0">
                <a:solidFill>
                  <a:schemeClr val="accent1"/>
                </a:solidFill>
              </a:rPr>
              <a:t>: Ej relevant för Klimatkollen. Ok att låta defaultvärdena stå kvar.</a:t>
            </a:r>
          </a:p>
        </p:txBody>
      </p:sp>
      <p:sp>
        <p:nvSpPr>
          <p:cNvPr id="10" name="textruta 9"/>
          <p:cNvSpPr txBox="1"/>
          <p:nvPr/>
        </p:nvSpPr>
        <p:spPr>
          <a:xfrm>
            <a:off x="807868" y="4045506"/>
            <a:ext cx="2977114" cy="2123658"/>
          </a:xfrm>
          <a:prstGeom prst="rect">
            <a:avLst/>
          </a:prstGeom>
          <a:solidFill>
            <a:srgbClr val="FFFFFF">
              <a:alpha val="65098"/>
            </a:srgbClr>
          </a:solidFill>
        </p:spPr>
        <p:txBody>
          <a:bodyPr wrap="square" rtlCol="0">
            <a:spAutoFit/>
          </a:bodyPr>
          <a:lstStyle/>
          <a:p>
            <a:r>
              <a:rPr lang="sv-SE" sz="1200" b="1" dirty="0">
                <a:solidFill>
                  <a:schemeClr val="accent1"/>
                </a:solidFill>
              </a:rPr>
              <a:t>Täckning flytgödsel/urin</a:t>
            </a:r>
            <a:r>
              <a:rPr lang="sv-SE" sz="1200" dirty="0">
                <a:solidFill>
                  <a:schemeClr val="accent1"/>
                </a:solidFill>
              </a:rPr>
              <a:t>: Relevant för Klimatkollen! Används för att beräkna emissioner av NH</a:t>
            </a:r>
            <a:r>
              <a:rPr lang="sv-SE" sz="1200" baseline="-25000" dirty="0">
                <a:solidFill>
                  <a:schemeClr val="accent1"/>
                </a:solidFill>
              </a:rPr>
              <a:t>3</a:t>
            </a:r>
            <a:r>
              <a:rPr lang="sv-SE" sz="1200" dirty="0">
                <a:solidFill>
                  <a:schemeClr val="accent1"/>
                </a:solidFill>
              </a:rPr>
              <a:t>, N</a:t>
            </a:r>
            <a:r>
              <a:rPr lang="sv-SE" sz="1200" baseline="-25000" dirty="0">
                <a:solidFill>
                  <a:schemeClr val="accent1"/>
                </a:solidFill>
              </a:rPr>
              <a:t>2</a:t>
            </a:r>
            <a:r>
              <a:rPr lang="sv-SE" sz="1200" dirty="0">
                <a:solidFill>
                  <a:schemeClr val="accent1"/>
                </a:solidFill>
              </a:rPr>
              <a:t>O och CH</a:t>
            </a:r>
            <a:r>
              <a:rPr lang="sv-SE" sz="1200" baseline="-25000" dirty="0">
                <a:solidFill>
                  <a:schemeClr val="accent1"/>
                </a:solidFill>
              </a:rPr>
              <a:t>4</a:t>
            </a:r>
            <a:r>
              <a:rPr lang="sv-SE" sz="1200" dirty="0">
                <a:solidFill>
                  <a:schemeClr val="accent1"/>
                </a:solidFill>
              </a:rPr>
              <a:t> enligt: </a:t>
            </a:r>
          </a:p>
          <a:p>
            <a:pPr marL="171450" indent="-171450">
              <a:buFont typeface="Arial" panose="020B0604020202020204" pitchFamily="34" charset="0"/>
              <a:buChar char="•"/>
            </a:pPr>
            <a:r>
              <a:rPr lang="sv-SE" sz="1200" dirty="0">
                <a:solidFill>
                  <a:schemeClr val="accent1"/>
                </a:solidFill>
              </a:rPr>
              <a:t>NH</a:t>
            </a:r>
            <a:r>
              <a:rPr lang="sv-SE" sz="1200" baseline="-25000" dirty="0">
                <a:solidFill>
                  <a:schemeClr val="accent1"/>
                </a:solidFill>
              </a:rPr>
              <a:t>3</a:t>
            </a:r>
            <a:r>
              <a:rPr lang="sv-SE" sz="1200" dirty="0">
                <a:solidFill>
                  <a:schemeClr val="accent1"/>
                </a:solidFill>
              </a:rPr>
              <a:t>; % av N-tot. Olika %-satser för olika täckningsalternativ</a:t>
            </a:r>
          </a:p>
          <a:p>
            <a:pPr marL="171450" indent="-171450">
              <a:buFont typeface="Arial" panose="020B0604020202020204" pitchFamily="34" charset="0"/>
              <a:buChar char="•"/>
            </a:pPr>
            <a:r>
              <a:rPr lang="sv-SE" sz="1200" dirty="0">
                <a:solidFill>
                  <a:schemeClr val="accent1"/>
                </a:solidFill>
              </a:rPr>
              <a:t>N</a:t>
            </a:r>
            <a:r>
              <a:rPr lang="sv-SE" sz="1200" baseline="-25000" dirty="0">
                <a:solidFill>
                  <a:schemeClr val="accent1"/>
                </a:solidFill>
              </a:rPr>
              <a:t>2</a:t>
            </a:r>
            <a:r>
              <a:rPr lang="sv-SE" sz="1200" dirty="0">
                <a:solidFill>
                  <a:schemeClr val="accent1"/>
                </a:solidFill>
              </a:rPr>
              <a:t>O; % av N-tot. Två olika %-satser – porös yta ger mer N</a:t>
            </a:r>
            <a:r>
              <a:rPr lang="sv-SE" sz="1200" baseline="-25000" dirty="0">
                <a:solidFill>
                  <a:schemeClr val="accent1"/>
                </a:solidFill>
              </a:rPr>
              <a:t>2</a:t>
            </a:r>
            <a:r>
              <a:rPr lang="sv-SE" sz="1200" dirty="0">
                <a:solidFill>
                  <a:schemeClr val="accent1"/>
                </a:solidFill>
              </a:rPr>
              <a:t>O</a:t>
            </a:r>
          </a:p>
          <a:p>
            <a:pPr marL="171450" indent="-171450">
              <a:buFont typeface="Arial" panose="020B0604020202020204" pitchFamily="34" charset="0"/>
              <a:buChar char="•"/>
            </a:pPr>
            <a:r>
              <a:rPr lang="sv-SE" sz="1200" dirty="0">
                <a:solidFill>
                  <a:schemeClr val="accent1"/>
                </a:solidFill>
              </a:rPr>
              <a:t>CH</a:t>
            </a:r>
            <a:r>
              <a:rPr lang="sv-SE" sz="1200" baseline="-25000" dirty="0">
                <a:solidFill>
                  <a:schemeClr val="accent1"/>
                </a:solidFill>
              </a:rPr>
              <a:t>4</a:t>
            </a:r>
            <a:r>
              <a:rPr lang="sv-SE" sz="1200" dirty="0">
                <a:solidFill>
                  <a:schemeClr val="accent1"/>
                </a:solidFill>
              </a:rPr>
              <a:t>: % av VS. Två olika %-satser – porös yta ger mindre CH</a:t>
            </a:r>
            <a:r>
              <a:rPr lang="sv-SE" sz="1200" baseline="-25000" dirty="0">
                <a:solidFill>
                  <a:schemeClr val="accent1"/>
                </a:solidFill>
              </a:rPr>
              <a:t>4</a:t>
            </a:r>
          </a:p>
          <a:p>
            <a:r>
              <a:rPr lang="sv-SE" sz="1200" dirty="0">
                <a:solidFill>
                  <a:schemeClr val="accent1"/>
                </a:solidFill>
              </a:rPr>
              <a:t>Obs! Se till att summan blir 100 % om gården lagrar flyt eller urin.</a:t>
            </a:r>
          </a:p>
        </p:txBody>
      </p:sp>
      <p:sp>
        <p:nvSpPr>
          <p:cNvPr id="11" name="textruta 10"/>
          <p:cNvSpPr txBox="1"/>
          <p:nvPr/>
        </p:nvSpPr>
        <p:spPr>
          <a:xfrm>
            <a:off x="8495879" y="2663628"/>
            <a:ext cx="2888251" cy="1384995"/>
          </a:xfrm>
          <a:prstGeom prst="rect">
            <a:avLst/>
          </a:prstGeom>
          <a:noFill/>
        </p:spPr>
        <p:txBody>
          <a:bodyPr wrap="square" rtlCol="0">
            <a:spAutoFit/>
          </a:bodyPr>
          <a:lstStyle/>
          <a:p>
            <a:r>
              <a:rPr lang="sv-SE" sz="1200" b="1" dirty="0">
                <a:solidFill>
                  <a:schemeClr val="accent1"/>
                </a:solidFill>
              </a:rPr>
              <a:t>Lagringsteknik</a:t>
            </a:r>
            <a:r>
              <a:rPr lang="sv-SE" sz="1200" dirty="0">
                <a:solidFill>
                  <a:schemeClr val="accent1"/>
                </a:solidFill>
              </a:rPr>
              <a:t>: Relevant för Klimatkollen. Används för att beräkna emissioner av CH</a:t>
            </a:r>
            <a:r>
              <a:rPr lang="sv-SE" sz="1200" baseline="-25000" dirty="0">
                <a:solidFill>
                  <a:schemeClr val="accent1"/>
                </a:solidFill>
              </a:rPr>
              <a:t>4</a:t>
            </a:r>
            <a:r>
              <a:rPr lang="sv-SE" sz="1200" dirty="0">
                <a:solidFill>
                  <a:schemeClr val="accent1"/>
                </a:solidFill>
              </a:rPr>
              <a:t> och N</a:t>
            </a:r>
            <a:r>
              <a:rPr lang="sv-SE" sz="1200" baseline="-25000" dirty="0">
                <a:solidFill>
                  <a:schemeClr val="accent1"/>
                </a:solidFill>
              </a:rPr>
              <a:t>2</a:t>
            </a:r>
            <a:r>
              <a:rPr lang="sv-SE" sz="1200" dirty="0">
                <a:solidFill>
                  <a:schemeClr val="accent1"/>
                </a:solidFill>
              </a:rPr>
              <a:t>O (gäller djupströ) samt av NH</a:t>
            </a:r>
            <a:r>
              <a:rPr lang="sv-SE" sz="1200" baseline="-25000" dirty="0">
                <a:solidFill>
                  <a:schemeClr val="accent1"/>
                </a:solidFill>
              </a:rPr>
              <a:t>3</a:t>
            </a:r>
            <a:r>
              <a:rPr lang="sv-SE" sz="1200" dirty="0">
                <a:solidFill>
                  <a:schemeClr val="accent1"/>
                </a:solidFill>
              </a:rPr>
              <a:t>.</a:t>
            </a:r>
          </a:p>
          <a:p>
            <a:r>
              <a:rPr lang="sv-SE" sz="1200" dirty="0">
                <a:solidFill>
                  <a:schemeClr val="accent1"/>
                </a:solidFill>
              </a:rPr>
              <a:t>Längre utgödslingsintervall för djupströ (&gt;1 månad) ger mer metan och lustgas.</a:t>
            </a:r>
          </a:p>
          <a:p>
            <a:endParaRPr lang="sv-SE" sz="1200" dirty="0">
              <a:solidFill>
                <a:schemeClr val="accent1"/>
              </a:solidFill>
            </a:endParaRPr>
          </a:p>
        </p:txBody>
      </p:sp>
      <p:sp>
        <p:nvSpPr>
          <p:cNvPr id="12" name="textruta 11"/>
          <p:cNvSpPr txBox="1"/>
          <p:nvPr/>
        </p:nvSpPr>
        <p:spPr>
          <a:xfrm>
            <a:off x="8328248" y="4409529"/>
            <a:ext cx="2591286" cy="646331"/>
          </a:xfrm>
          <a:prstGeom prst="rect">
            <a:avLst/>
          </a:prstGeom>
          <a:noFill/>
        </p:spPr>
        <p:txBody>
          <a:bodyPr wrap="square" rtlCol="0">
            <a:spAutoFit/>
          </a:bodyPr>
          <a:lstStyle/>
          <a:p>
            <a:r>
              <a:rPr lang="sv-SE" sz="1200" b="1" dirty="0">
                <a:solidFill>
                  <a:schemeClr val="accent1"/>
                </a:solidFill>
              </a:rPr>
              <a:t>Extra vattentillskott</a:t>
            </a:r>
            <a:r>
              <a:rPr lang="sv-SE" sz="1200" dirty="0">
                <a:solidFill>
                  <a:schemeClr val="accent1"/>
                </a:solidFill>
              </a:rPr>
              <a:t>: Ej relevant för Klimatkollen. Ok att låta defaultvärdena stå kvar.</a:t>
            </a:r>
          </a:p>
        </p:txBody>
      </p:sp>
      <p:cxnSp>
        <p:nvCxnSpPr>
          <p:cNvPr id="13" name="Rak pil 12" descr="Skärmdump från Vera för att fylla i lagring av stallgödsel. "/>
          <p:cNvCxnSpPr>
            <a:stCxn id="9" idx="3"/>
          </p:cNvCxnSpPr>
          <p:nvPr/>
        </p:nvCxnSpPr>
        <p:spPr>
          <a:xfrm>
            <a:off x="3258097" y="3116276"/>
            <a:ext cx="1224136" cy="88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Rak pil 14" descr="Skärmdump från Vera för att fylla i lagring av stallgödsel. "/>
          <p:cNvCxnSpPr>
            <a:cxnSpLocks/>
            <a:stCxn id="10" idx="3"/>
          </p:cNvCxnSpPr>
          <p:nvPr/>
        </p:nvCxnSpPr>
        <p:spPr>
          <a:xfrm flipV="1">
            <a:off x="3784982" y="4572001"/>
            <a:ext cx="1014874" cy="535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Rak pil 16" descr="Skärmdump från Vera för att fylla i lagring av stallgödsel. "/>
          <p:cNvCxnSpPr>
            <a:cxnSpLocks/>
            <a:stCxn id="11" idx="1"/>
          </p:cNvCxnSpPr>
          <p:nvPr/>
        </p:nvCxnSpPr>
        <p:spPr>
          <a:xfrm flipH="1" flipV="1">
            <a:off x="7775801" y="3167686"/>
            <a:ext cx="720078" cy="188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Rak pil 18" descr="Skärmdump från Vera för att fylla i lagring av stallgödsel. "/>
          <p:cNvCxnSpPr/>
          <p:nvPr/>
        </p:nvCxnSpPr>
        <p:spPr>
          <a:xfrm flipH="1" flipV="1">
            <a:off x="7680177" y="4365104"/>
            <a:ext cx="648071" cy="398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ktangel 19" descr="Skärmdump från Vera för att fylla i lagring av stallgödsel. "/>
          <p:cNvSpPr/>
          <p:nvPr/>
        </p:nvSpPr>
        <p:spPr>
          <a:xfrm>
            <a:off x="4746415" y="3635896"/>
            <a:ext cx="1728192" cy="936104"/>
          </a:xfrm>
          <a:prstGeom prst="rect">
            <a:avLst/>
          </a:prstGeom>
          <a:solidFill>
            <a:srgbClr val="FFFF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descr="Skärmdump från Vera för att fylla i lagring av stallgödsel. "/>
          <p:cNvSpPr/>
          <p:nvPr/>
        </p:nvSpPr>
        <p:spPr>
          <a:xfrm>
            <a:off x="6576441" y="3897052"/>
            <a:ext cx="1728192" cy="936104"/>
          </a:xfrm>
          <a:prstGeom prst="rect">
            <a:avLst/>
          </a:prstGeom>
          <a:solidFill>
            <a:srgbClr val="FFFF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57624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Fliken Spridning</a:t>
            </a:r>
          </a:p>
        </p:txBody>
      </p:sp>
      <p:sp>
        <p:nvSpPr>
          <p:cNvPr id="4" name="Platshållare för innehåll 3"/>
          <p:cNvSpPr>
            <a:spLocks noGrp="1"/>
          </p:cNvSpPr>
          <p:nvPr>
            <p:ph idx="1"/>
          </p:nvPr>
        </p:nvSpPr>
        <p:spPr>
          <a:xfrm>
            <a:off x="2065337" y="1533119"/>
            <a:ext cx="8061325" cy="3384375"/>
          </a:xfrm>
        </p:spPr>
        <p:txBody>
          <a:bodyPr/>
          <a:lstStyle/>
          <a:p>
            <a:r>
              <a:rPr lang="sv-SE" sz="1600" dirty="0"/>
              <a:t>Samma flik som i Stallgödselberäkning. Ändringar som görs i Klimatkollen slår igenom i Stallgödselberäkning, och vise versa. </a:t>
            </a:r>
          </a:p>
          <a:p>
            <a:r>
              <a:rPr lang="sv-SE" sz="1600" dirty="0"/>
              <a:t>Uppgifterna som matas in här används i Klimatkollen för att beräkna ammoniakemissioner från spridning av egen stallgödsel (exklusive avyttrad stallgödsel) samt införda organiska gödselmedel. Emissionerna beräknas som en procentsats av mängden växttillgängligt kväve i gödseln. Av dessa kväveförluster antas 1 % omvandlas till lustgas (indirekt lustgasavgång)</a:t>
            </a:r>
          </a:p>
          <a:p>
            <a:r>
              <a:rPr lang="sv-SE" sz="1600" dirty="0"/>
              <a:t>Summan av spridningstekniker måste vara 0 (om gödselslaget inte är aktuellt på gården) eller 100 (om gödselslaget används på gården) för alla gödselslag. </a:t>
            </a:r>
          </a:p>
          <a:p>
            <a:pPr lvl="1"/>
            <a:r>
              <a:rPr lang="sv-SE" sz="1200" dirty="0"/>
              <a:t>Det går inte att fylla i värden för kombinationer av gödselslag och tekniken som är orimlig, t ex bandspridning av djupströgödsel</a:t>
            </a:r>
          </a:p>
          <a:p>
            <a:pPr lvl="1"/>
            <a:r>
              <a:rPr lang="sv-SE" sz="1200" dirty="0"/>
              <a:t>Det gör inget om du fördelat gödselslag som inte används på gården mellan olika spridningstekniker</a:t>
            </a:r>
          </a:p>
          <a:p>
            <a:pPr lvl="1"/>
            <a:r>
              <a:rPr lang="sv-SE" sz="1200" dirty="0"/>
              <a:t>Om gården sakna djur men importerar organiska gödselmedel får du inte glömma att göra en fördelning mellan spridningstekniker. </a:t>
            </a:r>
          </a:p>
          <a:p>
            <a:endParaRPr lang="sv-SE" sz="1600" dirty="0"/>
          </a:p>
        </p:txBody>
      </p:sp>
      <p:pic>
        <p:nvPicPr>
          <p:cNvPr id="6" name="Picture 2" descr="Skärmdump från Vera för att fylla i spridning av stallgödsel.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34399" y="5223280"/>
            <a:ext cx="4895904" cy="141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149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kärmdump från Vera för att fylla i odlingsfliken.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852" t="18601" r="44074" b="21572"/>
          <a:stretch/>
        </p:blipFill>
        <p:spPr bwMode="auto">
          <a:xfrm>
            <a:off x="7348712" y="3089874"/>
            <a:ext cx="2261741" cy="1635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p:txBody>
          <a:bodyPr/>
          <a:lstStyle/>
          <a:p>
            <a:r>
              <a:rPr lang="sv-SE" dirty="0"/>
              <a:t>Fliken Odling (I)</a:t>
            </a:r>
          </a:p>
        </p:txBody>
      </p:sp>
      <p:sp>
        <p:nvSpPr>
          <p:cNvPr id="3" name="Platshållare för innehåll 2"/>
          <p:cNvSpPr>
            <a:spLocks noGrp="1"/>
          </p:cNvSpPr>
          <p:nvPr>
            <p:ph idx="1"/>
          </p:nvPr>
        </p:nvSpPr>
        <p:spPr>
          <a:xfrm>
            <a:off x="544206" y="2697887"/>
            <a:ext cx="6323146" cy="3960439"/>
          </a:xfrm>
        </p:spPr>
        <p:txBody>
          <a:bodyPr/>
          <a:lstStyle/>
          <a:p>
            <a:pPr lvl="1"/>
            <a:r>
              <a:rPr lang="sv-SE" sz="1100" b="1" dirty="0"/>
              <a:t>Areal</a:t>
            </a:r>
            <a:r>
              <a:rPr lang="sv-SE" sz="1100" dirty="0"/>
              <a:t>.</a:t>
            </a:r>
            <a:r>
              <a:rPr lang="sv-SE" sz="1100" b="1" dirty="0"/>
              <a:t> </a:t>
            </a:r>
            <a:r>
              <a:rPr lang="sv-SE" sz="1100" dirty="0"/>
              <a:t>Antingen totala arealen per gröda (ange då den genomsnittliga skörden per hektar) eller uppdelat per skifte (om du t ex återanvänder en gödslingsplan). Välj det alternativ som passar dig bäst. Se bara till att summeringen av arealen (se rubriken ”Total odlad areal hektar i tabellen ovan”) överensstämmer med gårdens totala åkerareal. </a:t>
            </a:r>
          </a:p>
          <a:p>
            <a:pPr lvl="1"/>
            <a:r>
              <a:rPr lang="sv-SE" sz="1100" b="1" dirty="0"/>
              <a:t>Gröda</a:t>
            </a:r>
            <a:r>
              <a:rPr lang="sv-SE" sz="1100" dirty="0"/>
              <a:t>. Här lägger du in </a:t>
            </a:r>
            <a:r>
              <a:rPr lang="sv-SE" sz="1100" u="sng" dirty="0"/>
              <a:t>alla ettåriga grödor, vallar och trädor</a:t>
            </a:r>
            <a:r>
              <a:rPr lang="sv-SE" sz="1100" dirty="0"/>
              <a:t>. Arealen naturbete och permanenta betesvallar läggs istället in i Alternativet (se kommande bild). </a:t>
            </a:r>
            <a:br>
              <a:rPr lang="sv-SE" sz="1100" dirty="0"/>
            </a:br>
            <a:r>
              <a:rPr lang="sv-SE" sz="1100" dirty="0"/>
              <a:t>I klimatkollen behöver du inte ange Typ, Andel baljväxter eller Skörd nr för grödan för att beräkna mängden kväve i skörderester.</a:t>
            </a:r>
          </a:p>
          <a:p>
            <a:pPr lvl="1"/>
            <a:r>
              <a:rPr lang="sv-SE" sz="1100" b="1" dirty="0"/>
              <a:t>Förväntad skörd. </a:t>
            </a:r>
            <a:r>
              <a:rPr lang="sv-SE" sz="1100" dirty="0"/>
              <a:t>Rubriken hänger med från Skiftesfliken, men avser i Klimatkollen verklig skörd, helst före skördeförluster. Vallar: Lägg in totalskörden, alltså </a:t>
            </a:r>
            <a:r>
              <a:rPr lang="sv-SE" sz="1100" u="sng" dirty="0"/>
              <a:t>inte</a:t>
            </a:r>
            <a:r>
              <a:rPr lang="sv-SE" sz="1100" dirty="0"/>
              <a:t> uppdelat per skörd. </a:t>
            </a:r>
            <a:br>
              <a:rPr lang="sv-SE" sz="1100" dirty="0"/>
            </a:br>
            <a:r>
              <a:rPr lang="sv-SE" sz="1100" dirty="0"/>
              <a:t>Obs! enheten är ton per hektar, för grovfoder ton TS per hektar, alltså inte kg eller kg TS.</a:t>
            </a:r>
          </a:p>
          <a:p>
            <a:pPr lvl="1"/>
            <a:r>
              <a:rPr lang="sv-SE" sz="1100" b="1" dirty="0"/>
              <a:t>Bortförda skörderester</a:t>
            </a:r>
            <a:r>
              <a:rPr lang="sv-SE" sz="1100" dirty="0"/>
              <a:t>: </a:t>
            </a:r>
            <a:r>
              <a:rPr lang="sv-SE" sz="1100" dirty="0" err="1"/>
              <a:t>Ibockad</a:t>
            </a:r>
            <a:r>
              <a:rPr lang="sv-SE" sz="1100" dirty="0"/>
              <a:t> kryssruta = skörderester bortförs. Programmet föreslår ett värde på mängden skörderester (rubriken Skörderester ton/ha). Värdet kan redigeras.</a:t>
            </a:r>
          </a:p>
          <a:p>
            <a:pPr lvl="1"/>
            <a:r>
              <a:rPr lang="sv-SE" sz="1100" b="1" dirty="0"/>
              <a:t>Liggtid (år)</a:t>
            </a:r>
            <a:r>
              <a:rPr lang="sv-SE" sz="1100" dirty="0"/>
              <a:t>: Gäller bara vall. Du ska fylla i ett värde för vall, övriga grödor behöver inget värde. Liggtiden avser antalet år mellan </a:t>
            </a:r>
            <a:r>
              <a:rPr lang="sv-SE" sz="1100" dirty="0" err="1"/>
              <a:t>vallinsådd</a:t>
            </a:r>
            <a:r>
              <a:rPr lang="sv-SE" sz="1100" dirty="0"/>
              <a:t> och </a:t>
            </a:r>
            <a:r>
              <a:rPr lang="sv-SE" sz="1100" dirty="0" err="1"/>
              <a:t>vallbrott</a:t>
            </a:r>
            <a:r>
              <a:rPr lang="sv-SE" sz="1100" dirty="0"/>
              <a:t>. Vid t ex insådd i havre och därefter 3 år vall blir liggtiden 4 år. </a:t>
            </a:r>
          </a:p>
          <a:p>
            <a:pPr marL="0" indent="0">
              <a:buNone/>
            </a:pPr>
            <a:endParaRPr lang="sv-SE" sz="1400" dirty="0"/>
          </a:p>
        </p:txBody>
      </p:sp>
      <p:sp>
        <p:nvSpPr>
          <p:cNvPr id="5" name="Rektangel 4"/>
          <p:cNvSpPr/>
          <p:nvPr/>
        </p:nvSpPr>
        <p:spPr>
          <a:xfrm>
            <a:off x="708914" y="1358483"/>
            <a:ext cx="7920880" cy="1458861"/>
          </a:xfrm>
          <a:prstGeom prst="rect">
            <a:avLst/>
          </a:prstGeom>
        </p:spPr>
        <p:txBody>
          <a:bodyPr wrap="square">
            <a:spAutoFit/>
          </a:bodyPr>
          <a:lstStyle/>
          <a:p>
            <a:pPr lvl="0">
              <a:spcBef>
                <a:spcPct val="20000"/>
              </a:spcBef>
              <a:buClr>
                <a:srgbClr val="005C84"/>
              </a:buClr>
            </a:pPr>
            <a:r>
              <a:rPr lang="sv-SE" sz="1200" dirty="0">
                <a:solidFill>
                  <a:srgbClr val="004165"/>
                </a:solidFill>
                <a:latin typeface="Helvetica"/>
              </a:rPr>
              <a:t>Odlingsfliken är ihopkopplad med Skiftesfliken i Gödslingsplan och utlakning. Uppgifterna som matas in i Odling används för att beräkna gårdens klimatavtryck (indirekt och direkt lustgasavgång från mark) samt klimatnyckeltal för växtodlingen. Det som beräknas är: </a:t>
            </a:r>
          </a:p>
          <a:p>
            <a:pPr marL="342900" indent="-342900">
              <a:spcBef>
                <a:spcPct val="20000"/>
              </a:spcBef>
              <a:buClr>
                <a:srgbClr val="005C84"/>
              </a:buClr>
              <a:buFontTx/>
              <a:buChar char="›"/>
            </a:pPr>
            <a:r>
              <a:rPr lang="sv-SE" sz="1200" b="1" dirty="0">
                <a:solidFill>
                  <a:srgbClr val="004165"/>
                </a:solidFill>
                <a:latin typeface="Helvetica"/>
              </a:rPr>
              <a:t>Mängd kväve i skörderester </a:t>
            </a:r>
            <a:r>
              <a:rPr lang="sv-SE" sz="1200" dirty="0">
                <a:solidFill>
                  <a:srgbClr val="004165"/>
                </a:solidFill>
                <a:latin typeface="Helvetica"/>
              </a:rPr>
              <a:t>(rötter, stubb, kvarlämnad blast etc.), som ger direkt lustgasavgången från mark. Ju högre skörd desto mer kväve i skörderester och desto mer lustgas från mark. Beräkningen tar även hänsyn till typ av gröda och vallens liggtid. Nödvändiga uppgifter är:</a:t>
            </a:r>
          </a:p>
          <a:p>
            <a:pPr lvl="0">
              <a:spcBef>
                <a:spcPct val="20000"/>
              </a:spcBef>
              <a:buClr>
                <a:srgbClr val="005C84"/>
              </a:buClr>
            </a:pPr>
            <a:endParaRPr lang="sv-SE" sz="1200" dirty="0">
              <a:solidFill>
                <a:srgbClr val="004165"/>
              </a:solidFill>
              <a:latin typeface="Helvetica"/>
            </a:endParaRPr>
          </a:p>
        </p:txBody>
      </p:sp>
      <p:sp>
        <p:nvSpPr>
          <p:cNvPr id="6" name="Rektangel med rundade hörn 5" descr="Skärmdump från Vera för att fylla i odlingsfliken. "/>
          <p:cNvSpPr/>
          <p:nvPr/>
        </p:nvSpPr>
        <p:spPr>
          <a:xfrm>
            <a:off x="7480820" y="3516366"/>
            <a:ext cx="163439" cy="983457"/>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med rundade hörn 9" descr="Skärmdump från Vera för att fylla i odlingsfliken. "/>
          <p:cNvSpPr/>
          <p:nvPr/>
        </p:nvSpPr>
        <p:spPr>
          <a:xfrm>
            <a:off x="7824192" y="3518747"/>
            <a:ext cx="286792" cy="983457"/>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med rundade hörn 11" descr="Skärmdump från Vera för att fylla i odlingsfliken. "/>
          <p:cNvSpPr/>
          <p:nvPr/>
        </p:nvSpPr>
        <p:spPr>
          <a:xfrm>
            <a:off x="9253984" y="3523509"/>
            <a:ext cx="342900" cy="983457"/>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med rundade hörn 6" descr="Skärmdump från Vera för att fylla i odlingsfliken. "/>
          <p:cNvSpPr/>
          <p:nvPr/>
        </p:nvSpPr>
        <p:spPr>
          <a:xfrm>
            <a:off x="7320136" y="4502204"/>
            <a:ext cx="1728192" cy="222941"/>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descr="Skärmdump från Vera för att fylla i odlingsfliken. "/>
          <p:cNvSpPr/>
          <p:nvPr/>
        </p:nvSpPr>
        <p:spPr>
          <a:xfrm>
            <a:off x="8087965" y="3523509"/>
            <a:ext cx="508794" cy="969168"/>
          </a:xfrm>
          <a:prstGeom prst="rect">
            <a:avLst/>
          </a:prstGeom>
          <a:solidFill>
            <a:srgbClr val="FFFFFF">
              <a:alpha val="61961"/>
            </a:srgbClr>
          </a:solidFill>
          <a:ln w="635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14" name="textruta 13"/>
          <p:cNvSpPr txBox="1"/>
          <p:nvPr/>
        </p:nvSpPr>
        <p:spPr>
          <a:xfrm>
            <a:off x="7411576" y="2420888"/>
            <a:ext cx="1112024" cy="553998"/>
          </a:xfrm>
          <a:prstGeom prst="rect">
            <a:avLst/>
          </a:prstGeom>
          <a:noFill/>
        </p:spPr>
        <p:txBody>
          <a:bodyPr wrap="square" rtlCol="0">
            <a:spAutoFit/>
          </a:bodyPr>
          <a:lstStyle/>
          <a:p>
            <a:r>
              <a:rPr lang="sv-SE" sz="1000" i="1" dirty="0">
                <a:latin typeface="+mj-lt"/>
              </a:rPr>
              <a:t>Dessa kolumner används inte i Klimatkollen</a:t>
            </a:r>
          </a:p>
        </p:txBody>
      </p:sp>
      <p:cxnSp>
        <p:nvCxnSpPr>
          <p:cNvPr id="16" name="Rak pil 15" descr="Skärmdump från Vera för att fylla i odlingsfliken. "/>
          <p:cNvCxnSpPr>
            <a:stCxn id="14" idx="2"/>
          </p:cNvCxnSpPr>
          <p:nvPr/>
        </p:nvCxnSpPr>
        <p:spPr>
          <a:xfrm>
            <a:off x="7967588" y="2974887"/>
            <a:ext cx="374774" cy="742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ruta 18"/>
          <p:cNvSpPr txBox="1"/>
          <p:nvPr/>
        </p:nvSpPr>
        <p:spPr>
          <a:xfrm>
            <a:off x="8673716" y="2420888"/>
            <a:ext cx="1503437" cy="553998"/>
          </a:xfrm>
          <a:prstGeom prst="rect">
            <a:avLst/>
          </a:prstGeom>
          <a:noFill/>
        </p:spPr>
        <p:txBody>
          <a:bodyPr wrap="square" rtlCol="0">
            <a:spAutoFit/>
          </a:bodyPr>
          <a:lstStyle/>
          <a:p>
            <a:r>
              <a:rPr lang="sv-SE" sz="1000" i="1" dirty="0">
                <a:latin typeface="+mj-lt"/>
              </a:rPr>
              <a:t>”Total skörd ton per år” är ett resultat och går inte att redigera</a:t>
            </a:r>
          </a:p>
        </p:txBody>
      </p:sp>
      <p:cxnSp>
        <p:nvCxnSpPr>
          <p:cNvPr id="18" name="Rak pil 17" descr="Skärmdump från Vera för att fylla i odlingsfliken. "/>
          <p:cNvCxnSpPr>
            <a:stCxn id="19" idx="2"/>
          </p:cNvCxnSpPr>
          <p:nvPr/>
        </p:nvCxnSpPr>
        <p:spPr>
          <a:xfrm flipH="1">
            <a:off x="8904312" y="2974887"/>
            <a:ext cx="521122" cy="742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ktangel med rundade hörn 21"/>
          <p:cNvSpPr/>
          <p:nvPr/>
        </p:nvSpPr>
        <p:spPr>
          <a:xfrm>
            <a:off x="7967589" y="5805264"/>
            <a:ext cx="2036618" cy="28803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800" dirty="0">
                <a:solidFill>
                  <a:schemeClr val="tx1"/>
                </a:solidFill>
              </a:rPr>
              <a:t>= Data som ska fyllas i eller kontrolleras för beräkning av N i skörderester </a:t>
            </a:r>
          </a:p>
        </p:txBody>
      </p:sp>
      <p:sp>
        <p:nvSpPr>
          <p:cNvPr id="11" name="Rektangel med rundade hörn 10" descr="Skärmdump från Vera för att fylla i odlingsfliken. "/>
          <p:cNvSpPr/>
          <p:nvPr/>
        </p:nvSpPr>
        <p:spPr>
          <a:xfrm>
            <a:off x="8597207" y="3516365"/>
            <a:ext cx="400050" cy="983457"/>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textruta 31"/>
          <p:cNvSpPr txBox="1"/>
          <p:nvPr/>
        </p:nvSpPr>
        <p:spPr>
          <a:xfrm>
            <a:off x="7438852" y="4957251"/>
            <a:ext cx="2381885" cy="553998"/>
          </a:xfrm>
          <a:prstGeom prst="rect">
            <a:avLst/>
          </a:prstGeom>
          <a:noFill/>
        </p:spPr>
        <p:txBody>
          <a:bodyPr wrap="square" rtlCol="0">
            <a:spAutoFit/>
          </a:bodyPr>
          <a:lstStyle/>
          <a:p>
            <a:r>
              <a:rPr lang="sv-SE" sz="1000" i="1" dirty="0">
                <a:latin typeface="+mj-lt"/>
              </a:rPr>
              <a:t>Kontrollera att summeringen (”Total odlad areal…”) överensstämmer med Alternativets areal. </a:t>
            </a:r>
          </a:p>
        </p:txBody>
      </p:sp>
      <p:cxnSp>
        <p:nvCxnSpPr>
          <p:cNvPr id="31" name="Rak pil 30" descr="Skärmdump från Vera för att fylla i odlingsfliken. "/>
          <p:cNvCxnSpPr>
            <a:stCxn id="32" idx="0"/>
            <a:endCxn id="7" idx="2"/>
          </p:cNvCxnSpPr>
          <p:nvPr/>
        </p:nvCxnSpPr>
        <p:spPr>
          <a:xfrm flipH="1" flipV="1">
            <a:off x="8184232" y="4725145"/>
            <a:ext cx="445562" cy="2321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747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Fliken Odling (II)</a:t>
            </a:r>
          </a:p>
        </p:txBody>
      </p:sp>
      <p:sp>
        <p:nvSpPr>
          <p:cNvPr id="3" name="Platshållare för innehåll 2"/>
          <p:cNvSpPr>
            <a:spLocks noGrp="1"/>
          </p:cNvSpPr>
          <p:nvPr>
            <p:ph idx="1"/>
          </p:nvPr>
        </p:nvSpPr>
        <p:spPr>
          <a:xfrm>
            <a:off x="2063751" y="1052737"/>
            <a:ext cx="8061325" cy="2952327"/>
          </a:xfrm>
        </p:spPr>
        <p:txBody>
          <a:bodyPr/>
          <a:lstStyle/>
          <a:p>
            <a:pPr marL="0" indent="0">
              <a:buNone/>
            </a:pPr>
            <a:r>
              <a:rPr lang="sv-SE" sz="1200" dirty="0"/>
              <a:t>(fortsättning från föregående sida…)</a:t>
            </a:r>
          </a:p>
          <a:p>
            <a:r>
              <a:rPr lang="sv-SE" sz="1200" b="1" dirty="0"/>
              <a:t>Kväveutlakningen</a:t>
            </a:r>
            <a:r>
              <a:rPr lang="sv-SE" sz="1200" dirty="0"/>
              <a:t>. Ger indirekt lustgasavgång från mark. Uppskattning görs utifrån jordartsfördelning och normalutlakning i kommunen. Värdet (kg N/ha) kan ändras under fliken Utlakning. Nödvändiga uppgifter är:</a:t>
            </a:r>
          </a:p>
          <a:p>
            <a:pPr lvl="1"/>
            <a:r>
              <a:rPr lang="sv-SE" sz="1100" b="1" dirty="0"/>
              <a:t>Jordart</a:t>
            </a:r>
            <a:r>
              <a:rPr lang="sv-SE" sz="1100" dirty="0"/>
              <a:t>. En uppskattning av jordart per gröda duger, speciellt på djurgårdar, eftersom utlakningen generellt sett står för en liten del av växtodlingens klimatpåverkan.</a:t>
            </a:r>
          </a:p>
          <a:p>
            <a:pPr lvl="1"/>
            <a:r>
              <a:rPr lang="sv-SE" sz="1100" b="1" dirty="0"/>
              <a:t>Areal</a:t>
            </a:r>
            <a:r>
              <a:rPr lang="sv-SE" sz="1100" dirty="0"/>
              <a:t>. Om du vill ange flera jordarter för en gröda lägger du in en ny rad för varje jordart. Se då till att den totala arealen för grödan överensstämmer med verkligheten.  </a:t>
            </a:r>
          </a:p>
          <a:p>
            <a:r>
              <a:rPr lang="sv-SE" sz="1200" b="1" dirty="0"/>
              <a:t>Klimatnyckeltal för växtodlingen</a:t>
            </a:r>
            <a:r>
              <a:rPr lang="sv-SE" sz="1200" dirty="0"/>
              <a:t>. Nyckeltalen presenteras under fliken Resultat och kan användas som stöd i tolkningen av resultat och för att diskutera åtgärder. Nyckeltalen beräknas per ton gröda och handlar om:</a:t>
            </a:r>
          </a:p>
          <a:p>
            <a:pPr lvl="1"/>
            <a:r>
              <a:rPr lang="sv-SE" sz="1100" b="1" dirty="0"/>
              <a:t>Kväveutnyttjande</a:t>
            </a:r>
            <a:r>
              <a:rPr lang="sv-SE" sz="1100" dirty="0"/>
              <a:t>: Tillfört kväve via mineralgödsel och organiskt gödsel (redigerbara värde) samt kvävefixering (beräknas av programmet utifrån gröda, andel baljväxter och skörd). </a:t>
            </a:r>
          </a:p>
          <a:p>
            <a:pPr lvl="1"/>
            <a:r>
              <a:rPr lang="sv-SE" sz="1100" b="1" dirty="0"/>
              <a:t>Drivmedelsförbrukning:</a:t>
            </a:r>
            <a:r>
              <a:rPr lang="sv-SE" sz="1100" dirty="0"/>
              <a:t> Defaultvärden per gröda och per hektar (redigerbart värde).</a:t>
            </a:r>
          </a:p>
          <a:p>
            <a:pPr marL="457200" lvl="1" indent="0">
              <a:buNone/>
            </a:pPr>
            <a:r>
              <a:rPr lang="sv-SE" sz="1100" dirty="0"/>
              <a:t>Uppgifterna om gödselgivor, kvävefixering och drivmedelsförbrukning används enbart i beräkningen av klimatnyckeltal. De påverkar inte beräkningen av gårdens totala klimatavtryck. Det innebär att du kan låta defaultvärdena stå kvar om du inte kommer att titta på klimatnyckeltalen. </a:t>
            </a:r>
          </a:p>
        </p:txBody>
      </p:sp>
      <p:pic>
        <p:nvPicPr>
          <p:cNvPr id="5" name="Picture 2" descr="Skärmdump från Vera för att fylla i odlingsfliken.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7" t="26254" r="10056" b="5918"/>
          <a:stretch/>
        </p:blipFill>
        <p:spPr bwMode="auto">
          <a:xfrm>
            <a:off x="3719736" y="4077073"/>
            <a:ext cx="4679156" cy="1853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med rundade hörn 3" descr="Skärmdump från Vera för att fylla i odlingsfliken. "/>
          <p:cNvSpPr/>
          <p:nvPr/>
        </p:nvSpPr>
        <p:spPr>
          <a:xfrm>
            <a:off x="4557068" y="4295179"/>
            <a:ext cx="326529" cy="100811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med rundade hörn 5" descr="Skärmdump från Vera för att fylla i odlingsfliken. "/>
          <p:cNvSpPr/>
          <p:nvPr/>
        </p:nvSpPr>
        <p:spPr>
          <a:xfrm>
            <a:off x="4295800" y="5445224"/>
            <a:ext cx="1872208" cy="50405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p:cNvSpPr txBox="1"/>
          <p:nvPr/>
        </p:nvSpPr>
        <p:spPr>
          <a:xfrm>
            <a:off x="1703512" y="4097956"/>
            <a:ext cx="2016224" cy="1785104"/>
          </a:xfrm>
          <a:prstGeom prst="rect">
            <a:avLst/>
          </a:prstGeom>
          <a:solidFill>
            <a:srgbClr val="F8F8F8">
              <a:alpha val="64706"/>
            </a:srgbClr>
          </a:solidFill>
        </p:spPr>
        <p:txBody>
          <a:bodyPr wrap="square" rtlCol="0">
            <a:spAutoFit/>
          </a:bodyPr>
          <a:lstStyle/>
          <a:p>
            <a:r>
              <a:rPr lang="sv-SE" sz="1000" i="1" dirty="0">
                <a:latin typeface="+mj-lt"/>
              </a:rPr>
              <a:t>Summering av kväve- och drivmedelskolumnerna i tabellen.</a:t>
            </a:r>
          </a:p>
          <a:p>
            <a:r>
              <a:rPr lang="sv-SE" sz="1000" i="1" dirty="0">
                <a:latin typeface="+mj-lt"/>
              </a:rPr>
              <a:t>Med hjälp av räknarna stämmer du av mängden inköpt diesel och gödsel (Produkter in) eller  tillgänglig stallgödsel. Om du vill använda klimatnyckeltalen behöver du därmed kontrollera att all gödsel och diesel till växtodlingen har fördelats. </a:t>
            </a:r>
          </a:p>
        </p:txBody>
      </p:sp>
      <p:sp>
        <p:nvSpPr>
          <p:cNvPr id="11" name="Rektangel med rundade hörn 10" descr="Skärmdump från Vera för att fylla i odlingsfliken. "/>
          <p:cNvSpPr/>
          <p:nvPr/>
        </p:nvSpPr>
        <p:spPr>
          <a:xfrm>
            <a:off x="5231904" y="4295179"/>
            <a:ext cx="288032" cy="1008112"/>
          </a:xfrm>
          <a:prstGeom prst="round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med rundade hörn 11" descr="Skärmdump från Vera för att fylla i odlingsfliken. "/>
          <p:cNvSpPr/>
          <p:nvPr/>
        </p:nvSpPr>
        <p:spPr>
          <a:xfrm>
            <a:off x="4883596" y="4286398"/>
            <a:ext cx="288032" cy="1008112"/>
          </a:xfrm>
          <a:prstGeom prst="round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descr="Skärmdump från Vera för att fylla i odlingsfliken. "/>
          <p:cNvSpPr/>
          <p:nvPr/>
        </p:nvSpPr>
        <p:spPr>
          <a:xfrm>
            <a:off x="5766991" y="4295179"/>
            <a:ext cx="288032" cy="1008112"/>
          </a:xfrm>
          <a:prstGeom prst="round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p:cNvSpPr txBox="1"/>
          <p:nvPr/>
        </p:nvSpPr>
        <p:spPr>
          <a:xfrm>
            <a:off x="8764931" y="4578252"/>
            <a:ext cx="1314684" cy="442674"/>
          </a:xfrm>
          <a:prstGeom prst="roundRect">
            <a:avLst/>
          </a:prstGeom>
          <a:noFill/>
          <a:ln w="12700">
            <a:solidFill>
              <a:schemeClr val="accent2"/>
            </a:solidFill>
            <a:prstDash val="sysDot"/>
          </a:ln>
        </p:spPr>
        <p:txBody>
          <a:bodyPr wrap="square" rtlCol="0">
            <a:spAutoFit/>
          </a:bodyPr>
          <a:lstStyle/>
          <a:p>
            <a:r>
              <a:rPr lang="sv-SE" sz="1000" i="1" dirty="0">
                <a:latin typeface="+mj-lt"/>
              </a:rPr>
              <a:t>Behövs för att beräkna N-fixering</a:t>
            </a:r>
          </a:p>
        </p:txBody>
      </p:sp>
      <p:sp>
        <p:nvSpPr>
          <p:cNvPr id="18" name="Rektangel med rundade hörn 17" descr="Skärmdump från Vera för att fylla i odlingsfliken. "/>
          <p:cNvSpPr/>
          <p:nvPr/>
        </p:nvSpPr>
        <p:spPr>
          <a:xfrm>
            <a:off x="6600056" y="4286398"/>
            <a:ext cx="288032" cy="1008112"/>
          </a:xfrm>
          <a:prstGeom prst="round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med rundade hörn 18" descr="Skärmdump från Vera för att fylla i odlingsfliken. "/>
          <p:cNvSpPr/>
          <p:nvPr/>
        </p:nvSpPr>
        <p:spPr>
          <a:xfrm>
            <a:off x="6889427" y="4276771"/>
            <a:ext cx="430709" cy="1001414"/>
          </a:xfrm>
          <a:prstGeom prst="roundRect">
            <a:avLst/>
          </a:prstGeom>
          <a:noFill/>
          <a:ln>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med rundade hörn 19" descr="Skärmdump från Vera för att fylla i odlingsfliken. "/>
          <p:cNvSpPr/>
          <p:nvPr/>
        </p:nvSpPr>
        <p:spPr>
          <a:xfrm>
            <a:off x="7752186" y="4286398"/>
            <a:ext cx="269105" cy="1001414"/>
          </a:xfrm>
          <a:prstGeom prst="roundRect">
            <a:avLst/>
          </a:prstGeom>
          <a:noFill/>
          <a:ln>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med rundade hörn 20" descr="Skärmdump från Vera för att fylla i odlingsfliken. "/>
          <p:cNvSpPr/>
          <p:nvPr/>
        </p:nvSpPr>
        <p:spPr>
          <a:xfrm>
            <a:off x="7321477" y="4277815"/>
            <a:ext cx="430709" cy="1001414"/>
          </a:xfrm>
          <a:prstGeom prst="round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med rundade hörn 21" descr="Skärmdump från Vera för att fylla i odlingsfliken. "/>
          <p:cNvSpPr/>
          <p:nvPr/>
        </p:nvSpPr>
        <p:spPr>
          <a:xfrm>
            <a:off x="8016529" y="4276921"/>
            <a:ext cx="390723" cy="1001414"/>
          </a:xfrm>
          <a:prstGeom prst="roundRect">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extruta 22"/>
          <p:cNvSpPr txBox="1"/>
          <p:nvPr/>
        </p:nvSpPr>
        <p:spPr>
          <a:xfrm>
            <a:off x="8764931" y="5671673"/>
            <a:ext cx="1314684" cy="442674"/>
          </a:xfrm>
          <a:prstGeom prst="roundRect">
            <a:avLst/>
          </a:prstGeom>
          <a:noFill/>
          <a:ln w="12700">
            <a:solidFill>
              <a:schemeClr val="bg2"/>
            </a:solidFill>
            <a:prstDash val="sysDash"/>
          </a:ln>
        </p:spPr>
        <p:txBody>
          <a:bodyPr wrap="square" rtlCol="0">
            <a:spAutoFit/>
          </a:bodyPr>
          <a:lstStyle/>
          <a:p>
            <a:r>
              <a:rPr lang="sv-SE" sz="1000" i="1" dirty="0">
                <a:latin typeface="+mj-lt"/>
              </a:rPr>
              <a:t>För nyckeltal, resultatceller</a:t>
            </a:r>
          </a:p>
        </p:txBody>
      </p:sp>
      <p:sp>
        <p:nvSpPr>
          <p:cNvPr id="24" name="textruta 23"/>
          <p:cNvSpPr txBox="1"/>
          <p:nvPr/>
        </p:nvSpPr>
        <p:spPr>
          <a:xfrm>
            <a:off x="8764931" y="5124963"/>
            <a:ext cx="1314684" cy="442674"/>
          </a:xfrm>
          <a:prstGeom prst="roundRect">
            <a:avLst/>
          </a:prstGeom>
          <a:noFill/>
          <a:ln w="12700">
            <a:solidFill>
              <a:schemeClr val="bg2"/>
            </a:solidFill>
            <a:prstDash val="solid"/>
          </a:ln>
        </p:spPr>
        <p:txBody>
          <a:bodyPr wrap="square" rtlCol="0">
            <a:spAutoFit/>
          </a:bodyPr>
          <a:lstStyle/>
          <a:p>
            <a:r>
              <a:rPr lang="sv-SE" sz="1000" i="1" dirty="0">
                <a:latin typeface="+mj-lt"/>
              </a:rPr>
              <a:t>För nyckeltal, redigerbara celler</a:t>
            </a:r>
          </a:p>
        </p:txBody>
      </p:sp>
      <p:sp>
        <p:nvSpPr>
          <p:cNvPr id="26" name="textruta 25"/>
          <p:cNvSpPr txBox="1"/>
          <p:nvPr/>
        </p:nvSpPr>
        <p:spPr>
          <a:xfrm>
            <a:off x="8764932" y="4031541"/>
            <a:ext cx="1507533" cy="442674"/>
          </a:xfrm>
          <a:prstGeom prst="roundRect">
            <a:avLst/>
          </a:prstGeom>
          <a:noFill/>
          <a:ln w="12700">
            <a:solidFill>
              <a:schemeClr val="tx2"/>
            </a:solidFill>
            <a:prstDash val="solid"/>
          </a:ln>
        </p:spPr>
        <p:txBody>
          <a:bodyPr wrap="square" rtlCol="0">
            <a:spAutoFit/>
          </a:bodyPr>
          <a:lstStyle/>
          <a:p>
            <a:r>
              <a:rPr lang="sv-SE" sz="1000" i="1" dirty="0">
                <a:latin typeface="+mj-lt"/>
              </a:rPr>
              <a:t>Behöver fyllas i för utlakningsberäkningen</a:t>
            </a:r>
          </a:p>
        </p:txBody>
      </p:sp>
      <p:cxnSp>
        <p:nvCxnSpPr>
          <p:cNvPr id="27" name="Rak pil 26" descr="Skärmdump från Vera för att fylla i odlingsfliken. "/>
          <p:cNvCxnSpPr>
            <a:stCxn id="5" idx="1"/>
            <a:endCxn id="6" idx="1"/>
          </p:cNvCxnSpPr>
          <p:nvPr/>
        </p:nvCxnSpPr>
        <p:spPr>
          <a:xfrm>
            <a:off x="3719736" y="5004060"/>
            <a:ext cx="576064" cy="693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960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2063553" y="296962"/>
            <a:ext cx="8061523" cy="539750"/>
          </a:xfrm>
        </p:spPr>
        <p:txBody>
          <a:bodyPr/>
          <a:lstStyle/>
          <a:p>
            <a:r>
              <a:rPr lang="sv-SE" dirty="0"/>
              <a:t>Odling – räknare som stöd</a:t>
            </a:r>
          </a:p>
        </p:txBody>
      </p:sp>
      <p:pic>
        <p:nvPicPr>
          <p:cNvPr id="6" name="Bildobjekt 5" descr="Skärmdump från Vera för att fylla i odlingsfliken med stödräknare för att få kväve tillförseln. "/>
          <p:cNvPicPr>
            <a:picLocks noChangeAspect="1"/>
          </p:cNvPicPr>
          <p:nvPr/>
        </p:nvPicPr>
        <p:blipFill>
          <a:blip r:embed="rId2"/>
          <a:stretch>
            <a:fillRect/>
          </a:stretch>
        </p:blipFill>
        <p:spPr>
          <a:xfrm>
            <a:off x="3863752" y="2867595"/>
            <a:ext cx="6696744" cy="3693443"/>
          </a:xfrm>
          <a:prstGeom prst="rect">
            <a:avLst/>
          </a:prstGeom>
        </p:spPr>
      </p:pic>
      <p:sp>
        <p:nvSpPr>
          <p:cNvPr id="7" name="textruta 6"/>
          <p:cNvSpPr txBox="1"/>
          <p:nvPr/>
        </p:nvSpPr>
        <p:spPr>
          <a:xfrm>
            <a:off x="1991544" y="1193493"/>
            <a:ext cx="8280920" cy="1200329"/>
          </a:xfrm>
          <a:prstGeom prst="rect">
            <a:avLst/>
          </a:prstGeom>
          <a:noFill/>
        </p:spPr>
        <p:txBody>
          <a:bodyPr wrap="square" rtlCol="0">
            <a:spAutoFit/>
          </a:bodyPr>
          <a:lstStyle/>
          <a:p>
            <a:r>
              <a:rPr lang="sv-SE" b="1" dirty="0">
                <a:solidFill>
                  <a:schemeClr val="accent1"/>
                </a:solidFill>
              </a:rPr>
              <a:t>Mineralgödsel</a:t>
            </a:r>
            <a:r>
              <a:rPr lang="sv-SE" dirty="0">
                <a:solidFill>
                  <a:schemeClr val="accent1"/>
                </a:solidFill>
              </a:rPr>
              <a:t> från Produkter In</a:t>
            </a:r>
          </a:p>
          <a:p>
            <a:r>
              <a:rPr lang="sv-SE" b="1" dirty="0">
                <a:solidFill>
                  <a:schemeClr val="accent1"/>
                </a:solidFill>
              </a:rPr>
              <a:t>Organisk gödsel</a:t>
            </a:r>
            <a:r>
              <a:rPr lang="sv-SE" dirty="0">
                <a:solidFill>
                  <a:schemeClr val="accent1"/>
                </a:solidFill>
              </a:rPr>
              <a:t> (totalkväve) från Produkter In och Ut och Djurhållningen. Använd tabellen Kväveförluster under Resultat som stöd!</a:t>
            </a:r>
          </a:p>
          <a:p>
            <a:r>
              <a:rPr lang="sv-SE" b="1" dirty="0">
                <a:solidFill>
                  <a:schemeClr val="accent1"/>
                </a:solidFill>
              </a:rPr>
              <a:t>Drivmedel -</a:t>
            </a:r>
            <a:r>
              <a:rPr lang="sv-SE" dirty="0">
                <a:solidFill>
                  <a:schemeClr val="accent1"/>
                </a:solidFill>
              </a:rPr>
              <a:t> total mängd från fliken Energi</a:t>
            </a:r>
          </a:p>
        </p:txBody>
      </p:sp>
    </p:spTree>
    <p:extLst>
      <p:ext uri="{BB962C8B-B14F-4D97-AF65-F5344CB8AC3E}">
        <p14:creationId xmlns:p14="http://schemas.microsoft.com/office/powerpoint/2010/main" val="1210953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Fliken Utlakning</a:t>
            </a:r>
          </a:p>
        </p:txBody>
      </p:sp>
      <p:sp>
        <p:nvSpPr>
          <p:cNvPr id="4" name="Platshållare för innehåll 3"/>
          <p:cNvSpPr>
            <a:spLocks noGrp="1"/>
          </p:cNvSpPr>
          <p:nvPr>
            <p:ph idx="1"/>
          </p:nvPr>
        </p:nvSpPr>
        <p:spPr>
          <a:xfrm>
            <a:off x="2063751" y="1435464"/>
            <a:ext cx="8061325" cy="3051596"/>
          </a:xfrm>
        </p:spPr>
        <p:txBody>
          <a:bodyPr>
            <a:normAutofit/>
          </a:bodyPr>
          <a:lstStyle/>
          <a:p>
            <a:pPr marL="0" indent="0">
              <a:buNone/>
            </a:pPr>
            <a:r>
              <a:rPr lang="sv-SE" sz="1400" dirty="0"/>
              <a:t>Unik flik för Klimatkollen. Uppgifter som läggs in här påverkar inte andra beräkningsdelar i VERA.</a:t>
            </a:r>
          </a:p>
          <a:p>
            <a:r>
              <a:rPr lang="sv-SE" sz="1400" dirty="0"/>
              <a:t>Används för att beräkna indirekt lustgasavgång från mark, från kväveutlakning (antas att 0,75 % av utlakat N omvandlas till lustgas) samt ammoniakförluster vid spridning av mineralgödsel(antas att 1 % av NH</a:t>
            </a:r>
            <a:r>
              <a:rPr lang="sv-SE" sz="1400" baseline="-25000" dirty="0"/>
              <a:t>3</a:t>
            </a:r>
            <a:r>
              <a:rPr lang="sv-SE" sz="1400" dirty="0"/>
              <a:t> omvandlas till lustgas).</a:t>
            </a:r>
          </a:p>
          <a:p>
            <a:r>
              <a:rPr lang="sv-SE" sz="1400" dirty="0"/>
              <a:t>Du kan ändra värden för kväveutlakning (t ex om du gjort en mer detaljerad utlakningsberäkning eller vill använda annan referens), areal (default är samma som summan av arealen på Odlingsfliken) samt ammoniakförluster vid spridning av mineralgödsel (% av tillfört N).</a:t>
            </a:r>
          </a:p>
          <a:p>
            <a:r>
              <a:rPr lang="sv-SE" sz="1400" dirty="0"/>
              <a:t>Återgå till defaultvärdena genom att klicka på den gröna, runda pilen.</a:t>
            </a:r>
          </a:p>
        </p:txBody>
      </p:sp>
      <p:pic>
        <p:nvPicPr>
          <p:cNvPr id="3" name="Bildobjekt 2" descr="Skärmdump från Vera för att se utlakningen. "/>
          <p:cNvPicPr>
            <a:picLocks noChangeAspect="1"/>
          </p:cNvPicPr>
          <p:nvPr/>
        </p:nvPicPr>
        <p:blipFill>
          <a:blip r:embed="rId2"/>
          <a:stretch>
            <a:fillRect/>
          </a:stretch>
        </p:blipFill>
        <p:spPr>
          <a:xfrm>
            <a:off x="1782988" y="3817645"/>
            <a:ext cx="8342088" cy="2482403"/>
          </a:xfrm>
          <a:prstGeom prst="rect">
            <a:avLst/>
          </a:prstGeom>
        </p:spPr>
      </p:pic>
    </p:spTree>
    <p:extLst>
      <p:ext uri="{BB962C8B-B14F-4D97-AF65-F5344CB8AC3E}">
        <p14:creationId xmlns:p14="http://schemas.microsoft.com/office/powerpoint/2010/main" val="2347699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Fliken </a:t>
            </a:r>
            <a:r>
              <a:rPr lang="sv-SE" dirty="0" err="1"/>
              <a:t>Markkol</a:t>
            </a:r>
            <a:endParaRPr lang="sv-SE" dirty="0"/>
          </a:p>
        </p:txBody>
      </p:sp>
      <p:sp>
        <p:nvSpPr>
          <p:cNvPr id="4" name="Platshållare för innehåll 3"/>
          <p:cNvSpPr>
            <a:spLocks noGrp="1"/>
          </p:cNvSpPr>
          <p:nvPr>
            <p:ph idx="1"/>
          </p:nvPr>
        </p:nvSpPr>
        <p:spPr>
          <a:xfrm>
            <a:off x="506027" y="1295018"/>
            <a:ext cx="6795745" cy="4726271"/>
          </a:xfrm>
        </p:spPr>
        <p:txBody>
          <a:bodyPr>
            <a:normAutofit/>
          </a:bodyPr>
          <a:lstStyle/>
          <a:p>
            <a:pPr marL="0" indent="0">
              <a:buNone/>
            </a:pPr>
            <a:r>
              <a:rPr lang="sv-SE" sz="1400" dirty="0"/>
              <a:t>Unik flik för Klimatkollen. Uppgifter som matas in här påverkar inte andra beräkningsdelar i VERA. Används för att beräkna effekter av förändrat kolförråd i mark</a:t>
            </a:r>
          </a:p>
          <a:p>
            <a:r>
              <a:rPr lang="sv-SE" sz="1400" b="1" dirty="0"/>
              <a:t>Mulljordar</a:t>
            </a:r>
            <a:r>
              <a:rPr lang="sv-SE" sz="1400" dirty="0"/>
              <a:t>: Avser jordar med &gt; 20 % mull. Odlade mulljordar bedöms ge högre CO</a:t>
            </a:r>
            <a:r>
              <a:rPr lang="sv-SE" sz="1400" baseline="-25000" dirty="0"/>
              <a:t>2</a:t>
            </a:r>
            <a:r>
              <a:rPr lang="sv-SE" sz="1400" dirty="0"/>
              <a:t>- och N</a:t>
            </a:r>
            <a:r>
              <a:rPr lang="sv-SE" sz="1400" baseline="-25000" dirty="0"/>
              <a:t>2</a:t>
            </a:r>
            <a:r>
              <a:rPr lang="sv-SE" sz="1400" dirty="0"/>
              <a:t>O-avgång per hektar än mineraljordar. Ange areal mulljord beroende på marken bearbetas regelbundet eller ej. Om gården har mulljordar är det bra att även visa ett alternativ utan mulljordsareal inlagd. Mulljordarna kommer slå igenom i klimatavtrycksberäkningen. Skillnaderna mellan mulljordar är mycket stor, och emissionerna från mulljordar kan variera kraftigt. </a:t>
            </a:r>
          </a:p>
          <a:p>
            <a:r>
              <a:rPr lang="sv-SE" sz="1400" b="1" dirty="0"/>
              <a:t>Mineraljordar</a:t>
            </a:r>
            <a:r>
              <a:rPr lang="sv-SE" sz="1400" dirty="0"/>
              <a:t>: Här har du möjlighet att lägga in eget värde, t ex från Odlingsperspektiv. Positivt värde (kg C/ha och år) motsvarar nettoinbindning av kol och därmed negativa CO</a:t>
            </a:r>
            <a:r>
              <a:rPr lang="sv-SE" sz="1400" baseline="-25000" dirty="0"/>
              <a:t>2</a:t>
            </a:r>
            <a:r>
              <a:rPr lang="sv-SE" sz="1400" dirty="0"/>
              <a:t>-utsläpp. Negativt värde  betyder att kolförrådet minskar, och att marken blir en källa till CO</a:t>
            </a:r>
            <a:r>
              <a:rPr lang="sv-SE" sz="1400" baseline="-25000" dirty="0"/>
              <a:t>2</a:t>
            </a:r>
          </a:p>
          <a:p>
            <a:pPr marL="0" indent="0">
              <a:buNone/>
            </a:pPr>
            <a:r>
              <a:rPr lang="sv-SE" sz="1400" dirty="0"/>
              <a:t>Förslag: Gör först klart hela </a:t>
            </a:r>
            <a:r>
              <a:rPr lang="sv-SE" sz="1400" dirty="0" err="1"/>
              <a:t>Klimatkollenberäkningen</a:t>
            </a:r>
            <a:r>
              <a:rPr lang="sv-SE" sz="1400" dirty="0"/>
              <a:t>. Gör sedan en kopia av Alternativet och lägg in mulljordar eller förändrat kolförråd i mineraljordar i det nya alternativet. Det ökar jämförbarheten med andra studier.</a:t>
            </a:r>
          </a:p>
        </p:txBody>
      </p:sp>
      <p:pic>
        <p:nvPicPr>
          <p:cNvPr id="3" name="Bildobjekt 2" descr="Skärmdump från Vera för att fylla i markkolsfliken. ">
            <a:extLst>
              <a:ext uri="{FF2B5EF4-FFF2-40B4-BE49-F238E27FC236}">
                <a16:creationId xmlns:a16="http://schemas.microsoft.com/office/drawing/2014/main" id="{29585746-5B07-466D-887C-BE1F522A96C4}"/>
              </a:ext>
            </a:extLst>
          </p:cNvPr>
          <p:cNvPicPr>
            <a:picLocks noChangeAspect="1"/>
          </p:cNvPicPr>
          <p:nvPr/>
        </p:nvPicPr>
        <p:blipFill>
          <a:blip r:embed="rId2"/>
          <a:stretch>
            <a:fillRect/>
          </a:stretch>
        </p:blipFill>
        <p:spPr>
          <a:xfrm>
            <a:off x="7301772" y="2555610"/>
            <a:ext cx="3779848" cy="2865368"/>
          </a:xfrm>
          <a:prstGeom prst="rect">
            <a:avLst/>
          </a:prstGeom>
        </p:spPr>
      </p:pic>
    </p:spTree>
    <p:extLst>
      <p:ext uri="{BB962C8B-B14F-4D97-AF65-F5344CB8AC3E}">
        <p14:creationId xmlns:p14="http://schemas.microsoft.com/office/powerpoint/2010/main" val="3521360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15680" y="332656"/>
            <a:ext cx="7200800" cy="539750"/>
          </a:xfrm>
        </p:spPr>
        <p:txBody>
          <a:bodyPr/>
          <a:lstStyle/>
          <a:p>
            <a:r>
              <a:rPr lang="sv-SE" sz="2400" dirty="0"/>
              <a:t>Fliken Resultat – Översiktlig klimatrapport</a:t>
            </a:r>
          </a:p>
        </p:txBody>
      </p:sp>
      <p:pic>
        <p:nvPicPr>
          <p:cNvPr id="8194" name="Picture 2" descr="Skärmdump från resultatrapporten med förklaring vad de olika avtrycken består av. "/>
          <p:cNvPicPr>
            <a:picLocks noChangeAspect="1" noChangeArrowheads="1"/>
          </p:cNvPicPr>
          <p:nvPr/>
        </p:nvPicPr>
        <p:blipFill rotWithShape="1">
          <a:blip r:embed="rId2">
            <a:extLst>
              <a:ext uri="{28A0092B-C50C-407E-A947-70E740481C1C}">
                <a14:useLocalDpi xmlns:a14="http://schemas.microsoft.com/office/drawing/2010/main" val="0"/>
              </a:ext>
            </a:extLst>
          </a:blip>
          <a:srcRect l="14265" t="19409" r="5158" b="11843"/>
          <a:stretch/>
        </p:blipFill>
        <p:spPr bwMode="auto">
          <a:xfrm>
            <a:off x="4049112" y="2484297"/>
            <a:ext cx="4236209" cy="3745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683581" y="1247221"/>
            <a:ext cx="9590857" cy="1169551"/>
          </a:xfrm>
          <a:prstGeom prst="rect">
            <a:avLst/>
          </a:prstGeom>
          <a:noFill/>
        </p:spPr>
        <p:txBody>
          <a:bodyPr wrap="square" rtlCol="0">
            <a:spAutoFit/>
          </a:bodyPr>
          <a:lstStyle/>
          <a:p>
            <a:r>
              <a:rPr lang="sv-SE" sz="1400" dirty="0">
                <a:solidFill>
                  <a:schemeClr val="accent1"/>
                </a:solidFill>
              </a:rPr>
              <a:t>Växthusgasutsläppen redovisas dels som kg växthusgas och dels omräknat till ton CO</a:t>
            </a:r>
            <a:r>
              <a:rPr lang="sv-SE" sz="1400" baseline="-25000" dirty="0">
                <a:solidFill>
                  <a:schemeClr val="accent1"/>
                </a:solidFill>
              </a:rPr>
              <a:t>2</a:t>
            </a:r>
            <a:r>
              <a:rPr lang="sv-SE" sz="1400" dirty="0">
                <a:solidFill>
                  <a:schemeClr val="accent1"/>
                </a:solidFill>
              </a:rPr>
              <a:t> per växthusgas. Obs! olika viktenhet! </a:t>
            </a:r>
          </a:p>
          <a:p>
            <a:r>
              <a:rPr lang="sv-SE" sz="1400" dirty="0">
                <a:solidFill>
                  <a:schemeClr val="accent1"/>
                </a:solidFill>
              </a:rPr>
              <a:t>Kolumnen ”Okänd fördelning” visar värden där det inte finns grunddata om hur utsläppen fördelas mellan olika växthusgaser. Det gäller när du lagt in ett eget värde för klimatavtryck för en produkt eller för kraftfoder där Lantmännen gett en aggregerat värde. </a:t>
            </a:r>
          </a:p>
        </p:txBody>
      </p:sp>
      <p:sp>
        <p:nvSpPr>
          <p:cNvPr id="6" name="textruta 5"/>
          <p:cNvSpPr txBox="1"/>
          <p:nvPr/>
        </p:nvSpPr>
        <p:spPr>
          <a:xfrm>
            <a:off x="1920184" y="2675708"/>
            <a:ext cx="2242140" cy="553998"/>
          </a:xfrm>
          <a:prstGeom prst="rect">
            <a:avLst/>
          </a:prstGeom>
          <a:noFill/>
        </p:spPr>
        <p:txBody>
          <a:bodyPr wrap="square" rtlCol="0">
            <a:spAutoFit/>
          </a:bodyPr>
          <a:lstStyle/>
          <a:p>
            <a:r>
              <a:rPr lang="sv-SE" sz="1000" dirty="0">
                <a:solidFill>
                  <a:schemeClr val="accent1"/>
                </a:solidFill>
                <a:latin typeface="+mj-lt"/>
              </a:rPr>
              <a:t>Avser utsläpp från elproduktion, utvinning och förädling av drivmedel, odling av energigrödor, etc. </a:t>
            </a:r>
          </a:p>
        </p:txBody>
      </p:sp>
      <p:sp>
        <p:nvSpPr>
          <p:cNvPr id="7" name="textruta 6"/>
          <p:cNvSpPr txBox="1"/>
          <p:nvPr/>
        </p:nvSpPr>
        <p:spPr>
          <a:xfrm>
            <a:off x="1806972" y="3252452"/>
            <a:ext cx="2242140" cy="861774"/>
          </a:xfrm>
          <a:prstGeom prst="rect">
            <a:avLst/>
          </a:prstGeom>
          <a:noFill/>
        </p:spPr>
        <p:txBody>
          <a:bodyPr wrap="square" rtlCol="0">
            <a:spAutoFit/>
          </a:bodyPr>
          <a:lstStyle/>
          <a:p>
            <a:r>
              <a:rPr lang="sv-SE" sz="1000" dirty="0">
                <a:solidFill>
                  <a:schemeClr val="accent1"/>
                </a:solidFill>
                <a:latin typeface="+mj-lt"/>
              </a:rPr>
              <a:t>Avser utsläpp av fossil CO</a:t>
            </a:r>
            <a:r>
              <a:rPr lang="sv-SE" sz="1000" baseline="-25000" dirty="0">
                <a:solidFill>
                  <a:schemeClr val="accent1"/>
                </a:solidFill>
                <a:latin typeface="+mj-lt"/>
              </a:rPr>
              <a:t>2</a:t>
            </a:r>
            <a:r>
              <a:rPr lang="sv-SE" sz="1000" dirty="0">
                <a:solidFill>
                  <a:schemeClr val="accent1"/>
                </a:solidFill>
                <a:latin typeface="+mj-lt"/>
              </a:rPr>
              <a:t>, </a:t>
            </a:r>
            <a:r>
              <a:rPr lang="sv-SE" sz="1000" dirty="0" err="1">
                <a:solidFill>
                  <a:schemeClr val="accent1"/>
                </a:solidFill>
                <a:latin typeface="+mj-lt"/>
              </a:rPr>
              <a:t>NOx</a:t>
            </a:r>
            <a:r>
              <a:rPr lang="sv-SE" sz="1000" dirty="0">
                <a:solidFill>
                  <a:schemeClr val="accent1"/>
                </a:solidFill>
                <a:latin typeface="+mj-lt"/>
              </a:rPr>
              <a:t> och kolväten från pannor, traktorer och andra motorer på gården. Här redovisas även utsläpp från transporter</a:t>
            </a:r>
          </a:p>
        </p:txBody>
      </p:sp>
      <p:sp>
        <p:nvSpPr>
          <p:cNvPr id="8" name="textruta 7"/>
          <p:cNvSpPr txBox="1"/>
          <p:nvPr/>
        </p:nvSpPr>
        <p:spPr>
          <a:xfrm>
            <a:off x="1768606" y="4200304"/>
            <a:ext cx="2242140" cy="246221"/>
          </a:xfrm>
          <a:prstGeom prst="rect">
            <a:avLst/>
          </a:prstGeom>
          <a:noFill/>
        </p:spPr>
        <p:txBody>
          <a:bodyPr wrap="square" rtlCol="0">
            <a:spAutoFit/>
          </a:bodyPr>
          <a:lstStyle/>
          <a:p>
            <a:r>
              <a:rPr lang="sv-SE" sz="1000" dirty="0">
                <a:solidFill>
                  <a:schemeClr val="accent1"/>
                </a:solidFill>
                <a:latin typeface="+mj-lt"/>
              </a:rPr>
              <a:t>Avser produktion av mineralgödsel. </a:t>
            </a:r>
          </a:p>
        </p:txBody>
      </p:sp>
      <p:sp>
        <p:nvSpPr>
          <p:cNvPr id="9" name="textruta 8"/>
          <p:cNvSpPr txBox="1"/>
          <p:nvPr/>
        </p:nvSpPr>
        <p:spPr>
          <a:xfrm>
            <a:off x="1784876" y="4415546"/>
            <a:ext cx="2006868" cy="400110"/>
          </a:xfrm>
          <a:prstGeom prst="rect">
            <a:avLst/>
          </a:prstGeom>
          <a:noFill/>
        </p:spPr>
        <p:txBody>
          <a:bodyPr wrap="square" rtlCol="0">
            <a:spAutoFit/>
          </a:bodyPr>
          <a:lstStyle/>
          <a:p>
            <a:r>
              <a:rPr lang="sv-SE" sz="1000" dirty="0">
                <a:solidFill>
                  <a:schemeClr val="accent1"/>
                </a:solidFill>
                <a:latin typeface="+mj-lt"/>
              </a:rPr>
              <a:t>Avser odling och </a:t>
            </a:r>
            <a:r>
              <a:rPr lang="sv-SE" sz="1000" dirty="0" err="1">
                <a:solidFill>
                  <a:schemeClr val="accent1"/>
                </a:solidFill>
                <a:latin typeface="+mj-lt"/>
              </a:rPr>
              <a:t>ev</a:t>
            </a:r>
            <a:r>
              <a:rPr lang="sv-SE" sz="1000" dirty="0">
                <a:solidFill>
                  <a:schemeClr val="accent1"/>
                </a:solidFill>
                <a:latin typeface="+mj-lt"/>
              </a:rPr>
              <a:t> förädling av inköpta fodermedel</a:t>
            </a:r>
          </a:p>
        </p:txBody>
      </p:sp>
      <p:sp>
        <p:nvSpPr>
          <p:cNvPr id="10" name="textruta 9"/>
          <p:cNvSpPr txBox="1"/>
          <p:nvPr/>
        </p:nvSpPr>
        <p:spPr>
          <a:xfrm>
            <a:off x="1768606" y="4768848"/>
            <a:ext cx="2242140" cy="1323439"/>
          </a:xfrm>
          <a:prstGeom prst="rect">
            <a:avLst/>
          </a:prstGeom>
          <a:noFill/>
        </p:spPr>
        <p:txBody>
          <a:bodyPr wrap="square" rtlCol="0">
            <a:spAutoFit/>
          </a:bodyPr>
          <a:lstStyle/>
          <a:p>
            <a:r>
              <a:rPr lang="sv-SE" sz="1000" dirty="0">
                <a:solidFill>
                  <a:schemeClr val="accent1"/>
                </a:solidFill>
                <a:latin typeface="+mj-lt"/>
              </a:rPr>
              <a:t>Här ingår produkter ur huvudgrupp Animalier (inköpta djur), Organiskt gödsel, Vegetabilier, Strömedel och Övrigt.</a:t>
            </a:r>
          </a:p>
          <a:p>
            <a:r>
              <a:rPr lang="sv-SE" sz="1000" dirty="0">
                <a:solidFill>
                  <a:schemeClr val="accent1"/>
                </a:solidFill>
                <a:latin typeface="+mj-lt"/>
              </a:rPr>
              <a:t>Vissa foder finns både i huvudgrupp Fodermedel och Vegetabilier. Valet av huvudgrupp styr vart fodret presenteras i tabellen</a:t>
            </a:r>
          </a:p>
        </p:txBody>
      </p:sp>
      <p:sp>
        <p:nvSpPr>
          <p:cNvPr id="11" name="textruta 10"/>
          <p:cNvSpPr txBox="1"/>
          <p:nvPr/>
        </p:nvSpPr>
        <p:spPr>
          <a:xfrm>
            <a:off x="8533545" y="2983485"/>
            <a:ext cx="1440160" cy="246221"/>
          </a:xfrm>
          <a:prstGeom prst="rect">
            <a:avLst/>
          </a:prstGeom>
          <a:noFill/>
        </p:spPr>
        <p:txBody>
          <a:bodyPr wrap="square" rtlCol="0">
            <a:spAutoFit/>
          </a:bodyPr>
          <a:lstStyle/>
          <a:p>
            <a:r>
              <a:rPr lang="sv-SE" sz="1000" dirty="0">
                <a:solidFill>
                  <a:schemeClr val="accent1"/>
                </a:solidFill>
                <a:latin typeface="+mj-lt"/>
              </a:rPr>
              <a:t>Enligt fliken Lustgas</a:t>
            </a:r>
          </a:p>
        </p:txBody>
      </p:sp>
      <p:sp>
        <p:nvSpPr>
          <p:cNvPr id="12" name="textruta 11"/>
          <p:cNvSpPr txBox="1"/>
          <p:nvPr/>
        </p:nvSpPr>
        <p:spPr>
          <a:xfrm>
            <a:off x="8457723" y="3482930"/>
            <a:ext cx="1440160" cy="1015663"/>
          </a:xfrm>
          <a:prstGeom prst="rect">
            <a:avLst/>
          </a:prstGeom>
          <a:noFill/>
        </p:spPr>
        <p:txBody>
          <a:bodyPr wrap="square" rtlCol="0">
            <a:spAutoFit/>
          </a:bodyPr>
          <a:lstStyle/>
          <a:p>
            <a:r>
              <a:rPr lang="sv-SE" sz="1000" dirty="0">
                <a:solidFill>
                  <a:schemeClr val="accent1"/>
                </a:solidFill>
                <a:latin typeface="+mj-lt"/>
              </a:rPr>
              <a:t>Enligt fliken Utlakning samt NH3-förluster från stall, lager och vid spridning av stallgödsel och annan organisk gödsel</a:t>
            </a:r>
          </a:p>
        </p:txBody>
      </p:sp>
      <p:sp>
        <p:nvSpPr>
          <p:cNvPr id="13" name="textruta 12"/>
          <p:cNvSpPr txBox="1"/>
          <p:nvPr/>
        </p:nvSpPr>
        <p:spPr>
          <a:xfrm>
            <a:off x="8127893" y="4676997"/>
            <a:ext cx="1440160" cy="246221"/>
          </a:xfrm>
          <a:prstGeom prst="rect">
            <a:avLst/>
          </a:prstGeom>
          <a:noFill/>
        </p:spPr>
        <p:txBody>
          <a:bodyPr wrap="square" rtlCol="0">
            <a:spAutoFit/>
          </a:bodyPr>
          <a:lstStyle/>
          <a:p>
            <a:r>
              <a:rPr lang="sv-SE" sz="1000" dirty="0">
                <a:solidFill>
                  <a:schemeClr val="accent1"/>
                </a:solidFill>
                <a:latin typeface="+mj-lt"/>
              </a:rPr>
              <a:t>Från fliken </a:t>
            </a:r>
            <a:r>
              <a:rPr lang="sv-SE" sz="1000" dirty="0" err="1">
                <a:solidFill>
                  <a:schemeClr val="accent1"/>
                </a:solidFill>
                <a:latin typeface="+mj-lt"/>
              </a:rPr>
              <a:t>Markkol</a:t>
            </a:r>
            <a:endParaRPr lang="sv-SE" sz="1000" dirty="0">
              <a:solidFill>
                <a:schemeClr val="accent1"/>
              </a:solidFill>
              <a:latin typeface="+mj-lt"/>
            </a:endParaRPr>
          </a:p>
        </p:txBody>
      </p:sp>
      <p:sp>
        <p:nvSpPr>
          <p:cNvPr id="14" name="textruta 13"/>
          <p:cNvSpPr txBox="1"/>
          <p:nvPr/>
        </p:nvSpPr>
        <p:spPr>
          <a:xfrm>
            <a:off x="8542689" y="4995384"/>
            <a:ext cx="1521854" cy="246221"/>
          </a:xfrm>
          <a:prstGeom prst="rect">
            <a:avLst/>
          </a:prstGeom>
          <a:noFill/>
        </p:spPr>
        <p:txBody>
          <a:bodyPr wrap="square" rtlCol="0">
            <a:spAutoFit/>
          </a:bodyPr>
          <a:lstStyle/>
          <a:p>
            <a:r>
              <a:rPr lang="sv-SE" sz="1000" dirty="0">
                <a:solidFill>
                  <a:schemeClr val="accent1"/>
                </a:solidFill>
                <a:latin typeface="+mj-lt"/>
              </a:rPr>
              <a:t>Från fliken Djurhållning</a:t>
            </a:r>
          </a:p>
        </p:txBody>
      </p:sp>
      <p:sp>
        <p:nvSpPr>
          <p:cNvPr id="15" name="textruta 14"/>
          <p:cNvSpPr txBox="1"/>
          <p:nvPr/>
        </p:nvSpPr>
        <p:spPr>
          <a:xfrm>
            <a:off x="8483000" y="5382544"/>
            <a:ext cx="1521854" cy="553998"/>
          </a:xfrm>
          <a:prstGeom prst="rect">
            <a:avLst/>
          </a:prstGeom>
          <a:noFill/>
        </p:spPr>
        <p:txBody>
          <a:bodyPr wrap="square" rtlCol="0">
            <a:spAutoFit/>
          </a:bodyPr>
          <a:lstStyle/>
          <a:p>
            <a:r>
              <a:rPr lang="sv-SE" sz="1000" dirty="0">
                <a:solidFill>
                  <a:schemeClr val="accent1"/>
                </a:solidFill>
                <a:latin typeface="+mj-lt"/>
              </a:rPr>
              <a:t>Från fliken Djurhållning och Lagring. Inkluderar Metan från betesgödsel </a:t>
            </a:r>
          </a:p>
        </p:txBody>
      </p:sp>
      <p:cxnSp>
        <p:nvCxnSpPr>
          <p:cNvPr id="16" name="Rak pil 15" descr="Skärmdump från resultatrapporten med förklaring vad de olika avtrycken består av. "/>
          <p:cNvCxnSpPr>
            <a:cxnSpLocks/>
          </p:cNvCxnSpPr>
          <p:nvPr/>
        </p:nvCxnSpPr>
        <p:spPr>
          <a:xfrm>
            <a:off x="3876710" y="3090749"/>
            <a:ext cx="961381" cy="885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Rak pil 17" descr="Skärmdump från resultatrapporten med förklaring vad de olika avtrycken består av. "/>
          <p:cNvCxnSpPr>
            <a:stCxn id="7" idx="3"/>
          </p:cNvCxnSpPr>
          <p:nvPr/>
        </p:nvCxnSpPr>
        <p:spPr>
          <a:xfrm>
            <a:off x="4049112" y="3683340"/>
            <a:ext cx="782196" cy="6450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Rak pil 19" descr="Skärmdump från resultatrapporten med förklaring vad de olika avtrycken består av. "/>
          <p:cNvCxnSpPr>
            <a:stCxn id="8" idx="3"/>
          </p:cNvCxnSpPr>
          <p:nvPr/>
        </p:nvCxnSpPr>
        <p:spPr>
          <a:xfrm>
            <a:off x="4010746" y="4323414"/>
            <a:ext cx="780156" cy="21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Rak pil 21" descr="Skärmdump från resultatrapporten med förklaring vad de olika avtrycken består av. "/>
          <p:cNvCxnSpPr>
            <a:cxnSpLocks/>
            <a:stCxn id="9" idx="3"/>
          </p:cNvCxnSpPr>
          <p:nvPr/>
        </p:nvCxnSpPr>
        <p:spPr>
          <a:xfrm>
            <a:off x="3791744" y="4615601"/>
            <a:ext cx="857182" cy="599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Rak pil 24" descr="Skärmdump från resultatrapporten med förklaring vad de olika avtrycken består av. "/>
          <p:cNvCxnSpPr>
            <a:cxnSpLocks/>
            <a:stCxn id="10" idx="3"/>
          </p:cNvCxnSpPr>
          <p:nvPr/>
        </p:nvCxnSpPr>
        <p:spPr>
          <a:xfrm flipV="1">
            <a:off x="4010746" y="4938173"/>
            <a:ext cx="676546" cy="492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Rak pil 26" descr="Skärmdump från resultatrapporten med förklaring vad de olika avtrycken består av. "/>
          <p:cNvCxnSpPr>
            <a:stCxn id="11" idx="1"/>
          </p:cNvCxnSpPr>
          <p:nvPr/>
        </p:nvCxnSpPr>
        <p:spPr>
          <a:xfrm flipH="1">
            <a:off x="6794617" y="3106596"/>
            <a:ext cx="1738928" cy="20174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Rak pil 28" descr="Skärmdump från resultatrapporten med förklaring vad de olika avtrycken består av. "/>
          <p:cNvCxnSpPr>
            <a:stCxn id="12" idx="1"/>
          </p:cNvCxnSpPr>
          <p:nvPr/>
        </p:nvCxnSpPr>
        <p:spPr>
          <a:xfrm flipH="1">
            <a:off x="6718795" y="3990762"/>
            <a:ext cx="1738928" cy="13419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Rak pil 30" descr="Skärmdump från resultatrapporten med förklaring vad de olika avtrycken består av. "/>
          <p:cNvCxnSpPr>
            <a:stCxn id="13" idx="1"/>
          </p:cNvCxnSpPr>
          <p:nvPr/>
        </p:nvCxnSpPr>
        <p:spPr>
          <a:xfrm flipH="1">
            <a:off x="6388965" y="4800108"/>
            <a:ext cx="1738928" cy="8751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93" name="Rak pil 8192" descr="Skärmdump från resultatrapporten med förklaring vad de olika avtrycken består av. "/>
          <p:cNvCxnSpPr>
            <a:stCxn id="14" idx="1"/>
          </p:cNvCxnSpPr>
          <p:nvPr/>
        </p:nvCxnSpPr>
        <p:spPr>
          <a:xfrm flipH="1">
            <a:off x="7091793" y="5118495"/>
            <a:ext cx="1450896" cy="6689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96" name="Rak pil 8195" descr="Skärmdump från resultatrapporten med förklaring vad de olika avtrycken består av. "/>
          <p:cNvCxnSpPr>
            <a:stCxn id="15" idx="1"/>
          </p:cNvCxnSpPr>
          <p:nvPr/>
        </p:nvCxnSpPr>
        <p:spPr>
          <a:xfrm flipH="1">
            <a:off x="7032104" y="5659544"/>
            <a:ext cx="1450896" cy="3717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317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090383" y="1547175"/>
            <a:ext cx="7344618" cy="4722219"/>
          </a:xfrm>
        </p:spPr>
        <p:txBody>
          <a:bodyPr/>
          <a:lstStyle/>
          <a:p>
            <a:pPr marL="0" indent="0">
              <a:buNone/>
            </a:pPr>
            <a:r>
              <a:rPr lang="sv-SE" sz="2000" dirty="0"/>
              <a:t>Samma resultat fast som diagram. Ett tips är att exportera alla resultat till Excel för att kunna dölja staplar som inte är relevanta för gården och/eller för att ge staplarna mer plats i diagrammet.</a:t>
            </a:r>
          </a:p>
        </p:txBody>
      </p:sp>
      <p:pic>
        <p:nvPicPr>
          <p:cNvPr id="9218" name="Picture 2" descr="Skärmdump från resultat med diagram. "/>
          <p:cNvPicPr>
            <a:picLocks noChangeAspect="1" noChangeArrowheads="1"/>
          </p:cNvPicPr>
          <p:nvPr/>
        </p:nvPicPr>
        <p:blipFill rotWithShape="1">
          <a:blip r:embed="rId3">
            <a:extLst>
              <a:ext uri="{28A0092B-C50C-407E-A947-70E740481C1C}">
                <a14:useLocalDpi xmlns:a14="http://schemas.microsoft.com/office/drawing/2010/main" val="0"/>
              </a:ext>
            </a:extLst>
          </a:blip>
          <a:srcRect l="15727" t="36426" r="18589" b="13505"/>
          <a:stretch/>
        </p:blipFill>
        <p:spPr bwMode="auto">
          <a:xfrm>
            <a:off x="3925898" y="3144969"/>
            <a:ext cx="4500985" cy="31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ubrik 1"/>
          <p:cNvSpPr>
            <a:spLocks noGrp="1"/>
          </p:cNvSpPr>
          <p:nvPr>
            <p:ph type="title"/>
          </p:nvPr>
        </p:nvSpPr>
        <p:spPr>
          <a:xfrm>
            <a:off x="3431705" y="332656"/>
            <a:ext cx="6693371" cy="539750"/>
          </a:xfrm>
        </p:spPr>
        <p:txBody>
          <a:bodyPr/>
          <a:lstStyle/>
          <a:p>
            <a:r>
              <a:rPr lang="sv-SE" dirty="0"/>
              <a:t>Fliken Resultat – Diagram</a:t>
            </a:r>
          </a:p>
        </p:txBody>
      </p:sp>
    </p:spTree>
    <p:extLst>
      <p:ext uri="{BB962C8B-B14F-4D97-AF65-F5344CB8AC3E}">
        <p14:creationId xmlns:p14="http://schemas.microsoft.com/office/powerpoint/2010/main" val="3294476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Fliken Resultat – Kväveförluster</a:t>
            </a:r>
          </a:p>
        </p:txBody>
      </p:sp>
      <p:sp>
        <p:nvSpPr>
          <p:cNvPr id="3" name="Platshållare för innehåll 2"/>
          <p:cNvSpPr>
            <a:spLocks noGrp="1"/>
          </p:cNvSpPr>
          <p:nvPr>
            <p:ph idx="1"/>
          </p:nvPr>
        </p:nvSpPr>
        <p:spPr>
          <a:xfrm>
            <a:off x="1264761" y="1541996"/>
            <a:ext cx="4736544" cy="4896544"/>
          </a:xfrm>
        </p:spPr>
        <p:txBody>
          <a:bodyPr/>
          <a:lstStyle/>
          <a:p>
            <a:pPr marL="0" indent="0">
              <a:buNone/>
            </a:pPr>
            <a:r>
              <a:rPr lang="sv-SE" sz="1600" dirty="0"/>
              <a:t>Här sammanställs alla flöden kväve i stallgödsel och alla kväveförluster från stallgödsel (stall, lager, spridning), inköpta organiska gödselmedel samt från betesgödsel.</a:t>
            </a:r>
          </a:p>
          <a:p>
            <a:pPr marL="0" indent="0">
              <a:buNone/>
            </a:pPr>
            <a:endParaRPr lang="sv-SE" sz="1600" dirty="0"/>
          </a:p>
          <a:p>
            <a:pPr marL="0" indent="0">
              <a:buNone/>
            </a:pPr>
            <a:r>
              <a:rPr lang="sv-SE" sz="1600" dirty="0"/>
              <a:t>Kolla gärna igenom denna sida, speciellt om stallgödsel avyttras, så att flödena verkar rimliga. Justera kväveinnehåll i inköpt och avyttrad gödsel om det behövs</a:t>
            </a:r>
          </a:p>
          <a:p>
            <a:pPr marL="0" indent="0">
              <a:buNone/>
            </a:pPr>
            <a:endParaRPr lang="sv-SE" sz="1600" dirty="0"/>
          </a:p>
          <a:p>
            <a:pPr marL="0" indent="0">
              <a:buNone/>
            </a:pPr>
            <a:r>
              <a:rPr lang="sv-SE" sz="1600" dirty="0"/>
              <a:t>Mängden N i träck och urin samt NH3-förluster i stall och på bete räknas enligt schablon och går inte att ändra i Klimatkollen. NH</a:t>
            </a:r>
            <a:r>
              <a:rPr lang="sv-SE" sz="1600" baseline="-25000" dirty="0"/>
              <a:t>3</a:t>
            </a:r>
            <a:r>
              <a:rPr lang="sv-SE" sz="1600" dirty="0"/>
              <a:t>-förluster i lager och vid spridning styrs av vilken lagrings- och spridningsteknik som valts.</a:t>
            </a:r>
          </a:p>
        </p:txBody>
      </p:sp>
      <p:pic>
        <p:nvPicPr>
          <p:cNvPr id="10242" name="Picture 2" descr="Skärmdump från rapporten kväveförluster med förklaring vad de olika förlusterna består av.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90" t="14360" r="40157" b="1726"/>
          <a:stretch/>
        </p:blipFill>
        <p:spPr bwMode="auto">
          <a:xfrm>
            <a:off x="6511278" y="2372552"/>
            <a:ext cx="3947073" cy="3401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41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279576" y="1340768"/>
            <a:ext cx="7488832" cy="4680520"/>
          </a:xfrm>
        </p:spPr>
        <p:txBody>
          <a:bodyPr anchor="t">
            <a:noAutofit/>
          </a:bodyPr>
          <a:lstStyle/>
          <a:p>
            <a:pPr algn="ctr"/>
            <a:r>
              <a:rPr lang="sv-SE" dirty="0">
                <a:solidFill>
                  <a:srgbClr val="005C84"/>
                </a:solidFill>
              </a:rPr>
              <a:t>Nu börjar genomgången, delmoment 1</a:t>
            </a:r>
            <a:br>
              <a:rPr lang="sv-SE" dirty="0">
                <a:solidFill>
                  <a:srgbClr val="005C84"/>
                </a:solidFill>
              </a:rPr>
            </a:br>
            <a:r>
              <a:rPr lang="sv-SE" dirty="0">
                <a:solidFill>
                  <a:srgbClr val="005C84"/>
                </a:solidFill>
              </a:rPr>
              <a:t>Lycka till!</a:t>
            </a:r>
            <a:br>
              <a:rPr lang="sv-SE" dirty="0">
                <a:solidFill>
                  <a:srgbClr val="005C84"/>
                </a:solidFill>
              </a:rPr>
            </a:br>
            <a:br>
              <a:rPr lang="sv-SE" dirty="0">
                <a:solidFill>
                  <a:srgbClr val="005C84"/>
                </a:solidFill>
              </a:rPr>
            </a:br>
            <a:br>
              <a:rPr lang="sv-SE" sz="1600" dirty="0">
                <a:solidFill>
                  <a:srgbClr val="005C84"/>
                </a:solidFill>
              </a:rPr>
            </a:br>
            <a:r>
              <a:rPr lang="sv-SE" sz="2000" b="0" dirty="0">
                <a:solidFill>
                  <a:srgbClr val="005C84"/>
                </a:solidFill>
              </a:rPr>
              <a:t>Har du frågor kontakta:</a:t>
            </a:r>
            <a:br>
              <a:rPr lang="sv-SE" sz="2000" b="0" dirty="0">
                <a:solidFill>
                  <a:srgbClr val="005C84"/>
                </a:solidFill>
              </a:rPr>
            </a:br>
            <a:br>
              <a:rPr lang="sv-SE" sz="2000" b="0" dirty="0">
                <a:solidFill>
                  <a:srgbClr val="005C84"/>
                </a:solidFill>
              </a:rPr>
            </a:br>
            <a:r>
              <a:rPr lang="sv-SE" sz="2000" b="0" dirty="0">
                <a:solidFill>
                  <a:srgbClr val="005C84"/>
                </a:solidFill>
              </a:rPr>
              <a:t>Lis Eriksson, </a:t>
            </a:r>
            <a:r>
              <a:rPr lang="sv-SE" sz="2000" b="0" dirty="0">
                <a:solidFill>
                  <a:srgbClr val="005C84"/>
                </a:solidFill>
                <a:hlinkClick r:id="rId2"/>
              </a:rPr>
              <a:t>lis.eriksson@jordbruksverket.se</a:t>
            </a:r>
            <a:r>
              <a:rPr lang="sv-SE" sz="2000" b="0" dirty="0">
                <a:solidFill>
                  <a:srgbClr val="005C84"/>
                </a:solidFill>
              </a:rPr>
              <a:t>, </a:t>
            </a:r>
            <a:br>
              <a:rPr lang="sv-SE" sz="2000" b="0" dirty="0">
                <a:solidFill>
                  <a:srgbClr val="005C84"/>
                </a:solidFill>
              </a:rPr>
            </a:br>
            <a:r>
              <a:rPr lang="sv-SE" sz="2000" b="0" dirty="0">
                <a:solidFill>
                  <a:srgbClr val="005C84"/>
                </a:solidFill>
              </a:rPr>
              <a:t>Tel 036-15 61 33</a:t>
            </a:r>
            <a:br>
              <a:rPr lang="sv-SE" sz="2000" b="0" dirty="0">
                <a:solidFill>
                  <a:srgbClr val="005C84"/>
                </a:solidFill>
              </a:rPr>
            </a:br>
            <a:br>
              <a:rPr lang="sv-SE" sz="2000" b="0" dirty="0">
                <a:solidFill>
                  <a:srgbClr val="005C84"/>
                </a:solidFill>
              </a:rPr>
            </a:br>
            <a:r>
              <a:rPr lang="sv-SE" sz="2000" b="0" dirty="0">
                <a:solidFill>
                  <a:srgbClr val="005C84"/>
                </a:solidFill>
              </a:rPr>
              <a:t>eller </a:t>
            </a:r>
            <a:br>
              <a:rPr lang="sv-SE" sz="2000" b="0" dirty="0">
                <a:solidFill>
                  <a:srgbClr val="005C84"/>
                </a:solidFill>
              </a:rPr>
            </a:br>
            <a:br>
              <a:rPr lang="sv-SE" sz="2000" b="0" dirty="0">
                <a:solidFill>
                  <a:srgbClr val="005C84"/>
                </a:solidFill>
              </a:rPr>
            </a:br>
            <a:r>
              <a:rPr lang="sv-SE" sz="2000" b="0" dirty="0">
                <a:solidFill>
                  <a:srgbClr val="005C84"/>
                </a:solidFill>
              </a:rPr>
              <a:t>Tellie Karlsson, </a:t>
            </a:r>
            <a:r>
              <a:rPr lang="sv-SE" sz="2000" b="0" dirty="0">
                <a:solidFill>
                  <a:srgbClr val="005C84"/>
                </a:solidFill>
                <a:hlinkClick r:id="rId3"/>
              </a:rPr>
              <a:t>tellie.karlsson@jordbruksverket.se</a:t>
            </a:r>
            <a:r>
              <a:rPr lang="sv-SE" sz="2000" b="0" dirty="0">
                <a:solidFill>
                  <a:srgbClr val="005C84"/>
                </a:solidFill>
              </a:rPr>
              <a:t>, </a:t>
            </a:r>
            <a:br>
              <a:rPr lang="sv-SE" sz="2000" b="0" dirty="0">
                <a:solidFill>
                  <a:srgbClr val="005C84"/>
                </a:solidFill>
              </a:rPr>
            </a:br>
            <a:r>
              <a:rPr lang="sv-SE" sz="2000" b="0" dirty="0">
                <a:solidFill>
                  <a:srgbClr val="005C84"/>
                </a:solidFill>
              </a:rPr>
              <a:t>Tel. 036-15 8101</a:t>
            </a:r>
            <a:br>
              <a:rPr lang="sv-SE" sz="2000" b="0" dirty="0">
                <a:solidFill>
                  <a:srgbClr val="005C84"/>
                </a:solidFill>
              </a:rPr>
            </a:br>
            <a:endParaRPr lang="sv-SE" sz="2000" b="0" dirty="0">
              <a:solidFill>
                <a:srgbClr val="005C84"/>
              </a:solidFill>
            </a:endParaRPr>
          </a:p>
        </p:txBody>
      </p:sp>
    </p:spTree>
    <p:extLst>
      <p:ext uri="{BB962C8B-B14F-4D97-AF65-F5344CB8AC3E}">
        <p14:creationId xmlns:p14="http://schemas.microsoft.com/office/powerpoint/2010/main" val="4259377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Resultat - Tabellen Lustgas</a:t>
            </a:r>
          </a:p>
        </p:txBody>
      </p:sp>
      <p:sp>
        <p:nvSpPr>
          <p:cNvPr id="4" name="Platshållare för innehåll 3"/>
          <p:cNvSpPr>
            <a:spLocks noGrp="1"/>
          </p:cNvSpPr>
          <p:nvPr>
            <p:ph idx="1"/>
          </p:nvPr>
        </p:nvSpPr>
        <p:spPr>
          <a:xfrm>
            <a:off x="407071" y="1458232"/>
            <a:ext cx="10598001" cy="4896544"/>
          </a:xfrm>
        </p:spPr>
        <p:txBody>
          <a:bodyPr>
            <a:noAutofit/>
          </a:bodyPr>
          <a:lstStyle/>
          <a:p>
            <a:pPr marL="0" indent="0">
              <a:buNone/>
            </a:pPr>
            <a:r>
              <a:rPr lang="sv-SE" sz="1200" dirty="0"/>
              <a:t>Unik flik för Klimatkollen. Fliken visar resultat av direkt lustgasavgång från mark till atmosfär. Lustgasavgången beräknas som en funktion av mängden N som tillförs marken via gödselmedel och skörderester (lustgasavgången antas motsvara 1 % av tillfört N, förutom betesgödsel där faktorn är 2 %) samt fasta värden (kg N</a:t>
            </a:r>
            <a:r>
              <a:rPr lang="sv-SE" sz="1200" baseline="-25000" dirty="0"/>
              <a:t>2</a:t>
            </a:r>
            <a:r>
              <a:rPr lang="sv-SE" sz="1200" dirty="0"/>
              <a:t>O-N/ha) för mulljordar, träda och naturbete. Värdena som visas på denna flik går inte att redigera. </a:t>
            </a:r>
          </a:p>
          <a:p>
            <a:pPr marL="0" indent="0">
              <a:buNone/>
            </a:pPr>
            <a:endParaRPr lang="sv-SE" sz="1200" dirty="0"/>
          </a:p>
          <a:p>
            <a:pPr marL="0" indent="0">
              <a:buNone/>
            </a:pPr>
            <a:r>
              <a:rPr lang="sv-SE" sz="1200" dirty="0"/>
              <a:t>Normalt brukar lustgasavgången ligga på ett par kg N2O-N/ha. Hög N-giva och stor andel mulljord ger högre avgång. Stor andel beten (ogödslade) med få djur per hektar ger lägre avgång. Stor mängd betesgödsel per hektar kan dock ge relativt hög lustgasavgång. </a:t>
            </a:r>
          </a:p>
          <a:p>
            <a:pPr marL="0" indent="0">
              <a:buNone/>
            </a:pPr>
            <a:endParaRPr lang="sv-SE" sz="1200" dirty="0"/>
          </a:p>
          <a:p>
            <a:pPr marL="0" indent="0">
              <a:buNone/>
            </a:pPr>
            <a:r>
              <a:rPr lang="sv-SE" sz="1200" dirty="0"/>
              <a:t>Titta på denna flik om värdena på fliken Resultat är konstiga (oftast mycket oväntat höga) för lustgasavången från mark. </a:t>
            </a:r>
          </a:p>
          <a:p>
            <a:r>
              <a:rPr lang="sv-SE" sz="1200" dirty="0"/>
              <a:t>Om Skörderester har ett mycket högt värde (flera gånger högre än andra delposter) beror det på att du angett fel skörd, t ex kg/ha istället för ton/ha eller ton per gröda istället för ton/ha. Ändra på Odlingsfliken.</a:t>
            </a:r>
          </a:p>
          <a:p>
            <a:r>
              <a:rPr lang="sv-SE" sz="1200" dirty="0"/>
              <a:t>Om du lagt in mulljordar (fliken </a:t>
            </a:r>
            <a:r>
              <a:rPr lang="sv-SE" sz="1200" dirty="0" err="1"/>
              <a:t>Markkol</a:t>
            </a:r>
            <a:r>
              <a:rPr lang="sv-SE" sz="1200" dirty="0"/>
              <a:t>) kommer det få stort genomslag. Mulljordar bedöms ge 2,8 eller 13 kg N</a:t>
            </a:r>
            <a:r>
              <a:rPr lang="sv-SE" sz="1200" baseline="-25000" dirty="0"/>
              <a:t>2</a:t>
            </a:r>
            <a:r>
              <a:rPr lang="sv-SE" sz="1200" dirty="0"/>
              <a:t>O-N extra per hektar beroende på om det är en bearbetad eller obearbetad mark. Ta en kopia av Alternativet och räkna utan mulljordar.</a:t>
            </a:r>
          </a:p>
          <a:p>
            <a:pPr marL="0" indent="0">
              <a:buNone/>
            </a:pPr>
            <a:endParaRPr lang="sv-SE" sz="1200" dirty="0"/>
          </a:p>
          <a:p>
            <a:pPr marL="0" indent="0">
              <a:buNone/>
            </a:pPr>
            <a:r>
              <a:rPr lang="sv-SE" sz="1200" dirty="0"/>
              <a:t>1 kg N</a:t>
            </a:r>
            <a:r>
              <a:rPr lang="sv-SE" sz="1200" baseline="-25000" dirty="0"/>
              <a:t>2</a:t>
            </a:r>
            <a:r>
              <a:rPr lang="sv-SE" sz="1200" dirty="0"/>
              <a:t>O-N = 1,57 kg N</a:t>
            </a:r>
            <a:r>
              <a:rPr lang="sv-SE" sz="1200" baseline="-25000" dirty="0"/>
              <a:t>2</a:t>
            </a:r>
            <a:r>
              <a:rPr lang="sv-SE" sz="1200" dirty="0"/>
              <a:t>O = 470 kg CO</a:t>
            </a:r>
            <a:r>
              <a:rPr lang="sv-SE" sz="1200" baseline="-25000" dirty="0"/>
              <a:t>2</a:t>
            </a:r>
            <a:r>
              <a:rPr lang="sv-SE" sz="1200" dirty="0"/>
              <a:t>e</a:t>
            </a:r>
          </a:p>
        </p:txBody>
      </p:sp>
      <p:pic>
        <p:nvPicPr>
          <p:cNvPr id="3" name="Bildobjekt 2" descr="Skärmdump från rapporten kväveförluster med förklaring vad de olika förlusterna består av. "/>
          <p:cNvPicPr>
            <a:picLocks noChangeAspect="1"/>
          </p:cNvPicPr>
          <p:nvPr/>
        </p:nvPicPr>
        <p:blipFill>
          <a:blip r:embed="rId2"/>
          <a:stretch>
            <a:fillRect/>
          </a:stretch>
        </p:blipFill>
        <p:spPr>
          <a:xfrm>
            <a:off x="6443352" y="4234024"/>
            <a:ext cx="5459760" cy="2409120"/>
          </a:xfrm>
          <a:prstGeom prst="rect">
            <a:avLst/>
          </a:prstGeom>
        </p:spPr>
      </p:pic>
      <p:sp>
        <p:nvSpPr>
          <p:cNvPr id="5" name="Ellips 4">
            <a:extLst>
              <a:ext uri="{C183D7F6-B498-43B3-948B-1728B52AA6E4}">
                <adec:decorative xmlns:adec="http://schemas.microsoft.com/office/drawing/2017/decorative" val="1"/>
              </a:ext>
            </a:extLst>
          </p:cNvPr>
          <p:cNvSpPr/>
          <p:nvPr/>
        </p:nvSpPr>
        <p:spPr>
          <a:xfrm>
            <a:off x="6443352" y="5438584"/>
            <a:ext cx="720080" cy="235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6050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p:cNvSpPr txBox="1">
            <a:spLocks/>
          </p:cNvSpPr>
          <p:nvPr/>
        </p:nvSpPr>
        <p:spPr>
          <a:xfrm>
            <a:off x="2063553" y="1844824"/>
            <a:ext cx="8061523" cy="4176464"/>
          </a:xfrm>
          <a:prstGeom prst="rect">
            <a:avLst/>
          </a:prstGeom>
        </p:spPr>
        <p:txBody>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Nu är genomgången slut!</a:t>
            </a:r>
          </a:p>
          <a:p>
            <a:r>
              <a:rPr lang="sv-SE" sz="2400" dirty="0"/>
              <a:t>Steg 2: Nu ska du lägga in </a:t>
            </a:r>
            <a:r>
              <a:rPr lang="sv-SE" sz="2400" dirty="0" err="1"/>
              <a:t>typgården</a:t>
            </a:r>
            <a:r>
              <a:rPr lang="sv-SE" sz="2400" dirty="0"/>
              <a:t> i VERA </a:t>
            </a:r>
          </a:p>
          <a:p>
            <a:pPr lvl="1"/>
            <a:r>
              <a:rPr lang="sv-SE" sz="2000" dirty="0"/>
              <a:t>Beskrivningen finns i filen </a:t>
            </a:r>
            <a:r>
              <a:rPr lang="sv-SE" sz="2000" dirty="0" err="1"/>
              <a:t>Typgård</a:t>
            </a:r>
            <a:r>
              <a:rPr lang="sv-SE" sz="2000" dirty="0"/>
              <a:t> klimatkollen beskrivning. </a:t>
            </a:r>
          </a:p>
          <a:p>
            <a:r>
              <a:rPr lang="sv-SE" sz="2400" dirty="0"/>
              <a:t>Sedan gör du beräkningen på en egen gård</a:t>
            </a:r>
          </a:p>
          <a:p>
            <a:pPr lvl="1"/>
            <a:r>
              <a:rPr lang="sv-SE" sz="2000" dirty="0"/>
              <a:t>Beskrivningen av beräkningen på egen gård finns i nästa bild. Exportera beräkningen och skicka till vera@jordbruksverket.se för rättning.</a:t>
            </a:r>
            <a:br>
              <a:rPr lang="sv-SE" sz="2000" dirty="0"/>
            </a:br>
            <a:endParaRPr lang="sv-SE" sz="2000" dirty="0"/>
          </a:p>
        </p:txBody>
      </p:sp>
      <p:sp>
        <p:nvSpPr>
          <p:cNvPr id="6" name="Rubrik 5"/>
          <p:cNvSpPr>
            <a:spLocks noGrp="1"/>
          </p:cNvSpPr>
          <p:nvPr>
            <p:ph type="title"/>
          </p:nvPr>
        </p:nvSpPr>
        <p:spPr/>
        <p:txBody>
          <a:bodyPr/>
          <a:lstStyle/>
          <a:p>
            <a:r>
              <a:rPr lang="sv-SE" dirty="0"/>
              <a:t>Delmoment 2: Lägg in </a:t>
            </a:r>
            <a:r>
              <a:rPr lang="sv-SE" dirty="0" err="1"/>
              <a:t>typgården</a:t>
            </a:r>
            <a:r>
              <a:rPr lang="sv-SE" dirty="0"/>
              <a:t> i VERA</a:t>
            </a:r>
          </a:p>
        </p:txBody>
      </p:sp>
    </p:spTree>
    <p:extLst>
      <p:ext uri="{BB962C8B-B14F-4D97-AF65-F5344CB8AC3E}">
        <p14:creationId xmlns:p14="http://schemas.microsoft.com/office/powerpoint/2010/main" val="2114753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txBox="1">
            <a:spLocks/>
          </p:cNvSpPr>
          <p:nvPr/>
        </p:nvSpPr>
        <p:spPr>
          <a:xfrm>
            <a:off x="2205792" y="1699820"/>
            <a:ext cx="8280722" cy="5038725"/>
          </a:xfrm>
          <a:prstGeom prst="rect">
            <a:avLst/>
          </a:prstGeom>
        </p:spPr>
        <p:txBody>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Lägg in data för en egen valfri gård – i första hand en gård med djur.</a:t>
            </a:r>
          </a:p>
          <a:p>
            <a:r>
              <a:rPr lang="sv-SE" sz="2400" dirty="0"/>
              <a:t>Exportera kunden och skicka filen samt ett rådgivningsbrev till </a:t>
            </a:r>
            <a:r>
              <a:rPr lang="sv-SE" sz="2400" dirty="0">
                <a:hlinkClick r:id="rId2"/>
              </a:rPr>
              <a:t>vera@jordbruksverket.se</a:t>
            </a:r>
            <a:r>
              <a:rPr lang="sv-SE" sz="2400" dirty="0"/>
              <a:t>. Vi går igenom beräkningarna och rådgivningsbrev, och ger dig kommentarer och godkänner.</a:t>
            </a:r>
          </a:p>
          <a:p>
            <a:r>
              <a:rPr lang="sv-SE" sz="2400" dirty="0"/>
              <a:t>Ta chansen att få återkoppling på data och rådgivningsbrev!</a:t>
            </a:r>
          </a:p>
          <a:p>
            <a:r>
              <a:rPr lang="sv-SE" sz="2400" dirty="0"/>
              <a:t>OBS - om det är en Klimatkollen-modul ”på riktigt” ska du rapportera in den administrativa systemet.</a:t>
            </a:r>
          </a:p>
          <a:p>
            <a:r>
              <a:rPr lang="sv-SE" sz="2400" dirty="0"/>
              <a:t>När du är godkänd Klimatrådgivare får du ett diplom!</a:t>
            </a:r>
          </a:p>
          <a:p>
            <a:endParaRPr lang="sv-SE" sz="2400" dirty="0"/>
          </a:p>
          <a:p>
            <a:endParaRPr lang="sv-SE" sz="2400" dirty="0"/>
          </a:p>
        </p:txBody>
      </p:sp>
      <p:sp>
        <p:nvSpPr>
          <p:cNvPr id="6" name="Rubrik 5">
            <a:extLst>
              <a:ext uri="{FF2B5EF4-FFF2-40B4-BE49-F238E27FC236}">
                <a16:creationId xmlns:a16="http://schemas.microsoft.com/office/drawing/2014/main" id="{02A2F467-910A-4D0D-8A4E-5CAB2C977F46}"/>
              </a:ext>
            </a:extLst>
          </p:cNvPr>
          <p:cNvSpPr>
            <a:spLocks noGrp="1"/>
          </p:cNvSpPr>
          <p:nvPr>
            <p:ph type="title"/>
          </p:nvPr>
        </p:nvSpPr>
        <p:spPr>
          <a:xfrm>
            <a:off x="1712245" y="532080"/>
            <a:ext cx="9512097" cy="952166"/>
          </a:xfrm>
        </p:spPr>
        <p:txBody>
          <a:bodyPr/>
          <a:lstStyle/>
          <a:p>
            <a:r>
              <a:rPr lang="sv-SE" dirty="0"/>
              <a:t>Delmoment 3: Gör en beräkning på </a:t>
            </a:r>
            <a:br>
              <a:rPr lang="sv-SE" dirty="0"/>
            </a:br>
            <a:r>
              <a:rPr lang="sv-SE" dirty="0"/>
              <a:t>en egen gård i VERA</a:t>
            </a:r>
            <a:br>
              <a:rPr lang="sv-SE" dirty="0"/>
            </a:br>
            <a:endParaRPr lang="sv-SE" dirty="0"/>
          </a:p>
        </p:txBody>
      </p:sp>
    </p:spTree>
    <p:extLst>
      <p:ext uri="{BB962C8B-B14F-4D97-AF65-F5344CB8AC3E}">
        <p14:creationId xmlns:p14="http://schemas.microsoft.com/office/powerpoint/2010/main" val="1411520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Lycka till!</a:t>
            </a:r>
          </a:p>
        </p:txBody>
      </p:sp>
    </p:spTree>
    <p:extLst>
      <p:ext uri="{BB962C8B-B14F-4D97-AF65-F5344CB8AC3E}">
        <p14:creationId xmlns:p14="http://schemas.microsoft.com/office/powerpoint/2010/main" val="189966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9">
            <a:extLst>
              <a:ext uri="{FF2B5EF4-FFF2-40B4-BE49-F238E27FC236}">
                <a16:creationId xmlns:a16="http://schemas.microsoft.com/office/drawing/2014/main" id="{679E55EA-D714-4120-A121-60D1ADD351F4}"/>
              </a:ext>
            </a:extLst>
          </p:cNvPr>
          <p:cNvSpPr>
            <a:spLocks noGrp="1"/>
          </p:cNvSpPr>
          <p:nvPr>
            <p:ph type="ctrTitle"/>
          </p:nvPr>
        </p:nvSpPr>
        <p:spPr>
          <a:xfrm>
            <a:off x="6096000" y="1595438"/>
            <a:ext cx="5443538" cy="914400"/>
          </a:xfrm>
        </p:spPr>
        <p:txBody>
          <a:bodyPr/>
          <a:lstStyle/>
          <a:p>
            <a:r>
              <a:rPr lang="sv-SE" dirty="0"/>
              <a:t>VERA - Klimatkollen</a:t>
            </a:r>
          </a:p>
        </p:txBody>
      </p:sp>
      <p:sp>
        <p:nvSpPr>
          <p:cNvPr id="6" name="Rubrik 9">
            <a:extLst>
              <a:ext uri="{FF2B5EF4-FFF2-40B4-BE49-F238E27FC236}">
                <a16:creationId xmlns:a16="http://schemas.microsoft.com/office/drawing/2014/main" id="{80259DB4-8D44-4506-A3D1-91951F82FED0}"/>
              </a:ext>
            </a:extLst>
          </p:cNvPr>
          <p:cNvSpPr>
            <a:spLocks noGrp="1"/>
          </p:cNvSpPr>
          <p:nvPr>
            <p:ph type="subTitle" idx="1"/>
          </p:nvPr>
        </p:nvSpPr>
        <p:spPr>
          <a:xfrm>
            <a:off x="6096000" y="2686050"/>
            <a:ext cx="5443538" cy="1662113"/>
          </a:xfrm>
        </p:spPr>
        <p:txBody>
          <a:bodyPr/>
          <a:lstStyle/>
          <a:p>
            <a:r>
              <a:rPr lang="sv-SE" dirty="0"/>
              <a:t>Maria Berglund Hushållningssällskapet Halland</a:t>
            </a:r>
          </a:p>
        </p:txBody>
      </p:sp>
      <p:pic>
        <p:nvPicPr>
          <p:cNvPr id="7" name="Picture 2" descr="HS logga">
            <a:extLst>
              <a:ext uri="{FF2B5EF4-FFF2-40B4-BE49-F238E27FC236}">
                <a16:creationId xmlns:a16="http://schemas.microsoft.com/office/drawing/2014/main" id="{9B487AB4-297B-4B56-85ED-B6A11C2447D6}"/>
              </a:ext>
            </a:extLst>
          </p:cNvPr>
          <p:cNvPicPr>
            <a:picLocks noGrp="1" noChangeAspect="1" noChangeArrowheads="1"/>
          </p:cNvPicPr>
          <p:nvPr>
            <p:ph type="pic" sz="quarter" idx="13"/>
          </p:nvPr>
        </p:nvPicPr>
        <p:blipFill>
          <a:blip r:embed="rId2" cstate="print">
            <a:extLst>
              <a:ext uri="{28A0092B-C50C-407E-A947-70E740481C1C}">
                <a14:useLocalDpi xmlns:a14="http://schemas.microsoft.com/office/drawing/2010/main" val="0"/>
              </a:ext>
            </a:extLst>
          </a:blip>
          <a:srcRect t="14174" b="14174"/>
          <a:stretch>
            <a:fillRect/>
          </a:stretch>
        </p:blipFill>
        <p:spPr bwMode="auto">
          <a:xfrm>
            <a:off x="7847342" y="401716"/>
            <a:ext cx="3692196" cy="101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96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Syfte och mål</a:t>
            </a:r>
          </a:p>
        </p:txBody>
      </p:sp>
      <p:sp>
        <p:nvSpPr>
          <p:cNvPr id="6" name="Platshållare för innehåll 5"/>
          <p:cNvSpPr>
            <a:spLocks noGrp="1"/>
          </p:cNvSpPr>
          <p:nvPr>
            <p:ph idx="1"/>
          </p:nvPr>
        </p:nvSpPr>
        <p:spPr>
          <a:xfrm>
            <a:off x="719668" y="1266787"/>
            <a:ext cx="10748433" cy="4896544"/>
          </a:xfrm>
        </p:spPr>
        <p:txBody>
          <a:bodyPr/>
          <a:lstStyle/>
          <a:p>
            <a:pPr marL="0" indent="0">
              <a:buNone/>
            </a:pPr>
            <a:r>
              <a:rPr lang="sv-SE" dirty="0"/>
              <a:t>Att du ska …</a:t>
            </a:r>
          </a:p>
          <a:p>
            <a:pPr marL="0" indent="0">
              <a:buNone/>
            </a:pPr>
            <a:r>
              <a:rPr lang="sv-SE" dirty="0"/>
              <a:t>… kunna beräkna en gårds klimatavtryck med beräkningsverktyget Klimatkollen i VERA</a:t>
            </a:r>
          </a:p>
          <a:p>
            <a:pPr marL="0" indent="0">
              <a:buNone/>
            </a:pPr>
            <a:r>
              <a:rPr lang="sv-SE" dirty="0"/>
              <a:t>… veta var du hittar stöd till klimatberäkningarna på Greppa Näringens hemsida</a:t>
            </a:r>
          </a:p>
          <a:p>
            <a:pPr marL="0" indent="0">
              <a:buNone/>
            </a:pPr>
            <a:r>
              <a:rPr lang="sv-SE" dirty="0"/>
              <a:t>… kunna tolka resultatet av klimatavtrycksberäkningen och förstå vad som ligger bakom resultatet</a:t>
            </a:r>
          </a:p>
          <a:p>
            <a:pPr marL="0" indent="0">
              <a:buNone/>
            </a:pPr>
            <a:r>
              <a:rPr lang="sv-SE" dirty="0"/>
              <a:t>… bli stärkt i din roll som klimatrådgivare inom Greppa Näringens </a:t>
            </a:r>
            <a:r>
              <a:rPr lang="sv-SE" dirty="0" err="1"/>
              <a:t>klimatkollenrådgivning</a:t>
            </a:r>
            <a:endParaRPr lang="sv-SE" dirty="0"/>
          </a:p>
        </p:txBody>
      </p:sp>
    </p:spTree>
    <p:extLst>
      <p:ext uri="{BB962C8B-B14F-4D97-AF65-F5344CB8AC3E}">
        <p14:creationId xmlns:p14="http://schemas.microsoft.com/office/powerpoint/2010/main" val="67277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3"/>
          <p:cNvSpPr>
            <a:spLocks noGrp="1"/>
          </p:cNvSpPr>
          <p:nvPr>
            <p:ph type="title"/>
          </p:nvPr>
        </p:nvSpPr>
        <p:spPr/>
        <p:txBody>
          <a:bodyPr vert="horz" lIns="64291" tIns="32146" rIns="64291" bIns="32146" rtlCol="0" anchor="ctr">
            <a:normAutofit/>
          </a:bodyPr>
          <a:lstStyle/>
          <a:p>
            <a:r>
              <a:rPr lang="sv-SE" altLang="sv-SE" dirty="0">
                <a:solidFill>
                  <a:schemeClr val="accent2"/>
                </a:solidFill>
              </a:rPr>
              <a:t>Om verktyget Klimatkollen i VERA</a:t>
            </a:r>
          </a:p>
        </p:txBody>
      </p:sp>
      <p:sp>
        <p:nvSpPr>
          <p:cNvPr id="10243" name="Platshållare för innehåll 4"/>
          <p:cNvSpPr>
            <a:spLocks noGrp="1"/>
          </p:cNvSpPr>
          <p:nvPr>
            <p:ph idx="1"/>
          </p:nvPr>
        </p:nvSpPr>
        <p:spPr/>
        <p:txBody>
          <a:bodyPr vert="horz" lIns="64291" tIns="32146" rIns="64291" bIns="32146" rtlCol="0">
            <a:noAutofit/>
          </a:bodyPr>
          <a:lstStyle/>
          <a:p>
            <a:pPr marL="0" indent="0">
              <a:buNone/>
            </a:pPr>
            <a:r>
              <a:rPr lang="sv-SE" altLang="sv-SE" sz="2400" dirty="0">
                <a:solidFill>
                  <a:schemeClr val="accent1"/>
                </a:solidFill>
              </a:rPr>
              <a:t>Anpassat för att beräkna ett klimatavtryck (på engelska ”</a:t>
            </a:r>
            <a:r>
              <a:rPr lang="sv-SE" altLang="sv-SE" sz="2400" dirty="0" err="1">
                <a:solidFill>
                  <a:schemeClr val="accent1"/>
                </a:solidFill>
              </a:rPr>
              <a:t>Carbon</a:t>
            </a:r>
            <a:r>
              <a:rPr lang="sv-SE" altLang="sv-SE" sz="2400" dirty="0">
                <a:solidFill>
                  <a:schemeClr val="accent1"/>
                </a:solidFill>
              </a:rPr>
              <a:t> </a:t>
            </a:r>
            <a:r>
              <a:rPr lang="sv-SE" altLang="sv-SE" sz="2400" dirty="0" err="1">
                <a:solidFill>
                  <a:schemeClr val="accent1"/>
                </a:solidFill>
              </a:rPr>
              <a:t>Footprint</a:t>
            </a:r>
            <a:r>
              <a:rPr lang="sv-SE" altLang="sv-SE" sz="2400" dirty="0">
                <a:solidFill>
                  <a:schemeClr val="accent1"/>
                </a:solidFill>
              </a:rPr>
              <a:t>”) av en hel gård i nuläget</a:t>
            </a:r>
          </a:p>
          <a:p>
            <a:pPr lvl="1"/>
            <a:r>
              <a:rPr lang="sv-SE" altLang="sv-SE" sz="2000" dirty="0">
                <a:solidFill>
                  <a:schemeClr val="accent1"/>
                </a:solidFill>
              </a:rPr>
              <a:t>Vad är stort/smått, vad har betydelse</a:t>
            </a:r>
          </a:p>
          <a:p>
            <a:pPr lvl="1"/>
            <a:r>
              <a:rPr lang="sv-SE" altLang="sv-SE" sz="2000" dirty="0">
                <a:solidFill>
                  <a:schemeClr val="accent1"/>
                </a:solidFill>
              </a:rPr>
              <a:t>Begränsat om åtgärder</a:t>
            </a:r>
          </a:p>
          <a:p>
            <a:pPr marL="0" indent="0">
              <a:buNone/>
            </a:pPr>
            <a:r>
              <a:rPr lang="sv-SE" altLang="sv-SE" sz="2400" dirty="0">
                <a:solidFill>
                  <a:schemeClr val="accent1"/>
                </a:solidFill>
              </a:rPr>
              <a:t>Klimatavtrycket beräknas i enheten ”ton koldioxid-ekvivalenter” (ton CO</a:t>
            </a:r>
            <a:r>
              <a:rPr lang="sv-SE" altLang="sv-SE" sz="2400" baseline="-25000" dirty="0">
                <a:solidFill>
                  <a:schemeClr val="accent1"/>
                </a:solidFill>
              </a:rPr>
              <a:t>2</a:t>
            </a:r>
            <a:r>
              <a:rPr lang="sv-SE" altLang="sv-SE" sz="2400" dirty="0">
                <a:solidFill>
                  <a:schemeClr val="accent1"/>
                </a:solidFill>
              </a:rPr>
              <a:t>e)</a:t>
            </a:r>
          </a:p>
          <a:p>
            <a:pPr lvl="1"/>
            <a:r>
              <a:rPr lang="sv-SE" altLang="sv-SE" sz="2000" dirty="0">
                <a:solidFill>
                  <a:schemeClr val="accent1"/>
                </a:solidFill>
              </a:rPr>
              <a:t>Svårt begrepp att ta till sig </a:t>
            </a:r>
          </a:p>
          <a:p>
            <a:pPr lvl="1"/>
            <a:r>
              <a:rPr lang="sv-SE" altLang="sv-SE" sz="2000" dirty="0">
                <a:solidFill>
                  <a:schemeClr val="accent1"/>
                </a:solidFill>
              </a:rPr>
              <a:t>Stora ”utsläpp” (100-tals ton), men egentligen en omräkning</a:t>
            </a:r>
          </a:p>
          <a:p>
            <a:pPr lvl="1"/>
            <a:r>
              <a:rPr lang="sv-SE" altLang="sv-SE" sz="2000" dirty="0">
                <a:solidFill>
                  <a:schemeClr val="accent1"/>
                </a:solidFill>
              </a:rPr>
              <a:t>Ska ALLTID följas med viktenhet</a:t>
            </a:r>
          </a:p>
          <a:p>
            <a:pPr marL="0" indent="0">
              <a:buNone/>
            </a:pPr>
            <a:r>
              <a:rPr lang="sv-SE" altLang="sv-SE" sz="2400" dirty="0">
                <a:solidFill>
                  <a:schemeClr val="accent1"/>
                </a:solidFill>
              </a:rPr>
              <a:t>Till stor del samma indata som till andra delar av VERA, men nya utsläppsbilder som kan kännas ovana</a:t>
            </a:r>
          </a:p>
          <a:p>
            <a:pPr marL="0" indent="0">
              <a:buNone/>
            </a:pPr>
            <a:r>
              <a:rPr lang="sv-SE" altLang="sv-SE" sz="2400" dirty="0">
                <a:solidFill>
                  <a:schemeClr val="accent1"/>
                </a:solidFill>
              </a:rPr>
              <a:t>OBS! Klimatavtrycksberäkningen är ett verktyg i modulen Klimatkollen, inte målet med rådgivningen.</a:t>
            </a:r>
          </a:p>
          <a:p>
            <a:endParaRPr lang="sv-SE" altLang="sv-SE" sz="2400" dirty="0">
              <a:solidFill>
                <a:schemeClr val="accent2"/>
              </a:solidFill>
            </a:endParaRPr>
          </a:p>
          <a:p>
            <a:endParaRPr lang="sv-SE" altLang="sv-SE" sz="2400" dirty="0">
              <a:solidFill>
                <a:schemeClr val="accent2"/>
              </a:solidFill>
            </a:endParaRPr>
          </a:p>
        </p:txBody>
      </p:sp>
    </p:spTree>
    <p:extLst>
      <p:ext uri="{BB962C8B-B14F-4D97-AF65-F5344CB8AC3E}">
        <p14:creationId xmlns:p14="http://schemas.microsoft.com/office/powerpoint/2010/main" val="839180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2" descr="Bild som beskriver de flöden av växthusgaser som beräknas och tas upp i klimatkollen. "/>
          <p:cNvSpPr>
            <a:spLocks noChangeArrowheads="1"/>
          </p:cNvSpPr>
          <p:nvPr/>
        </p:nvSpPr>
        <p:spPr bwMode="auto">
          <a:xfrm>
            <a:off x="3019425" y="1915821"/>
            <a:ext cx="4972050" cy="2517775"/>
          </a:xfrm>
          <a:prstGeom prst="rect">
            <a:avLst/>
          </a:prstGeom>
          <a:solidFill>
            <a:srgbClr val="FFC000"/>
          </a:solidFill>
          <a:ln w="9525">
            <a:solidFill>
              <a:srgbClr val="000000"/>
            </a:solidFill>
            <a:miter lim="800000"/>
            <a:headEnd/>
            <a:tailEnd/>
          </a:ln>
        </p:spPr>
        <p:txBody>
          <a:bodyPr/>
          <a:lstStyle/>
          <a:p>
            <a:pPr eaLnBrk="0" hangingPunct="0">
              <a:spcBef>
                <a:spcPct val="20000"/>
              </a:spcBef>
              <a:buClr>
                <a:srgbClr val="006600"/>
              </a:buClr>
              <a:defRPr/>
            </a:pPr>
            <a:endParaRPr lang="sv-SE" sz="1400"/>
          </a:p>
        </p:txBody>
      </p:sp>
      <p:sp>
        <p:nvSpPr>
          <p:cNvPr id="38" name="Rectangle 3" descr="Bild som beskriver de flöden av växthusgaser som beräknas och tas upp i klimatkollen. "/>
          <p:cNvSpPr>
            <a:spLocks noChangeArrowheads="1"/>
          </p:cNvSpPr>
          <p:nvPr/>
        </p:nvSpPr>
        <p:spPr bwMode="auto">
          <a:xfrm>
            <a:off x="4762501" y="1931194"/>
            <a:ext cx="3154363" cy="2336800"/>
          </a:xfrm>
          <a:prstGeom prst="rect">
            <a:avLst/>
          </a:prstGeom>
          <a:solidFill>
            <a:srgbClr val="92D050"/>
          </a:solidFill>
          <a:ln w="9525">
            <a:solidFill>
              <a:srgbClr val="000000"/>
            </a:solidFill>
            <a:prstDash val="dash"/>
            <a:miter lim="800000"/>
            <a:headEnd/>
            <a:tailEnd/>
          </a:ln>
        </p:spPr>
        <p:txBody>
          <a:bodyPr/>
          <a:lstStyle/>
          <a:p>
            <a:pPr eaLnBrk="0" hangingPunct="0">
              <a:spcBef>
                <a:spcPct val="20000"/>
              </a:spcBef>
              <a:buClr>
                <a:srgbClr val="006600"/>
              </a:buClr>
              <a:defRPr/>
            </a:pPr>
            <a:endParaRPr lang="sv-SE" sz="1400"/>
          </a:p>
        </p:txBody>
      </p:sp>
      <p:sp>
        <p:nvSpPr>
          <p:cNvPr id="39" name="Text Box 31"/>
          <p:cNvSpPr txBox="1">
            <a:spLocks noChangeArrowheads="1"/>
          </p:cNvSpPr>
          <p:nvPr/>
        </p:nvSpPr>
        <p:spPr bwMode="auto">
          <a:xfrm>
            <a:off x="2855640" y="1124744"/>
            <a:ext cx="1676946" cy="523220"/>
          </a:xfrm>
          <a:prstGeom prst="rect">
            <a:avLst/>
          </a:prstGeom>
          <a:noFill/>
          <a:ln w="9525">
            <a:noFill/>
            <a:miter lim="800000"/>
            <a:headEnd/>
            <a:tailEnd/>
          </a:ln>
        </p:spPr>
        <p:txBody>
          <a:bodyPr wrap="square">
            <a:spAutoFit/>
          </a:bodyPr>
          <a:lstStyle/>
          <a:p>
            <a:pPr algn="ctr" eaLnBrk="0" hangingPunct="0">
              <a:spcBef>
                <a:spcPct val="20000"/>
              </a:spcBef>
              <a:buClr>
                <a:srgbClr val="006600"/>
              </a:buClr>
              <a:defRPr/>
            </a:pPr>
            <a:r>
              <a:rPr lang="sv-SE" sz="1400" dirty="0">
                <a:ea typeface="Times New Roman" pitchFamily="18" charset="0"/>
                <a:cs typeface="Times New Roman" pitchFamily="18" charset="0"/>
              </a:rPr>
              <a:t>CO</a:t>
            </a:r>
            <a:r>
              <a:rPr lang="sv-SE" sz="1400" baseline="-30000" dirty="0">
                <a:ea typeface="Times New Roman" pitchFamily="18" charset="0"/>
                <a:cs typeface="Times New Roman" pitchFamily="18" charset="0"/>
              </a:rPr>
              <a:t>2</a:t>
            </a:r>
            <a:r>
              <a:rPr lang="sv-SE" sz="1400" dirty="0">
                <a:ea typeface="Times New Roman" pitchFamily="18" charset="0"/>
                <a:cs typeface="Times New Roman" pitchFamily="18" charset="0"/>
              </a:rPr>
              <a:t>, N</a:t>
            </a:r>
            <a:r>
              <a:rPr lang="sv-SE" sz="1400" baseline="-30000" dirty="0">
                <a:ea typeface="Times New Roman" pitchFamily="18" charset="0"/>
                <a:cs typeface="Times New Roman" pitchFamily="18" charset="0"/>
              </a:rPr>
              <a:t>2</a:t>
            </a:r>
            <a:r>
              <a:rPr lang="sv-SE" sz="1400" dirty="0">
                <a:ea typeface="Times New Roman" pitchFamily="18" charset="0"/>
                <a:cs typeface="Times New Roman" pitchFamily="18" charset="0"/>
              </a:rPr>
              <a:t>O, CH</a:t>
            </a:r>
            <a:r>
              <a:rPr lang="sv-SE" sz="1400" baseline="-30000" dirty="0">
                <a:ea typeface="Times New Roman" pitchFamily="18" charset="0"/>
                <a:cs typeface="Times New Roman" pitchFamily="18" charset="0"/>
              </a:rPr>
              <a:t>4</a:t>
            </a:r>
            <a:r>
              <a:rPr lang="sv-SE" sz="1400" dirty="0">
                <a:ea typeface="Times New Roman" pitchFamily="18" charset="0"/>
                <a:cs typeface="Times New Roman" pitchFamily="18" charset="0"/>
              </a:rPr>
              <a:t>, okänd fördelning</a:t>
            </a:r>
            <a:endParaRPr lang="sv-SE" sz="1400" dirty="0"/>
          </a:p>
        </p:txBody>
      </p:sp>
      <p:sp>
        <p:nvSpPr>
          <p:cNvPr id="40" name="Text Box 30"/>
          <p:cNvSpPr txBox="1">
            <a:spLocks noChangeArrowheads="1"/>
          </p:cNvSpPr>
          <p:nvPr/>
        </p:nvSpPr>
        <p:spPr bwMode="auto">
          <a:xfrm>
            <a:off x="5176838" y="1219995"/>
            <a:ext cx="1116012" cy="523875"/>
          </a:xfrm>
          <a:prstGeom prst="rect">
            <a:avLst/>
          </a:prstGeom>
          <a:noFill/>
          <a:ln w="9525">
            <a:noFill/>
            <a:miter lim="800000"/>
            <a:headEnd/>
            <a:tailEnd/>
          </a:ln>
        </p:spPr>
        <p:txBody>
          <a:bodyPr>
            <a:spAutoFit/>
          </a:bodyPr>
          <a:lstStyle/>
          <a:p>
            <a:pPr algn="ctr" eaLnBrk="0" hangingPunct="0">
              <a:spcBef>
                <a:spcPct val="20000"/>
              </a:spcBef>
              <a:buClr>
                <a:srgbClr val="006600"/>
              </a:buClr>
              <a:defRPr/>
            </a:pPr>
            <a:r>
              <a:rPr lang="sv-SE" sz="1400" dirty="0">
                <a:ea typeface="Times New Roman" pitchFamily="18" charset="0"/>
                <a:cs typeface="Times New Roman" pitchFamily="18" charset="0"/>
              </a:rPr>
              <a:t>N</a:t>
            </a:r>
            <a:r>
              <a:rPr lang="sv-SE" sz="1400" baseline="-30000" dirty="0">
                <a:ea typeface="Times New Roman" pitchFamily="18" charset="0"/>
                <a:cs typeface="Times New Roman" pitchFamily="18" charset="0"/>
              </a:rPr>
              <a:t>2</a:t>
            </a:r>
            <a:r>
              <a:rPr lang="sv-SE" sz="1400" dirty="0">
                <a:ea typeface="Times New Roman" pitchFamily="18" charset="0"/>
                <a:cs typeface="Times New Roman" pitchFamily="18" charset="0"/>
              </a:rPr>
              <a:t>O </a:t>
            </a:r>
            <a:br>
              <a:rPr lang="sv-SE" sz="1400" dirty="0">
                <a:ea typeface="Times New Roman" pitchFamily="18" charset="0"/>
                <a:cs typeface="Times New Roman" pitchFamily="18" charset="0"/>
              </a:rPr>
            </a:br>
            <a:endParaRPr lang="sv-SE" sz="1400" dirty="0"/>
          </a:p>
        </p:txBody>
      </p:sp>
      <p:sp>
        <p:nvSpPr>
          <p:cNvPr id="41" name="Freeform 29" descr="Bild som beskriver de flöden av växthusgaser som beräknas och tas upp i klimatkollen. "/>
          <p:cNvSpPr>
            <a:spLocks/>
          </p:cNvSpPr>
          <p:nvPr/>
        </p:nvSpPr>
        <p:spPr bwMode="auto">
          <a:xfrm>
            <a:off x="5410200" y="1558132"/>
            <a:ext cx="95250" cy="911225"/>
          </a:xfrm>
          <a:custGeom>
            <a:avLst/>
            <a:gdLst/>
            <a:ahLst/>
            <a:cxnLst>
              <a:cxn ang="0">
                <a:pos x="89" y="1528"/>
              </a:cxn>
              <a:cxn ang="0">
                <a:pos x="165" y="1448"/>
              </a:cxn>
              <a:cxn ang="0">
                <a:pos x="12" y="1287"/>
              </a:cxn>
              <a:cxn ang="0">
                <a:pos x="165" y="1126"/>
              </a:cxn>
              <a:cxn ang="0">
                <a:pos x="12" y="965"/>
              </a:cxn>
              <a:cxn ang="0">
                <a:pos x="165" y="804"/>
              </a:cxn>
              <a:cxn ang="0">
                <a:pos x="12" y="643"/>
              </a:cxn>
              <a:cxn ang="0">
                <a:pos x="165" y="482"/>
              </a:cxn>
              <a:cxn ang="0">
                <a:pos x="11" y="325"/>
              </a:cxn>
              <a:cxn ang="0">
                <a:pos x="101" y="201"/>
              </a:cxn>
              <a:cxn ang="0">
                <a:pos x="89" y="0"/>
              </a:cxn>
            </a:cxnLst>
            <a:rect l="0" t="0" r="r" b="b"/>
            <a:pathLst>
              <a:path w="178" h="1528">
                <a:moveTo>
                  <a:pt x="89" y="1528"/>
                </a:moveTo>
                <a:cubicBezTo>
                  <a:pt x="133" y="1508"/>
                  <a:pt x="178" y="1488"/>
                  <a:pt x="165" y="1448"/>
                </a:cubicBezTo>
                <a:cubicBezTo>
                  <a:pt x="152" y="1407"/>
                  <a:pt x="12" y="1340"/>
                  <a:pt x="12" y="1287"/>
                </a:cubicBezTo>
                <a:cubicBezTo>
                  <a:pt x="12" y="1233"/>
                  <a:pt x="165" y="1179"/>
                  <a:pt x="165" y="1126"/>
                </a:cubicBezTo>
                <a:cubicBezTo>
                  <a:pt x="165" y="1072"/>
                  <a:pt x="12" y="1019"/>
                  <a:pt x="12" y="965"/>
                </a:cubicBezTo>
                <a:cubicBezTo>
                  <a:pt x="12" y="911"/>
                  <a:pt x="165" y="858"/>
                  <a:pt x="165" y="804"/>
                </a:cubicBezTo>
                <a:cubicBezTo>
                  <a:pt x="165" y="750"/>
                  <a:pt x="12" y="697"/>
                  <a:pt x="12" y="643"/>
                </a:cubicBezTo>
                <a:cubicBezTo>
                  <a:pt x="12" y="589"/>
                  <a:pt x="165" y="535"/>
                  <a:pt x="165" y="482"/>
                </a:cubicBezTo>
                <a:cubicBezTo>
                  <a:pt x="165" y="429"/>
                  <a:pt x="22" y="372"/>
                  <a:pt x="11" y="325"/>
                </a:cubicBezTo>
                <a:cubicBezTo>
                  <a:pt x="0" y="278"/>
                  <a:pt x="88" y="255"/>
                  <a:pt x="101" y="201"/>
                </a:cubicBezTo>
                <a:cubicBezTo>
                  <a:pt x="114" y="147"/>
                  <a:pt x="91" y="42"/>
                  <a:pt x="89" y="0"/>
                </a:cubicBezTo>
              </a:path>
            </a:pathLst>
          </a:custGeom>
          <a:noFill/>
          <a:ln w="9525">
            <a:solidFill>
              <a:srgbClr val="000000"/>
            </a:solidFill>
            <a:round/>
            <a:headEnd/>
            <a:tailEnd type="arrow" w="sm" len="sm"/>
          </a:ln>
        </p:spPr>
        <p:txBody>
          <a:bodyPr/>
          <a:lstStyle/>
          <a:p>
            <a:pPr eaLnBrk="0" hangingPunct="0">
              <a:spcBef>
                <a:spcPct val="20000"/>
              </a:spcBef>
              <a:buClr>
                <a:srgbClr val="006600"/>
              </a:buClr>
              <a:defRPr/>
            </a:pPr>
            <a:endParaRPr lang="sv-SE" sz="1400"/>
          </a:p>
        </p:txBody>
      </p:sp>
      <p:sp>
        <p:nvSpPr>
          <p:cNvPr id="42" name="Freeform 28" descr="Bild som beskriver de flöden av växthusgaser som beräknas och tas upp i klimatkollen. "/>
          <p:cNvSpPr>
            <a:spLocks/>
          </p:cNvSpPr>
          <p:nvPr/>
        </p:nvSpPr>
        <p:spPr bwMode="auto">
          <a:xfrm flipV="1">
            <a:off x="5056189" y="3601245"/>
            <a:ext cx="414337" cy="909637"/>
          </a:xfrm>
          <a:custGeom>
            <a:avLst/>
            <a:gdLst/>
            <a:ahLst/>
            <a:cxnLst>
              <a:cxn ang="0">
                <a:pos x="89" y="1528"/>
              </a:cxn>
              <a:cxn ang="0">
                <a:pos x="165" y="1448"/>
              </a:cxn>
              <a:cxn ang="0">
                <a:pos x="12" y="1287"/>
              </a:cxn>
              <a:cxn ang="0">
                <a:pos x="165" y="1126"/>
              </a:cxn>
              <a:cxn ang="0">
                <a:pos x="12" y="965"/>
              </a:cxn>
              <a:cxn ang="0">
                <a:pos x="165" y="804"/>
              </a:cxn>
              <a:cxn ang="0">
                <a:pos x="12" y="643"/>
              </a:cxn>
              <a:cxn ang="0">
                <a:pos x="165" y="482"/>
              </a:cxn>
              <a:cxn ang="0">
                <a:pos x="11" y="325"/>
              </a:cxn>
              <a:cxn ang="0">
                <a:pos x="101" y="201"/>
              </a:cxn>
              <a:cxn ang="0">
                <a:pos x="89" y="0"/>
              </a:cxn>
            </a:cxnLst>
            <a:rect l="0" t="0" r="r" b="b"/>
            <a:pathLst>
              <a:path w="178" h="1528">
                <a:moveTo>
                  <a:pt x="89" y="1528"/>
                </a:moveTo>
                <a:cubicBezTo>
                  <a:pt x="133" y="1508"/>
                  <a:pt x="178" y="1488"/>
                  <a:pt x="165" y="1448"/>
                </a:cubicBezTo>
                <a:cubicBezTo>
                  <a:pt x="152" y="1407"/>
                  <a:pt x="12" y="1340"/>
                  <a:pt x="12" y="1287"/>
                </a:cubicBezTo>
                <a:cubicBezTo>
                  <a:pt x="12" y="1233"/>
                  <a:pt x="165" y="1179"/>
                  <a:pt x="165" y="1126"/>
                </a:cubicBezTo>
                <a:cubicBezTo>
                  <a:pt x="165" y="1072"/>
                  <a:pt x="12" y="1019"/>
                  <a:pt x="12" y="965"/>
                </a:cubicBezTo>
                <a:cubicBezTo>
                  <a:pt x="12" y="911"/>
                  <a:pt x="165" y="858"/>
                  <a:pt x="165" y="804"/>
                </a:cubicBezTo>
                <a:cubicBezTo>
                  <a:pt x="165" y="750"/>
                  <a:pt x="12" y="697"/>
                  <a:pt x="12" y="643"/>
                </a:cubicBezTo>
                <a:cubicBezTo>
                  <a:pt x="12" y="589"/>
                  <a:pt x="165" y="535"/>
                  <a:pt x="165" y="482"/>
                </a:cubicBezTo>
                <a:cubicBezTo>
                  <a:pt x="165" y="429"/>
                  <a:pt x="22" y="372"/>
                  <a:pt x="11" y="325"/>
                </a:cubicBezTo>
                <a:cubicBezTo>
                  <a:pt x="0" y="278"/>
                  <a:pt x="88" y="255"/>
                  <a:pt x="101" y="201"/>
                </a:cubicBezTo>
                <a:cubicBezTo>
                  <a:pt x="114" y="147"/>
                  <a:pt x="91" y="42"/>
                  <a:pt x="89" y="0"/>
                </a:cubicBezTo>
              </a:path>
            </a:pathLst>
          </a:custGeom>
          <a:noFill/>
          <a:ln w="9525">
            <a:solidFill>
              <a:srgbClr val="000000"/>
            </a:solidFill>
            <a:round/>
            <a:headEnd/>
            <a:tailEnd type="arrow" w="sm" len="sm"/>
          </a:ln>
        </p:spPr>
        <p:txBody>
          <a:bodyPr/>
          <a:lstStyle/>
          <a:p>
            <a:pPr eaLnBrk="0" hangingPunct="0">
              <a:spcBef>
                <a:spcPct val="20000"/>
              </a:spcBef>
              <a:buClr>
                <a:srgbClr val="006600"/>
              </a:buClr>
              <a:defRPr/>
            </a:pPr>
            <a:endParaRPr lang="sv-SE" sz="1400"/>
          </a:p>
        </p:txBody>
      </p:sp>
      <p:sp>
        <p:nvSpPr>
          <p:cNvPr id="43" name="Freeform 27" descr="Bild som beskriver de flöden av växthusgaser som beräknas och tas upp i klimatkollen. "/>
          <p:cNvSpPr>
            <a:spLocks/>
          </p:cNvSpPr>
          <p:nvPr/>
        </p:nvSpPr>
        <p:spPr bwMode="auto">
          <a:xfrm rot="16200000">
            <a:off x="2848769" y="2351088"/>
            <a:ext cx="1733550" cy="296862"/>
          </a:xfrm>
          <a:custGeom>
            <a:avLst/>
            <a:gdLst/>
            <a:ahLst/>
            <a:cxnLst>
              <a:cxn ang="0">
                <a:pos x="0" y="214"/>
              </a:cxn>
              <a:cxn ang="0">
                <a:pos x="181" y="395"/>
              </a:cxn>
              <a:cxn ang="0">
                <a:pos x="543" y="33"/>
              </a:cxn>
              <a:cxn ang="0">
                <a:pos x="905" y="395"/>
              </a:cxn>
              <a:cxn ang="0">
                <a:pos x="1267" y="33"/>
              </a:cxn>
              <a:cxn ang="0">
                <a:pos x="1629" y="395"/>
              </a:cxn>
              <a:cxn ang="0">
                <a:pos x="1991" y="33"/>
              </a:cxn>
              <a:cxn ang="0">
                <a:pos x="2353" y="395"/>
              </a:cxn>
              <a:cxn ang="0">
                <a:pos x="2715" y="33"/>
              </a:cxn>
              <a:cxn ang="0">
                <a:pos x="3077" y="395"/>
              </a:cxn>
              <a:cxn ang="0">
                <a:pos x="3439" y="33"/>
              </a:cxn>
              <a:cxn ang="0">
                <a:pos x="3801" y="395"/>
              </a:cxn>
              <a:cxn ang="0">
                <a:pos x="4163" y="33"/>
              </a:cxn>
              <a:cxn ang="0">
                <a:pos x="4525" y="395"/>
              </a:cxn>
              <a:cxn ang="0">
                <a:pos x="4887" y="33"/>
              </a:cxn>
              <a:cxn ang="0">
                <a:pos x="5249" y="395"/>
              </a:cxn>
              <a:cxn ang="0">
                <a:pos x="5618" y="32"/>
              </a:cxn>
              <a:cxn ang="0">
                <a:pos x="5933" y="202"/>
              </a:cxn>
              <a:cxn ang="0">
                <a:pos x="6343" y="217"/>
              </a:cxn>
            </a:cxnLst>
            <a:rect l="0" t="0" r="r" b="b"/>
            <a:pathLst>
              <a:path w="6343" h="425">
                <a:moveTo>
                  <a:pt x="0" y="214"/>
                </a:moveTo>
                <a:cubicBezTo>
                  <a:pt x="45" y="319"/>
                  <a:pt x="91" y="425"/>
                  <a:pt x="181" y="395"/>
                </a:cubicBezTo>
                <a:cubicBezTo>
                  <a:pt x="271" y="365"/>
                  <a:pt x="422" y="33"/>
                  <a:pt x="543" y="33"/>
                </a:cubicBezTo>
                <a:cubicBezTo>
                  <a:pt x="664" y="33"/>
                  <a:pt x="784" y="395"/>
                  <a:pt x="905" y="395"/>
                </a:cubicBezTo>
                <a:cubicBezTo>
                  <a:pt x="1026" y="395"/>
                  <a:pt x="1146" y="33"/>
                  <a:pt x="1267" y="33"/>
                </a:cubicBezTo>
                <a:cubicBezTo>
                  <a:pt x="1388" y="33"/>
                  <a:pt x="1508" y="395"/>
                  <a:pt x="1629" y="395"/>
                </a:cubicBezTo>
                <a:cubicBezTo>
                  <a:pt x="1750" y="395"/>
                  <a:pt x="1870" y="33"/>
                  <a:pt x="1991" y="33"/>
                </a:cubicBezTo>
                <a:cubicBezTo>
                  <a:pt x="2112" y="33"/>
                  <a:pt x="2232" y="395"/>
                  <a:pt x="2353" y="395"/>
                </a:cubicBezTo>
                <a:cubicBezTo>
                  <a:pt x="2474" y="395"/>
                  <a:pt x="2594" y="33"/>
                  <a:pt x="2715" y="33"/>
                </a:cubicBezTo>
                <a:cubicBezTo>
                  <a:pt x="2836" y="33"/>
                  <a:pt x="2956" y="395"/>
                  <a:pt x="3077" y="395"/>
                </a:cubicBezTo>
                <a:cubicBezTo>
                  <a:pt x="3198" y="395"/>
                  <a:pt x="3318" y="33"/>
                  <a:pt x="3439" y="33"/>
                </a:cubicBezTo>
                <a:cubicBezTo>
                  <a:pt x="3560" y="33"/>
                  <a:pt x="3680" y="395"/>
                  <a:pt x="3801" y="395"/>
                </a:cubicBezTo>
                <a:cubicBezTo>
                  <a:pt x="3922" y="395"/>
                  <a:pt x="4042" y="33"/>
                  <a:pt x="4163" y="33"/>
                </a:cubicBezTo>
                <a:cubicBezTo>
                  <a:pt x="4284" y="33"/>
                  <a:pt x="4404" y="395"/>
                  <a:pt x="4525" y="395"/>
                </a:cubicBezTo>
                <a:cubicBezTo>
                  <a:pt x="4646" y="395"/>
                  <a:pt x="4766" y="33"/>
                  <a:pt x="4887" y="33"/>
                </a:cubicBezTo>
                <a:cubicBezTo>
                  <a:pt x="5008" y="33"/>
                  <a:pt x="5127" y="395"/>
                  <a:pt x="5249" y="395"/>
                </a:cubicBezTo>
                <a:cubicBezTo>
                  <a:pt x="5371" y="395"/>
                  <a:pt x="5504" y="64"/>
                  <a:pt x="5618" y="32"/>
                </a:cubicBezTo>
                <a:cubicBezTo>
                  <a:pt x="5732" y="0"/>
                  <a:pt x="5812" y="171"/>
                  <a:pt x="5933" y="202"/>
                </a:cubicBezTo>
                <a:cubicBezTo>
                  <a:pt x="6054" y="233"/>
                  <a:pt x="6258" y="214"/>
                  <a:pt x="6343" y="217"/>
                </a:cubicBezTo>
              </a:path>
            </a:pathLst>
          </a:custGeom>
          <a:noFill/>
          <a:ln w="9525">
            <a:solidFill>
              <a:srgbClr val="000000"/>
            </a:solidFill>
            <a:round/>
            <a:headEnd/>
            <a:tailEnd type="arrow" w="sm" len="sm"/>
          </a:ln>
        </p:spPr>
        <p:txBody>
          <a:bodyPr/>
          <a:lstStyle/>
          <a:p>
            <a:pPr eaLnBrk="0" hangingPunct="0">
              <a:spcBef>
                <a:spcPct val="20000"/>
              </a:spcBef>
              <a:buClr>
                <a:srgbClr val="006600"/>
              </a:buClr>
              <a:defRPr/>
            </a:pPr>
            <a:endParaRPr lang="sv-SE" sz="1400"/>
          </a:p>
        </p:txBody>
      </p:sp>
      <p:sp>
        <p:nvSpPr>
          <p:cNvPr id="44" name="AutoShape 25" descr="Bild som beskriver de flöden av växthusgaser som beräknas och tas upp i klimatkollen. "/>
          <p:cNvSpPr>
            <a:spLocks noChangeShapeType="1"/>
          </p:cNvSpPr>
          <p:nvPr/>
        </p:nvSpPr>
        <p:spPr bwMode="auto">
          <a:xfrm flipV="1">
            <a:off x="4217989" y="2718595"/>
            <a:ext cx="866775" cy="434975"/>
          </a:xfrm>
          <a:prstGeom prst="straightConnector1">
            <a:avLst/>
          </a:prstGeom>
          <a:noFill/>
          <a:ln w="9525">
            <a:solidFill>
              <a:srgbClr val="000000"/>
            </a:solidFill>
            <a:round/>
            <a:headEnd/>
            <a:tailEnd type="triangle" w="med" len="med"/>
          </a:ln>
        </p:spPr>
        <p:txBody>
          <a:bodyPr/>
          <a:lstStyle/>
          <a:p>
            <a:pPr eaLnBrk="0" hangingPunct="0">
              <a:spcBef>
                <a:spcPct val="20000"/>
              </a:spcBef>
              <a:buClr>
                <a:srgbClr val="006600"/>
              </a:buClr>
              <a:defRPr/>
            </a:pPr>
            <a:endParaRPr lang="sv-SE" sz="1400"/>
          </a:p>
        </p:txBody>
      </p:sp>
      <p:sp>
        <p:nvSpPr>
          <p:cNvPr id="45" name="AutoShape 24" descr="Bild som beskriver de flöden av växthusgaser som beräknas och tas upp i klimatkollen. "/>
          <p:cNvSpPr>
            <a:spLocks noChangeShapeType="1"/>
          </p:cNvSpPr>
          <p:nvPr/>
        </p:nvSpPr>
        <p:spPr bwMode="auto">
          <a:xfrm>
            <a:off x="4217989" y="3153569"/>
            <a:ext cx="866775" cy="330200"/>
          </a:xfrm>
          <a:prstGeom prst="straightConnector1">
            <a:avLst/>
          </a:prstGeom>
          <a:noFill/>
          <a:ln w="9525">
            <a:solidFill>
              <a:srgbClr val="000000"/>
            </a:solidFill>
            <a:round/>
            <a:headEnd/>
            <a:tailEnd type="triangle" w="med" len="med"/>
          </a:ln>
        </p:spPr>
        <p:txBody>
          <a:bodyPr/>
          <a:lstStyle/>
          <a:p>
            <a:pPr eaLnBrk="0" hangingPunct="0">
              <a:spcBef>
                <a:spcPct val="20000"/>
              </a:spcBef>
              <a:buClr>
                <a:srgbClr val="006600"/>
              </a:buClr>
              <a:defRPr/>
            </a:pPr>
            <a:endParaRPr lang="sv-SE" sz="1400"/>
          </a:p>
        </p:txBody>
      </p:sp>
      <p:sp>
        <p:nvSpPr>
          <p:cNvPr id="46" name="Line 23" descr="Bild som beskriver de flöden av växthusgaser som beräknas och tas upp i klimatkollen. "/>
          <p:cNvSpPr>
            <a:spLocks noChangeShapeType="1"/>
          </p:cNvSpPr>
          <p:nvPr/>
        </p:nvSpPr>
        <p:spPr bwMode="auto">
          <a:xfrm>
            <a:off x="6846888" y="2782095"/>
            <a:ext cx="0" cy="458787"/>
          </a:xfrm>
          <a:prstGeom prst="line">
            <a:avLst/>
          </a:prstGeom>
          <a:noFill/>
          <a:ln w="9525">
            <a:solidFill>
              <a:srgbClr val="000000"/>
            </a:solidFill>
            <a:round/>
            <a:headEnd/>
            <a:tailEnd type="triangle" w="med" len="med"/>
          </a:ln>
        </p:spPr>
        <p:txBody>
          <a:bodyPr/>
          <a:lstStyle/>
          <a:p>
            <a:pPr eaLnBrk="0" hangingPunct="0">
              <a:spcBef>
                <a:spcPct val="20000"/>
              </a:spcBef>
              <a:buClr>
                <a:srgbClr val="006600"/>
              </a:buClr>
              <a:defRPr/>
            </a:pPr>
            <a:endParaRPr lang="sv-SE" sz="1400"/>
          </a:p>
        </p:txBody>
      </p:sp>
      <p:sp>
        <p:nvSpPr>
          <p:cNvPr id="47" name="Line 22" descr="Bild som beskriver de flöden av växthusgaser som beräknas och tas upp i klimatkollen. "/>
          <p:cNvSpPr>
            <a:spLocks noChangeShapeType="1"/>
          </p:cNvSpPr>
          <p:nvPr/>
        </p:nvSpPr>
        <p:spPr bwMode="auto">
          <a:xfrm flipV="1">
            <a:off x="5638800" y="2853532"/>
            <a:ext cx="0" cy="415925"/>
          </a:xfrm>
          <a:prstGeom prst="line">
            <a:avLst/>
          </a:prstGeom>
          <a:noFill/>
          <a:ln w="9525">
            <a:solidFill>
              <a:srgbClr val="000000"/>
            </a:solidFill>
            <a:round/>
            <a:headEnd/>
            <a:tailEnd type="triangle" w="med" len="med"/>
          </a:ln>
        </p:spPr>
        <p:txBody>
          <a:bodyPr/>
          <a:lstStyle/>
          <a:p>
            <a:pPr eaLnBrk="0" hangingPunct="0">
              <a:spcBef>
                <a:spcPct val="20000"/>
              </a:spcBef>
              <a:buClr>
                <a:srgbClr val="006600"/>
              </a:buClr>
              <a:defRPr/>
            </a:pPr>
            <a:endParaRPr lang="sv-SE" sz="1400"/>
          </a:p>
        </p:txBody>
      </p:sp>
      <p:sp>
        <p:nvSpPr>
          <p:cNvPr id="48" name="Freeform 21" descr="Bild som beskriver de flöden av växthusgaser som beräknas och tas upp i klimatkollen. "/>
          <p:cNvSpPr>
            <a:spLocks/>
          </p:cNvSpPr>
          <p:nvPr/>
        </p:nvSpPr>
        <p:spPr bwMode="auto">
          <a:xfrm flipH="1">
            <a:off x="5943600" y="1558131"/>
            <a:ext cx="44450" cy="577850"/>
          </a:xfrm>
          <a:custGeom>
            <a:avLst/>
            <a:gdLst/>
            <a:ahLst/>
            <a:cxnLst>
              <a:cxn ang="0">
                <a:pos x="65" y="659"/>
              </a:cxn>
              <a:cxn ang="0">
                <a:pos x="65" y="659"/>
              </a:cxn>
              <a:cxn ang="0">
                <a:pos x="65" y="664"/>
              </a:cxn>
              <a:cxn ang="0">
                <a:pos x="63" y="664"/>
              </a:cxn>
              <a:cxn ang="0">
                <a:pos x="5" y="569"/>
              </a:cxn>
              <a:cxn ang="0">
                <a:pos x="63" y="474"/>
              </a:cxn>
              <a:cxn ang="0">
                <a:pos x="5" y="379"/>
              </a:cxn>
              <a:cxn ang="0">
                <a:pos x="63" y="284"/>
              </a:cxn>
              <a:cxn ang="0">
                <a:pos x="4" y="192"/>
              </a:cxn>
              <a:cxn ang="0">
                <a:pos x="39" y="119"/>
              </a:cxn>
              <a:cxn ang="0">
                <a:pos x="34" y="0"/>
              </a:cxn>
            </a:cxnLst>
            <a:rect l="0" t="0" r="r" b="b"/>
            <a:pathLst>
              <a:path w="73" h="680">
                <a:moveTo>
                  <a:pt x="65" y="659"/>
                </a:moveTo>
                <a:cubicBezTo>
                  <a:pt x="65" y="659"/>
                  <a:pt x="65" y="658"/>
                  <a:pt x="65" y="659"/>
                </a:cubicBezTo>
                <a:cubicBezTo>
                  <a:pt x="65" y="660"/>
                  <a:pt x="65" y="663"/>
                  <a:pt x="65" y="664"/>
                </a:cubicBezTo>
                <a:cubicBezTo>
                  <a:pt x="65" y="665"/>
                  <a:pt x="73" y="680"/>
                  <a:pt x="63" y="664"/>
                </a:cubicBezTo>
                <a:cubicBezTo>
                  <a:pt x="53" y="648"/>
                  <a:pt x="5" y="601"/>
                  <a:pt x="5" y="569"/>
                </a:cubicBezTo>
                <a:cubicBezTo>
                  <a:pt x="5" y="537"/>
                  <a:pt x="63" y="506"/>
                  <a:pt x="63" y="474"/>
                </a:cubicBezTo>
                <a:cubicBezTo>
                  <a:pt x="63" y="442"/>
                  <a:pt x="5" y="411"/>
                  <a:pt x="5" y="379"/>
                </a:cubicBezTo>
                <a:cubicBezTo>
                  <a:pt x="5" y="347"/>
                  <a:pt x="63" y="315"/>
                  <a:pt x="63" y="284"/>
                </a:cubicBezTo>
                <a:cubicBezTo>
                  <a:pt x="63" y="253"/>
                  <a:pt x="8" y="219"/>
                  <a:pt x="4" y="192"/>
                </a:cubicBezTo>
                <a:cubicBezTo>
                  <a:pt x="0" y="164"/>
                  <a:pt x="34" y="150"/>
                  <a:pt x="39" y="119"/>
                </a:cubicBezTo>
                <a:cubicBezTo>
                  <a:pt x="44" y="87"/>
                  <a:pt x="35" y="25"/>
                  <a:pt x="34" y="0"/>
                </a:cubicBezTo>
              </a:path>
            </a:pathLst>
          </a:custGeom>
          <a:noFill/>
          <a:ln w="9525">
            <a:solidFill>
              <a:srgbClr val="000000"/>
            </a:solidFill>
            <a:round/>
            <a:headEnd/>
            <a:tailEnd type="arrow" w="sm" len="sm"/>
          </a:ln>
        </p:spPr>
        <p:txBody>
          <a:bodyPr/>
          <a:lstStyle/>
          <a:p>
            <a:pPr eaLnBrk="0" hangingPunct="0">
              <a:spcBef>
                <a:spcPct val="20000"/>
              </a:spcBef>
              <a:buClr>
                <a:srgbClr val="006600"/>
              </a:buClr>
              <a:defRPr/>
            </a:pPr>
            <a:endParaRPr lang="sv-SE" sz="1400"/>
          </a:p>
        </p:txBody>
      </p:sp>
      <p:sp>
        <p:nvSpPr>
          <p:cNvPr id="49" name="Text Box 20"/>
          <p:cNvSpPr txBox="1">
            <a:spLocks noChangeArrowheads="1"/>
          </p:cNvSpPr>
          <p:nvPr/>
        </p:nvSpPr>
        <p:spPr bwMode="auto">
          <a:xfrm>
            <a:off x="5673726" y="1972470"/>
            <a:ext cx="582613" cy="307975"/>
          </a:xfrm>
          <a:prstGeom prst="rect">
            <a:avLst/>
          </a:prstGeom>
          <a:solidFill>
            <a:srgbClr val="92D050"/>
          </a:solidFill>
          <a:ln w="9525">
            <a:noFill/>
            <a:miter lim="800000"/>
            <a:headEnd/>
            <a:tailEnd/>
          </a:ln>
        </p:spPr>
        <p:txBody>
          <a:bodyPr lIns="18000" rIns="18000">
            <a:spAutoFit/>
          </a:bodyPr>
          <a:lstStyle/>
          <a:p>
            <a:pPr algn="ctr" eaLnBrk="0" hangingPunct="0">
              <a:spcBef>
                <a:spcPct val="20000"/>
              </a:spcBef>
              <a:buClr>
                <a:srgbClr val="006600"/>
              </a:buClr>
              <a:defRPr/>
            </a:pPr>
            <a:r>
              <a:rPr lang="sv-SE" sz="1400">
                <a:ea typeface="Times New Roman" pitchFamily="18" charset="0"/>
                <a:cs typeface="Times New Roman" pitchFamily="18" charset="0"/>
              </a:rPr>
              <a:t>NH</a:t>
            </a:r>
            <a:r>
              <a:rPr lang="sv-SE" sz="1400" baseline="-30000">
                <a:ea typeface="Times New Roman" pitchFamily="18" charset="0"/>
                <a:cs typeface="Times New Roman" pitchFamily="18" charset="0"/>
              </a:rPr>
              <a:t>3</a:t>
            </a:r>
            <a:endParaRPr lang="sv-SE" sz="1400"/>
          </a:p>
        </p:txBody>
      </p:sp>
      <p:sp>
        <p:nvSpPr>
          <p:cNvPr id="50" name="Freeform 19" descr="Bild som beskriver de flöden av växthusgaser som beräknas och tas upp i klimatkollen. "/>
          <p:cNvSpPr>
            <a:spLocks/>
          </p:cNvSpPr>
          <p:nvPr/>
        </p:nvSpPr>
        <p:spPr bwMode="auto">
          <a:xfrm>
            <a:off x="5905501" y="2216944"/>
            <a:ext cx="119063" cy="577850"/>
          </a:xfrm>
          <a:custGeom>
            <a:avLst/>
            <a:gdLst/>
            <a:ahLst/>
            <a:cxnLst>
              <a:cxn ang="0">
                <a:pos x="65" y="659"/>
              </a:cxn>
              <a:cxn ang="0">
                <a:pos x="65" y="659"/>
              </a:cxn>
              <a:cxn ang="0">
                <a:pos x="65" y="664"/>
              </a:cxn>
              <a:cxn ang="0">
                <a:pos x="63" y="664"/>
              </a:cxn>
              <a:cxn ang="0">
                <a:pos x="5" y="569"/>
              </a:cxn>
              <a:cxn ang="0">
                <a:pos x="63" y="474"/>
              </a:cxn>
              <a:cxn ang="0">
                <a:pos x="5" y="379"/>
              </a:cxn>
              <a:cxn ang="0">
                <a:pos x="63" y="284"/>
              </a:cxn>
              <a:cxn ang="0">
                <a:pos x="4" y="192"/>
              </a:cxn>
              <a:cxn ang="0">
                <a:pos x="39" y="119"/>
              </a:cxn>
              <a:cxn ang="0">
                <a:pos x="34" y="0"/>
              </a:cxn>
            </a:cxnLst>
            <a:rect l="0" t="0" r="r" b="b"/>
            <a:pathLst>
              <a:path w="73" h="680">
                <a:moveTo>
                  <a:pt x="65" y="659"/>
                </a:moveTo>
                <a:cubicBezTo>
                  <a:pt x="65" y="659"/>
                  <a:pt x="65" y="658"/>
                  <a:pt x="65" y="659"/>
                </a:cubicBezTo>
                <a:cubicBezTo>
                  <a:pt x="65" y="660"/>
                  <a:pt x="65" y="663"/>
                  <a:pt x="65" y="664"/>
                </a:cubicBezTo>
                <a:cubicBezTo>
                  <a:pt x="65" y="665"/>
                  <a:pt x="73" y="680"/>
                  <a:pt x="63" y="664"/>
                </a:cubicBezTo>
                <a:cubicBezTo>
                  <a:pt x="53" y="648"/>
                  <a:pt x="5" y="601"/>
                  <a:pt x="5" y="569"/>
                </a:cubicBezTo>
                <a:cubicBezTo>
                  <a:pt x="5" y="537"/>
                  <a:pt x="63" y="506"/>
                  <a:pt x="63" y="474"/>
                </a:cubicBezTo>
                <a:cubicBezTo>
                  <a:pt x="63" y="442"/>
                  <a:pt x="5" y="411"/>
                  <a:pt x="5" y="379"/>
                </a:cubicBezTo>
                <a:cubicBezTo>
                  <a:pt x="5" y="347"/>
                  <a:pt x="63" y="315"/>
                  <a:pt x="63" y="284"/>
                </a:cubicBezTo>
                <a:cubicBezTo>
                  <a:pt x="63" y="253"/>
                  <a:pt x="8" y="219"/>
                  <a:pt x="4" y="192"/>
                </a:cubicBezTo>
                <a:cubicBezTo>
                  <a:pt x="0" y="164"/>
                  <a:pt x="34" y="150"/>
                  <a:pt x="39" y="119"/>
                </a:cubicBezTo>
                <a:cubicBezTo>
                  <a:pt x="44" y="87"/>
                  <a:pt x="35" y="25"/>
                  <a:pt x="34" y="0"/>
                </a:cubicBezTo>
              </a:path>
            </a:pathLst>
          </a:custGeom>
          <a:noFill/>
          <a:ln w="9525">
            <a:solidFill>
              <a:srgbClr val="000000"/>
            </a:solidFill>
            <a:round/>
            <a:headEnd/>
            <a:tailEnd type="arrow" w="sm" len="sm"/>
          </a:ln>
        </p:spPr>
        <p:txBody>
          <a:bodyPr/>
          <a:lstStyle/>
          <a:p>
            <a:pPr eaLnBrk="0" hangingPunct="0">
              <a:spcBef>
                <a:spcPct val="20000"/>
              </a:spcBef>
              <a:buClr>
                <a:srgbClr val="006600"/>
              </a:buClr>
              <a:defRPr/>
            </a:pPr>
            <a:endParaRPr lang="sv-SE" sz="1400"/>
          </a:p>
        </p:txBody>
      </p:sp>
      <p:sp>
        <p:nvSpPr>
          <p:cNvPr id="51" name="Text Box 18"/>
          <p:cNvSpPr txBox="1">
            <a:spLocks noChangeArrowheads="1"/>
          </p:cNvSpPr>
          <p:nvPr/>
        </p:nvSpPr>
        <p:spPr bwMode="auto">
          <a:xfrm>
            <a:off x="5084764" y="2477295"/>
            <a:ext cx="2446337" cy="395287"/>
          </a:xfrm>
          <a:prstGeom prst="rect">
            <a:avLst/>
          </a:prstGeom>
          <a:solidFill>
            <a:srgbClr val="CCFF99"/>
          </a:solidFill>
          <a:ln w="9525">
            <a:solidFill>
              <a:srgbClr val="000000"/>
            </a:solidFill>
            <a:miter lim="800000"/>
            <a:headEnd/>
            <a:tailEnd/>
          </a:ln>
        </p:spPr>
        <p:txBody>
          <a:bodyPr tIns="90000" bIns="90000">
            <a:spAutoFit/>
          </a:bodyPr>
          <a:lstStyle/>
          <a:p>
            <a:pPr algn="ctr" eaLnBrk="0" hangingPunct="0">
              <a:spcBef>
                <a:spcPct val="20000"/>
              </a:spcBef>
              <a:buClr>
                <a:srgbClr val="006600"/>
              </a:buClr>
              <a:defRPr/>
            </a:pPr>
            <a:r>
              <a:rPr lang="sv-SE" sz="1400" dirty="0">
                <a:ea typeface="Times New Roman" pitchFamily="18" charset="0"/>
                <a:cs typeface="Times New Roman" pitchFamily="18" charset="0"/>
              </a:rPr>
              <a:t>Djurhållning, stallgödsel</a:t>
            </a:r>
            <a:endParaRPr lang="sv-SE" sz="1400" dirty="0"/>
          </a:p>
        </p:txBody>
      </p:sp>
      <p:sp>
        <p:nvSpPr>
          <p:cNvPr id="52" name="Freeform 17" descr="Bild som beskriver de flöden av växthusgaser som beräknas och tas upp i klimatkollen. "/>
          <p:cNvSpPr>
            <a:spLocks/>
          </p:cNvSpPr>
          <p:nvPr/>
        </p:nvSpPr>
        <p:spPr bwMode="auto">
          <a:xfrm>
            <a:off x="6770688" y="1558132"/>
            <a:ext cx="209550" cy="911225"/>
          </a:xfrm>
          <a:custGeom>
            <a:avLst/>
            <a:gdLst/>
            <a:ahLst/>
            <a:cxnLst>
              <a:cxn ang="0">
                <a:pos x="89" y="1528"/>
              </a:cxn>
              <a:cxn ang="0">
                <a:pos x="165" y="1448"/>
              </a:cxn>
              <a:cxn ang="0">
                <a:pos x="12" y="1287"/>
              </a:cxn>
              <a:cxn ang="0">
                <a:pos x="165" y="1126"/>
              </a:cxn>
              <a:cxn ang="0">
                <a:pos x="12" y="965"/>
              </a:cxn>
              <a:cxn ang="0">
                <a:pos x="165" y="804"/>
              </a:cxn>
              <a:cxn ang="0">
                <a:pos x="12" y="643"/>
              </a:cxn>
              <a:cxn ang="0">
                <a:pos x="165" y="482"/>
              </a:cxn>
              <a:cxn ang="0">
                <a:pos x="11" y="325"/>
              </a:cxn>
              <a:cxn ang="0">
                <a:pos x="101" y="201"/>
              </a:cxn>
              <a:cxn ang="0">
                <a:pos x="89" y="0"/>
              </a:cxn>
            </a:cxnLst>
            <a:rect l="0" t="0" r="r" b="b"/>
            <a:pathLst>
              <a:path w="178" h="1528">
                <a:moveTo>
                  <a:pt x="89" y="1528"/>
                </a:moveTo>
                <a:cubicBezTo>
                  <a:pt x="133" y="1508"/>
                  <a:pt x="178" y="1488"/>
                  <a:pt x="165" y="1448"/>
                </a:cubicBezTo>
                <a:cubicBezTo>
                  <a:pt x="152" y="1407"/>
                  <a:pt x="12" y="1340"/>
                  <a:pt x="12" y="1287"/>
                </a:cubicBezTo>
                <a:cubicBezTo>
                  <a:pt x="12" y="1233"/>
                  <a:pt x="165" y="1179"/>
                  <a:pt x="165" y="1126"/>
                </a:cubicBezTo>
                <a:cubicBezTo>
                  <a:pt x="165" y="1072"/>
                  <a:pt x="12" y="1019"/>
                  <a:pt x="12" y="965"/>
                </a:cubicBezTo>
                <a:cubicBezTo>
                  <a:pt x="12" y="911"/>
                  <a:pt x="165" y="858"/>
                  <a:pt x="165" y="804"/>
                </a:cubicBezTo>
                <a:cubicBezTo>
                  <a:pt x="165" y="750"/>
                  <a:pt x="12" y="697"/>
                  <a:pt x="12" y="643"/>
                </a:cubicBezTo>
                <a:cubicBezTo>
                  <a:pt x="12" y="589"/>
                  <a:pt x="165" y="535"/>
                  <a:pt x="165" y="482"/>
                </a:cubicBezTo>
                <a:cubicBezTo>
                  <a:pt x="165" y="429"/>
                  <a:pt x="22" y="372"/>
                  <a:pt x="11" y="325"/>
                </a:cubicBezTo>
                <a:cubicBezTo>
                  <a:pt x="0" y="278"/>
                  <a:pt x="88" y="255"/>
                  <a:pt x="101" y="201"/>
                </a:cubicBezTo>
                <a:cubicBezTo>
                  <a:pt x="114" y="147"/>
                  <a:pt x="91" y="42"/>
                  <a:pt x="89" y="0"/>
                </a:cubicBezTo>
              </a:path>
            </a:pathLst>
          </a:custGeom>
          <a:noFill/>
          <a:ln w="9525">
            <a:solidFill>
              <a:srgbClr val="000000"/>
            </a:solidFill>
            <a:round/>
            <a:headEnd/>
            <a:tailEnd type="arrow" w="sm" len="sm"/>
          </a:ln>
        </p:spPr>
        <p:txBody>
          <a:bodyPr/>
          <a:lstStyle/>
          <a:p>
            <a:pPr eaLnBrk="0" hangingPunct="0">
              <a:spcBef>
                <a:spcPct val="20000"/>
              </a:spcBef>
              <a:buClr>
                <a:srgbClr val="006600"/>
              </a:buClr>
              <a:defRPr/>
            </a:pPr>
            <a:endParaRPr lang="sv-SE" sz="1400"/>
          </a:p>
        </p:txBody>
      </p:sp>
      <p:sp>
        <p:nvSpPr>
          <p:cNvPr id="53" name="Text Box 16"/>
          <p:cNvSpPr txBox="1">
            <a:spLocks noChangeArrowheads="1"/>
          </p:cNvSpPr>
          <p:nvPr/>
        </p:nvSpPr>
        <p:spPr bwMode="auto">
          <a:xfrm>
            <a:off x="6323014" y="1219995"/>
            <a:ext cx="1089025" cy="523875"/>
          </a:xfrm>
          <a:prstGeom prst="rect">
            <a:avLst/>
          </a:prstGeom>
          <a:noFill/>
          <a:ln w="9525">
            <a:noFill/>
            <a:miter lim="800000"/>
            <a:headEnd/>
            <a:tailEnd/>
          </a:ln>
        </p:spPr>
        <p:txBody>
          <a:bodyPr>
            <a:spAutoFit/>
          </a:bodyPr>
          <a:lstStyle/>
          <a:p>
            <a:pPr algn="ctr" eaLnBrk="0" hangingPunct="0">
              <a:spcBef>
                <a:spcPct val="20000"/>
              </a:spcBef>
              <a:buClr>
                <a:srgbClr val="006600"/>
              </a:buClr>
              <a:defRPr/>
            </a:pPr>
            <a:r>
              <a:rPr lang="sv-SE" sz="1400" dirty="0">
                <a:ea typeface="Times New Roman" pitchFamily="18" charset="0"/>
                <a:cs typeface="Times New Roman" pitchFamily="18" charset="0"/>
              </a:rPr>
              <a:t>CH</a:t>
            </a:r>
            <a:r>
              <a:rPr lang="sv-SE" sz="1400" baseline="-30000" dirty="0">
                <a:ea typeface="Times New Roman" pitchFamily="18" charset="0"/>
                <a:cs typeface="Times New Roman" pitchFamily="18" charset="0"/>
              </a:rPr>
              <a:t>4</a:t>
            </a:r>
            <a:r>
              <a:rPr lang="sv-SE" sz="1400" dirty="0">
                <a:ea typeface="Times New Roman" pitchFamily="18" charset="0"/>
                <a:cs typeface="Times New Roman" pitchFamily="18" charset="0"/>
              </a:rPr>
              <a:t> </a:t>
            </a:r>
            <a:br>
              <a:rPr lang="sv-SE" sz="1400" dirty="0">
                <a:ea typeface="Times New Roman" pitchFamily="18" charset="0"/>
                <a:cs typeface="Times New Roman" pitchFamily="18" charset="0"/>
              </a:rPr>
            </a:br>
            <a:endParaRPr lang="sv-SE" sz="1400" dirty="0"/>
          </a:p>
        </p:txBody>
      </p:sp>
      <p:sp>
        <p:nvSpPr>
          <p:cNvPr id="54" name="Freeform 14" descr="Bild som beskriver de flöden av växthusgaser som beräknas och tas upp i klimatkollen. "/>
          <p:cNvSpPr>
            <a:spLocks/>
          </p:cNvSpPr>
          <p:nvPr/>
        </p:nvSpPr>
        <p:spPr bwMode="auto">
          <a:xfrm flipV="1">
            <a:off x="6183314" y="4085431"/>
            <a:ext cx="46037" cy="577850"/>
          </a:xfrm>
          <a:custGeom>
            <a:avLst/>
            <a:gdLst/>
            <a:ahLst/>
            <a:cxnLst>
              <a:cxn ang="0">
                <a:pos x="65" y="659"/>
              </a:cxn>
              <a:cxn ang="0">
                <a:pos x="65" y="659"/>
              </a:cxn>
              <a:cxn ang="0">
                <a:pos x="65" y="664"/>
              </a:cxn>
              <a:cxn ang="0">
                <a:pos x="63" y="664"/>
              </a:cxn>
              <a:cxn ang="0">
                <a:pos x="5" y="569"/>
              </a:cxn>
              <a:cxn ang="0">
                <a:pos x="63" y="474"/>
              </a:cxn>
              <a:cxn ang="0">
                <a:pos x="5" y="379"/>
              </a:cxn>
              <a:cxn ang="0">
                <a:pos x="63" y="284"/>
              </a:cxn>
              <a:cxn ang="0">
                <a:pos x="4" y="192"/>
              </a:cxn>
              <a:cxn ang="0">
                <a:pos x="39" y="119"/>
              </a:cxn>
              <a:cxn ang="0">
                <a:pos x="34" y="0"/>
              </a:cxn>
            </a:cxnLst>
            <a:rect l="0" t="0" r="r" b="b"/>
            <a:pathLst>
              <a:path w="73" h="680">
                <a:moveTo>
                  <a:pt x="65" y="659"/>
                </a:moveTo>
                <a:cubicBezTo>
                  <a:pt x="65" y="659"/>
                  <a:pt x="65" y="658"/>
                  <a:pt x="65" y="659"/>
                </a:cubicBezTo>
                <a:cubicBezTo>
                  <a:pt x="65" y="660"/>
                  <a:pt x="65" y="663"/>
                  <a:pt x="65" y="664"/>
                </a:cubicBezTo>
                <a:cubicBezTo>
                  <a:pt x="65" y="665"/>
                  <a:pt x="73" y="680"/>
                  <a:pt x="63" y="664"/>
                </a:cubicBezTo>
                <a:cubicBezTo>
                  <a:pt x="53" y="648"/>
                  <a:pt x="5" y="601"/>
                  <a:pt x="5" y="569"/>
                </a:cubicBezTo>
                <a:cubicBezTo>
                  <a:pt x="5" y="537"/>
                  <a:pt x="63" y="506"/>
                  <a:pt x="63" y="474"/>
                </a:cubicBezTo>
                <a:cubicBezTo>
                  <a:pt x="63" y="442"/>
                  <a:pt x="5" y="411"/>
                  <a:pt x="5" y="379"/>
                </a:cubicBezTo>
                <a:cubicBezTo>
                  <a:pt x="5" y="347"/>
                  <a:pt x="63" y="315"/>
                  <a:pt x="63" y="284"/>
                </a:cubicBezTo>
                <a:cubicBezTo>
                  <a:pt x="63" y="253"/>
                  <a:pt x="8" y="219"/>
                  <a:pt x="4" y="192"/>
                </a:cubicBezTo>
                <a:cubicBezTo>
                  <a:pt x="0" y="164"/>
                  <a:pt x="34" y="150"/>
                  <a:pt x="39" y="119"/>
                </a:cubicBezTo>
                <a:cubicBezTo>
                  <a:pt x="44" y="87"/>
                  <a:pt x="35" y="25"/>
                  <a:pt x="34" y="0"/>
                </a:cubicBezTo>
              </a:path>
            </a:pathLst>
          </a:custGeom>
          <a:noFill/>
          <a:ln w="9525">
            <a:solidFill>
              <a:srgbClr val="000000"/>
            </a:solidFill>
            <a:round/>
            <a:headEnd/>
            <a:tailEnd type="arrow" w="sm" len="sm"/>
          </a:ln>
        </p:spPr>
        <p:txBody>
          <a:bodyPr/>
          <a:lstStyle/>
          <a:p>
            <a:pPr eaLnBrk="0" hangingPunct="0">
              <a:spcBef>
                <a:spcPct val="20000"/>
              </a:spcBef>
              <a:buClr>
                <a:srgbClr val="006600"/>
              </a:buClr>
              <a:defRPr/>
            </a:pPr>
            <a:endParaRPr lang="sv-SE" sz="1400"/>
          </a:p>
        </p:txBody>
      </p:sp>
      <p:sp>
        <p:nvSpPr>
          <p:cNvPr id="55" name="Text Box 13"/>
          <p:cNvSpPr txBox="1">
            <a:spLocks noChangeArrowheads="1"/>
          </p:cNvSpPr>
          <p:nvPr/>
        </p:nvSpPr>
        <p:spPr bwMode="auto">
          <a:xfrm>
            <a:off x="5629275" y="3894932"/>
            <a:ext cx="1277938" cy="307975"/>
          </a:xfrm>
          <a:prstGeom prst="rect">
            <a:avLst/>
          </a:prstGeom>
          <a:solidFill>
            <a:srgbClr val="92D050"/>
          </a:solidFill>
          <a:ln w="9525">
            <a:noFill/>
            <a:miter lim="800000"/>
            <a:headEnd/>
            <a:tailEnd/>
          </a:ln>
        </p:spPr>
        <p:txBody>
          <a:bodyPr lIns="18000" rIns="18000">
            <a:spAutoFit/>
          </a:bodyPr>
          <a:lstStyle/>
          <a:p>
            <a:pPr algn="ctr" eaLnBrk="0" hangingPunct="0">
              <a:spcBef>
                <a:spcPct val="20000"/>
              </a:spcBef>
              <a:buClr>
                <a:srgbClr val="006600"/>
              </a:buClr>
              <a:defRPr/>
            </a:pPr>
            <a:r>
              <a:rPr lang="sv-SE" sz="1400" dirty="0">
                <a:ea typeface="Times New Roman" pitchFamily="18" charset="0"/>
                <a:cs typeface="Times New Roman" pitchFamily="18" charset="0"/>
              </a:rPr>
              <a:t>NO</a:t>
            </a:r>
            <a:r>
              <a:rPr lang="sv-SE" sz="1400" baseline="-30000" dirty="0">
                <a:ea typeface="Times New Roman" pitchFamily="18" charset="0"/>
                <a:cs typeface="Times New Roman" pitchFamily="18" charset="0"/>
              </a:rPr>
              <a:t>3</a:t>
            </a:r>
            <a:r>
              <a:rPr lang="sv-SE" sz="1400" baseline="30000" dirty="0">
                <a:ea typeface="Times New Roman" pitchFamily="18" charset="0"/>
                <a:cs typeface="Times New Roman" pitchFamily="18" charset="0"/>
              </a:rPr>
              <a:t>-</a:t>
            </a:r>
            <a:r>
              <a:rPr lang="sv-SE" sz="1400" dirty="0">
                <a:ea typeface="Times New Roman" pitchFamily="18" charset="0"/>
                <a:cs typeface="Times New Roman" pitchFamily="18" charset="0"/>
              </a:rPr>
              <a:t>, NH</a:t>
            </a:r>
            <a:r>
              <a:rPr lang="sv-SE" sz="1400" baseline="-30000" dirty="0">
                <a:ea typeface="Times New Roman" pitchFamily="18" charset="0"/>
                <a:cs typeface="Times New Roman" pitchFamily="18" charset="0"/>
              </a:rPr>
              <a:t>3</a:t>
            </a:r>
            <a:endParaRPr lang="sv-SE" sz="1400" dirty="0"/>
          </a:p>
        </p:txBody>
      </p:sp>
      <p:sp>
        <p:nvSpPr>
          <p:cNvPr id="56" name="Freeform 12" descr="Bild som beskriver de flöden av växthusgaser som beräknas och tas upp i klimatkollen. "/>
          <p:cNvSpPr>
            <a:spLocks/>
          </p:cNvSpPr>
          <p:nvPr/>
        </p:nvSpPr>
        <p:spPr bwMode="auto">
          <a:xfrm flipV="1">
            <a:off x="6189664" y="3390106"/>
            <a:ext cx="134937" cy="577850"/>
          </a:xfrm>
          <a:custGeom>
            <a:avLst/>
            <a:gdLst/>
            <a:ahLst/>
            <a:cxnLst>
              <a:cxn ang="0">
                <a:pos x="65" y="659"/>
              </a:cxn>
              <a:cxn ang="0">
                <a:pos x="65" y="659"/>
              </a:cxn>
              <a:cxn ang="0">
                <a:pos x="65" y="664"/>
              </a:cxn>
              <a:cxn ang="0">
                <a:pos x="63" y="664"/>
              </a:cxn>
              <a:cxn ang="0">
                <a:pos x="5" y="569"/>
              </a:cxn>
              <a:cxn ang="0">
                <a:pos x="63" y="474"/>
              </a:cxn>
              <a:cxn ang="0">
                <a:pos x="5" y="379"/>
              </a:cxn>
              <a:cxn ang="0">
                <a:pos x="63" y="284"/>
              </a:cxn>
              <a:cxn ang="0">
                <a:pos x="4" y="192"/>
              </a:cxn>
              <a:cxn ang="0">
                <a:pos x="39" y="119"/>
              </a:cxn>
              <a:cxn ang="0">
                <a:pos x="34" y="0"/>
              </a:cxn>
            </a:cxnLst>
            <a:rect l="0" t="0" r="r" b="b"/>
            <a:pathLst>
              <a:path w="73" h="680">
                <a:moveTo>
                  <a:pt x="65" y="659"/>
                </a:moveTo>
                <a:cubicBezTo>
                  <a:pt x="65" y="659"/>
                  <a:pt x="65" y="658"/>
                  <a:pt x="65" y="659"/>
                </a:cubicBezTo>
                <a:cubicBezTo>
                  <a:pt x="65" y="660"/>
                  <a:pt x="65" y="663"/>
                  <a:pt x="65" y="664"/>
                </a:cubicBezTo>
                <a:cubicBezTo>
                  <a:pt x="65" y="665"/>
                  <a:pt x="73" y="680"/>
                  <a:pt x="63" y="664"/>
                </a:cubicBezTo>
                <a:cubicBezTo>
                  <a:pt x="53" y="648"/>
                  <a:pt x="5" y="601"/>
                  <a:pt x="5" y="569"/>
                </a:cubicBezTo>
                <a:cubicBezTo>
                  <a:pt x="5" y="537"/>
                  <a:pt x="63" y="506"/>
                  <a:pt x="63" y="474"/>
                </a:cubicBezTo>
                <a:cubicBezTo>
                  <a:pt x="63" y="442"/>
                  <a:pt x="5" y="411"/>
                  <a:pt x="5" y="379"/>
                </a:cubicBezTo>
                <a:cubicBezTo>
                  <a:pt x="5" y="347"/>
                  <a:pt x="63" y="315"/>
                  <a:pt x="63" y="284"/>
                </a:cubicBezTo>
                <a:cubicBezTo>
                  <a:pt x="63" y="253"/>
                  <a:pt x="8" y="219"/>
                  <a:pt x="4" y="192"/>
                </a:cubicBezTo>
                <a:cubicBezTo>
                  <a:pt x="0" y="164"/>
                  <a:pt x="34" y="150"/>
                  <a:pt x="39" y="119"/>
                </a:cubicBezTo>
                <a:cubicBezTo>
                  <a:pt x="44" y="87"/>
                  <a:pt x="35" y="25"/>
                  <a:pt x="34" y="0"/>
                </a:cubicBezTo>
              </a:path>
            </a:pathLst>
          </a:custGeom>
          <a:noFill/>
          <a:ln w="9525">
            <a:solidFill>
              <a:srgbClr val="000000"/>
            </a:solidFill>
            <a:round/>
            <a:headEnd/>
            <a:tailEnd type="arrow" w="sm" len="sm"/>
          </a:ln>
        </p:spPr>
        <p:txBody>
          <a:bodyPr/>
          <a:lstStyle/>
          <a:p>
            <a:pPr eaLnBrk="0" hangingPunct="0">
              <a:spcBef>
                <a:spcPct val="20000"/>
              </a:spcBef>
              <a:buClr>
                <a:srgbClr val="006600"/>
              </a:buClr>
              <a:defRPr/>
            </a:pPr>
            <a:endParaRPr lang="sv-SE" sz="1400" dirty="0"/>
          </a:p>
        </p:txBody>
      </p:sp>
      <p:sp>
        <p:nvSpPr>
          <p:cNvPr id="57" name="Text Box 11"/>
          <p:cNvSpPr txBox="1">
            <a:spLocks noChangeArrowheads="1"/>
          </p:cNvSpPr>
          <p:nvPr/>
        </p:nvSpPr>
        <p:spPr bwMode="auto">
          <a:xfrm>
            <a:off x="5084764" y="3240882"/>
            <a:ext cx="2446337" cy="396875"/>
          </a:xfrm>
          <a:prstGeom prst="rect">
            <a:avLst/>
          </a:prstGeom>
          <a:solidFill>
            <a:srgbClr val="CCFF99"/>
          </a:solidFill>
          <a:ln w="9525">
            <a:solidFill>
              <a:srgbClr val="000000"/>
            </a:solidFill>
            <a:miter lim="800000"/>
            <a:headEnd/>
            <a:tailEnd/>
          </a:ln>
        </p:spPr>
        <p:txBody>
          <a:bodyPr tIns="90000" bIns="90000">
            <a:spAutoFit/>
          </a:bodyPr>
          <a:lstStyle/>
          <a:p>
            <a:pPr algn="ctr" eaLnBrk="0" hangingPunct="0">
              <a:spcBef>
                <a:spcPct val="20000"/>
              </a:spcBef>
              <a:buClr>
                <a:srgbClr val="006600"/>
              </a:buClr>
              <a:defRPr/>
            </a:pPr>
            <a:r>
              <a:rPr lang="sv-SE" sz="1400">
                <a:ea typeface="Times New Roman" pitchFamily="18" charset="0"/>
                <a:cs typeface="Times New Roman" pitchFamily="18" charset="0"/>
              </a:rPr>
              <a:t>Växtodling</a:t>
            </a:r>
            <a:endParaRPr lang="sv-SE" sz="1400"/>
          </a:p>
        </p:txBody>
      </p:sp>
      <p:sp>
        <p:nvSpPr>
          <p:cNvPr id="58" name="Text Box 10"/>
          <p:cNvSpPr txBox="1">
            <a:spLocks noChangeArrowheads="1"/>
          </p:cNvSpPr>
          <p:nvPr/>
        </p:nvSpPr>
        <p:spPr bwMode="auto">
          <a:xfrm>
            <a:off x="4705350" y="4617245"/>
            <a:ext cx="1117600" cy="307975"/>
          </a:xfrm>
          <a:prstGeom prst="rect">
            <a:avLst/>
          </a:prstGeom>
          <a:noFill/>
          <a:ln w="9525">
            <a:noFill/>
            <a:miter lim="800000"/>
            <a:headEnd/>
            <a:tailEnd/>
          </a:ln>
        </p:spPr>
        <p:txBody>
          <a:bodyPr>
            <a:spAutoFit/>
          </a:bodyPr>
          <a:lstStyle/>
          <a:p>
            <a:pPr algn="ctr" eaLnBrk="0" hangingPunct="0">
              <a:spcBef>
                <a:spcPct val="20000"/>
              </a:spcBef>
              <a:buClr>
                <a:srgbClr val="006600"/>
              </a:buClr>
              <a:defRPr/>
            </a:pPr>
            <a:r>
              <a:rPr lang="sv-SE" sz="1400" dirty="0">
                <a:ea typeface="Times New Roman" pitchFamily="18" charset="0"/>
                <a:cs typeface="Times New Roman" pitchFamily="18" charset="0"/>
              </a:rPr>
              <a:t>N</a:t>
            </a:r>
            <a:r>
              <a:rPr lang="sv-SE" sz="1400" baseline="-30000" dirty="0">
                <a:ea typeface="Times New Roman" pitchFamily="18" charset="0"/>
                <a:cs typeface="Times New Roman" pitchFamily="18" charset="0"/>
              </a:rPr>
              <a:t>2</a:t>
            </a:r>
            <a:r>
              <a:rPr lang="sv-SE" sz="1400" dirty="0">
                <a:ea typeface="Times New Roman" pitchFamily="18" charset="0"/>
                <a:cs typeface="Times New Roman" pitchFamily="18" charset="0"/>
              </a:rPr>
              <a:t>O </a:t>
            </a:r>
            <a:endParaRPr lang="sv-SE" sz="1400" dirty="0"/>
          </a:p>
        </p:txBody>
      </p:sp>
      <p:sp>
        <p:nvSpPr>
          <p:cNvPr id="59" name="Text Box 9"/>
          <p:cNvSpPr txBox="1">
            <a:spLocks noChangeArrowheads="1"/>
          </p:cNvSpPr>
          <p:nvPr/>
        </p:nvSpPr>
        <p:spPr bwMode="auto">
          <a:xfrm>
            <a:off x="5622926" y="4617245"/>
            <a:ext cx="1116013" cy="307975"/>
          </a:xfrm>
          <a:prstGeom prst="rect">
            <a:avLst/>
          </a:prstGeom>
          <a:noFill/>
          <a:ln w="9525">
            <a:noFill/>
            <a:miter lim="800000"/>
            <a:headEnd/>
            <a:tailEnd/>
          </a:ln>
        </p:spPr>
        <p:txBody>
          <a:bodyPr>
            <a:spAutoFit/>
          </a:bodyPr>
          <a:lstStyle/>
          <a:p>
            <a:pPr algn="ctr" eaLnBrk="0" hangingPunct="0">
              <a:spcBef>
                <a:spcPct val="20000"/>
              </a:spcBef>
              <a:buClr>
                <a:srgbClr val="006600"/>
              </a:buClr>
              <a:defRPr/>
            </a:pPr>
            <a:r>
              <a:rPr lang="sv-SE" sz="1400" dirty="0">
                <a:ea typeface="Times New Roman" pitchFamily="18" charset="0"/>
                <a:cs typeface="Times New Roman" pitchFamily="18" charset="0"/>
              </a:rPr>
              <a:t>N</a:t>
            </a:r>
            <a:r>
              <a:rPr lang="sv-SE" sz="1400" baseline="-30000" dirty="0">
                <a:ea typeface="Times New Roman" pitchFamily="18" charset="0"/>
                <a:cs typeface="Times New Roman" pitchFamily="18" charset="0"/>
              </a:rPr>
              <a:t>2</a:t>
            </a:r>
            <a:r>
              <a:rPr lang="sv-SE" sz="1400" dirty="0">
                <a:ea typeface="Times New Roman" pitchFamily="18" charset="0"/>
                <a:cs typeface="Times New Roman" pitchFamily="18" charset="0"/>
              </a:rPr>
              <a:t>O </a:t>
            </a:r>
            <a:endParaRPr lang="sv-SE" sz="1400" dirty="0"/>
          </a:p>
        </p:txBody>
      </p:sp>
      <p:sp>
        <p:nvSpPr>
          <p:cNvPr id="60" name="Text Box 8"/>
          <p:cNvSpPr txBox="1">
            <a:spLocks noChangeArrowheads="1"/>
          </p:cNvSpPr>
          <p:nvPr/>
        </p:nvSpPr>
        <p:spPr bwMode="auto">
          <a:xfrm>
            <a:off x="6800851" y="4617245"/>
            <a:ext cx="1116013" cy="307975"/>
          </a:xfrm>
          <a:prstGeom prst="rect">
            <a:avLst/>
          </a:prstGeom>
          <a:noFill/>
          <a:ln w="9525">
            <a:noFill/>
            <a:miter lim="800000"/>
            <a:headEnd/>
            <a:tailEnd/>
          </a:ln>
        </p:spPr>
        <p:txBody>
          <a:bodyPr>
            <a:spAutoFit/>
          </a:bodyPr>
          <a:lstStyle/>
          <a:p>
            <a:pPr algn="ctr" eaLnBrk="0" hangingPunct="0">
              <a:spcBef>
                <a:spcPct val="20000"/>
              </a:spcBef>
              <a:buClr>
                <a:srgbClr val="006600"/>
              </a:buClr>
              <a:defRPr/>
            </a:pPr>
            <a:r>
              <a:rPr lang="sv-SE" sz="1400" dirty="0">
                <a:ea typeface="Times New Roman" pitchFamily="18" charset="0"/>
                <a:cs typeface="Times New Roman" pitchFamily="18" charset="0"/>
              </a:rPr>
              <a:t>CO</a:t>
            </a:r>
            <a:r>
              <a:rPr lang="sv-SE" sz="1400" baseline="-30000" dirty="0">
                <a:ea typeface="Times New Roman" pitchFamily="18" charset="0"/>
                <a:cs typeface="Times New Roman" pitchFamily="18" charset="0"/>
              </a:rPr>
              <a:t>2</a:t>
            </a:r>
            <a:r>
              <a:rPr lang="sv-SE" sz="1400" dirty="0">
                <a:ea typeface="Times New Roman" pitchFamily="18" charset="0"/>
                <a:cs typeface="Times New Roman" pitchFamily="18" charset="0"/>
              </a:rPr>
              <a:t> </a:t>
            </a:r>
            <a:endParaRPr lang="sv-SE" sz="1400" dirty="0"/>
          </a:p>
        </p:txBody>
      </p:sp>
      <p:sp>
        <p:nvSpPr>
          <p:cNvPr id="61" name="Text Box 7"/>
          <p:cNvSpPr txBox="1">
            <a:spLocks noChangeArrowheads="1"/>
          </p:cNvSpPr>
          <p:nvPr/>
        </p:nvSpPr>
        <p:spPr bwMode="auto">
          <a:xfrm rot="16200000">
            <a:off x="3976689" y="2370932"/>
            <a:ext cx="1343025" cy="307975"/>
          </a:xfrm>
          <a:prstGeom prst="rect">
            <a:avLst/>
          </a:prstGeom>
          <a:noFill/>
          <a:ln w="9525">
            <a:noFill/>
            <a:miter lim="800000"/>
            <a:headEnd/>
            <a:tailEnd/>
          </a:ln>
        </p:spPr>
        <p:txBody>
          <a:bodyPr>
            <a:spAutoFit/>
          </a:bodyPr>
          <a:lstStyle/>
          <a:p>
            <a:pPr algn="r" eaLnBrk="0" hangingPunct="0">
              <a:spcBef>
                <a:spcPct val="20000"/>
              </a:spcBef>
              <a:buClr>
                <a:srgbClr val="006600"/>
              </a:buClr>
              <a:defRPr/>
            </a:pPr>
            <a:r>
              <a:rPr lang="sv-SE" sz="1400" i="1" dirty="0">
                <a:ea typeface="Times New Roman" pitchFamily="18" charset="0"/>
                <a:cs typeface="Times New Roman" pitchFamily="18" charset="0"/>
              </a:rPr>
              <a:t>gårdsgräns</a:t>
            </a:r>
            <a:endParaRPr lang="sv-SE" sz="1400" dirty="0"/>
          </a:p>
        </p:txBody>
      </p:sp>
      <p:sp>
        <p:nvSpPr>
          <p:cNvPr id="62" name="AutoShape 6" descr="Bild som beskriver de flöden av växthusgaser som beräknas och tas upp i klimatkollen. "/>
          <p:cNvSpPr>
            <a:spLocks noChangeShapeType="1"/>
          </p:cNvSpPr>
          <p:nvPr/>
        </p:nvSpPr>
        <p:spPr bwMode="auto">
          <a:xfrm flipV="1">
            <a:off x="7531100" y="3110707"/>
            <a:ext cx="996950" cy="373063"/>
          </a:xfrm>
          <a:prstGeom prst="straightConnector1">
            <a:avLst/>
          </a:prstGeom>
          <a:noFill/>
          <a:ln w="9525">
            <a:solidFill>
              <a:srgbClr val="000000"/>
            </a:solidFill>
            <a:round/>
            <a:headEnd/>
            <a:tailEnd type="triangle" w="med" len="med"/>
          </a:ln>
        </p:spPr>
        <p:txBody>
          <a:bodyPr/>
          <a:lstStyle/>
          <a:p>
            <a:pPr eaLnBrk="0" hangingPunct="0">
              <a:spcBef>
                <a:spcPct val="20000"/>
              </a:spcBef>
              <a:buClr>
                <a:srgbClr val="006600"/>
              </a:buClr>
              <a:defRPr/>
            </a:pPr>
            <a:endParaRPr lang="sv-SE" sz="1400"/>
          </a:p>
        </p:txBody>
      </p:sp>
      <p:sp>
        <p:nvSpPr>
          <p:cNvPr id="63" name="AutoShape 5" descr="Bild som beskriver de flöden av växthusgaser som beräknas och tas upp i klimatkollen. "/>
          <p:cNvSpPr>
            <a:spLocks noChangeShapeType="1"/>
          </p:cNvSpPr>
          <p:nvPr/>
        </p:nvSpPr>
        <p:spPr bwMode="auto">
          <a:xfrm>
            <a:off x="7531100" y="2718594"/>
            <a:ext cx="996950" cy="392112"/>
          </a:xfrm>
          <a:prstGeom prst="straightConnector1">
            <a:avLst/>
          </a:prstGeom>
          <a:noFill/>
          <a:ln w="9525">
            <a:solidFill>
              <a:srgbClr val="000000"/>
            </a:solidFill>
            <a:round/>
            <a:headEnd/>
            <a:tailEnd type="triangle" w="med" len="med"/>
          </a:ln>
        </p:spPr>
        <p:txBody>
          <a:bodyPr/>
          <a:lstStyle/>
          <a:p>
            <a:pPr eaLnBrk="0" hangingPunct="0">
              <a:spcBef>
                <a:spcPct val="20000"/>
              </a:spcBef>
              <a:buClr>
                <a:srgbClr val="006600"/>
              </a:buClr>
              <a:defRPr/>
            </a:pPr>
            <a:endParaRPr lang="sv-SE" sz="1400"/>
          </a:p>
        </p:txBody>
      </p:sp>
      <p:sp>
        <p:nvSpPr>
          <p:cNvPr id="64" name="Text Box 4"/>
          <p:cNvSpPr txBox="1">
            <a:spLocks noChangeArrowheads="1"/>
          </p:cNvSpPr>
          <p:nvPr/>
        </p:nvSpPr>
        <p:spPr bwMode="auto">
          <a:xfrm>
            <a:off x="8528051" y="2755106"/>
            <a:ext cx="950913" cy="611188"/>
          </a:xfrm>
          <a:prstGeom prst="rect">
            <a:avLst/>
          </a:prstGeom>
          <a:solidFill>
            <a:schemeClr val="accent5">
              <a:lumMod val="60000"/>
              <a:lumOff val="40000"/>
            </a:schemeClr>
          </a:solidFill>
          <a:ln w="9525">
            <a:solidFill>
              <a:srgbClr val="000000"/>
            </a:solidFill>
            <a:miter lim="800000"/>
            <a:headEnd/>
            <a:tailEnd/>
          </a:ln>
        </p:spPr>
        <p:txBody>
          <a:bodyPr tIns="90000" bIns="90000">
            <a:spAutoFit/>
          </a:bodyPr>
          <a:lstStyle/>
          <a:p>
            <a:pPr algn="ctr" eaLnBrk="0" hangingPunct="0">
              <a:spcBef>
                <a:spcPct val="20000"/>
              </a:spcBef>
              <a:buClr>
                <a:srgbClr val="006600"/>
              </a:buClr>
              <a:defRPr/>
            </a:pPr>
            <a:r>
              <a:rPr lang="sv-SE" sz="1400" dirty="0">
                <a:ea typeface="Times New Roman" pitchFamily="18" charset="0"/>
                <a:cs typeface="Times New Roman" pitchFamily="18" charset="0"/>
              </a:rPr>
              <a:t>Försålda varor</a:t>
            </a:r>
            <a:endParaRPr lang="sv-SE" sz="1400" dirty="0"/>
          </a:p>
        </p:txBody>
      </p:sp>
      <p:sp>
        <p:nvSpPr>
          <p:cNvPr id="65" name="Text Box 2"/>
          <p:cNvSpPr txBox="1">
            <a:spLocks noChangeArrowheads="1"/>
          </p:cNvSpPr>
          <p:nvPr/>
        </p:nvSpPr>
        <p:spPr bwMode="auto">
          <a:xfrm>
            <a:off x="3034508" y="4443894"/>
            <a:ext cx="1704975" cy="307975"/>
          </a:xfrm>
          <a:prstGeom prst="rect">
            <a:avLst/>
          </a:prstGeom>
          <a:noFill/>
          <a:ln w="9525">
            <a:noFill/>
            <a:miter lim="800000"/>
            <a:headEnd/>
            <a:tailEnd/>
          </a:ln>
        </p:spPr>
        <p:txBody>
          <a:bodyPr>
            <a:spAutoFit/>
          </a:bodyPr>
          <a:lstStyle/>
          <a:p>
            <a:pPr algn="just" eaLnBrk="0" hangingPunct="0">
              <a:spcBef>
                <a:spcPct val="20000"/>
              </a:spcBef>
              <a:buClr>
                <a:srgbClr val="006600"/>
              </a:buClr>
              <a:defRPr/>
            </a:pPr>
            <a:r>
              <a:rPr lang="sv-SE" sz="1400" i="1" dirty="0">
                <a:ea typeface="Times New Roman" pitchFamily="18" charset="0"/>
                <a:cs typeface="Times New Roman" pitchFamily="18" charset="0"/>
              </a:rPr>
              <a:t>systemgräns</a:t>
            </a:r>
            <a:endParaRPr lang="sv-SE" sz="1400" dirty="0"/>
          </a:p>
        </p:txBody>
      </p:sp>
      <p:sp>
        <p:nvSpPr>
          <p:cNvPr id="66" name="Text Box 26"/>
          <p:cNvSpPr txBox="1">
            <a:spLocks noChangeArrowheads="1"/>
          </p:cNvSpPr>
          <p:nvPr/>
        </p:nvSpPr>
        <p:spPr bwMode="auto">
          <a:xfrm>
            <a:off x="3167064" y="2628107"/>
            <a:ext cx="1214437" cy="828089"/>
          </a:xfrm>
          <a:prstGeom prst="rect">
            <a:avLst/>
          </a:prstGeom>
          <a:solidFill>
            <a:srgbClr val="FFFF99"/>
          </a:solidFill>
          <a:ln w="9525">
            <a:solidFill>
              <a:srgbClr val="000000"/>
            </a:solidFill>
            <a:miter lim="800000"/>
            <a:headEnd/>
            <a:tailEnd/>
          </a:ln>
        </p:spPr>
        <p:txBody>
          <a:bodyPr tIns="90000" bIns="90000">
            <a:spAutoFit/>
          </a:bodyPr>
          <a:lstStyle/>
          <a:p>
            <a:pPr algn="ctr" eaLnBrk="0" hangingPunct="0">
              <a:spcBef>
                <a:spcPct val="20000"/>
              </a:spcBef>
              <a:buClr>
                <a:srgbClr val="006600"/>
              </a:buClr>
              <a:defRPr/>
            </a:pPr>
            <a:r>
              <a:rPr lang="sv-SE" sz="1400" dirty="0">
                <a:ea typeface="Times New Roman" pitchFamily="18" charset="0"/>
                <a:cs typeface="Times New Roman" pitchFamily="18" charset="0"/>
              </a:rPr>
              <a:t>Insatsvaror och inköpta tjänster</a:t>
            </a:r>
            <a:endParaRPr lang="sv-SE" sz="1400" dirty="0"/>
          </a:p>
        </p:txBody>
      </p:sp>
      <p:sp>
        <p:nvSpPr>
          <p:cNvPr id="67" name="Freeform 15" descr="Bild som beskriver de flöden av växthusgaser som beräknas och tas upp i klimatkollen. "/>
          <p:cNvSpPr>
            <a:spLocks/>
          </p:cNvSpPr>
          <p:nvPr/>
        </p:nvSpPr>
        <p:spPr bwMode="auto">
          <a:xfrm flipH="1">
            <a:off x="7289800" y="3482182"/>
            <a:ext cx="101600" cy="1147763"/>
          </a:xfrm>
          <a:custGeom>
            <a:avLst/>
            <a:gdLst/>
            <a:ahLst/>
            <a:cxnLst>
              <a:cxn ang="0">
                <a:pos x="13" y="1266"/>
              </a:cxn>
              <a:cxn ang="0">
                <a:pos x="17" y="1096"/>
              </a:cxn>
              <a:cxn ang="0">
                <a:pos x="63" y="1015"/>
              </a:cxn>
              <a:cxn ang="0">
                <a:pos x="5" y="902"/>
              </a:cxn>
              <a:cxn ang="0">
                <a:pos x="63" y="789"/>
              </a:cxn>
              <a:cxn ang="0">
                <a:pos x="5" y="676"/>
              </a:cxn>
              <a:cxn ang="0">
                <a:pos x="63" y="564"/>
              </a:cxn>
              <a:cxn ang="0">
                <a:pos x="5" y="451"/>
              </a:cxn>
              <a:cxn ang="0">
                <a:pos x="63" y="338"/>
              </a:cxn>
              <a:cxn ang="0">
                <a:pos x="4" y="228"/>
              </a:cxn>
              <a:cxn ang="0">
                <a:pos x="39" y="141"/>
              </a:cxn>
              <a:cxn ang="0">
                <a:pos x="34" y="0"/>
              </a:cxn>
            </a:cxnLst>
            <a:rect l="0" t="0" r="r" b="b"/>
            <a:pathLst>
              <a:path w="65" h="1266">
                <a:moveTo>
                  <a:pt x="13" y="1266"/>
                </a:moveTo>
                <a:cubicBezTo>
                  <a:pt x="14" y="1238"/>
                  <a:pt x="9" y="1138"/>
                  <a:pt x="17" y="1096"/>
                </a:cubicBezTo>
                <a:cubicBezTo>
                  <a:pt x="25" y="1054"/>
                  <a:pt x="65" y="1047"/>
                  <a:pt x="63" y="1015"/>
                </a:cubicBezTo>
                <a:cubicBezTo>
                  <a:pt x="61" y="983"/>
                  <a:pt x="5" y="939"/>
                  <a:pt x="5" y="902"/>
                </a:cubicBezTo>
                <a:cubicBezTo>
                  <a:pt x="5" y="864"/>
                  <a:pt x="63" y="826"/>
                  <a:pt x="63" y="789"/>
                </a:cubicBezTo>
                <a:cubicBezTo>
                  <a:pt x="63" y="751"/>
                  <a:pt x="5" y="714"/>
                  <a:pt x="5" y="676"/>
                </a:cubicBezTo>
                <a:cubicBezTo>
                  <a:pt x="5" y="639"/>
                  <a:pt x="63" y="601"/>
                  <a:pt x="63" y="564"/>
                </a:cubicBezTo>
                <a:cubicBezTo>
                  <a:pt x="63" y="526"/>
                  <a:pt x="5" y="489"/>
                  <a:pt x="5" y="451"/>
                </a:cubicBezTo>
                <a:cubicBezTo>
                  <a:pt x="5" y="413"/>
                  <a:pt x="63" y="375"/>
                  <a:pt x="63" y="338"/>
                </a:cubicBezTo>
                <a:cubicBezTo>
                  <a:pt x="63" y="301"/>
                  <a:pt x="8" y="261"/>
                  <a:pt x="4" y="228"/>
                </a:cubicBezTo>
                <a:cubicBezTo>
                  <a:pt x="0" y="195"/>
                  <a:pt x="34" y="179"/>
                  <a:pt x="39" y="141"/>
                </a:cubicBezTo>
                <a:cubicBezTo>
                  <a:pt x="44" y="103"/>
                  <a:pt x="35" y="29"/>
                  <a:pt x="34" y="0"/>
                </a:cubicBezTo>
              </a:path>
            </a:pathLst>
          </a:custGeom>
          <a:noFill/>
          <a:ln w="9525">
            <a:solidFill>
              <a:srgbClr val="000000"/>
            </a:solidFill>
            <a:round/>
            <a:headEnd type="arrow" w="sm" len="sm"/>
            <a:tailEnd type="arrow" w="sm" len="sm"/>
          </a:ln>
        </p:spPr>
        <p:txBody>
          <a:bodyPr/>
          <a:lstStyle/>
          <a:p>
            <a:pPr eaLnBrk="0" hangingPunct="0">
              <a:spcBef>
                <a:spcPct val="20000"/>
              </a:spcBef>
              <a:buClr>
                <a:srgbClr val="006600"/>
              </a:buClr>
              <a:defRPr/>
            </a:pPr>
            <a:endParaRPr lang="sv-SE" sz="1400"/>
          </a:p>
        </p:txBody>
      </p:sp>
      <p:sp>
        <p:nvSpPr>
          <p:cNvPr id="2" name="textruta 1"/>
          <p:cNvSpPr txBox="1"/>
          <p:nvPr/>
        </p:nvSpPr>
        <p:spPr>
          <a:xfrm>
            <a:off x="3071019" y="5430415"/>
            <a:ext cx="5503862" cy="369332"/>
          </a:xfrm>
          <a:prstGeom prst="rect">
            <a:avLst/>
          </a:prstGeom>
          <a:noFill/>
        </p:spPr>
        <p:txBody>
          <a:bodyPr wrap="square" rtlCol="0">
            <a:spAutoFit/>
          </a:bodyPr>
          <a:lstStyle/>
          <a:p>
            <a:r>
              <a:rPr lang="sv-SE" dirty="0">
                <a:solidFill>
                  <a:schemeClr val="accent1"/>
                </a:solidFill>
                <a:latin typeface="+mj-lt"/>
              </a:rPr>
              <a:t>Avser verksamheten under ett år</a:t>
            </a:r>
          </a:p>
        </p:txBody>
      </p:sp>
      <p:sp>
        <p:nvSpPr>
          <p:cNvPr id="35" name="Rubrik 1">
            <a:extLst>
              <a:ext uri="{FF2B5EF4-FFF2-40B4-BE49-F238E27FC236}">
                <a16:creationId xmlns:a16="http://schemas.microsoft.com/office/drawing/2014/main" id="{22E5B199-F970-4C73-97A6-2C80251BD3BA}"/>
              </a:ext>
            </a:extLst>
          </p:cNvPr>
          <p:cNvSpPr>
            <a:spLocks noGrp="1"/>
          </p:cNvSpPr>
          <p:nvPr>
            <p:ph type="title"/>
          </p:nvPr>
        </p:nvSpPr>
        <p:spPr>
          <a:xfrm>
            <a:off x="1667395" y="382410"/>
            <a:ext cx="10143088" cy="539750"/>
          </a:xfrm>
        </p:spPr>
        <p:txBody>
          <a:bodyPr/>
          <a:lstStyle/>
          <a:p>
            <a:pPr eaLnBrk="0" hangingPunct="0">
              <a:spcBef>
                <a:spcPct val="20000"/>
              </a:spcBef>
              <a:buClr>
                <a:srgbClr val="006600"/>
              </a:buClr>
              <a:defRPr/>
            </a:pPr>
            <a:r>
              <a:rPr lang="sv-SE" dirty="0"/>
              <a:t>Bild som beskriver de flöden av växthusgaser som beräknas och tas upp i klimatkollen. </a:t>
            </a:r>
          </a:p>
        </p:txBody>
      </p:sp>
    </p:spTree>
    <p:extLst>
      <p:ext uri="{BB962C8B-B14F-4D97-AF65-F5344CB8AC3E}">
        <p14:creationId xmlns:p14="http://schemas.microsoft.com/office/powerpoint/2010/main" val="101616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01717" y="558565"/>
            <a:ext cx="6693371" cy="539750"/>
          </a:xfrm>
        </p:spPr>
        <p:txBody>
          <a:bodyPr/>
          <a:lstStyle/>
          <a:p>
            <a:r>
              <a:rPr lang="sv-SE" sz="2400" dirty="0"/>
              <a:t>Växthusgaser </a:t>
            </a:r>
            <a:br>
              <a:rPr lang="sv-SE" sz="2400" dirty="0"/>
            </a:br>
            <a:r>
              <a:rPr lang="sv-SE" sz="2400" dirty="0"/>
              <a:t>– vilka gaser och omräkningsfaktorer</a:t>
            </a:r>
          </a:p>
        </p:txBody>
      </p:sp>
      <p:sp>
        <p:nvSpPr>
          <p:cNvPr id="3" name="Platshållare för innehåll 2"/>
          <p:cNvSpPr>
            <a:spLocks noGrp="1"/>
          </p:cNvSpPr>
          <p:nvPr>
            <p:ph idx="1"/>
          </p:nvPr>
        </p:nvSpPr>
        <p:spPr>
          <a:xfrm>
            <a:off x="2063751" y="1337810"/>
            <a:ext cx="8061325" cy="3744415"/>
          </a:xfrm>
        </p:spPr>
        <p:txBody>
          <a:bodyPr/>
          <a:lstStyle/>
          <a:p>
            <a:r>
              <a:rPr lang="sv-SE" sz="1600" dirty="0"/>
              <a:t>I Klimatkollen ingår växthusgaserna koldioxid (CO</a:t>
            </a:r>
            <a:r>
              <a:rPr lang="sv-SE" sz="1600" baseline="-25000" dirty="0"/>
              <a:t>2</a:t>
            </a:r>
            <a:r>
              <a:rPr lang="sv-SE" sz="1600" dirty="0"/>
              <a:t>), metan (CH</a:t>
            </a:r>
            <a:r>
              <a:rPr lang="sv-SE" sz="1600" baseline="-25000" dirty="0"/>
              <a:t>4</a:t>
            </a:r>
            <a:r>
              <a:rPr lang="sv-SE" sz="1600" dirty="0"/>
              <a:t>) och lustgas (N</a:t>
            </a:r>
            <a:r>
              <a:rPr lang="sv-SE" sz="1600" baseline="-25000" dirty="0"/>
              <a:t>2</a:t>
            </a:r>
            <a:r>
              <a:rPr lang="sv-SE" sz="1600" dirty="0"/>
              <a:t>O)</a:t>
            </a:r>
          </a:p>
          <a:p>
            <a:pPr lvl="1"/>
            <a:r>
              <a:rPr lang="sv-SE" sz="1600" dirty="0"/>
              <a:t>Koldioxid: Avser koldioxid från fossila bränslen (olja, kol, naturgas) samt förändrat kolförråd i marken på gården (om sådana uppgifter registrerats). Effekter av förändrad markanvändning (inköpt foder) ingår inte. Bruttoflöden av koldioxid som tas upp av växter och som avgår i fodersmältningen, vid nedbrytning/mineralisering av organiskt material i skörderester, stallgödsel, foder etc. tas inte med i beräkningarna.   </a:t>
            </a:r>
          </a:p>
          <a:p>
            <a:pPr lvl="1"/>
            <a:r>
              <a:rPr lang="sv-SE" sz="1600" dirty="0"/>
              <a:t>Metan: Avser metan från djurhållningen (fodersmältning och gödsel) samt från förbränning och utvinning av bränslen.</a:t>
            </a:r>
          </a:p>
          <a:p>
            <a:pPr lvl="1"/>
            <a:r>
              <a:rPr lang="sv-SE" sz="1600" dirty="0"/>
              <a:t>Lustgas: Direkt lustgasavgång från mark och stallgödsel, indirekt lustgasavgång orsakad av ammoniak- och nitratförluster från gården samt lustgas från produktion av insatsvaror </a:t>
            </a:r>
          </a:p>
          <a:p>
            <a:r>
              <a:rPr lang="sv-SE" sz="1600" dirty="0"/>
              <a:t>I Klimatkollen räknas utsläpp av växthusgaser om till den gemensamma enheten kg koldioxidekvivalenter (kg CO</a:t>
            </a:r>
            <a:r>
              <a:rPr lang="sv-SE" sz="1600" baseline="-25000" dirty="0"/>
              <a:t>2</a:t>
            </a:r>
            <a:r>
              <a:rPr lang="sv-SE" sz="1600" dirty="0"/>
              <a:t>e), global uppvärmningspotential (global </a:t>
            </a:r>
            <a:r>
              <a:rPr lang="sv-SE" sz="1600" dirty="0" err="1"/>
              <a:t>warming</a:t>
            </a:r>
            <a:r>
              <a:rPr lang="sv-SE" sz="1600" dirty="0"/>
              <a:t> potential (GWP)) på 100 års sikt. Omräkningsfaktorerna kommer från IPCCs (FNs klimatpanels). </a:t>
            </a:r>
          </a:p>
        </p:txBody>
      </p:sp>
      <p:graphicFrame>
        <p:nvGraphicFramePr>
          <p:cNvPr id="4" name="Tabell 3"/>
          <p:cNvGraphicFramePr>
            <a:graphicFrameLocks noGrp="1"/>
          </p:cNvGraphicFramePr>
          <p:nvPr>
            <p:extLst>
              <p:ext uri="{D42A27DB-BD31-4B8C-83A1-F6EECF244321}">
                <p14:modId xmlns:p14="http://schemas.microsoft.com/office/powerpoint/2010/main" val="3418681809"/>
              </p:ext>
            </p:extLst>
          </p:nvPr>
        </p:nvGraphicFramePr>
        <p:xfrm>
          <a:off x="3757220" y="5321720"/>
          <a:ext cx="4852186" cy="1275632"/>
        </p:xfrm>
        <a:graphic>
          <a:graphicData uri="http://schemas.openxmlformats.org/drawingml/2006/table">
            <a:tbl>
              <a:tblPr firstRow="1" bandRow="1">
                <a:tableStyleId>{6E25E649-3F16-4E02-A733-19D2CDBF48F0}</a:tableStyleId>
              </a:tblPr>
              <a:tblGrid>
                <a:gridCol w="1957972">
                  <a:extLst>
                    <a:ext uri="{9D8B030D-6E8A-4147-A177-3AD203B41FA5}">
                      <a16:colId xmlns:a16="http://schemas.microsoft.com/office/drawing/2014/main" val="20000"/>
                    </a:ext>
                  </a:extLst>
                </a:gridCol>
                <a:gridCol w="2894214">
                  <a:extLst>
                    <a:ext uri="{9D8B030D-6E8A-4147-A177-3AD203B41FA5}">
                      <a16:colId xmlns:a16="http://schemas.microsoft.com/office/drawing/2014/main" val="20001"/>
                    </a:ext>
                  </a:extLst>
                </a:gridCol>
              </a:tblGrid>
              <a:tr h="297805">
                <a:tc>
                  <a:txBody>
                    <a:bodyPr/>
                    <a:lstStyle/>
                    <a:p>
                      <a:r>
                        <a:rPr lang="sv-SE" sz="1400" dirty="0"/>
                        <a:t>Växthusgas</a:t>
                      </a:r>
                    </a:p>
                  </a:txBody>
                  <a:tcPr/>
                </a:tc>
                <a:tc>
                  <a:txBody>
                    <a:bodyPr/>
                    <a:lstStyle/>
                    <a:p>
                      <a:r>
                        <a:rPr lang="sv-SE" sz="1400" dirty="0"/>
                        <a:t>kg CO</a:t>
                      </a:r>
                      <a:r>
                        <a:rPr lang="sv-SE" sz="1400" baseline="-25000" dirty="0"/>
                        <a:t>2</a:t>
                      </a:r>
                      <a:r>
                        <a:rPr lang="sv-SE" sz="1400" dirty="0"/>
                        <a:t>e/kg växthusgas</a:t>
                      </a:r>
                    </a:p>
                  </a:txBody>
                  <a:tcPr/>
                </a:tc>
                <a:extLst>
                  <a:ext uri="{0D108BD9-81ED-4DB2-BD59-A6C34878D82A}">
                    <a16:rowId xmlns:a16="http://schemas.microsoft.com/office/drawing/2014/main" val="10000"/>
                  </a:ext>
                </a:extLst>
              </a:tr>
              <a:tr h="250557">
                <a:tc>
                  <a:txBody>
                    <a:bodyPr/>
                    <a:lstStyle/>
                    <a:p>
                      <a:r>
                        <a:rPr lang="sv-SE" sz="1400" dirty="0"/>
                        <a:t>Koldioxid</a:t>
                      </a:r>
                    </a:p>
                  </a:txBody>
                  <a:tcPr/>
                </a:tc>
                <a:tc>
                  <a:txBody>
                    <a:bodyPr/>
                    <a:lstStyle/>
                    <a:p>
                      <a:pPr>
                        <a:lnSpc>
                          <a:spcPct val="115000"/>
                        </a:lnSpc>
                        <a:spcAft>
                          <a:spcPts val="0"/>
                        </a:spcAft>
                        <a:tabLst>
                          <a:tab pos="1349375" algn="dec"/>
                        </a:tabLst>
                      </a:pPr>
                      <a:r>
                        <a:rPr lang="sv-SE" sz="1400" kern="1200" dirty="0">
                          <a:effectLst/>
                        </a:rPr>
                        <a:t>	1</a:t>
                      </a:r>
                      <a:endParaRPr lang="sv-SE" sz="1400" dirty="0">
                        <a:effectLst/>
                        <a:latin typeface="Calibri"/>
                        <a:ea typeface="Calibri"/>
                        <a:cs typeface="Times New Roman"/>
                      </a:endParaRPr>
                    </a:p>
                  </a:txBody>
                  <a:tcPr/>
                </a:tc>
                <a:extLst>
                  <a:ext uri="{0D108BD9-81ED-4DB2-BD59-A6C34878D82A}">
                    <a16:rowId xmlns:a16="http://schemas.microsoft.com/office/drawing/2014/main" val="10001"/>
                  </a:ext>
                </a:extLst>
              </a:tr>
              <a:tr h="328846">
                <a:tc>
                  <a:txBody>
                    <a:bodyPr/>
                    <a:lstStyle/>
                    <a:p>
                      <a:r>
                        <a:rPr lang="sv-SE" sz="1400" dirty="0"/>
                        <a:t>Metan</a:t>
                      </a:r>
                    </a:p>
                  </a:txBody>
                  <a:tcPr/>
                </a:tc>
                <a:tc>
                  <a:txBody>
                    <a:bodyPr/>
                    <a:lstStyle/>
                    <a:p>
                      <a:pPr>
                        <a:lnSpc>
                          <a:spcPct val="115000"/>
                        </a:lnSpc>
                        <a:spcAft>
                          <a:spcPts val="0"/>
                        </a:spcAft>
                        <a:tabLst>
                          <a:tab pos="1349375" algn="dec"/>
                        </a:tabLst>
                      </a:pPr>
                      <a:r>
                        <a:rPr lang="sv-SE" sz="1400" kern="1200" dirty="0">
                          <a:effectLst/>
                        </a:rPr>
                        <a:t>	28</a:t>
                      </a:r>
                      <a:endParaRPr lang="sv-SE" sz="1400" dirty="0">
                        <a:effectLst/>
                        <a:latin typeface="Calibri"/>
                        <a:ea typeface="Calibri"/>
                        <a:cs typeface="Times New Roman"/>
                      </a:endParaRPr>
                    </a:p>
                  </a:txBody>
                  <a:tcPr/>
                </a:tc>
                <a:extLst>
                  <a:ext uri="{0D108BD9-81ED-4DB2-BD59-A6C34878D82A}">
                    <a16:rowId xmlns:a16="http://schemas.microsoft.com/office/drawing/2014/main" val="10002"/>
                  </a:ext>
                </a:extLst>
              </a:tr>
              <a:tr h="263119">
                <a:tc>
                  <a:txBody>
                    <a:bodyPr/>
                    <a:lstStyle/>
                    <a:p>
                      <a:r>
                        <a:rPr lang="sv-SE" sz="1400" dirty="0"/>
                        <a:t>Lustgas</a:t>
                      </a:r>
                    </a:p>
                  </a:txBody>
                  <a:tcPr/>
                </a:tc>
                <a:tc>
                  <a:txBody>
                    <a:bodyPr/>
                    <a:lstStyle/>
                    <a:p>
                      <a:pPr>
                        <a:lnSpc>
                          <a:spcPct val="115000"/>
                        </a:lnSpc>
                        <a:spcAft>
                          <a:spcPts val="0"/>
                        </a:spcAft>
                        <a:tabLst>
                          <a:tab pos="1349375" algn="dec"/>
                        </a:tabLst>
                      </a:pPr>
                      <a:r>
                        <a:rPr lang="sv-SE" sz="1400" kern="1200" dirty="0">
                          <a:effectLst/>
                        </a:rPr>
                        <a:t>	265</a:t>
                      </a:r>
                      <a:endParaRPr lang="sv-SE" sz="1400" dirty="0">
                        <a:effectLst/>
                        <a:latin typeface="Calibri"/>
                        <a:ea typeface="Calibri"/>
                        <a:cs typeface="Times New Roman"/>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3572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Greppa näring, Jordbruksverket">
      <a:dk1>
        <a:sysClr val="windowText" lastClr="000000"/>
      </a:dk1>
      <a:lt1>
        <a:sysClr val="window" lastClr="FFFFFF"/>
      </a:lt1>
      <a:dk2>
        <a:srgbClr val="44546A"/>
      </a:dk2>
      <a:lt2>
        <a:srgbClr val="E7E6E6"/>
      </a:lt2>
      <a:accent1>
        <a:srgbClr val="004165"/>
      </a:accent1>
      <a:accent2>
        <a:srgbClr val="0083BE"/>
      </a:accent2>
      <a:accent3>
        <a:srgbClr val="DC5034"/>
      </a:accent3>
      <a:accent4>
        <a:srgbClr val="00B299"/>
      </a:accent4>
      <a:accent5>
        <a:srgbClr val="668013"/>
      </a:accent5>
      <a:accent6>
        <a:srgbClr val="BCA600"/>
      </a:accent6>
      <a:hlink>
        <a:srgbClr val="0563C1"/>
      </a:hlink>
      <a:folHlink>
        <a:srgbClr val="954F72"/>
      </a:folHlink>
    </a:clrScheme>
    <a:fontScheme name="Greppa näring, 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ppa näring - oförstördmall med alla sidor_korr två.potx" id="{39861493-5175-4331-AC69-6B75E44E32A0}" vid="{1840E9B5-5AD6-4A33-8687-B76247DE489B}"/>
    </a:ext>
  </a:extLst>
</a:theme>
</file>

<file path=ppt/theme/theme2.xml><?xml version="1.0" encoding="utf-8"?>
<a:theme xmlns:a="http://schemas.openxmlformats.org/drawingml/2006/main" name="1_Office-tema">
  <a:themeElements>
    <a:clrScheme name="Greppa näring, Jordbruksverket">
      <a:dk1>
        <a:sysClr val="windowText" lastClr="000000"/>
      </a:dk1>
      <a:lt1>
        <a:sysClr val="window" lastClr="FFFFFF"/>
      </a:lt1>
      <a:dk2>
        <a:srgbClr val="44546A"/>
      </a:dk2>
      <a:lt2>
        <a:srgbClr val="E7E6E6"/>
      </a:lt2>
      <a:accent1>
        <a:srgbClr val="004165"/>
      </a:accent1>
      <a:accent2>
        <a:srgbClr val="0083BE"/>
      </a:accent2>
      <a:accent3>
        <a:srgbClr val="DC5034"/>
      </a:accent3>
      <a:accent4>
        <a:srgbClr val="00B299"/>
      </a:accent4>
      <a:accent5>
        <a:srgbClr val="668013"/>
      </a:accent5>
      <a:accent6>
        <a:srgbClr val="BCA600"/>
      </a:accent6>
      <a:hlink>
        <a:srgbClr val="0563C1"/>
      </a:hlink>
      <a:folHlink>
        <a:srgbClr val="954F72"/>
      </a:folHlink>
    </a:clrScheme>
    <a:fontScheme name="Greppa näring, Jordbruksverk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ppa näring - oförstördmall med alla sidor_korr två.potx" id="{39861493-5175-4331-AC69-6B75E44E32A0}" vid="{1840E9B5-5AD6-4A33-8687-B76247DE489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Template>
  <TotalTime>741</TotalTime>
  <Words>5673</Words>
  <Application>Microsoft Office PowerPoint</Application>
  <PresentationFormat>Bredbild</PresentationFormat>
  <Paragraphs>342</Paragraphs>
  <Slides>43</Slides>
  <Notes>3</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43</vt:i4>
      </vt:variant>
    </vt:vector>
  </HeadingPairs>
  <TitlesOfParts>
    <vt:vector size="52" baseType="lpstr">
      <vt:lpstr>ＭＳ Ｐゴシック</vt:lpstr>
      <vt:lpstr>Arial</vt:lpstr>
      <vt:lpstr>Arial </vt:lpstr>
      <vt:lpstr>Calibri</vt:lpstr>
      <vt:lpstr>Helvetica</vt:lpstr>
      <vt:lpstr>Times New Roman</vt:lpstr>
      <vt:lpstr>Wingdings</vt:lpstr>
      <vt:lpstr>Office-tema</vt:lpstr>
      <vt:lpstr>1_Office-tema</vt:lpstr>
      <vt:lpstr>Distanskurs Klimatkollen beräkningsverktyg</vt:lpstr>
      <vt:lpstr>Välkommen till distanskursen  Klimatkollen beräkningsverktyg</vt:lpstr>
      <vt:lpstr>Syfte och mål</vt:lpstr>
      <vt:lpstr>Nu börjar genomgången, delmoment 1 Lycka till!   Har du frågor kontakta:  Lis Eriksson, lis.eriksson@jordbruksverket.se,  Tel 036-15 61 33  eller   Tellie Karlsson, tellie.karlsson@jordbruksverket.se,  Tel. 036-15 8101 </vt:lpstr>
      <vt:lpstr>VERA - Klimatkollen</vt:lpstr>
      <vt:lpstr>Syfte och mål</vt:lpstr>
      <vt:lpstr>Om verktyget Klimatkollen i VERA</vt:lpstr>
      <vt:lpstr>Bild som beskriver de flöden av växthusgaser som beräknas och tas upp i klimatkollen. </vt:lpstr>
      <vt:lpstr>Växthusgaser  – vilka gaser och omräkningsfaktorer</vt:lpstr>
      <vt:lpstr>Hur beräknas växthusgasutsläppen i VERA?</vt:lpstr>
      <vt:lpstr>Indatablankett och kokbok </vt:lpstr>
      <vt:lpstr>Hjälpmedel på modulsidan 20A, 20B, 20C &amp; 20D</vt:lpstr>
      <vt:lpstr>Till VERA…</vt:lpstr>
      <vt:lpstr>Menyraden i VERA </vt:lpstr>
      <vt:lpstr>Förklaringar av symboler i VERA</vt:lpstr>
      <vt:lpstr>Klimatkollen i VERA </vt:lpstr>
      <vt:lpstr>Börja fylla i Klimatkollen</vt:lpstr>
      <vt:lpstr>Fliken Produkter IN</vt:lpstr>
      <vt:lpstr>Produkter IN – typ av indata</vt:lpstr>
      <vt:lpstr>Produkter IN – vart du hittar insatsvarans klimatavtryck</vt:lpstr>
      <vt:lpstr>Hjälpsnurror under Produkter IN</vt:lpstr>
      <vt:lpstr>Hjälpsnurror under Produkter IN</vt:lpstr>
      <vt:lpstr>Produkter in - Energianvändning</vt:lpstr>
      <vt:lpstr>Produkter in – biprodukter till  foder (vassle etc.), införd stallgödsel etc.</vt:lpstr>
      <vt:lpstr>Fliken Produkter UT</vt:lpstr>
      <vt:lpstr>Produkter ut – hur ska korten fyllas i (I)?</vt:lpstr>
      <vt:lpstr>Produkter ut – hur ska korten fyllas i (II)?</vt:lpstr>
      <vt:lpstr>Fliken Djurhållning</vt:lpstr>
      <vt:lpstr>Djurhållning – vilken indata behövs?</vt:lpstr>
      <vt:lpstr>Fliken Lagring</vt:lpstr>
      <vt:lpstr>Fliken Spridning</vt:lpstr>
      <vt:lpstr>Fliken Odling (I)</vt:lpstr>
      <vt:lpstr>Fliken Odling (II)</vt:lpstr>
      <vt:lpstr>Odling – räknare som stöd</vt:lpstr>
      <vt:lpstr>Fliken Utlakning</vt:lpstr>
      <vt:lpstr>Fliken Markkol</vt:lpstr>
      <vt:lpstr>Fliken Resultat – Översiktlig klimatrapport</vt:lpstr>
      <vt:lpstr>Fliken Resultat – Diagram</vt:lpstr>
      <vt:lpstr>Fliken Resultat – Kväveförluster</vt:lpstr>
      <vt:lpstr>Resultat - Tabellen Lustgas</vt:lpstr>
      <vt:lpstr>Delmoment 2: Lägg in typgården i VERA</vt:lpstr>
      <vt:lpstr>Delmoment 3: Gör en beräkning på  en egen gård i VERA </vt:lpstr>
      <vt:lpstr>Lycka till!</vt:lpstr>
    </vt:vector>
  </TitlesOfParts>
  <Company>Jordbruksverket, Greppa näringen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Instruktionssida för tillgänglighet –  radera när du har läst</dc:title>
  <dc:creator>Tellie Karlsson</dc:creator>
  <cp:lastModifiedBy>Tellie Karlsson</cp:lastModifiedBy>
  <cp:revision>17</cp:revision>
  <dcterms:created xsi:type="dcterms:W3CDTF">2023-04-04T07:08:39Z</dcterms:created>
  <dcterms:modified xsi:type="dcterms:W3CDTF">2023-04-05T12:17:53Z</dcterms:modified>
</cp:coreProperties>
</file>