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704" r:id="rId2"/>
  </p:sldMasterIdLst>
  <p:notesMasterIdLst>
    <p:notesMasterId r:id="rId21"/>
  </p:notesMasterIdLst>
  <p:sldIdLst>
    <p:sldId id="356" r:id="rId3"/>
    <p:sldId id="371" r:id="rId4"/>
    <p:sldId id="369" r:id="rId5"/>
    <p:sldId id="370" r:id="rId6"/>
    <p:sldId id="367" r:id="rId7"/>
    <p:sldId id="368" r:id="rId8"/>
    <p:sldId id="357" r:id="rId9"/>
    <p:sldId id="379" r:id="rId10"/>
    <p:sldId id="380" r:id="rId11"/>
    <p:sldId id="373" r:id="rId12"/>
    <p:sldId id="374" r:id="rId13"/>
    <p:sldId id="375" r:id="rId14"/>
    <p:sldId id="376" r:id="rId15"/>
    <p:sldId id="377" r:id="rId16"/>
    <p:sldId id="378" r:id="rId17"/>
    <p:sldId id="349" r:id="rId18"/>
    <p:sldId id="382" r:id="rId19"/>
    <p:sldId id="381"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2023-06-22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A1AB9-C287-4546-A1D5-CAEBFFC3D6C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280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resonemang</a:t>
            </a:r>
            <a:r>
              <a:rPr lang="sv-SE" altLang="sv-SE" baseline="0" dirty="0"/>
              <a:t> kring underhålls P-AL enligt jordbruksverkets rekommendationer för kalkning och gödsling 2022. V</a:t>
            </a:r>
            <a:r>
              <a:rPr lang="sv-SE" altLang="sv-SE" dirty="0"/>
              <a:t>ilka grödor som odlas brukar påverka balansen. </a:t>
            </a:r>
            <a:r>
              <a:rPr lang="sv-SE" sz="1200" kern="1200" dirty="0">
                <a:solidFill>
                  <a:schemeClr val="tx1"/>
                </a:solidFill>
                <a:effectLst/>
                <a:latin typeface="+mn-lt"/>
                <a:ea typeface="+mn-ea"/>
                <a:cs typeface="+mn-cs"/>
              </a:rPr>
              <a:t>Vid odling av endast spannmål och vall kan det räcka att ligga i övre delen av P-AL-klass II eller nedre delen av klass III. Vid odling av fosforkrävande grödor som potatis, sockerbetor, majs eller oljeväxter är det lämpligt att ligga i övre delen av klass III eller nedre delen av klass IVA. </a:t>
            </a:r>
            <a:r>
              <a:rPr lang="sv-SE" altLang="sv-SE" baseline="0" dirty="0"/>
              <a:t>Tabellen är främst baserad på grödors bortförsel </a:t>
            </a:r>
            <a:r>
              <a:rPr lang="sv-SE" sz="1200" kern="1200" dirty="0">
                <a:solidFill>
                  <a:schemeClr val="tx1"/>
                </a:solidFill>
                <a:effectLst/>
                <a:latin typeface="+mn-lt"/>
                <a:ea typeface="+mn-ea"/>
                <a:cs typeface="+mn-cs"/>
              </a:rPr>
              <a:t>samt behov av P-tillförsel för att nå mål-P-AL-klass för grödorna,</a:t>
            </a:r>
            <a:r>
              <a:rPr lang="sv-SE" sz="1200" kern="1200" baseline="0" dirty="0">
                <a:solidFill>
                  <a:schemeClr val="tx1"/>
                </a:solidFill>
                <a:effectLst/>
                <a:latin typeface="+mn-lt"/>
                <a:ea typeface="+mn-ea"/>
                <a:cs typeface="+mn-cs"/>
              </a:rPr>
              <a:t> </a:t>
            </a:r>
            <a:r>
              <a:rPr lang="sv-SE" altLang="sv-SE" baseline="0" dirty="0"/>
              <a:t>ekonomin är här underordnad. Bilden beskriver en mer långsiktigt hållbar balans. </a:t>
            </a:r>
            <a:endParaRPr lang="sv-SE" alt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390990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gödsling</a:t>
            </a:r>
            <a:r>
              <a:rPr lang="sv-SE" altLang="sv-SE" baseline="0" dirty="0"/>
              <a:t> enligt jordbruksverkets gödslingsrekommendationer 2022 till aktuell skördenivå. V</a:t>
            </a:r>
            <a:r>
              <a:rPr lang="sv-SE" altLang="sv-SE" dirty="0"/>
              <a:t>ilka grödor som odlas brukar påverka balansen. Odlas grödor som normalt gödslas med mer fosfor än vad som förs bort med skörden, tex potatis brukar det bli ett överskott i balansen även i P-AL klass III.</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Denna</a:t>
            </a:r>
            <a:r>
              <a:rPr lang="sv-SE" altLang="sv-SE" baseline="0" dirty="0"/>
              <a:t> bild beskriver </a:t>
            </a:r>
            <a:r>
              <a:rPr lang="sv-SE" sz="1200" kern="1200" dirty="0">
                <a:solidFill>
                  <a:schemeClr val="tx1"/>
                </a:solidFill>
                <a:effectLst/>
                <a:latin typeface="+mn-lt"/>
                <a:ea typeface="+mn-ea"/>
                <a:cs typeface="+mn-cs"/>
              </a:rPr>
              <a:t>vad som är rimligt/troligt att man hamnar på om man gödslar enligt </a:t>
            </a:r>
            <a:r>
              <a:rPr lang="sv-SE" sz="1200" kern="1200" dirty="0" err="1">
                <a:solidFill>
                  <a:schemeClr val="tx1"/>
                </a:solidFill>
                <a:effectLst/>
                <a:latin typeface="+mn-lt"/>
                <a:ea typeface="+mn-ea"/>
                <a:cs typeface="+mn-cs"/>
              </a:rPr>
              <a:t>JV:s</a:t>
            </a:r>
            <a:r>
              <a:rPr lang="sv-SE" sz="1200" kern="1200" dirty="0">
                <a:solidFill>
                  <a:schemeClr val="tx1"/>
                </a:solidFill>
                <a:effectLst/>
                <a:latin typeface="+mn-lt"/>
                <a:ea typeface="+mn-ea"/>
                <a:cs typeface="+mn-cs"/>
              </a:rPr>
              <a:t> gödselrekommendationer där även kortsiktigare ekonomi vägs in. </a:t>
            </a: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205480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djurgårdar är spridningen som synes väldigt stor. Även på djurgårdar bör man beakta resultatet i förhållande till markvärde och grödor, men troligtvis</a:t>
            </a:r>
            <a:r>
              <a:rPr lang="sv-SE" sz="1200" kern="1200" baseline="0" dirty="0">
                <a:solidFill>
                  <a:schemeClr val="tx1"/>
                </a:solidFill>
                <a:effectLst/>
                <a:latin typeface="+mn-lt"/>
                <a:ea typeface="+mn-ea"/>
                <a:cs typeface="+mn-cs"/>
              </a:rPr>
              <a:t> är överskottet högre</a:t>
            </a:r>
            <a:r>
              <a:rPr lang="sv-SE" sz="1200" kern="1200" dirty="0">
                <a:solidFill>
                  <a:schemeClr val="tx1"/>
                </a:solidFill>
                <a:effectLst/>
                <a:latin typeface="+mn-lt"/>
                <a:ea typeface="+mn-ea"/>
                <a:cs typeface="+mn-cs"/>
              </a:rPr>
              <a:t> än på en växtodlingsgård. Ett högt P-överskott kan dock tyda på risk för att överskrida lagkravet om 22 kg P/ha, vilket bör ses över. Har gården höga markvärden (IVB-V) och ett P-överskott bör man lyfta frågan kring möjligheterna att avyttra gödsel från gården.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A1AB9-C287-4546-A1D5-CAEBFFC3D6C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8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sv-SE" altLang="sv-SE" dirty="0"/>
              <a:t>Baserat på gödsling</a:t>
            </a:r>
            <a:r>
              <a:rPr lang="sv-SE" altLang="sv-SE" baseline="0" dirty="0"/>
              <a:t> enligt jordbruksverkets gödslingsrekommendationer till aktuell skördenivå </a:t>
            </a:r>
          </a:p>
          <a:p>
            <a:pPr>
              <a:spcBef>
                <a:spcPct val="0"/>
              </a:spcBef>
            </a:pPr>
            <a:endParaRPr lang="sv-SE" altLang="sv-SE" b="1" dirty="0"/>
          </a:p>
          <a:p>
            <a:pPr>
              <a:spcBef>
                <a:spcPct val="0"/>
              </a:spcBef>
            </a:pPr>
            <a:r>
              <a:rPr lang="sv-SE" altLang="sv-SE" b="1" dirty="0"/>
              <a:t>Grödor</a:t>
            </a:r>
            <a:endParaRPr lang="sv-SE" altLang="sv-SE" dirty="0"/>
          </a:p>
          <a:p>
            <a:pPr>
              <a:spcBef>
                <a:spcPct val="0"/>
              </a:spcBef>
            </a:pPr>
            <a:r>
              <a:rPr lang="sv-SE" altLang="sv-SE" dirty="0"/>
              <a:t>Vilka grödor som odlas kan också påverka balansen. Vid odling av mycket vall som är en mycket kaliumkrävande gröda blir balansen ofta negativ. Vid odling av potatis blir balansen ofta positiv eftersom kaliumrekommendationen är större än vad som förs bort med potatisskörden.</a:t>
            </a:r>
          </a:p>
          <a:p>
            <a:pPr>
              <a:spcBef>
                <a:spcPct val="0"/>
              </a:spcBef>
            </a:pPr>
            <a:endParaRPr lang="sv-SE" altLang="sv-SE" dirty="0"/>
          </a:p>
          <a:p>
            <a:pPr>
              <a:spcBef>
                <a:spcPct val="0"/>
              </a:spcBef>
            </a:pPr>
            <a:r>
              <a:rPr lang="sv-SE" altLang="sv-SE" dirty="0"/>
              <a:t>Ett kaliumöverskott är ett resursslöseri men anses inte som något miljöproblem, utan snarare ett ekonomiskt problem för den som köper in för mycket kalium. </a:t>
            </a:r>
          </a:p>
          <a:p>
            <a:endParaRPr 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1045501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djurgårdar är spridningen som synes väldigt stor. Även på djurgårdar bör man beakta resultatet i förhållande till markvärde och grödor, men det kan vara rimligt att ha</a:t>
            </a:r>
            <a:r>
              <a:rPr lang="sv-SE" sz="1200" kern="1200" baseline="0" dirty="0">
                <a:solidFill>
                  <a:schemeClr val="tx1"/>
                </a:solidFill>
                <a:effectLst/>
                <a:latin typeface="+mn-lt"/>
                <a:ea typeface="+mn-ea"/>
                <a:cs typeface="+mn-cs"/>
              </a:rPr>
              <a:t> ett </a:t>
            </a:r>
            <a:r>
              <a:rPr lang="sv-SE" sz="1200" kern="1200" dirty="0">
                <a:solidFill>
                  <a:schemeClr val="tx1"/>
                </a:solidFill>
                <a:effectLst/>
                <a:latin typeface="+mn-lt"/>
                <a:ea typeface="+mn-ea"/>
                <a:cs typeface="+mn-cs"/>
              </a:rPr>
              <a:t>högre överskott än på en växtodlingsgård. Ett högt K-överskott är inte ett miljöproblem i sig och inget man styr i foderoptimeringen. Köper gården in mineralgödselkalium kan det dock vara lämpligt att se över om dessa inköp skulle kunna minskas.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A1AB9-C287-4546-A1D5-CAEBFFC3D6C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440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0000" lnSpcReduction="20000"/>
          </a:bodyPr>
          <a:lstStyle/>
          <a:p>
            <a:r>
              <a:rPr lang="sv-SE" sz="1200" b="0" i="0" u="none" strike="noStrike" kern="1200" dirty="0">
                <a:solidFill>
                  <a:schemeClr val="tx1"/>
                </a:solidFill>
                <a:effectLst/>
                <a:latin typeface="+mn-lt"/>
                <a:ea typeface="+mn-ea"/>
                <a:cs typeface="+mn-cs"/>
              </a:rPr>
              <a:t>Sveriges jordbrukssektor är den största enskilda källan till utsläpp av växthusgaserna lustgas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och metan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Båda är kraftigare än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 på kort sikt men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bryts ner snabbare än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i atmosfären. </a:t>
            </a:r>
          </a:p>
          <a:p>
            <a:r>
              <a:rPr lang="sv-SE" sz="1200" b="0" i="0" u="none" strike="noStrike" kern="1200" dirty="0">
                <a:solidFill>
                  <a:schemeClr val="tx1"/>
                </a:solidFill>
                <a:effectLst/>
                <a:latin typeface="+mn-lt"/>
                <a:ea typeface="+mn-ea"/>
                <a:cs typeface="+mn-cs"/>
              </a:rPr>
              <a:t>Från jordbrukssektorn redovisas utsläpp av följande källor:</a:t>
            </a:r>
          </a:p>
          <a:p>
            <a:r>
              <a:rPr lang="sv-SE" sz="1200" b="0" i="0" u="none" strike="noStrike" kern="1200" dirty="0">
                <a:solidFill>
                  <a:schemeClr val="tx1"/>
                </a:solidFill>
                <a:effectLst/>
                <a:latin typeface="+mn-lt"/>
                <a:ea typeface="+mn-ea"/>
                <a:cs typeface="+mn-cs"/>
              </a:rPr>
              <a:t>* Metan från djurens fodersmältning</a:t>
            </a:r>
          </a:p>
          <a:p>
            <a:r>
              <a:rPr lang="sv-SE" sz="1200" b="0" i="0" u="none" strike="noStrike" kern="1200" dirty="0">
                <a:solidFill>
                  <a:schemeClr val="tx1"/>
                </a:solidFill>
                <a:effectLst/>
                <a:latin typeface="+mn-lt"/>
                <a:ea typeface="+mn-ea"/>
                <a:cs typeface="+mn-cs"/>
              </a:rPr>
              <a:t>* Metan och lustgas från stallgödsellagring</a:t>
            </a:r>
          </a:p>
          <a:p>
            <a:r>
              <a:rPr lang="sv-SE" sz="1200" b="0" i="0" u="none" strike="noStrike" kern="1200" dirty="0">
                <a:solidFill>
                  <a:schemeClr val="tx1"/>
                </a:solidFill>
                <a:effectLst/>
                <a:latin typeface="+mn-lt"/>
                <a:ea typeface="+mn-ea"/>
                <a:cs typeface="+mn-cs"/>
              </a:rPr>
              <a:t>* Lustgas och koldioxid från jordbruksmark</a:t>
            </a:r>
          </a:p>
          <a:p>
            <a:r>
              <a:rPr lang="sv-SE" sz="1200" b="0" i="0" u="none" strike="noStrike" kern="1200" dirty="0">
                <a:solidFill>
                  <a:schemeClr val="tx1"/>
                </a:solidFill>
                <a:effectLst/>
                <a:latin typeface="+mn-lt"/>
                <a:ea typeface="+mn-ea"/>
                <a:cs typeface="+mn-cs"/>
              </a:rPr>
              <a:t>År 2018 var de totala växthusgasutsläppen från jordbrukssektorn 6,8 miljoner ton koldioxidekvivalenter vilket motsvarar 13 procent av Sveriges totala utsläpp. Hälften av utsläppen bestod av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ca 48 procent av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och resten av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 Ungefär hälften av sektorns utsläpp är kopplade till produktionen av animaliska livsmedel som kött, mejeriprodukter och ägg.</a:t>
            </a:r>
          </a:p>
          <a:p>
            <a:r>
              <a:rPr lang="sv-SE" sz="1200" b="0" i="0" u="none" strike="noStrike" kern="1200" dirty="0">
                <a:solidFill>
                  <a:schemeClr val="tx1"/>
                </a:solidFill>
                <a:effectLst/>
                <a:latin typeface="+mn-lt"/>
                <a:ea typeface="+mn-ea"/>
                <a:cs typeface="+mn-cs"/>
              </a:rPr>
              <a:t>Utsläppen från jordbruket har minskat långsamt och är nu 11 procent (0,85 miljon ton koldioxidekvivalenter) lägre än 1990. Minskningen beror framför allt på reducerad djurhållning (främst mjölkkor och grisar) samt minskad användning av mineralgödsel. Effektivisering och bättre stallgödselhantering inom sektorn har också bidragit till att utsläppen minskat. Mellan 2017 och 2018 minskade utsläppen med 3,4 procent (ca 0,24 miljon ton koldioxidekvivalenter) vilket främst beror på en minskad användning av mineralgödsel och lägre utsläpp från </a:t>
            </a:r>
            <a:r>
              <a:rPr lang="sv-SE" sz="1200" b="0" i="0" u="none" strike="noStrike" kern="1200" dirty="0" err="1">
                <a:solidFill>
                  <a:schemeClr val="tx1"/>
                </a:solidFill>
                <a:effectLst/>
                <a:latin typeface="+mn-lt"/>
                <a:ea typeface="+mn-ea"/>
                <a:cs typeface="+mn-cs"/>
              </a:rPr>
              <a:t>skörderester</a:t>
            </a:r>
            <a:r>
              <a:rPr lang="sv-SE" sz="1200" b="0" i="0" u="none" strike="noStrike" kern="1200" dirty="0">
                <a:solidFill>
                  <a:schemeClr val="tx1"/>
                </a:solidFill>
                <a:effectLst/>
                <a:latin typeface="+mn-lt"/>
                <a:ea typeface="+mn-ea"/>
                <a:cs typeface="+mn-cs"/>
              </a:rPr>
              <a:t> samt minskat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-utsläpp från mjölkkors fodersmältning.  </a:t>
            </a:r>
          </a:p>
          <a:p>
            <a:r>
              <a:rPr lang="sv-SE" sz="1200" b="0" i="0" u="none" strike="noStrike" kern="1200" dirty="0">
                <a:solidFill>
                  <a:schemeClr val="tx1"/>
                </a:solidFill>
                <a:effectLst/>
                <a:latin typeface="+mn-lt"/>
                <a:ea typeface="+mn-ea"/>
                <a:cs typeface="+mn-cs"/>
              </a:rPr>
              <a:t>Sedan 1990 minskade försäljningen av mineralgödsel med 18 procent vilket motsvarar en utsläppsminskning med nästan samma mängd. Utsläppen har dock ökat med 24 procent de senaste 6 åren på grund av att försäljningen har ökat.</a:t>
            </a:r>
          </a:p>
          <a:p>
            <a:r>
              <a:rPr lang="sv-SE" sz="1200" b="0" i="0" u="none" strike="noStrike" kern="1200" dirty="0">
                <a:solidFill>
                  <a:schemeClr val="tx1"/>
                </a:solidFill>
                <a:effectLst/>
                <a:latin typeface="+mn-lt"/>
                <a:ea typeface="+mn-ea"/>
                <a:cs typeface="+mn-cs"/>
              </a:rPr>
              <a:t>Försäljning och användning av gödningsmedel påverkas av flera faktorer bl.a. världsmarknaden som påverkar gödselpriset, arealen av åkermark och vilken gröda som odlas. Till exempel bidrog en kombination av gynnsamt väder för höstsådda grödor och stora arealer höstvete till en ökad användning av mineralgödsel under åren 2014/15, vilket ledde till att spannmålsskörden år 2015 var den största sedan år 1997.</a:t>
            </a:r>
          </a:p>
          <a:p>
            <a:r>
              <a:rPr lang="sv-SE" sz="1200" b="0" i="0" u="none" strike="noStrike" kern="1200" dirty="0">
                <a:solidFill>
                  <a:schemeClr val="tx1"/>
                </a:solidFill>
                <a:effectLst/>
                <a:latin typeface="+mn-lt"/>
                <a:ea typeface="+mn-ea"/>
                <a:cs typeface="+mn-cs"/>
              </a:rPr>
              <a:t>På grund av mycket regn hösten 2017 bidrog det till att arealen av de högavkastande höstsådda grödorna minskade och därför minskade behovet av mineralgödsel jämfört med föregående år då arealen höstsådda grödor varit större än normalt. Den ovanligt höga temperaturen och torkan sommaren 2018 gjorde att de planerade skördenivåerna inte kunde nås. Detta resulterade i att spannmålsskörden blev mycket mindre än förra årets skörd och den lägsta på flera decennier.</a:t>
            </a:r>
          </a:p>
          <a:p>
            <a:r>
              <a:rPr lang="sv-SE" sz="1200" b="0" i="0" u="none" strike="noStrike" kern="1200" dirty="0">
                <a:solidFill>
                  <a:schemeClr val="tx1"/>
                </a:solidFill>
                <a:effectLst/>
                <a:latin typeface="+mn-lt"/>
                <a:ea typeface="+mn-ea"/>
                <a:cs typeface="+mn-cs"/>
              </a:rPr>
              <a:t>Det finns ytterligare stora mängder utsläpp kopplade till jordbruket men redovisas under andra sektorer eller i de länder där utsläppen sker. Till exempel så redovisas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-avgång från åkermark och betesmark under markanvändningssektorn, medan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O-utsläppen från själva brukandet av marken redovisas under jordbrukssektorn. Även användning av fossila bränslen, som framför allt används i arbetsmaskiner och uppvärmning av lokaler, redovisas under energisektorn.</a:t>
            </a:r>
          </a:p>
          <a:p>
            <a:r>
              <a:rPr lang="sv-SE" sz="1200" b="0" i="0" u="none" strike="noStrike" kern="1200" dirty="0">
                <a:solidFill>
                  <a:schemeClr val="tx1"/>
                </a:solidFill>
                <a:effectLst/>
                <a:latin typeface="+mn-lt"/>
                <a:ea typeface="+mn-ea"/>
                <a:cs typeface="+mn-cs"/>
              </a:rPr>
              <a:t>Därutöver omfattas inte utsläppen som sker i andra länder vid till exempel produktion av mineralgödsel, foder och andra komponenter inom sektorn som importeras och används i svenskt jordbruk av statistiken eftersom utsläppen sker utomlands. Om dessa utsläpp skulle redovisas under jordbrukssektorn så blir de totala utsläppen från hela sektorn drygt 11 miljoner ton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-ekvivalenter. Vilket motsvarardrygt 20 procent av de totala nationella utsläppen.</a:t>
            </a:r>
          </a:p>
          <a:p>
            <a:pPr eaLnBrk="1" hangingPunct="1">
              <a:spcBef>
                <a:spcPct val="0"/>
              </a:spcBef>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20979E-8440-4B44-81BC-929554163003}"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3242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dirty="0"/>
              <a:t>Den växthusgas som har</a:t>
            </a:r>
            <a:r>
              <a:rPr lang="sv-SE" baseline="0" dirty="0"/>
              <a:t> koppling till kväve är främst lustgas (N</a:t>
            </a:r>
            <a:r>
              <a:rPr lang="sv-SE" baseline="-25000" dirty="0"/>
              <a:t>2</a:t>
            </a:r>
            <a:r>
              <a:rPr lang="sv-SE" baseline="0" dirty="0"/>
              <a:t>O). Vid tillverkning av mineralgödselkväve avgår både denna och koldioxid (se mer om detta på nästa bild). </a:t>
            </a:r>
            <a:r>
              <a:rPr lang="sv-SE" b="0" dirty="0"/>
              <a:t>D</a:t>
            </a:r>
            <a:r>
              <a:rPr lang="sv-SE" dirty="0"/>
              <a:t>är det finns kväve finns det även risk för att lustgas bildas. Det mesta av lustgasen från svenskt jordbruk bildas när kväve omsätts i marken, men det bildas även en del lustgas vid lagring av stallgödsel. Kväve kan även avges till luften</a:t>
            </a:r>
            <a:r>
              <a:rPr lang="sv-SE" baseline="0" dirty="0"/>
              <a:t> som ammoniak (NH</a:t>
            </a:r>
            <a:r>
              <a:rPr lang="sv-SE" baseline="-25000" dirty="0"/>
              <a:t>3</a:t>
            </a:r>
            <a:r>
              <a:rPr lang="sv-SE" baseline="0" dirty="0"/>
              <a:t>) eller genom utlakning som nitrat (NO</a:t>
            </a:r>
            <a:r>
              <a:rPr lang="sv-SE" baseline="-25000" dirty="0"/>
              <a:t>3</a:t>
            </a:r>
            <a:r>
              <a:rPr lang="sv-SE" baseline="30000" dirty="0"/>
              <a:t>-</a:t>
            </a:r>
            <a:r>
              <a:rPr lang="sv-SE" baseline="0" dirty="0"/>
              <a:t>). Dessa kväveformer anrikas på annan plats och kan där övergå som lustgas.</a:t>
            </a:r>
            <a:endParaRPr lang="sv-SE" baseline="30000" dirty="0"/>
          </a:p>
          <a:p>
            <a:pPr eaLnBrk="1" hangingPunct="1">
              <a:spcBef>
                <a:spcPct val="0"/>
              </a:spcBef>
            </a:pPr>
            <a:endParaRPr lang="sv-SE" dirty="0"/>
          </a:p>
          <a:p>
            <a:pPr eaLnBrk="1" hangingPunct="1">
              <a:spcBef>
                <a:spcPct val="0"/>
              </a:spcBef>
            </a:pPr>
            <a:endParaRPr lang="sv-SE" dirty="0"/>
          </a:p>
          <a:p>
            <a:pPr eaLnBrk="1" hangingPunct="1">
              <a:spcBef>
                <a:spcPct val="0"/>
              </a:spcBef>
            </a:pPr>
            <a:endParaRPr lang="sv-SE" dirty="0"/>
          </a:p>
        </p:txBody>
      </p:sp>
      <p:sp>
        <p:nvSpPr>
          <p:cNvPr id="419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97A25-B635-4D96-8269-AAC9863B3659}"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75289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1">
    <p:spTree>
      <p:nvGrpSpPr>
        <p:cNvPr id="1" name=""/>
        <p:cNvGrpSpPr/>
        <p:nvPr/>
      </p:nvGrpSpPr>
      <p:grpSpPr>
        <a:xfrm>
          <a:off x="0" y="0"/>
          <a:ext cx="0" cy="0"/>
          <a:chOff x="0" y="0"/>
          <a:chExt cx="0" cy="0"/>
        </a:xfrm>
      </p:grpSpPr>
      <p:pic>
        <p:nvPicPr>
          <p:cNvPr id="11" name="Bildobjekt 10"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12" name="Bildobjekt 11" descr="tes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403" y="1772817"/>
            <a:ext cx="10817068" cy="4588093"/>
          </a:xfrm>
          <a:prstGeom prst="rect">
            <a:avLst/>
          </a:prstGeom>
        </p:spPr>
      </p:pic>
      <p:sp>
        <p:nvSpPr>
          <p:cNvPr id="13"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8168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10">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9" name="Bildobjekt 8" descr="Bild1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807" y="1772817"/>
            <a:ext cx="10817068" cy="4588093"/>
          </a:xfrm>
          <a:prstGeom prst="rect">
            <a:avLst/>
          </a:prstGeom>
        </p:spPr>
      </p:pic>
      <p:sp>
        <p:nvSpPr>
          <p:cNvPr id="10"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12"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15755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11">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10" name="Bildobjekt 9" descr="Bild11.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807" y="1772817"/>
            <a:ext cx="10817068" cy="4588093"/>
          </a:xfrm>
          <a:prstGeom prst="rect">
            <a:avLst/>
          </a:prstGeom>
        </p:spPr>
      </p:pic>
      <p:sp>
        <p:nvSpPr>
          <p:cNvPr id="11"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64945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12">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10" name="Bildobjekt 9" descr="Bild1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807" y="1772817"/>
            <a:ext cx="10817068" cy="4588093"/>
          </a:xfrm>
          <a:prstGeom prst="rect">
            <a:avLst/>
          </a:prstGeom>
        </p:spPr>
      </p:pic>
      <p:sp>
        <p:nvSpPr>
          <p:cNvPr id="11"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19227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13">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10" name="Bildobjekt 9" descr="Bild1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807" y="1772817"/>
            <a:ext cx="10817068" cy="4588093"/>
          </a:xfrm>
          <a:prstGeom prst="rect">
            <a:avLst/>
          </a:prstGeom>
        </p:spPr>
      </p:pic>
      <p:sp>
        <p:nvSpPr>
          <p:cNvPr id="11"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423133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Rubrikbild1">
    <p:spTree>
      <p:nvGrpSpPr>
        <p:cNvPr id="1" name=""/>
        <p:cNvGrpSpPr/>
        <p:nvPr/>
      </p:nvGrpSpPr>
      <p:grpSpPr>
        <a:xfrm>
          <a:off x="0" y="0"/>
          <a:ext cx="0" cy="0"/>
          <a:chOff x="0" y="0"/>
          <a:chExt cx="0" cy="0"/>
        </a:xfrm>
      </p:grpSpPr>
      <p:pic>
        <p:nvPicPr>
          <p:cNvPr id="2" name="Bildobjekt 1" descr="Bild1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1772816"/>
            <a:ext cx="10828692" cy="4593024"/>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sp>
        <p:nvSpPr>
          <p:cNvPr id="13"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442782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Rubrikbild1">
    <p:spTree>
      <p:nvGrpSpPr>
        <p:cNvPr id="1" name=""/>
        <p:cNvGrpSpPr/>
        <p:nvPr/>
      </p:nvGrpSpPr>
      <p:grpSpPr>
        <a:xfrm>
          <a:off x="0" y="0"/>
          <a:ext cx="0" cy="0"/>
          <a:chOff x="0" y="0"/>
          <a:chExt cx="0" cy="0"/>
        </a:xfrm>
      </p:grpSpPr>
      <p:pic>
        <p:nvPicPr>
          <p:cNvPr id="3" name="Bildobjekt 2" descr="Bild1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1773066"/>
            <a:ext cx="10849205" cy="4601725"/>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sp>
        <p:nvSpPr>
          <p:cNvPr id="13"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108519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82335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39"/>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1" y="4589464"/>
            <a:ext cx="10515600" cy="14318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635857C0-2F1D-489C-A651-68BB3FFBC0B4}" type="slidenum">
              <a:rPr lang="sv-SE" altLang="sv-SE"/>
              <a:pPr/>
              <a:t>‹#›</a:t>
            </a:fld>
            <a:endParaRPr lang="sv-SE" altLang="sv-SE"/>
          </a:p>
        </p:txBody>
      </p:sp>
      <p:sp>
        <p:nvSpPr>
          <p:cNvPr id="7"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70866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19668" y="1916832"/>
            <a:ext cx="5272617" cy="403244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95484" y="1916832"/>
            <a:ext cx="5272616" cy="40324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ADB3CAE-B46F-45A7-9787-7E51C5746A26}" type="slidenum">
              <a:rPr lang="sv-SE" altLang="sv-SE"/>
              <a:pPr/>
              <a:t>‹#›</a:t>
            </a:fld>
            <a:endParaRPr lang="sv-SE" altLang="sv-SE"/>
          </a:p>
        </p:txBody>
      </p:sp>
      <p:sp>
        <p:nvSpPr>
          <p:cNvPr id="8"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01269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40318" y="2132856"/>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840318" y="2996952"/>
            <a:ext cx="5158316"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72200" y="2132856"/>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72200" y="2996952"/>
            <a:ext cx="5183717"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lvl1pPr>
              <a:defRPr/>
            </a:lvl1pPr>
          </a:lstStyle>
          <a:p>
            <a:endParaRPr lang="sv-SE" altLang="sv-SE"/>
          </a:p>
        </p:txBody>
      </p:sp>
      <p:sp>
        <p:nvSpPr>
          <p:cNvPr id="8" name="Platshållare för sidfot 7"/>
          <p:cNvSpPr>
            <a:spLocks noGrp="1"/>
          </p:cNvSpPr>
          <p:nvPr>
            <p:ph type="ftr" sz="quarter" idx="11"/>
          </p:nvPr>
        </p:nvSpPr>
        <p:spPr/>
        <p:txBody>
          <a:bodyPr/>
          <a:lstStyle>
            <a:lvl1pPr>
              <a:defRPr/>
            </a:lvl1pPr>
          </a:lstStyle>
          <a:p>
            <a:endParaRPr lang="sv-SE" altLang="sv-SE"/>
          </a:p>
        </p:txBody>
      </p:sp>
      <p:sp>
        <p:nvSpPr>
          <p:cNvPr id="9" name="Platshållare för bildnummer 8"/>
          <p:cNvSpPr>
            <a:spLocks noGrp="1"/>
          </p:cNvSpPr>
          <p:nvPr>
            <p:ph type="sldNum" sz="quarter" idx="12"/>
          </p:nvPr>
        </p:nvSpPr>
        <p:spPr/>
        <p:txBody>
          <a:bodyPr/>
          <a:lstStyle>
            <a:lvl1pPr>
              <a:defRPr/>
            </a:lvl1pPr>
          </a:lstStyle>
          <a:p>
            <a:fld id="{40E2FC42-1FAD-4D08-B13B-48064559F471}" type="slidenum">
              <a:rPr lang="sv-SE" altLang="sv-SE"/>
              <a:pPr/>
              <a:t>‹#›</a:t>
            </a:fld>
            <a:endParaRPr lang="sv-SE" altLang="sv-SE"/>
          </a:p>
        </p:txBody>
      </p:sp>
      <p:sp>
        <p:nvSpPr>
          <p:cNvPr id="12" name="Rubrik 1"/>
          <p:cNvSpPr>
            <a:spLocks noGrp="1"/>
          </p:cNvSpPr>
          <p:nvPr>
            <p:ph type="title"/>
          </p:nvPr>
        </p:nvSpPr>
        <p:spPr>
          <a:xfrm>
            <a:off x="719404" y="1161058"/>
            <a:ext cx="10748697" cy="539750"/>
          </a:xfrm>
        </p:spPr>
        <p:txBody>
          <a:bodyPr/>
          <a:lstStyle/>
          <a:p>
            <a:r>
              <a:rPr lang="sv-SE"/>
              <a:t>Klicka här för att ändra format</a:t>
            </a:r>
          </a:p>
        </p:txBody>
      </p:sp>
      <p:sp>
        <p:nvSpPr>
          <p:cNvPr id="13"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874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2">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11" name="Bildobjekt 10" descr="Bild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807" y="1772817"/>
            <a:ext cx="10817068" cy="4588093"/>
          </a:xfrm>
          <a:prstGeom prst="rect">
            <a:avLst/>
          </a:prstGeom>
        </p:spPr>
      </p:pic>
      <p:sp>
        <p:nvSpPr>
          <p:cNvPr id="12"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067727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endParaRPr lang="sv-SE" altLang="sv-SE"/>
          </a:p>
        </p:txBody>
      </p:sp>
      <p:sp>
        <p:nvSpPr>
          <p:cNvPr id="4" name="Platshållare för sidfot 3"/>
          <p:cNvSpPr>
            <a:spLocks noGrp="1"/>
          </p:cNvSpPr>
          <p:nvPr>
            <p:ph type="ftr" sz="quarter" idx="11"/>
          </p:nvPr>
        </p:nvSpPr>
        <p:spPr/>
        <p:txBody>
          <a:bodyPr/>
          <a:lstStyle>
            <a:lvl1pPr>
              <a:defRPr/>
            </a:lvl1pPr>
          </a:lstStyle>
          <a:p>
            <a:endParaRPr lang="sv-SE" altLang="sv-SE"/>
          </a:p>
        </p:txBody>
      </p:sp>
      <p:sp>
        <p:nvSpPr>
          <p:cNvPr id="5" name="Platshållare för bildnummer 4"/>
          <p:cNvSpPr>
            <a:spLocks noGrp="1"/>
          </p:cNvSpPr>
          <p:nvPr>
            <p:ph type="sldNum" sz="quarter" idx="12"/>
          </p:nvPr>
        </p:nvSpPr>
        <p:spPr/>
        <p:txBody>
          <a:bodyPr/>
          <a:lstStyle>
            <a:lvl1pPr>
              <a:defRPr/>
            </a:lvl1pPr>
          </a:lstStyle>
          <a:p>
            <a:fld id="{165B0266-5B98-4686-9AAD-86AB26D405E6}" type="slidenum">
              <a:rPr lang="sv-SE" altLang="sv-SE"/>
              <a:pPr/>
              <a:t>‹#›</a:t>
            </a:fld>
            <a:endParaRPr lang="sv-SE" altLang="sv-SE"/>
          </a:p>
        </p:txBody>
      </p:sp>
      <p:sp>
        <p:nvSpPr>
          <p:cNvPr id="7" name="Rubrik 1"/>
          <p:cNvSpPr txBox="1">
            <a:spLocks/>
          </p:cNvSpPr>
          <p:nvPr userDrawn="1"/>
        </p:nvSpPr>
        <p:spPr bwMode="auto">
          <a:xfrm>
            <a:off x="719404" y="1161058"/>
            <a:ext cx="10748697"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r>
              <a:rPr lang="sv-SE" sz="2800" dirty="0"/>
              <a:t>Klicka här för att ändra format</a:t>
            </a:r>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13480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p>
        </p:txBody>
      </p:sp>
      <p:sp>
        <p:nvSpPr>
          <p:cNvPr id="3" name="Platshållare för sidfot 2"/>
          <p:cNvSpPr>
            <a:spLocks noGrp="1"/>
          </p:cNvSpPr>
          <p:nvPr>
            <p:ph type="ftr" sz="quarter" idx="11"/>
          </p:nvPr>
        </p:nvSpPr>
        <p:spPr/>
        <p:txBody>
          <a:bodyPr/>
          <a:lstStyle>
            <a:lvl1pPr>
              <a:defRPr/>
            </a:lvl1pPr>
          </a:lstStyle>
          <a:p>
            <a:endParaRPr lang="sv-SE" altLang="sv-SE"/>
          </a:p>
        </p:txBody>
      </p:sp>
      <p:sp>
        <p:nvSpPr>
          <p:cNvPr id="4" name="Platshållare för bildnummer 3"/>
          <p:cNvSpPr>
            <a:spLocks noGrp="1"/>
          </p:cNvSpPr>
          <p:nvPr>
            <p:ph type="sldNum" sz="quarter" idx="12"/>
          </p:nvPr>
        </p:nvSpPr>
        <p:spPr/>
        <p:txBody>
          <a:bodyPr/>
          <a:lstStyle>
            <a:lvl1pPr>
              <a:defRPr/>
            </a:lvl1pPr>
          </a:lstStyle>
          <a:p>
            <a:fld id="{5139E0B1-A133-42B4-B88B-A80CB5A80C64}" type="slidenum">
              <a:rPr lang="sv-SE" altLang="sv-SE"/>
              <a:pPr/>
              <a:t>‹#›</a:t>
            </a:fld>
            <a:endParaRPr lang="sv-SE" altLang="sv-SE"/>
          </a:p>
        </p:txBody>
      </p:sp>
    </p:spTree>
    <p:extLst>
      <p:ext uri="{BB962C8B-B14F-4D97-AF65-F5344CB8AC3E}">
        <p14:creationId xmlns:p14="http://schemas.microsoft.com/office/powerpoint/2010/main" val="3168099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183717" y="1915610"/>
            <a:ext cx="6172200" cy="39454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840318" y="1916832"/>
            <a:ext cx="3932767"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837C2BF-D893-47D8-A32C-59C0418717A1}" type="slidenum">
              <a:rPr lang="sv-SE" altLang="sv-SE"/>
              <a:pPr/>
              <a:t>‹#›</a:t>
            </a:fld>
            <a:endParaRPr lang="sv-SE" altLang="sv-SE"/>
          </a:p>
        </p:txBody>
      </p:sp>
      <p:sp>
        <p:nvSpPr>
          <p:cNvPr id="9" name="Rubrik 1"/>
          <p:cNvSpPr>
            <a:spLocks noGrp="1"/>
          </p:cNvSpPr>
          <p:nvPr>
            <p:ph type="title"/>
          </p:nvPr>
        </p:nvSpPr>
        <p:spPr>
          <a:xfrm>
            <a:off x="719404" y="1161058"/>
            <a:ext cx="10748697"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604190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5183717" y="1915609"/>
            <a:ext cx="6172200" cy="39454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Dra bilden till platshållaren eller klicka på ikonen för att lägga till den</a:t>
            </a:r>
          </a:p>
        </p:txBody>
      </p:sp>
      <p:sp>
        <p:nvSpPr>
          <p:cNvPr id="4" name="Platshållare för text 3"/>
          <p:cNvSpPr>
            <a:spLocks noGrp="1"/>
          </p:cNvSpPr>
          <p:nvPr>
            <p:ph type="body" sz="half" idx="2"/>
          </p:nvPr>
        </p:nvSpPr>
        <p:spPr>
          <a:xfrm>
            <a:off x="840318" y="1916832"/>
            <a:ext cx="3932767"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68732249-A2F0-4E9C-ABA3-9AF433E8ECEB}" type="slidenum">
              <a:rPr lang="sv-SE" altLang="sv-SE"/>
              <a:pPr/>
              <a:t>‹#›</a:t>
            </a:fld>
            <a:endParaRPr lang="sv-SE" altLang="sv-SE"/>
          </a:p>
        </p:txBody>
      </p:sp>
      <p:sp>
        <p:nvSpPr>
          <p:cNvPr id="9" name="Rubrik 1"/>
          <p:cNvSpPr>
            <a:spLocks noGrp="1"/>
          </p:cNvSpPr>
          <p:nvPr>
            <p:ph type="title"/>
          </p:nvPr>
        </p:nvSpPr>
        <p:spPr>
          <a:xfrm>
            <a:off x="719404" y="1161058"/>
            <a:ext cx="10748697"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350433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5FE96FB6-B69E-4DB3-81C4-1A3B94B00D38}" type="slidenum">
              <a:rPr lang="sv-SE" altLang="sv-SE"/>
              <a:pPr>
                <a:defRPr/>
              </a:pPr>
              <a:t>‹#›</a:t>
            </a:fld>
            <a:endParaRPr lang="sv-SE" altLang="sv-SE"/>
          </a:p>
        </p:txBody>
      </p:sp>
    </p:spTree>
    <p:extLst>
      <p:ext uri="{BB962C8B-B14F-4D97-AF65-F5344CB8AC3E}">
        <p14:creationId xmlns:p14="http://schemas.microsoft.com/office/powerpoint/2010/main" val="432187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1B2FD8F4-60B4-4AD7-9D04-C284B4EB7935}" type="slidenum">
              <a:rPr lang="sv-SE" altLang="sv-SE"/>
              <a:pPr>
                <a:defRPr/>
              </a:pPr>
              <a:t>‹#›</a:t>
            </a:fld>
            <a:endParaRPr lang="sv-SE" altLang="sv-SE"/>
          </a:p>
        </p:txBody>
      </p:sp>
    </p:spTree>
    <p:extLst>
      <p:ext uri="{BB962C8B-B14F-4D97-AF65-F5344CB8AC3E}">
        <p14:creationId xmlns:p14="http://schemas.microsoft.com/office/powerpoint/2010/main" val="1947910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ubrikbild1">
    <p:spTree>
      <p:nvGrpSpPr>
        <p:cNvPr id="1" name=""/>
        <p:cNvGrpSpPr/>
        <p:nvPr/>
      </p:nvGrpSpPr>
      <p:grpSpPr>
        <a:xfrm>
          <a:off x="0" y="0"/>
          <a:ext cx="0" cy="0"/>
          <a:chOff x="0" y="0"/>
          <a:chExt cx="0" cy="0"/>
        </a:xfrm>
      </p:grpSpPr>
      <p:pic>
        <p:nvPicPr>
          <p:cNvPr id="11" name="Bildobjekt 10"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12" name="Bildobjekt 11" descr="tes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403" y="1772817"/>
            <a:ext cx="10817068" cy="4588093"/>
          </a:xfrm>
          <a:prstGeom prst="rect">
            <a:avLst/>
          </a:prstGeom>
        </p:spPr>
      </p:pic>
      <p:sp>
        <p:nvSpPr>
          <p:cNvPr id="13"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68095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2">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11" name="Bildobjekt 10" descr="Bild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807" y="1772817"/>
            <a:ext cx="10817068" cy="4588093"/>
          </a:xfrm>
          <a:prstGeom prst="rect">
            <a:avLst/>
          </a:prstGeom>
        </p:spPr>
      </p:pic>
      <p:sp>
        <p:nvSpPr>
          <p:cNvPr id="12"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224976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ubrikbild3">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9" name="Bildobjekt 8" descr="Bild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405" y="1772817"/>
            <a:ext cx="10817068" cy="4588093"/>
          </a:xfrm>
          <a:prstGeom prst="rect">
            <a:avLst/>
          </a:prstGeom>
        </p:spPr>
      </p:pic>
      <p:sp>
        <p:nvSpPr>
          <p:cNvPr id="12"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10"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23051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ubrikbild4">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9" name="Bildobjekt 8" descr="Bild4.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405" y="1772817"/>
            <a:ext cx="10817068" cy="4588093"/>
          </a:xfrm>
          <a:prstGeom prst="rect">
            <a:avLst/>
          </a:prstGeom>
        </p:spPr>
      </p:pic>
      <p:sp>
        <p:nvSpPr>
          <p:cNvPr id="10" name="Rectangle 3"/>
          <p:cNvSpPr>
            <a:spLocks noGrp="1" noChangeArrowheads="1"/>
          </p:cNvSpPr>
          <p:nvPr>
            <p:ph type="ctrTitle"/>
          </p:nvPr>
        </p:nvSpPr>
        <p:spPr>
          <a:xfrm>
            <a:off x="5618923" y="1931989"/>
            <a:ext cx="5757664"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5618923"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12"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657814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3">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9" name="Bildobjekt 8" descr="Bild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405" y="1772817"/>
            <a:ext cx="10817068" cy="4588093"/>
          </a:xfrm>
          <a:prstGeom prst="rect">
            <a:avLst/>
          </a:prstGeom>
        </p:spPr>
      </p:pic>
      <p:sp>
        <p:nvSpPr>
          <p:cNvPr id="12"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10"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88400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ubrikbild5">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9" name="Bildobjekt 8" descr="Bild5.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405" y="1772817"/>
            <a:ext cx="10817068" cy="4588093"/>
          </a:xfrm>
          <a:prstGeom prst="rect">
            <a:avLst/>
          </a:prstGeom>
        </p:spPr>
      </p:pic>
      <p:sp>
        <p:nvSpPr>
          <p:cNvPr id="10"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12"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066275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ubrikbild6">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9" name="Bildobjekt 8" descr="Bild6.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807" y="1772817"/>
            <a:ext cx="10817068" cy="4588093"/>
          </a:xfrm>
          <a:prstGeom prst="rect">
            <a:avLst/>
          </a:prstGeom>
        </p:spPr>
      </p:pic>
      <p:sp>
        <p:nvSpPr>
          <p:cNvPr id="10"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12"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028284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ubrikbild7">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9" name="Bildobjekt 8" descr="Bild7.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807" y="1772817"/>
            <a:ext cx="10817068" cy="4588093"/>
          </a:xfrm>
          <a:prstGeom prst="rect">
            <a:avLst/>
          </a:prstGeom>
        </p:spPr>
      </p:pic>
      <p:sp>
        <p:nvSpPr>
          <p:cNvPr id="10"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12"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854356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8">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11" name="Bildobjekt 10" descr="Bild8.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405" y="1772817"/>
            <a:ext cx="10817068" cy="4588093"/>
          </a:xfrm>
          <a:prstGeom prst="rect">
            <a:avLst/>
          </a:prstGeom>
        </p:spPr>
      </p:pic>
      <p:sp>
        <p:nvSpPr>
          <p:cNvPr id="12"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721865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ubrikbild9">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8" name="Bildobjekt 7" descr="Bild9.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807" y="1772817"/>
            <a:ext cx="10817068" cy="4588093"/>
          </a:xfrm>
          <a:prstGeom prst="rect">
            <a:avLst/>
          </a:prstGeom>
        </p:spPr>
      </p:pic>
      <p:sp>
        <p:nvSpPr>
          <p:cNvPr id="9"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0"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11"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526417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ubrikbild10">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9" name="Bildobjekt 8" descr="Bild1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807" y="1772817"/>
            <a:ext cx="10817068" cy="4588093"/>
          </a:xfrm>
          <a:prstGeom prst="rect">
            <a:avLst/>
          </a:prstGeom>
        </p:spPr>
      </p:pic>
      <p:sp>
        <p:nvSpPr>
          <p:cNvPr id="10"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12"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766520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Rubrikbild11">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10" name="Bildobjekt 9" descr="Bild11.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807" y="1772817"/>
            <a:ext cx="10817068" cy="4588093"/>
          </a:xfrm>
          <a:prstGeom prst="rect">
            <a:avLst/>
          </a:prstGeom>
        </p:spPr>
      </p:pic>
      <p:sp>
        <p:nvSpPr>
          <p:cNvPr id="11"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267406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Rubrikbild12">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10" name="Bildobjekt 9" descr="Bild1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807" y="1772817"/>
            <a:ext cx="10817068" cy="4588093"/>
          </a:xfrm>
          <a:prstGeom prst="rect">
            <a:avLst/>
          </a:prstGeom>
        </p:spPr>
      </p:pic>
      <p:sp>
        <p:nvSpPr>
          <p:cNvPr id="11"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017231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Rubrikbild13">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10" name="Bildobjekt 9" descr="Bild1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807" y="1772817"/>
            <a:ext cx="10817068" cy="4588093"/>
          </a:xfrm>
          <a:prstGeom prst="rect">
            <a:avLst/>
          </a:prstGeom>
        </p:spPr>
      </p:pic>
      <p:sp>
        <p:nvSpPr>
          <p:cNvPr id="11"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119030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Rubrikbild1">
    <p:spTree>
      <p:nvGrpSpPr>
        <p:cNvPr id="1" name=""/>
        <p:cNvGrpSpPr/>
        <p:nvPr/>
      </p:nvGrpSpPr>
      <p:grpSpPr>
        <a:xfrm>
          <a:off x="0" y="0"/>
          <a:ext cx="0" cy="0"/>
          <a:chOff x="0" y="0"/>
          <a:chExt cx="0" cy="0"/>
        </a:xfrm>
      </p:grpSpPr>
      <p:pic>
        <p:nvPicPr>
          <p:cNvPr id="2" name="Bildobjekt 1" descr="Bild1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1772816"/>
            <a:ext cx="10828692" cy="4593024"/>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sp>
        <p:nvSpPr>
          <p:cNvPr id="13"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88728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4">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9" name="Bildobjekt 8" descr="Bild4.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405" y="1772817"/>
            <a:ext cx="10817068" cy="4588093"/>
          </a:xfrm>
          <a:prstGeom prst="rect">
            <a:avLst/>
          </a:prstGeom>
        </p:spPr>
      </p:pic>
      <p:sp>
        <p:nvSpPr>
          <p:cNvPr id="10" name="Rectangle 3"/>
          <p:cNvSpPr>
            <a:spLocks noGrp="1" noChangeArrowheads="1"/>
          </p:cNvSpPr>
          <p:nvPr>
            <p:ph type="ctrTitle"/>
          </p:nvPr>
        </p:nvSpPr>
        <p:spPr>
          <a:xfrm>
            <a:off x="5618923" y="1931989"/>
            <a:ext cx="5757664"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5618923"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12"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47550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Rubrikbild1">
    <p:spTree>
      <p:nvGrpSpPr>
        <p:cNvPr id="1" name=""/>
        <p:cNvGrpSpPr/>
        <p:nvPr/>
      </p:nvGrpSpPr>
      <p:grpSpPr>
        <a:xfrm>
          <a:off x="0" y="0"/>
          <a:ext cx="0" cy="0"/>
          <a:chOff x="0" y="0"/>
          <a:chExt cx="0" cy="0"/>
        </a:xfrm>
      </p:grpSpPr>
      <p:pic>
        <p:nvPicPr>
          <p:cNvPr id="3" name="Bildobjekt 2" descr="Bild1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1773066"/>
            <a:ext cx="10849205" cy="4601725"/>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sp>
        <p:nvSpPr>
          <p:cNvPr id="13"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147150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778789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39"/>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1" y="4589464"/>
            <a:ext cx="10515600" cy="14318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635857C0-2F1D-489C-A651-68BB3FFBC0B4}" type="slidenum">
              <a:rPr lang="sv-SE" altLang="sv-SE"/>
              <a:pPr/>
              <a:t>‹#›</a:t>
            </a:fld>
            <a:endParaRPr lang="sv-SE" altLang="sv-SE"/>
          </a:p>
        </p:txBody>
      </p:sp>
      <p:sp>
        <p:nvSpPr>
          <p:cNvPr id="7"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505949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19668" y="1916832"/>
            <a:ext cx="5272617" cy="403244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95484" y="1916832"/>
            <a:ext cx="5272616" cy="40324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ADB3CAE-B46F-45A7-9787-7E51C5746A26}" type="slidenum">
              <a:rPr lang="sv-SE" altLang="sv-SE"/>
              <a:pPr/>
              <a:t>‹#›</a:t>
            </a:fld>
            <a:endParaRPr lang="sv-SE" altLang="sv-SE"/>
          </a:p>
        </p:txBody>
      </p:sp>
      <p:sp>
        <p:nvSpPr>
          <p:cNvPr id="8"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782224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40318" y="2132856"/>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840318" y="2996952"/>
            <a:ext cx="5158316"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72200" y="2132856"/>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72200" y="2996952"/>
            <a:ext cx="5183717"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lvl1pPr>
              <a:defRPr/>
            </a:lvl1pPr>
          </a:lstStyle>
          <a:p>
            <a:endParaRPr lang="sv-SE" altLang="sv-SE"/>
          </a:p>
        </p:txBody>
      </p:sp>
      <p:sp>
        <p:nvSpPr>
          <p:cNvPr id="8" name="Platshållare för sidfot 7"/>
          <p:cNvSpPr>
            <a:spLocks noGrp="1"/>
          </p:cNvSpPr>
          <p:nvPr>
            <p:ph type="ftr" sz="quarter" idx="11"/>
          </p:nvPr>
        </p:nvSpPr>
        <p:spPr/>
        <p:txBody>
          <a:bodyPr/>
          <a:lstStyle>
            <a:lvl1pPr>
              <a:defRPr/>
            </a:lvl1pPr>
          </a:lstStyle>
          <a:p>
            <a:endParaRPr lang="sv-SE" altLang="sv-SE"/>
          </a:p>
        </p:txBody>
      </p:sp>
      <p:sp>
        <p:nvSpPr>
          <p:cNvPr id="9" name="Platshållare för bildnummer 8"/>
          <p:cNvSpPr>
            <a:spLocks noGrp="1"/>
          </p:cNvSpPr>
          <p:nvPr>
            <p:ph type="sldNum" sz="quarter" idx="12"/>
          </p:nvPr>
        </p:nvSpPr>
        <p:spPr/>
        <p:txBody>
          <a:bodyPr/>
          <a:lstStyle>
            <a:lvl1pPr>
              <a:defRPr/>
            </a:lvl1pPr>
          </a:lstStyle>
          <a:p>
            <a:fld id="{40E2FC42-1FAD-4D08-B13B-48064559F471}" type="slidenum">
              <a:rPr lang="sv-SE" altLang="sv-SE"/>
              <a:pPr/>
              <a:t>‹#›</a:t>
            </a:fld>
            <a:endParaRPr lang="sv-SE" altLang="sv-SE"/>
          </a:p>
        </p:txBody>
      </p:sp>
      <p:sp>
        <p:nvSpPr>
          <p:cNvPr id="12" name="Rubrik 1"/>
          <p:cNvSpPr>
            <a:spLocks noGrp="1"/>
          </p:cNvSpPr>
          <p:nvPr>
            <p:ph type="title"/>
          </p:nvPr>
        </p:nvSpPr>
        <p:spPr>
          <a:xfrm>
            <a:off x="719404" y="1161058"/>
            <a:ext cx="10748697" cy="539750"/>
          </a:xfrm>
        </p:spPr>
        <p:txBody>
          <a:bodyPr/>
          <a:lstStyle/>
          <a:p>
            <a:r>
              <a:rPr lang="sv-SE"/>
              <a:t>Klicka här för att ändra format</a:t>
            </a:r>
          </a:p>
        </p:txBody>
      </p:sp>
      <p:sp>
        <p:nvSpPr>
          <p:cNvPr id="13"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5479646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endParaRPr lang="sv-SE" altLang="sv-SE"/>
          </a:p>
        </p:txBody>
      </p:sp>
      <p:sp>
        <p:nvSpPr>
          <p:cNvPr id="4" name="Platshållare för sidfot 3"/>
          <p:cNvSpPr>
            <a:spLocks noGrp="1"/>
          </p:cNvSpPr>
          <p:nvPr>
            <p:ph type="ftr" sz="quarter" idx="11"/>
          </p:nvPr>
        </p:nvSpPr>
        <p:spPr/>
        <p:txBody>
          <a:bodyPr/>
          <a:lstStyle>
            <a:lvl1pPr>
              <a:defRPr/>
            </a:lvl1pPr>
          </a:lstStyle>
          <a:p>
            <a:endParaRPr lang="sv-SE" altLang="sv-SE"/>
          </a:p>
        </p:txBody>
      </p:sp>
      <p:sp>
        <p:nvSpPr>
          <p:cNvPr id="5" name="Platshållare för bildnummer 4"/>
          <p:cNvSpPr>
            <a:spLocks noGrp="1"/>
          </p:cNvSpPr>
          <p:nvPr>
            <p:ph type="sldNum" sz="quarter" idx="12"/>
          </p:nvPr>
        </p:nvSpPr>
        <p:spPr/>
        <p:txBody>
          <a:bodyPr/>
          <a:lstStyle>
            <a:lvl1pPr>
              <a:defRPr/>
            </a:lvl1pPr>
          </a:lstStyle>
          <a:p>
            <a:fld id="{165B0266-5B98-4686-9AAD-86AB26D405E6}" type="slidenum">
              <a:rPr lang="sv-SE" altLang="sv-SE"/>
              <a:pPr/>
              <a:t>‹#›</a:t>
            </a:fld>
            <a:endParaRPr lang="sv-SE" altLang="sv-SE"/>
          </a:p>
        </p:txBody>
      </p:sp>
      <p:sp>
        <p:nvSpPr>
          <p:cNvPr id="7" name="Rubrik 1"/>
          <p:cNvSpPr txBox="1">
            <a:spLocks/>
          </p:cNvSpPr>
          <p:nvPr userDrawn="1"/>
        </p:nvSpPr>
        <p:spPr bwMode="auto">
          <a:xfrm>
            <a:off x="719404" y="1161058"/>
            <a:ext cx="10748697"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r>
              <a:rPr lang="sv-SE" sz="2800" dirty="0"/>
              <a:t>Klicka här för att ändra format</a:t>
            </a:r>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760741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p>
        </p:txBody>
      </p:sp>
      <p:sp>
        <p:nvSpPr>
          <p:cNvPr id="3" name="Platshållare för sidfot 2"/>
          <p:cNvSpPr>
            <a:spLocks noGrp="1"/>
          </p:cNvSpPr>
          <p:nvPr>
            <p:ph type="ftr" sz="quarter" idx="11"/>
          </p:nvPr>
        </p:nvSpPr>
        <p:spPr/>
        <p:txBody>
          <a:bodyPr/>
          <a:lstStyle>
            <a:lvl1pPr>
              <a:defRPr/>
            </a:lvl1pPr>
          </a:lstStyle>
          <a:p>
            <a:endParaRPr lang="sv-SE" altLang="sv-SE"/>
          </a:p>
        </p:txBody>
      </p:sp>
      <p:sp>
        <p:nvSpPr>
          <p:cNvPr id="4" name="Platshållare för bildnummer 3"/>
          <p:cNvSpPr>
            <a:spLocks noGrp="1"/>
          </p:cNvSpPr>
          <p:nvPr>
            <p:ph type="sldNum" sz="quarter" idx="12"/>
          </p:nvPr>
        </p:nvSpPr>
        <p:spPr/>
        <p:txBody>
          <a:bodyPr/>
          <a:lstStyle>
            <a:lvl1pPr>
              <a:defRPr/>
            </a:lvl1pPr>
          </a:lstStyle>
          <a:p>
            <a:fld id="{5139E0B1-A133-42B4-B88B-A80CB5A80C64}" type="slidenum">
              <a:rPr lang="sv-SE" altLang="sv-SE"/>
              <a:pPr/>
              <a:t>‹#›</a:t>
            </a:fld>
            <a:endParaRPr lang="sv-SE" altLang="sv-SE"/>
          </a:p>
        </p:txBody>
      </p:sp>
    </p:spTree>
    <p:extLst>
      <p:ext uri="{BB962C8B-B14F-4D97-AF65-F5344CB8AC3E}">
        <p14:creationId xmlns:p14="http://schemas.microsoft.com/office/powerpoint/2010/main" val="32225777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183717" y="1915610"/>
            <a:ext cx="6172200" cy="39454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840318" y="1916832"/>
            <a:ext cx="3932767"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837C2BF-D893-47D8-A32C-59C0418717A1}" type="slidenum">
              <a:rPr lang="sv-SE" altLang="sv-SE"/>
              <a:pPr/>
              <a:t>‹#›</a:t>
            </a:fld>
            <a:endParaRPr lang="sv-SE" altLang="sv-SE"/>
          </a:p>
        </p:txBody>
      </p:sp>
      <p:sp>
        <p:nvSpPr>
          <p:cNvPr id="9" name="Rubrik 1"/>
          <p:cNvSpPr>
            <a:spLocks noGrp="1"/>
          </p:cNvSpPr>
          <p:nvPr>
            <p:ph type="title"/>
          </p:nvPr>
        </p:nvSpPr>
        <p:spPr>
          <a:xfrm>
            <a:off x="719404" y="1161058"/>
            <a:ext cx="10748697"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9627463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5183717" y="1915609"/>
            <a:ext cx="6172200" cy="39454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Dra bilden till platshållaren eller klicka på ikonen för att lägga till den</a:t>
            </a:r>
          </a:p>
        </p:txBody>
      </p:sp>
      <p:sp>
        <p:nvSpPr>
          <p:cNvPr id="4" name="Platshållare för text 3"/>
          <p:cNvSpPr>
            <a:spLocks noGrp="1"/>
          </p:cNvSpPr>
          <p:nvPr>
            <p:ph type="body" sz="half" idx="2"/>
          </p:nvPr>
        </p:nvSpPr>
        <p:spPr>
          <a:xfrm>
            <a:off x="840318" y="1916832"/>
            <a:ext cx="3932767"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68732249-A2F0-4E9C-ABA3-9AF433E8ECEB}" type="slidenum">
              <a:rPr lang="sv-SE" altLang="sv-SE"/>
              <a:pPr/>
              <a:t>‹#›</a:t>
            </a:fld>
            <a:endParaRPr lang="sv-SE" altLang="sv-SE"/>
          </a:p>
        </p:txBody>
      </p:sp>
      <p:sp>
        <p:nvSpPr>
          <p:cNvPr id="9" name="Rubrik 1"/>
          <p:cNvSpPr>
            <a:spLocks noGrp="1"/>
          </p:cNvSpPr>
          <p:nvPr>
            <p:ph type="title"/>
          </p:nvPr>
        </p:nvSpPr>
        <p:spPr>
          <a:xfrm>
            <a:off x="719404" y="1161058"/>
            <a:ext cx="10748697"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7916293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5FE96FB6-B69E-4DB3-81C4-1A3B94B00D38}" type="slidenum">
              <a:rPr lang="sv-SE" altLang="sv-SE"/>
              <a:pPr>
                <a:defRPr/>
              </a:pPr>
              <a:t>‹#›</a:t>
            </a:fld>
            <a:endParaRPr lang="sv-SE" altLang="sv-SE"/>
          </a:p>
        </p:txBody>
      </p:sp>
    </p:spTree>
    <p:extLst>
      <p:ext uri="{BB962C8B-B14F-4D97-AF65-F5344CB8AC3E}">
        <p14:creationId xmlns:p14="http://schemas.microsoft.com/office/powerpoint/2010/main" val="3623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bild5">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9" name="Bildobjekt 8" descr="Bild5.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405" y="1772817"/>
            <a:ext cx="10817068" cy="4588093"/>
          </a:xfrm>
          <a:prstGeom prst="rect">
            <a:avLst/>
          </a:prstGeom>
        </p:spPr>
      </p:pic>
      <p:sp>
        <p:nvSpPr>
          <p:cNvPr id="10"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12"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2455580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1B2FD8F4-60B4-4AD7-9D04-C284B4EB7935}" type="slidenum">
              <a:rPr lang="sv-SE" altLang="sv-SE"/>
              <a:pPr>
                <a:defRPr/>
              </a:pPr>
              <a:t>‹#›</a:t>
            </a:fld>
            <a:endParaRPr lang="sv-SE" altLang="sv-SE"/>
          </a:p>
        </p:txBody>
      </p:sp>
    </p:spTree>
    <p:extLst>
      <p:ext uri="{BB962C8B-B14F-4D97-AF65-F5344CB8AC3E}">
        <p14:creationId xmlns:p14="http://schemas.microsoft.com/office/powerpoint/2010/main" val="352765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1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59EC67E-CE1D-42D6-ABB4-AF32072BF9A7}" type="datetimeFigureOut">
              <a:rPr lang="sv-SE" smtClean="0"/>
              <a:pPr/>
              <a:t>2023-06-22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F9CF503-0B86-4511-A7A0-0C6C25FA7A41}" type="slidenum">
              <a:rPr lang="sv-SE" smtClean="0"/>
              <a:pPr/>
              <a:t>‹#›</a:t>
            </a:fld>
            <a:endParaRPr lang="sv-SE"/>
          </a:p>
        </p:txBody>
      </p:sp>
    </p:spTree>
    <p:extLst>
      <p:ext uri="{BB962C8B-B14F-4D97-AF65-F5344CB8AC3E}">
        <p14:creationId xmlns:p14="http://schemas.microsoft.com/office/powerpoint/2010/main" val="18067004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19669" y="1258891"/>
            <a:ext cx="5272617" cy="5038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5484" y="1258891"/>
            <a:ext cx="5272616" cy="5038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348A17AB-4E73-4135-A5BC-B93F6A62ACC0}" type="slidenum">
              <a:rPr lang="sv-SE"/>
              <a:pPr>
                <a:defRPr/>
              </a:pPr>
              <a:t>‹#›</a:t>
            </a:fld>
            <a:endParaRPr lang="sv-SE"/>
          </a:p>
        </p:txBody>
      </p:sp>
    </p:spTree>
    <p:extLst>
      <p:ext uri="{BB962C8B-B14F-4D97-AF65-F5344CB8AC3E}">
        <p14:creationId xmlns:p14="http://schemas.microsoft.com/office/powerpoint/2010/main" val="327682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6">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9" name="Bildobjekt 8" descr="Bild6.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807" y="1772817"/>
            <a:ext cx="10817068" cy="4588093"/>
          </a:xfrm>
          <a:prstGeom prst="rect">
            <a:avLst/>
          </a:prstGeom>
        </p:spPr>
      </p:pic>
      <p:sp>
        <p:nvSpPr>
          <p:cNvPr id="10"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12"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1131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bild7">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9" name="Bildobjekt 8" descr="Bild7.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807" y="1772817"/>
            <a:ext cx="10817068" cy="4588093"/>
          </a:xfrm>
          <a:prstGeom prst="rect">
            <a:avLst/>
          </a:prstGeom>
        </p:spPr>
      </p:pic>
      <p:sp>
        <p:nvSpPr>
          <p:cNvPr id="10"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12"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33355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8">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11" name="Bildobjekt 10" descr="Bild8.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405" y="1772817"/>
            <a:ext cx="10817068" cy="4588093"/>
          </a:xfrm>
          <a:prstGeom prst="rect">
            <a:avLst/>
          </a:prstGeom>
        </p:spPr>
      </p:pic>
      <p:sp>
        <p:nvSpPr>
          <p:cNvPr id="12"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9"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59714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bild9">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403" y="331496"/>
            <a:ext cx="3072384" cy="1225296"/>
          </a:xfrm>
          <a:prstGeom prst="rect">
            <a:avLst/>
          </a:prstGeom>
        </p:spPr>
      </p:pic>
      <p:pic>
        <p:nvPicPr>
          <p:cNvPr id="8" name="Bildobjekt 7" descr="Bild9.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2807" y="1772817"/>
            <a:ext cx="10817068" cy="4588093"/>
          </a:xfrm>
          <a:prstGeom prst="rect">
            <a:avLst/>
          </a:prstGeom>
        </p:spPr>
      </p:pic>
      <p:sp>
        <p:nvSpPr>
          <p:cNvPr id="9" name="Rectangle 3"/>
          <p:cNvSpPr>
            <a:spLocks noGrp="1" noChangeArrowheads="1"/>
          </p:cNvSpPr>
          <p:nvPr>
            <p:ph type="ctrTitle"/>
          </p:nvPr>
        </p:nvSpPr>
        <p:spPr>
          <a:xfrm>
            <a:off x="5519936" y="1931989"/>
            <a:ext cx="5757664" cy="1150937"/>
          </a:xfrm>
        </p:spPr>
        <p:txBody>
          <a:bodyPr/>
          <a:lstStyle>
            <a:lvl1pPr>
              <a:defRPr/>
            </a:lvl1pPr>
          </a:lstStyle>
          <a:p>
            <a:pPr lvl="0"/>
            <a:r>
              <a:rPr lang="sv-SE" altLang="sv-SE" noProof="0" dirty="0"/>
              <a:t>Klicka här för att ändra format</a:t>
            </a:r>
          </a:p>
        </p:txBody>
      </p:sp>
      <p:sp>
        <p:nvSpPr>
          <p:cNvPr id="10" name="Rectangle 4"/>
          <p:cNvSpPr>
            <a:spLocks noGrp="1" noChangeArrowheads="1"/>
          </p:cNvSpPr>
          <p:nvPr>
            <p:ph type="subTitle" idx="1"/>
          </p:nvPr>
        </p:nvSpPr>
        <p:spPr>
          <a:xfrm>
            <a:off x="5519936" y="3192463"/>
            <a:ext cx="5757664"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28448" y="5756828"/>
            <a:ext cx="1248139" cy="912533"/>
          </a:xfrm>
          <a:prstGeom prst="rect">
            <a:avLst/>
          </a:prstGeom>
        </p:spPr>
      </p:pic>
      <p:sp>
        <p:nvSpPr>
          <p:cNvPr id="11" name="Platshållare för bild 8"/>
          <p:cNvSpPr>
            <a:spLocks noGrp="1"/>
          </p:cNvSpPr>
          <p:nvPr>
            <p:ph type="pic" sz="quarter" idx="10" hasCustomPrompt="1"/>
          </p:nvPr>
        </p:nvSpPr>
        <p:spPr>
          <a:xfrm>
            <a:off x="5519936" y="333375"/>
            <a:ext cx="5759781"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3006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1.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image" Target="../media/image3.jpe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Greppa_PP_fot.jpg"/>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0" y="4726706"/>
            <a:ext cx="12192000" cy="1582615"/>
          </a:xfrm>
          <a:prstGeom prst="rect">
            <a:avLst/>
          </a:prstGeom>
        </p:spPr>
      </p:pic>
      <p:pic>
        <p:nvPicPr>
          <p:cNvPr id="2" name="Bildobjekt 1" descr="Greppa_PP_huvud.jpg"/>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0" y="-11179"/>
            <a:ext cx="12192000" cy="1055077"/>
          </a:xfrm>
          <a:prstGeom prst="rect">
            <a:avLst/>
          </a:prstGeom>
        </p:spPr>
      </p:pic>
      <p:sp>
        <p:nvSpPr>
          <p:cNvPr id="1026" name="Rectangle 2"/>
          <p:cNvSpPr>
            <a:spLocks noGrp="1" noChangeArrowheads="1"/>
          </p:cNvSpPr>
          <p:nvPr>
            <p:ph type="title"/>
          </p:nvPr>
        </p:nvSpPr>
        <p:spPr bwMode="auto">
          <a:xfrm>
            <a:off x="719404" y="1161058"/>
            <a:ext cx="10748697"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a:t>Klicka här för att ändra format på bakgrundsrubriken</a:t>
            </a:r>
          </a:p>
        </p:txBody>
      </p:sp>
      <p:sp>
        <p:nvSpPr>
          <p:cNvPr id="1027" name="Rectangle 3"/>
          <p:cNvSpPr>
            <a:spLocks noGrp="1" noChangeArrowheads="1"/>
          </p:cNvSpPr>
          <p:nvPr>
            <p:ph type="body" idx="1"/>
          </p:nvPr>
        </p:nvSpPr>
        <p:spPr bwMode="auto">
          <a:xfrm>
            <a:off x="719668" y="1916832"/>
            <a:ext cx="10748433" cy="4248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1028" name="Rectangle 4"/>
          <p:cNvSpPr>
            <a:spLocks noGrp="1" noChangeArrowheads="1"/>
          </p:cNvSpPr>
          <p:nvPr>
            <p:ph type="dt" sz="half" idx="2"/>
          </p:nvPr>
        </p:nvSpPr>
        <p:spPr bwMode="auto">
          <a:xfrm>
            <a:off x="1103445" y="6400800"/>
            <a:ext cx="2743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mn-lt"/>
              </a:defRPr>
            </a:lvl1pPr>
          </a:lstStyle>
          <a:p>
            <a:endParaRPr lang="sv-SE" altLang="sv-SE" dirty="0"/>
          </a:p>
        </p:txBody>
      </p:sp>
      <p:sp>
        <p:nvSpPr>
          <p:cNvPr id="1029" name="Rectangle 5"/>
          <p:cNvSpPr>
            <a:spLocks noGrp="1" noChangeArrowheads="1"/>
          </p:cNvSpPr>
          <p:nvPr>
            <p:ph type="ftr" sz="quarter" idx="3"/>
          </p:nvPr>
        </p:nvSpPr>
        <p:spPr bwMode="auto">
          <a:xfrm>
            <a:off x="4165600" y="6400800"/>
            <a:ext cx="3860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defRPr>
            </a:lvl1pPr>
          </a:lstStyle>
          <a:p>
            <a:endParaRPr lang="sv-SE" altLang="sv-SE" dirty="0"/>
          </a:p>
        </p:txBody>
      </p:sp>
      <p:sp>
        <p:nvSpPr>
          <p:cNvPr id="1030" name="Rectangle 6"/>
          <p:cNvSpPr>
            <a:spLocks noGrp="1" noChangeArrowheads="1"/>
          </p:cNvSpPr>
          <p:nvPr>
            <p:ph type="sldNum" sz="quarter" idx="4"/>
          </p:nvPr>
        </p:nvSpPr>
        <p:spPr bwMode="auto">
          <a:xfrm>
            <a:off x="8737600" y="6400800"/>
            <a:ext cx="2743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defRPr>
            </a:lvl1pPr>
          </a:lstStyle>
          <a:p>
            <a:fld id="{1ED3B33E-BA77-4920-8685-116DB28F631F}" type="slidenum">
              <a:rPr lang="sv-SE" altLang="sv-SE"/>
              <a:pPr/>
              <a:t>‹#›</a:t>
            </a:fld>
            <a:endParaRPr lang="sv-SE" altLang="sv-SE"/>
          </a:p>
        </p:txBody>
      </p:sp>
      <p:pic>
        <p:nvPicPr>
          <p:cNvPr id="8" name="Bildobjekt 7"/>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239349" y="6233686"/>
            <a:ext cx="672075" cy="491364"/>
          </a:xfrm>
          <a:prstGeom prst="rect">
            <a:avLst/>
          </a:prstGeom>
        </p:spPr>
      </p:pic>
    </p:spTree>
    <p:extLst>
      <p:ext uri="{BB962C8B-B14F-4D97-AF65-F5344CB8AC3E}">
        <p14:creationId xmlns:p14="http://schemas.microsoft.com/office/powerpoint/2010/main" val="10721028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Lst>
  <p:txStyles>
    <p:title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Greppa_PP_fot.jpg"/>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0" y="4726706"/>
            <a:ext cx="12192000" cy="1582615"/>
          </a:xfrm>
          <a:prstGeom prst="rect">
            <a:avLst/>
          </a:prstGeom>
        </p:spPr>
      </p:pic>
      <p:pic>
        <p:nvPicPr>
          <p:cNvPr id="2" name="Bildobjekt 1" descr="Greppa_PP_huvud.jpg"/>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0" y="-11179"/>
            <a:ext cx="12192000" cy="1055077"/>
          </a:xfrm>
          <a:prstGeom prst="rect">
            <a:avLst/>
          </a:prstGeom>
        </p:spPr>
      </p:pic>
      <p:sp>
        <p:nvSpPr>
          <p:cNvPr id="1026" name="Rectangle 2"/>
          <p:cNvSpPr>
            <a:spLocks noGrp="1" noChangeArrowheads="1"/>
          </p:cNvSpPr>
          <p:nvPr>
            <p:ph type="title"/>
          </p:nvPr>
        </p:nvSpPr>
        <p:spPr bwMode="auto">
          <a:xfrm>
            <a:off x="719404" y="1161058"/>
            <a:ext cx="10748697"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a:t>Klicka här för att ändra format på bakgrundsrubriken</a:t>
            </a:r>
          </a:p>
        </p:txBody>
      </p:sp>
      <p:sp>
        <p:nvSpPr>
          <p:cNvPr id="1027" name="Rectangle 3"/>
          <p:cNvSpPr>
            <a:spLocks noGrp="1" noChangeArrowheads="1"/>
          </p:cNvSpPr>
          <p:nvPr>
            <p:ph type="body" idx="1"/>
          </p:nvPr>
        </p:nvSpPr>
        <p:spPr bwMode="auto">
          <a:xfrm>
            <a:off x="719668" y="1916832"/>
            <a:ext cx="10748433" cy="4248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1028" name="Rectangle 4"/>
          <p:cNvSpPr>
            <a:spLocks noGrp="1" noChangeArrowheads="1"/>
          </p:cNvSpPr>
          <p:nvPr>
            <p:ph type="dt" sz="half" idx="2"/>
          </p:nvPr>
        </p:nvSpPr>
        <p:spPr bwMode="auto">
          <a:xfrm>
            <a:off x="1103445" y="6400800"/>
            <a:ext cx="2743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mn-lt"/>
              </a:defRPr>
            </a:lvl1pPr>
          </a:lstStyle>
          <a:p>
            <a:endParaRPr lang="sv-SE" altLang="sv-SE" dirty="0"/>
          </a:p>
        </p:txBody>
      </p:sp>
      <p:sp>
        <p:nvSpPr>
          <p:cNvPr id="1029" name="Rectangle 5"/>
          <p:cNvSpPr>
            <a:spLocks noGrp="1" noChangeArrowheads="1"/>
          </p:cNvSpPr>
          <p:nvPr>
            <p:ph type="ftr" sz="quarter" idx="3"/>
          </p:nvPr>
        </p:nvSpPr>
        <p:spPr bwMode="auto">
          <a:xfrm>
            <a:off x="4165600" y="6400800"/>
            <a:ext cx="38608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defRPr>
            </a:lvl1pPr>
          </a:lstStyle>
          <a:p>
            <a:endParaRPr lang="sv-SE" altLang="sv-SE" dirty="0"/>
          </a:p>
        </p:txBody>
      </p:sp>
      <p:sp>
        <p:nvSpPr>
          <p:cNvPr id="1030" name="Rectangle 6"/>
          <p:cNvSpPr>
            <a:spLocks noGrp="1" noChangeArrowheads="1"/>
          </p:cNvSpPr>
          <p:nvPr>
            <p:ph type="sldNum" sz="quarter" idx="4"/>
          </p:nvPr>
        </p:nvSpPr>
        <p:spPr bwMode="auto">
          <a:xfrm>
            <a:off x="8737600" y="6400800"/>
            <a:ext cx="2743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defRPr>
            </a:lvl1pPr>
          </a:lstStyle>
          <a:p>
            <a:fld id="{1ED3B33E-BA77-4920-8685-116DB28F631F}" type="slidenum">
              <a:rPr lang="sv-SE" altLang="sv-SE"/>
              <a:pPr/>
              <a:t>‹#›</a:t>
            </a:fld>
            <a:endParaRPr lang="sv-SE" altLang="sv-SE"/>
          </a:p>
        </p:txBody>
      </p:sp>
      <p:pic>
        <p:nvPicPr>
          <p:cNvPr id="8" name="Bildobjekt 7"/>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239349" y="6233686"/>
            <a:ext cx="672075" cy="491364"/>
          </a:xfrm>
          <a:prstGeom prst="rect">
            <a:avLst/>
          </a:prstGeom>
        </p:spPr>
      </p:pic>
    </p:spTree>
    <p:extLst>
      <p:ext uri="{BB962C8B-B14F-4D97-AF65-F5344CB8AC3E}">
        <p14:creationId xmlns:p14="http://schemas.microsoft.com/office/powerpoint/2010/main" val="417949481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Lst>
  <p:txStyles>
    <p:title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1.xml"/><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51.xml"/><Relationship Id="rId5" Type="http://schemas.openxmlformats.org/officeDocument/2006/relationships/image" Target="../media/image40.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5.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Grp="1" noChangeArrowheads="1"/>
          </p:cNvSpPr>
          <p:nvPr>
            <p:ph type="ctrTitle"/>
          </p:nvPr>
        </p:nvSpPr>
        <p:spPr>
          <a:noFill/>
        </p:spPr>
        <p:txBody>
          <a:bodyPr anchor="ctr"/>
          <a:lstStyle/>
          <a:p>
            <a:pPr algn="r" eaLnBrk="1" hangingPunct="1">
              <a:lnSpc>
                <a:spcPct val="110000"/>
              </a:lnSpc>
            </a:pPr>
            <a:r>
              <a:rPr lang="sv-SE" altLang="sv-SE" sz="3200" dirty="0">
                <a:solidFill>
                  <a:schemeClr val="accent5">
                    <a:lumMod val="25000"/>
                  </a:schemeClr>
                </a:solidFill>
              </a:rPr>
              <a:t>Köksbordsmaterial till startbesök</a:t>
            </a:r>
          </a:p>
        </p:txBody>
      </p:sp>
    </p:spTree>
    <p:extLst>
      <p:ext uri="{BB962C8B-B14F-4D97-AF65-F5344CB8AC3E}">
        <p14:creationId xmlns:p14="http://schemas.microsoft.com/office/powerpoint/2010/main" val="136414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56324" y="585788"/>
            <a:ext cx="8061523" cy="539750"/>
          </a:xfrm>
        </p:spPr>
        <p:txBody>
          <a:bodyPr/>
          <a:lstStyle/>
          <a:p>
            <a:r>
              <a:rPr lang="sv-SE" altLang="sv-SE" sz="2000" dirty="0"/>
              <a:t>Fosforbalans i förhållande till djurtäthet på mjölkgården</a:t>
            </a:r>
            <a:r>
              <a:rPr lang="sv-SE" altLang="sv-SE" dirty="0"/>
              <a:t>, </a:t>
            </a:r>
            <a:br>
              <a:rPr lang="sv-SE" altLang="sv-SE" dirty="0"/>
            </a:br>
            <a:r>
              <a:rPr lang="sv-SE" altLang="sv-SE" sz="1600" dirty="0"/>
              <a:t>ca 1900 mjölkgårdar</a:t>
            </a:r>
            <a:br>
              <a:rPr lang="sv-SE" altLang="sv-SE" dirty="0"/>
            </a:br>
            <a:endParaRPr lang="sv-SE" dirty="0"/>
          </a:p>
        </p:txBody>
      </p:sp>
      <p:pic>
        <p:nvPicPr>
          <p:cNvPr id="15366" name="Picture 7" descr="Grafen visar att det finns ett samband mellan högre djurtäthet med ett ökat fosforöverskott." title="Fosforbalans i förhållande till djurtäthet på mjölkgå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1125538"/>
            <a:ext cx="741680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7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81491" y="623887"/>
            <a:ext cx="8061523" cy="539750"/>
          </a:xfrm>
        </p:spPr>
        <p:txBody>
          <a:bodyPr/>
          <a:lstStyle/>
          <a:p>
            <a:r>
              <a:rPr lang="sv-SE" altLang="sv-SE" sz="2000" dirty="0"/>
              <a:t>Fosforbalans i förhållande till djurtäthet på svingården, </a:t>
            </a:r>
            <a:br>
              <a:rPr lang="sv-SE" altLang="sv-SE" dirty="0"/>
            </a:br>
            <a:r>
              <a:rPr lang="sv-SE" altLang="sv-SE" sz="1600" dirty="0"/>
              <a:t>ca 480 svingårdar</a:t>
            </a:r>
            <a:br>
              <a:rPr lang="sv-SE" altLang="sv-SE" dirty="0"/>
            </a:br>
            <a:endParaRPr lang="sv-SE" dirty="0"/>
          </a:p>
        </p:txBody>
      </p:sp>
      <p:pic>
        <p:nvPicPr>
          <p:cNvPr id="16389" name="Picture 6" descr="Grafen visar att det finns ett samband mellan högre djurtäthet med ett ökat fosforöverskott." title="Fosforbalans i förhållande till djurtäthet på grisgår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557338"/>
            <a:ext cx="8208963"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969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2351584" y="332656"/>
            <a:ext cx="9183278" cy="539750"/>
          </a:xfrm>
        </p:spPr>
        <p:txBody>
          <a:bodyPr/>
          <a:lstStyle/>
          <a:p>
            <a:r>
              <a:rPr lang="sv-SE" sz="2400" dirty="0"/>
              <a:t>Fosforbalans i förhållande till djurtäthet, fjäderfägården</a:t>
            </a:r>
          </a:p>
        </p:txBody>
      </p:sp>
      <p:pic>
        <p:nvPicPr>
          <p:cNvPr id="9" name="Platshållare för innehåll 8" descr="Grafen visar att det finns ett sambnad mellan högre djurtäthet med ett ökat fosforöverskott." title="Fosforbalans i förhållande till djurtäthet på värphöns och kycklinggård "/>
          <p:cNvPicPr>
            <a:picLocks noGrp="1" noChangeAspect="1"/>
          </p:cNvPicPr>
          <p:nvPr>
            <p:ph idx="1"/>
          </p:nvPr>
        </p:nvPicPr>
        <p:blipFill>
          <a:blip r:embed="rId2"/>
          <a:stretch>
            <a:fillRect/>
          </a:stretch>
        </p:blipFill>
        <p:spPr>
          <a:xfrm>
            <a:off x="2135560" y="1206891"/>
            <a:ext cx="7776864" cy="5051240"/>
          </a:xfrm>
          <a:prstGeom prst="rect">
            <a:avLst/>
          </a:prstGeom>
        </p:spPr>
      </p:pic>
    </p:spTree>
    <p:extLst>
      <p:ext uri="{BB962C8B-B14F-4D97-AF65-F5344CB8AC3E}">
        <p14:creationId xmlns:p14="http://schemas.microsoft.com/office/powerpoint/2010/main" val="86586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Överskott av kalium på 20 vid odling av spannmål, 20 vid odling av spannmål och oljeväxter, 10 kilo vid odling av sockerbetor (var 4:e år), 40 kilo vid odling av potatis (var 4:e år) 10 kilo vid odling av vall (3 år av 6). " title="Rimlig kaliumbalans i klass I "/>
          <p:cNvSpPr>
            <a:spLocks noChangeArrowheads="1"/>
          </p:cNvSpPr>
          <p:nvPr/>
        </p:nvSpPr>
        <p:spPr bwMode="auto">
          <a:xfrm>
            <a:off x="5519937"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7" name="Rectangle 5" descr="Underskott av kalium på 10 vid odling av spannmål, 10 vid odling av spannmål och oljeväxter, -5 kilo vid odling av sockerbetor (var 4:e år), 20 kilo vid odling av potatis (var 4:e år) -15 kilo vid odling av vall (3 år av 6). " title="Rimlig kaliumbalans i klass II "/>
          <p:cNvSpPr>
            <a:spLocks noChangeArrowheads="1"/>
          </p:cNvSpPr>
          <p:nvPr/>
        </p:nvSpPr>
        <p:spPr bwMode="auto">
          <a:xfrm>
            <a:off x="6275862"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6" name="Rectangle 4" descr="Underskott av kalium på 10 vid odling av spannmål, 10 vid odling av spannmål och oljeväxter, 30 kilo vid odling av sockerbetor (var 4:e år), 10 kilo vid odling av potatis (var 4:e år) 45 kilo vid odling av vall (3 år av 6). " title="rimlig kaliumbalans i klass III "/>
          <p:cNvSpPr>
            <a:spLocks noChangeArrowheads="1"/>
          </p:cNvSpPr>
          <p:nvPr/>
        </p:nvSpPr>
        <p:spPr bwMode="auto">
          <a:xfrm>
            <a:off x="7032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dirty="0">
              <a:latin typeface="Times New Roman" pitchFamily="18" charset="0"/>
            </a:endParaRPr>
          </a:p>
        </p:txBody>
      </p:sp>
      <p:sp>
        <p:nvSpPr>
          <p:cNvPr id="12" name="Rectangle 3" descr="Underskott av kalium på 30 vid odling av spannmål, 30 vid odling av spannmål och oljeväxter, 50 kilo vid odling av sockerbetor (var 4:e år), 35 kilo vid odling av potatis (var 4:e år) 75 kilo vid odling av vall (3 år av 6). " title="Rimlig kaliumbalans vid medelavkastning i klass IVA "/>
          <p:cNvSpPr>
            <a:spLocks noChangeArrowheads="1"/>
          </p:cNvSpPr>
          <p:nvPr/>
        </p:nvSpPr>
        <p:spPr bwMode="auto">
          <a:xfrm>
            <a:off x="7818212" y="2358358"/>
            <a:ext cx="689742" cy="2366787"/>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4" name="Rectangle 2" descr="Underskott av kalium på 30 vid odling av spannmål, 30 vid odling av spannmål och oljeväxter, 55 kilo vid odling av sockerbetor (var 4:e år), 75 kilo vid odling av potatis (var 4:e år) 115 kilo vid odling av vall (3 år av 6). " title="Rimlig Kalium balans i klass V "/>
          <p:cNvSpPr>
            <a:spLocks noChangeArrowheads="1"/>
          </p:cNvSpPr>
          <p:nvPr/>
        </p:nvSpPr>
        <p:spPr bwMode="auto">
          <a:xfrm>
            <a:off x="8579962" y="2358358"/>
            <a:ext cx="684660" cy="2366787"/>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42" name="Text Box 10"/>
          <p:cNvSpPr txBox="1">
            <a:spLocks noChangeArrowheads="1"/>
          </p:cNvSpPr>
          <p:nvPr/>
        </p:nvSpPr>
        <p:spPr bwMode="auto">
          <a:xfrm>
            <a:off x="5735962" y="1499235"/>
            <a:ext cx="3672407"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spcBef>
                <a:spcPct val="0"/>
              </a:spcBef>
              <a:spcAft>
                <a:spcPct val="0"/>
              </a:spcAft>
              <a:buSzTx/>
              <a:buNone/>
              <a:defRPr/>
            </a:pPr>
            <a:r>
              <a:rPr lang="sv-SE" altLang="sv-SE" sz="2200" b="1" dirty="0">
                <a:latin typeface="Helvetica"/>
              </a:rPr>
              <a:t> </a:t>
            </a:r>
            <a:r>
              <a:rPr lang="sv-SE" altLang="sv-SE" sz="2200" dirty="0">
                <a:latin typeface="Helvetica"/>
              </a:rPr>
              <a:t>K</a:t>
            </a:r>
            <a:r>
              <a:rPr lang="sv-SE" altLang="sv-SE" sz="2200" dirty="0">
                <a:latin typeface="Helvetica"/>
                <a:cs typeface="Arial" panose="020B0604020202020204" pitchFamily="34" charset="0"/>
              </a:rPr>
              <a:t>-AL-värde</a:t>
            </a:r>
          </a:p>
          <a:p>
            <a:pPr fontAlgn="base">
              <a:spcBef>
                <a:spcPct val="0"/>
              </a:spcBef>
              <a:spcAft>
                <a:spcPct val="0"/>
              </a:spcAft>
              <a:buSzTx/>
              <a:buNone/>
              <a:defRPr/>
            </a:pPr>
            <a:r>
              <a:rPr lang="sv-SE" altLang="sv-SE" sz="2200" b="1" dirty="0">
                <a:solidFill>
                  <a:srgbClr val="A71930"/>
                </a:solidFill>
                <a:latin typeface="Helvetica"/>
              </a:rPr>
              <a:t>I   </a:t>
            </a:r>
            <a:r>
              <a:rPr lang="sv-SE" altLang="sv-SE" sz="2200" b="1" dirty="0">
                <a:latin typeface="Helvetica"/>
              </a:rPr>
              <a:t>     </a:t>
            </a:r>
            <a:r>
              <a:rPr lang="sv-SE" altLang="sv-SE" sz="2200" b="1" dirty="0">
                <a:solidFill>
                  <a:srgbClr val="DC5034"/>
                </a:solidFill>
                <a:latin typeface="Helvetica"/>
              </a:rPr>
              <a:t>II </a:t>
            </a:r>
            <a:r>
              <a:rPr lang="sv-SE" altLang="sv-SE" sz="2200" b="1" dirty="0">
                <a:latin typeface="Helvetica"/>
              </a:rPr>
              <a:t>      </a:t>
            </a:r>
            <a:r>
              <a:rPr lang="sv-SE" altLang="sv-SE" sz="2200" b="1" dirty="0">
                <a:solidFill>
                  <a:srgbClr val="D4BA00"/>
                </a:solidFill>
                <a:latin typeface="Helvetica"/>
              </a:rPr>
              <a:t>III</a:t>
            </a:r>
            <a:r>
              <a:rPr lang="sv-SE" altLang="sv-SE" sz="2200" b="1" dirty="0">
                <a:latin typeface="Helvetica"/>
              </a:rPr>
              <a:t>        </a:t>
            </a:r>
            <a:r>
              <a:rPr lang="sv-SE" altLang="sv-SE" sz="2200" b="1" dirty="0">
                <a:solidFill>
                  <a:srgbClr val="58A618"/>
                </a:solidFill>
                <a:latin typeface="Helvetica"/>
              </a:rPr>
              <a:t>IV  </a:t>
            </a:r>
            <a:r>
              <a:rPr lang="sv-SE" altLang="sv-SE" sz="2200" b="1" dirty="0">
                <a:latin typeface="Helvetica"/>
              </a:rPr>
              <a:t>    </a:t>
            </a:r>
            <a:r>
              <a:rPr lang="sv-SE" altLang="sv-SE" sz="2200" b="1" dirty="0">
                <a:solidFill>
                  <a:srgbClr val="0083BE"/>
                </a:solidFill>
                <a:latin typeface="Helvetica"/>
              </a:rPr>
              <a:t>V</a:t>
            </a:r>
          </a:p>
        </p:txBody>
      </p:sp>
      <p:sp>
        <p:nvSpPr>
          <p:cNvPr id="18440" name="Rectangle 8"/>
          <p:cNvSpPr>
            <a:spLocks noGrp="1" noChangeArrowheads="1"/>
          </p:cNvSpPr>
          <p:nvPr>
            <p:ph type="body" idx="1"/>
          </p:nvPr>
        </p:nvSpPr>
        <p:spPr>
          <a:xfrm>
            <a:off x="1950407" y="2270296"/>
            <a:ext cx="8259437" cy="3302886"/>
          </a:xfrm>
        </p:spPr>
        <p:txBody>
          <a:bodyPr/>
          <a:lstStyle/>
          <a:p>
            <a:pPr>
              <a:lnSpc>
                <a:spcPct val="170000"/>
              </a:lnSpc>
            </a:pPr>
            <a:r>
              <a:rPr lang="sv-SE" altLang="sv-SE" sz="2000" dirty="0">
                <a:solidFill>
                  <a:schemeClr val="tx1"/>
                </a:solidFill>
                <a:ea typeface="ＭＳ Ｐゴシック" pitchFamily="34" charset="-128"/>
                <a:cs typeface="Arial" panose="020B0604020202020204" pitchFamily="34" charset="0"/>
              </a:rPr>
              <a:t>Spannmål (7 ton) 	             </a:t>
            </a:r>
            <a:r>
              <a:rPr lang="sv-SE" altLang="sv-SE" sz="2000" dirty="0">
                <a:solidFill>
                  <a:schemeClr val="accent5">
                    <a:lumMod val="10000"/>
                  </a:schemeClr>
                </a:solidFill>
                <a:ea typeface="ＭＳ Ｐゴシック" pitchFamily="34" charset="-128"/>
                <a:cs typeface="Arial" panose="020B0604020202020204" pitchFamily="34" charset="0"/>
              </a:rPr>
              <a:t>20        10       -10      -30      -30 </a:t>
            </a:r>
          </a:p>
          <a:p>
            <a:pPr>
              <a:spcBef>
                <a:spcPts val="0"/>
              </a:spcBef>
            </a:pPr>
            <a:r>
              <a:rPr lang="sv-SE" altLang="sv-SE" sz="2000" dirty="0">
                <a:solidFill>
                  <a:schemeClr val="tx1"/>
                </a:solidFill>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ea typeface="ＭＳ Ｐゴシック" pitchFamily="34" charset="-128"/>
                <a:cs typeface="Arial" panose="020B0604020202020204" pitchFamily="34" charset="0"/>
              </a:rPr>
              <a:t>20        10       -10      -25      -30</a:t>
            </a:r>
            <a:endParaRPr lang="sv-SE" altLang="sv-SE" sz="2000" dirty="0">
              <a:solidFill>
                <a:schemeClr val="tx1"/>
              </a:solidFill>
              <a:ea typeface="ＭＳ Ｐゴシック" pitchFamily="34" charset="-128"/>
              <a:cs typeface="Arial" panose="020B0604020202020204" pitchFamily="34" charset="0"/>
            </a:endParaRPr>
          </a:p>
          <a:p>
            <a:pPr marL="0" indent="0">
              <a:spcBef>
                <a:spcPts val="0"/>
              </a:spcBef>
              <a:buNone/>
            </a:pPr>
            <a:r>
              <a:rPr lang="sv-SE" altLang="sv-SE" sz="2000" dirty="0">
                <a:solidFill>
                  <a:schemeClr val="tx1"/>
                </a:solidFill>
                <a:ea typeface="ＭＳ Ｐゴシック" pitchFamily="34" charset="-128"/>
                <a:cs typeface="Arial" panose="020B0604020202020204" pitchFamily="34" charset="0"/>
              </a:rPr>
              <a:t>     (4 ton var 4:e år)</a:t>
            </a:r>
          </a:p>
          <a:p>
            <a:pPr>
              <a:spcBef>
                <a:spcPts val="0"/>
              </a:spcBef>
            </a:pPr>
            <a:r>
              <a:rPr lang="sv-SE" altLang="sv-SE" sz="2000" dirty="0">
                <a:solidFill>
                  <a:schemeClr val="tx1"/>
                </a:solidFill>
                <a:ea typeface="ＭＳ Ｐゴシック" pitchFamily="34" charset="-128"/>
                <a:cs typeface="Arial" panose="020B0604020202020204" pitchFamily="34" charset="0"/>
              </a:rPr>
              <a:t>Sockerbetor                            </a:t>
            </a:r>
            <a:r>
              <a:rPr lang="sv-SE" altLang="sv-SE" sz="2000" dirty="0">
                <a:solidFill>
                  <a:schemeClr val="accent5">
                    <a:lumMod val="10000"/>
                  </a:schemeClr>
                </a:solidFill>
                <a:ea typeface="ＭＳ Ｐゴシック" pitchFamily="34" charset="-128"/>
                <a:cs typeface="Arial" panose="020B0604020202020204" pitchFamily="34" charset="0"/>
              </a:rPr>
              <a:t>20         5        -20     -40      -45</a:t>
            </a:r>
          </a:p>
          <a:p>
            <a:pPr marL="0" indent="0">
              <a:spcBef>
                <a:spcPts val="0"/>
              </a:spcBef>
              <a:buNone/>
            </a:pPr>
            <a:r>
              <a:rPr lang="sv-SE" altLang="sv-SE" sz="2000" dirty="0">
                <a:solidFill>
                  <a:schemeClr val="tx1"/>
                </a:solidFill>
                <a:ea typeface="ＭＳ Ｐゴシック" pitchFamily="34" charset="-128"/>
                <a:cs typeface="Arial" panose="020B0604020202020204" pitchFamily="34" charset="0"/>
              </a:rPr>
              <a:t>     (60 ton var 4:e år) </a:t>
            </a:r>
          </a:p>
          <a:p>
            <a:pPr>
              <a:lnSpc>
                <a:spcPct val="170000"/>
              </a:lnSpc>
            </a:pPr>
            <a:r>
              <a:rPr lang="sv-SE" altLang="sv-SE" sz="2000" dirty="0">
                <a:solidFill>
                  <a:schemeClr val="tx1"/>
                </a:solidFill>
                <a:ea typeface="ＭＳ Ｐゴシック" pitchFamily="34" charset="-128"/>
                <a:cs typeface="Arial" panose="020B0604020202020204" pitchFamily="34" charset="0"/>
              </a:rPr>
              <a:t>Potatis (40 ton var 4:e år )     </a:t>
            </a:r>
            <a:r>
              <a:rPr lang="sv-SE" altLang="sv-SE" sz="2000" dirty="0">
                <a:solidFill>
                  <a:schemeClr val="accent5">
                    <a:lumMod val="10000"/>
                  </a:schemeClr>
                </a:solidFill>
                <a:ea typeface="ＭＳ Ｐゴシック" pitchFamily="34" charset="-128"/>
                <a:cs typeface="Arial" panose="020B0604020202020204" pitchFamily="34" charset="0"/>
              </a:rPr>
              <a:t>40        20       -10     -35       -75</a:t>
            </a:r>
          </a:p>
          <a:p>
            <a:pPr marL="0" indent="0">
              <a:lnSpc>
                <a:spcPct val="170000"/>
              </a:lnSpc>
              <a:buNone/>
            </a:pPr>
            <a:r>
              <a:rPr lang="sv-SE" altLang="sv-SE" sz="2000" dirty="0">
                <a:solidFill>
                  <a:schemeClr val="tx1"/>
                </a:solidFill>
                <a:latin typeface="+mj-lt"/>
                <a:ea typeface="ＭＳ Ｐゴシック" pitchFamily="34" charset="-128"/>
                <a:cs typeface="Arial" panose="020B0604020202020204" pitchFamily="34" charset="0"/>
              </a:rPr>
              <a:t>	   	</a:t>
            </a:r>
            <a:endParaRPr lang="sv-SE" altLang="sv-SE" sz="2000" dirty="0">
              <a:solidFill>
                <a:schemeClr val="accent5">
                  <a:lumMod val="10000"/>
                </a:schemeClr>
              </a:solidFill>
              <a:latin typeface="+mj-lt"/>
              <a:ea typeface="ＭＳ Ｐゴシック" pitchFamily="34" charset="-128"/>
              <a:cs typeface="Arial" panose="020B0604020202020204" pitchFamily="34" charset="0"/>
            </a:endParaRPr>
          </a:p>
        </p:txBody>
      </p:sp>
      <p:sp>
        <p:nvSpPr>
          <p:cNvPr id="18441" name="Text Box 9"/>
          <p:cNvSpPr txBox="1">
            <a:spLocks noChangeArrowheads="1"/>
          </p:cNvSpPr>
          <p:nvPr/>
        </p:nvSpPr>
        <p:spPr bwMode="auto">
          <a:xfrm>
            <a:off x="2279455" y="1372448"/>
            <a:ext cx="4098925"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dirty="0">
                <a:latin typeface="Helvetica"/>
                <a:cs typeface="Arial" panose="020B0604020202020204" pitchFamily="34" charset="0"/>
              </a:rPr>
              <a:t>   Växtföljd         </a:t>
            </a:r>
          </a:p>
        </p:txBody>
      </p:sp>
      <p:sp>
        <p:nvSpPr>
          <p:cNvPr id="11" name="Rectangle 7"/>
          <p:cNvSpPr>
            <a:spLocks noGrp="1" noChangeArrowheads="1"/>
          </p:cNvSpPr>
          <p:nvPr>
            <p:ph type="title"/>
          </p:nvPr>
        </p:nvSpPr>
        <p:spPr>
          <a:xfrm>
            <a:off x="1853967" y="290307"/>
            <a:ext cx="9579383" cy="685800"/>
          </a:xfrm>
        </p:spPr>
        <p:txBody>
          <a:bodyPr/>
          <a:lstStyle/>
          <a:p>
            <a:r>
              <a:rPr lang="sv-SE" sz="2200" dirty="0">
                <a:solidFill>
                  <a:schemeClr val="tx1"/>
                </a:solidFill>
                <a:ea typeface="ＭＳ Ｐゴシック" pitchFamily="34" charset="-128"/>
              </a:rPr>
              <a:t>Baserat </a:t>
            </a:r>
            <a:r>
              <a:rPr lang="sv-SE" sz="2200" dirty="0"/>
              <a:t>på gödsling enligt Jordbruksverkets gödslingsrekommendationer till aktuell skördenivå</a:t>
            </a:r>
            <a:r>
              <a:rPr lang="sv-SE" altLang="sv-SE" sz="2200" dirty="0">
                <a:solidFill>
                  <a:srgbClr val="0066CC"/>
                </a:solidFill>
                <a:ea typeface="ＭＳ Ｐゴシック" pitchFamily="34" charset="-128"/>
              </a:rPr>
              <a:t> </a:t>
            </a:r>
          </a:p>
        </p:txBody>
      </p:sp>
    </p:spTree>
    <p:extLst>
      <p:ext uri="{BB962C8B-B14F-4D97-AF65-F5344CB8AC3E}">
        <p14:creationId xmlns:p14="http://schemas.microsoft.com/office/powerpoint/2010/main" val="38845696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33030" y="493449"/>
            <a:ext cx="8061523" cy="539750"/>
          </a:xfrm>
        </p:spPr>
        <p:txBody>
          <a:bodyPr/>
          <a:lstStyle/>
          <a:p>
            <a:r>
              <a:rPr lang="sv-SE" altLang="sv-SE" sz="2000" dirty="0"/>
              <a:t>Kaliumbalans i förhållande till djurtäthet på mjölkgården</a:t>
            </a:r>
            <a:r>
              <a:rPr lang="sv-SE" altLang="sv-SE" dirty="0"/>
              <a:t>,</a:t>
            </a:r>
            <a:br>
              <a:rPr lang="sv-SE" altLang="sv-SE" dirty="0"/>
            </a:br>
            <a:r>
              <a:rPr lang="sv-SE" altLang="sv-SE" sz="1600" dirty="0"/>
              <a:t>ca 1900 mjölkgårdar</a:t>
            </a:r>
            <a:br>
              <a:rPr lang="sv-SE" altLang="sv-SE" sz="1600" dirty="0"/>
            </a:br>
            <a:endParaRPr lang="sv-SE" dirty="0"/>
          </a:p>
        </p:txBody>
      </p:sp>
      <p:pic>
        <p:nvPicPr>
          <p:cNvPr id="19461" name="Picture 6" descr="Grafen visar att det finns ett sambnad mellan högre djurtäthet med ett ökat kaliumöverskott." title="Samband mellan kaliumbalans och djurtäthet på en mjölkgår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268413"/>
            <a:ext cx="7761288"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122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55688" y="554832"/>
            <a:ext cx="8061523" cy="539750"/>
          </a:xfrm>
        </p:spPr>
        <p:txBody>
          <a:bodyPr/>
          <a:lstStyle/>
          <a:p>
            <a:r>
              <a:rPr lang="sv-SE" altLang="sv-SE" sz="2000" dirty="0"/>
              <a:t>Kaliumbalans i förhållande till djurtäthet på svingården, </a:t>
            </a:r>
            <a:br>
              <a:rPr lang="sv-SE" altLang="sv-SE" dirty="0"/>
            </a:br>
            <a:r>
              <a:rPr lang="sv-SE" altLang="sv-SE" sz="1600" dirty="0"/>
              <a:t>ca 480 svingårdar</a:t>
            </a:r>
            <a:br>
              <a:rPr lang="sv-SE" altLang="sv-SE" dirty="0"/>
            </a:br>
            <a:endParaRPr lang="sv-SE" dirty="0"/>
          </a:p>
        </p:txBody>
      </p:sp>
      <p:pic>
        <p:nvPicPr>
          <p:cNvPr id="20485" name="Picture 6" descr="Grafen visar ett ökat samband mellan högre kaliumöverskott vid en högre djurtäthet.  " title="Samband mellan kaliumbalans och djurtäthet på en grisgå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700213"/>
            <a:ext cx="8135937"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485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ihandsfigur 12">
            <a:extLst>
              <a:ext uri="{FF2B5EF4-FFF2-40B4-BE49-F238E27FC236}">
                <a16:creationId xmlns:a16="http://schemas.microsoft.com/office/drawing/2014/main" id="{2EA98A90-AC98-1460-0C9C-09C6ED427D56}"/>
              </a:ext>
            </a:extLst>
          </p:cNvPr>
          <p:cNvSpPr/>
          <p:nvPr/>
        </p:nvSpPr>
        <p:spPr>
          <a:xfrm>
            <a:off x="9339923" y="1395178"/>
            <a:ext cx="1776283" cy="2049422"/>
          </a:xfrm>
          <a:custGeom>
            <a:avLst/>
            <a:gdLst>
              <a:gd name="connsiteX0" fmla="*/ 0 w 2343655"/>
              <a:gd name="connsiteY0" fmla="*/ 0 h 2704039"/>
              <a:gd name="connsiteX1" fmla="*/ 2343656 w 2343655"/>
              <a:gd name="connsiteY1" fmla="*/ 1352020 h 2704039"/>
              <a:gd name="connsiteX2" fmla="*/ 0 w 2343655"/>
              <a:gd name="connsiteY2" fmla="*/ 2704040 h 2704039"/>
              <a:gd name="connsiteX3" fmla="*/ 0 w 2343655"/>
              <a:gd name="connsiteY3" fmla="*/ 0 h 2704039"/>
            </a:gdLst>
            <a:ahLst/>
            <a:cxnLst>
              <a:cxn ang="0">
                <a:pos x="connsiteX0" y="connsiteY0"/>
              </a:cxn>
              <a:cxn ang="0">
                <a:pos x="connsiteX1" y="connsiteY1"/>
              </a:cxn>
              <a:cxn ang="0">
                <a:pos x="connsiteX2" y="connsiteY2"/>
              </a:cxn>
              <a:cxn ang="0">
                <a:pos x="connsiteX3" y="connsiteY3"/>
              </a:cxn>
            </a:cxnLst>
            <a:rect l="l" t="t" r="r" b="b"/>
            <a:pathLst>
              <a:path w="2343655" h="2704039">
                <a:moveTo>
                  <a:pt x="0" y="0"/>
                </a:moveTo>
                <a:cubicBezTo>
                  <a:pt x="966576" y="0"/>
                  <a:pt x="1860368" y="515194"/>
                  <a:pt x="2343656" y="1352020"/>
                </a:cubicBezTo>
                <a:lnTo>
                  <a:pt x="0" y="2704040"/>
                </a:lnTo>
                <a:lnTo>
                  <a:pt x="0" y="0"/>
                </a:lnTo>
                <a:close/>
              </a:path>
            </a:pathLst>
          </a:custGeom>
          <a:solidFill>
            <a:srgbClr val="285468"/>
          </a:solidFill>
          <a:ln w="21827" cap="flat">
            <a:solidFill>
              <a:srgbClr val="FFFFFF"/>
            </a:solidFill>
            <a:prstDash val="solid"/>
            <a:round/>
          </a:ln>
        </p:spPr>
        <p:txBody>
          <a:bodyPr rtlCol="0" anchor="ctr"/>
          <a:lstStyle/>
          <a:p>
            <a:endParaRPr lang="sv-SE" dirty="0"/>
          </a:p>
        </p:txBody>
      </p:sp>
      <p:sp>
        <p:nvSpPr>
          <p:cNvPr id="32" name="Frihandsfigur 31">
            <a:extLst>
              <a:ext uri="{FF2B5EF4-FFF2-40B4-BE49-F238E27FC236}">
                <a16:creationId xmlns:a16="http://schemas.microsoft.com/office/drawing/2014/main" id="{27D15371-429A-4A6B-0615-8DFF828AC149}"/>
              </a:ext>
            </a:extLst>
          </p:cNvPr>
          <p:cNvSpPr/>
          <p:nvPr/>
        </p:nvSpPr>
        <p:spPr>
          <a:xfrm>
            <a:off x="9339923" y="2422096"/>
            <a:ext cx="2051001" cy="2050525"/>
          </a:xfrm>
          <a:custGeom>
            <a:avLst/>
            <a:gdLst>
              <a:gd name="connsiteX0" fmla="*/ 2343656 w 2706121"/>
              <a:gd name="connsiteY0" fmla="*/ 0 h 2705494"/>
              <a:gd name="connsiteX1" fmla="*/ 2343656 w 2706121"/>
              <a:gd name="connsiteY1" fmla="*/ 2705495 h 2705494"/>
              <a:gd name="connsiteX2" fmla="*/ 0 w 2706121"/>
              <a:gd name="connsiteY2" fmla="*/ 1353475 h 2705494"/>
              <a:gd name="connsiteX3" fmla="*/ 2343656 w 2706121"/>
              <a:gd name="connsiteY3" fmla="*/ 0 h 2705494"/>
            </a:gdLst>
            <a:ahLst/>
            <a:cxnLst>
              <a:cxn ang="0">
                <a:pos x="connsiteX0" y="connsiteY0"/>
              </a:cxn>
              <a:cxn ang="0">
                <a:pos x="connsiteX1" y="connsiteY1"/>
              </a:cxn>
              <a:cxn ang="0">
                <a:pos x="connsiteX2" y="connsiteY2"/>
              </a:cxn>
              <a:cxn ang="0">
                <a:pos x="connsiteX3" y="connsiteY3"/>
              </a:cxn>
            </a:cxnLst>
            <a:rect l="l" t="t" r="r" b="b"/>
            <a:pathLst>
              <a:path w="2706121" h="2705494">
                <a:moveTo>
                  <a:pt x="2343656" y="0"/>
                </a:moveTo>
                <a:cubicBezTo>
                  <a:pt x="2826943" y="836826"/>
                  <a:pt x="2826943" y="1868669"/>
                  <a:pt x="2343656" y="2705495"/>
                </a:cubicBezTo>
                <a:lnTo>
                  <a:pt x="0" y="1353475"/>
                </a:lnTo>
                <a:lnTo>
                  <a:pt x="2343656" y="0"/>
                </a:lnTo>
                <a:close/>
              </a:path>
            </a:pathLst>
          </a:custGeom>
          <a:solidFill>
            <a:srgbClr val="C5DCE6"/>
          </a:solidFill>
          <a:ln w="21827" cap="flat">
            <a:solidFill>
              <a:srgbClr val="FFFFFF"/>
            </a:solidFill>
            <a:prstDash val="solid"/>
            <a:round/>
          </a:ln>
        </p:spPr>
        <p:txBody>
          <a:bodyPr rtlCol="0" anchor="ctr"/>
          <a:lstStyle/>
          <a:p>
            <a:endParaRPr lang="sv-SE"/>
          </a:p>
        </p:txBody>
      </p:sp>
      <p:sp>
        <p:nvSpPr>
          <p:cNvPr id="33" name="Frihandsfigur 32">
            <a:extLst>
              <a:ext uri="{FF2B5EF4-FFF2-40B4-BE49-F238E27FC236}">
                <a16:creationId xmlns:a16="http://schemas.microsoft.com/office/drawing/2014/main" id="{97B3237A-B9D8-61A6-7DFB-871343C8CA6F}"/>
              </a:ext>
            </a:extLst>
          </p:cNvPr>
          <p:cNvSpPr/>
          <p:nvPr/>
        </p:nvSpPr>
        <p:spPr>
          <a:xfrm>
            <a:off x="9339923" y="3445704"/>
            <a:ext cx="1776283" cy="2050525"/>
          </a:xfrm>
          <a:custGeom>
            <a:avLst/>
            <a:gdLst>
              <a:gd name="connsiteX0" fmla="*/ 2343656 w 2343655"/>
              <a:gd name="connsiteY0" fmla="*/ 1353476 h 2705494"/>
              <a:gd name="connsiteX1" fmla="*/ 0 w 2343655"/>
              <a:gd name="connsiteY1" fmla="*/ 2705495 h 2705494"/>
              <a:gd name="connsiteX2" fmla="*/ 0 w 2343655"/>
              <a:gd name="connsiteY2" fmla="*/ 0 h 2705494"/>
              <a:gd name="connsiteX3" fmla="*/ 2343656 w 2343655"/>
              <a:gd name="connsiteY3" fmla="*/ 1353476 h 2705494"/>
            </a:gdLst>
            <a:ahLst/>
            <a:cxnLst>
              <a:cxn ang="0">
                <a:pos x="connsiteX0" y="connsiteY0"/>
              </a:cxn>
              <a:cxn ang="0">
                <a:pos x="connsiteX1" y="connsiteY1"/>
              </a:cxn>
              <a:cxn ang="0">
                <a:pos x="connsiteX2" y="connsiteY2"/>
              </a:cxn>
              <a:cxn ang="0">
                <a:pos x="connsiteX3" y="connsiteY3"/>
              </a:cxn>
            </a:cxnLst>
            <a:rect l="l" t="t" r="r" b="b"/>
            <a:pathLst>
              <a:path w="2343655" h="2705494">
                <a:moveTo>
                  <a:pt x="2343656" y="1353476"/>
                </a:moveTo>
                <a:cubicBezTo>
                  <a:pt x="1860368" y="2190302"/>
                  <a:pt x="966576" y="2705495"/>
                  <a:pt x="0" y="2705495"/>
                </a:cubicBezTo>
                <a:lnTo>
                  <a:pt x="0" y="0"/>
                </a:lnTo>
                <a:lnTo>
                  <a:pt x="2343656" y="1353476"/>
                </a:lnTo>
                <a:close/>
              </a:path>
            </a:pathLst>
          </a:custGeom>
          <a:solidFill>
            <a:srgbClr val="A71A31"/>
          </a:solidFill>
          <a:ln w="21827" cap="flat">
            <a:solidFill>
              <a:srgbClr val="FFFFFF"/>
            </a:solidFill>
            <a:prstDash val="solid"/>
            <a:round/>
          </a:ln>
        </p:spPr>
        <p:txBody>
          <a:bodyPr rtlCol="0" anchor="ctr"/>
          <a:lstStyle/>
          <a:p>
            <a:endParaRPr lang="sv-SE"/>
          </a:p>
        </p:txBody>
      </p:sp>
      <p:sp>
        <p:nvSpPr>
          <p:cNvPr id="34" name="Frihandsfigur 33">
            <a:extLst>
              <a:ext uri="{FF2B5EF4-FFF2-40B4-BE49-F238E27FC236}">
                <a16:creationId xmlns:a16="http://schemas.microsoft.com/office/drawing/2014/main" id="{E64D8E6B-850C-4413-E34B-0B8C23BE792B}"/>
              </a:ext>
            </a:extLst>
          </p:cNvPr>
          <p:cNvSpPr/>
          <p:nvPr/>
        </p:nvSpPr>
        <p:spPr>
          <a:xfrm>
            <a:off x="7563639" y="3447911"/>
            <a:ext cx="1776283" cy="2049422"/>
          </a:xfrm>
          <a:custGeom>
            <a:avLst/>
            <a:gdLst>
              <a:gd name="connsiteX0" fmla="*/ 2343656 w 2343655"/>
              <a:gd name="connsiteY0" fmla="*/ 2704040 h 2704039"/>
              <a:gd name="connsiteX1" fmla="*/ 0 w 2343655"/>
              <a:gd name="connsiteY1" fmla="*/ 1352020 h 2704039"/>
              <a:gd name="connsiteX2" fmla="*/ 2343656 w 2343655"/>
              <a:gd name="connsiteY2" fmla="*/ 0 h 2704039"/>
              <a:gd name="connsiteX3" fmla="*/ 2343656 w 2343655"/>
              <a:gd name="connsiteY3" fmla="*/ 2704040 h 2704039"/>
            </a:gdLst>
            <a:ahLst/>
            <a:cxnLst>
              <a:cxn ang="0">
                <a:pos x="connsiteX0" y="connsiteY0"/>
              </a:cxn>
              <a:cxn ang="0">
                <a:pos x="connsiteX1" y="connsiteY1"/>
              </a:cxn>
              <a:cxn ang="0">
                <a:pos x="connsiteX2" y="connsiteY2"/>
              </a:cxn>
              <a:cxn ang="0">
                <a:pos x="connsiteX3" y="connsiteY3"/>
              </a:cxn>
            </a:cxnLst>
            <a:rect l="l" t="t" r="r" b="b"/>
            <a:pathLst>
              <a:path w="2343655" h="2704039">
                <a:moveTo>
                  <a:pt x="2343656" y="2704040"/>
                </a:moveTo>
                <a:cubicBezTo>
                  <a:pt x="1377080" y="2704040"/>
                  <a:pt x="483288" y="2188846"/>
                  <a:pt x="0" y="1352020"/>
                </a:cubicBezTo>
                <a:lnTo>
                  <a:pt x="2343656" y="0"/>
                </a:lnTo>
                <a:lnTo>
                  <a:pt x="2343656" y="2704040"/>
                </a:lnTo>
                <a:close/>
              </a:path>
            </a:pathLst>
          </a:custGeom>
          <a:solidFill>
            <a:srgbClr val="C54120"/>
          </a:solidFill>
          <a:ln w="21827" cap="flat">
            <a:solidFill>
              <a:srgbClr val="FFFFFF"/>
            </a:solidFill>
            <a:prstDash val="solid"/>
            <a:round/>
          </a:ln>
        </p:spPr>
        <p:txBody>
          <a:bodyPr rtlCol="0" anchor="ctr"/>
          <a:lstStyle/>
          <a:p>
            <a:endParaRPr lang="sv-SE"/>
          </a:p>
        </p:txBody>
      </p:sp>
      <p:sp>
        <p:nvSpPr>
          <p:cNvPr id="35" name="Frihandsfigur 34">
            <a:extLst>
              <a:ext uri="{FF2B5EF4-FFF2-40B4-BE49-F238E27FC236}">
                <a16:creationId xmlns:a16="http://schemas.microsoft.com/office/drawing/2014/main" id="{EE840F6A-9496-9B32-0D1F-1780E1CA7887}"/>
              </a:ext>
            </a:extLst>
          </p:cNvPr>
          <p:cNvSpPr/>
          <p:nvPr/>
        </p:nvSpPr>
        <p:spPr>
          <a:xfrm>
            <a:off x="7288922" y="2420993"/>
            <a:ext cx="2051001" cy="2050526"/>
          </a:xfrm>
          <a:custGeom>
            <a:avLst/>
            <a:gdLst>
              <a:gd name="connsiteX0" fmla="*/ 362466 w 2706121"/>
              <a:gd name="connsiteY0" fmla="*/ 2705495 h 2705495"/>
              <a:gd name="connsiteX1" fmla="*/ 362466 w 2706121"/>
              <a:gd name="connsiteY1" fmla="*/ 0 h 2705495"/>
              <a:gd name="connsiteX2" fmla="*/ 2706122 w 2706121"/>
              <a:gd name="connsiteY2" fmla="*/ 1352020 h 2705495"/>
              <a:gd name="connsiteX3" fmla="*/ 362466 w 2706121"/>
              <a:gd name="connsiteY3" fmla="*/ 2705495 h 2705495"/>
            </a:gdLst>
            <a:ahLst/>
            <a:cxnLst>
              <a:cxn ang="0">
                <a:pos x="connsiteX0" y="connsiteY0"/>
              </a:cxn>
              <a:cxn ang="0">
                <a:pos x="connsiteX1" y="connsiteY1"/>
              </a:cxn>
              <a:cxn ang="0">
                <a:pos x="connsiteX2" y="connsiteY2"/>
              </a:cxn>
              <a:cxn ang="0">
                <a:pos x="connsiteX3" y="connsiteY3"/>
              </a:cxn>
            </a:cxnLst>
            <a:rect l="l" t="t" r="r" b="b"/>
            <a:pathLst>
              <a:path w="2706121" h="2705495">
                <a:moveTo>
                  <a:pt x="362466" y="2705495"/>
                </a:moveTo>
                <a:cubicBezTo>
                  <a:pt x="-120822" y="1868669"/>
                  <a:pt x="-120822" y="836826"/>
                  <a:pt x="362466" y="0"/>
                </a:cubicBezTo>
                <a:lnTo>
                  <a:pt x="2706122" y="1352020"/>
                </a:lnTo>
                <a:lnTo>
                  <a:pt x="362466" y="2705495"/>
                </a:lnTo>
                <a:close/>
              </a:path>
            </a:pathLst>
          </a:custGeom>
          <a:solidFill>
            <a:srgbClr val="F0EBDA"/>
          </a:solidFill>
          <a:ln w="21827" cap="flat">
            <a:solidFill>
              <a:srgbClr val="FFFFFF"/>
            </a:solidFill>
            <a:prstDash val="solid"/>
            <a:round/>
          </a:ln>
        </p:spPr>
        <p:txBody>
          <a:bodyPr rtlCol="0" anchor="ctr"/>
          <a:lstStyle/>
          <a:p>
            <a:endParaRPr lang="sv-SE"/>
          </a:p>
        </p:txBody>
      </p:sp>
      <p:sp>
        <p:nvSpPr>
          <p:cNvPr id="36" name="Frihandsfigur 35">
            <a:extLst>
              <a:ext uri="{FF2B5EF4-FFF2-40B4-BE49-F238E27FC236}">
                <a16:creationId xmlns:a16="http://schemas.microsoft.com/office/drawing/2014/main" id="{2F6D23A9-2EB7-E17A-67AA-D79D98F15C80}"/>
              </a:ext>
            </a:extLst>
          </p:cNvPr>
          <p:cNvSpPr/>
          <p:nvPr/>
        </p:nvSpPr>
        <p:spPr>
          <a:xfrm>
            <a:off x="7563639" y="1397385"/>
            <a:ext cx="1776283" cy="2050526"/>
          </a:xfrm>
          <a:custGeom>
            <a:avLst/>
            <a:gdLst>
              <a:gd name="connsiteX0" fmla="*/ 0 w 2343655"/>
              <a:gd name="connsiteY0" fmla="*/ 1352020 h 2705495"/>
              <a:gd name="connsiteX1" fmla="*/ 2343656 w 2343655"/>
              <a:gd name="connsiteY1" fmla="*/ 0 h 2705495"/>
              <a:gd name="connsiteX2" fmla="*/ 2343656 w 2343655"/>
              <a:gd name="connsiteY2" fmla="*/ 2705495 h 2705495"/>
              <a:gd name="connsiteX3" fmla="*/ 0 w 2343655"/>
              <a:gd name="connsiteY3" fmla="*/ 1352020 h 2705495"/>
            </a:gdLst>
            <a:ahLst/>
            <a:cxnLst>
              <a:cxn ang="0">
                <a:pos x="connsiteX0" y="connsiteY0"/>
              </a:cxn>
              <a:cxn ang="0">
                <a:pos x="connsiteX1" y="connsiteY1"/>
              </a:cxn>
              <a:cxn ang="0">
                <a:pos x="connsiteX2" y="connsiteY2"/>
              </a:cxn>
              <a:cxn ang="0">
                <a:pos x="connsiteX3" y="connsiteY3"/>
              </a:cxn>
            </a:cxnLst>
            <a:rect l="l" t="t" r="r" b="b"/>
            <a:pathLst>
              <a:path w="2343655" h="2705495">
                <a:moveTo>
                  <a:pt x="0" y="1352020"/>
                </a:moveTo>
                <a:cubicBezTo>
                  <a:pt x="483288" y="515194"/>
                  <a:pt x="1377080" y="0"/>
                  <a:pt x="2343656" y="0"/>
                </a:cubicBezTo>
                <a:lnTo>
                  <a:pt x="2343656" y="2705495"/>
                </a:lnTo>
                <a:lnTo>
                  <a:pt x="0" y="1352020"/>
                </a:lnTo>
                <a:close/>
              </a:path>
            </a:pathLst>
          </a:custGeom>
          <a:solidFill>
            <a:srgbClr val="E9CF06"/>
          </a:solidFill>
          <a:ln w="21827" cap="flat">
            <a:solidFill>
              <a:srgbClr val="FFFFFF"/>
            </a:solidFill>
            <a:prstDash val="solid"/>
            <a:round/>
          </a:ln>
        </p:spPr>
        <p:txBody>
          <a:bodyPr rtlCol="0" anchor="ctr"/>
          <a:lstStyle/>
          <a:p>
            <a:endParaRPr lang="sv-SE"/>
          </a:p>
        </p:txBody>
      </p:sp>
      <p:sp>
        <p:nvSpPr>
          <p:cNvPr id="16" name="textruta 15">
            <a:extLst>
              <a:ext uri="{FF2B5EF4-FFF2-40B4-BE49-F238E27FC236}">
                <a16:creationId xmlns:a16="http://schemas.microsoft.com/office/drawing/2014/main" id="{2A876A5E-555B-6EB7-2C86-8BB7DA4AFBD5}"/>
              </a:ext>
            </a:extLst>
          </p:cNvPr>
          <p:cNvSpPr txBox="1"/>
          <p:nvPr/>
        </p:nvSpPr>
        <p:spPr>
          <a:xfrm>
            <a:off x="2379218" y="333058"/>
            <a:ext cx="9196658" cy="430887"/>
          </a:xfrm>
          <a:prstGeom prst="rect">
            <a:avLst/>
          </a:prstGeom>
          <a:noFill/>
        </p:spPr>
        <p:txBody>
          <a:bodyPr wrap="square" lIns="0" tIns="0" rIns="0" bIns="0">
            <a:spAutoFit/>
          </a:bodyPr>
          <a:lstStyle/>
          <a:p>
            <a:pPr algn="r"/>
            <a:r>
              <a:rPr lang="sv-SE" sz="2800" b="1" dirty="0">
                <a:solidFill>
                  <a:srgbClr val="285468"/>
                </a:solidFill>
                <a:latin typeface="+mj-lt"/>
                <a:cs typeface="Calibri" panose="020F0502020204030204" pitchFamily="34" charset="0"/>
              </a:rPr>
              <a:t>Hållbarhetsanalysen: 21 indikatorer i sex grupper </a:t>
            </a:r>
          </a:p>
        </p:txBody>
      </p:sp>
      <p:sp>
        <p:nvSpPr>
          <p:cNvPr id="316" name="textruta 315">
            <a:extLst>
              <a:ext uri="{FF2B5EF4-FFF2-40B4-BE49-F238E27FC236}">
                <a16:creationId xmlns:a16="http://schemas.microsoft.com/office/drawing/2014/main" id="{3183FFC7-D45B-E68F-6771-A1699A677E36}"/>
              </a:ext>
            </a:extLst>
          </p:cNvPr>
          <p:cNvSpPr txBox="1"/>
          <p:nvPr/>
        </p:nvSpPr>
        <p:spPr>
          <a:xfrm>
            <a:off x="3968433" y="5486453"/>
            <a:ext cx="2548946" cy="810478"/>
          </a:xfrm>
          <a:prstGeom prst="rect">
            <a:avLst/>
          </a:prstGeom>
          <a:noFill/>
        </p:spPr>
        <p:txBody>
          <a:bodyPr wrap="square" lIns="0" tIns="0" rIns="0" bIns="0" rtlCol="0">
            <a:spAutoFit/>
          </a:bodyPr>
          <a:lstStyle/>
          <a:p>
            <a:pPr>
              <a:spcAft>
                <a:spcPts val="800"/>
              </a:spcAft>
            </a:pPr>
            <a:r>
              <a:rPr lang="sv-SE" b="1" dirty="0">
                <a:solidFill>
                  <a:srgbClr val="285468"/>
                </a:solidFill>
                <a:latin typeface="+mj-lt"/>
                <a:cs typeface="Calibri" panose="020F0502020204030204" pitchFamily="34" charset="0"/>
              </a:rPr>
              <a:t>6. Växtskydd</a:t>
            </a:r>
            <a:r>
              <a:rPr lang="sv-SE" dirty="0">
                <a:solidFill>
                  <a:srgbClr val="285468"/>
                </a:solidFill>
                <a:latin typeface="+mj-lt"/>
                <a:cs typeface="Calibri" panose="020F0502020204030204" pitchFamily="34" charset="0"/>
              </a:rPr>
              <a:t> </a:t>
            </a:r>
          </a:p>
          <a:p>
            <a:pPr marL="342900" indent="-342900">
              <a:buFont typeface="Arial" panose="020B0604020202020204" pitchFamily="34" charset="0"/>
              <a:buChar char="•"/>
            </a:pPr>
            <a:r>
              <a:rPr lang="sv-SE" sz="1400" dirty="0">
                <a:solidFill>
                  <a:srgbClr val="285468"/>
                </a:solidFill>
                <a:latin typeface="+mj-lt"/>
                <a:cs typeface="Calibri" panose="020F0502020204030204" pitchFamily="34" charset="0"/>
              </a:rPr>
              <a:t>Frågor om hantering</a:t>
            </a:r>
          </a:p>
          <a:p>
            <a:pPr marL="342900" indent="-342900">
              <a:buFont typeface="Arial" panose="020B0604020202020204" pitchFamily="34" charset="0"/>
              <a:buChar char="•"/>
            </a:pPr>
            <a:r>
              <a:rPr lang="sv-SE" sz="1400" dirty="0">
                <a:solidFill>
                  <a:srgbClr val="285468"/>
                </a:solidFill>
                <a:latin typeface="+mj-lt"/>
                <a:cs typeface="Calibri" panose="020F0502020204030204" pitchFamily="34" charset="0"/>
              </a:rPr>
              <a:t>Frågor om IPM</a:t>
            </a:r>
          </a:p>
        </p:txBody>
      </p:sp>
      <p:sp>
        <p:nvSpPr>
          <p:cNvPr id="317" name="textruta 316">
            <a:extLst>
              <a:ext uri="{FF2B5EF4-FFF2-40B4-BE49-F238E27FC236}">
                <a16:creationId xmlns:a16="http://schemas.microsoft.com/office/drawing/2014/main" id="{73B936E9-6346-2B62-4E81-C515D3EBE1EB}"/>
              </a:ext>
            </a:extLst>
          </p:cNvPr>
          <p:cNvSpPr txBox="1"/>
          <p:nvPr/>
        </p:nvSpPr>
        <p:spPr>
          <a:xfrm>
            <a:off x="3920628" y="3240412"/>
            <a:ext cx="2539157" cy="595035"/>
          </a:xfrm>
          <a:prstGeom prst="rect">
            <a:avLst/>
          </a:prstGeom>
          <a:noFill/>
        </p:spPr>
        <p:txBody>
          <a:bodyPr wrap="square" lIns="0" tIns="0" rIns="0" bIns="0" rtlCol="0">
            <a:spAutoFit/>
          </a:bodyPr>
          <a:lstStyle/>
          <a:p>
            <a:pPr>
              <a:spcAft>
                <a:spcPts val="800"/>
              </a:spcAft>
            </a:pPr>
            <a:r>
              <a:rPr lang="sv-SE" b="1" dirty="0">
                <a:solidFill>
                  <a:srgbClr val="285468"/>
                </a:solidFill>
                <a:latin typeface="+mj-lt"/>
                <a:cs typeface="Calibri" panose="020F0502020204030204" pitchFamily="34" charset="0"/>
              </a:rPr>
              <a:t>4. Markhälsa</a:t>
            </a:r>
            <a:endParaRPr lang="sv-SE" dirty="0">
              <a:solidFill>
                <a:srgbClr val="285468"/>
              </a:solidFill>
              <a:latin typeface="+mj-lt"/>
              <a:cs typeface="Calibri" panose="020F0502020204030204" pitchFamily="34" charset="0"/>
            </a:endParaRPr>
          </a:p>
          <a:p>
            <a:r>
              <a:rPr lang="sv-SE" sz="1400" dirty="0">
                <a:solidFill>
                  <a:srgbClr val="285468"/>
                </a:solidFill>
                <a:latin typeface="+mj-lt"/>
                <a:cs typeface="Calibri" panose="020F0502020204030204" pitchFamily="34" charset="0"/>
              </a:rPr>
              <a:t>     Frågor om markhälsa</a:t>
            </a:r>
          </a:p>
        </p:txBody>
      </p:sp>
      <p:sp>
        <p:nvSpPr>
          <p:cNvPr id="11" name="textruta 10">
            <a:extLst>
              <a:ext uri="{FF2B5EF4-FFF2-40B4-BE49-F238E27FC236}">
                <a16:creationId xmlns:a16="http://schemas.microsoft.com/office/drawing/2014/main" id="{7DFDFFE5-4711-9C9E-3424-F14E1C866BB8}"/>
              </a:ext>
            </a:extLst>
          </p:cNvPr>
          <p:cNvSpPr txBox="1"/>
          <p:nvPr/>
        </p:nvSpPr>
        <p:spPr>
          <a:xfrm>
            <a:off x="1060448" y="4085897"/>
            <a:ext cx="2606483" cy="1672253"/>
          </a:xfrm>
          <a:prstGeom prst="rect">
            <a:avLst/>
          </a:prstGeom>
          <a:noFill/>
        </p:spPr>
        <p:txBody>
          <a:bodyPr wrap="square" lIns="0" tIns="0" rIns="0" bIns="0" rtlCol="0">
            <a:spAutoFit/>
          </a:bodyPr>
          <a:lstStyle/>
          <a:p>
            <a:pPr>
              <a:spcAft>
                <a:spcPts val="800"/>
              </a:spcAft>
            </a:pPr>
            <a:r>
              <a:rPr lang="sv-SE" b="1" dirty="0">
                <a:solidFill>
                  <a:srgbClr val="285468"/>
                </a:solidFill>
                <a:latin typeface="+mj-lt"/>
                <a:cs typeface="Calibri" panose="020F0502020204030204" pitchFamily="34" charset="0"/>
              </a:rPr>
              <a:t>2. Klimat</a:t>
            </a:r>
            <a:r>
              <a:rPr lang="sv-SE" dirty="0">
                <a:solidFill>
                  <a:srgbClr val="285468"/>
                </a:solidFill>
                <a:latin typeface="+mj-lt"/>
                <a:cs typeface="Calibri" panose="020F0502020204030204" pitchFamily="34" charset="0"/>
              </a:rPr>
              <a:t> </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Gårdens totala klimatavtryck.</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Klimatavtryck per kg kött.</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Klimatavtryck per kg mjölk</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Klimatavtryck per kg gröda</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Andel BAT-gödsel</a:t>
            </a:r>
            <a:br>
              <a:rPr lang="sv-SE" sz="1400" dirty="0">
                <a:solidFill>
                  <a:srgbClr val="285468"/>
                </a:solidFill>
                <a:latin typeface="+mj-lt"/>
                <a:cs typeface="Calibri" panose="020F0502020204030204" pitchFamily="34" charset="0"/>
              </a:rPr>
            </a:br>
            <a:r>
              <a:rPr lang="sv-SE" sz="1400" dirty="0">
                <a:solidFill>
                  <a:srgbClr val="285468"/>
                </a:solidFill>
                <a:latin typeface="+mj-lt"/>
                <a:cs typeface="Calibri" panose="020F0502020204030204" pitchFamily="34" charset="0"/>
              </a:rPr>
              <a:t>Sojaanvändning</a:t>
            </a:r>
          </a:p>
        </p:txBody>
      </p:sp>
      <p:sp>
        <p:nvSpPr>
          <p:cNvPr id="318" name="textruta 317">
            <a:extLst>
              <a:ext uri="{FF2B5EF4-FFF2-40B4-BE49-F238E27FC236}">
                <a16:creationId xmlns:a16="http://schemas.microsoft.com/office/drawing/2014/main" id="{D203A26F-636D-E4F6-BD06-CFBB12D34E48}"/>
              </a:ext>
            </a:extLst>
          </p:cNvPr>
          <p:cNvSpPr txBox="1"/>
          <p:nvPr/>
        </p:nvSpPr>
        <p:spPr>
          <a:xfrm>
            <a:off x="1066694" y="1602856"/>
            <a:ext cx="2693045" cy="1887696"/>
          </a:xfrm>
          <a:prstGeom prst="rect">
            <a:avLst/>
          </a:prstGeom>
          <a:noFill/>
        </p:spPr>
        <p:txBody>
          <a:bodyPr wrap="square" lIns="0" tIns="0" rIns="0" bIns="0" rtlCol="0">
            <a:spAutoFit/>
          </a:bodyPr>
          <a:lstStyle/>
          <a:p>
            <a:pPr>
              <a:spcAft>
                <a:spcPts val="800"/>
              </a:spcAft>
            </a:pPr>
            <a:r>
              <a:rPr lang="sv-SE" b="1" dirty="0">
                <a:solidFill>
                  <a:srgbClr val="285468"/>
                </a:solidFill>
                <a:latin typeface="+mj-lt"/>
                <a:cs typeface="Calibri" panose="020F0502020204030204" pitchFamily="34" charset="0"/>
              </a:rPr>
              <a:t>1. Övergödning</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Överskott N  </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Överskott P  </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Ammoniak  </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Utlakning </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Kväveeffektivitet</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Precisionsgödsling </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Ytterligare fyra frågor</a:t>
            </a:r>
          </a:p>
        </p:txBody>
      </p:sp>
      <p:sp>
        <p:nvSpPr>
          <p:cNvPr id="3" name="textruta 2">
            <a:extLst>
              <a:ext uri="{FF2B5EF4-FFF2-40B4-BE49-F238E27FC236}">
                <a16:creationId xmlns:a16="http://schemas.microsoft.com/office/drawing/2014/main" id="{F2ACFB57-806F-BBA6-0E19-DD1A0AABDAA5}"/>
              </a:ext>
            </a:extLst>
          </p:cNvPr>
          <p:cNvSpPr txBox="1"/>
          <p:nvPr/>
        </p:nvSpPr>
        <p:spPr>
          <a:xfrm>
            <a:off x="3883733" y="1602856"/>
            <a:ext cx="2694648" cy="1241365"/>
          </a:xfrm>
          <a:prstGeom prst="rect">
            <a:avLst/>
          </a:prstGeom>
          <a:noFill/>
        </p:spPr>
        <p:txBody>
          <a:bodyPr wrap="square" lIns="0" tIns="0" rIns="0" bIns="0" rtlCol="0">
            <a:spAutoFit/>
          </a:bodyPr>
          <a:lstStyle/>
          <a:p>
            <a:pPr>
              <a:spcAft>
                <a:spcPts val="800"/>
              </a:spcAft>
            </a:pPr>
            <a:r>
              <a:rPr lang="sv-SE" b="1" dirty="0">
                <a:solidFill>
                  <a:srgbClr val="285468"/>
                </a:solidFill>
                <a:latin typeface="+mj-lt"/>
                <a:cs typeface="Calibri" panose="020F0502020204030204" pitchFamily="34" charset="0"/>
              </a:rPr>
              <a:t>3. Energi</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Energianvändning per produkt</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Andel förnybart drivmedel</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Andel förnybar energi</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Produktion av förnybar energi</a:t>
            </a:r>
          </a:p>
        </p:txBody>
      </p:sp>
      <p:pic>
        <p:nvPicPr>
          <p:cNvPr id="31" name="Bildobjekt 30" descr="En bild som visar gräs, berg, natur, grönskande&#10;&#10;Automatiskt genererad beskrivning">
            <a:extLst>
              <a:ext uri="{FF2B5EF4-FFF2-40B4-BE49-F238E27FC236}">
                <a16:creationId xmlns:a16="http://schemas.microsoft.com/office/drawing/2014/main" id="{57390E7F-A0E9-822A-B0C2-6DB730DD4C62}"/>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8535340" y="2685247"/>
            <a:ext cx="1609166" cy="1610610"/>
          </a:xfrm>
          <a:prstGeom prst="ellipse">
            <a:avLst/>
          </a:prstGeom>
          <a:ln w="25400">
            <a:solidFill>
              <a:srgbClr val="FAFAF1"/>
            </a:solidFill>
          </a:ln>
        </p:spPr>
      </p:pic>
      <p:sp>
        <p:nvSpPr>
          <p:cNvPr id="37" name="textruta 36">
            <a:extLst>
              <a:ext uri="{FF2B5EF4-FFF2-40B4-BE49-F238E27FC236}">
                <a16:creationId xmlns:a16="http://schemas.microsoft.com/office/drawing/2014/main" id="{B0EB218B-4629-101C-8E6E-97C38B3823F3}"/>
              </a:ext>
            </a:extLst>
          </p:cNvPr>
          <p:cNvSpPr txBox="1"/>
          <p:nvPr/>
        </p:nvSpPr>
        <p:spPr>
          <a:xfrm>
            <a:off x="9601298" y="2182247"/>
            <a:ext cx="1086415" cy="215444"/>
          </a:xfrm>
          <a:prstGeom prst="rect">
            <a:avLst/>
          </a:prstGeom>
          <a:noFill/>
        </p:spPr>
        <p:txBody>
          <a:bodyPr wrap="square" lIns="0" tIns="0" rIns="0" bIns="0" rtlCol="0">
            <a:spAutoFit/>
          </a:bodyPr>
          <a:lstStyle/>
          <a:p>
            <a:pPr algn="ctr">
              <a:spcAft>
                <a:spcPts val="800"/>
              </a:spcAft>
            </a:pPr>
            <a:r>
              <a:rPr lang="sv-SE" sz="1400" dirty="0">
                <a:solidFill>
                  <a:schemeClr val="bg1"/>
                </a:solidFill>
                <a:latin typeface="+mj-lt"/>
                <a:cs typeface="Calibri" panose="020F0502020204030204" pitchFamily="34" charset="0"/>
              </a:rPr>
              <a:t>Övergödning</a:t>
            </a:r>
          </a:p>
        </p:txBody>
      </p:sp>
      <p:sp>
        <p:nvSpPr>
          <p:cNvPr id="38" name="textruta 37">
            <a:extLst>
              <a:ext uri="{FF2B5EF4-FFF2-40B4-BE49-F238E27FC236}">
                <a16:creationId xmlns:a16="http://schemas.microsoft.com/office/drawing/2014/main" id="{679A5EB2-3AF2-34C0-ABA9-395789AF09C8}"/>
              </a:ext>
            </a:extLst>
          </p:cNvPr>
          <p:cNvSpPr txBox="1"/>
          <p:nvPr/>
        </p:nvSpPr>
        <p:spPr>
          <a:xfrm>
            <a:off x="8039784" y="2182247"/>
            <a:ext cx="1086415" cy="215444"/>
          </a:xfrm>
          <a:prstGeom prst="rect">
            <a:avLst/>
          </a:prstGeom>
          <a:noFill/>
        </p:spPr>
        <p:txBody>
          <a:bodyPr wrap="square" lIns="0" tIns="0" rIns="0" bIns="0" rtlCol="0">
            <a:spAutoFit/>
          </a:bodyPr>
          <a:lstStyle/>
          <a:p>
            <a:pPr algn="ctr">
              <a:spcAft>
                <a:spcPts val="800"/>
              </a:spcAft>
            </a:pPr>
            <a:r>
              <a:rPr lang="sv-SE" sz="1400" dirty="0">
                <a:solidFill>
                  <a:srgbClr val="285468"/>
                </a:solidFill>
                <a:latin typeface="+mj-lt"/>
                <a:cs typeface="Calibri" panose="020F0502020204030204" pitchFamily="34" charset="0"/>
              </a:rPr>
              <a:t>Energi</a:t>
            </a:r>
          </a:p>
        </p:txBody>
      </p:sp>
      <p:sp>
        <p:nvSpPr>
          <p:cNvPr id="39" name="textruta 38">
            <a:extLst>
              <a:ext uri="{FF2B5EF4-FFF2-40B4-BE49-F238E27FC236}">
                <a16:creationId xmlns:a16="http://schemas.microsoft.com/office/drawing/2014/main" id="{B0354C64-FCEE-0AF2-812F-21BE866CBB73}"/>
              </a:ext>
            </a:extLst>
          </p:cNvPr>
          <p:cNvSpPr txBox="1"/>
          <p:nvPr/>
        </p:nvSpPr>
        <p:spPr>
          <a:xfrm>
            <a:off x="10265035" y="3336878"/>
            <a:ext cx="1086415" cy="215444"/>
          </a:xfrm>
          <a:prstGeom prst="rect">
            <a:avLst/>
          </a:prstGeom>
          <a:noFill/>
        </p:spPr>
        <p:txBody>
          <a:bodyPr wrap="square" lIns="0" tIns="0" rIns="0" bIns="0" rtlCol="0">
            <a:spAutoFit/>
          </a:bodyPr>
          <a:lstStyle/>
          <a:p>
            <a:pPr algn="ctr">
              <a:spcAft>
                <a:spcPts val="800"/>
              </a:spcAft>
            </a:pPr>
            <a:r>
              <a:rPr lang="sv-SE" sz="1400" dirty="0">
                <a:solidFill>
                  <a:srgbClr val="285468"/>
                </a:solidFill>
                <a:latin typeface="+mj-lt"/>
                <a:cs typeface="Calibri" panose="020F0502020204030204" pitchFamily="34" charset="0"/>
              </a:rPr>
              <a:t>Markhälsa</a:t>
            </a:r>
          </a:p>
        </p:txBody>
      </p:sp>
      <p:sp>
        <p:nvSpPr>
          <p:cNvPr id="40" name="textruta 39">
            <a:extLst>
              <a:ext uri="{FF2B5EF4-FFF2-40B4-BE49-F238E27FC236}">
                <a16:creationId xmlns:a16="http://schemas.microsoft.com/office/drawing/2014/main" id="{E1C7C1A9-88AF-7720-4ED2-8EB008A7AC3F}"/>
              </a:ext>
            </a:extLst>
          </p:cNvPr>
          <p:cNvSpPr txBox="1"/>
          <p:nvPr/>
        </p:nvSpPr>
        <p:spPr>
          <a:xfrm>
            <a:off x="7367090" y="3336878"/>
            <a:ext cx="1086415" cy="215444"/>
          </a:xfrm>
          <a:prstGeom prst="rect">
            <a:avLst/>
          </a:prstGeom>
          <a:noFill/>
        </p:spPr>
        <p:txBody>
          <a:bodyPr wrap="square" lIns="0" tIns="0" rIns="0" bIns="0" rtlCol="0">
            <a:spAutoFit/>
          </a:bodyPr>
          <a:lstStyle/>
          <a:p>
            <a:pPr algn="ctr">
              <a:spcAft>
                <a:spcPts val="800"/>
              </a:spcAft>
            </a:pPr>
            <a:r>
              <a:rPr lang="sv-SE" sz="1400" dirty="0">
                <a:solidFill>
                  <a:srgbClr val="285468"/>
                </a:solidFill>
                <a:latin typeface="+mj-lt"/>
                <a:cs typeface="Calibri" panose="020F0502020204030204" pitchFamily="34" charset="0"/>
              </a:rPr>
              <a:t>Klimat</a:t>
            </a:r>
          </a:p>
        </p:txBody>
      </p:sp>
      <p:sp>
        <p:nvSpPr>
          <p:cNvPr id="43" name="textruta 42">
            <a:extLst>
              <a:ext uri="{FF2B5EF4-FFF2-40B4-BE49-F238E27FC236}">
                <a16:creationId xmlns:a16="http://schemas.microsoft.com/office/drawing/2014/main" id="{02DDEC5F-5AC9-0BE3-D39C-A7ABA1C6F483}"/>
              </a:ext>
            </a:extLst>
          </p:cNvPr>
          <p:cNvSpPr txBox="1"/>
          <p:nvPr/>
        </p:nvSpPr>
        <p:spPr>
          <a:xfrm>
            <a:off x="9601298" y="4644093"/>
            <a:ext cx="1086415" cy="215444"/>
          </a:xfrm>
          <a:prstGeom prst="rect">
            <a:avLst/>
          </a:prstGeom>
          <a:noFill/>
        </p:spPr>
        <p:txBody>
          <a:bodyPr wrap="square" lIns="0" tIns="0" rIns="0" bIns="0" rtlCol="0">
            <a:spAutoFit/>
          </a:bodyPr>
          <a:lstStyle/>
          <a:p>
            <a:pPr algn="ctr">
              <a:spcAft>
                <a:spcPts val="800"/>
              </a:spcAft>
            </a:pPr>
            <a:r>
              <a:rPr lang="sv-SE" sz="1400" dirty="0">
                <a:solidFill>
                  <a:schemeClr val="bg1"/>
                </a:solidFill>
                <a:latin typeface="+mj-lt"/>
                <a:cs typeface="Calibri" panose="020F0502020204030204" pitchFamily="34" charset="0"/>
              </a:rPr>
              <a:t>Växtskydd</a:t>
            </a:r>
          </a:p>
        </p:txBody>
      </p:sp>
      <p:sp>
        <p:nvSpPr>
          <p:cNvPr id="45" name="textruta 44">
            <a:extLst>
              <a:ext uri="{FF2B5EF4-FFF2-40B4-BE49-F238E27FC236}">
                <a16:creationId xmlns:a16="http://schemas.microsoft.com/office/drawing/2014/main" id="{872DA8AB-0CDF-EE52-6F0D-C90D9E5C2A0A}"/>
              </a:ext>
            </a:extLst>
          </p:cNvPr>
          <p:cNvSpPr txBox="1"/>
          <p:nvPr/>
        </p:nvSpPr>
        <p:spPr>
          <a:xfrm>
            <a:off x="8039784" y="4540012"/>
            <a:ext cx="1086415" cy="430887"/>
          </a:xfrm>
          <a:prstGeom prst="rect">
            <a:avLst/>
          </a:prstGeom>
          <a:noFill/>
        </p:spPr>
        <p:txBody>
          <a:bodyPr wrap="square" lIns="0" tIns="0" rIns="0" bIns="0" rtlCol="0">
            <a:spAutoFit/>
          </a:bodyPr>
          <a:lstStyle/>
          <a:p>
            <a:pPr algn="ctr">
              <a:spcAft>
                <a:spcPts val="800"/>
              </a:spcAft>
            </a:pPr>
            <a:r>
              <a:rPr lang="sv-SE" sz="1400" dirty="0">
                <a:solidFill>
                  <a:schemeClr val="bg1"/>
                </a:solidFill>
                <a:latin typeface="+mj-lt"/>
                <a:cs typeface="Calibri" panose="020F0502020204030204" pitchFamily="34" charset="0"/>
              </a:rPr>
              <a:t>Biologisk mångfald</a:t>
            </a:r>
          </a:p>
        </p:txBody>
      </p:sp>
      <p:cxnSp>
        <p:nvCxnSpPr>
          <p:cNvPr id="47" name="Rak 46">
            <a:extLst>
              <a:ext uri="{FF2B5EF4-FFF2-40B4-BE49-F238E27FC236}">
                <a16:creationId xmlns:a16="http://schemas.microsoft.com/office/drawing/2014/main" id="{ACB6E239-C482-AF42-B0C4-50645989A2D3}"/>
              </a:ext>
            </a:extLst>
          </p:cNvPr>
          <p:cNvCxnSpPr>
            <a:cxnSpLocks/>
          </p:cNvCxnSpPr>
          <p:nvPr/>
        </p:nvCxnSpPr>
        <p:spPr>
          <a:xfrm>
            <a:off x="888704" y="1641936"/>
            <a:ext cx="0" cy="1821600"/>
          </a:xfrm>
          <a:prstGeom prst="line">
            <a:avLst/>
          </a:prstGeom>
          <a:ln w="25400">
            <a:solidFill>
              <a:srgbClr val="285468"/>
            </a:solidFill>
          </a:ln>
        </p:spPr>
        <p:style>
          <a:lnRef idx="1">
            <a:schemeClr val="accent1"/>
          </a:lnRef>
          <a:fillRef idx="0">
            <a:schemeClr val="accent1"/>
          </a:fillRef>
          <a:effectRef idx="0">
            <a:schemeClr val="accent1"/>
          </a:effectRef>
          <a:fontRef idx="minor">
            <a:schemeClr val="tx1"/>
          </a:fontRef>
        </p:style>
      </p:cxnSp>
      <p:cxnSp>
        <p:nvCxnSpPr>
          <p:cNvPr id="49" name="Rak 48">
            <a:extLst>
              <a:ext uri="{FF2B5EF4-FFF2-40B4-BE49-F238E27FC236}">
                <a16:creationId xmlns:a16="http://schemas.microsoft.com/office/drawing/2014/main" id="{149C3571-71B4-E7F6-B1A0-442796E8F314}"/>
              </a:ext>
            </a:extLst>
          </p:cNvPr>
          <p:cNvCxnSpPr>
            <a:cxnSpLocks/>
          </p:cNvCxnSpPr>
          <p:nvPr/>
        </p:nvCxnSpPr>
        <p:spPr>
          <a:xfrm>
            <a:off x="3779371" y="3155250"/>
            <a:ext cx="0" cy="547500"/>
          </a:xfrm>
          <a:prstGeom prst="line">
            <a:avLst/>
          </a:prstGeom>
          <a:ln w="25400">
            <a:solidFill>
              <a:srgbClr val="C5DCE6"/>
            </a:solidFill>
          </a:ln>
        </p:spPr>
        <p:style>
          <a:lnRef idx="1">
            <a:schemeClr val="accent1"/>
          </a:lnRef>
          <a:fillRef idx="0">
            <a:schemeClr val="accent1"/>
          </a:fillRef>
          <a:effectRef idx="0">
            <a:schemeClr val="accent1"/>
          </a:effectRef>
          <a:fontRef idx="minor">
            <a:schemeClr val="tx1"/>
          </a:fontRef>
        </p:style>
      </p:cxnSp>
      <p:cxnSp>
        <p:nvCxnSpPr>
          <p:cNvPr id="51" name="Rak 50">
            <a:extLst>
              <a:ext uri="{FF2B5EF4-FFF2-40B4-BE49-F238E27FC236}">
                <a16:creationId xmlns:a16="http://schemas.microsoft.com/office/drawing/2014/main" id="{29B7F4B5-A54C-E692-061C-57EC31EBCC68}"/>
              </a:ext>
            </a:extLst>
          </p:cNvPr>
          <p:cNvCxnSpPr>
            <a:cxnSpLocks/>
          </p:cNvCxnSpPr>
          <p:nvPr/>
        </p:nvCxnSpPr>
        <p:spPr>
          <a:xfrm>
            <a:off x="3841877" y="5530663"/>
            <a:ext cx="0" cy="741610"/>
          </a:xfrm>
          <a:prstGeom prst="line">
            <a:avLst/>
          </a:prstGeom>
          <a:ln w="25400">
            <a:solidFill>
              <a:srgbClr val="A71A31"/>
            </a:solidFill>
          </a:ln>
        </p:spPr>
        <p:style>
          <a:lnRef idx="1">
            <a:schemeClr val="accent1"/>
          </a:lnRef>
          <a:fillRef idx="0">
            <a:schemeClr val="accent1"/>
          </a:fillRef>
          <a:effectRef idx="0">
            <a:schemeClr val="accent1"/>
          </a:effectRef>
          <a:fontRef idx="minor">
            <a:schemeClr val="tx1"/>
          </a:fontRef>
        </p:style>
      </p:cxnSp>
      <p:cxnSp>
        <p:nvCxnSpPr>
          <p:cNvPr id="53" name="Rak 52">
            <a:extLst>
              <a:ext uri="{FF2B5EF4-FFF2-40B4-BE49-F238E27FC236}">
                <a16:creationId xmlns:a16="http://schemas.microsoft.com/office/drawing/2014/main" id="{783165AD-BC51-90B8-6DAB-7E5900C070C0}"/>
              </a:ext>
            </a:extLst>
          </p:cNvPr>
          <p:cNvCxnSpPr>
            <a:cxnSpLocks/>
          </p:cNvCxnSpPr>
          <p:nvPr/>
        </p:nvCxnSpPr>
        <p:spPr>
          <a:xfrm>
            <a:off x="3804290" y="4260955"/>
            <a:ext cx="0" cy="558111"/>
          </a:xfrm>
          <a:prstGeom prst="line">
            <a:avLst/>
          </a:prstGeom>
          <a:ln w="25400">
            <a:solidFill>
              <a:srgbClr val="C54120"/>
            </a:solidFill>
          </a:ln>
        </p:spPr>
        <p:style>
          <a:lnRef idx="1">
            <a:schemeClr val="accent1"/>
          </a:lnRef>
          <a:fillRef idx="0">
            <a:schemeClr val="accent1"/>
          </a:fillRef>
          <a:effectRef idx="0">
            <a:schemeClr val="accent1"/>
          </a:effectRef>
          <a:fontRef idx="minor">
            <a:schemeClr val="tx1"/>
          </a:fontRef>
        </p:style>
      </p:cxnSp>
      <p:cxnSp>
        <p:nvCxnSpPr>
          <p:cNvPr id="55" name="Rak 54">
            <a:extLst>
              <a:ext uri="{FF2B5EF4-FFF2-40B4-BE49-F238E27FC236}">
                <a16:creationId xmlns:a16="http://schemas.microsoft.com/office/drawing/2014/main" id="{E5549904-B519-C97A-9A26-8F7AB1622EE8}"/>
              </a:ext>
            </a:extLst>
          </p:cNvPr>
          <p:cNvCxnSpPr>
            <a:cxnSpLocks/>
          </p:cNvCxnSpPr>
          <p:nvPr/>
        </p:nvCxnSpPr>
        <p:spPr>
          <a:xfrm>
            <a:off x="888704" y="4148274"/>
            <a:ext cx="0" cy="1609876"/>
          </a:xfrm>
          <a:prstGeom prst="line">
            <a:avLst/>
          </a:prstGeom>
          <a:ln w="25400">
            <a:solidFill>
              <a:srgbClr val="F0EBDA"/>
            </a:solidFill>
          </a:ln>
        </p:spPr>
        <p:style>
          <a:lnRef idx="1">
            <a:schemeClr val="accent1"/>
          </a:lnRef>
          <a:fillRef idx="0">
            <a:schemeClr val="accent1"/>
          </a:fillRef>
          <a:effectRef idx="0">
            <a:schemeClr val="accent1"/>
          </a:effectRef>
          <a:fontRef idx="minor">
            <a:schemeClr val="tx1"/>
          </a:fontRef>
        </p:style>
      </p:cxnSp>
      <p:cxnSp>
        <p:nvCxnSpPr>
          <p:cNvPr id="57" name="Rak 56">
            <a:extLst>
              <a:ext uri="{FF2B5EF4-FFF2-40B4-BE49-F238E27FC236}">
                <a16:creationId xmlns:a16="http://schemas.microsoft.com/office/drawing/2014/main" id="{B648383E-F567-3BC4-ABCB-394C0BF09E6E}"/>
              </a:ext>
            </a:extLst>
          </p:cNvPr>
          <p:cNvCxnSpPr>
            <a:cxnSpLocks/>
          </p:cNvCxnSpPr>
          <p:nvPr/>
        </p:nvCxnSpPr>
        <p:spPr>
          <a:xfrm>
            <a:off x="3779371" y="1689714"/>
            <a:ext cx="0" cy="1200372"/>
          </a:xfrm>
          <a:prstGeom prst="line">
            <a:avLst/>
          </a:prstGeom>
          <a:ln w="25400">
            <a:solidFill>
              <a:srgbClr val="E9CF06"/>
            </a:solidFill>
          </a:ln>
        </p:spPr>
        <p:style>
          <a:lnRef idx="1">
            <a:schemeClr val="accent1"/>
          </a:lnRef>
          <a:fillRef idx="0">
            <a:schemeClr val="accent1"/>
          </a:fillRef>
          <a:effectRef idx="0">
            <a:schemeClr val="accent1"/>
          </a:effectRef>
          <a:fontRef idx="minor">
            <a:schemeClr val="tx1"/>
          </a:fontRef>
        </p:style>
      </p:cxnSp>
      <p:pic>
        <p:nvPicPr>
          <p:cNvPr id="4" name="Bild 3" descr="Cirkeldiagram 100% med hel fyllning">
            <a:extLst>
              <a:ext uri="{FF2B5EF4-FFF2-40B4-BE49-F238E27FC236}">
                <a16:creationId xmlns:a16="http://schemas.microsoft.com/office/drawing/2014/main" id="{A6FA8C35-8FC9-3D34-B15E-1073EB97CF5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27195" y="3681263"/>
            <a:ext cx="62894" cy="62894"/>
          </a:xfrm>
          <a:prstGeom prst="rect">
            <a:avLst/>
          </a:prstGeom>
        </p:spPr>
      </p:pic>
      <p:sp>
        <p:nvSpPr>
          <p:cNvPr id="6" name="textruta 5">
            <a:extLst>
              <a:ext uri="{FF2B5EF4-FFF2-40B4-BE49-F238E27FC236}">
                <a16:creationId xmlns:a16="http://schemas.microsoft.com/office/drawing/2014/main" id="{CF64D121-87CF-6816-0DD7-AE5CDC106856}"/>
              </a:ext>
            </a:extLst>
          </p:cNvPr>
          <p:cNvSpPr txBox="1"/>
          <p:nvPr/>
        </p:nvSpPr>
        <p:spPr>
          <a:xfrm>
            <a:off x="3927195" y="4247813"/>
            <a:ext cx="2548947" cy="810478"/>
          </a:xfrm>
          <a:prstGeom prst="rect">
            <a:avLst/>
          </a:prstGeom>
          <a:noFill/>
        </p:spPr>
        <p:txBody>
          <a:bodyPr wrap="square" lIns="0" tIns="0" rIns="0" bIns="0" rtlCol="0">
            <a:spAutoFit/>
          </a:bodyPr>
          <a:lstStyle/>
          <a:p>
            <a:pPr>
              <a:spcAft>
                <a:spcPts val="800"/>
              </a:spcAft>
            </a:pPr>
            <a:r>
              <a:rPr lang="sv-SE" b="1" dirty="0">
                <a:solidFill>
                  <a:srgbClr val="285468"/>
                </a:solidFill>
                <a:latin typeface="+mj-lt"/>
                <a:cs typeface="Calibri" panose="020F0502020204030204" pitchFamily="34" charset="0"/>
              </a:rPr>
              <a:t>5. Biologisk mångfald</a:t>
            </a:r>
            <a:r>
              <a:rPr lang="sv-SE" dirty="0">
                <a:solidFill>
                  <a:srgbClr val="285468"/>
                </a:solidFill>
                <a:latin typeface="+mj-lt"/>
                <a:cs typeface="Calibri" panose="020F0502020204030204" pitchFamily="34" charset="0"/>
              </a:rPr>
              <a:t> </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Frågor om åkermark</a:t>
            </a:r>
          </a:p>
          <a:p>
            <a:pPr marL="285750" indent="-285750">
              <a:buFont typeface="Arial" panose="020B0604020202020204" pitchFamily="34" charset="0"/>
              <a:buChar char="•"/>
            </a:pPr>
            <a:r>
              <a:rPr lang="sv-SE" sz="1400" dirty="0">
                <a:solidFill>
                  <a:srgbClr val="285468"/>
                </a:solidFill>
                <a:latin typeface="+mj-lt"/>
                <a:cs typeface="Calibri" panose="020F0502020204030204" pitchFamily="34" charset="0"/>
              </a:rPr>
              <a:t>Frågor om naturbetesmark</a:t>
            </a:r>
          </a:p>
        </p:txBody>
      </p:sp>
      <p:pic>
        <p:nvPicPr>
          <p:cNvPr id="7" name="Bild 6" descr="Cirkeldiagram 100% med hel fyllning">
            <a:extLst>
              <a:ext uri="{FF2B5EF4-FFF2-40B4-BE49-F238E27FC236}">
                <a16:creationId xmlns:a16="http://schemas.microsoft.com/office/drawing/2014/main" id="{92B1491C-A79C-E70E-2AAA-FBB8054C574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4503" y="5598963"/>
            <a:ext cx="62894" cy="62894"/>
          </a:xfrm>
          <a:prstGeom prst="rect">
            <a:avLst/>
          </a:prstGeom>
        </p:spPr>
      </p:pic>
      <p:pic>
        <p:nvPicPr>
          <p:cNvPr id="2" name="Bildobjekt 1">
            <a:extLst>
              <a:ext uri="{FF2B5EF4-FFF2-40B4-BE49-F238E27FC236}">
                <a16:creationId xmlns:a16="http://schemas.microsoft.com/office/drawing/2014/main" id="{EBE2B976-A04C-4A6F-AC2F-1A698D2E6A54}"/>
              </a:ext>
            </a:extLst>
          </p:cNvPr>
          <p:cNvPicPr>
            <a:picLocks noChangeAspect="1"/>
          </p:cNvPicPr>
          <p:nvPr/>
        </p:nvPicPr>
        <p:blipFill>
          <a:blip r:embed="rId5"/>
          <a:stretch>
            <a:fillRect/>
          </a:stretch>
        </p:blipFill>
        <p:spPr>
          <a:xfrm>
            <a:off x="7288922" y="1394074"/>
            <a:ext cx="4083843" cy="4083843"/>
          </a:xfrm>
          <a:prstGeom prst="rect">
            <a:avLst/>
          </a:prstGeom>
        </p:spPr>
      </p:pic>
    </p:spTree>
    <p:extLst>
      <p:ext uri="{BB962C8B-B14F-4D97-AF65-F5344CB8AC3E}">
        <p14:creationId xmlns:p14="http://schemas.microsoft.com/office/powerpoint/2010/main" val="367271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449586" y="166810"/>
            <a:ext cx="9076888" cy="1141400"/>
          </a:xfrm>
        </p:spPr>
        <p:txBody>
          <a:bodyPr>
            <a:normAutofit/>
          </a:bodyPr>
          <a:lstStyle/>
          <a:p>
            <a:r>
              <a:rPr lang="sv-SE" sz="2500" dirty="0"/>
              <a:t>Utsläpp av växthusgaser från jordbruk 2018, Sverige</a:t>
            </a:r>
          </a:p>
        </p:txBody>
      </p:sp>
      <p:pic>
        <p:nvPicPr>
          <p:cNvPr id="3" name="Bildobjekt 2" descr="Nästan hälften av utsläppen kommer från jordbruksmark och 40 procent från djurensfodersmältning och cirka 10 procent från lagring av gödsel. " title="Cirkeldiagram över fördelning av Sveriges utsläpp av växthusger från jordbruk ">
            <a:extLst>
              <a:ext uri="{FF2B5EF4-FFF2-40B4-BE49-F238E27FC236}">
                <a16:creationId xmlns:a16="http://schemas.microsoft.com/office/drawing/2014/main" id="{E73B0BDD-3AAE-4D61-999D-6F8C6EE01AA3}"/>
              </a:ext>
            </a:extLst>
          </p:cNvPr>
          <p:cNvPicPr>
            <a:picLocks noChangeAspect="1"/>
          </p:cNvPicPr>
          <p:nvPr/>
        </p:nvPicPr>
        <p:blipFill>
          <a:blip r:embed="rId3"/>
          <a:stretch>
            <a:fillRect/>
          </a:stretch>
        </p:blipFill>
        <p:spPr>
          <a:xfrm>
            <a:off x="3238481" y="1711449"/>
            <a:ext cx="6385912" cy="3838341"/>
          </a:xfrm>
          <a:prstGeom prst="rect">
            <a:avLst/>
          </a:prstGeom>
        </p:spPr>
      </p:pic>
      <p:sp>
        <p:nvSpPr>
          <p:cNvPr id="4" name="textruta 3"/>
          <p:cNvSpPr txBox="1"/>
          <p:nvPr/>
        </p:nvSpPr>
        <p:spPr>
          <a:xfrm>
            <a:off x="3238481" y="5733257"/>
            <a:ext cx="4429125" cy="307777"/>
          </a:xfrm>
          <a:prstGeom prst="rect">
            <a:avLst/>
          </a:prstGeom>
          <a:noFill/>
        </p:spPr>
        <p:txBody>
          <a:bodyPr>
            <a:spAutoFit/>
          </a:bodyPr>
          <a:lstStyle/>
          <a:p>
            <a:pPr fontAlgn="base">
              <a:spcBef>
                <a:spcPct val="0"/>
              </a:spcBef>
              <a:spcAft>
                <a:spcPct val="0"/>
              </a:spcAft>
              <a:defRPr/>
            </a:pPr>
            <a:r>
              <a:rPr lang="sv-SE" sz="1400" dirty="0">
                <a:solidFill>
                  <a:srgbClr val="004165"/>
                </a:solidFill>
                <a:latin typeface="Arial" panose="020B0604020202020204" pitchFamily="34" charset="0"/>
                <a:cs typeface="Arial" panose="020B0604020202020204" pitchFamily="34" charset="0"/>
              </a:rPr>
              <a:t>Källa: Naturvårdsverket</a:t>
            </a:r>
          </a:p>
        </p:txBody>
      </p:sp>
    </p:spTree>
    <p:extLst>
      <p:ext uri="{BB962C8B-B14F-4D97-AF65-F5344CB8AC3E}">
        <p14:creationId xmlns:p14="http://schemas.microsoft.com/office/powerpoint/2010/main" val="1691801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2592199" y="463200"/>
            <a:ext cx="9144000" cy="448865"/>
          </a:xfrm>
        </p:spPr>
        <p:txBody>
          <a:bodyPr/>
          <a:lstStyle/>
          <a:p>
            <a:r>
              <a:rPr lang="sv-SE" dirty="0"/>
              <a:t>Kvävets roll för gårdens utsläpp av växthusgaser</a:t>
            </a:r>
          </a:p>
        </p:txBody>
      </p:sp>
      <p:pic>
        <p:nvPicPr>
          <p:cNvPr id="1034" name="Picture 10" title="Fält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 t="-241" r="24771" b="241"/>
          <a:stretch/>
        </p:blipFill>
        <p:spPr bwMode="auto">
          <a:xfrm>
            <a:off x="6062830" y="2770532"/>
            <a:ext cx="1348568" cy="21967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Rak pil 32" title="Pil denitrifikation från gödsel "/>
          <p:cNvCxnSpPr>
            <a:cxnSpLocks noChangeShapeType="1"/>
          </p:cNvCxnSpPr>
          <p:nvPr/>
        </p:nvCxnSpPr>
        <p:spPr bwMode="auto">
          <a:xfrm flipV="1">
            <a:off x="4782537" y="1763017"/>
            <a:ext cx="31661" cy="1809558"/>
          </a:xfrm>
          <a:prstGeom prst="straightConnector1">
            <a:avLst/>
          </a:prstGeom>
          <a:noFill/>
          <a:ln w="762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22" name="Rektangel 21"/>
          <p:cNvSpPr/>
          <p:nvPr/>
        </p:nvSpPr>
        <p:spPr>
          <a:xfrm>
            <a:off x="3886354" y="1183295"/>
            <a:ext cx="2850761" cy="553998"/>
          </a:xfrm>
          <a:prstGeom prst="rect">
            <a:avLst/>
          </a:prstGeom>
        </p:spPr>
        <p:txBody>
          <a:bodyPr wrap="square">
            <a:spAutoFit/>
          </a:bodyPr>
          <a:lstStyle/>
          <a:p>
            <a:pPr algn="ctr" fontAlgn="base">
              <a:spcBef>
                <a:spcPct val="0"/>
              </a:spcBef>
              <a:spcAft>
                <a:spcPct val="0"/>
              </a:spcAft>
              <a:defRPr/>
            </a:pPr>
            <a:r>
              <a:rPr lang="sv-SE" sz="1500" b="1" kern="0" dirty="0" err="1">
                <a:solidFill>
                  <a:srgbClr val="FF0000"/>
                </a:solidFill>
                <a:latin typeface="Verdana"/>
              </a:rPr>
              <a:t>Denitrifikation</a:t>
            </a:r>
            <a:r>
              <a:rPr lang="sv-SE" sz="1500" b="1" kern="0" dirty="0">
                <a:solidFill>
                  <a:srgbClr val="FF0000"/>
                </a:solidFill>
                <a:latin typeface="Verdana"/>
              </a:rPr>
              <a:t> från stall, gödsellager och mark</a:t>
            </a:r>
            <a:endParaRPr lang="sv-SE" dirty="0">
              <a:solidFill>
                <a:srgbClr val="FF0000"/>
              </a:solidFill>
              <a:latin typeface="Times New Roman" pitchFamily="18" charset="0"/>
            </a:endParaRPr>
          </a:p>
        </p:txBody>
      </p:sp>
      <p:pic>
        <p:nvPicPr>
          <p:cNvPr id="1040" name="Picture 16" title="Gödningssäck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2215" y="2766178"/>
            <a:ext cx="1464842" cy="2201058"/>
          </a:xfrm>
          <a:prstGeom prst="rect">
            <a:avLst/>
          </a:prstGeom>
          <a:noFill/>
          <a:extLst>
            <a:ext uri="{909E8E84-426E-40DD-AFC4-6F175D3DCCD1}">
              <a14:hiddenFill xmlns:a14="http://schemas.microsoft.com/office/drawing/2010/main">
                <a:solidFill>
                  <a:srgbClr val="FFFFFF"/>
                </a:solidFill>
              </a14:hiddenFill>
            </a:ext>
          </a:extLst>
        </p:spPr>
      </p:pic>
      <p:cxnSp>
        <p:nvCxnSpPr>
          <p:cNvPr id="6160" name="Rak pil 36" title="pil avgång växthusgaser från minerlagödsel"/>
          <p:cNvCxnSpPr>
            <a:cxnSpLocks noChangeShapeType="1"/>
          </p:cNvCxnSpPr>
          <p:nvPr/>
        </p:nvCxnSpPr>
        <p:spPr bwMode="auto">
          <a:xfrm rot="5400000" flipH="1" flipV="1">
            <a:off x="3005008" y="2546044"/>
            <a:ext cx="589359" cy="1190"/>
          </a:xfrm>
          <a:prstGeom prst="straightConnector1">
            <a:avLst/>
          </a:prstGeom>
          <a:noFill/>
          <a:ln w="111125"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36" name="Rektangel 35"/>
          <p:cNvSpPr/>
          <p:nvPr/>
        </p:nvSpPr>
        <p:spPr>
          <a:xfrm>
            <a:off x="2500597" y="1725755"/>
            <a:ext cx="1768079" cy="553998"/>
          </a:xfrm>
          <a:prstGeom prst="rect">
            <a:avLst/>
          </a:prstGeom>
          <a:ln>
            <a:noFill/>
          </a:ln>
        </p:spPr>
        <p:txBody>
          <a:bodyPr>
            <a:spAutoFit/>
          </a:bodyPr>
          <a:lstStyle/>
          <a:p>
            <a:pPr algn="ctr" fontAlgn="base">
              <a:spcBef>
                <a:spcPct val="0"/>
              </a:spcBef>
              <a:spcAft>
                <a:spcPct val="0"/>
              </a:spcAft>
              <a:defRPr/>
            </a:pPr>
            <a:r>
              <a:rPr lang="sv-SE" sz="1500" b="1" kern="0" dirty="0">
                <a:solidFill>
                  <a:srgbClr val="FF0000"/>
                </a:solidFill>
                <a:latin typeface="Verdana"/>
              </a:rPr>
              <a:t>Tillverkning av mineralgödsel</a:t>
            </a:r>
            <a:endParaRPr lang="sv-SE" dirty="0">
              <a:solidFill>
                <a:srgbClr val="FF0000"/>
              </a:solidFill>
              <a:latin typeface="Times New Roman" pitchFamily="18" charset="0"/>
            </a:endParaRPr>
          </a:p>
        </p:txBody>
      </p:sp>
      <p:pic>
        <p:nvPicPr>
          <p:cNvPr id="5" name="Bildobjekt 4" title="Gödselbrunn och ett fält "/>
          <p:cNvPicPr>
            <a:picLocks noChangeAspect="1"/>
          </p:cNvPicPr>
          <p:nvPr/>
        </p:nvPicPr>
        <p:blipFill>
          <a:blip r:embed="rId5"/>
          <a:stretch>
            <a:fillRect/>
          </a:stretch>
        </p:blipFill>
        <p:spPr>
          <a:xfrm>
            <a:off x="4046298" y="2767505"/>
            <a:ext cx="3297607" cy="2198405"/>
          </a:xfrm>
          <a:prstGeom prst="rect">
            <a:avLst/>
          </a:prstGeom>
        </p:spPr>
      </p:pic>
      <p:cxnSp>
        <p:nvCxnSpPr>
          <p:cNvPr id="6157" name="Rak pil 32" title="Pil mark till denitrifikation. "/>
          <p:cNvCxnSpPr>
            <a:cxnSpLocks noChangeShapeType="1"/>
          </p:cNvCxnSpPr>
          <p:nvPr/>
        </p:nvCxnSpPr>
        <p:spPr bwMode="auto">
          <a:xfrm flipH="1" flipV="1">
            <a:off x="5187205" y="1800418"/>
            <a:ext cx="1146755" cy="2418362"/>
          </a:xfrm>
          <a:prstGeom prst="straightConnector1">
            <a:avLst/>
          </a:prstGeom>
          <a:noFill/>
          <a:ln w="1397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3" name="Uppåtböjd pil 2" title="Pil utlakning från marken "/>
          <p:cNvSpPr/>
          <p:nvPr/>
        </p:nvSpPr>
        <p:spPr>
          <a:xfrm rot="19957231">
            <a:off x="7328055" y="4460929"/>
            <a:ext cx="1940867"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sv-SE" sz="1350">
              <a:solidFill>
                <a:srgbClr val="004165"/>
              </a:solidFill>
              <a:latin typeface="Helvetica"/>
            </a:endParaRPr>
          </a:p>
        </p:txBody>
      </p:sp>
      <p:sp>
        <p:nvSpPr>
          <p:cNvPr id="32" name="textruta 31"/>
          <p:cNvSpPr txBox="1"/>
          <p:nvPr/>
        </p:nvSpPr>
        <p:spPr>
          <a:xfrm rot="19489358">
            <a:off x="8011517" y="4771070"/>
            <a:ext cx="1934867" cy="300082"/>
          </a:xfrm>
          <a:prstGeom prst="rect">
            <a:avLst/>
          </a:prstGeom>
          <a:noFill/>
        </p:spPr>
        <p:txBody>
          <a:bodyPr wrap="square" rtlCol="0">
            <a:spAutoFit/>
          </a:bodyPr>
          <a:lstStyle/>
          <a:p>
            <a:pPr>
              <a:defRPr/>
            </a:pPr>
            <a:r>
              <a:rPr lang="sv-SE" sz="1350" dirty="0">
                <a:solidFill>
                  <a:srgbClr val="004165"/>
                </a:solidFill>
                <a:latin typeface="Helvetica"/>
              </a:rPr>
              <a:t>Utlakning</a:t>
            </a:r>
          </a:p>
        </p:txBody>
      </p:sp>
      <p:sp>
        <p:nvSpPr>
          <p:cNvPr id="4" name="Vänsterböjd pil 3" title="PIl ammoniakavgång från gödsellager"/>
          <p:cNvSpPr/>
          <p:nvPr/>
        </p:nvSpPr>
        <p:spPr>
          <a:xfrm rot="17013611">
            <a:off x="7013907" y="1142561"/>
            <a:ext cx="1114357" cy="32466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sv-SE" sz="1350">
              <a:solidFill>
                <a:srgbClr val="004165"/>
              </a:solidFill>
              <a:latin typeface="Helvetica"/>
            </a:endParaRPr>
          </a:p>
        </p:txBody>
      </p:sp>
      <p:sp>
        <p:nvSpPr>
          <p:cNvPr id="8" name="textruta 7" title="Ammoniakavgång pil från fält och stallgödselbrunn "/>
          <p:cNvSpPr txBox="1"/>
          <p:nvPr/>
        </p:nvSpPr>
        <p:spPr>
          <a:xfrm rot="811427">
            <a:off x="7007702" y="2022492"/>
            <a:ext cx="1934867" cy="300082"/>
          </a:xfrm>
          <a:prstGeom prst="rect">
            <a:avLst/>
          </a:prstGeom>
          <a:noFill/>
        </p:spPr>
        <p:txBody>
          <a:bodyPr wrap="square" rtlCol="0">
            <a:spAutoFit/>
          </a:bodyPr>
          <a:lstStyle/>
          <a:p>
            <a:pPr>
              <a:defRPr/>
            </a:pPr>
            <a:r>
              <a:rPr lang="sv-SE" sz="1350" dirty="0">
                <a:solidFill>
                  <a:srgbClr val="004165"/>
                </a:solidFill>
                <a:latin typeface="Helvetica"/>
              </a:rPr>
              <a:t>Ammoniakavgång</a:t>
            </a:r>
          </a:p>
        </p:txBody>
      </p:sp>
      <p:sp>
        <p:nvSpPr>
          <p:cNvPr id="2" name="textruta 1" title="Anrikning på annan plats"/>
          <p:cNvSpPr txBox="1"/>
          <p:nvPr/>
        </p:nvSpPr>
        <p:spPr>
          <a:xfrm>
            <a:off x="8577710" y="3572576"/>
            <a:ext cx="1143000" cy="507831"/>
          </a:xfrm>
          <a:prstGeom prst="rect">
            <a:avLst/>
          </a:prstGeom>
          <a:noFill/>
        </p:spPr>
        <p:txBody>
          <a:bodyPr wrap="square" rtlCol="0">
            <a:spAutoFit/>
          </a:bodyPr>
          <a:lstStyle/>
          <a:p>
            <a:pPr>
              <a:defRPr/>
            </a:pPr>
            <a:r>
              <a:rPr lang="sv-SE" sz="1350" dirty="0">
                <a:solidFill>
                  <a:srgbClr val="004165"/>
                </a:solidFill>
                <a:latin typeface="Helvetica"/>
              </a:rPr>
              <a:t>Anrikning på annan plats</a:t>
            </a:r>
          </a:p>
        </p:txBody>
      </p:sp>
      <p:cxnSp>
        <p:nvCxnSpPr>
          <p:cNvPr id="26" name="Rak pil 32" title="Deni"/>
          <p:cNvCxnSpPr>
            <a:cxnSpLocks noChangeShapeType="1"/>
          </p:cNvCxnSpPr>
          <p:nvPr/>
        </p:nvCxnSpPr>
        <p:spPr bwMode="auto">
          <a:xfrm flipV="1">
            <a:off x="9397788" y="2914649"/>
            <a:ext cx="216068" cy="657926"/>
          </a:xfrm>
          <a:prstGeom prst="straightConnector1">
            <a:avLst/>
          </a:prstGeom>
          <a:noFill/>
          <a:ln w="762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28" name="Rektangel 27" title="Denitrifikation "/>
          <p:cNvSpPr/>
          <p:nvPr/>
        </p:nvSpPr>
        <p:spPr>
          <a:xfrm>
            <a:off x="9045626" y="2375497"/>
            <a:ext cx="1350169" cy="553998"/>
          </a:xfrm>
          <a:prstGeom prst="rect">
            <a:avLst/>
          </a:prstGeom>
        </p:spPr>
        <p:txBody>
          <a:bodyPr>
            <a:spAutoFit/>
          </a:bodyPr>
          <a:lstStyle/>
          <a:p>
            <a:pPr algn="ctr" fontAlgn="base">
              <a:spcBef>
                <a:spcPct val="0"/>
              </a:spcBef>
              <a:spcAft>
                <a:spcPct val="0"/>
              </a:spcAft>
              <a:defRPr/>
            </a:pPr>
            <a:r>
              <a:rPr lang="sv-SE" sz="1500" b="1" kern="0" dirty="0" err="1">
                <a:solidFill>
                  <a:srgbClr val="FF0000"/>
                </a:solidFill>
                <a:latin typeface="Verdana"/>
              </a:rPr>
              <a:t>Denitri-fikation</a:t>
            </a:r>
            <a:endParaRPr lang="sv-SE" dirty="0">
              <a:solidFill>
                <a:srgbClr val="FF0000"/>
              </a:solidFill>
              <a:latin typeface="Times New Roman" pitchFamily="18" charset="0"/>
            </a:endParaRPr>
          </a:p>
        </p:txBody>
      </p:sp>
    </p:spTree>
    <p:extLst>
      <p:ext uri="{BB962C8B-B14F-4D97-AF65-F5344CB8AC3E}">
        <p14:creationId xmlns:p14="http://schemas.microsoft.com/office/powerpoint/2010/main" val="18889093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397838" y="422217"/>
            <a:ext cx="8061523" cy="539750"/>
          </a:xfrm>
        </p:spPr>
        <p:txBody>
          <a:bodyPr/>
          <a:lstStyle/>
          <a:p>
            <a:r>
              <a:rPr lang="sv-SE" dirty="0"/>
              <a:t>Vad innebär Greppa Näringen </a:t>
            </a:r>
          </a:p>
        </p:txBody>
      </p:sp>
      <p:sp>
        <p:nvSpPr>
          <p:cNvPr id="3" name="Platshållare för innehåll 2"/>
          <p:cNvSpPr>
            <a:spLocks noGrp="1"/>
          </p:cNvSpPr>
          <p:nvPr>
            <p:ph idx="1"/>
          </p:nvPr>
        </p:nvSpPr>
        <p:spPr>
          <a:xfrm>
            <a:off x="989961" y="1205142"/>
            <a:ext cx="10469400" cy="4960766"/>
          </a:xfrm>
        </p:spPr>
        <p:txBody>
          <a:bodyPr/>
          <a:lstStyle/>
          <a:p>
            <a:r>
              <a:rPr lang="sv-SE" sz="2000" dirty="0"/>
              <a:t>Greppa Näringen jobbar för att uppnå miljömål</a:t>
            </a:r>
          </a:p>
          <a:p>
            <a:r>
              <a:rPr lang="sv-SE" sz="2000" dirty="0"/>
              <a:t>Greppa Näringen innebär kostnadsfri kvalificerad rådgivning</a:t>
            </a:r>
          </a:p>
          <a:p>
            <a:r>
              <a:rPr lang="sv-SE" sz="2000" dirty="0"/>
              <a:t>Greppa Näringen tar ett helhetsgrepp om näringsflödena på gården, tar tex hänsyn till näring både från foder och mineralgödsel. </a:t>
            </a:r>
          </a:p>
          <a:p>
            <a:r>
              <a:rPr lang="sv-SE" sz="2000" dirty="0"/>
              <a:t>Rådgivningen delas upp i moduler. En modul </a:t>
            </a:r>
          </a:p>
          <a:p>
            <a:pPr marL="0" indent="0">
              <a:buNone/>
            </a:pPr>
            <a:r>
              <a:rPr lang="sv-SE" sz="2000" dirty="0"/>
              <a:t>     är ett antal rådgivningstimmar inom ett </a:t>
            </a:r>
          </a:p>
          <a:p>
            <a:pPr marL="0" indent="0">
              <a:buNone/>
            </a:pPr>
            <a:r>
              <a:rPr lang="sv-SE" sz="2000" dirty="0"/>
              <a:t>     visst ämnesområde.</a:t>
            </a:r>
          </a:p>
          <a:p>
            <a:r>
              <a:rPr lang="sv-SE" sz="2000" dirty="0"/>
              <a:t>Förändringar och förbättringar måste få ta tid. </a:t>
            </a:r>
          </a:p>
          <a:p>
            <a:pPr marL="0" indent="0">
              <a:buNone/>
            </a:pPr>
            <a:r>
              <a:rPr lang="sv-SE" sz="2000" dirty="0"/>
              <a:t>     Därför läggs det i Greppa Näringen stor </a:t>
            </a:r>
          </a:p>
          <a:p>
            <a:pPr marL="0" indent="0">
              <a:buNone/>
            </a:pPr>
            <a:r>
              <a:rPr lang="sv-SE" sz="2000" dirty="0"/>
              <a:t>     vikt vid att återkomma och följa upp råden som ges</a:t>
            </a:r>
          </a:p>
        </p:txBody>
      </p:sp>
      <p:pic>
        <p:nvPicPr>
          <p:cNvPr id="5" name="Bildobjekt 4" descr="Fält med tröska" title="Dekorativ bild "/>
          <p:cNvPicPr>
            <a:picLocks noChangeAspect="1"/>
          </p:cNvPicPr>
          <p:nvPr/>
        </p:nvPicPr>
        <p:blipFill>
          <a:blip r:embed="rId2"/>
          <a:stretch>
            <a:fillRect/>
          </a:stretch>
        </p:blipFill>
        <p:spPr>
          <a:xfrm>
            <a:off x="7941803" y="3758269"/>
            <a:ext cx="3260236" cy="2173490"/>
          </a:xfrm>
          <a:prstGeom prst="rect">
            <a:avLst/>
          </a:prstGeom>
        </p:spPr>
      </p:pic>
    </p:spTree>
    <p:extLst>
      <p:ext uri="{BB962C8B-B14F-4D97-AF65-F5344CB8AC3E}">
        <p14:creationId xmlns:p14="http://schemas.microsoft.com/office/powerpoint/2010/main" val="167321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07882" y="396275"/>
            <a:ext cx="8061523" cy="539750"/>
          </a:xfrm>
        </p:spPr>
        <p:txBody>
          <a:bodyPr/>
          <a:lstStyle/>
          <a:p>
            <a:r>
              <a:rPr lang="sv-SE" dirty="0"/>
              <a:t>Miljömål, kort bakgrund</a:t>
            </a:r>
          </a:p>
        </p:txBody>
      </p:sp>
      <p:sp>
        <p:nvSpPr>
          <p:cNvPr id="3" name="Platshållare för innehåll 2"/>
          <p:cNvSpPr>
            <a:spLocks noGrp="1"/>
          </p:cNvSpPr>
          <p:nvPr>
            <p:ph idx="1"/>
          </p:nvPr>
        </p:nvSpPr>
        <p:spPr>
          <a:xfrm>
            <a:off x="1031847" y="1191237"/>
            <a:ext cx="9966120" cy="4882392"/>
          </a:xfrm>
        </p:spPr>
        <p:txBody>
          <a:bodyPr/>
          <a:lstStyle/>
          <a:p>
            <a:r>
              <a:rPr lang="sv-SE" b="1" dirty="0"/>
              <a:t>Kväveutlakning</a:t>
            </a:r>
            <a:r>
              <a:rPr lang="sv-SE" dirty="0"/>
              <a:t> </a:t>
            </a:r>
            <a:r>
              <a:rPr lang="sv-SE" sz="2000" dirty="0"/>
              <a:t>Årligen utlakas i medeltal 16-18 kg kväve per hektar svensk åkermark. Av denna siffra är cirka 70 procent beroende på brukandet av jorden och resten är så kallad bakgrundsbelastning. </a:t>
            </a:r>
          </a:p>
          <a:p>
            <a:r>
              <a:rPr lang="sv-SE" b="1" dirty="0"/>
              <a:t>Ammoniakavgång</a:t>
            </a:r>
            <a:r>
              <a:rPr lang="sv-SE" dirty="0"/>
              <a:t> </a:t>
            </a:r>
            <a:r>
              <a:rPr lang="sv-SE" sz="2000" dirty="0"/>
              <a:t>Under 30 års-perioden 1990 till 2019 har de sammanlagda svenska ammoniakutsläppen minskat från cirka 60 000 ton till cirka 53 000 ton. Ungefär 85 procent av utsläppen kommer från lantbruk och då främst från lagring och spridning av stallgödsel.</a:t>
            </a:r>
          </a:p>
          <a:p>
            <a:r>
              <a:rPr lang="sv-SE" b="1" dirty="0"/>
              <a:t>Fosforförluster</a:t>
            </a:r>
            <a:r>
              <a:rPr lang="sv-SE" dirty="0"/>
              <a:t> </a:t>
            </a:r>
            <a:r>
              <a:rPr lang="sv-SE" sz="2000" dirty="0"/>
              <a:t>Årligen läcker i medeltal cirka 0,6 kg fosfor per hektar åkermark. Av det bedöms 60-70 procent bero på brukandet och resten är så kallat bakgrundsläckage</a:t>
            </a:r>
            <a:r>
              <a:rPr lang="sv-SE" dirty="0"/>
              <a:t>.</a:t>
            </a:r>
          </a:p>
          <a:p>
            <a:endParaRPr lang="sv-SE" sz="2000" dirty="0"/>
          </a:p>
          <a:p>
            <a:br>
              <a:rPr lang="sv-SE" dirty="0"/>
            </a:br>
            <a:endParaRPr lang="sv-SE" dirty="0"/>
          </a:p>
        </p:txBody>
      </p:sp>
    </p:spTree>
    <p:extLst>
      <p:ext uri="{BB962C8B-B14F-4D97-AF65-F5344CB8AC3E}">
        <p14:creationId xmlns:p14="http://schemas.microsoft.com/office/powerpoint/2010/main" val="249000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34959" y="409561"/>
            <a:ext cx="8061523" cy="539750"/>
          </a:xfrm>
        </p:spPr>
        <p:txBody>
          <a:bodyPr/>
          <a:lstStyle/>
          <a:p>
            <a:r>
              <a:rPr lang="sv-SE" dirty="0"/>
              <a:t>Miljömål, kort bakgrund fortsättning</a:t>
            </a:r>
          </a:p>
        </p:txBody>
      </p:sp>
      <p:sp>
        <p:nvSpPr>
          <p:cNvPr id="3" name="Platshållare för innehåll 2"/>
          <p:cNvSpPr>
            <a:spLocks noGrp="1"/>
          </p:cNvSpPr>
          <p:nvPr>
            <p:ph idx="1"/>
          </p:nvPr>
        </p:nvSpPr>
        <p:spPr>
          <a:xfrm>
            <a:off x="746680" y="1251983"/>
            <a:ext cx="9152329" cy="4955870"/>
          </a:xfrm>
        </p:spPr>
        <p:txBody>
          <a:bodyPr/>
          <a:lstStyle/>
          <a:p>
            <a:r>
              <a:rPr lang="sv-SE" b="1" dirty="0"/>
              <a:t>Läckage av växtskyddsmedel </a:t>
            </a:r>
            <a:r>
              <a:rPr lang="sv-SE" sz="2000" dirty="0" err="1"/>
              <a:t>växtskyddsmedel</a:t>
            </a:r>
            <a:r>
              <a:rPr lang="sv-SE" sz="2000" dirty="0"/>
              <a:t> som används i jordbruket kan läcka ut i våra vattendrag. När ämnena kommer ut i vattnet finns det en risk att de påverkar vattenlevande organismer. </a:t>
            </a:r>
          </a:p>
          <a:p>
            <a:r>
              <a:rPr lang="sv-SE" b="1" dirty="0"/>
              <a:t>Klimatgasutsläpp </a:t>
            </a:r>
            <a:r>
              <a:rPr lang="sv-SE" sz="2000" dirty="0"/>
              <a:t>enligt det </a:t>
            </a:r>
          </a:p>
          <a:p>
            <a:pPr marL="0" indent="0">
              <a:buNone/>
            </a:pPr>
            <a:r>
              <a:rPr lang="sv-SE" sz="2000" dirty="0"/>
              <a:t>     klimatpolitiska ramverket från 2017 ska</a:t>
            </a:r>
          </a:p>
          <a:p>
            <a:pPr marL="0" indent="0">
              <a:buNone/>
            </a:pPr>
            <a:r>
              <a:rPr lang="sv-SE" sz="2000" dirty="0"/>
              <a:t>     Sverige inte ha några nettoutsläpp av </a:t>
            </a:r>
          </a:p>
          <a:p>
            <a:pPr marL="0" indent="0">
              <a:buNone/>
            </a:pPr>
            <a:r>
              <a:rPr lang="sv-SE" sz="2000" dirty="0"/>
              <a:t>     växthusgaser efter 2045. Efter 2045 ska </a:t>
            </a:r>
          </a:p>
          <a:p>
            <a:pPr marL="0" indent="0">
              <a:buNone/>
            </a:pPr>
            <a:r>
              <a:rPr lang="sv-SE" sz="2000" dirty="0"/>
              <a:t>     utsläppen vara negativa. </a:t>
            </a:r>
          </a:p>
          <a:p>
            <a:endParaRPr lang="sv-SE" sz="2000" b="1" dirty="0"/>
          </a:p>
          <a:p>
            <a:endParaRPr lang="sv-SE" dirty="0"/>
          </a:p>
        </p:txBody>
      </p:sp>
      <p:pic>
        <p:nvPicPr>
          <p:cNvPr id="5" name="Bildobjekt 4" descr="Dike" title="Dekorativ bild "/>
          <p:cNvPicPr>
            <a:picLocks noChangeAspect="1"/>
          </p:cNvPicPr>
          <p:nvPr/>
        </p:nvPicPr>
        <p:blipFill>
          <a:blip r:embed="rId2"/>
          <a:stretch>
            <a:fillRect/>
          </a:stretch>
        </p:blipFill>
        <p:spPr>
          <a:xfrm>
            <a:off x="8627416" y="2451580"/>
            <a:ext cx="2754306" cy="3672408"/>
          </a:xfrm>
          <a:prstGeom prst="rect">
            <a:avLst/>
          </a:prstGeom>
        </p:spPr>
      </p:pic>
    </p:spTree>
    <p:extLst>
      <p:ext uri="{BB962C8B-B14F-4D97-AF65-F5344CB8AC3E}">
        <p14:creationId xmlns:p14="http://schemas.microsoft.com/office/powerpoint/2010/main" val="367229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02429" y="369705"/>
            <a:ext cx="8061523" cy="539750"/>
          </a:xfrm>
        </p:spPr>
        <p:txBody>
          <a:bodyPr/>
          <a:lstStyle/>
          <a:p>
            <a:r>
              <a:rPr lang="sv-SE" dirty="0"/>
              <a:t>Varför finns Greppa Näringen?</a:t>
            </a:r>
          </a:p>
        </p:txBody>
      </p:sp>
      <p:pic>
        <p:nvPicPr>
          <p:cNvPr id="5" name="Bildobjekt 4" descr="På miljömål.se kan man läsa mer om miljömålen. De finns för att se hur den svenska naturen mår. Miljömålen består av generationsmål, 16 miljökvalitesmål och 28 etappmål. " title="Beskrivning av miljömålen "/>
          <p:cNvPicPr>
            <a:picLocks noChangeAspect="1"/>
          </p:cNvPicPr>
          <p:nvPr/>
        </p:nvPicPr>
        <p:blipFill>
          <a:blip r:embed="rId3"/>
          <a:stretch>
            <a:fillRect/>
          </a:stretch>
        </p:blipFill>
        <p:spPr>
          <a:xfrm>
            <a:off x="2495601" y="1556792"/>
            <a:ext cx="5370809" cy="1767120"/>
          </a:xfrm>
          <a:prstGeom prst="rect">
            <a:avLst/>
          </a:prstGeom>
        </p:spPr>
      </p:pic>
      <p:sp>
        <p:nvSpPr>
          <p:cNvPr id="3" name="Platshållare för innehåll 2"/>
          <p:cNvSpPr>
            <a:spLocks noGrp="1"/>
          </p:cNvSpPr>
          <p:nvPr>
            <p:ph idx="1"/>
          </p:nvPr>
        </p:nvSpPr>
        <p:spPr>
          <a:xfrm>
            <a:off x="922790" y="1073791"/>
            <a:ext cx="10117122" cy="5511568"/>
          </a:xfrm>
        </p:spPr>
        <p:txBody>
          <a:bodyPr/>
          <a:lstStyle/>
          <a:p>
            <a:r>
              <a:rPr lang="sv-SE" sz="2000" b="1" dirty="0">
                <a:solidFill>
                  <a:schemeClr val="tx1"/>
                </a:solidFill>
              </a:rPr>
              <a:t>Nationella miljökvalitetsmål- </a:t>
            </a:r>
            <a:r>
              <a:rPr lang="sv-SE" sz="2000" dirty="0">
                <a:solidFill>
                  <a:schemeClr val="tx1"/>
                </a:solidFill>
              </a:rPr>
              <a:t>generationsmål till 2030</a:t>
            </a:r>
          </a:p>
          <a:p>
            <a:endParaRPr lang="sv-SE" sz="2000" b="1" dirty="0">
              <a:solidFill>
                <a:schemeClr val="tx1"/>
              </a:solidFill>
            </a:endParaRPr>
          </a:p>
          <a:p>
            <a:endParaRPr lang="sv-SE" sz="2000" b="1" dirty="0">
              <a:solidFill>
                <a:schemeClr val="tx1"/>
              </a:solidFill>
            </a:endParaRPr>
          </a:p>
          <a:p>
            <a:endParaRPr lang="sv-SE" sz="2000" b="1" dirty="0">
              <a:solidFill>
                <a:schemeClr val="tx1"/>
              </a:solidFill>
            </a:endParaRPr>
          </a:p>
          <a:p>
            <a:endParaRPr lang="sv-SE" sz="2000" b="1" dirty="0">
              <a:solidFill>
                <a:schemeClr val="tx1"/>
              </a:solidFill>
            </a:endParaRPr>
          </a:p>
          <a:p>
            <a:pPr marL="0" indent="0">
              <a:buNone/>
            </a:pPr>
            <a:endParaRPr lang="sv-SE" sz="2400" b="1" dirty="0">
              <a:solidFill>
                <a:schemeClr val="tx1"/>
              </a:solidFill>
            </a:endParaRPr>
          </a:p>
          <a:p>
            <a:r>
              <a:rPr lang="sv-SE" sz="2000" b="1" dirty="0">
                <a:solidFill>
                  <a:schemeClr val="tx1"/>
                </a:solidFill>
              </a:rPr>
              <a:t>EU:s nitratdirektiv </a:t>
            </a:r>
            <a:r>
              <a:rPr lang="sv-SE" sz="2000" dirty="0"/>
              <a:t>EU:s medlemsländer ska fastställa nitratkänsliga områden och upprätta åtgärdsprogram för att minska nitratförlusterna från jordbruket</a:t>
            </a:r>
            <a:endParaRPr lang="sv-SE" sz="2000" b="1" dirty="0">
              <a:solidFill>
                <a:schemeClr val="tx1"/>
              </a:solidFill>
            </a:endParaRPr>
          </a:p>
          <a:p>
            <a:r>
              <a:rPr lang="sv-SE" sz="2000" b="1" dirty="0">
                <a:solidFill>
                  <a:schemeClr val="tx1"/>
                </a:solidFill>
              </a:rPr>
              <a:t>EU:s ramdirektiv för vatten </a:t>
            </a:r>
            <a:r>
              <a:rPr lang="sv-SE" sz="2000" dirty="0">
                <a:solidFill>
                  <a:schemeClr val="tx1"/>
                </a:solidFill>
              </a:rPr>
              <a:t>2021/2027 åtgärdsprogram</a:t>
            </a:r>
          </a:p>
          <a:p>
            <a:r>
              <a:rPr lang="sv-SE" sz="2000" b="1" dirty="0"/>
              <a:t>Ramdirektiv om en marin strategi (2008/56/EG) </a:t>
            </a:r>
            <a:r>
              <a:rPr lang="sv-SE" sz="2000" dirty="0"/>
              <a:t>beslutar om åtgärder för att uppnå </a:t>
            </a:r>
            <a:r>
              <a:rPr lang="sv-SE" sz="2000" dirty="0" err="1"/>
              <a:t>miljökvalitesnormer</a:t>
            </a:r>
            <a:r>
              <a:rPr lang="sv-SE" sz="2000" dirty="0"/>
              <a:t> fram till </a:t>
            </a:r>
            <a:r>
              <a:rPr lang="sv-SE" sz="2000" dirty="0" err="1"/>
              <a:t>Katteget</a:t>
            </a:r>
            <a:endParaRPr lang="sv-SE" sz="2000" dirty="0">
              <a:solidFill>
                <a:schemeClr val="tx1"/>
              </a:solidFill>
            </a:endParaRPr>
          </a:p>
          <a:p>
            <a:r>
              <a:rPr lang="sv-SE" sz="2000" b="1" dirty="0">
                <a:solidFill>
                  <a:schemeClr val="tx1"/>
                </a:solidFill>
              </a:rPr>
              <a:t>BSAP</a:t>
            </a:r>
            <a:r>
              <a:rPr lang="sv-SE" sz="2400" dirty="0">
                <a:solidFill>
                  <a:schemeClr val="tx1"/>
                </a:solidFill>
              </a:rPr>
              <a:t> -</a:t>
            </a:r>
            <a:r>
              <a:rPr lang="sv-SE" sz="2000" dirty="0">
                <a:solidFill>
                  <a:schemeClr val="tx1"/>
                </a:solidFill>
              </a:rPr>
              <a:t>Baltic Sea Action Plan till 2030, överenskommelse inom HELCOM för att återställa Östersjöns status</a:t>
            </a:r>
          </a:p>
          <a:p>
            <a:r>
              <a:rPr lang="sv-SE" sz="2000" b="1" dirty="0">
                <a:solidFill>
                  <a:schemeClr val="tx1"/>
                </a:solidFill>
              </a:rPr>
              <a:t>Hållbar hantering av växtskyddsmedel (IPM)</a:t>
            </a:r>
          </a:p>
          <a:p>
            <a:endParaRPr lang="sv-SE" sz="2000" dirty="0">
              <a:solidFill>
                <a:schemeClr val="tx1"/>
              </a:solidFill>
            </a:endParaRPr>
          </a:p>
          <a:p>
            <a:endParaRPr lang="sv-SE" sz="2000" b="1" dirty="0">
              <a:solidFill>
                <a:schemeClr val="tx1"/>
              </a:solidFill>
            </a:endParaRPr>
          </a:p>
          <a:p>
            <a:endParaRPr lang="sv-SE" dirty="0"/>
          </a:p>
        </p:txBody>
      </p:sp>
    </p:spTree>
    <p:extLst>
      <p:ext uri="{BB962C8B-B14F-4D97-AF65-F5344CB8AC3E}">
        <p14:creationId xmlns:p14="http://schemas.microsoft.com/office/powerpoint/2010/main" val="2400051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17351" y="332656"/>
            <a:ext cx="8061523" cy="539750"/>
          </a:xfrm>
        </p:spPr>
        <p:txBody>
          <a:bodyPr/>
          <a:lstStyle/>
          <a:p>
            <a:r>
              <a:rPr lang="sv-SE" dirty="0"/>
              <a:t>Varför finns Greppa Näringen? fortsättning</a:t>
            </a:r>
          </a:p>
        </p:txBody>
      </p:sp>
      <p:sp>
        <p:nvSpPr>
          <p:cNvPr id="3" name="Platshållare för innehåll 2"/>
          <p:cNvSpPr>
            <a:spLocks noGrp="1"/>
          </p:cNvSpPr>
          <p:nvPr>
            <p:ph idx="1"/>
          </p:nvPr>
        </p:nvSpPr>
        <p:spPr>
          <a:xfrm>
            <a:off x="947956" y="1057012"/>
            <a:ext cx="10318459" cy="5468332"/>
          </a:xfrm>
        </p:spPr>
        <p:txBody>
          <a:bodyPr/>
          <a:lstStyle/>
          <a:p>
            <a:r>
              <a:rPr lang="sv-SE" sz="2000" b="1" dirty="0"/>
              <a:t>Direktivet om nationella utsläppstak för vissa luftföroreningar (2001/81/EG) </a:t>
            </a:r>
            <a:r>
              <a:rPr lang="sv-SE" sz="2000" dirty="0"/>
              <a:t>bestämmer hur mycket luftföroreningar som får släppas ut. Sveriges beting är att minska ammoniakutsläppen med 17 till 2030. </a:t>
            </a:r>
          </a:p>
          <a:p>
            <a:pPr>
              <a:spcBef>
                <a:spcPts val="0"/>
              </a:spcBef>
            </a:pPr>
            <a:r>
              <a:rPr lang="sv-SE" sz="2000" b="1" dirty="0"/>
              <a:t>Industriutsläppsdirektivet (2010/75/EU) </a:t>
            </a:r>
            <a:r>
              <a:rPr lang="sv-SE" sz="2000" dirty="0"/>
              <a:t>berör främst gris och fjäderfäanläggningar som ska använda BAT (Best </a:t>
            </a:r>
            <a:r>
              <a:rPr lang="sv-SE" sz="2000" dirty="0" err="1"/>
              <a:t>available</a:t>
            </a:r>
            <a:r>
              <a:rPr lang="sv-SE" sz="2000" dirty="0"/>
              <a:t> </a:t>
            </a:r>
            <a:r>
              <a:rPr lang="sv-SE" sz="2000" dirty="0" err="1"/>
              <a:t>technique</a:t>
            </a:r>
            <a:r>
              <a:rPr lang="sv-SE" dirty="0"/>
              <a:t>)</a:t>
            </a:r>
          </a:p>
          <a:p>
            <a:pPr>
              <a:spcBef>
                <a:spcPts val="0"/>
              </a:spcBef>
            </a:pPr>
            <a:r>
              <a:rPr lang="sv-SE" sz="2000" b="1" dirty="0"/>
              <a:t>Konvention om långväga gränsöverskridande luftföroreningar </a:t>
            </a:r>
            <a:r>
              <a:rPr lang="sv-SE" sz="2000" dirty="0"/>
              <a:t>Denna konvention finns under FN-organet UNECE och anger högsta tillåtna utsläpp av långväga gränsöverskridande luftföroreningar i olika protokoll.</a:t>
            </a:r>
            <a:endParaRPr lang="sv-SE" dirty="0"/>
          </a:p>
          <a:p>
            <a:pPr>
              <a:spcBef>
                <a:spcPts val="0"/>
              </a:spcBef>
            </a:pPr>
            <a:r>
              <a:rPr lang="sv-SE" sz="2000" b="1" dirty="0"/>
              <a:t>EU:s mål och åtgärder inom energi- och klimatområdet </a:t>
            </a:r>
            <a:r>
              <a:rPr lang="sv-SE" sz="2000" dirty="0"/>
              <a:t>EU har antagit klimatmål som innebär att EU:s samlade utsläpp ska minska med 40 procent till 2030 jämfört med 1990.</a:t>
            </a:r>
            <a:endParaRPr lang="sv-SE" sz="2400" b="1" dirty="0">
              <a:solidFill>
                <a:schemeClr val="tx1"/>
              </a:solidFill>
            </a:endParaRPr>
          </a:p>
          <a:p>
            <a:r>
              <a:rPr lang="sv-SE" sz="2000" b="1" dirty="0"/>
              <a:t>Klimatkonventionen och Parisavtalet </a:t>
            </a:r>
            <a:r>
              <a:rPr lang="sv-SE" sz="2000" dirty="0"/>
              <a:t>Det så kallade Parisavtalet är ett globalt klimatavtal kopplat till FN:s klimatkonvention UNFCCC, en global konvention om åtgärder för att förhindra klimatförändringar. </a:t>
            </a:r>
            <a:endParaRPr lang="sv-SE" sz="2000" b="1" dirty="0"/>
          </a:p>
          <a:p>
            <a:endParaRPr lang="sv-SE" sz="2000" b="1" dirty="0">
              <a:solidFill>
                <a:schemeClr val="tx1"/>
              </a:solidFill>
            </a:endParaRPr>
          </a:p>
          <a:p>
            <a:endParaRPr lang="sv-SE" sz="2000" b="1" dirty="0">
              <a:solidFill>
                <a:schemeClr val="tx1"/>
              </a:solidFill>
            </a:endParaRPr>
          </a:p>
          <a:p>
            <a:endParaRPr lang="sv-SE" dirty="0"/>
          </a:p>
        </p:txBody>
      </p:sp>
    </p:spTree>
    <p:extLst>
      <p:ext uri="{BB962C8B-B14F-4D97-AF65-F5344CB8AC3E}">
        <p14:creationId xmlns:p14="http://schemas.microsoft.com/office/powerpoint/2010/main" val="4177673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484339" y="480876"/>
            <a:ext cx="8061523" cy="539750"/>
          </a:xfrm>
        </p:spPr>
        <p:txBody>
          <a:bodyPr/>
          <a:lstStyle/>
          <a:p>
            <a:r>
              <a:rPr lang="sv-SE" sz="1400" dirty="0"/>
              <a:t>Flöden in och ut från gården </a:t>
            </a:r>
          </a:p>
        </p:txBody>
      </p:sp>
      <p:pic>
        <p:nvPicPr>
          <p:cNvPr id="10245" name="Picture 21" title="Dekorativ bild på gård "/>
          <p:cNvPicPr>
            <a:picLocks noChangeAspect="1" noChangeArrowheads="1"/>
          </p:cNvPicPr>
          <p:nvPr/>
        </p:nvPicPr>
        <p:blipFill>
          <a:blip r:embed="rId2">
            <a:extLst>
              <a:ext uri="{28A0092B-C50C-407E-A947-70E740481C1C}">
                <a14:useLocalDpi xmlns:a14="http://schemas.microsoft.com/office/drawing/2010/main" val="0"/>
              </a:ext>
            </a:extLst>
          </a:blip>
          <a:srcRect l="32813" t="28125" r="25781" b="23958"/>
          <a:stretch>
            <a:fillRect/>
          </a:stretch>
        </p:blipFill>
        <p:spPr bwMode="auto">
          <a:xfrm>
            <a:off x="4267200" y="1712914"/>
            <a:ext cx="3733800" cy="3240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7" name="AutoShape 23" descr="Hur mycket kväve, fosfor och kalium som kommer in till gården i kg/ha. "/>
          <p:cNvSpPr>
            <a:spLocks noChangeArrowheads="1"/>
          </p:cNvSpPr>
          <p:nvPr/>
        </p:nvSpPr>
        <p:spPr bwMode="auto">
          <a:xfrm>
            <a:off x="2057400" y="2590800"/>
            <a:ext cx="2057400" cy="1295400"/>
          </a:xfrm>
          <a:prstGeom prst="rightArrow">
            <a:avLst>
              <a:gd name="adj1" fmla="val 100000"/>
              <a:gd name="adj2" fmla="val 42154"/>
            </a:avLst>
          </a:prstGeom>
          <a:blipFill dpi="0" rotWithShape="0">
            <a:blip r:embed="rId3"/>
            <a:srcRect/>
            <a:tile tx="0" ty="0" sx="100000" sy="100000" flip="none" algn="tl"/>
          </a:bli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solidFill>
                  <a:srgbClr val="004165"/>
                </a:solidFill>
                <a:latin typeface="Albertus Medium" pitchFamily="34" charset="0"/>
              </a:rPr>
              <a:t>Produkter in</a:t>
            </a:r>
          </a:p>
          <a:p>
            <a:pPr algn="ctr"/>
            <a:r>
              <a:rPr lang="sv-SE" altLang="sv-SE" sz="1600" b="1">
                <a:solidFill>
                  <a:srgbClr val="004165"/>
                </a:solidFill>
                <a:latin typeface="Albertus Medium" pitchFamily="34" charset="0"/>
              </a:rPr>
              <a:t>N:     kg/ha</a:t>
            </a:r>
          </a:p>
          <a:p>
            <a:pPr algn="ctr"/>
            <a:r>
              <a:rPr lang="sv-SE" altLang="sv-SE" sz="1600" b="1">
                <a:solidFill>
                  <a:srgbClr val="004165"/>
                </a:solidFill>
                <a:latin typeface="Albertus Medium" pitchFamily="34" charset="0"/>
              </a:rPr>
              <a:t>P:      kg/ha</a:t>
            </a:r>
          </a:p>
          <a:p>
            <a:pPr algn="ctr"/>
            <a:r>
              <a:rPr lang="sv-SE" altLang="sv-SE" sz="1600" b="1">
                <a:solidFill>
                  <a:srgbClr val="004165"/>
                </a:solidFill>
                <a:latin typeface="Albertus Medium" pitchFamily="34" charset="0"/>
              </a:rPr>
              <a:t>K:      kg/ha</a:t>
            </a:r>
          </a:p>
        </p:txBody>
      </p:sp>
      <p:sp>
        <p:nvSpPr>
          <p:cNvPr id="10246" name="AutoShape 22" descr="Hur mycket kväve som kommer in till gården via kvävenedfall " title="Kvävenedfall"/>
          <p:cNvSpPr>
            <a:spLocks noChangeArrowheads="1"/>
          </p:cNvSpPr>
          <p:nvPr/>
        </p:nvSpPr>
        <p:spPr bwMode="auto">
          <a:xfrm>
            <a:off x="2057400" y="1752600"/>
            <a:ext cx="2057400" cy="609600"/>
          </a:xfrm>
          <a:prstGeom prst="rightArrow">
            <a:avLst>
              <a:gd name="adj1" fmla="val 100000"/>
              <a:gd name="adj2" fmla="val 89578"/>
            </a:avLst>
          </a:prstGeom>
          <a:solidFill>
            <a:srgbClr val="99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solidFill>
                  <a:srgbClr val="004165"/>
                </a:solidFill>
                <a:latin typeface="Albertus Medium" pitchFamily="34" charset="0"/>
              </a:rPr>
              <a:t>Kvävenedfall</a:t>
            </a:r>
          </a:p>
          <a:p>
            <a:pPr algn="ctr"/>
            <a:r>
              <a:rPr lang="sv-SE" altLang="sv-SE" sz="1600" b="1" dirty="0">
                <a:solidFill>
                  <a:srgbClr val="004165"/>
                </a:solidFill>
                <a:latin typeface="Albertus Medium" pitchFamily="34" charset="0"/>
              </a:rPr>
              <a:t>     kg N/ha</a:t>
            </a:r>
          </a:p>
        </p:txBody>
      </p:sp>
      <p:sp>
        <p:nvSpPr>
          <p:cNvPr id="10248" name="AutoShape 24" descr="Hur mycket kväve som kommer in till gården via kvävefixering " title="Kvävefixering "/>
          <p:cNvSpPr>
            <a:spLocks noChangeArrowheads="1"/>
          </p:cNvSpPr>
          <p:nvPr/>
        </p:nvSpPr>
        <p:spPr bwMode="auto">
          <a:xfrm>
            <a:off x="2057400" y="4114800"/>
            <a:ext cx="2057400" cy="609600"/>
          </a:xfrm>
          <a:prstGeom prst="rightArrow">
            <a:avLst>
              <a:gd name="adj1" fmla="val 100000"/>
              <a:gd name="adj2" fmla="val 89578"/>
            </a:avLst>
          </a:prstGeom>
          <a:solidFill>
            <a:srgbClr val="99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solidFill>
                  <a:srgbClr val="004165"/>
                </a:solidFill>
                <a:latin typeface="Albertus Medium" pitchFamily="34" charset="0"/>
              </a:rPr>
              <a:t>Kvävefixering</a:t>
            </a:r>
          </a:p>
          <a:p>
            <a:pPr algn="ctr"/>
            <a:r>
              <a:rPr lang="sv-SE" altLang="sv-SE" sz="1600" b="1" dirty="0">
                <a:solidFill>
                  <a:srgbClr val="004165"/>
                </a:solidFill>
                <a:latin typeface="Albertus Medium" pitchFamily="34" charset="0"/>
              </a:rPr>
              <a:t>    kg N/ha</a:t>
            </a:r>
          </a:p>
        </p:txBody>
      </p:sp>
      <p:sp>
        <p:nvSpPr>
          <p:cNvPr id="10249" name="AutoShape 25" descr="Hur mycket kväve, fosfor och kalium som går ut från gården i kg/ha. " title="Pil ut från gården"/>
          <p:cNvSpPr>
            <a:spLocks noChangeArrowheads="1"/>
          </p:cNvSpPr>
          <p:nvPr/>
        </p:nvSpPr>
        <p:spPr bwMode="auto">
          <a:xfrm>
            <a:off x="8153400" y="2590800"/>
            <a:ext cx="2057400" cy="1295400"/>
          </a:xfrm>
          <a:prstGeom prst="rightArrow">
            <a:avLst>
              <a:gd name="adj1" fmla="val 100000"/>
              <a:gd name="adj2" fmla="val 42154"/>
            </a:avLst>
          </a:prstGeom>
          <a:blipFill dpi="0" rotWithShape="0">
            <a:blip r:embed="rId4"/>
            <a:srcRect/>
            <a:tile tx="0" ty="0" sx="100000" sy="100000" flip="none" algn="tl"/>
          </a:bli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solidFill>
                  <a:srgbClr val="004165"/>
                </a:solidFill>
                <a:latin typeface="Albertus Medium" pitchFamily="34" charset="0"/>
              </a:rPr>
              <a:t>Produkter ut</a:t>
            </a:r>
          </a:p>
          <a:p>
            <a:pPr algn="ctr"/>
            <a:r>
              <a:rPr lang="sv-SE" altLang="sv-SE" sz="1600" b="1" dirty="0">
                <a:solidFill>
                  <a:srgbClr val="004165"/>
                </a:solidFill>
                <a:latin typeface="Albertus Medium" pitchFamily="34" charset="0"/>
              </a:rPr>
              <a:t>N:     kg/ha</a:t>
            </a:r>
          </a:p>
          <a:p>
            <a:pPr algn="ctr"/>
            <a:r>
              <a:rPr lang="sv-SE" altLang="sv-SE" sz="1600" b="1" dirty="0">
                <a:solidFill>
                  <a:srgbClr val="004165"/>
                </a:solidFill>
                <a:latin typeface="Albertus Medium" pitchFamily="34" charset="0"/>
              </a:rPr>
              <a:t>P:      kg/ha</a:t>
            </a:r>
          </a:p>
          <a:p>
            <a:pPr algn="ctr"/>
            <a:r>
              <a:rPr lang="sv-SE" altLang="sv-SE" sz="1600" b="1" dirty="0">
                <a:solidFill>
                  <a:srgbClr val="004165"/>
                </a:solidFill>
                <a:latin typeface="Albertus Medium" pitchFamily="34" charset="0"/>
              </a:rPr>
              <a:t>K:     kg/ha</a:t>
            </a:r>
          </a:p>
        </p:txBody>
      </p:sp>
      <p:sp>
        <p:nvSpPr>
          <p:cNvPr id="10269" name="AutoShape 45"/>
          <p:cNvSpPr>
            <a:spLocks noChangeArrowheads="1"/>
          </p:cNvSpPr>
          <p:nvPr/>
        </p:nvSpPr>
        <p:spPr bwMode="auto">
          <a:xfrm>
            <a:off x="4419600" y="609600"/>
            <a:ext cx="1143000" cy="1066800"/>
          </a:xfrm>
          <a:prstGeom prst="upArrow">
            <a:avLst>
              <a:gd name="adj1" fmla="val 100000"/>
              <a:gd name="adj2" fmla="val 28597"/>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solidFill>
                  <a:srgbClr val="004165"/>
                </a:solidFill>
                <a:latin typeface="Albertus Medium" pitchFamily="34" charset="0"/>
              </a:rPr>
              <a:t>Ammoniak-</a:t>
            </a:r>
          </a:p>
          <a:p>
            <a:pPr algn="ctr"/>
            <a:r>
              <a:rPr lang="sv-SE" altLang="sv-SE" sz="1600" b="1" dirty="0">
                <a:solidFill>
                  <a:srgbClr val="004165"/>
                </a:solidFill>
                <a:latin typeface="Albertus Medium" pitchFamily="34" charset="0"/>
              </a:rPr>
              <a:t>avgång</a:t>
            </a:r>
          </a:p>
          <a:p>
            <a:pPr algn="ctr"/>
            <a:r>
              <a:rPr lang="sv-SE" altLang="sv-SE" sz="1600" b="1" dirty="0">
                <a:solidFill>
                  <a:srgbClr val="004165"/>
                </a:solidFill>
                <a:latin typeface="Albertus Medium" pitchFamily="34" charset="0"/>
              </a:rPr>
              <a:t>    kg N/ha</a:t>
            </a:r>
          </a:p>
        </p:txBody>
      </p:sp>
      <p:sp>
        <p:nvSpPr>
          <p:cNvPr id="10270" name="AutoShape 46"/>
          <p:cNvSpPr>
            <a:spLocks noChangeArrowheads="1"/>
          </p:cNvSpPr>
          <p:nvPr/>
        </p:nvSpPr>
        <p:spPr bwMode="auto">
          <a:xfrm>
            <a:off x="5943600" y="609600"/>
            <a:ext cx="1143000" cy="1066800"/>
          </a:xfrm>
          <a:prstGeom prst="upArrow">
            <a:avLst>
              <a:gd name="adj1" fmla="val 100000"/>
              <a:gd name="adj2" fmla="val 28597"/>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err="1">
                <a:solidFill>
                  <a:srgbClr val="004165"/>
                </a:solidFill>
                <a:latin typeface="Albertus Medium" pitchFamily="34" charset="0"/>
              </a:rPr>
              <a:t>Denitri</a:t>
            </a:r>
            <a:r>
              <a:rPr lang="sv-SE" altLang="sv-SE" sz="1600" b="1" dirty="0">
                <a:solidFill>
                  <a:srgbClr val="004165"/>
                </a:solidFill>
                <a:latin typeface="Albertus Medium" pitchFamily="34" charset="0"/>
              </a:rPr>
              <a:t>-</a:t>
            </a:r>
          </a:p>
          <a:p>
            <a:pPr algn="ctr"/>
            <a:r>
              <a:rPr lang="sv-SE" altLang="sv-SE" sz="1600" b="1" dirty="0" err="1">
                <a:solidFill>
                  <a:srgbClr val="004165"/>
                </a:solidFill>
                <a:latin typeface="Albertus Medium" pitchFamily="34" charset="0"/>
              </a:rPr>
              <a:t>fikation</a:t>
            </a:r>
            <a:endParaRPr lang="sv-SE" altLang="sv-SE" sz="1600" b="1" dirty="0">
              <a:solidFill>
                <a:srgbClr val="004165"/>
              </a:solidFill>
              <a:latin typeface="Albertus Medium" pitchFamily="34" charset="0"/>
            </a:endParaRPr>
          </a:p>
          <a:p>
            <a:pPr algn="ctr"/>
            <a:r>
              <a:rPr lang="sv-SE" altLang="sv-SE" sz="1600" b="1" dirty="0">
                <a:solidFill>
                  <a:srgbClr val="004165"/>
                </a:solidFill>
                <a:latin typeface="Albertus Medium" pitchFamily="34" charset="0"/>
              </a:rPr>
              <a:t>    kg N/ha</a:t>
            </a:r>
          </a:p>
        </p:txBody>
      </p:sp>
      <p:sp>
        <p:nvSpPr>
          <p:cNvPr id="10271" name="AutoShape 47" descr="Hur mycket kväve som försvinner från gården via utlakning" title="Utlakning "/>
          <p:cNvSpPr>
            <a:spLocks noChangeArrowheads="1"/>
          </p:cNvSpPr>
          <p:nvPr/>
        </p:nvSpPr>
        <p:spPr bwMode="auto">
          <a:xfrm>
            <a:off x="4419600" y="5105400"/>
            <a:ext cx="1066800" cy="1371600"/>
          </a:xfrm>
          <a:prstGeom prst="downArrow">
            <a:avLst>
              <a:gd name="adj1" fmla="val 100000"/>
              <a:gd name="adj2" fmla="val 33815"/>
            </a:avLst>
          </a:prstGeom>
          <a:solidFill>
            <a:srgbClr val="FF99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solidFill>
                  <a:srgbClr val="004165"/>
                </a:solidFill>
                <a:latin typeface="Albertus Medium" pitchFamily="34" charset="0"/>
              </a:rPr>
              <a:t>Utlakning</a:t>
            </a:r>
          </a:p>
          <a:p>
            <a:pPr algn="ctr"/>
            <a:r>
              <a:rPr lang="sv-SE" altLang="sv-SE" sz="1600" b="1" dirty="0">
                <a:solidFill>
                  <a:srgbClr val="004165"/>
                </a:solidFill>
                <a:latin typeface="Albertus Medium" pitchFamily="34" charset="0"/>
              </a:rPr>
              <a:t>   kg N/ha</a:t>
            </a:r>
          </a:p>
        </p:txBody>
      </p:sp>
      <p:sp>
        <p:nvSpPr>
          <p:cNvPr id="10272" name="AutoShape 48" descr="Hur mycket kväve som försvinner från gården via mullbildning" title="Mullbildning "/>
          <p:cNvSpPr>
            <a:spLocks noChangeArrowheads="1"/>
          </p:cNvSpPr>
          <p:nvPr/>
        </p:nvSpPr>
        <p:spPr bwMode="auto">
          <a:xfrm>
            <a:off x="5715000" y="5105400"/>
            <a:ext cx="914400" cy="1371600"/>
          </a:xfrm>
          <a:prstGeom prst="downArrow">
            <a:avLst>
              <a:gd name="adj1" fmla="val 100000"/>
              <a:gd name="adj2" fmla="val 39451"/>
            </a:avLst>
          </a:prstGeom>
          <a:solidFill>
            <a:srgbClr val="FF99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solidFill>
                  <a:srgbClr val="004165"/>
                </a:solidFill>
                <a:latin typeface="Albertus Medium" pitchFamily="34" charset="0"/>
              </a:rPr>
              <a:t>Till mull</a:t>
            </a:r>
          </a:p>
          <a:p>
            <a:pPr algn="ctr"/>
            <a:r>
              <a:rPr lang="sv-SE" altLang="sv-SE" sz="1600" b="1" dirty="0">
                <a:solidFill>
                  <a:srgbClr val="004165"/>
                </a:solidFill>
                <a:latin typeface="Albertus Medium" pitchFamily="34" charset="0"/>
              </a:rPr>
              <a:t>  kg N/ha</a:t>
            </a:r>
          </a:p>
        </p:txBody>
      </p:sp>
      <p:sp>
        <p:nvSpPr>
          <p:cNvPr id="10273" name="AutoShape 49" descr="Hur mycket kväve som kommer till  gården via nedbrytning av mull." title="Nedbrytning av mull "/>
          <p:cNvSpPr>
            <a:spLocks noChangeArrowheads="1"/>
          </p:cNvSpPr>
          <p:nvPr/>
        </p:nvSpPr>
        <p:spPr bwMode="auto">
          <a:xfrm>
            <a:off x="6858000" y="5105400"/>
            <a:ext cx="914400" cy="1295400"/>
          </a:xfrm>
          <a:prstGeom prst="upArrow">
            <a:avLst>
              <a:gd name="adj1" fmla="val 100000"/>
              <a:gd name="adj2" fmla="val 33679"/>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solidFill>
                  <a:srgbClr val="004165"/>
                </a:solidFill>
                <a:latin typeface="Albertus Medium" pitchFamily="34" charset="0"/>
              </a:rPr>
              <a:t>Från mull</a:t>
            </a:r>
          </a:p>
          <a:p>
            <a:pPr algn="ctr"/>
            <a:r>
              <a:rPr lang="sv-SE" altLang="sv-SE" sz="1600" b="1">
                <a:solidFill>
                  <a:srgbClr val="004165"/>
                </a:solidFill>
                <a:latin typeface="Albertus Medium" pitchFamily="34" charset="0"/>
              </a:rPr>
              <a:t> kg N/ha</a:t>
            </a:r>
          </a:p>
        </p:txBody>
      </p:sp>
      <p:graphicFrame>
        <p:nvGraphicFramePr>
          <p:cNvPr id="3098" name="Group 26" descr="Exempel tabell på hur näringsöverskottet kan se ut. " title="Tabell över näringsöverskott"/>
          <p:cNvGraphicFramePr>
            <a:graphicFrameLocks noGrp="1"/>
          </p:cNvGraphicFramePr>
          <p:nvPr>
            <p:extLst/>
          </p:nvPr>
        </p:nvGraphicFramePr>
        <p:xfrm>
          <a:off x="8616950" y="4221163"/>
          <a:ext cx="1524000" cy="2103436"/>
        </p:xfrm>
        <a:graphic>
          <a:graphicData uri="http://schemas.openxmlformats.org/drawingml/2006/table">
            <a:tbl>
              <a:tblPr firstRow="1"/>
              <a:tblGrid>
                <a:gridCol w="762000">
                  <a:extLst>
                    <a:ext uri="{9D8B030D-6E8A-4147-A177-3AD203B41FA5}">
                      <a16:colId xmlns:a16="http://schemas.microsoft.com/office/drawing/2014/main" val="1917788056"/>
                    </a:ext>
                  </a:extLst>
                </a:gridCol>
                <a:gridCol w="762000">
                  <a:extLst>
                    <a:ext uri="{9D8B030D-6E8A-4147-A177-3AD203B41FA5}">
                      <a16:colId xmlns:a16="http://schemas.microsoft.com/office/drawing/2014/main" val="4293472691"/>
                    </a:ext>
                  </a:extLst>
                </a:gridCol>
              </a:tblGrid>
              <a:tr h="640176">
                <a:tc gridSpan="2">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Överskott kg/ha</a:t>
                      </a:r>
                    </a:p>
                  </a:txBody>
                  <a:tcPr marT="45727" marB="45727"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sv-SE"/>
                    </a:p>
                  </a:txBody>
                  <a:tcPr/>
                </a:tc>
                <a:extLst>
                  <a:ext uri="{0D108BD9-81ED-4DB2-BD59-A6C34878D82A}">
                    <a16:rowId xmlns:a16="http://schemas.microsoft.com/office/drawing/2014/main" val="2313829739"/>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163075"/>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2909840"/>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52222156"/>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33129946"/>
                  </a:ext>
                </a:extLst>
              </a:tr>
            </a:tbl>
          </a:graphicData>
        </a:graphic>
      </p:graphicFrame>
    </p:spTree>
    <p:extLst>
      <p:ext uri="{BB962C8B-B14F-4D97-AF65-F5344CB8AC3E}">
        <p14:creationId xmlns:p14="http://schemas.microsoft.com/office/powerpoint/2010/main" val="27688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10 spannmål, 10 Spannmål, oljeväxt, 10 sockerbetor (Var 4:e år), 20 Potatis (var4:e år), 10 vall ( 3 år av 6) "/>
          <p:cNvSpPr>
            <a:spLocks noChangeArrowheads="1"/>
          </p:cNvSpPr>
          <p:nvPr/>
        </p:nvSpPr>
        <p:spPr bwMode="auto">
          <a:xfrm>
            <a:off x="5519937"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7" name="Rectangle 5" descr="5 spannmål, 5 Spannmål, oljeväxt, 5 sockerbetor (Var 4:e år), 10 Potatis (var4:e år), 0 vall ( 3 år av 6) "/>
          <p:cNvSpPr>
            <a:spLocks noChangeArrowheads="1"/>
          </p:cNvSpPr>
          <p:nvPr/>
        </p:nvSpPr>
        <p:spPr bwMode="auto">
          <a:xfrm>
            <a:off x="6275862"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6" name="Rectangle 4" descr="0 spannmål, 0 Spannmål, oljeväxt, 0 sockerbetor (Var 4:e år), 5Potatis (var4:e år), -5 vall ( 3 år av 6) "/>
          <p:cNvSpPr>
            <a:spLocks noChangeArrowheads="1"/>
          </p:cNvSpPr>
          <p:nvPr/>
        </p:nvSpPr>
        <p:spPr bwMode="auto">
          <a:xfrm>
            <a:off x="7032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5" name="Rectangle 3" descr="-10 spannmål, - 10 Spannmål, oljeväxt, -10 sockerbetor (Var 4:e år), -5Potatis (var4:e år), -15 vall ( 3 år av 6) " title="Fosforbalans i klass IVb "/>
          <p:cNvSpPr>
            <a:spLocks noChangeArrowheads="1"/>
          </p:cNvSpPr>
          <p:nvPr/>
        </p:nvSpPr>
        <p:spPr bwMode="auto">
          <a:xfrm>
            <a:off x="7824192" y="2358360"/>
            <a:ext cx="689742" cy="236678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2" name="Rectangle 3" descr="-20 spannmål, - 25 Spannmål, oljeväxt, -20 sockerbetor (Var 4:e år), -15Potatis (var4:e år), -20 vall ( 3 år av 6) &#10;" title="Fosforbalans i klass IVA"/>
          <p:cNvSpPr>
            <a:spLocks noChangeArrowheads="1"/>
          </p:cNvSpPr>
          <p:nvPr/>
        </p:nvSpPr>
        <p:spPr bwMode="auto">
          <a:xfrm>
            <a:off x="8604405" y="2358360"/>
            <a:ext cx="689742" cy="236678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4" name="Rectangle 2" descr="-20 spannmål, - 25 Spannmål, oljeväxt, -25 sockerbetor (Var 4:e år), -15Potatis (var4:e år), -20 vall ( 3 år av 6) " title="Fosforbalns i klass V "/>
          <p:cNvSpPr>
            <a:spLocks noChangeArrowheads="1"/>
          </p:cNvSpPr>
          <p:nvPr/>
        </p:nvSpPr>
        <p:spPr bwMode="auto">
          <a:xfrm>
            <a:off x="9384618" y="2358360"/>
            <a:ext cx="684660" cy="236678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9" name="Rectangle 7"/>
          <p:cNvSpPr>
            <a:spLocks noGrp="1" noChangeArrowheads="1"/>
          </p:cNvSpPr>
          <p:nvPr>
            <p:ph type="title"/>
          </p:nvPr>
        </p:nvSpPr>
        <p:spPr>
          <a:xfrm>
            <a:off x="1851024" y="226402"/>
            <a:ext cx="9683837" cy="685800"/>
          </a:xfrm>
        </p:spPr>
        <p:txBody>
          <a:bodyPr/>
          <a:lstStyle/>
          <a:p>
            <a:r>
              <a:rPr lang="sv-SE" altLang="sv-SE" sz="2200" dirty="0">
                <a:ea typeface="ＭＳ Ｐゴシック" pitchFamily="34" charset="-128"/>
              </a:rPr>
              <a:t>Rekommenderad fosforbalans för olika växtföljder, </a:t>
            </a:r>
            <a:br>
              <a:rPr lang="sv-SE" altLang="sv-SE" sz="2200" dirty="0">
                <a:ea typeface="ＭＳ Ｐゴシック" pitchFamily="34" charset="-128"/>
              </a:rPr>
            </a:br>
            <a:r>
              <a:rPr lang="sv-SE" altLang="sv-SE" sz="2200" dirty="0">
                <a:ea typeface="ＭＳ Ｐゴシック" pitchFamily="34" charset="-128"/>
              </a:rPr>
              <a:t>med ett långsiktigt perspektiv </a:t>
            </a:r>
          </a:p>
        </p:txBody>
      </p:sp>
      <p:sp>
        <p:nvSpPr>
          <p:cNvPr id="18442" name="Text Box 10"/>
          <p:cNvSpPr txBox="1">
            <a:spLocks noChangeArrowheads="1"/>
          </p:cNvSpPr>
          <p:nvPr/>
        </p:nvSpPr>
        <p:spPr bwMode="auto">
          <a:xfrm>
            <a:off x="5735961" y="1499235"/>
            <a:ext cx="4573264"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spcBef>
                <a:spcPct val="0"/>
              </a:spcBef>
              <a:spcAft>
                <a:spcPct val="0"/>
              </a:spcAft>
              <a:buSzTx/>
              <a:buNone/>
              <a:defRPr/>
            </a:pPr>
            <a:r>
              <a:rPr lang="sv-SE" altLang="sv-SE" sz="2200" dirty="0">
                <a:latin typeface="Helvetica"/>
              </a:rPr>
              <a:t> Balans vid olika </a:t>
            </a:r>
            <a:r>
              <a:rPr lang="sv-SE" altLang="sv-SE" sz="2200" dirty="0">
                <a:latin typeface="Helvetica"/>
                <a:cs typeface="Arial" panose="020B0604020202020204" pitchFamily="34" charset="0"/>
              </a:rPr>
              <a:t>P-AL klass</a:t>
            </a:r>
          </a:p>
          <a:p>
            <a:pPr fontAlgn="base">
              <a:spcBef>
                <a:spcPct val="0"/>
              </a:spcBef>
              <a:spcAft>
                <a:spcPct val="0"/>
              </a:spcAft>
              <a:buSzTx/>
              <a:buNone/>
              <a:defRPr/>
            </a:pPr>
            <a:r>
              <a:rPr lang="sv-SE" altLang="sv-SE" sz="2200" b="1" dirty="0">
                <a:solidFill>
                  <a:srgbClr val="A71930"/>
                </a:solidFill>
                <a:latin typeface="Helvetica"/>
              </a:rPr>
              <a:t>I   </a:t>
            </a:r>
            <a:r>
              <a:rPr lang="sv-SE" altLang="sv-SE" sz="2200" b="1" dirty="0">
                <a:latin typeface="Helvetica"/>
              </a:rPr>
              <a:t>     </a:t>
            </a:r>
            <a:r>
              <a:rPr lang="sv-SE" altLang="sv-SE" sz="2200" b="1" dirty="0">
                <a:solidFill>
                  <a:srgbClr val="DC5034"/>
                </a:solidFill>
                <a:latin typeface="Helvetica"/>
              </a:rPr>
              <a:t>II </a:t>
            </a:r>
            <a:r>
              <a:rPr lang="sv-SE" altLang="sv-SE" sz="2200" b="1" dirty="0">
                <a:latin typeface="Helvetica"/>
              </a:rPr>
              <a:t>      </a:t>
            </a:r>
            <a:r>
              <a:rPr lang="sv-SE" altLang="sv-SE" sz="2200" b="1" dirty="0">
                <a:solidFill>
                  <a:srgbClr val="D4BA00"/>
                </a:solidFill>
                <a:latin typeface="Helvetica"/>
              </a:rPr>
              <a:t>III</a:t>
            </a:r>
            <a:r>
              <a:rPr lang="sv-SE" altLang="sv-SE" sz="2200" b="1" dirty="0">
                <a:latin typeface="Helvetica"/>
              </a:rPr>
              <a:t>       </a:t>
            </a:r>
            <a:r>
              <a:rPr lang="sv-SE" altLang="sv-SE" sz="2200" b="1" dirty="0">
                <a:solidFill>
                  <a:srgbClr val="92D050"/>
                </a:solidFill>
                <a:latin typeface="Helvetica"/>
              </a:rPr>
              <a:t>IVA</a:t>
            </a:r>
            <a:r>
              <a:rPr lang="sv-SE" altLang="sv-SE" sz="2200" b="1" dirty="0">
                <a:latin typeface="Helvetica"/>
              </a:rPr>
              <a:t>    </a:t>
            </a:r>
            <a:r>
              <a:rPr lang="sv-SE" altLang="sv-SE" sz="2200" b="1" dirty="0">
                <a:solidFill>
                  <a:srgbClr val="58A618"/>
                </a:solidFill>
                <a:latin typeface="Helvetica"/>
              </a:rPr>
              <a:t>IVB </a:t>
            </a:r>
            <a:r>
              <a:rPr lang="sv-SE" altLang="sv-SE" sz="2200" b="1" dirty="0">
                <a:latin typeface="Helvetica"/>
              </a:rPr>
              <a:t>     </a:t>
            </a:r>
            <a:r>
              <a:rPr lang="sv-SE" altLang="sv-SE" sz="2200" b="1" dirty="0">
                <a:solidFill>
                  <a:srgbClr val="0083BE"/>
                </a:solidFill>
                <a:latin typeface="Helvetica"/>
              </a:rPr>
              <a:t>V</a:t>
            </a:r>
          </a:p>
        </p:txBody>
      </p:sp>
      <p:sp>
        <p:nvSpPr>
          <p:cNvPr id="18440" name="Rectangle 8"/>
          <p:cNvSpPr>
            <a:spLocks noGrp="1" noChangeArrowheads="1"/>
          </p:cNvSpPr>
          <p:nvPr>
            <p:ph type="body" idx="1"/>
          </p:nvPr>
        </p:nvSpPr>
        <p:spPr>
          <a:xfrm>
            <a:off x="1703513" y="2268675"/>
            <a:ext cx="8605713" cy="3302886"/>
          </a:xfrm>
        </p:spPr>
        <p:txBody>
          <a:bodyPr/>
          <a:lstStyle/>
          <a:p>
            <a:pPr>
              <a:lnSpc>
                <a:spcPct val="170000"/>
              </a:lnSpc>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Vall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5          0       -10      -20      -20 </a:t>
            </a:r>
          </a:p>
          <a:p>
            <a:pPr>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latin typeface="+mj-lt"/>
                <a:ea typeface="ＭＳ Ｐゴシック" pitchFamily="34" charset="-128"/>
                <a:cs typeface="Arial" panose="020B0604020202020204" pitchFamily="34" charset="0"/>
              </a:rPr>
              <a:t>15</a:t>
            </a:r>
            <a:r>
              <a:rPr lang="sv-SE" altLang="sv-SE" sz="2000" dirty="0">
                <a:latin typeface="+mj-lt"/>
                <a:ea typeface="ＭＳ Ｐゴシック" pitchFamily="34" charset="-128"/>
                <a:cs typeface="Arial" panose="020B0604020202020204" pitchFamily="34" charset="0"/>
              </a:rPr>
              <a:t> </a:t>
            </a:r>
            <a:r>
              <a:rPr lang="sv-SE" altLang="sv-SE" sz="2000" dirty="0">
                <a:solidFill>
                  <a:schemeClr val="accent5">
                    <a:lumMod val="10000"/>
                  </a:schemeClr>
                </a:solidFill>
                <a:latin typeface="+mj-lt"/>
                <a:ea typeface="ＭＳ Ｐゴシック" pitchFamily="34" charset="-128"/>
                <a:cs typeface="Arial" panose="020B0604020202020204" pitchFamily="34" charset="0"/>
              </a:rPr>
              <a:t>       10        5        -10     -25      -25</a:t>
            </a:r>
            <a:endParaRPr lang="sv-SE" altLang="sv-SE" sz="2000" dirty="0">
              <a:solidFill>
                <a:schemeClr val="tx1"/>
              </a:solidFill>
              <a:latin typeface="+mj-lt"/>
              <a:ea typeface="ＭＳ Ｐゴシック" pitchFamily="34" charset="-128"/>
              <a:cs typeface="Arial" panose="020B0604020202020204" pitchFamily="34" charset="0"/>
            </a:endParaRPr>
          </a:p>
          <a:p>
            <a:pPr marL="0" indent="0">
              <a:spcBef>
                <a:spcPts val="0"/>
              </a:spcBef>
              <a:buNone/>
            </a:pPr>
            <a:r>
              <a:rPr lang="sv-SE" altLang="sv-SE" sz="2000" dirty="0">
                <a:solidFill>
                  <a:schemeClr val="tx1"/>
                </a:solidFill>
                <a:latin typeface="+mj-lt"/>
                <a:ea typeface="ＭＳ Ｐゴシック" pitchFamily="34" charset="-128"/>
                <a:cs typeface="Arial" panose="020B0604020202020204" pitchFamily="34" charset="0"/>
              </a:rPr>
              <a:t>        </a:t>
            </a:r>
          </a:p>
          <a:p>
            <a:pPr>
              <a:spcBef>
                <a:spcPts val="0"/>
              </a:spcBef>
            </a:pPr>
            <a:r>
              <a:rPr lang="sv-SE" altLang="sv-SE" sz="2000" dirty="0">
                <a:solidFill>
                  <a:schemeClr val="tx1"/>
                </a:solidFill>
                <a:latin typeface="+mj-lt"/>
                <a:ea typeface="ＭＳ Ｐゴシック" pitchFamily="34" charset="-128"/>
                <a:cs typeface="Arial" panose="020B0604020202020204" pitchFamily="34" charset="0"/>
              </a:rPr>
              <a:t>Sockerbetor var </a:t>
            </a:r>
            <a:r>
              <a:rPr lang="sv-SE" altLang="sv-SE" sz="2000" dirty="0">
                <a:solidFill>
                  <a:schemeClr val="tx1"/>
                </a:solidFill>
                <a:ea typeface="ＭＳ Ｐゴシック" pitchFamily="34" charset="-128"/>
                <a:cs typeface="Arial" panose="020B0604020202020204" pitchFamily="34" charset="0"/>
              </a:rPr>
              <a:t>4:e år</a:t>
            </a:r>
            <a:r>
              <a:rPr lang="sv-SE" altLang="sv-SE" sz="2000" dirty="0">
                <a:solidFill>
                  <a:schemeClr val="tx1"/>
                </a:solidFill>
                <a:latin typeface="+mj-lt"/>
                <a:ea typeface="ＭＳ Ｐゴシック" pitchFamily="34" charset="-128"/>
                <a:cs typeface="Arial" panose="020B0604020202020204" pitchFamily="34" charset="0"/>
              </a:rPr>
              <a:t>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15        10        0       -15      -20</a:t>
            </a:r>
            <a:endParaRPr lang="sv-SE" altLang="sv-SE" sz="2000" dirty="0">
              <a:solidFill>
                <a:schemeClr val="tx1"/>
              </a:solidFill>
              <a:latin typeface="+mj-lt"/>
              <a:ea typeface="ＭＳ Ｐゴシック" pitchFamily="34" charset="-128"/>
              <a:cs typeface="Arial" panose="020B0604020202020204" pitchFamily="34" charset="0"/>
            </a:endParaRPr>
          </a:p>
          <a:p>
            <a:pPr>
              <a:lnSpc>
                <a:spcPct val="170000"/>
              </a:lnSpc>
            </a:pPr>
            <a:r>
              <a:rPr lang="sv-SE" altLang="sv-SE" sz="2000" dirty="0">
                <a:solidFill>
                  <a:schemeClr val="tx1"/>
                </a:solidFill>
                <a:latin typeface="+mj-lt"/>
                <a:ea typeface="ＭＳ Ｐゴシック" pitchFamily="34" charset="-128"/>
                <a:cs typeface="Arial" panose="020B0604020202020204" pitchFamily="34" charset="0"/>
              </a:rPr>
              <a:t>Potatis var 4:e år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15         10       0        -10      -15</a:t>
            </a:r>
          </a:p>
        </p:txBody>
      </p:sp>
      <p:sp>
        <p:nvSpPr>
          <p:cNvPr id="18441" name="Text Box 9"/>
          <p:cNvSpPr txBox="1">
            <a:spLocks noChangeArrowheads="1"/>
          </p:cNvSpPr>
          <p:nvPr/>
        </p:nvSpPr>
        <p:spPr bwMode="auto">
          <a:xfrm>
            <a:off x="2279455" y="1372448"/>
            <a:ext cx="3240482"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dirty="0">
                <a:latin typeface="Helvetica"/>
                <a:cs typeface="Arial" panose="020B0604020202020204" pitchFamily="34" charset="0"/>
              </a:rPr>
              <a:t>   Växtföljd         </a:t>
            </a:r>
          </a:p>
        </p:txBody>
      </p:sp>
    </p:spTree>
    <p:extLst>
      <p:ext uri="{BB962C8B-B14F-4D97-AF65-F5344CB8AC3E}">
        <p14:creationId xmlns:p14="http://schemas.microsoft.com/office/powerpoint/2010/main" val="22749835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10 spannmål, 10 Spannmål, oljeväxt, 10 sockerbetor (Var 4:e år), 20 Potatis (var4:e år), 10 vall ( 3 år av 6) "/>
          <p:cNvSpPr>
            <a:spLocks noChangeArrowheads="1"/>
          </p:cNvSpPr>
          <p:nvPr/>
        </p:nvSpPr>
        <p:spPr bwMode="auto">
          <a:xfrm>
            <a:off x="5519937"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7" name="Rectangle 5" descr="5 spannmål, 5 Spannmål, oljeväxt, 5 sockerbetor (Var 4:e år), 10 Potatis (var4:e år), 0 vall ( 3 år av 6) "/>
          <p:cNvSpPr>
            <a:spLocks noChangeArrowheads="1"/>
          </p:cNvSpPr>
          <p:nvPr/>
        </p:nvSpPr>
        <p:spPr bwMode="auto">
          <a:xfrm>
            <a:off x="6275862"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6" name="Rectangle 4" descr="0 spannmål, 0 Spannmål, oljeväxt, 0 sockerbetor (Var 4:e år), 5Potatis (var4:e år), -5 vall ( 3 år av 6) "/>
          <p:cNvSpPr>
            <a:spLocks noChangeArrowheads="1"/>
          </p:cNvSpPr>
          <p:nvPr/>
        </p:nvSpPr>
        <p:spPr bwMode="auto">
          <a:xfrm>
            <a:off x="7032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5" name="Rectangle 3" descr="-10 spannmål, - 10 Spannmål, oljeväxt, -10 sockerbetor (Var 4:e år), -5Potatis (var4:e år), -15 vall ( 3 år av 6) " title="Fosforbalans i klass IVb "/>
          <p:cNvSpPr>
            <a:spLocks noChangeArrowheads="1"/>
          </p:cNvSpPr>
          <p:nvPr/>
        </p:nvSpPr>
        <p:spPr bwMode="auto">
          <a:xfrm>
            <a:off x="7824192" y="2358360"/>
            <a:ext cx="689742" cy="236678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2" name="Rectangle 3" descr="-20 spannmål, - 25 Spannmål, oljeväxt, -20 sockerbetor (Var 4:e år), -15Potatis (var4:e år), -20 vall ( 3 år av 6) &#10;" title="Fosforbalans i klass IVA"/>
          <p:cNvSpPr>
            <a:spLocks noChangeArrowheads="1"/>
          </p:cNvSpPr>
          <p:nvPr/>
        </p:nvSpPr>
        <p:spPr bwMode="auto">
          <a:xfrm>
            <a:off x="8604405" y="2358360"/>
            <a:ext cx="689742" cy="236678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4" name="Rectangle 2" descr="-20 spannmål, - 25 Spannmål, oljeväxt, -25 sockerbetor (Var 4:e år), -15Potatis (var4:e år), -20 vall ( 3 år av 6) " title="Fosforbalns i klass V "/>
          <p:cNvSpPr>
            <a:spLocks noChangeArrowheads="1"/>
          </p:cNvSpPr>
          <p:nvPr/>
        </p:nvSpPr>
        <p:spPr bwMode="auto">
          <a:xfrm>
            <a:off x="9384618" y="2358360"/>
            <a:ext cx="684660" cy="236678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9" name="Rectangle 7"/>
          <p:cNvSpPr>
            <a:spLocks noGrp="1" noChangeArrowheads="1"/>
          </p:cNvSpPr>
          <p:nvPr>
            <p:ph type="title"/>
          </p:nvPr>
        </p:nvSpPr>
        <p:spPr>
          <a:xfrm>
            <a:off x="2159701" y="268032"/>
            <a:ext cx="9366771" cy="685800"/>
          </a:xfrm>
        </p:spPr>
        <p:txBody>
          <a:bodyPr/>
          <a:lstStyle/>
          <a:p>
            <a:r>
              <a:rPr lang="sv-SE" altLang="sv-SE" sz="2200" dirty="0">
                <a:ea typeface="ＭＳ Ｐゴシック" pitchFamily="34" charset="-128"/>
              </a:rPr>
              <a:t>Rekommenderad fosforbalans för olika växtföljder,</a:t>
            </a:r>
            <a:br>
              <a:rPr lang="sv-SE" altLang="sv-SE" sz="2200" dirty="0">
                <a:ea typeface="ＭＳ Ｐゴシック" pitchFamily="34" charset="-128"/>
              </a:rPr>
            </a:br>
            <a:r>
              <a:rPr lang="sv-SE" altLang="sv-SE" sz="2200" dirty="0">
                <a:ea typeface="ＭＳ Ｐゴシック" pitchFamily="34" charset="-128"/>
              </a:rPr>
              <a:t>med ett kortsiktigt ekonomiskt perspektiv</a:t>
            </a:r>
          </a:p>
        </p:txBody>
      </p:sp>
      <p:sp>
        <p:nvSpPr>
          <p:cNvPr id="18442" name="Text Box 10"/>
          <p:cNvSpPr txBox="1">
            <a:spLocks noChangeArrowheads="1"/>
          </p:cNvSpPr>
          <p:nvPr/>
        </p:nvSpPr>
        <p:spPr bwMode="auto">
          <a:xfrm>
            <a:off x="5735961" y="1499235"/>
            <a:ext cx="4573264"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spcBef>
                <a:spcPct val="0"/>
              </a:spcBef>
              <a:spcAft>
                <a:spcPct val="0"/>
              </a:spcAft>
              <a:buSzTx/>
              <a:buNone/>
              <a:defRPr/>
            </a:pPr>
            <a:r>
              <a:rPr lang="sv-SE" altLang="sv-SE" sz="2200" b="1" dirty="0">
                <a:latin typeface="Helvetica"/>
              </a:rPr>
              <a:t> </a:t>
            </a:r>
            <a:r>
              <a:rPr lang="sv-SE" altLang="sv-SE" sz="2200" dirty="0">
                <a:latin typeface="Helvetica"/>
                <a:cs typeface="Arial" panose="020B0604020202020204" pitchFamily="34" charset="0"/>
              </a:rPr>
              <a:t>P-AL-värde</a:t>
            </a:r>
          </a:p>
          <a:p>
            <a:pPr fontAlgn="base">
              <a:spcBef>
                <a:spcPct val="0"/>
              </a:spcBef>
              <a:spcAft>
                <a:spcPct val="0"/>
              </a:spcAft>
              <a:buSzTx/>
              <a:buNone/>
              <a:defRPr/>
            </a:pPr>
            <a:r>
              <a:rPr lang="sv-SE" altLang="sv-SE" sz="2200" b="1" dirty="0">
                <a:solidFill>
                  <a:srgbClr val="A71930"/>
                </a:solidFill>
                <a:latin typeface="Helvetica"/>
              </a:rPr>
              <a:t>I   </a:t>
            </a:r>
            <a:r>
              <a:rPr lang="sv-SE" altLang="sv-SE" sz="2200" b="1" dirty="0">
                <a:latin typeface="Helvetica"/>
              </a:rPr>
              <a:t>     </a:t>
            </a:r>
            <a:r>
              <a:rPr lang="sv-SE" altLang="sv-SE" sz="2200" b="1" dirty="0">
                <a:solidFill>
                  <a:srgbClr val="DC5034"/>
                </a:solidFill>
                <a:latin typeface="Helvetica"/>
              </a:rPr>
              <a:t>II </a:t>
            </a:r>
            <a:r>
              <a:rPr lang="sv-SE" altLang="sv-SE" sz="2200" b="1" dirty="0">
                <a:latin typeface="Helvetica"/>
              </a:rPr>
              <a:t>      </a:t>
            </a:r>
            <a:r>
              <a:rPr lang="sv-SE" altLang="sv-SE" sz="2200" b="1" dirty="0">
                <a:solidFill>
                  <a:srgbClr val="D4BA00"/>
                </a:solidFill>
                <a:latin typeface="Helvetica"/>
              </a:rPr>
              <a:t>III</a:t>
            </a:r>
            <a:r>
              <a:rPr lang="sv-SE" altLang="sv-SE" sz="2200" b="1" dirty="0">
                <a:latin typeface="Helvetica"/>
              </a:rPr>
              <a:t>       </a:t>
            </a:r>
            <a:r>
              <a:rPr lang="sv-SE" altLang="sv-SE" sz="2200" b="1" dirty="0">
                <a:solidFill>
                  <a:srgbClr val="92D050"/>
                </a:solidFill>
                <a:latin typeface="Helvetica"/>
              </a:rPr>
              <a:t>IVA</a:t>
            </a:r>
            <a:r>
              <a:rPr lang="sv-SE" altLang="sv-SE" sz="2200" b="1" dirty="0">
                <a:latin typeface="Helvetica"/>
              </a:rPr>
              <a:t>    </a:t>
            </a:r>
            <a:r>
              <a:rPr lang="sv-SE" altLang="sv-SE" sz="2200" b="1" dirty="0">
                <a:solidFill>
                  <a:srgbClr val="58A618"/>
                </a:solidFill>
                <a:latin typeface="Helvetica"/>
              </a:rPr>
              <a:t>IVB </a:t>
            </a:r>
            <a:r>
              <a:rPr lang="sv-SE" altLang="sv-SE" sz="2200" b="1" dirty="0">
                <a:latin typeface="Helvetica"/>
              </a:rPr>
              <a:t>     </a:t>
            </a:r>
            <a:r>
              <a:rPr lang="sv-SE" altLang="sv-SE" sz="2200" b="1" dirty="0">
                <a:solidFill>
                  <a:srgbClr val="0083BE"/>
                </a:solidFill>
                <a:latin typeface="Helvetica"/>
              </a:rPr>
              <a:t>V</a:t>
            </a:r>
          </a:p>
        </p:txBody>
      </p:sp>
      <p:sp>
        <p:nvSpPr>
          <p:cNvPr id="18440" name="Rectangle 8"/>
          <p:cNvSpPr>
            <a:spLocks noGrp="1" noChangeArrowheads="1"/>
          </p:cNvSpPr>
          <p:nvPr>
            <p:ph type="body" idx="1"/>
          </p:nvPr>
        </p:nvSpPr>
        <p:spPr>
          <a:xfrm>
            <a:off x="1703513" y="2268675"/>
            <a:ext cx="8605713" cy="3302886"/>
          </a:xfrm>
        </p:spPr>
        <p:txBody>
          <a:bodyPr/>
          <a:lstStyle/>
          <a:p>
            <a:pPr>
              <a:lnSpc>
                <a:spcPct val="170000"/>
              </a:lnSpc>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(7 ton)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5          0       -10      -20      -20 </a:t>
            </a:r>
          </a:p>
          <a:p>
            <a:pPr>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0          0       -10      -25      -25</a:t>
            </a:r>
            <a:endParaRPr lang="sv-SE" altLang="sv-SE" sz="2000" dirty="0">
              <a:solidFill>
                <a:schemeClr val="tx1"/>
              </a:solidFill>
              <a:latin typeface="+mj-lt"/>
              <a:ea typeface="ＭＳ Ｐゴシック" pitchFamily="34" charset="-128"/>
              <a:cs typeface="Arial" panose="020B0604020202020204" pitchFamily="34" charset="0"/>
            </a:endParaRPr>
          </a:p>
          <a:p>
            <a:pPr marL="0" indent="0">
              <a:spcBef>
                <a:spcPts val="0"/>
              </a:spcBef>
              <a:buNone/>
            </a:pPr>
            <a:r>
              <a:rPr lang="sv-SE" altLang="sv-SE" sz="2000" dirty="0">
                <a:solidFill>
                  <a:schemeClr val="tx1"/>
                </a:solidFill>
                <a:latin typeface="+mj-lt"/>
                <a:ea typeface="ＭＳ Ｐゴシック" pitchFamily="34" charset="-128"/>
                <a:cs typeface="Arial" panose="020B0604020202020204" pitchFamily="34" charset="0"/>
              </a:rPr>
              <a:t>       (4 ton var 4:e år) </a:t>
            </a:r>
          </a:p>
          <a:p>
            <a:pPr>
              <a:spcBef>
                <a:spcPts val="0"/>
              </a:spcBef>
            </a:pPr>
            <a:r>
              <a:rPr lang="sv-SE" altLang="sv-SE" sz="2000" dirty="0">
                <a:solidFill>
                  <a:schemeClr val="tx1"/>
                </a:solidFill>
                <a:latin typeface="+mj-lt"/>
                <a:ea typeface="ＭＳ Ｐゴシック" pitchFamily="34" charset="-128"/>
                <a:cs typeface="Arial" panose="020B0604020202020204" pitchFamily="34" charset="0"/>
              </a:rPr>
              <a:t>Sockerbetor                               </a:t>
            </a:r>
            <a:r>
              <a:rPr lang="sv-SE" altLang="sv-SE" sz="2000" dirty="0">
                <a:solidFill>
                  <a:schemeClr val="accent5">
                    <a:lumMod val="10000"/>
                  </a:schemeClr>
                </a:solidFill>
                <a:latin typeface="+mj-lt"/>
                <a:ea typeface="ＭＳ Ｐゴシック" pitchFamily="34" charset="-128"/>
                <a:cs typeface="Arial" panose="020B0604020202020204" pitchFamily="34" charset="0"/>
              </a:rPr>
              <a:t>15       10         0       -10       -20     -20</a:t>
            </a:r>
          </a:p>
          <a:p>
            <a:pPr marL="0" indent="0">
              <a:spcBef>
                <a:spcPts val="0"/>
              </a:spcBef>
              <a:buNone/>
            </a:pPr>
            <a:r>
              <a:rPr lang="sv-SE" altLang="sv-SE" sz="2000" dirty="0">
                <a:solidFill>
                  <a:schemeClr val="tx1"/>
                </a:solidFill>
                <a:latin typeface="+mj-lt"/>
                <a:ea typeface="ＭＳ Ｐゴシック" pitchFamily="34" charset="-128"/>
                <a:cs typeface="Arial" panose="020B0604020202020204" pitchFamily="34" charset="0"/>
              </a:rPr>
              <a:t>       (60 ton var 4:e år) </a:t>
            </a:r>
          </a:p>
          <a:p>
            <a:pPr>
              <a:lnSpc>
                <a:spcPct val="170000"/>
              </a:lnSpc>
            </a:pPr>
            <a:r>
              <a:rPr lang="sv-SE" altLang="sv-SE" sz="2000" dirty="0">
                <a:solidFill>
                  <a:schemeClr val="tx1"/>
                </a:solidFill>
                <a:latin typeface="+mj-lt"/>
                <a:ea typeface="ＭＳ Ｐゴシック" pitchFamily="34" charset="-128"/>
                <a:cs typeface="Arial" panose="020B0604020202020204" pitchFamily="34" charset="0"/>
              </a:rPr>
              <a:t>Potatis (40 ton var 4:e år )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10         5        -5       -15      -20</a:t>
            </a:r>
          </a:p>
        </p:txBody>
      </p:sp>
      <p:sp>
        <p:nvSpPr>
          <p:cNvPr id="18441" name="Text Box 9"/>
          <p:cNvSpPr txBox="1">
            <a:spLocks noChangeArrowheads="1"/>
          </p:cNvSpPr>
          <p:nvPr/>
        </p:nvSpPr>
        <p:spPr bwMode="auto">
          <a:xfrm>
            <a:off x="2279455" y="1372448"/>
            <a:ext cx="4098925"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dirty="0">
                <a:latin typeface="Helvetica"/>
                <a:cs typeface="Arial" panose="020B0604020202020204" pitchFamily="34" charset="0"/>
              </a:rPr>
              <a:t>   Växtföljd         </a:t>
            </a:r>
          </a:p>
        </p:txBody>
      </p:sp>
      <p:sp>
        <p:nvSpPr>
          <p:cNvPr id="2" name="textruta 1"/>
          <p:cNvSpPr txBox="1"/>
          <p:nvPr/>
        </p:nvSpPr>
        <p:spPr>
          <a:xfrm>
            <a:off x="4980633" y="5014915"/>
            <a:ext cx="5328592" cy="646331"/>
          </a:xfrm>
          <a:prstGeom prst="rect">
            <a:avLst/>
          </a:prstGeom>
          <a:noFill/>
        </p:spPr>
        <p:txBody>
          <a:bodyPr wrap="square" rtlCol="0">
            <a:spAutoFit/>
          </a:bodyPr>
          <a:lstStyle/>
          <a:p>
            <a:pPr>
              <a:defRPr/>
            </a:pPr>
            <a:r>
              <a:rPr lang="sv-SE" dirty="0">
                <a:solidFill>
                  <a:srgbClr val="004165"/>
                </a:solidFill>
                <a:latin typeface="Helvetica"/>
                <a:ea typeface="ＭＳ Ｐゴシック" pitchFamily="34" charset="-128"/>
              </a:rPr>
              <a:t>Baserat </a:t>
            </a:r>
            <a:r>
              <a:rPr lang="sv-SE" dirty="0">
                <a:solidFill>
                  <a:srgbClr val="004165"/>
                </a:solidFill>
                <a:latin typeface="Helvetica"/>
              </a:rPr>
              <a:t>på gödsling enligt Jordbruksverkets gödslingsrekommendationer till aktuell skördenivå</a:t>
            </a:r>
            <a:r>
              <a:rPr lang="sv-SE" altLang="sv-SE" dirty="0">
                <a:solidFill>
                  <a:srgbClr val="0066CC"/>
                </a:solidFill>
                <a:latin typeface="Helvetica"/>
                <a:ea typeface="ＭＳ Ｐゴシック" pitchFamily="34" charset="-128"/>
              </a:rPr>
              <a:t> </a:t>
            </a:r>
            <a:endParaRPr lang="sv-SE" dirty="0">
              <a:solidFill>
                <a:srgbClr val="004165"/>
              </a:solidFill>
              <a:latin typeface="Helvetica"/>
            </a:endParaRPr>
          </a:p>
        </p:txBody>
      </p:sp>
    </p:spTree>
    <p:extLst>
      <p:ext uri="{BB962C8B-B14F-4D97-AF65-F5344CB8AC3E}">
        <p14:creationId xmlns:p14="http://schemas.microsoft.com/office/powerpoint/2010/main" val="1660100067"/>
      </p:ext>
    </p:extLst>
  </p:cSld>
  <p:clrMapOvr>
    <a:masterClrMapping/>
  </p:clrMapOvr>
  <p:transition/>
</p:sld>
</file>

<file path=ppt/theme/theme1.xml><?xml version="1.0" encoding="utf-8"?>
<a:theme xmlns:a="http://schemas.openxmlformats.org/drawingml/2006/main" name="Mall_powerpoint_klimat">
  <a:themeElements>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fontScheme name="Office-tema">
      <a:majorFont>
        <a:latin typeface="Helvetica"/>
        <a:ea typeface="ＭＳ Ｐゴシック"/>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t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4165"/>
        </a:dk1>
        <a:lt1>
          <a:srgbClr val="FFFFFF"/>
        </a:lt1>
        <a:dk2>
          <a:srgbClr val="004165"/>
        </a:dk2>
        <a:lt2>
          <a:srgbClr val="808080"/>
        </a:lt2>
        <a:accent1>
          <a:srgbClr val="72B5CC"/>
        </a:accent1>
        <a:accent2>
          <a:srgbClr val="58A618"/>
        </a:accent2>
        <a:accent3>
          <a:srgbClr val="FFFFFF"/>
        </a:accent3>
        <a:accent4>
          <a:srgbClr val="003655"/>
        </a:accent4>
        <a:accent5>
          <a:srgbClr val="BCD7E2"/>
        </a:accent5>
        <a:accent6>
          <a:srgbClr val="4F9615"/>
        </a:accent6>
        <a:hlink>
          <a:srgbClr val="DC5034"/>
        </a:hlink>
        <a:folHlink>
          <a:srgbClr val="6773B6"/>
        </a:folHlink>
      </a:clrScheme>
      <a:clrMap bg1="lt1" tx1="dk1" bg2="lt2" tx2="dk2" accent1="accent1" accent2="accent2" accent3="accent3" accent4="accent4" accent5="accent5" accent6="accent6" hlink="hlink" folHlink="folHlink"/>
    </a:extraClrScheme>
    <a:extraClrScheme>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AE7A9164-F25E-44D7-BDDC-757B77F5F929}" vid="{5F3D0B69-D251-4BCD-AB9A-9A89F731C846}"/>
    </a:ext>
  </a:extLst>
</a:theme>
</file>

<file path=ppt/theme/theme2.xml><?xml version="1.0" encoding="utf-8"?>
<a:theme xmlns:a="http://schemas.openxmlformats.org/drawingml/2006/main" name="1_Mall_powerpoint_klimat">
  <a:themeElements>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fontScheme name="Office-tema">
      <a:majorFont>
        <a:latin typeface="Helvetica"/>
        <a:ea typeface="ＭＳ Ｐゴシック"/>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t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4165"/>
        </a:dk1>
        <a:lt1>
          <a:srgbClr val="FFFFFF"/>
        </a:lt1>
        <a:dk2>
          <a:srgbClr val="004165"/>
        </a:dk2>
        <a:lt2>
          <a:srgbClr val="808080"/>
        </a:lt2>
        <a:accent1>
          <a:srgbClr val="72B5CC"/>
        </a:accent1>
        <a:accent2>
          <a:srgbClr val="58A618"/>
        </a:accent2>
        <a:accent3>
          <a:srgbClr val="FFFFFF"/>
        </a:accent3>
        <a:accent4>
          <a:srgbClr val="003655"/>
        </a:accent4>
        <a:accent5>
          <a:srgbClr val="BCD7E2"/>
        </a:accent5>
        <a:accent6>
          <a:srgbClr val="4F9615"/>
        </a:accent6>
        <a:hlink>
          <a:srgbClr val="DC5034"/>
        </a:hlink>
        <a:folHlink>
          <a:srgbClr val="6773B6"/>
        </a:folHlink>
      </a:clrScheme>
      <a:clrMap bg1="lt1" tx1="dk1" bg2="lt2" tx2="dk2" accent1="accent1" accent2="accent2" accent3="accent3" accent4="accent4" accent5="accent5" accent6="accent6" hlink="hlink" folHlink="folHlink"/>
    </a:extraClrScheme>
    <a:extraClrScheme>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AE7A9164-F25E-44D7-BDDC-757B77F5F929}" vid="{5F3D0B69-D251-4BCD-AB9A-9A89F731C84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Template>
  <TotalTime>7</TotalTime>
  <Words>2111</Words>
  <Application>Microsoft Office PowerPoint</Application>
  <PresentationFormat>Bredbild</PresentationFormat>
  <Paragraphs>183</Paragraphs>
  <Slides>18</Slides>
  <Notes>8</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18</vt:i4>
      </vt:variant>
    </vt:vector>
  </HeadingPairs>
  <TitlesOfParts>
    <vt:vector size="27" baseType="lpstr">
      <vt:lpstr>ＭＳ Ｐゴシック</vt:lpstr>
      <vt:lpstr>Albertus Medium</vt:lpstr>
      <vt:lpstr>Arial</vt:lpstr>
      <vt:lpstr>Calibri</vt:lpstr>
      <vt:lpstr>Helvetica</vt:lpstr>
      <vt:lpstr>Times New Roman</vt:lpstr>
      <vt:lpstr>Verdana</vt:lpstr>
      <vt:lpstr>Mall_powerpoint_klimat</vt:lpstr>
      <vt:lpstr>1_Mall_powerpoint_klimat</vt:lpstr>
      <vt:lpstr>Köksbordsmaterial till startbesök</vt:lpstr>
      <vt:lpstr>Vad innebär Greppa Näringen </vt:lpstr>
      <vt:lpstr>Miljömål, kort bakgrund</vt:lpstr>
      <vt:lpstr>Miljömål, kort bakgrund fortsättning</vt:lpstr>
      <vt:lpstr>Varför finns Greppa Näringen?</vt:lpstr>
      <vt:lpstr>Varför finns Greppa Näringen? fortsättning</vt:lpstr>
      <vt:lpstr>Flöden in och ut från gården </vt:lpstr>
      <vt:lpstr>Rekommenderad fosforbalans för olika växtföljder,  med ett långsiktigt perspektiv </vt:lpstr>
      <vt:lpstr>Rekommenderad fosforbalans för olika växtföljder, med ett kortsiktigt ekonomiskt perspektiv</vt:lpstr>
      <vt:lpstr>Fosforbalans i förhållande till djurtäthet på mjölkgården,  ca 1900 mjölkgårdar </vt:lpstr>
      <vt:lpstr>Fosforbalans i förhållande till djurtäthet på svingården,  ca 480 svingårdar </vt:lpstr>
      <vt:lpstr>Fosforbalans i förhållande till djurtäthet, fjäderfägården</vt:lpstr>
      <vt:lpstr>Baserat på gödsling enligt Jordbruksverkets gödslingsrekommendationer till aktuell skördenivå </vt:lpstr>
      <vt:lpstr>Kaliumbalans i förhållande till djurtäthet på mjölkgården, ca 1900 mjölkgårdar </vt:lpstr>
      <vt:lpstr>Kaliumbalans i förhållande till djurtäthet på svingården,  ca 480 svingårdar </vt:lpstr>
      <vt:lpstr>PowerPoint-presentation</vt:lpstr>
      <vt:lpstr>Utsläpp av växthusgaser från jordbruk 2018, Sverige</vt:lpstr>
      <vt:lpstr>Kvävets roll för gårdens utsläpp av växthusgaser</vt:lpstr>
    </vt:vector>
  </TitlesOfParts>
  <Company>Jordbruksverket, Greppa näringen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Köksbordsmaterial till startbesök</dc:title>
  <dc:creator>Tellie Karlsson</dc:creator>
  <cp:lastModifiedBy>Dan-Axel Danielsson</cp:lastModifiedBy>
  <cp:revision>3</cp:revision>
  <dcterms:created xsi:type="dcterms:W3CDTF">2023-06-21T06:35:05Z</dcterms:created>
  <dcterms:modified xsi:type="dcterms:W3CDTF">2023-06-22T06:01:22Z</dcterms:modified>
</cp:coreProperties>
</file>