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0" r:id="rId2"/>
  </p:sldMasterIdLst>
  <p:notesMasterIdLst>
    <p:notesMasterId r:id="rId9"/>
  </p:notesMasterIdLst>
  <p:handoutMasterIdLst>
    <p:handoutMasterId r:id="rId10"/>
  </p:handoutMasterIdLst>
  <p:sldIdLst>
    <p:sldId id="373" r:id="rId3"/>
    <p:sldId id="368" r:id="rId4"/>
    <p:sldId id="369" r:id="rId5"/>
    <p:sldId id="370" r:id="rId6"/>
    <p:sldId id="371" r:id="rId7"/>
    <p:sldId id="372" r:id="rId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na Börling" initials="KB" lastIdx="14" clrIdx="0">
    <p:extLst>
      <p:ext uri="{19B8F6BF-5375-455C-9EA6-DF929625EA0E}">
        <p15:presenceInfo xmlns:p15="http://schemas.microsoft.com/office/powerpoint/2012/main" userId="S-1-5-21-2136397482-2630166550-2498155280-2961" providerId="AD"/>
      </p:ext>
    </p:extLst>
  </p:cmAuthor>
  <p:cmAuthor id="2" name="Pernilla Kvarmo" initials="PK" lastIdx="13" clrIdx="1">
    <p:extLst>
      <p:ext uri="{19B8F6BF-5375-455C-9EA6-DF929625EA0E}">
        <p15:presenceInfo xmlns:p15="http://schemas.microsoft.com/office/powerpoint/2012/main" userId="S-1-5-21-2136397482-2630166550-2498155280-4734" providerId="AD"/>
      </p:ext>
    </p:extLst>
  </p:cmAuthor>
  <p:cmAuthor id="3" name="Emelie Andersson" initials="EA" lastIdx="42" clrIdx="2">
    <p:extLst>
      <p:ext uri="{19B8F6BF-5375-455C-9EA6-DF929625EA0E}">
        <p15:presenceInfo xmlns:p15="http://schemas.microsoft.com/office/powerpoint/2012/main" userId="S-1-5-21-2136397482-2630166550-2498155280-29430" providerId="AD"/>
      </p:ext>
    </p:extLst>
  </p:cmAuthor>
  <p:cmAuthor id="4" name="Ulrika Listh" initials="UL" lastIdx="4" clrIdx="3">
    <p:extLst>
      <p:ext uri="{19B8F6BF-5375-455C-9EA6-DF929625EA0E}">
        <p15:presenceInfo xmlns:p15="http://schemas.microsoft.com/office/powerpoint/2012/main" userId="S-1-5-21-2136397482-2630166550-2498155280-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55233" autoAdjust="0"/>
  </p:normalViewPr>
  <p:slideViewPr>
    <p:cSldViewPr>
      <p:cViewPr varScale="1">
        <p:scale>
          <a:sx n="63" d="100"/>
          <a:sy n="63" d="100"/>
        </p:scale>
        <p:origin x="11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146E-2"/>
          <c:w val="0.85499196459009308"/>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1-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0.30358000000000224</c:v>
                </c:pt>
                <c:pt idx="1">
                  <c:v>2.5415999999999999</c:v>
                </c:pt>
                <c:pt idx="3">
                  <c:v>2.21</c:v>
                </c:pt>
                <c:pt idx="6">
                  <c:v>2.5</c:v>
                </c:pt>
              </c:numCache>
            </c:numRef>
          </c:val>
          <c:extLst>
            <c:ext xmlns:c16="http://schemas.microsoft.com/office/drawing/2014/chart" uri="{C3380CC4-5D6E-409C-BE32-E72D297353CC}">
              <c16:uniqueId val="{00000002-74D6-42C6-A856-CDAC045FFC48}"/>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4-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2.1038800000000198E-3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5-74D6-42C6-A856-CDAC045FFC48}"/>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6-74D6-42C6-A856-CDAC045FFC48}"/>
            </c:ext>
          </c:extLst>
        </c:ser>
        <c:dLbls>
          <c:showLegendKey val="0"/>
          <c:showVal val="0"/>
          <c:showCatName val="0"/>
          <c:showSerName val="0"/>
          <c:showPercent val="0"/>
          <c:showBubbleSize val="0"/>
        </c:dLbls>
        <c:gapWidth val="29"/>
        <c:overlap val="100"/>
        <c:axId val="323561728"/>
        <c:axId val="323563520"/>
      </c:barChart>
      <c:catAx>
        <c:axId val="323561728"/>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323563520"/>
        <c:crosses val="autoZero"/>
        <c:auto val="1"/>
        <c:lblAlgn val="ctr"/>
        <c:lblOffset val="100"/>
        <c:noMultiLvlLbl val="0"/>
      </c:catAx>
      <c:valAx>
        <c:axId val="323563520"/>
        <c:scaling>
          <c:orientation val="minMax"/>
        </c:scaling>
        <c:delete val="0"/>
        <c:axPos val="l"/>
        <c:majorGridlines/>
        <c:title>
          <c:tx>
            <c:rich>
              <a:bodyPr rot="-5400000" vert="horz"/>
              <a:lstStyle/>
              <a:p>
                <a:pPr>
                  <a:defRPr sz="1600" b="0"/>
                </a:pPr>
                <a:r>
                  <a:rPr lang="en-US" sz="1600" b="0"/>
                  <a:t>kg koldioxidekvivalenter</a:t>
                </a:r>
              </a:p>
            </c:rich>
          </c:tx>
          <c:layout/>
          <c:overlay val="0"/>
        </c:title>
        <c:numFmt formatCode="General" sourceLinked="1"/>
        <c:majorTickMark val="out"/>
        <c:minorTickMark val="none"/>
        <c:tickLblPos val="nextTo"/>
        <c:txPr>
          <a:bodyPr/>
          <a:lstStyle/>
          <a:p>
            <a:pPr>
              <a:defRPr sz="2000"/>
            </a:pPr>
            <a:endParaRPr lang="sv-SE"/>
          </a:p>
        </c:txPr>
        <c:crossAx val="323561728"/>
        <c:crosses val="autoZero"/>
        <c:crossBetween val="midCat"/>
        <c:majorUnit val="2"/>
      </c:valAx>
    </c:plotArea>
    <c:legend>
      <c:legendPos val="r"/>
      <c:layout>
        <c:manualLayout>
          <c:xMode val="edge"/>
          <c:yMode val="edge"/>
          <c:x val="0.16577033672838676"/>
          <c:y val="8.0795083541387577E-2"/>
          <c:w val="0.15858410449677077"/>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C9537A9-CBF5-4BD4-91E2-C40FFA7651DA}" type="datetimeFigureOut">
              <a:rPr lang="sv-SE" smtClean="0"/>
              <a:t>2022-06-01</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F55DB93-07D0-4BC0-ADB0-A94CAEF06523}" type="slidenum">
              <a:rPr lang="sv-SE" smtClean="0"/>
              <a:t>‹#›</a:t>
            </a:fld>
            <a:endParaRPr lang="sv-SE"/>
          </a:p>
        </p:txBody>
      </p:sp>
    </p:spTree>
    <p:extLst>
      <p:ext uri="{BB962C8B-B14F-4D97-AF65-F5344CB8AC3E}">
        <p14:creationId xmlns:p14="http://schemas.microsoft.com/office/powerpoint/2010/main" val="28040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8B7AB271-A2C9-4415-B7FA-38AC1CC58772}" type="datetimeFigureOut">
              <a:rPr lang="sv-SE" smtClean="0"/>
              <a:t>2022-06-01</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85DA1AB9-C287-4546-A1D5-CAEBFFC3D6C4}" type="slidenum">
              <a:rPr lang="sv-SE" smtClean="0"/>
              <a:t>‹#›</a:t>
            </a:fld>
            <a:endParaRPr lang="sv-SE"/>
          </a:p>
        </p:txBody>
      </p:sp>
    </p:spTree>
    <p:extLst>
      <p:ext uri="{BB962C8B-B14F-4D97-AF65-F5344CB8AC3E}">
        <p14:creationId xmlns:p14="http://schemas.microsoft.com/office/powerpoint/2010/main" val="4193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2018 var de totala växthusgasutsläppen från jordbrukssektorn 6,8 miljoner ton koldioxidekvivalenter vilket motsvarar 13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11 procent (0,85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2017 och 2018 minskade utsläppen med 3,4 procent (ca 0,24 miljon ton koldioxidekvivalenter) vilket främst beror på en minskad användning av mineralgödsel och lägre utsläpp från </a:t>
            </a:r>
            <a:r>
              <a:rPr lang="sv-SE" sz="1200" b="0" i="0" u="none" strike="noStrike" kern="1200" dirty="0" err="1">
                <a:solidFill>
                  <a:schemeClr val="tx1"/>
                </a:solidFill>
                <a:effectLst/>
                <a:latin typeface="+mn-lt"/>
                <a:ea typeface="+mn-ea"/>
                <a:cs typeface="+mn-cs"/>
              </a:rPr>
              <a:t>skörderester</a:t>
            </a:r>
            <a:r>
              <a:rPr lang="sv-SE" sz="1200" b="0" i="0" u="none" strike="noStrike" kern="1200" dirty="0">
                <a:solidFill>
                  <a:schemeClr val="tx1"/>
                </a:solidFill>
                <a:effectLst/>
                <a:latin typeface="+mn-lt"/>
                <a:ea typeface="+mn-ea"/>
                <a:cs typeface="+mn-cs"/>
              </a:rPr>
              <a:t> samt minskat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-utsläpp från mjölkkors fodersmältning.  </a:t>
            </a:r>
          </a:p>
          <a:p>
            <a:r>
              <a:rPr lang="sv-SE" sz="1200" b="0" i="0" u="none" strike="noStrike" kern="1200" dirty="0">
                <a:solidFill>
                  <a:schemeClr val="tx1"/>
                </a:solidFill>
                <a:effectLst/>
                <a:latin typeface="+mn-lt"/>
                <a:ea typeface="+mn-ea"/>
                <a:cs typeface="+mn-cs"/>
              </a:rPr>
              <a:t>Sedan 1990 minskade försäljningen av mineralgödsel med 18 procent vilket motsvarar en utsläppsminskning med nästan samma mängd. Utsläppen har dock ökat med 24 procent de senaste 6 åren på grund av att försäljningen har ökat.</a:t>
            </a:r>
          </a:p>
          <a:p>
            <a:r>
              <a:rPr lang="sv-SE" sz="1200" b="0" i="0" u="none" strike="noStrike" kern="1200" dirty="0">
                <a:solidFill>
                  <a:schemeClr val="tx1"/>
                </a:solidFill>
                <a:effectLst/>
                <a:latin typeface="+mn-lt"/>
                <a:ea typeface="+mn-ea"/>
                <a:cs typeface="+mn-cs"/>
              </a:rPr>
              <a:t>Försäljning och användning av gödningsmedel påverkas av flera faktorer bl.a. världsmarknaden som påverkar gödselpriset, arealen av åkermark och vilken gröda som odlas. Till exempel bidrog en kombination av gynnsamt väder för höstsådda grödor och stora arealer höstvete till en ökad användning av mineralgödsel under åren 2014/15, vilket ledde till att spannmålsskörden år 2015 var den största sedan år 1997.</a:t>
            </a:r>
          </a:p>
          <a:p>
            <a:r>
              <a:rPr lang="sv-SE" sz="1200" b="0" i="0" u="none" strike="noStrike" kern="1200" dirty="0">
                <a:solidFill>
                  <a:schemeClr val="tx1"/>
                </a:solidFill>
                <a:effectLst/>
                <a:latin typeface="+mn-lt"/>
                <a:ea typeface="+mn-ea"/>
                <a:cs typeface="+mn-cs"/>
              </a:rPr>
              <a:t>På grund av mycket regn hösten 2017 bidrog det till att arealen av de högavkastande höstsådda grödorna minskade och därför minskade behovet av mineralgödsel jämfört med föregående år då arealen höstsådda grödor varit större än normalt. Den ovanligt höga temperaturen och torkan sommaren 2018 gjorde att de planerade skördenivåerna inte kunde nås. Detta resulterade i att spannmålsskörden blev mycket mindre än förra årets skörd och den lägsta på flera decennier.</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922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smtClean="0"/>
              <a:t>Den växthusgas som har</a:t>
            </a:r>
            <a:r>
              <a:rPr lang="sv-SE" baseline="0" dirty="0" smtClean="0"/>
              <a:t> koppling till kväve är främst lustgas (N</a:t>
            </a:r>
            <a:r>
              <a:rPr lang="sv-SE" baseline="-25000" dirty="0" smtClean="0"/>
              <a:t>2</a:t>
            </a:r>
            <a:r>
              <a:rPr lang="sv-SE" baseline="0" dirty="0" smtClean="0"/>
              <a:t>O). Vid tillverkning av mineralgödselkväve avgår både denna och koldioxid (se mer om detta på nästa bild). </a:t>
            </a:r>
            <a:r>
              <a:rPr lang="sv-SE" b="0" dirty="0" smtClean="0"/>
              <a:t>D</a:t>
            </a:r>
            <a:r>
              <a:rPr lang="sv-SE" dirty="0" smtClean="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smtClean="0"/>
              <a:t> som ammoniak (NH</a:t>
            </a:r>
            <a:r>
              <a:rPr lang="sv-SE" baseline="-25000" dirty="0" smtClean="0"/>
              <a:t>3</a:t>
            </a:r>
            <a:r>
              <a:rPr lang="sv-SE" baseline="0" dirty="0" smtClean="0"/>
              <a:t>) eller genom utlakning som nitrat (NO</a:t>
            </a:r>
            <a:r>
              <a:rPr lang="sv-SE" baseline="-25000" dirty="0" smtClean="0"/>
              <a:t>3</a:t>
            </a:r>
            <a:r>
              <a:rPr lang="sv-SE" baseline="30000" dirty="0" smtClean="0"/>
              <a:t>-</a:t>
            </a:r>
            <a:r>
              <a:rPr lang="sv-SE" baseline="0" dirty="0" smtClean="0"/>
              <a:t>). Dessa kväveformer anrikas på annan plats och kan där övergå som lustgas.</a:t>
            </a:r>
            <a:endParaRPr lang="sv-SE" baseline="30000" dirty="0" smtClean="0"/>
          </a:p>
          <a:p>
            <a:pPr eaLnBrk="1" hangingPunct="1">
              <a:spcBef>
                <a:spcPct val="0"/>
              </a:spcBef>
            </a:pPr>
            <a:endParaRPr lang="sv-SE" dirty="0" smtClean="0"/>
          </a:p>
          <a:p>
            <a:pPr eaLnBrk="1" hangingPunct="1">
              <a:spcBef>
                <a:spcPct val="0"/>
              </a:spcBef>
            </a:pPr>
            <a:endParaRPr lang="sv-SE" dirty="0" smtClean="0"/>
          </a:p>
          <a:p>
            <a:pPr eaLnBrk="1" hangingPunct="1">
              <a:spcBef>
                <a:spcPct val="0"/>
              </a:spcBef>
            </a:pPr>
            <a:endParaRPr lang="sv-SE" dirty="0" smtClean="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76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Klimatgasutsläppe</a:t>
            </a:r>
            <a:r>
              <a:rPr lang="sv-SE" baseline="0" dirty="0" smtClean="0"/>
              <a:t>n är betydligt större från ett kilo kväve än från en liter diesel, även med klimatcertifierad gödsel.</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3</a:t>
            </a:fld>
            <a:endParaRPr lang="sv-SE"/>
          </a:p>
        </p:txBody>
      </p:sp>
    </p:spTree>
    <p:extLst>
      <p:ext uri="{BB962C8B-B14F-4D97-AF65-F5344CB8AC3E}">
        <p14:creationId xmlns:p14="http://schemas.microsoft.com/office/powerpoint/2010/main" val="267487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sz="1200" kern="1200" dirty="0" smtClean="0">
                <a:solidFill>
                  <a:schemeClr val="tx1"/>
                </a:solidFill>
                <a:latin typeface="+mn-lt"/>
                <a:ea typeface="+mn-ea"/>
                <a:cs typeface="+mn-cs"/>
              </a:rPr>
              <a:t>Lustgas bildas både i </a:t>
            </a:r>
            <a:r>
              <a:rPr lang="sv-SE" sz="1200" kern="1200" dirty="0" err="1" smtClean="0">
                <a:solidFill>
                  <a:schemeClr val="tx1"/>
                </a:solidFill>
                <a:latin typeface="+mn-lt"/>
                <a:ea typeface="+mn-ea"/>
                <a:cs typeface="+mn-cs"/>
              </a:rPr>
              <a:t>nitrifikations-</a:t>
            </a:r>
            <a:r>
              <a:rPr lang="sv-SE" sz="1200" kern="1200" dirty="0" smtClean="0">
                <a:solidFill>
                  <a:schemeClr val="tx1"/>
                </a:solidFill>
                <a:latin typeface="+mn-lt"/>
                <a:ea typeface="+mn-ea"/>
                <a:cs typeface="+mn-cs"/>
              </a:rPr>
              <a:t> och </a:t>
            </a:r>
            <a:r>
              <a:rPr lang="sv-SE" sz="1200" kern="1200" dirty="0" err="1" smtClean="0">
                <a:solidFill>
                  <a:schemeClr val="tx1"/>
                </a:solidFill>
                <a:latin typeface="+mn-lt"/>
                <a:ea typeface="+mn-ea"/>
                <a:cs typeface="+mn-cs"/>
              </a:rPr>
              <a:t>denitrifikationsprocessen</a:t>
            </a:r>
            <a:r>
              <a:rPr lang="sv-SE" sz="1200" kern="1200" dirty="0" smtClean="0">
                <a:solidFill>
                  <a:schemeClr val="tx1"/>
                </a:solidFill>
                <a:latin typeface="+mn-lt"/>
                <a:ea typeface="+mn-ea"/>
                <a:cs typeface="+mn-cs"/>
              </a:rPr>
              <a:t>, normalt bildas den</a:t>
            </a:r>
            <a:r>
              <a:rPr lang="sv-SE" sz="1200" kern="1200" baseline="0" dirty="0" smtClean="0">
                <a:solidFill>
                  <a:schemeClr val="tx1"/>
                </a:solidFill>
                <a:latin typeface="+mn-lt"/>
                <a:ea typeface="+mn-ea"/>
                <a:cs typeface="+mn-cs"/>
              </a:rPr>
              <a:t> mesta lustgasen i </a:t>
            </a:r>
            <a:r>
              <a:rPr lang="sv-SE" sz="1200" kern="1200" baseline="0" dirty="0" err="1" smtClean="0">
                <a:solidFill>
                  <a:schemeClr val="tx1"/>
                </a:solidFill>
                <a:latin typeface="+mn-lt"/>
                <a:ea typeface="+mn-ea"/>
                <a:cs typeface="+mn-cs"/>
              </a:rPr>
              <a:t>denitrifikationen</a:t>
            </a:r>
            <a:r>
              <a:rPr lang="sv-SE" sz="1200" kern="1200" dirty="0" smtClean="0">
                <a:solidFill>
                  <a:schemeClr val="tx1"/>
                </a:solidFill>
                <a:latin typeface="+mn-lt"/>
                <a:ea typeface="+mn-ea"/>
                <a:cs typeface="+mn-cs"/>
              </a:rPr>
              <a:t>. Vid </a:t>
            </a:r>
            <a:r>
              <a:rPr lang="sv-SE" sz="1200" b="1" kern="1200" dirty="0" smtClean="0">
                <a:solidFill>
                  <a:schemeClr val="tx1"/>
                </a:solidFill>
                <a:latin typeface="+mn-lt"/>
                <a:ea typeface="+mn-ea"/>
                <a:cs typeface="+mn-cs"/>
              </a:rPr>
              <a:t>nitrifikation </a:t>
            </a:r>
            <a:r>
              <a:rPr lang="sv-SE" sz="1200" kern="1200" dirty="0" smtClean="0">
                <a:solidFill>
                  <a:schemeClr val="tx1"/>
                </a:solidFill>
                <a:latin typeface="+mn-lt"/>
                <a:ea typeface="+mn-ea"/>
                <a:cs typeface="+mn-cs"/>
              </a:rPr>
              <a:t>omvandlas ammonium till nitrat. Det är en syrekrävande process. Om det uppstår syrebrist hämmas nitrifikationen och det finns då risk för att lustgas bildas och avgår. </a:t>
            </a:r>
          </a:p>
          <a:p>
            <a:pPr eaLnBrk="1" hangingPunct="1">
              <a:spcBef>
                <a:spcPct val="0"/>
              </a:spcBef>
            </a:pPr>
            <a:endParaRPr lang="sv-SE" sz="1200" kern="1200" dirty="0" smtClean="0">
              <a:solidFill>
                <a:schemeClr val="tx1"/>
              </a:solidFill>
              <a:latin typeface="+mn-lt"/>
              <a:ea typeface="+mn-ea"/>
              <a:cs typeface="+mn-cs"/>
            </a:endParaRPr>
          </a:p>
          <a:p>
            <a:pPr eaLnBrk="1" hangingPunct="1">
              <a:spcBef>
                <a:spcPct val="0"/>
              </a:spcBef>
            </a:pPr>
            <a:r>
              <a:rPr lang="sv-SE" sz="1200" b="1" kern="1200" dirty="0" smtClean="0">
                <a:solidFill>
                  <a:schemeClr val="tx1"/>
                </a:solidFill>
                <a:latin typeface="+mn-lt"/>
                <a:ea typeface="+mn-ea"/>
                <a:cs typeface="+mn-cs"/>
              </a:rPr>
              <a:t>Denitrifikation </a:t>
            </a:r>
            <a:r>
              <a:rPr lang="sv-SE" sz="1200" kern="1200" dirty="0" smtClean="0">
                <a:solidFill>
                  <a:schemeClr val="tx1"/>
                </a:solidFill>
                <a:latin typeface="+mn-lt"/>
                <a:ea typeface="+mn-ea"/>
                <a:cs typeface="+mn-cs"/>
              </a:rPr>
              <a:t>innebär att nitrat omvandlas till olika gasformiga kväveföreningar. </a:t>
            </a:r>
            <a:r>
              <a:rPr lang="sv-SE" sz="1200" kern="1200" dirty="0" err="1" smtClean="0">
                <a:solidFill>
                  <a:schemeClr val="tx1"/>
                </a:solidFill>
                <a:latin typeface="+mn-lt"/>
                <a:ea typeface="+mn-ea"/>
                <a:cs typeface="+mn-cs"/>
              </a:rPr>
              <a:t>Denitrifikationen</a:t>
            </a:r>
            <a:r>
              <a:rPr lang="sv-SE" sz="1200" kern="1200" dirty="0" smtClean="0">
                <a:solidFill>
                  <a:schemeClr val="tx1"/>
                </a:solidFill>
                <a:latin typeface="+mn-lt"/>
                <a:ea typeface="+mn-ea"/>
                <a:cs typeface="+mn-cs"/>
              </a:rPr>
              <a:t> sker i flera steg där lustgas är ett av mellanstegen och kvävgas är slutprodukten. Denitrifikation sker vid syrebrist när mikroorganismerna använder nitrat istället för syre för sin andning. Om det inte är helt syrefritt ökar risken att processen inte går hela vägen till kvävgas, och att det kan ske utsläpp av lustgas. </a:t>
            </a:r>
          </a:p>
          <a:p>
            <a:pPr eaLnBrk="1" hangingPunct="1">
              <a:spcBef>
                <a:spcPct val="0"/>
              </a:spcBef>
            </a:pPr>
            <a:endParaRPr lang="sv-SE" sz="1200" kern="1200" dirty="0" smtClean="0">
              <a:solidFill>
                <a:schemeClr val="tx1"/>
              </a:solidFill>
              <a:latin typeface="+mn-lt"/>
              <a:ea typeface="+mn-ea"/>
              <a:cs typeface="+mn-cs"/>
            </a:endParaRPr>
          </a:p>
          <a:p>
            <a:pPr eaLnBrk="1" hangingPunct="1">
              <a:spcBef>
                <a:spcPct val="0"/>
              </a:spcBef>
            </a:pPr>
            <a:r>
              <a:rPr lang="sv-SE" sz="1200" kern="1200" dirty="0" smtClean="0">
                <a:solidFill>
                  <a:schemeClr val="tx1"/>
                </a:solidFill>
                <a:latin typeface="+mn-lt"/>
                <a:ea typeface="+mn-ea"/>
                <a:cs typeface="+mn-cs"/>
              </a:rPr>
              <a:t>Risken för lustgasavgång ökar om det finns mycket växttillgängligt kväve och lättomsättbart organiskt material (t ex från skörderester) i marken samt syretillgången är dålig. </a:t>
            </a:r>
            <a:r>
              <a:rPr lang="sv-SE" dirty="0" smtClean="0"/>
              <a:t>Andelen vattenfyllda porer påverkar hur snabbt syret tränger ner. Ju mer vatten, desto långsammare tränger syret ner.</a:t>
            </a:r>
          </a:p>
          <a:p>
            <a:pPr eaLnBrk="1" hangingPunct="1">
              <a:spcBef>
                <a:spcPct val="0"/>
              </a:spcBef>
            </a:pPr>
            <a:endParaRPr lang="sv-SE" dirty="0" smtClean="0"/>
          </a:p>
          <a:p>
            <a:pPr eaLnBrk="1" hangingPunct="1">
              <a:spcBef>
                <a:spcPct val="0"/>
              </a:spcBef>
            </a:pPr>
            <a:r>
              <a:rPr lang="sv-SE" dirty="0" smtClean="0"/>
              <a:t>Situationer</a:t>
            </a:r>
            <a:r>
              <a:rPr lang="sv-SE" baseline="0" dirty="0" smtClean="0"/>
              <a:t> som kan ge mycket lustgas: Efter spridning/myllning av stallgödsel om det är mycket vatten i marken (vid regn). Vid tjällossning – mycket vatten och kväve från sönderfrysta celler i marken. </a:t>
            </a:r>
          </a:p>
          <a:p>
            <a:pPr eaLnBrk="1" hangingPunct="1">
              <a:spcBef>
                <a:spcPct val="0"/>
              </a:spcBef>
            </a:pPr>
            <a:endParaRPr lang="sv-SE" baseline="0" dirty="0" smtClean="0"/>
          </a:p>
          <a:p>
            <a:pPr eaLnBrk="1" hangingPunct="1">
              <a:spcBef>
                <a:spcPct val="0"/>
              </a:spcBef>
            </a:pPr>
            <a:r>
              <a:rPr lang="sv-SE" baseline="0" dirty="0" smtClean="0"/>
              <a:t>Reducerad jordbearbetning kan både öka och minska lustgasavgången, beror till stor del på luftningskapaciteten i jorden. Vid redan dålig luftningskapacitet kan syretillförseln i marken bli ännu sämre </a:t>
            </a:r>
            <a:r>
              <a:rPr lang="sv-SE" baseline="0" dirty="0" smtClean="0">
                <a:sym typeface="Wingdings" pitchFamily="2" charset="2"/>
              </a:rPr>
              <a:t> ökad risk för lustgasavgång. Reducerad jordbearbetning ger lägre mineralisering, vilket kan bidra till mindre lustgas på jordar med bra luftning.</a:t>
            </a:r>
            <a:endParaRPr lang="sv-SE" dirty="0" smtClean="0"/>
          </a:p>
          <a:p>
            <a:pPr eaLnBrk="1" hangingPunct="1">
              <a:spcBef>
                <a:spcPct val="0"/>
              </a:spcBef>
            </a:pPr>
            <a:endParaRPr lang="sv-SE" dirty="0" smtClean="0"/>
          </a:p>
        </p:txBody>
      </p:sp>
      <p:sp>
        <p:nvSpPr>
          <p:cNvPr id="50180" name="Platshållare för sidhuvud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50181" name="Platshållare för datum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50182" name="Platshållare för bildnumm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80C81D-A534-49E0-98FF-3FA8BF3246D6}"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919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5</a:t>
            </a:fld>
            <a:endParaRPr lang="sv-SE"/>
          </a:p>
        </p:txBody>
      </p:sp>
    </p:spTree>
    <p:extLst>
      <p:ext uri="{BB962C8B-B14F-4D97-AF65-F5344CB8AC3E}">
        <p14:creationId xmlns:p14="http://schemas.microsoft.com/office/powerpoint/2010/main" val="164343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minska</a:t>
            </a:r>
            <a:r>
              <a:rPr lang="sv-SE" baseline="0" dirty="0" smtClean="0"/>
              <a:t> risken att gödsla med för mycket kväve, som kan leda till olika kväveförluster och lustgasavgång, eller för lite kväve, så är det viktigt att göra egen analys av den organiska gödseln (ej fast- och djupströgödsel). Kväveinnehållet kan variera mycket.</a:t>
            </a:r>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6</a:t>
            </a:fld>
            <a:endParaRPr lang="sv-SE"/>
          </a:p>
        </p:txBody>
      </p:sp>
    </p:spTree>
    <p:extLst>
      <p:ext uri="{BB962C8B-B14F-4D97-AF65-F5344CB8AC3E}">
        <p14:creationId xmlns:p14="http://schemas.microsoft.com/office/powerpoint/2010/main" val="2456637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9.jp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0.jp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4687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959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476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266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82630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43536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83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39750" y="1844823"/>
            <a:ext cx="8061325" cy="417646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95251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242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0" y="1916832"/>
            <a:ext cx="3954463" cy="4032448"/>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6613" y="1916832"/>
            <a:ext cx="3954462" cy="403244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1294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1498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62635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smtClean="0"/>
              <a:t>Klicka här för att ändra format</a:t>
            </a:r>
            <a:endParaRPr lang="sv-SE" dirty="0"/>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0490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46941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67664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sv-SE"/>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2982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4677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AB25F6B2-0EEF-4C14-8678-16E51CF9375D}" type="slidenum">
              <a:rPr lang="sv-SE"/>
              <a:pPr>
                <a:defRPr/>
              </a:pPr>
              <a:t>‹#›</a:t>
            </a:fld>
            <a:endParaRPr lang="sv-SE"/>
          </a:p>
        </p:txBody>
      </p:sp>
    </p:spTree>
    <p:extLst>
      <p:ext uri="{BB962C8B-B14F-4D97-AF65-F5344CB8AC3E}">
        <p14:creationId xmlns:p14="http://schemas.microsoft.com/office/powerpoint/2010/main" val="217899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1" y="1258890"/>
            <a:ext cx="3954463"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6613" y="1258890"/>
            <a:ext cx="3954462"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1985174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Rubrikbild1">
    <p:spTree>
      <p:nvGrpSpPr>
        <p:cNvPr id="1" name=""/>
        <p:cNvGrpSpPr/>
        <p:nvPr/>
      </p:nvGrpSpPr>
      <p:grpSpPr>
        <a:xfrm>
          <a:off x="0" y="0"/>
          <a:ext cx="0" cy="0"/>
          <a:chOff x="0" y="0"/>
          <a:chExt cx="0" cy="0"/>
        </a:xfrm>
      </p:grpSpPr>
      <p:pic>
        <p:nvPicPr>
          <p:cNvPr id="11" name="Bildobjekt 10"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12" name="Bildobjekt 11" descr="test.jpg"/>
          <p:cNvPicPr>
            <a:picLocks noChangeAspect="1"/>
          </p:cNvPicPr>
          <p:nvPr/>
        </p:nvPicPr>
        <p:blipFill>
          <a:blip r:embed="rId3" cstate="print"/>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70280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ubrikbild2">
    <p:spTree>
      <p:nvGrpSpPr>
        <p:cNvPr id="1" name=""/>
        <p:cNvGrpSpPr/>
        <p:nvPr/>
      </p:nvGrpSpPr>
      <p:grpSpPr>
        <a:xfrm>
          <a:off x="0" y="0"/>
          <a:ext cx="0" cy="0"/>
          <a:chOff x="0" y="0"/>
          <a:chExt cx="0" cy="0"/>
        </a:xfrm>
      </p:grpSpPr>
      <p:pic>
        <p:nvPicPr>
          <p:cNvPr id="6" name="Bildobjekt 5"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11" name="Bildobjekt 10" descr="Bild2.jpg"/>
          <p:cNvPicPr>
            <a:picLocks noChangeAspect="1"/>
          </p:cNvPicPr>
          <p:nvPr/>
        </p:nvPicPr>
        <p:blipFill>
          <a:blip r:embed="rId3" cstate="print"/>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77073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ubrikbild3">
    <p:spTree>
      <p:nvGrpSpPr>
        <p:cNvPr id="1" name=""/>
        <p:cNvGrpSpPr/>
        <p:nvPr/>
      </p:nvGrpSpPr>
      <p:grpSpPr>
        <a:xfrm>
          <a:off x="0" y="0"/>
          <a:ext cx="0" cy="0"/>
          <a:chOff x="0" y="0"/>
          <a:chExt cx="0" cy="0"/>
        </a:xfrm>
      </p:grpSpPr>
      <p:pic>
        <p:nvPicPr>
          <p:cNvPr id="6" name="Bildobjekt 5"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9" name="Bildobjekt 8" descr="Bild3.jpg"/>
          <p:cNvPicPr>
            <a:picLocks noChangeAspect="1"/>
          </p:cNvPicPr>
          <p:nvPr/>
        </p:nvPicPr>
        <p:blipFill>
          <a:blip r:embed="rId3" cstate="print"/>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70791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803683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Rubrikbild4">
    <p:spTree>
      <p:nvGrpSpPr>
        <p:cNvPr id="1" name=""/>
        <p:cNvGrpSpPr/>
        <p:nvPr/>
      </p:nvGrpSpPr>
      <p:grpSpPr>
        <a:xfrm>
          <a:off x="0" y="0"/>
          <a:ext cx="0" cy="0"/>
          <a:chOff x="0" y="0"/>
          <a:chExt cx="0" cy="0"/>
        </a:xfrm>
      </p:grpSpPr>
      <p:pic>
        <p:nvPicPr>
          <p:cNvPr id="7" name="Bildobjekt 6"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9" name="Bildobjekt 8" descr="Bild4.jpg"/>
          <p:cNvPicPr>
            <a:picLocks noChangeAspect="1"/>
          </p:cNvPicPr>
          <p:nvPr/>
        </p:nvPicPr>
        <p:blipFill>
          <a:blip r:embed="rId3" cstate="print"/>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53416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Rubrikbild5">
    <p:spTree>
      <p:nvGrpSpPr>
        <p:cNvPr id="1" name=""/>
        <p:cNvGrpSpPr/>
        <p:nvPr/>
      </p:nvGrpSpPr>
      <p:grpSpPr>
        <a:xfrm>
          <a:off x="0" y="0"/>
          <a:ext cx="0" cy="0"/>
          <a:chOff x="0" y="0"/>
          <a:chExt cx="0" cy="0"/>
        </a:xfrm>
      </p:grpSpPr>
      <p:pic>
        <p:nvPicPr>
          <p:cNvPr id="7" name="Bildobjekt 6"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9" name="Bildobjekt 8" descr="Bild5.jpg"/>
          <p:cNvPicPr>
            <a:picLocks noChangeAspect="1"/>
          </p:cNvPicPr>
          <p:nvPr/>
        </p:nvPicPr>
        <p:blipFill>
          <a:blip r:embed="rId3" cstate="print"/>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53861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Rubrikbild6">
    <p:spTree>
      <p:nvGrpSpPr>
        <p:cNvPr id="1" name=""/>
        <p:cNvGrpSpPr/>
        <p:nvPr/>
      </p:nvGrpSpPr>
      <p:grpSpPr>
        <a:xfrm>
          <a:off x="0" y="0"/>
          <a:ext cx="0" cy="0"/>
          <a:chOff x="0" y="0"/>
          <a:chExt cx="0" cy="0"/>
        </a:xfrm>
      </p:grpSpPr>
      <p:pic>
        <p:nvPicPr>
          <p:cNvPr id="7" name="Bildobjekt 6"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9" name="Bildobjekt 8" descr="Bild6.jpg"/>
          <p:cNvPicPr>
            <a:picLocks noChangeAspect="1"/>
          </p:cNvPicPr>
          <p:nvPr/>
        </p:nvPicPr>
        <p:blipFill>
          <a:blip r:embed="rId3" cstate="print"/>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7987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Rubrikbild7">
    <p:spTree>
      <p:nvGrpSpPr>
        <p:cNvPr id="1" name=""/>
        <p:cNvGrpSpPr/>
        <p:nvPr/>
      </p:nvGrpSpPr>
      <p:grpSpPr>
        <a:xfrm>
          <a:off x="0" y="0"/>
          <a:ext cx="0" cy="0"/>
          <a:chOff x="0" y="0"/>
          <a:chExt cx="0" cy="0"/>
        </a:xfrm>
      </p:grpSpPr>
      <p:pic>
        <p:nvPicPr>
          <p:cNvPr id="7" name="Bildobjekt 6"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9" name="Bildobjekt 8" descr="Bild7.jpg"/>
          <p:cNvPicPr>
            <a:picLocks noChangeAspect="1"/>
          </p:cNvPicPr>
          <p:nvPr/>
        </p:nvPicPr>
        <p:blipFill>
          <a:blip r:embed="rId3" cstate="print"/>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50542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Rubrikbild8">
    <p:spTree>
      <p:nvGrpSpPr>
        <p:cNvPr id="1" name=""/>
        <p:cNvGrpSpPr/>
        <p:nvPr/>
      </p:nvGrpSpPr>
      <p:grpSpPr>
        <a:xfrm>
          <a:off x="0" y="0"/>
          <a:ext cx="0" cy="0"/>
          <a:chOff x="0" y="0"/>
          <a:chExt cx="0" cy="0"/>
        </a:xfrm>
      </p:grpSpPr>
      <p:pic>
        <p:nvPicPr>
          <p:cNvPr id="6" name="Bildobjekt 5"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11" name="Bildobjekt 10" descr="Bild8.jpg"/>
          <p:cNvPicPr>
            <a:picLocks noChangeAspect="1"/>
          </p:cNvPicPr>
          <p:nvPr/>
        </p:nvPicPr>
        <p:blipFill>
          <a:blip r:embed="rId3" cstate="print"/>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15508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Rubrikbild9">
    <p:spTree>
      <p:nvGrpSpPr>
        <p:cNvPr id="1" name=""/>
        <p:cNvGrpSpPr/>
        <p:nvPr/>
      </p:nvGrpSpPr>
      <p:grpSpPr>
        <a:xfrm>
          <a:off x="0" y="0"/>
          <a:ext cx="0" cy="0"/>
          <a:chOff x="0" y="0"/>
          <a:chExt cx="0" cy="0"/>
        </a:xfrm>
      </p:grpSpPr>
      <p:pic>
        <p:nvPicPr>
          <p:cNvPr id="6" name="Bildobjekt 5"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8" name="Bildobjekt 7" descr="Bild9.jpg"/>
          <p:cNvPicPr>
            <a:picLocks noChangeAspect="1"/>
          </p:cNvPicPr>
          <p:nvPr/>
        </p:nvPicPr>
        <p:blipFill>
          <a:blip r:embed="rId3" cstate="print"/>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742115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Rubrikbild10">
    <p:spTree>
      <p:nvGrpSpPr>
        <p:cNvPr id="1" name=""/>
        <p:cNvGrpSpPr/>
        <p:nvPr/>
      </p:nvGrpSpPr>
      <p:grpSpPr>
        <a:xfrm>
          <a:off x="0" y="0"/>
          <a:ext cx="0" cy="0"/>
          <a:chOff x="0" y="0"/>
          <a:chExt cx="0" cy="0"/>
        </a:xfrm>
      </p:grpSpPr>
      <p:pic>
        <p:nvPicPr>
          <p:cNvPr id="7" name="Bildobjekt 6"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9" name="Bildobjekt 8" descr="Bild10.jpg"/>
          <p:cNvPicPr>
            <a:picLocks noChangeAspect="1"/>
          </p:cNvPicPr>
          <p:nvPr/>
        </p:nvPicPr>
        <p:blipFill>
          <a:blip r:embed="rId3" cstate="print"/>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08440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Rubrikbild11">
    <p:spTree>
      <p:nvGrpSpPr>
        <p:cNvPr id="1" name=""/>
        <p:cNvGrpSpPr/>
        <p:nvPr/>
      </p:nvGrpSpPr>
      <p:grpSpPr>
        <a:xfrm>
          <a:off x="0" y="0"/>
          <a:ext cx="0" cy="0"/>
          <a:chOff x="0" y="0"/>
          <a:chExt cx="0" cy="0"/>
        </a:xfrm>
      </p:grpSpPr>
      <p:pic>
        <p:nvPicPr>
          <p:cNvPr id="8" name="Bildobjekt 7"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10" name="Bildobjekt 9" descr="Bild11.jpg"/>
          <p:cNvPicPr>
            <a:picLocks noChangeAspect="1"/>
          </p:cNvPicPr>
          <p:nvPr/>
        </p:nvPicPr>
        <p:blipFill>
          <a:blip r:embed="rId3" cstate="print"/>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26282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ubrikbild12">
    <p:spTree>
      <p:nvGrpSpPr>
        <p:cNvPr id="1" name=""/>
        <p:cNvGrpSpPr/>
        <p:nvPr/>
      </p:nvGrpSpPr>
      <p:grpSpPr>
        <a:xfrm>
          <a:off x="0" y="0"/>
          <a:ext cx="0" cy="0"/>
          <a:chOff x="0" y="0"/>
          <a:chExt cx="0" cy="0"/>
        </a:xfrm>
      </p:grpSpPr>
      <p:pic>
        <p:nvPicPr>
          <p:cNvPr id="8" name="Bildobjekt 7"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10" name="Bildobjekt 9" descr="Bild12.jpg"/>
          <p:cNvPicPr>
            <a:picLocks noChangeAspect="1"/>
          </p:cNvPicPr>
          <p:nvPr/>
        </p:nvPicPr>
        <p:blipFill>
          <a:blip r:embed="rId3" cstate="print"/>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96931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ubrikbild13">
    <p:spTree>
      <p:nvGrpSpPr>
        <p:cNvPr id="1" name=""/>
        <p:cNvGrpSpPr/>
        <p:nvPr/>
      </p:nvGrpSpPr>
      <p:grpSpPr>
        <a:xfrm>
          <a:off x="0" y="0"/>
          <a:ext cx="0" cy="0"/>
          <a:chOff x="0" y="0"/>
          <a:chExt cx="0" cy="0"/>
        </a:xfrm>
      </p:grpSpPr>
      <p:pic>
        <p:nvPicPr>
          <p:cNvPr id="8" name="Bildobjekt 7" descr="logo.jpg"/>
          <p:cNvPicPr>
            <a:picLocks noChangeAspect="1"/>
          </p:cNvPicPr>
          <p:nvPr/>
        </p:nvPicPr>
        <p:blipFill>
          <a:blip r:embed="rId2" cstate="print"/>
          <a:stretch>
            <a:fillRect/>
          </a:stretch>
        </p:blipFill>
        <p:spPr>
          <a:xfrm>
            <a:off x="539552" y="331496"/>
            <a:ext cx="2304288" cy="1225296"/>
          </a:xfrm>
          <a:prstGeom prst="rect">
            <a:avLst/>
          </a:prstGeom>
        </p:spPr>
      </p:pic>
      <p:pic>
        <p:nvPicPr>
          <p:cNvPr id="10" name="Bildobjekt 9" descr="Bild13.jpg"/>
          <p:cNvPicPr>
            <a:picLocks noChangeAspect="1"/>
          </p:cNvPicPr>
          <p:nvPr/>
        </p:nvPicPr>
        <p:blipFill>
          <a:blip r:embed="rId3" cstate="print"/>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4434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4043849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8121519" cy="4593024"/>
          </a:xfrm>
          <a:prstGeom prst="rect">
            <a:avLst/>
          </a:prstGeom>
        </p:spPr>
      </p:pic>
      <p:pic>
        <p:nvPicPr>
          <p:cNvPr id="11" name="Bildobjekt 10" descr="logo.jpg"/>
          <p:cNvPicPr>
            <a:picLocks noChangeAspect="1"/>
          </p:cNvPicPr>
          <p:nvPr/>
        </p:nvPicPr>
        <p:blipFill>
          <a:blip r:embed="rId3" cstate="print"/>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0278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3066"/>
            <a:ext cx="8136904" cy="4601725"/>
          </a:xfrm>
          <a:prstGeom prst="rect">
            <a:avLst/>
          </a:prstGeom>
        </p:spPr>
      </p:pic>
      <p:pic>
        <p:nvPicPr>
          <p:cNvPr id="11" name="Bildobjekt 10" descr="logo.jpg"/>
          <p:cNvPicPr>
            <a:picLocks noChangeAspect="1"/>
          </p:cNvPicPr>
          <p:nvPr/>
        </p:nvPicPr>
        <p:blipFill>
          <a:blip r:embed="rId3" cstate="print"/>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a:t>Klicka här för att ändra format</a:t>
            </a:r>
            <a:endParaRPr lang="sv-SE" altLang="sv-SE" noProof="0" dirty="0"/>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62335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38416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10311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6613" y="1916832"/>
            <a:ext cx="3954462" cy="40324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50953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996952"/>
            <a:ext cx="3868737" cy="30243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69761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7" name="Rubrik 1"/>
          <p:cNvSpPr txBox="1">
            <a:spLocks/>
          </p:cNvSpPr>
          <p:nvPr/>
        </p:nvSpPr>
        <p:spPr bwMode="auto">
          <a:xfrm>
            <a:off x="539552" y="1161058"/>
            <a:ext cx="8061523"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65202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5" name="Rubrik 4"/>
          <p:cNvSpPr>
            <a:spLocks noGrp="1"/>
          </p:cNvSpPr>
          <p:nvPr>
            <p:ph type="title"/>
          </p:nvPr>
        </p:nvSpPr>
        <p:spPr>
          <a:xfrm>
            <a:off x="804206" y="6130925"/>
            <a:ext cx="8061523" cy="539750"/>
          </a:xfrm>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14543234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71849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lvl1pPr>
              <a:defRPr/>
            </a:lvl1pPr>
          </a:lstStyle>
          <a:p>
            <a:fld id="{E59EC67E-CE1D-42D6-ABB4-AF32072BF9A7}" type="datetimeFigureOut">
              <a:rPr lang="sv-SE" smtClean="0"/>
              <a:pPr/>
              <a:t>2022-06-01</a:t>
            </a:fld>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7395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61641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2022-06-01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3893903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59EC67E-CE1D-42D6-ABB4-AF32072BF9A7}" type="datetimeFigureOut">
              <a:rPr lang="sv-SE" smtClean="0"/>
              <a:pPr/>
              <a:t>2022-06-01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186846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59EC67E-CE1D-42D6-ABB4-AF32072BF9A7}" type="datetimeFigureOut">
              <a:rPr lang="sv-SE" smtClean="0"/>
              <a:pPr/>
              <a:t>2022-06-01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209419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9948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581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6941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11435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2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21.jpe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 Id="rId30" Type="http://schemas.openxmlformats.org/officeDocument/2006/relationships/image" Target="../media/image2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smtClean="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smtClean="0"/>
              <a:t>Klicka här för att ändra format på bakgrundstexten</a:t>
            </a:r>
          </a:p>
          <a:p>
            <a:pPr lvl="1"/>
            <a:r>
              <a:rPr lang="sv-SE" altLang="sv-SE" dirty="0" smtClean="0"/>
              <a:t>Nivå två</a:t>
            </a:r>
          </a:p>
          <a:p>
            <a:pPr lvl="2"/>
            <a:r>
              <a:rPr lang="sv-SE" altLang="sv-SE" dirty="0" smtClean="0"/>
              <a:t>Nivå tre</a:t>
            </a:r>
          </a:p>
          <a:p>
            <a:pPr lvl="3"/>
            <a:r>
              <a:rPr lang="sv-SE" altLang="sv-SE" dirty="0" smtClean="0"/>
              <a:t>Nivå fyra</a:t>
            </a:r>
          </a:p>
          <a:p>
            <a:pPr lvl="4"/>
            <a:r>
              <a:rPr lang="sv-SE" altLang="sv-SE" dirty="0" smtClean="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4617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8" r:id="rId25"/>
    <p:sldLayoutId id="2147483699" r:id="rId26"/>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fld id="{E59EC67E-CE1D-42D6-ABB4-AF32072BF9A7}" type="datetimeFigureOut">
              <a:rPr lang="sv-SE" smtClean="0"/>
              <a:pPr/>
              <a:t>2022-06-01</a:t>
            </a:fld>
            <a:endParaRPr lang="sv-SE"/>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AF9CF503-0B86-4511-A7A0-0C6C25FA7A41}" type="slidenum">
              <a:rPr lang="sv-SE" smtClean="0"/>
              <a:pPr/>
              <a:t>‹#›</a:t>
            </a:fld>
            <a:endParaRPr lang="sv-SE"/>
          </a:p>
        </p:txBody>
      </p:sp>
      <p:pic>
        <p:nvPicPr>
          <p:cNvPr id="8" name="Bildobjekt 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6282271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14480" y="358774"/>
            <a:ext cx="6886595" cy="1141400"/>
          </a:xfrm>
        </p:spPr>
        <p:txBody>
          <a:bodyPr>
            <a:normAutofit/>
          </a:bodyPr>
          <a:lstStyle/>
          <a:p>
            <a:r>
              <a:rPr lang="sv-SE" sz="2500" dirty="0"/>
              <a:t>Utsläpp av växthusgaser från jordbruk </a:t>
            </a:r>
            <a:br>
              <a:rPr lang="sv-SE" sz="2500" dirty="0"/>
            </a:br>
            <a:r>
              <a:rPr lang="sv-SE" sz="2500" dirty="0"/>
              <a:t>2018, Sverige</a:t>
            </a:r>
          </a:p>
        </p:txBody>
      </p:sp>
      <p:pic>
        <p:nvPicPr>
          <p:cNvPr id="3" name="Bildobjekt 2" descr="Nästan hälften av utsläppen kommer från jordbruksmark och 40 procent från djurensfodersmältning och cirka 10 procent från lagring av gödsel. " title="Cirkeldiagram över fördelning av Sveriges utsläpp av växthusger från jordbruk ">
            <a:extLst>
              <a:ext uri="{FF2B5EF4-FFF2-40B4-BE49-F238E27FC236}">
                <a16:creationId xmlns:a16="http://schemas.microsoft.com/office/drawing/2014/main" id="{E73B0BDD-3AAE-4D61-999D-6F8C6EE01AA3}"/>
              </a:ext>
            </a:extLst>
          </p:cNvPr>
          <p:cNvPicPr>
            <a:picLocks noChangeAspect="1"/>
          </p:cNvPicPr>
          <p:nvPr/>
        </p:nvPicPr>
        <p:blipFill>
          <a:blip r:embed="rId3"/>
          <a:stretch>
            <a:fillRect/>
          </a:stretch>
        </p:blipFill>
        <p:spPr>
          <a:xfrm>
            <a:off x="1714481" y="1711448"/>
            <a:ext cx="6385912" cy="3838341"/>
          </a:xfrm>
          <a:prstGeom prst="rect">
            <a:avLst/>
          </a:prstGeom>
        </p:spPr>
      </p:pic>
      <p:sp>
        <p:nvSpPr>
          <p:cNvPr id="4" name="textruta 3"/>
          <p:cNvSpPr txBox="1"/>
          <p:nvPr/>
        </p:nvSpPr>
        <p:spPr>
          <a:xfrm>
            <a:off x="1714480" y="5733256"/>
            <a:ext cx="4429125" cy="30777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spTree>
    <p:extLst>
      <p:ext uri="{BB962C8B-B14F-4D97-AF65-F5344CB8AC3E}">
        <p14:creationId xmlns:p14="http://schemas.microsoft.com/office/powerpoint/2010/main" val="240014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979712" y="286225"/>
            <a:ext cx="6629399" cy="448865"/>
          </a:xfrm>
        </p:spPr>
        <p:txBody>
          <a:bodyPr/>
          <a:lstStyle/>
          <a:p>
            <a:r>
              <a:rPr lang="sv-SE" dirty="0"/>
              <a:t>K</a:t>
            </a:r>
            <a:r>
              <a:rPr lang="sv-SE" dirty="0" smtClean="0"/>
              <a:t>vävets </a:t>
            </a:r>
            <a:r>
              <a:rPr lang="sv-SE" dirty="0"/>
              <a:t>roll för gårdens utsläpp av växthusgaser</a:t>
            </a:r>
            <a:endParaRPr lang="sv-SE" dirty="0" smtClean="0"/>
          </a:p>
        </p:txBody>
      </p:sp>
      <p:pic>
        <p:nvPicPr>
          <p:cNvPr id="1034" name="Picture 10" title="Fäl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 t="-241" r="24771" b="241"/>
          <a:stretch/>
        </p:blipFill>
        <p:spPr bwMode="auto">
          <a:xfrm>
            <a:off x="4538830" y="2770532"/>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ak pil 32" title="Pil denitrifikation från gödsel "/>
          <p:cNvCxnSpPr>
            <a:cxnSpLocks noChangeShapeType="1"/>
          </p:cNvCxnSpPr>
          <p:nvPr/>
        </p:nvCxnSpPr>
        <p:spPr bwMode="auto">
          <a:xfrm flipV="1">
            <a:off x="3258536" y="1763017"/>
            <a:ext cx="31661" cy="1809558"/>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2" name="Rektangel 21"/>
          <p:cNvSpPr/>
          <p:nvPr/>
        </p:nvSpPr>
        <p:spPr>
          <a:xfrm>
            <a:off x="2362353" y="1183295"/>
            <a:ext cx="2850761" cy="553998"/>
          </a:xfrm>
          <a:prstGeom prst="rect">
            <a:avLst/>
          </a:prstGeom>
        </p:spPr>
        <p:txBody>
          <a:bodyPr wrap="square">
            <a:spAutoFit/>
          </a:bodyPr>
          <a:lstStyle/>
          <a:p>
            <a:pPr algn="ctr" fontAlgn="base">
              <a:spcBef>
                <a:spcPct val="0"/>
              </a:spcBef>
              <a:spcAft>
                <a:spcPct val="0"/>
              </a:spcAft>
              <a:defRPr/>
            </a:pPr>
            <a:r>
              <a:rPr lang="sv-SE" sz="1500" b="1" kern="0" dirty="0" err="1" smtClean="0">
                <a:solidFill>
                  <a:srgbClr val="FF0000"/>
                </a:solidFill>
                <a:latin typeface="Verdana"/>
              </a:rPr>
              <a:t>Denitrifikation</a:t>
            </a:r>
            <a:r>
              <a:rPr lang="sv-SE" sz="1500" b="1" kern="0" dirty="0" smtClean="0">
                <a:solidFill>
                  <a:srgbClr val="FF0000"/>
                </a:solidFill>
                <a:latin typeface="Verdana"/>
              </a:rPr>
              <a:t> från stall, gödsellager och mark</a:t>
            </a:r>
            <a:endParaRPr lang="sv-SE" dirty="0">
              <a:solidFill>
                <a:srgbClr val="FF0000"/>
              </a:solidFill>
              <a:latin typeface="Times New Roman" pitchFamily="18" charset="0"/>
            </a:endParaRPr>
          </a:p>
        </p:txBody>
      </p:sp>
      <p:pic>
        <p:nvPicPr>
          <p:cNvPr id="1040" name="Picture 16" title="Gödningssä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215" y="2766178"/>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title="pil avgång växthusgaser från minerlagödsel"/>
          <p:cNvCxnSpPr>
            <a:cxnSpLocks noChangeShapeType="1"/>
          </p:cNvCxnSpPr>
          <p:nvPr/>
        </p:nvCxnSpPr>
        <p:spPr bwMode="auto">
          <a:xfrm rot="5400000" flipH="1" flipV="1">
            <a:off x="1481007" y="2546044"/>
            <a:ext cx="589359" cy="1190"/>
          </a:xfrm>
          <a:prstGeom prst="straightConnector1">
            <a:avLst/>
          </a:prstGeom>
          <a:noFill/>
          <a:ln w="111125"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976596" y="1725755"/>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FF0000"/>
                </a:solidFill>
                <a:latin typeface="Verdana"/>
              </a:rPr>
              <a:t>Tillverkning av mineralgödsel</a:t>
            </a:r>
            <a:endParaRPr lang="sv-SE" dirty="0">
              <a:solidFill>
                <a:srgbClr val="FF0000"/>
              </a:solidFill>
              <a:latin typeface="Times New Roman" pitchFamily="18" charset="0"/>
            </a:endParaRPr>
          </a:p>
        </p:txBody>
      </p:sp>
      <p:pic>
        <p:nvPicPr>
          <p:cNvPr id="5" name="Bildobjekt 4" title="Gödselbrunn och ett fält "/>
          <p:cNvPicPr>
            <a:picLocks noChangeAspect="1"/>
          </p:cNvPicPr>
          <p:nvPr/>
        </p:nvPicPr>
        <p:blipFill>
          <a:blip r:embed="rId5"/>
          <a:stretch>
            <a:fillRect/>
          </a:stretch>
        </p:blipFill>
        <p:spPr>
          <a:xfrm>
            <a:off x="2522297" y="2767504"/>
            <a:ext cx="3297607" cy="2198405"/>
          </a:xfrm>
          <a:prstGeom prst="rect">
            <a:avLst/>
          </a:prstGeom>
        </p:spPr>
      </p:pic>
      <p:cxnSp>
        <p:nvCxnSpPr>
          <p:cNvPr id="6157" name="Rak pil 32" title="Pil mark till denitrifikation. "/>
          <p:cNvCxnSpPr>
            <a:cxnSpLocks noChangeShapeType="1"/>
          </p:cNvCxnSpPr>
          <p:nvPr/>
        </p:nvCxnSpPr>
        <p:spPr bwMode="auto">
          <a:xfrm flipH="1" flipV="1">
            <a:off x="3663204" y="1800418"/>
            <a:ext cx="1146755" cy="2418362"/>
          </a:xfrm>
          <a:prstGeom prst="straightConnector1">
            <a:avLst/>
          </a:prstGeom>
          <a:noFill/>
          <a:ln w="1397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5804054" y="4460929"/>
            <a:ext cx="1940867"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32" name="textruta 31"/>
          <p:cNvSpPr txBox="1"/>
          <p:nvPr/>
        </p:nvSpPr>
        <p:spPr>
          <a:xfrm rot="19489358">
            <a:off x="6487516" y="4771070"/>
            <a:ext cx="1934867" cy="300082"/>
          </a:xfrm>
          <a:prstGeom prst="rect">
            <a:avLst/>
          </a:prstGeom>
          <a:noFill/>
        </p:spPr>
        <p:txBody>
          <a:bodyPr wrap="square" rtlCol="0">
            <a:spAutoFit/>
          </a:bodyPr>
          <a:lstStyle/>
          <a:p>
            <a:r>
              <a:rPr lang="sv-SE" sz="1350" dirty="0"/>
              <a:t>Utlakning</a:t>
            </a:r>
          </a:p>
        </p:txBody>
      </p:sp>
      <p:sp>
        <p:nvSpPr>
          <p:cNvPr id="4" name="Vänsterböjd pil 3" title="PIl ammoniakavgång från gödsellager"/>
          <p:cNvSpPr/>
          <p:nvPr/>
        </p:nvSpPr>
        <p:spPr>
          <a:xfrm rot="17013611">
            <a:off x="5489906" y="1142561"/>
            <a:ext cx="1114357" cy="32466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8" name="textruta 7" title="Ammoniakavgång pil från fält och stallgödselbrunn "/>
          <p:cNvSpPr txBox="1"/>
          <p:nvPr/>
        </p:nvSpPr>
        <p:spPr>
          <a:xfrm rot="811427">
            <a:off x="5483701" y="2022492"/>
            <a:ext cx="1934867" cy="300082"/>
          </a:xfrm>
          <a:prstGeom prst="rect">
            <a:avLst/>
          </a:prstGeom>
          <a:noFill/>
        </p:spPr>
        <p:txBody>
          <a:bodyPr wrap="square" rtlCol="0">
            <a:spAutoFit/>
          </a:bodyPr>
          <a:lstStyle/>
          <a:p>
            <a:r>
              <a:rPr lang="sv-SE" sz="1350" dirty="0"/>
              <a:t>Ammoniakavgång</a:t>
            </a:r>
          </a:p>
        </p:txBody>
      </p:sp>
      <p:sp>
        <p:nvSpPr>
          <p:cNvPr id="2" name="textruta 1" title="Anrikning på annan plats"/>
          <p:cNvSpPr txBox="1"/>
          <p:nvPr/>
        </p:nvSpPr>
        <p:spPr>
          <a:xfrm>
            <a:off x="7053710" y="3572575"/>
            <a:ext cx="1143000" cy="507831"/>
          </a:xfrm>
          <a:prstGeom prst="rect">
            <a:avLst/>
          </a:prstGeom>
          <a:noFill/>
        </p:spPr>
        <p:txBody>
          <a:bodyPr wrap="square" rtlCol="0">
            <a:spAutoFit/>
          </a:bodyPr>
          <a:lstStyle/>
          <a:p>
            <a:r>
              <a:rPr lang="sv-SE" sz="1350" dirty="0"/>
              <a:t>Anrikning på annan plats</a:t>
            </a:r>
          </a:p>
        </p:txBody>
      </p:sp>
      <p:cxnSp>
        <p:nvCxnSpPr>
          <p:cNvPr id="26" name="Rak pil 32" title="Deni"/>
          <p:cNvCxnSpPr>
            <a:cxnSpLocks noChangeShapeType="1"/>
          </p:cNvCxnSpPr>
          <p:nvPr/>
        </p:nvCxnSpPr>
        <p:spPr bwMode="auto">
          <a:xfrm flipV="1">
            <a:off x="7873788" y="2914649"/>
            <a:ext cx="216068" cy="657926"/>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8" name="Rektangel 27" title="Denitrifikation "/>
          <p:cNvSpPr/>
          <p:nvPr/>
        </p:nvSpPr>
        <p:spPr>
          <a:xfrm>
            <a:off x="7521625" y="2375497"/>
            <a:ext cx="1350169" cy="553998"/>
          </a:xfrm>
          <a:prstGeom prst="rect">
            <a:avLst/>
          </a:prstGeom>
        </p:spPr>
        <p:txBody>
          <a:bodyPr>
            <a:spAutoFit/>
          </a:bodyPr>
          <a:lstStyle/>
          <a:p>
            <a:pPr algn="ctr" fontAlgn="base">
              <a:spcBef>
                <a:spcPct val="0"/>
              </a:spcBef>
              <a:spcAft>
                <a:spcPct val="0"/>
              </a:spcAft>
              <a:defRPr/>
            </a:pPr>
            <a:r>
              <a:rPr lang="sv-SE" sz="1500" b="1" kern="0" dirty="0" err="1">
                <a:solidFill>
                  <a:srgbClr val="FF0000"/>
                </a:solidFill>
                <a:latin typeface="Verdana"/>
              </a:rPr>
              <a:t>Denitri-fikation</a:t>
            </a:r>
            <a:endParaRPr lang="sv-SE" dirty="0">
              <a:solidFill>
                <a:srgbClr val="FF0000"/>
              </a:solidFill>
              <a:latin typeface="Times New Roman" pitchFamily="18" charset="0"/>
            </a:endParaRPr>
          </a:p>
        </p:txBody>
      </p:sp>
    </p:spTree>
    <p:extLst>
      <p:ext uri="{BB962C8B-B14F-4D97-AF65-F5344CB8AC3E}">
        <p14:creationId xmlns:p14="http://schemas.microsoft.com/office/powerpoint/2010/main" val="12279492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ubrik 1"/>
          <p:cNvSpPr>
            <a:spLocks noGrp="1"/>
          </p:cNvSpPr>
          <p:nvPr>
            <p:ph type="title"/>
          </p:nvPr>
        </p:nvSpPr>
        <p:spPr>
          <a:xfrm>
            <a:off x="863629" y="18842"/>
            <a:ext cx="7923213" cy="1143000"/>
          </a:xfrm>
        </p:spPr>
        <p:txBody>
          <a:bodyPr/>
          <a:lstStyle/>
          <a:p>
            <a:r>
              <a:rPr lang="sv-SE" altLang="sv-SE" sz="2400" dirty="0" smtClean="0"/>
              <a:t>Skillnad i växthusgasutsläpp för mineralgödsel beroende på produktionssätt </a:t>
            </a:r>
            <a:endParaRPr lang="sv-SE" altLang="sv-SE" sz="2400" dirty="0" smtClean="0"/>
          </a:p>
        </p:txBody>
      </p:sp>
      <p:graphicFrame>
        <p:nvGraphicFramePr>
          <p:cNvPr id="19" name="Diagram 18" title="Skilland i växthusgas utsläpp för olika typer av mineralgödsel "/>
          <p:cNvGraphicFramePr>
            <a:graphicFrameLocks noGrp="1"/>
          </p:cNvGraphicFramePr>
          <p:nvPr>
            <p:extLst>
              <p:ext uri="{D42A27DB-BD31-4B8C-83A1-F6EECF244321}">
                <p14:modId xmlns:p14="http://schemas.microsoft.com/office/powerpoint/2010/main" val="3418646089"/>
              </p:ext>
            </p:extLst>
          </p:nvPr>
        </p:nvGraphicFramePr>
        <p:xfrm>
          <a:off x="285720" y="1544822"/>
          <a:ext cx="8501122" cy="4714908"/>
        </p:xfrm>
        <a:graphic>
          <a:graphicData uri="http://schemas.openxmlformats.org/drawingml/2006/chart">
            <c:chart xmlns:c="http://schemas.openxmlformats.org/drawingml/2006/chart" xmlns:r="http://schemas.openxmlformats.org/officeDocument/2006/relationships" r:id="rId3"/>
          </a:graphicData>
        </a:graphic>
      </p:graphicFrame>
      <p:grpSp>
        <p:nvGrpSpPr>
          <p:cNvPr id="62468" name="Grupp 20" descr="&#10;" title="pil som visar hur stor variationen är i växthusgasutsläpp.2 -12 kg COe per kilo mineralgödsel"/>
          <p:cNvGrpSpPr>
            <a:grpSpLocks/>
          </p:cNvGrpSpPr>
          <p:nvPr/>
        </p:nvGrpSpPr>
        <p:grpSpPr bwMode="auto">
          <a:xfrm>
            <a:off x="5214625" y="44450"/>
            <a:ext cx="147627" cy="4216400"/>
            <a:chOff x="4500562" y="1954520"/>
            <a:chExt cx="144000" cy="2618282"/>
          </a:xfrm>
        </p:grpSpPr>
        <p:cxnSp>
          <p:nvCxnSpPr>
            <p:cNvPr id="62476" name="Rak 12"/>
            <p:cNvCxnSpPr>
              <a:cxnSpLocks noChangeShapeType="1"/>
              <a:stCxn id="62477" idx="0"/>
              <a:endCxn id="62478"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62477" name="Rektangel 14"/>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8" name="Rektangel 16"/>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grpSp>
        <p:nvGrpSpPr>
          <p:cNvPr id="62469" name="Grupp 25" title="pil som visar hur stor variationen är i växthusgasutsläpp.2 -12 kg COe per kilo mineralgödsel"/>
          <p:cNvGrpSpPr>
            <a:grpSpLocks/>
          </p:cNvGrpSpPr>
          <p:nvPr/>
        </p:nvGrpSpPr>
        <p:grpSpPr bwMode="auto">
          <a:xfrm>
            <a:off x="7929563" y="44450"/>
            <a:ext cx="147637" cy="4214813"/>
            <a:chOff x="4500562" y="1954520"/>
            <a:chExt cx="144000" cy="2618282"/>
          </a:xfrm>
          <a:solidFill>
            <a:srgbClr val="004165"/>
          </a:solidFill>
        </p:grpSpPr>
        <p:cxnSp>
          <p:nvCxnSpPr>
            <p:cNvPr id="62473" name="Rak 26"/>
            <p:cNvCxnSpPr>
              <a:cxnSpLocks noChangeShapeType="1"/>
              <a:stCxn id="62474" idx="0"/>
              <a:endCxn id="62475" idx="0"/>
            </p:cNvCxnSpPr>
            <p:nvPr/>
          </p:nvCxnSpPr>
          <p:spPr bwMode="auto">
            <a:xfrm rot="16200000" flipH="1">
              <a:off x="3263818" y="3263264"/>
              <a:ext cx="2617488" cy="1588"/>
            </a:xfrm>
            <a:prstGeom prst="line">
              <a:avLst/>
            </a:prstGeom>
            <a:grpFill/>
            <a:ln w="15875" algn="ctr">
              <a:solidFill>
                <a:schemeClr val="tx1"/>
              </a:solidFill>
              <a:round/>
              <a:headEnd/>
              <a:tailEnd/>
            </a:ln>
            <a:extLst>
              <a:ext uri="{909E8E84-426E-40DD-AFC4-6F175D3DCCD1}">
                <a14:hiddenFill xmlns:a14="http://schemas.microsoft.com/office/drawing/2010/main">
                  <a:noFill/>
                </a14:hiddenFill>
              </a:ext>
            </a:extLst>
          </p:spPr>
        </p:cxnSp>
        <p:sp>
          <p:nvSpPr>
            <p:cNvPr id="62474" name="Rektangel 27"/>
            <p:cNvSpPr>
              <a:spLocks noChangeArrowheads="1"/>
            </p:cNvSpPr>
            <p:nvPr/>
          </p:nvSpPr>
          <p:spPr bwMode="auto">
            <a:xfrm>
              <a:off x="4500562" y="1954520"/>
              <a:ext cx="144000" cy="0"/>
            </a:xfrm>
            <a:prstGeom prst="rect">
              <a:avLst/>
            </a:prstGeom>
            <a:grp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5" name="Rektangel 28"/>
            <p:cNvSpPr>
              <a:spLocks noChangeArrowheads="1"/>
            </p:cNvSpPr>
            <p:nvPr/>
          </p:nvSpPr>
          <p:spPr bwMode="auto">
            <a:xfrm>
              <a:off x="4500562" y="4572008"/>
              <a:ext cx="144000" cy="0"/>
            </a:xfrm>
            <a:prstGeom prst="rect">
              <a:avLst/>
            </a:prstGeom>
            <a:grp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sp>
        <p:nvSpPr>
          <p:cNvPr id="62470" name="textruta 12"/>
          <p:cNvSpPr txBox="1">
            <a:spLocks noChangeArrowheads="1"/>
          </p:cNvSpPr>
          <p:nvPr/>
        </p:nvSpPr>
        <p:spPr bwMode="auto">
          <a:xfrm>
            <a:off x="7092950" y="354330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fontAlgn="base">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fontAlgn="base">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fontAlgn="base">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fontAlgn="base">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2400" b="1">
                <a:latin typeface="Times New Roman" panose="02020603050405020304" pitchFamily="18" charset="0"/>
              </a:rPr>
              <a:t>*</a:t>
            </a:r>
          </a:p>
        </p:txBody>
      </p:sp>
      <p:sp>
        <p:nvSpPr>
          <p:cNvPr id="62472" name="textruta 14"/>
          <p:cNvSpPr txBox="1">
            <a:spLocks noChangeArrowheads="1"/>
          </p:cNvSpPr>
          <p:nvPr/>
        </p:nvSpPr>
        <p:spPr bwMode="auto">
          <a:xfrm>
            <a:off x="5292725" y="6330950"/>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1600" i="1">
                <a:solidFill>
                  <a:srgbClr val="004165"/>
                </a:solidFill>
                <a:latin typeface="Helvetica" panose="020B0604020202020204" pitchFamily="34" charset="0"/>
              </a:rPr>
              <a:t>* Yaras garanti klimatavtryck</a:t>
            </a:r>
          </a:p>
        </p:txBody>
      </p:sp>
    </p:spTree>
    <p:extLst>
      <p:ext uri="{BB962C8B-B14F-4D97-AF65-F5344CB8AC3E}">
        <p14:creationId xmlns:p14="http://schemas.microsoft.com/office/powerpoint/2010/main" val="37528268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a:xfrm>
            <a:off x="590257" y="332656"/>
            <a:ext cx="8061523" cy="539750"/>
          </a:xfrm>
        </p:spPr>
        <p:txBody>
          <a:bodyPr/>
          <a:lstStyle/>
          <a:p>
            <a:pPr eaLnBrk="1" hangingPunct="1"/>
            <a:r>
              <a:rPr lang="sv-SE" dirty="0" smtClean="0"/>
              <a:t>Lustgas bildas från kväve</a:t>
            </a:r>
          </a:p>
        </p:txBody>
      </p:sp>
      <p:grpSp>
        <p:nvGrpSpPr>
          <p:cNvPr id="19460" name="Group 1" title="Nitrifikation och denitrifikationsprocesser. "/>
          <p:cNvGrpSpPr>
            <a:grpSpLocks noChangeAspect="1"/>
          </p:cNvGrpSpPr>
          <p:nvPr/>
        </p:nvGrpSpPr>
        <p:grpSpPr bwMode="auto">
          <a:xfrm>
            <a:off x="1678782" y="2571754"/>
            <a:ext cx="5732860" cy="1230316"/>
            <a:chOff x="1263" y="6113"/>
            <a:chExt cx="8470" cy="1817"/>
          </a:xfrm>
        </p:grpSpPr>
        <p:sp>
          <p:nvSpPr>
            <p:cNvPr id="4115" name="Text Box 19"/>
            <p:cNvSpPr txBox="1">
              <a:spLocks noChangeArrowheads="1"/>
            </p:cNvSpPr>
            <p:nvPr/>
          </p:nvSpPr>
          <p:spPr bwMode="auto">
            <a:xfrm>
              <a:off x="1263" y="6697"/>
              <a:ext cx="1508" cy="682"/>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Ammonium </a:t>
              </a:r>
              <a:r>
                <a:rPr lang="sv-SE" sz="1200" i="1" dirty="0">
                  <a:solidFill>
                    <a:srgbClr val="004165"/>
                  </a:solidFill>
                  <a:latin typeface="Helvetica"/>
                  <a:ea typeface="Times New Roman" pitchFamily="18" charset="0"/>
                  <a:cs typeface="Times New Roman" pitchFamily="18" charset="0"/>
                </a:rPr>
                <a:t>NH</a:t>
              </a:r>
              <a:r>
                <a:rPr lang="sv-SE" sz="1200" i="1" baseline="-30000" dirty="0">
                  <a:solidFill>
                    <a:srgbClr val="004165"/>
                  </a:solidFill>
                  <a:latin typeface="Helvetica"/>
                  <a:ea typeface="Times New Roman" pitchFamily="18" charset="0"/>
                  <a:cs typeface="Times New Roman" pitchFamily="18" charset="0"/>
                </a:rPr>
                <a:t>4</a:t>
              </a:r>
              <a:r>
                <a:rPr lang="sv-SE" sz="1200" i="1" baseline="30000" dirty="0">
                  <a:solidFill>
                    <a:srgbClr val="004165"/>
                  </a:solidFill>
                  <a:latin typeface="Helvetica"/>
                  <a:ea typeface="Times New Roman" pitchFamily="18" charset="0"/>
                  <a:cs typeface="Times New Roman" pitchFamily="18" charset="0"/>
                </a:rPr>
                <a:t>+ </a:t>
              </a:r>
              <a:endParaRPr lang="sv-SE" sz="2700" dirty="0">
                <a:solidFill>
                  <a:srgbClr val="004165"/>
                </a:solidFill>
                <a:latin typeface="Helvetica"/>
              </a:endParaRPr>
            </a:p>
          </p:txBody>
        </p:sp>
        <p:sp>
          <p:nvSpPr>
            <p:cNvPr id="4112" name="AutoShape 16"/>
            <p:cNvSpPr>
              <a:spLocks noChangeShapeType="1"/>
            </p:cNvSpPr>
            <p:nvPr/>
          </p:nvSpPr>
          <p:spPr bwMode="auto">
            <a:xfrm>
              <a:off x="2769" y="7026"/>
              <a:ext cx="556" cy="0"/>
            </a:xfrm>
            <a:prstGeom prst="straightConnector1">
              <a:avLst/>
            </a:prstGeom>
            <a:noFill/>
            <a:ln w="9525">
              <a:solidFill>
                <a:srgbClr val="000000"/>
              </a:solidFill>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099" name="Text Box 3"/>
            <p:cNvSpPr txBox="1">
              <a:spLocks noChangeArrowheads="1"/>
            </p:cNvSpPr>
            <p:nvPr/>
          </p:nvSpPr>
          <p:spPr bwMode="auto">
            <a:xfrm>
              <a:off x="2443" y="7316"/>
              <a:ext cx="3573" cy="614"/>
            </a:xfrm>
            <a:prstGeom prst="rect">
              <a:avLst/>
            </a:prstGeom>
            <a:solidFill>
              <a:srgbClr val="FFFFFF"/>
            </a:solidFill>
            <a:ln w="9525">
              <a:noFill/>
              <a:miter lim="800000"/>
              <a:headEnd/>
              <a:tailEnd/>
            </a:ln>
          </p:spPr>
          <p:txBody>
            <a:bodyPr>
              <a:spAutoFit/>
            </a:bodyPr>
            <a:lstStyle/>
            <a:p>
              <a:pPr algn="ctr" fontAlgn="base">
                <a:spcBef>
                  <a:spcPct val="0"/>
                </a:spcBef>
                <a:spcAft>
                  <a:spcPct val="0"/>
                </a:spcAft>
                <a:defRPr/>
              </a:pPr>
              <a:r>
                <a:rPr lang="sv-SE" sz="1050" i="1" dirty="0">
                  <a:solidFill>
                    <a:srgbClr val="004165"/>
                  </a:solidFill>
                  <a:latin typeface="Helvetica"/>
                  <a:ea typeface="Times New Roman" pitchFamily="18" charset="0"/>
                  <a:cs typeface="Times New Roman" pitchFamily="18" charset="0"/>
                </a:rPr>
                <a:t>Kräver god tillgång på syre </a:t>
              </a:r>
            </a:p>
            <a:p>
              <a:pPr algn="ctr" fontAlgn="base">
                <a:spcBef>
                  <a:spcPct val="0"/>
                </a:spcBef>
                <a:spcAft>
                  <a:spcPct val="0"/>
                </a:spcAft>
                <a:defRPr/>
              </a:pPr>
              <a:r>
                <a:rPr lang="sv-SE" sz="1050" i="1" dirty="0">
                  <a:solidFill>
                    <a:srgbClr val="004165"/>
                  </a:solidFill>
                  <a:latin typeface="Helvetica"/>
                  <a:ea typeface="Times New Roman" pitchFamily="18" charset="0"/>
                  <a:cs typeface="Times New Roman" pitchFamily="18" charset="0"/>
                </a:rPr>
                <a:t>och ammonium  NH</a:t>
              </a:r>
              <a:r>
                <a:rPr lang="sv-SE" sz="1050" i="1" baseline="-30000" dirty="0">
                  <a:solidFill>
                    <a:srgbClr val="004165"/>
                  </a:solidFill>
                  <a:latin typeface="Helvetica"/>
                  <a:ea typeface="Times New Roman" pitchFamily="18" charset="0"/>
                  <a:cs typeface="Times New Roman" pitchFamily="18" charset="0"/>
                </a:rPr>
                <a:t>4</a:t>
              </a:r>
              <a:r>
                <a:rPr lang="sv-SE" sz="1050" i="1" baseline="30000" dirty="0">
                  <a:solidFill>
                    <a:srgbClr val="004165"/>
                  </a:solidFill>
                  <a:latin typeface="Helvetica"/>
                  <a:ea typeface="Times New Roman" pitchFamily="18" charset="0"/>
                  <a:cs typeface="Times New Roman" pitchFamily="18" charset="0"/>
                </a:rPr>
                <a:t>+</a:t>
              </a:r>
              <a:endParaRPr lang="sv-SE" sz="1050" i="1" dirty="0">
                <a:solidFill>
                  <a:srgbClr val="004165"/>
                </a:solidFill>
                <a:latin typeface="Helvetica"/>
                <a:ea typeface="Times New Roman" pitchFamily="18" charset="0"/>
                <a:cs typeface="Times New Roman" pitchFamily="18" charset="0"/>
              </a:endParaRPr>
            </a:p>
          </p:txBody>
        </p:sp>
        <p:sp>
          <p:nvSpPr>
            <p:cNvPr id="4101" name="Text Box 5"/>
            <p:cNvSpPr txBox="1">
              <a:spLocks noChangeArrowheads="1"/>
            </p:cNvSpPr>
            <p:nvPr/>
          </p:nvSpPr>
          <p:spPr bwMode="auto">
            <a:xfrm>
              <a:off x="3325" y="6825"/>
              <a:ext cx="1812" cy="409"/>
            </a:xfrm>
            <a:prstGeom prst="rect">
              <a:avLst/>
            </a:prstGeom>
            <a:solidFill>
              <a:srgbClr val="CCFF99"/>
            </a:solidFill>
            <a:ln w="9525">
              <a:solidFill>
                <a:srgbClr val="000000"/>
              </a:solidFill>
              <a:miter lim="800000"/>
              <a:headEnd/>
              <a:tailEnd/>
            </a:ln>
          </p:spPr>
          <p:txBody>
            <a:bodyPr>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Nitrifikation</a:t>
              </a:r>
              <a:endParaRPr lang="sv-SE" sz="2700" dirty="0">
                <a:solidFill>
                  <a:srgbClr val="004165"/>
                </a:solidFill>
                <a:latin typeface="Helvetica"/>
              </a:endParaRPr>
            </a:p>
          </p:txBody>
        </p:sp>
        <p:sp>
          <p:nvSpPr>
            <p:cNvPr id="4107" name="AutoShape 11"/>
            <p:cNvSpPr>
              <a:spLocks noChangeShapeType="1"/>
            </p:cNvSpPr>
            <p:nvPr/>
          </p:nvSpPr>
          <p:spPr bwMode="auto">
            <a:xfrm flipV="1">
              <a:off x="4605" y="6509"/>
              <a:ext cx="2" cy="418"/>
            </a:xfrm>
            <a:prstGeom prst="straightConnector1">
              <a:avLst/>
            </a:prstGeom>
            <a:noFill/>
            <a:ln w="9525">
              <a:solidFill>
                <a:srgbClr val="000000"/>
              </a:solidFill>
              <a:prstDash val="dash"/>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08" name="Text Box 12"/>
            <p:cNvSpPr txBox="1">
              <a:spLocks noChangeArrowheads="1"/>
            </p:cNvSpPr>
            <p:nvPr/>
          </p:nvSpPr>
          <p:spPr bwMode="auto">
            <a:xfrm>
              <a:off x="4268" y="6185"/>
              <a:ext cx="679" cy="324"/>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825" b="1" dirty="0">
                  <a:solidFill>
                    <a:srgbClr val="FF0000"/>
                  </a:solidFill>
                  <a:latin typeface="Helvetica"/>
                  <a:ea typeface="Times New Roman" pitchFamily="18" charset="0"/>
                  <a:cs typeface="Times New Roman" pitchFamily="18" charset="0"/>
                </a:rPr>
                <a:t>N</a:t>
              </a:r>
              <a:r>
                <a:rPr lang="sv-SE" sz="825" b="1" baseline="-30000" dirty="0">
                  <a:solidFill>
                    <a:srgbClr val="FF0000"/>
                  </a:solidFill>
                  <a:latin typeface="Helvetica"/>
                  <a:ea typeface="Times New Roman" pitchFamily="18" charset="0"/>
                  <a:cs typeface="Times New Roman" pitchFamily="18" charset="0"/>
                </a:rPr>
                <a:t>2</a:t>
              </a:r>
              <a:r>
                <a:rPr lang="sv-SE" sz="825" b="1" dirty="0">
                  <a:solidFill>
                    <a:srgbClr val="FF0000"/>
                  </a:solidFill>
                  <a:latin typeface="Helvetica"/>
                  <a:ea typeface="Times New Roman" pitchFamily="18" charset="0"/>
                  <a:cs typeface="Times New Roman" pitchFamily="18" charset="0"/>
                </a:rPr>
                <a:t>O</a:t>
              </a:r>
              <a:endParaRPr lang="sv-SE" sz="2700" b="1" dirty="0">
                <a:solidFill>
                  <a:srgbClr val="FF0000"/>
                </a:solidFill>
                <a:latin typeface="Helvetica"/>
              </a:endParaRPr>
            </a:p>
          </p:txBody>
        </p:sp>
        <p:sp>
          <p:nvSpPr>
            <p:cNvPr id="4111" name="AutoShape 15"/>
            <p:cNvSpPr>
              <a:spLocks noChangeShapeType="1"/>
            </p:cNvSpPr>
            <p:nvPr/>
          </p:nvSpPr>
          <p:spPr bwMode="auto">
            <a:xfrm>
              <a:off x="5137" y="7020"/>
              <a:ext cx="473" cy="0"/>
            </a:xfrm>
            <a:prstGeom prst="straightConnector1">
              <a:avLst/>
            </a:prstGeom>
            <a:noFill/>
            <a:ln w="9525">
              <a:solidFill>
                <a:srgbClr val="000000"/>
              </a:solidFill>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14" name="Text Box 18"/>
            <p:cNvSpPr txBox="1">
              <a:spLocks noChangeArrowheads="1"/>
            </p:cNvSpPr>
            <p:nvPr/>
          </p:nvSpPr>
          <p:spPr bwMode="auto">
            <a:xfrm>
              <a:off x="5538" y="6730"/>
              <a:ext cx="959" cy="682"/>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 Nitrat</a:t>
              </a:r>
            </a:p>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NO</a:t>
              </a:r>
              <a:r>
                <a:rPr lang="sv-SE" sz="1200" baseline="-25000" dirty="0">
                  <a:solidFill>
                    <a:srgbClr val="004165"/>
                  </a:solidFill>
                  <a:latin typeface="Helvetica"/>
                  <a:ea typeface="Times New Roman" pitchFamily="18" charset="0"/>
                  <a:cs typeface="Times New Roman" pitchFamily="18" charset="0"/>
                </a:rPr>
                <a:t>3</a:t>
              </a:r>
              <a:r>
                <a:rPr lang="sv-SE" sz="1200" baseline="30000" dirty="0">
                  <a:solidFill>
                    <a:srgbClr val="004165"/>
                  </a:solidFill>
                  <a:latin typeface="Helvetica"/>
                  <a:ea typeface="Times New Roman" pitchFamily="18" charset="0"/>
                  <a:cs typeface="Times New Roman" pitchFamily="18" charset="0"/>
                </a:rPr>
                <a:t>-</a:t>
              </a:r>
              <a:endParaRPr lang="sv-SE" sz="2700" dirty="0">
                <a:solidFill>
                  <a:srgbClr val="004165"/>
                </a:solidFill>
                <a:latin typeface="Helvetica"/>
              </a:endParaRPr>
            </a:p>
          </p:txBody>
        </p:sp>
        <p:sp>
          <p:nvSpPr>
            <p:cNvPr id="4110" name="AutoShape 14"/>
            <p:cNvSpPr>
              <a:spLocks noChangeShapeType="1"/>
            </p:cNvSpPr>
            <p:nvPr/>
          </p:nvSpPr>
          <p:spPr bwMode="auto">
            <a:xfrm flipV="1">
              <a:off x="6412" y="7020"/>
              <a:ext cx="519" cy="0"/>
            </a:xfrm>
            <a:prstGeom prst="straightConnector1">
              <a:avLst/>
            </a:prstGeom>
            <a:noFill/>
            <a:ln w="9525">
              <a:solidFill>
                <a:srgbClr val="000000"/>
              </a:solidFill>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098" name="Text Box 2"/>
            <p:cNvSpPr txBox="1">
              <a:spLocks noChangeArrowheads="1"/>
            </p:cNvSpPr>
            <p:nvPr/>
          </p:nvSpPr>
          <p:spPr bwMode="auto">
            <a:xfrm>
              <a:off x="6709" y="7316"/>
              <a:ext cx="2148" cy="614"/>
            </a:xfrm>
            <a:prstGeom prst="rect">
              <a:avLst/>
            </a:prstGeom>
            <a:solidFill>
              <a:srgbClr val="FFFFFF"/>
            </a:solidFill>
            <a:ln w="9525">
              <a:noFill/>
              <a:miter lim="800000"/>
              <a:headEnd/>
              <a:tailEnd/>
            </a:ln>
          </p:spPr>
          <p:txBody>
            <a:bodyPr>
              <a:spAutoFit/>
            </a:bodyPr>
            <a:lstStyle/>
            <a:p>
              <a:pPr algn="ctr" fontAlgn="base">
                <a:spcBef>
                  <a:spcPct val="0"/>
                </a:spcBef>
                <a:spcAft>
                  <a:spcPct val="0"/>
                </a:spcAft>
                <a:defRPr/>
              </a:pPr>
              <a:r>
                <a:rPr lang="sv-SE" sz="1050" i="1" dirty="0">
                  <a:solidFill>
                    <a:srgbClr val="004165"/>
                  </a:solidFill>
                  <a:latin typeface="Helvetica"/>
                  <a:ea typeface="Times New Roman" pitchFamily="18" charset="0"/>
                  <a:cs typeface="Times New Roman" pitchFamily="18" charset="0"/>
                </a:rPr>
                <a:t>Kräver syrefattig miljö</a:t>
              </a:r>
              <a:endParaRPr lang="sv-SE" sz="2100" dirty="0">
                <a:solidFill>
                  <a:srgbClr val="004165"/>
                </a:solidFill>
                <a:latin typeface="Helvetica"/>
              </a:endParaRPr>
            </a:p>
          </p:txBody>
        </p:sp>
        <p:sp>
          <p:nvSpPr>
            <p:cNvPr id="4100" name="Text Box 4"/>
            <p:cNvSpPr txBox="1">
              <a:spLocks noChangeArrowheads="1"/>
            </p:cNvSpPr>
            <p:nvPr/>
          </p:nvSpPr>
          <p:spPr bwMode="auto">
            <a:xfrm>
              <a:off x="6931" y="6820"/>
              <a:ext cx="1814" cy="409"/>
            </a:xfrm>
            <a:prstGeom prst="rect">
              <a:avLst/>
            </a:prstGeom>
            <a:solidFill>
              <a:srgbClr val="CCFF99"/>
            </a:solidFill>
            <a:ln w="9525">
              <a:solidFill>
                <a:srgbClr val="000000"/>
              </a:solidFill>
              <a:miter lim="800000"/>
              <a:headEnd/>
              <a:tailEnd/>
            </a:ln>
          </p:spPr>
          <p:txBody>
            <a:bodyPr>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Denitrifikation</a:t>
              </a:r>
              <a:endParaRPr lang="sv-SE" sz="2700" dirty="0">
                <a:solidFill>
                  <a:srgbClr val="004165"/>
                </a:solidFill>
                <a:latin typeface="Helvetica"/>
              </a:endParaRPr>
            </a:p>
          </p:txBody>
        </p:sp>
        <p:sp>
          <p:nvSpPr>
            <p:cNvPr id="4109" name="AutoShape 13"/>
            <p:cNvSpPr>
              <a:spLocks noChangeShapeType="1"/>
            </p:cNvSpPr>
            <p:nvPr/>
          </p:nvSpPr>
          <p:spPr bwMode="auto">
            <a:xfrm flipV="1">
              <a:off x="8744" y="6500"/>
              <a:ext cx="677" cy="520"/>
            </a:xfrm>
            <a:prstGeom prst="bentConnector2">
              <a:avLst/>
            </a:prstGeom>
            <a:noFill/>
            <a:ln w="9525">
              <a:solidFill>
                <a:srgbClr val="000000"/>
              </a:solidFill>
              <a:miter lim="800000"/>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13" name="Text Box 17"/>
            <p:cNvSpPr txBox="1">
              <a:spLocks noChangeArrowheads="1"/>
            </p:cNvSpPr>
            <p:nvPr/>
          </p:nvSpPr>
          <p:spPr bwMode="auto">
            <a:xfrm>
              <a:off x="9109" y="6113"/>
              <a:ext cx="624" cy="409"/>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a:solidFill>
                    <a:srgbClr val="004165"/>
                  </a:solidFill>
                  <a:latin typeface="Helvetica"/>
                  <a:ea typeface="Times New Roman" pitchFamily="18" charset="0"/>
                  <a:cs typeface="Times New Roman" pitchFamily="18" charset="0"/>
                </a:rPr>
                <a:t>N</a:t>
              </a:r>
              <a:r>
                <a:rPr lang="sv-SE" sz="1200" baseline="-30000">
                  <a:solidFill>
                    <a:srgbClr val="004165"/>
                  </a:solidFill>
                  <a:latin typeface="Helvetica"/>
                  <a:ea typeface="Times New Roman" pitchFamily="18" charset="0"/>
                  <a:cs typeface="Times New Roman" pitchFamily="18" charset="0"/>
                </a:rPr>
                <a:t>2</a:t>
              </a:r>
              <a:endParaRPr lang="sv-SE" sz="2700">
                <a:solidFill>
                  <a:srgbClr val="004165"/>
                </a:solidFill>
                <a:latin typeface="Helvetica"/>
              </a:endParaRPr>
            </a:p>
          </p:txBody>
        </p:sp>
        <p:grpSp>
          <p:nvGrpSpPr>
            <p:cNvPr id="19471" name="Group 6"/>
            <p:cNvGrpSpPr>
              <a:grpSpLocks/>
            </p:cNvGrpSpPr>
            <p:nvPr/>
          </p:nvGrpSpPr>
          <p:grpSpPr bwMode="auto">
            <a:xfrm>
              <a:off x="7123" y="6113"/>
              <a:ext cx="1431" cy="805"/>
              <a:chOff x="7220" y="6113"/>
              <a:chExt cx="1431" cy="805"/>
            </a:xfrm>
          </p:grpSpPr>
          <p:sp>
            <p:nvSpPr>
              <p:cNvPr id="4105" name="AutoShape 9"/>
              <p:cNvSpPr>
                <a:spLocks noChangeShapeType="1"/>
              </p:cNvSpPr>
              <p:nvPr/>
            </p:nvSpPr>
            <p:spPr bwMode="auto">
              <a:xfrm flipV="1">
                <a:off x="7557" y="6500"/>
                <a:ext cx="2" cy="418"/>
              </a:xfrm>
              <a:prstGeom prst="straightConnector1">
                <a:avLst/>
              </a:prstGeom>
              <a:noFill/>
              <a:ln w="9525">
                <a:solidFill>
                  <a:srgbClr val="000000"/>
                </a:solidFill>
                <a:prstDash val="dash"/>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06" name="Text Box 10"/>
              <p:cNvSpPr txBox="1">
                <a:spLocks noChangeArrowheads="1"/>
              </p:cNvSpPr>
              <p:nvPr/>
            </p:nvSpPr>
            <p:spPr bwMode="auto">
              <a:xfrm>
                <a:off x="7220" y="6113"/>
                <a:ext cx="679" cy="409"/>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a:solidFill>
                      <a:srgbClr val="004165"/>
                    </a:solidFill>
                    <a:latin typeface="Helvetica"/>
                    <a:ea typeface="Times New Roman" pitchFamily="18" charset="0"/>
                    <a:cs typeface="Times New Roman" pitchFamily="18" charset="0"/>
                  </a:rPr>
                  <a:t>NO</a:t>
                </a:r>
                <a:endParaRPr lang="sv-SE" sz="2700">
                  <a:solidFill>
                    <a:srgbClr val="004165"/>
                  </a:solidFill>
                  <a:latin typeface="Helvetica"/>
                </a:endParaRPr>
              </a:p>
            </p:txBody>
          </p:sp>
          <p:sp>
            <p:nvSpPr>
              <p:cNvPr id="4103" name="AutoShape 7"/>
              <p:cNvSpPr>
                <a:spLocks noChangeShapeType="1"/>
              </p:cNvSpPr>
              <p:nvPr/>
            </p:nvSpPr>
            <p:spPr bwMode="auto">
              <a:xfrm flipV="1">
                <a:off x="8312" y="6500"/>
                <a:ext cx="0" cy="418"/>
              </a:xfrm>
              <a:prstGeom prst="straightConnector1">
                <a:avLst/>
              </a:prstGeom>
              <a:noFill/>
              <a:ln w="9525">
                <a:solidFill>
                  <a:srgbClr val="000000"/>
                </a:solidFill>
                <a:prstDash val="dash"/>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04" name="Text Box 8"/>
              <p:cNvSpPr txBox="1">
                <a:spLocks noChangeArrowheads="1"/>
              </p:cNvSpPr>
              <p:nvPr/>
            </p:nvSpPr>
            <p:spPr bwMode="auto">
              <a:xfrm>
                <a:off x="7972" y="6113"/>
                <a:ext cx="679" cy="409"/>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b="1" dirty="0">
                    <a:solidFill>
                      <a:srgbClr val="FF0000"/>
                    </a:solidFill>
                    <a:latin typeface="Helvetica"/>
                    <a:ea typeface="Times New Roman" pitchFamily="18" charset="0"/>
                    <a:cs typeface="Times New Roman" pitchFamily="18" charset="0"/>
                  </a:rPr>
                  <a:t>N</a:t>
                </a:r>
                <a:r>
                  <a:rPr lang="sv-SE" sz="1200" b="1" baseline="-30000" dirty="0">
                    <a:solidFill>
                      <a:srgbClr val="FF0000"/>
                    </a:solidFill>
                    <a:latin typeface="Helvetica"/>
                    <a:ea typeface="Times New Roman" pitchFamily="18" charset="0"/>
                    <a:cs typeface="Times New Roman" pitchFamily="18" charset="0"/>
                  </a:rPr>
                  <a:t>2</a:t>
                </a:r>
                <a:r>
                  <a:rPr lang="sv-SE" sz="1200" b="1" dirty="0">
                    <a:solidFill>
                      <a:srgbClr val="FF0000"/>
                    </a:solidFill>
                    <a:latin typeface="Helvetica"/>
                    <a:ea typeface="Times New Roman" pitchFamily="18" charset="0"/>
                    <a:cs typeface="Times New Roman" pitchFamily="18" charset="0"/>
                  </a:rPr>
                  <a:t>O</a:t>
                </a:r>
                <a:endParaRPr lang="sv-SE" sz="2700" b="1" dirty="0">
                  <a:solidFill>
                    <a:srgbClr val="FF0000"/>
                  </a:solidFill>
                  <a:latin typeface="Helvetica"/>
                </a:endParaRPr>
              </a:p>
            </p:txBody>
          </p:sp>
        </p:grpSp>
      </p:grpSp>
      <p:sp>
        <p:nvSpPr>
          <p:cNvPr id="26" name="textruta 25"/>
          <p:cNvSpPr txBox="1"/>
          <p:nvPr/>
        </p:nvSpPr>
        <p:spPr>
          <a:xfrm>
            <a:off x="2857500" y="4232673"/>
            <a:ext cx="4714875" cy="1131079"/>
          </a:xfrm>
          <a:prstGeom prst="rect">
            <a:avLst/>
          </a:prstGeom>
          <a:noFill/>
        </p:spPr>
        <p:txBody>
          <a:bodyPr>
            <a:spAutoFit/>
          </a:bodyPr>
          <a:lstStyle/>
          <a:p>
            <a:pPr fontAlgn="base">
              <a:spcBef>
                <a:spcPct val="0"/>
              </a:spcBef>
              <a:spcAft>
                <a:spcPct val="0"/>
              </a:spcAft>
              <a:defRPr/>
            </a:pPr>
            <a:r>
              <a:rPr lang="sv-SE" sz="1350" b="1" dirty="0">
                <a:solidFill>
                  <a:srgbClr val="006600"/>
                </a:solidFill>
                <a:latin typeface="Helvetica"/>
              </a:rPr>
              <a:t>Parametrar som påverkar:</a:t>
            </a:r>
          </a:p>
          <a:p>
            <a:pPr fontAlgn="base">
              <a:spcBef>
                <a:spcPct val="0"/>
              </a:spcBef>
              <a:spcAft>
                <a:spcPct val="0"/>
              </a:spcAft>
              <a:defRPr/>
            </a:pPr>
            <a:r>
              <a:rPr lang="sv-SE" sz="1350" dirty="0">
                <a:solidFill>
                  <a:srgbClr val="004165"/>
                </a:solidFill>
                <a:latin typeface="Helvetica"/>
              </a:rPr>
              <a:t>Tillgång på kväve</a:t>
            </a:r>
          </a:p>
          <a:p>
            <a:pPr fontAlgn="base">
              <a:spcBef>
                <a:spcPct val="0"/>
              </a:spcBef>
              <a:spcAft>
                <a:spcPct val="0"/>
              </a:spcAft>
              <a:defRPr/>
            </a:pPr>
            <a:r>
              <a:rPr lang="sv-SE" sz="1350" dirty="0">
                <a:solidFill>
                  <a:srgbClr val="004165"/>
                </a:solidFill>
                <a:latin typeface="Helvetica"/>
              </a:rPr>
              <a:t>Syretillgång och markfukt</a:t>
            </a:r>
          </a:p>
          <a:p>
            <a:pPr fontAlgn="base">
              <a:spcBef>
                <a:spcPct val="0"/>
              </a:spcBef>
              <a:spcAft>
                <a:spcPct val="0"/>
              </a:spcAft>
              <a:defRPr/>
            </a:pPr>
            <a:r>
              <a:rPr lang="sv-SE" sz="1350" dirty="0">
                <a:solidFill>
                  <a:srgbClr val="004165"/>
                </a:solidFill>
                <a:latin typeface="Helvetica"/>
              </a:rPr>
              <a:t>Temperatur</a:t>
            </a:r>
          </a:p>
          <a:p>
            <a:pPr fontAlgn="base">
              <a:spcBef>
                <a:spcPct val="0"/>
              </a:spcBef>
              <a:spcAft>
                <a:spcPct val="0"/>
              </a:spcAft>
              <a:defRPr/>
            </a:pPr>
            <a:endParaRPr lang="sv-SE" sz="1350" dirty="0">
              <a:solidFill>
                <a:srgbClr val="004165"/>
              </a:solidFill>
              <a:latin typeface="Helvetica"/>
            </a:endParaRPr>
          </a:p>
        </p:txBody>
      </p:sp>
    </p:spTree>
    <p:extLst>
      <p:ext uri="{BB962C8B-B14F-4D97-AF65-F5344CB8AC3E}">
        <p14:creationId xmlns:p14="http://schemas.microsoft.com/office/powerpoint/2010/main" val="9654130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a:xfrm>
            <a:off x="703911" y="125333"/>
            <a:ext cx="7923213" cy="1143000"/>
          </a:xfrm>
        </p:spPr>
        <p:txBody>
          <a:bodyPr/>
          <a:lstStyle/>
          <a:p>
            <a:pPr eaLnBrk="1" hangingPunct="1"/>
            <a:r>
              <a:rPr lang="sv-SE" dirty="0" smtClean="0"/>
              <a:t>Lustgas från stallgödsel</a:t>
            </a:r>
          </a:p>
        </p:txBody>
      </p:sp>
      <p:pic>
        <p:nvPicPr>
          <p:cNvPr id="5122" name="Picture 2" title="Gödselbrun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828422"/>
            <a:ext cx="3096146" cy="24769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pil 10" title="Pil lustgasavgång från gödsellager"/>
          <p:cNvCxnSpPr/>
          <p:nvPr/>
        </p:nvCxnSpPr>
        <p:spPr>
          <a:xfrm flipV="1">
            <a:off x="2579467" y="3024313"/>
            <a:ext cx="479646" cy="1516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835721" y="1236898"/>
            <a:ext cx="4464050" cy="1723549"/>
          </a:xfrm>
          <a:prstGeom prst="rect">
            <a:avLst/>
          </a:prstGeom>
          <a:noFill/>
        </p:spPr>
        <p:txBody>
          <a:bodyPr>
            <a:spAutoFit/>
          </a:bodyPr>
          <a:lstStyle/>
          <a:p>
            <a:pPr>
              <a:defRPr/>
            </a:pPr>
            <a:r>
              <a:rPr lang="sv-SE" sz="2000" b="1" dirty="0">
                <a:solidFill>
                  <a:srgbClr val="006330"/>
                </a:solidFill>
                <a:latin typeface="+mj-lt"/>
              </a:rPr>
              <a:t>Lustgas: </a:t>
            </a:r>
            <a:r>
              <a:rPr lang="sv-SE" sz="1600" b="1" dirty="0">
                <a:solidFill>
                  <a:srgbClr val="006330"/>
                </a:solidFill>
                <a:latin typeface="+mj-lt"/>
              </a:rPr>
              <a:t>Gynnas vid omväxlande syrefria och syrerika </a:t>
            </a:r>
            <a:r>
              <a:rPr lang="sv-SE" sz="1600" b="1" dirty="0" smtClean="0">
                <a:solidFill>
                  <a:srgbClr val="006330"/>
                </a:solidFill>
                <a:latin typeface="+mj-lt"/>
              </a:rPr>
              <a:t>zoner</a:t>
            </a:r>
          </a:p>
          <a:p>
            <a:pPr>
              <a:defRPr/>
            </a:pPr>
            <a:endParaRPr lang="sv-SE" sz="1600" b="1" dirty="0">
              <a:solidFill>
                <a:srgbClr val="006330"/>
              </a:solidFill>
              <a:latin typeface="+mj-lt"/>
            </a:endParaRPr>
          </a:p>
          <a:p>
            <a:pPr marL="180975" indent="-180975">
              <a:buFontTx/>
              <a:buChar char="-"/>
              <a:defRPr/>
            </a:pPr>
            <a:r>
              <a:rPr lang="sv-SE" b="1" dirty="0">
                <a:latin typeface="+mj-lt"/>
              </a:rPr>
              <a:t>Tillgång till kväve och kol</a:t>
            </a:r>
          </a:p>
          <a:p>
            <a:pPr marL="180975" indent="-180975">
              <a:buFontTx/>
              <a:buChar char="-"/>
              <a:defRPr/>
            </a:pPr>
            <a:r>
              <a:rPr lang="sv-SE" b="1" dirty="0">
                <a:latin typeface="+mj-lt"/>
              </a:rPr>
              <a:t>Temperatur (hög temp gynnsamt)</a:t>
            </a:r>
          </a:p>
          <a:p>
            <a:pPr marL="180975" indent="-180975">
              <a:buFontTx/>
              <a:buChar char="-"/>
              <a:defRPr/>
            </a:pPr>
            <a:r>
              <a:rPr lang="sv-SE" b="1" dirty="0">
                <a:latin typeface="+mj-lt"/>
              </a:rPr>
              <a:t>Lagringstid</a:t>
            </a:r>
          </a:p>
        </p:txBody>
      </p:sp>
      <p:cxnSp>
        <p:nvCxnSpPr>
          <p:cNvPr id="17" name="Rak pil 16" title="Pil ammoniakförluster stallgödsel"/>
          <p:cNvCxnSpPr>
            <a:endCxn id="21" idx="1"/>
          </p:cNvCxnSpPr>
          <p:nvPr/>
        </p:nvCxnSpPr>
        <p:spPr>
          <a:xfrm flipV="1">
            <a:off x="3059113" y="3824288"/>
            <a:ext cx="1728787" cy="6842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4787900" y="3500438"/>
            <a:ext cx="3636963" cy="646112"/>
          </a:xfrm>
          <a:prstGeom prst="rect">
            <a:avLst/>
          </a:prstGeom>
          <a:noFill/>
        </p:spPr>
        <p:txBody>
          <a:bodyPr>
            <a:spAutoFit/>
          </a:bodyPr>
          <a:lstStyle/>
          <a:p>
            <a:pPr>
              <a:defRPr/>
            </a:pPr>
            <a:r>
              <a:rPr lang="sv-SE" b="1" dirty="0">
                <a:solidFill>
                  <a:srgbClr val="006330"/>
                </a:solidFill>
                <a:latin typeface="+mj-lt"/>
              </a:rPr>
              <a:t>Ammoniak </a:t>
            </a:r>
            <a:r>
              <a:rPr lang="sv-SE" b="1" dirty="0">
                <a:solidFill>
                  <a:srgbClr val="006330"/>
                </a:solidFill>
                <a:latin typeface="+mj-lt"/>
                <a:sym typeface="Wingdings" pitchFamily="2" charset="2"/>
              </a:rPr>
              <a:t></a:t>
            </a:r>
            <a:r>
              <a:rPr lang="sv-SE" dirty="0">
                <a:solidFill>
                  <a:srgbClr val="006330"/>
                </a:solidFill>
                <a:latin typeface="+mj-lt"/>
                <a:sym typeface="Wingdings" pitchFamily="2" charset="2"/>
              </a:rPr>
              <a:t> indirekta lustgasemissioner</a:t>
            </a:r>
            <a:r>
              <a:rPr lang="sv-SE" dirty="0">
                <a:solidFill>
                  <a:srgbClr val="006330"/>
                </a:solidFill>
                <a:latin typeface="+mj-lt"/>
              </a:rPr>
              <a:t> </a:t>
            </a:r>
            <a:endParaRPr lang="sv-SE" sz="1400" dirty="0">
              <a:solidFill>
                <a:srgbClr val="006330"/>
              </a:solidFill>
              <a:latin typeface="+mj-lt"/>
            </a:endParaRPr>
          </a:p>
        </p:txBody>
      </p:sp>
      <p:sp>
        <p:nvSpPr>
          <p:cNvPr id="29" name="Rektangel 28"/>
          <p:cNvSpPr>
            <a:spLocks noChangeArrowheads="1"/>
          </p:cNvSpPr>
          <p:nvPr/>
        </p:nvSpPr>
        <p:spPr bwMode="auto">
          <a:xfrm>
            <a:off x="4665517" y="4254375"/>
            <a:ext cx="4068763" cy="1384300"/>
          </a:xfrm>
          <a:prstGeom prst="rect">
            <a:avLst/>
          </a:prstGeom>
          <a:noFill/>
          <a:ln w="9525">
            <a:noFill/>
            <a:miter lim="800000"/>
            <a:headEnd/>
            <a:tailEnd/>
          </a:ln>
        </p:spPr>
        <p:txBody>
          <a:bodyPr>
            <a:spAutoFit/>
          </a:bodyPr>
          <a:lstStyle/>
          <a:p>
            <a:pPr>
              <a:spcBef>
                <a:spcPts val="1800"/>
              </a:spcBef>
              <a:buFont typeface="Wingdings" pitchFamily="2" charset="2"/>
              <a:buChar char="à"/>
              <a:defRPr/>
            </a:pPr>
            <a:r>
              <a:rPr lang="sv-SE" sz="1800" b="1" dirty="0">
                <a:latin typeface="+mj-lt"/>
                <a:sym typeface="Wingdings" pitchFamily="2" charset="2"/>
              </a:rPr>
              <a:t>Flytgödsel ger mer metan</a:t>
            </a:r>
          </a:p>
          <a:p>
            <a:pPr>
              <a:spcBef>
                <a:spcPts val="1800"/>
              </a:spcBef>
              <a:buFont typeface="Wingdings" pitchFamily="2" charset="2"/>
              <a:buChar char="à"/>
              <a:defRPr/>
            </a:pPr>
            <a:r>
              <a:rPr lang="sv-SE" sz="1800" b="1" dirty="0">
                <a:latin typeface="+mj-lt"/>
                <a:sym typeface="Wingdings" pitchFamily="2" charset="2"/>
              </a:rPr>
              <a:t>Fastgödsel ger mer lustgas</a:t>
            </a:r>
          </a:p>
          <a:p>
            <a:pPr>
              <a:spcBef>
                <a:spcPts val="1800"/>
              </a:spcBef>
              <a:buFont typeface="Wingdings" pitchFamily="2" charset="2"/>
              <a:buChar char="à"/>
              <a:defRPr/>
            </a:pPr>
            <a:r>
              <a:rPr lang="sv-SE" sz="1800" b="1" dirty="0">
                <a:latin typeface="+mj-lt"/>
                <a:sym typeface="Wingdings" pitchFamily="2" charset="2"/>
              </a:rPr>
              <a:t>Djupströ ger metan och lustgas</a:t>
            </a:r>
            <a:endParaRPr lang="sv-SE" sz="1800" b="1" dirty="0">
              <a:latin typeface="+mj-lt"/>
            </a:endParaRPr>
          </a:p>
        </p:txBody>
      </p:sp>
    </p:spTree>
    <p:extLst>
      <p:ext uri="{BB962C8B-B14F-4D97-AF65-F5344CB8AC3E}">
        <p14:creationId xmlns:p14="http://schemas.microsoft.com/office/powerpoint/2010/main" val="27159281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260648"/>
            <a:ext cx="8061523" cy="539750"/>
          </a:xfrm>
        </p:spPr>
        <p:txBody>
          <a:bodyPr/>
          <a:lstStyle/>
          <a:p>
            <a:r>
              <a:rPr lang="sv-SE" dirty="0" smtClean="0"/>
              <a:t>Vikten av gödselanalys</a:t>
            </a:r>
            <a:endParaRPr lang="sv-SE" dirty="0"/>
          </a:p>
        </p:txBody>
      </p:sp>
      <p:pic>
        <p:nvPicPr>
          <p:cNvPr id="4" name="Bildobjekt 3" title="Variation i ammoniumkväve i nötflytgödsel. "/>
          <p:cNvPicPr>
            <a:picLocks noChangeAspect="1"/>
          </p:cNvPicPr>
          <p:nvPr/>
        </p:nvPicPr>
        <p:blipFill rotWithShape="1">
          <a:blip r:embed="rId3"/>
          <a:srcRect l="923" t="744" r="-1"/>
          <a:stretch/>
        </p:blipFill>
        <p:spPr>
          <a:xfrm>
            <a:off x="1999842" y="1045032"/>
            <a:ext cx="6544492" cy="5223757"/>
          </a:xfrm>
          <a:prstGeom prst="rect">
            <a:avLst/>
          </a:prstGeom>
        </p:spPr>
      </p:pic>
    </p:spTree>
    <p:extLst>
      <p:ext uri="{BB962C8B-B14F-4D97-AF65-F5344CB8AC3E}">
        <p14:creationId xmlns:p14="http://schemas.microsoft.com/office/powerpoint/2010/main" val="3332474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1_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5267</TotalTime>
  <Words>1082</Words>
  <Application>Microsoft Office PowerPoint</Application>
  <PresentationFormat>Bildspel på skärmen (4:3)</PresentationFormat>
  <Paragraphs>72</Paragraphs>
  <Slides>6</Slides>
  <Notes>6</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6</vt:i4>
      </vt:variant>
    </vt:vector>
  </HeadingPairs>
  <TitlesOfParts>
    <vt:vector size="15" baseType="lpstr">
      <vt:lpstr>ＭＳ Ｐゴシック</vt:lpstr>
      <vt:lpstr>Arial</vt:lpstr>
      <vt:lpstr>Calibri</vt:lpstr>
      <vt:lpstr>Helvetica</vt:lpstr>
      <vt:lpstr>Times New Roman</vt:lpstr>
      <vt:lpstr>Verdana</vt:lpstr>
      <vt:lpstr>Wingdings</vt:lpstr>
      <vt:lpstr>Mall_powerpoint_klimat</vt:lpstr>
      <vt:lpstr>1_Mall_powerpoint_klimat</vt:lpstr>
      <vt:lpstr>Utsläpp av växthusgaser från jordbruk  2018, Sverige</vt:lpstr>
      <vt:lpstr>Kvävets roll för gårdens utsläpp av växthusgaser</vt:lpstr>
      <vt:lpstr>Skillnad i växthusgasutsläpp för mineralgödsel beroende på produktionssätt </vt:lpstr>
      <vt:lpstr>Lustgas bildas från kväve</vt:lpstr>
      <vt:lpstr>Lustgas från stallgödsel</vt:lpstr>
      <vt:lpstr>Vikten av gödselanalys</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Djurhållning</dc:title>
  <dc:creator>Ulrika Listh</dc:creator>
  <cp:lastModifiedBy>Tellie Karlsson</cp:lastModifiedBy>
  <cp:revision>302</cp:revision>
  <cp:lastPrinted>2016-03-01T14:42:54Z</cp:lastPrinted>
  <dcterms:created xsi:type="dcterms:W3CDTF">2015-10-01T10:45:58Z</dcterms:created>
  <dcterms:modified xsi:type="dcterms:W3CDTF">2022-06-01T13:49:24Z</dcterms:modified>
</cp:coreProperties>
</file>