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1" r:id="rId3"/>
  </p:sldMasterIdLst>
  <p:notesMasterIdLst>
    <p:notesMasterId r:id="rId9"/>
  </p:notesMasterIdLst>
  <p:handoutMasterIdLst>
    <p:handoutMasterId r:id="rId10"/>
  </p:handoutMasterIdLst>
  <p:sldIdLst>
    <p:sldId id="428" r:id="rId4"/>
    <p:sldId id="429" r:id="rId5"/>
    <p:sldId id="430" r:id="rId6"/>
    <p:sldId id="431" r:id="rId7"/>
    <p:sldId id="432" r:id="rId8"/>
  </p:sldIdLst>
  <p:sldSz cx="13004800" cy="9753600"/>
  <p:notesSz cx="6797675" cy="9926638"/>
  <p:defaultTextStyle>
    <a:defPPr>
      <a:defRPr lang="sv-SE"/>
    </a:defPPr>
    <a:lvl1pPr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649288" indent="-192088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1300163" indent="-385763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949450" indent="-577850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2600325" indent="-771525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7">
          <p15:clr>
            <a:srgbClr val="A4A3A4"/>
          </p15:clr>
        </p15:guide>
        <p15:guide id="2" orient="horz" pos="2031">
          <p15:clr>
            <a:srgbClr val="A4A3A4"/>
          </p15:clr>
        </p15:guide>
        <p15:guide id="3" orient="horz" pos="5493">
          <p15:clr>
            <a:srgbClr val="A4A3A4"/>
          </p15:clr>
        </p15:guide>
        <p15:guide id="4" orient="horz" pos="1095">
          <p15:clr>
            <a:srgbClr val="A4A3A4"/>
          </p15:clr>
        </p15:guide>
        <p15:guide id="5" pos="412">
          <p15:clr>
            <a:srgbClr val="A4A3A4"/>
          </p15:clr>
        </p15:guide>
        <p15:guide id="6" pos="7780">
          <p15:clr>
            <a:srgbClr val="A4A3A4"/>
          </p15:clr>
        </p15:guide>
        <p15:guide id="7" pos="4012">
          <p15:clr>
            <a:srgbClr val="A4A3A4"/>
          </p15:clr>
        </p15:guide>
        <p15:guide id="8" pos="4180">
          <p15:clr>
            <a:srgbClr val="A4A3A4"/>
          </p15:clr>
        </p15:guide>
        <p15:guide id="9" pos="79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ik Stadig" initials="HS" lastIdx="0" clrIdx="0">
    <p:extLst>
      <p:ext uri="{19B8F6BF-5375-455C-9EA6-DF929625EA0E}">
        <p15:presenceInfo xmlns:p15="http://schemas.microsoft.com/office/powerpoint/2012/main" userId="S-1-5-21-1152667023-1068387323-1274951907-4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34" autoAdjust="0"/>
  </p:normalViewPr>
  <p:slideViewPr>
    <p:cSldViewPr snapToGrid="0">
      <p:cViewPr varScale="1">
        <p:scale>
          <a:sx n="39" d="100"/>
          <a:sy n="39" d="100"/>
        </p:scale>
        <p:origin x="292" y="40"/>
      </p:cViewPr>
      <p:guideLst>
        <p:guide orient="horz" pos="1947"/>
        <p:guide orient="horz" pos="2031"/>
        <p:guide orient="horz" pos="5493"/>
        <p:guide orient="horz" pos="1095"/>
        <p:guide pos="412"/>
        <p:guide pos="7780"/>
        <p:guide pos="4012"/>
        <p:guide pos="4180"/>
        <p:guide pos="79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Skörd, rel. tal</c:v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Blad1!$A$3:$A$7</c:f>
              <c:strCache>
                <c:ptCount val="5"/>
                <c:pt idx="0">
                  <c:v>100 grob/m2</c:v>
                </c:pt>
                <c:pt idx="1">
                  <c:v>250 grob/m2</c:v>
                </c:pt>
                <c:pt idx="2">
                  <c:v>400 grob/m2</c:v>
                </c:pt>
                <c:pt idx="3">
                  <c:v>550 grob/m2</c:v>
                </c:pt>
                <c:pt idx="4">
                  <c:v>700 grob/m2</c:v>
                </c:pt>
              </c:strCache>
            </c:strRef>
          </c:cat>
          <c:val>
            <c:numRef>
              <c:f>Blad1!$I$3:$I$7</c:f>
              <c:numCache>
                <c:formatCode>0</c:formatCode>
                <c:ptCount val="5"/>
                <c:pt idx="0" formatCode="General">
                  <c:v>100</c:v>
                </c:pt>
                <c:pt idx="1">
                  <c:v>112.92451191395358</c:v>
                </c:pt>
                <c:pt idx="2">
                  <c:v>114.24073153104541</c:v>
                </c:pt>
                <c:pt idx="3">
                  <c:v>116.58253842829397</c:v>
                </c:pt>
                <c:pt idx="4">
                  <c:v>115.76807011655374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51-4CE9-B3BD-D8D6E1E85E11}"/>
            </c:ext>
          </c:extLst>
        </c:ser>
        <c:ser>
          <c:idx val="1"/>
          <c:order val="1"/>
          <c:tx>
            <c:v>Utsädesnetto, rel. tal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6651-4CE9-B3BD-D8D6E1E85E11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51-4CE9-B3BD-D8D6E1E85E11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6651-4CE9-B3BD-D8D6E1E85E11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6651-4CE9-B3BD-D8D6E1E85E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Blad1!$A$3:$A$7</c:f>
              <c:strCache>
                <c:ptCount val="5"/>
                <c:pt idx="0">
                  <c:v>100 grob/m2</c:v>
                </c:pt>
                <c:pt idx="1">
                  <c:v>250 grob/m2</c:v>
                </c:pt>
                <c:pt idx="2">
                  <c:v>400 grob/m2</c:v>
                </c:pt>
                <c:pt idx="3">
                  <c:v>550 grob/m2</c:v>
                </c:pt>
                <c:pt idx="4">
                  <c:v>700 grob/m2</c:v>
                </c:pt>
              </c:strCache>
            </c:strRef>
          </c:cat>
          <c:val>
            <c:numRef>
              <c:f>Blad1!$N$3:$N$7</c:f>
              <c:numCache>
                <c:formatCode>0</c:formatCode>
                <c:ptCount val="5"/>
                <c:pt idx="0" formatCode="General">
                  <c:v>100</c:v>
                </c:pt>
                <c:pt idx="1">
                  <c:v>109.66269077850454</c:v>
                </c:pt>
                <c:pt idx="2">
                  <c:v>107.43362831858407</c:v>
                </c:pt>
                <c:pt idx="3">
                  <c:v>106.23615920653242</c:v>
                </c:pt>
                <c:pt idx="4">
                  <c:v>101.81394553460731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651-4CE9-B3BD-D8D6E1E85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913608"/>
        <c:axId val="270909688"/>
      </c:lineChart>
      <c:catAx>
        <c:axId val="27091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0909688"/>
        <c:crosses val="autoZero"/>
        <c:auto val="1"/>
        <c:lblAlgn val="ctr"/>
        <c:lblOffset val="100"/>
        <c:noMultiLvlLbl val="0"/>
      </c:catAx>
      <c:valAx>
        <c:axId val="2709096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091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03433266493864"/>
          <c:y val="0.69531892938785878"/>
          <c:w val="0.43314862816061034"/>
          <c:h val="5.0648812547625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53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ABA426AD-CD00-4433-ACC4-550EBAA3C754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53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9603E157-CC1E-406A-9E6E-5616A9FE68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459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 defTabSz="13590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 defTabSz="13590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DA7A39-2366-44EF-A7BF-CC78865721EC}" type="datetimeFigureOut">
              <a:rPr lang="sv-SE"/>
              <a:pPr>
                <a:defRPr/>
              </a:pPr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 defTabSz="13590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 defTabSz="13590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ADD615-6BD5-4023-9C9D-C085A2DE0D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042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Tror att alla inser att det är bra att variera utsädesmängden. Vi</a:t>
            </a:r>
            <a:r>
              <a:rPr lang="sv-SE" baseline="0" dirty="0"/>
              <a:t> kan egentligen inte säga vad som är den optimala utsädesmängden i varje givet tillfälle. Men vi kan nog enas om att det krävs en högre utsädesmängd på jordar med hög </a:t>
            </a:r>
            <a:r>
              <a:rPr lang="sv-SE" baseline="0" dirty="0" err="1"/>
              <a:t>lerhalt</a:t>
            </a:r>
            <a:r>
              <a:rPr lang="sv-SE" baseline="0" dirty="0"/>
              <a:t> jämfört med jordar som har låg </a:t>
            </a:r>
            <a:r>
              <a:rPr lang="sv-SE" baseline="0" dirty="0" err="1"/>
              <a:t>lerhalt</a:t>
            </a:r>
            <a:r>
              <a:rPr lang="sv-SE" baseline="0" dirty="0"/>
              <a:t>. Till att börja med så är detta den lämpligaste faktorn att variera efter.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DD615-6BD5-4023-9C9D-C085A2DE0D33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99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är ett exempel på utsädesmängdförsök. Men det beskriver ett ganska vanligt utseende. Skördekurvan är mycket flack.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DD615-6BD5-4023-9C9D-C085A2DE0D3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53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text som jag hoppas syns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DD615-6BD5-4023-9C9D-C085A2DE0D33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955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Har man en rak giva utsäde,</a:t>
            </a:r>
            <a:r>
              <a:rPr lang="sv-SE" baseline="0" dirty="0"/>
              <a:t> blir det i allmänhet ett för tätt bestånd på de delar av fälten som har låg </a:t>
            </a:r>
            <a:r>
              <a:rPr lang="sv-SE" baseline="0" dirty="0" err="1"/>
              <a:t>lerhalt</a:t>
            </a:r>
            <a:r>
              <a:rPr lang="sv-SE" baseline="0" dirty="0"/>
              <a:t>. På de lättare partierna är i allmänhet fältgrobarheten högre, dessutom är avkastningspotentialen lägre.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DD615-6BD5-4023-9C9D-C085A2DE0D33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361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Ett försök att räkna</a:t>
            </a:r>
            <a:r>
              <a:rPr lang="sv-SE" baseline="0" dirty="0"/>
              <a:t> lönsamhet.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DD615-6BD5-4023-9C9D-C085A2DE0D33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30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HS_Logo_Staende_Large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930275"/>
            <a:ext cx="37052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975360" y="6448301"/>
            <a:ext cx="11054080" cy="170999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950720" y="8241452"/>
            <a:ext cx="9103360" cy="778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5" name="Platshållare för datum 9"/>
          <p:cNvSpPr>
            <a:spLocks noGrp="1"/>
          </p:cNvSpPr>
          <p:nvPr>
            <p:ph type="dt" sz="half" idx="10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C644AE-855B-431B-906D-CAD437EEF278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7" name="Platshållare för bild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EB7F3-B6A8-49BF-AD73-CA942BCA4F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17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44000" y="3888000"/>
            <a:ext cx="11307600" cy="4827600"/>
          </a:xfrm>
        </p:spPr>
        <p:txBody>
          <a:bodyPr rtlCol="0" anchor="ctr">
            <a:normAutofit/>
          </a:bodyPr>
          <a:lstStyle>
            <a:lvl1pPr algn="ctr">
              <a:buNone/>
              <a:defRPr baseline="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C200-5973-4300-B568-B05CAA58211B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6B2F-1152-476A-846D-DA7E4CEACC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2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44000" y="2390400"/>
            <a:ext cx="10915200" cy="6322777"/>
          </a:xfrm>
        </p:spPr>
        <p:txBody>
          <a:bodyPr rtlCol="0" anchor="ctr">
            <a:normAutofit/>
          </a:bodyPr>
          <a:lstStyle>
            <a:lvl1pPr algn="ctr">
              <a:buNone/>
              <a:defRPr baseline="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D0CC-FD6E-485A-9E68-CB6201B06217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75289-4CAE-4588-937A-D0D7F87DD0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03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2390400"/>
            <a:ext cx="5479200" cy="1357322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5" name="Platshållare för innehåll 2"/>
          <p:cNvSpPr>
            <a:spLocks noGrp="1"/>
          </p:cNvSpPr>
          <p:nvPr>
            <p:ph idx="17"/>
          </p:nvPr>
        </p:nvSpPr>
        <p:spPr>
          <a:xfrm>
            <a:off x="1044000" y="3888000"/>
            <a:ext cx="5480198" cy="48276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044000" y="3888000"/>
            <a:ext cx="5479200" cy="48276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873075" y="2390400"/>
            <a:ext cx="5479200" cy="6321600"/>
          </a:xfrm>
        </p:spPr>
        <p:txBody>
          <a:bodyPr rtlCol="0" anchor="ctr">
            <a:normAutofit/>
          </a:bodyPr>
          <a:lstStyle>
            <a:lvl1pPr algn="ctr">
              <a:buNone/>
              <a:defRPr baseline="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E391-7352-48DF-9380-5B888ED1F3F5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6A70-B0CE-415C-8687-9E00ADFC29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10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Dekor helbil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30016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1" descr="logg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5360" y="2733660"/>
            <a:ext cx="11054080" cy="2386980"/>
          </a:xfrm>
        </p:spPr>
        <p:txBody>
          <a:bodyPr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0720" y="566039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479256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logg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1733527"/>
            <a:ext cx="10915200" cy="2409847"/>
          </a:xfrm>
        </p:spPr>
        <p:txBody>
          <a:bodyPr>
            <a:normAutofit/>
          </a:bodyPr>
          <a:lstStyle>
            <a:lvl1pPr algn="ctr">
              <a:defRPr sz="66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media 7"/>
          <p:cNvSpPr>
            <a:spLocks noGrp="1"/>
          </p:cNvSpPr>
          <p:nvPr>
            <p:ph type="media" sz="quarter" idx="13"/>
          </p:nvPr>
        </p:nvSpPr>
        <p:spPr>
          <a:xfrm>
            <a:off x="1044000" y="4276725"/>
            <a:ext cx="10915200" cy="4443413"/>
          </a:xfrm>
        </p:spPr>
        <p:txBody>
          <a:bodyPr rtlCol="0" anchor="ctr">
            <a:normAutofit/>
          </a:bodyPr>
          <a:lstStyle>
            <a:lvl1pPr algn="ctr">
              <a:buNone/>
              <a:defRPr/>
            </a:lvl1pPr>
          </a:lstStyle>
          <a:p>
            <a:pPr lvl="0"/>
            <a:endParaRPr lang="sv-SE" noProof="0" dirty="0"/>
          </a:p>
        </p:txBody>
      </p:sp>
      <p:sp>
        <p:nvSpPr>
          <p:cNvPr id="5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EA656B-42D7-4DED-AAAC-93A27DA8D356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6" name="Platshållare för bildnumm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D413B-8491-477C-833A-A4F882F89C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sidfot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11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5360" y="2733660"/>
            <a:ext cx="11054080" cy="2386980"/>
          </a:xfrm>
        </p:spPr>
        <p:txBody>
          <a:bodyPr>
            <a:normAutofit/>
          </a:bodyPr>
          <a:lstStyle>
            <a:lvl1pPr algn="ctr"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0720" y="566039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B5722-BA69-4FCA-9323-FDC7E716AE7A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1C83-08B8-416F-BA92-B2BA10F7EB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7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A59B-F1B5-4B01-9009-1A1F392C6F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sidfot 1"/>
          <p:cNvSpPr txBox="1">
            <a:spLocks/>
          </p:cNvSpPr>
          <p:nvPr userDrawn="1"/>
        </p:nvSpPr>
        <p:spPr>
          <a:xfrm>
            <a:off x="282575" y="215900"/>
            <a:ext cx="4375150" cy="41751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sv-SE"/>
            </a:defPPr>
            <a:lvl1pPr algn="l" defTabSz="130046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9288" indent="-192088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300163" indent="-385763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949450" indent="-577850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600325" indent="-771525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/>
              <a:t>2014-09-19 Henrik Stadig Hushållningssällskapet Skara</a:t>
            </a:r>
          </a:p>
        </p:txBody>
      </p:sp>
    </p:spTree>
    <p:extLst>
      <p:ext uri="{BB962C8B-B14F-4D97-AF65-F5344CB8AC3E}">
        <p14:creationId xmlns:p14="http://schemas.microsoft.com/office/powerpoint/2010/main" val="153197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2391508"/>
            <a:ext cx="11308275" cy="135732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4000" y="3888000"/>
            <a:ext cx="5480198" cy="4827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6872077" y="3888000"/>
            <a:ext cx="5480198" cy="4827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997A5-5489-4A18-915D-B4D5A9EE876B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24B3-BFB4-474C-8887-3CC8B1A26E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25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2391508"/>
            <a:ext cx="11308275" cy="135732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4000" y="3888000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6873075" y="3888000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4"/>
          </p:nvPr>
        </p:nvSpPr>
        <p:spPr>
          <a:xfrm>
            <a:off x="1044000" y="6444766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6873075" y="6444766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6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B179-526A-439A-A2FE-C800735ACF84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781E-B22F-47D4-AB00-3F1CA78E26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2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2391508"/>
            <a:ext cx="11308275" cy="135732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3"/>
          </p:nvPr>
        </p:nvSpPr>
        <p:spPr>
          <a:xfrm>
            <a:off x="6873075" y="3888000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873075" y="6444000"/>
            <a:ext cx="5479200" cy="22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2"/>
          <p:cNvSpPr>
            <a:spLocks noGrp="1"/>
          </p:cNvSpPr>
          <p:nvPr>
            <p:ph idx="1"/>
          </p:nvPr>
        </p:nvSpPr>
        <p:spPr>
          <a:xfrm>
            <a:off x="1044000" y="3888000"/>
            <a:ext cx="5479200" cy="4827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6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4053A-79BC-42D2-83D9-39C38017FB12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0EC0-E4EA-41B4-8EA2-E5D58D57B6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1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4B358-E94C-49FE-B91C-10B42D10C6F4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F6AE-BEA9-4383-945E-26077992BF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75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96862" y="230187"/>
            <a:ext cx="4375150" cy="417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2737-A222-4377-BF28-0C60EA8BC9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14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utan bå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logg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36817-6E39-4E42-A7F8-92B431A98034}" type="datetime1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E02C-C055-40F7-945D-A1E528D6D93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71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9" descr="logga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8" descr="Dekor bård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59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044575" y="2390775"/>
            <a:ext cx="1130776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044575" y="3886200"/>
            <a:ext cx="11307763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5438" y="144463"/>
            <a:ext cx="4375150" cy="417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5150" y="9355138"/>
            <a:ext cx="1885950" cy="2079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81DF55B-0A8E-4F36-AE5D-2E09FC2D8C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12" r:id="rId9"/>
  </p:sldLayoutIdLst>
  <p:hf sldNum="0" hdr="0" ftr="0"/>
  <p:txStyles>
    <p:titleStyle>
      <a:lvl1pPr algn="l" defTabSz="1300163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2pPr>
      <a:lvl3pPr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3pPr>
      <a:lvl4pPr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4pPr>
      <a:lvl5pPr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5pPr>
      <a:lvl6pPr marL="457200"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6pPr>
      <a:lvl7pPr marL="914400"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7pPr>
      <a:lvl8pPr marL="1371600"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8pPr>
      <a:lvl9pPr marL="1828800" algn="l" defTabSz="1300163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9pPr>
    </p:titleStyle>
    <p:bodyStyle>
      <a:lvl1pPr marL="487363" indent="-487363" algn="l" defTabSz="1300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4813" algn="l" defTabSz="1300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013" indent="-323850" algn="l" defTabSz="1300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74888" indent="-323850" algn="l" defTabSz="1300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12" descr="Dekor bår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59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044575" y="2390775"/>
            <a:ext cx="1130776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044575" y="3887788"/>
            <a:ext cx="11307763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23CB074-6DA4-4FFB-ABC4-5BF9BEF147C4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54050" y="506413"/>
            <a:ext cx="4375150" cy="417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5150" y="9355138"/>
            <a:ext cx="1885950" cy="2079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9EB57CA-8C57-4C7F-91C0-F3564A44D5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6" name="Bildobjekt 11" descr="logg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sldNum="0" hdr="0" ftr="0"/>
  <p:txStyles>
    <p:titleStyle>
      <a:lvl1pPr algn="l" defTabSz="1300163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2pPr>
      <a:lvl3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3pPr>
      <a:lvl4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4pPr>
      <a:lvl5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5pPr>
      <a:lvl6pPr marL="4572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6pPr>
      <a:lvl7pPr marL="9144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7pPr>
      <a:lvl8pPr marL="13716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8pPr>
      <a:lvl9pPr marL="18288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481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01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74888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ildobjekt 9" descr="Dekor bår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59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044575" y="2390775"/>
            <a:ext cx="1130776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076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044575" y="3887788"/>
            <a:ext cx="11307763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4050" y="287338"/>
            <a:ext cx="1873250" cy="20796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9A1C01E-3B1F-4A09-A27B-4B7ADDB641EF}" type="datetime1">
              <a:rPr lang="sv-SE" smtClean="0"/>
              <a:t>2022-09-15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54050" y="506413"/>
            <a:ext cx="4375150" cy="417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5150" y="9355138"/>
            <a:ext cx="1885950" cy="2079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130046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46F2FF3-EAAD-4120-8851-D68BA2FFAE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3080" name="Bildobjekt 8" descr="logg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5" y="144463"/>
            <a:ext cx="12763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hf sldNum="0" hdr="0" ftr="0"/>
  <p:txStyles>
    <p:titleStyle>
      <a:lvl1pPr algn="l" defTabSz="1300163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2pPr>
      <a:lvl3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3pPr>
      <a:lvl4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4pPr>
      <a:lvl5pPr algn="l" defTabSz="1300163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5pPr>
      <a:lvl6pPr marL="4572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6pPr>
      <a:lvl7pPr marL="9144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7pPr>
      <a:lvl8pPr marL="13716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8pPr>
      <a:lvl9pPr marL="1828800" algn="l" defTabSz="1300163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ahoma" pitchFamily="34" charset="0"/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481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01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74888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687261" y="1215023"/>
            <a:ext cx="11054080" cy="1037155"/>
          </a:xfrm>
        </p:spPr>
        <p:txBody>
          <a:bodyPr>
            <a:normAutofit fontScale="90000"/>
          </a:bodyPr>
          <a:lstStyle/>
          <a:p>
            <a:r>
              <a:rPr lang="sv-SE" dirty="0"/>
              <a:t>Utsädesmängd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143734" y="2833789"/>
            <a:ext cx="53401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Beror på många faktorer</a:t>
            </a:r>
          </a:p>
          <a:p>
            <a:r>
              <a:rPr lang="sv-SE" sz="3200" dirty="0" err="1"/>
              <a:t>Såtid</a:t>
            </a:r>
            <a:endParaRPr lang="sv-SE" sz="3200" dirty="0"/>
          </a:p>
          <a:p>
            <a:r>
              <a:rPr lang="sv-SE" sz="3200" dirty="0"/>
              <a:t>Jordart</a:t>
            </a:r>
          </a:p>
          <a:p>
            <a:r>
              <a:rPr lang="sv-SE" sz="3200" dirty="0"/>
              <a:t>Såbädd</a:t>
            </a:r>
          </a:p>
          <a:p>
            <a:r>
              <a:rPr lang="sv-SE" sz="3200" dirty="0"/>
              <a:t>Väder</a:t>
            </a:r>
          </a:p>
          <a:p>
            <a:r>
              <a:rPr lang="sv-SE" sz="3200" dirty="0"/>
              <a:t>Utsädestillgång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143734" y="6070610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Skillnaderna är små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1143734" y="6741768"/>
            <a:ext cx="4405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Men om tekniken ändå finns så kan man utnyttja den</a:t>
            </a:r>
          </a:p>
        </p:txBody>
      </p:sp>
      <p:grpSp>
        <p:nvGrpSpPr>
          <p:cNvPr id="19" name="Grupp 18" descr="Figur på hur optimalutsädesmängd ökar med lerhalt"/>
          <p:cNvGrpSpPr/>
          <p:nvPr/>
        </p:nvGrpSpPr>
        <p:grpSpPr>
          <a:xfrm>
            <a:off x="7820093" y="2833937"/>
            <a:ext cx="4558428" cy="5519807"/>
            <a:chOff x="-2891193" y="1706602"/>
            <a:chExt cx="5827593" cy="6580069"/>
          </a:xfrm>
        </p:grpSpPr>
        <p:sp>
          <p:nvSpPr>
            <p:cNvPr id="15" name="Rektangel 14"/>
            <p:cNvSpPr/>
            <p:nvPr/>
          </p:nvSpPr>
          <p:spPr>
            <a:xfrm>
              <a:off x="-2891193" y="1706602"/>
              <a:ext cx="5827593" cy="6580069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8" name="Grupp 17"/>
            <p:cNvGrpSpPr/>
            <p:nvPr/>
          </p:nvGrpSpPr>
          <p:grpSpPr>
            <a:xfrm>
              <a:off x="-2716623" y="1781787"/>
              <a:ext cx="5031568" cy="6427533"/>
              <a:chOff x="-2716623" y="1781787"/>
              <a:chExt cx="5031568" cy="6427533"/>
            </a:xfrm>
          </p:grpSpPr>
          <p:cxnSp>
            <p:nvCxnSpPr>
              <p:cNvPr id="8" name="Rak 7"/>
              <p:cNvCxnSpPr/>
              <p:nvPr/>
            </p:nvCxnSpPr>
            <p:spPr>
              <a:xfrm>
                <a:off x="-2374710" y="3098042"/>
                <a:ext cx="0" cy="4435522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ak 8"/>
              <p:cNvCxnSpPr/>
              <p:nvPr/>
            </p:nvCxnSpPr>
            <p:spPr>
              <a:xfrm flipH="1" flipV="1">
                <a:off x="-2374710" y="7533564"/>
                <a:ext cx="4597020" cy="1137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ruta 10"/>
              <p:cNvSpPr txBox="1"/>
              <p:nvPr/>
            </p:nvSpPr>
            <p:spPr>
              <a:xfrm>
                <a:off x="-2716623" y="1781787"/>
                <a:ext cx="3210359" cy="1063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Optimal utsädesmängd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-930941" y="7622287"/>
                <a:ext cx="2109433" cy="58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err="1"/>
                  <a:t>Lerhalt</a:t>
                </a:r>
                <a:endParaRPr lang="sv-SE" dirty="0"/>
              </a:p>
            </p:txBody>
          </p:sp>
          <p:sp>
            <p:nvSpPr>
              <p:cNvPr id="14" name="Höger 13"/>
              <p:cNvSpPr/>
              <p:nvPr/>
            </p:nvSpPr>
            <p:spPr>
              <a:xfrm rot="20293950">
                <a:off x="-2273637" y="4973480"/>
                <a:ext cx="4588582" cy="547024"/>
              </a:xfrm>
              <a:prstGeom prst="rightArrow">
                <a:avLst>
                  <a:gd name="adj1" fmla="val 50000"/>
                  <a:gd name="adj2" fmla="val 4318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pic>
        <p:nvPicPr>
          <p:cNvPr id="16" name="Bildobjekt 15" descr="EU-logg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511" y="8850312"/>
            <a:ext cx="608373" cy="593054"/>
          </a:xfrm>
          <a:prstGeom prst="rect">
            <a:avLst/>
          </a:prstGeom>
        </p:spPr>
      </p:pic>
      <p:pic>
        <p:nvPicPr>
          <p:cNvPr id="17" name="Bildobjekt 16" descr="Greppas logoty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19" y="8850312"/>
            <a:ext cx="1123381" cy="5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8360" y="1901020"/>
            <a:ext cx="11054080" cy="1234440"/>
          </a:xfrm>
        </p:spPr>
        <p:txBody>
          <a:bodyPr/>
          <a:lstStyle/>
          <a:p>
            <a:r>
              <a:rPr lang="sv-SE" dirty="0"/>
              <a:t>Skörd-utsädesmängd</a:t>
            </a:r>
          </a:p>
        </p:txBody>
      </p:sp>
      <p:graphicFrame>
        <p:nvGraphicFramePr>
          <p:cNvPr id="4" name="Diagram 3" descr="Diagram från försök med utsädesmängd och erhållen skör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491316"/>
              </p:ext>
            </p:extLst>
          </p:nvPr>
        </p:nvGraphicFramePr>
        <p:xfrm>
          <a:off x="1733266" y="3343701"/>
          <a:ext cx="10065034" cy="597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27000" y="8953500"/>
            <a:ext cx="1305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Utsädesmängd:        49 kg/ha	    123 kg/ha           197 kg/ha	   270 kg/ha            344 kg/ha</a:t>
            </a:r>
            <a:r>
              <a:rPr lang="sv-SE" dirty="0"/>
              <a:t>	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57810" y="8461057"/>
            <a:ext cx="118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Tkv</a:t>
            </a:r>
            <a:r>
              <a:rPr lang="sv-SE" sz="2000" dirty="0"/>
              <a:t> 47 g</a:t>
            </a: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848360" y="666580"/>
            <a:ext cx="11054080" cy="12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defTabSz="1300163" rtl="0" eaLnBrk="1" fontAlgn="base" hangingPunct="1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2pPr>
            <a:lvl3pPr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3pPr>
            <a:lvl4pPr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4pPr>
            <a:lvl5pPr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1300163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sv-SE" dirty="0"/>
              <a:t>Exempel utsädesmängdförsök. </a:t>
            </a:r>
          </a:p>
        </p:txBody>
      </p:sp>
      <p:pic>
        <p:nvPicPr>
          <p:cNvPr id="8" name="Bildobjekt 7" descr="EU-logg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263" y="9025273"/>
            <a:ext cx="608373" cy="593054"/>
          </a:xfrm>
          <a:prstGeom prst="rect">
            <a:avLst/>
          </a:prstGeom>
        </p:spPr>
      </p:pic>
      <p:pic>
        <p:nvPicPr>
          <p:cNvPr id="9" name="Bildobjekt 8" descr="Greppas logoty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407" y="7868003"/>
            <a:ext cx="1123381" cy="5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7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687261" y="1215023"/>
            <a:ext cx="11054080" cy="1037155"/>
          </a:xfrm>
        </p:spPr>
        <p:txBody>
          <a:bodyPr>
            <a:normAutofit fontScale="90000"/>
          </a:bodyPr>
          <a:lstStyle/>
          <a:p>
            <a:r>
              <a:rPr lang="sv-SE" dirty="0"/>
              <a:t>Utsädesmängd</a:t>
            </a:r>
          </a:p>
        </p:txBody>
      </p:sp>
      <p:sp>
        <p:nvSpPr>
          <p:cNvPr id="20" name="Platshållare för sidfot 1"/>
          <p:cNvSpPr txBox="1">
            <a:spLocks/>
          </p:cNvSpPr>
          <p:nvPr/>
        </p:nvSpPr>
        <p:spPr>
          <a:xfrm>
            <a:off x="282575" y="215900"/>
            <a:ext cx="4375150" cy="41751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sv-SE"/>
            </a:defPPr>
            <a:lvl1pPr algn="l" defTabSz="130046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9288" indent="-192088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300163" indent="-385763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949450" indent="-577850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600325" indent="-771525" algn="l" defTabSz="1300163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/>
              <a:t>2014-09-19 Henrik Stadig Hushållningssällskapet Skara</a:t>
            </a:r>
          </a:p>
        </p:txBody>
      </p:sp>
      <p:grpSp>
        <p:nvGrpSpPr>
          <p:cNvPr id="28" name="Grupp 27" descr="Diagram med typiskt resultat från försök med utsädesmängder"/>
          <p:cNvGrpSpPr/>
          <p:nvPr/>
        </p:nvGrpSpPr>
        <p:grpSpPr>
          <a:xfrm>
            <a:off x="4299045" y="2415654"/>
            <a:ext cx="8325134" cy="6197397"/>
            <a:chOff x="955343" y="2415654"/>
            <a:chExt cx="11354937" cy="6197397"/>
          </a:xfrm>
        </p:grpSpPr>
        <p:grpSp>
          <p:nvGrpSpPr>
            <p:cNvPr id="19" name="Grupp 18"/>
            <p:cNvGrpSpPr/>
            <p:nvPr/>
          </p:nvGrpSpPr>
          <p:grpSpPr>
            <a:xfrm>
              <a:off x="955343" y="2415654"/>
              <a:ext cx="11354937" cy="6197397"/>
              <a:chOff x="-2891193" y="898858"/>
              <a:chExt cx="5827593" cy="7387812"/>
            </a:xfrm>
          </p:grpSpPr>
          <p:sp>
            <p:nvSpPr>
              <p:cNvPr id="15" name="Rektangel 14"/>
              <p:cNvSpPr/>
              <p:nvPr/>
            </p:nvSpPr>
            <p:spPr>
              <a:xfrm>
                <a:off x="-2891193" y="898858"/>
                <a:ext cx="5827593" cy="7387812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18" name="Grupp 17"/>
              <p:cNvGrpSpPr/>
              <p:nvPr/>
            </p:nvGrpSpPr>
            <p:grpSpPr>
              <a:xfrm>
                <a:off x="-2716623" y="1781787"/>
                <a:ext cx="5032050" cy="6427533"/>
                <a:chOff x="-2716623" y="1781787"/>
                <a:chExt cx="5032050" cy="6427533"/>
              </a:xfrm>
            </p:grpSpPr>
            <p:cxnSp>
              <p:nvCxnSpPr>
                <p:cNvPr id="8" name="Rak 7"/>
                <p:cNvCxnSpPr/>
                <p:nvPr/>
              </p:nvCxnSpPr>
              <p:spPr>
                <a:xfrm flipH="1">
                  <a:off x="-2374710" y="2368820"/>
                  <a:ext cx="8142" cy="5164744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Rak 8"/>
                <p:cNvCxnSpPr/>
                <p:nvPr/>
              </p:nvCxnSpPr>
              <p:spPr>
                <a:xfrm flipH="1" flipV="1">
                  <a:off x="-2374710" y="7533564"/>
                  <a:ext cx="4597020" cy="11373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ruta 10"/>
                <p:cNvSpPr txBox="1"/>
                <p:nvPr/>
              </p:nvSpPr>
              <p:spPr>
                <a:xfrm>
                  <a:off x="-2716623" y="1781787"/>
                  <a:ext cx="3210359" cy="587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Skörd</a:t>
                  </a:r>
                </a:p>
              </p:txBody>
            </p:sp>
            <p:sp>
              <p:nvSpPr>
                <p:cNvPr id="12" name="textruta 11"/>
                <p:cNvSpPr txBox="1"/>
                <p:nvPr/>
              </p:nvSpPr>
              <p:spPr>
                <a:xfrm>
                  <a:off x="-734205" y="7622287"/>
                  <a:ext cx="3049632" cy="587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Utsädesmängd</a:t>
                  </a:r>
                </a:p>
              </p:txBody>
            </p:sp>
          </p:grpSp>
        </p:grpSp>
        <p:sp>
          <p:nvSpPr>
            <p:cNvPr id="26" name="Frihandsfigur 25"/>
            <p:cNvSpPr/>
            <p:nvPr/>
          </p:nvSpPr>
          <p:spPr>
            <a:xfrm>
              <a:off x="1992573" y="4681182"/>
              <a:ext cx="8652681" cy="3316406"/>
            </a:xfrm>
            <a:custGeom>
              <a:avLst/>
              <a:gdLst>
                <a:gd name="connsiteX0" fmla="*/ 0 w 8652681"/>
                <a:gd name="connsiteY0" fmla="*/ 3759735 h 3759735"/>
                <a:gd name="connsiteX1" fmla="*/ 1364776 w 8652681"/>
                <a:gd name="connsiteY1" fmla="*/ 866410 h 3759735"/>
                <a:gd name="connsiteX2" fmla="*/ 4967785 w 8652681"/>
                <a:gd name="connsiteY2" fmla="*/ 6601 h 3759735"/>
                <a:gd name="connsiteX3" fmla="*/ 8652681 w 8652681"/>
                <a:gd name="connsiteY3" fmla="*/ 538863 h 375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52681" h="3759735">
                  <a:moveTo>
                    <a:pt x="0" y="3759735"/>
                  </a:moveTo>
                  <a:cubicBezTo>
                    <a:pt x="268406" y="2625833"/>
                    <a:pt x="536812" y="1491932"/>
                    <a:pt x="1364776" y="866410"/>
                  </a:cubicBezTo>
                  <a:cubicBezTo>
                    <a:pt x="2192740" y="240888"/>
                    <a:pt x="3753134" y="61192"/>
                    <a:pt x="4967785" y="6601"/>
                  </a:cubicBezTo>
                  <a:cubicBezTo>
                    <a:pt x="6182436" y="-47990"/>
                    <a:pt x="7417558" y="245436"/>
                    <a:pt x="8652681" y="538863"/>
                  </a:cubicBezTo>
                </a:path>
              </a:pathLst>
            </a:custGeom>
            <a:noFill/>
            <a:ln w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9" name="textruta 28"/>
          <p:cNvSpPr txBox="1"/>
          <p:nvPr/>
        </p:nvSpPr>
        <p:spPr>
          <a:xfrm>
            <a:off x="5464973" y="2553707"/>
            <a:ext cx="6272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Typiskt resultat från utsädesmängdförsök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313672" y="2893186"/>
            <a:ext cx="38606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Brett område med hög skörd= utsädesmängden har liten betydelse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376019" y="4558995"/>
            <a:ext cx="38606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Brett område med hög skörd= oftast onödigt hög utsädesmängd på lättare jordar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376019" y="6609172"/>
            <a:ext cx="38606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Spara utsädeskostnad genom att minska mängden på jordar med hög fältgrobarhet</a:t>
            </a:r>
          </a:p>
        </p:txBody>
      </p:sp>
      <p:pic>
        <p:nvPicPr>
          <p:cNvPr id="17" name="Bildobjekt 16" descr="EU-logg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511" y="8850312"/>
            <a:ext cx="608373" cy="593054"/>
          </a:xfrm>
          <a:prstGeom prst="rect">
            <a:avLst/>
          </a:prstGeom>
        </p:spPr>
      </p:pic>
      <p:pic>
        <p:nvPicPr>
          <p:cNvPr id="21" name="Bildobjekt 20" descr="Greppas logoty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19" y="8850312"/>
            <a:ext cx="1123381" cy="5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8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528550" y="369746"/>
            <a:ext cx="9949218" cy="1342568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487363" indent="-487363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5688" indent="-404813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4013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4888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5763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363" marR="0" lvl="0" indent="-487363" algn="l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87363" marR="0" lvl="0" indent="-487363" algn="ctr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Exempel varierad utsädesmängd</a:t>
            </a:r>
          </a:p>
          <a:p>
            <a:pPr marL="487363" marR="0" lvl="0" indent="-487363" algn="ctr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 descr="Figur med olika täta bestånd beroende på lerhalt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7" t="16436" r="6671" b="28351"/>
          <a:stretch/>
        </p:blipFill>
        <p:spPr>
          <a:xfrm>
            <a:off x="299267" y="1887499"/>
            <a:ext cx="4820918" cy="626248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996028" y="8618104"/>
            <a:ext cx="2225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Lerhaltskarta</a:t>
            </a:r>
            <a:r>
              <a:rPr lang="sv-SE" dirty="0"/>
              <a:t> </a:t>
            </a:r>
          </a:p>
          <a:p>
            <a:r>
              <a:rPr lang="sv-SE" dirty="0"/>
              <a:t>3-43 % ler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500049" y="2374710"/>
            <a:ext cx="33027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 rak giva</a:t>
            </a:r>
          </a:p>
          <a:p>
            <a:r>
              <a:rPr lang="sv-SE" dirty="0"/>
              <a:t>Utsäde 200 kg/ha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30682" y="2178635"/>
            <a:ext cx="943276" cy="509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Lera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998508" y="7489888"/>
            <a:ext cx="969277" cy="50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Sand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996028" y="3550451"/>
            <a:ext cx="1575304" cy="8925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dirty="0"/>
              <a:t>Rätt bestånd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3400785" y="6129220"/>
            <a:ext cx="1471466" cy="8925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dirty="0"/>
              <a:t>För tätt bestånd</a:t>
            </a:r>
          </a:p>
        </p:txBody>
      </p:sp>
      <p:pic>
        <p:nvPicPr>
          <p:cNvPr id="11" name="Bildobjekt 10" descr="EU-logg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511" y="8850312"/>
            <a:ext cx="608373" cy="593054"/>
          </a:xfrm>
          <a:prstGeom prst="rect">
            <a:avLst/>
          </a:prstGeom>
        </p:spPr>
      </p:pic>
      <p:pic>
        <p:nvPicPr>
          <p:cNvPr id="12" name="Bildobjekt 11" descr="Greppas logoty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19" y="8850312"/>
            <a:ext cx="1123381" cy="5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6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5625153" y="2433622"/>
            <a:ext cx="39282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 varierad giva</a:t>
            </a:r>
          </a:p>
          <a:p>
            <a:r>
              <a:rPr lang="sv-SE" dirty="0"/>
              <a:t>Variera givan – 20% på lättjord</a:t>
            </a:r>
          </a:p>
        </p:txBody>
      </p:sp>
      <p:pic>
        <p:nvPicPr>
          <p:cNvPr id="4" name="Bildobjekt 3" descr="Figur med olika täta bestånd beroende på lerhalt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7" t="16436" r="6671" b="28351"/>
          <a:stretch/>
        </p:blipFill>
        <p:spPr>
          <a:xfrm>
            <a:off x="299267" y="1887499"/>
            <a:ext cx="4820918" cy="626248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996028" y="8618104"/>
            <a:ext cx="2225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Lerhaltskarta</a:t>
            </a:r>
            <a:r>
              <a:rPr lang="sv-SE" dirty="0"/>
              <a:t> </a:t>
            </a:r>
          </a:p>
          <a:p>
            <a:r>
              <a:rPr lang="sv-SE" dirty="0"/>
              <a:t>3-43 % ler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30682" y="2178635"/>
            <a:ext cx="943276" cy="509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Lera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998508" y="7489888"/>
            <a:ext cx="969277" cy="50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Sand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154248" y="3602551"/>
            <a:ext cx="1575304" cy="8925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dirty="0"/>
              <a:t>Rätt bestånd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165470" y="6129220"/>
            <a:ext cx="1471466" cy="8925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dirty="0"/>
              <a:t>Rätt bestånd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595755" y="4495103"/>
            <a:ext cx="66441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Resultat</a:t>
            </a:r>
          </a:p>
          <a:p>
            <a:endParaRPr lang="sv-SE" b="1" dirty="0"/>
          </a:p>
          <a:p>
            <a:r>
              <a:rPr lang="sv-SE" b="1" dirty="0"/>
              <a:t>-10% utsädeskostnad i snitt</a:t>
            </a:r>
          </a:p>
          <a:p>
            <a:r>
              <a:rPr lang="sv-SE" b="1" dirty="0"/>
              <a:t>4 kr*20 kg/ha = 80 kr/ha</a:t>
            </a:r>
          </a:p>
          <a:p>
            <a:endParaRPr lang="sv-SE" b="1" dirty="0"/>
          </a:p>
          <a:p>
            <a:r>
              <a:rPr lang="sv-SE" b="1" dirty="0"/>
              <a:t>200 ha = 16 000 kr/ år </a:t>
            </a:r>
          </a:p>
          <a:p>
            <a:r>
              <a:rPr lang="sv-SE" b="1" dirty="0"/>
              <a:t>Samma skörd</a:t>
            </a:r>
          </a:p>
          <a:p>
            <a:r>
              <a:rPr lang="sv-SE" b="1" dirty="0"/>
              <a:t>Mindre liggsädesrisk</a:t>
            </a:r>
          </a:p>
        </p:txBody>
      </p:sp>
      <p:sp>
        <p:nvSpPr>
          <p:cNvPr id="14" name="Rectangle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528550" y="369746"/>
            <a:ext cx="9949218" cy="1342568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487363" indent="-487363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5688" indent="-404813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4013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4888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5763" indent="-323850" algn="l" defTabSz="13001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363" marR="0" lvl="0" indent="-487363" algn="l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87363" marR="0" lvl="0" indent="-487363" algn="ctr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Exempel varierad utsädesmängd</a:t>
            </a:r>
          </a:p>
          <a:p>
            <a:pPr marL="487363" marR="0" lvl="0" indent="-487363" algn="ctr" defTabSz="13001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Bildobjekt 14" descr="EU-logg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511" y="8850312"/>
            <a:ext cx="608373" cy="593054"/>
          </a:xfrm>
          <a:prstGeom prst="rect">
            <a:avLst/>
          </a:prstGeom>
        </p:spPr>
      </p:pic>
      <p:pic>
        <p:nvPicPr>
          <p:cNvPr id="16" name="Bildobjekt 15" descr="Greppas logoty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19" y="8850312"/>
            <a:ext cx="1123381" cy="5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Hushållningssällskapet">
  <a:themeElements>
    <a:clrScheme name="Hushållningssällskapet">
      <a:dk1>
        <a:sysClr val="windowText" lastClr="000000"/>
      </a:dk1>
      <a:lt1>
        <a:sysClr val="window" lastClr="FFFFFF"/>
      </a:lt1>
      <a:dk2>
        <a:srgbClr val="9B9B9B"/>
      </a:dk2>
      <a:lt2>
        <a:srgbClr val="EBEBEB"/>
      </a:lt2>
      <a:accent1>
        <a:srgbClr val="A0D614"/>
      </a:accent1>
      <a:accent2>
        <a:srgbClr val="FFE400"/>
      </a:accent2>
      <a:accent3>
        <a:srgbClr val="E7AE11"/>
      </a:accent3>
      <a:accent4>
        <a:srgbClr val="DC9015"/>
      </a:accent4>
      <a:accent5>
        <a:srgbClr val="6C8E2E"/>
      </a:accent5>
      <a:accent6>
        <a:srgbClr val="9B9B9B"/>
      </a:accent6>
      <a:hlink>
        <a:srgbClr val="231F20"/>
      </a:hlink>
      <a:folHlink>
        <a:srgbClr val="231F20"/>
      </a:folHlink>
    </a:clrScheme>
    <a:fontScheme name="Hushållningssällskape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ushållningssällskapet - Bildlayouter">
  <a:themeElements>
    <a:clrScheme name="Hushållningssällskapet">
      <a:dk1>
        <a:sysClr val="windowText" lastClr="000000"/>
      </a:dk1>
      <a:lt1>
        <a:sysClr val="window" lastClr="FFFFFF"/>
      </a:lt1>
      <a:dk2>
        <a:srgbClr val="9B9B9B"/>
      </a:dk2>
      <a:lt2>
        <a:srgbClr val="EBEBEB"/>
      </a:lt2>
      <a:accent1>
        <a:srgbClr val="A0D614"/>
      </a:accent1>
      <a:accent2>
        <a:srgbClr val="FFE400"/>
      </a:accent2>
      <a:accent3>
        <a:srgbClr val="E7AE11"/>
      </a:accent3>
      <a:accent4>
        <a:srgbClr val="DC9015"/>
      </a:accent4>
      <a:accent5>
        <a:srgbClr val="6C8E2E"/>
      </a:accent5>
      <a:accent6>
        <a:srgbClr val="9B9B9B"/>
      </a:accent6>
      <a:hlink>
        <a:srgbClr val="231F20"/>
      </a:hlink>
      <a:folHlink>
        <a:srgbClr val="231F20"/>
      </a:folHlink>
    </a:clrScheme>
    <a:fontScheme name="Hushållningssällskape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ushållningssällskapet - Övriga layouter">
  <a:themeElements>
    <a:clrScheme name="Hushållningssällskapet">
      <a:dk1>
        <a:sysClr val="windowText" lastClr="000000"/>
      </a:dk1>
      <a:lt1>
        <a:sysClr val="window" lastClr="FFFFFF"/>
      </a:lt1>
      <a:dk2>
        <a:srgbClr val="9B9B9B"/>
      </a:dk2>
      <a:lt2>
        <a:srgbClr val="EBEBEB"/>
      </a:lt2>
      <a:accent1>
        <a:srgbClr val="A0D614"/>
      </a:accent1>
      <a:accent2>
        <a:srgbClr val="FFE400"/>
      </a:accent2>
      <a:accent3>
        <a:srgbClr val="E7AE11"/>
      </a:accent3>
      <a:accent4>
        <a:srgbClr val="DC9015"/>
      </a:accent4>
      <a:accent5>
        <a:srgbClr val="6C8E2E"/>
      </a:accent5>
      <a:accent6>
        <a:srgbClr val="9B9B9B"/>
      </a:accent6>
      <a:hlink>
        <a:srgbClr val="231F20"/>
      </a:hlink>
      <a:folHlink>
        <a:srgbClr val="231F20"/>
      </a:folHlink>
    </a:clrScheme>
    <a:fontScheme name="Hushållningssällskape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Powerpoint_HSSkaraborg</Template>
  <TotalTime>4228</TotalTime>
  <Words>327</Words>
  <Application>Microsoft Office PowerPoint</Application>
  <PresentationFormat>Anpassad</PresentationFormat>
  <Paragraphs>61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Hushållningssällskapet</vt:lpstr>
      <vt:lpstr>Hushållningssällskapet - Bildlayouter</vt:lpstr>
      <vt:lpstr>Hushållningssällskapet - Övriga layouter</vt:lpstr>
      <vt:lpstr>Utsädesmängd</vt:lpstr>
      <vt:lpstr>Skörd-utsädesmängd</vt:lpstr>
      <vt:lpstr>Utsädesmängd</vt:lpstr>
      <vt:lpstr> Exempel varierad utsädesmängd </vt:lpstr>
      <vt:lpstr> Exempel varierad utsädesmängd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Utsädesmängd</dc:title>
  <dc:creator>Henrik Stadig</dc:creator>
  <cp:lastModifiedBy>Dan-Axel Danielsson</cp:lastModifiedBy>
  <cp:revision>253</cp:revision>
  <cp:lastPrinted>2015-01-14T12:49:42Z</cp:lastPrinted>
  <dcterms:created xsi:type="dcterms:W3CDTF">2013-10-09T10:34:16Z</dcterms:created>
  <dcterms:modified xsi:type="dcterms:W3CDTF">2022-09-15T13:13:06Z</dcterms:modified>
</cp:coreProperties>
</file>