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4" r:id="rId2"/>
  </p:sldMasterIdLst>
  <p:notesMasterIdLst>
    <p:notesMasterId r:id="rId28"/>
  </p:notesMasterIdLst>
  <p:handoutMasterIdLst>
    <p:handoutMasterId r:id="rId29"/>
  </p:handoutMasterIdLst>
  <p:sldIdLst>
    <p:sldId id="463" r:id="rId3"/>
    <p:sldId id="2147472123" r:id="rId4"/>
    <p:sldId id="2147472124" r:id="rId5"/>
    <p:sldId id="267" r:id="rId6"/>
    <p:sldId id="436" r:id="rId7"/>
    <p:sldId id="2147472125" r:id="rId8"/>
    <p:sldId id="2147472126" r:id="rId9"/>
    <p:sldId id="2147472127" r:id="rId10"/>
    <p:sldId id="2147472128" r:id="rId11"/>
    <p:sldId id="2147472129" r:id="rId12"/>
    <p:sldId id="2147472130" r:id="rId13"/>
    <p:sldId id="2147472131" r:id="rId14"/>
    <p:sldId id="2147472134" r:id="rId15"/>
    <p:sldId id="2147472136" r:id="rId16"/>
    <p:sldId id="2147472137" r:id="rId17"/>
    <p:sldId id="373" r:id="rId18"/>
    <p:sldId id="459" r:id="rId19"/>
    <p:sldId id="375" r:id="rId20"/>
    <p:sldId id="2147472133" r:id="rId21"/>
    <p:sldId id="2147472135" r:id="rId22"/>
    <p:sldId id="377" r:id="rId23"/>
    <p:sldId id="460" r:id="rId24"/>
    <p:sldId id="2147472132" r:id="rId25"/>
    <p:sldId id="381" r:id="rId26"/>
    <p:sldId id="465" r:id="rId2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642"/>
    <a:srgbClr val="F8F5ED"/>
    <a:srgbClr val="A7D76F"/>
    <a:srgbClr val="314316"/>
    <a:srgbClr val="FFCC00"/>
    <a:srgbClr val="F68F61"/>
    <a:srgbClr val="105653"/>
    <a:srgbClr val="96D4AC"/>
    <a:srgbClr val="285468"/>
    <a:srgbClr val="0D2B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8720" autoAdjust="0"/>
  </p:normalViewPr>
  <p:slideViewPr>
    <p:cSldViewPr snapToGrid="0">
      <p:cViewPr varScale="1">
        <p:scale>
          <a:sx n="118" d="100"/>
          <a:sy n="118" d="100"/>
        </p:scale>
        <p:origin x="1482" y="96"/>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00606227869728"/>
          <c:y val="4.9234679376500149E-3"/>
          <c:w val="0.51753586303976951"/>
          <c:h val="0.8262815820520448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677-4972-AD87-3EB5F87F62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677-4972-AD87-3EB5F87F627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677-4972-AD87-3EB5F87F627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677-4972-AD87-3EB5F87F6274}"/>
              </c:ext>
            </c:extLst>
          </c:dPt>
          <c:dPt>
            <c:idx val="4"/>
            <c:bubble3D val="0"/>
            <c:spPr>
              <a:pattFill prst="dkUpDiag">
                <a:fgClr>
                  <a:srgbClr val="668013"/>
                </a:fgClr>
                <a:bgClr>
                  <a:schemeClr val="bg1"/>
                </a:bgClr>
              </a:pattFill>
              <a:ln w="3175">
                <a:solidFill>
                  <a:srgbClr val="668013"/>
                </a:solidFill>
              </a:ln>
              <a:effectLst/>
            </c:spPr>
            <c:extLst>
              <c:ext xmlns:c16="http://schemas.microsoft.com/office/drawing/2014/chart" uri="{C3380CC4-5D6E-409C-BE32-E72D297353CC}">
                <c16:uniqueId val="{00000009-9677-4972-AD87-3EB5F87F6274}"/>
              </c:ext>
            </c:extLst>
          </c:dPt>
          <c:dPt>
            <c:idx val="5"/>
            <c:bubble3D val="0"/>
            <c:spPr>
              <a:pattFill prst="narVert">
                <a:fgClr>
                  <a:srgbClr val="BCA600"/>
                </a:fgClr>
                <a:bgClr>
                  <a:schemeClr val="bg1"/>
                </a:bgClr>
              </a:pattFill>
              <a:ln w="3175">
                <a:solidFill>
                  <a:srgbClr val="BCA600"/>
                </a:solidFill>
              </a:ln>
              <a:effectLst/>
            </c:spPr>
            <c:extLst>
              <c:ext xmlns:c16="http://schemas.microsoft.com/office/drawing/2014/chart" uri="{C3380CC4-5D6E-409C-BE32-E72D297353CC}">
                <c16:uniqueId val="{0000000B-9677-4972-AD87-3EB5F87F6274}"/>
              </c:ext>
            </c:extLst>
          </c:dPt>
          <c:dPt>
            <c:idx val="6"/>
            <c:bubble3D val="0"/>
            <c:spPr>
              <a:pattFill prst="narHorz">
                <a:fgClr>
                  <a:srgbClr val="DC5034"/>
                </a:fgClr>
                <a:bgClr>
                  <a:schemeClr val="bg1"/>
                </a:bgClr>
              </a:pattFill>
              <a:ln w="3175">
                <a:solidFill>
                  <a:srgbClr val="DC5034"/>
                </a:solidFill>
              </a:ln>
              <a:effectLst/>
            </c:spPr>
            <c:extLst>
              <c:ext xmlns:c16="http://schemas.microsoft.com/office/drawing/2014/chart" uri="{C3380CC4-5D6E-409C-BE32-E72D297353CC}">
                <c16:uniqueId val="{0000000D-9677-4972-AD87-3EB5F87F6274}"/>
              </c:ext>
            </c:extLst>
          </c:dPt>
          <c:dPt>
            <c:idx val="7"/>
            <c:bubble3D val="0"/>
            <c:spPr>
              <a:pattFill prst="dkDnDiag">
                <a:fgClr>
                  <a:srgbClr val="00B299"/>
                </a:fgClr>
                <a:bgClr>
                  <a:schemeClr val="bg1"/>
                </a:bgClr>
              </a:pattFill>
              <a:ln w="3175">
                <a:solidFill>
                  <a:srgbClr val="00B299"/>
                </a:solidFill>
              </a:ln>
              <a:effectLst/>
            </c:spPr>
            <c:extLst>
              <c:ext xmlns:c16="http://schemas.microsoft.com/office/drawing/2014/chart" uri="{C3380CC4-5D6E-409C-BE32-E72D297353CC}">
                <c16:uniqueId val="{0000000F-9677-4972-AD87-3EB5F87F6274}"/>
              </c:ext>
            </c:extLst>
          </c:dPt>
          <c:dPt>
            <c:idx val="8"/>
            <c:bubble3D val="0"/>
            <c:spPr>
              <a:pattFill prst="ltVert">
                <a:fgClr>
                  <a:schemeClr val="bg1"/>
                </a:fgClr>
                <a:bgClr>
                  <a:srgbClr val="668013"/>
                </a:bgClr>
              </a:pattFill>
              <a:ln w="3175">
                <a:solidFill>
                  <a:srgbClr val="668013"/>
                </a:solidFill>
              </a:ln>
              <a:effectLst/>
            </c:spPr>
            <c:extLst>
              <c:ext xmlns:c16="http://schemas.microsoft.com/office/drawing/2014/chart" uri="{C3380CC4-5D6E-409C-BE32-E72D297353CC}">
                <c16:uniqueId val="{00000011-9677-4972-AD87-3EB5F87F6274}"/>
              </c:ext>
            </c:extLst>
          </c:dPt>
          <c:dPt>
            <c:idx val="9"/>
            <c:bubble3D val="0"/>
            <c:spPr>
              <a:pattFill prst="pct30">
                <a:fgClr>
                  <a:srgbClr val="004165"/>
                </a:fgClr>
                <a:bgClr>
                  <a:schemeClr val="bg1"/>
                </a:bgClr>
              </a:pattFill>
              <a:ln w="3175">
                <a:solidFill>
                  <a:srgbClr val="004165"/>
                </a:solidFill>
              </a:ln>
              <a:effectLst/>
            </c:spPr>
            <c:extLst>
              <c:ext xmlns:c16="http://schemas.microsoft.com/office/drawing/2014/chart" uri="{C3380CC4-5D6E-409C-BE32-E72D297353CC}">
                <c16:uniqueId val="{00000013-9677-4972-AD87-3EB5F87F6274}"/>
              </c:ext>
            </c:extLst>
          </c:dPt>
          <c:dPt>
            <c:idx val="10"/>
            <c:bubble3D val="0"/>
            <c:spPr>
              <a:pattFill prst="zigZag">
                <a:fgClr>
                  <a:schemeClr val="bg1"/>
                </a:fgClr>
                <a:bgClr>
                  <a:srgbClr val="DC5034"/>
                </a:bgClr>
              </a:pattFill>
              <a:ln w="3175">
                <a:solidFill>
                  <a:srgbClr val="DC5034"/>
                </a:solidFill>
              </a:ln>
              <a:effectLst/>
            </c:spPr>
            <c:extLst>
              <c:ext xmlns:c16="http://schemas.microsoft.com/office/drawing/2014/chart" uri="{C3380CC4-5D6E-409C-BE32-E72D297353CC}">
                <c16:uniqueId val="{00000015-9677-4972-AD87-3EB5F87F6274}"/>
              </c:ext>
            </c:extLst>
          </c:dPt>
          <c:dPt>
            <c:idx val="11"/>
            <c:bubble3D val="0"/>
            <c:spPr>
              <a:pattFill prst="pct20">
                <a:fgClr>
                  <a:schemeClr val="bg1"/>
                </a:fgClr>
                <a:bgClr>
                  <a:srgbClr val="BCA600"/>
                </a:bgClr>
              </a:pattFill>
              <a:ln w="3175">
                <a:solidFill>
                  <a:srgbClr val="BCA600"/>
                </a:solidFill>
              </a:ln>
              <a:effectLst/>
            </c:spPr>
            <c:extLst>
              <c:ext xmlns:c16="http://schemas.microsoft.com/office/drawing/2014/chart" uri="{C3380CC4-5D6E-409C-BE32-E72D297353CC}">
                <c16:uniqueId val="{00000017-9677-4972-AD87-3EB5F87F6274}"/>
              </c:ext>
            </c:extLst>
          </c:dPt>
          <c:dLbls>
            <c:dLbl>
              <c:idx val="0"/>
              <c:layout>
                <c:manualLayout>
                  <c:x val="-0.22192387246672862"/>
                  <c:y val="-1.1072397437341565E-2"/>
                </c:manualLayout>
              </c:layout>
              <c:spPr>
                <a:noFill/>
                <a:ln>
                  <a:noFill/>
                </a:ln>
                <a:effectLst/>
              </c:spPr>
              <c:txPr>
                <a:bodyPr rot="0" spcFirstLastPara="1" vertOverflow="ellipsis" vert="horz" wrap="square" lIns="38100" tIns="19050" rIns="38100" bIns="19050" anchor="ctr" anchorCtr="0">
                  <a:spAutoFit/>
                </a:bodyPr>
                <a:lstStyle/>
                <a:p>
                  <a:pPr algn="l">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9677-4972-AD87-3EB5F87F6274}"/>
                </c:ext>
              </c:extLst>
            </c:dLbl>
            <c:dLbl>
              <c:idx val="1"/>
              <c:layout>
                <c:manualLayout>
                  <c:x val="0.22331089666964568"/>
                  <c:y val="-4.428958974936626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677-4972-AD87-3EB5F87F6274}"/>
                </c:ext>
              </c:extLst>
            </c:dLbl>
            <c:dLbl>
              <c:idx val="2"/>
              <c:layout>
                <c:manualLayout>
                  <c:x val="6.0993763893388821E-2"/>
                  <c:y val="2.3308559389519496E-2"/>
                </c:manualLayout>
              </c:layout>
              <c:spPr>
                <a:noFill/>
                <a:ln>
                  <a:noFill/>
                </a:ln>
                <a:effectLst/>
              </c:spPr>
              <c:txPr>
                <a:bodyPr rot="0" spcFirstLastPara="1" vertOverflow="ellipsis" vert="horz" wrap="square" lIns="38100" tIns="19050" rIns="38100" bIns="19050" anchor="ctr" anchorCtr="0">
                  <a:noAutofit/>
                </a:bodyPr>
                <a:lstStyle/>
                <a:p>
                  <a:pPr algn="r">
                    <a:defRPr sz="1600" b="0"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361204146699979"/>
                      <c:h val="0.22764849131174256"/>
                    </c:manualLayout>
                  </c15:layout>
                </c:ext>
                <c:ext xmlns:c16="http://schemas.microsoft.com/office/drawing/2014/chart" uri="{C3380CC4-5D6E-409C-BE32-E72D297353CC}">
                  <c16:uniqueId val="{00000005-9677-4972-AD87-3EB5F87F627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sv-SE"/>
              </a:p>
            </c:txPr>
            <c:dLblPos val="outEnd"/>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[Bok1]Blad1!$E$4:$E$6</c:f>
              <c:strCache>
                <c:ptCount val="3"/>
                <c:pt idx="0">
                  <c:v>Djurens fodersmältning </c:v>
                </c:pt>
                <c:pt idx="1">
                  <c:v>Jordbruksmark </c:v>
                </c:pt>
                <c:pt idx="2">
                  <c:v>Lagring av gödsel </c:v>
                </c:pt>
              </c:strCache>
            </c:strRef>
          </c:cat>
          <c:val>
            <c:numRef>
              <c:f>[Bok1]Blad1!$F$4:$F$6</c:f>
              <c:numCache>
                <c:formatCode>General</c:formatCode>
                <c:ptCount val="3"/>
                <c:pt idx="0">
                  <c:v>3.32</c:v>
                </c:pt>
                <c:pt idx="1">
                  <c:v>2.5299999999999998</c:v>
                </c:pt>
                <c:pt idx="2">
                  <c:v>0.59</c:v>
                </c:pt>
              </c:numCache>
            </c:numRef>
          </c:val>
          <c:extLst>
            <c:ext xmlns:c16="http://schemas.microsoft.com/office/drawing/2014/chart" uri="{C3380CC4-5D6E-409C-BE32-E72D297353CC}">
              <c16:uniqueId val="{00000018-9677-4972-AD87-3EB5F87F6274}"/>
            </c:ext>
          </c:extLst>
        </c:ser>
        <c:dLbls>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chart>
  <c:spPr>
    <a:noFill/>
    <a:ln w="9525" cap="flat" cmpd="sng" algn="ctr">
      <a:noFill/>
      <a:round/>
    </a:ln>
    <a:effectLst/>
  </c:spPr>
  <c:txPr>
    <a:bodyPr/>
    <a:lstStyle/>
    <a:p>
      <a:pPr>
        <a:defRPr sz="800">
          <a:latin typeface="Arial" panose="020B0604020202020204" pitchFamily="34" charset="0"/>
          <a:cs typeface="Arial" panose="020B0604020202020204" pitchFamily="34" charset="0"/>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2026-06-17</a:t>
            </a:fld>
            <a:endParaRPr lang="sv-SE"/>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2026-06-17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EAB1E-A975-031E-04C7-CB806724978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2C0AA19-EC13-B917-82C7-B00D165B803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82666A2-D84A-0D38-2254-C8A387F2C212}"/>
              </a:ext>
            </a:extLst>
          </p:cNvPr>
          <p:cNvSpPr>
            <a:spLocks noGrp="1"/>
          </p:cNvSpPr>
          <p:nvPr>
            <p:ph type="body" idx="1"/>
          </p:nvPr>
        </p:nvSpPr>
        <p:spPr/>
        <p:txBody>
          <a:bodyPr/>
          <a:lstStyle/>
          <a:p>
            <a:pPr>
              <a:lnSpc>
                <a:spcPct val="107000"/>
              </a:lnSpc>
              <a:spcAft>
                <a:spcPts val="800"/>
              </a:spcAft>
            </a:pPr>
            <a:r>
              <a:rPr lang="sv-SE" sz="1800" dirty="0"/>
              <a:t>Varför finns Greppa Näringen?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Ø"/>
              <a:tabLst/>
              <a:defRPr/>
            </a:pPr>
            <a:r>
              <a:rPr lang="sv-SE" sz="1800" b="1" dirty="0">
                <a:solidFill>
                  <a:schemeClr val="tx1"/>
                </a:solidFill>
              </a:rPr>
              <a:t>Nationella miljökvalitetsmål- </a:t>
            </a:r>
            <a:r>
              <a:rPr lang="sv-SE" sz="1800" dirty="0">
                <a:solidFill>
                  <a:schemeClr val="tx1"/>
                </a:solidFill>
              </a:rPr>
              <a:t>generationsmål till 2030</a:t>
            </a:r>
          </a:p>
          <a:p>
            <a:pPr marL="285750" indent="-285750">
              <a:buFont typeface="Wingdings" panose="05000000000000000000" pitchFamily="2" charset="2"/>
              <a:buChar char="Ø"/>
            </a:pPr>
            <a:r>
              <a:rPr lang="sv-SE" sz="1800" b="1" dirty="0">
                <a:solidFill>
                  <a:schemeClr val="tx1"/>
                </a:solidFill>
              </a:rPr>
              <a:t>EU:s nitratdirektiv </a:t>
            </a:r>
            <a:r>
              <a:rPr lang="sv-SE" sz="1800" dirty="0"/>
              <a:t>EU:s medlemsländer ska fastställa nitratkänsliga områden och upprätta åtgärdsprogram för att minska nitratförlusterna från jordbruket</a:t>
            </a:r>
            <a:endParaRPr lang="sv-SE" sz="1800" b="1" dirty="0">
              <a:solidFill>
                <a:schemeClr val="tx1"/>
              </a:solidFill>
            </a:endParaRPr>
          </a:p>
          <a:p>
            <a:pPr marL="285750" indent="-285750">
              <a:buFont typeface="Wingdings" panose="05000000000000000000" pitchFamily="2" charset="2"/>
              <a:buChar char="Ø"/>
            </a:pPr>
            <a:r>
              <a:rPr lang="sv-SE" sz="1800" b="1" dirty="0">
                <a:solidFill>
                  <a:schemeClr val="tx1"/>
                </a:solidFill>
              </a:rPr>
              <a:t>EU:s ramdirektiv för vatten </a:t>
            </a:r>
            <a:r>
              <a:rPr lang="sv-SE" sz="1800" dirty="0"/>
              <a:t>Direktivet kallas allmänt för vattendirektivet och syftar till att sjöar, vattendrag, kustvatten och grundvatten ska ha god status</a:t>
            </a:r>
          </a:p>
          <a:p>
            <a:pPr marL="285750" indent="-285750">
              <a:buFont typeface="Wingdings" panose="05000000000000000000" pitchFamily="2" charset="2"/>
              <a:buChar char="Ø"/>
            </a:pPr>
            <a:r>
              <a:rPr lang="sv-SE" sz="1800" b="1" dirty="0"/>
              <a:t>Ramdirektiv</a:t>
            </a:r>
            <a:r>
              <a:rPr lang="sv-SE" sz="1800" dirty="0"/>
              <a:t> </a:t>
            </a:r>
            <a:r>
              <a:rPr lang="sv-SE" sz="1800" b="1" dirty="0"/>
              <a:t>om en marin strategi (2008/56/EG) havsmiljödirektivet </a:t>
            </a:r>
            <a:r>
              <a:rPr lang="sv-SE" sz="1800" dirty="0"/>
              <a:t>har som syfte att uppnå eller upprätthålla en god miljöstatus i Europas hav</a:t>
            </a:r>
          </a:p>
          <a:p>
            <a:pPr marL="285750" indent="-285750">
              <a:buFont typeface="Wingdings" panose="05000000000000000000" pitchFamily="2" charset="2"/>
              <a:buChar char="Ø"/>
            </a:pPr>
            <a:r>
              <a:rPr lang="sv-SE" sz="1800" b="1" dirty="0">
                <a:solidFill>
                  <a:schemeClr val="tx1"/>
                </a:solidFill>
              </a:rPr>
              <a:t>BSAP</a:t>
            </a:r>
            <a:r>
              <a:rPr lang="sv-SE" sz="2000" dirty="0">
                <a:solidFill>
                  <a:schemeClr val="tx1"/>
                </a:solidFill>
              </a:rPr>
              <a:t> -</a:t>
            </a:r>
            <a:r>
              <a:rPr lang="sv-SE" sz="1800" dirty="0">
                <a:solidFill>
                  <a:schemeClr val="tx1"/>
                </a:solidFill>
              </a:rPr>
              <a:t>Baltic Sea Action Plan till 2030, överenskommelse inom HELCOM för att återställa Östersjöns status</a:t>
            </a:r>
          </a:p>
          <a:p>
            <a:pPr marL="285750" indent="-285750">
              <a:buFont typeface="Wingdings" panose="05000000000000000000" pitchFamily="2" charset="2"/>
              <a:buChar char="Ø"/>
            </a:pPr>
            <a:r>
              <a:rPr lang="sv-SE" sz="1800" b="1" dirty="0">
                <a:solidFill>
                  <a:schemeClr val="tx1"/>
                </a:solidFill>
              </a:rPr>
              <a:t>Hållbarhetsdirektivet </a:t>
            </a:r>
            <a:r>
              <a:rPr lang="sv-SE" sz="1800" dirty="0">
                <a:solidFill>
                  <a:schemeClr val="tx1"/>
                </a:solidFill>
              </a:rPr>
              <a:t>Direktivet syftar till att minska riskerna och effekterna på miljö och den mänskliga hälsan genom integrerat växtskydd (IPM) samt alternativ till kemisk bekämpning. </a:t>
            </a:r>
          </a:p>
          <a:p>
            <a:pPr marL="285750" indent="-285750">
              <a:buFont typeface="Wingdings" panose="05000000000000000000" pitchFamily="2" charset="2"/>
              <a:buChar char="Ø"/>
            </a:pPr>
            <a:r>
              <a:rPr lang="sv-SE" sz="1800" b="1" dirty="0"/>
              <a:t>En ny luftvårdsförordning (2018:740) för genomförande av bestämmelserna i det reviderade takdirektivet (2016/2284/EU) inom EU trädde i kraft 1 juli 2018. </a:t>
            </a:r>
            <a:r>
              <a:rPr lang="sv-SE" sz="1800" dirty="0"/>
              <a:t>Det nationella åtagandet enligt EU:s takdirektiv är att Sverige ska ha minskat ammoniakutsläppen med 15 % mellan åren 2020-2029 och med 17 % från år 2030 jämfört med basåret 2005 då utsläppen låg på 58 000 ton. </a:t>
            </a:r>
          </a:p>
          <a:p>
            <a:pPr marL="342900" indent="-342900">
              <a:buFont typeface="Wingdings" panose="05000000000000000000" pitchFamily="2" charset="2"/>
              <a:buChar char="Ø"/>
            </a:pPr>
            <a:r>
              <a:rPr lang="sv-SE" sz="1800" b="1" dirty="0"/>
              <a:t>Industriutsläppsdirektivet (2010/75/EU) </a:t>
            </a:r>
            <a:r>
              <a:rPr lang="sv-SE" sz="1800" dirty="0"/>
              <a:t>berör främst gris och fjäderfäanläggningar som ska använda BAT (Best </a:t>
            </a:r>
            <a:r>
              <a:rPr lang="sv-SE" sz="1800" dirty="0" err="1"/>
              <a:t>available</a:t>
            </a:r>
            <a:r>
              <a:rPr lang="sv-SE" sz="1800" dirty="0"/>
              <a:t> </a:t>
            </a:r>
            <a:r>
              <a:rPr lang="sv-SE" sz="1800" dirty="0" err="1"/>
              <a:t>technique</a:t>
            </a:r>
            <a:r>
              <a:rPr lang="sv-SE" sz="1800" dirty="0"/>
              <a:t>)</a:t>
            </a:r>
          </a:p>
          <a:p>
            <a:pPr marL="285750" indent="-285750">
              <a:buFont typeface="Wingdings" panose="05000000000000000000" pitchFamily="2" charset="2"/>
              <a:buChar char="Ø"/>
            </a:pPr>
            <a:r>
              <a:rPr lang="sv-SE" sz="1800" b="1" dirty="0"/>
              <a:t>Europisk klimatlag </a:t>
            </a:r>
            <a:r>
              <a:rPr lang="sv-SE" sz="1800" dirty="0"/>
              <a:t>en del av gröna given. EU har antagit klimatmål som innebär att EU:s samlade utsläpp ska minska med 55 procent till 2030 jämfört med 1990.</a:t>
            </a:r>
          </a:p>
          <a:p>
            <a:pPr marL="285750" indent="-285750">
              <a:buFont typeface="Wingdings" panose="05000000000000000000" pitchFamily="2" charset="2"/>
              <a:buChar char="Ø"/>
            </a:pPr>
            <a:r>
              <a:rPr lang="sv-SE" sz="1800" b="1" dirty="0"/>
              <a:t>Klimatkonventionen och Parisavtalet </a:t>
            </a:r>
            <a:r>
              <a:rPr lang="sv-SE" sz="1800" dirty="0"/>
              <a:t>Det så kallade Parisavtalet är ett globalt klimatavtal kopplat till FN:s klimatkonvention UNFCCC, en global konvention om åtgärder för att förhindra klimatförändringar</a:t>
            </a:r>
          </a:p>
          <a:p>
            <a:pPr marL="285750" indent="-285750">
              <a:buFont typeface="Wingdings" panose="05000000000000000000" pitchFamily="2" charset="2"/>
              <a:buChar char="Ø"/>
            </a:pPr>
            <a:r>
              <a:rPr lang="sv-SE" sz="1800" b="1" dirty="0"/>
              <a:t>Konvention om långväga gränsöverskridande luftföroreningar </a:t>
            </a:r>
            <a:r>
              <a:rPr lang="sv-SE" sz="1800" dirty="0"/>
              <a:t>Denna konvention finns under FN-organet UNECE och anger högsta tillåtna utsläpp av långväga gränsöverskridande luftföroreningar i olika protokoll.</a:t>
            </a:r>
            <a:endParaRPr lang="sv-SE" sz="1800" b="1" dirty="0">
              <a:solidFill>
                <a:schemeClr val="tx1"/>
              </a:solidFill>
            </a:endParaRP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Greppa Näringen är ett kunskaps- och rådgivningsprojekt som riktar sig till:</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Lantbrukare, deras familjemedlemmar och anställda inom jordbruket</a:t>
            </a:r>
          </a:p>
          <a:p>
            <a:pPr marL="342900" lvl="0" indent="-342900">
              <a:lnSpc>
                <a:spcPct val="107000"/>
              </a:lnSpc>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Trädgårds- och hästnäringen, maskinstationer med verksamhet riktad till lantbruket</a:t>
            </a:r>
          </a:p>
          <a:p>
            <a:pPr marL="342900" lvl="0" indent="-342900">
              <a:lnSpc>
                <a:spcPct val="107000"/>
              </a:lnSpc>
              <a:spcAft>
                <a:spcPts val="800"/>
              </a:spcAft>
              <a:buFont typeface="Symbol" panose="05050102010706020507" pitchFamily="18" charset="2"/>
              <a:buChar char=""/>
            </a:pPr>
            <a:r>
              <a:rPr lang="sv-SE" sz="1800" kern="100" dirty="0">
                <a:effectLst/>
                <a:latin typeface="Aptos" panose="020B0004020202020204" pitchFamily="34" charset="0"/>
                <a:ea typeface="Aptos" panose="020B0004020202020204" pitchFamily="34" charset="0"/>
                <a:cs typeface="Times New Roman" panose="02020603050405020304" pitchFamily="18" charset="0"/>
              </a:rPr>
              <a:t>Rådgivare och kommunikatörer verksamma inom Strategisk plan för svensk jordbrukspolitik</a:t>
            </a:r>
          </a:p>
          <a:p>
            <a:pPr marL="0" lvl="0" indent="0">
              <a:lnSpc>
                <a:spcPct val="107000"/>
              </a:lnSpc>
              <a:spcAft>
                <a:spcPts val="800"/>
              </a:spcAft>
              <a:buFont typeface="Symbol" panose="05050102010706020507" pitchFamily="18" charset="2"/>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sv-SE"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9A7057A3-504D-DE0F-4E2F-BA6A288C0F17}"/>
              </a:ext>
            </a:extLst>
          </p:cNvPr>
          <p:cNvSpPr>
            <a:spLocks noGrp="1"/>
          </p:cNvSpPr>
          <p:nvPr>
            <p:ph type="sldNum" sz="quarter" idx="5"/>
          </p:nvPr>
        </p:nvSpPr>
        <p:spPr/>
        <p:txBody>
          <a:bodyPr/>
          <a:lstStyle/>
          <a:p>
            <a:fld id="{22521FCE-6D72-4AB3-8E96-3BFB2CB19148}" type="slidenum">
              <a:rPr lang="sv-SE" smtClean="0"/>
              <a:t>2</a:t>
            </a:fld>
            <a:endParaRPr lang="sv-SE"/>
          </a:p>
        </p:txBody>
      </p:sp>
    </p:spTree>
    <p:extLst>
      <p:ext uri="{BB962C8B-B14F-4D97-AF65-F5344CB8AC3E}">
        <p14:creationId xmlns:p14="http://schemas.microsoft.com/office/powerpoint/2010/main" val="272101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76546-51B4-25D0-AB3F-EED03E6187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92E6CFC-4D71-08E8-D9A4-EEBEB878694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D7841BF-DB7B-A6F4-A1F1-FD634A030A7E}"/>
              </a:ext>
            </a:extLst>
          </p:cNvPr>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grisgårdar,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grisgårdar där en växtnäringsbalans har beräknats nom Greppa Näringen. En lantbrukare med t ex 1 djurenhet per hektar kan försöka komma ner till medeltalet som är cirka 98 kg per hektar. Överskotten kan förklaras med inlagring/ exploatering av markens kvävepool men också av</a:t>
            </a:r>
            <a:r>
              <a:rPr lang="sv-SE" baseline="0" dirty="0"/>
              <a:t> förluster i from av nitratutlakning, ammoniakavgång och avgång av kvävgas och lustgas.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a:extLst>
              <a:ext uri="{FF2B5EF4-FFF2-40B4-BE49-F238E27FC236}">
                <a16:creationId xmlns:a16="http://schemas.microsoft.com/office/drawing/2014/main" id="{AE9A8756-D404-E1CB-78D6-B4C168B0A983}"/>
              </a:ext>
            </a:extLst>
          </p:cNvPr>
          <p:cNvSpPr>
            <a:spLocks noGrp="1"/>
          </p:cNvSpPr>
          <p:nvPr>
            <p:ph type="sldNum" sz="quarter" idx="5"/>
          </p:nvPr>
        </p:nvSpPr>
        <p:spPr/>
        <p:txBody>
          <a:bodyPr/>
          <a:lstStyle/>
          <a:p>
            <a:fld id="{22521FCE-6D72-4AB3-8E96-3BFB2CB19148}" type="slidenum">
              <a:rPr lang="sv-SE" smtClean="0"/>
              <a:t>12</a:t>
            </a:fld>
            <a:endParaRPr lang="sv-SE"/>
          </a:p>
        </p:txBody>
      </p:sp>
    </p:spTree>
    <p:extLst>
      <p:ext uri="{BB962C8B-B14F-4D97-AF65-F5344CB8AC3E}">
        <p14:creationId xmlns:p14="http://schemas.microsoft.com/office/powerpoint/2010/main" val="901618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ECF68-5752-72B5-4B80-869685A404F0}"/>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7A19B5D4-698B-1603-A757-E7BCFE6FFEE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E64562D-401C-8BED-7BBA-03F9C61D08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2026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845176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C8693-DD87-04E5-DE7F-9C8CFD1B6CAB}"/>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3E0E9550-E59F-C198-03F6-1DE2C132FE1D}"/>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EBFB0309-642F-8468-D9C4-BBCD7AA9AE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2026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1246013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solidFill>
                  <a:schemeClr val="tx2"/>
                </a:solidFill>
                <a:ea typeface="ＭＳ Ｐゴシック" panose="020B0600070205080204" pitchFamily="34" charset="-128"/>
              </a:rPr>
              <a:t>P-överskott vs. djurtäthet</a:t>
            </a:r>
            <a:endParaRPr lang="sv-SE" sz="1200" dirty="0">
              <a:solidFill>
                <a:schemeClr val="tx2"/>
              </a:solidFill>
            </a:endParaRPr>
          </a:p>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01F4-7159-2B24-CBB6-377F7E299630}"/>
            </a:ext>
          </a:extLst>
        </p:cNvPr>
        <p:cNvGrpSpPr/>
        <p:nvPr/>
      </p:nvGrpSpPr>
      <p:grpSpPr>
        <a:xfrm>
          <a:off x="0" y="0"/>
          <a:ext cx="0" cy="0"/>
          <a:chOff x="0" y="0"/>
          <a:chExt cx="0" cy="0"/>
        </a:xfrm>
      </p:grpSpPr>
      <p:sp>
        <p:nvSpPr>
          <p:cNvPr id="35842" name="Rectangle 2">
            <a:extLst>
              <a:ext uri="{FF2B5EF4-FFF2-40B4-BE49-F238E27FC236}">
                <a16:creationId xmlns:a16="http://schemas.microsoft.com/office/drawing/2014/main" id="{56C10EEE-59F2-189D-93E6-A0C223310B4F}"/>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54C304C5-4457-F36C-5668-74697ED74E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94081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40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B78E5-5106-D189-4729-D48EAB43976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84CED5-7F6A-A0AF-6736-DFFB936810D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73F0BAC-3EC2-D445-A2FA-0B5938ACD278}"/>
              </a:ext>
            </a:extLst>
          </p:cNvPr>
          <p:cNvSpPr>
            <a:spLocks noGrp="1"/>
          </p:cNvSpPr>
          <p:nvPr>
            <p:ph type="body" idx="1"/>
          </p:nvPr>
        </p:nvSpPr>
        <p:spPr/>
        <p:txBody>
          <a:bodyPr>
            <a:normAutofit fontScale="85000" lnSpcReduction="2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2023 var de totala växthusgasutsläppen från jordbrukssektorn 6,44 miljoner ton koldioxidekvivalenter vilket motsvarar 14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12 procent (0,9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2021 och 2022 ökade utsläppen med 1 procent (ca 0,06 miljoner ton koldioxidekvivalenter) det förklaras av en temporär uppgång.  </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a:extLst>
              <a:ext uri="{FF2B5EF4-FFF2-40B4-BE49-F238E27FC236}">
                <a16:creationId xmlns:a16="http://schemas.microsoft.com/office/drawing/2014/main" id="{2878448D-1793-373A-8CA9-B9BF6BBAD91F}"/>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09422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a:t>
            </a:r>
            <a:r>
              <a:rPr lang="sv-SE" baseline="0"/>
              <a:t>både lustgas </a:t>
            </a:r>
            <a:r>
              <a:rPr lang="sv-SE" baseline="0" dirty="0"/>
              <a:t>och koldioxid.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7528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21B5D-8341-13B0-3BC6-6BD5C9647F5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FFA0A7D-A3AF-F823-D8E0-36D6918540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80CE1CC-FE37-5D88-85D7-FD8F7F87F0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Miljömål, kort bakgrund: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Kväveutlakning</a:t>
            </a:r>
            <a:r>
              <a:rPr lang="sv-SE" dirty="0"/>
              <a:t> </a:t>
            </a:r>
            <a:r>
              <a:rPr lang="sv-SE" sz="1200" dirty="0"/>
              <a:t>Årligen utlakas i medeltal 16-18 kg kväve per hektar svensk åkermark. Av denna siffra är cirka 70 procent beroende på brukandet av jorden och resten är så kallad bakgrundsbelastning.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Ammoniakavgång</a:t>
            </a:r>
            <a:r>
              <a:rPr lang="sv-SE" dirty="0"/>
              <a:t> </a:t>
            </a:r>
            <a:r>
              <a:rPr lang="sv-SE" sz="1200" dirty="0"/>
              <a:t>Under 30 års-perioden 1990 till 2019 har de sammanlagda svenska ammoniakutsläppen minskat från cirka 60 000 ton till cirka 53 000 ton. Men Sverige når inte målet med utsläppsminskningarna och kraven kommer att bli högre framåt. Ungefär 90 procent av utsläppen kommer från lantbruk och då främst från lagring och spridning av stallgödsel</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Fosforförluster</a:t>
            </a:r>
            <a:r>
              <a:rPr lang="sv-SE" dirty="0"/>
              <a:t> </a:t>
            </a:r>
            <a:r>
              <a:rPr lang="sv-SE" sz="1200" dirty="0"/>
              <a:t>Årligen läcker i medeltal cirka 0,48 kg fosfor per hektar åkermark. Av det bedöms 75 - 80 procent bero på brukandet och resten är så kallat bakgrundsläckage.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b="1" dirty="0"/>
              <a:t>Läckage av växtskyddsmedel </a:t>
            </a:r>
            <a:r>
              <a:rPr lang="sv-SE" sz="1200" dirty="0" err="1"/>
              <a:t>växtskyddsmedel</a:t>
            </a:r>
            <a:r>
              <a:rPr lang="sv-SE" sz="1200" dirty="0"/>
              <a:t> som används i jordbruket kan läcka ut i våra vattendrag. När ämnena kommer ut i vattnet finns det en risk att de påverkar vattenlevande organismer. </a:t>
            </a:r>
          </a:p>
          <a:p>
            <a:pPr marL="171450" indent="-171450">
              <a:spcBef>
                <a:spcPts val="0"/>
              </a:spcBef>
              <a:buFont typeface="Wingdings" panose="05000000000000000000" pitchFamily="2" charset="2"/>
              <a:buChar char="Ø"/>
            </a:pPr>
            <a:r>
              <a:rPr lang="sv-SE" b="1" dirty="0"/>
              <a:t>Klimatgasutsläpp </a:t>
            </a:r>
            <a:r>
              <a:rPr lang="sv-SE" sz="1200" dirty="0"/>
              <a:t>enligt det klimatpolitiska ramverket från 2017 ska Sverige inte ha några nettoutsläpp av växthusgaser efter 2045. Efter 2045 ska utsläppen vara negativa. Innan 2045 finns det två etappmål, att till 2030 att minska utsläppen med 63 % jämfört mot 1990 och till 2040 minska med 75 %.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a:extLst>
              <a:ext uri="{FF2B5EF4-FFF2-40B4-BE49-F238E27FC236}">
                <a16:creationId xmlns:a16="http://schemas.microsoft.com/office/drawing/2014/main" id="{BBDE4171-3C4A-B8CD-7405-9EB294815AAF}"/>
              </a:ext>
            </a:extLst>
          </p:cNvPr>
          <p:cNvSpPr>
            <a:spLocks noGrp="1"/>
          </p:cNvSpPr>
          <p:nvPr>
            <p:ph type="sldNum" sz="quarter" idx="5"/>
          </p:nvPr>
        </p:nvSpPr>
        <p:spPr/>
        <p:txBody>
          <a:bodyPr/>
          <a:lstStyle/>
          <a:p>
            <a:fld id="{85DA1AB9-C287-4546-A1D5-CAEBFFC3D6C4}" type="slidenum">
              <a:rPr lang="sv-SE" smtClean="0"/>
              <a:t>3</a:t>
            </a:fld>
            <a:endParaRPr lang="sv-SE"/>
          </a:p>
        </p:txBody>
      </p:sp>
    </p:spTree>
    <p:extLst>
      <p:ext uri="{BB962C8B-B14F-4D97-AF65-F5344CB8AC3E}">
        <p14:creationId xmlns:p14="http://schemas.microsoft.com/office/powerpoint/2010/main" val="281393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25</a:t>
            </a:fld>
            <a:endParaRPr lang="sv-SE"/>
          </a:p>
        </p:txBody>
      </p:sp>
    </p:spTree>
    <p:extLst>
      <p:ext uri="{BB962C8B-B14F-4D97-AF65-F5344CB8AC3E}">
        <p14:creationId xmlns:p14="http://schemas.microsoft.com/office/powerpoint/2010/main" val="829381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Rådgivningen delas upp i moduler. En modul är ett antal rådgivningstimmar inom ett visst ämnesområde.</a:t>
            </a:r>
          </a:p>
          <a:p>
            <a:r>
              <a:rPr lang="sv-SE" sz="1200" dirty="0"/>
              <a:t>Förändringar och förbättringar måste få ta tid. Därför läggs det i Greppa Näringen stor vikt vid att återkomma och följa upp råden som ges</a:t>
            </a:r>
          </a:p>
          <a:p>
            <a:endParaRPr lang="sv-SE" sz="1200" dirty="0"/>
          </a:p>
          <a:p>
            <a:endParaRPr lang="sv-SE" dirty="0"/>
          </a:p>
        </p:txBody>
      </p:sp>
      <p:sp>
        <p:nvSpPr>
          <p:cNvPr id="4" name="Platshållare för bildnummer 3"/>
          <p:cNvSpPr>
            <a:spLocks noGrp="1"/>
          </p:cNvSpPr>
          <p:nvPr>
            <p:ph type="sldNum" sz="quarter" idx="5"/>
          </p:nvPr>
        </p:nvSpPr>
        <p:spPr/>
        <p:txBody>
          <a:bodyPr/>
          <a:lstStyle/>
          <a:p>
            <a:fld id="{85DA1AB9-C287-4546-A1D5-CAEBFFC3D6C4}" type="slidenum">
              <a:rPr lang="sv-SE" smtClean="0"/>
              <a:t>4</a:t>
            </a:fld>
            <a:endParaRPr lang="sv-SE"/>
          </a:p>
        </p:txBody>
      </p:sp>
    </p:spTree>
    <p:extLst>
      <p:ext uri="{BB962C8B-B14F-4D97-AF65-F5344CB8AC3E}">
        <p14:creationId xmlns:p14="http://schemas.microsoft.com/office/powerpoint/2010/main" val="3535228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dirty="0"/>
              <a:t>Huvudmålgruppen för enskild rådgivning är lantbrukare i hela Sverige med mer än 50 hektar eller 25 djurenheter.</a:t>
            </a:r>
          </a:p>
          <a:p>
            <a:pPr eaLnBrk="1" hangingPunct="1"/>
            <a:endParaRPr lang="sv-SE" dirty="0"/>
          </a:p>
          <a:p>
            <a:pPr eaLnBrk="1" hangingPunct="1"/>
            <a:r>
              <a:rPr lang="sv-SE" baseline="0" dirty="0"/>
              <a:t>Alla lantbrukare får vara med på de gruppaktiviteter Greppa Näringen ordnar, oavsett produktionsinriktning och storlek. </a:t>
            </a:r>
            <a:endParaRPr lang="sv-SE" dirty="0"/>
          </a:p>
          <a:p>
            <a:endParaRPr lang="sv-SE" dirty="0"/>
          </a:p>
        </p:txBody>
      </p:sp>
      <p:sp>
        <p:nvSpPr>
          <p:cNvPr id="4" name="Platshållare för bildnummer 3"/>
          <p:cNvSpPr>
            <a:spLocks noGrp="1"/>
          </p:cNvSpPr>
          <p:nvPr>
            <p:ph type="sldNum" sz="quarter" idx="10"/>
          </p:nvPr>
        </p:nvSpPr>
        <p:spPr/>
        <p:txBody>
          <a:bodyPr/>
          <a:lstStyle/>
          <a:p>
            <a:fld id="{4105B6C9-1310-4DEB-95DA-136FFB37B1A8}" type="slidenum">
              <a:rPr lang="sv-SE" smtClean="0"/>
              <a:t>5</a:t>
            </a:fld>
            <a:endParaRPr lang="sv-SE"/>
          </a:p>
        </p:txBody>
      </p:sp>
    </p:spTree>
    <p:extLst>
      <p:ext uri="{BB962C8B-B14F-4D97-AF65-F5344CB8AC3E}">
        <p14:creationId xmlns:p14="http://schemas.microsoft.com/office/powerpoint/2010/main" val="273669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DCBB-DF29-09EF-A73D-94305EEAE1F5}"/>
            </a:ext>
          </a:extLst>
        </p:cNvPr>
        <p:cNvGrpSpPr/>
        <p:nvPr/>
      </p:nvGrpSpPr>
      <p:grpSpPr>
        <a:xfrm>
          <a:off x="0" y="0"/>
          <a:ext cx="0" cy="0"/>
          <a:chOff x="0" y="0"/>
          <a:chExt cx="0" cy="0"/>
        </a:xfrm>
      </p:grpSpPr>
      <p:sp>
        <p:nvSpPr>
          <p:cNvPr id="18433" name="Rectangle 7">
            <a:extLst>
              <a:ext uri="{FF2B5EF4-FFF2-40B4-BE49-F238E27FC236}">
                <a16:creationId xmlns:a16="http://schemas.microsoft.com/office/drawing/2014/main" id="{D132EB5D-31DC-D6DD-D0E5-3A5C45605A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100">
                <a:solidFill>
                  <a:srgbClr val="667366"/>
                </a:solidFill>
                <a:latin typeface="Arial" panose="020B0604020202020204" pitchFamily="34" charset="0"/>
                <a:ea typeface="ＭＳ Ｐゴシック" panose="020B0600070205080204" pitchFamily="34" charset="-128"/>
              </a:defRPr>
            </a:lvl1pPr>
            <a:lvl2pPr marL="742950" indent="-285750">
              <a:defRPr sz="1100">
                <a:solidFill>
                  <a:srgbClr val="667366"/>
                </a:solidFill>
                <a:latin typeface="Arial" panose="020B0604020202020204" pitchFamily="34" charset="0"/>
                <a:ea typeface="ＭＳ Ｐゴシック" panose="020B0600070205080204" pitchFamily="34" charset="-128"/>
              </a:defRPr>
            </a:lvl2pPr>
            <a:lvl3pPr marL="1143000" indent="-228600">
              <a:defRPr sz="1100">
                <a:solidFill>
                  <a:srgbClr val="667366"/>
                </a:solidFill>
                <a:latin typeface="Arial" panose="020B0604020202020204" pitchFamily="34" charset="0"/>
                <a:ea typeface="ＭＳ Ｐゴシック" panose="020B0600070205080204" pitchFamily="34" charset="-128"/>
              </a:defRPr>
            </a:lvl3pPr>
            <a:lvl4pPr marL="1600200" indent="-228600">
              <a:defRPr sz="1100">
                <a:solidFill>
                  <a:srgbClr val="667366"/>
                </a:solidFill>
                <a:latin typeface="Arial" panose="020B0604020202020204" pitchFamily="34" charset="0"/>
                <a:ea typeface="ＭＳ Ｐゴシック" panose="020B0600070205080204" pitchFamily="34" charset="-128"/>
              </a:defRPr>
            </a:lvl4pPr>
            <a:lvl5pPr marL="2057400" indent="-228600">
              <a:defRPr sz="1100">
                <a:solidFill>
                  <a:srgbClr val="667366"/>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100">
                <a:solidFill>
                  <a:srgbClr val="667366"/>
                </a:solidFill>
                <a:latin typeface="Arial" panose="020B0604020202020204" pitchFamily="34" charset="0"/>
                <a:ea typeface="ＭＳ Ｐゴシック" panose="020B0600070205080204" pitchFamily="34" charset="-128"/>
              </a:defRPr>
            </a:lvl9pPr>
          </a:lstStyle>
          <a:p>
            <a:pPr algn="r" eaLnBrk="1" hangingPunct="1"/>
            <a:fld id="{DF2B8380-11EA-3E4A-8586-DDAC4BFB12F3}" type="slidenum">
              <a:rPr lang="en-US" altLang="en-US" sz="1200">
                <a:solidFill>
                  <a:schemeClr val="tx1"/>
                </a:solidFill>
              </a:rPr>
              <a:pPr algn="r" eaLnBrk="1" hangingPunct="1"/>
              <a:t>6</a:t>
            </a:fld>
            <a:endParaRPr lang="en-US" altLang="en-US" sz="1200">
              <a:solidFill>
                <a:schemeClr val="tx1"/>
              </a:solidFill>
            </a:endParaRPr>
          </a:p>
        </p:txBody>
      </p:sp>
      <p:sp>
        <p:nvSpPr>
          <p:cNvPr id="18434" name="Rectangle 2">
            <a:extLst>
              <a:ext uri="{FF2B5EF4-FFF2-40B4-BE49-F238E27FC236}">
                <a16:creationId xmlns:a16="http://schemas.microsoft.com/office/drawing/2014/main" id="{FC035971-180A-B499-3352-2C02143C5A79}"/>
              </a:ext>
            </a:extLst>
          </p:cNvPr>
          <p:cNvSpPr>
            <a:spLocks noGrp="1" noRot="1" noChangeAspect="1" noChangeArrowheads="1" noTextEdit="1"/>
          </p:cNvSpPr>
          <p:nvPr>
            <p:ph type="sldImg"/>
          </p:nvPr>
        </p:nvSpPr>
        <p:spPr/>
      </p:sp>
      <p:sp>
        <p:nvSpPr>
          <p:cNvPr id="18435" name="Rectangle 3">
            <a:extLst>
              <a:ext uri="{FF2B5EF4-FFF2-40B4-BE49-F238E27FC236}">
                <a16:creationId xmlns:a16="http://schemas.microsoft.com/office/drawing/2014/main" id="{2FA5C269-95A9-89CD-D671-4EE8EE66C2E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76524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49733-9C4A-B17A-D6B5-8AA11BB1884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9C07E35-7C8F-426D-07C5-37950470184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497494B-6718-62F2-CD9D-CE80422A269E}"/>
              </a:ext>
            </a:extLst>
          </p:cNvPr>
          <p:cNvSpPr>
            <a:spLocks noGrp="1"/>
          </p:cNvSpPr>
          <p:nvPr>
            <p:ph type="body" idx="1"/>
          </p:nvPr>
        </p:nvSpPr>
        <p:spPr/>
        <p:txBody>
          <a:bodyPr/>
          <a:lstStyle/>
          <a:p>
            <a:r>
              <a:rPr lang="sv-SE" sz="1200" b="1" i="0" kern="1200" dirty="0">
                <a:solidFill>
                  <a:schemeClr val="tx1"/>
                </a:solidFill>
                <a:effectLst/>
                <a:latin typeface="+mn-lt"/>
                <a:ea typeface="+mn-ea"/>
                <a:cs typeface="+mn-cs"/>
              </a:rPr>
              <a:t>De sex hållbarhetsområdena inom hållbarhetsanalysen är:</a:t>
            </a: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-Övergödning</a:t>
            </a:r>
          </a:p>
          <a:p>
            <a:r>
              <a:rPr lang="sv-SE" sz="1200" b="0" i="0" kern="1200" dirty="0">
                <a:solidFill>
                  <a:schemeClr val="tx1"/>
                </a:solidFill>
                <a:effectLst/>
                <a:latin typeface="+mn-lt"/>
                <a:ea typeface="+mn-ea"/>
                <a:cs typeface="+mn-cs"/>
              </a:rPr>
              <a:t>-Markhälsa</a:t>
            </a:r>
          </a:p>
          <a:p>
            <a:r>
              <a:rPr lang="sv-SE" sz="1200" b="0" i="0" kern="1200" dirty="0">
                <a:solidFill>
                  <a:schemeClr val="tx1"/>
                </a:solidFill>
                <a:effectLst/>
                <a:latin typeface="+mn-lt"/>
                <a:ea typeface="+mn-ea"/>
                <a:cs typeface="+mn-cs"/>
              </a:rPr>
              <a:t>-Växtskydd</a:t>
            </a:r>
          </a:p>
          <a:p>
            <a:r>
              <a:rPr lang="sv-SE" sz="1200" b="0" i="0" kern="1200" dirty="0">
                <a:solidFill>
                  <a:schemeClr val="tx1"/>
                </a:solidFill>
                <a:effectLst/>
                <a:latin typeface="+mn-lt"/>
                <a:ea typeface="+mn-ea"/>
                <a:cs typeface="+mn-cs"/>
              </a:rPr>
              <a:t>-Biologisk mångfald</a:t>
            </a:r>
          </a:p>
          <a:p>
            <a:r>
              <a:rPr lang="sv-SE" sz="1200" b="0" i="0" kern="1200" dirty="0">
                <a:solidFill>
                  <a:schemeClr val="tx1"/>
                </a:solidFill>
                <a:effectLst/>
                <a:latin typeface="+mn-lt"/>
                <a:ea typeface="+mn-ea"/>
                <a:cs typeface="+mn-cs"/>
              </a:rPr>
              <a:t>-Klimat</a:t>
            </a:r>
          </a:p>
          <a:p>
            <a:r>
              <a:rPr lang="sv-SE" sz="1200" b="0" i="0" kern="1200" dirty="0">
                <a:solidFill>
                  <a:schemeClr val="tx1"/>
                </a:solidFill>
                <a:effectLst/>
                <a:latin typeface="+mn-lt"/>
                <a:ea typeface="+mn-ea"/>
                <a:cs typeface="+mn-cs"/>
              </a:rPr>
              <a:t>-Energi</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Hållbarhetsanalysen är en rådgivning inom Greppa Näringen med syfte att ge lantbrukaren en nulägesanalys av hur hållbar gården är med avseende på de sex indikatorområden som ingår. Rådgivningen ska resultera i att hitta de viktigaste områdena att jobba vidare med för gården, men också att visa på vad som är bra på gården.</a:t>
            </a:r>
          </a:p>
          <a:p>
            <a:endParaRPr lang="sv-SE" dirty="0"/>
          </a:p>
        </p:txBody>
      </p:sp>
      <p:sp>
        <p:nvSpPr>
          <p:cNvPr id="4" name="Platshållare för bildnummer 3">
            <a:extLst>
              <a:ext uri="{FF2B5EF4-FFF2-40B4-BE49-F238E27FC236}">
                <a16:creationId xmlns:a16="http://schemas.microsoft.com/office/drawing/2014/main" id="{C391C47D-E39C-D0E6-B6F7-8C95C66D64A8}"/>
              </a:ext>
            </a:extLst>
          </p:cNvPr>
          <p:cNvSpPr>
            <a:spLocks noGrp="1"/>
          </p:cNvSpPr>
          <p:nvPr>
            <p:ph type="sldNum" sz="quarter" idx="5"/>
          </p:nvPr>
        </p:nvSpPr>
        <p:spPr/>
        <p:txBody>
          <a:bodyPr/>
          <a:lstStyle/>
          <a:p>
            <a:fld id="{85DA1AB9-C287-4546-A1D5-CAEBFFC3D6C4}" type="slidenum">
              <a:rPr lang="sv-SE" smtClean="0"/>
              <a:t>7</a:t>
            </a:fld>
            <a:endParaRPr lang="sv-SE"/>
          </a:p>
        </p:txBody>
      </p:sp>
    </p:spTree>
    <p:extLst>
      <p:ext uri="{BB962C8B-B14F-4D97-AF65-F5344CB8AC3E}">
        <p14:creationId xmlns:p14="http://schemas.microsoft.com/office/powerpoint/2010/main" val="354807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159FE-19B4-7422-9D21-46A4E03A30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2A29F8D-421F-094C-5A57-54CF7C7F6D6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C93D49-926B-4C6A-C8CB-8E3895311B66}"/>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0C29C3C6-FE42-C6C4-58F9-39F97940DBC8}"/>
              </a:ext>
            </a:extLst>
          </p:cNvPr>
          <p:cNvSpPr>
            <a:spLocks noGrp="1"/>
          </p:cNvSpPr>
          <p:nvPr>
            <p:ph type="sldNum" sz="quarter" idx="5"/>
          </p:nvPr>
        </p:nvSpPr>
        <p:spPr/>
        <p:txBody>
          <a:bodyPr/>
          <a:lstStyle/>
          <a:p>
            <a:fld id="{22521FCE-6D72-4AB3-8E96-3BFB2CB19148}" type="slidenum">
              <a:rPr lang="sv-SE" smtClean="0"/>
              <a:t>8</a:t>
            </a:fld>
            <a:endParaRPr lang="sv-SE"/>
          </a:p>
        </p:txBody>
      </p:sp>
    </p:spTree>
    <p:extLst>
      <p:ext uri="{BB962C8B-B14F-4D97-AF65-F5344CB8AC3E}">
        <p14:creationId xmlns:p14="http://schemas.microsoft.com/office/powerpoint/2010/main" val="239108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EB134-4135-92A3-CC82-9A6E33C8013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3774118-E7AD-D561-DE92-D0DF70CA946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B716BB-6F6A-B51C-C720-2B3F6361511D}"/>
              </a:ext>
            </a:extLst>
          </p:cNvPr>
          <p:cNvSpPr>
            <a:spLocks noGrp="1"/>
          </p:cNvSpPr>
          <p:nvPr>
            <p:ph type="body" idx="1"/>
          </p:nvPr>
        </p:nvSpPr>
        <p:spPr/>
        <p:txBody>
          <a:bodyPr/>
          <a:lstStyle/>
          <a:p>
            <a:pPr lvl="0"/>
            <a:r>
              <a:rPr lang="sv-SE" sz="1200" b="1" kern="1200" dirty="0">
                <a:solidFill>
                  <a:schemeClr val="tx1"/>
                </a:solidFill>
                <a:effectLst/>
                <a:latin typeface="+mn-lt"/>
                <a:ea typeface="+mn-ea"/>
                <a:cs typeface="+mn-cs"/>
              </a:rPr>
              <a:t>Övergödning, vilka indikatorer beskriver området?</a:t>
            </a:r>
            <a:endParaRPr lang="sv-SE" sz="1200" kern="1200" dirty="0">
              <a:solidFill>
                <a:schemeClr val="tx1"/>
              </a:solidFill>
              <a:effectLst/>
              <a:latin typeface="+mn-lt"/>
              <a:ea typeface="+mn-ea"/>
              <a:cs typeface="+mn-cs"/>
            </a:endParaRPr>
          </a:p>
          <a:p>
            <a:pPr lvl="0"/>
            <a:r>
              <a:rPr lang="sv-SE" sz="1200" b="0" kern="1200" dirty="0">
                <a:solidFill>
                  <a:schemeClr val="tx1"/>
                </a:solidFill>
                <a:effectLst/>
                <a:latin typeface="+mn-lt"/>
                <a:ea typeface="+mn-ea"/>
                <a:cs typeface="+mn-cs"/>
              </a:rPr>
              <a:t>Överskott av kväve och fosfor </a:t>
            </a:r>
            <a:r>
              <a:rPr lang="sv-SE" sz="1200" kern="1200" dirty="0">
                <a:solidFill>
                  <a:schemeClr val="tx1"/>
                </a:solidFill>
                <a:effectLst/>
                <a:latin typeface="+mn-lt"/>
                <a:ea typeface="+mn-ea"/>
                <a:cs typeface="+mn-cs"/>
              </a:rPr>
              <a:t>i växtnäringsbalansen. Gårdens siffror tas från dokumentationen från senaste Greppa Näringen beräkningen i Vera.</a:t>
            </a:r>
          </a:p>
          <a:p>
            <a:endParaRPr lang="sv-SE" dirty="0"/>
          </a:p>
          <a:p>
            <a:r>
              <a:rPr lang="sv-SE" b="1" dirty="0"/>
              <a:t>Överskotten ökar med ökad djurtäthet på mjölkgårdar,</a:t>
            </a:r>
            <a:r>
              <a:rPr lang="sv-SE" b="1" baseline="0" dirty="0"/>
              <a:t> m</a:t>
            </a:r>
            <a:r>
              <a:rPr lang="sv-SE" b="1" dirty="0"/>
              <a:t>en variationen är stor</a:t>
            </a:r>
            <a:r>
              <a:rPr lang="sv-SE" b="0" dirty="0"/>
              <a:t>.</a:t>
            </a:r>
            <a:r>
              <a:rPr lang="sv-SE" dirty="0"/>
              <a:t> </a:t>
            </a:r>
          </a:p>
          <a:p>
            <a:r>
              <a:rPr lang="sv-SE" dirty="0"/>
              <a:t>Bilden visar överskott av kväve för konventionella mjölkgårdar där en växtnäringsbalans har beräknats inom Greppa Näringen. En lantbrukare med till exempel 1 djurenhet per hektar bör försöka komma ner till medeltalet som är cirka 130 kg per hektar.  Överskotten kan förklaras med inlagring/ exploatering av markens kvävepool men också av</a:t>
            </a:r>
            <a:r>
              <a:rPr lang="sv-SE" baseline="0" dirty="0"/>
              <a:t> </a:t>
            </a:r>
            <a:r>
              <a:rPr lang="sv-SE" b="1" baseline="0" dirty="0"/>
              <a:t>förluster i from av ammoniakavgång, nitratutlakning, och avgång av kvävgas och lustgas. </a:t>
            </a:r>
            <a:endParaRPr lang="sv-SE" b="1"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a:extLst>
              <a:ext uri="{FF2B5EF4-FFF2-40B4-BE49-F238E27FC236}">
                <a16:creationId xmlns:a16="http://schemas.microsoft.com/office/drawing/2014/main" id="{B2F691C0-93FA-A7D2-2085-EF91AC09C683}"/>
              </a:ext>
            </a:extLst>
          </p:cNvPr>
          <p:cNvSpPr>
            <a:spLocks noGrp="1"/>
          </p:cNvSpPr>
          <p:nvPr>
            <p:ph type="sldNum" sz="quarter" idx="5"/>
          </p:nvPr>
        </p:nvSpPr>
        <p:spPr/>
        <p:txBody>
          <a:bodyPr/>
          <a:lstStyle/>
          <a:p>
            <a:fld id="{22521FCE-6D72-4AB3-8E96-3BFB2CB19148}" type="slidenum">
              <a:rPr lang="sv-SE" smtClean="0"/>
              <a:t>10</a:t>
            </a:fld>
            <a:endParaRPr lang="sv-SE"/>
          </a:p>
        </p:txBody>
      </p:sp>
    </p:spTree>
    <p:extLst>
      <p:ext uri="{BB962C8B-B14F-4D97-AF65-F5344CB8AC3E}">
        <p14:creationId xmlns:p14="http://schemas.microsoft.com/office/powerpoint/2010/main" val="2653216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BB777-FD67-BFD0-53D7-533CDA80603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A6E716-9992-881C-5F11-40E3052342F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AC4E1A5-A212-BFBC-A2C2-B982848F98F9}"/>
              </a:ext>
            </a:extLst>
          </p:cNvPr>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nötköttsgårdar där en växtnäringsbalans har beräknats inom Greppa Näringen. En lantbrukare med till exempel 0,5 djurenheter per hektar bör försöka komma ner till medeltalet som är cirka 85 kg per hektar. Överskotten kan förklaras med inlagring/ exploatering av markens kvävepool men också av</a:t>
            </a:r>
            <a:r>
              <a:rPr lang="sv-SE" baseline="0" dirty="0"/>
              <a:t> förluster i from av ammoniakavgång, nitratutlakning och avgång av kvävgas och lustgas. </a:t>
            </a:r>
            <a:endParaRPr lang="sv-SE"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a:extLst>
              <a:ext uri="{FF2B5EF4-FFF2-40B4-BE49-F238E27FC236}">
                <a16:creationId xmlns:a16="http://schemas.microsoft.com/office/drawing/2014/main" id="{F96AB5A3-73CC-5D56-2958-D59FD0D6AF4E}"/>
              </a:ext>
            </a:extLst>
          </p:cNvPr>
          <p:cNvSpPr>
            <a:spLocks noGrp="1"/>
          </p:cNvSpPr>
          <p:nvPr>
            <p:ph type="sldNum" sz="quarter" idx="5"/>
          </p:nvPr>
        </p:nvSpPr>
        <p:spPr/>
        <p:txBody>
          <a:bodyPr/>
          <a:lstStyle/>
          <a:p>
            <a:fld id="{22521FCE-6D72-4AB3-8E96-3BFB2CB19148}" type="slidenum">
              <a:rPr lang="sv-SE" smtClean="0"/>
              <a:t>11</a:t>
            </a:fld>
            <a:endParaRPr lang="sv-SE"/>
          </a:p>
        </p:txBody>
      </p:sp>
    </p:spTree>
    <p:extLst>
      <p:ext uri="{BB962C8B-B14F-4D97-AF65-F5344CB8AC3E}">
        <p14:creationId xmlns:p14="http://schemas.microsoft.com/office/powerpoint/2010/main" val="18936731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9568"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11" name="Logotyp EU" descr="Logotyp EU. Medfinansieras av Europeiska unionen.">
            <a:extLst>
              <a:ext uri="{FF2B5EF4-FFF2-40B4-BE49-F238E27FC236}">
                <a16:creationId xmlns:a16="http://schemas.microsoft.com/office/drawing/2014/main" id="{6F574745-F4AC-4A13-ACF7-0F8DA7EE73F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normAutofit/>
          </a:bodyPr>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50029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norm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75712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608000" cy="3888000"/>
          </a:xfrm>
        </p:spPr>
        <p:txBody>
          <a:bodyPr>
            <a:normAutofit/>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80800" y="2315275"/>
            <a:ext cx="4608000" cy="3888000"/>
          </a:xfrm>
        </p:spPr>
        <p:txBody>
          <a:bodyPr>
            <a:normAutofit/>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80800" y="757443"/>
            <a:ext cx="8352000" cy="1219263"/>
          </a:xfrm>
        </p:spPr>
        <p:txBody>
          <a:bodyPr anchor="b" anchorCtr="0">
            <a:norm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50061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7" y="3186260"/>
            <a:ext cx="4608000" cy="3023470"/>
          </a:xfrm>
        </p:spPr>
        <p:txBody>
          <a:bodyPr>
            <a:normAutofit/>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80800" y="3186260"/>
            <a:ext cx="4608000" cy="3023470"/>
          </a:xfrm>
        </p:spPr>
        <p:txBody>
          <a:bodyPr>
            <a:normAutofit/>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80799" y="757443"/>
            <a:ext cx="8352000" cy="1219263"/>
          </a:xfrm>
        </p:spPr>
        <p:txBody>
          <a:bodyPr anchor="b" anchorCtr="0">
            <a:normAutofit/>
          </a:bodyPr>
          <a:lstStyle>
            <a:lvl1pPr>
              <a:defRPr sz="3600">
                <a:solidFill>
                  <a:schemeClr val="tx2"/>
                </a:solidFill>
              </a:defRPr>
            </a:lvl1pPr>
          </a:lstStyle>
          <a:p>
            <a:r>
              <a:rPr lang="sv-SE" dirty="0"/>
              <a:t>Klicka här för att lägga till rubrik, max två rader</a:t>
            </a:r>
          </a:p>
        </p:txBody>
      </p:sp>
      <p:sp>
        <p:nvSpPr>
          <p:cNvPr id="3" name="Platshållare för text 2">
            <a:extLst>
              <a:ext uri="{FF2B5EF4-FFF2-40B4-BE49-F238E27FC236}">
                <a16:creationId xmlns:a16="http://schemas.microsoft.com/office/drawing/2014/main" id="{C8711B87-1268-068F-EF85-39E2B85B42CB}"/>
              </a:ext>
            </a:extLst>
          </p:cNvPr>
          <p:cNvSpPr>
            <a:spLocks noGrp="1"/>
          </p:cNvSpPr>
          <p:nvPr>
            <p:ph type="body" sz="quarter" idx="18" hasCustomPrompt="1"/>
          </p:nvPr>
        </p:nvSpPr>
        <p:spPr>
          <a:xfrm>
            <a:off x="1180800" y="2360427"/>
            <a:ext cx="4608000" cy="746145"/>
          </a:xfrm>
        </p:spPr>
        <p:txBody>
          <a:bodyPr rIns="144000" anchor="t" anchorCtr="0">
            <a:normAutofit/>
          </a:bodyPr>
          <a:lstStyle>
            <a:lvl1pPr>
              <a:buClr>
                <a:schemeClr val="tx2"/>
              </a:buClr>
              <a:buFont typeface="Arial" panose="020B0604020202020204" pitchFamily="34" charset="0"/>
              <a:buNone/>
              <a:defRPr lang="sv-SE" sz="2200" b="1" kern="1200" baseline="0" dirty="0" smtClean="0">
                <a:solidFill>
                  <a:schemeClr val="tx2"/>
                </a:solidFill>
                <a:latin typeface="+mn-lt"/>
                <a:ea typeface="+mn-ea"/>
                <a:cs typeface="+mn-cs"/>
              </a:defRPr>
            </a:lvl1pPr>
            <a:lvl2pPr>
              <a:defRPr lang="sv-SE" sz="2200" kern="1200" baseline="0" dirty="0" smtClean="0">
                <a:solidFill>
                  <a:schemeClr val="tx2"/>
                </a:solidFill>
                <a:latin typeface="+mn-lt"/>
                <a:ea typeface="+mn-ea"/>
                <a:cs typeface="+mn-cs"/>
              </a:defRPr>
            </a:lvl2pPr>
            <a:lvl3pPr>
              <a:defRPr lang="sv-SE" sz="2200" kern="1200" baseline="0" dirty="0" smtClean="0">
                <a:solidFill>
                  <a:schemeClr val="tx2"/>
                </a:solidFill>
                <a:latin typeface="+mn-lt"/>
                <a:ea typeface="+mn-ea"/>
                <a:cs typeface="+mn-cs"/>
              </a:defRPr>
            </a:lvl3pPr>
            <a:lvl4pPr>
              <a:defRPr lang="sv-SE" sz="2200" kern="1200" baseline="0" dirty="0" smtClean="0">
                <a:solidFill>
                  <a:schemeClr val="tx2"/>
                </a:solidFill>
                <a:latin typeface="+mn-lt"/>
                <a:ea typeface="+mn-ea"/>
                <a:cs typeface="+mn-cs"/>
              </a:defRPr>
            </a:lvl4pPr>
            <a:lvl5pPr>
              <a:defRPr lang="sv-SE" sz="2200" kern="1200" baseline="0" dirty="0">
                <a:solidFill>
                  <a:schemeClr val="tx2"/>
                </a:solidFill>
                <a:latin typeface="+mn-lt"/>
                <a:ea typeface="+mn-ea"/>
                <a:cs typeface="+mn-cs"/>
              </a:defRPr>
            </a:lvl5pPr>
          </a:lstStyle>
          <a:p>
            <a:pPr lvl="0"/>
            <a:r>
              <a:rPr lang="sv-SE" dirty="0"/>
              <a:t>Klicka här för att lägga in din rubrik</a:t>
            </a:r>
          </a:p>
        </p:txBody>
      </p:sp>
      <p:sp>
        <p:nvSpPr>
          <p:cNvPr id="5" name="Platshållare för text 2">
            <a:extLst>
              <a:ext uri="{FF2B5EF4-FFF2-40B4-BE49-F238E27FC236}">
                <a16:creationId xmlns:a16="http://schemas.microsoft.com/office/drawing/2014/main" id="{07C15FA0-6C99-1740-3B68-B271003048A9}"/>
              </a:ext>
            </a:extLst>
          </p:cNvPr>
          <p:cNvSpPr>
            <a:spLocks noGrp="1"/>
          </p:cNvSpPr>
          <p:nvPr>
            <p:ph type="body" sz="quarter" idx="19" hasCustomPrompt="1"/>
          </p:nvPr>
        </p:nvSpPr>
        <p:spPr>
          <a:xfrm>
            <a:off x="6243958" y="2360429"/>
            <a:ext cx="4608000" cy="746145"/>
          </a:xfrm>
        </p:spPr>
        <p:txBody>
          <a:bodyPr rIns="144000" anchor="t" anchorCtr="0">
            <a:normAutofit/>
          </a:bodyPr>
          <a:lstStyle>
            <a:lvl1pPr>
              <a:buClr>
                <a:schemeClr val="tx2"/>
              </a:buClr>
              <a:buFont typeface="Arial" panose="020B0604020202020204" pitchFamily="34" charset="0"/>
              <a:buNone/>
              <a:defRPr lang="sv-SE" sz="2200" b="1" kern="1200" baseline="0" dirty="0" smtClean="0">
                <a:solidFill>
                  <a:schemeClr val="tx2"/>
                </a:solidFill>
                <a:latin typeface="+mn-lt"/>
                <a:ea typeface="+mn-ea"/>
                <a:cs typeface="+mn-cs"/>
              </a:defRPr>
            </a:lvl1pPr>
            <a:lvl2pPr>
              <a:defRPr lang="sv-SE" sz="2200" kern="1200" baseline="0" dirty="0" smtClean="0">
                <a:solidFill>
                  <a:schemeClr val="tx2"/>
                </a:solidFill>
                <a:latin typeface="+mn-lt"/>
                <a:ea typeface="+mn-ea"/>
                <a:cs typeface="+mn-cs"/>
              </a:defRPr>
            </a:lvl2pPr>
            <a:lvl3pPr>
              <a:defRPr lang="sv-SE" sz="2200" kern="1200" baseline="0" dirty="0" smtClean="0">
                <a:solidFill>
                  <a:schemeClr val="tx2"/>
                </a:solidFill>
                <a:latin typeface="+mn-lt"/>
                <a:ea typeface="+mn-ea"/>
                <a:cs typeface="+mn-cs"/>
              </a:defRPr>
            </a:lvl3pPr>
            <a:lvl4pPr>
              <a:defRPr lang="sv-SE" sz="2200" kern="1200" baseline="0" dirty="0" smtClean="0">
                <a:solidFill>
                  <a:schemeClr val="tx2"/>
                </a:solidFill>
                <a:latin typeface="+mn-lt"/>
                <a:ea typeface="+mn-ea"/>
                <a:cs typeface="+mn-cs"/>
              </a:defRPr>
            </a:lvl4pPr>
            <a:lvl5pPr>
              <a:defRPr lang="sv-SE" sz="2200" kern="1200" baseline="0" dirty="0">
                <a:solidFill>
                  <a:schemeClr val="tx2"/>
                </a:solidFill>
                <a:latin typeface="+mn-lt"/>
                <a:ea typeface="+mn-ea"/>
                <a:cs typeface="+mn-cs"/>
              </a:defRPr>
            </a:lvl5pPr>
          </a:lstStyle>
          <a:p>
            <a:pPr lvl="0"/>
            <a:r>
              <a:rPr lang="sv-SE" dirty="0"/>
              <a:t>Klicka här för att lägga in din rubrik</a:t>
            </a:r>
          </a:p>
        </p:txBody>
      </p:sp>
    </p:spTree>
    <p:extLst>
      <p:ext uri="{BB962C8B-B14F-4D97-AF65-F5344CB8AC3E}">
        <p14:creationId xmlns:p14="http://schemas.microsoft.com/office/powerpoint/2010/main" val="3590034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608000" cy="3894456"/>
          </a:xfrm>
        </p:spPr>
        <p:txBody>
          <a:bodyPr>
            <a:normAutofit/>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80800" y="2315275"/>
            <a:ext cx="4608000" cy="3894456"/>
          </a:xfrm>
        </p:spPr>
        <p:txBody>
          <a:bodyPr>
            <a:normAutofit/>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80800" y="757443"/>
            <a:ext cx="8112941" cy="1219263"/>
          </a:xfrm>
        </p:spPr>
        <p:txBody>
          <a:bodyPr anchor="b" anchorCtr="0">
            <a:normAutofit/>
          </a:bodyPr>
          <a:lstStyle>
            <a:lvl1pPr>
              <a:defRPr sz="3600">
                <a:solidFill>
                  <a:schemeClr val="tx2"/>
                </a:solidFill>
              </a:defRPr>
            </a:lvl1pPr>
          </a:lstStyle>
          <a:p>
            <a:r>
              <a:rPr lang="sv-SE" dirty="0"/>
              <a:t>Klicka här för att lägga till rubrik, max två rader</a:t>
            </a:r>
          </a:p>
        </p:txBody>
      </p:sp>
      <p:sp>
        <p:nvSpPr>
          <p:cNvPr id="2" name="Platshållare för bildnummer">
            <a:extLst>
              <a:ext uri="{FF2B5EF4-FFF2-40B4-BE49-F238E27FC236}">
                <a16:creationId xmlns:a16="http://schemas.microsoft.com/office/drawing/2014/main" id="{E46B43B3-BF9F-7C5D-A004-B4AD974F8461}"/>
              </a:ext>
            </a:extLst>
          </p:cNvPr>
          <p:cNvSpPr>
            <a:spLocks noGrp="1"/>
          </p:cNvSpPr>
          <p:nvPr>
            <p:ph type="sldNum" sz="quarter" idx="18"/>
          </p:nvPr>
        </p:nvSpPr>
        <p:spPr>
          <a:xfrm>
            <a:off x="10825655" y="6346241"/>
            <a:ext cx="872054" cy="297177"/>
          </a:xfrm>
        </p:spPr>
        <p:txBody>
          <a:bodyPr/>
          <a:lstStyle/>
          <a:p>
            <a:fld id="{873EB259-4CFD-4D03-8D50-B89672399120}" type="slidenum">
              <a:rPr lang="sv-SE" smtClean="0"/>
              <a:pPr/>
              <a:t>‹#›</a:t>
            </a:fld>
            <a:endParaRPr lang="sv-SE"/>
          </a:p>
        </p:txBody>
      </p:sp>
    </p:spTree>
    <p:extLst>
      <p:ext uri="{BB962C8B-B14F-4D97-AF65-F5344CB8AC3E}">
        <p14:creationId xmlns:p14="http://schemas.microsoft.com/office/powerpoint/2010/main" val="27894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8000" y="3312000"/>
            <a:ext cx="4356000" cy="3024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
        <p:nvSpPr>
          <p:cNvPr id="3" name="Platshållare för bildnummer">
            <a:extLst>
              <a:ext uri="{FF2B5EF4-FFF2-40B4-BE49-F238E27FC236}">
                <a16:creationId xmlns:a16="http://schemas.microsoft.com/office/drawing/2014/main" id="{F0212E6E-33A4-76DE-CEA8-198084A2C155}"/>
              </a:ext>
            </a:extLst>
          </p:cNvPr>
          <p:cNvSpPr>
            <a:spLocks noGrp="1"/>
          </p:cNvSpPr>
          <p:nvPr>
            <p:ph type="sldNum" sz="quarter" idx="18"/>
          </p:nvPr>
        </p:nvSpPr>
        <p:spPr>
          <a:xfrm>
            <a:off x="10825655" y="6346241"/>
            <a:ext cx="872054" cy="297177"/>
          </a:xfrm>
        </p:spPr>
        <p:txBody>
          <a:bodyPr/>
          <a:lstStyle/>
          <a:p>
            <a:fld id="{873EB259-4CFD-4D03-8D50-B89672399120}" type="slidenum">
              <a:rPr lang="sv-SE" smtClean="0"/>
              <a:pPr/>
              <a:t>‹#›</a:t>
            </a:fld>
            <a:endParaRPr lang="sv-SE" dirty="0"/>
          </a:p>
        </p:txBody>
      </p:sp>
      <p:sp>
        <p:nvSpPr>
          <p:cNvPr id="10" name="Platshållare för text 5">
            <a:extLst>
              <a:ext uri="{FF2B5EF4-FFF2-40B4-BE49-F238E27FC236}">
                <a16:creationId xmlns:a16="http://schemas.microsoft.com/office/drawing/2014/main" id="{457AEA8C-28F0-5248-8BC6-98E7AD6963DA}"/>
              </a:ext>
            </a:extLst>
          </p:cNvPr>
          <p:cNvSpPr>
            <a:spLocks noGrp="1"/>
          </p:cNvSpPr>
          <p:nvPr>
            <p:ph type="body" sz="quarter" idx="20" hasCustomPrompt="1"/>
          </p:nvPr>
        </p:nvSpPr>
        <p:spPr>
          <a:xfrm>
            <a:off x="3570649" y="6550025"/>
            <a:ext cx="2428624" cy="307975"/>
          </a:xfrm>
        </p:spPr>
        <p:txBody>
          <a:bodyPr>
            <a:normAutofit/>
          </a:bodyPr>
          <a:lstStyle>
            <a:lvl1pPr algn="r">
              <a:defRPr sz="900">
                <a:solidFill>
                  <a:schemeClr val="bg1"/>
                </a:solidFill>
              </a:defRPr>
            </a:lvl1pPr>
            <a:lvl5pPr>
              <a:defRPr/>
            </a:lvl5pPr>
          </a:lstStyle>
          <a:p>
            <a:pPr lvl="0"/>
            <a:r>
              <a:rPr lang="sv-SE" dirty="0"/>
              <a:t>Foto: Fotografens namn</a:t>
            </a:r>
          </a:p>
        </p:txBody>
      </p:sp>
    </p:spTree>
    <p:extLst>
      <p:ext uri="{BB962C8B-B14F-4D97-AF65-F5344CB8AC3E}">
        <p14:creationId xmlns:p14="http://schemas.microsoft.com/office/powerpoint/2010/main" val="3992331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312000"/>
            <a:ext cx="4356000" cy="2989824"/>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
        <p:nvSpPr>
          <p:cNvPr id="3" name="Platshållare för bildnummer">
            <a:extLst>
              <a:ext uri="{FF2B5EF4-FFF2-40B4-BE49-F238E27FC236}">
                <a16:creationId xmlns:a16="http://schemas.microsoft.com/office/drawing/2014/main" id="{C2EFC0B0-3CA7-796C-0AE0-77D8FFDCDB31}"/>
              </a:ext>
            </a:extLst>
          </p:cNvPr>
          <p:cNvSpPr>
            <a:spLocks noGrp="1"/>
          </p:cNvSpPr>
          <p:nvPr>
            <p:ph type="sldNum" sz="quarter" idx="18"/>
          </p:nvPr>
        </p:nvSpPr>
        <p:spPr>
          <a:xfrm>
            <a:off x="10825655" y="6346241"/>
            <a:ext cx="872054" cy="297177"/>
          </a:xfrm>
        </p:spPr>
        <p:txBody>
          <a:bodyPr/>
          <a:lstStyle/>
          <a:p>
            <a:fld id="{873EB259-4CFD-4D03-8D50-B89672399120}" type="slidenum">
              <a:rPr lang="sv-SE" smtClean="0"/>
              <a:pPr/>
              <a:t>‹#›</a:t>
            </a:fld>
            <a:endParaRPr lang="sv-SE"/>
          </a:p>
        </p:txBody>
      </p:sp>
      <p:sp>
        <p:nvSpPr>
          <p:cNvPr id="4" name="Platshållare för text 5">
            <a:extLst>
              <a:ext uri="{FF2B5EF4-FFF2-40B4-BE49-F238E27FC236}">
                <a16:creationId xmlns:a16="http://schemas.microsoft.com/office/drawing/2014/main" id="{7A26A38A-EC43-C457-0577-A460F994673A}"/>
              </a:ext>
            </a:extLst>
          </p:cNvPr>
          <p:cNvSpPr>
            <a:spLocks noGrp="1"/>
          </p:cNvSpPr>
          <p:nvPr>
            <p:ph type="body" sz="quarter" idx="19" hasCustomPrompt="1"/>
          </p:nvPr>
        </p:nvSpPr>
        <p:spPr>
          <a:xfrm>
            <a:off x="3571805" y="6550025"/>
            <a:ext cx="2428624" cy="307975"/>
          </a:xfrm>
        </p:spPr>
        <p:txBody>
          <a:bodyPr>
            <a:normAutofit/>
          </a:bodyPr>
          <a:lstStyle>
            <a:lvl1pPr algn="r">
              <a:defRPr sz="900">
                <a:solidFill>
                  <a:schemeClr val="bg1"/>
                </a:solidFill>
              </a:defRPr>
            </a:lvl1pPr>
            <a:lvl5pPr>
              <a:defRPr/>
            </a:lvl5pPr>
          </a:lstStyle>
          <a:p>
            <a:pPr lvl="0"/>
            <a:r>
              <a:rPr lang="sv-SE" dirty="0"/>
              <a:t>Foto: Fotografens namn</a:t>
            </a:r>
          </a:p>
        </p:txBody>
      </p:sp>
    </p:spTree>
    <p:extLst>
      <p:ext uri="{BB962C8B-B14F-4D97-AF65-F5344CB8AC3E}">
        <p14:creationId xmlns:p14="http://schemas.microsoft.com/office/powerpoint/2010/main" val="4166133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312000"/>
            <a:ext cx="4356000" cy="3024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
        <p:nvSpPr>
          <p:cNvPr id="3" name="Platshållare för bildnummer">
            <a:extLst>
              <a:ext uri="{FF2B5EF4-FFF2-40B4-BE49-F238E27FC236}">
                <a16:creationId xmlns:a16="http://schemas.microsoft.com/office/drawing/2014/main" id="{318CB586-F02C-3813-3E9C-953B19D1C4D1}"/>
              </a:ext>
            </a:extLst>
          </p:cNvPr>
          <p:cNvSpPr>
            <a:spLocks noGrp="1"/>
          </p:cNvSpPr>
          <p:nvPr>
            <p:ph type="sldNum" sz="quarter" idx="18"/>
          </p:nvPr>
        </p:nvSpPr>
        <p:spPr>
          <a:xfrm>
            <a:off x="10825655" y="6346241"/>
            <a:ext cx="872054" cy="297177"/>
          </a:xfrm>
        </p:spPr>
        <p:txBody>
          <a:bodyPr/>
          <a:lstStyle/>
          <a:p>
            <a:fld id="{873EB259-4CFD-4D03-8D50-B89672399120}" type="slidenum">
              <a:rPr lang="sv-SE" smtClean="0"/>
              <a:pPr/>
              <a:t>‹#›</a:t>
            </a:fld>
            <a:endParaRPr lang="sv-SE"/>
          </a:p>
        </p:txBody>
      </p:sp>
      <p:sp>
        <p:nvSpPr>
          <p:cNvPr id="7" name="Platshållare för text 5">
            <a:extLst>
              <a:ext uri="{FF2B5EF4-FFF2-40B4-BE49-F238E27FC236}">
                <a16:creationId xmlns:a16="http://schemas.microsoft.com/office/drawing/2014/main" id="{E681AE83-D341-1B15-B549-18758C56F438}"/>
              </a:ext>
            </a:extLst>
          </p:cNvPr>
          <p:cNvSpPr>
            <a:spLocks noGrp="1"/>
          </p:cNvSpPr>
          <p:nvPr>
            <p:ph type="body" sz="quarter" idx="19" hasCustomPrompt="1"/>
          </p:nvPr>
        </p:nvSpPr>
        <p:spPr>
          <a:xfrm>
            <a:off x="3570649" y="6548475"/>
            <a:ext cx="2428624" cy="307975"/>
          </a:xfrm>
        </p:spPr>
        <p:txBody>
          <a:bodyPr>
            <a:normAutofit/>
          </a:bodyPr>
          <a:lstStyle>
            <a:lvl1pPr algn="r">
              <a:defRPr sz="900">
                <a:solidFill>
                  <a:schemeClr val="bg1"/>
                </a:solidFill>
              </a:defRPr>
            </a:lvl1pPr>
            <a:lvl5pPr>
              <a:defRPr/>
            </a:lvl5pPr>
          </a:lstStyle>
          <a:p>
            <a:pPr lvl="0"/>
            <a:r>
              <a:rPr lang="sv-SE" dirty="0"/>
              <a:t>Foto: Fotografens namn</a:t>
            </a:r>
          </a:p>
        </p:txBody>
      </p:sp>
    </p:spTree>
    <p:extLst>
      <p:ext uri="{BB962C8B-B14F-4D97-AF65-F5344CB8AC3E}">
        <p14:creationId xmlns:p14="http://schemas.microsoft.com/office/powerpoint/2010/main" val="371821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nittsrubrik collag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v-SE" dirty="0"/>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312000"/>
            <a:ext cx="4356000" cy="3003076"/>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
        <p:nvSpPr>
          <p:cNvPr id="3" name="Platshållare för bildnummer">
            <a:extLst>
              <a:ext uri="{FF2B5EF4-FFF2-40B4-BE49-F238E27FC236}">
                <a16:creationId xmlns:a16="http://schemas.microsoft.com/office/drawing/2014/main" id="{C2BA2156-BABC-5E66-1DCD-CC3579FBC0E5}"/>
              </a:ext>
            </a:extLst>
          </p:cNvPr>
          <p:cNvSpPr>
            <a:spLocks noGrp="1"/>
          </p:cNvSpPr>
          <p:nvPr>
            <p:ph type="sldNum" sz="quarter" idx="19"/>
          </p:nvPr>
        </p:nvSpPr>
        <p:spPr>
          <a:xfrm>
            <a:off x="10825655" y="6346241"/>
            <a:ext cx="872054" cy="297177"/>
          </a:xfrm>
        </p:spPr>
        <p:txBody>
          <a:bodyPr/>
          <a:lstStyle/>
          <a:p>
            <a:fld id="{873EB259-4CFD-4D03-8D50-B89672399120}" type="slidenum">
              <a:rPr lang="sv-SE" smtClean="0"/>
              <a:pPr/>
              <a:t>‹#›</a:t>
            </a:fld>
            <a:endParaRPr lang="sv-SE"/>
          </a:p>
        </p:txBody>
      </p:sp>
      <p:sp>
        <p:nvSpPr>
          <p:cNvPr id="4" name="Platshållare för text 5">
            <a:extLst>
              <a:ext uri="{FF2B5EF4-FFF2-40B4-BE49-F238E27FC236}">
                <a16:creationId xmlns:a16="http://schemas.microsoft.com/office/drawing/2014/main" id="{4EED32A0-64F1-4414-6992-1BE3C526DB90}"/>
              </a:ext>
            </a:extLst>
          </p:cNvPr>
          <p:cNvSpPr>
            <a:spLocks noGrp="1"/>
          </p:cNvSpPr>
          <p:nvPr>
            <p:ph type="body" sz="quarter" idx="20" hasCustomPrompt="1"/>
          </p:nvPr>
        </p:nvSpPr>
        <p:spPr>
          <a:xfrm>
            <a:off x="3823252" y="6550025"/>
            <a:ext cx="2178873" cy="307975"/>
          </a:xfrm>
        </p:spPr>
        <p:txBody>
          <a:bodyPr>
            <a:normAutofit/>
          </a:bodyPr>
          <a:lstStyle>
            <a:lvl1pPr algn="r">
              <a:defRPr sz="900">
                <a:solidFill>
                  <a:schemeClr val="bg1"/>
                </a:solidFill>
              </a:defRPr>
            </a:lvl1pPr>
            <a:lvl5pPr>
              <a:defRPr/>
            </a:lvl5pPr>
          </a:lstStyle>
          <a:p>
            <a:pPr lvl="0"/>
            <a:r>
              <a:rPr lang="sv-SE" dirty="0"/>
              <a:t>Foto: Fotografens namn</a:t>
            </a:r>
          </a:p>
        </p:txBody>
      </p:sp>
    </p:spTree>
    <p:extLst>
      <p:ext uri="{BB962C8B-B14F-4D97-AF65-F5344CB8AC3E}">
        <p14:creationId xmlns:p14="http://schemas.microsoft.com/office/powerpoint/2010/main" val="199912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 bild och text">
    <p:bg>
      <p:bgPr>
        <a:solidFill>
          <a:schemeClr val="bg2"/>
        </a:solidFill>
        <a:effectLst/>
      </p:bgPr>
    </p:bg>
    <p:spTree>
      <p:nvGrpSpPr>
        <p:cNvPr id="1" name=""/>
        <p:cNvGrpSpPr/>
        <p:nvPr/>
      </p:nvGrpSpPr>
      <p:grpSpPr>
        <a:xfrm>
          <a:off x="0" y="0"/>
          <a:ext cx="0" cy="0"/>
          <a:chOff x="0" y="0"/>
          <a:chExt cx="0" cy="0"/>
        </a:xfrm>
      </p:grpSpPr>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1052" y="-1"/>
            <a:ext cx="4318948" cy="6857999"/>
          </a:xfrm>
          <a:no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5236942" y="2917306"/>
            <a:ext cx="4860000" cy="3258207"/>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5234401" y="1457739"/>
            <a:ext cx="4860000" cy="1244845"/>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a:t>
            </a:r>
          </a:p>
        </p:txBody>
      </p:sp>
      <p:sp>
        <p:nvSpPr>
          <p:cNvPr id="3" name="Platshållare för bildnummer">
            <a:extLst>
              <a:ext uri="{FF2B5EF4-FFF2-40B4-BE49-F238E27FC236}">
                <a16:creationId xmlns:a16="http://schemas.microsoft.com/office/drawing/2014/main" id="{C2BA2156-BABC-5E66-1DCD-CC3579FBC0E5}"/>
              </a:ext>
            </a:extLst>
          </p:cNvPr>
          <p:cNvSpPr>
            <a:spLocks noGrp="1"/>
          </p:cNvSpPr>
          <p:nvPr>
            <p:ph type="sldNum" sz="quarter" idx="19"/>
          </p:nvPr>
        </p:nvSpPr>
        <p:spPr>
          <a:xfrm>
            <a:off x="10825655" y="6346241"/>
            <a:ext cx="872054" cy="297177"/>
          </a:xfrm>
        </p:spPr>
        <p:txBody>
          <a:bodyPr/>
          <a:lstStyle/>
          <a:p>
            <a:fld id="{873EB259-4CFD-4D03-8D50-B89672399120}" type="slidenum">
              <a:rPr lang="sv-SE" smtClean="0"/>
              <a:pPr/>
              <a:t>‹#›</a:t>
            </a:fld>
            <a:endParaRPr lang="sv-SE"/>
          </a:p>
        </p:txBody>
      </p:sp>
      <p:sp>
        <p:nvSpPr>
          <p:cNvPr id="13" name="Platshållare för text 5">
            <a:extLst>
              <a:ext uri="{FF2B5EF4-FFF2-40B4-BE49-F238E27FC236}">
                <a16:creationId xmlns:a16="http://schemas.microsoft.com/office/drawing/2014/main" id="{29F8EA44-02A0-91C1-3FED-E1EF83174C4A}"/>
              </a:ext>
            </a:extLst>
          </p:cNvPr>
          <p:cNvSpPr>
            <a:spLocks noGrp="1"/>
          </p:cNvSpPr>
          <p:nvPr>
            <p:ph type="body" sz="quarter" idx="20" hasCustomPrompt="1"/>
          </p:nvPr>
        </p:nvSpPr>
        <p:spPr>
          <a:xfrm>
            <a:off x="5234401" y="6548475"/>
            <a:ext cx="2428624" cy="307975"/>
          </a:xfrm>
        </p:spPr>
        <p:txBody>
          <a:bodyPr>
            <a:normAutofit/>
          </a:bodyPr>
          <a:lstStyle>
            <a:lvl1pPr algn="l">
              <a:defRPr sz="900">
                <a:solidFill>
                  <a:schemeClr val="tx1"/>
                </a:solidFill>
              </a:defRPr>
            </a:lvl1pPr>
            <a:lvl5pPr>
              <a:defRPr/>
            </a:lvl5pPr>
          </a:lstStyle>
          <a:p>
            <a:pPr lvl="0"/>
            <a:r>
              <a:rPr lang="sv-SE" dirty="0"/>
              <a:t>Foto: Fotografens namn</a:t>
            </a:r>
          </a:p>
        </p:txBody>
      </p:sp>
    </p:spTree>
    <p:extLst>
      <p:ext uri="{BB962C8B-B14F-4D97-AF65-F5344CB8AC3E}">
        <p14:creationId xmlns:p14="http://schemas.microsoft.com/office/powerpoint/2010/main" val="364822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lsida med rubrik">
    <p:bg>
      <p:bgPr>
        <a:solidFill>
          <a:schemeClr val="bg2"/>
        </a:solidFill>
        <a:effectLst/>
      </p:bgPr>
    </p:bg>
    <p:spTree>
      <p:nvGrpSpPr>
        <p:cNvPr id="1" name=""/>
        <p:cNvGrpSpPr/>
        <p:nvPr/>
      </p:nvGrpSpPr>
      <p:grpSpPr>
        <a:xfrm>
          <a:off x="0" y="0"/>
          <a:ext cx="0" cy="0"/>
          <a:chOff x="0" y="0"/>
          <a:chExt cx="0" cy="0"/>
        </a:xfrm>
      </p:grpSpPr>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1052" y="-1"/>
            <a:ext cx="12190948" cy="6857999"/>
          </a:xfrm>
          <a:noFill/>
        </p:spPr>
        <p:txBody>
          <a:bodyPr vert="horz" lIns="91440" tIns="45720" rIns="91440" bIns="45720" rtlCol="0" anchor="ctr" anchorCtr="0">
            <a:noAutofit/>
          </a:bodyPr>
          <a:lstStyle>
            <a:lvl1pPr marL="0" marR="0" indent="0" algn="ctr" defTabSz="914400" rtl="0" eaLnBrk="1" fontAlgn="auto" latinLnBrk="0" hangingPunct="1">
              <a:lnSpc>
                <a:spcPct val="90000"/>
              </a:lnSpc>
              <a:spcBef>
                <a:spcPts val="1000"/>
              </a:spcBef>
              <a:spcAft>
                <a:spcPts val="0"/>
              </a:spcAft>
              <a:buClr>
                <a:schemeClr val="accent1"/>
              </a:buClr>
              <a:buSzTx/>
              <a:buFontTx/>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876000" y="502143"/>
            <a:ext cx="5220000" cy="2384532"/>
          </a:xfrm>
        </p:spPr>
        <p:txBody>
          <a:bodyPr anchor="b" anchorCtr="0">
            <a:noAutofit/>
          </a:bodyPr>
          <a:lstStyle>
            <a:lvl1pPr algn="l" defTabSz="914400" rtl="0" eaLnBrk="1" latinLnBrk="0" hangingPunct="1">
              <a:lnSpc>
                <a:spcPct val="100000"/>
              </a:lnSpc>
              <a:spcBef>
                <a:spcPct val="0"/>
              </a:spcBef>
              <a:buNone/>
              <a:defRPr lang="sv-SE" sz="4800" b="1" kern="1200" dirty="0">
                <a:solidFill>
                  <a:schemeClr val="tx2"/>
                </a:solidFill>
                <a:latin typeface="+mj-lt"/>
                <a:ea typeface="+mj-ea"/>
                <a:cs typeface="+mj-cs"/>
              </a:defRPr>
            </a:lvl1pPr>
          </a:lstStyle>
          <a:p>
            <a:r>
              <a:rPr lang="sv-SE" dirty="0"/>
              <a:t>Klicka här för att lägga till rubrik</a:t>
            </a:r>
          </a:p>
        </p:txBody>
      </p:sp>
      <p:sp>
        <p:nvSpPr>
          <p:cNvPr id="3" name="Platshållare för bildnummer">
            <a:extLst>
              <a:ext uri="{FF2B5EF4-FFF2-40B4-BE49-F238E27FC236}">
                <a16:creationId xmlns:a16="http://schemas.microsoft.com/office/drawing/2014/main" id="{C2BA2156-BABC-5E66-1DCD-CC3579FBC0E5}"/>
              </a:ext>
            </a:extLst>
          </p:cNvPr>
          <p:cNvSpPr>
            <a:spLocks noGrp="1"/>
          </p:cNvSpPr>
          <p:nvPr>
            <p:ph type="sldNum" sz="quarter" idx="19"/>
          </p:nvPr>
        </p:nvSpPr>
        <p:spPr>
          <a:xfrm>
            <a:off x="10825655" y="6346241"/>
            <a:ext cx="872054" cy="297177"/>
          </a:xfrm>
        </p:spPr>
        <p:txBody>
          <a:bodyPr/>
          <a:lstStyle/>
          <a:p>
            <a:fld id="{873EB259-4CFD-4D03-8D50-B89672399120}" type="slidenum">
              <a:rPr lang="sv-SE" smtClean="0"/>
              <a:pPr/>
              <a:t>‹#›</a:t>
            </a:fld>
            <a:endParaRPr lang="sv-SE"/>
          </a:p>
        </p:txBody>
      </p:sp>
      <p:sp>
        <p:nvSpPr>
          <p:cNvPr id="13" name="Platshållare för text 5">
            <a:extLst>
              <a:ext uri="{FF2B5EF4-FFF2-40B4-BE49-F238E27FC236}">
                <a16:creationId xmlns:a16="http://schemas.microsoft.com/office/drawing/2014/main" id="{29F8EA44-02A0-91C1-3FED-E1EF83174C4A}"/>
              </a:ext>
            </a:extLst>
          </p:cNvPr>
          <p:cNvSpPr>
            <a:spLocks noGrp="1"/>
          </p:cNvSpPr>
          <p:nvPr>
            <p:ph type="body" sz="quarter" idx="20" hasCustomPrompt="1"/>
          </p:nvPr>
        </p:nvSpPr>
        <p:spPr>
          <a:xfrm>
            <a:off x="135934" y="6550025"/>
            <a:ext cx="2286000" cy="307975"/>
          </a:xfrm>
        </p:spPr>
        <p:txBody>
          <a:bodyPr>
            <a:normAutofit/>
          </a:bodyPr>
          <a:lstStyle>
            <a:lvl1pPr algn="l">
              <a:defRPr sz="900">
                <a:solidFill>
                  <a:schemeClr val="bg1"/>
                </a:solidFill>
              </a:defRPr>
            </a:lvl1pPr>
            <a:lvl5pPr>
              <a:defRPr/>
            </a:lvl5pPr>
          </a:lstStyle>
          <a:p>
            <a:pPr lvl="0"/>
            <a:r>
              <a:rPr lang="sv-SE" dirty="0"/>
              <a:t>Foto: Fotografens namn</a:t>
            </a:r>
          </a:p>
        </p:txBody>
      </p:sp>
    </p:spTree>
    <p:extLst>
      <p:ext uri="{BB962C8B-B14F-4D97-AF65-F5344CB8AC3E}">
        <p14:creationId xmlns:p14="http://schemas.microsoft.com/office/powerpoint/2010/main" val="1734949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2430224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itat layout blå">
    <p:bg>
      <p:bgPr>
        <a:solidFill>
          <a:srgbClr val="105653"/>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rgbClr val="C1F4CD"/>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1618090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99A65431-F608-4591-33CB-91FEB083F9C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280000" y="4070350"/>
            <a:ext cx="3911999"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004901"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3206350"/>
            <a:ext cx="4943475" cy="864000"/>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655" y="1397128"/>
            <a:ext cx="4943218" cy="1548461"/>
          </a:xfrm>
        </p:spPr>
        <p:txBody>
          <a:bodyPr anchor="b"/>
          <a:lstStyle>
            <a:lvl1pPr algn="l">
              <a:defRPr sz="4000">
                <a:solidFill>
                  <a:schemeClr val="accent6"/>
                </a:solidFill>
              </a:defRPr>
            </a:lvl1pPr>
          </a:lstStyle>
          <a:p>
            <a:r>
              <a:rPr lang="sv-SE" dirty="0"/>
              <a:t>Tack!</a:t>
            </a:r>
          </a:p>
        </p:txBody>
      </p:sp>
      <p:pic>
        <p:nvPicPr>
          <p:cNvPr id="3" name="Logotyp EU" descr="Logotyp EU. Medfinansieras av Europeiska unionen.">
            <a:extLst>
              <a:ext uri="{FF2B5EF4-FFF2-40B4-BE49-F238E27FC236}">
                <a16:creationId xmlns:a16="http://schemas.microsoft.com/office/drawing/2014/main" id="{79359A98-98C6-71C7-79D2-E3E488DD75B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34334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006262"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pic>
        <p:nvPicPr>
          <p:cNvPr id="8" name="Logotyp EU" descr="Logotyp EU. Medfinansieras av Europeiska unionen.">
            <a:extLst>
              <a:ext uri="{FF2B5EF4-FFF2-40B4-BE49-F238E27FC236}">
                <a16:creationId xmlns:a16="http://schemas.microsoft.com/office/drawing/2014/main" id="{07F3E875-6E7B-4CD9-9F16-FF9E97C4746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5386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4901"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normAutofit/>
          </a:bodyPr>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normAutofit/>
          </a:bodyPr>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normAutofit/>
          </a:bodyPr>
          <a:lstStyle>
            <a:lvl1pPr algn="l">
              <a:defRPr sz="4800">
                <a:solidFill>
                  <a:schemeClr val="accent6"/>
                </a:solidFill>
              </a:defRPr>
            </a:lvl1pPr>
          </a:lstStyle>
          <a:p>
            <a:r>
              <a:rPr lang="sv-SE" dirty="0"/>
              <a:t>Klicka här för att lägga till rubrik</a:t>
            </a:r>
          </a:p>
        </p:txBody>
      </p:sp>
      <p:pic>
        <p:nvPicPr>
          <p:cNvPr id="4" name="Logotyp EU" descr="Logotyp EU. Medfinansieras av Europeiska unionen.">
            <a:extLst>
              <a:ext uri="{FF2B5EF4-FFF2-40B4-BE49-F238E27FC236}">
                <a16:creationId xmlns:a16="http://schemas.microsoft.com/office/drawing/2014/main" id="{36412FA4-574C-B1AF-122A-7017DC931E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322366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4745"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normAutofit/>
          </a:bodyPr>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normAutofit/>
          </a:bodyPr>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normAutofit/>
          </a:bodyPr>
          <a:lstStyle>
            <a:lvl1pPr algn="l">
              <a:defRPr sz="4800">
                <a:solidFill>
                  <a:schemeClr val="accent6"/>
                </a:solidFill>
              </a:defRPr>
            </a:lvl1pPr>
          </a:lstStyle>
          <a:p>
            <a:r>
              <a:rPr lang="sv-SE" dirty="0"/>
              <a:t>Klicka här för att lägga till rubrik</a:t>
            </a:r>
          </a:p>
        </p:txBody>
      </p:sp>
      <p:pic>
        <p:nvPicPr>
          <p:cNvPr id="4" name="Logotyp EU" descr="Logotyp EU. Medfinansieras av Europeiska unionen.">
            <a:extLst>
              <a:ext uri="{FF2B5EF4-FFF2-40B4-BE49-F238E27FC236}">
                <a16:creationId xmlns:a16="http://schemas.microsoft.com/office/drawing/2014/main" id="{83175548-B7DB-BF7C-C8EF-0803B1B59AF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65992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7200" y="1966365"/>
            <a:ext cx="8280000" cy="3810491"/>
          </a:xfrm>
        </p:spPr>
        <p:txBody>
          <a:bodyPr>
            <a:normAutofit/>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7200" y="464486"/>
            <a:ext cx="8280000" cy="1165138"/>
          </a:xfrm>
        </p:spPr>
        <p:txBody>
          <a:bodyPr anchor="b" anchorCtr="0">
            <a:normAutofit/>
          </a:bodyPr>
          <a:lstStyle>
            <a:lvl1pPr>
              <a:defRPr sz="3600"/>
            </a:lvl1pPr>
          </a:lstStyle>
          <a:p>
            <a:r>
              <a:rPr lang="sv-SE" dirty="0"/>
              <a:t>Klicka här för att lägga till rubrik, max två rader</a:t>
            </a:r>
          </a:p>
        </p:txBody>
      </p:sp>
      <p:sp>
        <p:nvSpPr>
          <p:cNvPr id="3" name="Platshållare för bildnummer">
            <a:extLst>
              <a:ext uri="{FF2B5EF4-FFF2-40B4-BE49-F238E27FC236}">
                <a16:creationId xmlns:a16="http://schemas.microsoft.com/office/drawing/2014/main" id="{124A4735-D274-EB2D-8E09-E550E04564C8}"/>
              </a:ext>
            </a:extLst>
          </p:cNvPr>
          <p:cNvSpPr>
            <a:spLocks noGrp="1"/>
          </p:cNvSpPr>
          <p:nvPr>
            <p:ph type="sldNum" sz="quarter" idx="18"/>
          </p:nvPr>
        </p:nvSpPr>
        <p:spPr>
          <a:xfrm>
            <a:off x="10825655" y="6346241"/>
            <a:ext cx="872054" cy="297177"/>
          </a:xfrm>
        </p:spPr>
        <p:txBody>
          <a:bodyPr/>
          <a:lstStyle/>
          <a:p>
            <a:fld id="{873EB259-4CFD-4D03-8D50-B89672399120}" type="slidenum">
              <a:rPr lang="sv-SE" smtClean="0"/>
              <a:pPr/>
              <a:t>‹#›</a:t>
            </a:fld>
            <a:endParaRPr lang="sv-SE"/>
          </a:p>
        </p:txBody>
      </p:sp>
    </p:spTree>
    <p:extLst>
      <p:ext uri="{BB962C8B-B14F-4D97-AF65-F5344CB8AC3E}">
        <p14:creationId xmlns:p14="http://schemas.microsoft.com/office/powerpoint/2010/main" val="385962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7200" y="1966365"/>
            <a:ext cx="8280000" cy="3810491"/>
          </a:xfrm>
        </p:spPr>
        <p:txBody>
          <a:bodyPr>
            <a:normAutofit/>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7200" y="464486"/>
            <a:ext cx="8280000" cy="1165138"/>
          </a:xfrm>
        </p:spPr>
        <p:txBody>
          <a:bodyPr anchor="b" anchorCtr="0">
            <a:norm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197532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24" r:id="rId2"/>
    <p:sldLayoutId id="2147483728" r:id="rId3"/>
    <p:sldLayoutId id="2147483743" r:id="rId4"/>
    <p:sldLayoutId id="2147483749" r:id="rId5"/>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10825655" y="6346241"/>
            <a:ext cx="872054" cy="297177"/>
          </a:xfrm>
          <a:prstGeom prst="rect">
            <a:avLst/>
          </a:prstGeom>
        </p:spPr>
        <p:txBody>
          <a:bodyPr vert="horz" lIns="91440" tIns="45720" rIns="91440" bIns="45720" rtlCol="0" anchor="b" anchorCtr="0"/>
          <a:lstStyle>
            <a:lvl1pPr algn="r">
              <a:defRPr sz="1000">
                <a:solidFill>
                  <a:schemeClr val="tx1"/>
                </a:solidFill>
                <a:latin typeface="+mn-lt"/>
              </a:defRPr>
            </a:lvl1pPr>
          </a:lstStyle>
          <a:p>
            <a:pPr algn="r"/>
            <a:fld id="{873EB259-4CFD-4D03-8D50-B89672399120}" type="slidenum">
              <a:rPr lang="sv-SE" smtClean="0"/>
              <a:pPr/>
              <a:t>‹#›</a:t>
            </a:fld>
            <a:endParaRPr lang="sv-SE"/>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rm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rmAutofit/>
          </a:bodyPr>
          <a:lstStyle/>
          <a:p>
            <a:r>
              <a:rPr lang="sv-SE" dirty="0"/>
              <a:t>Klicka här för att lägga till rubrik</a:t>
            </a:r>
          </a:p>
        </p:txBody>
      </p:sp>
    </p:spTree>
    <p:extLst>
      <p:ext uri="{BB962C8B-B14F-4D97-AF65-F5344CB8AC3E}">
        <p14:creationId xmlns:p14="http://schemas.microsoft.com/office/powerpoint/2010/main" val="381858418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E712A-ECC7-1C4D-9337-7E64548B646D}"/>
            </a:ext>
          </a:extLst>
        </p:cNvPr>
        <p:cNvGrpSpPr/>
        <p:nvPr/>
      </p:nvGrpSpPr>
      <p:grpSpPr>
        <a:xfrm>
          <a:off x="0" y="0"/>
          <a:ext cx="0" cy="0"/>
          <a:chOff x="0" y="0"/>
          <a:chExt cx="0" cy="0"/>
        </a:xfrm>
      </p:grpSpPr>
      <p:sp>
        <p:nvSpPr>
          <p:cNvPr id="9219" name="Rectangle 6">
            <a:extLst>
              <a:ext uri="{FF2B5EF4-FFF2-40B4-BE49-F238E27FC236}">
                <a16:creationId xmlns:a16="http://schemas.microsoft.com/office/drawing/2014/main" id="{89808109-5467-23ED-A89C-19C506EDEE9E}"/>
              </a:ext>
            </a:extLst>
          </p:cNvPr>
          <p:cNvSpPr>
            <a:spLocks noGrp="1" noChangeArrowheads="1"/>
          </p:cNvSpPr>
          <p:nvPr>
            <p:ph type="ctrTitle"/>
          </p:nvPr>
        </p:nvSpPr>
        <p:spPr>
          <a:xfrm>
            <a:off x="601865" y="1732553"/>
            <a:ext cx="6997815" cy="1606700"/>
          </a:xfrm>
          <a:noFill/>
        </p:spPr>
        <p:txBody>
          <a:bodyPr anchor="ctr"/>
          <a:lstStyle/>
          <a:p>
            <a:r>
              <a:rPr lang="sv-SE" altLang="sv-SE" dirty="0"/>
              <a:t>Startbesök</a:t>
            </a:r>
            <a:br>
              <a:rPr lang="sv-SE" altLang="sv-SE" dirty="0"/>
            </a:br>
            <a:r>
              <a:rPr lang="sv-SE" altLang="sv-SE" dirty="0"/>
              <a:t>Greppa Näringen</a:t>
            </a:r>
          </a:p>
        </p:txBody>
      </p:sp>
      <p:sp>
        <p:nvSpPr>
          <p:cNvPr id="7" name="Underrubrik 6">
            <a:extLst>
              <a:ext uri="{FF2B5EF4-FFF2-40B4-BE49-F238E27FC236}">
                <a16:creationId xmlns:a16="http://schemas.microsoft.com/office/drawing/2014/main" id="{43FD8D8A-7E10-E034-774C-C8FCC5B6FB7D}"/>
              </a:ext>
            </a:extLst>
          </p:cNvPr>
          <p:cNvSpPr>
            <a:spLocks noGrp="1"/>
          </p:cNvSpPr>
          <p:nvPr>
            <p:ph type="subTitle" idx="1"/>
          </p:nvPr>
        </p:nvSpPr>
        <p:spPr/>
        <p:txBody>
          <a:bodyPr/>
          <a:lstStyle/>
          <a:p>
            <a:r>
              <a:rPr lang="sv-SE" dirty="0"/>
              <a:t>Startrådgivning 1Aa</a:t>
            </a:r>
          </a:p>
        </p:txBody>
      </p:sp>
      <p:pic>
        <p:nvPicPr>
          <p:cNvPr id="20" name="Platshållare för bild 19" descr="Bilden visar ett odlat landskap och en gård.">
            <a:extLst>
              <a:ext uri="{FF2B5EF4-FFF2-40B4-BE49-F238E27FC236}">
                <a16:creationId xmlns:a16="http://schemas.microsoft.com/office/drawing/2014/main" id="{87C2BC8A-C53D-083B-08BC-065AB0BCCC24}"/>
              </a:ext>
            </a:extLst>
          </p:cNvPr>
          <p:cNvPicPr>
            <a:picLocks noGrp="1" noChangeAspect="1"/>
          </p:cNvPicPr>
          <p:nvPr>
            <p:ph type="pic" sz="quarter" idx="12"/>
          </p:nvPr>
        </p:nvPicPr>
        <p:blipFill>
          <a:blip r:embed="rId2" cstate="print">
            <a:extLst>
              <a:ext uri="{28A0092B-C50C-407E-A947-70E740481C1C}">
                <a14:useLocalDpi xmlns:a14="http://schemas.microsoft.com/office/drawing/2010/main"/>
              </a:ext>
            </a:extLst>
          </a:blip>
          <a:srcRect/>
          <a:stretch>
            <a:fillRect/>
          </a:stretch>
        </p:blipFill>
        <p:spPr>
          <a:prstGeom prst="rect">
            <a:avLst/>
          </a:prstGeom>
        </p:spPr>
      </p:pic>
      <p:sp>
        <p:nvSpPr>
          <p:cNvPr id="9" name="Platshållare för bild 8">
            <a:extLst>
              <a:ext uri="{FF2B5EF4-FFF2-40B4-BE49-F238E27FC236}">
                <a16:creationId xmlns:a16="http://schemas.microsoft.com/office/drawing/2014/main" id="{6C2610D4-B030-C415-64DD-53202B17BEB9}"/>
              </a:ext>
            </a:extLst>
          </p:cNvPr>
          <p:cNvSpPr>
            <a:spLocks noGrp="1"/>
          </p:cNvSpPr>
          <p:nvPr>
            <p:ph type="pic" sz="quarter" idx="11"/>
          </p:nvPr>
        </p:nvSpPr>
        <p:spPr/>
        <p:txBody>
          <a:bodyPr/>
          <a:lstStyle/>
          <a:p>
            <a:endParaRPr lang="sv-SE"/>
          </a:p>
        </p:txBody>
      </p:sp>
    </p:spTree>
    <p:extLst>
      <p:ext uri="{BB962C8B-B14F-4D97-AF65-F5344CB8AC3E}">
        <p14:creationId xmlns:p14="http://schemas.microsoft.com/office/powerpoint/2010/main" val="990243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0F901-BA83-AA93-9759-6CBA0C33597E}"/>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9C9C7AEE-F738-C544-76FD-9B64AADE981C}"/>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B013135-1C2E-8C02-80E3-9B2025D4290C}"/>
              </a:ext>
            </a:extLst>
          </p:cNvPr>
          <p:cNvSpPr>
            <a:spLocks noGrp="1"/>
          </p:cNvSpPr>
          <p:nvPr>
            <p:ph type="title"/>
          </p:nvPr>
        </p:nvSpPr>
        <p:spPr/>
        <p:txBody>
          <a:bodyPr/>
          <a:lstStyle/>
          <a:p>
            <a:r>
              <a:rPr lang="sv-SE" dirty="0">
                <a:solidFill>
                  <a:schemeClr val="tx2">
                    <a:lumMod val="90000"/>
                    <a:lumOff val="10000"/>
                  </a:schemeClr>
                </a:solidFill>
              </a:rPr>
              <a:t>Kvävebalans Mjölk</a:t>
            </a:r>
          </a:p>
        </p:txBody>
      </p:sp>
      <p:pic>
        <p:nvPicPr>
          <p:cNvPr id="6" name="Platshållare för innehåll 5" descr="Diagram som visar kvävebalanser på mjölkgårdar">
            <a:extLst>
              <a:ext uri="{FF2B5EF4-FFF2-40B4-BE49-F238E27FC236}">
                <a16:creationId xmlns:a16="http://schemas.microsoft.com/office/drawing/2014/main" id="{F57CCB91-46B9-7293-A746-505D8F38D577}"/>
              </a:ext>
            </a:extLst>
          </p:cNvPr>
          <p:cNvPicPr>
            <a:picLocks noGrp="1" noChangeAspect="1"/>
          </p:cNvPicPr>
          <p:nvPr>
            <p:ph idx="4294967295"/>
          </p:nvPr>
        </p:nvPicPr>
        <p:blipFill>
          <a:blip r:embed="rId3"/>
          <a:stretch>
            <a:fillRect/>
          </a:stretch>
        </p:blipFill>
        <p:spPr>
          <a:xfrm>
            <a:off x="2071561" y="2136775"/>
            <a:ext cx="7680325" cy="4552950"/>
          </a:xfrm>
          <a:prstGeom prst="rect">
            <a:avLst/>
          </a:prstGeom>
        </p:spPr>
      </p:pic>
    </p:spTree>
    <p:extLst>
      <p:ext uri="{BB962C8B-B14F-4D97-AF65-F5344CB8AC3E}">
        <p14:creationId xmlns:p14="http://schemas.microsoft.com/office/powerpoint/2010/main" val="239913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1AA17-2E39-05DE-0F02-9FCDAC4275FB}"/>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B406DB91-B704-6BE0-3A49-93D5BC1BE31B}"/>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6CF8BDDE-5DDF-F8A5-0F9D-C5DBF79C6C0D}"/>
              </a:ext>
            </a:extLst>
          </p:cNvPr>
          <p:cNvSpPr>
            <a:spLocks noGrp="1"/>
          </p:cNvSpPr>
          <p:nvPr>
            <p:ph type="title"/>
          </p:nvPr>
        </p:nvSpPr>
        <p:spPr/>
        <p:txBody>
          <a:bodyPr/>
          <a:lstStyle/>
          <a:p>
            <a:r>
              <a:rPr lang="sv-SE" dirty="0">
                <a:solidFill>
                  <a:schemeClr val="accent2">
                    <a:lumMod val="75000"/>
                  </a:schemeClr>
                </a:solidFill>
              </a:rPr>
              <a:t>Kvävebalans Nötkött</a:t>
            </a:r>
          </a:p>
        </p:txBody>
      </p:sp>
      <p:pic>
        <p:nvPicPr>
          <p:cNvPr id="3" name="Bildobjekt 2" descr="Diagram som visar kvävebalanser på nötköttsgårdar">
            <a:extLst>
              <a:ext uri="{FF2B5EF4-FFF2-40B4-BE49-F238E27FC236}">
                <a16:creationId xmlns:a16="http://schemas.microsoft.com/office/drawing/2014/main" id="{880BAD2F-E14A-5930-A7A9-10A1101A5EF3}"/>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015171" y="2136484"/>
            <a:ext cx="8161658" cy="4539738"/>
          </a:xfrm>
          <a:prstGeom prst="rect">
            <a:avLst/>
          </a:prstGeom>
          <a:noFill/>
        </p:spPr>
      </p:pic>
    </p:spTree>
    <p:extLst>
      <p:ext uri="{BB962C8B-B14F-4D97-AF65-F5344CB8AC3E}">
        <p14:creationId xmlns:p14="http://schemas.microsoft.com/office/powerpoint/2010/main" val="3463682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166AB-8522-E8BA-10D9-385330E2311A}"/>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10CF6430-ED81-C9C0-F31F-5A7382207767}"/>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B7E659B-5B44-F0AA-8C70-52278831C68A}"/>
              </a:ext>
            </a:extLst>
          </p:cNvPr>
          <p:cNvSpPr>
            <a:spLocks noGrp="1"/>
          </p:cNvSpPr>
          <p:nvPr>
            <p:ph type="title"/>
          </p:nvPr>
        </p:nvSpPr>
        <p:spPr/>
        <p:txBody>
          <a:bodyPr/>
          <a:lstStyle/>
          <a:p>
            <a:r>
              <a:rPr lang="sv-SE" dirty="0">
                <a:solidFill>
                  <a:schemeClr val="accent1">
                    <a:lumMod val="50000"/>
                  </a:schemeClr>
                </a:solidFill>
              </a:rPr>
              <a:t>Kvävebalans Gris</a:t>
            </a:r>
          </a:p>
        </p:txBody>
      </p:sp>
      <p:pic>
        <p:nvPicPr>
          <p:cNvPr id="7" name="Bildobjekt 6" descr="Diagram som visar kvävebalanser på grisgårdar">
            <a:extLst>
              <a:ext uri="{FF2B5EF4-FFF2-40B4-BE49-F238E27FC236}">
                <a16:creationId xmlns:a16="http://schemas.microsoft.com/office/drawing/2014/main" id="{8192DE5C-C71C-9A61-A04F-CA2EC4F5D21A}"/>
              </a:ext>
            </a:extLst>
          </p:cNvPr>
          <p:cNvPicPr/>
          <p:nvPr/>
        </p:nvPicPr>
        <p:blipFill>
          <a:blip r:embed="rId3"/>
          <a:stretch>
            <a:fillRect/>
          </a:stretch>
        </p:blipFill>
        <p:spPr>
          <a:xfrm>
            <a:off x="2204037" y="2156148"/>
            <a:ext cx="7783926" cy="4529486"/>
          </a:xfrm>
          <a:prstGeom prst="rect">
            <a:avLst/>
          </a:prstGeom>
        </p:spPr>
      </p:pic>
    </p:spTree>
    <p:extLst>
      <p:ext uri="{BB962C8B-B14F-4D97-AF65-F5344CB8AC3E}">
        <p14:creationId xmlns:p14="http://schemas.microsoft.com/office/powerpoint/2010/main" val="784850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7008A-A544-BBCF-F4A0-2EFB4D543AB3}"/>
            </a:ext>
          </a:extLst>
        </p:cNvPr>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7C5BE969-6CF1-5581-08E0-3EA691485B25}"/>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p:blipFill>
        <p:spPr>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
        <p:nvSpPr>
          <p:cNvPr id="4" name="Rubrik 3">
            <a:extLst>
              <a:ext uri="{FF2B5EF4-FFF2-40B4-BE49-F238E27FC236}">
                <a16:creationId xmlns:a16="http://schemas.microsoft.com/office/drawing/2014/main" id="{46C54294-2D24-E97E-2386-0B91376C25D5}"/>
              </a:ext>
            </a:extLst>
          </p:cNvPr>
          <p:cNvSpPr>
            <a:spLocks noGrp="1"/>
          </p:cNvSpPr>
          <p:nvPr>
            <p:ph type="title"/>
          </p:nvPr>
        </p:nvSpPr>
        <p:spPr/>
        <p:txBody>
          <a:bodyPr/>
          <a:lstStyle/>
          <a:p>
            <a:r>
              <a:rPr lang="sv-SE" dirty="0"/>
              <a:t>Fosforbalans</a:t>
            </a:r>
          </a:p>
        </p:txBody>
      </p:sp>
      <p:sp>
        <p:nvSpPr>
          <p:cNvPr id="2" name="Platshållare för text 1">
            <a:extLst>
              <a:ext uri="{FF2B5EF4-FFF2-40B4-BE49-F238E27FC236}">
                <a16:creationId xmlns:a16="http://schemas.microsoft.com/office/drawing/2014/main" id="{746823DB-D33F-56D8-F85B-F2F67063EBE4}"/>
              </a:ext>
            </a:extLst>
          </p:cNvPr>
          <p:cNvSpPr>
            <a:spLocks noGrp="1"/>
          </p:cNvSpPr>
          <p:nvPr>
            <p:ph type="body" sz="quarter" idx="15"/>
          </p:nvPr>
        </p:nvSpPr>
        <p:spPr/>
        <p:txBody>
          <a:bodyPr/>
          <a:lstStyle/>
          <a:p>
            <a:endParaRPr lang="sv-SE"/>
          </a:p>
        </p:txBody>
      </p:sp>
      <p:sp>
        <p:nvSpPr>
          <p:cNvPr id="3" name="Platshållare för text 2">
            <a:extLst>
              <a:ext uri="{FF2B5EF4-FFF2-40B4-BE49-F238E27FC236}">
                <a16:creationId xmlns:a16="http://schemas.microsoft.com/office/drawing/2014/main" id="{A794EEFD-943B-9578-61B9-CFEDFC90FCCA}"/>
              </a:ext>
            </a:extLst>
          </p:cNvPr>
          <p:cNvSpPr>
            <a:spLocks noGrp="1"/>
          </p:cNvSpPr>
          <p:nvPr>
            <p:ph type="body" sz="quarter" idx="19"/>
          </p:nvPr>
        </p:nvSpPr>
        <p:spPr/>
        <p:txBody>
          <a:bodyPr/>
          <a:lstStyle/>
          <a:p>
            <a:r>
              <a:rPr lang="sv-SE" dirty="0"/>
              <a:t>Foto: Greppa Näringen</a:t>
            </a:r>
          </a:p>
        </p:txBody>
      </p:sp>
    </p:spTree>
    <p:extLst>
      <p:ext uri="{BB962C8B-B14F-4D97-AF65-F5344CB8AC3E}">
        <p14:creationId xmlns:p14="http://schemas.microsoft.com/office/powerpoint/2010/main" val="258984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CBFC7BC-E022-EE90-9A29-BC7B45526D02}"/>
            </a:ext>
          </a:extLst>
        </p:cNvPr>
        <p:cNvGrpSpPr/>
        <p:nvPr/>
      </p:nvGrpSpPr>
      <p:grpSpPr>
        <a:xfrm>
          <a:off x="0" y="0"/>
          <a:ext cx="0" cy="0"/>
          <a:chOff x="0" y="0"/>
          <a:chExt cx="0" cy="0"/>
        </a:xfrm>
      </p:grpSpPr>
      <p:sp>
        <p:nvSpPr>
          <p:cNvPr id="18439" name="Rectangle 7">
            <a:extLst>
              <a:ext uri="{FF2B5EF4-FFF2-40B4-BE49-F238E27FC236}">
                <a16:creationId xmlns:a16="http://schemas.microsoft.com/office/drawing/2014/main" id="{A9568706-ADBB-CCCD-DDC5-3EDE1558C9AC}"/>
              </a:ext>
            </a:extLst>
          </p:cNvPr>
          <p:cNvSpPr>
            <a:spLocks noGrp="1" noChangeArrowheads="1"/>
          </p:cNvSpPr>
          <p:nvPr>
            <p:ph type="title"/>
          </p:nvPr>
        </p:nvSpPr>
        <p:spPr>
          <a:xfrm>
            <a:off x="673362" y="413312"/>
            <a:ext cx="7394398" cy="1165225"/>
          </a:xfrm>
        </p:spPr>
        <p:txBody>
          <a:bodyPr/>
          <a:lstStyle/>
          <a:p>
            <a:r>
              <a:rPr lang="sv-SE" altLang="sv-SE" dirty="0"/>
              <a:t>Rekommenderad fosforbalans för olika växtföljder</a:t>
            </a:r>
          </a:p>
        </p:txBody>
      </p:sp>
      <p:sp>
        <p:nvSpPr>
          <p:cNvPr id="5" name="textruta 4">
            <a:extLst>
              <a:ext uri="{FF2B5EF4-FFF2-40B4-BE49-F238E27FC236}">
                <a16:creationId xmlns:a16="http://schemas.microsoft.com/office/drawing/2014/main" id="{56AF72BC-A7C2-792A-2691-CCB0C21CDD87}"/>
              </a:ext>
            </a:extLst>
          </p:cNvPr>
          <p:cNvSpPr txBox="1"/>
          <p:nvPr/>
        </p:nvSpPr>
        <p:spPr>
          <a:xfrm>
            <a:off x="681453" y="1496246"/>
            <a:ext cx="6140316" cy="461665"/>
          </a:xfrm>
          <a:prstGeom prst="rect">
            <a:avLst/>
          </a:prstGeom>
          <a:noFill/>
        </p:spPr>
        <p:txBody>
          <a:bodyPr wrap="square" rtlCol="0">
            <a:spAutoFit/>
          </a:bodyPr>
          <a:lstStyle/>
          <a:p>
            <a:r>
              <a:rPr lang="sv-SE" altLang="sv-SE" sz="2400" dirty="0">
                <a:solidFill>
                  <a:schemeClr val="tx2"/>
                </a:solidFill>
                <a:ea typeface="ＭＳ Ｐゴシック" pitchFamily="34" charset="-128"/>
              </a:rPr>
              <a:t>med ett långsiktigt ekonomiskt perspektiv</a:t>
            </a:r>
            <a:endParaRPr lang="sv-SE" sz="2400" dirty="0">
              <a:solidFill>
                <a:schemeClr val="tx2"/>
              </a:solidFill>
            </a:endParaRPr>
          </a:p>
        </p:txBody>
      </p:sp>
      <p:sp>
        <p:nvSpPr>
          <p:cNvPr id="15" name="Text Box 9">
            <a:extLst>
              <a:ext uri="{FF2B5EF4-FFF2-40B4-BE49-F238E27FC236}">
                <a16:creationId xmlns:a16="http://schemas.microsoft.com/office/drawing/2014/main" id="{8BE28995-2155-E057-C7D6-0529422347A9}"/>
              </a:ext>
            </a:extLst>
          </p:cNvPr>
          <p:cNvSpPr txBox="1">
            <a:spLocks noChangeArrowheads="1"/>
          </p:cNvSpPr>
          <p:nvPr/>
        </p:nvSpPr>
        <p:spPr bwMode="auto">
          <a:xfrm>
            <a:off x="393362" y="3172138"/>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b="1" dirty="0">
                <a:latin typeface="+mj-lt"/>
                <a:cs typeface="Arial" panose="020B0604020202020204" pitchFamily="34" charset="0"/>
              </a:rPr>
              <a:t>   Växtföljd         </a:t>
            </a:r>
          </a:p>
        </p:txBody>
      </p:sp>
      <p:sp>
        <p:nvSpPr>
          <p:cNvPr id="14" name="Text Box 10">
            <a:extLst>
              <a:ext uri="{FF2B5EF4-FFF2-40B4-BE49-F238E27FC236}">
                <a16:creationId xmlns:a16="http://schemas.microsoft.com/office/drawing/2014/main" id="{709CC085-476B-CD2C-4E8E-356FDED91923}"/>
              </a:ext>
            </a:extLst>
          </p:cNvPr>
          <p:cNvSpPr txBox="1">
            <a:spLocks noChangeArrowheads="1"/>
          </p:cNvSpPr>
          <p:nvPr/>
        </p:nvSpPr>
        <p:spPr bwMode="auto">
          <a:xfrm>
            <a:off x="6247050" y="2662576"/>
            <a:ext cx="4447051"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latin typeface="+mj-lt"/>
              </a:rPr>
              <a:t>Balans vid olika P</a:t>
            </a:r>
            <a:r>
              <a:rPr lang="sv-SE" altLang="sv-SE" sz="2200" b="1" dirty="0">
                <a:latin typeface="+mj-lt"/>
                <a:cs typeface="Arial" panose="020B0604020202020204" pitchFamily="34" charset="0"/>
              </a:rPr>
              <a:t>-AL klass</a:t>
            </a:r>
          </a:p>
          <a:p>
            <a:pPr fontAlgn="base">
              <a:lnSpc>
                <a:spcPct val="150000"/>
              </a:lnSpc>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A7D76F"/>
                </a:solidFill>
                <a:latin typeface="Helvetica"/>
              </a:rPr>
              <a:t>IVA     </a:t>
            </a:r>
            <a:r>
              <a:rPr lang="sv-SE" altLang="sv-SE" sz="2200" b="1" dirty="0">
                <a:solidFill>
                  <a:srgbClr val="78B642"/>
                </a:solidFill>
                <a:latin typeface="Helvetica"/>
              </a:rPr>
              <a:t>IVB</a:t>
            </a:r>
            <a:r>
              <a:rPr lang="sv-SE" altLang="sv-SE" sz="2200" b="1" dirty="0">
                <a:solidFill>
                  <a:srgbClr val="0083BE"/>
                </a:solidFill>
                <a:latin typeface="Helvetica"/>
              </a:rPr>
              <a:t>	   V</a:t>
            </a:r>
          </a:p>
        </p:txBody>
      </p:sp>
      <p:sp>
        <p:nvSpPr>
          <p:cNvPr id="16"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B4F44CE8-A76E-3426-5654-753BEAC2CBF9}"/>
              </a:ext>
            </a:extLst>
          </p:cNvPr>
          <p:cNvSpPr>
            <a:spLocks noChangeArrowheads="1"/>
          </p:cNvSpPr>
          <p:nvPr/>
        </p:nvSpPr>
        <p:spPr bwMode="auto">
          <a:xfrm>
            <a:off x="10009441" y="3753860"/>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4" name="Rectangle 6" descr="Överskott av kalium på 20 vid odling av spannmål, 20 vid odling av spannmål och oljeväxter, 10 kilo vid odling av sockerbetor (var 4:e år), 40 kilo vid odling av potatis (var 4:e år) 10 kilo vid odling av vall (3 år av 6). " title="Rimlig kaliumbalans i klass I ">
            <a:extLst>
              <a:ext uri="{FF2B5EF4-FFF2-40B4-BE49-F238E27FC236}">
                <a16:creationId xmlns:a16="http://schemas.microsoft.com/office/drawing/2014/main" id="{FCFF7F77-0A56-C0B0-3ABB-EDED4F8692B0}"/>
              </a:ext>
            </a:extLst>
          </p:cNvPr>
          <p:cNvSpPr>
            <a:spLocks noChangeArrowheads="1"/>
          </p:cNvSpPr>
          <p:nvPr/>
        </p:nvSpPr>
        <p:spPr bwMode="auto">
          <a:xfrm>
            <a:off x="6008460"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7" name="Rectangle 5" descr="Underskott av kalium på 10 vid odling av spannmål, 10 vid odling av spannmål och oljeväxter, -5 kilo vid odling av sockerbetor (var 4:e år), 20 kilo vid odling av potatis (var 4:e år) -15 kilo vid odling av vall (3 år av 6). " title="Rimlig kaliumbalans i klass II ">
            <a:extLst>
              <a:ext uri="{FF2B5EF4-FFF2-40B4-BE49-F238E27FC236}">
                <a16:creationId xmlns:a16="http://schemas.microsoft.com/office/drawing/2014/main" id="{FC06DF2D-4F74-966C-21D6-20BE65981072}"/>
              </a:ext>
            </a:extLst>
          </p:cNvPr>
          <p:cNvSpPr>
            <a:spLocks noChangeArrowheads="1"/>
          </p:cNvSpPr>
          <p:nvPr/>
        </p:nvSpPr>
        <p:spPr bwMode="auto">
          <a:xfrm>
            <a:off x="6804712"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0"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a:extLst>
              <a:ext uri="{FF2B5EF4-FFF2-40B4-BE49-F238E27FC236}">
                <a16:creationId xmlns:a16="http://schemas.microsoft.com/office/drawing/2014/main" id="{0FF7E648-D112-EBC2-E69B-326B74DDD359}"/>
              </a:ext>
            </a:extLst>
          </p:cNvPr>
          <p:cNvSpPr>
            <a:spLocks noChangeArrowheads="1"/>
          </p:cNvSpPr>
          <p:nvPr/>
        </p:nvSpPr>
        <p:spPr bwMode="auto">
          <a:xfrm>
            <a:off x="7596946"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1"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a:extLst>
              <a:ext uri="{FF2B5EF4-FFF2-40B4-BE49-F238E27FC236}">
                <a16:creationId xmlns:a16="http://schemas.microsoft.com/office/drawing/2014/main" id="{FDB74F42-4012-4511-2A6D-E984FD084235}"/>
              </a:ext>
            </a:extLst>
          </p:cNvPr>
          <p:cNvSpPr>
            <a:spLocks noChangeArrowheads="1"/>
          </p:cNvSpPr>
          <p:nvPr/>
        </p:nvSpPr>
        <p:spPr bwMode="auto">
          <a:xfrm>
            <a:off x="8419045" y="3753861"/>
            <a:ext cx="689742" cy="2366787"/>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3"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92DD6604-F23B-3BA6-0E87-FA731A7DCD10}"/>
              </a:ext>
            </a:extLst>
          </p:cNvPr>
          <p:cNvSpPr>
            <a:spLocks noChangeArrowheads="1"/>
          </p:cNvSpPr>
          <p:nvPr/>
        </p:nvSpPr>
        <p:spPr bwMode="auto">
          <a:xfrm>
            <a:off x="9216784" y="3753861"/>
            <a:ext cx="684660"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3" name="Platshållare för innehåll 2">
            <a:extLst>
              <a:ext uri="{FF2B5EF4-FFF2-40B4-BE49-F238E27FC236}">
                <a16:creationId xmlns:a16="http://schemas.microsoft.com/office/drawing/2014/main" id="{86BCC41A-0AAE-C2B8-B74D-D18BA0DF2671}"/>
              </a:ext>
            </a:extLst>
          </p:cNvPr>
          <p:cNvSpPr>
            <a:spLocks noGrp="1"/>
          </p:cNvSpPr>
          <p:nvPr>
            <p:ph sz="quarter" idx="13"/>
          </p:nvPr>
        </p:nvSpPr>
        <p:spPr>
          <a:xfrm>
            <a:off x="1270902" y="3927339"/>
            <a:ext cx="12652088" cy="2444447"/>
          </a:xfrm>
        </p:spPr>
        <p:txBody>
          <a:bodyPr>
            <a:normAutofit fontScale="92500" lnSpcReduction="20000"/>
          </a:bodyPr>
          <a:lstStyle/>
          <a:p>
            <a:pPr>
              <a:lnSpc>
                <a:spcPct val="150000"/>
              </a:lnSpc>
            </a:pPr>
            <a:r>
              <a:rPr lang="sv-SE" altLang="sv-SE" sz="2000" dirty="0"/>
              <a:t> Spannmål 			                    10        5          0       -10      -20       -20 </a:t>
            </a:r>
          </a:p>
          <a:p>
            <a:pPr>
              <a:lnSpc>
                <a:spcPct val="150000"/>
              </a:lnSpc>
            </a:pPr>
            <a:r>
              <a:rPr lang="sv-SE" altLang="sv-SE" sz="2000" dirty="0"/>
              <a:t>Spannmål, oljeväxter	 	                   15        10        5        -10       -25      -25</a:t>
            </a:r>
          </a:p>
          <a:p>
            <a:pPr>
              <a:lnSpc>
                <a:spcPct val="150000"/>
              </a:lnSpc>
            </a:pPr>
            <a:r>
              <a:rPr lang="sv-SE" altLang="sv-SE" sz="2000" dirty="0"/>
              <a:t>Sockerbetor                                                  20        15       10         0       -15       -20</a:t>
            </a:r>
          </a:p>
          <a:p>
            <a:pPr marL="0" indent="0">
              <a:lnSpc>
                <a:spcPct val="100000"/>
              </a:lnSpc>
              <a:spcBef>
                <a:spcPts val="0"/>
              </a:spcBef>
              <a:buNone/>
            </a:pPr>
            <a:r>
              <a:rPr lang="sv-SE" altLang="sv-SE" sz="2000" dirty="0"/>
              <a:t>återkommande i växtföljden	 </a:t>
            </a:r>
          </a:p>
          <a:p>
            <a:pPr>
              <a:lnSpc>
                <a:spcPct val="150000"/>
              </a:lnSpc>
            </a:pPr>
            <a:r>
              <a:rPr lang="sv-SE" altLang="sv-SE" sz="2000" dirty="0"/>
              <a:t>Potatis			                   20       15        10        0          -10      -15</a:t>
            </a:r>
          </a:p>
          <a:p>
            <a:pPr marL="0" indent="0">
              <a:lnSpc>
                <a:spcPct val="100000"/>
              </a:lnSpc>
              <a:spcBef>
                <a:spcPts val="0"/>
              </a:spcBef>
              <a:buNone/>
            </a:pPr>
            <a:r>
              <a:rPr lang="sv-SE" altLang="sv-SE" sz="2000" dirty="0"/>
              <a:t>återkommande i växtföljden 			</a:t>
            </a:r>
          </a:p>
          <a:p>
            <a:pPr>
              <a:spcBef>
                <a:spcPts val="0"/>
              </a:spcBef>
            </a:pPr>
            <a:endParaRPr lang="sv-SE" sz="2000" dirty="0"/>
          </a:p>
        </p:txBody>
      </p:sp>
      <p:sp>
        <p:nvSpPr>
          <p:cNvPr id="9" name="textruta 8">
            <a:extLst>
              <a:ext uri="{FF2B5EF4-FFF2-40B4-BE49-F238E27FC236}">
                <a16:creationId xmlns:a16="http://schemas.microsoft.com/office/drawing/2014/main" id="{7AF7286D-4354-FC47-2155-555201EB8A78}"/>
              </a:ext>
            </a:extLst>
          </p:cNvPr>
          <p:cNvSpPr txBox="1"/>
          <p:nvPr/>
        </p:nvSpPr>
        <p:spPr>
          <a:xfrm>
            <a:off x="4369699" y="6376706"/>
            <a:ext cx="8404489" cy="307777"/>
          </a:xfrm>
          <a:prstGeom prst="rect">
            <a:avLst/>
          </a:prstGeom>
          <a:noFill/>
        </p:spPr>
        <p:txBody>
          <a:bodyPr wrap="square" rtlCol="0">
            <a:spAutoFit/>
          </a:bodyPr>
          <a:lstStyle/>
          <a:p>
            <a:pPr>
              <a:defRPr/>
            </a:pPr>
            <a:r>
              <a:rPr lang="sv-SE" sz="1400" dirty="0">
                <a:solidFill>
                  <a:schemeClr val="tx2"/>
                </a:solidFill>
              </a:rPr>
              <a:t>Baserat på gödsling enligt Jordbruksverkets gödslingsrekommendationer till aktuell skördenivå.</a:t>
            </a:r>
            <a:r>
              <a:rPr lang="sv-SE" altLang="sv-SE" sz="1400" dirty="0">
                <a:solidFill>
                  <a:schemeClr val="tx2"/>
                </a:solidFill>
              </a:rPr>
              <a:t> </a:t>
            </a:r>
            <a:endParaRPr lang="sv-SE" sz="1400" dirty="0">
              <a:solidFill>
                <a:schemeClr val="tx2"/>
              </a:solidFill>
            </a:endParaRPr>
          </a:p>
        </p:txBody>
      </p:sp>
    </p:spTree>
    <p:extLst>
      <p:ext uri="{BB962C8B-B14F-4D97-AF65-F5344CB8AC3E}">
        <p14:creationId xmlns:p14="http://schemas.microsoft.com/office/powerpoint/2010/main" val="37303003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A95B1EB-1A4C-D55D-684C-FA3B921957B0}"/>
            </a:ext>
          </a:extLst>
        </p:cNvPr>
        <p:cNvGrpSpPr/>
        <p:nvPr/>
      </p:nvGrpSpPr>
      <p:grpSpPr>
        <a:xfrm>
          <a:off x="0" y="0"/>
          <a:ext cx="0" cy="0"/>
          <a:chOff x="0" y="0"/>
          <a:chExt cx="0" cy="0"/>
        </a:xfrm>
      </p:grpSpPr>
      <p:sp>
        <p:nvSpPr>
          <p:cNvPr id="18439" name="Rectangle 7">
            <a:extLst>
              <a:ext uri="{FF2B5EF4-FFF2-40B4-BE49-F238E27FC236}">
                <a16:creationId xmlns:a16="http://schemas.microsoft.com/office/drawing/2014/main" id="{C5107EAD-2361-DBFE-E03C-0468AEA5A3A7}"/>
              </a:ext>
            </a:extLst>
          </p:cNvPr>
          <p:cNvSpPr>
            <a:spLocks noGrp="1" noChangeArrowheads="1"/>
          </p:cNvSpPr>
          <p:nvPr>
            <p:ph type="title"/>
          </p:nvPr>
        </p:nvSpPr>
        <p:spPr>
          <a:xfrm>
            <a:off x="673362" y="402295"/>
            <a:ext cx="7394398" cy="1165225"/>
          </a:xfrm>
        </p:spPr>
        <p:txBody>
          <a:bodyPr/>
          <a:lstStyle/>
          <a:p>
            <a:r>
              <a:rPr lang="sv-SE" altLang="sv-SE" dirty="0"/>
              <a:t>Rekommenderad fosforbalans för olika växtföljder</a:t>
            </a:r>
          </a:p>
        </p:txBody>
      </p:sp>
      <p:sp>
        <p:nvSpPr>
          <p:cNvPr id="5" name="textruta 4">
            <a:extLst>
              <a:ext uri="{FF2B5EF4-FFF2-40B4-BE49-F238E27FC236}">
                <a16:creationId xmlns:a16="http://schemas.microsoft.com/office/drawing/2014/main" id="{3BC37CC6-7489-65C4-24F6-31E70EE6D2FA}"/>
              </a:ext>
            </a:extLst>
          </p:cNvPr>
          <p:cNvSpPr txBox="1"/>
          <p:nvPr/>
        </p:nvSpPr>
        <p:spPr>
          <a:xfrm>
            <a:off x="681453" y="1496246"/>
            <a:ext cx="6140316" cy="461665"/>
          </a:xfrm>
          <a:prstGeom prst="rect">
            <a:avLst/>
          </a:prstGeom>
          <a:noFill/>
        </p:spPr>
        <p:txBody>
          <a:bodyPr wrap="square" rtlCol="0">
            <a:spAutoFit/>
          </a:bodyPr>
          <a:lstStyle/>
          <a:p>
            <a:r>
              <a:rPr lang="sv-SE" altLang="sv-SE" sz="2400" dirty="0">
                <a:solidFill>
                  <a:schemeClr val="tx2"/>
                </a:solidFill>
                <a:ea typeface="ＭＳ Ｐゴシック" pitchFamily="34" charset="-128"/>
              </a:rPr>
              <a:t>med ett kortsiktigt ekonomiskt perspektiv</a:t>
            </a:r>
            <a:endParaRPr lang="sv-SE" sz="2400" dirty="0">
              <a:solidFill>
                <a:schemeClr val="tx2"/>
              </a:solidFill>
            </a:endParaRPr>
          </a:p>
        </p:txBody>
      </p:sp>
      <p:sp>
        <p:nvSpPr>
          <p:cNvPr id="15" name="Text Box 9">
            <a:extLst>
              <a:ext uri="{FF2B5EF4-FFF2-40B4-BE49-F238E27FC236}">
                <a16:creationId xmlns:a16="http://schemas.microsoft.com/office/drawing/2014/main" id="{962EA574-ECAC-4FBE-7E9B-2F0460A80032}"/>
              </a:ext>
            </a:extLst>
          </p:cNvPr>
          <p:cNvSpPr txBox="1">
            <a:spLocks noChangeArrowheads="1"/>
          </p:cNvSpPr>
          <p:nvPr/>
        </p:nvSpPr>
        <p:spPr bwMode="auto">
          <a:xfrm>
            <a:off x="393362" y="3172138"/>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b="1" dirty="0">
                <a:latin typeface="+mj-lt"/>
                <a:cs typeface="Arial" panose="020B0604020202020204" pitchFamily="34" charset="0"/>
              </a:rPr>
              <a:t>   Växtföljd         </a:t>
            </a:r>
          </a:p>
        </p:txBody>
      </p:sp>
      <p:sp>
        <p:nvSpPr>
          <p:cNvPr id="14" name="Text Box 10">
            <a:extLst>
              <a:ext uri="{FF2B5EF4-FFF2-40B4-BE49-F238E27FC236}">
                <a16:creationId xmlns:a16="http://schemas.microsoft.com/office/drawing/2014/main" id="{F35BF8DC-98C9-48FE-130A-F7A2DE7DD733}"/>
              </a:ext>
            </a:extLst>
          </p:cNvPr>
          <p:cNvSpPr txBox="1">
            <a:spLocks noChangeArrowheads="1"/>
          </p:cNvSpPr>
          <p:nvPr/>
        </p:nvSpPr>
        <p:spPr bwMode="auto">
          <a:xfrm>
            <a:off x="6247050" y="2662576"/>
            <a:ext cx="4447051"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latin typeface="+mj-lt"/>
              </a:rPr>
              <a:t>P</a:t>
            </a:r>
            <a:r>
              <a:rPr lang="sv-SE" altLang="sv-SE" sz="2200" b="1" dirty="0">
                <a:latin typeface="+mj-lt"/>
                <a:cs typeface="Arial" panose="020B0604020202020204" pitchFamily="34" charset="0"/>
              </a:rPr>
              <a:t>-AL värde</a:t>
            </a:r>
          </a:p>
          <a:p>
            <a:pPr fontAlgn="base">
              <a:lnSpc>
                <a:spcPct val="150000"/>
              </a:lnSpc>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A7D76F"/>
                </a:solidFill>
                <a:latin typeface="Helvetica"/>
              </a:rPr>
              <a:t>IVA     </a:t>
            </a:r>
            <a:r>
              <a:rPr lang="sv-SE" altLang="sv-SE" sz="2200" b="1" dirty="0">
                <a:solidFill>
                  <a:srgbClr val="78B642"/>
                </a:solidFill>
                <a:latin typeface="Helvetica"/>
              </a:rPr>
              <a:t>IVB</a:t>
            </a:r>
            <a:r>
              <a:rPr lang="sv-SE" altLang="sv-SE" sz="2200" b="1" dirty="0">
                <a:solidFill>
                  <a:srgbClr val="0083BE"/>
                </a:solidFill>
                <a:latin typeface="Helvetica"/>
              </a:rPr>
              <a:t>	   V</a:t>
            </a:r>
          </a:p>
        </p:txBody>
      </p:sp>
      <p:sp>
        <p:nvSpPr>
          <p:cNvPr id="4" name="Rectangle 6" descr="Överskott av kalium på 20 vid odling av spannmål, 20 vid odling av spannmål och oljeväxter, 10 kilo vid odling av sockerbetor (var 4:e år), 40 kilo vid odling av potatis (var 4:e år) 10 kilo vid odling av vall (3 år av 6). " title="Rimlig kaliumbalans i klass I ">
            <a:extLst>
              <a:ext uri="{FF2B5EF4-FFF2-40B4-BE49-F238E27FC236}">
                <a16:creationId xmlns:a16="http://schemas.microsoft.com/office/drawing/2014/main" id="{454E3DAD-9897-9179-9D47-F5327EA6551D}"/>
              </a:ext>
            </a:extLst>
          </p:cNvPr>
          <p:cNvSpPr>
            <a:spLocks noChangeArrowheads="1"/>
          </p:cNvSpPr>
          <p:nvPr/>
        </p:nvSpPr>
        <p:spPr bwMode="auto">
          <a:xfrm>
            <a:off x="6008460"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7" name="Rectangle 5" descr="Underskott av kalium på 10 vid odling av spannmål, 10 vid odling av spannmål och oljeväxter, -5 kilo vid odling av sockerbetor (var 4:e år), 20 kilo vid odling av potatis (var 4:e år) -15 kilo vid odling av vall (3 år av 6). " title="Rimlig kaliumbalans i klass II ">
            <a:extLst>
              <a:ext uri="{FF2B5EF4-FFF2-40B4-BE49-F238E27FC236}">
                <a16:creationId xmlns:a16="http://schemas.microsoft.com/office/drawing/2014/main" id="{31E1C970-0727-E62E-FB15-07C92621E346}"/>
              </a:ext>
            </a:extLst>
          </p:cNvPr>
          <p:cNvSpPr>
            <a:spLocks noChangeArrowheads="1"/>
          </p:cNvSpPr>
          <p:nvPr/>
        </p:nvSpPr>
        <p:spPr bwMode="auto">
          <a:xfrm>
            <a:off x="6804712"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0" name="Rectangle 4" descr="rimlig kaliumbalans i klass III &#10;&#10;Underskott av kalium på 10 vid odling av spannmål, 10 vid odling av spannmål och oljeväxter, 30 kilo vid odling av sockerbetor (var 4:e år), 10 kilo vid odling av potatis (var 4:e år) 45 kilo vid odling av vall (3 år av 6)." title="rimlig kaliumbalans i klass III ">
            <a:extLst>
              <a:ext uri="{FF2B5EF4-FFF2-40B4-BE49-F238E27FC236}">
                <a16:creationId xmlns:a16="http://schemas.microsoft.com/office/drawing/2014/main" id="{9DCC2914-8C1F-AF1E-AF11-D6732AE93F60}"/>
              </a:ext>
            </a:extLst>
          </p:cNvPr>
          <p:cNvSpPr>
            <a:spLocks noChangeArrowheads="1"/>
          </p:cNvSpPr>
          <p:nvPr/>
        </p:nvSpPr>
        <p:spPr bwMode="auto">
          <a:xfrm>
            <a:off x="7596946"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1" name="Rectangle 3" descr="Rimlig kaliumbalans vid medelavkastning i klass IVA &#10;&#10;Underskott av kalium på 30 vid odling av spannmål, 30 vid odling av spannmål och oljeväxter, 50 kilo vid odling av sockerbetor (var 4:e år), 35 kilo vid odling av potatis (var 4:e år) 75 kilo vid odling av vall (3 år av 6)." title="Rimlig kaliumbalans vid medelavkastning i klass IVA ">
            <a:extLst>
              <a:ext uri="{FF2B5EF4-FFF2-40B4-BE49-F238E27FC236}">
                <a16:creationId xmlns:a16="http://schemas.microsoft.com/office/drawing/2014/main" id="{0D9D1BAA-CEB3-1B28-5410-446AD3D6B096}"/>
              </a:ext>
            </a:extLst>
          </p:cNvPr>
          <p:cNvSpPr>
            <a:spLocks noChangeArrowheads="1"/>
          </p:cNvSpPr>
          <p:nvPr/>
        </p:nvSpPr>
        <p:spPr bwMode="auto">
          <a:xfrm>
            <a:off x="8419045" y="3753861"/>
            <a:ext cx="689742" cy="2366787"/>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3"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4564DA29-5BFF-0B69-B174-49E9D0AD7D3C}"/>
              </a:ext>
            </a:extLst>
          </p:cNvPr>
          <p:cNvSpPr>
            <a:spLocks noChangeArrowheads="1"/>
          </p:cNvSpPr>
          <p:nvPr/>
        </p:nvSpPr>
        <p:spPr bwMode="auto">
          <a:xfrm>
            <a:off x="9216784" y="3753861"/>
            <a:ext cx="684660"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spcBef>
                <a:spcPct val="0"/>
              </a:spcBef>
              <a:spcAft>
                <a:spcPct val="0"/>
              </a:spcAft>
              <a:buSzTx/>
              <a:buNone/>
            </a:pPr>
            <a:endParaRPr lang="sv-SE" altLang="sv-SE" sz="2400">
              <a:latin typeface="Times New Roman" pitchFamily="18" charset="0"/>
            </a:endParaRPr>
          </a:p>
        </p:txBody>
      </p:sp>
      <p:sp>
        <p:nvSpPr>
          <p:cNvPr id="16" name="Rectangle 2" descr="Rimlig Kalium balans i klass V &#10;&#10;Underskott av kalium på 30 vid odling av spannmål, 30 vid odling av spannmål och oljeväxter, 55 kilo vid odling av sockerbetor (var 4:e år), 75 kilo vid odling av potatis (var 4:e år) 115 kilo vid odling av vall (3 år av 6)." title="Rimlig Kalium balans i klass V ">
            <a:extLst>
              <a:ext uri="{FF2B5EF4-FFF2-40B4-BE49-F238E27FC236}">
                <a16:creationId xmlns:a16="http://schemas.microsoft.com/office/drawing/2014/main" id="{3C9E9FED-F026-4F72-D421-DF019B7A3252}"/>
              </a:ext>
            </a:extLst>
          </p:cNvPr>
          <p:cNvSpPr>
            <a:spLocks noChangeArrowheads="1"/>
          </p:cNvSpPr>
          <p:nvPr/>
        </p:nvSpPr>
        <p:spPr bwMode="auto">
          <a:xfrm>
            <a:off x="10033378" y="3753861"/>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3" name="Platshållare för innehåll 2">
            <a:extLst>
              <a:ext uri="{FF2B5EF4-FFF2-40B4-BE49-F238E27FC236}">
                <a16:creationId xmlns:a16="http://schemas.microsoft.com/office/drawing/2014/main" id="{3554EC26-320B-24FD-95B3-7DE12D77AF47}"/>
              </a:ext>
            </a:extLst>
          </p:cNvPr>
          <p:cNvSpPr>
            <a:spLocks noGrp="1"/>
          </p:cNvSpPr>
          <p:nvPr>
            <p:ph sz="quarter" idx="13"/>
          </p:nvPr>
        </p:nvSpPr>
        <p:spPr>
          <a:xfrm>
            <a:off x="673361" y="3977005"/>
            <a:ext cx="11191805" cy="2444447"/>
          </a:xfrm>
        </p:spPr>
        <p:txBody>
          <a:bodyPr>
            <a:normAutofit/>
          </a:bodyPr>
          <a:lstStyle/>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5         0         -5      -15       -20      -20 </a:t>
            </a:r>
          </a:p>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Spannmål, oljeväxter	 (4 ton var 5:e år) 	</a:t>
            </a:r>
            <a:r>
              <a:rPr lang="sv-SE" altLang="sv-SE" sz="2000" dirty="0">
                <a:solidFill>
                  <a:schemeClr val="accent5">
                    <a:lumMod val="10000"/>
                  </a:schemeClr>
                </a:solidFill>
                <a:ea typeface="ＭＳ Ｐゴシック" pitchFamily="34" charset="-128"/>
                <a:cs typeface="Arial" panose="020B0604020202020204" pitchFamily="34" charset="0"/>
              </a:rPr>
              <a:t>10        5          0       -10      -20      -20</a:t>
            </a:r>
            <a:endParaRPr lang="sv-SE" altLang="sv-SE" sz="2000" dirty="0">
              <a:solidFill>
                <a:schemeClr val="tx1"/>
              </a:solidFill>
              <a:ea typeface="ＭＳ Ｐゴシック" pitchFamily="34" charset="-128"/>
              <a:cs typeface="Arial" panose="020B0604020202020204" pitchFamily="34" charset="0"/>
            </a:endParaRPr>
          </a:p>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Sockerbetor	 (65 ton var 5:e år) 		</a:t>
            </a:r>
            <a:r>
              <a:rPr lang="sv-SE" altLang="sv-SE" sz="2000" dirty="0">
                <a:solidFill>
                  <a:schemeClr val="accent5">
                    <a:lumMod val="10000"/>
                  </a:schemeClr>
                </a:solidFill>
                <a:ea typeface="ＭＳ Ｐゴシック" pitchFamily="34" charset="-128"/>
                <a:cs typeface="Arial" panose="020B0604020202020204" pitchFamily="34" charset="0"/>
              </a:rPr>
              <a:t>15        5          0       -10      -20      -25</a:t>
            </a:r>
          </a:p>
          <a:p>
            <a:pPr>
              <a:lnSpc>
                <a:spcPct val="150000"/>
              </a:lnSpc>
              <a:spcBef>
                <a:spcPts val="0"/>
              </a:spcBef>
              <a:buClr>
                <a:schemeClr val="tx2"/>
              </a:buClr>
            </a:pPr>
            <a:r>
              <a:rPr lang="sv-SE" altLang="sv-SE" sz="2000" dirty="0">
                <a:solidFill>
                  <a:schemeClr val="tx1"/>
                </a:solidFill>
                <a:ea typeface="ＭＳ Ｐゴシック" pitchFamily="34" charset="-128"/>
                <a:cs typeface="Arial" panose="020B0604020202020204" pitchFamily="34" charset="0"/>
              </a:rPr>
              <a:t>Potatis (45 ton var 4:e år) 			</a:t>
            </a:r>
            <a:r>
              <a:rPr lang="sv-SE" altLang="sv-SE" sz="2000" dirty="0">
                <a:solidFill>
                  <a:schemeClr val="accent5">
                    <a:lumMod val="10000"/>
                  </a:schemeClr>
                </a:solidFill>
                <a:ea typeface="ＭＳ Ｐゴシック" pitchFamily="34" charset="-128"/>
                <a:cs typeface="Arial" panose="020B0604020202020204" pitchFamily="34" charset="0"/>
              </a:rPr>
              <a:t>20       10         5        -5       -15      -20</a:t>
            </a:r>
          </a:p>
          <a:p>
            <a:pPr>
              <a:spcBef>
                <a:spcPts val="0"/>
              </a:spcBef>
            </a:pPr>
            <a:endParaRPr lang="sv-SE" sz="2000" dirty="0"/>
          </a:p>
        </p:txBody>
      </p:sp>
      <p:sp>
        <p:nvSpPr>
          <p:cNvPr id="9" name="textruta 8">
            <a:extLst>
              <a:ext uri="{FF2B5EF4-FFF2-40B4-BE49-F238E27FC236}">
                <a16:creationId xmlns:a16="http://schemas.microsoft.com/office/drawing/2014/main" id="{AD373171-8A0D-88FA-B878-63A4479918AB}"/>
              </a:ext>
            </a:extLst>
          </p:cNvPr>
          <p:cNvSpPr txBox="1"/>
          <p:nvPr/>
        </p:nvSpPr>
        <p:spPr>
          <a:xfrm>
            <a:off x="4369699" y="6376706"/>
            <a:ext cx="8404489" cy="307777"/>
          </a:xfrm>
          <a:prstGeom prst="rect">
            <a:avLst/>
          </a:prstGeom>
          <a:noFill/>
        </p:spPr>
        <p:txBody>
          <a:bodyPr wrap="square" rtlCol="0">
            <a:spAutoFit/>
          </a:bodyPr>
          <a:lstStyle/>
          <a:p>
            <a:pPr>
              <a:defRPr/>
            </a:pPr>
            <a:r>
              <a:rPr lang="sv-SE" sz="1400" dirty="0">
                <a:solidFill>
                  <a:schemeClr val="tx2"/>
                </a:solidFill>
              </a:rPr>
              <a:t>Baserat på gödsling enligt Jordbruksverkets gödslingsrekommendationer till aktuell skördenivå.</a:t>
            </a:r>
            <a:r>
              <a:rPr lang="sv-SE" altLang="sv-SE" sz="1400" dirty="0">
                <a:solidFill>
                  <a:schemeClr val="tx2"/>
                </a:solidFill>
              </a:rPr>
              <a:t> </a:t>
            </a:r>
            <a:endParaRPr lang="sv-SE" sz="1400" dirty="0">
              <a:solidFill>
                <a:schemeClr val="tx2"/>
              </a:solidFill>
            </a:endParaRPr>
          </a:p>
        </p:txBody>
      </p:sp>
    </p:spTree>
    <p:extLst>
      <p:ext uri="{BB962C8B-B14F-4D97-AF65-F5344CB8AC3E}">
        <p14:creationId xmlns:p14="http://schemas.microsoft.com/office/powerpoint/2010/main" val="3661035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2B66882A-A6B4-0EB1-998A-E6FB29E1AD60}"/>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176338" y="464486"/>
            <a:ext cx="8280000" cy="1165138"/>
          </a:xfrm>
        </p:spPr>
        <p:txBody>
          <a:bodyPr/>
          <a:lstStyle/>
          <a:p>
            <a:r>
              <a:rPr lang="sv-SE" altLang="sv-SE" dirty="0"/>
              <a:t>Fosforbalans i förhållande till djurtäthet på mjölkgården </a:t>
            </a:r>
            <a:endParaRPr lang="sv-SE" dirty="0"/>
          </a:p>
        </p:txBody>
      </p:sp>
      <p:pic>
        <p:nvPicPr>
          <p:cNvPr id="4" name="Bildobjekt 3" descr="Graf som visar osforbalans på mjölkgårdar&#10;">
            <a:extLst>
              <a:ext uri="{FF2B5EF4-FFF2-40B4-BE49-F238E27FC236}">
                <a16:creationId xmlns:a16="http://schemas.microsoft.com/office/drawing/2014/main" id="{B7A31D55-1C9C-4CA5-9E20-7C660B74447A}"/>
              </a:ext>
            </a:extLst>
          </p:cNvPr>
          <p:cNvPicPr>
            <a:picLocks noChangeAspect="1"/>
          </p:cNvPicPr>
          <p:nvPr/>
        </p:nvPicPr>
        <p:blipFill>
          <a:blip r:embed="rId3"/>
          <a:stretch>
            <a:fillRect/>
          </a:stretch>
        </p:blipFill>
        <p:spPr>
          <a:xfrm>
            <a:off x="2274101" y="2282715"/>
            <a:ext cx="7182637" cy="4276352"/>
          </a:xfrm>
          <a:prstGeom prst="rect">
            <a:avLst/>
          </a:prstGeom>
        </p:spPr>
      </p:pic>
    </p:spTree>
    <p:extLst>
      <p:ext uri="{BB962C8B-B14F-4D97-AF65-F5344CB8AC3E}">
        <p14:creationId xmlns:p14="http://schemas.microsoft.com/office/powerpoint/2010/main" val="33837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E652631-0AFD-32D1-48B7-922E5BF74C67}"/>
              </a:ext>
              <a:ext uri="{C183D7F6-B498-43B3-948B-1728B52AA6E4}">
                <adec:decorative xmlns:adec="http://schemas.microsoft.com/office/drawing/2017/decorative" val="1"/>
              </a:ext>
            </a:extLst>
          </p:cNvPr>
          <p:cNvSpPr/>
          <p:nvPr/>
        </p:nvSpPr>
        <p:spPr>
          <a:xfrm>
            <a:off x="0" y="1711533"/>
            <a:ext cx="12192000" cy="514646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154" name="Rectangle 2"/>
          <p:cNvSpPr>
            <a:spLocks noGrp="1" noChangeArrowheads="1"/>
          </p:cNvSpPr>
          <p:nvPr>
            <p:ph type="title"/>
          </p:nvPr>
        </p:nvSpPr>
        <p:spPr/>
        <p:txBody>
          <a:bodyPr/>
          <a:lstStyle/>
          <a:p>
            <a:r>
              <a:rPr lang="sv-SE" altLang="sv-SE" dirty="0">
                <a:solidFill>
                  <a:schemeClr val="accent1">
                    <a:lumMod val="50000"/>
                  </a:schemeClr>
                </a:solidFill>
              </a:rPr>
              <a:t>Fosforbalans i förhållande till djurtäthet på grisgården</a:t>
            </a:r>
            <a:endParaRPr lang="sv-SE" altLang="sv-SE" dirty="0">
              <a:solidFill>
                <a:schemeClr val="accent1">
                  <a:lumMod val="50000"/>
                </a:schemeClr>
              </a:solidFill>
              <a:ea typeface="ＭＳ Ｐゴシック" panose="020B0600070205080204" pitchFamily="34" charset="-128"/>
            </a:endParaRPr>
          </a:p>
        </p:txBody>
      </p:sp>
      <p:grpSp>
        <p:nvGrpSpPr>
          <p:cNvPr id="7" name="Grupp 6" descr="Graf som visar fosforbalans på grisgårdar">
            <a:extLst>
              <a:ext uri="{FF2B5EF4-FFF2-40B4-BE49-F238E27FC236}">
                <a16:creationId xmlns:a16="http://schemas.microsoft.com/office/drawing/2014/main" id="{056AC362-0862-7DC7-0CAE-01DC124FF52E}"/>
              </a:ext>
            </a:extLst>
          </p:cNvPr>
          <p:cNvGrpSpPr/>
          <p:nvPr/>
        </p:nvGrpSpPr>
        <p:grpSpPr>
          <a:xfrm>
            <a:off x="1723220" y="1711533"/>
            <a:ext cx="8745559" cy="5161520"/>
            <a:chOff x="1723220" y="1711533"/>
            <a:chExt cx="8745559" cy="5161520"/>
          </a:xfrm>
        </p:grpSpPr>
        <p:pic>
          <p:nvPicPr>
            <p:cNvPr id="4" name="Bildobjekt 3" descr="Fosforbalans för grisgårdar">
              <a:extLst>
                <a:ext uri="{FF2B5EF4-FFF2-40B4-BE49-F238E27FC236}">
                  <a16:creationId xmlns:a16="http://schemas.microsoft.com/office/drawing/2014/main" id="{8227D36C-CF69-4AB0-B92A-CA67F2983161}"/>
                </a:ext>
              </a:extLst>
            </p:cNvPr>
            <p:cNvPicPr>
              <a:picLocks noChangeAspect="1"/>
            </p:cNvPicPr>
            <p:nvPr/>
          </p:nvPicPr>
          <p:blipFill>
            <a:blip r:embed="rId3"/>
            <a:stretch>
              <a:fillRect/>
            </a:stretch>
          </p:blipFill>
          <p:spPr>
            <a:xfrm>
              <a:off x="1723220" y="1711533"/>
              <a:ext cx="8745559" cy="5161520"/>
            </a:xfrm>
            <a:prstGeom prst="rect">
              <a:avLst/>
            </a:prstGeom>
          </p:spPr>
        </p:pic>
        <p:sp>
          <p:nvSpPr>
            <p:cNvPr id="2" name="textruta 1">
              <a:extLst>
                <a:ext uri="{FF2B5EF4-FFF2-40B4-BE49-F238E27FC236}">
                  <a16:creationId xmlns:a16="http://schemas.microsoft.com/office/drawing/2014/main" id="{E607A975-7743-4ACB-5D0C-A6EA77B4D656}"/>
                </a:ext>
              </a:extLst>
            </p:cNvPr>
            <p:cNvSpPr txBox="1"/>
            <p:nvPr/>
          </p:nvSpPr>
          <p:spPr>
            <a:xfrm rot="16200000">
              <a:off x="2130948" y="3902943"/>
              <a:ext cx="160362" cy="276999"/>
            </a:xfrm>
            <a:prstGeom prst="rect">
              <a:avLst/>
            </a:prstGeom>
            <a:solidFill>
              <a:schemeClr val="bg1"/>
            </a:solidFill>
          </p:spPr>
          <p:txBody>
            <a:bodyPr wrap="square" lIns="0" tIns="0" rIns="0" bIns="0" rtlCol="0">
              <a:spAutoFit/>
            </a:bodyPr>
            <a:lstStyle/>
            <a:p>
              <a:r>
                <a:rPr lang="sv-SE" dirty="0">
                  <a:solidFill>
                    <a:schemeClr val="tx1">
                      <a:lumMod val="50000"/>
                      <a:lumOff val="50000"/>
                    </a:schemeClr>
                  </a:solidFill>
                  <a:latin typeface="Arial" panose="020B0604020202020204" pitchFamily="34" charset="0"/>
                  <a:cs typeface="Arial" panose="020B0604020202020204" pitchFamily="34" charset="0"/>
                </a:rPr>
                <a:t>P</a:t>
              </a:r>
            </a:p>
          </p:txBody>
        </p:sp>
      </p:grpSp>
    </p:spTree>
    <p:extLst>
      <p:ext uri="{BB962C8B-B14F-4D97-AF65-F5344CB8AC3E}">
        <p14:creationId xmlns:p14="http://schemas.microsoft.com/office/powerpoint/2010/main" val="59287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EB30E48-9276-38ED-8181-6045ED2F22D2}"/>
              </a:ext>
              <a:ext uri="{C183D7F6-B498-43B3-948B-1728B52AA6E4}">
                <adec:decorative xmlns:adec="http://schemas.microsoft.com/office/drawing/2017/decorative" val="1"/>
              </a:ext>
            </a:extLst>
          </p:cNvPr>
          <p:cNvSpPr/>
          <p:nvPr/>
        </p:nvSpPr>
        <p:spPr>
          <a:xfrm>
            <a:off x="0" y="1806575"/>
            <a:ext cx="12192000" cy="505142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p:cNvSpPr>
            <a:spLocks noGrp="1"/>
          </p:cNvSpPr>
          <p:nvPr>
            <p:ph type="title"/>
          </p:nvPr>
        </p:nvSpPr>
        <p:spPr>
          <a:xfrm>
            <a:off x="1176338" y="464486"/>
            <a:ext cx="8280000" cy="1165138"/>
          </a:xfrm>
        </p:spPr>
        <p:txBody>
          <a:bodyPr/>
          <a:lstStyle/>
          <a:p>
            <a:r>
              <a:rPr lang="sv-SE" dirty="0">
                <a:solidFill>
                  <a:schemeClr val="bg2">
                    <a:lumMod val="10000"/>
                  </a:schemeClr>
                </a:solidFill>
              </a:rPr>
              <a:t>Fosforbalans i förhållande till djurtäthet på fjäderfägården</a:t>
            </a:r>
          </a:p>
        </p:txBody>
      </p:sp>
      <p:pic>
        <p:nvPicPr>
          <p:cNvPr id="9" name="Platshållare för innehåll 8" descr="Fosforbalans i förhållande till djurtäthet på värphöns och kycklinggård &#10;&#10;Grafen visar att det finns ett samband mellan högre djurtäthet med ett ökat fosforöverskott."/>
          <p:cNvPicPr>
            <a:picLocks noGrp="1" noChangeAspect="1"/>
          </p:cNvPicPr>
          <p:nvPr>
            <p:ph idx="4294967295"/>
          </p:nvPr>
        </p:nvPicPr>
        <p:blipFill>
          <a:blip r:embed="rId2"/>
          <a:stretch>
            <a:fillRect/>
          </a:stretch>
        </p:blipFill>
        <p:spPr>
          <a:xfrm>
            <a:off x="2024009" y="1806575"/>
            <a:ext cx="7777163" cy="5051425"/>
          </a:xfrm>
          <a:prstGeom prst="rect">
            <a:avLst/>
          </a:prstGeom>
        </p:spPr>
      </p:pic>
    </p:spTree>
    <p:extLst>
      <p:ext uri="{BB962C8B-B14F-4D97-AF65-F5344CB8AC3E}">
        <p14:creationId xmlns:p14="http://schemas.microsoft.com/office/powerpoint/2010/main" val="865864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763F5-FF44-6507-7551-5A519B595271}"/>
            </a:ext>
          </a:extLst>
        </p:cNvPr>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3CCE77B3-6F9A-5DCA-7DCE-4E7C3637B211}"/>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print">
            <a:extLst>
              <a:ext uri="{28A0092B-C50C-407E-A947-70E740481C1C}">
                <a14:useLocalDpi xmlns:a14="http://schemas.microsoft.com/office/drawing/2010/main"/>
              </a:ext>
            </a:extLst>
          </a:blip>
          <a:srcRect/>
          <a:stretch/>
        </p:blipFill>
        <p:spPr>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
        <p:nvSpPr>
          <p:cNvPr id="4" name="Rubrik 3">
            <a:extLst>
              <a:ext uri="{FF2B5EF4-FFF2-40B4-BE49-F238E27FC236}">
                <a16:creationId xmlns:a16="http://schemas.microsoft.com/office/drawing/2014/main" id="{AADD3A6D-B943-77FB-3204-C3B0A97174BB}"/>
              </a:ext>
            </a:extLst>
          </p:cNvPr>
          <p:cNvSpPr>
            <a:spLocks noGrp="1"/>
          </p:cNvSpPr>
          <p:nvPr>
            <p:ph type="title"/>
          </p:nvPr>
        </p:nvSpPr>
        <p:spPr/>
        <p:txBody>
          <a:bodyPr/>
          <a:lstStyle/>
          <a:p>
            <a:r>
              <a:rPr lang="sv-SE" dirty="0"/>
              <a:t>Kaliumbalans</a:t>
            </a:r>
          </a:p>
        </p:txBody>
      </p:sp>
      <p:sp>
        <p:nvSpPr>
          <p:cNvPr id="2" name="Platshållare för text 1">
            <a:extLst>
              <a:ext uri="{FF2B5EF4-FFF2-40B4-BE49-F238E27FC236}">
                <a16:creationId xmlns:a16="http://schemas.microsoft.com/office/drawing/2014/main" id="{C2C4DA0D-308F-4087-0932-9610094E325C}"/>
              </a:ext>
            </a:extLst>
          </p:cNvPr>
          <p:cNvSpPr>
            <a:spLocks noGrp="1"/>
          </p:cNvSpPr>
          <p:nvPr>
            <p:ph type="body" sz="quarter" idx="15"/>
          </p:nvPr>
        </p:nvSpPr>
        <p:spPr/>
        <p:txBody>
          <a:bodyPr/>
          <a:lstStyle/>
          <a:p>
            <a:endParaRPr lang="sv-SE"/>
          </a:p>
        </p:txBody>
      </p:sp>
      <p:sp>
        <p:nvSpPr>
          <p:cNvPr id="3" name="Platshållare för text 2">
            <a:extLst>
              <a:ext uri="{FF2B5EF4-FFF2-40B4-BE49-F238E27FC236}">
                <a16:creationId xmlns:a16="http://schemas.microsoft.com/office/drawing/2014/main" id="{90487002-2EF0-C554-B284-237D5768325B}"/>
              </a:ext>
            </a:extLst>
          </p:cNvPr>
          <p:cNvSpPr>
            <a:spLocks noGrp="1"/>
          </p:cNvSpPr>
          <p:nvPr>
            <p:ph type="body" sz="quarter" idx="19"/>
          </p:nvPr>
        </p:nvSpPr>
        <p:spPr/>
        <p:txBody>
          <a:bodyPr/>
          <a:lstStyle/>
          <a:p>
            <a:r>
              <a:rPr lang="sv-SE" dirty="0"/>
              <a:t>Foto: Greppa Näringen</a:t>
            </a:r>
          </a:p>
        </p:txBody>
      </p:sp>
    </p:spTree>
    <p:extLst>
      <p:ext uri="{BB962C8B-B14F-4D97-AF65-F5344CB8AC3E}">
        <p14:creationId xmlns:p14="http://schemas.microsoft.com/office/powerpoint/2010/main" val="53998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542F5-8288-5DEE-907A-4D1C2247A3E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7DF1545-E93B-130B-469C-93B1017E911B}"/>
              </a:ext>
            </a:extLst>
          </p:cNvPr>
          <p:cNvSpPr>
            <a:spLocks noGrp="1"/>
          </p:cNvSpPr>
          <p:nvPr>
            <p:ph type="title"/>
          </p:nvPr>
        </p:nvSpPr>
        <p:spPr>
          <a:xfrm>
            <a:off x="6765925" y="1439863"/>
            <a:ext cx="4356100" cy="987748"/>
          </a:xfrm>
        </p:spPr>
        <p:txBody>
          <a:bodyPr anchor="b" anchorCtr="0">
            <a:normAutofit/>
          </a:bodyPr>
          <a:lstStyle/>
          <a:p>
            <a:r>
              <a:rPr lang="sv-SE" dirty="0"/>
              <a:t>Snabba fakta</a:t>
            </a:r>
          </a:p>
        </p:txBody>
      </p:sp>
      <p:pic>
        <p:nvPicPr>
          <p:cNvPr id="20" name="Platshållare för bild 19" descr="Fotografi som visar två personer i arbetskläder som inspekterar en stor grön jordbruksmaskin över en frodig gröda på ett fält. Bilden illustrerar modern jordbruksteknik och samarbete vid maskinunderhåll eller fältarbete under en molnig dag.&#10;&#10;AI-genererat innehåll kan vara felaktigt.">
            <a:extLst>
              <a:ext uri="{FF2B5EF4-FFF2-40B4-BE49-F238E27FC236}">
                <a16:creationId xmlns:a16="http://schemas.microsoft.com/office/drawing/2014/main" id="{BE7F2CED-A81E-A874-DA6C-5E17E809F726}"/>
              </a:ext>
              <a:ext uri="{C183D7F6-B498-43B3-948B-1728B52AA6E4}">
                <adec:decorative xmlns:adec="http://schemas.microsoft.com/office/drawing/2017/decorative" val="1"/>
              </a:ext>
            </a:extLst>
          </p:cNvPr>
          <p:cNvPicPr>
            <a:picLocks noGrp="1" noChangeAspect="1"/>
          </p:cNvPicPr>
          <p:nvPr>
            <p:ph type="pic" sz="quarter" idx="23"/>
          </p:nvPr>
        </p:nvPicPr>
        <p:blipFill>
          <a:blip r:embed="rId3" cstate="print">
            <a:extLst>
              <a:ext uri="{28A0092B-C50C-407E-A947-70E740481C1C}">
                <a14:useLocalDpi xmlns:a14="http://schemas.microsoft.com/office/drawing/2010/main"/>
              </a:ext>
            </a:extLst>
          </a:blip>
          <a:srcRect/>
          <a:stretch>
            <a:fillRect/>
          </a:stretch>
        </p:blipFill>
        <p:spPr>
          <a:xfrm>
            <a:off x="719138" y="1119188"/>
            <a:ext cx="4657725" cy="4657725"/>
          </a:xfrm>
          <a:solidFill>
            <a:srgbClr val="F8F5ED"/>
          </a:solidFill>
          <a:ln>
            <a:noFill/>
          </a:ln>
        </p:spPr>
      </p:pic>
      <p:sp>
        <p:nvSpPr>
          <p:cNvPr id="4" name="Platshållare för innehåll 3">
            <a:extLst>
              <a:ext uri="{FF2B5EF4-FFF2-40B4-BE49-F238E27FC236}">
                <a16:creationId xmlns:a16="http://schemas.microsoft.com/office/drawing/2014/main" id="{216C68AB-6567-27C2-367C-6A019618B20E}"/>
              </a:ext>
            </a:extLst>
          </p:cNvPr>
          <p:cNvSpPr>
            <a:spLocks noGrp="1"/>
          </p:cNvSpPr>
          <p:nvPr>
            <p:ph type="body" sz="quarter" idx="15"/>
          </p:nvPr>
        </p:nvSpPr>
        <p:spPr>
          <a:xfrm>
            <a:off x="6769099" y="2573267"/>
            <a:ext cx="4527381" cy="3729108"/>
          </a:xfrm>
        </p:spPr>
        <p:txBody>
          <a:bodyPr>
            <a:normAutofit fontScale="85000" lnSpcReduction="20000"/>
          </a:bodyPr>
          <a:lstStyle/>
          <a:p>
            <a:pPr>
              <a:lnSpc>
                <a:spcPct val="120000"/>
              </a:lnSpc>
            </a:pPr>
            <a:r>
              <a:rPr lang="sv-SE" dirty="0"/>
              <a:t>Kostnadsfri kvalificerad rådgivning</a:t>
            </a:r>
          </a:p>
          <a:p>
            <a:pPr>
              <a:lnSpc>
                <a:spcPct val="120000"/>
              </a:lnSpc>
            </a:pPr>
            <a:r>
              <a:rPr lang="sv-SE" dirty="0"/>
              <a:t>Greppa Näringen jobbar för att uppnå </a:t>
            </a:r>
            <a:r>
              <a:rPr lang="sv-SE" b="1" dirty="0"/>
              <a:t>miljömål, EU-direktiv och internationella överenskommelser</a:t>
            </a:r>
          </a:p>
          <a:p>
            <a:pPr>
              <a:lnSpc>
                <a:spcPct val="120000"/>
              </a:lnSpc>
            </a:pPr>
            <a:r>
              <a:rPr lang="sv-SE" dirty="0"/>
              <a:t>Minst 15 djurenheter (10 för häst) och/eller 50 hektar</a:t>
            </a:r>
          </a:p>
          <a:p>
            <a:pPr>
              <a:lnSpc>
                <a:spcPct val="120000"/>
              </a:lnSpc>
            </a:pPr>
            <a:r>
              <a:rPr lang="sv-SE" dirty="0"/>
              <a:t>Cirka </a:t>
            </a:r>
            <a:r>
              <a:rPr lang="sv-SE" b="1" dirty="0"/>
              <a:t>13 000 gårdar</a:t>
            </a:r>
            <a:r>
              <a:rPr lang="sv-SE" dirty="0"/>
              <a:t> har tagit del av Greppa Näringens enskilda rådgivning</a:t>
            </a:r>
          </a:p>
          <a:p>
            <a:pPr>
              <a:lnSpc>
                <a:spcPct val="120000"/>
              </a:lnSpc>
            </a:pPr>
            <a:r>
              <a:rPr lang="sv-SE" dirty="0"/>
              <a:t>Startade 2001 i </a:t>
            </a:r>
            <a:r>
              <a:rPr lang="sv-SE" dirty="0" err="1"/>
              <a:t>sydlänen</a:t>
            </a:r>
            <a:r>
              <a:rPr lang="sv-SE" dirty="0"/>
              <a:t>. Nu finns rådgivningen i hela Sverige</a:t>
            </a:r>
          </a:p>
          <a:p>
            <a:pPr>
              <a:lnSpc>
                <a:spcPct val="120000"/>
              </a:lnSpc>
            </a:pPr>
            <a:r>
              <a:rPr lang="sv-SE" b="1" dirty="0"/>
              <a:t>Över 70 000 gårdsbesök </a:t>
            </a:r>
            <a:r>
              <a:rPr lang="sv-SE" dirty="0"/>
              <a:t>sedan 2001</a:t>
            </a:r>
          </a:p>
        </p:txBody>
      </p:sp>
      <p:sp>
        <p:nvSpPr>
          <p:cNvPr id="31" name="Platshållare för text 30">
            <a:extLst>
              <a:ext uri="{FF2B5EF4-FFF2-40B4-BE49-F238E27FC236}">
                <a16:creationId xmlns:a16="http://schemas.microsoft.com/office/drawing/2014/main" id="{AF9AC74F-5624-9CBA-1D79-82EACCFC60AF}"/>
              </a:ext>
            </a:extLst>
          </p:cNvPr>
          <p:cNvSpPr>
            <a:spLocks noGrp="1"/>
          </p:cNvSpPr>
          <p:nvPr>
            <p:ph type="body" sz="quarter" idx="19"/>
          </p:nvPr>
        </p:nvSpPr>
        <p:spPr/>
        <p:txBody>
          <a:bodyPr/>
          <a:lstStyle/>
          <a:p>
            <a:r>
              <a:rPr lang="sv-SE" dirty="0"/>
              <a:t>Foto: Mårten Svensson</a:t>
            </a:r>
          </a:p>
        </p:txBody>
      </p:sp>
    </p:spTree>
    <p:extLst>
      <p:ext uri="{BB962C8B-B14F-4D97-AF65-F5344CB8AC3E}">
        <p14:creationId xmlns:p14="http://schemas.microsoft.com/office/powerpoint/2010/main" val="176654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509A15E-7594-6A30-567D-04562A54B1CA}"/>
            </a:ext>
          </a:extLst>
        </p:cNvPr>
        <p:cNvGrpSpPr/>
        <p:nvPr/>
      </p:nvGrpSpPr>
      <p:grpSpPr>
        <a:xfrm>
          <a:off x="0" y="0"/>
          <a:ext cx="0" cy="0"/>
          <a:chOff x="0" y="0"/>
          <a:chExt cx="0" cy="0"/>
        </a:xfrm>
      </p:grpSpPr>
      <p:sp>
        <p:nvSpPr>
          <p:cNvPr id="11" name="Rectangle 7">
            <a:extLst>
              <a:ext uri="{FF2B5EF4-FFF2-40B4-BE49-F238E27FC236}">
                <a16:creationId xmlns:a16="http://schemas.microsoft.com/office/drawing/2014/main" id="{1FD812CC-DBB8-8689-DB98-D35A0611872B}"/>
              </a:ext>
            </a:extLst>
          </p:cNvPr>
          <p:cNvSpPr>
            <a:spLocks noGrp="1" noChangeArrowheads="1"/>
          </p:cNvSpPr>
          <p:nvPr>
            <p:ph type="title"/>
          </p:nvPr>
        </p:nvSpPr>
        <p:spPr>
          <a:xfrm>
            <a:off x="660400" y="233488"/>
            <a:ext cx="8280000" cy="1165138"/>
          </a:xfrm>
        </p:spPr>
        <p:txBody>
          <a:bodyPr/>
          <a:lstStyle/>
          <a:p>
            <a:r>
              <a:rPr lang="sv-SE" sz="3200" dirty="0"/>
              <a:t>Vad är ett rimligt resultat av kaliumbalansen på gården?</a:t>
            </a:r>
            <a:endParaRPr lang="sv-SE" altLang="sv-SE" sz="3200" dirty="0"/>
          </a:p>
        </p:txBody>
      </p:sp>
      <p:sp>
        <p:nvSpPr>
          <p:cNvPr id="2" name="textruta 1">
            <a:extLst>
              <a:ext uri="{FF2B5EF4-FFF2-40B4-BE49-F238E27FC236}">
                <a16:creationId xmlns:a16="http://schemas.microsoft.com/office/drawing/2014/main" id="{C5CF586A-82BC-C324-D330-40479D275A95}"/>
              </a:ext>
            </a:extLst>
          </p:cNvPr>
          <p:cNvSpPr txBox="1"/>
          <p:nvPr/>
        </p:nvSpPr>
        <p:spPr>
          <a:xfrm>
            <a:off x="660400" y="1398626"/>
            <a:ext cx="7795255" cy="646331"/>
          </a:xfrm>
          <a:prstGeom prst="rect">
            <a:avLst/>
          </a:prstGeom>
          <a:noFill/>
        </p:spPr>
        <p:txBody>
          <a:bodyPr wrap="square" rtlCol="0">
            <a:spAutoFit/>
          </a:bodyPr>
          <a:lstStyle/>
          <a:p>
            <a:r>
              <a:rPr lang="sv-SE" dirty="0">
                <a:solidFill>
                  <a:schemeClr val="tx2"/>
                </a:solidFill>
              </a:rPr>
              <a:t>Tabellen visar ett rimligt resultat baserat på gödsling enligt Jordbruksverkets gödslingsrekommendationer till aktuell skördenivå</a:t>
            </a:r>
          </a:p>
        </p:txBody>
      </p:sp>
      <p:sp>
        <p:nvSpPr>
          <p:cNvPr id="18441" name="Text Box 9">
            <a:extLst>
              <a:ext uri="{FF2B5EF4-FFF2-40B4-BE49-F238E27FC236}">
                <a16:creationId xmlns:a16="http://schemas.microsoft.com/office/drawing/2014/main" id="{2AB0C140-1FC4-F8C9-64F9-F320ED9149C0}"/>
              </a:ext>
            </a:extLst>
          </p:cNvPr>
          <p:cNvSpPr txBox="1">
            <a:spLocks noChangeArrowheads="1"/>
          </p:cNvSpPr>
          <p:nvPr/>
        </p:nvSpPr>
        <p:spPr bwMode="auto">
          <a:xfrm>
            <a:off x="393362" y="3172138"/>
            <a:ext cx="2565477" cy="537391"/>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b="1" dirty="0">
                <a:latin typeface="+mj-lt"/>
                <a:cs typeface="Arial" panose="020B0604020202020204" pitchFamily="34" charset="0"/>
              </a:rPr>
              <a:t>   Växtföljd         </a:t>
            </a:r>
          </a:p>
        </p:txBody>
      </p:sp>
      <p:sp>
        <p:nvSpPr>
          <p:cNvPr id="18442" name="Text Box 10">
            <a:extLst>
              <a:ext uri="{FF2B5EF4-FFF2-40B4-BE49-F238E27FC236}">
                <a16:creationId xmlns:a16="http://schemas.microsoft.com/office/drawing/2014/main" id="{73856E03-D251-DE92-9878-804B118C40AF}"/>
              </a:ext>
            </a:extLst>
          </p:cNvPr>
          <p:cNvSpPr txBox="1">
            <a:spLocks noChangeArrowheads="1"/>
          </p:cNvSpPr>
          <p:nvPr/>
        </p:nvSpPr>
        <p:spPr bwMode="auto">
          <a:xfrm>
            <a:off x="6250307" y="2662576"/>
            <a:ext cx="3672407" cy="1046953"/>
          </a:xfrm>
          <a:prstGeom prst="rect">
            <a:avLst/>
          </a:prstGeom>
          <a:noFill/>
          <a:ln>
            <a:noFill/>
          </a:ln>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lnSpc>
                <a:spcPct val="150000"/>
              </a:lnSpc>
              <a:spcBef>
                <a:spcPct val="0"/>
              </a:spcBef>
              <a:spcAft>
                <a:spcPct val="0"/>
              </a:spcAft>
              <a:buSzTx/>
              <a:buNone/>
              <a:defRPr/>
            </a:pPr>
            <a:r>
              <a:rPr lang="sv-SE" altLang="sv-SE" sz="2200" b="1" dirty="0">
                <a:latin typeface="+mj-lt"/>
              </a:rPr>
              <a:t>K</a:t>
            </a:r>
            <a:r>
              <a:rPr lang="sv-SE" altLang="sv-SE" sz="2200" b="1" dirty="0">
                <a:latin typeface="+mj-lt"/>
                <a:cs typeface="Arial" panose="020B0604020202020204" pitchFamily="34" charset="0"/>
              </a:rPr>
              <a:t>-AL-värde</a:t>
            </a:r>
          </a:p>
          <a:p>
            <a:pPr fontAlgn="base">
              <a:lnSpc>
                <a:spcPct val="150000"/>
              </a:lnSpc>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58A618"/>
                </a:solidFill>
                <a:latin typeface="Helvetica"/>
              </a:rPr>
              <a:t>IV  </a:t>
            </a:r>
            <a:r>
              <a:rPr lang="sv-SE" altLang="sv-SE" sz="2200" b="1" dirty="0">
                <a:latin typeface="Helvetica"/>
              </a:rPr>
              <a:t>    </a:t>
            </a:r>
            <a:r>
              <a:rPr lang="sv-SE" altLang="sv-SE" sz="2200" b="1" dirty="0">
                <a:solidFill>
                  <a:srgbClr val="0083BE"/>
                </a:solidFill>
                <a:latin typeface="Helvetica"/>
              </a:rPr>
              <a:t>V</a:t>
            </a:r>
          </a:p>
        </p:txBody>
      </p:sp>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a:extLst>
              <a:ext uri="{FF2B5EF4-FFF2-40B4-BE49-F238E27FC236}">
                <a16:creationId xmlns:a16="http://schemas.microsoft.com/office/drawing/2014/main" id="{C14EC3C8-7098-E1CC-C8FB-88C7ED80A746}"/>
              </a:ext>
            </a:extLst>
          </p:cNvPr>
          <p:cNvSpPr>
            <a:spLocks noChangeArrowheads="1"/>
          </p:cNvSpPr>
          <p:nvPr/>
        </p:nvSpPr>
        <p:spPr bwMode="auto">
          <a:xfrm>
            <a:off x="6008460" y="3753865"/>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a:extLst>
              <a:ext uri="{FF2B5EF4-FFF2-40B4-BE49-F238E27FC236}">
                <a16:creationId xmlns:a16="http://schemas.microsoft.com/office/drawing/2014/main" id="{856E7BBB-EEB2-BE7D-12B5-440C18BEB524}"/>
              </a:ext>
            </a:extLst>
          </p:cNvPr>
          <p:cNvSpPr>
            <a:spLocks noChangeArrowheads="1"/>
          </p:cNvSpPr>
          <p:nvPr/>
        </p:nvSpPr>
        <p:spPr bwMode="auto">
          <a:xfrm>
            <a:off x="6804712" y="3753863"/>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a:extLst>
              <a:ext uri="{FF2B5EF4-FFF2-40B4-BE49-F238E27FC236}">
                <a16:creationId xmlns:a16="http://schemas.microsoft.com/office/drawing/2014/main" id="{720F8B0A-2DD4-9DCC-C59C-43804CE18B0A}"/>
              </a:ext>
            </a:extLst>
          </p:cNvPr>
          <p:cNvSpPr>
            <a:spLocks noChangeArrowheads="1"/>
          </p:cNvSpPr>
          <p:nvPr/>
        </p:nvSpPr>
        <p:spPr bwMode="auto">
          <a:xfrm>
            <a:off x="7596946" y="3753863"/>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a:extLst>
              <a:ext uri="{FF2B5EF4-FFF2-40B4-BE49-F238E27FC236}">
                <a16:creationId xmlns:a16="http://schemas.microsoft.com/office/drawing/2014/main" id="{FEF3FECB-7A05-E5D2-09F3-9ACFE05BD5F0}"/>
              </a:ext>
            </a:extLst>
          </p:cNvPr>
          <p:cNvSpPr>
            <a:spLocks noChangeArrowheads="1"/>
          </p:cNvSpPr>
          <p:nvPr/>
        </p:nvSpPr>
        <p:spPr bwMode="auto">
          <a:xfrm>
            <a:off x="8419045" y="3753861"/>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a:extLst>
              <a:ext uri="{FF2B5EF4-FFF2-40B4-BE49-F238E27FC236}">
                <a16:creationId xmlns:a16="http://schemas.microsoft.com/office/drawing/2014/main" id="{BAF1028E-5B88-2761-975D-10C8FA371327}"/>
              </a:ext>
            </a:extLst>
          </p:cNvPr>
          <p:cNvSpPr>
            <a:spLocks noChangeArrowheads="1"/>
          </p:cNvSpPr>
          <p:nvPr/>
        </p:nvSpPr>
        <p:spPr bwMode="auto">
          <a:xfrm>
            <a:off x="9216784" y="3753861"/>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0" name="Rectangle 8">
            <a:extLst>
              <a:ext uri="{FF2B5EF4-FFF2-40B4-BE49-F238E27FC236}">
                <a16:creationId xmlns:a16="http://schemas.microsoft.com/office/drawing/2014/main" id="{4828026C-0C3F-2AE5-3087-F5F0E6359259}"/>
              </a:ext>
            </a:extLst>
          </p:cNvPr>
          <p:cNvSpPr>
            <a:spLocks noGrp="1" noChangeArrowheads="1"/>
          </p:cNvSpPr>
          <p:nvPr>
            <p:ph type="body" idx="4294967295"/>
          </p:nvPr>
        </p:nvSpPr>
        <p:spPr>
          <a:xfrm>
            <a:off x="660400" y="3896490"/>
            <a:ext cx="10012363" cy="2366963"/>
          </a:xfrm>
        </p:spPr>
        <p:txBody>
          <a:bodyPr/>
          <a:lstStyle/>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Spannmål </a:t>
            </a:r>
            <a:r>
              <a:rPr lang="sv-SE" altLang="sv-SE" sz="1800" dirty="0">
                <a:solidFill>
                  <a:schemeClr val="tx1"/>
                </a:solidFill>
                <a:ea typeface="ＭＳ Ｐゴシック" pitchFamily="34" charset="-128"/>
                <a:cs typeface="Arial" panose="020B0604020202020204" pitchFamily="34" charset="0"/>
              </a:rPr>
              <a:t>(7 ton) </a:t>
            </a:r>
            <a:r>
              <a:rPr lang="sv-SE" altLang="sv-SE" sz="2000" dirty="0">
                <a:solidFill>
                  <a:schemeClr val="tx1"/>
                </a:solidFill>
                <a:ea typeface="ＭＳ Ｐゴシック" pitchFamily="34" charset="-128"/>
                <a:cs typeface="Arial" panose="020B0604020202020204" pitchFamily="34" charset="0"/>
              </a:rPr>
              <a:t>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1800" dirty="0">
                <a:solidFill>
                  <a:schemeClr val="tx1"/>
                </a:solidFill>
                <a:ea typeface="ＭＳ Ｐゴシック" pitchFamily="34" charset="-128"/>
                <a:cs typeface="Arial" panose="020B0604020202020204" pitchFamily="34" charset="0"/>
              </a:rPr>
              <a:t>(4 ton var 5:e år)		</a:t>
            </a:r>
            <a:r>
              <a:rPr lang="sv-SE" altLang="sv-SE" sz="2000" dirty="0">
                <a:solidFill>
                  <a:schemeClr val="accent5">
                    <a:lumMod val="10000"/>
                  </a:schemeClr>
                </a:solidFill>
                <a:ea typeface="ＭＳ Ｐゴシック" pitchFamily="34" charset="-128"/>
                <a:cs typeface="Arial" panose="020B0604020202020204" pitchFamily="34" charset="0"/>
              </a:rPr>
              <a:t>20        10       -10      -30      -30</a:t>
            </a:r>
            <a:endParaRPr lang="sv-SE" altLang="sv-SE" sz="2000" dirty="0">
              <a:solidFill>
                <a:schemeClr val="tx1"/>
              </a:solidFill>
              <a:ea typeface="ＭＳ Ｐゴシック" pitchFamily="34" charset="-128"/>
              <a:cs typeface="Arial" panose="020B0604020202020204" pitchFamily="34" charset="0"/>
            </a:endParaRP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Sockerbetor	</a:t>
            </a:r>
            <a:r>
              <a:rPr lang="sv-SE" altLang="sv-SE" sz="1800" dirty="0">
                <a:solidFill>
                  <a:schemeClr val="tx1"/>
                </a:solidFill>
                <a:ea typeface="ＭＳ Ｐゴシック" pitchFamily="34" charset="-128"/>
                <a:cs typeface="Arial" panose="020B0604020202020204" pitchFamily="34" charset="0"/>
              </a:rPr>
              <a:t>(65 ton var 5:e år)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342900" indent="-342900">
              <a:lnSpc>
                <a:spcPct val="150000"/>
              </a:lnSpc>
              <a:spcBef>
                <a:spcPts val="0"/>
              </a:spcBef>
              <a:buClr>
                <a:schemeClr val="tx2"/>
              </a:buClr>
              <a:buFont typeface="Arial" panose="020B0604020202020204" pitchFamily="34" charset="0"/>
              <a:buChar char="•"/>
            </a:pPr>
            <a:r>
              <a:rPr lang="sv-SE" altLang="sv-SE" sz="2000" dirty="0">
                <a:solidFill>
                  <a:schemeClr val="tx1"/>
                </a:solidFill>
                <a:ea typeface="ＭＳ Ｐゴシック" pitchFamily="34" charset="-128"/>
                <a:cs typeface="Arial" panose="020B0604020202020204" pitchFamily="34" charset="0"/>
              </a:rPr>
              <a:t>Potatis </a:t>
            </a:r>
            <a:r>
              <a:rPr lang="sv-SE" altLang="sv-SE" sz="1800" dirty="0">
                <a:solidFill>
                  <a:schemeClr val="tx1"/>
                </a:solidFill>
                <a:ea typeface="ＭＳ Ｐゴシック" pitchFamily="34" charset="-128"/>
                <a:cs typeface="Arial" panose="020B0604020202020204" pitchFamily="34" charset="0"/>
              </a:rPr>
              <a:t>(45 ton var 4:e år)</a:t>
            </a:r>
            <a:r>
              <a:rPr lang="sv-SE" altLang="sv-SE" sz="2000" dirty="0">
                <a:solidFill>
                  <a:schemeClr val="tx1"/>
                </a:solidFill>
                <a:ea typeface="ＭＳ Ｐゴシック" pitchFamily="34" charset="-128"/>
                <a:cs typeface="Arial" panose="020B0604020202020204" pitchFamily="34" charset="0"/>
              </a:rPr>
              <a:t>			</a:t>
            </a:r>
            <a:r>
              <a:rPr lang="sv-SE" altLang="sv-SE" sz="2000" dirty="0">
                <a:solidFill>
                  <a:schemeClr val="accent5">
                    <a:lumMod val="10000"/>
                  </a:schemeClr>
                </a:solidFill>
                <a:ea typeface="ＭＳ Ｐゴシック" pitchFamily="34" charset="-128"/>
                <a:cs typeface="Arial" panose="020B0604020202020204" pitchFamily="34" charset="0"/>
              </a:rPr>
              <a:t>40        20       -10      -35      -80</a:t>
            </a:r>
          </a:p>
          <a:p>
            <a:pPr>
              <a:lnSpc>
                <a:spcPct val="150000"/>
              </a:lnSpc>
              <a:spcBef>
                <a:spcPts val="0"/>
              </a:spcBef>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779766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16F789D2-6038-FF35-5465-0D354DD13DF2}"/>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1176338" y="464486"/>
            <a:ext cx="8280000" cy="1165138"/>
          </a:xfrm>
        </p:spPr>
        <p:txBody>
          <a:bodyPr/>
          <a:lstStyle/>
          <a:p>
            <a:r>
              <a:rPr lang="sv-SE" altLang="sv-SE" dirty="0">
                <a:solidFill>
                  <a:schemeClr val="tx2">
                    <a:lumMod val="90000"/>
                    <a:lumOff val="10000"/>
                  </a:schemeClr>
                </a:solidFill>
              </a:rPr>
              <a:t>Kaliumbalans i förhållande till djurtäthet på mjölkgården</a:t>
            </a:r>
            <a:endParaRPr lang="sv-SE" dirty="0">
              <a:solidFill>
                <a:schemeClr val="tx2">
                  <a:lumMod val="90000"/>
                  <a:lumOff val="10000"/>
                </a:schemeClr>
              </a:solidFill>
            </a:endParaRPr>
          </a:p>
        </p:txBody>
      </p:sp>
      <p:grpSp>
        <p:nvGrpSpPr>
          <p:cNvPr id="12" name="Grupp 11" descr="Graf som visar kaliumbalans på mjölkgårdar. På djurgårdar är spridningen som synes väldigt stor. ">
            <a:extLst>
              <a:ext uri="{FF2B5EF4-FFF2-40B4-BE49-F238E27FC236}">
                <a16:creationId xmlns:a16="http://schemas.microsoft.com/office/drawing/2014/main" id="{A19B66F7-641E-6B9B-8333-02CA3BF90AE6}"/>
              </a:ext>
            </a:extLst>
          </p:cNvPr>
          <p:cNvGrpSpPr/>
          <p:nvPr/>
        </p:nvGrpSpPr>
        <p:grpSpPr>
          <a:xfrm>
            <a:off x="1985289" y="1972639"/>
            <a:ext cx="8221422" cy="4885362"/>
            <a:chOff x="2037159" y="1972639"/>
            <a:chExt cx="8221422" cy="4885362"/>
          </a:xfrm>
        </p:grpSpPr>
        <p:pic>
          <p:nvPicPr>
            <p:cNvPr id="4" name="Bildobjekt 3" descr="Kaliumbalans för mjölkgårdar">
              <a:extLst>
                <a:ext uri="{FF2B5EF4-FFF2-40B4-BE49-F238E27FC236}">
                  <a16:creationId xmlns:a16="http://schemas.microsoft.com/office/drawing/2014/main" id="{EF04914F-A936-4644-8283-F0345796D0C7}"/>
                </a:ext>
              </a:extLst>
            </p:cNvPr>
            <p:cNvPicPr>
              <a:picLocks noChangeAspect="1"/>
            </p:cNvPicPr>
            <p:nvPr/>
          </p:nvPicPr>
          <p:blipFill>
            <a:blip r:embed="rId3"/>
            <a:stretch>
              <a:fillRect/>
            </a:stretch>
          </p:blipFill>
          <p:spPr>
            <a:xfrm>
              <a:off x="2037159" y="1972639"/>
              <a:ext cx="8221422" cy="4885362"/>
            </a:xfrm>
            <a:prstGeom prst="rect">
              <a:avLst/>
            </a:prstGeom>
          </p:spPr>
        </p:pic>
        <p:sp>
          <p:nvSpPr>
            <p:cNvPr id="11" name="textruta 10">
              <a:extLst>
                <a:ext uri="{FF2B5EF4-FFF2-40B4-BE49-F238E27FC236}">
                  <a16:creationId xmlns:a16="http://schemas.microsoft.com/office/drawing/2014/main" id="{DCC967B1-51FF-67B1-F69B-3D20B1BD90F1}"/>
                </a:ext>
              </a:extLst>
            </p:cNvPr>
            <p:cNvSpPr txBox="1"/>
            <p:nvPr/>
          </p:nvSpPr>
          <p:spPr>
            <a:xfrm>
              <a:off x="4052504" y="2137967"/>
              <a:ext cx="4681298" cy="461665"/>
            </a:xfrm>
            <a:prstGeom prst="rect">
              <a:avLst/>
            </a:prstGeom>
            <a:solidFill>
              <a:schemeClr val="bg1"/>
            </a:solidFill>
          </p:spPr>
          <p:txBody>
            <a:bodyPr wrap="square" rtlCol="0">
              <a:spAutoFit/>
            </a:bodyPr>
            <a:lstStyle/>
            <a:p>
              <a:r>
                <a:rPr lang="sv-SE" sz="2400" dirty="0">
                  <a:solidFill>
                    <a:schemeClr val="tx1">
                      <a:lumMod val="50000"/>
                      <a:lumOff val="50000"/>
                    </a:schemeClr>
                  </a:solidFill>
                </a:rPr>
                <a:t>Kaliumbalans på mjölkgårdar</a:t>
              </a:r>
            </a:p>
          </p:txBody>
        </p:sp>
      </p:grpSp>
    </p:spTree>
    <p:extLst>
      <p:ext uri="{BB962C8B-B14F-4D97-AF65-F5344CB8AC3E}">
        <p14:creationId xmlns:p14="http://schemas.microsoft.com/office/powerpoint/2010/main" val="287312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8E3FCF6-3DDB-CAD8-E501-9BF15CC57BF3}"/>
              </a:ext>
              <a:ext uri="{C183D7F6-B498-43B3-948B-1728B52AA6E4}">
                <adec:decorative xmlns:adec="http://schemas.microsoft.com/office/drawing/2017/decorative" val="1"/>
              </a:ext>
            </a:extLst>
          </p:cNvPr>
          <p:cNvSpPr/>
          <p:nvPr/>
        </p:nvSpPr>
        <p:spPr>
          <a:xfrm>
            <a:off x="0" y="1983783"/>
            <a:ext cx="12192000" cy="487421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154" name="Rectangle 2"/>
          <p:cNvSpPr>
            <a:spLocks noGrp="1" noChangeArrowheads="1"/>
          </p:cNvSpPr>
          <p:nvPr>
            <p:ph type="title"/>
          </p:nvPr>
        </p:nvSpPr>
        <p:spPr>
          <a:xfrm>
            <a:off x="1176338" y="464486"/>
            <a:ext cx="8280000" cy="1165138"/>
          </a:xfrm>
        </p:spPr>
        <p:txBody>
          <a:bodyPr/>
          <a:lstStyle/>
          <a:p>
            <a:r>
              <a:rPr lang="sv-SE" altLang="sv-SE" dirty="0">
                <a:solidFill>
                  <a:schemeClr val="accent1">
                    <a:lumMod val="50000"/>
                  </a:schemeClr>
                </a:solidFill>
              </a:rPr>
              <a:t>Kaliumbalans i förhållande till djurtäthet på grisgården</a:t>
            </a:r>
          </a:p>
        </p:txBody>
      </p:sp>
      <p:pic>
        <p:nvPicPr>
          <p:cNvPr id="7" name="Platshållare för innehåll 6" descr="Graf som visar kaliumbalans på grisgårdar&#10;">
            <a:extLst>
              <a:ext uri="{FF2B5EF4-FFF2-40B4-BE49-F238E27FC236}">
                <a16:creationId xmlns:a16="http://schemas.microsoft.com/office/drawing/2014/main" id="{2455AA5E-3812-4CF3-9423-7E931015478C}"/>
              </a:ext>
            </a:extLst>
          </p:cNvPr>
          <p:cNvPicPr>
            <a:picLocks noGrp="1" noChangeAspect="1"/>
          </p:cNvPicPr>
          <p:nvPr>
            <p:ph idx="4294967295"/>
          </p:nvPr>
        </p:nvPicPr>
        <p:blipFill>
          <a:blip r:embed="rId3"/>
          <a:stretch>
            <a:fillRect/>
          </a:stretch>
        </p:blipFill>
        <p:spPr>
          <a:xfrm>
            <a:off x="1591951" y="1990770"/>
            <a:ext cx="8481107" cy="4882840"/>
          </a:xfrm>
          <a:prstGeom prst="rect">
            <a:avLst/>
          </a:prstGeom>
        </p:spPr>
      </p:pic>
      <p:sp>
        <p:nvSpPr>
          <p:cNvPr id="4" name="textruta 3">
            <a:extLst>
              <a:ext uri="{FF2B5EF4-FFF2-40B4-BE49-F238E27FC236}">
                <a16:creationId xmlns:a16="http://schemas.microsoft.com/office/drawing/2014/main" id="{E4501933-6C51-7A9E-20A1-F59ED5D5DDDC}"/>
              </a:ext>
            </a:extLst>
          </p:cNvPr>
          <p:cNvSpPr txBox="1"/>
          <p:nvPr/>
        </p:nvSpPr>
        <p:spPr>
          <a:xfrm>
            <a:off x="3367250" y="2137967"/>
            <a:ext cx="5084748" cy="461665"/>
          </a:xfrm>
          <a:prstGeom prst="rect">
            <a:avLst/>
          </a:prstGeom>
          <a:solidFill>
            <a:schemeClr val="bg1"/>
          </a:solidFill>
        </p:spPr>
        <p:txBody>
          <a:bodyPr wrap="square" rtlCol="0">
            <a:spAutoFit/>
          </a:bodyPr>
          <a:lstStyle/>
          <a:p>
            <a:pPr algn="ctr"/>
            <a:r>
              <a:rPr lang="sv-SE" sz="2400" dirty="0">
                <a:solidFill>
                  <a:schemeClr val="tx1">
                    <a:lumMod val="50000"/>
                    <a:lumOff val="50000"/>
                  </a:schemeClr>
                </a:solidFill>
              </a:rPr>
              <a:t>Kaliumbalans på grisgårdar</a:t>
            </a:r>
          </a:p>
        </p:txBody>
      </p:sp>
    </p:spTree>
    <p:extLst>
      <p:ext uri="{BB962C8B-B14F-4D97-AF65-F5344CB8AC3E}">
        <p14:creationId xmlns:p14="http://schemas.microsoft.com/office/powerpoint/2010/main" val="1243258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71B00-155D-78D1-281F-DF5C7942D77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16A36D2-6DC3-DE39-227D-29BCED42C0E4}"/>
              </a:ext>
            </a:extLst>
          </p:cNvPr>
          <p:cNvSpPr>
            <a:spLocks noGrp="1"/>
          </p:cNvSpPr>
          <p:nvPr>
            <p:ph type="title"/>
          </p:nvPr>
        </p:nvSpPr>
        <p:spPr>
          <a:xfrm>
            <a:off x="6766559" y="1440180"/>
            <a:ext cx="4902155" cy="1692000"/>
          </a:xfrm>
        </p:spPr>
        <p:txBody>
          <a:bodyPr>
            <a:normAutofit fontScale="90000"/>
          </a:bodyPr>
          <a:lstStyle/>
          <a:p>
            <a:r>
              <a:rPr lang="sv-SE" dirty="0"/>
              <a:t>Utsläpp av växthusgaser från jordbruket i Sverige</a:t>
            </a:r>
            <a:br>
              <a:rPr lang="sv-SE" dirty="0"/>
            </a:br>
            <a:r>
              <a:rPr lang="sv-SE" dirty="0"/>
              <a:t>år 2023</a:t>
            </a:r>
          </a:p>
        </p:txBody>
      </p:sp>
      <p:graphicFrame>
        <p:nvGraphicFramePr>
          <p:cNvPr id="5" name="Diagram 4" descr="Graf över Sveriges utsläpp från jordbruk ">
            <a:extLst>
              <a:ext uri="{FF2B5EF4-FFF2-40B4-BE49-F238E27FC236}">
                <a16:creationId xmlns:a16="http://schemas.microsoft.com/office/drawing/2014/main" id="{06C5B8AE-C9AC-F452-9A50-88B569BA2AA6}"/>
              </a:ext>
            </a:extLst>
          </p:cNvPr>
          <p:cNvGraphicFramePr>
            <a:graphicFrameLocks/>
          </p:cNvGraphicFramePr>
          <p:nvPr>
            <p:extLst>
              <p:ext uri="{D42A27DB-BD31-4B8C-83A1-F6EECF244321}">
                <p14:modId xmlns:p14="http://schemas.microsoft.com/office/powerpoint/2010/main" val="3995657945"/>
              </p:ext>
            </p:extLst>
          </p:nvPr>
        </p:nvGraphicFramePr>
        <p:xfrm>
          <a:off x="-1608462" y="1316284"/>
          <a:ext cx="9234608" cy="5784034"/>
        </p:xfrm>
        <a:graphic>
          <a:graphicData uri="http://schemas.openxmlformats.org/drawingml/2006/chart">
            <c:chart xmlns:c="http://schemas.openxmlformats.org/drawingml/2006/chart" xmlns:r="http://schemas.openxmlformats.org/officeDocument/2006/relationships" r:id="rId3"/>
          </a:graphicData>
        </a:graphic>
      </p:graphicFrame>
      <p:sp>
        <p:nvSpPr>
          <p:cNvPr id="9" name="Platshållare för text 8">
            <a:extLst>
              <a:ext uri="{FF2B5EF4-FFF2-40B4-BE49-F238E27FC236}">
                <a16:creationId xmlns:a16="http://schemas.microsoft.com/office/drawing/2014/main" id="{773F3F80-76D6-AF22-3E2D-014BC959C344}"/>
              </a:ext>
            </a:extLst>
          </p:cNvPr>
          <p:cNvSpPr>
            <a:spLocks noGrp="1"/>
          </p:cNvSpPr>
          <p:nvPr>
            <p:ph type="body" sz="quarter" idx="15"/>
          </p:nvPr>
        </p:nvSpPr>
        <p:spPr>
          <a:xfrm>
            <a:off x="6769100" y="3312000"/>
            <a:ext cx="4592117" cy="3024000"/>
          </a:xfrm>
        </p:spPr>
        <p:txBody>
          <a:bodyPr/>
          <a:lstStyle/>
          <a:p>
            <a:r>
              <a:rPr lang="sv-SE" dirty="0"/>
              <a:t>Totala utsläppet från jordbruket i Sverige år 2023 var </a:t>
            </a:r>
            <a:r>
              <a:rPr lang="sv-SE" b="1" dirty="0"/>
              <a:t>6,44</a:t>
            </a:r>
            <a:r>
              <a:rPr lang="sv-SE" dirty="0"/>
              <a:t> miljoner ton koldioxidekvivalenter</a:t>
            </a:r>
            <a:endParaRPr lang="sv-SE" b="1" dirty="0"/>
          </a:p>
          <a:p>
            <a:pPr marL="0" indent="0">
              <a:buNone/>
            </a:pPr>
            <a:r>
              <a:rPr lang="sv-SE" sz="1600" dirty="0"/>
              <a:t>Figurens enhet: miljoner ton koldioxidekvivalenter </a:t>
            </a:r>
          </a:p>
          <a:p>
            <a:endParaRPr lang="sv-SE" dirty="0"/>
          </a:p>
        </p:txBody>
      </p:sp>
      <p:sp>
        <p:nvSpPr>
          <p:cNvPr id="3" name="Platshållare för text 2">
            <a:extLst>
              <a:ext uri="{FF2B5EF4-FFF2-40B4-BE49-F238E27FC236}">
                <a16:creationId xmlns:a16="http://schemas.microsoft.com/office/drawing/2014/main" id="{481F231A-D3C3-B68E-D685-E9230B44DFF1}"/>
              </a:ext>
            </a:extLst>
          </p:cNvPr>
          <p:cNvSpPr>
            <a:spLocks noGrp="1"/>
          </p:cNvSpPr>
          <p:nvPr>
            <p:ph type="body" sz="quarter" idx="19"/>
          </p:nvPr>
        </p:nvSpPr>
        <p:spPr/>
        <p:txBody>
          <a:bodyPr>
            <a:normAutofit/>
          </a:bodyPr>
          <a:lstStyle/>
          <a:p>
            <a:r>
              <a:rPr lang="sv-SE" sz="1100" dirty="0">
                <a:latin typeface="Arial" panose="020B0604020202020204" pitchFamily="34" charset="0"/>
                <a:cs typeface="Arial" panose="020B0604020202020204" pitchFamily="34" charset="0"/>
              </a:rPr>
              <a:t>Källa: Naturvårdsverket</a:t>
            </a:r>
          </a:p>
          <a:p>
            <a:endParaRPr lang="sv-SE" sz="1100" dirty="0"/>
          </a:p>
        </p:txBody>
      </p:sp>
    </p:spTree>
    <p:extLst>
      <p:ext uri="{BB962C8B-B14F-4D97-AF65-F5344CB8AC3E}">
        <p14:creationId xmlns:p14="http://schemas.microsoft.com/office/powerpoint/2010/main" val="1810995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176338" y="465138"/>
            <a:ext cx="7509312" cy="1165225"/>
          </a:xfrm>
        </p:spPr>
        <p:txBody>
          <a:bodyPr/>
          <a:lstStyle/>
          <a:p>
            <a:r>
              <a:rPr lang="sv-SE" dirty="0">
                <a:solidFill>
                  <a:schemeClr val="tx2">
                    <a:lumMod val="75000"/>
                    <a:lumOff val="25000"/>
                  </a:schemeClr>
                </a:solidFill>
              </a:rPr>
              <a:t>Kvävets roll för gårdens utsläpp av växthusgaser</a:t>
            </a:r>
          </a:p>
        </p:txBody>
      </p:sp>
      <p:grpSp>
        <p:nvGrpSpPr>
          <p:cNvPr id="7" name="Grupp 6" descr="Schematisk bild med foto och pilar som visar flödet av kväve på en gård.">
            <a:extLst>
              <a:ext uri="{FF2B5EF4-FFF2-40B4-BE49-F238E27FC236}">
                <a16:creationId xmlns:a16="http://schemas.microsoft.com/office/drawing/2014/main" id="{22F6E8AC-485F-3EA9-83BF-758DBC350B94}"/>
              </a:ext>
            </a:extLst>
          </p:cNvPr>
          <p:cNvGrpSpPr/>
          <p:nvPr/>
        </p:nvGrpSpPr>
        <p:grpSpPr>
          <a:xfrm>
            <a:off x="1273240" y="1941224"/>
            <a:ext cx="10128170" cy="4929680"/>
            <a:chOff x="843560" y="2496889"/>
            <a:chExt cx="8690264" cy="4229808"/>
          </a:xfrm>
        </p:grpSpPr>
        <p:cxnSp>
          <p:nvCxnSpPr>
            <p:cNvPr id="18" name="Rak pil 32" title="Pil denitrifikation från gödsel "/>
            <p:cNvCxnSpPr>
              <a:cxnSpLocks noChangeShapeType="1"/>
            </p:cNvCxnSpPr>
            <p:nvPr/>
          </p:nvCxnSpPr>
          <p:spPr bwMode="auto">
            <a:xfrm flipV="1">
              <a:off x="3480480" y="3154036"/>
              <a:ext cx="6668" cy="1765588"/>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pic>
          <p:nvPicPr>
            <p:cNvPr id="1040" name="Picture 16" title="Gödningssäck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560" y="4037203"/>
              <a:ext cx="1789904" cy="268949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title="Gödselbrunn och ett fält "/>
            <p:cNvPicPr>
              <a:picLocks noChangeAspect="1"/>
            </p:cNvPicPr>
            <p:nvPr/>
          </p:nvPicPr>
          <p:blipFill>
            <a:blip r:embed="rId4"/>
            <a:stretch>
              <a:fillRect/>
            </a:stretch>
          </p:blipFill>
          <p:spPr>
            <a:xfrm>
              <a:off x="2600527" y="4029373"/>
              <a:ext cx="4029378" cy="2686252"/>
            </a:xfrm>
            <a:prstGeom prst="rect">
              <a:avLst/>
            </a:prstGeom>
          </p:spPr>
        </p:pic>
        <p:cxnSp>
          <p:nvCxnSpPr>
            <p:cNvPr id="6160" name="Rak pil 36" title="pil avgång växthusgaser från minerlagödsel"/>
            <p:cNvCxnSpPr>
              <a:cxnSpLocks noChangeShapeType="1"/>
            </p:cNvCxnSpPr>
            <p:nvPr/>
          </p:nvCxnSpPr>
          <p:spPr bwMode="auto">
            <a:xfrm rot="5400000" flipH="1" flipV="1">
              <a:off x="1406954" y="3749151"/>
              <a:ext cx="589359" cy="1190"/>
            </a:xfrm>
            <a:prstGeom prst="straightConnector1">
              <a:avLst/>
            </a:prstGeom>
            <a:noFill/>
            <a:ln w="111125" algn="ctr">
              <a:solidFill>
                <a:schemeClr val="accent2"/>
              </a:solidFill>
              <a:round/>
              <a:headEnd/>
              <a:tailEnd type="arrow" w="med" len="sm"/>
            </a:ln>
            <a:extLst>
              <a:ext uri="{909E8E84-426E-40DD-AFC4-6F175D3DCCD1}">
                <a14:hiddenFill xmlns:a14="http://schemas.microsoft.com/office/drawing/2010/main">
                  <a:noFill/>
                </a14:hiddenFill>
              </a:ext>
            </a:extLst>
          </p:spPr>
        </p:cxnSp>
        <p:cxnSp>
          <p:nvCxnSpPr>
            <p:cNvPr id="6157" name="Rak pil 32" title="Pil mark till denitrifikation. "/>
            <p:cNvCxnSpPr>
              <a:cxnSpLocks noChangeShapeType="1"/>
            </p:cNvCxnSpPr>
            <p:nvPr/>
          </p:nvCxnSpPr>
          <p:spPr bwMode="auto">
            <a:xfrm flipH="1" flipV="1">
              <a:off x="3911528" y="3154036"/>
              <a:ext cx="1035181" cy="2134753"/>
            </a:xfrm>
            <a:prstGeom prst="straightConnector1">
              <a:avLst/>
            </a:prstGeom>
            <a:noFill/>
            <a:ln w="1397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6332108" y="5692395"/>
              <a:ext cx="1940867" cy="762000"/>
            </a:xfrm>
            <a:prstGeom prst="curvedUpArrow">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sv-SE" sz="1350">
                <a:solidFill>
                  <a:srgbClr val="004165"/>
                </a:solidFill>
                <a:highlight>
                  <a:srgbClr val="008080"/>
                </a:highlight>
                <a:latin typeface="Helvetica"/>
              </a:endParaRPr>
            </a:p>
          </p:txBody>
        </p:sp>
        <p:sp>
          <p:nvSpPr>
            <p:cNvPr id="32" name="textruta 31"/>
            <p:cNvSpPr txBox="1"/>
            <p:nvPr/>
          </p:nvSpPr>
          <p:spPr>
            <a:xfrm rot="19489358">
              <a:off x="7499187" y="6187784"/>
              <a:ext cx="955090" cy="257479"/>
            </a:xfrm>
            <a:prstGeom prst="rect">
              <a:avLst/>
            </a:prstGeom>
            <a:noFill/>
          </p:spPr>
          <p:txBody>
            <a:bodyPr wrap="square" rtlCol="0">
              <a:spAutoFit/>
            </a:bodyPr>
            <a:lstStyle/>
            <a:p>
              <a:pPr>
                <a:defRPr/>
              </a:pPr>
              <a:r>
                <a:rPr lang="sv-SE" sz="1350" dirty="0">
                  <a:solidFill>
                    <a:schemeClr val="tx2">
                      <a:lumMod val="75000"/>
                      <a:lumOff val="25000"/>
                    </a:schemeClr>
                  </a:solidFill>
                  <a:latin typeface="Helvetica"/>
                </a:rPr>
                <a:t>Utlakning</a:t>
              </a:r>
            </a:p>
          </p:txBody>
        </p:sp>
        <p:sp>
          <p:nvSpPr>
            <p:cNvPr id="4" name="Vänsterböjd pil 3" title="PIl ammoniakavgång från gödsellager"/>
            <p:cNvSpPr/>
            <p:nvPr/>
          </p:nvSpPr>
          <p:spPr>
            <a:xfrm rot="17013611">
              <a:off x="6017960" y="2374027"/>
              <a:ext cx="1114357" cy="3246666"/>
            </a:xfrm>
            <a:prstGeom prst="curvedLef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sv-SE" sz="1350" dirty="0">
                <a:solidFill>
                  <a:schemeClr val="accent1">
                    <a:lumMod val="60000"/>
                    <a:lumOff val="40000"/>
                  </a:schemeClr>
                </a:solidFill>
                <a:highlight>
                  <a:srgbClr val="008080"/>
                </a:highlight>
                <a:latin typeface="Helvetica"/>
              </a:endParaRPr>
            </a:p>
          </p:txBody>
        </p:sp>
        <p:cxnSp>
          <p:nvCxnSpPr>
            <p:cNvPr id="26" name="Rak pil 32" title="Deni"/>
            <p:cNvCxnSpPr>
              <a:cxnSpLocks noChangeShapeType="1"/>
            </p:cNvCxnSpPr>
            <p:nvPr/>
          </p:nvCxnSpPr>
          <p:spPr bwMode="auto">
            <a:xfrm flipV="1">
              <a:off x="8401841" y="4146115"/>
              <a:ext cx="216068" cy="657926"/>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2" name="textruta 1" title="Anrikning på annan plats"/>
            <p:cNvSpPr txBox="1"/>
            <p:nvPr/>
          </p:nvSpPr>
          <p:spPr>
            <a:xfrm>
              <a:off x="7612156" y="4919624"/>
              <a:ext cx="1143000" cy="435734"/>
            </a:xfrm>
            <a:prstGeom prst="rect">
              <a:avLst/>
            </a:prstGeom>
            <a:noFill/>
          </p:spPr>
          <p:txBody>
            <a:bodyPr wrap="square" rtlCol="0">
              <a:spAutoFit/>
            </a:bodyPr>
            <a:lstStyle/>
            <a:p>
              <a:pPr>
                <a:defRPr/>
              </a:pPr>
              <a:r>
                <a:rPr lang="sv-SE" sz="1350" dirty="0">
                  <a:solidFill>
                    <a:schemeClr val="tx2">
                      <a:lumMod val="75000"/>
                      <a:lumOff val="25000"/>
                    </a:schemeClr>
                  </a:solidFill>
                  <a:latin typeface="Helvetica"/>
                </a:rPr>
                <a:t>Anrikning på annan plats</a:t>
              </a:r>
            </a:p>
          </p:txBody>
        </p:sp>
        <p:sp>
          <p:nvSpPr>
            <p:cNvPr id="28" name="Rektangel 27" title="Denitrifikation "/>
            <p:cNvSpPr/>
            <p:nvPr/>
          </p:nvSpPr>
          <p:spPr>
            <a:xfrm>
              <a:off x="8183655" y="3728346"/>
              <a:ext cx="1350169" cy="290489"/>
            </a:xfrm>
            <a:prstGeom prst="rect">
              <a:avLst/>
            </a:prstGeom>
          </p:spPr>
          <p:txBody>
            <a:bodyPr>
              <a:spAutoFit/>
            </a:bodyPr>
            <a:lstStyle/>
            <a:p>
              <a:pPr algn="ctr" fontAlgn="base">
                <a:spcBef>
                  <a:spcPct val="0"/>
                </a:spcBef>
                <a:spcAft>
                  <a:spcPct val="0"/>
                </a:spcAft>
                <a:defRPr/>
              </a:pPr>
              <a:r>
                <a:rPr lang="sv-SE" sz="1600" b="1" kern="0" dirty="0" err="1">
                  <a:solidFill>
                    <a:schemeClr val="accent2"/>
                  </a:solidFill>
                  <a:latin typeface="+mj-lt"/>
                </a:rPr>
                <a:t>Denitrifikation</a:t>
              </a:r>
              <a:endParaRPr lang="sv-SE" sz="2000" dirty="0">
                <a:solidFill>
                  <a:schemeClr val="accent2"/>
                </a:solidFill>
                <a:latin typeface="+mj-lt"/>
              </a:endParaRPr>
            </a:p>
          </p:txBody>
        </p:sp>
        <p:sp>
          <p:nvSpPr>
            <p:cNvPr id="8" name="textruta 7" title="Ammoniakavgång pil från fält och stallgödselbrunn "/>
            <p:cNvSpPr txBox="1"/>
            <p:nvPr/>
          </p:nvSpPr>
          <p:spPr>
            <a:xfrm rot="811427">
              <a:off x="6111531" y="3189221"/>
              <a:ext cx="1934867" cy="257479"/>
            </a:xfrm>
            <a:prstGeom prst="rect">
              <a:avLst/>
            </a:prstGeom>
            <a:noFill/>
          </p:spPr>
          <p:txBody>
            <a:bodyPr wrap="square" rtlCol="0">
              <a:spAutoFit/>
            </a:bodyPr>
            <a:lstStyle/>
            <a:p>
              <a:pPr>
                <a:defRPr/>
              </a:pPr>
              <a:r>
                <a:rPr lang="sv-SE" sz="1350" dirty="0">
                  <a:solidFill>
                    <a:schemeClr val="tx2">
                      <a:lumMod val="75000"/>
                      <a:lumOff val="25000"/>
                    </a:schemeClr>
                  </a:solidFill>
                  <a:latin typeface="Helvetica"/>
                </a:rPr>
                <a:t>Ammoniakavgång</a:t>
              </a:r>
            </a:p>
          </p:txBody>
        </p:sp>
        <p:sp>
          <p:nvSpPr>
            <p:cNvPr id="22" name="Rektangel 21"/>
            <p:cNvSpPr/>
            <p:nvPr/>
          </p:nvSpPr>
          <p:spPr>
            <a:xfrm>
              <a:off x="2562094" y="2496889"/>
              <a:ext cx="2850761" cy="501754"/>
            </a:xfrm>
            <a:prstGeom prst="rect">
              <a:avLst/>
            </a:prstGeom>
          </p:spPr>
          <p:txBody>
            <a:bodyPr wrap="square">
              <a:spAutoFit/>
            </a:bodyPr>
            <a:lstStyle/>
            <a:p>
              <a:pPr algn="ctr" fontAlgn="base">
                <a:spcBef>
                  <a:spcPct val="0"/>
                </a:spcBef>
                <a:spcAft>
                  <a:spcPct val="0"/>
                </a:spcAft>
                <a:defRPr/>
              </a:pPr>
              <a:r>
                <a:rPr lang="sv-SE" sz="1600" b="1" kern="0" dirty="0" err="1">
                  <a:solidFill>
                    <a:schemeClr val="accent2"/>
                  </a:solidFill>
                  <a:latin typeface="+mj-lt"/>
                </a:rPr>
                <a:t>Denitrifikation</a:t>
              </a:r>
              <a:r>
                <a:rPr lang="sv-SE" sz="1600" b="1" kern="0" dirty="0">
                  <a:solidFill>
                    <a:schemeClr val="accent2"/>
                  </a:solidFill>
                  <a:latin typeface="+mj-lt"/>
                </a:rPr>
                <a:t> från stall, gödsellager och mark</a:t>
              </a:r>
              <a:endParaRPr lang="sv-SE" sz="2000" dirty="0">
                <a:solidFill>
                  <a:schemeClr val="accent2"/>
                </a:solidFill>
                <a:latin typeface="+mj-lt"/>
              </a:endParaRPr>
            </a:p>
          </p:txBody>
        </p:sp>
        <p:sp>
          <p:nvSpPr>
            <p:cNvPr id="36" name="Rektangel 35"/>
            <p:cNvSpPr/>
            <p:nvPr/>
          </p:nvSpPr>
          <p:spPr>
            <a:xfrm>
              <a:off x="893485" y="2900620"/>
              <a:ext cx="1768079" cy="501754"/>
            </a:xfrm>
            <a:prstGeom prst="rect">
              <a:avLst/>
            </a:prstGeom>
            <a:ln>
              <a:noFill/>
            </a:ln>
          </p:spPr>
          <p:txBody>
            <a:bodyPr>
              <a:spAutoFit/>
            </a:bodyPr>
            <a:lstStyle/>
            <a:p>
              <a:pPr algn="ctr" fontAlgn="base">
                <a:spcBef>
                  <a:spcPct val="0"/>
                </a:spcBef>
                <a:spcAft>
                  <a:spcPct val="0"/>
                </a:spcAft>
                <a:defRPr/>
              </a:pPr>
              <a:r>
                <a:rPr lang="sv-SE" sz="1600" b="1" kern="0" dirty="0">
                  <a:solidFill>
                    <a:schemeClr val="accent2"/>
                  </a:solidFill>
                  <a:latin typeface="+mj-lt"/>
                </a:rPr>
                <a:t>Tillverkning av mineralgödsel</a:t>
              </a:r>
              <a:endParaRPr lang="sv-SE" sz="2000" dirty="0">
                <a:solidFill>
                  <a:schemeClr val="accent2"/>
                </a:solidFill>
                <a:latin typeface="+mj-lt"/>
              </a:endParaRPr>
            </a:p>
          </p:txBody>
        </p:sp>
      </p:grpSp>
    </p:spTree>
    <p:extLst>
      <p:ext uri="{BB962C8B-B14F-4D97-AF65-F5344CB8AC3E}">
        <p14:creationId xmlns:p14="http://schemas.microsoft.com/office/powerpoint/2010/main" val="18889093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44B54B1-9157-DE1F-7E67-88F05493B7DD}"/>
              </a:ext>
            </a:extLst>
          </p:cNvPr>
          <p:cNvSpPr>
            <a:spLocks noGrp="1"/>
          </p:cNvSpPr>
          <p:nvPr>
            <p:ph type="ctrTitle"/>
          </p:nvPr>
        </p:nvSpPr>
        <p:spPr/>
        <p:txBody>
          <a:bodyPr/>
          <a:lstStyle/>
          <a:p>
            <a:r>
              <a:rPr lang="sv-SE" dirty="0"/>
              <a:t>Tack!</a:t>
            </a:r>
          </a:p>
        </p:txBody>
      </p:sp>
      <p:sp>
        <p:nvSpPr>
          <p:cNvPr id="6" name="Platshållare för text 5">
            <a:extLst>
              <a:ext uri="{FF2B5EF4-FFF2-40B4-BE49-F238E27FC236}">
                <a16:creationId xmlns:a16="http://schemas.microsoft.com/office/drawing/2014/main" id="{6548CD68-A108-033A-66FB-781BA3E36394}"/>
              </a:ext>
            </a:extLst>
          </p:cNvPr>
          <p:cNvSpPr>
            <a:spLocks noGrp="1"/>
          </p:cNvSpPr>
          <p:nvPr>
            <p:ph type="body" sz="quarter" idx="13"/>
          </p:nvPr>
        </p:nvSpPr>
        <p:spPr/>
        <p:txBody>
          <a:bodyPr/>
          <a:lstStyle/>
          <a:p>
            <a:endParaRPr lang="sv-SE"/>
          </a:p>
        </p:txBody>
      </p:sp>
      <p:sp>
        <p:nvSpPr>
          <p:cNvPr id="5" name="Platshållare för bild 4">
            <a:extLst>
              <a:ext uri="{FF2B5EF4-FFF2-40B4-BE49-F238E27FC236}">
                <a16:creationId xmlns:a16="http://schemas.microsoft.com/office/drawing/2014/main" id="{C04B3DA2-BCA7-CB07-44AF-36EBFE9984A4}"/>
              </a:ext>
            </a:extLst>
          </p:cNvPr>
          <p:cNvSpPr>
            <a:spLocks noGrp="1"/>
          </p:cNvSpPr>
          <p:nvPr>
            <p:ph type="pic" sz="quarter" idx="11"/>
          </p:nvPr>
        </p:nvSpPr>
        <p:spPr/>
        <p:txBody>
          <a:bodyPr/>
          <a:lstStyle/>
          <a:p>
            <a:endParaRPr lang="sv-SE"/>
          </a:p>
        </p:txBody>
      </p:sp>
    </p:spTree>
    <p:extLst>
      <p:ext uri="{BB962C8B-B14F-4D97-AF65-F5344CB8AC3E}">
        <p14:creationId xmlns:p14="http://schemas.microsoft.com/office/powerpoint/2010/main" val="425213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B9739-DF4D-E780-492B-EA624A654DF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3C83091-61B1-B6DB-FB23-555FF8C20833}"/>
              </a:ext>
            </a:extLst>
          </p:cNvPr>
          <p:cNvSpPr>
            <a:spLocks noGrp="1"/>
          </p:cNvSpPr>
          <p:nvPr>
            <p:ph type="title"/>
          </p:nvPr>
        </p:nvSpPr>
        <p:spPr/>
        <p:txBody>
          <a:bodyPr/>
          <a:lstStyle/>
          <a:p>
            <a:r>
              <a:rPr lang="sv-SE" dirty="0"/>
              <a:t>Exempel på ämnesområden inom Greppa Näringen  </a:t>
            </a:r>
          </a:p>
        </p:txBody>
      </p:sp>
      <p:pic>
        <p:nvPicPr>
          <p:cNvPr id="63" name="Platshållare för bild 62">
            <a:extLst>
              <a:ext uri="{FF2B5EF4-FFF2-40B4-BE49-F238E27FC236}">
                <a16:creationId xmlns:a16="http://schemas.microsoft.com/office/drawing/2014/main" id="{CB2A53C0-3077-46FA-4742-36FC5B317A31}"/>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t="58" b="58"/>
          <a:stretch/>
        </p:blipFill>
        <p:spPr>
          <a:prstGeom prst="rect">
            <a:avLst/>
          </a:prstGeom>
          <a:solidFill>
            <a:srgbClr val="F8F5ED"/>
          </a:solidFill>
        </p:spPr>
      </p:pic>
      <p:pic>
        <p:nvPicPr>
          <p:cNvPr id="67" name="Platshållare för bild 66">
            <a:extLst>
              <a:ext uri="{FF2B5EF4-FFF2-40B4-BE49-F238E27FC236}">
                <a16:creationId xmlns:a16="http://schemas.microsoft.com/office/drawing/2014/main" id="{39DA974C-2100-292A-E0C3-B51829F1050A}"/>
              </a:ext>
              <a:ext uri="{C183D7F6-B498-43B3-948B-1728B52AA6E4}">
                <adec:decorative xmlns:adec="http://schemas.microsoft.com/office/drawing/2017/decorative" val="1"/>
              </a:ext>
            </a:extLst>
          </p:cNvPr>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t="21" b="21"/>
          <a:stretch/>
        </p:blipFill>
        <p:spPr>
          <a:prstGeom prst="rect">
            <a:avLst/>
          </a:prstGeom>
          <a:solidFill>
            <a:srgbClr val="F8F5ED"/>
          </a:solidFill>
        </p:spPr>
      </p:pic>
      <p:pic>
        <p:nvPicPr>
          <p:cNvPr id="71" name="Platshållare för bild 70">
            <a:extLst>
              <a:ext uri="{FF2B5EF4-FFF2-40B4-BE49-F238E27FC236}">
                <a16:creationId xmlns:a16="http://schemas.microsoft.com/office/drawing/2014/main" id="{20B4809A-C3A4-A7D3-1956-32D504FD76FA}"/>
              </a:ext>
              <a:ext uri="{C183D7F6-B498-43B3-948B-1728B52AA6E4}">
                <adec:decorative xmlns:adec="http://schemas.microsoft.com/office/drawing/2017/decorative" val="1"/>
              </a:ext>
            </a:extLst>
          </p:cNvPr>
          <p:cNvPicPr>
            <a:picLocks noGrp="1" noChangeAspect="1"/>
          </p:cNvPicPr>
          <p:nvPr>
            <p:ph type="pic" sz="quarter" idx="15"/>
          </p:nvPr>
        </p:nvPicPr>
        <p:blipFill>
          <a:blip r:embed="rId5" cstate="print">
            <a:extLst>
              <a:ext uri="{28A0092B-C50C-407E-A947-70E740481C1C}">
                <a14:useLocalDpi xmlns:a14="http://schemas.microsoft.com/office/drawing/2010/main"/>
              </a:ext>
            </a:extLst>
          </a:blip>
          <a:srcRect t="9" b="9"/>
          <a:stretch/>
        </p:blipFill>
        <p:spPr>
          <a:prstGeom prst="rect">
            <a:avLst/>
          </a:prstGeom>
          <a:solidFill>
            <a:srgbClr val="F8F5ED"/>
          </a:solidFill>
        </p:spPr>
      </p:pic>
      <p:pic>
        <p:nvPicPr>
          <p:cNvPr id="75" name="Platshållare för bild 74" descr="Bild som visar Biologisk mångfald.">
            <a:extLst>
              <a:ext uri="{FF2B5EF4-FFF2-40B4-BE49-F238E27FC236}">
                <a16:creationId xmlns:a16="http://schemas.microsoft.com/office/drawing/2014/main" id="{DAE1DF82-4520-FF3B-9896-B4EE4CB4F9A9}"/>
              </a:ext>
            </a:extLst>
          </p:cNvPr>
          <p:cNvPicPr>
            <a:picLocks noGrp="1" noChangeAspect="1"/>
          </p:cNvPicPr>
          <p:nvPr>
            <p:ph type="pic" sz="quarter" idx="17"/>
          </p:nvPr>
        </p:nvPicPr>
        <p:blipFill>
          <a:blip r:embed="rId6" cstate="print">
            <a:extLst>
              <a:ext uri="{28A0092B-C50C-407E-A947-70E740481C1C}">
                <a14:useLocalDpi xmlns:a14="http://schemas.microsoft.com/office/drawing/2010/main"/>
              </a:ext>
            </a:extLst>
          </a:blip>
          <a:srcRect t="55" b="55"/>
          <a:stretch/>
        </p:blipFill>
        <p:spPr>
          <a:prstGeom prst="rect">
            <a:avLst/>
          </a:prstGeom>
          <a:solidFill>
            <a:srgbClr val="F8F5ED"/>
          </a:solidFill>
        </p:spPr>
      </p:pic>
      <p:sp>
        <p:nvSpPr>
          <p:cNvPr id="3" name="Platshållare för innehåll 2">
            <a:extLst>
              <a:ext uri="{FF2B5EF4-FFF2-40B4-BE49-F238E27FC236}">
                <a16:creationId xmlns:a16="http://schemas.microsoft.com/office/drawing/2014/main" id="{80494454-C788-0ACC-914C-2B7AB591F908}"/>
              </a:ext>
            </a:extLst>
          </p:cNvPr>
          <p:cNvSpPr>
            <a:spLocks noGrp="1"/>
          </p:cNvSpPr>
          <p:nvPr>
            <p:ph type="body" sz="quarter" idx="18"/>
          </p:nvPr>
        </p:nvSpPr>
        <p:spPr/>
        <p:txBody>
          <a:bodyPr>
            <a:normAutofit lnSpcReduction="10000"/>
          </a:bodyPr>
          <a:lstStyle/>
          <a:p>
            <a:r>
              <a:rPr lang="sv-SE" dirty="0"/>
              <a:t>Kväveutlakning </a:t>
            </a:r>
          </a:p>
          <a:p>
            <a:r>
              <a:rPr lang="sv-SE" dirty="0"/>
              <a:t>Ammoniakavgång </a:t>
            </a:r>
          </a:p>
          <a:p>
            <a:r>
              <a:rPr lang="sv-SE" dirty="0"/>
              <a:t>Fosforförluster</a:t>
            </a:r>
          </a:p>
          <a:p>
            <a:r>
              <a:rPr lang="sv-SE" dirty="0"/>
              <a:t>Läckage av växtskyddsmedel</a:t>
            </a:r>
          </a:p>
          <a:p>
            <a:r>
              <a:rPr lang="sv-SE" dirty="0"/>
              <a:t>Klimatgasutsläpp</a:t>
            </a:r>
          </a:p>
          <a:p>
            <a:r>
              <a:rPr lang="sv-SE" dirty="0"/>
              <a:t>Biologisk mångfald</a:t>
            </a:r>
          </a:p>
          <a:p>
            <a:r>
              <a:rPr lang="sv-SE" dirty="0"/>
              <a:t>Vattenhushållning	</a:t>
            </a:r>
          </a:p>
          <a:p>
            <a:r>
              <a:rPr lang="sv-SE" dirty="0"/>
              <a:t>Beredskap</a:t>
            </a:r>
          </a:p>
        </p:txBody>
      </p:sp>
      <p:sp>
        <p:nvSpPr>
          <p:cNvPr id="4" name="Platshållare för text 3">
            <a:extLst>
              <a:ext uri="{FF2B5EF4-FFF2-40B4-BE49-F238E27FC236}">
                <a16:creationId xmlns:a16="http://schemas.microsoft.com/office/drawing/2014/main" id="{4958802C-1923-4CF5-1FF3-A1FDA9778408}"/>
              </a:ext>
            </a:extLst>
          </p:cNvPr>
          <p:cNvSpPr>
            <a:spLocks noGrp="1"/>
          </p:cNvSpPr>
          <p:nvPr>
            <p:ph type="body" sz="quarter" idx="20"/>
          </p:nvPr>
        </p:nvSpPr>
        <p:spPr>
          <a:xfrm>
            <a:off x="2320968" y="6550025"/>
            <a:ext cx="3681158" cy="307975"/>
          </a:xfrm>
        </p:spPr>
        <p:txBody>
          <a:bodyPr>
            <a:normAutofit/>
          </a:bodyPr>
          <a:lstStyle/>
          <a:p>
            <a:r>
              <a:rPr lang="sv-SE" dirty="0"/>
              <a:t>Foto: Greppa Näringen samt Petter </a:t>
            </a:r>
            <a:r>
              <a:rPr lang="sv-SE" dirty="0" err="1"/>
              <a:t>Haldén</a:t>
            </a:r>
            <a:r>
              <a:rPr lang="sv-SE" dirty="0"/>
              <a:t> (överst t.v.)</a:t>
            </a:r>
          </a:p>
          <a:p>
            <a:endParaRPr lang="sv-SE" dirty="0"/>
          </a:p>
        </p:txBody>
      </p:sp>
    </p:spTree>
    <p:extLst>
      <p:ext uri="{BB962C8B-B14F-4D97-AF65-F5344CB8AC3E}">
        <p14:creationId xmlns:p14="http://schemas.microsoft.com/office/powerpoint/2010/main" val="1288099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5575B37-0F4B-AD00-A314-609CCED3FE72}"/>
              </a:ext>
              <a:ext uri="{C183D7F6-B498-43B3-948B-1728B52AA6E4}">
                <adec:decorative xmlns:adec="http://schemas.microsoft.com/office/drawing/2017/decorative" val="1"/>
              </a:ext>
            </a:extLst>
          </p:cNvPr>
          <p:cNvSpPr/>
          <p:nvPr/>
        </p:nvSpPr>
        <p:spPr>
          <a:xfrm>
            <a:off x="0" y="2124991"/>
            <a:ext cx="12192000" cy="47330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31B3192A-5F60-CCA3-1A35-74B4A578EAB6}"/>
              </a:ext>
            </a:extLst>
          </p:cNvPr>
          <p:cNvSpPr>
            <a:spLocks noGrp="1"/>
          </p:cNvSpPr>
          <p:nvPr>
            <p:ph type="title"/>
          </p:nvPr>
        </p:nvSpPr>
        <p:spPr/>
        <p:txBody>
          <a:bodyPr/>
          <a:lstStyle/>
          <a:p>
            <a:r>
              <a:rPr lang="sv-SE" dirty="0"/>
              <a:t>Bred palett med ca 40 rådgivningar</a:t>
            </a:r>
          </a:p>
        </p:txBody>
      </p:sp>
      <p:grpSp>
        <p:nvGrpSpPr>
          <p:cNvPr id="3" name="Grupp 2" descr="Skärmbilder som visar Greppa Näringens ca 40 rådgivningsmoduler.">
            <a:extLst>
              <a:ext uri="{FF2B5EF4-FFF2-40B4-BE49-F238E27FC236}">
                <a16:creationId xmlns:a16="http://schemas.microsoft.com/office/drawing/2014/main" id="{878EEF4D-C0D0-A606-7860-A4C0F3CD5BF8}"/>
              </a:ext>
            </a:extLst>
          </p:cNvPr>
          <p:cNvGrpSpPr/>
          <p:nvPr/>
        </p:nvGrpSpPr>
        <p:grpSpPr>
          <a:xfrm>
            <a:off x="848918" y="2121344"/>
            <a:ext cx="10489460" cy="4658885"/>
            <a:chOff x="2029629" y="2035810"/>
            <a:chExt cx="8126831" cy="3609525"/>
          </a:xfrm>
        </p:grpSpPr>
        <p:pic>
          <p:nvPicPr>
            <p:cNvPr id="4" name="Bildobjekt 3" descr="En bild som visar text, skärmbild, design&#10;&#10;Automatiskt genererad beskrivning">
              <a:extLst>
                <a:ext uri="{FF2B5EF4-FFF2-40B4-BE49-F238E27FC236}">
                  <a16:creationId xmlns:a16="http://schemas.microsoft.com/office/drawing/2014/main" id="{BFA74374-10A6-0D7A-8F13-1E7B7450596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9629" y="2035810"/>
              <a:ext cx="2625081" cy="2693812"/>
            </a:xfrm>
            <a:prstGeom prst="rect">
              <a:avLst/>
            </a:prstGeom>
          </p:spPr>
        </p:pic>
        <p:pic>
          <p:nvPicPr>
            <p:cNvPr id="6" name="Bildobjekt 5" descr="En bild som visar text, skärmbild, hund, däggdjur&#10;&#10;Automatiskt genererad beskrivning">
              <a:extLst>
                <a:ext uri="{FF2B5EF4-FFF2-40B4-BE49-F238E27FC236}">
                  <a16:creationId xmlns:a16="http://schemas.microsoft.com/office/drawing/2014/main" id="{2ED844C2-BE43-FBEB-A52C-53E55C8DC18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5721" y="2335530"/>
              <a:ext cx="2612779" cy="2693812"/>
            </a:xfrm>
            <a:prstGeom prst="rect">
              <a:avLst/>
            </a:prstGeom>
          </p:spPr>
        </p:pic>
        <p:pic>
          <p:nvPicPr>
            <p:cNvPr id="8" name="Bildobjekt 7" descr="En bild som visar text, skärmbild, växt, träd&#10;&#10;Automatiskt genererad beskrivning">
              <a:extLst>
                <a:ext uri="{FF2B5EF4-FFF2-40B4-BE49-F238E27FC236}">
                  <a16:creationId xmlns:a16="http://schemas.microsoft.com/office/drawing/2014/main" id="{82FBA617-F6E8-CDDF-BCD8-5C9DDCF8240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13493" y="2643527"/>
              <a:ext cx="2643193" cy="2693812"/>
            </a:xfrm>
            <a:prstGeom prst="rect">
              <a:avLst/>
            </a:prstGeom>
          </p:spPr>
        </p:pic>
        <p:pic>
          <p:nvPicPr>
            <p:cNvPr id="10" name="Bildobjekt 9" descr="En bild som visar text, däggdjur, skärmbild">
              <a:extLst>
                <a:ext uri="{FF2B5EF4-FFF2-40B4-BE49-F238E27FC236}">
                  <a16:creationId xmlns:a16="http://schemas.microsoft.com/office/drawing/2014/main" id="{AB81B025-6056-57B1-4331-E2B688F10C6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57283" y="2951523"/>
              <a:ext cx="2599177" cy="2693812"/>
            </a:xfrm>
            <a:prstGeom prst="rect">
              <a:avLst/>
            </a:prstGeom>
          </p:spPr>
        </p:pic>
      </p:grpSp>
    </p:spTree>
    <p:extLst>
      <p:ext uri="{BB962C8B-B14F-4D97-AF65-F5344CB8AC3E}">
        <p14:creationId xmlns:p14="http://schemas.microsoft.com/office/powerpoint/2010/main" val="398050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AA3FD-6FFD-6D7E-24C9-7F1D59C77D78}"/>
              </a:ext>
            </a:extLst>
          </p:cNvPr>
          <p:cNvSpPr>
            <a:spLocks noGrp="1"/>
          </p:cNvSpPr>
          <p:nvPr>
            <p:ph type="title"/>
          </p:nvPr>
        </p:nvSpPr>
        <p:spPr>
          <a:xfrm>
            <a:off x="1176338" y="702152"/>
            <a:ext cx="8113712" cy="928343"/>
          </a:xfrm>
        </p:spPr>
        <p:txBody>
          <a:bodyPr/>
          <a:lstStyle/>
          <a:p>
            <a:r>
              <a:rPr lang="sv-SE" dirty="0"/>
              <a:t>All information finns på greppa.nu </a:t>
            </a:r>
          </a:p>
        </p:txBody>
      </p:sp>
      <p:sp>
        <p:nvSpPr>
          <p:cNvPr id="3" name="Rektangel 2">
            <a:extLst>
              <a:ext uri="{FF2B5EF4-FFF2-40B4-BE49-F238E27FC236}">
                <a16:creationId xmlns:a16="http://schemas.microsoft.com/office/drawing/2014/main" id="{0EBC57B3-D8F6-0ED5-AD16-2438863B3F8D}"/>
              </a:ext>
              <a:ext uri="{C183D7F6-B498-43B3-948B-1728B52AA6E4}">
                <adec:decorative xmlns:adec="http://schemas.microsoft.com/office/drawing/2017/decorative" val="1"/>
              </a:ext>
            </a:extLst>
          </p:cNvPr>
          <p:cNvSpPr/>
          <p:nvPr/>
        </p:nvSpPr>
        <p:spPr>
          <a:xfrm>
            <a:off x="0" y="2124991"/>
            <a:ext cx="12192000" cy="473300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5">
            <a:extLst>
              <a:ext uri="{FF2B5EF4-FFF2-40B4-BE49-F238E27FC236}">
                <a16:creationId xmlns:a16="http://schemas.microsoft.com/office/drawing/2014/main" id="{8017B767-DCD6-2EB0-D3E8-3F31193A55DC}"/>
              </a:ext>
              <a:ext uri="{C183D7F6-B498-43B3-948B-1728B52AA6E4}">
                <adec:decorative xmlns:adec="http://schemas.microsoft.com/office/drawing/2017/decorative" val="0"/>
              </a:ext>
            </a:extLst>
          </p:cNvPr>
          <p:cNvSpPr>
            <a:spLocks noGrp="1"/>
          </p:cNvSpPr>
          <p:nvPr>
            <p:ph sz="quarter" idx="14"/>
          </p:nvPr>
        </p:nvSpPr>
        <p:spPr>
          <a:xfrm>
            <a:off x="6830458" y="2124991"/>
            <a:ext cx="5361542" cy="4064309"/>
          </a:xfrm>
        </p:spPr>
        <p:txBody>
          <a:bodyPr/>
          <a:lstStyle/>
          <a:p>
            <a:pPr lvl="1">
              <a:lnSpc>
                <a:spcPct val="150000"/>
              </a:lnSpc>
            </a:pPr>
            <a:r>
              <a:rPr lang="sv-SE" dirty="0"/>
              <a:t>Enskild rådgivning</a:t>
            </a:r>
          </a:p>
          <a:p>
            <a:pPr lvl="1">
              <a:lnSpc>
                <a:spcPct val="150000"/>
              </a:lnSpc>
            </a:pPr>
            <a:r>
              <a:rPr lang="sv-SE" dirty="0"/>
              <a:t>Regionala kurser &amp; fältvandringar </a:t>
            </a:r>
            <a:r>
              <a:rPr lang="sv-SE" sz="1600" dirty="0"/>
              <a:t>(kalendern)</a:t>
            </a:r>
          </a:p>
          <a:p>
            <a:pPr lvl="1">
              <a:lnSpc>
                <a:spcPct val="150000"/>
              </a:lnSpc>
            </a:pPr>
            <a:r>
              <a:rPr lang="sv-SE" dirty="0"/>
              <a:t>Digitala verktyg</a:t>
            </a:r>
          </a:p>
          <a:p>
            <a:pPr lvl="1">
              <a:lnSpc>
                <a:spcPct val="150000"/>
              </a:lnSpc>
            </a:pPr>
            <a:r>
              <a:rPr lang="sv-SE" dirty="0"/>
              <a:t>Praktiska råd &amp; övrigt infomaterial</a:t>
            </a:r>
          </a:p>
          <a:p>
            <a:pPr lvl="1">
              <a:lnSpc>
                <a:spcPct val="150000"/>
              </a:lnSpc>
            </a:pPr>
            <a:r>
              <a:rPr lang="sv-SE" dirty="0"/>
              <a:t>Filmer</a:t>
            </a:r>
          </a:p>
          <a:p>
            <a:pPr lvl="1">
              <a:lnSpc>
                <a:spcPct val="150000"/>
              </a:lnSpc>
            </a:pPr>
            <a:r>
              <a:rPr lang="sv-SE" dirty="0"/>
              <a:t>Nyhetsrapportering</a:t>
            </a:r>
          </a:p>
          <a:p>
            <a:endParaRPr lang="sv-SE" dirty="0"/>
          </a:p>
        </p:txBody>
      </p:sp>
      <p:pic>
        <p:nvPicPr>
          <p:cNvPr id="5" name="Bildobjekt 4">
            <a:extLst>
              <a:ext uri="{FF2B5EF4-FFF2-40B4-BE49-F238E27FC236}">
                <a16:creationId xmlns:a16="http://schemas.microsoft.com/office/drawing/2014/main" id="{C779F958-1101-508A-01E8-E0668E85217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61718" y="5009745"/>
            <a:ext cx="1551971" cy="1551971"/>
          </a:xfrm>
          <a:prstGeom prst="rect">
            <a:avLst/>
          </a:prstGeom>
        </p:spPr>
      </p:pic>
      <p:sp>
        <p:nvSpPr>
          <p:cNvPr id="26" name="Rektangel: rundade hörn 25">
            <a:extLst>
              <a:ext uri="{FF2B5EF4-FFF2-40B4-BE49-F238E27FC236}">
                <a16:creationId xmlns:a16="http://schemas.microsoft.com/office/drawing/2014/main" id="{C2A23285-7079-F993-0F02-F0E0A1368EA1}"/>
              </a:ext>
              <a:ext uri="{C183D7F6-B498-43B3-948B-1728B52AA6E4}">
                <adec:decorative xmlns:adec="http://schemas.microsoft.com/office/drawing/2017/decorative" val="1"/>
              </a:ext>
            </a:extLst>
          </p:cNvPr>
          <p:cNvSpPr/>
          <p:nvPr/>
        </p:nvSpPr>
        <p:spPr>
          <a:xfrm>
            <a:off x="179944" y="6473468"/>
            <a:ext cx="6785804" cy="384532"/>
          </a:xfrm>
          <a:custGeom>
            <a:avLst/>
            <a:gdLst>
              <a:gd name="csX0" fmla="*/ 0 w 6202496"/>
              <a:gd name="csY0" fmla="*/ 51006 h 1068634"/>
              <a:gd name="csX1" fmla="*/ 51006 w 6202496"/>
              <a:gd name="csY1" fmla="*/ 0 h 1068634"/>
              <a:gd name="csX2" fmla="*/ 6151490 w 6202496"/>
              <a:gd name="csY2" fmla="*/ 0 h 1068634"/>
              <a:gd name="csX3" fmla="*/ 6202496 w 6202496"/>
              <a:gd name="csY3" fmla="*/ 51006 h 1068634"/>
              <a:gd name="csX4" fmla="*/ 6202496 w 6202496"/>
              <a:gd name="csY4" fmla="*/ 1017628 h 1068634"/>
              <a:gd name="csX5" fmla="*/ 6151490 w 6202496"/>
              <a:gd name="csY5" fmla="*/ 1068634 h 1068634"/>
              <a:gd name="csX6" fmla="*/ 51006 w 6202496"/>
              <a:gd name="csY6" fmla="*/ 1068634 h 1068634"/>
              <a:gd name="csX7" fmla="*/ 0 w 6202496"/>
              <a:gd name="csY7" fmla="*/ 1017628 h 1068634"/>
              <a:gd name="csX8" fmla="*/ 0 w 6202496"/>
              <a:gd name="csY8" fmla="*/ 51006 h 1068634"/>
              <a:gd name="csX0" fmla="*/ 0 w 6202496"/>
              <a:gd name="csY0" fmla="*/ 51006 h 1388123"/>
              <a:gd name="csX1" fmla="*/ 51006 w 6202496"/>
              <a:gd name="csY1" fmla="*/ 0 h 1388123"/>
              <a:gd name="csX2" fmla="*/ 6151490 w 6202496"/>
              <a:gd name="csY2" fmla="*/ 0 h 1388123"/>
              <a:gd name="csX3" fmla="*/ 6202496 w 6202496"/>
              <a:gd name="csY3" fmla="*/ 51006 h 1388123"/>
              <a:gd name="csX4" fmla="*/ 6202496 w 6202496"/>
              <a:gd name="csY4" fmla="*/ 1017628 h 1388123"/>
              <a:gd name="csX5" fmla="*/ 5787933 w 6202496"/>
              <a:gd name="csY5" fmla="*/ 1388123 h 1388123"/>
              <a:gd name="csX6" fmla="*/ 51006 w 6202496"/>
              <a:gd name="csY6" fmla="*/ 1068634 h 1388123"/>
              <a:gd name="csX7" fmla="*/ 0 w 6202496"/>
              <a:gd name="csY7" fmla="*/ 1017628 h 1388123"/>
              <a:gd name="csX8" fmla="*/ 0 w 6202496"/>
              <a:gd name="csY8" fmla="*/ 51006 h 1388123"/>
              <a:gd name="csX0" fmla="*/ 0 w 6411816"/>
              <a:gd name="csY0" fmla="*/ 51006 h 1388123"/>
              <a:gd name="csX1" fmla="*/ 51006 w 6411816"/>
              <a:gd name="csY1" fmla="*/ 0 h 1388123"/>
              <a:gd name="csX2" fmla="*/ 6151490 w 6411816"/>
              <a:gd name="csY2" fmla="*/ 0 h 1388123"/>
              <a:gd name="csX3" fmla="*/ 6202496 w 6411816"/>
              <a:gd name="csY3" fmla="*/ 51006 h 1388123"/>
              <a:gd name="csX4" fmla="*/ 6411816 w 6411816"/>
              <a:gd name="csY4" fmla="*/ 367633 h 1388123"/>
              <a:gd name="csX5" fmla="*/ 5787933 w 6411816"/>
              <a:gd name="csY5" fmla="*/ 1388123 h 1388123"/>
              <a:gd name="csX6" fmla="*/ 51006 w 6411816"/>
              <a:gd name="csY6" fmla="*/ 1068634 h 1388123"/>
              <a:gd name="csX7" fmla="*/ 0 w 6411816"/>
              <a:gd name="csY7" fmla="*/ 1017628 h 1388123"/>
              <a:gd name="csX8" fmla="*/ 0 w 6411816"/>
              <a:gd name="csY8" fmla="*/ 51006 h 1388123"/>
              <a:gd name="csX0" fmla="*/ 286439 w 6698255"/>
              <a:gd name="csY0" fmla="*/ 51006 h 1388123"/>
              <a:gd name="csX1" fmla="*/ 337445 w 6698255"/>
              <a:gd name="csY1" fmla="*/ 0 h 1388123"/>
              <a:gd name="csX2" fmla="*/ 6437929 w 6698255"/>
              <a:gd name="csY2" fmla="*/ 0 h 1388123"/>
              <a:gd name="csX3" fmla="*/ 6488935 w 6698255"/>
              <a:gd name="csY3" fmla="*/ 51006 h 1388123"/>
              <a:gd name="csX4" fmla="*/ 6698255 w 6698255"/>
              <a:gd name="csY4" fmla="*/ 367633 h 1388123"/>
              <a:gd name="csX5" fmla="*/ 6074372 w 6698255"/>
              <a:gd name="csY5" fmla="*/ 1388123 h 1388123"/>
              <a:gd name="csX6" fmla="*/ 337445 w 6698255"/>
              <a:gd name="csY6" fmla="*/ 1068634 h 1388123"/>
              <a:gd name="csX7" fmla="*/ 0 w 6698255"/>
              <a:gd name="csY7" fmla="*/ 367633 h 1388123"/>
              <a:gd name="csX8" fmla="*/ 286439 w 6698255"/>
              <a:gd name="csY8" fmla="*/ 51006 h 1388123"/>
              <a:gd name="csX0" fmla="*/ 286439 w 6698255"/>
              <a:gd name="csY0" fmla="*/ 51006 h 1388123"/>
              <a:gd name="csX1" fmla="*/ 337445 w 6698255"/>
              <a:gd name="csY1" fmla="*/ 0 h 1388123"/>
              <a:gd name="csX2" fmla="*/ 6437929 w 6698255"/>
              <a:gd name="csY2" fmla="*/ 0 h 1388123"/>
              <a:gd name="csX3" fmla="*/ 6488935 w 6698255"/>
              <a:gd name="csY3" fmla="*/ 51006 h 1388123"/>
              <a:gd name="csX4" fmla="*/ 6698255 w 6698255"/>
              <a:gd name="csY4" fmla="*/ 367633 h 1388123"/>
              <a:gd name="csX5" fmla="*/ 6074372 w 6698255"/>
              <a:gd name="csY5" fmla="*/ 1388123 h 1388123"/>
              <a:gd name="csX6" fmla="*/ 0 w 6698255"/>
              <a:gd name="csY6" fmla="*/ 367633 h 1388123"/>
              <a:gd name="csX7" fmla="*/ 286439 w 6698255"/>
              <a:gd name="csY7" fmla="*/ 51006 h 1388123"/>
              <a:gd name="csX0" fmla="*/ 286439 w 6698255"/>
              <a:gd name="csY0" fmla="*/ 51006 h 407211"/>
              <a:gd name="csX1" fmla="*/ 337445 w 6698255"/>
              <a:gd name="csY1" fmla="*/ 0 h 407211"/>
              <a:gd name="csX2" fmla="*/ 6437929 w 6698255"/>
              <a:gd name="csY2" fmla="*/ 0 h 407211"/>
              <a:gd name="csX3" fmla="*/ 6488935 w 6698255"/>
              <a:gd name="csY3" fmla="*/ 51006 h 407211"/>
              <a:gd name="csX4" fmla="*/ 6698255 w 6698255"/>
              <a:gd name="csY4" fmla="*/ 367633 h 407211"/>
              <a:gd name="csX5" fmla="*/ 0 w 6698255"/>
              <a:gd name="csY5" fmla="*/ 367633 h 407211"/>
              <a:gd name="csX6" fmla="*/ 286439 w 6698255"/>
              <a:gd name="csY6" fmla="*/ 51006 h 407211"/>
              <a:gd name="csX0" fmla="*/ 286439 w 6698255"/>
              <a:gd name="csY0" fmla="*/ 51006 h 367633"/>
              <a:gd name="csX1" fmla="*/ 337445 w 6698255"/>
              <a:gd name="csY1" fmla="*/ 0 h 367633"/>
              <a:gd name="csX2" fmla="*/ 6437929 w 6698255"/>
              <a:gd name="csY2" fmla="*/ 0 h 367633"/>
              <a:gd name="csX3" fmla="*/ 6488935 w 6698255"/>
              <a:gd name="csY3" fmla="*/ 51006 h 367633"/>
              <a:gd name="csX4" fmla="*/ 6698255 w 6698255"/>
              <a:gd name="csY4" fmla="*/ 367633 h 367633"/>
              <a:gd name="csX5" fmla="*/ 0 w 6698255"/>
              <a:gd name="csY5" fmla="*/ 367633 h 367633"/>
              <a:gd name="csX6" fmla="*/ 286439 w 6698255"/>
              <a:gd name="csY6" fmla="*/ 51006 h 367633"/>
              <a:gd name="csX0" fmla="*/ 286439 w 6698255"/>
              <a:gd name="csY0" fmla="*/ 53918 h 370545"/>
              <a:gd name="csX1" fmla="*/ 404423 w 6698255"/>
              <a:gd name="csY1" fmla="*/ 0 h 370545"/>
              <a:gd name="csX2" fmla="*/ 6437929 w 6698255"/>
              <a:gd name="csY2" fmla="*/ 2912 h 370545"/>
              <a:gd name="csX3" fmla="*/ 6488935 w 6698255"/>
              <a:gd name="csY3" fmla="*/ 53918 h 370545"/>
              <a:gd name="csX4" fmla="*/ 6698255 w 6698255"/>
              <a:gd name="csY4" fmla="*/ 370545 h 370545"/>
              <a:gd name="csX5" fmla="*/ 0 w 6698255"/>
              <a:gd name="csY5" fmla="*/ 370545 h 370545"/>
              <a:gd name="csX6" fmla="*/ 286439 w 6698255"/>
              <a:gd name="csY6" fmla="*/ 53918 h 370545"/>
              <a:gd name="csX0" fmla="*/ 286439 w 6698255"/>
              <a:gd name="csY0" fmla="*/ 53919 h 370546"/>
              <a:gd name="csX1" fmla="*/ 404423 w 6698255"/>
              <a:gd name="csY1" fmla="*/ 1 h 370546"/>
              <a:gd name="csX2" fmla="*/ 6280676 w 6698255"/>
              <a:gd name="csY2" fmla="*/ 0 h 370546"/>
              <a:gd name="csX3" fmla="*/ 6488935 w 6698255"/>
              <a:gd name="csY3" fmla="*/ 53919 h 370546"/>
              <a:gd name="csX4" fmla="*/ 6698255 w 6698255"/>
              <a:gd name="csY4" fmla="*/ 370546 h 370546"/>
              <a:gd name="csX5" fmla="*/ 0 w 6698255"/>
              <a:gd name="csY5" fmla="*/ 370546 h 370546"/>
              <a:gd name="csX6" fmla="*/ 286439 w 6698255"/>
              <a:gd name="csY6" fmla="*/ 53919 h 370546"/>
              <a:gd name="csX0" fmla="*/ 286439 w 6698255"/>
              <a:gd name="csY0" fmla="*/ 53919 h 370546"/>
              <a:gd name="csX1" fmla="*/ 404423 w 6698255"/>
              <a:gd name="csY1" fmla="*/ 1 h 370546"/>
              <a:gd name="csX2" fmla="*/ 6280676 w 6698255"/>
              <a:gd name="csY2" fmla="*/ 0 h 370546"/>
              <a:gd name="csX3" fmla="*/ 6485917 w 6698255"/>
              <a:gd name="csY3" fmla="*/ 50999 h 370546"/>
              <a:gd name="csX4" fmla="*/ 6698255 w 6698255"/>
              <a:gd name="csY4" fmla="*/ 370546 h 370546"/>
              <a:gd name="csX5" fmla="*/ 0 w 6698255"/>
              <a:gd name="csY5" fmla="*/ 370546 h 370546"/>
              <a:gd name="csX6" fmla="*/ 286439 w 6698255"/>
              <a:gd name="csY6" fmla="*/ 53919 h 370546"/>
              <a:gd name="csX0" fmla="*/ 286439 w 6698255"/>
              <a:gd name="csY0" fmla="*/ 55409 h 372036"/>
              <a:gd name="csX1" fmla="*/ 404423 w 6698255"/>
              <a:gd name="csY1" fmla="*/ 1491 h 372036"/>
              <a:gd name="csX2" fmla="*/ 6280676 w 6698255"/>
              <a:gd name="csY2" fmla="*/ 1490 h 372036"/>
              <a:gd name="csX3" fmla="*/ 6485917 w 6698255"/>
              <a:gd name="csY3" fmla="*/ 52489 h 372036"/>
              <a:gd name="csX4" fmla="*/ 6698255 w 6698255"/>
              <a:gd name="csY4" fmla="*/ 372036 h 372036"/>
              <a:gd name="csX5" fmla="*/ 0 w 6698255"/>
              <a:gd name="csY5" fmla="*/ 372036 h 372036"/>
              <a:gd name="csX6" fmla="*/ 286439 w 6698255"/>
              <a:gd name="csY6" fmla="*/ 55409 h 372036"/>
              <a:gd name="csX0" fmla="*/ 286439 w 6785804"/>
              <a:gd name="csY0" fmla="*/ 55409 h 372036"/>
              <a:gd name="csX1" fmla="*/ 404423 w 6785804"/>
              <a:gd name="csY1" fmla="*/ 1491 h 372036"/>
              <a:gd name="csX2" fmla="*/ 6280676 w 6785804"/>
              <a:gd name="csY2" fmla="*/ 1490 h 372036"/>
              <a:gd name="csX3" fmla="*/ 6485917 w 6785804"/>
              <a:gd name="csY3" fmla="*/ 52489 h 372036"/>
              <a:gd name="csX4" fmla="*/ 6785804 w 6785804"/>
              <a:gd name="csY4" fmla="*/ 372036 h 372036"/>
              <a:gd name="csX5" fmla="*/ 0 w 6785804"/>
              <a:gd name="csY5" fmla="*/ 372036 h 372036"/>
              <a:gd name="csX6" fmla="*/ 286439 w 6785804"/>
              <a:gd name="csY6" fmla="*/ 55409 h 372036"/>
              <a:gd name="csX0" fmla="*/ 286439 w 6785804"/>
              <a:gd name="csY0" fmla="*/ 55409 h 372036"/>
              <a:gd name="csX1" fmla="*/ 404423 w 6785804"/>
              <a:gd name="csY1" fmla="*/ 1491 h 372036"/>
              <a:gd name="csX2" fmla="*/ 6280676 w 6785804"/>
              <a:gd name="csY2" fmla="*/ 1490 h 372036"/>
              <a:gd name="csX3" fmla="*/ 6485917 w 6785804"/>
              <a:gd name="csY3" fmla="*/ 52489 h 372036"/>
              <a:gd name="csX4" fmla="*/ 6785804 w 6785804"/>
              <a:gd name="csY4" fmla="*/ 372036 h 372036"/>
              <a:gd name="csX5" fmla="*/ 0 w 6785804"/>
              <a:gd name="csY5" fmla="*/ 372036 h 372036"/>
              <a:gd name="csX6" fmla="*/ 286439 w 6785804"/>
              <a:gd name="csY6" fmla="*/ 55409 h 372036"/>
              <a:gd name="csX0" fmla="*/ 286439 w 6785804"/>
              <a:gd name="csY0" fmla="*/ 55409 h 372036"/>
              <a:gd name="csX1" fmla="*/ 404423 w 6785804"/>
              <a:gd name="csY1" fmla="*/ 1491 h 372036"/>
              <a:gd name="csX2" fmla="*/ 6280676 w 6785804"/>
              <a:gd name="csY2" fmla="*/ 1490 h 372036"/>
              <a:gd name="csX3" fmla="*/ 6485917 w 6785804"/>
              <a:gd name="csY3" fmla="*/ 52489 h 372036"/>
              <a:gd name="csX4" fmla="*/ 6785804 w 6785804"/>
              <a:gd name="csY4" fmla="*/ 372036 h 372036"/>
              <a:gd name="csX5" fmla="*/ 0 w 6785804"/>
              <a:gd name="csY5" fmla="*/ 372036 h 372036"/>
              <a:gd name="csX6" fmla="*/ 286439 w 6785804"/>
              <a:gd name="csY6" fmla="*/ 55409 h 37203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6785804" h="372036">
                <a:moveTo>
                  <a:pt x="286439" y="55409"/>
                </a:moveTo>
                <a:cubicBezTo>
                  <a:pt x="286439" y="27239"/>
                  <a:pt x="376253" y="1491"/>
                  <a:pt x="404423" y="1491"/>
                </a:cubicBezTo>
                <a:lnTo>
                  <a:pt x="6280676" y="1490"/>
                </a:lnTo>
                <a:cubicBezTo>
                  <a:pt x="6308846" y="1490"/>
                  <a:pt x="6407454" y="-13638"/>
                  <a:pt x="6485917" y="52489"/>
                </a:cubicBezTo>
                <a:cubicBezTo>
                  <a:pt x="6585879" y="159005"/>
                  <a:pt x="6664882" y="240170"/>
                  <a:pt x="6785804" y="372036"/>
                </a:cubicBezTo>
                <a:lnTo>
                  <a:pt x="0" y="372036"/>
                </a:lnTo>
                <a:lnTo>
                  <a:pt x="286439" y="55409"/>
                </a:lnTo>
                <a:close/>
              </a:path>
            </a:pathLst>
          </a:custGeom>
          <a:gradFill flip="none" rotWithShape="1">
            <a:gsLst>
              <a:gs pos="0">
                <a:schemeClr val="tx1">
                  <a:lumMod val="75000"/>
                  <a:lumOff val="25000"/>
                </a:schemeClr>
              </a:gs>
              <a:gs pos="100000">
                <a:schemeClr val="tx1">
                  <a:lumMod val="50000"/>
                  <a:lumOff val="50000"/>
                </a:schemeClr>
              </a:gs>
            </a:gsLst>
            <a:lin ang="13500000" scaled="1"/>
            <a:tileRect/>
          </a:gra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rundade hörn 23">
            <a:extLst>
              <a:ext uri="{FF2B5EF4-FFF2-40B4-BE49-F238E27FC236}">
                <a16:creationId xmlns:a16="http://schemas.microsoft.com/office/drawing/2014/main" id="{0D83E4A2-09A2-7853-4ADA-8BBB0E4B0D1C}"/>
              </a:ext>
              <a:ext uri="{C183D7F6-B498-43B3-948B-1728B52AA6E4}">
                <adec:decorative xmlns:adec="http://schemas.microsoft.com/office/drawing/2017/decorative" val="1"/>
              </a:ext>
            </a:extLst>
          </p:cNvPr>
          <p:cNvSpPr/>
          <p:nvPr/>
        </p:nvSpPr>
        <p:spPr>
          <a:xfrm>
            <a:off x="466383" y="1961003"/>
            <a:ext cx="6202496" cy="4516917"/>
          </a:xfrm>
          <a:prstGeom prst="roundRect">
            <a:avLst>
              <a:gd name="adj" fmla="val 4773"/>
            </a:avLst>
          </a:prstGeom>
          <a:gradFill flip="none" rotWithShape="1">
            <a:gsLst>
              <a:gs pos="0">
                <a:schemeClr val="tx1">
                  <a:lumMod val="75000"/>
                  <a:lumOff val="25000"/>
                </a:schemeClr>
              </a:gs>
              <a:gs pos="100000">
                <a:schemeClr val="tx1">
                  <a:lumMod val="50000"/>
                  <a:lumOff val="50000"/>
                </a:schemeClr>
              </a:gs>
            </a:gsLst>
            <a:lin ang="2700000" scaled="1"/>
            <a:tileRect/>
          </a:gradFill>
          <a:ln w="6350">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D3AB719E-E7D9-ED5B-E957-2C3B136C6453}"/>
              </a:ext>
              <a:ext uri="{C183D7F6-B498-43B3-948B-1728B52AA6E4}">
                <adec:decorative xmlns:adec="http://schemas.microsoft.com/office/drawing/2017/decorative" val="1"/>
              </a:ext>
            </a:extLst>
          </p:cNvPr>
          <p:cNvSpPr/>
          <p:nvPr/>
        </p:nvSpPr>
        <p:spPr>
          <a:xfrm>
            <a:off x="543500" y="2061876"/>
            <a:ext cx="6018882" cy="4333416"/>
          </a:xfrm>
          <a:prstGeom prst="rect">
            <a:avLst/>
          </a:prstGeom>
          <a:gradFill flip="none" rotWithShape="1">
            <a:gsLst>
              <a:gs pos="0">
                <a:schemeClr val="tx1">
                  <a:lumMod val="75000"/>
                  <a:lumOff val="25000"/>
                </a:schemeClr>
              </a:gs>
              <a:gs pos="100000">
                <a:schemeClr val="tx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Platshållare för innehåll 10">
            <a:extLst>
              <a:ext uri="{FF2B5EF4-FFF2-40B4-BE49-F238E27FC236}">
                <a16:creationId xmlns:a16="http://schemas.microsoft.com/office/drawing/2014/main" id="{E28C8560-0ACC-C113-48A6-36879ACADC40}"/>
              </a:ext>
              <a:ext uri="{C183D7F6-B498-43B3-948B-1728B52AA6E4}">
                <adec:decorative xmlns:adec="http://schemas.microsoft.com/office/drawing/2017/decorative" val="1"/>
              </a:ext>
            </a:extLst>
          </p:cNvPr>
          <p:cNvPicPr>
            <a:picLocks noGrp="1" noChangeAspect="1"/>
          </p:cNvPicPr>
          <p:nvPr>
            <p:ph sz="quarter" idx="13"/>
          </p:nvPr>
        </p:nvPicPr>
        <p:blipFill>
          <a:blip r:embed="rId4" cstate="screen">
            <a:extLst>
              <a:ext uri="{28A0092B-C50C-407E-A947-70E740481C1C}">
                <a14:useLocalDpi xmlns:a14="http://schemas.microsoft.com/office/drawing/2010/main"/>
              </a:ext>
            </a:extLst>
          </a:blip>
          <a:srcRect l="-231" r="-1" b="-69"/>
          <a:stretch>
            <a:fillRect/>
          </a:stretch>
        </p:blipFill>
        <p:spPr>
          <a:xfrm>
            <a:off x="627961" y="2124992"/>
            <a:ext cx="5850531" cy="4184150"/>
          </a:xfrm>
          <a:ln>
            <a:solidFill>
              <a:schemeClr val="accent6">
                <a:lumMod val="25000"/>
              </a:schemeClr>
            </a:solidFill>
          </a:ln>
        </p:spPr>
      </p:pic>
      <p:sp>
        <p:nvSpPr>
          <p:cNvPr id="27" name="Rektangel 26">
            <a:extLst>
              <a:ext uri="{FF2B5EF4-FFF2-40B4-BE49-F238E27FC236}">
                <a16:creationId xmlns:a16="http://schemas.microsoft.com/office/drawing/2014/main" id="{6144F0A2-EF1B-A245-A767-E75EF75BEBA8}"/>
              </a:ext>
              <a:ext uri="{C183D7F6-B498-43B3-948B-1728B52AA6E4}">
                <adec:decorative xmlns:adec="http://schemas.microsoft.com/office/drawing/2017/decorative" val="1"/>
              </a:ext>
            </a:extLst>
          </p:cNvPr>
          <p:cNvSpPr/>
          <p:nvPr/>
        </p:nvSpPr>
        <p:spPr>
          <a:xfrm>
            <a:off x="627961" y="2124991"/>
            <a:ext cx="5850531" cy="4184150"/>
          </a:xfrm>
          <a:custGeom>
            <a:avLst/>
            <a:gdLst>
              <a:gd name="csX0" fmla="*/ 0 w 5850531"/>
              <a:gd name="csY0" fmla="*/ 0 h 4184150"/>
              <a:gd name="csX1" fmla="*/ 5850531 w 5850531"/>
              <a:gd name="csY1" fmla="*/ 0 h 4184150"/>
              <a:gd name="csX2" fmla="*/ 5850531 w 5850531"/>
              <a:gd name="csY2" fmla="*/ 4184150 h 4184150"/>
              <a:gd name="csX3" fmla="*/ 0 w 5850531"/>
              <a:gd name="csY3" fmla="*/ 4184150 h 4184150"/>
              <a:gd name="csX4" fmla="*/ 0 w 5850531"/>
              <a:gd name="csY4" fmla="*/ 0 h 4184150"/>
              <a:gd name="csX0" fmla="*/ 0 w 5850531"/>
              <a:gd name="csY0" fmla="*/ 4184150 h 4184150"/>
              <a:gd name="csX1" fmla="*/ 5850531 w 5850531"/>
              <a:gd name="csY1" fmla="*/ 0 h 4184150"/>
              <a:gd name="csX2" fmla="*/ 5850531 w 5850531"/>
              <a:gd name="csY2" fmla="*/ 4184150 h 4184150"/>
              <a:gd name="csX3" fmla="*/ 0 w 5850531"/>
              <a:gd name="csY3" fmla="*/ 4184150 h 4184150"/>
            </a:gdLst>
            <a:ahLst/>
            <a:cxnLst>
              <a:cxn ang="0">
                <a:pos x="csX0" y="csY0"/>
              </a:cxn>
              <a:cxn ang="0">
                <a:pos x="csX1" y="csY1"/>
              </a:cxn>
              <a:cxn ang="0">
                <a:pos x="csX2" y="csY2"/>
              </a:cxn>
              <a:cxn ang="0">
                <a:pos x="csX3" y="csY3"/>
              </a:cxn>
            </a:cxnLst>
            <a:rect l="l" t="t" r="r" b="b"/>
            <a:pathLst>
              <a:path w="5850531" h="4184150">
                <a:moveTo>
                  <a:pt x="0" y="4184150"/>
                </a:moveTo>
                <a:lnTo>
                  <a:pt x="5850531" y="0"/>
                </a:lnTo>
                <a:lnTo>
                  <a:pt x="5850531" y="4184150"/>
                </a:lnTo>
                <a:lnTo>
                  <a:pt x="0" y="4184150"/>
                </a:lnTo>
                <a:close/>
              </a:path>
            </a:pathLst>
          </a:custGeom>
          <a:gradFill>
            <a:gsLst>
              <a:gs pos="8000">
                <a:schemeClr val="bg1">
                  <a:alpha val="23000"/>
                </a:schemeClr>
              </a:gs>
              <a:gs pos="100000">
                <a:schemeClr val="bg1">
                  <a:lumMod val="95000"/>
                  <a:alpha val="2000"/>
                </a:schemeClr>
              </a:gs>
            </a:gsLst>
            <a:lin ang="135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9104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0E41B-8529-EE33-0C37-71D57E58E09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0B5DD65-1B30-BBC7-4D62-79D9F1186E90}"/>
              </a:ext>
            </a:extLst>
          </p:cNvPr>
          <p:cNvSpPr>
            <a:spLocks noGrp="1"/>
          </p:cNvSpPr>
          <p:nvPr>
            <p:ph type="title"/>
          </p:nvPr>
        </p:nvSpPr>
        <p:spPr>
          <a:xfrm>
            <a:off x="1177200" y="464486"/>
            <a:ext cx="9237250" cy="1165138"/>
          </a:xfrm>
        </p:spPr>
        <p:txBody>
          <a:bodyPr/>
          <a:lstStyle/>
          <a:p>
            <a:r>
              <a:rPr lang="sv-SE" dirty="0">
                <a:solidFill>
                  <a:schemeClr val="accent1">
                    <a:lumMod val="75000"/>
                  </a:schemeClr>
                </a:solidFill>
              </a:rPr>
              <a:t>Lantbrukarna är nöjda med rådgivningen</a:t>
            </a:r>
          </a:p>
        </p:txBody>
      </p:sp>
      <p:sp>
        <p:nvSpPr>
          <p:cNvPr id="4" name="Platshållare för innehåll 3">
            <a:extLst>
              <a:ext uri="{FF2B5EF4-FFF2-40B4-BE49-F238E27FC236}">
                <a16:creationId xmlns:a16="http://schemas.microsoft.com/office/drawing/2014/main" id="{3BBA210B-96A9-58B3-4062-BB53D850AEB1}"/>
              </a:ext>
            </a:extLst>
          </p:cNvPr>
          <p:cNvSpPr>
            <a:spLocks noGrp="1"/>
          </p:cNvSpPr>
          <p:nvPr>
            <p:ph sz="quarter" idx="13"/>
          </p:nvPr>
        </p:nvSpPr>
        <p:spPr>
          <a:xfrm>
            <a:off x="1177199" y="1966365"/>
            <a:ext cx="9433213" cy="3810491"/>
          </a:xfrm>
        </p:spPr>
        <p:txBody>
          <a:bodyPr/>
          <a:lstStyle/>
          <a:p>
            <a:pPr marL="0" indent="0">
              <a:buNone/>
            </a:pPr>
            <a:r>
              <a:rPr lang="sv-SE" dirty="0">
                <a:solidFill>
                  <a:schemeClr val="accent1"/>
                </a:solidFill>
              </a:rPr>
              <a:t>Var tredje rådgivning utvärderas.</a:t>
            </a:r>
            <a:br>
              <a:rPr lang="sv-SE" dirty="0">
                <a:solidFill>
                  <a:schemeClr val="accent1"/>
                </a:solidFill>
              </a:rPr>
            </a:br>
            <a:r>
              <a:rPr lang="sv-SE" dirty="0">
                <a:solidFill>
                  <a:schemeClr val="accent1"/>
                </a:solidFill>
              </a:rPr>
              <a:t>Rådgivarna och rådgivningen får genomgående höga betyg. </a:t>
            </a:r>
          </a:p>
          <a:p>
            <a:endParaRPr lang="sv-SE" dirty="0"/>
          </a:p>
        </p:txBody>
      </p:sp>
      <p:pic>
        <p:nvPicPr>
          <p:cNvPr id="17418" name="New picture" descr="Graf som visar nöjdhetsundersökning">
            <a:extLst>
              <a:ext uri="{FF2B5EF4-FFF2-40B4-BE49-F238E27FC236}">
                <a16:creationId xmlns:a16="http://schemas.microsoft.com/office/drawing/2014/main" id="{5C746F61-B08B-0FBA-085C-95AA6ADAEFE6}"/>
              </a:ext>
            </a:extLst>
          </p:cNvPr>
          <p:cNvPicPr/>
          <p:nvPr/>
        </p:nvPicPr>
        <p:blipFill>
          <a:blip r:embed="rId3" cstate="print">
            <a:extLst>
              <a:ext uri="{28A0092B-C50C-407E-A947-70E740481C1C}">
                <a14:useLocalDpi xmlns:a14="http://schemas.microsoft.com/office/drawing/2010/main"/>
              </a:ext>
            </a:extLst>
          </a:blip>
          <a:stretch>
            <a:fillRect/>
          </a:stretch>
        </p:blipFill>
        <p:spPr>
          <a:xfrm>
            <a:off x="234361" y="3241380"/>
            <a:ext cx="7461144" cy="1990754"/>
          </a:xfrm>
          <a:prstGeom prst="rect">
            <a:avLst/>
          </a:prstGeom>
        </p:spPr>
      </p:pic>
      <p:pic>
        <p:nvPicPr>
          <p:cNvPr id="17424" name="New picture" descr="Graf som visar nöjdhetsundersökning">
            <a:extLst>
              <a:ext uri="{FF2B5EF4-FFF2-40B4-BE49-F238E27FC236}">
                <a16:creationId xmlns:a16="http://schemas.microsoft.com/office/drawing/2014/main" id="{A5DD6C8F-88D4-BF75-D0B0-F8D8DFC1CDB0}"/>
              </a:ext>
            </a:extLst>
          </p:cNvPr>
          <p:cNvPicPr/>
          <p:nvPr/>
        </p:nvPicPr>
        <p:blipFill>
          <a:blip r:embed="rId4" cstate="print">
            <a:extLst>
              <a:ext uri="{28A0092B-C50C-407E-A947-70E740481C1C}">
                <a14:useLocalDpi xmlns:a14="http://schemas.microsoft.com/office/drawing/2010/main"/>
              </a:ext>
            </a:extLst>
          </a:blip>
          <a:stretch>
            <a:fillRect/>
          </a:stretch>
        </p:blipFill>
        <p:spPr>
          <a:xfrm>
            <a:off x="234361" y="5159531"/>
            <a:ext cx="7461144" cy="1104115"/>
          </a:xfrm>
          <a:prstGeom prst="rect">
            <a:avLst/>
          </a:prstGeom>
        </p:spPr>
      </p:pic>
      <p:grpSp>
        <p:nvGrpSpPr>
          <p:cNvPr id="16" name="Grupp 15">
            <a:extLst>
              <a:ext uri="{FF2B5EF4-FFF2-40B4-BE49-F238E27FC236}">
                <a16:creationId xmlns:a16="http://schemas.microsoft.com/office/drawing/2014/main" id="{9AC51B44-4B74-2BC1-B784-D864EFB99D63}"/>
              </a:ext>
              <a:ext uri="{C183D7F6-B498-43B3-948B-1728B52AA6E4}">
                <adec:decorative xmlns:adec="http://schemas.microsoft.com/office/drawing/2017/decorative" val="1"/>
              </a:ext>
            </a:extLst>
          </p:cNvPr>
          <p:cNvGrpSpPr/>
          <p:nvPr/>
        </p:nvGrpSpPr>
        <p:grpSpPr>
          <a:xfrm>
            <a:off x="8865027" y="3632578"/>
            <a:ext cx="1878746" cy="2016189"/>
            <a:chOff x="8865027" y="3632578"/>
            <a:chExt cx="1878746" cy="2016189"/>
          </a:xfrm>
        </p:grpSpPr>
        <p:sp>
          <p:nvSpPr>
            <p:cNvPr id="6" name="Rektangel 5">
              <a:extLst>
                <a:ext uri="{FF2B5EF4-FFF2-40B4-BE49-F238E27FC236}">
                  <a16:creationId xmlns:a16="http://schemas.microsoft.com/office/drawing/2014/main" id="{B9FBB333-2895-A3EF-C231-FFA1ED8C2E8E}"/>
                </a:ext>
              </a:extLst>
            </p:cNvPr>
            <p:cNvSpPr/>
            <p:nvPr/>
          </p:nvSpPr>
          <p:spPr>
            <a:xfrm>
              <a:off x="8867007" y="4896165"/>
              <a:ext cx="1845293" cy="587819"/>
            </a:xfrm>
            <a:prstGeom prst="rect">
              <a:avLst/>
            </a:prstGeom>
            <a:solidFill>
              <a:srgbClr val="3143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1906DD79-4CBA-0BDD-1DEC-BC5E277D137E}"/>
                </a:ext>
              </a:extLst>
            </p:cNvPr>
            <p:cNvSpPr/>
            <p:nvPr/>
          </p:nvSpPr>
          <p:spPr>
            <a:xfrm>
              <a:off x="8867006" y="4308346"/>
              <a:ext cx="1845293" cy="587819"/>
            </a:xfrm>
            <a:prstGeom prst="rect">
              <a:avLst/>
            </a:prstGeom>
            <a:solidFill>
              <a:srgbClr val="314316">
                <a:alpha val="7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0830A0E5-661F-B64E-7BB6-EB06370706E8}"/>
                </a:ext>
              </a:extLst>
            </p:cNvPr>
            <p:cNvSpPr/>
            <p:nvPr/>
          </p:nvSpPr>
          <p:spPr>
            <a:xfrm>
              <a:off x="8865027" y="3634552"/>
              <a:ext cx="1845293" cy="6799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422" name="New picture" descr="Indexindelning för grafen ">
              <a:extLst>
                <a:ext uri="{FF2B5EF4-FFF2-40B4-BE49-F238E27FC236}">
                  <a16:creationId xmlns:a16="http://schemas.microsoft.com/office/drawing/2014/main" id="{3D4EF931-E867-8FD2-E945-31FE1A401ED9}"/>
                </a:ext>
              </a:extLst>
            </p:cNvPr>
            <p:cNvPicPr/>
            <p:nvPr/>
          </p:nvPicPr>
          <p:blipFill>
            <a:blip r:embed="rId5" cstate="print">
              <a:extLst>
                <a:ext uri="{28A0092B-C50C-407E-A947-70E740481C1C}">
                  <a14:useLocalDpi xmlns:a14="http://schemas.microsoft.com/office/drawing/2010/main"/>
                </a:ext>
              </a:extLst>
            </a:blip>
            <a:srcRect t="14829"/>
            <a:stretch>
              <a:fillRect/>
            </a:stretch>
          </p:blipFill>
          <p:spPr>
            <a:xfrm>
              <a:off x="8920782" y="4238187"/>
              <a:ext cx="1689631" cy="1410580"/>
            </a:xfrm>
            <a:prstGeom prst="rect">
              <a:avLst/>
            </a:prstGeom>
          </p:spPr>
        </p:pic>
        <p:sp>
          <p:nvSpPr>
            <p:cNvPr id="9" name="Rektangel 8">
              <a:extLst>
                <a:ext uri="{FF2B5EF4-FFF2-40B4-BE49-F238E27FC236}">
                  <a16:creationId xmlns:a16="http://schemas.microsoft.com/office/drawing/2014/main" id="{6D767CD2-C067-A6B2-5D6B-31A1DDFF8A83}"/>
                </a:ext>
              </a:extLst>
            </p:cNvPr>
            <p:cNvSpPr/>
            <p:nvPr/>
          </p:nvSpPr>
          <p:spPr>
            <a:xfrm>
              <a:off x="8867010" y="3632578"/>
              <a:ext cx="1845293" cy="184529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75A646D4-D173-073A-9236-71D66BA7926A}"/>
                </a:ext>
              </a:extLst>
            </p:cNvPr>
            <p:cNvSpPr txBox="1"/>
            <p:nvPr/>
          </p:nvSpPr>
          <p:spPr>
            <a:xfrm>
              <a:off x="8898480" y="3822397"/>
              <a:ext cx="1845293" cy="307777"/>
            </a:xfrm>
            <a:prstGeom prst="rect">
              <a:avLst/>
            </a:prstGeom>
            <a:noFill/>
          </p:spPr>
          <p:txBody>
            <a:bodyPr wrap="square" rtlCol="0">
              <a:spAutoFit/>
            </a:bodyPr>
            <a:lstStyle/>
            <a:p>
              <a:r>
                <a:rPr lang="sv-SE" sz="1400" b="1" dirty="0"/>
                <a:t>Indexklassificering:</a:t>
              </a:r>
            </a:p>
          </p:txBody>
        </p:sp>
      </p:grpSp>
      <p:sp>
        <p:nvSpPr>
          <p:cNvPr id="17417" name="New shape">
            <a:extLst>
              <a:ext uri="{FF2B5EF4-FFF2-40B4-BE49-F238E27FC236}">
                <a16:creationId xmlns:a16="http://schemas.microsoft.com/office/drawing/2014/main" id="{8CEB647D-309E-2DD5-6C24-EAEF102CC3DA}"/>
              </a:ext>
              <a:ext uri="{C183D7F6-B498-43B3-948B-1728B52AA6E4}">
                <adec:decorative xmlns:adec="http://schemas.microsoft.com/office/drawing/2017/decorative" val="1"/>
              </a:ext>
            </a:extLst>
          </p:cNvPr>
          <p:cNvSpPr/>
          <p:nvPr/>
        </p:nvSpPr>
        <p:spPr>
          <a:xfrm>
            <a:off x="3051505" y="6392862"/>
            <a:ext cx="2088324" cy="301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l"/>
            <a:r>
              <a:rPr lang="en-US" sz="1050" dirty="0">
                <a:solidFill>
                  <a:prstClr val="black"/>
                </a:solidFill>
              </a:rPr>
              <a:t>(Period 2022:1 till 2023:4) </a:t>
            </a:r>
            <a:endParaRPr sz="1050" dirty="0">
              <a:solidFill>
                <a:prstClr val="black"/>
              </a:solidFill>
            </a:endParaRPr>
          </a:p>
        </p:txBody>
      </p:sp>
    </p:spTree>
    <p:extLst>
      <p:ext uri="{BB962C8B-B14F-4D97-AF65-F5344CB8AC3E}">
        <p14:creationId xmlns:p14="http://schemas.microsoft.com/office/powerpoint/2010/main" val="425802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2A7C-8008-2AE3-0AA8-74A1152D4853}"/>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6756AD8E-6826-ED1B-5B32-2CDCFF61F2CB}"/>
              </a:ext>
            </a:extLst>
          </p:cNvPr>
          <p:cNvSpPr>
            <a:spLocks noGrp="1"/>
          </p:cNvSpPr>
          <p:nvPr>
            <p:ph type="title"/>
          </p:nvPr>
        </p:nvSpPr>
        <p:spPr/>
        <p:txBody>
          <a:bodyPr/>
          <a:lstStyle/>
          <a:p>
            <a:r>
              <a:rPr lang="sv-SE" dirty="0"/>
              <a:t>Våra sex centrala hållbarhetsområden</a:t>
            </a:r>
          </a:p>
        </p:txBody>
      </p:sp>
      <p:pic>
        <p:nvPicPr>
          <p:cNvPr id="9" name="Platshållare för bild 8" descr="Grafik som visar Greppa Näringens sex centrala hållbarhetsområden.">
            <a:extLst>
              <a:ext uri="{FF2B5EF4-FFF2-40B4-BE49-F238E27FC236}">
                <a16:creationId xmlns:a16="http://schemas.microsoft.com/office/drawing/2014/main" id="{3ED56AE9-11B7-682B-22B3-6D51A60BB5E2}"/>
              </a:ext>
            </a:extLst>
          </p:cNvPr>
          <p:cNvPicPr>
            <a:picLocks noGrp="1" noChangeAspect="1"/>
          </p:cNvPicPr>
          <p:nvPr>
            <p:ph type="pic" sz="quarter" idx="24"/>
          </p:nvPr>
        </p:nvPicPr>
        <p:blipFill>
          <a:blip r:embed="rId3">
            <a:extLst>
              <a:ext uri="{28A0092B-C50C-407E-A947-70E740481C1C}">
                <a14:useLocalDpi xmlns:a14="http://schemas.microsoft.com/office/drawing/2010/main"/>
              </a:ext>
            </a:extLst>
          </a:blip>
          <a:srcRect l="111" r="111"/>
          <a:stretch/>
        </p:blipFill>
        <p:spPr>
          <a:solidFill>
            <a:srgbClr val="F8F5ED"/>
          </a:solidFill>
          <a:ln>
            <a:noFill/>
          </a:ln>
        </p:spPr>
      </p:pic>
      <p:sp>
        <p:nvSpPr>
          <p:cNvPr id="3" name="Platshållare för text 2">
            <a:extLst>
              <a:ext uri="{FF2B5EF4-FFF2-40B4-BE49-F238E27FC236}">
                <a16:creationId xmlns:a16="http://schemas.microsoft.com/office/drawing/2014/main" id="{88F644EF-E80A-7AED-BD77-5A2B5B6805E1}"/>
              </a:ext>
            </a:extLst>
          </p:cNvPr>
          <p:cNvSpPr>
            <a:spLocks noGrp="1"/>
          </p:cNvSpPr>
          <p:nvPr>
            <p:ph type="body" sz="quarter" idx="15"/>
          </p:nvPr>
        </p:nvSpPr>
        <p:spPr/>
        <p:txBody>
          <a:bodyPr/>
          <a:lstStyle/>
          <a:p>
            <a:pPr>
              <a:lnSpc>
                <a:spcPct val="100000"/>
              </a:lnSpc>
            </a:pPr>
            <a:r>
              <a:rPr lang="sv-SE" dirty="0"/>
              <a:t>Inom Greppa Näringens Hållbarhetsanalys finns sex hållbarhetsområden</a:t>
            </a:r>
          </a:p>
        </p:txBody>
      </p:sp>
    </p:spTree>
    <p:extLst>
      <p:ext uri="{BB962C8B-B14F-4D97-AF65-F5344CB8AC3E}">
        <p14:creationId xmlns:p14="http://schemas.microsoft.com/office/powerpoint/2010/main" val="264372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90DF6-85A0-3997-6C34-0EF6562F2BC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9FC8A-0674-5FA1-411E-C7549D26DA50}"/>
              </a:ext>
            </a:extLst>
          </p:cNvPr>
          <p:cNvSpPr>
            <a:spLocks noGrp="1"/>
          </p:cNvSpPr>
          <p:nvPr>
            <p:ph type="title"/>
          </p:nvPr>
        </p:nvSpPr>
        <p:spPr>
          <a:xfrm>
            <a:off x="480242" y="464486"/>
            <a:ext cx="3533227" cy="1165138"/>
          </a:xfrm>
        </p:spPr>
        <p:txBody>
          <a:bodyPr/>
          <a:lstStyle/>
          <a:p>
            <a:r>
              <a:rPr lang="sv-SE" dirty="0"/>
              <a:t>Flöden in och ut från gården </a:t>
            </a:r>
          </a:p>
        </p:txBody>
      </p:sp>
      <p:sp>
        <p:nvSpPr>
          <p:cNvPr id="10246" name="AutoShape 22" descr="Hur mycket kväve som kommer in till gården via kvävenedfall " title="Kvävenedfall">
            <a:extLst>
              <a:ext uri="{FF2B5EF4-FFF2-40B4-BE49-F238E27FC236}">
                <a16:creationId xmlns:a16="http://schemas.microsoft.com/office/drawing/2014/main" id="{8792729C-6940-2992-2AD2-1A75C4EE96F9}"/>
              </a:ext>
            </a:extLst>
          </p:cNvPr>
          <p:cNvSpPr>
            <a:spLocks noChangeArrowheads="1"/>
          </p:cNvSpPr>
          <p:nvPr/>
        </p:nvSpPr>
        <p:spPr bwMode="auto">
          <a:xfrm>
            <a:off x="2610915" y="2071796"/>
            <a:ext cx="2057400" cy="609600"/>
          </a:xfrm>
          <a:prstGeom prst="rightArrow">
            <a:avLst>
              <a:gd name="adj1" fmla="val 100000"/>
              <a:gd name="adj2" fmla="val 89578"/>
            </a:avLst>
          </a:prstGeom>
          <a:solidFill>
            <a:schemeClr val="bg2">
              <a:lumMod val="9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Kvävenedfall</a:t>
            </a:r>
          </a:p>
          <a:p>
            <a:pPr algn="ctr"/>
            <a:r>
              <a:rPr lang="sv-SE" altLang="sv-SE" sz="1600" b="1" dirty="0">
                <a:latin typeface="+mj-lt"/>
              </a:rPr>
              <a:t>     </a:t>
            </a:r>
            <a:r>
              <a:rPr lang="sv-SE" altLang="sv-SE" sz="1600" dirty="0">
                <a:latin typeface="+mj-lt"/>
              </a:rPr>
              <a:t>kg N/ha</a:t>
            </a:r>
          </a:p>
        </p:txBody>
      </p:sp>
      <p:sp>
        <p:nvSpPr>
          <p:cNvPr id="10247" name="AutoShape 23" descr="Hur mycket kväve, fosfor och kalium som kommer in till gården i kg/ha. ">
            <a:extLst>
              <a:ext uri="{FF2B5EF4-FFF2-40B4-BE49-F238E27FC236}">
                <a16:creationId xmlns:a16="http://schemas.microsoft.com/office/drawing/2014/main" id="{5137FE72-821F-4CA9-EE6A-68AD17AB6A64}"/>
              </a:ext>
            </a:extLst>
          </p:cNvPr>
          <p:cNvSpPr>
            <a:spLocks noChangeArrowheads="1"/>
          </p:cNvSpPr>
          <p:nvPr/>
        </p:nvSpPr>
        <p:spPr bwMode="auto">
          <a:xfrm>
            <a:off x="2383935" y="2909996"/>
            <a:ext cx="2284380" cy="1295400"/>
          </a:xfrm>
          <a:prstGeom prst="rightArrow">
            <a:avLst>
              <a:gd name="adj1" fmla="val 100000"/>
              <a:gd name="adj2" fmla="val 42154"/>
            </a:avLst>
          </a:prstGeom>
          <a:gradFill flip="none" rotWithShape="1">
            <a:gsLst>
              <a:gs pos="0">
                <a:schemeClr val="accent2">
                  <a:lumMod val="20000"/>
                  <a:lumOff val="80000"/>
                </a:schemeClr>
              </a:gs>
              <a:gs pos="100000">
                <a:schemeClr val="accent2">
                  <a:lumMod val="60000"/>
                  <a:lumOff val="40000"/>
                </a:schemeClr>
              </a:gs>
            </a:gsLst>
            <a:lin ang="10800000" scaled="1"/>
            <a:tileRect/>
          </a:gradFill>
          <a:ln w="381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Produkter in</a:t>
            </a:r>
          </a:p>
          <a:p>
            <a:pPr algn="ctr"/>
            <a:r>
              <a:rPr lang="sv-SE" altLang="sv-SE" sz="1600" b="1" dirty="0">
                <a:latin typeface="+mj-lt"/>
              </a:rPr>
              <a:t>N:     </a:t>
            </a:r>
            <a:r>
              <a:rPr lang="sv-SE" altLang="sv-SE" sz="1600" dirty="0">
                <a:latin typeface="+mj-lt"/>
              </a:rPr>
              <a:t>kg/ha</a:t>
            </a:r>
          </a:p>
          <a:p>
            <a:pPr algn="ctr"/>
            <a:r>
              <a:rPr lang="sv-SE" altLang="sv-SE" sz="1600" b="1" dirty="0">
                <a:latin typeface="+mj-lt"/>
              </a:rPr>
              <a:t>P:      </a:t>
            </a:r>
            <a:r>
              <a:rPr lang="sv-SE" altLang="sv-SE" sz="1600" dirty="0">
                <a:latin typeface="+mj-lt"/>
              </a:rPr>
              <a:t>kg/ha</a:t>
            </a:r>
          </a:p>
          <a:p>
            <a:pPr algn="ctr"/>
            <a:r>
              <a:rPr lang="sv-SE" altLang="sv-SE" sz="1600" b="1" dirty="0">
                <a:latin typeface="+mj-lt"/>
              </a:rPr>
              <a:t>K:      </a:t>
            </a:r>
            <a:r>
              <a:rPr lang="sv-SE" altLang="sv-SE" sz="1600" dirty="0">
                <a:latin typeface="+mj-lt"/>
              </a:rPr>
              <a:t>kg/ha</a:t>
            </a:r>
          </a:p>
        </p:txBody>
      </p:sp>
      <p:sp>
        <p:nvSpPr>
          <p:cNvPr id="10248" name="AutoShape 24" descr="Hur mycket kväve som kommer in till gården via kvävefixering " title="Kvävefixering ">
            <a:extLst>
              <a:ext uri="{FF2B5EF4-FFF2-40B4-BE49-F238E27FC236}">
                <a16:creationId xmlns:a16="http://schemas.microsoft.com/office/drawing/2014/main" id="{50176B9C-B716-03CD-97FF-BC052612799D}"/>
              </a:ext>
            </a:extLst>
          </p:cNvPr>
          <p:cNvSpPr>
            <a:spLocks noChangeArrowheads="1"/>
          </p:cNvSpPr>
          <p:nvPr/>
        </p:nvSpPr>
        <p:spPr bwMode="auto">
          <a:xfrm>
            <a:off x="2610915" y="4433996"/>
            <a:ext cx="2057400" cy="609600"/>
          </a:xfrm>
          <a:prstGeom prst="rightArrow">
            <a:avLst>
              <a:gd name="adj1" fmla="val 100000"/>
              <a:gd name="adj2" fmla="val 89578"/>
            </a:avLst>
          </a:prstGeom>
          <a:solidFill>
            <a:schemeClr val="accent4"/>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Kvävefixering</a:t>
            </a:r>
          </a:p>
          <a:p>
            <a:pPr algn="ctr"/>
            <a:r>
              <a:rPr lang="sv-SE" altLang="sv-SE" sz="1600" dirty="0">
                <a:latin typeface="+mj-lt"/>
              </a:rPr>
              <a:t>kg N/ha</a:t>
            </a:r>
          </a:p>
        </p:txBody>
      </p:sp>
      <p:sp>
        <p:nvSpPr>
          <p:cNvPr id="10269" name="AutoShape 45">
            <a:extLst>
              <a:ext uri="{FF2B5EF4-FFF2-40B4-BE49-F238E27FC236}">
                <a16:creationId xmlns:a16="http://schemas.microsoft.com/office/drawing/2014/main" id="{D9997835-D2A4-6BBF-8803-E9B56C5715DC}"/>
              </a:ext>
            </a:extLst>
          </p:cNvPr>
          <p:cNvSpPr>
            <a:spLocks noChangeArrowheads="1"/>
          </p:cNvSpPr>
          <p:nvPr/>
        </p:nvSpPr>
        <p:spPr bwMode="auto">
          <a:xfrm>
            <a:off x="4746135" y="544749"/>
            <a:ext cx="1143000" cy="1387545"/>
          </a:xfrm>
          <a:prstGeom prst="upArrow">
            <a:avLst>
              <a:gd name="adj1" fmla="val 100000"/>
              <a:gd name="adj2" fmla="val 28597"/>
            </a:avLst>
          </a:prstGeom>
          <a:solidFill>
            <a:schemeClr val="accent2">
              <a:lumMod val="40000"/>
              <a:lumOff val="6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Ammoniak</a:t>
            </a:r>
          </a:p>
          <a:p>
            <a:pPr algn="ctr"/>
            <a:r>
              <a:rPr lang="sv-SE" altLang="sv-SE" sz="1600" b="1" dirty="0">
                <a:latin typeface="+mj-lt"/>
              </a:rPr>
              <a:t>avgång</a:t>
            </a:r>
          </a:p>
          <a:p>
            <a:pPr algn="ctr"/>
            <a:r>
              <a:rPr lang="sv-SE" altLang="sv-SE" sz="1600" dirty="0">
                <a:latin typeface="+mj-lt"/>
              </a:rPr>
              <a:t>kg N/ha</a:t>
            </a:r>
          </a:p>
        </p:txBody>
      </p:sp>
      <p:pic>
        <p:nvPicPr>
          <p:cNvPr id="10245" name="Picture 21" descr="Foto på gård.">
            <a:extLst>
              <a:ext uri="{FF2B5EF4-FFF2-40B4-BE49-F238E27FC236}">
                <a16:creationId xmlns:a16="http://schemas.microsoft.com/office/drawing/2014/main" id="{21651737-8FFC-FA5C-82DD-6AEBFC3E3F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a:off x="4746135" y="2067775"/>
            <a:ext cx="3334967" cy="3210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1" name="AutoShape 47" descr="Hur mycket kväve som försvinner från gården via utlakning" title="Utlakning ">
            <a:extLst>
              <a:ext uri="{FF2B5EF4-FFF2-40B4-BE49-F238E27FC236}">
                <a16:creationId xmlns:a16="http://schemas.microsoft.com/office/drawing/2014/main" id="{AEAD7F90-677A-F8D0-BA65-4584B31B7386}"/>
              </a:ext>
            </a:extLst>
          </p:cNvPr>
          <p:cNvSpPr>
            <a:spLocks noChangeArrowheads="1"/>
          </p:cNvSpPr>
          <p:nvPr/>
        </p:nvSpPr>
        <p:spPr bwMode="auto">
          <a:xfrm>
            <a:off x="4746135" y="5446630"/>
            <a:ext cx="1143000" cy="1371600"/>
          </a:xfrm>
          <a:prstGeom prst="downArrow">
            <a:avLst>
              <a:gd name="adj1" fmla="val 100000"/>
              <a:gd name="adj2" fmla="val 33815"/>
            </a:avLst>
          </a:prstGeom>
          <a:solidFill>
            <a:schemeClr val="bg2">
              <a:lumMod val="75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Utlakning</a:t>
            </a:r>
          </a:p>
          <a:p>
            <a:pPr algn="ctr"/>
            <a:r>
              <a:rPr lang="sv-SE" altLang="sv-SE" sz="1600" dirty="0">
                <a:latin typeface="+mj-lt"/>
              </a:rPr>
              <a:t>kg N/ha</a:t>
            </a:r>
          </a:p>
        </p:txBody>
      </p:sp>
      <p:sp>
        <p:nvSpPr>
          <p:cNvPr id="10270" name="AutoShape 46">
            <a:extLst>
              <a:ext uri="{FF2B5EF4-FFF2-40B4-BE49-F238E27FC236}">
                <a16:creationId xmlns:a16="http://schemas.microsoft.com/office/drawing/2014/main" id="{7D8A6F6A-26CB-FCE2-1D95-7797459DB05D}"/>
              </a:ext>
            </a:extLst>
          </p:cNvPr>
          <p:cNvSpPr>
            <a:spLocks noChangeArrowheads="1"/>
          </p:cNvSpPr>
          <p:nvPr/>
        </p:nvSpPr>
        <p:spPr bwMode="auto">
          <a:xfrm>
            <a:off x="6270135" y="544749"/>
            <a:ext cx="1143000" cy="1387545"/>
          </a:xfrm>
          <a:prstGeom prst="upArrow">
            <a:avLst>
              <a:gd name="adj1" fmla="val 100000"/>
              <a:gd name="adj2" fmla="val 28597"/>
            </a:avLst>
          </a:prstGeom>
          <a:solidFill>
            <a:schemeClr val="accent2">
              <a:lumMod val="40000"/>
              <a:lumOff val="60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mj-lt"/>
              </a:rPr>
              <a:t>Denitri</a:t>
            </a:r>
            <a:r>
              <a:rPr lang="sv-SE" altLang="sv-SE" sz="1600" b="1" dirty="0">
                <a:latin typeface="+mj-lt"/>
              </a:rPr>
              <a:t>-</a:t>
            </a:r>
          </a:p>
          <a:p>
            <a:pPr algn="ctr"/>
            <a:r>
              <a:rPr lang="sv-SE" altLang="sv-SE" sz="1600" b="1" dirty="0" err="1">
                <a:latin typeface="+mj-lt"/>
              </a:rPr>
              <a:t>fikation</a:t>
            </a:r>
            <a:endParaRPr lang="sv-SE" altLang="sv-SE" sz="1600" b="1" dirty="0">
              <a:latin typeface="+mj-lt"/>
            </a:endParaRPr>
          </a:p>
          <a:p>
            <a:pPr algn="ctr"/>
            <a:r>
              <a:rPr lang="sv-SE" altLang="sv-SE" sz="1600" dirty="0">
                <a:latin typeface="+mj-lt"/>
              </a:rPr>
              <a:t>kg N/ha</a:t>
            </a:r>
          </a:p>
        </p:txBody>
      </p:sp>
      <p:sp>
        <p:nvSpPr>
          <p:cNvPr id="10272" name="AutoShape 48" descr="Hur mycket kväve som försvinner från gården via mullbildning" title="Mullbildning ">
            <a:extLst>
              <a:ext uri="{FF2B5EF4-FFF2-40B4-BE49-F238E27FC236}">
                <a16:creationId xmlns:a16="http://schemas.microsoft.com/office/drawing/2014/main" id="{C99BA5C9-ADA9-41A5-4D79-09A17A6D8D3C}"/>
              </a:ext>
            </a:extLst>
          </p:cNvPr>
          <p:cNvSpPr>
            <a:spLocks noChangeArrowheads="1"/>
          </p:cNvSpPr>
          <p:nvPr/>
        </p:nvSpPr>
        <p:spPr bwMode="auto">
          <a:xfrm>
            <a:off x="5997085" y="5424596"/>
            <a:ext cx="1143000" cy="1371600"/>
          </a:xfrm>
          <a:prstGeom prst="downArrow">
            <a:avLst>
              <a:gd name="adj1" fmla="val 100000"/>
              <a:gd name="adj2" fmla="val 39451"/>
            </a:avLst>
          </a:prstGeom>
          <a:solidFill>
            <a:schemeClr val="bg2">
              <a:lumMod val="75000"/>
            </a:schemeClr>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Till mull</a:t>
            </a:r>
          </a:p>
          <a:p>
            <a:pPr algn="ctr"/>
            <a:r>
              <a:rPr lang="sv-SE" altLang="sv-SE" sz="1600" dirty="0">
                <a:latin typeface="+mj-lt"/>
              </a:rPr>
              <a:t>kg N/ha</a:t>
            </a:r>
          </a:p>
        </p:txBody>
      </p:sp>
      <p:sp>
        <p:nvSpPr>
          <p:cNvPr id="10273" name="AutoShape 49" descr="Hur mycket kväve som kommer till  gården via nedbrytning av mull." title="Nedbrytning av mull ">
            <a:extLst>
              <a:ext uri="{FF2B5EF4-FFF2-40B4-BE49-F238E27FC236}">
                <a16:creationId xmlns:a16="http://schemas.microsoft.com/office/drawing/2014/main" id="{632B59DE-DEEE-0F8B-DA2C-FB3A11E0FB7F}"/>
              </a:ext>
            </a:extLst>
          </p:cNvPr>
          <p:cNvSpPr>
            <a:spLocks noChangeArrowheads="1"/>
          </p:cNvSpPr>
          <p:nvPr/>
        </p:nvSpPr>
        <p:spPr bwMode="auto">
          <a:xfrm>
            <a:off x="7248035" y="5424596"/>
            <a:ext cx="1079500" cy="1295400"/>
          </a:xfrm>
          <a:prstGeom prst="upArrow">
            <a:avLst>
              <a:gd name="adj1" fmla="val 100000"/>
              <a:gd name="adj2" fmla="val 33679"/>
            </a:avLst>
          </a:prstGeom>
          <a:solidFill>
            <a:srgbClr val="FFCC00"/>
          </a:solidFill>
          <a:ln w="12700">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Från mull</a:t>
            </a:r>
          </a:p>
          <a:p>
            <a:pPr algn="ctr"/>
            <a:r>
              <a:rPr lang="sv-SE" altLang="sv-SE" sz="1600" dirty="0">
                <a:latin typeface="+mj-lt"/>
              </a:rPr>
              <a:t>kg N/ha</a:t>
            </a:r>
          </a:p>
        </p:txBody>
      </p:sp>
      <p:sp>
        <p:nvSpPr>
          <p:cNvPr id="10249" name="AutoShape 25" descr="Hur mycket kväve, fosfor och kalium som går ut från gården i kg/ha. " title="Pil ut från gården">
            <a:extLst>
              <a:ext uri="{FF2B5EF4-FFF2-40B4-BE49-F238E27FC236}">
                <a16:creationId xmlns:a16="http://schemas.microsoft.com/office/drawing/2014/main" id="{CD6FDE23-897A-55B9-5BA2-B95F820866B0}"/>
              </a:ext>
            </a:extLst>
          </p:cNvPr>
          <p:cNvSpPr>
            <a:spLocks noChangeArrowheads="1"/>
          </p:cNvSpPr>
          <p:nvPr/>
        </p:nvSpPr>
        <p:spPr bwMode="auto">
          <a:xfrm>
            <a:off x="8205128" y="2909996"/>
            <a:ext cx="2378413" cy="1295400"/>
          </a:xfrm>
          <a:prstGeom prst="rightArrow">
            <a:avLst>
              <a:gd name="adj1" fmla="val 100000"/>
              <a:gd name="adj2" fmla="val 42154"/>
            </a:avLst>
          </a:prstGeom>
          <a:gradFill flip="none" rotWithShape="1">
            <a:gsLst>
              <a:gs pos="100000">
                <a:schemeClr val="accent6">
                  <a:lumMod val="90000"/>
                </a:schemeClr>
              </a:gs>
              <a:gs pos="0">
                <a:schemeClr val="accent6">
                  <a:lumMod val="50000"/>
                </a:schemeClr>
              </a:gs>
            </a:gsLst>
            <a:lin ang="10800000" scaled="1"/>
            <a:tileRect/>
          </a:gradFill>
          <a:ln w="28575">
            <a:noFill/>
            <a:miter lim="800000"/>
            <a:headEnd type="none" w="sm" len="sm"/>
            <a:tailEnd type="none" w="sm" len="sm"/>
          </a:ln>
          <a:effec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j-lt"/>
              </a:rPr>
              <a:t>Produkter ut</a:t>
            </a:r>
          </a:p>
          <a:p>
            <a:pPr algn="ctr"/>
            <a:r>
              <a:rPr lang="sv-SE" altLang="sv-SE" sz="1600" b="1" dirty="0">
                <a:latin typeface="+mj-lt"/>
              </a:rPr>
              <a:t>N:     </a:t>
            </a:r>
            <a:r>
              <a:rPr lang="sv-SE" altLang="sv-SE" sz="1600" dirty="0">
                <a:latin typeface="+mj-lt"/>
              </a:rPr>
              <a:t>kg/ha</a:t>
            </a:r>
          </a:p>
          <a:p>
            <a:pPr algn="ctr"/>
            <a:r>
              <a:rPr lang="sv-SE" altLang="sv-SE" sz="1600" b="1" dirty="0">
                <a:latin typeface="+mj-lt"/>
              </a:rPr>
              <a:t>P:     </a:t>
            </a:r>
            <a:r>
              <a:rPr lang="sv-SE" altLang="sv-SE" sz="1600" dirty="0">
                <a:latin typeface="+mj-lt"/>
              </a:rPr>
              <a:t>kg/ha</a:t>
            </a:r>
          </a:p>
          <a:p>
            <a:pPr algn="ctr"/>
            <a:r>
              <a:rPr lang="sv-SE" altLang="sv-SE" sz="1600" b="1" dirty="0">
                <a:latin typeface="+mj-lt"/>
              </a:rPr>
              <a:t>K:     </a:t>
            </a:r>
            <a:r>
              <a:rPr lang="sv-SE" altLang="sv-SE" sz="1600" dirty="0">
                <a:latin typeface="+mj-lt"/>
              </a:rPr>
              <a:t>kg/ha</a:t>
            </a:r>
          </a:p>
        </p:txBody>
      </p:sp>
      <p:graphicFrame>
        <p:nvGraphicFramePr>
          <p:cNvPr id="3098" name="Group 26" descr="Exempel tabell på hur näringsöverskottet kan se ut. " title="Tabell över näringsöverskott">
            <a:extLst>
              <a:ext uri="{FF2B5EF4-FFF2-40B4-BE49-F238E27FC236}">
                <a16:creationId xmlns:a16="http://schemas.microsoft.com/office/drawing/2014/main" id="{2C60ECC4-75B9-C3F5-0874-B05AEA22D49C}"/>
              </a:ext>
            </a:extLst>
          </p:cNvPr>
          <p:cNvGraphicFramePr>
            <a:graphicFrameLocks noGrp="1"/>
          </p:cNvGraphicFramePr>
          <p:nvPr>
            <p:extLst>
              <p:ext uri="{D42A27DB-BD31-4B8C-83A1-F6EECF244321}">
                <p14:modId xmlns:p14="http://schemas.microsoft.com/office/powerpoint/2010/main" val="2468500057"/>
              </p:ext>
            </p:extLst>
          </p:nvPr>
        </p:nvGraphicFramePr>
        <p:xfrm>
          <a:off x="10178940" y="4540359"/>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6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a:t>
                      </a:r>
                      <a:r>
                        <a:rPr kumimoji="0" lang="sv-SE" altLang="sv-SE" sz="16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158685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75D01-199D-B678-C677-55D8D26C6BA8}"/>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BCB19E5B-2F0B-3B32-0398-4DF102A75F8C}"/>
              </a:ext>
            </a:extLst>
          </p:cNvPr>
          <p:cNvSpPr>
            <a:spLocks noGrp="1"/>
          </p:cNvSpPr>
          <p:nvPr>
            <p:ph type="title"/>
          </p:nvPr>
        </p:nvSpPr>
        <p:spPr/>
        <p:txBody>
          <a:bodyPr/>
          <a:lstStyle/>
          <a:p>
            <a:r>
              <a:rPr lang="sv-SE" dirty="0"/>
              <a:t>Kvävebalans</a:t>
            </a:r>
          </a:p>
        </p:txBody>
      </p:sp>
      <p:pic>
        <p:nvPicPr>
          <p:cNvPr id="14" name="Platshållare för bild 13">
            <a:extLst>
              <a:ext uri="{FF2B5EF4-FFF2-40B4-BE49-F238E27FC236}">
                <a16:creationId xmlns:a16="http://schemas.microsoft.com/office/drawing/2014/main" id="{4A2EB5C5-2A03-A498-550C-F5FF68C931B7}"/>
              </a:ext>
              <a:ext uri="{C183D7F6-B498-43B3-948B-1728B52AA6E4}">
                <adec:decorative xmlns:adec="http://schemas.microsoft.com/office/drawing/2017/decorative" val="1"/>
              </a:ext>
            </a:extLst>
          </p:cNvPr>
          <p:cNvPicPr>
            <a:picLocks noGrp="1" noChangeAspect="1"/>
          </p:cNvPicPr>
          <p:nvPr>
            <p:ph type="pic" sz="quarter" idx="23"/>
          </p:nvPr>
        </p:nvPicPr>
        <p:blipFill>
          <a:blip r:embed="rId2" cstate="screen">
            <a:extLst>
              <a:ext uri="{28A0092B-C50C-407E-A947-70E740481C1C}">
                <a14:useLocalDpi xmlns:a14="http://schemas.microsoft.com/office/drawing/2010/main"/>
              </a:ext>
            </a:extLst>
          </a:blip>
          <a:srcRect/>
          <a:stretch/>
        </p:blipFill>
        <p:spPr>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rgbClr val="F8F5ED"/>
          </a:solidFill>
          <a:ln>
            <a:noFill/>
          </a:ln>
        </p:spPr>
      </p:pic>
      <p:sp>
        <p:nvSpPr>
          <p:cNvPr id="2" name="Platshållare för text 1">
            <a:extLst>
              <a:ext uri="{FF2B5EF4-FFF2-40B4-BE49-F238E27FC236}">
                <a16:creationId xmlns:a16="http://schemas.microsoft.com/office/drawing/2014/main" id="{3F41B2C0-5A44-1B46-3D0E-91D5B6BEA18F}"/>
              </a:ext>
            </a:extLst>
          </p:cNvPr>
          <p:cNvSpPr>
            <a:spLocks noGrp="1"/>
          </p:cNvSpPr>
          <p:nvPr>
            <p:ph type="body" sz="quarter" idx="15"/>
          </p:nvPr>
        </p:nvSpPr>
        <p:spPr/>
        <p:txBody>
          <a:bodyPr/>
          <a:lstStyle/>
          <a:p>
            <a:endParaRPr lang="sv-SE"/>
          </a:p>
        </p:txBody>
      </p:sp>
      <p:sp>
        <p:nvSpPr>
          <p:cNvPr id="3" name="Platshållare för text 2">
            <a:extLst>
              <a:ext uri="{FF2B5EF4-FFF2-40B4-BE49-F238E27FC236}">
                <a16:creationId xmlns:a16="http://schemas.microsoft.com/office/drawing/2014/main" id="{B8B7879A-24D6-CCD8-0C0D-3DC9CC3997F9}"/>
              </a:ext>
            </a:extLst>
          </p:cNvPr>
          <p:cNvSpPr>
            <a:spLocks noGrp="1"/>
          </p:cNvSpPr>
          <p:nvPr>
            <p:ph type="body" sz="quarter" idx="19"/>
          </p:nvPr>
        </p:nvSpPr>
        <p:spPr/>
        <p:txBody>
          <a:bodyPr/>
          <a:lstStyle/>
          <a:p>
            <a:r>
              <a:rPr lang="sv-SE" dirty="0"/>
              <a:t>Foto: Greppa Näringen</a:t>
            </a:r>
          </a:p>
        </p:txBody>
      </p:sp>
    </p:spTree>
    <p:extLst>
      <p:ext uri="{BB962C8B-B14F-4D97-AF65-F5344CB8AC3E}">
        <p14:creationId xmlns:p14="http://schemas.microsoft.com/office/powerpoint/2010/main" val="761033938"/>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81B57D-6BCF-4585-B90B-36F180E07973}" vid="{BB867BD2-4C33-462D-9B83-864B4ADFCE4A}"/>
    </a:ext>
  </a:extLst>
</a:theme>
</file>

<file path=ppt/theme/theme2.xml><?xml version="1.0" encoding="utf-8"?>
<a:theme xmlns:a="http://schemas.openxmlformats.org/drawingml/2006/main" name="Greppa Näringen mall">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mall-GreppaNaringen-EU-logo-v7 ejklar" id="{980D094F-973C-4BCD-BF26-7FD1BB329915}" vid="{74743DF9-6C28-48FE-981F-3A70DE9D022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ppt/theme/themeOverride2.xml><?xml version="1.0" encoding="utf-8"?>
<a:themeOverride xmlns:a="http://schemas.openxmlformats.org/drawingml/2006/main">
  <a:clrScheme name="Greppa">
    <a:dk1>
      <a:sysClr val="windowText" lastClr="000000"/>
    </a:dk1>
    <a:lt1>
      <a:sysClr val="window" lastClr="FFFFFF"/>
    </a:lt1>
    <a:dk2>
      <a:srgbClr val="44546A"/>
    </a:dk2>
    <a:lt2>
      <a:srgbClr val="E7E6E6"/>
    </a:lt2>
    <a:accent1>
      <a:srgbClr val="0083BE"/>
    </a:accent1>
    <a:accent2>
      <a:srgbClr val="004165"/>
    </a:accent2>
    <a:accent3>
      <a:srgbClr val="DC5034"/>
    </a:accent3>
    <a:accent4>
      <a:srgbClr val="00B299"/>
    </a:accent4>
    <a:accent5>
      <a:srgbClr val="668013"/>
    </a:accent5>
    <a:accent6>
      <a:srgbClr val="BCA600"/>
    </a:accent6>
    <a:hlink>
      <a:srgbClr val="2F5496"/>
    </a:hlink>
    <a:folHlink>
      <a:srgbClr val="2F54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 Greppa Näringen EU-logo kort v3</Template>
  <TotalTime>2469</TotalTime>
  <Words>2968</Words>
  <Application>Microsoft Office PowerPoint</Application>
  <PresentationFormat>Bredbild</PresentationFormat>
  <Paragraphs>235</Paragraphs>
  <Slides>25</Slides>
  <Notes>20</Notes>
  <HiddenSlides>0</HiddenSlides>
  <MMClips>0</MMClips>
  <ScaleCrop>false</ScaleCrop>
  <HeadingPairs>
    <vt:vector size="6" baseType="variant">
      <vt:variant>
        <vt:lpstr>Använt teckensnitt</vt:lpstr>
      </vt:variant>
      <vt:variant>
        <vt:i4>8</vt:i4>
      </vt:variant>
      <vt:variant>
        <vt:lpstr>Tema</vt:lpstr>
      </vt:variant>
      <vt:variant>
        <vt:i4>2</vt:i4>
      </vt:variant>
      <vt:variant>
        <vt:lpstr>Bildrubriker</vt:lpstr>
      </vt:variant>
      <vt:variant>
        <vt:i4>25</vt:i4>
      </vt:variant>
    </vt:vector>
  </HeadingPairs>
  <TitlesOfParts>
    <vt:vector size="35" baseType="lpstr">
      <vt:lpstr>ＭＳ Ｐゴシック</vt:lpstr>
      <vt:lpstr>Aptos</vt:lpstr>
      <vt:lpstr>Arial</vt:lpstr>
      <vt:lpstr>Calibri</vt:lpstr>
      <vt:lpstr>Helvetica</vt:lpstr>
      <vt:lpstr>Symbol</vt:lpstr>
      <vt:lpstr>Times New Roman</vt:lpstr>
      <vt:lpstr>Wingdings</vt:lpstr>
      <vt:lpstr>Greppa Näringen main</vt:lpstr>
      <vt:lpstr>Greppa Näringen mall</vt:lpstr>
      <vt:lpstr>Startbesök Greppa Näringen</vt:lpstr>
      <vt:lpstr>Snabba fakta</vt:lpstr>
      <vt:lpstr>Exempel på ämnesområden inom Greppa Näringen  </vt:lpstr>
      <vt:lpstr>Bred palett med ca 40 rådgivningar</vt:lpstr>
      <vt:lpstr>All information finns på greppa.nu </vt:lpstr>
      <vt:lpstr>Lantbrukarna är nöjda med rådgivningen</vt:lpstr>
      <vt:lpstr>Våra sex centrala hållbarhetsområden</vt:lpstr>
      <vt:lpstr>Flöden in och ut från gården </vt:lpstr>
      <vt:lpstr>Kvävebalans</vt:lpstr>
      <vt:lpstr>Kvävebalans Mjölk</vt:lpstr>
      <vt:lpstr>Kvävebalans Nötkött</vt:lpstr>
      <vt:lpstr>Kvävebalans Gris</vt:lpstr>
      <vt:lpstr>Fosforbalans</vt:lpstr>
      <vt:lpstr>Rekommenderad fosforbalans för olika växtföljder</vt:lpstr>
      <vt:lpstr>Rekommenderad fosforbalans för olika växtföljder</vt:lpstr>
      <vt:lpstr>Fosforbalans i förhållande till djurtäthet på mjölkgården </vt:lpstr>
      <vt:lpstr>Fosforbalans i förhållande till djurtäthet på grisgården</vt:lpstr>
      <vt:lpstr>Fosforbalans i förhållande till djurtäthet på fjäderfägården</vt:lpstr>
      <vt:lpstr>Kaliumbalans</vt:lpstr>
      <vt:lpstr>Vad är ett rimligt resultat av kaliumbalansen på gården?</vt:lpstr>
      <vt:lpstr>Kaliumbalans i förhållande till djurtäthet på mjölkgården</vt:lpstr>
      <vt:lpstr>Kaliumbalans i förhållande till djurtäthet på grisgården</vt:lpstr>
      <vt:lpstr>Utsläpp av växthusgaser från jordbruket i Sverige år 2023</vt:lpstr>
      <vt:lpstr>Kvävets roll för gårdens utsläpp av växthusgaser</vt:lpstr>
      <vt:lpstr>Tack!</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Presentation Greppa Näringen</dc:subject>
  <dc:creator>Johanna Lassvik</dc:creator>
  <cp:lastModifiedBy>Johanna Lassvik</cp:lastModifiedBy>
  <cp:revision>33</cp:revision>
  <dcterms:created xsi:type="dcterms:W3CDTF">2026-02-09T15:03:18Z</dcterms:created>
  <dcterms:modified xsi:type="dcterms:W3CDTF">2026-06-17T09:50:05Z</dcterms:modified>
</cp:coreProperties>
</file>