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91" r:id="rId3"/>
    <p:sldId id="296" r:id="rId4"/>
    <p:sldId id="292" r:id="rId5"/>
    <p:sldId id="317" r:id="rId6"/>
    <p:sldId id="295" r:id="rId7"/>
    <p:sldId id="318" r:id="rId8"/>
    <p:sldId id="276" r:id="rId9"/>
    <p:sldId id="304" r:id="rId10"/>
    <p:sldId id="307" r:id="rId11"/>
    <p:sldId id="305" r:id="rId12"/>
    <p:sldId id="315" r:id="rId13"/>
    <p:sldId id="314" r:id="rId14"/>
    <p:sldId id="281" r:id="rId15"/>
    <p:sldId id="311" r:id="rId16"/>
    <p:sldId id="285" r:id="rId17"/>
    <p:sldId id="312" r:id="rId18"/>
    <p:sldId id="313" r:id="rId19"/>
    <p:sldId id="269" r:id="rId20"/>
    <p:sldId id="270" r:id="rId21"/>
    <p:sldId id="300" r:id="rId22"/>
    <p:sldId id="306" r:id="rId23"/>
    <p:sldId id="303" r:id="rId2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360" autoAdjust="0"/>
  </p:normalViewPr>
  <p:slideViewPr>
    <p:cSldViewPr snapToGrid="0">
      <p:cViewPr varScale="1">
        <p:scale>
          <a:sx n="97" d="100"/>
          <a:sy n="97" d="100"/>
        </p:scale>
        <p:origin x="4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08sr0010.konet.se\Users$\bf070\Mina%20dokument\5C%20Utbildning\Presentationer\Galleri\Vikten%20av%20att%20spara%20kv&#228;ve.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923369879881772"/>
          <c:y val="4.5132193841624396E-2"/>
          <c:w val="0.85499196459009597"/>
          <c:h val="0.67178207899542763"/>
        </c:manualLayout>
      </c:layout>
      <c:barChart>
        <c:barDir val="col"/>
        <c:grouping val="stacked"/>
        <c:varyColors val="0"/>
        <c:ser>
          <c:idx val="0"/>
          <c:order val="0"/>
          <c:tx>
            <c:strRef>
              <c:f>Blad1!$F$17</c:f>
              <c:strCache>
                <c:ptCount val="1"/>
                <c:pt idx="0">
                  <c:v>Koldioxid</c:v>
                </c:pt>
              </c:strCache>
            </c:strRef>
          </c:tx>
          <c:invertIfNegative val="0"/>
          <c:dPt>
            <c:idx val="6"/>
            <c:invertIfNegative val="0"/>
            <c:bubble3D val="0"/>
            <c:spPr>
              <a:solidFill>
                <a:srgbClr val="17375E"/>
              </a:solidFill>
            </c:spPr>
            <c:extLst>
              <c:ext xmlns:c16="http://schemas.microsoft.com/office/drawing/2014/chart" uri="{C3380CC4-5D6E-409C-BE32-E72D297353CC}">
                <c16:uniqueId val="{00000000-A7F1-477E-9F5A-37EC5FD2CD2E}"/>
              </c:ext>
            </c:extLst>
          </c:dPt>
          <c:cat>
            <c:multiLvlStrRef>
              <c:f>Blad1!$D$18:$E$25</c:f>
              <c:multiLvlStrCache>
                <c:ptCount val="8"/>
                <c:lvl>
                  <c:pt idx="0">
                    <c:v>Utvinning, raffinaderi</c:v>
                  </c:pt>
                  <c:pt idx="1">
                    <c:v>I traktorn</c:v>
                  </c:pt>
                  <c:pt idx="3">
                    <c:v>Gödsel-
industrin</c:v>
                  </c:pt>
                  <c:pt idx="4">
                    <c:v>I marken</c:v>
                  </c:pt>
                  <c:pt idx="6">
                    <c:v>Gödsel-
industrin</c:v>
                  </c:pt>
                  <c:pt idx="7">
                    <c:v>I marken</c:v>
                  </c:pt>
                </c:lvl>
                <c:lvl>
                  <c:pt idx="0">
                    <c:v>1 l diesel</c:v>
                  </c:pt>
                  <c:pt idx="2">
                    <c:v> </c:v>
                  </c:pt>
                  <c:pt idx="3">
                    <c:v>1 kg kväve</c:v>
                  </c:pt>
                  <c:pt idx="5">
                    <c:v> </c:v>
                  </c:pt>
                  <c:pt idx="6">
                    <c:v>1 kg kväve (BAT)</c:v>
                  </c:pt>
                </c:lvl>
              </c:multiLvlStrCache>
            </c:multiLvlStrRef>
          </c:cat>
          <c:val>
            <c:numRef>
              <c:f>Blad1!$F$18:$F$25</c:f>
              <c:numCache>
                <c:formatCode>General</c:formatCode>
                <c:ptCount val="8"/>
                <c:pt idx="0">
                  <c:v>0.30358000000000335</c:v>
                </c:pt>
                <c:pt idx="1">
                  <c:v>2.5415999999999999</c:v>
                </c:pt>
                <c:pt idx="3">
                  <c:v>2.21</c:v>
                </c:pt>
                <c:pt idx="6">
                  <c:v>2.5</c:v>
                </c:pt>
              </c:numCache>
            </c:numRef>
          </c:val>
          <c:extLst>
            <c:ext xmlns:c16="http://schemas.microsoft.com/office/drawing/2014/chart" uri="{C3380CC4-5D6E-409C-BE32-E72D297353CC}">
              <c16:uniqueId val="{00000001-A7F1-477E-9F5A-37EC5FD2CD2E}"/>
            </c:ext>
          </c:extLst>
        </c:ser>
        <c:ser>
          <c:idx val="1"/>
          <c:order val="1"/>
          <c:tx>
            <c:strRef>
              <c:f>Blad1!$G$17</c:f>
              <c:strCache>
                <c:ptCount val="1"/>
                <c:pt idx="0">
                  <c:v>Lustgas</c:v>
                </c:pt>
              </c:strCache>
            </c:strRef>
          </c:tx>
          <c:invertIfNegative val="0"/>
          <c:dPt>
            <c:idx val="6"/>
            <c:invertIfNegative val="0"/>
            <c:bubble3D val="0"/>
            <c:spPr>
              <a:noFill/>
              <a:ln w="28575">
                <a:solidFill>
                  <a:srgbClr val="808080">
                    <a:lumMod val="75000"/>
                  </a:srgbClr>
                </a:solidFill>
                <a:prstDash val="dash"/>
              </a:ln>
            </c:spPr>
            <c:extLst>
              <c:ext xmlns:c16="http://schemas.microsoft.com/office/drawing/2014/chart" uri="{C3380CC4-5D6E-409C-BE32-E72D297353CC}">
                <c16:uniqueId val="{00000002-A7F1-477E-9F5A-37EC5FD2CD2E}"/>
              </c:ext>
            </c:extLst>
          </c:dPt>
          <c:cat>
            <c:multiLvlStrRef>
              <c:f>Blad1!$D$18:$E$25</c:f>
              <c:multiLvlStrCache>
                <c:ptCount val="8"/>
                <c:lvl>
                  <c:pt idx="0">
                    <c:v>Utvinning, raffinaderi</c:v>
                  </c:pt>
                  <c:pt idx="1">
                    <c:v>I traktorn</c:v>
                  </c:pt>
                  <c:pt idx="3">
                    <c:v>Gödsel-
industrin</c:v>
                  </c:pt>
                  <c:pt idx="4">
                    <c:v>I marken</c:v>
                  </c:pt>
                  <c:pt idx="6">
                    <c:v>Gödsel-
industrin</c:v>
                  </c:pt>
                  <c:pt idx="7">
                    <c:v>I marken</c:v>
                  </c:pt>
                </c:lvl>
                <c:lvl>
                  <c:pt idx="0">
                    <c:v>1 l diesel</c:v>
                  </c:pt>
                  <c:pt idx="2">
                    <c:v> </c:v>
                  </c:pt>
                  <c:pt idx="3">
                    <c:v>1 kg kväve</c:v>
                  </c:pt>
                  <c:pt idx="5">
                    <c:v> </c:v>
                  </c:pt>
                  <c:pt idx="6">
                    <c:v>1 kg kväve (BAT)</c:v>
                  </c:pt>
                </c:lvl>
              </c:multiLvlStrCache>
            </c:multiLvlStrRef>
          </c:cat>
          <c:val>
            <c:numRef>
              <c:f>Blad1!$G$18:$G$25</c:f>
              <c:numCache>
                <c:formatCode>General</c:formatCode>
                <c:ptCount val="8"/>
                <c:pt idx="0">
                  <c:v>2.103880000000028E-3</c:v>
                </c:pt>
                <c:pt idx="1">
                  <c:v>0.32610140000000032</c:v>
                </c:pt>
                <c:pt idx="3">
                  <c:v>4.5891999999999999</c:v>
                </c:pt>
                <c:pt idx="4">
                  <c:v>4.6869999999999985</c:v>
                </c:pt>
                <c:pt idx="6">
                  <c:v>1.5</c:v>
                </c:pt>
                <c:pt idx="7">
                  <c:v>4.6869999999999985</c:v>
                </c:pt>
              </c:numCache>
            </c:numRef>
          </c:val>
          <c:extLst>
            <c:ext xmlns:c16="http://schemas.microsoft.com/office/drawing/2014/chart" uri="{C3380CC4-5D6E-409C-BE32-E72D297353CC}">
              <c16:uniqueId val="{00000003-A7F1-477E-9F5A-37EC5FD2CD2E}"/>
            </c:ext>
          </c:extLst>
        </c:ser>
        <c:ser>
          <c:idx val="2"/>
          <c:order val="2"/>
          <c:tx>
            <c:strRef>
              <c:f>Blad1!$H$17</c:f>
              <c:strCache>
                <c:ptCount val="1"/>
                <c:pt idx="0">
                  <c:v>Metan</c:v>
                </c:pt>
              </c:strCache>
            </c:strRef>
          </c:tx>
          <c:invertIfNegative val="0"/>
          <c:cat>
            <c:multiLvlStrRef>
              <c:f>Blad1!$D$18:$E$25</c:f>
              <c:multiLvlStrCache>
                <c:ptCount val="8"/>
                <c:lvl>
                  <c:pt idx="0">
                    <c:v>Utvinning, raffinaderi</c:v>
                  </c:pt>
                  <c:pt idx="1">
                    <c:v>I traktorn</c:v>
                  </c:pt>
                  <c:pt idx="3">
                    <c:v>Gödsel-
industrin</c:v>
                  </c:pt>
                  <c:pt idx="4">
                    <c:v>I marken</c:v>
                  </c:pt>
                  <c:pt idx="6">
                    <c:v>Gödsel-
industrin</c:v>
                  </c:pt>
                  <c:pt idx="7">
                    <c:v>I marken</c:v>
                  </c:pt>
                </c:lvl>
                <c:lvl>
                  <c:pt idx="0">
                    <c:v>1 l diesel</c:v>
                  </c:pt>
                  <c:pt idx="2">
                    <c:v> </c:v>
                  </c:pt>
                  <c:pt idx="3">
                    <c:v>1 kg kväve</c:v>
                  </c:pt>
                  <c:pt idx="5">
                    <c:v> </c:v>
                  </c:pt>
                  <c:pt idx="6">
                    <c:v>1 kg kväve (BAT)</c:v>
                  </c:pt>
                </c:lvl>
              </c:multiLvlStrCache>
            </c:multiLvlStrRef>
          </c:cat>
          <c:val>
            <c:numRef>
              <c:f>Blad1!$H$18:$H$25</c:f>
              <c:numCache>
                <c:formatCode>General</c:formatCode>
                <c:ptCount val="8"/>
                <c:pt idx="0">
                  <c:v>7.4130000000000112E-2</c:v>
                </c:pt>
                <c:pt idx="1">
                  <c:v>3.9712499999999991E-3</c:v>
                </c:pt>
                <c:pt idx="3">
                  <c:v>0</c:v>
                </c:pt>
              </c:numCache>
            </c:numRef>
          </c:val>
          <c:extLst>
            <c:ext xmlns:c16="http://schemas.microsoft.com/office/drawing/2014/chart" uri="{C3380CC4-5D6E-409C-BE32-E72D297353CC}">
              <c16:uniqueId val="{00000004-A7F1-477E-9F5A-37EC5FD2CD2E}"/>
            </c:ext>
          </c:extLst>
        </c:ser>
        <c:dLbls>
          <c:showLegendKey val="0"/>
          <c:showVal val="0"/>
          <c:showCatName val="0"/>
          <c:showSerName val="0"/>
          <c:showPercent val="0"/>
          <c:showBubbleSize val="0"/>
        </c:dLbls>
        <c:gapWidth val="29"/>
        <c:overlap val="100"/>
        <c:axId val="81551360"/>
        <c:axId val="81552896"/>
      </c:barChart>
      <c:catAx>
        <c:axId val="81551360"/>
        <c:scaling>
          <c:orientation val="minMax"/>
        </c:scaling>
        <c:delete val="0"/>
        <c:axPos val="b"/>
        <c:numFmt formatCode="General" sourceLinked="0"/>
        <c:majorTickMark val="none"/>
        <c:minorTickMark val="none"/>
        <c:tickLblPos val="nextTo"/>
        <c:spPr>
          <a:ln>
            <a:noFill/>
          </a:ln>
        </c:spPr>
        <c:txPr>
          <a:bodyPr/>
          <a:lstStyle/>
          <a:p>
            <a:pPr>
              <a:defRPr sz="1600"/>
            </a:pPr>
            <a:endParaRPr lang="sv-SE"/>
          </a:p>
        </c:txPr>
        <c:crossAx val="81552896"/>
        <c:crosses val="autoZero"/>
        <c:auto val="1"/>
        <c:lblAlgn val="ctr"/>
        <c:lblOffset val="100"/>
        <c:noMultiLvlLbl val="0"/>
      </c:catAx>
      <c:valAx>
        <c:axId val="81552896"/>
        <c:scaling>
          <c:orientation val="minMax"/>
        </c:scaling>
        <c:delete val="0"/>
        <c:axPos val="l"/>
        <c:majorGridlines/>
        <c:title>
          <c:tx>
            <c:rich>
              <a:bodyPr rot="-5400000" vert="horz"/>
              <a:lstStyle/>
              <a:p>
                <a:pPr>
                  <a:defRPr sz="1600" b="0"/>
                </a:pPr>
                <a:r>
                  <a:rPr lang="en-US" sz="1600" b="0"/>
                  <a:t>kg koldioxidekvivalenter</a:t>
                </a:r>
              </a:p>
            </c:rich>
          </c:tx>
          <c:overlay val="0"/>
        </c:title>
        <c:numFmt formatCode="General" sourceLinked="1"/>
        <c:majorTickMark val="out"/>
        <c:minorTickMark val="none"/>
        <c:tickLblPos val="nextTo"/>
        <c:txPr>
          <a:bodyPr/>
          <a:lstStyle/>
          <a:p>
            <a:pPr>
              <a:defRPr sz="2000"/>
            </a:pPr>
            <a:endParaRPr lang="sv-SE"/>
          </a:p>
        </c:txPr>
        <c:crossAx val="81551360"/>
        <c:crosses val="autoZero"/>
        <c:crossBetween val="midCat"/>
        <c:majorUnit val="2"/>
      </c:valAx>
    </c:plotArea>
    <c:legend>
      <c:legendPos val="r"/>
      <c:layout>
        <c:manualLayout>
          <c:xMode val="edge"/>
          <c:yMode val="edge"/>
          <c:x val="0.16577033672838676"/>
          <c:y val="8.0795083541387744E-2"/>
          <c:w val="0.15858410449677146"/>
          <c:h val="0.25004321106203176"/>
        </c:manualLayout>
      </c:layout>
      <c:overlay val="0"/>
      <c:spPr>
        <a:solidFill>
          <a:sysClr val="window" lastClr="FFFFFF"/>
        </a:solidFill>
        <a:ln>
          <a:solidFill>
            <a:srgbClr val="808080">
              <a:lumMod val="50000"/>
            </a:srgbClr>
          </a:solidFill>
        </a:ln>
      </c:spPr>
      <c:txPr>
        <a:bodyPr/>
        <a:lstStyle/>
        <a:p>
          <a:pPr>
            <a:defRPr sz="1800"/>
          </a:pPr>
          <a:endParaRPr lang="sv-SE"/>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B9885-F726-4639-961A-2C65F568FE50}" type="datetimeFigureOut">
              <a:rPr lang="sv-SE" smtClean="0"/>
              <a:t>2025-01-09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21FCE-6D72-4AB3-8E96-3BFB2CB19148}" type="slidenum">
              <a:rPr lang="sv-SE" smtClean="0"/>
              <a:t>‹#›</a:t>
            </a:fld>
            <a:endParaRPr lang="sv-SE"/>
          </a:p>
        </p:txBody>
      </p:sp>
    </p:spTree>
    <p:extLst>
      <p:ext uri="{BB962C8B-B14F-4D97-AF65-F5344CB8AC3E}">
        <p14:creationId xmlns:p14="http://schemas.microsoft.com/office/powerpoint/2010/main" val="216249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aturvardsverket.se/data-och-statistik/klimat/vaxthusgaser-utslapp-fran-jordbru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eaLnBrk="1" hangingPunct="1">
              <a:spcBef>
                <a:spcPct val="0"/>
              </a:spcBef>
            </a:pPr>
            <a:r>
              <a:rPr lang="sv-SE" dirty="0"/>
              <a:t>I klimatsammanhang handlar det ofta om koldioxid från fossila bränslen. Jordbrukets klimatpåverkan är dock inte som andra samhällssektorers klimatpåverkan. Dels är det andra växthusgaser, nämligen metan och lustgas, som bidrar till det mesta av jordbrukets klimatpåverkan. Dels kommer mycket av utsläppen från olika biologiska processer, det är alltså inte de tekniska systemen som bidrar till de mesta växthusgasutsläppen i jordbruket. Just att mycket av utsläppen uppstår i olika biologiska processer medför att vi kan ha en rätt stor variation i utsläpp mellan fält eller djur och mellan år beroende på lokala förutsättningar och </a:t>
            </a:r>
            <a:r>
              <a:rPr lang="sv-SE" dirty="0" err="1"/>
              <a:t>årsmånsvariationer</a:t>
            </a:r>
            <a:r>
              <a:rPr lang="sv-SE" dirty="0"/>
              <a:t>, men även att det är svårare att verifiera hur stora utsläppen verkligen är. </a:t>
            </a:r>
          </a:p>
          <a:p>
            <a:pPr eaLnBrk="1" hangingPunct="1">
              <a:spcBef>
                <a:spcPct val="0"/>
              </a:spcBef>
            </a:pPr>
            <a:endParaRPr lang="sv-SE" dirty="0"/>
          </a:p>
          <a:p>
            <a:pPr eaLnBrk="1" hangingPunct="1">
              <a:spcBef>
                <a:spcPct val="0"/>
              </a:spcBef>
            </a:pPr>
            <a:r>
              <a:rPr lang="sv-SE" dirty="0"/>
              <a:t>Man kan säga att </a:t>
            </a:r>
            <a:r>
              <a:rPr lang="sv-SE" b="1" dirty="0"/>
              <a:t>metan</a:t>
            </a:r>
            <a:r>
              <a:rPr lang="sv-SE" dirty="0"/>
              <a:t> är djurhållningens växthusgas. Metan bildas när organiskt material bryts ner i en helt syrefri miljö, t ex i vommen hos kor eller i flytgödsellager. Metan kan även bildas i sumpmarker/våtmarker. Det mesta av metan från jordbruket bildas i vommen hos idisslare. </a:t>
            </a:r>
          </a:p>
          <a:p>
            <a:pPr eaLnBrk="1" hangingPunct="1">
              <a:spcBef>
                <a:spcPct val="0"/>
              </a:spcBef>
            </a:pPr>
            <a:endParaRPr lang="sv-SE" dirty="0"/>
          </a:p>
          <a:p>
            <a:pPr eaLnBrk="1" hangingPunct="1">
              <a:spcBef>
                <a:spcPct val="0"/>
              </a:spcBef>
            </a:pPr>
            <a:r>
              <a:rPr lang="sv-SE" b="1" dirty="0"/>
              <a:t>Lustgas</a:t>
            </a:r>
            <a:r>
              <a:rPr lang="sv-SE" dirty="0"/>
              <a:t>/Dikväveoxid är en form av kväve (N2O), så där det finns kväve finns det även risk för att lustgas bildas. Det mesta av lustgasen från svenskt jordbruk bildas när kväve omsätts i marken, men det bildas även en del lustgas vid lagring av stallgödsel.</a:t>
            </a:r>
          </a:p>
          <a:p>
            <a:pPr eaLnBrk="1" hangingPunct="1">
              <a:spcBef>
                <a:spcPct val="0"/>
              </a:spcBef>
            </a:pPr>
            <a:endParaRPr lang="sv-SE" dirty="0"/>
          </a:p>
          <a:p>
            <a:pPr eaLnBrk="1" hangingPunct="1">
              <a:spcBef>
                <a:spcPct val="0"/>
              </a:spcBef>
            </a:pPr>
            <a:r>
              <a:rPr lang="sv-SE" dirty="0"/>
              <a:t>Jordbruksmark innehåller stora mängder kol som tillförts under lång tid via organiskt material från växtrester, stallgödsel etc. Studier visar att olika marker har mycket varierande förmåga att lagra in kol. </a:t>
            </a:r>
            <a:r>
              <a:rPr lang="sv-SE" b="1" dirty="0"/>
              <a:t>Markens kolförråd </a:t>
            </a:r>
            <a:r>
              <a:rPr lang="sv-SE" dirty="0"/>
              <a:t>kan både öka (inlagring av kol, marken blir en kolsänka) och minska (avgång av koldioxid). Förändringarna varierar dock mycket mellan olika jordar. Koldioxidavgången kan vara mycket hög från mulljordar (ökad syretillgång efter dränering ger hög mineralisering).</a:t>
            </a:r>
            <a:r>
              <a:rPr lang="sv-SE" baseline="0" dirty="0"/>
              <a:t> Vid en redan befintlig </a:t>
            </a:r>
            <a:r>
              <a:rPr lang="sv-SE" dirty="0"/>
              <a:t>naturbetesmark</a:t>
            </a:r>
            <a:r>
              <a:rPr lang="sv-SE" baseline="0" dirty="0"/>
              <a:t> </a:t>
            </a:r>
            <a:r>
              <a:rPr lang="sv-SE" dirty="0"/>
              <a:t>avtar kolinlagringen med tiden i takt med att marken uppnår ett nytt jämviktsläge.</a:t>
            </a:r>
          </a:p>
          <a:p>
            <a:pPr eaLnBrk="1" hangingPunct="1">
              <a:spcBef>
                <a:spcPct val="0"/>
              </a:spcBef>
            </a:pPr>
            <a:endParaRPr lang="sv-SE" dirty="0"/>
          </a:p>
          <a:p>
            <a:pPr eaLnBrk="1" hangingPunct="1">
              <a:spcBef>
                <a:spcPct val="0"/>
              </a:spcBef>
            </a:pPr>
            <a:r>
              <a:rPr lang="sv-SE" b="1" dirty="0"/>
              <a:t>Koldioxid från fossil energi </a:t>
            </a:r>
            <a:r>
              <a:rPr lang="sv-SE" dirty="0"/>
              <a:t>(diesel, olja), men oftast en mindre del jämfört med andra utsläppskällor i jordbruket.</a:t>
            </a:r>
          </a:p>
          <a:p>
            <a:pPr eaLnBrk="1" hangingPunct="1">
              <a:spcBef>
                <a:spcPct val="0"/>
              </a:spcBef>
            </a:pPr>
            <a:endParaRPr lang="sv-SE" dirty="0"/>
          </a:p>
          <a:p>
            <a:pPr eaLnBrk="1" hangingPunct="1">
              <a:spcBef>
                <a:spcPct val="0"/>
              </a:spcBef>
            </a:pPr>
            <a:r>
              <a:rPr lang="sv-SE" b="1" dirty="0"/>
              <a:t>Produktion av insatsvaror </a:t>
            </a:r>
            <a:r>
              <a:rPr lang="sv-SE" dirty="0"/>
              <a:t>bidrar med växthusgasutsläpp, då framförallt från produktion av mineralgödselkväve och odling, transport, processning av inköpt foder.</a:t>
            </a:r>
          </a:p>
          <a:p>
            <a:pPr eaLnBrk="1" hangingPunct="1">
              <a:spcBef>
                <a:spcPct val="0"/>
              </a:spcBef>
            </a:pPr>
            <a:endParaRPr lang="sv-SE" dirty="0"/>
          </a:p>
        </p:txBody>
      </p:sp>
      <p:sp>
        <p:nvSpPr>
          <p:cNvPr id="4198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C97A25-B635-4D96-8269-AAC9863B3659}" type="slidenum">
              <a:rPr kumimoji="0" lang="sv-SE"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12492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sz="1200" kern="1200" dirty="0">
                <a:solidFill>
                  <a:schemeClr val="tx1"/>
                </a:solidFill>
                <a:latin typeface="+mn-lt"/>
                <a:ea typeface="+mn-ea"/>
                <a:cs typeface="+mn-cs"/>
              </a:rPr>
              <a:t>Lustgas bildas både i nitrifikations- och </a:t>
            </a:r>
            <a:r>
              <a:rPr lang="sv-SE" sz="1200" kern="1200" dirty="0" err="1">
                <a:solidFill>
                  <a:schemeClr val="tx1"/>
                </a:solidFill>
                <a:latin typeface="+mn-lt"/>
                <a:ea typeface="+mn-ea"/>
                <a:cs typeface="+mn-cs"/>
              </a:rPr>
              <a:t>denitrifikationsprocessen</a:t>
            </a:r>
            <a:r>
              <a:rPr lang="sv-SE" sz="1200" kern="1200" dirty="0">
                <a:solidFill>
                  <a:schemeClr val="tx1"/>
                </a:solidFill>
                <a:latin typeface="+mn-lt"/>
                <a:ea typeface="+mn-ea"/>
                <a:cs typeface="+mn-cs"/>
              </a:rPr>
              <a:t>, normalt bildas den</a:t>
            </a:r>
            <a:r>
              <a:rPr lang="sv-SE" sz="1200" kern="1200" baseline="0" dirty="0">
                <a:solidFill>
                  <a:schemeClr val="tx1"/>
                </a:solidFill>
                <a:latin typeface="+mn-lt"/>
                <a:ea typeface="+mn-ea"/>
                <a:cs typeface="+mn-cs"/>
              </a:rPr>
              <a:t> mesta lustgasen i </a:t>
            </a:r>
            <a:r>
              <a:rPr lang="sv-SE" sz="1200" kern="1200" baseline="0" dirty="0" err="1">
                <a:solidFill>
                  <a:schemeClr val="tx1"/>
                </a:solidFill>
                <a:latin typeface="+mn-lt"/>
                <a:ea typeface="+mn-ea"/>
                <a:cs typeface="+mn-cs"/>
              </a:rPr>
              <a:t>denitrifikationen</a:t>
            </a:r>
            <a:r>
              <a:rPr lang="sv-SE" sz="1200" kern="1200" dirty="0">
                <a:solidFill>
                  <a:schemeClr val="tx1"/>
                </a:solidFill>
                <a:latin typeface="+mn-lt"/>
                <a:ea typeface="+mn-ea"/>
                <a:cs typeface="+mn-cs"/>
              </a:rPr>
              <a:t>. Vid </a:t>
            </a:r>
            <a:r>
              <a:rPr lang="sv-SE" sz="1200" b="1" kern="1200" dirty="0">
                <a:solidFill>
                  <a:schemeClr val="tx1"/>
                </a:solidFill>
                <a:latin typeface="+mn-lt"/>
                <a:ea typeface="+mn-ea"/>
                <a:cs typeface="+mn-cs"/>
              </a:rPr>
              <a:t>nitrifikation </a:t>
            </a:r>
            <a:r>
              <a:rPr lang="sv-SE" sz="1200" kern="1200" dirty="0">
                <a:solidFill>
                  <a:schemeClr val="tx1"/>
                </a:solidFill>
                <a:latin typeface="+mn-lt"/>
                <a:ea typeface="+mn-ea"/>
                <a:cs typeface="+mn-cs"/>
              </a:rPr>
              <a:t>omvandlas ammonium till nitrat. Det är en syrekrävande process. Om det uppstår syrebrist hämmas nitrifikationen och det finns då risk för att lustgas bildas och avgår. </a:t>
            </a:r>
          </a:p>
          <a:p>
            <a:pPr eaLnBrk="1" hangingPunct="1">
              <a:spcBef>
                <a:spcPct val="0"/>
              </a:spcBef>
            </a:pPr>
            <a:endParaRPr lang="sv-SE" sz="1200" kern="1200" dirty="0">
              <a:solidFill>
                <a:schemeClr val="tx1"/>
              </a:solidFill>
              <a:latin typeface="+mn-lt"/>
              <a:ea typeface="+mn-ea"/>
              <a:cs typeface="+mn-cs"/>
            </a:endParaRPr>
          </a:p>
          <a:p>
            <a:pPr eaLnBrk="1" hangingPunct="1">
              <a:spcBef>
                <a:spcPct val="0"/>
              </a:spcBef>
            </a:pPr>
            <a:r>
              <a:rPr lang="sv-SE" sz="1200" b="1" kern="1200" dirty="0" err="1">
                <a:solidFill>
                  <a:schemeClr val="tx1"/>
                </a:solidFill>
                <a:latin typeface="+mn-lt"/>
                <a:ea typeface="+mn-ea"/>
                <a:cs typeface="+mn-cs"/>
              </a:rPr>
              <a:t>Denitrifikation</a:t>
            </a:r>
            <a:r>
              <a:rPr lang="sv-SE" sz="1200" b="1" kern="1200" dirty="0">
                <a:solidFill>
                  <a:schemeClr val="tx1"/>
                </a:solidFill>
                <a:latin typeface="+mn-lt"/>
                <a:ea typeface="+mn-ea"/>
                <a:cs typeface="+mn-cs"/>
              </a:rPr>
              <a:t> </a:t>
            </a:r>
            <a:r>
              <a:rPr lang="sv-SE" sz="1200" kern="1200" dirty="0">
                <a:solidFill>
                  <a:schemeClr val="tx1"/>
                </a:solidFill>
                <a:latin typeface="+mn-lt"/>
                <a:ea typeface="+mn-ea"/>
                <a:cs typeface="+mn-cs"/>
              </a:rPr>
              <a:t>innebär att nitrat omvandlas till olika gasformiga kväveföreningar. </a:t>
            </a:r>
            <a:r>
              <a:rPr lang="sv-SE" sz="1200" kern="1200" dirty="0" err="1">
                <a:solidFill>
                  <a:schemeClr val="tx1"/>
                </a:solidFill>
                <a:latin typeface="+mn-lt"/>
                <a:ea typeface="+mn-ea"/>
                <a:cs typeface="+mn-cs"/>
              </a:rPr>
              <a:t>Denitrifikationen</a:t>
            </a:r>
            <a:r>
              <a:rPr lang="sv-SE" sz="1200" kern="1200" dirty="0">
                <a:solidFill>
                  <a:schemeClr val="tx1"/>
                </a:solidFill>
                <a:latin typeface="+mn-lt"/>
                <a:ea typeface="+mn-ea"/>
                <a:cs typeface="+mn-cs"/>
              </a:rPr>
              <a:t> sker i flera steg där lustgas är ett av mellanstegen och kvävgas är slutprodukten. </a:t>
            </a:r>
            <a:r>
              <a:rPr lang="sv-SE" sz="1200" kern="1200" dirty="0" err="1">
                <a:solidFill>
                  <a:schemeClr val="tx1"/>
                </a:solidFill>
                <a:latin typeface="+mn-lt"/>
                <a:ea typeface="+mn-ea"/>
                <a:cs typeface="+mn-cs"/>
              </a:rPr>
              <a:t>Denitrifikation</a:t>
            </a:r>
            <a:r>
              <a:rPr lang="sv-SE" sz="1200" kern="1200" dirty="0">
                <a:solidFill>
                  <a:schemeClr val="tx1"/>
                </a:solidFill>
                <a:latin typeface="+mn-lt"/>
                <a:ea typeface="+mn-ea"/>
                <a:cs typeface="+mn-cs"/>
              </a:rPr>
              <a:t> sker vid syrebrist när mikroorganismerna använder nitrat istället för syre för sin andning. Om det inte är helt syrefritt ökar risken att processen inte går hela vägen till kvävgas, och att det kan ske utsläpp av lustgas. </a:t>
            </a:r>
          </a:p>
          <a:p>
            <a:pPr eaLnBrk="1" hangingPunct="1">
              <a:spcBef>
                <a:spcPct val="0"/>
              </a:spcBef>
            </a:pPr>
            <a:endParaRPr lang="sv-SE" sz="1200" kern="1200" dirty="0">
              <a:solidFill>
                <a:schemeClr val="tx1"/>
              </a:solidFill>
              <a:latin typeface="+mn-lt"/>
              <a:ea typeface="+mn-ea"/>
              <a:cs typeface="+mn-cs"/>
            </a:endParaRPr>
          </a:p>
          <a:p>
            <a:pPr eaLnBrk="1" hangingPunct="1">
              <a:spcBef>
                <a:spcPct val="0"/>
              </a:spcBef>
            </a:pPr>
            <a:r>
              <a:rPr lang="sv-SE" sz="1200" kern="1200" dirty="0">
                <a:solidFill>
                  <a:schemeClr val="tx1"/>
                </a:solidFill>
                <a:latin typeface="+mn-lt"/>
                <a:ea typeface="+mn-ea"/>
                <a:cs typeface="+mn-cs"/>
              </a:rPr>
              <a:t>Risken för lustgasavgång ökar om det finns mycket växttillgängligt kväve och lättomsättbart organiskt material (t ex från skörderester) i marken samt syretillgången är dålig. </a:t>
            </a:r>
            <a:r>
              <a:rPr lang="sv-SE" dirty="0"/>
              <a:t>Andelen vattenfyllda porer påverkar hur snabbt syret tränger ner. Ju mer vatten, desto långsammare tränger syret ner.</a:t>
            </a:r>
          </a:p>
          <a:p>
            <a:pPr eaLnBrk="1" hangingPunct="1">
              <a:spcBef>
                <a:spcPct val="0"/>
              </a:spcBef>
            </a:pPr>
            <a:endParaRPr lang="sv-SE" dirty="0"/>
          </a:p>
          <a:p>
            <a:pPr eaLnBrk="1" hangingPunct="1">
              <a:spcBef>
                <a:spcPct val="0"/>
              </a:spcBef>
            </a:pPr>
            <a:r>
              <a:rPr lang="sv-SE" dirty="0"/>
              <a:t>Situationer</a:t>
            </a:r>
            <a:r>
              <a:rPr lang="sv-SE" baseline="0" dirty="0"/>
              <a:t> som kan ge mycket lustgas: Efter spridning/myllning av stallgödsel om det är mycket vatten i marken (vid regn). Vid tjällossning – mycket vatten och kväve från sönderfrysta celler i marken. </a:t>
            </a:r>
          </a:p>
          <a:p>
            <a:pPr eaLnBrk="1" hangingPunct="1">
              <a:spcBef>
                <a:spcPct val="0"/>
              </a:spcBef>
            </a:pPr>
            <a:endParaRPr lang="sv-SE" baseline="0" dirty="0"/>
          </a:p>
          <a:p>
            <a:pPr eaLnBrk="1" hangingPunct="1">
              <a:spcBef>
                <a:spcPct val="0"/>
              </a:spcBef>
            </a:pPr>
            <a:r>
              <a:rPr lang="sv-SE" baseline="0" dirty="0"/>
              <a:t>Reducerad jordbearbetning kan både öka och minska lustgasavgången, beror till stor del på luftningskapaciteten i jorden. Vid redan dålig luftningskapacitet kan syretillförseln i marken bli ännu sämre </a:t>
            </a:r>
            <a:r>
              <a:rPr lang="sv-SE" baseline="0" dirty="0">
                <a:sym typeface="Wingdings" pitchFamily="2" charset="2"/>
              </a:rPr>
              <a:t> ökad risk för lustgasavgång. Reducerad jordbearbetning ger lägre mineralisering, vilket kan bidra till mindre lustgas på jordar med bra luftning.</a:t>
            </a:r>
            <a:endParaRPr lang="sv-SE" dirty="0"/>
          </a:p>
          <a:p>
            <a:pPr eaLnBrk="1" hangingPunct="1">
              <a:spcBef>
                <a:spcPct val="0"/>
              </a:spcBef>
            </a:pPr>
            <a:endParaRPr lang="sv-SE" altLang="sv-SE" dirty="0"/>
          </a:p>
          <a:p>
            <a:pPr eaLnBrk="1" hangingPunct="1">
              <a:spcBef>
                <a:spcPct val="0"/>
              </a:spcBef>
            </a:pPr>
            <a:r>
              <a:rPr lang="sv-SE" altLang="sv-SE" dirty="0"/>
              <a:t>Referenser</a:t>
            </a:r>
          </a:p>
          <a:p>
            <a:pPr eaLnBrk="1" hangingPunct="1">
              <a:spcBef>
                <a:spcPct val="0"/>
              </a:spcBef>
            </a:pPr>
            <a:endParaRPr lang="sv-SE" altLang="sv-SE" dirty="0"/>
          </a:p>
          <a:p>
            <a:r>
              <a:rPr lang="en-US" altLang="sv-SE" dirty="0"/>
              <a:t>Nordberg, Å. 1996. One- and two-phase anaerobic digestion of ley crop silage with and without liquid recirculation. </a:t>
            </a:r>
            <a:r>
              <a:rPr lang="sv-SE" altLang="sv-SE" dirty="0"/>
              <a:t>Doktorsavhandling. Rapport 64, Institutionen för mikrobiologi, SLU, Uppsala.  ISBN 91-576-5135-3.</a:t>
            </a:r>
          </a:p>
          <a:p>
            <a:r>
              <a:rPr lang="sv-SE" altLang="sv-SE" dirty="0"/>
              <a:t> </a:t>
            </a:r>
          </a:p>
          <a:p>
            <a:r>
              <a:rPr lang="da-DK" altLang="sv-SE" dirty="0"/>
              <a:t>Firestone M.K. &amp; Davidson E.A., 1989. </a:t>
            </a:r>
            <a:r>
              <a:rPr lang="en-GB" altLang="sv-SE" dirty="0"/>
              <a:t>Microbial basis of NO and N2O production and consumption in soil. pp 7-21 </a:t>
            </a:r>
            <a:r>
              <a:rPr lang="en-GB" altLang="sv-SE" dirty="0" err="1"/>
              <a:t>i</a:t>
            </a:r>
            <a:r>
              <a:rPr lang="en-GB" altLang="sv-SE" dirty="0"/>
              <a:t> </a:t>
            </a:r>
            <a:r>
              <a:rPr lang="en-GB" altLang="sv-SE" dirty="0" err="1"/>
              <a:t>Andreae</a:t>
            </a:r>
            <a:r>
              <a:rPr lang="en-GB" altLang="sv-SE" dirty="0"/>
              <a:t>, M.O. &amp; Schimel D.S. (</a:t>
            </a:r>
            <a:r>
              <a:rPr lang="en-GB" altLang="sv-SE" dirty="0" err="1"/>
              <a:t>Eds</a:t>
            </a:r>
            <a:r>
              <a:rPr lang="en-GB" altLang="sv-SE" dirty="0"/>
              <a:t>) Exchange of trace gases between terrestrial ecosystems and the atmosphere. John Wiley &amp; Sons Ltd., Chichester. </a:t>
            </a:r>
            <a:endParaRPr lang="sv-SE" altLang="sv-SE" dirty="0"/>
          </a:p>
          <a:p>
            <a:endParaRPr lang="en-US" altLang="sv-SE" dirty="0"/>
          </a:p>
          <a:p>
            <a:r>
              <a:rPr lang="en-US" altLang="sv-SE" dirty="0"/>
              <a:t>Sylvia D.M., </a:t>
            </a:r>
            <a:r>
              <a:rPr lang="en-US" altLang="sv-SE" dirty="0" err="1"/>
              <a:t>Fuhrmann</a:t>
            </a:r>
            <a:r>
              <a:rPr lang="en-US" altLang="sv-SE" dirty="0"/>
              <a:t> J.J., </a:t>
            </a:r>
            <a:r>
              <a:rPr lang="en-US" altLang="sv-SE" dirty="0" err="1"/>
              <a:t>Hartel</a:t>
            </a:r>
            <a:r>
              <a:rPr lang="en-US" altLang="sv-SE" dirty="0"/>
              <a:t> P.G. &amp; </a:t>
            </a:r>
            <a:r>
              <a:rPr lang="en-US" altLang="sv-SE" dirty="0" err="1"/>
              <a:t>Zuberer</a:t>
            </a:r>
            <a:r>
              <a:rPr lang="en-US" altLang="sv-SE" dirty="0"/>
              <a:t> D.A. (</a:t>
            </a:r>
            <a:r>
              <a:rPr lang="en-US" altLang="sv-SE" dirty="0" err="1"/>
              <a:t>Eds</a:t>
            </a:r>
            <a:r>
              <a:rPr lang="en-US" altLang="sv-SE" dirty="0"/>
              <a:t>), 1998. Principles and applications of soil microbiology. pp. 504-507. Prentice Hall, Upper Saddle river, New Jersey. ISBN 0-13-459991-8.</a:t>
            </a:r>
            <a:endParaRPr lang="sv-SE" altLang="sv-SE" dirty="0"/>
          </a:p>
        </p:txBody>
      </p:sp>
      <p:sp>
        <p:nvSpPr>
          <p:cNvPr id="3072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70D50D9-810F-4956-9E7D-F221FB60FEED}" type="slidenum">
              <a:rPr lang="sv-SE" altLang="sv-SE">
                <a:latin typeface="Times New Roman" panose="02020603050405020304" pitchFamily="18" charset="0"/>
              </a:rPr>
              <a:pPr eaLnBrk="1" hangingPunct="1">
                <a:spcBef>
                  <a:spcPct val="0"/>
                </a:spcBef>
              </a:pPr>
              <a:t>13</a:t>
            </a:fld>
            <a:endParaRPr lang="sv-SE" altLang="sv-SE">
              <a:latin typeface="Times New Roman" panose="02020603050405020304" pitchFamily="18" charset="0"/>
            </a:endParaRPr>
          </a:p>
        </p:txBody>
      </p:sp>
    </p:spTree>
    <p:extLst>
      <p:ext uri="{BB962C8B-B14F-4D97-AF65-F5344CB8AC3E}">
        <p14:creationId xmlns:p14="http://schemas.microsoft.com/office/powerpoint/2010/main" val="306649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a:t>
            </a:r>
            <a:r>
              <a:rPr lang="sv-SE" baseline="0" dirty="0"/>
              <a:t> finns potential att minska utsläppen från kvävegödslingen genom att välja gödsel som är framställd genom BAT. </a:t>
            </a:r>
            <a:endParaRPr lang="sv-SE" dirty="0"/>
          </a:p>
        </p:txBody>
      </p:sp>
      <p:sp>
        <p:nvSpPr>
          <p:cNvPr id="4" name="Platshållare för bildnummer 3"/>
          <p:cNvSpPr>
            <a:spLocks noGrp="1"/>
          </p:cNvSpPr>
          <p:nvPr>
            <p:ph type="sldNum" sz="quarter" idx="10"/>
          </p:nvPr>
        </p:nvSpPr>
        <p:spPr/>
        <p:txBody>
          <a:bodyPr/>
          <a:lstStyle/>
          <a:p>
            <a:fld id="{74DF0C67-8430-40D0-9325-E409EA4BAF17}" type="slidenum">
              <a:rPr lang="sv-SE" smtClean="0"/>
              <a:pPr/>
              <a:t>14</a:t>
            </a:fld>
            <a:endParaRPr lang="sv-SE"/>
          </a:p>
        </p:txBody>
      </p:sp>
    </p:spTree>
    <p:extLst>
      <p:ext uri="{BB962C8B-B14F-4D97-AF65-F5344CB8AC3E}">
        <p14:creationId xmlns:p14="http://schemas.microsoft.com/office/powerpoint/2010/main" val="1556110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Biogent kolflöde handlar om det kol som tas upp av växterna under en växtsäsong och som sedan antigen bryts</a:t>
            </a:r>
            <a:r>
              <a:rPr lang="sv-SE" baseline="0" dirty="0"/>
              <a:t> ned eller konsumeras av någon och därefter respireras ut. Det bidrar därför inte till någon växthuseffekt men inte heller till någon inlagring. </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8794C7-13E7-4CC1-9450-075D2CB02B2D}" type="slidenum">
              <a:rPr kumimoji="0" lang="sv-SE"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75917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Vid den högsta</a:t>
            </a:r>
            <a:r>
              <a:rPr lang="sv-SE" baseline="0" dirty="0"/>
              <a:t> initiala kolhalten i marken har alla behandlingar gett en minskning av kol. </a:t>
            </a:r>
          </a:p>
          <a:p>
            <a:r>
              <a:rPr lang="sv-SE" baseline="0" dirty="0"/>
              <a:t>Vid de två andra ingångskolhalterna har däremot behandlingarna olika effekter. När vallen har legat i 5 år har det blivit en kolinlagring i båda fallen men när den har legat i 1 eller 2 år så har det däremot skett en nedbrytning av kol på samtliga platser. </a:t>
            </a:r>
          </a:p>
          <a:p>
            <a:endParaRPr lang="sv-SE" dirty="0"/>
          </a:p>
        </p:txBody>
      </p:sp>
      <p:sp>
        <p:nvSpPr>
          <p:cNvPr id="4" name="Platshållare för bildnummer 3"/>
          <p:cNvSpPr>
            <a:spLocks noGrp="1"/>
          </p:cNvSpPr>
          <p:nvPr>
            <p:ph type="sldNum" sz="quarter" idx="10"/>
          </p:nvPr>
        </p:nvSpPr>
        <p:spPr/>
        <p:txBody>
          <a:bodyPr/>
          <a:lstStyle/>
          <a:p>
            <a:fld id="{ED8794C7-13E7-4CC1-9450-075D2CB02B2D}" type="slidenum">
              <a:rPr lang="sv-SE" smtClean="0"/>
              <a:t>16</a:t>
            </a:fld>
            <a:endParaRPr lang="sv-SE"/>
          </a:p>
        </p:txBody>
      </p:sp>
    </p:spTree>
    <p:extLst>
      <p:ext uri="{BB962C8B-B14F-4D97-AF65-F5344CB8AC3E}">
        <p14:creationId xmlns:p14="http://schemas.microsoft.com/office/powerpoint/2010/main" val="603547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är svårt att uppskatta</a:t>
            </a:r>
            <a:r>
              <a:rPr lang="sv-SE" baseline="0" dirty="0"/>
              <a:t> ett värde för kolförändringen men har ni ett värde som kan vara representativt går det bra att lägga in för att se vad en förändrad kolhalt gör på gården. </a:t>
            </a:r>
          </a:p>
          <a:p>
            <a:r>
              <a:rPr lang="sv-SE" baseline="0" dirty="0"/>
              <a:t>Mulljordar ska alltid rapporteras med in men på gården kan det vara intressant att räkna utan dem för att kunna fokusera mer på görbara åtgärder på gården. Med </a:t>
            </a:r>
            <a:r>
              <a:rPr lang="sv-SE" baseline="0"/>
              <a:t>mycket mulljordar </a:t>
            </a:r>
            <a:r>
              <a:rPr lang="sv-SE" baseline="0" dirty="0"/>
              <a:t>överskuggar de ofta utsläppen från andra källor speciellt på växtodlingsgårdar.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8794C7-13E7-4CC1-9450-075D2CB02B2D}" type="slidenum">
              <a:rPr kumimoji="0" lang="sv-SE"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80628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Denna bilden visar att en stabil</a:t>
            </a:r>
            <a:r>
              <a:rPr lang="sv-SE" baseline="0" dirty="0"/>
              <a:t> </a:t>
            </a:r>
            <a:r>
              <a:rPr lang="sv-SE" baseline="0" dirty="0" err="1"/>
              <a:t>kolkälla</a:t>
            </a:r>
            <a:r>
              <a:rPr lang="sv-SE" baseline="0" dirty="0"/>
              <a:t> tillför mer kol till marken. Samt att kvävegödslingen leder till en högre produktion av biomassa vilket resulterar i fler rötter som bidrar till mängden kol i marken. </a:t>
            </a:r>
            <a:endParaRPr lang="sv-SE" dirty="0"/>
          </a:p>
          <a:p>
            <a:endParaRPr lang="sv-SE" dirty="0"/>
          </a:p>
        </p:txBody>
      </p:sp>
      <p:sp>
        <p:nvSpPr>
          <p:cNvPr id="5120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3D9D6F-9D29-4604-8E48-75D2D189151A}" type="slidenum">
              <a:rPr kumimoji="0" lang="sv-SE"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25231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kern="1200" dirty="0">
                <a:solidFill>
                  <a:schemeClr val="tx1"/>
                </a:solidFill>
                <a:effectLst/>
                <a:latin typeface="+mn-lt"/>
                <a:ea typeface="+mn-ea"/>
                <a:cs typeface="+mn-cs"/>
              </a:rPr>
              <a:t>I denna tabellen kan du se utsläppet per kilo gröda i olika alternativ för samma gård framtagna av Greppa Näringen . Här kan du jämföra vad som blir stort och smått beroende åtgärder. </a:t>
            </a:r>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22</a:t>
            </a:fld>
            <a:endParaRPr lang="sv-SE"/>
          </a:p>
        </p:txBody>
      </p:sp>
    </p:spTree>
    <p:extLst>
      <p:ext uri="{BB962C8B-B14F-4D97-AF65-F5344CB8AC3E}">
        <p14:creationId xmlns:p14="http://schemas.microsoft.com/office/powerpoint/2010/main" val="3189687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denna grafen kan du läsa ut var utsläppen består av. </a:t>
            </a:r>
          </a:p>
        </p:txBody>
      </p:sp>
      <p:sp>
        <p:nvSpPr>
          <p:cNvPr id="4" name="Platshållare för bildnummer 3"/>
          <p:cNvSpPr>
            <a:spLocks noGrp="1"/>
          </p:cNvSpPr>
          <p:nvPr>
            <p:ph type="sldNum" sz="quarter" idx="5"/>
          </p:nvPr>
        </p:nvSpPr>
        <p:spPr/>
        <p:txBody>
          <a:bodyPr/>
          <a:lstStyle/>
          <a:p>
            <a:fld id="{22521FCE-6D72-4AB3-8E96-3BFB2CB19148}" type="slidenum">
              <a:rPr lang="sv-SE" smtClean="0"/>
              <a:t>23</a:t>
            </a:fld>
            <a:endParaRPr lang="sv-SE"/>
          </a:p>
        </p:txBody>
      </p:sp>
    </p:spTree>
    <p:extLst>
      <p:ext uri="{BB962C8B-B14F-4D97-AF65-F5344CB8AC3E}">
        <p14:creationId xmlns:p14="http://schemas.microsoft.com/office/powerpoint/2010/main" val="1342220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Platshållare för anteckningar 2"/>
          <p:cNvSpPr>
            <a:spLocks noGrp="1"/>
          </p:cNvSpPr>
          <p:nvPr>
            <p:ph type="body" idx="1"/>
          </p:nvPr>
        </p:nvSpPr>
        <p:spPr bwMode="auto"/>
        <p:txBody>
          <a:bodyPr wrap="square" numCol="1" anchor="t" anchorCtr="0" compatLnSpc="1">
            <a:prstTxWarp prst="textNoShape">
              <a:avLst/>
            </a:prstTxWarp>
            <a:normAutofit fontScale="85000" lnSpcReduction="10000"/>
          </a:bodyPr>
          <a:lstStyle/>
          <a:p>
            <a:pPr eaLnBrk="1" hangingPunct="1">
              <a:defRPr/>
            </a:pPr>
            <a:r>
              <a:rPr lang="sv-SE" dirty="0"/>
              <a:t>När man pratar om jordbrukets klimatpåverkan har man ofta ett annat perspektiv än när man pratar om andra miljöfrågor. I klimatsammanhang är det vanligt att man utgår från ett livscykelperspektiv, medan man i annan miljörådgivning ofta ser på utsläpp som sker från en gård eller inom ett avrinningsområde. Livscykelperspektivet innebär att man tar med utsläpp som sker på gården, men att man även tittar på utsläpp som skett före gården när insatsvaror producerats och att uppgifter om utsläppen får ”följa med” när produkterna lämnar gården. En livscykelanalys ger alltså </a:t>
            </a:r>
            <a:r>
              <a:rPr lang="sv-SE" u="sng" dirty="0"/>
              <a:t>information</a:t>
            </a:r>
            <a:r>
              <a:rPr lang="sv-SE" dirty="0"/>
              <a:t> om hur stora utsläppen varit när en produkt tagits fram och används. </a:t>
            </a:r>
          </a:p>
          <a:p>
            <a:pPr eaLnBrk="1" hangingPunct="1">
              <a:defRPr/>
            </a:pPr>
            <a:endParaRPr lang="sv-SE" dirty="0"/>
          </a:p>
          <a:p>
            <a:pPr eaLnBrk="1" hangingPunct="1">
              <a:defRPr/>
            </a:pPr>
            <a:r>
              <a:rPr lang="sv-SE" dirty="0"/>
              <a:t>Varför är det så? </a:t>
            </a:r>
          </a:p>
          <a:p>
            <a:pPr marL="228600" indent="-228600" eaLnBrk="1" hangingPunct="1">
              <a:buFontTx/>
              <a:buAutoNum type="arabicPeriod"/>
              <a:defRPr/>
            </a:pPr>
            <a:r>
              <a:rPr lang="sv-SE" dirty="0"/>
              <a:t>Klimatförändringarna är ett globalt miljöproblem på så sätt att det inte spelar någon roll var på jorden växthusgasutsläppen sker, utsläppen ger samma effekt på klimatet. Om man t ex ska bedöma hur stor övergödande effekt som utsläpp av nitrat och fosfor orsakar behöver man ta hänsyn till var utsläppen sker eftersom olika miljöer är olika känsliga för utsläppen och till retentionen, d v s att inte all fosfor och nitrat som läcker från jordbruksmarken når vattendragen. </a:t>
            </a:r>
          </a:p>
          <a:p>
            <a:pPr marL="228600" indent="-228600" eaLnBrk="1" hangingPunct="1">
              <a:buFontTx/>
              <a:buAutoNum type="arabicPeriod"/>
              <a:defRPr/>
            </a:pPr>
            <a:r>
              <a:rPr lang="sv-SE" dirty="0"/>
              <a:t>Mycket av jordbrukets klimatpåverkan kan kopplas till produktion av insatsvaror, t ex mineralgödselkväve, och det är viktigt att få med dessa aspekter för att inte suboptimera produktionen ur klimatsynpunkt.  </a:t>
            </a:r>
          </a:p>
          <a:p>
            <a:pPr eaLnBrk="1" hangingPunct="1">
              <a:defRPr/>
            </a:pPr>
            <a:endParaRPr lang="sv-SE" dirty="0"/>
          </a:p>
          <a:p>
            <a:pPr eaLnBrk="1" hangingPunct="1">
              <a:defRPr/>
            </a:pPr>
            <a:r>
              <a:rPr lang="sv-SE" dirty="0"/>
              <a:t>Vad innebär ”</a:t>
            </a:r>
            <a:r>
              <a:rPr lang="sv-SE" dirty="0" err="1"/>
              <a:t>livscykeltänket</a:t>
            </a:r>
            <a:r>
              <a:rPr lang="sv-SE" dirty="0"/>
              <a:t>”?</a:t>
            </a:r>
          </a:p>
          <a:p>
            <a:pPr marL="228600" indent="-228600" eaLnBrk="1" hangingPunct="1">
              <a:buFontTx/>
              <a:buAutoNum type="arabicPeriod"/>
              <a:defRPr/>
            </a:pPr>
            <a:r>
              <a:rPr lang="sv-SE" dirty="0"/>
              <a:t>Att man ofta uttrycker miljöpåverkan per enhet nyttighet, t ex kg CO2e/kg produkt. På så sätt kan man jämföra olika alternativ och se vad som ger minst miljöpåverkan. </a:t>
            </a:r>
          </a:p>
          <a:p>
            <a:pPr marL="228600" indent="-228600" eaLnBrk="1" hangingPunct="1">
              <a:buFontTx/>
              <a:buAutoNum type="arabicPeriod"/>
              <a:defRPr/>
            </a:pPr>
            <a:r>
              <a:rPr lang="sv-SE" dirty="0"/>
              <a:t>Resultaten ger information om hur stor miljöpåverkan varit. Det innebär att man uttrycker sig i termer av ”utsläpp per kg produkt” eller ”de totala utsläppen var x kg…”. Man pratar inte om produktens innehåll av koldioxidekvivalenter eller att det gått åt x kg koldioxidekvivalenter för att framställa en produkt. </a:t>
            </a:r>
          </a:p>
          <a:p>
            <a:pPr marL="228600" indent="-228600" eaLnBrk="1" hangingPunct="1">
              <a:buFontTx/>
              <a:buAutoNum type="arabicPeriod"/>
              <a:defRPr/>
            </a:pPr>
            <a:endParaRPr lang="sv-SE" dirty="0"/>
          </a:p>
          <a:p>
            <a:pPr eaLnBrk="1" hangingPunct="1">
              <a:defRPr/>
            </a:pPr>
            <a:endParaRPr lang="sv-SE" dirty="0"/>
          </a:p>
        </p:txBody>
      </p:sp>
      <p:sp>
        <p:nvSpPr>
          <p:cNvPr id="4506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18B7A77-05B5-43EC-A5F5-4790B948B7F9}" type="slidenum">
              <a:rPr kumimoji="0" lang="sv-SE"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87416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dirty="0"/>
          </a:p>
          <a:p>
            <a:pPr eaLnBrk="1" hangingPunct="1">
              <a:spcBef>
                <a:spcPct val="0"/>
              </a:spcBef>
            </a:pPr>
            <a:r>
              <a:rPr lang="sv-SE" dirty="0"/>
              <a:t>Olika växthusgaser har olika stor inverkan på klimatet. Man brukar därför ange utsläppen i kg koldioxidekvivalenter för att de olika växthusgaserna ska kunna jämföras med varandra och för att man ska kunna uttrycka växthusgasernas potentiella klimatpåverkan. ”kg CO2-e” är en gemensam enhet för olika växthusgaser. Detta kan jämföras med att man måste känna till aktuell växlingskurs för att kunna räkna ut det sammanlagda värdet av t ex 1 US dollar, 1 euro och 1 yen, det räcker inte med att säga att man har ”tre pengar”. </a:t>
            </a:r>
          </a:p>
          <a:p>
            <a:pPr eaLnBrk="1" hangingPunct="1">
              <a:spcBef>
                <a:spcPct val="0"/>
              </a:spcBef>
            </a:pPr>
            <a:endParaRPr lang="sv-SE" dirty="0"/>
          </a:p>
          <a:p>
            <a:pPr eaLnBrk="1" hangingPunct="1">
              <a:spcBef>
                <a:spcPct val="0"/>
              </a:spcBef>
            </a:pPr>
            <a:r>
              <a:rPr lang="sv-SE" dirty="0"/>
              <a:t>1 kg koldioxid motsvara 1 kg koldioxidekvivalenter. </a:t>
            </a:r>
          </a:p>
          <a:p>
            <a:pPr eaLnBrk="1" hangingPunct="1">
              <a:spcBef>
                <a:spcPct val="0"/>
              </a:spcBef>
            </a:pPr>
            <a:r>
              <a:rPr lang="sv-SE" dirty="0"/>
              <a:t>Metan är en kraftigare växthusgas än vad koldioxid är. 1 kg metan ger samma potentiella klimatpåverkan som 28 kg koldioxid. 1 kg metan motsvarar därför 28 kg koldioxidekvivalenter.</a:t>
            </a:r>
          </a:p>
          <a:p>
            <a:pPr eaLnBrk="1" hangingPunct="1">
              <a:spcBef>
                <a:spcPct val="0"/>
              </a:spcBef>
            </a:pPr>
            <a:r>
              <a:rPr lang="sv-SE" dirty="0"/>
              <a:t>Lustgas är en ännu kraftigare växthusgas. 1 kg lustgas motsvarar 265 kg koldioxidekvivalenter.</a:t>
            </a:r>
          </a:p>
        </p:txBody>
      </p:sp>
      <p:sp>
        <p:nvSpPr>
          <p:cNvPr id="4301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73C2FE-C56E-467B-88A4-2795BDD914A0}" type="slidenum">
              <a:rPr kumimoji="0" lang="sv-SE"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13814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dirty="0">
                <a:solidFill>
                  <a:srgbClr val="00B050"/>
                </a:solidFill>
              </a:rPr>
              <a:t>År 2023 var växthusgasutsläppen i Sverige 44,4 miljoner ton CO2-ekv. Detta avser utsläpp som skett i Sverige, hänsyn har då inte tagits till import och export av varor och tjänster. Utrikes</a:t>
            </a:r>
            <a:r>
              <a:rPr lang="sv-SE" baseline="0" dirty="0">
                <a:solidFill>
                  <a:srgbClr val="00B050"/>
                </a:solidFill>
              </a:rPr>
              <a:t> transporter ingår inte heller. </a:t>
            </a:r>
            <a:r>
              <a:rPr lang="sv-SE" dirty="0">
                <a:solidFill>
                  <a:srgbClr val="00B050"/>
                </a:solidFill>
              </a:rPr>
              <a:t>Utsläppen inom Sverige</a:t>
            </a:r>
            <a:r>
              <a:rPr lang="sv-SE" baseline="0" dirty="0">
                <a:solidFill>
                  <a:srgbClr val="00B050"/>
                </a:solidFill>
              </a:rPr>
              <a:t> </a:t>
            </a:r>
            <a:r>
              <a:rPr lang="sv-SE" dirty="0">
                <a:solidFill>
                  <a:srgbClr val="00B050"/>
                </a:solidFill>
              </a:rPr>
              <a:t>har successivt minskat, i början av 1990-talet låg utsläppen på drygt 70 miljoner ton  CO2-ekv.</a:t>
            </a:r>
          </a:p>
          <a:p>
            <a:pPr eaLnBrk="1" hangingPunct="1">
              <a:spcBef>
                <a:spcPct val="0"/>
              </a:spcBef>
            </a:pPr>
            <a:r>
              <a:rPr lang="sv-SE" dirty="0">
                <a:solidFill>
                  <a:srgbClr val="00B050"/>
                </a:solidFill>
              </a:rPr>
              <a:t>Koldioxid utgör det mesta av dessa utsläpp. Största posterna är transporter och</a:t>
            </a:r>
            <a:r>
              <a:rPr lang="sv-SE" baseline="0" dirty="0">
                <a:solidFill>
                  <a:srgbClr val="00B050"/>
                </a:solidFill>
              </a:rPr>
              <a:t> </a:t>
            </a:r>
            <a:r>
              <a:rPr lang="sv-SE" dirty="0">
                <a:solidFill>
                  <a:srgbClr val="00B050"/>
                </a:solidFill>
              </a:rPr>
              <a:t>industriprocesser. </a:t>
            </a:r>
          </a:p>
          <a:p>
            <a:pPr eaLnBrk="1" hangingPunct="1">
              <a:spcBef>
                <a:spcPct val="0"/>
              </a:spcBef>
            </a:pPr>
            <a:r>
              <a:rPr lang="sv-SE" dirty="0">
                <a:solidFill>
                  <a:srgbClr val="00B050"/>
                </a:solidFill>
              </a:rPr>
              <a:t>Jordbruket bidrar med 14 % av utsläppen som sker i Sverige (exkl. drivmedel och transporter). </a:t>
            </a:r>
          </a:p>
          <a:p>
            <a:pPr eaLnBrk="1" hangingPunct="1">
              <a:spcBef>
                <a:spcPct val="0"/>
              </a:spcBef>
            </a:pPr>
            <a:endParaRPr lang="sv-SE" dirty="0"/>
          </a:p>
          <a:p>
            <a:pPr eaLnBrk="1" hangingPunct="1">
              <a:spcBef>
                <a:spcPct val="0"/>
              </a:spcBef>
            </a:pPr>
            <a:endParaRPr lang="sv-SE" dirty="0">
              <a:solidFill>
                <a:srgbClr val="92D050"/>
              </a:solidFill>
            </a:endParaRPr>
          </a:p>
          <a:p>
            <a:pPr eaLnBrk="1" hangingPunct="1">
              <a:spcBef>
                <a:spcPct val="0"/>
              </a:spcBef>
            </a:pPr>
            <a:endParaRPr lang="sv-SE" dirty="0">
              <a:solidFill>
                <a:srgbClr val="92D050"/>
              </a:solidFill>
            </a:endParaRP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20979E-8440-4B44-81BC-929554163003}" type="slidenum">
              <a:rPr kumimoji="0" lang="sv-SE"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51471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0" dirty="0"/>
              <a:t>De konsumtionsbaserade utsläppen har minskat med 27% sedan 20008. I dessa utsläpp räknas både inhemska och utrikes utsläpp som sker </a:t>
            </a:r>
            <a:r>
              <a:rPr lang="sv-SE" b="0" dirty="0" err="1"/>
              <a:t>pga</a:t>
            </a:r>
            <a:r>
              <a:rPr lang="sv-SE" b="0" dirty="0"/>
              <a:t> konsumtion. </a:t>
            </a:r>
          </a:p>
        </p:txBody>
      </p:sp>
      <p:sp>
        <p:nvSpPr>
          <p:cNvPr id="4" name="Platshållare för bild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DF0C67-8430-40D0-9325-E409EA4BAF17}" type="slidenum">
              <a:rPr kumimoji="0" lang="sv-SE"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00864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0" i="0" u="none" strike="noStrike" kern="1200" dirty="0">
                <a:solidFill>
                  <a:schemeClr val="tx1"/>
                </a:solidFill>
                <a:effectLst/>
                <a:latin typeface="+mn-lt"/>
                <a:ea typeface="+mn-ea"/>
                <a:cs typeface="+mn-cs"/>
              </a:rPr>
              <a:t>Sveriges jordbrukssektor är den största enskilda källan till utsläpp av växthusgaserna lustgas (N</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O) och metan (CH</a:t>
            </a:r>
            <a:r>
              <a:rPr lang="sv-SE" sz="1200" b="0" i="0" u="none" strike="noStrike" kern="1200" baseline="-25000" dirty="0">
                <a:solidFill>
                  <a:schemeClr val="tx1"/>
                </a:solidFill>
                <a:effectLst/>
                <a:latin typeface="+mn-lt"/>
                <a:ea typeface="+mn-ea"/>
                <a:cs typeface="+mn-cs"/>
              </a:rPr>
              <a:t>4</a:t>
            </a:r>
            <a:r>
              <a:rPr lang="sv-SE" sz="1200" b="0" i="0" u="none" strike="noStrike" kern="1200" dirty="0">
                <a:solidFill>
                  <a:schemeClr val="tx1"/>
                </a:solidFill>
                <a:effectLst/>
                <a:latin typeface="+mn-lt"/>
                <a:ea typeface="+mn-ea"/>
                <a:cs typeface="+mn-cs"/>
              </a:rPr>
              <a:t>). Båda är kraftigare än CO</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 på kort sikt men CH</a:t>
            </a:r>
            <a:r>
              <a:rPr lang="sv-SE" sz="1200" b="0" i="0" u="none" strike="noStrike" kern="1200" baseline="-25000" dirty="0">
                <a:solidFill>
                  <a:schemeClr val="tx1"/>
                </a:solidFill>
                <a:effectLst/>
                <a:latin typeface="+mn-lt"/>
                <a:ea typeface="+mn-ea"/>
                <a:cs typeface="+mn-cs"/>
              </a:rPr>
              <a:t>4</a:t>
            </a:r>
            <a:r>
              <a:rPr lang="sv-SE" sz="1200" b="0" i="0" u="none" strike="noStrike" kern="1200" dirty="0">
                <a:solidFill>
                  <a:schemeClr val="tx1"/>
                </a:solidFill>
                <a:effectLst/>
                <a:latin typeface="+mn-lt"/>
                <a:ea typeface="+mn-ea"/>
                <a:cs typeface="+mn-cs"/>
              </a:rPr>
              <a:t> bryts ner snabbare än N</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O i atmosfären. </a:t>
            </a:r>
          </a:p>
          <a:p>
            <a:r>
              <a:rPr lang="sv-SE" sz="1200" b="0" i="0" u="none" strike="noStrike" kern="1200" dirty="0">
                <a:solidFill>
                  <a:schemeClr val="tx1"/>
                </a:solidFill>
                <a:effectLst/>
                <a:latin typeface="+mn-lt"/>
                <a:ea typeface="+mn-ea"/>
                <a:cs typeface="+mn-cs"/>
              </a:rPr>
              <a:t>Från jordbrukssektorn redovisas utsläpp av följande källor:</a:t>
            </a:r>
          </a:p>
          <a:p>
            <a:r>
              <a:rPr lang="sv-SE" sz="1200" b="0" i="0" u="none" strike="noStrike" kern="1200" dirty="0">
                <a:solidFill>
                  <a:schemeClr val="tx1"/>
                </a:solidFill>
                <a:effectLst/>
                <a:latin typeface="+mn-lt"/>
                <a:ea typeface="+mn-ea"/>
                <a:cs typeface="+mn-cs"/>
              </a:rPr>
              <a:t>* Metan från djurens fodersmältning</a:t>
            </a:r>
          </a:p>
          <a:p>
            <a:r>
              <a:rPr lang="sv-SE" sz="1200" b="0" i="0" u="none" strike="noStrike" kern="1200" dirty="0">
                <a:solidFill>
                  <a:schemeClr val="tx1"/>
                </a:solidFill>
                <a:effectLst/>
                <a:latin typeface="+mn-lt"/>
                <a:ea typeface="+mn-ea"/>
                <a:cs typeface="+mn-cs"/>
              </a:rPr>
              <a:t>* Metan och lustgas från stallgödsellagring</a:t>
            </a:r>
          </a:p>
          <a:p>
            <a:r>
              <a:rPr lang="sv-SE" sz="1200" b="0" i="0" u="none" strike="noStrike" kern="1200" dirty="0">
                <a:solidFill>
                  <a:schemeClr val="tx1"/>
                </a:solidFill>
                <a:effectLst/>
                <a:latin typeface="+mn-lt"/>
                <a:ea typeface="+mn-ea"/>
                <a:cs typeface="+mn-cs"/>
              </a:rPr>
              <a:t>* Lustgas och koldioxid från jordbruksmark</a:t>
            </a:r>
          </a:p>
          <a:p>
            <a:pPr eaLnBrk="1" hangingPunct="1">
              <a:spcBef>
                <a:spcPct val="0"/>
              </a:spcBef>
            </a:pPr>
            <a:endParaRPr lang="sv-SE" dirty="0"/>
          </a:p>
          <a:p>
            <a:pPr eaLnBrk="1" hangingPunct="1">
              <a:spcBef>
                <a:spcPct val="0"/>
              </a:spcBef>
            </a:pPr>
            <a:r>
              <a:rPr lang="sv-SE" dirty="0"/>
              <a:t>Vill du läsa mer: </a:t>
            </a:r>
            <a:r>
              <a:rPr lang="sv-SE" dirty="0">
                <a:hlinkClick r:id="rId3"/>
              </a:rPr>
              <a:t>Jordbruk, utsläpp av växthusgaser (naturvardsverket.se)</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20979E-8440-4B44-81BC-929554163003}" type="slidenum">
              <a:rPr kumimoji="0" lang="sv-SE"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56496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Graf över hur växthusgasutsläppen kan se ut på en växtodlingsgård</a:t>
            </a:r>
          </a:p>
        </p:txBody>
      </p:sp>
      <p:sp>
        <p:nvSpPr>
          <p:cNvPr id="4" name="Platshållare för bildnummer 3"/>
          <p:cNvSpPr>
            <a:spLocks noGrp="1"/>
          </p:cNvSpPr>
          <p:nvPr>
            <p:ph type="sldNum" sz="quarter" idx="5"/>
          </p:nvPr>
        </p:nvSpPr>
        <p:spPr/>
        <p:txBody>
          <a:bodyPr/>
          <a:lstStyle/>
          <a:p>
            <a:fld id="{22521FCE-6D72-4AB3-8E96-3BFB2CB19148}" type="slidenum">
              <a:rPr lang="sv-SE" smtClean="0"/>
              <a:t>10</a:t>
            </a:fld>
            <a:endParaRPr lang="sv-SE"/>
          </a:p>
        </p:txBody>
      </p:sp>
    </p:spTree>
    <p:extLst>
      <p:ext uri="{BB962C8B-B14F-4D97-AF65-F5344CB8AC3E}">
        <p14:creationId xmlns:p14="http://schemas.microsoft.com/office/powerpoint/2010/main" val="517883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I denna tabellen kan du se nyckeltal för kväve i olika alternativ för samma gård framtagna av Greppa Näringen. Kvävet är väldigt centralt i hur stor klimatpåverkan blir från en växtodlingsgård och därför har vi valt att lyfta fram det här. Du kan också se gårdens totala klimatavtryck. Vill du läsa mer titta under modulunderlaget på Greppas hemsida. </a:t>
            </a:r>
          </a:p>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11</a:t>
            </a:fld>
            <a:endParaRPr lang="sv-SE"/>
          </a:p>
        </p:txBody>
      </p:sp>
    </p:spTree>
    <p:extLst>
      <p:ext uri="{BB962C8B-B14F-4D97-AF65-F5344CB8AC3E}">
        <p14:creationId xmlns:p14="http://schemas.microsoft.com/office/powerpoint/2010/main" val="3773896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Lustgasbildning och lustgasavgång från mark påverkas</a:t>
            </a:r>
            <a:r>
              <a:rPr lang="sv-SE" baseline="0" dirty="0"/>
              <a:t> av:</a:t>
            </a:r>
          </a:p>
          <a:p>
            <a:pPr marL="171450" indent="-171450">
              <a:buFont typeface="Arial" panose="020B0604020202020204" pitchFamily="34" charset="0"/>
              <a:buChar char="•"/>
            </a:pPr>
            <a:r>
              <a:rPr lang="sv-SE" baseline="0" dirty="0"/>
              <a:t>Markens egenskaper</a:t>
            </a:r>
          </a:p>
          <a:p>
            <a:pPr marL="171450" indent="-171450">
              <a:buFont typeface="Arial" panose="020B0604020202020204" pitchFamily="34" charset="0"/>
              <a:buChar char="•"/>
            </a:pPr>
            <a:r>
              <a:rPr lang="sv-SE" baseline="0" dirty="0"/>
              <a:t>Väder</a:t>
            </a:r>
          </a:p>
          <a:p>
            <a:pPr marL="171450" indent="-171450">
              <a:buFont typeface="Arial" panose="020B0604020202020204" pitchFamily="34" charset="0"/>
              <a:buChar char="•"/>
            </a:pPr>
            <a:r>
              <a:rPr lang="sv-SE" baseline="0" dirty="0"/>
              <a:t>Gödselns egenskaper</a:t>
            </a:r>
          </a:p>
          <a:p>
            <a:pPr marL="171450" indent="-171450">
              <a:buFont typeface="Arial" panose="020B0604020202020204" pitchFamily="34" charset="0"/>
              <a:buChar char="•"/>
            </a:pPr>
            <a:r>
              <a:rPr lang="sv-SE" baseline="0" dirty="0"/>
              <a:t>Hur gödseln sprids</a:t>
            </a:r>
          </a:p>
          <a:p>
            <a:pPr marL="171450" indent="-171450">
              <a:buFont typeface="Arial" panose="020B0604020202020204" pitchFamily="34" charset="0"/>
              <a:buChar char="•"/>
            </a:pPr>
            <a:r>
              <a:rPr lang="sv-SE" baseline="0" dirty="0"/>
              <a:t>Hur mycket restkväve som finns kvar när det inte växer någon gröda</a:t>
            </a:r>
            <a:endParaRPr lang="sv-SE" dirty="0"/>
          </a:p>
        </p:txBody>
      </p:sp>
      <p:sp>
        <p:nvSpPr>
          <p:cNvPr id="4" name="Platshållare för bildnummer 3"/>
          <p:cNvSpPr>
            <a:spLocks noGrp="1"/>
          </p:cNvSpPr>
          <p:nvPr>
            <p:ph type="sldNum" sz="quarter" idx="10"/>
          </p:nvPr>
        </p:nvSpPr>
        <p:spPr/>
        <p:txBody>
          <a:bodyPr/>
          <a:lstStyle/>
          <a:p>
            <a:pPr>
              <a:defRPr/>
            </a:pPr>
            <a:fld id="{E38F0204-821E-4360-9C64-97CCF275CCD4}" type="slidenum">
              <a:rPr lang="sv-SE" smtClean="0"/>
              <a:pPr>
                <a:defRPr/>
              </a:pPr>
              <a:t>12</a:t>
            </a:fld>
            <a:endParaRPr lang="sv-SE"/>
          </a:p>
        </p:txBody>
      </p:sp>
    </p:spTree>
    <p:extLst>
      <p:ext uri="{BB962C8B-B14F-4D97-AF65-F5344CB8AC3E}">
        <p14:creationId xmlns:p14="http://schemas.microsoft.com/office/powerpoint/2010/main" val="338849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387554-6376-E286-2391-78C43984D4DD}"/>
              </a:ext>
            </a:extLst>
          </p:cNvPr>
          <p:cNvSpPr>
            <a:spLocks noGrp="1"/>
          </p:cNvSpPr>
          <p:nvPr>
            <p:ph type="ctrTitle"/>
          </p:nvPr>
        </p:nvSpPr>
        <p:spPr>
          <a:xfrm>
            <a:off x="979055" y="1707501"/>
            <a:ext cx="10437693" cy="1802461"/>
          </a:xfrm>
        </p:spPr>
        <p:txBody>
          <a:bodyPr anchor="b"/>
          <a:lstStyle>
            <a:lvl1pPr algn="r">
              <a:defRPr sz="4800"/>
            </a:lvl1pPr>
          </a:lstStyle>
          <a:p>
            <a:r>
              <a:rPr lang="sv-SE"/>
              <a:t>Klicka här för att ändra mall för rubrikformat</a:t>
            </a:r>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p:nvPr>
        </p:nvSpPr>
        <p:spPr>
          <a:xfrm>
            <a:off x="979055" y="3602038"/>
            <a:ext cx="10437693" cy="731520"/>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7" name="Bildobjekt 6" descr="Logotyp för Greppa näringen.">
            <a:extLst>
              <a:ext uri="{FF2B5EF4-FFF2-40B4-BE49-F238E27FC236}">
                <a16:creationId xmlns:a16="http://schemas.microsoft.com/office/drawing/2014/main" id="{420DE591-E3C9-0C08-8A68-3C1CCCF6EB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090" y="275881"/>
            <a:ext cx="2304000" cy="1216323"/>
          </a:xfrm>
          <a:prstGeom prst="rect">
            <a:avLst/>
          </a:prstGeom>
        </p:spPr>
      </p:pic>
      <p:pic>
        <p:nvPicPr>
          <p:cNvPr id="8" name="Bildobjekt 7">
            <a:extLst>
              <a:ext uri="{FF2B5EF4-FFF2-40B4-BE49-F238E27FC236}">
                <a16:creationId xmlns:a16="http://schemas.microsoft.com/office/drawing/2014/main" id="{F464A6BB-4929-D2E4-4FE8-A4F96B8305F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55" y="4490616"/>
            <a:ext cx="8641833" cy="2186384"/>
          </a:xfrm>
          <a:prstGeom prst="rect">
            <a:avLst/>
          </a:prstGeom>
        </p:spPr>
      </p:pic>
    </p:spTree>
    <p:extLst>
      <p:ext uri="{BB962C8B-B14F-4D97-AF65-F5344CB8AC3E}">
        <p14:creationId xmlns:p14="http://schemas.microsoft.com/office/powerpoint/2010/main" val="3900174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vå delar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71D726-55FD-3FFB-9B60-50A95CAC443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2823048-C398-013F-8C70-B0EA42FE3CDA}"/>
              </a:ext>
            </a:extLst>
          </p:cNvPr>
          <p:cNvSpPr>
            <a:spLocks noGrp="1"/>
          </p:cNvSpPr>
          <p:nvPr>
            <p:ph sz="half" idx="1"/>
          </p:nvPr>
        </p:nvSpPr>
        <p:spPr>
          <a:xfrm>
            <a:off x="1161298" y="1685573"/>
            <a:ext cx="4801984" cy="434670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001A52A-9F57-8BEF-9996-A3B1C57A46CA}"/>
              </a:ext>
            </a:extLst>
          </p:cNvPr>
          <p:cNvSpPr>
            <a:spLocks noGrp="1"/>
          </p:cNvSpPr>
          <p:nvPr>
            <p:ph sz="half" idx="2"/>
          </p:nvPr>
        </p:nvSpPr>
        <p:spPr>
          <a:xfrm>
            <a:off x="6228718" y="1685572"/>
            <a:ext cx="4801984" cy="4345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12AA72F-C433-4386-F24B-23343294B3F7}"/>
              </a:ext>
            </a:extLst>
          </p:cNvPr>
          <p:cNvSpPr>
            <a:spLocks noGrp="1"/>
          </p:cNvSpPr>
          <p:nvPr>
            <p:ph type="dt" sz="half" idx="10"/>
          </p:nvPr>
        </p:nvSpPr>
        <p:spPr/>
        <p:txBody>
          <a:bodyPr/>
          <a:lstStyle/>
          <a:p>
            <a:fld id="{731F3771-96DE-49D1-99EF-87D428D19DAC}" type="datetime1">
              <a:rPr lang="sv-SE" smtClean="0"/>
              <a:t>2025-01-09</a:t>
            </a:fld>
            <a:endParaRPr lang="sv-SE"/>
          </a:p>
        </p:txBody>
      </p:sp>
      <p:sp>
        <p:nvSpPr>
          <p:cNvPr id="6" name="Platshållare för sidfot 5">
            <a:extLst>
              <a:ext uri="{FF2B5EF4-FFF2-40B4-BE49-F238E27FC236}">
                <a16:creationId xmlns:a16="http://schemas.microsoft.com/office/drawing/2014/main" id="{F0CB1480-C8A1-B4DD-EC39-7890DD21292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D8DF27C-69E8-092E-4596-17C1501F2208}"/>
              </a:ext>
            </a:extLst>
          </p:cNvPr>
          <p:cNvSpPr>
            <a:spLocks noGrp="1"/>
          </p:cNvSpPr>
          <p:nvPr>
            <p:ph type="sldNum" sz="quarter" idx="12"/>
          </p:nvPr>
        </p:nvSpPr>
        <p:spPr/>
        <p:txBody>
          <a:bodyPr/>
          <a:lstStyle/>
          <a:p>
            <a:fld id="{0C6C2E17-B5FD-430B-833A-FE0538F4B074}" type="slidenum">
              <a:rPr lang="sv-SE" smtClean="0"/>
              <a:t>‹#›</a:t>
            </a:fld>
            <a:endParaRPr lang="sv-SE"/>
          </a:p>
        </p:txBody>
      </p:sp>
      <p:sp>
        <p:nvSpPr>
          <p:cNvPr id="8" name="Platshållare för bild 8" descr="Logotyp för företag.">
            <a:extLst>
              <a:ext uri="{FF2B5EF4-FFF2-40B4-BE49-F238E27FC236}">
                <a16:creationId xmlns:a16="http://schemas.microsoft.com/office/drawing/2014/main" id="{62558C9C-1371-C34D-5D71-1634685BC201}"/>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Tree>
    <p:extLst>
      <p:ext uri="{BB962C8B-B14F-4D97-AF65-F5344CB8AC3E}">
        <p14:creationId xmlns:p14="http://schemas.microsoft.com/office/powerpoint/2010/main" val="3222631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Jämförelse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A6A86F-35F8-BA25-0F2A-3B65345E8F57}"/>
              </a:ext>
            </a:extLst>
          </p:cNvPr>
          <p:cNvSpPr>
            <a:spLocks noGrp="1"/>
          </p:cNvSpPr>
          <p:nvPr>
            <p:ph type="title"/>
          </p:nvPr>
        </p:nvSpPr>
        <p:spPr>
          <a:xfrm>
            <a:off x="1518607" y="306169"/>
            <a:ext cx="9512097" cy="952166"/>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799C54B-8D11-06A3-52C9-669DE0AD0085}"/>
              </a:ext>
            </a:extLst>
          </p:cNvPr>
          <p:cNvSpPr>
            <a:spLocks noGrp="1"/>
          </p:cNvSpPr>
          <p:nvPr>
            <p:ph type="body" idx="1"/>
          </p:nvPr>
        </p:nvSpPr>
        <p:spPr>
          <a:xfrm>
            <a:off x="1161299" y="1685575"/>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CABDBAF1-4180-F46B-534D-27F0093B4C32}"/>
              </a:ext>
            </a:extLst>
          </p:cNvPr>
          <p:cNvSpPr>
            <a:spLocks noGrp="1"/>
          </p:cNvSpPr>
          <p:nvPr>
            <p:ph sz="half" idx="2"/>
          </p:nvPr>
        </p:nvSpPr>
        <p:spPr>
          <a:xfrm>
            <a:off x="1161296" y="2568925"/>
            <a:ext cx="4633153" cy="34632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4BA6723-1C8E-531B-3AB9-A7B029AA6D92}"/>
              </a:ext>
            </a:extLst>
          </p:cNvPr>
          <p:cNvSpPr>
            <a:spLocks noGrp="1"/>
          </p:cNvSpPr>
          <p:nvPr>
            <p:ph type="body" sz="quarter" idx="3"/>
          </p:nvPr>
        </p:nvSpPr>
        <p:spPr>
          <a:xfrm>
            <a:off x="6397550" y="1685574"/>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0D5AB683-BF5A-3745-8863-D6425356597B}"/>
              </a:ext>
            </a:extLst>
          </p:cNvPr>
          <p:cNvSpPr>
            <a:spLocks noGrp="1"/>
          </p:cNvSpPr>
          <p:nvPr>
            <p:ph sz="quarter" idx="4"/>
          </p:nvPr>
        </p:nvSpPr>
        <p:spPr>
          <a:xfrm>
            <a:off x="6397549" y="2568924"/>
            <a:ext cx="4633154" cy="34632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6F06C60-B6E1-9E56-E552-8139A7BE8B6D}"/>
              </a:ext>
            </a:extLst>
          </p:cNvPr>
          <p:cNvSpPr>
            <a:spLocks noGrp="1"/>
          </p:cNvSpPr>
          <p:nvPr>
            <p:ph type="dt" sz="half" idx="10"/>
          </p:nvPr>
        </p:nvSpPr>
        <p:spPr/>
        <p:txBody>
          <a:bodyPr/>
          <a:lstStyle/>
          <a:p>
            <a:fld id="{346140C6-85AA-435D-9E5D-ADB3DEA45407}" type="datetime1">
              <a:rPr lang="sv-SE" smtClean="0"/>
              <a:t>2025-01-09</a:t>
            </a:fld>
            <a:endParaRPr lang="sv-SE"/>
          </a:p>
        </p:txBody>
      </p:sp>
      <p:sp>
        <p:nvSpPr>
          <p:cNvPr id="8" name="Platshållare för sidfot 7">
            <a:extLst>
              <a:ext uri="{FF2B5EF4-FFF2-40B4-BE49-F238E27FC236}">
                <a16:creationId xmlns:a16="http://schemas.microsoft.com/office/drawing/2014/main" id="{D5470F4A-8479-BFDF-765C-3F3F6CDCA5B4}"/>
              </a:ext>
            </a:extLst>
          </p:cNvPr>
          <p:cNvSpPr>
            <a:spLocks noGrp="1"/>
          </p:cNvSpPr>
          <p:nvPr>
            <p:ph type="ftr" sz="quarter" idx="11"/>
          </p:nvPr>
        </p:nvSpPr>
        <p:spPr/>
        <p:txBody>
          <a:bodyPr/>
          <a:lstStyle/>
          <a:p>
            <a:endParaRPr lang="sv-SE"/>
          </a:p>
        </p:txBody>
      </p:sp>
      <p:sp>
        <p:nvSpPr>
          <p:cNvPr id="10" name="Platshållare för bild 8" descr="Logotyp för företag.">
            <a:extLst>
              <a:ext uri="{FF2B5EF4-FFF2-40B4-BE49-F238E27FC236}">
                <a16:creationId xmlns:a16="http://schemas.microsoft.com/office/drawing/2014/main" id="{DCC2FA0E-72F7-7ED1-43D2-1DDB32175958}"/>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9" name="Platshållare för bildnummer 8">
            <a:extLst>
              <a:ext uri="{FF2B5EF4-FFF2-40B4-BE49-F238E27FC236}">
                <a16:creationId xmlns:a16="http://schemas.microsoft.com/office/drawing/2014/main" id="{73E94FDB-CEC1-70CD-D18C-9CA38516640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2755380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ndast rubrik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873B10-AE5F-78EE-062F-938A169B8F9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917EB58-9A62-6A30-F058-2D6D90583D16}"/>
              </a:ext>
            </a:extLst>
          </p:cNvPr>
          <p:cNvSpPr>
            <a:spLocks noGrp="1"/>
          </p:cNvSpPr>
          <p:nvPr>
            <p:ph type="dt" sz="half" idx="10"/>
          </p:nvPr>
        </p:nvSpPr>
        <p:spPr/>
        <p:txBody>
          <a:bodyPr/>
          <a:lstStyle/>
          <a:p>
            <a:fld id="{4DF9C072-ECB3-4DFF-BA81-1DD62F8619C9}" type="datetime1">
              <a:rPr lang="sv-SE" smtClean="0"/>
              <a:t>2025-01-09</a:t>
            </a:fld>
            <a:endParaRPr lang="sv-SE"/>
          </a:p>
        </p:txBody>
      </p:sp>
      <p:sp>
        <p:nvSpPr>
          <p:cNvPr id="4" name="Platshållare för sidfot 3">
            <a:extLst>
              <a:ext uri="{FF2B5EF4-FFF2-40B4-BE49-F238E27FC236}">
                <a16:creationId xmlns:a16="http://schemas.microsoft.com/office/drawing/2014/main" id="{17C5D120-4209-BEE4-4945-A8F630AB37AC}"/>
              </a:ext>
            </a:extLst>
          </p:cNvPr>
          <p:cNvSpPr>
            <a:spLocks noGrp="1"/>
          </p:cNvSpPr>
          <p:nvPr>
            <p:ph type="ftr" sz="quarter" idx="11"/>
          </p:nvPr>
        </p:nvSpPr>
        <p:spPr/>
        <p:txBody>
          <a:bodyPr/>
          <a:lstStyle/>
          <a:p>
            <a:endParaRPr lang="sv-SE"/>
          </a:p>
        </p:txBody>
      </p:sp>
      <p:sp>
        <p:nvSpPr>
          <p:cNvPr id="6" name="Platshållare för bild 8" descr="Logotyp för företag.">
            <a:extLst>
              <a:ext uri="{FF2B5EF4-FFF2-40B4-BE49-F238E27FC236}">
                <a16:creationId xmlns:a16="http://schemas.microsoft.com/office/drawing/2014/main" id="{2F4D44AD-5716-126F-F008-A89106DED3C2}"/>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5" name="Platshållare för bildnummer 4">
            <a:extLst>
              <a:ext uri="{FF2B5EF4-FFF2-40B4-BE49-F238E27FC236}">
                <a16:creationId xmlns:a16="http://schemas.microsoft.com/office/drawing/2014/main" id="{A0C596B7-FFF1-38E8-DCC1-483E4CDD0A8A}"/>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3299356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4735E5-D73D-9237-EF8B-20A104105349}"/>
              </a:ext>
            </a:extLst>
          </p:cNvPr>
          <p:cNvSpPr>
            <a:spLocks noGrp="1"/>
          </p:cNvSpPr>
          <p:nvPr>
            <p:ph type="title"/>
          </p:nvPr>
        </p:nvSpPr>
        <p:spPr>
          <a:xfrm>
            <a:off x="1518606" y="306169"/>
            <a:ext cx="9512097" cy="952166"/>
          </a:xfrm>
        </p:spPr>
        <p:txBody>
          <a:bodyPr anchor="b"/>
          <a:lstStyle>
            <a:lvl1pPr>
              <a:defRPr sz="3600"/>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35D8002E-A4A5-6CC5-BBB1-CC449A53E37C}"/>
              </a:ext>
            </a:extLst>
          </p:cNvPr>
          <p:cNvSpPr>
            <a:spLocks noGrp="1"/>
          </p:cNvSpPr>
          <p:nvPr>
            <p:ph type="body" sz="half" idx="2"/>
          </p:nvPr>
        </p:nvSpPr>
        <p:spPr>
          <a:xfrm>
            <a:off x="1161298" y="1685572"/>
            <a:ext cx="3623354" cy="4346703"/>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3" name="Platshållare för innehåll 2">
            <a:extLst>
              <a:ext uri="{FF2B5EF4-FFF2-40B4-BE49-F238E27FC236}">
                <a16:creationId xmlns:a16="http://schemas.microsoft.com/office/drawing/2014/main" id="{1CD79709-244B-EA28-A614-E7B0D252D9FB}"/>
              </a:ext>
            </a:extLst>
          </p:cNvPr>
          <p:cNvSpPr>
            <a:spLocks noGrp="1"/>
          </p:cNvSpPr>
          <p:nvPr>
            <p:ph idx="1"/>
          </p:nvPr>
        </p:nvSpPr>
        <p:spPr>
          <a:xfrm>
            <a:off x="5075274" y="1685572"/>
            <a:ext cx="5955428" cy="4345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453D6B27-3DC6-ECF1-AD69-6146622499BC}"/>
              </a:ext>
            </a:extLst>
          </p:cNvPr>
          <p:cNvSpPr>
            <a:spLocks noGrp="1"/>
          </p:cNvSpPr>
          <p:nvPr>
            <p:ph type="dt" sz="half" idx="10"/>
          </p:nvPr>
        </p:nvSpPr>
        <p:spPr/>
        <p:txBody>
          <a:bodyPr/>
          <a:lstStyle/>
          <a:p>
            <a:fld id="{373FD452-2A3A-4FC1-81DD-AD7ADBB8CF31}" type="datetime1">
              <a:rPr lang="sv-SE" smtClean="0"/>
              <a:t>2025-01-09</a:t>
            </a:fld>
            <a:endParaRPr lang="sv-SE"/>
          </a:p>
        </p:txBody>
      </p:sp>
      <p:sp>
        <p:nvSpPr>
          <p:cNvPr id="6" name="Platshållare för sidfot 5">
            <a:extLst>
              <a:ext uri="{FF2B5EF4-FFF2-40B4-BE49-F238E27FC236}">
                <a16:creationId xmlns:a16="http://schemas.microsoft.com/office/drawing/2014/main" id="{0FC0D1AF-0FD4-6176-8EC6-C4F3AA78DB77}"/>
              </a:ext>
            </a:extLst>
          </p:cNvPr>
          <p:cNvSpPr>
            <a:spLocks noGrp="1"/>
          </p:cNvSpPr>
          <p:nvPr>
            <p:ph type="ftr" sz="quarter" idx="11"/>
          </p:nvPr>
        </p:nvSpPr>
        <p:spPr/>
        <p:txBody>
          <a:bodyPr/>
          <a:lstStyle/>
          <a:p>
            <a:endParaRPr lang="sv-SE"/>
          </a:p>
        </p:txBody>
      </p:sp>
      <p:sp>
        <p:nvSpPr>
          <p:cNvPr id="8" name="Platshållare för bild 8" descr="Logotyp för företag.">
            <a:extLst>
              <a:ext uri="{FF2B5EF4-FFF2-40B4-BE49-F238E27FC236}">
                <a16:creationId xmlns:a16="http://schemas.microsoft.com/office/drawing/2014/main" id="{F42480F5-8056-E62E-E195-E801686EC0D2}"/>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7" name="Platshållare för bildnummer 6">
            <a:extLst>
              <a:ext uri="{FF2B5EF4-FFF2-40B4-BE49-F238E27FC236}">
                <a16:creationId xmlns:a16="http://schemas.microsoft.com/office/drawing/2014/main" id="{83535412-7635-C09D-A3E6-E234F2CDE61F}"/>
              </a:ext>
            </a:extLst>
          </p:cNvPr>
          <p:cNvSpPr>
            <a:spLocks noGrp="1"/>
          </p:cNvSpPr>
          <p:nvPr>
            <p:ph type="sldNum" sz="quarter" idx="12"/>
          </p:nvPr>
        </p:nvSpPr>
        <p:spPr/>
        <p:txBody>
          <a:bodyPr/>
          <a:lstStyle/>
          <a:p>
            <a:fld id="{0C6C2E17-B5FD-430B-833A-FE0538F4B074}" type="slidenum">
              <a:rPr lang="sv-SE" smtClean="0"/>
              <a:t>‹#›</a:t>
            </a:fld>
            <a:endParaRPr lang="sv-SE"/>
          </a:p>
        </p:txBody>
      </p:sp>
    </p:spTree>
    <p:extLst>
      <p:ext uri="{BB962C8B-B14F-4D97-AF65-F5344CB8AC3E}">
        <p14:creationId xmlns:p14="http://schemas.microsoft.com/office/powerpoint/2010/main" val="1822053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F5AD5D-E523-5340-D625-1831625CD87A}"/>
              </a:ext>
            </a:extLst>
          </p:cNvPr>
          <p:cNvSpPr>
            <a:spLocks noGrp="1"/>
          </p:cNvSpPr>
          <p:nvPr>
            <p:ph type="title"/>
          </p:nvPr>
        </p:nvSpPr>
        <p:spPr>
          <a:xfrm>
            <a:off x="1518606" y="306169"/>
            <a:ext cx="9512097" cy="952166"/>
          </a:xfrm>
        </p:spPr>
        <p:txBody>
          <a:bodyPr anchor="b"/>
          <a:lstStyle>
            <a:lvl1pPr>
              <a:defRPr sz="360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90CE40CC-D1A5-12C5-68D3-C420E192AD64}"/>
              </a:ext>
            </a:extLst>
          </p:cNvPr>
          <p:cNvSpPr>
            <a:spLocks noGrp="1"/>
          </p:cNvSpPr>
          <p:nvPr>
            <p:ph type="body" sz="half" idx="2"/>
          </p:nvPr>
        </p:nvSpPr>
        <p:spPr>
          <a:xfrm>
            <a:off x="1161297" y="1685572"/>
            <a:ext cx="3623354" cy="4346703"/>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3" name="Platshållare för bild 2">
            <a:extLst>
              <a:ext uri="{FF2B5EF4-FFF2-40B4-BE49-F238E27FC236}">
                <a16:creationId xmlns:a16="http://schemas.microsoft.com/office/drawing/2014/main" id="{CEC02E1D-82C1-B0E5-B7D7-50F18281D025}"/>
              </a:ext>
            </a:extLst>
          </p:cNvPr>
          <p:cNvSpPr>
            <a:spLocks noGrp="1"/>
          </p:cNvSpPr>
          <p:nvPr>
            <p:ph type="pic" idx="1"/>
          </p:nvPr>
        </p:nvSpPr>
        <p:spPr>
          <a:xfrm>
            <a:off x="5075274" y="1685572"/>
            <a:ext cx="5955428" cy="4345200"/>
          </a:xfrm>
        </p:spPr>
        <p:txBody>
          <a:bodyPr tIns="216000"/>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5" name="Platshållare för datum 4">
            <a:extLst>
              <a:ext uri="{FF2B5EF4-FFF2-40B4-BE49-F238E27FC236}">
                <a16:creationId xmlns:a16="http://schemas.microsoft.com/office/drawing/2014/main" id="{62BA7922-CF86-1B67-AA73-51ACB06965A6}"/>
              </a:ext>
            </a:extLst>
          </p:cNvPr>
          <p:cNvSpPr>
            <a:spLocks noGrp="1"/>
          </p:cNvSpPr>
          <p:nvPr>
            <p:ph type="dt" sz="half" idx="10"/>
          </p:nvPr>
        </p:nvSpPr>
        <p:spPr/>
        <p:txBody>
          <a:bodyPr/>
          <a:lstStyle/>
          <a:p>
            <a:fld id="{3BBB8BEC-4055-4213-BAEF-D3D28B25A1F9}" type="datetime1">
              <a:rPr lang="sv-SE" smtClean="0"/>
              <a:t>2025-01-09</a:t>
            </a:fld>
            <a:endParaRPr lang="sv-SE"/>
          </a:p>
        </p:txBody>
      </p:sp>
      <p:sp>
        <p:nvSpPr>
          <p:cNvPr id="6" name="Platshållare för sidfot 5">
            <a:extLst>
              <a:ext uri="{FF2B5EF4-FFF2-40B4-BE49-F238E27FC236}">
                <a16:creationId xmlns:a16="http://schemas.microsoft.com/office/drawing/2014/main" id="{302442E5-6859-DBE2-CB56-E86EEFA17108}"/>
              </a:ext>
            </a:extLst>
          </p:cNvPr>
          <p:cNvSpPr>
            <a:spLocks noGrp="1"/>
          </p:cNvSpPr>
          <p:nvPr>
            <p:ph type="ftr" sz="quarter" idx="11"/>
          </p:nvPr>
        </p:nvSpPr>
        <p:spPr/>
        <p:txBody>
          <a:bodyPr/>
          <a:lstStyle/>
          <a:p>
            <a:endParaRPr lang="sv-SE"/>
          </a:p>
        </p:txBody>
      </p:sp>
      <p:sp>
        <p:nvSpPr>
          <p:cNvPr id="8" name="Platshållare för bild 8" descr="Logotyp för företag.">
            <a:extLst>
              <a:ext uri="{FF2B5EF4-FFF2-40B4-BE49-F238E27FC236}">
                <a16:creationId xmlns:a16="http://schemas.microsoft.com/office/drawing/2014/main" id="{943EC80D-B273-83E2-0F10-860789BC0915}"/>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7" name="Platshållare för bildnummer 6">
            <a:extLst>
              <a:ext uri="{FF2B5EF4-FFF2-40B4-BE49-F238E27FC236}">
                <a16:creationId xmlns:a16="http://schemas.microsoft.com/office/drawing/2014/main" id="{159F10CB-B272-C906-7E5C-20EA8C5037DE}"/>
              </a:ext>
            </a:extLst>
          </p:cNvPr>
          <p:cNvSpPr>
            <a:spLocks noGrp="1"/>
          </p:cNvSpPr>
          <p:nvPr>
            <p:ph type="sldNum" sz="quarter" idx="12"/>
          </p:nvPr>
        </p:nvSpPr>
        <p:spPr/>
        <p:txBody>
          <a:bodyPr/>
          <a:lstStyle/>
          <a:p>
            <a:fld id="{0C6C2E17-B5FD-430B-833A-FE0538F4B074}" type="slidenum">
              <a:rPr lang="sv-SE" smtClean="0"/>
              <a:t>‹#›</a:t>
            </a:fld>
            <a:endParaRPr lang="sv-SE"/>
          </a:p>
        </p:txBody>
      </p:sp>
    </p:spTree>
    <p:extLst>
      <p:ext uri="{BB962C8B-B14F-4D97-AF65-F5344CB8AC3E}">
        <p14:creationId xmlns:p14="http://schemas.microsoft.com/office/powerpoint/2010/main" val="905809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Kor Rubrikbild">
    <p:spTree>
      <p:nvGrpSpPr>
        <p:cNvPr id="1" name=""/>
        <p:cNvGrpSpPr/>
        <p:nvPr/>
      </p:nvGrpSpPr>
      <p:grpSpPr>
        <a:xfrm>
          <a:off x="0" y="0"/>
          <a:ext cx="0" cy="0"/>
          <a:chOff x="0" y="0"/>
          <a:chExt cx="0" cy="0"/>
        </a:xfrm>
      </p:grpSpPr>
      <p:pic>
        <p:nvPicPr>
          <p:cNvPr id="4" name="Bildobjekt 3" descr="Logotyp för Greppa näringen.">
            <a:extLst>
              <a:ext uri="{FF2B5EF4-FFF2-40B4-BE49-F238E27FC236}">
                <a16:creationId xmlns:a16="http://schemas.microsoft.com/office/drawing/2014/main" id="{58502895-41B2-4A6D-B9D8-41E54D56E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10" name="Platshållare för bild 7" descr="Logotyp för företag.">
            <a:extLst>
              <a:ext uri="{FF2B5EF4-FFF2-40B4-BE49-F238E27FC236}">
                <a16:creationId xmlns:a16="http://schemas.microsoft.com/office/drawing/2014/main" id="{50F8AE5E-ACE9-0725-95D2-18FFC3520300}"/>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5" name="Bildobjekt 4" descr="En bild som visar gräs, utomhus, två kor, person.">
            <a:extLst>
              <a:ext uri="{FF2B5EF4-FFF2-40B4-BE49-F238E27FC236}">
                <a16:creationId xmlns:a16="http://schemas.microsoft.com/office/drawing/2014/main" id="{FB497B24-CAFA-1571-2C29-A593C7F50DF0}"/>
              </a:ext>
            </a:extLst>
          </p:cNvPr>
          <p:cNvPicPr>
            <a:picLocks noChangeAspect="1"/>
          </p:cNvPicPr>
          <p:nvPr/>
        </p:nvPicPr>
        <p:blipFill>
          <a:blip r:embed="rId3">
            <a:extLst>
              <a:ext uri="{28A0092B-C50C-407E-A947-70E740481C1C}">
                <a14:useLocalDpi xmlns:a14="http://schemas.microsoft.com/office/drawing/2010/main" val="0"/>
              </a:ext>
            </a:extLst>
          </a:blip>
          <a:srcRect l="7189" r="7189"/>
          <a:stretch/>
        </p:blipFill>
        <p:spPr>
          <a:xfrm>
            <a:off x="592813" y="1588442"/>
            <a:ext cx="5216610" cy="4052724"/>
          </a:xfrm>
          <a:custGeom>
            <a:avLst/>
            <a:gdLst>
              <a:gd name="connsiteX0" fmla="*/ 0 w 5216610"/>
              <a:gd name="connsiteY0" fmla="*/ 0 h 4052724"/>
              <a:gd name="connsiteX1" fmla="*/ 5216610 w 5216610"/>
              <a:gd name="connsiteY1" fmla="*/ 0 h 4052724"/>
              <a:gd name="connsiteX2" fmla="*/ 5216610 w 5216610"/>
              <a:gd name="connsiteY2" fmla="*/ 2993354 h 4052724"/>
              <a:gd name="connsiteX3" fmla="*/ 4801677 w 5216610"/>
              <a:gd name="connsiteY3" fmla="*/ 3170128 h 4052724"/>
              <a:gd name="connsiteX4" fmla="*/ 4006124 w 5216610"/>
              <a:gd name="connsiteY4" fmla="*/ 3496300 h 4052724"/>
              <a:gd name="connsiteX5" fmla="*/ 2891027 w 5216610"/>
              <a:gd name="connsiteY5" fmla="*/ 3875512 h 4052724"/>
              <a:gd name="connsiteX6" fmla="*/ 1883330 w 5216610"/>
              <a:gd name="connsiteY6" fmla="*/ 4047880 h 4052724"/>
              <a:gd name="connsiteX7" fmla="*/ 1102360 w 5216610"/>
              <a:gd name="connsiteY7" fmla="*/ 3992194 h 4052724"/>
              <a:gd name="connsiteX8" fmla="*/ 255406 w 5216610"/>
              <a:gd name="connsiteY8" fmla="*/ 3687982 h 4052724"/>
              <a:gd name="connsiteX9" fmla="*/ 0 w 5216610"/>
              <a:gd name="connsiteY9" fmla="*/ 3542217 h 405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6610" h="4052724">
                <a:moveTo>
                  <a:pt x="0" y="0"/>
                </a:moveTo>
                <a:lnTo>
                  <a:pt x="5216610" y="0"/>
                </a:lnTo>
                <a:lnTo>
                  <a:pt x="5216610" y="2993354"/>
                </a:lnTo>
                <a:lnTo>
                  <a:pt x="4801677" y="3170128"/>
                </a:lnTo>
                <a:cubicBezTo>
                  <a:pt x="4536493" y="3281501"/>
                  <a:pt x="4271309" y="3390228"/>
                  <a:pt x="4006124" y="3496300"/>
                </a:cubicBezTo>
                <a:cubicBezTo>
                  <a:pt x="3641657" y="3643046"/>
                  <a:pt x="3269397" y="3769642"/>
                  <a:pt x="2891027" y="3875512"/>
                </a:cubicBezTo>
                <a:cubicBezTo>
                  <a:pt x="2562225" y="3968684"/>
                  <a:pt x="2224408" y="4026475"/>
                  <a:pt x="1883330" y="4047880"/>
                </a:cubicBezTo>
                <a:cubicBezTo>
                  <a:pt x="1621698" y="4062560"/>
                  <a:pt x="1359265" y="4043842"/>
                  <a:pt x="1102360" y="3992194"/>
                </a:cubicBezTo>
                <a:cubicBezTo>
                  <a:pt x="807596" y="3927966"/>
                  <a:pt x="522911" y="3825594"/>
                  <a:pt x="255406" y="3687982"/>
                </a:cubicBezTo>
                <a:lnTo>
                  <a:pt x="0" y="3542217"/>
                </a:lnTo>
                <a:close/>
              </a:path>
            </a:pathLst>
          </a:custGeom>
        </p:spPr>
      </p:pic>
      <p:sp>
        <p:nvSpPr>
          <p:cNvPr id="2" name="Rubrik 1">
            <a:extLst>
              <a:ext uri="{FF2B5EF4-FFF2-40B4-BE49-F238E27FC236}">
                <a16:creationId xmlns:a16="http://schemas.microsoft.com/office/drawing/2014/main" id="{0C387554-6376-E286-2391-78C43984D4DD}"/>
              </a:ext>
            </a:extLst>
          </p:cNvPr>
          <p:cNvSpPr>
            <a:spLocks noGrp="1"/>
          </p:cNvSpPr>
          <p:nvPr>
            <p:ph type="ctrTitle"/>
          </p:nvPr>
        </p:nvSpPr>
        <p:spPr>
          <a:xfrm>
            <a:off x="6095999" y="1595530"/>
            <a:ext cx="5443869" cy="914400"/>
          </a:xfrm>
        </p:spPr>
        <p:txBody>
          <a:bodyPr anchor="ctr"/>
          <a:lstStyle>
            <a:lvl1pPr algn="r">
              <a:defRPr sz="36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8" name="Bildobjekt 7">
            <a:extLst>
              <a:ext uri="{FF2B5EF4-FFF2-40B4-BE49-F238E27FC236}">
                <a16:creationId xmlns:a16="http://schemas.microsoft.com/office/drawing/2014/main" id="{F464A6BB-4929-D2E4-4FE8-A4F96B8305F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spTree>
    <p:extLst>
      <p:ext uri="{BB962C8B-B14F-4D97-AF65-F5344CB8AC3E}">
        <p14:creationId xmlns:p14="http://schemas.microsoft.com/office/powerpoint/2010/main" val="642057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Griskultingar Rubrikbild ">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En bild på flera griskultingar inomhus.">
            <a:extLst>
              <a:ext uri="{FF2B5EF4-FFF2-40B4-BE49-F238E27FC236}">
                <a16:creationId xmlns:a16="http://schemas.microsoft.com/office/drawing/2014/main" id="{9F8C5436-5D66-28D3-102C-D1BA29688290}"/>
              </a:ext>
            </a:extLst>
          </p:cNvPr>
          <p:cNvPicPr>
            <a:picLocks noChangeAspect="1"/>
          </p:cNvPicPr>
          <p:nvPr/>
        </p:nvPicPr>
        <p:blipFill>
          <a:blip r:embed="rId3">
            <a:extLst>
              <a:ext uri="{28A0092B-C50C-407E-A947-70E740481C1C}">
                <a14:useLocalDpi xmlns:a14="http://schemas.microsoft.com/office/drawing/2010/main" val="0"/>
              </a:ext>
            </a:extLst>
          </a:blip>
          <a:srcRect l="7201" r="7201"/>
          <a:stretch/>
        </p:blipFill>
        <p:spPr>
          <a:xfrm>
            <a:off x="592813" y="1588442"/>
            <a:ext cx="5216610" cy="4052724"/>
          </a:xfrm>
          <a:custGeom>
            <a:avLst/>
            <a:gdLst>
              <a:gd name="connsiteX0" fmla="*/ 0 w 5216610"/>
              <a:gd name="connsiteY0" fmla="*/ 0 h 4052724"/>
              <a:gd name="connsiteX1" fmla="*/ 5216610 w 5216610"/>
              <a:gd name="connsiteY1" fmla="*/ 0 h 4052724"/>
              <a:gd name="connsiteX2" fmla="*/ 5216610 w 5216610"/>
              <a:gd name="connsiteY2" fmla="*/ 2993354 h 4052724"/>
              <a:gd name="connsiteX3" fmla="*/ 4801677 w 5216610"/>
              <a:gd name="connsiteY3" fmla="*/ 3170128 h 4052724"/>
              <a:gd name="connsiteX4" fmla="*/ 4006124 w 5216610"/>
              <a:gd name="connsiteY4" fmla="*/ 3496300 h 4052724"/>
              <a:gd name="connsiteX5" fmla="*/ 2891027 w 5216610"/>
              <a:gd name="connsiteY5" fmla="*/ 3875512 h 4052724"/>
              <a:gd name="connsiteX6" fmla="*/ 1883330 w 5216610"/>
              <a:gd name="connsiteY6" fmla="*/ 4047880 h 4052724"/>
              <a:gd name="connsiteX7" fmla="*/ 1102360 w 5216610"/>
              <a:gd name="connsiteY7" fmla="*/ 3992194 h 4052724"/>
              <a:gd name="connsiteX8" fmla="*/ 255406 w 5216610"/>
              <a:gd name="connsiteY8" fmla="*/ 3687982 h 4052724"/>
              <a:gd name="connsiteX9" fmla="*/ 0 w 5216610"/>
              <a:gd name="connsiteY9" fmla="*/ 3542217 h 405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6610" h="4052724">
                <a:moveTo>
                  <a:pt x="0" y="0"/>
                </a:moveTo>
                <a:lnTo>
                  <a:pt x="5216610" y="0"/>
                </a:lnTo>
                <a:lnTo>
                  <a:pt x="5216610" y="2993354"/>
                </a:lnTo>
                <a:lnTo>
                  <a:pt x="4801677" y="3170128"/>
                </a:lnTo>
                <a:cubicBezTo>
                  <a:pt x="4536493" y="3281501"/>
                  <a:pt x="4271309" y="3390228"/>
                  <a:pt x="4006124" y="3496300"/>
                </a:cubicBezTo>
                <a:cubicBezTo>
                  <a:pt x="3641657" y="3643046"/>
                  <a:pt x="3269397" y="3769642"/>
                  <a:pt x="2891027" y="3875512"/>
                </a:cubicBezTo>
                <a:cubicBezTo>
                  <a:pt x="2562225" y="3968684"/>
                  <a:pt x="2224408" y="4026475"/>
                  <a:pt x="1883330" y="4047880"/>
                </a:cubicBezTo>
                <a:cubicBezTo>
                  <a:pt x="1621698" y="4062560"/>
                  <a:pt x="1359265" y="4043842"/>
                  <a:pt x="1102360" y="3992194"/>
                </a:cubicBezTo>
                <a:cubicBezTo>
                  <a:pt x="807596" y="3927966"/>
                  <a:pt x="522911" y="3825594"/>
                  <a:pt x="255406" y="3687982"/>
                </a:cubicBezTo>
                <a:lnTo>
                  <a:pt x="0" y="3542217"/>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spTree>
    <p:extLst>
      <p:ext uri="{BB962C8B-B14F-4D97-AF65-F5344CB8AC3E}">
        <p14:creationId xmlns:p14="http://schemas.microsoft.com/office/powerpoint/2010/main" val="2523540520"/>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Hästar Rubrikbild ">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En bild som visar en brun häst som betar gräs med en svart häst i bakgrunden.">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7222" r="7222"/>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spTree>
    <p:extLst>
      <p:ext uri="{BB962C8B-B14F-4D97-AF65-F5344CB8AC3E}">
        <p14:creationId xmlns:p14="http://schemas.microsoft.com/office/powerpoint/2010/main" val="4131593330"/>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Biologisk mångfald Rubrikbild">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Bild på en klöverhumla på rödklöver.">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7311" r="7311"/>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spTree>
    <p:extLst>
      <p:ext uri="{BB962C8B-B14F-4D97-AF65-F5344CB8AC3E}">
        <p14:creationId xmlns:p14="http://schemas.microsoft.com/office/powerpoint/2010/main" val="3589538716"/>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raktor Rubrikbild">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En bild på en blå traktor som plöjer med fiskmåsar som flyger framför.">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5106" r="5106"/>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spTree>
    <p:extLst>
      <p:ext uri="{BB962C8B-B14F-4D97-AF65-F5344CB8AC3E}">
        <p14:creationId xmlns:p14="http://schemas.microsoft.com/office/powerpoint/2010/main" val="498624114"/>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CDBCB7-FDAF-9C8F-7CD4-0D4A0CAC814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F7B8AAB-CDD2-94E6-DC9C-8D85902E20D3}"/>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57802E-2477-1C26-6978-8196BC92DFBC}"/>
              </a:ext>
            </a:extLst>
          </p:cNvPr>
          <p:cNvSpPr>
            <a:spLocks noGrp="1"/>
          </p:cNvSpPr>
          <p:nvPr>
            <p:ph type="dt" sz="half" idx="10"/>
          </p:nvPr>
        </p:nvSpPr>
        <p:spPr/>
        <p:txBody>
          <a:bodyPr/>
          <a:lstStyle/>
          <a:p>
            <a:fld id="{D125C9F4-B0B6-46BE-8DA3-8C00E29AC46A}" type="datetime1">
              <a:rPr lang="sv-SE" smtClean="0"/>
              <a:t>2025-01-09</a:t>
            </a:fld>
            <a:endParaRPr lang="sv-SE"/>
          </a:p>
        </p:txBody>
      </p:sp>
      <p:sp>
        <p:nvSpPr>
          <p:cNvPr id="5" name="Platshållare för sidfot 4">
            <a:extLst>
              <a:ext uri="{FF2B5EF4-FFF2-40B4-BE49-F238E27FC236}">
                <a16:creationId xmlns:a16="http://schemas.microsoft.com/office/drawing/2014/main" id="{CF681351-365D-FD79-310A-14EDF8E0BE7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27E8A16-B049-D5D2-5885-A2379CD083A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2871379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Person 2 Rubrikbild">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Bild på person i grå tröja vid en grön maskin utomhus.">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7178" r="7178"/>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spTree>
    <p:extLst>
      <p:ext uri="{BB962C8B-B14F-4D97-AF65-F5344CB8AC3E}">
        <p14:creationId xmlns:p14="http://schemas.microsoft.com/office/powerpoint/2010/main" val="354755690"/>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2_Rubrikbild1">
    <p:spTree>
      <p:nvGrpSpPr>
        <p:cNvPr id="1" name=""/>
        <p:cNvGrpSpPr/>
        <p:nvPr/>
      </p:nvGrpSpPr>
      <p:grpSpPr>
        <a:xfrm>
          <a:off x="0" y="0"/>
          <a:ext cx="0" cy="0"/>
          <a:chOff x="0" y="0"/>
          <a:chExt cx="0" cy="0"/>
        </a:xfrm>
      </p:grpSpPr>
      <p:pic>
        <p:nvPicPr>
          <p:cNvPr id="3" name="Bildobjekt 2" descr="Bild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404" y="1773066"/>
            <a:ext cx="10849205" cy="4601725"/>
          </a:xfrm>
          <a:prstGeom prst="rect">
            <a:avLst/>
          </a:prstGeom>
        </p:spPr>
      </p:pic>
      <p:pic>
        <p:nvPicPr>
          <p:cNvPr id="11" name="Bildobjekt 10" descr="logo.jpg"/>
          <p:cNvPicPr>
            <a:picLocks noChangeAspect="1"/>
          </p:cNvPicPr>
          <p:nvPr/>
        </p:nvPicPr>
        <p:blipFill>
          <a:blip r:embed="rId3" cstate="print"/>
          <a:stretch>
            <a:fillRect/>
          </a:stretch>
        </p:blipFill>
        <p:spPr>
          <a:xfrm>
            <a:off x="719403" y="331496"/>
            <a:ext cx="3072384" cy="1225296"/>
          </a:xfrm>
          <a:prstGeom prst="rect">
            <a:avLst/>
          </a:prstGeom>
        </p:spPr>
      </p:pic>
      <p:sp>
        <p:nvSpPr>
          <p:cNvPr id="13" name="Rectangle 3"/>
          <p:cNvSpPr>
            <a:spLocks noGrp="1" noChangeArrowheads="1"/>
          </p:cNvSpPr>
          <p:nvPr>
            <p:ph type="ctrTitle"/>
          </p:nvPr>
        </p:nvSpPr>
        <p:spPr>
          <a:xfrm>
            <a:off x="5519936" y="1931991"/>
            <a:ext cx="5757664" cy="1150937"/>
          </a:xfrm>
        </p:spPr>
        <p:txBody>
          <a:bodyPr/>
          <a:lstStyle>
            <a:lvl1pPr>
              <a:defRPr/>
            </a:lvl1pPr>
          </a:lstStyle>
          <a:p>
            <a:pPr lvl="0"/>
            <a:r>
              <a:rPr lang="sv-SE" altLang="sv-SE" noProof="0"/>
              <a:t>Klicka här för att ändra format</a:t>
            </a:r>
            <a:endParaRPr lang="sv-SE" altLang="sv-SE" noProof="0" dirty="0"/>
          </a:p>
        </p:txBody>
      </p:sp>
      <p:sp>
        <p:nvSpPr>
          <p:cNvPr id="14" name="Rectangle 4"/>
          <p:cNvSpPr>
            <a:spLocks noGrp="1" noChangeArrowheads="1"/>
          </p:cNvSpPr>
          <p:nvPr>
            <p:ph type="subTitle" idx="1"/>
          </p:nvPr>
        </p:nvSpPr>
        <p:spPr>
          <a:xfrm>
            <a:off x="5519936" y="3192463"/>
            <a:ext cx="5757664" cy="1150937"/>
          </a:xfrm>
        </p:spPr>
        <p:txBody>
          <a:bodyPr/>
          <a:lstStyle>
            <a:lvl1pPr marL="0" indent="0" algn="r">
              <a:buFontTx/>
              <a:buNone/>
              <a:defRPr sz="1800"/>
            </a:lvl1pPr>
          </a:lstStyle>
          <a:p>
            <a:pPr lvl="0"/>
            <a:r>
              <a:rPr lang="sv-SE" altLang="sv-SE" noProof="0"/>
              <a:t>Klicka om du vill redigera mall för underrubrikformat</a:t>
            </a:r>
            <a:endParaRPr lang="sv-SE" altLang="sv-SE" noProof="0" dirty="0"/>
          </a:p>
        </p:txBody>
      </p:sp>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8449" y="5756830"/>
            <a:ext cx="1248139" cy="912533"/>
          </a:xfrm>
          <a:prstGeom prst="rect">
            <a:avLst/>
          </a:prstGeom>
        </p:spPr>
      </p:pic>
      <p:sp>
        <p:nvSpPr>
          <p:cNvPr id="9" name="Platshållare för bild 8"/>
          <p:cNvSpPr>
            <a:spLocks noGrp="1"/>
          </p:cNvSpPr>
          <p:nvPr>
            <p:ph type="pic" sz="quarter" idx="10" hasCustomPrompt="1"/>
          </p:nvPr>
        </p:nvSpPr>
        <p:spPr>
          <a:xfrm>
            <a:off x="5519936" y="333375"/>
            <a:ext cx="5759781" cy="1295400"/>
          </a:xfrm>
        </p:spPr>
        <p:txBody>
          <a:bodyPr/>
          <a:lstStyle>
            <a:lvl1pPr marL="0" indent="0" algn="ctr">
              <a:buNone/>
              <a:defRPr sz="1200" baseline="0"/>
            </a:lvl1pPr>
          </a:lstStyle>
          <a:p>
            <a:r>
              <a:rPr lang="sv-SE" dirty="0"/>
              <a:t>Klicka här för att lägga in din logotype</a:t>
            </a:r>
          </a:p>
        </p:txBody>
      </p:sp>
    </p:spTree>
    <p:extLst>
      <p:ext uri="{BB962C8B-B14F-4D97-AF65-F5344CB8AC3E}">
        <p14:creationId xmlns:p14="http://schemas.microsoft.com/office/powerpoint/2010/main" val="1021831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19668" y="1258889"/>
            <a:ext cx="5272617" cy="5038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5484" y="1258889"/>
            <a:ext cx="5272616" cy="5038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vl1pPr>
          </a:lstStyle>
          <a:p>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1ADB3CAE-B46F-45A7-9787-7E51C5746A26}" type="slidenum">
              <a:rPr lang="sv-SE" altLang="sv-SE"/>
              <a:pPr/>
              <a:t>‹#›</a:t>
            </a:fld>
            <a:endParaRPr lang="sv-SE" altLang="sv-SE"/>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403" y="5648918"/>
            <a:ext cx="864096" cy="631754"/>
          </a:xfrm>
          <a:prstGeom prst="rect">
            <a:avLst/>
          </a:prstGeom>
        </p:spPr>
      </p:pic>
    </p:spTree>
    <p:extLst>
      <p:ext uri="{BB962C8B-B14F-4D97-AF65-F5344CB8AC3E}">
        <p14:creationId xmlns:p14="http://schemas.microsoft.com/office/powerpoint/2010/main" val="3629605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4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lvl1pPr>
          </a:lstStyle>
          <a:p>
            <a:fld id="{E59EC67E-CE1D-42D6-ABB4-AF32072BF9A7}" type="datetimeFigureOut">
              <a:rPr lang="sv-SE" smtClean="0"/>
              <a:pPr/>
              <a:t>2025-01-09</a:t>
            </a:fld>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AF9CF503-0B86-4511-A7A0-0C6C25FA7A41}" type="slidenum">
              <a:rPr lang="sv-SE" smtClean="0"/>
              <a:pPr/>
              <a:t>‹#›</a:t>
            </a:fld>
            <a:endParaRPr 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124380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89E5EF-8FF1-7A36-C805-B91752B740AB}"/>
              </a:ext>
            </a:extLst>
          </p:cNvPr>
          <p:cNvSpPr>
            <a:spLocks noGrp="1"/>
          </p:cNvSpPr>
          <p:nvPr>
            <p:ph type="title"/>
          </p:nvPr>
        </p:nvSpPr>
        <p:spPr>
          <a:xfrm>
            <a:off x="1161875" y="1504178"/>
            <a:ext cx="9874721" cy="2852737"/>
          </a:xfrm>
        </p:spPr>
        <p:txBody>
          <a:bodyPr anchor="b"/>
          <a:lstStyle>
            <a:lvl1pPr>
              <a:defRPr sz="48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00DDFB5-E3CE-9D6C-0699-236981D43919}"/>
              </a:ext>
            </a:extLst>
          </p:cNvPr>
          <p:cNvSpPr>
            <a:spLocks noGrp="1"/>
          </p:cNvSpPr>
          <p:nvPr>
            <p:ph type="body" idx="1"/>
          </p:nvPr>
        </p:nvSpPr>
        <p:spPr>
          <a:xfrm>
            <a:off x="1161875" y="4525670"/>
            <a:ext cx="9874721" cy="1322239"/>
          </a:xfrm>
        </p:spPr>
        <p:txBody>
          <a:bodyPr/>
          <a:lstStyle>
            <a:lvl1pPr marL="0" indent="0" algn="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67189CB9-7C89-C1B3-F240-0D20F5F020DB}"/>
              </a:ext>
            </a:extLst>
          </p:cNvPr>
          <p:cNvSpPr>
            <a:spLocks noGrp="1"/>
          </p:cNvSpPr>
          <p:nvPr>
            <p:ph type="dt" sz="half" idx="10"/>
          </p:nvPr>
        </p:nvSpPr>
        <p:spPr/>
        <p:txBody>
          <a:bodyPr/>
          <a:lstStyle/>
          <a:p>
            <a:fld id="{489D09C3-391A-4EBB-A877-C7E695FE2FC8}" type="datetime1">
              <a:rPr lang="sv-SE" smtClean="0"/>
              <a:t>2025-01-09</a:t>
            </a:fld>
            <a:endParaRPr lang="sv-SE"/>
          </a:p>
        </p:txBody>
      </p:sp>
      <p:sp>
        <p:nvSpPr>
          <p:cNvPr id="5" name="Platshållare för sidfot 4">
            <a:extLst>
              <a:ext uri="{FF2B5EF4-FFF2-40B4-BE49-F238E27FC236}">
                <a16:creationId xmlns:a16="http://schemas.microsoft.com/office/drawing/2014/main" id="{FEF19797-CF7A-E59B-03A5-33044EC8954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00623B8-0D5A-4B3F-D03F-D70918B3158E}"/>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202094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71D726-55FD-3FFB-9B60-50A95CAC443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2823048-C398-013F-8C70-B0EA42FE3CDA}"/>
              </a:ext>
            </a:extLst>
          </p:cNvPr>
          <p:cNvSpPr>
            <a:spLocks noGrp="1"/>
          </p:cNvSpPr>
          <p:nvPr>
            <p:ph sz="half" idx="1"/>
          </p:nvPr>
        </p:nvSpPr>
        <p:spPr>
          <a:xfrm>
            <a:off x="1161298" y="1685573"/>
            <a:ext cx="4801984" cy="434670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001A52A-9F57-8BEF-9996-A3B1C57A46CA}"/>
              </a:ext>
            </a:extLst>
          </p:cNvPr>
          <p:cNvSpPr>
            <a:spLocks noGrp="1"/>
          </p:cNvSpPr>
          <p:nvPr>
            <p:ph sz="half" idx="2"/>
          </p:nvPr>
        </p:nvSpPr>
        <p:spPr>
          <a:xfrm>
            <a:off x="6228718" y="1685572"/>
            <a:ext cx="4801984" cy="4345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12AA72F-C433-4386-F24B-23343294B3F7}"/>
              </a:ext>
            </a:extLst>
          </p:cNvPr>
          <p:cNvSpPr>
            <a:spLocks noGrp="1"/>
          </p:cNvSpPr>
          <p:nvPr>
            <p:ph type="dt" sz="half" idx="10"/>
          </p:nvPr>
        </p:nvSpPr>
        <p:spPr/>
        <p:txBody>
          <a:bodyPr/>
          <a:lstStyle/>
          <a:p>
            <a:fld id="{419536F3-28B2-453C-A043-0CF48B4EE67B}" type="datetime1">
              <a:rPr lang="sv-SE" smtClean="0"/>
              <a:t>2025-01-09</a:t>
            </a:fld>
            <a:endParaRPr lang="sv-SE"/>
          </a:p>
        </p:txBody>
      </p:sp>
      <p:sp>
        <p:nvSpPr>
          <p:cNvPr id="6" name="Platshållare för sidfot 5">
            <a:extLst>
              <a:ext uri="{FF2B5EF4-FFF2-40B4-BE49-F238E27FC236}">
                <a16:creationId xmlns:a16="http://schemas.microsoft.com/office/drawing/2014/main" id="{F0CB1480-C8A1-B4DD-EC39-7890DD21292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D8DF27C-69E8-092E-4596-17C1501F2208}"/>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612215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A6A86F-35F8-BA25-0F2A-3B65345E8F57}"/>
              </a:ext>
            </a:extLst>
          </p:cNvPr>
          <p:cNvSpPr>
            <a:spLocks noGrp="1"/>
          </p:cNvSpPr>
          <p:nvPr>
            <p:ph type="title"/>
          </p:nvPr>
        </p:nvSpPr>
        <p:spPr>
          <a:xfrm>
            <a:off x="1518607" y="306169"/>
            <a:ext cx="9512097" cy="952166"/>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799C54B-8D11-06A3-52C9-669DE0AD0085}"/>
              </a:ext>
            </a:extLst>
          </p:cNvPr>
          <p:cNvSpPr>
            <a:spLocks noGrp="1"/>
          </p:cNvSpPr>
          <p:nvPr>
            <p:ph type="body" idx="1"/>
          </p:nvPr>
        </p:nvSpPr>
        <p:spPr>
          <a:xfrm>
            <a:off x="1161299" y="1685575"/>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CABDBAF1-4180-F46B-534D-27F0093B4C32}"/>
              </a:ext>
            </a:extLst>
          </p:cNvPr>
          <p:cNvSpPr>
            <a:spLocks noGrp="1"/>
          </p:cNvSpPr>
          <p:nvPr>
            <p:ph sz="half" idx="2"/>
          </p:nvPr>
        </p:nvSpPr>
        <p:spPr>
          <a:xfrm>
            <a:off x="1161296" y="2568925"/>
            <a:ext cx="4633153" cy="34632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4BA6723-1C8E-531B-3AB9-A7B029AA6D92}"/>
              </a:ext>
            </a:extLst>
          </p:cNvPr>
          <p:cNvSpPr>
            <a:spLocks noGrp="1"/>
          </p:cNvSpPr>
          <p:nvPr>
            <p:ph type="body" sz="quarter" idx="3"/>
          </p:nvPr>
        </p:nvSpPr>
        <p:spPr>
          <a:xfrm>
            <a:off x="6397550" y="1685574"/>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0D5AB683-BF5A-3745-8863-D6425356597B}"/>
              </a:ext>
            </a:extLst>
          </p:cNvPr>
          <p:cNvSpPr>
            <a:spLocks noGrp="1"/>
          </p:cNvSpPr>
          <p:nvPr>
            <p:ph sz="quarter" idx="4"/>
          </p:nvPr>
        </p:nvSpPr>
        <p:spPr>
          <a:xfrm>
            <a:off x="6397549" y="2568924"/>
            <a:ext cx="4633154" cy="34632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6F06C60-B6E1-9E56-E552-8139A7BE8B6D}"/>
              </a:ext>
            </a:extLst>
          </p:cNvPr>
          <p:cNvSpPr>
            <a:spLocks noGrp="1"/>
          </p:cNvSpPr>
          <p:nvPr>
            <p:ph type="dt" sz="half" idx="10"/>
          </p:nvPr>
        </p:nvSpPr>
        <p:spPr/>
        <p:txBody>
          <a:bodyPr/>
          <a:lstStyle/>
          <a:p>
            <a:fld id="{493376CA-F598-4B4F-8009-320581E8DEF3}" type="datetime1">
              <a:rPr lang="sv-SE" smtClean="0"/>
              <a:t>2025-01-09</a:t>
            </a:fld>
            <a:endParaRPr lang="sv-SE"/>
          </a:p>
        </p:txBody>
      </p:sp>
      <p:sp>
        <p:nvSpPr>
          <p:cNvPr id="8" name="Platshållare för sidfot 7">
            <a:extLst>
              <a:ext uri="{FF2B5EF4-FFF2-40B4-BE49-F238E27FC236}">
                <a16:creationId xmlns:a16="http://schemas.microsoft.com/office/drawing/2014/main" id="{D5470F4A-8479-BFDF-765C-3F3F6CDCA5B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73E94FDB-CEC1-70CD-D18C-9CA38516640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982179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873B10-AE5F-78EE-062F-938A169B8F9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917EB58-9A62-6A30-F058-2D6D90583D16}"/>
              </a:ext>
            </a:extLst>
          </p:cNvPr>
          <p:cNvSpPr>
            <a:spLocks noGrp="1"/>
          </p:cNvSpPr>
          <p:nvPr>
            <p:ph type="dt" sz="half" idx="10"/>
          </p:nvPr>
        </p:nvSpPr>
        <p:spPr/>
        <p:txBody>
          <a:bodyPr/>
          <a:lstStyle/>
          <a:p>
            <a:fld id="{D53A7DB1-B95C-4253-B360-E25E6412DEB1}" type="datetime1">
              <a:rPr lang="sv-SE" smtClean="0"/>
              <a:t>2025-01-09</a:t>
            </a:fld>
            <a:endParaRPr lang="sv-SE"/>
          </a:p>
        </p:txBody>
      </p:sp>
      <p:sp>
        <p:nvSpPr>
          <p:cNvPr id="4" name="Platshållare för sidfot 3">
            <a:extLst>
              <a:ext uri="{FF2B5EF4-FFF2-40B4-BE49-F238E27FC236}">
                <a16:creationId xmlns:a16="http://schemas.microsoft.com/office/drawing/2014/main" id="{17C5D120-4209-BEE4-4945-A8F630AB37A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A0C596B7-FFF1-38E8-DCC1-483E4CDD0A8A}"/>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407348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DCE74A8-B41A-6DA5-5E58-F52609FB5B50}"/>
              </a:ext>
            </a:extLst>
          </p:cNvPr>
          <p:cNvSpPr>
            <a:spLocks noGrp="1"/>
          </p:cNvSpPr>
          <p:nvPr>
            <p:ph type="dt" sz="half" idx="10"/>
          </p:nvPr>
        </p:nvSpPr>
        <p:spPr/>
        <p:txBody>
          <a:bodyPr/>
          <a:lstStyle/>
          <a:p>
            <a:fld id="{0AA56519-EBF9-403E-98BD-E9837801AD3F}" type="datetime1">
              <a:rPr lang="sv-SE" smtClean="0"/>
              <a:t>2025-01-09</a:t>
            </a:fld>
            <a:endParaRPr lang="sv-SE"/>
          </a:p>
        </p:txBody>
      </p:sp>
      <p:sp>
        <p:nvSpPr>
          <p:cNvPr id="3" name="Platshållare för sidfot 2">
            <a:extLst>
              <a:ext uri="{FF2B5EF4-FFF2-40B4-BE49-F238E27FC236}">
                <a16:creationId xmlns:a16="http://schemas.microsoft.com/office/drawing/2014/main" id="{BA6A815C-ACB9-52DF-829B-FEB79C849EA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A2E3247-CC75-2607-365C-292541CC6DC3}"/>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245415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Rubrik och innehåll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CDBCB7-FDAF-9C8F-7CD4-0D4A0CAC814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F7B8AAB-CDD2-94E6-DC9C-8D85902E20D3}"/>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57802E-2477-1C26-6978-8196BC92DFBC}"/>
              </a:ext>
            </a:extLst>
          </p:cNvPr>
          <p:cNvSpPr>
            <a:spLocks noGrp="1"/>
          </p:cNvSpPr>
          <p:nvPr>
            <p:ph type="dt" sz="half" idx="10"/>
          </p:nvPr>
        </p:nvSpPr>
        <p:spPr/>
        <p:txBody>
          <a:bodyPr/>
          <a:lstStyle/>
          <a:p>
            <a:fld id="{B6899031-209B-43D0-8B73-36BBB1EE99A7}" type="datetime1">
              <a:rPr lang="sv-SE" smtClean="0"/>
              <a:t>2025-01-09</a:t>
            </a:fld>
            <a:endParaRPr lang="sv-SE"/>
          </a:p>
        </p:txBody>
      </p:sp>
      <p:sp>
        <p:nvSpPr>
          <p:cNvPr id="5" name="Platshållare för sidfot 4">
            <a:extLst>
              <a:ext uri="{FF2B5EF4-FFF2-40B4-BE49-F238E27FC236}">
                <a16:creationId xmlns:a16="http://schemas.microsoft.com/office/drawing/2014/main" id="{CF681351-365D-FD79-310A-14EDF8E0BE7B}"/>
              </a:ext>
            </a:extLst>
          </p:cNvPr>
          <p:cNvSpPr>
            <a:spLocks noGrp="1"/>
          </p:cNvSpPr>
          <p:nvPr>
            <p:ph type="ftr" sz="quarter" idx="11"/>
          </p:nvPr>
        </p:nvSpPr>
        <p:spPr/>
        <p:txBody>
          <a:bodyPr/>
          <a:lstStyle/>
          <a:p>
            <a:endParaRPr lang="sv-SE"/>
          </a:p>
        </p:txBody>
      </p:sp>
      <p:sp>
        <p:nvSpPr>
          <p:cNvPr id="7" name="Platshållare för bild 8" descr="Logotyp för företag.">
            <a:extLst>
              <a:ext uri="{FF2B5EF4-FFF2-40B4-BE49-F238E27FC236}">
                <a16:creationId xmlns:a16="http://schemas.microsoft.com/office/drawing/2014/main" id="{C2B80AB8-8DDC-DFD8-9EBD-7DAC82E0D2FC}"/>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6" name="Platshållare för bildnummer 5">
            <a:extLst>
              <a:ext uri="{FF2B5EF4-FFF2-40B4-BE49-F238E27FC236}">
                <a16:creationId xmlns:a16="http://schemas.microsoft.com/office/drawing/2014/main" id="{527E8A16-B049-D5D2-5885-A2379CD083A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738595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vsnittsrubrik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89E5EF-8FF1-7A36-C805-B91752B740AB}"/>
              </a:ext>
            </a:extLst>
          </p:cNvPr>
          <p:cNvSpPr>
            <a:spLocks noGrp="1"/>
          </p:cNvSpPr>
          <p:nvPr>
            <p:ph type="title"/>
          </p:nvPr>
        </p:nvSpPr>
        <p:spPr>
          <a:xfrm>
            <a:off x="1161875" y="1504178"/>
            <a:ext cx="9874721" cy="2852737"/>
          </a:xfrm>
        </p:spPr>
        <p:txBody>
          <a:bodyPr anchor="b"/>
          <a:lstStyle>
            <a:lvl1pPr>
              <a:defRPr sz="48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00DDFB5-E3CE-9D6C-0699-236981D43919}"/>
              </a:ext>
            </a:extLst>
          </p:cNvPr>
          <p:cNvSpPr>
            <a:spLocks noGrp="1"/>
          </p:cNvSpPr>
          <p:nvPr>
            <p:ph type="body" idx="1"/>
          </p:nvPr>
        </p:nvSpPr>
        <p:spPr>
          <a:xfrm>
            <a:off x="1161875" y="4525670"/>
            <a:ext cx="9874721" cy="1322239"/>
          </a:xfrm>
        </p:spPr>
        <p:txBody>
          <a:bodyPr/>
          <a:lstStyle>
            <a:lvl1pPr marL="0" indent="0" algn="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67189CB9-7C89-C1B3-F240-0D20F5F020DB}"/>
              </a:ext>
            </a:extLst>
          </p:cNvPr>
          <p:cNvSpPr>
            <a:spLocks noGrp="1"/>
          </p:cNvSpPr>
          <p:nvPr>
            <p:ph type="dt" sz="half" idx="10"/>
          </p:nvPr>
        </p:nvSpPr>
        <p:spPr/>
        <p:txBody>
          <a:bodyPr/>
          <a:lstStyle/>
          <a:p>
            <a:fld id="{E6AFA055-0CB6-4F32-B775-00F1B08DDA8F}" type="datetime1">
              <a:rPr lang="sv-SE" smtClean="0"/>
              <a:t>2025-01-09</a:t>
            </a:fld>
            <a:endParaRPr lang="sv-SE"/>
          </a:p>
        </p:txBody>
      </p:sp>
      <p:sp>
        <p:nvSpPr>
          <p:cNvPr id="5" name="Platshållare för sidfot 4">
            <a:extLst>
              <a:ext uri="{FF2B5EF4-FFF2-40B4-BE49-F238E27FC236}">
                <a16:creationId xmlns:a16="http://schemas.microsoft.com/office/drawing/2014/main" id="{FEF19797-CF7A-E59B-03A5-33044EC89540}"/>
              </a:ext>
            </a:extLst>
          </p:cNvPr>
          <p:cNvSpPr>
            <a:spLocks noGrp="1"/>
          </p:cNvSpPr>
          <p:nvPr>
            <p:ph type="ftr" sz="quarter" idx="11"/>
          </p:nvPr>
        </p:nvSpPr>
        <p:spPr/>
        <p:txBody>
          <a:bodyPr/>
          <a:lstStyle/>
          <a:p>
            <a:endParaRPr lang="sv-SE"/>
          </a:p>
        </p:txBody>
      </p:sp>
      <p:sp>
        <p:nvSpPr>
          <p:cNvPr id="7" name="Platshållare för bild 8" descr="Logotyp för företag.">
            <a:extLst>
              <a:ext uri="{FF2B5EF4-FFF2-40B4-BE49-F238E27FC236}">
                <a16:creationId xmlns:a16="http://schemas.microsoft.com/office/drawing/2014/main" id="{E25D68B4-62CD-010F-330B-EF65924D42AC}"/>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6" name="Platshållare för bildnummer 5">
            <a:extLst>
              <a:ext uri="{FF2B5EF4-FFF2-40B4-BE49-F238E27FC236}">
                <a16:creationId xmlns:a16="http://schemas.microsoft.com/office/drawing/2014/main" id="{A00623B8-0D5A-4B3F-D03F-D70918B3158E}"/>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3925727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7" descr="Logotyp Greppa näringen.">
            <a:extLst>
              <a:ext uri="{FF2B5EF4-FFF2-40B4-BE49-F238E27FC236}">
                <a16:creationId xmlns:a16="http://schemas.microsoft.com/office/drawing/2014/main" id="{52AFA8FE-E8E1-9E02-C2D2-DEE9F23E2B45}"/>
              </a:ext>
            </a:extLst>
          </p:cNvPr>
          <p:cNvPicPr>
            <a:picLocks noChangeAspect="1"/>
          </p:cNvPicPr>
          <p:nvPr/>
        </p:nvPicPr>
        <p:blipFill>
          <a:blip r:embed="rId25">
            <a:extLst>
              <a:ext uri="{28A0092B-C50C-407E-A947-70E740481C1C}">
                <a14:useLocalDpi xmlns:a14="http://schemas.microsoft.com/office/drawing/2010/main" val="0"/>
              </a:ext>
            </a:extLst>
          </a:blip>
          <a:srcRect/>
          <a:stretch/>
        </p:blipFill>
        <p:spPr>
          <a:xfrm>
            <a:off x="407299" y="343131"/>
            <a:ext cx="1116000" cy="589157"/>
          </a:xfrm>
          <a:prstGeom prst="rect">
            <a:avLst/>
          </a:prstGeom>
        </p:spPr>
      </p:pic>
      <p:sp>
        <p:nvSpPr>
          <p:cNvPr id="2" name="Platshållare för rubrik 1">
            <a:extLst>
              <a:ext uri="{FF2B5EF4-FFF2-40B4-BE49-F238E27FC236}">
                <a16:creationId xmlns:a16="http://schemas.microsoft.com/office/drawing/2014/main" id="{10398551-A45D-BE15-0A00-494B3FB0614A}"/>
              </a:ext>
            </a:extLst>
          </p:cNvPr>
          <p:cNvSpPr>
            <a:spLocks noGrp="1"/>
          </p:cNvSpPr>
          <p:nvPr>
            <p:ph type="title"/>
          </p:nvPr>
        </p:nvSpPr>
        <p:spPr>
          <a:xfrm>
            <a:off x="1518607" y="306169"/>
            <a:ext cx="9512097" cy="952166"/>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68BF3625-E815-21FE-92DD-FD761B84AE85}"/>
              </a:ext>
            </a:extLst>
          </p:cNvPr>
          <p:cNvSpPr>
            <a:spLocks noGrp="1"/>
          </p:cNvSpPr>
          <p:nvPr>
            <p:ph type="body" idx="1"/>
          </p:nvPr>
        </p:nvSpPr>
        <p:spPr>
          <a:xfrm>
            <a:off x="1518606" y="1685573"/>
            <a:ext cx="9512098" cy="434670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60806F1E-A009-08FF-CDEA-E61F6F1EB691}"/>
              </a:ext>
            </a:extLst>
          </p:cNvPr>
          <p:cNvSpPr>
            <a:spLocks noGrp="1"/>
          </p:cNvSpPr>
          <p:nvPr>
            <p:ph type="dt" sz="half" idx="2"/>
          </p:nvPr>
        </p:nvSpPr>
        <p:spPr>
          <a:xfrm>
            <a:off x="1518607" y="6348603"/>
            <a:ext cx="951337" cy="306000"/>
          </a:xfrm>
          <a:prstGeom prst="rect">
            <a:avLst/>
          </a:prstGeom>
        </p:spPr>
        <p:txBody>
          <a:bodyPr vert="horz" lIns="91440" tIns="45720" rIns="91440" bIns="45720" rtlCol="0" anchor="ctr"/>
          <a:lstStyle>
            <a:lvl1pPr algn="l">
              <a:defRPr sz="1000">
                <a:solidFill>
                  <a:schemeClr val="accent1"/>
                </a:solidFill>
              </a:defRPr>
            </a:lvl1pPr>
          </a:lstStyle>
          <a:p>
            <a:fld id="{7BA95D90-6A89-40FD-88D5-A57727E2D7C7}" type="datetime1">
              <a:rPr lang="sv-SE" smtClean="0"/>
              <a:t>2025-01-09</a:t>
            </a:fld>
            <a:endParaRPr lang="sv-SE"/>
          </a:p>
        </p:txBody>
      </p:sp>
      <p:sp>
        <p:nvSpPr>
          <p:cNvPr id="5" name="Platshållare för sidfot 4">
            <a:extLst>
              <a:ext uri="{FF2B5EF4-FFF2-40B4-BE49-F238E27FC236}">
                <a16:creationId xmlns:a16="http://schemas.microsoft.com/office/drawing/2014/main" id="{D5AC2D10-1E9C-6536-955F-F411680FC049}"/>
              </a:ext>
            </a:extLst>
          </p:cNvPr>
          <p:cNvSpPr>
            <a:spLocks noGrp="1"/>
          </p:cNvSpPr>
          <p:nvPr>
            <p:ph type="ftr" sz="quarter" idx="3"/>
          </p:nvPr>
        </p:nvSpPr>
        <p:spPr>
          <a:xfrm>
            <a:off x="2827252" y="6356350"/>
            <a:ext cx="4801984" cy="306000"/>
          </a:xfrm>
          <a:prstGeom prst="rect">
            <a:avLst/>
          </a:prstGeom>
        </p:spPr>
        <p:txBody>
          <a:bodyPr vert="horz" lIns="91440" tIns="45720" rIns="91440" bIns="45720" rtlCol="0" anchor="ctr"/>
          <a:lstStyle>
            <a:lvl1pPr algn="ctr">
              <a:defRPr sz="1000">
                <a:solidFill>
                  <a:schemeClr val="accent1"/>
                </a:solidFill>
              </a:defRPr>
            </a:lvl1pPr>
          </a:lstStyle>
          <a:p>
            <a:endParaRPr lang="sv-SE" dirty="0"/>
          </a:p>
        </p:txBody>
      </p:sp>
      <p:sp>
        <p:nvSpPr>
          <p:cNvPr id="6" name="Platshållare för bildnummer 5">
            <a:extLst>
              <a:ext uri="{FF2B5EF4-FFF2-40B4-BE49-F238E27FC236}">
                <a16:creationId xmlns:a16="http://schemas.microsoft.com/office/drawing/2014/main" id="{27C33505-FA92-EFF5-A16F-C8DA6669D5C9}"/>
              </a:ext>
            </a:extLst>
          </p:cNvPr>
          <p:cNvSpPr>
            <a:spLocks noGrp="1"/>
          </p:cNvSpPr>
          <p:nvPr>
            <p:ph type="sldNum" sz="quarter" idx="4"/>
          </p:nvPr>
        </p:nvSpPr>
        <p:spPr>
          <a:xfrm>
            <a:off x="11105662" y="6356350"/>
            <a:ext cx="429097" cy="306000"/>
          </a:xfrm>
          <a:prstGeom prst="rect">
            <a:avLst/>
          </a:prstGeom>
        </p:spPr>
        <p:txBody>
          <a:bodyPr vert="horz" lIns="91440" tIns="45720" rIns="91440" bIns="45720" rtlCol="0" anchor="ctr"/>
          <a:lstStyle>
            <a:lvl1pPr algn="r">
              <a:defRPr sz="1000">
                <a:solidFill>
                  <a:schemeClr val="accent1"/>
                </a:solidFill>
              </a:defRPr>
            </a:lvl1pPr>
          </a:lstStyle>
          <a:p>
            <a:fld id="{616115CD-4FAD-4C57-8B53-9F884DD90A0F}" type="slidenum">
              <a:rPr lang="sv-SE" smtClean="0"/>
              <a:pPr/>
              <a:t>‹#›</a:t>
            </a:fld>
            <a:endParaRPr lang="sv-SE"/>
          </a:p>
        </p:txBody>
      </p:sp>
      <p:pic>
        <p:nvPicPr>
          <p:cNvPr id="8" name="Bildobjekt 7">
            <a:extLst>
              <a:ext uri="{FF2B5EF4-FFF2-40B4-BE49-F238E27FC236}">
                <a16:creationId xmlns:a16="http://schemas.microsoft.com/office/drawing/2014/main" id="{07AAEFC1-72BB-9869-B35A-66C534E058F1}"/>
              </a:ext>
              <a:ext uri="{C183D7F6-B498-43B3-948B-1728B52AA6E4}">
                <adec:decorative xmlns:adec="http://schemas.microsoft.com/office/drawing/2017/decorative" val="1"/>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272171" y="1248616"/>
            <a:ext cx="9771123" cy="39084"/>
          </a:xfrm>
          <a:prstGeom prst="rect">
            <a:avLst/>
          </a:prstGeom>
        </p:spPr>
      </p:pic>
    </p:spTree>
    <p:extLst>
      <p:ext uri="{BB962C8B-B14F-4D97-AF65-F5344CB8AC3E}">
        <p14:creationId xmlns:p14="http://schemas.microsoft.com/office/powerpoint/2010/main" val="4078069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5" r:id="rId8"/>
    <p:sldLayoutId id="2147483676" r:id="rId9"/>
    <p:sldLayoutId id="2147483658" r:id="rId10"/>
    <p:sldLayoutId id="2147483674" r:id="rId11"/>
    <p:sldLayoutId id="2147483677" r:id="rId12"/>
    <p:sldLayoutId id="2147483660" r:id="rId13"/>
    <p:sldLayoutId id="2147483661" r:id="rId14"/>
    <p:sldLayoutId id="2147483663" r:id="rId15"/>
    <p:sldLayoutId id="2147483666" r:id="rId16"/>
    <p:sldLayoutId id="2147483668" r:id="rId17"/>
    <p:sldLayoutId id="2147483669" r:id="rId18"/>
    <p:sldLayoutId id="2147483671" r:id="rId19"/>
    <p:sldLayoutId id="2147483673" r:id="rId20"/>
    <p:sldLayoutId id="2147483678" r:id="rId21"/>
    <p:sldLayoutId id="2147483679" r:id="rId22"/>
    <p:sldLayoutId id="2147483680" r:id="rId23"/>
  </p:sldLayoutIdLst>
  <p:hf sldNum="0" hdr="0" ftr="0" dt="0"/>
  <p:txStyles>
    <p:titleStyle>
      <a:lvl1pPr algn="r"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rgbClr val="A7193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58A618"/>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D4BA0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DC5034"/>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F2B115-06AA-A2B8-502F-2C6F9D60AC82}"/>
              </a:ext>
            </a:extLst>
          </p:cNvPr>
          <p:cNvSpPr>
            <a:spLocks noGrp="1"/>
          </p:cNvSpPr>
          <p:nvPr>
            <p:ph type="ctrTitle"/>
          </p:nvPr>
        </p:nvSpPr>
        <p:spPr/>
        <p:txBody>
          <a:bodyPr/>
          <a:lstStyle/>
          <a:p>
            <a:r>
              <a:rPr lang="sv-SE" dirty="0"/>
              <a:t>Allmänt om klimat</a:t>
            </a:r>
          </a:p>
        </p:txBody>
      </p:sp>
    </p:spTree>
    <p:extLst>
      <p:ext uri="{BB962C8B-B14F-4D97-AF65-F5344CB8AC3E}">
        <p14:creationId xmlns:p14="http://schemas.microsoft.com/office/powerpoint/2010/main" val="2844500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223792" y="332656"/>
            <a:ext cx="5932714" cy="539750"/>
          </a:xfrm>
        </p:spPr>
        <p:txBody>
          <a:bodyPr/>
          <a:lstStyle/>
          <a:p>
            <a:r>
              <a:rPr lang="sv-SE" dirty="0"/>
              <a:t>Växtodlingsgård</a:t>
            </a:r>
          </a:p>
        </p:txBody>
      </p:sp>
      <p:pic>
        <p:nvPicPr>
          <p:cNvPr id="5" name="img2.png" title="Stapeldiagram över flöden  växthusgasutsläppen på en växtodlingsgård"/>
          <p:cNvPicPr/>
          <p:nvPr/>
        </p:nvPicPr>
        <p:blipFill>
          <a:blip r:embed="rId3" cstate="print"/>
          <a:stretch>
            <a:fillRect/>
          </a:stretch>
        </p:blipFill>
        <p:spPr>
          <a:xfrm>
            <a:off x="1594337" y="1052735"/>
            <a:ext cx="9108831" cy="5676311"/>
          </a:xfrm>
          <a:prstGeom prst="rect">
            <a:avLst/>
          </a:prstGeom>
        </p:spPr>
      </p:pic>
    </p:spTree>
    <p:extLst>
      <p:ext uri="{BB962C8B-B14F-4D97-AF65-F5344CB8AC3E}">
        <p14:creationId xmlns:p14="http://schemas.microsoft.com/office/powerpoint/2010/main" val="111068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ubrik 1"/>
          <p:cNvSpPr>
            <a:spLocks noGrp="1"/>
          </p:cNvSpPr>
          <p:nvPr>
            <p:ph type="title"/>
          </p:nvPr>
        </p:nvSpPr>
        <p:spPr>
          <a:xfrm>
            <a:off x="1605615" y="141362"/>
            <a:ext cx="10399314" cy="598488"/>
          </a:xfrm>
        </p:spPr>
        <p:txBody>
          <a:bodyPr>
            <a:normAutofit fontScale="90000"/>
          </a:bodyPr>
          <a:lstStyle/>
          <a:p>
            <a:pPr eaLnBrk="1" hangingPunct="1"/>
            <a:r>
              <a:rPr lang="sv-SE" dirty="0"/>
              <a:t>Växtodlingsgården – Kvävet är centralt för utsläppen </a:t>
            </a:r>
            <a:endParaRPr lang="sv-SE" u="sng" dirty="0"/>
          </a:p>
        </p:txBody>
      </p:sp>
      <p:graphicFrame>
        <p:nvGraphicFramePr>
          <p:cNvPr id="3" name="Tabell 2">
            <a:extLst>
              <a:ext uri="{FF2B5EF4-FFF2-40B4-BE49-F238E27FC236}">
                <a16:creationId xmlns:a16="http://schemas.microsoft.com/office/drawing/2014/main" id="{FC53EDF6-2A07-4506-B7F0-15005D85EDD2}"/>
              </a:ext>
            </a:extLst>
          </p:cNvPr>
          <p:cNvGraphicFramePr>
            <a:graphicFrameLocks noGrp="1"/>
          </p:cNvGraphicFramePr>
          <p:nvPr>
            <p:extLst/>
          </p:nvPr>
        </p:nvGraphicFramePr>
        <p:xfrm>
          <a:off x="1511831" y="991105"/>
          <a:ext cx="10399314" cy="5653586"/>
        </p:xfrm>
        <a:graphic>
          <a:graphicData uri="http://schemas.openxmlformats.org/drawingml/2006/table">
            <a:tbl>
              <a:tblPr firstRow="1" bandRow="1">
                <a:tableStyleId>{5C22544A-7EE6-4342-B048-85BDC9FD1C3A}</a:tableStyleId>
              </a:tblPr>
              <a:tblGrid>
                <a:gridCol w="2021526">
                  <a:extLst>
                    <a:ext uri="{9D8B030D-6E8A-4147-A177-3AD203B41FA5}">
                      <a16:colId xmlns:a16="http://schemas.microsoft.com/office/drawing/2014/main" val="3011829041"/>
                    </a:ext>
                  </a:extLst>
                </a:gridCol>
                <a:gridCol w="1050366">
                  <a:extLst>
                    <a:ext uri="{9D8B030D-6E8A-4147-A177-3AD203B41FA5}">
                      <a16:colId xmlns:a16="http://schemas.microsoft.com/office/drawing/2014/main" val="3927679926"/>
                    </a:ext>
                  </a:extLst>
                </a:gridCol>
                <a:gridCol w="797169">
                  <a:extLst>
                    <a:ext uri="{9D8B030D-6E8A-4147-A177-3AD203B41FA5}">
                      <a16:colId xmlns:a16="http://schemas.microsoft.com/office/drawing/2014/main" val="2454193382"/>
                    </a:ext>
                  </a:extLst>
                </a:gridCol>
                <a:gridCol w="1465385">
                  <a:extLst>
                    <a:ext uri="{9D8B030D-6E8A-4147-A177-3AD203B41FA5}">
                      <a16:colId xmlns:a16="http://schemas.microsoft.com/office/drawing/2014/main" val="286657821"/>
                    </a:ext>
                  </a:extLst>
                </a:gridCol>
                <a:gridCol w="1230923">
                  <a:extLst>
                    <a:ext uri="{9D8B030D-6E8A-4147-A177-3AD203B41FA5}">
                      <a16:colId xmlns:a16="http://schemas.microsoft.com/office/drawing/2014/main" val="494917130"/>
                    </a:ext>
                  </a:extLst>
                </a:gridCol>
                <a:gridCol w="1066800">
                  <a:extLst>
                    <a:ext uri="{9D8B030D-6E8A-4147-A177-3AD203B41FA5}">
                      <a16:colId xmlns:a16="http://schemas.microsoft.com/office/drawing/2014/main" val="2865822598"/>
                    </a:ext>
                  </a:extLst>
                </a:gridCol>
                <a:gridCol w="1230923">
                  <a:extLst>
                    <a:ext uri="{9D8B030D-6E8A-4147-A177-3AD203B41FA5}">
                      <a16:colId xmlns:a16="http://schemas.microsoft.com/office/drawing/2014/main" val="442284092"/>
                    </a:ext>
                  </a:extLst>
                </a:gridCol>
                <a:gridCol w="1536222">
                  <a:extLst>
                    <a:ext uri="{9D8B030D-6E8A-4147-A177-3AD203B41FA5}">
                      <a16:colId xmlns:a16="http://schemas.microsoft.com/office/drawing/2014/main" val="3583474443"/>
                    </a:ext>
                  </a:extLst>
                </a:gridCol>
              </a:tblGrid>
              <a:tr h="850684">
                <a:tc>
                  <a:txBody>
                    <a:bodyPr/>
                    <a:lstStyle/>
                    <a:p>
                      <a:pPr>
                        <a:lnSpc>
                          <a:spcPct val="120000"/>
                        </a:lnSpc>
                      </a:pPr>
                      <a:endParaRPr lang="sv-SE" sz="1600" dirty="0">
                        <a:effectLst/>
                        <a:latin typeface="Times New Roman" panose="02020603050405020304" pitchFamily="18" charset="0"/>
                        <a:cs typeface="Times New Roman" panose="02020603050405020304" pitchFamily="18" charset="0"/>
                      </a:endParaRPr>
                    </a:p>
                  </a:txBody>
                  <a:tcPr marL="70588" marR="70588" marT="35294" marB="35294" anchor="ctr"/>
                </a:tc>
                <a:tc>
                  <a:txBody>
                    <a:bodyPr/>
                    <a:lstStyle/>
                    <a:p>
                      <a:pPr>
                        <a:lnSpc>
                          <a:spcPct val="120000"/>
                        </a:lnSpc>
                        <a:spcAft>
                          <a:spcPts val="0"/>
                        </a:spcAft>
                      </a:pPr>
                      <a:r>
                        <a:rPr lang="sv-SE" sz="1600" kern="1200" dirty="0">
                          <a:effectLst/>
                        </a:rPr>
                        <a:t> Grund- alternativ</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nSpc>
                          <a:spcPct val="120000"/>
                        </a:lnSpc>
                        <a:spcAft>
                          <a:spcPts val="0"/>
                        </a:spcAft>
                      </a:pPr>
                      <a:r>
                        <a:rPr lang="sv-SE" sz="1600" kern="1200" dirty="0">
                          <a:effectLst/>
                        </a:rPr>
                        <a:t> BAT-gödsel</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nSpc>
                          <a:spcPct val="120000"/>
                        </a:lnSpc>
                        <a:spcAft>
                          <a:spcPts val="0"/>
                        </a:spcAft>
                      </a:pPr>
                      <a:r>
                        <a:rPr lang="sv-SE" sz="1600" dirty="0">
                          <a:effectLst/>
                        </a:rPr>
                        <a:t> Mellangröda, vårplöjning</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nSpc>
                          <a:spcPct val="120000"/>
                        </a:lnSpc>
                        <a:spcAft>
                          <a:spcPts val="0"/>
                        </a:spcAft>
                      </a:pPr>
                      <a:r>
                        <a:rPr lang="sv-SE" sz="1600" kern="1200" dirty="0">
                          <a:effectLst/>
                        </a:rPr>
                        <a:t>Kyckling-gödsel</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20000"/>
                        </a:lnSpc>
                        <a:spcAft>
                          <a:spcPts val="0"/>
                        </a:spcAft>
                      </a:pPr>
                      <a:r>
                        <a:rPr lang="sv-SE" sz="1600" kern="1200" dirty="0">
                          <a:effectLst/>
                        </a:rPr>
                        <a:t>Anpassad kvävegiva</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20000"/>
                        </a:lnSpc>
                        <a:spcAft>
                          <a:spcPts val="0"/>
                        </a:spcAft>
                      </a:pPr>
                      <a:r>
                        <a:rPr lang="sv-SE" sz="1600" dirty="0">
                          <a:effectLst/>
                        </a:rPr>
                        <a:t>Högre bör- </a:t>
                      </a:r>
                      <a:r>
                        <a:rPr lang="sv-SE" sz="1600" dirty="0" err="1">
                          <a:effectLst/>
                        </a:rPr>
                        <a:t>dighet</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marL="22225">
                        <a:lnSpc>
                          <a:spcPct val="120000"/>
                        </a:lnSpc>
                        <a:spcAft>
                          <a:spcPts val="0"/>
                        </a:spcAft>
                      </a:pPr>
                      <a:r>
                        <a:rPr lang="sv-SE" sz="1600" kern="1200" dirty="0">
                          <a:effectLst/>
                        </a:rPr>
                        <a:t>BAT samt torkanläggning</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791071470"/>
                  </a:ext>
                </a:extLst>
              </a:tr>
              <a:tr h="537915">
                <a:tc>
                  <a:txBody>
                    <a:bodyPr/>
                    <a:lstStyle/>
                    <a:p>
                      <a:pPr marL="85090">
                        <a:lnSpc>
                          <a:spcPct val="120000"/>
                        </a:lnSpc>
                        <a:spcAft>
                          <a:spcPts val="0"/>
                        </a:spcAft>
                      </a:pPr>
                      <a:r>
                        <a:rPr lang="sv-SE" sz="1600">
                          <a:effectLst/>
                        </a:rPr>
                        <a:t>Mineralkväve-giva kg per ha</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2" marR="4902" marT="4902" marB="0"/>
                </a:tc>
                <a:tc>
                  <a:txBody>
                    <a:bodyPr/>
                    <a:lstStyle/>
                    <a:p>
                      <a:pPr algn="ctr">
                        <a:lnSpc>
                          <a:spcPct val="120000"/>
                        </a:lnSpc>
                        <a:spcAft>
                          <a:spcPts val="0"/>
                        </a:spcAft>
                      </a:pPr>
                      <a:r>
                        <a:rPr lang="sv-SE" sz="1600" dirty="0">
                          <a:effectLst/>
                        </a:rPr>
                        <a:t>171</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dirty="0">
                          <a:effectLst/>
                        </a:rPr>
                        <a:t>171</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171</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2" marR="4902" marT="4902" marB="0"/>
                </a:tc>
                <a:tc>
                  <a:txBody>
                    <a:bodyPr/>
                    <a:lstStyle/>
                    <a:p>
                      <a:pPr algn="ctr">
                        <a:lnSpc>
                          <a:spcPct val="120000"/>
                        </a:lnSpc>
                        <a:spcAft>
                          <a:spcPts val="0"/>
                        </a:spcAft>
                      </a:pPr>
                      <a:r>
                        <a:rPr lang="sv-SE" sz="1600">
                          <a:effectLst/>
                        </a:rPr>
                        <a:t>166</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a:effectLst/>
                        </a:rPr>
                        <a:t>157</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a:effectLst/>
                        </a:rPr>
                        <a:t>171</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171</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528704528"/>
                  </a:ext>
                </a:extLst>
              </a:tr>
              <a:tr h="537915">
                <a:tc>
                  <a:txBody>
                    <a:bodyPr/>
                    <a:lstStyle/>
                    <a:p>
                      <a:pPr marL="85090">
                        <a:lnSpc>
                          <a:spcPct val="120000"/>
                        </a:lnSpc>
                        <a:spcAft>
                          <a:spcPts val="0"/>
                        </a:spcAft>
                      </a:pPr>
                      <a:r>
                        <a:rPr lang="sv-SE" sz="1600">
                          <a:effectLst/>
                        </a:rPr>
                        <a:t>Total kvävegiva kg N/ha</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2" marR="4902" marT="4902" marB="0"/>
                </a:tc>
                <a:tc>
                  <a:txBody>
                    <a:bodyPr/>
                    <a:lstStyle/>
                    <a:p>
                      <a:pPr algn="ctr">
                        <a:lnSpc>
                          <a:spcPct val="120000"/>
                        </a:lnSpc>
                        <a:spcAft>
                          <a:spcPts val="0"/>
                        </a:spcAft>
                      </a:pPr>
                      <a:r>
                        <a:rPr lang="sv-SE" sz="1600">
                          <a:effectLst/>
                        </a:rPr>
                        <a:t>171</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dirty="0">
                          <a:effectLst/>
                        </a:rPr>
                        <a:t>171</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dirty="0">
                          <a:effectLst/>
                        </a:rPr>
                        <a:t>171</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196</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a:effectLst/>
                        </a:rPr>
                        <a:t>157</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a:effectLst/>
                        </a:rPr>
                        <a:t>171</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171</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883199936"/>
                  </a:ext>
                </a:extLst>
              </a:tr>
              <a:tr h="537915">
                <a:tc>
                  <a:txBody>
                    <a:bodyPr/>
                    <a:lstStyle/>
                    <a:p>
                      <a:pPr marL="85090">
                        <a:lnSpc>
                          <a:spcPct val="120000"/>
                        </a:lnSpc>
                        <a:spcAft>
                          <a:spcPts val="0"/>
                        </a:spcAft>
                      </a:pPr>
                      <a:r>
                        <a:rPr lang="sv-SE" sz="1600">
                          <a:effectLst/>
                        </a:rPr>
                        <a:t>Kväveöverskott kg N/ha</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2" marR="4902" marT="4902" marB="0"/>
                </a:tc>
                <a:tc>
                  <a:txBody>
                    <a:bodyPr/>
                    <a:lstStyle/>
                    <a:p>
                      <a:pPr algn="ctr">
                        <a:lnSpc>
                          <a:spcPct val="120000"/>
                        </a:lnSpc>
                        <a:spcAft>
                          <a:spcPts val="0"/>
                        </a:spcAft>
                      </a:pPr>
                      <a:r>
                        <a:rPr lang="sv-SE" sz="1600">
                          <a:effectLst/>
                        </a:rPr>
                        <a:t>32</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32</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dirty="0">
                          <a:effectLst/>
                        </a:rPr>
                        <a:t>32</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dirty="0">
                          <a:effectLst/>
                        </a:rPr>
                        <a:t>57</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a:effectLst/>
                        </a:rPr>
                        <a:t>18</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a:effectLst/>
                        </a:rPr>
                        <a:t>34</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32</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97708017"/>
                  </a:ext>
                </a:extLst>
              </a:tr>
              <a:tr h="537915">
                <a:tc>
                  <a:txBody>
                    <a:bodyPr/>
                    <a:lstStyle/>
                    <a:p>
                      <a:pPr marL="85090">
                        <a:lnSpc>
                          <a:spcPct val="120000"/>
                        </a:lnSpc>
                        <a:spcAft>
                          <a:spcPts val="0"/>
                        </a:spcAft>
                      </a:pPr>
                      <a:r>
                        <a:rPr lang="sv-SE" sz="1600" dirty="0">
                          <a:effectLst/>
                        </a:rPr>
                        <a:t>Lustgasavgång kg N</a:t>
                      </a:r>
                      <a:r>
                        <a:rPr lang="sv-SE" sz="1600" baseline="-25000" dirty="0">
                          <a:effectLst/>
                        </a:rPr>
                        <a:t>2</a:t>
                      </a:r>
                      <a:r>
                        <a:rPr lang="sv-SE" sz="1600" dirty="0">
                          <a:effectLst/>
                        </a:rPr>
                        <a:t>O-N/ha</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2" marR="4902" marT="4902" marB="0"/>
                </a:tc>
                <a:tc>
                  <a:txBody>
                    <a:bodyPr/>
                    <a:lstStyle/>
                    <a:p>
                      <a:pPr algn="ctr">
                        <a:lnSpc>
                          <a:spcPct val="120000"/>
                        </a:lnSpc>
                        <a:spcAft>
                          <a:spcPts val="0"/>
                        </a:spcAft>
                      </a:pPr>
                      <a:r>
                        <a:rPr lang="sv-SE" sz="1600">
                          <a:effectLst/>
                        </a:rPr>
                        <a:t>2,3</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2,3</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2,3</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dirty="0">
                          <a:effectLst/>
                        </a:rPr>
                        <a:t>2,6</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a:effectLst/>
                        </a:rPr>
                        <a:t>2,2</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a:effectLst/>
                        </a:rPr>
                        <a:t>2,5</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2,3</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32954151"/>
                  </a:ext>
                </a:extLst>
              </a:tr>
              <a:tr h="593487">
                <a:tc>
                  <a:txBody>
                    <a:bodyPr/>
                    <a:lstStyle/>
                    <a:p>
                      <a:pPr marL="85090">
                        <a:lnSpc>
                          <a:spcPct val="120000"/>
                        </a:lnSpc>
                        <a:spcAft>
                          <a:spcPts val="0"/>
                        </a:spcAft>
                      </a:pPr>
                      <a:r>
                        <a:rPr lang="sv-SE" sz="1600">
                          <a:effectLst/>
                        </a:rPr>
                        <a:t>Andel bortfört av tillfört kväve, %</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2" marR="4902" marT="4902" marB="0"/>
                </a:tc>
                <a:tc>
                  <a:txBody>
                    <a:bodyPr/>
                    <a:lstStyle/>
                    <a:p>
                      <a:pPr algn="ctr">
                        <a:lnSpc>
                          <a:spcPct val="120000"/>
                        </a:lnSpc>
                        <a:spcAft>
                          <a:spcPts val="0"/>
                        </a:spcAft>
                      </a:pPr>
                      <a:r>
                        <a:rPr lang="sv-SE" sz="1600">
                          <a:effectLst/>
                        </a:rPr>
                        <a:t>83</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83</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83</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73</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dirty="0">
                          <a:effectLst/>
                        </a:rPr>
                        <a:t>90</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a:effectLst/>
                        </a:rPr>
                        <a:t>82</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83</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84934172"/>
                  </a:ext>
                </a:extLst>
              </a:tr>
              <a:tr h="360173">
                <a:tc>
                  <a:txBody>
                    <a:bodyPr/>
                    <a:lstStyle/>
                    <a:p>
                      <a:pPr>
                        <a:lnSpc>
                          <a:spcPct val="120000"/>
                        </a:lnSpc>
                        <a:spcAft>
                          <a:spcPts val="0"/>
                        </a:spcAft>
                      </a:pPr>
                      <a:r>
                        <a:rPr lang="sv-SE" sz="1600">
                          <a:effectLst/>
                        </a:rPr>
                        <a:t>Andel BAT-gödsel, %</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8</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dirty="0">
                          <a:effectLst/>
                        </a:rPr>
                        <a:t>100</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8</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8,23</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dirty="0">
                          <a:effectLst/>
                        </a:rPr>
                        <a:t>7,5</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dirty="0">
                          <a:effectLst/>
                        </a:rPr>
                        <a:t>8</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100</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138312945"/>
                  </a:ext>
                </a:extLst>
              </a:tr>
              <a:tr h="661022">
                <a:tc>
                  <a:txBody>
                    <a:bodyPr/>
                    <a:lstStyle/>
                    <a:p>
                      <a:pPr>
                        <a:lnSpc>
                          <a:spcPct val="120000"/>
                        </a:lnSpc>
                        <a:spcAft>
                          <a:spcPts val="0"/>
                        </a:spcAft>
                      </a:pPr>
                      <a:r>
                        <a:rPr lang="sv-SE" sz="1600">
                          <a:effectLst/>
                        </a:rPr>
                        <a:t>Totalt klimat-avtryck (ton CO</a:t>
                      </a:r>
                      <a:r>
                        <a:rPr lang="sv-SE" sz="1600" baseline="-25000">
                          <a:effectLst/>
                        </a:rPr>
                        <a:t>2</a:t>
                      </a:r>
                      <a:r>
                        <a:rPr lang="sv-SE" sz="1600">
                          <a:effectLst/>
                        </a:rPr>
                        <a:t>e)</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255</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209</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251</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257</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a:effectLst/>
                        </a:rPr>
                        <a:t>241</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dirty="0">
                          <a:effectLst/>
                        </a:rPr>
                        <a:t>262</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dirty="0">
                          <a:effectLst/>
                        </a:rPr>
                        <a:t>225</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51295528"/>
                  </a:ext>
                </a:extLst>
              </a:tr>
              <a:tr h="661022">
                <a:tc>
                  <a:txBody>
                    <a:bodyPr/>
                    <a:lstStyle/>
                    <a:p>
                      <a:pPr>
                        <a:lnSpc>
                          <a:spcPct val="120000"/>
                        </a:lnSpc>
                        <a:spcAft>
                          <a:spcPts val="0"/>
                        </a:spcAft>
                      </a:pPr>
                      <a:r>
                        <a:rPr lang="sv-SE" sz="1600" dirty="0">
                          <a:effectLst/>
                        </a:rPr>
                        <a:t>Förändrat kolförråd i mark (ton CO</a:t>
                      </a:r>
                      <a:r>
                        <a:rPr lang="sv-SE" sz="1600" baseline="-25000" dirty="0">
                          <a:effectLst/>
                        </a:rPr>
                        <a:t>2</a:t>
                      </a:r>
                      <a:r>
                        <a:rPr lang="sv-SE" sz="1600" dirty="0">
                          <a:effectLst/>
                        </a:rPr>
                        <a:t>e)</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 </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 </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+4</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a:effectLst/>
                        </a:rPr>
                        <a:t>+4</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a:effectLst/>
                        </a:rPr>
                        <a:t> </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a:effectLst/>
                        </a:rPr>
                        <a:t> </a:t>
                      </a:r>
                      <a:endParaRPr lang="sv-S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588" marR="70588" marT="35294" marB="35294"/>
                </a:tc>
                <a:tc>
                  <a:txBody>
                    <a:bodyPr/>
                    <a:lstStyle/>
                    <a:p>
                      <a:pPr algn="ctr">
                        <a:lnSpc>
                          <a:spcPct val="120000"/>
                        </a:lnSpc>
                        <a:spcAft>
                          <a:spcPts val="0"/>
                        </a:spcAft>
                      </a:pPr>
                      <a:r>
                        <a:rPr lang="sv-SE" sz="1600" dirty="0">
                          <a:effectLst/>
                        </a:rPr>
                        <a:t> </a:t>
                      </a:r>
                      <a:endParaRPr lang="sv-S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51686970"/>
                  </a:ext>
                </a:extLst>
              </a:tr>
            </a:tbl>
          </a:graphicData>
        </a:graphic>
      </p:graphicFrame>
    </p:spTree>
    <p:extLst>
      <p:ext uri="{BB962C8B-B14F-4D97-AF65-F5344CB8AC3E}">
        <p14:creationId xmlns:p14="http://schemas.microsoft.com/office/powerpoint/2010/main" val="205925223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Lustgas från mark</a:t>
            </a:r>
          </a:p>
        </p:txBody>
      </p:sp>
      <p:pic>
        <p:nvPicPr>
          <p:cNvPr id="3" name="Bildobjekt 2" descr="Lustgas förlustvägar i odlingen samt vilka faktorer som är påverkbara. "/>
          <p:cNvPicPr>
            <a:picLocks noChangeAspect="1"/>
          </p:cNvPicPr>
          <p:nvPr/>
        </p:nvPicPr>
        <p:blipFill>
          <a:blip r:embed="rId3"/>
          <a:stretch>
            <a:fillRect/>
          </a:stretch>
        </p:blipFill>
        <p:spPr>
          <a:xfrm>
            <a:off x="1585268" y="1556792"/>
            <a:ext cx="9082733" cy="4658428"/>
          </a:xfrm>
          <a:prstGeom prst="rect">
            <a:avLst/>
          </a:prstGeom>
        </p:spPr>
      </p:pic>
    </p:spTree>
    <p:extLst>
      <p:ext uri="{BB962C8B-B14F-4D97-AF65-F5344CB8AC3E}">
        <p14:creationId xmlns:p14="http://schemas.microsoft.com/office/powerpoint/2010/main" val="2967010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ruta 3"/>
          <p:cNvSpPr txBox="1">
            <a:spLocks noChangeArrowheads="1"/>
          </p:cNvSpPr>
          <p:nvPr/>
        </p:nvSpPr>
        <p:spPr bwMode="auto">
          <a:xfrm>
            <a:off x="1964228" y="6309320"/>
            <a:ext cx="80646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5C84"/>
              </a:buClr>
              <a:buChar char="›"/>
              <a:defRPr sz="2800">
                <a:solidFill>
                  <a:srgbClr val="004165"/>
                </a:solidFill>
                <a:latin typeface="Helvetica" panose="020B0604020202020204" pitchFamily="34" charset="0"/>
              </a:defRPr>
            </a:lvl1pPr>
            <a:lvl2pPr marL="742950" indent="-285750" eaLnBrk="0" hangingPunct="0">
              <a:spcBef>
                <a:spcPct val="20000"/>
              </a:spcBef>
              <a:buClr>
                <a:srgbClr val="A71930"/>
              </a:buClr>
              <a:buChar char="›"/>
              <a:defRPr sz="2400">
                <a:solidFill>
                  <a:srgbClr val="004165"/>
                </a:solidFill>
                <a:latin typeface="Helvetica" panose="020B0604020202020204" pitchFamily="34" charset="0"/>
              </a:defRPr>
            </a:lvl2pPr>
            <a:lvl3pPr marL="1143000" indent="-228600" eaLnBrk="0" hangingPunct="0">
              <a:spcBef>
                <a:spcPct val="20000"/>
              </a:spcBef>
              <a:buClr>
                <a:srgbClr val="58A618"/>
              </a:buClr>
              <a:buChar char="›"/>
              <a:defRPr sz="2000">
                <a:solidFill>
                  <a:srgbClr val="004165"/>
                </a:solidFill>
                <a:latin typeface="Helvetica" panose="020B0604020202020204" pitchFamily="34" charset="0"/>
              </a:defRPr>
            </a:lvl3pPr>
            <a:lvl4pPr marL="1600200" indent="-228600" eaLnBrk="0" hangingPunct="0">
              <a:spcBef>
                <a:spcPct val="20000"/>
              </a:spcBef>
              <a:buClr>
                <a:srgbClr val="D4BA00"/>
              </a:buClr>
              <a:buChar char="›"/>
              <a:defRPr>
                <a:solidFill>
                  <a:srgbClr val="004165"/>
                </a:solidFill>
                <a:latin typeface="Helvetica" panose="020B0604020202020204" pitchFamily="34" charset="0"/>
              </a:defRPr>
            </a:lvl4pPr>
            <a:lvl5pPr marL="2057400" indent="-228600" eaLnBrk="0" hangingPunct="0">
              <a:spcBef>
                <a:spcPct val="20000"/>
              </a:spcBef>
              <a:buClr>
                <a:srgbClr val="DC5034"/>
              </a:buClr>
              <a:buChar char="›"/>
              <a:defRPr>
                <a:solidFill>
                  <a:srgbClr val="004165"/>
                </a:solidFill>
                <a:latin typeface="Helvetica" panose="020B0604020202020204" pitchFamily="34" charset="0"/>
              </a:defRPr>
            </a:lvl5pPr>
            <a:lvl6pPr marL="25146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6pPr>
            <a:lvl7pPr marL="29718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7pPr>
            <a:lvl8pPr marL="34290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8pPr>
            <a:lvl9pPr marL="38862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9pPr>
          </a:lstStyle>
          <a:p>
            <a:pPr algn="ctr" eaLnBrk="1" hangingPunct="1">
              <a:spcBef>
                <a:spcPct val="0"/>
              </a:spcBef>
              <a:buClrTx/>
              <a:buFontTx/>
              <a:buNone/>
            </a:pPr>
            <a:r>
              <a:rPr lang="sv-SE" altLang="sv-SE" sz="1800" i="1" dirty="0">
                <a:solidFill>
                  <a:schemeClr val="tx1"/>
                </a:solidFill>
                <a:latin typeface="Arial" panose="020B0604020202020204" pitchFamily="34" charset="0"/>
                <a:cs typeface="Arial" panose="020B0604020202020204" pitchFamily="34" charset="0"/>
              </a:rPr>
              <a:t>(Baserad på Firestone &amp; Davidson, 1989, samt Sylvia m.fl., 1998)</a:t>
            </a:r>
          </a:p>
        </p:txBody>
      </p:sp>
      <p:pic>
        <p:nvPicPr>
          <p:cNvPr id="4102" name="Bildobjekt 2" descr="Denitrifuikationssteg. ammonium till nitrat, nitrat till nitrit. Kräver delvis syrefira miljöer. "/>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5520" y="2276872"/>
            <a:ext cx="8442115"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ubrik 1">
            <a:extLst>
              <a:ext uri="{FF2B5EF4-FFF2-40B4-BE49-F238E27FC236}">
                <a16:creationId xmlns:a16="http://schemas.microsoft.com/office/drawing/2014/main" id="{96D9E4D1-DDD4-4BB7-B398-59809494AD37}"/>
              </a:ext>
            </a:extLst>
          </p:cNvPr>
          <p:cNvSpPr>
            <a:spLocks noGrp="1"/>
          </p:cNvSpPr>
          <p:nvPr>
            <p:ph type="title"/>
          </p:nvPr>
        </p:nvSpPr>
        <p:spPr>
          <a:xfrm>
            <a:off x="1518607" y="306169"/>
            <a:ext cx="9512097" cy="952166"/>
          </a:xfrm>
        </p:spPr>
        <p:txBody>
          <a:bodyPr/>
          <a:lstStyle/>
          <a:p>
            <a:r>
              <a:rPr lang="sv-SE" kern="0" dirty="0" err="1"/>
              <a:t>Denitrifikation</a:t>
            </a:r>
            <a:r>
              <a:rPr lang="sv-SE" kern="0" dirty="0"/>
              <a:t> från mark</a:t>
            </a:r>
            <a:br>
              <a:rPr lang="sv-SE" kern="0" dirty="0"/>
            </a:br>
            <a:endParaRPr lang="sv-SE" dirty="0"/>
          </a:p>
        </p:txBody>
      </p:sp>
    </p:spTree>
    <p:extLst>
      <p:ext uri="{BB962C8B-B14F-4D97-AF65-F5344CB8AC3E}">
        <p14:creationId xmlns:p14="http://schemas.microsoft.com/office/powerpoint/2010/main" val="108592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ubrik 1"/>
          <p:cNvSpPr>
            <a:spLocks noGrp="1"/>
          </p:cNvSpPr>
          <p:nvPr>
            <p:ph type="title"/>
          </p:nvPr>
        </p:nvSpPr>
        <p:spPr>
          <a:xfrm>
            <a:off x="3064132" y="597226"/>
            <a:ext cx="7923213" cy="574458"/>
          </a:xfrm>
        </p:spPr>
        <p:txBody>
          <a:bodyPr/>
          <a:lstStyle/>
          <a:p>
            <a:pPr eaLnBrk="1" hangingPunct="1"/>
            <a:r>
              <a:rPr lang="sv-SE" dirty="0"/>
              <a:t>Vikten av att spara kväve</a:t>
            </a:r>
          </a:p>
        </p:txBody>
      </p:sp>
      <p:graphicFrame>
        <p:nvGraphicFramePr>
          <p:cNvPr id="19" name="Diagram 18" descr="Skillnader i utsläpp mellan olika produktionsformer av kvävegödsel. "/>
          <p:cNvGraphicFramePr>
            <a:graphicFrameLocks noGrp="1"/>
          </p:cNvGraphicFramePr>
          <p:nvPr>
            <p:extLst/>
          </p:nvPr>
        </p:nvGraphicFramePr>
        <p:xfrm>
          <a:off x="1809720" y="1544822"/>
          <a:ext cx="8501122" cy="4714908"/>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upp 20">
            <a:extLst>
              <a:ext uri="{C183D7F6-B498-43B3-948B-1728B52AA6E4}">
                <adec:decorative xmlns:adec="http://schemas.microsoft.com/office/drawing/2017/decorative" val="1"/>
              </a:ext>
            </a:extLst>
          </p:cNvPr>
          <p:cNvGrpSpPr>
            <a:grpSpLocks/>
          </p:cNvGrpSpPr>
          <p:nvPr/>
        </p:nvGrpSpPr>
        <p:grpSpPr bwMode="auto">
          <a:xfrm>
            <a:off x="6738939" y="44450"/>
            <a:ext cx="147637" cy="4216400"/>
            <a:chOff x="4500562" y="1954520"/>
            <a:chExt cx="144000" cy="2618282"/>
          </a:xfrm>
        </p:grpSpPr>
        <p:cxnSp>
          <p:nvCxnSpPr>
            <p:cNvPr id="23564" name="Rak 12"/>
            <p:cNvCxnSpPr>
              <a:cxnSpLocks noChangeShapeType="1"/>
              <a:stCxn id="23565" idx="0"/>
              <a:endCxn id="23566" idx="0"/>
            </p:cNvCxnSpPr>
            <p:nvPr/>
          </p:nvCxnSpPr>
          <p:spPr bwMode="auto">
            <a:xfrm rot="16200000" flipH="1">
              <a:off x="3263818" y="3263264"/>
              <a:ext cx="2617488" cy="1588"/>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sp>
          <p:nvSpPr>
            <p:cNvPr id="23565" name="Rektangel 14"/>
            <p:cNvSpPr>
              <a:spLocks noChangeArrowheads="1"/>
            </p:cNvSpPr>
            <p:nvPr/>
          </p:nvSpPr>
          <p:spPr bwMode="auto">
            <a:xfrm>
              <a:off x="4500562" y="1954520"/>
              <a:ext cx="144000" cy="0"/>
            </a:xfrm>
            <a:prstGeom prst="rect">
              <a:avLst/>
            </a:prstGeom>
            <a:noFill/>
            <a:ln w="158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spcBef>
                  <a:spcPct val="20000"/>
                </a:spcBef>
                <a:buClr>
                  <a:srgbClr val="006600"/>
                </a:buClr>
              </a:pPr>
              <a:endParaRPr lang="sv-SE" b="1" u="sng">
                <a:latin typeface="Arial" charset="0"/>
              </a:endParaRPr>
            </a:p>
          </p:txBody>
        </p:sp>
        <p:sp>
          <p:nvSpPr>
            <p:cNvPr id="23566" name="Rektangel 16"/>
            <p:cNvSpPr>
              <a:spLocks noChangeArrowheads="1"/>
            </p:cNvSpPr>
            <p:nvPr/>
          </p:nvSpPr>
          <p:spPr bwMode="auto">
            <a:xfrm>
              <a:off x="4500562" y="4572008"/>
              <a:ext cx="144000" cy="0"/>
            </a:xfrm>
            <a:prstGeom prst="rect">
              <a:avLst/>
            </a:prstGeom>
            <a:noFill/>
            <a:ln w="158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spcBef>
                  <a:spcPct val="20000"/>
                </a:spcBef>
                <a:buClr>
                  <a:srgbClr val="006600"/>
                </a:buClr>
              </a:pPr>
              <a:endParaRPr lang="sv-SE" b="1" u="sng">
                <a:latin typeface="Arial" charset="0"/>
              </a:endParaRPr>
            </a:p>
          </p:txBody>
        </p:sp>
      </p:grpSp>
      <p:grpSp>
        <p:nvGrpSpPr>
          <p:cNvPr id="3" name="Grupp 25">
            <a:extLst>
              <a:ext uri="{C183D7F6-B498-43B3-948B-1728B52AA6E4}">
                <adec:decorative xmlns:adec="http://schemas.microsoft.com/office/drawing/2017/decorative" val="1"/>
              </a:ext>
            </a:extLst>
          </p:cNvPr>
          <p:cNvGrpSpPr>
            <a:grpSpLocks/>
          </p:cNvGrpSpPr>
          <p:nvPr/>
        </p:nvGrpSpPr>
        <p:grpSpPr bwMode="auto">
          <a:xfrm>
            <a:off x="9453564" y="44451"/>
            <a:ext cx="147637" cy="4214813"/>
            <a:chOff x="4500562" y="1954520"/>
            <a:chExt cx="144000" cy="2618282"/>
          </a:xfrm>
        </p:grpSpPr>
        <p:cxnSp>
          <p:nvCxnSpPr>
            <p:cNvPr id="23561" name="Rak 26"/>
            <p:cNvCxnSpPr>
              <a:cxnSpLocks noChangeShapeType="1"/>
              <a:stCxn id="23562" idx="0"/>
              <a:endCxn id="23563" idx="0"/>
            </p:cNvCxnSpPr>
            <p:nvPr/>
          </p:nvCxnSpPr>
          <p:spPr bwMode="auto">
            <a:xfrm rot="16200000" flipH="1">
              <a:off x="3263818" y="3263264"/>
              <a:ext cx="2617488" cy="1588"/>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sp>
          <p:nvSpPr>
            <p:cNvPr id="23562" name="Rektangel 27"/>
            <p:cNvSpPr>
              <a:spLocks noChangeArrowheads="1"/>
            </p:cNvSpPr>
            <p:nvPr/>
          </p:nvSpPr>
          <p:spPr bwMode="auto">
            <a:xfrm>
              <a:off x="4500562" y="1954520"/>
              <a:ext cx="144000" cy="0"/>
            </a:xfrm>
            <a:prstGeom prst="rect">
              <a:avLst/>
            </a:prstGeom>
            <a:noFill/>
            <a:ln w="158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spcBef>
                  <a:spcPct val="20000"/>
                </a:spcBef>
                <a:buClr>
                  <a:srgbClr val="006600"/>
                </a:buClr>
              </a:pPr>
              <a:endParaRPr lang="sv-SE" b="1" u="sng">
                <a:latin typeface="Arial" charset="0"/>
              </a:endParaRPr>
            </a:p>
          </p:txBody>
        </p:sp>
        <p:sp>
          <p:nvSpPr>
            <p:cNvPr id="23563" name="Rektangel 28"/>
            <p:cNvSpPr>
              <a:spLocks noChangeArrowheads="1"/>
            </p:cNvSpPr>
            <p:nvPr/>
          </p:nvSpPr>
          <p:spPr bwMode="auto">
            <a:xfrm>
              <a:off x="4500562" y="4572008"/>
              <a:ext cx="144000" cy="0"/>
            </a:xfrm>
            <a:prstGeom prst="rect">
              <a:avLst/>
            </a:prstGeom>
            <a:noFill/>
            <a:ln w="158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spcBef>
                  <a:spcPct val="20000"/>
                </a:spcBef>
                <a:buClr>
                  <a:srgbClr val="006600"/>
                </a:buClr>
              </a:pPr>
              <a:endParaRPr lang="sv-SE" b="1" u="sng">
                <a:latin typeface="Arial" charset="0"/>
              </a:endParaRPr>
            </a:p>
          </p:txBody>
        </p:sp>
      </p:grpSp>
      <p:sp>
        <p:nvSpPr>
          <p:cNvPr id="23558" name="textruta 12"/>
          <p:cNvSpPr txBox="1">
            <a:spLocks noChangeArrowheads="1"/>
          </p:cNvSpPr>
          <p:nvPr/>
        </p:nvSpPr>
        <p:spPr bwMode="auto">
          <a:xfrm>
            <a:off x="8616950" y="3543301"/>
            <a:ext cx="503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sv-SE" b="1"/>
              <a:t>*</a:t>
            </a:r>
          </a:p>
        </p:txBody>
      </p:sp>
      <p:sp>
        <p:nvSpPr>
          <p:cNvPr id="15" name="textruta 14"/>
          <p:cNvSpPr txBox="1"/>
          <p:nvPr/>
        </p:nvSpPr>
        <p:spPr>
          <a:xfrm>
            <a:off x="6816725" y="6330950"/>
            <a:ext cx="3455988" cy="338138"/>
          </a:xfrm>
          <a:prstGeom prst="rect">
            <a:avLst/>
          </a:prstGeom>
          <a:noFill/>
        </p:spPr>
        <p:txBody>
          <a:bodyPr>
            <a:spAutoFit/>
          </a:bodyPr>
          <a:lstStyle/>
          <a:p>
            <a:pPr>
              <a:defRPr/>
            </a:pPr>
            <a:r>
              <a:rPr lang="sv-SE" sz="1600" i="1" dirty="0">
                <a:latin typeface="+mj-lt"/>
              </a:rPr>
              <a:t>* </a:t>
            </a:r>
            <a:r>
              <a:rPr lang="sv-SE" sz="1600" i="1" dirty="0" err="1">
                <a:latin typeface="+mj-lt"/>
              </a:rPr>
              <a:t>Yaras</a:t>
            </a:r>
            <a:r>
              <a:rPr lang="sv-SE" sz="1600" i="1" dirty="0">
                <a:latin typeface="+mj-lt"/>
              </a:rPr>
              <a:t> garanti klimatavtryck</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ubrik 1"/>
          <p:cNvSpPr>
            <a:spLocks noGrp="1"/>
          </p:cNvSpPr>
          <p:nvPr>
            <p:ph type="title"/>
          </p:nvPr>
        </p:nvSpPr>
        <p:spPr>
          <a:xfrm>
            <a:off x="3751603" y="818432"/>
            <a:ext cx="6046142" cy="404813"/>
          </a:xfrm>
        </p:spPr>
        <p:txBody>
          <a:bodyPr/>
          <a:lstStyle/>
          <a:p>
            <a:pPr eaLnBrk="1" hangingPunct="1"/>
            <a:r>
              <a:rPr lang="sv-SE" dirty="0"/>
              <a:t>Kol i mark</a:t>
            </a:r>
          </a:p>
        </p:txBody>
      </p:sp>
      <p:sp>
        <p:nvSpPr>
          <p:cNvPr id="3" name="Platshållare för innehåll 2"/>
          <p:cNvSpPr>
            <a:spLocks noGrp="1"/>
          </p:cNvSpPr>
          <p:nvPr>
            <p:ph sz="half" idx="4294967295"/>
          </p:nvPr>
        </p:nvSpPr>
        <p:spPr>
          <a:xfrm>
            <a:off x="5228493" y="1582615"/>
            <a:ext cx="5270088" cy="3223399"/>
          </a:xfrm>
        </p:spPr>
        <p:txBody>
          <a:bodyPr>
            <a:normAutofit fontScale="25000" lnSpcReduction="20000"/>
          </a:bodyPr>
          <a:lstStyle/>
          <a:p>
            <a:pPr>
              <a:lnSpc>
                <a:spcPct val="120000"/>
              </a:lnSpc>
              <a:spcBef>
                <a:spcPts val="900"/>
              </a:spcBef>
              <a:buFont typeface="Verdana" pitchFamily="34" charset="0"/>
              <a:buChar char="+"/>
              <a:defRPr/>
            </a:pPr>
            <a:r>
              <a:rPr lang="sv-SE" sz="6400" b="1" dirty="0">
                <a:solidFill>
                  <a:srgbClr val="006330"/>
                </a:solidFill>
                <a:latin typeface="+mj-lt"/>
              </a:rPr>
              <a:t>Tillförsel</a:t>
            </a:r>
            <a:r>
              <a:rPr lang="sv-SE" sz="6400" b="1" dirty="0">
                <a:latin typeface="+mj-lt"/>
              </a:rPr>
              <a:t> av organiskt material: skörderester, gödsel</a:t>
            </a:r>
          </a:p>
          <a:p>
            <a:pPr>
              <a:lnSpc>
                <a:spcPct val="120000"/>
              </a:lnSpc>
              <a:spcBef>
                <a:spcPts val="900"/>
              </a:spcBef>
              <a:buFont typeface="Verdana" pitchFamily="34" charset="0"/>
              <a:buChar char="–"/>
              <a:defRPr/>
            </a:pPr>
            <a:r>
              <a:rPr lang="sv-SE" sz="6400" b="1" dirty="0">
                <a:solidFill>
                  <a:srgbClr val="006330"/>
                </a:solidFill>
                <a:latin typeface="+mj-lt"/>
              </a:rPr>
              <a:t>Nedbrytning</a:t>
            </a:r>
            <a:r>
              <a:rPr lang="sv-SE" sz="6400" b="1" dirty="0">
                <a:latin typeface="+mj-lt"/>
              </a:rPr>
              <a:t> av organiskt material: jordbearbetning, klimat (syre och vatten)</a:t>
            </a:r>
          </a:p>
          <a:p>
            <a:pPr>
              <a:lnSpc>
                <a:spcPct val="120000"/>
              </a:lnSpc>
              <a:spcBef>
                <a:spcPts val="900"/>
              </a:spcBef>
              <a:defRPr/>
            </a:pPr>
            <a:r>
              <a:rPr lang="sv-SE" sz="6400" b="1" dirty="0">
                <a:solidFill>
                  <a:srgbClr val="006330"/>
                </a:solidFill>
                <a:latin typeface="+mj-lt"/>
              </a:rPr>
              <a:t>Långsiktigt</a:t>
            </a:r>
            <a:r>
              <a:rPr lang="sv-SE" sz="6400" b="1" dirty="0">
                <a:latin typeface="+mj-lt"/>
              </a:rPr>
              <a:t>: odlingshistoria och framtida brukning </a:t>
            </a:r>
          </a:p>
          <a:p>
            <a:pPr>
              <a:lnSpc>
                <a:spcPct val="120000"/>
              </a:lnSpc>
              <a:spcBef>
                <a:spcPts val="900"/>
              </a:spcBef>
              <a:defRPr/>
            </a:pPr>
            <a:r>
              <a:rPr lang="sv-SE" sz="6400" b="1" dirty="0">
                <a:solidFill>
                  <a:srgbClr val="1C6402"/>
                </a:solidFill>
              </a:rPr>
              <a:t>Varaktighet: </a:t>
            </a:r>
            <a:r>
              <a:rPr lang="sv-SE" sz="6400" b="1" dirty="0"/>
              <a:t>om marken ska vara en  kolsänka bygger det på att markanvändningen inte förändras. </a:t>
            </a:r>
            <a:endParaRPr lang="sv-SE" sz="6400" b="1" dirty="0">
              <a:latin typeface="+mj-lt"/>
            </a:endParaRPr>
          </a:p>
          <a:p>
            <a:pPr>
              <a:lnSpc>
                <a:spcPct val="120000"/>
              </a:lnSpc>
              <a:spcBef>
                <a:spcPts val="900"/>
              </a:spcBef>
              <a:defRPr/>
            </a:pPr>
            <a:r>
              <a:rPr lang="sv-SE" sz="6400" b="1" dirty="0">
                <a:solidFill>
                  <a:srgbClr val="006330"/>
                </a:solidFill>
                <a:latin typeface="+mj-lt"/>
              </a:rPr>
              <a:t>Mulljordar</a:t>
            </a:r>
            <a:r>
              <a:rPr lang="sv-SE" sz="6400" b="1" dirty="0">
                <a:latin typeface="+mj-lt"/>
              </a:rPr>
              <a:t> speciella </a:t>
            </a:r>
          </a:p>
          <a:p>
            <a:pPr>
              <a:lnSpc>
                <a:spcPct val="120000"/>
              </a:lnSpc>
              <a:spcBef>
                <a:spcPts val="900"/>
              </a:spcBef>
              <a:defRPr/>
            </a:pPr>
            <a:endParaRPr lang="sv-SE" b="1" dirty="0">
              <a:latin typeface="+mj-lt"/>
            </a:endParaRPr>
          </a:p>
          <a:p>
            <a:pPr>
              <a:lnSpc>
                <a:spcPct val="120000"/>
              </a:lnSpc>
              <a:spcBef>
                <a:spcPts val="900"/>
              </a:spcBef>
              <a:defRPr/>
            </a:pPr>
            <a:endParaRPr lang="sv-SE" b="1" dirty="0">
              <a:latin typeface="+mj-lt"/>
            </a:endParaRPr>
          </a:p>
        </p:txBody>
      </p:sp>
      <p:sp>
        <p:nvSpPr>
          <p:cNvPr id="6" name="Rektangel 5"/>
          <p:cNvSpPr/>
          <p:nvPr/>
        </p:nvSpPr>
        <p:spPr>
          <a:xfrm>
            <a:off x="1147411" y="5045181"/>
            <a:ext cx="8366432" cy="1050031"/>
          </a:xfrm>
          <a:prstGeom prst="rect">
            <a:avLst/>
          </a:prstGeom>
        </p:spPr>
        <p:txBody>
          <a:bodyPr wrap="square" numCol="2">
            <a:spAutoFit/>
          </a:bodyPr>
          <a:lstStyle/>
          <a:p>
            <a:pPr marL="271463" indent="-271463" defTabSz="684610" eaLnBrk="0" fontAlgn="base" hangingPunct="0">
              <a:lnSpc>
                <a:spcPct val="120000"/>
              </a:lnSpc>
              <a:spcBef>
                <a:spcPct val="20000"/>
              </a:spcBef>
              <a:spcAft>
                <a:spcPct val="0"/>
              </a:spcAft>
              <a:buClr>
                <a:srgbClr val="006600"/>
              </a:buClr>
              <a:defRPr/>
            </a:pPr>
            <a:r>
              <a:rPr lang="sv-SE" sz="1200" b="1" kern="0" dirty="0">
                <a:solidFill>
                  <a:srgbClr val="006600"/>
                </a:solidFill>
                <a:latin typeface="Helvetica"/>
              </a:rPr>
              <a:t>+</a:t>
            </a:r>
            <a:r>
              <a:rPr lang="sv-SE" sz="1200" b="1" kern="0" dirty="0">
                <a:solidFill>
                  <a:srgbClr val="000000"/>
                </a:solidFill>
                <a:latin typeface="Helvetica"/>
              </a:rPr>
              <a:t> 	</a:t>
            </a:r>
            <a:r>
              <a:rPr lang="sv-SE" sz="1600" b="1" kern="0" dirty="0">
                <a:solidFill>
                  <a:srgbClr val="000000"/>
                </a:solidFill>
                <a:latin typeface="Helvetica"/>
              </a:rPr>
              <a:t>Vall, stallgödsel, </a:t>
            </a:r>
          </a:p>
          <a:p>
            <a:pPr marL="271463" indent="-271463" defTabSz="684610" eaLnBrk="0" fontAlgn="base" hangingPunct="0">
              <a:lnSpc>
                <a:spcPct val="120000"/>
              </a:lnSpc>
              <a:spcBef>
                <a:spcPct val="20000"/>
              </a:spcBef>
              <a:spcAft>
                <a:spcPct val="0"/>
              </a:spcAft>
              <a:buClr>
                <a:srgbClr val="006600"/>
              </a:buClr>
              <a:defRPr/>
            </a:pPr>
            <a:r>
              <a:rPr lang="sv-SE" sz="1600" b="1" kern="0" dirty="0">
                <a:solidFill>
                  <a:srgbClr val="004165"/>
                </a:solidFill>
                <a:latin typeface="Helvetica"/>
              </a:rPr>
              <a:t>naturbetesmark</a:t>
            </a:r>
          </a:p>
          <a:p>
            <a:pPr marL="258366" indent="-258366" defTabSz="684610" eaLnBrk="0" fontAlgn="base" hangingPunct="0">
              <a:lnSpc>
                <a:spcPct val="120000"/>
              </a:lnSpc>
              <a:spcBef>
                <a:spcPct val="20000"/>
              </a:spcBef>
              <a:spcAft>
                <a:spcPct val="0"/>
              </a:spcAft>
              <a:buClr>
                <a:srgbClr val="006600"/>
              </a:buClr>
              <a:defRPr/>
            </a:pPr>
            <a:endParaRPr lang="sv-SE" sz="1600" b="1" kern="0" dirty="0">
              <a:solidFill>
                <a:srgbClr val="006600"/>
              </a:solidFill>
              <a:latin typeface="Helvetica"/>
            </a:endParaRPr>
          </a:p>
          <a:p>
            <a:pPr marL="200025" indent="-200025" defTabSz="684610" eaLnBrk="0" fontAlgn="base" hangingPunct="0">
              <a:lnSpc>
                <a:spcPct val="120000"/>
              </a:lnSpc>
              <a:spcBef>
                <a:spcPct val="20000"/>
              </a:spcBef>
              <a:spcAft>
                <a:spcPct val="0"/>
              </a:spcAft>
              <a:buClr>
                <a:srgbClr val="006600"/>
              </a:buClr>
              <a:defRPr/>
            </a:pPr>
            <a:r>
              <a:rPr lang="sv-SE" sz="1600" b="1" kern="0" dirty="0">
                <a:solidFill>
                  <a:srgbClr val="006600"/>
                </a:solidFill>
                <a:latin typeface="Helvetica"/>
              </a:rPr>
              <a:t>- </a:t>
            </a:r>
            <a:r>
              <a:rPr lang="sv-SE" sz="1600" b="1" kern="0" dirty="0">
                <a:solidFill>
                  <a:srgbClr val="000000"/>
                </a:solidFill>
                <a:latin typeface="Helvetica"/>
              </a:rPr>
              <a:t>	Ettåriga grödor, mkt jordbearbetning och </a:t>
            </a:r>
            <a:r>
              <a:rPr lang="sv-SE" sz="1600" b="1" kern="0" dirty="0" err="1">
                <a:solidFill>
                  <a:srgbClr val="000000"/>
                </a:solidFill>
                <a:latin typeface="Helvetica"/>
              </a:rPr>
              <a:t>bortförsel</a:t>
            </a:r>
            <a:r>
              <a:rPr lang="sv-SE" sz="1600" b="1" kern="0" dirty="0">
                <a:solidFill>
                  <a:srgbClr val="000000"/>
                </a:solidFill>
                <a:latin typeface="Helvetica"/>
              </a:rPr>
              <a:t> halm etc. </a:t>
            </a:r>
          </a:p>
        </p:txBody>
      </p:sp>
      <p:pic>
        <p:nvPicPr>
          <p:cNvPr id="20483" name="Picture 2" title="Dekorativ bild"/>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1693420" y="1684604"/>
            <a:ext cx="2954041" cy="2586993"/>
          </a:xfrm>
        </p:spPr>
      </p:pic>
    </p:spTree>
    <p:extLst>
      <p:ext uri="{BB962C8B-B14F-4D97-AF65-F5344CB8AC3E}">
        <p14:creationId xmlns:p14="http://schemas.microsoft.com/office/powerpoint/2010/main" val="332496986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händer med kolet i marken? </a:t>
            </a:r>
          </a:p>
        </p:txBody>
      </p:sp>
      <p:sp>
        <p:nvSpPr>
          <p:cNvPr id="4" name="Platshållare för innehåll 3"/>
          <p:cNvSpPr>
            <a:spLocks noGrp="1"/>
          </p:cNvSpPr>
          <p:nvPr>
            <p:ph sz="half" idx="2"/>
          </p:nvPr>
        </p:nvSpPr>
        <p:spPr>
          <a:xfrm>
            <a:off x="6540128" y="1631683"/>
            <a:ext cx="5323625" cy="4390982"/>
          </a:xfrm>
        </p:spPr>
        <p:txBody>
          <a:bodyPr/>
          <a:lstStyle/>
          <a:p>
            <a:pPr marL="0" indent="0">
              <a:buNone/>
            </a:pPr>
            <a:r>
              <a:rPr lang="sv-SE" dirty="0"/>
              <a:t> </a:t>
            </a:r>
          </a:p>
          <a:p>
            <a:r>
              <a:rPr lang="sv-SE" dirty="0"/>
              <a:t>Det kan bli en kolinlagring i marken vid odling av vall, men det kan bero på hur hög mullhalten är från början som grafen visar. </a:t>
            </a:r>
          </a:p>
          <a:p>
            <a:endParaRPr lang="sv-SE" dirty="0"/>
          </a:p>
        </p:txBody>
      </p:sp>
      <p:pic>
        <p:nvPicPr>
          <p:cNvPr id="7" name="Bildobjekt 6" descr="Graf som visar resultatet av kolhaltsförändringen i marken vid olika växtföljder på tre olika platser i Norrland. " title="Graf över förändring i kolhalt med olika växtföljd"/>
          <p:cNvPicPr>
            <a:picLocks noChangeAspect="1"/>
          </p:cNvPicPr>
          <p:nvPr/>
        </p:nvPicPr>
        <p:blipFill rotWithShape="1">
          <a:blip r:embed="rId3"/>
          <a:srcRect r="1289" b="1390"/>
          <a:stretch/>
        </p:blipFill>
        <p:spPr>
          <a:xfrm>
            <a:off x="839416" y="1603627"/>
            <a:ext cx="5700712" cy="4258412"/>
          </a:xfrm>
          <a:prstGeom prst="rect">
            <a:avLst/>
          </a:prstGeom>
        </p:spPr>
      </p:pic>
      <p:sp>
        <p:nvSpPr>
          <p:cNvPr id="6" name="textruta 5"/>
          <p:cNvSpPr txBox="1"/>
          <p:nvPr/>
        </p:nvSpPr>
        <p:spPr>
          <a:xfrm>
            <a:off x="2366611" y="6022665"/>
            <a:ext cx="5700713" cy="369332"/>
          </a:xfrm>
          <a:prstGeom prst="rect">
            <a:avLst/>
          </a:prstGeom>
          <a:noFill/>
        </p:spPr>
        <p:txBody>
          <a:bodyPr wrap="square" rtlCol="0">
            <a:spAutoFit/>
          </a:bodyPr>
          <a:lstStyle/>
          <a:p>
            <a:r>
              <a:rPr lang="sv-SE" dirty="0"/>
              <a:t>Källa: Thomas </a:t>
            </a:r>
            <a:r>
              <a:rPr lang="sv-SE" dirty="0" err="1"/>
              <a:t>Kätterer</a:t>
            </a:r>
            <a:r>
              <a:rPr lang="sv-SE" sz="1125" dirty="0"/>
              <a:t> </a:t>
            </a:r>
          </a:p>
        </p:txBody>
      </p:sp>
    </p:spTree>
    <p:extLst>
      <p:ext uri="{BB962C8B-B14F-4D97-AF65-F5344CB8AC3E}">
        <p14:creationId xmlns:p14="http://schemas.microsoft.com/office/powerpoint/2010/main" val="1346902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064751" y="718993"/>
            <a:ext cx="6657975" cy="539750"/>
          </a:xfrm>
        </p:spPr>
        <p:txBody>
          <a:bodyPr/>
          <a:lstStyle/>
          <a:p>
            <a:r>
              <a:rPr lang="sv-SE" dirty="0"/>
              <a:t>Räkna med kolet i Vera</a:t>
            </a:r>
          </a:p>
        </p:txBody>
      </p:sp>
      <p:sp>
        <p:nvSpPr>
          <p:cNvPr id="3" name="textruta 2"/>
          <p:cNvSpPr txBox="1"/>
          <p:nvPr/>
        </p:nvSpPr>
        <p:spPr>
          <a:xfrm>
            <a:off x="5559668" y="2239108"/>
            <a:ext cx="6327531" cy="4247317"/>
          </a:xfrm>
          <a:prstGeom prst="rect">
            <a:avLst/>
          </a:prstGeom>
          <a:noFill/>
        </p:spPr>
        <p:txBody>
          <a:bodyPr wrap="square" rtlCol="0">
            <a:spAutoFit/>
          </a:bodyPr>
          <a:lstStyle/>
          <a:p>
            <a:pPr marL="214313" indent="-214313" fontAlgn="base">
              <a:spcBef>
                <a:spcPct val="0"/>
              </a:spcBef>
              <a:spcAft>
                <a:spcPct val="0"/>
              </a:spcAft>
              <a:buFont typeface="Arial" panose="020B0604020202020204" pitchFamily="34" charset="0"/>
              <a:buChar char="•"/>
              <a:defRPr/>
            </a:pPr>
            <a:r>
              <a:rPr lang="sv-SE" sz="2800" dirty="0">
                <a:solidFill>
                  <a:srgbClr val="004165"/>
                </a:solidFill>
                <a:latin typeface="Times New Roman" panose="02020603050405020304" pitchFamily="18" charset="0"/>
              </a:rPr>
              <a:t>Till mineraljordar går det att lägga till en kolförlust (-) eller kolinlagring (+) som kg kol per hektar under markkols fliken i Vera .</a:t>
            </a:r>
          </a:p>
          <a:p>
            <a:pPr marL="214313" indent="-214313" fontAlgn="base">
              <a:spcBef>
                <a:spcPct val="0"/>
              </a:spcBef>
              <a:spcAft>
                <a:spcPct val="0"/>
              </a:spcAft>
              <a:buFont typeface="Arial" panose="020B0604020202020204" pitchFamily="34" charset="0"/>
              <a:buChar char="•"/>
              <a:defRPr/>
            </a:pPr>
            <a:r>
              <a:rPr lang="sv-SE" sz="2800" dirty="0">
                <a:solidFill>
                  <a:srgbClr val="004165"/>
                </a:solidFill>
                <a:latin typeface="Times New Roman" panose="02020603050405020304" pitchFamily="18" charset="0"/>
              </a:rPr>
              <a:t>För att veta hur många kg kol det handlar om kan man beräkna kolnettot i marken i kalkylprogrammet Odlingsperspektiv</a:t>
            </a:r>
          </a:p>
          <a:p>
            <a:pPr marL="214313" indent="-214313" fontAlgn="base">
              <a:spcBef>
                <a:spcPct val="0"/>
              </a:spcBef>
              <a:spcAft>
                <a:spcPct val="0"/>
              </a:spcAft>
              <a:buFont typeface="Arial" panose="020B0604020202020204" pitchFamily="34" charset="0"/>
              <a:buChar char="•"/>
              <a:defRPr/>
            </a:pPr>
            <a:r>
              <a:rPr lang="sv-SE" sz="2800" dirty="0">
                <a:solidFill>
                  <a:srgbClr val="004165"/>
                </a:solidFill>
                <a:latin typeface="Times New Roman" panose="02020603050405020304" pitchFamily="18" charset="0"/>
              </a:rPr>
              <a:t>Arealen med mulljordar ska läggas in i Vera och rapporteras in till GNW adm. </a:t>
            </a:r>
          </a:p>
          <a:p>
            <a:pPr marL="214313" indent="-214313" fontAlgn="base">
              <a:spcBef>
                <a:spcPct val="0"/>
              </a:spcBef>
              <a:spcAft>
                <a:spcPct val="0"/>
              </a:spcAft>
              <a:buFont typeface="Arial" panose="020B0604020202020204" pitchFamily="34" charset="0"/>
              <a:buChar char="•"/>
              <a:defRPr/>
            </a:pPr>
            <a:endParaRPr lang="sv-SE" dirty="0">
              <a:solidFill>
                <a:srgbClr val="004165"/>
              </a:solidFill>
              <a:latin typeface="Times New Roman" panose="02020603050405020304" pitchFamily="18" charset="0"/>
            </a:endParaRPr>
          </a:p>
        </p:txBody>
      </p:sp>
      <p:pic>
        <p:nvPicPr>
          <p:cNvPr id="4" name="Bildobjekt 3" descr="Skärmdump från Vera hur markkolet ska anges i klimatkollen. ">
            <a:extLst>
              <a:ext uri="{FF2B5EF4-FFF2-40B4-BE49-F238E27FC236}">
                <a16:creationId xmlns:a16="http://schemas.microsoft.com/office/drawing/2014/main" id="{C40FCAB2-7912-4370-86E7-D7F750828BA2}"/>
              </a:ext>
            </a:extLst>
          </p:cNvPr>
          <p:cNvPicPr>
            <a:picLocks noChangeAspect="1"/>
          </p:cNvPicPr>
          <p:nvPr/>
        </p:nvPicPr>
        <p:blipFill>
          <a:blip r:embed="rId3"/>
          <a:stretch>
            <a:fillRect/>
          </a:stretch>
        </p:blipFill>
        <p:spPr>
          <a:xfrm>
            <a:off x="1486322" y="2239108"/>
            <a:ext cx="3779848" cy="2712955"/>
          </a:xfrm>
          <a:prstGeom prst="rect">
            <a:avLst/>
          </a:prstGeom>
        </p:spPr>
      </p:pic>
    </p:spTree>
    <p:extLst>
      <p:ext uri="{BB962C8B-B14F-4D97-AF65-F5344CB8AC3E}">
        <p14:creationId xmlns:p14="http://schemas.microsoft.com/office/powerpoint/2010/main" val="720998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ubrik 1"/>
          <p:cNvSpPr>
            <a:spLocks noGrp="1"/>
          </p:cNvSpPr>
          <p:nvPr>
            <p:ph type="title"/>
          </p:nvPr>
        </p:nvSpPr>
        <p:spPr>
          <a:xfrm>
            <a:off x="2135189" y="404664"/>
            <a:ext cx="8061523" cy="539750"/>
          </a:xfrm>
        </p:spPr>
        <p:txBody>
          <a:bodyPr/>
          <a:lstStyle/>
          <a:p>
            <a:pPr eaLnBrk="1" hangingPunct="1"/>
            <a:r>
              <a:rPr lang="sv-SE" dirty="0" err="1"/>
              <a:t>Kolkällan</a:t>
            </a:r>
            <a:r>
              <a:rPr lang="sv-SE" dirty="0"/>
              <a:t> har betydelse</a:t>
            </a:r>
          </a:p>
        </p:txBody>
      </p:sp>
      <p:pic>
        <p:nvPicPr>
          <p:cNvPr id="21507" name="Picture 2" descr="Mängden kol i marken har förändrats över tid beroende på vilken behandling rutan fått. Träda och inget kväve har minskat kolmängden meden till exempel torv och stallgödsel har ökat kolmängden. " title="Digram överkolförändring i marken vid ramförsöken i Ultuna"/>
          <p:cNvPicPr>
            <a:picLocks noChangeAspect="1" noChangeArrowheads="1"/>
          </p:cNvPicPr>
          <p:nvPr/>
        </p:nvPicPr>
        <p:blipFill>
          <a:blip r:embed="rId3" cstate="print">
            <a:extLst>
              <a:ext uri="{28A0092B-C50C-407E-A947-70E740481C1C}">
                <a14:useLocalDpi xmlns:a14="http://schemas.microsoft.com/office/drawing/2010/main" val="0"/>
              </a:ext>
            </a:extLst>
          </a:blip>
          <a:srcRect l="1942" t="1471" r="5824" b="5832"/>
          <a:stretch>
            <a:fillRect/>
          </a:stretch>
        </p:blipFill>
        <p:spPr bwMode="auto">
          <a:xfrm>
            <a:off x="1100892" y="1214734"/>
            <a:ext cx="7898228" cy="523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ruta 3"/>
          <p:cNvSpPr txBox="1">
            <a:spLocks noChangeArrowheads="1"/>
          </p:cNvSpPr>
          <p:nvPr/>
        </p:nvSpPr>
        <p:spPr bwMode="auto">
          <a:xfrm>
            <a:off x="6858079" y="5043101"/>
            <a:ext cx="26642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r>
              <a:rPr lang="sv-SE" sz="1800" dirty="0">
                <a:solidFill>
                  <a:srgbClr val="004165"/>
                </a:solidFill>
              </a:rPr>
              <a:t>Ramförsöken </a:t>
            </a:r>
            <a:r>
              <a:rPr lang="sv-SE" sz="1800" dirty="0" err="1">
                <a:solidFill>
                  <a:srgbClr val="004165"/>
                </a:solidFill>
              </a:rPr>
              <a:t>Ultuna</a:t>
            </a:r>
            <a:r>
              <a:rPr lang="sv-SE" sz="1800" dirty="0">
                <a:solidFill>
                  <a:srgbClr val="004165"/>
                </a:solidFill>
              </a:rPr>
              <a:t>. Totalt 67 ton kol under 35 år. (Motsvarar 8 ton </a:t>
            </a:r>
            <a:r>
              <a:rPr lang="sv-SE" sz="1800" dirty="0" err="1">
                <a:solidFill>
                  <a:srgbClr val="004165"/>
                </a:solidFill>
              </a:rPr>
              <a:t>ts</a:t>
            </a:r>
            <a:r>
              <a:rPr lang="sv-SE" sz="1800" dirty="0">
                <a:solidFill>
                  <a:srgbClr val="004165"/>
                </a:solidFill>
              </a:rPr>
              <a:t> nötfast/ha vart  annat år.) </a:t>
            </a:r>
          </a:p>
        </p:txBody>
      </p:sp>
    </p:spTree>
    <p:extLst>
      <p:ext uri="{BB962C8B-B14F-4D97-AF65-F5344CB8AC3E}">
        <p14:creationId xmlns:p14="http://schemas.microsoft.com/office/powerpoint/2010/main" val="358033551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p:cNvSpPr>
            <a:spLocks noGrp="1"/>
          </p:cNvSpPr>
          <p:nvPr>
            <p:ph type="ctrTitle"/>
          </p:nvPr>
        </p:nvSpPr>
        <p:spPr/>
        <p:txBody>
          <a:bodyPr/>
          <a:lstStyle/>
          <a:p>
            <a:r>
              <a:rPr lang="sv-SE" dirty="0"/>
              <a:t>Fördela klimatavtrycket - Allokering</a:t>
            </a:r>
          </a:p>
        </p:txBody>
      </p:sp>
    </p:spTree>
    <p:extLst>
      <p:ext uri="{BB962C8B-B14F-4D97-AF65-F5344CB8AC3E}">
        <p14:creationId xmlns:p14="http://schemas.microsoft.com/office/powerpoint/2010/main" val="2716070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a:xfrm>
            <a:off x="4367809" y="598266"/>
            <a:ext cx="5799137" cy="598487"/>
          </a:xfrm>
        </p:spPr>
        <p:txBody>
          <a:bodyPr>
            <a:normAutofit fontScale="90000"/>
          </a:bodyPr>
          <a:lstStyle/>
          <a:p>
            <a:pPr eaLnBrk="1" hangingPunct="1"/>
            <a:r>
              <a:rPr lang="sv-SE" dirty="0"/>
              <a:t>Jordbrukets klimatpåverkan är inte som andras påverkan</a:t>
            </a:r>
          </a:p>
        </p:txBody>
      </p:sp>
      <p:pic>
        <p:nvPicPr>
          <p:cNvPr id="3" name="Bildobjekt 2" descr="Pilar som beskriver vad som är smått och stort av gång i lantbruket. Kolförändringar i marken ger stora avgångar och inlagring medan förbrukning av fossila bränslen ger en lite påverkan. " title="Växthusgasavgång från olika delar av jordbruket"/>
          <p:cNvPicPr>
            <a:picLocks noChangeAspect="1"/>
          </p:cNvPicPr>
          <p:nvPr/>
        </p:nvPicPr>
        <p:blipFill>
          <a:blip r:embed="rId3"/>
          <a:stretch>
            <a:fillRect/>
          </a:stretch>
        </p:blipFill>
        <p:spPr>
          <a:xfrm>
            <a:off x="1781908" y="1745297"/>
            <a:ext cx="9390184" cy="4661819"/>
          </a:xfrm>
          <a:prstGeom prst="rect">
            <a:avLst/>
          </a:prstGeom>
        </p:spPr>
      </p:pic>
    </p:spTree>
    <p:extLst>
      <p:ext uri="{BB962C8B-B14F-4D97-AF65-F5344CB8AC3E}">
        <p14:creationId xmlns:p14="http://schemas.microsoft.com/office/powerpoint/2010/main" val="282210694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ubrik 1"/>
          <p:cNvSpPr>
            <a:spLocks noGrp="1"/>
          </p:cNvSpPr>
          <p:nvPr>
            <p:ph type="title"/>
          </p:nvPr>
        </p:nvSpPr>
        <p:spPr>
          <a:xfrm>
            <a:off x="1910862" y="309174"/>
            <a:ext cx="9272953" cy="857250"/>
          </a:xfrm>
        </p:spPr>
        <p:txBody>
          <a:bodyPr/>
          <a:lstStyle/>
          <a:p>
            <a:pPr eaLnBrk="1" hangingPunct="1"/>
            <a:r>
              <a:rPr lang="sv-SE" dirty="0"/>
              <a:t>Varför beräkna fördelat klimatavtryck?</a:t>
            </a:r>
          </a:p>
        </p:txBody>
      </p:sp>
      <p:sp>
        <p:nvSpPr>
          <p:cNvPr id="34819" name="Platshållare för innehåll 3"/>
          <p:cNvSpPr>
            <a:spLocks noGrp="1"/>
          </p:cNvSpPr>
          <p:nvPr>
            <p:ph sz="half" idx="1"/>
          </p:nvPr>
        </p:nvSpPr>
        <p:spPr>
          <a:xfrm>
            <a:off x="1254369" y="1825419"/>
            <a:ext cx="9929446" cy="4458149"/>
          </a:xfrm>
        </p:spPr>
        <p:txBody>
          <a:bodyPr/>
          <a:lstStyle/>
          <a:p>
            <a:r>
              <a:rPr lang="sv-SE" dirty="0"/>
              <a:t>Du får en ökad detaljeringsgrad. I Vera fördelas energi, N-gödsel, stallgödsel och foder mellan de olika grödorna respektive djurslagen.</a:t>
            </a:r>
          </a:p>
          <a:p>
            <a:r>
              <a:rPr lang="sv-SE" dirty="0"/>
              <a:t>Du får klimatavtrycket per kg eller liter produkt för alla produkter ut från gården.</a:t>
            </a:r>
          </a:p>
          <a:p>
            <a:pPr eaLnBrk="1" hangingPunct="1"/>
            <a:r>
              <a:rPr lang="sv-SE" dirty="0"/>
              <a:t>Det kan öka förståelsen av klimatavtrycket av en åtgärd när du ser hur åtgärden påverkar just den produkten som t.ex.: Hur mycket lägre blir klimatavtrycket på mjölken om jag väljer ett foder med lägre avtryck?</a:t>
            </a:r>
          </a:p>
        </p:txBody>
      </p:sp>
    </p:spTree>
    <p:extLst>
      <p:ext uri="{BB962C8B-B14F-4D97-AF65-F5344CB8AC3E}">
        <p14:creationId xmlns:p14="http://schemas.microsoft.com/office/powerpoint/2010/main" val="33704611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168769" y="332655"/>
            <a:ext cx="9542585" cy="827929"/>
          </a:xfrm>
        </p:spPr>
        <p:txBody>
          <a:bodyPr/>
          <a:lstStyle/>
          <a:p>
            <a:r>
              <a:rPr lang="sv-SE" dirty="0"/>
              <a:t>Vad får jag ut som jag inte får annars?</a:t>
            </a:r>
          </a:p>
        </p:txBody>
      </p:sp>
      <p:sp>
        <p:nvSpPr>
          <p:cNvPr id="3" name="Platshållare för innehåll 2"/>
          <p:cNvSpPr>
            <a:spLocks noGrp="1"/>
          </p:cNvSpPr>
          <p:nvPr>
            <p:ph sz="half" idx="1"/>
          </p:nvPr>
        </p:nvSpPr>
        <p:spPr>
          <a:xfrm>
            <a:off x="1465712" y="2266891"/>
            <a:ext cx="6705238" cy="4896544"/>
          </a:xfrm>
        </p:spPr>
        <p:txBody>
          <a:bodyPr/>
          <a:lstStyle/>
          <a:p>
            <a:r>
              <a:rPr lang="sv-SE" dirty="0"/>
              <a:t>Du får det totala klimatavtrycket på de produkter du säljer från gården.</a:t>
            </a:r>
          </a:p>
          <a:p>
            <a:r>
              <a:rPr lang="sv-SE" dirty="0"/>
              <a:t>Du får klimatavtrycket per hektar för de grödor du producerar.</a:t>
            </a:r>
          </a:p>
          <a:p>
            <a:r>
              <a:rPr lang="sv-SE" dirty="0"/>
              <a:t>Du ser även hur klimatavtrycket på produkterna är fördelade på olika källor.</a:t>
            </a:r>
          </a:p>
          <a:p>
            <a:endParaRPr lang="sv-SE" sz="2400" dirty="0"/>
          </a:p>
        </p:txBody>
      </p:sp>
      <p:pic>
        <p:nvPicPr>
          <p:cNvPr id="4" name="Bildobjekt 3" title="Ko, dekorativ bild"/>
          <p:cNvPicPr>
            <a:picLocks noChangeAspect="1"/>
          </p:cNvPicPr>
          <p:nvPr/>
        </p:nvPicPr>
        <p:blipFill rotWithShape="1">
          <a:blip r:embed="rId2" cstate="print">
            <a:extLst>
              <a:ext uri="{28A0092B-C50C-407E-A947-70E740481C1C}">
                <a14:useLocalDpi xmlns:a14="http://schemas.microsoft.com/office/drawing/2010/main" val="0"/>
              </a:ext>
            </a:extLst>
          </a:blip>
          <a:srcRect l="40701" r="-1"/>
          <a:stretch/>
        </p:blipFill>
        <p:spPr>
          <a:xfrm>
            <a:off x="8264734" y="2266891"/>
            <a:ext cx="3336933" cy="3744416"/>
          </a:xfrm>
          <a:prstGeom prst="rect">
            <a:avLst/>
          </a:prstGeom>
        </p:spPr>
      </p:pic>
    </p:spTree>
    <p:extLst>
      <p:ext uri="{BB962C8B-B14F-4D97-AF65-F5344CB8AC3E}">
        <p14:creationId xmlns:p14="http://schemas.microsoft.com/office/powerpoint/2010/main" val="3633165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ubrik 1"/>
          <p:cNvSpPr>
            <a:spLocks noGrp="1"/>
          </p:cNvSpPr>
          <p:nvPr>
            <p:ph type="title"/>
          </p:nvPr>
        </p:nvSpPr>
        <p:spPr>
          <a:xfrm>
            <a:off x="1910250" y="292442"/>
            <a:ext cx="9390795" cy="598488"/>
          </a:xfrm>
        </p:spPr>
        <p:txBody>
          <a:bodyPr>
            <a:normAutofit/>
          </a:bodyPr>
          <a:lstStyle/>
          <a:p>
            <a:pPr eaLnBrk="1" hangingPunct="1"/>
            <a:r>
              <a:rPr lang="sv-SE" dirty="0"/>
              <a:t>Växtodlingsgården- utsläpp </a:t>
            </a:r>
            <a:r>
              <a:rPr lang="sv-SE" u="sng" dirty="0"/>
              <a:t>per kg gröda</a:t>
            </a:r>
          </a:p>
        </p:txBody>
      </p:sp>
      <p:graphicFrame>
        <p:nvGraphicFramePr>
          <p:cNvPr id="2" name="Tabell 1">
            <a:extLst>
              <a:ext uri="{FF2B5EF4-FFF2-40B4-BE49-F238E27FC236}">
                <a16:creationId xmlns:a16="http://schemas.microsoft.com/office/drawing/2014/main" id="{75632822-5FBF-46EA-B096-279496F39847}"/>
              </a:ext>
            </a:extLst>
          </p:cNvPr>
          <p:cNvGraphicFramePr>
            <a:graphicFrameLocks noGrp="1"/>
          </p:cNvGraphicFramePr>
          <p:nvPr>
            <p:extLst/>
          </p:nvPr>
        </p:nvGraphicFramePr>
        <p:xfrm>
          <a:off x="973014" y="1184031"/>
          <a:ext cx="10480430" cy="5087816"/>
        </p:xfrm>
        <a:graphic>
          <a:graphicData uri="http://schemas.openxmlformats.org/drawingml/2006/table">
            <a:tbl>
              <a:tblPr firstRow="1" bandRow="1">
                <a:tableStyleId>{5C22544A-7EE6-4342-B048-85BDC9FD1C3A}</a:tableStyleId>
              </a:tblPr>
              <a:tblGrid>
                <a:gridCol w="1823039">
                  <a:extLst>
                    <a:ext uri="{9D8B030D-6E8A-4147-A177-3AD203B41FA5}">
                      <a16:colId xmlns:a16="http://schemas.microsoft.com/office/drawing/2014/main" val="1903895047"/>
                    </a:ext>
                  </a:extLst>
                </a:gridCol>
                <a:gridCol w="1216449">
                  <a:extLst>
                    <a:ext uri="{9D8B030D-6E8A-4147-A177-3AD203B41FA5}">
                      <a16:colId xmlns:a16="http://schemas.microsoft.com/office/drawing/2014/main" val="1139630830"/>
                    </a:ext>
                  </a:extLst>
                </a:gridCol>
                <a:gridCol w="1206406">
                  <a:extLst>
                    <a:ext uri="{9D8B030D-6E8A-4147-A177-3AD203B41FA5}">
                      <a16:colId xmlns:a16="http://schemas.microsoft.com/office/drawing/2014/main" val="1133583909"/>
                    </a:ext>
                  </a:extLst>
                </a:gridCol>
                <a:gridCol w="1216449">
                  <a:extLst>
                    <a:ext uri="{9D8B030D-6E8A-4147-A177-3AD203B41FA5}">
                      <a16:colId xmlns:a16="http://schemas.microsoft.com/office/drawing/2014/main" val="3620896326"/>
                    </a:ext>
                  </a:extLst>
                </a:gridCol>
                <a:gridCol w="1216449">
                  <a:extLst>
                    <a:ext uri="{9D8B030D-6E8A-4147-A177-3AD203B41FA5}">
                      <a16:colId xmlns:a16="http://schemas.microsoft.com/office/drawing/2014/main" val="2804941336"/>
                    </a:ext>
                  </a:extLst>
                </a:gridCol>
                <a:gridCol w="1216449">
                  <a:extLst>
                    <a:ext uri="{9D8B030D-6E8A-4147-A177-3AD203B41FA5}">
                      <a16:colId xmlns:a16="http://schemas.microsoft.com/office/drawing/2014/main" val="2166008499"/>
                    </a:ext>
                  </a:extLst>
                </a:gridCol>
                <a:gridCol w="1368740">
                  <a:extLst>
                    <a:ext uri="{9D8B030D-6E8A-4147-A177-3AD203B41FA5}">
                      <a16:colId xmlns:a16="http://schemas.microsoft.com/office/drawing/2014/main" val="4276134638"/>
                    </a:ext>
                  </a:extLst>
                </a:gridCol>
                <a:gridCol w="1216449">
                  <a:extLst>
                    <a:ext uri="{9D8B030D-6E8A-4147-A177-3AD203B41FA5}">
                      <a16:colId xmlns:a16="http://schemas.microsoft.com/office/drawing/2014/main" val="3295740011"/>
                    </a:ext>
                  </a:extLst>
                </a:gridCol>
              </a:tblGrid>
              <a:tr h="764041">
                <a:tc>
                  <a:txBody>
                    <a:bodyPr/>
                    <a:lstStyle/>
                    <a:p>
                      <a:pPr>
                        <a:lnSpc>
                          <a:spcPct val="120000"/>
                        </a:lnSpc>
                        <a:spcAft>
                          <a:spcPts val="0"/>
                        </a:spcAft>
                      </a:pPr>
                      <a:r>
                        <a:rPr lang="sv-SE" sz="1600" kern="1200">
                          <a:effectLst/>
                          <a:latin typeface="+mj-lt"/>
                        </a:rPr>
                        <a:t>Förändring</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nSpc>
                          <a:spcPct val="120000"/>
                        </a:lnSpc>
                        <a:spcAft>
                          <a:spcPts val="0"/>
                        </a:spcAft>
                      </a:pPr>
                      <a:r>
                        <a:rPr lang="sv-SE" sz="1600" kern="1200" dirty="0">
                          <a:effectLst/>
                          <a:latin typeface="+mj-lt"/>
                        </a:rPr>
                        <a:t>Höstvete</a:t>
                      </a:r>
                      <a:endParaRPr lang="sv-SE" sz="1600" dirty="0">
                        <a:effectLst/>
                        <a:latin typeface="+mj-lt"/>
                        <a:ea typeface="Times New Roman" panose="02020603050405020304" pitchFamily="18" charset="0"/>
                        <a:cs typeface="Times New Roman" panose="02020603050405020304" pitchFamily="18" charset="0"/>
                      </a:endParaRPr>
                    </a:p>
                  </a:txBody>
                  <a:tcPr/>
                </a:tc>
                <a:tc>
                  <a:txBody>
                    <a:bodyPr/>
                    <a:lstStyle/>
                    <a:p>
                      <a:pPr>
                        <a:lnSpc>
                          <a:spcPct val="120000"/>
                        </a:lnSpc>
                        <a:spcAft>
                          <a:spcPts val="0"/>
                        </a:spcAft>
                      </a:pPr>
                      <a:r>
                        <a:rPr lang="sv-SE" sz="1600" kern="1200">
                          <a:effectLst/>
                          <a:latin typeface="+mj-lt"/>
                        </a:rPr>
                        <a:t>Socker-betor</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nSpc>
                          <a:spcPct val="120000"/>
                        </a:lnSpc>
                        <a:spcAft>
                          <a:spcPts val="0"/>
                        </a:spcAft>
                      </a:pPr>
                      <a:r>
                        <a:rPr lang="sv-SE" sz="1600" kern="1200">
                          <a:effectLst/>
                          <a:latin typeface="+mj-lt"/>
                        </a:rPr>
                        <a:t>Maltkorn</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nSpc>
                          <a:spcPct val="120000"/>
                        </a:lnSpc>
                        <a:spcAft>
                          <a:spcPts val="0"/>
                        </a:spcAft>
                      </a:pPr>
                      <a:r>
                        <a:rPr lang="sv-SE" sz="1600" kern="1200">
                          <a:effectLst/>
                          <a:latin typeface="+mj-lt"/>
                        </a:rPr>
                        <a:t>Höstraps</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nSpc>
                          <a:spcPct val="120000"/>
                        </a:lnSpc>
                        <a:spcAft>
                          <a:spcPts val="0"/>
                        </a:spcAft>
                      </a:pPr>
                      <a:r>
                        <a:rPr lang="sv-SE" sz="1600">
                          <a:effectLst/>
                          <a:latin typeface="+mj-lt"/>
                        </a:rPr>
                        <a:t>Höstvete</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nSpc>
                          <a:spcPct val="120000"/>
                        </a:lnSpc>
                        <a:spcAft>
                          <a:spcPts val="0"/>
                        </a:spcAft>
                      </a:pPr>
                      <a:r>
                        <a:rPr lang="sv-SE" sz="1600" kern="1200">
                          <a:effectLst/>
                          <a:latin typeface="+mj-lt"/>
                        </a:rPr>
                        <a:t>Spannmåls-halm</a:t>
                      </a:r>
                      <a:endParaRPr lang="sv-SE" sz="1600">
                        <a:effectLst/>
                        <a:latin typeface="+mj-lt"/>
                        <a:ea typeface="Times New Roman" panose="02020603050405020304" pitchFamily="18" charset="0"/>
                        <a:cs typeface="Times New Roman" panose="02020603050405020304" pitchFamily="18" charset="0"/>
                      </a:endParaRPr>
                    </a:p>
                  </a:txBody>
                  <a:tcPr marL="0" marR="0" marT="0" marB="0"/>
                </a:tc>
                <a:tc>
                  <a:txBody>
                    <a:bodyPr/>
                    <a:lstStyle/>
                    <a:p>
                      <a:pPr>
                        <a:lnSpc>
                          <a:spcPct val="120000"/>
                        </a:lnSpc>
                        <a:spcAft>
                          <a:spcPts val="0"/>
                        </a:spcAft>
                      </a:pPr>
                      <a:r>
                        <a:rPr lang="sv-SE" sz="1600" kern="1200">
                          <a:effectLst/>
                          <a:latin typeface="+mj-lt"/>
                        </a:rPr>
                        <a:t>Raps-halm</a:t>
                      </a:r>
                      <a:endParaRPr lang="sv-SE" sz="1600">
                        <a:effectLst/>
                        <a:latin typeface="+mj-l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60899838"/>
                  </a:ext>
                </a:extLst>
              </a:tr>
              <a:tr h="329111">
                <a:tc>
                  <a:txBody>
                    <a:bodyPr/>
                    <a:lstStyle/>
                    <a:p>
                      <a:pPr>
                        <a:lnSpc>
                          <a:spcPct val="120000"/>
                        </a:lnSpc>
                      </a:pPr>
                      <a:endParaRPr lang="sv-SE" sz="1600">
                        <a:effectLst/>
                        <a:latin typeface="+mj-lt"/>
                        <a:cs typeface="Times New Roman" panose="02020603050405020304" pitchFamily="18" charset="0"/>
                      </a:endParaRPr>
                    </a:p>
                  </a:txBody>
                  <a:tcPr marL="6350" marR="6350" marT="6350" marB="0"/>
                </a:tc>
                <a:tc gridSpan="7">
                  <a:txBody>
                    <a:bodyPr/>
                    <a:lstStyle/>
                    <a:p>
                      <a:pPr algn="ctr">
                        <a:lnSpc>
                          <a:spcPct val="120000"/>
                        </a:lnSpc>
                        <a:spcAft>
                          <a:spcPts val="0"/>
                        </a:spcAft>
                      </a:pPr>
                      <a:r>
                        <a:rPr lang="sv-SE" sz="1600" kern="1200">
                          <a:effectLst/>
                          <a:latin typeface="+mj-lt"/>
                        </a:rPr>
                        <a:t>kg CO</a:t>
                      </a:r>
                      <a:r>
                        <a:rPr lang="sv-SE" sz="1600" kern="1200" baseline="-25000">
                          <a:effectLst/>
                          <a:latin typeface="+mj-lt"/>
                        </a:rPr>
                        <a:t>2</a:t>
                      </a:r>
                      <a:r>
                        <a:rPr lang="sv-SE" sz="1600" kern="1200">
                          <a:effectLst/>
                          <a:latin typeface="+mj-lt"/>
                        </a:rPr>
                        <a:t>e per kg produkt</a:t>
                      </a:r>
                      <a:endParaRPr lang="sv-SE" sz="1600">
                        <a:effectLst/>
                        <a:latin typeface="+mj-lt"/>
                        <a:ea typeface="Times New Roman" panose="02020603050405020304" pitchFamily="18" charset="0"/>
                        <a:cs typeface="Times New Roman" panose="02020603050405020304" pitchFamily="18" charset="0"/>
                      </a:endParaRPr>
                    </a:p>
                  </a:txBody>
                  <a:tcPr marL="0" marR="0" marT="0" marB="0"/>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103644210"/>
                  </a:ext>
                </a:extLst>
              </a:tr>
              <a:tr h="447248">
                <a:tc>
                  <a:txBody>
                    <a:bodyPr/>
                    <a:lstStyle/>
                    <a:p>
                      <a:pPr fontAlgn="b">
                        <a:lnSpc>
                          <a:spcPct val="120000"/>
                        </a:lnSpc>
                        <a:spcAft>
                          <a:spcPts val="0"/>
                        </a:spcAft>
                      </a:pPr>
                      <a:r>
                        <a:rPr lang="sv-SE" sz="1600" kern="1200" dirty="0">
                          <a:effectLst/>
                          <a:latin typeface="+mj-lt"/>
                        </a:rPr>
                        <a:t>Utgångsläge</a:t>
                      </a:r>
                      <a:endParaRPr lang="sv-SE" sz="1600" dirty="0">
                        <a:effectLst/>
                        <a:latin typeface="+mj-lt"/>
                        <a:ea typeface="Times New Roman" panose="02020603050405020304" pitchFamily="18" charset="0"/>
                        <a:cs typeface="Times New Roman" panose="02020603050405020304" pitchFamily="18" charset="0"/>
                      </a:endParaRPr>
                    </a:p>
                  </a:txBody>
                  <a:tcPr marL="6350" marR="6350" marT="6350" marB="0"/>
                </a:tc>
                <a:tc>
                  <a:txBody>
                    <a:bodyPr/>
                    <a:lstStyle/>
                    <a:p>
                      <a:pPr algn="ctr">
                        <a:lnSpc>
                          <a:spcPct val="120000"/>
                        </a:lnSpc>
                        <a:spcAft>
                          <a:spcPts val="0"/>
                        </a:spcAft>
                      </a:pPr>
                      <a:r>
                        <a:rPr lang="sv-SE" sz="1600">
                          <a:effectLst/>
                          <a:latin typeface="+mj-lt"/>
                        </a:rPr>
                        <a:t>0,36</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0,03</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0,27</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0,68</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0,31</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0,02</a:t>
                      </a:r>
                      <a:endParaRPr lang="sv-SE" sz="1600">
                        <a:effectLst/>
                        <a:latin typeface="+mj-lt"/>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a:effectLst/>
                          <a:latin typeface="+mj-lt"/>
                        </a:rPr>
                        <a:t>0,02</a:t>
                      </a:r>
                      <a:endParaRPr lang="sv-SE" sz="1600">
                        <a:effectLst/>
                        <a:latin typeface="+mj-l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92117585"/>
                  </a:ext>
                </a:extLst>
              </a:tr>
              <a:tr h="591236">
                <a:tc>
                  <a:txBody>
                    <a:bodyPr/>
                    <a:lstStyle/>
                    <a:p>
                      <a:pPr fontAlgn="b">
                        <a:lnSpc>
                          <a:spcPct val="120000"/>
                        </a:lnSpc>
                        <a:spcAft>
                          <a:spcPts val="0"/>
                        </a:spcAft>
                      </a:pPr>
                      <a:r>
                        <a:rPr lang="sv-SE" sz="1600" kern="1200" dirty="0">
                          <a:effectLst/>
                          <a:latin typeface="+mj-lt"/>
                        </a:rPr>
                        <a:t>BAT-</a:t>
                      </a:r>
                      <a:br>
                        <a:rPr lang="sv-SE" sz="1600" kern="1200" dirty="0">
                          <a:effectLst/>
                          <a:latin typeface="+mj-lt"/>
                        </a:rPr>
                      </a:br>
                      <a:r>
                        <a:rPr lang="sv-SE" sz="1600" kern="1200" dirty="0">
                          <a:effectLst/>
                          <a:latin typeface="+mj-lt"/>
                        </a:rPr>
                        <a:t>gödselmedel</a:t>
                      </a:r>
                      <a:endParaRPr lang="sv-SE" sz="1600" dirty="0">
                        <a:effectLst/>
                        <a:latin typeface="+mj-lt"/>
                        <a:ea typeface="Times New Roman" panose="02020603050405020304" pitchFamily="18" charset="0"/>
                        <a:cs typeface="Times New Roman" panose="02020603050405020304" pitchFamily="18" charset="0"/>
                      </a:endParaRPr>
                    </a:p>
                  </a:txBody>
                  <a:tcPr marL="6350" marR="6350" marT="6350" marB="0"/>
                </a:tc>
                <a:tc>
                  <a:txBody>
                    <a:bodyPr/>
                    <a:lstStyle/>
                    <a:p>
                      <a:pPr algn="ctr">
                        <a:lnSpc>
                          <a:spcPct val="120000"/>
                        </a:lnSpc>
                        <a:spcAft>
                          <a:spcPts val="0"/>
                        </a:spcAft>
                      </a:pPr>
                      <a:r>
                        <a:rPr lang="sv-SE" sz="1600">
                          <a:effectLst/>
                          <a:latin typeface="+mj-lt"/>
                        </a:rPr>
                        <a:t>0,30</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0,03</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0,23</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0,55</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0,25</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0,02</a:t>
                      </a:r>
                      <a:endParaRPr lang="sv-SE" sz="1600">
                        <a:effectLst/>
                        <a:latin typeface="+mj-lt"/>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a:effectLst/>
                          <a:latin typeface="+mj-lt"/>
                        </a:rPr>
                        <a:t>0,02</a:t>
                      </a:r>
                      <a:endParaRPr lang="sv-SE" sz="1600">
                        <a:effectLst/>
                        <a:latin typeface="+mj-l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09615175"/>
                  </a:ext>
                </a:extLst>
              </a:tr>
              <a:tr h="591236">
                <a:tc>
                  <a:txBody>
                    <a:bodyPr/>
                    <a:lstStyle/>
                    <a:p>
                      <a:pPr fontAlgn="b">
                        <a:lnSpc>
                          <a:spcPct val="120000"/>
                        </a:lnSpc>
                        <a:spcAft>
                          <a:spcPts val="0"/>
                        </a:spcAft>
                      </a:pPr>
                      <a:r>
                        <a:rPr lang="sv-SE" sz="1600" dirty="0">
                          <a:effectLst/>
                          <a:latin typeface="+mj-lt"/>
                        </a:rPr>
                        <a:t>Mellangröda, vårplöjning</a:t>
                      </a:r>
                      <a:endParaRPr lang="sv-SE" sz="1600" dirty="0">
                        <a:effectLst/>
                        <a:latin typeface="+mj-lt"/>
                        <a:ea typeface="Times New Roman" panose="02020603050405020304" pitchFamily="18" charset="0"/>
                        <a:cs typeface="Times New Roman" panose="02020603050405020304" pitchFamily="18" charset="0"/>
                      </a:endParaRPr>
                    </a:p>
                  </a:txBody>
                  <a:tcPr marL="6350" marR="6350" marT="6350" marB="0"/>
                </a:tc>
                <a:tc>
                  <a:txBody>
                    <a:bodyPr/>
                    <a:lstStyle/>
                    <a:p>
                      <a:pPr algn="ctr">
                        <a:lnSpc>
                          <a:spcPct val="120000"/>
                        </a:lnSpc>
                        <a:spcAft>
                          <a:spcPts val="0"/>
                        </a:spcAft>
                      </a:pPr>
                      <a:r>
                        <a:rPr lang="sv-SE" sz="1600">
                          <a:effectLst/>
                          <a:latin typeface="+mj-lt"/>
                        </a:rPr>
                        <a:t>0,36</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0,03</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0,27</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0,68</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0,31</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0,02</a:t>
                      </a:r>
                      <a:endParaRPr lang="sv-SE" sz="1600">
                        <a:effectLst/>
                        <a:latin typeface="+mj-lt"/>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a:effectLst/>
                          <a:latin typeface="+mj-lt"/>
                        </a:rPr>
                        <a:t>0,02</a:t>
                      </a:r>
                      <a:endParaRPr lang="sv-SE" sz="1600">
                        <a:effectLst/>
                        <a:latin typeface="+mj-l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31191993"/>
                  </a:ext>
                </a:extLst>
              </a:tr>
              <a:tr h="591236">
                <a:tc>
                  <a:txBody>
                    <a:bodyPr/>
                    <a:lstStyle/>
                    <a:p>
                      <a:pPr fontAlgn="b">
                        <a:lnSpc>
                          <a:spcPct val="120000"/>
                        </a:lnSpc>
                        <a:spcAft>
                          <a:spcPts val="0"/>
                        </a:spcAft>
                      </a:pPr>
                      <a:r>
                        <a:rPr lang="sv-SE" sz="1600" kern="1200" dirty="0">
                          <a:effectLst/>
                          <a:latin typeface="+mj-lt"/>
                        </a:rPr>
                        <a:t> Kyckling-gödsel</a:t>
                      </a:r>
                      <a:endParaRPr lang="sv-SE" sz="1600" dirty="0">
                        <a:effectLst/>
                        <a:latin typeface="+mj-lt"/>
                        <a:ea typeface="Times New Roman" panose="02020603050405020304" pitchFamily="18" charset="0"/>
                        <a:cs typeface="Times New Roman" panose="02020603050405020304" pitchFamily="18" charset="0"/>
                      </a:endParaRPr>
                    </a:p>
                  </a:txBody>
                  <a:tcPr marL="6350" marR="6350" marT="6350" marB="0"/>
                </a:tc>
                <a:tc>
                  <a:txBody>
                    <a:bodyPr/>
                    <a:lstStyle/>
                    <a:p>
                      <a:pPr algn="ctr">
                        <a:lnSpc>
                          <a:spcPct val="120000"/>
                        </a:lnSpc>
                        <a:spcAft>
                          <a:spcPts val="0"/>
                        </a:spcAft>
                      </a:pPr>
                      <a:r>
                        <a:rPr lang="sv-SE" sz="1600" kern="1200">
                          <a:effectLst/>
                          <a:latin typeface="+mj-lt"/>
                        </a:rPr>
                        <a:t>0,36</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kern="1200">
                          <a:effectLst/>
                          <a:latin typeface="+mj-lt"/>
                        </a:rPr>
                        <a:t>0,03</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0,27</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0,78</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0,30</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0,02</a:t>
                      </a:r>
                      <a:endParaRPr lang="sv-SE" sz="1600">
                        <a:effectLst/>
                        <a:latin typeface="+mj-lt"/>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a:effectLst/>
                          <a:latin typeface="+mj-lt"/>
                        </a:rPr>
                        <a:t>0,02</a:t>
                      </a:r>
                      <a:endParaRPr lang="sv-SE" sz="1600">
                        <a:effectLst/>
                        <a:latin typeface="+mj-l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19427799"/>
                  </a:ext>
                </a:extLst>
              </a:tr>
              <a:tr h="591236">
                <a:tc>
                  <a:txBody>
                    <a:bodyPr/>
                    <a:lstStyle/>
                    <a:p>
                      <a:pPr fontAlgn="b">
                        <a:lnSpc>
                          <a:spcPct val="120000"/>
                        </a:lnSpc>
                        <a:spcAft>
                          <a:spcPts val="0"/>
                        </a:spcAft>
                      </a:pPr>
                      <a:r>
                        <a:rPr lang="sv-SE" sz="1600" kern="1200" dirty="0">
                          <a:effectLst/>
                          <a:latin typeface="+mj-lt"/>
                        </a:rPr>
                        <a:t>Anpassad kvävegiva</a:t>
                      </a:r>
                      <a:endParaRPr lang="sv-SE" sz="1600" dirty="0">
                        <a:effectLst/>
                        <a:latin typeface="+mj-lt"/>
                        <a:ea typeface="Times New Roman" panose="02020603050405020304" pitchFamily="18" charset="0"/>
                        <a:cs typeface="Times New Roman" panose="02020603050405020304" pitchFamily="18" charset="0"/>
                      </a:endParaRPr>
                    </a:p>
                  </a:txBody>
                  <a:tcPr marL="6350" marR="6350" marT="6350" marB="0"/>
                </a:tc>
                <a:tc>
                  <a:txBody>
                    <a:bodyPr/>
                    <a:lstStyle/>
                    <a:p>
                      <a:pPr algn="ctr">
                        <a:lnSpc>
                          <a:spcPct val="120000"/>
                        </a:lnSpc>
                        <a:spcAft>
                          <a:spcPts val="0"/>
                        </a:spcAft>
                      </a:pPr>
                      <a:r>
                        <a:rPr lang="sv-SE" sz="1600" kern="1200">
                          <a:effectLst/>
                          <a:latin typeface="+mj-lt"/>
                        </a:rPr>
                        <a:t>0,33</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kern="1200">
                          <a:effectLst/>
                          <a:latin typeface="+mj-lt"/>
                        </a:rPr>
                        <a:t>0,03</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0,26</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0,69</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0,27</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0,02</a:t>
                      </a:r>
                      <a:endParaRPr lang="sv-SE" sz="1600">
                        <a:effectLst/>
                        <a:latin typeface="+mj-lt"/>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dirty="0">
                          <a:effectLst/>
                          <a:latin typeface="+mj-lt"/>
                        </a:rPr>
                        <a:t>0,02</a:t>
                      </a:r>
                      <a:endParaRPr lang="sv-SE" sz="1600" dirty="0">
                        <a:effectLst/>
                        <a:latin typeface="+mj-l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33154913"/>
                  </a:ext>
                </a:extLst>
              </a:tr>
              <a:tr h="591236">
                <a:tc>
                  <a:txBody>
                    <a:bodyPr/>
                    <a:lstStyle/>
                    <a:p>
                      <a:pPr fontAlgn="b">
                        <a:lnSpc>
                          <a:spcPct val="120000"/>
                        </a:lnSpc>
                        <a:spcAft>
                          <a:spcPts val="0"/>
                        </a:spcAft>
                      </a:pPr>
                      <a:r>
                        <a:rPr lang="sv-SE" sz="1600" dirty="0">
                          <a:effectLst/>
                          <a:latin typeface="+mj-lt"/>
                        </a:rPr>
                        <a:t>Högre bördighet</a:t>
                      </a:r>
                      <a:endParaRPr lang="sv-SE" sz="1600" dirty="0">
                        <a:effectLst/>
                        <a:latin typeface="+mj-lt"/>
                        <a:ea typeface="Times New Roman" panose="02020603050405020304" pitchFamily="18" charset="0"/>
                        <a:cs typeface="Times New Roman" panose="02020603050405020304" pitchFamily="18" charset="0"/>
                      </a:endParaRPr>
                    </a:p>
                  </a:txBody>
                  <a:tcPr marL="6350" marR="6350" marT="6350" marB="0"/>
                </a:tc>
                <a:tc>
                  <a:txBody>
                    <a:bodyPr/>
                    <a:lstStyle/>
                    <a:p>
                      <a:pPr algn="ctr">
                        <a:lnSpc>
                          <a:spcPct val="120000"/>
                        </a:lnSpc>
                        <a:spcAft>
                          <a:spcPts val="0"/>
                        </a:spcAft>
                      </a:pPr>
                      <a:r>
                        <a:rPr lang="sv-SE" sz="1600">
                          <a:effectLst/>
                          <a:latin typeface="+mj-lt"/>
                        </a:rPr>
                        <a:t>0,35</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0,03</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0,28</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0,66</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0,29</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a:effectLst/>
                          <a:latin typeface="+mj-lt"/>
                        </a:rPr>
                        <a:t>-</a:t>
                      </a:r>
                      <a:endParaRPr lang="sv-SE" sz="1600">
                        <a:effectLst/>
                        <a:latin typeface="+mj-lt"/>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a:effectLst/>
                          <a:latin typeface="+mj-lt"/>
                        </a:rPr>
                        <a:t>-</a:t>
                      </a:r>
                      <a:endParaRPr lang="sv-SE" sz="1600">
                        <a:effectLst/>
                        <a:latin typeface="+mj-l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46377647"/>
                  </a:ext>
                </a:extLst>
              </a:tr>
              <a:tr h="591236">
                <a:tc>
                  <a:txBody>
                    <a:bodyPr/>
                    <a:lstStyle/>
                    <a:p>
                      <a:pPr fontAlgn="b">
                        <a:lnSpc>
                          <a:spcPct val="120000"/>
                        </a:lnSpc>
                        <a:spcAft>
                          <a:spcPts val="0"/>
                        </a:spcAft>
                      </a:pPr>
                      <a:r>
                        <a:rPr lang="sv-SE" sz="1600" kern="1200" dirty="0">
                          <a:effectLst/>
                          <a:latin typeface="+mj-lt"/>
                        </a:rPr>
                        <a:t>BAT samt torkanläggning</a:t>
                      </a:r>
                      <a:endParaRPr lang="sv-SE" sz="1600" dirty="0">
                        <a:effectLst/>
                        <a:latin typeface="+mj-lt"/>
                        <a:ea typeface="Times New Roman" panose="02020603050405020304" pitchFamily="18" charset="0"/>
                        <a:cs typeface="Times New Roman" panose="02020603050405020304" pitchFamily="18" charset="0"/>
                      </a:endParaRPr>
                    </a:p>
                  </a:txBody>
                  <a:tcPr marL="6350" marR="6350" marT="6350" marB="0"/>
                </a:tc>
                <a:tc>
                  <a:txBody>
                    <a:bodyPr/>
                    <a:lstStyle/>
                    <a:p>
                      <a:pPr algn="ctr">
                        <a:lnSpc>
                          <a:spcPct val="120000"/>
                        </a:lnSpc>
                        <a:spcAft>
                          <a:spcPts val="0"/>
                        </a:spcAft>
                      </a:pPr>
                      <a:r>
                        <a:rPr lang="sv-SE" sz="1600" kern="1200">
                          <a:effectLst/>
                          <a:latin typeface="+mj-lt"/>
                        </a:rPr>
                        <a:t>0,32</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kern="1200">
                          <a:effectLst/>
                          <a:latin typeface="+mj-lt"/>
                        </a:rPr>
                        <a:t>0,03</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kern="1200">
                          <a:effectLst/>
                          <a:latin typeface="+mj-lt"/>
                        </a:rPr>
                        <a:t>0,26</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kern="1200">
                          <a:effectLst/>
                          <a:latin typeface="+mj-lt"/>
                        </a:rPr>
                        <a:t>0,60</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kern="1200">
                          <a:effectLst/>
                          <a:latin typeface="+mj-lt"/>
                        </a:rPr>
                        <a:t>0,27</a:t>
                      </a:r>
                      <a:endParaRPr lang="sv-SE" sz="1600">
                        <a:effectLst/>
                        <a:latin typeface="+mj-lt"/>
                        <a:ea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sv-SE" sz="1600" kern="1200">
                          <a:effectLst/>
                          <a:latin typeface="+mj-lt"/>
                        </a:rPr>
                        <a:t>0,02</a:t>
                      </a:r>
                      <a:endParaRPr lang="sv-SE" sz="1600">
                        <a:effectLst/>
                        <a:latin typeface="+mj-lt"/>
                        <a:ea typeface="Times New Roman" panose="02020603050405020304" pitchFamily="18" charset="0"/>
                        <a:cs typeface="Times New Roman" panose="02020603050405020304" pitchFamily="18" charset="0"/>
                      </a:endParaRPr>
                    </a:p>
                  </a:txBody>
                  <a:tcPr marL="0" marR="0" marT="0" marB="0"/>
                </a:tc>
                <a:tc>
                  <a:txBody>
                    <a:bodyPr/>
                    <a:lstStyle/>
                    <a:p>
                      <a:pPr algn="ctr">
                        <a:lnSpc>
                          <a:spcPct val="120000"/>
                        </a:lnSpc>
                        <a:spcAft>
                          <a:spcPts val="0"/>
                        </a:spcAft>
                      </a:pPr>
                      <a:r>
                        <a:rPr lang="sv-SE" sz="1600" kern="1200" dirty="0">
                          <a:effectLst/>
                          <a:latin typeface="+mj-lt"/>
                        </a:rPr>
                        <a:t>0,02</a:t>
                      </a:r>
                      <a:endParaRPr lang="sv-SE" sz="1600" dirty="0">
                        <a:effectLst/>
                        <a:latin typeface="+mj-l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64862378"/>
                  </a:ext>
                </a:extLst>
              </a:tr>
            </a:tbl>
          </a:graphicData>
        </a:graphic>
      </p:graphicFrame>
    </p:spTree>
    <p:extLst>
      <p:ext uri="{BB962C8B-B14F-4D97-AF65-F5344CB8AC3E}">
        <p14:creationId xmlns:p14="http://schemas.microsoft.com/office/powerpoint/2010/main" val="131628435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46031" y="372000"/>
            <a:ext cx="9693675" cy="792088"/>
          </a:xfrm>
        </p:spPr>
        <p:txBody>
          <a:bodyPr/>
          <a:lstStyle/>
          <a:p>
            <a:r>
              <a:rPr lang="sv-SE" dirty="0"/>
              <a:t>Klimatavtryck per produkt från växtodling</a:t>
            </a:r>
          </a:p>
        </p:txBody>
      </p:sp>
      <p:pic>
        <p:nvPicPr>
          <p:cNvPr id="4" name="Bildobjekt 3" descr="Klimatavtryck per kilo produkt. &#10;Exempel hur ett resultat kan se ut i diagramform av klimatavtrycket per produkter från växtodlingen." title="Stapeldiagram över hur klimatavtrycket kan se ut per produkt från växtodlingen."/>
          <p:cNvPicPr>
            <a:picLocks noChangeAspect="1"/>
          </p:cNvPicPr>
          <p:nvPr/>
        </p:nvPicPr>
        <p:blipFill>
          <a:blip r:embed="rId3"/>
          <a:stretch>
            <a:fillRect/>
          </a:stretch>
        </p:blipFill>
        <p:spPr>
          <a:xfrm>
            <a:off x="2135561" y="1700809"/>
            <a:ext cx="8435749" cy="4785191"/>
          </a:xfrm>
          <a:prstGeom prst="rect">
            <a:avLst/>
          </a:prstGeom>
        </p:spPr>
      </p:pic>
    </p:spTree>
    <p:extLst>
      <p:ext uri="{BB962C8B-B14F-4D97-AF65-F5344CB8AC3E}">
        <p14:creationId xmlns:p14="http://schemas.microsoft.com/office/powerpoint/2010/main" val="2067309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8"/>
          <p:cNvSpPr>
            <a:spLocks noGrp="1"/>
          </p:cNvSpPr>
          <p:nvPr>
            <p:ph type="title"/>
          </p:nvPr>
        </p:nvSpPr>
        <p:spPr>
          <a:xfrm>
            <a:off x="1838112" y="476673"/>
            <a:ext cx="8243887" cy="598487"/>
          </a:xfrm>
        </p:spPr>
        <p:txBody>
          <a:bodyPr>
            <a:normAutofit fontScale="90000"/>
          </a:bodyPr>
          <a:lstStyle/>
          <a:p>
            <a:pPr eaLnBrk="1" hangingPunct="1"/>
            <a:r>
              <a:rPr lang="sv-SE" sz="3200" dirty="0">
                <a:solidFill>
                  <a:schemeClr val="tx1"/>
                </a:solidFill>
              </a:rPr>
              <a:t>Livscykeltänk </a:t>
            </a:r>
            <a:br>
              <a:rPr lang="sv-SE" sz="3200" dirty="0">
                <a:solidFill>
                  <a:schemeClr val="tx1"/>
                </a:solidFill>
              </a:rPr>
            </a:br>
            <a:endParaRPr lang="sv-SE" sz="2400" dirty="0">
              <a:solidFill>
                <a:schemeClr val="tx1"/>
              </a:solidFill>
            </a:endParaRPr>
          </a:p>
        </p:txBody>
      </p:sp>
      <p:sp>
        <p:nvSpPr>
          <p:cNvPr id="9" name="Platshållare för innehåll 8"/>
          <p:cNvSpPr>
            <a:spLocks noGrp="1"/>
          </p:cNvSpPr>
          <p:nvPr>
            <p:ph idx="1"/>
          </p:nvPr>
        </p:nvSpPr>
        <p:spPr>
          <a:xfrm>
            <a:off x="785447" y="1700214"/>
            <a:ext cx="6463080" cy="3963987"/>
          </a:xfrm>
        </p:spPr>
        <p:txBody>
          <a:bodyPr/>
          <a:lstStyle/>
          <a:p>
            <a:pPr marL="357188" indent="-357188">
              <a:defRPr/>
            </a:pPr>
            <a:r>
              <a:rPr lang="sv-SE" sz="2400" b="1" dirty="0">
                <a:sym typeface="Wingdings"/>
              </a:rPr>
              <a:t>Klimatförändringarna är ett globalt miljöproblem – spelar ingen roll var utsläppen sker</a:t>
            </a:r>
          </a:p>
          <a:p>
            <a:pPr marL="357188" indent="-357188">
              <a:defRPr/>
            </a:pPr>
            <a:r>
              <a:rPr lang="sv-SE" sz="2400" b="1" dirty="0">
                <a:sym typeface="Wingdings"/>
              </a:rPr>
              <a:t>Mycket av jordbrukets utsläpp sker före gården – Hela livscykeln viktig</a:t>
            </a:r>
          </a:p>
          <a:p>
            <a:pPr marL="357188" indent="-357188">
              <a:defRPr/>
            </a:pPr>
            <a:endParaRPr lang="sv-SE" sz="2400" b="1" dirty="0">
              <a:sym typeface="Wingdings"/>
            </a:endParaRPr>
          </a:p>
          <a:p>
            <a:pPr marL="357188" indent="-357188">
              <a:buFont typeface="Wingdings"/>
              <a:buChar char="à"/>
              <a:defRPr/>
            </a:pPr>
            <a:r>
              <a:rPr lang="sv-SE" sz="2400" b="1" dirty="0">
                <a:sym typeface="Wingdings"/>
              </a:rPr>
              <a:t>”Livscykeltänk”</a:t>
            </a:r>
          </a:p>
          <a:p>
            <a:pPr marL="757238" lvl="1" indent="-357188">
              <a:buFont typeface="Wingdings"/>
              <a:buChar char="à"/>
              <a:defRPr/>
            </a:pPr>
            <a:r>
              <a:rPr lang="sv-SE" b="1" dirty="0">
                <a:sym typeface="Wingdings"/>
              </a:rPr>
              <a:t>Uttrycker ofta klimatpåverkan per ”nyttighet”, t ex per kg produkt</a:t>
            </a:r>
          </a:p>
          <a:p>
            <a:pPr marL="757238" lvl="1" indent="-357188">
              <a:buFont typeface="Wingdings"/>
              <a:buChar char="à"/>
              <a:defRPr/>
            </a:pPr>
            <a:r>
              <a:rPr lang="sv-SE" b="1" dirty="0">
                <a:sym typeface="Wingdings"/>
              </a:rPr>
              <a:t>Pratar om ”utsläpp per kg produkt” och inte om ”har gått åt X kg CO2-ekv” eller ”innehåller X kg CO2-ekv”</a:t>
            </a:r>
          </a:p>
          <a:p>
            <a:pPr marL="357188" indent="-357188">
              <a:buFont typeface="Wingdings"/>
              <a:buChar char="à"/>
              <a:defRPr/>
            </a:pPr>
            <a:endParaRPr lang="sv-SE" sz="2000" b="1" dirty="0">
              <a:sym typeface="Wingdings"/>
            </a:endParaRPr>
          </a:p>
          <a:p>
            <a:pPr marL="0" indent="0">
              <a:buNone/>
              <a:defRPr/>
            </a:pPr>
            <a:endParaRPr lang="sv-SE" sz="2000" b="1" dirty="0"/>
          </a:p>
          <a:p>
            <a:pPr marL="0" indent="0">
              <a:buNone/>
              <a:defRPr/>
            </a:pPr>
            <a:endParaRPr lang="sv-SE" sz="2000" b="1" dirty="0">
              <a:solidFill>
                <a:srgbClr val="006600"/>
              </a:solidFill>
            </a:endParaRPr>
          </a:p>
        </p:txBody>
      </p:sp>
      <p:pic>
        <p:nvPicPr>
          <p:cNvPr id="9218" name="Picture 5" descr="C:\Documents and Settings\bf070\Lokala inställningar\Temporary Internet Files\Content.IE5\OMTD16NQ\MPj04371960000[1].jpg" title="Dekorativ bild"/>
          <p:cNvPicPr>
            <a:picLocks noChangeAspect="1" noChangeArrowheads="1"/>
          </p:cNvPicPr>
          <p:nvPr/>
        </p:nvPicPr>
        <p:blipFill>
          <a:blip r:embed="rId3" cstate="print">
            <a:extLst>
              <a:ext uri="{28A0092B-C50C-407E-A947-70E740481C1C}">
                <a14:useLocalDpi xmlns:a14="http://schemas.microsoft.com/office/drawing/2010/main" val="0"/>
              </a:ext>
            </a:extLst>
          </a:blip>
          <a:srcRect r="25035"/>
          <a:stretch>
            <a:fillRect/>
          </a:stretch>
        </p:blipFill>
        <p:spPr bwMode="auto">
          <a:xfrm>
            <a:off x="8355105" y="1320697"/>
            <a:ext cx="2592388"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006655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ubrik 8" title="Koldioxidekvivalenter"/>
          <p:cNvSpPr>
            <a:spLocks noGrp="1"/>
          </p:cNvSpPr>
          <p:nvPr>
            <p:ph type="title"/>
          </p:nvPr>
        </p:nvSpPr>
        <p:spPr>
          <a:xfrm>
            <a:off x="1919537" y="764705"/>
            <a:ext cx="8243887" cy="598487"/>
          </a:xfrm>
        </p:spPr>
        <p:txBody>
          <a:bodyPr>
            <a:normAutofit fontScale="90000"/>
          </a:bodyPr>
          <a:lstStyle/>
          <a:p>
            <a:pPr eaLnBrk="1" hangingPunct="1"/>
            <a:r>
              <a:rPr lang="sv-SE" sz="3200" dirty="0">
                <a:solidFill>
                  <a:schemeClr val="tx1"/>
                </a:solidFill>
              </a:rPr>
              <a:t>Koldioxidekvivalenter </a:t>
            </a:r>
            <a:r>
              <a:rPr lang="sv-SE" dirty="0">
                <a:solidFill>
                  <a:schemeClr val="tx1"/>
                </a:solidFill>
              </a:rPr>
              <a:t>(CO</a:t>
            </a:r>
            <a:r>
              <a:rPr lang="sv-SE" baseline="-25000" dirty="0">
                <a:solidFill>
                  <a:schemeClr val="tx1"/>
                </a:solidFill>
              </a:rPr>
              <a:t>2</a:t>
            </a:r>
            <a:r>
              <a:rPr lang="sv-SE" dirty="0">
                <a:solidFill>
                  <a:schemeClr val="tx1"/>
                </a:solidFill>
              </a:rPr>
              <a:t>e) </a:t>
            </a:r>
            <a:br>
              <a:rPr lang="sv-SE" sz="2400" dirty="0">
                <a:solidFill>
                  <a:schemeClr val="tx1"/>
                </a:solidFill>
              </a:rPr>
            </a:br>
            <a:r>
              <a:rPr lang="sv-SE" sz="2400" dirty="0">
                <a:solidFill>
                  <a:schemeClr val="tx1"/>
                </a:solidFill>
              </a:rPr>
              <a:t>- gemensam ”valuta” för växthusgaser </a:t>
            </a:r>
            <a:br>
              <a:rPr lang="sv-SE" sz="3200" dirty="0">
                <a:solidFill>
                  <a:schemeClr val="tx1"/>
                </a:solidFill>
              </a:rPr>
            </a:br>
            <a:endParaRPr lang="sv-SE" sz="2400" dirty="0">
              <a:solidFill>
                <a:schemeClr val="tx1"/>
              </a:solidFill>
            </a:endParaRPr>
          </a:p>
        </p:txBody>
      </p:sp>
      <p:pic>
        <p:nvPicPr>
          <p:cNvPr id="3" name="Bildobjekt 2" descr="  1 kg koldioxid = 1 kg koldioxidekvivalenter&#10;  1 kg metan = 28 kg koldioxidekvivalenter&#10;  1 kg lustgas = 265 kg koldioxidekvivalenter" title="Hur mycket koldioxidekvivalenter som motsvaras av metan, koldioxid och lustgas"/>
          <p:cNvPicPr>
            <a:picLocks noChangeAspect="1"/>
          </p:cNvPicPr>
          <p:nvPr/>
        </p:nvPicPr>
        <p:blipFill>
          <a:blip r:embed="rId3"/>
          <a:stretch>
            <a:fillRect/>
          </a:stretch>
        </p:blipFill>
        <p:spPr>
          <a:xfrm>
            <a:off x="1904460" y="1988840"/>
            <a:ext cx="8203185" cy="4032850"/>
          </a:xfrm>
          <a:prstGeom prst="rect">
            <a:avLst/>
          </a:prstGeom>
        </p:spPr>
      </p:pic>
    </p:spTree>
    <p:extLst>
      <p:ext uri="{BB962C8B-B14F-4D97-AF65-F5344CB8AC3E}">
        <p14:creationId xmlns:p14="http://schemas.microsoft.com/office/powerpoint/2010/main" val="15432700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3186708" y="6028225"/>
            <a:ext cx="4429125" cy="276999"/>
          </a:xfrm>
          <a:prstGeom prst="rect">
            <a:avLst/>
          </a:prstGeom>
          <a:noFill/>
        </p:spPr>
        <p:txBody>
          <a:bodyPr>
            <a:spAutoFit/>
          </a:bodyPr>
          <a:lstStyle/>
          <a:p>
            <a:pPr fontAlgn="base">
              <a:spcBef>
                <a:spcPct val="0"/>
              </a:spcBef>
              <a:spcAft>
                <a:spcPct val="0"/>
              </a:spcAft>
              <a:defRPr/>
            </a:pPr>
            <a:r>
              <a:rPr lang="sv-SE" sz="1200" dirty="0">
                <a:solidFill>
                  <a:srgbClr val="004165"/>
                </a:solidFill>
                <a:latin typeface="Arial" panose="020B0604020202020204" pitchFamily="34" charset="0"/>
                <a:cs typeface="Arial" panose="020B0604020202020204" pitchFamily="34" charset="0"/>
              </a:rPr>
              <a:t>Källa: Naturvårdsverket</a:t>
            </a:r>
          </a:p>
        </p:txBody>
      </p:sp>
      <p:sp>
        <p:nvSpPr>
          <p:cNvPr id="8" name="Rubrik 7">
            <a:extLst>
              <a:ext uri="{FF2B5EF4-FFF2-40B4-BE49-F238E27FC236}">
                <a16:creationId xmlns:a16="http://schemas.microsoft.com/office/drawing/2014/main" id="{2CC4F26A-B3CD-4F77-82DA-22562B144EFD}"/>
              </a:ext>
            </a:extLst>
          </p:cNvPr>
          <p:cNvSpPr>
            <a:spLocks noGrp="1"/>
          </p:cNvSpPr>
          <p:nvPr>
            <p:ph type="title"/>
          </p:nvPr>
        </p:nvSpPr>
        <p:spPr>
          <a:xfrm>
            <a:off x="999745" y="306169"/>
            <a:ext cx="10899648" cy="952166"/>
          </a:xfrm>
        </p:spPr>
        <p:txBody>
          <a:bodyPr/>
          <a:lstStyle/>
          <a:p>
            <a:r>
              <a:rPr lang="sv-SE" dirty="0">
                <a:solidFill>
                  <a:schemeClr val="tx1"/>
                </a:solidFill>
              </a:rPr>
              <a:t>Sveriges utsläpp av växthusgaser 2023 angivet</a:t>
            </a:r>
            <a:br>
              <a:rPr lang="sv-SE" dirty="0">
                <a:solidFill>
                  <a:schemeClr val="tx1"/>
                </a:solidFill>
              </a:rPr>
            </a:br>
            <a:r>
              <a:rPr lang="sv-SE" dirty="0">
                <a:solidFill>
                  <a:schemeClr val="tx1"/>
                </a:solidFill>
              </a:rPr>
              <a:t>i M ton koldioxidekvivalenter</a:t>
            </a:r>
            <a:endParaRPr lang="sv-SE" dirty="0"/>
          </a:p>
        </p:txBody>
      </p:sp>
      <p:pic>
        <p:nvPicPr>
          <p:cNvPr id="2" name="Bildobjekt 1" descr="Bild över Sveriges klimatutsläpp">
            <a:extLst>
              <a:ext uri="{FF2B5EF4-FFF2-40B4-BE49-F238E27FC236}">
                <a16:creationId xmlns:a16="http://schemas.microsoft.com/office/drawing/2014/main" id="{1FEAA57E-732A-4255-9858-056D5F564F66}"/>
              </a:ext>
            </a:extLst>
          </p:cNvPr>
          <p:cNvPicPr>
            <a:picLocks noChangeAspect="1"/>
          </p:cNvPicPr>
          <p:nvPr/>
        </p:nvPicPr>
        <p:blipFill>
          <a:blip r:embed="rId3"/>
          <a:stretch>
            <a:fillRect/>
          </a:stretch>
        </p:blipFill>
        <p:spPr>
          <a:xfrm>
            <a:off x="2800418" y="1465750"/>
            <a:ext cx="6924675" cy="4562475"/>
          </a:xfrm>
          <a:prstGeom prst="rect">
            <a:avLst/>
          </a:prstGeom>
        </p:spPr>
      </p:pic>
    </p:spTree>
    <p:extLst>
      <p:ext uri="{BB962C8B-B14F-4D97-AF65-F5344CB8AC3E}">
        <p14:creationId xmlns:p14="http://schemas.microsoft.com/office/powerpoint/2010/main" val="3322794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Konsumtionsbaserade växthusgasutsläpp i Sverige och andra länder 2008-2020. Utsläppen har minskat sedan 2008."/>
          <p:cNvSpPr>
            <a:spLocks noGrp="1"/>
          </p:cNvSpPr>
          <p:nvPr>
            <p:ph type="title"/>
          </p:nvPr>
        </p:nvSpPr>
        <p:spPr>
          <a:xfrm>
            <a:off x="2549556" y="105937"/>
            <a:ext cx="9105995" cy="1143000"/>
          </a:xfrm>
        </p:spPr>
        <p:txBody>
          <a:bodyPr>
            <a:noAutofit/>
          </a:bodyPr>
          <a:lstStyle/>
          <a:p>
            <a:r>
              <a:rPr lang="sv-SE" sz="2500" dirty="0"/>
              <a:t>Konsumtionsbaserade växthusgasutsläpp i Sverige och andra länder 2008-2021</a:t>
            </a:r>
          </a:p>
        </p:txBody>
      </p:sp>
      <p:sp>
        <p:nvSpPr>
          <p:cNvPr id="5" name="textruta 3">
            <a:extLst>
              <a:ext uri="{FF2B5EF4-FFF2-40B4-BE49-F238E27FC236}">
                <a16:creationId xmlns:a16="http://schemas.microsoft.com/office/drawing/2014/main" id="{A48F9272-1905-41FA-A304-CFC7A4D82A4A}"/>
              </a:ext>
            </a:extLst>
          </p:cNvPr>
          <p:cNvSpPr txBox="1"/>
          <p:nvPr/>
        </p:nvSpPr>
        <p:spPr>
          <a:xfrm>
            <a:off x="10127824" y="6458634"/>
            <a:ext cx="2447023" cy="307777"/>
          </a:xfrm>
          <a:prstGeom prst="rect">
            <a:avLst/>
          </a:prstGeom>
          <a:noFill/>
        </p:spPr>
        <p:txBody>
          <a:bodyPr wrap="square">
            <a:spAutoFit/>
          </a:bodyPr>
          <a:lstStyle>
            <a:defPPr>
              <a:defRPr lang="sv-SE"/>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4165"/>
                </a:solidFill>
                <a:effectLst/>
                <a:uLnTx/>
                <a:uFillTx/>
                <a:latin typeface="Arial" panose="020B0604020202020204" pitchFamily="34" charset="0"/>
                <a:ea typeface="+mn-ea"/>
                <a:cs typeface="Arial" panose="020B0604020202020204" pitchFamily="34" charset="0"/>
              </a:rPr>
              <a:t>Källa: Naturvårdsverket</a:t>
            </a:r>
          </a:p>
        </p:txBody>
      </p:sp>
      <p:pic>
        <p:nvPicPr>
          <p:cNvPr id="3" name="Bildobjekt 2" descr="graf över konsumtionsbaserade utsläpp">
            <a:extLst>
              <a:ext uri="{FF2B5EF4-FFF2-40B4-BE49-F238E27FC236}">
                <a16:creationId xmlns:a16="http://schemas.microsoft.com/office/drawing/2014/main" id="{8359B54B-0B6C-410F-970B-E4D2D0E0B045}"/>
              </a:ext>
            </a:extLst>
          </p:cNvPr>
          <p:cNvPicPr>
            <a:picLocks noChangeAspect="1"/>
          </p:cNvPicPr>
          <p:nvPr/>
        </p:nvPicPr>
        <p:blipFill>
          <a:blip r:embed="rId3"/>
          <a:stretch>
            <a:fillRect/>
          </a:stretch>
        </p:blipFill>
        <p:spPr>
          <a:xfrm>
            <a:off x="2713715" y="1248937"/>
            <a:ext cx="6430272" cy="4439270"/>
          </a:xfrm>
          <a:prstGeom prst="rect">
            <a:avLst/>
          </a:prstGeom>
        </p:spPr>
      </p:pic>
    </p:spTree>
    <p:extLst>
      <p:ext uri="{BB962C8B-B14F-4D97-AF65-F5344CB8AC3E}">
        <p14:creationId xmlns:p14="http://schemas.microsoft.com/office/powerpoint/2010/main" val="1875007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Utsläpp av växthusgaser från jordbruk &#10;1990-2021, Sverige."/>
          <p:cNvSpPr>
            <a:spLocks noGrp="1"/>
          </p:cNvSpPr>
          <p:nvPr>
            <p:ph type="title"/>
          </p:nvPr>
        </p:nvSpPr>
        <p:spPr>
          <a:xfrm>
            <a:off x="2605435" y="327182"/>
            <a:ext cx="8812842" cy="831058"/>
          </a:xfrm>
        </p:spPr>
        <p:txBody>
          <a:bodyPr>
            <a:noAutofit/>
          </a:bodyPr>
          <a:lstStyle/>
          <a:p>
            <a:r>
              <a:rPr lang="sv-SE" sz="3200" dirty="0"/>
              <a:t>Utsläpp av växthusgaser från jordbruk </a:t>
            </a:r>
            <a:br>
              <a:rPr lang="sv-SE" sz="3200" dirty="0"/>
            </a:br>
            <a:r>
              <a:rPr lang="sv-SE" sz="3200" dirty="0"/>
              <a:t>1990-2023, Sverige.</a:t>
            </a:r>
          </a:p>
        </p:txBody>
      </p:sp>
      <p:sp>
        <p:nvSpPr>
          <p:cNvPr id="4" name="textruta 3"/>
          <p:cNvSpPr txBox="1"/>
          <p:nvPr/>
        </p:nvSpPr>
        <p:spPr>
          <a:xfrm>
            <a:off x="3071332" y="6223041"/>
            <a:ext cx="4429125" cy="307777"/>
          </a:xfrm>
          <a:prstGeom prst="rect">
            <a:avLst/>
          </a:prstGeom>
          <a:noFill/>
        </p:spPr>
        <p:txBody>
          <a:bodyPr>
            <a:spAutoFit/>
          </a:bodyPr>
          <a:lstStyle/>
          <a:p>
            <a:pPr fontAlgn="base">
              <a:spcBef>
                <a:spcPct val="0"/>
              </a:spcBef>
              <a:spcAft>
                <a:spcPct val="0"/>
              </a:spcAft>
              <a:defRPr/>
            </a:pPr>
            <a:r>
              <a:rPr lang="sv-SE" sz="1400" dirty="0">
                <a:solidFill>
                  <a:srgbClr val="004165"/>
                </a:solidFill>
                <a:latin typeface="Arial" panose="020B0604020202020204" pitchFamily="34" charset="0"/>
                <a:cs typeface="Arial" panose="020B0604020202020204" pitchFamily="34" charset="0"/>
              </a:rPr>
              <a:t>Källa: Naturvårdsverket</a:t>
            </a:r>
          </a:p>
        </p:txBody>
      </p:sp>
      <p:pic>
        <p:nvPicPr>
          <p:cNvPr id="3" name="Bildobjekt 2" descr="Graf över jordbrukets utsläpp">
            <a:extLst>
              <a:ext uri="{FF2B5EF4-FFF2-40B4-BE49-F238E27FC236}">
                <a16:creationId xmlns:a16="http://schemas.microsoft.com/office/drawing/2014/main" id="{9727AE6B-C02C-423A-AA37-C50A464CC843}"/>
              </a:ext>
            </a:extLst>
          </p:cNvPr>
          <p:cNvPicPr>
            <a:picLocks noChangeAspect="1"/>
          </p:cNvPicPr>
          <p:nvPr/>
        </p:nvPicPr>
        <p:blipFill>
          <a:blip r:embed="rId3"/>
          <a:stretch>
            <a:fillRect/>
          </a:stretch>
        </p:blipFill>
        <p:spPr>
          <a:xfrm>
            <a:off x="2314882" y="1076785"/>
            <a:ext cx="7562235" cy="5052355"/>
          </a:xfrm>
          <a:prstGeom prst="rect">
            <a:avLst/>
          </a:prstGeom>
        </p:spPr>
      </p:pic>
    </p:spTree>
    <p:extLst>
      <p:ext uri="{BB962C8B-B14F-4D97-AF65-F5344CB8AC3E}">
        <p14:creationId xmlns:p14="http://schemas.microsoft.com/office/powerpoint/2010/main" val="3264216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p:cNvSpPr>
            <a:spLocks noGrp="1"/>
          </p:cNvSpPr>
          <p:nvPr>
            <p:ph type="ctrTitle"/>
          </p:nvPr>
        </p:nvSpPr>
        <p:spPr/>
        <p:txBody>
          <a:bodyPr/>
          <a:lstStyle/>
          <a:p>
            <a:r>
              <a:rPr lang="sv-SE" dirty="0"/>
              <a:t>Växtodlingens klimatpåverkan</a:t>
            </a:r>
          </a:p>
        </p:txBody>
      </p:sp>
    </p:spTree>
    <p:extLst>
      <p:ext uri="{BB962C8B-B14F-4D97-AF65-F5344CB8AC3E}">
        <p14:creationId xmlns:p14="http://schemas.microsoft.com/office/powerpoint/2010/main" val="407521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ubrik 1"/>
          <p:cNvSpPr>
            <a:spLocks noGrp="1"/>
          </p:cNvSpPr>
          <p:nvPr>
            <p:ph type="title"/>
          </p:nvPr>
        </p:nvSpPr>
        <p:spPr>
          <a:xfrm>
            <a:off x="1919536" y="454025"/>
            <a:ext cx="8242300" cy="598488"/>
          </a:xfrm>
        </p:spPr>
        <p:txBody>
          <a:bodyPr>
            <a:normAutofit/>
          </a:bodyPr>
          <a:lstStyle/>
          <a:p>
            <a:pPr eaLnBrk="1" hangingPunct="1"/>
            <a:r>
              <a:rPr lang="sv-SE" dirty="0"/>
              <a:t>Vad ingår?</a:t>
            </a:r>
          </a:p>
        </p:txBody>
      </p:sp>
      <p:pic>
        <p:nvPicPr>
          <p:cNvPr id="2" name="Bildobjekt 1" descr="Vilka växthusgasutsläpp man tittar på i klimatkollen" title="Vilka delar som ingår i klimatkollen för växtodling"/>
          <p:cNvPicPr>
            <a:picLocks noChangeAspect="1"/>
          </p:cNvPicPr>
          <p:nvPr/>
        </p:nvPicPr>
        <p:blipFill>
          <a:blip r:embed="rId2"/>
          <a:stretch>
            <a:fillRect/>
          </a:stretch>
        </p:blipFill>
        <p:spPr>
          <a:xfrm>
            <a:off x="2308554" y="2132857"/>
            <a:ext cx="7464265" cy="3509097"/>
          </a:xfrm>
          <a:prstGeom prst="rect">
            <a:avLst/>
          </a:prstGeom>
        </p:spPr>
      </p:pic>
    </p:spTree>
    <p:extLst>
      <p:ext uri="{BB962C8B-B14F-4D97-AF65-F5344CB8AC3E}">
        <p14:creationId xmlns:p14="http://schemas.microsoft.com/office/powerpoint/2010/main" val="3105753954"/>
      </p:ext>
    </p:extLst>
  </p:cSld>
  <p:clrMapOvr>
    <a:masterClrMapping/>
  </p:clrMapOvr>
  <p:transition/>
</p:sld>
</file>

<file path=ppt/theme/theme1.xml><?xml version="1.0" encoding="utf-8"?>
<a:theme xmlns:a="http://schemas.openxmlformats.org/drawingml/2006/main" name="Office-tema">
  <a:themeElements>
    <a:clrScheme name="Greppa näring, Jordbruksverket">
      <a:dk1>
        <a:sysClr val="windowText" lastClr="000000"/>
      </a:dk1>
      <a:lt1>
        <a:sysClr val="window" lastClr="FFFFFF"/>
      </a:lt1>
      <a:dk2>
        <a:srgbClr val="44546A"/>
      </a:dk2>
      <a:lt2>
        <a:srgbClr val="E7E6E6"/>
      </a:lt2>
      <a:accent1>
        <a:srgbClr val="004165"/>
      </a:accent1>
      <a:accent2>
        <a:srgbClr val="0083BE"/>
      </a:accent2>
      <a:accent3>
        <a:srgbClr val="DC5034"/>
      </a:accent3>
      <a:accent4>
        <a:srgbClr val="00B299"/>
      </a:accent4>
      <a:accent5>
        <a:srgbClr val="668013"/>
      </a:accent5>
      <a:accent6>
        <a:srgbClr val="BCA600"/>
      </a:accent6>
      <a:hlink>
        <a:srgbClr val="0563C1"/>
      </a:hlink>
      <a:folHlink>
        <a:srgbClr val="954F72"/>
      </a:folHlink>
    </a:clrScheme>
    <a:fontScheme name="Greppa näring, 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8ADFC9C-1088-4AAF-9DB9-FCDFFBF9B050}" vid="{53197DD9-59BF-4A27-AD03-43A19B6D20D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Powerpointmall utan EU-logga</Template>
  <TotalTime>14</TotalTime>
  <Words>2548</Words>
  <Application>Microsoft Office PowerPoint</Application>
  <PresentationFormat>Bredbild</PresentationFormat>
  <Paragraphs>285</Paragraphs>
  <Slides>23</Slides>
  <Notes>17</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23</vt:i4>
      </vt:variant>
    </vt:vector>
  </HeadingPairs>
  <TitlesOfParts>
    <vt:vector size="30" baseType="lpstr">
      <vt:lpstr>Arial</vt:lpstr>
      <vt:lpstr>Calibri</vt:lpstr>
      <vt:lpstr>Helvetica</vt:lpstr>
      <vt:lpstr>Times New Roman</vt:lpstr>
      <vt:lpstr>Verdana</vt:lpstr>
      <vt:lpstr>Wingdings</vt:lpstr>
      <vt:lpstr>Office-tema</vt:lpstr>
      <vt:lpstr>Allmänt om klimat</vt:lpstr>
      <vt:lpstr>Jordbrukets klimatpåverkan är inte som andras påverkan</vt:lpstr>
      <vt:lpstr>Livscykeltänk  </vt:lpstr>
      <vt:lpstr>Koldioxidekvivalenter (CO2e)  - gemensam ”valuta” för växthusgaser  </vt:lpstr>
      <vt:lpstr>Sveriges utsläpp av växthusgaser 2023 angivet i M ton koldioxidekvivalenter</vt:lpstr>
      <vt:lpstr>Konsumtionsbaserade växthusgasutsläpp i Sverige och andra länder 2008-2021</vt:lpstr>
      <vt:lpstr>Utsläpp av växthusgaser från jordbruk  1990-2023, Sverige.</vt:lpstr>
      <vt:lpstr>Växtodlingens klimatpåverkan</vt:lpstr>
      <vt:lpstr>Vad ingår?</vt:lpstr>
      <vt:lpstr>Växtodlingsgård</vt:lpstr>
      <vt:lpstr>Växtodlingsgården – Kvävet är centralt för utsläppen </vt:lpstr>
      <vt:lpstr>Lustgas från mark</vt:lpstr>
      <vt:lpstr>Denitrifikation från mark </vt:lpstr>
      <vt:lpstr>Vikten av att spara kväve</vt:lpstr>
      <vt:lpstr>Kol i mark</vt:lpstr>
      <vt:lpstr>Vad händer med kolet i marken? </vt:lpstr>
      <vt:lpstr>Räkna med kolet i Vera</vt:lpstr>
      <vt:lpstr>Kolkällan har betydelse</vt:lpstr>
      <vt:lpstr>Fördela klimatavtrycket - Allokering</vt:lpstr>
      <vt:lpstr>Varför beräkna fördelat klimatavtryck?</vt:lpstr>
      <vt:lpstr>Vad får jag ut som jag inte får annars?</vt:lpstr>
      <vt:lpstr>Växtodlingsgården- utsläpp per kg gröda</vt:lpstr>
      <vt:lpstr>Klimatavtryck per produkt från växtodling</vt:lpstr>
    </vt:vector>
  </TitlesOfParts>
  <Company>Jordbruksverket, Greppa näringen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Allmänt om klimat</dc:title>
  <dc:creator>Tellie Karlsson</dc:creator>
  <cp:lastModifiedBy>Tellie Karlsson</cp:lastModifiedBy>
  <cp:revision>2</cp:revision>
  <dcterms:created xsi:type="dcterms:W3CDTF">2025-01-09T12:56:22Z</dcterms:created>
  <dcterms:modified xsi:type="dcterms:W3CDTF">2025-01-09T13:11:19Z</dcterms:modified>
</cp:coreProperties>
</file>