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147472121" r:id="rId2"/>
    <p:sldId id="2147472133" r:id="rId3"/>
    <p:sldId id="2147472125" r:id="rId4"/>
    <p:sldId id="2147472134" r:id="rId5"/>
    <p:sldId id="2147472135" r:id="rId6"/>
    <p:sldId id="2147472136" r:id="rId7"/>
    <p:sldId id="2147472137" r:id="rId8"/>
    <p:sldId id="2147472138" r:id="rId9"/>
    <p:sldId id="2147472139" r:id="rId10"/>
    <p:sldId id="2147472141" r:id="rId11"/>
    <p:sldId id="2147472140" r:id="rId12"/>
    <p:sldId id="2147472142" r:id="rId13"/>
    <p:sldId id="2147472143" r:id="rId14"/>
    <p:sldId id="2147472144" r:id="rId15"/>
    <p:sldId id="2147472145" r:id="rId16"/>
    <p:sldId id="2147472146" r:id="rId17"/>
    <p:sldId id="2147472147" r:id="rId18"/>
    <p:sldId id="2147472156" r:id="rId19"/>
    <p:sldId id="2147472155" r:id="rId20"/>
    <p:sldId id="2147472158" r:id="rId21"/>
    <p:sldId id="2147472157" r:id="rId22"/>
    <p:sldId id="2147472160" r:id="rId23"/>
    <p:sldId id="2147472161" r:id="rId24"/>
    <p:sldId id="2147472170" r:id="rId25"/>
    <p:sldId id="2147472162" r:id="rId26"/>
    <p:sldId id="2147472163" r:id="rId27"/>
    <p:sldId id="2147472164" r:id="rId28"/>
    <p:sldId id="2147472165" r:id="rId29"/>
    <p:sldId id="2147472166" r:id="rId30"/>
    <p:sldId id="2147472167" r:id="rId31"/>
    <p:sldId id="2147472168" r:id="rId32"/>
    <p:sldId id="2147472172" r:id="rId33"/>
    <p:sldId id="2147472159" r:id="rId34"/>
    <p:sldId id="2147472149" r:id="rId35"/>
    <p:sldId id="2147472171" r:id="rId36"/>
    <p:sldId id="2147472148" r:id="rId37"/>
    <p:sldId id="2147472150" r:id="rId38"/>
    <p:sldId id="2147472151" r:id="rId39"/>
    <p:sldId id="2147472152" r:id="rId40"/>
    <p:sldId id="2147472154" r:id="rId41"/>
    <p:sldId id="2147472153" r:id="rId42"/>
    <p:sldId id="2147472173" r:id="rId4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F4CD"/>
    <a:srgbClr val="105653"/>
    <a:srgbClr val="F8F5ED"/>
    <a:srgbClr val="96D4AC"/>
    <a:srgbClr val="F68F61"/>
    <a:srgbClr val="285468"/>
    <a:srgbClr val="0D2B38"/>
    <a:srgbClr val="0D3730"/>
    <a:srgbClr val="2D6A81"/>
    <a:srgbClr val="418B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33" autoAdjust="0"/>
    <p:restoredTop sz="89001" autoAdjust="0"/>
  </p:normalViewPr>
  <p:slideViewPr>
    <p:cSldViewPr snapToGrid="0">
      <p:cViewPr varScale="1">
        <p:scale>
          <a:sx n="58" d="100"/>
          <a:sy n="58" d="100"/>
        </p:scale>
        <p:origin x="720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42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96BC0EF-C74E-4531-9C70-D6891FFCD8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E411CFE-2DA3-4F23-8C89-BDCB76C445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63EDF-17B8-4485-8650-2634BDD7E0FA}" type="datetimeFigureOut">
              <a:rPr lang="sv-SE" smtClean="0"/>
              <a:t>2026-10-20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2DF480B-1103-49BF-AF3B-CCBE29F1DC9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8340F48-6342-451E-B8C4-41A1D0B916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E8A64-D8AF-43E7-B188-FE9D5F6E8D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53897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9885-F726-4639-961A-2C65F568FE50}" type="datetimeFigureOut">
              <a:rPr lang="sv-SE" smtClean="0"/>
              <a:t>2026-10-20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21FCE-6D72-4AB3-8E96-3BFB2CB191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2499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8992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692D5-8C16-C458-970C-BA454DF79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B7761DE-2612-5E02-E860-7BD877888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F31E2FE-438C-16D5-A997-13230881D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50A18B2-3F33-C587-91E6-72676CCF38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754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DA803-59CE-767B-4AA2-ED6AAD414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70F3B9D-1930-24D7-2140-FC3AFD7EE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0F98C83-83BC-CF60-CD22-53E2BAF1C1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1F27744-7DF3-FE3A-53DB-9AC5D7D40B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9054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I</a:t>
            </a:r>
            <a:r>
              <a:rPr lang="sv-SE" baseline="0" dirty="0"/>
              <a:t> grovtarmen bryter m</a:t>
            </a:r>
            <a:r>
              <a:rPr lang="sv-SE" dirty="0"/>
              <a:t>ikroorganismer fibrer mm. som passerat magsäcken och tunntarmen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915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1DB2A-12AF-058F-6A6D-E1A4F0409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2AAB1C1-8C3C-1BDA-8AA9-04DF176302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3003CF8-A3FD-38A2-F2FB-DAB7D71A0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Vissa sorter av framför allt rödklöver innehåller högre halter av </a:t>
            </a:r>
            <a:r>
              <a:rPr lang="sv-SE" dirty="0" err="1"/>
              <a:t>fytoöstrogener</a:t>
            </a:r>
            <a:r>
              <a:rPr lang="sv-SE" baseline="0" dirty="0"/>
              <a:t> och kan ge nedsatt fruktsamhet hos avelsston.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D8AC1DE-68C2-5F00-F581-F6D492B5DD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5373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Statistik från Växa Sverige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6507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Källa: Examensarbete: Annie Larsson, Bete som enda näringskälla</a:t>
            </a:r>
            <a:r>
              <a:rPr lang="sv-SE" baseline="0" dirty="0"/>
              <a:t> för häst under sommarhalvåret, SLU.</a:t>
            </a:r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1865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https://www.sva.se/djurhalsa/sakert-foder-och-vatten/giftiga-vaxter/giftiga-vaxter-a-o/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926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AEEB7-9776-A0DB-B9A6-38B898EB4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5130C6F-CE1F-5E4B-B86C-C300D44443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D712B59-C88A-A38B-FF42-6891F917A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https://www.sva.se/djurhalsa/sakert-foder-och-vatten/giftiga-vaxter/giftiga-vaxter-a-o/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87AEE42-A2C4-5467-A6BD-682BECFB6D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65147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Läs mer: </a:t>
            </a:r>
            <a:r>
              <a:rPr lang="sv-SE" dirty="0">
                <a:hlinkClick r:id="rId3"/>
              </a:rPr>
              <a:t>https://stud.epsilon.slu.se/6852/1/lindroth_k_140613.pdf</a:t>
            </a:r>
            <a:r>
              <a:rPr lang="sv-SE" dirty="0"/>
              <a:t> – Svenska proteinfodermedel till häst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2126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Ca/P kvoten får aldrig understiga 1,1. Ett lämpligt intervall är 1,2 till 1,8.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1436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sv-SE" dirty="0">
                <a:solidFill>
                  <a:srgbClr val="FF0000"/>
                </a:solidFill>
              </a:rPr>
              <a:t>Om hästens behov av råprotein är högre än grundbehovet tar</a:t>
            </a:r>
            <a:r>
              <a:rPr lang="sv-SE" baseline="0" dirty="0">
                <a:solidFill>
                  <a:srgbClr val="FF0000"/>
                </a:solidFill>
              </a:rPr>
              <a:t> man tillägget gånger 12 g smältbart råprotein/MJ för högdräktiga och digivande ston.</a:t>
            </a:r>
          </a:p>
          <a:p>
            <a:pPr lvl="1"/>
            <a:r>
              <a:rPr lang="sv-SE" baseline="0" dirty="0">
                <a:solidFill>
                  <a:srgbClr val="FF0000"/>
                </a:solidFill>
              </a:rPr>
              <a:t>Observera att den växande hästens näringsbehov är högre än den vuxnas underhållsbehov, trots sin storlek.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3039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19328-E3BE-4306-C0CF-26DC0B94C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A2D9E30-E6BE-E4C8-0187-712C14B541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F29FAAF-16B6-13DB-3760-4FC5829C4B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sv-SE" dirty="0">
                <a:solidFill>
                  <a:srgbClr val="FF0000"/>
                </a:solidFill>
              </a:rPr>
              <a:t>Om hästens behov av råprotein är högre än grundbehovet tar</a:t>
            </a:r>
            <a:r>
              <a:rPr lang="sv-SE" baseline="0" dirty="0">
                <a:solidFill>
                  <a:srgbClr val="FF0000"/>
                </a:solidFill>
              </a:rPr>
              <a:t> man tillägget gånger 12 g smältbart råprotein/MJ för högdräktiga och digivande ston.</a:t>
            </a:r>
          </a:p>
          <a:p>
            <a:pPr lvl="1"/>
            <a:r>
              <a:rPr lang="sv-SE" baseline="0" dirty="0">
                <a:solidFill>
                  <a:srgbClr val="FF0000"/>
                </a:solidFill>
              </a:rPr>
              <a:t>Observera att den växande hästens näringsbehov är högre än den vuxnas underhållsbehov, trots sin storlek.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31807EA-9243-E87B-5BD2-5E6BE48EBB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4115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När</a:t>
            </a:r>
            <a:r>
              <a:rPr lang="sv-SE" baseline="0" dirty="0"/>
              <a:t> det gäller mineralfoder är det sällan Kalcium och Fosfor behöver tillföras. Lucern innehåller mycket Kalcium, så i dessa foderstater kan det behövas ett litet fosfortillskott. Annars bör man bara skaffa mineraler utan fosfortillsatser.</a:t>
            </a:r>
          </a:p>
          <a:p>
            <a:r>
              <a:rPr lang="sv-SE" baseline="0" dirty="0"/>
              <a:t>Tänk på att </a:t>
            </a:r>
            <a:r>
              <a:rPr lang="sv-SE" dirty="0"/>
              <a:t>Ca/P kvoten får aldrig understiga 1,1. Ett lämpligt intervall är 1,2 till 1,8.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7316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89D65-B683-B96B-8BD2-E088E738B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D87CACB-82F0-B72C-2636-5C0D48C06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0A2A602-6692-2305-871F-0F6F689019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När</a:t>
            </a:r>
            <a:r>
              <a:rPr lang="sv-SE" baseline="0" dirty="0"/>
              <a:t> det gäller mineralfoder är det sällan Kalcium och Fosfor behöver tillföras. Lucern innehåller mycket Kalcium, så i dessa foderstater kan det behövas ett litet fosfortillskott. Annars bör man bara skaffa mineraler utan fosfortillsatser.</a:t>
            </a:r>
          </a:p>
          <a:p>
            <a:r>
              <a:rPr lang="sv-SE" baseline="0" dirty="0"/>
              <a:t>Tänk på att </a:t>
            </a:r>
            <a:r>
              <a:rPr lang="sv-SE" dirty="0"/>
              <a:t>Ca/P kvoten får aldrig understiga 1,1. Ett lämpligt intervall är 1,2 till 1,8.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72B8080-8868-2199-BCC9-AABF5DC47F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36474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OBS! </a:t>
            </a:r>
            <a:r>
              <a:rPr lang="sv-SE" sz="1200" dirty="0"/>
              <a:t>Programmen räknar på kg foder och inte på kg </a:t>
            </a:r>
            <a:r>
              <a:rPr lang="sv-SE" sz="1200" dirty="0" err="1"/>
              <a:t>ts</a:t>
            </a:r>
            <a:r>
              <a:rPr lang="sv-SE" sz="1200" dirty="0"/>
              <a:t>!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28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84142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A04DA-11B3-8AC7-5C8E-E4A898F5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4FD79BE-E8D8-9DBA-2E5D-76D79CA8B3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B880983-E53A-2FF7-0DAE-64F0B069B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Vissa sorter av framför allt rödklöver innehåller högre halter av </a:t>
            </a:r>
            <a:r>
              <a:rPr lang="sv-SE" dirty="0" err="1"/>
              <a:t>fytoöstrogener</a:t>
            </a:r>
            <a:r>
              <a:rPr lang="sv-SE" baseline="0" dirty="0"/>
              <a:t> och kan ge nedsatt fruktsamhet hos avelsston.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D3BD2D9-55FB-CBD7-C688-8EF6B03123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521FCE-6D72-4AB3-8E96-3BFB2CB19148}" type="slidenum">
              <a:rPr lang="sv-SE" smtClean="0"/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9567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blå">
    <p:bg>
      <p:bgPr>
        <a:solidFill>
          <a:srgbClr val="2854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ärgblock blå">
            <a:extLst>
              <a:ext uri="{FF2B5EF4-FFF2-40B4-BE49-F238E27FC236}">
                <a16:creationId xmlns:a16="http://schemas.microsoft.com/office/drawing/2014/main" id="{E7D707C4-CC49-49B6-9522-AED3F9754962}"/>
              </a:ext>
            </a:extLst>
          </p:cNvPr>
          <p:cNvSpPr/>
          <p:nvPr userDrawn="1"/>
        </p:nvSpPr>
        <p:spPr>
          <a:xfrm>
            <a:off x="0" y="4070773"/>
            <a:ext cx="12192000" cy="2787650"/>
          </a:xfrm>
          <a:prstGeom prst="rect">
            <a:avLst/>
          </a:prstGeom>
          <a:solidFill>
            <a:srgbClr val="2D6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Mönster blå">
            <a:extLst>
              <a:ext uri="{FF2B5EF4-FFF2-40B4-BE49-F238E27FC236}">
                <a16:creationId xmlns:a16="http://schemas.microsoft.com/office/drawing/2014/main" id="{5F0C4BA2-1619-466E-9817-F49606C5B1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0000" y="4070350"/>
            <a:ext cx="3911999" cy="2787650"/>
          </a:xfrm>
          <a:prstGeom prst="rect">
            <a:avLst/>
          </a:prstGeom>
        </p:spPr>
      </p:pic>
      <p:sp>
        <p:nvSpPr>
          <p:cNvPr id="14" name="Platshållare för logotyp">
            <a:extLst>
              <a:ext uri="{FF2B5EF4-FFF2-40B4-BE49-F238E27FC236}">
                <a16:creationId xmlns:a16="http://schemas.microsoft.com/office/drawing/2014/main" id="{A19C39BF-8551-5F2A-2F2D-EFC568538683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9004745" y="5902607"/>
            <a:ext cx="1756000" cy="679662"/>
          </a:xfrm>
        </p:spPr>
        <p:txBody>
          <a:bodyPr anchor="ctr" anchorCtr="0"/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Klicka här för att lägga till en logotyp</a:t>
            </a:r>
          </a:p>
        </p:txBody>
      </p:sp>
      <p:pic>
        <p:nvPicPr>
          <p:cNvPr id="4" name="Logotyp EU" descr="Logotyp EU. Medfinansieras av Europeiska unionen.">
            <a:extLst>
              <a:ext uri="{FF2B5EF4-FFF2-40B4-BE49-F238E27FC236}">
                <a16:creationId xmlns:a16="http://schemas.microsoft.com/office/drawing/2014/main" id="{36412FA4-574C-B1AF-122A-7017DC931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26894" y="5902607"/>
            <a:ext cx="670815" cy="679660"/>
          </a:xfrm>
          <a:prstGeom prst="rect">
            <a:avLst/>
          </a:prstGeom>
        </p:spPr>
      </p:pic>
      <p:pic>
        <p:nvPicPr>
          <p:cNvPr id="13" name="Greppa Näringen logotyp" descr="Logotyp Greppa Näringen.">
            <a:extLst>
              <a:ext uri="{FF2B5EF4-FFF2-40B4-BE49-F238E27FC236}">
                <a16:creationId xmlns:a16="http://schemas.microsoft.com/office/drawing/2014/main" id="{31058063-17F8-4ED9-A086-59D6BBA360F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81408" y="408533"/>
            <a:ext cx="1316299" cy="417190"/>
          </a:xfrm>
          <a:prstGeom prst="rect">
            <a:avLst/>
          </a:prstGeom>
        </p:spPr>
      </p:pic>
      <p:sp>
        <p:nvSpPr>
          <p:cNvPr id="7" name="Platshållare för bild">
            <a:extLst>
              <a:ext uri="{FF2B5EF4-FFF2-40B4-BE49-F238E27FC236}">
                <a16:creationId xmlns:a16="http://schemas.microsoft.com/office/drawing/2014/main" id="{E643C79A-6831-46B4-8B7A-5FDC4734458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4070350"/>
            <a:ext cx="8280000" cy="2787650"/>
          </a:xfrm>
        </p:spPr>
        <p:txBody>
          <a:bodyPr anchor="ctr" anchorCtr="0"/>
          <a:lstStyle>
            <a:lvl1pPr>
              <a:defRPr lang="sv-SE" sz="20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v-SE" dirty="0"/>
              <a:t>Klicka här för att infoga bild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6DB54A2-2545-D282-266B-582FB75C2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1865" y="3339253"/>
            <a:ext cx="6997815" cy="389015"/>
          </a:xfrm>
        </p:spPr>
        <p:txBody>
          <a:bodyPr lIns="108000">
            <a:normAutofit/>
          </a:bodyPr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underrubrik</a:t>
            </a:r>
          </a:p>
        </p:txBody>
      </p:sp>
      <p:sp>
        <p:nvSpPr>
          <p:cNvPr id="12" name="Underrubrik 1">
            <a:extLst>
              <a:ext uri="{FF2B5EF4-FFF2-40B4-BE49-F238E27FC236}">
                <a16:creationId xmlns:a16="http://schemas.microsoft.com/office/drawing/2014/main" id="{DCFB5804-B624-40A5-8CAA-8EDF16016A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1864" y="1235195"/>
            <a:ext cx="6997815" cy="472306"/>
          </a:xfrm>
        </p:spPr>
        <p:txBody>
          <a:bodyPr lIns="108000" anchor="b" anchorCtr="0">
            <a:normAutofit/>
          </a:bodyPr>
          <a:lstStyle>
            <a:lvl1pPr marL="0" indent="0">
              <a:buClr>
                <a:schemeClr val="bg1"/>
              </a:buClr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sv-SE" dirty="0"/>
              <a:t>Namn och datum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C387554-6376-E286-2391-78C43984D4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1865" y="1732553"/>
            <a:ext cx="6997815" cy="1606700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accent6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544929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blå 2">
    <p:bg>
      <p:bgPr>
        <a:solidFill>
          <a:srgbClr val="2854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ärgblock blå">
            <a:extLst>
              <a:ext uri="{FF2B5EF4-FFF2-40B4-BE49-F238E27FC236}">
                <a16:creationId xmlns:a16="http://schemas.microsoft.com/office/drawing/2014/main" id="{E7D707C4-CC49-49B6-9522-AED3F9754962}"/>
              </a:ext>
            </a:extLst>
          </p:cNvPr>
          <p:cNvSpPr/>
          <p:nvPr userDrawn="1"/>
        </p:nvSpPr>
        <p:spPr>
          <a:xfrm>
            <a:off x="0" y="4070773"/>
            <a:ext cx="12192000" cy="2787650"/>
          </a:xfrm>
          <a:prstGeom prst="rect">
            <a:avLst/>
          </a:prstGeom>
          <a:solidFill>
            <a:srgbClr val="2D6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Mönster blå">
            <a:extLst>
              <a:ext uri="{FF2B5EF4-FFF2-40B4-BE49-F238E27FC236}">
                <a16:creationId xmlns:a16="http://schemas.microsoft.com/office/drawing/2014/main" id="{11A45FB2-6F2D-46CB-8E7B-3D78511FB8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4" y="4068096"/>
            <a:ext cx="12190149" cy="2793241"/>
          </a:xfrm>
          <a:prstGeom prst="rect">
            <a:avLst/>
          </a:prstGeom>
        </p:spPr>
      </p:pic>
      <p:pic>
        <p:nvPicPr>
          <p:cNvPr id="7" name="Logotyp EU" descr="Logotyp EU. Medfinansieras av Europeiska unionen.">
            <a:extLst>
              <a:ext uri="{FF2B5EF4-FFF2-40B4-BE49-F238E27FC236}">
                <a16:creationId xmlns:a16="http://schemas.microsoft.com/office/drawing/2014/main" id="{761AF375-2497-56C9-419D-6E2D229292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26894" y="5902607"/>
            <a:ext cx="670815" cy="679660"/>
          </a:xfrm>
          <a:prstGeom prst="rect">
            <a:avLst/>
          </a:prstGeom>
        </p:spPr>
      </p:pic>
      <p:sp>
        <p:nvSpPr>
          <p:cNvPr id="10" name="Platshållare för logotyp">
            <a:extLst>
              <a:ext uri="{FF2B5EF4-FFF2-40B4-BE49-F238E27FC236}">
                <a16:creationId xmlns:a16="http://schemas.microsoft.com/office/drawing/2014/main" id="{DE2BC78D-B47F-4DE2-B1F6-408F5286121F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9004745" y="5902607"/>
            <a:ext cx="1756000" cy="679662"/>
          </a:xfrm>
        </p:spPr>
        <p:txBody>
          <a:bodyPr anchor="ctr" anchorCtr="0"/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Klicka här för att lägga till en logotyp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6DB54A2-2545-D282-266B-582FB75C2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1865" y="3339253"/>
            <a:ext cx="6997815" cy="389015"/>
          </a:xfrm>
        </p:spPr>
        <p:txBody>
          <a:bodyPr lIns="108000">
            <a:normAutofit/>
          </a:bodyPr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underrubrik</a:t>
            </a:r>
          </a:p>
        </p:txBody>
      </p:sp>
      <p:sp>
        <p:nvSpPr>
          <p:cNvPr id="12" name="Underrubrik 1">
            <a:extLst>
              <a:ext uri="{FF2B5EF4-FFF2-40B4-BE49-F238E27FC236}">
                <a16:creationId xmlns:a16="http://schemas.microsoft.com/office/drawing/2014/main" id="{DCFB5804-B624-40A5-8CAA-8EDF16016A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1864" y="1235195"/>
            <a:ext cx="6997815" cy="472306"/>
          </a:xfrm>
        </p:spPr>
        <p:txBody>
          <a:bodyPr lIns="108000" anchor="b" anchorCtr="0">
            <a:normAutofit/>
          </a:bodyPr>
          <a:lstStyle>
            <a:lvl1pPr marL="0" indent="0">
              <a:buClr>
                <a:schemeClr val="bg1"/>
              </a:buClr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sv-SE" dirty="0"/>
              <a:t>Namn och datum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C387554-6376-E286-2391-78C43984D4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1865" y="1732553"/>
            <a:ext cx="6997815" cy="1606700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accent6"/>
                </a:solidFill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pic>
        <p:nvPicPr>
          <p:cNvPr id="5" name="Greppa Näringen logotyp" descr="Logotyp Greppa Näringen.">
            <a:extLst>
              <a:ext uri="{FF2B5EF4-FFF2-40B4-BE49-F238E27FC236}">
                <a16:creationId xmlns:a16="http://schemas.microsoft.com/office/drawing/2014/main" id="{412D0358-3CC6-CC2E-278B-2CAAA31D2A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81408" y="408533"/>
            <a:ext cx="1316299" cy="41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17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bei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">
            <a:extLst>
              <a:ext uri="{FF2B5EF4-FFF2-40B4-BE49-F238E27FC236}">
                <a16:creationId xmlns:a16="http://schemas.microsoft.com/office/drawing/2014/main" id="{124A4735-D274-EB2D-8E09-E550E04564C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innehåll">
            <a:extLst>
              <a:ext uri="{FF2B5EF4-FFF2-40B4-BE49-F238E27FC236}">
                <a16:creationId xmlns:a16="http://schemas.microsoft.com/office/drawing/2014/main" id="{9175659D-CF7E-4420-911B-A57598EE71E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77200" y="1966365"/>
            <a:ext cx="8280000" cy="3810491"/>
          </a:xfrm>
        </p:spPr>
        <p:txBody>
          <a:bodyPr>
            <a:normAutofit/>
          </a:bodyPr>
          <a:lstStyle>
            <a:lvl1pPr marL="342900" indent="-342900">
              <a:buClrTx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1pPr>
            <a:lvl2pPr marL="800100" indent="-342900">
              <a:buClrTx/>
              <a:buFont typeface="Arial" panose="020B0604020202020204" pitchFamily="34" charset="0"/>
              <a:buChar char="•"/>
              <a:defRPr sz="2000" baseline="0">
                <a:solidFill>
                  <a:schemeClr val="tx2"/>
                </a:solidFill>
              </a:defRPr>
            </a:lvl2pPr>
            <a:lvl3pPr marL="1200150" indent="-285750">
              <a:buClrTx/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573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4pPr>
            <a:lvl5pPr marL="21145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Klicka för att lägga till text, bild eller annat innehåll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7" name="Rubrik">
            <a:extLst>
              <a:ext uri="{FF2B5EF4-FFF2-40B4-BE49-F238E27FC236}">
                <a16:creationId xmlns:a16="http://schemas.microsoft.com/office/drawing/2014/main" id="{0E26EE2A-F057-47C6-91BB-2CE82EBE8A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7200" y="464486"/>
            <a:ext cx="8280000" cy="1165138"/>
          </a:xfrm>
        </p:spPr>
        <p:txBody>
          <a:bodyPr anchor="b" anchorCtr="0">
            <a:normAutofit/>
          </a:bodyPr>
          <a:lstStyle>
            <a:lvl1pPr>
              <a:defRPr sz="3600"/>
            </a:lvl1pPr>
          </a:lstStyle>
          <a:p>
            <a:r>
              <a:rPr lang="sv-SE" dirty="0"/>
              <a:t>Klicka här för att lägga till rubrik, max två rader</a:t>
            </a:r>
          </a:p>
        </p:txBody>
      </p:sp>
    </p:spTree>
    <p:extLst>
      <p:ext uri="{BB962C8B-B14F-4D97-AF65-F5344CB8AC3E}">
        <p14:creationId xmlns:p14="http://schemas.microsoft.com/office/powerpoint/2010/main" val="364242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F577724-32EB-4BA9-8E37-C13CAB287DD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innehåll">
            <a:extLst>
              <a:ext uri="{FF2B5EF4-FFF2-40B4-BE49-F238E27FC236}">
                <a16:creationId xmlns:a16="http://schemas.microsoft.com/office/drawing/2014/main" id="{9175659D-CF7E-4420-911B-A57598EE71E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77200" y="1966365"/>
            <a:ext cx="8280000" cy="3810491"/>
          </a:xfrm>
        </p:spPr>
        <p:txBody>
          <a:bodyPr>
            <a:normAutofit/>
          </a:bodyPr>
          <a:lstStyle>
            <a:lvl1pPr marL="342900" indent="-342900">
              <a:buClrTx/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1pPr>
            <a:lvl2pPr marL="800100" indent="-342900">
              <a:buClrTx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1200150" indent="-285750">
              <a:buClrTx/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573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Klicka för att lägga till text, bild eller annat innehåll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4"/>
            <a:endParaRPr lang="sv-SE" dirty="0"/>
          </a:p>
        </p:txBody>
      </p:sp>
      <p:sp>
        <p:nvSpPr>
          <p:cNvPr id="7" name="Rubrik">
            <a:extLst>
              <a:ext uri="{FF2B5EF4-FFF2-40B4-BE49-F238E27FC236}">
                <a16:creationId xmlns:a16="http://schemas.microsoft.com/office/drawing/2014/main" id="{0E26EE2A-F057-47C6-91BB-2CE82EBE8A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7200" y="464486"/>
            <a:ext cx="8280000" cy="1165138"/>
          </a:xfrm>
        </p:spPr>
        <p:txBody>
          <a:bodyPr anchor="b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här för att lägga till rubrik, max två rader</a:t>
            </a:r>
          </a:p>
        </p:txBody>
      </p:sp>
    </p:spTree>
    <p:extLst>
      <p:ext uri="{BB962C8B-B14F-4D97-AF65-F5344CB8AC3E}">
        <p14:creationId xmlns:p14="http://schemas.microsoft.com/office/powerpoint/2010/main" val="651374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 bei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F577724-32EB-4BA9-8E37-C13CAB287DD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Rubrik">
            <a:extLst>
              <a:ext uri="{FF2B5EF4-FFF2-40B4-BE49-F238E27FC236}">
                <a16:creationId xmlns:a16="http://schemas.microsoft.com/office/drawing/2014/main" id="{0E26EE2A-F057-47C6-91BB-2CE82EBE8A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6338" y="464486"/>
            <a:ext cx="8280000" cy="1165138"/>
          </a:xfrm>
        </p:spPr>
        <p:txBody>
          <a:bodyPr anchor="b" anchorCtr="0">
            <a:normAutofit/>
          </a:bodyPr>
          <a:lstStyle>
            <a:lvl1pPr>
              <a:defRPr sz="3600"/>
            </a:lvl1pPr>
          </a:lstStyle>
          <a:p>
            <a:r>
              <a:rPr lang="sv-SE" dirty="0"/>
              <a:t>Klicka här för att lägga till rubrik, max två rader</a:t>
            </a:r>
          </a:p>
        </p:txBody>
      </p:sp>
    </p:spTree>
    <p:extLst>
      <p:ext uri="{BB962C8B-B14F-4D97-AF65-F5344CB8AC3E}">
        <p14:creationId xmlns:p14="http://schemas.microsoft.com/office/powerpoint/2010/main" val="181275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F577724-32EB-4BA9-8E37-C13CAB287DD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Rubrik">
            <a:extLst>
              <a:ext uri="{FF2B5EF4-FFF2-40B4-BE49-F238E27FC236}">
                <a16:creationId xmlns:a16="http://schemas.microsoft.com/office/drawing/2014/main" id="{0E26EE2A-F057-47C6-91BB-2CE82EBE8A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6338" y="464486"/>
            <a:ext cx="8280000" cy="1165138"/>
          </a:xfrm>
        </p:spPr>
        <p:txBody>
          <a:bodyPr anchor="b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här för att lägga till rubrik, max två rader</a:t>
            </a:r>
          </a:p>
        </p:txBody>
      </p:sp>
    </p:spTree>
    <p:extLst>
      <p:ext uri="{BB962C8B-B14F-4D97-AF65-F5344CB8AC3E}">
        <p14:creationId xmlns:p14="http://schemas.microsoft.com/office/powerpoint/2010/main" val="378576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bei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">
            <a:extLst>
              <a:ext uri="{FF2B5EF4-FFF2-40B4-BE49-F238E27FC236}">
                <a16:creationId xmlns:a16="http://schemas.microsoft.com/office/drawing/2014/main" id="{47106106-A213-40C3-9F92-5EE5C3D92F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innehåll">
            <a:extLst>
              <a:ext uri="{FF2B5EF4-FFF2-40B4-BE49-F238E27FC236}">
                <a16:creationId xmlns:a16="http://schemas.microsoft.com/office/drawing/2014/main" id="{02D58464-68C8-413F-A455-43EB1EE66FC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43958" y="2315275"/>
            <a:ext cx="4608000" cy="3888000"/>
          </a:xfrm>
        </p:spPr>
        <p:txBody>
          <a:bodyPr>
            <a:normAutofit/>
          </a:bodyPr>
          <a:lstStyle>
            <a:lvl1pPr marL="342900" indent="-342900">
              <a:buClrTx/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</a:defRPr>
            </a:lvl1pPr>
            <a:lvl2pPr marL="800100" indent="-342900">
              <a:buClrTx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12001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573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4pPr>
            <a:lvl5pPr marL="21145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Klicka för att lägga till text, bild eller innehåll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8" name="Platshållare för innehåll">
            <a:extLst>
              <a:ext uri="{FF2B5EF4-FFF2-40B4-BE49-F238E27FC236}">
                <a16:creationId xmlns:a16="http://schemas.microsoft.com/office/drawing/2014/main" id="{9175659D-CF7E-4420-911B-A57598EE71E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80800" y="2315275"/>
            <a:ext cx="4608000" cy="3888000"/>
          </a:xfrm>
        </p:spPr>
        <p:txBody>
          <a:bodyPr>
            <a:normAutofit/>
          </a:bodyPr>
          <a:lstStyle>
            <a:lvl1pPr marL="342900" indent="-342900">
              <a:buClrTx/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</a:defRPr>
            </a:lvl1pPr>
            <a:lvl2pPr marL="800100" indent="-342900">
              <a:buClrTx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12001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573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4pPr>
            <a:lvl5pPr marL="21145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Klicka för att lägga till text, bild eller innehåll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7" name="Rubrik">
            <a:extLst>
              <a:ext uri="{FF2B5EF4-FFF2-40B4-BE49-F238E27FC236}">
                <a16:creationId xmlns:a16="http://schemas.microsoft.com/office/drawing/2014/main" id="{0E26EE2A-F057-47C6-91BB-2CE82EBE8A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0800" y="757443"/>
            <a:ext cx="8352000" cy="1219263"/>
          </a:xfrm>
        </p:spPr>
        <p:txBody>
          <a:bodyPr anchor="b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här för att lägga till rubrik, max två rader</a:t>
            </a:r>
          </a:p>
        </p:txBody>
      </p:sp>
    </p:spTree>
    <p:extLst>
      <p:ext uri="{BB962C8B-B14F-4D97-AF65-F5344CB8AC3E}">
        <p14:creationId xmlns:p14="http://schemas.microsoft.com/office/powerpoint/2010/main" val="3647061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delar bei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">
            <a:extLst>
              <a:ext uri="{FF2B5EF4-FFF2-40B4-BE49-F238E27FC236}">
                <a16:creationId xmlns:a16="http://schemas.microsoft.com/office/drawing/2014/main" id="{47106106-A213-40C3-9F92-5EE5C3D92F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innehåll">
            <a:extLst>
              <a:ext uri="{FF2B5EF4-FFF2-40B4-BE49-F238E27FC236}">
                <a16:creationId xmlns:a16="http://schemas.microsoft.com/office/drawing/2014/main" id="{02D58464-68C8-413F-A455-43EB1EE66FC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43957" y="3186260"/>
            <a:ext cx="4608000" cy="3023470"/>
          </a:xfrm>
        </p:spPr>
        <p:txBody>
          <a:bodyPr>
            <a:normAutofit/>
          </a:bodyPr>
          <a:lstStyle>
            <a:lvl1pPr marL="342900" indent="-342900">
              <a:buClrTx/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</a:defRPr>
            </a:lvl1pPr>
            <a:lvl2pPr marL="800100" indent="-342900">
              <a:buClrTx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12001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573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4pPr>
            <a:lvl5pPr marL="21145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Klicka för att lägga till text, bild eller innehåll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07C15FA0-6C99-1740-3B68-B271003048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43958" y="2360429"/>
            <a:ext cx="4608000" cy="746145"/>
          </a:xfrm>
        </p:spPr>
        <p:txBody>
          <a:bodyPr rIns="144000" anchor="b" anchorCtr="0">
            <a:normAutofit/>
          </a:bodyPr>
          <a:lstStyle>
            <a:lvl1pPr>
              <a:buClr>
                <a:schemeClr val="tx2"/>
              </a:buClr>
              <a:buFont typeface="Arial" panose="020B0604020202020204" pitchFamily="34" charset="0"/>
              <a:buNone/>
              <a:defRPr lang="sv-SE" sz="2200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defRPr lang="sv-SE" sz="22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sv-SE" sz="22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sv-SE" sz="22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sv-SE" sz="22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sv-SE" dirty="0"/>
              <a:t>Klicka här för att lägga in din rubrik</a:t>
            </a:r>
          </a:p>
        </p:txBody>
      </p:sp>
      <p:sp>
        <p:nvSpPr>
          <p:cNvPr id="8" name="Platshållare för innehåll">
            <a:extLst>
              <a:ext uri="{FF2B5EF4-FFF2-40B4-BE49-F238E27FC236}">
                <a16:creationId xmlns:a16="http://schemas.microsoft.com/office/drawing/2014/main" id="{9175659D-CF7E-4420-911B-A57598EE71E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80800" y="3186260"/>
            <a:ext cx="4608000" cy="3023470"/>
          </a:xfrm>
        </p:spPr>
        <p:txBody>
          <a:bodyPr>
            <a:normAutofit/>
          </a:bodyPr>
          <a:lstStyle>
            <a:lvl1pPr marL="342900" indent="-342900">
              <a:buClrTx/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</a:defRPr>
            </a:lvl1pPr>
            <a:lvl2pPr marL="800100" indent="-342900">
              <a:buClrTx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12001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573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4pPr>
            <a:lvl5pPr marL="21145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Klicka för att lägga till text, bild eller innehåll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8711B87-1268-068F-EF85-39E2B85B42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80800" y="2360427"/>
            <a:ext cx="4608000" cy="746145"/>
          </a:xfrm>
        </p:spPr>
        <p:txBody>
          <a:bodyPr rIns="144000" anchor="b" anchorCtr="0">
            <a:normAutofit/>
          </a:bodyPr>
          <a:lstStyle>
            <a:lvl1pPr>
              <a:buClr>
                <a:schemeClr val="tx2"/>
              </a:buClr>
              <a:buFont typeface="Arial" panose="020B0604020202020204" pitchFamily="34" charset="0"/>
              <a:buNone/>
              <a:defRPr lang="sv-SE" sz="2200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defRPr lang="sv-SE" sz="22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sv-SE" sz="22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sv-SE" sz="22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sv-SE" sz="22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sv-SE" dirty="0"/>
              <a:t>Klicka här för att lägga in din rubrik</a:t>
            </a:r>
          </a:p>
        </p:txBody>
      </p:sp>
      <p:sp>
        <p:nvSpPr>
          <p:cNvPr id="7" name="Rubrik">
            <a:extLst>
              <a:ext uri="{FF2B5EF4-FFF2-40B4-BE49-F238E27FC236}">
                <a16:creationId xmlns:a16="http://schemas.microsoft.com/office/drawing/2014/main" id="{0E26EE2A-F057-47C6-91BB-2CE82EBE8A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0799" y="757443"/>
            <a:ext cx="8352000" cy="1219263"/>
          </a:xfrm>
        </p:spPr>
        <p:txBody>
          <a:bodyPr anchor="b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här för att lägga till rubrik, max två rader</a:t>
            </a:r>
          </a:p>
        </p:txBody>
      </p:sp>
    </p:spTree>
    <p:extLst>
      <p:ext uri="{BB962C8B-B14F-4D97-AF65-F5344CB8AC3E}">
        <p14:creationId xmlns:p14="http://schemas.microsoft.com/office/powerpoint/2010/main" val="968154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">
            <a:extLst>
              <a:ext uri="{FF2B5EF4-FFF2-40B4-BE49-F238E27FC236}">
                <a16:creationId xmlns:a16="http://schemas.microsoft.com/office/drawing/2014/main" id="{E46B43B3-BF9F-7C5D-A004-B4AD974F846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innehåll">
            <a:extLst>
              <a:ext uri="{FF2B5EF4-FFF2-40B4-BE49-F238E27FC236}">
                <a16:creationId xmlns:a16="http://schemas.microsoft.com/office/drawing/2014/main" id="{02D58464-68C8-413F-A455-43EB1EE66FC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43958" y="2315275"/>
            <a:ext cx="4608000" cy="3894456"/>
          </a:xfrm>
        </p:spPr>
        <p:txBody>
          <a:bodyPr>
            <a:normAutofit/>
          </a:bodyPr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</a:defRPr>
            </a:lvl1pPr>
            <a:lvl2pPr marL="800100" indent="-342900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12001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573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4pPr>
            <a:lvl5pPr marL="21145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Klicka för att lägga till text, bild eller innehåll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8" name="Platshållare för innehåll">
            <a:extLst>
              <a:ext uri="{FF2B5EF4-FFF2-40B4-BE49-F238E27FC236}">
                <a16:creationId xmlns:a16="http://schemas.microsoft.com/office/drawing/2014/main" id="{9175659D-CF7E-4420-911B-A57598EE71E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80800" y="2315275"/>
            <a:ext cx="4608000" cy="3894456"/>
          </a:xfrm>
        </p:spPr>
        <p:txBody>
          <a:bodyPr>
            <a:normAutofit/>
          </a:bodyPr>
          <a:lstStyle>
            <a:lvl1pPr marL="342900" indent="-342900">
              <a:buClrTx/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</a:defRPr>
            </a:lvl1pPr>
            <a:lvl2pPr marL="800100" indent="-342900">
              <a:buClrTx/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1200150" indent="-285750">
              <a:buClrTx/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573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4pPr>
            <a:lvl5pPr marL="21145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Klicka för att lägga till text, bild eller innehåll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7" name="Rubrik">
            <a:extLst>
              <a:ext uri="{FF2B5EF4-FFF2-40B4-BE49-F238E27FC236}">
                <a16:creationId xmlns:a16="http://schemas.microsoft.com/office/drawing/2014/main" id="{0E26EE2A-F057-47C6-91BB-2CE82EBE8A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0800" y="757443"/>
            <a:ext cx="8112941" cy="1219263"/>
          </a:xfrm>
        </p:spPr>
        <p:txBody>
          <a:bodyPr anchor="b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här för att lägga till rubrik, max två rader</a:t>
            </a:r>
          </a:p>
        </p:txBody>
      </p:sp>
    </p:spTree>
    <p:extLst>
      <p:ext uri="{BB962C8B-B14F-4D97-AF65-F5344CB8AC3E}">
        <p14:creationId xmlns:p14="http://schemas.microsoft.com/office/powerpoint/2010/main" val="293901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dropp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ärgblock blå">
            <a:extLst>
              <a:ext uri="{FF2B5EF4-FFF2-40B4-BE49-F238E27FC236}">
                <a16:creationId xmlns:a16="http://schemas.microsoft.com/office/drawing/2014/main" id="{C0FA68A2-702F-4B4E-B8EC-AF60295BE284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bildnummer">
            <a:extLst>
              <a:ext uri="{FF2B5EF4-FFF2-40B4-BE49-F238E27FC236}">
                <a16:creationId xmlns:a16="http://schemas.microsoft.com/office/drawing/2014/main" id="{F0212E6E-33A4-76DE-CEA8-198084A2C15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Platshållare för text 5">
            <a:extLst>
              <a:ext uri="{FF2B5EF4-FFF2-40B4-BE49-F238E27FC236}">
                <a16:creationId xmlns:a16="http://schemas.microsoft.com/office/drawing/2014/main" id="{457AEA8C-28F0-5248-8BC6-98E7AD6963D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70649" y="6550025"/>
            <a:ext cx="2428624" cy="307975"/>
          </a:xfrm>
        </p:spPr>
        <p:txBody>
          <a:bodyPr>
            <a:normAutofit/>
          </a:bodyPr>
          <a:lstStyle>
            <a:lvl1pPr algn="r">
              <a:defRPr sz="9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sv-SE" dirty="0"/>
              <a:t>Foto: Fotografens namn</a:t>
            </a:r>
          </a:p>
        </p:txBody>
      </p:sp>
      <p:sp>
        <p:nvSpPr>
          <p:cNvPr id="7" name="Platshållare för bild">
            <a:extLst>
              <a:ext uri="{FF2B5EF4-FFF2-40B4-BE49-F238E27FC236}">
                <a16:creationId xmlns:a16="http://schemas.microsoft.com/office/drawing/2014/main" id="{701C8F8E-93E5-42BF-AF45-A18E4534D6A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22581" y="1034515"/>
            <a:ext cx="4250838" cy="5132857"/>
          </a:xfrm>
          <a:custGeom>
            <a:avLst/>
            <a:gdLst>
              <a:gd name="connsiteX0" fmla="*/ 1890711 w 3781426"/>
              <a:gd name="connsiteY0" fmla="*/ 0 h 4566046"/>
              <a:gd name="connsiteX1" fmla="*/ 3289977 w 3781426"/>
              <a:gd name="connsiteY1" fmla="*/ 1399267 h 4566046"/>
              <a:gd name="connsiteX2" fmla="*/ 3285674 w 3781426"/>
              <a:gd name="connsiteY2" fmla="*/ 1403570 h 4566046"/>
              <a:gd name="connsiteX3" fmla="*/ 3349679 w 3781426"/>
              <a:gd name="connsiteY3" fmla="*/ 1473963 h 4566046"/>
              <a:gd name="connsiteX4" fmla="*/ 3781426 w 3781426"/>
              <a:gd name="connsiteY4" fmla="*/ 2676127 h 4566046"/>
              <a:gd name="connsiteX5" fmla="*/ 1890713 w 3781426"/>
              <a:gd name="connsiteY5" fmla="*/ 4566046 h 4566046"/>
              <a:gd name="connsiteX6" fmla="*/ 0 w 3781426"/>
              <a:gd name="connsiteY6" fmla="*/ 2676127 h 4566046"/>
              <a:gd name="connsiteX7" fmla="*/ 431747 w 3781426"/>
              <a:gd name="connsiteY7" fmla="*/ 1473963 h 4566046"/>
              <a:gd name="connsiteX8" fmla="*/ 495100 w 3781426"/>
              <a:gd name="connsiteY8" fmla="*/ 1404287 h 4566046"/>
              <a:gd name="connsiteX9" fmla="*/ 490762 w 3781426"/>
              <a:gd name="connsiteY9" fmla="*/ 1399949 h 4566046"/>
              <a:gd name="connsiteX0" fmla="*/ 1890711 w 3781426"/>
              <a:gd name="connsiteY0" fmla="*/ 0 h 4566046"/>
              <a:gd name="connsiteX1" fmla="*/ 3289977 w 3781426"/>
              <a:gd name="connsiteY1" fmla="*/ 1399267 h 4566046"/>
              <a:gd name="connsiteX2" fmla="*/ 3285674 w 3781426"/>
              <a:gd name="connsiteY2" fmla="*/ 1403570 h 4566046"/>
              <a:gd name="connsiteX3" fmla="*/ 3349679 w 3781426"/>
              <a:gd name="connsiteY3" fmla="*/ 1473963 h 4566046"/>
              <a:gd name="connsiteX4" fmla="*/ 3781426 w 3781426"/>
              <a:gd name="connsiteY4" fmla="*/ 2676127 h 4566046"/>
              <a:gd name="connsiteX5" fmla="*/ 1890713 w 3781426"/>
              <a:gd name="connsiteY5" fmla="*/ 4566046 h 4566046"/>
              <a:gd name="connsiteX6" fmla="*/ 0 w 3781426"/>
              <a:gd name="connsiteY6" fmla="*/ 2676127 h 4566046"/>
              <a:gd name="connsiteX7" fmla="*/ 431747 w 3781426"/>
              <a:gd name="connsiteY7" fmla="*/ 1473963 h 4566046"/>
              <a:gd name="connsiteX8" fmla="*/ 495100 w 3781426"/>
              <a:gd name="connsiteY8" fmla="*/ 1404287 h 4566046"/>
              <a:gd name="connsiteX9" fmla="*/ 1890711 w 3781426"/>
              <a:gd name="connsiteY9" fmla="*/ 0 h 4566046"/>
              <a:gd name="connsiteX0" fmla="*/ 1890711 w 3781426"/>
              <a:gd name="connsiteY0" fmla="*/ 0 h 4566046"/>
              <a:gd name="connsiteX1" fmla="*/ 3285674 w 3781426"/>
              <a:gd name="connsiteY1" fmla="*/ 1403570 h 4566046"/>
              <a:gd name="connsiteX2" fmla="*/ 3349679 w 3781426"/>
              <a:gd name="connsiteY2" fmla="*/ 1473963 h 4566046"/>
              <a:gd name="connsiteX3" fmla="*/ 3781426 w 3781426"/>
              <a:gd name="connsiteY3" fmla="*/ 2676127 h 4566046"/>
              <a:gd name="connsiteX4" fmla="*/ 1890713 w 3781426"/>
              <a:gd name="connsiteY4" fmla="*/ 4566046 h 4566046"/>
              <a:gd name="connsiteX5" fmla="*/ 0 w 3781426"/>
              <a:gd name="connsiteY5" fmla="*/ 2676127 h 4566046"/>
              <a:gd name="connsiteX6" fmla="*/ 431747 w 3781426"/>
              <a:gd name="connsiteY6" fmla="*/ 1473963 h 4566046"/>
              <a:gd name="connsiteX7" fmla="*/ 495100 w 3781426"/>
              <a:gd name="connsiteY7" fmla="*/ 1404287 h 4566046"/>
              <a:gd name="connsiteX8" fmla="*/ 1890711 w 3781426"/>
              <a:gd name="connsiteY8" fmla="*/ 0 h 4566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1426" h="4566046">
                <a:moveTo>
                  <a:pt x="1890711" y="0"/>
                </a:moveTo>
                <a:lnTo>
                  <a:pt x="3285674" y="1403570"/>
                </a:lnTo>
                <a:lnTo>
                  <a:pt x="3349679" y="1473963"/>
                </a:lnTo>
                <a:cubicBezTo>
                  <a:pt x="3619400" y="1800653"/>
                  <a:pt x="3781426" y="2219476"/>
                  <a:pt x="3781426" y="2676127"/>
                </a:cubicBezTo>
                <a:cubicBezTo>
                  <a:pt x="3781426" y="3719900"/>
                  <a:pt x="2934925" y="4566046"/>
                  <a:pt x="1890713" y="4566046"/>
                </a:cubicBezTo>
                <a:cubicBezTo>
                  <a:pt x="846501" y="4566046"/>
                  <a:pt x="0" y="3719900"/>
                  <a:pt x="0" y="2676127"/>
                </a:cubicBezTo>
                <a:cubicBezTo>
                  <a:pt x="0" y="2219476"/>
                  <a:pt x="162026" y="1800653"/>
                  <a:pt x="431747" y="1473963"/>
                </a:cubicBezTo>
                <a:lnTo>
                  <a:pt x="495100" y="1404287"/>
                </a:lnTo>
                <a:lnTo>
                  <a:pt x="189071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sv-SE" sz="240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sv-SE" dirty="0"/>
              <a:t>Klicka här för att infoga bild</a:t>
            </a:r>
          </a:p>
        </p:txBody>
      </p:sp>
      <p:sp>
        <p:nvSpPr>
          <p:cNvPr id="5" name="Platshållare för text">
            <a:extLst>
              <a:ext uri="{FF2B5EF4-FFF2-40B4-BE49-F238E27FC236}">
                <a16:creationId xmlns:a16="http://schemas.microsoft.com/office/drawing/2014/main" id="{7A23548C-701F-4F68-A201-0CB0681ACCF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68000" y="3312000"/>
            <a:ext cx="4356000" cy="3024000"/>
          </a:xfrm>
        </p:spPr>
        <p:txBody>
          <a:bodyPr/>
          <a:lstStyle>
            <a:lvl1pPr marL="342900" indent="-3429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Lägg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989E5EF-8FF1-7A36-C805-B91752B74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9131" y="1440180"/>
            <a:ext cx="4356000" cy="1693099"/>
          </a:xfrm>
        </p:spPr>
        <p:txBody>
          <a:bodyPr anchor="b" anchorCtr="0"/>
          <a:lstStyle>
            <a:lvl1pPr>
              <a:lnSpc>
                <a:spcPct val="100000"/>
              </a:lnSpc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lägga till rubrik max tre rader</a:t>
            </a:r>
          </a:p>
        </p:txBody>
      </p:sp>
    </p:spTree>
    <p:extLst>
      <p:ext uri="{BB962C8B-B14F-4D97-AF65-F5344CB8AC3E}">
        <p14:creationId xmlns:p14="http://schemas.microsoft.com/office/powerpoint/2010/main" val="41921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löv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ärgblock grön">
            <a:extLst>
              <a:ext uri="{FF2B5EF4-FFF2-40B4-BE49-F238E27FC236}">
                <a16:creationId xmlns:a16="http://schemas.microsoft.com/office/drawing/2014/main" id="{C0FA68A2-702F-4B4E-B8EC-AF60295BE284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418B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bildnummer">
            <a:extLst>
              <a:ext uri="{FF2B5EF4-FFF2-40B4-BE49-F238E27FC236}">
                <a16:creationId xmlns:a16="http://schemas.microsoft.com/office/drawing/2014/main" id="{C2EFC0B0-3CA7-796C-0AE0-77D8FFDCDB3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text 5">
            <a:extLst>
              <a:ext uri="{FF2B5EF4-FFF2-40B4-BE49-F238E27FC236}">
                <a16:creationId xmlns:a16="http://schemas.microsoft.com/office/drawing/2014/main" id="{7A26A38A-EC43-C457-0577-A460F99467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71805" y="6550025"/>
            <a:ext cx="2428624" cy="307975"/>
          </a:xfrm>
        </p:spPr>
        <p:txBody>
          <a:bodyPr>
            <a:normAutofit/>
          </a:bodyPr>
          <a:lstStyle>
            <a:lvl1pPr algn="r">
              <a:defRPr sz="9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sv-SE" dirty="0"/>
              <a:t>Foto: Fotografens namn</a:t>
            </a:r>
          </a:p>
        </p:txBody>
      </p:sp>
      <p:sp>
        <p:nvSpPr>
          <p:cNvPr id="7" name="Platshållare för bild">
            <a:extLst>
              <a:ext uri="{FF2B5EF4-FFF2-40B4-BE49-F238E27FC236}">
                <a16:creationId xmlns:a16="http://schemas.microsoft.com/office/drawing/2014/main" id="{288F68BD-6533-48D4-8946-C558E0D3050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18422" y="1118473"/>
            <a:ext cx="4659155" cy="4659154"/>
          </a:xfrm>
          <a:custGeom>
            <a:avLst/>
            <a:gdLst>
              <a:gd name="connsiteX0" fmla="*/ 0 w 4791077"/>
              <a:gd name="connsiteY0" fmla="*/ 0 h 4791076"/>
              <a:gd name="connsiteX1" fmla="*/ 2395539 w 4791077"/>
              <a:gd name="connsiteY1" fmla="*/ 0 h 4791076"/>
              <a:gd name="connsiteX2" fmla="*/ 2405689 w 4791077"/>
              <a:gd name="connsiteY2" fmla="*/ 0 h 4791076"/>
              <a:gd name="connsiteX3" fmla="*/ 2405689 w 4791077"/>
              <a:gd name="connsiteY3" fmla="*/ 513 h 4791076"/>
              <a:gd name="connsiteX4" fmla="*/ 2640469 w 4791077"/>
              <a:gd name="connsiteY4" fmla="*/ 12368 h 4791076"/>
              <a:gd name="connsiteX5" fmla="*/ 4791077 w 4791077"/>
              <a:gd name="connsiteY5" fmla="*/ 2395538 h 4791076"/>
              <a:gd name="connsiteX6" fmla="*/ 4789897 w 4791077"/>
              <a:gd name="connsiteY6" fmla="*/ 2418903 h 4791076"/>
              <a:gd name="connsiteX7" fmla="*/ 4791076 w 4791077"/>
              <a:gd name="connsiteY7" fmla="*/ 2418903 h 4791076"/>
              <a:gd name="connsiteX8" fmla="*/ 4791076 w 4791077"/>
              <a:gd name="connsiteY8" fmla="*/ 4791075 h 4791076"/>
              <a:gd name="connsiteX9" fmla="*/ 2395559 w 4791077"/>
              <a:gd name="connsiteY9" fmla="*/ 4791075 h 4791076"/>
              <a:gd name="connsiteX10" fmla="*/ 2395539 w 4791077"/>
              <a:gd name="connsiteY10" fmla="*/ 4791076 h 4791076"/>
              <a:gd name="connsiteX11" fmla="*/ 2395519 w 4791077"/>
              <a:gd name="connsiteY11" fmla="*/ 4791075 h 4791076"/>
              <a:gd name="connsiteX12" fmla="*/ 2385387 w 4791077"/>
              <a:gd name="connsiteY12" fmla="*/ 4791075 h 4791076"/>
              <a:gd name="connsiteX13" fmla="*/ 2385387 w 4791077"/>
              <a:gd name="connsiteY13" fmla="*/ 4790564 h 4791076"/>
              <a:gd name="connsiteX14" fmla="*/ 2150609 w 4791077"/>
              <a:gd name="connsiteY14" fmla="*/ 4778708 h 4791076"/>
              <a:gd name="connsiteX15" fmla="*/ 1 w 4791077"/>
              <a:gd name="connsiteY15" fmla="*/ 2395538 h 4791076"/>
              <a:gd name="connsiteX16" fmla="*/ 1181 w 4791077"/>
              <a:gd name="connsiteY16" fmla="*/ 2372172 h 4791076"/>
              <a:gd name="connsiteX17" fmla="*/ 0 w 4791077"/>
              <a:gd name="connsiteY17" fmla="*/ 2372172 h 4791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91077" h="4791076">
                <a:moveTo>
                  <a:pt x="0" y="0"/>
                </a:moveTo>
                <a:lnTo>
                  <a:pt x="2395539" y="0"/>
                </a:lnTo>
                <a:lnTo>
                  <a:pt x="2405689" y="0"/>
                </a:lnTo>
                <a:lnTo>
                  <a:pt x="2405689" y="513"/>
                </a:lnTo>
                <a:lnTo>
                  <a:pt x="2640469" y="12368"/>
                </a:lnTo>
                <a:cubicBezTo>
                  <a:pt x="3848434" y="135044"/>
                  <a:pt x="4791077" y="1155208"/>
                  <a:pt x="4791077" y="2395538"/>
                </a:cubicBezTo>
                <a:lnTo>
                  <a:pt x="4789897" y="2418903"/>
                </a:lnTo>
                <a:lnTo>
                  <a:pt x="4791076" y="2418903"/>
                </a:lnTo>
                <a:lnTo>
                  <a:pt x="4791076" y="4791075"/>
                </a:lnTo>
                <a:lnTo>
                  <a:pt x="2395559" y="4791075"/>
                </a:lnTo>
                <a:lnTo>
                  <a:pt x="2395539" y="4791076"/>
                </a:lnTo>
                <a:lnTo>
                  <a:pt x="2395519" y="4791075"/>
                </a:lnTo>
                <a:lnTo>
                  <a:pt x="2385387" y="4791075"/>
                </a:lnTo>
                <a:lnTo>
                  <a:pt x="2385387" y="4790564"/>
                </a:lnTo>
                <a:lnTo>
                  <a:pt x="2150609" y="4778708"/>
                </a:lnTo>
                <a:cubicBezTo>
                  <a:pt x="942645" y="4656033"/>
                  <a:pt x="1" y="3635869"/>
                  <a:pt x="1" y="2395538"/>
                </a:cubicBezTo>
                <a:lnTo>
                  <a:pt x="1181" y="2372172"/>
                </a:lnTo>
                <a:lnTo>
                  <a:pt x="0" y="2372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sv-SE" sz="240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sv-SE" dirty="0"/>
              <a:t>Klicka här för att infoga bild</a:t>
            </a:r>
          </a:p>
        </p:txBody>
      </p:sp>
      <p:sp>
        <p:nvSpPr>
          <p:cNvPr id="6" name="Platshållare för text">
            <a:extLst>
              <a:ext uri="{FF2B5EF4-FFF2-40B4-BE49-F238E27FC236}">
                <a16:creationId xmlns:a16="http://schemas.microsoft.com/office/drawing/2014/main" id="{2E06B01A-068F-45CB-A014-83B2B3ADC6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69101" y="3312000"/>
            <a:ext cx="4356000" cy="2989824"/>
          </a:xfrm>
        </p:spPr>
        <p:txBody>
          <a:bodyPr/>
          <a:lstStyle>
            <a:lvl1pPr marL="342900" indent="-3429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Lägg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989E5EF-8FF1-7A36-C805-B91752B74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6560" y="1440180"/>
            <a:ext cx="4356000" cy="1693099"/>
          </a:xfrm>
        </p:spPr>
        <p:txBody>
          <a:bodyPr anchor="b" anchorCtr="0"/>
          <a:lstStyle>
            <a:lvl1pPr>
              <a:lnSpc>
                <a:spcPct val="100000"/>
              </a:lnSpc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rubrik max tre rader</a:t>
            </a:r>
          </a:p>
        </p:txBody>
      </p:sp>
    </p:spTree>
    <p:extLst>
      <p:ext uri="{BB962C8B-B14F-4D97-AF65-F5344CB8AC3E}">
        <p14:creationId xmlns:p14="http://schemas.microsoft.com/office/powerpoint/2010/main" val="34192410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cirke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ärgblock röd">
            <a:extLst>
              <a:ext uri="{FF2B5EF4-FFF2-40B4-BE49-F238E27FC236}">
                <a16:creationId xmlns:a16="http://schemas.microsoft.com/office/drawing/2014/main" id="{C0FA68A2-702F-4B4E-B8EC-AF60295BE284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bildnummer">
            <a:extLst>
              <a:ext uri="{FF2B5EF4-FFF2-40B4-BE49-F238E27FC236}">
                <a16:creationId xmlns:a16="http://schemas.microsoft.com/office/drawing/2014/main" id="{318CB586-F02C-3813-3E9C-953B19D1C4D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E681AE83-D341-1B15-B549-18758C56F4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70649" y="6548475"/>
            <a:ext cx="2428624" cy="307975"/>
          </a:xfrm>
        </p:spPr>
        <p:txBody>
          <a:bodyPr>
            <a:normAutofit/>
          </a:bodyPr>
          <a:lstStyle>
            <a:lvl1pPr algn="r">
              <a:defRPr sz="9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sv-SE" dirty="0"/>
              <a:t>Foto: Fotografens namn</a:t>
            </a:r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E458FE5C-75BB-4B56-B15E-D3D00725F22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67308" y="1365336"/>
            <a:ext cx="4761383" cy="475930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sv-SE" sz="240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Klicka här för att infoga bild</a:t>
            </a:r>
          </a:p>
        </p:txBody>
      </p:sp>
      <p:sp>
        <p:nvSpPr>
          <p:cNvPr id="6" name="Platshållare för text">
            <a:extLst>
              <a:ext uri="{FF2B5EF4-FFF2-40B4-BE49-F238E27FC236}">
                <a16:creationId xmlns:a16="http://schemas.microsoft.com/office/drawing/2014/main" id="{C112E70A-20F5-4C0A-B79F-1FEACB0FE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69101" y="3312000"/>
            <a:ext cx="4356000" cy="3024000"/>
          </a:xfrm>
        </p:spPr>
        <p:txBody>
          <a:bodyPr/>
          <a:lstStyle>
            <a:lvl1pPr marL="342900" indent="-3429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Lägg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989E5EF-8FF1-7A36-C805-B91752B74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6560" y="1440180"/>
            <a:ext cx="4356000" cy="1692000"/>
          </a:xfrm>
        </p:spPr>
        <p:txBody>
          <a:bodyPr anchor="b" anchorCtr="0"/>
          <a:lstStyle>
            <a:lvl1pPr>
              <a:lnSpc>
                <a:spcPct val="100000"/>
              </a:lnSpc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sv-SE" dirty="0"/>
              <a:t>Klicka här för att lägga till rubrik max tre rader</a:t>
            </a:r>
          </a:p>
        </p:txBody>
      </p:sp>
    </p:spTree>
    <p:extLst>
      <p:ext uri="{BB962C8B-B14F-4D97-AF65-F5344CB8AC3E}">
        <p14:creationId xmlns:p14="http://schemas.microsoft.com/office/powerpoint/2010/main" val="1723039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coll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ärgblock blå">
            <a:extLst>
              <a:ext uri="{FF2B5EF4-FFF2-40B4-BE49-F238E27FC236}">
                <a16:creationId xmlns:a16="http://schemas.microsoft.com/office/drawing/2014/main" id="{C0FA68A2-702F-4B4E-B8EC-AF60295BE284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sv-SE" dirty="0"/>
          </a:p>
        </p:txBody>
      </p:sp>
      <p:sp>
        <p:nvSpPr>
          <p:cNvPr id="3" name="Platshållare för bildnummer">
            <a:extLst>
              <a:ext uri="{FF2B5EF4-FFF2-40B4-BE49-F238E27FC236}">
                <a16:creationId xmlns:a16="http://schemas.microsoft.com/office/drawing/2014/main" id="{C2BA2156-BABC-5E66-1DCD-CC3579FBC0E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text 5">
            <a:extLst>
              <a:ext uri="{FF2B5EF4-FFF2-40B4-BE49-F238E27FC236}">
                <a16:creationId xmlns:a16="http://schemas.microsoft.com/office/drawing/2014/main" id="{4EED32A0-64F1-4414-6992-1BE3C526DB9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23252" y="6550025"/>
            <a:ext cx="2178873" cy="307975"/>
          </a:xfrm>
        </p:spPr>
        <p:txBody>
          <a:bodyPr>
            <a:normAutofit/>
          </a:bodyPr>
          <a:lstStyle>
            <a:lvl1pPr algn="r">
              <a:defRPr sz="9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sv-SE" dirty="0"/>
              <a:t>Foto: Fotografens namn</a:t>
            </a:r>
          </a:p>
        </p:txBody>
      </p:sp>
      <p:sp>
        <p:nvSpPr>
          <p:cNvPr id="12" name="Platshållare för bild 4">
            <a:extLst>
              <a:ext uri="{FF2B5EF4-FFF2-40B4-BE49-F238E27FC236}">
                <a16:creationId xmlns:a16="http://schemas.microsoft.com/office/drawing/2014/main" id="{C675CBE7-E9CC-4D53-9AF8-7FA2C89924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59647" y="3101927"/>
            <a:ext cx="1577436" cy="3093571"/>
          </a:xfrm>
          <a:solidFill>
            <a:schemeClr val="bg2"/>
          </a:solidFill>
        </p:spPr>
        <p:txBody>
          <a:bodyPr anchor="ctr" anchorCtr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›"/>
              <a:tabLst/>
              <a:defRPr lang="sv-SE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›"/>
              <a:tabLst/>
              <a:defRPr/>
            </a:pPr>
            <a:r>
              <a:rPr lang="sv-SE" dirty="0"/>
              <a:t>Klicka för att infoga bild</a:t>
            </a:r>
          </a:p>
          <a:p>
            <a:endParaRPr lang="sv-SE" dirty="0"/>
          </a:p>
        </p:txBody>
      </p:sp>
      <p:sp>
        <p:nvSpPr>
          <p:cNvPr id="14" name="Platshållare för bild 3">
            <a:extLst>
              <a:ext uri="{FF2B5EF4-FFF2-40B4-BE49-F238E27FC236}">
                <a16:creationId xmlns:a16="http://schemas.microsoft.com/office/drawing/2014/main" id="{5F0F9B13-23EF-424A-874B-2A13F1E5DA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46165" y="3101927"/>
            <a:ext cx="3681159" cy="3093571"/>
          </a:xfrm>
          <a:solidFill>
            <a:schemeClr val="bg2"/>
          </a:solidFill>
        </p:spPr>
        <p:txBody>
          <a:bodyPr anchor="ctr" anchorCtr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›"/>
              <a:tabLst/>
              <a:defRPr lang="sv-SE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›"/>
              <a:tabLst/>
              <a:defRPr/>
            </a:pPr>
            <a:r>
              <a:rPr lang="sv-SE" dirty="0"/>
              <a:t>Klicka för att infoga bild</a:t>
            </a:r>
          </a:p>
          <a:p>
            <a:endParaRPr lang="sv-SE" dirty="0"/>
          </a:p>
        </p:txBody>
      </p:sp>
      <p:sp>
        <p:nvSpPr>
          <p:cNvPr id="13" name="Platshållare för bild 2">
            <a:extLst>
              <a:ext uri="{FF2B5EF4-FFF2-40B4-BE49-F238E27FC236}">
                <a16:creationId xmlns:a16="http://schemas.microsoft.com/office/drawing/2014/main" id="{4AEE329C-1C0F-4A55-97EA-6A445A573FC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14819" y="824678"/>
            <a:ext cx="3122263" cy="2136783"/>
          </a:xfrm>
          <a:solidFill>
            <a:schemeClr val="bg2"/>
          </a:solidFill>
        </p:spPr>
        <p:txBody>
          <a:bodyPr anchor="ctr" anchorCtr="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›"/>
              <a:tabLst/>
              <a:defRPr lang="sv-SE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›"/>
              <a:tabLst/>
              <a:defRPr/>
            </a:pPr>
            <a:r>
              <a:rPr lang="sv-SE" dirty="0"/>
              <a:t>Klicka för att infoga bild</a:t>
            </a:r>
          </a:p>
          <a:p>
            <a:endParaRPr lang="sv-SE" dirty="0"/>
          </a:p>
        </p:txBody>
      </p:sp>
      <p:sp>
        <p:nvSpPr>
          <p:cNvPr id="6" name="Platshållare för bild 1">
            <a:extLst>
              <a:ext uri="{FF2B5EF4-FFF2-40B4-BE49-F238E27FC236}">
                <a16:creationId xmlns:a16="http://schemas.microsoft.com/office/drawing/2014/main" id="{4E1BE8B4-F0CA-4D3B-837F-CD7A9E16234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47224" y="823914"/>
            <a:ext cx="2136775" cy="2150466"/>
          </a:xfrm>
          <a:solidFill>
            <a:schemeClr val="bg2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sv-SE" sz="20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›"/>
              <a:tabLst/>
              <a:defRPr/>
            </a:pPr>
            <a:r>
              <a:rPr lang="sv-SE" dirty="0"/>
              <a:t>Klicka för att infoga bild</a:t>
            </a:r>
          </a:p>
        </p:txBody>
      </p:sp>
      <p:sp>
        <p:nvSpPr>
          <p:cNvPr id="11" name="Platshållare för text">
            <a:extLst>
              <a:ext uri="{FF2B5EF4-FFF2-40B4-BE49-F238E27FC236}">
                <a16:creationId xmlns:a16="http://schemas.microsoft.com/office/drawing/2014/main" id="{DCFD37F9-03F0-46BC-A02F-24685E2AFE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69101" y="3312000"/>
            <a:ext cx="4356000" cy="3003076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 sz="2000"/>
            </a:lvl1pPr>
            <a:lvl2pPr marL="6858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1143000" indent="-228600"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00200" indent="-2286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4pPr>
            <a:lvl5pPr marL="2057400" indent="-2286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Lägg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989E5EF-8FF1-7A36-C805-B91752B74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6560" y="1440180"/>
            <a:ext cx="4356000" cy="1693099"/>
          </a:xfrm>
        </p:spPr>
        <p:txBody>
          <a:bodyPr anchor="b" anchorCtr="0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200" b="1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Klicka här för att lägga till rubrik max tre rader</a:t>
            </a:r>
          </a:p>
        </p:txBody>
      </p:sp>
    </p:spTree>
    <p:extLst>
      <p:ext uri="{BB962C8B-B14F-4D97-AF65-F5344CB8AC3E}">
        <p14:creationId xmlns:p14="http://schemas.microsoft.com/office/powerpoint/2010/main" val="2319914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 och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">
            <a:extLst>
              <a:ext uri="{FF2B5EF4-FFF2-40B4-BE49-F238E27FC236}">
                <a16:creationId xmlns:a16="http://schemas.microsoft.com/office/drawing/2014/main" id="{C2BA2156-BABC-5E66-1DCD-CC3579FBC0E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text 5">
            <a:extLst>
              <a:ext uri="{FF2B5EF4-FFF2-40B4-BE49-F238E27FC236}">
                <a16:creationId xmlns:a16="http://schemas.microsoft.com/office/drawing/2014/main" id="{29F8EA44-02A0-91C1-3FED-E1EF83174C4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34401" y="6548475"/>
            <a:ext cx="2428624" cy="307975"/>
          </a:xfrm>
        </p:spPr>
        <p:txBody>
          <a:bodyPr>
            <a:norm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sv-SE" dirty="0"/>
              <a:t>Foto: Fotografens namn</a:t>
            </a:r>
          </a:p>
        </p:txBody>
      </p:sp>
      <p:sp>
        <p:nvSpPr>
          <p:cNvPr id="6" name="Platshållare för bild 1">
            <a:extLst>
              <a:ext uri="{FF2B5EF4-FFF2-40B4-BE49-F238E27FC236}">
                <a16:creationId xmlns:a16="http://schemas.microsoft.com/office/drawing/2014/main" id="{4E1BE8B4-F0CA-4D3B-837F-CD7A9E16234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52" y="-1"/>
            <a:ext cx="4318948" cy="6857999"/>
          </a:xfr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sv-SE" sz="20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›"/>
              <a:tabLst/>
              <a:defRPr/>
            </a:pPr>
            <a:r>
              <a:rPr lang="sv-SE" dirty="0"/>
              <a:t>Klicka för att infoga bild</a:t>
            </a:r>
          </a:p>
        </p:txBody>
      </p:sp>
      <p:sp>
        <p:nvSpPr>
          <p:cNvPr id="11" name="Platshållare för text">
            <a:extLst>
              <a:ext uri="{FF2B5EF4-FFF2-40B4-BE49-F238E27FC236}">
                <a16:creationId xmlns:a16="http://schemas.microsoft.com/office/drawing/2014/main" id="{DCFD37F9-03F0-46BC-A02F-24685E2AFE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36942" y="2917306"/>
            <a:ext cx="4860000" cy="3258207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 sz="2000"/>
            </a:lvl1pPr>
            <a:lvl2pPr marL="6858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1143000" indent="-228600"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00200" indent="-2286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4pPr>
            <a:lvl5pPr marL="2057400" indent="-2286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 dirty="0"/>
              <a:t>Lägg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989E5EF-8FF1-7A36-C805-B91752B74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34401" y="1457739"/>
            <a:ext cx="4860000" cy="1244845"/>
          </a:xfrm>
        </p:spPr>
        <p:txBody>
          <a:bodyPr anchor="b" anchorCtr="0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3200" b="1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234735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a med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">
            <a:extLst>
              <a:ext uri="{FF2B5EF4-FFF2-40B4-BE49-F238E27FC236}">
                <a16:creationId xmlns:a16="http://schemas.microsoft.com/office/drawing/2014/main" id="{C2BA2156-BABC-5E66-1DCD-CC3579FBC0E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 1">
            <a:extLst>
              <a:ext uri="{FF2B5EF4-FFF2-40B4-BE49-F238E27FC236}">
                <a16:creationId xmlns:a16="http://schemas.microsoft.com/office/drawing/2014/main" id="{4E1BE8B4-F0CA-4D3B-837F-CD7A9E16234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52" y="-1"/>
            <a:ext cx="12190948" cy="6857999"/>
          </a:xfr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lang="sv-SE" sz="20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›"/>
              <a:tabLst/>
              <a:defRPr/>
            </a:pPr>
            <a:r>
              <a:rPr lang="sv-SE" dirty="0"/>
              <a:t>Klicka för att infoga bild</a:t>
            </a:r>
          </a:p>
        </p:txBody>
      </p:sp>
      <p:sp>
        <p:nvSpPr>
          <p:cNvPr id="13" name="Platshållare för text 5">
            <a:extLst>
              <a:ext uri="{FF2B5EF4-FFF2-40B4-BE49-F238E27FC236}">
                <a16:creationId xmlns:a16="http://schemas.microsoft.com/office/drawing/2014/main" id="{29F8EA44-02A0-91C1-3FED-E1EF83174C4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5934" y="6550025"/>
            <a:ext cx="2286000" cy="307975"/>
          </a:xfrm>
        </p:spPr>
        <p:txBody>
          <a:bodyPr>
            <a:normAutofit/>
          </a:bodyPr>
          <a:lstStyle>
            <a:lvl1pPr algn="l">
              <a:defRPr sz="90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sv-SE" dirty="0"/>
              <a:t>Foto: Fotografens namn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989E5EF-8FF1-7A36-C805-B91752B74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5992" y="1176670"/>
            <a:ext cx="5220000" cy="1924040"/>
          </a:xfr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sv-SE" sz="48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3829869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 layout blå">
    <p:bg>
      <p:bgPr>
        <a:solidFill>
          <a:srgbClr val="2854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eppa Näringen logotyp" descr="Logotyp Greppa Näringen.">
            <a:extLst>
              <a:ext uri="{FF2B5EF4-FFF2-40B4-BE49-F238E27FC236}">
                <a16:creationId xmlns:a16="http://schemas.microsoft.com/office/drawing/2014/main" id="{C55EBFE5-F646-EC5A-5568-1402A1B5CC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81408" y="408533"/>
            <a:ext cx="1316299" cy="417190"/>
          </a:xfrm>
          <a:prstGeom prst="rect">
            <a:avLst/>
          </a:prstGeom>
        </p:spPr>
      </p:pic>
      <p:sp>
        <p:nvSpPr>
          <p:cNvPr id="4" name="Underrubrik">
            <a:extLst>
              <a:ext uri="{FF2B5EF4-FFF2-40B4-BE49-F238E27FC236}">
                <a16:creationId xmlns:a16="http://schemas.microsoft.com/office/drawing/2014/main" id="{7D51CB52-AB5A-4E33-B68A-5D18875CCC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7" y="4463358"/>
            <a:ext cx="8640000" cy="760177"/>
          </a:xfrm>
        </p:spPr>
        <p:txBody>
          <a:bodyPr/>
          <a:lstStyle>
            <a:lvl1pPr marL="0" indent="0">
              <a:buClr>
                <a:schemeClr val="bg1"/>
              </a:buClr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Klicka för att skriva vem du citerar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C387554-6376-E286-2391-78C43984D4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76421" y="1903078"/>
            <a:ext cx="8640000" cy="2492168"/>
          </a:xfrm>
        </p:spPr>
        <p:txBody>
          <a:bodyPr anchor="b" anchorCtr="0"/>
          <a:lstStyle>
            <a:lvl1pPr algn="l">
              <a:defRPr sz="4400" b="0">
                <a:solidFill>
                  <a:schemeClr val="accent6"/>
                </a:solidFill>
              </a:defRPr>
            </a:lvl1pPr>
          </a:lstStyle>
          <a:p>
            <a:r>
              <a:rPr lang="sv-SE" dirty="0"/>
              <a:t>Klicka här för att lägga ett citat eller en text du vill lyfta fram</a:t>
            </a:r>
          </a:p>
        </p:txBody>
      </p:sp>
    </p:spTree>
    <p:extLst>
      <p:ext uri="{BB962C8B-B14F-4D97-AF65-F5344CB8AC3E}">
        <p14:creationId xmlns:p14="http://schemas.microsoft.com/office/powerpoint/2010/main" val="3989445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itat layout blå">
    <p:bg>
      <p:bgPr>
        <a:solidFill>
          <a:srgbClr val="1056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eppa Näringen logotyp" descr="Logotyp Greppa Näringen.">
            <a:extLst>
              <a:ext uri="{FF2B5EF4-FFF2-40B4-BE49-F238E27FC236}">
                <a16:creationId xmlns:a16="http://schemas.microsoft.com/office/drawing/2014/main" id="{66E1134C-B438-79BB-8D78-6E532D4CF9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81408" y="408533"/>
            <a:ext cx="1316299" cy="417190"/>
          </a:xfrm>
          <a:prstGeom prst="rect">
            <a:avLst/>
          </a:prstGeom>
        </p:spPr>
      </p:pic>
      <p:sp>
        <p:nvSpPr>
          <p:cNvPr id="4" name="Underrubrik">
            <a:extLst>
              <a:ext uri="{FF2B5EF4-FFF2-40B4-BE49-F238E27FC236}">
                <a16:creationId xmlns:a16="http://schemas.microsoft.com/office/drawing/2014/main" id="{7D51CB52-AB5A-4E33-B68A-5D18875CCC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7" y="4463358"/>
            <a:ext cx="8640000" cy="760177"/>
          </a:xfrm>
        </p:spPr>
        <p:txBody>
          <a:bodyPr/>
          <a:lstStyle>
            <a:lvl1pPr marL="0" indent="0">
              <a:buClr>
                <a:schemeClr val="bg1"/>
              </a:buClr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Klicka för att skriva vem du citerar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C387554-6376-E286-2391-78C43984D4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76421" y="1903078"/>
            <a:ext cx="8640000" cy="2492168"/>
          </a:xfrm>
        </p:spPr>
        <p:txBody>
          <a:bodyPr anchor="b" anchorCtr="0"/>
          <a:lstStyle>
            <a:lvl1pPr algn="l">
              <a:defRPr sz="4400" b="0">
                <a:solidFill>
                  <a:srgbClr val="C1F4CD"/>
                </a:solidFill>
              </a:defRPr>
            </a:lvl1pPr>
          </a:lstStyle>
          <a:p>
            <a:r>
              <a:rPr lang="sv-SE" dirty="0"/>
              <a:t>Klicka här för att lägga ett citat eller en text du vill lyfta fram</a:t>
            </a:r>
          </a:p>
        </p:txBody>
      </p:sp>
    </p:spTree>
    <p:extLst>
      <p:ext uri="{BB962C8B-B14F-4D97-AF65-F5344CB8AC3E}">
        <p14:creationId xmlns:p14="http://schemas.microsoft.com/office/powerpoint/2010/main" val="8510207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ck och kontakt blå">
    <p:bg>
      <p:bgPr>
        <a:solidFill>
          <a:srgbClr val="2854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ärgblock blå">
            <a:extLst>
              <a:ext uri="{FF2B5EF4-FFF2-40B4-BE49-F238E27FC236}">
                <a16:creationId xmlns:a16="http://schemas.microsoft.com/office/drawing/2014/main" id="{E7D707C4-CC49-49B6-9522-AED3F9754962}"/>
              </a:ext>
            </a:extLst>
          </p:cNvPr>
          <p:cNvSpPr/>
          <p:nvPr userDrawn="1"/>
        </p:nvSpPr>
        <p:spPr>
          <a:xfrm>
            <a:off x="0" y="4070773"/>
            <a:ext cx="12192000" cy="2787650"/>
          </a:xfrm>
          <a:prstGeom prst="rect">
            <a:avLst/>
          </a:prstGeom>
          <a:solidFill>
            <a:srgbClr val="2D6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Mönster blå">
            <a:extLst>
              <a:ext uri="{FF2B5EF4-FFF2-40B4-BE49-F238E27FC236}">
                <a16:creationId xmlns:a16="http://schemas.microsoft.com/office/drawing/2014/main" id="{99A65431-F608-4591-33CB-91FEB083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0000" y="4070350"/>
            <a:ext cx="3911999" cy="2787650"/>
          </a:xfrm>
          <a:prstGeom prst="rect">
            <a:avLst/>
          </a:prstGeom>
        </p:spPr>
      </p:pic>
      <p:pic>
        <p:nvPicPr>
          <p:cNvPr id="7" name="Logotyp EU" descr="Logotyp EU. Medfinansieras av Europeiska unionen.">
            <a:extLst>
              <a:ext uri="{FF2B5EF4-FFF2-40B4-BE49-F238E27FC236}">
                <a16:creationId xmlns:a16="http://schemas.microsoft.com/office/drawing/2014/main" id="{9965D67A-4242-14CD-5798-6D43A20C60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26894" y="5902607"/>
            <a:ext cx="670815" cy="679660"/>
          </a:xfrm>
          <a:prstGeom prst="rect">
            <a:avLst/>
          </a:prstGeom>
        </p:spPr>
      </p:pic>
      <p:sp>
        <p:nvSpPr>
          <p:cNvPr id="11" name="Platshållare för bild">
            <a:extLst>
              <a:ext uri="{FF2B5EF4-FFF2-40B4-BE49-F238E27FC236}">
                <a16:creationId xmlns:a16="http://schemas.microsoft.com/office/drawing/2014/main" id="{1F15E809-315A-4257-936B-60115C402B07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9004901" y="5902607"/>
            <a:ext cx="1756000" cy="679662"/>
          </a:xfrm>
        </p:spPr>
        <p:txBody>
          <a:bodyPr anchor="ctr" anchorCtr="0"/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Klicka här för att lägga till en logotyp</a:t>
            </a:r>
          </a:p>
        </p:txBody>
      </p:sp>
      <p:pic>
        <p:nvPicPr>
          <p:cNvPr id="5" name="Greppa Näringen logotyp" descr="Logotyp Greppa Näringen.">
            <a:extLst>
              <a:ext uri="{FF2B5EF4-FFF2-40B4-BE49-F238E27FC236}">
                <a16:creationId xmlns:a16="http://schemas.microsoft.com/office/drawing/2014/main" id="{6F08F839-626F-DCD9-597F-345EA25F9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81408" y="408533"/>
            <a:ext cx="1316299" cy="417190"/>
          </a:xfrm>
          <a:prstGeom prst="rect">
            <a:avLst/>
          </a:prstGeom>
        </p:spPr>
      </p:pic>
      <p:sp>
        <p:nvSpPr>
          <p:cNvPr id="4" name="Platshållare för text">
            <a:extLst>
              <a:ext uri="{FF2B5EF4-FFF2-40B4-BE49-F238E27FC236}">
                <a16:creationId xmlns:a16="http://schemas.microsoft.com/office/drawing/2014/main" id="{40B21655-1984-48F2-AC22-B24E5977A3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76338" y="3206350"/>
            <a:ext cx="4943475" cy="864000"/>
          </a:xfrm>
        </p:spPr>
        <p:txBody>
          <a:bodyPr/>
          <a:lstStyle>
            <a:lvl1pPr marL="0" indent="0">
              <a:buClr>
                <a:schemeClr val="bg1"/>
              </a:buClr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</a:defRPr>
            </a:lvl1pPr>
            <a:lvl2pPr marL="685800" indent="-228600">
              <a:buClr>
                <a:schemeClr val="bg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2pPr>
            <a:lvl3pPr marL="1143000" indent="-228600">
              <a:buClr>
                <a:schemeClr val="bg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4pPr>
            <a:lvl5pPr marL="2057400" indent="-228600">
              <a:buClr>
                <a:schemeClr val="bg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lägga till dina kontaktuppgifter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C387554-6376-E286-2391-78C43984D4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76655" y="1397128"/>
            <a:ext cx="4943218" cy="1548461"/>
          </a:xfrm>
        </p:spPr>
        <p:txBody>
          <a:bodyPr anchor="b"/>
          <a:lstStyle>
            <a:lvl1pPr algn="l">
              <a:defRPr sz="4000">
                <a:solidFill>
                  <a:schemeClr val="accent6"/>
                </a:solidFill>
              </a:defRPr>
            </a:lvl1pPr>
          </a:lstStyle>
          <a:p>
            <a:r>
              <a:rPr lang="sv-SE" dirty="0"/>
              <a:t>Tack!</a:t>
            </a:r>
          </a:p>
        </p:txBody>
      </p:sp>
    </p:spTree>
    <p:extLst>
      <p:ext uri="{BB962C8B-B14F-4D97-AF65-F5344CB8AC3E}">
        <p14:creationId xmlns:p14="http://schemas.microsoft.com/office/powerpoint/2010/main" val="553867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sidnummer">
            <a:extLst>
              <a:ext uri="{FF2B5EF4-FFF2-40B4-BE49-F238E27FC236}">
                <a16:creationId xmlns:a16="http://schemas.microsoft.com/office/drawing/2014/main" id="{D054FFF1-22CE-4658-9ECE-65F4FEE1FB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655" y="6346241"/>
            <a:ext cx="872054" cy="297177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r"/>
            <a:fld id="{873EB259-4CFD-4D03-8D50-B89672399120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1" name="Greppa Näringen logotyp" descr="Logotyp Greppa Näringen.">
            <a:extLst>
              <a:ext uri="{FF2B5EF4-FFF2-40B4-BE49-F238E27FC236}">
                <a16:creationId xmlns:a16="http://schemas.microsoft.com/office/drawing/2014/main" id="{1B1051DC-0603-47E4-A8B5-C011AE6A2E30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81407" y="408533"/>
            <a:ext cx="1316302" cy="417190"/>
          </a:xfrm>
          <a:prstGeom prst="rect">
            <a:avLst/>
          </a:prstGeom>
        </p:spPr>
      </p:pic>
      <p:sp>
        <p:nvSpPr>
          <p:cNvPr id="3" name="Platshållare för text">
            <a:extLst>
              <a:ext uri="{FF2B5EF4-FFF2-40B4-BE49-F238E27FC236}">
                <a16:creationId xmlns:a16="http://schemas.microsoft.com/office/drawing/2014/main" id="{68BF3625-E815-21FE-92DD-FD761B84A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4206" y="3339253"/>
            <a:ext cx="9512098" cy="2693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0"/>
            <a:endParaRPr lang="sv-SE" dirty="0"/>
          </a:p>
          <a:p>
            <a:pPr lvl="0"/>
            <a:endParaRPr lang="sv-SE" dirty="0"/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0398551-A45D-BE15-0A00-494B3FB06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207" y="1866900"/>
            <a:ext cx="9512097" cy="11583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sv-SE" dirty="0"/>
              <a:t>Klicka här för att lägga till rubrik</a:t>
            </a:r>
          </a:p>
        </p:txBody>
      </p:sp>
    </p:spTree>
    <p:extLst>
      <p:ext uri="{BB962C8B-B14F-4D97-AF65-F5344CB8AC3E}">
        <p14:creationId xmlns:p14="http://schemas.microsoft.com/office/powerpoint/2010/main" val="407806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54" r:id="rId2"/>
    <p:sldLayoutId id="2147483721" r:id="rId3"/>
    <p:sldLayoutId id="2147483724" r:id="rId4"/>
    <p:sldLayoutId id="2147483728" r:id="rId5"/>
    <p:sldLayoutId id="2147483753" r:id="rId6"/>
    <p:sldLayoutId id="2147483727" r:id="rId7"/>
    <p:sldLayoutId id="2147483756" r:id="rId8"/>
    <p:sldLayoutId id="2147483743" r:id="rId9"/>
    <p:sldLayoutId id="2147483716" r:id="rId10"/>
    <p:sldLayoutId id="2147483711" r:id="rId11"/>
    <p:sldLayoutId id="2147483744" r:id="rId12"/>
    <p:sldLayoutId id="2147483750" r:id="rId13"/>
    <p:sldLayoutId id="2147483757" r:id="rId14"/>
    <p:sldLayoutId id="2147483760" r:id="rId15"/>
    <p:sldLayoutId id="2147483696" r:id="rId16"/>
    <p:sldLayoutId id="2147483761" r:id="rId17"/>
    <p:sldLayoutId id="2147483749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28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71930"/>
        </a:buClr>
        <a:buFont typeface="Arial" panose="020B0604020202020204" pitchFamily="34" charset="0"/>
        <a:buChar char="›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8A618"/>
        </a:buClr>
        <a:buFont typeface="Arial" panose="020B0604020202020204" pitchFamily="34" charset="0"/>
        <a:buChar char="›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BA00"/>
        </a:buClr>
        <a:buFont typeface="Arial" panose="020B0604020202020204" pitchFamily="34" charset="0"/>
        <a:buChar char="›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C5034"/>
        </a:buClr>
        <a:buFont typeface="Arial" panose="020B0604020202020204" pitchFamily="34" charset="0"/>
        <a:buChar char="›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astsverige.se/hastens-miljo/foderstatsprogra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hyperlink" Target="about:blank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">
            <a:extLst>
              <a:ext uri="{FF2B5EF4-FFF2-40B4-BE49-F238E27FC236}">
                <a16:creationId xmlns:a16="http://schemas.microsoft.com/office/drawing/2014/main" id="{BE315637-9179-DC9D-3B5F-337C4106F84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18875" y="6346825"/>
            <a:ext cx="873125" cy="296863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1</a:t>
            </a:fld>
            <a:endParaRPr lang="sv-SE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66D6FCAC-3901-2706-C4B2-525382CE93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Uppdaterad 2026-09-15</a:t>
            </a:r>
          </a:p>
        </p:txBody>
      </p:sp>
      <p:sp>
        <p:nvSpPr>
          <p:cNvPr id="6" name="Underrubrik 5">
            <a:extLst>
              <a:ext uri="{FF2B5EF4-FFF2-40B4-BE49-F238E27FC236}">
                <a16:creationId xmlns:a16="http://schemas.microsoft.com/office/drawing/2014/main" id="{825401E7-DE38-541C-BA6E-F783805BDA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Grundläggande behov, utfodring, bete och parasiter</a:t>
            </a:r>
          </a:p>
          <a:p>
            <a:endParaRPr lang="sv-SE" dirty="0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523DC7A9-0BF7-073E-4BDC-66303AF20A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Hästen</a:t>
            </a:r>
          </a:p>
        </p:txBody>
      </p:sp>
      <p:pic>
        <p:nvPicPr>
          <p:cNvPr id="19" name="Platshållare för bild 18">
            <a:extLst>
              <a:ext uri="{FF2B5EF4-FFF2-40B4-BE49-F238E27FC236}">
                <a16:creationId xmlns:a16="http://schemas.microsoft.com/office/drawing/2014/main" id="{0A9A1281-7066-EC11-E7A7-77B8EC401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5522" b="5522"/>
          <a:stretch/>
        </p:blipFill>
        <p:spPr>
          <a:prstGeom prst="rect">
            <a:avLst/>
          </a:prstGeom>
        </p:spPr>
      </p:pic>
      <p:pic>
        <p:nvPicPr>
          <p:cNvPr id="23" name="Bildobjekt 22" descr="Foto: Caroline Sandberg">
            <a:extLst>
              <a:ext uri="{FF2B5EF4-FFF2-40B4-BE49-F238E27FC236}">
                <a16:creationId xmlns:a16="http://schemas.microsoft.com/office/drawing/2014/main" id="{D2C0DC49-9CC1-079D-C619-6291EB36F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3583" y="6582269"/>
            <a:ext cx="2426418" cy="31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52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52441-4700-BE1E-3BEC-9EAEC7F60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AB12E47-1E85-9E54-E774-9A8C0AA9CF3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2</a:t>
            </a:fld>
            <a:endParaRPr lang="sv-SE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863D6DCD-74CD-83DA-5DD0-3FEB6FD2A6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71805" y="6550025"/>
            <a:ext cx="2428624" cy="307975"/>
          </a:xfrm>
        </p:spPr>
        <p:txBody>
          <a:bodyPr/>
          <a:lstStyle/>
          <a:p>
            <a:r>
              <a:rPr lang="sv-SE" dirty="0"/>
              <a:t>Foto: Caroline Sandberg</a:t>
            </a:r>
          </a:p>
        </p:txBody>
      </p:sp>
      <p:pic>
        <p:nvPicPr>
          <p:cNvPr id="7" name="Platshållare för bild 6" descr="Hästar på bete">
            <a:extLst>
              <a:ext uri="{FF2B5EF4-FFF2-40B4-BE49-F238E27FC236}">
                <a16:creationId xmlns:a16="http://schemas.microsoft.com/office/drawing/2014/main" id="{8BB37433-D082-F6FD-540F-8139E093128A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9138" y="1119188"/>
            <a:ext cx="4703763" cy="4657725"/>
          </a:xfrm>
          <a:solidFill>
            <a:srgbClr val="F8F5ED"/>
          </a:solidFill>
          <a:ln>
            <a:noFill/>
          </a:ln>
        </p:spPr>
      </p:pic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DD0E71CB-66FF-37B5-EBBA-6C87C30FDC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69100" y="3312000"/>
            <a:ext cx="4703761" cy="2989824"/>
          </a:xfrm>
        </p:spPr>
        <p:txBody>
          <a:bodyPr/>
          <a:lstStyle/>
          <a:p>
            <a:r>
              <a:rPr lang="sv-SE" sz="2400" dirty="0"/>
              <a:t>Gräsätande stäppdjur</a:t>
            </a:r>
          </a:p>
          <a:p>
            <a:pPr lvl="1"/>
            <a:r>
              <a:rPr lang="sv-SE" sz="2400" dirty="0" err="1"/>
              <a:t>Födosök</a:t>
            </a:r>
            <a:r>
              <a:rPr lang="sv-SE" sz="2400" dirty="0"/>
              <a:t> så gott som all vaken tid</a:t>
            </a:r>
          </a:p>
          <a:p>
            <a:r>
              <a:rPr lang="sv-SE" sz="2400" dirty="0"/>
              <a:t>Flocklevande bytesdjur</a:t>
            </a:r>
          </a:p>
          <a:p>
            <a:pPr lvl="1"/>
            <a:r>
              <a:rPr lang="sv-SE" sz="2400" dirty="0"/>
              <a:t>Hög vaksamhet, snabb flykt, </a:t>
            </a:r>
            <a:br>
              <a:rPr lang="sv-SE" sz="2400" dirty="0"/>
            </a:br>
            <a:r>
              <a:rPr lang="sv-SE" sz="2400" dirty="0"/>
              <a:t>nära sociala relationer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17" name="Rubrik 16">
            <a:extLst>
              <a:ext uri="{FF2B5EF4-FFF2-40B4-BE49-F238E27FC236}">
                <a16:creationId xmlns:a16="http://schemas.microsoft.com/office/drawing/2014/main" id="{F6F43D5D-C3A8-42B9-98BD-0F467D714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6560" y="1440180"/>
            <a:ext cx="4356000" cy="1693099"/>
          </a:xfrm>
        </p:spPr>
        <p:txBody>
          <a:bodyPr/>
          <a:lstStyle/>
          <a:p>
            <a:r>
              <a:rPr lang="sv-SE" dirty="0"/>
              <a:t>Hästens beteende</a:t>
            </a:r>
          </a:p>
        </p:txBody>
      </p:sp>
    </p:spTree>
    <p:extLst>
      <p:ext uri="{BB962C8B-B14F-4D97-AF65-F5344CB8AC3E}">
        <p14:creationId xmlns:p14="http://schemas.microsoft.com/office/powerpoint/2010/main" val="2068471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47E17C1-1F1E-7756-F20D-6758AD3B287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3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679D8151-8EA9-6A34-4F9F-F04CABDBC14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Vilda hästar kan vandra uppemot 80km per dag</a:t>
            </a:r>
          </a:p>
          <a:p>
            <a:pPr lvl="1"/>
            <a:r>
              <a:rPr lang="sv-SE" dirty="0" err="1"/>
              <a:t>Födosök</a:t>
            </a:r>
            <a:r>
              <a:rPr lang="sv-SE" dirty="0"/>
              <a:t>, hitta vatten, ta skydd, flykt</a:t>
            </a:r>
          </a:p>
          <a:p>
            <a:pPr marL="457200" lvl="1" indent="0">
              <a:buNone/>
            </a:pPr>
            <a:endParaRPr lang="sv-SE" dirty="0"/>
          </a:p>
          <a:p>
            <a:r>
              <a:rPr lang="sv-SE" dirty="0"/>
              <a:t>Tillräckligt mycket rörelse är viktigt för att fodersmältningen ska fungera</a:t>
            </a:r>
          </a:p>
          <a:p>
            <a:endParaRPr lang="sv-SE" dirty="0"/>
          </a:p>
          <a:p>
            <a:r>
              <a:rPr lang="sv-SE" dirty="0"/>
              <a:t>Vuxen häst sover 3-5 timmar/dygn</a:t>
            </a:r>
          </a:p>
          <a:p>
            <a:pPr lvl="1"/>
            <a:r>
              <a:rPr lang="sv-SE" dirty="0"/>
              <a:t>15min-perioder spridda över dygnet</a:t>
            </a:r>
          </a:p>
          <a:p>
            <a:pPr lvl="1"/>
            <a:r>
              <a:rPr lang="sv-SE" dirty="0"/>
              <a:t>Står och dåsar ytterligare ca 2 timmar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681A049-A7FF-D532-85CA-B395978C2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Rörelse och sömn</a:t>
            </a:r>
          </a:p>
        </p:txBody>
      </p:sp>
    </p:spTree>
    <p:extLst>
      <p:ext uri="{BB962C8B-B14F-4D97-AF65-F5344CB8AC3E}">
        <p14:creationId xmlns:p14="http://schemas.microsoft.com/office/powerpoint/2010/main" val="1495383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02754-FFA3-1575-5B94-9ABE26159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E071025-2471-E699-48B4-7BE048EFAE4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4</a:t>
            </a:fld>
            <a:endParaRPr lang="sv-SE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D1B13BE3-57B3-5F2D-3A30-14C57596FF5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71805" y="6550025"/>
            <a:ext cx="2428624" cy="307975"/>
          </a:xfrm>
        </p:spPr>
        <p:txBody>
          <a:bodyPr/>
          <a:lstStyle/>
          <a:p>
            <a:r>
              <a:rPr lang="sv-SE" dirty="0"/>
              <a:t>Foto: Carin Wrange, www.hastsverige.se 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B660A7CA-0D20-008F-C3CB-DBEE2FABE2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69100" y="3312000"/>
            <a:ext cx="5251450" cy="2989824"/>
          </a:xfrm>
        </p:spPr>
        <p:txBody>
          <a:bodyPr/>
          <a:lstStyle/>
          <a:p>
            <a:r>
              <a:rPr lang="sv-SE" sz="2400" dirty="0"/>
              <a:t>Bildar starka band till andra hästar</a:t>
            </a:r>
            <a:br>
              <a:rPr lang="sv-SE" sz="2400" dirty="0"/>
            </a:br>
            <a:endParaRPr lang="sv-SE" sz="2400" dirty="0"/>
          </a:p>
          <a:p>
            <a:r>
              <a:rPr lang="sv-SE" sz="2400" dirty="0"/>
              <a:t>Tryggast i en stabil grupp</a:t>
            </a:r>
            <a:br>
              <a:rPr lang="sv-SE" sz="2400" dirty="0"/>
            </a:br>
            <a:endParaRPr lang="sv-SE" sz="2400" dirty="0"/>
          </a:p>
          <a:p>
            <a:r>
              <a:rPr lang="sv-SE" sz="2400" dirty="0"/>
              <a:t>Fysisk kontakt med andra hästar är viktig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17" name="Rubrik 16">
            <a:extLst>
              <a:ext uri="{FF2B5EF4-FFF2-40B4-BE49-F238E27FC236}">
                <a16:creationId xmlns:a16="http://schemas.microsoft.com/office/drawing/2014/main" id="{CB9D2CEC-BC95-E043-085D-E7D1E7A10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6560" y="1440180"/>
            <a:ext cx="4356000" cy="1693099"/>
          </a:xfrm>
        </p:spPr>
        <p:txBody>
          <a:bodyPr/>
          <a:lstStyle/>
          <a:p>
            <a:r>
              <a:rPr lang="sv-SE" dirty="0"/>
              <a:t>Sociala behov</a:t>
            </a:r>
          </a:p>
        </p:txBody>
      </p:sp>
      <p:pic>
        <p:nvPicPr>
          <p:cNvPr id="6" name="Platshållare för bild 5" descr="Sociala hästar">
            <a:extLst>
              <a:ext uri="{FF2B5EF4-FFF2-40B4-BE49-F238E27FC236}">
                <a16:creationId xmlns:a16="http://schemas.microsoft.com/office/drawing/2014/main" id="{EBC61183-96DE-168A-7D94-8D323A09519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l="4691" r="4691"/>
          <a:stretch/>
        </p:blipFill>
        <p:spPr>
          <a:custGeom>
            <a:avLst/>
            <a:gdLst>
              <a:gd name="connsiteX0" fmla="*/ 0 w 4791077"/>
              <a:gd name="connsiteY0" fmla="*/ 0 h 4791076"/>
              <a:gd name="connsiteX1" fmla="*/ 2395539 w 4791077"/>
              <a:gd name="connsiteY1" fmla="*/ 0 h 4791076"/>
              <a:gd name="connsiteX2" fmla="*/ 2405689 w 4791077"/>
              <a:gd name="connsiteY2" fmla="*/ 0 h 4791076"/>
              <a:gd name="connsiteX3" fmla="*/ 2405689 w 4791077"/>
              <a:gd name="connsiteY3" fmla="*/ 513 h 4791076"/>
              <a:gd name="connsiteX4" fmla="*/ 2640469 w 4791077"/>
              <a:gd name="connsiteY4" fmla="*/ 12368 h 4791076"/>
              <a:gd name="connsiteX5" fmla="*/ 4791077 w 4791077"/>
              <a:gd name="connsiteY5" fmla="*/ 2395538 h 4791076"/>
              <a:gd name="connsiteX6" fmla="*/ 4789897 w 4791077"/>
              <a:gd name="connsiteY6" fmla="*/ 2418903 h 4791076"/>
              <a:gd name="connsiteX7" fmla="*/ 4791076 w 4791077"/>
              <a:gd name="connsiteY7" fmla="*/ 2418903 h 4791076"/>
              <a:gd name="connsiteX8" fmla="*/ 4791076 w 4791077"/>
              <a:gd name="connsiteY8" fmla="*/ 4791075 h 4791076"/>
              <a:gd name="connsiteX9" fmla="*/ 2395559 w 4791077"/>
              <a:gd name="connsiteY9" fmla="*/ 4791075 h 4791076"/>
              <a:gd name="connsiteX10" fmla="*/ 2395539 w 4791077"/>
              <a:gd name="connsiteY10" fmla="*/ 4791076 h 4791076"/>
              <a:gd name="connsiteX11" fmla="*/ 2395519 w 4791077"/>
              <a:gd name="connsiteY11" fmla="*/ 4791075 h 4791076"/>
              <a:gd name="connsiteX12" fmla="*/ 2385387 w 4791077"/>
              <a:gd name="connsiteY12" fmla="*/ 4791075 h 4791076"/>
              <a:gd name="connsiteX13" fmla="*/ 2385387 w 4791077"/>
              <a:gd name="connsiteY13" fmla="*/ 4790564 h 4791076"/>
              <a:gd name="connsiteX14" fmla="*/ 2150609 w 4791077"/>
              <a:gd name="connsiteY14" fmla="*/ 4778708 h 4791076"/>
              <a:gd name="connsiteX15" fmla="*/ 1 w 4791077"/>
              <a:gd name="connsiteY15" fmla="*/ 2395538 h 4791076"/>
              <a:gd name="connsiteX16" fmla="*/ 1181 w 4791077"/>
              <a:gd name="connsiteY16" fmla="*/ 2372172 h 4791076"/>
              <a:gd name="connsiteX17" fmla="*/ 0 w 4791077"/>
              <a:gd name="connsiteY17" fmla="*/ 2372172 h 4791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91077" h="4791076">
                <a:moveTo>
                  <a:pt x="0" y="0"/>
                </a:moveTo>
                <a:lnTo>
                  <a:pt x="2395539" y="0"/>
                </a:lnTo>
                <a:lnTo>
                  <a:pt x="2405689" y="0"/>
                </a:lnTo>
                <a:lnTo>
                  <a:pt x="2405689" y="513"/>
                </a:lnTo>
                <a:lnTo>
                  <a:pt x="2640469" y="12368"/>
                </a:lnTo>
                <a:cubicBezTo>
                  <a:pt x="3848434" y="135044"/>
                  <a:pt x="4791077" y="1155208"/>
                  <a:pt x="4791077" y="2395538"/>
                </a:cubicBezTo>
                <a:lnTo>
                  <a:pt x="4789897" y="2418903"/>
                </a:lnTo>
                <a:lnTo>
                  <a:pt x="4791076" y="2418903"/>
                </a:lnTo>
                <a:lnTo>
                  <a:pt x="4791076" y="4791075"/>
                </a:lnTo>
                <a:lnTo>
                  <a:pt x="2395559" y="4791075"/>
                </a:lnTo>
                <a:lnTo>
                  <a:pt x="2395539" y="4791076"/>
                </a:lnTo>
                <a:lnTo>
                  <a:pt x="2395519" y="4791075"/>
                </a:lnTo>
                <a:lnTo>
                  <a:pt x="2385387" y="4791075"/>
                </a:lnTo>
                <a:lnTo>
                  <a:pt x="2385387" y="4790564"/>
                </a:lnTo>
                <a:lnTo>
                  <a:pt x="2150609" y="4778708"/>
                </a:lnTo>
                <a:cubicBezTo>
                  <a:pt x="942645" y="4656033"/>
                  <a:pt x="1" y="3635869"/>
                  <a:pt x="1" y="2395538"/>
                </a:cubicBezTo>
                <a:lnTo>
                  <a:pt x="1181" y="2372172"/>
                </a:lnTo>
                <a:lnTo>
                  <a:pt x="0" y="2372172"/>
                </a:lnTo>
                <a:close/>
              </a:path>
            </a:pathLst>
          </a:custGeom>
          <a:solidFill>
            <a:srgbClr val="F8F5ED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8904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D26E8-9C45-602F-3EE2-21F88CB62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642314F-0B03-2E0C-DEBE-118C22FAB04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5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6502D0D6-F61B-3C50-9B99-4C7BA6E8C0F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Har under miljontals år utvecklats att </a:t>
            </a:r>
            <a:br>
              <a:rPr lang="sv-SE" dirty="0"/>
            </a:br>
            <a:r>
              <a:rPr lang="sv-SE" dirty="0"/>
              <a:t>leva på </a:t>
            </a:r>
            <a:r>
              <a:rPr lang="sv-SE" b="1" dirty="0"/>
              <a:t>gräs</a:t>
            </a:r>
            <a:r>
              <a:rPr lang="sv-SE" dirty="0"/>
              <a:t> och </a:t>
            </a:r>
            <a:r>
              <a:rPr lang="sv-SE" b="1" dirty="0"/>
              <a:t>äta kontinuerligt</a:t>
            </a:r>
          </a:p>
          <a:p>
            <a:pPr lvl="1"/>
            <a:endParaRPr lang="sv-SE" dirty="0"/>
          </a:p>
          <a:p>
            <a:pPr lvl="1"/>
            <a:r>
              <a:rPr lang="sv-SE" dirty="0"/>
              <a:t>Ständig produktion av magsaft</a:t>
            </a:r>
          </a:p>
          <a:p>
            <a:pPr lvl="1"/>
            <a:r>
              <a:rPr lang="sv-SE" dirty="0"/>
              <a:t>Långa </a:t>
            </a:r>
            <a:r>
              <a:rPr lang="sv-SE" dirty="0" err="1"/>
              <a:t>ätuppehåll</a:t>
            </a:r>
            <a:r>
              <a:rPr lang="sv-SE" dirty="0"/>
              <a:t> kan skada magslemhinnan</a:t>
            </a:r>
          </a:p>
          <a:p>
            <a:pPr lvl="1"/>
            <a:r>
              <a:rPr lang="sv-SE" dirty="0"/>
              <a:t>Tugga på något hela dygnet</a:t>
            </a:r>
          </a:p>
          <a:p>
            <a:pPr lvl="2"/>
            <a:r>
              <a:rPr lang="sv-SE" dirty="0"/>
              <a:t>ur både fysiologisk och beteendesynpunkt</a:t>
            </a:r>
          </a:p>
          <a:p>
            <a:pPr marL="457200" lvl="1" indent="0">
              <a:buNone/>
            </a:pPr>
            <a:endParaRPr lang="sv-SE" dirty="0"/>
          </a:p>
          <a:p>
            <a:r>
              <a:rPr lang="sv-SE" dirty="0"/>
              <a:t>Hästar i frihet betar eller söker föda 16-20 timmar/dygn med några kortare pauser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9CD7F91A-6D83-72E6-73AD-2FF13A505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Utfodring</a:t>
            </a:r>
          </a:p>
        </p:txBody>
      </p:sp>
    </p:spTree>
    <p:extLst>
      <p:ext uri="{BB962C8B-B14F-4D97-AF65-F5344CB8AC3E}">
        <p14:creationId xmlns:p14="http://schemas.microsoft.com/office/powerpoint/2010/main" val="4169889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AB089-0BD2-A511-36CA-52908ED8F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258C47C-3A1F-1E5C-04C5-3619DA6F839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6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ED641A01-3B52-F4DE-D84A-72D83AA78C4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/>
          <a:lstStyle/>
          <a:p>
            <a:r>
              <a:rPr lang="sv-SE" dirty="0"/>
              <a:t>Grovfoder med </a:t>
            </a:r>
            <a:r>
              <a:rPr lang="sv-SE" b="1" dirty="0"/>
              <a:t>rätt</a:t>
            </a:r>
            <a:r>
              <a:rPr lang="sv-SE" dirty="0"/>
              <a:t> näringsinnehåll </a:t>
            </a:r>
          </a:p>
          <a:p>
            <a:pPr lvl="1"/>
            <a:r>
              <a:rPr lang="sv-SE" dirty="0"/>
              <a:t>undvika kraftfoder</a:t>
            </a:r>
          </a:p>
          <a:p>
            <a:r>
              <a:rPr lang="sv-SE" dirty="0"/>
              <a:t>Fri tillgång på grovfoder</a:t>
            </a:r>
          </a:p>
          <a:p>
            <a:r>
              <a:rPr lang="sv-SE" dirty="0"/>
              <a:t>Fri tillgång på halm eller annat grovt grovfoder</a:t>
            </a:r>
          </a:p>
          <a:p>
            <a:pPr lvl="1"/>
            <a:r>
              <a:rPr lang="sv-SE" dirty="0"/>
              <a:t>fet, </a:t>
            </a:r>
            <a:r>
              <a:rPr lang="sv-SE" dirty="0" err="1"/>
              <a:t>lättfödd</a:t>
            </a:r>
            <a:r>
              <a:rPr lang="sv-SE" dirty="0"/>
              <a:t> eller motsvarande</a:t>
            </a:r>
          </a:p>
          <a:p>
            <a:pPr marL="457200" lvl="1" indent="0">
              <a:buNone/>
            </a:pPr>
            <a:endParaRPr lang="sv-SE" dirty="0"/>
          </a:p>
          <a:p>
            <a:r>
              <a:rPr lang="sv-SE" sz="2600" b="1" dirty="0"/>
              <a:t>Rekommendation: 1,5 - 2 kg </a:t>
            </a:r>
            <a:r>
              <a:rPr lang="sv-SE" sz="2600" b="1" dirty="0" err="1"/>
              <a:t>ts</a:t>
            </a:r>
            <a:r>
              <a:rPr lang="sv-SE" sz="2600" b="1" dirty="0"/>
              <a:t> grovfoder </a:t>
            </a:r>
            <a:br>
              <a:rPr lang="sv-SE" sz="2600" b="1" dirty="0"/>
            </a:br>
            <a:r>
              <a:rPr lang="sv-SE" sz="2600" b="1" dirty="0"/>
              <a:t>per 100 kg kroppsvikt och dag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FC2F9244-1C45-2118-932B-81D5F58FE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Utfodring</a:t>
            </a:r>
          </a:p>
        </p:txBody>
      </p:sp>
    </p:spTree>
    <p:extLst>
      <p:ext uri="{BB962C8B-B14F-4D97-AF65-F5344CB8AC3E}">
        <p14:creationId xmlns:p14="http://schemas.microsoft.com/office/powerpoint/2010/main" val="1885751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301A6-86D2-8EED-F639-4B138C528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42A0FC4-75CD-0BE1-6193-8192D0D07BA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7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9C34B41-71A8-2CC6-F51D-A29D228B251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200" y="1966365"/>
            <a:ext cx="5566500" cy="3810491"/>
          </a:xfrm>
        </p:spPr>
        <p:txBody>
          <a:bodyPr/>
          <a:lstStyle/>
          <a:p>
            <a:r>
              <a:rPr lang="sv-SE" b="1" dirty="0" err="1"/>
              <a:t>Grovtarmsjäsare</a:t>
            </a:r>
            <a:endParaRPr lang="sv-SE" b="1" dirty="0"/>
          </a:p>
          <a:p>
            <a:r>
              <a:rPr lang="sv-SE" dirty="0"/>
              <a:t>Tjocktarmens delar samt blindtarmen</a:t>
            </a:r>
          </a:p>
          <a:p>
            <a:pPr lvl="1"/>
            <a:r>
              <a:rPr lang="sv-SE" dirty="0"/>
              <a:t>centrala rollen i fodersmältningen</a:t>
            </a:r>
          </a:p>
          <a:p>
            <a:r>
              <a:rPr lang="sv-SE" dirty="0"/>
              <a:t>Finns i bukhålans nedre och främre delar</a:t>
            </a:r>
          </a:p>
          <a:p>
            <a:r>
              <a:rPr lang="sv-SE" dirty="0"/>
              <a:t>Tunntarmen i bukens mitt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6DA69099-6421-8888-B1DE-730E41C2B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Fodersmältning</a:t>
            </a:r>
          </a:p>
        </p:txBody>
      </p:sp>
      <p:pic>
        <p:nvPicPr>
          <p:cNvPr id="2" name="Platshållare för bild 4" descr="Hästens mag- och tarmsystem">
            <a:extLst>
              <a:ext uri="{FF2B5EF4-FFF2-40B4-BE49-F238E27FC236}">
                <a16:creationId xmlns:a16="http://schemas.microsoft.com/office/drawing/2014/main" id="{16FF62BE-4F2D-8BF2-C3EA-6F73E5774A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" b="3269"/>
          <a:stretch/>
        </p:blipFill>
        <p:spPr>
          <a:xfrm>
            <a:off x="6915149" y="1625093"/>
            <a:ext cx="4782559" cy="4363721"/>
          </a:xfrm>
          <a:prstGeom prst="rect">
            <a:avLst/>
          </a:prstGeom>
        </p:spPr>
      </p:pic>
      <p:sp>
        <p:nvSpPr>
          <p:cNvPr id="12" name="Platshållare för text 19">
            <a:extLst>
              <a:ext uri="{FF2B5EF4-FFF2-40B4-BE49-F238E27FC236}">
                <a16:creationId xmlns:a16="http://schemas.microsoft.com/office/drawing/2014/main" id="{B12DB58E-9A9B-D4D3-FFC3-928AE3C1CAB9}"/>
              </a:ext>
            </a:extLst>
          </p:cNvPr>
          <p:cNvSpPr txBox="1">
            <a:spLocks/>
          </p:cNvSpPr>
          <p:nvPr/>
        </p:nvSpPr>
        <p:spPr>
          <a:xfrm>
            <a:off x="8153400" y="6045380"/>
            <a:ext cx="3544308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9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›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8A618"/>
              </a:buClr>
              <a:buFont typeface="Arial" panose="020B0604020202020204" pitchFamily="34" charset="0"/>
              <a:buChar char="›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BA00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C5034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tx1"/>
                </a:solidFill>
              </a:rPr>
              <a:t>Bild: Björn Sandgren, </a:t>
            </a:r>
            <a:r>
              <a:rPr lang="sv-SE" i="1" dirty="0">
                <a:solidFill>
                  <a:schemeClr val="tx1"/>
                </a:solidFill>
              </a:rPr>
              <a:t>Hästens Anatomi, Svensk Travsport</a:t>
            </a:r>
            <a:r>
              <a:rPr lang="sv-S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5424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D3998-6D47-C005-EF47-9EB989320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FF8E175-6BBA-B62A-17D4-7DDE9014730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8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E5C7028-D6FB-7D23-0288-1BBEA06E4D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/>
          <a:lstStyle/>
          <a:p>
            <a:r>
              <a:rPr lang="sv-SE" dirty="0"/>
              <a:t>Fodret mals sönder med kindtänderna 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Saliv bildas av att hästen tuggar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Mer saliv av grovfoder än av kraftfoder</a:t>
            </a:r>
          </a:p>
          <a:p>
            <a:pPr lvl="1"/>
            <a:r>
              <a:rPr lang="sv-SE" dirty="0"/>
              <a:t>grovfoder behöver mer sönderdelning och tuggas då längre tid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D1A45D58-B1B5-75DE-6AE9-91D07DC1F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Fodersmältning - munhålan</a:t>
            </a:r>
          </a:p>
        </p:txBody>
      </p:sp>
    </p:spTree>
    <p:extLst>
      <p:ext uri="{BB962C8B-B14F-4D97-AF65-F5344CB8AC3E}">
        <p14:creationId xmlns:p14="http://schemas.microsoft.com/office/powerpoint/2010/main" val="2603559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3E61A-FE71-EAB1-3667-A5FA86626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2B62BAE-97DB-87F5-A8DE-B85966BDE4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9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BE61108-E663-81C7-214C-3B07DB55320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200" y="1966365"/>
            <a:ext cx="5566500" cy="3810491"/>
          </a:xfrm>
        </p:spPr>
        <p:txBody>
          <a:bodyPr/>
          <a:lstStyle/>
          <a:p>
            <a:r>
              <a:rPr lang="sv-SE" dirty="0"/>
              <a:t>I magsäcken blandas fodret med magsyra</a:t>
            </a:r>
            <a:br>
              <a:rPr lang="sv-SE" dirty="0"/>
            </a:br>
            <a:endParaRPr lang="sv-SE" dirty="0"/>
          </a:p>
          <a:p>
            <a:r>
              <a:rPr lang="sv-SE" dirty="0"/>
              <a:t>Grovfoder passerar magsäcken snabbt</a:t>
            </a:r>
            <a:br>
              <a:rPr lang="sv-SE" dirty="0"/>
            </a:br>
            <a:endParaRPr lang="sv-SE" dirty="0"/>
          </a:p>
          <a:p>
            <a:r>
              <a:rPr lang="sv-SE" dirty="0"/>
              <a:t>Kraftfodret ligger kvar längre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318A5517-0B99-3472-B02F-77323C3D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Fodersmältning - magsäcken</a:t>
            </a:r>
          </a:p>
        </p:txBody>
      </p:sp>
      <p:sp>
        <p:nvSpPr>
          <p:cNvPr id="12" name="Platshållare för text 19">
            <a:extLst>
              <a:ext uri="{FF2B5EF4-FFF2-40B4-BE49-F238E27FC236}">
                <a16:creationId xmlns:a16="http://schemas.microsoft.com/office/drawing/2014/main" id="{EF647AB8-632A-4A44-286F-8338C4CC2D16}"/>
              </a:ext>
            </a:extLst>
          </p:cNvPr>
          <p:cNvSpPr txBox="1">
            <a:spLocks/>
          </p:cNvSpPr>
          <p:nvPr/>
        </p:nvSpPr>
        <p:spPr>
          <a:xfrm>
            <a:off x="8153400" y="6045380"/>
            <a:ext cx="3544308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9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›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8A618"/>
              </a:buClr>
              <a:buFont typeface="Arial" panose="020B0604020202020204" pitchFamily="34" charset="0"/>
              <a:buChar char="›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BA00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C5034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tx1"/>
                </a:solidFill>
              </a:rPr>
              <a:t>Bild: Björn Sandgren, </a:t>
            </a:r>
            <a:r>
              <a:rPr lang="sv-SE" i="1" dirty="0">
                <a:solidFill>
                  <a:schemeClr val="tx1"/>
                </a:solidFill>
              </a:rPr>
              <a:t>Hästens Anatomi, Svensk Travsport</a:t>
            </a:r>
            <a:r>
              <a:rPr lang="sv-SE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" name="Platshållare för bild 4" descr="Magsäck">
            <a:extLst>
              <a:ext uri="{FF2B5EF4-FFF2-40B4-BE49-F238E27FC236}">
                <a16:creationId xmlns:a16="http://schemas.microsoft.com/office/drawing/2014/main" id="{5EC32144-5773-C678-D07F-0C18447A73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31" b="951"/>
          <a:stretch/>
        </p:blipFill>
        <p:spPr>
          <a:xfrm>
            <a:off x="6743700" y="1990215"/>
            <a:ext cx="4954008" cy="399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235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F40C2-203E-F492-1B19-7B3325C84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5F65C9C-D6FC-9815-3CA2-EB66051DD44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10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B764DF7-F82C-FCA5-A88B-AE8B3981DEC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200" y="1966364"/>
            <a:ext cx="5566499" cy="4439265"/>
          </a:xfrm>
        </p:spPr>
        <p:txBody>
          <a:bodyPr>
            <a:normAutofit/>
          </a:bodyPr>
          <a:lstStyle/>
          <a:p>
            <a:r>
              <a:rPr lang="sv-SE" dirty="0"/>
              <a:t>Tunntarmen ca 30 m lång </a:t>
            </a:r>
            <a:br>
              <a:rPr lang="sv-SE" dirty="0"/>
            </a:br>
            <a:r>
              <a:rPr lang="sv-SE" dirty="0"/>
              <a:t>på vuxen </a:t>
            </a:r>
            <a:r>
              <a:rPr lang="sv-SE" dirty="0" err="1"/>
              <a:t>storhäst</a:t>
            </a:r>
            <a:r>
              <a:rPr lang="sv-SE" dirty="0"/>
              <a:t> </a:t>
            </a:r>
          </a:p>
          <a:p>
            <a:r>
              <a:rPr lang="sv-SE" dirty="0"/>
              <a:t>Neutraliserar pH-värdet</a:t>
            </a:r>
          </a:p>
          <a:p>
            <a:r>
              <a:rPr lang="sv-SE" b="1" dirty="0"/>
              <a:t>Små</a:t>
            </a:r>
            <a:r>
              <a:rPr lang="sv-SE" dirty="0"/>
              <a:t> mängder enzymer </a:t>
            </a:r>
            <a:br>
              <a:rPr lang="sv-SE" dirty="0"/>
            </a:br>
            <a:r>
              <a:rPr lang="sv-SE" dirty="0"/>
              <a:t>tillsätts</a:t>
            </a:r>
          </a:p>
          <a:p>
            <a:r>
              <a:rPr lang="sv-SE" dirty="0"/>
              <a:t>Ingen gallblåsa - </a:t>
            </a:r>
            <a:r>
              <a:rPr lang="sv-SE" b="1" dirty="0"/>
              <a:t>små</a:t>
            </a:r>
            <a:r>
              <a:rPr lang="sv-SE" dirty="0"/>
              <a:t> mängder galla </a:t>
            </a:r>
            <a:br>
              <a:rPr lang="sv-SE" dirty="0"/>
            </a:br>
            <a:r>
              <a:rPr lang="sv-SE" dirty="0"/>
              <a:t>tillförs kontinuerligt</a:t>
            </a:r>
          </a:p>
          <a:p>
            <a:r>
              <a:rPr lang="sv-SE" dirty="0"/>
              <a:t>Mycket begränsad förmåga </a:t>
            </a:r>
            <a:br>
              <a:rPr lang="sv-SE" dirty="0"/>
            </a:br>
            <a:r>
              <a:rPr lang="sv-SE" dirty="0"/>
              <a:t>att ta hand om </a:t>
            </a:r>
            <a:r>
              <a:rPr lang="sv-SE" b="1" dirty="0"/>
              <a:t>stärkelse, socker</a:t>
            </a:r>
            <a:r>
              <a:rPr lang="sv-SE" dirty="0"/>
              <a:t> och </a:t>
            </a:r>
            <a:r>
              <a:rPr lang="sv-SE" b="1" dirty="0"/>
              <a:t>fett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D9BE6C7E-F312-9B58-6A39-6C55A1EFC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Fodersmältning - tunntarmen</a:t>
            </a:r>
          </a:p>
        </p:txBody>
      </p:sp>
      <p:sp>
        <p:nvSpPr>
          <p:cNvPr id="12" name="Platshållare för text 19">
            <a:extLst>
              <a:ext uri="{FF2B5EF4-FFF2-40B4-BE49-F238E27FC236}">
                <a16:creationId xmlns:a16="http://schemas.microsoft.com/office/drawing/2014/main" id="{A10F9937-872D-4195-ADC5-10B1B393229D}"/>
              </a:ext>
            </a:extLst>
          </p:cNvPr>
          <p:cNvSpPr txBox="1">
            <a:spLocks/>
          </p:cNvSpPr>
          <p:nvPr/>
        </p:nvSpPr>
        <p:spPr>
          <a:xfrm>
            <a:off x="8153400" y="6036298"/>
            <a:ext cx="3544308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9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›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8A618"/>
              </a:buClr>
              <a:buFont typeface="Arial" panose="020B0604020202020204" pitchFamily="34" charset="0"/>
              <a:buChar char="›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BA00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C5034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tx1"/>
                </a:solidFill>
              </a:rPr>
              <a:t>Bild: Björn Sandgren, </a:t>
            </a:r>
            <a:r>
              <a:rPr lang="sv-SE" i="1" dirty="0">
                <a:solidFill>
                  <a:schemeClr val="tx1"/>
                </a:solidFill>
              </a:rPr>
              <a:t>Hästens Anatomi, Svensk Travsport</a:t>
            </a:r>
            <a:r>
              <a:rPr lang="sv-SE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6" name="Platshållare för bild 4" descr="Tunntarm">
            <a:extLst>
              <a:ext uri="{FF2B5EF4-FFF2-40B4-BE49-F238E27FC236}">
                <a16:creationId xmlns:a16="http://schemas.microsoft.com/office/drawing/2014/main" id="{C0531719-11BD-580F-E4BC-BAEBBA8126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31" b="951"/>
          <a:stretch/>
        </p:blipFill>
        <p:spPr>
          <a:xfrm>
            <a:off x="6743700" y="1990215"/>
            <a:ext cx="4954008" cy="399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414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08F2E-CA63-59B7-7354-093A134F9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CCE0E7B-83D8-B5F7-CA8B-4B37E2D2E8A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11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26057F41-EC9F-7622-EB30-EB7BC185DF5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200" y="1966365"/>
            <a:ext cx="5566500" cy="3810491"/>
          </a:xfrm>
        </p:spPr>
        <p:txBody>
          <a:bodyPr/>
          <a:lstStyle/>
          <a:p>
            <a:r>
              <a:rPr lang="sv-SE" dirty="0"/>
              <a:t>Blindtarmen och kolon</a:t>
            </a:r>
            <a:endParaRPr lang="sv-SE" sz="2000" dirty="0"/>
          </a:p>
          <a:p>
            <a:r>
              <a:rPr lang="sv-SE" dirty="0"/>
              <a:t>Mikroorganismer bryter </a:t>
            </a:r>
            <a:br>
              <a:rPr lang="sv-SE" dirty="0"/>
            </a:br>
            <a:r>
              <a:rPr lang="sv-SE" dirty="0"/>
              <a:t>ner fibrer mm. </a:t>
            </a:r>
            <a:endParaRPr lang="sv-SE" sz="1600" dirty="0"/>
          </a:p>
          <a:p>
            <a:r>
              <a:rPr lang="sv-SE" dirty="0"/>
              <a:t>Successiva foderbyten </a:t>
            </a:r>
            <a:br>
              <a:rPr lang="sv-SE" dirty="0"/>
            </a:br>
            <a:r>
              <a:rPr lang="sv-SE" dirty="0"/>
              <a:t>för mikrobernas skull</a:t>
            </a:r>
            <a:endParaRPr lang="sv-SE" sz="2000" dirty="0"/>
          </a:p>
          <a:p>
            <a:r>
              <a:rPr lang="sv-SE" dirty="0"/>
              <a:t>Bildar flyktiga fettsyror </a:t>
            </a:r>
            <a:br>
              <a:rPr lang="sv-SE" dirty="0"/>
            </a:br>
            <a:r>
              <a:rPr lang="sv-SE" dirty="0"/>
              <a:t>som ger energi</a:t>
            </a:r>
            <a:endParaRPr lang="sv-SE" sz="2000" dirty="0"/>
          </a:p>
          <a:p>
            <a:r>
              <a:rPr lang="sv-SE" dirty="0"/>
              <a:t>Blindtarmen är 30-40 liter!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6DD8DF9-73CA-D2FA-41DC-BFEE991CD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Fodersmältning - grovtarmen</a:t>
            </a:r>
          </a:p>
        </p:txBody>
      </p:sp>
      <p:sp>
        <p:nvSpPr>
          <p:cNvPr id="12" name="Platshållare för text 19">
            <a:extLst>
              <a:ext uri="{FF2B5EF4-FFF2-40B4-BE49-F238E27FC236}">
                <a16:creationId xmlns:a16="http://schemas.microsoft.com/office/drawing/2014/main" id="{50D887CF-3D83-09C3-26CE-4F20FB1C6A3B}"/>
              </a:ext>
            </a:extLst>
          </p:cNvPr>
          <p:cNvSpPr txBox="1">
            <a:spLocks/>
          </p:cNvSpPr>
          <p:nvPr/>
        </p:nvSpPr>
        <p:spPr>
          <a:xfrm>
            <a:off x="8153400" y="6045380"/>
            <a:ext cx="3544308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9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›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8A618"/>
              </a:buClr>
              <a:buFont typeface="Arial" panose="020B0604020202020204" pitchFamily="34" charset="0"/>
              <a:buChar char="›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BA00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C5034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tx1"/>
                </a:solidFill>
              </a:rPr>
              <a:t>Bild: Björn Sandgren, </a:t>
            </a:r>
            <a:r>
              <a:rPr lang="sv-SE" i="1" dirty="0">
                <a:solidFill>
                  <a:schemeClr val="tx1"/>
                </a:solidFill>
              </a:rPr>
              <a:t>Hästens Anatomi, Svensk Travsport</a:t>
            </a:r>
            <a:r>
              <a:rPr lang="sv-SE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" name="Platshållare för bild 4" descr="Grovtarm">
            <a:extLst>
              <a:ext uri="{FF2B5EF4-FFF2-40B4-BE49-F238E27FC236}">
                <a16:creationId xmlns:a16="http://schemas.microsoft.com/office/drawing/2014/main" id="{3A710437-BC23-58AC-F361-C5E5CEDDF9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31" b="951"/>
          <a:stretch/>
        </p:blipFill>
        <p:spPr>
          <a:xfrm>
            <a:off x="6743700" y="1990215"/>
            <a:ext cx="4954008" cy="399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00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10011-C5D1-3163-5B41-A4D379E70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4696738-64DB-A339-C29E-F01BCA7AEF3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12</a:t>
            </a:fld>
            <a:endParaRPr lang="sv-SE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35A0BE6E-B915-2A31-1681-3AB4B49632B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71805" y="6550025"/>
            <a:ext cx="2428624" cy="307975"/>
          </a:xfrm>
        </p:spPr>
        <p:txBody>
          <a:bodyPr/>
          <a:lstStyle/>
          <a:p>
            <a:r>
              <a:rPr lang="sv-SE" dirty="0"/>
              <a:t>Foto: Mårten Svensson 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BF13B7BB-0511-B304-8316-1A6CD6D969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66559" y="2228850"/>
            <a:ext cx="5253991" cy="4072974"/>
          </a:xfrm>
        </p:spPr>
        <p:txBody>
          <a:bodyPr>
            <a:normAutofit/>
          </a:bodyPr>
          <a:lstStyle/>
          <a:p>
            <a:r>
              <a:rPr lang="sv-SE" sz="2400" dirty="0"/>
              <a:t>Timotej, ängssvingel, </a:t>
            </a:r>
            <a:br>
              <a:rPr lang="sv-SE" sz="2400" dirty="0"/>
            </a:br>
            <a:r>
              <a:rPr lang="sv-SE" sz="2400" dirty="0"/>
              <a:t>ängsgröe, rödsvingel</a:t>
            </a:r>
          </a:p>
          <a:p>
            <a:r>
              <a:rPr lang="sv-SE" sz="2400" dirty="0" err="1"/>
              <a:t>Helsäd</a:t>
            </a:r>
            <a:r>
              <a:rPr lang="sv-SE" sz="2400" dirty="0"/>
              <a:t> i tidigt stadium</a:t>
            </a:r>
          </a:p>
          <a:p>
            <a:pPr lvl="1"/>
            <a:r>
              <a:rPr lang="sv-SE" dirty="0"/>
              <a:t>exempelvis havre, vete </a:t>
            </a:r>
          </a:p>
          <a:p>
            <a:r>
              <a:rPr lang="sv-SE" sz="2400" dirty="0"/>
              <a:t>Halm</a:t>
            </a:r>
          </a:p>
          <a:p>
            <a:r>
              <a:rPr lang="sv-SE" sz="2400" dirty="0"/>
              <a:t>Lusern, klöver</a:t>
            </a:r>
          </a:p>
          <a:p>
            <a:pPr lvl="1"/>
            <a:r>
              <a:rPr lang="sv-SE" dirty="0"/>
              <a:t>Högt proteininnehåll</a:t>
            </a:r>
          </a:p>
          <a:p>
            <a:pPr lvl="1"/>
            <a:r>
              <a:rPr lang="sv-SE" dirty="0" err="1"/>
              <a:t>Fytoöstrogener</a:t>
            </a:r>
            <a:endParaRPr lang="sv-SE" dirty="0"/>
          </a:p>
          <a:p>
            <a:pPr lvl="1"/>
            <a:r>
              <a:rPr lang="sv-SE" dirty="0"/>
              <a:t>Alsikeklöver - giftigt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17" name="Rubrik 16">
            <a:extLst>
              <a:ext uri="{FF2B5EF4-FFF2-40B4-BE49-F238E27FC236}">
                <a16:creationId xmlns:a16="http://schemas.microsoft.com/office/drawing/2014/main" id="{C7793546-0AA7-0FCF-264F-CEA442F8B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6559" y="1440181"/>
            <a:ext cx="4931149" cy="617220"/>
          </a:xfrm>
        </p:spPr>
        <p:txBody>
          <a:bodyPr/>
          <a:lstStyle/>
          <a:p>
            <a:r>
              <a:rPr lang="sv-SE" dirty="0"/>
              <a:t>Fodermedel - Grovfoder</a:t>
            </a:r>
          </a:p>
        </p:txBody>
      </p:sp>
      <p:pic>
        <p:nvPicPr>
          <p:cNvPr id="7" name="Platshållare för bild 6" descr="Rundbal">
            <a:extLst>
              <a:ext uri="{FF2B5EF4-FFF2-40B4-BE49-F238E27FC236}">
                <a16:creationId xmlns:a16="http://schemas.microsoft.com/office/drawing/2014/main" id="{DC7A4D82-F879-FE20-E72F-B5C91DCA5F4E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t="174" b="174"/>
          <a:stretch/>
        </p:blipFill>
        <p:spPr>
          <a:custGeom>
            <a:avLst/>
            <a:gdLst>
              <a:gd name="connsiteX0" fmla="*/ 0 w 4791077"/>
              <a:gd name="connsiteY0" fmla="*/ 0 h 4791076"/>
              <a:gd name="connsiteX1" fmla="*/ 2395539 w 4791077"/>
              <a:gd name="connsiteY1" fmla="*/ 0 h 4791076"/>
              <a:gd name="connsiteX2" fmla="*/ 2405689 w 4791077"/>
              <a:gd name="connsiteY2" fmla="*/ 0 h 4791076"/>
              <a:gd name="connsiteX3" fmla="*/ 2405689 w 4791077"/>
              <a:gd name="connsiteY3" fmla="*/ 513 h 4791076"/>
              <a:gd name="connsiteX4" fmla="*/ 2640469 w 4791077"/>
              <a:gd name="connsiteY4" fmla="*/ 12368 h 4791076"/>
              <a:gd name="connsiteX5" fmla="*/ 4791077 w 4791077"/>
              <a:gd name="connsiteY5" fmla="*/ 2395538 h 4791076"/>
              <a:gd name="connsiteX6" fmla="*/ 4789897 w 4791077"/>
              <a:gd name="connsiteY6" fmla="*/ 2418903 h 4791076"/>
              <a:gd name="connsiteX7" fmla="*/ 4791076 w 4791077"/>
              <a:gd name="connsiteY7" fmla="*/ 2418903 h 4791076"/>
              <a:gd name="connsiteX8" fmla="*/ 4791076 w 4791077"/>
              <a:gd name="connsiteY8" fmla="*/ 4791075 h 4791076"/>
              <a:gd name="connsiteX9" fmla="*/ 2395559 w 4791077"/>
              <a:gd name="connsiteY9" fmla="*/ 4791075 h 4791076"/>
              <a:gd name="connsiteX10" fmla="*/ 2395539 w 4791077"/>
              <a:gd name="connsiteY10" fmla="*/ 4791076 h 4791076"/>
              <a:gd name="connsiteX11" fmla="*/ 2395519 w 4791077"/>
              <a:gd name="connsiteY11" fmla="*/ 4791075 h 4791076"/>
              <a:gd name="connsiteX12" fmla="*/ 2385387 w 4791077"/>
              <a:gd name="connsiteY12" fmla="*/ 4791075 h 4791076"/>
              <a:gd name="connsiteX13" fmla="*/ 2385387 w 4791077"/>
              <a:gd name="connsiteY13" fmla="*/ 4790564 h 4791076"/>
              <a:gd name="connsiteX14" fmla="*/ 2150609 w 4791077"/>
              <a:gd name="connsiteY14" fmla="*/ 4778708 h 4791076"/>
              <a:gd name="connsiteX15" fmla="*/ 1 w 4791077"/>
              <a:gd name="connsiteY15" fmla="*/ 2395538 h 4791076"/>
              <a:gd name="connsiteX16" fmla="*/ 1181 w 4791077"/>
              <a:gd name="connsiteY16" fmla="*/ 2372172 h 4791076"/>
              <a:gd name="connsiteX17" fmla="*/ 0 w 4791077"/>
              <a:gd name="connsiteY17" fmla="*/ 2372172 h 4791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91077" h="4791076">
                <a:moveTo>
                  <a:pt x="0" y="0"/>
                </a:moveTo>
                <a:lnTo>
                  <a:pt x="2395539" y="0"/>
                </a:lnTo>
                <a:lnTo>
                  <a:pt x="2405689" y="0"/>
                </a:lnTo>
                <a:lnTo>
                  <a:pt x="2405689" y="513"/>
                </a:lnTo>
                <a:lnTo>
                  <a:pt x="2640469" y="12368"/>
                </a:lnTo>
                <a:cubicBezTo>
                  <a:pt x="3848434" y="135044"/>
                  <a:pt x="4791077" y="1155208"/>
                  <a:pt x="4791077" y="2395538"/>
                </a:cubicBezTo>
                <a:lnTo>
                  <a:pt x="4789897" y="2418903"/>
                </a:lnTo>
                <a:lnTo>
                  <a:pt x="4791076" y="2418903"/>
                </a:lnTo>
                <a:lnTo>
                  <a:pt x="4791076" y="4791075"/>
                </a:lnTo>
                <a:lnTo>
                  <a:pt x="2395559" y="4791075"/>
                </a:lnTo>
                <a:lnTo>
                  <a:pt x="2395539" y="4791076"/>
                </a:lnTo>
                <a:lnTo>
                  <a:pt x="2395519" y="4791075"/>
                </a:lnTo>
                <a:lnTo>
                  <a:pt x="2385387" y="4791075"/>
                </a:lnTo>
                <a:lnTo>
                  <a:pt x="2385387" y="4790564"/>
                </a:lnTo>
                <a:lnTo>
                  <a:pt x="2150609" y="4778708"/>
                </a:lnTo>
                <a:cubicBezTo>
                  <a:pt x="942645" y="4656033"/>
                  <a:pt x="1" y="3635869"/>
                  <a:pt x="1" y="2395538"/>
                </a:cubicBezTo>
                <a:lnTo>
                  <a:pt x="1181" y="2372172"/>
                </a:lnTo>
                <a:lnTo>
                  <a:pt x="0" y="2372172"/>
                </a:lnTo>
                <a:close/>
              </a:path>
            </a:pathLst>
          </a:custGeom>
          <a:solidFill>
            <a:srgbClr val="F8F5ED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2267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3D717-3E91-E51F-1E36-6AA680C87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51D9D87-4F94-FC31-42AF-422AD2843BE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13</a:t>
            </a:fld>
            <a:endParaRPr lang="sv-SE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FA48FFC5-296B-3D14-F766-5322958CA5F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97977495"/>
              </p:ext>
            </p:extLst>
          </p:nvPr>
        </p:nvGraphicFramePr>
        <p:xfrm>
          <a:off x="1177926" y="1966912"/>
          <a:ext cx="9647729" cy="2848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1730">
                  <a:extLst>
                    <a:ext uri="{9D8B030D-6E8A-4147-A177-3AD203B41FA5}">
                      <a16:colId xmlns:a16="http://schemas.microsoft.com/office/drawing/2014/main" val="234804582"/>
                    </a:ext>
                  </a:extLst>
                </a:gridCol>
                <a:gridCol w="936556">
                  <a:extLst>
                    <a:ext uri="{9D8B030D-6E8A-4147-A177-3AD203B41FA5}">
                      <a16:colId xmlns:a16="http://schemas.microsoft.com/office/drawing/2014/main" val="1591622718"/>
                    </a:ext>
                  </a:extLst>
                </a:gridCol>
                <a:gridCol w="837497">
                  <a:extLst>
                    <a:ext uri="{9D8B030D-6E8A-4147-A177-3AD203B41FA5}">
                      <a16:colId xmlns:a16="http://schemas.microsoft.com/office/drawing/2014/main" val="2155530323"/>
                    </a:ext>
                  </a:extLst>
                </a:gridCol>
                <a:gridCol w="1620963">
                  <a:extLst>
                    <a:ext uri="{9D8B030D-6E8A-4147-A177-3AD203B41FA5}">
                      <a16:colId xmlns:a16="http://schemas.microsoft.com/office/drawing/2014/main" val="661690115"/>
                    </a:ext>
                  </a:extLst>
                </a:gridCol>
                <a:gridCol w="1026609">
                  <a:extLst>
                    <a:ext uri="{9D8B030D-6E8A-4147-A177-3AD203B41FA5}">
                      <a16:colId xmlns:a16="http://schemas.microsoft.com/office/drawing/2014/main" val="3161286422"/>
                    </a:ext>
                  </a:extLst>
                </a:gridCol>
                <a:gridCol w="1008600">
                  <a:extLst>
                    <a:ext uri="{9D8B030D-6E8A-4147-A177-3AD203B41FA5}">
                      <a16:colId xmlns:a16="http://schemas.microsoft.com/office/drawing/2014/main" val="3441870645"/>
                    </a:ext>
                  </a:extLst>
                </a:gridCol>
                <a:gridCol w="657391">
                  <a:extLst>
                    <a:ext uri="{9D8B030D-6E8A-4147-A177-3AD203B41FA5}">
                      <a16:colId xmlns:a16="http://schemas.microsoft.com/office/drawing/2014/main" val="1544437326"/>
                    </a:ext>
                  </a:extLst>
                </a:gridCol>
                <a:gridCol w="648383">
                  <a:extLst>
                    <a:ext uri="{9D8B030D-6E8A-4147-A177-3AD203B41FA5}">
                      <a16:colId xmlns:a16="http://schemas.microsoft.com/office/drawing/2014/main" val="1715767792"/>
                    </a:ext>
                  </a:extLst>
                </a:gridCol>
              </a:tblGrid>
              <a:tr h="635185">
                <a:tc>
                  <a:txBody>
                    <a:bodyPr/>
                    <a:lstStyle/>
                    <a:p>
                      <a:r>
                        <a:rPr lang="sv-SE" dirty="0"/>
                        <a:t>Ensilage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Skörd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Smältbart råprotein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Fiber (NDF)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Energi MJ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330211"/>
                  </a:ext>
                </a:extLst>
              </a:tr>
              <a:tr h="368005">
                <a:tc>
                  <a:txBody>
                    <a:bodyPr/>
                    <a:lstStyle/>
                    <a:p>
                      <a:r>
                        <a:rPr lang="sv-SE" dirty="0"/>
                        <a:t>Ensilage utan klöver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73,2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536620"/>
                  </a:ext>
                </a:extLst>
              </a:tr>
              <a:tr h="368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Ensilage utan klöver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87,0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256533"/>
                  </a:ext>
                </a:extLst>
              </a:tr>
              <a:tr h="368005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sv-S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964859"/>
                  </a:ext>
                </a:extLst>
              </a:tr>
              <a:tr h="368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Ensilage med klöver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85,8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5,3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276404"/>
                  </a:ext>
                </a:extLst>
              </a:tr>
              <a:tr h="368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Ensilage med klöver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87,0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7,1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960741"/>
                  </a:ext>
                </a:extLst>
              </a:tr>
              <a:tr h="368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Ensilage med klöver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95,8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7,6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099407"/>
                  </a:ext>
                </a:extLst>
              </a:tr>
            </a:tbl>
          </a:graphicData>
        </a:graphic>
      </p:graphicFrame>
      <p:sp>
        <p:nvSpPr>
          <p:cNvPr id="3" name="Rubrik 2">
            <a:extLst>
              <a:ext uri="{FF2B5EF4-FFF2-40B4-BE49-F238E27FC236}">
                <a16:creationId xmlns:a16="http://schemas.microsoft.com/office/drawing/2014/main" id="{1B86B5C1-24AA-80AD-AE78-500927927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Medelvärde ensilageanalyser 2019</a:t>
            </a:r>
          </a:p>
        </p:txBody>
      </p:sp>
      <p:pic>
        <p:nvPicPr>
          <p:cNvPr id="8" name="Picture 2" descr="Vallodling">
            <a:extLst>
              <a:ext uri="{FF2B5EF4-FFF2-40B4-BE49-F238E27FC236}">
                <a16:creationId xmlns:a16="http://schemas.microsoft.com/office/drawing/2014/main" id="{088719B4-E819-E23B-93EF-46BB87521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41" b="35412"/>
          <a:stretch/>
        </p:blipFill>
        <p:spPr bwMode="auto">
          <a:xfrm>
            <a:off x="2948214" y="4967832"/>
            <a:ext cx="6295571" cy="167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Bildobjekt 12" descr="Foto: Mårten Svensson">
            <a:extLst>
              <a:ext uri="{FF2B5EF4-FFF2-40B4-BE49-F238E27FC236}">
                <a16:creationId xmlns:a16="http://schemas.microsoft.com/office/drawing/2014/main" id="{97F0AD13-0681-7DB1-7080-080ADAF64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354" y="6393514"/>
            <a:ext cx="2438611" cy="31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28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566FD-DC3F-209A-9765-C2643835D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BEDBAB9-C310-BD10-E75B-93D2786EB33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14</a:t>
            </a:fld>
            <a:endParaRPr lang="sv-SE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32A81720-9572-FB19-60DD-5FFCC82665E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80020215"/>
              </p:ext>
            </p:extLst>
          </p:nvPr>
        </p:nvGraphicFramePr>
        <p:xfrm>
          <a:off x="1177200" y="2347912"/>
          <a:ext cx="8999346" cy="2016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9074">
                  <a:extLst>
                    <a:ext uri="{9D8B030D-6E8A-4147-A177-3AD203B41FA5}">
                      <a16:colId xmlns:a16="http://schemas.microsoft.com/office/drawing/2014/main" val="234804582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59162271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15553032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66169011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161286422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3441870645"/>
                    </a:ext>
                  </a:extLst>
                </a:gridCol>
                <a:gridCol w="1185672">
                  <a:extLst>
                    <a:ext uri="{9D8B030D-6E8A-4147-A177-3AD203B41FA5}">
                      <a16:colId xmlns:a16="http://schemas.microsoft.com/office/drawing/2014/main" val="1544437326"/>
                    </a:ext>
                  </a:extLst>
                </a:gridCol>
              </a:tblGrid>
              <a:tr h="635185"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Naturbete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sv-SE" dirty="0"/>
                        <a:t>Ängsgröe, ängskavle, ängshavre, rödven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sv-S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sv-SE" dirty="0"/>
                        <a:t>Tuvtåtel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sv-S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sv-SE" dirty="0"/>
                        <a:t>Fårsvingel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330211"/>
                  </a:ext>
                </a:extLst>
              </a:tr>
              <a:tr h="368005">
                <a:tc>
                  <a:txBody>
                    <a:bodyPr/>
                    <a:lstStyle/>
                    <a:p>
                      <a:r>
                        <a:rPr lang="sv-SE" b="1" dirty="0"/>
                        <a:t>Per kg </a:t>
                      </a:r>
                      <a:r>
                        <a:rPr lang="sv-SE" b="1" dirty="0" err="1"/>
                        <a:t>ts</a:t>
                      </a:r>
                      <a:endParaRPr lang="sv-S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Före </a:t>
                      </a:r>
                      <a:r>
                        <a:rPr lang="sv-SE" dirty="0" err="1"/>
                        <a:t>axgång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Efter </a:t>
                      </a:r>
                      <a:r>
                        <a:rPr lang="sv-SE" dirty="0" err="1"/>
                        <a:t>axgång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Före </a:t>
                      </a:r>
                      <a:r>
                        <a:rPr lang="sv-SE" dirty="0" err="1"/>
                        <a:t>axgång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Efter </a:t>
                      </a:r>
                      <a:r>
                        <a:rPr lang="sv-SE" dirty="0" err="1"/>
                        <a:t>axgång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Före </a:t>
                      </a:r>
                      <a:r>
                        <a:rPr lang="sv-SE" dirty="0" err="1"/>
                        <a:t>axgång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Efter </a:t>
                      </a:r>
                      <a:r>
                        <a:rPr lang="sv-SE" dirty="0" err="1"/>
                        <a:t>axgång</a:t>
                      </a: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536620"/>
                  </a:ext>
                </a:extLst>
              </a:tr>
              <a:tr h="368005">
                <a:tc>
                  <a:txBody>
                    <a:bodyPr/>
                    <a:lstStyle/>
                    <a:p>
                      <a:r>
                        <a:rPr lang="sv-SE" dirty="0"/>
                        <a:t>Energi (MJ)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11,3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10,7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9,4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256533"/>
                  </a:ext>
                </a:extLst>
              </a:tr>
              <a:tr h="368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 err="1"/>
                        <a:t>Smb</a:t>
                      </a:r>
                      <a:r>
                        <a:rPr lang="sv-SE" dirty="0"/>
                        <a:t> </a:t>
                      </a:r>
                      <a:r>
                        <a:rPr lang="sv-SE" dirty="0" err="1"/>
                        <a:t>rp</a:t>
                      </a:r>
                      <a:r>
                        <a:rPr lang="sv-SE" dirty="0"/>
                        <a:t> (g)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276404"/>
                  </a:ext>
                </a:extLst>
              </a:tr>
            </a:tbl>
          </a:graphicData>
        </a:graphic>
      </p:graphicFrame>
      <p:sp>
        <p:nvSpPr>
          <p:cNvPr id="3" name="Rubrik 2">
            <a:extLst>
              <a:ext uri="{FF2B5EF4-FFF2-40B4-BE49-F238E27FC236}">
                <a16:creationId xmlns:a16="http://schemas.microsoft.com/office/drawing/2014/main" id="{41575298-D8BD-1B50-E7F9-0BFF5DC85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Exempel på näringsvärden på bete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C038F9D1-D48B-696B-DE0E-8CA059AB3D6C}"/>
              </a:ext>
            </a:extLst>
          </p:cNvPr>
          <p:cNvSpPr/>
          <p:nvPr/>
        </p:nvSpPr>
        <p:spPr>
          <a:xfrm>
            <a:off x="1177200" y="2009358"/>
            <a:ext cx="8061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latin typeface="+mn-lt"/>
              </a:rPr>
              <a:t>Skillnad mellan </a:t>
            </a:r>
            <a:r>
              <a:rPr lang="sv-SE" sz="1600" b="1" dirty="0">
                <a:latin typeface="+mn-lt"/>
              </a:rPr>
              <a:t>spätt naturbete </a:t>
            </a:r>
            <a:r>
              <a:rPr lang="sv-SE" sz="1600" dirty="0">
                <a:latin typeface="+mn-lt"/>
              </a:rPr>
              <a:t>(före </a:t>
            </a:r>
            <a:r>
              <a:rPr lang="sv-SE" sz="1600" dirty="0" err="1">
                <a:latin typeface="+mn-lt"/>
              </a:rPr>
              <a:t>axgång</a:t>
            </a:r>
            <a:r>
              <a:rPr lang="sv-SE" sz="1600" dirty="0">
                <a:latin typeface="+mn-lt"/>
              </a:rPr>
              <a:t>) och </a:t>
            </a:r>
            <a:r>
              <a:rPr lang="sv-SE" sz="1600" b="1" dirty="0">
                <a:latin typeface="+mn-lt"/>
              </a:rPr>
              <a:t>förvuxet naturbete </a:t>
            </a:r>
            <a:r>
              <a:rPr lang="sv-SE" sz="1600" dirty="0">
                <a:latin typeface="+mn-lt"/>
              </a:rPr>
              <a:t>(efter </a:t>
            </a:r>
            <a:r>
              <a:rPr lang="sv-SE" sz="1600" dirty="0" err="1">
                <a:latin typeface="+mn-lt"/>
              </a:rPr>
              <a:t>axgång</a:t>
            </a:r>
            <a:r>
              <a:rPr lang="sv-SE" sz="1600" dirty="0">
                <a:latin typeface="+mn-lt"/>
              </a:rPr>
              <a:t>)</a:t>
            </a:r>
          </a:p>
        </p:txBody>
      </p:sp>
      <p:graphicFrame>
        <p:nvGraphicFramePr>
          <p:cNvPr id="10" name="Tabell 9">
            <a:extLst>
              <a:ext uri="{FF2B5EF4-FFF2-40B4-BE49-F238E27FC236}">
                <a16:creationId xmlns:a16="http://schemas.microsoft.com/office/drawing/2014/main" id="{6A7F3953-8B4E-E5B9-6B27-77CDE29377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512242"/>
              </p:ext>
            </p:extLst>
          </p:nvPr>
        </p:nvGraphicFramePr>
        <p:xfrm>
          <a:off x="1177201" y="5169830"/>
          <a:ext cx="8999345" cy="1176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6101">
                  <a:extLst>
                    <a:ext uri="{9D8B030D-6E8A-4147-A177-3AD203B41FA5}">
                      <a16:colId xmlns:a16="http://schemas.microsoft.com/office/drawing/2014/main" val="2827567852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1311477529"/>
                    </a:ext>
                  </a:extLst>
                </a:gridCol>
                <a:gridCol w="2181225">
                  <a:extLst>
                    <a:ext uri="{9D8B030D-6E8A-4147-A177-3AD203B41FA5}">
                      <a16:colId xmlns:a16="http://schemas.microsoft.com/office/drawing/2014/main" val="1753334828"/>
                    </a:ext>
                  </a:extLst>
                </a:gridCol>
                <a:gridCol w="2108869">
                  <a:extLst>
                    <a:ext uri="{9D8B030D-6E8A-4147-A177-3AD203B41FA5}">
                      <a16:colId xmlns:a16="http://schemas.microsoft.com/office/drawing/2014/main" val="4256076792"/>
                    </a:ext>
                  </a:extLst>
                </a:gridCol>
              </a:tblGrid>
              <a:tr h="440401"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Åkerbete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Försommar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Högsommar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Sensommar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499045"/>
                  </a:ext>
                </a:extLst>
              </a:tr>
              <a:tr h="368005"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Energi (MJ)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11,2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10,7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11,0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771741"/>
                  </a:ext>
                </a:extLst>
              </a:tr>
              <a:tr h="368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 err="1"/>
                        <a:t>Smb</a:t>
                      </a:r>
                      <a:r>
                        <a:rPr lang="sv-SE" dirty="0"/>
                        <a:t> </a:t>
                      </a:r>
                      <a:r>
                        <a:rPr lang="sv-SE" dirty="0" err="1"/>
                        <a:t>rp</a:t>
                      </a:r>
                      <a:r>
                        <a:rPr lang="sv-SE" dirty="0"/>
                        <a:t> (g)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dirty="0"/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070682"/>
                  </a:ext>
                </a:extLst>
              </a:tr>
            </a:tbl>
          </a:graphicData>
        </a:graphic>
      </p:graphicFrame>
      <p:sp>
        <p:nvSpPr>
          <p:cNvPr id="14" name="Rektangel 13">
            <a:extLst>
              <a:ext uri="{FF2B5EF4-FFF2-40B4-BE49-F238E27FC236}">
                <a16:creationId xmlns:a16="http://schemas.microsoft.com/office/drawing/2014/main" id="{B729D13B-C0C4-7EF4-E263-F58EB2E901EF}"/>
              </a:ext>
            </a:extLst>
          </p:cNvPr>
          <p:cNvSpPr/>
          <p:nvPr/>
        </p:nvSpPr>
        <p:spPr>
          <a:xfrm>
            <a:off x="1177199" y="4831276"/>
            <a:ext cx="89993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latin typeface="+mn-lt"/>
              </a:rPr>
              <a:t>Skillnad mellan </a:t>
            </a:r>
            <a:r>
              <a:rPr lang="sv-SE" sz="1600" dirty="0"/>
              <a:t>olika tidpunkter vid jämn betning/putsning/slåtter (ej förvuxet) av </a:t>
            </a:r>
            <a:r>
              <a:rPr lang="sv-SE" sz="1600" b="1" dirty="0"/>
              <a:t>åkerbete</a:t>
            </a:r>
            <a:endParaRPr lang="sv-SE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7621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20380AAF-AA9C-97E7-94B0-B27D53CFF3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15</a:t>
            </a:fld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D93F408-085A-E7CE-6EA6-A364D2E40E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200" y="1966365"/>
            <a:ext cx="2556600" cy="4677053"/>
          </a:xfrm>
        </p:spPr>
        <p:txBody>
          <a:bodyPr>
            <a:normAutofit fontScale="62500" lnSpcReduction="20000"/>
          </a:bodyPr>
          <a:lstStyle/>
          <a:p>
            <a:r>
              <a:rPr lang="sv-SE" dirty="0"/>
              <a:t>Belladonna</a:t>
            </a:r>
          </a:p>
          <a:p>
            <a:r>
              <a:rPr lang="sv-SE" dirty="0"/>
              <a:t>Besksöta</a:t>
            </a:r>
          </a:p>
          <a:p>
            <a:r>
              <a:rPr lang="sv-SE" dirty="0"/>
              <a:t>Bolmört</a:t>
            </a:r>
          </a:p>
          <a:p>
            <a:r>
              <a:rPr lang="sv-SE" dirty="0"/>
              <a:t>Fingerborgsblomma</a:t>
            </a:r>
          </a:p>
          <a:p>
            <a:r>
              <a:rPr lang="sv-SE" dirty="0"/>
              <a:t>Fläckig munkhätta</a:t>
            </a:r>
          </a:p>
          <a:p>
            <a:r>
              <a:rPr lang="sv-SE" dirty="0"/>
              <a:t>Hundtunga</a:t>
            </a:r>
          </a:p>
          <a:p>
            <a:r>
              <a:rPr lang="sv-SE" dirty="0"/>
              <a:t>Idegran</a:t>
            </a:r>
          </a:p>
          <a:p>
            <a:r>
              <a:rPr lang="sv-SE" dirty="0"/>
              <a:t>Jordreva</a:t>
            </a:r>
          </a:p>
          <a:p>
            <a:r>
              <a:rPr lang="sv-SE" dirty="0"/>
              <a:t>Kabbleka</a:t>
            </a:r>
          </a:p>
          <a:p>
            <a:r>
              <a:rPr lang="sv-SE" dirty="0"/>
              <a:t>Klätt</a:t>
            </a:r>
          </a:p>
          <a:p>
            <a:r>
              <a:rPr lang="sv-SE" dirty="0"/>
              <a:t>Korsört</a:t>
            </a:r>
          </a:p>
          <a:p>
            <a:r>
              <a:rPr lang="sv-SE" dirty="0" err="1"/>
              <a:t>Kärrfräken</a:t>
            </a:r>
            <a:endParaRPr lang="sv-SE" dirty="0"/>
          </a:p>
          <a:p>
            <a:r>
              <a:rPr lang="sv-SE" dirty="0"/>
              <a:t>Liljekonvalj</a:t>
            </a:r>
          </a:p>
          <a:p>
            <a:r>
              <a:rPr lang="sv-SE" dirty="0"/>
              <a:t>Nattskatta</a:t>
            </a:r>
          </a:p>
          <a:p>
            <a:r>
              <a:rPr lang="sv-SE" dirty="0"/>
              <a:t>Odört</a:t>
            </a:r>
          </a:p>
          <a:p>
            <a:r>
              <a:rPr lang="sv-SE" dirty="0"/>
              <a:t>Revormstörel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73E561A7-E645-E9E4-ADCA-6E1D5E0F2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Mycket giftiga växter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87113D17-F4A9-9500-86E0-BE7C2DEA015B}"/>
              </a:ext>
            </a:extLst>
          </p:cNvPr>
          <p:cNvSpPr txBox="1">
            <a:spLocks/>
          </p:cNvSpPr>
          <p:nvPr/>
        </p:nvSpPr>
        <p:spPr>
          <a:xfrm>
            <a:off x="3539400" y="1966365"/>
            <a:ext cx="2556600" cy="467705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100" dirty="0"/>
              <a:t>Riddarsporre</a:t>
            </a:r>
          </a:p>
          <a:p>
            <a:r>
              <a:rPr lang="sv-SE" sz="2100" dirty="0"/>
              <a:t>Rävtörel</a:t>
            </a:r>
          </a:p>
          <a:p>
            <a:r>
              <a:rPr lang="sv-SE" sz="2100" dirty="0"/>
              <a:t>Röd hundrova</a:t>
            </a:r>
          </a:p>
          <a:p>
            <a:r>
              <a:rPr lang="sv-SE" sz="2100" dirty="0"/>
              <a:t>Skelört</a:t>
            </a:r>
          </a:p>
          <a:p>
            <a:r>
              <a:rPr lang="sv-SE" sz="2100" dirty="0"/>
              <a:t>Spikklubba</a:t>
            </a:r>
          </a:p>
          <a:p>
            <a:r>
              <a:rPr lang="sv-SE" sz="2100" dirty="0"/>
              <a:t>Sprängört</a:t>
            </a:r>
          </a:p>
          <a:p>
            <a:r>
              <a:rPr lang="sv-SE" sz="2100" dirty="0"/>
              <a:t>Stormhatt</a:t>
            </a:r>
          </a:p>
          <a:p>
            <a:r>
              <a:rPr lang="sv-SE" sz="2100" dirty="0"/>
              <a:t>Stånds</a:t>
            </a:r>
          </a:p>
          <a:p>
            <a:r>
              <a:rPr lang="sv-SE" sz="2100" dirty="0"/>
              <a:t>Tibast</a:t>
            </a:r>
          </a:p>
          <a:p>
            <a:r>
              <a:rPr lang="sv-SE" sz="2100" dirty="0"/>
              <a:t>Tidlösa</a:t>
            </a:r>
          </a:p>
          <a:p>
            <a:r>
              <a:rPr lang="sv-SE" sz="2100" dirty="0" err="1"/>
              <a:t>Vattenstångs</a:t>
            </a:r>
            <a:endParaRPr lang="sv-SE" sz="2100" dirty="0"/>
          </a:p>
          <a:p>
            <a:r>
              <a:rPr lang="sv-SE" sz="2100" dirty="0" err="1"/>
              <a:t>Vattenstärka</a:t>
            </a:r>
            <a:endParaRPr lang="sv-SE" sz="2100" dirty="0"/>
          </a:p>
          <a:p>
            <a:r>
              <a:rPr lang="sv-SE" sz="2100" dirty="0"/>
              <a:t>Vildpersilja</a:t>
            </a:r>
          </a:p>
          <a:p>
            <a:r>
              <a:rPr lang="sv-SE" sz="2100" dirty="0"/>
              <a:t>Åkerfräken</a:t>
            </a:r>
          </a:p>
          <a:p>
            <a:r>
              <a:rPr lang="sv-SE" sz="2100" dirty="0"/>
              <a:t>Örnbräken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7" name="Bildobjekt 6" descr="Mycket giftiga växter">
            <a:extLst>
              <a:ext uri="{FF2B5EF4-FFF2-40B4-BE49-F238E27FC236}">
                <a16:creationId xmlns:a16="http://schemas.microsoft.com/office/drawing/2014/main" id="{4FE9EB76-23FB-8606-6944-01207EAEB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475" y="1800389"/>
            <a:ext cx="3133725" cy="4843029"/>
          </a:xfrm>
          <a:prstGeom prst="rect">
            <a:avLst/>
          </a:prstGeom>
        </p:spPr>
      </p:pic>
      <p:sp>
        <p:nvSpPr>
          <p:cNvPr id="9" name="Platshållare för text 19">
            <a:extLst>
              <a:ext uri="{FF2B5EF4-FFF2-40B4-BE49-F238E27FC236}">
                <a16:creationId xmlns:a16="http://schemas.microsoft.com/office/drawing/2014/main" id="{E45A92F6-ADAF-6D98-5CB9-18657C055A10}"/>
              </a:ext>
            </a:extLst>
          </p:cNvPr>
          <p:cNvSpPr txBox="1">
            <a:spLocks/>
          </p:cNvSpPr>
          <p:nvPr/>
        </p:nvSpPr>
        <p:spPr>
          <a:xfrm>
            <a:off x="9457200" y="6458752"/>
            <a:ext cx="872054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9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›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8A618"/>
              </a:buClr>
              <a:buFont typeface="Arial" panose="020B0604020202020204" pitchFamily="34" charset="0"/>
              <a:buChar char="›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BA00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C5034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tx1"/>
                </a:solidFill>
              </a:rPr>
              <a:t>Bilder: SVA </a:t>
            </a:r>
          </a:p>
        </p:txBody>
      </p:sp>
    </p:spTree>
    <p:extLst>
      <p:ext uri="{BB962C8B-B14F-4D97-AF65-F5344CB8AC3E}">
        <p14:creationId xmlns:p14="http://schemas.microsoft.com/office/powerpoint/2010/main" val="100833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6116F-EF3B-D12F-67A0-77E6D07C7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345C79D7-C01C-3B54-0597-628410A7CDD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16</a:t>
            </a:fld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9E00258-9D13-C537-6F70-EA94599F216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200" y="1966365"/>
            <a:ext cx="2556600" cy="4677053"/>
          </a:xfrm>
        </p:spPr>
        <p:txBody>
          <a:bodyPr>
            <a:normAutofit fontScale="62500" lnSpcReduction="20000"/>
          </a:bodyPr>
          <a:lstStyle/>
          <a:p>
            <a:r>
              <a:rPr lang="sv-SE" dirty="0"/>
              <a:t>Alsikeklöver</a:t>
            </a:r>
          </a:p>
          <a:p>
            <a:r>
              <a:rPr lang="sv-SE" dirty="0"/>
              <a:t>Benved</a:t>
            </a:r>
          </a:p>
          <a:p>
            <a:r>
              <a:rPr lang="sv-SE" dirty="0"/>
              <a:t>Bergsyra</a:t>
            </a:r>
          </a:p>
          <a:p>
            <a:r>
              <a:rPr lang="sv-SE" dirty="0"/>
              <a:t>Björnloka</a:t>
            </a:r>
          </a:p>
          <a:p>
            <a:r>
              <a:rPr lang="sv-SE" dirty="0"/>
              <a:t>Bovete</a:t>
            </a:r>
          </a:p>
          <a:p>
            <a:r>
              <a:rPr lang="sv-SE" dirty="0"/>
              <a:t>Brakved</a:t>
            </a:r>
          </a:p>
          <a:p>
            <a:r>
              <a:rPr lang="sv-SE" dirty="0"/>
              <a:t>Dårrepe</a:t>
            </a:r>
          </a:p>
          <a:p>
            <a:r>
              <a:rPr lang="sv-SE" dirty="0"/>
              <a:t>Ek</a:t>
            </a:r>
          </a:p>
          <a:p>
            <a:r>
              <a:rPr lang="sv-SE" dirty="0"/>
              <a:t>Ekorrbär</a:t>
            </a:r>
          </a:p>
          <a:p>
            <a:r>
              <a:rPr lang="sv-SE" dirty="0" err="1"/>
              <a:t>Getruta</a:t>
            </a:r>
            <a:endParaRPr lang="sv-SE" dirty="0"/>
          </a:p>
          <a:p>
            <a:r>
              <a:rPr lang="sv-SE" dirty="0"/>
              <a:t>Harris</a:t>
            </a:r>
          </a:p>
          <a:p>
            <a:r>
              <a:rPr lang="sv-SE" dirty="0"/>
              <a:t>Harsyra</a:t>
            </a:r>
          </a:p>
          <a:p>
            <a:r>
              <a:rPr lang="sv-SE" dirty="0"/>
              <a:t>Hästhov</a:t>
            </a:r>
          </a:p>
          <a:p>
            <a:r>
              <a:rPr lang="sv-SE" dirty="0"/>
              <a:t>Höskallra</a:t>
            </a:r>
          </a:p>
          <a:p>
            <a:r>
              <a:rPr lang="sv-SE" dirty="0"/>
              <a:t>Johannesört</a:t>
            </a:r>
          </a:p>
          <a:p>
            <a:r>
              <a:rPr lang="sv-SE" dirty="0"/>
              <a:t>Jätteloka</a:t>
            </a:r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2C8CF4ED-080F-FAE3-0832-CE4593182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Måttligt giftiga växter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7ADBD63C-49D9-E1CA-7FD6-E97B307D7015}"/>
              </a:ext>
            </a:extLst>
          </p:cNvPr>
          <p:cNvSpPr txBox="1">
            <a:spLocks/>
          </p:cNvSpPr>
          <p:nvPr/>
        </p:nvSpPr>
        <p:spPr>
          <a:xfrm>
            <a:off x="2951901" y="1977468"/>
            <a:ext cx="2556600" cy="467705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Kärrspira</a:t>
            </a:r>
          </a:p>
          <a:p>
            <a:r>
              <a:rPr lang="sv-SE" dirty="0"/>
              <a:t>Lupin</a:t>
            </a:r>
          </a:p>
          <a:p>
            <a:r>
              <a:rPr lang="sv-SE" dirty="0"/>
              <a:t>Löktrav</a:t>
            </a:r>
          </a:p>
          <a:p>
            <a:r>
              <a:rPr lang="sv-SE" dirty="0"/>
              <a:t>Malört</a:t>
            </a:r>
          </a:p>
          <a:p>
            <a:r>
              <a:rPr lang="sv-SE" dirty="0"/>
              <a:t>Mistel</a:t>
            </a:r>
          </a:p>
          <a:p>
            <a:r>
              <a:rPr lang="sv-SE" dirty="0"/>
              <a:t>Myrlilja</a:t>
            </a:r>
          </a:p>
          <a:p>
            <a:r>
              <a:rPr lang="sv-SE" dirty="0"/>
              <a:t>Ormbär</a:t>
            </a:r>
          </a:p>
          <a:p>
            <a:r>
              <a:rPr lang="sv-SE" dirty="0"/>
              <a:t>Penningört</a:t>
            </a:r>
          </a:p>
          <a:p>
            <a:r>
              <a:rPr lang="sv-SE" dirty="0"/>
              <a:t>Renfana</a:t>
            </a:r>
          </a:p>
          <a:p>
            <a:r>
              <a:rPr lang="sv-SE" dirty="0"/>
              <a:t>Revsmörblomma</a:t>
            </a:r>
          </a:p>
          <a:p>
            <a:r>
              <a:rPr lang="sv-SE" dirty="0"/>
              <a:t>Rhododendron</a:t>
            </a:r>
          </a:p>
          <a:p>
            <a:r>
              <a:rPr lang="sv-SE" dirty="0"/>
              <a:t>Rödmire</a:t>
            </a:r>
          </a:p>
          <a:p>
            <a:r>
              <a:rPr lang="sv-SE" dirty="0"/>
              <a:t>Sandtrav</a:t>
            </a:r>
          </a:p>
          <a:p>
            <a:r>
              <a:rPr lang="sv-SE" dirty="0"/>
              <a:t>Sippor</a:t>
            </a:r>
          </a:p>
          <a:p>
            <a:r>
              <a:rPr lang="sv-SE" dirty="0"/>
              <a:t>Skogsbingel</a:t>
            </a:r>
          </a:p>
          <a:p>
            <a:r>
              <a:rPr lang="sv-SE" dirty="0"/>
              <a:t>Smörblomma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9" name="Platshållare för text 19">
            <a:extLst>
              <a:ext uri="{FF2B5EF4-FFF2-40B4-BE49-F238E27FC236}">
                <a16:creationId xmlns:a16="http://schemas.microsoft.com/office/drawing/2014/main" id="{1FAF0738-5FD7-D769-85CA-2602CBB2CB6A}"/>
              </a:ext>
            </a:extLst>
          </p:cNvPr>
          <p:cNvSpPr txBox="1">
            <a:spLocks/>
          </p:cNvSpPr>
          <p:nvPr/>
        </p:nvSpPr>
        <p:spPr>
          <a:xfrm>
            <a:off x="9953601" y="6458752"/>
            <a:ext cx="872054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9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›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8A618"/>
              </a:buClr>
              <a:buFont typeface="Arial" panose="020B0604020202020204" pitchFamily="34" charset="0"/>
              <a:buChar char="›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BA00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C5034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tx1"/>
                </a:solidFill>
              </a:rPr>
              <a:t>Bilder: SVA 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D8765B95-EB58-DC0B-9504-B3C89B7A2B08}"/>
              </a:ext>
            </a:extLst>
          </p:cNvPr>
          <p:cNvSpPr txBox="1">
            <a:spLocks/>
          </p:cNvSpPr>
          <p:nvPr/>
        </p:nvSpPr>
        <p:spPr>
          <a:xfrm>
            <a:off x="4969795" y="1977467"/>
            <a:ext cx="2556600" cy="467705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Sommargyllen</a:t>
            </a:r>
          </a:p>
          <a:p>
            <a:r>
              <a:rPr lang="sv-SE" dirty="0"/>
              <a:t>Styvmorsviol</a:t>
            </a:r>
          </a:p>
          <a:p>
            <a:r>
              <a:rPr lang="sv-SE" dirty="0"/>
              <a:t>Svinmålla</a:t>
            </a:r>
          </a:p>
          <a:p>
            <a:r>
              <a:rPr lang="sv-SE" dirty="0"/>
              <a:t>Svärdslilja</a:t>
            </a:r>
          </a:p>
          <a:p>
            <a:r>
              <a:rPr lang="sv-SE" dirty="0"/>
              <a:t>Sötväpplingar</a:t>
            </a:r>
          </a:p>
          <a:p>
            <a:r>
              <a:rPr lang="sv-SE" dirty="0"/>
              <a:t>Trolldruva</a:t>
            </a:r>
          </a:p>
          <a:p>
            <a:r>
              <a:rPr lang="sv-SE" dirty="0"/>
              <a:t>Tysklönn</a:t>
            </a:r>
          </a:p>
          <a:p>
            <a:r>
              <a:rPr lang="sv-SE" dirty="0"/>
              <a:t>Tåg</a:t>
            </a:r>
          </a:p>
          <a:p>
            <a:r>
              <a:rPr lang="sv-SE" dirty="0"/>
              <a:t>Vallört</a:t>
            </a:r>
          </a:p>
          <a:p>
            <a:r>
              <a:rPr lang="sv-SE" dirty="0"/>
              <a:t>Vattenmärke</a:t>
            </a:r>
          </a:p>
          <a:p>
            <a:r>
              <a:rPr lang="sv-SE" dirty="0"/>
              <a:t>Vägtorn</a:t>
            </a:r>
          </a:p>
          <a:p>
            <a:r>
              <a:rPr lang="sv-SE" dirty="0"/>
              <a:t>Åkerkulla</a:t>
            </a:r>
          </a:p>
          <a:p>
            <a:r>
              <a:rPr lang="sv-SE" dirty="0"/>
              <a:t>Åkersenap</a:t>
            </a:r>
          </a:p>
          <a:p>
            <a:r>
              <a:rPr lang="sv-SE" dirty="0"/>
              <a:t>Åkervinda</a:t>
            </a:r>
          </a:p>
          <a:p>
            <a:r>
              <a:rPr lang="sv-SE" dirty="0"/>
              <a:t>Ängsbräsma</a:t>
            </a:r>
          </a:p>
          <a:p>
            <a:r>
              <a:rPr lang="sv-SE" dirty="0"/>
              <a:t>Ängssyra</a:t>
            </a:r>
          </a:p>
          <a:p>
            <a:endParaRPr lang="sv-SE" dirty="0"/>
          </a:p>
        </p:txBody>
      </p:sp>
      <p:pic>
        <p:nvPicPr>
          <p:cNvPr id="11" name="Bildobjekt 10" descr="Måttligt giftiga växter">
            <a:extLst>
              <a:ext uri="{FF2B5EF4-FFF2-40B4-BE49-F238E27FC236}">
                <a16:creationId xmlns:a16="http://schemas.microsoft.com/office/drawing/2014/main" id="{284ADF5A-091B-3131-1267-E02EE4DA1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6772" y="1807851"/>
            <a:ext cx="3568883" cy="447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75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0CBF7-0886-9041-38E3-7C51C72F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0B21ED8-7B65-F56B-F3B6-D98F89D216E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17</a:t>
            </a:fld>
            <a:endParaRPr lang="sv-SE"/>
          </a:p>
        </p:txBody>
      </p:sp>
      <p:graphicFrame>
        <p:nvGraphicFramePr>
          <p:cNvPr id="2" name="Platshållare för innehåll 1">
            <a:extLst>
              <a:ext uri="{FF2B5EF4-FFF2-40B4-BE49-F238E27FC236}">
                <a16:creationId xmlns:a16="http://schemas.microsoft.com/office/drawing/2014/main" id="{6858837C-B0DF-24FC-DFA3-63C01C8A6DE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2493430"/>
              </p:ext>
            </p:extLst>
          </p:nvPr>
        </p:nvGraphicFramePr>
        <p:xfrm>
          <a:off x="1177925" y="1966913"/>
          <a:ext cx="8278812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637">
                  <a:extLst>
                    <a:ext uri="{9D8B030D-6E8A-4147-A177-3AD203B41FA5}">
                      <a16:colId xmlns:a16="http://schemas.microsoft.com/office/drawing/2014/main" val="3878719477"/>
                    </a:ext>
                  </a:extLst>
                </a:gridCol>
                <a:gridCol w="1060315">
                  <a:extLst>
                    <a:ext uri="{9D8B030D-6E8A-4147-A177-3AD203B41FA5}">
                      <a16:colId xmlns:a16="http://schemas.microsoft.com/office/drawing/2014/main" val="4221231403"/>
                    </a:ext>
                  </a:extLst>
                </a:gridCol>
                <a:gridCol w="1731523">
                  <a:extLst>
                    <a:ext uri="{9D8B030D-6E8A-4147-A177-3AD203B41FA5}">
                      <a16:colId xmlns:a16="http://schemas.microsoft.com/office/drawing/2014/main" val="3171731585"/>
                    </a:ext>
                  </a:extLst>
                </a:gridCol>
                <a:gridCol w="992221">
                  <a:extLst>
                    <a:ext uri="{9D8B030D-6E8A-4147-A177-3AD203B41FA5}">
                      <a16:colId xmlns:a16="http://schemas.microsoft.com/office/drawing/2014/main" val="3166806079"/>
                    </a:ext>
                  </a:extLst>
                </a:gridCol>
                <a:gridCol w="1605064">
                  <a:extLst>
                    <a:ext uri="{9D8B030D-6E8A-4147-A177-3AD203B41FA5}">
                      <a16:colId xmlns:a16="http://schemas.microsoft.com/office/drawing/2014/main" val="3231259454"/>
                    </a:ext>
                  </a:extLst>
                </a:gridCol>
                <a:gridCol w="1373052">
                  <a:extLst>
                    <a:ext uri="{9D8B030D-6E8A-4147-A177-3AD203B41FA5}">
                      <a16:colId xmlns:a16="http://schemas.microsoft.com/office/drawing/2014/main" val="1642142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Energifoder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Energi</a:t>
                      </a:r>
                    </a:p>
                    <a:p>
                      <a:pPr algn="r"/>
                      <a:r>
                        <a:rPr lang="sv-SE" dirty="0"/>
                        <a:t>MJ/kg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Smältbart råprotein g/kg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Fosfor g/kg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Anti-</a:t>
                      </a:r>
                      <a:r>
                        <a:rPr lang="sv-SE" dirty="0" err="1"/>
                        <a:t>nutrienter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Åtgärd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90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Havre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9,7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3,3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endParaRPr lang="sv-SE" sz="1600" dirty="0"/>
                    </a:p>
                    <a:p>
                      <a:pPr algn="l"/>
                      <a:r>
                        <a:rPr lang="sv-SE" sz="1600" dirty="0" err="1"/>
                        <a:t>Fytat</a:t>
                      </a:r>
                      <a:endParaRPr lang="sv-SE" sz="1600" dirty="0"/>
                    </a:p>
                    <a:p>
                      <a:pPr algn="l"/>
                      <a:r>
                        <a:rPr lang="sv-SE" sz="1600" dirty="0" err="1"/>
                        <a:t>Lektiner</a:t>
                      </a:r>
                      <a:endParaRPr lang="sv-SE" sz="16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sv-SE" sz="1600" dirty="0"/>
                    </a:p>
                    <a:p>
                      <a:endParaRPr lang="sv-SE" sz="1600" dirty="0"/>
                    </a:p>
                    <a:p>
                      <a:r>
                        <a:rPr lang="sv-SE" sz="1600" dirty="0"/>
                        <a:t>Låg mängd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48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Korn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3,5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86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Vetekli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10,4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62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Majs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 err="1"/>
                        <a:t>Lektiner</a:t>
                      </a:r>
                      <a:endParaRPr lang="sv-SE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90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Betfor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11,3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53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Linfrö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15,6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Glykosider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Kokning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36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Rapsfrö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16,5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 err="1"/>
                        <a:t>Glukosinolater</a:t>
                      </a:r>
                      <a:endParaRPr lang="sv-SE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Tanniner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Blötläggning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815889"/>
                  </a:ext>
                </a:extLst>
              </a:tr>
            </a:tbl>
          </a:graphicData>
        </a:graphic>
      </p:graphicFrame>
      <p:sp>
        <p:nvSpPr>
          <p:cNvPr id="3" name="Rubrik 2">
            <a:extLst>
              <a:ext uri="{FF2B5EF4-FFF2-40B4-BE49-F238E27FC236}">
                <a16:creationId xmlns:a16="http://schemas.microsoft.com/office/drawing/2014/main" id="{1C51AF7C-7BAA-1F45-8C0A-15EEA6589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Energirika kraftfoder</a:t>
            </a:r>
          </a:p>
        </p:txBody>
      </p:sp>
      <p:pic>
        <p:nvPicPr>
          <p:cNvPr id="6" name="Platshållare för bild 4" descr="Handflata med havre">
            <a:extLst>
              <a:ext uri="{FF2B5EF4-FFF2-40B4-BE49-F238E27FC236}">
                <a16:creationId xmlns:a16="http://schemas.microsoft.com/office/drawing/2014/main" id="{D0D3A597-4661-764C-99F5-262B6D2D46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6" b="28262"/>
          <a:stretch/>
        </p:blipFill>
        <p:spPr>
          <a:xfrm>
            <a:off x="9599713" y="3530992"/>
            <a:ext cx="2592287" cy="1880161"/>
          </a:xfrm>
          <a:prstGeom prst="rect">
            <a:avLst/>
          </a:prstGeom>
        </p:spPr>
      </p:pic>
      <p:sp>
        <p:nvSpPr>
          <p:cNvPr id="8" name="Platshållare för text 19">
            <a:extLst>
              <a:ext uri="{FF2B5EF4-FFF2-40B4-BE49-F238E27FC236}">
                <a16:creationId xmlns:a16="http://schemas.microsoft.com/office/drawing/2014/main" id="{EC3D8AA6-063C-BF34-2417-2432A8FB188F}"/>
              </a:ext>
            </a:extLst>
          </p:cNvPr>
          <p:cNvSpPr txBox="1">
            <a:spLocks/>
          </p:cNvSpPr>
          <p:nvPr/>
        </p:nvSpPr>
        <p:spPr>
          <a:xfrm>
            <a:off x="10484572" y="3244334"/>
            <a:ext cx="1554220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9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›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8A618"/>
              </a:buClr>
              <a:buFont typeface="Arial" panose="020B0604020202020204" pitchFamily="34" charset="0"/>
              <a:buChar char="›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BA00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C5034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tx1"/>
                </a:solidFill>
              </a:rPr>
              <a:t>Bild: Janne Andersson </a:t>
            </a:r>
          </a:p>
        </p:txBody>
      </p:sp>
    </p:spTree>
    <p:extLst>
      <p:ext uri="{BB962C8B-B14F-4D97-AF65-F5344CB8AC3E}">
        <p14:creationId xmlns:p14="http://schemas.microsoft.com/office/powerpoint/2010/main" val="643686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1B73A278-C036-6553-35ED-4230498320D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18</a:t>
            </a:fld>
            <a:endParaRPr lang="sv-SE"/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BB9DD5FB-4517-26BF-3FF9-BFA47C002BB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78552896"/>
              </p:ext>
            </p:extLst>
          </p:nvPr>
        </p:nvGraphicFramePr>
        <p:xfrm>
          <a:off x="1177923" y="1966913"/>
          <a:ext cx="10519785" cy="428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5464">
                  <a:extLst>
                    <a:ext uri="{9D8B030D-6E8A-4147-A177-3AD203B41FA5}">
                      <a16:colId xmlns:a16="http://schemas.microsoft.com/office/drawing/2014/main" val="855174284"/>
                    </a:ext>
                  </a:extLst>
                </a:gridCol>
                <a:gridCol w="879252">
                  <a:extLst>
                    <a:ext uri="{9D8B030D-6E8A-4147-A177-3AD203B41FA5}">
                      <a16:colId xmlns:a16="http://schemas.microsoft.com/office/drawing/2014/main" val="2578647540"/>
                    </a:ext>
                  </a:extLst>
                </a:gridCol>
                <a:gridCol w="1677651">
                  <a:extLst>
                    <a:ext uri="{9D8B030D-6E8A-4147-A177-3AD203B41FA5}">
                      <a16:colId xmlns:a16="http://schemas.microsoft.com/office/drawing/2014/main" val="2395676757"/>
                    </a:ext>
                  </a:extLst>
                </a:gridCol>
                <a:gridCol w="964595">
                  <a:extLst>
                    <a:ext uri="{9D8B030D-6E8A-4147-A177-3AD203B41FA5}">
                      <a16:colId xmlns:a16="http://schemas.microsoft.com/office/drawing/2014/main" val="4110044445"/>
                    </a:ext>
                  </a:extLst>
                </a:gridCol>
                <a:gridCol w="2636196">
                  <a:extLst>
                    <a:ext uri="{9D8B030D-6E8A-4147-A177-3AD203B41FA5}">
                      <a16:colId xmlns:a16="http://schemas.microsoft.com/office/drawing/2014/main" val="1594732339"/>
                    </a:ext>
                  </a:extLst>
                </a:gridCol>
                <a:gridCol w="2806627">
                  <a:extLst>
                    <a:ext uri="{9D8B030D-6E8A-4147-A177-3AD203B41FA5}">
                      <a16:colId xmlns:a16="http://schemas.microsoft.com/office/drawing/2014/main" val="1692612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600" dirty="0"/>
                        <a:t>Proteinfoder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Energi</a:t>
                      </a:r>
                    </a:p>
                    <a:p>
                      <a:r>
                        <a:rPr lang="sv-SE" sz="1600" dirty="0"/>
                        <a:t>MJ/kg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Smältbart råprotein</a:t>
                      </a:r>
                      <a:r>
                        <a:rPr lang="sv-SE" sz="1600" baseline="0" dirty="0"/>
                        <a:t> </a:t>
                      </a:r>
                      <a:r>
                        <a:rPr lang="sv-SE" sz="1600" dirty="0"/>
                        <a:t>g/kg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Fosfor g/kg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err="1"/>
                        <a:t>Antinutrienter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Åtgärd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04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dirty="0"/>
                        <a:t>Lusern*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err="1"/>
                        <a:t>Fytoöstrogener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Begränsa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24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dirty="0"/>
                        <a:t>Ärtor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11,1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 err="1"/>
                        <a:t>Trypsininhibitorer</a:t>
                      </a:r>
                      <a:r>
                        <a:rPr lang="sv-SE" sz="1600" dirty="0"/>
                        <a:t>, </a:t>
                      </a:r>
                      <a:r>
                        <a:rPr lang="sv-SE" sz="1600" dirty="0" err="1"/>
                        <a:t>Lektiner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dirty="0"/>
                        <a:t>Upphettning, blötläggning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26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Åkerböna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11,1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 err="1"/>
                        <a:t>Trypsininhibitorer</a:t>
                      </a:r>
                      <a:r>
                        <a:rPr lang="sv-SE" sz="1600" dirty="0"/>
                        <a:t>, Tanniner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Begränsa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71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 err="1"/>
                        <a:t>Rapfröexpeller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12,1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10,3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 err="1"/>
                        <a:t>Glukosinolater</a:t>
                      </a:r>
                      <a:r>
                        <a:rPr lang="sv-SE" sz="1600" dirty="0"/>
                        <a:t>, tanniner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Blötläggning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46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dirty="0" err="1"/>
                        <a:t>Linfröexpeller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12,9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Glykosider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Blötläggning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75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Drav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9,3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83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Vetedrank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5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Bryggerijäst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12,2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14,0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45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Potatisprotein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13,1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7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Sojamjöl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11,7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 err="1"/>
                        <a:t>Lektiner</a:t>
                      </a:r>
                      <a:r>
                        <a:rPr lang="sv-SE" sz="1600" dirty="0"/>
                        <a:t>, </a:t>
                      </a:r>
                      <a:r>
                        <a:rPr lang="sv-SE" sz="1600" dirty="0" err="1"/>
                        <a:t>proteasinhibitorer</a:t>
                      </a:r>
                      <a:endParaRPr lang="sv-S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Upphettning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037729"/>
                  </a:ext>
                </a:extLst>
              </a:tr>
            </a:tbl>
          </a:graphicData>
        </a:graphic>
      </p:graphicFrame>
      <p:sp>
        <p:nvSpPr>
          <p:cNvPr id="4" name="Rubrik 3">
            <a:extLst>
              <a:ext uri="{FF2B5EF4-FFF2-40B4-BE49-F238E27FC236}">
                <a16:creationId xmlns:a16="http://schemas.microsoft.com/office/drawing/2014/main" id="{3701146E-4E29-3ACF-C3F6-98FE10CD7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Proteinrika kraftfoder</a:t>
            </a:r>
          </a:p>
        </p:txBody>
      </p:sp>
      <p:sp>
        <p:nvSpPr>
          <p:cNvPr id="6" name="Platshållare för innehåll 4">
            <a:extLst>
              <a:ext uri="{FF2B5EF4-FFF2-40B4-BE49-F238E27FC236}">
                <a16:creationId xmlns:a16="http://schemas.microsoft.com/office/drawing/2014/main" id="{AEFF707B-87D1-4A3C-497A-9DB7DF688F9E}"/>
              </a:ext>
            </a:extLst>
          </p:cNvPr>
          <p:cNvSpPr txBox="1">
            <a:spLocks/>
          </p:cNvSpPr>
          <p:nvPr/>
        </p:nvSpPr>
        <p:spPr>
          <a:xfrm>
            <a:off x="1177200" y="6254433"/>
            <a:ext cx="8700225" cy="38104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 dirty="0"/>
              <a:t>*Lusern räknas som ett proteinrikt grovfoder</a:t>
            </a:r>
          </a:p>
        </p:txBody>
      </p:sp>
    </p:spTree>
    <p:extLst>
      <p:ext uri="{BB962C8B-B14F-4D97-AF65-F5344CB8AC3E}">
        <p14:creationId xmlns:p14="http://schemas.microsoft.com/office/powerpoint/2010/main" val="2700202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0A6BB-811A-80E7-7E61-9BE9AC2E7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E188B25-BCCA-5A66-0AFC-1C2EB4EA73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19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613B7986-8364-AFE7-AD89-7EE902FFF8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/>
          <a:lstStyle/>
          <a:p>
            <a:r>
              <a:rPr lang="sv-SE" dirty="0"/>
              <a:t>Totalt dagligt mineralbehov </a:t>
            </a:r>
          </a:p>
          <a:p>
            <a:r>
              <a:rPr lang="sv-SE" dirty="0"/>
              <a:t>(minimum, g per 100 kg </a:t>
            </a:r>
            <a:br>
              <a:rPr lang="sv-SE" dirty="0"/>
            </a:br>
            <a:r>
              <a:rPr lang="sv-SE" dirty="0"/>
              <a:t>kroppsvikt och dag) </a:t>
            </a:r>
          </a:p>
          <a:p>
            <a:r>
              <a:rPr lang="sv-SE" dirty="0"/>
              <a:t>Källa: Utfodrings-</a:t>
            </a:r>
            <a:br>
              <a:rPr lang="sv-SE" dirty="0"/>
            </a:br>
            <a:r>
              <a:rPr lang="sv-SE" dirty="0"/>
              <a:t>rekommendationer för häst, </a:t>
            </a:r>
            <a:br>
              <a:rPr lang="sv-SE" dirty="0"/>
            </a:br>
            <a:r>
              <a:rPr lang="sv-SE" dirty="0"/>
              <a:t>SLU, juli 2011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1B1A0839-4361-018B-597F-F79464EC7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Makromineraler</a:t>
            </a:r>
          </a:p>
        </p:txBody>
      </p:sp>
      <p:pic>
        <p:nvPicPr>
          <p:cNvPr id="2" name="Platshållare för bild 4" descr="SLUs utfodringsrekommendationer för häst">
            <a:extLst>
              <a:ext uri="{FF2B5EF4-FFF2-40B4-BE49-F238E27FC236}">
                <a16:creationId xmlns:a16="http://schemas.microsoft.com/office/drawing/2014/main" id="{2E8740FF-8B1D-374D-D458-776F8F9644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4" b="-368"/>
          <a:stretch/>
        </p:blipFill>
        <p:spPr>
          <a:xfrm>
            <a:off x="5999280" y="996524"/>
            <a:ext cx="5015520" cy="5498305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0E91AFE9-BD93-17A1-6000-F65805E41F8F}"/>
              </a:ext>
            </a:extLst>
          </p:cNvPr>
          <p:cNvSpPr txBox="1"/>
          <p:nvPr/>
        </p:nvSpPr>
        <p:spPr>
          <a:xfrm>
            <a:off x="4135847" y="5330927"/>
            <a:ext cx="1764196" cy="3077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+mj-lt"/>
              </a:rPr>
              <a:t>Ca/P-kvot: 1,2-1,8</a:t>
            </a:r>
          </a:p>
        </p:txBody>
      </p:sp>
    </p:spTree>
    <p:extLst>
      <p:ext uri="{BB962C8B-B14F-4D97-AF65-F5344CB8AC3E}">
        <p14:creationId xmlns:p14="http://schemas.microsoft.com/office/powerpoint/2010/main" val="232454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BB0DB-37C8-9892-8BBA-B5EB2AEE6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89DF7EE-6EDB-0A0C-0F0A-09771A775CB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20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EC0FE280-F448-99F0-0051-A70E22BA19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629624"/>
            <a:ext cx="10262529" cy="3810491"/>
          </a:xfrm>
        </p:spPr>
        <p:txBody>
          <a:bodyPr>
            <a:normAutofit/>
          </a:bodyPr>
          <a:lstStyle/>
          <a:p>
            <a:r>
              <a:rPr lang="sv-SE" sz="2000" dirty="0"/>
              <a:t>Rekommenderad daglig tillförsel och högsta tolererade intaget i totalfoderstaten av mikromineraler (mg per 100 kg kroppsvikt) </a:t>
            </a:r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r>
              <a:rPr lang="sv-SE" sz="2000" dirty="0"/>
              <a:t>Rekommenderad daglig tillförsel och högsta tolererade intaget i totalfoderstaten av vitaminer (per 100 kg kroppsvikt) </a:t>
            </a:r>
            <a:r>
              <a:rPr lang="sv-SE" sz="2200" dirty="0"/>
              <a:t>				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29D7A31-22DF-3EE7-2117-932FE2D91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Mikromineraler</a:t>
            </a:r>
          </a:p>
        </p:txBody>
      </p:sp>
      <p:pic>
        <p:nvPicPr>
          <p:cNvPr id="6" name="Platshållare för bild 6" descr="SLUs rekommenderade mineralbehov för häst">
            <a:extLst>
              <a:ext uri="{FF2B5EF4-FFF2-40B4-BE49-F238E27FC236}">
                <a16:creationId xmlns:a16="http://schemas.microsoft.com/office/drawing/2014/main" id="{9DD72F83-EC76-B44B-508F-E03CFDE48B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9" b="7372"/>
          <a:stretch/>
        </p:blipFill>
        <p:spPr>
          <a:xfrm>
            <a:off x="1629239" y="2243420"/>
            <a:ext cx="6408712" cy="1862329"/>
          </a:xfrm>
          <a:prstGeom prst="rect">
            <a:avLst/>
          </a:prstGeom>
        </p:spPr>
      </p:pic>
      <p:pic>
        <p:nvPicPr>
          <p:cNvPr id="9" name="Bildobjekt 8" descr="SLUs utfodringsrekommendationer för häst">
            <a:extLst>
              <a:ext uri="{FF2B5EF4-FFF2-40B4-BE49-F238E27FC236}">
                <a16:creationId xmlns:a16="http://schemas.microsoft.com/office/drawing/2014/main" id="{8EAAA807-6F10-9CDC-8BD5-63574CFEE9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960" b="5487"/>
          <a:stretch/>
        </p:blipFill>
        <p:spPr>
          <a:xfrm>
            <a:off x="1629239" y="5011497"/>
            <a:ext cx="6239746" cy="1763363"/>
          </a:xfrm>
          <a:prstGeom prst="rect">
            <a:avLst/>
          </a:prstGeom>
        </p:spPr>
      </p:pic>
      <p:sp>
        <p:nvSpPr>
          <p:cNvPr id="10" name="Platshållare för innehåll 4">
            <a:extLst>
              <a:ext uri="{FF2B5EF4-FFF2-40B4-BE49-F238E27FC236}">
                <a16:creationId xmlns:a16="http://schemas.microsoft.com/office/drawing/2014/main" id="{C5E8B0CC-CA81-A3A1-E5F1-0B0307695EBA}"/>
              </a:ext>
            </a:extLst>
          </p:cNvPr>
          <p:cNvSpPr txBox="1">
            <a:spLocks/>
          </p:cNvSpPr>
          <p:nvPr/>
        </p:nvSpPr>
        <p:spPr>
          <a:xfrm>
            <a:off x="7868985" y="5944779"/>
            <a:ext cx="4670009" cy="698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 dirty="0"/>
              <a:t>Källa: Utfodringsrekommendationer </a:t>
            </a:r>
            <a:br>
              <a:rPr lang="sv-SE" sz="2000" dirty="0"/>
            </a:br>
            <a:r>
              <a:rPr lang="sv-SE" sz="2000" dirty="0"/>
              <a:t>för häst, SLU, juli 2011</a:t>
            </a:r>
            <a:r>
              <a:rPr lang="sv-SE" sz="2200" dirty="0"/>
              <a:t>	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93678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75B29-338B-BB05-56D8-C4E7FA400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984C19D-E0B9-2921-0EAD-A73589B3B4D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21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8C1F94C9-2D0A-F69B-56D1-DF851FD9B3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/>
          <a:lstStyle/>
          <a:p>
            <a:r>
              <a:rPr lang="sv-SE" dirty="0"/>
              <a:t>Har inga prestationshöjande egenskaper!</a:t>
            </a:r>
          </a:p>
          <a:p>
            <a:r>
              <a:rPr lang="sv-SE" dirty="0"/>
              <a:t>Om protein fattas</a:t>
            </a:r>
          </a:p>
          <a:p>
            <a:pPr lvl="1"/>
            <a:r>
              <a:rPr lang="sv-SE" dirty="0"/>
              <a:t>proteinrikt grovfoder eller lusern i första hand</a:t>
            </a:r>
          </a:p>
          <a:p>
            <a:r>
              <a:rPr lang="sv-SE" dirty="0"/>
              <a:t>Kraftfoder enbart vid behov </a:t>
            </a:r>
          </a:p>
          <a:p>
            <a:pPr lvl="1"/>
            <a:r>
              <a:rPr lang="sv-SE" dirty="0"/>
              <a:t>Tappar hull trots fri tillgång på grovfoder</a:t>
            </a:r>
          </a:p>
          <a:p>
            <a:pPr lvl="1"/>
            <a:r>
              <a:rPr lang="sv-SE" dirty="0"/>
              <a:t>Protein- eller energihalten är för låg i grovfodret</a:t>
            </a:r>
          </a:p>
          <a:p>
            <a:pPr lvl="1"/>
            <a:r>
              <a:rPr lang="sv-SE" dirty="0"/>
              <a:t>Har svårt att äta tillräckligt mycket foder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9CF53FA1-6DE3-3FE3-4E59-10E97174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Kraftfoder eller inte</a:t>
            </a:r>
          </a:p>
        </p:txBody>
      </p:sp>
      <p:pic>
        <p:nvPicPr>
          <p:cNvPr id="2" name="Platshållare för bild 5" descr="Bild på en häst som äter mineralfoder">
            <a:extLst>
              <a:ext uri="{FF2B5EF4-FFF2-40B4-BE49-F238E27FC236}">
                <a16:creationId xmlns:a16="http://schemas.microsoft.com/office/drawing/2014/main" id="{CC0D4843-0D49-46CB-A536-2C7DD16A6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420" y="1081144"/>
            <a:ext cx="3555277" cy="2666458"/>
          </a:xfrm>
          <a:prstGeom prst="rect">
            <a:avLst/>
          </a:prstGeom>
        </p:spPr>
      </p:pic>
      <p:pic>
        <p:nvPicPr>
          <p:cNvPr id="7" name="Bildobjekt 6" descr="Bild på ett sto med föl. Stoet äter mineralfoder.">
            <a:extLst>
              <a:ext uri="{FF2B5EF4-FFF2-40B4-BE49-F238E27FC236}">
                <a16:creationId xmlns:a16="http://schemas.microsoft.com/office/drawing/2014/main" id="{0663A119-18B0-B585-08C9-F49AF1D7AD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" t="25850" r="3800" b="18500"/>
          <a:stretch/>
        </p:blipFill>
        <p:spPr>
          <a:xfrm>
            <a:off x="7774960" y="3840163"/>
            <a:ext cx="3543737" cy="2803255"/>
          </a:xfrm>
          <a:prstGeom prst="rect">
            <a:avLst/>
          </a:prstGeom>
        </p:spPr>
      </p:pic>
      <p:sp>
        <p:nvSpPr>
          <p:cNvPr id="9" name="Platshållare för text 19">
            <a:extLst>
              <a:ext uri="{FF2B5EF4-FFF2-40B4-BE49-F238E27FC236}">
                <a16:creationId xmlns:a16="http://schemas.microsoft.com/office/drawing/2014/main" id="{37A39B46-AFA6-C269-CDBE-0ADA429F4FB5}"/>
              </a:ext>
            </a:extLst>
          </p:cNvPr>
          <p:cNvSpPr txBox="1">
            <a:spLocks/>
          </p:cNvSpPr>
          <p:nvPr/>
        </p:nvSpPr>
        <p:spPr>
          <a:xfrm>
            <a:off x="6096000" y="6458752"/>
            <a:ext cx="1554220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9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A71930"/>
              </a:buClr>
              <a:buFont typeface="Arial" panose="020B0604020202020204" pitchFamily="34" charset="0"/>
              <a:buChar char="›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8A618"/>
              </a:buClr>
              <a:buFont typeface="Arial" panose="020B0604020202020204" pitchFamily="34" charset="0"/>
              <a:buChar char="›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BA00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C5034"/>
              </a:buClr>
              <a:buFont typeface="Arial" panose="020B0604020202020204" pitchFamily="34" charset="0"/>
              <a:buChar char="›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tx1"/>
                </a:solidFill>
              </a:rPr>
              <a:t>Bilder: Caroline Sandberg </a:t>
            </a:r>
          </a:p>
        </p:txBody>
      </p:sp>
    </p:spTree>
    <p:extLst>
      <p:ext uri="{BB962C8B-B14F-4D97-AF65-F5344CB8AC3E}">
        <p14:creationId xmlns:p14="http://schemas.microsoft.com/office/powerpoint/2010/main" val="1413153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7BEF1-291B-3D24-E4A3-DB402247B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A09D108-4BC4-452C-AF02-DB699EE4B70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22</a:t>
            </a:fld>
            <a:endParaRPr lang="sv-SE"/>
          </a:p>
        </p:txBody>
      </p:sp>
      <p:graphicFrame>
        <p:nvGraphicFramePr>
          <p:cNvPr id="2" name="Platshållare för innehåll 1">
            <a:extLst>
              <a:ext uri="{FF2B5EF4-FFF2-40B4-BE49-F238E27FC236}">
                <a16:creationId xmlns:a16="http://schemas.microsoft.com/office/drawing/2014/main" id="{A7CC91F4-DB97-C4F0-993B-00A24455E50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37426668"/>
              </p:ext>
            </p:extLst>
          </p:nvPr>
        </p:nvGraphicFramePr>
        <p:xfrm>
          <a:off x="1177925" y="1966913"/>
          <a:ext cx="8278810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484">
                  <a:extLst>
                    <a:ext uri="{9D8B030D-6E8A-4147-A177-3AD203B41FA5}">
                      <a16:colId xmlns:a16="http://schemas.microsoft.com/office/drawing/2014/main" val="136098385"/>
                    </a:ext>
                  </a:extLst>
                </a:gridCol>
                <a:gridCol w="1468876">
                  <a:extLst>
                    <a:ext uri="{9D8B030D-6E8A-4147-A177-3AD203B41FA5}">
                      <a16:colId xmlns:a16="http://schemas.microsoft.com/office/drawing/2014/main" val="3980584703"/>
                    </a:ext>
                  </a:extLst>
                </a:gridCol>
                <a:gridCol w="1605064">
                  <a:extLst>
                    <a:ext uri="{9D8B030D-6E8A-4147-A177-3AD203B41FA5}">
                      <a16:colId xmlns:a16="http://schemas.microsoft.com/office/drawing/2014/main" val="3367978128"/>
                    </a:ext>
                  </a:extLst>
                </a:gridCol>
                <a:gridCol w="1595336">
                  <a:extLst>
                    <a:ext uri="{9D8B030D-6E8A-4147-A177-3AD203B41FA5}">
                      <a16:colId xmlns:a16="http://schemas.microsoft.com/office/drawing/2014/main" val="222988183"/>
                    </a:ext>
                  </a:extLst>
                </a:gridCol>
                <a:gridCol w="1373050">
                  <a:extLst>
                    <a:ext uri="{9D8B030D-6E8A-4147-A177-3AD203B41FA5}">
                      <a16:colId xmlns:a16="http://schemas.microsoft.com/office/drawing/2014/main" val="885943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Näringsparameter /fodermedel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Per 100 kg </a:t>
                      </a:r>
                    </a:p>
                    <a:p>
                      <a:r>
                        <a:rPr lang="sv-SE" dirty="0"/>
                        <a:t>kroppsvikt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Havre</a:t>
                      </a:r>
                    </a:p>
                    <a:p>
                      <a:r>
                        <a:rPr lang="sv-SE" dirty="0"/>
                        <a:t>(500 kg häst)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Korn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(500 kg häst)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Olja (500 kg häst)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60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Stärkelse per</a:t>
                      </a:r>
                      <a:r>
                        <a:rPr lang="sv-SE" baseline="0" dirty="0"/>
                        <a:t> </a:t>
                      </a:r>
                    </a:p>
                    <a:p>
                      <a:r>
                        <a:rPr lang="sv-SE" baseline="0" dirty="0"/>
                        <a:t>utfodringstillfälle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150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2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1,5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872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Stärkelse per dygn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500</a:t>
                      </a:r>
                      <a:r>
                        <a:rPr lang="sv-SE" baseline="0" dirty="0"/>
                        <a:t> g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7,8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4,3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9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Fett (olja) per dygn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75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4 dl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36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Sojamjöl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07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Betfor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04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641908"/>
                  </a:ext>
                </a:extLst>
              </a:tr>
            </a:tbl>
          </a:graphicData>
        </a:graphic>
      </p:graphicFrame>
      <p:sp>
        <p:nvSpPr>
          <p:cNvPr id="3" name="Rubrik 2">
            <a:extLst>
              <a:ext uri="{FF2B5EF4-FFF2-40B4-BE49-F238E27FC236}">
                <a16:creationId xmlns:a16="http://schemas.microsoft.com/office/drawing/2014/main" id="{AD8E44E3-076B-FE80-FF22-99D2E4795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99" y="464486"/>
            <a:ext cx="8978477" cy="1165138"/>
          </a:xfrm>
        </p:spPr>
        <p:txBody>
          <a:bodyPr/>
          <a:lstStyle/>
          <a:p>
            <a:r>
              <a:rPr lang="sv-SE" dirty="0"/>
              <a:t>Begränsningar i foderstaten = </a:t>
            </a:r>
            <a:r>
              <a:rPr lang="sv-SE" dirty="0" err="1"/>
              <a:t>maxgiva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37133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D385BEA5-8B29-33F0-0124-B8CE5858391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23</a:t>
            </a:fld>
            <a:endParaRPr lang="sv-SE"/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5F76596C-FD36-1399-81AD-9609FE424C2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26984219"/>
              </p:ext>
            </p:extLst>
          </p:nvPr>
        </p:nvGraphicFramePr>
        <p:xfrm>
          <a:off x="1177925" y="1966913"/>
          <a:ext cx="8278812" cy="287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2518">
                  <a:extLst>
                    <a:ext uri="{9D8B030D-6E8A-4147-A177-3AD203B41FA5}">
                      <a16:colId xmlns:a16="http://schemas.microsoft.com/office/drawing/2014/main" val="128873803"/>
                    </a:ext>
                  </a:extLst>
                </a:gridCol>
                <a:gridCol w="1391055">
                  <a:extLst>
                    <a:ext uri="{9D8B030D-6E8A-4147-A177-3AD203B41FA5}">
                      <a16:colId xmlns:a16="http://schemas.microsoft.com/office/drawing/2014/main" val="1074871267"/>
                    </a:ext>
                  </a:extLst>
                </a:gridCol>
                <a:gridCol w="1906621">
                  <a:extLst>
                    <a:ext uri="{9D8B030D-6E8A-4147-A177-3AD203B41FA5}">
                      <a16:colId xmlns:a16="http://schemas.microsoft.com/office/drawing/2014/main" val="1288571487"/>
                    </a:ext>
                  </a:extLst>
                </a:gridCol>
                <a:gridCol w="1888618">
                  <a:extLst>
                    <a:ext uri="{9D8B030D-6E8A-4147-A177-3AD203B41FA5}">
                      <a16:colId xmlns:a16="http://schemas.microsoft.com/office/drawing/2014/main" val="1699623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Vuxet varmblod 500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Energi </a:t>
                      </a:r>
                    </a:p>
                    <a:p>
                      <a:pPr algn="r"/>
                      <a:r>
                        <a:rPr lang="sv-SE" sz="1600" dirty="0"/>
                        <a:t>MJ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Smältbart rå- protein, g per MJ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Mängd smältbart råprotein, 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4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Vila, rids då och då - grundbehov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56 x 6 = 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81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Lätt arbete, 2 </a:t>
                      </a:r>
                      <a:r>
                        <a:rPr lang="sv-SE" sz="1400" dirty="0" err="1"/>
                        <a:t>tim</a:t>
                      </a:r>
                      <a:r>
                        <a:rPr lang="sv-SE" sz="1400" dirty="0"/>
                        <a:t> ridning/dag, +50%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56</a:t>
                      </a:r>
                      <a:r>
                        <a:rPr lang="sv-SE" sz="1400" baseline="0" dirty="0"/>
                        <a:t> *1,</a:t>
                      </a:r>
                      <a:r>
                        <a:rPr lang="sv-SE" sz="1400" dirty="0"/>
                        <a:t>50 = 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84 x 6 = 504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53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Hårt arbete,</a:t>
                      </a:r>
                      <a:r>
                        <a:rPr lang="sv-SE" sz="1400" baseline="0" dirty="0"/>
                        <a:t> elitnivå - </a:t>
                      </a:r>
                      <a:r>
                        <a:rPr lang="sv-SE" sz="1400" dirty="0"/>
                        <a:t>fälttävlan/ </a:t>
                      </a:r>
                    </a:p>
                    <a:p>
                      <a:r>
                        <a:rPr lang="sv-SE" sz="1400" dirty="0"/>
                        <a:t>distans/ trav/ galopp, +100%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56*2 = 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112 x 6 = 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36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Dräktighet</a:t>
                      </a:r>
                      <a:r>
                        <a:rPr lang="sv-SE" sz="1400" baseline="0" dirty="0"/>
                        <a:t> </a:t>
                      </a:r>
                      <a:r>
                        <a:rPr lang="sv-SE" sz="1400" dirty="0"/>
                        <a:t>månad 8-9, +15%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56*1,15 = 64,4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 grund</a:t>
                      </a:r>
                    </a:p>
                    <a:p>
                      <a:pPr algn="r"/>
                      <a:r>
                        <a:rPr lang="sv-SE" sz="1400" dirty="0"/>
                        <a:t>12 tillägg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336+56*0,15*12 = 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8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Digivning månad 1-3, +100%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56*2 = 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 grund</a:t>
                      </a:r>
                    </a:p>
                    <a:p>
                      <a:pPr algn="r"/>
                      <a:r>
                        <a:rPr lang="sv-SE" sz="1400" dirty="0"/>
                        <a:t>12 tillägg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336+56*1,0*12 = 1008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791928"/>
                  </a:ext>
                </a:extLst>
              </a:tr>
            </a:tbl>
          </a:graphicData>
        </a:graphic>
      </p:graphicFrame>
      <p:sp>
        <p:nvSpPr>
          <p:cNvPr id="4" name="Rubrik 3">
            <a:extLst>
              <a:ext uri="{FF2B5EF4-FFF2-40B4-BE49-F238E27FC236}">
                <a16:creationId xmlns:a16="http://schemas.microsoft.com/office/drawing/2014/main" id="{E008CBA7-F1D7-A5D4-F01E-C0C3C63A4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Näringsbehov</a:t>
            </a: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10C99CA1-294D-9A55-9AFA-8C98E5B87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916287"/>
              </p:ext>
            </p:extLst>
          </p:nvPr>
        </p:nvGraphicFramePr>
        <p:xfrm>
          <a:off x="1177199" y="4862881"/>
          <a:ext cx="827881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3244">
                  <a:extLst>
                    <a:ext uri="{9D8B030D-6E8A-4147-A177-3AD203B41FA5}">
                      <a16:colId xmlns:a16="http://schemas.microsoft.com/office/drawing/2014/main" val="1048871982"/>
                    </a:ext>
                  </a:extLst>
                </a:gridCol>
                <a:gridCol w="1400783">
                  <a:extLst>
                    <a:ext uri="{9D8B030D-6E8A-4147-A177-3AD203B41FA5}">
                      <a16:colId xmlns:a16="http://schemas.microsoft.com/office/drawing/2014/main" val="2050416254"/>
                    </a:ext>
                  </a:extLst>
                </a:gridCol>
                <a:gridCol w="1906621">
                  <a:extLst>
                    <a:ext uri="{9D8B030D-6E8A-4147-A177-3AD203B41FA5}">
                      <a16:colId xmlns:a16="http://schemas.microsoft.com/office/drawing/2014/main" val="831960339"/>
                    </a:ext>
                  </a:extLst>
                </a:gridCol>
                <a:gridCol w="1878164">
                  <a:extLst>
                    <a:ext uri="{9D8B030D-6E8A-4147-A177-3AD203B41FA5}">
                      <a16:colId xmlns:a16="http://schemas.microsoft.com/office/drawing/2014/main" val="2102010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Unghäst,</a:t>
                      </a:r>
                      <a:r>
                        <a:rPr lang="sv-SE" sz="1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500 kg vuxen</a:t>
                      </a:r>
                      <a:endParaRPr lang="sv-S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sv-S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sv-S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7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0,5 – 1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2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1 – 2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2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baseline="0" dirty="0"/>
                        <a:t>2 – 3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416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50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9697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DDAD5-4927-74C9-9ACA-364ECADDE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33764AEB-DBE5-1DFD-068D-F6AC446A8C9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24</a:t>
            </a:fld>
            <a:endParaRPr lang="sv-SE"/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076561D1-306D-3F26-F210-28E8C68436F8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96705837"/>
              </p:ext>
            </p:extLst>
          </p:nvPr>
        </p:nvGraphicFramePr>
        <p:xfrm>
          <a:off x="1177925" y="1966913"/>
          <a:ext cx="8278812" cy="272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2518">
                  <a:extLst>
                    <a:ext uri="{9D8B030D-6E8A-4147-A177-3AD203B41FA5}">
                      <a16:colId xmlns:a16="http://schemas.microsoft.com/office/drawing/2014/main" val="128873803"/>
                    </a:ext>
                  </a:extLst>
                </a:gridCol>
                <a:gridCol w="1391055">
                  <a:extLst>
                    <a:ext uri="{9D8B030D-6E8A-4147-A177-3AD203B41FA5}">
                      <a16:colId xmlns:a16="http://schemas.microsoft.com/office/drawing/2014/main" val="1074871267"/>
                    </a:ext>
                  </a:extLst>
                </a:gridCol>
                <a:gridCol w="1906621">
                  <a:extLst>
                    <a:ext uri="{9D8B030D-6E8A-4147-A177-3AD203B41FA5}">
                      <a16:colId xmlns:a16="http://schemas.microsoft.com/office/drawing/2014/main" val="1288571487"/>
                    </a:ext>
                  </a:extLst>
                </a:gridCol>
                <a:gridCol w="1888618">
                  <a:extLst>
                    <a:ext uri="{9D8B030D-6E8A-4147-A177-3AD203B41FA5}">
                      <a16:colId xmlns:a16="http://schemas.microsoft.com/office/drawing/2014/main" val="1699623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Vuxen</a:t>
                      </a:r>
                      <a:r>
                        <a:rPr lang="sv-SE" sz="1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p</a:t>
                      </a:r>
                      <a:r>
                        <a:rPr lang="sv-SE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onny 250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Energi </a:t>
                      </a:r>
                    </a:p>
                    <a:p>
                      <a:pPr algn="r"/>
                      <a:r>
                        <a:rPr lang="sv-SE" sz="1600" dirty="0"/>
                        <a:t>MJ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Smältbart rå- protein g per MJ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600" dirty="0"/>
                        <a:t>Mängd smältbart råprotein, 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4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Vila, rids då och då - grundbehov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30*6=180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81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Lätt arbete (2 </a:t>
                      </a:r>
                      <a:r>
                        <a:rPr lang="sv-SE" sz="1400" dirty="0" err="1"/>
                        <a:t>tim</a:t>
                      </a:r>
                      <a:r>
                        <a:rPr lang="sv-SE" sz="1400" dirty="0"/>
                        <a:t> ridning/dag), +50%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30*1,5 = 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45*6=270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53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Hårt arbete,</a:t>
                      </a:r>
                      <a:r>
                        <a:rPr lang="sv-SE" sz="1400" baseline="0" dirty="0"/>
                        <a:t> elitnivå, +100%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30*2 = 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60*6=360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36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Dräktighet</a:t>
                      </a:r>
                      <a:r>
                        <a:rPr lang="sv-SE" sz="1400" baseline="0" dirty="0"/>
                        <a:t> </a:t>
                      </a:r>
                      <a:r>
                        <a:rPr lang="sv-SE" sz="1400" dirty="0"/>
                        <a:t>månad 8-9, +15%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30*1,15 = 34,5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 grund</a:t>
                      </a:r>
                    </a:p>
                    <a:p>
                      <a:pPr algn="r"/>
                      <a:r>
                        <a:rPr lang="sv-SE" sz="1400" dirty="0"/>
                        <a:t>12 tillägg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180+30*0,15*12 = 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8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Digivning månad 1-3, +100%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30*2 = 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 grund</a:t>
                      </a:r>
                    </a:p>
                    <a:p>
                      <a:pPr algn="r"/>
                      <a:r>
                        <a:rPr lang="sv-SE" sz="1400" dirty="0"/>
                        <a:t>12 tillägg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180+30*1,0*12=540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791928"/>
                  </a:ext>
                </a:extLst>
              </a:tr>
            </a:tbl>
          </a:graphicData>
        </a:graphic>
      </p:graphicFrame>
      <p:sp>
        <p:nvSpPr>
          <p:cNvPr id="4" name="Rubrik 3">
            <a:extLst>
              <a:ext uri="{FF2B5EF4-FFF2-40B4-BE49-F238E27FC236}">
                <a16:creationId xmlns:a16="http://schemas.microsoft.com/office/drawing/2014/main" id="{C02D64AA-38C3-74B8-3B35-717F37C7E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Näringsbehov</a:t>
            </a: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4F718A44-3E02-347B-F611-25F29EE00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030920"/>
              </p:ext>
            </p:extLst>
          </p:nvPr>
        </p:nvGraphicFramePr>
        <p:xfrm>
          <a:off x="1177199" y="4862881"/>
          <a:ext cx="827881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3244">
                  <a:extLst>
                    <a:ext uri="{9D8B030D-6E8A-4147-A177-3AD203B41FA5}">
                      <a16:colId xmlns:a16="http://schemas.microsoft.com/office/drawing/2014/main" val="1048871982"/>
                    </a:ext>
                  </a:extLst>
                </a:gridCol>
                <a:gridCol w="1400783">
                  <a:extLst>
                    <a:ext uri="{9D8B030D-6E8A-4147-A177-3AD203B41FA5}">
                      <a16:colId xmlns:a16="http://schemas.microsoft.com/office/drawing/2014/main" val="2050416254"/>
                    </a:ext>
                  </a:extLst>
                </a:gridCol>
                <a:gridCol w="1906621">
                  <a:extLst>
                    <a:ext uri="{9D8B030D-6E8A-4147-A177-3AD203B41FA5}">
                      <a16:colId xmlns:a16="http://schemas.microsoft.com/office/drawing/2014/main" val="831960339"/>
                    </a:ext>
                  </a:extLst>
                </a:gridCol>
                <a:gridCol w="1878164">
                  <a:extLst>
                    <a:ext uri="{9D8B030D-6E8A-4147-A177-3AD203B41FA5}">
                      <a16:colId xmlns:a16="http://schemas.microsoft.com/office/drawing/2014/main" val="2102010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Ungponny,</a:t>
                      </a:r>
                      <a:r>
                        <a:rPr lang="sv-SE" sz="1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250 kg vuxen</a:t>
                      </a:r>
                      <a:endParaRPr lang="sv-S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sv-S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sv-SE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7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0,5 – 1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2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1 – 2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2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baseline="0" dirty="0"/>
                        <a:t>2 – 3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400" dirty="0"/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50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619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1660163A-02EC-873F-12A4-E4C000C99BF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25</a:t>
            </a:fld>
            <a:endParaRPr lang="sv-SE"/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A17D3A75-708F-E432-2A44-1008785CC56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39653863"/>
              </p:ext>
            </p:extLst>
          </p:nvPr>
        </p:nvGraphicFramePr>
        <p:xfrm>
          <a:off x="1177925" y="1966913"/>
          <a:ext cx="9647729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203">
                  <a:extLst>
                    <a:ext uri="{9D8B030D-6E8A-4147-A177-3AD203B41FA5}">
                      <a16:colId xmlns:a16="http://schemas.microsoft.com/office/drawing/2014/main" val="4268035801"/>
                    </a:ext>
                  </a:extLst>
                </a:gridCol>
                <a:gridCol w="1420238">
                  <a:extLst>
                    <a:ext uri="{9D8B030D-6E8A-4147-A177-3AD203B41FA5}">
                      <a16:colId xmlns:a16="http://schemas.microsoft.com/office/drawing/2014/main" val="2575513876"/>
                    </a:ext>
                  </a:extLst>
                </a:gridCol>
                <a:gridCol w="1177047">
                  <a:extLst>
                    <a:ext uri="{9D8B030D-6E8A-4147-A177-3AD203B41FA5}">
                      <a16:colId xmlns:a16="http://schemas.microsoft.com/office/drawing/2014/main" val="128370743"/>
                    </a:ext>
                  </a:extLst>
                </a:gridCol>
                <a:gridCol w="1439693">
                  <a:extLst>
                    <a:ext uri="{9D8B030D-6E8A-4147-A177-3AD203B41FA5}">
                      <a16:colId xmlns:a16="http://schemas.microsoft.com/office/drawing/2014/main" val="1132785505"/>
                    </a:ext>
                  </a:extLst>
                </a:gridCol>
                <a:gridCol w="1322962">
                  <a:extLst>
                    <a:ext uri="{9D8B030D-6E8A-4147-A177-3AD203B41FA5}">
                      <a16:colId xmlns:a16="http://schemas.microsoft.com/office/drawing/2014/main" val="2067062362"/>
                    </a:ext>
                  </a:extLst>
                </a:gridCol>
                <a:gridCol w="1332689">
                  <a:extLst>
                    <a:ext uri="{9D8B030D-6E8A-4147-A177-3AD203B41FA5}">
                      <a16:colId xmlns:a16="http://schemas.microsoft.com/office/drawing/2014/main" val="3460111815"/>
                    </a:ext>
                  </a:extLst>
                </a:gridCol>
                <a:gridCol w="922897">
                  <a:extLst>
                    <a:ext uri="{9D8B030D-6E8A-4147-A177-3AD203B41FA5}">
                      <a16:colId xmlns:a16="http://schemas.microsoft.com/office/drawing/2014/main" val="2236107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800" dirty="0"/>
                        <a:t>Exempel</a:t>
                      </a:r>
                      <a:r>
                        <a:rPr lang="sv-SE" sz="1800" baseline="0" dirty="0"/>
                        <a:t> f</a:t>
                      </a:r>
                      <a:r>
                        <a:rPr lang="sv-SE" sz="1800" dirty="0"/>
                        <a:t>odermedel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800" dirty="0"/>
                        <a:t>E idisslare</a:t>
                      </a:r>
                    </a:p>
                    <a:p>
                      <a:pPr algn="r"/>
                      <a:r>
                        <a:rPr lang="sv-SE" sz="1800" dirty="0"/>
                        <a:t>MJ/kg </a:t>
                      </a:r>
                      <a:r>
                        <a:rPr lang="sv-SE" sz="1800" dirty="0" err="1"/>
                        <a:t>ts</a:t>
                      </a:r>
                      <a:endParaRPr lang="sv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800" dirty="0"/>
                        <a:t>E häst</a:t>
                      </a:r>
                    </a:p>
                    <a:p>
                      <a:pPr algn="r"/>
                      <a:r>
                        <a:rPr lang="sv-SE" sz="1800" dirty="0"/>
                        <a:t>MJ/kg </a:t>
                      </a:r>
                      <a:r>
                        <a:rPr lang="sv-SE" sz="1800" dirty="0" err="1"/>
                        <a:t>ts</a:t>
                      </a:r>
                      <a:endParaRPr lang="sv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800" dirty="0"/>
                        <a:t>Råprotein </a:t>
                      </a:r>
                    </a:p>
                    <a:p>
                      <a:pPr algn="r"/>
                      <a:r>
                        <a:rPr lang="sv-SE" sz="1800" dirty="0"/>
                        <a:t>g/kg </a:t>
                      </a:r>
                      <a:r>
                        <a:rPr lang="sv-SE" sz="1800" dirty="0" err="1"/>
                        <a:t>ts</a:t>
                      </a:r>
                      <a:endParaRPr lang="sv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 err="1"/>
                        <a:t>Smb</a:t>
                      </a:r>
                      <a:r>
                        <a:rPr lang="sv-SE" sz="1800" dirty="0"/>
                        <a:t> RP 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/>
                        <a:t>g/kg </a:t>
                      </a:r>
                      <a:r>
                        <a:rPr lang="sv-SE" sz="1800" dirty="0" err="1"/>
                        <a:t>ts</a:t>
                      </a:r>
                      <a:endParaRPr lang="sv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/>
                        <a:t>Ca </a:t>
                      </a:r>
                      <a:br>
                        <a:rPr lang="sv-SE" sz="1800" dirty="0"/>
                      </a:br>
                      <a:r>
                        <a:rPr lang="sv-SE" sz="1800" dirty="0"/>
                        <a:t>g/kg </a:t>
                      </a:r>
                      <a:r>
                        <a:rPr lang="sv-SE" sz="1800" dirty="0" err="1"/>
                        <a:t>ts</a:t>
                      </a:r>
                      <a:endParaRPr lang="sv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/>
                        <a:t>P 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/>
                        <a:t>g/kg </a:t>
                      </a:r>
                      <a:r>
                        <a:rPr lang="sv-SE" sz="1800" dirty="0" err="1"/>
                        <a:t>ts</a:t>
                      </a:r>
                      <a:endParaRPr lang="sv-S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83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Näringsrikt hö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81,4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2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Grovt hö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62,6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23583"/>
                  </a:ext>
                </a:extLst>
              </a:tr>
            </a:tbl>
          </a:graphicData>
        </a:graphic>
      </p:graphicFrame>
      <p:sp>
        <p:nvSpPr>
          <p:cNvPr id="4" name="Rubrik 3">
            <a:extLst>
              <a:ext uri="{FF2B5EF4-FFF2-40B4-BE49-F238E27FC236}">
                <a16:creationId xmlns:a16="http://schemas.microsoft.com/office/drawing/2014/main" id="{A0762525-5FBD-7F7C-5347-FBE52AE4F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Räkneexempel foderstat</a:t>
            </a: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8D812C2B-C99D-6BA1-E70E-91C27C5CDC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833383"/>
              </p:ext>
            </p:extLst>
          </p:nvPr>
        </p:nvGraphicFramePr>
        <p:xfrm>
          <a:off x="1177200" y="3734937"/>
          <a:ext cx="9647726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3472">
                  <a:extLst>
                    <a:ext uri="{9D8B030D-6E8A-4147-A177-3AD203B41FA5}">
                      <a16:colId xmlns:a16="http://schemas.microsoft.com/office/drawing/2014/main" val="3018169895"/>
                    </a:ext>
                  </a:extLst>
                </a:gridCol>
                <a:gridCol w="875490">
                  <a:extLst>
                    <a:ext uri="{9D8B030D-6E8A-4147-A177-3AD203B41FA5}">
                      <a16:colId xmlns:a16="http://schemas.microsoft.com/office/drawing/2014/main" val="1503297442"/>
                    </a:ext>
                  </a:extLst>
                </a:gridCol>
                <a:gridCol w="680936">
                  <a:extLst>
                    <a:ext uri="{9D8B030D-6E8A-4147-A177-3AD203B41FA5}">
                      <a16:colId xmlns:a16="http://schemas.microsoft.com/office/drawing/2014/main" val="4121328501"/>
                    </a:ext>
                  </a:extLst>
                </a:gridCol>
                <a:gridCol w="739302">
                  <a:extLst>
                    <a:ext uri="{9D8B030D-6E8A-4147-A177-3AD203B41FA5}">
                      <a16:colId xmlns:a16="http://schemas.microsoft.com/office/drawing/2014/main" val="948931274"/>
                    </a:ext>
                  </a:extLst>
                </a:gridCol>
                <a:gridCol w="573932">
                  <a:extLst>
                    <a:ext uri="{9D8B030D-6E8A-4147-A177-3AD203B41FA5}">
                      <a16:colId xmlns:a16="http://schemas.microsoft.com/office/drawing/2014/main" val="327753266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00628758"/>
                    </a:ext>
                  </a:extLst>
                </a:gridCol>
                <a:gridCol w="632298">
                  <a:extLst>
                    <a:ext uri="{9D8B030D-6E8A-4147-A177-3AD203B41FA5}">
                      <a16:colId xmlns:a16="http://schemas.microsoft.com/office/drawing/2014/main" val="3694158695"/>
                    </a:ext>
                  </a:extLst>
                </a:gridCol>
                <a:gridCol w="826851">
                  <a:extLst>
                    <a:ext uri="{9D8B030D-6E8A-4147-A177-3AD203B41FA5}">
                      <a16:colId xmlns:a16="http://schemas.microsoft.com/office/drawing/2014/main" val="3414888706"/>
                    </a:ext>
                  </a:extLst>
                </a:gridCol>
                <a:gridCol w="636913">
                  <a:extLst>
                    <a:ext uri="{9D8B030D-6E8A-4147-A177-3AD203B41FA5}">
                      <a16:colId xmlns:a16="http://schemas.microsoft.com/office/drawing/2014/main" val="3068449413"/>
                    </a:ext>
                  </a:extLst>
                </a:gridCol>
                <a:gridCol w="877066">
                  <a:extLst>
                    <a:ext uri="{9D8B030D-6E8A-4147-A177-3AD203B41FA5}">
                      <a16:colId xmlns:a16="http://schemas.microsoft.com/office/drawing/2014/main" val="2531337039"/>
                    </a:ext>
                  </a:extLst>
                </a:gridCol>
                <a:gridCol w="877066">
                  <a:extLst>
                    <a:ext uri="{9D8B030D-6E8A-4147-A177-3AD203B41FA5}">
                      <a16:colId xmlns:a16="http://schemas.microsoft.com/office/drawing/2014/main" val="539635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600" dirty="0"/>
                        <a:t>Grovfoderkvalitet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sv-SE" sz="1600" dirty="0"/>
                        <a:t>Näringsrikt hö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sz="17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Grovt hö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0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sv-SE" sz="1300" b="1" dirty="0"/>
                        <a:t>Fodermedel</a:t>
                      </a:r>
                    </a:p>
                    <a:p>
                      <a:r>
                        <a:rPr lang="sv-SE" sz="1300" b="1" dirty="0"/>
                        <a:t>Varmblod 500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Hö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Halm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Lusern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Korn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P-tillskott</a:t>
                      </a:r>
                    </a:p>
                    <a:p>
                      <a:pPr algn="ctr"/>
                      <a:r>
                        <a:rPr lang="sv-SE" sz="1300" b="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Hö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Lusern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Korn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Potatis-</a:t>
                      </a:r>
                    </a:p>
                    <a:p>
                      <a:pPr algn="ctr"/>
                      <a:r>
                        <a:rPr lang="sv-SE" sz="1300" b="0" dirty="0"/>
                        <a:t>protein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P-tillskott</a:t>
                      </a:r>
                    </a:p>
                    <a:p>
                      <a:pPr algn="ctr"/>
                      <a:r>
                        <a:rPr lang="sv-SE" sz="1300" b="0" dirty="0"/>
                        <a:t>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05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300" dirty="0"/>
                        <a:t>Vuxen</a:t>
                      </a:r>
                      <a:r>
                        <a:rPr lang="sv-SE" sz="1300" baseline="0" dirty="0"/>
                        <a:t>, lätt arbete</a:t>
                      </a: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dirty="0"/>
                        <a:t>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dirty="0"/>
                        <a:t>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73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300" dirty="0"/>
                        <a:t>Vuxen,</a:t>
                      </a:r>
                      <a:r>
                        <a:rPr lang="sv-SE" sz="1300" baseline="0" dirty="0"/>
                        <a:t> elitnivå</a:t>
                      </a: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dirty="0"/>
                        <a:t>12,5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49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300" dirty="0"/>
                        <a:t>Vuxen,</a:t>
                      </a:r>
                      <a:r>
                        <a:rPr lang="sv-SE" sz="1300" baseline="0" dirty="0"/>
                        <a:t> </a:t>
                      </a:r>
                      <a:r>
                        <a:rPr lang="sv-SE" sz="1300" dirty="0"/>
                        <a:t>di 1-3 mån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1,75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0,75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67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300" dirty="0"/>
                        <a:t>Unghäst, 0,5 – 1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63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300" dirty="0"/>
                        <a:t>Unghäst, 2 – 3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703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08706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706B4-94C3-92C0-06FF-A931D7F9C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48503C6B-D032-D090-B5DC-040270DCD8C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26</a:t>
            </a:fld>
            <a:endParaRPr lang="sv-SE"/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4F57FE70-9B9B-E4F2-41E2-AFFC427D42B9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1177925" y="1966913"/>
          <a:ext cx="9647729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203">
                  <a:extLst>
                    <a:ext uri="{9D8B030D-6E8A-4147-A177-3AD203B41FA5}">
                      <a16:colId xmlns:a16="http://schemas.microsoft.com/office/drawing/2014/main" val="4268035801"/>
                    </a:ext>
                  </a:extLst>
                </a:gridCol>
                <a:gridCol w="1420238">
                  <a:extLst>
                    <a:ext uri="{9D8B030D-6E8A-4147-A177-3AD203B41FA5}">
                      <a16:colId xmlns:a16="http://schemas.microsoft.com/office/drawing/2014/main" val="2575513876"/>
                    </a:ext>
                  </a:extLst>
                </a:gridCol>
                <a:gridCol w="1177047">
                  <a:extLst>
                    <a:ext uri="{9D8B030D-6E8A-4147-A177-3AD203B41FA5}">
                      <a16:colId xmlns:a16="http://schemas.microsoft.com/office/drawing/2014/main" val="128370743"/>
                    </a:ext>
                  </a:extLst>
                </a:gridCol>
                <a:gridCol w="1439693">
                  <a:extLst>
                    <a:ext uri="{9D8B030D-6E8A-4147-A177-3AD203B41FA5}">
                      <a16:colId xmlns:a16="http://schemas.microsoft.com/office/drawing/2014/main" val="1132785505"/>
                    </a:ext>
                  </a:extLst>
                </a:gridCol>
                <a:gridCol w="1322962">
                  <a:extLst>
                    <a:ext uri="{9D8B030D-6E8A-4147-A177-3AD203B41FA5}">
                      <a16:colId xmlns:a16="http://schemas.microsoft.com/office/drawing/2014/main" val="2067062362"/>
                    </a:ext>
                  </a:extLst>
                </a:gridCol>
                <a:gridCol w="1332689">
                  <a:extLst>
                    <a:ext uri="{9D8B030D-6E8A-4147-A177-3AD203B41FA5}">
                      <a16:colId xmlns:a16="http://schemas.microsoft.com/office/drawing/2014/main" val="3460111815"/>
                    </a:ext>
                  </a:extLst>
                </a:gridCol>
                <a:gridCol w="922897">
                  <a:extLst>
                    <a:ext uri="{9D8B030D-6E8A-4147-A177-3AD203B41FA5}">
                      <a16:colId xmlns:a16="http://schemas.microsoft.com/office/drawing/2014/main" val="2236107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800" dirty="0"/>
                        <a:t>Exempel</a:t>
                      </a:r>
                      <a:r>
                        <a:rPr lang="sv-SE" sz="1800" baseline="0" dirty="0"/>
                        <a:t> f</a:t>
                      </a:r>
                      <a:r>
                        <a:rPr lang="sv-SE" sz="1800" dirty="0"/>
                        <a:t>odermedel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800" dirty="0"/>
                        <a:t>E idisslare</a:t>
                      </a:r>
                    </a:p>
                    <a:p>
                      <a:pPr algn="r"/>
                      <a:r>
                        <a:rPr lang="sv-SE" sz="1800" dirty="0"/>
                        <a:t>MJ/kg </a:t>
                      </a:r>
                      <a:r>
                        <a:rPr lang="sv-SE" sz="1800" dirty="0" err="1"/>
                        <a:t>ts</a:t>
                      </a:r>
                      <a:endParaRPr lang="sv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800" dirty="0"/>
                        <a:t>E häst</a:t>
                      </a:r>
                    </a:p>
                    <a:p>
                      <a:pPr algn="r"/>
                      <a:r>
                        <a:rPr lang="sv-SE" sz="1800" dirty="0"/>
                        <a:t>MJ/kg </a:t>
                      </a:r>
                      <a:r>
                        <a:rPr lang="sv-SE" sz="1800" dirty="0" err="1"/>
                        <a:t>ts</a:t>
                      </a:r>
                      <a:endParaRPr lang="sv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1800" dirty="0"/>
                        <a:t>Råprotein </a:t>
                      </a:r>
                    </a:p>
                    <a:p>
                      <a:pPr algn="r"/>
                      <a:r>
                        <a:rPr lang="sv-SE" sz="1800" dirty="0"/>
                        <a:t>g/kg </a:t>
                      </a:r>
                      <a:r>
                        <a:rPr lang="sv-SE" sz="1800" dirty="0" err="1"/>
                        <a:t>ts</a:t>
                      </a:r>
                      <a:endParaRPr lang="sv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 err="1"/>
                        <a:t>Smb</a:t>
                      </a:r>
                      <a:r>
                        <a:rPr lang="sv-SE" sz="1800" dirty="0"/>
                        <a:t> RP 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/>
                        <a:t>g/kg </a:t>
                      </a:r>
                      <a:r>
                        <a:rPr lang="sv-SE" sz="1800" dirty="0" err="1"/>
                        <a:t>ts</a:t>
                      </a:r>
                      <a:endParaRPr lang="sv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/>
                        <a:t>Ca </a:t>
                      </a:r>
                      <a:br>
                        <a:rPr lang="sv-SE" sz="1800" dirty="0"/>
                      </a:br>
                      <a:r>
                        <a:rPr lang="sv-SE" sz="1800" dirty="0"/>
                        <a:t>g/kg </a:t>
                      </a:r>
                      <a:r>
                        <a:rPr lang="sv-SE" sz="1800" dirty="0" err="1"/>
                        <a:t>ts</a:t>
                      </a:r>
                      <a:endParaRPr lang="sv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/>
                        <a:t>P 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/>
                        <a:t>g/kg </a:t>
                      </a:r>
                      <a:r>
                        <a:rPr lang="sv-SE" sz="1800" dirty="0" err="1"/>
                        <a:t>ts</a:t>
                      </a:r>
                      <a:endParaRPr lang="sv-S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83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Näringsrikt hö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81,4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2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Grovt hö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62,6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dirty="0"/>
                        <a:t>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23583"/>
                  </a:ext>
                </a:extLst>
              </a:tr>
            </a:tbl>
          </a:graphicData>
        </a:graphic>
      </p:graphicFrame>
      <p:sp>
        <p:nvSpPr>
          <p:cNvPr id="4" name="Rubrik 3">
            <a:extLst>
              <a:ext uri="{FF2B5EF4-FFF2-40B4-BE49-F238E27FC236}">
                <a16:creationId xmlns:a16="http://schemas.microsoft.com/office/drawing/2014/main" id="{F2650A62-0807-0BC9-8EEB-C1571523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Räkneexempel foderstat</a:t>
            </a: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DE97A50C-4523-35DC-FE05-95FD950FF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285396"/>
              </p:ext>
            </p:extLst>
          </p:nvPr>
        </p:nvGraphicFramePr>
        <p:xfrm>
          <a:off x="1177200" y="3734937"/>
          <a:ext cx="9647730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821">
                  <a:extLst>
                    <a:ext uri="{9D8B030D-6E8A-4147-A177-3AD203B41FA5}">
                      <a16:colId xmlns:a16="http://schemas.microsoft.com/office/drawing/2014/main" val="3018169895"/>
                    </a:ext>
                  </a:extLst>
                </a:gridCol>
                <a:gridCol w="963039">
                  <a:extLst>
                    <a:ext uri="{9D8B030D-6E8A-4147-A177-3AD203B41FA5}">
                      <a16:colId xmlns:a16="http://schemas.microsoft.com/office/drawing/2014/main" val="1503297442"/>
                    </a:ext>
                  </a:extLst>
                </a:gridCol>
                <a:gridCol w="749030">
                  <a:extLst>
                    <a:ext uri="{9D8B030D-6E8A-4147-A177-3AD203B41FA5}">
                      <a16:colId xmlns:a16="http://schemas.microsoft.com/office/drawing/2014/main" val="4121328501"/>
                    </a:ext>
                  </a:extLst>
                </a:gridCol>
                <a:gridCol w="813232">
                  <a:extLst>
                    <a:ext uri="{9D8B030D-6E8A-4147-A177-3AD203B41FA5}">
                      <a16:colId xmlns:a16="http://schemas.microsoft.com/office/drawing/2014/main" val="948931274"/>
                    </a:ext>
                  </a:extLst>
                </a:gridCol>
                <a:gridCol w="631325">
                  <a:extLst>
                    <a:ext uri="{9D8B030D-6E8A-4147-A177-3AD203B41FA5}">
                      <a16:colId xmlns:a16="http://schemas.microsoft.com/office/drawing/2014/main" val="3277532666"/>
                    </a:ext>
                  </a:extLst>
                </a:gridCol>
                <a:gridCol w="1005841">
                  <a:extLst>
                    <a:ext uri="{9D8B030D-6E8A-4147-A177-3AD203B41FA5}">
                      <a16:colId xmlns:a16="http://schemas.microsoft.com/office/drawing/2014/main" val="300628758"/>
                    </a:ext>
                  </a:extLst>
                </a:gridCol>
                <a:gridCol w="695528">
                  <a:extLst>
                    <a:ext uri="{9D8B030D-6E8A-4147-A177-3AD203B41FA5}">
                      <a16:colId xmlns:a16="http://schemas.microsoft.com/office/drawing/2014/main" val="3694158695"/>
                    </a:ext>
                  </a:extLst>
                </a:gridCol>
                <a:gridCol w="909536">
                  <a:extLst>
                    <a:ext uri="{9D8B030D-6E8A-4147-A177-3AD203B41FA5}">
                      <a16:colId xmlns:a16="http://schemas.microsoft.com/office/drawing/2014/main" val="3414888706"/>
                    </a:ext>
                  </a:extLst>
                </a:gridCol>
                <a:gridCol w="700605">
                  <a:extLst>
                    <a:ext uri="{9D8B030D-6E8A-4147-A177-3AD203B41FA5}">
                      <a16:colId xmlns:a16="http://schemas.microsoft.com/office/drawing/2014/main" val="3068449413"/>
                    </a:ext>
                  </a:extLst>
                </a:gridCol>
                <a:gridCol w="964773">
                  <a:extLst>
                    <a:ext uri="{9D8B030D-6E8A-4147-A177-3AD203B41FA5}">
                      <a16:colId xmlns:a16="http://schemas.microsoft.com/office/drawing/2014/main" val="2531337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600" dirty="0"/>
                        <a:t>Grovfoderkvalitet</a:t>
                      </a: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sv-SE" sz="1600" dirty="0"/>
                        <a:t>Näringsrikt hö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sz="17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Grovt hö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0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sv-SE" sz="1300" b="1" dirty="0"/>
                        <a:t>Fodermedel</a:t>
                      </a:r>
                    </a:p>
                    <a:p>
                      <a:r>
                        <a:rPr lang="sv-SE" sz="1300" b="1" dirty="0"/>
                        <a:t>Ponny 250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Hö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Halm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Lusern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Korn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P-tillskott</a:t>
                      </a:r>
                    </a:p>
                    <a:p>
                      <a:pPr algn="ctr"/>
                      <a:r>
                        <a:rPr lang="sv-SE" sz="1300" b="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Hö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Lusern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Korn</a:t>
                      </a:r>
                    </a:p>
                    <a:p>
                      <a:pPr algn="ctr"/>
                      <a:r>
                        <a:rPr lang="sv-SE" sz="1300" b="0" dirty="0"/>
                        <a:t>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300" b="0" dirty="0"/>
                        <a:t>P-tillskott</a:t>
                      </a:r>
                    </a:p>
                    <a:p>
                      <a:pPr algn="ctr"/>
                      <a:r>
                        <a:rPr lang="sv-SE" sz="1300" b="0" dirty="0"/>
                        <a:t>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05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300" dirty="0"/>
                        <a:t>Vuxen,</a:t>
                      </a:r>
                      <a:r>
                        <a:rPr lang="sv-SE" sz="1300" baseline="0" dirty="0"/>
                        <a:t> lätt arbete</a:t>
                      </a: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>
                          <a:solidFill>
                            <a:schemeClr val="tx1"/>
                          </a:solidFill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73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300" dirty="0"/>
                        <a:t>Vuxen, elitnivå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49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Vuxen,</a:t>
                      </a:r>
                      <a:r>
                        <a:rPr lang="sv-SE" sz="1300" baseline="0" dirty="0"/>
                        <a:t> </a:t>
                      </a:r>
                      <a:r>
                        <a:rPr lang="sv-SE" sz="1300" dirty="0"/>
                        <a:t>di 1-3 mån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67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300" dirty="0"/>
                        <a:t>Ungponny, 0,5 – 1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63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300" dirty="0"/>
                        <a:t>Ungponny, 2 – 3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703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8412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AB217206-DB65-2D14-AF1B-24BD51AD719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27</a:t>
            </a:fld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5086103-93A7-E04B-630A-0063E256B38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b="1" dirty="0"/>
              <a:t>Formel 1: </a:t>
            </a:r>
            <a:r>
              <a:rPr lang="sv-SE" dirty="0"/>
              <a:t>Vikt = 4,3 x </a:t>
            </a:r>
            <a:r>
              <a:rPr lang="sv-SE" dirty="0" err="1"/>
              <a:t>lansmärkeomfång</a:t>
            </a:r>
            <a:r>
              <a:rPr lang="sv-SE" dirty="0"/>
              <a:t> (cm) </a:t>
            </a:r>
            <a:r>
              <a:rPr lang="sv-SE" b="1" dirty="0"/>
              <a:t>B</a:t>
            </a:r>
            <a:r>
              <a:rPr lang="sv-SE" dirty="0"/>
              <a:t> + 3,0 x mankhöjd (cm) </a:t>
            </a:r>
            <a:r>
              <a:rPr lang="sv-SE" b="1" dirty="0"/>
              <a:t>A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/>
              <a:t>– 785</a:t>
            </a:r>
          </a:p>
          <a:p>
            <a:r>
              <a:rPr lang="sv-SE" b="1" dirty="0"/>
              <a:t>Formel 2: </a:t>
            </a:r>
            <a:r>
              <a:rPr lang="sv-SE" dirty="0"/>
              <a:t>Vikt= (bröstomfång (cm) </a:t>
            </a:r>
            <a:r>
              <a:rPr lang="sv-SE" b="1" dirty="0"/>
              <a:t>C</a:t>
            </a:r>
            <a:r>
              <a:rPr lang="sv-SE" dirty="0"/>
              <a:t> x bröstomfång (cm) </a:t>
            </a:r>
            <a:r>
              <a:rPr lang="sv-SE" b="1" dirty="0"/>
              <a:t>C</a:t>
            </a:r>
            <a:r>
              <a:rPr lang="sv-SE" dirty="0"/>
              <a:t> x längdmått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b="1" dirty="0"/>
              <a:t>D</a:t>
            </a:r>
            <a:r>
              <a:rPr lang="sv-SE" dirty="0"/>
              <a:t>) / 8900</a:t>
            </a:r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3C7BD7DB-B3EF-24D2-37BE-FAD7D462D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Räkna ut hästens vikt </a:t>
            </a:r>
            <a:br>
              <a:rPr lang="sv-SE" dirty="0"/>
            </a:br>
            <a:r>
              <a:rPr lang="sv-SE" dirty="0"/>
              <a:t>(svenska varmblodshästar)</a:t>
            </a:r>
          </a:p>
        </p:txBody>
      </p:sp>
      <p:pic>
        <p:nvPicPr>
          <p:cNvPr id="5" name="Platshållare för bild 4" descr="Bild på häst där var man mäter lansmärkesomfång och mankhöjd.">
            <a:extLst>
              <a:ext uri="{FF2B5EF4-FFF2-40B4-BE49-F238E27FC236}">
                <a16:creationId xmlns:a16="http://schemas.microsoft.com/office/drawing/2014/main" id="{B8D40686-B812-1BC5-AF7E-39AFF89EB0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" b="1458"/>
          <a:stretch/>
        </p:blipFill>
        <p:spPr>
          <a:xfrm>
            <a:off x="1530400" y="3809342"/>
            <a:ext cx="3549241" cy="2304255"/>
          </a:xfrm>
          <a:prstGeom prst="rect">
            <a:avLst/>
          </a:prstGeom>
        </p:spPr>
      </p:pic>
      <p:pic>
        <p:nvPicPr>
          <p:cNvPr id="7" name="Bildobjekt 6" descr="Bild på en häst där det visas hur bröstomfång oh längdmått mäts.">
            <a:extLst>
              <a:ext uri="{FF2B5EF4-FFF2-40B4-BE49-F238E27FC236}">
                <a16:creationId xmlns:a16="http://schemas.microsoft.com/office/drawing/2014/main" id="{C74E0B15-0A02-59D6-C030-FCBEA2992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96331"/>
            <a:ext cx="3447761" cy="2304254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58814742-AFE2-CDF7-8981-9B190A05161E}"/>
              </a:ext>
            </a:extLst>
          </p:cNvPr>
          <p:cNvSpPr txBox="1"/>
          <p:nvPr/>
        </p:nvSpPr>
        <p:spPr>
          <a:xfrm>
            <a:off x="1444340" y="6147293"/>
            <a:ext cx="95284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Formel 1				              	Formel 2		   Bilder: www.hastsverige.se</a:t>
            </a:r>
          </a:p>
        </p:txBody>
      </p:sp>
    </p:spTree>
    <p:extLst>
      <p:ext uri="{BB962C8B-B14F-4D97-AF65-F5344CB8AC3E}">
        <p14:creationId xmlns:p14="http://schemas.microsoft.com/office/powerpoint/2010/main" val="2696014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3FE75BE9-EB3B-6D64-32EB-FFC2167D770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28</a:t>
            </a:fld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AE8BF1-28B7-FA32-C3BB-7B210761A4B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sz="2800" u="sng" dirty="0">
                <a:hlinkClick r:id="rId3"/>
              </a:rPr>
              <a:t>https://hastsverige.se/hastens-miljo/foderstatsprogram/</a:t>
            </a:r>
            <a:r>
              <a:rPr lang="sv-SE" sz="2800" u="sng" dirty="0"/>
              <a:t> </a:t>
            </a:r>
          </a:p>
          <a:p>
            <a:pPr marL="0" indent="0">
              <a:buNone/>
            </a:pPr>
            <a:endParaRPr lang="sv-SE" sz="2800" dirty="0"/>
          </a:p>
          <a:p>
            <a:r>
              <a:rPr lang="sv-SE" sz="2800" u="sng" dirty="0">
                <a:hlinkClick r:id="rId4"/>
              </a:rPr>
              <a:t>http://freefarm.se/djur/optignagg2/</a:t>
            </a:r>
            <a:r>
              <a:rPr lang="sv-SE" sz="2800" u="sng" dirty="0"/>
              <a:t> </a:t>
            </a:r>
          </a:p>
          <a:p>
            <a:pPr lvl="1"/>
            <a:r>
              <a:rPr lang="sv-SE" sz="2800" dirty="0"/>
              <a:t>Här finns även omräkning för foderanalyser </a:t>
            </a:r>
            <a:br>
              <a:rPr lang="sv-SE" sz="2800" dirty="0"/>
            </a:br>
            <a:r>
              <a:rPr lang="sv-SE" sz="2800" dirty="0"/>
              <a:t>idisslare - häst</a:t>
            </a:r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47AB8F86-A915-4CF0-5722-D43529FE7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Exempel på foderstatsprogram</a:t>
            </a:r>
          </a:p>
        </p:txBody>
      </p:sp>
    </p:spTree>
    <p:extLst>
      <p:ext uri="{BB962C8B-B14F-4D97-AF65-F5344CB8AC3E}">
        <p14:creationId xmlns:p14="http://schemas.microsoft.com/office/powerpoint/2010/main" val="2422787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3F7485AD-9A84-6425-2350-7E04CDF661E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29</a:t>
            </a:fld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0DA77DE-485B-79CE-9919-46B4792A9E6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Mycket grovfoder </a:t>
            </a:r>
          </a:p>
          <a:p>
            <a:r>
              <a:rPr lang="sv-SE" dirty="0"/>
              <a:t>Undvik kraftfoder </a:t>
            </a:r>
          </a:p>
          <a:p>
            <a:pPr lvl="1"/>
            <a:r>
              <a:rPr lang="sv-SE" dirty="0"/>
              <a:t>Risken med kolik ökar med mängden kraftfoder </a:t>
            </a:r>
          </a:p>
          <a:p>
            <a:pPr lvl="1"/>
            <a:r>
              <a:rPr lang="sv-SE" dirty="0"/>
              <a:t>Ge kraftfodret mitt i ett grovfodermål</a:t>
            </a:r>
          </a:p>
          <a:p>
            <a:r>
              <a:rPr lang="sv-SE" dirty="0"/>
              <a:t>Inga snabba förändringar i foderstaten</a:t>
            </a:r>
          </a:p>
          <a:p>
            <a:pPr lvl="1"/>
            <a:r>
              <a:rPr lang="sv-SE" dirty="0"/>
              <a:t>tillvänjningsperiod på ca 2 veckor </a:t>
            </a:r>
          </a:p>
          <a:p>
            <a:r>
              <a:rPr lang="sv-SE" dirty="0"/>
              <a:t>Bra hygienisk kvalitet på foder och strö</a:t>
            </a:r>
          </a:p>
          <a:p>
            <a:r>
              <a:rPr lang="sv-SE" dirty="0" err="1"/>
              <a:t>Överbeta</a:t>
            </a:r>
            <a:r>
              <a:rPr lang="sv-SE" dirty="0"/>
              <a:t> inte sommarbetena</a:t>
            </a:r>
          </a:p>
          <a:p>
            <a:r>
              <a:rPr lang="sv-SE" dirty="0"/>
              <a:t>Friskt vatten året om</a:t>
            </a:r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05F9DB6C-E607-7F4B-D905-58007383E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Motverka kolik och magsår</a:t>
            </a:r>
          </a:p>
        </p:txBody>
      </p:sp>
    </p:spTree>
    <p:extLst>
      <p:ext uri="{BB962C8B-B14F-4D97-AF65-F5344CB8AC3E}">
        <p14:creationId xmlns:p14="http://schemas.microsoft.com/office/powerpoint/2010/main" val="4252096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7DB48FD8-D87D-467A-6B0E-EFC2D2AD37D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30</a:t>
            </a:fld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E2593FD-4428-EF3C-B239-D8510AF1B5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sz="2800" dirty="0"/>
              <a:t>Uteslut all stärkelse och socker</a:t>
            </a:r>
          </a:p>
          <a:p>
            <a:r>
              <a:rPr lang="sv-SE" sz="2800" dirty="0"/>
              <a:t>Håll lågt sockerinnehåll i grovfodret</a:t>
            </a:r>
          </a:p>
          <a:p>
            <a:r>
              <a:rPr lang="sv-SE" sz="2800" dirty="0"/>
              <a:t>Ensilage har generellt lägre sockerhalt än hö</a:t>
            </a:r>
          </a:p>
          <a:p>
            <a:r>
              <a:rPr lang="sv-SE" sz="2800" dirty="0"/>
              <a:t>Undvik bete tidig vår och sen höst (sockerhalt)</a:t>
            </a:r>
          </a:p>
          <a:p>
            <a:r>
              <a:rPr lang="sv-SE" sz="2800" dirty="0"/>
              <a:t>Komplettera med protein om det behövs</a:t>
            </a:r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90E65F3A-33F1-3541-5597-CB5E22D31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99" y="464486"/>
            <a:ext cx="8735285" cy="1165138"/>
          </a:xfrm>
        </p:spPr>
        <p:txBody>
          <a:bodyPr/>
          <a:lstStyle/>
          <a:p>
            <a:r>
              <a:rPr lang="sv-SE" dirty="0"/>
              <a:t>Motverka fång och liknande sjukdomar</a:t>
            </a:r>
          </a:p>
        </p:txBody>
      </p:sp>
    </p:spTree>
    <p:extLst>
      <p:ext uri="{BB962C8B-B14F-4D97-AF65-F5344CB8AC3E}">
        <p14:creationId xmlns:p14="http://schemas.microsoft.com/office/powerpoint/2010/main" val="31485725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2230BDDE-D7AF-6B37-72FE-E273F19B60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73EB259-4CFD-4D03-8D50-B89672399120}" type="slidenum">
              <a:rPr lang="sv-SE" smtClean="0"/>
              <a:pPr/>
              <a:t>31</a:t>
            </a:fld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46D0FF-8271-DCF7-7920-4173C3809D2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sz="2800" dirty="0"/>
              <a:t>För lite eller för </a:t>
            </a:r>
            <a:r>
              <a:rPr lang="sv-SE" sz="2800" dirty="0" err="1"/>
              <a:t>snabbtuggat</a:t>
            </a:r>
            <a:r>
              <a:rPr lang="sv-SE" sz="2800" dirty="0"/>
              <a:t> grovfoder</a:t>
            </a:r>
          </a:p>
          <a:p>
            <a:pPr lvl="1"/>
            <a:r>
              <a:rPr lang="sv-SE" sz="2400" dirty="0"/>
              <a:t>tuggbehov ej tillgodosett</a:t>
            </a:r>
          </a:p>
          <a:p>
            <a:pPr lvl="1"/>
            <a:r>
              <a:rPr lang="sv-SE" sz="2400" dirty="0"/>
              <a:t>krubbitning, luftsnappning, träätning, vävning, boxvandring mm</a:t>
            </a:r>
          </a:p>
          <a:p>
            <a:r>
              <a:rPr lang="sv-SE" sz="2800" dirty="0"/>
              <a:t>Vävning och boxvandring är även relaterat till för lite social kontakt</a:t>
            </a:r>
          </a:p>
          <a:p>
            <a:r>
              <a:rPr lang="sv-SE" sz="2800" dirty="0"/>
              <a:t>De flesta beteendestörningar kan också härledas till för lite utevistelse</a:t>
            </a:r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1FAE1608-C459-B0C2-D936-A40BAFA50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Foderrelaterade beteendestörningar</a:t>
            </a:r>
          </a:p>
        </p:txBody>
      </p:sp>
    </p:spTree>
    <p:extLst>
      <p:ext uri="{BB962C8B-B14F-4D97-AF65-F5344CB8AC3E}">
        <p14:creationId xmlns:p14="http://schemas.microsoft.com/office/powerpoint/2010/main" val="11779398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F9E5E-01B8-0397-3A1F-885B14949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8A8BF44-67AB-58B6-1052-7F9E8A3E321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32</a:t>
            </a:fld>
            <a:endParaRPr lang="sv-SE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EBE8D50A-8FBA-3807-26CB-E5F4519680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71805" y="6550025"/>
            <a:ext cx="2428624" cy="307975"/>
          </a:xfrm>
        </p:spPr>
        <p:txBody>
          <a:bodyPr/>
          <a:lstStyle/>
          <a:p>
            <a:r>
              <a:rPr lang="sv-SE" dirty="0"/>
              <a:t>Foto: Caroline Sandberg 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E0DAAA9E-F8E1-ACEC-B400-687A60A519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66559" y="2228850"/>
            <a:ext cx="5253991" cy="4072974"/>
          </a:xfrm>
        </p:spPr>
        <p:txBody>
          <a:bodyPr>
            <a:normAutofit/>
          </a:bodyPr>
          <a:lstStyle/>
          <a:p>
            <a:r>
              <a:rPr lang="sv-SE" sz="2400" dirty="0"/>
              <a:t>Utfodring direkt på marken </a:t>
            </a:r>
            <a:br>
              <a:rPr lang="sv-SE" sz="2400" dirty="0"/>
            </a:br>
            <a:r>
              <a:rPr lang="sv-SE" sz="2400" dirty="0"/>
              <a:t>– max en dagsgiva</a:t>
            </a:r>
          </a:p>
          <a:p>
            <a:pPr lvl="1"/>
            <a:r>
              <a:rPr lang="sv-SE" dirty="0"/>
              <a:t>Nedtramp</a:t>
            </a:r>
          </a:p>
          <a:p>
            <a:r>
              <a:rPr lang="sv-SE" sz="2400" dirty="0"/>
              <a:t>Foderhäck</a:t>
            </a:r>
          </a:p>
          <a:p>
            <a:pPr lvl="1"/>
            <a:r>
              <a:rPr lang="sv-SE" dirty="0"/>
              <a:t>Mindre nedtramp</a:t>
            </a:r>
          </a:p>
          <a:p>
            <a:pPr lvl="1"/>
            <a:r>
              <a:rPr lang="sv-SE" dirty="0"/>
              <a:t>Hårdgjord yta eller flytta regelbundet</a:t>
            </a:r>
          </a:p>
          <a:p>
            <a:r>
              <a:rPr lang="sv-SE" sz="2400" dirty="0" err="1"/>
              <a:t>Hönät</a:t>
            </a:r>
            <a:endParaRPr lang="sv-SE" sz="2400" dirty="0"/>
          </a:p>
          <a:p>
            <a:pPr lvl="1"/>
            <a:r>
              <a:rPr lang="sv-SE" dirty="0"/>
              <a:t>Lite spill</a:t>
            </a:r>
          </a:p>
          <a:p>
            <a:pPr lvl="1"/>
            <a:r>
              <a:rPr lang="sv-SE" dirty="0"/>
              <a:t>Längre ättid?</a:t>
            </a:r>
          </a:p>
          <a:p>
            <a:pPr lvl="1"/>
            <a:r>
              <a:rPr lang="sv-SE" dirty="0"/>
              <a:t>Nackproblem?</a:t>
            </a:r>
          </a:p>
          <a:p>
            <a:endParaRPr lang="sv-SE" dirty="0"/>
          </a:p>
        </p:txBody>
      </p:sp>
      <p:sp>
        <p:nvSpPr>
          <p:cNvPr id="17" name="Rubrik 16">
            <a:extLst>
              <a:ext uri="{FF2B5EF4-FFF2-40B4-BE49-F238E27FC236}">
                <a16:creationId xmlns:a16="http://schemas.microsoft.com/office/drawing/2014/main" id="{DAE3631A-16DF-1AC1-A83B-713A5327C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6559" y="1440181"/>
            <a:ext cx="4931149" cy="617220"/>
          </a:xfrm>
        </p:spPr>
        <p:txBody>
          <a:bodyPr/>
          <a:lstStyle/>
          <a:p>
            <a:r>
              <a:rPr lang="sv-SE" dirty="0"/>
              <a:t>Foderspill</a:t>
            </a:r>
          </a:p>
        </p:txBody>
      </p:sp>
      <p:pic>
        <p:nvPicPr>
          <p:cNvPr id="7" name="Platshållare för bild 6" descr="Häst som äter ur hönät">
            <a:extLst>
              <a:ext uri="{FF2B5EF4-FFF2-40B4-BE49-F238E27FC236}">
                <a16:creationId xmlns:a16="http://schemas.microsoft.com/office/drawing/2014/main" id="{788EB701-D94C-1B5D-BF61-C160E301D8F4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1" b="11631"/>
          <a:stretch/>
        </p:blipFill>
        <p:spPr>
          <a:custGeom>
            <a:avLst/>
            <a:gdLst>
              <a:gd name="connsiteX0" fmla="*/ 0 w 4791077"/>
              <a:gd name="connsiteY0" fmla="*/ 0 h 4791076"/>
              <a:gd name="connsiteX1" fmla="*/ 2395539 w 4791077"/>
              <a:gd name="connsiteY1" fmla="*/ 0 h 4791076"/>
              <a:gd name="connsiteX2" fmla="*/ 2405689 w 4791077"/>
              <a:gd name="connsiteY2" fmla="*/ 0 h 4791076"/>
              <a:gd name="connsiteX3" fmla="*/ 2405689 w 4791077"/>
              <a:gd name="connsiteY3" fmla="*/ 513 h 4791076"/>
              <a:gd name="connsiteX4" fmla="*/ 2640469 w 4791077"/>
              <a:gd name="connsiteY4" fmla="*/ 12368 h 4791076"/>
              <a:gd name="connsiteX5" fmla="*/ 4791077 w 4791077"/>
              <a:gd name="connsiteY5" fmla="*/ 2395538 h 4791076"/>
              <a:gd name="connsiteX6" fmla="*/ 4789897 w 4791077"/>
              <a:gd name="connsiteY6" fmla="*/ 2418903 h 4791076"/>
              <a:gd name="connsiteX7" fmla="*/ 4791076 w 4791077"/>
              <a:gd name="connsiteY7" fmla="*/ 2418903 h 4791076"/>
              <a:gd name="connsiteX8" fmla="*/ 4791076 w 4791077"/>
              <a:gd name="connsiteY8" fmla="*/ 4791075 h 4791076"/>
              <a:gd name="connsiteX9" fmla="*/ 2395559 w 4791077"/>
              <a:gd name="connsiteY9" fmla="*/ 4791075 h 4791076"/>
              <a:gd name="connsiteX10" fmla="*/ 2395539 w 4791077"/>
              <a:gd name="connsiteY10" fmla="*/ 4791076 h 4791076"/>
              <a:gd name="connsiteX11" fmla="*/ 2395519 w 4791077"/>
              <a:gd name="connsiteY11" fmla="*/ 4791075 h 4791076"/>
              <a:gd name="connsiteX12" fmla="*/ 2385387 w 4791077"/>
              <a:gd name="connsiteY12" fmla="*/ 4791075 h 4791076"/>
              <a:gd name="connsiteX13" fmla="*/ 2385387 w 4791077"/>
              <a:gd name="connsiteY13" fmla="*/ 4790564 h 4791076"/>
              <a:gd name="connsiteX14" fmla="*/ 2150609 w 4791077"/>
              <a:gd name="connsiteY14" fmla="*/ 4778708 h 4791076"/>
              <a:gd name="connsiteX15" fmla="*/ 1 w 4791077"/>
              <a:gd name="connsiteY15" fmla="*/ 2395538 h 4791076"/>
              <a:gd name="connsiteX16" fmla="*/ 1181 w 4791077"/>
              <a:gd name="connsiteY16" fmla="*/ 2372172 h 4791076"/>
              <a:gd name="connsiteX17" fmla="*/ 0 w 4791077"/>
              <a:gd name="connsiteY17" fmla="*/ 2372172 h 4791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91077" h="4791076">
                <a:moveTo>
                  <a:pt x="0" y="0"/>
                </a:moveTo>
                <a:lnTo>
                  <a:pt x="2395539" y="0"/>
                </a:lnTo>
                <a:lnTo>
                  <a:pt x="2405689" y="0"/>
                </a:lnTo>
                <a:lnTo>
                  <a:pt x="2405689" y="513"/>
                </a:lnTo>
                <a:lnTo>
                  <a:pt x="2640469" y="12368"/>
                </a:lnTo>
                <a:cubicBezTo>
                  <a:pt x="3848434" y="135044"/>
                  <a:pt x="4791077" y="1155208"/>
                  <a:pt x="4791077" y="2395538"/>
                </a:cubicBezTo>
                <a:lnTo>
                  <a:pt x="4789897" y="2418903"/>
                </a:lnTo>
                <a:lnTo>
                  <a:pt x="4791076" y="2418903"/>
                </a:lnTo>
                <a:lnTo>
                  <a:pt x="4791076" y="4791075"/>
                </a:lnTo>
                <a:lnTo>
                  <a:pt x="2395559" y="4791075"/>
                </a:lnTo>
                <a:lnTo>
                  <a:pt x="2395539" y="4791076"/>
                </a:lnTo>
                <a:lnTo>
                  <a:pt x="2395519" y="4791075"/>
                </a:lnTo>
                <a:lnTo>
                  <a:pt x="2385387" y="4791075"/>
                </a:lnTo>
                <a:lnTo>
                  <a:pt x="2385387" y="4790564"/>
                </a:lnTo>
                <a:lnTo>
                  <a:pt x="2150609" y="4778708"/>
                </a:lnTo>
                <a:cubicBezTo>
                  <a:pt x="942645" y="4656033"/>
                  <a:pt x="1" y="3635869"/>
                  <a:pt x="1" y="2395538"/>
                </a:cubicBezTo>
                <a:lnTo>
                  <a:pt x="1181" y="2372172"/>
                </a:lnTo>
                <a:lnTo>
                  <a:pt x="0" y="2372172"/>
                </a:lnTo>
                <a:close/>
              </a:path>
            </a:pathLst>
          </a:custGeom>
          <a:solidFill>
            <a:srgbClr val="F8F5ED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2199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013E0-A1E6-3338-4F9B-C64565861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3D0907C-185B-190D-CB8A-71E8C241900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33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94911734-B926-7DC9-8356-5159B71113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/>
          <a:lstStyle/>
          <a:p>
            <a:r>
              <a:rPr lang="sv-SE" dirty="0"/>
              <a:t>Vuxna hästar lever normalt i balans med parasiterna</a:t>
            </a:r>
          </a:p>
          <a:p>
            <a:r>
              <a:rPr lang="sv-SE" dirty="0"/>
              <a:t>En mindre mängd parasiter i kroppen är en förutsättning för att hästarna ska upprätthålla immunitet mot nya infektioner</a:t>
            </a:r>
          </a:p>
          <a:p>
            <a:r>
              <a:rPr lang="sv-SE" dirty="0"/>
              <a:t>Unghästar är känsligare för parasiter </a:t>
            </a:r>
          </a:p>
          <a:p>
            <a:r>
              <a:rPr lang="sv-SE" dirty="0"/>
              <a:t>Unghästar sprider fler parasiter än vuxna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CD4F2744-1D7C-5665-C66D-8A7E2D146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Mag- och tarmparasiter</a:t>
            </a:r>
          </a:p>
        </p:txBody>
      </p:sp>
    </p:spTree>
    <p:extLst>
      <p:ext uri="{BB962C8B-B14F-4D97-AF65-F5344CB8AC3E}">
        <p14:creationId xmlns:p14="http://schemas.microsoft.com/office/powerpoint/2010/main" val="3748920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0E6BF-1E81-D550-14F8-B50672294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54A88F5-E710-5323-5E65-A1CEF7EEAA3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34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0681A7C-3B41-19D6-10AC-D46197C5E24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Larverna kan övervintra i hagen</a:t>
            </a:r>
          </a:p>
          <a:p>
            <a:r>
              <a:rPr lang="sv-SE" dirty="0"/>
              <a:t>I juni nästkommande år börjar smittan minska</a:t>
            </a:r>
            <a:endParaRPr lang="sv-SE" b="1" dirty="0"/>
          </a:p>
          <a:p>
            <a:pPr marL="0" indent="0">
              <a:buNone/>
            </a:pPr>
            <a:r>
              <a:rPr lang="sv-SE" b="1" dirty="0"/>
              <a:t>Små blodmaskar</a:t>
            </a:r>
          </a:p>
          <a:p>
            <a:r>
              <a:rPr lang="sv-SE" dirty="0"/>
              <a:t>Hästens vanligaste parasiter</a:t>
            </a:r>
          </a:p>
          <a:p>
            <a:r>
              <a:rPr lang="sv-SE" dirty="0"/>
              <a:t>Har ett ofta ett vilostadium i tarmen under höst-vinter då avmaskning inte har någon effekt</a:t>
            </a:r>
          </a:p>
          <a:p>
            <a:pPr marL="0" indent="0">
              <a:buNone/>
            </a:pPr>
            <a:r>
              <a:rPr lang="sv-SE" b="1" dirty="0"/>
              <a:t>Stor blodmask</a:t>
            </a:r>
          </a:p>
          <a:p>
            <a:r>
              <a:rPr lang="sv-SE" dirty="0"/>
              <a:t>Hästens farligaste parasit</a:t>
            </a:r>
          </a:p>
          <a:p>
            <a:r>
              <a:rPr lang="sv-SE" dirty="0"/>
              <a:t>Kan ge kolik, feber, hälta, blodbrist</a:t>
            </a:r>
          </a:p>
          <a:p>
            <a:r>
              <a:rPr lang="sv-SE" dirty="0"/>
              <a:t>Inflammationerna kan ta flera år att läka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73B7626F-E655-481C-B2C1-CBD268B33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99" y="464486"/>
            <a:ext cx="9182757" cy="1165138"/>
          </a:xfrm>
        </p:spPr>
        <p:txBody>
          <a:bodyPr/>
          <a:lstStyle/>
          <a:p>
            <a:r>
              <a:rPr lang="sv-SE" dirty="0"/>
              <a:t>Rundmaskar: Blodmask</a:t>
            </a:r>
          </a:p>
        </p:txBody>
      </p:sp>
    </p:spTree>
    <p:extLst>
      <p:ext uri="{BB962C8B-B14F-4D97-AF65-F5344CB8AC3E}">
        <p14:creationId xmlns:p14="http://schemas.microsoft.com/office/powerpoint/2010/main" val="78274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576B2-70F7-ED87-299D-E79DC44DB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B2F896C-A71F-2FF7-96EF-E6933065F59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35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CB007027-162D-E099-76D1-3D647547AB0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b="1" dirty="0"/>
              <a:t>Spolmask</a:t>
            </a:r>
          </a:p>
          <a:p>
            <a:r>
              <a:rPr lang="sv-SE" dirty="0"/>
              <a:t>Spolmaskägg kan leva flera år i hästens miljö</a:t>
            </a:r>
          </a:p>
          <a:p>
            <a:r>
              <a:rPr lang="sv-SE" dirty="0"/>
              <a:t>Vanlig hos föl och unghästar</a:t>
            </a:r>
          </a:p>
          <a:p>
            <a:r>
              <a:rPr lang="sv-SE" dirty="0"/>
              <a:t>Hästens största inälvsmask</a:t>
            </a:r>
          </a:p>
          <a:p>
            <a:r>
              <a:rPr lang="sv-SE" dirty="0"/>
              <a:t>Kan ge </a:t>
            </a:r>
            <a:r>
              <a:rPr lang="sv-SE" dirty="0" err="1"/>
              <a:t>snorighet</a:t>
            </a:r>
            <a:r>
              <a:rPr lang="sv-SE" dirty="0"/>
              <a:t>, hosta, dålig aptit, nedsatt tillväxt, raggig päls, hängbuk och förstoppning</a:t>
            </a:r>
          </a:p>
          <a:p>
            <a:pPr marL="0" indent="0">
              <a:buNone/>
            </a:pPr>
            <a:r>
              <a:rPr lang="sv-SE" b="1" dirty="0"/>
              <a:t>Springmask</a:t>
            </a:r>
          </a:p>
          <a:p>
            <a:r>
              <a:rPr lang="sv-SE" dirty="0"/>
              <a:t>Mindre vanlig</a:t>
            </a:r>
          </a:p>
          <a:p>
            <a:r>
              <a:rPr lang="sv-SE" dirty="0"/>
              <a:t>Upp till 10 cm lång</a:t>
            </a:r>
          </a:p>
          <a:p>
            <a:r>
              <a:rPr lang="sv-SE" dirty="0"/>
              <a:t>Ger intensiv klåda runt ändtarmsöppningen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4DAD01C9-E710-7C9F-B45B-AA0B864F5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99" y="464486"/>
            <a:ext cx="9182757" cy="1165138"/>
          </a:xfrm>
        </p:spPr>
        <p:txBody>
          <a:bodyPr/>
          <a:lstStyle/>
          <a:p>
            <a:r>
              <a:rPr lang="sv-SE" dirty="0"/>
              <a:t>Rundmaskar: Spolmask och Springmask</a:t>
            </a:r>
          </a:p>
        </p:txBody>
      </p:sp>
    </p:spTree>
    <p:extLst>
      <p:ext uri="{BB962C8B-B14F-4D97-AF65-F5344CB8AC3E}">
        <p14:creationId xmlns:p14="http://schemas.microsoft.com/office/powerpoint/2010/main" val="1218249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812B5-D723-89A0-9D7E-E8D0CE0BF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6E4B4D5-8E94-2DB1-1C44-ED3C90B6088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36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E8AE37C-C6E0-2321-0A8F-2CFA230277F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>
            <a:normAutofit lnSpcReduction="10000"/>
          </a:bodyPr>
          <a:lstStyle/>
          <a:p>
            <a:r>
              <a:rPr lang="sv-SE" b="1" dirty="0" err="1"/>
              <a:t>Fölmask</a:t>
            </a:r>
            <a:endParaRPr lang="sv-SE" b="1" dirty="0"/>
          </a:p>
          <a:p>
            <a:r>
              <a:rPr lang="sv-SE" dirty="0"/>
              <a:t>Smittas via stoets mjölk</a:t>
            </a:r>
          </a:p>
          <a:p>
            <a:r>
              <a:rPr lang="sv-SE" dirty="0"/>
              <a:t>Kan ge diarré</a:t>
            </a:r>
          </a:p>
          <a:p>
            <a:r>
              <a:rPr lang="sv-SE" dirty="0"/>
              <a:t>De flesta föl blir helt immuna vid 4-6 månader</a:t>
            </a:r>
          </a:p>
          <a:p>
            <a:endParaRPr lang="sv-SE" dirty="0"/>
          </a:p>
          <a:p>
            <a:r>
              <a:rPr lang="sv-SE" b="1" dirty="0"/>
              <a:t>Lilla magmasken</a:t>
            </a:r>
          </a:p>
          <a:p>
            <a:r>
              <a:rPr lang="sv-SE" dirty="0"/>
              <a:t>Ovanlig</a:t>
            </a:r>
          </a:p>
          <a:p>
            <a:r>
              <a:rPr lang="sv-SE" dirty="0"/>
              <a:t>Ger sällan symtom, men kan ge diarré</a:t>
            </a:r>
          </a:p>
          <a:p>
            <a:r>
              <a:rPr lang="sv-SE" dirty="0"/>
              <a:t>Smittar även kreatur och får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12626C17-2340-15B0-6838-B779CBDAF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99" y="464486"/>
            <a:ext cx="9980427" cy="1165138"/>
          </a:xfrm>
        </p:spPr>
        <p:txBody>
          <a:bodyPr/>
          <a:lstStyle/>
          <a:p>
            <a:r>
              <a:rPr lang="sv-SE" dirty="0"/>
              <a:t>Rundmaskar: </a:t>
            </a:r>
            <a:r>
              <a:rPr lang="sv-SE" dirty="0" err="1"/>
              <a:t>Fölmask</a:t>
            </a:r>
            <a:r>
              <a:rPr lang="sv-SE" dirty="0"/>
              <a:t> och Lilla magmasken</a:t>
            </a:r>
          </a:p>
        </p:txBody>
      </p:sp>
    </p:spTree>
    <p:extLst>
      <p:ext uri="{BB962C8B-B14F-4D97-AF65-F5344CB8AC3E}">
        <p14:creationId xmlns:p14="http://schemas.microsoft.com/office/powerpoint/2010/main" val="4202268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EFCA5-7B8D-D7CB-B103-2D353CCD7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23A7125-E98D-5353-A39A-32526DD727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37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613ECF9-D9D8-108D-1AF2-B87A51A086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Bandmask</a:t>
            </a:r>
          </a:p>
          <a:p>
            <a:r>
              <a:rPr lang="sv-SE" dirty="0"/>
              <a:t>Bandmasken är beroende av ett kvalster som mellanvärd för sin utveckling på betet</a:t>
            </a:r>
          </a:p>
          <a:p>
            <a:pPr lvl="1"/>
            <a:r>
              <a:rPr lang="sv-SE" dirty="0"/>
              <a:t>Hästar får sällan symtom </a:t>
            </a:r>
          </a:p>
          <a:p>
            <a:pPr lvl="1"/>
            <a:r>
              <a:rPr lang="sv-SE" dirty="0"/>
              <a:t>Kan dock ge kolik, raggig hårrem och svullna ben</a:t>
            </a:r>
          </a:p>
          <a:p>
            <a:pPr marL="0" indent="0">
              <a:buNone/>
            </a:pPr>
            <a:r>
              <a:rPr lang="sv-SE" b="1" dirty="0"/>
              <a:t>Styngfluga</a:t>
            </a:r>
          </a:p>
          <a:p>
            <a:r>
              <a:rPr lang="sv-SE" dirty="0"/>
              <a:t>Hästen är själv mellanvärd för styngflugan som lägger ägg på hårremmen och kläcks där till larver</a:t>
            </a:r>
          </a:p>
          <a:p>
            <a:pPr lvl="1"/>
            <a:r>
              <a:rPr lang="sv-SE" dirty="0"/>
              <a:t>Larverna stannar i magsäcken hela vintern</a:t>
            </a:r>
          </a:p>
          <a:p>
            <a:pPr lvl="1"/>
            <a:r>
              <a:rPr lang="sv-SE" dirty="0"/>
              <a:t>Hästen har sällan symtom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FD178C6-2386-F84E-5D59-BFC01AA10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99" y="464486"/>
            <a:ext cx="9980427" cy="1165138"/>
          </a:xfrm>
        </p:spPr>
        <p:txBody>
          <a:bodyPr/>
          <a:lstStyle/>
          <a:p>
            <a:r>
              <a:rPr lang="sv-SE" dirty="0"/>
              <a:t>Bandmasken och Styngflugan</a:t>
            </a:r>
          </a:p>
        </p:txBody>
      </p:sp>
    </p:spTree>
    <p:extLst>
      <p:ext uri="{BB962C8B-B14F-4D97-AF65-F5344CB8AC3E}">
        <p14:creationId xmlns:p14="http://schemas.microsoft.com/office/powerpoint/2010/main" val="29487789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FC392-EBF1-B922-7527-F6B60322F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178CBFE-BF34-24E7-AAE1-AB8EFD20EB0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38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2B962838-09DB-D828-ABFD-A422E6B73F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>
            <a:normAutofit/>
          </a:bodyPr>
          <a:lstStyle/>
          <a:p>
            <a:r>
              <a:rPr lang="sv-SE" dirty="0"/>
              <a:t>Skilj på sommar- och </a:t>
            </a:r>
            <a:r>
              <a:rPr lang="sv-SE" dirty="0" err="1"/>
              <a:t>vinterhagar</a:t>
            </a:r>
            <a:endParaRPr lang="sv-SE" dirty="0"/>
          </a:p>
          <a:p>
            <a:r>
              <a:rPr lang="sv-SE" dirty="0"/>
              <a:t>Släpp ston med föl och unghästar på parasitfria beten på våren</a:t>
            </a:r>
          </a:p>
          <a:p>
            <a:pPr lvl="1"/>
            <a:r>
              <a:rPr lang="sv-SE" dirty="0"/>
              <a:t>Som betats av andra djurslag förra sommaren</a:t>
            </a:r>
          </a:p>
          <a:p>
            <a:pPr lvl="1"/>
            <a:r>
              <a:rPr lang="sv-SE" dirty="0"/>
              <a:t>Som bara betats av vuxna hästar förra sommaren</a:t>
            </a:r>
          </a:p>
          <a:p>
            <a:r>
              <a:rPr lang="sv-SE" dirty="0"/>
              <a:t>Byt bete innan det är för </a:t>
            </a:r>
            <a:r>
              <a:rPr lang="sv-SE" dirty="0" err="1"/>
              <a:t>nerbetat</a:t>
            </a:r>
            <a:r>
              <a:rPr lang="sv-SE" dirty="0"/>
              <a:t> för att de inte ska beta nära gödselhögarna</a:t>
            </a:r>
          </a:p>
          <a:p>
            <a:r>
              <a:rPr lang="sv-SE" dirty="0"/>
              <a:t>Släpp unghästar på vall i mitten av sommaren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2D868848-4B5E-911B-13B6-AA9E57BA3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99" y="464486"/>
            <a:ext cx="9980427" cy="1165138"/>
          </a:xfrm>
        </p:spPr>
        <p:txBody>
          <a:bodyPr/>
          <a:lstStyle/>
          <a:p>
            <a:r>
              <a:rPr lang="sv-SE" dirty="0"/>
              <a:t>Betesplanering för lågt parasittryck</a:t>
            </a:r>
          </a:p>
        </p:txBody>
      </p:sp>
    </p:spTree>
    <p:extLst>
      <p:ext uri="{BB962C8B-B14F-4D97-AF65-F5344CB8AC3E}">
        <p14:creationId xmlns:p14="http://schemas.microsoft.com/office/powerpoint/2010/main" val="10690736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BCC26-2FE5-E916-EBF1-D5C248001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66F2C1E-2DB0-4B64-C829-F978AFDB462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39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90517583-000B-9497-C157-1FC01A6917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>
            <a:normAutofit/>
          </a:bodyPr>
          <a:lstStyle/>
          <a:p>
            <a:r>
              <a:rPr lang="sv-SE" dirty="0"/>
              <a:t>Växelbeta eller </a:t>
            </a:r>
            <a:r>
              <a:rPr lang="sv-SE" dirty="0" err="1"/>
              <a:t>sambeta</a:t>
            </a:r>
            <a:r>
              <a:rPr lang="sv-SE" dirty="0"/>
              <a:t> med andra djurslag</a:t>
            </a:r>
          </a:p>
          <a:p>
            <a:r>
              <a:rPr lang="sv-SE" dirty="0"/>
              <a:t>Låt marken vila från betande djur en säsong</a:t>
            </a:r>
          </a:p>
          <a:p>
            <a:r>
              <a:rPr lang="sv-SE" dirty="0"/>
              <a:t>Släpp hästar på betet på sensommaren</a:t>
            </a:r>
          </a:p>
          <a:p>
            <a:pPr lvl="1"/>
            <a:r>
              <a:rPr lang="sv-SE" dirty="0"/>
              <a:t>Beta av med andra djurslag först</a:t>
            </a:r>
          </a:p>
          <a:p>
            <a:pPr lvl="1"/>
            <a:r>
              <a:rPr lang="sv-SE" dirty="0"/>
              <a:t>Ta en skörd först</a:t>
            </a:r>
          </a:p>
          <a:p>
            <a:r>
              <a:rPr lang="sv-SE" dirty="0"/>
              <a:t>Så in nytt bete om det går</a:t>
            </a:r>
          </a:p>
          <a:p>
            <a:r>
              <a:rPr lang="sv-SE" dirty="0"/>
              <a:t>Harva eller putsa betet vid torr och varm väderlek</a:t>
            </a:r>
          </a:p>
          <a:p>
            <a:r>
              <a:rPr lang="sv-SE" dirty="0"/>
              <a:t>Mocka hagarna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7F3F20D5-C8B6-A510-BC03-C41F9C6FD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99" y="464486"/>
            <a:ext cx="9980427" cy="1165138"/>
          </a:xfrm>
        </p:spPr>
        <p:txBody>
          <a:bodyPr/>
          <a:lstStyle/>
          <a:p>
            <a:r>
              <a:rPr lang="sv-SE" dirty="0"/>
              <a:t>Minska smittan på betet</a:t>
            </a:r>
          </a:p>
        </p:txBody>
      </p:sp>
    </p:spTree>
    <p:extLst>
      <p:ext uri="{BB962C8B-B14F-4D97-AF65-F5344CB8AC3E}">
        <p14:creationId xmlns:p14="http://schemas.microsoft.com/office/powerpoint/2010/main" val="33903856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668A2-ED82-254E-1BBE-47F9DB0C4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7650DE6-8566-FD1C-CFA4-2DDAF7F5277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40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673302FB-736E-8DA0-02A3-FA120781D4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>
            <a:normAutofit/>
          </a:bodyPr>
          <a:lstStyle/>
          <a:p>
            <a:r>
              <a:rPr lang="sv-SE" dirty="0"/>
              <a:t>Ta träckprov i april-maj, före betessläpp</a:t>
            </a:r>
          </a:p>
          <a:p>
            <a:r>
              <a:rPr lang="sv-SE" dirty="0"/>
              <a:t>För unghästar i januari-februari (spolmask)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Föl och unghästar bör alltid avmaskas</a:t>
            </a:r>
          </a:p>
          <a:p>
            <a:r>
              <a:rPr lang="sv-SE" dirty="0"/>
              <a:t>Avmaskning i första hand mot blodmaskar och spolmask.</a:t>
            </a:r>
          </a:p>
          <a:p>
            <a:r>
              <a:rPr lang="sv-SE" dirty="0"/>
              <a:t>Andra parasiter bara vid behov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162D152-DE90-80C4-E049-27AD6C135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99" y="464486"/>
            <a:ext cx="9980427" cy="1165138"/>
          </a:xfrm>
        </p:spPr>
        <p:txBody>
          <a:bodyPr/>
          <a:lstStyle/>
          <a:p>
            <a:r>
              <a:rPr lang="sv-SE" dirty="0"/>
              <a:t>Träckprov och avmaskning</a:t>
            </a:r>
          </a:p>
        </p:txBody>
      </p:sp>
    </p:spTree>
    <p:extLst>
      <p:ext uri="{BB962C8B-B14F-4D97-AF65-F5344CB8AC3E}">
        <p14:creationId xmlns:p14="http://schemas.microsoft.com/office/powerpoint/2010/main" val="39587739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23532-594D-5F4F-DB75-3A95DB72B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75A00B7-73D9-1F2E-5554-75A0947C439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825655" y="6346241"/>
            <a:ext cx="872054" cy="297177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41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EED27C4-5749-70DB-FCE4-3C7F13D651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7199" y="1966365"/>
            <a:ext cx="8700225" cy="3810491"/>
          </a:xfrm>
        </p:spPr>
        <p:txBody>
          <a:bodyPr>
            <a:normAutofit/>
          </a:bodyPr>
          <a:lstStyle/>
          <a:p>
            <a:r>
              <a:rPr lang="sv-SE" dirty="0"/>
              <a:t>Minska antalet avmaskningar </a:t>
            </a:r>
          </a:p>
          <a:p>
            <a:r>
              <a:rPr lang="sv-SE" dirty="0"/>
              <a:t>Växla mellan olika grupper av maskmedel </a:t>
            </a:r>
            <a:br>
              <a:rPr lang="sv-SE" dirty="0"/>
            </a:br>
            <a:r>
              <a:rPr lang="sv-SE" dirty="0"/>
              <a:t>varje eller varannan säsong </a:t>
            </a:r>
          </a:p>
          <a:p>
            <a:r>
              <a:rPr lang="sv-SE" dirty="0"/>
              <a:t>Följ doseringsanvisningarna noga</a:t>
            </a:r>
          </a:p>
          <a:p>
            <a:r>
              <a:rPr lang="sv-SE" dirty="0"/>
              <a:t>Underdosering ökar risken för resistens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959761F0-6DB7-7E3A-7507-74F54907F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199" y="464486"/>
            <a:ext cx="9980427" cy="1165138"/>
          </a:xfrm>
        </p:spPr>
        <p:txBody>
          <a:bodyPr/>
          <a:lstStyle/>
          <a:p>
            <a:r>
              <a:rPr lang="sv-SE" dirty="0"/>
              <a:t>Minska risken för resistens</a:t>
            </a:r>
          </a:p>
        </p:txBody>
      </p:sp>
      <p:pic>
        <p:nvPicPr>
          <p:cNvPr id="2" name="Platshållare för bild 4" descr="Fyra ponnyer på bete">
            <a:extLst>
              <a:ext uri="{FF2B5EF4-FFF2-40B4-BE49-F238E27FC236}">
                <a16:creationId xmlns:a16="http://schemas.microsoft.com/office/drawing/2014/main" id="{8F4A92ED-92EE-C2B3-ACF5-32BA01B9D9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7" r="10513" b="32463"/>
          <a:stretch/>
        </p:blipFill>
        <p:spPr>
          <a:xfrm>
            <a:off x="1177198" y="4498960"/>
            <a:ext cx="6107521" cy="203584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5850287-EAAA-377A-692D-CDFFB48F698F}"/>
              </a:ext>
            </a:extLst>
          </p:cNvPr>
          <p:cNvSpPr txBox="1"/>
          <p:nvPr/>
        </p:nvSpPr>
        <p:spPr>
          <a:xfrm>
            <a:off x="7284719" y="6288579"/>
            <a:ext cx="18609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Bild: Caroline Sandberg</a:t>
            </a:r>
          </a:p>
        </p:txBody>
      </p:sp>
    </p:spTree>
    <p:extLst>
      <p:ext uri="{BB962C8B-B14F-4D97-AF65-F5344CB8AC3E}">
        <p14:creationId xmlns:p14="http://schemas.microsoft.com/office/powerpoint/2010/main" val="7263402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11C03C9A-652F-72D4-9BE3-151AFF0B986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B54A132D-42E2-BBBF-E28E-0ACA1A0FCE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53761D97-92B5-FF46-5C4B-D834193614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1FEC0920-CDA3-6433-0D56-805EDB578E7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18875" y="6346825"/>
            <a:ext cx="873125" cy="296863"/>
          </a:xfrm>
        </p:spPr>
        <p:txBody>
          <a:bodyPr/>
          <a:lstStyle/>
          <a:p>
            <a:fld id="{873EB259-4CFD-4D03-8D50-B89672399120}" type="slidenum">
              <a:rPr lang="sv-SE" smtClean="0"/>
              <a:pPr/>
              <a:t>42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9237186"/>
      </p:ext>
    </p:extLst>
  </p:cSld>
  <p:clrMapOvr>
    <a:masterClrMapping/>
  </p:clrMapOvr>
</p:sld>
</file>

<file path=ppt/theme/theme1.xml><?xml version="1.0" encoding="utf-8"?>
<a:theme xmlns:a="http://schemas.openxmlformats.org/drawingml/2006/main" name="Greppa Näringen mall">
  <a:themeElements>
    <a:clrScheme name="Greppa Näringen">
      <a:dk1>
        <a:sysClr val="windowText" lastClr="000000"/>
      </a:dk1>
      <a:lt1>
        <a:sysClr val="window" lastClr="FFFFFF"/>
      </a:lt1>
      <a:dk2>
        <a:srgbClr val="0D2B38"/>
      </a:dk2>
      <a:lt2>
        <a:srgbClr val="F8F5ED"/>
      </a:lt2>
      <a:accent1>
        <a:srgbClr val="418B73"/>
      </a:accent1>
      <a:accent2>
        <a:srgbClr val="92303B"/>
      </a:accent2>
      <a:accent3>
        <a:srgbClr val="2D6A81"/>
      </a:accent3>
      <a:accent4>
        <a:srgbClr val="C1F4CD"/>
      </a:accent4>
      <a:accent5>
        <a:srgbClr val="0D3730"/>
      </a:accent5>
      <a:accent6>
        <a:srgbClr val="CEECF9"/>
      </a:accent6>
      <a:hlink>
        <a:srgbClr val="F68F61"/>
      </a:hlink>
      <a:folHlink>
        <a:srgbClr val="0D2B38"/>
      </a:folHlink>
    </a:clrScheme>
    <a:fontScheme name="Greppa Näringen 202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Reflek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mall-GreppaNaringen-EU-logo-v10" id="{41467C15-6669-4D39-8C40-C0AA4E2ED7DD}" vid="{568DDC7B-F7D6-4140-9B96-C6AD270FD51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ppa Näringen">
    <a:dk1>
      <a:sysClr val="windowText" lastClr="000000"/>
    </a:dk1>
    <a:lt1>
      <a:sysClr val="window" lastClr="FFFFFF"/>
    </a:lt1>
    <a:dk2>
      <a:srgbClr val="0D2B38"/>
    </a:dk2>
    <a:lt2>
      <a:srgbClr val="F8F5ED"/>
    </a:lt2>
    <a:accent1>
      <a:srgbClr val="418B73"/>
    </a:accent1>
    <a:accent2>
      <a:srgbClr val="92303B"/>
    </a:accent2>
    <a:accent3>
      <a:srgbClr val="2D6A81"/>
    </a:accent3>
    <a:accent4>
      <a:srgbClr val="C1F4CD"/>
    </a:accent4>
    <a:accent5>
      <a:srgbClr val="0D3730"/>
    </a:accent5>
    <a:accent6>
      <a:srgbClr val="CEECF9"/>
    </a:accent6>
    <a:hlink>
      <a:srgbClr val="F68F61"/>
    </a:hlink>
    <a:folHlink>
      <a:srgbClr val="0D2B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PowerPoint-mall-GreppaNaringen-EU-logo</Template>
  <TotalTime>334</TotalTime>
  <Words>2648</Words>
  <Application>Microsoft Office PowerPoint</Application>
  <PresentationFormat>Bredbild</PresentationFormat>
  <Paragraphs>842</Paragraphs>
  <Slides>42</Slides>
  <Notes>17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42</vt:i4>
      </vt:variant>
    </vt:vector>
  </HeadingPairs>
  <TitlesOfParts>
    <vt:vector size="45" baseType="lpstr">
      <vt:lpstr>Arial</vt:lpstr>
      <vt:lpstr>Calibri</vt:lpstr>
      <vt:lpstr>Greppa Näringen mall</vt:lpstr>
      <vt:lpstr>Hästen</vt:lpstr>
      <vt:lpstr>Hästens beteende</vt:lpstr>
      <vt:lpstr>Rörelse och sömn</vt:lpstr>
      <vt:lpstr>Sociala behov</vt:lpstr>
      <vt:lpstr>Utfodring</vt:lpstr>
      <vt:lpstr>Utfodring</vt:lpstr>
      <vt:lpstr>Fodersmältning</vt:lpstr>
      <vt:lpstr>Fodersmältning - munhålan</vt:lpstr>
      <vt:lpstr>Fodersmältning - magsäcken</vt:lpstr>
      <vt:lpstr>Fodersmältning - tunntarmen</vt:lpstr>
      <vt:lpstr>Fodersmältning - grovtarmen</vt:lpstr>
      <vt:lpstr>Fodermedel - Grovfoder</vt:lpstr>
      <vt:lpstr>Medelvärde ensilageanalyser 2019</vt:lpstr>
      <vt:lpstr>Exempel på näringsvärden på bete</vt:lpstr>
      <vt:lpstr>Mycket giftiga växter</vt:lpstr>
      <vt:lpstr>Måttligt giftiga växter</vt:lpstr>
      <vt:lpstr>Energirika kraftfoder</vt:lpstr>
      <vt:lpstr>Proteinrika kraftfoder</vt:lpstr>
      <vt:lpstr>Makromineraler</vt:lpstr>
      <vt:lpstr>Mikromineraler</vt:lpstr>
      <vt:lpstr>Kraftfoder eller inte</vt:lpstr>
      <vt:lpstr>Begränsningar i foderstaten = maxgiva</vt:lpstr>
      <vt:lpstr>Näringsbehov</vt:lpstr>
      <vt:lpstr>Näringsbehov</vt:lpstr>
      <vt:lpstr>Räkneexempel foderstat</vt:lpstr>
      <vt:lpstr>Räkneexempel foderstat</vt:lpstr>
      <vt:lpstr>Räkna ut hästens vikt  (svenska varmblodshästar)</vt:lpstr>
      <vt:lpstr>Exempel på foderstatsprogram</vt:lpstr>
      <vt:lpstr>Motverka kolik och magsår</vt:lpstr>
      <vt:lpstr>Motverka fång och liknande sjukdomar</vt:lpstr>
      <vt:lpstr>Foderrelaterade beteendestörningar</vt:lpstr>
      <vt:lpstr>Foderspill</vt:lpstr>
      <vt:lpstr>Mag- och tarmparasiter</vt:lpstr>
      <vt:lpstr>Rundmaskar: Blodmask</vt:lpstr>
      <vt:lpstr>Rundmaskar: Spolmask och Springmask</vt:lpstr>
      <vt:lpstr>Rundmaskar: Fölmask och Lilla magmasken</vt:lpstr>
      <vt:lpstr>Bandmasken och Styngflugan</vt:lpstr>
      <vt:lpstr>Betesplanering för lågt parasittryck</vt:lpstr>
      <vt:lpstr>Minska smittan på betet</vt:lpstr>
      <vt:lpstr>Träckprov och avmaskning</vt:lpstr>
      <vt:lpstr>Minska risken för resistens</vt:lpstr>
      <vt:lpstr>PowerPoint-presentation</vt:lpstr>
    </vt:vector>
  </TitlesOfParts>
  <Company>Jordbruksverket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Presentation Greppa Näringen</dc:subject>
  <dc:creator>Caroline Sandberg</dc:creator>
  <cp:keywords>Greppa Näringen</cp:keywords>
  <cp:lastModifiedBy>Johanna Lassvik</cp:lastModifiedBy>
  <cp:revision>30</cp:revision>
  <dcterms:created xsi:type="dcterms:W3CDTF">2026-09-15T11:41:01Z</dcterms:created>
  <dcterms:modified xsi:type="dcterms:W3CDTF">2026-10-20T10:04:20Z</dcterms:modified>
</cp:coreProperties>
</file>