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notesSlides/notesSlide24.xml" ContentType="application/vnd.openxmlformats-officedocument.presentationml.notesSlide+xml"/>
  <Override PartName="/ppt/charts/chart3.xml" ContentType="application/vnd.openxmlformats-officedocument.drawingml.chart+xml"/>
  <Override PartName="/ppt/theme/themeOverride4.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381" r:id="rId2"/>
    <p:sldId id="313" r:id="rId3"/>
    <p:sldId id="373" r:id="rId4"/>
    <p:sldId id="376" r:id="rId5"/>
    <p:sldId id="377" r:id="rId6"/>
    <p:sldId id="275" r:id="rId7"/>
    <p:sldId id="330" r:id="rId8"/>
    <p:sldId id="277" r:id="rId9"/>
    <p:sldId id="368" r:id="rId10"/>
    <p:sldId id="369" r:id="rId11"/>
    <p:sldId id="367" r:id="rId12"/>
    <p:sldId id="370" r:id="rId13"/>
    <p:sldId id="374" r:id="rId14"/>
    <p:sldId id="259" r:id="rId15"/>
    <p:sldId id="260" r:id="rId16"/>
    <p:sldId id="378" r:id="rId17"/>
    <p:sldId id="382" r:id="rId18"/>
    <p:sldId id="388" r:id="rId19"/>
    <p:sldId id="383" r:id="rId20"/>
    <p:sldId id="389" r:id="rId21"/>
    <p:sldId id="379" r:id="rId22"/>
    <p:sldId id="273" r:id="rId23"/>
    <p:sldId id="363" r:id="rId24"/>
    <p:sldId id="372" r:id="rId25"/>
    <p:sldId id="387" r:id="rId26"/>
    <p:sldId id="281" r:id="rId27"/>
    <p:sldId id="328" r:id="rId28"/>
    <p:sldId id="283" r:id="rId29"/>
    <p:sldId id="386" r:id="rId30"/>
    <p:sldId id="311" r:id="rId31"/>
    <p:sldId id="380" r:id="rId32"/>
    <p:sldId id="279" r:id="rId33"/>
    <p:sldId id="285" r:id="rId34"/>
    <p:sldId id="286" r:id="rId35"/>
    <p:sldId id="289" r:id="rId36"/>
    <p:sldId id="288" r:id="rId37"/>
    <p:sldId id="290" r:id="rId38"/>
    <p:sldId id="287" r:id="rId39"/>
    <p:sldId id="295" r:id="rId40"/>
    <p:sldId id="292" r:id="rId41"/>
    <p:sldId id="293" r:id="rId42"/>
    <p:sldId id="294" r:id="rId43"/>
    <p:sldId id="315" r:id="rId44"/>
    <p:sldId id="278" r:id="rId45"/>
    <p:sldId id="297" r:id="rId46"/>
    <p:sldId id="305" r:id="rId47"/>
    <p:sldId id="306" r:id="rId48"/>
    <p:sldId id="308" r:id="rId49"/>
    <p:sldId id="307" r:id="rId50"/>
    <p:sldId id="298" r:id="rId51"/>
    <p:sldId id="299" r:id="rId52"/>
    <p:sldId id="301" r:id="rId53"/>
    <p:sldId id="309" r:id="rId54"/>
    <p:sldId id="362" r:id="rId55"/>
    <p:sldId id="323" r:id="rId56"/>
    <p:sldId id="324" r:id="rId57"/>
    <p:sldId id="304" r:id="rId58"/>
    <p:sldId id="303" r:id="rId5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ledning" id="{1C8AE7F5-3608-4525-8012-1164AE58277A}">
          <p14:sldIdLst>
            <p14:sldId id="381"/>
            <p14:sldId id="313"/>
            <p14:sldId id="373"/>
            <p14:sldId id="376"/>
            <p14:sldId id="377"/>
            <p14:sldId id="275"/>
            <p14:sldId id="330"/>
            <p14:sldId id="277"/>
            <p14:sldId id="368"/>
            <p14:sldId id="369"/>
            <p14:sldId id="367"/>
          </p14:sldIdLst>
        </p14:section>
        <p14:section name="Beräkningsverktyg" id="{3CDA3E71-B5E3-4675-B025-76B3E3E576AC}">
          <p14:sldIdLst>
            <p14:sldId id="370"/>
            <p14:sldId id="374"/>
            <p14:sldId id="259"/>
            <p14:sldId id="260"/>
            <p14:sldId id="378"/>
            <p14:sldId id="382"/>
            <p14:sldId id="388"/>
            <p14:sldId id="383"/>
            <p14:sldId id="389"/>
            <p14:sldId id="379"/>
            <p14:sldId id="273"/>
            <p14:sldId id="363"/>
            <p14:sldId id="372"/>
            <p14:sldId id="387"/>
            <p14:sldId id="281"/>
            <p14:sldId id="328"/>
            <p14:sldId id="283"/>
          </p14:sldIdLst>
        </p14:section>
        <p14:section name="Scenarios" id="{6579B935-2B1B-472B-84A8-C543E647400C}">
          <p14:sldIdLst>
            <p14:sldId id="386"/>
            <p14:sldId id="311"/>
            <p14:sldId id="380"/>
            <p14:sldId id="279"/>
            <p14:sldId id="285"/>
            <p14:sldId id="286"/>
            <p14:sldId id="289"/>
            <p14:sldId id="288"/>
            <p14:sldId id="290"/>
            <p14:sldId id="287"/>
            <p14:sldId id="295"/>
            <p14:sldId id="292"/>
            <p14:sldId id="293"/>
            <p14:sldId id="294"/>
            <p14:sldId id="315"/>
            <p14:sldId id="278"/>
            <p14:sldId id="297"/>
            <p14:sldId id="305"/>
            <p14:sldId id="306"/>
            <p14:sldId id="308"/>
            <p14:sldId id="307"/>
            <p14:sldId id="298"/>
            <p14:sldId id="299"/>
            <p14:sldId id="301"/>
            <p14:sldId id="309"/>
            <p14:sldId id="362"/>
            <p14:sldId id="323"/>
            <p14:sldId id="324"/>
            <p14:sldId id="304"/>
            <p14:sldId id="30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F61"/>
    <a:srgbClr val="105653"/>
    <a:srgbClr val="96D4AC"/>
    <a:srgbClr val="285468"/>
    <a:srgbClr val="0D2B38"/>
    <a:srgbClr val="0D3730"/>
    <a:srgbClr val="2D6A81"/>
    <a:srgbClr val="418B73"/>
    <a:srgbClr val="712330"/>
    <a:srgbClr val="7124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9225" autoAdjust="0"/>
  </p:normalViewPr>
  <p:slideViewPr>
    <p:cSldViewPr snapToGrid="0">
      <p:cViewPr>
        <p:scale>
          <a:sx n="87" d="100"/>
          <a:sy n="87" d="100"/>
        </p:scale>
        <p:origin x="1428" y="168"/>
      </p:cViewPr>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120" d="100"/>
          <a:sy n="120" d="100"/>
        </p:scale>
        <p:origin x="4212"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oleObject" Target="file:///\\mv-humus\db\Vv_Typomr\Arkiv_JRK\Publ\Arsrapport_typ\Rapport_0910\Excelfiler\yearfig_0910\Allaomr_PowerPoint.xlsx"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rgbClr val="004165"/>
                </a:solidFill>
                <a:latin typeface="+mj-lt"/>
                <a:ea typeface="+mn-ea"/>
                <a:cs typeface="+mn-cs"/>
              </a:defRPr>
            </a:pPr>
            <a:r>
              <a:rPr lang="en-US" sz="2400" b="0" baseline="0" dirty="0" err="1">
                <a:solidFill>
                  <a:schemeClr val="tx2"/>
                </a:solidFill>
                <a:latin typeface="+mj-lt"/>
              </a:rPr>
              <a:t>Nettobelastning</a:t>
            </a:r>
            <a:r>
              <a:rPr lang="en-US" sz="2400" b="0" baseline="0" dirty="0">
                <a:solidFill>
                  <a:schemeClr val="tx2"/>
                </a:solidFill>
                <a:latin typeface="+mj-lt"/>
              </a:rPr>
              <a:t>, ton/</a:t>
            </a:r>
            <a:r>
              <a:rPr lang="en-US" sz="2400" b="0" baseline="0" dirty="0" err="1">
                <a:solidFill>
                  <a:schemeClr val="tx2"/>
                </a:solidFill>
                <a:latin typeface="+mj-lt"/>
              </a:rPr>
              <a:t>år</a:t>
            </a:r>
            <a:endParaRPr lang="en-US" sz="2400" b="0" baseline="0" dirty="0">
              <a:solidFill>
                <a:schemeClr val="tx2"/>
              </a:solidFill>
              <a:latin typeface="+mj-lt"/>
            </a:endParaRPr>
          </a:p>
        </c:rich>
      </c:tx>
      <c:layout>
        <c:manualLayout>
          <c:xMode val="edge"/>
          <c:yMode val="edge"/>
          <c:x val="0.14337748674979242"/>
          <c:y val="2.9499383494993762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rgbClr val="004165"/>
              </a:solidFill>
              <a:latin typeface="+mj-lt"/>
              <a:ea typeface="+mn-ea"/>
              <a:cs typeface="+mn-cs"/>
            </a:defRPr>
          </a:pPr>
          <a:endParaRPr lang="en-US"/>
        </a:p>
      </c:txPr>
    </c:title>
    <c:autoTitleDeleted val="0"/>
    <c:plotArea>
      <c:layout/>
      <c:pieChart>
        <c:varyColors val="1"/>
        <c:ser>
          <c:idx val="0"/>
          <c:order val="0"/>
          <c:tx>
            <c:strRef>
              <c:f>Blad1!$B$1</c:f>
              <c:strCache>
                <c:ptCount val="1"/>
                <c:pt idx="0">
                  <c:v>Nettobelastning</c:v>
                </c:pt>
              </c:strCache>
            </c:strRef>
          </c:tx>
          <c:explosion val="1"/>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033-4BA6-8AD2-74A70F11128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033-4BA6-8AD2-74A70F11128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033-4BA6-8AD2-74A70F11128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033-4BA6-8AD2-74A70F111289}"/>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033-4BA6-8AD2-74A70F111289}"/>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3033-4BA6-8AD2-74A70F111289}"/>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3033-4BA6-8AD2-74A70F111289}"/>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3033-4BA6-8AD2-74A70F111289}"/>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3033-4BA6-8AD2-74A70F111289}"/>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3033-4BA6-8AD2-74A70F111289}"/>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sv-SE"/>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Blad1!$A$2:$A$11</c:f>
              <c:strCache>
                <c:ptCount val="10"/>
                <c:pt idx="0">
                  <c:v>Industri</c:v>
                </c:pt>
                <c:pt idx="1">
                  <c:v>Fiskodling</c:v>
                </c:pt>
                <c:pt idx="2">
                  <c:v>Kommunala reningsverk</c:v>
                </c:pt>
                <c:pt idx="3">
                  <c:v>Små avlopp</c:v>
                </c:pt>
                <c:pt idx="4">
                  <c:v>Jordbruk</c:v>
                </c:pt>
                <c:pt idx="5">
                  <c:v>Skog och hygge</c:v>
                </c:pt>
                <c:pt idx="6">
                  <c:v>Fjäll, sankmark</c:v>
                </c:pt>
                <c:pt idx="7">
                  <c:v>Deposition</c:v>
                </c:pt>
                <c:pt idx="8">
                  <c:v>Dagvatten</c:v>
                </c:pt>
                <c:pt idx="9">
                  <c:v>Interna källor</c:v>
                </c:pt>
              </c:strCache>
            </c:strRef>
          </c:cat>
          <c:val>
            <c:numRef>
              <c:f>Blad1!$B$2:$B$11</c:f>
              <c:numCache>
                <c:formatCode>General</c:formatCode>
                <c:ptCount val="10"/>
                <c:pt idx="0">
                  <c:v>210</c:v>
                </c:pt>
                <c:pt idx="1">
                  <c:v>40</c:v>
                </c:pt>
                <c:pt idx="2">
                  <c:v>230</c:v>
                </c:pt>
                <c:pt idx="3">
                  <c:v>200</c:v>
                </c:pt>
                <c:pt idx="4">
                  <c:v>1010</c:v>
                </c:pt>
                <c:pt idx="5">
                  <c:v>870</c:v>
                </c:pt>
                <c:pt idx="6">
                  <c:v>440</c:v>
                </c:pt>
                <c:pt idx="7">
                  <c:v>90</c:v>
                </c:pt>
                <c:pt idx="8">
                  <c:v>180</c:v>
                </c:pt>
                <c:pt idx="9">
                  <c:v>30</c:v>
                </c:pt>
              </c:numCache>
            </c:numRef>
          </c:val>
          <c:extLst>
            <c:ext xmlns:c16="http://schemas.microsoft.com/office/drawing/2014/chart" uri="{C3380CC4-5D6E-409C-BE32-E72D297353CC}">
              <c16:uniqueId val="{00000014-3033-4BA6-8AD2-74A70F111289}"/>
            </c:ext>
          </c:extLst>
        </c:ser>
        <c:dLbls>
          <c:dLblPos val="outEnd"/>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70342364153833825"/>
          <c:y val="0.26851340066086771"/>
          <c:w val="0.28629515264082622"/>
          <c:h val="0.5230706040625955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rgbClr val="004165"/>
                </a:solidFill>
                <a:latin typeface="+mj-lt"/>
                <a:ea typeface="+mn-ea"/>
                <a:cs typeface="+mn-cs"/>
              </a:defRPr>
            </a:pPr>
            <a:r>
              <a:rPr lang="en-US" sz="2400" b="0" baseline="0" dirty="0" err="1">
                <a:solidFill>
                  <a:srgbClr val="004165"/>
                </a:solidFill>
                <a:latin typeface="+mj-lt"/>
              </a:rPr>
              <a:t>Nettobelastning</a:t>
            </a:r>
            <a:r>
              <a:rPr lang="en-US" sz="2400" b="0" baseline="0" dirty="0">
                <a:solidFill>
                  <a:srgbClr val="004165"/>
                </a:solidFill>
                <a:latin typeface="+mj-lt"/>
              </a:rPr>
              <a:t>, ton/</a:t>
            </a:r>
            <a:r>
              <a:rPr lang="en-US" sz="2400" b="0" baseline="0" dirty="0" err="1">
                <a:solidFill>
                  <a:srgbClr val="004165"/>
                </a:solidFill>
                <a:latin typeface="+mj-lt"/>
              </a:rPr>
              <a:t>år</a:t>
            </a:r>
            <a:endParaRPr lang="en-US" sz="2400" b="0" baseline="0" dirty="0">
              <a:solidFill>
                <a:srgbClr val="004165"/>
              </a:solidFill>
              <a:latin typeface="+mj-lt"/>
            </a:endParaRPr>
          </a:p>
        </c:rich>
      </c:tx>
      <c:layout>
        <c:manualLayout>
          <c:xMode val="edge"/>
          <c:yMode val="edge"/>
          <c:x val="0.14509098072722731"/>
          <c:y val="4.732868134285944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rgbClr val="004165"/>
              </a:solidFill>
              <a:latin typeface="+mj-lt"/>
              <a:ea typeface="+mn-ea"/>
              <a:cs typeface="+mn-cs"/>
            </a:defRPr>
          </a:pPr>
          <a:endParaRPr lang="en-US"/>
        </a:p>
      </c:txPr>
    </c:title>
    <c:autoTitleDeleted val="0"/>
    <c:plotArea>
      <c:layout/>
      <c:pieChart>
        <c:varyColors val="1"/>
        <c:dLbls>
          <c:dLblPos val="bestFit"/>
          <c:showLegendKey val="0"/>
          <c:showVal val="1"/>
          <c:showCatName val="0"/>
          <c:showSerName val="0"/>
          <c:showPercent val="0"/>
          <c:showBubbleSize val="0"/>
          <c:showLeaderLines val="0"/>
        </c:dLbls>
        <c:firstSliceAng val="0"/>
      </c:pieChart>
      <c:spPr>
        <a:noFill/>
        <a:ln>
          <a:noFill/>
        </a:ln>
        <a:effectLst/>
      </c:spPr>
    </c:plotArea>
    <c:legend>
      <c:legendPos val="r"/>
      <c:layout>
        <c:manualLayout>
          <c:xMode val="edge"/>
          <c:yMode val="edge"/>
          <c:x val="0.67567050290299857"/>
          <c:y val="0.21475765499858371"/>
          <c:w val="0.32187399482003404"/>
          <c:h val="0.58892634522925158"/>
        </c:manualLayout>
      </c:layout>
      <c:overlay val="0"/>
      <c:spPr>
        <a:noFill/>
        <a:ln>
          <a:solidFill>
            <a:srgbClr val="FFFFFF"/>
          </a:solidFill>
        </a:ln>
        <a:effectLst/>
      </c:spPr>
      <c:txPr>
        <a:bodyPr rot="0" spcFirstLastPara="1" vertOverflow="ellipsis" vert="horz" wrap="square" anchor="ctr" anchorCtr="1"/>
        <a:lstStyle/>
        <a:p>
          <a:pPr>
            <a:defRPr sz="1400" b="0" i="0" u="none" strike="noStrike" kern="1200" baseline="0">
              <a:solidFill>
                <a:schemeClr val="accent4"/>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54683631371927"/>
          <c:y val="2.4440808976305451E-2"/>
          <c:w val="0.75326638176638172"/>
          <c:h val="0.64596592272618192"/>
        </c:manualLayout>
      </c:layout>
      <c:barChart>
        <c:barDir val="col"/>
        <c:grouping val="clustered"/>
        <c:varyColors val="0"/>
        <c:ser>
          <c:idx val="0"/>
          <c:order val="0"/>
          <c:tx>
            <c:strRef>
              <c:f>P_långtidsmedel!$B$1</c:f>
              <c:strCache>
                <c:ptCount val="1"/>
                <c:pt idx="0">
                  <c:v>Årstransport (kg/ha)</c:v>
                </c:pt>
              </c:strCache>
            </c:strRef>
          </c:tx>
          <c:spPr>
            <a:solidFill>
              <a:schemeClr val="accent1">
                <a:lumMod val="60000"/>
                <a:lumOff val="40000"/>
              </a:schemeClr>
            </a:solidFill>
            <a:ln>
              <a:solidFill>
                <a:srgbClr val="000000"/>
              </a:solidFill>
            </a:ln>
            <a:effectLst>
              <a:outerShdw blurRad="50800" dist="38100" dir="8100000" algn="tr" rotWithShape="0">
                <a:prstClr val="black">
                  <a:alpha val="40000"/>
                </a:prstClr>
              </a:outerShdw>
            </a:effectLst>
          </c:spPr>
          <c:invertIfNegative val="0"/>
          <c:dPt>
            <c:idx val="1"/>
            <c:invertIfNegative val="0"/>
            <c:bubble3D val="0"/>
            <c:spPr>
              <a:solidFill>
                <a:srgbClr val="BCD7E2">
                  <a:lumMod val="90000"/>
                </a:srgbClr>
              </a:solidFill>
              <a:ln>
                <a:solidFill>
                  <a:srgbClr val="000000"/>
                </a:solid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1-3650-472F-B136-CA99075A818B}"/>
              </c:ext>
            </c:extLst>
          </c:dPt>
          <c:dPt>
            <c:idx val="4"/>
            <c:invertIfNegative val="0"/>
            <c:bubble3D val="0"/>
            <c:spPr>
              <a:solidFill>
                <a:srgbClr val="BCD7E2">
                  <a:lumMod val="90000"/>
                </a:srgbClr>
              </a:solidFill>
              <a:ln>
                <a:solidFill>
                  <a:srgbClr val="000000"/>
                </a:solid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3-3650-472F-B136-CA99075A818B}"/>
              </c:ext>
            </c:extLst>
          </c:dPt>
          <c:dPt>
            <c:idx val="9"/>
            <c:invertIfNegative val="0"/>
            <c:bubble3D val="0"/>
            <c:spPr>
              <a:solidFill>
                <a:srgbClr val="BCD7E2">
                  <a:lumMod val="90000"/>
                </a:srgbClr>
              </a:solidFill>
              <a:ln>
                <a:solidFill>
                  <a:srgbClr val="000000"/>
                </a:solidFill>
              </a:ln>
              <a:effectLst>
                <a:outerShdw blurRad="50800" dist="38100" dir="8100000" algn="tr" rotWithShape="0">
                  <a:prstClr val="black">
                    <a:alpha val="40000"/>
                  </a:prstClr>
                </a:outerShdw>
              </a:effectLst>
            </c:spPr>
            <c:extLst>
              <c:ext xmlns:c16="http://schemas.microsoft.com/office/drawing/2014/chart" uri="{C3380CC4-5D6E-409C-BE32-E72D297353CC}">
                <c16:uniqueId val="{00000005-3650-472F-B136-CA99075A818B}"/>
              </c:ext>
            </c:extLst>
          </c:dPt>
          <c:cat>
            <c:strRef>
              <c:f>P_långtidsmedel!$A$2:$A$21</c:f>
              <c:strCache>
                <c:ptCount val="20"/>
                <c:pt idx="0">
                  <c:v>O18</c:v>
                </c:pt>
                <c:pt idx="1">
                  <c:v>U8</c:v>
                </c:pt>
                <c:pt idx="2">
                  <c:v>E24</c:v>
                </c:pt>
                <c:pt idx="3">
                  <c:v>M39</c:v>
                </c:pt>
                <c:pt idx="4">
                  <c:v>N33</c:v>
                </c:pt>
                <c:pt idx="5">
                  <c:v>O14</c:v>
                </c:pt>
                <c:pt idx="6">
                  <c:v>M36</c:v>
                </c:pt>
                <c:pt idx="7">
                  <c:v>F26</c:v>
                </c:pt>
                <c:pt idx="8">
                  <c:v>C6</c:v>
                </c:pt>
                <c:pt idx="9">
                  <c:v>E23</c:v>
                </c:pt>
                <c:pt idx="10">
                  <c:v>S13</c:v>
                </c:pt>
                <c:pt idx="11">
                  <c:v>N34</c:v>
                </c:pt>
                <c:pt idx="12">
                  <c:v>X2</c:v>
                </c:pt>
                <c:pt idx="13">
                  <c:v>M42</c:v>
                </c:pt>
                <c:pt idx="14">
                  <c:v>O17</c:v>
                </c:pt>
                <c:pt idx="15">
                  <c:v>I28</c:v>
                </c:pt>
                <c:pt idx="16">
                  <c:v>AC1</c:v>
                </c:pt>
                <c:pt idx="17">
                  <c:v>K31</c:v>
                </c:pt>
                <c:pt idx="18">
                  <c:v>H29</c:v>
                </c:pt>
                <c:pt idx="19">
                  <c:v>E21</c:v>
                </c:pt>
              </c:strCache>
            </c:strRef>
          </c:cat>
          <c:val>
            <c:numRef>
              <c:f>P_långtidsmedel!$B$2:$B$21</c:f>
              <c:numCache>
                <c:formatCode>General</c:formatCode>
                <c:ptCount val="20"/>
                <c:pt idx="0">
                  <c:v>0.99</c:v>
                </c:pt>
                <c:pt idx="1">
                  <c:v>0.78300000000000003</c:v>
                </c:pt>
                <c:pt idx="2">
                  <c:v>0.62</c:v>
                </c:pt>
                <c:pt idx="3">
                  <c:v>0.61</c:v>
                </c:pt>
                <c:pt idx="4">
                  <c:v>0.56000000000000005</c:v>
                </c:pt>
                <c:pt idx="5">
                  <c:v>0.49670147869560011</c:v>
                </c:pt>
                <c:pt idx="6">
                  <c:v>0.47342050585416856</c:v>
                </c:pt>
                <c:pt idx="7">
                  <c:v>0.41714826420214052</c:v>
                </c:pt>
                <c:pt idx="8">
                  <c:v>0.38370153821747888</c:v>
                </c:pt>
                <c:pt idx="9">
                  <c:v>0.38</c:v>
                </c:pt>
                <c:pt idx="10">
                  <c:v>0.37</c:v>
                </c:pt>
                <c:pt idx="11">
                  <c:v>0.35</c:v>
                </c:pt>
                <c:pt idx="12">
                  <c:v>0.31991623348659937</c:v>
                </c:pt>
                <c:pt idx="13">
                  <c:v>0.31</c:v>
                </c:pt>
                <c:pt idx="14">
                  <c:v>0.19</c:v>
                </c:pt>
                <c:pt idx="15">
                  <c:v>0.18</c:v>
                </c:pt>
                <c:pt idx="16">
                  <c:v>0.16</c:v>
                </c:pt>
                <c:pt idx="17">
                  <c:v>0.15587048071723611</c:v>
                </c:pt>
                <c:pt idx="18">
                  <c:v>0.13</c:v>
                </c:pt>
                <c:pt idx="19">
                  <c:v>0.12</c:v>
                </c:pt>
              </c:numCache>
            </c:numRef>
          </c:val>
          <c:extLst>
            <c:ext xmlns:c16="http://schemas.microsoft.com/office/drawing/2014/chart" uri="{C3380CC4-5D6E-409C-BE32-E72D297353CC}">
              <c16:uniqueId val="{00000006-3650-472F-B136-CA99075A818B}"/>
            </c:ext>
          </c:extLst>
        </c:ser>
        <c:dLbls>
          <c:showLegendKey val="0"/>
          <c:showVal val="0"/>
          <c:showCatName val="0"/>
          <c:showSerName val="0"/>
          <c:showPercent val="0"/>
          <c:showBubbleSize val="0"/>
        </c:dLbls>
        <c:gapWidth val="150"/>
        <c:axId val="75016064"/>
        <c:axId val="76722176"/>
      </c:barChart>
      <c:lineChart>
        <c:grouping val="standard"/>
        <c:varyColors val="0"/>
        <c:ser>
          <c:idx val="1"/>
          <c:order val="1"/>
          <c:tx>
            <c:strRef>
              <c:f>Phalt_långtidsmedel!$B$1</c:f>
              <c:strCache>
                <c:ptCount val="1"/>
                <c:pt idx="0">
                  <c:v>Årsmedelhalt av fosfor i bäck (mg/l)</c:v>
                </c:pt>
              </c:strCache>
            </c:strRef>
          </c:tx>
          <c:spPr>
            <a:ln w="12700">
              <a:solidFill>
                <a:schemeClr val="tx1"/>
              </a:solidFill>
            </a:ln>
          </c:spPr>
          <c:marker>
            <c:symbol val="circle"/>
            <c:size val="5"/>
            <c:spPr>
              <a:solidFill>
                <a:schemeClr val="tx1"/>
              </a:solidFill>
              <a:ln>
                <a:solidFill>
                  <a:schemeClr val="tx1"/>
                </a:solidFill>
              </a:ln>
            </c:spPr>
          </c:marker>
          <c:val>
            <c:numRef>
              <c:f>P_långtidsmedel!$C$2:$C$21</c:f>
              <c:numCache>
                <c:formatCode>General</c:formatCode>
                <c:ptCount val="20"/>
                <c:pt idx="0">
                  <c:v>0.28000000000000003</c:v>
                </c:pt>
                <c:pt idx="1">
                  <c:v>0.31054206093114062</c:v>
                </c:pt>
                <c:pt idx="2">
                  <c:v>0.32</c:v>
                </c:pt>
                <c:pt idx="3">
                  <c:v>0.12</c:v>
                </c:pt>
                <c:pt idx="4">
                  <c:v>0.18</c:v>
                </c:pt>
                <c:pt idx="5">
                  <c:v>0.16320981426460696</c:v>
                </c:pt>
                <c:pt idx="6">
                  <c:v>0.16</c:v>
                </c:pt>
                <c:pt idx="7">
                  <c:v>8.7199180456056111E-2</c:v>
                </c:pt>
                <c:pt idx="8">
                  <c:v>0.1674882575658988</c:v>
                </c:pt>
                <c:pt idx="9">
                  <c:v>0.22485328902692625</c:v>
                </c:pt>
                <c:pt idx="10">
                  <c:v>0.13</c:v>
                </c:pt>
                <c:pt idx="11">
                  <c:v>0.09</c:v>
                </c:pt>
                <c:pt idx="12">
                  <c:v>0.10921678133733868</c:v>
                </c:pt>
                <c:pt idx="13">
                  <c:v>0.14734818337233616</c:v>
                </c:pt>
                <c:pt idx="14" formatCode="0.00E+00">
                  <c:v>5.9896874421509101E-2</c:v>
                </c:pt>
                <c:pt idx="15">
                  <c:v>0.11428496301703178</c:v>
                </c:pt>
                <c:pt idx="16">
                  <c:v>0.04</c:v>
                </c:pt>
                <c:pt idx="17">
                  <c:v>7.0680449473521853E-2</c:v>
                </c:pt>
                <c:pt idx="18">
                  <c:v>0.13</c:v>
                </c:pt>
                <c:pt idx="19">
                  <c:v>0.06</c:v>
                </c:pt>
              </c:numCache>
            </c:numRef>
          </c:val>
          <c:smooth val="0"/>
          <c:extLst>
            <c:ext xmlns:c16="http://schemas.microsoft.com/office/drawing/2014/chart" uri="{C3380CC4-5D6E-409C-BE32-E72D297353CC}">
              <c16:uniqueId val="{00000007-3650-472F-B136-CA99075A818B}"/>
            </c:ext>
          </c:extLst>
        </c:ser>
        <c:dLbls>
          <c:showLegendKey val="0"/>
          <c:showVal val="0"/>
          <c:showCatName val="0"/>
          <c:showSerName val="0"/>
          <c:showPercent val="0"/>
          <c:showBubbleSize val="0"/>
        </c:dLbls>
        <c:marker val="1"/>
        <c:smooth val="0"/>
        <c:axId val="76725248"/>
        <c:axId val="76723712"/>
      </c:lineChart>
      <c:catAx>
        <c:axId val="75016064"/>
        <c:scaling>
          <c:orientation val="minMax"/>
        </c:scaling>
        <c:delete val="0"/>
        <c:axPos val="b"/>
        <c:numFmt formatCode="General" sourceLinked="0"/>
        <c:majorTickMark val="out"/>
        <c:minorTickMark val="none"/>
        <c:tickLblPos val="nextTo"/>
        <c:spPr>
          <a:ln>
            <a:solidFill>
              <a:schemeClr val="tx1"/>
            </a:solidFill>
          </a:ln>
        </c:spPr>
        <c:txPr>
          <a:bodyPr rot="-5400000" vert="horz"/>
          <a:lstStyle/>
          <a:p>
            <a:pPr>
              <a:defRPr sz="1200">
                <a:solidFill>
                  <a:schemeClr val="tx1"/>
                </a:solidFill>
              </a:defRPr>
            </a:pPr>
            <a:endParaRPr lang="sv-SE"/>
          </a:p>
        </c:txPr>
        <c:crossAx val="76722176"/>
        <c:crosses val="autoZero"/>
        <c:auto val="1"/>
        <c:lblAlgn val="ctr"/>
        <c:lblOffset val="100"/>
        <c:noMultiLvlLbl val="0"/>
      </c:catAx>
      <c:valAx>
        <c:axId val="76722176"/>
        <c:scaling>
          <c:orientation val="minMax"/>
          <c:max val="1"/>
          <c:min val="0"/>
        </c:scaling>
        <c:delete val="0"/>
        <c:axPos val="l"/>
        <c:numFmt formatCode="#,##0.0" sourceLinked="0"/>
        <c:majorTickMark val="out"/>
        <c:minorTickMark val="none"/>
        <c:tickLblPos val="nextTo"/>
        <c:spPr>
          <a:ln w="12700">
            <a:solidFill>
              <a:schemeClr val="tx1"/>
            </a:solidFill>
          </a:ln>
        </c:spPr>
        <c:txPr>
          <a:bodyPr/>
          <a:lstStyle/>
          <a:p>
            <a:pPr>
              <a:defRPr sz="1200">
                <a:solidFill>
                  <a:schemeClr val="tx1"/>
                </a:solidFill>
              </a:defRPr>
            </a:pPr>
            <a:endParaRPr lang="sv-SE"/>
          </a:p>
        </c:txPr>
        <c:crossAx val="75016064"/>
        <c:crosses val="autoZero"/>
        <c:crossBetween val="between"/>
        <c:majorUnit val="0.2"/>
        <c:minorUnit val="0.1"/>
      </c:valAx>
      <c:valAx>
        <c:axId val="76723712"/>
        <c:scaling>
          <c:orientation val="minMax"/>
          <c:max val="1"/>
          <c:min val="0"/>
        </c:scaling>
        <c:delete val="0"/>
        <c:axPos val="r"/>
        <c:numFmt formatCode="#,##0.0" sourceLinked="0"/>
        <c:majorTickMark val="out"/>
        <c:minorTickMark val="none"/>
        <c:tickLblPos val="nextTo"/>
        <c:spPr>
          <a:ln w="12700">
            <a:solidFill>
              <a:schemeClr val="tx1"/>
            </a:solidFill>
          </a:ln>
        </c:spPr>
        <c:txPr>
          <a:bodyPr/>
          <a:lstStyle/>
          <a:p>
            <a:pPr>
              <a:defRPr sz="1200">
                <a:solidFill>
                  <a:schemeClr val="tx1"/>
                </a:solidFill>
              </a:defRPr>
            </a:pPr>
            <a:endParaRPr lang="sv-SE"/>
          </a:p>
        </c:txPr>
        <c:crossAx val="76725248"/>
        <c:crosses val="max"/>
        <c:crossBetween val="between"/>
        <c:majorUnit val="0.2"/>
        <c:minorUnit val="0.1"/>
      </c:valAx>
      <c:catAx>
        <c:axId val="76725248"/>
        <c:scaling>
          <c:orientation val="minMax"/>
        </c:scaling>
        <c:delete val="1"/>
        <c:axPos val="b"/>
        <c:majorTickMark val="out"/>
        <c:minorTickMark val="none"/>
        <c:tickLblPos val="none"/>
        <c:crossAx val="76723712"/>
        <c:crosses val="autoZero"/>
        <c:auto val="1"/>
        <c:lblAlgn val="ctr"/>
        <c:lblOffset val="100"/>
        <c:noMultiLvlLbl val="0"/>
      </c:catAx>
      <c:spPr>
        <a:solidFill>
          <a:srgbClr val="FFFFFF">
            <a:alpha val="83000"/>
          </a:srgbClr>
        </a:solidFill>
        <a:ln>
          <a:noFill/>
        </a:ln>
      </c:spPr>
    </c:plotArea>
    <c:legend>
      <c:legendPos val="r"/>
      <c:legendEntry>
        <c:idx val="0"/>
        <c:txPr>
          <a:bodyPr/>
          <a:lstStyle/>
          <a:p>
            <a:pPr>
              <a:defRPr sz="1600">
                <a:solidFill>
                  <a:schemeClr val="tx1"/>
                </a:solidFill>
              </a:defRPr>
            </a:pPr>
            <a:endParaRPr lang="sv-SE"/>
          </a:p>
        </c:txPr>
      </c:legendEntry>
      <c:legendEntry>
        <c:idx val="1"/>
        <c:txPr>
          <a:bodyPr/>
          <a:lstStyle/>
          <a:p>
            <a:pPr>
              <a:defRPr sz="1600">
                <a:solidFill>
                  <a:schemeClr val="tx1"/>
                </a:solidFill>
              </a:defRPr>
            </a:pPr>
            <a:endParaRPr lang="sv-SE"/>
          </a:p>
        </c:txPr>
      </c:legendEntry>
      <c:layout>
        <c:manualLayout>
          <c:xMode val="edge"/>
          <c:yMode val="edge"/>
          <c:x val="0.22180686134852801"/>
          <c:y val="5.8285037197024235E-2"/>
          <c:w val="0.62188441857533461"/>
          <c:h val="0.20256179505639549"/>
        </c:manualLayout>
      </c:layout>
      <c:overlay val="0"/>
      <c:spPr>
        <a:effectLst/>
      </c:spPr>
      <c:txPr>
        <a:bodyPr/>
        <a:lstStyle/>
        <a:p>
          <a:pPr>
            <a:defRPr sz="2000">
              <a:solidFill>
                <a:schemeClr val="tx1"/>
              </a:solidFill>
            </a:defRPr>
          </a:pPr>
          <a:endParaRPr lang="sv-SE"/>
        </a:p>
      </c:txPr>
    </c:legend>
    <c:plotVisOnly val="1"/>
    <c:dispBlanksAs val="gap"/>
    <c:showDLblsOverMax val="0"/>
  </c:chart>
  <c:spPr>
    <a:solidFill>
      <a:srgbClr val="FFFFFF">
        <a:alpha val="50000"/>
      </a:srgbClr>
    </a:solidFill>
    <a:ln>
      <a:noFill/>
    </a:ln>
  </c:sp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33DB5B-FA4A-4F79-B2C3-AA40EC47B2CB}" type="doc">
      <dgm:prSet loTypeId="urn:microsoft.com/office/officeart/2005/8/layout/pyramid3" loCatId="pyramid" qsTypeId="urn:microsoft.com/office/officeart/2005/8/quickstyle/simple1#1" qsCatId="simple" csTypeId="urn:microsoft.com/office/officeart/2005/8/colors/accent1_2#1" csCatId="accent1" phldr="1"/>
      <dgm:spPr/>
    </dgm:pt>
    <dgm:pt modelId="{65D34944-BBB8-41DF-9C90-99EFE68ACD26}">
      <dgm:prSet phldrT="[Text]" custT="1"/>
      <dgm:spPr/>
      <dgm:t>
        <a:bodyPr/>
        <a:lstStyle/>
        <a:p>
          <a:r>
            <a:rPr lang="sv-SE" sz="2000" dirty="0">
              <a:solidFill>
                <a:schemeClr val="bg1"/>
              </a:solidFill>
            </a:rPr>
            <a:t>20</a:t>
          </a:r>
        </a:p>
      </dgm:t>
    </dgm:pt>
    <dgm:pt modelId="{F8E7D5A6-7D4F-4D8B-B9B6-D7A82573CFB8}" type="parTrans" cxnId="{568CEB3B-5948-4607-845A-7C65B0B6617B}">
      <dgm:prSet/>
      <dgm:spPr/>
      <dgm:t>
        <a:bodyPr/>
        <a:lstStyle/>
        <a:p>
          <a:endParaRPr lang="sv-SE"/>
        </a:p>
      </dgm:t>
    </dgm:pt>
    <dgm:pt modelId="{1AF6DD2D-2014-41DA-A218-FD7B28A62BF3}" type="sibTrans" cxnId="{568CEB3B-5948-4607-845A-7C65B0B6617B}">
      <dgm:prSet/>
      <dgm:spPr/>
      <dgm:t>
        <a:bodyPr/>
        <a:lstStyle/>
        <a:p>
          <a:endParaRPr lang="sv-SE"/>
        </a:p>
      </dgm:t>
    </dgm:pt>
    <dgm:pt modelId="{7478FB35-1BC1-4112-8032-A985F379722E}">
      <dgm:prSet phldrT="[Text]" custT="1"/>
      <dgm:spPr/>
      <dgm:t>
        <a:bodyPr/>
        <a:lstStyle/>
        <a:p>
          <a:r>
            <a:rPr lang="sv-SE" sz="1400" dirty="0">
              <a:solidFill>
                <a:schemeClr val="bg1"/>
              </a:solidFill>
            </a:rPr>
            <a:t>0,4</a:t>
          </a:r>
        </a:p>
      </dgm:t>
    </dgm:pt>
    <dgm:pt modelId="{A782B433-52CC-4E34-B58A-B2C2CF0EE468}" type="parTrans" cxnId="{033660F2-0E9F-4AEC-9713-27920A11B997}">
      <dgm:prSet/>
      <dgm:spPr/>
      <dgm:t>
        <a:bodyPr/>
        <a:lstStyle/>
        <a:p>
          <a:endParaRPr lang="sv-SE"/>
        </a:p>
      </dgm:t>
    </dgm:pt>
    <dgm:pt modelId="{0BE020BB-C3A4-479B-8431-ED3E6F782AA2}" type="sibTrans" cxnId="{033660F2-0E9F-4AEC-9713-27920A11B997}">
      <dgm:prSet/>
      <dgm:spPr/>
      <dgm:t>
        <a:bodyPr/>
        <a:lstStyle/>
        <a:p>
          <a:endParaRPr lang="sv-SE"/>
        </a:p>
      </dgm:t>
    </dgm:pt>
    <dgm:pt modelId="{7EA7DCCA-9F1B-4FC9-9D02-85AF2AB31693}">
      <dgm:prSet phldrT="[Text]" custT="1"/>
      <dgm:spPr/>
      <dgm:t>
        <a:bodyPr/>
        <a:lstStyle/>
        <a:p>
          <a:r>
            <a:rPr lang="sv-SE" sz="1800" baseline="0" dirty="0"/>
            <a:t>2 000 kg/ha finns i marken</a:t>
          </a:r>
        </a:p>
      </dgm:t>
    </dgm:pt>
    <dgm:pt modelId="{B9FA3A6F-750E-45F6-B4E2-7C7EA6D75C76}" type="parTrans" cxnId="{B8F3B10A-6F95-43A9-880C-84F6F216F6C6}">
      <dgm:prSet/>
      <dgm:spPr/>
      <dgm:t>
        <a:bodyPr/>
        <a:lstStyle/>
        <a:p>
          <a:endParaRPr lang="sv-SE"/>
        </a:p>
      </dgm:t>
    </dgm:pt>
    <dgm:pt modelId="{19039227-E122-4E6F-A27B-CB0B1B0B1E10}" type="sibTrans" cxnId="{B8F3B10A-6F95-43A9-880C-84F6F216F6C6}">
      <dgm:prSet/>
      <dgm:spPr/>
      <dgm:t>
        <a:bodyPr/>
        <a:lstStyle/>
        <a:p>
          <a:endParaRPr lang="sv-SE"/>
        </a:p>
      </dgm:t>
    </dgm:pt>
    <dgm:pt modelId="{CCC62396-25B3-4A31-A55A-2C475C691189}">
      <dgm:prSet phldrT="[Text]" custT="1"/>
      <dgm:spPr/>
      <dgm:t>
        <a:bodyPr/>
        <a:lstStyle/>
        <a:p>
          <a:r>
            <a:rPr lang="sv-SE" sz="1800" dirty="0"/>
            <a:t>15-20 kg/ha tas upp av grödan</a:t>
          </a:r>
        </a:p>
      </dgm:t>
    </dgm:pt>
    <dgm:pt modelId="{8F4E4177-76E4-4BAD-8137-9EC01CF24BCD}" type="parTrans" cxnId="{F062A5C9-DCF4-4547-89EE-2F7867BC592C}">
      <dgm:prSet/>
      <dgm:spPr/>
      <dgm:t>
        <a:bodyPr/>
        <a:lstStyle/>
        <a:p>
          <a:endParaRPr lang="sv-SE"/>
        </a:p>
      </dgm:t>
    </dgm:pt>
    <dgm:pt modelId="{697827F4-FF45-4DCA-A9C5-880D0E00F395}" type="sibTrans" cxnId="{F062A5C9-DCF4-4547-89EE-2F7867BC592C}">
      <dgm:prSet/>
      <dgm:spPr/>
      <dgm:t>
        <a:bodyPr/>
        <a:lstStyle/>
        <a:p>
          <a:endParaRPr lang="sv-SE"/>
        </a:p>
      </dgm:t>
    </dgm:pt>
    <dgm:pt modelId="{2190A3F7-FE51-4AB8-B495-35C09CAB12AA}">
      <dgm:prSet phldrT="[Text]" custT="1"/>
      <dgm:spPr/>
      <dgm:t>
        <a:bodyPr/>
        <a:lstStyle/>
        <a:p>
          <a:r>
            <a:rPr lang="sv-SE" sz="1800" dirty="0"/>
            <a:t>0,4 kg/ha förluster</a:t>
          </a:r>
        </a:p>
      </dgm:t>
    </dgm:pt>
    <dgm:pt modelId="{C2233359-AEFD-4010-B7D7-1705D2D44C8F}" type="parTrans" cxnId="{71F94714-26CD-417E-B70D-1939BA5EEEFD}">
      <dgm:prSet/>
      <dgm:spPr/>
      <dgm:t>
        <a:bodyPr/>
        <a:lstStyle/>
        <a:p>
          <a:endParaRPr lang="sv-SE"/>
        </a:p>
      </dgm:t>
    </dgm:pt>
    <dgm:pt modelId="{A5468F52-F571-40BA-BEA0-1365305E9D88}" type="sibTrans" cxnId="{71F94714-26CD-417E-B70D-1939BA5EEEFD}">
      <dgm:prSet/>
      <dgm:spPr/>
      <dgm:t>
        <a:bodyPr/>
        <a:lstStyle/>
        <a:p>
          <a:endParaRPr lang="sv-SE"/>
        </a:p>
      </dgm:t>
    </dgm:pt>
    <dgm:pt modelId="{8B976DB7-5AD3-42F2-84A2-DF6C575759D4}">
      <dgm:prSet phldrT="[Text]"/>
      <dgm:spPr/>
      <dgm:t>
        <a:bodyPr/>
        <a:lstStyle/>
        <a:p>
          <a:r>
            <a:rPr lang="sv-SE" dirty="0">
              <a:solidFill>
                <a:schemeClr val="bg1"/>
              </a:solidFill>
            </a:rPr>
            <a:t>2000</a:t>
          </a:r>
        </a:p>
      </dgm:t>
    </dgm:pt>
    <dgm:pt modelId="{43EA4AC3-122F-4A99-9BCE-EC9B13E86728}" type="parTrans" cxnId="{E7E21D0D-BE9E-4F07-9435-743AE5C421D4}">
      <dgm:prSet/>
      <dgm:spPr/>
      <dgm:t>
        <a:bodyPr/>
        <a:lstStyle/>
        <a:p>
          <a:endParaRPr lang="sv-SE"/>
        </a:p>
      </dgm:t>
    </dgm:pt>
    <dgm:pt modelId="{3679B57A-F222-4868-956E-434CEE520CEF}" type="sibTrans" cxnId="{E7E21D0D-BE9E-4F07-9435-743AE5C421D4}">
      <dgm:prSet/>
      <dgm:spPr/>
      <dgm:t>
        <a:bodyPr/>
        <a:lstStyle/>
        <a:p>
          <a:endParaRPr lang="sv-SE"/>
        </a:p>
      </dgm:t>
    </dgm:pt>
    <dgm:pt modelId="{CEB8BBA2-BF1E-43CD-B89A-731F6AF07F5D}">
      <dgm:prSet phldrT="[Text]" custT="1"/>
      <dgm:spPr/>
      <dgm:t>
        <a:bodyPr/>
        <a:lstStyle/>
        <a:p>
          <a:endParaRPr lang="sv-SE" sz="1800" baseline="0" dirty="0"/>
        </a:p>
      </dgm:t>
    </dgm:pt>
    <dgm:pt modelId="{0C1A5611-428C-474F-87A3-D0A5A392EFCF}" type="parTrans" cxnId="{65637A83-170A-4A23-B7DF-06AE792D6463}">
      <dgm:prSet/>
      <dgm:spPr/>
      <dgm:t>
        <a:bodyPr/>
        <a:lstStyle/>
        <a:p>
          <a:endParaRPr lang="sv-SE"/>
        </a:p>
      </dgm:t>
    </dgm:pt>
    <dgm:pt modelId="{0C22DBC0-ABD7-487B-933A-ED318FD7A9E6}" type="sibTrans" cxnId="{65637A83-170A-4A23-B7DF-06AE792D6463}">
      <dgm:prSet/>
      <dgm:spPr/>
      <dgm:t>
        <a:bodyPr/>
        <a:lstStyle/>
        <a:p>
          <a:endParaRPr lang="sv-SE"/>
        </a:p>
      </dgm:t>
    </dgm:pt>
    <dgm:pt modelId="{E13AA6D3-7104-4AE3-AC28-C76199B214E5}" type="pres">
      <dgm:prSet presAssocID="{F233DB5B-FA4A-4F79-B2C3-AA40EC47B2CB}" presName="Name0" presStyleCnt="0">
        <dgm:presLayoutVars>
          <dgm:dir/>
          <dgm:animLvl val="lvl"/>
          <dgm:resizeHandles val="exact"/>
        </dgm:presLayoutVars>
      </dgm:prSet>
      <dgm:spPr/>
    </dgm:pt>
    <dgm:pt modelId="{0071F325-6E4D-4BC5-A330-A0FC0DC00BA7}" type="pres">
      <dgm:prSet presAssocID="{8B976DB7-5AD3-42F2-84A2-DF6C575759D4}" presName="Name8" presStyleCnt="0"/>
      <dgm:spPr/>
    </dgm:pt>
    <dgm:pt modelId="{F623F395-7302-4D69-A91E-8A0FBE23CC69}" type="pres">
      <dgm:prSet presAssocID="{8B976DB7-5AD3-42F2-84A2-DF6C575759D4}" presName="acctBkgd" presStyleLbl="alignAcc1" presStyleIdx="0" presStyleCnt="3"/>
      <dgm:spPr/>
    </dgm:pt>
    <dgm:pt modelId="{E9040604-9C4D-4616-B4BE-6D34CE4A6C08}" type="pres">
      <dgm:prSet presAssocID="{8B976DB7-5AD3-42F2-84A2-DF6C575759D4}" presName="acctTx" presStyleLbl="alignAcc1" presStyleIdx="0" presStyleCnt="3">
        <dgm:presLayoutVars>
          <dgm:bulletEnabled val="1"/>
        </dgm:presLayoutVars>
      </dgm:prSet>
      <dgm:spPr/>
    </dgm:pt>
    <dgm:pt modelId="{5DA8EB77-FD49-4F1A-94E9-DD5B6A7962BF}" type="pres">
      <dgm:prSet presAssocID="{8B976DB7-5AD3-42F2-84A2-DF6C575759D4}" presName="level" presStyleLbl="node1" presStyleIdx="0" presStyleCnt="3" custScaleY="475653">
        <dgm:presLayoutVars>
          <dgm:chMax val="1"/>
          <dgm:bulletEnabled val="1"/>
        </dgm:presLayoutVars>
      </dgm:prSet>
      <dgm:spPr/>
    </dgm:pt>
    <dgm:pt modelId="{89F6387E-B324-4CD1-A692-777800E7620A}" type="pres">
      <dgm:prSet presAssocID="{8B976DB7-5AD3-42F2-84A2-DF6C575759D4}" presName="levelTx" presStyleLbl="revTx" presStyleIdx="0" presStyleCnt="0">
        <dgm:presLayoutVars>
          <dgm:chMax val="1"/>
          <dgm:bulletEnabled val="1"/>
        </dgm:presLayoutVars>
      </dgm:prSet>
      <dgm:spPr/>
    </dgm:pt>
    <dgm:pt modelId="{1D302D53-59FD-4FF6-8F5D-0789E1CB9184}" type="pres">
      <dgm:prSet presAssocID="{65D34944-BBB8-41DF-9C90-99EFE68ACD26}" presName="Name8" presStyleCnt="0"/>
      <dgm:spPr/>
    </dgm:pt>
    <dgm:pt modelId="{2BF6B648-DF32-49F7-83DC-2A94947589E9}" type="pres">
      <dgm:prSet presAssocID="{65D34944-BBB8-41DF-9C90-99EFE68ACD26}" presName="acctBkgd" presStyleLbl="alignAcc1" presStyleIdx="1" presStyleCnt="3"/>
      <dgm:spPr/>
    </dgm:pt>
    <dgm:pt modelId="{2A86219B-2FE5-480F-9BAE-61316E260C36}" type="pres">
      <dgm:prSet presAssocID="{65D34944-BBB8-41DF-9C90-99EFE68ACD26}" presName="acctTx" presStyleLbl="alignAcc1" presStyleIdx="1" presStyleCnt="3">
        <dgm:presLayoutVars>
          <dgm:bulletEnabled val="1"/>
        </dgm:presLayoutVars>
      </dgm:prSet>
      <dgm:spPr/>
    </dgm:pt>
    <dgm:pt modelId="{FE455ACE-F893-4732-9A25-B7C4182EA3E4}" type="pres">
      <dgm:prSet presAssocID="{65D34944-BBB8-41DF-9C90-99EFE68ACD26}" presName="level" presStyleLbl="node1" presStyleIdx="1" presStyleCnt="3" custScaleY="202663">
        <dgm:presLayoutVars>
          <dgm:chMax val="1"/>
          <dgm:bulletEnabled val="1"/>
        </dgm:presLayoutVars>
      </dgm:prSet>
      <dgm:spPr/>
    </dgm:pt>
    <dgm:pt modelId="{3F1860E8-67AB-40AF-8D31-46AA6EDDAF1F}" type="pres">
      <dgm:prSet presAssocID="{65D34944-BBB8-41DF-9C90-99EFE68ACD26}" presName="levelTx" presStyleLbl="revTx" presStyleIdx="0" presStyleCnt="0">
        <dgm:presLayoutVars>
          <dgm:chMax val="1"/>
          <dgm:bulletEnabled val="1"/>
        </dgm:presLayoutVars>
      </dgm:prSet>
      <dgm:spPr/>
    </dgm:pt>
    <dgm:pt modelId="{5066373D-0AE8-4290-ADCC-34FEB742172A}" type="pres">
      <dgm:prSet presAssocID="{7478FB35-1BC1-4112-8032-A985F379722E}" presName="Name8" presStyleCnt="0"/>
      <dgm:spPr/>
    </dgm:pt>
    <dgm:pt modelId="{A12B1957-48DE-436E-9A79-F6997FF86906}" type="pres">
      <dgm:prSet presAssocID="{7478FB35-1BC1-4112-8032-A985F379722E}" presName="acctBkgd" presStyleLbl="alignAcc1" presStyleIdx="2" presStyleCnt="3"/>
      <dgm:spPr/>
    </dgm:pt>
    <dgm:pt modelId="{53DE8B66-3031-4A62-8EF3-201C07EC148A}" type="pres">
      <dgm:prSet presAssocID="{7478FB35-1BC1-4112-8032-A985F379722E}" presName="acctTx" presStyleLbl="alignAcc1" presStyleIdx="2" presStyleCnt="3">
        <dgm:presLayoutVars>
          <dgm:bulletEnabled val="1"/>
        </dgm:presLayoutVars>
      </dgm:prSet>
      <dgm:spPr/>
    </dgm:pt>
    <dgm:pt modelId="{C0F0918F-16CB-49AD-B244-2B4EAD6D1852}" type="pres">
      <dgm:prSet presAssocID="{7478FB35-1BC1-4112-8032-A985F379722E}" presName="level" presStyleLbl="node1" presStyleIdx="2" presStyleCnt="3" custScaleY="149857">
        <dgm:presLayoutVars>
          <dgm:chMax val="1"/>
          <dgm:bulletEnabled val="1"/>
        </dgm:presLayoutVars>
      </dgm:prSet>
      <dgm:spPr/>
    </dgm:pt>
    <dgm:pt modelId="{8534743E-CE80-4FC3-8905-1CF2F04561BB}" type="pres">
      <dgm:prSet presAssocID="{7478FB35-1BC1-4112-8032-A985F379722E}" presName="levelTx" presStyleLbl="revTx" presStyleIdx="0" presStyleCnt="0">
        <dgm:presLayoutVars>
          <dgm:chMax val="1"/>
          <dgm:bulletEnabled val="1"/>
        </dgm:presLayoutVars>
      </dgm:prSet>
      <dgm:spPr/>
    </dgm:pt>
  </dgm:ptLst>
  <dgm:cxnLst>
    <dgm:cxn modelId="{BE766006-290C-45BE-9899-106FC549BF06}" type="presOf" srcId="{65D34944-BBB8-41DF-9C90-99EFE68ACD26}" destId="{3F1860E8-67AB-40AF-8D31-46AA6EDDAF1F}" srcOrd="1" destOrd="0" presId="urn:microsoft.com/office/officeart/2005/8/layout/pyramid3"/>
    <dgm:cxn modelId="{B8F3B10A-6F95-43A9-880C-84F6F216F6C6}" srcId="{8B976DB7-5AD3-42F2-84A2-DF6C575759D4}" destId="{7EA7DCCA-9F1B-4FC9-9D02-85AF2AB31693}" srcOrd="1" destOrd="0" parTransId="{B9FA3A6F-750E-45F6-B4E2-7C7EA6D75C76}" sibTransId="{19039227-E122-4E6F-A27B-CB0B1B0B1E10}"/>
    <dgm:cxn modelId="{E7E21D0D-BE9E-4F07-9435-743AE5C421D4}" srcId="{F233DB5B-FA4A-4F79-B2C3-AA40EC47B2CB}" destId="{8B976DB7-5AD3-42F2-84A2-DF6C575759D4}" srcOrd="0" destOrd="0" parTransId="{43EA4AC3-122F-4A99-9BCE-EC9B13E86728}" sibTransId="{3679B57A-F222-4868-956E-434CEE520CEF}"/>
    <dgm:cxn modelId="{71F94714-26CD-417E-B70D-1939BA5EEEFD}" srcId="{7478FB35-1BC1-4112-8032-A985F379722E}" destId="{2190A3F7-FE51-4AB8-B495-35C09CAB12AA}" srcOrd="0" destOrd="0" parTransId="{C2233359-AEFD-4010-B7D7-1705D2D44C8F}" sibTransId="{A5468F52-F571-40BA-BEA0-1365305E9D88}"/>
    <dgm:cxn modelId="{23085229-ECAF-41E2-B2ED-04DFBFD8A70A}" type="presOf" srcId="{2190A3F7-FE51-4AB8-B495-35C09CAB12AA}" destId="{53DE8B66-3031-4A62-8EF3-201C07EC148A}" srcOrd="1" destOrd="0" presId="urn:microsoft.com/office/officeart/2005/8/layout/pyramid3"/>
    <dgm:cxn modelId="{626C6337-7571-4C00-97E3-F7B02C01C04F}" type="presOf" srcId="{CEB8BBA2-BF1E-43CD-B89A-731F6AF07F5D}" destId="{F623F395-7302-4D69-A91E-8A0FBE23CC69}" srcOrd="0" destOrd="0" presId="urn:microsoft.com/office/officeart/2005/8/layout/pyramid3"/>
    <dgm:cxn modelId="{568CEB3B-5948-4607-845A-7C65B0B6617B}" srcId="{F233DB5B-FA4A-4F79-B2C3-AA40EC47B2CB}" destId="{65D34944-BBB8-41DF-9C90-99EFE68ACD26}" srcOrd="1" destOrd="0" parTransId="{F8E7D5A6-7D4F-4D8B-B9B6-D7A82573CFB8}" sibTransId="{1AF6DD2D-2014-41DA-A218-FD7B28A62BF3}"/>
    <dgm:cxn modelId="{DCB2D649-AD77-4D96-ADD1-66A0CB8B8F8D}" type="presOf" srcId="{F233DB5B-FA4A-4F79-B2C3-AA40EC47B2CB}" destId="{E13AA6D3-7104-4AE3-AC28-C76199B214E5}" srcOrd="0" destOrd="0" presId="urn:microsoft.com/office/officeart/2005/8/layout/pyramid3"/>
    <dgm:cxn modelId="{76BB3B79-005C-415B-9FF8-0C839A99812F}" type="presOf" srcId="{7478FB35-1BC1-4112-8032-A985F379722E}" destId="{8534743E-CE80-4FC3-8905-1CF2F04561BB}" srcOrd="1" destOrd="0" presId="urn:microsoft.com/office/officeart/2005/8/layout/pyramid3"/>
    <dgm:cxn modelId="{65637A83-170A-4A23-B7DF-06AE792D6463}" srcId="{8B976DB7-5AD3-42F2-84A2-DF6C575759D4}" destId="{CEB8BBA2-BF1E-43CD-B89A-731F6AF07F5D}" srcOrd="0" destOrd="0" parTransId="{0C1A5611-428C-474F-87A3-D0A5A392EFCF}" sibTransId="{0C22DBC0-ABD7-487B-933A-ED318FD7A9E6}"/>
    <dgm:cxn modelId="{B1F8AA89-B32A-4D5A-9102-C69E91A5ED97}" type="presOf" srcId="{7EA7DCCA-9F1B-4FC9-9D02-85AF2AB31693}" destId="{E9040604-9C4D-4616-B4BE-6D34CE4A6C08}" srcOrd="1" destOrd="1" presId="urn:microsoft.com/office/officeart/2005/8/layout/pyramid3"/>
    <dgm:cxn modelId="{111F1E8D-77F0-4A30-A2C7-EE1F423F9ABC}" type="presOf" srcId="{7478FB35-1BC1-4112-8032-A985F379722E}" destId="{C0F0918F-16CB-49AD-B244-2B4EAD6D1852}" srcOrd="0" destOrd="0" presId="urn:microsoft.com/office/officeart/2005/8/layout/pyramid3"/>
    <dgm:cxn modelId="{B853978D-DBC1-4530-8DF2-D75EA259B7D4}" type="presOf" srcId="{7EA7DCCA-9F1B-4FC9-9D02-85AF2AB31693}" destId="{F623F395-7302-4D69-A91E-8A0FBE23CC69}" srcOrd="0" destOrd="1" presId="urn:microsoft.com/office/officeart/2005/8/layout/pyramid3"/>
    <dgm:cxn modelId="{FF79269A-B33C-431A-845D-A078E9FFF69E}" type="presOf" srcId="{65D34944-BBB8-41DF-9C90-99EFE68ACD26}" destId="{FE455ACE-F893-4732-9A25-B7C4182EA3E4}" srcOrd="0" destOrd="0" presId="urn:microsoft.com/office/officeart/2005/8/layout/pyramid3"/>
    <dgm:cxn modelId="{B7EEBAAB-5CB6-41E1-B1A7-3FBDC22FA83C}" type="presOf" srcId="{8B976DB7-5AD3-42F2-84A2-DF6C575759D4}" destId="{89F6387E-B324-4CD1-A692-777800E7620A}" srcOrd="1" destOrd="0" presId="urn:microsoft.com/office/officeart/2005/8/layout/pyramid3"/>
    <dgm:cxn modelId="{17D030BA-0A8B-42C9-ABE0-EAE3B4643F4A}" type="presOf" srcId="{8B976DB7-5AD3-42F2-84A2-DF6C575759D4}" destId="{5DA8EB77-FD49-4F1A-94E9-DD5B6A7962BF}" srcOrd="0" destOrd="0" presId="urn:microsoft.com/office/officeart/2005/8/layout/pyramid3"/>
    <dgm:cxn modelId="{7DDAA0BB-1A78-4FCA-9238-130384F45AF6}" type="presOf" srcId="{CCC62396-25B3-4A31-A55A-2C475C691189}" destId="{2BF6B648-DF32-49F7-83DC-2A94947589E9}" srcOrd="0" destOrd="0" presId="urn:microsoft.com/office/officeart/2005/8/layout/pyramid3"/>
    <dgm:cxn modelId="{30164CBE-BDC9-4AB6-B849-5EA253203772}" type="presOf" srcId="{CEB8BBA2-BF1E-43CD-B89A-731F6AF07F5D}" destId="{E9040604-9C4D-4616-B4BE-6D34CE4A6C08}" srcOrd="1" destOrd="0" presId="urn:microsoft.com/office/officeart/2005/8/layout/pyramid3"/>
    <dgm:cxn modelId="{DB5BDBC1-8960-4D42-9978-8AC6EC624FB5}" type="presOf" srcId="{CCC62396-25B3-4A31-A55A-2C475C691189}" destId="{2A86219B-2FE5-480F-9BAE-61316E260C36}" srcOrd="1" destOrd="0" presId="urn:microsoft.com/office/officeart/2005/8/layout/pyramid3"/>
    <dgm:cxn modelId="{F062A5C9-DCF4-4547-89EE-2F7867BC592C}" srcId="{65D34944-BBB8-41DF-9C90-99EFE68ACD26}" destId="{CCC62396-25B3-4A31-A55A-2C475C691189}" srcOrd="0" destOrd="0" parTransId="{8F4E4177-76E4-4BAD-8137-9EC01CF24BCD}" sibTransId="{697827F4-FF45-4DCA-A9C5-880D0E00F395}"/>
    <dgm:cxn modelId="{DE98A3D8-9245-4B23-A533-3A0ED56E2281}" type="presOf" srcId="{2190A3F7-FE51-4AB8-B495-35C09CAB12AA}" destId="{A12B1957-48DE-436E-9A79-F6997FF86906}" srcOrd="0" destOrd="0" presId="urn:microsoft.com/office/officeart/2005/8/layout/pyramid3"/>
    <dgm:cxn modelId="{033660F2-0E9F-4AEC-9713-27920A11B997}" srcId="{F233DB5B-FA4A-4F79-B2C3-AA40EC47B2CB}" destId="{7478FB35-1BC1-4112-8032-A985F379722E}" srcOrd="2" destOrd="0" parTransId="{A782B433-52CC-4E34-B58A-B2C2CF0EE468}" sibTransId="{0BE020BB-C3A4-479B-8431-ED3E6F782AA2}"/>
    <dgm:cxn modelId="{F24975FB-6799-45A6-AA87-7AFC87115CAC}" type="presParOf" srcId="{E13AA6D3-7104-4AE3-AC28-C76199B214E5}" destId="{0071F325-6E4D-4BC5-A330-A0FC0DC00BA7}" srcOrd="0" destOrd="0" presId="urn:microsoft.com/office/officeart/2005/8/layout/pyramid3"/>
    <dgm:cxn modelId="{8FC695A3-A1A1-4CF9-BA45-321DB9AAA49A}" type="presParOf" srcId="{0071F325-6E4D-4BC5-A330-A0FC0DC00BA7}" destId="{F623F395-7302-4D69-A91E-8A0FBE23CC69}" srcOrd="0" destOrd="0" presId="urn:microsoft.com/office/officeart/2005/8/layout/pyramid3"/>
    <dgm:cxn modelId="{A7DFCC6E-08BE-412B-8265-3A4774C68815}" type="presParOf" srcId="{0071F325-6E4D-4BC5-A330-A0FC0DC00BA7}" destId="{E9040604-9C4D-4616-B4BE-6D34CE4A6C08}" srcOrd="1" destOrd="0" presId="urn:microsoft.com/office/officeart/2005/8/layout/pyramid3"/>
    <dgm:cxn modelId="{494DFC55-312A-44D0-B97B-B283CD5EF150}" type="presParOf" srcId="{0071F325-6E4D-4BC5-A330-A0FC0DC00BA7}" destId="{5DA8EB77-FD49-4F1A-94E9-DD5B6A7962BF}" srcOrd="2" destOrd="0" presId="urn:microsoft.com/office/officeart/2005/8/layout/pyramid3"/>
    <dgm:cxn modelId="{0134CE40-837B-461B-A6E0-BF2BD61A50E2}" type="presParOf" srcId="{0071F325-6E4D-4BC5-A330-A0FC0DC00BA7}" destId="{89F6387E-B324-4CD1-A692-777800E7620A}" srcOrd="3" destOrd="0" presId="urn:microsoft.com/office/officeart/2005/8/layout/pyramid3"/>
    <dgm:cxn modelId="{A0F69001-55CE-4632-9359-CF8A7D823E8B}" type="presParOf" srcId="{E13AA6D3-7104-4AE3-AC28-C76199B214E5}" destId="{1D302D53-59FD-4FF6-8F5D-0789E1CB9184}" srcOrd="1" destOrd="0" presId="urn:microsoft.com/office/officeart/2005/8/layout/pyramid3"/>
    <dgm:cxn modelId="{E354A8F9-1147-4155-876E-23FB12844476}" type="presParOf" srcId="{1D302D53-59FD-4FF6-8F5D-0789E1CB9184}" destId="{2BF6B648-DF32-49F7-83DC-2A94947589E9}" srcOrd="0" destOrd="0" presId="urn:microsoft.com/office/officeart/2005/8/layout/pyramid3"/>
    <dgm:cxn modelId="{6B4B1630-FD31-4DA4-BD1B-E48C4A937161}" type="presParOf" srcId="{1D302D53-59FD-4FF6-8F5D-0789E1CB9184}" destId="{2A86219B-2FE5-480F-9BAE-61316E260C36}" srcOrd="1" destOrd="0" presId="urn:microsoft.com/office/officeart/2005/8/layout/pyramid3"/>
    <dgm:cxn modelId="{F3D521C0-631E-4691-89F0-D189CB7B2D5A}" type="presParOf" srcId="{1D302D53-59FD-4FF6-8F5D-0789E1CB9184}" destId="{FE455ACE-F893-4732-9A25-B7C4182EA3E4}" srcOrd="2" destOrd="0" presId="urn:microsoft.com/office/officeart/2005/8/layout/pyramid3"/>
    <dgm:cxn modelId="{75B5AA89-4EDB-4125-B5BA-CE6BC0EA4140}" type="presParOf" srcId="{1D302D53-59FD-4FF6-8F5D-0789E1CB9184}" destId="{3F1860E8-67AB-40AF-8D31-46AA6EDDAF1F}" srcOrd="3" destOrd="0" presId="urn:microsoft.com/office/officeart/2005/8/layout/pyramid3"/>
    <dgm:cxn modelId="{ED3688CE-A8B7-4EA9-BB91-086BEF762FB6}" type="presParOf" srcId="{E13AA6D3-7104-4AE3-AC28-C76199B214E5}" destId="{5066373D-0AE8-4290-ADCC-34FEB742172A}" srcOrd="2" destOrd="0" presId="urn:microsoft.com/office/officeart/2005/8/layout/pyramid3"/>
    <dgm:cxn modelId="{24C6F9B8-A578-4CC2-BF2B-BCE94593ED0F}" type="presParOf" srcId="{5066373D-0AE8-4290-ADCC-34FEB742172A}" destId="{A12B1957-48DE-436E-9A79-F6997FF86906}" srcOrd="0" destOrd="0" presId="urn:microsoft.com/office/officeart/2005/8/layout/pyramid3"/>
    <dgm:cxn modelId="{590748E4-6BD8-49A4-84A1-95F6F00A0C4B}" type="presParOf" srcId="{5066373D-0AE8-4290-ADCC-34FEB742172A}" destId="{53DE8B66-3031-4A62-8EF3-201C07EC148A}" srcOrd="1" destOrd="0" presId="urn:microsoft.com/office/officeart/2005/8/layout/pyramid3"/>
    <dgm:cxn modelId="{69DD532C-D8BE-49AC-8D76-5E425AD37E40}" type="presParOf" srcId="{5066373D-0AE8-4290-ADCC-34FEB742172A}" destId="{C0F0918F-16CB-49AD-B244-2B4EAD6D1852}" srcOrd="2" destOrd="0" presId="urn:microsoft.com/office/officeart/2005/8/layout/pyramid3"/>
    <dgm:cxn modelId="{9AEE9A13-2EFF-402C-B50F-4CE2B6494357}" type="presParOf" srcId="{5066373D-0AE8-4290-ADCC-34FEB742172A}" destId="{8534743E-CE80-4FC3-8905-1CF2F04561BB}" srcOrd="3"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23F395-7302-4D69-A91E-8A0FBE23CC69}">
      <dsp:nvSpPr>
        <dsp:cNvPr id="0" name=""/>
        <dsp:cNvSpPr/>
      </dsp:nvSpPr>
      <dsp:spPr>
        <a:xfrm>
          <a:off x="2245400" y="0"/>
          <a:ext cx="2386924" cy="2237471"/>
        </a:xfrm>
        <a:prstGeom prst="nonIsoscelesTrapezoid">
          <a:avLst>
            <a:gd name="adj1" fmla="val 40429"/>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171450" lvl="1" indent="-171450" algn="l" defTabSz="800100">
            <a:lnSpc>
              <a:spcPct val="90000"/>
            </a:lnSpc>
            <a:spcBef>
              <a:spcPct val="0"/>
            </a:spcBef>
            <a:spcAft>
              <a:spcPct val="15000"/>
            </a:spcAft>
            <a:buChar char="•"/>
          </a:pPr>
          <a:endParaRPr lang="sv-SE" sz="1800" kern="1200" baseline="0" dirty="0"/>
        </a:p>
        <a:p>
          <a:pPr marL="171450" lvl="1" indent="-171450" algn="l" defTabSz="800100">
            <a:lnSpc>
              <a:spcPct val="90000"/>
            </a:lnSpc>
            <a:spcBef>
              <a:spcPct val="0"/>
            </a:spcBef>
            <a:spcAft>
              <a:spcPct val="15000"/>
            </a:spcAft>
            <a:buChar char="•"/>
          </a:pPr>
          <a:r>
            <a:rPr lang="sv-SE" sz="1800" kern="1200" baseline="0" dirty="0"/>
            <a:t>2 000 kg/ha finns i marken</a:t>
          </a:r>
        </a:p>
      </dsp:txBody>
      <dsp:txXfrm>
        <a:off x="3149980" y="0"/>
        <a:ext cx="1482344" cy="2237471"/>
      </dsp:txXfrm>
    </dsp:sp>
    <dsp:sp modelId="{5DA8EB77-FD49-4F1A-94E9-DD5B6A7962BF}">
      <dsp:nvSpPr>
        <dsp:cNvPr id="0" name=""/>
        <dsp:cNvSpPr/>
      </dsp:nvSpPr>
      <dsp:spPr>
        <a:xfrm rot="10800000">
          <a:off x="0" y="0"/>
          <a:ext cx="3149980" cy="2237471"/>
        </a:xfrm>
        <a:prstGeom prst="trapezoid">
          <a:avLst>
            <a:gd name="adj" fmla="val 40429"/>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81280" rIns="81280" bIns="81280" numCol="1" spcCol="1270" anchor="ctr" anchorCtr="0">
          <a:noAutofit/>
        </a:bodyPr>
        <a:lstStyle/>
        <a:p>
          <a:pPr marL="0" lvl="0" indent="0" algn="ctr" defTabSz="2844800">
            <a:lnSpc>
              <a:spcPct val="90000"/>
            </a:lnSpc>
            <a:spcBef>
              <a:spcPct val="0"/>
            </a:spcBef>
            <a:spcAft>
              <a:spcPct val="35000"/>
            </a:spcAft>
            <a:buNone/>
          </a:pPr>
          <a:r>
            <a:rPr lang="sv-SE" sz="6400" kern="1200" dirty="0">
              <a:solidFill>
                <a:schemeClr val="bg1"/>
              </a:solidFill>
            </a:rPr>
            <a:t>2000</a:t>
          </a:r>
        </a:p>
      </dsp:txBody>
      <dsp:txXfrm rot="-10800000">
        <a:off x="551246" y="0"/>
        <a:ext cx="2047487" cy="2237471"/>
      </dsp:txXfrm>
    </dsp:sp>
    <dsp:sp modelId="{2BF6B648-DF32-49F7-83DC-2A94947589E9}">
      <dsp:nvSpPr>
        <dsp:cNvPr id="0" name=""/>
        <dsp:cNvSpPr/>
      </dsp:nvSpPr>
      <dsp:spPr>
        <a:xfrm>
          <a:off x="1859983" y="2237471"/>
          <a:ext cx="2772341" cy="953326"/>
        </a:xfrm>
        <a:prstGeom prst="nonIsoscelesTrapezoid">
          <a:avLst>
            <a:gd name="adj1" fmla="val 40429"/>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171450" lvl="1" indent="-171450" algn="l" defTabSz="800100">
            <a:lnSpc>
              <a:spcPct val="90000"/>
            </a:lnSpc>
            <a:spcBef>
              <a:spcPct val="0"/>
            </a:spcBef>
            <a:spcAft>
              <a:spcPct val="15000"/>
            </a:spcAft>
            <a:buChar char="•"/>
          </a:pPr>
          <a:r>
            <a:rPr lang="sv-SE" sz="1800" kern="1200" dirty="0"/>
            <a:t>15-20 kg/ha tas upp av grödan</a:t>
          </a:r>
        </a:p>
      </dsp:txBody>
      <dsp:txXfrm>
        <a:off x="2245400" y="2237471"/>
        <a:ext cx="2386924" cy="953326"/>
      </dsp:txXfrm>
    </dsp:sp>
    <dsp:sp modelId="{FE455ACE-F893-4732-9A25-B7C4182EA3E4}">
      <dsp:nvSpPr>
        <dsp:cNvPr id="0" name=""/>
        <dsp:cNvSpPr/>
      </dsp:nvSpPr>
      <dsp:spPr>
        <a:xfrm rot="10800000">
          <a:off x="904580" y="2237471"/>
          <a:ext cx="1340820" cy="953326"/>
        </a:xfrm>
        <a:prstGeom prst="trapezoid">
          <a:avLst>
            <a:gd name="adj" fmla="val 40429"/>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sv-SE" sz="2000" kern="1200" dirty="0">
              <a:solidFill>
                <a:schemeClr val="bg1"/>
              </a:solidFill>
            </a:rPr>
            <a:t>20</a:t>
          </a:r>
        </a:p>
      </dsp:txBody>
      <dsp:txXfrm rot="-10800000">
        <a:off x="1139223" y="2237471"/>
        <a:ext cx="871533" cy="953326"/>
      </dsp:txXfrm>
    </dsp:sp>
    <dsp:sp modelId="{A12B1957-48DE-436E-9A79-F6997FF86906}">
      <dsp:nvSpPr>
        <dsp:cNvPr id="0" name=""/>
        <dsp:cNvSpPr/>
      </dsp:nvSpPr>
      <dsp:spPr>
        <a:xfrm>
          <a:off x="1574990" y="3190797"/>
          <a:ext cx="3057334" cy="704927"/>
        </a:xfrm>
        <a:prstGeom prst="nonIsoscelesTrapezoid">
          <a:avLst>
            <a:gd name="adj1" fmla="val 40429"/>
            <a:gd name="adj2" fmla="val 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171450" lvl="1" indent="-171450" algn="l" defTabSz="800100">
            <a:lnSpc>
              <a:spcPct val="90000"/>
            </a:lnSpc>
            <a:spcBef>
              <a:spcPct val="0"/>
            </a:spcBef>
            <a:spcAft>
              <a:spcPct val="15000"/>
            </a:spcAft>
            <a:buChar char="•"/>
          </a:pPr>
          <a:r>
            <a:rPr lang="sv-SE" sz="1800" kern="1200" dirty="0"/>
            <a:t>0,4 kg/ha förluster</a:t>
          </a:r>
        </a:p>
      </dsp:txBody>
      <dsp:txXfrm>
        <a:off x="1859983" y="3190797"/>
        <a:ext cx="2772341" cy="704927"/>
      </dsp:txXfrm>
    </dsp:sp>
    <dsp:sp modelId="{C0F0918F-16CB-49AD-B244-2B4EAD6D1852}">
      <dsp:nvSpPr>
        <dsp:cNvPr id="0" name=""/>
        <dsp:cNvSpPr/>
      </dsp:nvSpPr>
      <dsp:spPr>
        <a:xfrm rot="10800000">
          <a:off x="1289997" y="3190797"/>
          <a:ext cx="569985" cy="704927"/>
        </a:xfrm>
        <a:prstGeom prst="trapezoid">
          <a:avLst>
            <a:gd name="adj" fmla="val 5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sv-SE" sz="1400" kern="1200" dirty="0">
              <a:solidFill>
                <a:schemeClr val="bg1"/>
              </a:solidFill>
            </a:rPr>
            <a:t>0,4</a:t>
          </a:r>
        </a:p>
      </dsp:txBody>
      <dsp:txXfrm rot="-10800000">
        <a:off x="1289997" y="3190797"/>
        <a:ext cx="569985" cy="704927"/>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E96BC0EF-C74E-4531-9C70-D6891FFCD8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1E411CFE-2DA3-4F23-8C89-BDCB76C4452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D63EDF-17B8-4485-8650-2634BDD7E0FA}" type="datetimeFigureOut">
              <a:rPr lang="sv-SE" smtClean="0"/>
              <a:t>2026-09-11</a:t>
            </a:fld>
            <a:endParaRPr lang="sv-SE"/>
          </a:p>
        </p:txBody>
      </p:sp>
      <p:sp>
        <p:nvSpPr>
          <p:cNvPr id="4" name="Platshållare för sidfot 3">
            <a:extLst>
              <a:ext uri="{FF2B5EF4-FFF2-40B4-BE49-F238E27FC236}">
                <a16:creationId xmlns:a16="http://schemas.microsoft.com/office/drawing/2014/main" id="{92DF480B-1103-49BF-AF3B-CCBE29F1DC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A8340F48-6342-451E-B8C4-41A1D0B916A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79E8A64-D8AF-43E7-B188-FE9D5F6E8D23}" type="slidenum">
              <a:rPr lang="sv-SE" smtClean="0"/>
              <a:t>‹#›</a:t>
            </a:fld>
            <a:endParaRPr lang="sv-SE"/>
          </a:p>
        </p:txBody>
      </p:sp>
    </p:spTree>
    <p:extLst>
      <p:ext uri="{BB962C8B-B14F-4D97-AF65-F5344CB8AC3E}">
        <p14:creationId xmlns:p14="http://schemas.microsoft.com/office/powerpoint/2010/main" val="3865389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5B9885-F726-4639-961A-2C65F568FE50}" type="datetimeFigureOut">
              <a:rPr lang="sv-SE" smtClean="0"/>
              <a:t>2026-09-11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521FCE-6D72-4AB3-8E96-3BFB2CB19148}" type="slidenum">
              <a:rPr lang="sv-SE" smtClean="0"/>
              <a:t>‹#›</a:t>
            </a:fld>
            <a:endParaRPr lang="sv-SE"/>
          </a:p>
        </p:txBody>
      </p:sp>
    </p:spTree>
    <p:extLst>
      <p:ext uri="{BB962C8B-B14F-4D97-AF65-F5344CB8AC3E}">
        <p14:creationId xmlns:p14="http://schemas.microsoft.com/office/powerpoint/2010/main" val="2162499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F33D1-AA2D-33A4-698C-225685AFCFC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77FDE99-3549-B81F-A628-4985E906F1A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D701E5A-B90C-4A58-4037-BC403C1F2109}"/>
              </a:ext>
            </a:extLst>
          </p:cNvPr>
          <p:cNvSpPr>
            <a:spLocks noGrp="1"/>
          </p:cNvSpPr>
          <p:nvPr>
            <p:ph type="body" idx="1"/>
          </p:nvPr>
        </p:nvSpPr>
        <p:spPr/>
        <p:txBody>
          <a:bodyPr/>
          <a:lstStyle/>
          <a:p>
            <a:pPr eaLnBrk="1" hangingPunct="1">
              <a:spcBef>
                <a:spcPct val="50000"/>
              </a:spcBef>
              <a:defRPr/>
            </a:pPr>
            <a:r>
              <a:rPr lang="sv-SE" sz="1200" kern="1200" dirty="0">
                <a:solidFill>
                  <a:srgbClr val="333366"/>
                </a:solidFill>
                <a:latin typeface="+mn-lt"/>
                <a:ea typeface="+mn-ea"/>
                <a:cs typeface="+mn-cs"/>
              </a:rPr>
              <a:t>Johan Malgeryd</a:t>
            </a:r>
            <a:r>
              <a:rPr lang="sv-SE" sz="1200" kern="1200" dirty="0">
                <a:solidFill>
                  <a:srgbClr val="333366"/>
                </a:solidFill>
                <a:highlight>
                  <a:srgbClr val="FFFF00"/>
                </a:highlight>
                <a:latin typeface="+mn-lt"/>
                <a:ea typeface="+mn-ea"/>
                <a:cs typeface="+mn-cs"/>
              </a:rPr>
              <a:t>, J</a:t>
            </a:r>
            <a:r>
              <a:rPr lang="sv-SE" sz="1200" kern="1200" dirty="0">
                <a:solidFill>
                  <a:srgbClr val="333366"/>
                </a:solidFill>
                <a:latin typeface="+mn-lt"/>
                <a:ea typeface="+mn-ea"/>
                <a:cs typeface="+mn-cs"/>
              </a:rPr>
              <a:t>ordbruksverket, </a:t>
            </a:r>
          </a:p>
          <a:p>
            <a:pPr eaLnBrk="1" hangingPunct="1">
              <a:spcBef>
                <a:spcPct val="50000"/>
              </a:spcBef>
              <a:defRPr/>
            </a:pPr>
            <a:r>
              <a:rPr lang="sv-SE" sz="1200" kern="1200" dirty="0">
                <a:solidFill>
                  <a:srgbClr val="333366"/>
                </a:solidFill>
                <a:highlight>
                  <a:srgbClr val="FFFF00"/>
                </a:highlight>
                <a:latin typeface="+mn-lt"/>
                <a:ea typeface="+mn-ea"/>
                <a:cs typeface="+mn-cs"/>
              </a:rPr>
              <a:t>Malin Lovang och Anuschka Heeb, Lovang Lantbrukskonsult</a:t>
            </a:r>
            <a:endParaRPr lang="sv-SE" sz="1200" kern="1200" dirty="0">
              <a:solidFill>
                <a:srgbClr val="FF0000"/>
              </a:solidFill>
              <a:highlight>
                <a:srgbClr val="FFFF00"/>
              </a:highlight>
              <a:latin typeface="+mn-lt"/>
              <a:ea typeface="+mn-ea"/>
              <a:cs typeface="+mn-cs"/>
            </a:endParaRPr>
          </a:p>
          <a:p>
            <a:pPr eaLnBrk="1" hangingPunct="1">
              <a:spcBef>
                <a:spcPct val="50000"/>
              </a:spcBef>
              <a:defRPr/>
            </a:pPr>
            <a:endParaRPr lang="sv-SE" sz="1200" kern="1200" dirty="0">
              <a:solidFill>
                <a:srgbClr val="333366"/>
              </a:solidFill>
              <a:highlight>
                <a:srgbClr val="FFFF00"/>
              </a:highlight>
              <a:latin typeface="+mn-lt"/>
              <a:ea typeface="+mn-ea"/>
              <a:cs typeface="+mn-cs"/>
            </a:endParaRPr>
          </a:p>
          <a:p>
            <a:pPr eaLnBrk="1" hangingPunct="1">
              <a:spcBef>
                <a:spcPct val="50000"/>
              </a:spcBef>
              <a:defRPr/>
            </a:pPr>
            <a:r>
              <a:rPr lang="sv-SE" sz="1200" kern="1200" dirty="0">
                <a:solidFill>
                  <a:srgbClr val="333366"/>
                </a:solidFill>
                <a:highlight>
                  <a:srgbClr val="FFFF00"/>
                </a:highlight>
                <a:latin typeface="+mn-lt"/>
                <a:ea typeface="+mn-ea"/>
                <a:cs typeface="+mn-cs"/>
              </a:rPr>
              <a:t>Till de bilder som fanns med i förra versionen av bildspelet har även Katarina Börling, Jenny Henriksson, Line Strand och Henrik Nätterlund bidragit.</a:t>
            </a:r>
            <a:endParaRPr lang="sv-SE" dirty="0"/>
          </a:p>
        </p:txBody>
      </p:sp>
      <p:sp>
        <p:nvSpPr>
          <p:cNvPr id="4" name="Platshållare för bildnummer 3">
            <a:extLst>
              <a:ext uri="{FF2B5EF4-FFF2-40B4-BE49-F238E27FC236}">
                <a16:creationId xmlns:a16="http://schemas.microsoft.com/office/drawing/2014/main" id="{840B1467-4410-E8AF-7E19-0F4D0AB7FDFB}"/>
              </a:ext>
            </a:extLst>
          </p:cNvPr>
          <p:cNvSpPr>
            <a:spLocks noGrp="1"/>
          </p:cNvSpPr>
          <p:nvPr>
            <p:ph type="sldNum" sz="quarter" idx="5"/>
          </p:nvPr>
        </p:nvSpPr>
        <p:spPr/>
        <p:txBody>
          <a:bodyPr/>
          <a:lstStyle/>
          <a:p>
            <a:pPr>
              <a:defRPr/>
            </a:pPr>
            <a:fld id="{669E241A-12AA-47DF-AE13-0F71D2E2EC02}" type="slidenum">
              <a:rPr lang="sv-SE" smtClean="0"/>
              <a:pPr>
                <a:defRPr/>
              </a:pPr>
              <a:t>1</a:t>
            </a:fld>
            <a:endParaRPr lang="sv-SE"/>
          </a:p>
        </p:txBody>
      </p:sp>
    </p:spTree>
    <p:extLst>
      <p:ext uri="{BB962C8B-B14F-4D97-AF65-F5344CB8AC3E}">
        <p14:creationId xmlns:p14="http://schemas.microsoft.com/office/powerpoint/2010/main" val="1995951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669E241A-12AA-47DF-AE13-0F71D2E2EC02}" type="slidenum">
              <a:rPr lang="sv-SE" smtClean="0"/>
              <a:pPr>
                <a:defRPr/>
              </a:pPr>
              <a:t>2</a:t>
            </a:fld>
            <a:endParaRPr lang="sv-SE"/>
          </a:p>
        </p:txBody>
      </p:sp>
    </p:spTree>
    <p:extLst>
      <p:ext uri="{BB962C8B-B14F-4D97-AF65-F5344CB8AC3E}">
        <p14:creationId xmlns:p14="http://schemas.microsoft.com/office/powerpoint/2010/main" val="2876856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669E241A-12AA-47DF-AE13-0F71D2E2EC02}" type="slidenum">
              <a:rPr lang="sv-SE" smtClean="0"/>
              <a:pPr>
                <a:defRPr/>
              </a:pPr>
              <a:t>3</a:t>
            </a:fld>
            <a:endParaRPr lang="sv-SE"/>
          </a:p>
        </p:txBody>
      </p:sp>
    </p:spTree>
    <p:extLst>
      <p:ext uri="{BB962C8B-B14F-4D97-AF65-F5344CB8AC3E}">
        <p14:creationId xmlns:p14="http://schemas.microsoft.com/office/powerpoint/2010/main" val="24492129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Bilden beskriver fosforn ur ett helhetsperspektiv där man kan inledande beskriva fosforns flöden men också dess roll på åkern och i vattnet.</a:t>
            </a:r>
          </a:p>
          <a:p>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4</a:t>
            </a:fld>
            <a:endParaRPr lang="sv-SE"/>
          </a:p>
        </p:txBody>
      </p:sp>
    </p:spTree>
    <p:extLst>
      <p:ext uri="{BB962C8B-B14F-4D97-AF65-F5344CB8AC3E}">
        <p14:creationId xmlns:p14="http://schemas.microsoft.com/office/powerpoint/2010/main" val="994764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Mer detaljerad bild av fosforn i marken. Fosfor finns i både organisk och oorganisk form. Det är ytterst små mängder som förekommer löst i markvätskan. Både för organiskt bunden och oorganisk fosfor finns en hel del utbytbar eller lättomsättbar fosfor och en stor mängd hårt bunden fosfor. Här finns möjlighet att beskriva vad som händer i marken när fosfor tillförs med gödsling eller tas upp av växter. Man får även möjlighet till en första introduktion av fosforbindningskapacitet.</a:t>
            </a:r>
          </a:p>
          <a:p>
            <a:r>
              <a:rPr lang="sv-SE" sz="1200" kern="1200" dirty="0">
                <a:solidFill>
                  <a:schemeClr val="tx1"/>
                </a:solidFill>
                <a:effectLst/>
                <a:latin typeface="+mn-lt"/>
                <a:ea typeface="+mn-ea"/>
                <a:cs typeface="+mn-cs"/>
              </a:rPr>
              <a:t>Fosforförluster kan ske från den lösta poolen eller som partikulärt bunden fosfor när lerpartiklar</a:t>
            </a:r>
            <a:r>
              <a:rPr lang="sv-SE" sz="1200" kern="1200" baseline="0" dirty="0">
                <a:solidFill>
                  <a:schemeClr val="tx1"/>
                </a:solidFill>
                <a:effectLst/>
                <a:latin typeface="+mn-lt"/>
                <a:ea typeface="+mn-ea"/>
                <a:cs typeface="+mn-cs"/>
              </a:rPr>
              <a:t> eller grövre jordpartiklar som </a:t>
            </a:r>
            <a:r>
              <a:rPr lang="sv-SE" sz="1200" kern="1200" dirty="0">
                <a:solidFill>
                  <a:schemeClr val="tx1"/>
                </a:solidFill>
                <a:effectLst/>
                <a:latin typeface="+mn-lt"/>
                <a:ea typeface="+mn-ea"/>
                <a:cs typeface="+mn-cs"/>
              </a:rPr>
              <a:t>mjäla eller</a:t>
            </a:r>
            <a:r>
              <a:rPr lang="sv-SE" sz="1200" kern="1200" baseline="0" dirty="0">
                <a:solidFill>
                  <a:schemeClr val="tx1"/>
                </a:solidFill>
                <a:effectLst/>
                <a:latin typeface="+mn-lt"/>
                <a:ea typeface="+mn-ea"/>
                <a:cs typeface="+mn-cs"/>
              </a:rPr>
              <a:t> mo</a:t>
            </a:r>
            <a:r>
              <a:rPr lang="sv-SE" sz="1200" kern="1200" dirty="0">
                <a:solidFill>
                  <a:schemeClr val="tx1"/>
                </a:solidFill>
                <a:effectLst/>
                <a:latin typeface="+mn-lt"/>
                <a:ea typeface="+mn-ea"/>
                <a:cs typeface="+mn-cs"/>
              </a:rPr>
              <a:t> följer med vid erosion.</a:t>
            </a:r>
          </a:p>
          <a:p>
            <a:endParaRPr lang="sv-SE" dirty="0"/>
          </a:p>
        </p:txBody>
      </p:sp>
      <p:sp>
        <p:nvSpPr>
          <p:cNvPr id="4" name="Platshållare för bildnummer 3"/>
          <p:cNvSpPr>
            <a:spLocks noGrp="1"/>
          </p:cNvSpPr>
          <p:nvPr>
            <p:ph type="sldNum" sz="quarter" idx="5"/>
          </p:nvPr>
        </p:nvSpPr>
        <p:spPr/>
        <p:txBody>
          <a:bodyPr/>
          <a:lstStyle/>
          <a:p>
            <a:pPr>
              <a:defRPr/>
            </a:pPr>
            <a:fld id="{669E241A-12AA-47DF-AE13-0F71D2E2EC02}" type="slidenum">
              <a:rPr lang="sv-SE" smtClean="0"/>
              <a:pPr>
                <a:defRPr/>
              </a:pPr>
              <a:t>5</a:t>
            </a:fld>
            <a:endParaRPr lang="sv-SE"/>
          </a:p>
        </p:txBody>
      </p:sp>
    </p:spTree>
    <p:extLst>
      <p:ext uri="{BB962C8B-B14F-4D97-AF65-F5344CB8AC3E}">
        <p14:creationId xmlns:p14="http://schemas.microsoft.com/office/powerpoint/2010/main" val="4136523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Platshållare för bildobjekt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Platshållare för anteckninga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sv-SE" sz="1200" kern="1200" dirty="0">
                <a:solidFill>
                  <a:schemeClr val="tx1"/>
                </a:solidFill>
                <a:effectLst/>
                <a:latin typeface="+mn-lt"/>
                <a:ea typeface="+mn-ea"/>
                <a:cs typeface="+mn-cs"/>
              </a:rPr>
              <a:t>Starkt förenklad bild av fosfor i marken. Fosfor finns i både organisk och oorganisk form. Det är ytterst små mängder som förekommer löst i markvätskan. Både för organiskt bunden och oorganisk fosfor finns en hel del utbytbar eller lättomsättbar fosfor och en stor mängd hårt bunden fosfor. </a:t>
            </a:r>
          </a:p>
          <a:p>
            <a:r>
              <a:rPr lang="sv-SE" sz="1200" kern="1200" dirty="0">
                <a:solidFill>
                  <a:schemeClr val="tx1"/>
                </a:solidFill>
                <a:effectLst/>
                <a:latin typeface="+mn-lt"/>
                <a:ea typeface="+mn-ea"/>
                <a:cs typeface="+mn-cs"/>
              </a:rPr>
              <a:t>Fosforförluster kan ske från den lösta poolen eller som partikulärt bunden fosfor när lerpartiklar</a:t>
            </a:r>
            <a:r>
              <a:rPr lang="sv-SE" sz="1200" kern="1200" baseline="0" dirty="0">
                <a:solidFill>
                  <a:schemeClr val="tx1"/>
                </a:solidFill>
                <a:effectLst/>
                <a:latin typeface="+mn-lt"/>
                <a:ea typeface="+mn-ea"/>
                <a:cs typeface="+mn-cs"/>
              </a:rPr>
              <a:t> eller grövre jordpartiklar som </a:t>
            </a:r>
            <a:r>
              <a:rPr lang="sv-SE" sz="1200" kern="1200" dirty="0">
                <a:solidFill>
                  <a:schemeClr val="tx1"/>
                </a:solidFill>
                <a:effectLst/>
                <a:latin typeface="+mn-lt"/>
                <a:ea typeface="+mn-ea"/>
                <a:cs typeface="+mn-cs"/>
              </a:rPr>
              <a:t>mjäla eller</a:t>
            </a:r>
            <a:r>
              <a:rPr lang="sv-SE" sz="1200" kern="1200" baseline="0" dirty="0">
                <a:solidFill>
                  <a:schemeClr val="tx1"/>
                </a:solidFill>
                <a:effectLst/>
                <a:latin typeface="+mn-lt"/>
                <a:ea typeface="+mn-ea"/>
                <a:cs typeface="+mn-cs"/>
              </a:rPr>
              <a:t> mo</a:t>
            </a:r>
            <a:r>
              <a:rPr lang="sv-SE" sz="1200" kern="1200" dirty="0">
                <a:solidFill>
                  <a:schemeClr val="tx1"/>
                </a:solidFill>
                <a:effectLst/>
                <a:latin typeface="+mn-lt"/>
                <a:ea typeface="+mn-ea"/>
                <a:cs typeface="+mn-cs"/>
              </a:rPr>
              <a:t> följer med vid erosion.</a:t>
            </a:r>
          </a:p>
          <a:p>
            <a:r>
              <a:rPr lang="sv-SE" sz="1200" kern="1200" dirty="0">
                <a:solidFill>
                  <a:schemeClr val="tx1"/>
                </a:solidFill>
                <a:effectLst/>
                <a:latin typeface="+mn-lt"/>
                <a:ea typeface="+mn-ea"/>
                <a:cs typeface="+mn-cs"/>
              </a:rPr>
              <a:t>Det är jämviktsförhållande mellan poolerna med mineralbunden fosfor. När vi gödslar och fosforn löser sig i marken så binds den ganska snabbt in i den utbytbara fosforpoolen. När sedan växterna tar upp löst fosfor så frigörs fosfor därifrån men det är en långsammare process.</a:t>
            </a:r>
          </a:p>
          <a:p>
            <a:br>
              <a:rPr lang="sv-SE" sz="1200" b="1" kern="1200" dirty="0">
                <a:solidFill>
                  <a:schemeClr val="tx1"/>
                </a:solidFill>
                <a:effectLst/>
                <a:latin typeface="+mn-lt"/>
                <a:ea typeface="+mn-ea"/>
                <a:cs typeface="+mn-cs"/>
              </a:rPr>
            </a:br>
            <a:r>
              <a:rPr lang="sv-SE" sz="1200" b="1" kern="1200" dirty="0">
                <a:solidFill>
                  <a:schemeClr val="tx1"/>
                </a:solidFill>
                <a:effectLst/>
                <a:latin typeface="+mn-lt"/>
                <a:ea typeface="+mn-ea"/>
                <a:cs typeface="+mn-cs"/>
              </a:rPr>
              <a:t> </a:t>
            </a:r>
            <a:endParaRPr lang="sv-SE" sz="1200" kern="1200" dirty="0">
              <a:solidFill>
                <a:schemeClr val="tx1"/>
              </a:solidFill>
              <a:effectLst/>
              <a:latin typeface="+mn-lt"/>
              <a:ea typeface="+mn-ea"/>
              <a:cs typeface="+mn-cs"/>
            </a:endParaRPr>
          </a:p>
          <a:p>
            <a:pPr>
              <a:spcBef>
                <a:spcPct val="0"/>
              </a:spcBef>
            </a:pPr>
            <a:endParaRPr lang="sv-SE" dirty="0">
              <a:latin typeface="Times New Roman" pitchFamily="18" charset="0"/>
            </a:endParaRPr>
          </a:p>
        </p:txBody>
      </p:sp>
      <p:sp>
        <p:nvSpPr>
          <p:cNvPr id="29700" name="Platshållare för bild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614363" eaLnBrk="0" hangingPunct="0">
              <a:defRPr sz="2400">
                <a:solidFill>
                  <a:schemeClr val="tx1"/>
                </a:solidFill>
                <a:latin typeface="Times New Roman" pitchFamily="18" charset="0"/>
              </a:defRPr>
            </a:lvl1pPr>
            <a:lvl2pPr marL="742950" indent="-285750" defTabSz="614363" eaLnBrk="0" hangingPunct="0">
              <a:defRPr sz="2400">
                <a:solidFill>
                  <a:schemeClr val="tx1"/>
                </a:solidFill>
                <a:latin typeface="Times New Roman" pitchFamily="18" charset="0"/>
              </a:defRPr>
            </a:lvl2pPr>
            <a:lvl3pPr marL="1143000" indent="-228600" defTabSz="614363" eaLnBrk="0" hangingPunct="0">
              <a:defRPr sz="2400">
                <a:solidFill>
                  <a:schemeClr val="tx1"/>
                </a:solidFill>
                <a:latin typeface="Times New Roman" pitchFamily="18" charset="0"/>
              </a:defRPr>
            </a:lvl3pPr>
            <a:lvl4pPr marL="1600200" indent="-228600" defTabSz="614363" eaLnBrk="0" hangingPunct="0">
              <a:defRPr sz="2400">
                <a:solidFill>
                  <a:schemeClr val="tx1"/>
                </a:solidFill>
                <a:latin typeface="Times New Roman" pitchFamily="18" charset="0"/>
              </a:defRPr>
            </a:lvl4pPr>
            <a:lvl5pPr marL="2057400" indent="-228600" defTabSz="614363" eaLnBrk="0" hangingPunct="0">
              <a:defRPr sz="2400">
                <a:solidFill>
                  <a:schemeClr val="tx1"/>
                </a:solidFill>
                <a:latin typeface="Times New Roman" pitchFamily="18" charset="0"/>
              </a:defRPr>
            </a:lvl5pPr>
            <a:lvl6pPr marL="2514600" indent="-228600" defTabSz="614363" eaLnBrk="0" fontAlgn="base" hangingPunct="0">
              <a:spcBef>
                <a:spcPct val="0"/>
              </a:spcBef>
              <a:spcAft>
                <a:spcPct val="0"/>
              </a:spcAft>
              <a:defRPr sz="2400">
                <a:solidFill>
                  <a:schemeClr val="tx1"/>
                </a:solidFill>
                <a:latin typeface="Times New Roman" pitchFamily="18" charset="0"/>
              </a:defRPr>
            </a:lvl6pPr>
            <a:lvl7pPr marL="2971800" indent="-228600" defTabSz="614363" eaLnBrk="0" fontAlgn="base" hangingPunct="0">
              <a:spcBef>
                <a:spcPct val="0"/>
              </a:spcBef>
              <a:spcAft>
                <a:spcPct val="0"/>
              </a:spcAft>
              <a:defRPr sz="2400">
                <a:solidFill>
                  <a:schemeClr val="tx1"/>
                </a:solidFill>
                <a:latin typeface="Times New Roman" pitchFamily="18" charset="0"/>
              </a:defRPr>
            </a:lvl7pPr>
            <a:lvl8pPr marL="3429000" indent="-228600" defTabSz="614363" eaLnBrk="0" fontAlgn="base" hangingPunct="0">
              <a:spcBef>
                <a:spcPct val="0"/>
              </a:spcBef>
              <a:spcAft>
                <a:spcPct val="0"/>
              </a:spcAft>
              <a:defRPr sz="2400">
                <a:solidFill>
                  <a:schemeClr val="tx1"/>
                </a:solidFill>
                <a:latin typeface="Times New Roman" pitchFamily="18" charset="0"/>
              </a:defRPr>
            </a:lvl8pPr>
            <a:lvl9pPr marL="3886200" indent="-228600" defTabSz="614363" eaLnBrk="0" fontAlgn="base" hangingPunct="0">
              <a:spcBef>
                <a:spcPct val="0"/>
              </a:spcBef>
              <a:spcAft>
                <a:spcPct val="0"/>
              </a:spcAft>
              <a:defRPr sz="2400">
                <a:solidFill>
                  <a:schemeClr val="tx1"/>
                </a:solidFill>
                <a:latin typeface="Times New Roman" pitchFamily="18" charset="0"/>
              </a:defRPr>
            </a:lvl9pPr>
          </a:lstStyle>
          <a:p>
            <a:pPr eaLnBrk="1" hangingPunct="1"/>
            <a:fld id="{3E2F9C19-74E6-418F-9851-6F3E1758C4AF}" type="slidenum">
              <a:rPr lang="sv-SE" sz="800"/>
              <a:pPr eaLnBrk="1" hangingPunct="1"/>
              <a:t>6</a:t>
            </a:fld>
            <a:endParaRPr lang="sv-SE" sz="8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Fosforns tillgänglighet beror på många faktorer och en av dem är pH i relation till vilka andra ämnen som finns i marken. Fosforns tillgänglighet är en viktig orsak till rekommenderat </a:t>
            </a:r>
            <a:r>
              <a:rPr lang="sv-SE"/>
              <a:t>pH-intervall även </a:t>
            </a:r>
            <a:r>
              <a:rPr lang="sv-SE" dirty="0"/>
              <a:t>om även mikronäringsämnenas tillgänglighet också har betydelse för pH-rekommendationerna.</a:t>
            </a:r>
          </a:p>
        </p:txBody>
      </p:sp>
      <p:sp>
        <p:nvSpPr>
          <p:cNvPr id="4" name="Platshållare för bildnummer 3"/>
          <p:cNvSpPr>
            <a:spLocks noGrp="1"/>
          </p:cNvSpPr>
          <p:nvPr>
            <p:ph type="sldNum" sz="quarter" idx="5"/>
          </p:nvPr>
        </p:nvSpPr>
        <p:spPr/>
        <p:txBody>
          <a:bodyPr/>
          <a:lstStyle/>
          <a:p>
            <a:pPr>
              <a:defRPr/>
            </a:pPr>
            <a:fld id="{669E241A-12AA-47DF-AE13-0F71D2E2EC02}" type="slidenum">
              <a:rPr lang="sv-SE" smtClean="0"/>
              <a:pPr>
                <a:defRPr/>
              </a:pPr>
              <a:t>7</a:t>
            </a:fld>
            <a:endParaRPr lang="sv-SE"/>
          </a:p>
        </p:txBody>
      </p:sp>
    </p:spTree>
    <p:extLst>
      <p:ext uri="{BB962C8B-B14F-4D97-AF65-F5344CB8AC3E}">
        <p14:creationId xmlns:p14="http://schemas.microsoft.com/office/powerpoint/2010/main" val="2818904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finns stora mängder fosfor i marken, men bara en liten andel är tillgänglig för grödorna. </a:t>
            </a:r>
            <a:r>
              <a:rPr lang="sv-SE" baseline="0" dirty="0"/>
              <a:t>Förlusterna är mycket små i relation till de mängder som finns i marken och är i omlopp mellan mark och gröda under ett år, men ändå tillräckligt stora för att orsaka övergödning i våra sjöar och vattendrag. I vattnet är de små mängderna mycket stora eftersom fosfor förekommer så lite i vattnet och är den begränsande näringsfaktorn.</a:t>
            </a:r>
          </a:p>
          <a:p>
            <a:endParaRPr lang="sv-SE" baseline="0" dirty="0"/>
          </a:p>
          <a:p>
            <a:r>
              <a:rPr lang="sv-SE" baseline="0" dirty="0"/>
              <a:t>Vi </a:t>
            </a:r>
            <a:r>
              <a:rPr lang="sv-SE" baseline="0" dirty="0" err="1"/>
              <a:t>fosforgödslar</a:t>
            </a:r>
            <a:r>
              <a:rPr lang="sv-SE" baseline="0" dirty="0"/>
              <a:t> i genomsnitt mer med stallgödsel än med mineralgödsel. 2019 stod stallgödsel för 52 % av fosfortillförseln och mineralgödsel för 32 %. Slam stod bara för 6 % av fosfortillförseln till jordbruksmark och andra organiska gödselmedel för ungefär lika mycket. Resten tillfördes via utsäde och deposition.</a:t>
            </a:r>
          </a:p>
          <a:p>
            <a:r>
              <a:rPr lang="sv-SE" dirty="0"/>
              <a:t>Det är i stort sett balans mellan tillförsel och bortförsel på riksnivå men fördelningen är ojämn. Ojämn fördelning kan vara rätt – om det läggs mer fosfor där fosforklassen är för låg, men på riksnivå är det ett problem som bidrar till att fosforn inte utnyttjas optimalt.</a:t>
            </a:r>
          </a:p>
          <a:p>
            <a:r>
              <a:rPr lang="sv-SE" dirty="0"/>
              <a:t>Källor: Kväve- och fosforbalanser för jordbruksmark 2019. Statistiska meddelanden MI 40 SM 2101 (SCB, 2021)</a:t>
            </a:r>
          </a:p>
          <a:p>
            <a:r>
              <a:rPr lang="sv-SE" dirty="0"/>
              <a:t>           Gödselmedel i jordbruket 2021/22. Statistiska meddelanden MI 30 SM 2302 (SCB, 2023)</a:t>
            </a:r>
          </a:p>
          <a:p>
            <a:endParaRPr lang="sv-SE" dirty="0"/>
          </a:p>
          <a:p>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8</a:t>
            </a:fld>
            <a:endParaRPr lang="sv-SE"/>
          </a:p>
        </p:txBody>
      </p:sp>
    </p:spTree>
    <p:extLst>
      <p:ext uri="{BB962C8B-B14F-4D97-AF65-F5344CB8AC3E}">
        <p14:creationId xmlns:p14="http://schemas.microsoft.com/office/powerpoint/2010/main" val="501830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mitten av 1990-talet hade vi ett ganska stort fosforöverskott, men det har minskat successivt genom åren. Numera har vi snarast ett litet underskott på riksnivå.</a:t>
            </a:r>
          </a:p>
        </p:txBody>
      </p:sp>
      <p:sp>
        <p:nvSpPr>
          <p:cNvPr id="4" name="Platshållare för bildnummer 3"/>
          <p:cNvSpPr>
            <a:spLocks noGrp="1"/>
          </p:cNvSpPr>
          <p:nvPr>
            <p:ph type="sldNum" sz="quarter" idx="5"/>
          </p:nvPr>
        </p:nvSpPr>
        <p:spPr/>
        <p:txBody>
          <a:bodyPr/>
          <a:lstStyle/>
          <a:p>
            <a:pPr>
              <a:defRPr/>
            </a:pPr>
            <a:fld id="{669E241A-12AA-47DF-AE13-0F71D2E2EC02}" type="slidenum">
              <a:rPr lang="sv-SE" smtClean="0"/>
              <a:pPr>
                <a:defRPr/>
              </a:pPr>
              <a:t>9</a:t>
            </a:fld>
            <a:endParaRPr lang="sv-SE"/>
          </a:p>
        </p:txBody>
      </p:sp>
    </p:spTree>
    <p:extLst>
      <p:ext uri="{BB962C8B-B14F-4D97-AF65-F5344CB8AC3E}">
        <p14:creationId xmlns:p14="http://schemas.microsoft.com/office/powerpoint/2010/main" val="1484049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Fosforn är ojämnt fördelad – störst underskott är det i Götalands södra slättbygder medan djurtäta områden som Götalands skogsbygder har överskott.</a:t>
            </a:r>
          </a:p>
        </p:txBody>
      </p:sp>
      <p:sp>
        <p:nvSpPr>
          <p:cNvPr id="4" name="Platshållare för bildnummer 3"/>
          <p:cNvSpPr>
            <a:spLocks noGrp="1"/>
          </p:cNvSpPr>
          <p:nvPr>
            <p:ph type="sldNum" sz="quarter" idx="5"/>
          </p:nvPr>
        </p:nvSpPr>
        <p:spPr/>
        <p:txBody>
          <a:bodyPr/>
          <a:lstStyle/>
          <a:p>
            <a:pPr>
              <a:defRPr/>
            </a:pPr>
            <a:fld id="{669E241A-12AA-47DF-AE13-0F71D2E2EC02}" type="slidenum">
              <a:rPr lang="sv-SE" smtClean="0"/>
              <a:pPr>
                <a:defRPr/>
              </a:pPr>
              <a:t>10</a:t>
            </a:fld>
            <a:endParaRPr lang="sv-SE"/>
          </a:p>
        </p:txBody>
      </p:sp>
    </p:spTree>
    <p:extLst>
      <p:ext uri="{BB962C8B-B14F-4D97-AF65-F5344CB8AC3E}">
        <p14:creationId xmlns:p14="http://schemas.microsoft.com/office/powerpoint/2010/main" val="1676369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dirty="0"/>
              <a:t>Markkarteringen talar om var vi är medan balansen talar om vart vi är på väg. </a:t>
            </a:r>
          </a:p>
          <a:p>
            <a:r>
              <a:rPr lang="sv-SE" dirty="0"/>
              <a:t>För att nå eller bibehålla ett lämpligt P-AL i marken med hänsyn till de grödor du odlar är det också viktigt att räkna på den totala till- och </a:t>
            </a:r>
            <a:r>
              <a:rPr lang="sv-SE" dirty="0" err="1"/>
              <a:t>bortförseln</a:t>
            </a:r>
            <a:r>
              <a:rPr lang="sv-SE" dirty="0"/>
              <a:t> av fosfor sett över hela växtföljden. Om du strikt följer gödslingsråden i tabellen i Rekommendationer för gödsling och kalkning ger det ofta ett litet underskott som gör att P-AL på sikt riskerar att halka ned till väl låga nivåer.</a:t>
            </a:r>
          </a:p>
          <a:p>
            <a:r>
              <a:rPr lang="sv-SE" dirty="0"/>
              <a:t>Vad som är lämpligt underhålls-P-AL avgörs av den mest krävande grödan i växtföljden. Vad som är rätt fosforbalans beror alltså både på vilken fosforstatus fältet har och vilka grödor som odlas. </a:t>
            </a:r>
            <a:r>
              <a:rPr lang="sv-SE" altLang="sv-SE" dirty="0">
                <a:latin typeface="Arial" charset="0"/>
                <a:ea typeface="ＭＳ Ｐゴシック" pitchFamily="34" charset="-128"/>
              </a:rPr>
              <a:t>Höstsäd har ett lågt underhålls-P-AL (UPAL) men vårkorn har UPAL 8 vilket gör att om man ligger lågt i klass III så är rekommendationen att höja fosforklassen till en hög klass III.</a:t>
            </a:r>
          </a:p>
          <a:p>
            <a:endParaRPr lang="sv-SE" dirty="0"/>
          </a:p>
        </p:txBody>
      </p:sp>
      <p:sp>
        <p:nvSpPr>
          <p:cNvPr id="4" name="Platshållare för bildnummer 3"/>
          <p:cNvSpPr>
            <a:spLocks noGrp="1"/>
          </p:cNvSpPr>
          <p:nvPr>
            <p:ph type="sldNum" sz="quarter" idx="5"/>
          </p:nvPr>
        </p:nvSpPr>
        <p:spPr/>
        <p:txBody>
          <a:bodyPr/>
          <a:lstStyle/>
          <a:p>
            <a:pPr>
              <a:defRPr/>
            </a:pPr>
            <a:fld id="{669E241A-12AA-47DF-AE13-0F71D2E2EC02}" type="slidenum">
              <a:rPr lang="sv-SE" smtClean="0"/>
              <a:pPr>
                <a:defRPr/>
              </a:pPr>
              <a:t>11</a:t>
            </a:fld>
            <a:endParaRPr lang="sv-SE"/>
          </a:p>
        </p:txBody>
      </p:sp>
    </p:spTree>
    <p:extLst>
      <p:ext uri="{BB962C8B-B14F-4D97-AF65-F5344CB8AC3E}">
        <p14:creationId xmlns:p14="http://schemas.microsoft.com/office/powerpoint/2010/main" val="1765247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FA26460-B3F4-4947-A58C-3765F540B056}" type="slidenum">
              <a:rPr kumimoji="0" lang="sv-SE"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sv-SE"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292190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FA26460-B3F4-4947-A58C-3765F540B056}" type="slidenum">
              <a:rPr kumimoji="0" lang="sv-SE"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521977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Detta är en typisk markkarta som visar hur markens fosforklass kan variera på en gård.</a:t>
            </a:r>
          </a:p>
          <a:p>
            <a:r>
              <a:rPr lang="sv-SE" baseline="0" dirty="0"/>
              <a:t>Färgerna representerar olika P-AL-klass. De blå områdena visar mark med högt fosforinnehåll och de röda områden med lågt fosforinnehåll. Ofta kan man se var gamla gårdscentra med djur har legat på dessa kartor – runt dessa är det ofta hög fosforklass i marken efter många års stallgödseltillförsel. </a:t>
            </a:r>
          </a:p>
          <a:p>
            <a:r>
              <a:rPr lang="sv-SE" baseline="0" dirty="0"/>
              <a:t>Det är viktigt att anpassa fosfor gödslingen till markkartan och ta hänsyn till skillnader både mellan och inom fält för att få maximal nytta av fosforn och undvika onödig ansamling av fosfor i marken på fält som redan har hög fosforklass.</a:t>
            </a:r>
          </a:p>
        </p:txBody>
      </p:sp>
      <p:sp>
        <p:nvSpPr>
          <p:cNvPr id="4" name="Platshållare för bildnumm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FA26460-B3F4-4947-A58C-3765F540B056}" type="slidenum">
              <a:rPr kumimoji="0" lang="sv-SE" sz="1200" b="0" i="0" u="none" strike="noStrike" kern="1200" cap="none" spc="0" normalizeH="0" baseline="0" noProof="0" smtClean="0">
                <a:ln>
                  <a:noFill/>
                </a:ln>
                <a:solidFill>
                  <a:prstClr val="black"/>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4176879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dirty="0">
                <a:latin typeface="+mn-lt"/>
              </a:rPr>
              <a:t>Källa: Praktiskt råd nr 27, Gödsla rätt med fosfor, 2018.</a:t>
            </a:r>
            <a:endParaRPr lang="en-GB" sz="1200" dirty="0">
              <a:latin typeface="+mn-lt"/>
            </a:endParaRPr>
          </a:p>
          <a:p>
            <a:endParaRPr lang="sv-SE" dirty="0"/>
          </a:p>
        </p:txBody>
      </p:sp>
      <p:sp>
        <p:nvSpPr>
          <p:cNvPr id="4" name="Platshållare för bildnummer 3"/>
          <p:cNvSpPr>
            <a:spLocks noGrp="1"/>
          </p:cNvSpPr>
          <p:nvPr>
            <p:ph type="sldNum" sz="quarter" idx="5"/>
          </p:nvPr>
        </p:nvSpPr>
        <p:spPr/>
        <p:txBody>
          <a:bodyPr/>
          <a:lstStyle/>
          <a:p>
            <a:pPr>
              <a:defRPr/>
            </a:pPr>
            <a:fld id="{669E241A-12AA-47DF-AE13-0F71D2E2EC02}" type="slidenum">
              <a:rPr lang="sv-SE" smtClean="0"/>
              <a:pPr>
                <a:defRPr/>
              </a:pPr>
              <a:t>16</a:t>
            </a:fld>
            <a:endParaRPr lang="sv-SE"/>
          </a:p>
        </p:txBody>
      </p:sp>
    </p:spTree>
    <p:extLst>
      <p:ext uri="{BB962C8B-B14F-4D97-AF65-F5344CB8AC3E}">
        <p14:creationId xmlns:p14="http://schemas.microsoft.com/office/powerpoint/2010/main" val="3886018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B9A24-A7AF-5ABD-F30E-B9FBA54A8B2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A1AD54A-BA18-348A-EE94-326DFC12888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32406DF-76EC-D774-932D-167162E90BD9}"/>
              </a:ext>
            </a:extLst>
          </p:cNvPr>
          <p:cNvSpPr>
            <a:spLocks noGrp="1"/>
          </p:cNvSpPr>
          <p:nvPr>
            <p:ph type="body" idx="1"/>
          </p:nvPr>
        </p:nvSpPr>
        <p:spPr/>
        <p:txBody>
          <a:bodyPr/>
          <a:lstStyle/>
          <a:p>
            <a:r>
              <a:rPr lang="sv-SE" dirty="0"/>
              <a:t>Tabellen visar schablonvärden för växtnäringsinnehåll i stallgödsel efter lagring. I praktiken är dock variationerna stora, framför allt mellan gårdar men egenskaperna kan också variera under olika tider på året på en och samma gård. Mer gårdsspecifika värden kan du få genom att analysera gödseln eller göra en stallbalansberäkning i Vera. Analys rekommenderas i första hand för flytgödsel och urin, i fasta gödselslag är det svårt att ta ut ett representativt prov.</a:t>
            </a:r>
          </a:p>
          <a:p>
            <a:endParaRPr lang="sv-SE" dirty="0"/>
          </a:p>
          <a:p>
            <a:r>
              <a:rPr lang="sv-SE" dirty="0"/>
              <a:t>• Diskutera hur fosforn i stallgödsel och andra organiska gödselmedel (t.ex. avloppsslam, biogödsel eller gödselmedel för ekologisk odling) utnyttjas med nuvarande gödslingsstrategi, t.ex. hur stallgödseln fördelas över gården.</a:t>
            </a:r>
          </a:p>
          <a:p>
            <a:r>
              <a:rPr lang="sv-SE" dirty="0"/>
              <a:t>• Beräkna det ekonomiska värdet av fosforn i stallgödseln med hjälp av Gödselkalkylen på www.greppa.nu.</a:t>
            </a:r>
          </a:p>
          <a:p>
            <a:r>
              <a:rPr lang="sv-SE" dirty="0"/>
              <a:t>• Informera om reglerna för fosfortillförsel via stallgödsel och andra organiska gödselmedel.</a:t>
            </a:r>
          </a:p>
          <a:p>
            <a:r>
              <a:rPr lang="sv-SE" dirty="0"/>
              <a:t>• Diskutera möjligheten att sälja/köpa gödsel vid behov.</a:t>
            </a:r>
          </a:p>
          <a:p>
            <a:r>
              <a:rPr lang="sv-SE" dirty="0"/>
              <a:t>• Hur fungerar lagringen av stallgödsel? Är lagringskapaciteten tillräcklig för att kunna sprida gödseln vid bästa tidpunkt?</a:t>
            </a:r>
          </a:p>
          <a:p>
            <a:endParaRPr lang="sv-SE" dirty="0"/>
          </a:p>
        </p:txBody>
      </p:sp>
      <p:sp>
        <p:nvSpPr>
          <p:cNvPr id="4" name="Platshållare för bildnummer 3">
            <a:extLst>
              <a:ext uri="{FF2B5EF4-FFF2-40B4-BE49-F238E27FC236}">
                <a16:creationId xmlns:a16="http://schemas.microsoft.com/office/drawing/2014/main" id="{7F72CA49-1D37-AB87-7F49-203E94957FAC}"/>
              </a:ext>
            </a:extLst>
          </p:cNvPr>
          <p:cNvSpPr>
            <a:spLocks noGrp="1"/>
          </p:cNvSpPr>
          <p:nvPr>
            <p:ph type="sldNum" sz="quarter" idx="5"/>
          </p:nvPr>
        </p:nvSpPr>
        <p:spPr/>
        <p:txBody>
          <a:bodyPr/>
          <a:lstStyle/>
          <a:p>
            <a:pPr>
              <a:defRPr/>
            </a:pPr>
            <a:fld id="{669E241A-12AA-47DF-AE13-0F71D2E2EC02}" type="slidenum">
              <a:rPr lang="sv-SE" smtClean="0"/>
              <a:pPr>
                <a:defRPr/>
              </a:pPr>
              <a:t>17</a:t>
            </a:fld>
            <a:endParaRPr lang="sv-SE"/>
          </a:p>
        </p:txBody>
      </p:sp>
    </p:spTree>
    <p:extLst>
      <p:ext uri="{BB962C8B-B14F-4D97-AF65-F5344CB8AC3E}">
        <p14:creationId xmlns:p14="http://schemas.microsoft.com/office/powerpoint/2010/main" val="1641833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929DD-AD73-7E8E-2ADD-0A937C28261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2AF70FF-D728-3275-5559-492FD01B15DC}"/>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6BAE3B28-68A2-BE33-D35E-A912675DBE0A}"/>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dirty="0">
                <a:latin typeface="+mn-lt"/>
              </a:rPr>
              <a:t>Praktiska råd nr 27, 2018.</a:t>
            </a:r>
            <a:endParaRPr lang="en-GB" sz="1200" dirty="0">
              <a:latin typeface="+mn-lt"/>
            </a:endParaRPr>
          </a:p>
          <a:p>
            <a:endParaRPr lang="sv-SE" dirty="0"/>
          </a:p>
        </p:txBody>
      </p:sp>
      <p:sp>
        <p:nvSpPr>
          <p:cNvPr id="4" name="Platshållare för bildnummer 3">
            <a:extLst>
              <a:ext uri="{FF2B5EF4-FFF2-40B4-BE49-F238E27FC236}">
                <a16:creationId xmlns:a16="http://schemas.microsoft.com/office/drawing/2014/main" id="{453BF9B2-D0DD-948A-99A0-7A98248F8B3B}"/>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9E241A-12AA-47DF-AE13-0F71D2E2EC02}" type="slidenum">
              <a:rPr kumimoji="0" lang="sv-SE"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sv-SE"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9736886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54BA0-7B24-136C-2ECF-160A693F077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A0FD610-8A2A-0B10-C620-EB997445136E}"/>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80C48BD5-E6C0-F0E9-BD30-9F65659EA130}"/>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dirty="0">
                <a:latin typeface="+mn-lt"/>
              </a:rPr>
              <a:t>Praktiska råd nr 27, 2018.</a:t>
            </a:r>
            <a:endParaRPr lang="en-GB" sz="1200" dirty="0">
              <a:latin typeface="+mn-lt"/>
            </a:endParaRPr>
          </a:p>
          <a:p>
            <a:endParaRPr lang="sv-SE" dirty="0"/>
          </a:p>
        </p:txBody>
      </p:sp>
      <p:sp>
        <p:nvSpPr>
          <p:cNvPr id="4" name="Platshållare för bildnummer 3">
            <a:extLst>
              <a:ext uri="{FF2B5EF4-FFF2-40B4-BE49-F238E27FC236}">
                <a16:creationId xmlns:a16="http://schemas.microsoft.com/office/drawing/2014/main" id="{8DC9D7C2-3C35-CC81-949C-2450C6C066FA}"/>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9E241A-12AA-47DF-AE13-0F71D2E2EC02}" type="slidenum">
              <a:rPr kumimoji="0" lang="sv-SE"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sv-SE"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7743758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56372-4AE7-79E8-AB9D-1331FFAFDDC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67B1FD3-05E8-5604-2B34-126FD735D6FE}"/>
              </a:ext>
            </a:extLst>
          </p:cNvPr>
          <p:cNvSpPr>
            <a:spLocks noGrp="1" noRot="1" noChangeAspect="1"/>
          </p:cNvSpPr>
          <p:nvPr>
            <p:ph type="sldImg"/>
          </p:nvPr>
        </p:nvSpPr>
        <p:spPr>
          <a:xfrm>
            <a:off x="685800" y="1143000"/>
            <a:ext cx="5486400" cy="3086100"/>
          </a:xfrm>
        </p:spPr>
      </p:sp>
      <p:sp>
        <p:nvSpPr>
          <p:cNvPr id="3" name="Platshållare för anteckningar 2">
            <a:extLst>
              <a:ext uri="{FF2B5EF4-FFF2-40B4-BE49-F238E27FC236}">
                <a16:creationId xmlns:a16="http://schemas.microsoft.com/office/drawing/2014/main" id="{60256885-364F-E587-E03E-D3649BC28C46}"/>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200" dirty="0">
                <a:latin typeface="+mn-lt"/>
              </a:rPr>
              <a:t>Praktiska råd nr 27, 2018.</a:t>
            </a:r>
            <a:endParaRPr lang="en-GB" sz="1200" dirty="0">
              <a:latin typeface="+mn-lt"/>
            </a:endParaRPr>
          </a:p>
          <a:p>
            <a:endParaRPr lang="sv-SE" dirty="0"/>
          </a:p>
        </p:txBody>
      </p:sp>
      <p:sp>
        <p:nvSpPr>
          <p:cNvPr id="4" name="Platshållare för bildnummer 3">
            <a:extLst>
              <a:ext uri="{FF2B5EF4-FFF2-40B4-BE49-F238E27FC236}">
                <a16:creationId xmlns:a16="http://schemas.microsoft.com/office/drawing/2014/main" id="{D97EF2E1-2F61-39F6-A0AD-5FD3D42747D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69E241A-12AA-47DF-AE13-0F71D2E2EC02}" type="slidenum">
              <a:rPr kumimoji="0" lang="sv-SE"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sv-SE"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14268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Källa: Praktiskt råd nr 27, Gödsla rätt med fosfor, 2018.</a:t>
            </a:r>
          </a:p>
          <a:p>
            <a:r>
              <a:rPr lang="sv-SE" dirty="0"/>
              <a:t>Tipsa om modul 16B Test av mineralgödselspridare.</a:t>
            </a:r>
          </a:p>
          <a:p>
            <a:endParaRPr lang="sv-SE" dirty="0"/>
          </a:p>
        </p:txBody>
      </p:sp>
      <p:sp>
        <p:nvSpPr>
          <p:cNvPr id="4" name="Platshållare för bildnummer 3"/>
          <p:cNvSpPr>
            <a:spLocks noGrp="1"/>
          </p:cNvSpPr>
          <p:nvPr>
            <p:ph type="sldNum" sz="quarter" idx="5"/>
          </p:nvPr>
        </p:nvSpPr>
        <p:spPr/>
        <p:txBody>
          <a:bodyPr/>
          <a:lstStyle/>
          <a:p>
            <a:pPr>
              <a:defRPr/>
            </a:pPr>
            <a:fld id="{669E241A-12AA-47DF-AE13-0F71D2E2EC02}" type="slidenum">
              <a:rPr lang="sv-SE" smtClean="0"/>
              <a:pPr>
                <a:defRPr/>
              </a:pPr>
              <a:t>21</a:t>
            </a:fld>
            <a:endParaRPr lang="sv-SE"/>
          </a:p>
        </p:txBody>
      </p:sp>
    </p:spTree>
    <p:extLst>
      <p:ext uri="{BB962C8B-B14F-4D97-AF65-F5344CB8AC3E}">
        <p14:creationId xmlns:p14="http://schemas.microsoft.com/office/powerpoint/2010/main" val="3453585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Wingdings" panose="05000000000000000000" pitchFamily="2" charset="2"/>
              <a:buChar char="§"/>
            </a:pPr>
            <a:r>
              <a:rPr lang="sv-SE" dirty="0"/>
              <a:t>Med organisk gödsel (stallgödsel och biogödsel) får du inte tillföra mer än 22 kg fosfor per hektar och år i genomsnitt på hela spridningsarealen över en femårsperiod. Det är alltså fullt tillåtet sprida mer på enskilda fält eller ett visst år. 22 kg är inte ett max, men en högre giva på ett fält måste kompenseras med arealer </a:t>
            </a:r>
            <a:r>
              <a:rPr lang="sv-SE" dirty="0">
                <a:highlight>
                  <a:srgbClr val="FFFF00"/>
                </a:highlight>
              </a:rPr>
              <a:t>eller år</a:t>
            </a:r>
            <a:r>
              <a:rPr lang="sv-SE" dirty="0"/>
              <a:t> där fosfortillförseln med organisk gödsel är lägre. Tänk på att i ekologisk produktion är alla gödselslag organiska gödselmedel, även de pelleterade. Där kan gårdar med hög avkastningspotential behöva komplettera med kväverika gödselslag som inte innehåller så mycket fosfor, t.ex. biogödsel N15 eller N13 alternativt </a:t>
            </a:r>
            <a:r>
              <a:rPr lang="sv-SE" dirty="0" err="1"/>
              <a:t>Vinass</a:t>
            </a:r>
            <a:r>
              <a:rPr lang="sv-SE" dirty="0"/>
              <a:t>, eller odla kvävefixerande grödor som inte gödslas som klövervall, ärter och åkerböna. </a:t>
            </a:r>
          </a:p>
          <a:p>
            <a:pPr marL="171450" indent="-171450">
              <a:buFont typeface="Wingdings" panose="05000000000000000000" pitchFamily="2" charset="2"/>
              <a:buChar char="§"/>
            </a:pPr>
            <a:r>
              <a:rPr lang="sv-SE" dirty="0"/>
              <a:t>Missa inte heller att du är skyldig att anteckna/dokumentera organiska gödselmedel som du tar emot eller säljer: Gödselslag, mängd, vilken mängd totalfosfor gödseln motsvarar, datum för mottagandet samt från vem gödseln kommer. Motsvarande gäller för såld stallgödsel.</a:t>
            </a:r>
          </a:p>
          <a:p>
            <a:pPr marL="0" indent="0">
              <a:buFont typeface="Wingdings" panose="05000000000000000000" pitchFamily="2" charset="2"/>
              <a:buNone/>
            </a:pPr>
            <a:r>
              <a:rPr lang="sv-SE" dirty="0"/>
              <a:t>I vissa situationer kan kväveregler vara begränsande för tillförseln av t.ex. hönsgödsel:</a:t>
            </a:r>
          </a:p>
          <a:p>
            <a:pPr marL="171450" indent="-171450">
              <a:buFont typeface="Wingdings" panose="05000000000000000000" pitchFamily="2" charset="2"/>
              <a:buChar char="§"/>
            </a:pPr>
            <a:r>
              <a:rPr lang="sv-SE" dirty="0"/>
              <a:t>I nitratkänsligt område får man inför höstsådd av oljeväxter tillföra högst 60 kg lättillgängligt kväve (ammonium- eller nitratkväve) per hektar. För annan höstsådd får du högst tillföra 30 kg lättillgängligt kväve per hektar. Kycklinggödsel innehåller ca 20 % lättillgängligt kväve per ton och det ger ca 7,6 kg ammoniumkväve per ton. MAP innehåller 12 kg ammoniumkväve per 100 kg. Om man bara lägger kycklinggödsel på hösten innebär detta ca 4 ton till spannmål och ca 7,9 ton till raps utifrån schablonvärden. Kombinerar man med MAP så får man sänka maxgivan 1,6 ton per 100 kg MAP. Med 5 ton kycklinggödsel på hösten till höstoljeväxter blir det 38 kg ammoniumkväve och 3 ton ger ca 22,8 kg.</a:t>
            </a:r>
          </a:p>
          <a:p>
            <a:pPr marL="171450" indent="-171450">
              <a:buFont typeface="Wingdings" panose="05000000000000000000" pitchFamily="2" charset="2"/>
              <a:buChar char="§"/>
            </a:pPr>
            <a:r>
              <a:rPr lang="sv-SE" dirty="0"/>
              <a:t>I KRAVs regler är det tillåtna överskottet i fosforbalansen knutet till fosforklassen, till exempel i klass III får man ha 5 kg i överskott som ett löpande femårsmedelvärde. Det kan också göra att man behöver få in ogödslade grödor och gödselslag utan fosfor eller gödselslag som inte har så högt fosforinnehåll. KRAV har även infört ett max på 170 kg totalkväve per hektar åkermark och år för alla gödselslag. </a:t>
            </a:r>
          </a:p>
          <a:p>
            <a:pPr marL="171450" indent="-171450">
              <a:buFont typeface="Wingdings" panose="05000000000000000000" pitchFamily="2" charset="2"/>
              <a:buChar char="§"/>
            </a:pPr>
            <a:r>
              <a:rPr lang="sv-SE" dirty="0"/>
              <a:t>Andra regler som det kan komma frågor om men som rör kväve: I nitratdirektivet (nitratkänsliga områden) och EU-ekoreglerna finns ett max på 170 kg totalkväve per hektar och år via stallgödsel, men det kan man inte misslyckas med om man klarar 22 kg fosfor per hektar och år. KRAV:s regler är alltså betydligt skarpare eftersom de inkluderar de andra gödselslagen också och inte bara stallgödsel.</a:t>
            </a:r>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23</a:t>
            </a:fld>
            <a:endParaRPr lang="sv-SE"/>
          </a:p>
        </p:txBody>
      </p:sp>
    </p:spTree>
    <p:extLst>
      <p:ext uri="{BB962C8B-B14F-4D97-AF65-F5344CB8AC3E}">
        <p14:creationId xmlns:p14="http://schemas.microsoft.com/office/powerpoint/2010/main" val="2303498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Jordbruket stod 2017 för närmare en tredjedel (närmare bestämt 31 %) av nettotillförseln av fosfor till Östersjön och Västerhavet.</a:t>
            </a:r>
          </a:p>
        </p:txBody>
      </p:sp>
      <p:sp>
        <p:nvSpPr>
          <p:cNvPr id="4" name="Platshållare för bildnummer 3"/>
          <p:cNvSpPr>
            <a:spLocks noGrp="1"/>
          </p:cNvSpPr>
          <p:nvPr>
            <p:ph type="sldNum" sz="quarter" idx="5"/>
          </p:nvPr>
        </p:nvSpPr>
        <p:spPr/>
        <p:txBody>
          <a:bodyPr/>
          <a:lstStyle/>
          <a:p>
            <a:pPr>
              <a:defRPr/>
            </a:pPr>
            <a:fld id="{669E241A-12AA-47DF-AE13-0F71D2E2EC02}" type="slidenum">
              <a:rPr lang="sv-SE" smtClean="0"/>
              <a:pPr>
                <a:defRPr/>
              </a:pPr>
              <a:t>24</a:t>
            </a:fld>
            <a:endParaRPr lang="sv-SE"/>
          </a:p>
        </p:txBody>
      </p:sp>
    </p:spTree>
    <p:extLst>
      <p:ext uri="{BB962C8B-B14F-4D97-AF65-F5344CB8AC3E}">
        <p14:creationId xmlns:p14="http://schemas.microsoft.com/office/powerpoint/2010/main" val="3312869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5AD1A-6425-80C9-5681-D5591C718F4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D6B7BEC-EFD8-4BB6-756E-A5E7F9095DA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DC242C1-5CEC-346B-3A46-D754DC8B5285}"/>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2B281B78-615E-5C6D-937A-50129AC2D9BB}"/>
              </a:ext>
            </a:extLst>
          </p:cNvPr>
          <p:cNvSpPr>
            <a:spLocks noGrp="1"/>
          </p:cNvSpPr>
          <p:nvPr>
            <p:ph type="sldNum" sz="quarter" idx="5"/>
          </p:nvPr>
        </p:nvSpPr>
        <p:spPr/>
        <p:txBody>
          <a:bodyPr/>
          <a:lstStyle/>
          <a:p>
            <a:pPr>
              <a:defRPr/>
            </a:pPr>
            <a:fld id="{669E241A-12AA-47DF-AE13-0F71D2E2EC02}" type="slidenum">
              <a:rPr lang="sv-SE" smtClean="0"/>
              <a:pPr>
                <a:defRPr/>
              </a:pPr>
              <a:t>25</a:t>
            </a:fld>
            <a:endParaRPr lang="sv-SE"/>
          </a:p>
        </p:txBody>
      </p:sp>
    </p:spTree>
    <p:extLst>
      <p:ext uri="{BB962C8B-B14F-4D97-AF65-F5344CB8AC3E}">
        <p14:creationId xmlns:p14="http://schemas.microsoft.com/office/powerpoint/2010/main" val="2158256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i="0" dirty="0"/>
              <a:t>Diagrammet visar långtidsmedelvärden för årstransport (= fosforförluster per hektar totalareal</a:t>
            </a:r>
            <a:r>
              <a:rPr lang="sv-SE" i="0" baseline="0" dirty="0"/>
              <a:t>)</a:t>
            </a:r>
            <a:r>
              <a:rPr lang="sv-SE" i="0" dirty="0"/>
              <a:t> och årsmedelhalt av fosfor i avrinnand</a:t>
            </a:r>
            <a:r>
              <a:rPr lang="sv-SE" i="0" baseline="0" dirty="0"/>
              <a:t>e vatten från Sveriges </a:t>
            </a:r>
            <a:r>
              <a:rPr lang="sv-SE" i="1" baseline="0" dirty="0"/>
              <a:t>typområden</a:t>
            </a:r>
            <a:r>
              <a:rPr lang="sv-SE" i="0" baseline="0" dirty="0"/>
              <a:t>.</a:t>
            </a:r>
            <a:endParaRPr lang="sv-SE" i="0" dirty="0"/>
          </a:p>
          <a:p>
            <a:r>
              <a:rPr lang="sv-SE" i="0" dirty="0"/>
              <a:t>Typområdena </a:t>
            </a:r>
            <a:r>
              <a:rPr lang="sv-SE" dirty="0"/>
              <a:t>är små, jordbruksdominerade avrinningsområden där växtnäringsförluster, avrinning och</a:t>
            </a:r>
            <a:r>
              <a:rPr lang="sv-SE" baseline="0" dirty="0"/>
              <a:t> odlingsåtgärder följs löpande. Som ni ser varierar de genomsnittliga fosforförlusterna i typområdena mellan 0,1 och 1 kg per hektar och år.</a:t>
            </a:r>
          </a:p>
          <a:p>
            <a:endParaRPr lang="sv-SE" baseline="0" dirty="0"/>
          </a:p>
          <a:p>
            <a:r>
              <a:rPr lang="sv-SE" baseline="0" dirty="0"/>
              <a:t>Inom den svenska miljöövervakningen finns också s.k. </a:t>
            </a:r>
            <a:r>
              <a:rPr lang="sv-SE" i="1" baseline="0" dirty="0"/>
              <a:t>observationsfält</a:t>
            </a:r>
            <a:r>
              <a:rPr lang="sv-SE" i="0" baseline="0" dirty="0"/>
              <a:t> </a:t>
            </a:r>
            <a:r>
              <a:rPr lang="sv-SE" baseline="0" dirty="0"/>
              <a:t>där mätningar görs på fältnivå. </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26</a:t>
            </a:fld>
            <a:endParaRPr lang="sv-SE"/>
          </a:p>
        </p:txBody>
      </p:sp>
    </p:spTree>
    <p:extLst>
      <p:ext uri="{BB962C8B-B14F-4D97-AF65-F5344CB8AC3E}">
        <p14:creationId xmlns:p14="http://schemas.microsoft.com/office/powerpoint/2010/main" val="1915331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Kanske är proportionerna 80–20–2 i stället, men poängen är att en stor del av fosforförlusterna sker från en liten del av arealen under en kort tid. Därför är det viktigt att förstå var, när och hur förlusterna sker för att kunna sätta in rätt åtgärd på rätt plats. En skyddszon gör till exempel inte mycket nytta på ställen där det inte förekommer någon </a:t>
            </a:r>
            <a:r>
              <a:rPr lang="sv-SE" dirty="0" err="1"/>
              <a:t>ytavrinning</a:t>
            </a:r>
            <a:r>
              <a:rPr lang="sv-SE" dirty="0"/>
              <a:t>. </a:t>
            </a:r>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28</a:t>
            </a:fld>
            <a:endParaRPr lang="sv-SE"/>
          </a:p>
        </p:txBody>
      </p:sp>
    </p:spTree>
    <p:extLst>
      <p:ext uri="{BB962C8B-B14F-4D97-AF65-F5344CB8AC3E}">
        <p14:creationId xmlns:p14="http://schemas.microsoft.com/office/powerpoint/2010/main" val="976543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Denna</a:t>
            </a:r>
            <a:r>
              <a:rPr lang="sv-SE" baseline="0" dirty="0"/>
              <a:t> och </a:t>
            </a:r>
            <a:r>
              <a:rPr lang="sv-SE" dirty="0"/>
              <a:t>följande bilder visar några situationer när det är stor risk för förhöjda fosforförluster.</a:t>
            </a:r>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30</a:t>
            </a:fld>
            <a:endParaRPr lang="sv-SE"/>
          </a:p>
        </p:txBody>
      </p:sp>
    </p:spTree>
    <p:extLst>
      <p:ext uri="{BB962C8B-B14F-4D97-AF65-F5344CB8AC3E}">
        <p14:creationId xmlns:p14="http://schemas.microsoft.com/office/powerpoint/2010/main" val="25900370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Detta</a:t>
            </a:r>
            <a:r>
              <a:rPr lang="sv-SE" baseline="0" dirty="0"/>
              <a:t> är ett viktigt skäl till att g</a:t>
            </a:r>
            <a:r>
              <a:rPr lang="sv-SE" dirty="0"/>
              <a:t>ödselspridning</a:t>
            </a:r>
            <a:r>
              <a:rPr lang="sv-SE" baseline="0" dirty="0"/>
              <a:t> på frusen eller snötäckt mark inte är tillåten och att det råder spridningsförbud vintertid i känsliga områden.</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31</a:t>
            </a:fld>
            <a:endParaRPr lang="sv-SE"/>
          </a:p>
        </p:txBody>
      </p:sp>
    </p:spTree>
    <p:extLst>
      <p:ext uri="{BB962C8B-B14F-4D97-AF65-F5344CB8AC3E}">
        <p14:creationId xmlns:p14="http://schemas.microsoft.com/office/powerpoint/2010/main" val="25788713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Liknande situationer kan också uppstå där marken är packad och vid snabb snösmältning när det fortfarande finns tjäle kvar i marken. Här är dessutom dräneringsbrunnen trasig.</a:t>
            </a:r>
          </a:p>
          <a:p>
            <a:endParaRPr lang="sv-SE" dirty="0"/>
          </a:p>
          <a:p>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33</a:t>
            </a:fld>
            <a:endParaRPr lang="sv-SE"/>
          </a:p>
        </p:txBody>
      </p:sp>
    </p:spTree>
    <p:extLst>
      <p:ext uri="{BB962C8B-B14F-4D97-AF65-F5344CB8AC3E}">
        <p14:creationId xmlns:p14="http://schemas.microsoft.com/office/powerpoint/2010/main" val="2505652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mn-lt"/>
                <a:ea typeface="+mn-ea"/>
                <a:cs typeface="+mn-cs"/>
              </a:rPr>
              <a:t>Fotot är också ett exempel på att dräneringen inte fungerar, eller inte mäktar med pga. dämning nedströms i flacka områden. Liknande situationer kan också uppstå vid snabb snösmältning när det fortfarande finns tjäle kvar i marken.</a:t>
            </a:r>
          </a:p>
          <a:p>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34</a:t>
            </a:fld>
            <a:endParaRPr lang="sv-SE"/>
          </a:p>
        </p:txBody>
      </p:sp>
    </p:spTree>
    <p:extLst>
      <p:ext uri="{BB962C8B-B14F-4D97-AF65-F5344CB8AC3E}">
        <p14:creationId xmlns:p14="http://schemas.microsoft.com/office/powerpoint/2010/main" val="20107400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sz="1200" b="0" i="0" u="none" strike="noStrike" baseline="0" dirty="0">
                <a:latin typeface="TradeGothic"/>
              </a:rPr>
              <a:t>Höstharvning av plöjda fält ger en slätare markyta och gör att plogtiltor och mindre håligheter som kan magasinera ytvatten ”försvinner”. Därmed ökar risken för ytavrinning och erosion. Vid intensiva regn och när marken är vattenmättad har vattnet svårt att tränga ner genom markprofilen, särskilt där marken är packad eller dräneringen inte fungerar så bra. Trots mycket liten lutning kan det stående vattnet sätta igång ytavrinning som kan orsaka erosion. Störst risk för erosion är det på mo/mjäla- och lerjordar.</a:t>
            </a:r>
          </a:p>
          <a:p>
            <a:pPr algn="l"/>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35</a:t>
            </a:fld>
            <a:endParaRPr lang="sv-SE"/>
          </a:p>
        </p:txBody>
      </p:sp>
    </p:spTree>
    <p:extLst>
      <p:ext uri="{BB962C8B-B14F-4D97-AF65-F5344CB8AC3E}">
        <p14:creationId xmlns:p14="http://schemas.microsoft.com/office/powerpoint/2010/main" val="2160968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finns behov</a:t>
            </a:r>
            <a:r>
              <a:rPr lang="sv-SE" baseline="0" dirty="0"/>
              <a:t> av en väl fungerade dränering och kanske också bättre markstruktur. Det vore också lämpligt att anlägga skyddszoner, både längs vattnets väg i fältet och intill vattendraget. </a:t>
            </a:r>
          </a:p>
          <a:p>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36</a:t>
            </a:fld>
            <a:endParaRPr lang="sv-SE"/>
          </a:p>
        </p:txBody>
      </p:sp>
    </p:spTree>
    <p:extLst>
      <p:ext uri="{BB962C8B-B14F-4D97-AF65-F5344CB8AC3E}">
        <p14:creationId xmlns:p14="http://schemas.microsoft.com/office/powerpoint/2010/main" val="11802495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Hjulspår längs med marklutningen blir lätt</a:t>
            </a:r>
            <a:r>
              <a:rPr lang="sv-SE" baseline="0" dirty="0"/>
              <a:t> </a:t>
            </a:r>
            <a:r>
              <a:rPr lang="sv-SE" dirty="0"/>
              <a:t>till små ”diken” där vattnet samlas</a:t>
            </a:r>
            <a:r>
              <a:rPr lang="sv-SE" baseline="0" dirty="0"/>
              <a:t>. Vattnet tar sedan med sig jordpartiklar när det rinner vidare ner längs sluttningen.</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37</a:t>
            </a:fld>
            <a:endParaRPr lang="sv-SE"/>
          </a:p>
        </p:txBody>
      </p:sp>
    </p:spTree>
    <p:extLst>
      <p:ext uri="{BB962C8B-B14F-4D97-AF65-F5344CB8AC3E}">
        <p14:creationId xmlns:p14="http://schemas.microsoft.com/office/powerpoint/2010/main" val="4704589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a:t>Här har ytvatten som letat sig ner bredvid brunnen tagit med sig en hel del jord. </a:t>
            </a:r>
          </a:p>
          <a:p>
            <a:r>
              <a:rPr lang="sv-SE" dirty="0"/>
              <a:t>För att undvika</a:t>
            </a:r>
            <a:r>
              <a:rPr lang="sv-SE" baseline="0" dirty="0"/>
              <a:t> erosion och ras vid dräneringsbrunnar är det viktigt att stabilisera marken närmast brunnen med stenar och grus. Man bör också se över, rensa och underhålla dräneringen regelbundet. In- och utgående ledningar ska vara fria från slam och slamfickan i brunnen rensas vid behov. Det är också bra att lämna en gräsbevuxen remsa eller skyddszon runt brunnen.</a:t>
            </a:r>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38</a:t>
            </a:fld>
            <a:endParaRPr lang="sv-SE"/>
          </a:p>
        </p:txBody>
      </p:sp>
    </p:spTree>
    <p:extLst>
      <p:ext uri="{BB962C8B-B14F-4D97-AF65-F5344CB8AC3E}">
        <p14:creationId xmlns:p14="http://schemas.microsoft.com/office/powerpoint/2010/main" val="10642910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dirty="0"/>
              <a:t>Det lönar sig inte att slarva med underhållet av dräneringssystemet.</a:t>
            </a:r>
          </a:p>
          <a:p>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39</a:t>
            </a:fld>
            <a:endParaRPr lang="sv-SE"/>
          </a:p>
        </p:txBody>
      </p:sp>
    </p:spTree>
    <p:extLst>
      <p:ext uri="{BB962C8B-B14F-4D97-AF65-F5344CB8AC3E}">
        <p14:creationId xmlns:p14="http://schemas.microsoft.com/office/powerpoint/2010/main" val="9743930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Problemet</a:t>
            </a:r>
            <a:r>
              <a:rPr lang="sv-SE" baseline="0" dirty="0"/>
              <a:t> behöver inte enbart sökas lokalt – ibland hittar man lösningen nedströms. I det här fallet berodde inte översvämningen på att diket på detta skifte var dåligt rensat, utan på bristande underhåll av diket längre nedströms.                                                                                                               </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40</a:t>
            </a:fld>
            <a:endParaRPr lang="sv-SE"/>
          </a:p>
        </p:txBody>
      </p:sp>
    </p:spTree>
    <p:extLst>
      <p:ext uri="{BB962C8B-B14F-4D97-AF65-F5344CB8AC3E}">
        <p14:creationId xmlns:p14="http://schemas.microsoft.com/office/powerpoint/2010/main" val="20617973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Jordarten</a:t>
            </a:r>
            <a:r>
              <a:rPr lang="sv-SE" baseline="0" dirty="0"/>
              <a:t> är avgörande för hur branta dikesslänter man kan ha utan att det uppstår erosion. Här har släntlutningen blivit för brant både pga. naturlig erosion och att skyddande vegetation har tagits bort genom oförsiktig rensning med grävskopa. Försök har gjorts att påla på de mest utsatta ställena, men det har som synes inte varit någon långsiktigt hållbar lösning.</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41</a:t>
            </a:fld>
            <a:endParaRPr lang="sv-SE"/>
          </a:p>
        </p:txBody>
      </p:sp>
    </p:spTree>
    <p:extLst>
      <p:ext uri="{BB962C8B-B14F-4D97-AF65-F5344CB8AC3E}">
        <p14:creationId xmlns:p14="http://schemas.microsoft.com/office/powerpoint/2010/main" val="25997025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a:t>Att jorden omväxlande torkar och blöts upp är bra för att återställa markstrukturen. Samtidigt kan djupa torksprickor innebära en risk för fosforförluster om det kommer mycket regn kort efter gödslingen. Näringen följer då med regnvattnet ner i torksprickorna och vidare ut i dräneringssystemet utan att hinna tas upp av grödan. </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42</a:t>
            </a:fld>
            <a:endParaRPr lang="sv-SE"/>
          </a:p>
        </p:txBody>
      </p:sp>
    </p:spTree>
    <p:extLst>
      <p:ext uri="{BB962C8B-B14F-4D97-AF65-F5344CB8AC3E}">
        <p14:creationId xmlns:p14="http://schemas.microsoft.com/office/powerpoint/2010/main" val="33962712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Vänster: Det kan vara lockande att använda hela sin areal till betande djur, hästar eller kor. Men om belastningen blir hög intill diket/vattendraget är det risk för avrinning av partiklar och gödsel. Dessutom är det risk att slänten blir mindre stabil med ökad risk för erosion.</a:t>
            </a:r>
          </a:p>
          <a:p>
            <a:r>
              <a:rPr lang="sv-SE" dirty="0"/>
              <a:t>Risken för att marken blir söndertrampad är störst vid grindar, vid vattenhoar och vid foderhäckar.</a:t>
            </a:r>
          </a:p>
          <a:p>
            <a:r>
              <a:rPr lang="sv-SE" dirty="0"/>
              <a:t>Här, där belastningen av djur är hög intill diket skulle man helst flytta in staketet en bit från dikeskanten för att få en skyddszon. Ett alternativ kan vara att flytta grinden och </a:t>
            </a:r>
            <a:r>
              <a:rPr lang="sv-SE" dirty="0" err="1"/>
              <a:t>vattekaret</a:t>
            </a:r>
            <a:r>
              <a:rPr lang="sv-SE" dirty="0"/>
              <a:t> längre ifrån diket. Om belastningen blir mer normal så det inte blir söndertrampat utan ordentligt med gräs så blir behovet av skyddszon utanför staketet mindre.</a:t>
            </a:r>
          </a:p>
          <a:p>
            <a:r>
              <a:rPr lang="sv-SE" dirty="0"/>
              <a:t>Höger: Det är svårt att undvika söndertrampning på vintern – vart tar vattnet vägen. Blir det extra vatten från omgivande tak? Dräneras det till ett mindre dike där det kan tas upp av växtlighet. Mer forskning behövs för att kunna ge bra råd om vad som är bäst eller minst dåligt för rasthagar. Vilka åtgärder som är effektiva ur fosforsynpunkt, kostnadseffektiva och dessutom bibehåller/ökar djurvälfärden behövs mer kunskap om.</a:t>
            </a:r>
          </a:p>
          <a:p>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43</a:t>
            </a:fld>
            <a:endParaRPr lang="sv-SE"/>
          </a:p>
        </p:txBody>
      </p:sp>
    </p:spTree>
    <p:extLst>
      <p:ext uri="{BB962C8B-B14F-4D97-AF65-F5344CB8AC3E}">
        <p14:creationId xmlns:p14="http://schemas.microsoft.com/office/powerpoint/2010/main" val="16671835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Åtgärder kan sättas</a:t>
            </a:r>
            <a:r>
              <a:rPr lang="sv-SE" baseline="0" dirty="0"/>
              <a:t> in</a:t>
            </a:r>
            <a:r>
              <a:rPr lang="sv-SE" dirty="0"/>
              <a:t> på olika ställen i kedjan. Ofta är det enklare och mindre kostsamt</a:t>
            </a:r>
            <a:r>
              <a:rPr lang="sv-SE" baseline="0" dirty="0"/>
              <a:t> att göra åtgärder tidigt, helst innan fosforn har lämnat åkern. Har den väl kommit ut i vattnet blir det genast dyrare och ju längre ut mot havet den kommer, desto svårare blir det som regel att fånga upp den.</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44</a:t>
            </a:fld>
            <a:endParaRPr lang="sv-SE"/>
          </a:p>
        </p:txBody>
      </p:sp>
    </p:spTree>
    <p:extLst>
      <p:ext uri="{BB962C8B-B14F-4D97-AF65-F5344CB8AC3E}">
        <p14:creationId xmlns:p14="http://schemas.microsoft.com/office/powerpoint/2010/main" val="27125489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pPr>
              <a:defRPr/>
            </a:pPr>
            <a:fld id="{669E241A-12AA-47DF-AE13-0F71D2E2EC02}" type="slidenum">
              <a:rPr lang="sv-SE" smtClean="0"/>
              <a:pPr>
                <a:defRPr/>
              </a:pPr>
              <a:t>45</a:t>
            </a:fld>
            <a:endParaRPr lang="sv-SE"/>
          </a:p>
        </p:txBody>
      </p:sp>
    </p:spTree>
    <p:extLst>
      <p:ext uri="{BB962C8B-B14F-4D97-AF65-F5344CB8AC3E}">
        <p14:creationId xmlns:p14="http://schemas.microsoft.com/office/powerpoint/2010/main" val="244231922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En väl etablerad</a:t>
            </a:r>
            <a:r>
              <a:rPr lang="sv-SE" baseline="0" dirty="0"/>
              <a:t> höstgröda binder jorden och minskar på så vis risken för erosion och fosforförluster under hösten och vintern.</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46</a:t>
            </a:fld>
            <a:endParaRPr lang="sv-SE"/>
          </a:p>
        </p:txBody>
      </p:sp>
    </p:spTree>
    <p:extLst>
      <p:ext uri="{BB962C8B-B14F-4D97-AF65-F5344CB8AC3E}">
        <p14:creationId xmlns:p14="http://schemas.microsoft.com/office/powerpoint/2010/main" val="32857088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Om</a:t>
            </a:r>
            <a:r>
              <a:rPr lang="sv-SE" baseline="0" dirty="0"/>
              <a:t> man lämnar marken obearbetad på hösten minskar också risken för jorderosion och fosforförluster. Har du möjlighet och lämpliga markförutsättningar är det bättre att vårplöja i stället för att plöja och bearbeta marken redan på hösten. </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47</a:t>
            </a:fld>
            <a:endParaRPr lang="sv-SE"/>
          </a:p>
        </p:txBody>
      </p:sp>
    </p:spTree>
    <p:extLst>
      <p:ext uri="{BB962C8B-B14F-4D97-AF65-F5344CB8AC3E}">
        <p14:creationId xmlns:p14="http://schemas.microsoft.com/office/powerpoint/2010/main" val="211581110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Tillämpar man plöjningsfri</a:t>
            </a:r>
            <a:r>
              <a:rPr lang="sv-SE" baseline="0" dirty="0"/>
              <a:t> odling eller reducerad jordbearbetning lämnas växtmaterial som kan binda jordpartiklarna kvar i markytan. Därmed minskar risken för erosion i områden med synlig ytavrinning.</a:t>
            </a:r>
            <a:endParaRPr lang="sv-SE" dirty="0"/>
          </a:p>
        </p:txBody>
      </p:sp>
      <p:sp>
        <p:nvSpPr>
          <p:cNvPr id="4" name="Platshållare för bildnummer 3"/>
          <p:cNvSpPr>
            <a:spLocks noGrp="1"/>
          </p:cNvSpPr>
          <p:nvPr>
            <p:ph type="sldNum" sz="quarter" idx="10"/>
          </p:nvPr>
        </p:nvSpPr>
        <p:spPr/>
        <p:txBody>
          <a:bodyPr/>
          <a:lstStyle/>
          <a:p>
            <a:pPr>
              <a:defRPr/>
            </a:pPr>
            <a:fld id="{0E884E3F-F112-49E5-9AB6-8366C97FAA11}" type="slidenum">
              <a:rPr lang="sv-SE" smtClean="0"/>
              <a:pPr>
                <a:defRPr/>
              </a:pPr>
              <a:t>48</a:t>
            </a:fld>
            <a:endParaRPr lang="sv-SE"/>
          </a:p>
        </p:txBody>
      </p:sp>
    </p:spTree>
    <p:extLst>
      <p:ext uri="{BB962C8B-B14F-4D97-AF65-F5344CB8AC3E}">
        <p14:creationId xmlns:p14="http://schemas.microsoft.com/office/powerpoint/2010/main" val="5435109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För att minska</a:t>
            </a:r>
            <a:r>
              <a:rPr lang="sv-SE" baseline="0" dirty="0"/>
              <a:t> förlusterna av partikelbunden fosfor bör man lämna en gräsbevuxen remsa närmast dräneringsbrunnen. Det minskar också risken för att brunnen skadas genom påkörning.</a:t>
            </a:r>
          </a:p>
          <a:p>
            <a:r>
              <a:rPr lang="sv-SE" baseline="0" dirty="0"/>
              <a:t>Men ännu viktigare är i det här fallet att se över dräneringen eftersom bilden visar tydligt att den inte fungerar. Vi ser att vattnet blir stående över hela fältet i lågpunkten (där stamledningen ligger) – är det stamledningen som behöver rensas eller är den fel dimensionerad eller är det ledningarna i sticken som behöver göras om?</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49</a:t>
            </a:fld>
            <a:endParaRPr lang="sv-SE"/>
          </a:p>
        </p:txBody>
      </p:sp>
    </p:spTree>
    <p:extLst>
      <p:ext uri="{BB962C8B-B14F-4D97-AF65-F5344CB8AC3E}">
        <p14:creationId xmlns:p14="http://schemas.microsoft.com/office/powerpoint/2010/main" val="12130815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Genom</a:t>
            </a:r>
            <a:r>
              <a:rPr lang="sv-SE" baseline="0" dirty="0"/>
              <a:t> att täckdika dåligt dränerade skiften förbättrar man förutsättningarna för odling samtidigt som risken för stående vatten, jorderosion och fosforförluster minskar. Med täckdikning lägger man också grunden till en förbättrad markstruktur. Högre och jämnare skördar bidrar också till att grödan tar upp mer näring, vilket är bra för både plånboken och miljön.</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50</a:t>
            </a:fld>
            <a:endParaRPr lang="sv-SE"/>
          </a:p>
        </p:txBody>
      </p:sp>
    </p:spTree>
    <p:extLst>
      <p:ext uri="{BB962C8B-B14F-4D97-AF65-F5344CB8AC3E}">
        <p14:creationId xmlns:p14="http://schemas.microsoft.com/office/powerpoint/2010/main" val="28220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baseline="0" dirty="0">
                <a:latin typeface="TTE1F49CC8t00"/>
              </a:rPr>
              <a:t>Kalkfilterdiken innebär att strukturkalk blandas in i jorden som man återfyller täckdikena med när täckdiken anläggs. Metoden fungerar bara på lerjordar. Resultatet blir en porös och hållbar återfyllnad som ger bättre genomsläpplighet för vattnet samtidigt som den håller ihop lerpartiklarna och minskar förlusterna av fosfor via eroderade jordpartiklar.</a:t>
            </a:r>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51</a:t>
            </a:fld>
            <a:endParaRPr lang="sv-SE"/>
          </a:p>
        </p:txBody>
      </p:sp>
    </p:spTree>
    <p:extLst>
      <p:ext uri="{BB962C8B-B14F-4D97-AF65-F5344CB8AC3E}">
        <p14:creationId xmlns:p14="http://schemas.microsoft.com/office/powerpoint/2010/main" val="27534575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u="none" strike="noStrike" baseline="0" dirty="0">
                <a:latin typeface="TTE1F49CC8t00"/>
              </a:rPr>
              <a:t>Syftet med strukturkalkning är att förbättra markstrukturen på lerjordar. </a:t>
            </a:r>
            <a:r>
              <a:rPr lang="sv-SE" sz="1200" b="0" i="0" u="none" strike="noStrike" kern="1200" baseline="0" dirty="0">
                <a:solidFill>
                  <a:schemeClr val="tx1"/>
                </a:solidFill>
                <a:latin typeface="+mn-lt"/>
                <a:ea typeface="+mn-ea"/>
                <a:cs typeface="+mn-cs"/>
              </a:rPr>
              <a:t>En bra markstruktur kan bidra bidrar till högre skördar vissa år. Det beror på att markens vattenhållande förmåga ökar och att rötterna kan utvecklas bättre i porerna som bildas i marken. </a:t>
            </a:r>
            <a:r>
              <a:rPr lang="sv-SE" sz="1200" b="0" i="0" u="none" strike="noStrike" baseline="0" dirty="0">
                <a:latin typeface="TTE1F49CC8t00"/>
              </a:rPr>
              <a:t>Samtidigt minskar risken för läckage av fosfor till hav, sjöar och vattendrag genom att lerpartiklarna bildar stabila aggregat. </a:t>
            </a:r>
            <a:endParaRPr lang="sv-SE" sz="1200" b="0" i="0" u="none" strike="noStrike" kern="1200" baseline="0" dirty="0">
              <a:solidFill>
                <a:schemeClr val="tx1"/>
              </a:solidFill>
              <a:latin typeface="+mn-lt"/>
              <a:ea typeface="+mn-ea"/>
              <a:cs typeface="+mn-cs"/>
            </a:endParaRPr>
          </a:p>
          <a:p>
            <a:endParaRPr lang="sv-SE" sz="1200" b="0" i="0" u="none" strike="noStrike" kern="1200" baseline="0" dirty="0">
              <a:solidFill>
                <a:schemeClr val="tx1"/>
              </a:solidFill>
              <a:latin typeface="+mn-lt"/>
              <a:ea typeface="+mn-ea"/>
              <a:cs typeface="+mn-cs"/>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b="0" i="0" u="none" strike="noStrike" kern="1200" baseline="0" dirty="0">
                <a:solidFill>
                  <a:schemeClr val="tx1"/>
                </a:solidFill>
                <a:latin typeface="+mn-lt"/>
                <a:ea typeface="+mn-ea"/>
                <a:cs typeface="+mn-cs"/>
              </a:rPr>
              <a:t>Strukturkalkning fungerar bara på lerjordar. Åtgärden verkar dock ha bra effekt även på jordar med måttlig </a:t>
            </a:r>
            <a:r>
              <a:rPr lang="sv-SE" sz="1200" b="0" i="0" u="none" strike="noStrike" kern="1200" baseline="0" dirty="0" err="1">
                <a:solidFill>
                  <a:schemeClr val="tx1"/>
                </a:solidFill>
                <a:latin typeface="+mn-lt"/>
                <a:ea typeface="+mn-ea"/>
                <a:cs typeface="+mn-cs"/>
              </a:rPr>
              <a:t>lerhalt</a:t>
            </a:r>
            <a:r>
              <a:rPr lang="sv-SE" sz="1200" b="0" i="0" u="none" strike="noStrike" kern="1200" baseline="0" dirty="0">
                <a:solidFill>
                  <a:schemeClr val="tx1"/>
                </a:solidFill>
                <a:latin typeface="+mn-lt"/>
                <a:ea typeface="+mn-ea"/>
                <a:cs typeface="+mn-cs"/>
              </a:rPr>
              <a:t> men högt fosfortal i matjord och alv. För att man ska få avsedd effekt är det viktigt att använda rätt sorts kalk. Det är också viktigt att förhållandena är de rätta och att kalken brukas ner snabbt och blandas in väl i jorden. Bilden visar nedbrukning av strukturkalk på ett fält vid Bornsjön utanför Södertälje.</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52</a:t>
            </a:fld>
            <a:endParaRPr lang="sv-SE"/>
          </a:p>
        </p:txBody>
      </p:sp>
    </p:spTree>
    <p:extLst>
      <p:ext uri="{BB962C8B-B14F-4D97-AF65-F5344CB8AC3E}">
        <p14:creationId xmlns:p14="http://schemas.microsoft.com/office/powerpoint/2010/main" val="12733854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här skyddszonen</a:t>
            </a:r>
            <a:r>
              <a:rPr lang="sv-SE" baseline="0" dirty="0"/>
              <a:t> har </a:t>
            </a:r>
            <a:r>
              <a:rPr lang="sv-SE" baseline="0"/>
              <a:t>gjort god nytta </a:t>
            </a:r>
            <a:r>
              <a:rPr lang="sv-SE" baseline="0" dirty="0"/>
              <a:t>genom att fånga upp jordpartiklar som annars hade hamnat i diket.</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53</a:t>
            </a:fld>
            <a:endParaRPr lang="sv-SE"/>
          </a:p>
        </p:txBody>
      </p:sp>
    </p:spTree>
    <p:extLst>
      <p:ext uri="{BB962C8B-B14F-4D97-AF65-F5344CB8AC3E}">
        <p14:creationId xmlns:p14="http://schemas.microsoft.com/office/powerpoint/2010/main" val="40002800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Jordarten</a:t>
            </a:r>
            <a:r>
              <a:rPr lang="sv-SE" baseline="0" dirty="0"/>
              <a:t> är avgörande för hur branta dikesslänter man kan ha utan att det uppstår erosion. Här har släntlutningen blivit för brant, framför allt på ena sidan både pga. naturlig erosion och att skyddande vegetation har tagits bort genom oförsiktig rensning med grävskopa.</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54</a:t>
            </a:fld>
            <a:endParaRPr lang="sv-SE"/>
          </a:p>
        </p:txBody>
      </p:sp>
    </p:spTree>
    <p:extLst>
      <p:ext uri="{BB962C8B-B14F-4D97-AF65-F5344CB8AC3E}">
        <p14:creationId xmlns:p14="http://schemas.microsoft.com/office/powerpoint/2010/main" val="38069247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Detta är samma dike vid olika tidpunkter. När vattnet är som högst gör skyddszonen stor nytta genom att stabilisera marken.</a:t>
            </a:r>
          </a:p>
        </p:txBody>
      </p:sp>
      <p:sp>
        <p:nvSpPr>
          <p:cNvPr id="4" name="Platshållare för bildnummer 3"/>
          <p:cNvSpPr>
            <a:spLocks noGrp="1"/>
          </p:cNvSpPr>
          <p:nvPr>
            <p:ph type="sldNum" sz="quarter" idx="5"/>
          </p:nvPr>
        </p:nvSpPr>
        <p:spPr/>
        <p:txBody>
          <a:bodyPr/>
          <a:lstStyle/>
          <a:p>
            <a:pPr>
              <a:defRPr/>
            </a:pPr>
            <a:fld id="{669E241A-12AA-47DF-AE13-0F71D2E2EC02}" type="slidenum">
              <a:rPr lang="sv-SE" smtClean="0"/>
              <a:pPr>
                <a:defRPr/>
              </a:pPr>
              <a:t>55</a:t>
            </a:fld>
            <a:endParaRPr lang="sv-SE"/>
          </a:p>
        </p:txBody>
      </p:sp>
    </p:spTree>
    <p:extLst>
      <p:ext uri="{BB962C8B-B14F-4D97-AF65-F5344CB8AC3E}">
        <p14:creationId xmlns:p14="http://schemas.microsoft.com/office/powerpoint/2010/main" val="167180592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Det är avgörande med skonsamt dikesunderhåll eftersom vegetationen spelar stor roll för att minska risken för erosion. Det tar tid för vegetationen att åter etablera sig på slänterna. Helst skulle man använda klippskopa som klipper och lyfter upp materialet istället för att som grävskopan även ta bort grässvålen. Tyvärr finns det inte så många klippskopor i Sverige (ännu).</a:t>
            </a:r>
          </a:p>
        </p:txBody>
      </p:sp>
      <p:sp>
        <p:nvSpPr>
          <p:cNvPr id="4" name="Platshållare för bildnummer 3"/>
          <p:cNvSpPr>
            <a:spLocks noGrp="1"/>
          </p:cNvSpPr>
          <p:nvPr>
            <p:ph type="sldNum" sz="quarter" idx="5"/>
          </p:nvPr>
        </p:nvSpPr>
        <p:spPr/>
        <p:txBody>
          <a:bodyPr/>
          <a:lstStyle/>
          <a:p>
            <a:pPr>
              <a:defRPr/>
            </a:pPr>
            <a:fld id="{669E241A-12AA-47DF-AE13-0F71D2E2EC02}" type="slidenum">
              <a:rPr lang="sv-SE" smtClean="0"/>
              <a:pPr>
                <a:defRPr/>
              </a:pPr>
              <a:t>56</a:t>
            </a:fld>
            <a:endParaRPr lang="sv-SE"/>
          </a:p>
        </p:txBody>
      </p:sp>
    </p:spTree>
    <p:extLst>
      <p:ext uri="{BB962C8B-B14F-4D97-AF65-F5344CB8AC3E}">
        <p14:creationId xmlns:p14="http://schemas.microsoft.com/office/powerpoint/2010/main" val="25971630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Genom</a:t>
            </a:r>
            <a:r>
              <a:rPr lang="sv-SE" baseline="0" dirty="0"/>
              <a:t> att anlägga en fosfordamm kan man fånga upp en del av den partikelbundna fosfor som redan kommit ner i vattnet. I den här dammen vid Bornsjön utanför Södertälje har en fosforreduktion på i genomsnitt 36 % uppmätts flera år efter konstruktionen (Pia </a:t>
            </a:r>
            <a:r>
              <a:rPr lang="sv-SE" baseline="0" dirty="0" err="1"/>
              <a:t>Kynkäänniemi-Geranmayeh</a:t>
            </a:r>
            <a:r>
              <a:rPr lang="sv-SE" baseline="0" dirty="0"/>
              <a:t>, SLU).</a:t>
            </a:r>
          </a:p>
          <a:p>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57</a:t>
            </a:fld>
            <a:endParaRPr lang="sv-SE"/>
          </a:p>
        </p:txBody>
      </p:sp>
    </p:spTree>
    <p:extLst>
      <p:ext uri="{BB962C8B-B14F-4D97-AF65-F5344CB8AC3E}">
        <p14:creationId xmlns:p14="http://schemas.microsoft.com/office/powerpoint/2010/main" val="14137656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ltLang="sv-SE" dirty="0"/>
              <a:t>Nyanlagt dike hösten 2014. </a:t>
            </a:r>
            <a:r>
              <a:rPr lang="sv-SE" dirty="0"/>
              <a:t>Med</a:t>
            </a:r>
            <a:r>
              <a:rPr lang="sv-SE" baseline="0" dirty="0"/>
              <a:t> ett tvåstegsdike minskar risken för jorderosion i dikesslänterna samtidigt som terrasserna kan fånga upp en del av den partikelbundna fosfor som redan har kommit ner i vattnet. Vid höga flöden bidrar tvåstegsdiket också till att sänka vattennivån genom att den bredare profilen kan ”svälja” mer vatten. På så sätt förbättras också dräneringen av omgivande fält. Tvåstegsdiken är fortfarande en ”ny” åtgärd i Sverige och effekten är inte utvärderad under svenska förhållanden. Däremot har tekniken använts i USA och Finland. Tyvärr visar de utvärderingar som gjorts hittills att man ska vara försiktig med att anlägga tvåstegsdiken. I de som har utvärderats har man inte haft önskad effekt och på flera platser har erosion förstört terrasserna. Vi behöver mer kunskap för att veta vilka jordarter och vilka tekniker för att etablera växtlighet som är lämpliga för att anlägga tvåstegsdiken.</a:t>
            </a:r>
            <a:endParaRPr lang="sv-SE" dirty="0"/>
          </a:p>
        </p:txBody>
      </p:sp>
      <p:sp>
        <p:nvSpPr>
          <p:cNvPr id="4" name="Platshållare för bildnummer 3"/>
          <p:cNvSpPr>
            <a:spLocks noGrp="1"/>
          </p:cNvSpPr>
          <p:nvPr>
            <p:ph type="sldNum" sz="quarter" idx="10"/>
          </p:nvPr>
        </p:nvSpPr>
        <p:spPr/>
        <p:txBody>
          <a:bodyPr/>
          <a:lstStyle/>
          <a:p>
            <a:pPr>
              <a:defRPr/>
            </a:pPr>
            <a:fld id="{669E241A-12AA-47DF-AE13-0F71D2E2EC02}" type="slidenum">
              <a:rPr lang="sv-SE" smtClean="0"/>
              <a:pPr>
                <a:defRPr/>
              </a:pPr>
              <a:t>58</a:t>
            </a:fld>
            <a:endParaRPr lang="sv-SE"/>
          </a:p>
        </p:txBody>
      </p:sp>
    </p:spTree>
    <p:extLst>
      <p:ext uri="{BB962C8B-B14F-4D97-AF65-F5344CB8AC3E}">
        <p14:creationId xmlns:p14="http://schemas.microsoft.com/office/powerpoint/2010/main" val="15616380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Rubrikbild blå">
    <p:bg>
      <p:bgPr>
        <a:solidFill>
          <a:srgbClr val="285468"/>
        </a:solidFill>
        <a:effectLst/>
      </p:bgPr>
    </p:bg>
    <p:spTree>
      <p:nvGrpSpPr>
        <p:cNvPr id="1" name=""/>
        <p:cNvGrpSpPr/>
        <p:nvPr/>
      </p:nvGrpSpPr>
      <p:grpSpPr>
        <a:xfrm>
          <a:off x="0" y="0"/>
          <a:ext cx="0" cy="0"/>
          <a:chOff x="0" y="0"/>
          <a:chExt cx="0" cy="0"/>
        </a:xfrm>
      </p:grpSpPr>
      <p:sp>
        <p:nvSpPr>
          <p:cNvPr id="18" name="Färgblock blå">
            <a:extLst>
              <a:ext uri="{FF2B5EF4-FFF2-40B4-BE49-F238E27FC236}">
                <a16:creationId xmlns:a16="http://schemas.microsoft.com/office/drawing/2014/main" id="{E7D707C4-CC49-49B6-9522-AED3F9754962}"/>
              </a:ext>
            </a:extLst>
          </p:cNvPr>
          <p:cNvSpPr/>
          <p:nvPr userDrawn="1"/>
        </p:nvSpPr>
        <p:spPr>
          <a:xfrm>
            <a:off x="0" y="4070773"/>
            <a:ext cx="12192000" cy="2787650"/>
          </a:xfrm>
          <a:prstGeom prst="rect">
            <a:avLst/>
          </a:prstGeom>
          <a:solidFill>
            <a:srgbClr val="2D6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Mönster blå">
            <a:extLst>
              <a:ext uri="{FF2B5EF4-FFF2-40B4-BE49-F238E27FC236}">
                <a16:creationId xmlns:a16="http://schemas.microsoft.com/office/drawing/2014/main" id="{5F0C4BA2-1619-466E-9817-F49606C5B182}"/>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3237" t="28961"/>
          <a:stretch/>
        </p:blipFill>
        <p:spPr>
          <a:xfrm>
            <a:off x="8280000" y="4070350"/>
            <a:ext cx="3911999" cy="2787650"/>
          </a:xfrm>
          <a:prstGeom prst="rect">
            <a:avLst/>
          </a:prstGeom>
        </p:spPr>
      </p:pic>
      <p:sp>
        <p:nvSpPr>
          <p:cNvPr id="10" name="Platshållare för logotyp">
            <a:extLst>
              <a:ext uri="{FF2B5EF4-FFF2-40B4-BE49-F238E27FC236}">
                <a16:creationId xmlns:a16="http://schemas.microsoft.com/office/drawing/2014/main" id="{DE2BC78D-B47F-4DE2-B1F6-408F5286121F}"/>
              </a:ext>
            </a:extLst>
          </p:cNvPr>
          <p:cNvSpPr>
            <a:spLocks noGrp="1" noChangeAspect="1"/>
          </p:cNvSpPr>
          <p:nvPr>
            <p:ph type="pic" sz="quarter" idx="11" hasCustomPrompt="1"/>
          </p:nvPr>
        </p:nvSpPr>
        <p:spPr>
          <a:xfrm>
            <a:off x="9941709" y="5902607"/>
            <a:ext cx="1756000" cy="679662"/>
          </a:xfrm>
        </p:spPr>
        <p:txBody>
          <a:bodyPr anchor="ctr" anchorCtr="0"/>
          <a:lstStyle>
            <a:lvl1pPr marL="0" indent="0">
              <a:buNone/>
              <a:defRPr sz="1200">
                <a:solidFill>
                  <a:schemeClr val="bg2"/>
                </a:solidFill>
              </a:defRPr>
            </a:lvl1pPr>
          </a:lstStyle>
          <a:p>
            <a:r>
              <a:rPr lang="sv-SE" dirty="0"/>
              <a:t>Klicka här för att lägga till en logotyp</a:t>
            </a:r>
          </a:p>
        </p:txBody>
      </p:sp>
      <p:pic>
        <p:nvPicPr>
          <p:cNvPr id="13" name="Greppa Näringen logotyp" descr="Logotyp för Greppa Näringen.">
            <a:extLst>
              <a:ext uri="{FF2B5EF4-FFF2-40B4-BE49-F238E27FC236}">
                <a16:creationId xmlns:a16="http://schemas.microsoft.com/office/drawing/2014/main" id="{31058063-17F8-4ED9-A086-59D6BBA360F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381407" y="408533"/>
            <a:ext cx="1316302" cy="417190"/>
          </a:xfrm>
          <a:prstGeom prst="rect">
            <a:avLst/>
          </a:prstGeom>
        </p:spPr>
      </p:pic>
      <p:sp>
        <p:nvSpPr>
          <p:cNvPr id="7" name="Platshållare för bild">
            <a:extLst>
              <a:ext uri="{FF2B5EF4-FFF2-40B4-BE49-F238E27FC236}">
                <a16:creationId xmlns:a16="http://schemas.microsoft.com/office/drawing/2014/main" id="{E643C79A-6831-46B4-8B7A-5FDC4734458F}"/>
              </a:ext>
            </a:extLst>
          </p:cNvPr>
          <p:cNvSpPr>
            <a:spLocks noGrp="1"/>
          </p:cNvSpPr>
          <p:nvPr>
            <p:ph type="pic" sz="quarter" idx="12" hasCustomPrompt="1"/>
          </p:nvPr>
        </p:nvSpPr>
        <p:spPr>
          <a:xfrm>
            <a:off x="1" y="4070350"/>
            <a:ext cx="8280000" cy="2787650"/>
          </a:xfrm>
        </p:spPr>
        <p:txBody>
          <a:bodyPr anchor="ctr" anchorCtr="0"/>
          <a:lstStyle>
            <a:lvl1pPr>
              <a:defRPr lang="sv-SE" sz="2000" kern="1200" baseline="0" dirty="0">
                <a:solidFill>
                  <a:schemeClr val="bg1"/>
                </a:solidFill>
                <a:latin typeface="+mn-lt"/>
                <a:ea typeface="+mn-ea"/>
                <a:cs typeface="+mn-cs"/>
              </a:defRPr>
            </a:lvl1pPr>
          </a:lstStyle>
          <a:p>
            <a:r>
              <a:rPr lang="sv-SE" dirty="0"/>
              <a:t>Klicka här för att infoga bild</a:t>
            </a:r>
          </a:p>
        </p:txBody>
      </p:sp>
      <p:sp>
        <p:nvSpPr>
          <p:cNvPr id="3" name="Underrubrik 2">
            <a:extLst>
              <a:ext uri="{FF2B5EF4-FFF2-40B4-BE49-F238E27FC236}">
                <a16:creationId xmlns:a16="http://schemas.microsoft.com/office/drawing/2014/main" id="{66DB54A2-2545-D282-266B-582FB75C2086}"/>
              </a:ext>
            </a:extLst>
          </p:cNvPr>
          <p:cNvSpPr>
            <a:spLocks noGrp="1"/>
          </p:cNvSpPr>
          <p:nvPr>
            <p:ph type="subTitle" idx="1" hasCustomPrompt="1"/>
          </p:nvPr>
        </p:nvSpPr>
        <p:spPr>
          <a:xfrm>
            <a:off x="601865" y="3339253"/>
            <a:ext cx="6997815" cy="389015"/>
          </a:xfrm>
        </p:spPr>
        <p:txBody>
          <a:bodyPr lIns="108000"/>
          <a:lstStyle>
            <a:lvl1pPr marL="0" indent="0" algn="l">
              <a:buClr>
                <a:schemeClr val="bg1"/>
              </a:buClr>
              <a:buFont typeface="Arial" panose="020B0604020202020204" pitchFamily="34" charset="0"/>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lägga till underrubrik</a:t>
            </a:r>
          </a:p>
        </p:txBody>
      </p:sp>
      <p:sp>
        <p:nvSpPr>
          <p:cNvPr id="12" name="Underrubrik 1">
            <a:extLst>
              <a:ext uri="{FF2B5EF4-FFF2-40B4-BE49-F238E27FC236}">
                <a16:creationId xmlns:a16="http://schemas.microsoft.com/office/drawing/2014/main" id="{DCFB5804-B624-40A5-8CAA-8EDF16016A39}"/>
              </a:ext>
            </a:extLst>
          </p:cNvPr>
          <p:cNvSpPr>
            <a:spLocks noGrp="1"/>
          </p:cNvSpPr>
          <p:nvPr>
            <p:ph type="body" sz="quarter" idx="10" hasCustomPrompt="1"/>
          </p:nvPr>
        </p:nvSpPr>
        <p:spPr>
          <a:xfrm>
            <a:off x="601864" y="1235195"/>
            <a:ext cx="6997815" cy="472306"/>
          </a:xfrm>
        </p:spPr>
        <p:txBody>
          <a:bodyPr lIns="108000" anchor="b" anchorCtr="0"/>
          <a:lstStyle>
            <a:lvl1pPr marL="0" indent="0">
              <a:buClr>
                <a:schemeClr val="bg1"/>
              </a:buClr>
              <a:buFont typeface="Arial" panose="020B0604020202020204" pitchFamily="34" charset="0"/>
              <a:buNone/>
              <a:defRPr sz="20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sv-SE" dirty="0"/>
              <a:t>Namn och datum</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601865" y="1732553"/>
            <a:ext cx="6997815" cy="1606700"/>
          </a:xfrm>
        </p:spPr>
        <p:txBody>
          <a:bodyPr anchor="ctr" anchorCtr="0"/>
          <a:lstStyle>
            <a:lvl1pPr algn="l">
              <a:defRPr sz="4800">
                <a:solidFill>
                  <a:schemeClr val="accent6"/>
                </a:solidFill>
              </a:defRPr>
            </a:lvl1pPr>
          </a:lstStyle>
          <a:p>
            <a:r>
              <a:rPr lang="sv-SE" dirty="0"/>
              <a:t>Klicka här för att lägga till rubrik</a:t>
            </a:r>
          </a:p>
        </p:txBody>
      </p:sp>
    </p:spTree>
    <p:extLst>
      <p:ext uri="{BB962C8B-B14F-4D97-AF65-F5344CB8AC3E}">
        <p14:creationId xmlns:p14="http://schemas.microsoft.com/office/powerpoint/2010/main" val="5449290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Rubrikbild blå 2">
    <p:bg>
      <p:bgPr>
        <a:solidFill>
          <a:srgbClr val="285468"/>
        </a:solidFill>
        <a:effectLst/>
      </p:bgPr>
    </p:bg>
    <p:spTree>
      <p:nvGrpSpPr>
        <p:cNvPr id="1" name=""/>
        <p:cNvGrpSpPr/>
        <p:nvPr/>
      </p:nvGrpSpPr>
      <p:grpSpPr>
        <a:xfrm>
          <a:off x="0" y="0"/>
          <a:ext cx="0" cy="0"/>
          <a:chOff x="0" y="0"/>
          <a:chExt cx="0" cy="0"/>
        </a:xfrm>
      </p:grpSpPr>
      <p:sp>
        <p:nvSpPr>
          <p:cNvPr id="18" name="Färgblock blå">
            <a:extLst>
              <a:ext uri="{FF2B5EF4-FFF2-40B4-BE49-F238E27FC236}">
                <a16:creationId xmlns:a16="http://schemas.microsoft.com/office/drawing/2014/main" id="{E7D707C4-CC49-49B6-9522-AED3F9754962}"/>
              </a:ext>
            </a:extLst>
          </p:cNvPr>
          <p:cNvSpPr/>
          <p:nvPr userDrawn="1"/>
        </p:nvSpPr>
        <p:spPr>
          <a:xfrm>
            <a:off x="0" y="4070773"/>
            <a:ext cx="12192000" cy="2787650"/>
          </a:xfrm>
          <a:prstGeom prst="rect">
            <a:avLst/>
          </a:prstGeom>
          <a:solidFill>
            <a:srgbClr val="2D6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Mönster blå">
            <a:extLst>
              <a:ext uri="{FF2B5EF4-FFF2-40B4-BE49-F238E27FC236}">
                <a16:creationId xmlns:a16="http://schemas.microsoft.com/office/drawing/2014/main" id="{11A45FB2-6F2D-46CB-8E7B-3D78511FB8A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8" t="58067" b="1693"/>
          <a:stretch/>
        </p:blipFill>
        <p:spPr>
          <a:xfrm>
            <a:off x="6674" y="4068096"/>
            <a:ext cx="12190149" cy="2793241"/>
          </a:xfrm>
          <a:prstGeom prst="rect">
            <a:avLst/>
          </a:prstGeom>
        </p:spPr>
      </p:pic>
      <p:pic>
        <p:nvPicPr>
          <p:cNvPr id="13" name="Greppa Näringen logotyp" descr="Logotyp för Greppa Näringen.">
            <a:extLst>
              <a:ext uri="{FF2B5EF4-FFF2-40B4-BE49-F238E27FC236}">
                <a16:creationId xmlns:a16="http://schemas.microsoft.com/office/drawing/2014/main" id="{31058063-17F8-4ED9-A086-59D6BBA360F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381407" y="408533"/>
            <a:ext cx="1316302" cy="417190"/>
          </a:xfrm>
          <a:prstGeom prst="rect">
            <a:avLst/>
          </a:prstGeom>
        </p:spPr>
      </p:pic>
      <p:sp>
        <p:nvSpPr>
          <p:cNvPr id="10" name="Platshållare för logotyp">
            <a:extLst>
              <a:ext uri="{FF2B5EF4-FFF2-40B4-BE49-F238E27FC236}">
                <a16:creationId xmlns:a16="http://schemas.microsoft.com/office/drawing/2014/main" id="{DE2BC78D-B47F-4DE2-B1F6-408F5286121F}"/>
              </a:ext>
            </a:extLst>
          </p:cNvPr>
          <p:cNvSpPr>
            <a:spLocks noGrp="1" noChangeAspect="1"/>
          </p:cNvSpPr>
          <p:nvPr>
            <p:ph type="pic" sz="quarter" idx="11" hasCustomPrompt="1"/>
          </p:nvPr>
        </p:nvSpPr>
        <p:spPr>
          <a:xfrm>
            <a:off x="9941709" y="5902607"/>
            <a:ext cx="1756000" cy="679662"/>
          </a:xfrm>
        </p:spPr>
        <p:txBody>
          <a:bodyPr anchor="ctr" anchorCtr="0"/>
          <a:lstStyle>
            <a:lvl1pPr marL="0" indent="0">
              <a:buNone/>
              <a:defRPr sz="1200">
                <a:solidFill>
                  <a:schemeClr val="bg2"/>
                </a:solidFill>
              </a:defRPr>
            </a:lvl1pPr>
          </a:lstStyle>
          <a:p>
            <a:r>
              <a:rPr lang="sv-SE" dirty="0"/>
              <a:t>Klicka här för att lägga till en logotyp</a:t>
            </a:r>
          </a:p>
        </p:txBody>
      </p:sp>
      <p:sp>
        <p:nvSpPr>
          <p:cNvPr id="3" name="Underrubrik 2">
            <a:extLst>
              <a:ext uri="{FF2B5EF4-FFF2-40B4-BE49-F238E27FC236}">
                <a16:creationId xmlns:a16="http://schemas.microsoft.com/office/drawing/2014/main" id="{66DB54A2-2545-D282-266B-582FB75C2086}"/>
              </a:ext>
            </a:extLst>
          </p:cNvPr>
          <p:cNvSpPr>
            <a:spLocks noGrp="1"/>
          </p:cNvSpPr>
          <p:nvPr>
            <p:ph type="subTitle" idx="1" hasCustomPrompt="1"/>
          </p:nvPr>
        </p:nvSpPr>
        <p:spPr>
          <a:xfrm>
            <a:off x="601865" y="3339253"/>
            <a:ext cx="6997815" cy="389015"/>
          </a:xfrm>
        </p:spPr>
        <p:txBody>
          <a:bodyPr lIns="108000"/>
          <a:lstStyle>
            <a:lvl1pPr marL="0" indent="0" algn="l">
              <a:buClr>
                <a:schemeClr val="bg1"/>
              </a:buClr>
              <a:buFont typeface="Arial" panose="020B0604020202020204" pitchFamily="34" charset="0"/>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dirty="0"/>
              <a:t>Klicka här för att lägga till underrubrik</a:t>
            </a:r>
          </a:p>
        </p:txBody>
      </p:sp>
      <p:sp>
        <p:nvSpPr>
          <p:cNvPr id="12" name="Underrubrik 1">
            <a:extLst>
              <a:ext uri="{FF2B5EF4-FFF2-40B4-BE49-F238E27FC236}">
                <a16:creationId xmlns:a16="http://schemas.microsoft.com/office/drawing/2014/main" id="{DCFB5804-B624-40A5-8CAA-8EDF16016A39}"/>
              </a:ext>
            </a:extLst>
          </p:cNvPr>
          <p:cNvSpPr>
            <a:spLocks noGrp="1"/>
          </p:cNvSpPr>
          <p:nvPr>
            <p:ph type="body" sz="quarter" idx="10" hasCustomPrompt="1"/>
          </p:nvPr>
        </p:nvSpPr>
        <p:spPr>
          <a:xfrm>
            <a:off x="601864" y="1235195"/>
            <a:ext cx="6997815" cy="472306"/>
          </a:xfrm>
        </p:spPr>
        <p:txBody>
          <a:bodyPr lIns="108000" anchor="b" anchorCtr="0"/>
          <a:lstStyle>
            <a:lvl1pPr marL="0" indent="0">
              <a:buClr>
                <a:schemeClr val="bg1"/>
              </a:buClr>
              <a:buFont typeface="Arial" panose="020B0604020202020204" pitchFamily="34" charset="0"/>
              <a:buNone/>
              <a:defRPr sz="2000">
                <a:solidFill>
                  <a:schemeClr val="bg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sv-SE" dirty="0"/>
              <a:t>Namn och datum</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601865" y="1732553"/>
            <a:ext cx="6997815" cy="1606700"/>
          </a:xfrm>
        </p:spPr>
        <p:txBody>
          <a:bodyPr anchor="ctr" anchorCtr="0"/>
          <a:lstStyle>
            <a:lvl1pPr algn="l">
              <a:defRPr sz="4800">
                <a:solidFill>
                  <a:schemeClr val="accent6"/>
                </a:solidFill>
              </a:defRPr>
            </a:lvl1pPr>
          </a:lstStyle>
          <a:p>
            <a:r>
              <a:rPr lang="sv-SE" dirty="0"/>
              <a:t>Klicka här för att lägga till rubrik</a:t>
            </a:r>
          </a:p>
        </p:txBody>
      </p:sp>
    </p:spTree>
    <p:extLst>
      <p:ext uri="{BB962C8B-B14F-4D97-AF65-F5344CB8AC3E}">
        <p14:creationId xmlns:p14="http://schemas.microsoft.com/office/powerpoint/2010/main" val="2851117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beige">
    <p:bg>
      <p:bgPr>
        <a:solidFill>
          <a:schemeClr val="bg2"/>
        </a:solidFill>
        <a:effectLst/>
      </p:bgPr>
    </p:bg>
    <p:spTree>
      <p:nvGrpSpPr>
        <p:cNvPr id="1" name=""/>
        <p:cNvGrpSpPr/>
        <p:nvPr/>
      </p:nvGrpSpPr>
      <p:grpSpPr>
        <a:xfrm>
          <a:off x="0" y="0"/>
          <a:ext cx="0" cy="0"/>
          <a:chOff x="0" y="0"/>
          <a:chExt cx="0" cy="0"/>
        </a:xfrm>
      </p:grpSpPr>
      <p:sp>
        <p:nvSpPr>
          <p:cNvPr id="2" name="Platshållare för bildnummer">
            <a:extLst>
              <a:ext uri="{FF2B5EF4-FFF2-40B4-BE49-F238E27FC236}">
                <a16:creationId xmlns:a16="http://schemas.microsoft.com/office/drawing/2014/main" id="{0961772C-69C8-419E-A841-18F838F54C06}"/>
              </a:ext>
            </a:extLst>
          </p:cNvPr>
          <p:cNvSpPr>
            <a:spLocks noGrp="1"/>
          </p:cNvSpPr>
          <p:nvPr>
            <p:ph type="sldNum" sz="quarter" idx="14"/>
          </p:nvPr>
        </p:nvSpPr>
        <p:spPr/>
        <p:txBody>
          <a:bodyPr/>
          <a:lstStyle/>
          <a:p>
            <a:fld id="{873EB259-4CFD-4D03-8D50-B89672399120}" type="slidenum">
              <a:rPr lang="sv-SE" smtClean="0"/>
              <a:pPr/>
              <a:t>‹#›</a:t>
            </a:fld>
            <a:endParaRPr lang="sv-SE"/>
          </a:p>
        </p:txBody>
      </p:sp>
      <p:pic>
        <p:nvPicPr>
          <p:cNvPr id="10" name="Greppa Näringen logotyp" descr="Logotyp för Greppa Näringen.">
            <a:extLst>
              <a:ext uri="{FF2B5EF4-FFF2-40B4-BE49-F238E27FC236}">
                <a16:creationId xmlns:a16="http://schemas.microsoft.com/office/drawing/2014/main" id="{A668EE5D-F596-4212-9E57-13524B6964B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81407" y="408533"/>
            <a:ext cx="1316302" cy="417191"/>
          </a:xfrm>
          <a:prstGeom prst="rect">
            <a:avLst/>
          </a:prstGeom>
        </p:spPr>
      </p:pic>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76421" y="1966365"/>
            <a:ext cx="8280000" cy="3810491"/>
          </a:xfrm>
        </p:spPr>
        <p:txBody>
          <a:bodyPr/>
          <a:lstStyle>
            <a:lvl1pPr marL="342900" indent="-342900">
              <a:buClrTx/>
              <a:buFont typeface="Arial" panose="020B0604020202020204" pitchFamily="34" charset="0"/>
              <a:buChar char="•"/>
              <a:defRPr sz="2400">
                <a:solidFill>
                  <a:schemeClr val="tx2"/>
                </a:solidFill>
              </a:defRPr>
            </a:lvl1pPr>
            <a:lvl2pPr marL="800100" indent="-342900">
              <a:buClrTx/>
              <a:buFont typeface="Arial" panose="020B0604020202020204" pitchFamily="34" charset="0"/>
              <a:buChar char="•"/>
              <a:defRPr sz="2000" baseline="0">
                <a:solidFill>
                  <a:schemeClr val="tx2"/>
                </a:solidFill>
              </a:defRPr>
            </a:lvl2pPr>
            <a:lvl3pPr marL="1200150" indent="-285750">
              <a:buClrTx/>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annat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464486"/>
            <a:ext cx="8280000" cy="1165138"/>
          </a:xfrm>
        </p:spPr>
        <p:txBody>
          <a:bodyPr anchor="b" anchorCtr="0"/>
          <a:lstStyle>
            <a:lvl1pPr>
              <a:defRPr sz="3600"/>
            </a:lvl1pPr>
          </a:lstStyle>
          <a:p>
            <a:r>
              <a:rPr lang="sv-SE" dirty="0"/>
              <a:t>Klicka här för att lägga till rubrik, max två rader</a:t>
            </a:r>
          </a:p>
        </p:txBody>
      </p:sp>
    </p:spTree>
    <p:extLst>
      <p:ext uri="{BB962C8B-B14F-4D97-AF65-F5344CB8AC3E}">
        <p14:creationId xmlns:p14="http://schemas.microsoft.com/office/powerpoint/2010/main" val="3642428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Rubrik och innehåll beige">
    <p:bg>
      <p:bgPr>
        <a:solidFill>
          <a:schemeClr val="bg2"/>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6D79A255-96BA-0C85-E1B3-11BD9774A34E}"/>
              </a:ext>
            </a:extLst>
          </p:cNvPr>
          <p:cNvSpPr/>
          <p:nvPr userDrawn="1"/>
        </p:nvSpPr>
        <p:spPr>
          <a:xfrm>
            <a:off x="0" y="1776549"/>
            <a:ext cx="12192000" cy="50814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bildnummer">
            <a:extLst>
              <a:ext uri="{FF2B5EF4-FFF2-40B4-BE49-F238E27FC236}">
                <a16:creationId xmlns:a16="http://schemas.microsoft.com/office/drawing/2014/main" id="{0961772C-69C8-419E-A841-18F838F54C06}"/>
              </a:ext>
            </a:extLst>
          </p:cNvPr>
          <p:cNvSpPr>
            <a:spLocks noGrp="1"/>
          </p:cNvSpPr>
          <p:nvPr>
            <p:ph type="sldNum" sz="quarter" idx="14"/>
          </p:nvPr>
        </p:nvSpPr>
        <p:spPr/>
        <p:txBody>
          <a:bodyPr/>
          <a:lstStyle/>
          <a:p>
            <a:fld id="{873EB259-4CFD-4D03-8D50-B89672399120}" type="slidenum">
              <a:rPr lang="sv-SE" smtClean="0"/>
              <a:pPr/>
              <a:t>‹#›</a:t>
            </a:fld>
            <a:endParaRPr lang="sv-SE"/>
          </a:p>
        </p:txBody>
      </p:sp>
      <p:pic>
        <p:nvPicPr>
          <p:cNvPr id="10" name="Greppa Näringen logotyp" descr="Logotyp för Greppa Näringen.">
            <a:extLst>
              <a:ext uri="{FF2B5EF4-FFF2-40B4-BE49-F238E27FC236}">
                <a16:creationId xmlns:a16="http://schemas.microsoft.com/office/drawing/2014/main" id="{A668EE5D-F596-4212-9E57-13524B6964B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81407" y="408533"/>
            <a:ext cx="1316302" cy="417191"/>
          </a:xfrm>
          <a:prstGeom prst="rect">
            <a:avLst/>
          </a:prstGeom>
        </p:spPr>
      </p:pic>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76421" y="1966365"/>
            <a:ext cx="8280000" cy="3810491"/>
          </a:xfrm>
        </p:spPr>
        <p:txBody>
          <a:bodyPr/>
          <a:lstStyle>
            <a:lvl1pPr marL="342900" indent="-342900">
              <a:buClrTx/>
              <a:buFont typeface="Arial" panose="020B0604020202020204" pitchFamily="34" charset="0"/>
              <a:buChar char="•"/>
              <a:defRPr sz="2400">
                <a:solidFill>
                  <a:schemeClr val="tx2"/>
                </a:solidFill>
              </a:defRPr>
            </a:lvl1pPr>
            <a:lvl2pPr marL="800100" indent="-342900">
              <a:buClrTx/>
              <a:buFont typeface="Arial" panose="020B0604020202020204" pitchFamily="34" charset="0"/>
              <a:buChar char="•"/>
              <a:defRPr sz="2000" baseline="0">
                <a:solidFill>
                  <a:schemeClr val="tx2"/>
                </a:solidFill>
              </a:defRPr>
            </a:lvl2pPr>
            <a:lvl3pPr marL="1200150" indent="-285750">
              <a:buClrTx/>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annat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464486"/>
            <a:ext cx="8280000" cy="1165138"/>
          </a:xfrm>
        </p:spPr>
        <p:txBody>
          <a:bodyPr anchor="b" anchorCtr="0"/>
          <a:lstStyle>
            <a:lvl1pPr>
              <a:defRPr sz="3600"/>
            </a:lvl1pPr>
          </a:lstStyle>
          <a:p>
            <a:r>
              <a:rPr lang="sv-SE" dirty="0"/>
              <a:t>Klicka här för att lägga till rubrik, max två rader</a:t>
            </a:r>
          </a:p>
        </p:txBody>
      </p:sp>
    </p:spTree>
    <p:extLst>
      <p:ext uri="{BB962C8B-B14F-4D97-AF65-F5344CB8AC3E}">
        <p14:creationId xmlns:p14="http://schemas.microsoft.com/office/powerpoint/2010/main" val="3020995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p:spTree>
      <p:nvGrpSpPr>
        <p:cNvPr id="1" name=""/>
        <p:cNvGrpSpPr/>
        <p:nvPr/>
      </p:nvGrpSpPr>
      <p:grpSpPr>
        <a:xfrm>
          <a:off x="0" y="0"/>
          <a:ext cx="0" cy="0"/>
          <a:chOff x="0" y="0"/>
          <a:chExt cx="0" cy="0"/>
        </a:xfrm>
      </p:grpSpPr>
      <p:sp>
        <p:nvSpPr>
          <p:cNvPr id="9" name="Platshållare för bildnummer">
            <a:extLst>
              <a:ext uri="{FF2B5EF4-FFF2-40B4-BE49-F238E27FC236}">
                <a16:creationId xmlns:a16="http://schemas.microsoft.com/office/drawing/2014/main" id="{6F577724-32EB-4BA9-8E37-C13CAB287DD2}"/>
              </a:ext>
            </a:extLst>
          </p:cNvPr>
          <p:cNvSpPr>
            <a:spLocks noGrp="1"/>
          </p:cNvSpPr>
          <p:nvPr>
            <p:ph type="sldNum" sz="quarter" idx="18"/>
          </p:nvPr>
        </p:nvSpPr>
        <p:spPr/>
        <p:txBody>
          <a:bodyPr/>
          <a:lstStyle/>
          <a:p>
            <a:fld id="{873EB259-4CFD-4D03-8D50-B89672399120}" type="slidenum">
              <a:rPr lang="sv-SE" smtClean="0"/>
              <a:pPr/>
              <a:t>‹#›</a:t>
            </a:fld>
            <a:endParaRPr lang="sv-SE"/>
          </a:p>
        </p:txBody>
      </p:sp>
      <p:pic>
        <p:nvPicPr>
          <p:cNvPr id="10" name="Greppa Näringen logotyp" descr="Logotyp för Greppa Näringen.">
            <a:extLst>
              <a:ext uri="{FF2B5EF4-FFF2-40B4-BE49-F238E27FC236}">
                <a16:creationId xmlns:a16="http://schemas.microsoft.com/office/drawing/2014/main" id="{A668EE5D-F596-4212-9E57-13524B6964B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81407" y="408533"/>
            <a:ext cx="1316302" cy="417191"/>
          </a:xfrm>
          <a:prstGeom prst="rect">
            <a:avLst/>
          </a:prstGeom>
        </p:spPr>
      </p:pic>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76422" y="1966365"/>
            <a:ext cx="8280000" cy="3810491"/>
          </a:xfrm>
        </p:spPr>
        <p:txBody>
          <a:bodyPr/>
          <a:lstStyle>
            <a:lvl1pPr marL="342900" indent="-342900">
              <a:buClrTx/>
              <a:buFont typeface="Arial" panose="020B0604020202020204" pitchFamily="34" charset="0"/>
              <a:buChar char="•"/>
              <a:defRPr sz="24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Tx/>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1828800" indent="0">
              <a:buClr>
                <a:schemeClr val="tx2"/>
              </a:buClr>
              <a:buFont typeface="Arial" panose="020B0604020202020204" pitchFamily="34" charset="0"/>
              <a:buNone/>
              <a:defRPr sz="1600">
                <a:solidFill>
                  <a:schemeClr val="tx2"/>
                </a:solidFill>
              </a:defRPr>
            </a:lvl5pPr>
          </a:lstStyle>
          <a:p>
            <a:pPr lvl="0"/>
            <a:r>
              <a:rPr lang="sv-SE" dirty="0"/>
              <a:t>Klicka för att lägga till text, bild eller annat innehåll</a:t>
            </a:r>
          </a:p>
          <a:p>
            <a:pPr lvl="1"/>
            <a:r>
              <a:rPr lang="sv-SE" dirty="0"/>
              <a:t>Nivå två</a:t>
            </a:r>
          </a:p>
          <a:p>
            <a:pPr lvl="2"/>
            <a:r>
              <a:rPr lang="sv-SE" dirty="0"/>
              <a:t>Nivå tre</a:t>
            </a:r>
          </a:p>
          <a:p>
            <a:pPr lvl="4"/>
            <a:endParaRPr lang="sv-SE" dirty="0"/>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464486"/>
            <a:ext cx="8280000" cy="1165138"/>
          </a:xfrm>
        </p:spPr>
        <p:txBody>
          <a:bodyPr anchor="b" anchorCtr="0"/>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651374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Endast rubrik beige">
    <p:bg>
      <p:bgPr>
        <a:solidFill>
          <a:schemeClr val="bg2"/>
        </a:solidFill>
        <a:effectLst/>
      </p:bgPr>
    </p:bg>
    <p:spTree>
      <p:nvGrpSpPr>
        <p:cNvPr id="1" name=""/>
        <p:cNvGrpSpPr/>
        <p:nvPr/>
      </p:nvGrpSpPr>
      <p:grpSpPr>
        <a:xfrm>
          <a:off x="0" y="0"/>
          <a:ext cx="0" cy="0"/>
          <a:chOff x="0" y="0"/>
          <a:chExt cx="0" cy="0"/>
        </a:xfrm>
      </p:grpSpPr>
      <p:sp>
        <p:nvSpPr>
          <p:cNvPr id="9" name="Platshållare för bildnummer">
            <a:extLst>
              <a:ext uri="{FF2B5EF4-FFF2-40B4-BE49-F238E27FC236}">
                <a16:creationId xmlns:a16="http://schemas.microsoft.com/office/drawing/2014/main" id="{6F577724-32EB-4BA9-8E37-C13CAB287DD2}"/>
              </a:ext>
            </a:extLst>
          </p:cNvPr>
          <p:cNvSpPr>
            <a:spLocks noGrp="1"/>
          </p:cNvSpPr>
          <p:nvPr>
            <p:ph type="sldNum" sz="quarter" idx="18"/>
          </p:nvPr>
        </p:nvSpPr>
        <p:spPr/>
        <p:txBody>
          <a:bodyPr/>
          <a:lstStyle/>
          <a:p>
            <a:fld id="{873EB259-4CFD-4D03-8D50-B89672399120}" type="slidenum">
              <a:rPr lang="sv-SE" smtClean="0"/>
              <a:pPr/>
              <a:t>‹#›</a:t>
            </a:fld>
            <a:endParaRPr lang="sv-SE"/>
          </a:p>
        </p:txBody>
      </p:sp>
      <p:pic>
        <p:nvPicPr>
          <p:cNvPr id="10" name="Greppa Näringen logotyp" descr="Logotyp för Greppa Näringen.">
            <a:extLst>
              <a:ext uri="{FF2B5EF4-FFF2-40B4-BE49-F238E27FC236}">
                <a16:creationId xmlns:a16="http://schemas.microsoft.com/office/drawing/2014/main" id="{A668EE5D-F596-4212-9E57-13524B6964B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81407" y="408533"/>
            <a:ext cx="1316302" cy="417191"/>
          </a:xfrm>
          <a:prstGeom prst="rect">
            <a:avLst/>
          </a:prstGeom>
        </p:spPr>
      </p:pic>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464486"/>
            <a:ext cx="8280000" cy="1165138"/>
          </a:xfrm>
        </p:spPr>
        <p:txBody>
          <a:bodyPr anchor="b" anchorCtr="0"/>
          <a:lstStyle>
            <a:lvl1pPr>
              <a:defRPr sz="3600"/>
            </a:lvl1pPr>
          </a:lstStyle>
          <a:p>
            <a:r>
              <a:rPr lang="sv-SE" dirty="0"/>
              <a:t>Klicka här för att lägga till rubrik, max två rader</a:t>
            </a:r>
          </a:p>
        </p:txBody>
      </p:sp>
    </p:spTree>
    <p:extLst>
      <p:ext uri="{BB962C8B-B14F-4D97-AF65-F5344CB8AC3E}">
        <p14:creationId xmlns:p14="http://schemas.microsoft.com/office/powerpoint/2010/main" val="1812750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Endast rubrik beige">
    <p:bg>
      <p:bgPr>
        <a:solidFill>
          <a:schemeClr val="bg2"/>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8FE85E9-13A7-917A-5FCF-E3057491F9F9}"/>
              </a:ext>
            </a:extLst>
          </p:cNvPr>
          <p:cNvSpPr/>
          <p:nvPr userDrawn="1"/>
        </p:nvSpPr>
        <p:spPr>
          <a:xfrm>
            <a:off x="0" y="1818000"/>
            <a:ext cx="12192000" cy="5040000"/>
          </a:xfrm>
          <a:prstGeom prst="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atshållare för bildnummer">
            <a:extLst>
              <a:ext uri="{FF2B5EF4-FFF2-40B4-BE49-F238E27FC236}">
                <a16:creationId xmlns:a16="http://schemas.microsoft.com/office/drawing/2014/main" id="{6F577724-32EB-4BA9-8E37-C13CAB287DD2}"/>
              </a:ext>
            </a:extLst>
          </p:cNvPr>
          <p:cNvSpPr>
            <a:spLocks noGrp="1"/>
          </p:cNvSpPr>
          <p:nvPr>
            <p:ph type="sldNum" sz="quarter" idx="18"/>
          </p:nvPr>
        </p:nvSpPr>
        <p:spPr/>
        <p:txBody>
          <a:bodyPr/>
          <a:lstStyle/>
          <a:p>
            <a:fld id="{873EB259-4CFD-4D03-8D50-B89672399120}" type="slidenum">
              <a:rPr lang="sv-SE" smtClean="0"/>
              <a:pPr/>
              <a:t>‹#›</a:t>
            </a:fld>
            <a:endParaRPr lang="sv-SE"/>
          </a:p>
        </p:txBody>
      </p:sp>
      <p:pic>
        <p:nvPicPr>
          <p:cNvPr id="10" name="Greppa Näringen logotyp" descr="Logotyp för Greppa Näringen.">
            <a:extLst>
              <a:ext uri="{FF2B5EF4-FFF2-40B4-BE49-F238E27FC236}">
                <a16:creationId xmlns:a16="http://schemas.microsoft.com/office/drawing/2014/main" id="{A668EE5D-F596-4212-9E57-13524B6964B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81407" y="408533"/>
            <a:ext cx="1316302" cy="417191"/>
          </a:xfrm>
          <a:prstGeom prst="rect">
            <a:avLst/>
          </a:prstGeom>
        </p:spPr>
      </p:pic>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464486"/>
            <a:ext cx="8280000" cy="1165138"/>
          </a:xfrm>
        </p:spPr>
        <p:txBody>
          <a:bodyPr anchor="b" anchorCtr="0"/>
          <a:lstStyle>
            <a:lvl1pPr>
              <a:defRPr sz="3600"/>
            </a:lvl1pPr>
          </a:lstStyle>
          <a:p>
            <a:r>
              <a:rPr lang="sv-SE" dirty="0"/>
              <a:t>Klicka här för att lägga till rubrik, max två rader</a:t>
            </a:r>
          </a:p>
        </p:txBody>
      </p:sp>
      <p:sp>
        <p:nvSpPr>
          <p:cNvPr id="4" name="Platshållare för text 3">
            <a:extLst>
              <a:ext uri="{FF2B5EF4-FFF2-40B4-BE49-F238E27FC236}">
                <a16:creationId xmlns:a16="http://schemas.microsoft.com/office/drawing/2014/main" id="{0EF06C1D-C751-DA80-A56C-8F45FFEE4716}"/>
              </a:ext>
            </a:extLst>
          </p:cNvPr>
          <p:cNvSpPr>
            <a:spLocks noGrp="1"/>
          </p:cNvSpPr>
          <p:nvPr>
            <p:ph type="body" sz="quarter" idx="19"/>
          </p:nvPr>
        </p:nvSpPr>
        <p:spPr>
          <a:xfrm>
            <a:off x="9382126" y="6346825"/>
            <a:ext cx="2533650" cy="406400"/>
          </a:xfrm>
        </p:spPr>
        <p:txBody>
          <a:bodyPr/>
          <a:lstStyle>
            <a:lvl1pPr algn="r">
              <a:defRPr sz="1400">
                <a:solidFill>
                  <a:schemeClr val="bg2"/>
                </a:solidFill>
              </a:defRPr>
            </a:lvl1pPr>
            <a:lvl2pPr>
              <a:defRPr sz="1200"/>
            </a:lvl2pPr>
            <a:lvl3pPr>
              <a:defRPr sz="1100"/>
            </a:lvl3pPr>
            <a:lvl4pPr>
              <a:defRPr sz="1050"/>
            </a:lvl4pPr>
            <a:lvl5pPr>
              <a:defRPr sz="1050"/>
            </a:lvl5pPr>
          </a:lstStyle>
          <a:p>
            <a:pPr lvl="0"/>
            <a:r>
              <a:rPr lang="sv-SE" dirty="0"/>
              <a:t>Klicka här för att ändra</a:t>
            </a:r>
          </a:p>
        </p:txBody>
      </p:sp>
    </p:spTree>
    <p:extLst>
      <p:ext uri="{BB962C8B-B14F-4D97-AF65-F5344CB8AC3E}">
        <p14:creationId xmlns:p14="http://schemas.microsoft.com/office/powerpoint/2010/main" val="2098856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Endast rubrik beige">
    <p:bg>
      <p:bgPr>
        <a:solidFill>
          <a:schemeClr val="bg2"/>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8FE85E9-13A7-917A-5FCF-E3057491F9F9}"/>
              </a:ext>
            </a:extLst>
          </p:cNvPr>
          <p:cNvSpPr/>
          <p:nvPr userDrawn="1"/>
        </p:nvSpPr>
        <p:spPr>
          <a:xfrm>
            <a:off x="0" y="1818000"/>
            <a:ext cx="12192000" cy="5040000"/>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atshållare för bildnummer">
            <a:extLst>
              <a:ext uri="{FF2B5EF4-FFF2-40B4-BE49-F238E27FC236}">
                <a16:creationId xmlns:a16="http://schemas.microsoft.com/office/drawing/2014/main" id="{6F577724-32EB-4BA9-8E37-C13CAB287DD2}"/>
              </a:ext>
            </a:extLst>
          </p:cNvPr>
          <p:cNvSpPr>
            <a:spLocks noGrp="1"/>
          </p:cNvSpPr>
          <p:nvPr>
            <p:ph type="sldNum" sz="quarter" idx="18"/>
          </p:nvPr>
        </p:nvSpPr>
        <p:spPr/>
        <p:txBody>
          <a:bodyPr/>
          <a:lstStyle/>
          <a:p>
            <a:fld id="{873EB259-4CFD-4D03-8D50-B89672399120}" type="slidenum">
              <a:rPr lang="sv-SE" smtClean="0"/>
              <a:pPr/>
              <a:t>‹#›</a:t>
            </a:fld>
            <a:endParaRPr lang="sv-SE"/>
          </a:p>
        </p:txBody>
      </p:sp>
      <p:pic>
        <p:nvPicPr>
          <p:cNvPr id="10" name="Greppa Näringen logotyp" descr="Logotyp för Greppa Näringen.">
            <a:extLst>
              <a:ext uri="{FF2B5EF4-FFF2-40B4-BE49-F238E27FC236}">
                <a16:creationId xmlns:a16="http://schemas.microsoft.com/office/drawing/2014/main" id="{A668EE5D-F596-4212-9E57-13524B6964B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81407" y="408533"/>
            <a:ext cx="1316302" cy="417191"/>
          </a:xfrm>
          <a:prstGeom prst="rect">
            <a:avLst/>
          </a:prstGeom>
        </p:spPr>
      </p:pic>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464486"/>
            <a:ext cx="8280000" cy="1165138"/>
          </a:xfrm>
        </p:spPr>
        <p:txBody>
          <a:bodyPr anchor="b" anchorCtr="0"/>
          <a:lstStyle>
            <a:lvl1pPr>
              <a:defRPr sz="3600"/>
            </a:lvl1pPr>
          </a:lstStyle>
          <a:p>
            <a:r>
              <a:rPr lang="sv-SE" dirty="0"/>
              <a:t>Klicka här för att lägga till rubrik, max två rader</a:t>
            </a:r>
          </a:p>
        </p:txBody>
      </p:sp>
      <p:sp>
        <p:nvSpPr>
          <p:cNvPr id="4" name="Platshållare för text 3">
            <a:extLst>
              <a:ext uri="{FF2B5EF4-FFF2-40B4-BE49-F238E27FC236}">
                <a16:creationId xmlns:a16="http://schemas.microsoft.com/office/drawing/2014/main" id="{0EF06C1D-C751-DA80-A56C-8F45FFEE4716}"/>
              </a:ext>
            </a:extLst>
          </p:cNvPr>
          <p:cNvSpPr>
            <a:spLocks noGrp="1"/>
          </p:cNvSpPr>
          <p:nvPr>
            <p:ph type="body" sz="quarter" idx="19"/>
          </p:nvPr>
        </p:nvSpPr>
        <p:spPr>
          <a:xfrm>
            <a:off x="9382126" y="6346825"/>
            <a:ext cx="2533650" cy="406400"/>
          </a:xfrm>
        </p:spPr>
        <p:txBody>
          <a:bodyPr/>
          <a:lstStyle>
            <a:lvl1pPr algn="r">
              <a:defRPr sz="1400">
                <a:solidFill>
                  <a:schemeClr val="bg2"/>
                </a:solidFill>
              </a:defRPr>
            </a:lvl1pPr>
            <a:lvl2pPr>
              <a:defRPr sz="1200"/>
            </a:lvl2pPr>
            <a:lvl3pPr>
              <a:defRPr sz="1100"/>
            </a:lvl3pPr>
            <a:lvl4pPr>
              <a:defRPr sz="1050"/>
            </a:lvl4pPr>
            <a:lvl5pPr>
              <a:defRPr sz="1050"/>
            </a:lvl5pPr>
          </a:lstStyle>
          <a:p>
            <a:pPr lvl="0"/>
            <a:r>
              <a:rPr lang="sv-SE" dirty="0"/>
              <a:t>Klicka här för att ändra</a:t>
            </a:r>
          </a:p>
        </p:txBody>
      </p:sp>
    </p:spTree>
    <p:extLst>
      <p:ext uri="{BB962C8B-B14F-4D97-AF65-F5344CB8AC3E}">
        <p14:creationId xmlns:p14="http://schemas.microsoft.com/office/powerpoint/2010/main" val="2773350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Endast rubrik">
    <p:bg>
      <p:bgPr>
        <a:solidFill>
          <a:schemeClr val="bg1"/>
        </a:solidFill>
        <a:effectLst/>
      </p:bgPr>
    </p:bg>
    <p:spTree>
      <p:nvGrpSpPr>
        <p:cNvPr id="1" name=""/>
        <p:cNvGrpSpPr/>
        <p:nvPr/>
      </p:nvGrpSpPr>
      <p:grpSpPr>
        <a:xfrm>
          <a:off x="0" y="0"/>
          <a:ext cx="0" cy="0"/>
          <a:chOff x="0" y="0"/>
          <a:chExt cx="0" cy="0"/>
        </a:xfrm>
      </p:grpSpPr>
      <p:sp>
        <p:nvSpPr>
          <p:cNvPr id="9" name="Platshållare för bildnummer">
            <a:extLst>
              <a:ext uri="{FF2B5EF4-FFF2-40B4-BE49-F238E27FC236}">
                <a16:creationId xmlns:a16="http://schemas.microsoft.com/office/drawing/2014/main" id="{6F577724-32EB-4BA9-8E37-C13CAB287DD2}"/>
              </a:ext>
            </a:extLst>
          </p:cNvPr>
          <p:cNvSpPr>
            <a:spLocks noGrp="1"/>
          </p:cNvSpPr>
          <p:nvPr>
            <p:ph type="sldNum" sz="quarter" idx="18"/>
          </p:nvPr>
        </p:nvSpPr>
        <p:spPr/>
        <p:txBody>
          <a:bodyPr/>
          <a:lstStyle/>
          <a:p>
            <a:fld id="{873EB259-4CFD-4D03-8D50-B89672399120}" type="slidenum">
              <a:rPr lang="sv-SE" smtClean="0"/>
              <a:pPr/>
              <a:t>‹#›</a:t>
            </a:fld>
            <a:endParaRPr lang="sv-SE"/>
          </a:p>
        </p:txBody>
      </p:sp>
      <p:pic>
        <p:nvPicPr>
          <p:cNvPr id="10" name="Greppa Näringen logotyp" descr="Logotyp för Greppa Näringen.">
            <a:extLst>
              <a:ext uri="{FF2B5EF4-FFF2-40B4-BE49-F238E27FC236}">
                <a16:creationId xmlns:a16="http://schemas.microsoft.com/office/drawing/2014/main" id="{A668EE5D-F596-4212-9E57-13524B6964B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81407" y="408533"/>
            <a:ext cx="1316302" cy="417191"/>
          </a:xfrm>
          <a:prstGeom prst="rect">
            <a:avLst/>
          </a:prstGeom>
        </p:spPr>
      </p:pic>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464486"/>
            <a:ext cx="8280000" cy="1165138"/>
          </a:xfrm>
        </p:spPr>
        <p:txBody>
          <a:bodyPr anchor="b" anchorCtr="0"/>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3785763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vå delar beige">
    <p:bg>
      <p:bgPr>
        <a:solidFill>
          <a:schemeClr val="bg2"/>
        </a:solidFill>
        <a:effectLst/>
      </p:bgPr>
    </p:bg>
    <p:spTree>
      <p:nvGrpSpPr>
        <p:cNvPr id="1" name=""/>
        <p:cNvGrpSpPr/>
        <p:nvPr/>
      </p:nvGrpSpPr>
      <p:grpSpPr>
        <a:xfrm>
          <a:off x="0" y="0"/>
          <a:ext cx="0" cy="0"/>
          <a:chOff x="0" y="0"/>
          <a:chExt cx="0" cy="0"/>
        </a:xfrm>
      </p:grpSpPr>
      <p:sp>
        <p:nvSpPr>
          <p:cNvPr id="4" name="Platshållare för bildnummer">
            <a:extLst>
              <a:ext uri="{FF2B5EF4-FFF2-40B4-BE49-F238E27FC236}">
                <a16:creationId xmlns:a16="http://schemas.microsoft.com/office/drawing/2014/main" id="{47106106-A213-40C3-9F92-5EE5C3D92F94}"/>
              </a:ext>
            </a:extLst>
          </p:cNvPr>
          <p:cNvSpPr>
            <a:spLocks noGrp="1"/>
          </p:cNvSpPr>
          <p:nvPr>
            <p:ph type="sldNum" sz="quarter" idx="17"/>
          </p:nvPr>
        </p:nvSpPr>
        <p:spPr/>
        <p:txBody>
          <a:bodyPr/>
          <a:lstStyle/>
          <a:p>
            <a:fld id="{873EB259-4CFD-4D03-8D50-B89672399120}" type="slidenum">
              <a:rPr lang="sv-SE" smtClean="0"/>
              <a:pPr/>
              <a:t>‹#›</a:t>
            </a:fld>
            <a:endParaRPr lang="sv-SE"/>
          </a:p>
        </p:txBody>
      </p:sp>
      <p:pic>
        <p:nvPicPr>
          <p:cNvPr id="14" name="Greppa Näringen logotyp" descr="Logotyp för Greppa Näringen.">
            <a:extLst>
              <a:ext uri="{FF2B5EF4-FFF2-40B4-BE49-F238E27FC236}">
                <a16:creationId xmlns:a16="http://schemas.microsoft.com/office/drawing/2014/main" id="{CF719A97-82F6-4BE6-8248-587DBBEA978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81407" y="408533"/>
            <a:ext cx="1316302" cy="417191"/>
          </a:xfrm>
          <a:prstGeom prst="rect">
            <a:avLst/>
          </a:prstGeom>
        </p:spPr>
      </p:pic>
      <p:sp>
        <p:nvSpPr>
          <p:cNvPr id="11" name="Platshållare för innehåll">
            <a:extLst>
              <a:ext uri="{FF2B5EF4-FFF2-40B4-BE49-F238E27FC236}">
                <a16:creationId xmlns:a16="http://schemas.microsoft.com/office/drawing/2014/main" id="{02D58464-68C8-413F-A455-43EB1EE66FC3}"/>
              </a:ext>
            </a:extLst>
          </p:cNvPr>
          <p:cNvSpPr>
            <a:spLocks noGrp="1"/>
          </p:cNvSpPr>
          <p:nvPr>
            <p:ph sz="quarter" idx="14" hasCustomPrompt="1"/>
          </p:nvPr>
        </p:nvSpPr>
        <p:spPr>
          <a:xfrm>
            <a:off x="6243958" y="2315275"/>
            <a:ext cx="4524320" cy="3894456"/>
          </a:xfrm>
        </p:spPr>
        <p:txBody>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76422" y="2315275"/>
            <a:ext cx="4632404" cy="3894456"/>
          </a:xfrm>
        </p:spPr>
        <p:txBody>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757443"/>
            <a:ext cx="8112941" cy="1219263"/>
          </a:xfrm>
        </p:spPr>
        <p:txBody>
          <a:bodyPr anchor="b" anchorCtr="0">
            <a:no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3647061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vå delar beige">
    <p:bg>
      <p:bgPr>
        <a:solidFill>
          <a:schemeClr val="bg2"/>
        </a:solidFill>
        <a:effectLst/>
      </p:bgPr>
    </p:bg>
    <p:spTree>
      <p:nvGrpSpPr>
        <p:cNvPr id="1" name=""/>
        <p:cNvGrpSpPr/>
        <p:nvPr/>
      </p:nvGrpSpPr>
      <p:grpSpPr>
        <a:xfrm>
          <a:off x="0" y="0"/>
          <a:ext cx="0" cy="0"/>
          <a:chOff x="0" y="0"/>
          <a:chExt cx="0" cy="0"/>
        </a:xfrm>
      </p:grpSpPr>
      <p:sp>
        <p:nvSpPr>
          <p:cNvPr id="4" name="Platshållare för bildnummer">
            <a:extLst>
              <a:ext uri="{FF2B5EF4-FFF2-40B4-BE49-F238E27FC236}">
                <a16:creationId xmlns:a16="http://schemas.microsoft.com/office/drawing/2014/main" id="{47106106-A213-40C3-9F92-5EE5C3D92F94}"/>
              </a:ext>
            </a:extLst>
          </p:cNvPr>
          <p:cNvSpPr>
            <a:spLocks noGrp="1"/>
          </p:cNvSpPr>
          <p:nvPr>
            <p:ph type="sldNum" sz="quarter" idx="17"/>
          </p:nvPr>
        </p:nvSpPr>
        <p:spPr/>
        <p:txBody>
          <a:bodyPr/>
          <a:lstStyle/>
          <a:p>
            <a:fld id="{873EB259-4CFD-4D03-8D50-B89672399120}" type="slidenum">
              <a:rPr lang="sv-SE" smtClean="0"/>
              <a:pPr/>
              <a:t>‹#›</a:t>
            </a:fld>
            <a:endParaRPr lang="sv-SE"/>
          </a:p>
        </p:txBody>
      </p:sp>
      <p:pic>
        <p:nvPicPr>
          <p:cNvPr id="14" name="Greppa Näringen logotyp" descr="Logotyp för Greppa Näringen.">
            <a:extLst>
              <a:ext uri="{FF2B5EF4-FFF2-40B4-BE49-F238E27FC236}">
                <a16:creationId xmlns:a16="http://schemas.microsoft.com/office/drawing/2014/main" id="{CF719A97-82F6-4BE6-8248-587DBBEA978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81407" y="408533"/>
            <a:ext cx="1316302" cy="417191"/>
          </a:xfrm>
          <a:prstGeom prst="rect">
            <a:avLst/>
          </a:prstGeom>
        </p:spPr>
      </p:pic>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76422" y="2315275"/>
            <a:ext cx="4632404" cy="3894456"/>
          </a:xfrm>
        </p:spPr>
        <p:txBody>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757443"/>
            <a:ext cx="8112941" cy="1219263"/>
          </a:xfrm>
        </p:spPr>
        <p:txBody>
          <a:bodyPr anchor="b" anchorCtr="0">
            <a:noAutofit/>
          </a:bodyPr>
          <a:lstStyle>
            <a:lvl1pPr>
              <a:defRPr sz="3600">
                <a:solidFill>
                  <a:schemeClr val="tx2"/>
                </a:solidFill>
              </a:defRPr>
            </a:lvl1pPr>
          </a:lstStyle>
          <a:p>
            <a:r>
              <a:rPr lang="sv-SE" dirty="0"/>
              <a:t>Klicka här för att lägga till rubrik, max två rader</a:t>
            </a:r>
          </a:p>
        </p:txBody>
      </p:sp>
      <p:sp>
        <p:nvSpPr>
          <p:cNvPr id="2" name="Platshållare för bild">
            <a:extLst>
              <a:ext uri="{FF2B5EF4-FFF2-40B4-BE49-F238E27FC236}">
                <a16:creationId xmlns:a16="http://schemas.microsoft.com/office/drawing/2014/main" id="{6BCB275A-C161-49F6-D6C5-09EDF7417C0B}"/>
              </a:ext>
            </a:extLst>
          </p:cNvPr>
          <p:cNvSpPr>
            <a:spLocks noGrp="1"/>
          </p:cNvSpPr>
          <p:nvPr>
            <p:ph type="pic" sz="quarter" idx="23" hasCustomPrompt="1"/>
          </p:nvPr>
        </p:nvSpPr>
        <p:spPr>
          <a:xfrm>
            <a:off x="7089529" y="2315275"/>
            <a:ext cx="4041891" cy="4041890"/>
          </a:xfrm>
          <a:custGeom>
            <a:avLst/>
            <a:gdLst>
              <a:gd name="connsiteX0" fmla="*/ 0 w 4791077"/>
              <a:gd name="connsiteY0" fmla="*/ 0 h 4791076"/>
              <a:gd name="connsiteX1" fmla="*/ 2395539 w 4791077"/>
              <a:gd name="connsiteY1" fmla="*/ 0 h 4791076"/>
              <a:gd name="connsiteX2" fmla="*/ 2405689 w 4791077"/>
              <a:gd name="connsiteY2" fmla="*/ 0 h 4791076"/>
              <a:gd name="connsiteX3" fmla="*/ 2405689 w 4791077"/>
              <a:gd name="connsiteY3" fmla="*/ 513 h 4791076"/>
              <a:gd name="connsiteX4" fmla="*/ 2640469 w 4791077"/>
              <a:gd name="connsiteY4" fmla="*/ 12368 h 4791076"/>
              <a:gd name="connsiteX5" fmla="*/ 4791077 w 4791077"/>
              <a:gd name="connsiteY5" fmla="*/ 2395538 h 4791076"/>
              <a:gd name="connsiteX6" fmla="*/ 4789897 w 4791077"/>
              <a:gd name="connsiteY6" fmla="*/ 2418903 h 4791076"/>
              <a:gd name="connsiteX7" fmla="*/ 4791076 w 4791077"/>
              <a:gd name="connsiteY7" fmla="*/ 2418903 h 4791076"/>
              <a:gd name="connsiteX8" fmla="*/ 4791076 w 4791077"/>
              <a:gd name="connsiteY8" fmla="*/ 4791075 h 4791076"/>
              <a:gd name="connsiteX9" fmla="*/ 2395559 w 4791077"/>
              <a:gd name="connsiteY9" fmla="*/ 4791075 h 4791076"/>
              <a:gd name="connsiteX10" fmla="*/ 2395539 w 4791077"/>
              <a:gd name="connsiteY10" fmla="*/ 4791076 h 4791076"/>
              <a:gd name="connsiteX11" fmla="*/ 2395519 w 4791077"/>
              <a:gd name="connsiteY11" fmla="*/ 4791075 h 4791076"/>
              <a:gd name="connsiteX12" fmla="*/ 2385387 w 4791077"/>
              <a:gd name="connsiteY12" fmla="*/ 4791075 h 4791076"/>
              <a:gd name="connsiteX13" fmla="*/ 2385387 w 4791077"/>
              <a:gd name="connsiteY13" fmla="*/ 4790564 h 4791076"/>
              <a:gd name="connsiteX14" fmla="*/ 2150609 w 4791077"/>
              <a:gd name="connsiteY14" fmla="*/ 4778708 h 4791076"/>
              <a:gd name="connsiteX15" fmla="*/ 1 w 4791077"/>
              <a:gd name="connsiteY15" fmla="*/ 2395538 h 4791076"/>
              <a:gd name="connsiteX16" fmla="*/ 1181 w 4791077"/>
              <a:gd name="connsiteY16" fmla="*/ 2372172 h 4791076"/>
              <a:gd name="connsiteX17" fmla="*/ 0 w 4791077"/>
              <a:gd name="connsiteY17" fmla="*/ 2372172 h 4791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91077" h="4791076">
                <a:moveTo>
                  <a:pt x="0" y="0"/>
                </a:moveTo>
                <a:lnTo>
                  <a:pt x="2395539" y="0"/>
                </a:lnTo>
                <a:lnTo>
                  <a:pt x="2405689" y="0"/>
                </a:lnTo>
                <a:lnTo>
                  <a:pt x="2405689" y="513"/>
                </a:lnTo>
                <a:lnTo>
                  <a:pt x="2640469" y="12368"/>
                </a:lnTo>
                <a:cubicBezTo>
                  <a:pt x="3848434" y="135044"/>
                  <a:pt x="4791077" y="1155208"/>
                  <a:pt x="4791077" y="2395538"/>
                </a:cubicBezTo>
                <a:lnTo>
                  <a:pt x="4789897" y="2418903"/>
                </a:lnTo>
                <a:lnTo>
                  <a:pt x="4791076" y="2418903"/>
                </a:lnTo>
                <a:lnTo>
                  <a:pt x="4791076" y="4791075"/>
                </a:lnTo>
                <a:lnTo>
                  <a:pt x="2395559" y="4791075"/>
                </a:lnTo>
                <a:lnTo>
                  <a:pt x="2395539" y="4791076"/>
                </a:lnTo>
                <a:lnTo>
                  <a:pt x="2395519" y="4791075"/>
                </a:lnTo>
                <a:lnTo>
                  <a:pt x="2385387" y="4791075"/>
                </a:lnTo>
                <a:lnTo>
                  <a:pt x="2385387" y="4790564"/>
                </a:lnTo>
                <a:lnTo>
                  <a:pt x="2150609" y="4778708"/>
                </a:lnTo>
                <a:cubicBezTo>
                  <a:pt x="942645" y="4656033"/>
                  <a:pt x="1" y="3635869"/>
                  <a:pt x="1" y="2395538"/>
                </a:cubicBezTo>
                <a:lnTo>
                  <a:pt x="1181" y="2372172"/>
                </a:lnTo>
                <a:lnTo>
                  <a:pt x="0" y="2372172"/>
                </a:lnTo>
                <a:close/>
              </a:path>
            </a:pathLst>
          </a:custGeom>
          <a:solidFill>
            <a:schemeClr val="bg2">
              <a:lumMod val="90000"/>
            </a:schemeClr>
          </a:solidFill>
          <a:ln>
            <a:noFill/>
          </a:ln>
        </p:spPr>
        <p:txBody>
          <a:bodyPr vert="horz" wrap="square" lIns="91440" tIns="45720" rIns="91440" bIns="45720" rtlCol="0" anchor="ctr" anchorCtr="0">
            <a:noAutofit/>
          </a:bodyPr>
          <a:lstStyle>
            <a:lvl1pPr>
              <a:defRPr lang="sv-SE" sz="2400" dirty="0">
                <a:solidFill>
                  <a:schemeClr val="tx1"/>
                </a:solidFill>
              </a:defRPr>
            </a:lvl1pPr>
          </a:lstStyle>
          <a:p>
            <a:pPr marL="0" lvl="0" indent="0">
              <a:buNone/>
            </a:pPr>
            <a:r>
              <a:rPr lang="sv-SE" dirty="0"/>
              <a:t>Klicka här för att infoga bild</a:t>
            </a:r>
          </a:p>
        </p:txBody>
      </p:sp>
    </p:spTree>
    <p:extLst>
      <p:ext uri="{BB962C8B-B14F-4D97-AF65-F5344CB8AC3E}">
        <p14:creationId xmlns:p14="http://schemas.microsoft.com/office/powerpoint/2010/main" val="1166737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vå delar">
    <p:bg>
      <p:bgPr>
        <a:solidFill>
          <a:schemeClr val="bg1"/>
        </a:solidFill>
        <a:effectLst/>
      </p:bgPr>
    </p:bg>
    <p:spTree>
      <p:nvGrpSpPr>
        <p:cNvPr id="1" name=""/>
        <p:cNvGrpSpPr/>
        <p:nvPr/>
      </p:nvGrpSpPr>
      <p:grpSpPr>
        <a:xfrm>
          <a:off x="0" y="0"/>
          <a:ext cx="0" cy="0"/>
          <a:chOff x="0" y="0"/>
          <a:chExt cx="0" cy="0"/>
        </a:xfrm>
      </p:grpSpPr>
      <p:sp>
        <p:nvSpPr>
          <p:cNvPr id="4" name="Platshållare för bildnummer">
            <a:extLst>
              <a:ext uri="{FF2B5EF4-FFF2-40B4-BE49-F238E27FC236}">
                <a16:creationId xmlns:a16="http://schemas.microsoft.com/office/drawing/2014/main" id="{47106106-A213-40C3-9F92-5EE5C3D92F94}"/>
              </a:ext>
            </a:extLst>
          </p:cNvPr>
          <p:cNvSpPr>
            <a:spLocks noGrp="1"/>
          </p:cNvSpPr>
          <p:nvPr>
            <p:ph type="sldNum" sz="quarter" idx="17"/>
          </p:nvPr>
        </p:nvSpPr>
        <p:spPr/>
        <p:txBody>
          <a:bodyPr/>
          <a:lstStyle/>
          <a:p>
            <a:fld id="{873EB259-4CFD-4D03-8D50-B89672399120}" type="slidenum">
              <a:rPr lang="sv-SE" smtClean="0"/>
              <a:pPr/>
              <a:t>‹#›</a:t>
            </a:fld>
            <a:endParaRPr lang="sv-SE"/>
          </a:p>
        </p:txBody>
      </p:sp>
      <p:pic>
        <p:nvPicPr>
          <p:cNvPr id="14" name="Greppa Näringen logotyp" descr="Logotyp för Greppa Näringen.">
            <a:extLst>
              <a:ext uri="{FF2B5EF4-FFF2-40B4-BE49-F238E27FC236}">
                <a16:creationId xmlns:a16="http://schemas.microsoft.com/office/drawing/2014/main" id="{CF719A97-82F6-4BE6-8248-587DBBEA9780}"/>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81407" y="408533"/>
            <a:ext cx="1316302" cy="417191"/>
          </a:xfrm>
          <a:prstGeom prst="rect">
            <a:avLst/>
          </a:prstGeom>
        </p:spPr>
      </p:pic>
      <p:sp>
        <p:nvSpPr>
          <p:cNvPr id="11" name="Platshållare för innehåll">
            <a:extLst>
              <a:ext uri="{FF2B5EF4-FFF2-40B4-BE49-F238E27FC236}">
                <a16:creationId xmlns:a16="http://schemas.microsoft.com/office/drawing/2014/main" id="{02D58464-68C8-413F-A455-43EB1EE66FC3}"/>
              </a:ext>
            </a:extLst>
          </p:cNvPr>
          <p:cNvSpPr>
            <a:spLocks noGrp="1"/>
          </p:cNvSpPr>
          <p:nvPr>
            <p:ph sz="quarter" idx="14" hasCustomPrompt="1"/>
          </p:nvPr>
        </p:nvSpPr>
        <p:spPr>
          <a:xfrm>
            <a:off x="6243958" y="2315275"/>
            <a:ext cx="4524320" cy="3894456"/>
          </a:xfrm>
        </p:spPr>
        <p:txBody>
          <a:bodyPr/>
          <a:lstStyle>
            <a:lvl1pPr marL="342900" indent="-342900">
              <a:buClr>
                <a:schemeClr val="tx2"/>
              </a:buClr>
              <a:buFont typeface="Arial" panose="020B0604020202020204" pitchFamily="34" charset="0"/>
              <a:buChar char="•"/>
              <a:defRPr sz="2200">
                <a:solidFill>
                  <a:schemeClr val="tx2"/>
                </a:solidFill>
              </a:defRPr>
            </a:lvl1pPr>
            <a:lvl2pPr marL="800100" indent="-342900">
              <a:buClr>
                <a:schemeClr val="tx2"/>
              </a:buClr>
              <a:buFont typeface="Arial" panose="020B0604020202020204" pitchFamily="34" charset="0"/>
              <a:buChar char="•"/>
              <a:defRPr sz="2000">
                <a:solidFill>
                  <a:schemeClr val="tx2"/>
                </a:solidFill>
              </a:defRPr>
            </a:lvl2pPr>
            <a:lvl3pPr marL="1200150" indent="-285750">
              <a:buClr>
                <a:schemeClr val="tx2"/>
              </a:buClr>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8" name="Platshållare för innehåll">
            <a:extLst>
              <a:ext uri="{FF2B5EF4-FFF2-40B4-BE49-F238E27FC236}">
                <a16:creationId xmlns:a16="http://schemas.microsoft.com/office/drawing/2014/main" id="{9175659D-CF7E-4420-911B-A57598EE71EF}"/>
              </a:ext>
            </a:extLst>
          </p:cNvPr>
          <p:cNvSpPr>
            <a:spLocks noGrp="1"/>
          </p:cNvSpPr>
          <p:nvPr>
            <p:ph sz="quarter" idx="13" hasCustomPrompt="1"/>
          </p:nvPr>
        </p:nvSpPr>
        <p:spPr>
          <a:xfrm>
            <a:off x="1176422" y="2315275"/>
            <a:ext cx="4632404" cy="3894456"/>
          </a:xfrm>
        </p:spPr>
        <p:txBody>
          <a:bodyPr/>
          <a:lstStyle>
            <a:lvl1pPr marL="342900" indent="-342900">
              <a:buClrTx/>
              <a:buFont typeface="Arial" panose="020B0604020202020204" pitchFamily="34" charset="0"/>
              <a:buChar char="•"/>
              <a:defRPr sz="2200">
                <a:solidFill>
                  <a:schemeClr val="tx2"/>
                </a:solidFill>
              </a:defRPr>
            </a:lvl1pPr>
            <a:lvl2pPr marL="800100" indent="-342900">
              <a:buClrTx/>
              <a:buFont typeface="Arial" panose="020B0604020202020204" pitchFamily="34" charset="0"/>
              <a:buChar char="•"/>
              <a:defRPr sz="2000">
                <a:solidFill>
                  <a:schemeClr val="tx2"/>
                </a:solidFill>
              </a:defRPr>
            </a:lvl2pPr>
            <a:lvl3pPr marL="1200150" indent="-285750">
              <a:buClrTx/>
              <a:buFont typeface="Arial" panose="020B0604020202020204" pitchFamily="34" charset="0"/>
              <a:buChar char="•"/>
              <a:defRPr sz="1800">
                <a:solidFill>
                  <a:schemeClr val="tx2"/>
                </a:solidFill>
              </a:defRPr>
            </a:lvl3pPr>
            <a:lvl4pPr marL="1657350" indent="-285750">
              <a:buClr>
                <a:schemeClr val="tx2"/>
              </a:buClr>
              <a:buFont typeface="Arial" panose="020B0604020202020204" pitchFamily="34" charset="0"/>
              <a:buChar char="•"/>
              <a:defRPr sz="1600">
                <a:solidFill>
                  <a:schemeClr val="tx2"/>
                </a:solidFill>
              </a:defRPr>
            </a:lvl4pPr>
            <a:lvl5pPr marL="2114550" indent="-285750">
              <a:buClr>
                <a:schemeClr val="tx2"/>
              </a:buClr>
              <a:buFont typeface="Arial" panose="020B0604020202020204" pitchFamily="34" charset="0"/>
              <a:buChar char="•"/>
              <a:defRPr sz="1600">
                <a:solidFill>
                  <a:schemeClr val="tx2"/>
                </a:solidFill>
              </a:defRPr>
            </a:lvl5pPr>
          </a:lstStyle>
          <a:p>
            <a:pPr lvl="0"/>
            <a:r>
              <a:rPr lang="sv-SE" dirty="0"/>
              <a:t>Klicka för att lägga till text, bild eller innehåll</a:t>
            </a:r>
          </a:p>
          <a:p>
            <a:pPr lvl="1"/>
            <a:r>
              <a:rPr lang="sv-SE" dirty="0"/>
              <a:t>Nivå två</a:t>
            </a:r>
          </a:p>
          <a:p>
            <a:pPr lvl="2"/>
            <a:r>
              <a:rPr lang="sv-SE" dirty="0"/>
              <a:t>Nivå tre</a:t>
            </a:r>
          </a:p>
        </p:txBody>
      </p:sp>
      <p:sp>
        <p:nvSpPr>
          <p:cNvPr id="7" name="Rubrik">
            <a:extLst>
              <a:ext uri="{FF2B5EF4-FFF2-40B4-BE49-F238E27FC236}">
                <a16:creationId xmlns:a16="http://schemas.microsoft.com/office/drawing/2014/main" id="{0E26EE2A-F057-47C6-91BB-2CE82EBE8AA0}"/>
              </a:ext>
            </a:extLst>
          </p:cNvPr>
          <p:cNvSpPr>
            <a:spLocks noGrp="1"/>
          </p:cNvSpPr>
          <p:nvPr>
            <p:ph type="title" hasCustomPrompt="1"/>
          </p:nvPr>
        </p:nvSpPr>
        <p:spPr>
          <a:xfrm>
            <a:off x="1176338" y="757443"/>
            <a:ext cx="8112941" cy="1219263"/>
          </a:xfrm>
        </p:spPr>
        <p:txBody>
          <a:bodyPr anchor="b" anchorCtr="0">
            <a:noAutofit/>
          </a:bodyPr>
          <a:lstStyle>
            <a:lvl1pPr>
              <a:defRPr sz="3600">
                <a:solidFill>
                  <a:schemeClr val="tx2"/>
                </a:solidFill>
              </a:defRPr>
            </a:lvl1pPr>
          </a:lstStyle>
          <a:p>
            <a:r>
              <a:rPr lang="sv-SE" dirty="0"/>
              <a:t>Klicka här för att lägga till rubrik, max två rader</a:t>
            </a:r>
          </a:p>
        </p:txBody>
      </p:sp>
    </p:spTree>
    <p:extLst>
      <p:ext uri="{BB962C8B-B14F-4D97-AF65-F5344CB8AC3E}">
        <p14:creationId xmlns:p14="http://schemas.microsoft.com/office/powerpoint/2010/main" val="2939012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vsnittsrubrik droppe">
    <p:bg>
      <p:bgPr>
        <a:solidFill>
          <a:schemeClr val="bg2"/>
        </a:solidFill>
        <a:effectLst/>
      </p:bgPr>
    </p:bg>
    <p:spTree>
      <p:nvGrpSpPr>
        <p:cNvPr id="1" name=""/>
        <p:cNvGrpSpPr/>
        <p:nvPr/>
      </p:nvGrpSpPr>
      <p:grpSpPr>
        <a:xfrm>
          <a:off x="0" y="0"/>
          <a:ext cx="0" cy="0"/>
          <a:chOff x="0" y="0"/>
          <a:chExt cx="0" cy="0"/>
        </a:xfrm>
      </p:grpSpPr>
      <p:sp>
        <p:nvSpPr>
          <p:cNvPr id="8" name="Färgblock blå">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
            <a:extLst>
              <a:ext uri="{FF2B5EF4-FFF2-40B4-BE49-F238E27FC236}">
                <a16:creationId xmlns:a16="http://schemas.microsoft.com/office/drawing/2014/main" id="{701C8F8E-93E5-42BF-AF45-A18E4534D6A3}"/>
              </a:ext>
            </a:extLst>
          </p:cNvPr>
          <p:cNvSpPr>
            <a:spLocks noGrp="1"/>
          </p:cNvSpPr>
          <p:nvPr>
            <p:ph type="pic" sz="quarter" idx="14" hasCustomPrompt="1"/>
          </p:nvPr>
        </p:nvSpPr>
        <p:spPr>
          <a:xfrm>
            <a:off x="922581" y="1034515"/>
            <a:ext cx="4250838" cy="5132857"/>
          </a:xfrm>
          <a:custGeom>
            <a:avLst/>
            <a:gdLst>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490762 w 3781426"/>
              <a:gd name="connsiteY9" fmla="*/ 1399949 h 4566046"/>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1890711 w 3781426"/>
              <a:gd name="connsiteY9" fmla="*/ 0 h 4566046"/>
              <a:gd name="connsiteX0" fmla="*/ 1890711 w 3781426"/>
              <a:gd name="connsiteY0" fmla="*/ 0 h 4566046"/>
              <a:gd name="connsiteX1" fmla="*/ 3285674 w 3781426"/>
              <a:gd name="connsiteY1" fmla="*/ 1403570 h 4566046"/>
              <a:gd name="connsiteX2" fmla="*/ 3349679 w 3781426"/>
              <a:gd name="connsiteY2" fmla="*/ 1473963 h 4566046"/>
              <a:gd name="connsiteX3" fmla="*/ 3781426 w 3781426"/>
              <a:gd name="connsiteY3" fmla="*/ 2676127 h 4566046"/>
              <a:gd name="connsiteX4" fmla="*/ 1890713 w 3781426"/>
              <a:gd name="connsiteY4" fmla="*/ 4566046 h 4566046"/>
              <a:gd name="connsiteX5" fmla="*/ 0 w 3781426"/>
              <a:gd name="connsiteY5" fmla="*/ 2676127 h 4566046"/>
              <a:gd name="connsiteX6" fmla="*/ 431747 w 3781426"/>
              <a:gd name="connsiteY6" fmla="*/ 1473963 h 4566046"/>
              <a:gd name="connsiteX7" fmla="*/ 495100 w 3781426"/>
              <a:gd name="connsiteY7" fmla="*/ 1404287 h 4566046"/>
              <a:gd name="connsiteX8" fmla="*/ 1890711 w 3781426"/>
              <a:gd name="connsiteY8" fmla="*/ 0 h 45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426" h="4566046">
                <a:moveTo>
                  <a:pt x="1890711" y="0"/>
                </a:moveTo>
                <a:lnTo>
                  <a:pt x="3285674" y="1403570"/>
                </a:lnTo>
                <a:lnTo>
                  <a:pt x="3349679" y="1473963"/>
                </a:lnTo>
                <a:cubicBezTo>
                  <a:pt x="3619400" y="1800653"/>
                  <a:pt x="3781426" y="2219476"/>
                  <a:pt x="3781426" y="2676127"/>
                </a:cubicBezTo>
                <a:cubicBezTo>
                  <a:pt x="3781426" y="3719900"/>
                  <a:pt x="2934925" y="4566046"/>
                  <a:pt x="1890713" y="4566046"/>
                </a:cubicBezTo>
                <a:cubicBezTo>
                  <a:pt x="846501" y="4566046"/>
                  <a:pt x="0" y="3719900"/>
                  <a:pt x="0" y="2676127"/>
                </a:cubicBezTo>
                <a:cubicBezTo>
                  <a:pt x="0" y="2219476"/>
                  <a:pt x="162026" y="1800653"/>
                  <a:pt x="431747" y="1473963"/>
                </a:cubicBezTo>
                <a:lnTo>
                  <a:pt x="495100" y="1404287"/>
                </a:lnTo>
                <a:lnTo>
                  <a:pt x="1890711" y="0"/>
                </a:lnTo>
                <a:close/>
              </a:path>
            </a:pathLst>
          </a:custGeom>
          <a:solidFill>
            <a:schemeClr val="bg2"/>
          </a:solidFill>
          <a:ln>
            <a:noFill/>
          </a:ln>
        </p:spPr>
        <p:txBody>
          <a:bodyPr vert="horz" wrap="square" lIns="91440" tIns="45720" rIns="91440" bIns="45720" rtlCol="0" anchor="ctr" anchorCtr="0">
            <a:noAutofit/>
          </a:bodyPr>
          <a:lstStyle>
            <a:lvl1pPr>
              <a:defRPr lang="sv-SE" sz="2400" dirty="0">
                <a:solidFill>
                  <a:schemeClr val="tx1"/>
                </a:solidFill>
              </a:defRPr>
            </a:lvl1pPr>
          </a:lstStyle>
          <a:p>
            <a:pPr marL="0" lvl="0" indent="0">
              <a:buNone/>
            </a:pPr>
            <a:r>
              <a:rPr lang="sv-SE" dirty="0"/>
              <a:t>Klicka här för att infoga bild</a:t>
            </a:r>
          </a:p>
        </p:txBody>
      </p:sp>
      <p:sp>
        <p:nvSpPr>
          <p:cNvPr id="5" name="Platshållare för text">
            <a:extLst>
              <a:ext uri="{FF2B5EF4-FFF2-40B4-BE49-F238E27FC236}">
                <a16:creationId xmlns:a16="http://schemas.microsoft.com/office/drawing/2014/main" id="{7A23548C-701F-4F68-A201-0CB0681ACCF7}"/>
              </a:ext>
            </a:extLst>
          </p:cNvPr>
          <p:cNvSpPr>
            <a:spLocks noGrp="1"/>
          </p:cNvSpPr>
          <p:nvPr>
            <p:ph type="body" sz="quarter" idx="15" hasCustomPrompt="1"/>
          </p:nvPr>
        </p:nvSpPr>
        <p:spPr>
          <a:xfrm>
            <a:off x="6769101" y="3204000"/>
            <a:ext cx="4356000" cy="3132000"/>
          </a:xfrm>
        </p:spPr>
        <p:txBody>
          <a:bodyPr/>
          <a:lstStyle>
            <a:lvl1pPr marL="342900" indent="-342900">
              <a:buClr>
                <a:schemeClr val="tx2"/>
              </a:buClr>
              <a:buFont typeface="Arial" panose="020B0604020202020204" pitchFamily="34" charset="0"/>
              <a:buChar char="•"/>
              <a:defRPr sz="2000"/>
            </a:lvl1pPr>
            <a:lvl2pPr marL="685800" indent="-228600">
              <a:buClr>
                <a:schemeClr val="tx2"/>
              </a:buClr>
              <a:buFont typeface="Arial" panose="020B0604020202020204" pitchFamily="34" charset="0"/>
              <a:buChar char="•"/>
              <a:defRPr sz="2000">
                <a:solidFill>
                  <a:schemeClr val="tx2"/>
                </a:solidFill>
              </a:defRPr>
            </a:lvl2pPr>
            <a:lvl3pPr marL="1143000" indent="-228600">
              <a:buClr>
                <a:schemeClr val="tx2"/>
              </a:buClr>
              <a:buFont typeface="Arial" panose="020B0604020202020204" pitchFamily="34" charset="0"/>
              <a:buChar char="•"/>
              <a:defRPr sz="1800">
                <a:solidFill>
                  <a:schemeClr val="tx2"/>
                </a:solidFill>
              </a:defRPr>
            </a:lvl3pPr>
            <a:lvl4pPr marL="1600200" indent="-228600">
              <a:buClr>
                <a:schemeClr val="tx2"/>
              </a:buClr>
              <a:buFont typeface="Arial" panose="020B0604020202020204" pitchFamily="34" charset="0"/>
              <a:buChar char="•"/>
              <a:defRPr>
                <a:solidFill>
                  <a:schemeClr val="tx2"/>
                </a:solidFill>
              </a:defRPr>
            </a:lvl4pPr>
            <a:lvl5pPr marL="2057400" indent="-228600">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9131" y="1440180"/>
            <a:ext cx="4356000" cy="1693099"/>
          </a:xfrm>
        </p:spPr>
        <p:txBody>
          <a:bodyPr anchor="b" anchorCtr="0"/>
          <a:lstStyle>
            <a:lvl1pPr>
              <a:lnSpc>
                <a:spcPct val="100000"/>
              </a:lnSpc>
              <a:defRPr sz="3200">
                <a:solidFill>
                  <a:schemeClr val="accent3"/>
                </a:solidFill>
              </a:defRPr>
            </a:lvl1pPr>
          </a:lstStyle>
          <a:p>
            <a:r>
              <a:rPr lang="sv-SE" dirty="0"/>
              <a:t>Klicka här för att lägga till rubrik max tre rader</a:t>
            </a:r>
          </a:p>
        </p:txBody>
      </p:sp>
    </p:spTree>
    <p:extLst>
      <p:ext uri="{BB962C8B-B14F-4D97-AF65-F5344CB8AC3E}">
        <p14:creationId xmlns:p14="http://schemas.microsoft.com/office/powerpoint/2010/main" val="41921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vsnittsrubrik löv">
    <p:bg>
      <p:bgPr>
        <a:solidFill>
          <a:schemeClr val="bg2"/>
        </a:solidFill>
        <a:effectLst/>
      </p:bgPr>
    </p:bg>
    <p:spTree>
      <p:nvGrpSpPr>
        <p:cNvPr id="1" name=""/>
        <p:cNvGrpSpPr/>
        <p:nvPr/>
      </p:nvGrpSpPr>
      <p:grpSpPr>
        <a:xfrm>
          <a:off x="0" y="0"/>
          <a:ext cx="0" cy="0"/>
          <a:chOff x="0" y="0"/>
          <a:chExt cx="0" cy="0"/>
        </a:xfrm>
      </p:grpSpPr>
      <p:sp>
        <p:nvSpPr>
          <p:cNvPr id="8" name="Färgblock grön">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rgbClr val="418B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
            <a:extLst>
              <a:ext uri="{FF2B5EF4-FFF2-40B4-BE49-F238E27FC236}">
                <a16:creationId xmlns:a16="http://schemas.microsoft.com/office/drawing/2014/main" id="{288F68BD-6533-48D4-8946-C558E0D30507}"/>
              </a:ext>
            </a:extLst>
          </p:cNvPr>
          <p:cNvSpPr>
            <a:spLocks noGrp="1"/>
          </p:cNvSpPr>
          <p:nvPr>
            <p:ph type="pic" sz="quarter" idx="23" hasCustomPrompt="1"/>
          </p:nvPr>
        </p:nvSpPr>
        <p:spPr>
          <a:xfrm>
            <a:off x="718422" y="1118473"/>
            <a:ext cx="4659155" cy="4659154"/>
          </a:xfrm>
          <a:custGeom>
            <a:avLst/>
            <a:gdLst>
              <a:gd name="connsiteX0" fmla="*/ 0 w 4791077"/>
              <a:gd name="connsiteY0" fmla="*/ 0 h 4791076"/>
              <a:gd name="connsiteX1" fmla="*/ 2395539 w 4791077"/>
              <a:gd name="connsiteY1" fmla="*/ 0 h 4791076"/>
              <a:gd name="connsiteX2" fmla="*/ 2405689 w 4791077"/>
              <a:gd name="connsiteY2" fmla="*/ 0 h 4791076"/>
              <a:gd name="connsiteX3" fmla="*/ 2405689 w 4791077"/>
              <a:gd name="connsiteY3" fmla="*/ 513 h 4791076"/>
              <a:gd name="connsiteX4" fmla="*/ 2640469 w 4791077"/>
              <a:gd name="connsiteY4" fmla="*/ 12368 h 4791076"/>
              <a:gd name="connsiteX5" fmla="*/ 4791077 w 4791077"/>
              <a:gd name="connsiteY5" fmla="*/ 2395538 h 4791076"/>
              <a:gd name="connsiteX6" fmla="*/ 4789897 w 4791077"/>
              <a:gd name="connsiteY6" fmla="*/ 2418903 h 4791076"/>
              <a:gd name="connsiteX7" fmla="*/ 4791076 w 4791077"/>
              <a:gd name="connsiteY7" fmla="*/ 2418903 h 4791076"/>
              <a:gd name="connsiteX8" fmla="*/ 4791076 w 4791077"/>
              <a:gd name="connsiteY8" fmla="*/ 4791075 h 4791076"/>
              <a:gd name="connsiteX9" fmla="*/ 2395559 w 4791077"/>
              <a:gd name="connsiteY9" fmla="*/ 4791075 h 4791076"/>
              <a:gd name="connsiteX10" fmla="*/ 2395539 w 4791077"/>
              <a:gd name="connsiteY10" fmla="*/ 4791076 h 4791076"/>
              <a:gd name="connsiteX11" fmla="*/ 2395519 w 4791077"/>
              <a:gd name="connsiteY11" fmla="*/ 4791075 h 4791076"/>
              <a:gd name="connsiteX12" fmla="*/ 2385387 w 4791077"/>
              <a:gd name="connsiteY12" fmla="*/ 4791075 h 4791076"/>
              <a:gd name="connsiteX13" fmla="*/ 2385387 w 4791077"/>
              <a:gd name="connsiteY13" fmla="*/ 4790564 h 4791076"/>
              <a:gd name="connsiteX14" fmla="*/ 2150609 w 4791077"/>
              <a:gd name="connsiteY14" fmla="*/ 4778708 h 4791076"/>
              <a:gd name="connsiteX15" fmla="*/ 1 w 4791077"/>
              <a:gd name="connsiteY15" fmla="*/ 2395538 h 4791076"/>
              <a:gd name="connsiteX16" fmla="*/ 1181 w 4791077"/>
              <a:gd name="connsiteY16" fmla="*/ 2372172 h 4791076"/>
              <a:gd name="connsiteX17" fmla="*/ 0 w 4791077"/>
              <a:gd name="connsiteY17" fmla="*/ 2372172 h 4791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91077" h="4791076">
                <a:moveTo>
                  <a:pt x="0" y="0"/>
                </a:moveTo>
                <a:lnTo>
                  <a:pt x="2395539" y="0"/>
                </a:lnTo>
                <a:lnTo>
                  <a:pt x="2405689" y="0"/>
                </a:lnTo>
                <a:lnTo>
                  <a:pt x="2405689" y="513"/>
                </a:lnTo>
                <a:lnTo>
                  <a:pt x="2640469" y="12368"/>
                </a:lnTo>
                <a:cubicBezTo>
                  <a:pt x="3848434" y="135044"/>
                  <a:pt x="4791077" y="1155208"/>
                  <a:pt x="4791077" y="2395538"/>
                </a:cubicBezTo>
                <a:lnTo>
                  <a:pt x="4789897" y="2418903"/>
                </a:lnTo>
                <a:lnTo>
                  <a:pt x="4791076" y="2418903"/>
                </a:lnTo>
                <a:lnTo>
                  <a:pt x="4791076" y="4791075"/>
                </a:lnTo>
                <a:lnTo>
                  <a:pt x="2395559" y="4791075"/>
                </a:lnTo>
                <a:lnTo>
                  <a:pt x="2395539" y="4791076"/>
                </a:lnTo>
                <a:lnTo>
                  <a:pt x="2395519" y="4791075"/>
                </a:lnTo>
                <a:lnTo>
                  <a:pt x="2385387" y="4791075"/>
                </a:lnTo>
                <a:lnTo>
                  <a:pt x="2385387" y="4790564"/>
                </a:lnTo>
                <a:lnTo>
                  <a:pt x="2150609" y="4778708"/>
                </a:lnTo>
                <a:cubicBezTo>
                  <a:pt x="942645" y="4656033"/>
                  <a:pt x="1" y="3635869"/>
                  <a:pt x="1" y="2395538"/>
                </a:cubicBezTo>
                <a:lnTo>
                  <a:pt x="1181" y="2372172"/>
                </a:lnTo>
                <a:lnTo>
                  <a:pt x="0" y="2372172"/>
                </a:lnTo>
                <a:close/>
              </a:path>
            </a:pathLst>
          </a:custGeom>
          <a:solidFill>
            <a:schemeClr val="bg2"/>
          </a:solidFill>
          <a:ln>
            <a:noFill/>
          </a:ln>
        </p:spPr>
        <p:txBody>
          <a:bodyPr vert="horz" wrap="square" lIns="91440" tIns="45720" rIns="91440" bIns="45720" rtlCol="0" anchor="ctr" anchorCtr="0">
            <a:noAutofit/>
          </a:bodyPr>
          <a:lstStyle>
            <a:lvl1pPr>
              <a:defRPr lang="sv-SE" sz="2400" dirty="0">
                <a:solidFill>
                  <a:schemeClr val="tx1"/>
                </a:solidFill>
              </a:defRPr>
            </a:lvl1pPr>
          </a:lstStyle>
          <a:p>
            <a:pPr marL="0" lvl="0" indent="0">
              <a:buNone/>
            </a:pPr>
            <a:r>
              <a:rPr lang="sv-SE" dirty="0"/>
              <a:t>Klicka här för att infoga bild</a:t>
            </a:r>
          </a:p>
        </p:txBody>
      </p:sp>
      <p:sp>
        <p:nvSpPr>
          <p:cNvPr id="6" name="Platshållare för text">
            <a:extLst>
              <a:ext uri="{FF2B5EF4-FFF2-40B4-BE49-F238E27FC236}">
                <a16:creationId xmlns:a16="http://schemas.microsoft.com/office/drawing/2014/main" id="{2E06B01A-068F-45CB-A014-83B2B3ADC692}"/>
              </a:ext>
            </a:extLst>
          </p:cNvPr>
          <p:cNvSpPr>
            <a:spLocks noGrp="1"/>
          </p:cNvSpPr>
          <p:nvPr>
            <p:ph type="body" sz="quarter" idx="15" hasCustomPrompt="1"/>
          </p:nvPr>
        </p:nvSpPr>
        <p:spPr>
          <a:xfrm>
            <a:off x="6769101" y="3203999"/>
            <a:ext cx="4356000" cy="3132000"/>
          </a:xfrm>
        </p:spPr>
        <p:txBody>
          <a:bodyPr/>
          <a:lstStyle>
            <a:lvl1pPr marL="342900" indent="-342900">
              <a:buClr>
                <a:schemeClr val="tx2"/>
              </a:buClr>
              <a:buFont typeface="Arial" panose="020B0604020202020204" pitchFamily="34" charset="0"/>
              <a:buChar char="•"/>
              <a:defRPr sz="2000"/>
            </a:lvl1pPr>
            <a:lvl2pPr marL="685800" indent="-228600">
              <a:buClr>
                <a:schemeClr val="tx2"/>
              </a:buClr>
              <a:buFont typeface="Arial" panose="020B0604020202020204" pitchFamily="34" charset="0"/>
              <a:buChar char="•"/>
              <a:defRPr sz="2000">
                <a:solidFill>
                  <a:schemeClr val="tx2"/>
                </a:solidFill>
              </a:defRPr>
            </a:lvl2pPr>
            <a:lvl3pPr marL="1143000" indent="-228600">
              <a:buClr>
                <a:schemeClr val="tx2"/>
              </a:buClr>
              <a:buFont typeface="Arial" panose="020B0604020202020204" pitchFamily="34" charset="0"/>
              <a:buChar char="•"/>
              <a:defRPr sz="1800">
                <a:solidFill>
                  <a:schemeClr val="tx2"/>
                </a:solidFill>
              </a:defRPr>
            </a:lvl3pPr>
            <a:lvl4pPr marL="1600200" indent="-228600">
              <a:buClr>
                <a:schemeClr val="tx2"/>
              </a:buClr>
              <a:buFont typeface="Arial" panose="020B0604020202020204" pitchFamily="34" charset="0"/>
              <a:buChar char="•"/>
              <a:defRPr>
                <a:solidFill>
                  <a:schemeClr val="tx2"/>
                </a:solidFill>
              </a:defRPr>
            </a:lvl4pPr>
            <a:lvl5pPr marL="2057400" indent="-228600">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6560" y="1440180"/>
            <a:ext cx="4356000" cy="1693099"/>
          </a:xfrm>
        </p:spPr>
        <p:txBody>
          <a:bodyPr anchor="b" anchorCtr="0"/>
          <a:lstStyle>
            <a:lvl1pPr>
              <a:lnSpc>
                <a:spcPct val="100000"/>
              </a:lnSpc>
              <a:defRPr sz="3200">
                <a:solidFill>
                  <a:schemeClr val="accent1"/>
                </a:solidFill>
              </a:defRPr>
            </a:lvl1pPr>
          </a:lstStyle>
          <a:p>
            <a:r>
              <a:rPr lang="sv-SE" dirty="0"/>
              <a:t>Klicka här för att lägga till rubrik max tre rader</a:t>
            </a:r>
          </a:p>
        </p:txBody>
      </p:sp>
    </p:spTree>
    <p:extLst>
      <p:ext uri="{BB962C8B-B14F-4D97-AF65-F5344CB8AC3E}">
        <p14:creationId xmlns:p14="http://schemas.microsoft.com/office/powerpoint/2010/main" val="341924106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vsnittsrubrik cirkel">
    <p:bg>
      <p:bgPr>
        <a:solidFill>
          <a:schemeClr val="bg2"/>
        </a:solidFill>
        <a:effectLst/>
      </p:bgPr>
    </p:bg>
    <p:spTree>
      <p:nvGrpSpPr>
        <p:cNvPr id="1" name=""/>
        <p:cNvGrpSpPr/>
        <p:nvPr/>
      </p:nvGrpSpPr>
      <p:grpSpPr>
        <a:xfrm>
          <a:off x="0" y="0"/>
          <a:ext cx="0" cy="0"/>
          <a:chOff x="0" y="0"/>
          <a:chExt cx="0" cy="0"/>
        </a:xfrm>
      </p:grpSpPr>
      <p:sp>
        <p:nvSpPr>
          <p:cNvPr id="8" name="Färgblock röd">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bild">
            <a:extLst>
              <a:ext uri="{FF2B5EF4-FFF2-40B4-BE49-F238E27FC236}">
                <a16:creationId xmlns:a16="http://schemas.microsoft.com/office/drawing/2014/main" id="{E458FE5C-75BB-4B56-B15E-D3D00725F220}"/>
              </a:ext>
            </a:extLst>
          </p:cNvPr>
          <p:cNvSpPr>
            <a:spLocks noGrp="1"/>
          </p:cNvSpPr>
          <p:nvPr>
            <p:ph type="pic" sz="quarter" idx="24" hasCustomPrompt="1"/>
          </p:nvPr>
        </p:nvSpPr>
        <p:spPr>
          <a:xfrm>
            <a:off x="667308" y="1365336"/>
            <a:ext cx="4761383" cy="4759303"/>
          </a:xfrm>
          <a:prstGeom prst="ellipse">
            <a:avLst/>
          </a:prstGeom>
          <a:solidFill>
            <a:schemeClr val="bg2"/>
          </a:solidFill>
          <a:ln>
            <a:noFill/>
          </a:ln>
        </p:spPr>
        <p:txBody>
          <a:bodyPr vert="horz" wrap="square" lIns="91440" tIns="45720" rIns="91440" bIns="45720" rtlCol="0" anchor="ctr" anchorCtr="0">
            <a:noAutofit/>
          </a:bodyPr>
          <a:lstStyle>
            <a:lvl1pPr>
              <a:defRPr lang="sv-SE" sz="2400" dirty="0" smtClean="0">
                <a:solidFill>
                  <a:schemeClr val="tx1"/>
                </a:solidFill>
              </a:defRPr>
            </a:lvl1pPr>
          </a:lstStyle>
          <a:p>
            <a:pPr lvl="0"/>
            <a:r>
              <a:rPr lang="sv-SE" dirty="0"/>
              <a:t>Klicka här för att infoga bild</a:t>
            </a:r>
          </a:p>
        </p:txBody>
      </p:sp>
      <p:sp>
        <p:nvSpPr>
          <p:cNvPr id="6" name="Platshållare för text">
            <a:extLst>
              <a:ext uri="{FF2B5EF4-FFF2-40B4-BE49-F238E27FC236}">
                <a16:creationId xmlns:a16="http://schemas.microsoft.com/office/drawing/2014/main" id="{C112E70A-20F5-4C0A-B79F-1FEACB0FE231}"/>
              </a:ext>
            </a:extLst>
          </p:cNvPr>
          <p:cNvSpPr>
            <a:spLocks noGrp="1"/>
          </p:cNvSpPr>
          <p:nvPr>
            <p:ph type="body" sz="quarter" idx="15" hasCustomPrompt="1"/>
          </p:nvPr>
        </p:nvSpPr>
        <p:spPr>
          <a:xfrm>
            <a:off x="6769101" y="3203999"/>
            <a:ext cx="4356000" cy="3132000"/>
          </a:xfrm>
        </p:spPr>
        <p:txBody>
          <a:bodyPr/>
          <a:lstStyle>
            <a:lvl1pPr marL="342900" indent="-342900">
              <a:buClr>
                <a:schemeClr val="tx2"/>
              </a:buClr>
              <a:buFont typeface="Arial" panose="020B0604020202020204" pitchFamily="34" charset="0"/>
              <a:buChar char="•"/>
              <a:defRPr sz="2000"/>
            </a:lvl1pPr>
            <a:lvl2pPr marL="685800" indent="-228600">
              <a:buClr>
                <a:schemeClr val="tx2"/>
              </a:buClr>
              <a:buFont typeface="Arial" panose="020B0604020202020204" pitchFamily="34" charset="0"/>
              <a:buChar char="•"/>
              <a:defRPr sz="2000">
                <a:solidFill>
                  <a:schemeClr val="tx2"/>
                </a:solidFill>
              </a:defRPr>
            </a:lvl2pPr>
            <a:lvl3pPr marL="1143000" indent="-228600">
              <a:buClr>
                <a:schemeClr val="tx2"/>
              </a:buClr>
              <a:buFont typeface="Arial" panose="020B0604020202020204" pitchFamily="34" charset="0"/>
              <a:buChar char="•"/>
              <a:defRPr sz="1800">
                <a:solidFill>
                  <a:schemeClr val="tx2"/>
                </a:solidFill>
              </a:defRPr>
            </a:lvl3pPr>
            <a:lvl4pPr marL="1600200" indent="-228600">
              <a:buClr>
                <a:schemeClr val="tx2"/>
              </a:buClr>
              <a:buFont typeface="Arial" panose="020B0604020202020204" pitchFamily="34" charset="0"/>
              <a:buChar char="•"/>
              <a:defRPr>
                <a:solidFill>
                  <a:schemeClr val="tx2"/>
                </a:solidFill>
              </a:defRPr>
            </a:lvl4pPr>
            <a:lvl5pPr marL="2057400" indent="-228600">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6560" y="1440180"/>
            <a:ext cx="4356000" cy="1692000"/>
          </a:xfrm>
        </p:spPr>
        <p:txBody>
          <a:bodyPr anchor="b" anchorCtr="0"/>
          <a:lstStyle>
            <a:lvl1pPr>
              <a:lnSpc>
                <a:spcPct val="100000"/>
              </a:lnSpc>
              <a:defRPr sz="3200">
                <a:solidFill>
                  <a:schemeClr val="accent2"/>
                </a:solidFill>
              </a:defRPr>
            </a:lvl1pPr>
          </a:lstStyle>
          <a:p>
            <a:r>
              <a:rPr lang="sv-SE" dirty="0"/>
              <a:t>Klicka här för att lägga till rubrik max tre rader</a:t>
            </a:r>
          </a:p>
        </p:txBody>
      </p:sp>
    </p:spTree>
    <p:extLst>
      <p:ext uri="{BB962C8B-B14F-4D97-AF65-F5344CB8AC3E}">
        <p14:creationId xmlns:p14="http://schemas.microsoft.com/office/powerpoint/2010/main" val="1723039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vsnittsrubrik grid">
    <p:bg>
      <p:bgPr>
        <a:solidFill>
          <a:schemeClr val="bg2"/>
        </a:solidFill>
        <a:effectLst/>
      </p:bgPr>
    </p:bg>
    <p:spTree>
      <p:nvGrpSpPr>
        <p:cNvPr id="1" name=""/>
        <p:cNvGrpSpPr/>
        <p:nvPr/>
      </p:nvGrpSpPr>
      <p:grpSpPr>
        <a:xfrm>
          <a:off x="0" y="0"/>
          <a:ext cx="0" cy="0"/>
          <a:chOff x="0" y="0"/>
          <a:chExt cx="0" cy="0"/>
        </a:xfrm>
      </p:grpSpPr>
      <p:sp>
        <p:nvSpPr>
          <p:cNvPr id="8" name="Färgblock blå">
            <a:extLst>
              <a:ext uri="{FF2B5EF4-FFF2-40B4-BE49-F238E27FC236}">
                <a16:creationId xmlns:a16="http://schemas.microsoft.com/office/drawing/2014/main" id="{C0FA68A2-702F-4B4E-B8EC-AF60295BE284}"/>
              </a:ext>
            </a:extLst>
          </p:cNvPr>
          <p:cNvSpPr/>
          <p:nvPr userDrawn="1"/>
        </p:nvSpPr>
        <p:spPr>
          <a:xfrm>
            <a:off x="0"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Platshållare för bild 4">
            <a:extLst>
              <a:ext uri="{FF2B5EF4-FFF2-40B4-BE49-F238E27FC236}">
                <a16:creationId xmlns:a16="http://schemas.microsoft.com/office/drawing/2014/main" id="{C675CBE7-E9CC-4D53-9AF8-7FA2C899241A}"/>
              </a:ext>
            </a:extLst>
          </p:cNvPr>
          <p:cNvSpPr>
            <a:spLocks noGrp="1"/>
          </p:cNvSpPr>
          <p:nvPr>
            <p:ph type="pic" sz="quarter" idx="14" hasCustomPrompt="1"/>
          </p:nvPr>
        </p:nvSpPr>
        <p:spPr>
          <a:xfrm>
            <a:off x="4159647" y="3101927"/>
            <a:ext cx="1577436" cy="3093571"/>
          </a:xfrm>
          <a:solidFill>
            <a:schemeClr val="bg2"/>
          </a:solidFill>
        </p:spPr>
        <p:txBody>
          <a:bodyPr anchor="ctr" anchorCtr="0"/>
          <a:lstStyle>
            <a:lvl1pPr marL="228600" marR="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lang="sv-SE" sz="2000" kern="1200" dirty="0" smtClean="0">
                <a:solidFill>
                  <a:schemeClr val="tx2"/>
                </a:solidFill>
                <a:latin typeface="+mn-lt"/>
                <a:ea typeface="+mn-ea"/>
                <a:cs typeface="+mn-cs"/>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a:p>
            <a:endParaRPr lang="sv-SE" dirty="0"/>
          </a:p>
        </p:txBody>
      </p:sp>
      <p:sp>
        <p:nvSpPr>
          <p:cNvPr id="14" name="Platshållare för bild 3">
            <a:extLst>
              <a:ext uri="{FF2B5EF4-FFF2-40B4-BE49-F238E27FC236}">
                <a16:creationId xmlns:a16="http://schemas.microsoft.com/office/drawing/2014/main" id="{5F0F9B13-23EF-424A-874B-2A13F1E5DAC1}"/>
              </a:ext>
            </a:extLst>
          </p:cNvPr>
          <p:cNvSpPr>
            <a:spLocks noGrp="1"/>
          </p:cNvSpPr>
          <p:nvPr>
            <p:ph type="pic" sz="quarter" idx="16" hasCustomPrompt="1"/>
          </p:nvPr>
        </p:nvSpPr>
        <p:spPr>
          <a:xfrm>
            <a:off x="346165" y="3101927"/>
            <a:ext cx="3681159" cy="3093571"/>
          </a:xfrm>
          <a:solidFill>
            <a:schemeClr val="bg2"/>
          </a:solidFill>
        </p:spPr>
        <p:txBody>
          <a:bodyPr anchor="ctr" anchorCtr="0"/>
          <a:lstStyle>
            <a:lvl1pPr marL="228600" marR="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lang="sv-SE" sz="2000" kern="1200" dirty="0" smtClean="0">
                <a:solidFill>
                  <a:schemeClr val="tx2"/>
                </a:solidFill>
                <a:latin typeface="+mn-lt"/>
                <a:ea typeface="+mn-ea"/>
                <a:cs typeface="+mn-cs"/>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a:p>
            <a:endParaRPr lang="sv-SE" dirty="0"/>
          </a:p>
        </p:txBody>
      </p:sp>
      <p:sp>
        <p:nvSpPr>
          <p:cNvPr id="13" name="Platshållare för bild 2">
            <a:extLst>
              <a:ext uri="{FF2B5EF4-FFF2-40B4-BE49-F238E27FC236}">
                <a16:creationId xmlns:a16="http://schemas.microsoft.com/office/drawing/2014/main" id="{4AEE329C-1C0F-4A55-97EA-6A445A573FCD}"/>
              </a:ext>
            </a:extLst>
          </p:cNvPr>
          <p:cNvSpPr>
            <a:spLocks noGrp="1"/>
          </p:cNvSpPr>
          <p:nvPr>
            <p:ph type="pic" sz="quarter" idx="15" hasCustomPrompt="1"/>
          </p:nvPr>
        </p:nvSpPr>
        <p:spPr>
          <a:xfrm>
            <a:off x="2614819" y="824678"/>
            <a:ext cx="3122263" cy="2136783"/>
          </a:xfrm>
          <a:solidFill>
            <a:schemeClr val="bg2"/>
          </a:solidFill>
        </p:spPr>
        <p:txBody>
          <a:bodyPr anchor="ctr" anchorCtr="0"/>
          <a:lstStyle>
            <a:lvl1pPr marL="228600" marR="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lang="sv-SE" sz="2000" kern="1200">
                <a:solidFill>
                  <a:schemeClr val="tx2"/>
                </a:solidFill>
                <a:latin typeface="+mn-lt"/>
                <a:ea typeface="+mn-ea"/>
                <a:cs typeface="+mn-cs"/>
              </a:defRPr>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a:p>
            <a:endParaRPr lang="sv-SE" dirty="0"/>
          </a:p>
        </p:txBody>
      </p:sp>
      <p:sp>
        <p:nvSpPr>
          <p:cNvPr id="6" name="Platshållare för bild 1">
            <a:extLst>
              <a:ext uri="{FF2B5EF4-FFF2-40B4-BE49-F238E27FC236}">
                <a16:creationId xmlns:a16="http://schemas.microsoft.com/office/drawing/2014/main" id="{4E1BE8B4-F0CA-4D3B-837F-CD7A9E162345}"/>
              </a:ext>
            </a:extLst>
          </p:cNvPr>
          <p:cNvSpPr>
            <a:spLocks noGrp="1"/>
          </p:cNvSpPr>
          <p:nvPr>
            <p:ph type="pic" sz="quarter" idx="17" hasCustomPrompt="1"/>
          </p:nvPr>
        </p:nvSpPr>
        <p:spPr>
          <a:xfrm>
            <a:off x="347224" y="823914"/>
            <a:ext cx="2136775" cy="2150466"/>
          </a:xfrm>
          <a:solidFill>
            <a:schemeClr val="bg2"/>
          </a:solidFill>
        </p:spPr>
        <p:txBody>
          <a:bodyPr vert="horz" lIns="91440" tIns="45720" rIns="91440" bIns="45720" rtlCol="0" anchor="ctr" anchorCtr="0">
            <a:noAutofit/>
          </a:bodyPr>
          <a:lstStyle>
            <a:lvl1pPr marL="0" marR="0" indent="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None/>
              <a:tabLst/>
              <a:defRPr lang="sv-SE" sz="2000"/>
            </a:lvl1pPr>
          </a:lstStyle>
          <a:p>
            <a:pPr marL="228600" marR="0" lvl="0" indent="-228600"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a:pPr>
            <a:r>
              <a:rPr lang="sv-SE" dirty="0"/>
              <a:t>Klicka för att infoga bild</a:t>
            </a:r>
          </a:p>
        </p:txBody>
      </p:sp>
      <p:sp>
        <p:nvSpPr>
          <p:cNvPr id="11" name="Platshållare för text">
            <a:extLst>
              <a:ext uri="{FF2B5EF4-FFF2-40B4-BE49-F238E27FC236}">
                <a16:creationId xmlns:a16="http://schemas.microsoft.com/office/drawing/2014/main" id="{DCFD37F9-03F0-46BC-A02F-24685E2AFE93}"/>
              </a:ext>
            </a:extLst>
          </p:cNvPr>
          <p:cNvSpPr>
            <a:spLocks noGrp="1"/>
          </p:cNvSpPr>
          <p:nvPr>
            <p:ph type="body" sz="quarter" idx="18" hasCustomPrompt="1"/>
          </p:nvPr>
        </p:nvSpPr>
        <p:spPr>
          <a:xfrm>
            <a:off x="6769101" y="3203999"/>
            <a:ext cx="4356000" cy="3132000"/>
          </a:xfrm>
        </p:spPr>
        <p:txBody>
          <a:bodyPr/>
          <a:lstStyle>
            <a:lvl1pPr marL="342900" indent="-342900">
              <a:buClr>
                <a:schemeClr val="tx2"/>
              </a:buClr>
              <a:buFont typeface="Arial" panose="020B0604020202020204" pitchFamily="34" charset="0"/>
              <a:buChar char="•"/>
              <a:defRPr sz="2000"/>
            </a:lvl1pPr>
            <a:lvl2pPr marL="685800" indent="-228600">
              <a:buClr>
                <a:schemeClr val="tx2"/>
              </a:buClr>
              <a:buFont typeface="Arial" panose="020B0604020202020204" pitchFamily="34" charset="0"/>
              <a:buChar char="•"/>
              <a:defRPr sz="2000">
                <a:solidFill>
                  <a:schemeClr val="tx2"/>
                </a:solidFill>
              </a:defRPr>
            </a:lvl2pPr>
            <a:lvl3pPr marL="1143000" indent="-228600">
              <a:buClr>
                <a:schemeClr val="tx2"/>
              </a:buClr>
              <a:buFont typeface="Arial" panose="020B0604020202020204" pitchFamily="34" charset="0"/>
              <a:buChar char="•"/>
              <a:defRPr sz="1800">
                <a:solidFill>
                  <a:schemeClr val="tx2"/>
                </a:solidFill>
              </a:defRPr>
            </a:lvl3pPr>
            <a:lvl4pPr marL="1600200" indent="-228600">
              <a:buClr>
                <a:schemeClr val="tx2"/>
              </a:buClr>
              <a:buFont typeface="Arial" panose="020B0604020202020204" pitchFamily="34" charset="0"/>
              <a:buChar char="•"/>
              <a:defRPr>
                <a:solidFill>
                  <a:schemeClr val="tx2"/>
                </a:solidFill>
              </a:defRPr>
            </a:lvl4pPr>
            <a:lvl5pPr marL="2057400" indent="-228600">
              <a:buClr>
                <a:schemeClr val="tx2"/>
              </a:buClr>
              <a:buFont typeface="Arial" panose="020B0604020202020204" pitchFamily="34" charset="0"/>
              <a:buChar char="•"/>
              <a:defRPr>
                <a:solidFill>
                  <a:schemeClr val="tx2"/>
                </a:solidFill>
              </a:defRPr>
            </a:lvl5pPr>
          </a:lstStyle>
          <a:p>
            <a:pPr lvl="0"/>
            <a:r>
              <a:rPr lang="sv-SE" dirty="0"/>
              <a:t>Lägg till text</a:t>
            </a:r>
          </a:p>
          <a:p>
            <a:pPr lvl="1"/>
            <a:r>
              <a:rPr lang="sv-SE" dirty="0"/>
              <a:t>Nivå två</a:t>
            </a:r>
          </a:p>
          <a:p>
            <a:pPr lvl="2"/>
            <a:r>
              <a:rPr lang="sv-SE" dirty="0"/>
              <a:t>Nivå tre</a:t>
            </a:r>
          </a:p>
          <a:p>
            <a:pPr lvl="3"/>
            <a:r>
              <a:rPr lang="sv-SE" dirty="0"/>
              <a:t>Nivå fyra</a:t>
            </a:r>
          </a:p>
          <a:p>
            <a:pPr lvl="4"/>
            <a:r>
              <a:rPr lang="sv-SE" dirty="0"/>
              <a:t>Nivå fem</a:t>
            </a:r>
          </a:p>
        </p:txBody>
      </p:sp>
      <p:sp>
        <p:nvSpPr>
          <p:cNvPr id="2" name="Rubrik 1">
            <a:extLst>
              <a:ext uri="{FF2B5EF4-FFF2-40B4-BE49-F238E27FC236}">
                <a16:creationId xmlns:a16="http://schemas.microsoft.com/office/drawing/2014/main" id="{9989E5EF-8FF1-7A36-C805-B91752B740AB}"/>
              </a:ext>
            </a:extLst>
          </p:cNvPr>
          <p:cNvSpPr>
            <a:spLocks noGrp="1"/>
          </p:cNvSpPr>
          <p:nvPr>
            <p:ph type="title" hasCustomPrompt="1"/>
          </p:nvPr>
        </p:nvSpPr>
        <p:spPr>
          <a:xfrm>
            <a:off x="6766560" y="1440180"/>
            <a:ext cx="4356000" cy="1693099"/>
          </a:xfrm>
        </p:spPr>
        <p:txBody>
          <a:bodyPr anchor="b" anchorCtr="0"/>
          <a:lstStyle>
            <a:lvl1pPr algn="l" defTabSz="914400" rtl="0" eaLnBrk="1" latinLnBrk="0" hangingPunct="1">
              <a:lnSpc>
                <a:spcPct val="100000"/>
              </a:lnSpc>
              <a:spcBef>
                <a:spcPct val="0"/>
              </a:spcBef>
              <a:buNone/>
              <a:defRPr lang="sv-SE" sz="3200" b="1" kern="1200" dirty="0">
                <a:solidFill>
                  <a:schemeClr val="accent3"/>
                </a:solidFill>
                <a:latin typeface="+mj-lt"/>
                <a:ea typeface="+mj-ea"/>
                <a:cs typeface="+mj-cs"/>
              </a:defRPr>
            </a:lvl1pPr>
          </a:lstStyle>
          <a:p>
            <a:r>
              <a:rPr lang="sv-SE" dirty="0"/>
              <a:t>Klicka här för att lägga till rubrik max tre rader</a:t>
            </a:r>
          </a:p>
        </p:txBody>
      </p:sp>
    </p:spTree>
    <p:extLst>
      <p:ext uri="{BB962C8B-B14F-4D97-AF65-F5344CB8AC3E}">
        <p14:creationId xmlns:p14="http://schemas.microsoft.com/office/powerpoint/2010/main" val="2319914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itat layout blå">
    <p:bg>
      <p:bgPr>
        <a:solidFill>
          <a:srgbClr val="285468"/>
        </a:solidFill>
        <a:effectLst/>
      </p:bgPr>
    </p:bg>
    <p:spTree>
      <p:nvGrpSpPr>
        <p:cNvPr id="1" name=""/>
        <p:cNvGrpSpPr/>
        <p:nvPr/>
      </p:nvGrpSpPr>
      <p:grpSpPr>
        <a:xfrm>
          <a:off x="0" y="0"/>
          <a:ext cx="0" cy="0"/>
          <a:chOff x="0" y="0"/>
          <a:chExt cx="0" cy="0"/>
        </a:xfrm>
      </p:grpSpPr>
      <p:pic>
        <p:nvPicPr>
          <p:cNvPr id="9" name="Greppa Näringen logotyp" descr="Logotyp för Greppa Näringen.">
            <a:extLst>
              <a:ext uri="{FF2B5EF4-FFF2-40B4-BE49-F238E27FC236}">
                <a16:creationId xmlns:a16="http://schemas.microsoft.com/office/drawing/2014/main" id="{94F24769-98C2-4414-B3D0-1AD4C9F3DD5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381407" y="408533"/>
            <a:ext cx="1316302" cy="417190"/>
          </a:xfrm>
          <a:prstGeom prst="rect">
            <a:avLst/>
          </a:prstGeom>
        </p:spPr>
      </p:pic>
      <p:sp>
        <p:nvSpPr>
          <p:cNvPr id="4" name="Underrubrik">
            <a:extLst>
              <a:ext uri="{FF2B5EF4-FFF2-40B4-BE49-F238E27FC236}">
                <a16:creationId xmlns:a16="http://schemas.microsoft.com/office/drawing/2014/main" id="{7D51CB52-AB5A-4E33-B68A-5D18875CCC80}"/>
              </a:ext>
            </a:extLst>
          </p:cNvPr>
          <p:cNvSpPr>
            <a:spLocks noGrp="1"/>
          </p:cNvSpPr>
          <p:nvPr>
            <p:ph type="body" sz="quarter" idx="10" hasCustomPrompt="1"/>
          </p:nvPr>
        </p:nvSpPr>
        <p:spPr>
          <a:xfrm>
            <a:off x="1176337" y="4463358"/>
            <a:ext cx="8640000" cy="760177"/>
          </a:xfrm>
        </p:spPr>
        <p:txBody>
          <a:bodyPr/>
          <a:lstStyle>
            <a:lvl1pPr marL="0" indent="0">
              <a:buClr>
                <a:schemeClr val="bg1"/>
              </a:buClr>
              <a:buFont typeface="Arial" panose="020B0604020202020204" pitchFamily="34" charset="0"/>
              <a:buNone/>
              <a:defRPr sz="2000">
                <a:solidFill>
                  <a:schemeClr val="bg1"/>
                </a:solidFill>
              </a:defRPr>
            </a:lvl1pPr>
          </a:lstStyle>
          <a:p>
            <a:pPr lvl="0"/>
            <a:r>
              <a:rPr lang="sv-SE" dirty="0"/>
              <a:t>Klicka för att skriva vem du citerar</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1176421" y="1903078"/>
            <a:ext cx="8640000" cy="2492168"/>
          </a:xfrm>
        </p:spPr>
        <p:txBody>
          <a:bodyPr anchor="b" anchorCtr="0"/>
          <a:lstStyle>
            <a:lvl1pPr algn="l">
              <a:defRPr sz="4400" b="0">
                <a:solidFill>
                  <a:schemeClr val="accent6"/>
                </a:solidFill>
              </a:defRPr>
            </a:lvl1pPr>
          </a:lstStyle>
          <a:p>
            <a:r>
              <a:rPr lang="sv-SE" dirty="0"/>
              <a:t>Klicka här för att lägga ett citat eller en text du vill lyfta fram</a:t>
            </a:r>
          </a:p>
        </p:txBody>
      </p:sp>
    </p:spTree>
    <p:extLst>
      <p:ext uri="{BB962C8B-B14F-4D97-AF65-F5344CB8AC3E}">
        <p14:creationId xmlns:p14="http://schemas.microsoft.com/office/powerpoint/2010/main" val="3989445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ack och kontakt blå">
    <p:bg>
      <p:bgPr>
        <a:solidFill>
          <a:srgbClr val="285468"/>
        </a:solidFill>
        <a:effectLst/>
      </p:bgPr>
    </p:bg>
    <p:spTree>
      <p:nvGrpSpPr>
        <p:cNvPr id="1" name=""/>
        <p:cNvGrpSpPr/>
        <p:nvPr/>
      </p:nvGrpSpPr>
      <p:grpSpPr>
        <a:xfrm>
          <a:off x="0" y="0"/>
          <a:ext cx="0" cy="0"/>
          <a:chOff x="0" y="0"/>
          <a:chExt cx="0" cy="0"/>
        </a:xfrm>
      </p:grpSpPr>
      <p:sp>
        <p:nvSpPr>
          <p:cNvPr id="18" name="Färgblock blå">
            <a:extLst>
              <a:ext uri="{FF2B5EF4-FFF2-40B4-BE49-F238E27FC236}">
                <a16:creationId xmlns:a16="http://schemas.microsoft.com/office/drawing/2014/main" id="{E7D707C4-CC49-49B6-9522-AED3F9754962}"/>
              </a:ext>
            </a:extLst>
          </p:cNvPr>
          <p:cNvSpPr/>
          <p:nvPr userDrawn="1"/>
        </p:nvSpPr>
        <p:spPr>
          <a:xfrm>
            <a:off x="0" y="4070773"/>
            <a:ext cx="12192000" cy="2787650"/>
          </a:xfrm>
          <a:prstGeom prst="rect">
            <a:avLst/>
          </a:prstGeom>
          <a:solidFill>
            <a:srgbClr val="2D6A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Mönster blå">
            <a:extLst>
              <a:ext uri="{FF2B5EF4-FFF2-40B4-BE49-F238E27FC236}">
                <a16:creationId xmlns:a16="http://schemas.microsoft.com/office/drawing/2014/main" id="{CF19C659-7BC0-499C-91D3-AFE2007CFA8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42860" t="28490" r="1"/>
          <a:stretch/>
        </p:blipFill>
        <p:spPr>
          <a:xfrm>
            <a:off x="8280000" y="4070350"/>
            <a:ext cx="3912000" cy="2787650"/>
          </a:xfrm>
          <a:prstGeom prst="rect">
            <a:avLst/>
          </a:prstGeom>
        </p:spPr>
      </p:pic>
      <p:sp>
        <p:nvSpPr>
          <p:cNvPr id="11" name="Platshållare för bild">
            <a:extLst>
              <a:ext uri="{FF2B5EF4-FFF2-40B4-BE49-F238E27FC236}">
                <a16:creationId xmlns:a16="http://schemas.microsoft.com/office/drawing/2014/main" id="{1F15E809-315A-4257-936B-60115C402B07}"/>
              </a:ext>
            </a:extLst>
          </p:cNvPr>
          <p:cNvSpPr>
            <a:spLocks noGrp="1" noChangeAspect="1"/>
          </p:cNvSpPr>
          <p:nvPr>
            <p:ph type="pic" sz="quarter" idx="11" hasCustomPrompt="1"/>
          </p:nvPr>
        </p:nvSpPr>
        <p:spPr>
          <a:xfrm>
            <a:off x="9941709" y="5902607"/>
            <a:ext cx="1756000" cy="679662"/>
          </a:xfrm>
        </p:spPr>
        <p:txBody>
          <a:bodyPr anchor="ctr" anchorCtr="0"/>
          <a:lstStyle>
            <a:lvl1pPr marL="0" indent="0">
              <a:buNone/>
              <a:defRPr sz="1200">
                <a:solidFill>
                  <a:schemeClr val="bg2"/>
                </a:solidFill>
              </a:defRPr>
            </a:lvl1pPr>
          </a:lstStyle>
          <a:p>
            <a:r>
              <a:rPr lang="sv-SE" dirty="0"/>
              <a:t>Klicka här för att lägga till en logotyp</a:t>
            </a:r>
          </a:p>
        </p:txBody>
      </p:sp>
      <p:pic>
        <p:nvPicPr>
          <p:cNvPr id="13" name="Greppa Näringen logotyp" descr="Logotyp för Greppa Näringen.">
            <a:extLst>
              <a:ext uri="{FF2B5EF4-FFF2-40B4-BE49-F238E27FC236}">
                <a16:creationId xmlns:a16="http://schemas.microsoft.com/office/drawing/2014/main" id="{31058063-17F8-4ED9-A086-59D6BBA360F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381407" y="408533"/>
            <a:ext cx="1316302" cy="417190"/>
          </a:xfrm>
          <a:prstGeom prst="rect">
            <a:avLst/>
          </a:prstGeom>
        </p:spPr>
      </p:pic>
      <p:sp>
        <p:nvSpPr>
          <p:cNvPr id="4" name="Platshållare för text">
            <a:extLst>
              <a:ext uri="{FF2B5EF4-FFF2-40B4-BE49-F238E27FC236}">
                <a16:creationId xmlns:a16="http://schemas.microsoft.com/office/drawing/2014/main" id="{40B21655-1984-48F2-AC22-B24E5977A3B4}"/>
              </a:ext>
            </a:extLst>
          </p:cNvPr>
          <p:cNvSpPr>
            <a:spLocks noGrp="1"/>
          </p:cNvSpPr>
          <p:nvPr>
            <p:ph type="body" sz="quarter" idx="13" hasCustomPrompt="1"/>
          </p:nvPr>
        </p:nvSpPr>
        <p:spPr>
          <a:xfrm>
            <a:off x="1176338" y="3206350"/>
            <a:ext cx="4943475" cy="864000"/>
          </a:xfrm>
        </p:spPr>
        <p:txBody>
          <a:bodyPr/>
          <a:lstStyle>
            <a:lvl1pPr marL="0" indent="0">
              <a:buClr>
                <a:schemeClr val="bg1"/>
              </a:buClr>
              <a:buFont typeface="Arial" panose="020B0604020202020204" pitchFamily="34" charset="0"/>
              <a:buNone/>
              <a:defRPr sz="2400">
                <a:solidFill>
                  <a:schemeClr val="bg1"/>
                </a:solidFill>
              </a:defRPr>
            </a:lvl1pPr>
            <a:lvl2pPr marL="685800" indent="-228600">
              <a:buClr>
                <a:schemeClr val="bg1"/>
              </a:buClr>
              <a:buFont typeface="Arial" panose="020B0604020202020204" pitchFamily="34" charset="0"/>
              <a:buChar char="•"/>
              <a:defRPr sz="2400">
                <a:solidFill>
                  <a:schemeClr val="bg1"/>
                </a:solidFill>
              </a:defRPr>
            </a:lvl2pPr>
            <a:lvl3pPr marL="1143000" indent="-228600">
              <a:buClr>
                <a:schemeClr val="bg1"/>
              </a:buClr>
              <a:buFont typeface="Arial" panose="020B0604020202020204" pitchFamily="34" charset="0"/>
              <a:buChar char="•"/>
              <a:defRPr sz="2400">
                <a:solidFill>
                  <a:schemeClr val="bg1"/>
                </a:solidFill>
              </a:defRPr>
            </a:lvl3pPr>
            <a:lvl4pPr marL="1600200" indent="-228600">
              <a:buClr>
                <a:schemeClr val="bg1"/>
              </a:buClr>
              <a:buFont typeface="Arial" panose="020B0604020202020204" pitchFamily="34" charset="0"/>
              <a:buChar char="•"/>
              <a:defRPr sz="2400">
                <a:solidFill>
                  <a:schemeClr val="bg1"/>
                </a:solidFill>
              </a:defRPr>
            </a:lvl4pPr>
            <a:lvl5pPr marL="2057400" indent="-228600">
              <a:buClr>
                <a:schemeClr val="bg1"/>
              </a:buClr>
              <a:buFont typeface="Arial" panose="020B0604020202020204" pitchFamily="34" charset="0"/>
              <a:buChar char="•"/>
              <a:defRPr sz="2400">
                <a:solidFill>
                  <a:schemeClr val="bg1"/>
                </a:solidFill>
              </a:defRPr>
            </a:lvl5pPr>
          </a:lstStyle>
          <a:p>
            <a:pPr lvl="0"/>
            <a:r>
              <a:rPr lang="sv-SE" dirty="0"/>
              <a:t>Klicka här för att lägga till dina kontaktuppgifter</a:t>
            </a:r>
          </a:p>
        </p:txBody>
      </p:sp>
      <p:sp>
        <p:nvSpPr>
          <p:cNvPr id="2" name="Rubrik 1">
            <a:extLst>
              <a:ext uri="{FF2B5EF4-FFF2-40B4-BE49-F238E27FC236}">
                <a16:creationId xmlns:a16="http://schemas.microsoft.com/office/drawing/2014/main" id="{0C387554-6376-E286-2391-78C43984D4DD}"/>
              </a:ext>
            </a:extLst>
          </p:cNvPr>
          <p:cNvSpPr>
            <a:spLocks noGrp="1"/>
          </p:cNvSpPr>
          <p:nvPr>
            <p:ph type="ctrTitle" hasCustomPrompt="1"/>
          </p:nvPr>
        </p:nvSpPr>
        <p:spPr>
          <a:xfrm>
            <a:off x="1176655" y="1397128"/>
            <a:ext cx="4943218" cy="1548461"/>
          </a:xfrm>
        </p:spPr>
        <p:txBody>
          <a:bodyPr anchor="b"/>
          <a:lstStyle>
            <a:lvl1pPr algn="l">
              <a:defRPr sz="4000">
                <a:solidFill>
                  <a:schemeClr val="accent6"/>
                </a:solidFill>
              </a:defRPr>
            </a:lvl1pPr>
          </a:lstStyle>
          <a:p>
            <a:r>
              <a:rPr lang="sv-SE" dirty="0"/>
              <a:t>Klicka här för att lägga till rubrik</a:t>
            </a:r>
          </a:p>
        </p:txBody>
      </p:sp>
    </p:spTree>
    <p:extLst>
      <p:ext uri="{BB962C8B-B14F-4D97-AF65-F5344CB8AC3E}">
        <p14:creationId xmlns:p14="http://schemas.microsoft.com/office/powerpoint/2010/main" val="553867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Platshållare för sidnummer">
            <a:extLst>
              <a:ext uri="{FF2B5EF4-FFF2-40B4-BE49-F238E27FC236}">
                <a16:creationId xmlns:a16="http://schemas.microsoft.com/office/drawing/2014/main" id="{D054FFF1-22CE-4658-9ECE-65F4FEE1FB05}"/>
              </a:ext>
            </a:extLst>
          </p:cNvPr>
          <p:cNvSpPr>
            <a:spLocks noGrp="1"/>
          </p:cNvSpPr>
          <p:nvPr>
            <p:ph type="sldNum" sz="quarter" idx="4"/>
          </p:nvPr>
        </p:nvSpPr>
        <p:spPr>
          <a:xfrm>
            <a:off x="350818" y="6346241"/>
            <a:ext cx="872054" cy="297177"/>
          </a:xfrm>
          <a:prstGeom prst="rect">
            <a:avLst/>
          </a:prstGeom>
        </p:spPr>
        <p:txBody>
          <a:bodyPr vert="horz" lIns="91440" tIns="45720" rIns="91440" bIns="45720" rtlCol="0" anchor="b" anchorCtr="0"/>
          <a:lstStyle>
            <a:lvl1pPr algn="l">
              <a:defRPr sz="1000">
                <a:solidFill>
                  <a:schemeClr val="tx1"/>
                </a:solidFill>
                <a:latin typeface="+mn-lt"/>
              </a:defRPr>
            </a:lvl1pPr>
          </a:lstStyle>
          <a:p>
            <a:fld id="{873EB259-4CFD-4D03-8D50-B89672399120}" type="slidenum">
              <a:rPr lang="sv-SE" smtClean="0"/>
              <a:pPr/>
              <a:t>‹#›</a:t>
            </a:fld>
            <a:endParaRPr lang="sv-SE"/>
          </a:p>
        </p:txBody>
      </p:sp>
      <p:pic>
        <p:nvPicPr>
          <p:cNvPr id="11" name="Greppa Näringen logotyp" descr="Logotyp för Greppa Näringen.">
            <a:extLst>
              <a:ext uri="{FF2B5EF4-FFF2-40B4-BE49-F238E27FC236}">
                <a16:creationId xmlns:a16="http://schemas.microsoft.com/office/drawing/2014/main" id="{1B1051DC-0603-47E4-A8B5-C011AE6A2E30}"/>
              </a:ext>
            </a:extLst>
          </p:cNvPr>
          <p:cNvPicPr>
            <a:picLocks noChangeAspect="1"/>
          </p:cNvPicPr>
          <p:nvPr userDrawn="1"/>
        </p:nvPicPr>
        <p:blipFill>
          <a:blip r:embed="rId20" cstate="print">
            <a:extLst>
              <a:ext uri="{28A0092B-C50C-407E-A947-70E740481C1C}">
                <a14:useLocalDpi xmlns:a14="http://schemas.microsoft.com/office/drawing/2010/main"/>
              </a:ext>
            </a:extLst>
          </a:blip>
          <a:stretch>
            <a:fillRect/>
          </a:stretch>
        </p:blipFill>
        <p:spPr>
          <a:xfrm>
            <a:off x="10381407" y="408533"/>
            <a:ext cx="1316302" cy="417191"/>
          </a:xfrm>
          <a:prstGeom prst="rect">
            <a:avLst/>
          </a:prstGeom>
        </p:spPr>
      </p:pic>
      <p:sp>
        <p:nvSpPr>
          <p:cNvPr id="3" name="Platshållare för text">
            <a:extLst>
              <a:ext uri="{FF2B5EF4-FFF2-40B4-BE49-F238E27FC236}">
                <a16:creationId xmlns:a16="http://schemas.microsoft.com/office/drawing/2014/main" id="{68BF3625-E815-21FE-92DD-FD761B84AE85}"/>
              </a:ext>
            </a:extLst>
          </p:cNvPr>
          <p:cNvSpPr>
            <a:spLocks noGrp="1"/>
          </p:cNvSpPr>
          <p:nvPr>
            <p:ph type="body" idx="1"/>
          </p:nvPr>
        </p:nvSpPr>
        <p:spPr>
          <a:xfrm>
            <a:off x="604206" y="3339253"/>
            <a:ext cx="9512098" cy="2693023"/>
          </a:xfrm>
          <a:prstGeom prst="rect">
            <a:avLst/>
          </a:prstGeom>
        </p:spPr>
        <p:txBody>
          <a:bodyPr vert="horz" lIns="91440" tIns="45720" rIns="91440" bIns="45720" rtlCol="0">
            <a:noAutofit/>
          </a:bodyPr>
          <a:lstStyle/>
          <a:p>
            <a:pPr lvl="0"/>
            <a:r>
              <a:rPr lang="sv-SE" dirty="0"/>
              <a:t>Klicka här för att lägga till text</a:t>
            </a:r>
          </a:p>
          <a:p>
            <a:pPr lvl="0"/>
            <a:endParaRPr lang="sv-SE" dirty="0"/>
          </a:p>
          <a:p>
            <a:pPr lvl="0"/>
            <a:endParaRPr lang="sv-SE" dirty="0"/>
          </a:p>
        </p:txBody>
      </p:sp>
      <p:sp>
        <p:nvSpPr>
          <p:cNvPr id="2" name="Platshållare för rubrik 1">
            <a:extLst>
              <a:ext uri="{FF2B5EF4-FFF2-40B4-BE49-F238E27FC236}">
                <a16:creationId xmlns:a16="http://schemas.microsoft.com/office/drawing/2014/main" id="{10398551-A45D-BE15-0A00-494B3FB0614A}"/>
              </a:ext>
            </a:extLst>
          </p:cNvPr>
          <p:cNvSpPr>
            <a:spLocks noGrp="1"/>
          </p:cNvSpPr>
          <p:nvPr>
            <p:ph type="title"/>
          </p:nvPr>
        </p:nvSpPr>
        <p:spPr>
          <a:xfrm>
            <a:off x="604207" y="1866900"/>
            <a:ext cx="9512097" cy="1158388"/>
          </a:xfrm>
          <a:prstGeom prst="rect">
            <a:avLst/>
          </a:prstGeom>
        </p:spPr>
        <p:txBody>
          <a:bodyPr vert="horz" lIns="91440" tIns="45720" rIns="91440" bIns="45720" rtlCol="0" anchor="ctr" anchorCtr="0">
            <a:noAutofit/>
          </a:bodyPr>
          <a:lstStyle/>
          <a:p>
            <a:r>
              <a:rPr lang="sv-SE" dirty="0"/>
              <a:t>Klicka här för att lägga till rubrik</a:t>
            </a:r>
          </a:p>
        </p:txBody>
      </p:sp>
    </p:spTree>
    <p:extLst>
      <p:ext uri="{BB962C8B-B14F-4D97-AF65-F5344CB8AC3E}">
        <p14:creationId xmlns:p14="http://schemas.microsoft.com/office/powerpoint/2010/main" val="4078069493"/>
      </p:ext>
    </p:extLst>
  </p:cSld>
  <p:clrMap bg1="lt1" tx1="dk1" bg2="lt2" tx2="dk2" accent1="accent1" accent2="accent2" accent3="accent3" accent4="accent4" accent5="accent5" accent6="accent6" hlink="hlink" folHlink="folHlink"/>
  <p:sldLayoutIdLst>
    <p:sldLayoutId id="2147483745" r:id="rId1"/>
    <p:sldLayoutId id="2147483754" r:id="rId2"/>
    <p:sldLayoutId id="2147483721" r:id="rId3"/>
    <p:sldLayoutId id="2147483767" r:id="rId4"/>
    <p:sldLayoutId id="2147483724" r:id="rId5"/>
    <p:sldLayoutId id="2147483728" r:id="rId6"/>
    <p:sldLayoutId id="2147483765" r:id="rId7"/>
    <p:sldLayoutId id="2147483766" r:id="rId8"/>
    <p:sldLayoutId id="2147483753" r:id="rId9"/>
    <p:sldLayoutId id="2147483727" r:id="rId10"/>
    <p:sldLayoutId id="2147483768" r:id="rId11"/>
    <p:sldLayoutId id="2147483743" r:id="rId12"/>
    <p:sldLayoutId id="2147483716" r:id="rId13"/>
    <p:sldLayoutId id="2147483711" r:id="rId14"/>
    <p:sldLayoutId id="2147483744" r:id="rId15"/>
    <p:sldLayoutId id="2147483750" r:id="rId16"/>
    <p:sldLayoutId id="2147483696" r:id="rId17"/>
    <p:sldLayoutId id="2147483749" r:id="rId18"/>
  </p:sldLayoutIdLst>
  <p:hf hdr="0"/>
  <p:txStyles>
    <p:titleStyle>
      <a:lvl1pPr algn="l" defTabSz="914400" rtl="0" eaLnBrk="1" latinLnBrk="0" hangingPunct="1">
        <a:lnSpc>
          <a:spcPct val="90000"/>
        </a:lnSpc>
        <a:spcBef>
          <a:spcPct val="0"/>
        </a:spcBef>
        <a:buNone/>
        <a:defRPr sz="4800" b="1" kern="1200">
          <a:solidFill>
            <a:schemeClr val="tx2"/>
          </a:solidFill>
          <a:latin typeface="+mj-lt"/>
          <a:ea typeface="+mj-ea"/>
          <a:cs typeface="+mj-cs"/>
        </a:defRPr>
      </a:lvl1pPr>
    </p:titleStyle>
    <p:body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800" kern="1200" baseline="0">
          <a:solidFill>
            <a:schemeClr val="tx2"/>
          </a:solidFill>
          <a:latin typeface="+mn-lt"/>
          <a:ea typeface="+mn-ea"/>
          <a:cs typeface="+mn-cs"/>
        </a:defRPr>
      </a:lvl1pPr>
      <a:lvl2pPr marL="685800" indent="-228600" algn="l" defTabSz="914400" rtl="0" eaLnBrk="1" latinLnBrk="0" hangingPunct="1">
        <a:lnSpc>
          <a:spcPct val="90000"/>
        </a:lnSpc>
        <a:spcBef>
          <a:spcPts val="500"/>
        </a:spcBef>
        <a:buClr>
          <a:srgbClr val="A71930"/>
        </a:buClr>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Clr>
          <a:srgbClr val="58A618"/>
        </a:buClr>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Clr>
          <a:srgbClr val="D4BA00"/>
        </a:buClr>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Clr>
          <a:srgbClr val="DC5034"/>
        </a:buClr>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yara.pk-bordighet.se/" TargetMode="External"/><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image" Target="../media/image14.png"/><Relationship Id="rId5" Type="http://schemas.openxmlformats.org/officeDocument/2006/relationships/hyperlink" Target="https://greppa.nu/rakna-och-gor-sjalv/rakna-sjalv" TargetMode="External"/><Relationship Id="rId4" Type="http://schemas.openxmlformats.org/officeDocument/2006/relationships/hyperlink" Target="https://www.yara.se/vaxtnaring/verktygsladan/appar/pk-appen/"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hyperlink" Target="https://www.havochvatten.se/data-kartor-och-rapporter/data-och-statistik/officiell-statistik/officiell-statistik---havs--och-vattenmiljo/tillforsel-av-fosfor-till-kusten.html" TargetMode="External"/><Relationship Id="rId2" Type="http://schemas.openxmlformats.org/officeDocument/2006/relationships/notesSlide" Target="../notesSlides/notesSlide23.xml"/><Relationship Id="rId1" Type="http://schemas.openxmlformats.org/officeDocument/2006/relationships/slideLayout" Target="../slideLayouts/slideLayout9.xml"/><Relationship Id="rId5" Type="http://schemas.openxmlformats.org/officeDocument/2006/relationships/image" Target="../media/image28.jpeg"/><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9.wmf"/></Relationships>
</file>

<file path=ppt/slides/_rels/slide2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33.jpeg"/><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xml"/><Relationship Id="rId5" Type="http://schemas.openxmlformats.org/officeDocument/2006/relationships/image" Target="../media/image38.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8.xml"/><Relationship Id="rId1" Type="http://schemas.openxmlformats.org/officeDocument/2006/relationships/slideLayout" Target="../slideLayouts/slideLayout8.xml"/><Relationship Id="rId4" Type="http://schemas.openxmlformats.org/officeDocument/2006/relationships/image" Target="../media/image50.jpeg"/></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5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5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9.xml"/><Relationship Id="rId1" Type="http://schemas.openxmlformats.org/officeDocument/2006/relationships/slideLayout" Target="../slideLayouts/slideLayout8.xml"/><Relationship Id="rId4" Type="http://schemas.openxmlformats.org/officeDocument/2006/relationships/image" Target="../media/image64.png"/></Relationships>
</file>

<file path=ppt/slides/_rels/slide5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8.xml"/><Relationship Id="rId4" Type="http://schemas.openxmlformats.org/officeDocument/2006/relationships/image" Target="../media/image66.jpeg"/></Relationships>
</file>

<file path=ppt/slides/_rels/slide5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68.jpeg"/></Relationships>
</file>

<file path=ppt/slides/_rels/slide5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69240-50D8-11F5-DE3A-1514AFE77C13}"/>
            </a:ext>
          </a:extLst>
        </p:cNvPr>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E0C88752-497C-B535-89CE-6DC67A44BBC2}"/>
              </a:ext>
            </a:extLst>
          </p:cNvPr>
          <p:cNvSpPr>
            <a:spLocks noGrp="1"/>
          </p:cNvSpPr>
          <p:nvPr>
            <p:ph type="pic" sz="quarter" idx="11"/>
          </p:nvPr>
        </p:nvSpPr>
        <p:spPr/>
        <p:txBody>
          <a:bodyPr/>
          <a:lstStyle/>
          <a:p>
            <a:endParaRPr lang="sv-SE"/>
          </a:p>
        </p:txBody>
      </p:sp>
      <p:pic>
        <p:nvPicPr>
          <p:cNvPr id="9" name="Platshållare för bild 8" descr="En bild som visar utomhus, gröda, jordbruk, fält&#10;&#10;AI-genererat innehåll kan vara felaktigt.">
            <a:extLst>
              <a:ext uri="{FF2B5EF4-FFF2-40B4-BE49-F238E27FC236}">
                <a16:creationId xmlns:a16="http://schemas.microsoft.com/office/drawing/2014/main" id="{0B1499B7-77BE-CCBC-3E12-8169FE2D758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t="5508" b="49604"/>
          <a:stretch>
            <a:fillRect/>
          </a:stretch>
        </p:blipFill>
        <p:spPr>
          <a:xfrm flipH="1">
            <a:off x="1" y="4070350"/>
            <a:ext cx="8280000" cy="2787650"/>
          </a:xfrm>
          <a:prstGeom prst="rect">
            <a:avLst/>
          </a:prstGeom>
        </p:spPr>
      </p:pic>
      <p:sp>
        <p:nvSpPr>
          <p:cNvPr id="2" name="Underrubrik 1">
            <a:extLst>
              <a:ext uri="{FF2B5EF4-FFF2-40B4-BE49-F238E27FC236}">
                <a16:creationId xmlns:a16="http://schemas.microsoft.com/office/drawing/2014/main" id="{CFB48685-8198-459E-8154-ECB53FBF6ED9}"/>
              </a:ext>
            </a:extLst>
          </p:cNvPr>
          <p:cNvSpPr>
            <a:spLocks noGrp="1"/>
          </p:cNvSpPr>
          <p:nvPr>
            <p:ph type="subTitle" idx="1"/>
          </p:nvPr>
        </p:nvSpPr>
        <p:spPr>
          <a:xfrm>
            <a:off x="601865" y="3339253"/>
            <a:ext cx="9899297" cy="389015"/>
          </a:xfrm>
        </p:spPr>
        <p:txBody>
          <a:bodyPr/>
          <a:lstStyle/>
          <a:p>
            <a:r>
              <a:rPr lang="sv-SE" dirty="0"/>
              <a:t>Johan Malgeryd, Malin Lovang, Anuschka Heeb 				2026-09-10</a:t>
            </a:r>
          </a:p>
        </p:txBody>
      </p:sp>
      <p:sp>
        <p:nvSpPr>
          <p:cNvPr id="7" name="Platshållare för text 6">
            <a:extLst>
              <a:ext uri="{FF2B5EF4-FFF2-40B4-BE49-F238E27FC236}">
                <a16:creationId xmlns:a16="http://schemas.microsoft.com/office/drawing/2014/main" id="{BE44CBCA-016F-E2A5-C103-F3953DB21828}"/>
              </a:ext>
            </a:extLst>
          </p:cNvPr>
          <p:cNvSpPr>
            <a:spLocks noGrp="1"/>
          </p:cNvSpPr>
          <p:nvPr>
            <p:ph type="body" sz="quarter" idx="10"/>
          </p:nvPr>
        </p:nvSpPr>
        <p:spPr/>
        <p:txBody>
          <a:bodyPr/>
          <a:lstStyle/>
          <a:p>
            <a:r>
              <a:rPr lang="sv-SE" dirty="0"/>
              <a:t>11B Fosforstrategi</a:t>
            </a:r>
          </a:p>
        </p:txBody>
      </p:sp>
      <p:sp>
        <p:nvSpPr>
          <p:cNvPr id="5122" name="Rectangle 2">
            <a:extLst>
              <a:ext uri="{FF2B5EF4-FFF2-40B4-BE49-F238E27FC236}">
                <a16:creationId xmlns:a16="http://schemas.microsoft.com/office/drawing/2014/main" id="{FF29C807-4474-7DDD-D988-0A8B3564032A}"/>
              </a:ext>
            </a:extLst>
          </p:cNvPr>
          <p:cNvSpPr>
            <a:spLocks noGrp="1" noChangeArrowheads="1"/>
          </p:cNvSpPr>
          <p:nvPr>
            <p:ph type="ctrTitle"/>
          </p:nvPr>
        </p:nvSpPr>
        <p:spPr>
          <a:xfrm>
            <a:off x="601865" y="1732553"/>
            <a:ext cx="10488501" cy="1606700"/>
          </a:xfrm>
        </p:spPr>
        <p:txBody>
          <a:bodyPr/>
          <a:lstStyle/>
          <a:p>
            <a:r>
              <a:rPr lang="sv-SE" altLang="sv-SE" dirty="0"/>
              <a:t>Fosforgödsling och åtgärder mot fosforförluster från jordbruksmark </a:t>
            </a:r>
          </a:p>
        </p:txBody>
      </p:sp>
    </p:spTree>
    <p:extLst>
      <p:ext uri="{BB962C8B-B14F-4D97-AF65-F5344CB8AC3E}">
        <p14:creationId xmlns:p14="http://schemas.microsoft.com/office/powerpoint/2010/main" val="3238583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1C099D70-4723-471A-8D53-427001D80E65}"/>
              </a:ext>
            </a:extLst>
          </p:cNvPr>
          <p:cNvSpPr>
            <a:spLocks noGrp="1"/>
          </p:cNvSpPr>
          <p:nvPr>
            <p:ph type="body" sz="quarter" idx="15"/>
          </p:nvPr>
        </p:nvSpPr>
        <p:spPr>
          <a:xfrm>
            <a:off x="6769100" y="3204000"/>
            <a:ext cx="4851399" cy="3132000"/>
          </a:xfrm>
        </p:spPr>
        <p:txBody>
          <a:bodyPr/>
          <a:lstStyle/>
          <a:p>
            <a:r>
              <a:rPr lang="sv-SE" altLang="sv-SE" dirty="0"/>
              <a:t>Skillnader mellan kväve och fosfor</a:t>
            </a:r>
          </a:p>
          <a:p>
            <a:r>
              <a:rPr lang="sv-SE" altLang="sv-SE" dirty="0"/>
              <a:t>Fosforns kretslopp/flöde i samhället</a:t>
            </a:r>
          </a:p>
          <a:p>
            <a:r>
              <a:rPr lang="sv-SE" altLang="sv-SE" dirty="0"/>
              <a:t>Fosfor i marken</a:t>
            </a:r>
          </a:p>
          <a:p>
            <a:r>
              <a:rPr lang="sv-SE" altLang="sv-SE" dirty="0"/>
              <a:t>Fosforgödsling</a:t>
            </a:r>
          </a:p>
          <a:p>
            <a:r>
              <a:rPr lang="sv-SE" altLang="sv-SE" dirty="0"/>
              <a:t>Risksituationer, förlustvägar</a:t>
            </a:r>
          </a:p>
          <a:p>
            <a:r>
              <a:rPr lang="sv-SE" altLang="sv-SE" dirty="0"/>
              <a:t>Åtgärder</a:t>
            </a:r>
            <a:endParaRPr lang="sv-SE" dirty="0"/>
          </a:p>
        </p:txBody>
      </p:sp>
      <p:sp>
        <p:nvSpPr>
          <p:cNvPr id="5122" name="Rectangle 2"/>
          <p:cNvSpPr>
            <a:spLocks noGrp="1" noChangeArrowheads="1"/>
          </p:cNvSpPr>
          <p:nvPr>
            <p:ph type="title"/>
          </p:nvPr>
        </p:nvSpPr>
        <p:spPr/>
        <p:txBody>
          <a:bodyPr/>
          <a:lstStyle/>
          <a:p>
            <a:br>
              <a:rPr lang="sv-SE" altLang="sv-SE" dirty="0"/>
            </a:br>
            <a:r>
              <a:rPr lang="sv-SE" dirty="0"/>
              <a:t>Innehåll</a:t>
            </a:r>
            <a:endParaRPr lang="sv-SE" altLang="sv-SE" dirty="0"/>
          </a:p>
        </p:txBody>
      </p:sp>
      <p:sp>
        <p:nvSpPr>
          <p:cNvPr id="8" name="Rubrik 1">
            <a:extLst>
              <a:ext uri="{FF2B5EF4-FFF2-40B4-BE49-F238E27FC236}">
                <a16:creationId xmlns:a16="http://schemas.microsoft.com/office/drawing/2014/main" id="{E7D5116D-CE37-4FD7-945E-F959A7A1D5CA}"/>
              </a:ext>
            </a:extLst>
          </p:cNvPr>
          <p:cNvSpPr txBox="1">
            <a:spLocks/>
          </p:cNvSpPr>
          <p:nvPr/>
        </p:nvSpPr>
        <p:spPr>
          <a:xfrm>
            <a:off x="1518607" y="306169"/>
            <a:ext cx="9512097" cy="952166"/>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600" b="1" kern="1200">
                <a:solidFill>
                  <a:schemeClr val="accent1"/>
                </a:solidFill>
                <a:latin typeface="+mj-lt"/>
                <a:ea typeface="+mj-ea"/>
                <a:cs typeface="+mj-cs"/>
              </a:defRPr>
            </a:lvl1pPr>
          </a:lstStyle>
          <a:p>
            <a:endParaRPr lang="sv-SE" dirty="0"/>
          </a:p>
        </p:txBody>
      </p:sp>
      <p:pic>
        <p:nvPicPr>
          <p:cNvPr id="23" name="Platshållare för bild 22" descr="En bild som visar utomhus, gräs, himmel, vatten&#10;&#10;AI-genererat innehåll kan vara felaktigt.">
            <a:extLst>
              <a:ext uri="{FF2B5EF4-FFF2-40B4-BE49-F238E27FC236}">
                <a16:creationId xmlns:a16="http://schemas.microsoft.com/office/drawing/2014/main" id="{CFC36B51-65B3-A467-81E3-BB438DD3E4C9}"/>
              </a:ext>
            </a:extLst>
          </p:cNvPr>
          <p:cNvPicPr>
            <a:picLocks noGrp="1" noChangeAspect="1"/>
          </p:cNvPicPr>
          <p:nvPr>
            <p:ph type="pic" sz="quarter" idx="14"/>
          </p:nvPr>
        </p:nvPicPr>
        <p:blipFill>
          <a:blip r:embed="rId3" cstate="print">
            <a:extLst>
              <a:ext uri="{28A0092B-C50C-407E-A947-70E740481C1C}">
                <a14:useLocalDpi xmlns:a14="http://schemas.microsoft.com/office/drawing/2010/main"/>
              </a:ext>
            </a:extLst>
          </a:blip>
          <a:srcRect l="22392" r="22392"/>
          <a:stretch>
            <a:fillRect/>
          </a:stretch>
        </p:blipFill>
        <p:spPr>
          <a:custGeom>
            <a:avLst/>
            <a:gdLst>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490762 w 3781426"/>
              <a:gd name="connsiteY9" fmla="*/ 1399949 h 4566046"/>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1890711 w 3781426"/>
              <a:gd name="connsiteY9" fmla="*/ 0 h 4566046"/>
              <a:gd name="connsiteX0" fmla="*/ 1890711 w 3781426"/>
              <a:gd name="connsiteY0" fmla="*/ 0 h 4566046"/>
              <a:gd name="connsiteX1" fmla="*/ 3285674 w 3781426"/>
              <a:gd name="connsiteY1" fmla="*/ 1403570 h 4566046"/>
              <a:gd name="connsiteX2" fmla="*/ 3349679 w 3781426"/>
              <a:gd name="connsiteY2" fmla="*/ 1473963 h 4566046"/>
              <a:gd name="connsiteX3" fmla="*/ 3781426 w 3781426"/>
              <a:gd name="connsiteY3" fmla="*/ 2676127 h 4566046"/>
              <a:gd name="connsiteX4" fmla="*/ 1890713 w 3781426"/>
              <a:gd name="connsiteY4" fmla="*/ 4566046 h 4566046"/>
              <a:gd name="connsiteX5" fmla="*/ 0 w 3781426"/>
              <a:gd name="connsiteY5" fmla="*/ 2676127 h 4566046"/>
              <a:gd name="connsiteX6" fmla="*/ 431747 w 3781426"/>
              <a:gd name="connsiteY6" fmla="*/ 1473963 h 4566046"/>
              <a:gd name="connsiteX7" fmla="*/ 495100 w 3781426"/>
              <a:gd name="connsiteY7" fmla="*/ 1404287 h 4566046"/>
              <a:gd name="connsiteX8" fmla="*/ 1890711 w 3781426"/>
              <a:gd name="connsiteY8" fmla="*/ 0 h 45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426" h="4566046">
                <a:moveTo>
                  <a:pt x="1890711" y="0"/>
                </a:moveTo>
                <a:lnTo>
                  <a:pt x="3285674" y="1403570"/>
                </a:lnTo>
                <a:lnTo>
                  <a:pt x="3349679" y="1473963"/>
                </a:lnTo>
                <a:cubicBezTo>
                  <a:pt x="3619400" y="1800653"/>
                  <a:pt x="3781426" y="2219476"/>
                  <a:pt x="3781426" y="2676127"/>
                </a:cubicBezTo>
                <a:cubicBezTo>
                  <a:pt x="3781426" y="3719900"/>
                  <a:pt x="2934925" y="4566046"/>
                  <a:pt x="1890713" y="4566046"/>
                </a:cubicBezTo>
                <a:cubicBezTo>
                  <a:pt x="846501" y="4566046"/>
                  <a:pt x="0" y="3719900"/>
                  <a:pt x="0" y="2676127"/>
                </a:cubicBezTo>
                <a:cubicBezTo>
                  <a:pt x="0" y="2219476"/>
                  <a:pt x="162026" y="1800653"/>
                  <a:pt x="431747" y="1473963"/>
                </a:cubicBezTo>
                <a:lnTo>
                  <a:pt x="495100" y="1404287"/>
                </a:lnTo>
                <a:lnTo>
                  <a:pt x="1890711" y="0"/>
                </a:lnTo>
                <a:close/>
              </a:path>
            </a:pathLst>
          </a:custGeom>
          <a:solidFill>
            <a:srgbClr val="F8F5ED"/>
          </a:solidFill>
          <a:ln>
            <a:noFill/>
          </a:ln>
        </p:spPr>
      </p:pic>
    </p:spTree>
    <p:extLst>
      <p:ext uri="{BB962C8B-B14F-4D97-AF65-F5344CB8AC3E}">
        <p14:creationId xmlns:p14="http://schemas.microsoft.com/office/powerpoint/2010/main" val="2424238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5">
            <a:extLst>
              <a:ext uri="{FF2B5EF4-FFF2-40B4-BE49-F238E27FC236}">
                <a16:creationId xmlns:a16="http://schemas.microsoft.com/office/drawing/2014/main" id="{1E78674B-906E-3F62-B6C9-67C22DA77E00}"/>
              </a:ext>
            </a:extLst>
          </p:cNvPr>
          <p:cNvSpPr>
            <a:spLocks noGrp="1"/>
          </p:cNvSpPr>
          <p:nvPr>
            <p:ph sz="quarter" idx="14"/>
          </p:nvPr>
        </p:nvSpPr>
        <p:spPr>
          <a:xfrm>
            <a:off x="6263786" y="2051973"/>
            <a:ext cx="4524320" cy="3894456"/>
          </a:xfrm>
        </p:spPr>
        <p:txBody>
          <a:bodyPr/>
          <a:lstStyle/>
          <a:p>
            <a:pPr marL="0" indent="0">
              <a:buClrTx/>
              <a:buNone/>
            </a:pPr>
            <a:r>
              <a:rPr lang="sv-SE" sz="2800" b="1" kern="0" dirty="0">
                <a:solidFill>
                  <a:schemeClr val="accent1"/>
                </a:solidFill>
                <a:latin typeface="+mj-lt"/>
              </a:rPr>
              <a:t>Fosfor</a:t>
            </a:r>
          </a:p>
          <a:p>
            <a:r>
              <a:rPr lang="sv-SE" sz="1800" dirty="0"/>
              <a:t>Störst förluster på </a:t>
            </a:r>
            <a:r>
              <a:rPr lang="sv-SE" sz="1800" dirty="0">
                <a:solidFill>
                  <a:schemeClr val="accent1"/>
                </a:solidFill>
              </a:rPr>
              <a:t>lerjordar</a:t>
            </a:r>
          </a:p>
          <a:p>
            <a:r>
              <a:rPr lang="sv-SE" sz="1800" dirty="0">
                <a:solidFill>
                  <a:schemeClr val="accent1"/>
                </a:solidFill>
              </a:rPr>
              <a:t>Vattenburna förluster </a:t>
            </a:r>
            <a:r>
              <a:rPr lang="sv-SE" sz="1800" dirty="0"/>
              <a:t>(löst, partikulär, organiskt bunden; via </a:t>
            </a:r>
            <a:r>
              <a:rPr lang="sv-SE" sz="1800" dirty="0" err="1"/>
              <a:t>ytavrinning</a:t>
            </a:r>
            <a:r>
              <a:rPr lang="sv-SE" sz="1800" dirty="0"/>
              <a:t> eller dränering)</a:t>
            </a:r>
          </a:p>
          <a:p>
            <a:r>
              <a:rPr lang="sv-SE" sz="1800" dirty="0"/>
              <a:t>Nederbörd, jordart och topografi har stor betydelse</a:t>
            </a:r>
          </a:p>
          <a:p>
            <a:r>
              <a:rPr lang="sv-SE" sz="1800" dirty="0"/>
              <a:t>Stora variationer i tid och rum</a:t>
            </a:r>
          </a:p>
          <a:p>
            <a:r>
              <a:rPr lang="sv-SE" sz="1800" dirty="0"/>
              <a:t>Små mängder i förhållande till markinnehåll och gödsling </a:t>
            </a:r>
            <a:r>
              <a:rPr lang="sv-SE" sz="1800" dirty="0">
                <a:sym typeface="Wingdings" panose="05000000000000000000" pitchFamily="2" charset="2"/>
              </a:rPr>
              <a:t> oftast i</a:t>
            </a:r>
            <a:r>
              <a:rPr lang="sv-SE" sz="1800" dirty="0"/>
              <a:t>ngen större besparing för lantbrukaren</a:t>
            </a:r>
          </a:p>
          <a:p>
            <a:r>
              <a:rPr lang="sv-SE" sz="1800" dirty="0"/>
              <a:t>Viktigast minska tillförseln till sötvatten och Östersjön</a:t>
            </a:r>
          </a:p>
          <a:p>
            <a:endParaRPr lang="sv-SE" sz="2000" dirty="0"/>
          </a:p>
        </p:txBody>
      </p:sp>
      <p:sp>
        <p:nvSpPr>
          <p:cNvPr id="5" name="Platshållare för innehåll 4">
            <a:extLst>
              <a:ext uri="{FF2B5EF4-FFF2-40B4-BE49-F238E27FC236}">
                <a16:creationId xmlns:a16="http://schemas.microsoft.com/office/drawing/2014/main" id="{A6D00580-D0F3-B6C2-4207-1474333EC956}"/>
              </a:ext>
            </a:extLst>
          </p:cNvPr>
          <p:cNvSpPr>
            <a:spLocks noGrp="1"/>
          </p:cNvSpPr>
          <p:nvPr>
            <p:ph sz="quarter" idx="13"/>
          </p:nvPr>
        </p:nvSpPr>
        <p:spPr>
          <a:xfrm>
            <a:off x="1176338" y="2051973"/>
            <a:ext cx="4632404" cy="3894456"/>
          </a:xfrm>
        </p:spPr>
        <p:txBody>
          <a:bodyPr/>
          <a:lstStyle/>
          <a:p>
            <a:pPr marL="0" indent="0">
              <a:buNone/>
            </a:pPr>
            <a:r>
              <a:rPr lang="sv-SE" sz="2800" b="1" kern="0" dirty="0">
                <a:solidFill>
                  <a:schemeClr val="tx2">
                    <a:lumMod val="75000"/>
                    <a:lumOff val="25000"/>
                  </a:schemeClr>
                </a:solidFill>
                <a:latin typeface="+mj-lt"/>
              </a:rPr>
              <a:t>Kväve</a:t>
            </a:r>
          </a:p>
          <a:p>
            <a:r>
              <a:rPr lang="sv-SE" sz="1800" dirty="0"/>
              <a:t>Läcker mest på </a:t>
            </a:r>
            <a:r>
              <a:rPr lang="sv-SE" sz="1800" dirty="0">
                <a:solidFill>
                  <a:schemeClr val="tx2">
                    <a:lumMod val="75000"/>
                    <a:lumOff val="25000"/>
                  </a:schemeClr>
                </a:solidFill>
              </a:rPr>
              <a:t>lätta jordar</a:t>
            </a:r>
          </a:p>
          <a:p>
            <a:r>
              <a:rPr lang="sv-SE" sz="1800" dirty="0"/>
              <a:t>Mest </a:t>
            </a:r>
            <a:r>
              <a:rPr lang="sv-SE" sz="1800" dirty="0">
                <a:solidFill>
                  <a:schemeClr val="tx2">
                    <a:lumMod val="75000"/>
                    <a:lumOff val="25000"/>
                  </a:schemeClr>
                </a:solidFill>
              </a:rPr>
              <a:t>nitrat</a:t>
            </a:r>
            <a:r>
              <a:rPr lang="sv-SE" sz="1800" dirty="0"/>
              <a:t> men kan även avgå i </a:t>
            </a:r>
            <a:r>
              <a:rPr lang="sv-SE" sz="1800" dirty="0">
                <a:solidFill>
                  <a:schemeClr val="tx2">
                    <a:lumMod val="75000"/>
                    <a:lumOff val="25000"/>
                  </a:schemeClr>
                </a:solidFill>
              </a:rPr>
              <a:t>gasform</a:t>
            </a:r>
            <a:r>
              <a:rPr lang="sv-SE" sz="1800" dirty="0"/>
              <a:t> (NH</a:t>
            </a:r>
            <a:r>
              <a:rPr lang="sv-SE" sz="1800" baseline="-25000" dirty="0"/>
              <a:t>3</a:t>
            </a:r>
            <a:r>
              <a:rPr lang="sv-SE" sz="1800" dirty="0"/>
              <a:t>, N</a:t>
            </a:r>
            <a:r>
              <a:rPr lang="sv-SE" sz="1800" baseline="-25000" dirty="0"/>
              <a:t>2</a:t>
            </a:r>
            <a:r>
              <a:rPr lang="sv-SE" sz="1800" dirty="0"/>
              <a:t>, N</a:t>
            </a:r>
            <a:r>
              <a:rPr lang="sv-SE" sz="1800" baseline="-25000" dirty="0"/>
              <a:t>2</a:t>
            </a:r>
            <a:r>
              <a:rPr lang="sv-SE" sz="1800" dirty="0"/>
              <a:t>O, </a:t>
            </a:r>
            <a:r>
              <a:rPr lang="sv-SE" sz="1800" dirty="0" err="1"/>
              <a:t>NO</a:t>
            </a:r>
            <a:r>
              <a:rPr lang="sv-SE" sz="1800" baseline="-25000" dirty="0" err="1"/>
              <a:t>x</a:t>
            </a:r>
            <a:r>
              <a:rPr lang="sv-SE" sz="1800" dirty="0"/>
              <a:t>)</a:t>
            </a:r>
          </a:p>
          <a:p>
            <a:r>
              <a:rPr lang="sv-SE" sz="1800" dirty="0"/>
              <a:t>Tydligt samband med gödsling, gröda och jordbearbetning</a:t>
            </a:r>
          </a:p>
          <a:p>
            <a:r>
              <a:rPr lang="sv-SE" sz="1800" dirty="0"/>
              <a:t>Diffust läckage från hela fältet</a:t>
            </a:r>
          </a:p>
          <a:p>
            <a:r>
              <a:rPr lang="sv-SE" sz="1800" dirty="0"/>
              <a:t>Finns pengar att spara på att minska förlusterna</a:t>
            </a:r>
          </a:p>
          <a:p>
            <a:r>
              <a:rPr lang="sv-SE" sz="1800" dirty="0"/>
              <a:t>Etablerad kunskap – lätt att veta vad som bör göras</a:t>
            </a:r>
          </a:p>
          <a:p>
            <a:r>
              <a:rPr lang="sv-SE" sz="1800" dirty="0"/>
              <a:t>Viktigast minska tillförseln till Västerhavet + kustvatten</a:t>
            </a:r>
          </a:p>
          <a:p>
            <a:endParaRPr lang="sv-SE" sz="2000" dirty="0"/>
          </a:p>
        </p:txBody>
      </p:sp>
      <p:sp>
        <p:nvSpPr>
          <p:cNvPr id="5122" name="Rectangle 2"/>
          <p:cNvSpPr>
            <a:spLocks noGrp="1" noChangeArrowheads="1"/>
          </p:cNvSpPr>
          <p:nvPr>
            <p:ph type="title"/>
          </p:nvPr>
        </p:nvSpPr>
        <p:spPr/>
        <p:txBody>
          <a:bodyPr/>
          <a:lstStyle/>
          <a:p>
            <a:r>
              <a:rPr lang="sv-SE" dirty="0"/>
              <a:t>Det är skillnad på kväve och fosfor!</a:t>
            </a:r>
            <a:br>
              <a:rPr lang="sv-SE" dirty="0"/>
            </a:br>
            <a:endParaRPr lang="sv-SE" altLang="sv-SE" dirty="0"/>
          </a:p>
        </p:txBody>
      </p:sp>
      <p:sp>
        <p:nvSpPr>
          <p:cNvPr id="8" name="Platshållare för innehåll 5">
            <a:extLst>
              <a:ext uri="{FF2B5EF4-FFF2-40B4-BE49-F238E27FC236}">
                <a16:creationId xmlns:a16="http://schemas.microsoft.com/office/drawing/2014/main" id="{BEFB25D1-A7F9-48D7-97BF-F18CC0C6782B}"/>
              </a:ext>
            </a:extLst>
          </p:cNvPr>
          <p:cNvSpPr txBox="1">
            <a:spLocks/>
          </p:cNvSpPr>
          <p:nvPr/>
        </p:nvSpPr>
        <p:spPr>
          <a:xfrm>
            <a:off x="-4077562" y="1366838"/>
            <a:ext cx="4109123" cy="4579591"/>
          </a:xfrm>
          <a:prstGeom prst="rect">
            <a:avLst/>
          </a:prstGeom>
        </p:spPr>
        <p:txBody>
          <a:bodyPr/>
          <a:lstStyle>
            <a:lvl1pPr marL="342900" indent="-342900" algn="l" rtl="0" eaLnBrk="1" fontAlgn="base" hangingPunct="1">
              <a:spcBef>
                <a:spcPct val="20000"/>
              </a:spcBef>
              <a:spcAft>
                <a:spcPct val="0"/>
              </a:spcAft>
              <a:buClr>
                <a:srgbClr val="005C84"/>
              </a:buClr>
              <a:buChar char="›"/>
              <a:defRPr sz="2800" kern="1200">
                <a:solidFill>
                  <a:srgbClr val="004165"/>
                </a:solidFill>
                <a:latin typeface="+mn-lt"/>
                <a:ea typeface="+mn-ea"/>
                <a:cs typeface="+mn-cs"/>
              </a:defRPr>
            </a:lvl1pPr>
            <a:lvl2pPr marL="742950" indent="-285750" algn="l" rtl="0" eaLnBrk="1" fontAlgn="base" hangingPunct="1">
              <a:spcBef>
                <a:spcPct val="20000"/>
              </a:spcBef>
              <a:spcAft>
                <a:spcPct val="0"/>
              </a:spcAft>
              <a:buClr>
                <a:srgbClr val="A71930"/>
              </a:buClr>
              <a:buChar char="›"/>
              <a:defRPr sz="2400" kern="1200">
                <a:solidFill>
                  <a:srgbClr val="004165"/>
                </a:solidFill>
                <a:latin typeface="+mn-lt"/>
                <a:ea typeface="+mn-ea"/>
                <a:cs typeface="+mn-cs"/>
              </a:defRPr>
            </a:lvl2pPr>
            <a:lvl3pPr marL="1143000" indent="-228600" algn="l" rtl="0" eaLnBrk="1" fontAlgn="base" hangingPunct="1">
              <a:spcBef>
                <a:spcPct val="20000"/>
              </a:spcBef>
              <a:spcAft>
                <a:spcPct val="0"/>
              </a:spcAft>
              <a:buClr>
                <a:srgbClr val="58A618"/>
              </a:buClr>
              <a:buChar char="›"/>
              <a:defRPr sz="2000" kern="1200">
                <a:solidFill>
                  <a:srgbClr val="004165"/>
                </a:solidFill>
                <a:latin typeface="+mn-lt"/>
                <a:ea typeface="+mn-ea"/>
                <a:cs typeface="+mn-cs"/>
              </a:defRPr>
            </a:lvl3pPr>
            <a:lvl4pPr marL="1600200" indent="-228600" algn="l" rtl="0" eaLnBrk="1" fontAlgn="base" hangingPunct="1">
              <a:spcBef>
                <a:spcPct val="20000"/>
              </a:spcBef>
              <a:spcAft>
                <a:spcPct val="0"/>
              </a:spcAft>
              <a:buClr>
                <a:srgbClr val="D4BA00"/>
              </a:buClr>
              <a:buChar char="›"/>
              <a:defRPr kern="1200">
                <a:solidFill>
                  <a:srgbClr val="004165"/>
                </a:solidFill>
                <a:latin typeface="+mn-lt"/>
                <a:ea typeface="+mn-ea"/>
                <a:cs typeface="+mn-cs"/>
              </a:defRPr>
            </a:lvl4pPr>
            <a:lvl5pPr marL="2057400" indent="-228600" algn="l" rtl="0" eaLnBrk="1" fontAlgn="base" hangingPunct="1">
              <a:spcBef>
                <a:spcPct val="20000"/>
              </a:spcBef>
              <a:spcAft>
                <a:spcPct val="0"/>
              </a:spcAft>
              <a:buClr>
                <a:srgbClr val="DC5034"/>
              </a:buClr>
              <a:buChar char="›"/>
              <a:defRPr kern="1200">
                <a:solidFill>
                  <a:srgbClr val="00416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2000" dirty="0"/>
          </a:p>
        </p:txBody>
      </p:sp>
      <p:sp>
        <p:nvSpPr>
          <p:cNvPr id="9" name="Platshållare för innehåll 3">
            <a:extLst>
              <a:ext uri="{FF2B5EF4-FFF2-40B4-BE49-F238E27FC236}">
                <a16:creationId xmlns:a16="http://schemas.microsoft.com/office/drawing/2014/main" id="{C25BF1CB-F150-4395-B122-8D54E8038092}"/>
              </a:ext>
            </a:extLst>
          </p:cNvPr>
          <p:cNvSpPr txBox="1">
            <a:spLocks/>
          </p:cNvSpPr>
          <p:nvPr/>
        </p:nvSpPr>
        <p:spPr>
          <a:xfrm>
            <a:off x="11746711" y="1606748"/>
            <a:ext cx="4238281" cy="4579592"/>
          </a:xfrm>
          <a:prstGeom prst="rect">
            <a:avLst/>
          </a:prstGeom>
        </p:spPr>
        <p:txBody>
          <a:bodyPr/>
          <a:lstStyle>
            <a:lvl1pPr marL="342900" indent="-342900" algn="l" rtl="0" eaLnBrk="1" fontAlgn="base" hangingPunct="1">
              <a:spcBef>
                <a:spcPct val="20000"/>
              </a:spcBef>
              <a:spcAft>
                <a:spcPct val="0"/>
              </a:spcAft>
              <a:buClr>
                <a:srgbClr val="005C84"/>
              </a:buClr>
              <a:buChar char="›"/>
              <a:defRPr sz="2800" kern="1200">
                <a:solidFill>
                  <a:srgbClr val="004165"/>
                </a:solidFill>
                <a:latin typeface="+mn-lt"/>
                <a:ea typeface="+mn-ea"/>
                <a:cs typeface="+mn-cs"/>
              </a:defRPr>
            </a:lvl1pPr>
            <a:lvl2pPr marL="742950" indent="-285750" algn="l" rtl="0" eaLnBrk="1" fontAlgn="base" hangingPunct="1">
              <a:spcBef>
                <a:spcPct val="20000"/>
              </a:spcBef>
              <a:spcAft>
                <a:spcPct val="0"/>
              </a:spcAft>
              <a:buClr>
                <a:srgbClr val="A71930"/>
              </a:buClr>
              <a:buChar char="›"/>
              <a:defRPr sz="2400" kern="1200">
                <a:solidFill>
                  <a:srgbClr val="004165"/>
                </a:solidFill>
                <a:latin typeface="+mn-lt"/>
                <a:ea typeface="+mn-ea"/>
                <a:cs typeface="+mn-cs"/>
              </a:defRPr>
            </a:lvl2pPr>
            <a:lvl3pPr marL="1143000" indent="-228600" algn="l" rtl="0" eaLnBrk="1" fontAlgn="base" hangingPunct="1">
              <a:spcBef>
                <a:spcPct val="20000"/>
              </a:spcBef>
              <a:spcAft>
                <a:spcPct val="0"/>
              </a:spcAft>
              <a:buClr>
                <a:srgbClr val="58A618"/>
              </a:buClr>
              <a:buChar char="›"/>
              <a:defRPr sz="2000" kern="1200">
                <a:solidFill>
                  <a:srgbClr val="004165"/>
                </a:solidFill>
                <a:latin typeface="+mn-lt"/>
                <a:ea typeface="+mn-ea"/>
                <a:cs typeface="+mn-cs"/>
              </a:defRPr>
            </a:lvl3pPr>
            <a:lvl4pPr marL="1600200" indent="-228600" algn="l" rtl="0" eaLnBrk="1" fontAlgn="base" hangingPunct="1">
              <a:spcBef>
                <a:spcPct val="20000"/>
              </a:spcBef>
              <a:spcAft>
                <a:spcPct val="0"/>
              </a:spcAft>
              <a:buClr>
                <a:srgbClr val="D4BA00"/>
              </a:buClr>
              <a:buChar char="›"/>
              <a:defRPr kern="1200">
                <a:solidFill>
                  <a:srgbClr val="004165"/>
                </a:solidFill>
                <a:latin typeface="+mn-lt"/>
                <a:ea typeface="+mn-ea"/>
                <a:cs typeface="+mn-cs"/>
              </a:defRPr>
            </a:lvl4pPr>
            <a:lvl5pPr marL="2057400" indent="-228600" algn="l" rtl="0" eaLnBrk="1" fontAlgn="base" hangingPunct="1">
              <a:spcBef>
                <a:spcPct val="20000"/>
              </a:spcBef>
              <a:spcAft>
                <a:spcPct val="0"/>
              </a:spcAft>
              <a:buClr>
                <a:srgbClr val="DC5034"/>
              </a:buClr>
              <a:buChar char="›"/>
              <a:defRPr kern="1200">
                <a:solidFill>
                  <a:srgbClr val="00416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sv-SE" sz="2000" dirty="0"/>
          </a:p>
        </p:txBody>
      </p:sp>
      <p:sp>
        <p:nvSpPr>
          <p:cNvPr id="12" name="Platshållare för text 2">
            <a:extLst>
              <a:ext uri="{FF2B5EF4-FFF2-40B4-BE49-F238E27FC236}">
                <a16:creationId xmlns:a16="http://schemas.microsoft.com/office/drawing/2014/main" id="{BE18B160-93DE-4C0B-B4CE-EC94C5FD5C17}"/>
              </a:ext>
            </a:extLst>
          </p:cNvPr>
          <p:cNvSpPr txBox="1">
            <a:spLocks/>
          </p:cNvSpPr>
          <p:nvPr/>
        </p:nvSpPr>
        <p:spPr bwMode="auto">
          <a:xfrm>
            <a:off x="1631382" y="1934317"/>
            <a:ext cx="4040188" cy="423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marL="0" indent="0" algn="l" rtl="0" eaLnBrk="1" fontAlgn="base" hangingPunct="1">
              <a:spcBef>
                <a:spcPct val="20000"/>
              </a:spcBef>
              <a:spcAft>
                <a:spcPct val="0"/>
              </a:spcAft>
              <a:buClr>
                <a:srgbClr val="005C84"/>
              </a:buClr>
              <a:buNone/>
              <a:defRPr sz="2400" b="1">
                <a:solidFill>
                  <a:srgbClr val="004165"/>
                </a:solidFill>
                <a:latin typeface="+mn-lt"/>
                <a:ea typeface="+mn-ea"/>
                <a:cs typeface="+mn-cs"/>
              </a:defRPr>
            </a:lvl1pPr>
            <a:lvl2pPr marL="457200" indent="0" algn="l" rtl="0" eaLnBrk="1" fontAlgn="base" hangingPunct="1">
              <a:spcBef>
                <a:spcPct val="20000"/>
              </a:spcBef>
              <a:spcAft>
                <a:spcPct val="0"/>
              </a:spcAft>
              <a:buClr>
                <a:srgbClr val="A71930"/>
              </a:buClr>
              <a:buNone/>
              <a:defRPr sz="2000" b="1">
                <a:solidFill>
                  <a:srgbClr val="004165"/>
                </a:solidFill>
                <a:latin typeface="+mn-lt"/>
              </a:defRPr>
            </a:lvl2pPr>
            <a:lvl3pPr marL="914400" indent="0" algn="l" rtl="0" eaLnBrk="1" fontAlgn="base" hangingPunct="1">
              <a:spcBef>
                <a:spcPct val="20000"/>
              </a:spcBef>
              <a:spcAft>
                <a:spcPct val="0"/>
              </a:spcAft>
              <a:buClr>
                <a:srgbClr val="58A618"/>
              </a:buClr>
              <a:buNone/>
              <a:defRPr sz="1800" b="1">
                <a:solidFill>
                  <a:srgbClr val="004165"/>
                </a:solidFill>
                <a:latin typeface="+mn-lt"/>
              </a:defRPr>
            </a:lvl3pPr>
            <a:lvl4pPr marL="1371600" indent="0" algn="l" rtl="0" eaLnBrk="1" fontAlgn="base" hangingPunct="1">
              <a:spcBef>
                <a:spcPct val="20000"/>
              </a:spcBef>
              <a:spcAft>
                <a:spcPct val="0"/>
              </a:spcAft>
              <a:buClr>
                <a:srgbClr val="D4BA00"/>
              </a:buClr>
              <a:buNone/>
              <a:defRPr sz="1600" b="1">
                <a:solidFill>
                  <a:srgbClr val="004165"/>
                </a:solidFill>
                <a:latin typeface="+mn-lt"/>
              </a:defRPr>
            </a:lvl4pPr>
            <a:lvl5pPr marL="1828800" indent="0" algn="l" rtl="0" eaLnBrk="1" fontAlgn="base" hangingPunct="1">
              <a:spcBef>
                <a:spcPct val="20000"/>
              </a:spcBef>
              <a:spcAft>
                <a:spcPct val="0"/>
              </a:spcAft>
              <a:buClr>
                <a:srgbClr val="DC5034"/>
              </a:buClr>
              <a:buNone/>
              <a:defRPr sz="1600" b="1">
                <a:solidFill>
                  <a:srgbClr val="004165"/>
                </a:solidFill>
                <a:latin typeface="+mn-lt"/>
              </a:defRPr>
            </a:lvl5pPr>
            <a:lvl6pPr marL="2286000" indent="0" algn="l" rtl="0" eaLnBrk="1" fontAlgn="base" hangingPunct="1">
              <a:spcBef>
                <a:spcPct val="20000"/>
              </a:spcBef>
              <a:spcAft>
                <a:spcPct val="0"/>
              </a:spcAft>
              <a:buClr>
                <a:srgbClr val="DC5034"/>
              </a:buClr>
              <a:buNone/>
              <a:defRPr sz="1600" b="1">
                <a:solidFill>
                  <a:srgbClr val="004165"/>
                </a:solidFill>
                <a:latin typeface="+mn-lt"/>
              </a:defRPr>
            </a:lvl6pPr>
            <a:lvl7pPr marL="2743200" indent="0" algn="l" rtl="0" eaLnBrk="1" fontAlgn="base" hangingPunct="1">
              <a:spcBef>
                <a:spcPct val="20000"/>
              </a:spcBef>
              <a:spcAft>
                <a:spcPct val="0"/>
              </a:spcAft>
              <a:buClr>
                <a:srgbClr val="DC5034"/>
              </a:buClr>
              <a:buNone/>
              <a:defRPr sz="1600" b="1">
                <a:solidFill>
                  <a:srgbClr val="004165"/>
                </a:solidFill>
                <a:latin typeface="+mn-lt"/>
              </a:defRPr>
            </a:lvl7pPr>
            <a:lvl8pPr marL="3200400" indent="0" algn="l" rtl="0" eaLnBrk="1" fontAlgn="base" hangingPunct="1">
              <a:spcBef>
                <a:spcPct val="20000"/>
              </a:spcBef>
              <a:spcAft>
                <a:spcPct val="0"/>
              </a:spcAft>
              <a:buClr>
                <a:srgbClr val="DC5034"/>
              </a:buClr>
              <a:buNone/>
              <a:defRPr sz="1600" b="1">
                <a:solidFill>
                  <a:srgbClr val="004165"/>
                </a:solidFill>
                <a:latin typeface="+mn-lt"/>
              </a:defRPr>
            </a:lvl8pPr>
            <a:lvl9pPr marL="3657600" indent="0" algn="l" rtl="0" eaLnBrk="1" fontAlgn="base" hangingPunct="1">
              <a:spcBef>
                <a:spcPct val="20000"/>
              </a:spcBef>
              <a:spcAft>
                <a:spcPct val="0"/>
              </a:spcAft>
              <a:buClr>
                <a:srgbClr val="DC5034"/>
              </a:buClr>
              <a:buNone/>
              <a:defRPr sz="1600" b="1">
                <a:solidFill>
                  <a:srgbClr val="004165"/>
                </a:solidFill>
                <a:latin typeface="+mn-lt"/>
              </a:defRPr>
            </a:lvl9pPr>
          </a:lstStyle>
          <a:p>
            <a:pPr>
              <a:defRPr/>
            </a:pPr>
            <a:endParaRPr lang="sv-SE" kern="0" dirty="0">
              <a:latin typeface="Helvetica"/>
            </a:endParaRPr>
          </a:p>
        </p:txBody>
      </p:sp>
      <p:sp>
        <p:nvSpPr>
          <p:cNvPr id="10" name="Rubrik 1">
            <a:extLst>
              <a:ext uri="{FF2B5EF4-FFF2-40B4-BE49-F238E27FC236}">
                <a16:creationId xmlns:a16="http://schemas.microsoft.com/office/drawing/2014/main" id="{9CF6549A-2E50-4A50-9843-CCBA92C6A3C7}"/>
              </a:ext>
            </a:extLst>
          </p:cNvPr>
          <p:cNvSpPr txBox="1">
            <a:spLocks/>
          </p:cNvSpPr>
          <p:nvPr/>
        </p:nvSpPr>
        <p:spPr>
          <a:xfrm>
            <a:off x="1518607" y="306169"/>
            <a:ext cx="9512097" cy="952166"/>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600" b="1" kern="1200">
                <a:solidFill>
                  <a:schemeClr val="accent1"/>
                </a:solidFill>
                <a:latin typeface="+mj-lt"/>
                <a:ea typeface="+mj-ea"/>
                <a:cs typeface="+mj-cs"/>
              </a:defRPr>
            </a:lvl1pPr>
          </a:lstStyle>
          <a:p>
            <a:endParaRPr lang="sv-SE" dirty="0"/>
          </a:p>
        </p:txBody>
      </p:sp>
    </p:spTree>
    <p:extLst>
      <p:ext uri="{BB962C8B-B14F-4D97-AF65-F5344CB8AC3E}">
        <p14:creationId xmlns:p14="http://schemas.microsoft.com/office/powerpoint/2010/main" val="2439565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59A71779-79D8-444D-AE19-6DD2F3DB2E9A}"/>
              </a:ext>
            </a:extLst>
          </p:cNvPr>
          <p:cNvSpPr txBox="1">
            <a:spLocks/>
          </p:cNvSpPr>
          <p:nvPr/>
        </p:nvSpPr>
        <p:spPr>
          <a:xfrm>
            <a:off x="1518607" y="306169"/>
            <a:ext cx="9512097" cy="952166"/>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600" b="1" kern="1200">
                <a:solidFill>
                  <a:schemeClr val="accent1"/>
                </a:solidFill>
                <a:latin typeface="+mj-lt"/>
                <a:ea typeface="+mj-ea"/>
                <a:cs typeface="+mj-cs"/>
              </a:defRPr>
            </a:lvl1pPr>
          </a:lstStyle>
          <a:p>
            <a:endParaRPr lang="sv-SE" dirty="0"/>
          </a:p>
        </p:txBody>
      </p:sp>
      <p:sp>
        <p:nvSpPr>
          <p:cNvPr id="3" name="Rubrik 2">
            <a:extLst>
              <a:ext uri="{FF2B5EF4-FFF2-40B4-BE49-F238E27FC236}">
                <a16:creationId xmlns:a16="http://schemas.microsoft.com/office/drawing/2014/main" id="{D7064C41-3EF3-CDDB-6177-CD206D4DDDC1}"/>
              </a:ext>
            </a:extLst>
          </p:cNvPr>
          <p:cNvSpPr>
            <a:spLocks noGrp="1"/>
          </p:cNvSpPr>
          <p:nvPr>
            <p:ph type="title"/>
          </p:nvPr>
        </p:nvSpPr>
        <p:spPr/>
        <p:txBody>
          <a:bodyPr/>
          <a:lstStyle/>
          <a:p>
            <a:r>
              <a:rPr lang="sv-SE" dirty="0"/>
              <a:t>Fosforns kretslopp/flöde i samhället</a:t>
            </a:r>
          </a:p>
        </p:txBody>
      </p:sp>
      <p:grpSp>
        <p:nvGrpSpPr>
          <p:cNvPr id="13" name="Grupp 12">
            <a:extLst>
              <a:ext uri="{FF2B5EF4-FFF2-40B4-BE49-F238E27FC236}">
                <a16:creationId xmlns:a16="http://schemas.microsoft.com/office/drawing/2014/main" id="{0466F0DA-FDCD-7FCE-77E5-3E6DFD4B7214}"/>
              </a:ext>
            </a:extLst>
          </p:cNvPr>
          <p:cNvGrpSpPr/>
          <p:nvPr/>
        </p:nvGrpSpPr>
        <p:grpSpPr>
          <a:xfrm>
            <a:off x="1743894" y="1787941"/>
            <a:ext cx="8346256" cy="4696007"/>
            <a:chOff x="1296219" y="1631963"/>
            <a:chExt cx="8346256" cy="4696007"/>
          </a:xfrm>
        </p:grpSpPr>
        <p:pic>
          <p:nvPicPr>
            <p:cNvPr id="6" name="Platshållare för innehåll 3">
              <a:extLst>
                <a:ext uri="{FF2B5EF4-FFF2-40B4-BE49-F238E27FC236}">
                  <a16:creationId xmlns:a16="http://schemas.microsoft.com/office/drawing/2014/main" id="{769BD8D0-6A6F-46F9-B65D-32C335598D95}"/>
                </a:ext>
              </a:extLst>
            </p:cNvPr>
            <p:cNvPicPr>
              <a:picLocks noChangeAspect="1"/>
            </p:cNvPicPr>
            <p:nvPr/>
          </p:nvPicPr>
          <p:blipFill rotWithShape="1">
            <a:blip r:embed="rId3"/>
            <a:srcRect t="11628"/>
            <a:stretch/>
          </p:blipFill>
          <p:spPr>
            <a:xfrm>
              <a:off x="1296219" y="1631963"/>
              <a:ext cx="8346256" cy="4696007"/>
            </a:xfrm>
            <a:prstGeom prst="rect">
              <a:avLst/>
            </a:prstGeom>
          </p:spPr>
        </p:pic>
        <p:sp>
          <p:nvSpPr>
            <p:cNvPr id="2" name="Pil: vänsterböjd 1">
              <a:extLst>
                <a:ext uri="{FF2B5EF4-FFF2-40B4-BE49-F238E27FC236}">
                  <a16:creationId xmlns:a16="http://schemas.microsoft.com/office/drawing/2014/main" id="{1CD67475-4B08-41BD-9A9F-227FC51EA3A3}"/>
                </a:ext>
              </a:extLst>
            </p:cNvPr>
            <p:cNvSpPr/>
            <p:nvPr/>
          </p:nvSpPr>
          <p:spPr>
            <a:xfrm rot="5889484">
              <a:off x="4394364" y="3714287"/>
              <a:ext cx="515496" cy="951146"/>
            </a:xfrm>
            <a:prstGeom prst="curvedLeftArrow">
              <a:avLst/>
            </a:prstGeom>
            <a:solidFill>
              <a:schemeClr val="tx2">
                <a:lumMod val="25000"/>
                <a:lumOff val="75000"/>
              </a:schemeClr>
            </a:solidFill>
            <a:ln w="31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5" name="textruta 4">
              <a:extLst>
                <a:ext uri="{FF2B5EF4-FFF2-40B4-BE49-F238E27FC236}">
                  <a16:creationId xmlns:a16="http://schemas.microsoft.com/office/drawing/2014/main" id="{2975B4FD-C08A-4BC4-CD20-5FBF310A8997}"/>
                </a:ext>
              </a:extLst>
            </p:cNvPr>
            <p:cNvSpPr txBox="1"/>
            <p:nvPr/>
          </p:nvSpPr>
          <p:spPr>
            <a:xfrm>
              <a:off x="1509082" y="2954892"/>
              <a:ext cx="1030918" cy="453183"/>
            </a:xfrm>
            <a:prstGeom prst="rect">
              <a:avLst/>
            </a:prstGeom>
            <a:solidFill>
              <a:schemeClr val="bg1">
                <a:lumMod val="75000"/>
              </a:schemeClr>
            </a:solidFill>
            <a:ln w="22225" cmpd="sng">
              <a:solidFill>
                <a:schemeClr val="tx1"/>
              </a:solidFill>
              <a:extLst>
                <a:ext uri="{C807C97D-BFC1-408E-A445-0C87EB9F89A2}">
                  <ask:lineSketchStyleProps xmlns:ask="http://schemas.microsoft.com/office/drawing/2018/sketchyshapes" sd="3978248048">
                    <a:custGeom>
                      <a:avLst/>
                      <a:gdLst>
                        <a:gd name="csX0" fmla="*/ 0 w 1030918"/>
                        <a:gd name="csY0" fmla="*/ 0 h 453183"/>
                        <a:gd name="csX1" fmla="*/ 1030918 w 1030918"/>
                        <a:gd name="csY1" fmla="*/ 0 h 453183"/>
                        <a:gd name="csX2" fmla="*/ 1030918 w 1030918"/>
                        <a:gd name="csY2" fmla="*/ 453183 h 453183"/>
                        <a:gd name="csX3" fmla="*/ 0 w 1030918"/>
                        <a:gd name="csY3" fmla="*/ 453183 h 453183"/>
                        <a:gd name="csX4" fmla="*/ 0 w 1030918"/>
                        <a:gd name="csY4" fmla="*/ 0 h 453183"/>
                      </a:gdLst>
                      <a:ahLst/>
                      <a:cxnLst>
                        <a:cxn ang="0">
                          <a:pos x="csX0" y="csY0"/>
                        </a:cxn>
                        <a:cxn ang="0">
                          <a:pos x="csX1" y="csY1"/>
                        </a:cxn>
                        <a:cxn ang="0">
                          <a:pos x="csX2" y="csY2"/>
                        </a:cxn>
                        <a:cxn ang="0">
                          <a:pos x="csX3" y="csY3"/>
                        </a:cxn>
                        <a:cxn ang="0">
                          <a:pos x="csX4" y="csY4"/>
                        </a:cxn>
                      </a:cxnLst>
                      <a:rect l="l" t="t" r="r" b="b"/>
                      <a:pathLst>
                        <a:path w="1030918" h="453183" fill="none" extrusionOk="0">
                          <a:moveTo>
                            <a:pt x="0" y="0"/>
                          </a:moveTo>
                          <a:cubicBezTo>
                            <a:pt x="482168" y="81123"/>
                            <a:pt x="869357" y="-8744"/>
                            <a:pt x="1030918" y="0"/>
                          </a:cubicBezTo>
                          <a:cubicBezTo>
                            <a:pt x="1009607" y="183043"/>
                            <a:pt x="1005033" y="366594"/>
                            <a:pt x="1030918" y="453183"/>
                          </a:cubicBezTo>
                          <a:cubicBezTo>
                            <a:pt x="826099" y="404060"/>
                            <a:pt x="125624" y="510984"/>
                            <a:pt x="0" y="453183"/>
                          </a:cubicBezTo>
                          <a:cubicBezTo>
                            <a:pt x="20926" y="240589"/>
                            <a:pt x="-34761" y="223580"/>
                            <a:pt x="0" y="0"/>
                          </a:cubicBezTo>
                          <a:close/>
                        </a:path>
                        <a:path w="1030918" h="453183" stroke="0" extrusionOk="0">
                          <a:moveTo>
                            <a:pt x="0" y="0"/>
                          </a:moveTo>
                          <a:cubicBezTo>
                            <a:pt x="155927" y="-58253"/>
                            <a:pt x="742532" y="-16981"/>
                            <a:pt x="1030918" y="0"/>
                          </a:cubicBezTo>
                          <a:cubicBezTo>
                            <a:pt x="1049064" y="140245"/>
                            <a:pt x="1065501" y="377461"/>
                            <a:pt x="1030918" y="453183"/>
                          </a:cubicBezTo>
                          <a:cubicBezTo>
                            <a:pt x="884016" y="425811"/>
                            <a:pt x="368234" y="370760"/>
                            <a:pt x="0" y="453183"/>
                          </a:cubicBezTo>
                          <a:cubicBezTo>
                            <a:pt x="10003" y="324364"/>
                            <a:pt x="35014" y="222290"/>
                            <a:pt x="0" y="0"/>
                          </a:cubicBezTo>
                          <a:close/>
                        </a:path>
                      </a:pathLst>
                    </a:custGeom>
                    <ask:type>
                      <ask:lineSketchNone/>
                    </ask:type>
                  </ask:lineSketchStyleProps>
                </a:ext>
              </a:extLst>
            </a:ln>
          </p:spPr>
          <p:txBody>
            <a:bodyPr wrap="square" lIns="108000" tIns="72000" bIns="72000" rtlCol="0">
              <a:spAutoFit/>
            </a:bodyPr>
            <a:lstStyle/>
            <a:p>
              <a:r>
                <a:rPr lang="sv-SE" sz="2000" dirty="0">
                  <a:solidFill>
                    <a:schemeClr val="tx2"/>
                  </a:solidFill>
                </a:rPr>
                <a:t>Gruva</a:t>
              </a:r>
            </a:p>
          </p:txBody>
        </p:sp>
        <p:sp>
          <p:nvSpPr>
            <p:cNvPr id="9" name="textruta 8">
              <a:extLst>
                <a:ext uri="{FF2B5EF4-FFF2-40B4-BE49-F238E27FC236}">
                  <a16:creationId xmlns:a16="http://schemas.microsoft.com/office/drawing/2014/main" id="{97B564A4-6126-863D-FACD-9A08ED0029F1}"/>
                </a:ext>
              </a:extLst>
            </p:cNvPr>
            <p:cNvSpPr txBox="1"/>
            <p:nvPr/>
          </p:nvSpPr>
          <p:spPr>
            <a:xfrm>
              <a:off x="4128530" y="2954892"/>
              <a:ext cx="1030918" cy="453183"/>
            </a:xfrm>
            <a:prstGeom prst="rect">
              <a:avLst/>
            </a:prstGeom>
            <a:solidFill>
              <a:schemeClr val="accent6">
                <a:lumMod val="75000"/>
              </a:schemeClr>
            </a:solidFill>
            <a:ln w="22225" cmpd="sng">
              <a:solidFill>
                <a:schemeClr val="tx2">
                  <a:lumMod val="75000"/>
                  <a:lumOff val="25000"/>
                </a:schemeClr>
              </a:solidFill>
              <a:extLst>
                <a:ext uri="{C807C97D-BFC1-408E-A445-0C87EB9F89A2}">
                  <ask:lineSketchStyleProps xmlns:ask="http://schemas.microsoft.com/office/drawing/2018/sketchyshapes" sd="981765707">
                    <a:custGeom>
                      <a:avLst/>
                      <a:gdLst>
                        <a:gd name="csX0" fmla="*/ 0 w 1030918"/>
                        <a:gd name="csY0" fmla="*/ 0 h 453183"/>
                        <a:gd name="csX1" fmla="*/ 1030918 w 1030918"/>
                        <a:gd name="csY1" fmla="*/ 0 h 453183"/>
                        <a:gd name="csX2" fmla="*/ 1030918 w 1030918"/>
                        <a:gd name="csY2" fmla="*/ 453183 h 453183"/>
                        <a:gd name="csX3" fmla="*/ 0 w 1030918"/>
                        <a:gd name="csY3" fmla="*/ 453183 h 453183"/>
                        <a:gd name="csX4" fmla="*/ 0 w 1030918"/>
                        <a:gd name="csY4" fmla="*/ 0 h 453183"/>
                      </a:gdLst>
                      <a:ahLst/>
                      <a:cxnLst>
                        <a:cxn ang="0">
                          <a:pos x="csX0" y="csY0"/>
                        </a:cxn>
                        <a:cxn ang="0">
                          <a:pos x="csX1" y="csY1"/>
                        </a:cxn>
                        <a:cxn ang="0">
                          <a:pos x="csX2" y="csY2"/>
                        </a:cxn>
                        <a:cxn ang="0">
                          <a:pos x="csX3" y="csY3"/>
                        </a:cxn>
                        <a:cxn ang="0">
                          <a:pos x="csX4" y="csY4"/>
                        </a:cxn>
                      </a:cxnLst>
                      <a:rect l="l" t="t" r="r" b="b"/>
                      <a:pathLst>
                        <a:path w="1030918" h="453183" fill="none" extrusionOk="0">
                          <a:moveTo>
                            <a:pt x="0" y="0"/>
                          </a:moveTo>
                          <a:cubicBezTo>
                            <a:pt x="270396" y="72049"/>
                            <a:pt x="634302" y="46867"/>
                            <a:pt x="1030918" y="0"/>
                          </a:cubicBezTo>
                          <a:cubicBezTo>
                            <a:pt x="1071210" y="92019"/>
                            <a:pt x="1063217" y="267495"/>
                            <a:pt x="1030918" y="453183"/>
                          </a:cubicBezTo>
                          <a:cubicBezTo>
                            <a:pt x="872973" y="460041"/>
                            <a:pt x="356658" y="434194"/>
                            <a:pt x="0" y="453183"/>
                          </a:cubicBezTo>
                          <a:cubicBezTo>
                            <a:pt x="-40089" y="310805"/>
                            <a:pt x="-15594" y="148179"/>
                            <a:pt x="0" y="0"/>
                          </a:cubicBezTo>
                          <a:close/>
                        </a:path>
                        <a:path w="1030918" h="453183" stroke="0" extrusionOk="0">
                          <a:moveTo>
                            <a:pt x="0" y="0"/>
                          </a:moveTo>
                          <a:cubicBezTo>
                            <a:pt x="391600" y="90891"/>
                            <a:pt x="877115" y="76341"/>
                            <a:pt x="1030918" y="0"/>
                          </a:cubicBezTo>
                          <a:cubicBezTo>
                            <a:pt x="998471" y="59567"/>
                            <a:pt x="1003458" y="347042"/>
                            <a:pt x="1030918" y="453183"/>
                          </a:cubicBezTo>
                          <a:cubicBezTo>
                            <a:pt x="554445" y="419929"/>
                            <a:pt x="121005" y="453169"/>
                            <a:pt x="0" y="453183"/>
                          </a:cubicBezTo>
                          <a:cubicBezTo>
                            <a:pt x="25635" y="354697"/>
                            <a:pt x="-11285" y="92230"/>
                            <a:pt x="0" y="0"/>
                          </a:cubicBezTo>
                          <a:close/>
                        </a:path>
                      </a:pathLst>
                    </a:custGeom>
                    <ask:type>
                      <ask:lineSketchNone/>
                    </ask:type>
                  </ask:lineSketchStyleProps>
                </a:ext>
              </a:extLst>
            </a:ln>
          </p:spPr>
          <p:txBody>
            <a:bodyPr wrap="square" lIns="108000" tIns="72000" bIns="72000" rtlCol="0">
              <a:spAutoFit/>
            </a:bodyPr>
            <a:lstStyle/>
            <a:p>
              <a:r>
                <a:rPr lang="sv-SE" sz="2000" dirty="0">
                  <a:solidFill>
                    <a:schemeClr val="tx2"/>
                  </a:solidFill>
                </a:rPr>
                <a:t>Åker</a:t>
              </a:r>
            </a:p>
          </p:txBody>
        </p:sp>
        <p:sp>
          <p:nvSpPr>
            <p:cNvPr id="10" name="textruta 9">
              <a:extLst>
                <a:ext uri="{FF2B5EF4-FFF2-40B4-BE49-F238E27FC236}">
                  <a16:creationId xmlns:a16="http://schemas.microsoft.com/office/drawing/2014/main" id="{68236D43-6006-A3A4-C02A-D2C26B835A49}"/>
                </a:ext>
              </a:extLst>
            </p:cNvPr>
            <p:cNvSpPr txBox="1"/>
            <p:nvPr/>
          </p:nvSpPr>
          <p:spPr>
            <a:xfrm>
              <a:off x="6960841" y="2954892"/>
              <a:ext cx="1525934" cy="453183"/>
            </a:xfrm>
            <a:prstGeom prst="rect">
              <a:avLst/>
            </a:prstGeom>
            <a:solidFill>
              <a:schemeClr val="accent1">
                <a:lumMod val="40000"/>
                <a:lumOff val="60000"/>
              </a:schemeClr>
            </a:solidFill>
            <a:ln w="22225" cmpd="sng">
              <a:solidFill>
                <a:schemeClr val="accent1"/>
              </a:solidFill>
              <a:extLst>
                <a:ext uri="{C807C97D-BFC1-408E-A445-0C87EB9F89A2}">
                  <ask:lineSketchStyleProps xmlns:ask="http://schemas.microsoft.com/office/drawing/2018/sketchyshapes" sd="1219033472">
                    <a:custGeom>
                      <a:avLst/>
                      <a:gdLst>
                        <a:gd name="csX0" fmla="*/ 0 w 1525934"/>
                        <a:gd name="csY0" fmla="*/ 0 h 453183"/>
                        <a:gd name="csX1" fmla="*/ 1525934 w 1525934"/>
                        <a:gd name="csY1" fmla="*/ 0 h 453183"/>
                        <a:gd name="csX2" fmla="*/ 1525934 w 1525934"/>
                        <a:gd name="csY2" fmla="*/ 453183 h 453183"/>
                        <a:gd name="csX3" fmla="*/ 0 w 1525934"/>
                        <a:gd name="csY3" fmla="*/ 453183 h 453183"/>
                        <a:gd name="csX4" fmla="*/ 0 w 1525934"/>
                        <a:gd name="csY4" fmla="*/ 0 h 453183"/>
                      </a:gdLst>
                      <a:ahLst/>
                      <a:cxnLst>
                        <a:cxn ang="0">
                          <a:pos x="csX0" y="csY0"/>
                        </a:cxn>
                        <a:cxn ang="0">
                          <a:pos x="csX1" y="csY1"/>
                        </a:cxn>
                        <a:cxn ang="0">
                          <a:pos x="csX2" y="csY2"/>
                        </a:cxn>
                        <a:cxn ang="0">
                          <a:pos x="csX3" y="csY3"/>
                        </a:cxn>
                        <a:cxn ang="0">
                          <a:pos x="csX4" y="csY4"/>
                        </a:cxn>
                      </a:cxnLst>
                      <a:rect l="l" t="t" r="r" b="b"/>
                      <a:pathLst>
                        <a:path w="1525934" h="453183" fill="none" extrusionOk="0">
                          <a:moveTo>
                            <a:pt x="0" y="0"/>
                          </a:moveTo>
                          <a:cubicBezTo>
                            <a:pt x="733448" y="7998"/>
                            <a:pt x="931225" y="5034"/>
                            <a:pt x="1525934" y="0"/>
                          </a:cubicBezTo>
                          <a:cubicBezTo>
                            <a:pt x="1528377" y="169219"/>
                            <a:pt x="1500199" y="228118"/>
                            <a:pt x="1525934" y="453183"/>
                          </a:cubicBezTo>
                          <a:cubicBezTo>
                            <a:pt x="967039" y="392482"/>
                            <a:pt x="722184" y="430599"/>
                            <a:pt x="0" y="453183"/>
                          </a:cubicBezTo>
                          <a:cubicBezTo>
                            <a:pt x="5422" y="255794"/>
                            <a:pt x="-27365" y="217929"/>
                            <a:pt x="0" y="0"/>
                          </a:cubicBezTo>
                          <a:close/>
                        </a:path>
                        <a:path w="1525934" h="453183" stroke="0" extrusionOk="0">
                          <a:moveTo>
                            <a:pt x="0" y="0"/>
                          </a:moveTo>
                          <a:cubicBezTo>
                            <a:pt x="632771" y="68710"/>
                            <a:pt x="1304873" y="-135885"/>
                            <a:pt x="1525934" y="0"/>
                          </a:cubicBezTo>
                          <a:cubicBezTo>
                            <a:pt x="1495254" y="194069"/>
                            <a:pt x="1537659" y="331585"/>
                            <a:pt x="1525934" y="453183"/>
                          </a:cubicBezTo>
                          <a:cubicBezTo>
                            <a:pt x="909330" y="325882"/>
                            <a:pt x="706071" y="505898"/>
                            <a:pt x="0" y="453183"/>
                          </a:cubicBezTo>
                          <a:cubicBezTo>
                            <a:pt x="-37029" y="235254"/>
                            <a:pt x="-38048" y="158856"/>
                            <a:pt x="0" y="0"/>
                          </a:cubicBezTo>
                          <a:close/>
                        </a:path>
                      </a:pathLst>
                    </a:custGeom>
                    <ask:type>
                      <ask:lineSketchNone/>
                    </ask:type>
                  </ask:lineSketchStyleProps>
                </a:ext>
              </a:extLst>
            </a:ln>
          </p:spPr>
          <p:txBody>
            <a:bodyPr wrap="square" lIns="108000" tIns="72000" bIns="72000" rtlCol="0">
              <a:spAutoFit/>
            </a:bodyPr>
            <a:lstStyle/>
            <a:p>
              <a:r>
                <a:rPr lang="sv-SE" sz="2000" dirty="0">
                  <a:solidFill>
                    <a:schemeClr val="tx2"/>
                  </a:solidFill>
                </a:rPr>
                <a:t>Samhälle</a:t>
              </a:r>
            </a:p>
          </p:txBody>
        </p:sp>
        <p:sp>
          <p:nvSpPr>
            <p:cNvPr id="11" name="Pil: höger 10">
              <a:extLst>
                <a:ext uri="{FF2B5EF4-FFF2-40B4-BE49-F238E27FC236}">
                  <a16:creationId xmlns:a16="http://schemas.microsoft.com/office/drawing/2014/main" id="{AD299973-BC54-F113-057E-A5F8BDA9B549}"/>
                </a:ext>
              </a:extLst>
            </p:cNvPr>
            <p:cNvSpPr/>
            <p:nvPr/>
          </p:nvSpPr>
          <p:spPr>
            <a:xfrm rot="18858804">
              <a:off x="3122295" y="3794794"/>
              <a:ext cx="781905" cy="900230"/>
            </a:xfrm>
            <a:prstGeom prst="rightArrow">
              <a:avLst/>
            </a:prstGeom>
            <a:solidFill>
              <a:schemeClr val="bg1">
                <a:lumMod val="75000"/>
              </a:schemeClr>
            </a:solidFill>
            <a:ln w="25400" cmpd="sng">
              <a:solidFill>
                <a:schemeClr val="tx1"/>
              </a:solidFill>
              <a:extLst>
                <a:ext uri="{C807C97D-BFC1-408E-A445-0C87EB9F89A2}">
                  <ask:lineSketchStyleProps xmlns:ask="http://schemas.microsoft.com/office/drawing/2018/sketchyshapes" sd="3978248048">
                    <a:custGeom>
                      <a:avLst/>
                      <a:gdLst>
                        <a:gd name="csX0" fmla="*/ 0 w 1030918"/>
                        <a:gd name="csY0" fmla="*/ 0 h 453183"/>
                        <a:gd name="csX1" fmla="*/ 1030918 w 1030918"/>
                        <a:gd name="csY1" fmla="*/ 0 h 453183"/>
                        <a:gd name="csX2" fmla="*/ 1030918 w 1030918"/>
                        <a:gd name="csY2" fmla="*/ 453183 h 453183"/>
                        <a:gd name="csX3" fmla="*/ 0 w 1030918"/>
                        <a:gd name="csY3" fmla="*/ 453183 h 453183"/>
                        <a:gd name="csX4" fmla="*/ 0 w 1030918"/>
                        <a:gd name="csY4" fmla="*/ 0 h 453183"/>
                      </a:gdLst>
                      <a:ahLst/>
                      <a:cxnLst>
                        <a:cxn ang="0">
                          <a:pos x="csX0" y="csY0"/>
                        </a:cxn>
                        <a:cxn ang="0">
                          <a:pos x="csX1" y="csY1"/>
                        </a:cxn>
                        <a:cxn ang="0">
                          <a:pos x="csX2" y="csY2"/>
                        </a:cxn>
                        <a:cxn ang="0">
                          <a:pos x="csX3" y="csY3"/>
                        </a:cxn>
                        <a:cxn ang="0">
                          <a:pos x="csX4" y="csY4"/>
                        </a:cxn>
                      </a:cxnLst>
                      <a:rect l="l" t="t" r="r" b="b"/>
                      <a:pathLst>
                        <a:path w="1030918" h="453183" fill="none" extrusionOk="0">
                          <a:moveTo>
                            <a:pt x="0" y="0"/>
                          </a:moveTo>
                          <a:cubicBezTo>
                            <a:pt x="482168" y="81123"/>
                            <a:pt x="869357" y="-8744"/>
                            <a:pt x="1030918" y="0"/>
                          </a:cubicBezTo>
                          <a:cubicBezTo>
                            <a:pt x="1009607" y="183043"/>
                            <a:pt x="1005033" y="366594"/>
                            <a:pt x="1030918" y="453183"/>
                          </a:cubicBezTo>
                          <a:cubicBezTo>
                            <a:pt x="826099" y="404060"/>
                            <a:pt x="125624" y="510984"/>
                            <a:pt x="0" y="453183"/>
                          </a:cubicBezTo>
                          <a:cubicBezTo>
                            <a:pt x="20926" y="240589"/>
                            <a:pt x="-34761" y="223580"/>
                            <a:pt x="0" y="0"/>
                          </a:cubicBezTo>
                          <a:close/>
                        </a:path>
                        <a:path w="1030918" h="453183" stroke="0" extrusionOk="0">
                          <a:moveTo>
                            <a:pt x="0" y="0"/>
                          </a:moveTo>
                          <a:cubicBezTo>
                            <a:pt x="155927" y="-58253"/>
                            <a:pt x="742532" y="-16981"/>
                            <a:pt x="1030918" y="0"/>
                          </a:cubicBezTo>
                          <a:cubicBezTo>
                            <a:pt x="1049064" y="140245"/>
                            <a:pt x="1065501" y="377461"/>
                            <a:pt x="1030918" y="453183"/>
                          </a:cubicBezTo>
                          <a:cubicBezTo>
                            <a:pt x="884016" y="425811"/>
                            <a:pt x="368234" y="370760"/>
                            <a:pt x="0" y="453183"/>
                          </a:cubicBezTo>
                          <a:cubicBezTo>
                            <a:pt x="10003" y="324364"/>
                            <a:pt x="35014" y="222290"/>
                            <a:pt x="0" y="0"/>
                          </a:cubicBezTo>
                          <a:close/>
                        </a:path>
                      </a:pathLst>
                    </a:custGeom>
                    <ask:type>
                      <ask:lineSketchNone/>
                    </ask:type>
                  </ask:lineSketchStyleProps>
                </a:ext>
              </a:extLst>
            </a:ln>
          </p:spPr>
          <p:txBody>
            <a:bodyPr wrap="square" lIns="108000" tIns="72000" bIns="72000" rtlCol="0">
              <a:spAutoFit/>
            </a:bodyPr>
            <a:lstStyle/>
            <a:p>
              <a:endParaRPr lang="sv-SE" sz="2000">
                <a:solidFill>
                  <a:schemeClr val="tx2"/>
                </a:solidFill>
              </a:endParaRPr>
            </a:p>
          </p:txBody>
        </p:sp>
        <p:sp>
          <p:nvSpPr>
            <p:cNvPr id="12" name="Pil: höger 11">
              <a:extLst>
                <a:ext uri="{FF2B5EF4-FFF2-40B4-BE49-F238E27FC236}">
                  <a16:creationId xmlns:a16="http://schemas.microsoft.com/office/drawing/2014/main" id="{D871C4D3-1EB8-518B-6E1E-A689FC3BFC99}"/>
                </a:ext>
              </a:extLst>
            </p:cNvPr>
            <p:cNvSpPr/>
            <p:nvPr/>
          </p:nvSpPr>
          <p:spPr>
            <a:xfrm rot="18858804">
              <a:off x="5920437" y="2836675"/>
              <a:ext cx="781905" cy="900230"/>
            </a:xfrm>
            <a:prstGeom prst="rightArrow">
              <a:avLst/>
            </a:prstGeom>
            <a:solidFill>
              <a:schemeClr val="accent6">
                <a:lumMod val="75000"/>
              </a:schemeClr>
            </a:solidFill>
            <a:ln w="25400" cmpd="sng">
              <a:solidFill>
                <a:schemeClr val="tx2">
                  <a:lumMod val="75000"/>
                  <a:lumOff val="25000"/>
                </a:schemeClr>
              </a:solidFill>
              <a:extLst>
                <a:ext uri="{C807C97D-BFC1-408E-A445-0C87EB9F89A2}">
                  <ask:lineSketchStyleProps xmlns:ask="http://schemas.microsoft.com/office/drawing/2018/sketchyshapes" sd="981765707">
                    <a:custGeom>
                      <a:avLst/>
                      <a:gdLst>
                        <a:gd name="csX0" fmla="*/ 0 w 1030918"/>
                        <a:gd name="csY0" fmla="*/ 0 h 453183"/>
                        <a:gd name="csX1" fmla="*/ 1030918 w 1030918"/>
                        <a:gd name="csY1" fmla="*/ 0 h 453183"/>
                        <a:gd name="csX2" fmla="*/ 1030918 w 1030918"/>
                        <a:gd name="csY2" fmla="*/ 453183 h 453183"/>
                        <a:gd name="csX3" fmla="*/ 0 w 1030918"/>
                        <a:gd name="csY3" fmla="*/ 453183 h 453183"/>
                        <a:gd name="csX4" fmla="*/ 0 w 1030918"/>
                        <a:gd name="csY4" fmla="*/ 0 h 453183"/>
                      </a:gdLst>
                      <a:ahLst/>
                      <a:cxnLst>
                        <a:cxn ang="0">
                          <a:pos x="csX0" y="csY0"/>
                        </a:cxn>
                        <a:cxn ang="0">
                          <a:pos x="csX1" y="csY1"/>
                        </a:cxn>
                        <a:cxn ang="0">
                          <a:pos x="csX2" y="csY2"/>
                        </a:cxn>
                        <a:cxn ang="0">
                          <a:pos x="csX3" y="csY3"/>
                        </a:cxn>
                        <a:cxn ang="0">
                          <a:pos x="csX4" y="csY4"/>
                        </a:cxn>
                      </a:cxnLst>
                      <a:rect l="l" t="t" r="r" b="b"/>
                      <a:pathLst>
                        <a:path w="1030918" h="453183" fill="none" extrusionOk="0">
                          <a:moveTo>
                            <a:pt x="0" y="0"/>
                          </a:moveTo>
                          <a:cubicBezTo>
                            <a:pt x="270396" y="72049"/>
                            <a:pt x="634302" y="46867"/>
                            <a:pt x="1030918" y="0"/>
                          </a:cubicBezTo>
                          <a:cubicBezTo>
                            <a:pt x="1071210" y="92019"/>
                            <a:pt x="1063217" y="267495"/>
                            <a:pt x="1030918" y="453183"/>
                          </a:cubicBezTo>
                          <a:cubicBezTo>
                            <a:pt x="872973" y="460041"/>
                            <a:pt x="356658" y="434194"/>
                            <a:pt x="0" y="453183"/>
                          </a:cubicBezTo>
                          <a:cubicBezTo>
                            <a:pt x="-40089" y="310805"/>
                            <a:pt x="-15594" y="148179"/>
                            <a:pt x="0" y="0"/>
                          </a:cubicBezTo>
                          <a:close/>
                        </a:path>
                        <a:path w="1030918" h="453183" stroke="0" extrusionOk="0">
                          <a:moveTo>
                            <a:pt x="0" y="0"/>
                          </a:moveTo>
                          <a:cubicBezTo>
                            <a:pt x="391600" y="90891"/>
                            <a:pt x="877115" y="76341"/>
                            <a:pt x="1030918" y="0"/>
                          </a:cubicBezTo>
                          <a:cubicBezTo>
                            <a:pt x="998471" y="59567"/>
                            <a:pt x="1003458" y="347042"/>
                            <a:pt x="1030918" y="453183"/>
                          </a:cubicBezTo>
                          <a:cubicBezTo>
                            <a:pt x="554445" y="419929"/>
                            <a:pt x="121005" y="453169"/>
                            <a:pt x="0" y="453183"/>
                          </a:cubicBezTo>
                          <a:cubicBezTo>
                            <a:pt x="25635" y="354697"/>
                            <a:pt x="-11285" y="92230"/>
                            <a:pt x="0" y="0"/>
                          </a:cubicBezTo>
                          <a:close/>
                        </a:path>
                      </a:pathLst>
                    </a:custGeom>
                    <ask:type>
                      <ask:lineSketchNone/>
                    </ask:type>
                  </ask:lineSketchStyleProps>
                </a:ext>
              </a:extLst>
            </a:ln>
          </p:spPr>
          <p:txBody>
            <a:bodyPr wrap="square" lIns="108000" tIns="72000" bIns="72000" rtlCol="0">
              <a:spAutoFit/>
            </a:bodyPr>
            <a:lstStyle/>
            <a:p>
              <a:endParaRPr lang="sv-SE" sz="2000">
                <a:solidFill>
                  <a:schemeClr val="tx2"/>
                </a:solidFill>
              </a:endParaRPr>
            </a:p>
          </p:txBody>
        </p:sp>
      </p:grpSp>
    </p:spTree>
    <p:extLst>
      <p:ext uri="{BB962C8B-B14F-4D97-AF65-F5344CB8AC3E}">
        <p14:creationId xmlns:p14="http://schemas.microsoft.com/office/powerpoint/2010/main" val="2984185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27F44C03-D2C4-FF40-ABC5-8BAB7BA8635E}"/>
              </a:ext>
            </a:extLst>
          </p:cNvPr>
          <p:cNvSpPr/>
          <p:nvPr/>
        </p:nvSpPr>
        <p:spPr>
          <a:xfrm>
            <a:off x="0" y="1776549"/>
            <a:ext cx="12192000" cy="50814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0" name="Grupp 9" descr="Bilden visar i vilka former fosfor förekommer, ungefär hur mycket fosfor som finns per hektar och hur utbytet sker mellan olika fosforpooler i marken. &#10;">
            <a:extLst>
              <a:ext uri="{FF2B5EF4-FFF2-40B4-BE49-F238E27FC236}">
                <a16:creationId xmlns:a16="http://schemas.microsoft.com/office/drawing/2014/main" id="{B55B8EB5-0BFE-0973-DC46-CEA10F330395}"/>
              </a:ext>
            </a:extLst>
          </p:cNvPr>
          <p:cNvGrpSpPr/>
          <p:nvPr/>
        </p:nvGrpSpPr>
        <p:grpSpPr>
          <a:xfrm>
            <a:off x="2648932" y="1894788"/>
            <a:ext cx="6978394" cy="4961893"/>
            <a:chOff x="2648932" y="1894788"/>
            <a:chExt cx="6978394" cy="4961893"/>
          </a:xfrm>
        </p:grpSpPr>
        <p:pic>
          <p:nvPicPr>
            <p:cNvPr id="4" name="Platshållare för innehåll 3">
              <a:extLst>
                <a:ext uri="{FF2B5EF4-FFF2-40B4-BE49-F238E27FC236}">
                  <a16:creationId xmlns:a16="http://schemas.microsoft.com/office/drawing/2014/main" id="{A9FC9110-65B0-429B-9AB0-E9EBCF0314D7}"/>
                </a:ext>
              </a:extLst>
            </p:cNvPr>
            <p:cNvPicPr>
              <a:picLocks noGrp="1" noChangeAspect="1"/>
            </p:cNvPicPr>
            <p:nvPr>
              <p:ph sz="quarter" idx="13"/>
            </p:nvPr>
          </p:nvPicPr>
          <p:blipFill>
            <a:blip r:embed="rId3"/>
            <a:srcRect l="1186"/>
            <a:stretch>
              <a:fillRect/>
            </a:stretch>
          </p:blipFill>
          <p:spPr>
            <a:xfrm>
              <a:off x="2648932" y="1966912"/>
              <a:ext cx="6978394" cy="4889769"/>
            </a:xfrm>
            <a:prstGeom prst="rect">
              <a:avLst/>
            </a:prstGeom>
          </p:spPr>
        </p:pic>
        <p:sp>
          <p:nvSpPr>
            <p:cNvPr id="5" name="Rektangel 4">
              <a:extLst>
                <a:ext uri="{FF2B5EF4-FFF2-40B4-BE49-F238E27FC236}">
                  <a16:creationId xmlns:a16="http://schemas.microsoft.com/office/drawing/2014/main" id="{53FEFCC9-B037-9E68-A133-DC0FD7E70B94}"/>
                </a:ext>
              </a:extLst>
            </p:cNvPr>
            <p:cNvSpPr>
              <a:spLocks/>
            </p:cNvSpPr>
            <p:nvPr/>
          </p:nvSpPr>
          <p:spPr>
            <a:xfrm>
              <a:off x="7929154" y="1894788"/>
              <a:ext cx="1698172" cy="2867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2" name="Rubrik 1">
            <a:extLst>
              <a:ext uri="{FF2B5EF4-FFF2-40B4-BE49-F238E27FC236}">
                <a16:creationId xmlns:a16="http://schemas.microsoft.com/office/drawing/2014/main" id="{D714015B-22C3-4DCA-A8DE-1831F04D30E3}"/>
              </a:ext>
            </a:extLst>
          </p:cNvPr>
          <p:cNvSpPr>
            <a:spLocks noGrp="1"/>
          </p:cNvSpPr>
          <p:nvPr>
            <p:ph type="title"/>
          </p:nvPr>
        </p:nvSpPr>
        <p:spPr/>
        <p:txBody>
          <a:bodyPr/>
          <a:lstStyle/>
          <a:p>
            <a:r>
              <a:rPr lang="sv-SE" dirty="0"/>
              <a:t>Fosfor i marken</a:t>
            </a:r>
            <a:endParaRPr lang="en-GB" dirty="0"/>
          </a:p>
        </p:txBody>
      </p:sp>
    </p:spTree>
    <p:extLst>
      <p:ext uri="{BB962C8B-B14F-4D97-AF65-F5344CB8AC3E}">
        <p14:creationId xmlns:p14="http://schemas.microsoft.com/office/powerpoint/2010/main" val="523490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ktangel 32">
            <a:extLst>
              <a:ext uri="{FF2B5EF4-FFF2-40B4-BE49-F238E27FC236}">
                <a16:creationId xmlns:a16="http://schemas.microsoft.com/office/drawing/2014/main" id="{E54DC0C1-C6D4-2E91-629B-A72E1D4525F7}"/>
              </a:ext>
            </a:extLst>
          </p:cNvPr>
          <p:cNvSpPr/>
          <p:nvPr/>
        </p:nvSpPr>
        <p:spPr>
          <a:xfrm>
            <a:off x="0" y="4589648"/>
            <a:ext cx="12192000" cy="2268352"/>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19552" y="1054480"/>
            <a:ext cx="5872556" cy="3283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 name="Ellips 59"/>
          <p:cNvSpPr/>
          <p:nvPr/>
        </p:nvSpPr>
        <p:spPr>
          <a:xfrm>
            <a:off x="8944047" y="3796819"/>
            <a:ext cx="2169322" cy="155280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4" name="Ellips 13"/>
          <p:cNvSpPr/>
          <p:nvPr/>
        </p:nvSpPr>
        <p:spPr>
          <a:xfrm>
            <a:off x="6737351" y="4106912"/>
            <a:ext cx="1654175" cy="941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sv-SE" dirty="0">
                <a:solidFill>
                  <a:schemeClr val="bg1"/>
                </a:solidFill>
              </a:rPr>
              <a:t>Utbytbar P</a:t>
            </a:r>
          </a:p>
        </p:txBody>
      </p:sp>
      <p:sp>
        <p:nvSpPr>
          <p:cNvPr id="5" name="Ellips 4"/>
          <p:cNvSpPr/>
          <p:nvPr/>
        </p:nvSpPr>
        <p:spPr>
          <a:xfrm>
            <a:off x="5702301" y="4435759"/>
            <a:ext cx="747713" cy="30777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8439" name="textruta 4"/>
          <p:cNvSpPr txBox="1">
            <a:spLocks noChangeArrowheads="1"/>
          </p:cNvSpPr>
          <p:nvPr/>
        </p:nvSpPr>
        <p:spPr bwMode="auto">
          <a:xfrm>
            <a:off x="5735960" y="4444968"/>
            <a:ext cx="6928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sv-SE" sz="1400" dirty="0">
                <a:solidFill>
                  <a:schemeClr val="bg1"/>
                </a:solidFill>
                <a:latin typeface="+mn-lt"/>
              </a:rPr>
              <a:t>Löst P</a:t>
            </a:r>
          </a:p>
        </p:txBody>
      </p:sp>
      <p:sp>
        <p:nvSpPr>
          <p:cNvPr id="3" name="Ellips 2"/>
          <p:cNvSpPr/>
          <p:nvPr/>
        </p:nvSpPr>
        <p:spPr>
          <a:xfrm>
            <a:off x="1176338" y="3668744"/>
            <a:ext cx="2105025" cy="180895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dirty="0"/>
          </a:p>
        </p:txBody>
      </p:sp>
      <p:sp>
        <p:nvSpPr>
          <p:cNvPr id="10" name="Ellips 9"/>
          <p:cNvSpPr/>
          <p:nvPr/>
        </p:nvSpPr>
        <p:spPr>
          <a:xfrm>
            <a:off x="3846141" y="3993407"/>
            <a:ext cx="1527547" cy="11668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dirty="0"/>
          </a:p>
        </p:txBody>
      </p:sp>
      <p:sp>
        <p:nvSpPr>
          <p:cNvPr id="18442" name="textruta 3"/>
          <p:cNvSpPr txBox="1">
            <a:spLocks noChangeArrowheads="1"/>
          </p:cNvSpPr>
          <p:nvPr/>
        </p:nvSpPr>
        <p:spPr bwMode="auto">
          <a:xfrm>
            <a:off x="1237283" y="4123296"/>
            <a:ext cx="19071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sv-SE" sz="2000" dirty="0">
                <a:solidFill>
                  <a:schemeClr val="bg1"/>
                </a:solidFill>
                <a:latin typeface="+mn-lt"/>
              </a:rPr>
              <a:t>Svåromsättbar organiskt bunden P</a:t>
            </a:r>
          </a:p>
        </p:txBody>
      </p:sp>
      <p:sp>
        <p:nvSpPr>
          <p:cNvPr id="18443" name="textruta 11"/>
          <p:cNvSpPr txBox="1">
            <a:spLocks noChangeArrowheads="1"/>
          </p:cNvSpPr>
          <p:nvPr/>
        </p:nvSpPr>
        <p:spPr bwMode="auto">
          <a:xfrm>
            <a:off x="3783277" y="4307962"/>
            <a:ext cx="16779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sv-SE" sz="1800" dirty="0">
                <a:solidFill>
                  <a:schemeClr val="bg1"/>
                </a:solidFill>
                <a:latin typeface="+mn-lt"/>
              </a:rPr>
              <a:t>Lättomsättbar organisk P</a:t>
            </a:r>
          </a:p>
        </p:txBody>
      </p:sp>
      <p:sp>
        <p:nvSpPr>
          <p:cNvPr id="27663" name="textruta 18"/>
          <p:cNvSpPr txBox="1">
            <a:spLocks noChangeArrowheads="1"/>
          </p:cNvSpPr>
          <p:nvPr/>
        </p:nvSpPr>
        <p:spPr bwMode="auto">
          <a:xfrm>
            <a:off x="5702301" y="5722987"/>
            <a:ext cx="838691" cy="369332"/>
          </a:xfrm>
          <a:prstGeom prst="rect">
            <a:avLst/>
          </a:prstGeom>
          <a:solidFill>
            <a:schemeClr val="bg1">
              <a:lumMod val="50000"/>
            </a:schemeClr>
          </a:solidFill>
          <a:ln>
            <a:noFill/>
          </a:ln>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sv-SE" sz="1800" dirty="0">
                <a:solidFill>
                  <a:schemeClr val="bg1"/>
                </a:solidFill>
                <a:latin typeface="+mn-lt"/>
              </a:rPr>
              <a:t>Löst P</a:t>
            </a:r>
          </a:p>
        </p:txBody>
      </p:sp>
      <p:cxnSp>
        <p:nvCxnSpPr>
          <p:cNvPr id="11265" name="Rak pil 11264"/>
          <p:cNvCxnSpPr>
            <a:cxnSpLocks/>
            <a:stCxn id="5" idx="0"/>
          </p:cNvCxnSpPr>
          <p:nvPr/>
        </p:nvCxnSpPr>
        <p:spPr>
          <a:xfrm flipH="1" flipV="1">
            <a:off x="6075364" y="3988084"/>
            <a:ext cx="794" cy="44767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8" name="Rak pil 47"/>
          <p:cNvCxnSpPr>
            <a:cxnSpLocks/>
            <a:stCxn id="5" idx="4"/>
          </p:cNvCxnSpPr>
          <p:nvPr/>
        </p:nvCxnSpPr>
        <p:spPr>
          <a:xfrm>
            <a:off x="6076158" y="4743536"/>
            <a:ext cx="15081" cy="93047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8447" name="textruta 33"/>
          <p:cNvSpPr txBox="1">
            <a:spLocks noChangeArrowheads="1"/>
          </p:cNvSpPr>
          <p:nvPr/>
        </p:nvSpPr>
        <p:spPr bwMode="auto">
          <a:xfrm>
            <a:off x="9088455" y="4277184"/>
            <a:ext cx="195277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sv-SE" sz="2000" dirty="0">
                <a:solidFill>
                  <a:schemeClr val="bg1"/>
                </a:solidFill>
                <a:latin typeface="+mn-lt"/>
              </a:rPr>
              <a:t>Mineralbunden </a:t>
            </a:r>
          </a:p>
          <a:p>
            <a:pPr algn="ctr" eaLnBrk="1" hangingPunct="1"/>
            <a:r>
              <a:rPr lang="sv-SE" sz="2000" dirty="0">
                <a:solidFill>
                  <a:schemeClr val="bg1"/>
                </a:solidFill>
                <a:latin typeface="+mn-lt"/>
              </a:rPr>
              <a:t>P</a:t>
            </a:r>
          </a:p>
        </p:txBody>
      </p:sp>
      <p:cxnSp>
        <p:nvCxnSpPr>
          <p:cNvPr id="45" name="Rak pil 44"/>
          <p:cNvCxnSpPr>
            <a:cxnSpLocks/>
            <a:stCxn id="10" idx="6"/>
            <a:endCxn id="5" idx="2"/>
          </p:cNvCxnSpPr>
          <p:nvPr/>
        </p:nvCxnSpPr>
        <p:spPr>
          <a:xfrm>
            <a:off x="5373688" y="4576814"/>
            <a:ext cx="328613" cy="12834"/>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6" name="Rak pil 75"/>
          <p:cNvCxnSpPr>
            <a:cxnSpLocks/>
            <a:stCxn id="5" idx="6"/>
            <a:endCxn id="14" idx="2"/>
          </p:cNvCxnSpPr>
          <p:nvPr/>
        </p:nvCxnSpPr>
        <p:spPr>
          <a:xfrm flipV="1">
            <a:off x="6450014" y="4577606"/>
            <a:ext cx="287337" cy="12042"/>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8" name="Rak pil 77"/>
          <p:cNvCxnSpPr>
            <a:cxnSpLocks/>
            <a:stCxn id="14" idx="6"/>
            <a:endCxn id="60" idx="2"/>
          </p:cNvCxnSpPr>
          <p:nvPr/>
        </p:nvCxnSpPr>
        <p:spPr>
          <a:xfrm flipV="1">
            <a:off x="8391526" y="4573222"/>
            <a:ext cx="552521" cy="4384"/>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79" name="Rak pil 78"/>
          <p:cNvCxnSpPr>
            <a:cxnSpLocks/>
            <a:stCxn id="3" idx="6"/>
            <a:endCxn id="10" idx="2"/>
          </p:cNvCxnSpPr>
          <p:nvPr/>
        </p:nvCxnSpPr>
        <p:spPr>
          <a:xfrm>
            <a:off x="3281363" y="4573223"/>
            <a:ext cx="564778" cy="3591"/>
          </a:xfrm>
          <a:prstGeom prst="straightConnector1">
            <a:avLst/>
          </a:prstGeom>
          <a:ln w="127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96" name="Rak pil 195"/>
          <p:cNvCxnSpPr>
            <a:cxnSpLocks/>
            <a:stCxn id="14" idx="4"/>
          </p:cNvCxnSpPr>
          <p:nvPr/>
        </p:nvCxnSpPr>
        <p:spPr>
          <a:xfrm flipH="1">
            <a:off x="7564438" y="5048300"/>
            <a:ext cx="1" cy="67468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7677" name="textruta 11365"/>
          <p:cNvSpPr txBox="1">
            <a:spLocks noChangeArrowheads="1"/>
          </p:cNvSpPr>
          <p:nvPr/>
        </p:nvSpPr>
        <p:spPr bwMode="auto">
          <a:xfrm>
            <a:off x="6994255" y="5722987"/>
            <a:ext cx="1397271" cy="646331"/>
          </a:xfrm>
          <a:prstGeom prst="rect">
            <a:avLst/>
          </a:prstGeom>
          <a:solidFill>
            <a:schemeClr val="bg1">
              <a:lumMod val="50000"/>
            </a:schemeClr>
          </a:solidFill>
          <a:ln>
            <a:noFill/>
          </a:ln>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sv-SE" sz="1800" dirty="0">
                <a:solidFill>
                  <a:schemeClr val="bg1"/>
                </a:solidFill>
                <a:latin typeface="+mn-lt"/>
              </a:rPr>
              <a:t>Partikulärt bunden P</a:t>
            </a:r>
          </a:p>
        </p:txBody>
      </p:sp>
      <p:sp>
        <p:nvSpPr>
          <p:cNvPr id="23" name="Rubrik 1">
            <a:extLst>
              <a:ext uri="{FF2B5EF4-FFF2-40B4-BE49-F238E27FC236}">
                <a16:creationId xmlns:a16="http://schemas.microsoft.com/office/drawing/2014/main" id="{A1117DD8-175A-42A2-A741-DF414D780644}"/>
              </a:ext>
            </a:extLst>
          </p:cNvPr>
          <p:cNvSpPr txBox="1">
            <a:spLocks/>
          </p:cNvSpPr>
          <p:nvPr/>
        </p:nvSpPr>
        <p:spPr>
          <a:xfrm>
            <a:off x="1518607" y="306169"/>
            <a:ext cx="9512097" cy="952166"/>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600" b="1" kern="1200">
                <a:solidFill>
                  <a:schemeClr val="accent1"/>
                </a:solidFill>
                <a:latin typeface="+mj-lt"/>
                <a:ea typeface="+mj-ea"/>
                <a:cs typeface="+mj-cs"/>
              </a:defRPr>
            </a:lvl1pPr>
          </a:lstStyle>
          <a:p>
            <a:endParaRPr lang="en-GB" dirty="0"/>
          </a:p>
        </p:txBody>
      </p:sp>
      <p:sp>
        <p:nvSpPr>
          <p:cNvPr id="6" name="Rubrik 5">
            <a:extLst>
              <a:ext uri="{FF2B5EF4-FFF2-40B4-BE49-F238E27FC236}">
                <a16:creationId xmlns:a16="http://schemas.microsoft.com/office/drawing/2014/main" id="{2D332DBD-4D10-086A-6A22-B16C2FD2F509}"/>
              </a:ext>
            </a:extLst>
          </p:cNvPr>
          <p:cNvSpPr>
            <a:spLocks noGrp="1"/>
          </p:cNvSpPr>
          <p:nvPr>
            <p:ph type="title"/>
          </p:nvPr>
        </p:nvSpPr>
        <p:spPr/>
        <p:txBody>
          <a:bodyPr/>
          <a:lstStyle/>
          <a:p>
            <a:r>
              <a:rPr lang="sv-SE" dirty="0"/>
              <a:t>Fosfor i marken</a:t>
            </a:r>
            <a:br>
              <a:rPr lang="en-GB" dirty="0"/>
            </a:br>
            <a:endParaRPr lang="sv-SE"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agram som illustrerar i vilken grad fosfor fixeras i marken vid olika pH-värde. Mest tillgänglig är fosforn vid pH runt 6,5.">
            <a:extLst>
              <a:ext uri="{FF2B5EF4-FFF2-40B4-BE49-F238E27FC236}">
                <a16:creationId xmlns:a16="http://schemas.microsoft.com/office/drawing/2014/main" id="{28C3F8B0-1837-40E8-B10F-33F6ED32F914}"/>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14367" t="28085" r="15624" b="12825"/>
          <a:stretch/>
        </p:blipFill>
        <p:spPr bwMode="auto">
          <a:xfrm>
            <a:off x="1251752" y="1539380"/>
            <a:ext cx="7939382" cy="50259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ubrik 7">
            <a:extLst>
              <a:ext uri="{FF2B5EF4-FFF2-40B4-BE49-F238E27FC236}">
                <a16:creationId xmlns:a16="http://schemas.microsoft.com/office/drawing/2014/main" id="{0848FCAA-0DC5-4298-B52D-DFCBC95CD028}"/>
              </a:ext>
            </a:extLst>
          </p:cNvPr>
          <p:cNvSpPr>
            <a:spLocks noGrp="1"/>
          </p:cNvSpPr>
          <p:nvPr>
            <p:ph type="title"/>
          </p:nvPr>
        </p:nvSpPr>
        <p:spPr/>
        <p:txBody>
          <a:bodyPr/>
          <a:lstStyle/>
          <a:p>
            <a:r>
              <a:rPr lang="sv-SE" dirty="0"/>
              <a:t>Grad av fosforfixering vid olika pH</a:t>
            </a:r>
            <a:br>
              <a:rPr lang="sv-SE" dirty="0"/>
            </a:br>
            <a:endParaRPr lang="sv-SE" dirty="0"/>
          </a:p>
        </p:txBody>
      </p:sp>
    </p:spTree>
    <p:extLst>
      <p:ext uri="{BB962C8B-B14F-4D97-AF65-F5344CB8AC3E}">
        <p14:creationId xmlns:p14="http://schemas.microsoft.com/office/powerpoint/2010/main" val="9909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3CE19BA1-F112-2526-6940-9CC50193E8BC}"/>
              </a:ext>
            </a:extLst>
          </p:cNvPr>
          <p:cNvSpPr>
            <a:spLocks noGrp="1"/>
          </p:cNvSpPr>
          <p:nvPr>
            <p:ph sz="quarter" idx="14"/>
          </p:nvPr>
        </p:nvSpPr>
        <p:spPr>
          <a:xfrm>
            <a:off x="6243639" y="1818647"/>
            <a:ext cx="5809816" cy="4919631"/>
          </a:xfrm>
        </p:spPr>
        <p:txBody>
          <a:bodyPr/>
          <a:lstStyle/>
          <a:p>
            <a:pPr marL="0" indent="0">
              <a:buNone/>
            </a:pPr>
            <a:r>
              <a:rPr lang="sv-SE" sz="2400" b="1" dirty="0">
                <a:solidFill>
                  <a:schemeClr val="accent1"/>
                </a:solidFill>
              </a:rPr>
              <a:t>Statistik från SCB*</a:t>
            </a:r>
          </a:p>
          <a:p>
            <a:r>
              <a:rPr lang="sv-SE" sz="2000" b="1" dirty="0">
                <a:solidFill>
                  <a:schemeClr val="accent1"/>
                </a:solidFill>
              </a:rPr>
              <a:t>I genomsnitt tillför vi i Sverige</a:t>
            </a:r>
            <a:br>
              <a:rPr lang="sv-SE" sz="2000" b="1" dirty="0">
                <a:solidFill>
                  <a:schemeClr val="accent1"/>
                </a:solidFill>
              </a:rPr>
            </a:br>
            <a:r>
              <a:rPr lang="sv-SE" sz="2000" b="1" dirty="0">
                <a:solidFill>
                  <a:schemeClr val="accent1"/>
                </a:solidFill>
              </a:rPr>
              <a:t>drygt 12 kg P/ha och år</a:t>
            </a:r>
            <a:br>
              <a:rPr lang="sv-SE" sz="2000" b="1" dirty="0"/>
            </a:br>
            <a:r>
              <a:rPr lang="sv-SE" sz="1800" dirty="0"/>
              <a:t>varav 4 kg via mineralgödsel och 8 kg via stallgödsel och andra organiska gödselmedel. </a:t>
            </a:r>
          </a:p>
          <a:p>
            <a:r>
              <a:rPr lang="sv-SE" sz="2000" b="1" dirty="0" err="1">
                <a:solidFill>
                  <a:schemeClr val="accent1"/>
                </a:solidFill>
              </a:rPr>
              <a:t>Bortförseln</a:t>
            </a:r>
            <a:r>
              <a:rPr lang="sv-SE" sz="2000" b="1" dirty="0">
                <a:solidFill>
                  <a:schemeClr val="accent1"/>
                </a:solidFill>
              </a:rPr>
              <a:t> är knappt 13 kg/ha,</a:t>
            </a:r>
            <a:br>
              <a:rPr lang="sv-SE" sz="2000" b="1" dirty="0"/>
            </a:br>
            <a:r>
              <a:rPr lang="sv-SE" sz="1800" dirty="0"/>
              <a:t>så i snitt ligger vi nära balans (litet underskott &lt;1 kg/ha), MEN gödseln är ojämnt fördelad!</a:t>
            </a:r>
          </a:p>
          <a:p>
            <a:pPr lvl="1"/>
            <a:r>
              <a:rPr lang="sv-SE" sz="1600" dirty="0"/>
              <a:t>27 % av grödarealen fosforgödslades inte alls 2022.</a:t>
            </a:r>
          </a:p>
          <a:p>
            <a:pPr lvl="1"/>
            <a:r>
              <a:rPr lang="sv-SE" sz="1600" dirty="0"/>
              <a:t>På de 4 % av arealen som fick både stallgödsel och mineralgödsel var medelgivan 35 kg P/ha.</a:t>
            </a:r>
          </a:p>
          <a:p>
            <a:pPr lvl="1"/>
            <a:r>
              <a:rPr lang="sv-SE" sz="1600" dirty="0"/>
              <a:t>Ofta överskott i djurtäta områden och underskott på växtodlingsgårdar.</a:t>
            </a:r>
          </a:p>
          <a:p>
            <a:endParaRPr lang="sv-SE" dirty="0"/>
          </a:p>
        </p:txBody>
      </p:sp>
      <p:graphicFrame>
        <p:nvGraphicFramePr>
          <p:cNvPr id="5" name="Platshållare för innehåll 4" descr="Bilden illustrerar proportionerna mellan hur mycket fosfor som finns i marken totalt (2 000 kg/ha), hur mycket grödan tar upp per år (15-20 kg/ha) och hur stora fosforförlusterna är i genomsnitt (0,4 kg/ha)."/>
          <p:cNvGraphicFramePr>
            <a:graphicFrameLocks noGrp="1"/>
          </p:cNvGraphicFramePr>
          <p:nvPr>
            <p:ph sz="quarter" idx="13"/>
            <p:extLst>
              <p:ext uri="{D42A27DB-BD31-4B8C-83A1-F6EECF244321}">
                <p14:modId xmlns:p14="http://schemas.microsoft.com/office/powerpoint/2010/main" val="4072230465"/>
              </p:ext>
            </p:extLst>
          </p:nvPr>
        </p:nvGraphicFramePr>
        <p:xfrm>
          <a:off x="1176338" y="1818647"/>
          <a:ext cx="4632325" cy="3895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ubrik 3">
            <a:extLst>
              <a:ext uri="{FF2B5EF4-FFF2-40B4-BE49-F238E27FC236}">
                <a16:creationId xmlns:a16="http://schemas.microsoft.com/office/drawing/2014/main" id="{85D7EA89-043E-42A5-A969-F400B672EB5D}"/>
              </a:ext>
            </a:extLst>
          </p:cNvPr>
          <p:cNvSpPr>
            <a:spLocks noGrp="1"/>
          </p:cNvSpPr>
          <p:nvPr>
            <p:ph type="title"/>
          </p:nvPr>
        </p:nvSpPr>
        <p:spPr>
          <a:xfrm>
            <a:off x="1176338" y="757443"/>
            <a:ext cx="8112941" cy="1219263"/>
          </a:xfrm>
        </p:spPr>
        <p:txBody>
          <a:bodyPr/>
          <a:lstStyle/>
          <a:p>
            <a:r>
              <a:rPr lang="sv-SE" dirty="0"/>
              <a:t>Fosfor i siffror</a:t>
            </a:r>
            <a:br>
              <a:rPr lang="sv-SE" dirty="0"/>
            </a:br>
            <a:endParaRPr lang="sv-SE" dirty="0"/>
          </a:p>
        </p:txBody>
      </p:sp>
      <p:sp>
        <p:nvSpPr>
          <p:cNvPr id="8" name="textruta 7"/>
          <p:cNvSpPr txBox="1"/>
          <p:nvPr/>
        </p:nvSpPr>
        <p:spPr>
          <a:xfrm>
            <a:off x="11015662" y="1658685"/>
            <a:ext cx="4803088" cy="369332"/>
          </a:xfrm>
          <a:prstGeom prst="rect">
            <a:avLst/>
          </a:prstGeom>
          <a:noFill/>
        </p:spPr>
        <p:txBody>
          <a:bodyPr wrap="square" rtlCol="0">
            <a:spAutoFit/>
          </a:bodyPr>
          <a:lstStyle/>
          <a:p>
            <a:endParaRPr lang="sv-SE" dirty="0">
              <a:solidFill>
                <a:srgbClr val="004165"/>
              </a:solidFill>
              <a:latin typeface="Helvetica"/>
            </a:endParaRPr>
          </a:p>
        </p:txBody>
      </p:sp>
      <p:sp>
        <p:nvSpPr>
          <p:cNvPr id="3" name="textruta 2">
            <a:extLst>
              <a:ext uri="{FF2B5EF4-FFF2-40B4-BE49-F238E27FC236}">
                <a16:creationId xmlns:a16="http://schemas.microsoft.com/office/drawing/2014/main" id="{09536DE0-C713-405F-A4F7-D7BED61E2A10}"/>
              </a:ext>
            </a:extLst>
          </p:cNvPr>
          <p:cNvSpPr txBox="1"/>
          <p:nvPr/>
        </p:nvSpPr>
        <p:spPr>
          <a:xfrm>
            <a:off x="6096000" y="6100557"/>
            <a:ext cx="6096000" cy="523220"/>
          </a:xfrm>
          <a:prstGeom prst="rect">
            <a:avLst/>
          </a:prstGeom>
          <a:noFill/>
        </p:spPr>
        <p:txBody>
          <a:bodyPr wrap="square" rtlCol="0">
            <a:spAutoFit/>
          </a:bodyPr>
          <a:lstStyle/>
          <a:p>
            <a:r>
              <a:rPr lang="sv-SE" sz="1400" dirty="0"/>
              <a:t>*</a:t>
            </a:r>
            <a:r>
              <a:rPr lang="sv-SE" sz="1400" u="sng" dirty="0"/>
              <a:t>Källor:</a:t>
            </a:r>
            <a:r>
              <a:rPr lang="sv-SE" sz="1400" dirty="0"/>
              <a:t> 	Kväve- och fosforbalanser för jordbruksmark 2019 (SCB, 2021)     	Gödselmedel i jordbruket 2021/22 (SCB, 2023)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Stapeldiagram som visar hur tillförsel och bortförsel av fosfor samt fosforbalansen för svensk åkermark har förändrats från 1995 till 2019. Under dessa år har vi gått från ett överskott på ca 5 kg/ha till ett litet underskott.">
            <a:extLst>
              <a:ext uri="{FF2B5EF4-FFF2-40B4-BE49-F238E27FC236}">
                <a16:creationId xmlns:a16="http://schemas.microsoft.com/office/drawing/2014/main" id="{EA254861-5CFC-43F7-B650-1E3DEBBD8D01}"/>
              </a:ext>
            </a:extLst>
          </p:cNvPr>
          <p:cNvPicPr>
            <a:picLocks noChangeAspect="1"/>
          </p:cNvPicPr>
          <p:nvPr/>
        </p:nvPicPr>
        <p:blipFill>
          <a:blip r:embed="rId3"/>
          <a:stretch>
            <a:fillRect/>
          </a:stretch>
        </p:blipFill>
        <p:spPr>
          <a:xfrm>
            <a:off x="1275296" y="1765235"/>
            <a:ext cx="7359253" cy="5092766"/>
          </a:xfrm>
          <a:prstGeom prst="rect">
            <a:avLst/>
          </a:prstGeom>
        </p:spPr>
      </p:pic>
      <p:sp>
        <p:nvSpPr>
          <p:cNvPr id="8" name="textruta 7">
            <a:extLst>
              <a:ext uri="{FF2B5EF4-FFF2-40B4-BE49-F238E27FC236}">
                <a16:creationId xmlns:a16="http://schemas.microsoft.com/office/drawing/2014/main" id="{9D1ADD90-6DE7-455B-9A28-3C2D4DC8AADE}"/>
              </a:ext>
            </a:extLst>
          </p:cNvPr>
          <p:cNvSpPr txBox="1"/>
          <p:nvPr/>
        </p:nvSpPr>
        <p:spPr>
          <a:xfrm>
            <a:off x="8875059" y="6131904"/>
            <a:ext cx="3065929" cy="523220"/>
          </a:xfrm>
          <a:prstGeom prst="rect">
            <a:avLst/>
          </a:prstGeom>
          <a:noFill/>
        </p:spPr>
        <p:txBody>
          <a:bodyPr wrap="square" rtlCol="0">
            <a:spAutoFit/>
          </a:bodyPr>
          <a:lstStyle/>
          <a:p>
            <a:r>
              <a:rPr lang="sv-SE" sz="1400" u="sng" dirty="0"/>
              <a:t>Källa</a:t>
            </a:r>
            <a:r>
              <a:rPr lang="sv-SE" sz="1400" dirty="0"/>
              <a:t>: Kväve- och fosforbalanser för jordbruksmark 2019 (SCB, 2021)</a:t>
            </a:r>
          </a:p>
        </p:txBody>
      </p:sp>
      <p:sp>
        <p:nvSpPr>
          <p:cNvPr id="4" name="Rubrik 3">
            <a:extLst>
              <a:ext uri="{FF2B5EF4-FFF2-40B4-BE49-F238E27FC236}">
                <a16:creationId xmlns:a16="http://schemas.microsoft.com/office/drawing/2014/main" id="{78708DE2-B873-4B2F-B2E3-4CC5D1BFE93F}"/>
              </a:ext>
            </a:extLst>
          </p:cNvPr>
          <p:cNvSpPr>
            <a:spLocks noGrp="1"/>
          </p:cNvSpPr>
          <p:nvPr>
            <p:ph type="title"/>
          </p:nvPr>
        </p:nvSpPr>
        <p:spPr>
          <a:xfrm>
            <a:off x="1176338" y="464486"/>
            <a:ext cx="8501816" cy="1165138"/>
          </a:xfrm>
        </p:spPr>
        <p:txBody>
          <a:bodyPr/>
          <a:lstStyle/>
          <a:p>
            <a:r>
              <a:rPr lang="sv-SE" dirty="0"/>
              <a:t>Fosforbalans – förändring 1995-2019</a:t>
            </a:r>
          </a:p>
        </p:txBody>
      </p:sp>
    </p:spTree>
    <p:extLst>
      <p:ext uri="{BB962C8B-B14F-4D97-AF65-F5344CB8AC3E}">
        <p14:creationId xmlns:p14="http://schemas.microsoft.com/office/powerpoint/2010/main" val="1875984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Diagrammet illustrerar att fosforn är ojämnt fördelad geografiskt - störst underskott är det i Götalands södra slättbygder medan djurtäta områden som Götalands skogsbygder har ett överskott.">
            <a:extLst>
              <a:ext uri="{FF2B5EF4-FFF2-40B4-BE49-F238E27FC236}">
                <a16:creationId xmlns:a16="http://schemas.microsoft.com/office/drawing/2014/main" id="{65372070-955B-436D-A72D-6F7EE0A6E723}"/>
              </a:ext>
            </a:extLst>
          </p:cNvPr>
          <p:cNvPicPr>
            <a:picLocks noChangeAspect="1"/>
          </p:cNvPicPr>
          <p:nvPr/>
        </p:nvPicPr>
        <p:blipFill>
          <a:blip r:embed="rId3"/>
          <a:stretch>
            <a:fillRect/>
          </a:stretch>
        </p:blipFill>
        <p:spPr>
          <a:xfrm>
            <a:off x="1351981" y="1774479"/>
            <a:ext cx="7092772" cy="5083520"/>
          </a:xfrm>
          <a:prstGeom prst="rect">
            <a:avLst/>
          </a:prstGeom>
        </p:spPr>
      </p:pic>
      <p:sp>
        <p:nvSpPr>
          <p:cNvPr id="8" name="textruta 7">
            <a:extLst>
              <a:ext uri="{FF2B5EF4-FFF2-40B4-BE49-F238E27FC236}">
                <a16:creationId xmlns:a16="http://schemas.microsoft.com/office/drawing/2014/main" id="{9E440AD7-F17C-4AD6-8E99-EB235FF08EB7}"/>
              </a:ext>
            </a:extLst>
          </p:cNvPr>
          <p:cNvSpPr txBox="1"/>
          <p:nvPr/>
        </p:nvSpPr>
        <p:spPr>
          <a:xfrm>
            <a:off x="8703242" y="6131904"/>
            <a:ext cx="3236209" cy="523220"/>
          </a:xfrm>
          <a:prstGeom prst="rect">
            <a:avLst/>
          </a:prstGeom>
          <a:noFill/>
        </p:spPr>
        <p:txBody>
          <a:bodyPr wrap="square" rtlCol="0">
            <a:spAutoFit/>
          </a:bodyPr>
          <a:lstStyle/>
          <a:p>
            <a:r>
              <a:rPr lang="sv-SE" sz="1400" dirty="0"/>
              <a:t>Källa: Kväve- och fosforbalanser för jordbruksmark 2019 (SCB, 2021)</a:t>
            </a:r>
          </a:p>
        </p:txBody>
      </p:sp>
      <p:sp>
        <p:nvSpPr>
          <p:cNvPr id="4" name="Rubrik 3">
            <a:extLst>
              <a:ext uri="{FF2B5EF4-FFF2-40B4-BE49-F238E27FC236}">
                <a16:creationId xmlns:a16="http://schemas.microsoft.com/office/drawing/2014/main" id="{E253E1E5-748C-406A-AE7C-D92971286C6A}"/>
              </a:ext>
            </a:extLst>
          </p:cNvPr>
          <p:cNvSpPr>
            <a:spLocks noGrp="1"/>
          </p:cNvSpPr>
          <p:nvPr>
            <p:ph type="title"/>
          </p:nvPr>
        </p:nvSpPr>
        <p:spPr/>
        <p:txBody>
          <a:bodyPr/>
          <a:lstStyle/>
          <a:p>
            <a:r>
              <a:rPr lang="sv-SE" dirty="0"/>
              <a:t>Fosforbalans i olika delar av landet</a:t>
            </a:r>
          </a:p>
        </p:txBody>
      </p:sp>
    </p:spTree>
    <p:extLst>
      <p:ext uri="{BB962C8B-B14F-4D97-AF65-F5344CB8AC3E}">
        <p14:creationId xmlns:p14="http://schemas.microsoft.com/office/powerpoint/2010/main" val="36986305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ell 7">
            <a:extLst>
              <a:ext uri="{FF2B5EF4-FFF2-40B4-BE49-F238E27FC236}">
                <a16:creationId xmlns:a16="http://schemas.microsoft.com/office/drawing/2014/main" id="{2ADE4D13-6987-4AD8-B552-B9049B973DE1}"/>
              </a:ext>
            </a:extLst>
          </p:cNvPr>
          <p:cNvGraphicFramePr>
            <a:graphicFrameLocks noGrp="1"/>
          </p:cNvGraphicFramePr>
          <p:nvPr>
            <p:extLst>
              <p:ext uri="{D42A27DB-BD31-4B8C-83A1-F6EECF244321}">
                <p14:modId xmlns:p14="http://schemas.microsoft.com/office/powerpoint/2010/main" val="1881362853"/>
              </p:ext>
            </p:extLst>
          </p:nvPr>
        </p:nvGraphicFramePr>
        <p:xfrm>
          <a:off x="1822162" y="2676271"/>
          <a:ext cx="8922038" cy="3317088"/>
        </p:xfrm>
        <a:graphic>
          <a:graphicData uri="http://schemas.openxmlformats.org/drawingml/2006/table">
            <a:tbl>
              <a:tblPr firstRow="1" bandRow="1">
                <a:tableStyleId>{5C22544A-7EE6-4342-B048-85BDC9FD1C3A}</a:tableStyleId>
              </a:tblPr>
              <a:tblGrid>
                <a:gridCol w="3237428">
                  <a:extLst>
                    <a:ext uri="{9D8B030D-6E8A-4147-A177-3AD203B41FA5}">
                      <a16:colId xmlns:a16="http://schemas.microsoft.com/office/drawing/2014/main" val="965333171"/>
                    </a:ext>
                  </a:extLst>
                </a:gridCol>
                <a:gridCol w="947435">
                  <a:extLst>
                    <a:ext uri="{9D8B030D-6E8A-4147-A177-3AD203B41FA5}">
                      <a16:colId xmlns:a16="http://schemas.microsoft.com/office/drawing/2014/main" val="1658397277"/>
                    </a:ext>
                  </a:extLst>
                </a:gridCol>
                <a:gridCol w="947435">
                  <a:extLst>
                    <a:ext uri="{9D8B030D-6E8A-4147-A177-3AD203B41FA5}">
                      <a16:colId xmlns:a16="http://schemas.microsoft.com/office/drawing/2014/main" val="1314737860"/>
                    </a:ext>
                  </a:extLst>
                </a:gridCol>
                <a:gridCol w="947435">
                  <a:extLst>
                    <a:ext uri="{9D8B030D-6E8A-4147-A177-3AD203B41FA5}">
                      <a16:colId xmlns:a16="http://schemas.microsoft.com/office/drawing/2014/main" val="4089646319"/>
                    </a:ext>
                  </a:extLst>
                </a:gridCol>
                <a:gridCol w="947435">
                  <a:extLst>
                    <a:ext uri="{9D8B030D-6E8A-4147-A177-3AD203B41FA5}">
                      <a16:colId xmlns:a16="http://schemas.microsoft.com/office/drawing/2014/main" val="1508478607"/>
                    </a:ext>
                  </a:extLst>
                </a:gridCol>
                <a:gridCol w="947435">
                  <a:extLst>
                    <a:ext uri="{9D8B030D-6E8A-4147-A177-3AD203B41FA5}">
                      <a16:colId xmlns:a16="http://schemas.microsoft.com/office/drawing/2014/main" val="1086677665"/>
                    </a:ext>
                  </a:extLst>
                </a:gridCol>
                <a:gridCol w="947435">
                  <a:extLst>
                    <a:ext uri="{9D8B030D-6E8A-4147-A177-3AD203B41FA5}">
                      <a16:colId xmlns:a16="http://schemas.microsoft.com/office/drawing/2014/main" val="1292508890"/>
                    </a:ext>
                  </a:extLst>
                </a:gridCol>
              </a:tblGrid>
              <a:tr h="445124">
                <a:tc rowSpan="2">
                  <a:txBody>
                    <a:bodyPr/>
                    <a:lstStyle/>
                    <a:p>
                      <a:r>
                        <a:rPr lang="sv-SE" dirty="0"/>
                        <a:t>Växtföljd</a:t>
                      </a:r>
                    </a:p>
                  </a:txBody>
                  <a:tcPr/>
                </a:tc>
                <a:tc gridSpan="6">
                  <a:txBody>
                    <a:bodyPr/>
                    <a:lstStyle/>
                    <a:p>
                      <a:r>
                        <a:rPr lang="sv-SE" dirty="0"/>
                        <a:t>Fosforbalans vid olika P-AL-klass, kg/ha</a:t>
                      </a:r>
                    </a:p>
                  </a:txBody>
                  <a:tcPr/>
                </a:tc>
                <a:tc hMerge="1">
                  <a:txBody>
                    <a:bodyPr/>
                    <a:lstStyle/>
                    <a:p>
                      <a:endParaRPr lang="sv-SE" dirty="0"/>
                    </a:p>
                  </a:txBody>
                  <a:tcPr/>
                </a:tc>
                <a:tc hMerge="1">
                  <a:txBody>
                    <a:bodyPr/>
                    <a:lstStyle/>
                    <a:p>
                      <a:endParaRPr lang="sv-SE" dirty="0"/>
                    </a:p>
                  </a:txBody>
                  <a:tcPr/>
                </a:tc>
                <a:tc hMerge="1">
                  <a:txBody>
                    <a:bodyPr/>
                    <a:lstStyle/>
                    <a:p>
                      <a:endParaRPr lang="sv-SE" dirty="0"/>
                    </a:p>
                  </a:txBody>
                  <a:tcPr/>
                </a:tc>
                <a:tc hMerge="1">
                  <a:txBody>
                    <a:bodyPr/>
                    <a:lstStyle/>
                    <a:p>
                      <a:endParaRPr lang="sv-SE" dirty="0"/>
                    </a:p>
                  </a:txBody>
                  <a:tcPr/>
                </a:tc>
                <a:tc hMerge="1">
                  <a:txBody>
                    <a:bodyPr/>
                    <a:lstStyle/>
                    <a:p>
                      <a:endParaRPr lang="sv-SE" dirty="0"/>
                    </a:p>
                  </a:txBody>
                  <a:tcPr/>
                </a:tc>
                <a:extLst>
                  <a:ext uri="{0D108BD9-81ED-4DB2-BD59-A6C34878D82A}">
                    <a16:rowId xmlns:a16="http://schemas.microsoft.com/office/drawing/2014/main" val="844625993"/>
                  </a:ext>
                </a:extLst>
              </a:tr>
              <a:tr h="445124">
                <a:tc vMerge="1">
                  <a:txBody>
                    <a:bodyPr/>
                    <a:lstStyle/>
                    <a:p>
                      <a:pPr marL="0" algn="l" defTabSz="914400" rtl="0" eaLnBrk="1" latinLnBrk="0" hangingPunct="1"/>
                      <a:endParaRPr lang="sv-SE" sz="1800" b="1" kern="1200" dirty="0">
                        <a:solidFill>
                          <a:schemeClr val="bg1"/>
                        </a:solidFill>
                        <a:latin typeface="+mn-lt"/>
                        <a:ea typeface="+mn-ea"/>
                        <a:cs typeface="+mn-cs"/>
                      </a:endParaRPr>
                    </a:p>
                  </a:txBody>
                  <a:tcPr>
                    <a:solidFill>
                      <a:schemeClr val="accent1"/>
                    </a:solidFill>
                  </a:tcPr>
                </a:tc>
                <a:tc>
                  <a:txBody>
                    <a:bodyPr/>
                    <a:lstStyle/>
                    <a:p>
                      <a:pPr algn="ctr"/>
                      <a:r>
                        <a:rPr lang="sv-SE" b="1" dirty="0">
                          <a:solidFill>
                            <a:schemeClr val="bg1"/>
                          </a:solidFill>
                        </a:rPr>
                        <a:t>I</a:t>
                      </a:r>
                    </a:p>
                  </a:txBody>
                  <a:tcPr>
                    <a:solidFill>
                      <a:srgbClr val="CC0000"/>
                    </a:solidFill>
                  </a:tcPr>
                </a:tc>
                <a:tc>
                  <a:txBody>
                    <a:bodyPr/>
                    <a:lstStyle/>
                    <a:p>
                      <a:pPr algn="ctr"/>
                      <a:r>
                        <a:rPr lang="sv-SE" b="1" dirty="0">
                          <a:solidFill>
                            <a:schemeClr val="bg1"/>
                          </a:solidFill>
                        </a:rPr>
                        <a:t>II</a:t>
                      </a:r>
                    </a:p>
                  </a:txBody>
                  <a:tcPr>
                    <a:solidFill>
                      <a:srgbClr val="FF6600"/>
                    </a:solidFill>
                  </a:tcPr>
                </a:tc>
                <a:tc>
                  <a:txBody>
                    <a:bodyPr/>
                    <a:lstStyle/>
                    <a:p>
                      <a:pPr algn="ctr"/>
                      <a:r>
                        <a:rPr lang="sv-SE" b="1" dirty="0">
                          <a:solidFill>
                            <a:schemeClr val="bg1"/>
                          </a:solidFill>
                        </a:rPr>
                        <a:t>III</a:t>
                      </a:r>
                    </a:p>
                  </a:txBody>
                  <a:tcPr>
                    <a:solidFill>
                      <a:srgbClr val="FFC000"/>
                    </a:solidFill>
                  </a:tcPr>
                </a:tc>
                <a:tc>
                  <a:txBody>
                    <a:bodyPr/>
                    <a:lstStyle/>
                    <a:p>
                      <a:pPr algn="ctr"/>
                      <a:r>
                        <a:rPr lang="sv-SE" b="1" dirty="0">
                          <a:solidFill>
                            <a:schemeClr val="bg1"/>
                          </a:solidFill>
                        </a:rPr>
                        <a:t>IVA</a:t>
                      </a:r>
                    </a:p>
                  </a:txBody>
                  <a:tcPr>
                    <a:solidFill>
                      <a:srgbClr val="92D050"/>
                    </a:solidFill>
                  </a:tcPr>
                </a:tc>
                <a:tc>
                  <a:txBody>
                    <a:bodyPr/>
                    <a:lstStyle/>
                    <a:p>
                      <a:pPr algn="ctr"/>
                      <a:r>
                        <a:rPr lang="sv-SE" b="1" dirty="0">
                          <a:solidFill>
                            <a:schemeClr val="bg1"/>
                          </a:solidFill>
                        </a:rPr>
                        <a:t>IVB</a:t>
                      </a:r>
                    </a:p>
                  </a:txBody>
                  <a:tcPr>
                    <a:solidFill>
                      <a:srgbClr val="669900"/>
                    </a:solidFill>
                  </a:tcPr>
                </a:tc>
                <a:tc>
                  <a:txBody>
                    <a:bodyPr/>
                    <a:lstStyle/>
                    <a:p>
                      <a:pPr algn="ctr"/>
                      <a:r>
                        <a:rPr lang="sv-SE" b="1" dirty="0">
                          <a:solidFill>
                            <a:schemeClr val="bg1"/>
                          </a:solidFill>
                        </a:rPr>
                        <a:t>V</a:t>
                      </a:r>
                    </a:p>
                  </a:txBody>
                  <a:tcPr>
                    <a:solidFill>
                      <a:srgbClr val="0070C0"/>
                    </a:solidFill>
                  </a:tcPr>
                </a:tc>
                <a:extLst>
                  <a:ext uri="{0D108BD9-81ED-4DB2-BD59-A6C34878D82A}">
                    <a16:rowId xmlns:a16="http://schemas.microsoft.com/office/drawing/2014/main" val="729061786"/>
                  </a:ext>
                </a:extLst>
              </a:tr>
              <a:tr h="445124">
                <a:tc>
                  <a:txBody>
                    <a:bodyPr/>
                    <a:lstStyle/>
                    <a:p>
                      <a:r>
                        <a:rPr lang="sv-SE" dirty="0">
                          <a:solidFill>
                            <a:srgbClr val="000000"/>
                          </a:solidFill>
                          <a:latin typeface="+mj-lt"/>
                        </a:rPr>
                        <a:t>Spannmål, vall</a:t>
                      </a:r>
                      <a:endParaRPr lang="sv-SE" dirty="0">
                        <a:latin typeface="+mj-lt"/>
                      </a:endParaRPr>
                    </a:p>
                  </a:txBody>
                  <a:tcPr/>
                </a:tc>
                <a:tc>
                  <a:txBody>
                    <a:bodyPr/>
                    <a:lstStyle/>
                    <a:p>
                      <a:pPr algn="ctr"/>
                      <a:r>
                        <a:rPr lang="sv-SE" dirty="0"/>
                        <a:t>10</a:t>
                      </a:r>
                    </a:p>
                  </a:txBody>
                  <a:tcPr/>
                </a:tc>
                <a:tc>
                  <a:txBody>
                    <a:bodyPr/>
                    <a:lstStyle/>
                    <a:p>
                      <a:pPr algn="ctr"/>
                      <a:r>
                        <a:rPr lang="sv-SE" dirty="0"/>
                        <a:t>5</a:t>
                      </a:r>
                    </a:p>
                  </a:txBody>
                  <a:tcPr/>
                </a:tc>
                <a:tc>
                  <a:txBody>
                    <a:bodyPr/>
                    <a:lstStyle/>
                    <a:p>
                      <a:pPr algn="ctr"/>
                      <a:r>
                        <a:rPr lang="sv-SE" dirty="0"/>
                        <a:t>0</a:t>
                      </a:r>
                    </a:p>
                  </a:txBody>
                  <a:tcPr/>
                </a:tc>
                <a:tc>
                  <a:txBody>
                    <a:bodyPr/>
                    <a:lstStyle/>
                    <a:p>
                      <a:pPr algn="ctr"/>
                      <a:r>
                        <a:rPr lang="sv-SE" dirty="0"/>
                        <a:t>-10</a:t>
                      </a:r>
                    </a:p>
                  </a:txBody>
                  <a:tcPr/>
                </a:tc>
                <a:tc>
                  <a:txBody>
                    <a:bodyPr/>
                    <a:lstStyle/>
                    <a:p>
                      <a:pPr algn="ctr"/>
                      <a:r>
                        <a:rPr lang="sv-SE" dirty="0"/>
                        <a:t>-20</a:t>
                      </a:r>
                    </a:p>
                  </a:txBody>
                  <a:tcPr/>
                </a:tc>
                <a:tc>
                  <a:txBody>
                    <a:bodyPr/>
                    <a:lstStyle/>
                    <a:p>
                      <a:pPr algn="ctr"/>
                      <a:r>
                        <a:rPr lang="sv-SE" dirty="0"/>
                        <a:t>-20</a:t>
                      </a:r>
                    </a:p>
                  </a:txBody>
                  <a:tcPr/>
                </a:tc>
                <a:extLst>
                  <a:ext uri="{0D108BD9-81ED-4DB2-BD59-A6C34878D82A}">
                    <a16:rowId xmlns:a16="http://schemas.microsoft.com/office/drawing/2014/main" val="2248374927"/>
                  </a:ext>
                </a:extLst>
              </a:tr>
              <a:tr h="445124">
                <a:tc>
                  <a:txBody>
                    <a:bodyPr/>
                    <a:lstStyle/>
                    <a:p>
                      <a:r>
                        <a:rPr lang="sv-SE" dirty="0">
                          <a:solidFill>
                            <a:srgbClr val="000000"/>
                          </a:solidFill>
                          <a:latin typeface="+mj-lt"/>
                        </a:rPr>
                        <a:t>Spannmål, oljeväxter</a:t>
                      </a:r>
                      <a:endParaRPr lang="sv-SE" dirty="0">
                        <a:latin typeface="+mj-lt"/>
                      </a:endParaRPr>
                    </a:p>
                  </a:txBody>
                  <a:tcPr/>
                </a:tc>
                <a:tc>
                  <a:txBody>
                    <a:bodyPr/>
                    <a:lstStyle/>
                    <a:p>
                      <a:pPr algn="ctr"/>
                      <a:r>
                        <a:rPr lang="sv-SE" dirty="0"/>
                        <a:t>15</a:t>
                      </a:r>
                    </a:p>
                  </a:txBody>
                  <a:tcPr/>
                </a:tc>
                <a:tc>
                  <a:txBody>
                    <a:bodyPr/>
                    <a:lstStyle/>
                    <a:p>
                      <a:pPr algn="ctr"/>
                      <a:r>
                        <a:rPr lang="sv-SE" dirty="0"/>
                        <a:t>10</a:t>
                      </a:r>
                    </a:p>
                  </a:txBody>
                  <a:tcPr/>
                </a:tc>
                <a:tc>
                  <a:txBody>
                    <a:bodyPr/>
                    <a:lstStyle/>
                    <a:p>
                      <a:pPr algn="ctr"/>
                      <a:r>
                        <a:rPr lang="sv-SE" dirty="0"/>
                        <a:t>5</a:t>
                      </a:r>
                    </a:p>
                  </a:txBody>
                  <a:tcPr/>
                </a:tc>
                <a:tc>
                  <a:txBody>
                    <a:bodyPr/>
                    <a:lstStyle/>
                    <a:p>
                      <a:pPr algn="ctr"/>
                      <a:r>
                        <a:rPr lang="sv-SE" dirty="0"/>
                        <a:t>-10</a:t>
                      </a:r>
                    </a:p>
                  </a:txBody>
                  <a:tcPr/>
                </a:tc>
                <a:tc>
                  <a:txBody>
                    <a:bodyPr/>
                    <a:lstStyle/>
                    <a:p>
                      <a:pPr algn="ctr"/>
                      <a:r>
                        <a:rPr lang="sv-SE" dirty="0"/>
                        <a:t>-25</a:t>
                      </a:r>
                    </a:p>
                  </a:txBody>
                  <a:tcPr/>
                </a:tc>
                <a:tc>
                  <a:txBody>
                    <a:bodyPr/>
                    <a:lstStyle/>
                    <a:p>
                      <a:pPr algn="ctr"/>
                      <a:r>
                        <a:rPr lang="sv-SE" dirty="0"/>
                        <a:t>-25</a:t>
                      </a:r>
                    </a:p>
                  </a:txBody>
                  <a:tcPr/>
                </a:tc>
                <a:extLst>
                  <a:ext uri="{0D108BD9-81ED-4DB2-BD59-A6C34878D82A}">
                    <a16:rowId xmlns:a16="http://schemas.microsoft.com/office/drawing/2014/main" val="1217374582"/>
                  </a:ext>
                </a:extLst>
              </a:tr>
              <a:tr h="768296">
                <a:tc>
                  <a:txBody>
                    <a:bodyPr/>
                    <a:lstStyle/>
                    <a:p>
                      <a:r>
                        <a:rPr lang="sv-SE" dirty="0">
                          <a:solidFill>
                            <a:srgbClr val="000000"/>
                          </a:solidFill>
                          <a:latin typeface="+mj-lt"/>
                        </a:rPr>
                        <a:t>Sockerbetor återkommande </a:t>
                      </a:r>
                    </a:p>
                    <a:p>
                      <a:r>
                        <a:rPr lang="sv-SE" dirty="0">
                          <a:solidFill>
                            <a:srgbClr val="000000"/>
                          </a:solidFill>
                          <a:latin typeface="+mj-lt"/>
                        </a:rPr>
                        <a:t>i växtföljden</a:t>
                      </a:r>
                      <a:endParaRPr lang="sv-SE" dirty="0">
                        <a:latin typeface="+mj-lt"/>
                      </a:endParaRPr>
                    </a:p>
                  </a:txBody>
                  <a:tcPr/>
                </a:tc>
                <a:tc>
                  <a:txBody>
                    <a:bodyPr/>
                    <a:lstStyle/>
                    <a:p>
                      <a:pPr algn="ctr"/>
                      <a:r>
                        <a:rPr lang="sv-SE" dirty="0"/>
                        <a:t>20</a:t>
                      </a:r>
                    </a:p>
                  </a:txBody>
                  <a:tcPr/>
                </a:tc>
                <a:tc>
                  <a:txBody>
                    <a:bodyPr/>
                    <a:lstStyle/>
                    <a:p>
                      <a:pPr algn="ctr"/>
                      <a:r>
                        <a:rPr lang="sv-SE" dirty="0"/>
                        <a:t>15</a:t>
                      </a:r>
                    </a:p>
                  </a:txBody>
                  <a:tcPr/>
                </a:tc>
                <a:tc>
                  <a:txBody>
                    <a:bodyPr/>
                    <a:lstStyle/>
                    <a:p>
                      <a:pPr algn="ctr"/>
                      <a:r>
                        <a:rPr lang="sv-SE" dirty="0"/>
                        <a:t>10</a:t>
                      </a:r>
                    </a:p>
                  </a:txBody>
                  <a:tcPr/>
                </a:tc>
                <a:tc>
                  <a:txBody>
                    <a:bodyPr/>
                    <a:lstStyle/>
                    <a:p>
                      <a:pPr algn="ctr"/>
                      <a:r>
                        <a:rPr lang="sv-SE" dirty="0"/>
                        <a:t>0</a:t>
                      </a:r>
                    </a:p>
                  </a:txBody>
                  <a:tcPr/>
                </a:tc>
                <a:tc>
                  <a:txBody>
                    <a:bodyPr/>
                    <a:lstStyle/>
                    <a:p>
                      <a:pPr algn="ctr"/>
                      <a:r>
                        <a:rPr lang="sv-SE" dirty="0"/>
                        <a:t>-15</a:t>
                      </a:r>
                    </a:p>
                  </a:txBody>
                  <a:tcPr/>
                </a:tc>
                <a:tc>
                  <a:txBody>
                    <a:bodyPr/>
                    <a:lstStyle/>
                    <a:p>
                      <a:pPr algn="ctr"/>
                      <a:r>
                        <a:rPr lang="sv-SE" dirty="0"/>
                        <a:t>-20</a:t>
                      </a:r>
                    </a:p>
                  </a:txBody>
                  <a:tcPr/>
                </a:tc>
                <a:extLst>
                  <a:ext uri="{0D108BD9-81ED-4DB2-BD59-A6C34878D82A}">
                    <a16:rowId xmlns:a16="http://schemas.microsoft.com/office/drawing/2014/main" val="1414416664"/>
                  </a:ext>
                </a:extLst>
              </a:tr>
              <a:tr h="768296">
                <a:tc>
                  <a:txBody>
                    <a:bodyPr/>
                    <a:lstStyle/>
                    <a:p>
                      <a:r>
                        <a:rPr lang="sv-SE" dirty="0">
                          <a:solidFill>
                            <a:srgbClr val="000000"/>
                          </a:solidFill>
                          <a:latin typeface="+mj-lt"/>
                        </a:rPr>
                        <a:t>Potatis återkommande </a:t>
                      </a:r>
                    </a:p>
                    <a:p>
                      <a:r>
                        <a:rPr lang="sv-SE" dirty="0">
                          <a:solidFill>
                            <a:srgbClr val="000000"/>
                          </a:solidFill>
                          <a:latin typeface="+mj-lt"/>
                        </a:rPr>
                        <a:t>i växtföljden</a:t>
                      </a:r>
                      <a:endParaRPr lang="sv-SE" dirty="0">
                        <a:latin typeface="+mj-lt"/>
                      </a:endParaRPr>
                    </a:p>
                  </a:txBody>
                  <a:tcPr/>
                </a:tc>
                <a:tc>
                  <a:txBody>
                    <a:bodyPr/>
                    <a:lstStyle/>
                    <a:p>
                      <a:pPr algn="ctr"/>
                      <a:r>
                        <a:rPr lang="sv-SE" dirty="0"/>
                        <a:t>20</a:t>
                      </a:r>
                    </a:p>
                  </a:txBody>
                  <a:tcPr/>
                </a:tc>
                <a:tc>
                  <a:txBody>
                    <a:bodyPr/>
                    <a:lstStyle/>
                    <a:p>
                      <a:pPr algn="ctr"/>
                      <a:r>
                        <a:rPr lang="sv-SE" dirty="0"/>
                        <a:t>15</a:t>
                      </a:r>
                    </a:p>
                  </a:txBody>
                  <a:tcPr/>
                </a:tc>
                <a:tc>
                  <a:txBody>
                    <a:bodyPr/>
                    <a:lstStyle/>
                    <a:p>
                      <a:pPr algn="ctr"/>
                      <a:r>
                        <a:rPr lang="sv-SE" dirty="0"/>
                        <a:t>10</a:t>
                      </a:r>
                    </a:p>
                  </a:txBody>
                  <a:tcPr/>
                </a:tc>
                <a:tc>
                  <a:txBody>
                    <a:bodyPr/>
                    <a:lstStyle/>
                    <a:p>
                      <a:pPr algn="ctr"/>
                      <a:r>
                        <a:rPr lang="sv-SE" dirty="0"/>
                        <a:t>0</a:t>
                      </a:r>
                    </a:p>
                  </a:txBody>
                  <a:tcPr/>
                </a:tc>
                <a:tc>
                  <a:txBody>
                    <a:bodyPr/>
                    <a:lstStyle/>
                    <a:p>
                      <a:pPr algn="ctr"/>
                      <a:r>
                        <a:rPr lang="sv-SE" dirty="0"/>
                        <a:t>-10</a:t>
                      </a:r>
                    </a:p>
                  </a:txBody>
                  <a:tcPr/>
                </a:tc>
                <a:tc>
                  <a:txBody>
                    <a:bodyPr/>
                    <a:lstStyle/>
                    <a:p>
                      <a:pPr algn="ctr"/>
                      <a:r>
                        <a:rPr lang="sv-SE" dirty="0"/>
                        <a:t>-15</a:t>
                      </a:r>
                    </a:p>
                  </a:txBody>
                  <a:tcPr/>
                </a:tc>
                <a:extLst>
                  <a:ext uri="{0D108BD9-81ED-4DB2-BD59-A6C34878D82A}">
                    <a16:rowId xmlns:a16="http://schemas.microsoft.com/office/drawing/2014/main" val="2932279352"/>
                  </a:ext>
                </a:extLst>
              </a:tr>
            </a:tbl>
          </a:graphicData>
        </a:graphic>
      </p:graphicFrame>
      <p:sp>
        <p:nvSpPr>
          <p:cNvPr id="5" name="textruta 4">
            <a:extLst>
              <a:ext uri="{FF2B5EF4-FFF2-40B4-BE49-F238E27FC236}">
                <a16:creationId xmlns:a16="http://schemas.microsoft.com/office/drawing/2014/main" id="{7F6EA42F-A6B2-41EC-B3F7-65074EDF9557}"/>
              </a:ext>
            </a:extLst>
          </p:cNvPr>
          <p:cNvSpPr txBox="1"/>
          <p:nvPr/>
        </p:nvSpPr>
        <p:spPr>
          <a:xfrm>
            <a:off x="1822163" y="1921846"/>
            <a:ext cx="8922037" cy="646331"/>
          </a:xfrm>
          <a:prstGeom prst="rect">
            <a:avLst/>
          </a:prstGeom>
          <a:noFill/>
        </p:spPr>
        <p:txBody>
          <a:bodyPr wrap="square" rtlCol="0">
            <a:spAutoFit/>
          </a:bodyPr>
          <a:lstStyle/>
          <a:p>
            <a:r>
              <a:rPr lang="sv-SE" b="1" i="1" dirty="0"/>
              <a:t>Tabell 7. </a:t>
            </a:r>
            <a:r>
              <a:rPr lang="sv-SE" i="1" dirty="0"/>
              <a:t>Rimlig fosforbalans för olika växtföljder om man följer gödslings-rekommendationerna utifrån markens fosforklass (P-AL) med ett långsiktigt perspektiv.</a:t>
            </a:r>
            <a:endParaRPr lang="sv-SE" dirty="0"/>
          </a:p>
        </p:txBody>
      </p:sp>
      <p:sp>
        <p:nvSpPr>
          <p:cNvPr id="9" name="textruta 8">
            <a:extLst>
              <a:ext uri="{FF2B5EF4-FFF2-40B4-BE49-F238E27FC236}">
                <a16:creationId xmlns:a16="http://schemas.microsoft.com/office/drawing/2014/main" id="{6017EAFE-0D3C-4875-B692-71E422D11BC8}"/>
              </a:ext>
            </a:extLst>
          </p:cNvPr>
          <p:cNvSpPr txBox="1"/>
          <p:nvPr/>
        </p:nvSpPr>
        <p:spPr>
          <a:xfrm>
            <a:off x="2607422" y="6285582"/>
            <a:ext cx="6249724" cy="307777"/>
          </a:xfrm>
          <a:prstGeom prst="rect">
            <a:avLst/>
          </a:prstGeom>
          <a:noFill/>
        </p:spPr>
        <p:txBody>
          <a:bodyPr wrap="none" rtlCol="0">
            <a:spAutoFit/>
          </a:bodyPr>
          <a:lstStyle/>
          <a:p>
            <a:r>
              <a:rPr lang="sv-SE" sz="1400" u="sng" dirty="0"/>
              <a:t>Källa</a:t>
            </a:r>
            <a:r>
              <a:rPr lang="sv-SE" sz="1400" dirty="0"/>
              <a:t>: Tolka din växtnäringsbalans. Praktiskt råd nr , 2024. Greppa Näringen.</a:t>
            </a:r>
          </a:p>
        </p:txBody>
      </p:sp>
      <p:sp>
        <p:nvSpPr>
          <p:cNvPr id="3" name="Rubrik 2">
            <a:extLst>
              <a:ext uri="{FF2B5EF4-FFF2-40B4-BE49-F238E27FC236}">
                <a16:creationId xmlns:a16="http://schemas.microsoft.com/office/drawing/2014/main" id="{6BAA8723-66FF-450F-9C06-2B9280C46F81}"/>
              </a:ext>
            </a:extLst>
          </p:cNvPr>
          <p:cNvSpPr>
            <a:spLocks noGrp="1"/>
          </p:cNvSpPr>
          <p:nvPr>
            <p:ph type="title"/>
          </p:nvPr>
        </p:nvSpPr>
        <p:spPr>
          <a:xfrm>
            <a:off x="1176337" y="464486"/>
            <a:ext cx="8922037" cy="1165138"/>
          </a:xfrm>
        </p:spPr>
        <p:txBody>
          <a:bodyPr/>
          <a:lstStyle/>
          <a:p>
            <a:r>
              <a:rPr lang="sv-SE" dirty="0"/>
              <a:t>Rimlig fosforbalans för olika växtföljder</a:t>
            </a:r>
          </a:p>
        </p:txBody>
      </p:sp>
    </p:spTree>
    <p:extLst>
      <p:ext uri="{BB962C8B-B14F-4D97-AF65-F5344CB8AC3E}">
        <p14:creationId xmlns:p14="http://schemas.microsoft.com/office/powerpoint/2010/main" val="2725130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73643F4B-ECEA-4CF6-8980-79A5009A1343}"/>
              </a:ext>
            </a:extLst>
          </p:cNvPr>
          <p:cNvSpPr>
            <a:spLocks noGrp="1"/>
          </p:cNvSpPr>
          <p:nvPr>
            <p:ph type="title"/>
          </p:nvPr>
        </p:nvSpPr>
        <p:spPr/>
        <p:txBody>
          <a:bodyPr/>
          <a:lstStyle/>
          <a:p>
            <a:r>
              <a:rPr lang="sv-SE" dirty="0"/>
              <a:t>Beräkningsverktyg</a:t>
            </a:r>
            <a:br>
              <a:rPr lang="sv-SE" dirty="0"/>
            </a:br>
            <a:endParaRPr lang="sv-SE" dirty="0"/>
          </a:p>
        </p:txBody>
      </p:sp>
      <p:sp>
        <p:nvSpPr>
          <p:cNvPr id="10" name="Platshållare för innehåll 9">
            <a:extLst>
              <a:ext uri="{FF2B5EF4-FFF2-40B4-BE49-F238E27FC236}">
                <a16:creationId xmlns:a16="http://schemas.microsoft.com/office/drawing/2014/main" id="{FA4C3E71-3BEC-43C7-AF0A-A979930632DA}"/>
              </a:ext>
            </a:extLst>
          </p:cNvPr>
          <p:cNvSpPr>
            <a:spLocks noGrp="1"/>
          </p:cNvSpPr>
          <p:nvPr>
            <p:ph sz="quarter" idx="14"/>
          </p:nvPr>
        </p:nvSpPr>
        <p:spPr>
          <a:xfrm>
            <a:off x="6243958" y="1554480"/>
            <a:ext cx="5460362" cy="4655251"/>
          </a:xfrm>
        </p:spPr>
        <p:txBody>
          <a:bodyPr/>
          <a:lstStyle/>
          <a:p>
            <a:pPr marL="0" indent="0">
              <a:buNone/>
            </a:pPr>
            <a:r>
              <a:rPr lang="sv-SE" sz="2400" b="1" dirty="0" err="1"/>
              <a:t>Yara</a:t>
            </a:r>
            <a:endParaRPr lang="sv-SE" sz="2400" b="1" dirty="0"/>
          </a:p>
          <a:p>
            <a:pPr lvl="1"/>
            <a:r>
              <a:rPr lang="sv-SE" sz="2000" dirty="0"/>
              <a:t>Bördighetsanpassad PK-gödsling, </a:t>
            </a:r>
            <a:r>
              <a:rPr lang="sv-SE" sz="1600" i="1" dirty="0">
                <a:hlinkClick r:id="rId3"/>
              </a:rPr>
              <a:t>https://yara.pk-bordighet.se/</a:t>
            </a:r>
            <a:r>
              <a:rPr lang="sv-SE" sz="1600" i="1" dirty="0"/>
              <a:t> </a:t>
            </a:r>
            <a:endParaRPr lang="sv-SE" sz="1800" i="1" dirty="0"/>
          </a:p>
          <a:p>
            <a:pPr lvl="1"/>
            <a:r>
              <a:rPr lang="sv-SE" sz="2000" dirty="0"/>
              <a:t>PK-beräkning </a:t>
            </a:r>
            <a:r>
              <a:rPr lang="sv-SE" sz="1600" i="1" dirty="0">
                <a:hlinkClick r:id="rId4"/>
              </a:rPr>
              <a:t>https://www.yara.se/vaxtnaring/verktygsladan/appar/pk-appen/</a:t>
            </a:r>
            <a:r>
              <a:rPr lang="sv-SE" sz="1600" i="1" dirty="0"/>
              <a:t>  </a:t>
            </a:r>
            <a:endParaRPr lang="sv-SE" sz="1800" i="1" dirty="0"/>
          </a:p>
        </p:txBody>
      </p:sp>
      <p:sp>
        <p:nvSpPr>
          <p:cNvPr id="4" name="Platshållare för text 3">
            <a:extLst>
              <a:ext uri="{FF2B5EF4-FFF2-40B4-BE49-F238E27FC236}">
                <a16:creationId xmlns:a16="http://schemas.microsoft.com/office/drawing/2014/main" id="{359526FB-CFFB-4D39-8C27-A691F224B3E3}"/>
              </a:ext>
            </a:extLst>
          </p:cNvPr>
          <p:cNvSpPr>
            <a:spLocks noGrp="1"/>
          </p:cNvSpPr>
          <p:nvPr>
            <p:ph sz="quarter" idx="13"/>
          </p:nvPr>
        </p:nvSpPr>
        <p:spPr>
          <a:xfrm>
            <a:off x="1176422" y="1554480"/>
            <a:ext cx="5067536" cy="4655251"/>
          </a:xfrm>
        </p:spPr>
        <p:txBody>
          <a:bodyPr/>
          <a:lstStyle/>
          <a:p>
            <a:pPr marL="0" indent="0">
              <a:buNone/>
            </a:pPr>
            <a:r>
              <a:rPr lang="sv-SE" sz="2400" b="1" dirty="0"/>
              <a:t>Greppa Näringen</a:t>
            </a:r>
          </a:p>
          <a:p>
            <a:pPr lvl="1"/>
            <a:r>
              <a:rPr lang="sv-SE" sz="2000" dirty="0"/>
              <a:t>Vera</a:t>
            </a:r>
          </a:p>
          <a:p>
            <a:pPr lvl="1"/>
            <a:r>
              <a:rPr lang="sv-SE" sz="2000" dirty="0"/>
              <a:t>Gödselkalkylen</a:t>
            </a:r>
          </a:p>
          <a:p>
            <a:pPr lvl="1"/>
            <a:r>
              <a:rPr lang="sv-SE" sz="2000" dirty="0"/>
              <a:t>Växtnäringsbalans på </a:t>
            </a:r>
            <a:r>
              <a:rPr lang="sv-SE" dirty="0"/>
              <a:t>Mina sidor</a:t>
            </a:r>
            <a:r>
              <a:rPr lang="sv-SE" sz="2000" dirty="0"/>
              <a:t>:</a:t>
            </a:r>
          </a:p>
          <a:p>
            <a:pPr marL="457200" lvl="1" indent="0">
              <a:buNone/>
            </a:pPr>
            <a:r>
              <a:rPr lang="sv-SE" sz="1600" i="1" dirty="0">
                <a:hlinkClick r:id="rId5"/>
              </a:rPr>
              <a:t>https://greppa.nu/rakna-och-gor-sjalv/rakna-sjalv</a:t>
            </a:r>
            <a:r>
              <a:rPr lang="sv-SE" sz="1600" i="1" dirty="0"/>
              <a:t> </a:t>
            </a:r>
          </a:p>
          <a:p>
            <a:pPr marL="0" indent="0">
              <a:buNone/>
            </a:pPr>
            <a:endParaRPr lang="sv-SE" dirty="0"/>
          </a:p>
          <a:p>
            <a:endParaRPr lang="sv-SE" dirty="0"/>
          </a:p>
        </p:txBody>
      </p:sp>
      <p:pic>
        <p:nvPicPr>
          <p:cNvPr id="6" name="Bildobjekt 5" descr="Skärmklipp som visar fliken för utskrift av rapporter i &quot;Gödslingsplan och utlakning&quot; i Greppa Näringens beräkningsverktyg Vera.">
            <a:extLst>
              <a:ext uri="{FF2B5EF4-FFF2-40B4-BE49-F238E27FC236}">
                <a16:creationId xmlns:a16="http://schemas.microsoft.com/office/drawing/2014/main" id="{41CE869A-6AA0-4205-BAC7-6EA398E6434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765291" y="3573082"/>
            <a:ext cx="3076182" cy="3115236"/>
          </a:xfrm>
          <a:prstGeom prst="rect">
            <a:avLst/>
          </a:prstGeom>
        </p:spPr>
      </p:pic>
      <p:pic>
        <p:nvPicPr>
          <p:cNvPr id="12" name="Bildobjekt 11" descr="Skärmklipp som visar Yaras beräkningsverktyg för bördighetsanpassad P- och K-gödsling.&#10;">
            <a:extLst>
              <a:ext uri="{FF2B5EF4-FFF2-40B4-BE49-F238E27FC236}">
                <a16:creationId xmlns:a16="http://schemas.microsoft.com/office/drawing/2014/main" id="{2BFB2A25-5805-470B-9686-31997FC87AC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832827" y="3573082"/>
            <a:ext cx="4821107" cy="2737183"/>
          </a:xfrm>
          <a:prstGeom prst="rect">
            <a:avLst/>
          </a:prstGeom>
        </p:spPr>
      </p:pic>
    </p:spTree>
    <p:extLst>
      <p:ext uri="{BB962C8B-B14F-4D97-AF65-F5344CB8AC3E}">
        <p14:creationId xmlns:p14="http://schemas.microsoft.com/office/powerpoint/2010/main" val="3209511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a:extLst>
              <a:ext uri="{FF2B5EF4-FFF2-40B4-BE49-F238E27FC236}">
                <a16:creationId xmlns:a16="http://schemas.microsoft.com/office/drawing/2014/main" id="{369A9601-5026-4CEA-AF34-C82D18D226A3}"/>
              </a:ext>
            </a:extLst>
          </p:cNvPr>
          <p:cNvSpPr txBox="1"/>
          <p:nvPr/>
        </p:nvSpPr>
        <p:spPr>
          <a:xfrm>
            <a:off x="1314810" y="5577751"/>
            <a:ext cx="6987810" cy="307777"/>
          </a:xfrm>
          <a:prstGeom prst="rect">
            <a:avLst/>
          </a:prstGeom>
          <a:noFill/>
        </p:spPr>
        <p:txBody>
          <a:bodyPr wrap="none" rtlCol="0">
            <a:spAutoFit/>
          </a:bodyPr>
          <a:lstStyle/>
          <a:p>
            <a:r>
              <a:rPr lang="sv-SE" sz="1400" u="sng" dirty="0"/>
              <a:t>Källa</a:t>
            </a:r>
            <a:r>
              <a:rPr lang="sv-SE" sz="1400" dirty="0"/>
              <a:t>: Rekommendationer för gödsling och kalkning 2026 (Jordbruksinformation 25:7).</a:t>
            </a:r>
          </a:p>
        </p:txBody>
      </p:sp>
      <p:sp>
        <p:nvSpPr>
          <p:cNvPr id="5" name="Rubrik 4">
            <a:extLst>
              <a:ext uri="{FF2B5EF4-FFF2-40B4-BE49-F238E27FC236}">
                <a16:creationId xmlns:a16="http://schemas.microsoft.com/office/drawing/2014/main" id="{59E04983-44C7-4599-8158-86F63B9959DD}"/>
              </a:ext>
            </a:extLst>
          </p:cNvPr>
          <p:cNvSpPr>
            <a:spLocks noGrp="1"/>
          </p:cNvSpPr>
          <p:nvPr>
            <p:ph type="title"/>
          </p:nvPr>
        </p:nvSpPr>
        <p:spPr/>
        <p:txBody>
          <a:bodyPr/>
          <a:lstStyle/>
          <a:p>
            <a:r>
              <a:rPr lang="sv-SE" dirty="0"/>
              <a:t>När lönar det sig att fosforgödsla?</a:t>
            </a:r>
          </a:p>
        </p:txBody>
      </p:sp>
      <p:pic>
        <p:nvPicPr>
          <p:cNvPr id="4" name="Bildobjekt 3" descr="Tabell 35 i Rekommendationer för gödsling och kalkning 2026, Underhålls-P-AL för olika grödor.">
            <a:extLst>
              <a:ext uri="{FF2B5EF4-FFF2-40B4-BE49-F238E27FC236}">
                <a16:creationId xmlns:a16="http://schemas.microsoft.com/office/drawing/2014/main" id="{8555E0C8-F9A1-4E2F-5C5C-4F9FFAD44B72}"/>
              </a:ext>
            </a:extLst>
          </p:cNvPr>
          <p:cNvPicPr>
            <a:picLocks noChangeAspect="1"/>
          </p:cNvPicPr>
          <p:nvPr/>
        </p:nvPicPr>
        <p:blipFill>
          <a:blip r:embed="rId3"/>
          <a:stretch>
            <a:fillRect/>
          </a:stretch>
        </p:blipFill>
        <p:spPr>
          <a:xfrm>
            <a:off x="1314810" y="2274341"/>
            <a:ext cx="8830907" cy="3038899"/>
          </a:xfrm>
          <a:prstGeom prst="rect">
            <a:avLst/>
          </a:prstGeom>
        </p:spPr>
      </p:pic>
    </p:spTree>
    <p:extLst>
      <p:ext uri="{BB962C8B-B14F-4D97-AF65-F5344CB8AC3E}">
        <p14:creationId xmlns:p14="http://schemas.microsoft.com/office/powerpoint/2010/main" val="2237627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9EEEB0A-212B-FD97-1BED-734E8C98BB5F}"/>
              </a:ext>
            </a:extLst>
          </p:cNvPr>
          <p:cNvSpPr>
            <a:spLocks noGrp="1" noRot="1" noMove="1" noResize="1" noEditPoints="1" noAdjustHandles="1" noChangeArrowheads="1" noChangeShapeType="1"/>
          </p:cNvSpPr>
          <p:nvPr/>
        </p:nvSpPr>
        <p:spPr>
          <a:xfrm>
            <a:off x="0" y="1776549"/>
            <a:ext cx="12192000" cy="50814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descr="Markkarta som visar hur markens fosforklass kan variera på en gård. Runt gamla gårdscentra där det funnits djur är det ofta hög fosforklass efter många års stallgödseltillförsel."/>
          <p:cNvPicPr>
            <a:picLocks noChangeAspect="1"/>
          </p:cNvPicPr>
          <p:nvPr/>
        </p:nvPicPr>
        <p:blipFill>
          <a:blip r:embed="rId3"/>
          <a:stretch>
            <a:fillRect/>
          </a:stretch>
        </p:blipFill>
        <p:spPr>
          <a:xfrm>
            <a:off x="5497143" y="1776029"/>
            <a:ext cx="4535131" cy="5006525"/>
          </a:xfrm>
          <a:prstGeom prst="rect">
            <a:avLst/>
          </a:prstGeom>
        </p:spPr>
      </p:pic>
      <p:pic>
        <p:nvPicPr>
          <p:cNvPr id="4" name="Bildobjekt 3"/>
          <p:cNvPicPr>
            <a:picLocks noChangeAspect="1"/>
          </p:cNvPicPr>
          <p:nvPr/>
        </p:nvPicPr>
        <p:blipFill>
          <a:blip r:embed="rId4"/>
          <a:srcRect t="21881"/>
          <a:stretch>
            <a:fillRect/>
          </a:stretch>
        </p:blipFill>
        <p:spPr>
          <a:xfrm>
            <a:off x="2346933" y="2873828"/>
            <a:ext cx="2176735" cy="3904101"/>
          </a:xfrm>
          <a:prstGeom prst="rect">
            <a:avLst/>
          </a:prstGeom>
        </p:spPr>
      </p:pic>
      <p:sp>
        <p:nvSpPr>
          <p:cNvPr id="5" name="textruta 4"/>
          <p:cNvSpPr txBox="1"/>
          <p:nvPr/>
        </p:nvSpPr>
        <p:spPr>
          <a:xfrm>
            <a:off x="3876341" y="2288793"/>
            <a:ext cx="1855475" cy="584775"/>
          </a:xfrm>
          <a:prstGeom prst="rect">
            <a:avLst/>
          </a:prstGeom>
          <a:noFill/>
        </p:spPr>
        <p:txBody>
          <a:bodyPr wrap="square" rtlCol="0">
            <a:spAutoFit/>
          </a:bodyPr>
          <a:lstStyle/>
          <a:p>
            <a:pPr fontAlgn="base">
              <a:spcBef>
                <a:spcPct val="0"/>
              </a:spcBef>
              <a:spcAft>
                <a:spcPct val="0"/>
              </a:spcAft>
              <a:defRPr/>
            </a:pPr>
            <a:r>
              <a:rPr lang="sv-SE" sz="1600" dirty="0">
                <a:solidFill>
                  <a:srgbClr val="004165"/>
                </a:solidFill>
              </a:rPr>
              <a:t>P-AL (mg/100 g jord)</a:t>
            </a:r>
          </a:p>
        </p:txBody>
      </p:sp>
      <p:sp>
        <p:nvSpPr>
          <p:cNvPr id="6" name="textruta 5"/>
          <p:cNvSpPr txBox="1"/>
          <p:nvPr/>
        </p:nvSpPr>
        <p:spPr>
          <a:xfrm>
            <a:off x="2159726" y="2289053"/>
            <a:ext cx="1412364" cy="584775"/>
          </a:xfrm>
          <a:prstGeom prst="rect">
            <a:avLst/>
          </a:prstGeom>
          <a:noFill/>
        </p:spPr>
        <p:txBody>
          <a:bodyPr wrap="square" rtlCol="0">
            <a:spAutoFit/>
          </a:bodyPr>
          <a:lstStyle/>
          <a:p>
            <a:pPr fontAlgn="base">
              <a:spcBef>
                <a:spcPct val="0"/>
              </a:spcBef>
              <a:spcAft>
                <a:spcPct val="0"/>
              </a:spcAft>
              <a:defRPr/>
            </a:pPr>
            <a:r>
              <a:rPr lang="sv-SE" sz="1600" dirty="0">
                <a:solidFill>
                  <a:srgbClr val="004165"/>
                </a:solidFill>
              </a:rPr>
              <a:t>P-AL-klass</a:t>
            </a:r>
          </a:p>
          <a:p>
            <a:pPr fontAlgn="base">
              <a:spcBef>
                <a:spcPct val="0"/>
              </a:spcBef>
              <a:spcAft>
                <a:spcPct val="0"/>
              </a:spcAft>
              <a:defRPr/>
            </a:pPr>
            <a:endParaRPr lang="sv-SE" sz="1600" dirty="0">
              <a:solidFill>
                <a:srgbClr val="004165"/>
              </a:solidFill>
              <a:latin typeface="Times New Roman" panose="02020603050405020304" pitchFamily="18" charset="0"/>
            </a:endParaRPr>
          </a:p>
        </p:txBody>
      </p:sp>
      <p:sp>
        <p:nvSpPr>
          <p:cNvPr id="9" name="Rubrik 8">
            <a:extLst>
              <a:ext uri="{FF2B5EF4-FFF2-40B4-BE49-F238E27FC236}">
                <a16:creationId xmlns:a16="http://schemas.microsoft.com/office/drawing/2014/main" id="{4630012B-69B7-4555-A513-FB08277130B5}"/>
              </a:ext>
            </a:extLst>
          </p:cNvPr>
          <p:cNvSpPr>
            <a:spLocks noGrp="1"/>
          </p:cNvSpPr>
          <p:nvPr>
            <p:ph type="title"/>
          </p:nvPr>
        </p:nvSpPr>
        <p:spPr>
          <a:xfrm>
            <a:off x="1176338" y="464486"/>
            <a:ext cx="6844256" cy="1165138"/>
          </a:xfrm>
        </p:spPr>
        <p:txBody>
          <a:bodyPr/>
          <a:lstStyle/>
          <a:p>
            <a:r>
              <a:rPr lang="sv-SE" dirty="0"/>
              <a:t>Stora variationer i P-AL inom och mellan fält</a:t>
            </a:r>
          </a:p>
        </p:txBody>
      </p:sp>
    </p:spTree>
    <p:extLst>
      <p:ext uri="{BB962C8B-B14F-4D97-AF65-F5344CB8AC3E}">
        <p14:creationId xmlns:p14="http://schemas.microsoft.com/office/powerpoint/2010/main" val="3919029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 2" descr="Tabell som visar vilka P-AL-tal de olika fosforklasserna (P-AL-klass I-V) motsvarar."/>
          <p:cNvGraphicFramePr>
            <a:graphicFrameLocks noGrp="1"/>
          </p:cNvGraphicFramePr>
          <p:nvPr>
            <p:extLst>
              <p:ext uri="{D42A27DB-BD31-4B8C-83A1-F6EECF244321}">
                <p14:modId xmlns:p14="http://schemas.microsoft.com/office/powerpoint/2010/main" val="2589269612"/>
              </p:ext>
            </p:extLst>
          </p:nvPr>
        </p:nvGraphicFramePr>
        <p:xfrm>
          <a:off x="2851770" y="3165941"/>
          <a:ext cx="6629102" cy="3240363"/>
        </p:xfrm>
        <a:graphic>
          <a:graphicData uri="http://schemas.openxmlformats.org/drawingml/2006/table">
            <a:tbl>
              <a:tblPr firstRow="1" bandRow="1">
                <a:tableStyleId>{5C22544A-7EE6-4342-B048-85BDC9FD1C3A}</a:tableStyleId>
              </a:tblPr>
              <a:tblGrid>
                <a:gridCol w="3314551">
                  <a:extLst>
                    <a:ext uri="{9D8B030D-6E8A-4147-A177-3AD203B41FA5}">
                      <a16:colId xmlns:a16="http://schemas.microsoft.com/office/drawing/2014/main" val="20000"/>
                    </a:ext>
                  </a:extLst>
                </a:gridCol>
                <a:gridCol w="3314551">
                  <a:extLst>
                    <a:ext uri="{9D8B030D-6E8A-4147-A177-3AD203B41FA5}">
                      <a16:colId xmlns:a16="http://schemas.microsoft.com/office/drawing/2014/main" val="20001"/>
                    </a:ext>
                  </a:extLst>
                </a:gridCol>
              </a:tblGrid>
              <a:tr h="462909">
                <a:tc>
                  <a:txBody>
                    <a:bodyPr/>
                    <a:lstStyle/>
                    <a:p>
                      <a:pPr algn="ctr"/>
                      <a:r>
                        <a:rPr lang="sv-SE" dirty="0"/>
                        <a:t>P-AL (mg/100 g</a:t>
                      </a:r>
                      <a:r>
                        <a:rPr lang="sv-SE" baseline="0" dirty="0"/>
                        <a:t> jord)</a:t>
                      </a:r>
                      <a:endParaRPr lang="sv-SE" dirty="0"/>
                    </a:p>
                  </a:txBody>
                  <a:tcPr/>
                </a:tc>
                <a:tc>
                  <a:txBody>
                    <a:bodyPr/>
                    <a:lstStyle/>
                    <a:p>
                      <a:pPr algn="ctr"/>
                      <a:r>
                        <a:rPr lang="sv-SE" dirty="0"/>
                        <a:t>P-AL-klass</a:t>
                      </a:r>
                    </a:p>
                  </a:txBody>
                  <a:tcPr/>
                </a:tc>
                <a:extLst>
                  <a:ext uri="{0D108BD9-81ED-4DB2-BD59-A6C34878D82A}">
                    <a16:rowId xmlns:a16="http://schemas.microsoft.com/office/drawing/2014/main" val="10000"/>
                  </a:ext>
                </a:extLst>
              </a:tr>
              <a:tr h="462909">
                <a:tc>
                  <a:txBody>
                    <a:bodyPr/>
                    <a:lstStyle/>
                    <a:p>
                      <a:pPr algn="ctr"/>
                      <a:r>
                        <a:rPr lang="sv-SE" dirty="0"/>
                        <a:t>&lt; 2,0</a:t>
                      </a:r>
                    </a:p>
                  </a:txBody>
                  <a:tcPr/>
                </a:tc>
                <a:tc>
                  <a:txBody>
                    <a:bodyPr/>
                    <a:lstStyle/>
                    <a:p>
                      <a:pPr algn="ctr"/>
                      <a:r>
                        <a:rPr lang="sv-SE" dirty="0"/>
                        <a:t>I</a:t>
                      </a:r>
                    </a:p>
                  </a:txBody>
                  <a:tcPr/>
                </a:tc>
                <a:extLst>
                  <a:ext uri="{0D108BD9-81ED-4DB2-BD59-A6C34878D82A}">
                    <a16:rowId xmlns:a16="http://schemas.microsoft.com/office/drawing/2014/main" val="10001"/>
                  </a:ext>
                </a:extLst>
              </a:tr>
              <a:tr h="462909">
                <a:tc>
                  <a:txBody>
                    <a:bodyPr/>
                    <a:lstStyle/>
                    <a:p>
                      <a:pPr algn="ctr"/>
                      <a:r>
                        <a:rPr lang="sv-SE" dirty="0"/>
                        <a:t>2,0 - 4,0</a:t>
                      </a:r>
                    </a:p>
                  </a:txBody>
                  <a:tcPr/>
                </a:tc>
                <a:tc>
                  <a:txBody>
                    <a:bodyPr/>
                    <a:lstStyle/>
                    <a:p>
                      <a:pPr algn="ctr"/>
                      <a:r>
                        <a:rPr lang="sv-SE" dirty="0"/>
                        <a:t>II</a:t>
                      </a:r>
                    </a:p>
                  </a:txBody>
                  <a:tcPr/>
                </a:tc>
                <a:extLst>
                  <a:ext uri="{0D108BD9-81ED-4DB2-BD59-A6C34878D82A}">
                    <a16:rowId xmlns:a16="http://schemas.microsoft.com/office/drawing/2014/main" val="10002"/>
                  </a:ext>
                </a:extLst>
              </a:tr>
              <a:tr h="462909">
                <a:tc>
                  <a:txBody>
                    <a:bodyPr/>
                    <a:lstStyle/>
                    <a:p>
                      <a:pPr algn="ctr"/>
                      <a:r>
                        <a:rPr lang="sv-SE" dirty="0"/>
                        <a:t>4,1 – 8,0</a:t>
                      </a:r>
                    </a:p>
                  </a:txBody>
                  <a:tcPr/>
                </a:tc>
                <a:tc>
                  <a:txBody>
                    <a:bodyPr/>
                    <a:lstStyle/>
                    <a:p>
                      <a:pPr algn="ctr"/>
                      <a:r>
                        <a:rPr lang="sv-SE" dirty="0"/>
                        <a:t>III</a:t>
                      </a:r>
                    </a:p>
                  </a:txBody>
                  <a:tcPr/>
                </a:tc>
                <a:extLst>
                  <a:ext uri="{0D108BD9-81ED-4DB2-BD59-A6C34878D82A}">
                    <a16:rowId xmlns:a16="http://schemas.microsoft.com/office/drawing/2014/main" val="10003"/>
                  </a:ext>
                </a:extLst>
              </a:tr>
              <a:tr h="462909">
                <a:tc>
                  <a:txBody>
                    <a:bodyPr/>
                    <a:lstStyle/>
                    <a:p>
                      <a:pPr algn="ctr"/>
                      <a:r>
                        <a:rPr lang="sv-SE" dirty="0"/>
                        <a:t>8,1 – 12,0</a:t>
                      </a:r>
                    </a:p>
                  </a:txBody>
                  <a:tcPr/>
                </a:tc>
                <a:tc>
                  <a:txBody>
                    <a:bodyPr/>
                    <a:lstStyle/>
                    <a:p>
                      <a:pPr algn="ctr"/>
                      <a:r>
                        <a:rPr lang="sv-SE" dirty="0"/>
                        <a:t>IV A</a:t>
                      </a:r>
                    </a:p>
                  </a:txBody>
                  <a:tcPr/>
                </a:tc>
                <a:extLst>
                  <a:ext uri="{0D108BD9-81ED-4DB2-BD59-A6C34878D82A}">
                    <a16:rowId xmlns:a16="http://schemas.microsoft.com/office/drawing/2014/main" val="10004"/>
                  </a:ext>
                </a:extLst>
              </a:tr>
              <a:tr h="462909">
                <a:tc>
                  <a:txBody>
                    <a:bodyPr/>
                    <a:lstStyle/>
                    <a:p>
                      <a:pPr algn="ctr"/>
                      <a:r>
                        <a:rPr lang="sv-SE" dirty="0"/>
                        <a:t>12,1 – 16,0</a:t>
                      </a:r>
                    </a:p>
                  </a:txBody>
                  <a:tcPr/>
                </a:tc>
                <a:tc>
                  <a:txBody>
                    <a:bodyPr/>
                    <a:lstStyle/>
                    <a:p>
                      <a:pPr algn="ctr"/>
                      <a:r>
                        <a:rPr lang="sv-SE" dirty="0"/>
                        <a:t>IV B</a:t>
                      </a:r>
                    </a:p>
                  </a:txBody>
                  <a:tcPr/>
                </a:tc>
                <a:extLst>
                  <a:ext uri="{0D108BD9-81ED-4DB2-BD59-A6C34878D82A}">
                    <a16:rowId xmlns:a16="http://schemas.microsoft.com/office/drawing/2014/main" val="10005"/>
                  </a:ext>
                </a:extLst>
              </a:tr>
              <a:tr h="462909">
                <a:tc>
                  <a:txBody>
                    <a:bodyPr/>
                    <a:lstStyle/>
                    <a:p>
                      <a:pPr algn="ctr"/>
                      <a:r>
                        <a:rPr lang="sv-SE" dirty="0"/>
                        <a:t>&gt; 16,1</a:t>
                      </a:r>
                    </a:p>
                  </a:txBody>
                  <a:tcPr/>
                </a:tc>
                <a:tc>
                  <a:txBody>
                    <a:bodyPr/>
                    <a:lstStyle/>
                    <a:p>
                      <a:pPr algn="ctr"/>
                      <a:r>
                        <a:rPr lang="sv-SE" dirty="0"/>
                        <a:t>V</a:t>
                      </a:r>
                    </a:p>
                  </a:txBody>
                  <a:tcPr/>
                </a:tc>
                <a:extLst>
                  <a:ext uri="{0D108BD9-81ED-4DB2-BD59-A6C34878D82A}">
                    <a16:rowId xmlns:a16="http://schemas.microsoft.com/office/drawing/2014/main" val="10006"/>
                  </a:ext>
                </a:extLst>
              </a:tr>
            </a:tbl>
          </a:graphicData>
        </a:graphic>
      </p:graphicFrame>
      <p:sp>
        <p:nvSpPr>
          <p:cNvPr id="4" name="textruta 3"/>
          <p:cNvSpPr txBox="1"/>
          <p:nvPr/>
        </p:nvSpPr>
        <p:spPr>
          <a:xfrm>
            <a:off x="2851770" y="1482000"/>
            <a:ext cx="6629102" cy="1384995"/>
          </a:xfrm>
          <a:prstGeom prst="rect">
            <a:avLst/>
          </a:prstGeom>
          <a:noFill/>
        </p:spPr>
        <p:txBody>
          <a:bodyPr wrap="square" rtlCol="0">
            <a:spAutoFit/>
          </a:bodyPr>
          <a:lstStyle/>
          <a:p>
            <a:pPr fontAlgn="base">
              <a:spcBef>
                <a:spcPct val="0"/>
              </a:spcBef>
              <a:spcAft>
                <a:spcPct val="0"/>
              </a:spcAft>
              <a:defRPr/>
            </a:pPr>
            <a:r>
              <a:rPr lang="sv-SE" sz="2400" b="1" dirty="0">
                <a:solidFill>
                  <a:srgbClr val="004165"/>
                </a:solidFill>
                <a:latin typeface="Helvetica" panose="020B0604020202020204" pitchFamily="34" charset="0"/>
                <a:cs typeface="Helvetica" panose="020B0604020202020204" pitchFamily="34" charset="0"/>
              </a:rPr>
              <a:t>P-AL-metoden</a:t>
            </a:r>
          </a:p>
          <a:p>
            <a:pPr marL="342900" indent="-342900" fontAlgn="base">
              <a:spcBef>
                <a:spcPct val="0"/>
              </a:spcBef>
              <a:spcAft>
                <a:spcPct val="0"/>
              </a:spcAft>
              <a:buFont typeface="Arial" panose="020B0604020202020204" pitchFamily="34" charset="0"/>
              <a:buChar char="•"/>
              <a:defRPr/>
            </a:pPr>
            <a:r>
              <a:rPr lang="sv-SE" sz="2000" dirty="0">
                <a:solidFill>
                  <a:srgbClr val="004165"/>
                </a:solidFill>
                <a:latin typeface="Helvetica" panose="020B0604020202020204" pitchFamily="34" charset="0"/>
                <a:cs typeface="Helvetica" panose="020B0604020202020204" pitchFamily="34" charset="0"/>
              </a:rPr>
              <a:t>Lufttorkad jord (2 mm sikt) </a:t>
            </a:r>
          </a:p>
          <a:p>
            <a:pPr marL="342900" indent="-342900" fontAlgn="base">
              <a:spcBef>
                <a:spcPct val="0"/>
              </a:spcBef>
              <a:spcAft>
                <a:spcPct val="0"/>
              </a:spcAft>
              <a:buFont typeface="Arial" panose="020B0604020202020204" pitchFamily="34" charset="0"/>
              <a:buChar char="•"/>
              <a:defRPr/>
            </a:pPr>
            <a:r>
              <a:rPr lang="sv-SE" sz="2000" dirty="0">
                <a:solidFill>
                  <a:srgbClr val="004165"/>
                </a:solidFill>
                <a:latin typeface="Helvetica" panose="020B0604020202020204" pitchFamily="34" charset="0"/>
                <a:cs typeface="Helvetica" panose="020B0604020202020204" pitchFamily="34" charset="0"/>
              </a:rPr>
              <a:t>Extraktion med ammoniumlaktat/</a:t>
            </a:r>
            <a:r>
              <a:rPr lang="sv-SE" sz="2000" dirty="0" err="1">
                <a:solidFill>
                  <a:srgbClr val="004165"/>
                </a:solidFill>
                <a:latin typeface="Helvetica" panose="020B0604020202020204" pitchFamily="34" charset="0"/>
                <a:cs typeface="Helvetica" panose="020B0604020202020204" pitchFamily="34" charset="0"/>
              </a:rPr>
              <a:t>ättikssyra</a:t>
            </a:r>
            <a:r>
              <a:rPr lang="sv-SE" sz="2000" dirty="0">
                <a:solidFill>
                  <a:srgbClr val="004165"/>
                </a:solidFill>
                <a:latin typeface="Helvetica" panose="020B0604020202020204" pitchFamily="34" charset="0"/>
                <a:cs typeface="Helvetica" panose="020B0604020202020204" pitchFamily="34" charset="0"/>
              </a:rPr>
              <a:t>, pH 3,75</a:t>
            </a:r>
          </a:p>
          <a:p>
            <a:pPr marL="342900" indent="-342900" fontAlgn="base">
              <a:spcBef>
                <a:spcPct val="0"/>
              </a:spcBef>
              <a:spcAft>
                <a:spcPct val="0"/>
              </a:spcAft>
              <a:buFont typeface="Arial" panose="020B0604020202020204" pitchFamily="34" charset="0"/>
              <a:buChar char="•"/>
              <a:defRPr/>
            </a:pPr>
            <a:r>
              <a:rPr lang="sv-SE" sz="2000" dirty="0">
                <a:solidFill>
                  <a:srgbClr val="004165"/>
                </a:solidFill>
                <a:latin typeface="Helvetica" panose="020B0604020202020204" pitchFamily="34" charset="0"/>
                <a:cs typeface="Helvetica" panose="020B0604020202020204" pitchFamily="34" charset="0"/>
              </a:rPr>
              <a:t>Fungerar bäst på jordar med pH-värde under 7</a:t>
            </a:r>
          </a:p>
        </p:txBody>
      </p:sp>
      <p:sp>
        <p:nvSpPr>
          <p:cNvPr id="7" name="Rubrik 6">
            <a:extLst>
              <a:ext uri="{FF2B5EF4-FFF2-40B4-BE49-F238E27FC236}">
                <a16:creationId xmlns:a16="http://schemas.microsoft.com/office/drawing/2014/main" id="{B66E67C5-8FCF-4EA4-B0FC-0ECA8AE4FC71}"/>
              </a:ext>
            </a:extLst>
          </p:cNvPr>
          <p:cNvSpPr>
            <a:spLocks noGrp="1"/>
          </p:cNvSpPr>
          <p:nvPr>
            <p:ph type="title"/>
          </p:nvPr>
        </p:nvSpPr>
        <p:spPr/>
        <p:txBody>
          <a:bodyPr/>
          <a:lstStyle/>
          <a:p>
            <a:r>
              <a:rPr lang="sv-SE" dirty="0"/>
              <a:t>P-AL</a:t>
            </a:r>
          </a:p>
        </p:txBody>
      </p:sp>
    </p:spTree>
    <p:extLst>
      <p:ext uri="{BB962C8B-B14F-4D97-AF65-F5344CB8AC3E}">
        <p14:creationId xmlns:p14="http://schemas.microsoft.com/office/powerpoint/2010/main" val="1483048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37502CB4-98DC-4ADE-9B26-781E09CC1FA8}"/>
              </a:ext>
            </a:extLst>
          </p:cNvPr>
          <p:cNvSpPr>
            <a:spLocks noGrp="1"/>
          </p:cNvSpPr>
          <p:nvPr>
            <p:ph type="title"/>
          </p:nvPr>
        </p:nvSpPr>
        <p:spPr/>
        <p:txBody>
          <a:bodyPr/>
          <a:lstStyle/>
          <a:p>
            <a:r>
              <a:rPr lang="sv-SE" dirty="0"/>
              <a:t>Fosfor i stallgödsel och slam</a:t>
            </a:r>
          </a:p>
        </p:txBody>
      </p:sp>
      <p:pic>
        <p:nvPicPr>
          <p:cNvPr id="4" name="Platshållare för innehåll 3" descr="Bilden visar spridning av flytgödsel med släpslangsramp i växande &#10;gröda på våren.">
            <a:extLst>
              <a:ext uri="{FF2B5EF4-FFF2-40B4-BE49-F238E27FC236}">
                <a16:creationId xmlns:a16="http://schemas.microsoft.com/office/drawing/2014/main" id="{AC992608-1149-4285-AA81-29CE3F65AE11}"/>
              </a:ext>
              <a:ext uri="{C183D7F6-B498-43B3-948B-1728B52AA6E4}">
                <adec:decorative xmlns:adec="http://schemas.microsoft.com/office/drawing/2017/decorative" val="0"/>
              </a:ext>
            </a:extLst>
          </p:cNvPr>
          <p:cNvPicPr>
            <a:picLocks noGrp="1" noChangeAspect="1"/>
          </p:cNvPicPr>
          <p:nvPr>
            <p:ph idx="4294967295"/>
          </p:nvPr>
        </p:nvPicPr>
        <p:blipFill>
          <a:blip r:embed="rId3"/>
          <a:stretch>
            <a:fillRect/>
          </a:stretch>
        </p:blipFill>
        <p:spPr>
          <a:xfrm>
            <a:off x="2330450" y="1704606"/>
            <a:ext cx="7531100" cy="3832225"/>
          </a:xfrm>
          <a:prstGeom prst="rect">
            <a:avLst/>
          </a:prstGeom>
        </p:spPr>
      </p:pic>
      <p:pic>
        <p:nvPicPr>
          <p:cNvPr id="5" name="Bildobjekt 4">
            <a:extLst>
              <a:ext uri="{FF2B5EF4-FFF2-40B4-BE49-F238E27FC236}">
                <a16:creationId xmlns:a16="http://schemas.microsoft.com/office/drawing/2014/main" id="{B939D25F-3B97-4743-A368-5C57D05C9BA7}"/>
              </a:ext>
            </a:extLst>
          </p:cNvPr>
          <p:cNvPicPr>
            <a:picLocks noChangeAspect="1"/>
          </p:cNvPicPr>
          <p:nvPr/>
        </p:nvPicPr>
        <p:blipFill>
          <a:blip r:embed="rId4"/>
          <a:stretch>
            <a:fillRect/>
          </a:stretch>
        </p:blipFill>
        <p:spPr>
          <a:xfrm>
            <a:off x="2330002" y="5322803"/>
            <a:ext cx="7531548" cy="1517091"/>
          </a:xfrm>
          <a:prstGeom prst="rect">
            <a:avLst/>
          </a:prstGeom>
        </p:spPr>
      </p:pic>
    </p:spTree>
    <p:extLst>
      <p:ext uri="{BB962C8B-B14F-4D97-AF65-F5344CB8AC3E}">
        <p14:creationId xmlns:p14="http://schemas.microsoft.com/office/powerpoint/2010/main" val="3359209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33D22-53FA-88B1-623C-96A6097DF2CC}"/>
            </a:ext>
          </a:extLst>
        </p:cNvPr>
        <p:cNvGrpSpPr/>
        <p:nvPr/>
      </p:nvGrpSpPr>
      <p:grpSpPr>
        <a:xfrm>
          <a:off x="0" y="0"/>
          <a:ext cx="0" cy="0"/>
          <a:chOff x="0" y="0"/>
          <a:chExt cx="0" cy="0"/>
        </a:xfrm>
      </p:grpSpPr>
      <p:sp>
        <p:nvSpPr>
          <p:cNvPr id="6" name="Rektangel 5">
            <a:extLst>
              <a:ext uri="{FF2B5EF4-FFF2-40B4-BE49-F238E27FC236}">
                <a16:creationId xmlns:a16="http://schemas.microsoft.com/office/drawing/2014/main" id="{4C8DA299-D7AF-AB2F-9AFD-E09FADE30580}"/>
              </a:ext>
            </a:extLst>
          </p:cNvPr>
          <p:cNvSpPr/>
          <p:nvPr/>
        </p:nvSpPr>
        <p:spPr>
          <a:xfrm>
            <a:off x="0" y="0"/>
            <a:ext cx="6096000" cy="68557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textruta 7">
            <a:extLst>
              <a:ext uri="{FF2B5EF4-FFF2-40B4-BE49-F238E27FC236}">
                <a16:creationId xmlns:a16="http://schemas.microsoft.com/office/drawing/2014/main" id="{6AABD2C2-A612-B8C9-6A01-DF4D5FAA40D9}"/>
              </a:ext>
            </a:extLst>
          </p:cNvPr>
          <p:cNvSpPr txBox="1"/>
          <p:nvPr/>
        </p:nvSpPr>
        <p:spPr>
          <a:xfrm>
            <a:off x="6642462" y="6230384"/>
            <a:ext cx="4737743" cy="307777"/>
          </a:xfrm>
          <a:prstGeom prst="rect">
            <a:avLst/>
          </a:prstGeom>
          <a:noFill/>
        </p:spPr>
        <p:txBody>
          <a:bodyPr wrap="square" rtlCol="0">
            <a:spAutoFit/>
          </a:bodyPr>
          <a:lstStyle/>
          <a:p>
            <a:r>
              <a:rPr lang="sv-SE" sz="1400" u="sng" dirty="0"/>
              <a:t>Källa</a:t>
            </a:r>
            <a:r>
              <a:rPr lang="sv-SE" sz="1400" dirty="0"/>
              <a:t>: Rekommendationer för gödsling och kalkning 2026.</a:t>
            </a:r>
          </a:p>
        </p:txBody>
      </p:sp>
      <p:sp>
        <p:nvSpPr>
          <p:cNvPr id="2" name="Platshållare för bild 1">
            <a:extLst>
              <a:ext uri="{FF2B5EF4-FFF2-40B4-BE49-F238E27FC236}">
                <a16:creationId xmlns:a16="http://schemas.microsoft.com/office/drawing/2014/main" id="{71DC8F87-9BBC-C092-FFB2-A13817025E00}"/>
              </a:ext>
            </a:extLst>
          </p:cNvPr>
          <p:cNvSpPr>
            <a:spLocks noGrp="1"/>
          </p:cNvSpPr>
          <p:nvPr>
            <p:ph type="pic" sz="quarter" idx="14"/>
          </p:nvPr>
        </p:nvSpPr>
        <p:spPr/>
        <p:txBody>
          <a:bodyPr/>
          <a:lstStyle/>
          <a:p>
            <a:endParaRPr lang="sv-SE"/>
          </a:p>
        </p:txBody>
      </p:sp>
      <p:sp>
        <p:nvSpPr>
          <p:cNvPr id="5" name="Platshållare för text 4">
            <a:extLst>
              <a:ext uri="{FF2B5EF4-FFF2-40B4-BE49-F238E27FC236}">
                <a16:creationId xmlns:a16="http://schemas.microsoft.com/office/drawing/2014/main" id="{D3F91DDA-F073-B100-34BA-BCBB3262198F}"/>
              </a:ext>
            </a:extLst>
          </p:cNvPr>
          <p:cNvSpPr>
            <a:spLocks noGrp="1"/>
          </p:cNvSpPr>
          <p:nvPr>
            <p:ph type="body" sz="quarter" idx="15"/>
          </p:nvPr>
        </p:nvSpPr>
        <p:spPr>
          <a:xfrm>
            <a:off x="6769100" y="2280561"/>
            <a:ext cx="4801791" cy="3803367"/>
          </a:xfrm>
        </p:spPr>
        <p:txBody>
          <a:bodyPr/>
          <a:lstStyle/>
          <a:p>
            <a:r>
              <a:rPr lang="sv-SE" dirty="0"/>
              <a:t>Kan variera en hel del beroende på skillnader i djurhållning, inhysnings-system, gödselhantering, strömedel m.m.</a:t>
            </a:r>
          </a:p>
          <a:p>
            <a:r>
              <a:rPr lang="sv-SE" dirty="0"/>
              <a:t>Schablonvärden är ett riktmärke, i Vera kan du göra mer gårds-anpassade beräkningar.</a:t>
            </a:r>
          </a:p>
          <a:p>
            <a:r>
              <a:rPr lang="sv-SE" dirty="0"/>
              <a:t>En stallbalans på den egna gården ger det säkraste värdet på hur mycket P som finns i gödseln.</a:t>
            </a:r>
          </a:p>
          <a:p>
            <a:r>
              <a:rPr lang="sv-SE" dirty="0"/>
              <a:t>Analysera gärna flytgödsel och urin, men se till att gödseln är omblandad.</a:t>
            </a:r>
          </a:p>
          <a:p>
            <a:endParaRPr lang="sv-SE" dirty="0"/>
          </a:p>
        </p:txBody>
      </p:sp>
      <p:sp>
        <p:nvSpPr>
          <p:cNvPr id="3" name="Rubrik 2">
            <a:extLst>
              <a:ext uri="{FF2B5EF4-FFF2-40B4-BE49-F238E27FC236}">
                <a16:creationId xmlns:a16="http://schemas.microsoft.com/office/drawing/2014/main" id="{7DA53ED4-8655-F1CD-4A62-7CF11C19814E}"/>
              </a:ext>
            </a:extLst>
          </p:cNvPr>
          <p:cNvSpPr>
            <a:spLocks noGrp="1"/>
          </p:cNvSpPr>
          <p:nvPr>
            <p:ph type="title"/>
          </p:nvPr>
        </p:nvSpPr>
        <p:spPr>
          <a:xfrm>
            <a:off x="6769131" y="1177637"/>
            <a:ext cx="4112229" cy="1085737"/>
          </a:xfrm>
        </p:spPr>
        <p:txBody>
          <a:bodyPr/>
          <a:lstStyle/>
          <a:p>
            <a:r>
              <a:rPr lang="sv-SE" dirty="0">
                <a:latin typeface="Helvetica"/>
                <a:ea typeface="ＭＳ Ｐゴシック"/>
              </a:rPr>
              <a:t>Växtnäringsinnehåll i stallgödsel</a:t>
            </a:r>
            <a:endParaRPr lang="sv-SE" dirty="0"/>
          </a:p>
        </p:txBody>
      </p:sp>
      <p:pic>
        <p:nvPicPr>
          <p:cNvPr id="11" name="Bildobjekt 10" descr="Tabell 5 i Rekommendationer för gödsling och kalkning 2026, Riktvärden för växtnäringsinnehåll i stallgödsel efter lagring och ungefärlig kväveeffekt vid vårspridning.">
            <a:extLst>
              <a:ext uri="{FF2B5EF4-FFF2-40B4-BE49-F238E27FC236}">
                <a16:creationId xmlns:a16="http://schemas.microsoft.com/office/drawing/2014/main" id="{FBC41C6C-B3B2-AD12-6D84-2F760428D34E}"/>
              </a:ext>
            </a:extLst>
          </p:cNvPr>
          <p:cNvPicPr>
            <a:picLocks noChangeAspect="1"/>
          </p:cNvPicPr>
          <p:nvPr/>
        </p:nvPicPr>
        <p:blipFill>
          <a:blip r:embed="rId3"/>
          <a:stretch>
            <a:fillRect/>
          </a:stretch>
        </p:blipFill>
        <p:spPr>
          <a:xfrm>
            <a:off x="621108" y="130628"/>
            <a:ext cx="4814035" cy="6596743"/>
          </a:xfrm>
          <a:prstGeom prst="rect">
            <a:avLst/>
          </a:prstGeom>
        </p:spPr>
      </p:pic>
    </p:spTree>
    <p:extLst>
      <p:ext uri="{BB962C8B-B14F-4D97-AF65-F5344CB8AC3E}">
        <p14:creationId xmlns:p14="http://schemas.microsoft.com/office/powerpoint/2010/main" val="1961638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180FC-AA8C-96AB-1701-3F8A6302D701}"/>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F94579A4-7423-50EC-FB36-317FE7DD794A}"/>
              </a:ext>
            </a:extLst>
          </p:cNvPr>
          <p:cNvSpPr>
            <a:spLocks noGrp="1"/>
          </p:cNvSpPr>
          <p:nvPr>
            <p:ph sz="quarter" idx="13"/>
          </p:nvPr>
        </p:nvSpPr>
        <p:spPr>
          <a:xfrm>
            <a:off x="1176338" y="2314575"/>
            <a:ext cx="5277014" cy="3895725"/>
          </a:xfrm>
        </p:spPr>
        <p:txBody>
          <a:bodyPr/>
          <a:lstStyle/>
          <a:p>
            <a:r>
              <a:rPr lang="sv-SE" dirty="0"/>
              <a:t>Se till att du har en aktuell markkarta.</a:t>
            </a:r>
          </a:p>
          <a:p>
            <a:r>
              <a:rPr lang="sv-SE" dirty="0"/>
              <a:t>Var är det mest angeläget att tillföra fosfor enligt markkartan?</a:t>
            </a:r>
          </a:p>
          <a:p>
            <a:r>
              <a:rPr lang="sv-SE" dirty="0"/>
              <a:t>Vilket P-AL är lämpligt att sikta på med hänsyn till de grödor jag odlar?</a:t>
            </a:r>
          </a:p>
          <a:p>
            <a:r>
              <a:rPr lang="sv-SE" dirty="0"/>
              <a:t>Gör en fosforbalans för en växtföljd eller på skiftesnivå.</a:t>
            </a:r>
          </a:p>
          <a:p>
            <a:endParaRPr lang="sv-SE" dirty="0"/>
          </a:p>
          <a:p>
            <a:endParaRPr lang="sv-SE" dirty="0"/>
          </a:p>
        </p:txBody>
      </p:sp>
      <p:sp>
        <p:nvSpPr>
          <p:cNvPr id="2" name="Rubrik 1">
            <a:extLst>
              <a:ext uri="{FF2B5EF4-FFF2-40B4-BE49-F238E27FC236}">
                <a16:creationId xmlns:a16="http://schemas.microsoft.com/office/drawing/2014/main" id="{379A454A-7819-A496-4775-D191C71814B2}"/>
              </a:ext>
            </a:extLst>
          </p:cNvPr>
          <p:cNvSpPr>
            <a:spLocks noGrp="1"/>
          </p:cNvSpPr>
          <p:nvPr>
            <p:ph type="title"/>
          </p:nvPr>
        </p:nvSpPr>
        <p:spPr>
          <a:xfrm>
            <a:off x="1176338" y="757443"/>
            <a:ext cx="8112941" cy="1219263"/>
          </a:xfrm>
        </p:spPr>
        <p:txBody>
          <a:bodyPr/>
          <a:lstStyle/>
          <a:p>
            <a:r>
              <a:rPr lang="sv-SE" dirty="0"/>
              <a:t>Strategi för optimal fosfortillförsel</a:t>
            </a:r>
            <a:endParaRPr lang="en-GB" dirty="0"/>
          </a:p>
        </p:txBody>
      </p:sp>
      <p:pic>
        <p:nvPicPr>
          <p:cNvPr id="26" name="Platshållare för bild 25" descr="En bild som visar utomhus, himmel, gröda, jordbruk&#10;&#10;AI-genererat innehåll kan vara felaktigt.">
            <a:extLst>
              <a:ext uri="{FF2B5EF4-FFF2-40B4-BE49-F238E27FC236}">
                <a16:creationId xmlns:a16="http://schemas.microsoft.com/office/drawing/2014/main" id="{116F7854-D742-F22E-E0F5-2582668F1616}"/>
              </a:ext>
            </a:extLst>
          </p:cNvPr>
          <p:cNvPicPr>
            <a:picLocks noGrp="1" noChangeAspect="1"/>
          </p:cNvPicPr>
          <p:nvPr>
            <p:ph type="pic" sz="quarter" idx="23"/>
          </p:nvPr>
        </p:nvPicPr>
        <p:blipFill>
          <a:blip r:embed="rId3" cstate="print">
            <a:extLst>
              <a:ext uri="{28A0092B-C50C-407E-A947-70E740481C1C}">
                <a14:useLocalDpi xmlns:a14="http://schemas.microsoft.com/office/drawing/2010/main"/>
              </a:ext>
            </a:extLst>
          </a:blip>
          <a:srcRect l="12515" r="12515"/>
          <a:stretch/>
        </p:blipFill>
        <p:spPr>
          <a:xfrm>
            <a:off x="7089775" y="2314575"/>
            <a:ext cx="4041775" cy="4043363"/>
          </a:xfrm>
          <a:solidFill>
            <a:srgbClr val="F8F5ED"/>
          </a:solidFill>
          <a:ln>
            <a:noFill/>
          </a:ln>
        </p:spPr>
      </p:pic>
    </p:spTree>
    <p:extLst>
      <p:ext uri="{BB962C8B-B14F-4D97-AF65-F5344CB8AC3E}">
        <p14:creationId xmlns:p14="http://schemas.microsoft.com/office/powerpoint/2010/main" val="1642691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D353C-3307-3044-AF36-57315FA22443}"/>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3E7B0D8A-6CD0-C75C-FD34-12B9E101A237}"/>
              </a:ext>
            </a:extLst>
          </p:cNvPr>
          <p:cNvSpPr>
            <a:spLocks noGrp="1"/>
          </p:cNvSpPr>
          <p:nvPr>
            <p:ph sz="quarter" idx="13"/>
          </p:nvPr>
        </p:nvSpPr>
        <p:spPr/>
        <p:txBody>
          <a:bodyPr/>
          <a:lstStyle/>
          <a:p>
            <a:r>
              <a:rPr lang="sv-SE" sz="2000" dirty="0"/>
              <a:t>Gödsla potatis, sockerbetor och majs i första hand.</a:t>
            </a:r>
          </a:p>
          <a:p>
            <a:r>
              <a:rPr lang="sv-SE" sz="2000" dirty="0"/>
              <a:t>Prioritera fosfor till höst och vårraps om du odlar oljeväxter.</a:t>
            </a:r>
          </a:p>
          <a:p>
            <a:r>
              <a:rPr lang="sv-SE" sz="2000" dirty="0"/>
              <a:t>Prioritera vårsäd före höstsäd.</a:t>
            </a:r>
          </a:p>
          <a:p>
            <a:r>
              <a:rPr lang="sv-SE" sz="2000" dirty="0"/>
              <a:t>Lin, ärter, åkerböna och vall kräver inte mycket fosfor men någon gång under växtföljden bör du ersätta den fosfor som förts bort om jorden ligger i P-AL-klass III eller lägre.</a:t>
            </a:r>
          </a:p>
        </p:txBody>
      </p:sp>
      <p:sp>
        <p:nvSpPr>
          <p:cNvPr id="2" name="Rubrik 1">
            <a:extLst>
              <a:ext uri="{FF2B5EF4-FFF2-40B4-BE49-F238E27FC236}">
                <a16:creationId xmlns:a16="http://schemas.microsoft.com/office/drawing/2014/main" id="{DCB5AFC8-D69F-3701-2C54-12B9367BCB93}"/>
              </a:ext>
            </a:extLst>
          </p:cNvPr>
          <p:cNvSpPr>
            <a:spLocks noGrp="1"/>
          </p:cNvSpPr>
          <p:nvPr>
            <p:ph type="title"/>
          </p:nvPr>
        </p:nvSpPr>
        <p:spPr/>
        <p:txBody>
          <a:bodyPr/>
          <a:lstStyle/>
          <a:p>
            <a:r>
              <a:rPr lang="sv-SE" dirty="0"/>
              <a:t>Strategi i växtföljden</a:t>
            </a:r>
            <a:endParaRPr lang="en-GB" dirty="0"/>
          </a:p>
        </p:txBody>
      </p:sp>
      <p:pic>
        <p:nvPicPr>
          <p:cNvPr id="11" name="Platshållare för bild 10" descr="En bild som visar växt, utomhus, gräs, Fragmiter&#10;&#10;AI-genererat innehåll kan vara felaktigt.">
            <a:extLst>
              <a:ext uri="{FF2B5EF4-FFF2-40B4-BE49-F238E27FC236}">
                <a16:creationId xmlns:a16="http://schemas.microsoft.com/office/drawing/2014/main" id="{6CF23C7F-C214-643D-3A78-03E5B5DC72C9}"/>
              </a:ext>
            </a:extLst>
          </p:cNvPr>
          <p:cNvPicPr>
            <a:picLocks noGrp="1" noChangeAspect="1"/>
          </p:cNvPicPr>
          <p:nvPr>
            <p:ph type="pic" sz="quarter" idx="23"/>
          </p:nvPr>
        </p:nvPicPr>
        <p:blipFill>
          <a:blip r:embed="rId3" cstate="print">
            <a:extLst>
              <a:ext uri="{28A0092B-C50C-407E-A947-70E740481C1C}">
                <a14:useLocalDpi xmlns:a14="http://schemas.microsoft.com/office/drawing/2010/main"/>
              </a:ext>
            </a:extLst>
          </a:blip>
          <a:srcRect l="12503" r="12503"/>
          <a:stretch/>
        </p:blipFill>
        <p:spPr>
          <a:custGeom>
            <a:avLst/>
            <a:gdLst>
              <a:gd name="connsiteX0" fmla="*/ 0 w 4791077"/>
              <a:gd name="connsiteY0" fmla="*/ 0 h 4791076"/>
              <a:gd name="connsiteX1" fmla="*/ 2395539 w 4791077"/>
              <a:gd name="connsiteY1" fmla="*/ 0 h 4791076"/>
              <a:gd name="connsiteX2" fmla="*/ 2405689 w 4791077"/>
              <a:gd name="connsiteY2" fmla="*/ 0 h 4791076"/>
              <a:gd name="connsiteX3" fmla="*/ 2405689 w 4791077"/>
              <a:gd name="connsiteY3" fmla="*/ 513 h 4791076"/>
              <a:gd name="connsiteX4" fmla="*/ 2640469 w 4791077"/>
              <a:gd name="connsiteY4" fmla="*/ 12368 h 4791076"/>
              <a:gd name="connsiteX5" fmla="*/ 4791077 w 4791077"/>
              <a:gd name="connsiteY5" fmla="*/ 2395538 h 4791076"/>
              <a:gd name="connsiteX6" fmla="*/ 4789897 w 4791077"/>
              <a:gd name="connsiteY6" fmla="*/ 2418903 h 4791076"/>
              <a:gd name="connsiteX7" fmla="*/ 4791076 w 4791077"/>
              <a:gd name="connsiteY7" fmla="*/ 2418903 h 4791076"/>
              <a:gd name="connsiteX8" fmla="*/ 4791076 w 4791077"/>
              <a:gd name="connsiteY8" fmla="*/ 4791075 h 4791076"/>
              <a:gd name="connsiteX9" fmla="*/ 2395559 w 4791077"/>
              <a:gd name="connsiteY9" fmla="*/ 4791075 h 4791076"/>
              <a:gd name="connsiteX10" fmla="*/ 2395539 w 4791077"/>
              <a:gd name="connsiteY10" fmla="*/ 4791076 h 4791076"/>
              <a:gd name="connsiteX11" fmla="*/ 2395519 w 4791077"/>
              <a:gd name="connsiteY11" fmla="*/ 4791075 h 4791076"/>
              <a:gd name="connsiteX12" fmla="*/ 2385387 w 4791077"/>
              <a:gd name="connsiteY12" fmla="*/ 4791075 h 4791076"/>
              <a:gd name="connsiteX13" fmla="*/ 2385387 w 4791077"/>
              <a:gd name="connsiteY13" fmla="*/ 4790564 h 4791076"/>
              <a:gd name="connsiteX14" fmla="*/ 2150609 w 4791077"/>
              <a:gd name="connsiteY14" fmla="*/ 4778708 h 4791076"/>
              <a:gd name="connsiteX15" fmla="*/ 1 w 4791077"/>
              <a:gd name="connsiteY15" fmla="*/ 2395538 h 4791076"/>
              <a:gd name="connsiteX16" fmla="*/ 1181 w 4791077"/>
              <a:gd name="connsiteY16" fmla="*/ 2372172 h 4791076"/>
              <a:gd name="connsiteX17" fmla="*/ 0 w 4791077"/>
              <a:gd name="connsiteY17" fmla="*/ 2372172 h 4791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91077" h="4791076">
                <a:moveTo>
                  <a:pt x="0" y="0"/>
                </a:moveTo>
                <a:lnTo>
                  <a:pt x="2395539" y="0"/>
                </a:lnTo>
                <a:lnTo>
                  <a:pt x="2405689" y="0"/>
                </a:lnTo>
                <a:lnTo>
                  <a:pt x="2405689" y="513"/>
                </a:lnTo>
                <a:lnTo>
                  <a:pt x="2640469" y="12368"/>
                </a:lnTo>
                <a:cubicBezTo>
                  <a:pt x="3848434" y="135044"/>
                  <a:pt x="4791077" y="1155208"/>
                  <a:pt x="4791077" y="2395538"/>
                </a:cubicBezTo>
                <a:lnTo>
                  <a:pt x="4789897" y="2418903"/>
                </a:lnTo>
                <a:lnTo>
                  <a:pt x="4791076" y="2418903"/>
                </a:lnTo>
                <a:lnTo>
                  <a:pt x="4791076" y="4791075"/>
                </a:lnTo>
                <a:lnTo>
                  <a:pt x="2395559" y="4791075"/>
                </a:lnTo>
                <a:lnTo>
                  <a:pt x="2395539" y="4791076"/>
                </a:lnTo>
                <a:lnTo>
                  <a:pt x="2395519" y="4791075"/>
                </a:lnTo>
                <a:lnTo>
                  <a:pt x="2385387" y="4791075"/>
                </a:lnTo>
                <a:lnTo>
                  <a:pt x="2385387" y="4790564"/>
                </a:lnTo>
                <a:lnTo>
                  <a:pt x="2150609" y="4778708"/>
                </a:lnTo>
                <a:cubicBezTo>
                  <a:pt x="942645" y="4656033"/>
                  <a:pt x="1" y="3635869"/>
                  <a:pt x="1" y="2395538"/>
                </a:cubicBezTo>
                <a:lnTo>
                  <a:pt x="1181" y="2372172"/>
                </a:lnTo>
                <a:lnTo>
                  <a:pt x="0" y="2372172"/>
                </a:lnTo>
                <a:close/>
              </a:path>
            </a:pathLst>
          </a:custGeom>
          <a:solidFill>
            <a:srgbClr val="F8F5ED"/>
          </a:solidFill>
          <a:ln>
            <a:noFill/>
          </a:ln>
        </p:spPr>
      </p:pic>
    </p:spTree>
    <p:extLst>
      <p:ext uri="{BB962C8B-B14F-4D97-AF65-F5344CB8AC3E}">
        <p14:creationId xmlns:p14="http://schemas.microsoft.com/office/powerpoint/2010/main" val="1065903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511C1-930A-8578-D871-C31ED79E0275}"/>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C047AC20-EBA2-0C98-582E-7900B8822EA9}"/>
              </a:ext>
            </a:extLst>
          </p:cNvPr>
          <p:cNvSpPr>
            <a:spLocks noGrp="1"/>
          </p:cNvSpPr>
          <p:nvPr>
            <p:ph sz="quarter" idx="13"/>
          </p:nvPr>
        </p:nvSpPr>
        <p:spPr>
          <a:xfrm>
            <a:off x="1176421" y="2315275"/>
            <a:ext cx="5066723" cy="3894456"/>
          </a:xfrm>
        </p:spPr>
        <p:txBody>
          <a:bodyPr/>
          <a:lstStyle/>
          <a:p>
            <a:r>
              <a:rPr lang="sv-SE" sz="2000" dirty="0"/>
              <a:t>Undvik uppgödsling av redan fosforrika jordar.</a:t>
            </a:r>
          </a:p>
          <a:p>
            <a:r>
              <a:rPr lang="sv-SE" sz="2000" dirty="0"/>
              <a:t>Placera fosforn nära utsädet genom kombisådd eller radmyllning.</a:t>
            </a:r>
          </a:p>
          <a:p>
            <a:r>
              <a:rPr lang="sv-SE" sz="2000" dirty="0"/>
              <a:t>Bra markstruktur gör att rötterna kan utvecklas och komma åt fosforn.</a:t>
            </a:r>
          </a:p>
          <a:p>
            <a:pPr lvl="1">
              <a:buFont typeface="Wingdings" panose="05000000000000000000" pitchFamily="2" charset="2"/>
              <a:buChar char="q"/>
            </a:pPr>
            <a:r>
              <a:rPr lang="sv-SE" sz="1800" dirty="0"/>
              <a:t>Se till att dräneringen fungerar</a:t>
            </a:r>
          </a:p>
          <a:p>
            <a:pPr lvl="1">
              <a:buFont typeface="Wingdings" panose="05000000000000000000" pitchFamily="2" charset="2"/>
              <a:buChar char="q"/>
            </a:pPr>
            <a:r>
              <a:rPr lang="sv-SE" sz="1800" dirty="0"/>
              <a:t>Undvik markpackning</a:t>
            </a:r>
          </a:p>
          <a:p>
            <a:endParaRPr lang="sv-SE" dirty="0"/>
          </a:p>
        </p:txBody>
      </p:sp>
      <p:sp>
        <p:nvSpPr>
          <p:cNvPr id="2" name="Rubrik 1">
            <a:extLst>
              <a:ext uri="{FF2B5EF4-FFF2-40B4-BE49-F238E27FC236}">
                <a16:creationId xmlns:a16="http://schemas.microsoft.com/office/drawing/2014/main" id="{7FDE163F-59C8-E3A7-D5F6-B14BB657DACC}"/>
              </a:ext>
            </a:extLst>
          </p:cNvPr>
          <p:cNvSpPr>
            <a:spLocks noGrp="1"/>
          </p:cNvSpPr>
          <p:nvPr>
            <p:ph type="title"/>
          </p:nvPr>
        </p:nvSpPr>
        <p:spPr/>
        <p:txBody>
          <a:bodyPr/>
          <a:lstStyle/>
          <a:p>
            <a:r>
              <a:rPr lang="sv-SE" dirty="0"/>
              <a:t>Strategi för bättre fosforutnyttjande</a:t>
            </a:r>
            <a:endParaRPr lang="en-GB" dirty="0"/>
          </a:p>
        </p:txBody>
      </p:sp>
      <p:pic>
        <p:nvPicPr>
          <p:cNvPr id="19" name="Platshållare för bild 18" descr="En bild som visar gräs, utomhus, jordbruk, gröda&#10;&#10;AI-genererat innehåll kan vara felaktigt.">
            <a:extLst>
              <a:ext uri="{FF2B5EF4-FFF2-40B4-BE49-F238E27FC236}">
                <a16:creationId xmlns:a16="http://schemas.microsoft.com/office/drawing/2014/main" id="{3E560AA4-4ADA-1B23-D58A-BBCD3471D78B}"/>
              </a:ext>
            </a:extLst>
          </p:cNvPr>
          <p:cNvPicPr>
            <a:picLocks noGrp="1" noChangeAspect="1"/>
          </p:cNvPicPr>
          <p:nvPr>
            <p:ph type="pic" sz="quarter" idx="23"/>
          </p:nvPr>
        </p:nvPicPr>
        <p:blipFill>
          <a:blip r:embed="rId3" cstate="print">
            <a:extLst>
              <a:ext uri="{28A0092B-C50C-407E-A947-70E740481C1C}">
                <a14:useLocalDpi xmlns:a14="http://schemas.microsoft.com/office/drawing/2010/main"/>
              </a:ext>
            </a:extLst>
          </a:blip>
          <a:srcRect l="12503" r="12503"/>
          <a:stretch/>
        </p:blipFill>
        <p:spPr>
          <a:custGeom>
            <a:avLst/>
            <a:gdLst>
              <a:gd name="connsiteX0" fmla="*/ 0 w 4791077"/>
              <a:gd name="connsiteY0" fmla="*/ 0 h 4791076"/>
              <a:gd name="connsiteX1" fmla="*/ 2395539 w 4791077"/>
              <a:gd name="connsiteY1" fmla="*/ 0 h 4791076"/>
              <a:gd name="connsiteX2" fmla="*/ 2405689 w 4791077"/>
              <a:gd name="connsiteY2" fmla="*/ 0 h 4791076"/>
              <a:gd name="connsiteX3" fmla="*/ 2405689 w 4791077"/>
              <a:gd name="connsiteY3" fmla="*/ 513 h 4791076"/>
              <a:gd name="connsiteX4" fmla="*/ 2640469 w 4791077"/>
              <a:gd name="connsiteY4" fmla="*/ 12368 h 4791076"/>
              <a:gd name="connsiteX5" fmla="*/ 4791077 w 4791077"/>
              <a:gd name="connsiteY5" fmla="*/ 2395538 h 4791076"/>
              <a:gd name="connsiteX6" fmla="*/ 4789897 w 4791077"/>
              <a:gd name="connsiteY6" fmla="*/ 2418903 h 4791076"/>
              <a:gd name="connsiteX7" fmla="*/ 4791076 w 4791077"/>
              <a:gd name="connsiteY7" fmla="*/ 2418903 h 4791076"/>
              <a:gd name="connsiteX8" fmla="*/ 4791076 w 4791077"/>
              <a:gd name="connsiteY8" fmla="*/ 4791075 h 4791076"/>
              <a:gd name="connsiteX9" fmla="*/ 2395559 w 4791077"/>
              <a:gd name="connsiteY9" fmla="*/ 4791075 h 4791076"/>
              <a:gd name="connsiteX10" fmla="*/ 2395539 w 4791077"/>
              <a:gd name="connsiteY10" fmla="*/ 4791076 h 4791076"/>
              <a:gd name="connsiteX11" fmla="*/ 2395519 w 4791077"/>
              <a:gd name="connsiteY11" fmla="*/ 4791075 h 4791076"/>
              <a:gd name="connsiteX12" fmla="*/ 2385387 w 4791077"/>
              <a:gd name="connsiteY12" fmla="*/ 4791075 h 4791076"/>
              <a:gd name="connsiteX13" fmla="*/ 2385387 w 4791077"/>
              <a:gd name="connsiteY13" fmla="*/ 4790564 h 4791076"/>
              <a:gd name="connsiteX14" fmla="*/ 2150609 w 4791077"/>
              <a:gd name="connsiteY14" fmla="*/ 4778708 h 4791076"/>
              <a:gd name="connsiteX15" fmla="*/ 1 w 4791077"/>
              <a:gd name="connsiteY15" fmla="*/ 2395538 h 4791076"/>
              <a:gd name="connsiteX16" fmla="*/ 1181 w 4791077"/>
              <a:gd name="connsiteY16" fmla="*/ 2372172 h 4791076"/>
              <a:gd name="connsiteX17" fmla="*/ 0 w 4791077"/>
              <a:gd name="connsiteY17" fmla="*/ 2372172 h 4791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91077" h="4791076">
                <a:moveTo>
                  <a:pt x="0" y="0"/>
                </a:moveTo>
                <a:lnTo>
                  <a:pt x="2395539" y="0"/>
                </a:lnTo>
                <a:lnTo>
                  <a:pt x="2405689" y="0"/>
                </a:lnTo>
                <a:lnTo>
                  <a:pt x="2405689" y="513"/>
                </a:lnTo>
                <a:lnTo>
                  <a:pt x="2640469" y="12368"/>
                </a:lnTo>
                <a:cubicBezTo>
                  <a:pt x="3848434" y="135044"/>
                  <a:pt x="4791077" y="1155208"/>
                  <a:pt x="4791077" y="2395538"/>
                </a:cubicBezTo>
                <a:lnTo>
                  <a:pt x="4789897" y="2418903"/>
                </a:lnTo>
                <a:lnTo>
                  <a:pt x="4791076" y="2418903"/>
                </a:lnTo>
                <a:lnTo>
                  <a:pt x="4791076" y="4791075"/>
                </a:lnTo>
                <a:lnTo>
                  <a:pt x="2395559" y="4791075"/>
                </a:lnTo>
                <a:lnTo>
                  <a:pt x="2395539" y="4791076"/>
                </a:lnTo>
                <a:lnTo>
                  <a:pt x="2395519" y="4791075"/>
                </a:lnTo>
                <a:lnTo>
                  <a:pt x="2385387" y="4791075"/>
                </a:lnTo>
                <a:lnTo>
                  <a:pt x="2385387" y="4790564"/>
                </a:lnTo>
                <a:lnTo>
                  <a:pt x="2150609" y="4778708"/>
                </a:lnTo>
                <a:cubicBezTo>
                  <a:pt x="942645" y="4656033"/>
                  <a:pt x="1" y="3635869"/>
                  <a:pt x="1" y="2395538"/>
                </a:cubicBezTo>
                <a:lnTo>
                  <a:pt x="1181" y="2372172"/>
                </a:lnTo>
                <a:lnTo>
                  <a:pt x="0" y="2372172"/>
                </a:lnTo>
                <a:close/>
              </a:path>
            </a:pathLst>
          </a:custGeom>
          <a:solidFill>
            <a:srgbClr val="F8F5ED"/>
          </a:solidFill>
          <a:ln>
            <a:noFill/>
          </a:ln>
        </p:spPr>
      </p:pic>
    </p:spTree>
    <p:extLst>
      <p:ext uri="{BB962C8B-B14F-4D97-AF65-F5344CB8AC3E}">
        <p14:creationId xmlns:p14="http://schemas.microsoft.com/office/powerpoint/2010/main" val="378732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54CF9C-AB34-43BE-A82C-780A8AB7F720}"/>
              </a:ext>
            </a:extLst>
          </p:cNvPr>
          <p:cNvSpPr>
            <a:spLocks noGrp="1"/>
          </p:cNvSpPr>
          <p:nvPr>
            <p:ph type="title"/>
          </p:nvPr>
        </p:nvSpPr>
        <p:spPr/>
        <p:txBody>
          <a:bodyPr/>
          <a:lstStyle/>
          <a:p>
            <a:r>
              <a:rPr lang="sv-SE" dirty="0"/>
              <a:t>Hamnar gödseln där den ska?</a:t>
            </a:r>
            <a:endParaRPr lang="en-GB" dirty="0"/>
          </a:p>
        </p:txBody>
      </p:sp>
      <p:sp>
        <p:nvSpPr>
          <p:cNvPr id="3" name="Platshållare för innehåll 2">
            <a:extLst>
              <a:ext uri="{FF2B5EF4-FFF2-40B4-BE49-F238E27FC236}">
                <a16:creationId xmlns:a16="http://schemas.microsoft.com/office/drawing/2014/main" id="{5B8DB6C4-1FD9-4643-97D7-43FBFC521D89}"/>
              </a:ext>
            </a:extLst>
          </p:cNvPr>
          <p:cNvSpPr>
            <a:spLocks noGrp="1"/>
          </p:cNvSpPr>
          <p:nvPr>
            <p:ph idx="4294967295"/>
          </p:nvPr>
        </p:nvSpPr>
        <p:spPr>
          <a:xfrm>
            <a:off x="5705228" y="4213225"/>
            <a:ext cx="5699125" cy="2439988"/>
          </a:xfrm>
        </p:spPr>
        <p:txBody>
          <a:bodyPr/>
          <a:lstStyle/>
          <a:p>
            <a:pPr marL="0" indent="0">
              <a:buNone/>
            </a:pPr>
            <a:r>
              <a:rPr lang="sv-SE" sz="2000" b="1" dirty="0">
                <a:latin typeface="+mj-lt"/>
              </a:rPr>
              <a:t>Testa mineralgödselspridaren</a:t>
            </a:r>
          </a:p>
          <a:p>
            <a:pPr marL="285750" indent="-285750">
              <a:buClr>
                <a:schemeClr val="tx2"/>
              </a:buClr>
              <a:buFont typeface="Arial" panose="020B0604020202020204" pitchFamily="34" charset="0"/>
              <a:buChar char="•"/>
            </a:pPr>
            <a:r>
              <a:rPr lang="sv-SE" sz="1800" dirty="0"/>
              <a:t>Högre och jämnare skörd då spridningen blir mer anpassad.</a:t>
            </a:r>
          </a:p>
          <a:p>
            <a:pPr marL="285750" indent="-285750">
              <a:buClr>
                <a:schemeClr val="tx2"/>
              </a:buClr>
              <a:buFont typeface="Arial" panose="020B0604020202020204" pitchFamily="34" charset="0"/>
              <a:buChar char="•"/>
            </a:pPr>
            <a:r>
              <a:rPr lang="sv-SE" sz="1800" dirty="0"/>
              <a:t>Jämnare produktkvalitet.</a:t>
            </a:r>
          </a:p>
          <a:p>
            <a:pPr marL="285750" indent="-285750">
              <a:buClr>
                <a:schemeClr val="tx2"/>
              </a:buClr>
              <a:buFont typeface="Arial" panose="020B0604020202020204" pitchFamily="34" charset="0"/>
              <a:buChar char="•"/>
            </a:pPr>
            <a:r>
              <a:rPr lang="sv-SE" sz="1800" dirty="0"/>
              <a:t>Minskat spill utanför fältet efter test och justering av kantspridningsutrustningen.</a:t>
            </a:r>
          </a:p>
          <a:p>
            <a:pPr marL="285750" indent="-285750">
              <a:buClr>
                <a:schemeClr val="tx2"/>
              </a:buClr>
              <a:buFont typeface="Arial" panose="020B0604020202020204" pitchFamily="34" charset="0"/>
              <a:buChar char="•"/>
            </a:pPr>
            <a:r>
              <a:rPr lang="sv-SE" sz="1800" dirty="0"/>
              <a:t>Test av ett gödselmedels hållfasthet och storleksfördelning.</a:t>
            </a:r>
          </a:p>
        </p:txBody>
      </p:sp>
      <p:pic>
        <p:nvPicPr>
          <p:cNvPr id="5" name="Bildobjekt 4" descr="Bild som visar en traktor med centrifugalspridare. Genom att testa din spridare och se till att den är rätt justerad får du jämnare spridning och minskar risken att gödsel hamnar utanför fältet.">
            <a:extLst>
              <a:ext uri="{FF2B5EF4-FFF2-40B4-BE49-F238E27FC236}">
                <a16:creationId xmlns:a16="http://schemas.microsoft.com/office/drawing/2014/main" id="{A5E7967E-483F-44F0-8FDA-0442097244BA}"/>
              </a:ext>
            </a:extLst>
          </p:cNvPr>
          <p:cNvPicPr>
            <a:picLocks noChangeAspect="1"/>
          </p:cNvPicPr>
          <p:nvPr/>
        </p:nvPicPr>
        <p:blipFill rotWithShape="1">
          <a:blip r:embed="rId3"/>
          <a:srcRect l="37400" t="27600" r="22438" b="33200"/>
          <a:stretch/>
        </p:blipFill>
        <p:spPr>
          <a:xfrm>
            <a:off x="5655517" y="1629624"/>
            <a:ext cx="4446252" cy="2441078"/>
          </a:xfrm>
          <a:prstGeom prst="rect">
            <a:avLst/>
          </a:prstGeom>
        </p:spPr>
      </p:pic>
      <p:pic>
        <p:nvPicPr>
          <p:cNvPr id="7" name="Bildobjekt 6" descr="Bild som visar en traktor med kombisåmaskin. Genom att radmylla fosforn får du bättre effekt och minskar risken för förluster.">
            <a:extLst>
              <a:ext uri="{FF2B5EF4-FFF2-40B4-BE49-F238E27FC236}">
                <a16:creationId xmlns:a16="http://schemas.microsoft.com/office/drawing/2014/main" id="{7AD2AB8F-FDF5-4CB2-9B1B-03A03E7662D5}"/>
              </a:ext>
            </a:extLst>
          </p:cNvPr>
          <p:cNvPicPr>
            <a:picLocks noChangeAspect="1"/>
          </p:cNvPicPr>
          <p:nvPr/>
        </p:nvPicPr>
        <p:blipFill rotWithShape="1">
          <a:blip r:embed="rId4"/>
          <a:srcRect l="50000" t="35999" r="24800" b="14898"/>
          <a:stretch/>
        </p:blipFill>
        <p:spPr>
          <a:xfrm>
            <a:off x="1176338" y="2090057"/>
            <a:ext cx="4163499" cy="4563406"/>
          </a:xfrm>
          <a:prstGeom prst="rect">
            <a:avLst/>
          </a:prstGeom>
        </p:spPr>
      </p:pic>
    </p:spTree>
    <p:extLst>
      <p:ext uri="{BB962C8B-B14F-4D97-AF65-F5344CB8AC3E}">
        <p14:creationId xmlns:p14="http://schemas.microsoft.com/office/powerpoint/2010/main" val="28034468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Bild som visar rötternas utveckling i marken."/>
          <p:cNvPicPr>
            <a:picLocks noChangeAspect="1"/>
          </p:cNvPicPr>
          <p:nvPr/>
        </p:nvPicPr>
        <p:blipFill rotWithShape="1">
          <a:blip r:embed="rId2" cstate="print">
            <a:extLst>
              <a:ext uri="{28A0092B-C50C-407E-A947-70E740481C1C}">
                <a14:useLocalDpi xmlns:a14="http://schemas.microsoft.com/office/drawing/2010/main"/>
              </a:ext>
            </a:extLst>
          </a:blip>
          <a:srcRect l="10666" r="14667"/>
          <a:stretch/>
        </p:blipFill>
        <p:spPr>
          <a:xfrm>
            <a:off x="8347167" y="0"/>
            <a:ext cx="3844834" cy="6865776"/>
          </a:xfrm>
          <a:prstGeom prst="rect">
            <a:avLst/>
          </a:prstGeom>
          <a:ln>
            <a:noFill/>
          </a:ln>
          <a:effectLst/>
        </p:spPr>
      </p:pic>
      <p:sp>
        <p:nvSpPr>
          <p:cNvPr id="3" name="Platshållare för innehåll 2"/>
          <p:cNvSpPr>
            <a:spLocks noGrp="1"/>
          </p:cNvSpPr>
          <p:nvPr>
            <p:ph sz="quarter" idx="13"/>
          </p:nvPr>
        </p:nvSpPr>
        <p:spPr>
          <a:xfrm>
            <a:off x="1176422" y="1966365"/>
            <a:ext cx="5942836" cy="4891635"/>
          </a:xfrm>
        </p:spPr>
        <p:txBody>
          <a:bodyPr/>
          <a:lstStyle/>
          <a:p>
            <a:pPr marL="0" indent="0">
              <a:buNone/>
            </a:pPr>
            <a:r>
              <a:rPr lang="sv-SE" sz="2200" b="1" dirty="0"/>
              <a:t>Bra dränering och god markstruktur en viktig grund</a:t>
            </a:r>
          </a:p>
          <a:p>
            <a:pPr lvl="1"/>
            <a:r>
              <a:rPr lang="sv-SE" sz="2000" dirty="0"/>
              <a:t>Ger rötterna möjlighet att utvecklas och ta upp fosfor från en större jordvolym</a:t>
            </a:r>
          </a:p>
          <a:p>
            <a:pPr lvl="1"/>
            <a:r>
              <a:rPr lang="sv-SE" sz="2000" dirty="0"/>
              <a:t>Större infiltrationskapacitet </a:t>
            </a:r>
            <a:r>
              <a:rPr lang="sv-SE" sz="2000" dirty="0">
                <a:sym typeface="Wingdings" panose="05000000000000000000" pitchFamily="2" charset="2"/>
              </a:rPr>
              <a:t> m</a:t>
            </a:r>
            <a:r>
              <a:rPr lang="sv-SE" sz="2000" dirty="0"/>
              <a:t>inskad risk för stående vatten och </a:t>
            </a:r>
            <a:r>
              <a:rPr lang="sv-SE" sz="2000" dirty="0" err="1"/>
              <a:t>ytavrinning</a:t>
            </a:r>
            <a:endParaRPr lang="sv-SE" sz="2000" dirty="0"/>
          </a:p>
          <a:p>
            <a:pPr lvl="1"/>
            <a:r>
              <a:rPr lang="sv-SE" sz="2000" dirty="0"/>
              <a:t>Högre och säkrare skördar samtidigt som risken för fosforläckage minskar</a:t>
            </a:r>
          </a:p>
          <a:p>
            <a:pPr marL="0" indent="0">
              <a:buNone/>
            </a:pPr>
            <a:r>
              <a:rPr lang="sv-SE" sz="2200" b="1" dirty="0"/>
              <a:t>Kombisådd/radmyllning</a:t>
            </a:r>
          </a:p>
          <a:p>
            <a:pPr lvl="1"/>
            <a:r>
              <a:rPr lang="sv-SE" sz="2000" dirty="0"/>
              <a:t>Placerar fosforn så att rötterna kommer åt den tidigt</a:t>
            </a:r>
          </a:p>
          <a:p>
            <a:pPr lvl="1"/>
            <a:r>
              <a:rPr lang="sv-SE" sz="2000" dirty="0"/>
              <a:t>Särskilt viktigt för grödor med stort fosfor-behov och litet rotsystem tidigt på säsongen, t.ex. majs och potatis </a:t>
            </a:r>
          </a:p>
          <a:p>
            <a:pPr marL="0" indent="0">
              <a:buNone/>
            </a:pPr>
            <a:endParaRPr lang="sv-SE" sz="1000" dirty="0"/>
          </a:p>
          <a:p>
            <a:endParaRPr lang="sv-SE" dirty="0"/>
          </a:p>
        </p:txBody>
      </p:sp>
      <p:sp>
        <p:nvSpPr>
          <p:cNvPr id="6" name="Rubrik 5">
            <a:extLst>
              <a:ext uri="{FF2B5EF4-FFF2-40B4-BE49-F238E27FC236}">
                <a16:creationId xmlns:a16="http://schemas.microsoft.com/office/drawing/2014/main" id="{A03C20A7-2700-4420-BF04-B96B381BAC9C}"/>
              </a:ext>
            </a:extLst>
          </p:cNvPr>
          <p:cNvSpPr>
            <a:spLocks noGrp="1"/>
          </p:cNvSpPr>
          <p:nvPr>
            <p:ph type="title"/>
          </p:nvPr>
        </p:nvSpPr>
        <p:spPr/>
        <p:txBody>
          <a:bodyPr/>
          <a:lstStyle/>
          <a:p>
            <a:r>
              <a:rPr lang="sv-SE" dirty="0"/>
              <a:t>Kommer rötterna åt fosforn?</a:t>
            </a:r>
          </a:p>
        </p:txBody>
      </p:sp>
    </p:spTree>
    <p:extLst>
      <p:ext uri="{BB962C8B-B14F-4D97-AF65-F5344CB8AC3E}">
        <p14:creationId xmlns:p14="http://schemas.microsoft.com/office/powerpoint/2010/main" val="2345610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text 5"/>
          <p:cNvSpPr>
            <a:spLocks noGrp="1"/>
          </p:cNvSpPr>
          <p:nvPr>
            <p:ph sz="quarter" idx="13"/>
          </p:nvPr>
        </p:nvSpPr>
        <p:spPr>
          <a:xfrm>
            <a:off x="1176338" y="1745301"/>
            <a:ext cx="8280000" cy="4891635"/>
          </a:xfrm>
        </p:spPr>
        <p:txBody>
          <a:bodyPr/>
          <a:lstStyle/>
          <a:p>
            <a:pPr marL="0" indent="0">
              <a:buNone/>
            </a:pPr>
            <a:r>
              <a:rPr lang="sv-SE" sz="1800" b="1" dirty="0"/>
              <a:t>I. ”22-kilos-regeln” (SJVFS 2004:62)</a:t>
            </a:r>
          </a:p>
          <a:p>
            <a:pPr marL="0" indent="0">
              <a:buNone/>
            </a:pPr>
            <a:r>
              <a:rPr lang="sv-SE" sz="1600" dirty="0"/>
              <a:t>Med stallgödsel och andra organiska gödselmedel (t.ex. avloppsslam, biogödsel och pelleterade organiska gödselmedel som </a:t>
            </a:r>
            <a:r>
              <a:rPr lang="sv-SE" sz="1600" dirty="0" err="1"/>
              <a:t>Biofer</a:t>
            </a:r>
            <a:r>
              <a:rPr lang="sv-SE" sz="1600" dirty="0"/>
              <a:t>/</a:t>
            </a:r>
            <a:r>
              <a:rPr lang="sv-SE" sz="1600" dirty="0" err="1"/>
              <a:t>Agropellets</a:t>
            </a:r>
            <a:r>
              <a:rPr lang="sv-SE" sz="1600" dirty="0"/>
              <a:t>) får du inte tillföra mer än 22 kg fosfor per hektar och år </a:t>
            </a:r>
            <a:r>
              <a:rPr lang="sv-SE" sz="1600" u="sng" dirty="0"/>
              <a:t>räknat som ett genomsnitt på hela spridningsarealen under en löpande femårsperiod</a:t>
            </a:r>
            <a:r>
              <a:rPr lang="sv-SE" sz="1600" dirty="0"/>
              <a:t>.</a:t>
            </a:r>
          </a:p>
          <a:p>
            <a:pPr marL="0" indent="0">
              <a:buNone/>
            </a:pPr>
            <a:r>
              <a:rPr lang="sv-SE" sz="1800" b="1" dirty="0"/>
              <a:t>II. Särskilda regler för avloppsslam (SNFS 1994:2)</a:t>
            </a:r>
          </a:p>
          <a:p>
            <a:pPr marL="0" indent="0">
              <a:buNone/>
            </a:pPr>
            <a:r>
              <a:rPr lang="sv-SE" sz="1600" dirty="0"/>
              <a:t>Med avloppsslam och andra avloppsfraktioner får du enligt Naturvårdsverkets föreskrifter tillföra högst </a:t>
            </a:r>
          </a:p>
          <a:p>
            <a:r>
              <a:rPr lang="sv-SE" sz="1600" dirty="0"/>
              <a:t>35 kg fosfor per hektar och år på åkermark i P-AL-klass I och II (max 245 kg/ha vid samma spridningstillfälle).</a:t>
            </a:r>
          </a:p>
          <a:p>
            <a:r>
              <a:rPr lang="sv-SE" sz="1600" dirty="0"/>
              <a:t>22 kg fosfor per hektar och år på åkermark i P-AL-klass III-V (max 154 kg/ha vid samma spridningstillfälle).</a:t>
            </a:r>
          </a:p>
          <a:p>
            <a:pPr marL="0" indent="0">
              <a:buNone/>
            </a:pPr>
            <a:r>
              <a:rPr lang="sv-SE" sz="1800" b="1" dirty="0"/>
              <a:t>III. KRAV-regler och andra standarder</a:t>
            </a:r>
          </a:p>
          <a:p>
            <a:pPr marL="0" indent="0">
              <a:buNone/>
            </a:pPr>
            <a:r>
              <a:rPr lang="sv-SE" sz="1600" dirty="0"/>
              <a:t>KRAV har knutit fosforbalansen till fosforklassen för gården och det finns gränser för hur stort överskott man får ha beroende på vilken fosforklass man har. I klass III får man t.ex. ha 5 kg/ha i överskott som ett löpande femårsmedelvärde, i klass II 10 kg/ha och i klass IV och V 0 kg/ha.</a:t>
            </a:r>
            <a:endParaRPr lang="sv-SE" sz="1600" dirty="0">
              <a:highlight>
                <a:srgbClr val="FFFF00"/>
              </a:highlight>
            </a:endParaRPr>
          </a:p>
        </p:txBody>
      </p:sp>
      <p:sp>
        <p:nvSpPr>
          <p:cNvPr id="3" name="Rubrik 2">
            <a:extLst>
              <a:ext uri="{FF2B5EF4-FFF2-40B4-BE49-F238E27FC236}">
                <a16:creationId xmlns:a16="http://schemas.microsoft.com/office/drawing/2014/main" id="{922907CE-1F9B-4C54-A47C-DA5C32A3CA93}"/>
              </a:ext>
            </a:extLst>
          </p:cNvPr>
          <p:cNvSpPr>
            <a:spLocks noGrp="1"/>
          </p:cNvSpPr>
          <p:nvPr>
            <p:ph type="title"/>
          </p:nvPr>
        </p:nvSpPr>
        <p:spPr/>
        <p:txBody>
          <a:bodyPr/>
          <a:lstStyle/>
          <a:p>
            <a:r>
              <a:rPr lang="sv-SE" dirty="0"/>
              <a:t>Några regler</a:t>
            </a:r>
          </a:p>
        </p:txBody>
      </p:sp>
    </p:spTree>
    <p:extLst>
      <p:ext uri="{BB962C8B-B14F-4D97-AF65-F5344CB8AC3E}">
        <p14:creationId xmlns:p14="http://schemas.microsoft.com/office/powerpoint/2010/main" val="3252464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ruta 7">
            <a:extLst>
              <a:ext uri="{FF2B5EF4-FFF2-40B4-BE49-F238E27FC236}">
                <a16:creationId xmlns:a16="http://schemas.microsoft.com/office/drawing/2014/main" id="{9E440AD7-F17C-4AD6-8E99-EB235FF08EB7}"/>
              </a:ext>
            </a:extLst>
          </p:cNvPr>
          <p:cNvSpPr txBox="1"/>
          <p:nvPr/>
        </p:nvSpPr>
        <p:spPr>
          <a:xfrm>
            <a:off x="2448559" y="6285583"/>
            <a:ext cx="7183120" cy="307777"/>
          </a:xfrm>
          <a:prstGeom prst="rect">
            <a:avLst/>
          </a:prstGeom>
          <a:noFill/>
        </p:spPr>
        <p:txBody>
          <a:bodyPr wrap="none" rtlCol="0">
            <a:spAutoFit/>
          </a:bodyPr>
          <a:lstStyle/>
          <a:p>
            <a:r>
              <a:rPr lang="sv-SE" sz="1400" u="sng" dirty="0"/>
              <a:t>Källa</a:t>
            </a:r>
            <a:r>
              <a:rPr lang="sv-SE" sz="1400" dirty="0"/>
              <a:t>: Näringsbelastningen på Östersjön och Västerhavet 2017. </a:t>
            </a:r>
            <a:r>
              <a:rPr lang="sv-SE" sz="1400" dirty="0" err="1"/>
              <a:t>HaV:s</a:t>
            </a:r>
            <a:r>
              <a:rPr lang="sv-SE" sz="1400" dirty="0"/>
              <a:t> Rapport 2019:20 </a:t>
            </a:r>
          </a:p>
        </p:txBody>
      </p:sp>
      <p:graphicFrame>
        <p:nvGraphicFramePr>
          <p:cNvPr id="9" name="Diagram 8">
            <a:extLst>
              <a:ext uri="{FF2B5EF4-FFF2-40B4-BE49-F238E27FC236}">
                <a16:creationId xmlns:a16="http://schemas.microsoft.com/office/drawing/2014/main" id="{2D0DE346-1D10-481B-A15D-366280469690}"/>
              </a:ext>
            </a:extLst>
          </p:cNvPr>
          <p:cNvGraphicFramePr/>
          <p:nvPr>
            <p:extLst>
              <p:ext uri="{D42A27DB-BD31-4B8C-83A1-F6EECF244321}">
                <p14:modId xmlns:p14="http://schemas.microsoft.com/office/powerpoint/2010/main" val="4021012434"/>
              </p:ext>
            </p:extLst>
          </p:nvPr>
        </p:nvGraphicFramePr>
        <p:xfrm>
          <a:off x="2560321" y="1299411"/>
          <a:ext cx="7411582" cy="4986172"/>
        </p:xfrm>
        <a:graphic>
          <a:graphicData uri="http://schemas.openxmlformats.org/drawingml/2006/chart">
            <c:chart xmlns:c="http://schemas.openxmlformats.org/drawingml/2006/chart" xmlns:r="http://schemas.openxmlformats.org/officeDocument/2006/relationships" r:id="rId3"/>
          </a:graphicData>
        </a:graphic>
      </p:graphicFrame>
      <p:sp>
        <p:nvSpPr>
          <p:cNvPr id="3" name="Rubrik 2">
            <a:extLst>
              <a:ext uri="{FF2B5EF4-FFF2-40B4-BE49-F238E27FC236}">
                <a16:creationId xmlns:a16="http://schemas.microsoft.com/office/drawing/2014/main" id="{FDD7A4DD-7515-4F54-B763-E96BDD33F310}"/>
              </a:ext>
            </a:extLst>
          </p:cNvPr>
          <p:cNvSpPr>
            <a:spLocks noGrp="1"/>
          </p:cNvSpPr>
          <p:nvPr>
            <p:ph type="title"/>
          </p:nvPr>
        </p:nvSpPr>
        <p:spPr/>
        <p:txBody>
          <a:bodyPr/>
          <a:lstStyle/>
          <a:p>
            <a:r>
              <a:rPr lang="sv-SE" dirty="0"/>
              <a:t>Tillförsel av fosfor till havet 2017</a:t>
            </a:r>
            <a:br>
              <a:rPr lang="sv-SE" dirty="0"/>
            </a:br>
            <a:r>
              <a:rPr lang="sv-SE" sz="2400" dirty="0"/>
              <a:t>(PLC 7)</a:t>
            </a:r>
            <a:endParaRPr lang="sv-SE" dirty="0"/>
          </a:p>
        </p:txBody>
      </p:sp>
    </p:spTree>
    <p:extLst>
      <p:ext uri="{BB962C8B-B14F-4D97-AF65-F5344CB8AC3E}">
        <p14:creationId xmlns:p14="http://schemas.microsoft.com/office/powerpoint/2010/main" val="3523761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C0C1F-8562-F825-3F0B-6778640ADB0C}"/>
            </a:ext>
          </a:extLst>
        </p:cNvPr>
        <p:cNvGrpSpPr/>
        <p:nvPr/>
      </p:nvGrpSpPr>
      <p:grpSpPr>
        <a:xfrm>
          <a:off x="0" y="0"/>
          <a:ext cx="0" cy="0"/>
          <a:chOff x="0" y="0"/>
          <a:chExt cx="0" cy="0"/>
        </a:xfrm>
      </p:grpSpPr>
      <p:sp>
        <p:nvSpPr>
          <p:cNvPr id="8" name="textruta 7">
            <a:extLst>
              <a:ext uri="{FF2B5EF4-FFF2-40B4-BE49-F238E27FC236}">
                <a16:creationId xmlns:a16="http://schemas.microsoft.com/office/drawing/2014/main" id="{CE762D84-6C47-49E4-B693-A6250FF2335D}"/>
              </a:ext>
            </a:extLst>
          </p:cNvPr>
          <p:cNvSpPr txBox="1"/>
          <p:nvPr/>
        </p:nvSpPr>
        <p:spPr>
          <a:xfrm>
            <a:off x="308008" y="6312551"/>
            <a:ext cx="11559941" cy="523220"/>
          </a:xfrm>
          <a:prstGeom prst="rect">
            <a:avLst/>
          </a:prstGeom>
          <a:noFill/>
        </p:spPr>
        <p:txBody>
          <a:bodyPr wrap="square" rtlCol="0">
            <a:spAutoFit/>
          </a:bodyPr>
          <a:lstStyle/>
          <a:p>
            <a:r>
              <a:rPr lang="sv-SE" sz="1400" u="sng" dirty="0"/>
              <a:t>Källa</a:t>
            </a:r>
            <a:r>
              <a:rPr lang="sv-SE" sz="1400" dirty="0"/>
              <a:t>: Havs- och vattenmyndigheten, </a:t>
            </a:r>
            <a:r>
              <a:rPr lang="sv-SE" sz="1400" dirty="0">
                <a:hlinkClick r:id="rId3"/>
              </a:rPr>
              <a:t>https://www.havochvatten.se/data-kartor-och-rapporter/data-och-statistik/officiell-statistik/officiell-statistik---havs--och-vattenmiljo/tillforsel-av-fosfor-till-kusten.html</a:t>
            </a:r>
            <a:r>
              <a:rPr lang="sv-SE" sz="1400" dirty="0"/>
              <a:t> </a:t>
            </a:r>
          </a:p>
        </p:txBody>
      </p:sp>
      <p:graphicFrame>
        <p:nvGraphicFramePr>
          <p:cNvPr id="9" name="Diagram 8">
            <a:extLst>
              <a:ext uri="{FF2B5EF4-FFF2-40B4-BE49-F238E27FC236}">
                <a16:creationId xmlns:a16="http://schemas.microsoft.com/office/drawing/2014/main" id="{7FA2DC6B-A77D-B25C-CB4D-17BB45EEB255}"/>
              </a:ext>
            </a:extLst>
          </p:cNvPr>
          <p:cNvGraphicFramePr/>
          <p:nvPr/>
        </p:nvGraphicFramePr>
        <p:xfrm>
          <a:off x="2855639" y="1413603"/>
          <a:ext cx="7116263" cy="4871980"/>
        </p:xfrm>
        <a:graphic>
          <a:graphicData uri="http://schemas.openxmlformats.org/drawingml/2006/chart">
            <c:chart xmlns:c="http://schemas.openxmlformats.org/drawingml/2006/chart" xmlns:r="http://schemas.openxmlformats.org/officeDocument/2006/relationships" r:id="rId4"/>
          </a:graphicData>
        </a:graphic>
      </p:graphicFrame>
      <p:sp>
        <p:nvSpPr>
          <p:cNvPr id="3" name="Rubrik 2">
            <a:extLst>
              <a:ext uri="{FF2B5EF4-FFF2-40B4-BE49-F238E27FC236}">
                <a16:creationId xmlns:a16="http://schemas.microsoft.com/office/drawing/2014/main" id="{87B3DCF1-18E9-3CA8-1CD7-763669211624}"/>
              </a:ext>
            </a:extLst>
          </p:cNvPr>
          <p:cNvSpPr>
            <a:spLocks noGrp="1"/>
          </p:cNvSpPr>
          <p:nvPr>
            <p:ph type="title"/>
          </p:nvPr>
        </p:nvSpPr>
        <p:spPr>
          <a:xfrm>
            <a:off x="1176337" y="464486"/>
            <a:ext cx="8612555" cy="1165138"/>
          </a:xfrm>
        </p:spPr>
        <p:txBody>
          <a:bodyPr/>
          <a:lstStyle/>
          <a:p>
            <a:r>
              <a:rPr lang="sv-SE" dirty="0"/>
              <a:t>Fosfortillförseln till havet varierar beroende på nederbörd och avrinning!</a:t>
            </a:r>
          </a:p>
        </p:txBody>
      </p:sp>
      <p:pic>
        <p:nvPicPr>
          <p:cNvPr id="4" name="Bildobjekt 3">
            <a:extLst>
              <a:ext uri="{FF2B5EF4-FFF2-40B4-BE49-F238E27FC236}">
                <a16:creationId xmlns:a16="http://schemas.microsoft.com/office/drawing/2014/main" id="{0071E922-649C-8A2A-0A0B-E9D2533DC2C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867156" y="1629624"/>
            <a:ext cx="7469205" cy="4682927"/>
          </a:xfrm>
          <a:prstGeom prst="rect">
            <a:avLst/>
          </a:prstGeom>
        </p:spPr>
      </p:pic>
    </p:spTree>
    <p:extLst>
      <p:ext uri="{BB962C8B-B14F-4D97-AF65-F5344CB8AC3E}">
        <p14:creationId xmlns:p14="http://schemas.microsoft.com/office/powerpoint/2010/main" val="26553032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3" descr="Diagram som visar långtidsmedelvärden för årstransport och årsmedelhalt av fosfor i avrinnande vatten från Sveriges typområden. Typområdena är små, jordbruksdominerade avrinningsområden där växtnäringsförluster, avrinning och odlingsåtgärder fäljs löpande."/>
          <p:cNvGraphicFramePr>
            <a:graphicFrameLocks/>
          </p:cNvGraphicFramePr>
          <p:nvPr>
            <p:extLst>
              <p:ext uri="{D42A27DB-BD31-4B8C-83A1-F6EECF244321}">
                <p14:modId xmlns:p14="http://schemas.microsoft.com/office/powerpoint/2010/main" val="3313795228"/>
              </p:ext>
            </p:extLst>
          </p:nvPr>
        </p:nvGraphicFramePr>
        <p:xfrm>
          <a:off x="775588" y="2262075"/>
          <a:ext cx="8118188" cy="3924911"/>
        </p:xfrm>
        <a:graphic>
          <a:graphicData uri="http://schemas.openxmlformats.org/drawingml/2006/chart">
            <c:chart xmlns:c="http://schemas.openxmlformats.org/drawingml/2006/chart" xmlns:r="http://schemas.openxmlformats.org/officeDocument/2006/relationships" r:id="rId3"/>
          </a:graphicData>
        </a:graphic>
      </p:graphicFrame>
      <p:pic>
        <p:nvPicPr>
          <p:cNvPr id="4100" name="Picture 2" descr="Karta som visar ungefär var i Sverige de olika typområdena är placerade."/>
          <p:cNvPicPr>
            <a:picLocks noChangeAspect="1" noChangeArrowheads="1"/>
          </p:cNvPicPr>
          <p:nvPr/>
        </p:nvPicPr>
        <p:blipFill>
          <a:blip r:embed="rId4">
            <a:extLst>
              <a:ext uri="{28A0092B-C50C-407E-A947-70E740481C1C}">
                <a14:useLocalDpi xmlns:a14="http://schemas.microsoft.com/office/drawing/2010/main" val="0"/>
              </a:ext>
            </a:extLst>
          </a:blip>
          <a:srcRect l="39066" t="5595" r="24126" b="31886"/>
          <a:stretch>
            <a:fillRect/>
          </a:stretch>
        </p:blipFill>
        <p:spPr bwMode="auto">
          <a:xfrm>
            <a:off x="8723841" y="1290605"/>
            <a:ext cx="2236602" cy="5415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 Box 7"/>
          <p:cNvSpPr txBox="1">
            <a:spLocks noChangeArrowheads="1"/>
          </p:cNvSpPr>
          <p:nvPr/>
        </p:nvSpPr>
        <p:spPr bwMode="auto">
          <a:xfrm>
            <a:off x="2535021" y="6017709"/>
            <a:ext cx="353013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sv-SE" altLang="sv-SE" sz="1400" dirty="0">
                <a:latin typeface="Helvetica" pitchFamily="34" charset="0"/>
              </a:rPr>
              <a:t>Källa: Kyllmar &amp; </a:t>
            </a:r>
            <a:r>
              <a:rPr lang="sv-SE" altLang="sv-SE" sz="1400" dirty="0" err="1">
                <a:latin typeface="Helvetica" pitchFamily="34" charset="0"/>
              </a:rPr>
              <a:t>Stjernman</a:t>
            </a:r>
            <a:r>
              <a:rPr lang="sv-SE" altLang="sv-SE" sz="1400" dirty="0">
                <a:latin typeface="Helvetica" pitchFamily="34" charset="0"/>
              </a:rPr>
              <a:t> Forsberg, SLU</a:t>
            </a:r>
          </a:p>
        </p:txBody>
      </p:sp>
      <p:sp>
        <p:nvSpPr>
          <p:cNvPr id="3" name="Rubrik 2">
            <a:extLst>
              <a:ext uri="{FF2B5EF4-FFF2-40B4-BE49-F238E27FC236}">
                <a16:creationId xmlns:a16="http://schemas.microsoft.com/office/drawing/2014/main" id="{3A56B6FE-8845-4F3C-B3B2-F696FC86F754}"/>
              </a:ext>
            </a:extLst>
          </p:cNvPr>
          <p:cNvSpPr>
            <a:spLocks noGrp="1"/>
          </p:cNvSpPr>
          <p:nvPr>
            <p:ph type="title"/>
          </p:nvPr>
        </p:nvSpPr>
        <p:spPr/>
        <p:txBody>
          <a:bodyPr/>
          <a:lstStyle/>
          <a:p>
            <a:r>
              <a:rPr lang="sv-SE" altLang="sv-SE" dirty="0"/>
              <a:t>Fosforförluster i typområdena </a:t>
            </a:r>
            <a:r>
              <a:rPr lang="sv-SE" altLang="sv-SE" sz="2400" dirty="0"/>
              <a:t>(långtidsmedel)</a:t>
            </a:r>
            <a:endParaRPr lang="sv-SE" dirty="0"/>
          </a:p>
        </p:txBody>
      </p:sp>
    </p:spTree>
    <p:extLst>
      <p:ext uri="{BB962C8B-B14F-4D97-AF65-F5344CB8AC3E}">
        <p14:creationId xmlns:p14="http://schemas.microsoft.com/office/powerpoint/2010/main" val="18522899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descr="Skärmklipp som visar hur Vattenkartan i VISS kan användas för att illustrera ekologisk status i sjöar och vattendrag.">
            <a:extLst>
              <a:ext uri="{FF2B5EF4-FFF2-40B4-BE49-F238E27FC236}">
                <a16:creationId xmlns:a16="http://schemas.microsoft.com/office/drawing/2014/main" id="{341A3C2F-F06A-42E6-90FE-FED4E871DF11}"/>
              </a:ext>
            </a:extLst>
          </p:cNvPr>
          <p:cNvPicPr>
            <a:picLocks noGrp="1" noChangeAspect="1"/>
          </p:cNvPicPr>
          <p:nvPr>
            <p:ph sz="quarter" idx="13"/>
          </p:nvPr>
        </p:nvPicPr>
        <p:blipFill>
          <a:blip r:embed="rId2" cstate="print">
            <a:extLst>
              <a:ext uri="{28A0092B-C50C-407E-A947-70E740481C1C}">
                <a14:useLocalDpi xmlns:a14="http://schemas.microsoft.com/office/drawing/2010/main"/>
              </a:ext>
            </a:extLst>
          </a:blip>
          <a:stretch>
            <a:fillRect/>
          </a:stretch>
        </p:blipFill>
        <p:spPr>
          <a:xfrm>
            <a:off x="1336112" y="1799924"/>
            <a:ext cx="8064368" cy="4456497"/>
          </a:xfrm>
        </p:spPr>
      </p:pic>
      <p:sp>
        <p:nvSpPr>
          <p:cNvPr id="4" name="Rubrik 3">
            <a:extLst>
              <a:ext uri="{FF2B5EF4-FFF2-40B4-BE49-F238E27FC236}">
                <a16:creationId xmlns:a16="http://schemas.microsoft.com/office/drawing/2014/main" id="{117FE18B-6603-481A-8454-0E60A8C2295F}"/>
              </a:ext>
            </a:extLst>
          </p:cNvPr>
          <p:cNvSpPr>
            <a:spLocks noGrp="1"/>
          </p:cNvSpPr>
          <p:nvPr>
            <p:ph type="title"/>
          </p:nvPr>
        </p:nvSpPr>
        <p:spPr/>
        <p:txBody>
          <a:bodyPr/>
          <a:lstStyle/>
          <a:p>
            <a:r>
              <a:rPr lang="sv-SE" dirty="0"/>
              <a:t>VISS vattenkartan</a:t>
            </a:r>
          </a:p>
        </p:txBody>
      </p:sp>
    </p:spTree>
    <p:extLst>
      <p:ext uri="{BB962C8B-B14F-4D97-AF65-F5344CB8AC3E}">
        <p14:creationId xmlns:p14="http://schemas.microsoft.com/office/powerpoint/2010/main" val="42378411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6"/>
          <p:cNvSpPr txBox="1">
            <a:spLocks noChangeArrowheads="1"/>
          </p:cNvSpPr>
          <p:nvPr/>
        </p:nvSpPr>
        <p:spPr bwMode="auto">
          <a:xfrm>
            <a:off x="2063750" y="1793878"/>
            <a:ext cx="3797300" cy="2385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defRPr/>
            </a:pPr>
            <a:r>
              <a:rPr lang="sv-SE" sz="1600" b="1" dirty="0">
                <a:solidFill>
                  <a:srgbClr val="005C84"/>
                </a:solidFill>
                <a:latin typeface="+mj-lt"/>
              </a:rPr>
              <a:t>Fosforförluster</a:t>
            </a:r>
          </a:p>
          <a:p>
            <a:pPr eaLnBrk="1" hangingPunct="1">
              <a:spcBef>
                <a:spcPct val="50000"/>
              </a:spcBef>
              <a:defRPr/>
            </a:pPr>
            <a:r>
              <a:rPr lang="sv-SE" sz="1400" dirty="0">
                <a:solidFill>
                  <a:srgbClr val="333366"/>
                </a:solidFill>
                <a:latin typeface="+mj-lt"/>
              </a:rPr>
              <a:t>”Våra studier i avrinningsområden indikerar att 90 % av fosforförlusterna kan härstamma från 10 % av arealen och ske under 1 % av tiden. I dräneringsrör och vattendrag blandas yt- och grundvatten på ett dynamiskt sätt, vilket påverkar fosforkoncentrationerna. Från lerjordar kan de fina partiklarna transporteras mycket lång väg i vattnet”</a:t>
            </a:r>
            <a:br>
              <a:rPr lang="sv-SE" sz="1400" dirty="0">
                <a:solidFill>
                  <a:srgbClr val="333366"/>
                </a:solidFill>
                <a:latin typeface="+mj-lt"/>
              </a:rPr>
            </a:br>
            <a:endParaRPr lang="sv-SE" sz="1400" i="1" dirty="0">
              <a:solidFill>
                <a:srgbClr val="333366"/>
              </a:solidFill>
              <a:latin typeface="+mj-lt"/>
            </a:endParaRPr>
          </a:p>
        </p:txBody>
      </p:sp>
      <p:sp>
        <p:nvSpPr>
          <p:cNvPr id="7172" name="Text Box 8"/>
          <p:cNvSpPr txBox="1">
            <a:spLocks noChangeArrowheads="1"/>
          </p:cNvSpPr>
          <p:nvPr/>
        </p:nvSpPr>
        <p:spPr bwMode="auto">
          <a:xfrm>
            <a:off x="2063750" y="4179146"/>
            <a:ext cx="3797300" cy="2385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defRPr/>
            </a:pPr>
            <a:r>
              <a:rPr lang="sv-SE" sz="1600" b="1" dirty="0">
                <a:solidFill>
                  <a:srgbClr val="005C84"/>
                </a:solidFill>
                <a:latin typeface="+mj-lt"/>
              </a:rPr>
              <a:t>Förluster av bekämpningsmedel</a:t>
            </a:r>
          </a:p>
          <a:p>
            <a:pPr eaLnBrk="1" hangingPunct="1">
              <a:spcBef>
                <a:spcPct val="50000"/>
              </a:spcBef>
              <a:defRPr/>
            </a:pPr>
            <a:r>
              <a:rPr lang="sv-SE" sz="1400" b="1" dirty="0">
                <a:solidFill>
                  <a:srgbClr val="333366"/>
                </a:solidFill>
                <a:latin typeface="+mj-lt"/>
              </a:rPr>
              <a:t>”</a:t>
            </a:r>
            <a:r>
              <a:rPr lang="sv-SE" sz="1400" dirty="0">
                <a:solidFill>
                  <a:srgbClr val="333366"/>
                </a:solidFill>
                <a:latin typeface="+mj-lt"/>
              </a:rPr>
              <a:t>Kraftiga åskregn under försommaren ger ofelbart stora fynd av bekämpningsmedel i våra typområden för miljöövervakning – Vi har sett att ytvattenerosion är orsaken till en stor del av dessa förluster. Dräneringssystemen och </a:t>
            </a:r>
            <a:r>
              <a:rPr lang="sv-SE" sz="1400" dirty="0" err="1">
                <a:solidFill>
                  <a:srgbClr val="333366"/>
                </a:solidFill>
                <a:latin typeface="+mj-lt"/>
              </a:rPr>
              <a:t>makroporflöde</a:t>
            </a:r>
            <a:r>
              <a:rPr lang="sv-SE" sz="1400" dirty="0">
                <a:solidFill>
                  <a:srgbClr val="333366"/>
                </a:solidFill>
                <a:latin typeface="+mj-lt"/>
              </a:rPr>
              <a:t> har befunnits vara den huvudsakliga transportvägen för en rad pesticider med varierade egenskaper”</a:t>
            </a:r>
            <a:br>
              <a:rPr lang="sv-SE" sz="1600" dirty="0">
                <a:solidFill>
                  <a:srgbClr val="333366"/>
                </a:solidFill>
                <a:latin typeface="+mj-lt"/>
              </a:rPr>
            </a:br>
            <a:endParaRPr lang="sv-SE" sz="1400" i="1" dirty="0">
              <a:solidFill>
                <a:srgbClr val="333366"/>
              </a:solidFill>
              <a:latin typeface="+mj-lt"/>
            </a:endParaRPr>
          </a:p>
        </p:txBody>
      </p:sp>
      <p:pic>
        <p:nvPicPr>
          <p:cNvPr id="6149" name="Picture 9" descr="Bild som visar spår av ytavrinning där vattnet fört med sig jordpartiklar på åkermark."/>
          <p:cNvPicPr>
            <a:picLocks noChangeAspect="1" noChangeArrowheads="1"/>
          </p:cNvPicPr>
          <p:nvPr/>
        </p:nvPicPr>
        <p:blipFill>
          <a:blip r:embed="rId3">
            <a:extLst>
              <a:ext uri="{28A0092B-C50C-407E-A947-70E740481C1C}">
                <a14:useLocalDpi xmlns:a14="http://schemas.microsoft.com/office/drawing/2010/main"/>
              </a:ext>
            </a:extLst>
          </a:blip>
          <a:srcRect l="24443" t="8401" r="21228" b="22292"/>
          <a:stretch>
            <a:fillRect/>
          </a:stretch>
        </p:blipFill>
        <p:spPr bwMode="auto">
          <a:xfrm>
            <a:off x="8559293" y="1533007"/>
            <a:ext cx="2471411" cy="472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13" descr="Bild på Barbro Ulén, docent och tidigare forskare vid SLU"/>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240382" y="2132012"/>
            <a:ext cx="1192213"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15" descr="Bild på Jenny Kreuger, AgrD och forskare vid SLU"/>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240382" y="4438651"/>
            <a:ext cx="120967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Rectangle 16"/>
          <p:cNvSpPr>
            <a:spLocks noChangeArrowheads="1"/>
          </p:cNvSpPr>
          <p:nvPr/>
        </p:nvSpPr>
        <p:spPr bwMode="auto">
          <a:xfrm>
            <a:off x="5934075" y="3666658"/>
            <a:ext cx="18986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defRPr/>
            </a:pPr>
            <a:r>
              <a:rPr lang="sv-SE" sz="1200" i="1" dirty="0">
                <a:latin typeface="+mj-lt"/>
              </a:rPr>
              <a:t>Docent Barbro </a:t>
            </a:r>
            <a:r>
              <a:rPr lang="sv-SE" sz="1200" i="1" dirty="0" err="1">
                <a:latin typeface="+mj-lt"/>
              </a:rPr>
              <a:t>Ulén</a:t>
            </a:r>
            <a:r>
              <a:rPr lang="sv-SE" sz="1200" i="1" dirty="0">
                <a:latin typeface="+mj-lt"/>
              </a:rPr>
              <a:t>, SLU</a:t>
            </a:r>
          </a:p>
        </p:txBody>
      </p:sp>
      <p:sp>
        <p:nvSpPr>
          <p:cNvPr id="7177" name="Rectangle 17"/>
          <p:cNvSpPr>
            <a:spLocks noChangeArrowheads="1"/>
          </p:cNvSpPr>
          <p:nvPr/>
        </p:nvSpPr>
        <p:spPr bwMode="auto">
          <a:xfrm>
            <a:off x="5861051" y="5949951"/>
            <a:ext cx="207486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defRPr/>
            </a:pPr>
            <a:r>
              <a:rPr lang="sv-SE" sz="1200" i="1" dirty="0" err="1">
                <a:latin typeface="+mj-lt"/>
              </a:rPr>
              <a:t>Agr.D</a:t>
            </a:r>
            <a:r>
              <a:rPr lang="sv-SE" sz="1200" i="1" dirty="0">
                <a:latin typeface="+mj-lt"/>
              </a:rPr>
              <a:t>. Jenny Kreuger, SLU</a:t>
            </a:r>
          </a:p>
        </p:txBody>
      </p:sp>
      <p:sp>
        <p:nvSpPr>
          <p:cNvPr id="2" name="Rubrik 1">
            <a:extLst>
              <a:ext uri="{FF2B5EF4-FFF2-40B4-BE49-F238E27FC236}">
                <a16:creationId xmlns:a16="http://schemas.microsoft.com/office/drawing/2014/main" id="{D3CF0384-A75E-486A-ACDC-733CE61F1983}"/>
              </a:ext>
            </a:extLst>
          </p:cNvPr>
          <p:cNvSpPr>
            <a:spLocks noGrp="1"/>
          </p:cNvSpPr>
          <p:nvPr>
            <p:ph type="title"/>
          </p:nvPr>
        </p:nvSpPr>
        <p:spPr/>
        <p:txBody>
          <a:bodyPr/>
          <a:lstStyle/>
          <a:p>
            <a:r>
              <a:rPr lang="sv-SE" dirty="0">
                <a:solidFill>
                  <a:srgbClr val="004165"/>
                </a:solidFill>
              </a:rPr>
              <a:t>Få platser, få tillfällen</a:t>
            </a:r>
            <a:endParaRPr lang="sv-SE" dirty="0"/>
          </a:p>
        </p:txBody>
      </p:sp>
    </p:spTree>
    <p:extLst>
      <p:ext uri="{BB962C8B-B14F-4D97-AF65-F5344CB8AC3E}">
        <p14:creationId xmlns:p14="http://schemas.microsoft.com/office/powerpoint/2010/main" val="35536217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Bild som visar stående vatten på ett fält med blommande raps.">
            <a:extLst>
              <a:ext uri="{FF2B5EF4-FFF2-40B4-BE49-F238E27FC236}">
                <a16:creationId xmlns:a16="http://schemas.microsoft.com/office/drawing/2014/main" id="{13F0A481-E84D-0C83-1E09-76A1606642AA}"/>
              </a:ext>
            </a:extLst>
          </p:cNvPr>
          <p:cNvPicPr>
            <a:picLocks noGrp="1" noChangeAspect="1"/>
          </p:cNvPicPr>
          <p:nvPr>
            <p:ph type="pic" sz="quarter" idx="14"/>
          </p:nvPr>
        </p:nvPicPr>
        <p:blipFill>
          <a:blip r:embed="rId2">
            <a:extLst>
              <a:ext uri="{28A0092B-C50C-407E-A947-70E740481C1C}">
                <a14:useLocalDpi xmlns:a14="http://schemas.microsoft.com/office/drawing/2010/main"/>
              </a:ext>
            </a:extLst>
          </a:blip>
          <a:srcRect l="13492" r="24344"/>
          <a:stretch>
            <a:fillRect/>
          </a:stretch>
        </p:blipFill>
        <p:spPr>
          <a:xfrm>
            <a:off x="922581" y="1034515"/>
            <a:ext cx="4250838" cy="5132857"/>
          </a:xfrm>
          <a:custGeom>
            <a:avLst/>
            <a:gdLst>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490762 w 3781426"/>
              <a:gd name="connsiteY9" fmla="*/ 1399949 h 4566046"/>
              <a:gd name="connsiteX0" fmla="*/ 1890711 w 3781426"/>
              <a:gd name="connsiteY0" fmla="*/ 0 h 4566046"/>
              <a:gd name="connsiteX1" fmla="*/ 3289977 w 3781426"/>
              <a:gd name="connsiteY1" fmla="*/ 1399267 h 4566046"/>
              <a:gd name="connsiteX2" fmla="*/ 3285674 w 3781426"/>
              <a:gd name="connsiteY2" fmla="*/ 1403570 h 4566046"/>
              <a:gd name="connsiteX3" fmla="*/ 3349679 w 3781426"/>
              <a:gd name="connsiteY3" fmla="*/ 1473963 h 4566046"/>
              <a:gd name="connsiteX4" fmla="*/ 3781426 w 3781426"/>
              <a:gd name="connsiteY4" fmla="*/ 2676127 h 4566046"/>
              <a:gd name="connsiteX5" fmla="*/ 1890713 w 3781426"/>
              <a:gd name="connsiteY5" fmla="*/ 4566046 h 4566046"/>
              <a:gd name="connsiteX6" fmla="*/ 0 w 3781426"/>
              <a:gd name="connsiteY6" fmla="*/ 2676127 h 4566046"/>
              <a:gd name="connsiteX7" fmla="*/ 431747 w 3781426"/>
              <a:gd name="connsiteY7" fmla="*/ 1473963 h 4566046"/>
              <a:gd name="connsiteX8" fmla="*/ 495100 w 3781426"/>
              <a:gd name="connsiteY8" fmla="*/ 1404287 h 4566046"/>
              <a:gd name="connsiteX9" fmla="*/ 1890711 w 3781426"/>
              <a:gd name="connsiteY9" fmla="*/ 0 h 4566046"/>
              <a:gd name="connsiteX0" fmla="*/ 1890711 w 3781426"/>
              <a:gd name="connsiteY0" fmla="*/ 0 h 4566046"/>
              <a:gd name="connsiteX1" fmla="*/ 3285674 w 3781426"/>
              <a:gd name="connsiteY1" fmla="*/ 1403570 h 4566046"/>
              <a:gd name="connsiteX2" fmla="*/ 3349679 w 3781426"/>
              <a:gd name="connsiteY2" fmla="*/ 1473963 h 4566046"/>
              <a:gd name="connsiteX3" fmla="*/ 3781426 w 3781426"/>
              <a:gd name="connsiteY3" fmla="*/ 2676127 h 4566046"/>
              <a:gd name="connsiteX4" fmla="*/ 1890713 w 3781426"/>
              <a:gd name="connsiteY4" fmla="*/ 4566046 h 4566046"/>
              <a:gd name="connsiteX5" fmla="*/ 0 w 3781426"/>
              <a:gd name="connsiteY5" fmla="*/ 2676127 h 4566046"/>
              <a:gd name="connsiteX6" fmla="*/ 431747 w 3781426"/>
              <a:gd name="connsiteY6" fmla="*/ 1473963 h 4566046"/>
              <a:gd name="connsiteX7" fmla="*/ 495100 w 3781426"/>
              <a:gd name="connsiteY7" fmla="*/ 1404287 h 4566046"/>
              <a:gd name="connsiteX8" fmla="*/ 1890711 w 3781426"/>
              <a:gd name="connsiteY8" fmla="*/ 0 h 45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1426" h="4566046">
                <a:moveTo>
                  <a:pt x="1890711" y="0"/>
                </a:moveTo>
                <a:lnTo>
                  <a:pt x="3285674" y="1403570"/>
                </a:lnTo>
                <a:lnTo>
                  <a:pt x="3349679" y="1473963"/>
                </a:lnTo>
                <a:cubicBezTo>
                  <a:pt x="3619400" y="1800653"/>
                  <a:pt x="3781426" y="2219476"/>
                  <a:pt x="3781426" y="2676127"/>
                </a:cubicBezTo>
                <a:cubicBezTo>
                  <a:pt x="3781426" y="3719900"/>
                  <a:pt x="2934925" y="4566046"/>
                  <a:pt x="1890713" y="4566046"/>
                </a:cubicBezTo>
                <a:cubicBezTo>
                  <a:pt x="846501" y="4566046"/>
                  <a:pt x="0" y="3719900"/>
                  <a:pt x="0" y="2676127"/>
                </a:cubicBezTo>
                <a:cubicBezTo>
                  <a:pt x="0" y="2219476"/>
                  <a:pt x="162026" y="1800653"/>
                  <a:pt x="431747" y="1473963"/>
                </a:cubicBezTo>
                <a:lnTo>
                  <a:pt x="495100" y="1404287"/>
                </a:lnTo>
                <a:lnTo>
                  <a:pt x="1890711" y="0"/>
                </a:lnTo>
                <a:close/>
              </a:path>
            </a:pathLst>
          </a:custGeom>
          <a:solidFill>
            <a:srgbClr val="F8F5ED"/>
          </a:solidFill>
          <a:ln>
            <a:noFill/>
          </a:ln>
        </p:spPr>
      </p:pic>
      <p:sp>
        <p:nvSpPr>
          <p:cNvPr id="7" name="Platshållare för text 6">
            <a:extLst>
              <a:ext uri="{FF2B5EF4-FFF2-40B4-BE49-F238E27FC236}">
                <a16:creationId xmlns:a16="http://schemas.microsoft.com/office/drawing/2014/main" id="{8EB4132A-D9B3-9A9D-17CF-9544B11E6BC8}"/>
              </a:ext>
            </a:extLst>
          </p:cNvPr>
          <p:cNvSpPr>
            <a:spLocks noGrp="1"/>
          </p:cNvSpPr>
          <p:nvPr>
            <p:ph type="body" sz="quarter" idx="15"/>
          </p:nvPr>
        </p:nvSpPr>
        <p:spPr>
          <a:xfrm>
            <a:off x="6769101" y="3204000"/>
            <a:ext cx="4579084" cy="3132000"/>
          </a:xfrm>
        </p:spPr>
        <p:txBody>
          <a:bodyPr/>
          <a:lstStyle/>
          <a:p>
            <a:pPr marL="0" indent="0">
              <a:buNone/>
            </a:pPr>
            <a:r>
              <a:rPr lang="sv-SE" dirty="0"/>
              <a:t>Kommande sidor visar förhållanden och situationer där det är stor risk för fosforförluster</a:t>
            </a:r>
          </a:p>
        </p:txBody>
      </p:sp>
      <p:sp>
        <p:nvSpPr>
          <p:cNvPr id="5" name="Rubrik 4">
            <a:extLst>
              <a:ext uri="{FF2B5EF4-FFF2-40B4-BE49-F238E27FC236}">
                <a16:creationId xmlns:a16="http://schemas.microsoft.com/office/drawing/2014/main" id="{0681570E-D701-BBFF-7FC1-077EFAFCAA59}"/>
              </a:ext>
            </a:extLst>
          </p:cNvPr>
          <p:cNvSpPr>
            <a:spLocks noGrp="1"/>
          </p:cNvSpPr>
          <p:nvPr>
            <p:ph type="title"/>
          </p:nvPr>
        </p:nvSpPr>
        <p:spPr/>
        <p:txBody>
          <a:bodyPr/>
          <a:lstStyle/>
          <a:p>
            <a:r>
              <a:rPr lang="sv-SE" dirty="0"/>
              <a:t>När är det störst risk för fosforförluster?</a:t>
            </a:r>
          </a:p>
        </p:txBody>
      </p:sp>
      <p:sp>
        <p:nvSpPr>
          <p:cNvPr id="2" name="Platshållare för bildnummer 1">
            <a:extLst>
              <a:ext uri="{FF2B5EF4-FFF2-40B4-BE49-F238E27FC236}">
                <a16:creationId xmlns:a16="http://schemas.microsoft.com/office/drawing/2014/main" id="{8FB6B47E-50DC-AA22-C882-6CF2D6315257}"/>
              </a:ext>
            </a:extLst>
          </p:cNvPr>
          <p:cNvSpPr>
            <a:spLocks noGrp="1"/>
          </p:cNvSpPr>
          <p:nvPr>
            <p:ph type="sldNum" sz="quarter" idx="4294967295"/>
          </p:nvPr>
        </p:nvSpPr>
        <p:spPr>
          <a:xfrm>
            <a:off x="0" y="6346825"/>
            <a:ext cx="871538" cy="296863"/>
          </a:xfrm>
        </p:spPr>
        <p:txBody>
          <a:bodyPr/>
          <a:lstStyle/>
          <a:p>
            <a:fld id="{873EB259-4CFD-4D03-8D50-B89672399120}" type="slidenum">
              <a:rPr lang="sv-SE" smtClean="0"/>
              <a:pPr/>
              <a:t>29</a:t>
            </a:fld>
            <a:endParaRPr lang="sv-SE"/>
          </a:p>
        </p:txBody>
      </p:sp>
    </p:spTree>
    <p:extLst>
      <p:ext uri="{BB962C8B-B14F-4D97-AF65-F5344CB8AC3E}">
        <p14:creationId xmlns:p14="http://schemas.microsoft.com/office/powerpoint/2010/main" val="1943642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A3214B6D-71BA-1EB9-EE38-C5298614770D}"/>
              </a:ext>
            </a:extLst>
          </p:cNvPr>
          <p:cNvSpPr>
            <a:spLocks noGrp="1" noRot="1" noMove="1" noResize="1" noEditPoints="1" noAdjustHandles="1" noChangeArrowheads="1" noChangeShapeType="1"/>
          </p:cNvSpPr>
          <p:nvPr/>
        </p:nvSpPr>
        <p:spPr>
          <a:xfrm>
            <a:off x="0" y="1776549"/>
            <a:ext cx="12192000" cy="50814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innehåll 1">
            <a:extLst>
              <a:ext uri="{FF2B5EF4-FFF2-40B4-BE49-F238E27FC236}">
                <a16:creationId xmlns:a16="http://schemas.microsoft.com/office/drawing/2014/main" id="{7A541DB1-B88F-0F2B-3DE0-A67A156A0BCF}"/>
              </a:ext>
            </a:extLst>
          </p:cNvPr>
          <p:cNvSpPr>
            <a:spLocks noGrp="1"/>
          </p:cNvSpPr>
          <p:nvPr>
            <p:ph sz="quarter" idx="14"/>
          </p:nvPr>
        </p:nvSpPr>
        <p:spPr>
          <a:xfrm>
            <a:off x="6771539" y="2130413"/>
            <a:ext cx="4789736" cy="3895725"/>
          </a:xfrm>
        </p:spPr>
        <p:txBody>
          <a:bodyPr/>
          <a:lstStyle/>
          <a:p>
            <a:pPr marL="0" indent="0">
              <a:buNone/>
            </a:pPr>
            <a:r>
              <a:rPr lang="sv-SE" b="1" dirty="0"/>
              <a:t>III. På sluttande mark med mo/mjäla eller lerjord</a:t>
            </a:r>
          </a:p>
          <a:p>
            <a:pPr lvl="1"/>
            <a:r>
              <a:rPr lang="sv-SE" sz="1800" dirty="0" err="1"/>
              <a:t>Yterosion</a:t>
            </a:r>
            <a:r>
              <a:rPr lang="sv-SE" sz="1800" dirty="0"/>
              <a:t> som kan utvecklas till rännilar</a:t>
            </a:r>
          </a:p>
          <a:p>
            <a:pPr lvl="1"/>
            <a:r>
              <a:rPr lang="sv-SE" sz="1800" dirty="0"/>
              <a:t>Höstharvning kan förvärra problemen (</a:t>
            </a:r>
            <a:r>
              <a:rPr lang="sv-SE" sz="1800" dirty="0">
                <a:sym typeface="Wingdings" panose="05000000000000000000" pitchFamily="2" charset="2"/>
              </a:rPr>
              <a:t> </a:t>
            </a:r>
            <a:r>
              <a:rPr lang="sv-SE" sz="1800" dirty="0"/>
              <a:t>slätare markyta, plogtiltor och andra mindre håligheter som kan magasinera vatten ”försvinner”)</a:t>
            </a:r>
          </a:p>
          <a:p>
            <a:endParaRPr lang="sv-SE" dirty="0"/>
          </a:p>
        </p:txBody>
      </p:sp>
      <p:sp>
        <p:nvSpPr>
          <p:cNvPr id="6" name="Platshållare för text 5"/>
          <p:cNvSpPr>
            <a:spLocks noGrp="1"/>
          </p:cNvSpPr>
          <p:nvPr>
            <p:ph sz="quarter" idx="13"/>
          </p:nvPr>
        </p:nvSpPr>
        <p:spPr>
          <a:xfrm>
            <a:off x="1176337" y="2124462"/>
            <a:ext cx="5215035" cy="3895725"/>
          </a:xfrm>
        </p:spPr>
        <p:txBody>
          <a:bodyPr/>
          <a:lstStyle/>
          <a:p>
            <a:pPr marL="0" indent="0">
              <a:buNone/>
            </a:pPr>
            <a:r>
              <a:rPr lang="sv-SE" b="1" dirty="0"/>
              <a:t>I. På lerjordar</a:t>
            </a:r>
          </a:p>
          <a:p>
            <a:pPr lvl="1"/>
            <a:r>
              <a:rPr lang="sv-SE" sz="1800" dirty="0"/>
              <a:t>Packning </a:t>
            </a:r>
            <a:r>
              <a:rPr lang="sv-SE" sz="1800" dirty="0">
                <a:sym typeface="Wingdings" panose="05000000000000000000" pitchFamily="2" charset="2"/>
              </a:rPr>
              <a:t></a:t>
            </a:r>
            <a:r>
              <a:rPr lang="sv-SE" sz="1800" dirty="0"/>
              <a:t> dålig markstruktur</a:t>
            </a:r>
          </a:p>
          <a:p>
            <a:pPr lvl="1"/>
            <a:r>
              <a:rPr lang="sv-SE" sz="1800" dirty="0"/>
              <a:t>Stående vatten</a:t>
            </a:r>
          </a:p>
          <a:p>
            <a:pPr lvl="1"/>
            <a:r>
              <a:rPr lang="sv-SE" sz="1800" dirty="0"/>
              <a:t>Torksprickor på sommaren</a:t>
            </a:r>
            <a:r>
              <a:rPr lang="sv-SE" sz="1800" dirty="0">
                <a:sym typeface="Wingdings" panose="05000000000000000000" pitchFamily="2" charset="2"/>
              </a:rPr>
              <a:t> </a:t>
            </a:r>
            <a:r>
              <a:rPr lang="sv-SE" sz="1800" dirty="0"/>
              <a:t> risk för snabb transport och inre erosion om det blir mycket nederbörd, framför allt efter fosforgödsling om gödseln inte fått god kontakt med jorden</a:t>
            </a:r>
          </a:p>
          <a:p>
            <a:pPr lvl="1"/>
            <a:endParaRPr lang="sv-SE" dirty="0"/>
          </a:p>
          <a:p>
            <a:pPr marL="0" indent="0">
              <a:buNone/>
            </a:pPr>
            <a:r>
              <a:rPr lang="sv-SE" b="1" dirty="0"/>
              <a:t>II. När dräneringen inte fungerar</a:t>
            </a:r>
          </a:p>
          <a:p>
            <a:pPr lvl="1"/>
            <a:r>
              <a:rPr lang="sv-SE" sz="1800" dirty="0">
                <a:sym typeface="Wingdings" panose="05000000000000000000" pitchFamily="2" charset="2"/>
              </a:rPr>
              <a:t>Stående vatten på fältet  leraggregat slammas upp och för med sig partikelbunden fosfor</a:t>
            </a:r>
          </a:p>
          <a:p>
            <a:pPr lvl="1"/>
            <a:r>
              <a:rPr lang="sv-SE" sz="1800" dirty="0"/>
              <a:t>Sämre gröda som inte klarar att ta upp lika mycket näring</a:t>
            </a:r>
          </a:p>
          <a:p>
            <a:pPr lvl="1"/>
            <a:endParaRPr lang="sv-SE" dirty="0"/>
          </a:p>
        </p:txBody>
      </p:sp>
      <p:sp>
        <p:nvSpPr>
          <p:cNvPr id="3" name="Rubrik 2">
            <a:extLst>
              <a:ext uri="{FF2B5EF4-FFF2-40B4-BE49-F238E27FC236}">
                <a16:creationId xmlns:a16="http://schemas.microsoft.com/office/drawing/2014/main" id="{44EC7957-96D9-46BD-805D-941B5835D1A5}"/>
              </a:ext>
            </a:extLst>
          </p:cNvPr>
          <p:cNvSpPr>
            <a:spLocks noGrp="1"/>
          </p:cNvSpPr>
          <p:nvPr>
            <p:ph type="title"/>
          </p:nvPr>
        </p:nvSpPr>
        <p:spPr>
          <a:xfrm>
            <a:off x="1176337" y="757238"/>
            <a:ext cx="8825501" cy="1219200"/>
          </a:xfrm>
        </p:spPr>
        <p:txBody>
          <a:bodyPr/>
          <a:lstStyle/>
          <a:p>
            <a:r>
              <a:rPr lang="sv-SE" dirty="0">
                <a:solidFill>
                  <a:schemeClr val="tx2">
                    <a:lumMod val="75000"/>
                    <a:lumOff val="25000"/>
                  </a:schemeClr>
                </a:solidFill>
              </a:rPr>
              <a:t>När är det stor risk för fosforförluster?</a:t>
            </a:r>
            <a:br>
              <a:rPr lang="sv-SE" dirty="0"/>
            </a:br>
            <a:endParaRPr lang="sv-SE" dirty="0"/>
          </a:p>
        </p:txBody>
      </p:sp>
    </p:spTree>
    <p:extLst>
      <p:ext uri="{BB962C8B-B14F-4D97-AF65-F5344CB8AC3E}">
        <p14:creationId xmlns:p14="http://schemas.microsoft.com/office/powerpoint/2010/main" val="14793695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7CA1BB-E426-CD24-38F1-2CC9966AEE42}"/>
              </a:ext>
            </a:extLst>
          </p:cNvPr>
          <p:cNvSpPr>
            <a:spLocks noGrp="1" noRot="1" noMove="1" noResize="1" noEditPoints="1" noAdjustHandles="1" noChangeArrowheads="1" noChangeShapeType="1"/>
          </p:cNvSpPr>
          <p:nvPr/>
        </p:nvSpPr>
        <p:spPr>
          <a:xfrm>
            <a:off x="0" y="1776549"/>
            <a:ext cx="12192000" cy="50814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innehåll 6">
            <a:extLst>
              <a:ext uri="{FF2B5EF4-FFF2-40B4-BE49-F238E27FC236}">
                <a16:creationId xmlns:a16="http://schemas.microsoft.com/office/drawing/2014/main" id="{891CECD3-5BB5-7F99-284F-DBB139D36755}"/>
              </a:ext>
            </a:extLst>
          </p:cNvPr>
          <p:cNvSpPr>
            <a:spLocks noGrp="1"/>
          </p:cNvSpPr>
          <p:nvPr>
            <p:ph sz="quarter" idx="14"/>
          </p:nvPr>
        </p:nvSpPr>
        <p:spPr>
          <a:xfrm>
            <a:off x="6243957" y="2315275"/>
            <a:ext cx="5009500" cy="3894456"/>
          </a:xfrm>
        </p:spPr>
        <p:txBody>
          <a:bodyPr/>
          <a:lstStyle/>
          <a:p>
            <a:pPr marL="0" indent="0">
              <a:buNone/>
            </a:pPr>
            <a:r>
              <a:rPr lang="sv-SE" b="1" dirty="0"/>
              <a:t>V. Vid höga P-AL-tal i marken</a:t>
            </a:r>
          </a:p>
          <a:p>
            <a:pPr lvl="1"/>
            <a:r>
              <a:rPr lang="sv-SE" sz="1800" dirty="0">
                <a:sym typeface="Wingdings" panose="05000000000000000000" pitchFamily="2" charset="2"/>
              </a:rPr>
              <a:t>Särskilt om marken innehåller lite järn (Fe) och aluminium (Al) som kan binda fosforn, dvs. har låg bindningskapacitet. </a:t>
            </a:r>
          </a:p>
          <a:p>
            <a:pPr lvl="1"/>
            <a:r>
              <a:rPr lang="sv-SE" sz="1800" dirty="0">
                <a:sym typeface="Wingdings" panose="05000000000000000000" pitchFamily="2" charset="2"/>
              </a:rPr>
              <a:t>Förhöjda P-AL-tal innebär också att den eroderade jorden innehåller mera fosfor.</a:t>
            </a:r>
            <a:endParaRPr lang="sv-SE" sz="1800" dirty="0"/>
          </a:p>
          <a:p>
            <a:endParaRPr lang="sv-SE" dirty="0"/>
          </a:p>
        </p:txBody>
      </p:sp>
      <p:sp>
        <p:nvSpPr>
          <p:cNvPr id="6" name="Platshållare för text 5"/>
          <p:cNvSpPr>
            <a:spLocks noGrp="1"/>
          </p:cNvSpPr>
          <p:nvPr>
            <p:ph sz="quarter" idx="13"/>
          </p:nvPr>
        </p:nvSpPr>
        <p:spPr/>
        <p:txBody>
          <a:bodyPr/>
          <a:lstStyle/>
          <a:p>
            <a:pPr marL="0" indent="0">
              <a:buNone/>
            </a:pPr>
            <a:r>
              <a:rPr lang="sv-SE" b="1" dirty="0">
                <a:latin typeface="+mj-lt"/>
              </a:rPr>
              <a:t>IV. Efter spridning av stall- och mineralgödsel </a:t>
            </a:r>
          </a:p>
          <a:p>
            <a:pPr lvl="1"/>
            <a:r>
              <a:rPr lang="sv-SE" sz="1800" dirty="0"/>
              <a:t>Häftiga regn eller snösmältning innan gödseln har brukats ner och kommit i kontakt med jorden kan ge stora förluster</a:t>
            </a:r>
          </a:p>
          <a:p>
            <a:pPr lvl="1"/>
            <a:r>
              <a:rPr lang="sv-SE" sz="1800" dirty="0"/>
              <a:t>Torksprickor på sommaren </a:t>
            </a:r>
            <a:r>
              <a:rPr lang="sv-SE" sz="1800" dirty="0">
                <a:sym typeface="Wingdings" panose="05000000000000000000" pitchFamily="2" charset="2"/>
              </a:rPr>
              <a:t> ”raka rör” ner till dräneringen</a:t>
            </a:r>
          </a:p>
          <a:p>
            <a:pPr lvl="1"/>
            <a:r>
              <a:rPr lang="sv-SE" sz="1800" dirty="0">
                <a:sym typeface="Wingdings" panose="05000000000000000000" pitchFamily="2" charset="2"/>
              </a:rPr>
              <a:t>Sluttande mark  risk för </a:t>
            </a:r>
            <a:r>
              <a:rPr lang="sv-SE" sz="1800" dirty="0" err="1">
                <a:sym typeface="Wingdings" panose="05000000000000000000" pitchFamily="2" charset="2"/>
              </a:rPr>
              <a:t>ytavrinning</a:t>
            </a:r>
            <a:endParaRPr lang="sv-SE" sz="1800" dirty="0">
              <a:sym typeface="Wingdings" panose="05000000000000000000" pitchFamily="2" charset="2"/>
            </a:endParaRPr>
          </a:p>
        </p:txBody>
      </p:sp>
      <p:sp>
        <p:nvSpPr>
          <p:cNvPr id="3" name="Rubrik 2">
            <a:extLst>
              <a:ext uri="{FF2B5EF4-FFF2-40B4-BE49-F238E27FC236}">
                <a16:creationId xmlns:a16="http://schemas.microsoft.com/office/drawing/2014/main" id="{6C19C0F4-0936-4C54-AA65-C3B697C40968}"/>
              </a:ext>
            </a:extLst>
          </p:cNvPr>
          <p:cNvSpPr>
            <a:spLocks noGrp="1"/>
          </p:cNvSpPr>
          <p:nvPr>
            <p:ph type="title"/>
          </p:nvPr>
        </p:nvSpPr>
        <p:spPr>
          <a:xfrm>
            <a:off x="1176338" y="757443"/>
            <a:ext cx="9032891" cy="1219263"/>
          </a:xfrm>
        </p:spPr>
        <p:txBody>
          <a:bodyPr/>
          <a:lstStyle/>
          <a:p>
            <a:r>
              <a:rPr lang="sv-SE" dirty="0">
                <a:solidFill>
                  <a:schemeClr val="tx2">
                    <a:lumMod val="75000"/>
                    <a:lumOff val="25000"/>
                  </a:schemeClr>
                </a:solidFill>
              </a:rPr>
              <a:t>När är det stor risk för fosforförluster?</a:t>
            </a:r>
            <a:br>
              <a:rPr lang="sv-SE" dirty="0">
                <a:solidFill>
                  <a:schemeClr val="tx2">
                    <a:lumMod val="75000"/>
                    <a:lumOff val="25000"/>
                  </a:schemeClr>
                </a:solidFill>
              </a:rPr>
            </a:br>
            <a:endParaRPr lang="sv-SE" dirty="0">
              <a:solidFill>
                <a:schemeClr val="tx2">
                  <a:lumMod val="75000"/>
                  <a:lumOff val="25000"/>
                </a:schemeClr>
              </a:solidFill>
            </a:endParaRPr>
          </a:p>
        </p:txBody>
      </p:sp>
    </p:spTree>
    <p:extLst>
      <p:ext uri="{BB962C8B-B14F-4D97-AF65-F5344CB8AC3E}">
        <p14:creationId xmlns:p14="http://schemas.microsoft.com/office/powerpoint/2010/main" val="20486132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7EC93E74-EE0A-2DAC-784A-94CFDD76E6C1}"/>
              </a:ext>
            </a:extLst>
          </p:cNvPr>
          <p:cNvSpPr>
            <a:spLocks noGrp="1" noRot="1" noMove="1" noResize="1" noEditPoints="1" noAdjustHandles="1" noChangeArrowheads="1" noChangeShapeType="1"/>
          </p:cNvSpPr>
          <p:nvPr/>
        </p:nvSpPr>
        <p:spPr>
          <a:xfrm>
            <a:off x="0" y="1776549"/>
            <a:ext cx="12192000" cy="50814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innehåll 3">
            <a:extLst>
              <a:ext uri="{FF2B5EF4-FFF2-40B4-BE49-F238E27FC236}">
                <a16:creationId xmlns:a16="http://schemas.microsoft.com/office/drawing/2014/main" id="{10B1D12F-B18B-DD20-C360-C348A1431AEF}"/>
              </a:ext>
            </a:extLst>
          </p:cNvPr>
          <p:cNvSpPr>
            <a:spLocks noGrp="1"/>
          </p:cNvSpPr>
          <p:nvPr>
            <p:ph sz="quarter" idx="14"/>
          </p:nvPr>
        </p:nvSpPr>
        <p:spPr>
          <a:xfrm>
            <a:off x="6243958" y="2025575"/>
            <a:ext cx="4328848" cy="2397774"/>
          </a:xfrm>
        </p:spPr>
        <p:txBody>
          <a:bodyPr/>
          <a:lstStyle/>
          <a:p>
            <a:pPr marL="0" indent="0">
              <a:buNone/>
            </a:pPr>
            <a:r>
              <a:rPr lang="sv-SE" sz="2400" b="1" dirty="0"/>
              <a:t>Stående vatten</a:t>
            </a:r>
          </a:p>
          <a:p>
            <a:r>
              <a:rPr lang="sv-SE" sz="1800" dirty="0"/>
              <a:t>Marken är vattenmättad – aggregat slammas upp och löst fosfor frigörs.</a:t>
            </a:r>
          </a:p>
          <a:p>
            <a:r>
              <a:rPr lang="sv-SE" sz="1800" dirty="0"/>
              <a:t>Stående vatten triggar makropor-flöde.</a:t>
            </a:r>
          </a:p>
          <a:p>
            <a:r>
              <a:rPr lang="sv-SE" sz="1800" dirty="0"/>
              <a:t>Vattnet transporteras snabbt i makro-porerna. De små porerna är inaktiva.</a:t>
            </a:r>
            <a:endParaRPr lang="sv-SE" sz="1800" strike="sngStrike" dirty="0">
              <a:solidFill>
                <a:schemeClr val="tx2">
                  <a:lumMod val="75000"/>
                  <a:lumOff val="25000"/>
                </a:schemeClr>
              </a:solidFill>
            </a:endParaRPr>
          </a:p>
          <a:p>
            <a:endParaRPr lang="sv-SE" dirty="0"/>
          </a:p>
        </p:txBody>
      </p:sp>
      <p:sp>
        <p:nvSpPr>
          <p:cNvPr id="2" name="Rubrik 1"/>
          <p:cNvSpPr>
            <a:spLocks noGrp="1"/>
          </p:cNvSpPr>
          <p:nvPr>
            <p:ph type="title"/>
          </p:nvPr>
        </p:nvSpPr>
        <p:spPr/>
        <p:txBody>
          <a:bodyPr/>
          <a:lstStyle/>
          <a:p>
            <a:r>
              <a:rPr lang="sv-SE" dirty="0">
                <a:solidFill>
                  <a:schemeClr val="tx2">
                    <a:lumMod val="75000"/>
                    <a:lumOff val="25000"/>
                  </a:schemeClr>
                </a:solidFill>
              </a:rPr>
              <a:t>Stående vatten – </a:t>
            </a:r>
            <a:r>
              <a:rPr lang="sv-SE" dirty="0" err="1">
                <a:solidFill>
                  <a:schemeClr val="tx2">
                    <a:lumMod val="75000"/>
                    <a:lumOff val="25000"/>
                  </a:schemeClr>
                </a:solidFill>
              </a:rPr>
              <a:t>makroporflöde</a:t>
            </a:r>
            <a:br>
              <a:rPr lang="sv-SE" dirty="0"/>
            </a:br>
            <a:endParaRPr lang="sv-SE" dirty="0"/>
          </a:p>
        </p:txBody>
      </p:sp>
      <p:pic>
        <p:nvPicPr>
          <p:cNvPr id="34819" name="Picture 3" descr="Foto som visar stående vatten på ett fält. Marken är vattenmättad - aggregat slammas upp och löst fosfor frigör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09716" y="2260630"/>
            <a:ext cx="3509910" cy="1746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20" name="Picture 4" descr="Detaljbild som visar stående vatten på åkermark."/>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53509" y="4000090"/>
            <a:ext cx="2066117" cy="1380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821"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129787" y="4040706"/>
            <a:ext cx="1099440" cy="2750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Kurva 6"/>
          <p:cNvCxnSpPr>
            <a:cxnSpLocks/>
            <a:endCxn id="34822" idx="1"/>
          </p:cNvCxnSpPr>
          <p:nvPr/>
        </p:nvCxnSpPr>
        <p:spPr>
          <a:xfrm>
            <a:off x="2229227" y="4345857"/>
            <a:ext cx="4328848" cy="1400891"/>
          </a:xfrm>
          <a:prstGeom prst="curvedConnector3">
            <a:avLst>
              <a:gd name="adj1" fmla="val 50000"/>
            </a:avLst>
          </a:prstGeom>
          <a:ln w="57150">
            <a:solidFill>
              <a:schemeClr val="tx2"/>
            </a:solidFill>
            <a:tailEnd type="arrow"/>
          </a:ln>
        </p:spPr>
        <p:style>
          <a:lnRef idx="1">
            <a:schemeClr val="accent1"/>
          </a:lnRef>
          <a:fillRef idx="0">
            <a:schemeClr val="accent1"/>
          </a:fillRef>
          <a:effectRef idx="0">
            <a:schemeClr val="accent1"/>
          </a:effectRef>
          <a:fontRef idx="minor">
            <a:schemeClr val="tx1"/>
          </a:fontRef>
        </p:style>
      </p:cxnSp>
      <p:pic>
        <p:nvPicPr>
          <p:cNvPr id="34822" name="Picture 6" descr="Foto som visar vatten som rinner ut ur mynningen på ett cementrör och ner i ett en bäck eller öppet dik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558075" y="4746623"/>
            <a:ext cx="3000374" cy="20002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ruta 2">
            <a:extLst>
              <a:ext uri="{FF2B5EF4-FFF2-40B4-BE49-F238E27FC236}">
                <a16:creationId xmlns:a16="http://schemas.microsoft.com/office/drawing/2014/main" id="{8C809075-95F0-45F3-AC2E-C5B21F782AC3}"/>
              </a:ext>
            </a:extLst>
          </p:cNvPr>
          <p:cNvSpPr txBox="1"/>
          <p:nvPr/>
        </p:nvSpPr>
        <p:spPr>
          <a:xfrm>
            <a:off x="9558449" y="6386938"/>
            <a:ext cx="1896417" cy="307777"/>
          </a:xfrm>
          <a:prstGeom prst="rect">
            <a:avLst/>
          </a:prstGeom>
          <a:noFill/>
        </p:spPr>
        <p:txBody>
          <a:bodyPr wrap="none" rtlCol="0">
            <a:spAutoFit/>
          </a:bodyPr>
          <a:lstStyle/>
          <a:p>
            <a:r>
              <a:rPr lang="sv-SE" sz="1400" dirty="0"/>
              <a:t>Foto: Anuschka Heeb</a:t>
            </a:r>
          </a:p>
        </p:txBody>
      </p:sp>
    </p:spTree>
    <p:extLst>
      <p:ext uri="{BB962C8B-B14F-4D97-AF65-F5344CB8AC3E}">
        <p14:creationId xmlns:p14="http://schemas.microsoft.com/office/powerpoint/2010/main" val="141379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4" descr="Bild som visar en trasig dräneringsbrunn i förgrunden och stående vatten på fältet på grund av dålig dräneri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27658" y="1818000"/>
            <a:ext cx="7556033"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ubrik 2">
            <a:extLst>
              <a:ext uri="{FF2B5EF4-FFF2-40B4-BE49-F238E27FC236}">
                <a16:creationId xmlns:a16="http://schemas.microsoft.com/office/drawing/2014/main" id="{11E0DEA0-3D9E-4E24-9003-EE0DD5D92477}"/>
              </a:ext>
            </a:extLst>
          </p:cNvPr>
          <p:cNvSpPr>
            <a:spLocks noGrp="1"/>
          </p:cNvSpPr>
          <p:nvPr>
            <p:ph type="title"/>
          </p:nvPr>
        </p:nvSpPr>
        <p:spPr/>
        <p:txBody>
          <a:bodyPr/>
          <a:lstStyle/>
          <a:p>
            <a:r>
              <a:rPr lang="sv-SE" altLang="sv-SE" dirty="0"/>
              <a:t>Stående vatten pga. dålig dränering</a:t>
            </a:r>
            <a:endParaRPr lang="sv-SE" dirty="0"/>
          </a:p>
        </p:txBody>
      </p:sp>
      <p:sp>
        <p:nvSpPr>
          <p:cNvPr id="7" name="Platshållare för text 6">
            <a:extLst>
              <a:ext uri="{FF2B5EF4-FFF2-40B4-BE49-F238E27FC236}">
                <a16:creationId xmlns:a16="http://schemas.microsoft.com/office/drawing/2014/main" id="{57A15E76-C580-2298-5202-ABE7525BBA0E}"/>
              </a:ext>
            </a:extLst>
          </p:cNvPr>
          <p:cNvSpPr>
            <a:spLocks noGrp="1"/>
          </p:cNvSpPr>
          <p:nvPr>
            <p:ph type="body" sz="quarter" idx="19"/>
          </p:nvPr>
        </p:nvSpPr>
        <p:spPr/>
        <p:txBody>
          <a:bodyPr/>
          <a:lstStyle/>
          <a:p>
            <a:endParaRPr lang="sv-SE"/>
          </a:p>
        </p:txBody>
      </p:sp>
    </p:spTree>
    <p:extLst>
      <p:ext uri="{BB962C8B-B14F-4D97-AF65-F5344CB8AC3E}">
        <p14:creationId xmlns:p14="http://schemas.microsoft.com/office/powerpoint/2010/main" val="2308221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Text Box 6"/>
          <p:cNvSpPr txBox="1">
            <a:spLocks noChangeArrowheads="1"/>
          </p:cNvSpPr>
          <p:nvPr/>
        </p:nvSpPr>
        <p:spPr bwMode="auto">
          <a:xfrm>
            <a:off x="7745934" y="6499225"/>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sp>
        <p:nvSpPr>
          <p:cNvPr id="3" name="Rubrik 2">
            <a:extLst>
              <a:ext uri="{FF2B5EF4-FFF2-40B4-BE49-F238E27FC236}">
                <a16:creationId xmlns:a16="http://schemas.microsoft.com/office/drawing/2014/main" id="{F6C20C20-199B-4CA2-BE16-1E3520654F68}"/>
              </a:ext>
            </a:extLst>
          </p:cNvPr>
          <p:cNvSpPr>
            <a:spLocks noGrp="1"/>
          </p:cNvSpPr>
          <p:nvPr>
            <p:ph type="title"/>
          </p:nvPr>
        </p:nvSpPr>
        <p:spPr>
          <a:xfrm>
            <a:off x="1176337" y="464486"/>
            <a:ext cx="9257448" cy="1165138"/>
          </a:xfrm>
        </p:spPr>
        <p:txBody>
          <a:bodyPr/>
          <a:lstStyle/>
          <a:p>
            <a:r>
              <a:rPr lang="sv-SE" altLang="sv-SE" dirty="0" err="1"/>
              <a:t>Ytavrinning</a:t>
            </a:r>
            <a:r>
              <a:rPr lang="sv-SE" altLang="sv-SE" dirty="0"/>
              <a:t> i samband med snösmältning</a:t>
            </a:r>
            <a:endParaRPr lang="sv-SE" dirty="0"/>
          </a:p>
        </p:txBody>
      </p:sp>
      <p:sp>
        <p:nvSpPr>
          <p:cNvPr id="5" name="Platshållare för text 4">
            <a:extLst>
              <a:ext uri="{FF2B5EF4-FFF2-40B4-BE49-F238E27FC236}">
                <a16:creationId xmlns:a16="http://schemas.microsoft.com/office/drawing/2014/main" id="{6D072334-8BB1-D4CE-8466-0362D4613032}"/>
              </a:ext>
            </a:extLst>
          </p:cNvPr>
          <p:cNvSpPr>
            <a:spLocks noGrp="1"/>
          </p:cNvSpPr>
          <p:nvPr>
            <p:ph type="body" sz="quarter" idx="19"/>
          </p:nvPr>
        </p:nvSpPr>
        <p:spPr/>
        <p:txBody>
          <a:bodyPr/>
          <a:lstStyle/>
          <a:p>
            <a:r>
              <a:rPr lang="sv-SE" altLang="sv-SE" dirty="0">
                <a:latin typeface="Helvetica" pitchFamily="34" charset="0"/>
              </a:rPr>
              <a:t>Foto: </a:t>
            </a:r>
            <a:r>
              <a:rPr lang="sv-SE" altLang="sv-SE" dirty="0" err="1">
                <a:latin typeface="Helvetica" pitchFamily="34" charset="0"/>
              </a:rPr>
              <a:t>Anuschka</a:t>
            </a:r>
            <a:r>
              <a:rPr lang="sv-SE" altLang="sv-SE" dirty="0">
                <a:latin typeface="Helvetica" pitchFamily="34" charset="0"/>
              </a:rPr>
              <a:t> </a:t>
            </a:r>
            <a:r>
              <a:rPr lang="sv-SE" altLang="sv-SE" dirty="0" err="1">
                <a:latin typeface="Helvetica" pitchFamily="34" charset="0"/>
              </a:rPr>
              <a:t>Heeb</a:t>
            </a:r>
            <a:endParaRPr lang="sv-SE" altLang="sv-SE" dirty="0">
              <a:latin typeface="Helvetica" pitchFamily="34" charset="0"/>
            </a:endParaRPr>
          </a:p>
          <a:p>
            <a:endParaRPr lang="sv-SE" dirty="0"/>
          </a:p>
        </p:txBody>
      </p:sp>
      <p:pic>
        <p:nvPicPr>
          <p:cNvPr id="7171" name="Picture 5" descr="Bild som visar stående vatten och ytavrinning i samband med snösmältning på ett fält i Östergötlan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59556" y="1818000"/>
            <a:ext cx="6720663"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01770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4" descr="Bild som visar en traktor med harv. Höstharvning kan öka risken för yterosio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08798" y="1818000"/>
            <a:ext cx="7555371"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ubrik 2">
            <a:extLst>
              <a:ext uri="{FF2B5EF4-FFF2-40B4-BE49-F238E27FC236}">
                <a16:creationId xmlns:a16="http://schemas.microsoft.com/office/drawing/2014/main" id="{8B410C1D-49ED-4056-9E08-47C1C39BBBAF}"/>
              </a:ext>
            </a:extLst>
          </p:cNvPr>
          <p:cNvSpPr>
            <a:spLocks noGrp="1"/>
          </p:cNvSpPr>
          <p:nvPr>
            <p:ph type="title"/>
          </p:nvPr>
        </p:nvSpPr>
        <p:spPr>
          <a:xfrm>
            <a:off x="1176338" y="464486"/>
            <a:ext cx="9389056" cy="1165138"/>
          </a:xfrm>
        </p:spPr>
        <p:txBody>
          <a:bodyPr/>
          <a:lstStyle/>
          <a:p>
            <a:r>
              <a:rPr lang="sv-SE" altLang="sv-SE" dirty="0"/>
              <a:t>Höstharvning kan öka risken för </a:t>
            </a:r>
            <a:r>
              <a:rPr lang="sv-SE" altLang="sv-SE" dirty="0" err="1"/>
              <a:t>yterosion</a:t>
            </a:r>
            <a:r>
              <a:rPr lang="sv-SE" altLang="sv-SE" dirty="0"/>
              <a:t> </a:t>
            </a:r>
            <a:endParaRPr lang="sv-SE" dirty="0"/>
          </a:p>
        </p:txBody>
      </p:sp>
      <p:sp>
        <p:nvSpPr>
          <p:cNvPr id="6" name="Platshållare för text 5">
            <a:extLst>
              <a:ext uri="{FF2B5EF4-FFF2-40B4-BE49-F238E27FC236}">
                <a16:creationId xmlns:a16="http://schemas.microsoft.com/office/drawing/2014/main" id="{C2033491-EE93-BFC9-5951-8760BC23716E}"/>
              </a:ext>
            </a:extLst>
          </p:cNvPr>
          <p:cNvSpPr>
            <a:spLocks noGrp="1"/>
          </p:cNvSpPr>
          <p:nvPr>
            <p:ph type="body" sz="quarter" idx="19"/>
          </p:nvPr>
        </p:nvSpPr>
        <p:spPr/>
        <p:txBody>
          <a:bodyPr/>
          <a:lstStyle/>
          <a:p>
            <a:endParaRPr lang="sv-SE"/>
          </a:p>
        </p:txBody>
      </p:sp>
    </p:spTree>
    <p:extLst>
      <p:ext uri="{BB962C8B-B14F-4D97-AF65-F5344CB8AC3E}">
        <p14:creationId xmlns:p14="http://schemas.microsoft.com/office/powerpoint/2010/main" val="12548995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176338" y="838986"/>
            <a:ext cx="7166384" cy="790638"/>
          </a:xfrm>
        </p:spPr>
        <p:txBody>
          <a:bodyPr/>
          <a:lstStyle/>
          <a:p>
            <a:pPr eaLnBrk="1" hangingPunct="1">
              <a:tabLst>
                <a:tab pos="6815138" algn="l"/>
              </a:tabLst>
            </a:pPr>
            <a:r>
              <a:rPr lang="sv-SE" altLang="sv-SE" dirty="0"/>
              <a:t>Erosion i höstvete </a:t>
            </a:r>
            <a:endParaRPr lang="sv-SE" altLang="sv-SE" sz="2400" dirty="0"/>
          </a:p>
        </p:txBody>
      </p:sp>
      <p:sp>
        <p:nvSpPr>
          <p:cNvPr id="6" name="Platshållare för text 5">
            <a:extLst>
              <a:ext uri="{FF2B5EF4-FFF2-40B4-BE49-F238E27FC236}">
                <a16:creationId xmlns:a16="http://schemas.microsoft.com/office/drawing/2014/main" id="{6EFE5E35-82C8-0E41-0449-94BF2FD0F9D6}"/>
              </a:ext>
            </a:extLst>
          </p:cNvPr>
          <p:cNvSpPr>
            <a:spLocks noGrp="1"/>
          </p:cNvSpPr>
          <p:nvPr>
            <p:ph type="body" sz="quarter" idx="19"/>
          </p:nvPr>
        </p:nvSpPr>
        <p:spPr/>
        <p:txBody>
          <a:bodyPr/>
          <a:lstStyle/>
          <a:p>
            <a:endParaRPr lang="sv-SE"/>
          </a:p>
        </p:txBody>
      </p:sp>
      <p:pic>
        <p:nvPicPr>
          <p:cNvPr id="11267" name="Picture 4" descr="Erosion i ett höstvetefält. Erosionen har börjat på grannens fält och fortsätter ned mot ett vattendra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04872" y="1818000"/>
            <a:ext cx="7555666"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bwMode="auto">
          <a:xfrm>
            <a:off x="4725689" y="1950044"/>
            <a:ext cx="4256439" cy="745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r" rtl="0" eaLnBrk="0" fontAlgn="base" hangingPunct="0">
              <a:spcBef>
                <a:spcPct val="0"/>
              </a:spcBef>
              <a:spcAft>
                <a:spcPct val="0"/>
              </a:spcAft>
              <a:defRPr sz="2800" b="1">
                <a:solidFill>
                  <a:srgbClr val="004165"/>
                </a:solidFill>
                <a:latin typeface="+mj-lt"/>
                <a:ea typeface="+mj-ea"/>
                <a:cs typeface="+mj-cs"/>
              </a:defRPr>
            </a:lvl1pPr>
            <a:lvl2pPr algn="r" rtl="0" eaLnBrk="0" fontAlgn="base" hangingPunct="0">
              <a:spcBef>
                <a:spcPct val="0"/>
              </a:spcBef>
              <a:spcAft>
                <a:spcPct val="0"/>
              </a:spcAft>
              <a:defRPr sz="2800" b="1">
                <a:solidFill>
                  <a:srgbClr val="004165"/>
                </a:solidFill>
                <a:latin typeface="Helvetica" pitchFamily="34" charset="0"/>
                <a:ea typeface="ＭＳ Ｐゴシック" pitchFamily="34" charset="-128"/>
              </a:defRPr>
            </a:lvl2pPr>
            <a:lvl3pPr algn="r" rtl="0" eaLnBrk="0" fontAlgn="base" hangingPunct="0">
              <a:spcBef>
                <a:spcPct val="0"/>
              </a:spcBef>
              <a:spcAft>
                <a:spcPct val="0"/>
              </a:spcAft>
              <a:defRPr sz="2800" b="1">
                <a:solidFill>
                  <a:srgbClr val="004165"/>
                </a:solidFill>
                <a:latin typeface="Helvetica" pitchFamily="34" charset="0"/>
                <a:ea typeface="ＭＳ Ｐゴシック" pitchFamily="34" charset="-128"/>
              </a:defRPr>
            </a:lvl3pPr>
            <a:lvl4pPr algn="r" rtl="0" eaLnBrk="0" fontAlgn="base" hangingPunct="0">
              <a:spcBef>
                <a:spcPct val="0"/>
              </a:spcBef>
              <a:spcAft>
                <a:spcPct val="0"/>
              </a:spcAft>
              <a:defRPr sz="2800" b="1">
                <a:solidFill>
                  <a:srgbClr val="004165"/>
                </a:solidFill>
                <a:latin typeface="Helvetica" pitchFamily="34" charset="0"/>
                <a:ea typeface="ＭＳ Ｐゴシック" pitchFamily="34" charset="-128"/>
              </a:defRPr>
            </a:lvl4pPr>
            <a:lvl5pPr algn="r" rtl="0" eaLnBrk="0" fontAlgn="base" hangingPunct="0">
              <a:spcBef>
                <a:spcPct val="0"/>
              </a:spcBef>
              <a:spcAft>
                <a:spcPct val="0"/>
              </a:spcAft>
              <a:defRPr sz="2800" b="1">
                <a:solidFill>
                  <a:srgbClr val="004165"/>
                </a:solidFill>
                <a:latin typeface="Helvetica" pitchFamily="34" charset="0"/>
                <a:ea typeface="ＭＳ Ｐゴシック" pitchFamily="34" charset="-128"/>
              </a:defRPr>
            </a:lvl5pPr>
            <a:lvl6pPr marL="457200" algn="r" rtl="0" fontAlgn="base">
              <a:spcBef>
                <a:spcPct val="0"/>
              </a:spcBef>
              <a:spcAft>
                <a:spcPct val="0"/>
              </a:spcAft>
              <a:defRPr sz="2800" b="1">
                <a:solidFill>
                  <a:srgbClr val="004165"/>
                </a:solidFill>
                <a:latin typeface="Helvetica" pitchFamily="34" charset="0"/>
                <a:ea typeface="ＭＳ Ｐゴシック" pitchFamily="34" charset="-128"/>
              </a:defRPr>
            </a:lvl6pPr>
            <a:lvl7pPr marL="914400" algn="r" rtl="0" fontAlgn="base">
              <a:spcBef>
                <a:spcPct val="0"/>
              </a:spcBef>
              <a:spcAft>
                <a:spcPct val="0"/>
              </a:spcAft>
              <a:defRPr sz="2800" b="1">
                <a:solidFill>
                  <a:srgbClr val="004165"/>
                </a:solidFill>
                <a:latin typeface="Helvetica" pitchFamily="34" charset="0"/>
                <a:ea typeface="ＭＳ Ｐゴシック" pitchFamily="34" charset="-128"/>
              </a:defRPr>
            </a:lvl7pPr>
            <a:lvl8pPr marL="1371600" algn="r" rtl="0" fontAlgn="base">
              <a:spcBef>
                <a:spcPct val="0"/>
              </a:spcBef>
              <a:spcAft>
                <a:spcPct val="0"/>
              </a:spcAft>
              <a:defRPr sz="2800" b="1">
                <a:solidFill>
                  <a:srgbClr val="004165"/>
                </a:solidFill>
                <a:latin typeface="Helvetica" pitchFamily="34" charset="0"/>
                <a:ea typeface="ＭＳ Ｐゴシック" pitchFamily="34" charset="-128"/>
              </a:defRPr>
            </a:lvl8pPr>
            <a:lvl9pPr marL="1828800" algn="r" rtl="0" fontAlgn="base">
              <a:spcBef>
                <a:spcPct val="0"/>
              </a:spcBef>
              <a:spcAft>
                <a:spcPct val="0"/>
              </a:spcAft>
              <a:defRPr sz="2800" b="1">
                <a:solidFill>
                  <a:srgbClr val="004165"/>
                </a:solidFill>
                <a:latin typeface="Helvetica" pitchFamily="34" charset="0"/>
                <a:ea typeface="ＭＳ Ｐゴシック" pitchFamily="34" charset="-128"/>
              </a:defRPr>
            </a:lvl9pPr>
          </a:lstStyle>
          <a:p>
            <a:pPr algn="l" eaLnBrk="1" hangingPunct="1">
              <a:defRPr/>
            </a:pPr>
            <a:r>
              <a:rPr lang="sv-SE" sz="1800" b="0" kern="0" dirty="0">
                <a:solidFill>
                  <a:schemeClr val="tx2"/>
                </a:solidFill>
                <a:latin typeface="Helvetica" pitchFamily="34" charset="0"/>
              </a:rPr>
              <a:t>Erosionen har börjat på grannens fält och fortsätter ned mot ett vattendrag. Bild från </a:t>
            </a:r>
            <a:r>
              <a:rPr lang="sv-SE" altLang="sv-SE" sz="1800" b="0" kern="0" dirty="0">
                <a:solidFill>
                  <a:schemeClr val="tx2"/>
                </a:solidFill>
                <a:latin typeface="Helvetica" pitchFamily="34" charset="0"/>
              </a:rPr>
              <a:t>april 2006.</a:t>
            </a:r>
            <a:endParaRPr lang="sv-SE" sz="1800" b="0" kern="0" dirty="0">
              <a:solidFill>
                <a:schemeClr val="tx2"/>
              </a:solidFill>
              <a:latin typeface="Helvetica" pitchFamily="34" charset="0"/>
            </a:endParaRPr>
          </a:p>
        </p:txBody>
      </p:sp>
    </p:spTree>
    <p:extLst>
      <p:ext uri="{BB962C8B-B14F-4D97-AF65-F5344CB8AC3E}">
        <p14:creationId xmlns:p14="http://schemas.microsoft.com/office/powerpoint/2010/main" val="19815719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vert="horz" lIns="91440" tIns="45720" rIns="91440" bIns="45720" rtlCol="0" anchor="ctr">
            <a:noAutofit/>
          </a:bodyPr>
          <a:lstStyle/>
          <a:p>
            <a:r>
              <a:rPr lang="sv-SE" altLang="sv-SE" dirty="0"/>
              <a:t>Erosion i hjulspår</a:t>
            </a:r>
          </a:p>
        </p:txBody>
      </p:sp>
      <p:sp>
        <p:nvSpPr>
          <p:cNvPr id="5" name="Platshållare för text 4">
            <a:extLst>
              <a:ext uri="{FF2B5EF4-FFF2-40B4-BE49-F238E27FC236}">
                <a16:creationId xmlns:a16="http://schemas.microsoft.com/office/drawing/2014/main" id="{5637FEB6-BCBC-D934-FFB9-1D4DBA7E6036}"/>
              </a:ext>
            </a:extLst>
          </p:cNvPr>
          <p:cNvSpPr>
            <a:spLocks noGrp="1"/>
          </p:cNvSpPr>
          <p:nvPr>
            <p:ph type="body" sz="quarter" idx="19"/>
          </p:nvPr>
        </p:nvSpPr>
        <p:spPr/>
        <p:txBody>
          <a:bodyPr/>
          <a:lstStyle/>
          <a:p>
            <a:r>
              <a:rPr lang="sv-SE" dirty="0"/>
              <a:t>Foto: Örjan Folkesson</a:t>
            </a:r>
          </a:p>
        </p:txBody>
      </p:sp>
      <p:pic>
        <p:nvPicPr>
          <p:cNvPr id="32771" name="Picture 5" descr="Bild som visar två höstvetefält på sluttande mark. På det ena fältet har det uppstått erosion i hjulspåre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97684" y="1818000"/>
            <a:ext cx="6718476"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Line 6"/>
          <p:cNvSpPr>
            <a:spLocks noChangeShapeType="1"/>
          </p:cNvSpPr>
          <p:nvPr/>
        </p:nvSpPr>
        <p:spPr bwMode="auto">
          <a:xfrm>
            <a:off x="2626468" y="2464939"/>
            <a:ext cx="353153" cy="1617602"/>
          </a:xfrm>
          <a:prstGeom prst="line">
            <a:avLst/>
          </a:prstGeom>
          <a:noFill/>
          <a:ln w="57150">
            <a:solidFill>
              <a:schemeClr val="accent4">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sv-SE"/>
          </a:p>
        </p:txBody>
      </p:sp>
      <p:sp>
        <p:nvSpPr>
          <p:cNvPr id="33797" name="Text Box 7"/>
          <p:cNvSpPr txBox="1">
            <a:spLocks noChangeArrowheads="1"/>
          </p:cNvSpPr>
          <p:nvPr/>
        </p:nvSpPr>
        <p:spPr bwMode="auto">
          <a:xfrm>
            <a:off x="5179678" y="1876453"/>
            <a:ext cx="2227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defRPr/>
            </a:pPr>
            <a:r>
              <a:rPr lang="sv-SE" sz="2000" dirty="0">
                <a:solidFill>
                  <a:schemeClr val="accent1"/>
                </a:solidFill>
                <a:latin typeface="Helvetica" pitchFamily="34" charset="0"/>
              </a:rPr>
              <a:t>Ingen erosion</a:t>
            </a:r>
          </a:p>
        </p:txBody>
      </p:sp>
      <p:sp>
        <p:nvSpPr>
          <p:cNvPr id="9" name="Text Box 7">
            <a:extLst>
              <a:ext uri="{FF2B5EF4-FFF2-40B4-BE49-F238E27FC236}">
                <a16:creationId xmlns:a16="http://schemas.microsoft.com/office/drawing/2014/main" id="{34FDF985-EDCD-4076-8CA6-BA614D9E7AE4}"/>
              </a:ext>
            </a:extLst>
          </p:cNvPr>
          <p:cNvSpPr txBox="1">
            <a:spLocks noChangeArrowheads="1"/>
          </p:cNvSpPr>
          <p:nvPr/>
        </p:nvSpPr>
        <p:spPr bwMode="auto">
          <a:xfrm>
            <a:off x="1650108" y="1876453"/>
            <a:ext cx="2227225"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defRPr/>
            </a:pPr>
            <a:r>
              <a:rPr lang="sv-SE" sz="2000" dirty="0">
                <a:solidFill>
                  <a:schemeClr val="accent1"/>
                </a:solidFill>
                <a:latin typeface="Helvetica" pitchFamily="34" charset="0"/>
              </a:rPr>
              <a:t>Erosion i hjulspår</a:t>
            </a:r>
          </a:p>
        </p:txBody>
      </p:sp>
      <p:sp>
        <p:nvSpPr>
          <p:cNvPr id="3" name="Line 6">
            <a:extLst>
              <a:ext uri="{FF2B5EF4-FFF2-40B4-BE49-F238E27FC236}">
                <a16:creationId xmlns:a16="http://schemas.microsoft.com/office/drawing/2014/main" id="{644F133F-1C08-74D1-F163-DBCF0BAF6853}"/>
              </a:ext>
            </a:extLst>
          </p:cNvPr>
          <p:cNvSpPr>
            <a:spLocks noChangeShapeType="1"/>
          </p:cNvSpPr>
          <p:nvPr/>
        </p:nvSpPr>
        <p:spPr bwMode="auto">
          <a:xfrm>
            <a:off x="5993781" y="2370622"/>
            <a:ext cx="353153" cy="1617602"/>
          </a:xfrm>
          <a:prstGeom prst="line">
            <a:avLst/>
          </a:prstGeom>
          <a:noFill/>
          <a:ln w="57150">
            <a:solidFill>
              <a:schemeClr val="accent4">
                <a:lumMod val="7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sv-SE"/>
          </a:p>
        </p:txBody>
      </p:sp>
    </p:spTree>
    <p:extLst>
      <p:ext uri="{BB962C8B-B14F-4D97-AF65-F5344CB8AC3E}">
        <p14:creationId xmlns:p14="http://schemas.microsoft.com/office/powerpoint/2010/main" val="38539621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4"/>
          <p:cNvSpPr txBox="1">
            <a:spLocks noChangeArrowheads="1"/>
          </p:cNvSpPr>
          <p:nvPr/>
        </p:nvSpPr>
        <p:spPr bwMode="auto">
          <a:xfrm>
            <a:off x="9456338" y="6393514"/>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pic>
        <p:nvPicPr>
          <p:cNvPr id="8196" name="Picture 5" descr="Bild som visar erosion vid en dräneringsbrunn . Här har ytvatten som letat sig ner bredvid brunnen tagit med sig en hel del jor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99242" y="1818000"/>
            <a:ext cx="6719340"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ubrik 2">
            <a:extLst>
              <a:ext uri="{FF2B5EF4-FFF2-40B4-BE49-F238E27FC236}">
                <a16:creationId xmlns:a16="http://schemas.microsoft.com/office/drawing/2014/main" id="{A71BF316-D8C8-482A-B36E-1EDFCCE93C39}"/>
              </a:ext>
            </a:extLst>
          </p:cNvPr>
          <p:cNvSpPr>
            <a:spLocks noGrp="1"/>
          </p:cNvSpPr>
          <p:nvPr>
            <p:ph type="title"/>
          </p:nvPr>
        </p:nvSpPr>
        <p:spPr>
          <a:xfrm>
            <a:off x="1176338" y="464486"/>
            <a:ext cx="8280000" cy="1165138"/>
          </a:xfrm>
        </p:spPr>
        <p:txBody>
          <a:bodyPr/>
          <a:lstStyle/>
          <a:p>
            <a:r>
              <a:rPr lang="sv-SE" altLang="sv-SE" dirty="0"/>
              <a:t>Erosion vid dräneringsbrunn</a:t>
            </a:r>
            <a:endParaRPr lang="sv-SE" dirty="0"/>
          </a:p>
        </p:txBody>
      </p:sp>
      <p:sp>
        <p:nvSpPr>
          <p:cNvPr id="4" name="Platshållare för text 3">
            <a:extLst>
              <a:ext uri="{FF2B5EF4-FFF2-40B4-BE49-F238E27FC236}">
                <a16:creationId xmlns:a16="http://schemas.microsoft.com/office/drawing/2014/main" id="{3775E3F3-6202-1C8D-0A68-88D703FC6ABA}"/>
              </a:ext>
            </a:extLst>
          </p:cNvPr>
          <p:cNvSpPr>
            <a:spLocks noGrp="1"/>
          </p:cNvSpPr>
          <p:nvPr>
            <p:ph type="body" sz="quarter" idx="19"/>
          </p:nvPr>
        </p:nvSpPr>
        <p:spPr>
          <a:xfrm>
            <a:off x="9382126" y="6346825"/>
            <a:ext cx="2533650" cy="406400"/>
          </a:xfrm>
        </p:spPr>
        <p:txBody>
          <a:bodyPr/>
          <a:lstStyle/>
          <a:p>
            <a:r>
              <a:rPr lang="sv-SE" altLang="sv-SE" dirty="0"/>
              <a:t>Foto: </a:t>
            </a:r>
            <a:r>
              <a:rPr lang="sv-SE" altLang="sv-SE" dirty="0" err="1"/>
              <a:t>Anuschka</a:t>
            </a:r>
            <a:r>
              <a:rPr lang="sv-SE" altLang="sv-SE" dirty="0"/>
              <a:t> </a:t>
            </a:r>
            <a:r>
              <a:rPr lang="sv-SE" altLang="sv-SE" dirty="0" err="1"/>
              <a:t>Heeb</a:t>
            </a:r>
            <a:endParaRPr lang="sv-SE" altLang="sv-SE" dirty="0"/>
          </a:p>
          <a:p>
            <a:endParaRPr lang="sv-SE" dirty="0"/>
          </a:p>
        </p:txBody>
      </p:sp>
    </p:spTree>
    <p:extLst>
      <p:ext uri="{BB962C8B-B14F-4D97-AF65-F5344CB8AC3E}">
        <p14:creationId xmlns:p14="http://schemas.microsoft.com/office/powerpoint/2010/main" val="10824967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4" descr="Bild som visar en dåligt rensad brunn som inte klarar allt vatten vid kraftig avrinning. Det lönar sig inte att slarva med underhållet av dräneringssysteme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24066" y="1818000"/>
            <a:ext cx="6718472"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ubrik 2">
            <a:extLst>
              <a:ext uri="{FF2B5EF4-FFF2-40B4-BE49-F238E27FC236}">
                <a16:creationId xmlns:a16="http://schemas.microsoft.com/office/drawing/2014/main" id="{16DAE861-B881-4D50-BE04-137509FEA4B2}"/>
              </a:ext>
            </a:extLst>
          </p:cNvPr>
          <p:cNvSpPr>
            <a:spLocks noGrp="1"/>
          </p:cNvSpPr>
          <p:nvPr>
            <p:ph type="title"/>
          </p:nvPr>
        </p:nvSpPr>
        <p:spPr/>
        <p:txBody>
          <a:bodyPr/>
          <a:lstStyle/>
          <a:p>
            <a:r>
              <a:rPr lang="sv-SE" altLang="sv-SE" dirty="0"/>
              <a:t>Dåligt rensad brunn klarar inte allt </a:t>
            </a:r>
            <a:br>
              <a:rPr lang="sv-SE" altLang="sv-SE" dirty="0"/>
            </a:br>
            <a:r>
              <a:rPr lang="sv-SE" altLang="sv-SE" dirty="0"/>
              <a:t>vatten vid kraftig avrinning</a:t>
            </a:r>
            <a:endParaRPr lang="sv-SE" dirty="0"/>
          </a:p>
        </p:txBody>
      </p:sp>
      <p:sp>
        <p:nvSpPr>
          <p:cNvPr id="4" name="Platshållare för text 3">
            <a:extLst>
              <a:ext uri="{FF2B5EF4-FFF2-40B4-BE49-F238E27FC236}">
                <a16:creationId xmlns:a16="http://schemas.microsoft.com/office/drawing/2014/main" id="{C70021D9-44E0-FDD0-1A99-8153A5EB3D91}"/>
              </a:ext>
            </a:extLst>
          </p:cNvPr>
          <p:cNvSpPr>
            <a:spLocks noGrp="1"/>
          </p:cNvSpPr>
          <p:nvPr>
            <p:ph type="body" sz="quarter" idx="19"/>
          </p:nvPr>
        </p:nvSpPr>
        <p:spPr/>
        <p:txBody>
          <a:bodyPr/>
          <a:lstStyle/>
          <a:p>
            <a:endParaRPr lang="sv-SE"/>
          </a:p>
        </p:txBody>
      </p:sp>
    </p:spTree>
    <p:extLst>
      <p:ext uri="{BB962C8B-B14F-4D97-AF65-F5344CB8AC3E}">
        <p14:creationId xmlns:p14="http://schemas.microsoft.com/office/powerpoint/2010/main" val="10063267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3"/>
          <p:cNvSpPr txBox="1">
            <a:spLocks noChangeArrowheads="1"/>
          </p:cNvSpPr>
          <p:nvPr/>
        </p:nvSpPr>
        <p:spPr bwMode="auto">
          <a:xfrm>
            <a:off x="7723206" y="6417449"/>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pic>
        <p:nvPicPr>
          <p:cNvPr id="9220" name="Picture 5" descr="Bild som visar stående vatten på ett blommade rapsfält - dags att rensa diket nedström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94682" y="1818000"/>
            <a:ext cx="6719341"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ubrik 2">
            <a:extLst>
              <a:ext uri="{FF2B5EF4-FFF2-40B4-BE49-F238E27FC236}">
                <a16:creationId xmlns:a16="http://schemas.microsoft.com/office/drawing/2014/main" id="{CF583695-7FCA-4C85-B808-3C6E3A864C33}"/>
              </a:ext>
            </a:extLst>
          </p:cNvPr>
          <p:cNvSpPr>
            <a:spLocks noGrp="1"/>
          </p:cNvSpPr>
          <p:nvPr>
            <p:ph type="title"/>
          </p:nvPr>
        </p:nvSpPr>
        <p:spPr/>
        <p:txBody>
          <a:bodyPr/>
          <a:lstStyle/>
          <a:p>
            <a:r>
              <a:rPr lang="sv-SE" altLang="sv-SE" dirty="0"/>
              <a:t>Dags att rensa diket nedströms!</a:t>
            </a:r>
            <a:endParaRPr lang="sv-SE" dirty="0"/>
          </a:p>
        </p:txBody>
      </p:sp>
      <p:sp>
        <p:nvSpPr>
          <p:cNvPr id="4" name="Platshållare för text 3">
            <a:extLst>
              <a:ext uri="{FF2B5EF4-FFF2-40B4-BE49-F238E27FC236}">
                <a16:creationId xmlns:a16="http://schemas.microsoft.com/office/drawing/2014/main" id="{FD0ED538-AE62-832F-8EB7-D9388BBC265F}"/>
              </a:ext>
            </a:extLst>
          </p:cNvPr>
          <p:cNvSpPr>
            <a:spLocks noGrp="1"/>
          </p:cNvSpPr>
          <p:nvPr>
            <p:ph type="body" sz="quarter" idx="19"/>
          </p:nvPr>
        </p:nvSpPr>
        <p:spPr/>
        <p:txBody>
          <a:bodyPr/>
          <a:lstStyle/>
          <a:p>
            <a:r>
              <a:rPr lang="sv-SE" altLang="sv-SE" dirty="0">
                <a:latin typeface="Helvetica" pitchFamily="34" charset="0"/>
              </a:rPr>
              <a:t>Foto: </a:t>
            </a:r>
            <a:r>
              <a:rPr lang="sv-SE" altLang="sv-SE" dirty="0" err="1">
                <a:latin typeface="Helvetica" pitchFamily="34" charset="0"/>
              </a:rPr>
              <a:t>Anuschka</a:t>
            </a:r>
            <a:r>
              <a:rPr lang="sv-SE" altLang="sv-SE" dirty="0">
                <a:latin typeface="Helvetica" pitchFamily="34" charset="0"/>
              </a:rPr>
              <a:t> </a:t>
            </a:r>
            <a:r>
              <a:rPr lang="sv-SE" altLang="sv-SE" dirty="0" err="1">
                <a:latin typeface="Helvetica" pitchFamily="34" charset="0"/>
              </a:rPr>
              <a:t>Heeb</a:t>
            </a:r>
            <a:endParaRPr lang="sv-SE" altLang="sv-SE" dirty="0">
              <a:latin typeface="Helvetica" pitchFamily="34" charset="0"/>
            </a:endParaRPr>
          </a:p>
          <a:p>
            <a:endParaRPr lang="sv-SE" dirty="0"/>
          </a:p>
        </p:txBody>
      </p:sp>
    </p:spTree>
    <p:extLst>
      <p:ext uri="{BB962C8B-B14F-4D97-AF65-F5344CB8AC3E}">
        <p14:creationId xmlns:p14="http://schemas.microsoft.com/office/powerpoint/2010/main" val="1664264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7708718" y="6359954"/>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pic>
        <p:nvPicPr>
          <p:cNvPr id="10244" name="Picture 5" descr="Bild som visar erosion i en brant dikeslänt. Försök har gjorts att påla på de mest utsatta ställena, men det har inte varit någon långsiktigt hållbar lösni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89231" y="1818000"/>
            <a:ext cx="6716708"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ubrik 2">
            <a:extLst>
              <a:ext uri="{FF2B5EF4-FFF2-40B4-BE49-F238E27FC236}">
                <a16:creationId xmlns:a16="http://schemas.microsoft.com/office/drawing/2014/main" id="{8A7C14D0-B99C-4D54-AD6F-BA01BD2D879C}"/>
              </a:ext>
            </a:extLst>
          </p:cNvPr>
          <p:cNvSpPr>
            <a:spLocks noGrp="1"/>
          </p:cNvSpPr>
          <p:nvPr>
            <p:ph type="title"/>
          </p:nvPr>
        </p:nvSpPr>
        <p:spPr/>
        <p:txBody>
          <a:bodyPr/>
          <a:lstStyle/>
          <a:p>
            <a:r>
              <a:rPr lang="sv-SE" altLang="sv-SE" dirty="0"/>
              <a:t>Erosion i dikesslänter</a:t>
            </a:r>
            <a:endParaRPr lang="sv-SE" dirty="0"/>
          </a:p>
        </p:txBody>
      </p:sp>
      <p:sp>
        <p:nvSpPr>
          <p:cNvPr id="4" name="Platshållare för text 3">
            <a:extLst>
              <a:ext uri="{FF2B5EF4-FFF2-40B4-BE49-F238E27FC236}">
                <a16:creationId xmlns:a16="http://schemas.microsoft.com/office/drawing/2014/main" id="{0C865937-1CE0-02A4-ADEF-C6638D4D7E50}"/>
              </a:ext>
            </a:extLst>
          </p:cNvPr>
          <p:cNvSpPr>
            <a:spLocks noGrp="1"/>
          </p:cNvSpPr>
          <p:nvPr>
            <p:ph type="body" sz="quarter" idx="19"/>
          </p:nvPr>
        </p:nvSpPr>
        <p:spPr/>
        <p:txBody>
          <a:bodyPr/>
          <a:lstStyle/>
          <a:p>
            <a:r>
              <a:rPr lang="sv-SE" altLang="sv-SE" dirty="0">
                <a:latin typeface="Helvetica" pitchFamily="34" charset="0"/>
              </a:rPr>
              <a:t>Foto: </a:t>
            </a:r>
            <a:r>
              <a:rPr lang="sv-SE" altLang="sv-SE" dirty="0" err="1">
                <a:latin typeface="Helvetica" pitchFamily="34" charset="0"/>
              </a:rPr>
              <a:t>Anuschka</a:t>
            </a:r>
            <a:r>
              <a:rPr lang="sv-SE" altLang="sv-SE" dirty="0">
                <a:latin typeface="Helvetica" pitchFamily="34" charset="0"/>
              </a:rPr>
              <a:t> </a:t>
            </a:r>
            <a:r>
              <a:rPr lang="sv-SE" altLang="sv-SE" dirty="0" err="1">
                <a:latin typeface="Helvetica" pitchFamily="34" charset="0"/>
              </a:rPr>
              <a:t>Heeb</a:t>
            </a:r>
            <a:endParaRPr lang="sv-SE" altLang="sv-SE" dirty="0">
              <a:latin typeface="Helvetica" pitchFamily="34" charset="0"/>
            </a:endParaRPr>
          </a:p>
          <a:p>
            <a:endParaRPr lang="sv-SE" dirty="0"/>
          </a:p>
        </p:txBody>
      </p:sp>
    </p:spTree>
    <p:extLst>
      <p:ext uri="{BB962C8B-B14F-4D97-AF65-F5344CB8AC3E}">
        <p14:creationId xmlns:p14="http://schemas.microsoft.com/office/powerpoint/2010/main" val="13362429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Text Box 3"/>
          <p:cNvSpPr txBox="1">
            <a:spLocks noChangeArrowheads="1"/>
          </p:cNvSpPr>
          <p:nvPr/>
        </p:nvSpPr>
        <p:spPr bwMode="auto">
          <a:xfrm>
            <a:off x="8333360" y="6383556"/>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pic>
        <p:nvPicPr>
          <p:cNvPr id="11268" name="Picture 6" descr="Bild som visar djupa torksprickor i lerjord. En tumstock kan utan svårighet stickas ner till 50 cm djup."/>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294464" y="1818000"/>
            <a:ext cx="8417766"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ubrik 2">
            <a:extLst>
              <a:ext uri="{FF2B5EF4-FFF2-40B4-BE49-F238E27FC236}">
                <a16:creationId xmlns:a16="http://schemas.microsoft.com/office/drawing/2014/main" id="{4718E624-F3FE-4CDD-A0BC-C8C9EA17DA26}"/>
              </a:ext>
            </a:extLst>
          </p:cNvPr>
          <p:cNvSpPr>
            <a:spLocks noGrp="1"/>
          </p:cNvSpPr>
          <p:nvPr>
            <p:ph type="title"/>
          </p:nvPr>
        </p:nvSpPr>
        <p:spPr/>
        <p:txBody>
          <a:bodyPr/>
          <a:lstStyle/>
          <a:p>
            <a:r>
              <a:rPr lang="sv-SE" altLang="sv-SE" dirty="0"/>
              <a:t>Djupa torksprickor i lerjord på sommaren</a:t>
            </a:r>
            <a:endParaRPr lang="sv-SE" dirty="0"/>
          </a:p>
        </p:txBody>
      </p:sp>
      <p:sp>
        <p:nvSpPr>
          <p:cNvPr id="4" name="Platshållare för text 3">
            <a:extLst>
              <a:ext uri="{FF2B5EF4-FFF2-40B4-BE49-F238E27FC236}">
                <a16:creationId xmlns:a16="http://schemas.microsoft.com/office/drawing/2014/main" id="{9E5F8ECE-609F-964E-FABB-ED54BA922F47}"/>
              </a:ext>
            </a:extLst>
          </p:cNvPr>
          <p:cNvSpPr>
            <a:spLocks noGrp="1"/>
          </p:cNvSpPr>
          <p:nvPr>
            <p:ph type="body" sz="quarter" idx="19"/>
          </p:nvPr>
        </p:nvSpPr>
        <p:spPr/>
        <p:txBody>
          <a:bodyPr/>
          <a:lstStyle/>
          <a:p>
            <a:r>
              <a:rPr lang="sv-SE" altLang="sv-SE" dirty="0"/>
              <a:t>Foto: Johan Malgeryd</a:t>
            </a:r>
          </a:p>
          <a:p>
            <a:endParaRPr lang="sv-SE" dirty="0"/>
          </a:p>
        </p:txBody>
      </p:sp>
    </p:spTree>
    <p:extLst>
      <p:ext uri="{BB962C8B-B14F-4D97-AF65-F5344CB8AC3E}">
        <p14:creationId xmlns:p14="http://schemas.microsoft.com/office/powerpoint/2010/main" val="37536596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Bild som visar en upptrampad beteshage med bar jord intill ett dike.">
            <a:extLst>
              <a:ext uri="{FF2B5EF4-FFF2-40B4-BE49-F238E27FC236}">
                <a16:creationId xmlns:a16="http://schemas.microsoft.com/office/drawing/2014/main" id="{29F3AD02-D9B7-4326-A2EA-C891B5B6D36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0800" r="21651"/>
          <a:stretch/>
        </p:blipFill>
        <p:spPr>
          <a:xfrm rot="5400000">
            <a:off x="1001098" y="2184853"/>
            <a:ext cx="5059377" cy="4320000"/>
          </a:xfrm>
          <a:prstGeom prst="rect">
            <a:avLst/>
          </a:prstGeom>
        </p:spPr>
      </p:pic>
      <p:sp>
        <p:nvSpPr>
          <p:cNvPr id="4" name="Text Box 3">
            <a:extLst>
              <a:ext uri="{FF2B5EF4-FFF2-40B4-BE49-F238E27FC236}">
                <a16:creationId xmlns:a16="http://schemas.microsoft.com/office/drawing/2014/main" id="{C2B13114-3C65-4C5F-91A8-AE0FEFBF0A4A}"/>
              </a:ext>
            </a:extLst>
          </p:cNvPr>
          <p:cNvSpPr txBox="1">
            <a:spLocks noChangeArrowheads="1"/>
          </p:cNvSpPr>
          <p:nvPr/>
        </p:nvSpPr>
        <p:spPr bwMode="auto">
          <a:xfrm>
            <a:off x="7691414" y="5664636"/>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pic>
        <p:nvPicPr>
          <p:cNvPr id="6" name="Bildobjekt 5" descr="Bild som visar en annan upptrampad beteshage utan markvegetation med stående vatten i svackorna.">
            <a:extLst>
              <a:ext uri="{FF2B5EF4-FFF2-40B4-BE49-F238E27FC236}">
                <a16:creationId xmlns:a16="http://schemas.microsoft.com/office/drawing/2014/main" id="{A27013FF-A02A-42A0-9AE1-F328338D582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9051" r="9051" b="17451"/>
          <a:stretch/>
        </p:blipFill>
        <p:spPr>
          <a:xfrm>
            <a:off x="6096000" y="1815164"/>
            <a:ext cx="4496612" cy="3399253"/>
          </a:xfrm>
          <a:prstGeom prst="rect">
            <a:avLst/>
          </a:prstGeom>
        </p:spPr>
      </p:pic>
      <p:sp>
        <p:nvSpPr>
          <p:cNvPr id="7" name="Rubrik 6">
            <a:extLst>
              <a:ext uri="{FF2B5EF4-FFF2-40B4-BE49-F238E27FC236}">
                <a16:creationId xmlns:a16="http://schemas.microsoft.com/office/drawing/2014/main" id="{FB89FE34-DDCE-4654-BBA2-092EF54D8AC9}"/>
              </a:ext>
            </a:extLst>
          </p:cNvPr>
          <p:cNvSpPr>
            <a:spLocks noGrp="1"/>
          </p:cNvSpPr>
          <p:nvPr>
            <p:ph type="title"/>
          </p:nvPr>
        </p:nvSpPr>
        <p:spPr/>
        <p:txBody>
          <a:bodyPr/>
          <a:lstStyle/>
          <a:p>
            <a:r>
              <a:rPr lang="sv-SE" altLang="sv-SE" dirty="0"/>
              <a:t>Trampskador</a:t>
            </a:r>
            <a:endParaRPr lang="sv-SE" dirty="0"/>
          </a:p>
        </p:txBody>
      </p:sp>
      <p:sp>
        <p:nvSpPr>
          <p:cNvPr id="5" name="Platshållare för text 4">
            <a:extLst>
              <a:ext uri="{FF2B5EF4-FFF2-40B4-BE49-F238E27FC236}">
                <a16:creationId xmlns:a16="http://schemas.microsoft.com/office/drawing/2014/main" id="{DA0561CD-C6AB-067A-AFEC-BC3FF2AD7C68}"/>
              </a:ext>
            </a:extLst>
          </p:cNvPr>
          <p:cNvSpPr>
            <a:spLocks noGrp="1"/>
          </p:cNvSpPr>
          <p:nvPr>
            <p:ph type="body" sz="quarter" idx="19"/>
          </p:nvPr>
        </p:nvSpPr>
        <p:spPr/>
        <p:txBody>
          <a:bodyPr/>
          <a:lstStyle/>
          <a:p>
            <a:r>
              <a:rPr lang="sv-SE" altLang="sv-SE" dirty="0">
                <a:latin typeface="Helvetica" pitchFamily="34" charset="0"/>
              </a:rPr>
              <a:t>Foton: Malin </a:t>
            </a:r>
            <a:r>
              <a:rPr lang="sv-SE" altLang="sv-SE" dirty="0" err="1">
                <a:latin typeface="Helvetica" pitchFamily="34" charset="0"/>
              </a:rPr>
              <a:t>Lovang</a:t>
            </a:r>
            <a:endParaRPr lang="sv-SE" altLang="sv-SE" dirty="0">
              <a:latin typeface="Helvetica" pitchFamily="34" charset="0"/>
            </a:endParaRPr>
          </a:p>
          <a:p>
            <a:endParaRPr lang="sv-SE" dirty="0"/>
          </a:p>
        </p:txBody>
      </p:sp>
    </p:spTree>
    <p:extLst>
      <p:ext uri="{BB962C8B-B14F-4D97-AF65-F5344CB8AC3E}">
        <p14:creationId xmlns:p14="http://schemas.microsoft.com/office/powerpoint/2010/main" val="12652672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868" name="Picture 76" descr="Bild som visar ett vattendrag med åkermark och skyddszoner på båda sidor. Åtgärder kan sättas in på olika ställen i kedjan. Ofta är det enklare och mindre kostsamt att göra åtgärder tidigt, helst innan fosforn har lämnat åkern. "/>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91754" y="1818000"/>
            <a:ext cx="7563237" cy="50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ubrik 1"/>
          <p:cNvSpPr>
            <a:spLocks noGrp="1"/>
          </p:cNvSpPr>
          <p:nvPr>
            <p:ph type="title"/>
          </p:nvPr>
        </p:nvSpPr>
        <p:spPr/>
        <p:txBody>
          <a:bodyPr/>
          <a:lstStyle/>
          <a:p>
            <a:r>
              <a:rPr lang="sv-SE" dirty="0"/>
              <a:t>När kan vi fånga fosforn?</a:t>
            </a:r>
          </a:p>
        </p:txBody>
      </p:sp>
      <p:sp>
        <p:nvSpPr>
          <p:cNvPr id="8" name="Platshållare för text 7">
            <a:extLst>
              <a:ext uri="{FF2B5EF4-FFF2-40B4-BE49-F238E27FC236}">
                <a16:creationId xmlns:a16="http://schemas.microsoft.com/office/drawing/2014/main" id="{8CF5BFD7-6447-AE32-5802-31C3E3984D4C}"/>
              </a:ext>
            </a:extLst>
          </p:cNvPr>
          <p:cNvSpPr>
            <a:spLocks noGrp="1"/>
          </p:cNvSpPr>
          <p:nvPr>
            <p:ph type="body" sz="quarter" idx="19"/>
          </p:nvPr>
        </p:nvSpPr>
        <p:spPr/>
        <p:txBody>
          <a:bodyPr/>
          <a:lstStyle/>
          <a:p>
            <a:endParaRPr lang="sv-SE"/>
          </a:p>
        </p:txBody>
      </p:sp>
      <p:sp>
        <p:nvSpPr>
          <p:cNvPr id="4" name="Text Box 8"/>
          <p:cNvSpPr txBox="1">
            <a:spLocks noChangeArrowheads="1"/>
          </p:cNvSpPr>
          <p:nvPr/>
        </p:nvSpPr>
        <p:spPr bwMode="auto">
          <a:xfrm>
            <a:off x="1501204" y="2578977"/>
            <a:ext cx="2877775" cy="369332"/>
          </a:xfrm>
          <a:prstGeom prst="rect">
            <a:avLst/>
          </a:prstGeom>
          <a:solidFill>
            <a:schemeClr val="bg1">
              <a:alpha val="84000"/>
            </a:schemeClr>
          </a:solidFill>
          <a:ln>
            <a:noFill/>
          </a:ln>
          <a:effectLst/>
        </p:spPr>
        <p:txBody>
          <a:bodyPr wrap="none">
            <a:spAutoFit/>
          </a:bodyPr>
          <a:lstStyle/>
          <a:p>
            <a:r>
              <a:rPr lang="sv-SE" dirty="0">
                <a:latin typeface="+mj-lt"/>
              </a:rPr>
              <a:t>1. Anpassa fosfortillförseln</a:t>
            </a:r>
          </a:p>
        </p:txBody>
      </p:sp>
      <p:sp>
        <p:nvSpPr>
          <p:cNvPr id="5" name="Rectangle 9"/>
          <p:cNvSpPr>
            <a:spLocks noChangeArrowheads="1"/>
          </p:cNvSpPr>
          <p:nvPr/>
        </p:nvSpPr>
        <p:spPr bwMode="auto">
          <a:xfrm>
            <a:off x="6360179" y="2567154"/>
            <a:ext cx="2236510" cy="701731"/>
          </a:xfrm>
          <a:prstGeom prst="rect">
            <a:avLst/>
          </a:prstGeom>
          <a:solidFill>
            <a:schemeClr val="bg1">
              <a:alpha val="84000"/>
            </a:schemeClr>
          </a:solidFill>
          <a:ln>
            <a:noFill/>
          </a:ln>
          <a:effectLst/>
        </p:spPr>
        <p:txBody>
          <a:bodyPr wrap="none">
            <a:spAutoFit/>
          </a:bodyPr>
          <a:lstStyle/>
          <a:p>
            <a:pPr eaLnBrk="0" hangingPunct="0">
              <a:spcBef>
                <a:spcPct val="20000"/>
              </a:spcBef>
            </a:pPr>
            <a:r>
              <a:rPr lang="sv-SE" dirty="0">
                <a:latin typeface="+mj-lt"/>
              </a:rPr>
              <a:t>2. Minska risken att </a:t>
            </a:r>
          </a:p>
          <a:p>
            <a:pPr eaLnBrk="0" hangingPunct="0">
              <a:spcBef>
                <a:spcPct val="20000"/>
              </a:spcBef>
            </a:pPr>
            <a:r>
              <a:rPr lang="sv-SE" dirty="0">
                <a:latin typeface="+mj-lt"/>
              </a:rPr>
              <a:t>fosfor lämnar åkern</a:t>
            </a:r>
          </a:p>
        </p:txBody>
      </p:sp>
      <p:sp>
        <p:nvSpPr>
          <p:cNvPr id="6" name="Text Box 12"/>
          <p:cNvSpPr txBox="1">
            <a:spLocks noChangeArrowheads="1"/>
          </p:cNvSpPr>
          <p:nvPr/>
        </p:nvSpPr>
        <p:spPr bwMode="auto">
          <a:xfrm>
            <a:off x="1501204" y="4910752"/>
            <a:ext cx="3770584" cy="369332"/>
          </a:xfrm>
          <a:prstGeom prst="rect">
            <a:avLst/>
          </a:prstGeom>
          <a:solidFill>
            <a:schemeClr val="bg1">
              <a:alpha val="84000"/>
            </a:schemeClr>
          </a:solidFill>
          <a:ln>
            <a:noFill/>
          </a:ln>
          <a:effectLst/>
        </p:spPr>
        <p:txBody>
          <a:bodyPr wrap="none">
            <a:spAutoFit/>
          </a:bodyPr>
          <a:lstStyle/>
          <a:p>
            <a:r>
              <a:rPr lang="sv-SE" dirty="0">
                <a:latin typeface="+mj-lt"/>
              </a:rPr>
              <a:t>3. Fånga fosfor som lämnat åkern</a:t>
            </a:r>
          </a:p>
        </p:txBody>
      </p:sp>
    </p:spTree>
    <p:extLst>
      <p:ext uri="{BB962C8B-B14F-4D97-AF65-F5344CB8AC3E}">
        <p14:creationId xmlns:p14="http://schemas.microsoft.com/office/powerpoint/2010/main" val="334794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4" descr="Bild1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63713" y="1818000"/>
            <a:ext cx="9052025"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ktangel 4" descr="Bakgrundsbild som visar ett dike med skyddszoner och plöjd åkermark på båda sidor.">
            <a:extLst>
              <a:ext uri="{FF2B5EF4-FFF2-40B4-BE49-F238E27FC236}">
                <a16:creationId xmlns:a16="http://schemas.microsoft.com/office/drawing/2014/main" id="{06B8F0F9-FA99-BC60-2609-F752032AD4DF}"/>
              </a:ext>
            </a:extLst>
          </p:cNvPr>
          <p:cNvSpPr/>
          <p:nvPr/>
        </p:nvSpPr>
        <p:spPr>
          <a:xfrm>
            <a:off x="1263713" y="1829017"/>
            <a:ext cx="9052025" cy="5040000"/>
          </a:xfrm>
          <a:prstGeom prst="rect">
            <a:avLst/>
          </a:prstGeom>
          <a:solidFill>
            <a:schemeClr val="bg1">
              <a:alpha val="26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5251B78A-B77E-4471-B1D7-94B5612EF592}"/>
              </a:ext>
            </a:extLst>
          </p:cNvPr>
          <p:cNvSpPr>
            <a:spLocks noGrp="1"/>
          </p:cNvSpPr>
          <p:nvPr>
            <p:ph type="title"/>
          </p:nvPr>
        </p:nvSpPr>
        <p:spPr/>
        <p:txBody>
          <a:bodyPr/>
          <a:lstStyle/>
          <a:p>
            <a:r>
              <a:rPr lang="sv-SE" dirty="0">
                <a:solidFill>
                  <a:srgbClr val="004165"/>
                </a:solidFill>
              </a:rPr>
              <a:t>Åtgärder för att stoppa erosionen</a:t>
            </a:r>
            <a:endParaRPr lang="sv-SE" dirty="0"/>
          </a:p>
        </p:txBody>
      </p:sp>
      <p:sp>
        <p:nvSpPr>
          <p:cNvPr id="6" name="Platshållare för text 5">
            <a:extLst>
              <a:ext uri="{FF2B5EF4-FFF2-40B4-BE49-F238E27FC236}">
                <a16:creationId xmlns:a16="http://schemas.microsoft.com/office/drawing/2014/main" id="{E4FC4A3F-1E48-C09A-816C-85860A48A7E5}"/>
              </a:ext>
            </a:extLst>
          </p:cNvPr>
          <p:cNvSpPr>
            <a:spLocks noGrp="1"/>
          </p:cNvSpPr>
          <p:nvPr>
            <p:ph type="body" sz="quarter" idx="19"/>
          </p:nvPr>
        </p:nvSpPr>
        <p:spPr/>
        <p:txBody>
          <a:bodyPr/>
          <a:lstStyle/>
          <a:p>
            <a:r>
              <a:rPr lang="sv-SE" dirty="0"/>
              <a:t> </a:t>
            </a:r>
          </a:p>
        </p:txBody>
      </p:sp>
      <p:sp>
        <p:nvSpPr>
          <p:cNvPr id="8197" name="Text Box 6"/>
          <p:cNvSpPr txBox="1">
            <a:spLocks noChangeArrowheads="1"/>
          </p:cNvSpPr>
          <p:nvPr/>
        </p:nvSpPr>
        <p:spPr bwMode="auto">
          <a:xfrm>
            <a:off x="6784576" y="1818000"/>
            <a:ext cx="4191853" cy="4647426"/>
          </a:xfrm>
          <a:prstGeom prst="rect">
            <a:avLst/>
          </a:prstGeom>
          <a:solidFill>
            <a:schemeClr val="bg1">
              <a:alpha val="84000"/>
            </a:schemeClr>
          </a:solidFill>
          <a:ln>
            <a:noFill/>
          </a:ln>
          <a:effec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buFont typeface="Wingdings" pitchFamily="2" charset="2"/>
              <a:buNone/>
              <a:defRPr/>
            </a:pPr>
            <a:r>
              <a:rPr lang="sv-SE" sz="2000" b="1" dirty="0">
                <a:solidFill>
                  <a:schemeClr val="accent1"/>
                </a:solidFill>
                <a:latin typeface="+mj-lt"/>
              </a:rPr>
              <a:t>Stoppa erosionen på fältet</a:t>
            </a:r>
            <a:br>
              <a:rPr lang="sv-SE" sz="2000" b="1" dirty="0">
                <a:solidFill>
                  <a:schemeClr val="accent1"/>
                </a:solidFill>
                <a:latin typeface="+mj-lt"/>
              </a:rPr>
            </a:br>
            <a:r>
              <a:rPr lang="sv-SE" sz="2000" b="1" dirty="0">
                <a:solidFill>
                  <a:schemeClr val="accent1"/>
                </a:solidFill>
                <a:latin typeface="+mj-lt"/>
              </a:rPr>
              <a:t>- då blir skadan minst</a:t>
            </a:r>
          </a:p>
          <a:p>
            <a:pPr marL="285750" indent="-285750" eaLnBrk="1" hangingPunct="1">
              <a:spcBef>
                <a:spcPct val="50000"/>
              </a:spcBef>
              <a:buFont typeface="Wingdings" panose="05000000000000000000" pitchFamily="2" charset="2"/>
              <a:buChar char="v"/>
              <a:defRPr/>
            </a:pPr>
            <a:r>
              <a:rPr lang="sv-SE" sz="1600" dirty="0">
                <a:latin typeface="+mn-lt"/>
              </a:rPr>
              <a:t>Vårplöj där det är möjligt.</a:t>
            </a:r>
          </a:p>
          <a:p>
            <a:pPr marL="285750" indent="-285750" eaLnBrk="1" hangingPunct="1">
              <a:spcBef>
                <a:spcPct val="50000"/>
              </a:spcBef>
              <a:buFont typeface="Wingdings" panose="05000000000000000000" pitchFamily="2" charset="2"/>
              <a:buChar char="v"/>
              <a:defRPr/>
            </a:pPr>
            <a:r>
              <a:rPr lang="sv-SE" sz="1600" dirty="0">
                <a:latin typeface="+mn-lt"/>
              </a:rPr>
              <a:t>Förbättra dräneringen.</a:t>
            </a:r>
          </a:p>
          <a:p>
            <a:pPr marL="285750" indent="-285750" eaLnBrk="1" hangingPunct="1">
              <a:spcBef>
                <a:spcPct val="50000"/>
              </a:spcBef>
              <a:buFont typeface="Wingdings" panose="05000000000000000000" pitchFamily="2" charset="2"/>
              <a:buChar char="v"/>
              <a:defRPr/>
            </a:pPr>
            <a:r>
              <a:rPr lang="sv-SE" sz="1600" dirty="0">
                <a:latin typeface="+mn-lt"/>
              </a:rPr>
              <a:t>Minska markpackningen</a:t>
            </a:r>
          </a:p>
          <a:p>
            <a:pPr marL="285750" indent="-285750" eaLnBrk="1" hangingPunct="1">
              <a:spcBef>
                <a:spcPct val="50000"/>
              </a:spcBef>
              <a:buFont typeface="Wingdings" panose="05000000000000000000" pitchFamily="2" charset="2"/>
              <a:buChar char="v"/>
              <a:defRPr/>
            </a:pPr>
            <a:r>
              <a:rPr lang="sv-SE" sz="1600" dirty="0">
                <a:latin typeface="+mn-lt"/>
              </a:rPr>
              <a:t>Undvik </a:t>
            </a:r>
            <a:r>
              <a:rPr lang="sv-SE" sz="1600" dirty="0" err="1">
                <a:latin typeface="+mn-lt"/>
              </a:rPr>
              <a:t>tiltpackning</a:t>
            </a:r>
            <a:r>
              <a:rPr lang="sv-SE" sz="1600" dirty="0">
                <a:latin typeface="+mn-lt"/>
              </a:rPr>
              <a:t>/harvning på         hösten efter plöjning.</a:t>
            </a:r>
          </a:p>
          <a:p>
            <a:pPr marL="285750" indent="-285750" eaLnBrk="1" hangingPunct="1">
              <a:spcBef>
                <a:spcPct val="50000"/>
              </a:spcBef>
              <a:buFont typeface="Wingdings" panose="05000000000000000000" pitchFamily="2" charset="2"/>
              <a:buChar char="v"/>
              <a:defRPr/>
            </a:pPr>
            <a:r>
              <a:rPr lang="sv-SE" sz="1600" dirty="0">
                <a:latin typeface="+mn-lt"/>
              </a:rPr>
              <a:t>Anlägg ett avskärande dike med ytvattenintag i erosionskänsliga områden där rännilar brukar uppstå.</a:t>
            </a:r>
          </a:p>
          <a:p>
            <a:pPr marL="285750" indent="-285750" eaLnBrk="1" hangingPunct="1">
              <a:spcBef>
                <a:spcPct val="50000"/>
              </a:spcBef>
              <a:buFont typeface="Wingdings" panose="05000000000000000000" pitchFamily="2" charset="2"/>
              <a:buChar char="v"/>
              <a:defRPr/>
            </a:pPr>
            <a:r>
              <a:rPr lang="sv-SE" sz="1600" dirty="0">
                <a:latin typeface="+mn-lt"/>
              </a:rPr>
              <a:t>Plöj och så vinkelrätt mot släntlutningen.</a:t>
            </a:r>
          </a:p>
          <a:p>
            <a:pPr marL="285750" indent="-285750" eaLnBrk="1" hangingPunct="1">
              <a:spcBef>
                <a:spcPct val="50000"/>
              </a:spcBef>
              <a:buFont typeface="Wingdings" panose="05000000000000000000" pitchFamily="2" charset="2"/>
              <a:buChar char="v"/>
              <a:defRPr/>
            </a:pPr>
            <a:r>
              <a:rPr lang="sv-SE" sz="1600" dirty="0">
                <a:latin typeface="+mn-lt"/>
              </a:rPr>
              <a:t>Anlägg en gräsbevuxen yta runt      ytvattenintag.</a:t>
            </a:r>
          </a:p>
          <a:p>
            <a:pPr marL="285750" indent="-285750" eaLnBrk="1" hangingPunct="1">
              <a:spcBef>
                <a:spcPct val="50000"/>
              </a:spcBef>
              <a:buFont typeface="Wingdings" panose="05000000000000000000" pitchFamily="2" charset="2"/>
              <a:buChar char="v"/>
              <a:defRPr/>
            </a:pPr>
            <a:r>
              <a:rPr lang="sv-SE" sz="1600" dirty="0">
                <a:latin typeface="+mn-lt"/>
              </a:rPr>
              <a:t>Odla vall om du kan.</a:t>
            </a:r>
            <a:endParaRPr lang="sv-SE" sz="1800" dirty="0">
              <a:latin typeface="+mn-lt"/>
            </a:endParaRPr>
          </a:p>
        </p:txBody>
      </p:sp>
      <p:sp>
        <p:nvSpPr>
          <p:cNvPr id="8198" name="Text Box 7"/>
          <p:cNvSpPr txBox="1">
            <a:spLocks noChangeArrowheads="1"/>
          </p:cNvSpPr>
          <p:nvPr/>
        </p:nvSpPr>
        <p:spPr bwMode="auto">
          <a:xfrm>
            <a:off x="2151688" y="1818000"/>
            <a:ext cx="3744913" cy="4031873"/>
          </a:xfrm>
          <a:prstGeom prst="rect">
            <a:avLst/>
          </a:prstGeom>
          <a:solidFill>
            <a:schemeClr val="bg1">
              <a:alpha val="84000"/>
            </a:schemeClr>
          </a:solidFill>
          <a:ln>
            <a:noFill/>
          </a:ln>
          <a:effec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spcBef>
                <a:spcPct val="50000"/>
              </a:spcBef>
              <a:buFont typeface="Wingdings" pitchFamily="2" charset="2"/>
              <a:buNone/>
              <a:defRPr/>
            </a:pPr>
            <a:r>
              <a:rPr lang="sv-SE" sz="2000" b="1" dirty="0">
                <a:solidFill>
                  <a:schemeClr val="accent1"/>
                </a:solidFill>
                <a:latin typeface="+mj-lt"/>
              </a:rPr>
              <a:t>Skyddszonen</a:t>
            </a:r>
            <a:br>
              <a:rPr lang="sv-SE" sz="2000" b="1" dirty="0">
                <a:solidFill>
                  <a:schemeClr val="accent1"/>
                </a:solidFill>
                <a:latin typeface="+mj-lt"/>
              </a:rPr>
            </a:br>
            <a:r>
              <a:rPr lang="sv-SE" sz="2000" b="1" dirty="0">
                <a:solidFill>
                  <a:schemeClr val="accent1"/>
                </a:solidFill>
                <a:latin typeface="+mj-lt"/>
              </a:rPr>
              <a:t>har många uppgifter</a:t>
            </a:r>
            <a:endParaRPr lang="sv-SE" sz="1600" dirty="0">
              <a:solidFill>
                <a:schemeClr val="accent1"/>
              </a:solidFill>
              <a:latin typeface="+mj-lt"/>
            </a:endParaRPr>
          </a:p>
          <a:p>
            <a:pPr marL="285750" indent="-285750" eaLnBrk="1" hangingPunct="1">
              <a:spcBef>
                <a:spcPct val="50000"/>
              </a:spcBef>
              <a:buFont typeface="Wingdings" panose="05000000000000000000" pitchFamily="2" charset="2"/>
              <a:buChar char="v"/>
              <a:defRPr/>
            </a:pPr>
            <a:r>
              <a:rPr lang="sv-SE" sz="1600" dirty="0">
                <a:latin typeface="+mn-lt"/>
              </a:rPr>
              <a:t>Eventuell </a:t>
            </a:r>
            <a:r>
              <a:rPr lang="sv-SE" sz="1600" dirty="0" err="1">
                <a:latin typeface="+mn-lt"/>
              </a:rPr>
              <a:t>yterosion</a:t>
            </a:r>
            <a:r>
              <a:rPr lang="sv-SE" sz="1600" dirty="0">
                <a:latin typeface="+mn-lt"/>
              </a:rPr>
              <a:t> stoppas.</a:t>
            </a:r>
          </a:p>
          <a:p>
            <a:pPr marL="285750" indent="-285750" eaLnBrk="1" hangingPunct="1">
              <a:spcBef>
                <a:spcPct val="50000"/>
              </a:spcBef>
              <a:buFont typeface="Wingdings" panose="05000000000000000000" pitchFamily="2" charset="2"/>
              <a:buChar char="v"/>
              <a:defRPr/>
            </a:pPr>
            <a:r>
              <a:rPr lang="sv-SE" sz="1600" dirty="0">
                <a:latin typeface="+mn-lt"/>
              </a:rPr>
              <a:t>Stabiliserar dikeskant och slänt.</a:t>
            </a:r>
          </a:p>
          <a:p>
            <a:pPr marL="285750" indent="-285750" eaLnBrk="1" hangingPunct="1">
              <a:spcBef>
                <a:spcPct val="50000"/>
              </a:spcBef>
              <a:buFont typeface="Wingdings" panose="05000000000000000000" pitchFamily="2" charset="2"/>
              <a:buChar char="v"/>
              <a:defRPr/>
            </a:pPr>
            <a:r>
              <a:rPr lang="sv-SE" sz="1600" dirty="0">
                <a:latin typeface="+mn-lt"/>
              </a:rPr>
              <a:t>Vändning och fälttransporter kan ske utan packning och </a:t>
            </a:r>
            <a:r>
              <a:rPr lang="sv-SE" sz="1600" dirty="0" err="1">
                <a:latin typeface="+mn-lt"/>
              </a:rPr>
              <a:t>grödskador</a:t>
            </a:r>
            <a:r>
              <a:rPr lang="sv-SE" sz="1600" dirty="0">
                <a:latin typeface="+mn-lt"/>
              </a:rPr>
              <a:t> på fältet.</a:t>
            </a:r>
          </a:p>
          <a:p>
            <a:pPr marL="285750" indent="-285750" eaLnBrk="1" hangingPunct="1">
              <a:spcBef>
                <a:spcPct val="50000"/>
              </a:spcBef>
              <a:buFont typeface="Wingdings" panose="05000000000000000000" pitchFamily="2" charset="2"/>
              <a:buChar char="v"/>
              <a:defRPr/>
            </a:pPr>
            <a:r>
              <a:rPr lang="sv-SE" sz="1600" dirty="0">
                <a:latin typeface="+mn-lt"/>
              </a:rPr>
              <a:t>Hjälper till att hålla avstånd vid t.ex. gödselspridning och jord-bearbetning.</a:t>
            </a:r>
          </a:p>
          <a:p>
            <a:pPr marL="285750" indent="-285750" eaLnBrk="1" hangingPunct="1">
              <a:spcBef>
                <a:spcPct val="50000"/>
              </a:spcBef>
              <a:buFont typeface="Wingdings" panose="05000000000000000000" pitchFamily="2" charset="2"/>
              <a:buChar char="v"/>
              <a:defRPr/>
            </a:pPr>
            <a:r>
              <a:rPr lang="sv-SE" sz="1600" dirty="0">
                <a:latin typeface="+mn-lt"/>
              </a:rPr>
              <a:t>Sprutning och gödsling kan göras med mindre risk för vattenförorening.</a:t>
            </a:r>
          </a:p>
        </p:txBody>
      </p:sp>
    </p:spTree>
    <p:extLst>
      <p:ext uri="{BB962C8B-B14F-4D97-AF65-F5344CB8AC3E}">
        <p14:creationId xmlns:p14="http://schemas.microsoft.com/office/powerpoint/2010/main" val="5393793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6"/>
          <p:cNvSpPr txBox="1">
            <a:spLocks noChangeArrowheads="1"/>
          </p:cNvSpPr>
          <p:nvPr/>
        </p:nvSpPr>
        <p:spPr bwMode="auto">
          <a:xfrm>
            <a:off x="7774533" y="6386570"/>
            <a:ext cx="25209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sv-SE" sz="1600" dirty="0">
              <a:latin typeface="Helvetica" pitchFamily="34" charset="0"/>
            </a:endParaRPr>
          </a:p>
        </p:txBody>
      </p:sp>
      <p:pic>
        <p:nvPicPr>
          <p:cNvPr id="12292" name="Picture 7" descr="Bild som visar skillnaden i erosion mellan den höstsådda delen till höger och den obevuxna delen till vänster. En väl etablerad höstgröda binder jorden och minskar på så vis risken för erosion och fosforförluster under hösten och vintern.&#1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79642" y="1818000"/>
            <a:ext cx="6719496"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ubrik 2">
            <a:extLst>
              <a:ext uri="{FF2B5EF4-FFF2-40B4-BE49-F238E27FC236}">
                <a16:creationId xmlns:a16="http://schemas.microsoft.com/office/drawing/2014/main" id="{C306EE36-53C8-484A-B4BA-B8AC5A3B0276}"/>
              </a:ext>
            </a:extLst>
          </p:cNvPr>
          <p:cNvSpPr>
            <a:spLocks noGrp="1"/>
          </p:cNvSpPr>
          <p:nvPr>
            <p:ph type="title"/>
          </p:nvPr>
        </p:nvSpPr>
        <p:spPr/>
        <p:txBody>
          <a:bodyPr/>
          <a:lstStyle/>
          <a:p>
            <a:r>
              <a:rPr lang="sv-SE" altLang="sv-SE" dirty="0"/>
              <a:t>En väl etablerad höstgröda minskar risken för erosion</a:t>
            </a:r>
            <a:endParaRPr lang="sv-SE" dirty="0"/>
          </a:p>
        </p:txBody>
      </p:sp>
      <p:sp>
        <p:nvSpPr>
          <p:cNvPr id="4" name="Platshållare för text 3">
            <a:extLst>
              <a:ext uri="{FF2B5EF4-FFF2-40B4-BE49-F238E27FC236}">
                <a16:creationId xmlns:a16="http://schemas.microsoft.com/office/drawing/2014/main" id="{F9F26806-B4A9-39D2-50F3-8F40EFAF6DBE}"/>
              </a:ext>
            </a:extLst>
          </p:cNvPr>
          <p:cNvSpPr>
            <a:spLocks noGrp="1"/>
          </p:cNvSpPr>
          <p:nvPr>
            <p:ph type="body" sz="quarter" idx="19"/>
          </p:nvPr>
        </p:nvSpPr>
        <p:spPr/>
        <p:txBody>
          <a:bodyPr/>
          <a:lstStyle/>
          <a:p>
            <a:r>
              <a:rPr lang="sv-SE" dirty="0">
                <a:latin typeface="Helvetica" pitchFamily="34" charset="0"/>
              </a:rPr>
              <a:t>Foto: Örjan Folkesson</a:t>
            </a:r>
          </a:p>
          <a:p>
            <a:endParaRPr lang="sv-SE" dirty="0"/>
          </a:p>
        </p:txBody>
      </p:sp>
    </p:spTree>
    <p:extLst>
      <p:ext uri="{BB962C8B-B14F-4D97-AF65-F5344CB8AC3E}">
        <p14:creationId xmlns:p14="http://schemas.microsoft.com/office/powerpoint/2010/main" val="39015986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5" descr="Bild som visar två fält på sluttande mark där det vänstra är höstbearbetat och det högre lämnats obearbetat med stubben kvar. På det bearbetade fältet syns tydliga spår av erosio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12751" y="1818000"/>
            <a:ext cx="6719486"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 Box 6"/>
          <p:cNvSpPr txBox="1">
            <a:spLocks noChangeArrowheads="1"/>
          </p:cNvSpPr>
          <p:nvPr/>
        </p:nvSpPr>
        <p:spPr bwMode="auto">
          <a:xfrm>
            <a:off x="7051751" y="6382554"/>
            <a:ext cx="345638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sv-SE" sz="1600" dirty="0">
              <a:latin typeface="Helvetica" pitchFamily="34" charset="0"/>
            </a:endParaRPr>
          </a:p>
        </p:txBody>
      </p:sp>
      <p:sp>
        <p:nvSpPr>
          <p:cNvPr id="3" name="Rubrik 2">
            <a:extLst>
              <a:ext uri="{FF2B5EF4-FFF2-40B4-BE49-F238E27FC236}">
                <a16:creationId xmlns:a16="http://schemas.microsoft.com/office/drawing/2014/main" id="{411F443B-8CA3-4DE4-B2D4-DE2B40253764}"/>
              </a:ext>
            </a:extLst>
          </p:cNvPr>
          <p:cNvSpPr>
            <a:spLocks noGrp="1"/>
          </p:cNvSpPr>
          <p:nvPr>
            <p:ph type="title"/>
          </p:nvPr>
        </p:nvSpPr>
        <p:spPr/>
        <p:txBody>
          <a:bodyPr/>
          <a:lstStyle/>
          <a:p>
            <a:r>
              <a:rPr lang="sv-SE" altLang="sv-SE" dirty="0"/>
              <a:t>Obearbetat har minskat erosionen </a:t>
            </a:r>
            <a:br>
              <a:rPr lang="sv-SE" altLang="sv-SE" dirty="0"/>
            </a:br>
            <a:r>
              <a:rPr lang="sv-SE" altLang="sv-SE" dirty="0"/>
              <a:t>jämfört med bearbetat</a:t>
            </a:r>
            <a:endParaRPr lang="sv-SE" dirty="0"/>
          </a:p>
        </p:txBody>
      </p:sp>
      <p:sp>
        <p:nvSpPr>
          <p:cNvPr id="4" name="Platshållare för text 3">
            <a:extLst>
              <a:ext uri="{FF2B5EF4-FFF2-40B4-BE49-F238E27FC236}">
                <a16:creationId xmlns:a16="http://schemas.microsoft.com/office/drawing/2014/main" id="{0728DCA3-353E-9B67-36F3-0C7164BB7E1A}"/>
              </a:ext>
            </a:extLst>
          </p:cNvPr>
          <p:cNvSpPr>
            <a:spLocks noGrp="1"/>
          </p:cNvSpPr>
          <p:nvPr>
            <p:ph type="body" sz="quarter" idx="19"/>
          </p:nvPr>
        </p:nvSpPr>
        <p:spPr>
          <a:xfrm>
            <a:off x="9192126" y="6346825"/>
            <a:ext cx="2723650" cy="406400"/>
          </a:xfrm>
        </p:spPr>
        <p:txBody>
          <a:bodyPr/>
          <a:lstStyle/>
          <a:p>
            <a:r>
              <a:rPr lang="sv-SE" dirty="0">
                <a:latin typeface="Helvetica" pitchFamily="34" charset="0"/>
              </a:rPr>
              <a:t>Foto: Olof Pålsson, HIR Skåne</a:t>
            </a:r>
          </a:p>
          <a:p>
            <a:endParaRPr lang="sv-SE" dirty="0"/>
          </a:p>
        </p:txBody>
      </p:sp>
    </p:spTree>
    <p:extLst>
      <p:ext uri="{BB962C8B-B14F-4D97-AF65-F5344CB8AC3E}">
        <p14:creationId xmlns:p14="http://schemas.microsoft.com/office/powerpoint/2010/main" val="3664876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sv-SE" altLang="sv-SE" dirty="0"/>
              <a:t>Reducerad jordbearbetning</a:t>
            </a:r>
            <a:endParaRPr lang="sv-SE" altLang="sv-SE" sz="2400" dirty="0"/>
          </a:p>
        </p:txBody>
      </p:sp>
      <p:sp>
        <p:nvSpPr>
          <p:cNvPr id="4" name="Platshållare för text 3">
            <a:extLst>
              <a:ext uri="{FF2B5EF4-FFF2-40B4-BE49-F238E27FC236}">
                <a16:creationId xmlns:a16="http://schemas.microsoft.com/office/drawing/2014/main" id="{6EB7BBD1-DD2B-AFBC-7CC8-9A8D076DAF0C}"/>
              </a:ext>
            </a:extLst>
          </p:cNvPr>
          <p:cNvSpPr>
            <a:spLocks noGrp="1"/>
          </p:cNvSpPr>
          <p:nvPr>
            <p:ph type="body" sz="quarter" idx="19"/>
          </p:nvPr>
        </p:nvSpPr>
        <p:spPr/>
        <p:txBody>
          <a:bodyPr/>
          <a:lstStyle/>
          <a:p>
            <a:r>
              <a:rPr lang="sv-SE" dirty="0">
                <a:latin typeface="Helvetica" pitchFamily="34" charset="0"/>
              </a:rPr>
              <a:t>Foto: Örjan Folkesson</a:t>
            </a:r>
          </a:p>
          <a:p>
            <a:endParaRPr lang="sv-SE" dirty="0"/>
          </a:p>
        </p:txBody>
      </p:sp>
      <p:pic>
        <p:nvPicPr>
          <p:cNvPr id="34819" name="Picture 4" descr="Bild som visar hur växtmaterial i markytan vid plöjningsfri odling hindrar jordpartiklarna från att flytta på sig och därmed minskar risken för erosio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26075" y="1813590"/>
            <a:ext cx="6717831"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 Box 5"/>
          <p:cNvSpPr txBox="1">
            <a:spLocks noChangeArrowheads="1"/>
          </p:cNvSpPr>
          <p:nvPr/>
        </p:nvSpPr>
        <p:spPr bwMode="auto">
          <a:xfrm>
            <a:off x="7840706" y="6499974"/>
            <a:ext cx="273685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sv-SE" sz="1600" dirty="0">
              <a:latin typeface="Helvetica" pitchFamily="34" charset="0"/>
            </a:endParaRPr>
          </a:p>
        </p:txBody>
      </p:sp>
      <p:sp>
        <p:nvSpPr>
          <p:cNvPr id="2" name="Rektangel 1"/>
          <p:cNvSpPr/>
          <p:nvPr/>
        </p:nvSpPr>
        <p:spPr>
          <a:xfrm>
            <a:off x="1478241" y="6070348"/>
            <a:ext cx="6210300" cy="646331"/>
          </a:xfrm>
          <a:prstGeom prst="rect">
            <a:avLst/>
          </a:prstGeom>
          <a:solidFill>
            <a:schemeClr val="bg1"/>
          </a:solidFill>
        </p:spPr>
        <p:txBody>
          <a:bodyPr>
            <a:spAutoFit/>
          </a:bodyPr>
          <a:lstStyle/>
          <a:p>
            <a:pPr>
              <a:defRPr/>
            </a:pPr>
            <a:r>
              <a:rPr lang="sv-SE" dirty="0">
                <a:latin typeface="+mj-lt"/>
              </a:rPr>
              <a:t>Växtmaterial i markytan hindrar jordpartiklarna från att flytta på sig och minskar därmed risken för erosion.</a:t>
            </a:r>
          </a:p>
        </p:txBody>
      </p:sp>
    </p:spTree>
    <p:extLst>
      <p:ext uri="{BB962C8B-B14F-4D97-AF65-F5344CB8AC3E}">
        <p14:creationId xmlns:p14="http://schemas.microsoft.com/office/powerpoint/2010/main" val="24910066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3" name="Picture 4" descr="Bild som visar spår av stående vatten och erosion runt en dräneringsbrunn. En gräsbevuxen kant eller anpassad skyddszon runt brunnen kan minska förlusterna av partikelbunden fosfor.Här behöver dräneringen också ses över, bilden visar tydligt att den inte fungerar som den ska. "/>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04068" y="1818000"/>
            <a:ext cx="7556868"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txBox="1">
            <a:spLocks noChangeArrowheads="1"/>
          </p:cNvSpPr>
          <p:nvPr/>
        </p:nvSpPr>
        <p:spPr bwMode="auto">
          <a:xfrm>
            <a:off x="1425154" y="1818000"/>
            <a:ext cx="7362711" cy="12813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lgn="r" rtl="0" eaLnBrk="0" fontAlgn="base" hangingPunct="0">
              <a:spcBef>
                <a:spcPct val="0"/>
              </a:spcBef>
              <a:spcAft>
                <a:spcPct val="0"/>
              </a:spcAft>
              <a:defRPr sz="2800" b="1">
                <a:solidFill>
                  <a:srgbClr val="004165"/>
                </a:solidFill>
                <a:latin typeface="+mj-lt"/>
                <a:ea typeface="+mj-ea"/>
                <a:cs typeface="+mj-cs"/>
              </a:defRPr>
            </a:lvl1pPr>
            <a:lvl2pPr algn="r" rtl="0" eaLnBrk="0" fontAlgn="base" hangingPunct="0">
              <a:spcBef>
                <a:spcPct val="0"/>
              </a:spcBef>
              <a:spcAft>
                <a:spcPct val="0"/>
              </a:spcAft>
              <a:defRPr sz="2800" b="1">
                <a:solidFill>
                  <a:srgbClr val="004165"/>
                </a:solidFill>
                <a:latin typeface="Helvetica" pitchFamily="34" charset="0"/>
                <a:ea typeface="ＭＳ Ｐゴシック" pitchFamily="34" charset="-128"/>
              </a:defRPr>
            </a:lvl2pPr>
            <a:lvl3pPr algn="r" rtl="0" eaLnBrk="0" fontAlgn="base" hangingPunct="0">
              <a:spcBef>
                <a:spcPct val="0"/>
              </a:spcBef>
              <a:spcAft>
                <a:spcPct val="0"/>
              </a:spcAft>
              <a:defRPr sz="2800" b="1">
                <a:solidFill>
                  <a:srgbClr val="004165"/>
                </a:solidFill>
                <a:latin typeface="Helvetica" pitchFamily="34" charset="0"/>
                <a:ea typeface="ＭＳ Ｐゴシック" pitchFamily="34" charset="-128"/>
              </a:defRPr>
            </a:lvl3pPr>
            <a:lvl4pPr algn="r" rtl="0" eaLnBrk="0" fontAlgn="base" hangingPunct="0">
              <a:spcBef>
                <a:spcPct val="0"/>
              </a:spcBef>
              <a:spcAft>
                <a:spcPct val="0"/>
              </a:spcAft>
              <a:defRPr sz="2800" b="1">
                <a:solidFill>
                  <a:srgbClr val="004165"/>
                </a:solidFill>
                <a:latin typeface="Helvetica" pitchFamily="34" charset="0"/>
                <a:ea typeface="ＭＳ Ｐゴシック" pitchFamily="34" charset="-128"/>
              </a:defRPr>
            </a:lvl4pPr>
            <a:lvl5pPr algn="r" rtl="0" eaLnBrk="0" fontAlgn="base" hangingPunct="0">
              <a:spcBef>
                <a:spcPct val="0"/>
              </a:spcBef>
              <a:spcAft>
                <a:spcPct val="0"/>
              </a:spcAft>
              <a:defRPr sz="2800" b="1">
                <a:solidFill>
                  <a:srgbClr val="004165"/>
                </a:solidFill>
                <a:latin typeface="Helvetica" pitchFamily="34" charset="0"/>
                <a:ea typeface="ＭＳ Ｐゴシック" pitchFamily="34" charset="-128"/>
              </a:defRPr>
            </a:lvl5pPr>
            <a:lvl6pPr marL="457200" algn="r" rtl="0" fontAlgn="base">
              <a:spcBef>
                <a:spcPct val="0"/>
              </a:spcBef>
              <a:spcAft>
                <a:spcPct val="0"/>
              </a:spcAft>
              <a:defRPr sz="2800" b="1">
                <a:solidFill>
                  <a:srgbClr val="004165"/>
                </a:solidFill>
                <a:latin typeface="Helvetica" pitchFamily="34" charset="0"/>
                <a:ea typeface="ＭＳ Ｐゴシック" pitchFamily="34" charset="-128"/>
              </a:defRPr>
            </a:lvl6pPr>
            <a:lvl7pPr marL="914400" algn="r" rtl="0" fontAlgn="base">
              <a:spcBef>
                <a:spcPct val="0"/>
              </a:spcBef>
              <a:spcAft>
                <a:spcPct val="0"/>
              </a:spcAft>
              <a:defRPr sz="2800" b="1">
                <a:solidFill>
                  <a:srgbClr val="004165"/>
                </a:solidFill>
                <a:latin typeface="Helvetica" pitchFamily="34" charset="0"/>
                <a:ea typeface="ＭＳ Ｐゴシック" pitchFamily="34" charset="-128"/>
              </a:defRPr>
            </a:lvl7pPr>
            <a:lvl8pPr marL="1371600" algn="r" rtl="0" fontAlgn="base">
              <a:spcBef>
                <a:spcPct val="0"/>
              </a:spcBef>
              <a:spcAft>
                <a:spcPct val="0"/>
              </a:spcAft>
              <a:defRPr sz="2800" b="1">
                <a:solidFill>
                  <a:srgbClr val="004165"/>
                </a:solidFill>
                <a:latin typeface="Helvetica" pitchFamily="34" charset="0"/>
                <a:ea typeface="ＭＳ Ｐゴシック" pitchFamily="34" charset="-128"/>
              </a:defRPr>
            </a:lvl8pPr>
            <a:lvl9pPr marL="1828800" algn="r" rtl="0" fontAlgn="base">
              <a:spcBef>
                <a:spcPct val="0"/>
              </a:spcBef>
              <a:spcAft>
                <a:spcPct val="0"/>
              </a:spcAft>
              <a:defRPr sz="2800" b="1">
                <a:solidFill>
                  <a:srgbClr val="004165"/>
                </a:solidFill>
                <a:latin typeface="Helvetica" pitchFamily="34" charset="0"/>
                <a:ea typeface="ＭＳ Ｐゴシック" pitchFamily="34" charset="-128"/>
              </a:defRPr>
            </a:lvl9pPr>
          </a:lstStyle>
          <a:p>
            <a:pPr algn="l" eaLnBrk="1" hangingPunct="1">
              <a:defRPr/>
            </a:pPr>
            <a:r>
              <a:rPr lang="sv-SE" sz="1800" b="0" kern="0" dirty="0"/>
              <a:t>En gräsbevuxen kant eller anpassad skyddszon runt brunnen kan minska förlusterna av partikelbunden fosfor. Här behöver dräneringen också ses över, bilden visar tydligt att den inte fungerar som den ska. </a:t>
            </a:r>
          </a:p>
        </p:txBody>
      </p:sp>
      <p:sp>
        <p:nvSpPr>
          <p:cNvPr id="2" name="Rubrik 1"/>
          <p:cNvSpPr>
            <a:spLocks noGrp="1"/>
          </p:cNvSpPr>
          <p:nvPr>
            <p:ph type="title"/>
          </p:nvPr>
        </p:nvSpPr>
        <p:spPr/>
        <p:txBody>
          <a:bodyPr/>
          <a:lstStyle/>
          <a:p>
            <a:r>
              <a:rPr lang="sv-SE" dirty="0"/>
              <a:t>Gräs runt dräneringsbrunn</a:t>
            </a:r>
          </a:p>
        </p:txBody>
      </p:sp>
      <p:sp>
        <p:nvSpPr>
          <p:cNvPr id="5" name="Platshållare för text 4">
            <a:extLst>
              <a:ext uri="{FF2B5EF4-FFF2-40B4-BE49-F238E27FC236}">
                <a16:creationId xmlns:a16="http://schemas.microsoft.com/office/drawing/2014/main" id="{EC0F419E-2F95-2ADF-FBA7-595BAB3F04F5}"/>
              </a:ext>
            </a:extLst>
          </p:cNvPr>
          <p:cNvSpPr>
            <a:spLocks noGrp="1"/>
          </p:cNvSpPr>
          <p:nvPr>
            <p:ph type="body" sz="quarter" idx="19"/>
          </p:nvPr>
        </p:nvSpPr>
        <p:spPr/>
        <p:txBody>
          <a:bodyPr/>
          <a:lstStyle/>
          <a:p>
            <a:endParaRPr lang="sv-SE"/>
          </a:p>
        </p:txBody>
      </p:sp>
    </p:spTree>
    <p:extLst>
      <p:ext uri="{BB962C8B-B14F-4D97-AF65-F5344CB8AC3E}">
        <p14:creationId xmlns:p14="http://schemas.microsoft.com/office/powerpoint/2010/main" val="21301976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ext Box 4"/>
          <p:cNvSpPr txBox="1">
            <a:spLocks noChangeArrowheads="1"/>
          </p:cNvSpPr>
          <p:nvPr/>
        </p:nvSpPr>
        <p:spPr bwMode="auto">
          <a:xfrm>
            <a:off x="8893929" y="6215281"/>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pic>
        <p:nvPicPr>
          <p:cNvPr id="12292" name="Picture 5" descr="Bild som visar täckdikning med kedjegrävare och återfyllning med dränerande material närmast slangen - vy längs med dräneringsdike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328645" y="1818000"/>
            <a:ext cx="3782124"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6" descr="Bild som visar täckdikning med kedjegrävare och återfyllning med dränerande material närmast slangen - vy från sidan."/>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539409" y="1818000"/>
            <a:ext cx="4747591" cy="3559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ubrik 2">
            <a:extLst>
              <a:ext uri="{FF2B5EF4-FFF2-40B4-BE49-F238E27FC236}">
                <a16:creationId xmlns:a16="http://schemas.microsoft.com/office/drawing/2014/main" id="{D9399172-3C8A-4DE2-8ADF-D6C3C90D0A67}"/>
              </a:ext>
            </a:extLst>
          </p:cNvPr>
          <p:cNvSpPr>
            <a:spLocks noGrp="1"/>
          </p:cNvSpPr>
          <p:nvPr>
            <p:ph type="title"/>
          </p:nvPr>
        </p:nvSpPr>
        <p:spPr/>
        <p:txBody>
          <a:bodyPr/>
          <a:lstStyle/>
          <a:p>
            <a:r>
              <a:rPr lang="sv-SE" altLang="sv-SE" dirty="0"/>
              <a:t>Täckdikning</a:t>
            </a:r>
            <a:endParaRPr lang="sv-SE" dirty="0"/>
          </a:p>
        </p:txBody>
      </p:sp>
      <p:sp>
        <p:nvSpPr>
          <p:cNvPr id="4" name="Platshållare för text 3">
            <a:extLst>
              <a:ext uri="{FF2B5EF4-FFF2-40B4-BE49-F238E27FC236}">
                <a16:creationId xmlns:a16="http://schemas.microsoft.com/office/drawing/2014/main" id="{CEAB5833-75B9-5D63-06B5-1EA034613CA5}"/>
              </a:ext>
            </a:extLst>
          </p:cNvPr>
          <p:cNvSpPr>
            <a:spLocks noGrp="1"/>
          </p:cNvSpPr>
          <p:nvPr>
            <p:ph type="body" sz="quarter" idx="19"/>
          </p:nvPr>
        </p:nvSpPr>
        <p:spPr/>
        <p:txBody>
          <a:bodyPr/>
          <a:lstStyle/>
          <a:p>
            <a:r>
              <a:rPr lang="sv-SE" altLang="sv-SE" dirty="0">
                <a:latin typeface="Helvetica" pitchFamily="34" charset="0"/>
              </a:rPr>
              <a:t>Foto: </a:t>
            </a:r>
            <a:r>
              <a:rPr lang="sv-SE" altLang="sv-SE" dirty="0" err="1">
                <a:latin typeface="Helvetica" pitchFamily="34" charset="0"/>
              </a:rPr>
              <a:t>Anuschka</a:t>
            </a:r>
            <a:r>
              <a:rPr lang="sv-SE" altLang="sv-SE" dirty="0">
                <a:latin typeface="Helvetica" pitchFamily="34" charset="0"/>
              </a:rPr>
              <a:t> </a:t>
            </a:r>
            <a:r>
              <a:rPr lang="sv-SE" altLang="sv-SE" dirty="0" err="1">
                <a:latin typeface="Helvetica" pitchFamily="34" charset="0"/>
              </a:rPr>
              <a:t>Heeb</a:t>
            </a:r>
            <a:endParaRPr lang="sv-SE" altLang="sv-SE" dirty="0">
              <a:latin typeface="Helvetica" pitchFamily="34" charset="0"/>
            </a:endParaRPr>
          </a:p>
          <a:p>
            <a:endParaRPr lang="sv-SE" dirty="0"/>
          </a:p>
        </p:txBody>
      </p:sp>
    </p:spTree>
    <p:extLst>
      <p:ext uri="{BB962C8B-B14F-4D97-AF65-F5344CB8AC3E}">
        <p14:creationId xmlns:p14="http://schemas.microsoft.com/office/powerpoint/2010/main" val="24605147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4"/>
          <p:cNvSpPr txBox="1">
            <a:spLocks noChangeArrowheads="1"/>
          </p:cNvSpPr>
          <p:nvPr/>
        </p:nvSpPr>
        <p:spPr bwMode="auto">
          <a:xfrm>
            <a:off x="7347465" y="6359952"/>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pic>
        <p:nvPicPr>
          <p:cNvPr id="13316" name="Picture 5" descr="Bild som visar spridning av strukturkalk i samband med anläggning av kalkfilterdike. Kalkfilterdiken innebär att strukturkalk blandas in i jorden som man återfyller täckdikena med. Metoden fungerar bara på lerjordar. Resultatet blir en porös och hållbar återfyllnad som ger bättre genomsläpplighet för vattnet samtidigt som den håller ihop lerpartiklarna och minskar förlusterna av fosfo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255006" y="1818000"/>
            <a:ext cx="6720001"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ubrik 2">
            <a:extLst>
              <a:ext uri="{FF2B5EF4-FFF2-40B4-BE49-F238E27FC236}">
                <a16:creationId xmlns:a16="http://schemas.microsoft.com/office/drawing/2014/main" id="{9AB3F8F0-CCF8-4E79-8334-19BEC2E30000}"/>
              </a:ext>
            </a:extLst>
          </p:cNvPr>
          <p:cNvSpPr>
            <a:spLocks noGrp="1"/>
          </p:cNvSpPr>
          <p:nvPr>
            <p:ph type="title"/>
          </p:nvPr>
        </p:nvSpPr>
        <p:spPr/>
        <p:txBody>
          <a:bodyPr/>
          <a:lstStyle/>
          <a:p>
            <a:r>
              <a:rPr lang="sv-SE" altLang="sv-SE" dirty="0"/>
              <a:t>Anläggning av kalkfilterdike</a:t>
            </a:r>
            <a:endParaRPr lang="sv-SE" dirty="0"/>
          </a:p>
        </p:txBody>
      </p:sp>
      <p:sp>
        <p:nvSpPr>
          <p:cNvPr id="4" name="Platshållare för text 3">
            <a:extLst>
              <a:ext uri="{FF2B5EF4-FFF2-40B4-BE49-F238E27FC236}">
                <a16:creationId xmlns:a16="http://schemas.microsoft.com/office/drawing/2014/main" id="{FA8360F8-7D4A-AFAF-6F54-5225E5505CB4}"/>
              </a:ext>
            </a:extLst>
          </p:cNvPr>
          <p:cNvSpPr>
            <a:spLocks noGrp="1"/>
          </p:cNvSpPr>
          <p:nvPr>
            <p:ph type="body" sz="quarter" idx="19"/>
          </p:nvPr>
        </p:nvSpPr>
        <p:spPr/>
        <p:txBody>
          <a:bodyPr/>
          <a:lstStyle/>
          <a:p>
            <a:r>
              <a:rPr lang="sv-SE" altLang="sv-SE" dirty="0">
                <a:latin typeface="Helvetica" pitchFamily="34" charset="0"/>
              </a:rPr>
              <a:t>Foto: </a:t>
            </a:r>
            <a:r>
              <a:rPr lang="sv-SE" altLang="sv-SE" dirty="0" err="1">
                <a:latin typeface="Helvetica" pitchFamily="34" charset="0"/>
              </a:rPr>
              <a:t>Anuschka</a:t>
            </a:r>
            <a:r>
              <a:rPr lang="sv-SE" altLang="sv-SE" dirty="0">
                <a:latin typeface="Helvetica" pitchFamily="34" charset="0"/>
              </a:rPr>
              <a:t> </a:t>
            </a:r>
            <a:r>
              <a:rPr lang="sv-SE" altLang="sv-SE" dirty="0" err="1">
                <a:latin typeface="Helvetica" pitchFamily="34" charset="0"/>
              </a:rPr>
              <a:t>Heeb</a:t>
            </a:r>
            <a:endParaRPr lang="sv-SE" altLang="sv-SE" dirty="0">
              <a:latin typeface="Helvetica" pitchFamily="34" charset="0"/>
            </a:endParaRPr>
          </a:p>
          <a:p>
            <a:endParaRPr lang="sv-SE" dirty="0"/>
          </a:p>
        </p:txBody>
      </p:sp>
    </p:spTree>
    <p:extLst>
      <p:ext uri="{BB962C8B-B14F-4D97-AF65-F5344CB8AC3E}">
        <p14:creationId xmlns:p14="http://schemas.microsoft.com/office/powerpoint/2010/main" val="28816104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ext Box 3"/>
          <p:cNvSpPr txBox="1">
            <a:spLocks noChangeArrowheads="1"/>
          </p:cNvSpPr>
          <p:nvPr/>
        </p:nvSpPr>
        <p:spPr bwMode="auto">
          <a:xfrm>
            <a:off x="8359640" y="6383556"/>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pic>
        <p:nvPicPr>
          <p:cNvPr id="16389" name="Picture 5" descr="Bilden visar nedbrukning av strukturkalk på ett fält vid Bornsjön utanför Södertälje. Strukturkalkning är ett sätt att förbättra markstrukturen på lerjordar. Samtidigt minskar risken för fosforförluster. &#10;För att man ska få avsedd effekt är det viktigt att använda rätt sorts kalk. Det är också viktigt att förhållandena är de rätta och att kalken brukas ner snabbt och blandas in väl i jorden."/>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r="10607"/>
          <a:stretch>
            <a:fillRect/>
          </a:stretch>
        </p:blipFill>
        <p:spPr bwMode="auto">
          <a:xfrm>
            <a:off x="0" y="1790698"/>
            <a:ext cx="7521885"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ubrik 2">
            <a:extLst>
              <a:ext uri="{FF2B5EF4-FFF2-40B4-BE49-F238E27FC236}">
                <a16:creationId xmlns:a16="http://schemas.microsoft.com/office/drawing/2014/main" id="{3EEF898E-F8FC-4D94-BDAE-28285A5B44AA}"/>
              </a:ext>
            </a:extLst>
          </p:cNvPr>
          <p:cNvSpPr>
            <a:spLocks noGrp="1"/>
          </p:cNvSpPr>
          <p:nvPr>
            <p:ph type="title"/>
          </p:nvPr>
        </p:nvSpPr>
        <p:spPr/>
        <p:txBody>
          <a:bodyPr/>
          <a:lstStyle/>
          <a:p>
            <a:r>
              <a:rPr lang="sv-SE" altLang="sv-SE" dirty="0"/>
              <a:t>Strukturkalkning</a:t>
            </a:r>
            <a:endParaRPr lang="sv-SE" dirty="0"/>
          </a:p>
        </p:txBody>
      </p:sp>
      <p:sp>
        <p:nvSpPr>
          <p:cNvPr id="4" name="Platshållare för text 3">
            <a:extLst>
              <a:ext uri="{FF2B5EF4-FFF2-40B4-BE49-F238E27FC236}">
                <a16:creationId xmlns:a16="http://schemas.microsoft.com/office/drawing/2014/main" id="{905C85CC-3DF0-00CE-9FD7-A959ABE2BE86}"/>
              </a:ext>
            </a:extLst>
          </p:cNvPr>
          <p:cNvSpPr>
            <a:spLocks noGrp="1"/>
          </p:cNvSpPr>
          <p:nvPr>
            <p:ph type="body" sz="quarter" idx="19"/>
          </p:nvPr>
        </p:nvSpPr>
        <p:spPr/>
        <p:txBody>
          <a:bodyPr/>
          <a:lstStyle/>
          <a:p>
            <a:r>
              <a:rPr lang="sv-SE" altLang="sv-SE" dirty="0">
                <a:latin typeface="Helvetica" pitchFamily="34" charset="0"/>
              </a:rPr>
              <a:t>Foto: Johan Malgeryd</a:t>
            </a:r>
          </a:p>
          <a:p>
            <a:endParaRPr lang="sv-SE" dirty="0"/>
          </a:p>
        </p:txBody>
      </p:sp>
      <p:pic>
        <p:nvPicPr>
          <p:cNvPr id="16388" name="Picture 4" descr="Bild som visar stående vatten på ett höstplöjt fält i samband med snösmältning. Det kan vara en indikation på att dräneringen inte fungerar som den ska eller att vattnet inte kan infiltrera genom markprofile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21884" y="1790698"/>
            <a:ext cx="4673143" cy="350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53342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lden visar en skyddszon som stoppat yterosion och gjort god nytta genom att fånga upp jordpartiklar som annars hade hamnat i diket."/>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250856" y="1818000"/>
            <a:ext cx="6720000" cy="5040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3"/>
          <p:cNvSpPr txBox="1">
            <a:spLocks noChangeArrowheads="1"/>
          </p:cNvSpPr>
          <p:nvPr/>
        </p:nvSpPr>
        <p:spPr bwMode="auto">
          <a:xfrm>
            <a:off x="7764035" y="6386570"/>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sp>
        <p:nvSpPr>
          <p:cNvPr id="3" name="Rubrik 2">
            <a:extLst>
              <a:ext uri="{FF2B5EF4-FFF2-40B4-BE49-F238E27FC236}">
                <a16:creationId xmlns:a16="http://schemas.microsoft.com/office/drawing/2014/main" id="{3F1E4C30-A78A-4977-B299-92A22F329E04}"/>
              </a:ext>
            </a:extLst>
          </p:cNvPr>
          <p:cNvSpPr>
            <a:spLocks noGrp="1"/>
          </p:cNvSpPr>
          <p:nvPr>
            <p:ph type="title"/>
          </p:nvPr>
        </p:nvSpPr>
        <p:spPr>
          <a:xfrm>
            <a:off x="1176338" y="464486"/>
            <a:ext cx="7481887" cy="1165138"/>
          </a:xfrm>
        </p:spPr>
        <p:txBody>
          <a:bodyPr/>
          <a:lstStyle/>
          <a:p>
            <a:r>
              <a:rPr lang="sv-SE" altLang="sv-SE" dirty="0"/>
              <a:t>Skyddszon som fångat upp eroderat material</a:t>
            </a:r>
            <a:endParaRPr lang="sv-SE" dirty="0"/>
          </a:p>
        </p:txBody>
      </p:sp>
      <p:sp>
        <p:nvSpPr>
          <p:cNvPr id="4" name="Platshållare för text 3">
            <a:extLst>
              <a:ext uri="{FF2B5EF4-FFF2-40B4-BE49-F238E27FC236}">
                <a16:creationId xmlns:a16="http://schemas.microsoft.com/office/drawing/2014/main" id="{AACB842B-2F94-865A-8AC4-D801E645988D}"/>
              </a:ext>
            </a:extLst>
          </p:cNvPr>
          <p:cNvSpPr>
            <a:spLocks noGrp="1"/>
          </p:cNvSpPr>
          <p:nvPr>
            <p:ph type="body" sz="quarter" idx="19"/>
          </p:nvPr>
        </p:nvSpPr>
        <p:spPr/>
        <p:txBody>
          <a:bodyPr/>
          <a:lstStyle/>
          <a:p>
            <a:r>
              <a:rPr lang="sv-SE" altLang="sv-SE" dirty="0">
                <a:latin typeface="Helvetica" pitchFamily="34" charset="0"/>
              </a:rPr>
              <a:t>Foto: Katarina Börling</a:t>
            </a:r>
          </a:p>
          <a:p>
            <a:endParaRPr lang="sv-SE" dirty="0"/>
          </a:p>
        </p:txBody>
      </p:sp>
    </p:spTree>
    <p:extLst>
      <p:ext uri="{BB962C8B-B14F-4D97-AF65-F5344CB8AC3E}">
        <p14:creationId xmlns:p14="http://schemas.microsoft.com/office/powerpoint/2010/main" val="12102138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3"/>
          <p:cNvSpPr txBox="1">
            <a:spLocks noChangeArrowheads="1"/>
          </p:cNvSpPr>
          <p:nvPr/>
        </p:nvSpPr>
        <p:spPr bwMode="auto">
          <a:xfrm>
            <a:off x="7420685" y="6391360"/>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pic>
        <p:nvPicPr>
          <p:cNvPr id="2" name="Bildobjekt 1" descr="Foto som visar ett dike eller en smal bäck som rinner genom ett landskap med torrt gräs och en inhägnad beteshage med en röd ladugård i bakgrunden. Längs dikets ena sida har jord eroderat i slänten, vilket indikerar att släntlutningen är för brant. Jordarten är avgörande för hur branta dikesslänter man kan ha utan att det uppstår erosion. ">
            <a:extLst>
              <a:ext uri="{FF2B5EF4-FFF2-40B4-BE49-F238E27FC236}">
                <a16:creationId xmlns:a16="http://schemas.microsoft.com/office/drawing/2014/main" id="{72138FEF-F48D-44EF-94A8-166ACCA851AB}"/>
              </a:ext>
            </a:extLst>
          </p:cNvPr>
          <p:cNvPicPr>
            <a:picLocks noChangeAspect="1"/>
          </p:cNvPicPr>
          <p:nvPr/>
        </p:nvPicPr>
        <p:blipFill>
          <a:blip r:embed="rId3"/>
          <a:srcRect r="1328"/>
          <a:stretch>
            <a:fillRect/>
          </a:stretch>
        </p:blipFill>
        <p:spPr>
          <a:xfrm>
            <a:off x="6719624" y="1819982"/>
            <a:ext cx="5473591" cy="4181984"/>
          </a:xfrm>
          <a:prstGeom prst="rect">
            <a:avLst/>
          </a:prstGeom>
        </p:spPr>
      </p:pic>
      <p:sp>
        <p:nvSpPr>
          <p:cNvPr id="4" name="Rubrik 3">
            <a:extLst>
              <a:ext uri="{FF2B5EF4-FFF2-40B4-BE49-F238E27FC236}">
                <a16:creationId xmlns:a16="http://schemas.microsoft.com/office/drawing/2014/main" id="{0F1A9102-FAEB-4F31-9531-BCAD0A8B7877}"/>
              </a:ext>
            </a:extLst>
          </p:cNvPr>
          <p:cNvSpPr>
            <a:spLocks noGrp="1"/>
          </p:cNvSpPr>
          <p:nvPr>
            <p:ph type="title"/>
          </p:nvPr>
        </p:nvSpPr>
        <p:spPr/>
        <p:txBody>
          <a:bodyPr/>
          <a:lstStyle/>
          <a:p>
            <a:r>
              <a:rPr lang="sv-SE" altLang="sv-SE" dirty="0"/>
              <a:t>Erosion i dikesslänter</a:t>
            </a:r>
            <a:endParaRPr lang="sv-SE" dirty="0"/>
          </a:p>
        </p:txBody>
      </p:sp>
      <p:sp>
        <p:nvSpPr>
          <p:cNvPr id="5" name="Platshållare för text 4">
            <a:extLst>
              <a:ext uri="{FF2B5EF4-FFF2-40B4-BE49-F238E27FC236}">
                <a16:creationId xmlns:a16="http://schemas.microsoft.com/office/drawing/2014/main" id="{2CD5D06B-E6DF-4F35-151A-7E97E8FFBBA8}"/>
              </a:ext>
            </a:extLst>
          </p:cNvPr>
          <p:cNvSpPr>
            <a:spLocks noGrp="1"/>
          </p:cNvSpPr>
          <p:nvPr>
            <p:ph type="body" sz="quarter" idx="19"/>
          </p:nvPr>
        </p:nvSpPr>
        <p:spPr/>
        <p:txBody>
          <a:bodyPr/>
          <a:lstStyle/>
          <a:p>
            <a:r>
              <a:rPr lang="sv-SE" altLang="sv-SE" dirty="0">
                <a:latin typeface="Helvetica" pitchFamily="34" charset="0"/>
              </a:rPr>
              <a:t>Foto: </a:t>
            </a:r>
            <a:r>
              <a:rPr lang="sv-SE" altLang="sv-SE" dirty="0" err="1">
                <a:latin typeface="Helvetica" pitchFamily="34" charset="0"/>
              </a:rPr>
              <a:t>Anuschka</a:t>
            </a:r>
            <a:r>
              <a:rPr lang="sv-SE" altLang="sv-SE" dirty="0">
                <a:latin typeface="Helvetica" pitchFamily="34" charset="0"/>
              </a:rPr>
              <a:t> </a:t>
            </a:r>
            <a:r>
              <a:rPr lang="sv-SE" altLang="sv-SE" dirty="0" err="1">
                <a:latin typeface="Helvetica" pitchFamily="34" charset="0"/>
              </a:rPr>
              <a:t>Heeb</a:t>
            </a:r>
            <a:endParaRPr lang="sv-SE" altLang="sv-SE" dirty="0">
              <a:latin typeface="Helvetica" pitchFamily="34" charset="0"/>
            </a:endParaRPr>
          </a:p>
          <a:p>
            <a:endParaRPr lang="sv-SE" dirty="0"/>
          </a:p>
        </p:txBody>
      </p:sp>
      <p:pic>
        <p:nvPicPr>
          <p:cNvPr id="6" name="Bildobjekt 5" descr="Foto som visar ett djupt dike med branta slänter och jorderosion längs ena kanten och åkermark på båda sidor. Här har släntlutningen blivit för brant, framför allt på ena sidan både pga. naturlig erosion och att skyddande vegetation har tagits bort genom oförsiktig rensning med grävskopa. Försök har gjorts att påla för att stoppa erosionen, men det har inte visat sig vara någon långsiktigt hållbar lösning.">
            <a:extLst>
              <a:ext uri="{FF2B5EF4-FFF2-40B4-BE49-F238E27FC236}">
                <a16:creationId xmlns:a16="http://schemas.microsoft.com/office/drawing/2014/main" id="{F37AB569-AE38-D18C-5F2C-D0996E4CDC31}"/>
              </a:ext>
            </a:extLst>
          </p:cNvPr>
          <p:cNvPicPr>
            <a:picLocks noChangeAspect="1"/>
          </p:cNvPicPr>
          <p:nvPr/>
        </p:nvPicPr>
        <p:blipFill>
          <a:blip r:embed="rId4"/>
          <a:srcRect b="385"/>
          <a:stretch>
            <a:fillRect/>
          </a:stretch>
        </p:blipFill>
        <p:spPr>
          <a:xfrm>
            <a:off x="-14411" y="1819983"/>
            <a:ext cx="6734035" cy="5038018"/>
          </a:xfrm>
          <a:prstGeom prst="rect">
            <a:avLst/>
          </a:prstGeom>
        </p:spPr>
      </p:pic>
    </p:spTree>
    <p:extLst>
      <p:ext uri="{BB962C8B-B14F-4D97-AF65-F5344CB8AC3E}">
        <p14:creationId xmlns:p14="http://schemas.microsoft.com/office/powerpoint/2010/main" val="29840121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252FEA1-12DD-487B-BBBE-0D5AA2D61EEC}"/>
              </a:ext>
            </a:extLst>
          </p:cNvPr>
          <p:cNvSpPr>
            <a:spLocks noGrp="1"/>
          </p:cNvSpPr>
          <p:nvPr>
            <p:ph type="title"/>
          </p:nvPr>
        </p:nvSpPr>
        <p:spPr/>
        <p:txBody>
          <a:bodyPr/>
          <a:lstStyle/>
          <a:p>
            <a:r>
              <a:rPr lang="sv-SE" dirty="0"/>
              <a:t>Skyddszoner</a:t>
            </a:r>
            <a:endParaRPr lang="en-GB" dirty="0"/>
          </a:p>
        </p:txBody>
      </p:sp>
      <p:sp>
        <p:nvSpPr>
          <p:cNvPr id="5" name="Platshållare för text 4">
            <a:extLst>
              <a:ext uri="{FF2B5EF4-FFF2-40B4-BE49-F238E27FC236}">
                <a16:creationId xmlns:a16="http://schemas.microsoft.com/office/drawing/2014/main" id="{F48FDD1C-7FE7-5153-F183-3DCCF2099851}"/>
              </a:ext>
            </a:extLst>
          </p:cNvPr>
          <p:cNvSpPr>
            <a:spLocks noGrp="1"/>
          </p:cNvSpPr>
          <p:nvPr>
            <p:ph type="body" sz="quarter" idx="19"/>
          </p:nvPr>
        </p:nvSpPr>
        <p:spPr/>
        <p:txBody>
          <a:bodyPr/>
          <a:lstStyle/>
          <a:p>
            <a:r>
              <a:rPr lang="sv-SE" altLang="sv-SE" dirty="0">
                <a:latin typeface="Helvetica" pitchFamily="34" charset="0"/>
              </a:rPr>
              <a:t>Foton: </a:t>
            </a:r>
            <a:r>
              <a:rPr lang="sv-SE" altLang="sv-SE" dirty="0" err="1">
                <a:latin typeface="Helvetica" pitchFamily="34" charset="0"/>
              </a:rPr>
              <a:t>Anuschka</a:t>
            </a:r>
            <a:r>
              <a:rPr lang="sv-SE" altLang="sv-SE" dirty="0">
                <a:latin typeface="Helvetica" pitchFamily="34" charset="0"/>
              </a:rPr>
              <a:t> </a:t>
            </a:r>
            <a:r>
              <a:rPr lang="sv-SE" altLang="sv-SE" dirty="0" err="1">
                <a:latin typeface="Helvetica" pitchFamily="34" charset="0"/>
              </a:rPr>
              <a:t>Heeb</a:t>
            </a:r>
            <a:endParaRPr lang="sv-SE" altLang="sv-SE" dirty="0">
              <a:latin typeface="Helvetica" pitchFamily="34" charset="0"/>
            </a:endParaRPr>
          </a:p>
          <a:p>
            <a:endParaRPr lang="sv-SE" dirty="0"/>
          </a:p>
        </p:txBody>
      </p:sp>
      <p:pic>
        <p:nvPicPr>
          <p:cNvPr id="4" name="Bildobjekt 3" descr="Foto som visar ett vattenfyllt dike med skyddszon. När vattnet är som högst gör skyddszonen stor nytta genom att stabilisera marken.">
            <a:extLst>
              <a:ext uri="{FF2B5EF4-FFF2-40B4-BE49-F238E27FC236}">
                <a16:creationId xmlns:a16="http://schemas.microsoft.com/office/drawing/2014/main" id="{FFCD2C91-28B9-44C4-BFC9-F49C902D6071}"/>
              </a:ext>
            </a:extLst>
          </p:cNvPr>
          <p:cNvPicPr>
            <a:picLocks noChangeAspect="1"/>
          </p:cNvPicPr>
          <p:nvPr/>
        </p:nvPicPr>
        <p:blipFill>
          <a:blip r:embed="rId3"/>
          <a:srcRect l="1090" r="-1"/>
          <a:stretch>
            <a:fillRect/>
          </a:stretch>
        </p:blipFill>
        <p:spPr>
          <a:xfrm>
            <a:off x="0" y="1818000"/>
            <a:ext cx="6918819" cy="5040000"/>
          </a:xfrm>
          <a:prstGeom prst="rect">
            <a:avLst/>
          </a:prstGeom>
        </p:spPr>
      </p:pic>
      <p:pic>
        <p:nvPicPr>
          <p:cNvPr id="6" name="Bildobjekt 5" descr="Foto som visar samma dike på sommaren då vattenståndet är lågt.">
            <a:extLst>
              <a:ext uri="{FF2B5EF4-FFF2-40B4-BE49-F238E27FC236}">
                <a16:creationId xmlns:a16="http://schemas.microsoft.com/office/drawing/2014/main" id="{3ECDDA73-FF97-478A-A274-86E6650E2E0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18819" y="1818000"/>
            <a:ext cx="4306066" cy="3192556"/>
          </a:xfrm>
          <a:prstGeom prst="rect">
            <a:avLst/>
          </a:prstGeom>
        </p:spPr>
      </p:pic>
      <p:sp>
        <p:nvSpPr>
          <p:cNvPr id="7" name="Text Box 3">
            <a:extLst>
              <a:ext uri="{FF2B5EF4-FFF2-40B4-BE49-F238E27FC236}">
                <a16:creationId xmlns:a16="http://schemas.microsoft.com/office/drawing/2014/main" id="{A28A67B1-C6AC-4353-82B5-EE723D49F517}"/>
              </a:ext>
            </a:extLst>
          </p:cNvPr>
          <p:cNvSpPr txBox="1">
            <a:spLocks noChangeArrowheads="1"/>
          </p:cNvSpPr>
          <p:nvPr/>
        </p:nvSpPr>
        <p:spPr bwMode="auto">
          <a:xfrm>
            <a:off x="8390128" y="5198932"/>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spTree>
    <p:extLst>
      <p:ext uri="{BB962C8B-B14F-4D97-AF65-F5344CB8AC3E}">
        <p14:creationId xmlns:p14="http://schemas.microsoft.com/office/powerpoint/2010/main" val="23828950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C40EDA-7D35-44C0-9531-C0A305BF6343}"/>
              </a:ext>
            </a:extLst>
          </p:cNvPr>
          <p:cNvSpPr>
            <a:spLocks noGrp="1"/>
          </p:cNvSpPr>
          <p:nvPr>
            <p:ph type="title"/>
          </p:nvPr>
        </p:nvSpPr>
        <p:spPr/>
        <p:txBody>
          <a:bodyPr/>
          <a:lstStyle/>
          <a:p>
            <a:r>
              <a:rPr lang="sv-SE" dirty="0"/>
              <a:t>Dikesunderhåll</a:t>
            </a:r>
            <a:endParaRPr lang="en-GB" dirty="0"/>
          </a:p>
        </p:txBody>
      </p:sp>
      <p:sp>
        <p:nvSpPr>
          <p:cNvPr id="7" name="Platshållare för text 6">
            <a:extLst>
              <a:ext uri="{FF2B5EF4-FFF2-40B4-BE49-F238E27FC236}">
                <a16:creationId xmlns:a16="http://schemas.microsoft.com/office/drawing/2014/main" id="{5704AF94-5A54-A8F2-75FF-B64B14DD980B}"/>
              </a:ext>
            </a:extLst>
          </p:cNvPr>
          <p:cNvSpPr>
            <a:spLocks noGrp="1"/>
          </p:cNvSpPr>
          <p:nvPr>
            <p:ph type="body" sz="quarter" idx="19"/>
          </p:nvPr>
        </p:nvSpPr>
        <p:spPr/>
        <p:txBody>
          <a:bodyPr/>
          <a:lstStyle/>
          <a:p>
            <a:r>
              <a:rPr lang="sv-SE" altLang="sv-SE" dirty="0">
                <a:latin typeface="Helvetica" pitchFamily="34" charset="0"/>
              </a:rPr>
              <a:t>Foton: </a:t>
            </a:r>
            <a:r>
              <a:rPr lang="sv-SE" altLang="sv-SE" dirty="0" err="1">
                <a:latin typeface="Helvetica" pitchFamily="34" charset="0"/>
              </a:rPr>
              <a:t>Anuschka</a:t>
            </a:r>
            <a:r>
              <a:rPr lang="sv-SE" altLang="sv-SE" dirty="0">
                <a:latin typeface="Helvetica" pitchFamily="34" charset="0"/>
              </a:rPr>
              <a:t> </a:t>
            </a:r>
            <a:r>
              <a:rPr lang="sv-SE" altLang="sv-SE" dirty="0" err="1">
                <a:latin typeface="Helvetica" pitchFamily="34" charset="0"/>
              </a:rPr>
              <a:t>Heeb</a:t>
            </a:r>
            <a:endParaRPr lang="sv-SE" altLang="sv-SE" dirty="0">
              <a:latin typeface="Helvetica" pitchFamily="34" charset="0"/>
            </a:endParaRPr>
          </a:p>
          <a:p>
            <a:endParaRPr lang="sv-SE" dirty="0"/>
          </a:p>
        </p:txBody>
      </p:sp>
      <p:sp>
        <p:nvSpPr>
          <p:cNvPr id="5" name="Text Box 3">
            <a:extLst>
              <a:ext uri="{FF2B5EF4-FFF2-40B4-BE49-F238E27FC236}">
                <a16:creationId xmlns:a16="http://schemas.microsoft.com/office/drawing/2014/main" id="{E458C04C-C6C7-4DE4-AA17-3A0A1BBAA233}"/>
              </a:ext>
            </a:extLst>
          </p:cNvPr>
          <p:cNvSpPr txBox="1">
            <a:spLocks noChangeArrowheads="1"/>
          </p:cNvSpPr>
          <p:nvPr/>
        </p:nvSpPr>
        <p:spPr bwMode="auto">
          <a:xfrm>
            <a:off x="9456338" y="4813003"/>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pic>
        <p:nvPicPr>
          <p:cNvPr id="6" name="Bildobjekt 5" descr="Foto som visar ett dike där mittfåran har rensats med hjälp av skopa. Det tar tid för vegetationen att återetablera sig på slänterna.">
            <a:extLst>
              <a:ext uri="{FF2B5EF4-FFF2-40B4-BE49-F238E27FC236}">
                <a16:creationId xmlns:a16="http://schemas.microsoft.com/office/drawing/2014/main" id="{D6F08C3F-E69F-4D11-9016-DCA16C8499DA}"/>
              </a:ext>
            </a:extLst>
          </p:cNvPr>
          <p:cNvPicPr>
            <a:picLocks noChangeAspect="1"/>
          </p:cNvPicPr>
          <p:nvPr/>
        </p:nvPicPr>
        <p:blipFill>
          <a:blip r:embed="rId3"/>
          <a:stretch>
            <a:fillRect/>
          </a:stretch>
        </p:blipFill>
        <p:spPr>
          <a:xfrm>
            <a:off x="0" y="1821979"/>
            <a:ext cx="8437347" cy="3902545"/>
          </a:xfrm>
          <a:prstGeom prst="rect">
            <a:avLst/>
          </a:prstGeom>
        </p:spPr>
      </p:pic>
      <p:pic>
        <p:nvPicPr>
          <p:cNvPr id="4" name="Bildobjekt 3" descr="Foto av en grävmaskin som rensar vegetation längs ett dike i ett landskap med gröna fält och träd i bakgrunden. Grävmaskinen är utrustad med en klippskopa, ett särskilt redskap för att ta bort växtlighet längs dikets sluttning utan att skada grässvålen.">
            <a:extLst>
              <a:ext uri="{FF2B5EF4-FFF2-40B4-BE49-F238E27FC236}">
                <a16:creationId xmlns:a16="http://schemas.microsoft.com/office/drawing/2014/main" id="{7839D73B-073A-423E-B4BD-4FD0F6811C8B}"/>
              </a:ext>
            </a:extLst>
          </p:cNvPr>
          <p:cNvPicPr>
            <a:picLocks noChangeAspect="1"/>
          </p:cNvPicPr>
          <p:nvPr/>
        </p:nvPicPr>
        <p:blipFill>
          <a:blip r:embed="rId4" cstate="print">
            <a:extLst>
              <a:ext uri="{28A0092B-C50C-407E-A947-70E740481C1C}">
                <a14:useLocalDpi xmlns:a14="http://schemas.microsoft.com/office/drawing/2010/main"/>
              </a:ext>
            </a:extLst>
          </a:blip>
          <a:srcRect l="1720"/>
          <a:stretch>
            <a:fillRect/>
          </a:stretch>
        </p:blipFill>
        <p:spPr>
          <a:xfrm>
            <a:off x="4672672" y="2939341"/>
            <a:ext cx="5129980" cy="3902545"/>
          </a:xfrm>
          <a:prstGeom prst="rect">
            <a:avLst/>
          </a:prstGeom>
        </p:spPr>
      </p:pic>
    </p:spTree>
    <p:extLst>
      <p:ext uri="{BB962C8B-B14F-4D97-AF65-F5344CB8AC3E}">
        <p14:creationId xmlns:p14="http://schemas.microsoft.com/office/powerpoint/2010/main" val="9766009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3"/>
          <p:cNvSpPr txBox="1">
            <a:spLocks noChangeArrowheads="1"/>
          </p:cNvSpPr>
          <p:nvPr/>
        </p:nvSpPr>
        <p:spPr bwMode="auto">
          <a:xfrm>
            <a:off x="8182646" y="6359954"/>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pic>
        <p:nvPicPr>
          <p:cNvPr id="19461" name="Picture 6" descr="Bild som visar en fosfordamm vid Bornsjön utanför Södertälje. Genom att anlägga en fosfordamm kan man fånga upp en del av den partikelbundna fosfor som redan kommit ner i vattnet. "/>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r="7812"/>
          <a:stretch>
            <a:fillRect/>
          </a:stretch>
        </p:blipFill>
        <p:spPr bwMode="auto">
          <a:xfrm>
            <a:off x="0" y="1818000"/>
            <a:ext cx="7760172" cy="50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ubrik 2">
            <a:extLst>
              <a:ext uri="{FF2B5EF4-FFF2-40B4-BE49-F238E27FC236}">
                <a16:creationId xmlns:a16="http://schemas.microsoft.com/office/drawing/2014/main" id="{186BC206-240C-4A56-8E69-5DFBFA109C93}"/>
              </a:ext>
            </a:extLst>
          </p:cNvPr>
          <p:cNvSpPr>
            <a:spLocks noGrp="1"/>
          </p:cNvSpPr>
          <p:nvPr>
            <p:ph type="title"/>
          </p:nvPr>
        </p:nvSpPr>
        <p:spPr>
          <a:xfrm>
            <a:off x="1176338" y="464486"/>
            <a:ext cx="8280000" cy="1165138"/>
          </a:xfrm>
        </p:spPr>
        <p:txBody>
          <a:bodyPr/>
          <a:lstStyle/>
          <a:p>
            <a:r>
              <a:rPr lang="sv-SE" altLang="sv-SE" dirty="0"/>
              <a:t>Damm som samlar fosfor</a:t>
            </a:r>
            <a:endParaRPr lang="sv-SE" dirty="0"/>
          </a:p>
        </p:txBody>
      </p:sp>
      <p:sp>
        <p:nvSpPr>
          <p:cNvPr id="6" name="Platshållare för text 5">
            <a:extLst>
              <a:ext uri="{FF2B5EF4-FFF2-40B4-BE49-F238E27FC236}">
                <a16:creationId xmlns:a16="http://schemas.microsoft.com/office/drawing/2014/main" id="{9A4C251A-B60F-97EF-8E29-034A5CC2138B}"/>
              </a:ext>
            </a:extLst>
          </p:cNvPr>
          <p:cNvSpPr>
            <a:spLocks noGrp="1"/>
          </p:cNvSpPr>
          <p:nvPr>
            <p:ph type="body" sz="quarter" idx="19"/>
          </p:nvPr>
        </p:nvSpPr>
        <p:spPr>
          <a:xfrm>
            <a:off x="9382126" y="6346825"/>
            <a:ext cx="2533650" cy="406400"/>
          </a:xfrm>
        </p:spPr>
        <p:txBody>
          <a:bodyPr/>
          <a:lstStyle/>
          <a:p>
            <a:r>
              <a:rPr lang="sv-SE" altLang="sv-SE" dirty="0"/>
              <a:t>Foto: Johan Malgeryd</a:t>
            </a:r>
          </a:p>
          <a:p>
            <a:endParaRPr lang="sv-SE" dirty="0"/>
          </a:p>
        </p:txBody>
      </p:sp>
    </p:spTree>
    <p:extLst>
      <p:ext uri="{BB962C8B-B14F-4D97-AF65-F5344CB8AC3E}">
        <p14:creationId xmlns:p14="http://schemas.microsoft.com/office/powerpoint/2010/main" val="781364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 Box 3"/>
          <p:cNvSpPr txBox="1">
            <a:spLocks noChangeArrowheads="1"/>
          </p:cNvSpPr>
          <p:nvPr/>
        </p:nvSpPr>
        <p:spPr bwMode="auto">
          <a:xfrm>
            <a:off x="7846773" y="6439323"/>
            <a:ext cx="18473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sv-SE" altLang="sv-SE" sz="1600" dirty="0">
              <a:latin typeface="Helvetica" pitchFamily="34" charset="0"/>
            </a:endParaRPr>
          </a:p>
        </p:txBody>
      </p:sp>
      <p:pic>
        <p:nvPicPr>
          <p:cNvPr id="1026" name="Picture 2" descr="Foto som visar ett nyanlagt tvåstegsdike i Östergötland 2014. Tvåstegsdiket är ganska brett och har terrasser på båda sidor om mittfåran. Med ett tvåstegsdike minskar risken för jorderosion i dikesslänterna samtidigt som terrasserna kan fånga upp en del av den partikelbundna fosfor som redan har kommit ner i vattnet. Vid höga flöden bidrar tvåstegsdiket också till att sänka vattennivån genom att den bredare profilen kan ”svälja” mer vatten. "/>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670555" y="1818000"/>
            <a:ext cx="6711571" cy="50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ubrik 2">
            <a:extLst>
              <a:ext uri="{FF2B5EF4-FFF2-40B4-BE49-F238E27FC236}">
                <a16:creationId xmlns:a16="http://schemas.microsoft.com/office/drawing/2014/main" id="{17CEF8D0-9E4B-43F3-8722-E45A28F31CF4}"/>
              </a:ext>
            </a:extLst>
          </p:cNvPr>
          <p:cNvSpPr>
            <a:spLocks noGrp="1"/>
          </p:cNvSpPr>
          <p:nvPr>
            <p:ph type="title"/>
          </p:nvPr>
        </p:nvSpPr>
        <p:spPr>
          <a:xfrm>
            <a:off x="1176338" y="464486"/>
            <a:ext cx="8280000" cy="1165138"/>
          </a:xfrm>
        </p:spPr>
        <p:txBody>
          <a:bodyPr/>
          <a:lstStyle/>
          <a:p>
            <a:r>
              <a:rPr lang="sv-SE" altLang="sv-SE" dirty="0"/>
              <a:t>Nyanlagt tvåstegsdike</a:t>
            </a:r>
            <a:endParaRPr lang="sv-SE" dirty="0"/>
          </a:p>
        </p:txBody>
      </p:sp>
      <p:sp>
        <p:nvSpPr>
          <p:cNvPr id="4" name="Platshållare för text 3">
            <a:extLst>
              <a:ext uri="{FF2B5EF4-FFF2-40B4-BE49-F238E27FC236}">
                <a16:creationId xmlns:a16="http://schemas.microsoft.com/office/drawing/2014/main" id="{8600F732-DDD5-F373-60C9-E3C0266EF766}"/>
              </a:ext>
            </a:extLst>
          </p:cNvPr>
          <p:cNvSpPr>
            <a:spLocks noGrp="1"/>
          </p:cNvSpPr>
          <p:nvPr>
            <p:ph type="body" sz="quarter" idx="19"/>
          </p:nvPr>
        </p:nvSpPr>
        <p:spPr>
          <a:xfrm>
            <a:off x="9382126" y="6346825"/>
            <a:ext cx="2533650" cy="406400"/>
          </a:xfrm>
        </p:spPr>
        <p:txBody>
          <a:bodyPr/>
          <a:lstStyle/>
          <a:p>
            <a:r>
              <a:rPr lang="sv-SE" altLang="sv-SE" dirty="0"/>
              <a:t>Foto: </a:t>
            </a:r>
            <a:r>
              <a:rPr lang="sv-SE" altLang="sv-SE" dirty="0" err="1"/>
              <a:t>Anuschka</a:t>
            </a:r>
            <a:r>
              <a:rPr lang="sv-SE" altLang="sv-SE" dirty="0"/>
              <a:t> </a:t>
            </a:r>
            <a:r>
              <a:rPr lang="sv-SE" altLang="sv-SE" dirty="0" err="1"/>
              <a:t>Heeb</a:t>
            </a:r>
            <a:endParaRPr lang="sv-SE" altLang="sv-SE" dirty="0"/>
          </a:p>
          <a:p>
            <a:endParaRPr lang="sv-SE" dirty="0"/>
          </a:p>
        </p:txBody>
      </p:sp>
    </p:spTree>
    <p:extLst>
      <p:ext uri="{BB962C8B-B14F-4D97-AF65-F5344CB8AC3E}">
        <p14:creationId xmlns:p14="http://schemas.microsoft.com/office/powerpoint/2010/main" val="3206493709"/>
      </p:ext>
    </p:extLst>
  </p:cSld>
  <p:clrMapOvr>
    <a:masterClrMapping/>
  </p:clrMapOvr>
</p:sld>
</file>

<file path=ppt/theme/theme1.xml><?xml version="1.0" encoding="utf-8"?>
<a:theme xmlns:a="http://schemas.openxmlformats.org/drawingml/2006/main" name="Greppa Näringen main">
  <a:themeElements>
    <a:clrScheme name="Greppa Näringen">
      <a:dk1>
        <a:sysClr val="windowText" lastClr="000000"/>
      </a:dk1>
      <a:lt1>
        <a:sysClr val="window" lastClr="FFFFFF"/>
      </a:lt1>
      <a:dk2>
        <a:srgbClr val="0D2B38"/>
      </a:dk2>
      <a:lt2>
        <a:srgbClr val="F8F5ED"/>
      </a:lt2>
      <a:accent1>
        <a:srgbClr val="418B73"/>
      </a:accent1>
      <a:accent2>
        <a:srgbClr val="92303B"/>
      </a:accent2>
      <a:accent3>
        <a:srgbClr val="2D6A81"/>
      </a:accent3>
      <a:accent4>
        <a:srgbClr val="C1F4CD"/>
      </a:accent4>
      <a:accent5>
        <a:srgbClr val="0D3730"/>
      </a:accent5>
      <a:accent6>
        <a:srgbClr val="CEECF9"/>
      </a:accent6>
      <a:hlink>
        <a:srgbClr val="F68F61"/>
      </a:hlink>
      <a:folHlink>
        <a:srgbClr val="0D2B38"/>
      </a:folHlink>
    </a:clrScheme>
    <a:fontScheme name="Greppa Näringen 2026">
      <a:majorFont>
        <a:latin typeface="Arial"/>
        <a:ea typeface=""/>
        <a:cs typeface=""/>
      </a:majorFont>
      <a:minorFont>
        <a:latin typeface="Arial"/>
        <a:ea typeface=""/>
        <a:cs typeface=""/>
      </a:minorFont>
    </a:fontScheme>
    <a:fmtScheme name="Reflektion">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81CF024-0539-48A0-BD0C-FEB3F5111094}" vid="{92DDA22F-7994-4B85-8E2C-51BD3FC0E58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reppa Näringen">
    <a:dk1>
      <a:sysClr val="windowText" lastClr="000000"/>
    </a:dk1>
    <a:lt1>
      <a:sysClr val="window" lastClr="FFFFFF"/>
    </a:lt1>
    <a:dk2>
      <a:srgbClr val="0D2B38"/>
    </a:dk2>
    <a:lt2>
      <a:srgbClr val="F8F5ED"/>
    </a:lt2>
    <a:accent1>
      <a:srgbClr val="418B73"/>
    </a:accent1>
    <a:accent2>
      <a:srgbClr val="92303B"/>
    </a:accent2>
    <a:accent3>
      <a:srgbClr val="2D6A81"/>
    </a:accent3>
    <a:accent4>
      <a:srgbClr val="C1F4CD"/>
    </a:accent4>
    <a:accent5>
      <a:srgbClr val="0D3730"/>
    </a:accent5>
    <a:accent6>
      <a:srgbClr val="CEECF9"/>
    </a:accent6>
    <a:hlink>
      <a:srgbClr val="F68F61"/>
    </a:hlink>
    <a:folHlink>
      <a:srgbClr val="0D2B38"/>
    </a:folHlink>
  </a:clrScheme>
</a:themeOverride>
</file>

<file path=ppt/theme/themeOverride2.xml><?xml version="1.0" encoding="utf-8"?>
<a:themeOverride xmlns:a="http://schemas.openxmlformats.org/drawingml/2006/main">
  <a:clrScheme name="SJV-Liggand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JV-Liggande">
    <a:majorFont>
      <a:latin typeface="Arial Unicode MS"/>
      <a:ea typeface=""/>
      <a:cs typeface=""/>
    </a:majorFont>
    <a:minorFont>
      <a:latin typeface="Arial Unicode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SJV-Liggand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JV-Liggande">
    <a:majorFont>
      <a:latin typeface="Arial Unicode MS"/>
      <a:ea typeface=""/>
      <a:cs typeface=""/>
    </a:majorFont>
    <a:minorFont>
      <a:latin typeface="Arial Unicode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Anpassad 1">
    <a:dk1>
      <a:sysClr val="windowText" lastClr="000000"/>
    </a:dk1>
    <a:lt1>
      <a:sysClr val="window" lastClr="FFFFFF"/>
    </a:lt1>
    <a:dk2>
      <a:srgbClr val="000000"/>
    </a:dk2>
    <a:lt2>
      <a:srgbClr val="FFFFFF"/>
    </a:lt2>
    <a:accent1>
      <a:srgbClr val="5FAFC7"/>
    </a:accent1>
    <a:accent2>
      <a:srgbClr val="C5BE00"/>
    </a:accent2>
    <a:accent3>
      <a:srgbClr val="B08DBC"/>
    </a:accent3>
    <a:accent4>
      <a:srgbClr val="E8AC02"/>
    </a:accent4>
    <a:accent5>
      <a:srgbClr val="E0DDD7"/>
    </a:accent5>
    <a:accent6>
      <a:srgbClr val="868688"/>
    </a:accent6>
    <a:hlink>
      <a:srgbClr val="1B52FF"/>
    </a:hlink>
    <a:folHlink>
      <a:srgbClr val="61A0FF"/>
    </a:folHlink>
  </a:clrScheme>
  <a:fontScheme name="Väsentlig">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GreppaNaringen</Template>
  <TotalTime>1702</TotalTime>
  <Words>5429</Words>
  <Application>Microsoft Office PowerPoint</Application>
  <PresentationFormat>Bredbild</PresentationFormat>
  <Paragraphs>432</Paragraphs>
  <Slides>58</Slides>
  <Notes>53</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58</vt:i4>
      </vt:variant>
    </vt:vector>
  </HeadingPairs>
  <TitlesOfParts>
    <vt:vector size="66" baseType="lpstr">
      <vt:lpstr>Arial</vt:lpstr>
      <vt:lpstr>Calibri</vt:lpstr>
      <vt:lpstr>Helvetica</vt:lpstr>
      <vt:lpstr>Times New Roman</vt:lpstr>
      <vt:lpstr>TradeGothic</vt:lpstr>
      <vt:lpstr>TTE1F49CC8t00</vt:lpstr>
      <vt:lpstr>Wingdings</vt:lpstr>
      <vt:lpstr>Greppa Näringen main</vt:lpstr>
      <vt:lpstr>Fosforgödsling och åtgärder mot fosforförluster från jordbruksmark </vt:lpstr>
      <vt:lpstr> Innehåll</vt:lpstr>
      <vt:lpstr>Det är skillnad på kväve och fosfor! </vt:lpstr>
      <vt:lpstr>Fosforns kretslopp/flöde i samhället</vt:lpstr>
      <vt:lpstr>Fosfor i marken</vt:lpstr>
      <vt:lpstr>Fosfor i marken </vt:lpstr>
      <vt:lpstr>Grad av fosforfixering vid olika pH </vt:lpstr>
      <vt:lpstr>Fosfor i siffror </vt:lpstr>
      <vt:lpstr>Fosforbalans – förändring 1995-2019</vt:lpstr>
      <vt:lpstr>Fosforbalans i olika delar av landet</vt:lpstr>
      <vt:lpstr>Rimlig fosforbalans för olika växtföljder</vt:lpstr>
      <vt:lpstr>Beräkningsverktyg </vt:lpstr>
      <vt:lpstr>När lönar det sig att fosforgödsla?</vt:lpstr>
      <vt:lpstr>Stora variationer i P-AL inom och mellan fält</vt:lpstr>
      <vt:lpstr>P-AL</vt:lpstr>
      <vt:lpstr>Fosfor i stallgödsel och slam</vt:lpstr>
      <vt:lpstr>Växtnäringsinnehåll i stallgödsel</vt:lpstr>
      <vt:lpstr>Strategi för optimal fosfortillförsel</vt:lpstr>
      <vt:lpstr>Strategi i växtföljden</vt:lpstr>
      <vt:lpstr>Strategi för bättre fosforutnyttjande</vt:lpstr>
      <vt:lpstr>Hamnar gödseln där den ska?</vt:lpstr>
      <vt:lpstr>Kommer rötterna åt fosforn?</vt:lpstr>
      <vt:lpstr>Några regler</vt:lpstr>
      <vt:lpstr>Tillförsel av fosfor till havet 2017 (PLC 7)</vt:lpstr>
      <vt:lpstr>Fosfortillförseln till havet varierar beroende på nederbörd och avrinning!</vt:lpstr>
      <vt:lpstr>Fosforförluster i typområdena (långtidsmedel)</vt:lpstr>
      <vt:lpstr>VISS vattenkartan</vt:lpstr>
      <vt:lpstr>Få platser, få tillfällen</vt:lpstr>
      <vt:lpstr>När är det störst risk för fosforförluster?</vt:lpstr>
      <vt:lpstr>När är det stor risk för fosforförluster? </vt:lpstr>
      <vt:lpstr>När är det stor risk för fosforförluster? </vt:lpstr>
      <vt:lpstr>Stående vatten – makroporflöde </vt:lpstr>
      <vt:lpstr>Stående vatten pga. dålig dränering</vt:lpstr>
      <vt:lpstr>Ytavrinning i samband med snösmältning</vt:lpstr>
      <vt:lpstr>Höstharvning kan öka risken för yterosion </vt:lpstr>
      <vt:lpstr>Erosion i höstvete </vt:lpstr>
      <vt:lpstr>Erosion i hjulspår</vt:lpstr>
      <vt:lpstr>Erosion vid dräneringsbrunn</vt:lpstr>
      <vt:lpstr>Dåligt rensad brunn klarar inte allt  vatten vid kraftig avrinning</vt:lpstr>
      <vt:lpstr>Dags att rensa diket nedströms!</vt:lpstr>
      <vt:lpstr>Erosion i dikesslänter</vt:lpstr>
      <vt:lpstr>Djupa torksprickor i lerjord på sommaren</vt:lpstr>
      <vt:lpstr>Trampskador</vt:lpstr>
      <vt:lpstr>När kan vi fånga fosforn?</vt:lpstr>
      <vt:lpstr>Åtgärder för att stoppa erosionen</vt:lpstr>
      <vt:lpstr>En väl etablerad höstgröda minskar risken för erosion</vt:lpstr>
      <vt:lpstr>Obearbetat har minskat erosionen  jämfört med bearbetat</vt:lpstr>
      <vt:lpstr>Reducerad jordbearbetning</vt:lpstr>
      <vt:lpstr>Gräs runt dräneringsbrunn</vt:lpstr>
      <vt:lpstr>Täckdikning</vt:lpstr>
      <vt:lpstr>Anläggning av kalkfilterdike</vt:lpstr>
      <vt:lpstr>Strukturkalkning</vt:lpstr>
      <vt:lpstr>Skyddszon som fångat upp eroderat material</vt:lpstr>
      <vt:lpstr>Erosion i dikesslänter</vt:lpstr>
      <vt:lpstr>Skyddszoner</vt:lpstr>
      <vt:lpstr>Dikesunderhåll</vt:lpstr>
      <vt:lpstr>Damm som samlar fosfor</vt:lpstr>
      <vt:lpstr>Nyanlagt tvåstegsdike</vt:lpstr>
    </vt:vector>
  </TitlesOfParts>
  <Company>Jordbruksverket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Presentation Greppa Näringen</dc:subject>
  <dc:creator>Johan Malgeryd;Anuschka Heeb;Malin Lovang;Johanna Lassvik</dc:creator>
  <cp:lastModifiedBy>Johanna Lassvik</cp:lastModifiedBy>
  <cp:revision>32</cp:revision>
  <dcterms:created xsi:type="dcterms:W3CDTF">2026-03-05T13:08:41Z</dcterms:created>
  <dcterms:modified xsi:type="dcterms:W3CDTF">2026-09-11T08:12:02Z</dcterms:modified>
</cp:coreProperties>
</file>