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1" r:id="rId2"/>
    <p:sldId id="263" r:id="rId3"/>
    <p:sldId id="264" r:id="rId4"/>
    <p:sldId id="266" r:id="rId5"/>
    <p:sldId id="328" r:id="rId6"/>
    <p:sldId id="384" r:id="rId7"/>
    <p:sldId id="403" r:id="rId8"/>
    <p:sldId id="258" r:id="rId9"/>
    <p:sldId id="405" r:id="rId10"/>
    <p:sldId id="260" r:id="rId11"/>
    <p:sldId id="406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3" autoAdjust="0"/>
  </p:normalViewPr>
  <p:slideViewPr>
    <p:cSldViewPr snapToGrid="0">
      <p:cViewPr varScale="1">
        <p:scale>
          <a:sx n="150" d="100"/>
          <a:sy n="150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'Per län'!$C$1</c:f>
              <c:strCache>
                <c:ptCount val="1"/>
                <c:pt idx="0">
                  <c:v>Antal rådgivningar 16A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'Per län'!$A$2:$A$6</c:f>
              <c:strCache>
                <c:ptCount val="5"/>
                <c:pt idx="0">
                  <c:v>Halland</c:v>
                </c:pt>
                <c:pt idx="1">
                  <c:v>Skåne</c:v>
                </c:pt>
                <c:pt idx="2">
                  <c:v>Västra Götaland</c:v>
                </c:pt>
                <c:pt idx="3">
                  <c:v>Östergötland</c:v>
                </c:pt>
                <c:pt idx="4">
                  <c:v>Övriga</c:v>
                </c:pt>
              </c:strCache>
            </c:strRef>
          </c:cat>
          <c:val>
            <c:numRef>
              <c:f>'Per län'!$C$2:$C$6</c:f>
              <c:numCache>
                <c:formatCode>General</c:formatCode>
                <c:ptCount val="5"/>
                <c:pt idx="0">
                  <c:v>83</c:v>
                </c:pt>
                <c:pt idx="1">
                  <c:v>81</c:v>
                </c:pt>
                <c:pt idx="2">
                  <c:v>251</c:v>
                </c:pt>
                <c:pt idx="3">
                  <c:v>19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53-4F35-A41D-7C60D0D2D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1393984"/>
        <c:axId val="1154238272"/>
      </c:barChart>
      <c:catAx>
        <c:axId val="115139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54238272"/>
        <c:crosses val="autoZero"/>
        <c:auto val="1"/>
        <c:lblAlgn val="ctr"/>
        <c:lblOffset val="100"/>
        <c:noMultiLvlLbl val="0"/>
      </c:catAx>
      <c:valAx>
        <c:axId val="1154238272"/>
        <c:scaling>
          <c:orientation val="minMax"/>
          <c:max val="25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5139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9885-F726-4639-961A-2C65F568FE50}" type="datetimeFigureOut">
              <a:rPr lang="sv-SE" smtClean="0"/>
              <a:t>2025-11-24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21FCE-6D72-4AB3-8E96-3BFB2CB191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24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Var kommer vi ifrån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14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99A720-B65C-48D4-AE73-B9E769BDFCED}" type="slidenum">
              <a:rPr lang="sv-SE"/>
              <a:pPr>
                <a:defRPr/>
              </a:pPr>
              <a:t>6</a:t>
            </a:fld>
            <a:endParaRPr lang="sv-SE"/>
          </a:p>
        </p:txBody>
      </p:sp>
      <p:sp>
        <p:nvSpPr>
          <p:cNvPr id="2109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" y="766763"/>
            <a:ext cx="6578600" cy="3700462"/>
          </a:xfrm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369" y="4698178"/>
            <a:ext cx="4842614" cy="4468358"/>
          </a:xfrm>
        </p:spPr>
        <p:txBody>
          <a:bodyPr/>
          <a:lstStyle/>
          <a:p>
            <a:pPr>
              <a:defRPr/>
            </a:pPr>
            <a:r>
              <a:rPr lang="sv-SE"/>
              <a:t>Skillnaden i skörd varierar mellan olika fält.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30 års jubileum</a:t>
            </a:r>
          </a:p>
          <a:p>
            <a:r>
              <a:rPr lang="sv-SE" dirty="0"/>
              <a:t>SLU skara har varit en viktig del i utvecklingen.</a:t>
            </a:r>
          </a:p>
          <a:p>
            <a:r>
              <a:rPr lang="sv-SE" dirty="0"/>
              <a:t>Greppas modul kom 2009, stor betydelse, men få rådgivare.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12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D6A870-D79C-4790-94E2-FC3DCC1EF125}" type="slidenum">
              <a:rPr lang="sv-SE"/>
              <a:pPr>
                <a:defRPr/>
              </a:pPr>
              <a:t>8</a:t>
            </a:fld>
            <a:endParaRPr lang="sv-SE"/>
          </a:p>
        </p:txBody>
      </p:sp>
      <p:sp>
        <p:nvSpPr>
          <p:cNvPr id="185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2125" y="755650"/>
            <a:ext cx="6330950" cy="3562350"/>
          </a:xfrm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349" y="4545775"/>
            <a:ext cx="5366508" cy="4317225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sv-SE" dirty="0"/>
              <a:t>Sedan 2000 har antal N-Sensorer och areal utvecklingen varit stabil.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endParaRPr lang="sv-SE" dirty="0"/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sv-SE" dirty="0"/>
              <a:t>År 2000 körde 15 N-sensorentreprenörer 10’000ha i Sverige.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sv-SE" dirty="0"/>
              <a:t>År 2001 körde 22 N-sensorentreprenörer 17’000ha i Sverige.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sv-SE" dirty="0"/>
              <a:t>År 2002 körde 24 N-sensorentreprenörer 19’000ha i Sverige.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sv-SE" dirty="0"/>
              <a:t>År 2003 körde 30 N-sensorentreprenörer 25’000ha i Sverige.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sv-SE" dirty="0"/>
              <a:t>År 2004 körde 33 N-sensorentreprenörer 30’000ha i Sverige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055" y="1707501"/>
            <a:ext cx="10437693" cy="1802461"/>
          </a:xfrm>
        </p:spPr>
        <p:txBody>
          <a:bodyPr anchor="b"/>
          <a:lstStyle>
            <a:lvl1pPr algn="r"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055" y="3602038"/>
            <a:ext cx="10437693" cy="73152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7" name="Bildobjekt 6" descr="Logotyp för Greppa näringen.">
            <a:extLst>
              <a:ext uri="{FF2B5EF4-FFF2-40B4-BE49-F238E27FC236}">
                <a16:creationId xmlns:a16="http://schemas.microsoft.com/office/drawing/2014/main" id="{420DE591-E3C9-0C08-8A68-3C1CCCF6E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090" y="275881"/>
            <a:ext cx="2304000" cy="121632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464A6BB-4929-D2E4-4FE8-A4F96B8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55" y="4490616"/>
            <a:ext cx="8641833" cy="218638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89142CA-5D8D-4E54-B600-62DA988EEB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8726" y="5578764"/>
            <a:ext cx="889246" cy="9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vå delar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1D726-55FD-3FFB-9B60-50A95CAC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823048-C398-013F-8C70-B0EA42FE3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1298" y="1685573"/>
            <a:ext cx="4801984" cy="434670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01A52A-9F57-8BEF-9996-A3B1C57A4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718" y="1685572"/>
            <a:ext cx="4801984" cy="4345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2AA72F-C433-4386-F24B-23343294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3771-96DE-49D1-99EF-87D428D19DAC}" type="datetime1">
              <a:rPr lang="sv-SE" smtClean="0"/>
              <a:t>2025-11-24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CB1480-C8A1-B4DD-EC39-7890DD21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8DF27C-69E8-092E-4596-17C1501F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2E17-B5FD-430B-833A-FE0538F4B07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 descr="Logotyp för företag.">
            <a:extLst>
              <a:ext uri="{FF2B5EF4-FFF2-40B4-BE49-F238E27FC236}">
                <a16:creationId xmlns:a16="http://schemas.microsoft.com/office/drawing/2014/main" id="{62558C9C-1371-C34D-5D71-1634685BC2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263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6A86F-35F8-BA25-0F2A-3B65345E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99C54B-8D11-06A3-52C9-669DE0AD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99" y="1685575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BDBAF1-4180-F46B-534D-27F0093B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296" y="2568925"/>
            <a:ext cx="4633153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4BA6723-1C8E-531B-3AB9-A7B029AA6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7550" y="1685574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5AB683-BF5A-3745-8863-D64253565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7549" y="2568924"/>
            <a:ext cx="4633154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F06C60-B6E1-9E56-E552-8139A7BE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40C6-85AA-435D-9E5D-ADB3DEA45407}" type="datetime1">
              <a:rPr lang="sv-SE" smtClean="0"/>
              <a:t>2025-11-24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5470F4A-8479-BFDF-765C-3F3F6CDC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8" descr="Logotyp för företag.">
            <a:extLst>
              <a:ext uri="{FF2B5EF4-FFF2-40B4-BE49-F238E27FC236}">
                <a16:creationId xmlns:a16="http://schemas.microsoft.com/office/drawing/2014/main" id="{DCC2FA0E-72F7-7ED1-43D2-1DDB321759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E94FDB-CEC1-70CD-D18C-9CA38516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380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73B10-AE5F-78EE-062F-938A169B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17EB58-9A62-6A30-F058-2D6D9058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C072-ECB3-4DFF-BA81-1DD62F8619C9}" type="datetime1">
              <a:rPr lang="sv-SE" smtClean="0"/>
              <a:t>2025-11-24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C5D120-4209-BEE4-4945-A8F630AB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 8" descr="Logotyp för företag.">
            <a:extLst>
              <a:ext uri="{FF2B5EF4-FFF2-40B4-BE49-F238E27FC236}">
                <a16:creationId xmlns:a16="http://schemas.microsoft.com/office/drawing/2014/main" id="{2F4D44AD-5716-126F-F008-A89106DED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C596B7-FFF1-38E8-DCC1-483E4CDD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356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4735E5-D73D-9237-EF8B-20A10410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6" y="306169"/>
            <a:ext cx="9512097" cy="95216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D8002E-A4A5-6CC5-BBB1-CC449A53E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298" y="1685572"/>
            <a:ext cx="3623354" cy="434670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D79709-244B-EA28-A614-E7B0D252D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74" y="1685572"/>
            <a:ext cx="5955428" cy="4345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3D6B27-3DC6-ECF1-AD69-61466224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D452-2A3A-4FC1-81DD-AD7ADBB8CF31}" type="datetime1">
              <a:rPr lang="sv-SE" smtClean="0"/>
              <a:t>2025-11-24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FC0D1AF-0FD4-6176-8EC6-C4F3AA78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 8" descr="Logotyp för företag.">
            <a:extLst>
              <a:ext uri="{FF2B5EF4-FFF2-40B4-BE49-F238E27FC236}">
                <a16:creationId xmlns:a16="http://schemas.microsoft.com/office/drawing/2014/main" id="{F42480F5-8056-E62E-E195-E801686EC0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535412-7635-C09D-A3E6-E234F2CD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2E17-B5FD-430B-833A-FE0538F4B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53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F5AD5D-E523-5340-D625-1831625C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6" y="306169"/>
            <a:ext cx="9512097" cy="95216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CE40CC-D1A5-12C5-68D3-C420E192A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297" y="1685572"/>
            <a:ext cx="3623354" cy="434670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EC02E1D-82C1-B0E5-B7D7-50F18281D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75274" y="1685572"/>
            <a:ext cx="5955428" cy="4345200"/>
          </a:xfrm>
        </p:spPr>
        <p:txBody>
          <a:bodyPr tIns="216000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BA7922-CF86-1B67-AA73-51ACB069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BEC-4055-4213-BAEF-D3D28B25A1F9}" type="datetime1">
              <a:rPr lang="sv-SE" smtClean="0"/>
              <a:t>2025-11-24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2442E5-6859-DBE2-CB56-E86EEFA1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 8" descr="Logotyp för företag.">
            <a:extLst>
              <a:ext uri="{FF2B5EF4-FFF2-40B4-BE49-F238E27FC236}">
                <a16:creationId xmlns:a16="http://schemas.microsoft.com/office/drawing/2014/main" id="{943EC80D-B273-83E2-0F10-860789BC09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9F10CB-B272-C906-7E5C-20EA8C50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2E17-B5FD-430B-833A-FE0538F4B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809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nfoga egen bild Rubrik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typ för Greppa näringen.">
            <a:extLst>
              <a:ext uri="{FF2B5EF4-FFF2-40B4-BE49-F238E27FC236}">
                <a16:creationId xmlns:a16="http://schemas.microsoft.com/office/drawing/2014/main" id="{58502895-41B2-4A6D-B9D8-41E54D56E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10" name="Platshållare för bild 7" descr="Logotyp för företag.">
            <a:extLst>
              <a:ext uri="{FF2B5EF4-FFF2-40B4-BE49-F238E27FC236}">
                <a16:creationId xmlns:a16="http://schemas.microsoft.com/office/drawing/2014/main" id="{50F8AE5E-ACE9-0725-95D2-18FFC35203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 3" descr="Bild på (ange motiv)">
            <a:extLst>
              <a:ext uri="{FF2B5EF4-FFF2-40B4-BE49-F238E27FC236}">
                <a16:creationId xmlns:a16="http://schemas.microsoft.com/office/drawing/2014/main" id="{74131EC8-E4F6-1689-1E59-5B3180201F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813" y="1585521"/>
            <a:ext cx="5216610" cy="4055645"/>
          </a:xfrm>
          <a:custGeom>
            <a:avLst/>
            <a:gdLst>
              <a:gd name="connsiteX0" fmla="*/ 0 w 5216610"/>
              <a:gd name="connsiteY0" fmla="*/ 0 h 4055645"/>
              <a:gd name="connsiteX1" fmla="*/ 5216610 w 5216610"/>
              <a:gd name="connsiteY1" fmla="*/ 0 h 4055645"/>
              <a:gd name="connsiteX2" fmla="*/ 5216610 w 5216610"/>
              <a:gd name="connsiteY2" fmla="*/ 2996275 h 4055645"/>
              <a:gd name="connsiteX3" fmla="*/ 4801677 w 5216610"/>
              <a:gd name="connsiteY3" fmla="*/ 3173049 h 4055645"/>
              <a:gd name="connsiteX4" fmla="*/ 4006124 w 5216610"/>
              <a:gd name="connsiteY4" fmla="*/ 3499221 h 4055645"/>
              <a:gd name="connsiteX5" fmla="*/ 2891027 w 5216610"/>
              <a:gd name="connsiteY5" fmla="*/ 3878433 h 4055645"/>
              <a:gd name="connsiteX6" fmla="*/ 1883330 w 5216610"/>
              <a:gd name="connsiteY6" fmla="*/ 4050801 h 4055645"/>
              <a:gd name="connsiteX7" fmla="*/ 1102360 w 5216610"/>
              <a:gd name="connsiteY7" fmla="*/ 3995115 h 4055645"/>
              <a:gd name="connsiteX8" fmla="*/ 255406 w 5216610"/>
              <a:gd name="connsiteY8" fmla="*/ 3690903 h 4055645"/>
              <a:gd name="connsiteX9" fmla="*/ 0 w 5216610"/>
              <a:gd name="connsiteY9" fmla="*/ 3545138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6610" h="4055645">
                <a:moveTo>
                  <a:pt x="0" y="0"/>
                </a:moveTo>
                <a:lnTo>
                  <a:pt x="5216610" y="0"/>
                </a:lnTo>
                <a:lnTo>
                  <a:pt x="5216610" y="2996275"/>
                </a:lnTo>
                <a:lnTo>
                  <a:pt x="4801677" y="3173049"/>
                </a:lnTo>
                <a:cubicBezTo>
                  <a:pt x="4536493" y="3284422"/>
                  <a:pt x="4271309" y="3393149"/>
                  <a:pt x="4006124" y="3499221"/>
                </a:cubicBezTo>
                <a:cubicBezTo>
                  <a:pt x="3641657" y="3645967"/>
                  <a:pt x="3269397" y="3772563"/>
                  <a:pt x="2891027" y="3878433"/>
                </a:cubicBezTo>
                <a:cubicBezTo>
                  <a:pt x="2562225" y="3971605"/>
                  <a:pt x="2224408" y="4029396"/>
                  <a:pt x="1883330" y="4050801"/>
                </a:cubicBezTo>
                <a:cubicBezTo>
                  <a:pt x="1621698" y="4065481"/>
                  <a:pt x="1359265" y="4046763"/>
                  <a:pt x="1102360" y="3995115"/>
                </a:cubicBezTo>
                <a:cubicBezTo>
                  <a:pt x="807596" y="3930887"/>
                  <a:pt x="522911" y="3828515"/>
                  <a:pt x="255406" y="3690903"/>
                </a:cubicBezTo>
                <a:lnTo>
                  <a:pt x="0" y="35451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0800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ctr"/>
          <a:lstStyle>
            <a:lvl1pPr algn="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64A6BB-4929-D2E4-4FE8-A4F96B8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2BE8DFF-3AB3-421F-830A-81AA1B0F0B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622" y="5545009"/>
            <a:ext cx="889246" cy="9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8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typ för Greppa näringen.">
            <a:extLst>
              <a:ext uri="{FF2B5EF4-FFF2-40B4-BE49-F238E27FC236}">
                <a16:creationId xmlns:a16="http://schemas.microsoft.com/office/drawing/2014/main" id="{58502895-41B2-4A6D-B9D8-41E54D56E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10" name="Platshållare för bild 7" descr="Logotyp för företag.">
            <a:extLst>
              <a:ext uri="{FF2B5EF4-FFF2-40B4-BE49-F238E27FC236}">
                <a16:creationId xmlns:a16="http://schemas.microsoft.com/office/drawing/2014/main" id="{50F8AE5E-ACE9-0725-95D2-18FFC35203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5" name="Bildobjekt 4" descr="En bild som visar gräs, utomhus, två kor, person.">
            <a:extLst>
              <a:ext uri="{FF2B5EF4-FFF2-40B4-BE49-F238E27FC236}">
                <a16:creationId xmlns:a16="http://schemas.microsoft.com/office/drawing/2014/main" id="{FB497B24-CAFA-1571-2C29-A593C7F50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813" y="1588442"/>
            <a:ext cx="5216610" cy="4052724"/>
          </a:xfrm>
          <a:custGeom>
            <a:avLst/>
            <a:gdLst>
              <a:gd name="connsiteX0" fmla="*/ 0 w 5216610"/>
              <a:gd name="connsiteY0" fmla="*/ 0 h 4052724"/>
              <a:gd name="connsiteX1" fmla="*/ 5216610 w 5216610"/>
              <a:gd name="connsiteY1" fmla="*/ 0 h 4052724"/>
              <a:gd name="connsiteX2" fmla="*/ 5216610 w 5216610"/>
              <a:gd name="connsiteY2" fmla="*/ 2993354 h 4052724"/>
              <a:gd name="connsiteX3" fmla="*/ 4801677 w 5216610"/>
              <a:gd name="connsiteY3" fmla="*/ 3170128 h 4052724"/>
              <a:gd name="connsiteX4" fmla="*/ 4006124 w 5216610"/>
              <a:gd name="connsiteY4" fmla="*/ 3496300 h 4052724"/>
              <a:gd name="connsiteX5" fmla="*/ 2891027 w 5216610"/>
              <a:gd name="connsiteY5" fmla="*/ 3875512 h 4052724"/>
              <a:gd name="connsiteX6" fmla="*/ 1883330 w 5216610"/>
              <a:gd name="connsiteY6" fmla="*/ 4047880 h 4052724"/>
              <a:gd name="connsiteX7" fmla="*/ 1102360 w 5216610"/>
              <a:gd name="connsiteY7" fmla="*/ 3992194 h 4052724"/>
              <a:gd name="connsiteX8" fmla="*/ 255406 w 5216610"/>
              <a:gd name="connsiteY8" fmla="*/ 3687982 h 4052724"/>
              <a:gd name="connsiteX9" fmla="*/ 0 w 5216610"/>
              <a:gd name="connsiteY9" fmla="*/ 3542217 h 40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6610" h="4052724">
                <a:moveTo>
                  <a:pt x="0" y="0"/>
                </a:moveTo>
                <a:lnTo>
                  <a:pt x="5216610" y="0"/>
                </a:lnTo>
                <a:lnTo>
                  <a:pt x="5216610" y="2993354"/>
                </a:lnTo>
                <a:lnTo>
                  <a:pt x="4801677" y="3170128"/>
                </a:lnTo>
                <a:cubicBezTo>
                  <a:pt x="4536493" y="3281501"/>
                  <a:pt x="4271309" y="3390228"/>
                  <a:pt x="4006124" y="3496300"/>
                </a:cubicBezTo>
                <a:cubicBezTo>
                  <a:pt x="3641657" y="3643046"/>
                  <a:pt x="3269397" y="3769642"/>
                  <a:pt x="2891027" y="3875512"/>
                </a:cubicBezTo>
                <a:cubicBezTo>
                  <a:pt x="2562225" y="3968684"/>
                  <a:pt x="2224408" y="4026475"/>
                  <a:pt x="1883330" y="4047880"/>
                </a:cubicBezTo>
                <a:cubicBezTo>
                  <a:pt x="1621698" y="4062560"/>
                  <a:pt x="1359265" y="4043842"/>
                  <a:pt x="1102360" y="3992194"/>
                </a:cubicBezTo>
                <a:cubicBezTo>
                  <a:pt x="807596" y="3927966"/>
                  <a:pt x="522911" y="3825594"/>
                  <a:pt x="255406" y="3687982"/>
                </a:cubicBezTo>
                <a:lnTo>
                  <a:pt x="0" y="354221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ctr"/>
          <a:lstStyle>
            <a:lvl1pPr algn="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64A6BB-4929-D2E4-4FE8-A4F96B8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F88236D-6881-431E-8AF4-A006D23091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622" y="5545009"/>
            <a:ext cx="889246" cy="9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iskultingar Rubrik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på flera griskultingar inomhus.">
            <a:extLst>
              <a:ext uri="{FF2B5EF4-FFF2-40B4-BE49-F238E27FC236}">
                <a16:creationId xmlns:a16="http://schemas.microsoft.com/office/drawing/2014/main" id="{9F8C5436-5D66-28D3-102C-D1BA29688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813" y="1588442"/>
            <a:ext cx="5216610" cy="4052724"/>
          </a:xfrm>
          <a:custGeom>
            <a:avLst/>
            <a:gdLst>
              <a:gd name="connsiteX0" fmla="*/ 0 w 5216610"/>
              <a:gd name="connsiteY0" fmla="*/ 0 h 4052724"/>
              <a:gd name="connsiteX1" fmla="*/ 5216610 w 5216610"/>
              <a:gd name="connsiteY1" fmla="*/ 0 h 4052724"/>
              <a:gd name="connsiteX2" fmla="*/ 5216610 w 5216610"/>
              <a:gd name="connsiteY2" fmla="*/ 2993354 h 4052724"/>
              <a:gd name="connsiteX3" fmla="*/ 4801677 w 5216610"/>
              <a:gd name="connsiteY3" fmla="*/ 3170128 h 4052724"/>
              <a:gd name="connsiteX4" fmla="*/ 4006124 w 5216610"/>
              <a:gd name="connsiteY4" fmla="*/ 3496300 h 4052724"/>
              <a:gd name="connsiteX5" fmla="*/ 2891027 w 5216610"/>
              <a:gd name="connsiteY5" fmla="*/ 3875512 h 4052724"/>
              <a:gd name="connsiteX6" fmla="*/ 1883330 w 5216610"/>
              <a:gd name="connsiteY6" fmla="*/ 4047880 h 4052724"/>
              <a:gd name="connsiteX7" fmla="*/ 1102360 w 5216610"/>
              <a:gd name="connsiteY7" fmla="*/ 3992194 h 4052724"/>
              <a:gd name="connsiteX8" fmla="*/ 255406 w 5216610"/>
              <a:gd name="connsiteY8" fmla="*/ 3687982 h 4052724"/>
              <a:gd name="connsiteX9" fmla="*/ 0 w 5216610"/>
              <a:gd name="connsiteY9" fmla="*/ 3542217 h 40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6610" h="4052724">
                <a:moveTo>
                  <a:pt x="0" y="0"/>
                </a:moveTo>
                <a:lnTo>
                  <a:pt x="5216610" y="0"/>
                </a:lnTo>
                <a:lnTo>
                  <a:pt x="5216610" y="2993354"/>
                </a:lnTo>
                <a:lnTo>
                  <a:pt x="4801677" y="3170128"/>
                </a:lnTo>
                <a:cubicBezTo>
                  <a:pt x="4536493" y="3281501"/>
                  <a:pt x="4271309" y="3390228"/>
                  <a:pt x="4006124" y="3496300"/>
                </a:cubicBezTo>
                <a:cubicBezTo>
                  <a:pt x="3641657" y="3643046"/>
                  <a:pt x="3269397" y="3769642"/>
                  <a:pt x="2891027" y="3875512"/>
                </a:cubicBezTo>
                <a:cubicBezTo>
                  <a:pt x="2562225" y="3968684"/>
                  <a:pt x="2224408" y="4026475"/>
                  <a:pt x="1883330" y="4047880"/>
                </a:cubicBezTo>
                <a:cubicBezTo>
                  <a:pt x="1621698" y="4062560"/>
                  <a:pt x="1359265" y="4043842"/>
                  <a:pt x="1102360" y="3992194"/>
                </a:cubicBezTo>
                <a:cubicBezTo>
                  <a:pt x="807596" y="3927966"/>
                  <a:pt x="522911" y="3825594"/>
                  <a:pt x="255406" y="3687982"/>
                </a:cubicBezTo>
                <a:lnTo>
                  <a:pt x="0" y="354221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5A84A64-5DEC-4407-998F-8601ED4566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622" y="5545009"/>
            <a:ext cx="889246" cy="9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40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ästar Rubrik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som visar en brun häst som betar gräs med en svart häst i bakgrunden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6E5EC88-5D59-4E49-9EAA-D5BD5C8B56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622" y="5545009"/>
            <a:ext cx="889246" cy="9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93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ologisk mångfald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Bild på en klöverhumla på rödklöver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33BC3D9-E03A-4034-9E9E-F2BD033880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622" y="5545009"/>
            <a:ext cx="889246" cy="9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38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DBCB7-FDAF-9C8F-7CD4-0D4A0CA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B8AAB-CDD2-94E6-DC9C-8D85902E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57802E-2477-1C26-6978-8196BC9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9F4-B0B6-46BE-8DA3-8C00E29AC46A}" type="datetime1">
              <a:rPr lang="sv-SE" smtClean="0"/>
              <a:t>2025-11-24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81351-365D-FD79-310A-14EDF8E0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E8A16-B049-D5D2-5885-A2379CD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379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ktor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på en blå traktor som plöjer med fiskmåsar som flyger framför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88F27CD-B760-4727-A62E-F3BA8A785D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622" y="5545009"/>
            <a:ext cx="889246" cy="9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4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son 2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Bild på person i grå tröja vid en grön maskin utomhus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FB912A6-5B00-4C44-87D9-BFC009A0E7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743" y="5545009"/>
            <a:ext cx="889246" cy="9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668" y="1844824"/>
            <a:ext cx="10748433" cy="417646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B916-5DA2-4B8A-B673-DEE5194798CA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5999990" y="188640"/>
            <a:ext cx="5471749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04317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75" y="1504178"/>
            <a:ext cx="9874721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0DDFB5-E3CE-9D6C-0699-236981D43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75" y="4525670"/>
            <a:ext cx="9874721" cy="132223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189CB9-7C89-C1B3-F240-0D20F5F0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9C3-391A-4EBB-A877-C7E695FE2FC8}" type="datetime1">
              <a:rPr lang="sv-SE" smtClean="0"/>
              <a:t>2025-11-24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F19797-CF7A-E59B-03A5-33044EC8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0623B8-0D5A-4B3F-D03F-D70918B3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9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1D726-55FD-3FFB-9B60-50A95CAC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823048-C398-013F-8C70-B0EA42FE3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1298" y="1685573"/>
            <a:ext cx="4801984" cy="434670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01A52A-9F57-8BEF-9996-A3B1C57A4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718" y="1685572"/>
            <a:ext cx="4801984" cy="4345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2AA72F-C433-4386-F24B-23343294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36F3-28B2-453C-A043-0CF48B4EE67B}" type="datetime1">
              <a:rPr lang="sv-SE" smtClean="0"/>
              <a:t>2025-11-24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CB1480-C8A1-B4DD-EC39-7890DD21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8DF27C-69E8-092E-4596-17C1501F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21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6A86F-35F8-BA25-0F2A-3B65345E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99C54B-8D11-06A3-52C9-669DE0AD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99" y="1685575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BDBAF1-4180-F46B-534D-27F0093B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296" y="2568925"/>
            <a:ext cx="4633153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4BA6723-1C8E-531B-3AB9-A7B029AA6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7550" y="1685574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5AB683-BF5A-3745-8863-D64253565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7549" y="2568924"/>
            <a:ext cx="4633154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F06C60-B6E1-9E56-E552-8139A7BE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6CA-F598-4B4F-8009-320581E8DEF3}" type="datetime1">
              <a:rPr lang="sv-SE" smtClean="0"/>
              <a:t>2025-11-24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5470F4A-8479-BFDF-765C-3F3F6CDC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E94FDB-CEC1-70CD-D18C-9CA38516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17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73B10-AE5F-78EE-062F-938A169B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17EB58-9A62-6A30-F058-2D6D9058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DB1-B95C-4253-B360-E25E6412DEB1}" type="datetime1">
              <a:rPr lang="sv-SE" smtClean="0"/>
              <a:t>2025-11-24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C5D120-4209-BEE4-4945-A8F630AB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C596B7-FFF1-38E8-DCC1-483E4CDD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4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DCE74A8-B41A-6DA5-5E58-F52609FB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6519-EBF9-403E-98BD-E9837801AD3F}" type="datetime1">
              <a:rPr lang="sv-SE" smtClean="0"/>
              <a:t>2025-11-24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A6A815C-ACB9-52DF-829B-FEB79C84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A2E3247-CC75-2607-365C-292541CC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4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DBCB7-FDAF-9C8F-7CD4-0D4A0CA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B8AAB-CDD2-94E6-DC9C-8D85902E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57802E-2477-1C26-6978-8196BC9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031-209B-43D0-8B73-36BBB1EE99A7}" type="datetime1">
              <a:rPr lang="sv-SE" smtClean="0"/>
              <a:t>2025-11-24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81351-365D-FD79-310A-14EDF8E0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8" descr="Logotyp för företag.">
            <a:extLst>
              <a:ext uri="{FF2B5EF4-FFF2-40B4-BE49-F238E27FC236}">
                <a16:creationId xmlns:a16="http://schemas.microsoft.com/office/drawing/2014/main" id="{C2B80AB8-8DDC-DFD8-9EBD-7DAC82E0D2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E8A16-B049-D5D2-5885-A2379CD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59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75" y="1504178"/>
            <a:ext cx="9874721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0DDFB5-E3CE-9D6C-0699-236981D43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75" y="4525670"/>
            <a:ext cx="9874721" cy="132223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189CB9-7C89-C1B3-F240-0D20F5F0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A055-0CB6-4F32-B775-00F1B08DDA8F}" type="datetime1">
              <a:rPr lang="sv-SE" smtClean="0"/>
              <a:t>2025-11-24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F19797-CF7A-E59B-03A5-33044EC8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8" descr="Logotyp för företag.">
            <a:extLst>
              <a:ext uri="{FF2B5EF4-FFF2-40B4-BE49-F238E27FC236}">
                <a16:creationId xmlns:a16="http://schemas.microsoft.com/office/drawing/2014/main" id="{E25D68B4-62CD-010F-330B-EF65924D42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0623B8-0D5A-4B3F-D03F-D70918B3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72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 descr="Logotyp Greppa näringen.">
            <a:extLst>
              <a:ext uri="{FF2B5EF4-FFF2-40B4-BE49-F238E27FC236}">
                <a16:creationId xmlns:a16="http://schemas.microsoft.com/office/drawing/2014/main" id="{52AFA8FE-E8E1-9E02-C2D2-DEE9F23E2B4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299" y="343131"/>
            <a:ext cx="1116000" cy="589157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0398551-A45D-BE15-0A00-494B3FB0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BF3625-E815-21FE-92DD-FD761B84A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606" y="1685573"/>
            <a:ext cx="9512098" cy="4346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806F1E-A009-08FF-CDEA-E61F6F1EB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8607" y="6348603"/>
            <a:ext cx="951337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BA95D90-6A89-40FD-88D5-A57727E2D7C7}" type="datetime1">
              <a:rPr lang="sv-SE" smtClean="0"/>
              <a:t>2025-11-24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AC2D10-1E9C-6536-955F-F411680FC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7252" y="6356350"/>
            <a:ext cx="4801984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C33505-FA92-EFF5-A16F-C8DA6669D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5662" y="6356350"/>
            <a:ext cx="429097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16115CD-4FAD-4C57-8B53-9F884DD90A0F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AAEFC1-72BB-9869-B35A-66C534E05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71" y="1248616"/>
            <a:ext cx="9771123" cy="3908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4277748-D29C-44A2-8DB2-562980277A27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87" y="5974276"/>
            <a:ext cx="738909" cy="7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5" r:id="rId8"/>
    <p:sldLayoutId id="2147483676" r:id="rId9"/>
    <p:sldLayoutId id="2147483658" r:id="rId10"/>
    <p:sldLayoutId id="2147483674" r:id="rId11"/>
    <p:sldLayoutId id="2147483677" r:id="rId12"/>
    <p:sldLayoutId id="2147483660" r:id="rId13"/>
    <p:sldLayoutId id="2147483661" r:id="rId14"/>
    <p:sldLayoutId id="2147483659" r:id="rId15"/>
    <p:sldLayoutId id="2147483663" r:id="rId16"/>
    <p:sldLayoutId id="2147483666" r:id="rId17"/>
    <p:sldLayoutId id="2147483668" r:id="rId18"/>
    <p:sldLayoutId id="2147483669" r:id="rId19"/>
    <p:sldLayoutId id="2147483671" r:id="rId20"/>
    <p:sldLayoutId id="2147483673" r:id="rId21"/>
    <p:sldLayoutId id="2147483678" r:id="rId22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›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71930"/>
        </a:buClr>
        <a:buFont typeface="Arial" panose="020B0604020202020204" pitchFamily="34" charset="0"/>
        <a:buChar char="›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A618"/>
        </a:buClr>
        <a:buFont typeface="Arial" panose="020B0604020202020204" pitchFamily="34" charset="0"/>
        <a:buChar char="›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BA00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5034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8B278E0-580B-1622-6055-BB37004A0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v-SE" dirty="0"/>
              <a:t>Precisionsodling</a:t>
            </a:r>
            <a:br>
              <a:rPr lang="sv-SE" dirty="0"/>
            </a:br>
            <a:r>
              <a:rPr lang="sv-SE" sz="2800" dirty="0"/>
              <a:t>Grästorp 7/10 2025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A6532A-AD85-174E-36BA-3CB774847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5317" y="3429000"/>
            <a:ext cx="5443870" cy="599091"/>
          </a:xfrm>
        </p:spPr>
        <p:txBody>
          <a:bodyPr/>
          <a:lstStyle/>
          <a:p>
            <a:pPr algn="l"/>
            <a:r>
              <a:rPr lang="sv-SE" dirty="0"/>
              <a:t>Gunilla Frostgård</a:t>
            </a:r>
          </a:p>
        </p:txBody>
      </p:sp>
      <p:pic>
        <p:nvPicPr>
          <p:cNvPr id="12" name="Platshållare för bild 11" descr="Fält med höstvete. I bakgrunden syns byggnader och en allé">
            <a:extLst>
              <a:ext uri="{FF2B5EF4-FFF2-40B4-BE49-F238E27FC236}">
                <a16:creationId xmlns:a16="http://schemas.microsoft.com/office/drawing/2014/main" id="{717D5220-0A51-486B-856F-AE3A061661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415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6D34C1C-544C-4EE2-9DEC-D6A33AB0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Tröskeln för många lantbrukare är fortfarande hög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E2DDA82-87C1-40B2-AEF8-448521AC5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23" y="1338731"/>
            <a:ext cx="9512098" cy="4346703"/>
          </a:xfrm>
        </p:spPr>
        <p:txBody>
          <a:bodyPr/>
          <a:lstStyle/>
          <a:p>
            <a:pPr lvl="1"/>
            <a:endParaRPr lang="sv-SE" dirty="0"/>
          </a:p>
          <a:p>
            <a:pPr lvl="1"/>
            <a:endParaRPr lang="sv-SE" dirty="0"/>
          </a:p>
          <a:p>
            <a:pPr marL="457200" lvl="1" indent="0">
              <a:buNone/>
            </a:pPr>
            <a:r>
              <a:rPr lang="sv-SE" dirty="0"/>
              <a:t>Tekniken finns, kunskapen finns men:</a:t>
            </a:r>
          </a:p>
          <a:p>
            <a:pPr lvl="1"/>
            <a:r>
              <a:rPr lang="sv-SE" sz="2000" dirty="0"/>
              <a:t>Bristande </a:t>
            </a:r>
            <a:r>
              <a:rPr lang="sv-SE" sz="2000" b="1" dirty="0"/>
              <a:t>förståelse</a:t>
            </a:r>
            <a:r>
              <a:rPr lang="sv-SE" sz="2000" dirty="0"/>
              <a:t> för tekniken</a:t>
            </a:r>
          </a:p>
          <a:p>
            <a:pPr lvl="1"/>
            <a:r>
              <a:rPr lang="sv-SE" sz="2000" b="1" dirty="0"/>
              <a:t>Osäkerhet </a:t>
            </a:r>
            <a:r>
              <a:rPr lang="sv-SE" sz="2000" dirty="0"/>
              <a:t>kring teknisk support</a:t>
            </a:r>
            <a:endParaRPr lang="sv-SE" sz="2000" b="1" dirty="0"/>
          </a:p>
          <a:p>
            <a:pPr lvl="1"/>
            <a:r>
              <a:rPr lang="sv-SE" sz="2000" dirty="0"/>
              <a:t>Upplevs som krångligt</a:t>
            </a:r>
          </a:p>
          <a:p>
            <a:pPr lvl="1"/>
            <a:r>
              <a:rPr lang="sv-SE" sz="2000" dirty="0"/>
              <a:t>För </a:t>
            </a:r>
            <a:r>
              <a:rPr lang="sv-SE" sz="2000" b="1" dirty="0"/>
              <a:t>få rådgivare</a:t>
            </a:r>
            <a:endParaRPr lang="sv-SE" sz="2000" dirty="0"/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r>
              <a:rPr lang="sv-SE" sz="2800" dirty="0"/>
              <a:t>Vi </a:t>
            </a:r>
            <a:r>
              <a:rPr lang="sv-SE" sz="2800" dirty="0" err="1"/>
              <a:t>hälper</a:t>
            </a:r>
            <a:r>
              <a:rPr lang="sv-SE" sz="2800" dirty="0"/>
              <a:t> lantbrukarna att komma över tröskeln!</a:t>
            </a:r>
          </a:p>
          <a:p>
            <a:pPr marL="457200" lvl="1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E7A590C-C85F-46E1-95A7-9418D359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DF7C-1B79-435D-B811-C0A1F8F37436}" type="datetime1">
              <a:rPr lang="sv-SE" smtClean="0"/>
              <a:t>2025-11-24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039B37-60B5-48DC-9AD7-EE43CE48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7AD7-FA98-4CB2-84AA-7A4F4C714045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49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E8CDA46-0C55-4503-93F8-E64F4D5A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Intresset för Greppa Näringens rådgivning ökar, </a:t>
            </a:r>
            <a:br>
              <a:rPr lang="sv-SE" sz="3200" dirty="0"/>
            </a:br>
            <a:r>
              <a:rPr lang="sv-SE" sz="3200" dirty="0"/>
              <a:t>men vi behöver fler rådgivare!</a:t>
            </a:r>
          </a:p>
        </p:txBody>
      </p:sp>
      <p:sp>
        <p:nvSpPr>
          <p:cNvPr id="7" name="Platshållare för bild 6" descr="Diagram över gjorda Presisionsodlingsrådgivningar i olika län. Flest gjorda är i Västra Götaland med 250 st. ">
            <a:extLst>
              <a:ext uri="{FF2B5EF4-FFF2-40B4-BE49-F238E27FC236}">
                <a16:creationId xmlns:a16="http://schemas.microsoft.com/office/drawing/2014/main" id="{096F7FFC-0BBD-4538-B7E4-4E133AA5FB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9B23ED47-7336-4027-81BD-61305211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244322"/>
              </p:ext>
            </p:extLst>
          </p:nvPr>
        </p:nvGraphicFramePr>
        <p:xfrm>
          <a:off x="1105351" y="1618548"/>
          <a:ext cx="9510712" cy="434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llips 8">
            <a:extLst>
              <a:ext uri="{FF2B5EF4-FFF2-40B4-BE49-F238E27FC236}">
                <a16:creationId xmlns:a16="http://schemas.microsoft.com/office/drawing/2014/main" id="{42F1067A-D2C2-4AD1-AF88-8A0D4EED4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5511" y="1867301"/>
            <a:ext cx="2021305" cy="45334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9BEF853-FC9C-441D-9942-964272E7008F}"/>
              </a:ext>
            </a:extLst>
          </p:cNvPr>
          <p:cNvSpPr/>
          <p:nvPr/>
        </p:nvSpPr>
        <p:spPr>
          <a:xfrm>
            <a:off x="7286324" y="2290813"/>
            <a:ext cx="3620652" cy="9521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Lars-effekten! </a:t>
            </a:r>
            <a:r>
              <a:rPr lang="sv-SE" sz="24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sv-S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3DC924-4A6F-8D44-B013-7C1EFE21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Välkomna och 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F32DB0-D98D-1FAF-A166-5C328629C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951" y="1449091"/>
            <a:ext cx="9512098" cy="4346703"/>
          </a:xfrm>
        </p:spPr>
        <p:txBody>
          <a:bodyPr/>
          <a:lstStyle/>
          <a:p>
            <a:r>
              <a:rPr lang="sv-SE" dirty="0"/>
              <a:t>Välkomna, presentation av deltagare  </a:t>
            </a:r>
          </a:p>
          <a:p>
            <a:r>
              <a:rPr lang="sv-SE" dirty="0"/>
              <a:t>Precisionsodling – historik och perspektiv</a:t>
            </a:r>
          </a:p>
          <a:p>
            <a:r>
              <a:rPr lang="sv-SE" dirty="0"/>
              <a:t>Presentation av Håle </a:t>
            </a:r>
            <a:r>
              <a:rPr lang="sv-SE" dirty="0" err="1"/>
              <a:t>Torsgården</a:t>
            </a:r>
            <a:endParaRPr lang="sv-SE" dirty="0"/>
          </a:p>
          <a:p>
            <a:r>
              <a:rPr lang="sv-SE" dirty="0"/>
              <a:t>Förberedelser inför fältbesök</a:t>
            </a:r>
          </a:p>
          <a:p>
            <a:pPr marL="0" indent="0">
              <a:buNone/>
            </a:pPr>
            <a:r>
              <a:rPr lang="sv-SE" sz="2400" i="1" dirty="0">
                <a:solidFill>
                  <a:srgbClr val="FF0000"/>
                </a:solidFill>
              </a:rPr>
              <a:t>Paus</a:t>
            </a:r>
          </a:p>
          <a:p>
            <a:r>
              <a:rPr lang="sv-SE" dirty="0"/>
              <a:t>Beräkningsverktyget POS 2.0</a:t>
            </a:r>
          </a:p>
          <a:p>
            <a:pPr marL="0" indent="0">
              <a:buNone/>
            </a:pPr>
            <a:r>
              <a:rPr lang="sv-SE" sz="2400" i="1" dirty="0">
                <a:solidFill>
                  <a:srgbClr val="FF0000"/>
                </a:solidFill>
              </a:rPr>
              <a:t>Lunch </a:t>
            </a:r>
          </a:p>
          <a:p>
            <a:r>
              <a:rPr lang="sv-SE" dirty="0"/>
              <a:t>Studiebesök Håle </a:t>
            </a:r>
            <a:r>
              <a:rPr lang="sv-SE" dirty="0" err="1"/>
              <a:t>Torsgården</a:t>
            </a:r>
            <a:endParaRPr lang="sv-SE" dirty="0"/>
          </a:p>
          <a:p>
            <a:r>
              <a:rPr lang="sv-SE" dirty="0"/>
              <a:t>Avslutning och fika</a:t>
            </a:r>
          </a:p>
        </p:txBody>
      </p:sp>
    </p:spTree>
    <p:extLst>
      <p:ext uri="{BB962C8B-B14F-4D97-AF65-F5344CB8AC3E}">
        <p14:creationId xmlns:p14="http://schemas.microsoft.com/office/powerpoint/2010/main" val="104404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340794-7BB8-45B3-BD05-707E226A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är vi som arbetar med precisionsodlingsmodulen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D59084-C1AF-481C-A065-C101E6F96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605" y="1512804"/>
            <a:ext cx="9512098" cy="4346703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000" dirty="0"/>
              <a:t>Lars Pettersson, MarkVäxt05 AB</a:t>
            </a:r>
          </a:p>
          <a:p>
            <a:pPr marL="0" indent="0">
              <a:buNone/>
            </a:pPr>
            <a:r>
              <a:rPr lang="sv-SE" sz="2000" dirty="0"/>
              <a:t>Rådgivningsexpert</a:t>
            </a:r>
          </a:p>
          <a:p>
            <a:endParaRPr lang="sv-SE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/>
              <a:t>Emelie Andersson, Jordbruksverket</a:t>
            </a:r>
          </a:p>
          <a:p>
            <a:endParaRPr lang="sv-SE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/>
              <a:t>Gunilla Frostgård, Jordbruksverket</a:t>
            </a:r>
          </a:p>
          <a:p>
            <a:endParaRPr lang="sv-SE" dirty="0"/>
          </a:p>
        </p:txBody>
      </p:sp>
      <p:pic>
        <p:nvPicPr>
          <p:cNvPr id="6" name="Bildobjekt 5" descr="Kvinna med blont hår och glasögon">
            <a:extLst>
              <a:ext uri="{FF2B5EF4-FFF2-40B4-BE49-F238E27FC236}">
                <a16:creationId xmlns:a16="http://schemas.microsoft.com/office/drawing/2014/main" id="{4DFD0DAD-1A3B-4FDE-AD62-EF6EEB1BE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65" y="3460909"/>
            <a:ext cx="1338081" cy="1326740"/>
          </a:xfrm>
          <a:prstGeom prst="rect">
            <a:avLst/>
          </a:prstGeom>
        </p:spPr>
      </p:pic>
      <p:pic>
        <p:nvPicPr>
          <p:cNvPr id="7" name="Bildobjekt 6" descr="Kvinna med brunt hår och glasögon">
            <a:extLst>
              <a:ext uri="{FF2B5EF4-FFF2-40B4-BE49-F238E27FC236}">
                <a16:creationId xmlns:a16="http://schemas.microsoft.com/office/drawing/2014/main" id="{C9476498-75ED-4894-9CE7-CC521F4B6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939" y="5042118"/>
            <a:ext cx="1271658" cy="1173837"/>
          </a:xfrm>
          <a:prstGeom prst="rect">
            <a:avLst/>
          </a:prstGeom>
        </p:spPr>
      </p:pic>
      <p:pic>
        <p:nvPicPr>
          <p:cNvPr id="8" name="Bildobjekt 7" descr="Man med kort hår med brun färg">
            <a:extLst>
              <a:ext uri="{FF2B5EF4-FFF2-40B4-BE49-F238E27FC236}">
                <a16:creationId xmlns:a16="http://schemas.microsoft.com/office/drawing/2014/main" id="{B609B246-ED50-4683-BB50-27A14FA8C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59397"/>
            <a:ext cx="1962982" cy="16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6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D4A171-81A7-4704-AAA5-2DC22497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 meningar – Presentation laget runt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D2A59B-45AF-41DD-9896-E40C0CCA3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606" y="2165684"/>
            <a:ext cx="9512098" cy="386659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Namn och företag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Vad är precisionsodling för er?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Vad förväntar ni er av kursen?</a:t>
            </a:r>
          </a:p>
        </p:txBody>
      </p:sp>
      <p:pic>
        <p:nvPicPr>
          <p:cNvPr id="5" name="Bildobjekt 4" descr="Person som mäter kväveupptag i höstvete. I handen håller hon i en grå sensor. ">
            <a:extLst>
              <a:ext uri="{FF2B5EF4-FFF2-40B4-BE49-F238E27FC236}">
                <a16:creationId xmlns:a16="http://schemas.microsoft.com/office/drawing/2014/main" id="{85694394-5B1C-4C6C-8334-454F2E557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892" y="1409951"/>
            <a:ext cx="2572424" cy="4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5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D273DF-CD4E-421F-A48E-7A107D9E4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28" y="404664"/>
            <a:ext cx="9497290" cy="539750"/>
          </a:xfrm>
        </p:spPr>
        <p:txBody>
          <a:bodyPr/>
          <a:lstStyle/>
          <a:p>
            <a:r>
              <a:rPr lang="sv-SE" dirty="0"/>
              <a:t>Utvecklingen har gått framåt!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9C66FF-CCC3-4510-AD5C-D893C301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741" y="1644307"/>
            <a:ext cx="9423251" cy="4176465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Från</a:t>
            </a:r>
            <a:r>
              <a:rPr lang="sv-SE" dirty="0"/>
              <a:t> huvudfokus ”produktivitet” </a:t>
            </a:r>
            <a:r>
              <a:rPr lang="sv-SE" b="1" dirty="0"/>
              <a:t>till</a:t>
            </a:r>
            <a:r>
              <a:rPr lang="sv-SE" dirty="0"/>
              <a:t> ”hållbar intensifiering”</a:t>
            </a:r>
          </a:p>
          <a:p>
            <a:pPr marL="0" indent="0">
              <a:buNone/>
            </a:pPr>
            <a:endParaRPr lang="sv-SE" b="1" dirty="0"/>
          </a:p>
          <a:p>
            <a:r>
              <a:rPr lang="sv-SE" sz="2400" b="1" dirty="0"/>
              <a:t>Från</a:t>
            </a:r>
            <a:r>
              <a:rPr lang="sv-SE" sz="2400" dirty="0"/>
              <a:t> 10-tons klubben </a:t>
            </a:r>
            <a:r>
              <a:rPr lang="sv-SE" sz="2400" b="1" dirty="0"/>
              <a:t>till</a:t>
            </a:r>
            <a:r>
              <a:rPr lang="sv-SE" sz="2400" dirty="0"/>
              <a:t> anpassning efter förutsättningar</a:t>
            </a:r>
          </a:p>
          <a:p>
            <a:r>
              <a:rPr lang="sv-SE" sz="2400" b="1" dirty="0"/>
              <a:t>Från</a:t>
            </a:r>
            <a:r>
              <a:rPr lang="sv-SE" sz="2400" dirty="0"/>
              <a:t> plansprutning </a:t>
            </a:r>
            <a:r>
              <a:rPr lang="sv-SE" sz="2400" b="1" dirty="0"/>
              <a:t>till</a:t>
            </a:r>
            <a:r>
              <a:rPr lang="sv-SE" sz="2400" dirty="0"/>
              <a:t> IPM</a:t>
            </a:r>
          </a:p>
          <a:p>
            <a:r>
              <a:rPr lang="sv-SE" sz="2400" b="1" dirty="0"/>
              <a:t>Från</a:t>
            </a:r>
            <a:r>
              <a:rPr lang="sv-SE" sz="2400" dirty="0"/>
              <a:t> få gödslingstillfällen med N </a:t>
            </a:r>
            <a:r>
              <a:rPr lang="sv-SE" sz="2400" b="1" dirty="0"/>
              <a:t>till</a:t>
            </a:r>
            <a:r>
              <a:rPr lang="sv-SE" sz="2400" dirty="0"/>
              <a:t> moderna strategier med fler gödslingstillfällen, anpassning och precisionsgödsling</a:t>
            </a:r>
          </a:p>
          <a:p>
            <a:r>
              <a:rPr lang="sv-SE" sz="2400" b="1" dirty="0"/>
              <a:t>Från</a:t>
            </a:r>
            <a:r>
              <a:rPr lang="sv-SE" sz="2400" dirty="0"/>
              <a:t> N-min vid säsongsstart </a:t>
            </a:r>
            <a:r>
              <a:rPr lang="sv-SE" sz="2400" b="1" dirty="0"/>
              <a:t>till</a:t>
            </a:r>
            <a:r>
              <a:rPr lang="sv-SE" sz="2400" dirty="0"/>
              <a:t> kvävemätning under säsong</a:t>
            </a:r>
          </a:p>
          <a:p>
            <a:r>
              <a:rPr lang="sv-SE" sz="2400" b="1" dirty="0"/>
              <a:t>Från</a:t>
            </a:r>
            <a:r>
              <a:rPr lang="sv-SE" sz="2400" dirty="0"/>
              <a:t> överanvändning av P </a:t>
            </a:r>
            <a:r>
              <a:rPr lang="sv-SE" sz="2400" b="1" dirty="0"/>
              <a:t>till</a:t>
            </a:r>
            <a:r>
              <a:rPr lang="sv-SE" sz="2400" dirty="0"/>
              <a:t> anpassad fosforgödsling</a:t>
            </a:r>
          </a:p>
          <a:p>
            <a:r>
              <a:rPr lang="sv-SE" sz="2400" b="1" dirty="0"/>
              <a:t>Från</a:t>
            </a:r>
            <a:r>
              <a:rPr lang="sv-SE" sz="2400" dirty="0"/>
              <a:t> ”intensivrådgivning” </a:t>
            </a:r>
            <a:r>
              <a:rPr lang="sv-SE" sz="2400" b="1" dirty="0"/>
              <a:t>till</a:t>
            </a:r>
            <a:r>
              <a:rPr lang="sv-SE" sz="2400" dirty="0"/>
              <a:t> ”individuell rådgivning”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035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8720" y="109013"/>
            <a:ext cx="9512097" cy="952166"/>
          </a:xfrm>
        </p:spPr>
        <p:txBody>
          <a:bodyPr/>
          <a:lstStyle/>
          <a:p>
            <a:r>
              <a:rPr lang="sv-SE" dirty="0"/>
              <a:t>Precisionsodling – några milstolpar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222407" y="1197846"/>
            <a:ext cx="10087113" cy="566015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sv-SE" sz="1800" dirty="0"/>
              <a:t>Första skördekateringarna gjordes redan i början av 1990 talet</a:t>
            </a:r>
          </a:p>
          <a:p>
            <a:pPr>
              <a:lnSpc>
                <a:spcPct val="200000"/>
              </a:lnSpc>
            </a:pPr>
            <a:r>
              <a:rPr lang="sv-SE" sz="1800" dirty="0"/>
              <a:t>1995 DGPS blev användbart i civilt bruk, började användas för markkartering</a:t>
            </a:r>
          </a:p>
          <a:p>
            <a:pPr>
              <a:lnSpc>
                <a:spcPct val="200000"/>
              </a:lnSpc>
            </a:pPr>
            <a:r>
              <a:rPr lang="sv-SE" sz="1800" dirty="0"/>
              <a:t>N, P, K, Mg och Cu spreds på försök efter markkartan</a:t>
            </a:r>
          </a:p>
          <a:p>
            <a:pPr>
              <a:lnSpc>
                <a:spcPct val="200000"/>
              </a:lnSpc>
            </a:pPr>
            <a:r>
              <a:rPr lang="sv-SE" sz="1800" dirty="0"/>
              <a:t>1997 första kalkning efter markkartan med DGPS</a:t>
            </a:r>
          </a:p>
          <a:p>
            <a:pPr>
              <a:lnSpc>
                <a:spcPct val="200000"/>
              </a:lnSpc>
            </a:pPr>
            <a:r>
              <a:rPr lang="sv-SE" sz="1800" dirty="0"/>
              <a:t>1998 kördes den första N-Sensorn i Sverige</a:t>
            </a:r>
          </a:p>
          <a:p>
            <a:pPr>
              <a:lnSpc>
                <a:spcPct val="200000"/>
              </a:lnSpc>
            </a:pPr>
            <a:r>
              <a:rPr lang="sv-SE" sz="1800" dirty="0"/>
              <a:t>Början av 2000-talet kom guidesystem till traktorerna</a:t>
            </a:r>
          </a:p>
          <a:p>
            <a:pPr>
              <a:lnSpc>
                <a:spcPct val="200000"/>
              </a:lnSpc>
            </a:pPr>
            <a:r>
              <a:rPr lang="sv-SE" sz="1800" dirty="0"/>
              <a:t>Första Autostyrningen kom 2005, blev populärt runt 2010</a:t>
            </a:r>
          </a:p>
          <a:p>
            <a:pPr>
              <a:lnSpc>
                <a:spcPct val="200000"/>
              </a:lnSpc>
            </a:pPr>
            <a:r>
              <a:rPr lang="sv-SE" sz="1800" dirty="0"/>
              <a:t>Tekniken finns för precisionsspridning av växtskydd och för varierad utsädesmängd</a:t>
            </a:r>
          </a:p>
        </p:txBody>
      </p:sp>
      <p:sp>
        <p:nvSpPr>
          <p:cNvPr id="113668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263" y="1128715"/>
            <a:ext cx="12192000" cy="47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264" tIns="53177" rIns="102264" bIns="53177">
            <a:spAutoFit/>
          </a:bodyPr>
          <a:lstStyle/>
          <a:p>
            <a:endParaRPr lang="sv-SE" sz="2400"/>
          </a:p>
        </p:txBody>
      </p:sp>
      <p:pic>
        <p:nvPicPr>
          <p:cNvPr id="113670" name="Picture 6" descr="Grön tröska i ett fält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5331" y="1197846"/>
            <a:ext cx="2461568" cy="115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onito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470" y="3877653"/>
            <a:ext cx="1840695" cy="1495564"/>
          </a:xfrm>
          <a:prstGeom prst="rect">
            <a:avLst/>
          </a:prstGeom>
        </p:spPr>
      </p:pic>
      <p:pic>
        <p:nvPicPr>
          <p:cNvPr id="4" name="Picture 3" descr="Grön traktor med en grå sensor på taket. 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9635" y="2983187"/>
            <a:ext cx="2462365" cy="1119648"/>
          </a:xfrm>
          <a:prstGeom prst="rect">
            <a:avLst/>
          </a:prstGeom>
        </p:spPr>
      </p:pic>
      <p:pic>
        <p:nvPicPr>
          <p:cNvPr id="113669" name="Picture 5" descr="SKORD1~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9635" y="1616371"/>
            <a:ext cx="2424408" cy="13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AS7500_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9635" y="5059227"/>
            <a:ext cx="2424408" cy="108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0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 tabell som visar hur precisionsodling har utvecklats i Sverige. Bland annat skapades Greppa Näringens modul år 2009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4" y="0"/>
            <a:ext cx="878497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C0152EB-120A-4738-B27D-991C3362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496" y="3889612"/>
            <a:ext cx="1156354" cy="257956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Precisionsodling i Sverige</a:t>
            </a:r>
          </a:p>
        </p:txBody>
      </p:sp>
    </p:spTree>
    <p:extLst>
      <p:ext uri="{BB962C8B-B14F-4D97-AF65-F5344CB8AC3E}">
        <p14:creationId xmlns:p14="http://schemas.microsoft.com/office/powerpoint/2010/main" val="354995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Röd traktor i fält med en svart sensor">
            <a:extLst>
              <a:ext uri="{FF2B5EF4-FFF2-40B4-BE49-F238E27FC236}">
                <a16:creationId xmlns:a16="http://schemas.microsoft.com/office/drawing/2014/main" id="{3B12C353-EA2B-4C05-93C5-14AD7C3677C4}"/>
              </a:ext>
            </a:extLst>
          </p:cNvPr>
          <p:cNvGrpSpPr/>
          <p:nvPr/>
        </p:nvGrpSpPr>
        <p:grpSpPr>
          <a:xfrm>
            <a:off x="118540" y="251024"/>
            <a:ext cx="2730169" cy="2431912"/>
            <a:chOff x="88904" y="188268"/>
            <a:chExt cx="2047627" cy="1823934"/>
          </a:xfrm>
        </p:grpSpPr>
        <p:pic>
          <p:nvPicPr>
            <p:cNvPr id="22" name="Picture 2" descr="Tractor using one of the first prototypes of N-sensor">
              <a:extLst>
                <a:ext uri="{FF2B5EF4-FFF2-40B4-BE49-F238E27FC236}">
                  <a16:creationId xmlns:a16="http://schemas.microsoft.com/office/drawing/2014/main" id="{080D2D04-0C9C-45CB-9868-E4A75E234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4" y="704485"/>
              <a:ext cx="1944216" cy="1307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AC97CE0D-5255-4AF3-9088-C0BFE9D73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04" y="188268"/>
              <a:ext cx="2047627" cy="48474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dirty="0">
                  <a:latin typeface="Times New Roman" pitchFamily="18" charset="0"/>
                </a:rPr>
                <a:t>Stefan Reusch doktorerade 1997 med N-Sensor</a:t>
              </a:r>
            </a:p>
          </p:txBody>
        </p:sp>
      </p:grpSp>
      <p:grpSp>
        <p:nvGrpSpPr>
          <p:cNvPr id="2" name="Grupp 17" descr="Röd traktor med en bom bak på traktorn"/>
          <p:cNvGrpSpPr/>
          <p:nvPr/>
        </p:nvGrpSpPr>
        <p:grpSpPr>
          <a:xfrm>
            <a:off x="759593" y="1322457"/>
            <a:ext cx="4431323" cy="2161047"/>
            <a:chOff x="184731" y="1237679"/>
            <a:chExt cx="4431323" cy="2161046"/>
          </a:xfrm>
        </p:grpSpPr>
        <p:pic>
          <p:nvPicPr>
            <p:cNvPr id="153602" name="Picture 2" descr="Röd traktor med en bom bak på traktor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31" y="1569997"/>
              <a:ext cx="4431323" cy="1828728"/>
            </a:xfrm>
            <a:prstGeom prst="rect">
              <a:avLst/>
            </a:prstGeom>
            <a:noFill/>
          </p:spPr>
        </p:pic>
        <p:sp>
          <p:nvSpPr>
            <p:cNvPr id="89093" name="Text Box 5"/>
            <p:cNvSpPr txBox="1">
              <a:spLocks noChangeArrowheads="1"/>
            </p:cNvSpPr>
            <p:nvPr/>
          </p:nvSpPr>
          <p:spPr bwMode="auto">
            <a:xfrm>
              <a:off x="184731" y="1237679"/>
              <a:ext cx="4431323" cy="64633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dirty="0">
                  <a:latin typeface="Times New Roman" pitchFamily="18" charset="0"/>
                </a:rPr>
                <a:t>Hydro N-Sensor med bom testades första gången på Bjertorp 1998</a:t>
              </a:r>
            </a:p>
          </p:txBody>
        </p:sp>
      </p:grpSp>
      <p:grpSp>
        <p:nvGrpSpPr>
          <p:cNvPr id="3" name="Grupp 14" descr="Röd traktor med en blå sensor på taket och en blå gödselspridare där bak. "/>
          <p:cNvGrpSpPr/>
          <p:nvPr/>
        </p:nvGrpSpPr>
        <p:grpSpPr>
          <a:xfrm>
            <a:off x="1612967" y="2111106"/>
            <a:ext cx="2935008" cy="2635788"/>
            <a:chOff x="5037910" y="856936"/>
            <a:chExt cx="2935008" cy="2635788"/>
          </a:xfrm>
        </p:grpSpPr>
        <p:pic>
          <p:nvPicPr>
            <p:cNvPr id="89092" name="Picture 4" descr="99fra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37911" y="1586136"/>
              <a:ext cx="2895600" cy="190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094" name="Text Box 6"/>
            <p:cNvSpPr txBox="1">
              <a:spLocks noChangeArrowheads="1"/>
            </p:cNvSpPr>
            <p:nvPr/>
          </p:nvSpPr>
          <p:spPr bwMode="auto">
            <a:xfrm>
              <a:off x="5037910" y="856936"/>
              <a:ext cx="2935008" cy="92333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dirty="0">
                  <a:latin typeface="Times New Roman" pitchFamily="18" charset="0"/>
                </a:rPr>
                <a:t>1999 togs bommen bort och sensorn mäter istället med 64 graders vinkel mot grödan</a:t>
              </a:r>
            </a:p>
          </p:txBody>
        </p:sp>
      </p:grpSp>
      <p:sp>
        <p:nvSpPr>
          <p:cNvPr id="8909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790092" y="152402"/>
            <a:ext cx="9401908" cy="949327"/>
          </a:xfrm>
        </p:spPr>
        <p:txBody>
          <a:bodyPr/>
          <a:lstStyle/>
          <a:p>
            <a:pPr algn="ctr"/>
            <a:r>
              <a:rPr lang="sv-SE" sz="3200" dirty="0">
                <a:solidFill>
                  <a:schemeClr val="tx1"/>
                </a:solidFill>
              </a:rPr>
              <a:t>N-Sensorn har spelat stor roll för utvecklingen</a:t>
            </a:r>
          </a:p>
        </p:txBody>
      </p:sp>
      <p:grpSp>
        <p:nvGrpSpPr>
          <p:cNvPr id="4" name="Grupp 16" descr="Grön traktor med en blå sensor på taket och en blå gödselspridare där bak. "/>
          <p:cNvGrpSpPr/>
          <p:nvPr/>
        </p:nvGrpSpPr>
        <p:grpSpPr>
          <a:xfrm>
            <a:off x="2379731" y="3271541"/>
            <a:ext cx="3828123" cy="2799500"/>
            <a:chOff x="294866" y="3465004"/>
            <a:chExt cx="3828122" cy="2799500"/>
          </a:xfrm>
        </p:grpSpPr>
        <p:pic>
          <p:nvPicPr>
            <p:cNvPr id="153601" name="Picture 1" descr="Grön traktor med en blå sensor på taket och en blå gödselspridare där bak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834336"/>
              <a:ext cx="3348372" cy="2430168"/>
            </a:xfrm>
            <a:prstGeom prst="rect">
              <a:avLst/>
            </a:prstGeom>
            <a:noFill/>
          </p:spPr>
        </p:pic>
        <p:sp>
          <p:nvSpPr>
            <p:cNvPr id="89100" name="Text Box 13"/>
            <p:cNvSpPr txBox="1">
              <a:spLocks noChangeArrowheads="1"/>
            </p:cNvSpPr>
            <p:nvPr/>
          </p:nvSpPr>
          <p:spPr bwMode="auto">
            <a:xfrm>
              <a:off x="294866" y="3465004"/>
              <a:ext cx="3828122" cy="64633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dirty="0">
                  <a:latin typeface="Times New Roman" pitchFamily="18" charset="0"/>
                </a:rPr>
                <a:t>Den traditionella blåa Yara N-Sensor såldes mellan 2000 och 2011</a:t>
              </a:r>
            </a:p>
          </p:txBody>
        </p:sp>
      </p:grpSp>
      <p:grpSp>
        <p:nvGrpSpPr>
          <p:cNvPr id="5" name="Grupp 15" descr="Röd traktor med en vit sensor på taket och en vit och röd gödselspridare där bak. "/>
          <p:cNvGrpSpPr/>
          <p:nvPr/>
        </p:nvGrpSpPr>
        <p:grpSpPr>
          <a:xfrm>
            <a:off x="4208356" y="4200647"/>
            <a:ext cx="4428491" cy="2525688"/>
            <a:chOff x="4125489" y="3968189"/>
            <a:chExt cx="4428491" cy="2525688"/>
          </a:xfrm>
        </p:grpSpPr>
        <p:pic>
          <p:nvPicPr>
            <p:cNvPr id="153603" name="Picture 3" descr="Röd traktor med en vit sensor på taket och en vit och röd gödselspridare där bak. 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964" y="4343618"/>
              <a:ext cx="4168933" cy="2150259"/>
            </a:xfrm>
            <a:prstGeom prst="rect">
              <a:avLst/>
            </a:prstGeom>
            <a:noFill/>
          </p:spPr>
        </p:pic>
        <p:sp>
          <p:nvSpPr>
            <p:cNvPr id="89101" name="Text Box 14"/>
            <p:cNvSpPr txBox="1">
              <a:spLocks noChangeArrowheads="1"/>
            </p:cNvSpPr>
            <p:nvPr/>
          </p:nvSpPr>
          <p:spPr bwMode="auto">
            <a:xfrm>
              <a:off x="4125489" y="3968189"/>
              <a:ext cx="4428491" cy="64633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dirty="0">
                  <a:latin typeface="Times New Roman" pitchFamily="18" charset="0"/>
                </a:rPr>
                <a:t>2006 blev Yara N-Sensor ALS introducerad med aktiv ljuskälla </a:t>
              </a:r>
              <a:r>
                <a:rPr lang="sv-SE" sz="1400" dirty="0">
                  <a:latin typeface="Times New Roman" pitchFamily="18" charset="0"/>
                </a:rPr>
                <a:t>(</a:t>
              </a:r>
              <a:r>
                <a:rPr lang="en-US" sz="1400" dirty="0">
                  <a:latin typeface="Times New Roman" pitchFamily="18" charset="0"/>
                </a:rPr>
                <a:t>Active Light Source)</a:t>
              </a:r>
              <a:endParaRPr lang="sv-SE" dirty="0">
                <a:latin typeface="Times New Roman" pitchFamily="18" charset="0"/>
              </a:endParaRPr>
            </a:p>
          </p:txBody>
        </p:sp>
      </p:grpSp>
      <p:grpSp>
        <p:nvGrpSpPr>
          <p:cNvPr id="6" name="Grupp 20" descr="Grön traktor med en grå sensor på taket"/>
          <p:cNvGrpSpPr/>
          <p:nvPr/>
        </p:nvGrpSpPr>
        <p:grpSpPr>
          <a:xfrm>
            <a:off x="7507035" y="1570013"/>
            <a:ext cx="3263672" cy="2437264"/>
            <a:chOff x="5138787" y="1053320"/>
            <a:chExt cx="3263671" cy="2437264"/>
          </a:xfrm>
        </p:grpSpPr>
        <p:pic>
          <p:nvPicPr>
            <p:cNvPr id="19" name="Picture 2" descr="Grön traktor med en grå sensor på take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100" y="1839584"/>
              <a:ext cx="2597044" cy="1651000"/>
            </a:xfrm>
            <a:prstGeom prst="rect">
              <a:avLst/>
            </a:prstGeom>
            <a:noFill/>
          </p:spPr>
        </p:pic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5138787" y="1053320"/>
              <a:ext cx="3263671" cy="92333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dirty="0">
                  <a:latin typeface="Times New Roman" pitchFamily="18" charset="0"/>
                </a:rPr>
                <a:t>Den traditionella Yara N-Sensor blev uppgraderad 2012 och är därefter grå till färgen</a:t>
              </a:r>
            </a:p>
          </p:txBody>
        </p:sp>
      </p:grpSp>
      <p:grpSp>
        <p:nvGrpSpPr>
          <p:cNvPr id="8" name="Group 7" descr="En vit sensor fastmonterad på traktortaket. ">
            <a:extLst>
              <a:ext uri="{FF2B5EF4-FFF2-40B4-BE49-F238E27FC236}">
                <a16:creationId xmlns:a16="http://schemas.microsoft.com/office/drawing/2014/main" id="{2D593217-AD1A-4AEC-99E9-610EA7BDE1EE}"/>
              </a:ext>
            </a:extLst>
          </p:cNvPr>
          <p:cNvGrpSpPr/>
          <p:nvPr/>
        </p:nvGrpSpPr>
        <p:grpSpPr>
          <a:xfrm>
            <a:off x="8948259" y="3310385"/>
            <a:ext cx="3112293" cy="2618888"/>
            <a:chOff x="6910921" y="3208486"/>
            <a:chExt cx="2334220" cy="1964166"/>
          </a:xfrm>
        </p:grpSpPr>
        <p:pic>
          <p:nvPicPr>
            <p:cNvPr id="21" name="Picture 20" descr="En vit sensor fastmonterad på traktortaket. ">
              <a:extLst>
                <a:ext uri="{FF2B5EF4-FFF2-40B4-BE49-F238E27FC236}">
                  <a16:creationId xmlns:a16="http://schemas.microsoft.com/office/drawing/2014/main" id="{6D956101-332F-48C6-A520-236E0F153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7469" y="3566809"/>
              <a:ext cx="2141124" cy="1605843"/>
            </a:xfrm>
            <a:prstGeom prst="rect">
              <a:avLst/>
            </a:prstGeom>
          </p:spPr>
        </p:pic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EBB0050C-210E-480D-9D76-CBEE1AEFA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0921" y="3208486"/>
              <a:ext cx="2334220" cy="48474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dirty="0">
                  <a:latin typeface="Times New Roman" pitchFamily="18" charset="0"/>
                </a:rPr>
                <a:t>2019 blev Yara N-Sensor ALS uppgraderad till ALS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44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8592844-F647-4CE8-AB5F-6799FF9B1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Trög start, sedan brantare lutning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EC05D5-FC23-4524-A2AD-FBAB4E618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606" y="1397001"/>
            <a:ext cx="9512098" cy="4728410"/>
          </a:xfrm>
        </p:spPr>
        <p:txBody>
          <a:bodyPr/>
          <a:lstStyle/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r>
              <a:rPr lang="sv-SE" sz="2000" dirty="0">
                <a:solidFill>
                  <a:srgbClr val="C00000"/>
                </a:solidFill>
              </a:rPr>
              <a:t>Ökad förståelse för nyttan tack vare många försök, mätningar med handburen sensor, kväveprognoser, säsongsnytt och massiv information om anpassning</a:t>
            </a:r>
          </a:p>
          <a:p>
            <a:endParaRPr lang="sv-SE" sz="2000" dirty="0">
              <a:solidFill>
                <a:srgbClr val="C00000"/>
              </a:solidFill>
            </a:endParaRP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1C884-E629-4BF1-BEEA-645EBB6C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F79A-7AE9-4A6B-9697-DEF970D7D885}" type="datetime1">
              <a:rPr lang="nb-NO" smtClean="0"/>
              <a:t>24.11.2025</a:t>
            </a:fld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56C07-8817-4186-B6D5-5834F86B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A59D-6C62-4A45-B1AF-17BC983DEAA8}" type="slidenum">
              <a:rPr lang="nb-NO" smtClean="0"/>
              <a:t>9</a:t>
            </a:fld>
            <a:endParaRPr lang="nb-NO"/>
          </a:p>
        </p:txBody>
      </p:sp>
      <p:pic>
        <p:nvPicPr>
          <p:cNvPr id="7" name="Picture 6" descr="Diagram som visar hur många Yara N-sensor som finns i Sverige. År 2020 fanns det knappt 300 st sensorer i Sverige">
            <a:extLst>
              <a:ext uri="{FF2B5EF4-FFF2-40B4-BE49-F238E27FC236}">
                <a16:creationId xmlns:a16="http://schemas.microsoft.com/office/drawing/2014/main" id="{E73165A4-2BD6-4AEA-AC26-CFDE5C306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998" y="1258335"/>
            <a:ext cx="8228004" cy="36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05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eppa näring, Jordbruksverk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165"/>
      </a:accent1>
      <a:accent2>
        <a:srgbClr val="0083BE"/>
      </a:accent2>
      <a:accent3>
        <a:srgbClr val="DC5034"/>
      </a:accent3>
      <a:accent4>
        <a:srgbClr val="00B299"/>
      </a:accent4>
      <a:accent5>
        <a:srgbClr val="668013"/>
      </a:accent5>
      <a:accent6>
        <a:srgbClr val="BCA600"/>
      </a:accent6>
      <a:hlink>
        <a:srgbClr val="0563C1"/>
      </a:hlink>
      <a:folHlink>
        <a:srgbClr val="954F72"/>
      </a:folHlink>
    </a:clrScheme>
    <a:fontScheme name="Greppa näring, Jordbruksver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C0544E-A9EF-4274-9333-605538078C16}" vid="{4826DD47-B17E-4BDC-898F-D3E8816C589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med EU-logga</Template>
  <TotalTime>569</TotalTime>
  <Words>493</Words>
  <Application>Microsoft Office PowerPoint</Application>
  <PresentationFormat>Bredbild</PresentationFormat>
  <Paragraphs>108</Paragraphs>
  <Slides>11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Office-tema</vt:lpstr>
      <vt:lpstr>Precisionsodling Grästorp 7/10 2025</vt:lpstr>
      <vt:lpstr>Välkomna och agenda</vt:lpstr>
      <vt:lpstr>Det är vi som arbetar med precisionsodlingsmodulen</vt:lpstr>
      <vt:lpstr>3 meningar – Presentation laget runt</vt:lpstr>
      <vt:lpstr>Utvecklingen har gått framåt!</vt:lpstr>
      <vt:lpstr>Precisionsodling – några milstolpar</vt:lpstr>
      <vt:lpstr>Precisionsodling i Sverige</vt:lpstr>
      <vt:lpstr>N-Sensorn har spelat stor roll för utvecklingen</vt:lpstr>
      <vt:lpstr>Trög start, sedan brantare lutning</vt:lpstr>
      <vt:lpstr>Tröskeln för många lantbrukare är fortfarande hög</vt:lpstr>
      <vt:lpstr>Intresset för Greppa Näringens rådgivning ökar,  men vi behöver fler rådgivare!</vt:lpstr>
    </vt:vector>
  </TitlesOfParts>
  <Company>Jordbruksverket, Greppa näringen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Gunilla Frostgård</dc:creator>
  <cp:lastModifiedBy>Johanna Lassvik</cp:lastModifiedBy>
  <cp:revision>31</cp:revision>
  <dcterms:created xsi:type="dcterms:W3CDTF">2025-10-06T10:52:34Z</dcterms:created>
  <dcterms:modified xsi:type="dcterms:W3CDTF">2025-11-24T11:46:25Z</dcterms:modified>
</cp:coreProperties>
</file>