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59" r:id="rId3"/>
    <p:sldId id="262" r:id="rId4"/>
    <p:sldId id="263" r:id="rId5"/>
    <p:sldId id="371" r:id="rId6"/>
    <p:sldId id="375" r:id="rId7"/>
    <p:sldId id="376" r:id="rId8"/>
    <p:sldId id="266" r:id="rId9"/>
    <p:sldId id="267" r:id="rId10"/>
    <p:sldId id="268" r:id="rId11"/>
    <p:sldId id="269" r:id="rId12"/>
    <p:sldId id="270" r:id="rId13"/>
    <p:sldId id="271" r:id="rId14"/>
    <p:sldId id="272" r:id="rId15"/>
    <p:sldId id="273"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360" r:id="rId34"/>
    <p:sldId id="374" r:id="rId35"/>
    <p:sldId id="364" r:id="rId36"/>
    <p:sldId id="292" r:id="rId37"/>
    <p:sldId id="293" r:id="rId3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158" autoAdjust="0"/>
  </p:normalViewPr>
  <p:slideViewPr>
    <p:cSldViewPr snapToGrid="0">
      <p:cViewPr varScale="1">
        <p:scale>
          <a:sx n="56" d="100"/>
          <a:sy n="56" d="100"/>
        </p:scale>
        <p:origin x="10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2024-09-02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209E03-7E8C-4D03-BF5A-5B761F3EEFD9}" type="slidenum">
              <a:rPr lang="sv-SE" altLang="sv-SE" sz="1000"/>
              <a:pPr>
                <a:spcBef>
                  <a:spcPct val="0"/>
                </a:spcBef>
              </a:pPr>
              <a:t>3</a:t>
            </a:fld>
            <a:endParaRPr lang="sv-SE" altLang="sv-SE" sz="1000"/>
          </a:p>
        </p:txBody>
      </p:sp>
      <p:sp>
        <p:nvSpPr>
          <p:cNvPr id="8195" name="Rectangle 2"/>
          <p:cNvSpPr>
            <a:spLocks noGrp="1" noRot="1" noChangeAspect="1" noChangeArrowheads="1" noTextEdit="1"/>
          </p:cNvSpPr>
          <p:nvPr>
            <p:ph type="sldImg"/>
          </p:nvPr>
        </p:nvSpPr>
        <p:spPr>
          <a:xfrm>
            <a:off x="-2482850" y="1103313"/>
            <a:ext cx="9621838" cy="5413375"/>
          </a:xfrm>
          <a:ln cap="flat"/>
        </p:spPr>
      </p:sp>
      <p:sp>
        <p:nvSpPr>
          <p:cNvPr id="8196" name="Rectangle 3"/>
          <p:cNvSpPr>
            <a:spLocks noGrp="1" noChangeArrowheads="1"/>
          </p:cNvSpPr>
          <p:nvPr>
            <p:ph type="body" idx="1"/>
          </p:nvPr>
        </p:nvSpPr>
        <p:spPr>
          <a:xfrm>
            <a:off x="617181" y="6886027"/>
            <a:ext cx="3415137" cy="6528851"/>
          </a:xfrm>
          <a:noFill/>
        </p:spPr>
        <p:txBody>
          <a:bodyPr/>
          <a:lstStyle/>
          <a:p>
            <a:r>
              <a:rPr lang="sv-SE" altLang="sv-SE" dirty="0"/>
              <a:t>Val av kund</a:t>
            </a:r>
          </a:p>
          <a:p>
            <a:r>
              <a:rPr lang="sv-SE" altLang="sv-SE" dirty="0"/>
              <a:t>Arbetsområden</a:t>
            </a:r>
          </a:p>
          <a:p>
            <a:r>
              <a:rPr lang="sv-SE" altLang="sv-SE" dirty="0"/>
              <a:t>Växtnäringsbalans- Bild</a:t>
            </a:r>
          </a:p>
        </p:txBody>
      </p:sp>
    </p:spTree>
    <p:extLst>
      <p:ext uri="{BB962C8B-B14F-4D97-AF65-F5344CB8AC3E}">
        <p14:creationId xmlns:p14="http://schemas.microsoft.com/office/powerpoint/2010/main" val="2343301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gödsling</a:t>
            </a:r>
            <a:r>
              <a:rPr lang="sv-SE" altLang="sv-SE" baseline="0" dirty="0"/>
              <a:t> enligt jordbruksverkets gödslingsrekommendationer 2022 till aktuell skördenivå. V</a:t>
            </a:r>
            <a:r>
              <a:rPr lang="sv-SE" altLang="sv-SE" dirty="0"/>
              <a:t>ilka grödor som odlas brukar påverka balansen. Odlas grödor som normalt gödslas med mer fosfor än vad som förs bort med skörden, tex potatis brukar det bli ett överskott i balansen även i P-AL klass III.</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Denna</a:t>
            </a:r>
            <a:r>
              <a:rPr lang="sv-SE" altLang="sv-SE" baseline="0" dirty="0"/>
              <a:t> bild beskriver </a:t>
            </a:r>
            <a:r>
              <a:rPr lang="sv-SE" sz="1200" kern="1200" dirty="0">
                <a:solidFill>
                  <a:schemeClr val="tx1"/>
                </a:solidFill>
                <a:effectLst/>
                <a:latin typeface="+mn-lt"/>
                <a:ea typeface="+mn-ea"/>
                <a:cs typeface="+mn-cs"/>
              </a:rPr>
              <a:t>vad som är rimligt/troligt att man hamnar på om man gödslar enligt </a:t>
            </a:r>
            <a:r>
              <a:rPr lang="sv-SE" sz="1200" kern="1200" dirty="0" err="1">
                <a:solidFill>
                  <a:schemeClr val="tx1"/>
                </a:solidFill>
                <a:effectLst/>
                <a:latin typeface="+mn-lt"/>
                <a:ea typeface="+mn-ea"/>
                <a:cs typeface="+mn-cs"/>
              </a:rPr>
              <a:t>JV:s</a:t>
            </a:r>
            <a:r>
              <a:rPr lang="sv-SE" sz="1200" kern="1200" dirty="0">
                <a:solidFill>
                  <a:schemeClr val="tx1"/>
                </a:solidFill>
                <a:effectLst/>
                <a:latin typeface="+mn-lt"/>
                <a:ea typeface="+mn-ea"/>
                <a:cs typeface="+mn-cs"/>
              </a:rPr>
              <a:t> gödselrekommendationer där även kortsiktigare ekonomi vägs in. </a:t>
            </a:r>
            <a:endParaRPr lang="sv-SE" alt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3691581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sv-SE" altLang="sv-SE" dirty="0"/>
              <a:t>Baserat på gödsling</a:t>
            </a:r>
            <a:r>
              <a:rPr lang="sv-SE" altLang="sv-SE" baseline="0" dirty="0"/>
              <a:t> enligt jordbruksverkets gödslingsrekommendationer till aktuell skördenivå </a:t>
            </a:r>
          </a:p>
          <a:p>
            <a:pPr>
              <a:spcBef>
                <a:spcPct val="0"/>
              </a:spcBef>
            </a:pPr>
            <a:endParaRPr lang="sv-SE" altLang="sv-SE" b="1" dirty="0"/>
          </a:p>
          <a:p>
            <a:pPr>
              <a:spcBef>
                <a:spcPct val="0"/>
              </a:spcBef>
            </a:pPr>
            <a:r>
              <a:rPr lang="sv-SE" altLang="sv-SE" b="1" dirty="0"/>
              <a:t>Grödor</a:t>
            </a:r>
            <a:endParaRPr lang="sv-SE" altLang="sv-SE" dirty="0"/>
          </a:p>
          <a:p>
            <a:pPr>
              <a:spcBef>
                <a:spcPct val="0"/>
              </a:spcBef>
            </a:pPr>
            <a:r>
              <a:rPr lang="sv-SE" altLang="sv-SE" dirty="0"/>
              <a:t>Vilka grödor som odlas kan också påverka balansen. Vid odling av mycket vall som är en mycket kaliumkrävande gröda blir balansen ofta negativ. Vid odling av potatis blir balansen ofta positiv eftersom kaliumrekommendationen är större än vad som förs bort med potatisskörden.</a:t>
            </a:r>
          </a:p>
          <a:p>
            <a:pPr>
              <a:spcBef>
                <a:spcPct val="0"/>
              </a:spcBef>
            </a:pPr>
            <a:endParaRPr lang="sv-SE" altLang="sv-SE" dirty="0"/>
          </a:p>
          <a:p>
            <a:pPr>
              <a:spcBef>
                <a:spcPct val="0"/>
              </a:spcBef>
            </a:pPr>
            <a:r>
              <a:rPr lang="sv-SE" altLang="sv-SE" dirty="0"/>
              <a:t>Ett kaliumöverskott är ett resursslöseri men anses inte som något miljöproblem, utan snarare ett ekonomiskt problem för den som köper in för mycket kalium. </a:t>
            </a:r>
          </a:p>
          <a:p>
            <a:endParaRPr 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285849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9</a:t>
            </a:fld>
            <a:endParaRPr lang="sv-SE"/>
          </a:p>
        </p:txBody>
      </p:sp>
    </p:spTree>
    <p:extLst>
      <p:ext uri="{BB962C8B-B14F-4D97-AF65-F5344CB8AC3E}">
        <p14:creationId xmlns:p14="http://schemas.microsoft.com/office/powerpoint/2010/main" val="1550420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11</a:t>
            </a:fld>
            <a:endParaRPr lang="sv-SE"/>
          </a:p>
        </p:txBody>
      </p:sp>
    </p:spTree>
    <p:extLst>
      <p:ext uri="{BB962C8B-B14F-4D97-AF65-F5344CB8AC3E}">
        <p14:creationId xmlns:p14="http://schemas.microsoft.com/office/powerpoint/2010/main" val="2173546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21</a:t>
            </a:fld>
            <a:endParaRPr lang="sv-SE"/>
          </a:p>
        </p:txBody>
      </p:sp>
    </p:spTree>
    <p:extLst>
      <p:ext uri="{BB962C8B-B14F-4D97-AF65-F5344CB8AC3E}">
        <p14:creationId xmlns:p14="http://schemas.microsoft.com/office/powerpoint/2010/main" val="233731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514A5B5-B77E-45C3-804F-7B9B54FE7427}" type="slidenum">
              <a:rPr lang="sv-SE" smtClean="0"/>
              <a:t>25</a:t>
            </a:fld>
            <a:endParaRPr lang="sv-SE"/>
          </a:p>
        </p:txBody>
      </p:sp>
    </p:spTree>
    <p:extLst>
      <p:ext uri="{BB962C8B-B14F-4D97-AF65-F5344CB8AC3E}">
        <p14:creationId xmlns:p14="http://schemas.microsoft.com/office/powerpoint/2010/main" val="124962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514A5B5-B77E-45C3-804F-7B9B54FE7427}" type="slidenum">
              <a:rPr lang="sv-SE" smtClean="0"/>
              <a:t>26</a:t>
            </a:fld>
            <a:endParaRPr lang="sv-SE"/>
          </a:p>
        </p:txBody>
      </p:sp>
    </p:spTree>
    <p:extLst>
      <p:ext uri="{BB962C8B-B14F-4D97-AF65-F5344CB8AC3E}">
        <p14:creationId xmlns:p14="http://schemas.microsoft.com/office/powerpoint/2010/main" val="2219267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514A5B5-B77E-45C3-804F-7B9B54FE7427}" type="slidenum">
              <a:rPr lang="sv-SE" smtClean="0"/>
              <a:t>28</a:t>
            </a:fld>
            <a:endParaRPr lang="sv-SE"/>
          </a:p>
        </p:txBody>
      </p:sp>
    </p:spTree>
    <p:extLst>
      <p:ext uri="{BB962C8B-B14F-4D97-AF65-F5344CB8AC3E}">
        <p14:creationId xmlns:p14="http://schemas.microsoft.com/office/powerpoint/2010/main" val="974550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514A5B5-B77E-45C3-804F-7B9B54FE7427}" type="slidenum">
              <a:rPr lang="sv-SE" smtClean="0"/>
              <a:t>29</a:t>
            </a:fld>
            <a:endParaRPr lang="sv-SE"/>
          </a:p>
        </p:txBody>
      </p:sp>
    </p:spTree>
    <p:extLst>
      <p:ext uri="{BB962C8B-B14F-4D97-AF65-F5344CB8AC3E}">
        <p14:creationId xmlns:p14="http://schemas.microsoft.com/office/powerpoint/2010/main" val="2745119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resonemang</a:t>
            </a:r>
            <a:r>
              <a:rPr lang="sv-SE" altLang="sv-SE" baseline="0" dirty="0"/>
              <a:t> kring underhålls P-AL enligt jordbruksverkets rekommendationer för kalkning och gödsling 2022. V</a:t>
            </a:r>
            <a:r>
              <a:rPr lang="sv-SE" altLang="sv-SE" dirty="0"/>
              <a:t>ilka grödor som odlas brukar påverka balansen. </a:t>
            </a:r>
            <a:r>
              <a:rPr lang="sv-SE" sz="1200" kern="1200" dirty="0">
                <a:solidFill>
                  <a:schemeClr val="tx1"/>
                </a:solidFill>
                <a:effectLst/>
                <a:latin typeface="+mn-lt"/>
                <a:ea typeface="+mn-ea"/>
                <a:cs typeface="+mn-cs"/>
              </a:rPr>
              <a:t>Vid odling av endast spannmål och vall kan det räcka att ligga i övre delen av P-AL-klass II eller nedre delen av klass III. Vid odling av fosforkrävande grödor som potatis, sockerbetor, majs eller oljeväxter är det lämpligt att ligga i övre delen av klass III eller nedre delen av klass IVA. </a:t>
            </a:r>
            <a:r>
              <a:rPr lang="sv-SE" altLang="sv-SE" baseline="0" dirty="0"/>
              <a:t>Tabellen är främst baserad på grödors bortförsel </a:t>
            </a:r>
            <a:r>
              <a:rPr lang="sv-SE" sz="1200" kern="1200" dirty="0">
                <a:solidFill>
                  <a:schemeClr val="tx1"/>
                </a:solidFill>
                <a:effectLst/>
                <a:latin typeface="+mn-lt"/>
                <a:ea typeface="+mn-ea"/>
                <a:cs typeface="+mn-cs"/>
              </a:rPr>
              <a:t>samt behov av P-tillförsel för att nå mål-P-AL-klass för grödorna,</a:t>
            </a:r>
            <a:r>
              <a:rPr lang="sv-SE" sz="1200" kern="1200" baseline="0" dirty="0">
                <a:solidFill>
                  <a:schemeClr val="tx1"/>
                </a:solidFill>
                <a:effectLst/>
                <a:latin typeface="+mn-lt"/>
                <a:ea typeface="+mn-ea"/>
                <a:cs typeface="+mn-cs"/>
              </a:rPr>
              <a:t> </a:t>
            </a:r>
            <a:r>
              <a:rPr lang="sv-SE" altLang="sv-SE" baseline="0" dirty="0"/>
              <a:t>ekonomin är här underordnad. Bilden beskriver en mer långsiktigt hållbar balans. </a:t>
            </a:r>
            <a:endParaRPr lang="sv-SE" alt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693287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979055" y="1707501"/>
            <a:ext cx="10437693" cy="1802461"/>
          </a:xfrm>
        </p:spPr>
        <p:txBody>
          <a:bodyPr anchor="b"/>
          <a:lstStyle>
            <a:lvl1pPr algn="r">
              <a:defRPr sz="4800"/>
            </a:lvl1pPr>
          </a:lstStyle>
          <a:p>
            <a:r>
              <a:rPr lang="sv-SE"/>
              <a:t>Klicka här för att ändra mall för rubrikformat</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979055" y="3602038"/>
            <a:ext cx="10437693" cy="73152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7" name="Bildobjekt 6" descr="Logotyp för Greppa näringen.">
            <a:extLst>
              <a:ext uri="{FF2B5EF4-FFF2-40B4-BE49-F238E27FC236}">
                <a16:creationId xmlns:a16="http://schemas.microsoft.com/office/drawing/2014/main" id="{420DE591-E3C9-0C08-8A68-3C1CCCF6E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90" y="275881"/>
            <a:ext cx="2304000" cy="1216323"/>
          </a:xfrm>
          <a:prstGeom prst="rect">
            <a:avLst/>
          </a:prstGeom>
        </p:spPr>
      </p:pic>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55" y="4490616"/>
            <a:ext cx="8641833" cy="2186384"/>
          </a:xfrm>
          <a:prstGeom prst="rect">
            <a:avLst/>
          </a:prstGeom>
        </p:spPr>
      </p:pic>
      <p:pic>
        <p:nvPicPr>
          <p:cNvPr id="9" name="Bildobjekt 8" descr="Logotyp för EU.">
            <a:extLst>
              <a:ext uri="{FF2B5EF4-FFF2-40B4-BE49-F238E27FC236}">
                <a16:creationId xmlns:a16="http://schemas.microsoft.com/office/drawing/2014/main" id="{E1703F8F-7725-2D8A-6569-474D89EF6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90017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Jämförelse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346140C6-85AA-435D-9E5D-ADB3DEA45407}" type="datetime1">
              <a:rPr lang="sv-SE" smtClean="0"/>
              <a:t>2024-09-02</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10" name="Platshållare för bild 8" descr="Logotyp för företag.">
            <a:extLst>
              <a:ext uri="{FF2B5EF4-FFF2-40B4-BE49-F238E27FC236}">
                <a16:creationId xmlns:a16="http://schemas.microsoft.com/office/drawing/2014/main" id="{DCC2FA0E-72F7-7ED1-43D2-1DDB32175958}"/>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75538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ast 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4DF9C072-ECB3-4DFF-BA81-1DD62F8619C9}" type="datetime1">
              <a:rPr lang="sv-SE" smtClean="0"/>
              <a:t>2024-09-02</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6" name="Platshållare för bild 8" descr="Logotyp för företag.">
            <a:extLst>
              <a:ext uri="{FF2B5EF4-FFF2-40B4-BE49-F238E27FC236}">
                <a16:creationId xmlns:a16="http://schemas.microsoft.com/office/drawing/2014/main" id="{2F4D44AD-5716-126F-F008-A89106DED3C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299356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4735E5-D73D-9237-EF8B-20A104105349}"/>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35D8002E-A4A5-6CC5-BBB1-CC449A53E37C}"/>
              </a:ext>
            </a:extLst>
          </p:cNvPr>
          <p:cNvSpPr>
            <a:spLocks noGrp="1"/>
          </p:cNvSpPr>
          <p:nvPr>
            <p:ph type="body" sz="half" idx="2"/>
          </p:nvPr>
        </p:nvSpPr>
        <p:spPr>
          <a:xfrm>
            <a:off x="1161298"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innehåll 2">
            <a:extLst>
              <a:ext uri="{FF2B5EF4-FFF2-40B4-BE49-F238E27FC236}">
                <a16:creationId xmlns:a16="http://schemas.microsoft.com/office/drawing/2014/main" id="{1CD79709-244B-EA28-A614-E7B0D252D9FB}"/>
              </a:ext>
            </a:extLst>
          </p:cNvPr>
          <p:cNvSpPr>
            <a:spLocks noGrp="1"/>
          </p:cNvSpPr>
          <p:nvPr>
            <p:ph idx="1"/>
          </p:nvPr>
        </p:nvSpPr>
        <p:spPr>
          <a:xfrm>
            <a:off x="5075274" y="1685572"/>
            <a:ext cx="5955428" cy="434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53D6B27-3DC6-ECF1-AD69-6146622499BC}"/>
              </a:ext>
            </a:extLst>
          </p:cNvPr>
          <p:cNvSpPr>
            <a:spLocks noGrp="1"/>
          </p:cNvSpPr>
          <p:nvPr>
            <p:ph type="dt" sz="half" idx="10"/>
          </p:nvPr>
        </p:nvSpPr>
        <p:spPr/>
        <p:txBody>
          <a:bodyPr/>
          <a:lstStyle/>
          <a:p>
            <a:fld id="{373FD452-2A3A-4FC1-81DD-AD7ADBB8CF31}" type="datetime1">
              <a:rPr lang="sv-SE" smtClean="0"/>
              <a:t>2024-09-02</a:t>
            </a:fld>
            <a:endParaRPr lang="sv-SE"/>
          </a:p>
        </p:txBody>
      </p:sp>
      <p:sp>
        <p:nvSpPr>
          <p:cNvPr id="6" name="Platshållare för sidfot 5">
            <a:extLst>
              <a:ext uri="{FF2B5EF4-FFF2-40B4-BE49-F238E27FC236}">
                <a16:creationId xmlns:a16="http://schemas.microsoft.com/office/drawing/2014/main" id="{0FC0D1AF-0FD4-6176-8EC6-C4F3AA78DB77}"/>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F42480F5-8056-E62E-E195-E801686EC0D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83535412-7635-C09D-A3E6-E234F2CDE61F}"/>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1822053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5AD5D-E523-5340-D625-1831625CD87A}"/>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90CE40CC-D1A5-12C5-68D3-C420E192AD64}"/>
              </a:ext>
            </a:extLst>
          </p:cNvPr>
          <p:cNvSpPr>
            <a:spLocks noGrp="1"/>
          </p:cNvSpPr>
          <p:nvPr>
            <p:ph type="body" sz="half" idx="2"/>
          </p:nvPr>
        </p:nvSpPr>
        <p:spPr>
          <a:xfrm>
            <a:off x="1161297"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bild 2">
            <a:extLst>
              <a:ext uri="{FF2B5EF4-FFF2-40B4-BE49-F238E27FC236}">
                <a16:creationId xmlns:a16="http://schemas.microsoft.com/office/drawing/2014/main" id="{CEC02E1D-82C1-B0E5-B7D7-50F18281D025}"/>
              </a:ext>
            </a:extLst>
          </p:cNvPr>
          <p:cNvSpPr>
            <a:spLocks noGrp="1"/>
          </p:cNvSpPr>
          <p:nvPr>
            <p:ph type="pic" idx="1"/>
          </p:nvPr>
        </p:nvSpPr>
        <p:spPr>
          <a:xfrm>
            <a:off x="5075274" y="1685572"/>
            <a:ext cx="5955428" cy="4345200"/>
          </a:xfrm>
        </p:spPr>
        <p:txBody>
          <a:bodyPr tIns="216000"/>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5" name="Platshållare för datum 4">
            <a:extLst>
              <a:ext uri="{FF2B5EF4-FFF2-40B4-BE49-F238E27FC236}">
                <a16:creationId xmlns:a16="http://schemas.microsoft.com/office/drawing/2014/main" id="{62BA7922-CF86-1B67-AA73-51ACB06965A6}"/>
              </a:ext>
            </a:extLst>
          </p:cNvPr>
          <p:cNvSpPr>
            <a:spLocks noGrp="1"/>
          </p:cNvSpPr>
          <p:nvPr>
            <p:ph type="dt" sz="half" idx="10"/>
          </p:nvPr>
        </p:nvSpPr>
        <p:spPr/>
        <p:txBody>
          <a:bodyPr/>
          <a:lstStyle/>
          <a:p>
            <a:fld id="{3BBB8BEC-4055-4213-BAEF-D3D28B25A1F9}" type="datetime1">
              <a:rPr lang="sv-SE" smtClean="0"/>
              <a:t>2024-09-02</a:t>
            </a:fld>
            <a:endParaRPr lang="sv-SE"/>
          </a:p>
        </p:txBody>
      </p:sp>
      <p:sp>
        <p:nvSpPr>
          <p:cNvPr id="6" name="Platshållare för sidfot 5">
            <a:extLst>
              <a:ext uri="{FF2B5EF4-FFF2-40B4-BE49-F238E27FC236}">
                <a16:creationId xmlns:a16="http://schemas.microsoft.com/office/drawing/2014/main" id="{302442E5-6859-DBE2-CB56-E86EEFA17108}"/>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943EC80D-B273-83E2-0F10-860789BC0915}"/>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159F10CB-B272-C906-7E5C-20EA8C5037DE}"/>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90580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or Rubrikbild">
    <p:spTree>
      <p:nvGrpSpPr>
        <p:cNvPr id="1" name=""/>
        <p:cNvGrpSpPr/>
        <p:nvPr/>
      </p:nvGrpSpPr>
      <p:grpSpPr>
        <a:xfrm>
          <a:off x="0" y="0"/>
          <a:ext cx="0" cy="0"/>
          <a:chOff x="0" y="0"/>
          <a:chExt cx="0" cy="0"/>
        </a:xfrm>
      </p:grpSpPr>
      <p:pic>
        <p:nvPicPr>
          <p:cNvPr id="4" name="Bildobjekt 3" descr="Logotyp för Greppa näringen.">
            <a:extLst>
              <a:ext uri="{FF2B5EF4-FFF2-40B4-BE49-F238E27FC236}">
                <a16:creationId xmlns:a16="http://schemas.microsoft.com/office/drawing/2014/main" id="{58502895-41B2-4A6D-B9D8-41E54D56E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10" name="Platshållare för bild 7" descr="Logotyp för företag.">
            <a:extLst>
              <a:ext uri="{FF2B5EF4-FFF2-40B4-BE49-F238E27FC236}">
                <a16:creationId xmlns:a16="http://schemas.microsoft.com/office/drawing/2014/main" id="{50F8AE5E-ACE9-0725-95D2-18FFC3520300}"/>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5" name="Bildobjekt 4" descr="En bild som visar gräs, utomhus, två kor, person.">
            <a:extLst>
              <a:ext uri="{FF2B5EF4-FFF2-40B4-BE49-F238E27FC236}">
                <a16:creationId xmlns:a16="http://schemas.microsoft.com/office/drawing/2014/main" id="{FB497B24-CAFA-1571-2C29-A593C7F50DF0}"/>
              </a:ext>
            </a:extLst>
          </p:cNvPr>
          <p:cNvPicPr>
            <a:picLocks noChangeAspect="1"/>
          </p:cNvPicPr>
          <p:nvPr/>
        </p:nvPicPr>
        <p:blipFill>
          <a:blip r:embed="rId3">
            <a:extLst>
              <a:ext uri="{28A0092B-C50C-407E-A947-70E740481C1C}">
                <a14:useLocalDpi xmlns:a14="http://schemas.microsoft.com/office/drawing/2010/main" val="0"/>
              </a:ext>
            </a:extLst>
          </a:blip>
          <a:srcRect l="7189" r="7189"/>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6095999" y="1595530"/>
            <a:ext cx="5443869" cy="914400"/>
          </a:xfrm>
        </p:spPr>
        <p:txBody>
          <a:bodyPr anchor="ctr"/>
          <a:lstStyle>
            <a:lvl1pPr algn="r">
              <a:defRPr sz="36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9" name="Bildobjekt 8" descr="Logotyp för EU.">
            <a:extLst>
              <a:ext uri="{FF2B5EF4-FFF2-40B4-BE49-F238E27FC236}">
                <a16:creationId xmlns:a16="http://schemas.microsoft.com/office/drawing/2014/main" id="{E1703F8F-7725-2D8A-6569-474D89EF6A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642057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Griskulting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flera griskultingar inomhus.">
            <a:extLst>
              <a:ext uri="{FF2B5EF4-FFF2-40B4-BE49-F238E27FC236}">
                <a16:creationId xmlns:a16="http://schemas.microsoft.com/office/drawing/2014/main" id="{9F8C5436-5D66-28D3-102C-D1BA29688290}"/>
              </a:ext>
            </a:extLst>
          </p:cNvPr>
          <p:cNvPicPr>
            <a:picLocks noChangeAspect="1"/>
          </p:cNvPicPr>
          <p:nvPr/>
        </p:nvPicPr>
        <p:blipFill>
          <a:blip r:embed="rId3">
            <a:extLst>
              <a:ext uri="{28A0092B-C50C-407E-A947-70E740481C1C}">
                <a14:useLocalDpi xmlns:a14="http://schemas.microsoft.com/office/drawing/2010/main" val="0"/>
              </a:ext>
            </a:extLst>
          </a:blip>
          <a:srcRect l="7201" r="7201"/>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252354052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Häst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som visar en brun häst som betar gräs med en svart häst i bakgrunden.">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222" r="7222"/>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413159333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iologisk mångfald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en klöverhumla på rödklöve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311" r="7311"/>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58953871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raktor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en blå traktor som plöjer med fiskmåsar som flyger framfö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5106" r="5106"/>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49862411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erson 2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person i grå tröja vid en grön maskin utomhus.">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178" r="7178"/>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5475569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D125C9F4-B0B6-46BE-8DA3-8C00E29AC46A}" type="datetime1">
              <a:rPr lang="sv-SE" smtClean="0"/>
              <a:t>2024-09-02</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871379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cSld name="Rubrik och diagram eller organisationsschema">
    <p:spTree>
      <p:nvGrpSpPr>
        <p:cNvPr id="1" name=""/>
        <p:cNvGrpSpPr/>
        <p:nvPr/>
      </p:nvGrpSpPr>
      <p:grpSpPr>
        <a:xfrm>
          <a:off x="0" y="0"/>
          <a:ext cx="0" cy="0"/>
          <a:chOff x="0" y="0"/>
          <a:chExt cx="0" cy="0"/>
        </a:xfrm>
      </p:grpSpPr>
      <p:sp>
        <p:nvSpPr>
          <p:cNvPr id="2" name="Rubrik 1"/>
          <p:cNvSpPr>
            <a:spLocks noGrp="1"/>
          </p:cNvSpPr>
          <p:nvPr>
            <p:ph type="title"/>
          </p:nvPr>
        </p:nvSpPr>
        <p:spPr>
          <a:xfrm>
            <a:off x="2540000" y="381000"/>
            <a:ext cx="8839200" cy="533400"/>
          </a:xfrm>
        </p:spPr>
        <p:txBody>
          <a:bodyPr/>
          <a:lstStyle/>
          <a:p>
            <a:r>
              <a:rPr lang="sv-SE"/>
              <a:t>Klicka här för att ändra format</a:t>
            </a:r>
          </a:p>
        </p:txBody>
      </p:sp>
      <p:sp>
        <p:nvSpPr>
          <p:cNvPr id="3" name="Platshållare för SmartArt 2"/>
          <p:cNvSpPr>
            <a:spLocks noGrp="1"/>
          </p:cNvSpPr>
          <p:nvPr>
            <p:ph type="dgm" idx="1"/>
          </p:nvPr>
        </p:nvSpPr>
        <p:spPr>
          <a:xfrm>
            <a:off x="812800" y="1219200"/>
            <a:ext cx="10464800" cy="4876800"/>
          </a:xfrm>
        </p:spPr>
        <p:txBody>
          <a:bodyPr/>
          <a:lstStyle/>
          <a:p>
            <a:pPr lvl="0"/>
            <a:endParaRPr lang="sv-SE" noProof="0"/>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7AB195E1-1975-46AF-AB8D-00191D04C063}" type="slidenum">
              <a:rPr lang="sv-SE" altLang="sv-SE"/>
              <a:pPr>
                <a:defRPr/>
              </a:pPr>
              <a:t>‹#›</a:t>
            </a:fld>
            <a:endParaRPr lang="sv-SE" altLang="sv-SE"/>
          </a:p>
        </p:txBody>
      </p:sp>
    </p:spTree>
    <p:extLst>
      <p:ext uri="{BB962C8B-B14F-4D97-AF65-F5344CB8AC3E}">
        <p14:creationId xmlns:p14="http://schemas.microsoft.com/office/powerpoint/2010/main" val="3493956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381000"/>
            <a:ext cx="8839200" cy="533400"/>
          </a:xfrm>
        </p:spPr>
        <p:txBody>
          <a:bodyPr/>
          <a:lstStyle/>
          <a:p>
            <a:r>
              <a:rPr lang="sv-SE"/>
              <a:t>Click to edit Master title style</a:t>
            </a:r>
          </a:p>
        </p:txBody>
      </p:sp>
      <p:sp>
        <p:nvSpPr>
          <p:cNvPr id="3" name="Table Placeholder 2"/>
          <p:cNvSpPr>
            <a:spLocks noGrp="1"/>
          </p:cNvSpPr>
          <p:nvPr>
            <p:ph type="tbl" idx="1"/>
          </p:nvPr>
        </p:nvSpPr>
        <p:spPr>
          <a:xfrm>
            <a:off x="812800" y="1219200"/>
            <a:ext cx="10464800" cy="4876800"/>
          </a:xfrm>
        </p:spPr>
        <p:txBody>
          <a:bodyPr/>
          <a:lstStyle/>
          <a:p>
            <a:pPr lvl="0"/>
            <a:endParaRPr lang="sv-SE" noProof="0"/>
          </a:p>
        </p:txBody>
      </p:sp>
      <p:sp>
        <p:nvSpPr>
          <p:cNvPr id="4" name="Rectangle 5"/>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7"/>
          <p:cNvSpPr>
            <a:spLocks noGrp="1" noChangeArrowheads="1"/>
          </p:cNvSpPr>
          <p:nvPr>
            <p:ph type="sldNum" sz="quarter" idx="12"/>
          </p:nvPr>
        </p:nvSpPr>
        <p:spPr>
          <a:ln/>
        </p:spPr>
        <p:txBody>
          <a:bodyPr/>
          <a:lstStyle>
            <a:lvl1pPr>
              <a:defRPr/>
            </a:lvl1pPr>
          </a:lstStyle>
          <a:p>
            <a:pPr>
              <a:defRPr/>
            </a:pPr>
            <a:fld id="{9FED1B39-4144-4F2C-BAF3-562785324168}" type="slidenum">
              <a:rPr lang="sv-SE" altLang="sv-SE"/>
              <a:pPr>
                <a:defRPr/>
              </a:pPr>
              <a:t>‹#›</a:t>
            </a:fld>
            <a:endParaRPr lang="sv-SE" altLang="sv-SE"/>
          </a:p>
        </p:txBody>
      </p:sp>
    </p:spTree>
    <p:extLst>
      <p:ext uri="{BB962C8B-B14F-4D97-AF65-F5344CB8AC3E}">
        <p14:creationId xmlns:p14="http://schemas.microsoft.com/office/powerpoint/2010/main" val="143793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489D09C3-391A-4EBB-A877-C7E695FE2FC8}" type="datetime1">
              <a:rPr lang="sv-SE" smtClean="0"/>
              <a:t>2024-09-02</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0209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1D726-55FD-3FFB-9B60-50A95CAC44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823048-C398-013F-8C70-B0EA42FE3CDA}"/>
              </a:ext>
            </a:extLst>
          </p:cNvPr>
          <p:cNvSpPr>
            <a:spLocks noGrp="1"/>
          </p:cNvSpPr>
          <p:nvPr>
            <p:ph sz="half" idx="1"/>
          </p:nvPr>
        </p:nvSpPr>
        <p:spPr>
          <a:xfrm>
            <a:off x="1161298" y="1685573"/>
            <a:ext cx="4801984" cy="43467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001A52A-9F57-8BEF-9996-A3B1C57A46CA}"/>
              </a:ext>
            </a:extLst>
          </p:cNvPr>
          <p:cNvSpPr>
            <a:spLocks noGrp="1"/>
          </p:cNvSpPr>
          <p:nvPr>
            <p:ph sz="half" idx="2"/>
          </p:nvPr>
        </p:nvSpPr>
        <p:spPr>
          <a:xfrm>
            <a:off x="6228718" y="1685572"/>
            <a:ext cx="4801984" cy="4345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12AA72F-C433-4386-F24B-23343294B3F7}"/>
              </a:ext>
            </a:extLst>
          </p:cNvPr>
          <p:cNvSpPr>
            <a:spLocks noGrp="1"/>
          </p:cNvSpPr>
          <p:nvPr>
            <p:ph type="dt" sz="half" idx="10"/>
          </p:nvPr>
        </p:nvSpPr>
        <p:spPr/>
        <p:txBody>
          <a:bodyPr/>
          <a:lstStyle/>
          <a:p>
            <a:fld id="{419536F3-28B2-453C-A043-0CF48B4EE67B}" type="datetime1">
              <a:rPr lang="sv-SE" smtClean="0"/>
              <a:t>2024-09-02</a:t>
            </a:fld>
            <a:endParaRPr lang="sv-SE"/>
          </a:p>
        </p:txBody>
      </p:sp>
      <p:sp>
        <p:nvSpPr>
          <p:cNvPr id="6" name="Platshållare för sidfot 5">
            <a:extLst>
              <a:ext uri="{FF2B5EF4-FFF2-40B4-BE49-F238E27FC236}">
                <a16:creationId xmlns:a16="http://schemas.microsoft.com/office/drawing/2014/main" id="{F0CB1480-C8A1-B4DD-EC39-7890DD21292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8DF27C-69E8-092E-4596-17C1501F2208}"/>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61221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493376CA-F598-4B4F-8009-320581E8DEF3}" type="datetime1">
              <a:rPr lang="sv-SE" smtClean="0"/>
              <a:t>2024-09-02</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98217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D53A7DB1-B95C-4253-B360-E25E6412DEB1}" type="datetime1">
              <a:rPr lang="sv-SE" smtClean="0"/>
              <a:t>2024-09-02</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40734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DCE74A8-B41A-6DA5-5E58-F52609FB5B50}"/>
              </a:ext>
            </a:extLst>
          </p:cNvPr>
          <p:cNvSpPr>
            <a:spLocks noGrp="1"/>
          </p:cNvSpPr>
          <p:nvPr>
            <p:ph type="dt" sz="half" idx="10"/>
          </p:nvPr>
        </p:nvSpPr>
        <p:spPr/>
        <p:txBody>
          <a:bodyPr/>
          <a:lstStyle/>
          <a:p>
            <a:fld id="{0AA56519-EBF9-403E-98BD-E9837801AD3F}" type="datetime1">
              <a:rPr lang="sv-SE" smtClean="0"/>
              <a:t>2024-09-02</a:t>
            </a:fld>
            <a:endParaRPr lang="sv-SE"/>
          </a:p>
        </p:txBody>
      </p:sp>
      <p:sp>
        <p:nvSpPr>
          <p:cNvPr id="3" name="Platshållare för sidfot 2">
            <a:extLst>
              <a:ext uri="{FF2B5EF4-FFF2-40B4-BE49-F238E27FC236}">
                <a16:creationId xmlns:a16="http://schemas.microsoft.com/office/drawing/2014/main" id="{BA6A815C-ACB9-52DF-829B-FEB79C849EA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A2E3247-CC75-2607-365C-292541CC6DC3}"/>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2454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 och innehåll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B6899031-209B-43D0-8B73-36BBB1EE99A7}" type="datetime1">
              <a:rPr lang="sv-SE" smtClean="0"/>
              <a:t>2024-09-02</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C2B80AB8-8DDC-DFD8-9EBD-7DAC82E0D2F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73859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vsnitts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E6AFA055-0CB6-4F32-B775-00F1B08DDA8F}" type="datetime1">
              <a:rPr lang="sv-SE" smtClean="0"/>
              <a:t>2024-09-02</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E25D68B4-62CD-010F-330B-EF65924D42A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92572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7" descr="Logotyp Greppa näringen.">
            <a:extLst>
              <a:ext uri="{FF2B5EF4-FFF2-40B4-BE49-F238E27FC236}">
                <a16:creationId xmlns:a16="http://schemas.microsoft.com/office/drawing/2014/main" id="{52AFA8FE-E8E1-9E02-C2D2-DEE9F23E2B45}"/>
              </a:ext>
            </a:extLst>
          </p:cNvPr>
          <p:cNvPicPr>
            <a:picLocks noChangeAspect="1"/>
          </p:cNvPicPr>
          <p:nvPr/>
        </p:nvPicPr>
        <p:blipFill>
          <a:blip r:embed="rId23">
            <a:extLst>
              <a:ext uri="{28A0092B-C50C-407E-A947-70E740481C1C}">
                <a14:useLocalDpi xmlns:a14="http://schemas.microsoft.com/office/drawing/2010/main" val="0"/>
              </a:ext>
            </a:extLst>
          </a:blip>
          <a:srcRect/>
          <a:stretch/>
        </p:blipFill>
        <p:spPr>
          <a:xfrm>
            <a:off x="407299" y="343131"/>
            <a:ext cx="1116000" cy="589157"/>
          </a:xfrm>
          <a:prstGeom prst="rect">
            <a:avLst/>
          </a:prstGeom>
        </p:spPr>
      </p:pic>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1518607" y="306169"/>
            <a:ext cx="9512097" cy="952166"/>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8BF3625-E815-21FE-92DD-FD761B84AE85}"/>
              </a:ext>
            </a:extLst>
          </p:cNvPr>
          <p:cNvSpPr>
            <a:spLocks noGrp="1"/>
          </p:cNvSpPr>
          <p:nvPr>
            <p:ph type="body" idx="1"/>
          </p:nvPr>
        </p:nvSpPr>
        <p:spPr>
          <a:xfrm>
            <a:off x="1518606" y="1685573"/>
            <a:ext cx="9512098" cy="434670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0806F1E-A009-08FF-CDEA-E61F6F1EB691}"/>
              </a:ext>
            </a:extLst>
          </p:cNvPr>
          <p:cNvSpPr>
            <a:spLocks noGrp="1"/>
          </p:cNvSpPr>
          <p:nvPr>
            <p:ph type="dt" sz="half" idx="2"/>
          </p:nvPr>
        </p:nvSpPr>
        <p:spPr>
          <a:xfrm>
            <a:off x="1518607" y="6348603"/>
            <a:ext cx="951337" cy="306000"/>
          </a:xfrm>
          <a:prstGeom prst="rect">
            <a:avLst/>
          </a:prstGeom>
        </p:spPr>
        <p:txBody>
          <a:bodyPr vert="horz" lIns="91440" tIns="45720" rIns="91440" bIns="45720" rtlCol="0" anchor="ctr"/>
          <a:lstStyle>
            <a:lvl1pPr algn="l">
              <a:defRPr sz="1000">
                <a:solidFill>
                  <a:schemeClr val="accent1"/>
                </a:solidFill>
              </a:defRPr>
            </a:lvl1pPr>
          </a:lstStyle>
          <a:p>
            <a:fld id="{7BA95D90-6A89-40FD-88D5-A57727E2D7C7}" type="datetime1">
              <a:rPr lang="sv-SE" smtClean="0"/>
              <a:t>2024-09-02</a:t>
            </a:fld>
            <a:endParaRPr lang="sv-SE"/>
          </a:p>
        </p:txBody>
      </p:sp>
      <p:sp>
        <p:nvSpPr>
          <p:cNvPr id="5" name="Platshållare för sidfot 4">
            <a:extLst>
              <a:ext uri="{FF2B5EF4-FFF2-40B4-BE49-F238E27FC236}">
                <a16:creationId xmlns:a16="http://schemas.microsoft.com/office/drawing/2014/main" id="{D5AC2D10-1E9C-6536-955F-F411680FC049}"/>
              </a:ext>
            </a:extLst>
          </p:cNvPr>
          <p:cNvSpPr>
            <a:spLocks noGrp="1"/>
          </p:cNvSpPr>
          <p:nvPr>
            <p:ph type="ftr" sz="quarter" idx="3"/>
          </p:nvPr>
        </p:nvSpPr>
        <p:spPr>
          <a:xfrm>
            <a:off x="2827252" y="6356350"/>
            <a:ext cx="4801984" cy="306000"/>
          </a:xfrm>
          <a:prstGeom prst="rect">
            <a:avLst/>
          </a:prstGeom>
        </p:spPr>
        <p:txBody>
          <a:bodyPr vert="horz" lIns="91440" tIns="45720" rIns="91440" bIns="45720" rtlCol="0" anchor="ctr"/>
          <a:lstStyle>
            <a:lvl1pPr algn="ctr">
              <a:defRPr sz="1000">
                <a:solidFill>
                  <a:schemeClr val="accent1"/>
                </a:solidFill>
              </a:defRPr>
            </a:lvl1pPr>
          </a:lstStyle>
          <a:p>
            <a:endParaRPr lang="sv-SE" dirty="0"/>
          </a:p>
        </p:txBody>
      </p:sp>
      <p:sp>
        <p:nvSpPr>
          <p:cNvPr id="6" name="Platshållare för bildnummer 5">
            <a:extLst>
              <a:ext uri="{FF2B5EF4-FFF2-40B4-BE49-F238E27FC236}">
                <a16:creationId xmlns:a16="http://schemas.microsoft.com/office/drawing/2014/main" id="{27C33505-FA92-EFF5-A16F-C8DA6669D5C9}"/>
              </a:ext>
            </a:extLst>
          </p:cNvPr>
          <p:cNvSpPr>
            <a:spLocks noGrp="1"/>
          </p:cNvSpPr>
          <p:nvPr>
            <p:ph type="sldNum" sz="quarter" idx="4"/>
          </p:nvPr>
        </p:nvSpPr>
        <p:spPr>
          <a:xfrm>
            <a:off x="11105662" y="6356350"/>
            <a:ext cx="429097" cy="306000"/>
          </a:xfrm>
          <a:prstGeom prst="rect">
            <a:avLst/>
          </a:prstGeom>
        </p:spPr>
        <p:txBody>
          <a:bodyPr vert="horz" lIns="91440" tIns="45720" rIns="91440" bIns="45720" rtlCol="0" anchor="ctr"/>
          <a:lstStyle>
            <a:lvl1pPr algn="r">
              <a:defRPr sz="1000">
                <a:solidFill>
                  <a:schemeClr val="accent1"/>
                </a:solidFill>
              </a:defRPr>
            </a:lvl1pPr>
          </a:lstStyle>
          <a:p>
            <a:fld id="{616115CD-4FAD-4C57-8B53-9F884DD90A0F}" type="slidenum">
              <a:rPr lang="sv-SE" smtClean="0"/>
              <a:pPr/>
              <a:t>‹#›</a:t>
            </a:fld>
            <a:endParaRPr lang="sv-SE"/>
          </a:p>
        </p:txBody>
      </p:sp>
      <p:pic>
        <p:nvPicPr>
          <p:cNvPr id="8" name="Bildobjekt 7">
            <a:extLst>
              <a:ext uri="{FF2B5EF4-FFF2-40B4-BE49-F238E27FC236}">
                <a16:creationId xmlns:a16="http://schemas.microsoft.com/office/drawing/2014/main" id="{07AAEFC1-72BB-9869-B35A-66C534E058F1}"/>
              </a:ext>
              <a:ext uri="{C183D7F6-B498-43B3-948B-1728B52AA6E4}">
                <adec:decorative xmlns:adec="http://schemas.microsoft.com/office/drawing/2017/decorative" val="1"/>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72171" y="1248616"/>
            <a:ext cx="9771123" cy="39084"/>
          </a:xfrm>
          <a:prstGeom prst="rect">
            <a:avLst/>
          </a:prstGeom>
        </p:spPr>
      </p:pic>
      <p:pic>
        <p:nvPicPr>
          <p:cNvPr id="9" name="Bild 8" descr="Logotyp för EU.">
            <a:extLst>
              <a:ext uri="{FF2B5EF4-FFF2-40B4-BE49-F238E27FC236}">
                <a16:creationId xmlns:a16="http://schemas.microsoft.com/office/drawing/2014/main" id="{D2C948DD-8FA8-A87B-CEBC-48A7424FE70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57241" y="6173568"/>
            <a:ext cx="504056" cy="488782"/>
          </a:xfrm>
          <a:prstGeom prst="rect">
            <a:avLst/>
          </a:prstGeom>
        </p:spPr>
      </p:pic>
    </p:spTree>
    <p:extLst>
      <p:ext uri="{BB962C8B-B14F-4D97-AF65-F5344CB8AC3E}">
        <p14:creationId xmlns:p14="http://schemas.microsoft.com/office/powerpoint/2010/main" val="407806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5" r:id="rId8"/>
    <p:sldLayoutId id="2147483676" r:id="rId9"/>
    <p:sldLayoutId id="2147483674" r:id="rId10"/>
    <p:sldLayoutId id="2147483677" r:id="rId11"/>
    <p:sldLayoutId id="2147483660" r:id="rId12"/>
    <p:sldLayoutId id="2147483661" r:id="rId13"/>
    <p:sldLayoutId id="2147483663" r:id="rId14"/>
    <p:sldLayoutId id="2147483666" r:id="rId15"/>
    <p:sldLayoutId id="2147483668" r:id="rId16"/>
    <p:sldLayoutId id="2147483669" r:id="rId17"/>
    <p:sldLayoutId id="2147483671" r:id="rId18"/>
    <p:sldLayoutId id="2147483673" r:id="rId19"/>
    <p:sldLayoutId id="2147483679" r:id="rId20"/>
    <p:sldLayoutId id="2147483680" r:id="rId21"/>
  </p:sldLayoutIdLst>
  <p:hf sldNum="0" hdr="0" ftr="0" dt="0"/>
  <p:txStyles>
    <p:titleStyle>
      <a:lvl1pPr algn="r"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hyperlink" Target="https://adm.greppa.nu/vera/berakningsmodeller.html" TargetMode="External"/><Relationship Id="rId2" Type="http://schemas.openxmlformats.org/officeDocument/2006/relationships/hyperlink" Target="https://adm.greppa.nu/vera/manualer.html" TargetMode="External"/><Relationship Id="rId1" Type="http://schemas.openxmlformats.org/officeDocument/2006/relationships/slideLayout" Target="../slideLayouts/slideLayout2.xml"/><Relationship Id="rId4" Type="http://schemas.openxmlformats.org/officeDocument/2006/relationships/hyperlink" Target="mailto:vera@jordbruksverket.s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adm.greppa.nu/vera/berakningsmodeller-vera.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dm.greppa.nu/kurser.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0.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F2B115-06AA-A2B8-502F-2C6F9D60AC82}"/>
              </a:ext>
            </a:extLst>
          </p:cNvPr>
          <p:cNvSpPr>
            <a:spLocks noGrp="1"/>
          </p:cNvSpPr>
          <p:nvPr>
            <p:ph type="ctrTitle"/>
          </p:nvPr>
        </p:nvSpPr>
        <p:spPr>
          <a:xfrm>
            <a:off x="6095999" y="1595529"/>
            <a:ext cx="5443869" cy="1090875"/>
          </a:xfrm>
        </p:spPr>
        <p:txBody>
          <a:bodyPr/>
          <a:lstStyle/>
          <a:p>
            <a:r>
              <a:rPr lang="sv-SE" altLang="sv-SE"/>
              <a:t>Vera grundkurs </a:t>
            </a:r>
            <a:br>
              <a:rPr lang="sv-SE" altLang="sv-SE" dirty="0"/>
            </a:br>
            <a:r>
              <a:rPr lang="sv-SE" altLang="sv-SE" dirty="0"/>
              <a:t>Del 1 Introduktion och Växtnäringsbalans</a:t>
            </a:r>
            <a:endParaRPr lang="sv-SE" dirty="0"/>
          </a:p>
        </p:txBody>
      </p:sp>
      <p:sp>
        <p:nvSpPr>
          <p:cNvPr id="3" name="Underrubrik 2">
            <a:extLst>
              <a:ext uri="{FF2B5EF4-FFF2-40B4-BE49-F238E27FC236}">
                <a16:creationId xmlns:a16="http://schemas.microsoft.com/office/drawing/2014/main" id="{308F3751-D969-3965-D0E1-EB4D814E10AE}"/>
              </a:ext>
            </a:extLst>
          </p:cNvPr>
          <p:cNvSpPr>
            <a:spLocks noGrp="1"/>
          </p:cNvSpPr>
          <p:nvPr>
            <p:ph type="subTitle" idx="1"/>
          </p:nvPr>
        </p:nvSpPr>
        <p:spPr/>
        <p:txBody>
          <a:bodyPr/>
          <a:lstStyle/>
          <a:p>
            <a:r>
              <a:rPr lang="sv-SE" dirty="0"/>
              <a:t>2024</a:t>
            </a:r>
          </a:p>
        </p:txBody>
      </p:sp>
    </p:spTree>
    <p:extLst>
      <p:ext uri="{BB962C8B-B14F-4D97-AF65-F5344CB8AC3E}">
        <p14:creationId xmlns:p14="http://schemas.microsoft.com/office/powerpoint/2010/main" val="2844500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ild över Greppadata. Här lägger man in uppgifter som fosfortal, kaliumtal, längs skyddszo, jordart och gröda. ">
            <a:extLst>
              <a:ext uri="{FF2B5EF4-FFF2-40B4-BE49-F238E27FC236}">
                <a16:creationId xmlns:a16="http://schemas.microsoft.com/office/drawing/2014/main" id="{B8584EF4-788B-4109-849B-851E0D7DA615}"/>
              </a:ext>
            </a:extLst>
          </p:cNvPr>
          <p:cNvPicPr>
            <a:picLocks noChangeAspect="1"/>
          </p:cNvPicPr>
          <p:nvPr/>
        </p:nvPicPr>
        <p:blipFill>
          <a:blip r:embed="rId2"/>
          <a:stretch>
            <a:fillRect/>
          </a:stretch>
        </p:blipFill>
        <p:spPr>
          <a:xfrm>
            <a:off x="4431709" y="3109620"/>
            <a:ext cx="4151215" cy="3576918"/>
          </a:xfrm>
          <a:prstGeom prst="rect">
            <a:avLst/>
          </a:prstGeom>
        </p:spPr>
      </p:pic>
      <p:sp>
        <p:nvSpPr>
          <p:cNvPr id="2" name="Rubrik 1"/>
          <p:cNvSpPr>
            <a:spLocks noGrp="1"/>
          </p:cNvSpPr>
          <p:nvPr>
            <p:ph type="title"/>
          </p:nvPr>
        </p:nvSpPr>
        <p:spPr>
          <a:xfrm>
            <a:off x="3105692" y="478880"/>
            <a:ext cx="8061523" cy="539750"/>
          </a:xfrm>
        </p:spPr>
        <p:txBody>
          <a:bodyPr/>
          <a:lstStyle/>
          <a:p>
            <a:r>
              <a:rPr lang="sv-SE" sz="2200" dirty="0"/>
              <a:t>Instruktion Vera: Greppadata</a:t>
            </a:r>
          </a:p>
        </p:txBody>
      </p:sp>
      <p:sp>
        <p:nvSpPr>
          <p:cNvPr id="5" name="textruta 4"/>
          <p:cNvSpPr txBox="1"/>
          <p:nvPr/>
        </p:nvSpPr>
        <p:spPr>
          <a:xfrm>
            <a:off x="2297724" y="1186962"/>
            <a:ext cx="7647787" cy="1754326"/>
          </a:xfrm>
          <a:prstGeom prst="rect">
            <a:avLst/>
          </a:prstGeom>
          <a:noFill/>
        </p:spPr>
        <p:txBody>
          <a:bodyPr wrap="square" rtlCol="0">
            <a:spAutoFit/>
          </a:bodyPr>
          <a:lstStyle/>
          <a:p>
            <a:pPr hangingPunct="0"/>
            <a:r>
              <a:rPr lang="sv-SE" dirty="0">
                <a:solidFill>
                  <a:schemeClr val="accent1"/>
                </a:solidFill>
              </a:rPr>
              <a:t>Fliken Greppadata behöver du bara fylla i om du gör en rådgivning inom Greppa Näringen. Det du fyller i här används inte i några beräkningar utan är uppgifter som samlas in för att kunna sammanställa rådgivningar och följa upp projektet Greppa Näringen. </a:t>
            </a:r>
          </a:p>
          <a:p>
            <a:pPr hangingPunct="0"/>
            <a:r>
              <a:rPr lang="sv-SE" dirty="0">
                <a:solidFill>
                  <a:schemeClr val="accent1"/>
                </a:solidFill>
              </a:rPr>
              <a:t>Har du fyllt i grödfördelningen här så följer den med till växtnäringsbalansen, så slipper du fylla i den där också.</a:t>
            </a:r>
          </a:p>
        </p:txBody>
      </p:sp>
      <p:sp>
        <p:nvSpPr>
          <p:cNvPr id="8" name="Rektangel 7" descr="Rektangel med röda kanter">
            <a:extLst>
              <a:ext uri="{FF2B5EF4-FFF2-40B4-BE49-F238E27FC236}">
                <a16:creationId xmlns:a16="http://schemas.microsoft.com/office/drawing/2014/main" id="{B98708E0-25D0-4C7B-B022-A1AC2000D6ED}"/>
              </a:ext>
            </a:extLst>
          </p:cNvPr>
          <p:cNvSpPr/>
          <p:nvPr/>
        </p:nvSpPr>
        <p:spPr>
          <a:xfrm>
            <a:off x="4923708" y="3429000"/>
            <a:ext cx="530365" cy="23090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7741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00399" y="288264"/>
            <a:ext cx="7121898" cy="539750"/>
          </a:xfrm>
        </p:spPr>
        <p:txBody>
          <a:bodyPr/>
          <a:lstStyle/>
          <a:p>
            <a:r>
              <a:rPr lang="sv-SE" sz="2200" dirty="0"/>
              <a:t>Instruktion Vera: </a:t>
            </a:r>
            <a:br>
              <a:rPr lang="sv-SE" sz="2200" dirty="0"/>
            </a:br>
            <a:r>
              <a:rPr lang="sv-SE" sz="2200" dirty="0"/>
              <a:t>Kopiera alternativ till samma eller till en annan kund</a:t>
            </a:r>
          </a:p>
        </p:txBody>
      </p:sp>
      <p:pic>
        <p:nvPicPr>
          <p:cNvPr id="9" name="Bildobjekt 8" descr="Vy över alternativ. I toppmenyn finns en knapp för att kopiera alternativ. ">
            <a:extLst>
              <a:ext uri="{FF2B5EF4-FFF2-40B4-BE49-F238E27FC236}">
                <a16:creationId xmlns:a16="http://schemas.microsoft.com/office/drawing/2014/main" id="{70650A58-FA70-4C20-B2C0-4BA5611E658F}"/>
              </a:ext>
            </a:extLst>
          </p:cNvPr>
          <p:cNvPicPr>
            <a:picLocks noChangeAspect="1"/>
          </p:cNvPicPr>
          <p:nvPr/>
        </p:nvPicPr>
        <p:blipFill>
          <a:blip r:embed="rId3"/>
          <a:stretch>
            <a:fillRect/>
          </a:stretch>
        </p:blipFill>
        <p:spPr>
          <a:xfrm>
            <a:off x="134505" y="995363"/>
            <a:ext cx="5503150" cy="2662238"/>
          </a:xfrm>
          <a:prstGeom prst="rect">
            <a:avLst/>
          </a:prstGeom>
        </p:spPr>
      </p:pic>
      <p:cxnSp>
        <p:nvCxnSpPr>
          <p:cNvPr id="10" name="Rak pilkoppling 9" descr="Röd pil">
            <a:extLst>
              <a:ext uri="{FF2B5EF4-FFF2-40B4-BE49-F238E27FC236}">
                <a16:creationId xmlns:a16="http://schemas.microsoft.com/office/drawing/2014/main" id="{951F4EF4-50AB-4F37-B200-F282090CA866}"/>
              </a:ext>
            </a:extLst>
          </p:cNvPr>
          <p:cNvCxnSpPr>
            <a:cxnSpLocks/>
          </p:cNvCxnSpPr>
          <p:nvPr/>
        </p:nvCxnSpPr>
        <p:spPr>
          <a:xfrm flipV="1">
            <a:off x="1993698" y="1433946"/>
            <a:ext cx="0" cy="263929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ruta 12" descr="Du kan kopiera ditt alternativ om du vill återanvända inmatade uppgifter. Markera det alternativ du vill kopiera och klicka på Kopiera Alternativ. &#10;&#10;Välj sedan om du vill ha alternativet på samma år eller om det ska ligga på ett annat år. &#10;">
            <a:extLst>
              <a:ext uri="{FF2B5EF4-FFF2-40B4-BE49-F238E27FC236}">
                <a16:creationId xmlns:a16="http://schemas.microsoft.com/office/drawing/2014/main" id="{464B7FED-8131-48A1-BB18-EC773BF1AF94}"/>
              </a:ext>
            </a:extLst>
          </p:cNvPr>
          <p:cNvSpPr txBox="1"/>
          <p:nvPr/>
        </p:nvSpPr>
        <p:spPr>
          <a:xfrm>
            <a:off x="1209186" y="4108408"/>
            <a:ext cx="3186546" cy="2031325"/>
          </a:xfrm>
          <a:prstGeom prst="rect">
            <a:avLst/>
          </a:prstGeom>
          <a:noFill/>
        </p:spPr>
        <p:txBody>
          <a:bodyPr wrap="square" rtlCol="0">
            <a:spAutoFit/>
          </a:bodyPr>
          <a:lstStyle/>
          <a:p>
            <a:pPr marL="228600" indent="-228600">
              <a:buAutoNum type="arabicPeriod"/>
            </a:pPr>
            <a:r>
              <a:rPr lang="sv-SE" sz="1400" dirty="0"/>
              <a:t>Du kan kopiera ditt alternativ om du vill återanvända inmatade uppgifter. Markera det alternativ du vill kopiera och klicka på Kopiera Alternativ. </a:t>
            </a:r>
          </a:p>
          <a:p>
            <a:pPr marL="228600" indent="-228600">
              <a:buAutoNum type="arabicPeriod"/>
            </a:pPr>
            <a:endParaRPr lang="sv-SE" sz="1400" dirty="0"/>
          </a:p>
          <a:p>
            <a:pPr marL="228600" indent="-228600">
              <a:buAutoNum type="arabicPeriod"/>
            </a:pPr>
            <a:r>
              <a:rPr lang="sv-SE" sz="1400" dirty="0"/>
              <a:t>Välj sedan om du vill ha alternativet på samma år eller om det ska ligga på ett annat år. </a:t>
            </a:r>
          </a:p>
        </p:txBody>
      </p:sp>
      <p:pic>
        <p:nvPicPr>
          <p:cNvPr id="3" name="Bildobjekt 2" descr="Bild över kopiera ett alternativ. ">
            <a:extLst>
              <a:ext uri="{FF2B5EF4-FFF2-40B4-BE49-F238E27FC236}">
                <a16:creationId xmlns:a16="http://schemas.microsoft.com/office/drawing/2014/main" id="{520711A7-8DC9-4578-B193-F6692DF0A5FF}"/>
              </a:ext>
            </a:extLst>
          </p:cNvPr>
          <p:cNvPicPr>
            <a:picLocks noChangeAspect="1"/>
          </p:cNvPicPr>
          <p:nvPr/>
        </p:nvPicPr>
        <p:blipFill>
          <a:blip r:embed="rId4"/>
          <a:stretch>
            <a:fillRect/>
          </a:stretch>
        </p:blipFill>
        <p:spPr>
          <a:xfrm>
            <a:off x="4767511" y="2516074"/>
            <a:ext cx="5669117" cy="2617751"/>
          </a:xfrm>
          <a:prstGeom prst="rect">
            <a:avLst/>
          </a:prstGeom>
        </p:spPr>
      </p:pic>
      <p:cxnSp>
        <p:nvCxnSpPr>
          <p:cNvPr id="15" name="Rak pilkoppling 14" descr="Röd pil">
            <a:extLst>
              <a:ext uri="{FF2B5EF4-FFF2-40B4-BE49-F238E27FC236}">
                <a16:creationId xmlns:a16="http://schemas.microsoft.com/office/drawing/2014/main" id="{24127E70-B380-4D54-9C80-080AB179C947}"/>
              </a:ext>
            </a:extLst>
          </p:cNvPr>
          <p:cNvCxnSpPr>
            <a:cxnSpLocks/>
          </p:cNvCxnSpPr>
          <p:nvPr/>
        </p:nvCxnSpPr>
        <p:spPr>
          <a:xfrm flipV="1">
            <a:off x="4135794" y="3462160"/>
            <a:ext cx="863912" cy="20937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ak pilkoppling 21" descr="Röd pil">
            <a:extLst>
              <a:ext uri="{FF2B5EF4-FFF2-40B4-BE49-F238E27FC236}">
                <a16:creationId xmlns:a16="http://schemas.microsoft.com/office/drawing/2014/main" id="{BA92E2AA-B4A6-485A-901A-49211B0A9B8B}"/>
              </a:ext>
            </a:extLst>
          </p:cNvPr>
          <p:cNvCxnSpPr>
            <a:cxnSpLocks/>
          </p:cNvCxnSpPr>
          <p:nvPr/>
        </p:nvCxnSpPr>
        <p:spPr>
          <a:xfrm flipH="1" flipV="1">
            <a:off x="7858576" y="3233762"/>
            <a:ext cx="1419895" cy="170981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4" descr="Röd pil">
            <a:extLst>
              <a:ext uri="{FF2B5EF4-FFF2-40B4-BE49-F238E27FC236}">
                <a16:creationId xmlns:a16="http://schemas.microsoft.com/office/drawing/2014/main" id="{10B3AFCC-DFF3-4505-BF3C-F1750A2D9714}"/>
              </a:ext>
            </a:extLst>
          </p:cNvPr>
          <p:cNvCxnSpPr>
            <a:cxnSpLocks/>
            <a:stCxn id="27" idx="1"/>
          </p:cNvCxnSpPr>
          <p:nvPr/>
        </p:nvCxnSpPr>
        <p:spPr>
          <a:xfrm flipH="1" flipV="1">
            <a:off x="7970852" y="4171017"/>
            <a:ext cx="453934" cy="168049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ruta 26" descr="Du kan kopiera över alternativet till en annan kund. Bocka i Kopiera alternativet till en annan kund. &#10;&#10;Ställ dig i rutan för Kund. Då kommer en lista med alla kunder fram. Välj den kund du vill att alternativet ska hamna under. &#10;">
            <a:extLst>
              <a:ext uri="{FF2B5EF4-FFF2-40B4-BE49-F238E27FC236}">
                <a16:creationId xmlns:a16="http://schemas.microsoft.com/office/drawing/2014/main" id="{310BCB7F-61A1-4A73-A72D-D3021A8A9B7D}"/>
              </a:ext>
            </a:extLst>
          </p:cNvPr>
          <p:cNvSpPr txBox="1"/>
          <p:nvPr/>
        </p:nvSpPr>
        <p:spPr>
          <a:xfrm>
            <a:off x="8424786" y="4943572"/>
            <a:ext cx="3186546" cy="1815882"/>
          </a:xfrm>
          <a:prstGeom prst="rect">
            <a:avLst/>
          </a:prstGeom>
          <a:solidFill>
            <a:schemeClr val="bg1"/>
          </a:solidFill>
        </p:spPr>
        <p:txBody>
          <a:bodyPr wrap="square" rtlCol="0">
            <a:spAutoFit/>
          </a:bodyPr>
          <a:lstStyle/>
          <a:p>
            <a:r>
              <a:rPr lang="sv-SE" sz="1400" dirty="0"/>
              <a:t>3. Du kan kopiera över alternativet till en annan kund. Bocka i Kopiera alternativet till en annan kund. </a:t>
            </a:r>
          </a:p>
          <a:p>
            <a:pPr marL="228600" indent="-228600">
              <a:buAutoNum type="arabicPeriod"/>
            </a:pPr>
            <a:endParaRPr lang="sv-SE" sz="1400" dirty="0"/>
          </a:p>
          <a:p>
            <a:r>
              <a:rPr lang="sv-SE" sz="1400" dirty="0"/>
              <a:t>4. Ställ dig i rutan för Kund. Då kommer en lista med alla kunder fram. Välj den kund du vill att alternativet ska hamna under. </a:t>
            </a:r>
          </a:p>
        </p:txBody>
      </p:sp>
    </p:spTree>
    <p:extLst>
      <p:ext uri="{BB962C8B-B14F-4D97-AF65-F5344CB8AC3E}">
        <p14:creationId xmlns:p14="http://schemas.microsoft.com/office/powerpoint/2010/main" val="162354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27243" y="576873"/>
            <a:ext cx="8061523" cy="539750"/>
          </a:xfrm>
        </p:spPr>
        <p:txBody>
          <a:bodyPr/>
          <a:lstStyle/>
          <a:p>
            <a:r>
              <a:rPr lang="sv-SE" sz="2200" dirty="0"/>
              <a:t>Manual och support </a:t>
            </a:r>
          </a:p>
        </p:txBody>
      </p:sp>
      <p:sp>
        <p:nvSpPr>
          <p:cNvPr id="3" name="Platshållare för innehåll 2"/>
          <p:cNvSpPr>
            <a:spLocks noGrp="1"/>
          </p:cNvSpPr>
          <p:nvPr>
            <p:ph idx="1"/>
          </p:nvPr>
        </p:nvSpPr>
        <p:spPr>
          <a:xfrm>
            <a:off x="2330335" y="1354015"/>
            <a:ext cx="7581526" cy="4387362"/>
          </a:xfrm>
        </p:spPr>
        <p:txBody>
          <a:bodyPr/>
          <a:lstStyle/>
          <a:p>
            <a:r>
              <a:rPr lang="sv-SE" sz="1800" dirty="0"/>
              <a:t>Mer instruktioner finns i manualen. Manualen hittar du på </a:t>
            </a:r>
            <a:r>
              <a:rPr lang="sv-SE" sz="1800" dirty="0">
                <a:hlinkClick r:id="rId2"/>
              </a:rPr>
              <a:t>https://adm.greppa.nu/vera/manualer.html</a:t>
            </a:r>
            <a:endParaRPr lang="sv-SE" sz="1800" dirty="0"/>
          </a:p>
          <a:p>
            <a:pPr marL="0" indent="0">
              <a:buNone/>
            </a:pPr>
            <a:endParaRPr lang="sv-SE" sz="1800" dirty="0"/>
          </a:p>
          <a:p>
            <a:r>
              <a:rPr lang="sv-SE" sz="1800" dirty="0"/>
              <a:t>Är du nyfiken på beräkningsmodellerna som ligger till grund för VERA kan du hitta några beskrivningar på </a:t>
            </a:r>
            <a:r>
              <a:rPr lang="sv-SE" sz="1800" dirty="0">
                <a:hlinkClick r:id="rId3"/>
              </a:rPr>
              <a:t>https://adm.greppa.nu/vera/berakningsmodeller.html</a:t>
            </a:r>
            <a:endParaRPr lang="sv-SE" sz="1800" dirty="0"/>
          </a:p>
          <a:p>
            <a:endParaRPr lang="sv-SE" sz="1800" dirty="0"/>
          </a:p>
          <a:p>
            <a:r>
              <a:rPr lang="sv-SE" sz="1800" dirty="0"/>
              <a:t>Behöver du hjälp med VERA kontakta oss via e-post </a:t>
            </a:r>
            <a:r>
              <a:rPr lang="sv-SE" sz="1800" dirty="0">
                <a:hlinkClick r:id="rId4"/>
              </a:rPr>
              <a:t>vera@jordbruksverket.se</a:t>
            </a:r>
            <a:endParaRPr lang="sv-SE" sz="1800" dirty="0"/>
          </a:p>
          <a:p>
            <a:endParaRPr lang="sv-SE" sz="1800" dirty="0"/>
          </a:p>
          <a:p>
            <a:r>
              <a:rPr lang="sv-SE" sz="1800" dirty="0"/>
              <a:t>Tänk på att inga inmatningar sparas automatiskt </a:t>
            </a:r>
          </a:p>
          <a:p>
            <a:pPr lvl="1"/>
            <a:r>
              <a:rPr lang="sv-SE" sz="1800" dirty="0"/>
              <a:t>Spara ofta för att inte förlora data</a:t>
            </a:r>
          </a:p>
          <a:p>
            <a:pPr marL="0" indent="0">
              <a:buNone/>
            </a:pPr>
            <a:endParaRPr lang="sv-SE" sz="1800" dirty="0"/>
          </a:p>
        </p:txBody>
      </p:sp>
    </p:spTree>
    <p:extLst>
      <p:ext uri="{BB962C8B-B14F-4D97-AF65-F5344CB8AC3E}">
        <p14:creationId xmlns:p14="http://schemas.microsoft.com/office/powerpoint/2010/main" val="1344152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80590" y="517963"/>
            <a:ext cx="8061523" cy="539750"/>
          </a:xfrm>
        </p:spPr>
        <p:txBody>
          <a:bodyPr/>
          <a:lstStyle/>
          <a:p>
            <a:r>
              <a:rPr lang="sv-SE" sz="2200" dirty="0"/>
              <a:t>Principerna för en växtnäringsbalans</a:t>
            </a:r>
          </a:p>
        </p:txBody>
      </p:sp>
      <p:sp>
        <p:nvSpPr>
          <p:cNvPr id="3" name="Platshållare för innehåll 2"/>
          <p:cNvSpPr>
            <a:spLocks noGrp="1"/>
          </p:cNvSpPr>
          <p:nvPr>
            <p:ph idx="1"/>
          </p:nvPr>
        </p:nvSpPr>
        <p:spPr>
          <a:xfrm>
            <a:off x="1449021" y="1301312"/>
            <a:ext cx="10272463" cy="5038725"/>
          </a:xfrm>
        </p:spPr>
        <p:txBody>
          <a:bodyPr/>
          <a:lstStyle/>
          <a:p>
            <a:pPr marL="342900" lvl="1" indent="0">
              <a:buNone/>
            </a:pPr>
            <a:endParaRPr lang="sv-SE" sz="1200" dirty="0"/>
          </a:p>
          <a:p>
            <a:pPr marL="0" lvl="1" indent="0">
              <a:buClr>
                <a:srgbClr val="005C84"/>
              </a:buClr>
              <a:buNone/>
            </a:pPr>
            <a:r>
              <a:rPr lang="sv-SE" sz="1800" b="1" dirty="0"/>
              <a:t>Några generella principer för balanser som görs inom Greppa Näringen:</a:t>
            </a:r>
          </a:p>
          <a:p>
            <a:r>
              <a:rPr lang="sv-SE" sz="1800" dirty="0"/>
              <a:t>Balansen ska göras för ett speciellt år. För att kunna använda balanserna för att följa en trend på gården måste de vara gjorda för den verkliga situationen det enskilda året. Det är också stor risk att göra felaktiga antaganden om balansen ska representerar ett genomsnittsår. Ett verkligt år med faktiska flöden av insatser och produkter är närmare sanningen.</a:t>
            </a:r>
          </a:p>
          <a:p>
            <a:r>
              <a:rPr lang="sv-SE" sz="1800" dirty="0"/>
              <a:t>Produkter in och ut ska anges i kg vara, förutom </a:t>
            </a:r>
            <a:r>
              <a:rPr lang="sv-SE" sz="1800" dirty="0" err="1"/>
              <a:t>vallfoder</a:t>
            </a:r>
            <a:r>
              <a:rPr lang="sv-SE" sz="1800" dirty="0"/>
              <a:t> som ska anges i kg </a:t>
            </a:r>
            <a:r>
              <a:rPr lang="sv-SE" sz="1800" dirty="0" err="1"/>
              <a:t>ts</a:t>
            </a:r>
            <a:r>
              <a:rPr lang="sv-SE" sz="1800" dirty="0"/>
              <a:t>. Glöm inte bortförd eller införd gödsel och livdjur. Du har möjlighet att justera produkternas näringsinnehåll genom att justera koncentrationen av kväve (N), fosfor (P) och kalium (K).</a:t>
            </a:r>
          </a:p>
          <a:p>
            <a:r>
              <a:rPr lang="sv-SE" sz="1800" dirty="0"/>
              <a:t>Uppskatta alltid kvävefixeringen om det finns kvävefixerande grödor.</a:t>
            </a:r>
          </a:p>
          <a:p>
            <a:r>
              <a:rPr lang="sv-SE" sz="1800" dirty="0"/>
              <a:t>Ta med all åkerareal som ingår i växtföljden. </a:t>
            </a:r>
          </a:p>
          <a:p>
            <a:r>
              <a:rPr lang="sv-SE" sz="1800" dirty="0"/>
              <a:t>Ta inte med naturbeten, energiskog och permanenta trädor. De ska inte ingå i balansen eftersom vi vill slå ut över- eller underskotten på den marken som är i bruk.</a:t>
            </a:r>
          </a:p>
          <a:p>
            <a:r>
              <a:rPr lang="sv-SE" sz="1800" dirty="0"/>
              <a:t>Växtnäringsbalansen kommer att användas som ett led i utvärderingen av Greppa Näringen. Därför är det viktigt att alla rådgivare gör balanserna på ungefär samma sätt. </a:t>
            </a:r>
          </a:p>
          <a:p>
            <a:endParaRPr lang="sv-SE" sz="1600" dirty="0"/>
          </a:p>
        </p:txBody>
      </p:sp>
    </p:spTree>
    <p:extLst>
      <p:ext uri="{BB962C8B-B14F-4D97-AF65-F5344CB8AC3E}">
        <p14:creationId xmlns:p14="http://schemas.microsoft.com/office/powerpoint/2010/main" val="3722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28828" y="655165"/>
            <a:ext cx="8061523" cy="539750"/>
          </a:xfrm>
        </p:spPr>
        <p:txBody>
          <a:bodyPr/>
          <a:lstStyle/>
          <a:p>
            <a:r>
              <a:rPr lang="sv-SE" sz="2200" dirty="0"/>
              <a:t>Principerna för en växtnäringsbalans </a:t>
            </a:r>
          </a:p>
        </p:txBody>
      </p:sp>
      <p:grpSp>
        <p:nvGrpSpPr>
          <p:cNvPr id="4" name="Group 3" descr="Bild för att visa vad som beräknas i växtodlingsbalansen in och ut från gården. "/>
          <p:cNvGrpSpPr>
            <a:grpSpLocks/>
          </p:cNvGrpSpPr>
          <p:nvPr/>
        </p:nvGrpSpPr>
        <p:grpSpPr bwMode="auto">
          <a:xfrm>
            <a:off x="1924785" y="1291838"/>
            <a:ext cx="8000497" cy="1613755"/>
            <a:chOff x="279" y="1153"/>
            <a:chExt cx="5275" cy="1553"/>
          </a:xfrm>
        </p:grpSpPr>
        <p:sp>
          <p:nvSpPr>
            <p:cNvPr id="6" name="Freeform 5"/>
            <p:cNvSpPr>
              <a:spLocks/>
            </p:cNvSpPr>
            <p:nvPr/>
          </p:nvSpPr>
          <p:spPr bwMode="auto">
            <a:xfrm>
              <a:off x="279" y="1633"/>
              <a:ext cx="1324" cy="1073"/>
            </a:xfrm>
            <a:custGeom>
              <a:avLst/>
              <a:gdLst>
                <a:gd name="T0" fmla="*/ 0 w 1262"/>
                <a:gd name="T1" fmla="*/ 0 h 1073"/>
                <a:gd name="T2" fmla="*/ 847 w 1262"/>
                <a:gd name="T3" fmla="*/ 0 h 1073"/>
                <a:gd name="T4" fmla="*/ 1261 w 1262"/>
                <a:gd name="T5" fmla="*/ 454 h 1073"/>
                <a:gd name="T6" fmla="*/ 847 w 1262"/>
                <a:gd name="T7" fmla="*/ 1072 h 1073"/>
                <a:gd name="T8" fmla="*/ 0 w 1262"/>
                <a:gd name="T9" fmla="*/ 1072 h 1073"/>
                <a:gd name="T10" fmla="*/ 0 w 1262"/>
                <a:gd name="T11" fmla="*/ 0 h 1073"/>
              </a:gdLst>
              <a:ahLst/>
              <a:cxnLst>
                <a:cxn ang="0">
                  <a:pos x="T0" y="T1"/>
                </a:cxn>
                <a:cxn ang="0">
                  <a:pos x="T2" y="T3"/>
                </a:cxn>
                <a:cxn ang="0">
                  <a:pos x="T4" y="T5"/>
                </a:cxn>
                <a:cxn ang="0">
                  <a:pos x="T6" y="T7"/>
                </a:cxn>
                <a:cxn ang="0">
                  <a:pos x="T8" y="T9"/>
                </a:cxn>
                <a:cxn ang="0">
                  <a:pos x="T10" y="T11"/>
                </a:cxn>
              </a:cxnLst>
              <a:rect l="0" t="0" r="r" b="b"/>
              <a:pathLst>
                <a:path w="1262" h="1073">
                  <a:moveTo>
                    <a:pt x="0" y="0"/>
                  </a:moveTo>
                  <a:lnTo>
                    <a:pt x="847" y="0"/>
                  </a:lnTo>
                  <a:lnTo>
                    <a:pt x="1261" y="454"/>
                  </a:lnTo>
                  <a:lnTo>
                    <a:pt x="847" y="1072"/>
                  </a:lnTo>
                  <a:lnTo>
                    <a:pt x="0" y="1072"/>
                  </a:lnTo>
                  <a:lnTo>
                    <a:pt x="0" y="0"/>
                  </a:lnTo>
                </a:path>
              </a:pathLst>
            </a:custGeom>
            <a:solidFill>
              <a:srgbClr val="72B5CC"/>
            </a:solidFill>
            <a:ln w="12700" cap="rnd" cmpd="sng">
              <a:solidFill>
                <a:schemeClr val="tx1"/>
              </a:solidFill>
              <a:prstDash val="solid"/>
              <a:round/>
              <a:headEnd type="none" w="sm" len="sm"/>
              <a:tailEnd type="none" w="sm" len="sm"/>
            </a:ln>
            <a:effectLst>
              <a:outerShdw blurRad="444500" dist="35921" dir="2700000" sx="96000" sy="96000" algn="ctr" rotWithShape="0">
                <a:schemeClr val="bg1">
                  <a:lumMod val="75000"/>
                </a:schemeClr>
              </a:outerShdw>
            </a:effectLst>
            <a:extLst/>
          </p:spPr>
          <p:txBody>
            <a:bodyPr/>
            <a:ls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endParaRPr lang="sv-SE" sz="1200"/>
            </a:p>
          </p:txBody>
        </p:sp>
        <p:sp>
          <p:nvSpPr>
            <p:cNvPr id="7" name="Rectangle 6"/>
            <p:cNvSpPr>
              <a:spLocks noChangeArrowheads="1"/>
            </p:cNvSpPr>
            <p:nvPr/>
          </p:nvSpPr>
          <p:spPr bwMode="auto">
            <a:xfrm>
              <a:off x="426" y="1153"/>
              <a:ext cx="193" cy="245"/>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r>
                <a:rPr lang="sv-SE" altLang="sv-SE" sz="1200" b="1" dirty="0"/>
                <a:t>IN</a:t>
              </a:r>
            </a:p>
          </p:txBody>
        </p:sp>
        <p:sp>
          <p:nvSpPr>
            <p:cNvPr id="9" name="Rectangle 8"/>
            <p:cNvSpPr>
              <a:spLocks noChangeArrowheads="1"/>
            </p:cNvSpPr>
            <p:nvPr/>
          </p:nvSpPr>
          <p:spPr bwMode="auto">
            <a:xfrm>
              <a:off x="307" y="1665"/>
              <a:ext cx="430"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r>
                <a:rPr lang="sv-SE" altLang="sv-SE" sz="1200" b="1" dirty="0"/>
                <a:t>Nedfall</a:t>
              </a:r>
            </a:p>
          </p:txBody>
        </p:sp>
        <p:sp>
          <p:nvSpPr>
            <p:cNvPr id="11" name="Rectangle 10"/>
            <p:cNvSpPr>
              <a:spLocks noChangeArrowheads="1"/>
            </p:cNvSpPr>
            <p:nvPr/>
          </p:nvSpPr>
          <p:spPr bwMode="auto">
            <a:xfrm>
              <a:off x="294" y="2387"/>
              <a:ext cx="56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r>
                <a:rPr lang="sv-SE" altLang="sv-SE" sz="1200" b="1" dirty="0"/>
                <a:t>N-fixering</a:t>
              </a:r>
            </a:p>
          </p:txBody>
        </p:sp>
        <p:sp>
          <p:nvSpPr>
            <p:cNvPr id="12" name="Rectangle 11"/>
            <p:cNvSpPr>
              <a:spLocks noChangeArrowheads="1"/>
            </p:cNvSpPr>
            <p:nvPr/>
          </p:nvSpPr>
          <p:spPr bwMode="auto">
            <a:xfrm>
              <a:off x="294" y="2028"/>
              <a:ext cx="571"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r>
                <a:rPr lang="sv-SE" altLang="sv-SE" sz="1200" b="1" dirty="0"/>
                <a:t>Produkter</a:t>
              </a:r>
            </a:p>
          </p:txBody>
        </p:sp>
        <p:sp>
          <p:nvSpPr>
            <p:cNvPr id="13" name="Freeform 12"/>
            <p:cNvSpPr>
              <a:spLocks/>
            </p:cNvSpPr>
            <p:nvPr/>
          </p:nvSpPr>
          <p:spPr bwMode="auto">
            <a:xfrm>
              <a:off x="4410" y="1846"/>
              <a:ext cx="1144" cy="492"/>
            </a:xfrm>
            <a:custGeom>
              <a:avLst/>
              <a:gdLst>
                <a:gd name="T0" fmla="*/ 0 w 1144"/>
                <a:gd name="T1" fmla="*/ 0 h 492"/>
                <a:gd name="T2" fmla="*/ 886 w 1144"/>
                <a:gd name="T3" fmla="*/ 0 h 492"/>
                <a:gd name="T4" fmla="*/ 1143 w 1144"/>
                <a:gd name="T5" fmla="*/ 218 h 492"/>
                <a:gd name="T6" fmla="*/ 906 w 1144"/>
                <a:gd name="T7" fmla="*/ 491 h 492"/>
                <a:gd name="T8" fmla="*/ 0 w 1144"/>
                <a:gd name="T9" fmla="*/ 491 h 492"/>
                <a:gd name="T10" fmla="*/ 0 w 1144"/>
                <a:gd name="T11" fmla="*/ 0 h 492"/>
              </a:gdLst>
              <a:ahLst/>
              <a:cxnLst>
                <a:cxn ang="0">
                  <a:pos x="T0" y="T1"/>
                </a:cxn>
                <a:cxn ang="0">
                  <a:pos x="T2" y="T3"/>
                </a:cxn>
                <a:cxn ang="0">
                  <a:pos x="T4" y="T5"/>
                </a:cxn>
                <a:cxn ang="0">
                  <a:pos x="T6" y="T7"/>
                </a:cxn>
                <a:cxn ang="0">
                  <a:pos x="T8" y="T9"/>
                </a:cxn>
                <a:cxn ang="0">
                  <a:pos x="T10" y="T11"/>
                </a:cxn>
              </a:cxnLst>
              <a:rect l="0" t="0" r="r" b="b"/>
              <a:pathLst>
                <a:path w="1144" h="492">
                  <a:moveTo>
                    <a:pt x="0" y="0"/>
                  </a:moveTo>
                  <a:lnTo>
                    <a:pt x="886" y="0"/>
                  </a:lnTo>
                  <a:lnTo>
                    <a:pt x="1143" y="218"/>
                  </a:lnTo>
                  <a:lnTo>
                    <a:pt x="906" y="491"/>
                  </a:lnTo>
                  <a:lnTo>
                    <a:pt x="0" y="491"/>
                  </a:lnTo>
                  <a:lnTo>
                    <a:pt x="0" y="0"/>
                  </a:lnTo>
                </a:path>
              </a:pathLst>
            </a:custGeom>
            <a:solidFill>
              <a:srgbClr val="6773B6"/>
            </a:solidFill>
            <a:ln w="12700" cap="rnd" cmpd="sng">
              <a:solidFill>
                <a:schemeClr val="tx1"/>
              </a:solidFill>
              <a:prstDash val="solid"/>
              <a:round/>
              <a:headEnd type="none" w="sm" len="sm"/>
              <a:tailEnd type="none" w="sm" len="sm"/>
            </a:ln>
            <a:effectLst>
              <a:outerShdw blurRad="317500" dist="38100" dir="2700000" sx="96000" sy="96000" algn="tl" rotWithShape="0">
                <a:prstClr val="black">
                  <a:alpha val="40000"/>
                </a:prstClr>
              </a:outerShdw>
            </a:effectLst>
            <a:extLst/>
          </p:spPr>
          <p:txBody>
            <a:bodyPr/>
            <a:ls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endParaRPr lang="sv-SE" sz="1200"/>
            </a:p>
          </p:txBody>
        </p:sp>
        <p:sp>
          <p:nvSpPr>
            <p:cNvPr id="14" name="Rectangle 13"/>
            <p:cNvSpPr>
              <a:spLocks noChangeArrowheads="1"/>
            </p:cNvSpPr>
            <p:nvPr/>
          </p:nvSpPr>
          <p:spPr bwMode="auto">
            <a:xfrm>
              <a:off x="4550" y="1166"/>
              <a:ext cx="227" cy="2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r>
                <a:rPr lang="sv-SE" altLang="sv-SE" sz="1200" b="1" dirty="0"/>
                <a:t>UT</a:t>
              </a:r>
            </a:p>
          </p:txBody>
        </p:sp>
      </p:grpSp>
      <p:sp>
        <p:nvSpPr>
          <p:cNvPr id="15" name="Rectangle 11"/>
          <p:cNvSpPr>
            <a:spLocks noChangeArrowheads="1"/>
          </p:cNvSpPr>
          <p:nvPr/>
        </p:nvSpPr>
        <p:spPr bwMode="auto">
          <a:xfrm>
            <a:off x="8299743" y="2116790"/>
            <a:ext cx="775853"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r>
              <a:rPr lang="sv-SE" altLang="sv-SE" sz="1050" b="1" dirty="0"/>
              <a:t>Produkter</a:t>
            </a:r>
          </a:p>
        </p:txBody>
      </p:sp>
      <p:sp>
        <p:nvSpPr>
          <p:cNvPr id="8" name="textruta 7"/>
          <p:cNvSpPr txBox="1"/>
          <p:nvPr/>
        </p:nvSpPr>
        <p:spPr>
          <a:xfrm>
            <a:off x="2881968" y="3719814"/>
            <a:ext cx="3162275" cy="2246769"/>
          </a:xfrm>
          <a:prstGeom prst="rect">
            <a:avLst/>
          </a:prstGeom>
          <a:noFill/>
        </p:spPr>
        <p:txBody>
          <a:bodyPr wrap="square" rtlCol="0">
            <a:spAutoFit/>
          </a:bodyPr>
          <a:lstStyle/>
          <a:p>
            <a:r>
              <a:rPr lang="sv-SE" sz="1400" dirty="0">
                <a:solidFill>
                  <a:schemeClr val="accent1"/>
                </a:solidFill>
                <a:latin typeface="Arial" panose="020B0604020202020204" pitchFamily="34" charset="0"/>
                <a:cs typeface="Arial" panose="020B0604020202020204" pitchFamily="34" charset="0"/>
              </a:rPr>
              <a:t>När du gör en växtnäringsbalans i Greppa Näringen utgör ”gårdsgrinden” avgränsningen för vad som ska ingå i balansen eller inte. Produkter som köps in eller säljs från gården ska ingå. Interna flöden på gården ska däremot inte med. Till exempel foder som odlas på den egna gården eller spridning av egen stallgödsel.</a:t>
            </a:r>
          </a:p>
        </p:txBody>
      </p:sp>
      <p:sp>
        <p:nvSpPr>
          <p:cNvPr id="3" name="textruta 2"/>
          <p:cNvSpPr txBox="1"/>
          <p:nvPr/>
        </p:nvSpPr>
        <p:spPr>
          <a:xfrm>
            <a:off x="6141204" y="3730269"/>
            <a:ext cx="3226279" cy="2031325"/>
          </a:xfrm>
          <a:prstGeom prst="rect">
            <a:avLst/>
          </a:prstGeom>
          <a:noFill/>
        </p:spPr>
        <p:txBody>
          <a:bodyPr wrap="square" rtlCol="0">
            <a:spAutoFit/>
          </a:bodyPr>
          <a:lstStyle/>
          <a:p>
            <a:r>
              <a:rPr lang="sv-SE" sz="1400" dirty="0">
                <a:solidFill>
                  <a:schemeClr val="accent1"/>
                </a:solidFill>
                <a:latin typeface="Arial" panose="020B0604020202020204" pitchFamily="34" charset="0"/>
                <a:cs typeface="Arial" panose="020B0604020202020204" pitchFamily="34" charset="0"/>
              </a:rPr>
              <a:t>Växtnäringsbalanser kan även göras inom andra avgränsningar. Till exempel kan man göra en fältbalans för att se näringsflödet inom växtodlingen. Det går också att skala upp på regions- eller nationell nivå. Exempelvis gör SCB nationella näringsbalanser vartannat år för Sveriges jordbruksmark.</a:t>
            </a:r>
          </a:p>
        </p:txBody>
      </p:sp>
      <p:pic>
        <p:nvPicPr>
          <p:cNvPr id="16" name="Bildobjekt 1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023240" y="1528576"/>
            <a:ext cx="4042005" cy="1598157"/>
          </a:xfrm>
          <a:prstGeom prst="rect">
            <a:avLst/>
          </a:prstGeom>
        </p:spPr>
      </p:pic>
    </p:spTree>
    <p:extLst>
      <p:ext uri="{BB962C8B-B14F-4D97-AF65-F5344CB8AC3E}">
        <p14:creationId xmlns:p14="http://schemas.microsoft.com/office/powerpoint/2010/main" val="1077584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31004" y="582471"/>
            <a:ext cx="8061523" cy="539750"/>
          </a:xfrm>
        </p:spPr>
        <p:txBody>
          <a:bodyPr/>
          <a:lstStyle/>
          <a:p>
            <a:r>
              <a:rPr lang="sv-SE" sz="2200" dirty="0"/>
              <a:t>Instruktion Vera: Produkter In och Produkter Ut</a:t>
            </a:r>
          </a:p>
        </p:txBody>
      </p:sp>
      <p:pic>
        <p:nvPicPr>
          <p:cNvPr id="12" name="Bildobjekt 11" descr="Vy över Produkter in i Växtnäringsbalansen. Här kan du lägga in och ta bort produkter som köps in till gården. ">
            <a:extLst>
              <a:ext uri="{FF2B5EF4-FFF2-40B4-BE49-F238E27FC236}">
                <a16:creationId xmlns:a16="http://schemas.microsoft.com/office/drawing/2014/main" id="{93158FCD-2286-4B9C-A6C9-AFB3813E3994}"/>
              </a:ext>
            </a:extLst>
          </p:cNvPr>
          <p:cNvPicPr>
            <a:picLocks noChangeAspect="1"/>
          </p:cNvPicPr>
          <p:nvPr/>
        </p:nvPicPr>
        <p:blipFill>
          <a:blip r:embed="rId2"/>
          <a:stretch>
            <a:fillRect/>
          </a:stretch>
        </p:blipFill>
        <p:spPr>
          <a:xfrm>
            <a:off x="2994123" y="1634836"/>
            <a:ext cx="7998404" cy="4354366"/>
          </a:xfrm>
          <a:prstGeom prst="rect">
            <a:avLst/>
          </a:prstGeom>
        </p:spPr>
      </p:pic>
      <p:sp>
        <p:nvSpPr>
          <p:cNvPr id="13" name="textruta 12" descr="Under fliken Produkter In lägger du in mängden använda produkter som köps in till gården. &#10;&#10;Tänk på att ta med t. ex. mineralgödsel som blivit kvar från tidigare år, om det används det året som du gör växtnäringsbalansen för. &#10;&#10;Vill du räkna fram ett nytt kväveinnehåll utifrån proteinhalt klickar du på                         &#10;  - symbolen framför N:et. &#10;">
            <a:extLst>
              <a:ext uri="{FF2B5EF4-FFF2-40B4-BE49-F238E27FC236}">
                <a16:creationId xmlns:a16="http://schemas.microsoft.com/office/drawing/2014/main" id="{1DABA7B2-CAAF-4A96-9402-CF33FCC24342}"/>
              </a:ext>
            </a:extLst>
          </p:cNvPr>
          <p:cNvSpPr txBox="1"/>
          <p:nvPr/>
        </p:nvSpPr>
        <p:spPr>
          <a:xfrm>
            <a:off x="324044" y="1586289"/>
            <a:ext cx="2558473" cy="4154984"/>
          </a:xfrm>
          <a:prstGeom prst="rect">
            <a:avLst/>
          </a:prstGeom>
          <a:noFill/>
        </p:spPr>
        <p:txBody>
          <a:bodyPr wrap="square" rtlCol="0">
            <a:spAutoFit/>
          </a:bodyPr>
          <a:lstStyle/>
          <a:p>
            <a:r>
              <a:rPr lang="sv-SE" sz="1200" dirty="0">
                <a:solidFill>
                  <a:srgbClr val="002060"/>
                </a:solidFill>
              </a:rPr>
              <a:t>Under fliken Produkter In lägger du in mängden använda produkter som köps in till gården. </a:t>
            </a:r>
            <a:r>
              <a:rPr lang="sv-SE" sz="1200" dirty="0">
                <a:solidFill>
                  <a:schemeClr val="accent1"/>
                </a:solidFill>
                <a:latin typeface="Arial" panose="020B0604020202020204" pitchFamily="34" charset="0"/>
                <a:cs typeface="Arial" panose="020B0604020202020204" pitchFamily="34" charset="0"/>
              </a:rPr>
              <a:t>Under Produkter Ut lägger du till den mängd produkter som säljs från gården. </a:t>
            </a:r>
            <a:endParaRPr lang="sv-SE" sz="1200" dirty="0">
              <a:solidFill>
                <a:srgbClr val="002060"/>
              </a:solidFill>
            </a:endParaRPr>
          </a:p>
          <a:p>
            <a:endParaRPr lang="sv-SE" sz="1200" dirty="0">
              <a:solidFill>
                <a:srgbClr val="002060"/>
              </a:solidFill>
            </a:endParaRPr>
          </a:p>
          <a:p>
            <a:r>
              <a:rPr lang="sv-SE" sz="1200" dirty="0">
                <a:solidFill>
                  <a:srgbClr val="002060"/>
                </a:solidFill>
              </a:rPr>
              <a:t>Tänk på att ta med t. ex. mineralgödsel som blivit kvar från tidigare år, om det används det året som du gör växtnäringsbalansen för. </a:t>
            </a:r>
          </a:p>
          <a:p>
            <a:endParaRPr lang="sv-SE" sz="1200" dirty="0">
              <a:solidFill>
                <a:srgbClr val="002060"/>
              </a:solidFill>
            </a:endParaRPr>
          </a:p>
          <a:p>
            <a:r>
              <a:rPr lang="sv-SE" sz="1200" dirty="0">
                <a:solidFill>
                  <a:schemeClr val="accent1"/>
                </a:solidFill>
                <a:latin typeface="Arial" panose="020B0604020202020204" pitchFamily="34" charset="0"/>
                <a:cs typeface="Arial" panose="020B0604020202020204" pitchFamily="34" charset="0"/>
              </a:rPr>
              <a:t>Tänk på att till exempel överlagrad spannmål ska räknas på det år den skördades och inte på det år den säljs. </a:t>
            </a:r>
            <a:endParaRPr lang="sv-SE" sz="1200" dirty="0">
              <a:solidFill>
                <a:srgbClr val="002060"/>
              </a:solidFill>
            </a:endParaRPr>
          </a:p>
          <a:p>
            <a:endParaRPr lang="sv-SE" sz="1200" dirty="0">
              <a:solidFill>
                <a:srgbClr val="002060"/>
              </a:solidFill>
            </a:endParaRPr>
          </a:p>
          <a:p>
            <a:r>
              <a:rPr lang="sv-SE" sz="1200" dirty="0">
                <a:solidFill>
                  <a:srgbClr val="002060"/>
                </a:solidFill>
              </a:rPr>
              <a:t>Vill du räkna fram ett nytt kväveinnehåll utifrån proteinhalt klickar du på                         </a:t>
            </a:r>
          </a:p>
          <a:p>
            <a:r>
              <a:rPr lang="sv-SE" sz="1200" dirty="0">
                <a:solidFill>
                  <a:srgbClr val="002060"/>
                </a:solidFill>
              </a:rPr>
              <a:t>  - symbolen framför N:et. </a:t>
            </a:r>
          </a:p>
        </p:txBody>
      </p:sp>
      <p:pic>
        <p:nvPicPr>
          <p:cNvPr id="14" name="Bildobjekt 13" descr="molekyl bild">
            <a:extLst>
              <a:ext uri="{FF2B5EF4-FFF2-40B4-BE49-F238E27FC236}">
                <a16:creationId xmlns:a16="http://schemas.microsoft.com/office/drawing/2014/main" id="{F6161DF9-D70A-4BBC-B7C0-1D696D9A2F2B}"/>
              </a:ext>
            </a:extLst>
          </p:cNvPr>
          <p:cNvPicPr>
            <a:picLocks noChangeAspect="1"/>
          </p:cNvPicPr>
          <p:nvPr/>
        </p:nvPicPr>
        <p:blipFill>
          <a:blip r:embed="rId3"/>
          <a:stretch>
            <a:fillRect/>
          </a:stretch>
        </p:blipFill>
        <p:spPr>
          <a:xfrm>
            <a:off x="321264" y="5490677"/>
            <a:ext cx="185738" cy="207169"/>
          </a:xfrm>
          <a:prstGeom prst="rect">
            <a:avLst/>
          </a:prstGeom>
        </p:spPr>
      </p:pic>
      <p:cxnSp>
        <p:nvCxnSpPr>
          <p:cNvPr id="15" name="Rak pilkoppling 14" descr="Röd pil">
            <a:extLst>
              <a:ext uri="{FF2B5EF4-FFF2-40B4-BE49-F238E27FC236}">
                <a16:creationId xmlns:a16="http://schemas.microsoft.com/office/drawing/2014/main" id="{10694BFE-5345-404A-989E-87517167E894}"/>
              </a:ext>
            </a:extLst>
          </p:cNvPr>
          <p:cNvCxnSpPr>
            <a:cxnSpLocks/>
          </p:cNvCxnSpPr>
          <p:nvPr/>
        </p:nvCxnSpPr>
        <p:spPr>
          <a:xfrm flipH="1">
            <a:off x="6660905" y="1559847"/>
            <a:ext cx="601720" cy="31172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descr="Röd pil">
            <a:extLst>
              <a:ext uri="{FF2B5EF4-FFF2-40B4-BE49-F238E27FC236}">
                <a16:creationId xmlns:a16="http://schemas.microsoft.com/office/drawing/2014/main" id="{D53E8F85-CDD7-4381-A7B6-FB1F754DD05A}"/>
              </a:ext>
            </a:extLst>
          </p:cNvPr>
          <p:cNvCxnSpPr>
            <a:cxnSpLocks/>
          </p:cNvCxnSpPr>
          <p:nvPr/>
        </p:nvCxnSpPr>
        <p:spPr>
          <a:xfrm>
            <a:off x="8562109" y="1634836"/>
            <a:ext cx="221673" cy="95454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ruta 19" descr="Ta bort produkt genom att tycka på knappen Ta bort produkt eller på minustecknet. ">
            <a:extLst>
              <a:ext uri="{FF2B5EF4-FFF2-40B4-BE49-F238E27FC236}">
                <a16:creationId xmlns:a16="http://schemas.microsoft.com/office/drawing/2014/main" id="{62F598A8-B1D8-42DA-9277-5A1CBEC2DA83}"/>
              </a:ext>
            </a:extLst>
          </p:cNvPr>
          <p:cNvSpPr txBox="1"/>
          <p:nvPr/>
        </p:nvSpPr>
        <p:spPr>
          <a:xfrm>
            <a:off x="7262625" y="1335197"/>
            <a:ext cx="1376659" cy="307777"/>
          </a:xfrm>
          <a:prstGeom prst="rect">
            <a:avLst/>
          </a:prstGeom>
          <a:noFill/>
          <a:ln>
            <a:solidFill>
              <a:schemeClr val="accent1"/>
            </a:solidFill>
          </a:ln>
        </p:spPr>
        <p:txBody>
          <a:bodyPr wrap="none" rtlCol="0">
            <a:spAutoFit/>
          </a:bodyPr>
          <a:lstStyle/>
          <a:p>
            <a:r>
              <a:rPr lang="sv-SE" sz="1400" dirty="0"/>
              <a:t>Ta bort produkt</a:t>
            </a:r>
          </a:p>
        </p:txBody>
      </p:sp>
      <p:cxnSp>
        <p:nvCxnSpPr>
          <p:cNvPr id="23" name="Rak pilkoppling 22" descr="Blå pil">
            <a:extLst>
              <a:ext uri="{FF2B5EF4-FFF2-40B4-BE49-F238E27FC236}">
                <a16:creationId xmlns:a16="http://schemas.microsoft.com/office/drawing/2014/main" id="{271293B0-5437-4B98-8A78-CC3FEB9C9A13}"/>
              </a:ext>
            </a:extLst>
          </p:cNvPr>
          <p:cNvCxnSpPr>
            <a:cxnSpLocks/>
          </p:cNvCxnSpPr>
          <p:nvPr/>
        </p:nvCxnSpPr>
        <p:spPr>
          <a:xfrm>
            <a:off x="5531099" y="1556731"/>
            <a:ext cx="0" cy="242426"/>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textruta 25" descr="Lägg till ny produkt genom att trycka på knappen där det står Lägg till produkt och har ett plustecken. ">
            <a:extLst>
              <a:ext uri="{FF2B5EF4-FFF2-40B4-BE49-F238E27FC236}">
                <a16:creationId xmlns:a16="http://schemas.microsoft.com/office/drawing/2014/main" id="{072BAD01-C3FF-4A50-9F02-112408BB4D14}"/>
              </a:ext>
            </a:extLst>
          </p:cNvPr>
          <p:cNvSpPr txBox="1"/>
          <p:nvPr/>
        </p:nvSpPr>
        <p:spPr>
          <a:xfrm>
            <a:off x="4983386" y="1248954"/>
            <a:ext cx="1686680" cy="307777"/>
          </a:xfrm>
          <a:prstGeom prst="rect">
            <a:avLst/>
          </a:prstGeom>
          <a:noFill/>
          <a:ln>
            <a:solidFill>
              <a:schemeClr val="accent1"/>
            </a:solidFill>
          </a:ln>
        </p:spPr>
        <p:txBody>
          <a:bodyPr wrap="none" rtlCol="0">
            <a:spAutoFit/>
          </a:bodyPr>
          <a:lstStyle/>
          <a:p>
            <a:r>
              <a:rPr lang="sv-SE" sz="1400" dirty="0"/>
              <a:t>Lägg till ny produkt</a:t>
            </a:r>
          </a:p>
        </p:txBody>
      </p:sp>
      <p:sp>
        <p:nvSpPr>
          <p:cNvPr id="39" name="Rektangel 38" descr="Ruta med blåa kanter">
            <a:extLst>
              <a:ext uri="{FF2B5EF4-FFF2-40B4-BE49-F238E27FC236}">
                <a16:creationId xmlns:a16="http://schemas.microsoft.com/office/drawing/2014/main" id="{9EA8173A-9C72-4762-81B6-698452E0378C}"/>
              </a:ext>
            </a:extLst>
          </p:cNvPr>
          <p:cNvSpPr/>
          <p:nvPr/>
        </p:nvSpPr>
        <p:spPr>
          <a:xfrm>
            <a:off x="4387273" y="4705384"/>
            <a:ext cx="1708727" cy="810972"/>
          </a:xfrm>
          <a:prstGeom prst="rect">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3" name="Rak pilkoppling 32" descr="Blå pil">
            <a:extLst>
              <a:ext uri="{FF2B5EF4-FFF2-40B4-BE49-F238E27FC236}">
                <a16:creationId xmlns:a16="http://schemas.microsoft.com/office/drawing/2014/main" id="{23F48FE7-BEC1-4548-8E5C-451AB7B60BE8}"/>
              </a:ext>
            </a:extLst>
          </p:cNvPr>
          <p:cNvCxnSpPr>
            <a:cxnSpLocks/>
          </p:cNvCxnSpPr>
          <p:nvPr/>
        </p:nvCxnSpPr>
        <p:spPr>
          <a:xfrm flipH="1" flipV="1">
            <a:off x="6040497" y="5516357"/>
            <a:ext cx="260245" cy="547834"/>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1" name="textruta 40" descr="Välj vilka fler beräkningar du vill att produkten ska finnas. &#10;">
            <a:extLst>
              <a:ext uri="{FF2B5EF4-FFF2-40B4-BE49-F238E27FC236}">
                <a16:creationId xmlns:a16="http://schemas.microsoft.com/office/drawing/2014/main" id="{4CAF1EEC-EB0A-4CC7-95CA-838549BF74B2}"/>
              </a:ext>
            </a:extLst>
          </p:cNvPr>
          <p:cNvSpPr txBox="1"/>
          <p:nvPr/>
        </p:nvSpPr>
        <p:spPr>
          <a:xfrm>
            <a:off x="5253976" y="6088559"/>
            <a:ext cx="1739349" cy="600164"/>
          </a:xfrm>
          <a:prstGeom prst="rect">
            <a:avLst/>
          </a:prstGeom>
          <a:solidFill>
            <a:schemeClr val="bg1"/>
          </a:solidFill>
        </p:spPr>
        <p:txBody>
          <a:bodyPr wrap="square" rtlCol="0">
            <a:spAutoFit/>
          </a:bodyPr>
          <a:lstStyle/>
          <a:p>
            <a:r>
              <a:rPr lang="sv-SE" sz="1100" dirty="0"/>
              <a:t>Här kan du välja i vilka fler beräkningar du vill att produkten ska finnas. </a:t>
            </a:r>
            <a:endParaRPr lang="sv-SE" sz="2400" dirty="0"/>
          </a:p>
        </p:txBody>
      </p:sp>
      <p:cxnSp>
        <p:nvCxnSpPr>
          <p:cNvPr id="42" name="Rak pilkoppling 41" descr="Blå pil">
            <a:extLst>
              <a:ext uri="{FF2B5EF4-FFF2-40B4-BE49-F238E27FC236}">
                <a16:creationId xmlns:a16="http://schemas.microsoft.com/office/drawing/2014/main" id="{B3C777ED-B889-4ADB-AB79-36ED0FCE02F3}"/>
              </a:ext>
            </a:extLst>
          </p:cNvPr>
          <p:cNvCxnSpPr>
            <a:cxnSpLocks/>
          </p:cNvCxnSpPr>
          <p:nvPr/>
        </p:nvCxnSpPr>
        <p:spPr>
          <a:xfrm flipV="1">
            <a:off x="4334429" y="4179651"/>
            <a:ext cx="308213" cy="203936"/>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7" name="textruta 36" descr="Med hjälp av beräkningshjälpen kan du räkna ut ett nytt kväveinnehåll&#10;">
            <a:extLst>
              <a:ext uri="{FF2B5EF4-FFF2-40B4-BE49-F238E27FC236}">
                <a16:creationId xmlns:a16="http://schemas.microsoft.com/office/drawing/2014/main" id="{E2C3257D-5C2D-47FF-A3F2-C3AB782CB1DC}"/>
              </a:ext>
            </a:extLst>
          </p:cNvPr>
          <p:cNvSpPr txBox="1"/>
          <p:nvPr/>
        </p:nvSpPr>
        <p:spPr>
          <a:xfrm>
            <a:off x="2789381" y="4182600"/>
            <a:ext cx="1739349" cy="769441"/>
          </a:xfrm>
          <a:prstGeom prst="rect">
            <a:avLst/>
          </a:prstGeom>
          <a:solidFill>
            <a:schemeClr val="bg1"/>
          </a:solidFill>
          <a:ln>
            <a:solidFill>
              <a:schemeClr val="accent1"/>
            </a:solidFill>
          </a:ln>
        </p:spPr>
        <p:txBody>
          <a:bodyPr wrap="square" rtlCol="0">
            <a:spAutoFit/>
          </a:bodyPr>
          <a:lstStyle/>
          <a:p>
            <a:r>
              <a:rPr lang="sv-SE" sz="1100" dirty="0"/>
              <a:t>Här klickar du för att få fram beräkningshjälpen för att räkna ut nytt kväveinnehåll</a:t>
            </a:r>
            <a:endParaRPr lang="sv-SE" sz="2400" dirty="0"/>
          </a:p>
        </p:txBody>
      </p:sp>
      <p:cxnSp>
        <p:nvCxnSpPr>
          <p:cNvPr id="43" name="Rak pilkoppling 42" descr="Blå pil">
            <a:extLst>
              <a:ext uri="{FF2B5EF4-FFF2-40B4-BE49-F238E27FC236}">
                <a16:creationId xmlns:a16="http://schemas.microsoft.com/office/drawing/2014/main" id="{9BD2B051-12E3-4957-ABD2-F9839E36B8CB}"/>
              </a:ext>
            </a:extLst>
          </p:cNvPr>
          <p:cNvCxnSpPr>
            <a:cxnSpLocks/>
          </p:cNvCxnSpPr>
          <p:nvPr/>
        </p:nvCxnSpPr>
        <p:spPr>
          <a:xfrm flipH="1">
            <a:off x="8783784" y="3103418"/>
            <a:ext cx="600361" cy="160767"/>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Rak pilkoppling 45" descr="Blå pil">
            <a:extLst>
              <a:ext uri="{FF2B5EF4-FFF2-40B4-BE49-F238E27FC236}">
                <a16:creationId xmlns:a16="http://schemas.microsoft.com/office/drawing/2014/main" id="{AAFD9B40-62E1-4869-B8EC-FD61A0A26EDC}"/>
              </a:ext>
            </a:extLst>
          </p:cNvPr>
          <p:cNvCxnSpPr>
            <a:cxnSpLocks/>
          </p:cNvCxnSpPr>
          <p:nvPr/>
        </p:nvCxnSpPr>
        <p:spPr>
          <a:xfrm flipH="1">
            <a:off x="8828423" y="3316312"/>
            <a:ext cx="600361" cy="160767"/>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ak pilkoppling 46" descr="Blå pil">
            <a:extLst>
              <a:ext uri="{FF2B5EF4-FFF2-40B4-BE49-F238E27FC236}">
                <a16:creationId xmlns:a16="http://schemas.microsoft.com/office/drawing/2014/main" id="{BF53686C-C5C5-418B-A224-1429C20C16E5}"/>
              </a:ext>
            </a:extLst>
          </p:cNvPr>
          <p:cNvCxnSpPr>
            <a:cxnSpLocks/>
          </p:cNvCxnSpPr>
          <p:nvPr/>
        </p:nvCxnSpPr>
        <p:spPr>
          <a:xfrm flipH="1">
            <a:off x="8791475" y="3539864"/>
            <a:ext cx="600361" cy="160767"/>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8" name="textruta 47" descr="När du lägger till en produkt ska du&#10;välja Huvudgrupp, Produktgrupp och Produkt. Du kan också söka på produkten genom att skriva i ”Produkt”. &#10;">
            <a:extLst>
              <a:ext uri="{FF2B5EF4-FFF2-40B4-BE49-F238E27FC236}">
                <a16:creationId xmlns:a16="http://schemas.microsoft.com/office/drawing/2014/main" id="{A041F3AD-C7C8-4BFF-8CAA-2A19BAB16CAF}"/>
              </a:ext>
            </a:extLst>
          </p:cNvPr>
          <p:cNvSpPr txBox="1"/>
          <p:nvPr/>
        </p:nvSpPr>
        <p:spPr>
          <a:xfrm>
            <a:off x="9428784" y="2677675"/>
            <a:ext cx="1376335" cy="1277273"/>
          </a:xfrm>
          <a:prstGeom prst="rect">
            <a:avLst/>
          </a:prstGeom>
          <a:solidFill>
            <a:schemeClr val="bg1"/>
          </a:solidFill>
          <a:ln>
            <a:solidFill>
              <a:schemeClr val="accent1"/>
            </a:solidFill>
          </a:ln>
        </p:spPr>
        <p:txBody>
          <a:bodyPr wrap="square" rtlCol="0">
            <a:spAutoFit/>
          </a:bodyPr>
          <a:lstStyle/>
          <a:p>
            <a:r>
              <a:rPr lang="sv-SE" sz="1100" dirty="0"/>
              <a:t>Välj Huvudgrupp, Produktgrupp och Produkt. Du kan också söka på produkten genom att skriva i ”Produkt”. </a:t>
            </a:r>
            <a:endParaRPr lang="sv-SE" sz="2400" dirty="0"/>
          </a:p>
        </p:txBody>
      </p:sp>
      <p:cxnSp>
        <p:nvCxnSpPr>
          <p:cNvPr id="49" name="Rak pilkoppling 48" descr="Blå pil">
            <a:extLst>
              <a:ext uri="{FF2B5EF4-FFF2-40B4-BE49-F238E27FC236}">
                <a16:creationId xmlns:a16="http://schemas.microsoft.com/office/drawing/2014/main" id="{2B476F7A-69B8-433E-A2AB-4D74219A679C}"/>
              </a:ext>
            </a:extLst>
          </p:cNvPr>
          <p:cNvCxnSpPr>
            <a:cxnSpLocks/>
          </p:cNvCxnSpPr>
          <p:nvPr/>
        </p:nvCxnSpPr>
        <p:spPr>
          <a:xfrm flipH="1" flipV="1">
            <a:off x="7844749" y="4182601"/>
            <a:ext cx="1169942" cy="375544"/>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2" name="textruta 51" descr="Du har möjlighet att justera näringsinnehållet till ett eget värde. Klicka på gröna pilen för att återgå till defaultvärde. &#10;&#10;">
            <a:extLst>
              <a:ext uri="{FF2B5EF4-FFF2-40B4-BE49-F238E27FC236}">
                <a16:creationId xmlns:a16="http://schemas.microsoft.com/office/drawing/2014/main" id="{70929341-276E-47E5-AAA8-38F085C376A6}"/>
              </a:ext>
            </a:extLst>
          </p:cNvPr>
          <p:cNvSpPr txBox="1"/>
          <p:nvPr/>
        </p:nvSpPr>
        <p:spPr>
          <a:xfrm>
            <a:off x="9128603" y="4345497"/>
            <a:ext cx="1739349" cy="938719"/>
          </a:xfrm>
          <a:prstGeom prst="rect">
            <a:avLst/>
          </a:prstGeom>
          <a:solidFill>
            <a:schemeClr val="bg1"/>
          </a:solidFill>
          <a:ln>
            <a:solidFill>
              <a:schemeClr val="accent1"/>
            </a:solidFill>
          </a:ln>
        </p:spPr>
        <p:txBody>
          <a:bodyPr wrap="square" rtlCol="0">
            <a:spAutoFit/>
          </a:bodyPr>
          <a:lstStyle/>
          <a:p>
            <a:r>
              <a:rPr lang="sv-SE" sz="1100" dirty="0"/>
              <a:t>Du har möjlighet att justera näringsinnehållet till ett eget värde. Klicka på gröna pilen för att återgå till defaultvärde. </a:t>
            </a:r>
            <a:endParaRPr lang="sv-SE" sz="2400" dirty="0"/>
          </a:p>
        </p:txBody>
      </p:sp>
    </p:spTree>
    <p:extLst>
      <p:ext uri="{BB962C8B-B14F-4D97-AF65-F5344CB8AC3E}">
        <p14:creationId xmlns:p14="http://schemas.microsoft.com/office/powerpoint/2010/main" val="2209707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33603" y="458061"/>
            <a:ext cx="8061523" cy="539750"/>
          </a:xfrm>
        </p:spPr>
        <p:txBody>
          <a:bodyPr/>
          <a:lstStyle/>
          <a:p>
            <a:r>
              <a:rPr lang="sv-SE" sz="2200" dirty="0"/>
              <a:t>Instruktion Vera: Egna produkter</a:t>
            </a:r>
          </a:p>
        </p:txBody>
      </p:sp>
      <p:pic>
        <p:nvPicPr>
          <p:cNvPr id="7" name="Platshållare för innehåll 6" descr="Vy över produkter in i beräkningsdelen växtnäringsbalans. Här kan du lägga in egna produkter som inte redan finns i Vera. ">
            <a:extLst>
              <a:ext uri="{FF2B5EF4-FFF2-40B4-BE49-F238E27FC236}">
                <a16:creationId xmlns:a16="http://schemas.microsoft.com/office/drawing/2014/main" id="{A8BB799C-C175-4E29-9794-2657905D869B}"/>
              </a:ext>
            </a:extLst>
          </p:cNvPr>
          <p:cNvPicPr>
            <a:picLocks noGrp="1" noChangeAspect="1"/>
          </p:cNvPicPr>
          <p:nvPr>
            <p:ph idx="1"/>
          </p:nvPr>
        </p:nvPicPr>
        <p:blipFill>
          <a:blip r:embed="rId2"/>
          <a:stretch>
            <a:fillRect/>
          </a:stretch>
        </p:blipFill>
        <p:spPr>
          <a:xfrm>
            <a:off x="162545" y="912752"/>
            <a:ext cx="7557774" cy="2956910"/>
          </a:xfrm>
          <a:prstGeom prst="rect">
            <a:avLst/>
          </a:prstGeom>
        </p:spPr>
      </p:pic>
      <p:sp>
        <p:nvSpPr>
          <p:cNvPr id="8" name="Rektangel 7" descr="Ruta med röda kanter">
            <a:extLst>
              <a:ext uri="{FF2B5EF4-FFF2-40B4-BE49-F238E27FC236}">
                <a16:creationId xmlns:a16="http://schemas.microsoft.com/office/drawing/2014/main" id="{3DC9A729-DCB8-460E-8357-C73B6E8E9668}"/>
              </a:ext>
            </a:extLst>
          </p:cNvPr>
          <p:cNvSpPr/>
          <p:nvPr/>
        </p:nvSpPr>
        <p:spPr>
          <a:xfrm>
            <a:off x="5417853" y="1027682"/>
            <a:ext cx="770510" cy="36021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pilkoppling 11" descr="Röd pil">
            <a:extLst>
              <a:ext uri="{FF2B5EF4-FFF2-40B4-BE49-F238E27FC236}">
                <a16:creationId xmlns:a16="http://schemas.microsoft.com/office/drawing/2014/main" id="{013FC081-B2B2-4DC8-B469-D3E20787533A}"/>
              </a:ext>
            </a:extLst>
          </p:cNvPr>
          <p:cNvCxnSpPr>
            <a:cxnSpLocks/>
          </p:cNvCxnSpPr>
          <p:nvPr/>
        </p:nvCxnSpPr>
        <p:spPr>
          <a:xfrm flipV="1">
            <a:off x="4460437" y="1387971"/>
            <a:ext cx="957416" cy="36978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ruta 4" descr="Om en produkt inte finns med i produktlistan kan du lägga till den som en egen produkt. Den finns sedan med bland produkterna och du kan lägga in den för vilken kund som helst.&#10;"/>
          <p:cNvSpPr txBox="1"/>
          <p:nvPr/>
        </p:nvSpPr>
        <p:spPr>
          <a:xfrm>
            <a:off x="2051758" y="1698096"/>
            <a:ext cx="2321659" cy="1600438"/>
          </a:xfrm>
          <a:prstGeom prst="rect">
            <a:avLst/>
          </a:prstGeom>
          <a:solidFill>
            <a:schemeClr val="bg1"/>
          </a:solidFill>
          <a:ln>
            <a:solidFill>
              <a:schemeClr val="tx1"/>
            </a:solidFill>
          </a:ln>
        </p:spPr>
        <p:txBody>
          <a:bodyPr wrap="square" rtlCol="0">
            <a:spAutoFit/>
          </a:bodyPr>
          <a:lstStyle/>
          <a:p>
            <a:r>
              <a:rPr lang="sv-SE" sz="1400" dirty="0">
                <a:solidFill>
                  <a:schemeClr val="accent1"/>
                </a:solidFill>
                <a:latin typeface="Arial" panose="020B0604020202020204" pitchFamily="34" charset="0"/>
                <a:cs typeface="Arial" panose="020B0604020202020204" pitchFamily="34" charset="0"/>
              </a:rPr>
              <a:t>Om en produkt inte finns med i produktlistan kan du lägga till den som en egen produkt. Den finns sedan med bland produkterna och du kan lägga in den för vilken kund som helst.</a:t>
            </a:r>
          </a:p>
        </p:txBody>
      </p:sp>
      <p:pic>
        <p:nvPicPr>
          <p:cNvPr id="9" name="Bildobjekt 8" descr="Bild över en lista på egna produkter. Här kan du lägga till produkter som inte finns i Vera. ">
            <a:extLst>
              <a:ext uri="{FF2B5EF4-FFF2-40B4-BE49-F238E27FC236}">
                <a16:creationId xmlns:a16="http://schemas.microsoft.com/office/drawing/2014/main" id="{3CA03528-ABAB-41E7-BDB1-046A43595FCB}"/>
              </a:ext>
            </a:extLst>
          </p:cNvPr>
          <p:cNvPicPr>
            <a:picLocks noChangeAspect="1"/>
          </p:cNvPicPr>
          <p:nvPr/>
        </p:nvPicPr>
        <p:blipFill>
          <a:blip r:embed="rId3"/>
          <a:stretch>
            <a:fillRect/>
          </a:stretch>
        </p:blipFill>
        <p:spPr>
          <a:xfrm>
            <a:off x="6530108" y="1854199"/>
            <a:ext cx="4479059" cy="2888669"/>
          </a:xfrm>
          <a:prstGeom prst="rect">
            <a:avLst/>
          </a:prstGeom>
        </p:spPr>
      </p:pic>
      <p:cxnSp>
        <p:nvCxnSpPr>
          <p:cNvPr id="10" name="Rak pilkoppling 9" descr="Röd pil">
            <a:extLst>
              <a:ext uri="{FF2B5EF4-FFF2-40B4-BE49-F238E27FC236}">
                <a16:creationId xmlns:a16="http://schemas.microsoft.com/office/drawing/2014/main" id="{D8527965-D06B-4BED-88AB-6CB9FFC7964D}"/>
              </a:ext>
            </a:extLst>
          </p:cNvPr>
          <p:cNvCxnSpPr>
            <a:cxnSpLocks/>
          </p:cNvCxnSpPr>
          <p:nvPr/>
        </p:nvCxnSpPr>
        <p:spPr>
          <a:xfrm flipV="1">
            <a:off x="6188363" y="2184817"/>
            <a:ext cx="402157" cy="41060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ruta 16" descr="Lägg till ny produkt genom att trycka på plustecknet">
            <a:extLst>
              <a:ext uri="{FF2B5EF4-FFF2-40B4-BE49-F238E27FC236}">
                <a16:creationId xmlns:a16="http://schemas.microsoft.com/office/drawing/2014/main" id="{91322708-37C1-4127-ACED-766156BC39EF}"/>
              </a:ext>
            </a:extLst>
          </p:cNvPr>
          <p:cNvSpPr txBox="1"/>
          <p:nvPr/>
        </p:nvSpPr>
        <p:spPr>
          <a:xfrm>
            <a:off x="4913451" y="2710587"/>
            <a:ext cx="1686680" cy="307777"/>
          </a:xfrm>
          <a:prstGeom prst="rect">
            <a:avLst/>
          </a:prstGeom>
          <a:solidFill>
            <a:schemeClr val="bg1"/>
          </a:solidFill>
          <a:ln>
            <a:solidFill>
              <a:schemeClr val="tx1"/>
            </a:solidFill>
          </a:ln>
        </p:spPr>
        <p:txBody>
          <a:bodyPr wrap="none" rtlCol="0">
            <a:spAutoFit/>
          </a:bodyPr>
          <a:lstStyle/>
          <a:p>
            <a:r>
              <a:rPr lang="sv-SE" sz="1400" dirty="0"/>
              <a:t>Lägg till ny produkt</a:t>
            </a:r>
          </a:p>
        </p:txBody>
      </p:sp>
      <p:pic>
        <p:nvPicPr>
          <p:cNvPr id="18" name="Bildobjekt 17" descr="Bild över lägg till egen produkt. Här kan du lägga in produktens näringsinnehåll. ">
            <a:extLst>
              <a:ext uri="{FF2B5EF4-FFF2-40B4-BE49-F238E27FC236}">
                <a16:creationId xmlns:a16="http://schemas.microsoft.com/office/drawing/2014/main" id="{AB7F8D1C-CD5F-4794-A1F0-C2E080044E09}"/>
              </a:ext>
            </a:extLst>
          </p:cNvPr>
          <p:cNvPicPr>
            <a:picLocks noChangeAspect="1"/>
          </p:cNvPicPr>
          <p:nvPr/>
        </p:nvPicPr>
        <p:blipFill>
          <a:blip r:embed="rId4"/>
          <a:stretch>
            <a:fillRect/>
          </a:stretch>
        </p:blipFill>
        <p:spPr>
          <a:xfrm>
            <a:off x="7480920" y="3298533"/>
            <a:ext cx="1733846" cy="3315699"/>
          </a:xfrm>
          <a:prstGeom prst="rect">
            <a:avLst/>
          </a:prstGeom>
          <a:ln>
            <a:solidFill>
              <a:schemeClr val="tx1"/>
            </a:solidFill>
          </a:ln>
        </p:spPr>
      </p:pic>
      <p:cxnSp>
        <p:nvCxnSpPr>
          <p:cNvPr id="20" name="Rak pilkoppling 19" descr="Röd pil">
            <a:extLst>
              <a:ext uri="{FF2B5EF4-FFF2-40B4-BE49-F238E27FC236}">
                <a16:creationId xmlns:a16="http://schemas.microsoft.com/office/drawing/2014/main" id="{E2E05882-A5D4-4515-8284-ECB25579F75A}"/>
              </a:ext>
            </a:extLst>
          </p:cNvPr>
          <p:cNvCxnSpPr>
            <a:cxnSpLocks/>
          </p:cNvCxnSpPr>
          <p:nvPr/>
        </p:nvCxnSpPr>
        <p:spPr>
          <a:xfrm flipH="1">
            <a:off x="9214767" y="3429000"/>
            <a:ext cx="341744" cy="18658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ak pilkoppling 23" descr="Röd pil">
            <a:extLst>
              <a:ext uri="{FF2B5EF4-FFF2-40B4-BE49-F238E27FC236}">
                <a16:creationId xmlns:a16="http://schemas.microsoft.com/office/drawing/2014/main" id="{825F1847-D1AB-4FA2-8312-753DA68986F3}"/>
              </a:ext>
            </a:extLst>
          </p:cNvPr>
          <p:cNvCxnSpPr>
            <a:cxnSpLocks/>
          </p:cNvCxnSpPr>
          <p:nvPr/>
        </p:nvCxnSpPr>
        <p:spPr>
          <a:xfrm flipH="1">
            <a:off x="9236927" y="3706874"/>
            <a:ext cx="341744" cy="18658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ruta 25" descr="Välj vilken Huvudgrupp och Produktgrupp produkten tillhör. &#10;">
            <a:extLst>
              <a:ext uri="{FF2B5EF4-FFF2-40B4-BE49-F238E27FC236}">
                <a16:creationId xmlns:a16="http://schemas.microsoft.com/office/drawing/2014/main" id="{2C99F87C-694A-4495-929D-64B17FBC0B09}"/>
              </a:ext>
            </a:extLst>
          </p:cNvPr>
          <p:cNvSpPr txBox="1"/>
          <p:nvPr/>
        </p:nvSpPr>
        <p:spPr>
          <a:xfrm>
            <a:off x="9611563" y="3181365"/>
            <a:ext cx="1739349" cy="600164"/>
          </a:xfrm>
          <a:prstGeom prst="rect">
            <a:avLst/>
          </a:prstGeom>
          <a:solidFill>
            <a:schemeClr val="bg1"/>
          </a:solidFill>
          <a:ln>
            <a:solidFill>
              <a:schemeClr val="accent1"/>
            </a:solidFill>
          </a:ln>
        </p:spPr>
        <p:txBody>
          <a:bodyPr wrap="square" rtlCol="0">
            <a:spAutoFit/>
          </a:bodyPr>
          <a:lstStyle/>
          <a:p>
            <a:r>
              <a:rPr lang="sv-SE" sz="1100" dirty="0"/>
              <a:t>Välj vilken Huvudgrupp och Produktgrupp produkten tillhör. </a:t>
            </a:r>
            <a:endParaRPr lang="sv-SE" sz="2400" dirty="0"/>
          </a:p>
        </p:txBody>
      </p:sp>
      <p:cxnSp>
        <p:nvCxnSpPr>
          <p:cNvPr id="25" name="Rak pilkoppling 24" descr="Röd pil">
            <a:extLst>
              <a:ext uri="{FF2B5EF4-FFF2-40B4-BE49-F238E27FC236}">
                <a16:creationId xmlns:a16="http://schemas.microsoft.com/office/drawing/2014/main" id="{C74B2E51-5FC6-4D34-8100-B783B1247F04}"/>
              </a:ext>
            </a:extLst>
          </p:cNvPr>
          <p:cNvCxnSpPr>
            <a:cxnSpLocks/>
          </p:cNvCxnSpPr>
          <p:nvPr/>
        </p:nvCxnSpPr>
        <p:spPr>
          <a:xfrm flipH="1">
            <a:off x="9236927" y="4120084"/>
            <a:ext cx="507437"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ruta 27" descr="Välj enhet på produkten. &#10;">
            <a:extLst>
              <a:ext uri="{FF2B5EF4-FFF2-40B4-BE49-F238E27FC236}">
                <a16:creationId xmlns:a16="http://schemas.microsoft.com/office/drawing/2014/main" id="{DB9B9A95-7670-4FFA-8755-0A613D907FDE}"/>
              </a:ext>
            </a:extLst>
          </p:cNvPr>
          <p:cNvSpPr txBox="1"/>
          <p:nvPr/>
        </p:nvSpPr>
        <p:spPr>
          <a:xfrm>
            <a:off x="9819907" y="3989279"/>
            <a:ext cx="1739349" cy="261610"/>
          </a:xfrm>
          <a:prstGeom prst="rect">
            <a:avLst/>
          </a:prstGeom>
          <a:solidFill>
            <a:schemeClr val="bg1"/>
          </a:solidFill>
          <a:ln>
            <a:solidFill>
              <a:schemeClr val="accent1"/>
            </a:solidFill>
          </a:ln>
        </p:spPr>
        <p:txBody>
          <a:bodyPr wrap="square" rtlCol="0">
            <a:spAutoFit/>
          </a:bodyPr>
          <a:lstStyle/>
          <a:p>
            <a:r>
              <a:rPr lang="sv-SE" sz="1100" dirty="0"/>
              <a:t>Välj enhet på produkten. </a:t>
            </a:r>
            <a:endParaRPr lang="sv-SE" sz="2400" dirty="0"/>
          </a:p>
        </p:txBody>
      </p:sp>
      <p:cxnSp>
        <p:nvCxnSpPr>
          <p:cNvPr id="29" name="Rak pilkoppling 28" descr="Röd pil">
            <a:extLst>
              <a:ext uri="{FF2B5EF4-FFF2-40B4-BE49-F238E27FC236}">
                <a16:creationId xmlns:a16="http://schemas.microsoft.com/office/drawing/2014/main" id="{301BAA78-818F-43E8-8D04-1E6CE0B62DE3}"/>
              </a:ext>
            </a:extLst>
          </p:cNvPr>
          <p:cNvCxnSpPr>
            <a:cxnSpLocks/>
          </p:cNvCxnSpPr>
          <p:nvPr/>
        </p:nvCxnSpPr>
        <p:spPr>
          <a:xfrm flipV="1">
            <a:off x="6436599" y="4328422"/>
            <a:ext cx="993453" cy="55761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ruta 31" descr="Skriv namnet på produkten under Namn. &#10;">
            <a:extLst>
              <a:ext uri="{FF2B5EF4-FFF2-40B4-BE49-F238E27FC236}">
                <a16:creationId xmlns:a16="http://schemas.microsoft.com/office/drawing/2014/main" id="{264CF7FF-8E52-4761-BDF6-C1D8EF03E913}"/>
              </a:ext>
            </a:extLst>
          </p:cNvPr>
          <p:cNvSpPr txBox="1"/>
          <p:nvPr/>
        </p:nvSpPr>
        <p:spPr>
          <a:xfrm>
            <a:off x="5460500" y="4770741"/>
            <a:ext cx="1158604" cy="430887"/>
          </a:xfrm>
          <a:prstGeom prst="rect">
            <a:avLst/>
          </a:prstGeom>
          <a:solidFill>
            <a:schemeClr val="bg1"/>
          </a:solidFill>
          <a:ln>
            <a:solidFill>
              <a:schemeClr val="accent1"/>
            </a:solidFill>
          </a:ln>
        </p:spPr>
        <p:txBody>
          <a:bodyPr wrap="square" rtlCol="0">
            <a:spAutoFit/>
          </a:bodyPr>
          <a:lstStyle/>
          <a:p>
            <a:r>
              <a:rPr lang="sv-SE" sz="1100" dirty="0"/>
              <a:t>Skriv namnet på produkten. </a:t>
            </a:r>
            <a:endParaRPr lang="sv-SE" sz="2400" dirty="0"/>
          </a:p>
        </p:txBody>
      </p:sp>
      <p:cxnSp>
        <p:nvCxnSpPr>
          <p:cNvPr id="33" name="Rak pilkoppling 32" descr="Röd pil">
            <a:extLst>
              <a:ext uri="{FF2B5EF4-FFF2-40B4-BE49-F238E27FC236}">
                <a16:creationId xmlns:a16="http://schemas.microsoft.com/office/drawing/2014/main" id="{06254276-94D8-4973-BD97-1AAED14F6B83}"/>
              </a:ext>
            </a:extLst>
          </p:cNvPr>
          <p:cNvCxnSpPr>
            <a:cxnSpLocks/>
          </p:cNvCxnSpPr>
          <p:nvPr/>
        </p:nvCxnSpPr>
        <p:spPr>
          <a:xfrm flipV="1">
            <a:off x="6669972" y="4607229"/>
            <a:ext cx="788787" cy="99202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ruta 34" descr="Fyll i produktens näringsinnehåll under växtnäringsinnehåll. &#10;">
            <a:extLst>
              <a:ext uri="{FF2B5EF4-FFF2-40B4-BE49-F238E27FC236}">
                <a16:creationId xmlns:a16="http://schemas.microsoft.com/office/drawing/2014/main" id="{EBD85D8B-9E31-416F-9065-96A6E819DC58}"/>
              </a:ext>
            </a:extLst>
          </p:cNvPr>
          <p:cNvSpPr txBox="1"/>
          <p:nvPr/>
        </p:nvSpPr>
        <p:spPr>
          <a:xfrm>
            <a:off x="5497936" y="5514361"/>
            <a:ext cx="1350133" cy="430887"/>
          </a:xfrm>
          <a:prstGeom prst="rect">
            <a:avLst/>
          </a:prstGeom>
          <a:solidFill>
            <a:schemeClr val="bg1"/>
          </a:solidFill>
          <a:ln>
            <a:solidFill>
              <a:schemeClr val="accent1"/>
            </a:solidFill>
          </a:ln>
        </p:spPr>
        <p:txBody>
          <a:bodyPr wrap="square" rtlCol="0">
            <a:spAutoFit/>
          </a:bodyPr>
          <a:lstStyle/>
          <a:p>
            <a:r>
              <a:rPr lang="sv-SE" sz="1100" dirty="0"/>
              <a:t>Fyll i produktens näringsinnehåll</a:t>
            </a:r>
            <a:endParaRPr lang="sv-SE" sz="2400" dirty="0"/>
          </a:p>
        </p:txBody>
      </p:sp>
    </p:spTree>
    <p:extLst>
      <p:ext uri="{BB962C8B-B14F-4D97-AF65-F5344CB8AC3E}">
        <p14:creationId xmlns:p14="http://schemas.microsoft.com/office/powerpoint/2010/main" val="2485390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54317" y="610377"/>
            <a:ext cx="8061523" cy="539750"/>
          </a:xfrm>
        </p:spPr>
        <p:txBody>
          <a:bodyPr/>
          <a:lstStyle/>
          <a:p>
            <a:r>
              <a:rPr lang="sv-SE" sz="2200" dirty="0"/>
              <a:t>Kvävefixeringsmodell</a:t>
            </a:r>
          </a:p>
        </p:txBody>
      </p:sp>
      <p:sp>
        <p:nvSpPr>
          <p:cNvPr id="3" name="Platshållare för innehåll 2"/>
          <p:cNvSpPr>
            <a:spLocks noGrp="1"/>
          </p:cNvSpPr>
          <p:nvPr>
            <p:ph idx="1"/>
          </p:nvPr>
        </p:nvSpPr>
        <p:spPr>
          <a:xfrm>
            <a:off x="1910636" y="1238201"/>
            <a:ext cx="3980734" cy="4771398"/>
          </a:xfrm>
        </p:spPr>
        <p:txBody>
          <a:bodyPr/>
          <a:lstStyle/>
          <a:p>
            <a:r>
              <a:rPr lang="sv-SE" sz="1300" dirty="0"/>
              <a:t>Kvävefixeringsmodellen har tagits fram i Danmark och anpassats av Bodil </a:t>
            </a:r>
            <a:r>
              <a:rPr lang="sv-SE" sz="1300" dirty="0" err="1"/>
              <a:t>Frankow</a:t>
            </a:r>
            <a:r>
              <a:rPr lang="sv-SE" sz="1300" dirty="0"/>
              <a:t>-Lindberg vid SLU (2003). Den bygger på att en viss andel av det kväve som skördas i en gröda är fixerat. Detta är naturligtvis en grov generalisering men mycket bättre än så kan man inte uppskatta kvävefixeringen. </a:t>
            </a:r>
          </a:p>
          <a:p>
            <a:endParaRPr lang="sv-SE" sz="1300" dirty="0"/>
          </a:p>
          <a:p>
            <a:r>
              <a:rPr lang="sv-SE" sz="1300" dirty="0"/>
              <a:t>På ekologiska gårdar är uppskattningen av kvävefixeringen extra viktig. För gröngödsling kommer uppskattningen av det fixerade kvävet</a:t>
            </a:r>
            <a:r>
              <a:rPr lang="sv-SE" sz="1300" strike="sngStrike" dirty="0"/>
              <a:t> </a:t>
            </a:r>
            <a:r>
              <a:rPr lang="sv-SE" sz="1300" dirty="0"/>
              <a:t>alltid att vara osäker. Detta </a:t>
            </a:r>
            <a:r>
              <a:rPr lang="sv-SE" sz="1300" dirty="0">
                <a:solidFill>
                  <a:schemeClr val="tx1"/>
                </a:solidFill>
              </a:rPr>
              <a:t>beror på att man </a:t>
            </a:r>
            <a:r>
              <a:rPr lang="sv-SE" sz="1300" dirty="0"/>
              <a:t>aldrig med säkerhet kan veta vilken skörd och proteinhalt det skulle ha blivit när det handlar om gröngödsling.</a:t>
            </a:r>
          </a:p>
          <a:p>
            <a:endParaRPr lang="sv-SE" sz="1300" dirty="0"/>
          </a:p>
          <a:p>
            <a:r>
              <a:rPr lang="sv-SE" sz="1300" dirty="0"/>
              <a:t>Det finns en beskrivning av kvävefixerings</a:t>
            </a:r>
            <a:r>
              <a:rPr lang="sv-SE" sz="1300" dirty="0">
                <a:solidFill>
                  <a:schemeClr val="accent4">
                    <a:lumMod val="90000"/>
                    <a:lumOff val="10000"/>
                  </a:schemeClr>
                </a:solidFill>
              </a:rPr>
              <a:t>-</a:t>
            </a:r>
            <a:r>
              <a:rPr lang="sv-SE" sz="1300" dirty="0"/>
              <a:t>modellen på</a:t>
            </a:r>
            <a:r>
              <a:rPr lang="sv-SE" sz="1300" dirty="0">
                <a:solidFill>
                  <a:schemeClr val="tx1"/>
                </a:solidFill>
              </a:rPr>
              <a:t> </a:t>
            </a:r>
            <a:r>
              <a:rPr lang="sv-SE" sz="1300" dirty="0">
                <a:solidFill>
                  <a:schemeClr val="tx1"/>
                </a:solidFill>
                <a:hlinkClick r:id="rId2"/>
              </a:rPr>
              <a:t>Greppa Näringens webbplats</a:t>
            </a:r>
            <a:r>
              <a:rPr lang="sv-SE" sz="1300" dirty="0"/>
              <a:t>.</a:t>
            </a:r>
          </a:p>
        </p:txBody>
      </p:sp>
      <p:sp>
        <p:nvSpPr>
          <p:cNvPr id="4" name="Platshållare för innehåll 2"/>
          <p:cNvSpPr txBox="1">
            <a:spLocks/>
          </p:cNvSpPr>
          <p:nvPr/>
        </p:nvSpPr>
        <p:spPr bwMode="auto">
          <a:xfrm>
            <a:off x="5908684" y="1305397"/>
            <a:ext cx="4332652" cy="515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a:t>Modellen bygger på följande principer </a:t>
            </a:r>
          </a:p>
          <a:p>
            <a:pPr lvl="1"/>
            <a:r>
              <a:rPr lang="sv-SE" sz="1300" dirty="0"/>
              <a:t>I en blandning av gräs och klöver kommer gräset att ta upp merparten av det tillgängliga </a:t>
            </a:r>
            <a:r>
              <a:rPr lang="sv-SE" sz="1300" dirty="0">
                <a:solidFill>
                  <a:schemeClr val="accent1"/>
                </a:solidFill>
              </a:rPr>
              <a:t>mineralkvävet.</a:t>
            </a:r>
          </a:p>
          <a:p>
            <a:pPr lvl="1"/>
            <a:endParaRPr lang="sv-SE" sz="1300" dirty="0"/>
          </a:p>
          <a:p>
            <a:pPr lvl="1"/>
            <a:r>
              <a:rPr lang="sv-SE" sz="1300" dirty="0"/>
              <a:t>I en blandning av gräs och klöver försörjs klövern i huvudsak av fixerat kväve om inte grödan har fått extremt höga kvävegivor. Därmed </a:t>
            </a:r>
            <a:r>
              <a:rPr lang="sv-SE" sz="1300" dirty="0">
                <a:solidFill>
                  <a:schemeClr val="accent1"/>
                </a:solidFill>
              </a:rPr>
              <a:t>är skördad mängd kväve i klövern ett bra mått på fixeringen. Försök har visat att ungefär samma mängd kväve fixeras per kg klöver oavsett gödslingsnivå</a:t>
            </a:r>
          </a:p>
          <a:p>
            <a:pPr lvl="1"/>
            <a:endParaRPr lang="sv-SE" sz="1300" dirty="0"/>
          </a:p>
          <a:p>
            <a:pPr lvl="1"/>
            <a:r>
              <a:rPr lang="sv-SE" sz="1300" dirty="0"/>
              <a:t>Kvävegödsling till en klöver/gräsvall stimulerar gräsens tillväxt. Därmed reduceras mängden klöver och så även kvävefixeringen. Reduktionen av kvävefixering vid kvävegödsling i en klöver/gräsvall beror framför allt på att klöverandelen minskar och inte på att klövern tar upp tillfört kväve. Detta är förklaringen till att kvävefixeringen inte ändras när kväve tillförs. Att kvävegiva ändå finns med är för att kunna göra avstämningen av kväveeffektiviteten. </a:t>
            </a:r>
          </a:p>
          <a:p>
            <a:endParaRPr lang="sv-SE" sz="1300" dirty="0"/>
          </a:p>
        </p:txBody>
      </p:sp>
      <p:pic>
        <p:nvPicPr>
          <p:cNvPr id="7" name="Bildobjekt 6">
            <a:extLst>
              <a:ext uri="{C183D7F6-B498-43B3-948B-1728B52AA6E4}">
                <adec:decorative xmlns:adec="http://schemas.microsoft.com/office/drawing/2017/decorative" val="1"/>
              </a:ext>
            </a:extLst>
          </p:cNvPr>
          <p:cNvPicPr>
            <a:picLocks noChangeAspect="1"/>
          </p:cNvPicPr>
          <p:nvPr/>
        </p:nvPicPr>
        <p:blipFill rotWithShape="1">
          <a:blip r:embed="rId3"/>
          <a:srcRect l="172" t="24096" b="17485"/>
          <a:stretch/>
        </p:blipFill>
        <p:spPr>
          <a:xfrm>
            <a:off x="1927950" y="5467281"/>
            <a:ext cx="2896117" cy="1129857"/>
          </a:xfrm>
          <a:prstGeom prst="rect">
            <a:avLst/>
          </a:prstGeom>
        </p:spPr>
      </p:pic>
      <p:sp>
        <p:nvSpPr>
          <p:cNvPr id="8" name="textruta 7"/>
          <p:cNvSpPr txBox="1"/>
          <p:nvPr/>
        </p:nvSpPr>
        <p:spPr>
          <a:xfrm>
            <a:off x="2196891" y="6320139"/>
            <a:ext cx="1880801" cy="276999"/>
          </a:xfrm>
          <a:prstGeom prst="rect">
            <a:avLst/>
          </a:prstGeom>
          <a:noFill/>
        </p:spPr>
        <p:txBody>
          <a:bodyPr wrap="square" rtlCol="0">
            <a:spAutoFit/>
          </a:bodyPr>
          <a:lstStyle/>
          <a:p>
            <a:r>
              <a:rPr lang="sv-SE" sz="1200" dirty="0">
                <a:solidFill>
                  <a:schemeClr val="accent6"/>
                </a:solidFill>
              </a:rPr>
              <a:t>Foto: Mårten Svensson</a:t>
            </a:r>
          </a:p>
        </p:txBody>
      </p:sp>
    </p:spTree>
    <p:extLst>
      <p:ext uri="{BB962C8B-B14F-4D97-AF65-F5344CB8AC3E}">
        <p14:creationId xmlns:p14="http://schemas.microsoft.com/office/powerpoint/2010/main" val="733245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93421" y="681445"/>
            <a:ext cx="7441478" cy="404813"/>
          </a:xfrm>
        </p:spPr>
        <p:txBody>
          <a:bodyPr/>
          <a:lstStyle/>
          <a:p>
            <a:r>
              <a:rPr lang="sv-SE" sz="2200" dirty="0"/>
              <a:t>Ger kvävefixeringen rimliga värden för fixerat kväve?</a:t>
            </a:r>
          </a:p>
        </p:txBody>
      </p:sp>
      <p:sp>
        <p:nvSpPr>
          <p:cNvPr id="3" name="Platshållare för innehåll 2" descr="Markera kväveeffektivitets formel.&#10;Skördat kväve/(gödselkväve* + fixerat kväve+ 90 kg i markleverans) "/>
          <p:cNvSpPr>
            <a:spLocks noGrp="1"/>
          </p:cNvSpPr>
          <p:nvPr>
            <p:ph idx="1"/>
          </p:nvPr>
        </p:nvSpPr>
        <p:spPr>
          <a:xfrm>
            <a:off x="1787060" y="1151999"/>
            <a:ext cx="3966041" cy="5486091"/>
          </a:xfrm>
        </p:spPr>
        <p:txBody>
          <a:bodyPr/>
          <a:lstStyle/>
          <a:p>
            <a:endParaRPr lang="sv-SE" sz="1300" dirty="0"/>
          </a:p>
          <a:p>
            <a:r>
              <a:rPr lang="sv-SE" sz="1300" dirty="0"/>
              <a:t>Beräkningen av kvävefixeringen kan aldrig bli annat än en uppskattning. I VERA görs en kontroll av rimligheten för en beräknad mängd fixerat kväve genom en beräkning av kväveeffektiviteten. Det vill säga utnyttjandegraden av kvävet.</a:t>
            </a:r>
          </a:p>
          <a:p>
            <a:pPr marL="0" indent="0">
              <a:buNone/>
            </a:pPr>
            <a:endParaRPr lang="sv-SE" sz="1300" dirty="0"/>
          </a:p>
          <a:p>
            <a:r>
              <a:rPr lang="sv-SE" sz="1300" dirty="0"/>
              <a:t>För att få fram kväveeffektiviteten</a:t>
            </a:r>
            <a:r>
              <a:rPr lang="sv-SE" sz="1300" dirty="0">
                <a:solidFill>
                  <a:srgbClr val="002060"/>
                </a:solidFill>
              </a:rPr>
              <a:t> vid kvävefixering</a:t>
            </a:r>
            <a:r>
              <a:rPr lang="sv-SE" sz="1300" dirty="0"/>
              <a:t> används formeln: </a:t>
            </a:r>
            <a:br>
              <a:rPr lang="sv-SE" sz="1300" dirty="0"/>
            </a:br>
            <a:br>
              <a:rPr lang="sv-SE" sz="1300" dirty="0"/>
            </a:br>
            <a:r>
              <a:rPr lang="sv-SE" sz="1300" dirty="0"/>
              <a:t>Skördat kväve/(gödselkväve* + fixerat kväve</a:t>
            </a:r>
          </a:p>
          <a:p>
            <a:pPr marL="266700" indent="0" defTabSz="179388">
              <a:buNone/>
            </a:pPr>
            <a:r>
              <a:rPr lang="sv-SE" sz="1300" dirty="0"/>
              <a:t>	+ 90 kg i markleverans) </a:t>
            </a:r>
            <a:br>
              <a:rPr lang="sv-SE" sz="1300" dirty="0"/>
            </a:br>
            <a:br>
              <a:rPr lang="sv-SE" sz="1300" dirty="0"/>
            </a:br>
            <a:r>
              <a:rPr lang="sv-SE" sz="1300" i="1" dirty="0"/>
              <a:t>*den effekt man får av tillfört kväve jämfört med mineralgödsel </a:t>
            </a:r>
          </a:p>
          <a:p>
            <a:pPr marL="266700" indent="0" defTabSz="179388">
              <a:buNone/>
            </a:pPr>
            <a:endParaRPr lang="sv-SE" sz="1300" i="1" dirty="0"/>
          </a:p>
          <a:p>
            <a:r>
              <a:rPr lang="sv-SE" sz="1300" dirty="0"/>
              <a:t>I försök med uppmätt kvävefixering ligger den beräknade kväveeffektiviteten i genomsnitt på ca 50%. I rena gräsvallar ligger den på ca 70%. Det är alltid en svårighet att uppskatta klöverandelen. Om det vid en kontroll av rimligheten visar sig att vallen har betydligt högre eller lägre värde än 50 % bör du överväga att justera uppskattningen av andelen klöver.</a:t>
            </a:r>
          </a:p>
          <a:p>
            <a:endParaRPr lang="sv-SE" sz="1300" dirty="0"/>
          </a:p>
        </p:txBody>
      </p:sp>
      <p:sp>
        <p:nvSpPr>
          <p:cNvPr id="4" name="Rektangel 3">
            <a:extLst>
              <a:ext uri="{C183D7F6-B498-43B3-948B-1728B52AA6E4}">
                <adec:decorative xmlns:adec="http://schemas.microsoft.com/office/drawing/2017/decorative" val="1"/>
              </a:ext>
            </a:extLst>
          </p:cNvPr>
          <p:cNvSpPr/>
          <p:nvPr/>
        </p:nvSpPr>
        <p:spPr>
          <a:xfrm>
            <a:off x="3467101" y="-2017807"/>
            <a:ext cx="4572000" cy="715581"/>
          </a:xfrm>
          <a:prstGeom prst="rect">
            <a:avLst/>
          </a:prstGeom>
        </p:spPr>
        <p:txBody>
          <a:bodyPr>
            <a:spAutoFit/>
          </a:bodyPr>
          <a:lstStyle/>
          <a:p>
            <a:r>
              <a:rPr lang="sv-SE" sz="1350" dirty="0"/>
              <a:t> </a:t>
            </a:r>
          </a:p>
          <a:p>
            <a:r>
              <a:rPr lang="sv-SE" sz="1350" dirty="0"/>
              <a:t> </a:t>
            </a:r>
          </a:p>
          <a:p>
            <a:endParaRPr lang="sv-SE" sz="1350" dirty="0"/>
          </a:p>
        </p:txBody>
      </p:sp>
      <p:sp>
        <p:nvSpPr>
          <p:cNvPr id="5" name="Platshållare för innehåll 2"/>
          <p:cNvSpPr txBox="1">
            <a:spLocks/>
          </p:cNvSpPr>
          <p:nvPr/>
        </p:nvSpPr>
        <p:spPr bwMode="auto">
          <a:xfrm>
            <a:off x="6096000" y="1151999"/>
            <a:ext cx="3816915" cy="3723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1300" dirty="0"/>
          </a:p>
          <a:p>
            <a:r>
              <a:rPr lang="sv-SE" sz="1300" dirty="0"/>
              <a:t>I en gröngödslingsvall måste du uppskatta den skörd som skulle kunna ha bärgats från fältet. Kvävefixeringen minskar något när all grönmassa återförs eftersom frigjort kväve fungerar som en gödsling.  </a:t>
            </a:r>
          </a:p>
          <a:p>
            <a:endParaRPr lang="sv-SE" sz="1300" dirty="0"/>
          </a:p>
          <a:p>
            <a:r>
              <a:rPr lang="sv-SE" sz="1300" dirty="0"/>
              <a:t>Skörden från en betesvall blir aldrig uppmätt. För att kunna beräkna fixeringen måste du använda schablonskördar. De betande djuren gödslar betesvallen och en situation liknande den i en gröngödslingsvall uppstår.</a:t>
            </a:r>
          </a:p>
          <a:p>
            <a:endParaRPr lang="sv-SE" sz="1300" dirty="0"/>
          </a:p>
        </p:txBody>
      </p:sp>
      <p:pic>
        <p:nvPicPr>
          <p:cNvPr id="8" name="Bildobjekt 7">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38901" y="4166956"/>
            <a:ext cx="3432306" cy="2288204"/>
          </a:xfrm>
          <a:prstGeom prst="rect">
            <a:avLst/>
          </a:prstGeom>
        </p:spPr>
      </p:pic>
      <p:sp>
        <p:nvSpPr>
          <p:cNvPr id="9" name="textruta 8"/>
          <p:cNvSpPr txBox="1"/>
          <p:nvPr/>
        </p:nvSpPr>
        <p:spPr>
          <a:xfrm>
            <a:off x="7858898" y="6387699"/>
            <a:ext cx="2277851" cy="276999"/>
          </a:xfrm>
          <a:prstGeom prst="rect">
            <a:avLst/>
          </a:prstGeom>
          <a:noFill/>
        </p:spPr>
        <p:txBody>
          <a:bodyPr wrap="square" rtlCol="0">
            <a:spAutoFit/>
          </a:bodyPr>
          <a:lstStyle/>
          <a:p>
            <a:pPr algn="r"/>
            <a:r>
              <a:rPr lang="sv-SE" sz="1200" dirty="0">
                <a:solidFill>
                  <a:srgbClr val="000508"/>
                </a:solidFill>
              </a:rPr>
              <a:t>Foto: Janne Andersson</a:t>
            </a:r>
          </a:p>
        </p:txBody>
      </p:sp>
      <p:sp>
        <p:nvSpPr>
          <p:cNvPr id="6" name="Rektangel 5">
            <a:extLst>
              <a:ext uri="{C183D7F6-B498-43B3-948B-1728B52AA6E4}">
                <adec:decorative xmlns:adec="http://schemas.microsoft.com/office/drawing/2017/decorative" val="1"/>
              </a:ext>
            </a:extLst>
          </p:cNvPr>
          <p:cNvSpPr/>
          <p:nvPr/>
        </p:nvSpPr>
        <p:spPr>
          <a:xfrm>
            <a:off x="2003192" y="3429000"/>
            <a:ext cx="3533775" cy="64694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6440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25761" y="564450"/>
            <a:ext cx="7700718" cy="539750"/>
          </a:xfrm>
        </p:spPr>
        <p:txBody>
          <a:bodyPr/>
          <a:lstStyle/>
          <a:p>
            <a:r>
              <a:rPr lang="sv-SE" sz="2200" dirty="0"/>
              <a:t>Exempel på mängd fixerat kväve</a:t>
            </a:r>
          </a:p>
        </p:txBody>
      </p:sp>
      <p:graphicFrame>
        <p:nvGraphicFramePr>
          <p:cNvPr id="4" name="Tabell 3"/>
          <p:cNvGraphicFramePr>
            <a:graphicFrameLocks noGrp="1"/>
          </p:cNvGraphicFramePr>
          <p:nvPr>
            <p:extLst>
              <p:ext uri="{D42A27DB-BD31-4B8C-83A1-F6EECF244321}">
                <p14:modId xmlns:p14="http://schemas.microsoft.com/office/powerpoint/2010/main" val="2790018074"/>
              </p:ext>
            </p:extLst>
          </p:nvPr>
        </p:nvGraphicFramePr>
        <p:xfrm>
          <a:off x="2744009" y="1546432"/>
          <a:ext cx="6829532" cy="4415824"/>
        </p:xfrm>
        <a:graphic>
          <a:graphicData uri="http://schemas.openxmlformats.org/drawingml/2006/table">
            <a:tbl>
              <a:tblPr firstRow="1" bandRow="1">
                <a:tableStyleId>{5C22544A-7EE6-4342-B048-85BDC9FD1C3A}</a:tableStyleId>
              </a:tblPr>
              <a:tblGrid>
                <a:gridCol w="1935708">
                  <a:extLst>
                    <a:ext uri="{9D8B030D-6E8A-4147-A177-3AD203B41FA5}">
                      <a16:colId xmlns:a16="http://schemas.microsoft.com/office/drawing/2014/main" val="20000"/>
                    </a:ext>
                  </a:extLst>
                </a:gridCol>
                <a:gridCol w="1530208">
                  <a:extLst>
                    <a:ext uri="{9D8B030D-6E8A-4147-A177-3AD203B41FA5}">
                      <a16:colId xmlns:a16="http://schemas.microsoft.com/office/drawing/2014/main" val="20001"/>
                    </a:ext>
                  </a:extLst>
                </a:gridCol>
                <a:gridCol w="1684020">
                  <a:extLst>
                    <a:ext uri="{9D8B030D-6E8A-4147-A177-3AD203B41FA5}">
                      <a16:colId xmlns:a16="http://schemas.microsoft.com/office/drawing/2014/main" val="20002"/>
                    </a:ext>
                  </a:extLst>
                </a:gridCol>
                <a:gridCol w="1679596">
                  <a:extLst>
                    <a:ext uri="{9D8B030D-6E8A-4147-A177-3AD203B41FA5}">
                      <a16:colId xmlns:a16="http://schemas.microsoft.com/office/drawing/2014/main" val="20003"/>
                    </a:ext>
                  </a:extLst>
                </a:gridCol>
              </a:tblGrid>
              <a:tr h="526722">
                <a:tc>
                  <a:txBody>
                    <a:bodyPr/>
                    <a:lstStyle/>
                    <a:p>
                      <a:pPr algn="l"/>
                      <a:r>
                        <a:rPr lang="sv-SE" sz="1400" dirty="0"/>
                        <a:t>Kvävefixerande gröda</a:t>
                      </a:r>
                    </a:p>
                  </a:txBody>
                  <a:tcPr/>
                </a:tc>
                <a:tc>
                  <a:txBody>
                    <a:bodyPr/>
                    <a:lstStyle/>
                    <a:p>
                      <a:pPr algn="ctr"/>
                      <a:r>
                        <a:rPr lang="sv-SE" sz="1400" dirty="0"/>
                        <a:t>Skörd </a:t>
                      </a:r>
                    </a:p>
                    <a:p>
                      <a:pPr algn="ctr"/>
                      <a:r>
                        <a:rPr lang="sv-SE" sz="1400" dirty="0"/>
                        <a:t>kg </a:t>
                      </a:r>
                      <a:r>
                        <a:rPr lang="sv-SE" sz="1400" dirty="0" err="1"/>
                        <a:t>ts</a:t>
                      </a:r>
                      <a:r>
                        <a:rPr lang="sv-SE" sz="1400" dirty="0"/>
                        <a:t>/ha</a:t>
                      </a:r>
                    </a:p>
                  </a:txBody>
                  <a:tcPr/>
                </a:tc>
                <a:tc>
                  <a:txBody>
                    <a:bodyPr/>
                    <a:lstStyle/>
                    <a:p>
                      <a:pPr algn="ctr"/>
                      <a:r>
                        <a:rPr lang="sv-SE" sz="1400" dirty="0"/>
                        <a:t>Klöverandel</a:t>
                      </a:r>
                    </a:p>
                    <a:p>
                      <a:pPr algn="ctr"/>
                      <a:r>
                        <a:rPr lang="sv-SE" sz="1400" dirty="0"/>
                        <a:t>%</a:t>
                      </a:r>
                    </a:p>
                  </a:txBody>
                  <a:tcPr/>
                </a:tc>
                <a:tc>
                  <a:txBody>
                    <a:bodyPr/>
                    <a:lstStyle/>
                    <a:p>
                      <a:pPr algn="ctr"/>
                      <a:r>
                        <a:rPr lang="sv-SE" sz="1400" dirty="0"/>
                        <a:t>Fixerat kväve</a:t>
                      </a:r>
                    </a:p>
                    <a:p>
                      <a:pPr algn="ctr"/>
                      <a:r>
                        <a:rPr lang="sv-SE" sz="1400" dirty="0"/>
                        <a:t>kg N/ha</a:t>
                      </a:r>
                    </a:p>
                  </a:txBody>
                  <a:tcPr/>
                </a:tc>
                <a:extLst>
                  <a:ext uri="{0D108BD9-81ED-4DB2-BD59-A6C34878D82A}">
                    <a16:rowId xmlns:a16="http://schemas.microsoft.com/office/drawing/2014/main" val="10000"/>
                  </a:ext>
                </a:extLst>
              </a:tr>
              <a:tr h="388391">
                <a:tc>
                  <a:txBody>
                    <a:bodyPr/>
                    <a:lstStyle/>
                    <a:p>
                      <a:r>
                        <a:rPr lang="sv-SE" sz="1400" dirty="0"/>
                        <a:t>Rödklöver - gräs</a:t>
                      </a:r>
                    </a:p>
                  </a:txBody>
                  <a:tcPr anchor="ctr"/>
                </a:tc>
                <a:tc>
                  <a:txBody>
                    <a:bodyPr/>
                    <a:lstStyle/>
                    <a:p>
                      <a:pPr algn="ctr"/>
                      <a:r>
                        <a:rPr lang="sv-SE" sz="1400" dirty="0"/>
                        <a:t>8 500</a:t>
                      </a:r>
                    </a:p>
                  </a:txBody>
                  <a:tcPr anchor="ctr"/>
                </a:tc>
                <a:tc>
                  <a:txBody>
                    <a:bodyPr/>
                    <a:lstStyle/>
                    <a:p>
                      <a:pPr algn="ctr"/>
                      <a:r>
                        <a:rPr lang="sv-SE" sz="1400" dirty="0"/>
                        <a:t>10</a:t>
                      </a:r>
                    </a:p>
                  </a:txBody>
                  <a:tcPr anchor="ctr"/>
                </a:tc>
                <a:tc>
                  <a:txBody>
                    <a:bodyPr/>
                    <a:lstStyle/>
                    <a:p>
                      <a:pPr algn="ctr"/>
                      <a:r>
                        <a:rPr lang="sv-SE" sz="1400" dirty="0"/>
                        <a:t>46</a:t>
                      </a:r>
                    </a:p>
                  </a:txBody>
                  <a:tcPr anchor="ctr"/>
                </a:tc>
                <a:extLst>
                  <a:ext uri="{0D108BD9-81ED-4DB2-BD59-A6C34878D82A}">
                    <a16:rowId xmlns:a16="http://schemas.microsoft.com/office/drawing/2014/main" val="10001"/>
                  </a:ext>
                </a:extLst>
              </a:tr>
              <a:tr h="38839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v-SE" sz="1400" dirty="0"/>
                        <a:t>Rödklöver - gräs</a:t>
                      </a:r>
                    </a:p>
                  </a:txBody>
                  <a:tcPr anchor="ctr"/>
                </a:tc>
                <a:tc>
                  <a:txBody>
                    <a:bodyPr/>
                    <a:lstStyle/>
                    <a:p>
                      <a:pPr algn="ctr"/>
                      <a:r>
                        <a:rPr lang="sv-SE" sz="1400" dirty="0"/>
                        <a:t>8 500 </a:t>
                      </a:r>
                    </a:p>
                  </a:txBody>
                  <a:tcPr anchor="ctr"/>
                </a:tc>
                <a:tc>
                  <a:txBody>
                    <a:bodyPr/>
                    <a:lstStyle/>
                    <a:p>
                      <a:pPr algn="ctr"/>
                      <a:r>
                        <a:rPr lang="sv-SE" sz="1400" dirty="0"/>
                        <a:t>20</a:t>
                      </a:r>
                    </a:p>
                  </a:txBody>
                  <a:tcPr anchor="ctr"/>
                </a:tc>
                <a:tc>
                  <a:txBody>
                    <a:bodyPr/>
                    <a:lstStyle/>
                    <a:p>
                      <a:pPr algn="ctr"/>
                      <a:r>
                        <a:rPr lang="sv-SE" sz="1400" dirty="0"/>
                        <a:t>92</a:t>
                      </a:r>
                    </a:p>
                  </a:txBody>
                  <a:tcPr anchor="ctr"/>
                </a:tc>
                <a:extLst>
                  <a:ext uri="{0D108BD9-81ED-4DB2-BD59-A6C34878D82A}">
                    <a16:rowId xmlns:a16="http://schemas.microsoft.com/office/drawing/2014/main" val="10002"/>
                  </a:ext>
                </a:extLst>
              </a:tr>
              <a:tr h="388391">
                <a:tc>
                  <a:txBody>
                    <a:bodyPr/>
                    <a:lstStyle/>
                    <a:p>
                      <a:r>
                        <a:rPr lang="sv-SE" sz="1400" dirty="0"/>
                        <a:t>Vitklöver - gräs</a:t>
                      </a:r>
                    </a:p>
                  </a:txBody>
                  <a:tcPr anchor="ctr"/>
                </a:tc>
                <a:tc>
                  <a:txBody>
                    <a:bodyPr/>
                    <a:lstStyle/>
                    <a:p>
                      <a:pPr algn="ctr"/>
                      <a:r>
                        <a:rPr lang="sv-SE" sz="1400" dirty="0"/>
                        <a:t>8 500</a:t>
                      </a:r>
                    </a:p>
                  </a:txBody>
                  <a:tcPr anchor="ctr"/>
                </a:tc>
                <a:tc>
                  <a:txBody>
                    <a:bodyPr/>
                    <a:lstStyle/>
                    <a:p>
                      <a:pPr algn="ctr"/>
                      <a:r>
                        <a:rPr lang="sv-SE" sz="1400" dirty="0"/>
                        <a:t>10</a:t>
                      </a:r>
                    </a:p>
                  </a:txBody>
                  <a:tcPr anchor="ctr"/>
                </a:tc>
                <a:tc>
                  <a:txBody>
                    <a:bodyPr/>
                    <a:lstStyle/>
                    <a:p>
                      <a:pPr algn="ctr"/>
                      <a:r>
                        <a:rPr lang="sv-SE" sz="1400" dirty="0"/>
                        <a:t>57</a:t>
                      </a:r>
                    </a:p>
                  </a:txBody>
                  <a:tcPr anchor="ctr"/>
                </a:tc>
                <a:extLst>
                  <a:ext uri="{0D108BD9-81ED-4DB2-BD59-A6C34878D82A}">
                    <a16:rowId xmlns:a16="http://schemas.microsoft.com/office/drawing/2014/main" val="10003"/>
                  </a:ext>
                </a:extLst>
              </a:tr>
              <a:tr h="382907">
                <a:tc>
                  <a:txBody>
                    <a:bodyPr/>
                    <a:lstStyle/>
                    <a:p>
                      <a:r>
                        <a:rPr lang="sv-SE" sz="1400" dirty="0"/>
                        <a:t>Vitklöver - gräs</a:t>
                      </a:r>
                    </a:p>
                  </a:txBody>
                  <a:tcPr anchor="ctr"/>
                </a:tc>
                <a:tc>
                  <a:txBody>
                    <a:bodyPr/>
                    <a:lstStyle/>
                    <a:p>
                      <a:pPr algn="ctr"/>
                      <a:r>
                        <a:rPr lang="sv-SE" sz="1400" dirty="0"/>
                        <a:t>8 500</a:t>
                      </a:r>
                    </a:p>
                  </a:txBody>
                  <a:tcPr anchor="ctr"/>
                </a:tc>
                <a:tc>
                  <a:txBody>
                    <a:bodyPr/>
                    <a:lstStyle/>
                    <a:p>
                      <a:pPr algn="ctr"/>
                      <a:r>
                        <a:rPr lang="sv-SE" sz="1400" dirty="0"/>
                        <a:t>20</a:t>
                      </a:r>
                    </a:p>
                  </a:txBody>
                  <a:tcPr anchor="ctr"/>
                </a:tc>
                <a:tc>
                  <a:txBody>
                    <a:bodyPr/>
                    <a:lstStyle/>
                    <a:p>
                      <a:pPr algn="ctr"/>
                      <a:r>
                        <a:rPr lang="sv-SE" sz="1400" dirty="0"/>
                        <a:t>114</a:t>
                      </a:r>
                    </a:p>
                  </a:txBody>
                  <a:tcPr anchor="ctr"/>
                </a:tc>
                <a:extLst>
                  <a:ext uri="{0D108BD9-81ED-4DB2-BD59-A6C34878D82A}">
                    <a16:rowId xmlns:a16="http://schemas.microsoft.com/office/drawing/2014/main" val="10004"/>
                  </a:ext>
                </a:extLst>
              </a:tr>
              <a:tr h="399067">
                <a:tc>
                  <a:txBody>
                    <a:bodyPr/>
                    <a:lstStyle/>
                    <a:p>
                      <a:r>
                        <a:rPr lang="sv-SE" sz="1400" dirty="0"/>
                        <a:t>Bete – vitklöver - gräs</a:t>
                      </a:r>
                    </a:p>
                  </a:txBody>
                  <a:tcPr anchor="ctr"/>
                </a:tc>
                <a:tc>
                  <a:txBody>
                    <a:bodyPr/>
                    <a:lstStyle/>
                    <a:p>
                      <a:pPr algn="ctr"/>
                      <a:r>
                        <a:rPr lang="sv-SE" sz="1400" dirty="0"/>
                        <a:t>3 000*</a:t>
                      </a:r>
                    </a:p>
                  </a:txBody>
                  <a:tcPr anchor="ctr"/>
                </a:tc>
                <a:tc>
                  <a:txBody>
                    <a:bodyPr/>
                    <a:lstStyle/>
                    <a:p>
                      <a:pPr algn="ctr"/>
                      <a:r>
                        <a:rPr lang="sv-SE" sz="1400" dirty="0"/>
                        <a:t>20</a:t>
                      </a:r>
                    </a:p>
                  </a:txBody>
                  <a:tcPr anchor="ctr"/>
                </a:tc>
                <a:tc>
                  <a:txBody>
                    <a:bodyPr/>
                    <a:lstStyle/>
                    <a:p>
                      <a:pPr algn="ctr"/>
                      <a:r>
                        <a:rPr lang="sv-SE" sz="1400" dirty="0"/>
                        <a:t>45</a:t>
                      </a:r>
                    </a:p>
                  </a:txBody>
                  <a:tcPr anchor="ctr"/>
                </a:tc>
                <a:extLst>
                  <a:ext uri="{0D108BD9-81ED-4DB2-BD59-A6C34878D82A}">
                    <a16:rowId xmlns:a16="http://schemas.microsoft.com/office/drawing/2014/main" val="10005"/>
                  </a:ext>
                </a:extLst>
              </a:tr>
              <a:tr h="38839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v-SE" sz="1400" dirty="0"/>
                        <a:t>Gröngödsling</a:t>
                      </a:r>
                    </a:p>
                  </a:txBody>
                  <a:tcPr anchor="ctr"/>
                </a:tc>
                <a:tc>
                  <a:txBody>
                    <a:bodyPr/>
                    <a:lstStyle/>
                    <a:p>
                      <a:pPr algn="ctr"/>
                      <a:r>
                        <a:rPr lang="sv-SE" sz="1400" dirty="0"/>
                        <a:t>5 000*</a:t>
                      </a:r>
                    </a:p>
                  </a:txBody>
                  <a:tcPr anchor="ctr"/>
                </a:tc>
                <a:tc>
                  <a:txBody>
                    <a:bodyPr/>
                    <a:lstStyle/>
                    <a:p>
                      <a:pPr algn="ctr"/>
                      <a:r>
                        <a:rPr lang="sv-SE" sz="1400" dirty="0"/>
                        <a:t>40</a:t>
                      </a:r>
                    </a:p>
                  </a:txBody>
                  <a:tcPr anchor="ctr"/>
                </a:tc>
                <a:tc>
                  <a:txBody>
                    <a:bodyPr/>
                    <a:lstStyle/>
                    <a:p>
                      <a:pPr algn="ctr"/>
                      <a:r>
                        <a:rPr lang="sv-SE" sz="1400" dirty="0"/>
                        <a:t>68</a:t>
                      </a:r>
                    </a:p>
                  </a:txBody>
                  <a:tcPr anchor="ctr"/>
                </a:tc>
                <a:extLst>
                  <a:ext uri="{0D108BD9-81ED-4DB2-BD59-A6C34878D82A}">
                    <a16:rowId xmlns:a16="http://schemas.microsoft.com/office/drawing/2014/main" val="10006"/>
                  </a:ext>
                </a:extLst>
              </a:tr>
              <a:tr h="38839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v-SE" sz="1400" dirty="0"/>
                        <a:t>Rödklöver</a:t>
                      </a:r>
                    </a:p>
                  </a:txBody>
                  <a:tcPr anchor="ctr"/>
                </a:tc>
                <a:tc>
                  <a:txBody>
                    <a:bodyPr/>
                    <a:lstStyle/>
                    <a:p>
                      <a:pPr algn="ctr"/>
                      <a:r>
                        <a:rPr lang="sv-SE" sz="1400" dirty="0"/>
                        <a:t>4 000**</a:t>
                      </a:r>
                    </a:p>
                  </a:txBody>
                  <a:tcPr anchor="ctr"/>
                </a:tc>
                <a:tc>
                  <a:txBody>
                    <a:bodyPr/>
                    <a:lstStyle/>
                    <a:p>
                      <a:pPr algn="ctr"/>
                      <a:r>
                        <a:rPr lang="sv-SE" sz="1400" dirty="0"/>
                        <a:t>100</a:t>
                      </a:r>
                    </a:p>
                  </a:txBody>
                  <a:tcPr anchor="ctr"/>
                </a:tc>
                <a:tc>
                  <a:txBody>
                    <a:bodyPr/>
                    <a:lstStyle/>
                    <a:p>
                      <a:pPr algn="ctr"/>
                      <a:r>
                        <a:rPr lang="sv-SE" sz="1400" dirty="0"/>
                        <a:t>184</a:t>
                      </a:r>
                    </a:p>
                  </a:txBody>
                  <a:tcPr anchor="ctr"/>
                </a:tc>
                <a:extLst>
                  <a:ext uri="{0D108BD9-81ED-4DB2-BD59-A6C34878D82A}">
                    <a16:rowId xmlns:a16="http://schemas.microsoft.com/office/drawing/2014/main" val="10007"/>
                  </a:ext>
                </a:extLst>
              </a:tr>
              <a:tr h="38839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v-SE" sz="1400" dirty="0"/>
                        <a:t>Vitklöver</a:t>
                      </a:r>
                    </a:p>
                  </a:txBody>
                  <a:tcPr anchor="ctr"/>
                </a:tc>
                <a:tc>
                  <a:txBody>
                    <a:bodyPr/>
                    <a:lstStyle/>
                    <a:p>
                      <a:pPr algn="ctr"/>
                      <a:r>
                        <a:rPr lang="sv-SE" sz="1400" dirty="0"/>
                        <a:t>2 000**</a:t>
                      </a:r>
                    </a:p>
                  </a:txBody>
                  <a:tcPr anchor="ctr"/>
                </a:tc>
                <a:tc>
                  <a:txBody>
                    <a:bodyPr/>
                    <a:lstStyle/>
                    <a:p>
                      <a:pPr algn="ctr"/>
                      <a:r>
                        <a:rPr lang="sv-SE" sz="1400" dirty="0"/>
                        <a:t>100</a:t>
                      </a:r>
                    </a:p>
                  </a:txBody>
                  <a:tcPr anchor="ctr"/>
                </a:tc>
                <a:tc>
                  <a:txBody>
                    <a:bodyPr/>
                    <a:lstStyle/>
                    <a:p>
                      <a:pPr algn="ctr"/>
                      <a:r>
                        <a:rPr lang="sv-SE" sz="1400" dirty="0"/>
                        <a:t>92</a:t>
                      </a:r>
                    </a:p>
                  </a:txBody>
                  <a:tcPr anchor="ctr"/>
                </a:tc>
                <a:extLst>
                  <a:ext uri="{0D108BD9-81ED-4DB2-BD59-A6C34878D82A}">
                    <a16:rowId xmlns:a16="http://schemas.microsoft.com/office/drawing/2014/main" val="10008"/>
                  </a:ext>
                </a:extLst>
              </a:tr>
              <a:tr h="38839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v-SE" sz="1400" dirty="0"/>
                        <a:t>Ärter</a:t>
                      </a:r>
                    </a:p>
                  </a:txBody>
                  <a:tcPr anchor="ctr"/>
                </a:tc>
                <a:tc>
                  <a:txBody>
                    <a:bodyPr/>
                    <a:lstStyle/>
                    <a:p>
                      <a:pPr algn="ctr"/>
                      <a:r>
                        <a:rPr lang="sv-SE" sz="1400" dirty="0"/>
                        <a:t>3 500</a:t>
                      </a:r>
                    </a:p>
                  </a:txBody>
                  <a:tcPr anchor="ctr"/>
                </a:tc>
                <a:tc>
                  <a:txBody>
                    <a:bodyPr/>
                    <a:lstStyle/>
                    <a:p>
                      <a:pPr algn="ctr"/>
                      <a:r>
                        <a:rPr lang="sv-SE" sz="1400" dirty="0"/>
                        <a:t>100</a:t>
                      </a:r>
                    </a:p>
                  </a:txBody>
                  <a:tcPr anchor="ctr"/>
                </a:tc>
                <a:tc>
                  <a:txBody>
                    <a:bodyPr/>
                    <a:lstStyle/>
                    <a:p>
                      <a:pPr algn="ctr"/>
                      <a:r>
                        <a:rPr lang="sv-SE" sz="1400" dirty="0"/>
                        <a:t>116</a:t>
                      </a:r>
                    </a:p>
                  </a:txBody>
                  <a:tcPr anchor="ctr"/>
                </a:tc>
                <a:extLst>
                  <a:ext uri="{0D108BD9-81ED-4DB2-BD59-A6C34878D82A}">
                    <a16:rowId xmlns:a16="http://schemas.microsoft.com/office/drawing/2014/main" val="10009"/>
                  </a:ext>
                </a:extLst>
              </a:tr>
              <a:tr h="38839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v-SE" sz="1400" dirty="0"/>
                        <a:t>Åkerböna</a:t>
                      </a:r>
                    </a:p>
                  </a:txBody>
                  <a:tcPr anchor="ctr"/>
                </a:tc>
                <a:tc>
                  <a:txBody>
                    <a:bodyPr/>
                    <a:lstStyle/>
                    <a:p>
                      <a:pPr algn="ctr"/>
                      <a:r>
                        <a:rPr lang="sv-SE" sz="1400" dirty="0"/>
                        <a:t>3 500</a:t>
                      </a:r>
                    </a:p>
                  </a:txBody>
                  <a:tcPr anchor="ctr"/>
                </a:tc>
                <a:tc>
                  <a:txBody>
                    <a:bodyPr/>
                    <a:lstStyle/>
                    <a:p>
                      <a:pPr algn="ctr"/>
                      <a:r>
                        <a:rPr lang="sv-SE" sz="1400" dirty="0"/>
                        <a:t>100</a:t>
                      </a:r>
                    </a:p>
                  </a:txBody>
                  <a:tcPr anchor="ctr"/>
                </a:tc>
                <a:tc>
                  <a:txBody>
                    <a:bodyPr/>
                    <a:lstStyle/>
                    <a:p>
                      <a:pPr algn="ctr"/>
                      <a:r>
                        <a:rPr lang="sv-SE" sz="1400" dirty="0"/>
                        <a:t>138</a:t>
                      </a:r>
                    </a:p>
                  </a:txBody>
                  <a:tcPr anchor="ctr"/>
                </a:tc>
                <a:extLst>
                  <a:ext uri="{0D108BD9-81ED-4DB2-BD59-A6C34878D82A}">
                    <a16:rowId xmlns:a16="http://schemas.microsoft.com/office/drawing/2014/main" val="10010"/>
                  </a:ext>
                </a:extLst>
              </a:tr>
            </a:tbl>
          </a:graphicData>
        </a:graphic>
      </p:graphicFrame>
      <p:sp>
        <p:nvSpPr>
          <p:cNvPr id="5" name="textruta 4"/>
          <p:cNvSpPr txBox="1"/>
          <p:nvPr/>
        </p:nvSpPr>
        <p:spPr>
          <a:xfrm>
            <a:off x="2744009" y="5962256"/>
            <a:ext cx="4432111" cy="430887"/>
          </a:xfrm>
          <a:prstGeom prst="rect">
            <a:avLst/>
          </a:prstGeom>
          <a:noFill/>
        </p:spPr>
        <p:txBody>
          <a:bodyPr wrap="square" rtlCol="0">
            <a:spAutoFit/>
          </a:bodyPr>
          <a:lstStyle/>
          <a:p>
            <a:r>
              <a:rPr lang="sv-SE" sz="1100" dirty="0">
                <a:latin typeface="Arial" panose="020B0604020202020204" pitchFamily="34" charset="0"/>
                <a:cs typeface="Arial" panose="020B0604020202020204" pitchFamily="34" charset="0"/>
              </a:rPr>
              <a:t>* För beten och gröngödsling är det svårare att uppskatta skörden. </a:t>
            </a:r>
          </a:p>
          <a:p>
            <a:r>
              <a:rPr lang="sv-SE" sz="1100" dirty="0">
                <a:latin typeface="Arial" panose="020B0604020202020204" pitchFamily="34" charset="0"/>
                <a:cs typeface="Arial" panose="020B0604020202020204" pitchFamily="34" charset="0"/>
              </a:rPr>
              <a:t>  Det här är exempel på normala skördar för dessa grödor</a:t>
            </a:r>
          </a:p>
        </p:txBody>
      </p:sp>
      <p:sp>
        <p:nvSpPr>
          <p:cNvPr id="6" name="textruta 5"/>
          <p:cNvSpPr txBox="1"/>
          <p:nvPr/>
        </p:nvSpPr>
        <p:spPr>
          <a:xfrm>
            <a:off x="7313443" y="5962256"/>
            <a:ext cx="2342534" cy="430887"/>
          </a:xfrm>
          <a:prstGeom prst="rect">
            <a:avLst/>
          </a:prstGeom>
          <a:noFill/>
        </p:spPr>
        <p:txBody>
          <a:bodyPr wrap="square" rtlCol="0">
            <a:spAutoFit/>
          </a:bodyPr>
          <a:lstStyle/>
          <a:p>
            <a:r>
              <a:rPr lang="sv-SE" sz="1100" dirty="0">
                <a:latin typeface="Arial" panose="020B0604020202020204" pitchFamily="34" charset="0"/>
                <a:cs typeface="Arial" panose="020B0604020202020204" pitchFamily="34" charset="0"/>
              </a:rPr>
              <a:t>** Total mängd grönmassa – ej fröskörd</a:t>
            </a:r>
          </a:p>
        </p:txBody>
      </p:sp>
    </p:spTree>
    <p:extLst>
      <p:ext uri="{BB962C8B-B14F-4D97-AF65-F5344CB8AC3E}">
        <p14:creationId xmlns:p14="http://schemas.microsoft.com/office/powerpoint/2010/main" val="2605917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200" dirty="0"/>
              <a:t>Syfte och mål</a:t>
            </a:r>
          </a:p>
        </p:txBody>
      </p:sp>
      <p:sp>
        <p:nvSpPr>
          <p:cNvPr id="3" name="Platshållare för innehåll 2"/>
          <p:cNvSpPr>
            <a:spLocks noGrp="1"/>
          </p:cNvSpPr>
          <p:nvPr>
            <p:ph idx="1"/>
          </p:nvPr>
        </p:nvSpPr>
        <p:spPr>
          <a:xfrm>
            <a:off x="1242873" y="1258335"/>
            <a:ext cx="9057367" cy="5075799"/>
          </a:xfrm>
        </p:spPr>
        <p:txBody>
          <a:bodyPr/>
          <a:lstStyle/>
          <a:p>
            <a:r>
              <a:rPr lang="sv-SE" sz="2200" dirty="0"/>
              <a:t>Syfte:</a:t>
            </a:r>
          </a:p>
          <a:p>
            <a:pPr lvl="1"/>
            <a:r>
              <a:rPr lang="sv-SE" sz="2200" dirty="0"/>
              <a:t>Att du ska få kunskap om vad du kan göra i VERA</a:t>
            </a:r>
          </a:p>
          <a:p>
            <a:pPr lvl="1"/>
            <a:r>
              <a:rPr lang="sv-SE" sz="2200" dirty="0"/>
              <a:t>Att du ska kunna hantera dina kunder och deras alternativ</a:t>
            </a:r>
          </a:p>
          <a:p>
            <a:pPr lvl="1"/>
            <a:r>
              <a:rPr lang="sv-SE" sz="2200" dirty="0"/>
              <a:t>Att du ska lära dig göra en växtnäringsbalans och kunna tolka resultatet</a:t>
            </a:r>
          </a:p>
          <a:p>
            <a:r>
              <a:rPr lang="sv-SE" sz="2200" dirty="0"/>
              <a:t>Mål:</a:t>
            </a:r>
          </a:p>
          <a:p>
            <a:pPr lvl="1"/>
            <a:r>
              <a:rPr lang="sv-SE" sz="2200" dirty="0"/>
              <a:t>Att du ska veta vilka beräkningar du kan göra i VERA</a:t>
            </a:r>
          </a:p>
          <a:p>
            <a:pPr lvl="1"/>
            <a:r>
              <a:rPr lang="sv-SE" sz="2200" dirty="0"/>
              <a:t>Att du ska veta hur man lägger till/tar bort kunder</a:t>
            </a:r>
          </a:p>
          <a:p>
            <a:pPr lvl="1"/>
            <a:r>
              <a:rPr lang="sv-SE" sz="2200" dirty="0"/>
              <a:t>Att du ska veta hur du lägger till/tar bort/kopierar alternativ för en kund</a:t>
            </a:r>
          </a:p>
          <a:p>
            <a:pPr lvl="1"/>
            <a:r>
              <a:rPr lang="sv-SE" sz="2200" dirty="0"/>
              <a:t>Att du ska kunna mata in uppgifterna som behövs för att få fram en växtnäringsbalans</a:t>
            </a:r>
          </a:p>
          <a:p>
            <a:pPr lvl="1"/>
            <a:r>
              <a:rPr lang="sv-SE" sz="2200" dirty="0"/>
              <a:t>Att du ska ha förståelse för hur kvävefixeringsmodellen fungerar</a:t>
            </a:r>
          </a:p>
          <a:p>
            <a:pPr lvl="1"/>
            <a:r>
              <a:rPr lang="sv-SE" sz="2200" dirty="0"/>
              <a:t>Att du ska få fram ett jämförelsevärde och att du ska kunna förklara det övergripande</a:t>
            </a:r>
          </a:p>
          <a:p>
            <a:pPr lvl="1"/>
            <a:endParaRPr lang="sv-SE" sz="2200" dirty="0"/>
          </a:p>
          <a:p>
            <a:pPr lvl="1"/>
            <a:endParaRPr lang="sv-SE" sz="1500" dirty="0"/>
          </a:p>
        </p:txBody>
      </p:sp>
    </p:spTree>
    <p:extLst>
      <p:ext uri="{BB962C8B-B14F-4D97-AF65-F5344CB8AC3E}">
        <p14:creationId xmlns:p14="http://schemas.microsoft.com/office/powerpoint/2010/main" val="1968131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62452" y="568559"/>
            <a:ext cx="8061523" cy="539750"/>
          </a:xfrm>
        </p:spPr>
        <p:txBody>
          <a:bodyPr/>
          <a:lstStyle/>
          <a:p>
            <a:r>
              <a:rPr lang="sv-SE" sz="2200" dirty="0"/>
              <a:t>Instruktion Vera: Kvävefixering</a:t>
            </a:r>
          </a:p>
        </p:txBody>
      </p:sp>
      <p:pic>
        <p:nvPicPr>
          <p:cNvPr id="13" name="Bildobjekt 12" descr="Vy över flik kvävefixering i växtnäringsbalansen. Här kan du lägga in kvävefixerande grödor som finns på gården. ">
            <a:extLst>
              <a:ext uri="{FF2B5EF4-FFF2-40B4-BE49-F238E27FC236}">
                <a16:creationId xmlns:a16="http://schemas.microsoft.com/office/drawing/2014/main" id="{0DE86345-860C-4286-A5B9-499F6A26460D}"/>
              </a:ext>
            </a:extLst>
          </p:cNvPr>
          <p:cNvPicPr>
            <a:picLocks noChangeAspect="1"/>
          </p:cNvPicPr>
          <p:nvPr/>
        </p:nvPicPr>
        <p:blipFill>
          <a:blip r:embed="rId2"/>
          <a:stretch>
            <a:fillRect/>
          </a:stretch>
        </p:blipFill>
        <p:spPr>
          <a:xfrm>
            <a:off x="259580" y="1320726"/>
            <a:ext cx="10053631" cy="4216547"/>
          </a:xfrm>
          <a:prstGeom prst="rect">
            <a:avLst/>
          </a:prstGeom>
        </p:spPr>
      </p:pic>
      <p:sp>
        <p:nvSpPr>
          <p:cNvPr id="12" name="textruta 11" descr="Fyll aktuella värden för respektive rad. &#10;För baljväxtvallar görs en rimlighetsbedömning av kvävefixeringen. &#10;Om kväveeffektiviteten är över 100 % får du en varning. &#10;">
            <a:extLst>
              <a:ext uri="{FF2B5EF4-FFF2-40B4-BE49-F238E27FC236}">
                <a16:creationId xmlns:a16="http://schemas.microsoft.com/office/drawing/2014/main" id="{6A378661-EE99-46FF-A8C8-274C75B166EF}"/>
              </a:ext>
            </a:extLst>
          </p:cNvPr>
          <p:cNvSpPr txBox="1"/>
          <p:nvPr/>
        </p:nvSpPr>
        <p:spPr>
          <a:xfrm>
            <a:off x="1588655" y="4082472"/>
            <a:ext cx="6982690" cy="861774"/>
          </a:xfrm>
          <a:prstGeom prst="rect">
            <a:avLst/>
          </a:prstGeom>
          <a:solidFill>
            <a:schemeClr val="bg1"/>
          </a:solidFill>
          <a:ln>
            <a:solidFill>
              <a:schemeClr val="accent1"/>
            </a:solidFill>
          </a:ln>
        </p:spPr>
        <p:txBody>
          <a:bodyPr wrap="square" rtlCol="0">
            <a:spAutoFit/>
          </a:bodyPr>
          <a:lstStyle/>
          <a:p>
            <a:r>
              <a:rPr lang="sv-SE" sz="1600" dirty="0"/>
              <a:t>Fyll i aktuella värden för respektive rad. </a:t>
            </a:r>
          </a:p>
          <a:p>
            <a:r>
              <a:rPr lang="sv-SE" sz="1600" dirty="0"/>
              <a:t>För baljväxtvallar görs en rimlighetsbedömning av kvävefixeringen. </a:t>
            </a:r>
          </a:p>
          <a:p>
            <a:r>
              <a:rPr lang="sv-SE" sz="1600" dirty="0"/>
              <a:t>Om kväveeffektiviteten är över 100 % får du en varning. </a:t>
            </a:r>
          </a:p>
        </p:txBody>
      </p:sp>
      <p:sp>
        <p:nvSpPr>
          <p:cNvPr id="11" name="Rektangel 10" descr="Ruta med blå kanter">
            <a:extLst>
              <a:ext uri="{FF2B5EF4-FFF2-40B4-BE49-F238E27FC236}">
                <a16:creationId xmlns:a16="http://schemas.microsoft.com/office/drawing/2014/main" id="{BC14897E-013D-4648-886B-E71791741A85}"/>
              </a:ext>
            </a:extLst>
          </p:cNvPr>
          <p:cNvSpPr/>
          <p:nvPr/>
        </p:nvSpPr>
        <p:spPr>
          <a:xfrm>
            <a:off x="5640529" y="2331766"/>
            <a:ext cx="729673" cy="328434"/>
          </a:xfrm>
          <a:prstGeom prst="rect">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descr="Ruta med blå kanter">
            <a:extLst>
              <a:ext uri="{FF2B5EF4-FFF2-40B4-BE49-F238E27FC236}">
                <a16:creationId xmlns:a16="http://schemas.microsoft.com/office/drawing/2014/main" id="{B7F70EE3-057C-4C4D-869A-2BFC9D9BC77D}"/>
              </a:ext>
            </a:extLst>
          </p:cNvPr>
          <p:cNvSpPr/>
          <p:nvPr/>
        </p:nvSpPr>
        <p:spPr>
          <a:xfrm>
            <a:off x="2984360" y="2303804"/>
            <a:ext cx="584026" cy="328434"/>
          </a:xfrm>
          <a:prstGeom prst="rect">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koppling 13" descr="Blå pil">
            <a:extLst>
              <a:ext uri="{FF2B5EF4-FFF2-40B4-BE49-F238E27FC236}">
                <a16:creationId xmlns:a16="http://schemas.microsoft.com/office/drawing/2014/main" id="{57268290-DB41-4995-BFBF-66F82DE65C75}"/>
              </a:ext>
            </a:extLst>
          </p:cNvPr>
          <p:cNvCxnSpPr>
            <a:cxnSpLocks/>
          </p:cNvCxnSpPr>
          <p:nvPr/>
        </p:nvCxnSpPr>
        <p:spPr>
          <a:xfrm>
            <a:off x="3150523" y="1863229"/>
            <a:ext cx="0" cy="413241"/>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textruta 14" descr="Lägg till ny produkt genom att trycka på plustecknet&#10;">
            <a:extLst>
              <a:ext uri="{FF2B5EF4-FFF2-40B4-BE49-F238E27FC236}">
                <a16:creationId xmlns:a16="http://schemas.microsoft.com/office/drawing/2014/main" id="{3DF8C1F6-F545-4007-AC52-123497182171}"/>
              </a:ext>
            </a:extLst>
          </p:cNvPr>
          <p:cNvSpPr txBox="1"/>
          <p:nvPr/>
        </p:nvSpPr>
        <p:spPr>
          <a:xfrm>
            <a:off x="2520777" y="1086129"/>
            <a:ext cx="1511191" cy="738664"/>
          </a:xfrm>
          <a:prstGeom prst="rect">
            <a:avLst/>
          </a:prstGeom>
          <a:solidFill>
            <a:schemeClr val="bg1"/>
          </a:solidFill>
          <a:ln>
            <a:solidFill>
              <a:schemeClr val="accent1"/>
            </a:solidFill>
          </a:ln>
        </p:spPr>
        <p:txBody>
          <a:bodyPr wrap="square" rtlCol="0">
            <a:spAutoFit/>
          </a:bodyPr>
          <a:lstStyle/>
          <a:p>
            <a:r>
              <a:rPr lang="sv-SE" sz="1400" dirty="0"/>
              <a:t>Kvävegivan kan du få ut från gödslingsplanen </a:t>
            </a:r>
          </a:p>
        </p:txBody>
      </p:sp>
    </p:spTree>
    <p:extLst>
      <p:ext uri="{BB962C8B-B14F-4D97-AF65-F5344CB8AC3E}">
        <p14:creationId xmlns:p14="http://schemas.microsoft.com/office/powerpoint/2010/main" val="2878761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68623" y="507645"/>
            <a:ext cx="8061523" cy="539750"/>
          </a:xfrm>
        </p:spPr>
        <p:txBody>
          <a:bodyPr/>
          <a:lstStyle/>
          <a:p>
            <a:r>
              <a:rPr lang="sv-SE" sz="2200" dirty="0"/>
              <a:t>Rapport - Växtnäringsbalans </a:t>
            </a:r>
          </a:p>
        </p:txBody>
      </p:sp>
      <p:sp>
        <p:nvSpPr>
          <p:cNvPr id="5" name="textruta 4"/>
          <p:cNvSpPr txBox="1"/>
          <p:nvPr/>
        </p:nvSpPr>
        <p:spPr>
          <a:xfrm>
            <a:off x="2859330" y="1355205"/>
            <a:ext cx="6711352" cy="2246769"/>
          </a:xfrm>
          <a:prstGeom prst="rect">
            <a:avLst/>
          </a:prstGeom>
          <a:noFill/>
        </p:spPr>
        <p:txBody>
          <a:bodyPr wrap="square" rtlCol="0">
            <a:spAutoFit/>
          </a:bodyPr>
          <a:lstStyle/>
          <a:p>
            <a:r>
              <a:rPr lang="sv-SE" sz="1400" dirty="0">
                <a:solidFill>
                  <a:schemeClr val="accent1"/>
                </a:solidFill>
                <a:latin typeface="Arial" panose="020B0604020202020204" pitchFamily="34" charset="0"/>
                <a:cs typeface="Arial" panose="020B0604020202020204" pitchFamily="34" charset="0"/>
              </a:rPr>
              <a:t>På rapportens första sida får du fram den totala tillförseln och </a:t>
            </a:r>
            <a:r>
              <a:rPr lang="sv-SE" sz="1400" dirty="0" err="1">
                <a:solidFill>
                  <a:schemeClr val="accent1"/>
                </a:solidFill>
                <a:latin typeface="Arial" panose="020B0604020202020204" pitchFamily="34" charset="0"/>
                <a:cs typeface="Arial" panose="020B0604020202020204" pitchFamily="34" charset="0"/>
              </a:rPr>
              <a:t>bortförseln</a:t>
            </a:r>
            <a:r>
              <a:rPr lang="sv-SE" sz="1400" dirty="0">
                <a:solidFill>
                  <a:schemeClr val="accent1"/>
                </a:solidFill>
                <a:latin typeface="Arial" panose="020B0604020202020204" pitchFamily="34" charset="0"/>
                <a:cs typeface="Arial" panose="020B0604020202020204" pitchFamily="34" charset="0"/>
              </a:rPr>
              <a:t> av kväve, fosfor och kalium samt skillnaden mellan tillförsel och bortförsel – det vill säga själva gårdsbalansen. Du får också fram hur stor del av tillförseln som kommer från kvävenedfall och från kvävefixering. Dessa värden slås dessutom ut på arealen för att du ska få ett mått på över- eller underskottet per hektar.</a:t>
            </a:r>
          </a:p>
          <a:p>
            <a:r>
              <a:rPr lang="sv-SE" sz="1400" dirty="0">
                <a:solidFill>
                  <a:schemeClr val="accent1"/>
                </a:solidFill>
                <a:latin typeface="Arial" panose="020B0604020202020204" pitchFamily="34" charset="0"/>
                <a:cs typeface="Arial" panose="020B0604020202020204" pitchFamily="34" charset="0"/>
              </a:rPr>
              <a:t>Greppa Näringen arrangerar kurser där man tolkar resultatet av växtnäringsbalanser. Håll utkik över kommande kurser på </a:t>
            </a:r>
            <a:r>
              <a:rPr lang="sv-SE" sz="1400" dirty="0">
                <a:solidFill>
                  <a:schemeClr val="accent1"/>
                </a:solidFill>
                <a:latin typeface="Arial" panose="020B0604020202020204" pitchFamily="34" charset="0"/>
                <a:cs typeface="Arial" panose="020B0604020202020204" pitchFamily="34" charset="0"/>
                <a:hlinkClick r:id="rId3"/>
              </a:rPr>
              <a:t>https://adm.greppa.nu/kurser.html</a:t>
            </a:r>
            <a:r>
              <a:rPr lang="sv-SE" sz="1400" dirty="0">
                <a:solidFill>
                  <a:schemeClr val="accent1"/>
                </a:solidFill>
                <a:latin typeface="Arial" panose="020B0604020202020204" pitchFamily="34" charset="0"/>
                <a:cs typeface="Arial" panose="020B0604020202020204" pitchFamily="34" charset="0"/>
              </a:rPr>
              <a:t>  </a:t>
            </a:r>
          </a:p>
          <a:p>
            <a:endParaRPr lang="sv-SE" sz="1400" dirty="0">
              <a:solidFill>
                <a:schemeClr val="accent1"/>
              </a:solidFill>
              <a:latin typeface="Arial" panose="020B0604020202020204" pitchFamily="34" charset="0"/>
              <a:cs typeface="Arial" panose="020B0604020202020204" pitchFamily="34" charset="0"/>
            </a:endParaRPr>
          </a:p>
          <a:p>
            <a:endParaRPr lang="sv-SE" sz="1400" dirty="0">
              <a:solidFill>
                <a:schemeClr val="accent1"/>
              </a:solidFill>
              <a:latin typeface="Arial" panose="020B0604020202020204" pitchFamily="34" charset="0"/>
              <a:cs typeface="Arial" panose="020B0604020202020204" pitchFamily="34" charset="0"/>
            </a:endParaRPr>
          </a:p>
        </p:txBody>
      </p:sp>
      <p:pic>
        <p:nvPicPr>
          <p:cNvPr id="6" name="Platshållare för innehåll 5" descr="Visar resultatet av en växtnäringsbalans."/>
          <p:cNvPicPr>
            <a:picLocks noGrp="1" noChangeAspect="1"/>
          </p:cNvPicPr>
          <p:nvPr>
            <p:ph idx="1"/>
          </p:nvPr>
        </p:nvPicPr>
        <p:blipFill rotWithShape="1">
          <a:blip r:embed="rId4"/>
          <a:stretch/>
        </p:blipFill>
        <p:spPr>
          <a:xfrm>
            <a:off x="2859330" y="3190459"/>
            <a:ext cx="5819775" cy="3590925"/>
          </a:xfrm>
          <a:prstGeom prst="rect">
            <a:avLst/>
          </a:prstGeom>
        </p:spPr>
      </p:pic>
    </p:spTree>
    <p:extLst>
      <p:ext uri="{BB962C8B-B14F-4D97-AF65-F5344CB8AC3E}">
        <p14:creationId xmlns:p14="http://schemas.microsoft.com/office/powerpoint/2010/main" val="1703240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27369" y="525280"/>
            <a:ext cx="8061523" cy="539750"/>
          </a:xfrm>
        </p:spPr>
        <p:txBody>
          <a:bodyPr/>
          <a:lstStyle/>
          <a:p>
            <a:r>
              <a:rPr lang="sv-SE" sz="2200" dirty="0"/>
              <a:t>Rapport – Växtnäringsbalans 2</a:t>
            </a:r>
          </a:p>
        </p:txBody>
      </p:sp>
      <p:sp>
        <p:nvSpPr>
          <p:cNvPr id="5" name="textruta 4"/>
          <p:cNvSpPr txBox="1"/>
          <p:nvPr/>
        </p:nvSpPr>
        <p:spPr>
          <a:xfrm>
            <a:off x="3093198" y="1378080"/>
            <a:ext cx="5753819" cy="830997"/>
          </a:xfrm>
          <a:prstGeom prst="rect">
            <a:avLst/>
          </a:prstGeom>
          <a:noFill/>
        </p:spPr>
        <p:txBody>
          <a:bodyPr wrap="square" rtlCol="0">
            <a:spAutoFit/>
          </a:bodyPr>
          <a:lstStyle/>
          <a:p>
            <a:r>
              <a:rPr lang="sv-SE" sz="1600" dirty="0">
                <a:solidFill>
                  <a:schemeClr val="accent1"/>
                </a:solidFill>
                <a:latin typeface="Arial" panose="020B0604020202020204" pitchFamily="34" charset="0"/>
                <a:cs typeface="Arial" panose="020B0604020202020204" pitchFamily="34" charset="0"/>
              </a:rPr>
              <a:t>På nästa sida i rapporten specificeras alla produkter in och ut, här ser du också hur stor del av kvävefixeringen som kommer från respektive gröda.</a:t>
            </a:r>
          </a:p>
        </p:txBody>
      </p:sp>
      <p:pic>
        <p:nvPicPr>
          <p:cNvPr id="6" name="Platshållare för innehåll 5" descr="Visar resultatet av en växtnäringsbalans."/>
          <p:cNvPicPr>
            <a:picLocks noGrp="1" noChangeAspect="1"/>
          </p:cNvPicPr>
          <p:nvPr>
            <p:ph idx="1"/>
          </p:nvPr>
        </p:nvPicPr>
        <p:blipFill>
          <a:blip r:embed="rId2"/>
          <a:stretch>
            <a:fillRect/>
          </a:stretch>
        </p:blipFill>
        <p:spPr>
          <a:xfrm>
            <a:off x="3093198" y="2295428"/>
            <a:ext cx="5804294" cy="4249737"/>
          </a:xfrm>
          <a:prstGeom prst="rect">
            <a:avLst/>
          </a:prstGeom>
        </p:spPr>
      </p:pic>
    </p:spTree>
    <p:extLst>
      <p:ext uri="{BB962C8B-B14F-4D97-AF65-F5344CB8AC3E}">
        <p14:creationId xmlns:p14="http://schemas.microsoft.com/office/powerpoint/2010/main" val="4006056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33565" y="580244"/>
            <a:ext cx="8061523" cy="539750"/>
          </a:xfrm>
        </p:spPr>
        <p:txBody>
          <a:bodyPr/>
          <a:lstStyle/>
          <a:p>
            <a:r>
              <a:rPr lang="sv-SE" sz="2200" dirty="0"/>
              <a:t>Jämförelsevärde</a:t>
            </a:r>
          </a:p>
        </p:txBody>
      </p:sp>
      <p:sp>
        <p:nvSpPr>
          <p:cNvPr id="4" name="Platshållare för innehåll 2"/>
          <p:cNvSpPr>
            <a:spLocks noGrp="1"/>
          </p:cNvSpPr>
          <p:nvPr>
            <p:ph idx="1"/>
          </p:nvPr>
        </p:nvSpPr>
        <p:spPr>
          <a:xfrm>
            <a:off x="2063553" y="1320248"/>
            <a:ext cx="7311895" cy="3914910"/>
          </a:xfrm>
        </p:spPr>
        <p:txBody>
          <a:bodyPr/>
          <a:lstStyle/>
          <a:p>
            <a:r>
              <a:rPr lang="sv-SE" sz="1600" dirty="0"/>
              <a:t>Jämförelsevärdet är ett teoretiskt beräknad balans för en gård med en viss driftsinriktning </a:t>
            </a:r>
          </a:p>
          <a:p>
            <a:r>
              <a:rPr lang="sv-SE" sz="1600" dirty="0"/>
              <a:t>I grunden finns schabloner för en normal kvävebalans, dels per gröda och dels per djurslag </a:t>
            </a:r>
          </a:p>
          <a:p>
            <a:r>
              <a:rPr lang="sv-SE" sz="1600" dirty="0"/>
              <a:t>Dessa schabloner är sedan anpassade efter ett stort antal växtnäringsbalanser gjorda inom Greppa Näringen</a:t>
            </a:r>
          </a:p>
          <a:p>
            <a:pPr lvl="1"/>
            <a:r>
              <a:rPr lang="sv-SE" sz="1400" dirty="0"/>
              <a:t>Det innebär att en gård med ett överskott som är högre än jämförelsevärdet har en sämre hushållning av kvävet än </a:t>
            </a:r>
            <a:r>
              <a:rPr lang="sv-SE" sz="1400" dirty="0" err="1"/>
              <a:t>genomsnittsgården</a:t>
            </a:r>
            <a:endParaRPr lang="sv-SE" sz="1400" dirty="0"/>
          </a:p>
          <a:p>
            <a:r>
              <a:rPr lang="sv-SE" sz="1600" dirty="0"/>
              <a:t>Jämförelsevärdet är uppdelat i fyra delar</a:t>
            </a:r>
          </a:p>
          <a:p>
            <a:pPr lvl="1"/>
            <a:r>
              <a:rPr lang="sv-SE" sz="1400" dirty="0"/>
              <a:t>Grödor</a:t>
            </a:r>
          </a:p>
          <a:p>
            <a:pPr lvl="1"/>
            <a:r>
              <a:rPr lang="sv-SE" sz="1400" dirty="0"/>
              <a:t>Djur</a:t>
            </a:r>
          </a:p>
          <a:p>
            <a:pPr lvl="1"/>
            <a:r>
              <a:rPr lang="sv-SE" sz="1400" dirty="0"/>
              <a:t>Införd stallgödsel</a:t>
            </a:r>
          </a:p>
          <a:p>
            <a:pPr lvl="1"/>
            <a:r>
              <a:rPr lang="sv-SE" sz="1400" dirty="0"/>
              <a:t>Bortförd stallgödsel</a:t>
            </a:r>
          </a:p>
        </p:txBody>
      </p:sp>
      <p:pic>
        <p:nvPicPr>
          <p:cNvPr id="5" name="Bildobjekt 4" descr="Visar resultatet av en jämföreslevärdet."/>
          <p:cNvPicPr>
            <a:picLocks noChangeAspect="1"/>
          </p:cNvPicPr>
          <p:nvPr/>
        </p:nvPicPr>
        <p:blipFill>
          <a:blip r:embed="rId2"/>
          <a:stretch>
            <a:fillRect/>
          </a:stretch>
        </p:blipFill>
        <p:spPr>
          <a:xfrm>
            <a:off x="4998046" y="3814763"/>
            <a:ext cx="4608478" cy="2021262"/>
          </a:xfrm>
          <a:prstGeom prst="rect">
            <a:avLst/>
          </a:prstGeom>
        </p:spPr>
      </p:pic>
    </p:spTree>
    <p:extLst>
      <p:ext uri="{BB962C8B-B14F-4D97-AF65-F5344CB8AC3E}">
        <p14:creationId xmlns:p14="http://schemas.microsoft.com/office/powerpoint/2010/main" val="2681551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80287" y="505881"/>
            <a:ext cx="8061523" cy="539750"/>
          </a:xfrm>
        </p:spPr>
        <p:txBody>
          <a:bodyPr/>
          <a:lstStyle/>
          <a:p>
            <a:r>
              <a:rPr lang="sv-SE" sz="2200" dirty="0"/>
              <a:t>Jämförelsevärde grödor</a:t>
            </a:r>
          </a:p>
        </p:txBody>
      </p:sp>
      <p:sp>
        <p:nvSpPr>
          <p:cNvPr id="3" name="Platshållare för innehåll 2"/>
          <p:cNvSpPr>
            <a:spLocks noGrp="1"/>
          </p:cNvSpPr>
          <p:nvPr>
            <p:ph idx="1"/>
          </p:nvPr>
        </p:nvSpPr>
        <p:spPr>
          <a:xfrm>
            <a:off x="1290531" y="1576670"/>
            <a:ext cx="3792418" cy="4236112"/>
          </a:xfrm>
        </p:spPr>
        <p:txBody>
          <a:bodyPr/>
          <a:lstStyle/>
          <a:p>
            <a:r>
              <a:rPr lang="sv-SE" sz="1600" dirty="0"/>
              <a:t>Balansen eller överskottet för en gröda = skillnaden mellan vad som tillförs åkern och vad som förs bort från den.</a:t>
            </a:r>
          </a:p>
          <a:p>
            <a:r>
              <a:rPr lang="sv-SE" sz="1600" dirty="0"/>
              <a:t>För att få fram överskottet har vi fastställt skördenivå, proteinhalt och gödslingsgiva med mineralgödsel per gröda</a:t>
            </a:r>
          </a:p>
          <a:p>
            <a:pPr lvl="1"/>
            <a:r>
              <a:rPr lang="sv-SE" sz="1400" dirty="0"/>
              <a:t>Överskottet grundar sig på Rekommendationer för gödsling och kalkning</a:t>
            </a:r>
          </a:p>
          <a:p>
            <a:pPr lvl="1"/>
            <a:r>
              <a:rPr lang="sv-SE" sz="1400" dirty="0"/>
              <a:t>Värdena har sedan justerats utifrån olika sammanställningar av växtnäringsbalanser och erfarenhet från rådgivare</a:t>
            </a:r>
          </a:p>
          <a:p>
            <a:pPr lvl="1"/>
            <a:r>
              <a:rPr lang="sv-SE" sz="1400" dirty="0"/>
              <a:t>Därefter har vi justerat överskotten ytterligare efter balanser gjorda inom Greppa Näringen</a:t>
            </a:r>
          </a:p>
          <a:p>
            <a:endParaRPr lang="sv-SE" dirty="0"/>
          </a:p>
        </p:txBody>
      </p:sp>
      <p:sp>
        <p:nvSpPr>
          <p:cNvPr id="5" name="Platshållare för innehåll 2"/>
          <p:cNvSpPr txBox="1">
            <a:spLocks/>
          </p:cNvSpPr>
          <p:nvPr/>
        </p:nvSpPr>
        <p:spPr bwMode="auto">
          <a:xfrm>
            <a:off x="7177994" y="1576670"/>
            <a:ext cx="3723475" cy="409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a:t>För att kompensera att kvävebehovet minskar vid en god förfrukt har vi minskat på överskottet för de grödor som ger en förfruktseffekt</a:t>
            </a:r>
          </a:p>
          <a:p>
            <a:r>
              <a:rPr lang="sv-SE" sz="1600" dirty="0"/>
              <a:t>Värdet för vallar beräknas som om det vore en gräsvall. Eftersom vi antar att en eventuell kvävefixering gör att behovet av tillfört kväve minskar innebär det att den totala tillförseln är oförändrad och med samma avkastning och kväveinnehåll i skörden blir överskottet detsamma. </a:t>
            </a:r>
          </a:p>
          <a:p>
            <a:r>
              <a:rPr lang="sv-SE" sz="1600" dirty="0"/>
              <a:t>Kvävenedfallet för området tas också med</a:t>
            </a:r>
          </a:p>
          <a:p>
            <a:endParaRPr lang="sv-SE" sz="2100" dirty="0"/>
          </a:p>
        </p:txBody>
      </p:sp>
    </p:spTree>
    <p:extLst>
      <p:ext uri="{BB962C8B-B14F-4D97-AF65-F5344CB8AC3E}">
        <p14:creationId xmlns:p14="http://schemas.microsoft.com/office/powerpoint/2010/main" val="652402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3018239" y="671162"/>
            <a:ext cx="8100392" cy="665205"/>
          </a:xfrm>
        </p:spPr>
        <p:txBody>
          <a:bodyPr/>
          <a:lstStyle/>
          <a:p>
            <a:pPr eaLnBrk="1" hangingPunct="1"/>
            <a:r>
              <a:rPr lang="sv-SE" altLang="sv-SE" sz="2200" dirty="0"/>
              <a:t>Överskott och effektivitet för spannmålsgrödor</a:t>
            </a:r>
          </a:p>
        </p:txBody>
      </p:sp>
      <p:sp>
        <p:nvSpPr>
          <p:cNvPr id="2" name="textruta 1"/>
          <p:cNvSpPr txBox="1"/>
          <p:nvPr/>
        </p:nvSpPr>
        <p:spPr>
          <a:xfrm>
            <a:off x="2902424" y="1373820"/>
            <a:ext cx="6605516" cy="1169551"/>
          </a:xfrm>
          <a:prstGeom prst="rect">
            <a:avLst/>
          </a:prstGeom>
          <a:noFill/>
        </p:spPr>
        <p:txBody>
          <a:bodyPr wrap="square" rtlCol="0">
            <a:spAutoFit/>
          </a:bodyPr>
          <a:lstStyle/>
          <a:p>
            <a:r>
              <a:rPr lang="sv-SE" sz="1400" dirty="0">
                <a:solidFill>
                  <a:schemeClr val="accent1"/>
                </a:solidFill>
                <a:latin typeface="Arial" panose="020B0604020202020204" pitchFamily="34" charset="0"/>
                <a:cs typeface="Arial" panose="020B0604020202020204" pitchFamily="34" charset="0"/>
              </a:rPr>
              <a:t>Staplarna visar kväveöverskottet i kg N/ha för olika spannmålsgrödor, det är detta som sedan används för att räkna fram jämförelsevärdet. Överskottet har vi räknat fram utifrån de parametrar som finns uppräknade på föregående bild. Punkterna visar grödans kväveeffektivitet, det vill säga hur väl den utnyttjar det tillförda kvävet.</a:t>
            </a:r>
          </a:p>
        </p:txBody>
      </p:sp>
      <p:graphicFrame>
        <p:nvGraphicFramePr>
          <p:cNvPr id="7" name="Object 2" descr="Diagram över kväveeffektivitet för olika grödor."/>
          <p:cNvGraphicFramePr>
            <a:graphicFrameLocks noChangeAspect="1"/>
          </p:cNvGraphicFramePr>
          <p:nvPr>
            <p:extLst>
              <p:ext uri="{D42A27DB-BD31-4B8C-83A1-F6EECF244321}">
                <p14:modId xmlns:p14="http://schemas.microsoft.com/office/powerpoint/2010/main" val="2677085950"/>
              </p:ext>
            </p:extLst>
          </p:nvPr>
        </p:nvGraphicFramePr>
        <p:xfrm>
          <a:off x="2902424" y="2618277"/>
          <a:ext cx="6364737" cy="3854343"/>
        </p:xfrm>
        <a:graphic>
          <a:graphicData uri="http://schemas.openxmlformats.org/presentationml/2006/ole">
            <mc:AlternateContent xmlns:mc="http://schemas.openxmlformats.org/markup-compatibility/2006">
              <mc:Choice xmlns:v="urn:schemas-microsoft-com:vml" Requires="v">
                <p:oleObj spid="_x0000_s1074" name="Diagram" r:id="rId4" imgW="9086869" imgH="5591239" progId="Excel.Chart.8">
                  <p:embed/>
                </p:oleObj>
              </mc:Choice>
              <mc:Fallback>
                <p:oleObj name="Diagram" r:id="rId4" imgW="9086869" imgH="5591239" progId="Excel.Chart.8">
                  <p:embed/>
                  <p:pic>
                    <p:nvPicPr>
                      <p:cNvPr id="7" name="Object 2"/>
                      <p:cNvPicPr>
                        <a:picLocks noChangeAspect="1" noChangeArrowheads="1"/>
                      </p:cNvPicPr>
                      <p:nvPr/>
                    </p:nvPicPr>
                    <p:blipFill>
                      <a:blip r:embed="rId5"/>
                      <a:srcRect/>
                      <a:stretch>
                        <a:fillRect/>
                      </a:stretch>
                    </p:blipFill>
                    <p:spPr bwMode="auto">
                      <a:xfrm>
                        <a:off x="2902424" y="2618277"/>
                        <a:ext cx="6364737" cy="385434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33011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917906" y="668558"/>
            <a:ext cx="6266763" cy="533400"/>
          </a:xfrm>
        </p:spPr>
        <p:txBody>
          <a:bodyPr/>
          <a:lstStyle/>
          <a:p>
            <a:pPr eaLnBrk="1" hangingPunct="1"/>
            <a:r>
              <a:rPr lang="sv-SE" altLang="sv-SE" sz="2200" dirty="0"/>
              <a:t>Överskott och effektivitet övriga grödor</a:t>
            </a:r>
          </a:p>
        </p:txBody>
      </p:sp>
      <p:sp>
        <p:nvSpPr>
          <p:cNvPr id="3" name="Rektangel 2"/>
          <p:cNvSpPr/>
          <p:nvPr/>
        </p:nvSpPr>
        <p:spPr>
          <a:xfrm>
            <a:off x="3033802" y="1295112"/>
            <a:ext cx="6439436" cy="1569660"/>
          </a:xfrm>
          <a:prstGeom prst="rect">
            <a:avLst/>
          </a:prstGeom>
        </p:spPr>
        <p:txBody>
          <a:bodyPr wrap="square">
            <a:spAutoFit/>
          </a:bodyPr>
          <a:lstStyle/>
          <a:p>
            <a:r>
              <a:rPr lang="sv-SE" sz="1600" dirty="0">
                <a:solidFill>
                  <a:schemeClr val="accent1"/>
                </a:solidFill>
                <a:latin typeface="Arial" panose="020B0604020202020204" pitchFamily="34" charset="0"/>
                <a:cs typeface="Arial" panose="020B0604020202020204" pitchFamily="34" charset="0"/>
              </a:rPr>
              <a:t>Staplarna visar kväveöverskottet i kg N/ha för några övriga grödor, det är detta som sedan används för att räkna fram jämförelsevärdet. Överskottet har vi räknat fram utifrån de parametrar som finns uppräknade på förrförra bilden. Punkterna visar grödans kväveeffektivitet, det vill säga hur väl den utnyttjar det tillförda kvävet.</a:t>
            </a:r>
          </a:p>
          <a:p>
            <a:endParaRPr lang="sv-SE" sz="1600" dirty="0">
              <a:solidFill>
                <a:schemeClr val="accent1"/>
              </a:solidFill>
              <a:latin typeface="Arial" panose="020B0604020202020204" pitchFamily="34" charset="0"/>
              <a:cs typeface="Arial" panose="020B0604020202020204" pitchFamily="34" charset="0"/>
            </a:endParaRPr>
          </a:p>
        </p:txBody>
      </p:sp>
      <p:graphicFrame>
        <p:nvGraphicFramePr>
          <p:cNvPr id="5" name="Object 2" descr="Diagram över kväveeffektivitet för olika grödor."/>
          <p:cNvGraphicFramePr>
            <a:graphicFrameLocks noChangeAspect="1"/>
          </p:cNvGraphicFramePr>
          <p:nvPr>
            <p:extLst>
              <p:ext uri="{D42A27DB-BD31-4B8C-83A1-F6EECF244321}">
                <p14:modId xmlns:p14="http://schemas.microsoft.com/office/powerpoint/2010/main" val="1927134066"/>
              </p:ext>
            </p:extLst>
          </p:nvPr>
        </p:nvGraphicFramePr>
        <p:xfrm>
          <a:off x="2842846" y="2864772"/>
          <a:ext cx="6630392" cy="3750391"/>
        </p:xfrm>
        <a:graphic>
          <a:graphicData uri="http://schemas.openxmlformats.org/presentationml/2006/ole">
            <mc:AlternateContent xmlns:mc="http://schemas.openxmlformats.org/markup-compatibility/2006">
              <mc:Choice xmlns:v="urn:schemas-microsoft-com:vml" Requires="v">
                <p:oleObj spid="_x0000_s2098" name="Diagram" r:id="rId4" imgW="8991613" imgH="4638688" progId="Excel.Chart.8">
                  <p:embed/>
                </p:oleObj>
              </mc:Choice>
              <mc:Fallback>
                <p:oleObj name="Diagram" r:id="rId4" imgW="8991613" imgH="4638688" progId="Excel.Chart.8">
                  <p:embed/>
                  <p:pic>
                    <p:nvPicPr>
                      <p:cNvPr id="5" name="Object 2"/>
                      <p:cNvPicPr>
                        <a:picLocks noChangeAspect="1" noChangeArrowheads="1"/>
                      </p:cNvPicPr>
                      <p:nvPr/>
                    </p:nvPicPr>
                    <p:blipFill>
                      <a:blip r:embed="rId5"/>
                      <a:srcRect/>
                      <a:stretch>
                        <a:fillRect/>
                      </a:stretch>
                    </p:blipFill>
                    <p:spPr bwMode="auto">
                      <a:xfrm>
                        <a:off x="2842846" y="2864772"/>
                        <a:ext cx="6630392" cy="375039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72071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32092" y="561327"/>
            <a:ext cx="8061523" cy="539750"/>
          </a:xfrm>
        </p:spPr>
        <p:txBody>
          <a:bodyPr/>
          <a:lstStyle/>
          <a:p>
            <a:r>
              <a:rPr lang="sv-SE" sz="2200" dirty="0"/>
              <a:t>Instruktion Vera: Jämförelsevärde - grödor</a:t>
            </a:r>
          </a:p>
        </p:txBody>
      </p:sp>
      <p:sp>
        <p:nvSpPr>
          <p:cNvPr id="3" name="textruta 2"/>
          <p:cNvSpPr txBox="1"/>
          <p:nvPr/>
        </p:nvSpPr>
        <p:spPr>
          <a:xfrm>
            <a:off x="2619464" y="3904307"/>
            <a:ext cx="5807676" cy="2693045"/>
          </a:xfrm>
          <a:prstGeom prst="rect">
            <a:avLst/>
          </a:prstGeom>
          <a:noFill/>
          <a:ln w="25400">
            <a:solidFill>
              <a:srgbClr val="00B050"/>
            </a:solidFill>
          </a:ln>
        </p:spPr>
        <p:txBody>
          <a:bodyPr wrap="square" rtlCol="0">
            <a:spAutoFit/>
          </a:bodyPr>
          <a:lstStyle/>
          <a:p>
            <a:pPr>
              <a:spcAft>
                <a:spcPts val="600"/>
              </a:spcAft>
            </a:pPr>
            <a:r>
              <a:rPr lang="sv-SE" sz="1400" b="1" dirty="0">
                <a:solidFill>
                  <a:srgbClr val="00B050"/>
                </a:solidFill>
                <a:latin typeface="Arial" panose="020B0604020202020204" pitchFamily="34" charset="0"/>
                <a:cs typeface="Arial" panose="020B0604020202020204" pitchFamily="34" charset="0"/>
              </a:rPr>
              <a:t>Exempel</a:t>
            </a:r>
          </a:p>
          <a:p>
            <a:r>
              <a:rPr lang="sv-SE" sz="1400" dirty="0">
                <a:solidFill>
                  <a:schemeClr val="accent1"/>
                </a:solidFill>
                <a:latin typeface="Arial" panose="020B0604020202020204" pitchFamily="34" charset="0"/>
                <a:cs typeface="Arial" panose="020B0604020202020204" pitchFamily="34" charset="0"/>
              </a:rPr>
              <a:t>Fördelning av grödor på en gård med 80 ha växtodling är:</a:t>
            </a:r>
          </a:p>
          <a:p>
            <a:r>
              <a:rPr lang="sv-SE" sz="1400" dirty="0">
                <a:solidFill>
                  <a:schemeClr val="accent1"/>
                </a:solidFill>
                <a:latin typeface="Arial" panose="020B0604020202020204" pitchFamily="34" charset="0"/>
                <a:cs typeface="Arial" panose="020B0604020202020204" pitchFamily="34" charset="0"/>
              </a:rPr>
              <a:t>20 ha höstraps </a:t>
            </a:r>
          </a:p>
          <a:p>
            <a:r>
              <a:rPr lang="sv-SE" sz="1400" dirty="0">
                <a:solidFill>
                  <a:schemeClr val="accent1"/>
                </a:solidFill>
                <a:latin typeface="Arial" panose="020B0604020202020204" pitchFamily="34" charset="0"/>
                <a:cs typeface="Arial" panose="020B0604020202020204" pitchFamily="34" charset="0"/>
              </a:rPr>
              <a:t>40 ha höstvete </a:t>
            </a:r>
          </a:p>
          <a:p>
            <a:pPr>
              <a:spcAft>
                <a:spcPts val="600"/>
              </a:spcAft>
            </a:pPr>
            <a:r>
              <a:rPr lang="sv-SE" sz="1400" dirty="0">
                <a:solidFill>
                  <a:schemeClr val="accent1"/>
                </a:solidFill>
                <a:latin typeface="Arial" panose="020B0604020202020204" pitchFamily="34" charset="0"/>
                <a:cs typeface="Arial" panose="020B0604020202020204" pitchFamily="34" charset="0"/>
              </a:rPr>
              <a:t>20 ha maltkorn</a:t>
            </a:r>
          </a:p>
          <a:p>
            <a:r>
              <a:rPr lang="sv-SE" sz="1400" dirty="0">
                <a:solidFill>
                  <a:schemeClr val="accent1"/>
                </a:solidFill>
                <a:latin typeface="Arial" panose="020B0604020202020204" pitchFamily="34" charset="0"/>
                <a:cs typeface="Arial" panose="020B0604020202020204" pitchFamily="34" charset="0"/>
              </a:rPr>
              <a:t>Det framräknade överskottet är</a:t>
            </a:r>
          </a:p>
          <a:p>
            <a:r>
              <a:rPr lang="sv-SE" sz="1400" dirty="0">
                <a:solidFill>
                  <a:schemeClr val="accent1"/>
                </a:solidFill>
                <a:latin typeface="Arial" panose="020B0604020202020204" pitchFamily="34" charset="0"/>
                <a:cs typeface="Arial" panose="020B0604020202020204" pitchFamily="34" charset="0"/>
              </a:rPr>
              <a:t>ca 35 kg N/ha för höstraps</a:t>
            </a:r>
          </a:p>
          <a:p>
            <a:r>
              <a:rPr lang="sv-SE" sz="1400" dirty="0">
                <a:solidFill>
                  <a:schemeClr val="accent1"/>
                </a:solidFill>
                <a:latin typeface="Arial" panose="020B0604020202020204" pitchFamily="34" charset="0"/>
                <a:cs typeface="Arial" panose="020B0604020202020204" pitchFamily="34" charset="0"/>
              </a:rPr>
              <a:t>ca 55 kg N/ha för höstvete </a:t>
            </a:r>
          </a:p>
          <a:p>
            <a:pPr>
              <a:spcAft>
                <a:spcPts val="600"/>
              </a:spcAft>
            </a:pPr>
            <a:r>
              <a:rPr lang="sv-SE" sz="1400" dirty="0">
                <a:solidFill>
                  <a:schemeClr val="accent1"/>
                </a:solidFill>
                <a:latin typeface="Arial" panose="020B0604020202020204" pitchFamily="34" charset="0"/>
                <a:cs typeface="Arial" panose="020B0604020202020204" pitchFamily="34" charset="0"/>
              </a:rPr>
              <a:t>ca 18 kg N/ha för maltkorn. </a:t>
            </a:r>
          </a:p>
          <a:p>
            <a:r>
              <a:rPr lang="sv-SE" sz="1400" dirty="0">
                <a:solidFill>
                  <a:schemeClr val="accent1"/>
                </a:solidFill>
                <a:latin typeface="Arial" panose="020B0604020202020204" pitchFamily="34" charset="0"/>
                <a:cs typeface="Arial" panose="020B0604020202020204" pitchFamily="34" charset="0"/>
              </a:rPr>
              <a:t>Jämförelsevärdet för grödorna på den här gården blir då </a:t>
            </a:r>
          </a:p>
          <a:p>
            <a:r>
              <a:rPr lang="sv-SE" sz="1400" dirty="0">
                <a:solidFill>
                  <a:schemeClr val="accent1"/>
                </a:solidFill>
                <a:latin typeface="Arial" panose="020B0604020202020204" pitchFamily="34" charset="0"/>
                <a:cs typeface="Arial" panose="020B0604020202020204" pitchFamily="34" charset="0"/>
              </a:rPr>
              <a:t>(20 ha*35 kg N+40 ha*55 kg N+20 ha*18 kg N)/ 80 ha = 41 kg N/ha</a:t>
            </a:r>
          </a:p>
        </p:txBody>
      </p:sp>
      <p:sp>
        <p:nvSpPr>
          <p:cNvPr id="6" name="Platshållare för innehåll 5">
            <a:extLst>
              <a:ext uri="{FF2B5EF4-FFF2-40B4-BE49-F238E27FC236}">
                <a16:creationId xmlns:a16="http://schemas.microsoft.com/office/drawing/2014/main" id="{E124ACF9-023C-4CF8-8F88-F48F665B1F39}"/>
              </a:ext>
            </a:extLst>
          </p:cNvPr>
          <p:cNvSpPr>
            <a:spLocks noGrp="1"/>
          </p:cNvSpPr>
          <p:nvPr>
            <p:ph idx="1"/>
          </p:nvPr>
        </p:nvSpPr>
        <p:spPr/>
        <p:txBody>
          <a:bodyPr/>
          <a:lstStyle/>
          <a:p>
            <a:endParaRPr lang="sv-SE" dirty="0"/>
          </a:p>
        </p:txBody>
      </p:sp>
      <p:pic>
        <p:nvPicPr>
          <p:cNvPr id="7" name="Bildobjekt 6" descr="Vy över Jämförelsevärden grödor. Här kan du lägga till de grödor som finns på gården. ">
            <a:extLst>
              <a:ext uri="{FF2B5EF4-FFF2-40B4-BE49-F238E27FC236}">
                <a16:creationId xmlns:a16="http://schemas.microsoft.com/office/drawing/2014/main" id="{EFFDCA96-B2AE-4146-B252-F7B6E32065B0}"/>
              </a:ext>
            </a:extLst>
          </p:cNvPr>
          <p:cNvPicPr>
            <a:picLocks noChangeAspect="1"/>
          </p:cNvPicPr>
          <p:nvPr/>
        </p:nvPicPr>
        <p:blipFill>
          <a:blip r:embed="rId2"/>
          <a:stretch>
            <a:fillRect/>
          </a:stretch>
        </p:blipFill>
        <p:spPr>
          <a:xfrm>
            <a:off x="1518606" y="1065811"/>
            <a:ext cx="8903855" cy="2743995"/>
          </a:xfrm>
          <a:prstGeom prst="rect">
            <a:avLst/>
          </a:prstGeom>
        </p:spPr>
      </p:pic>
      <p:cxnSp>
        <p:nvCxnSpPr>
          <p:cNvPr id="8" name="Rak pilkoppling 7" descr="Blå pil">
            <a:extLst>
              <a:ext uri="{FF2B5EF4-FFF2-40B4-BE49-F238E27FC236}">
                <a16:creationId xmlns:a16="http://schemas.microsoft.com/office/drawing/2014/main" id="{4F5D4806-2516-473C-8EC9-64B4B4A413AC}"/>
              </a:ext>
            </a:extLst>
          </p:cNvPr>
          <p:cNvCxnSpPr>
            <a:cxnSpLocks/>
          </p:cNvCxnSpPr>
          <p:nvPr/>
        </p:nvCxnSpPr>
        <p:spPr>
          <a:xfrm flipV="1">
            <a:off x="1843430" y="2560983"/>
            <a:ext cx="1027824" cy="283816"/>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D9775BD3-76AB-48B8-AD0F-AC9DF91E6371}"/>
              </a:ext>
            </a:extLst>
          </p:cNvPr>
          <p:cNvSpPr txBox="1"/>
          <p:nvPr/>
        </p:nvSpPr>
        <p:spPr>
          <a:xfrm>
            <a:off x="739698" y="2690910"/>
            <a:ext cx="990977" cy="307777"/>
          </a:xfrm>
          <a:prstGeom prst="rect">
            <a:avLst/>
          </a:prstGeom>
          <a:solidFill>
            <a:schemeClr val="bg1"/>
          </a:solidFill>
          <a:ln>
            <a:solidFill>
              <a:schemeClr val="accent1"/>
            </a:solidFill>
          </a:ln>
        </p:spPr>
        <p:txBody>
          <a:bodyPr wrap="none" rtlCol="0">
            <a:spAutoFit/>
          </a:bodyPr>
          <a:lstStyle/>
          <a:p>
            <a:r>
              <a:rPr lang="sv-SE" sz="1400" dirty="0"/>
              <a:t>Välj gröda</a:t>
            </a:r>
          </a:p>
        </p:txBody>
      </p:sp>
      <p:cxnSp>
        <p:nvCxnSpPr>
          <p:cNvPr id="11" name="Rak pilkoppling 10" descr="Blå pil">
            <a:extLst>
              <a:ext uri="{FF2B5EF4-FFF2-40B4-BE49-F238E27FC236}">
                <a16:creationId xmlns:a16="http://schemas.microsoft.com/office/drawing/2014/main" id="{7912F272-3EC2-436B-AD2E-C6C367097B7A}"/>
              </a:ext>
            </a:extLst>
          </p:cNvPr>
          <p:cNvCxnSpPr>
            <a:cxnSpLocks/>
          </p:cNvCxnSpPr>
          <p:nvPr/>
        </p:nvCxnSpPr>
        <p:spPr>
          <a:xfrm flipV="1">
            <a:off x="3435927" y="2572356"/>
            <a:ext cx="1074781" cy="766875"/>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7068EC19-1CE7-4961-9589-E68D6027FC5C}"/>
              </a:ext>
            </a:extLst>
          </p:cNvPr>
          <p:cNvSpPr txBox="1"/>
          <p:nvPr/>
        </p:nvSpPr>
        <p:spPr>
          <a:xfrm>
            <a:off x="2357342" y="3412432"/>
            <a:ext cx="1000595" cy="307777"/>
          </a:xfrm>
          <a:prstGeom prst="rect">
            <a:avLst/>
          </a:prstGeom>
          <a:solidFill>
            <a:schemeClr val="bg1"/>
          </a:solidFill>
          <a:ln>
            <a:solidFill>
              <a:schemeClr val="accent1"/>
            </a:solidFill>
          </a:ln>
        </p:spPr>
        <p:txBody>
          <a:bodyPr wrap="none" rtlCol="0">
            <a:spAutoFit/>
          </a:bodyPr>
          <a:lstStyle/>
          <a:p>
            <a:r>
              <a:rPr lang="sv-SE" sz="1400" dirty="0"/>
              <a:t>Fyll i areal</a:t>
            </a:r>
          </a:p>
        </p:txBody>
      </p:sp>
    </p:spTree>
    <p:extLst>
      <p:ext uri="{BB962C8B-B14F-4D97-AF65-F5344CB8AC3E}">
        <p14:creationId xmlns:p14="http://schemas.microsoft.com/office/powerpoint/2010/main" val="1076684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59291" y="587220"/>
            <a:ext cx="8061523" cy="539750"/>
          </a:xfrm>
        </p:spPr>
        <p:txBody>
          <a:bodyPr/>
          <a:lstStyle/>
          <a:p>
            <a:r>
              <a:rPr lang="sv-SE" sz="2200" dirty="0"/>
              <a:t>Jämförelsevärde djur</a:t>
            </a:r>
          </a:p>
        </p:txBody>
      </p:sp>
      <p:sp>
        <p:nvSpPr>
          <p:cNvPr id="3" name="Platshållare för innehåll 2"/>
          <p:cNvSpPr>
            <a:spLocks noGrp="1"/>
          </p:cNvSpPr>
          <p:nvPr>
            <p:ph idx="1"/>
          </p:nvPr>
        </p:nvSpPr>
        <p:spPr>
          <a:xfrm>
            <a:off x="2343076" y="1761892"/>
            <a:ext cx="7323768" cy="3508489"/>
          </a:xfrm>
        </p:spPr>
        <p:txBody>
          <a:bodyPr/>
          <a:lstStyle/>
          <a:p>
            <a:r>
              <a:rPr lang="sv-SE" sz="1600" dirty="0"/>
              <a:t>För djuren anges överskottet som en andel av utsöndrat kväve. På så sätt tar vi hänsyn till intensiteten i produktionen</a:t>
            </a:r>
          </a:p>
          <a:p>
            <a:r>
              <a:rPr lang="sv-SE" sz="1600" dirty="0"/>
              <a:t>Beräknat överskott för djur = </a:t>
            </a:r>
            <a:r>
              <a:rPr lang="sv-SE" altLang="sv-SE" sz="1600" dirty="0"/>
              <a:t>Kväve som utsöndras från djuren men som inte utnyttjas i växtodlingen för att ersätta mineralgödsel</a:t>
            </a:r>
          </a:p>
          <a:p>
            <a:r>
              <a:rPr lang="sv-SE" sz="1600" dirty="0"/>
              <a:t>Djurtätheten påverkar överskottet – eller egentligen antalet djur. Det vill säga en hög djurtäthet ger ett högre överskott per hektar på grund av att det är många djur</a:t>
            </a:r>
          </a:p>
          <a:p>
            <a:r>
              <a:rPr lang="sv-SE" sz="1600" dirty="0"/>
              <a:t>För att beräkna överskottet har vi fastställt utsöndrad kvävemängd, förluster och kväveeffektivitet för de olika gödselslagen genom att:</a:t>
            </a:r>
          </a:p>
          <a:p>
            <a:pPr lvl="1"/>
            <a:r>
              <a:rPr lang="sv-SE" sz="1400" dirty="0"/>
              <a:t>använda grunddata </a:t>
            </a:r>
          </a:p>
          <a:p>
            <a:pPr lvl="1"/>
            <a:r>
              <a:rPr lang="sv-SE" sz="1400" dirty="0"/>
              <a:t>anpassa det efter balanser gjorda i Greppa Näringen </a:t>
            </a:r>
          </a:p>
          <a:p>
            <a:endParaRPr lang="sv-SE" sz="1400" dirty="0"/>
          </a:p>
          <a:p>
            <a:endParaRPr lang="sv-SE" dirty="0"/>
          </a:p>
        </p:txBody>
      </p:sp>
    </p:spTree>
    <p:extLst>
      <p:ext uri="{BB962C8B-B14F-4D97-AF65-F5344CB8AC3E}">
        <p14:creationId xmlns:p14="http://schemas.microsoft.com/office/powerpoint/2010/main" val="3491985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23268" y="457627"/>
            <a:ext cx="5815512" cy="866338"/>
          </a:xfrm>
        </p:spPr>
        <p:txBody>
          <a:bodyPr/>
          <a:lstStyle/>
          <a:p>
            <a:r>
              <a:rPr lang="sv-SE" altLang="sv-SE" sz="2200" dirty="0"/>
              <a:t>Överskottsberäkning för ett slaktsvin</a:t>
            </a:r>
          </a:p>
        </p:txBody>
      </p:sp>
      <p:graphicFrame>
        <p:nvGraphicFramePr>
          <p:cNvPr id="247811" name="Group 3" descr="Beräkning av överskottskväve för slaktsvin. "/>
          <p:cNvGraphicFramePr>
            <a:graphicFrameLocks noGrp="1"/>
          </p:cNvGraphicFramePr>
          <p:nvPr>
            <p:extLst>
              <p:ext uri="{D42A27DB-BD31-4B8C-83A1-F6EECF244321}">
                <p14:modId xmlns:p14="http://schemas.microsoft.com/office/powerpoint/2010/main" val="2071434053"/>
              </p:ext>
            </p:extLst>
          </p:nvPr>
        </p:nvGraphicFramePr>
        <p:xfrm>
          <a:off x="289775" y="1543603"/>
          <a:ext cx="4392489" cy="3047416"/>
        </p:xfrm>
        <a:graphic>
          <a:graphicData uri="http://schemas.openxmlformats.org/drawingml/2006/table">
            <a:tbl>
              <a:tblPr firstRow="1"/>
              <a:tblGrid>
                <a:gridCol w="2520281">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281356">
                <a:tc>
                  <a:txBody>
                    <a:bodyPr/>
                    <a:lstStyle/>
                    <a:p>
                      <a:pPr marL="0" marR="0" lvl="0" indent="0" algn="l" defTabSz="914400" rtl="0" eaLnBrk="1" fontAlgn="base" latinLnBrk="0" hangingPunct="1">
                        <a:lnSpc>
                          <a:spcPct val="100000"/>
                        </a:lnSpc>
                        <a:spcBef>
                          <a:spcPts val="0"/>
                        </a:spcBef>
                        <a:spcAft>
                          <a:spcPct val="0"/>
                        </a:spcAft>
                        <a:buClrTx/>
                        <a:buSzPct val="90000"/>
                        <a:buFontTx/>
                        <a:buNone/>
                        <a:tabLst/>
                      </a:pPr>
                      <a:endParaRPr kumimoji="0" lang="sv-SE" altLang="sv-SE" sz="1200" b="0" i="0" u="none" strike="noStrike" cap="none" normalizeH="0" baseline="0" dirty="0">
                        <a:ln>
                          <a:noFill/>
                        </a:ln>
                        <a:solidFill>
                          <a:srgbClr val="004165"/>
                        </a:solidFill>
                        <a:effectLst/>
                        <a:latin typeface="Helvetica" pitchFamily="-108" charset="0"/>
                        <a:ea typeface="ＭＳ Ｐゴシック" pitchFamily="-108" charset="-12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200" b="1" i="0" u="none" strike="noStrike" cap="none" normalizeH="0" baseline="0" dirty="0">
                          <a:ln>
                            <a:noFill/>
                          </a:ln>
                          <a:solidFill>
                            <a:srgbClr val="004165"/>
                          </a:solidFill>
                          <a:effectLst/>
                          <a:latin typeface="Helvetica" pitchFamily="-108" charset="0"/>
                          <a:ea typeface="ＭＳ Ｐゴシック" pitchFamily="-108" charset="-128"/>
                        </a:rPr>
                        <a:t>Kg N per slaktsvin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In med foder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5,8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Ut med produkter (netto)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2,2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1" i="0" u="none" strike="noStrike" cap="none" normalizeH="0" baseline="0" dirty="0">
                          <a:ln>
                            <a:noFill/>
                          </a:ln>
                          <a:solidFill>
                            <a:srgbClr val="004165"/>
                          </a:solidFill>
                          <a:effectLst/>
                          <a:latin typeface="Helvetica" pitchFamily="-108" charset="0"/>
                          <a:ea typeface="ＭＳ Ｐゴシック" pitchFamily="-108" charset="-128"/>
                        </a:rPr>
                        <a:t>Stallbalansen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1" i="0" u="none" strike="noStrike" cap="none" normalizeH="0" baseline="0" dirty="0">
                          <a:ln>
                            <a:noFill/>
                          </a:ln>
                          <a:solidFill>
                            <a:srgbClr val="004165"/>
                          </a:solidFill>
                          <a:effectLst/>
                          <a:latin typeface="Helvetica" pitchFamily="-108" charset="0"/>
                          <a:ea typeface="ＭＳ Ｐゴシック" pitchFamily="-108" charset="-128"/>
                        </a:rPr>
                        <a:t>5,8 – 2,2 = 3,6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chemeClr val="accent1"/>
                          </a:solidFill>
                          <a:effectLst/>
                          <a:latin typeface="Helvetica" pitchFamily="-108" charset="0"/>
                          <a:ea typeface="ＭＳ Ｐゴシック" pitchFamily="-108" charset="-128"/>
                        </a:rPr>
                        <a:t>Stall &amp; lagringsförluster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0,62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Kväve före spridning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3,6 - 0,62 = 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Varav ammoniumkväve (70%)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3*0,7 = 2,1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Kväveeffekt (65%)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rgbClr val="004165"/>
                          </a:solidFill>
                          <a:effectLst/>
                          <a:latin typeface="Helvetica" pitchFamily="-108" charset="0"/>
                          <a:ea typeface="ＭＳ Ｐゴシック" pitchFamily="-108" charset="-128"/>
                        </a:rPr>
                        <a:t>2,1*0,65 = 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chemeClr val="accent1"/>
                          </a:solidFill>
                          <a:effectLst/>
                          <a:latin typeface="Helvetica" pitchFamily="-108" charset="0"/>
                          <a:ea typeface="ＭＳ Ｐゴシック" pitchFamily="-108" charset="-128"/>
                        </a:rPr>
                        <a:t>Långsiktig effekt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chemeClr val="accent1"/>
                          </a:solidFill>
                          <a:effectLst/>
                          <a:latin typeface="Helvetica" pitchFamily="-108" charset="0"/>
                          <a:ea typeface="ＭＳ Ｐゴシック" pitchFamily="-108" charset="-128"/>
                        </a:rPr>
                        <a:t>0,5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a:ln>
                            <a:noFill/>
                          </a:ln>
                          <a:solidFill>
                            <a:schemeClr val="accent1"/>
                          </a:solidFill>
                          <a:effectLst/>
                          <a:latin typeface="Helvetica" pitchFamily="-108" charset="0"/>
                          <a:ea typeface="ＭＳ Ｐゴシック" pitchFamily="-108" charset="-128"/>
                        </a:rPr>
                        <a:t>Total effekt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0" i="0" u="none" strike="noStrike" cap="none" normalizeH="0" baseline="0" dirty="0">
                          <a:ln>
                            <a:noFill/>
                          </a:ln>
                          <a:solidFill>
                            <a:schemeClr val="accent1"/>
                          </a:solidFill>
                          <a:effectLst/>
                          <a:latin typeface="Helvetica" pitchFamily="-108" charset="0"/>
                          <a:ea typeface="ＭＳ Ｐゴシック" pitchFamily="-108" charset="-128"/>
                        </a:rPr>
                        <a:t>1,4+0,5 = 1,9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233876">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1" i="0" u="none" strike="noStrike" cap="none" normalizeH="0" baseline="0" dirty="0">
                          <a:ln>
                            <a:noFill/>
                          </a:ln>
                          <a:solidFill>
                            <a:srgbClr val="004165"/>
                          </a:solidFill>
                          <a:effectLst/>
                          <a:latin typeface="Helvetica" pitchFamily="-108" charset="0"/>
                          <a:ea typeface="ＭＳ Ｐゴシック" pitchFamily="-108" charset="-128"/>
                        </a:rPr>
                        <a:t>Överskott (stallbalans – total effekt)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SzPct val="90000"/>
                        <a:defRPr>
                          <a:solidFill>
                            <a:srgbClr val="004165"/>
                          </a:solidFill>
                          <a:latin typeface="Helvetica" pitchFamily="-108" charset="0"/>
                          <a:ea typeface="ＭＳ Ｐゴシック" pitchFamily="-108" charset="-128"/>
                        </a:defRPr>
                      </a:lvl1pPr>
                      <a:lvl2pPr marL="37931725" indent="-37474525">
                        <a:spcBef>
                          <a:spcPct val="20000"/>
                        </a:spcBef>
                        <a:buSzPct val="120000"/>
                        <a:defRPr sz="2400">
                          <a:solidFill>
                            <a:srgbClr val="004165"/>
                          </a:solidFill>
                          <a:latin typeface="Helvetica" pitchFamily="-108" charset="0"/>
                          <a:ea typeface="ＭＳ Ｐゴシック" pitchFamily="-108" charset="-128"/>
                        </a:defRPr>
                      </a:lvl2pPr>
                      <a:lvl3pPr>
                        <a:spcBef>
                          <a:spcPct val="20000"/>
                        </a:spcBef>
                        <a:defRPr sz="1400">
                          <a:solidFill>
                            <a:srgbClr val="004165"/>
                          </a:solidFill>
                          <a:latin typeface="Helvetica" pitchFamily="-108" charset="0"/>
                          <a:ea typeface="ＭＳ Ｐゴシック" pitchFamily="-108" charset="-128"/>
                        </a:defRPr>
                      </a:lvl3pPr>
                      <a:lvl4pPr>
                        <a:spcBef>
                          <a:spcPct val="20000"/>
                        </a:spcBef>
                        <a:defRPr sz="1200">
                          <a:solidFill>
                            <a:srgbClr val="004165"/>
                          </a:solidFill>
                          <a:latin typeface="Helvetica" pitchFamily="-108" charset="0"/>
                          <a:ea typeface="ＭＳ Ｐゴシック" pitchFamily="-108" charset="-128"/>
                        </a:defRPr>
                      </a:lvl4pPr>
                      <a:lvl5pPr>
                        <a:spcBef>
                          <a:spcPct val="20000"/>
                        </a:spcBef>
                        <a:defRPr sz="1200">
                          <a:solidFill>
                            <a:srgbClr val="004165"/>
                          </a:solidFill>
                          <a:latin typeface="Helvetica" pitchFamily="-108" charset="0"/>
                          <a:ea typeface="ＭＳ Ｐゴシック" pitchFamily="-108" charset="-128"/>
                        </a:defRPr>
                      </a:lvl5pPr>
                      <a:lvl6pPr marL="457200" fontAlgn="base">
                        <a:spcBef>
                          <a:spcPct val="20000"/>
                        </a:spcBef>
                        <a:spcAft>
                          <a:spcPct val="0"/>
                        </a:spcAft>
                        <a:defRPr sz="1200">
                          <a:solidFill>
                            <a:srgbClr val="004165"/>
                          </a:solidFill>
                          <a:latin typeface="Helvetica" pitchFamily="-108" charset="0"/>
                          <a:ea typeface="ＭＳ Ｐゴシック" pitchFamily="-108" charset="-128"/>
                        </a:defRPr>
                      </a:lvl6pPr>
                      <a:lvl7pPr marL="914400" fontAlgn="base">
                        <a:spcBef>
                          <a:spcPct val="20000"/>
                        </a:spcBef>
                        <a:spcAft>
                          <a:spcPct val="0"/>
                        </a:spcAft>
                        <a:defRPr sz="1200">
                          <a:solidFill>
                            <a:srgbClr val="004165"/>
                          </a:solidFill>
                          <a:latin typeface="Helvetica" pitchFamily="-108" charset="0"/>
                          <a:ea typeface="ＭＳ Ｐゴシック" pitchFamily="-108" charset="-128"/>
                        </a:defRPr>
                      </a:lvl7pPr>
                      <a:lvl8pPr marL="1371600" fontAlgn="base">
                        <a:spcBef>
                          <a:spcPct val="20000"/>
                        </a:spcBef>
                        <a:spcAft>
                          <a:spcPct val="0"/>
                        </a:spcAft>
                        <a:defRPr sz="1200">
                          <a:solidFill>
                            <a:srgbClr val="004165"/>
                          </a:solidFill>
                          <a:latin typeface="Helvetica" pitchFamily="-108" charset="0"/>
                          <a:ea typeface="ＭＳ Ｐゴシック" pitchFamily="-108" charset="-128"/>
                        </a:defRPr>
                      </a:lvl8pPr>
                      <a:lvl9pPr marL="1828800" fontAlgn="base">
                        <a:spcBef>
                          <a:spcPct val="20000"/>
                        </a:spcBef>
                        <a:spcAft>
                          <a:spcPct val="0"/>
                        </a:spcAft>
                        <a:defRPr sz="1200">
                          <a:solidFill>
                            <a:srgbClr val="004165"/>
                          </a:solidFill>
                          <a:latin typeface="Helvetica" pitchFamily="-108" charset="0"/>
                          <a:ea typeface="ＭＳ Ｐゴシック" pitchFamily="-108" charset="-128"/>
                        </a:defRPr>
                      </a:lvl9p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1" i="0" u="none" strike="noStrike" cap="none" normalizeH="0" baseline="0" dirty="0">
                          <a:ln>
                            <a:noFill/>
                          </a:ln>
                          <a:solidFill>
                            <a:srgbClr val="004165"/>
                          </a:solidFill>
                          <a:effectLst/>
                          <a:latin typeface="Helvetica" pitchFamily="-108" charset="0"/>
                          <a:ea typeface="ＭＳ Ｐゴシック" pitchFamily="-108" charset="-128"/>
                        </a:rPr>
                        <a:t>3,6-1,9 = 1,7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233876">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v-SE" altLang="sv-SE" sz="1050" b="1" i="0" u="none" strike="noStrike" cap="none" normalizeH="0" baseline="0" dirty="0">
                          <a:ln>
                            <a:noFill/>
                          </a:ln>
                          <a:solidFill>
                            <a:srgbClr val="004165"/>
                          </a:solidFill>
                          <a:effectLst/>
                          <a:latin typeface="Helvetica" pitchFamily="-108" charset="0"/>
                          <a:ea typeface="ＭＳ Ｐゴシック" pitchFamily="-108" charset="-128"/>
                        </a:rPr>
                        <a:t>Överskott i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sv-SE" altLang="sv-SE" sz="1050" b="1" i="0" u="none" strike="noStrike" cap="none" normalizeH="0" baseline="0" dirty="0">
                          <a:ln>
                            <a:noFill/>
                          </a:ln>
                          <a:solidFill>
                            <a:srgbClr val="004165"/>
                          </a:solidFill>
                          <a:effectLst/>
                          <a:latin typeface="Helvetica" pitchFamily="-108" charset="0"/>
                          <a:ea typeface="ＭＳ Ｐゴシック" pitchFamily="-108" charset="-128"/>
                        </a:rPr>
                        <a:t>1,7/3,6 = 0,47 el 47%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36748541"/>
                  </a:ext>
                </a:extLst>
              </a:tr>
            </a:tbl>
          </a:graphicData>
        </a:graphic>
      </p:graphicFrame>
      <p:sp>
        <p:nvSpPr>
          <p:cNvPr id="2" name="Rektangel 1"/>
          <p:cNvSpPr/>
          <p:nvPr/>
        </p:nvSpPr>
        <p:spPr>
          <a:xfrm>
            <a:off x="4873841" y="1323965"/>
            <a:ext cx="6507331" cy="2708434"/>
          </a:xfrm>
          <a:prstGeom prst="rect">
            <a:avLst/>
          </a:prstGeom>
        </p:spPr>
        <p:txBody>
          <a:bodyPr wrap="square">
            <a:spAutoFit/>
          </a:bodyPr>
          <a:lstStyle/>
          <a:p>
            <a:pPr>
              <a:spcBef>
                <a:spcPct val="50000"/>
              </a:spcBef>
            </a:pPr>
            <a:r>
              <a:rPr lang="sv-SE" altLang="sv-SE" sz="1600" dirty="0">
                <a:solidFill>
                  <a:schemeClr val="accent1"/>
                </a:solidFill>
                <a:latin typeface="Arial" panose="020B0604020202020204" pitchFamily="34" charset="0"/>
                <a:cs typeface="Arial" panose="020B0604020202020204" pitchFamily="34" charset="0"/>
              </a:rPr>
              <a:t>Denna uppställning beskriver principen för att få fram överskottet för ett djurslag. </a:t>
            </a:r>
          </a:p>
          <a:p>
            <a:pPr>
              <a:spcBef>
                <a:spcPct val="50000"/>
              </a:spcBef>
            </a:pPr>
            <a:r>
              <a:rPr lang="sv-SE" altLang="sv-SE" sz="1600" dirty="0">
                <a:solidFill>
                  <a:schemeClr val="accent1"/>
                </a:solidFill>
                <a:latin typeface="Arial" panose="020B0604020202020204" pitchFamily="34" charset="0"/>
                <a:cs typeface="Arial" panose="020B0604020202020204" pitchFamily="34" charset="0"/>
              </a:rPr>
              <a:t>Vi får fram utsöndrat kväve genom att göra en stallbalans, det vill säga ta foder in minus produkter ut. Från denna mängd kväve drar vi stall- och lagringsförluster och får på så vis fram det totala  kväveinnehållet i stallgödseln före spridning. Från det räknar vi fram mängden ammoniumkväve och med den som bas kan vi räkna fram en kväveeffekt. Kväveeffekten beror till exempel på spridningsteknik och spridningstidpunkt.</a:t>
            </a:r>
          </a:p>
          <a:p>
            <a:pPr>
              <a:spcBef>
                <a:spcPct val="50000"/>
              </a:spcBef>
            </a:pPr>
            <a:endParaRPr lang="sv-SE" altLang="sv-SE" sz="1200" dirty="0">
              <a:solidFill>
                <a:schemeClr val="accent1"/>
              </a:solidFill>
              <a:latin typeface="Arial" panose="020B0604020202020204" pitchFamily="34" charset="0"/>
              <a:cs typeface="Arial" panose="020B0604020202020204" pitchFamily="34" charset="0"/>
            </a:endParaRPr>
          </a:p>
        </p:txBody>
      </p:sp>
      <p:sp>
        <p:nvSpPr>
          <p:cNvPr id="3" name="Rektangel 2"/>
          <p:cNvSpPr/>
          <p:nvPr/>
        </p:nvSpPr>
        <p:spPr>
          <a:xfrm>
            <a:off x="4873841" y="3923542"/>
            <a:ext cx="6507331" cy="2800767"/>
          </a:xfrm>
          <a:prstGeom prst="rect">
            <a:avLst/>
          </a:prstGeom>
        </p:spPr>
        <p:txBody>
          <a:bodyPr wrap="square">
            <a:spAutoFit/>
          </a:bodyPr>
          <a:lstStyle/>
          <a:p>
            <a:pPr>
              <a:spcBef>
                <a:spcPct val="50000"/>
              </a:spcBef>
            </a:pPr>
            <a:r>
              <a:rPr lang="sv-SE" altLang="sv-SE" sz="1600" dirty="0">
                <a:solidFill>
                  <a:schemeClr val="accent1"/>
                </a:solidFill>
                <a:latin typeface="Arial" panose="020B0604020202020204" pitchFamily="34" charset="0"/>
                <a:cs typeface="Arial" panose="020B0604020202020204" pitchFamily="34" charset="0"/>
              </a:rPr>
              <a:t>Till detta lägger vi till en långsiktig stallgödseleffekt. Utgångspunkten för den långsiktiga effekten är att 1 ton </a:t>
            </a:r>
            <a:r>
              <a:rPr lang="sv-SE" altLang="sv-SE" sz="1600" dirty="0" err="1">
                <a:solidFill>
                  <a:schemeClr val="accent1"/>
                </a:solidFill>
                <a:latin typeface="Arial" panose="020B0604020202020204" pitchFamily="34" charset="0"/>
                <a:cs typeface="Arial" panose="020B0604020202020204" pitchFamily="34" charset="0"/>
              </a:rPr>
              <a:t>ts</a:t>
            </a:r>
            <a:r>
              <a:rPr lang="sv-SE" altLang="sv-SE" sz="1600" dirty="0">
                <a:solidFill>
                  <a:schemeClr val="accent1"/>
                </a:solidFill>
                <a:latin typeface="Arial" panose="020B0604020202020204" pitchFamily="34" charset="0"/>
                <a:cs typeface="Arial" panose="020B0604020202020204" pitchFamily="34" charset="0"/>
              </a:rPr>
              <a:t> per år ger en långsiktig kväveeffekt på 10 kg N. </a:t>
            </a:r>
          </a:p>
          <a:p>
            <a:pPr>
              <a:spcBef>
                <a:spcPct val="50000"/>
              </a:spcBef>
            </a:pPr>
            <a:r>
              <a:rPr lang="sv-SE" altLang="sv-SE" sz="1600" dirty="0">
                <a:solidFill>
                  <a:schemeClr val="accent1"/>
                </a:solidFill>
                <a:latin typeface="Arial" panose="020B0604020202020204" pitchFamily="34" charset="0"/>
                <a:cs typeface="Arial" panose="020B0604020202020204" pitchFamily="34" charset="0"/>
              </a:rPr>
              <a:t>Överskottet för djuret får vi sedan fram genom att ta resultaten av stallbalansen – det vill säga den totala mängden kväve djuret producerar – minus den totala effekten – det vill säga den mängde kväve i gödseln som grödan kan utnyttja. </a:t>
            </a:r>
          </a:p>
          <a:p>
            <a:pPr>
              <a:spcBef>
                <a:spcPct val="50000"/>
              </a:spcBef>
            </a:pPr>
            <a:r>
              <a:rPr lang="sv-SE" altLang="sv-SE" sz="1600" b="1" dirty="0">
                <a:solidFill>
                  <a:schemeClr val="accent1"/>
                </a:solidFill>
                <a:latin typeface="Arial" panose="020B0604020202020204" pitchFamily="34" charset="0"/>
                <a:cs typeface="Arial" panose="020B0604020202020204" pitchFamily="34" charset="0"/>
              </a:rPr>
              <a:t>De schablonvärden som används i VERA är sedan justerade för att stämma med de verkliga balanserna som har gjorts inom Greppa Näringen.</a:t>
            </a:r>
          </a:p>
        </p:txBody>
      </p:sp>
    </p:spTree>
    <p:extLst>
      <p:ext uri="{BB962C8B-B14F-4D97-AF65-F5344CB8AC3E}">
        <p14:creationId xmlns:p14="http://schemas.microsoft.com/office/powerpoint/2010/main" val="244849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475706" y="-20637"/>
            <a:ext cx="7772400" cy="1295400"/>
          </a:xfrm>
          <a:noFill/>
        </p:spPr>
        <p:txBody>
          <a:bodyPr vert="horz" lIns="92075" tIns="46038" rIns="92075" bIns="46038" rtlCol="0" anchor="ctr">
            <a:noAutofit/>
          </a:bodyPr>
          <a:lstStyle/>
          <a:p>
            <a:pPr eaLnBrk="1" hangingPunct="1"/>
            <a:r>
              <a:rPr lang="sv-SE" altLang="sv-SE" sz="2200" dirty="0"/>
              <a:t>Vad ingår i VERA?</a:t>
            </a:r>
            <a:endParaRPr lang="sv-SE" altLang="sv-SE" sz="2200" b="0" dirty="0"/>
          </a:p>
        </p:txBody>
      </p:sp>
      <p:sp>
        <p:nvSpPr>
          <p:cNvPr id="7175" name="Rectangle 10"/>
          <p:cNvSpPr>
            <a:spLocks noChangeArrowheads="1"/>
          </p:cNvSpPr>
          <p:nvPr/>
        </p:nvSpPr>
        <p:spPr bwMode="auto">
          <a:xfrm>
            <a:off x="2386012" y="1536457"/>
            <a:ext cx="2922588" cy="530225"/>
          </a:xfrm>
          <a:prstGeom prst="rect">
            <a:avLst/>
          </a:prstGeom>
          <a:solidFill>
            <a:schemeClr val="accent2"/>
          </a:solidFill>
          <a:ln w="12700">
            <a:solidFill>
              <a:schemeClr val="tx1"/>
            </a:solidFill>
            <a:miter lim="800000"/>
            <a:headEnd/>
            <a:tailEnd/>
          </a:ln>
          <a:effectLst>
            <a:outerShdw blurRad="368300" dist="35921" dir="2700000" sx="102000" sy="102000" algn="ctr" rotWithShape="0">
              <a:schemeClr val="bg1">
                <a:lumMod val="75000"/>
              </a:schemeClr>
            </a:outerShdw>
          </a:effectLst>
        </p:spPr>
        <p:txBody>
          <a:bodyPr wrap="none" lIns="92075" tIns="46038" rIns="92075" bIns="46038">
            <a:spAutoFit/>
          </a:bodyPr>
          <a:lstStyle>
            <a:lvl1pPr>
              <a:spcBef>
                <a:spcPct val="20000"/>
              </a:spcBef>
              <a:buChar char="•"/>
              <a:defRPr sz="2000">
                <a:solidFill>
                  <a:schemeClr val="tx1"/>
                </a:solidFill>
                <a:latin typeface="Helvetica" panose="020B0604020202020204" pitchFamily="34" charset="0"/>
              </a:defRPr>
            </a:lvl1pPr>
            <a:lvl2pPr marL="742950" indent="-285750">
              <a:spcBef>
                <a:spcPct val="20000"/>
              </a:spcBef>
              <a:buChar char="•"/>
              <a:defRPr>
                <a:solidFill>
                  <a:schemeClr val="tx1"/>
                </a:solidFill>
                <a:latin typeface="Helvetica" panose="020B0604020202020204" pitchFamily="34" charset="0"/>
              </a:defRPr>
            </a:lvl2pPr>
            <a:lvl3pPr marL="1143000" indent="-228600">
              <a:spcBef>
                <a:spcPct val="20000"/>
              </a:spcBef>
              <a:buChar char="•"/>
              <a:defRPr sz="1600">
                <a:solidFill>
                  <a:schemeClr val="tx1"/>
                </a:solidFill>
                <a:latin typeface="Helvetica" panose="020B0604020202020204" pitchFamily="34" charset="0"/>
              </a:defRPr>
            </a:lvl3pPr>
            <a:lvl4pPr marL="1600200" indent="-228600">
              <a:spcBef>
                <a:spcPct val="20000"/>
              </a:spcBef>
              <a:buChar char="•"/>
              <a:defRPr sz="1400">
                <a:solidFill>
                  <a:schemeClr val="tx1"/>
                </a:solidFill>
                <a:latin typeface="Helvetica" panose="020B0604020202020204" pitchFamily="34" charset="0"/>
              </a:defRPr>
            </a:lvl4pPr>
            <a:lvl5pPr marL="2057400" indent="-228600">
              <a:spcBef>
                <a:spcPct val="20000"/>
              </a:spcBef>
              <a:buChar char="•"/>
              <a:defRPr sz="14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Helvetica" panose="020B0604020202020204" pitchFamily="34" charset="0"/>
              </a:defRPr>
            </a:lvl9pPr>
          </a:lstStyle>
          <a:p>
            <a:pPr algn="ctr">
              <a:spcBef>
                <a:spcPct val="0"/>
              </a:spcBef>
              <a:buFontTx/>
              <a:buNone/>
            </a:pPr>
            <a:r>
              <a:rPr lang="sv-SE" altLang="sv-SE" sz="1400" b="1" dirty="0">
                <a:latin typeface="Arial" panose="020B0604020202020204" pitchFamily="34" charset="0"/>
              </a:rPr>
              <a:t>Kundval</a:t>
            </a:r>
          </a:p>
          <a:p>
            <a:pPr algn="ctr">
              <a:spcBef>
                <a:spcPct val="0"/>
              </a:spcBef>
              <a:buFontTx/>
              <a:buNone/>
            </a:pPr>
            <a:r>
              <a:rPr lang="sv-SE" altLang="sv-SE" sz="1400" b="1" dirty="0">
                <a:latin typeface="Arial" panose="020B0604020202020204" pitchFamily="34" charset="0"/>
              </a:rPr>
              <a:t>Val av kund och val av alternativ</a:t>
            </a:r>
          </a:p>
        </p:txBody>
      </p:sp>
      <p:sp>
        <p:nvSpPr>
          <p:cNvPr id="7172" name="Rectangle 3"/>
          <p:cNvSpPr>
            <a:spLocks noChangeArrowheads="1"/>
          </p:cNvSpPr>
          <p:nvPr/>
        </p:nvSpPr>
        <p:spPr bwMode="auto">
          <a:xfrm>
            <a:off x="1014412" y="2389308"/>
            <a:ext cx="1141413" cy="530225"/>
          </a:xfrm>
          <a:prstGeom prst="rect">
            <a:avLst/>
          </a:prstGeom>
          <a:solidFill>
            <a:schemeClr val="accent2"/>
          </a:solidFill>
          <a:ln w="12700">
            <a:solidFill>
              <a:schemeClr val="tx1"/>
            </a:solidFill>
            <a:miter lim="800000"/>
            <a:headEnd/>
            <a:tailEnd/>
          </a:ln>
          <a:effectLst/>
          <a:extLst/>
        </p:spPr>
        <p:txBody>
          <a:bodyPr lIns="92075" tIns="46038" rIns="92075" bIns="46038">
            <a:spAutoFit/>
          </a:bodyPr>
          <a:lstStyle>
            <a:lvl1pPr>
              <a:spcBef>
                <a:spcPct val="20000"/>
              </a:spcBef>
              <a:buChar char="•"/>
              <a:defRPr sz="2000">
                <a:solidFill>
                  <a:schemeClr val="tx1"/>
                </a:solidFill>
                <a:latin typeface="Helvetica" panose="020B0604020202020204" pitchFamily="34" charset="0"/>
              </a:defRPr>
            </a:lvl1pPr>
            <a:lvl2pPr marL="742950" indent="-285750">
              <a:spcBef>
                <a:spcPct val="20000"/>
              </a:spcBef>
              <a:buChar char="•"/>
              <a:defRPr>
                <a:solidFill>
                  <a:schemeClr val="tx1"/>
                </a:solidFill>
                <a:latin typeface="Helvetica" panose="020B0604020202020204" pitchFamily="34" charset="0"/>
              </a:defRPr>
            </a:lvl2pPr>
            <a:lvl3pPr marL="1143000" indent="-228600">
              <a:spcBef>
                <a:spcPct val="20000"/>
              </a:spcBef>
              <a:buChar char="•"/>
              <a:defRPr sz="1600">
                <a:solidFill>
                  <a:schemeClr val="tx1"/>
                </a:solidFill>
                <a:latin typeface="Helvetica" panose="020B0604020202020204" pitchFamily="34" charset="0"/>
              </a:defRPr>
            </a:lvl3pPr>
            <a:lvl4pPr marL="1600200" indent="-228600">
              <a:spcBef>
                <a:spcPct val="20000"/>
              </a:spcBef>
              <a:buChar char="•"/>
              <a:defRPr sz="1400">
                <a:solidFill>
                  <a:schemeClr val="tx1"/>
                </a:solidFill>
                <a:latin typeface="Helvetica" panose="020B0604020202020204" pitchFamily="34" charset="0"/>
              </a:defRPr>
            </a:lvl4pPr>
            <a:lvl5pPr marL="2057400" indent="-228600">
              <a:spcBef>
                <a:spcPct val="20000"/>
              </a:spcBef>
              <a:buChar char="•"/>
              <a:defRPr sz="14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Helvetica" panose="020B0604020202020204" pitchFamily="34" charset="0"/>
              </a:defRPr>
            </a:lvl9pPr>
          </a:lstStyle>
          <a:p>
            <a:pPr algn="ctr">
              <a:spcBef>
                <a:spcPct val="0"/>
              </a:spcBef>
              <a:buFontTx/>
              <a:buNone/>
            </a:pPr>
            <a:r>
              <a:rPr lang="sv-SE" altLang="sv-SE" sz="1400" b="1" dirty="0">
                <a:latin typeface="Arial Narrow" panose="020B0606020202030204" pitchFamily="34" charset="0"/>
              </a:rPr>
              <a:t>Växtnärings-</a:t>
            </a:r>
          </a:p>
          <a:p>
            <a:pPr algn="ctr">
              <a:spcBef>
                <a:spcPct val="0"/>
              </a:spcBef>
              <a:buFontTx/>
              <a:buNone/>
            </a:pPr>
            <a:r>
              <a:rPr lang="sv-SE" altLang="sv-SE" sz="1400" b="1" dirty="0">
                <a:latin typeface="Arial Narrow" panose="020B0606020202030204" pitchFamily="34" charset="0"/>
              </a:rPr>
              <a:t>balans</a:t>
            </a:r>
          </a:p>
        </p:txBody>
      </p:sp>
      <p:sp>
        <p:nvSpPr>
          <p:cNvPr id="7173" name="Rectangle 4"/>
          <p:cNvSpPr>
            <a:spLocks noChangeArrowheads="1"/>
          </p:cNvSpPr>
          <p:nvPr/>
        </p:nvSpPr>
        <p:spPr bwMode="auto">
          <a:xfrm>
            <a:off x="1014412" y="3242893"/>
            <a:ext cx="1839913" cy="954750"/>
          </a:xfrm>
          <a:prstGeom prst="rect">
            <a:avLst/>
          </a:prstGeom>
          <a:solidFill>
            <a:schemeClr val="accent2"/>
          </a:solidFill>
          <a:ln w="12700">
            <a:solidFill>
              <a:schemeClr val="tx1"/>
            </a:solidFill>
            <a:miter lim="800000"/>
            <a:headEnd/>
            <a:tailEnd/>
          </a:ln>
          <a:effectLst/>
          <a:extLst/>
        </p:spPr>
        <p:txBody>
          <a:bodyPr lIns="92075" tIns="46038" rIns="92075" bIns="46038">
            <a:spAutoFit/>
          </a:bodyPr>
          <a:lstStyle>
            <a:lvl1pPr>
              <a:spcBef>
                <a:spcPct val="20000"/>
              </a:spcBef>
              <a:buChar char="•"/>
              <a:defRPr sz="2000">
                <a:solidFill>
                  <a:schemeClr val="tx1"/>
                </a:solidFill>
                <a:latin typeface="Helvetica" panose="020B0604020202020204" pitchFamily="34" charset="0"/>
              </a:defRPr>
            </a:lvl1pPr>
            <a:lvl2pPr marL="742950" indent="-285750">
              <a:spcBef>
                <a:spcPct val="20000"/>
              </a:spcBef>
              <a:buChar char="•"/>
              <a:defRPr>
                <a:solidFill>
                  <a:schemeClr val="tx1"/>
                </a:solidFill>
                <a:latin typeface="Helvetica" panose="020B0604020202020204" pitchFamily="34" charset="0"/>
              </a:defRPr>
            </a:lvl2pPr>
            <a:lvl3pPr marL="1143000" indent="-228600">
              <a:spcBef>
                <a:spcPct val="20000"/>
              </a:spcBef>
              <a:buChar char="•"/>
              <a:defRPr sz="1600">
                <a:solidFill>
                  <a:schemeClr val="tx1"/>
                </a:solidFill>
                <a:latin typeface="Helvetica" panose="020B0604020202020204" pitchFamily="34" charset="0"/>
              </a:defRPr>
            </a:lvl3pPr>
            <a:lvl4pPr marL="1600200" indent="-228600">
              <a:spcBef>
                <a:spcPct val="20000"/>
              </a:spcBef>
              <a:buChar char="•"/>
              <a:defRPr sz="1400">
                <a:solidFill>
                  <a:schemeClr val="tx1"/>
                </a:solidFill>
                <a:latin typeface="Helvetica" panose="020B0604020202020204" pitchFamily="34" charset="0"/>
              </a:defRPr>
            </a:lvl4pPr>
            <a:lvl5pPr marL="2057400" indent="-228600">
              <a:spcBef>
                <a:spcPct val="20000"/>
              </a:spcBef>
              <a:buChar char="•"/>
              <a:defRPr sz="14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Helvetica" panose="020B0604020202020204" pitchFamily="34" charset="0"/>
              </a:defRPr>
            </a:lvl9pPr>
          </a:lstStyle>
          <a:p>
            <a:pPr algn="ctr">
              <a:spcBef>
                <a:spcPct val="0"/>
              </a:spcBef>
              <a:buFontTx/>
              <a:buNone/>
            </a:pPr>
            <a:r>
              <a:rPr lang="sv-SE" altLang="sv-SE" sz="1400" b="1" dirty="0">
                <a:latin typeface="Arial Narrow" panose="020B0606020202030204" pitchFamily="34" charset="0"/>
              </a:rPr>
              <a:t>Stallgödselberäkningar</a:t>
            </a:r>
          </a:p>
          <a:p>
            <a:pPr>
              <a:spcBef>
                <a:spcPct val="0"/>
              </a:spcBef>
              <a:buFontTx/>
              <a:buNone/>
            </a:pPr>
            <a:r>
              <a:rPr lang="sv-SE" altLang="sv-SE" sz="1400" b="1" dirty="0">
                <a:latin typeface="Arial Narrow" panose="020B0606020202030204" pitchFamily="34" charset="0"/>
              </a:rPr>
              <a:t>- schablonvärden </a:t>
            </a:r>
          </a:p>
          <a:p>
            <a:pPr>
              <a:spcBef>
                <a:spcPct val="0"/>
              </a:spcBef>
              <a:buFontTx/>
              <a:buNone/>
            </a:pPr>
            <a:r>
              <a:rPr lang="sv-SE" altLang="sv-SE" sz="1400" b="1" dirty="0">
                <a:latin typeface="Arial Narrow" panose="020B0606020202030204" pitchFamily="34" charset="0"/>
              </a:rPr>
              <a:t>- stallbalans</a:t>
            </a:r>
          </a:p>
          <a:p>
            <a:pPr>
              <a:spcBef>
                <a:spcPct val="0"/>
              </a:spcBef>
              <a:buFontTx/>
              <a:buNone/>
            </a:pPr>
            <a:r>
              <a:rPr lang="sv-SE" altLang="sv-SE" sz="1400" b="1" dirty="0">
                <a:latin typeface="Arial Narrow" panose="020B0606020202030204" pitchFamily="34" charset="0"/>
              </a:rPr>
              <a:t>- stallgödselkalkyl</a:t>
            </a:r>
          </a:p>
        </p:txBody>
      </p:sp>
      <p:sp>
        <p:nvSpPr>
          <p:cNvPr id="7174" name="Rectangle 5"/>
          <p:cNvSpPr>
            <a:spLocks noChangeArrowheads="1"/>
          </p:cNvSpPr>
          <p:nvPr/>
        </p:nvSpPr>
        <p:spPr bwMode="auto">
          <a:xfrm>
            <a:off x="1103312" y="4617304"/>
            <a:ext cx="1751013" cy="954750"/>
          </a:xfrm>
          <a:prstGeom prst="rect">
            <a:avLst/>
          </a:prstGeom>
          <a:solidFill>
            <a:schemeClr val="accent2"/>
          </a:solidFill>
          <a:ln w="12700">
            <a:solidFill>
              <a:schemeClr val="tx1"/>
            </a:solidFill>
            <a:miter lim="800000"/>
            <a:headEnd/>
            <a:tailEnd/>
          </a:ln>
          <a:effectLst/>
          <a:extLst/>
        </p:spPr>
        <p:txBody>
          <a:bodyPr lIns="92075" tIns="46038" rIns="92075" bIns="46038">
            <a:spAutoFit/>
          </a:bodyPr>
          <a:lstStyle>
            <a:lvl1pPr>
              <a:spcBef>
                <a:spcPct val="20000"/>
              </a:spcBef>
              <a:buChar char="•"/>
              <a:defRPr sz="2000">
                <a:solidFill>
                  <a:schemeClr val="tx1"/>
                </a:solidFill>
                <a:latin typeface="Helvetica" panose="020B0604020202020204" pitchFamily="34" charset="0"/>
              </a:defRPr>
            </a:lvl1pPr>
            <a:lvl2pPr marL="742950" indent="-285750">
              <a:spcBef>
                <a:spcPct val="20000"/>
              </a:spcBef>
              <a:buChar char="•"/>
              <a:defRPr>
                <a:solidFill>
                  <a:schemeClr val="tx1"/>
                </a:solidFill>
                <a:latin typeface="Helvetica" panose="020B0604020202020204" pitchFamily="34" charset="0"/>
              </a:defRPr>
            </a:lvl2pPr>
            <a:lvl3pPr marL="1143000" indent="-228600">
              <a:spcBef>
                <a:spcPct val="20000"/>
              </a:spcBef>
              <a:buChar char="•"/>
              <a:defRPr sz="1600">
                <a:solidFill>
                  <a:schemeClr val="tx1"/>
                </a:solidFill>
                <a:latin typeface="Helvetica" panose="020B0604020202020204" pitchFamily="34" charset="0"/>
              </a:defRPr>
            </a:lvl3pPr>
            <a:lvl4pPr marL="1600200" indent="-228600">
              <a:spcBef>
                <a:spcPct val="20000"/>
              </a:spcBef>
              <a:buChar char="•"/>
              <a:defRPr sz="1400">
                <a:solidFill>
                  <a:schemeClr val="tx1"/>
                </a:solidFill>
                <a:latin typeface="Helvetica" panose="020B0604020202020204" pitchFamily="34" charset="0"/>
              </a:defRPr>
            </a:lvl4pPr>
            <a:lvl5pPr marL="2057400" indent="-228600">
              <a:spcBef>
                <a:spcPct val="20000"/>
              </a:spcBef>
              <a:buChar char="•"/>
              <a:defRPr sz="14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Helvetica" panose="020B0604020202020204" pitchFamily="34" charset="0"/>
              </a:defRPr>
            </a:lvl9pPr>
          </a:lstStyle>
          <a:p>
            <a:pPr algn="ctr">
              <a:spcBef>
                <a:spcPct val="0"/>
              </a:spcBef>
              <a:buFontTx/>
              <a:buNone/>
            </a:pPr>
            <a:r>
              <a:rPr lang="sv-SE" altLang="sv-SE" sz="1400" b="1" dirty="0">
                <a:latin typeface="Arial Narrow" panose="020B0606020202030204" pitchFamily="34" charset="0"/>
              </a:rPr>
              <a:t>Gödslingsplan och utlakningsberäkning</a:t>
            </a:r>
          </a:p>
          <a:p>
            <a:pPr algn="ctr">
              <a:spcBef>
                <a:spcPct val="0"/>
              </a:spcBef>
              <a:buFontTx/>
              <a:buNone/>
            </a:pPr>
            <a:r>
              <a:rPr lang="sv-SE" altLang="sv-SE" sz="1400" b="1" dirty="0">
                <a:latin typeface="Arial Narrow" panose="020B0606020202030204" pitchFamily="34" charset="0"/>
              </a:rPr>
              <a:t>-på skifte/gröda </a:t>
            </a:r>
          </a:p>
          <a:p>
            <a:pPr algn="ctr">
              <a:spcBef>
                <a:spcPct val="0"/>
              </a:spcBef>
              <a:buFontTx/>
              <a:buNone/>
            </a:pPr>
            <a:r>
              <a:rPr lang="sv-SE" altLang="sv-SE" sz="1400" b="1" dirty="0">
                <a:latin typeface="Arial Narrow" panose="020B0606020202030204" pitchFamily="34" charset="0"/>
              </a:rPr>
              <a:t>-fältbalans</a:t>
            </a:r>
          </a:p>
        </p:txBody>
      </p:sp>
      <p:sp>
        <p:nvSpPr>
          <p:cNvPr id="7185" name="Rectangle 3"/>
          <p:cNvSpPr>
            <a:spLocks noChangeArrowheads="1"/>
          </p:cNvSpPr>
          <p:nvPr/>
        </p:nvSpPr>
        <p:spPr bwMode="auto">
          <a:xfrm>
            <a:off x="3937000" y="3226780"/>
            <a:ext cx="1635125" cy="523875"/>
          </a:xfrm>
          <a:prstGeom prst="rect">
            <a:avLst/>
          </a:prstGeom>
          <a:solidFill>
            <a:schemeClr val="accent2"/>
          </a:solidFill>
          <a:ln w="12700">
            <a:solidFill>
              <a:schemeClr val="tx1"/>
            </a:solidFill>
            <a:miter lim="800000"/>
            <a:headEnd/>
            <a:tailEnd/>
          </a:ln>
          <a:effectLst/>
          <a:extLst/>
        </p:spPr>
        <p:txBody>
          <a:bodyPr lIns="92075" tIns="46038" rIns="92075" bIns="46038">
            <a:spAutoFit/>
          </a:bodyPr>
          <a:lstStyle>
            <a:lvl1pPr>
              <a:spcBef>
                <a:spcPct val="20000"/>
              </a:spcBef>
              <a:buChar char="•"/>
              <a:defRPr sz="2000">
                <a:solidFill>
                  <a:schemeClr val="tx1"/>
                </a:solidFill>
                <a:latin typeface="Helvetica" panose="020B0604020202020204" pitchFamily="34" charset="0"/>
              </a:defRPr>
            </a:lvl1pPr>
            <a:lvl2pPr marL="742950" indent="-285750">
              <a:spcBef>
                <a:spcPct val="20000"/>
              </a:spcBef>
              <a:buChar char="•"/>
              <a:defRPr>
                <a:solidFill>
                  <a:schemeClr val="tx1"/>
                </a:solidFill>
                <a:latin typeface="Helvetica" panose="020B0604020202020204" pitchFamily="34" charset="0"/>
              </a:defRPr>
            </a:lvl2pPr>
            <a:lvl3pPr marL="1143000" indent="-228600">
              <a:spcBef>
                <a:spcPct val="20000"/>
              </a:spcBef>
              <a:buChar char="•"/>
              <a:defRPr sz="1600">
                <a:solidFill>
                  <a:schemeClr val="tx1"/>
                </a:solidFill>
                <a:latin typeface="Helvetica" panose="020B0604020202020204" pitchFamily="34" charset="0"/>
              </a:defRPr>
            </a:lvl3pPr>
            <a:lvl4pPr marL="1600200" indent="-228600">
              <a:spcBef>
                <a:spcPct val="20000"/>
              </a:spcBef>
              <a:buChar char="•"/>
              <a:defRPr sz="1400">
                <a:solidFill>
                  <a:schemeClr val="tx1"/>
                </a:solidFill>
                <a:latin typeface="Helvetica" panose="020B0604020202020204" pitchFamily="34" charset="0"/>
              </a:defRPr>
            </a:lvl4pPr>
            <a:lvl5pPr marL="2057400" indent="-228600">
              <a:spcBef>
                <a:spcPct val="20000"/>
              </a:spcBef>
              <a:buChar char="•"/>
              <a:defRPr sz="14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Helvetica" panose="020B0604020202020204" pitchFamily="34" charset="0"/>
              </a:defRPr>
            </a:lvl9pPr>
          </a:lstStyle>
          <a:p>
            <a:pPr algn="ctr">
              <a:spcBef>
                <a:spcPct val="0"/>
              </a:spcBef>
              <a:buFontTx/>
              <a:buNone/>
            </a:pPr>
            <a:r>
              <a:rPr lang="sv-SE" altLang="sv-SE" sz="1400" b="1" dirty="0">
                <a:latin typeface="Arial Narrow" panose="020B0606020202030204" pitchFamily="34" charset="0"/>
              </a:rPr>
              <a:t>Klimat-</a:t>
            </a:r>
          </a:p>
          <a:p>
            <a:pPr algn="ctr">
              <a:spcBef>
                <a:spcPct val="0"/>
              </a:spcBef>
              <a:buFontTx/>
              <a:buNone/>
            </a:pPr>
            <a:r>
              <a:rPr lang="sv-SE" altLang="sv-SE" sz="1400" b="1" dirty="0">
                <a:latin typeface="Arial Narrow" panose="020B0606020202030204" pitchFamily="34" charset="0"/>
              </a:rPr>
              <a:t>beräkningar</a:t>
            </a:r>
          </a:p>
        </p:txBody>
      </p:sp>
      <p:sp>
        <p:nvSpPr>
          <p:cNvPr id="7184" name="Rectangle 22"/>
          <p:cNvSpPr>
            <a:spLocks noChangeArrowheads="1"/>
          </p:cNvSpPr>
          <p:nvPr/>
        </p:nvSpPr>
        <p:spPr bwMode="auto">
          <a:xfrm>
            <a:off x="4075479" y="4617304"/>
            <a:ext cx="1071563" cy="523875"/>
          </a:xfrm>
          <a:prstGeom prst="rect">
            <a:avLst/>
          </a:prstGeom>
          <a:solidFill>
            <a:schemeClr val="accent2"/>
          </a:solidFill>
          <a:ln w="12700">
            <a:solidFill>
              <a:schemeClr val="tx1"/>
            </a:solidFill>
            <a:miter lim="800000"/>
            <a:headEnd/>
            <a:tailEnd/>
          </a:ln>
          <a:effectLst/>
          <a:extLst/>
        </p:spPr>
        <p:txBody>
          <a:bodyPr wrap="none" lIns="92075" tIns="46038" rIns="92075" bIns="46038">
            <a:spAutoFit/>
          </a:bodyPr>
          <a:lstStyle>
            <a:lvl1pPr>
              <a:spcBef>
                <a:spcPct val="20000"/>
              </a:spcBef>
              <a:buChar char="•"/>
              <a:defRPr sz="2000">
                <a:solidFill>
                  <a:schemeClr val="tx1"/>
                </a:solidFill>
                <a:latin typeface="Helvetica" panose="020B0604020202020204" pitchFamily="34" charset="0"/>
              </a:defRPr>
            </a:lvl1pPr>
            <a:lvl2pPr marL="742950" indent="-285750">
              <a:spcBef>
                <a:spcPct val="20000"/>
              </a:spcBef>
              <a:buChar char="•"/>
              <a:defRPr>
                <a:solidFill>
                  <a:schemeClr val="tx1"/>
                </a:solidFill>
                <a:latin typeface="Helvetica" panose="020B0604020202020204" pitchFamily="34" charset="0"/>
              </a:defRPr>
            </a:lvl2pPr>
            <a:lvl3pPr marL="1143000" indent="-228600">
              <a:spcBef>
                <a:spcPct val="20000"/>
              </a:spcBef>
              <a:buChar char="•"/>
              <a:defRPr sz="1600">
                <a:solidFill>
                  <a:schemeClr val="tx1"/>
                </a:solidFill>
                <a:latin typeface="Helvetica" panose="020B0604020202020204" pitchFamily="34" charset="0"/>
              </a:defRPr>
            </a:lvl3pPr>
            <a:lvl4pPr marL="1600200" indent="-228600">
              <a:spcBef>
                <a:spcPct val="20000"/>
              </a:spcBef>
              <a:buChar char="•"/>
              <a:defRPr sz="1400">
                <a:solidFill>
                  <a:schemeClr val="tx1"/>
                </a:solidFill>
                <a:latin typeface="Helvetica" panose="020B0604020202020204" pitchFamily="34" charset="0"/>
              </a:defRPr>
            </a:lvl4pPr>
            <a:lvl5pPr marL="2057400" indent="-228600">
              <a:spcBef>
                <a:spcPct val="20000"/>
              </a:spcBef>
              <a:buChar char="•"/>
              <a:defRPr sz="14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Helvetica" panose="020B0604020202020204" pitchFamily="34" charset="0"/>
              </a:defRPr>
            </a:lvl9pPr>
          </a:lstStyle>
          <a:p>
            <a:pPr algn="ctr">
              <a:spcBef>
                <a:spcPct val="0"/>
              </a:spcBef>
              <a:buFontTx/>
              <a:buNone/>
            </a:pPr>
            <a:r>
              <a:rPr lang="sv-SE" altLang="sv-SE" sz="1400" b="1" dirty="0">
                <a:latin typeface="Arial Narrow" panose="020B0606020202030204" pitchFamily="34" charset="0"/>
              </a:rPr>
              <a:t>Energi-</a:t>
            </a:r>
          </a:p>
          <a:p>
            <a:pPr algn="ctr">
              <a:spcBef>
                <a:spcPct val="0"/>
              </a:spcBef>
              <a:buFontTx/>
              <a:buNone/>
            </a:pPr>
            <a:r>
              <a:rPr lang="sv-SE" altLang="sv-SE" sz="1400" b="1" dirty="0">
                <a:latin typeface="Arial Narrow" panose="020B0606020202030204" pitchFamily="34" charset="0"/>
              </a:rPr>
              <a:t>kartläggning</a:t>
            </a:r>
          </a:p>
        </p:txBody>
      </p:sp>
      <p:sp>
        <p:nvSpPr>
          <p:cNvPr id="7170" name="Platshållare för bildnummer 5"/>
          <p:cNvSpPr>
            <a:spLocks noGrp="1"/>
          </p:cNvSpPr>
          <p:nvPr>
            <p:ph type="sldNum" sz="quarter" idx="12"/>
          </p:nvPr>
        </p:nvSpPr>
        <p:spPr>
          <a:noFill/>
        </p:spPr>
        <p:txBody>
          <a:bodyPr/>
          <a:lstStyle>
            <a:lvl1pPr>
              <a:spcBef>
                <a:spcPct val="20000"/>
              </a:spcBef>
              <a:buChar char="•"/>
              <a:defRPr sz="2000">
                <a:solidFill>
                  <a:schemeClr val="tx1"/>
                </a:solidFill>
                <a:latin typeface="Helvetica" panose="020B0604020202020204" pitchFamily="34" charset="0"/>
              </a:defRPr>
            </a:lvl1pPr>
            <a:lvl2pPr marL="742950" indent="-285750">
              <a:spcBef>
                <a:spcPct val="20000"/>
              </a:spcBef>
              <a:buChar char="•"/>
              <a:defRPr>
                <a:solidFill>
                  <a:schemeClr val="tx1"/>
                </a:solidFill>
                <a:latin typeface="Helvetica" panose="020B0604020202020204" pitchFamily="34" charset="0"/>
              </a:defRPr>
            </a:lvl2pPr>
            <a:lvl3pPr marL="1143000" indent="-228600">
              <a:spcBef>
                <a:spcPct val="20000"/>
              </a:spcBef>
              <a:buChar char="•"/>
              <a:defRPr sz="1600">
                <a:solidFill>
                  <a:schemeClr val="tx1"/>
                </a:solidFill>
                <a:latin typeface="Helvetica" panose="020B0604020202020204" pitchFamily="34" charset="0"/>
              </a:defRPr>
            </a:lvl3pPr>
            <a:lvl4pPr marL="1600200" indent="-228600">
              <a:spcBef>
                <a:spcPct val="20000"/>
              </a:spcBef>
              <a:buChar char="•"/>
              <a:defRPr sz="1400">
                <a:solidFill>
                  <a:schemeClr val="tx1"/>
                </a:solidFill>
                <a:latin typeface="Helvetica" panose="020B0604020202020204" pitchFamily="34" charset="0"/>
              </a:defRPr>
            </a:lvl4pPr>
            <a:lvl5pPr marL="2057400" indent="-228600">
              <a:spcBef>
                <a:spcPct val="20000"/>
              </a:spcBef>
              <a:buChar char="•"/>
              <a:defRPr sz="14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Helvetica" panose="020B0604020202020204" pitchFamily="34" charset="0"/>
              </a:defRPr>
            </a:lvl9pPr>
          </a:lstStyle>
          <a:p>
            <a:pPr>
              <a:spcBef>
                <a:spcPct val="0"/>
              </a:spcBef>
              <a:buFontTx/>
              <a:buNone/>
            </a:pPr>
            <a:fld id="{CF2B3A44-D047-41BB-A22D-D445B329AE1E}" type="slidenum">
              <a:rPr lang="sv-SE" altLang="sv-SE" sz="1400"/>
              <a:pPr>
                <a:spcBef>
                  <a:spcPct val="0"/>
                </a:spcBef>
                <a:buFontTx/>
                <a:buNone/>
              </a:pPr>
              <a:t>3</a:t>
            </a:fld>
            <a:endParaRPr lang="sv-SE" altLang="sv-SE" sz="1400"/>
          </a:p>
        </p:txBody>
      </p:sp>
    </p:spTree>
    <p:extLst>
      <p:ext uri="{BB962C8B-B14F-4D97-AF65-F5344CB8AC3E}">
        <p14:creationId xmlns:p14="http://schemas.microsoft.com/office/powerpoint/2010/main" val="29216550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05944" y="565921"/>
            <a:ext cx="8061523" cy="539750"/>
          </a:xfrm>
        </p:spPr>
        <p:txBody>
          <a:bodyPr/>
          <a:lstStyle/>
          <a:p>
            <a:r>
              <a:rPr lang="sv-SE" sz="2200" dirty="0"/>
              <a:t>Jämförelsevärden djur - Exempel</a:t>
            </a:r>
          </a:p>
        </p:txBody>
      </p:sp>
      <p:sp>
        <p:nvSpPr>
          <p:cNvPr id="3" name="Platshållare för innehåll 2"/>
          <p:cNvSpPr>
            <a:spLocks noGrp="1"/>
          </p:cNvSpPr>
          <p:nvPr>
            <p:ph idx="1"/>
          </p:nvPr>
        </p:nvSpPr>
        <p:spPr>
          <a:xfrm>
            <a:off x="2709210" y="1452529"/>
            <a:ext cx="8689717" cy="4930516"/>
          </a:xfrm>
          <a:ln w="19050">
            <a:solidFill>
              <a:srgbClr val="00B050"/>
            </a:solidFill>
          </a:ln>
        </p:spPr>
        <p:txBody>
          <a:bodyPr/>
          <a:lstStyle/>
          <a:p>
            <a:pPr marL="0" indent="0">
              <a:buNone/>
            </a:pPr>
            <a:r>
              <a:rPr lang="sv-SE" sz="1600" dirty="0">
                <a:solidFill>
                  <a:srgbClr val="00B050"/>
                </a:solidFill>
              </a:rPr>
              <a:t>Exempel:</a:t>
            </a:r>
          </a:p>
          <a:p>
            <a:r>
              <a:rPr lang="sv-SE" sz="1600" dirty="0"/>
              <a:t>En gård har 200 ha och en djurhållning bestående av:</a:t>
            </a:r>
          </a:p>
          <a:p>
            <a:pPr lvl="1"/>
            <a:r>
              <a:rPr lang="sv-SE" sz="1600" dirty="0"/>
              <a:t>150 mjölkkor på flytgödsel, 10 000 kg ECM per ko och år</a:t>
            </a:r>
          </a:p>
          <a:p>
            <a:pPr lvl="1"/>
            <a:r>
              <a:rPr lang="sv-SE" sz="1600" dirty="0"/>
              <a:t>70 yngre kvigor på djupströ</a:t>
            </a:r>
          </a:p>
          <a:p>
            <a:pPr lvl="1"/>
            <a:r>
              <a:rPr lang="sv-SE" sz="1600" dirty="0"/>
              <a:t>70 dräktiga kvigor på flytgödsel</a:t>
            </a:r>
          </a:p>
          <a:p>
            <a:r>
              <a:rPr lang="sv-SE" sz="1600" dirty="0"/>
              <a:t>Mängden kväve som utsöndras för respektive djurslag är:</a:t>
            </a:r>
          </a:p>
          <a:p>
            <a:pPr lvl="1"/>
            <a:r>
              <a:rPr lang="sv-SE" sz="1600" dirty="0"/>
              <a:t>Mjölkkor – ca 21 400 kg N/år</a:t>
            </a:r>
          </a:p>
          <a:p>
            <a:pPr lvl="1"/>
            <a:r>
              <a:rPr lang="sv-SE" sz="1600" dirty="0"/>
              <a:t>Yngre kvigor – ca 2 400 kg N/år</a:t>
            </a:r>
          </a:p>
          <a:p>
            <a:pPr lvl="1"/>
            <a:r>
              <a:rPr lang="sv-SE" sz="1600" dirty="0"/>
              <a:t>Dräktiga kvigor – ca 3 500 kg N/år</a:t>
            </a:r>
          </a:p>
          <a:p>
            <a:r>
              <a:rPr lang="sv-SE" sz="1600" dirty="0"/>
              <a:t>Det beräknade kväveöverskottet för de olika djurslagen är:</a:t>
            </a:r>
          </a:p>
          <a:p>
            <a:pPr lvl="1"/>
            <a:r>
              <a:rPr lang="sv-SE" sz="1600" dirty="0"/>
              <a:t>Mjölkkor på flyt – 80%</a:t>
            </a:r>
          </a:p>
          <a:p>
            <a:pPr lvl="1"/>
            <a:r>
              <a:rPr lang="sv-SE" sz="1600" dirty="0"/>
              <a:t>Yngre kvigor på djupströ – 85% </a:t>
            </a:r>
          </a:p>
          <a:p>
            <a:pPr lvl="1"/>
            <a:r>
              <a:rPr lang="sv-SE" sz="1600" dirty="0"/>
              <a:t>Dräktiga kvigor på flyt – 80%</a:t>
            </a:r>
            <a:br>
              <a:rPr lang="sv-SE" sz="1600" dirty="0"/>
            </a:br>
            <a:endParaRPr lang="sv-SE" sz="1600" dirty="0"/>
          </a:p>
          <a:p>
            <a:pPr marL="0" indent="0">
              <a:buNone/>
            </a:pPr>
            <a:r>
              <a:rPr lang="sv-SE" sz="1600" dirty="0"/>
              <a:t>Detta ger ett jämförelsevärde för djurhållningen på </a:t>
            </a:r>
          </a:p>
          <a:p>
            <a:pPr marL="0" indent="0">
              <a:buNone/>
            </a:pPr>
            <a:r>
              <a:rPr lang="sv-SE" sz="1600" dirty="0"/>
              <a:t>(21400*0,8 + 2400*0,85+3500*0,8) kg N/200 ha = </a:t>
            </a:r>
            <a:r>
              <a:rPr lang="sv-SE" sz="1600" b="1" dirty="0"/>
              <a:t>110 kg N/ha</a:t>
            </a:r>
          </a:p>
          <a:p>
            <a:pPr marL="342900" lvl="1" indent="0">
              <a:buNone/>
            </a:pPr>
            <a:endParaRPr lang="sv-SE" sz="1600" dirty="0"/>
          </a:p>
        </p:txBody>
      </p:sp>
    </p:spTree>
    <p:extLst>
      <p:ext uri="{BB962C8B-B14F-4D97-AF65-F5344CB8AC3E}">
        <p14:creationId xmlns:p14="http://schemas.microsoft.com/office/powerpoint/2010/main" val="900103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92557" y="640452"/>
            <a:ext cx="8061523" cy="539750"/>
          </a:xfrm>
        </p:spPr>
        <p:txBody>
          <a:bodyPr/>
          <a:lstStyle/>
          <a:p>
            <a:r>
              <a:rPr lang="sv-SE" sz="2200" dirty="0"/>
              <a:t>Instruktion Vera: Jämförelsevärde - djur</a:t>
            </a:r>
          </a:p>
        </p:txBody>
      </p:sp>
      <p:sp>
        <p:nvSpPr>
          <p:cNvPr id="3" name="textruta 2" descr="När du lägger in djurslag under flik Jämförelsevärde så kommer de automatiskt med i stallgödselberäkningarna. Du behöver alltså inte lägga in djuren en gång till om du vill räkna på stallgödseln.&#10;"/>
          <p:cNvSpPr txBox="1"/>
          <p:nvPr/>
        </p:nvSpPr>
        <p:spPr>
          <a:xfrm>
            <a:off x="3401960" y="5954825"/>
            <a:ext cx="5884914" cy="830997"/>
          </a:xfrm>
          <a:prstGeom prst="rect">
            <a:avLst/>
          </a:prstGeom>
          <a:noFill/>
        </p:spPr>
        <p:txBody>
          <a:bodyPr wrap="square" rtlCol="0">
            <a:spAutoFit/>
          </a:bodyPr>
          <a:lstStyle/>
          <a:p>
            <a:r>
              <a:rPr lang="sv-SE" sz="1600" dirty="0">
                <a:solidFill>
                  <a:schemeClr val="accent1"/>
                </a:solidFill>
                <a:latin typeface="Arial" panose="020B0604020202020204" pitchFamily="34" charset="0"/>
                <a:cs typeface="Arial" panose="020B0604020202020204" pitchFamily="34" charset="0"/>
              </a:rPr>
              <a:t>När du lägger in djurslag här så kommer de automatiskt med i stallgödselberäkningarna. Du behöver alltså inte lägga in djuren en gång till om du vill räkna på stallgödseln.</a:t>
            </a:r>
          </a:p>
        </p:txBody>
      </p:sp>
      <p:pic>
        <p:nvPicPr>
          <p:cNvPr id="7" name="Bildobjekt 6" descr="Vy över Jämförelsevärden djur. Här kan du lägga du de djur som finns på gården. ">
            <a:extLst>
              <a:ext uri="{FF2B5EF4-FFF2-40B4-BE49-F238E27FC236}">
                <a16:creationId xmlns:a16="http://schemas.microsoft.com/office/drawing/2014/main" id="{D4B76E83-94DD-4AE1-9DF4-2CD4705CE30D}"/>
              </a:ext>
            </a:extLst>
          </p:cNvPr>
          <p:cNvPicPr>
            <a:picLocks noChangeAspect="1"/>
          </p:cNvPicPr>
          <p:nvPr/>
        </p:nvPicPr>
        <p:blipFill>
          <a:blip r:embed="rId2"/>
          <a:stretch>
            <a:fillRect/>
          </a:stretch>
        </p:blipFill>
        <p:spPr>
          <a:xfrm>
            <a:off x="2258290" y="1180202"/>
            <a:ext cx="7675419" cy="4749640"/>
          </a:xfrm>
          <a:prstGeom prst="rect">
            <a:avLst/>
          </a:prstGeom>
        </p:spPr>
      </p:pic>
      <p:cxnSp>
        <p:nvCxnSpPr>
          <p:cNvPr id="8" name="Rak pilkoppling 7" descr="Blå pil">
            <a:extLst>
              <a:ext uri="{FF2B5EF4-FFF2-40B4-BE49-F238E27FC236}">
                <a16:creationId xmlns:a16="http://schemas.microsoft.com/office/drawing/2014/main" id="{4798DDC1-ECC0-4857-AB0B-344E0CB3105A}"/>
              </a:ext>
            </a:extLst>
          </p:cNvPr>
          <p:cNvCxnSpPr>
            <a:cxnSpLocks/>
          </p:cNvCxnSpPr>
          <p:nvPr/>
        </p:nvCxnSpPr>
        <p:spPr>
          <a:xfrm flipH="1">
            <a:off x="6659418" y="2353253"/>
            <a:ext cx="861063" cy="234414"/>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ruta 17" descr="Välj djurslag&#10;">
            <a:extLst>
              <a:ext uri="{FF2B5EF4-FFF2-40B4-BE49-F238E27FC236}">
                <a16:creationId xmlns:a16="http://schemas.microsoft.com/office/drawing/2014/main" id="{37725C13-C36E-4F78-A041-DD3551FCFE40}"/>
              </a:ext>
            </a:extLst>
          </p:cNvPr>
          <p:cNvSpPr txBox="1"/>
          <p:nvPr/>
        </p:nvSpPr>
        <p:spPr>
          <a:xfrm>
            <a:off x="7573490" y="2148313"/>
            <a:ext cx="955711" cy="261610"/>
          </a:xfrm>
          <a:prstGeom prst="rect">
            <a:avLst/>
          </a:prstGeom>
          <a:solidFill>
            <a:schemeClr val="bg1"/>
          </a:solidFill>
          <a:ln>
            <a:solidFill>
              <a:schemeClr val="accent1"/>
            </a:solidFill>
          </a:ln>
        </p:spPr>
        <p:txBody>
          <a:bodyPr wrap="none" rtlCol="0">
            <a:spAutoFit/>
          </a:bodyPr>
          <a:lstStyle/>
          <a:p>
            <a:r>
              <a:rPr lang="sv-SE" sz="1100" dirty="0"/>
              <a:t>Välj djurslag</a:t>
            </a:r>
          </a:p>
        </p:txBody>
      </p:sp>
      <p:sp>
        <p:nvSpPr>
          <p:cNvPr id="13" name="Rektangel 12" descr="Ruta med blåa kanter">
            <a:extLst>
              <a:ext uri="{FF2B5EF4-FFF2-40B4-BE49-F238E27FC236}">
                <a16:creationId xmlns:a16="http://schemas.microsoft.com/office/drawing/2014/main" id="{C5920E29-4C85-4B8D-B07C-BEF3BB7D5357}"/>
              </a:ext>
            </a:extLst>
          </p:cNvPr>
          <p:cNvSpPr/>
          <p:nvPr/>
        </p:nvSpPr>
        <p:spPr>
          <a:xfrm>
            <a:off x="6978710" y="2807854"/>
            <a:ext cx="357630" cy="692727"/>
          </a:xfrm>
          <a:prstGeom prst="rect">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pilkoppling 11" descr="Blå pil">
            <a:extLst>
              <a:ext uri="{FF2B5EF4-FFF2-40B4-BE49-F238E27FC236}">
                <a16:creationId xmlns:a16="http://schemas.microsoft.com/office/drawing/2014/main" id="{CAD5EE95-C509-4B01-9958-6F5B3BBEAB40}"/>
              </a:ext>
            </a:extLst>
          </p:cNvPr>
          <p:cNvCxnSpPr>
            <a:cxnSpLocks/>
          </p:cNvCxnSpPr>
          <p:nvPr/>
        </p:nvCxnSpPr>
        <p:spPr>
          <a:xfrm flipH="1">
            <a:off x="7336340" y="2712580"/>
            <a:ext cx="793260" cy="244419"/>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ruta 18" descr="Fyll i antal djurplatser på rätt gödselslag&#10;">
            <a:extLst>
              <a:ext uri="{FF2B5EF4-FFF2-40B4-BE49-F238E27FC236}">
                <a16:creationId xmlns:a16="http://schemas.microsoft.com/office/drawing/2014/main" id="{18304462-87CF-4F0B-A1CA-40B8ED8B736F}"/>
              </a:ext>
            </a:extLst>
          </p:cNvPr>
          <p:cNvSpPr txBox="1"/>
          <p:nvPr/>
        </p:nvSpPr>
        <p:spPr>
          <a:xfrm>
            <a:off x="8244281" y="2587667"/>
            <a:ext cx="1689428" cy="430887"/>
          </a:xfrm>
          <a:prstGeom prst="rect">
            <a:avLst/>
          </a:prstGeom>
          <a:solidFill>
            <a:schemeClr val="bg1"/>
          </a:solidFill>
          <a:ln>
            <a:solidFill>
              <a:schemeClr val="accent1"/>
            </a:solidFill>
          </a:ln>
        </p:spPr>
        <p:txBody>
          <a:bodyPr wrap="square" rtlCol="0">
            <a:spAutoFit/>
          </a:bodyPr>
          <a:lstStyle/>
          <a:p>
            <a:r>
              <a:rPr lang="sv-SE" sz="1100" dirty="0"/>
              <a:t>Fyll i antal djurplatser på rätt gödselslag</a:t>
            </a:r>
          </a:p>
        </p:txBody>
      </p:sp>
      <p:cxnSp>
        <p:nvCxnSpPr>
          <p:cNvPr id="14" name="Rak pilkoppling 13" descr="Blå pil">
            <a:extLst>
              <a:ext uri="{FF2B5EF4-FFF2-40B4-BE49-F238E27FC236}">
                <a16:creationId xmlns:a16="http://schemas.microsoft.com/office/drawing/2014/main" id="{C8A1A31B-20DD-4A15-AF1E-5845A079A2E5}"/>
              </a:ext>
            </a:extLst>
          </p:cNvPr>
          <p:cNvCxnSpPr>
            <a:cxnSpLocks/>
          </p:cNvCxnSpPr>
          <p:nvPr/>
        </p:nvCxnSpPr>
        <p:spPr>
          <a:xfrm flipH="1">
            <a:off x="7336340" y="3512777"/>
            <a:ext cx="793260" cy="42245"/>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descr="Blå pil">
            <a:extLst>
              <a:ext uri="{FF2B5EF4-FFF2-40B4-BE49-F238E27FC236}">
                <a16:creationId xmlns:a16="http://schemas.microsoft.com/office/drawing/2014/main" id="{EC79B939-1295-41E4-A656-663C2E3A50E8}"/>
              </a:ext>
            </a:extLst>
          </p:cNvPr>
          <p:cNvCxnSpPr>
            <a:cxnSpLocks/>
          </p:cNvCxnSpPr>
          <p:nvPr/>
        </p:nvCxnSpPr>
        <p:spPr>
          <a:xfrm flipH="1" flipV="1">
            <a:off x="7336340" y="3674155"/>
            <a:ext cx="793260" cy="94281"/>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ruta 20" descr="Välj hur lång stallperioden och lagringsbehovet ska vara. &#10;">
            <a:extLst>
              <a:ext uri="{FF2B5EF4-FFF2-40B4-BE49-F238E27FC236}">
                <a16:creationId xmlns:a16="http://schemas.microsoft.com/office/drawing/2014/main" id="{C511EA73-BF5D-4B5D-9872-C2668E4EBC96}"/>
              </a:ext>
            </a:extLst>
          </p:cNvPr>
          <p:cNvSpPr txBox="1"/>
          <p:nvPr/>
        </p:nvSpPr>
        <p:spPr>
          <a:xfrm>
            <a:off x="8186940" y="3386501"/>
            <a:ext cx="1689428" cy="430887"/>
          </a:xfrm>
          <a:prstGeom prst="rect">
            <a:avLst/>
          </a:prstGeom>
          <a:solidFill>
            <a:schemeClr val="bg1"/>
          </a:solidFill>
          <a:ln>
            <a:solidFill>
              <a:schemeClr val="accent1"/>
            </a:solidFill>
          </a:ln>
        </p:spPr>
        <p:txBody>
          <a:bodyPr wrap="square" rtlCol="0">
            <a:spAutoFit/>
          </a:bodyPr>
          <a:lstStyle/>
          <a:p>
            <a:r>
              <a:rPr lang="sv-SE" sz="1100" dirty="0"/>
              <a:t>Välj </a:t>
            </a:r>
            <a:r>
              <a:rPr lang="sv-SE" sz="1100" dirty="0" err="1"/>
              <a:t>Stallperiod</a:t>
            </a:r>
            <a:r>
              <a:rPr lang="sv-SE" sz="1100" dirty="0"/>
              <a:t> och Lagringsbehov</a:t>
            </a:r>
          </a:p>
        </p:txBody>
      </p:sp>
      <p:sp>
        <p:nvSpPr>
          <p:cNvPr id="22" name="textruta 21" descr="Fyll i djurhållningen på gården för att få fram jämförelsevärdet för djuren. &#10;">
            <a:extLst>
              <a:ext uri="{FF2B5EF4-FFF2-40B4-BE49-F238E27FC236}">
                <a16:creationId xmlns:a16="http://schemas.microsoft.com/office/drawing/2014/main" id="{3A073E3E-8B2D-4302-9597-2D21E9597420}"/>
              </a:ext>
            </a:extLst>
          </p:cNvPr>
          <p:cNvSpPr txBox="1"/>
          <p:nvPr/>
        </p:nvSpPr>
        <p:spPr>
          <a:xfrm>
            <a:off x="6239070" y="4742284"/>
            <a:ext cx="3576596" cy="523220"/>
          </a:xfrm>
          <a:prstGeom prst="rect">
            <a:avLst/>
          </a:prstGeom>
          <a:solidFill>
            <a:schemeClr val="bg1"/>
          </a:solidFill>
          <a:ln>
            <a:solidFill>
              <a:schemeClr val="accent1"/>
            </a:solidFill>
          </a:ln>
        </p:spPr>
        <p:txBody>
          <a:bodyPr wrap="square" rtlCol="0">
            <a:spAutoFit/>
          </a:bodyPr>
          <a:lstStyle/>
          <a:p>
            <a:r>
              <a:rPr lang="sv-SE" sz="1400" dirty="0"/>
              <a:t>Fyll i djurhållningen på gården för att få fram jämförelsevärdet för djuren. </a:t>
            </a:r>
          </a:p>
        </p:txBody>
      </p:sp>
    </p:spTree>
    <p:extLst>
      <p:ext uri="{BB962C8B-B14F-4D97-AF65-F5344CB8AC3E}">
        <p14:creationId xmlns:p14="http://schemas.microsoft.com/office/powerpoint/2010/main" val="1779917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17913" y="668558"/>
            <a:ext cx="8061523" cy="539750"/>
          </a:xfrm>
        </p:spPr>
        <p:txBody>
          <a:bodyPr/>
          <a:lstStyle/>
          <a:p>
            <a:r>
              <a:rPr lang="sv-SE" sz="2200" dirty="0"/>
              <a:t>Tolka växtnäringsbalansen</a:t>
            </a:r>
          </a:p>
        </p:txBody>
      </p:sp>
      <p:sp>
        <p:nvSpPr>
          <p:cNvPr id="4" name="Rectangle 1028"/>
          <p:cNvSpPr>
            <a:spLocks noGrp="1" noChangeArrowheads="1"/>
          </p:cNvSpPr>
          <p:nvPr>
            <p:ph idx="1"/>
          </p:nvPr>
        </p:nvSpPr>
        <p:spPr>
          <a:xfrm>
            <a:off x="355107" y="1788751"/>
            <a:ext cx="5071187" cy="4816848"/>
          </a:xfrm>
        </p:spPr>
        <p:txBody>
          <a:bodyPr/>
          <a:lstStyle/>
          <a:p>
            <a:pPr marL="0" indent="0">
              <a:buNone/>
            </a:pPr>
            <a:r>
              <a:rPr lang="sv-SE" altLang="sv-SE" sz="1600" dirty="0">
                <a:latin typeface="Arial" panose="020B0604020202020204" pitchFamily="34" charset="0"/>
                <a:cs typeface="Arial" panose="020B0604020202020204" pitchFamily="34" charset="0"/>
              </a:rPr>
              <a:t>För fosfor och kalium är balansen ett värdefullt redskap för att utvärdera gödslingen på gården. Eftersom förlusterna är små kommer balansen att återspegla vad som händer i marken. Ett överskott innebär att markförråden ökar. Kalium som är ett lättrörligt ämne kan emellertid lakas ut om det finns i överskott. </a:t>
            </a:r>
          </a:p>
          <a:p>
            <a:pPr marL="0" indent="0">
              <a:buNone/>
            </a:pPr>
            <a:r>
              <a:rPr lang="sv-SE" altLang="sv-SE" sz="1600" dirty="0">
                <a:latin typeface="Arial" panose="020B0604020202020204" pitchFamily="34" charset="0"/>
                <a:cs typeface="Arial" panose="020B0604020202020204" pitchFamily="34" charset="0"/>
              </a:rPr>
              <a:t>Som ett långsiktigt mål kan du utgå ifrån att det ska vara balans mellan bortförsel och tillförsel. Men på kort sikt kan det vara bra att utnyttja markkarteringen för att styra upp gödslingen. Gödslingsråden är satta för att långsiktigt nå K-AL och P-AL klass III. Det innebär att rådet är att gödsla mer än bortförsel i klass I och II. Däremot, i klass IV och V bör gödslingen var lägre än bortförseln, så att en tär på markförrådet. Utifrån detta resonemang visar de tre nästa bilderna jämförelsevärden för fosfor och kalium</a:t>
            </a:r>
          </a:p>
          <a:p>
            <a:pPr marL="0" indent="0">
              <a:buNone/>
            </a:pPr>
            <a:endParaRPr lang="sv-SE" altLang="sv-SE" sz="1600" dirty="0">
              <a:latin typeface="Arial" panose="020B0604020202020204" pitchFamily="34" charset="0"/>
              <a:cs typeface="Arial" panose="020B0604020202020204" pitchFamily="34" charset="0"/>
            </a:endParaRPr>
          </a:p>
          <a:p>
            <a:pPr marL="0" indent="0" algn="just">
              <a:buNone/>
            </a:pPr>
            <a:endParaRPr lang="sv-SE" altLang="sv-SE" sz="1300" dirty="0">
              <a:solidFill>
                <a:schemeClr val="tx1"/>
              </a:solidFill>
              <a:latin typeface="Arial" panose="020B0604020202020204" pitchFamily="34" charset="0"/>
              <a:cs typeface="Arial" panose="020B0604020202020204" pitchFamily="34" charset="0"/>
            </a:endParaRPr>
          </a:p>
        </p:txBody>
      </p:sp>
      <p:sp>
        <p:nvSpPr>
          <p:cNvPr id="5" name="Rektangel 4"/>
          <p:cNvSpPr/>
          <p:nvPr/>
        </p:nvSpPr>
        <p:spPr>
          <a:xfrm>
            <a:off x="5752730" y="1342620"/>
            <a:ext cx="6338656" cy="5262979"/>
          </a:xfrm>
          <a:prstGeom prst="rect">
            <a:avLst/>
          </a:prstGeom>
        </p:spPr>
        <p:txBody>
          <a:bodyPr wrap="square">
            <a:spAutoFit/>
          </a:bodyPr>
          <a:lstStyle/>
          <a:p>
            <a:r>
              <a:rPr lang="sv-SE" altLang="sv-SE" sz="1600" dirty="0">
                <a:solidFill>
                  <a:schemeClr val="accent1"/>
                </a:solidFill>
                <a:latin typeface="Arial" panose="020B0604020202020204" pitchFamily="34" charset="0"/>
                <a:cs typeface="Arial" panose="020B0604020202020204" pitchFamily="34" charset="0"/>
              </a:rPr>
              <a:t>På gårdar med hög djurtäthet händer det att det blir ett överskott trots att lantbrukaren inte tillför fosfor och kalium med mineralgödsel.</a:t>
            </a:r>
          </a:p>
          <a:p>
            <a:endParaRPr lang="sv-SE" altLang="sv-SE" sz="1600" dirty="0">
              <a:solidFill>
                <a:schemeClr val="accent1"/>
              </a:solidFill>
              <a:latin typeface="Arial" panose="020B0604020202020204" pitchFamily="34" charset="0"/>
              <a:cs typeface="Arial" panose="020B0604020202020204" pitchFamily="34" charset="0"/>
            </a:endParaRPr>
          </a:p>
          <a:p>
            <a:r>
              <a:rPr lang="sv-SE" altLang="sv-SE" sz="1600" dirty="0">
                <a:solidFill>
                  <a:schemeClr val="accent1"/>
                </a:solidFill>
                <a:latin typeface="Arial" panose="020B0604020202020204" pitchFamily="34" charset="0"/>
                <a:cs typeface="Arial" panose="020B0604020202020204" pitchFamily="34" charset="0"/>
              </a:rPr>
              <a:t>Vid en diskussion om rimligt värde i det läget får du titta på vad som är normal utsöndring av fosfor per djur och ställa detta i relation till hur mycket som bortförs från fälten med skörden. Ett högt överskott kan bero att djuren utsöndrar onödigt mycket fosfor och en justering av utfodringen kan sänka fosforöverskottet. Men det kan också vara så att djuren har en normal utsöndring av fosfor men p.g.a. den höga djurtätheten går det inte att komma ner i överskott. Lösningen i detta läge är att försöka sälja/skänka  gödsel. </a:t>
            </a:r>
          </a:p>
          <a:p>
            <a:endParaRPr lang="sv-SE" altLang="sv-SE" sz="1600" dirty="0">
              <a:solidFill>
                <a:schemeClr val="accent1"/>
              </a:solidFill>
              <a:latin typeface="Arial" panose="020B0604020202020204" pitchFamily="34" charset="0"/>
              <a:cs typeface="Arial" panose="020B0604020202020204" pitchFamily="34" charset="0"/>
            </a:endParaRPr>
          </a:p>
          <a:p>
            <a:r>
              <a:rPr lang="sv-SE" altLang="sv-SE" sz="1600" dirty="0">
                <a:solidFill>
                  <a:schemeClr val="accent1"/>
                </a:solidFill>
                <a:latin typeface="Arial" panose="020B0604020202020204" pitchFamily="34" charset="0"/>
                <a:cs typeface="Arial" panose="020B0604020202020204" pitchFamily="34" charset="0"/>
              </a:rPr>
              <a:t>Genomsnittliga förluster av fosfor genom erosion och utlakning ligger på 0,3 – 0,4 kg/ha.</a:t>
            </a:r>
          </a:p>
          <a:p>
            <a:endParaRPr lang="sv-SE" altLang="sv-SE" sz="1600" dirty="0">
              <a:solidFill>
                <a:schemeClr val="accent1"/>
              </a:solidFill>
              <a:latin typeface="Arial" panose="020B0604020202020204" pitchFamily="34" charset="0"/>
              <a:cs typeface="Arial" panose="020B0604020202020204" pitchFamily="34" charset="0"/>
            </a:endParaRPr>
          </a:p>
          <a:p>
            <a:r>
              <a:rPr lang="sv-SE" altLang="sv-SE" sz="1600" dirty="0">
                <a:solidFill>
                  <a:schemeClr val="accent1"/>
                </a:solidFill>
                <a:latin typeface="Arial" panose="020B0604020202020204" pitchFamily="34" charset="0"/>
                <a:cs typeface="Arial" panose="020B0604020202020204" pitchFamily="34" charset="0"/>
              </a:rPr>
              <a:t>Resonemanget kring fosfor och kalium i växt-näringsbalansen bygger på antagandet att gödseln fördelas jämnt över gården. Används inte all areal som ingår i balansen för stallgödselspridning blir det naturligtvis en ackumulering av näringsämnen där gödseln hamnar trots att gården totalt sett är balans.</a:t>
            </a:r>
          </a:p>
        </p:txBody>
      </p:sp>
    </p:spTree>
    <p:extLst>
      <p:ext uri="{BB962C8B-B14F-4D97-AF65-F5344CB8AC3E}">
        <p14:creationId xmlns:p14="http://schemas.microsoft.com/office/powerpoint/2010/main" val="3958512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9" name="Rectangle 7"/>
          <p:cNvSpPr>
            <a:spLocks noGrp="1" noChangeArrowheads="1"/>
          </p:cNvSpPr>
          <p:nvPr>
            <p:ph type="title"/>
          </p:nvPr>
        </p:nvSpPr>
        <p:spPr>
          <a:xfrm>
            <a:off x="2616135" y="526031"/>
            <a:ext cx="8458200" cy="685800"/>
          </a:xfrm>
        </p:spPr>
        <p:txBody>
          <a:bodyPr/>
          <a:lstStyle/>
          <a:p>
            <a:r>
              <a:rPr lang="sv-SE" altLang="sv-SE" sz="2200" dirty="0">
                <a:ea typeface="ＭＳ Ｐゴシック" pitchFamily="34" charset="-128"/>
              </a:rPr>
              <a:t>Rekommenderad fosforbalans för olika växtföljder, </a:t>
            </a:r>
            <a:br>
              <a:rPr lang="sv-SE" altLang="sv-SE" sz="2200" dirty="0">
                <a:ea typeface="ＭＳ Ｐゴシック" pitchFamily="34" charset="-128"/>
              </a:rPr>
            </a:br>
            <a:r>
              <a:rPr lang="sv-SE" altLang="sv-SE" sz="2200" dirty="0">
                <a:ea typeface="ＭＳ Ｐゴシック" pitchFamily="34" charset="-128"/>
              </a:rPr>
              <a:t>med ett långsiktigt perspektiv </a:t>
            </a:r>
          </a:p>
        </p:txBody>
      </p:sp>
      <p:sp>
        <p:nvSpPr>
          <p:cNvPr id="18441" name="Text Box 9"/>
          <p:cNvSpPr txBox="1">
            <a:spLocks noChangeArrowheads="1"/>
          </p:cNvSpPr>
          <p:nvPr/>
        </p:nvSpPr>
        <p:spPr bwMode="auto">
          <a:xfrm>
            <a:off x="2279455" y="1372448"/>
            <a:ext cx="3240482"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dirty="0">
                <a:latin typeface="Helvetica"/>
                <a:cs typeface="Arial" panose="020B0604020202020204" pitchFamily="34" charset="0"/>
              </a:rPr>
              <a:t>   Växtföljd         </a:t>
            </a:r>
          </a:p>
        </p:txBody>
      </p:sp>
      <p:sp>
        <p:nvSpPr>
          <p:cNvPr id="18442" name="Text Box 10"/>
          <p:cNvSpPr txBox="1">
            <a:spLocks noChangeArrowheads="1"/>
          </p:cNvSpPr>
          <p:nvPr/>
        </p:nvSpPr>
        <p:spPr bwMode="auto">
          <a:xfrm>
            <a:off x="5735961" y="1499235"/>
            <a:ext cx="4573264"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spcBef>
                <a:spcPct val="0"/>
              </a:spcBef>
              <a:spcAft>
                <a:spcPct val="0"/>
              </a:spcAft>
              <a:buSzTx/>
              <a:buNone/>
              <a:defRPr/>
            </a:pPr>
            <a:r>
              <a:rPr lang="sv-SE" altLang="sv-SE" sz="2200" dirty="0">
                <a:latin typeface="Helvetica"/>
              </a:rPr>
              <a:t> Balans vid olika </a:t>
            </a:r>
            <a:r>
              <a:rPr lang="sv-SE" altLang="sv-SE" sz="2200" dirty="0">
                <a:latin typeface="Helvetica"/>
                <a:cs typeface="Arial" panose="020B0604020202020204" pitchFamily="34" charset="0"/>
              </a:rPr>
              <a:t>P-AL klass</a:t>
            </a:r>
          </a:p>
          <a:p>
            <a:pPr fontAlgn="base">
              <a:spcBef>
                <a:spcPct val="0"/>
              </a:spcBef>
              <a:spcAft>
                <a:spcPct val="0"/>
              </a:spcAft>
              <a:buSzTx/>
              <a:buNone/>
              <a:defRPr/>
            </a:pPr>
            <a:r>
              <a:rPr lang="sv-SE" altLang="sv-SE" sz="2200" b="1" dirty="0">
                <a:solidFill>
                  <a:schemeClr val="tx1"/>
                </a:solidFill>
                <a:latin typeface="Helvetica"/>
              </a:rPr>
              <a:t>I        II       III       IVA    IVB      V</a:t>
            </a:r>
          </a:p>
        </p:txBody>
      </p:sp>
      <p:sp>
        <p:nvSpPr>
          <p:cNvPr id="18438" name="Rectangle 6" descr="10 spannmål, 10 Spannmål, oljeväxt, 10 sockerbetor (Var 4:e år), 20 Potatis (var4:e år), 10 vall ( 3 år av 6) "/>
          <p:cNvSpPr>
            <a:spLocks noChangeArrowheads="1"/>
          </p:cNvSpPr>
          <p:nvPr/>
        </p:nvSpPr>
        <p:spPr bwMode="auto">
          <a:xfrm>
            <a:off x="5519937"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7" name="Rectangle 5" descr="5 spannmål, 5 Spannmål, oljeväxt, 5 sockerbetor (Var 4:e år), 10 Potatis (var4:e år), 0 vall ( 3 år av 6) "/>
          <p:cNvSpPr>
            <a:spLocks noChangeArrowheads="1"/>
          </p:cNvSpPr>
          <p:nvPr/>
        </p:nvSpPr>
        <p:spPr bwMode="auto">
          <a:xfrm>
            <a:off x="6275862"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6" name="Rectangle 4" descr="0 spannmål, 0 Spannmål, oljeväxt, 0 sockerbetor (Var 4:e år), 5Potatis (var4:e år), -5 vall ( 3 år av 6) "/>
          <p:cNvSpPr>
            <a:spLocks noChangeArrowheads="1"/>
          </p:cNvSpPr>
          <p:nvPr/>
        </p:nvSpPr>
        <p:spPr bwMode="auto">
          <a:xfrm>
            <a:off x="7032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5" name="Rectangle 3" descr="-10 spannmål, - 10 Spannmål, oljeväxt, -10 sockerbetor (Var 4:e år), -5Potatis (var4:e år), -15 vall ( 3 år av 6) " title="Fosforbalans i klass IVb "/>
          <p:cNvSpPr>
            <a:spLocks noChangeArrowheads="1"/>
          </p:cNvSpPr>
          <p:nvPr/>
        </p:nvSpPr>
        <p:spPr bwMode="auto">
          <a:xfrm>
            <a:off x="7824192" y="2358360"/>
            <a:ext cx="689742" cy="2366785"/>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2" name="Rectangle 3" descr="-20 spannmål, - 25 Spannmål, oljeväxt, -20 sockerbetor (Var 4:e år), -15Potatis (var4:e år), -20 vall ( 3 år av 6) &#10;" title="Fosforbalans i klass IVA"/>
          <p:cNvSpPr>
            <a:spLocks noChangeArrowheads="1"/>
          </p:cNvSpPr>
          <p:nvPr/>
        </p:nvSpPr>
        <p:spPr bwMode="auto">
          <a:xfrm>
            <a:off x="8604405" y="2358360"/>
            <a:ext cx="689742" cy="236678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4" name="Rectangle 2" descr="-20 spannmål, - 25 Spannmål, oljeväxt, -25 sockerbetor (Var 4:e år), -15Potatis (var4:e år), -20 vall ( 3 år av 6) " title="Fosforbalns i klass V "/>
          <p:cNvSpPr>
            <a:spLocks noChangeArrowheads="1"/>
          </p:cNvSpPr>
          <p:nvPr/>
        </p:nvSpPr>
        <p:spPr bwMode="auto">
          <a:xfrm>
            <a:off x="9384618" y="2358360"/>
            <a:ext cx="684660" cy="236678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40" name="Rectangle 8"/>
          <p:cNvSpPr>
            <a:spLocks noGrp="1" noChangeArrowheads="1"/>
          </p:cNvSpPr>
          <p:nvPr>
            <p:ph type="body" idx="1"/>
          </p:nvPr>
        </p:nvSpPr>
        <p:spPr>
          <a:xfrm>
            <a:off x="1703513" y="2268675"/>
            <a:ext cx="8605713" cy="3302886"/>
          </a:xfrm>
        </p:spPr>
        <p:txBody>
          <a:bodyPr/>
          <a:lstStyle/>
          <a:p>
            <a:pPr>
              <a:lnSpc>
                <a:spcPct val="170000"/>
              </a:lnSpc>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Vall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5          0       -10      -20      -20 </a:t>
            </a:r>
          </a:p>
          <a:p>
            <a:pPr>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oljeväxter	                </a:t>
            </a:r>
            <a:r>
              <a:rPr lang="sv-SE" altLang="sv-SE" sz="2000" dirty="0">
                <a:solidFill>
                  <a:schemeClr val="accent5">
                    <a:lumMod val="10000"/>
                  </a:schemeClr>
                </a:solidFill>
                <a:latin typeface="+mj-lt"/>
                <a:ea typeface="ＭＳ Ｐゴシック" pitchFamily="34" charset="-128"/>
                <a:cs typeface="Arial" panose="020B0604020202020204" pitchFamily="34" charset="0"/>
              </a:rPr>
              <a:t>15</a:t>
            </a:r>
            <a:r>
              <a:rPr lang="sv-SE" altLang="sv-SE" sz="2000" dirty="0">
                <a:latin typeface="+mj-lt"/>
                <a:ea typeface="ＭＳ Ｐゴシック" pitchFamily="34" charset="-128"/>
                <a:cs typeface="Arial" panose="020B0604020202020204" pitchFamily="34" charset="0"/>
              </a:rPr>
              <a:t> </a:t>
            </a:r>
            <a:r>
              <a:rPr lang="sv-SE" altLang="sv-SE" sz="2000" dirty="0">
                <a:solidFill>
                  <a:schemeClr val="accent5">
                    <a:lumMod val="10000"/>
                  </a:schemeClr>
                </a:solidFill>
                <a:latin typeface="+mj-lt"/>
                <a:ea typeface="ＭＳ Ｐゴシック" pitchFamily="34" charset="-128"/>
                <a:cs typeface="Arial" panose="020B0604020202020204" pitchFamily="34" charset="0"/>
              </a:rPr>
              <a:t>       10        5        -10     -25      -25</a:t>
            </a:r>
            <a:endParaRPr lang="sv-SE" altLang="sv-SE" sz="2000" dirty="0">
              <a:solidFill>
                <a:schemeClr val="tx1"/>
              </a:solidFill>
              <a:latin typeface="+mj-lt"/>
              <a:ea typeface="ＭＳ Ｐゴシック" pitchFamily="34" charset="-128"/>
              <a:cs typeface="Arial" panose="020B0604020202020204" pitchFamily="34" charset="0"/>
            </a:endParaRPr>
          </a:p>
          <a:p>
            <a:pPr marL="0" indent="0">
              <a:spcBef>
                <a:spcPts val="0"/>
              </a:spcBef>
              <a:buNone/>
            </a:pPr>
            <a:r>
              <a:rPr lang="sv-SE" altLang="sv-SE" sz="2000" dirty="0">
                <a:solidFill>
                  <a:schemeClr val="tx1"/>
                </a:solidFill>
                <a:latin typeface="+mj-lt"/>
                <a:ea typeface="ＭＳ Ｐゴシック" pitchFamily="34" charset="-128"/>
                <a:cs typeface="Arial" panose="020B0604020202020204" pitchFamily="34" charset="0"/>
              </a:rPr>
              <a:t>        </a:t>
            </a:r>
          </a:p>
          <a:p>
            <a:pPr>
              <a:spcBef>
                <a:spcPts val="0"/>
              </a:spcBef>
            </a:pPr>
            <a:r>
              <a:rPr lang="sv-SE" altLang="sv-SE" sz="2000" dirty="0">
                <a:solidFill>
                  <a:schemeClr val="tx1"/>
                </a:solidFill>
                <a:latin typeface="+mj-lt"/>
                <a:ea typeface="ＭＳ Ｐゴシック" pitchFamily="34" charset="-128"/>
                <a:cs typeface="Arial" panose="020B0604020202020204" pitchFamily="34" charset="0"/>
              </a:rPr>
              <a:t>Sockerbetor var </a:t>
            </a:r>
            <a:r>
              <a:rPr lang="sv-SE" altLang="sv-SE" sz="2000" dirty="0">
                <a:solidFill>
                  <a:schemeClr val="tx1"/>
                </a:solidFill>
                <a:ea typeface="ＭＳ Ｐゴシック" pitchFamily="34" charset="-128"/>
                <a:cs typeface="Arial" panose="020B0604020202020204" pitchFamily="34" charset="0"/>
              </a:rPr>
              <a:t>4:e år</a:t>
            </a:r>
            <a:r>
              <a:rPr lang="sv-SE" altLang="sv-SE" sz="2000" dirty="0">
                <a:solidFill>
                  <a:schemeClr val="tx1"/>
                </a:solidFill>
                <a:latin typeface="+mj-lt"/>
                <a:ea typeface="ＭＳ Ｐゴシック" pitchFamily="34" charset="-128"/>
                <a:cs typeface="Arial" panose="020B0604020202020204" pitchFamily="34" charset="0"/>
              </a:rPr>
              <a:t>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15        10        0       -15      -20</a:t>
            </a:r>
            <a:endParaRPr lang="sv-SE" altLang="sv-SE" sz="2000" dirty="0">
              <a:solidFill>
                <a:schemeClr val="tx1"/>
              </a:solidFill>
              <a:latin typeface="+mj-lt"/>
              <a:ea typeface="ＭＳ Ｐゴシック" pitchFamily="34" charset="-128"/>
              <a:cs typeface="Arial" panose="020B0604020202020204" pitchFamily="34" charset="0"/>
            </a:endParaRPr>
          </a:p>
          <a:p>
            <a:pPr>
              <a:lnSpc>
                <a:spcPct val="170000"/>
              </a:lnSpc>
            </a:pPr>
            <a:r>
              <a:rPr lang="sv-SE" altLang="sv-SE" sz="2000" dirty="0">
                <a:solidFill>
                  <a:schemeClr val="tx1"/>
                </a:solidFill>
                <a:latin typeface="+mj-lt"/>
                <a:ea typeface="ＭＳ Ｐゴシック" pitchFamily="34" charset="-128"/>
                <a:cs typeface="Arial" panose="020B0604020202020204" pitchFamily="34" charset="0"/>
              </a:rPr>
              <a:t>Potatis var 4:e år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15         10       0        -10      -15</a:t>
            </a:r>
          </a:p>
        </p:txBody>
      </p:sp>
    </p:spTree>
    <p:extLst>
      <p:ext uri="{BB962C8B-B14F-4D97-AF65-F5344CB8AC3E}">
        <p14:creationId xmlns:p14="http://schemas.microsoft.com/office/powerpoint/2010/main" val="95897255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9" name="Rectangle 7"/>
          <p:cNvSpPr>
            <a:spLocks noGrp="1" noChangeArrowheads="1"/>
          </p:cNvSpPr>
          <p:nvPr>
            <p:ph type="title"/>
          </p:nvPr>
        </p:nvSpPr>
        <p:spPr>
          <a:xfrm>
            <a:off x="2616902" y="425692"/>
            <a:ext cx="8458200" cy="685800"/>
          </a:xfrm>
        </p:spPr>
        <p:txBody>
          <a:bodyPr/>
          <a:lstStyle/>
          <a:p>
            <a:r>
              <a:rPr lang="sv-SE" altLang="sv-SE" sz="2200" dirty="0">
                <a:ea typeface="ＭＳ Ｐゴシック" pitchFamily="34" charset="-128"/>
              </a:rPr>
              <a:t>Rekommenderad fosforbalans för olika växtföljder,</a:t>
            </a:r>
            <a:br>
              <a:rPr lang="sv-SE" altLang="sv-SE" sz="2200" dirty="0">
                <a:ea typeface="ＭＳ Ｐゴシック" pitchFamily="34" charset="-128"/>
              </a:rPr>
            </a:br>
            <a:r>
              <a:rPr lang="sv-SE" altLang="sv-SE" sz="2200" dirty="0">
                <a:ea typeface="ＭＳ Ｐゴシック" pitchFamily="34" charset="-128"/>
              </a:rPr>
              <a:t>med ett kortsiktigt ekonomiskt perspektiv</a:t>
            </a:r>
          </a:p>
        </p:txBody>
      </p:sp>
      <p:sp>
        <p:nvSpPr>
          <p:cNvPr id="18441" name="Text Box 9"/>
          <p:cNvSpPr txBox="1">
            <a:spLocks noChangeArrowheads="1"/>
          </p:cNvSpPr>
          <p:nvPr/>
        </p:nvSpPr>
        <p:spPr bwMode="auto">
          <a:xfrm>
            <a:off x="2279455" y="1372448"/>
            <a:ext cx="4098925"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dirty="0">
                <a:latin typeface="Helvetica"/>
                <a:cs typeface="Arial" panose="020B0604020202020204" pitchFamily="34" charset="0"/>
              </a:rPr>
              <a:t>   Växtföljd         </a:t>
            </a:r>
          </a:p>
        </p:txBody>
      </p:sp>
      <p:sp>
        <p:nvSpPr>
          <p:cNvPr id="18442" name="Text Box 10"/>
          <p:cNvSpPr txBox="1">
            <a:spLocks noChangeArrowheads="1"/>
          </p:cNvSpPr>
          <p:nvPr/>
        </p:nvSpPr>
        <p:spPr bwMode="auto">
          <a:xfrm>
            <a:off x="5735961" y="1499235"/>
            <a:ext cx="4573264"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spcBef>
                <a:spcPct val="0"/>
              </a:spcBef>
              <a:spcAft>
                <a:spcPct val="0"/>
              </a:spcAft>
              <a:buSzTx/>
              <a:buNone/>
              <a:defRPr/>
            </a:pPr>
            <a:r>
              <a:rPr lang="sv-SE" altLang="sv-SE" sz="2200" b="1" dirty="0">
                <a:latin typeface="Helvetica"/>
              </a:rPr>
              <a:t> </a:t>
            </a:r>
            <a:r>
              <a:rPr lang="sv-SE" altLang="sv-SE" sz="2200" dirty="0">
                <a:latin typeface="Helvetica"/>
                <a:cs typeface="Arial" panose="020B0604020202020204" pitchFamily="34" charset="0"/>
              </a:rPr>
              <a:t>P-AL-värde</a:t>
            </a:r>
          </a:p>
          <a:p>
            <a:pPr fontAlgn="base">
              <a:spcBef>
                <a:spcPct val="0"/>
              </a:spcBef>
              <a:spcAft>
                <a:spcPct val="0"/>
              </a:spcAft>
              <a:buSzTx/>
              <a:buNone/>
              <a:defRPr/>
            </a:pPr>
            <a:r>
              <a:rPr lang="sv-SE" altLang="sv-SE" sz="2200" b="1" dirty="0">
                <a:solidFill>
                  <a:schemeClr val="tx1"/>
                </a:solidFill>
                <a:latin typeface="Helvetica"/>
              </a:rPr>
              <a:t>I        II       III       IVA    IVB      V</a:t>
            </a:r>
          </a:p>
        </p:txBody>
      </p:sp>
      <p:sp>
        <p:nvSpPr>
          <p:cNvPr id="18438" name="Rectangle 6" descr="10 spannmål, 10 Spannmål, oljeväxt, 10 sockerbetor (Var 4:e år), 20 Potatis (var4:e år), 10 vall ( 3 år av 6) "/>
          <p:cNvSpPr>
            <a:spLocks noChangeArrowheads="1"/>
          </p:cNvSpPr>
          <p:nvPr/>
        </p:nvSpPr>
        <p:spPr bwMode="auto">
          <a:xfrm>
            <a:off x="5519937"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7" name="Rectangle 5" descr="5 spannmål, 5 Spannmål, oljeväxt, 5 sockerbetor (Var 4:e år), 10 Potatis (var4:e år), 0 vall ( 3 år av 6) "/>
          <p:cNvSpPr>
            <a:spLocks noChangeArrowheads="1"/>
          </p:cNvSpPr>
          <p:nvPr/>
        </p:nvSpPr>
        <p:spPr bwMode="auto">
          <a:xfrm>
            <a:off x="6275862"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6" name="Rectangle 4" descr="0 spannmål, 0 Spannmål, oljeväxt, 0 sockerbetor (Var 4:e år), 5Potatis (var4:e år), -5 vall ( 3 år av 6) "/>
          <p:cNvSpPr>
            <a:spLocks noChangeArrowheads="1"/>
          </p:cNvSpPr>
          <p:nvPr/>
        </p:nvSpPr>
        <p:spPr bwMode="auto">
          <a:xfrm>
            <a:off x="7032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5" name="Rectangle 3" descr="-10 spannmål, - 10 Spannmål, oljeväxt, -10 sockerbetor (Var 4:e år), -5Potatis (var4:e år), -15 vall ( 3 år av 6) " title="Fosforbalans i klass IVb "/>
          <p:cNvSpPr>
            <a:spLocks noChangeArrowheads="1"/>
          </p:cNvSpPr>
          <p:nvPr/>
        </p:nvSpPr>
        <p:spPr bwMode="auto">
          <a:xfrm>
            <a:off x="7824192" y="2358360"/>
            <a:ext cx="689742" cy="2366785"/>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2" name="Rectangle 3" descr="-20 spannmål, - 25 Spannmål, oljeväxt, -20 sockerbetor (Var 4:e år), -15Potatis (var4:e år), -20 vall ( 3 år av 6) &#10;" title="Fosforbalans i klass IVA"/>
          <p:cNvSpPr>
            <a:spLocks noChangeArrowheads="1"/>
          </p:cNvSpPr>
          <p:nvPr/>
        </p:nvSpPr>
        <p:spPr bwMode="auto">
          <a:xfrm>
            <a:off x="8604405" y="2358360"/>
            <a:ext cx="689742" cy="236678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4" name="Rectangle 2" descr="-20 spannmål, - 25 Spannmål, oljeväxt, -25 sockerbetor (Var 4:e år), -15Potatis (var4:e år), -20 vall ( 3 år av 6) " title="Fosforbalns i klass V "/>
          <p:cNvSpPr>
            <a:spLocks noChangeArrowheads="1"/>
          </p:cNvSpPr>
          <p:nvPr/>
        </p:nvSpPr>
        <p:spPr bwMode="auto">
          <a:xfrm>
            <a:off x="9384618" y="2358360"/>
            <a:ext cx="684660" cy="236678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40" name="Rectangle 8"/>
          <p:cNvSpPr>
            <a:spLocks noGrp="1" noChangeArrowheads="1"/>
          </p:cNvSpPr>
          <p:nvPr>
            <p:ph type="body" idx="1"/>
          </p:nvPr>
        </p:nvSpPr>
        <p:spPr>
          <a:xfrm>
            <a:off x="1703513" y="2268675"/>
            <a:ext cx="8605713" cy="3302886"/>
          </a:xfrm>
        </p:spPr>
        <p:txBody>
          <a:bodyPr/>
          <a:lstStyle/>
          <a:p>
            <a:pPr>
              <a:lnSpc>
                <a:spcPct val="170000"/>
              </a:lnSpc>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(7 ton)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5          0       -10      -20      -20 </a:t>
            </a:r>
          </a:p>
          <a:p>
            <a:pPr>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oljeväxter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0          0       -10      -25      -25</a:t>
            </a:r>
            <a:endParaRPr lang="sv-SE" altLang="sv-SE" sz="2000" dirty="0">
              <a:solidFill>
                <a:schemeClr val="tx1"/>
              </a:solidFill>
              <a:latin typeface="+mj-lt"/>
              <a:ea typeface="ＭＳ Ｐゴシック" pitchFamily="34" charset="-128"/>
              <a:cs typeface="Arial" panose="020B0604020202020204" pitchFamily="34" charset="0"/>
            </a:endParaRPr>
          </a:p>
          <a:p>
            <a:pPr marL="0" indent="0">
              <a:spcBef>
                <a:spcPts val="0"/>
              </a:spcBef>
              <a:buNone/>
            </a:pPr>
            <a:r>
              <a:rPr lang="sv-SE" altLang="sv-SE" sz="2000" dirty="0">
                <a:solidFill>
                  <a:schemeClr val="tx1"/>
                </a:solidFill>
                <a:latin typeface="+mj-lt"/>
                <a:ea typeface="ＭＳ Ｐゴシック" pitchFamily="34" charset="-128"/>
                <a:cs typeface="Arial" panose="020B0604020202020204" pitchFamily="34" charset="0"/>
              </a:rPr>
              <a:t>       (4 ton var 4:e år) </a:t>
            </a:r>
          </a:p>
          <a:p>
            <a:pPr>
              <a:spcBef>
                <a:spcPts val="0"/>
              </a:spcBef>
            </a:pPr>
            <a:r>
              <a:rPr lang="sv-SE" altLang="sv-SE" sz="2000" dirty="0">
                <a:solidFill>
                  <a:schemeClr val="tx1"/>
                </a:solidFill>
                <a:latin typeface="+mj-lt"/>
                <a:ea typeface="ＭＳ Ｐゴシック" pitchFamily="34" charset="-128"/>
                <a:cs typeface="Arial" panose="020B0604020202020204" pitchFamily="34" charset="0"/>
              </a:rPr>
              <a:t>Sockerbetor                               </a:t>
            </a:r>
            <a:r>
              <a:rPr lang="sv-SE" altLang="sv-SE" sz="2000" dirty="0">
                <a:solidFill>
                  <a:schemeClr val="accent5">
                    <a:lumMod val="10000"/>
                  </a:schemeClr>
                </a:solidFill>
                <a:latin typeface="+mj-lt"/>
                <a:ea typeface="ＭＳ Ｐゴシック" pitchFamily="34" charset="-128"/>
                <a:cs typeface="Arial" panose="020B0604020202020204" pitchFamily="34" charset="0"/>
              </a:rPr>
              <a:t>15       10         0       -10       -20     -20</a:t>
            </a:r>
          </a:p>
          <a:p>
            <a:pPr marL="0" indent="0">
              <a:spcBef>
                <a:spcPts val="0"/>
              </a:spcBef>
              <a:buNone/>
            </a:pPr>
            <a:r>
              <a:rPr lang="sv-SE" altLang="sv-SE" sz="2000" dirty="0">
                <a:solidFill>
                  <a:schemeClr val="tx1"/>
                </a:solidFill>
                <a:latin typeface="+mj-lt"/>
                <a:ea typeface="ＭＳ Ｐゴシック" pitchFamily="34" charset="-128"/>
                <a:cs typeface="Arial" panose="020B0604020202020204" pitchFamily="34" charset="0"/>
              </a:rPr>
              <a:t>       (60 ton var 4:e år) </a:t>
            </a:r>
          </a:p>
          <a:p>
            <a:pPr>
              <a:lnSpc>
                <a:spcPct val="170000"/>
              </a:lnSpc>
            </a:pPr>
            <a:r>
              <a:rPr lang="sv-SE" altLang="sv-SE" sz="2000" dirty="0">
                <a:solidFill>
                  <a:schemeClr val="tx1"/>
                </a:solidFill>
                <a:latin typeface="+mj-lt"/>
                <a:ea typeface="ＭＳ Ｐゴシック" pitchFamily="34" charset="-128"/>
                <a:cs typeface="Arial" panose="020B0604020202020204" pitchFamily="34" charset="0"/>
              </a:rPr>
              <a:t>Potatis (40 ton var 4:e år )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10         5        -5       -15      -20</a:t>
            </a:r>
          </a:p>
        </p:txBody>
      </p:sp>
      <p:sp>
        <p:nvSpPr>
          <p:cNvPr id="2" name="textruta 1"/>
          <p:cNvSpPr txBox="1"/>
          <p:nvPr/>
        </p:nvSpPr>
        <p:spPr>
          <a:xfrm>
            <a:off x="4980633" y="5014915"/>
            <a:ext cx="5328592" cy="646331"/>
          </a:xfrm>
          <a:prstGeom prst="rect">
            <a:avLst/>
          </a:prstGeom>
          <a:noFill/>
        </p:spPr>
        <p:txBody>
          <a:bodyPr wrap="square" rtlCol="0">
            <a:spAutoFit/>
          </a:bodyPr>
          <a:lstStyle/>
          <a:p>
            <a:r>
              <a:rPr lang="sv-SE" dirty="0">
                <a:ea typeface="ＭＳ Ｐゴシック" pitchFamily="34" charset="-128"/>
              </a:rPr>
              <a:t>Baserat </a:t>
            </a:r>
            <a:r>
              <a:rPr lang="sv-SE" dirty="0"/>
              <a:t>på gödsling enligt Jordbruksverkets gödslingsrekommendationer till aktuell skördenivå</a:t>
            </a:r>
            <a:r>
              <a:rPr lang="sv-SE" altLang="sv-SE" dirty="0">
                <a:solidFill>
                  <a:srgbClr val="0066CC"/>
                </a:solidFill>
                <a:ea typeface="ＭＳ Ｐゴシック" pitchFamily="34" charset="-128"/>
              </a:rPr>
              <a:t> </a:t>
            </a:r>
            <a:endParaRPr lang="sv-SE" dirty="0"/>
          </a:p>
        </p:txBody>
      </p:sp>
    </p:spTree>
    <p:extLst>
      <p:ext uri="{BB962C8B-B14F-4D97-AF65-F5344CB8AC3E}">
        <p14:creationId xmlns:p14="http://schemas.microsoft.com/office/powerpoint/2010/main" val="278824115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7"/>
          <p:cNvSpPr>
            <a:spLocks noGrp="1" noChangeArrowheads="1"/>
          </p:cNvSpPr>
          <p:nvPr>
            <p:ph type="title"/>
          </p:nvPr>
        </p:nvSpPr>
        <p:spPr>
          <a:xfrm>
            <a:off x="2634796" y="469725"/>
            <a:ext cx="8458200" cy="685800"/>
          </a:xfrm>
        </p:spPr>
        <p:txBody>
          <a:bodyPr/>
          <a:lstStyle/>
          <a:p>
            <a:r>
              <a:rPr lang="sv-SE" sz="2200" dirty="0">
                <a:ea typeface="ＭＳ Ｐゴシック" pitchFamily="34" charset="-128"/>
              </a:rPr>
              <a:t>Baserat </a:t>
            </a:r>
            <a:r>
              <a:rPr lang="sv-SE" sz="2200" dirty="0"/>
              <a:t>på gödsling enligt Jordbruksverkets gödslingsrekommendationer till aktuell skördenivå</a:t>
            </a:r>
            <a:r>
              <a:rPr lang="sv-SE" altLang="sv-SE" sz="2200" dirty="0">
                <a:ea typeface="ＭＳ Ｐゴシック" pitchFamily="34" charset="-128"/>
              </a:rPr>
              <a:t> </a:t>
            </a:r>
          </a:p>
        </p:txBody>
      </p:sp>
      <p:sp>
        <p:nvSpPr>
          <p:cNvPr id="18441" name="Text Box 9"/>
          <p:cNvSpPr txBox="1">
            <a:spLocks noChangeArrowheads="1"/>
          </p:cNvSpPr>
          <p:nvPr/>
        </p:nvSpPr>
        <p:spPr bwMode="auto">
          <a:xfrm>
            <a:off x="2279455" y="1372448"/>
            <a:ext cx="4098925"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dirty="0">
                <a:latin typeface="Helvetica"/>
                <a:cs typeface="Arial" panose="020B0604020202020204" pitchFamily="34" charset="0"/>
              </a:rPr>
              <a:t>   Växtföljd         </a:t>
            </a:r>
          </a:p>
        </p:txBody>
      </p:sp>
      <p:sp>
        <p:nvSpPr>
          <p:cNvPr id="18442" name="Text Box 10"/>
          <p:cNvSpPr txBox="1">
            <a:spLocks noChangeArrowheads="1"/>
          </p:cNvSpPr>
          <p:nvPr/>
        </p:nvSpPr>
        <p:spPr bwMode="auto">
          <a:xfrm>
            <a:off x="5735962" y="1499235"/>
            <a:ext cx="3672407"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spcBef>
                <a:spcPct val="0"/>
              </a:spcBef>
              <a:spcAft>
                <a:spcPct val="0"/>
              </a:spcAft>
              <a:buSzTx/>
              <a:buNone/>
              <a:defRPr/>
            </a:pPr>
            <a:r>
              <a:rPr lang="sv-SE" altLang="sv-SE" sz="2200" b="1" dirty="0">
                <a:latin typeface="Helvetica"/>
              </a:rPr>
              <a:t> </a:t>
            </a:r>
            <a:r>
              <a:rPr lang="sv-SE" altLang="sv-SE" sz="2200" dirty="0">
                <a:latin typeface="Helvetica"/>
              </a:rPr>
              <a:t>K</a:t>
            </a:r>
            <a:r>
              <a:rPr lang="sv-SE" altLang="sv-SE" sz="2200" dirty="0">
                <a:latin typeface="Helvetica"/>
                <a:cs typeface="Arial" panose="020B0604020202020204" pitchFamily="34" charset="0"/>
              </a:rPr>
              <a:t>-AL-värde</a:t>
            </a:r>
          </a:p>
          <a:p>
            <a:pPr fontAlgn="base">
              <a:spcBef>
                <a:spcPct val="0"/>
              </a:spcBef>
              <a:spcAft>
                <a:spcPct val="0"/>
              </a:spcAft>
              <a:buSzTx/>
              <a:buNone/>
              <a:defRPr/>
            </a:pPr>
            <a:r>
              <a:rPr lang="sv-SE" altLang="sv-SE" sz="2200" b="1" dirty="0">
                <a:solidFill>
                  <a:schemeClr val="tx1"/>
                </a:solidFill>
                <a:latin typeface="Helvetica"/>
              </a:rPr>
              <a:t>I        II       III        IV      V</a:t>
            </a:r>
          </a:p>
        </p:txBody>
      </p:sp>
      <p:sp>
        <p:nvSpPr>
          <p:cNvPr id="18438" name="Rectangle 6" descr="Överskott av kalium på 20 vid odling av spannmål, 20 vid odling av spannmål och oljeväxter, 10 kilo vid odling av sockerbetor (var 4:e år), 40 kilo vid odling av potatis (var 4:e år) 10 kilo vid odling av vall (3 år av 6). " title="Rimlig kaliumbalans i klass I "/>
          <p:cNvSpPr>
            <a:spLocks noChangeArrowheads="1"/>
          </p:cNvSpPr>
          <p:nvPr/>
        </p:nvSpPr>
        <p:spPr bwMode="auto">
          <a:xfrm>
            <a:off x="5519937"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7" name="Rectangle 5" descr="Underskott av kalium på 10 vid odling av spannmål, 10 vid odling av spannmål och oljeväxter, -5 kilo vid odling av sockerbetor (var 4:e år), 20 kilo vid odling av potatis (var 4:e år) -15 kilo vid odling av vall (3 år av 6). " title="Rimlig kaliumbalans i klass II "/>
          <p:cNvSpPr>
            <a:spLocks noChangeArrowheads="1"/>
          </p:cNvSpPr>
          <p:nvPr/>
        </p:nvSpPr>
        <p:spPr bwMode="auto">
          <a:xfrm>
            <a:off x="6275862"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6" name="Rectangle 4" descr="Underskott av kalium på 10 vid odling av spannmål, 10 vid odling av spannmål och oljeväxter, 30 kilo vid odling av sockerbetor (var 4:e år), 10 kilo vid odling av potatis (var 4:e år) 45 kilo vid odling av vall (3 år av 6). " title="rimlig kaliumbalans i klass III "/>
          <p:cNvSpPr>
            <a:spLocks noChangeArrowheads="1"/>
          </p:cNvSpPr>
          <p:nvPr/>
        </p:nvSpPr>
        <p:spPr bwMode="auto">
          <a:xfrm>
            <a:off x="7032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dirty="0">
              <a:latin typeface="Times New Roman" pitchFamily="18" charset="0"/>
            </a:endParaRPr>
          </a:p>
        </p:txBody>
      </p:sp>
      <p:sp>
        <p:nvSpPr>
          <p:cNvPr id="12" name="Rectangle 3" descr="Underskott av kalium på 30 vid odling av spannmål, 30 vid odling av spannmål och oljeväxter, 50 kilo vid odling av sockerbetor (var 4:e år), 35 kilo vid odling av potatis (var 4:e år) 75 kilo vid odling av vall (3 år av 6). " title="Rimlig kaliumbalans vid medelavkastning i klass IVA "/>
          <p:cNvSpPr>
            <a:spLocks noChangeArrowheads="1"/>
          </p:cNvSpPr>
          <p:nvPr/>
        </p:nvSpPr>
        <p:spPr bwMode="auto">
          <a:xfrm>
            <a:off x="7818212" y="2358358"/>
            <a:ext cx="689742" cy="2366787"/>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4" name="Rectangle 2" descr="Underskott av kalium på 30 vid odling av spannmål, 30 vid odling av spannmål och oljeväxter, 55 kilo vid odling av sockerbetor (var 4:e år), 75 kilo vid odling av potatis (var 4:e år) 115 kilo vid odling av vall (3 år av 6). " title="Rimlig Kalium balans i klass V "/>
          <p:cNvSpPr>
            <a:spLocks noChangeArrowheads="1"/>
          </p:cNvSpPr>
          <p:nvPr/>
        </p:nvSpPr>
        <p:spPr bwMode="auto">
          <a:xfrm>
            <a:off x="8579962" y="2358358"/>
            <a:ext cx="684660" cy="2366787"/>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40" name="Rectangle 8"/>
          <p:cNvSpPr>
            <a:spLocks noGrp="1" noChangeArrowheads="1"/>
          </p:cNvSpPr>
          <p:nvPr>
            <p:ph type="body" idx="1"/>
          </p:nvPr>
        </p:nvSpPr>
        <p:spPr>
          <a:xfrm>
            <a:off x="1950407" y="2270296"/>
            <a:ext cx="8259437" cy="3302886"/>
          </a:xfrm>
        </p:spPr>
        <p:txBody>
          <a:bodyPr/>
          <a:lstStyle/>
          <a:p>
            <a:pPr>
              <a:lnSpc>
                <a:spcPct val="170000"/>
              </a:lnSpc>
            </a:pPr>
            <a:r>
              <a:rPr lang="sv-SE" altLang="sv-SE" sz="2000" dirty="0">
                <a:solidFill>
                  <a:schemeClr val="tx1"/>
                </a:solidFill>
                <a:ea typeface="ＭＳ Ｐゴシック" pitchFamily="34" charset="-128"/>
                <a:cs typeface="Arial" panose="020B0604020202020204" pitchFamily="34" charset="0"/>
              </a:rPr>
              <a:t>Spannmål (7 ton) 	             </a:t>
            </a:r>
            <a:r>
              <a:rPr lang="sv-SE" altLang="sv-SE" sz="2000" dirty="0">
                <a:solidFill>
                  <a:schemeClr val="accent5">
                    <a:lumMod val="10000"/>
                  </a:schemeClr>
                </a:solidFill>
                <a:ea typeface="ＭＳ Ｐゴシック" pitchFamily="34" charset="-128"/>
                <a:cs typeface="Arial" panose="020B0604020202020204" pitchFamily="34" charset="0"/>
              </a:rPr>
              <a:t>20        10       -10      -30      -30 </a:t>
            </a:r>
          </a:p>
          <a:p>
            <a:pPr>
              <a:spcBef>
                <a:spcPts val="0"/>
              </a:spcBef>
            </a:pPr>
            <a:r>
              <a:rPr lang="sv-SE" altLang="sv-SE" sz="2000" dirty="0">
                <a:solidFill>
                  <a:schemeClr val="tx1"/>
                </a:solidFill>
                <a:ea typeface="ＭＳ Ｐゴシック" pitchFamily="34" charset="-128"/>
                <a:cs typeface="Arial" panose="020B0604020202020204" pitchFamily="34" charset="0"/>
              </a:rPr>
              <a:t>Spannmål, oljeväxter	             </a:t>
            </a:r>
            <a:r>
              <a:rPr lang="sv-SE" altLang="sv-SE" sz="2000" dirty="0">
                <a:solidFill>
                  <a:schemeClr val="accent5">
                    <a:lumMod val="10000"/>
                  </a:schemeClr>
                </a:solidFill>
                <a:ea typeface="ＭＳ Ｐゴシック" pitchFamily="34" charset="-128"/>
                <a:cs typeface="Arial" panose="020B0604020202020204" pitchFamily="34" charset="0"/>
              </a:rPr>
              <a:t>20        10       -10      -25      -30</a:t>
            </a:r>
            <a:endParaRPr lang="sv-SE" altLang="sv-SE" sz="2000" dirty="0">
              <a:solidFill>
                <a:schemeClr val="tx1"/>
              </a:solidFill>
              <a:ea typeface="ＭＳ Ｐゴシック" pitchFamily="34" charset="-128"/>
              <a:cs typeface="Arial" panose="020B0604020202020204" pitchFamily="34" charset="0"/>
            </a:endParaRPr>
          </a:p>
          <a:p>
            <a:pPr marL="0" indent="0">
              <a:spcBef>
                <a:spcPts val="0"/>
              </a:spcBef>
              <a:buNone/>
            </a:pPr>
            <a:r>
              <a:rPr lang="sv-SE" altLang="sv-SE" sz="2000" dirty="0">
                <a:solidFill>
                  <a:schemeClr val="tx1"/>
                </a:solidFill>
                <a:ea typeface="ＭＳ Ｐゴシック" pitchFamily="34" charset="-128"/>
                <a:cs typeface="Arial" panose="020B0604020202020204" pitchFamily="34" charset="0"/>
              </a:rPr>
              <a:t>     (4 ton var 4:e år)</a:t>
            </a:r>
          </a:p>
          <a:p>
            <a:pPr>
              <a:spcBef>
                <a:spcPts val="0"/>
              </a:spcBef>
            </a:pPr>
            <a:r>
              <a:rPr lang="sv-SE" altLang="sv-SE" sz="2000" dirty="0">
                <a:solidFill>
                  <a:schemeClr val="tx1"/>
                </a:solidFill>
                <a:ea typeface="ＭＳ Ｐゴシック" pitchFamily="34" charset="-128"/>
                <a:cs typeface="Arial" panose="020B0604020202020204" pitchFamily="34" charset="0"/>
              </a:rPr>
              <a:t>Sockerbetor                            </a:t>
            </a:r>
            <a:r>
              <a:rPr lang="sv-SE" altLang="sv-SE" sz="2000" dirty="0">
                <a:solidFill>
                  <a:schemeClr val="accent5">
                    <a:lumMod val="10000"/>
                  </a:schemeClr>
                </a:solidFill>
                <a:ea typeface="ＭＳ Ｐゴシック" pitchFamily="34" charset="-128"/>
                <a:cs typeface="Arial" panose="020B0604020202020204" pitchFamily="34" charset="0"/>
              </a:rPr>
              <a:t>20         5        -20     -40      -45</a:t>
            </a:r>
          </a:p>
          <a:p>
            <a:pPr marL="0" indent="0">
              <a:spcBef>
                <a:spcPts val="0"/>
              </a:spcBef>
              <a:buNone/>
            </a:pPr>
            <a:r>
              <a:rPr lang="sv-SE" altLang="sv-SE" sz="2000" dirty="0">
                <a:solidFill>
                  <a:schemeClr val="tx1"/>
                </a:solidFill>
                <a:ea typeface="ＭＳ Ｐゴシック" pitchFamily="34" charset="-128"/>
                <a:cs typeface="Arial" panose="020B0604020202020204" pitchFamily="34" charset="0"/>
              </a:rPr>
              <a:t>     (60 ton var 4:e år) </a:t>
            </a:r>
          </a:p>
          <a:p>
            <a:pPr>
              <a:lnSpc>
                <a:spcPct val="170000"/>
              </a:lnSpc>
            </a:pPr>
            <a:r>
              <a:rPr lang="sv-SE" altLang="sv-SE" sz="2000" dirty="0">
                <a:solidFill>
                  <a:schemeClr val="tx1"/>
                </a:solidFill>
                <a:ea typeface="ＭＳ Ｐゴシック" pitchFamily="34" charset="-128"/>
                <a:cs typeface="Arial" panose="020B0604020202020204" pitchFamily="34" charset="0"/>
              </a:rPr>
              <a:t>Potatis (40 ton var 4:e år )     </a:t>
            </a:r>
            <a:r>
              <a:rPr lang="sv-SE" altLang="sv-SE" sz="2000" dirty="0">
                <a:solidFill>
                  <a:schemeClr val="accent5">
                    <a:lumMod val="10000"/>
                  </a:schemeClr>
                </a:solidFill>
                <a:ea typeface="ＭＳ Ｐゴシック" pitchFamily="34" charset="-128"/>
                <a:cs typeface="Arial" panose="020B0604020202020204" pitchFamily="34" charset="0"/>
              </a:rPr>
              <a:t>40        20       -10     -35       -75</a:t>
            </a:r>
          </a:p>
          <a:p>
            <a:pPr marL="0" indent="0">
              <a:lnSpc>
                <a:spcPct val="170000"/>
              </a:lnSpc>
              <a:buNone/>
            </a:pPr>
            <a:r>
              <a:rPr lang="sv-SE" altLang="sv-SE" sz="2000" dirty="0">
                <a:solidFill>
                  <a:schemeClr val="tx1"/>
                </a:solidFill>
                <a:latin typeface="+mj-lt"/>
                <a:ea typeface="ＭＳ Ｐゴシック" pitchFamily="34" charset="-128"/>
                <a:cs typeface="Arial" panose="020B0604020202020204" pitchFamily="34" charset="0"/>
              </a:rPr>
              <a:t>	   	</a:t>
            </a:r>
            <a:endParaRPr lang="sv-SE" altLang="sv-SE" sz="2000" dirty="0">
              <a:solidFill>
                <a:schemeClr val="accent5">
                  <a:lumMod val="10000"/>
                </a:schemeClr>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77522576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201844" y="518940"/>
            <a:ext cx="6886366" cy="611156"/>
          </a:xfrm>
        </p:spPr>
        <p:txBody>
          <a:bodyPr/>
          <a:lstStyle/>
          <a:p>
            <a:pPr eaLnBrk="1" hangingPunct="1"/>
            <a:r>
              <a:rPr lang="sv-SE" altLang="sv-SE" sz="2200" dirty="0"/>
              <a:t>Titta på överskottet inte på utnyttjandegraden</a:t>
            </a:r>
          </a:p>
        </p:txBody>
      </p:sp>
      <p:sp>
        <p:nvSpPr>
          <p:cNvPr id="76803" name="Text Box 3"/>
          <p:cNvSpPr txBox="1">
            <a:spLocks noChangeArrowheads="1"/>
          </p:cNvSpPr>
          <p:nvPr/>
        </p:nvSpPr>
        <p:spPr bwMode="auto">
          <a:xfrm>
            <a:off x="667025" y="1293935"/>
            <a:ext cx="3933822" cy="5570756"/>
          </a:xfrm>
          <a:prstGeom prst="rect">
            <a:avLst/>
          </a:prstGeom>
          <a:noFill/>
          <a:ln w="12700">
            <a:noFill/>
            <a:miter lim="800000"/>
            <a:headEnd type="none" w="sm" len="sm"/>
            <a:tailEnd type="none" w="sm" len="sm"/>
          </a:ln>
          <a:effectLst/>
        </p:spPr>
        <p:txBody>
          <a:bodyPr wrap="square">
            <a:spAutoFit/>
          </a:bodyPr>
          <a:lstStyle>
            <a:lvl1pPr>
              <a:defRPr sz="1600">
                <a:solidFill>
                  <a:schemeClr val="tx1"/>
                </a:solidFill>
                <a:latin typeface="Albertus Medium" pitchFamily="34" charset="0"/>
              </a:defRPr>
            </a:lvl1pPr>
            <a:lvl2pPr marL="742950" indent="-285750">
              <a:defRPr sz="1600">
                <a:solidFill>
                  <a:schemeClr val="tx1"/>
                </a:solidFill>
                <a:latin typeface="Albertus Medium" pitchFamily="34" charset="0"/>
              </a:defRPr>
            </a:lvl2pPr>
            <a:lvl3pPr marL="1143000" indent="-228600">
              <a:defRPr sz="1600">
                <a:solidFill>
                  <a:schemeClr val="tx1"/>
                </a:solidFill>
                <a:latin typeface="Albertus Medium" pitchFamily="34" charset="0"/>
              </a:defRPr>
            </a:lvl3pPr>
            <a:lvl4pPr marL="1600200" indent="-228600">
              <a:defRPr sz="1600">
                <a:solidFill>
                  <a:schemeClr val="tx1"/>
                </a:solidFill>
                <a:latin typeface="Albertus Medium" pitchFamily="34" charset="0"/>
              </a:defRPr>
            </a:lvl4pPr>
            <a:lvl5pPr marL="2057400" indent="-228600">
              <a:defRPr sz="1600">
                <a:solidFill>
                  <a:schemeClr val="tx1"/>
                </a:solidFill>
                <a:latin typeface="Albertus Medium" pitchFamily="34" charset="0"/>
              </a:defRPr>
            </a:lvl5pPr>
            <a:lvl6pPr marL="2514600" indent="-228600" eaLnBrk="0" fontAlgn="base" hangingPunct="0">
              <a:spcBef>
                <a:spcPct val="0"/>
              </a:spcBef>
              <a:spcAft>
                <a:spcPct val="0"/>
              </a:spcAft>
              <a:defRPr sz="1600">
                <a:solidFill>
                  <a:schemeClr val="tx1"/>
                </a:solidFill>
                <a:latin typeface="Albertus Medium" pitchFamily="34" charset="0"/>
              </a:defRPr>
            </a:lvl6pPr>
            <a:lvl7pPr marL="2971800" indent="-228600" eaLnBrk="0" fontAlgn="base" hangingPunct="0">
              <a:spcBef>
                <a:spcPct val="0"/>
              </a:spcBef>
              <a:spcAft>
                <a:spcPct val="0"/>
              </a:spcAft>
              <a:defRPr sz="1600">
                <a:solidFill>
                  <a:schemeClr val="tx1"/>
                </a:solidFill>
                <a:latin typeface="Albertus Medium" pitchFamily="34" charset="0"/>
              </a:defRPr>
            </a:lvl7pPr>
            <a:lvl8pPr marL="3429000" indent="-228600" eaLnBrk="0" fontAlgn="base" hangingPunct="0">
              <a:spcBef>
                <a:spcPct val="0"/>
              </a:spcBef>
              <a:spcAft>
                <a:spcPct val="0"/>
              </a:spcAft>
              <a:defRPr sz="1600">
                <a:solidFill>
                  <a:schemeClr val="tx1"/>
                </a:solidFill>
                <a:latin typeface="Albertus Medium" pitchFamily="34" charset="0"/>
              </a:defRPr>
            </a:lvl8pPr>
            <a:lvl9pPr marL="3886200" indent="-228600" eaLnBrk="0" fontAlgn="base" hangingPunct="0">
              <a:spcBef>
                <a:spcPct val="0"/>
              </a:spcBef>
              <a:spcAft>
                <a:spcPct val="0"/>
              </a:spcAft>
              <a:defRPr sz="1600">
                <a:solidFill>
                  <a:schemeClr val="tx1"/>
                </a:solidFill>
                <a:latin typeface="Albertus Medium" pitchFamily="34" charset="0"/>
              </a:defRPr>
            </a:lvl9pPr>
          </a:lstStyle>
          <a:p>
            <a:r>
              <a:rPr lang="sv-SE" altLang="sv-SE" dirty="0">
                <a:solidFill>
                  <a:schemeClr val="accent1"/>
                </a:solidFill>
                <a:latin typeface="+mn-lt"/>
              </a:rPr>
              <a:t>Det kan vara lockande att jämföra utnyttjande-graden/effektiviteten av till exempel kväve mellan olika gårdar. Detta är möjligt om du jämför gårdar med enbart växtodling. Har lantbrukaren däremot flera produktionsgrenar på gården säger utnyttjandegraden ingenting om hur effektiv gården är. Detta beror på att utnyttjandegraden påverkas av flöden som inte har med effektiviteten att göra.</a:t>
            </a:r>
          </a:p>
          <a:p>
            <a:endParaRPr lang="sv-SE" altLang="sv-SE" dirty="0">
              <a:solidFill>
                <a:schemeClr val="accent1"/>
              </a:solidFill>
              <a:latin typeface="+mn-lt"/>
            </a:endParaRPr>
          </a:p>
          <a:p>
            <a:r>
              <a:rPr lang="sv-SE" altLang="sv-SE" dirty="0">
                <a:solidFill>
                  <a:schemeClr val="accent1"/>
                </a:solidFill>
                <a:latin typeface="+mn-lt"/>
              </a:rPr>
              <a:t>Om du däremot återkommer till samma gård flera gånger och förutsättningarna är desamma, så kan utnyttjandegraden vara ett intressant komplement till överskottet.</a:t>
            </a:r>
          </a:p>
          <a:p>
            <a:endParaRPr lang="sv-SE" altLang="sv-SE" sz="1400" dirty="0">
              <a:solidFill>
                <a:schemeClr val="accent1"/>
              </a:solidFill>
            </a:endParaRPr>
          </a:p>
          <a:p>
            <a:endParaRPr lang="sv-SE" altLang="sv-SE" sz="1400" dirty="0">
              <a:solidFill>
                <a:schemeClr val="accent1"/>
              </a:solidFill>
            </a:endParaRPr>
          </a:p>
          <a:p>
            <a:endParaRPr lang="sv-SE" altLang="sv-SE" dirty="0">
              <a:solidFill>
                <a:schemeClr val="accent1"/>
              </a:solidFill>
            </a:endParaRPr>
          </a:p>
          <a:p>
            <a:endParaRPr lang="sv-SE" altLang="sv-SE" dirty="0">
              <a:solidFill>
                <a:schemeClr val="accent1"/>
              </a:solidFill>
            </a:endParaRPr>
          </a:p>
          <a:p>
            <a:endParaRPr lang="sv-SE" altLang="sv-SE" sz="1200" dirty="0">
              <a:solidFill>
                <a:schemeClr val="accent1"/>
              </a:solidFill>
            </a:endParaRPr>
          </a:p>
          <a:p>
            <a:pPr algn="ctr"/>
            <a:endParaRPr lang="sv-SE" altLang="sv-SE" sz="1200" dirty="0">
              <a:solidFill>
                <a:schemeClr val="accent1"/>
              </a:solidFill>
            </a:endParaRPr>
          </a:p>
        </p:txBody>
      </p:sp>
      <p:sp>
        <p:nvSpPr>
          <p:cNvPr id="2" name="Rektangel 1"/>
          <p:cNvSpPr/>
          <p:nvPr/>
        </p:nvSpPr>
        <p:spPr>
          <a:xfrm>
            <a:off x="5740779" y="1309486"/>
            <a:ext cx="5347431" cy="3754874"/>
          </a:xfrm>
          <a:prstGeom prst="rect">
            <a:avLst/>
          </a:prstGeom>
          <a:ln w="15875">
            <a:solidFill>
              <a:srgbClr val="00B050"/>
            </a:solidFill>
          </a:ln>
        </p:spPr>
        <p:txBody>
          <a:bodyPr wrap="square">
            <a:spAutoFit/>
          </a:bodyPr>
          <a:lstStyle/>
          <a:p>
            <a:r>
              <a:rPr lang="sv-SE" altLang="sv-SE" sz="1600" dirty="0">
                <a:solidFill>
                  <a:srgbClr val="00B050"/>
                </a:solidFill>
                <a:cs typeface="Arial" panose="020B0604020202020204" pitchFamily="34" charset="0"/>
              </a:rPr>
              <a:t>Exempel 1: </a:t>
            </a:r>
            <a:r>
              <a:rPr lang="sv-SE" altLang="sv-SE" sz="1600" dirty="0">
                <a:solidFill>
                  <a:schemeClr val="accent1"/>
                </a:solidFill>
                <a:cs typeface="Arial" panose="020B0604020202020204" pitchFamily="34" charset="0"/>
              </a:rPr>
              <a:t>En gård med växtodling på ett hektar och grisar, köper in 100 kg N i mineralgödsel. Detta ger 70 kg N i skördad spannmål. Om grisarna som äter upp det och</a:t>
            </a:r>
            <a:r>
              <a:rPr lang="sv-SE" altLang="sv-SE" sz="1600" strike="sngStrike" dirty="0">
                <a:solidFill>
                  <a:schemeClr val="accent1"/>
                </a:solidFill>
                <a:cs typeface="Arial" panose="020B0604020202020204" pitchFamily="34" charset="0"/>
              </a:rPr>
              <a:t> </a:t>
            </a:r>
            <a:r>
              <a:rPr lang="sv-SE" altLang="sv-SE" sz="1600" dirty="0">
                <a:solidFill>
                  <a:schemeClr val="accent1"/>
                </a:solidFill>
                <a:cs typeface="Arial" panose="020B0604020202020204" pitchFamily="34" charset="0"/>
              </a:rPr>
              <a:t>skickas till slakt innehåller 30 kg N kommer gården att få en utnyttjandegrad på 30/100=30%</a:t>
            </a:r>
          </a:p>
          <a:p>
            <a:endParaRPr lang="sv-SE" altLang="sv-SE" sz="1600" dirty="0">
              <a:cs typeface="Arial" panose="020B0604020202020204" pitchFamily="34" charset="0"/>
            </a:endParaRPr>
          </a:p>
          <a:p>
            <a:endParaRPr lang="sv-SE" altLang="sv-SE" sz="1600" dirty="0">
              <a:cs typeface="Arial" panose="020B0604020202020204" pitchFamily="34" charset="0"/>
            </a:endParaRPr>
          </a:p>
          <a:p>
            <a:endParaRPr lang="sv-SE" altLang="sv-SE" sz="1600" dirty="0">
              <a:cs typeface="Arial" panose="020B0604020202020204" pitchFamily="34" charset="0"/>
            </a:endParaRPr>
          </a:p>
          <a:p>
            <a:r>
              <a:rPr lang="sv-SE" altLang="sv-SE" sz="1600" dirty="0">
                <a:solidFill>
                  <a:srgbClr val="00B050"/>
                </a:solidFill>
                <a:cs typeface="Arial" panose="020B0604020202020204" pitchFamily="34" charset="0"/>
              </a:rPr>
              <a:t>Exempel 2</a:t>
            </a:r>
            <a:r>
              <a:rPr lang="sv-SE" altLang="sv-SE" sz="1600" dirty="0">
                <a:cs typeface="Arial" panose="020B0604020202020204" pitchFamily="34" charset="0"/>
              </a:rPr>
              <a:t>: </a:t>
            </a:r>
            <a:r>
              <a:rPr lang="sv-SE" altLang="sv-SE" sz="1600" dirty="0">
                <a:solidFill>
                  <a:schemeClr val="accent1"/>
                </a:solidFill>
                <a:cs typeface="Arial" panose="020B0604020202020204" pitchFamily="34" charset="0"/>
              </a:rPr>
              <a:t>Om gården istället köper allt foder till grisarna kommer all spannmål att säljas. Det innebär att gården köper in 100 kg N i mineral-gödsel och säljer 70 kg N i spannmål. Till grisarna köps 70 kg N in med fodret och i form av djur säljs 30 kg N i produkterna. </a:t>
            </a:r>
          </a:p>
          <a:p>
            <a:r>
              <a:rPr lang="sv-SE" altLang="sv-SE" sz="1600" dirty="0">
                <a:solidFill>
                  <a:schemeClr val="accent1"/>
                </a:solidFill>
                <a:cs typeface="Arial" panose="020B0604020202020204" pitchFamily="34" charset="0"/>
              </a:rPr>
              <a:t>Effektiviteten för denna gård blir (70+30)/(100+70)=59%.</a:t>
            </a:r>
          </a:p>
          <a:p>
            <a:endParaRPr lang="sv-SE" altLang="sv-SE" sz="1400" dirty="0">
              <a:latin typeface="Arial" panose="020B0604020202020204" pitchFamily="34" charset="0"/>
              <a:cs typeface="Arial" panose="020B0604020202020204" pitchFamily="34" charset="0"/>
            </a:endParaRPr>
          </a:p>
        </p:txBody>
      </p:sp>
      <p:sp>
        <p:nvSpPr>
          <p:cNvPr id="3" name="Rektangel 2"/>
          <p:cNvSpPr/>
          <p:nvPr/>
        </p:nvSpPr>
        <p:spPr>
          <a:xfrm>
            <a:off x="2751629" y="5775643"/>
            <a:ext cx="7469746" cy="707886"/>
          </a:xfrm>
          <a:prstGeom prst="rect">
            <a:avLst/>
          </a:prstGeom>
        </p:spPr>
        <p:txBody>
          <a:bodyPr wrap="square">
            <a:spAutoFit/>
          </a:bodyPr>
          <a:lstStyle/>
          <a:p>
            <a:pPr algn="ctr"/>
            <a:r>
              <a:rPr lang="sv-SE" altLang="sv-SE" sz="2000" b="1" dirty="0">
                <a:latin typeface="Arial" panose="020B0604020202020204" pitchFamily="34" charset="0"/>
                <a:cs typeface="Arial" panose="020B0604020202020204" pitchFamily="34" charset="0"/>
              </a:rPr>
              <a:t>Använd alltså aldrig utnyttjandegraden vid en jämförelse mellan gårdar!</a:t>
            </a:r>
          </a:p>
        </p:txBody>
      </p:sp>
    </p:spTree>
    <p:extLst>
      <p:ext uri="{BB962C8B-B14F-4D97-AF65-F5344CB8AC3E}">
        <p14:creationId xmlns:p14="http://schemas.microsoft.com/office/powerpoint/2010/main" val="3971967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99251" y="665034"/>
            <a:ext cx="8061523" cy="539750"/>
          </a:xfrm>
        </p:spPr>
        <p:txBody>
          <a:bodyPr/>
          <a:lstStyle/>
          <a:p>
            <a:r>
              <a:rPr lang="sv-SE" sz="2200" dirty="0"/>
              <a:t>Frågor</a:t>
            </a:r>
          </a:p>
        </p:txBody>
      </p:sp>
      <p:sp>
        <p:nvSpPr>
          <p:cNvPr id="3" name="Platshållare för innehåll 2"/>
          <p:cNvSpPr>
            <a:spLocks noGrp="1"/>
          </p:cNvSpPr>
          <p:nvPr>
            <p:ph idx="1"/>
          </p:nvPr>
        </p:nvSpPr>
        <p:spPr>
          <a:xfrm>
            <a:off x="2268559" y="1323624"/>
            <a:ext cx="7488832" cy="514286"/>
          </a:xfrm>
        </p:spPr>
        <p:txBody>
          <a:bodyPr/>
          <a:lstStyle/>
          <a:p>
            <a:r>
              <a:rPr lang="sv-SE" dirty="0"/>
              <a:t>Svara på frågorna i del 1 växtnäringsbalans</a:t>
            </a:r>
          </a:p>
        </p:txBody>
      </p:sp>
      <p:pic>
        <p:nvPicPr>
          <p:cNvPr id="4" name="Bildobjekt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2714" y="2013737"/>
            <a:ext cx="6046572" cy="4022090"/>
          </a:xfrm>
          <a:prstGeom prst="rect">
            <a:avLst/>
          </a:prstGeom>
        </p:spPr>
      </p:pic>
      <p:sp>
        <p:nvSpPr>
          <p:cNvPr id="5" name="textruta 4"/>
          <p:cNvSpPr txBox="1"/>
          <p:nvPr/>
        </p:nvSpPr>
        <p:spPr>
          <a:xfrm>
            <a:off x="7320136" y="6191994"/>
            <a:ext cx="1799150" cy="276999"/>
          </a:xfrm>
          <a:prstGeom prst="rect">
            <a:avLst/>
          </a:prstGeom>
          <a:noFill/>
        </p:spPr>
        <p:txBody>
          <a:bodyPr wrap="square" rtlCol="0">
            <a:spAutoFit/>
          </a:bodyPr>
          <a:lstStyle/>
          <a:p>
            <a:pPr algn="r"/>
            <a:r>
              <a:rPr lang="sv-SE" sz="1200" dirty="0">
                <a:solidFill>
                  <a:srgbClr val="000508"/>
                </a:solidFill>
                <a:latin typeface="Arial" panose="020B0604020202020204" pitchFamily="34" charset="0"/>
                <a:cs typeface="Arial" panose="020B0604020202020204" pitchFamily="34" charset="0"/>
              </a:rPr>
              <a:t>Foto: Janne Andersson</a:t>
            </a:r>
          </a:p>
        </p:txBody>
      </p:sp>
    </p:spTree>
    <p:extLst>
      <p:ext uri="{BB962C8B-B14F-4D97-AF65-F5344CB8AC3E}">
        <p14:creationId xmlns:p14="http://schemas.microsoft.com/office/powerpoint/2010/main" val="181119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093638" y="374587"/>
            <a:ext cx="8061523" cy="539750"/>
          </a:xfrm>
        </p:spPr>
        <p:txBody>
          <a:bodyPr/>
          <a:lstStyle/>
          <a:p>
            <a:pPr eaLnBrk="1" hangingPunct="1"/>
            <a:r>
              <a:rPr lang="sv-SE" altLang="sv-SE" sz="2200" dirty="0"/>
              <a:t>Vad är syftet med VERA?</a:t>
            </a:r>
          </a:p>
        </p:txBody>
      </p:sp>
      <p:sp>
        <p:nvSpPr>
          <p:cNvPr id="9220" name="Rectangle 3"/>
          <p:cNvSpPr>
            <a:spLocks noGrp="1" noChangeArrowheads="1"/>
          </p:cNvSpPr>
          <p:nvPr>
            <p:ph idx="1"/>
          </p:nvPr>
        </p:nvSpPr>
        <p:spPr>
          <a:xfrm>
            <a:off x="2411240" y="1642073"/>
            <a:ext cx="7424596" cy="4363616"/>
          </a:xfrm>
        </p:spPr>
        <p:txBody>
          <a:bodyPr/>
          <a:lstStyle/>
          <a:p>
            <a:r>
              <a:rPr lang="sv-SE" altLang="sv-SE" sz="2200" dirty="0"/>
              <a:t>Åskådliggöra växtnäringsflödena på en gård, analysera och hitta åtgärder för att minska förlusterna av kväve och fosfor.</a:t>
            </a:r>
          </a:p>
          <a:p>
            <a:r>
              <a:rPr lang="sv-SE" altLang="sv-SE" sz="2200" dirty="0"/>
              <a:t>Följa utvecklingen på en gård och kunna ge feedback till lantbrukaren.</a:t>
            </a:r>
          </a:p>
          <a:p>
            <a:r>
              <a:rPr lang="sv-SE" altLang="sv-SE" sz="2200" dirty="0"/>
              <a:t>Räkna på stallgödsel som underlag för att göra växtodlingsplan.</a:t>
            </a:r>
          </a:p>
          <a:p>
            <a:r>
              <a:rPr lang="sv-SE" altLang="sv-SE" sz="2200" dirty="0"/>
              <a:t>Räkna på utsläpp av växthusgaser, få koll på vad som är stort och smått och lantbrukaren får underlag till klimatåtgärder på gården</a:t>
            </a:r>
          </a:p>
          <a:p>
            <a:r>
              <a:rPr lang="sv-SE" altLang="sv-SE" sz="2200" dirty="0"/>
              <a:t>Göra en kartläggning över energiåtgången på en gård</a:t>
            </a:r>
          </a:p>
          <a:p>
            <a:pPr eaLnBrk="1" hangingPunct="1">
              <a:buFontTx/>
              <a:buNone/>
            </a:pPr>
            <a:r>
              <a:rPr lang="sv-SE" altLang="sv-SE" sz="2200" dirty="0"/>
              <a:t> </a:t>
            </a:r>
          </a:p>
        </p:txBody>
      </p:sp>
      <p:sp>
        <p:nvSpPr>
          <p:cNvPr id="9218" name="Platshållare för bildnummer 5"/>
          <p:cNvSpPr>
            <a:spLocks noGrp="1"/>
          </p:cNvSpPr>
          <p:nvPr>
            <p:ph type="sldNum" sz="quarter" idx="12"/>
          </p:nvPr>
        </p:nvSpPr>
        <p:spPr>
          <a:noFill/>
        </p:spPr>
        <p:txBody>
          <a:bodyPr/>
          <a:lstStyle>
            <a:lvl1pPr>
              <a:spcBef>
                <a:spcPct val="20000"/>
              </a:spcBef>
              <a:buChar char="•"/>
              <a:defRPr sz="2000">
                <a:solidFill>
                  <a:schemeClr val="tx1"/>
                </a:solidFill>
                <a:latin typeface="Helvetica" panose="020B0604020202020204" pitchFamily="34" charset="0"/>
              </a:defRPr>
            </a:lvl1pPr>
            <a:lvl2pPr marL="742950" indent="-285750">
              <a:spcBef>
                <a:spcPct val="20000"/>
              </a:spcBef>
              <a:buChar char="•"/>
              <a:defRPr>
                <a:solidFill>
                  <a:schemeClr val="tx1"/>
                </a:solidFill>
                <a:latin typeface="Helvetica" panose="020B0604020202020204" pitchFamily="34" charset="0"/>
              </a:defRPr>
            </a:lvl2pPr>
            <a:lvl3pPr marL="1143000" indent="-228600">
              <a:spcBef>
                <a:spcPct val="20000"/>
              </a:spcBef>
              <a:buChar char="•"/>
              <a:defRPr sz="1600">
                <a:solidFill>
                  <a:schemeClr val="tx1"/>
                </a:solidFill>
                <a:latin typeface="Helvetica" panose="020B0604020202020204" pitchFamily="34" charset="0"/>
              </a:defRPr>
            </a:lvl3pPr>
            <a:lvl4pPr marL="1600200" indent="-228600">
              <a:spcBef>
                <a:spcPct val="20000"/>
              </a:spcBef>
              <a:buChar char="•"/>
              <a:defRPr sz="1400">
                <a:solidFill>
                  <a:schemeClr val="tx1"/>
                </a:solidFill>
                <a:latin typeface="Helvetica" panose="020B0604020202020204" pitchFamily="34" charset="0"/>
              </a:defRPr>
            </a:lvl4pPr>
            <a:lvl5pPr marL="2057400" indent="-228600">
              <a:spcBef>
                <a:spcPct val="20000"/>
              </a:spcBef>
              <a:buChar char="•"/>
              <a:defRPr sz="14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Helvetica" panose="020B0604020202020204" pitchFamily="34" charset="0"/>
              </a:defRPr>
            </a:lvl9pPr>
          </a:lstStyle>
          <a:p>
            <a:pPr>
              <a:spcBef>
                <a:spcPct val="0"/>
              </a:spcBef>
              <a:buFontTx/>
              <a:buNone/>
            </a:pPr>
            <a:fld id="{E54BC528-3844-4449-AA9B-349E5D336483}" type="slidenum">
              <a:rPr lang="sv-SE" altLang="sv-SE" sz="1400"/>
              <a:pPr>
                <a:spcBef>
                  <a:spcPct val="0"/>
                </a:spcBef>
                <a:buFontTx/>
                <a:buNone/>
              </a:pPr>
              <a:t>4</a:t>
            </a:fld>
            <a:endParaRPr lang="sv-SE" altLang="sv-SE" sz="1400"/>
          </a:p>
        </p:txBody>
      </p:sp>
    </p:spTree>
    <p:extLst>
      <p:ext uri="{BB962C8B-B14F-4D97-AF65-F5344CB8AC3E}">
        <p14:creationId xmlns:p14="http://schemas.microsoft.com/office/powerpoint/2010/main" val="295663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327552BC-817C-41B8-872D-4E288DEE4047}"/>
              </a:ext>
              <a:ext uri="{C183D7F6-B498-43B3-948B-1728B52AA6E4}">
                <adec:decorative xmlns:adec="http://schemas.microsoft.com/office/drawing/2017/decorative" val="1"/>
              </a:ext>
            </a:extLst>
          </p:cNvPr>
          <p:cNvSpPr txBox="1">
            <a:spLocks/>
          </p:cNvSpPr>
          <p:nvPr/>
        </p:nvSpPr>
        <p:spPr>
          <a:xfrm>
            <a:off x="3053788" y="195650"/>
            <a:ext cx="8950625" cy="70384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endParaRPr lang="sv-SE" sz="2200" dirty="0"/>
          </a:p>
        </p:txBody>
      </p:sp>
      <p:sp>
        <p:nvSpPr>
          <p:cNvPr id="5" name="Rubrik 4">
            <a:extLst>
              <a:ext uri="{FF2B5EF4-FFF2-40B4-BE49-F238E27FC236}">
                <a16:creationId xmlns:a16="http://schemas.microsoft.com/office/drawing/2014/main" id="{72B35F50-0E49-48A9-9D40-BC1EB68056B9}"/>
              </a:ext>
            </a:extLst>
          </p:cNvPr>
          <p:cNvSpPr>
            <a:spLocks noGrp="1"/>
          </p:cNvSpPr>
          <p:nvPr>
            <p:ph type="title"/>
          </p:nvPr>
        </p:nvSpPr>
        <p:spPr/>
        <p:txBody>
          <a:bodyPr/>
          <a:lstStyle/>
          <a:p>
            <a:r>
              <a:rPr lang="sv-SE"/>
              <a:t>Instruktion Vera: Startsida</a:t>
            </a:r>
            <a:br>
              <a:rPr lang="sv-SE"/>
            </a:br>
            <a:endParaRPr lang="sv-SE" dirty="0"/>
          </a:p>
        </p:txBody>
      </p:sp>
      <p:pic>
        <p:nvPicPr>
          <p:cNvPr id="20" name="Bildobjekt 19" descr="Vy i Vera där startsidan syns. ">
            <a:extLst>
              <a:ext uri="{FF2B5EF4-FFF2-40B4-BE49-F238E27FC236}">
                <a16:creationId xmlns:a16="http://schemas.microsoft.com/office/drawing/2014/main" id="{59D6B7D3-58C9-44AF-8B34-08FDC914D288}"/>
              </a:ext>
            </a:extLst>
          </p:cNvPr>
          <p:cNvPicPr>
            <a:picLocks noChangeAspect="1"/>
          </p:cNvPicPr>
          <p:nvPr/>
        </p:nvPicPr>
        <p:blipFill>
          <a:blip r:embed="rId2"/>
          <a:stretch>
            <a:fillRect/>
          </a:stretch>
        </p:blipFill>
        <p:spPr>
          <a:xfrm>
            <a:off x="2225685" y="1048451"/>
            <a:ext cx="7275386" cy="2380549"/>
          </a:xfrm>
          <a:prstGeom prst="rect">
            <a:avLst/>
          </a:prstGeom>
          <a:ln>
            <a:noFill/>
          </a:ln>
          <a:effectLst>
            <a:outerShdw blurRad="292100" dist="139700" dir="2700000" algn="tl" rotWithShape="0">
              <a:srgbClr val="333333">
                <a:alpha val="65000"/>
              </a:srgbClr>
            </a:outerShdw>
          </a:effectLst>
        </p:spPr>
      </p:pic>
      <p:sp>
        <p:nvSpPr>
          <p:cNvPr id="10" name="Platshållare för innehåll 9">
            <a:extLst>
              <a:ext uri="{FF2B5EF4-FFF2-40B4-BE49-F238E27FC236}">
                <a16:creationId xmlns:a16="http://schemas.microsoft.com/office/drawing/2014/main" id="{B7D925D1-72B0-44B1-BB7B-BEF9A435FDE8}"/>
              </a:ext>
            </a:extLst>
          </p:cNvPr>
          <p:cNvSpPr>
            <a:spLocks noGrp="1"/>
          </p:cNvSpPr>
          <p:nvPr>
            <p:ph idx="1"/>
          </p:nvPr>
        </p:nvSpPr>
        <p:spPr>
          <a:xfrm>
            <a:off x="9552785" y="1685573"/>
            <a:ext cx="2451627" cy="4346703"/>
          </a:xfrm>
        </p:spPr>
        <p:txBody>
          <a:bodyPr/>
          <a:lstStyle/>
          <a:p>
            <a:r>
              <a:rPr lang="sv-SE" sz="2000" dirty="0"/>
              <a:t>På Startsidan hittar du alla menyer och vilka kortkommandon du kan använda i Vera. </a:t>
            </a:r>
          </a:p>
        </p:txBody>
      </p:sp>
      <p:cxnSp>
        <p:nvCxnSpPr>
          <p:cNvPr id="16" name="Rak pilkoppling 15" descr="Blå pil">
            <a:extLst>
              <a:ext uri="{FF2B5EF4-FFF2-40B4-BE49-F238E27FC236}">
                <a16:creationId xmlns:a16="http://schemas.microsoft.com/office/drawing/2014/main" id="{E242010A-CE2B-47D3-86C3-0C22DB73A1C7}"/>
              </a:ext>
            </a:extLst>
          </p:cNvPr>
          <p:cNvCxnSpPr>
            <a:cxnSpLocks/>
          </p:cNvCxnSpPr>
          <p:nvPr/>
        </p:nvCxnSpPr>
        <p:spPr>
          <a:xfrm flipV="1">
            <a:off x="2586182" y="2287455"/>
            <a:ext cx="907958" cy="1389840"/>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 name="Bildobjekt 1" descr="Bild över de olika menyerna i Vera. Menyerna är Kunder, Alternativ, Beräkningar, Grunddata och Support">
            <a:extLst>
              <a:ext uri="{FF2B5EF4-FFF2-40B4-BE49-F238E27FC236}">
                <a16:creationId xmlns:a16="http://schemas.microsoft.com/office/drawing/2014/main" id="{7AC2E7E3-2F76-47B9-BB5B-A177FECD326F}"/>
              </a:ext>
            </a:extLst>
          </p:cNvPr>
          <p:cNvPicPr>
            <a:picLocks noChangeAspect="1"/>
          </p:cNvPicPr>
          <p:nvPr/>
        </p:nvPicPr>
        <p:blipFill>
          <a:blip r:embed="rId3"/>
          <a:stretch>
            <a:fillRect/>
          </a:stretch>
        </p:blipFill>
        <p:spPr>
          <a:xfrm>
            <a:off x="560859" y="3786195"/>
            <a:ext cx="3548448" cy="2906095"/>
          </a:xfrm>
          <a:prstGeom prst="rect">
            <a:avLst/>
          </a:prstGeom>
          <a:ln>
            <a:noFill/>
          </a:ln>
          <a:effectLst>
            <a:outerShdw blurRad="292100" dist="139700" dir="2700000" algn="tl" rotWithShape="0">
              <a:srgbClr val="333333">
                <a:alpha val="65000"/>
              </a:srgbClr>
            </a:outerShdw>
          </a:effectLst>
        </p:spPr>
      </p:pic>
      <p:cxnSp>
        <p:nvCxnSpPr>
          <p:cNvPr id="6" name="Rak pilkoppling 5" descr="Röd pil">
            <a:extLst>
              <a:ext uri="{FF2B5EF4-FFF2-40B4-BE49-F238E27FC236}">
                <a16:creationId xmlns:a16="http://schemas.microsoft.com/office/drawing/2014/main" id="{6FDC9A3C-EE9A-4FFE-B384-2A9EF86B1529}"/>
              </a:ext>
            </a:extLst>
          </p:cNvPr>
          <p:cNvCxnSpPr>
            <a:cxnSpLocks/>
          </p:cNvCxnSpPr>
          <p:nvPr/>
        </p:nvCxnSpPr>
        <p:spPr>
          <a:xfrm flipH="1" flipV="1">
            <a:off x="4189074" y="2776106"/>
            <a:ext cx="1477918" cy="90118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Bildobjekt 11" descr="Bild över kortkommandon som finns i Vera. Det finns kortkommandon för skapa ny post, ta bort vald post, och Spara. &#10;">
            <a:extLst>
              <a:ext uri="{FF2B5EF4-FFF2-40B4-BE49-F238E27FC236}">
                <a16:creationId xmlns:a16="http://schemas.microsoft.com/office/drawing/2014/main" id="{59D98880-8835-4928-B83C-FD549AC855E6}"/>
              </a:ext>
            </a:extLst>
          </p:cNvPr>
          <p:cNvPicPr>
            <a:picLocks noChangeAspect="1"/>
          </p:cNvPicPr>
          <p:nvPr/>
        </p:nvPicPr>
        <p:blipFill>
          <a:blip r:embed="rId4"/>
          <a:stretch>
            <a:fillRect/>
          </a:stretch>
        </p:blipFill>
        <p:spPr>
          <a:xfrm>
            <a:off x="5718706" y="3494716"/>
            <a:ext cx="4194220" cy="3197574"/>
          </a:xfrm>
          <a:prstGeom prst="rect">
            <a:avLst/>
          </a:prstGeom>
        </p:spPr>
      </p:pic>
    </p:spTree>
    <p:extLst>
      <p:ext uri="{BB962C8B-B14F-4D97-AF65-F5344CB8AC3E}">
        <p14:creationId xmlns:p14="http://schemas.microsoft.com/office/powerpoint/2010/main" val="3741025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F411A5-BE65-4476-882F-0B9C6541A9A2}"/>
              </a:ext>
            </a:extLst>
          </p:cNvPr>
          <p:cNvSpPr>
            <a:spLocks noGrp="1"/>
          </p:cNvSpPr>
          <p:nvPr>
            <p:ph type="title"/>
          </p:nvPr>
        </p:nvSpPr>
        <p:spPr/>
        <p:txBody>
          <a:bodyPr/>
          <a:lstStyle/>
          <a:p>
            <a:r>
              <a:rPr lang="sv-SE" sz="2200" dirty="0"/>
              <a:t>Instruktion Vera: Lägga till och ta bort kund</a:t>
            </a:r>
          </a:p>
        </p:txBody>
      </p:sp>
      <p:pic>
        <p:nvPicPr>
          <p:cNvPr id="7" name="Bildobjekt 6" descr="Vy över de kunder som finns i Vera. Här kan man lägga till och ta bort kunder. ">
            <a:extLst>
              <a:ext uri="{FF2B5EF4-FFF2-40B4-BE49-F238E27FC236}">
                <a16:creationId xmlns:a16="http://schemas.microsoft.com/office/drawing/2014/main" id="{A8041BFC-2DC3-4882-AD4C-2454E0371BD4}"/>
              </a:ext>
            </a:extLst>
          </p:cNvPr>
          <p:cNvPicPr>
            <a:picLocks noChangeAspect="1"/>
          </p:cNvPicPr>
          <p:nvPr/>
        </p:nvPicPr>
        <p:blipFill>
          <a:blip r:embed="rId2"/>
          <a:stretch>
            <a:fillRect/>
          </a:stretch>
        </p:blipFill>
        <p:spPr>
          <a:xfrm>
            <a:off x="1725650" y="958659"/>
            <a:ext cx="7475536" cy="2836490"/>
          </a:xfrm>
          <a:prstGeom prst="rect">
            <a:avLst/>
          </a:prstGeom>
        </p:spPr>
      </p:pic>
      <p:cxnSp>
        <p:nvCxnSpPr>
          <p:cNvPr id="12" name="Rak pilkoppling 11" descr="Blå pil">
            <a:extLst>
              <a:ext uri="{FF2B5EF4-FFF2-40B4-BE49-F238E27FC236}">
                <a16:creationId xmlns:a16="http://schemas.microsoft.com/office/drawing/2014/main" id="{635CA291-240C-4C7F-B46D-E9D41991C65D}"/>
              </a:ext>
            </a:extLst>
          </p:cNvPr>
          <p:cNvCxnSpPr>
            <a:cxnSpLocks/>
          </p:cNvCxnSpPr>
          <p:nvPr/>
        </p:nvCxnSpPr>
        <p:spPr>
          <a:xfrm flipV="1">
            <a:off x="2540000" y="2660073"/>
            <a:ext cx="378691" cy="1160909"/>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3" name="Bildobjekt 12" descr="Bild över lägga till kund där man bland annat kan lägga in organisationsnummer, namn och efternamn. ">
            <a:extLst>
              <a:ext uri="{FF2B5EF4-FFF2-40B4-BE49-F238E27FC236}">
                <a16:creationId xmlns:a16="http://schemas.microsoft.com/office/drawing/2014/main" id="{BD282BCE-EEDB-4632-AA3D-2C17288C844A}"/>
              </a:ext>
            </a:extLst>
          </p:cNvPr>
          <p:cNvPicPr>
            <a:picLocks noChangeAspect="1"/>
          </p:cNvPicPr>
          <p:nvPr/>
        </p:nvPicPr>
        <p:blipFill>
          <a:blip r:embed="rId3"/>
          <a:stretch>
            <a:fillRect/>
          </a:stretch>
        </p:blipFill>
        <p:spPr>
          <a:xfrm>
            <a:off x="2736423" y="3892598"/>
            <a:ext cx="2726994" cy="2042231"/>
          </a:xfrm>
          <a:prstGeom prst="rect">
            <a:avLst/>
          </a:prstGeom>
        </p:spPr>
      </p:pic>
      <p:sp>
        <p:nvSpPr>
          <p:cNvPr id="18" name="textruta 17" descr="När du ska lägga till en ny kund klickar du på Lägg till kund. &#10;Fyll sedan i uppgifterna för kunden i rutan som öppnas. För- och efternamn är obligatoriska uppgifter. Du måste även ange Län och Kommun&#10;">
            <a:extLst>
              <a:ext uri="{FF2B5EF4-FFF2-40B4-BE49-F238E27FC236}">
                <a16:creationId xmlns:a16="http://schemas.microsoft.com/office/drawing/2014/main" id="{B8A36BB3-E778-4DB2-912F-0B186004059B}"/>
              </a:ext>
            </a:extLst>
          </p:cNvPr>
          <p:cNvSpPr txBox="1"/>
          <p:nvPr/>
        </p:nvSpPr>
        <p:spPr>
          <a:xfrm>
            <a:off x="933035" y="3820982"/>
            <a:ext cx="1902691" cy="2308324"/>
          </a:xfrm>
          <a:prstGeom prst="rect">
            <a:avLst/>
          </a:prstGeom>
          <a:noFill/>
        </p:spPr>
        <p:txBody>
          <a:bodyPr wrap="square" rtlCol="0">
            <a:spAutoFit/>
          </a:bodyPr>
          <a:lstStyle/>
          <a:p>
            <a:pPr marL="342900" indent="-342900">
              <a:buAutoNum type="arabicPeriod"/>
            </a:pPr>
            <a:r>
              <a:rPr lang="sv-SE" sz="1200" dirty="0"/>
              <a:t>När du ska lägga till en ny kund klickar du på Lägg till kund. </a:t>
            </a:r>
          </a:p>
          <a:p>
            <a:pPr marL="342900" indent="-342900">
              <a:buAutoNum type="arabicPeriod"/>
            </a:pPr>
            <a:r>
              <a:rPr lang="sv-SE" sz="1200" dirty="0"/>
              <a:t>Fyll sedan i uppgifterna för kunden i rutan som öppnas. För- och efternamn är obligatoriska uppgifter. Du måste även ange Län och Kommun</a:t>
            </a:r>
          </a:p>
        </p:txBody>
      </p:sp>
      <p:cxnSp>
        <p:nvCxnSpPr>
          <p:cNvPr id="15" name="Rak pilkoppling 14" descr="Röd pil">
            <a:extLst>
              <a:ext uri="{FF2B5EF4-FFF2-40B4-BE49-F238E27FC236}">
                <a16:creationId xmlns:a16="http://schemas.microsoft.com/office/drawing/2014/main" id="{65320F7E-9C9B-483A-ABD9-AF6099C9C856}"/>
              </a:ext>
            </a:extLst>
          </p:cNvPr>
          <p:cNvCxnSpPr>
            <a:cxnSpLocks/>
          </p:cNvCxnSpPr>
          <p:nvPr/>
        </p:nvCxnSpPr>
        <p:spPr>
          <a:xfrm flipH="1" flipV="1">
            <a:off x="3990217" y="2660073"/>
            <a:ext cx="2946401" cy="123252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ruta 24" descr="Ta bort en kund genom att klicka på Ta bort kund. &#10;Bekräfta raderingen genom att svara Ja på frågan Vill du verkligen radera kunden?&#10;">
            <a:extLst>
              <a:ext uri="{FF2B5EF4-FFF2-40B4-BE49-F238E27FC236}">
                <a16:creationId xmlns:a16="http://schemas.microsoft.com/office/drawing/2014/main" id="{A82C8A51-F8AE-488B-9F82-5701AB1513C5}"/>
              </a:ext>
            </a:extLst>
          </p:cNvPr>
          <p:cNvSpPr txBox="1"/>
          <p:nvPr/>
        </p:nvSpPr>
        <p:spPr>
          <a:xfrm>
            <a:off x="6996918" y="3833305"/>
            <a:ext cx="2741818" cy="1015663"/>
          </a:xfrm>
          <a:prstGeom prst="rect">
            <a:avLst/>
          </a:prstGeom>
          <a:noFill/>
        </p:spPr>
        <p:txBody>
          <a:bodyPr wrap="square" rtlCol="0">
            <a:spAutoFit/>
          </a:bodyPr>
          <a:lstStyle/>
          <a:p>
            <a:pPr marL="342900" indent="-342900">
              <a:buAutoNum type="arabicPeriod"/>
            </a:pPr>
            <a:r>
              <a:rPr lang="sv-SE" sz="1200" dirty="0"/>
              <a:t>Ta bort en kund genom att klicka på Ta bort kund. </a:t>
            </a:r>
          </a:p>
          <a:p>
            <a:pPr marL="342900" indent="-342900">
              <a:buAutoNum type="arabicPeriod"/>
            </a:pPr>
            <a:r>
              <a:rPr lang="sv-SE" sz="1200" dirty="0"/>
              <a:t>Bekräfta raderingen genom att svara Ja på frågan Vill du verkligen radera kunden?</a:t>
            </a:r>
          </a:p>
        </p:txBody>
      </p:sp>
      <p:pic>
        <p:nvPicPr>
          <p:cNvPr id="3" name="Bildobjekt 2" descr="Bild över en varningsruta om man vill radera vald kund. &#10;">
            <a:extLst>
              <a:ext uri="{FF2B5EF4-FFF2-40B4-BE49-F238E27FC236}">
                <a16:creationId xmlns:a16="http://schemas.microsoft.com/office/drawing/2014/main" id="{E4FEAD94-F917-4DA1-A6BA-3D6A99165326}"/>
              </a:ext>
            </a:extLst>
          </p:cNvPr>
          <p:cNvPicPr>
            <a:picLocks noChangeAspect="1"/>
          </p:cNvPicPr>
          <p:nvPr/>
        </p:nvPicPr>
        <p:blipFill>
          <a:blip r:embed="rId4"/>
          <a:stretch>
            <a:fillRect/>
          </a:stretch>
        </p:blipFill>
        <p:spPr>
          <a:xfrm>
            <a:off x="6479267" y="4848968"/>
            <a:ext cx="4551437" cy="1972790"/>
          </a:xfrm>
          <a:prstGeom prst="rect">
            <a:avLst/>
          </a:prstGeom>
        </p:spPr>
      </p:pic>
    </p:spTree>
    <p:extLst>
      <p:ext uri="{BB962C8B-B14F-4D97-AF65-F5344CB8AC3E}">
        <p14:creationId xmlns:p14="http://schemas.microsoft.com/office/powerpoint/2010/main" val="2669879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93F5E2-FD9A-4E99-B48B-B361CB555163}"/>
              </a:ext>
            </a:extLst>
          </p:cNvPr>
          <p:cNvSpPr>
            <a:spLocks noGrp="1"/>
          </p:cNvSpPr>
          <p:nvPr>
            <p:ph type="title"/>
          </p:nvPr>
        </p:nvSpPr>
        <p:spPr>
          <a:xfrm>
            <a:off x="1518607" y="306169"/>
            <a:ext cx="9512097" cy="952166"/>
          </a:xfrm>
        </p:spPr>
        <p:txBody>
          <a:bodyPr/>
          <a:lstStyle/>
          <a:p>
            <a:r>
              <a:rPr lang="sv-SE" sz="2200" dirty="0"/>
              <a:t>Instruktion Vera: Exportera och importera kunder</a:t>
            </a:r>
          </a:p>
        </p:txBody>
      </p:sp>
      <p:pic>
        <p:nvPicPr>
          <p:cNvPr id="4" name="Bildobjekt 3" descr="Vy över Kunder i Vera. I toppmenyn finns knappar för att exportera och importera kunder. ">
            <a:extLst>
              <a:ext uri="{FF2B5EF4-FFF2-40B4-BE49-F238E27FC236}">
                <a16:creationId xmlns:a16="http://schemas.microsoft.com/office/drawing/2014/main" id="{6CDAA5AD-9FC7-46A7-BA6F-87CE0B629D28}"/>
              </a:ext>
            </a:extLst>
          </p:cNvPr>
          <p:cNvPicPr>
            <a:picLocks noChangeAspect="1"/>
          </p:cNvPicPr>
          <p:nvPr/>
        </p:nvPicPr>
        <p:blipFill>
          <a:blip r:embed="rId2"/>
          <a:stretch>
            <a:fillRect/>
          </a:stretch>
        </p:blipFill>
        <p:spPr>
          <a:xfrm>
            <a:off x="257068" y="1143386"/>
            <a:ext cx="7475536" cy="2836490"/>
          </a:xfrm>
          <a:prstGeom prst="rect">
            <a:avLst/>
          </a:prstGeom>
        </p:spPr>
      </p:pic>
      <p:sp>
        <p:nvSpPr>
          <p:cNvPr id="5" name="Rektangel 4" descr="En ruta med blå kanter. ">
            <a:extLst>
              <a:ext uri="{FF2B5EF4-FFF2-40B4-BE49-F238E27FC236}">
                <a16:creationId xmlns:a16="http://schemas.microsoft.com/office/drawing/2014/main" id="{56AC5F4F-7C8C-4DDD-83F5-9BA1B1F74D1D}"/>
              </a:ext>
              <a:ext uri="{C183D7F6-B498-43B3-948B-1728B52AA6E4}">
                <adec:decorative xmlns:adec="http://schemas.microsoft.com/office/drawing/2017/decorative" val="0"/>
              </a:ext>
            </a:extLst>
          </p:cNvPr>
          <p:cNvSpPr/>
          <p:nvPr/>
        </p:nvSpPr>
        <p:spPr>
          <a:xfrm>
            <a:off x="1428516" y="3429000"/>
            <a:ext cx="332347" cy="320964"/>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2" name="Rak pilkoppling 21" descr="Blå pil">
            <a:extLst>
              <a:ext uri="{FF2B5EF4-FFF2-40B4-BE49-F238E27FC236}">
                <a16:creationId xmlns:a16="http://schemas.microsoft.com/office/drawing/2014/main" id="{741B2A94-0402-47FA-8717-7456A8A387D2}"/>
              </a:ext>
            </a:extLst>
          </p:cNvPr>
          <p:cNvCxnSpPr>
            <a:cxnSpLocks/>
          </p:cNvCxnSpPr>
          <p:nvPr/>
        </p:nvCxnSpPr>
        <p:spPr>
          <a:xfrm flipV="1">
            <a:off x="1246909" y="3820113"/>
            <a:ext cx="181607" cy="345487"/>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ruta 7" descr="Vid en export av kund bockar du för den eller de kunder du vill exportera.">
            <a:extLst>
              <a:ext uri="{FF2B5EF4-FFF2-40B4-BE49-F238E27FC236}">
                <a16:creationId xmlns:a16="http://schemas.microsoft.com/office/drawing/2014/main" id="{8790CAD5-6C4E-4339-A948-2FDF343D2268}"/>
              </a:ext>
            </a:extLst>
          </p:cNvPr>
          <p:cNvSpPr txBox="1"/>
          <p:nvPr/>
        </p:nvSpPr>
        <p:spPr>
          <a:xfrm>
            <a:off x="118684" y="4165600"/>
            <a:ext cx="1578271" cy="830997"/>
          </a:xfrm>
          <a:prstGeom prst="rect">
            <a:avLst/>
          </a:prstGeom>
          <a:noFill/>
        </p:spPr>
        <p:txBody>
          <a:bodyPr wrap="square" rtlCol="0">
            <a:spAutoFit/>
          </a:bodyPr>
          <a:lstStyle/>
          <a:p>
            <a:r>
              <a:rPr lang="sv-SE" sz="1200" dirty="0"/>
              <a:t>1. Vid en export av kund bockar du för den eller de kunder du vill exportera.</a:t>
            </a:r>
          </a:p>
        </p:txBody>
      </p:sp>
      <p:sp>
        <p:nvSpPr>
          <p:cNvPr id="13" name="textruta 12">
            <a:extLst>
              <a:ext uri="{FF2B5EF4-FFF2-40B4-BE49-F238E27FC236}">
                <a16:creationId xmlns:a16="http://schemas.microsoft.com/office/drawing/2014/main" id="{D3F651C2-E891-4CE3-8E5F-8D69FEB9D036}"/>
              </a:ext>
            </a:extLst>
          </p:cNvPr>
          <p:cNvSpPr txBox="1"/>
          <p:nvPr/>
        </p:nvSpPr>
        <p:spPr>
          <a:xfrm>
            <a:off x="2623023" y="1784901"/>
            <a:ext cx="1578271" cy="461665"/>
          </a:xfrm>
          <a:prstGeom prst="rect">
            <a:avLst/>
          </a:prstGeom>
          <a:solidFill>
            <a:schemeClr val="bg1"/>
          </a:solidFill>
        </p:spPr>
        <p:txBody>
          <a:bodyPr wrap="square" rtlCol="0">
            <a:spAutoFit/>
          </a:bodyPr>
          <a:lstStyle/>
          <a:p>
            <a:r>
              <a:rPr lang="sv-SE" sz="1200" dirty="0"/>
              <a:t>2. Klicka sedan på Exportera kund. </a:t>
            </a:r>
          </a:p>
        </p:txBody>
      </p:sp>
      <p:cxnSp>
        <p:nvCxnSpPr>
          <p:cNvPr id="26" name="Rak pilkoppling 25" descr="Blå pil">
            <a:extLst>
              <a:ext uri="{FF2B5EF4-FFF2-40B4-BE49-F238E27FC236}">
                <a16:creationId xmlns:a16="http://schemas.microsoft.com/office/drawing/2014/main" id="{11DE90A8-BD9A-4D7B-87D6-5524D4B24FE2}"/>
              </a:ext>
            </a:extLst>
          </p:cNvPr>
          <p:cNvCxnSpPr>
            <a:cxnSpLocks/>
          </p:cNvCxnSpPr>
          <p:nvPr/>
        </p:nvCxnSpPr>
        <p:spPr>
          <a:xfrm flipV="1">
            <a:off x="5174428" y="5079129"/>
            <a:ext cx="452940" cy="537039"/>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ruta 17" descr="En ruta kommer upp med de kunder du valt att exportera. Klicka på Exportera.&#10;Nu får du välja vart du vill spara exportfilen och vad den ska heta. &#10;">
            <a:extLst>
              <a:ext uri="{FF2B5EF4-FFF2-40B4-BE49-F238E27FC236}">
                <a16:creationId xmlns:a16="http://schemas.microsoft.com/office/drawing/2014/main" id="{8A3190C1-38BC-4461-BEFD-1E881B6286E6}"/>
              </a:ext>
            </a:extLst>
          </p:cNvPr>
          <p:cNvSpPr txBox="1"/>
          <p:nvPr/>
        </p:nvSpPr>
        <p:spPr>
          <a:xfrm>
            <a:off x="2951388" y="5370312"/>
            <a:ext cx="2367408" cy="1384995"/>
          </a:xfrm>
          <a:prstGeom prst="rect">
            <a:avLst/>
          </a:prstGeom>
          <a:noFill/>
        </p:spPr>
        <p:txBody>
          <a:bodyPr wrap="square" rtlCol="0">
            <a:spAutoFit/>
          </a:bodyPr>
          <a:lstStyle/>
          <a:p>
            <a:r>
              <a:rPr lang="sv-SE" sz="1200" dirty="0"/>
              <a:t>3. En ruta kommer upp med de kunder du valt att exportera. Klicka på Exportera.</a:t>
            </a:r>
          </a:p>
          <a:p>
            <a:r>
              <a:rPr lang="sv-SE" sz="1200" dirty="0"/>
              <a:t>4. Nu får du välja var du vill spara exportfilen och vad den ska heta. </a:t>
            </a:r>
          </a:p>
          <a:p>
            <a:endParaRPr lang="sv-SE" sz="1200" dirty="0"/>
          </a:p>
        </p:txBody>
      </p:sp>
      <p:cxnSp>
        <p:nvCxnSpPr>
          <p:cNvPr id="28" name="Rak pilkoppling 27" descr="Röd pil">
            <a:extLst>
              <a:ext uri="{FF2B5EF4-FFF2-40B4-BE49-F238E27FC236}">
                <a16:creationId xmlns:a16="http://schemas.microsoft.com/office/drawing/2014/main" id="{3554E477-4CCD-4A12-9F2D-20FBD0333173}"/>
              </a:ext>
            </a:extLst>
          </p:cNvPr>
          <p:cNvCxnSpPr>
            <a:cxnSpLocks/>
          </p:cNvCxnSpPr>
          <p:nvPr/>
        </p:nvCxnSpPr>
        <p:spPr>
          <a:xfrm flipH="1" flipV="1">
            <a:off x="3980875" y="1524000"/>
            <a:ext cx="4145219" cy="49993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ruta 26" descr="Om du vill importera en kund klickar du på Importera kund. &#10;Leta rätt på den import-fil du vill importera och klicka på Öppna.  &#10;">
            <a:extLst>
              <a:ext uri="{FF2B5EF4-FFF2-40B4-BE49-F238E27FC236}">
                <a16:creationId xmlns:a16="http://schemas.microsoft.com/office/drawing/2014/main" id="{F14E5372-E6DE-4336-940A-74478B3E701A}"/>
              </a:ext>
            </a:extLst>
          </p:cNvPr>
          <p:cNvSpPr txBox="1"/>
          <p:nvPr/>
        </p:nvSpPr>
        <p:spPr>
          <a:xfrm>
            <a:off x="8211126" y="1814740"/>
            <a:ext cx="3214255" cy="830997"/>
          </a:xfrm>
          <a:prstGeom prst="rect">
            <a:avLst/>
          </a:prstGeom>
          <a:noFill/>
        </p:spPr>
        <p:txBody>
          <a:bodyPr wrap="square" rtlCol="0">
            <a:spAutoFit/>
          </a:bodyPr>
          <a:lstStyle/>
          <a:p>
            <a:r>
              <a:rPr lang="sv-SE" sz="1200" dirty="0"/>
              <a:t>1. Om du vill importera en kund klickar du på Importera kund. </a:t>
            </a:r>
          </a:p>
          <a:p>
            <a:r>
              <a:rPr lang="sv-SE" sz="1200" dirty="0"/>
              <a:t>2. Leta rätt på den import-fil du vill importera och klicka på Öppna.  </a:t>
            </a:r>
          </a:p>
        </p:txBody>
      </p:sp>
      <p:pic>
        <p:nvPicPr>
          <p:cNvPr id="29" name="Bildobjekt 28" descr="Ruta som visar vart man hämtar sin kund som ska importeras i Vera. ">
            <a:extLst>
              <a:ext uri="{FF2B5EF4-FFF2-40B4-BE49-F238E27FC236}">
                <a16:creationId xmlns:a16="http://schemas.microsoft.com/office/drawing/2014/main" id="{11074DAB-242F-4303-8788-61CDD2DB92B5}"/>
              </a:ext>
            </a:extLst>
          </p:cNvPr>
          <p:cNvPicPr>
            <a:picLocks noChangeAspect="1"/>
          </p:cNvPicPr>
          <p:nvPr/>
        </p:nvPicPr>
        <p:blipFill>
          <a:blip r:embed="rId3"/>
          <a:stretch>
            <a:fillRect/>
          </a:stretch>
        </p:blipFill>
        <p:spPr>
          <a:xfrm>
            <a:off x="7854434" y="2601081"/>
            <a:ext cx="3655981" cy="2478047"/>
          </a:xfrm>
          <a:prstGeom prst="rect">
            <a:avLst/>
          </a:prstGeom>
        </p:spPr>
      </p:pic>
      <p:sp>
        <p:nvSpPr>
          <p:cNvPr id="31" name="Rektangel 30" descr="En ruta med röda kanter. ">
            <a:extLst>
              <a:ext uri="{FF2B5EF4-FFF2-40B4-BE49-F238E27FC236}">
                <a16:creationId xmlns:a16="http://schemas.microsoft.com/office/drawing/2014/main" id="{82095AC2-2A97-4F6E-83C5-F8CF00B10564}"/>
              </a:ext>
            </a:extLst>
          </p:cNvPr>
          <p:cNvSpPr/>
          <p:nvPr/>
        </p:nvSpPr>
        <p:spPr>
          <a:xfrm>
            <a:off x="10400144" y="4812145"/>
            <a:ext cx="713689" cy="26698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koppling 19" descr="Blå pil">
            <a:extLst>
              <a:ext uri="{FF2B5EF4-FFF2-40B4-BE49-F238E27FC236}">
                <a16:creationId xmlns:a16="http://schemas.microsoft.com/office/drawing/2014/main" id="{23BEF80D-80E0-4913-A760-DEE40366196D}"/>
              </a:ext>
            </a:extLst>
          </p:cNvPr>
          <p:cNvCxnSpPr>
            <a:cxnSpLocks/>
          </p:cNvCxnSpPr>
          <p:nvPr/>
        </p:nvCxnSpPr>
        <p:spPr>
          <a:xfrm flipH="1" flipV="1">
            <a:off x="2364509" y="1524000"/>
            <a:ext cx="332510" cy="332056"/>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7" name="Bildobjekt 6" descr="Ruta som visar vilken eller vilka kunder som ska exporteras.&#10;">
            <a:extLst>
              <a:ext uri="{FF2B5EF4-FFF2-40B4-BE49-F238E27FC236}">
                <a16:creationId xmlns:a16="http://schemas.microsoft.com/office/drawing/2014/main" id="{317A9E1F-C971-42BD-929E-EE3AB4FB44B5}"/>
              </a:ext>
            </a:extLst>
          </p:cNvPr>
          <p:cNvPicPr>
            <a:picLocks noChangeAspect="1"/>
          </p:cNvPicPr>
          <p:nvPr/>
        </p:nvPicPr>
        <p:blipFill>
          <a:blip r:embed="rId4"/>
          <a:stretch>
            <a:fillRect/>
          </a:stretch>
        </p:blipFill>
        <p:spPr>
          <a:xfrm>
            <a:off x="3276723" y="3660222"/>
            <a:ext cx="3105192" cy="1346954"/>
          </a:xfrm>
          <a:prstGeom prst="rect">
            <a:avLst/>
          </a:prstGeom>
        </p:spPr>
      </p:pic>
      <p:sp>
        <p:nvSpPr>
          <p:cNvPr id="21" name="Rektangel 20" descr="En ruta med blå kanter. ">
            <a:extLst>
              <a:ext uri="{FF2B5EF4-FFF2-40B4-BE49-F238E27FC236}">
                <a16:creationId xmlns:a16="http://schemas.microsoft.com/office/drawing/2014/main" id="{93EF3203-C8EF-48A2-B944-FEC5DB7B9253}"/>
              </a:ext>
            </a:extLst>
          </p:cNvPr>
          <p:cNvSpPr/>
          <p:nvPr/>
        </p:nvSpPr>
        <p:spPr>
          <a:xfrm>
            <a:off x="5402911" y="4624672"/>
            <a:ext cx="979004" cy="397444"/>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79261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200" dirty="0"/>
              <a:t>Instruktion Vera: Säkerhetskopiering</a:t>
            </a:r>
          </a:p>
        </p:txBody>
      </p:sp>
      <p:sp>
        <p:nvSpPr>
          <p:cNvPr id="8" name="Platshållare för innehåll 7">
            <a:extLst>
              <a:ext uri="{FF2B5EF4-FFF2-40B4-BE49-F238E27FC236}">
                <a16:creationId xmlns:a16="http://schemas.microsoft.com/office/drawing/2014/main" id="{02C9958C-7C10-4D5C-9F86-30B59F5CC132}"/>
              </a:ext>
            </a:extLst>
          </p:cNvPr>
          <p:cNvSpPr>
            <a:spLocks noGrp="1"/>
          </p:cNvSpPr>
          <p:nvPr>
            <p:ph idx="1"/>
          </p:nvPr>
        </p:nvSpPr>
        <p:spPr/>
        <p:txBody>
          <a:bodyPr/>
          <a:lstStyle/>
          <a:p>
            <a:endParaRPr lang="sv-SE" dirty="0"/>
          </a:p>
          <a:p>
            <a:endParaRPr lang="sv-SE" dirty="0"/>
          </a:p>
          <a:p>
            <a:endParaRPr lang="sv-SE" dirty="0"/>
          </a:p>
          <a:p>
            <a:endParaRPr lang="sv-SE" dirty="0"/>
          </a:p>
          <a:p>
            <a:endParaRPr lang="sv-SE" dirty="0"/>
          </a:p>
          <a:p>
            <a:endParaRPr lang="sv-SE" dirty="0"/>
          </a:p>
          <a:p>
            <a:endParaRPr lang="sv-SE" dirty="0"/>
          </a:p>
          <a:p>
            <a:r>
              <a:rPr lang="sv-SE" sz="2000" dirty="0"/>
              <a:t>Glöm inte att säkerhetskopiera databasen med jämna mellanrum och spara den på en server eller liknande.</a:t>
            </a:r>
          </a:p>
          <a:p>
            <a:endParaRPr lang="sv-SE" dirty="0"/>
          </a:p>
        </p:txBody>
      </p:sp>
      <p:pic>
        <p:nvPicPr>
          <p:cNvPr id="7" name="Bildobjekt 6" descr="Vy över kunder. I toppmenyn finns en knapp för säkerhetskopiering av databasen. ">
            <a:extLst>
              <a:ext uri="{FF2B5EF4-FFF2-40B4-BE49-F238E27FC236}">
                <a16:creationId xmlns:a16="http://schemas.microsoft.com/office/drawing/2014/main" id="{9F9474C4-EDD5-41A4-896E-903C9DE22C84}"/>
              </a:ext>
            </a:extLst>
          </p:cNvPr>
          <p:cNvPicPr>
            <a:picLocks noChangeAspect="1"/>
          </p:cNvPicPr>
          <p:nvPr/>
        </p:nvPicPr>
        <p:blipFill>
          <a:blip r:embed="rId2"/>
          <a:stretch>
            <a:fillRect/>
          </a:stretch>
        </p:blipFill>
        <p:spPr>
          <a:xfrm>
            <a:off x="0" y="1197475"/>
            <a:ext cx="12192000" cy="3752835"/>
          </a:xfrm>
          <a:prstGeom prst="rect">
            <a:avLst/>
          </a:prstGeom>
        </p:spPr>
      </p:pic>
      <p:sp>
        <p:nvSpPr>
          <p:cNvPr id="10" name="Rektangel 9" descr="Ruta med röda kanter">
            <a:extLst>
              <a:ext uri="{FF2B5EF4-FFF2-40B4-BE49-F238E27FC236}">
                <a16:creationId xmlns:a16="http://schemas.microsoft.com/office/drawing/2014/main" id="{384910F6-FD6A-486C-925C-DEFC41674FF3}"/>
              </a:ext>
            </a:extLst>
          </p:cNvPr>
          <p:cNvSpPr/>
          <p:nvPr/>
        </p:nvSpPr>
        <p:spPr>
          <a:xfrm>
            <a:off x="7626319" y="1412255"/>
            <a:ext cx="1314481" cy="59203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7783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34135" y="421528"/>
            <a:ext cx="8061523" cy="539750"/>
          </a:xfrm>
        </p:spPr>
        <p:txBody>
          <a:bodyPr/>
          <a:lstStyle/>
          <a:p>
            <a:r>
              <a:rPr lang="sv-SE" sz="2200" dirty="0"/>
              <a:t>Instruktion Vera: Lägg till alternativ</a:t>
            </a:r>
          </a:p>
        </p:txBody>
      </p:sp>
      <p:pic>
        <p:nvPicPr>
          <p:cNvPr id="3" name="Bildobjekt 2" descr="Vy över Alternativ. Här lägger man in vilka förutsättningar som finns på gården. ">
            <a:extLst>
              <a:ext uri="{FF2B5EF4-FFF2-40B4-BE49-F238E27FC236}">
                <a16:creationId xmlns:a16="http://schemas.microsoft.com/office/drawing/2014/main" id="{DB16F545-92BB-4EF6-947C-3F9F6E1DDFE8}"/>
              </a:ext>
            </a:extLst>
          </p:cNvPr>
          <p:cNvPicPr>
            <a:picLocks noChangeAspect="1"/>
          </p:cNvPicPr>
          <p:nvPr/>
        </p:nvPicPr>
        <p:blipFill>
          <a:blip r:embed="rId3"/>
          <a:stretch>
            <a:fillRect/>
          </a:stretch>
        </p:blipFill>
        <p:spPr>
          <a:xfrm>
            <a:off x="182461" y="1505831"/>
            <a:ext cx="5283309" cy="2667681"/>
          </a:xfrm>
          <a:prstGeom prst="rect">
            <a:avLst/>
          </a:prstGeom>
        </p:spPr>
      </p:pic>
      <p:cxnSp>
        <p:nvCxnSpPr>
          <p:cNvPr id="15" name="Rak pilkoppling 14" descr="Blå pil">
            <a:extLst>
              <a:ext uri="{FF2B5EF4-FFF2-40B4-BE49-F238E27FC236}">
                <a16:creationId xmlns:a16="http://schemas.microsoft.com/office/drawing/2014/main" id="{CAB88689-2CE3-4638-AE5C-4F8FB5A00224}"/>
              </a:ext>
            </a:extLst>
          </p:cNvPr>
          <p:cNvCxnSpPr>
            <a:cxnSpLocks/>
          </p:cNvCxnSpPr>
          <p:nvPr/>
        </p:nvCxnSpPr>
        <p:spPr>
          <a:xfrm flipH="1" flipV="1">
            <a:off x="2272145" y="2955636"/>
            <a:ext cx="1378020" cy="2051864"/>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 name="textruta 5" descr="När du klickat på Lägg till alternativ öppnas en dialogruta där du kan lägga in gårdens uppgifter som areal åkermark och naturbete. &#10;"/>
          <p:cNvSpPr txBox="1"/>
          <p:nvPr/>
        </p:nvSpPr>
        <p:spPr>
          <a:xfrm>
            <a:off x="3470215" y="5035401"/>
            <a:ext cx="2505808" cy="830997"/>
          </a:xfrm>
          <a:prstGeom prst="rect">
            <a:avLst/>
          </a:prstGeom>
          <a:noFill/>
        </p:spPr>
        <p:txBody>
          <a:bodyPr wrap="square" rtlCol="0">
            <a:spAutoFit/>
          </a:bodyPr>
          <a:lstStyle/>
          <a:p>
            <a:r>
              <a:rPr lang="sv-SE" sz="1600" dirty="0">
                <a:solidFill>
                  <a:schemeClr val="accent1"/>
                </a:solidFill>
              </a:rPr>
              <a:t>När du klickat på Lägg till alternativ öppnas den här dialogrutan</a:t>
            </a:r>
          </a:p>
        </p:txBody>
      </p:sp>
      <p:pic>
        <p:nvPicPr>
          <p:cNvPr id="5" name="Bildobjekt 4" descr="Bild över ett nytt alternativ. Här lägger man in vilka förutsättningar som finns på gården som exempelvis areal, typ av odling och djurhållning samt naturbetesarealen i hektar. &#10;">
            <a:extLst>
              <a:ext uri="{FF2B5EF4-FFF2-40B4-BE49-F238E27FC236}">
                <a16:creationId xmlns:a16="http://schemas.microsoft.com/office/drawing/2014/main" id="{B5752D37-8AD8-4A7D-8C75-DB81C4C5CD44}"/>
              </a:ext>
            </a:extLst>
          </p:cNvPr>
          <p:cNvPicPr>
            <a:picLocks noChangeAspect="1"/>
          </p:cNvPicPr>
          <p:nvPr/>
        </p:nvPicPr>
        <p:blipFill>
          <a:blip r:embed="rId4"/>
          <a:stretch>
            <a:fillRect/>
          </a:stretch>
        </p:blipFill>
        <p:spPr>
          <a:xfrm>
            <a:off x="5969255" y="1445030"/>
            <a:ext cx="5334000" cy="4572000"/>
          </a:xfrm>
          <a:prstGeom prst="rect">
            <a:avLst/>
          </a:prstGeom>
        </p:spPr>
      </p:pic>
      <p:sp>
        <p:nvSpPr>
          <p:cNvPr id="19" name="Rektangel 18" descr="Blå ruta med röda kanter">
            <a:extLst>
              <a:ext uri="{FF2B5EF4-FFF2-40B4-BE49-F238E27FC236}">
                <a16:creationId xmlns:a16="http://schemas.microsoft.com/office/drawing/2014/main" id="{07CD383F-908F-4057-8E48-A914F4DF73EC}"/>
              </a:ext>
            </a:extLst>
          </p:cNvPr>
          <p:cNvSpPr/>
          <p:nvPr/>
        </p:nvSpPr>
        <p:spPr>
          <a:xfrm>
            <a:off x="6096000" y="1822598"/>
            <a:ext cx="448662" cy="261481"/>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koppling 19" descr="Blå pil">
            <a:extLst>
              <a:ext uri="{FF2B5EF4-FFF2-40B4-BE49-F238E27FC236}">
                <a16:creationId xmlns:a16="http://schemas.microsoft.com/office/drawing/2014/main" id="{066FB4EB-6E8F-452A-9B89-33042AA0AD59}"/>
              </a:ext>
            </a:extLst>
          </p:cNvPr>
          <p:cNvCxnSpPr>
            <a:cxnSpLocks/>
          </p:cNvCxnSpPr>
          <p:nvPr/>
        </p:nvCxnSpPr>
        <p:spPr>
          <a:xfrm flipV="1">
            <a:off x="9609685" y="2955636"/>
            <a:ext cx="0" cy="675579"/>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ak pilkoppling 13" descr="Blå pil">
            <a:extLst>
              <a:ext uri="{FF2B5EF4-FFF2-40B4-BE49-F238E27FC236}">
                <a16:creationId xmlns:a16="http://schemas.microsoft.com/office/drawing/2014/main" id="{19222C18-DE8D-4902-BB11-13DB6B72B642}"/>
              </a:ext>
            </a:extLst>
          </p:cNvPr>
          <p:cNvCxnSpPr>
            <a:cxnSpLocks/>
          </p:cNvCxnSpPr>
          <p:nvPr/>
        </p:nvCxnSpPr>
        <p:spPr>
          <a:xfrm flipV="1">
            <a:off x="10232732" y="2955636"/>
            <a:ext cx="0" cy="675579"/>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ak pilkoppling 21" descr="Blå pil">
            <a:extLst>
              <a:ext uri="{FF2B5EF4-FFF2-40B4-BE49-F238E27FC236}">
                <a16:creationId xmlns:a16="http://schemas.microsoft.com/office/drawing/2014/main" id="{64A9F8DA-AD36-4D1A-88DE-B36160B2A6C4}"/>
              </a:ext>
            </a:extLst>
          </p:cNvPr>
          <p:cNvCxnSpPr>
            <a:cxnSpLocks/>
          </p:cNvCxnSpPr>
          <p:nvPr/>
        </p:nvCxnSpPr>
        <p:spPr>
          <a:xfrm flipH="1" flipV="1">
            <a:off x="7336803" y="3406465"/>
            <a:ext cx="1359786" cy="958978"/>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ak pilkoppling 23" descr="Blå pil">
            <a:extLst>
              <a:ext uri="{FF2B5EF4-FFF2-40B4-BE49-F238E27FC236}">
                <a16:creationId xmlns:a16="http://schemas.microsoft.com/office/drawing/2014/main" id="{859A8065-7B4F-4CCE-9563-8B65DFB1E196}"/>
              </a:ext>
            </a:extLst>
          </p:cNvPr>
          <p:cNvCxnSpPr>
            <a:cxnSpLocks/>
          </p:cNvCxnSpPr>
          <p:nvPr/>
        </p:nvCxnSpPr>
        <p:spPr>
          <a:xfrm flipH="1" flipV="1">
            <a:off x="6717774" y="3890217"/>
            <a:ext cx="1939279" cy="986707"/>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7" name="textruta 26" descr="Under fliken detaljer fyller du i areal åkermark och naturbetesmark. &#10;&#10;Fyll även i om produktionen är ekologisk eller konventionell. &#10;&#10;Under Beskrivning har du möjlighet att beskriva alternativet. &#10;">
            <a:extLst>
              <a:ext uri="{FF2B5EF4-FFF2-40B4-BE49-F238E27FC236}">
                <a16:creationId xmlns:a16="http://schemas.microsoft.com/office/drawing/2014/main" id="{1F83CE61-40AC-4661-9E35-45D262FE16EC}"/>
              </a:ext>
            </a:extLst>
          </p:cNvPr>
          <p:cNvSpPr txBox="1"/>
          <p:nvPr/>
        </p:nvSpPr>
        <p:spPr>
          <a:xfrm>
            <a:off x="8736125" y="3700674"/>
            <a:ext cx="2813853" cy="1384995"/>
          </a:xfrm>
          <a:prstGeom prst="rect">
            <a:avLst/>
          </a:prstGeom>
          <a:solidFill>
            <a:schemeClr val="bg1"/>
          </a:solidFill>
        </p:spPr>
        <p:txBody>
          <a:bodyPr wrap="square" rtlCol="0">
            <a:spAutoFit/>
          </a:bodyPr>
          <a:lstStyle/>
          <a:p>
            <a:r>
              <a:rPr lang="sv-SE" sz="1050" dirty="0"/>
              <a:t>Under fliken detaljer fyller du i areal åkermark och naturbetesmark. </a:t>
            </a:r>
          </a:p>
          <a:p>
            <a:endParaRPr lang="sv-SE" sz="1050" dirty="0"/>
          </a:p>
          <a:p>
            <a:r>
              <a:rPr lang="sv-SE" sz="1050" dirty="0"/>
              <a:t>Fyll även i om produktionen är ekologisk eller konventionell. </a:t>
            </a:r>
          </a:p>
          <a:p>
            <a:endParaRPr lang="sv-SE" sz="1050" dirty="0"/>
          </a:p>
          <a:p>
            <a:r>
              <a:rPr lang="sv-SE" sz="1050" dirty="0"/>
              <a:t>Under Beskrivning har du möjlighet att beskriva alternativet. </a:t>
            </a:r>
          </a:p>
        </p:txBody>
      </p:sp>
    </p:spTree>
    <p:extLst>
      <p:ext uri="{BB962C8B-B14F-4D97-AF65-F5344CB8AC3E}">
        <p14:creationId xmlns:p14="http://schemas.microsoft.com/office/powerpoint/2010/main" val="2309578500"/>
      </p:ext>
    </p:extLst>
  </p:cSld>
  <p:clrMapOvr>
    <a:masterClrMapping/>
  </p:clrMapOvr>
</p:sld>
</file>

<file path=ppt/theme/theme1.xml><?xml version="1.0" encoding="utf-8"?>
<a:theme xmlns:a="http://schemas.openxmlformats.org/drawingml/2006/main" name="Office-tema">
  <a:themeElements>
    <a:clrScheme name="Greppa näring, Jordbruksverket">
      <a:dk1>
        <a:sysClr val="windowText" lastClr="000000"/>
      </a:dk1>
      <a:lt1>
        <a:sysClr val="window" lastClr="FFFFFF"/>
      </a:lt1>
      <a:dk2>
        <a:srgbClr val="44546A"/>
      </a:dk2>
      <a:lt2>
        <a:srgbClr val="E7E6E6"/>
      </a:lt2>
      <a:accent1>
        <a:srgbClr val="004165"/>
      </a:accent1>
      <a:accent2>
        <a:srgbClr val="0083BE"/>
      </a:accent2>
      <a:accent3>
        <a:srgbClr val="DC5034"/>
      </a:accent3>
      <a:accent4>
        <a:srgbClr val="00B299"/>
      </a:accent4>
      <a:accent5>
        <a:srgbClr val="668013"/>
      </a:accent5>
      <a:accent6>
        <a:srgbClr val="BCA600"/>
      </a:accent6>
      <a:hlink>
        <a:srgbClr val="0563C1"/>
      </a:hlink>
      <a:folHlink>
        <a:srgbClr val="954F72"/>
      </a:folHlink>
    </a:clrScheme>
    <a:fontScheme name="Greppa näring, 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ppa näring - oförstördmall med alla sidor_korr två.potx" id="{39861493-5175-4331-AC69-6B75E44E32A0}" vid="{1840E9B5-5AD6-4A33-8687-B76247DE4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Template>
  <TotalTime>817</TotalTime>
  <Words>4252</Words>
  <Application>Microsoft Office PowerPoint</Application>
  <PresentationFormat>Bredbild</PresentationFormat>
  <Paragraphs>392</Paragraphs>
  <Slides>37</Slides>
  <Notes>11</Notes>
  <HiddenSlides>0</HiddenSlides>
  <MMClips>0</MMClips>
  <ScaleCrop>false</ScaleCrop>
  <HeadingPairs>
    <vt:vector size="8" baseType="variant">
      <vt:variant>
        <vt:lpstr>Använt teckensnitt</vt:lpstr>
      </vt:variant>
      <vt:variant>
        <vt:i4>7</vt:i4>
      </vt:variant>
      <vt:variant>
        <vt:lpstr>Tema</vt:lpstr>
      </vt:variant>
      <vt:variant>
        <vt:i4>1</vt:i4>
      </vt:variant>
      <vt:variant>
        <vt:lpstr>Serverprogram för OLE-inbäddning</vt:lpstr>
      </vt:variant>
      <vt:variant>
        <vt:i4>1</vt:i4>
      </vt:variant>
      <vt:variant>
        <vt:lpstr>Bildrubriker</vt:lpstr>
      </vt:variant>
      <vt:variant>
        <vt:i4>37</vt:i4>
      </vt:variant>
    </vt:vector>
  </HeadingPairs>
  <TitlesOfParts>
    <vt:vector size="46" baseType="lpstr">
      <vt:lpstr>ＭＳ Ｐゴシック</vt:lpstr>
      <vt:lpstr>Albertus Medium</vt:lpstr>
      <vt:lpstr>Arial</vt:lpstr>
      <vt:lpstr>Arial Narrow</vt:lpstr>
      <vt:lpstr>Calibri</vt:lpstr>
      <vt:lpstr>Helvetica</vt:lpstr>
      <vt:lpstr>Times New Roman</vt:lpstr>
      <vt:lpstr>Office-tema</vt:lpstr>
      <vt:lpstr>Diagram</vt:lpstr>
      <vt:lpstr>Vera grundkurs  Del 1 Introduktion och Växtnäringsbalans</vt:lpstr>
      <vt:lpstr>Syfte och mål</vt:lpstr>
      <vt:lpstr>Vad ingår i VERA?</vt:lpstr>
      <vt:lpstr>Vad är syftet med VERA?</vt:lpstr>
      <vt:lpstr>Instruktion Vera: Startsida </vt:lpstr>
      <vt:lpstr>Instruktion Vera: Lägga till och ta bort kund</vt:lpstr>
      <vt:lpstr>Instruktion Vera: Exportera och importera kunder</vt:lpstr>
      <vt:lpstr>Instruktion Vera: Säkerhetskopiering</vt:lpstr>
      <vt:lpstr>Instruktion Vera: Lägg till alternativ</vt:lpstr>
      <vt:lpstr>Instruktion Vera: Greppadata</vt:lpstr>
      <vt:lpstr>Instruktion Vera:  Kopiera alternativ till samma eller till en annan kund</vt:lpstr>
      <vt:lpstr>Manual och support </vt:lpstr>
      <vt:lpstr>Principerna för en växtnäringsbalans</vt:lpstr>
      <vt:lpstr>Principerna för en växtnäringsbalans </vt:lpstr>
      <vt:lpstr>Instruktion Vera: Produkter In och Produkter Ut</vt:lpstr>
      <vt:lpstr>Instruktion Vera: Egna produkter</vt:lpstr>
      <vt:lpstr>Kvävefixeringsmodell</vt:lpstr>
      <vt:lpstr>Ger kvävefixeringen rimliga värden för fixerat kväve?</vt:lpstr>
      <vt:lpstr>Exempel på mängd fixerat kväve</vt:lpstr>
      <vt:lpstr>Instruktion Vera: Kvävefixering</vt:lpstr>
      <vt:lpstr>Rapport - Växtnäringsbalans </vt:lpstr>
      <vt:lpstr>Rapport – Växtnäringsbalans 2</vt:lpstr>
      <vt:lpstr>Jämförelsevärde</vt:lpstr>
      <vt:lpstr>Jämförelsevärde grödor</vt:lpstr>
      <vt:lpstr>Överskott och effektivitet för spannmålsgrödor</vt:lpstr>
      <vt:lpstr>Överskott och effektivitet övriga grödor</vt:lpstr>
      <vt:lpstr>Instruktion Vera: Jämförelsevärde - grödor</vt:lpstr>
      <vt:lpstr>Jämförelsevärde djur</vt:lpstr>
      <vt:lpstr>Överskottsberäkning för ett slaktsvin</vt:lpstr>
      <vt:lpstr>Jämförelsevärden djur - Exempel</vt:lpstr>
      <vt:lpstr>Instruktion Vera: Jämförelsevärde - djur</vt:lpstr>
      <vt:lpstr>Tolka växtnäringsbalansen</vt:lpstr>
      <vt:lpstr>Rekommenderad fosforbalans för olika växtföljder,  med ett långsiktigt perspektiv </vt:lpstr>
      <vt:lpstr>Rekommenderad fosforbalans för olika växtföljder, med ett kortsiktigt ekonomiskt perspektiv</vt:lpstr>
      <vt:lpstr>Baserat på gödsling enligt Jordbruksverkets gödslingsrekommendationer till aktuell skördenivå </vt:lpstr>
      <vt:lpstr>Titta på överskottet inte på utnyttjandegraden</vt:lpstr>
      <vt:lpstr>Frågor</vt:lpstr>
    </vt:vector>
  </TitlesOfParts>
  <Company>Jordbruksverket, Greppa näringen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Instruktionssida för tillgänglighet –  radera när du har läst</dc:title>
  <dc:creator>Tellie Karlsson</dc:creator>
  <cp:lastModifiedBy>Emelie Andersson</cp:lastModifiedBy>
  <cp:revision>67</cp:revision>
  <dcterms:created xsi:type="dcterms:W3CDTF">2023-03-31T13:16:58Z</dcterms:created>
  <dcterms:modified xsi:type="dcterms:W3CDTF">2024-09-02T13:15:06Z</dcterms:modified>
</cp:coreProperties>
</file>