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handoutMasterIdLst>
    <p:handoutMasterId r:id="rId40"/>
  </p:handoutMasterIdLst>
  <p:sldIdLst>
    <p:sldId id="355" r:id="rId2"/>
    <p:sldId id="302" r:id="rId3"/>
    <p:sldId id="304" r:id="rId4"/>
    <p:sldId id="520" r:id="rId5"/>
    <p:sldId id="352" r:id="rId6"/>
    <p:sldId id="357" r:id="rId7"/>
    <p:sldId id="336" r:id="rId8"/>
    <p:sldId id="344" r:id="rId9"/>
    <p:sldId id="313" r:id="rId10"/>
    <p:sldId id="322" r:id="rId11"/>
    <p:sldId id="338" r:id="rId12"/>
    <p:sldId id="356" r:id="rId13"/>
    <p:sldId id="339" r:id="rId14"/>
    <p:sldId id="341" r:id="rId15"/>
    <p:sldId id="342" r:id="rId16"/>
    <p:sldId id="343" r:id="rId17"/>
    <p:sldId id="330" r:id="rId18"/>
    <p:sldId id="298" r:id="rId19"/>
    <p:sldId id="307" r:id="rId20"/>
    <p:sldId id="332" r:id="rId21"/>
    <p:sldId id="331" r:id="rId22"/>
    <p:sldId id="333" r:id="rId23"/>
    <p:sldId id="349" r:id="rId24"/>
    <p:sldId id="521" r:id="rId25"/>
    <p:sldId id="319" r:id="rId26"/>
    <p:sldId id="321" r:id="rId27"/>
    <p:sldId id="323" r:id="rId28"/>
    <p:sldId id="324" r:id="rId29"/>
    <p:sldId id="325" r:id="rId30"/>
    <p:sldId id="327" r:id="rId31"/>
    <p:sldId id="326" r:id="rId32"/>
    <p:sldId id="316" r:id="rId33"/>
    <p:sldId id="294" r:id="rId34"/>
    <p:sldId id="348" r:id="rId35"/>
    <p:sldId id="306" r:id="rId36"/>
    <p:sldId id="317" r:id="rId37"/>
    <p:sldId id="328" r:id="rId38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ina Börling" initials="KB" lastIdx="14" clrIdx="0">
    <p:extLst>
      <p:ext uri="{19B8F6BF-5375-455C-9EA6-DF929625EA0E}">
        <p15:presenceInfo xmlns:p15="http://schemas.microsoft.com/office/powerpoint/2012/main" userId="S-1-5-21-2136397482-2630166550-2498155280-2961" providerId="AD"/>
      </p:ext>
    </p:extLst>
  </p:cmAuthor>
  <p:cmAuthor id="2" name="Pernilla Kvarmo" initials="PK" lastIdx="13" clrIdx="1">
    <p:extLst>
      <p:ext uri="{19B8F6BF-5375-455C-9EA6-DF929625EA0E}">
        <p15:presenceInfo xmlns:p15="http://schemas.microsoft.com/office/powerpoint/2012/main" userId="S-1-5-21-2136397482-2630166550-2498155280-4734" providerId="AD"/>
      </p:ext>
    </p:extLst>
  </p:cmAuthor>
  <p:cmAuthor id="3" name="Emelie Andersson" initials="EA" lastIdx="43" clrIdx="2">
    <p:extLst>
      <p:ext uri="{19B8F6BF-5375-455C-9EA6-DF929625EA0E}">
        <p15:presenceInfo xmlns:p15="http://schemas.microsoft.com/office/powerpoint/2012/main" userId="S-1-5-21-2136397482-2630166550-2498155280-29430" providerId="AD"/>
      </p:ext>
    </p:extLst>
  </p:cmAuthor>
  <p:cmAuthor id="4" name="Ulrika Listh" initials="UL" lastIdx="11" clrIdx="3">
    <p:extLst>
      <p:ext uri="{19B8F6BF-5375-455C-9EA6-DF929625EA0E}">
        <p15:presenceInfo xmlns:p15="http://schemas.microsoft.com/office/powerpoint/2012/main" userId="S-1-5-21-2136397482-2630166550-2498155280-29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66"/>
    <a:srgbClr val="00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1" autoAdjust="0"/>
    <p:restoredTop sz="88147" autoAdjust="0"/>
  </p:normalViewPr>
  <p:slideViewPr>
    <p:cSldViewPr>
      <p:cViewPr varScale="1">
        <p:scale>
          <a:sx n="101" d="100"/>
          <a:sy n="101" d="100"/>
        </p:scale>
        <p:origin x="96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537A9-CBF5-4BD4-91E2-C40FFA7651DA}" type="datetimeFigureOut">
              <a:rPr lang="sv-SE" smtClean="0"/>
              <a:t>2024-09-03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5DB93-07D0-4BC0-ADB0-A94CAEF065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064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AB271-A2C9-4415-B7FA-38AC1CC58772}" type="datetimeFigureOut">
              <a:rPr lang="sv-SE" smtClean="0"/>
              <a:t>2024-09-03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671"/>
            <a:ext cx="5438140" cy="390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A1AB9-C287-4546-A1D5-CAEBFFC3D6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31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Eller syfte med kursen?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A1AB9-C287-4546-A1D5-CAEBFFC3D6C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481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Beskriv modellen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A1AB9-C287-4546-A1D5-CAEBFFC3D6C4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706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A1AB9-C287-4546-A1D5-CAEBFFC3D6C4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7910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A1AB9-C287-4546-A1D5-CAEBFFC3D6C4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503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A1AB9-C287-4546-A1D5-CAEBFFC3D6C4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208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 Stank</a:t>
            </a:r>
            <a:r>
              <a:rPr lang="sv-SE" baseline="0" dirty="0"/>
              <a:t> in Mind kunde du göra en gödslingsplan utifrån skifte eller växtföljd, men den möjligheten är borttagen nu.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A1AB9-C287-4546-A1D5-CAEBFFC3D6C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609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A1AB9-C287-4546-A1D5-CAEBFFC3D6C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686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A1AB9-C287-4546-A1D5-CAEBFFC3D6C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977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A1AB9-C287-4546-A1D5-CAEBFFC3D6C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791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Grund:</a:t>
            </a:r>
            <a:r>
              <a:rPr lang="sv-SE" baseline="0" dirty="0"/>
              <a:t> rekommendationerna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A1AB9-C287-4546-A1D5-CAEBFFC3D6C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4560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A1AB9-C287-4546-A1D5-CAEBFFC3D6C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0519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A1AB9-C287-4546-A1D5-CAEBFFC3D6C4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736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A1AB9-C287-4546-A1D5-CAEBFFC3D6C4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002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2" name="Bildobjekt 11" descr="tes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772816"/>
            <a:ext cx="8112801" cy="4588093"/>
          </a:xfrm>
          <a:prstGeom prst="rect">
            <a:avLst/>
          </a:prstGeom>
        </p:spPr>
      </p:pic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246876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10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195945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0" name="Bildobjekt 9" descr="Bild1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3476766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0" name="Bildobjekt 9" descr="Bild1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126648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0" name="Bildobjekt 9" descr="Bild13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2826304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ild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772816"/>
            <a:ext cx="8121519" cy="4593024"/>
          </a:xfrm>
          <a:prstGeom prst="rect">
            <a:avLst/>
          </a:prstGeom>
        </p:spPr>
      </p:pic>
      <p:pic>
        <p:nvPicPr>
          <p:cNvPr id="11" name="Bildobjekt 10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143536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Bild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773066"/>
            <a:ext cx="8136904" cy="4601725"/>
          </a:xfrm>
          <a:prstGeom prst="rect">
            <a:avLst/>
          </a:prstGeom>
        </p:spPr>
      </p:pic>
      <p:pic>
        <p:nvPicPr>
          <p:cNvPr id="11" name="Bildobjekt 10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835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750" y="1844823"/>
            <a:ext cx="8061325" cy="417646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9B916-5DA2-4B8A-B673-DEE5194798CA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3952510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4318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857C0-2F1D-489C-A651-68BB3FFBC0B4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7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224289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1916832"/>
            <a:ext cx="3954463" cy="403244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6613" y="1916832"/>
            <a:ext cx="3954462" cy="40324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3CAE-B46F-45A7-9787-7E51C5746A26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612944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2132856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996952"/>
            <a:ext cx="3868737" cy="3024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2132856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996952"/>
            <a:ext cx="3887788" cy="3024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2FC42-1FAD-4D08-B13B-48064559F471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539552" y="1161058"/>
            <a:ext cx="8061523" cy="53975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3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214989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1" name="Bildobjekt 10" descr="Bild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3626358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B0266-5B98-4686-9AAD-86AB26D405E6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7" name="Rubrik 1"/>
          <p:cNvSpPr txBox="1">
            <a:spLocks/>
          </p:cNvSpPr>
          <p:nvPr userDrawn="1"/>
        </p:nvSpPr>
        <p:spPr bwMode="auto">
          <a:xfrm>
            <a:off x="539552" y="1161058"/>
            <a:ext cx="806152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165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1049029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9E0B1-A133-42B4-B88B-A80CB5A80C6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69419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1915609"/>
            <a:ext cx="4629150" cy="39454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1916832"/>
            <a:ext cx="2949575" cy="3952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7C2BF-D893-47D8-A32C-59C0418717A1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39552" y="1161058"/>
            <a:ext cx="8061523" cy="53975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2676643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1915608"/>
            <a:ext cx="4629150" cy="3945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1916832"/>
            <a:ext cx="2949575" cy="3952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32249-A2F0-4E9C-ABA3-9AF433E8ECEB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39552" y="1161058"/>
            <a:ext cx="8061523" cy="53975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329829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innehåll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DBCB7-FDAF-9C8F-7CD4-0D4A0CAC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7B8AAB-CDD2-94E6-DC9C-8D85902E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57802E-2477-1C26-6978-8196BC9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031-209B-43D0-8B73-36BBB1EE99A7}" type="datetime1">
              <a:rPr lang="sv-SE" smtClean="0"/>
              <a:t>2024-09-03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681351-365D-FD79-310A-14EDF8E0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8" descr="Logotyp för företag.">
            <a:extLst>
              <a:ext uri="{FF2B5EF4-FFF2-40B4-BE49-F238E27FC236}">
                <a16:creationId xmlns:a16="http://schemas.microsoft.com/office/drawing/2014/main" id="{C2B80AB8-8DDC-DFD8-9EBD-7DAC82E0D2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21297" y="6124354"/>
            <a:ext cx="1851731" cy="537997"/>
          </a:xfrm>
        </p:spPr>
        <p:txBody>
          <a:bodyPr/>
          <a:lstStyle>
            <a:lvl1pPr marL="0" indent="0" algn="l">
              <a:buNone/>
              <a:defRPr sz="135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E8A16-B049-D5D2-5885-A2379CD0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209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3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0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180368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4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419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1419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404384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5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66164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6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399488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7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158100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1" name="Bildobjekt 10" descr="Bild8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66941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8" name="Bildobjekt 7" descr="Bild9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1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211435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Greppa_PP_fot.jpg"/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6705"/>
            <a:ext cx="9144000" cy="1582615"/>
          </a:xfrm>
          <a:prstGeom prst="rect">
            <a:avLst/>
          </a:prstGeom>
        </p:spPr>
      </p:pic>
      <p:pic>
        <p:nvPicPr>
          <p:cNvPr id="2" name="Bildobjekt 1" descr="Greppa_PP_huvud.jpg"/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180"/>
            <a:ext cx="9144000" cy="1055077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161058"/>
            <a:ext cx="806152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16831"/>
            <a:ext cx="8061325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584" y="64008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endParaRPr lang="sv-SE" altLang="sv-S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endParaRPr lang="sv-SE" alt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fld id="{1ED3B33E-BA77-4920-8685-116DB28F631F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233686"/>
            <a:ext cx="504056" cy="4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0416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C84"/>
        </a:buClr>
        <a:buChar char="›"/>
        <a:defRPr sz="2800" kern="1200">
          <a:solidFill>
            <a:srgbClr val="00416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71930"/>
        </a:buClr>
        <a:buChar char="›"/>
        <a:defRPr sz="2400" kern="1200">
          <a:solidFill>
            <a:srgbClr val="004165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8A618"/>
        </a:buClr>
        <a:buChar char="›"/>
        <a:defRPr sz="2000" kern="1200">
          <a:solidFill>
            <a:srgbClr val="004165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4BA00"/>
        </a:buClr>
        <a:buChar char="›"/>
        <a:defRPr kern="1200">
          <a:solidFill>
            <a:srgbClr val="004165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C5034"/>
        </a:buClr>
        <a:buChar char="›"/>
        <a:defRPr kern="1200">
          <a:solidFill>
            <a:srgbClr val="0041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dm.greppa.nu/vera/berakningsmodeller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5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15816" y="2204864"/>
            <a:ext cx="5542384" cy="1150937"/>
          </a:xfrm>
        </p:spPr>
        <p:txBody>
          <a:bodyPr/>
          <a:lstStyle/>
          <a:p>
            <a:r>
              <a:rPr lang="sv-SE" dirty="0"/>
              <a:t>VERA - grundkurs </a:t>
            </a:r>
            <a:br>
              <a:rPr lang="sv-SE" dirty="0"/>
            </a:br>
            <a:r>
              <a:rPr lang="sv-SE" dirty="0"/>
              <a:t>Del 3 Gödslingsplan och utlakning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139952" y="3645024"/>
            <a:ext cx="4318248" cy="1150937"/>
          </a:xfrm>
        </p:spPr>
        <p:txBody>
          <a:bodyPr/>
          <a:lstStyle/>
          <a:p>
            <a:r>
              <a:rPr lang="sv-SE" dirty="0"/>
              <a:t>Uppdaterad 2024</a:t>
            </a:r>
          </a:p>
        </p:txBody>
      </p:sp>
    </p:spTree>
    <p:extLst>
      <p:ext uri="{BB962C8B-B14F-4D97-AF65-F5344CB8AC3E}">
        <p14:creationId xmlns:p14="http://schemas.microsoft.com/office/powerpoint/2010/main" val="4143447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4150" y="229372"/>
            <a:ext cx="8061523" cy="539750"/>
          </a:xfrm>
        </p:spPr>
        <p:txBody>
          <a:bodyPr/>
          <a:lstStyle/>
          <a:p>
            <a:r>
              <a:rPr lang="sv-SE" sz="2200" dirty="0"/>
              <a:t>Förfruktseffekter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931276"/>
              </p:ext>
            </p:extLst>
          </p:nvPr>
        </p:nvGraphicFramePr>
        <p:xfrm>
          <a:off x="532214" y="1019196"/>
          <a:ext cx="8061325" cy="307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5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3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42850">
                <a:tc>
                  <a:txBody>
                    <a:bodyPr/>
                    <a:lstStyle/>
                    <a:p>
                      <a:r>
                        <a:rPr lang="sv-SE" sz="1600" b="0" dirty="0">
                          <a:solidFill>
                            <a:srgbClr val="004165"/>
                          </a:solidFill>
                        </a:rPr>
                        <a:t>Förfrukt till </a:t>
                      </a:r>
                      <a:r>
                        <a:rPr lang="sv-SE" sz="1600" dirty="0">
                          <a:solidFill>
                            <a:srgbClr val="004165"/>
                          </a:solidFill>
                        </a:rPr>
                        <a:t>höstvete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rgbClr val="004165"/>
                          </a:solidFill>
                        </a:rPr>
                        <a:t>Kväve-efter-verkan</a:t>
                      </a:r>
                    </a:p>
                    <a:p>
                      <a:pPr algn="ctr"/>
                      <a:r>
                        <a:rPr lang="sv-SE" sz="1600" dirty="0">
                          <a:solidFill>
                            <a:srgbClr val="004165"/>
                          </a:solidFill>
                        </a:rPr>
                        <a:t>kg N/ha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rgbClr val="004165"/>
                          </a:solidFill>
                        </a:rPr>
                        <a:t>Skörde-höjande effekt,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0" dirty="0">
                          <a:solidFill>
                            <a:srgbClr val="004165"/>
                          </a:solidFill>
                        </a:rPr>
                        <a:t>Förfrukt till </a:t>
                      </a:r>
                      <a:r>
                        <a:rPr lang="sv-SE" sz="1600" dirty="0">
                          <a:solidFill>
                            <a:srgbClr val="004165"/>
                          </a:solidFill>
                        </a:rPr>
                        <a:t>höstvete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rgbClr val="004165"/>
                          </a:solidFill>
                        </a:rPr>
                        <a:t>Kväve-efter-verkan</a:t>
                      </a:r>
                    </a:p>
                    <a:p>
                      <a:pPr algn="ctr"/>
                      <a:r>
                        <a:rPr lang="sv-SE" sz="1600" dirty="0">
                          <a:solidFill>
                            <a:srgbClr val="004165"/>
                          </a:solidFill>
                        </a:rPr>
                        <a:t>kg N/ha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rgbClr val="004165"/>
                          </a:solidFill>
                        </a:rPr>
                        <a:t>Skörde-höjande effekt, kg/ha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42">
                <a:tc>
                  <a:txBody>
                    <a:bodyPr/>
                    <a:lstStyle/>
                    <a:p>
                      <a:r>
                        <a:rPr lang="sv-SE" dirty="0"/>
                        <a:t>Höstsäd, korn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Potatis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842">
                <a:tc>
                  <a:txBody>
                    <a:bodyPr/>
                    <a:lstStyle/>
                    <a:p>
                      <a:r>
                        <a:rPr lang="sv-SE" dirty="0"/>
                        <a:t>Havre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Sockerbetor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842">
                <a:tc>
                  <a:txBody>
                    <a:bodyPr/>
                    <a:lstStyle/>
                    <a:p>
                      <a:r>
                        <a:rPr lang="sv-SE" dirty="0"/>
                        <a:t>Höstraps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Blandvall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842">
                <a:tc>
                  <a:txBody>
                    <a:bodyPr/>
                    <a:lstStyle/>
                    <a:p>
                      <a:r>
                        <a:rPr lang="sv-SE" dirty="0" err="1"/>
                        <a:t>Våroljeväxter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Gräsvall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842">
                <a:tc>
                  <a:txBody>
                    <a:bodyPr/>
                    <a:lstStyle/>
                    <a:p>
                      <a:r>
                        <a:rPr lang="sv-SE" dirty="0"/>
                        <a:t>Foderärter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Åkerböna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227088" y="4174164"/>
            <a:ext cx="3885059" cy="208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9pPr>
          </a:lstStyle>
          <a:p>
            <a:r>
              <a:rPr lang="sv-SE" sz="1600" kern="0" dirty="0"/>
              <a:t>Förfruktseffekten består av två delar: </a:t>
            </a:r>
          </a:p>
          <a:p>
            <a:pPr lvl="1"/>
            <a:r>
              <a:rPr lang="sv-SE" sz="1600" kern="0" dirty="0"/>
              <a:t>efterverkan av kväve p.g.a. </a:t>
            </a:r>
            <a:r>
              <a:rPr lang="sv-SE" sz="1600" kern="0" dirty="0" err="1"/>
              <a:t>skörderester</a:t>
            </a:r>
            <a:endParaRPr lang="sv-SE" sz="1600" kern="0" dirty="0"/>
          </a:p>
          <a:p>
            <a:pPr lvl="1"/>
            <a:r>
              <a:rPr lang="sv-SE" sz="1600" kern="0" dirty="0"/>
              <a:t>sjukdomssanerande och strukturförbättrande effekt.</a:t>
            </a:r>
          </a:p>
          <a:p>
            <a:r>
              <a:rPr lang="sv-SE" sz="1600" kern="0" dirty="0">
                <a:solidFill>
                  <a:srgbClr val="004266"/>
                </a:solidFill>
              </a:rPr>
              <a:t>Kväveefterverkan är omräknad till motsvarande mängd gödselkväve</a:t>
            </a:r>
            <a:r>
              <a:rPr lang="sv-SE" sz="1600" kern="0" dirty="0"/>
              <a:t>.</a:t>
            </a: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4075879" y="4174164"/>
            <a:ext cx="4608512" cy="217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9pPr>
          </a:lstStyle>
          <a:p>
            <a:r>
              <a:rPr lang="sv-SE" sz="1600" kern="0" dirty="0"/>
              <a:t>I tabellen visas de beräknade förfrukts-effekterna till höstvete för några vanliga grödor. </a:t>
            </a:r>
          </a:p>
          <a:p>
            <a:r>
              <a:rPr lang="sv-SE" sz="1600" kern="0" dirty="0"/>
              <a:t>Förfruktsvärdet minskar behovet av kväve </a:t>
            </a:r>
            <a:r>
              <a:rPr lang="sv-SE" sz="1600" kern="0" dirty="0">
                <a:solidFill>
                  <a:srgbClr val="004266"/>
                </a:solidFill>
              </a:rPr>
              <a:t>och höjer skörden efter t.ex. oljeväxter, vall, trindsäd och sockerbetor.</a:t>
            </a:r>
          </a:p>
          <a:p>
            <a:r>
              <a:rPr lang="sv-SE" sz="1600" kern="0" dirty="0">
                <a:solidFill>
                  <a:srgbClr val="004266"/>
                </a:solidFill>
              </a:rPr>
              <a:t>Även fång- </a:t>
            </a:r>
            <a:r>
              <a:rPr lang="sv-SE" sz="1600" kern="0" dirty="0"/>
              <a:t>eller mellangrödor lämnar en del kväve till nästa gröda. </a:t>
            </a: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 bwMode="auto">
          <a:xfrm>
            <a:off x="1554678" y="6345071"/>
            <a:ext cx="6016396" cy="28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sv-SE" altLang="sv-SE" sz="1200" kern="0" dirty="0"/>
              <a:t>Källa: Rekommendationer för gödsling och kalkning, Jordbruksverket</a:t>
            </a:r>
          </a:p>
        </p:txBody>
      </p:sp>
    </p:spTree>
    <p:extLst>
      <p:ext uri="{BB962C8B-B14F-4D97-AF65-F5344CB8AC3E}">
        <p14:creationId xmlns:p14="http://schemas.microsoft.com/office/powerpoint/2010/main" val="23831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9678" y="236892"/>
            <a:ext cx="8061523" cy="539750"/>
          </a:xfrm>
        </p:spPr>
        <p:txBody>
          <a:bodyPr/>
          <a:lstStyle/>
          <a:p>
            <a:r>
              <a:rPr lang="sv-SE" sz="2200" dirty="0"/>
              <a:t>Instruktion VERA: </a:t>
            </a:r>
            <a:br>
              <a:rPr lang="sv-SE" sz="2200" dirty="0"/>
            </a:br>
            <a:r>
              <a:rPr lang="sv-SE" sz="2200" dirty="0"/>
              <a:t>Förväntad skörd och bortförda </a:t>
            </a:r>
            <a:r>
              <a:rPr lang="sv-SE" sz="2200" dirty="0" err="1"/>
              <a:t>skörderester</a:t>
            </a:r>
            <a:endParaRPr lang="sv-SE" sz="2200" dirty="0"/>
          </a:p>
        </p:txBody>
      </p:sp>
      <p:pic>
        <p:nvPicPr>
          <p:cNvPr id="9" name="Bildobjekt 8" descr="Vy över flik skiften. Här kan du lägga in förväntad skörd och bortförda skörderester. ">
            <a:extLst>
              <a:ext uri="{FF2B5EF4-FFF2-40B4-BE49-F238E27FC236}">
                <a16:creationId xmlns:a16="http://schemas.microsoft.com/office/drawing/2014/main" id="{A1BE92E9-FE35-4EB9-B34B-91CA4101D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26" y="1014842"/>
            <a:ext cx="8582025" cy="3019425"/>
          </a:xfrm>
          <a:prstGeom prst="rect">
            <a:avLst/>
          </a:prstGeom>
        </p:spPr>
      </p:pic>
      <p:sp>
        <p:nvSpPr>
          <p:cNvPr id="7" name="Platshållare för innehåll 2"/>
          <p:cNvSpPr txBox="1">
            <a:spLocks/>
          </p:cNvSpPr>
          <p:nvPr/>
        </p:nvSpPr>
        <p:spPr bwMode="auto">
          <a:xfrm>
            <a:off x="816787" y="4070781"/>
            <a:ext cx="3773652" cy="231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9pPr>
          </a:lstStyle>
          <a:p>
            <a:r>
              <a:rPr lang="sv-SE" sz="1800" kern="0" dirty="0"/>
              <a:t>Förväntad skörd</a:t>
            </a:r>
          </a:p>
          <a:p>
            <a:pPr lvl="1"/>
            <a:r>
              <a:rPr lang="sv-SE" sz="1600" kern="0" dirty="0"/>
              <a:t>Fyll i förväntad skörd i angiven enhet för varje gröda eller skifte.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83968" y="4070782"/>
            <a:ext cx="4317107" cy="2316532"/>
          </a:xfrm>
        </p:spPr>
        <p:txBody>
          <a:bodyPr/>
          <a:lstStyle/>
          <a:p>
            <a:r>
              <a:rPr lang="sv-SE" sz="1800" dirty="0"/>
              <a:t>Bortförda </a:t>
            </a:r>
            <a:r>
              <a:rPr lang="sv-SE" sz="1800" dirty="0" err="1"/>
              <a:t>skörderester</a:t>
            </a:r>
            <a:endParaRPr lang="sv-SE" sz="1800" dirty="0"/>
          </a:p>
          <a:p>
            <a:pPr lvl="1"/>
            <a:r>
              <a:rPr lang="sv-SE" sz="1600" dirty="0"/>
              <a:t>Om du bockar i att </a:t>
            </a:r>
            <a:r>
              <a:rPr lang="sv-SE" sz="1600" dirty="0" err="1"/>
              <a:t>skörderesterna</a:t>
            </a:r>
            <a:r>
              <a:rPr lang="sv-SE" sz="1600" dirty="0"/>
              <a:t> </a:t>
            </a:r>
            <a:br>
              <a:rPr lang="sv-SE" sz="1600" dirty="0"/>
            </a:br>
            <a:r>
              <a:rPr lang="sv-SE" sz="1600" dirty="0"/>
              <a:t>förs bort räknar VERA med att de är </a:t>
            </a:r>
            <a:br>
              <a:rPr lang="sv-SE" sz="1600" dirty="0"/>
            </a:br>
            <a:r>
              <a:rPr lang="sv-SE" sz="1600" dirty="0"/>
              <a:t>hälften av den förväntade skörden.</a:t>
            </a:r>
            <a:br>
              <a:rPr lang="sv-SE" sz="1600" dirty="0"/>
            </a:br>
            <a:r>
              <a:rPr lang="sv-SE" sz="1600" dirty="0"/>
              <a:t>Ändra mängden om det är mer eller </a:t>
            </a:r>
            <a:br>
              <a:rPr lang="sv-SE" sz="1600" dirty="0"/>
            </a:br>
            <a:r>
              <a:rPr lang="sv-SE" sz="1600" dirty="0"/>
              <a:t>mindre.</a:t>
            </a:r>
          </a:p>
          <a:p>
            <a:pPr lvl="1"/>
            <a:r>
              <a:rPr lang="sv-SE" sz="1600" dirty="0" err="1"/>
              <a:t>Skörderesterna</a:t>
            </a:r>
            <a:r>
              <a:rPr lang="sv-SE" sz="1600" dirty="0"/>
              <a:t> påverkar gödslings-</a:t>
            </a:r>
            <a:br>
              <a:rPr lang="sv-SE" sz="1600" dirty="0"/>
            </a:br>
            <a:r>
              <a:rPr lang="sv-SE" sz="1600" dirty="0"/>
              <a:t>behovet.</a:t>
            </a:r>
          </a:p>
        </p:txBody>
      </p:sp>
    </p:spTree>
    <p:extLst>
      <p:ext uri="{BB962C8B-B14F-4D97-AF65-F5344CB8AC3E}">
        <p14:creationId xmlns:p14="http://schemas.microsoft.com/office/powerpoint/2010/main" val="502674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6F379A-C288-4AF4-A768-7D1D9D017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728600"/>
            <a:ext cx="9217024" cy="792187"/>
          </a:xfrm>
        </p:spPr>
        <p:txBody>
          <a:bodyPr/>
          <a:lstStyle/>
          <a:p>
            <a:r>
              <a:rPr lang="sv-SE" dirty="0"/>
              <a:t>Instruktion VERA: Baljväxthalt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F22F89-9D91-4043-B2A7-FC179460A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sz="1800" dirty="0"/>
              <a:t>Baljväxthalt </a:t>
            </a:r>
          </a:p>
          <a:p>
            <a:pPr lvl="1"/>
            <a:r>
              <a:rPr lang="sv-SE" sz="1600" dirty="0"/>
              <a:t>VERA föreslår hur mycket baljväxter förfrukten har.</a:t>
            </a:r>
          </a:p>
          <a:p>
            <a:pPr lvl="1"/>
            <a:r>
              <a:rPr lang="sv-SE" sz="1600" dirty="0"/>
              <a:t>Ändra andelen så att den stämmer, särskilt i vallen. </a:t>
            </a:r>
          </a:p>
          <a:p>
            <a:endParaRPr lang="sv-SE" dirty="0"/>
          </a:p>
        </p:txBody>
      </p:sp>
      <p:pic>
        <p:nvPicPr>
          <p:cNvPr id="5" name="Bildobjekt 4" descr="Vy över flik Skiften i beräkningsdelen Gödslingsplan och utlakning. ">
            <a:extLst>
              <a:ext uri="{FF2B5EF4-FFF2-40B4-BE49-F238E27FC236}">
                <a16:creationId xmlns:a16="http://schemas.microsoft.com/office/drawing/2014/main" id="{CFAA34CA-EFBB-415C-A42C-E2F2F7889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39" y="1504788"/>
            <a:ext cx="7760346" cy="327198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4C829522-89A3-458A-B442-D60128CB3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983396" y="2996950"/>
            <a:ext cx="405027" cy="1779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055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8421" y="297656"/>
            <a:ext cx="8061523" cy="539750"/>
          </a:xfrm>
        </p:spPr>
        <p:txBody>
          <a:bodyPr/>
          <a:lstStyle/>
          <a:p>
            <a:r>
              <a:rPr lang="sv-SE" sz="2200" dirty="0"/>
              <a:t>Instruktion VERA: </a:t>
            </a:r>
            <a:br>
              <a:rPr lang="sv-SE" sz="2200" dirty="0"/>
            </a:br>
            <a:r>
              <a:rPr lang="sv-SE" sz="2200" dirty="0"/>
              <a:t>Förfrukt - bortförda </a:t>
            </a:r>
            <a:r>
              <a:rPr lang="sv-SE" sz="2200" dirty="0" err="1"/>
              <a:t>skörderester</a:t>
            </a:r>
            <a:r>
              <a:rPr lang="sv-SE" sz="2200" dirty="0"/>
              <a:t> och baljväxthalt </a:t>
            </a:r>
          </a:p>
        </p:txBody>
      </p:sp>
      <p:pic>
        <p:nvPicPr>
          <p:cNvPr id="5" name="Bildobjekt 4" descr="Vy över fliken Skiften. Här kan du lägga in bortförda skörderester och baljväxtandel. ">
            <a:extLst>
              <a:ext uri="{FF2B5EF4-FFF2-40B4-BE49-F238E27FC236}">
                <a16:creationId xmlns:a16="http://schemas.microsoft.com/office/drawing/2014/main" id="{BEEC025E-6705-487B-B14A-1450FDC36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0" y="1412776"/>
            <a:ext cx="9105900" cy="2581275"/>
          </a:xfrm>
          <a:prstGeom prst="rect">
            <a:avLst/>
          </a:prstGeom>
        </p:spPr>
      </p:pic>
      <p:sp>
        <p:nvSpPr>
          <p:cNvPr id="7" name="Platshållare för innehåll 2"/>
          <p:cNvSpPr txBox="1">
            <a:spLocks/>
          </p:cNvSpPr>
          <p:nvPr/>
        </p:nvSpPr>
        <p:spPr bwMode="auto">
          <a:xfrm>
            <a:off x="647330" y="4293096"/>
            <a:ext cx="4062725" cy="231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9pPr>
          </a:lstStyle>
          <a:p>
            <a:r>
              <a:rPr lang="sv-SE" sz="1800" kern="0" dirty="0"/>
              <a:t>Ange bortförda </a:t>
            </a:r>
            <a:r>
              <a:rPr lang="sv-SE" sz="1800" kern="0" dirty="0" err="1"/>
              <a:t>skörderester</a:t>
            </a:r>
            <a:r>
              <a:rPr lang="sv-SE" sz="1800" kern="0" dirty="0"/>
              <a:t> för förfrukten.</a:t>
            </a:r>
          </a:p>
          <a:p>
            <a:pPr lvl="1"/>
            <a:r>
              <a:rPr lang="sv-SE" sz="1600" kern="0" dirty="0"/>
              <a:t>Betblast som förs bort minskar förfruktseffekten av sockerbetor</a:t>
            </a:r>
          </a:p>
          <a:p>
            <a:pPr lvl="1"/>
            <a:r>
              <a:rPr lang="sv-SE" sz="1600" kern="0" dirty="0"/>
              <a:t>Bortförd halm efter </a:t>
            </a:r>
            <a:r>
              <a:rPr lang="sv-SE" sz="1600" kern="0" dirty="0">
                <a:solidFill>
                  <a:srgbClr val="004266"/>
                </a:solidFill>
              </a:rPr>
              <a:t>gräs</a:t>
            </a:r>
            <a:r>
              <a:rPr lang="sv-SE" sz="1600" kern="0" dirty="0"/>
              <a:t>frövall ökar förfruktseffekten.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41779" y="4293097"/>
            <a:ext cx="3918653" cy="1800200"/>
          </a:xfrm>
        </p:spPr>
        <p:txBody>
          <a:bodyPr/>
          <a:lstStyle/>
          <a:p>
            <a:r>
              <a:rPr lang="sv-SE" sz="1800" dirty="0"/>
              <a:t>Baljväxthalt förfrukt</a:t>
            </a:r>
          </a:p>
          <a:p>
            <a:pPr lvl="1"/>
            <a:r>
              <a:rPr lang="sv-SE" sz="1600" dirty="0"/>
              <a:t>VERA föreslår hur mycket baljväxter förfrukten har.</a:t>
            </a:r>
          </a:p>
          <a:p>
            <a:pPr lvl="1"/>
            <a:r>
              <a:rPr lang="sv-SE" sz="1600" dirty="0"/>
              <a:t>Ändra andelen så att den stämmer, särskilt i vallen. </a:t>
            </a:r>
          </a:p>
        </p:txBody>
      </p:sp>
    </p:spTree>
    <p:extLst>
      <p:ext uri="{BB962C8B-B14F-4D97-AF65-F5344CB8AC3E}">
        <p14:creationId xmlns:p14="http://schemas.microsoft.com/office/powerpoint/2010/main" val="264272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660" y="-72277"/>
            <a:ext cx="8061523" cy="539750"/>
          </a:xfrm>
        </p:spPr>
        <p:txBody>
          <a:bodyPr/>
          <a:lstStyle/>
          <a:p>
            <a:r>
              <a:rPr lang="sv-SE" sz="2200" dirty="0"/>
              <a:t>Instruktion VERA: Totalskörd vall</a:t>
            </a:r>
          </a:p>
        </p:txBody>
      </p:sp>
      <p:pic>
        <p:nvPicPr>
          <p:cNvPr id="18" name="Bildobjekt 17" descr="Vy över flik skiften. Här kan du lägga in vall med en totalskörd eller dela upp den i flera delskördar. ">
            <a:extLst>
              <a:ext uri="{FF2B5EF4-FFF2-40B4-BE49-F238E27FC236}">
                <a16:creationId xmlns:a16="http://schemas.microsoft.com/office/drawing/2014/main" id="{F1274536-1B30-4D55-A96F-F6C361FAF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836712"/>
            <a:ext cx="7200900" cy="379095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9632" y="4627662"/>
            <a:ext cx="7197427" cy="1728192"/>
          </a:xfrm>
        </p:spPr>
        <p:txBody>
          <a:bodyPr/>
          <a:lstStyle/>
          <a:p>
            <a:r>
              <a:rPr lang="sv-SE" sz="1600" dirty="0"/>
              <a:t>För</a:t>
            </a:r>
            <a:r>
              <a:rPr lang="sv-SE" sz="1600" dirty="0">
                <a:solidFill>
                  <a:srgbClr val="FF0000"/>
                </a:solidFill>
              </a:rPr>
              <a:t> </a:t>
            </a:r>
            <a:r>
              <a:rPr lang="sv-SE" sz="1600" dirty="0"/>
              <a:t>vallen kan du antingen räkna med en </a:t>
            </a:r>
            <a:r>
              <a:rPr lang="sv-SE" sz="1600" b="1" dirty="0"/>
              <a:t>totalskörd</a:t>
            </a:r>
            <a:r>
              <a:rPr lang="sv-SE" sz="1600" dirty="0"/>
              <a:t> eller så delar du upp den i </a:t>
            </a:r>
            <a:r>
              <a:rPr lang="sv-SE" sz="1600" b="1" dirty="0"/>
              <a:t>delskördar</a:t>
            </a:r>
            <a:r>
              <a:rPr lang="sv-SE" sz="1600" dirty="0"/>
              <a:t>. </a:t>
            </a:r>
          </a:p>
          <a:p>
            <a:r>
              <a:rPr lang="sv-SE" sz="1600" dirty="0"/>
              <a:t>Vall I (Total) 3 skördar – ange </a:t>
            </a:r>
            <a:r>
              <a:rPr lang="sv-SE" sz="1600" b="1" dirty="0"/>
              <a:t>totalskörden</a:t>
            </a:r>
            <a:r>
              <a:rPr lang="sv-SE" sz="1600" dirty="0"/>
              <a:t> för tre skördar på en rad (enklast)</a:t>
            </a:r>
          </a:p>
          <a:p>
            <a:r>
              <a:rPr lang="sv-SE" sz="1600" dirty="0"/>
              <a:t>OBS! Om du anger Vall I (3 skördar) och sedan bara ange en rad för skörd beräknas gödslingsbehovet fel. </a:t>
            </a:r>
          </a:p>
        </p:txBody>
      </p:sp>
    </p:spTree>
    <p:extLst>
      <p:ext uri="{BB962C8B-B14F-4D97-AF65-F5344CB8AC3E}">
        <p14:creationId xmlns:p14="http://schemas.microsoft.com/office/powerpoint/2010/main" val="1014585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5191" y="131427"/>
            <a:ext cx="8061523" cy="539750"/>
          </a:xfrm>
        </p:spPr>
        <p:txBody>
          <a:bodyPr/>
          <a:lstStyle/>
          <a:p>
            <a:r>
              <a:rPr lang="sv-SE" sz="2200" dirty="0"/>
              <a:t>Instruktion VERA: Delskördar vall</a:t>
            </a:r>
          </a:p>
        </p:txBody>
      </p:sp>
      <p:pic>
        <p:nvPicPr>
          <p:cNvPr id="18" name="Bildobjekt 17" descr="Vy över flik skiften. Här kan du lägga till skörd genom att markera skifte och klicka på knappen lägg till skörd. ">
            <a:extLst>
              <a:ext uri="{FF2B5EF4-FFF2-40B4-BE49-F238E27FC236}">
                <a16:creationId xmlns:a16="http://schemas.microsoft.com/office/drawing/2014/main" id="{D1014ACB-81C7-41E1-AF16-537030FA8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38" y="980728"/>
            <a:ext cx="7286625" cy="3267075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48806" y="1309850"/>
            <a:ext cx="7773491" cy="4680520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sz="1600" dirty="0"/>
          </a:p>
          <a:p>
            <a:r>
              <a:rPr lang="sv-SE" sz="1600" dirty="0"/>
              <a:t>Kryssa i skiftet/grödan du vill ha flera skördar på</a:t>
            </a:r>
          </a:p>
          <a:p>
            <a:endParaRPr lang="sv-SE" sz="1600" dirty="0"/>
          </a:p>
          <a:p>
            <a:r>
              <a:rPr lang="sv-SE" sz="1600" dirty="0"/>
              <a:t>Lägg till skörd genom att klicka på </a:t>
            </a:r>
            <a:r>
              <a:rPr lang="sv-SE" sz="1600" b="1" dirty="0"/>
              <a:t>Lägg till skörd </a:t>
            </a:r>
            <a:r>
              <a:rPr lang="sv-SE" sz="1600" dirty="0"/>
              <a:t>längst upp</a:t>
            </a:r>
          </a:p>
          <a:p>
            <a:endParaRPr lang="sv-SE" sz="1600" dirty="0"/>
          </a:p>
          <a:p>
            <a:r>
              <a:rPr lang="sv-SE" sz="1600" dirty="0"/>
              <a:t>Vall I (3 skördar) – lägg in den förväntade skörden för varje delskörd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22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4997" y="415302"/>
            <a:ext cx="8061523" cy="539750"/>
          </a:xfrm>
        </p:spPr>
        <p:txBody>
          <a:bodyPr/>
          <a:lstStyle/>
          <a:p>
            <a:r>
              <a:rPr lang="sv-SE" sz="2200" dirty="0"/>
              <a:t>Instruktion VERA: Långsiktig stallgödseleffekt</a:t>
            </a:r>
          </a:p>
        </p:txBody>
      </p:sp>
      <p:pic>
        <p:nvPicPr>
          <p:cNvPr id="9" name="Bildobjekt 8" descr="Vy över flik Skiften. Här kan du se hur mycket den långsiktiga stallgödseleffekten ger i kväve per hektar. ">
            <a:extLst>
              <a:ext uri="{FF2B5EF4-FFF2-40B4-BE49-F238E27FC236}">
                <a16:creationId xmlns:a16="http://schemas.microsoft.com/office/drawing/2014/main" id="{6522E380-11E6-40DA-AE2F-725EB78DE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1" y="1182041"/>
            <a:ext cx="9067800" cy="2162175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195" y="3356992"/>
            <a:ext cx="8061325" cy="4176465"/>
          </a:xfrm>
        </p:spPr>
        <p:txBody>
          <a:bodyPr/>
          <a:lstStyle/>
          <a:p>
            <a:r>
              <a:rPr lang="sv-SE" altLang="sv-SE" sz="1600" dirty="0"/>
              <a:t>Den långsiktiga stallgödseleffekten baseras på hur många djur och hur stor areal gården har.</a:t>
            </a:r>
          </a:p>
          <a:p>
            <a:r>
              <a:rPr lang="sv-SE" altLang="sv-SE" sz="1600" dirty="0"/>
              <a:t>Effekten beräknas till 10 kg kväve per ton tillförd stallgödsel per hektar i genomsnitt i växtföljden.</a:t>
            </a:r>
          </a:p>
          <a:p>
            <a:r>
              <a:rPr lang="sv-SE" altLang="sv-SE" sz="1600" dirty="0"/>
              <a:t>Kvävebehovet justeras för alla grödor utom vall. </a:t>
            </a:r>
          </a:p>
          <a:p>
            <a:r>
              <a:rPr lang="sv-SE" altLang="sv-SE" sz="1600" dirty="0">
                <a:solidFill>
                  <a:srgbClr val="004266"/>
                </a:solidFill>
              </a:rPr>
              <a:t>För vall räknar VERA alltid med en djurtäthet på 1 djurenhet per ha </a:t>
            </a:r>
            <a:r>
              <a:rPr lang="sv-SE" altLang="sv-SE" sz="1600" dirty="0"/>
              <a:t>och därmed är en viss långsiktig stallgödseleffekt inräknad i N-behovet, eftersom de flesta </a:t>
            </a:r>
            <a:r>
              <a:rPr lang="sv-SE" altLang="sv-SE" sz="1600" dirty="0">
                <a:solidFill>
                  <a:srgbClr val="004266"/>
                </a:solidFill>
              </a:rPr>
              <a:t>vallar ligger på djurgårdar. Om djurtätheten skiljer avsevärt från 1 de/ha så kan du justera det i rutan Långsiktig stallgödseleffekt.</a:t>
            </a:r>
            <a:endParaRPr lang="sv-SE" sz="1600" dirty="0">
              <a:solidFill>
                <a:srgbClr val="0042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4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7348" y="356279"/>
            <a:ext cx="8061523" cy="539750"/>
          </a:xfrm>
        </p:spPr>
        <p:txBody>
          <a:bodyPr/>
          <a:lstStyle/>
          <a:p>
            <a:r>
              <a:rPr lang="sv-SE" sz="2200" dirty="0"/>
              <a:t>Instruktion VERA: ändra behov och återställ</a:t>
            </a:r>
          </a:p>
        </p:txBody>
      </p:sp>
      <p:pic>
        <p:nvPicPr>
          <p:cNvPr id="14" name="Bildobjekt 13" descr="Vy över flik Skiften. Här kan du manuellt ändra behovet och effekten av kväve, fosfor och kalium. ">
            <a:extLst>
              <a:ext uri="{FF2B5EF4-FFF2-40B4-BE49-F238E27FC236}">
                <a16:creationId xmlns:a16="http://schemas.microsoft.com/office/drawing/2014/main" id="{5DD5B30B-3021-4CAE-B98C-2C25B6D5C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34" y="1014079"/>
            <a:ext cx="8743950" cy="3038475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1337" y="2012128"/>
            <a:ext cx="8207127" cy="3864197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hangingPunct="0"/>
            <a:r>
              <a:rPr lang="sv-SE" sz="1600" dirty="0"/>
              <a:t>När du lagt in uppgifter om gröda, förfrukt, förväntad skörd, P-AL, K-AL så får du fram Behov för kväve (N), fosfor (P) och kalium (K). Behovet justeras automatiskt utifrån den förfrukt du har valt, antal djur på gården och baljväxthalt i grödan.</a:t>
            </a:r>
          </a:p>
          <a:p>
            <a:pPr hangingPunct="0"/>
            <a:r>
              <a:rPr lang="sv-SE" sz="1600" dirty="0"/>
              <a:t>Vill du justera kväve-, fosfor- och kaliumbehovet så kan du göra det i kolumnerna Justera kvävebehov samt Behov P och Behov K. </a:t>
            </a:r>
          </a:p>
          <a:p>
            <a:pPr hangingPunct="0"/>
            <a:r>
              <a:rPr lang="sv-SE" sz="1600" dirty="0"/>
              <a:t>Du kan även justera under justering kvävefixering, förfruktseffekt och långsiktig stallgödseleffekt. </a:t>
            </a:r>
            <a:endParaRPr lang="sv-SE" sz="1600" strike="sngStrike" dirty="0"/>
          </a:p>
          <a:p>
            <a:pPr hangingPunct="0"/>
            <a:r>
              <a:rPr lang="sv-SE" sz="1600" dirty="0"/>
              <a:t>Om du vill återgå till de värden som programmet har beräknat kan du trycka på knappen Återställ högst upp i programmet för att återställa de rader som är markerade. </a:t>
            </a:r>
            <a:endParaRPr lang="sv-SE" sz="1600" strike="sngStrike" dirty="0"/>
          </a:p>
        </p:txBody>
      </p:sp>
    </p:spTree>
    <p:extLst>
      <p:ext uri="{BB962C8B-B14F-4D97-AF65-F5344CB8AC3E}">
        <p14:creationId xmlns:p14="http://schemas.microsoft.com/office/powerpoint/2010/main" val="3064449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1523" cy="539750"/>
          </a:xfrm>
        </p:spPr>
        <p:txBody>
          <a:bodyPr/>
          <a:lstStyle/>
          <a:p>
            <a:r>
              <a:rPr lang="sv-SE" sz="2200" dirty="0"/>
              <a:t>Instruktion VERA: Sammanställning gödselslag</a:t>
            </a:r>
          </a:p>
        </p:txBody>
      </p:sp>
      <p:pic>
        <p:nvPicPr>
          <p:cNvPr id="16" name="Bildobjekt 15" descr="Vy över flik sammanställning gödselslag. Här kan du se mängd och växtnäringsvärde både för egen och inköpt organisk gödsel. ">
            <a:extLst>
              <a:ext uri="{FF2B5EF4-FFF2-40B4-BE49-F238E27FC236}">
                <a16:creationId xmlns:a16="http://schemas.microsoft.com/office/drawing/2014/main" id="{C6AA068B-2F6E-4D69-8425-2ACF14A95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591" y="1052736"/>
            <a:ext cx="6660818" cy="3803531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4934878"/>
            <a:ext cx="7618089" cy="1467545"/>
          </a:xfrm>
        </p:spPr>
        <p:txBody>
          <a:bodyPr/>
          <a:lstStyle/>
          <a:p>
            <a:pPr hangingPunct="0"/>
            <a:r>
              <a:rPr lang="sv-SE" sz="1600" dirty="0"/>
              <a:t>I fliken Sammanställning gödselslag kan du se mängd och växtnäringsvärde både för egen och inköpt organisk</a:t>
            </a:r>
            <a:r>
              <a:rPr lang="sv-SE" sz="1600" dirty="0">
                <a:solidFill>
                  <a:srgbClr val="FF0000"/>
                </a:solidFill>
              </a:rPr>
              <a:t> </a:t>
            </a:r>
            <a:r>
              <a:rPr lang="sv-SE" sz="1600" dirty="0"/>
              <a:t>gödsel.</a:t>
            </a:r>
          </a:p>
          <a:p>
            <a:pPr hangingPunct="0"/>
            <a:r>
              <a:rPr lang="sv-SE" sz="1600" dirty="0"/>
              <a:t>För den egna stallgödseln kan du välja att räkna på schablonvärden från </a:t>
            </a:r>
            <a:r>
              <a:rPr lang="sv-SE" sz="1600" b="1" dirty="0"/>
              <a:t>stallgödselberäkningarna</a:t>
            </a:r>
            <a:r>
              <a:rPr lang="sv-SE" sz="1600" dirty="0"/>
              <a:t>, värden från </a:t>
            </a:r>
            <a:r>
              <a:rPr lang="sv-SE" sz="1600" b="1" dirty="0"/>
              <a:t>stallbalansen</a:t>
            </a:r>
            <a:r>
              <a:rPr lang="sv-SE" sz="1600" dirty="0"/>
              <a:t> eller lägga in </a:t>
            </a:r>
            <a:r>
              <a:rPr lang="sv-SE" sz="1600" b="1" dirty="0"/>
              <a:t>eget värde</a:t>
            </a:r>
            <a:r>
              <a:rPr lang="sv-SE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456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8198" y="350813"/>
            <a:ext cx="8061523" cy="539750"/>
          </a:xfrm>
        </p:spPr>
        <p:txBody>
          <a:bodyPr/>
          <a:lstStyle/>
          <a:p>
            <a:r>
              <a:rPr lang="sv-SE" sz="2200" dirty="0"/>
              <a:t>Instruktion VERA: Gödslingsplan</a:t>
            </a: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899592" y="895301"/>
            <a:ext cx="7963122" cy="103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9pPr>
          </a:lstStyle>
          <a:p>
            <a:r>
              <a:rPr lang="sv-SE" altLang="sv-SE" sz="1400" kern="0" dirty="0"/>
              <a:t>Lägg in gödslingen på varje skifte. </a:t>
            </a:r>
          </a:p>
          <a:p>
            <a:r>
              <a:rPr lang="sv-SE" altLang="sv-SE" sz="1400" kern="0" dirty="0"/>
              <a:t>Som grund för beräkningarna ligger Rekommendationer för gödsling och kalkning. </a:t>
            </a:r>
          </a:p>
          <a:p>
            <a:r>
              <a:rPr lang="sv-SE" altLang="sv-SE" sz="1400" kern="0" dirty="0"/>
              <a:t>Du ser hur mycket näring som saknas under Behovsbaserad beräkning. </a:t>
            </a:r>
          </a:p>
          <a:p>
            <a:r>
              <a:rPr lang="sv-SE" altLang="sv-SE" sz="1400" kern="0" dirty="0"/>
              <a:t>Du kan också få ut en fältbalans för varje skifte. Fältbalansen är en balans över tillförd och bortförd växtnäring på skiftet. Bland annat ingår utsäde, växtnäring och skörd. </a:t>
            </a:r>
          </a:p>
          <a:p>
            <a:endParaRPr lang="sv-SE" sz="1600" kern="0" dirty="0"/>
          </a:p>
        </p:txBody>
      </p:sp>
      <p:pic>
        <p:nvPicPr>
          <p:cNvPr id="22" name="Bildobjekt 21" descr="Vy över flik gödslingsplan. Här kan du lägga in gödslingen för varje skifte och gröda. ">
            <a:extLst>
              <a:ext uri="{FF2B5EF4-FFF2-40B4-BE49-F238E27FC236}">
                <a16:creationId xmlns:a16="http://schemas.microsoft.com/office/drawing/2014/main" id="{B5E1001F-6FA1-486F-B192-A167A2DB0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162175"/>
            <a:ext cx="88677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5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750" y="268460"/>
            <a:ext cx="8061523" cy="539750"/>
          </a:xfrm>
        </p:spPr>
        <p:txBody>
          <a:bodyPr/>
          <a:lstStyle/>
          <a:p>
            <a:r>
              <a:rPr lang="sv-SE" sz="2200" dirty="0"/>
              <a:t>Syfte och mål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800" dirty="0"/>
              <a:t>Syftet för denna del av kursen</a:t>
            </a:r>
          </a:p>
          <a:p>
            <a:pPr lvl="1"/>
            <a:r>
              <a:rPr lang="sv-SE" sz="1600" dirty="0"/>
              <a:t>Du behärskar gödslingsplans- och utlakningsberäkningarna i VERA oavsett gröda</a:t>
            </a:r>
          </a:p>
          <a:p>
            <a:pPr lvl="1"/>
            <a:endParaRPr lang="sv-SE" sz="1600" dirty="0"/>
          </a:p>
          <a:p>
            <a:r>
              <a:rPr lang="sv-SE" sz="1800" dirty="0"/>
              <a:t>Efter kursen ska du kunna:</a:t>
            </a:r>
          </a:p>
          <a:p>
            <a:pPr lvl="1"/>
            <a:r>
              <a:rPr lang="sv-SE" sz="1600" dirty="0"/>
              <a:t>optimera gödslingen till gårdens grödor </a:t>
            </a:r>
            <a:br>
              <a:rPr lang="sv-SE" sz="1600" dirty="0"/>
            </a:br>
            <a:r>
              <a:rPr lang="sv-SE" sz="1600" dirty="0"/>
              <a:t>utifrån gröda, förväntad skörd, förfrukt</a:t>
            </a:r>
            <a:endParaRPr lang="sv-SE" sz="1600" dirty="0">
              <a:solidFill>
                <a:srgbClr val="FF0000"/>
              </a:solidFill>
            </a:endParaRPr>
          </a:p>
          <a:p>
            <a:pPr lvl="1"/>
            <a:r>
              <a:rPr lang="sv-SE" sz="1600" dirty="0"/>
              <a:t>fördela ut gårdens stallgödsel i </a:t>
            </a:r>
            <a:br>
              <a:rPr lang="sv-SE" sz="1600" dirty="0"/>
            </a:br>
            <a:r>
              <a:rPr lang="sv-SE" sz="1600" dirty="0"/>
              <a:t>gödslingsplanen</a:t>
            </a:r>
          </a:p>
          <a:p>
            <a:pPr lvl="1"/>
            <a:r>
              <a:rPr lang="sv-SE" sz="1600" dirty="0"/>
              <a:t>beräkna utlakning från växtodlingen</a:t>
            </a:r>
          </a:p>
          <a:p>
            <a:pPr lvl="1"/>
            <a:r>
              <a:rPr lang="sv-SE" sz="1600" dirty="0"/>
              <a:t>förstå bakgrunden till beräkningarna.</a:t>
            </a:r>
          </a:p>
          <a:p>
            <a:pPr lvl="1"/>
            <a:r>
              <a:rPr lang="sv-SE" sz="1600" dirty="0"/>
              <a:t>tolka rapporterna.</a:t>
            </a:r>
          </a:p>
          <a:p>
            <a:pPr lvl="1"/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lvl="1"/>
            <a:endParaRPr lang="sv-SE" sz="1600" dirty="0"/>
          </a:p>
        </p:txBody>
      </p:sp>
      <p:pic>
        <p:nvPicPr>
          <p:cNvPr id="3" name="Bildobjekt 2" descr="Blå traktor som plöjer ett fäl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44348"/>
            <a:ext cx="3525019" cy="2465748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061553" y="6304154"/>
            <a:ext cx="75395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rgbClr val="005C84"/>
              </a:buClr>
            </a:pPr>
            <a:r>
              <a:rPr lang="sv-SE" sz="1200" dirty="0">
                <a:solidFill>
                  <a:srgbClr val="004165"/>
                </a:solidFill>
                <a:latin typeface="Helvetica"/>
              </a:rPr>
              <a:t>Foto: Janne Andersson</a:t>
            </a:r>
          </a:p>
        </p:txBody>
      </p:sp>
    </p:spTree>
    <p:extLst>
      <p:ext uri="{BB962C8B-B14F-4D97-AF65-F5344CB8AC3E}">
        <p14:creationId xmlns:p14="http://schemas.microsoft.com/office/powerpoint/2010/main" val="829559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4307" y="308918"/>
            <a:ext cx="8061523" cy="539750"/>
          </a:xfrm>
        </p:spPr>
        <p:txBody>
          <a:bodyPr/>
          <a:lstStyle/>
          <a:p>
            <a:r>
              <a:rPr lang="sv-SE" sz="2200" dirty="0"/>
              <a:t>Instruktion VERA:</a:t>
            </a:r>
            <a:br>
              <a:rPr lang="sv-SE" sz="2200" dirty="0"/>
            </a:br>
            <a:r>
              <a:rPr lang="sv-SE" sz="2200" dirty="0"/>
              <a:t>Rapport gödslingsplan – behovsbaserad </a:t>
            </a:r>
          </a:p>
        </p:txBody>
      </p:sp>
      <p:pic>
        <p:nvPicPr>
          <p:cNvPr id="13" name="Bildobjekt 12" descr="Vy över rapporter. Här kan du få ut en gödslingsplan">
            <a:extLst>
              <a:ext uri="{FF2B5EF4-FFF2-40B4-BE49-F238E27FC236}">
                <a16:creationId xmlns:a16="http://schemas.microsoft.com/office/drawing/2014/main" id="{B140A408-820A-45CB-BA12-3E923265A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80" y="1268760"/>
            <a:ext cx="5591175" cy="4067175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sz="1600" dirty="0"/>
              <a:t>När du lagt in alla uppgifter under skiften och gödslingsplan kan du få ut en rapport på din gödslingsplan. </a:t>
            </a:r>
          </a:p>
        </p:txBody>
      </p:sp>
    </p:spTree>
    <p:extLst>
      <p:ext uri="{BB962C8B-B14F-4D97-AF65-F5344CB8AC3E}">
        <p14:creationId xmlns:p14="http://schemas.microsoft.com/office/powerpoint/2010/main" val="3210127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5160" y="262939"/>
            <a:ext cx="8061523" cy="539750"/>
          </a:xfrm>
        </p:spPr>
        <p:txBody>
          <a:bodyPr/>
          <a:lstStyle/>
          <a:p>
            <a:r>
              <a:rPr lang="sv-SE" sz="2200" dirty="0"/>
              <a:t>Instruktion VERA: </a:t>
            </a:r>
            <a:br>
              <a:rPr lang="sv-SE" sz="2200" dirty="0"/>
            </a:br>
            <a:r>
              <a:rPr lang="sv-SE" sz="2200" dirty="0"/>
              <a:t>Rapport gödslingsplan - behovsbaserad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1" y="2204864"/>
            <a:ext cx="7344817" cy="3168352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1600" dirty="0"/>
          </a:p>
          <a:p>
            <a:r>
              <a:rPr lang="sv-SE" sz="1600" dirty="0"/>
              <a:t>På första sidan av rapporten finns den Genomsnittliga balansen för gården. Vera räknar fram de samlade grödornas genomsnittliga behov jämfört med tillförd växtnäring. </a:t>
            </a:r>
          </a:p>
          <a:p>
            <a:endParaRPr lang="sv-SE" sz="1600" dirty="0"/>
          </a:p>
        </p:txBody>
      </p:sp>
      <p:pic>
        <p:nvPicPr>
          <p:cNvPr id="15" name="Bildobjekt 14" descr="Vy över rapport över behovsbaserad gödslingsplan. Här finns en sammanställning på balansen för hela gården. ">
            <a:extLst>
              <a:ext uri="{FF2B5EF4-FFF2-40B4-BE49-F238E27FC236}">
                <a16:creationId xmlns:a16="http://schemas.microsoft.com/office/drawing/2014/main" id="{D489767D-B22B-44A1-9281-8E007A9A1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1" y="1124744"/>
            <a:ext cx="77247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70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8482" y="209104"/>
            <a:ext cx="8061523" cy="539750"/>
          </a:xfrm>
        </p:spPr>
        <p:txBody>
          <a:bodyPr/>
          <a:lstStyle/>
          <a:p>
            <a:r>
              <a:rPr lang="sv-SE" sz="2200" dirty="0"/>
              <a:t>Instruktion VERA:</a:t>
            </a:r>
            <a:br>
              <a:rPr lang="sv-SE" sz="2200" dirty="0"/>
            </a:br>
            <a:r>
              <a:rPr lang="sv-SE" sz="2200" dirty="0"/>
              <a:t>Rapport gödslingsplan – behovsbaserad  </a:t>
            </a:r>
          </a:p>
        </p:txBody>
      </p:sp>
      <p:pic>
        <p:nvPicPr>
          <p:cNvPr id="7" name="Bildobjekt 6" descr="Vy över rapport över behovsanpassad gödslingsplan. Här kan du hitta det beräknade kvävebehovet jämfört med kvävetillförseln. ">
            <a:extLst>
              <a:ext uri="{FF2B5EF4-FFF2-40B4-BE49-F238E27FC236}">
                <a16:creationId xmlns:a16="http://schemas.microsoft.com/office/drawing/2014/main" id="{668790C7-25DE-47C2-94A3-A6DEB9AB2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55" y="1052736"/>
            <a:ext cx="8867775" cy="346710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3514" y="2060847"/>
            <a:ext cx="8061325" cy="4176465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sz="1600" dirty="0"/>
              <a:t>I rapporten visas ett skifte i taget med alla inmatade uppgifter. Även hur kvävebehovet är beräknat visas i rapporten.</a:t>
            </a:r>
          </a:p>
          <a:p>
            <a:endParaRPr lang="sv-SE" sz="1600" dirty="0"/>
          </a:p>
          <a:p>
            <a:r>
              <a:rPr lang="sv-SE" sz="1600" dirty="0"/>
              <a:t>Det beräknade kvävebehovet jämförs med tillförseln av näring. </a:t>
            </a:r>
          </a:p>
          <a:p>
            <a:endParaRPr lang="sv-SE" sz="1600" dirty="0"/>
          </a:p>
          <a:p>
            <a:endParaRPr lang="sv-SE" sz="1600" dirty="0">
              <a:solidFill>
                <a:schemeClr val="tx1"/>
              </a:solidFill>
            </a:endParaRPr>
          </a:p>
          <a:p>
            <a:endParaRPr lang="sv-SE" sz="1600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74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1523" cy="539750"/>
          </a:xfrm>
        </p:spPr>
        <p:txBody>
          <a:bodyPr/>
          <a:lstStyle/>
          <a:p>
            <a:r>
              <a:rPr lang="sv-SE" sz="2200" dirty="0"/>
              <a:t>Överskott i gödslingsplanen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394047" y="1143824"/>
            <a:ext cx="4252566" cy="417646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sv-SE" altLang="sv-SE" sz="1600" dirty="0"/>
              <a:t>Det går att göra en grov uppdelning av överskottet i gödslingsplanen. Det kväve som inte tas upp av grödan har antingen förlorats som ammoniak, lakats ut, avgått som lustgas eller kvävgas till luften eller byggts in i markens kolförråd.</a:t>
            </a:r>
          </a:p>
          <a:p>
            <a:pPr>
              <a:spcBef>
                <a:spcPct val="50000"/>
              </a:spcBef>
            </a:pPr>
            <a:r>
              <a:rPr lang="sv-SE" altLang="sv-SE" sz="1600" dirty="0"/>
              <a:t>Ammoniakavgången räknas ut i stallgödselberäkningarna, se Del 2 Vera grundkurs stallgödsel. </a:t>
            </a:r>
          </a:p>
          <a:p>
            <a:pPr>
              <a:spcBef>
                <a:spcPct val="50000"/>
              </a:spcBef>
            </a:pPr>
            <a:r>
              <a:rPr lang="sv-SE" altLang="sv-SE" sz="1600" dirty="0"/>
              <a:t>Utlakningen räknas ut i </a:t>
            </a:r>
            <a:r>
              <a:rPr lang="sv-SE" altLang="sv-SE" sz="1600" b="1" dirty="0"/>
              <a:t>Gödslingsplan och utlakning</a:t>
            </a:r>
            <a:r>
              <a:rPr lang="sv-SE" altLang="sv-SE" sz="1600" dirty="0"/>
              <a:t>. </a:t>
            </a:r>
          </a:p>
          <a:p>
            <a:pPr>
              <a:spcBef>
                <a:spcPct val="50000"/>
              </a:spcBef>
            </a:pPr>
            <a:r>
              <a:rPr lang="sv-SE" altLang="sv-SE" sz="1600" dirty="0"/>
              <a:t>Förluster till luften är mycket svåra att uppskatta. Vera beräknar lustgasavgång i </a:t>
            </a:r>
            <a:r>
              <a:rPr lang="sv-SE" altLang="sv-SE" sz="1600" b="1" dirty="0"/>
              <a:t>klimatberäkningarna</a:t>
            </a:r>
            <a:r>
              <a:rPr lang="sv-SE" altLang="sv-SE" sz="1600" dirty="0"/>
              <a:t>.</a:t>
            </a:r>
            <a:endParaRPr lang="sv-SE" sz="1600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4294967295"/>
          </p:nvPr>
        </p:nvSpPr>
        <p:spPr>
          <a:xfrm>
            <a:off x="4598275" y="1143824"/>
            <a:ext cx="4103340" cy="5038725"/>
          </a:xfrm>
        </p:spPr>
        <p:txBody>
          <a:bodyPr/>
          <a:lstStyle/>
          <a:p>
            <a:r>
              <a:rPr lang="sv-SE" sz="1600" dirty="0">
                <a:solidFill>
                  <a:schemeClr val="accent6">
                    <a:lumMod val="75000"/>
                  </a:schemeClr>
                </a:solidFill>
              </a:rPr>
              <a:t>Förändringar i markens organiska material kan förklara den restpost som blir efter att ammoniakavgång, utlakning och denitrifikation har dragits ifrån det totala kväveöverskottet från växtnäringsbalansen. </a:t>
            </a:r>
          </a:p>
          <a:p>
            <a:r>
              <a:rPr lang="sv-SE" sz="1600" dirty="0">
                <a:solidFill>
                  <a:schemeClr val="accent6">
                    <a:lumMod val="75000"/>
                  </a:schemeClr>
                </a:solidFill>
              </a:rPr>
              <a:t>På en gård med många djur eller som brukar ned mycket </a:t>
            </a:r>
            <a:r>
              <a:rPr lang="sv-SE" sz="1600" dirty="0" err="1">
                <a:solidFill>
                  <a:schemeClr val="accent6">
                    <a:lumMod val="75000"/>
                  </a:schemeClr>
                </a:solidFill>
              </a:rPr>
              <a:t>skörderester</a:t>
            </a:r>
            <a:r>
              <a:rPr lang="sv-SE" sz="1600" dirty="0">
                <a:solidFill>
                  <a:schemeClr val="accent6">
                    <a:lumMod val="75000"/>
                  </a:schemeClr>
                </a:solidFill>
              </a:rPr>
              <a:t> kan mullhalten öka och kväve lagras in.</a:t>
            </a:r>
          </a:p>
          <a:p>
            <a:r>
              <a:rPr lang="sv-SE" sz="1600" dirty="0">
                <a:solidFill>
                  <a:schemeClr val="accent6">
                    <a:lumMod val="75000"/>
                  </a:schemeClr>
                </a:solidFill>
              </a:rPr>
              <a:t>En höjning av mullhalten med en procent-enhet motsvarar en inlagring av 2000 kg kväve. Med utökad djur-</a:t>
            </a:r>
            <a:br>
              <a:rPr lang="sv-SE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v-SE" sz="1600" dirty="0">
                <a:solidFill>
                  <a:schemeClr val="accent6">
                    <a:lumMod val="75000"/>
                  </a:schemeClr>
                </a:solidFill>
              </a:rPr>
              <a:t>produktion kommer mullhalten att öka till en ny jämviktsnivå, men det tar lång tid innan jämvikten är uppnådd, kanske 50-100 år.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6986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8BB31A68-3CED-445E-829B-BFEE8DD5A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Rapporter: Fältbalans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F2D3FBBF-F8C7-4657-8D75-1B02119F3D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sz="2000" dirty="0"/>
              <a:t>Du kan även få ut en fältbalans totalt för gården och för ett skifte i taget. </a:t>
            </a:r>
          </a:p>
          <a:p>
            <a:endParaRPr lang="sv-SE" sz="2000" dirty="0"/>
          </a:p>
          <a:p>
            <a:r>
              <a:rPr lang="sv-SE" sz="2000" dirty="0"/>
              <a:t>Beräkningen bygger på mängd tillförd (gödsel, kvävefixering, utsäde och kvävenedfall) och mängd bortförd växtnäring (skörd, bortförda </a:t>
            </a:r>
            <a:r>
              <a:rPr lang="sv-SE" sz="2000" dirty="0" err="1"/>
              <a:t>skörderester</a:t>
            </a:r>
            <a:r>
              <a:rPr lang="sv-SE" sz="2000" dirty="0"/>
              <a:t>)</a:t>
            </a:r>
          </a:p>
        </p:txBody>
      </p:sp>
      <p:pic>
        <p:nvPicPr>
          <p:cNvPr id="5" name="Bildobjekt 4" descr="Vy över rapporter i beräkningsdelen gödslingsplan och utlakning. ">
            <a:extLst>
              <a:ext uri="{FF2B5EF4-FFF2-40B4-BE49-F238E27FC236}">
                <a16:creationId xmlns:a16="http://schemas.microsoft.com/office/drawing/2014/main" id="{6AFA2119-A3B8-47BA-9062-6BD6464D3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65" y="1894830"/>
            <a:ext cx="4271748" cy="4054450"/>
          </a:xfrm>
          <a:prstGeom prst="rect">
            <a:avLst/>
          </a:prstGeom>
        </p:spPr>
      </p:pic>
      <p:pic>
        <p:nvPicPr>
          <p:cNvPr id="10" name="Bildobjekt 9" descr="Vy över en fältbalansrapport. ">
            <a:extLst>
              <a:ext uri="{FF2B5EF4-FFF2-40B4-BE49-F238E27FC236}">
                <a16:creationId xmlns:a16="http://schemas.microsoft.com/office/drawing/2014/main" id="{E231C8FC-89E5-4EC9-929E-5148D98F5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475" y="4149080"/>
            <a:ext cx="2454274" cy="2412676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C2CC7987-4D22-4AA0-92B1-FEE66CB81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87350" y="4653135"/>
            <a:ext cx="1664370" cy="319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9132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364653"/>
            <a:ext cx="8061523" cy="539750"/>
          </a:xfrm>
        </p:spPr>
        <p:txBody>
          <a:bodyPr/>
          <a:lstStyle/>
          <a:p>
            <a:r>
              <a:rPr lang="sv-SE" sz="2200" dirty="0">
                <a:solidFill>
                  <a:srgbClr val="004266"/>
                </a:solidFill>
              </a:rPr>
              <a:t>Utlakning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95662" y="1268760"/>
            <a:ext cx="8061325" cy="4176465"/>
          </a:xfrm>
        </p:spPr>
        <p:txBody>
          <a:bodyPr/>
          <a:lstStyle/>
          <a:p>
            <a:r>
              <a:rPr lang="sv-SE" altLang="sv-SE" sz="1600" dirty="0">
                <a:solidFill>
                  <a:schemeClr val="tx1"/>
                </a:solidFill>
              </a:rPr>
              <a:t>Utlakningen beror </a:t>
            </a:r>
            <a:r>
              <a:rPr lang="sv-SE" altLang="sv-SE" sz="1600" dirty="0"/>
              <a:t>både på vad som sker under växtodlingssäsongen mellan två grödor. </a:t>
            </a:r>
          </a:p>
          <a:p>
            <a:r>
              <a:rPr lang="sv-SE" altLang="sv-SE" sz="1600" dirty="0">
                <a:solidFill>
                  <a:srgbClr val="004266"/>
                </a:solidFill>
              </a:rPr>
              <a:t>Grundutlakning är en antagen utlakning för ”normal spannmålsodling” i den aktuella kommunen och med aktuell jordart. </a:t>
            </a:r>
          </a:p>
          <a:p>
            <a:r>
              <a:rPr lang="sv-SE" altLang="sv-SE" sz="1600" dirty="0"/>
              <a:t>Utlakningen påverkas sedan uppåt eller nedåt av förfrukt, stallgödseltillförsel, bearbetningstidpunkt, gödsling och fånggröda. </a:t>
            </a:r>
          </a:p>
          <a:p>
            <a:r>
              <a:rPr lang="sv-SE" altLang="sv-SE" sz="1600" dirty="0"/>
              <a:t>Mer information om utlakningsmodellen kan du hitta på </a:t>
            </a:r>
            <a:r>
              <a:rPr lang="sv-SE" altLang="sv-SE" sz="1600" dirty="0">
                <a:hlinkClick r:id="rId3"/>
              </a:rPr>
              <a:t>Greppa Näringens webbplats</a:t>
            </a:r>
            <a:r>
              <a:rPr lang="sv-SE" altLang="sv-SE" sz="1600" dirty="0"/>
              <a:t>. </a:t>
            </a:r>
          </a:p>
          <a:p>
            <a:endParaRPr lang="sv-SE" altLang="sv-SE" sz="1600" dirty="0"/>
          </a:p>
        </p:txBody>
      </p:sp>
      <p:sp>
        <p:nvSpPr>
          <p:cNvPr id="4" name="Text Box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3429000"/>
            <a:ext cx="5113652" cy="2612466"/>
          </a:xfrm>
          <a:prstGeom prst="rect">
            <a:avLst/>
          </a:prstGeom>
          <a:solidFill>
            <a:srgbClr val="EAEAEA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34000" tIns="226800" rIns="234000" bIns="22680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SE" sz="1400" b="1" dirty="0"/>
              <a:t>Utlakningsberäkning enligt VERA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sv-SE" sz="1400" dirty="0"/>
              <a:t>Grundutlakning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sv-SE" sz="1400" dirty="0"/>
              <a:t>* faktor för bearbetningstidpunkt  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sv-SE" sz="1400" dirty="0"/>
              <a:t>+/- effekt av gödslingsintensitet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sv-SE" sz="1400" dirty="0"/>
              <a:t>+ effekt av gödsling på hösten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sv-SE" sz="1400" dirty="0"/>
              <a:t>- effekt av höstväxande gröda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sv-SE" sz="1400" dirty="0"/>
              <a:t>+ efterverkanseffekt av gröda och stallgödsel</a:t>
            </a: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5656" y="6237312"/>
            <a:ext cx="25169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200" dirty="0"/>
              <a:t>Källa: Helena Aronsson, SLU</a:t>
            </a:r>
          </a:p>
        </p:txBody>
      </p:sp>
    </p:spTree>
    <p:extLst>
      <p:ext uri="{BB962C8B-B14F-4D97-AF65-F5344CB8AC3E}">
        <p14:creationId xmlns:p14="http://schemas.microsoft.com/office/powerpoint/2010/main" val="3131048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4885" y="347491"/>
            <a:ext cx="8061523" cy="539750"/>
          </a:xfrm>
        </p:spPr>
        <p:txBody>
          <a:bodyPr/>
          <a:lstStyle/>
          <a:p>
            <a:r>
              <a:rPr lang="sv-SE" sz="2200" dirty="0"/>
              <a:t>Faktorer som påverkar utlakningen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6518" y="1196752"/>
            <a:ext cx="8061325" cy="4176465"/>
          </a:xfrm>
        </p:spPr>
        <p:txBody>
          <a:bodyPr/>
          <a:lstStyle/>
          <a:p>
            <a:r>
              <a:rPr lang="sv-SE" sz="1800" dirty="0"/>
              <a:t>De naturgivna förutsättningarna (grundutlakningen) har absolut störst påverkan på utlakningen. </a:t>
            </a:r>
          </a:p>
          <a:p>
            <a:r>
              <a:rPr lang="sv-SE" sz="1800" dirty="0"/>
              <a:t>Men det går att påverka en hel del med övriga faktorer också.</a:t>
            </a:r>
          </a:p>
        </p:txBody>
      </p:sp>
      <p:pic>
        <p:nvPicPr>
          <p:cNvPr id="4" name="Picture 6" descr="Cirkeldiagram som visar hur mycket olika faktorer påverkar utlakningen. Naturgivna förutsättningar har störst påverkan på utlakningen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4"/>
          <a:stretch/>
        </p:blipFill>
        <p:spPr>
          <a:xfrm>
            <a:off x="1001364" y="2204864"/>
            <a:ext cx="7204118" cy="3960440"/>
          </a:xfrm>
          <a:prstGeom prst="rect">
            <a:avLst/>
          </a:prstGeom>
          <a:noFill/>
          <a:ln/>
        </p:spPr>
      </p:pic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2267744" y="6309320"/>
            <a:ext cx="3236789" cy="28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altLang="sv-SE" sz="1200" kern="0" dirty="0"/>
              <a:t>Källa: Helena Aronsson, SLU</a:t>
            </a:r>
          </a:p>
        </p:txBody>
      </p:sp>
    </p:spTree>
    <p:extLst>
      <p:ext uri="{BB962C8B-B14F-4D97-AF65-F5344CB8AC3E}">
        <p14:creationId xmlns:p14="http://schemas.microsoft.com/office/powerpoint/2010/main" val="2622996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750" y="332656"/>
            <a:ext cx="8061523" cy="539750"/>
          </a:xfrm>
        </p:spPr>
        <p:txBody>
          <a:bodyPr/>
          <a:lstStyle/>
          <a:p>
            <a:r>
              <a:rPr lang="sv-SE" sz="2200" dirty="0"/>
              <a:t>Bearbetning</a:t>
            </a:r>
          </a:p>
        </p:txBody>
      </p:sp>
      <p:pic>
        <p:nvPicPr>
          <p:cNvPr id="4" name="Platshållare för innehåll 3" descr="Tabell över hur bearbetningstidpunkter påverkar utlakningen. Bearbetning på våren minskar på utlakningen medan bearbetning på hösten ökar på utlakningen. ">
            <a:extLst>
              <a:ext uri="{FF2B5EF4-FFF2-40B4-BE49-F238E27FC236}">
                <a16:creationId xmlns:a16="http://schemas.microsoft.com/office/drawing/2014/main" id="{F2387A57-784A-4854-ACEE-02A252CFD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628800"/>
            <a:ext cx="6915150" cy="2638425"/>
          </a:xfrm>
          <a:prstGeom prst="rect">
            <a:avLst/>
          </a:prstGeom>
        </p:spPr>
      </p:pic>
      <p:sp>
        <p:nvSpPr>
          <p:cNvPr id="6" name="Platshållare för innehål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395536" y="4725144"/>
            <a:ext cx="806132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9pPr>
          </a:lstStyle>
          <a:p>
            <a:pPr marL="0" indent="0" hangingPunct="0">
              <a:buNone/>
            </a:pPr>
            <a:r>
              <a:rPr lang="sv-SE" sz="1800" kern="0" dirty="0"/>
              <a:t>Jordart och bearbetningstidpunkten påverkar grundutlakningen. Den minskar eller ökar beroende på bearbetningstidpunkter jämfört med bastidpunkten (medel-sen bearbetning/upptagning). </a:t>
            </a:r>
          </a:p>
        </p:txBody>
      </p:sp>
    </p:spTree>
    <p:extLst>
      <p:ext uri="{BB962C8B-B14F-4D97-AF65-F5344CB8AC3E}">
        <p14:creationId xmlns:p14="http://schemas.microsoft.com/office/powerpoint/2010/main" val="1933329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124243"/>
            <a:ext cx="8061523" cy="539750"/>
          </a:xfrm>
        </p:spPr>
        <p:txBody>
          <a:bodyPr/>
          <a:lstStyle/>
          <a:p>
            <a:r>
              <a:rPr lang="sv-SE" sz="2200" dirty="0"/>
              <a:t>Gödslingsintensitet</a:t>
            </a: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971600" y="1195988"/>
            <a:ext cx="295232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9pPr>
          </a:lstStyle>
          <a:p>
            <a:pPr hangingPunct="0"/>
            <a:r>
              <a:rPr lang="sv-SE" sz="1600" kern="0" dirty="0"/>
              <a:t>Gödslingen påverkar utlakningen om den är högre eller lägre än optimal giva för vid den skörd som har angivits.</a:t>
            </a:r>
          </a:p>
          <a:p>
            <a:pPr hangingPunct="0"/>
            <a:r>
              <a:rPr lang="sv-SE" sz="1600" kern="0" dirty="0"/>
              <a:t>Nivån på utlakningen skiljer väsentligt mellan olika jordarter, se exemplet i rutan nedan.</a:t>
            </a:r>
          </a:p>
        </p:txBody>
      </p:sp>
      <p:pic>
        <p:nvPicPr>
          <p:cNvPr id="6" name="Bildobjekt 5" descr="Diagram som visar att gödslingen påverkar utlakningen om den är högre eller lägre än optimal giva för vid den skörd som har angivits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1" y="1084281"/>
            <a:ext cx="4298648" cy="3380006"/>
          </a:xfrm>
          <a:prstGeom prst="rect">
            <a:avLst/>
          </a:prstGeom>
        </p:spPr>
      </p:pic>
      <p:sp>
        <p:nvSpPr>
          <p:cNvPr id="8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624" y="4464287"/>
            <a:ext cx="7322985" cy="169277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sv-SE" sz="1300" b="1" kern="0" dirty="0">
                <a:solidFill>
                  <a:srgbClr val="004165"/>
                </a:solidFill>
              </a:rPr>
              <a:t>Exempel</a:t>
            </a:r>
            <a:r>
              <a:rPr lang="sv-SE" sz="1300" kern="0" dirty="0">
                <a:solidFill>
                  <a:srgbClr val="004165"/>
                </a:solidFill>
              </a:rPr>
              <a:t> </a:t>
            </a:r>
          </a:p>
          <a:p>
            <a:pPr hangingPunct="0"/>
            <a:r>
              <a:rPr lang="sv-SE" sz="1300" kern="0" dirty="0">
                <a:solidFill>
                  <a:srgbClr val="004165"/>
                </a:solidFill>
              </a:rPr>
              <a:t>Diagrammet visar kväveutlakningen från tre olika jordar beroende på gödsling till havre som odlas i Uppland. Skörden är 5 ton och optimal giva är 80 kg/ha.</a:t>
            </a:r>
          </a:p>
          <a:p>
            <a:pPr hangingPunct="0"/>
            <a:endParaRPr lang="sv-SE" sz="1300" kern="0" dirty="0">
              <a:solidFill>
                <a:srgbClr val="004165"/>
              </a:solidFill>
            </a:endParaRPr>
          </a:p>
          <a:p>
            <a:pPr hangingPunct="0"/>
            <a:r>
              <a:rPr lang="sv-SE" sz="1300" kern="0" dirty="0">
                <a:solidFill>
                  <a:srgbClr val="004165"/>
                </a:solidFill>
              </a:rPr>
              <a:t>Om kvävegivan är 20 kg över optimal giva blir utlakningen 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sv-SE" sz="1300" kern="0" dirty="0">
                <a:solidFill>
                  <a:srgbClr val="004165"/>
                </a:solidFill>
              </a:rPr>
              <a:t>41 kg kväve/ha på sandjorden 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sv-SE" sz="1300" kern="0" dirty="0">
                <a:solidFill>
                  <a:srgbClr val="004165"/>
                </a:solidFill>
              </a:rPr>
              <a:t>30 kg på lättleran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sv-SE" sz="1300" kern="0" dirty="0">
                <a:solidFill>
                  <a:srgbClr val="004165"/>
                </a:solidFill>
              </a:rPr>
              <a:t>14 kg på styva leran.</a:t>
            </a:r>
          </a:p>
        </p:txBody>
      </p:sp>
    </p:spTree>
    <p:extLst>
      <p:ext uri="{BB962C8B-B14F-4D97-AF65-F5344CB8AC3E}">
        <p14:creationId xmlns:p14="http://schemas.microsoft.com/office/powerpoint/2010/main" val="2246316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5122" y="281680"/>
            <a:ext cx="8061523" cy="539750"/>
          </a:xfrm>
        </p:spPr>
        <p:txBody>
          <a:bodyPr/>
          <a:lstStyle/>
          <a:p>
            <a:r>
              <a:rPr lang="sv-SE" sz="2200" dirty="0"/>
              <a:t>Höstgödsling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9198" y="1216946"/>
            <a:ext cx="8061325" cy="4176465"/>
          </a:xfrm>
        </p:spPr>
        <p:txBody>
          <a:bodyPr/>
          <a:lstStyle/>
          <a:p>
            <a:r>
              <a:rPr lang="sv-SE" sz="1600" dirty="0"/>
              <a:t>Höstgödsling till följande gröda ökar mängden utlakningsbart kväve i marken. </a:t>
            </a:r>
          </a:p>
          <a:p>
            <a:r>
              <a:rPr lang="sv-SE" sz="1600" dirty="0"/>
              <a:t>För stallgödsel räknar utlakningsmodellen på mängden ammoniumkväve i gödseln. Även ammoniakavgång och viss mineralisering av organiskt kväve i stallgödseln tas med i beräkningarna. </a:t>
            </a:r>
          </a:p>
          <a:p>
            <a:r>
              <a:rPr lang="sv-SE" sz="1600" dirty="0"/>
              <a:t>För stallgödsel blir risken för utlakning större vid spridning ”Tidig höst” än ”Sen höst” eftersom en större andel av det organiska kvävet då kan mineraliseras under hösten.</a:t>
            </a:r>
          </a:p>
          <a:p>
            <a:r>
              <a:rPr lang="sv-SE" sz="1600" dirty="0"/>
              <a:t>Vid beräkningen tar programmet </a:t>
            </a:r>
            <a:br>
              <a:rPr lang="sv-SE" sz="1600" dirty="0"/>
            </a:br>
            <a:r>
              <a:rPr lang="sv-SE" sz="1600" dirty="0"/>
              <a:t>också hänsyn till jordart och en </a:t>
            </a:r>
            <a:br>
              <a:rPr lang="sv-SE" sz="1600" dirty="0"/>
            </a:br>
            <a:r>
              <a:rPr lang="sv-SE" sz="1600" dirty="0"/>
              <a:t>klimatfaktor som beror på var i landet </a:t>
            </a:r>
            <a:br>
              <a:rPr lang="sv-SE" sz="1600" dirty="0"/>
            </a:br>
            <a:r>
              <a:rPr lang="sv-SE" sz="1600" dirty="0"/>
              <a:t>man befinner sig.</a:t>
            </a:r>
          </a:p>
          <a:p>
            <a:r>
              <a:rPr lang="sv-SE" sz="1600" dirty="0"/>
              <a:t>Utlakningen beräknas på kalenderår </a:t>
            </a:r>
            <a:br>
              <a:rPr lang="sv-SE" sz="1600" dirty="0"/>
            </a:br>
            <a:r>
              <a:rPr lang="sv-SE" sz="1600" dirty="0"/>
              <a:t>och därför belastar höstgödsling till </a:t>
            </a:r>
            <a:br>
              <a:rPr lang="sv-SE" sz="1600" dirty="0"/>
            </a:br>
            <a:r>
              <a:rPr lang="sv-SE" sz="1600" dirty="0"/>
              <a:t>efterföljande gröda årets gröda. </a:t>
            </a:r>
          </a:p>
          <a:p>
            <a:r>
              <a:rPr lang="sv-SE" sz="1600" dirty="0"/>
              <a:t>Höstgödslingen kan delvis </a:t>
            </a:r>
            <a:br>
              <a:rPr lang="sv-SE" sz="1600" dirty="0"/>
            </a:br>
            <a:r>
              <a:rPr lang="sv-SE" sz="1600" dirty="0"/>
              <a:t>balanseras mot höstväxande gröda. </a:t>
            </a:r>
          </a:p>
        </p:txBody>
      </p:sp>
      <p:pic>
        <p:nvPicPr>
          <p:cNvPr id="4" name="Bildobjekt 3" descr="Traktor som kör med en såmaskin ute i ett fält. I bakgrunden skymtas silo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64" y="3217020"/>
            <a:ext cx="3643013" cy="273226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946255" y="5949280"/>
            <a:ext cx="75395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rgbClr val="005C84"/>
              </a:buClr>
            </a:pPr>
            <a:r>
              <a:rPr lang="sv-SE" sz="1200" dirty="0">
                <a:solidFill>
                  <a:srgbClr val="004165"/>
                </a:solidFill>
                <a:latin typeface="Helvetica"/>
              </a:rPr>
              <a:t>Foto: Greppa Näringen</a:t>
            </a:r>
          </a:p>
        </p:txBody>
      </p:sp>
    </p:spTree>
    <p:extLst>
      <p:ext uri="{BB962C8B-B14F-4D97-AF65-F5344CB8AC3E}">
        <p14:creationId xmlns:p14="http://schemas.microsoft.com/office/powerpoint/2010/main" val="381638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9202" y="407558"/>
            <a:ext cx="8061523" cy="539750"/>
          </a:xfrm>
        </p:spPr>
        <p:txBody>
          <a:bodyPr/>
          <a:lstStyle/>
          <a:p>
            <a:r>
              <a:rPr lang="sv-SE" sz="2200" dirty="0"/>
              <a:t>Varför är det bra att göra en gödslingsplan?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546254" y="1340768"/>
            <a:ext cx="8061325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SE" altLang="sv-SE" dirty="0">
                <a:latin typeface="+mn-lt"/>
              </a:rPr>
              <a:t>Gödslingsplanen används för att planera gårdens gödsling utifrån </a:t>
            </a:r>
            <a:r>
              <a:rPr lang="sv-SE" altLang="sv-SE" dirty="0">
                <a:solidFill>
                  <a:srgbClr val="004165"/>
                </a:solidFill>
                <a:latin typeface="+mn-lt"/>
              </a:rPr>
              <a:t>grödor, förväntad skörd, eventuellt bortförda </a:t>
            </a:r>
            <a:r>
              <a:rPr lang="sv-SE" altLang="sv-SE" dirty="0" err="1">
                <a:solidFill>
                  <a:srgbClr val="004165"/>
                </a:solidFill>
                <a:latin typeface="+mn-lt"/>
              </a:rPr>
              <a:t>skörderester</a:t>
            </a:r>
            <a:r>
              <a:rPr lang="sv-SE" altLang="sv-SE" dirty="0">
                <a:solidFill>
                  <a:srgbClr val="004165"/>
                </a:solidFill>
                <a:latin typeface="+mn-lt"/>
              </a:rPr>
              <a:t>, långsiktig stallgödseleffekt, </a:t>
            </a:r>
            <a:r>
              <a:rPr lang="sv-SE" altLang="sv-SE" dirty="0">
                <a:latin typeface="+mn-lt"/>
              </a:rPr>
              <a:t>jordarter och näringsinnehåll i marken. </a:t>
            </a:r>
          </a:p>
          <a:p>
            <a:pPr>
              <a:spcBef>
                <a:spcPct val="50000"/>
              </a:spcBef>
            </a:pPr>
            <a:r>
              <a:rPr lang="sv-SE" altLang="sv-SE" dirty="0">
                <a:latin typeface="+mn-lt"/>
              </a:rPr>
              <a:t>Om </a:t>
            </a:r>
            <a:r>
              <a:rPr lang="sv-SE" altLang="sv-SE" dirty="0">
                <a:solidFill>
                  <a:srgbClr val="004165"/>
                </a:solidFill>
                <a:latin typeface="+mn-lt"/>
              </a:rPr>
              <a:t>stallgödsel finns är det viktigt att planera noga för att utnyttja den på bästa sätt. </a:t>
            </a:r>
            <a:r>
              <a:rPr lang="sv-SE" altLang="sv-SE" dirty="0">
                <a:latin typeface="+mn-lt"/>
              </a:rPr>
              <a:t>Och därefter komplettera med mineralgödsel. </a:t>
            </a:r>
          </a:p>
          <a:p>
            <a:pPr>
              <a:spcBef>
                <a:spcPct val="50000"/>
              </a:spcBef>
            </a:pPr>
            <a:r>
              <a:rPr lang="sv-SE" altLang="sv-SE" dirty="0">
                <a:solidFill>
                  <a:srgbClr val="004266"/>
                </a:solidFill>
                <a:latin typeface="+mn-lt"/>
              </a:rPr>
              <a:t>I gödslingsplanen får du en bra översikt över balansen mellan behovet av växtnäring och tillförd växtnäring. Du kan justera gödslingen för att se hur balansen mellan behov och tillförsel ändras. </a:t>
            </a:r>
            <a:endParaRPr lang="sv-SE" altLang="sv-SE" dirty="0">
              <a:latin typeface="+mn-lt"/>
            </a:endParaRPr>
          </a:p>
          <a:p>
            <a:pPr marL="0" indent="0">
              <a:spcBef>
                <a:spcPct val="50000"/>
              </a:spcBef>
              <a:buNone/>
            </a:pPr>
            <a:endParaRPr lang="sv-SE" altLang="sv-SE" dirty="0">
              <a:latin typeface="+mn-lt"/>
            </a:endParaRPr>
          </a:p>
        </p:txBody>
      </p:sp>
      <p:pic>
        <p:nvPicPr>
          <p:cNvPr id="3" name="Bildobjekt 2" descr="Röd lada. Framför ladan står en röd traktor med gult släp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17032"/>
            <a:ext cx="3741044" cy="246064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061553" y="6304154"/>
            <a:ext cx="75395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rgbClr val="005C84"/>
              </a:buClr>
            </a:pPr>
            <a:r>
              <a:rPr lang="sv-SE" sz="1200" dirty="0">
                <a:solidFill>
                  <a:srgbClr val="004165"/>
                </a:solidFill>
                <a:latin typeface="Helvetica"/>
              </a:rPr>
              <a:t>Foto: Janne Andersson</a:t>
            </a:r>
          </a:p>
        </p:txBody>
      </p:sp>
    </p:spTree>
    <p:extLst>
      <p:ext uri="{BB962C8B-B14F-4D97-AF65-F5344CB8AC3E}">
        <p14:creationId xmlns:p14="http://schemas.microsoft.com/office/powerpoint/2010/main" val="4185186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301278"/>
            <a:ext cx="8061523" cy="539750"/>
          </a:xfrm>
        </p:spPr>
        <p:txBody>
          <a:bodyPr/>
          <a:lstStyle/>
          <a:p>
            <a:r>
              <a:rPr lang="sv-SE" sz="2200" dirty="0"/>
              <a:t>Höstväxande gröda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668514"/>
              </p:ext>
            </p:extLst>
          </p:nvPr>
        </p:nvGraphicFramePr>
        <p:xfrm>
          <a:off x="482367" y="1216218"/>
          <a:ext cx="3673985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3397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Gröda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Normtal</a:t>
                      </a:r>
                      <a:r>
                        <a:rPr lang="sv-SE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för kväveupptag höst (kg/ha)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7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Höstsäd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7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Höstoljeväxter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Vallinsådd (utan klöver)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7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Insådd fånggröda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7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Höstsådd vall (utan klöver)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Eftersådd fånggröda</a:t>
                      </a:r>
                    </a:p>
                    <a:p>
                      <a:r>
                        <a:rPr lang="sv-SE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gräs-/stråsäd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284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Eftersådd fånggröda oljeväxter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ktangel 4"/>
          <p:cNvSpPr/>
          <p:nvPr/>
        </p:nvSpPr>
        <p:spPr>
          <a:xfrm>
            <a:off x="427976" y="4766641"/>
            <a:ext cx="36726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I tabellen visas </a:t>
            </a:r>
            <a:r>
              <a:rPr lang="sv-SE" sz="1400" dirty="0" err="1"/>
              <a:t>normtal</a:t>
            </a:r>
            <a:r>
              <a:rPr lang="sv-SE" sz="1400" dirty="0"/>
              <a:t> för höstupptag i olika grödor. </a:t>
            </a:r>
            <a:r>
              <a:rPr lang="sv-SE" sz="1400" dirty="0" err="1"/>
              <a:t>Normtalen</a:t>
            </a:r>
            <a:r>
              <a:rPr lang="sv-SE" sz="1400" dirty="0"/>
              <a:t> justeras beroende på om vallen innehåller klöver eller om extra kväve har tillförts i form av gödsel eller tidigare kväverika grödor.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15881" y="1216218"/>
            <a:ext cx="4038168" cy="4373022"/>
          </a:xfrm>
        </p:spPr>
        <p:txBody>
          <a:bodyPr/>
          <a:lstStyle/>
          <a:p>
            <a:r>
              <a:rPr lang="sv-SE" sz="1600" dirty="0"/>
              <a:t>En höstväxande gröda tar upp kväve och minskar mängden utlakningsbart kväve i marken. Hur mycket kväve som tas upp beror på gröda och var i landet gården är.</a:t>
            </a:r>
          </a:p>
          <a:p>
            <a:r>
              <a:rPr lang="sv-SE" sz="1600" dirty="0"/>
              <a:t>En höstväxande gröda kan till exempel vara en fånggröda, höstsådd gröda, eller en vall som växer på hösten eller som bryts sent.</a:t>
            </a:r>
          </a:p>
          <a:p>
            <a:r>
              <a:rPr lang="sv-SE" sz="1600" dirty="0"/>
              <a:t>Effekten på utlakningen antas vara lägre om grödan är kvävefixerande.</a:t>
            </a:r>
          </a:p>
          <a:p>
            <a:r>
              <a:rPr lang="sv-SE" sz="1600" dirty="0"/>
              <a:t>En höstväxande gröda kan till viss del motverka den ökade risken för utlakning vid övergödsling av föregående gröda. </a:t>
            </a:r>
          </a:p>
        </p:txBody>
      </p:sp>
      <p:sp>
        <p:nvSpPr>
          <p:cNvPr id="7" name="Rektangel 6"/>
          <p:cNvSpPr/>
          <p:nvPr/>
        </p:nvSpPr>
        <p:spPr>
          <a:xfrm>
            <a:off x="3814287" y="5913352"/>
            <a:ext cx="45397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rgbClr val="005C84"/>
              </a:buClr>
            </a:pPr>
            <a:r>
              <a:rPr lang="sv-SE" sz="1200" dirty="0">
                <a:solidFill>
                  <a:schemeClr val="accent3"/>
                </a:solidFill>
                <a:latin typeface="Helvetica"/>
              </a:rPr>
              <a:t>Foto: Janne Andersson</a:t>
            </a:r>
          </a:p>
        </p:txBody>
      </p:sp>
    </p:spTree>
    <p:extLst>
      <p:ext uri="{BB962C8B-B14F-4D97-AF65-F5344CB8AC3E}">
        <p14:creationId xmlns:p14="http://schemas.microsoft.com/office/powerpoint/2010/main" val="2127305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61523" cy="539750"/>
          </a:xfrm>
        </p:spPr>
        <p:txBody>
          <a:bodyPr/>
          <a:lstStyle/>
          <a:p>
            <a:r>
              <a:rPr lang="sv-SE" sz="2200" dirty="0"/>
              <a:t>Efterverkan stallgödsel och gröda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528" y="1196752"/>
            <a:ext cx="8061325" cy="4176465"/>
          </a:xfrm>
        </p:spPr>
        <p:txBody>
          <a:bodyPr/>
          <a:lstStyle/>
          <a:p>
            <a:r>
              <a:rPr lang="sv-SE" sz="1600" dirty="0"/>
              <a:t>Utlakningsrisken kan öka genom en efterverkanseffekt av en kväverik förfrukt eller gröda och av stallgödselspridning.</a:t>
            </a:r>
          </a:p>
          <a:p>
            <a:r>
              <a:rPr lang="sv-SE" sz="1600" dirty="0"/>
              <a:t>Vid följande tillfällen räknar modellen med en ökad utlakningsrisk:</a:t>
            </a:r>
          </a:p>
          <a:p>
            <a:pPr lvl="1"/>
            <a:r>
              <a:rPr lang="sv-SE" sz="1600" dirty="0"/>
              <a:t>På hösten efter </a:t>
            </a:r>
            <a:r>
              <a:rPr lang="sv-SE" sz="1600" dirty="0" err="1"/>
              <a:t>vårbearbetning</a:t>
            </a:r>
            <a:r>
              <a:rPr lang="sv-SE" sz="1600" dirty="0"/>
              <a:t> av en kväverik förfrukt, främst vallar.</a:t>
            </a:r>
          </a:p>
          <a:p>
            <a:pPr lvl="1"/>
            <a:r>
              <a:rPr lang="sv-SE" sz="1600" dirty="0"/>
              <a:t>Om bearbetning sker på hösten efter en ”kväverik gröda”.</a:t>
            </a:r>
          </a:p>
          <a:p>
            <a:pPr lvl="1"/>
            <a:r>
              <a:rPr lang="sv-SE" sz="1600" dirty="0"/>
              <a:t>Efter grönträdor eller gröngödsling som putsas, även om ingen bearbetning sker på hösten</a:t>
            </a: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300936" y="3140968"/>
            <a:ext cx="3600202" cy="231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9pPr>
          </a:lstStyle>
          <a:p>
            <a:pPr lvl="1"/>
            <a:r>
              <a:rPr lang="sv-SE" sz="1600" kern="0" dirty="0"/>
              <a:t>Om stallgödsel har spridits på våren eller sommaren, eftersom en del av det organiska kvävet blir tillgängligt först efter växtsäsongen</a:t>
            </a:r>
          </a:p>
          <a:p>
            <a:r>
              <a:rPr lang="sv-SE" sz="1600" kern="0" dirty="0"/>
              <a:t>Efterverkanseffekten (utlaknings-risken) ökar med ökande baljväxtandel i vallarna.</a:t>
            </a:r>
          </a:p>
        </p:txBody>
      </p:sp>
      <p:pic>
        <p:nvPicPr>
          <p:cNvPr id="5" name="Bildobjekt 4" descr="Traktor som kör en flytgödseltunna med släpslang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03" y="3155776"/>
            <a:ext cx="3813050" cy="2858196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3995738" y="5949280"/>
            <a:ext cx="43891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rgbClr val="005C84"/>
              </a:buClr>
            </a:pPr>
            <a:r>
              <a:rPr lang="sv-SE" sz="1200" dirty="0">
                <a:solidFill>
                  <a:srgbClr val="004165"/>
                </a:solidFill>
                <a:latin typeface="Helvetica"/>
              </a:rPr>
              <a:t>Foto: Janne Andersson</a:t>
            </a:r>
          </a:p>
        </p:txBody>
      </p:sp>
    </p:spTree>
    <p:extLst>
      <p:ext uri="{BB962C8B-B14F-4D97-AF65-F5344CB8AC3E}">
        <p14:creationId xmlns:p14="http://schemas.microsoft.com/office/powerpoint/2010/main" val="2239502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4279" y="188640"/>
            <a:ext cx="8061523" cy="539750"/>
          </a:xfrm>
        </p:spPr>
        <p:txBody>
          <a:bodyPr/>
          <a:lstStyle/>
          <a:p>
            <a:r>
              <a:rPr lang="sv-SE" sz="2200" dirty="0"/>
              <a:t>VERA instruktion: Förfrukt, gröda och följande gröda</a:t>
            </a:r>
          </a:p>
        </p:txBody>
      </p:sp>
      <p:pic>
        <p:nvPicPr>
          <p:cNvPr id="22" name="Bildobjekt 21" descr="Vy över utlakning i beräkningsdelen gödslingsplan och utlakning. ">
            <a:extLst>
              <a:ext uri="{FF2B5EF4-FFF2-40B4-BE49-F238E27FC236}">
                <a16:creationId xmlns:a16="http://schemas.microsoft.com/office/drawing/2014/main" id="{452EFDE6-5E69-48D7-9C88-4B006F17F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32651"/>
            <a:ext cx="6886575" cy="3105150"/>
          </a:xfrm>
          <a:prstGeom prst="rect">
            <a:avLst/>
          </a:prstGeom>
        </p:spPr>
      </p:pic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567259" y="3589729"/>
            <a:ext cx="818120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9pPr>
          </a:lstStyle>
          <a:p>
            <a:endParaRPr lang="sv-SE" sz="1800" kern="0" dirty="0"/>
          </a:p>
          <a:p>
            <a:endParaRPr lang="sv-SE" sz="1800" kern="0" dirty="0"/>
          </a:p>
          <a:p>
            <a:r>
              <a:rPr lang="sv-SE" sz="1400" kern="0" dirty="0"/>
              <a:t>Utlakningsberäkningen är uppdelad i fyra delar:</a:t>
            </a:r>
          </a:p>
          <a:p>
            <a:pPr marL="800100" lvl="1" indent="-342900">
              <a:buFont typeface="+mj-lt"/>
              <a:buAutoNum type="arabicPeriod"/>
            </a:pPr>
            <a:r>
              <a:rPr lang="sv-SE" sz="1100" kern="0" dirty="0"/>
              <a:t>Förfrukt </a:t>
            </a:r>
          </a:p>
          <a:p>
            <a:pPr marL="800100" lvl="1" indent="-342900">
              <a:buFont typeface="+mj-lt"/>
              <a:buAutoNum type="arabicPeriod"/>
            </a:pPr>
            <a:r>
              <a:rPr lang="sv-SE" sz="1100" kern="0" dirty="0"/>
              <a:t>Gröda</a:t>
            </a:r>
            <a:endParaRPr lang="sv-SE" sz="1100" strike="sngStrike" kern="0" dirty="0">
              <a:solidFill>
                <a:srgbClr val="FF0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sv-SE" sz="1100" kern="0" dirty="0"/>
              <a:t>Följande gröda </a:t>
            </a:r>
          </a:p>
          <a:p>
            <a:pPr marL="800100" lvl="1" indent="-342900">
              <a:buFont typeface="+mj-lt"/>
              <a:buAutoNum type="arabicPeriod"/>
            </a:pPr>
            <a:r>
              <a:rPr lang="sv-SE" sz="1100" dirty="0"/>
              <a:t>I kolumnen utlakning visas utlakningen från varje skifte utifrån de uppgifter som har lagts in. Nedanför tabellen visas grundutlakningen i kommunen och genomsnittlig utlakning från samtliga skiften på gården.</a:t>
            </a:r>
          </a:p>
          <a:p>
            <a:r>
              <a:rPr lang="sv-SE" sz="1400" kern="0" dirty="0"/>
              <a:t>Fyll i alla uppgifter som är relevanta på gården. Om du väljer att använda </a:t>
            </a:r>
            <a:r>
              <a:rPr lang="sv-SE" sz="1400" b="1" kern="0" dirty="0"/>
              <a:t>Växtföljdsfunktionen</a:t>
            </a:r>
            <a:r>
              <a:rPr lang="sv-SE" sz="1400" kern="0" dirty="0"/>
              <a:t> räcker det att du fyller i uppgifterna under 2. Gröda. </a:t>
            </a:r>
          </a:p>
          <a:p>
            <a:r>
              <a:rPr lang="sv-SE" sz="1400" kern="0" dirty="0"/>
              <a:t>Läs mer om </a:t>
            </a:r>
            <a:r>
              <a:rPr lang="sv-SE" sz="1400" b="1" kern="0" dirty="0"/>
              <a:t>Växtföljdsfunktionen</a:t>
            </a:r>
            <a:r>
              <a:rPr lang="sv-SE" sz="1400" kern="0" dirty="0"/>
              <a:t> på nästa sida. </a:t>
            </a:r>
            <a:endParaRPr lang="sv-SE" sz="1400" b="1" dirty="0"/>
          </a:p>
          <a:p>
            <a:pPr lvl="1"/>
            <a:endParaRPr lang="sv-SE" sz="1400" kern="0" dirty="0"/>
          </a:p>
        </p:txBody>
      </p:sp>
    </p:spTree>
    <p:extLst>
      <p:ext uri="{BB962C8B-B14F-4D97-AF65-F5344CB8AC3E}">
        <p14:creationId xmlns:p14="http://schemas.microsoft.com/office/powerpoint/2010/main" val="3848669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337" y="188640"/>
            <a:ext cx="8061523" cy="539750"/>
          </a:xfrm>
        </p:spPr>
        <p:txBody>
          <a:bodyPr/>
          <a:lstStyle/>
          <a:p>
            <a:r>
              <a:rPr lang="sv-SE" sz="2200" dirty="0"/>
              <a:t>VERA instruktion: </a:t>
            </a:r>
            <a:br>
              <a:rPr lang="sv-SE" sz="2200" dirty="0"/>
            </a:br>
            <a:r>
              <a:rPr lang="sv-SE" sz="2200" dirty="0"/>
              <a:t>Utlakningsberäkning - växtföljdsfunktionen</a:t>
            </a:r>
            <a:endParaRPr lang="sv-SE" sz="2200" strike="sngStrik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1337" y="3653878"/>
            <a:ext cx="8061325" cy="4176465"/>
          </a:xfrm>
        </p:spPr>
        <p:txBody>
          <a:bodyPr/>
          <a:lstStyle/>
          <a:p>
            <a:pPr hangingPunct="0"/>
            <a:endParaRPr lang="sv-SE" sz="1600" dirty="0"/>
          </a:p>
          <a:p>
            <a:pPr hangingPunct="0"/>
            <a:endParaRPr lang="sv-SE" sz="1600" dirty="0"/>
          </a:p>
          <a:p>
            <a:pPr hangingPunct="0"/>
            <a:endParaRPr lang="sv-SE" sz="1600" dirty="0"/>
          </a:p>
          <a:p>
            <a:pPr hangingPunct="0"/>
            <a:r>
              <a:rPr lang="sv-SE" sz="1200" dirty="0"/>
              <a:t>Det är en fördel att använda </a:t>
            </a:r>
            <a:r>
              <a:rPr lang="sv-SE" sz="1200" b="1" dirty="0"/>
              <a:t>Växtföljdsfunktion</a:t>
            </a:r>
            <a:r>
              <a:rPr lang="sv-SE" sz="1200" dirty="0"/>
              <a:t> när du ska göra utlaknings-beräkningen eftersom VERA</a:t>
            </a:r>
          </a:p>
          <a:p>
            <a:pPr lvl="1" hangingPunct="0"/>
            <a:r>
              <a:rPr lang="sv-SE" sz="1100" dirty="0"/>
              <a:t>justerar förfrukt, baljväxthalt, fånggröda/insådd och bearbetning efter huvudgrödan på varje rad så att varje rad utgör ett år i en växtföljd. </a:t>
            </a:r>
          </a:p>
          <a:p>
            <a:pPr lvl="1" hangingPunct="0"/>
            <a:r>
              <a:rPr lang="sv-SE" sz="1100" dirty="0"/>
              <a:t>lägger in höstgödsling till följande gröda om du har angett höstgödsling på några av gödselgivorna i fliken Gödslingsplan</a:t>
            </a:r>
            <a:r>
              <a:rPr lang="sv-SE" sz="1200" dirty="0"/>
              <a:t>.</a:t>
            </a:r>
            <a:endParaRPr lang="sv-SE" sz="1100" b="1" dirty="0"/>
          </a:p>
          <a:p>
            <a:pPr marL="457200" lvl="1" indent="0" hangingPunct="0">
              <a:buNone/>
            </a:pPr>
            <a:r>
              <a:rPr lang="sv-SE" sz="1200" b="1" dirty="0"/>
              <a:t>OBS</a:t>
            </a:r>
            <a:r>
              <a:rPr lang="sv-SE" sz="1200" dirty="0"/>
              <a:t>! Om du lagt in höstgödsling direkt i utlakningsfliken och sedan klickar på </a:t>
            </a:r>
            <a:r>
              <a:rPr lang="sv-SE" sz="1200" b="1" dirty="0"/>
              <a:t>Växtföljdsfunktion</a:t>
            </a:r>
            <a:r>
              <a:rPr lang="sv-SE" sz="1200" dirty="0"/>
              <a:t> måste du dubbelkolla höstgödslingen för varje rad. Den funktionen fungerar inte riktigt som önskat än, men vi arbetar på att fixa till det. </a:t>
            </a:r>
          </a:p>
        </p:txBody>
      </p:sp>
      <p:pic>
        <p:nvPicPr>
          <p:cNvPr id="24" name="Bildobjekt 23" descr="Vy över fliken Utlakning. Genom att använda Växtföljdsfunktionen kan flera data fyllas i automatiskt. ">
            <a:extLst>
              <a:ext uri="{FF2B5EF4-FFF2-40B4-BE49-F238E27FC236}">
                <a16:creationId xmlns:a16="http://schemas.microsoft.com/office/drawing/2014/main" id="{7F4A850B-EA6A-4C53-B4ED-0FCC969D5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980728"/>
            <a:ext cx="7924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05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5234" y="362769"/>
            <a:ext cx="8061523" cy="539750"/>
          </a:xfrm>
        </p:spPr>
        <p:txBody>
          <a:bodyPr/>
          <a:lstStyle/>
          <a:p>
            <a:r>
              <a:rPr lang="sv-SE" sz="2200" dirty="0"/>
              <a:t>VERA instruktion: Rapport Utlakningsberäkningar</a:t>
            </a:r>
          </a:p>
        </p:txBody>
      </p:sp>
      <p:pic>
        <p:nvPicPr>
          <p:cNvPr id="16" name="Bildobjekt 15" descr="Vy över flik Rapporter där du kan hämta hem en rapport som visar gårdens kväveutlakning. ">
            <a:extLst>
              <a:ext uri="{FF2B5EF4-FFF2-40B4-BE49-F238E27FC236}">
                <a16:creationId xmlns:a16="http://schemas.microsoft.com/office/drawing/2014/main" id="{83481549-E985-4255-A5BC-231888E5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052736"/>
            <a:ext cx="4905375" cy="4505325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8634" y="2018092"/>
            <a:ext cx="8061325" cy="4176465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r>
              <a:rPr lang="sv-SE" sz="1600" dirty="0"/>
              <a:t>När du lagt in alla uppgifter under Gödslingsplan och utlakning kan du få ut en rapport på utlakningsberäkningarna. </a:t>
            </a:r>
          </a:p>
        </p:txBody>
      </p:sp>
    </p:spTree>
    <p:extLst>
      <p:ext uri="{BB962C8B-B14F-4D97-AF65-F5344CB8AC3E}">
        <p14:creationId xmlns:p14="http://schemas.microsoft.com/office/powerpoint/2010/main" val="3470951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650" y="374849"/>
            <a:ext cx="8061523" cy="539750"/>
          </a:xfrm>
        </p:spPr>
        <p:txBody>
          <a:bodyPr/>
          <a:lstStyle/>
          <a:p>
            <a:r>
              <a:rPr lang="sv-SE" sz="2200" dirty="0"/>
              <a:t>VERA instruktion: Rapport utlakningsberäkningar </a:t>
            </a:r>
          </a:p>
        </p:txBody>
      </p:sp>
      <p:pic>
        <p:nvPicPr>
          <p:cNvPr id="16" name="Bildobjekt 15" descr="Vy över rapport Utlakningsberäkningar. Här kan du se vilka faktorer som påverkar utlakningen och hur mycket. ">
            <a:extLst>
              <a:ext uri="{FF2B5EF4-FFF2-40B4-BE49-F238E27FC236}">
                <a16:creationId xmlns:a16="http://schemas.microsoft.com/office/drawing/2014/main" id="{40846CB7-93A2-46B6-BC9C-746E06918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73" y="1052736"/>
            <a:ext cx="4867275" cy="445770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4947344"/>
            <a:ext cx="8061325" cy="4176465"/>
          </a:xfrm>
        </p:spPr>
        <p:txBody>
          <a:bodyPr/>
          <a:lstStyle/>
          <a:p>
            <a:endParaRPr lang="sv-SE" sz="1600" dirty="0"/>
          </a:p>
          <a:p>
            <a:endParaRPr lang="sv-SE" sz="1600" dirty="0"/>
          </a:p>
          <a:p>
            <a:r>
              <a:rPr lang="sv-SE" sz="1600" dirty="0"/>
              <a:t>I rapporten visas kommunens grundutlakning och gårdens medelutlakning. Medelutlakningen beräknas utifrån bearbetning, gödsling, grödor och stallgödsel.</a:t>
            </a:r>
          </a:p>
        </p:txBody>
      </p:sp>
    </p:spTree>
    <p:extLst>
      <p:ext uri="{BB962C8B-B14F-4D97-AF65-F5344CB8AC3E}">
        <p14:creationId xmlns:p14="http://schemas.microsoft.com/office/powerpoint/2010/main" val="184905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1680220" y="267560"/>
            <a:ext cx="709002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endParaRPr lang="sv-SE" sz="2200" kern="0" dirty="0"/>
          </a:p>
        </p:txBody>
      </p:sp>
      <p:pic>
        <p:nvPicPr>
          <p:cNvPr id="16" name="Bildobjekt 15" descr="Vy över rapport över Kväveutlakning för gården per skifte. ">
            <a:extLst>
              <a:ext uri="{FF2B5EF4-FFF2-40B4-BE49-F238E27FC236}">
                <a16:creationId xmlns:a16="http://schemas.microsoft.com/office/drawing/2014/main" id="{0EF31FD9-8AFD-4E68-AD20-51C6FD41A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88" y="1196752"/>
            <a:ext cx="7090024" cy="2679144"/>
          </a:xfrm>
          <a:prstGeom prst="rect">
            <a:avLst/>
          </a:prstGeom>
        </p:spPr>
      </p:pic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611560" y="4550573"/>
            <a:ext cx="5832648" cy="92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9pPr>
          </a:lstStyle>
          <a:p>
            <a:r>
              <a:rPr lang="sv-SE" sz="1800" kern="0" dirty="0"/>
              <a:t>I andra tabellen i rapporten visas utlakningen på varje skifte.</a:t>
            </a:r>
          </a:p>
          <a:p>
            <a:endParaRPr lang="sv-SE" sz="1800" kern="0" dirty="0"/>
          </a:p>
          <a:p>
            <a:r>
              <a:rPr lang="sv-SE" sz="1800" kern="0" dirty="0"/>
              <a:t>Fånggröda som på bilden till höger minskar utlakningen.</a:t>
            </a:r>
          </a:p>
        </p:txBody>
      </p:sp>
      <p:sp>
        <p:nvSpPr>
          <p:cNvPr id="7" name="Rektangel 6"/>
          <p:cNvSpPr/>
          <p:nvPr/>
        </p:nvSpPr>
        <p:spPr>
          <a:xfrm>
            <a:off x="1230721" y="6440133"/>
            <a:ext cx="75395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rgbClr val="005C84"/>
              </a:buClr>
            </a:pPr>
            <a:r>
              <a:rPr lang="sv-SE" sz="1200" dirty="0">
                <a:solidFill>
                  <a:srgbClr val="004165"/>
                </a:solidFill>
                <a:latin typeface="Helvetica"/>
              </a:rPr>
              <a:t>Foto: Erik Karlsson</a:t>
            </a:r>
          </a:p>
        </p:txBody>
      </p:sp>
      <p:pic>
        <p:nvPicPr>
          <p:cNvPr id="2" name="Bildobjekt 1" descr="Bild över ett fält med stubb från spannmål. I spannmålen finns en fånggröda.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736" y="3663396"/>
            <a:ext cx="1760507" cy="2703957"/>
          </a:xfrm>
          <a:prstGeom prst="rect">
            <a:avLst/>
          </a:prstGeom>
        </p:spPr>
      </p:pic>
      <p:sp>
        <p:nvSpPr>
          <p:cNvPr id="18" name="Rubrik 17">
            <a:extLst>
              <a:ext uri="{FF2B5EF4-FFF2-40B4-BE49-F238E27FC236}">
                <a16:creationId xmlns:a16="http://schemas.microsoft.com/office/drawing/2014/main" id="{B6910918-AC64-4FA0-8B7A-DB1F3D45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68621"/>
            <a:ext cx="8061523" cy="539750"/>
          </a:xfrm>
        </p:spPr>
        <p:txBody>
          <a:bodyPr/>
          <a:lstStyle/>
          <a:p>
            <a:r>
              <a:rPr lang="sv-SE" dirty="0"/>
              <a:t>VERA instruktion: </a:t>
            </a:r>
            <a:r>
              <a:rPr lang="sv-SE" kern="0" dirty="0"/>
              <a:t>Rapport utlakningsberäkningar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1263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61523" cy="539750"/>
          </a:xfrm>
        </p:spPr>
        <p:txBody>
          <a:bodyPr/>
          <a:lstStyle/>
          <a:p>
            <a:r>
              <a:rPr lang="sv-SE" dirty="0"/>
              <a:t>Frågor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124744"/>
            <a:ext cx="8061325" cy="4176465"/>
          </a:xfrm>
        </p:spPr>
        <p:txBody>
          <a:bodyPr/>
          <a:lstStyle/>
          <a:p>
            <a:pPr algn="ctr"/>
            <a:r>
              <a:rPr lang="sv-SE" sz="2200" dirty="0"/>
              <a:t>Svara på frågorna i del 3 om gödslingsplanen och utlakningsberäkningarna</a:t>
            </a:r>
          </a:p>
        </p:txBody>
      </p:sp>
      <p:pic>
        <p:nvPicPr>
          <p:cNvPr id="4" name="Bildobjekt 3" descr="En blå traktor körandes mot fotografen. Traktorn kör på ett fält och sprider mineralgödsel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6253358" cy="4168905"/>
          </a:xfrm>
          <a:prstGeom prst="rect">
            <a:avLst/>
          </a:prstGeom>
        </p:spPr>
      </p:pic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1601788" y="6309320"/>
            <a:ext cx="223224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kern="0" dirty="0"/>
              <a:t>Foto: Mårten Svensson</a:t>
            </a:r>
          </a:p>
        </p:txBody>
      </p:sp>
    </p:spTree>
    <p:extLst>
      <p:ext uri="{BB962C8B-B14F-4D97-AF65-F5344CB8AC3E}">
        <p14:creationId xmlns:p14="http://schemas.microsoft.com/office/powerpoint/2010/main" val="281655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1C7C5B-7100-4FFB-A9B9-18D3A388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2" y="57059"/>
            <a:ext cx="8061523" cy="539750"/>
          </a:xfrm>
        </p:spPr>
        <p:txBody>
          <a:bodyPr/>
          <a:lstStyle/>
          <a:p>
            <a:r>
              <a:rPr lang="sv-SE" dirty="0"/>
              <a:t>Skifte från SAM-ansökan</a:t>
            </a:r>
          </a:p>
        </p:txBody>
      </p:sp>
      <p:pic>
        <p:nvPicPr>
          <p:cNvPr id="3" name="Bildobjekt 2" descr="Vy över flik Hämta Stöddata i beräkningsprogrammet Vera. ">
            <a:extLst>
              <a:ext uri="{FF2B5EF4-FFF2-40B4-BE49-F238E27FC236}">
                <a16:creationId xmlns:a16="http://schemas.microsoft.com/office/drawing/2014/main" id="{FB71A56D-EB72-4B64-BB2D-9E49C0002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" y="912211"/>
            <a:ext cx="4090459" cy="2707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dobjekt 10" descr="Vy över flik Skifte från SAM-ansökan i beräkningsprogrammet Vera.">
            <a:extLst>
              <a:ext uri="{FF2B5EF4-FFF2-40B4-BE49-F238E27FC236}">
                <a16:creationId xmlns:a16="http://schemas.microsoft.com/office/drawing/2014/main" id="{6B4A88E5-E546-4AA0-B638-5D56494AD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9" y="3642534"/>
            <a:ext cx="6300192" cy="3158407"/>
          </a:xfrm>
          <a:prstGeom prst="rect">
            <a:avLst/>
          </a:prstGeo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8E42415-420A-4AC0-9B86-CD81DAD19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976" y="1016732"/>
            <a:ext cx="4608511" cy="3816424"/>
          </a:xfrm>
        </p:spPr>
        <p:txBody>
          <a:bodyPr/>
          <a:lstStyle/>
          <a:p>
            <a:r>
              <a:rPr lang="sv-SE" sz="1400" dirty="0"/>
              <a:t>Under Hämta stöddata hämtar du skiften, arealer och grödor från din SAM-ansökan. Du kan också hämta </a:t>
            </a:r>
            <a:r>
              <a:rPr lang="sv-SE" sz="1400" dirty="0" err="1"/>
              <a:t>stöddata</a:t>
            </a:r>
            <a:r>
              <a:rPr lang="sv-SE" sz="1400" dirty="0"/>
              <a:t> från lantbrukare som du har fullmakt för.</a:t>
            </a:r>
          </a:p>
          <a:p>
            <a:r>
              <a:rPr lang="sv-SE" sz="1400" dirty="0"/>
              <a:t>Du loggar in med </a:t>
            </a:r>
            <a:r>
              <a:rPr lang="sv-SE" sz="1400" dirty="0" err="1"/>
              <a:t>BankID</a:t>
            </a:r>
            <a:r>
              <a:rPr lang="sv-SE" sz="1400" dirty="0"/>
              <a:t> eller Freja eID. Du väljer sedan vilket år du hämtar </a:t>
            </a:r>
            <a:r>
              <a:rPr lang="sv-SE" sz="1400" dirty="0" err="1"/>
              <a:t>stöddata</a:t>
            </a:r>
            <a:r>
              <a:rPr lang="sv-SE" sz="1400" dirty="0"/>
              <a:t> ifrån. I det fall du har fullmakt för flera lantbrukare väljer du för vilken lantbrukare du vill hämta </a:t>
            </a:r>
            <a:r>
              <a:rPr lang="sv-SE" sz="1400" dirty="0" err="1"/>
              <a:t>stöddata</a:t>
            </a:r>
            <a:r>
              <a:rPr lang="sv-SE" sz="1400" dirty="0"/>
              <a:t>. </a:t>
            </a:r>
          </a:p>
          <a:p>
            <a:r>
              <a:rPr lang="sv-SE" sz="1400" dirty="0"/>
              <a:t>Du kan sedan flytta skiftena från fliken ”Skifte från SAM-ansökan” till fliken Skiften i beräkningsdelen Gödslingsplan och utlakning.</a:t>
            </a:r>
          </a:p>
        </p:txBody>
      </p:sp>
    </p:spTree>
    <p:extLst>
      <p:ext uri="{BB962C8B-B14F-4D97-AF65-F5344CB8AC3E}">
        <p14:creationId xmlns:p14="http://schemas.microsoft.com/office/powerpoint/2010/main" val="386397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2260" y="332655"/>
            <a:ext cx="8061523" cy="539750"/>
          </a:xfrm>
        </p:spPr>
        <p:txBody>
          <a:bodyPr/>
          <a:lstStyle/>
          <a:p>
            <a:r>
              <a:rPr lang="sv-SE" sz="2200" dirty="0"/>
              <a:t>Instruktion VERA: Gödslingsplan- skifte eller växtföljd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82260" y="1124744"/>
            <a:ext cx="8061325" cy="41764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sv-SE" altLang="sv-SE" sz="1600" dirty="0"/>
              <a:t>Gödslingsplanen i VERA kan läggas upp utifrån </a:t>
            </a:r>
            <a:r>
              <a:rPr lang="sv-SE" altLang="sv-SE" sz="1600" b="1" dirty="0"/>
              <a:t>skifte</a:t>
            </a:r>
            <a:r>
              <a:rPr lang="sv-SE" altLang="sv-SE" sz="1600" dirty="0"/>
              <a:t> eller </a:t>
            </a:r>
            <a:r>
              <a:rPr lang="sv-SE" altLang="sv-SE" sz="1600" b="1" dirty="0"/>
              <a:t>växtföljd</a:t>
            </a:r>
            <a:r>
              <a:rPr lang="sv-SE" altLang="sv-SE" sz="1600" dirty="0"/>
              <a:t> </a:t>
            </a:r>
          </a:p>
          <a:p>
            <a:pPr lvl="1">
              <a:spcBef>
                <a:spcPct val="50000"/>
              </a:spcBef>
            </a:pPr>
            <a:r>
              <a:rPr lang="sv-SE" altLang="sv-SE" sz="1400" dirty="0"/>
              <a:t>Om du lägger upp gödslingsplanen </a:t>
            </a:r>
            <a:r>
              <a:rPr lang="sv-SE" altLang="sv-SE" sz="1400" b="1" dirty="0"/>
              <a:t>utifrån skifte </a:t>
            </a:r>
            <a:r>
              <a:rPr lang="sv-SE" altLang="sv-SE" sz="1400" dirty="0"/>
              <a:t>kan du göra en plan för ett enskilt år och lägga in olika storlekar, markkarteringsdata och jordarter för varje skifte </a:t>
            </a:r>
          </a:p>
          <a:p>
            <a:pPr lvl="2">
              <a:spcBef>
                <a:spcPct val="50000"/>
              </a:spcBef>
            </a:pPr>
            <a:r>
              <a:rPr lang="sv-SE" altLang="sv-SE" sz="1200" dirty="0">
                <a:latin typeface="Arial" panose="020B0604020202020204" pitchFamily="34" charset="0"/>
                <a:cs typeface="Arial" panose="020B0604020202020204" pitchFamily="34" charset="0"/>
              </a:rPr>
              <a:t>Använder du denna funktion behöver du fylla i förfrukterna manuellt</a:t>
            </a:r>
          </a:p>
          <a:p>
            <a:pPr lvl="1">
              <a:spcBef>
                <a:spcPct val="50000"/>
              </a:spcBef>
            </a:pPr>
            <a:r>
              <a:rPr lang="sv-SE" altLang="sv-SE" sz="1400" dirty="0"/>
              <a:t>Använder du </a:t>
            </a:r>
            <a:r>
              <a:rPr lang="sv-SE" altLang="sv-SE" sz="1400" b="1" dirty="0"/>
              <a:t>växtföljdsfunktionen</a:t>
            </a:r>
            <a:r>
              <a:rPr lang="sv-SE" altLang="sv-SE" sz="1400" dirty="0"/>
              <a:t> behöver du ange att skiftena är lika stora och du fyller i jordarter, markkarteringsdata som ett genomsnitt för alla skiften </a:t>
            </a:r>
            <a:endParaRPr lang="sv-SE" altLang="sv-SE" sz="1400" strike="sngStrike" dirty="0"/>
          </a:p>
          <a:p>
            <a:pPr lvl="2">
              <a:spcBef>
                <a:spcPct val="50000"/>
              </a:spcBef>
            </a:pPr>
            <a:r>
              <a:rPr lang="sv-SE" altLang="sv-SE" sz="1200" dirty="0">
                <a:latin typeface="Arial" panose="020B0604020202020204" pitchFamily="34" charset="0"/>
                <a:cs typeface="Arial" panose="020B0604020202020204" pitchFamily="34" charset="0"/>
              </a:rPr>
              <a:t>Använder du denna funktion behöver du inte fylla i förfrukterna, det fylls i automatiskt när du trycker på knappen ”Växtföljdsfunktion”. </a:t>
            </a:r>
          </a:p>
        </p:txBody>
      </p:sp>
      <p:pic>
        <p:nvPicPr>
          <p:cNvPr id="4" name="Bildobjekt 3" descr="Blå traktor med mineralgödselspridare bak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4005064"/>
            <a:ext cx="3240360" cy="216024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403648" y="6309320"/>
            <a:ext cx="20522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rgbClr val="005C84"/>
              </a:buClr>
            </a:pPr>
            <a:r>
              <a:rPr lang="sv-SE" sz="1200" dirty="0">
                <a:solidFill>
                  <a:srgbClr val="004165"/>
                </a:solidFill>
                <a:latin typeface="Helvetica"/>
              </a:rPr>
              <a:t>Foto: Mårten Svensson</a:t>
            </a:r>
          </a:p>
        </p:txBody>
      </p:sp>
      <p:pic>
        <p:nvPicPr>
          <p:cNvPr id="9" name="Bildobjekt 8" descr="Vy över flik Skiften i beräkningsdelen Gödslingsplan och utlakning. Här kan du lägga in skiften till din gödslingsplan. ">
            <a:extLst>
              <a:ext uri="{FF2B5EF4-FFF2-40B4-BE49-F238E27FC236}">
                <a16:creationId xmlns:a16="http://schemas.microsoft.com/office/drawing/2014/main" id="{382BE794-013D-4DAF-BD6A-F587B77B5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443" y="3195836"/>
            <a:ext cx="46005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3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objekt 37" descr="Vy över flik skiften i beräkningsdelen gödslingsplan och utlakning. Om du klickar på knappen växtföljdsfunktion så kommer förfrukter sorteras så att varje rad representerar ett år i växtföljden. ">
            <a:extLst>
              <a:ext uri="{FF2B5EF4-FFF2-40B4-BE49-F238E27FC236}">
                <a16:creationId xmlns:a16="http://schemas.microsoft.com/office/drawing/2014/main" id="{961F8B45-F4A3-482B-BBE5-582F04EA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1" y="1013542"/>
            <a:ext cx="8614310" cy="384943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E1561B1-BF1D-4BE7-B566-6F7C7063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68" y="171104"/>
            <a:ext cx="8061523" cy="539750"/>
          </a:xfrm>
        </p:spPr>
        <p:txBody>
          <a:bodyPr/>
          <a:lstStyle/>
          <a:p>
            <a:r>
              <a:rPr lang="sv-SE" dirty="0"/>
              <a:t>Instruktion VERA: Använda växtföljdsfunktionen </a:t>
            </a:r>
          </a:p>
        </p:txBody>
      </p:sp>
      <p:sp>
        <p:nvSpPr>
          <p:cNvPr id="23" name="Platshållare för innehåll 22">
            <a:extLst>
              <a:ext uri="{FF2B5EF4-FFF2-40B4-BE49-F238E27FC236}">
                <a16:creationId xmlns:a16="http://schemas.microsoft.com/office/drawing/2014/main" id="{9E1A6B45-EAA0-4A9C-ABE3-4197F3973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67" y="1790074"/>
            <a:ext cx="8145463" cy="4176465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hangingPunct="0"/>
            <a:r>
              <a:rPr lang="sv-SE" sz="1400" dirty="0"/>
              <a:t>1. Fyll i grunddata såsom jordart och mullhalt. </a:t>
            </a:r>
          </a:p>
          <a:p>
            <a:pPr hangingPunct="0"/>
            <a:r>
              <a:rPr lang="sv-SE" sz="1400" dirty="0"/>
              <a:t>2. Fyll i uppgifter såsom gröda, baljväxthalt, skörd, bortförda </a:t>
            </a:r>
            <a:r>
              <a:rPr lang="sv-SE" sz="1400" dirty="0" err="1"/>
              <a:t>skörderester</a:t>
            </a:r>
            <a:r>
              <a:rPr lang="sv-SE" sz="1400" dirty="0"/>
              <a:t> med mera. </a:t>
            </a:r>
          </a:p>
          <a:p>
            <a:pPr hangingPunct="0"/>
            <a:r>
              <a:rPr lang="sv-SE" sz="1400" dirty="0"/>
              <a:t>3. Klicka på knappen </a:t>
            </a:r>
            <a:r>
              <a:rPr lang="sv-SE" sz="1400" b="1" dirty="0"/>
              <a:t>Växtföljdsfunktion</a:t>
            </a:r>
            <a:r>
              <a:rPr lang="sv-SE" sz="1400" dirty="0"/>
              <a:t>.</a:t>
            </a:r>
            <a:r>
              <a:rPr lang="sv-SE" sz="1400" b="1" dirty="0"/>
              <a:t> </a:t>
            </a:r>
            <a:r>
              <a:rPr lang="sv-SE" sz="1400" dirty="0"/>
              <a:t>Då kommer förfrukter med mera att sorteras så att varje rad representerar ett år i växtföljden. </a:t>
            </a:r>
            <a:r>
              <a:rPr lang="sv-SE" altLang="sv-SE" sz="1400" dirty="0"/>
              <a:t>Om du har lagt in bearbetning och fånggrödor i utlakningsdelen så läggs även det in automatiskt. </a:t>
            </a:r>
            <a:r>
              <a:rPr lang="sv-SE" sz="1400" b="1" dirty="0"/>
              <a:t>Grunddata</a:t>
            </a:r>
            <a:r>
              <a:rPr lang="sv-SE" sz="1400" dirty="0"/>
              <a:t> för varje rad, t ex areal, jordart, P-AL, K-AL med mera ligger dock kvar, men det kan du ändra genom att markera alla skiften och lägga in de värden du vill ha.</a:t>
            </a:r>
          </a:p>
          <a:p>
            <a:endParaRPr lang="sv-SE" dirty="0"/>
          </a:p>
        </p:txBody>
      </p:sp>
      <p:sp>
        <p:nvSpPr>
          <p:cNvPr id="3" name="textruta 2" descr="1. Fyll i grunddata&#10;">
            <a:extLst>
              <a:ext uri="{FF2B5EF4-FFF2-40B4-BE49-F238E27FC236}">
                <a16:creationId xmlns:a16="http://schemas.microsoft.com/office/drawing/2014/main" id="{432E8256-7098-4B17-8493-40B0FB669D54}"/>
              </a:ext>
            </a:extLst>
          </p:cNvPr>
          <p:cNvSpPr txBox="1"/>
          <p:nvPr/>
        </p:nvSpPr>
        <p:spPr>
          <a:xfrm>
            <a:off x="2215657" y="2559486"/>
            <a:ext cx="349985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/>
              <a:t>1. </a:t>
            </a:r>
          </a:p>
        </p:txBody>
      </p:sp>
      <p:sp>
        <p:nvSpPr>
          <p:cNvPr id="8" name="textruta 7" descr="2. Fyll i uppgifter såsom typ av gröda och baljväxthalt&#10;">
            <a:extLst>
              <a:ext uri="{FF2B5EF4-FFF2-40B4-BE49-F238E27FC236}">
                <a16:creationId xmlns:a16="http://schemas.microsoft.com/office/drawing/2014/main" id="{16B5D7C2-C0CD-4FBA-A0A4-17FE40E2A847}"/>
              </a:ext>
            </a:extLst>
          </p:cNvPr>
          <p:cNvSpPr txBox="1"/>
          <p:nvPr/>
        </p:nvSpPr>
        <p:spPr>
          <a:xfrm>
            <a:off x="4572000" y="2517035"/>
            <a:ext cx="342092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/>
              <a:t>2. </a:t>
            </a:r>
          </a:p>
        </p:txBody>
      </p:sp>
      <p:sp>
        <p:nvSpPr>
          <p:cNvPr id="9" name="textruta 8" descr="3. Klicka på knappen Växtföljdsfunktion&#10;">
            <a:extLst>
              <a:ext uri="{FF2B5EF4-FFF2-40B4-BE49-F238E27FC236}">
                <a16:creationId xmlns:a16="http://schemas.microsoft.com/office/drawing/2014/main" id="{9EF1DD05-F50E-4588-8DB9-E241074837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77656" y="891461"/>
            <a:ext cx="360040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/>
              <a:t>3. </a:t>
            </a:r>
          </a:p>
        </p:txBody>
      </p:sp>
      <p:sp>
        <p:nvSpPr>
          <p:cNvPr id="33" name="Rektangel 32" descr="Blå rektangel">
            <a:extLst>
              <a:ext uri="{FF2B5EF4-FFF2-40B4-BE49-F238E27FC236}">
                <a16:creationId xmlns:a16="http://schemas.microsoft.com/office/drawing/2014/main" id="{112CC46E-02CF-4EF2-A586-5A6C56BA4635}"/>
              </a:ext>
            </a:extLst>
          </p:cNvPr>
          <p:cNvSpPr/>
          <p:nvPr/>
        </p:nvSpPr>
        <p:spPr>
          <a:xfrm>
            <a:off x="1850352" y="2933853"/>
            <a:ext cx="1696619" cy="341882"/>
          </a:xfrm>
          <a:prstGeom prst="rect">
            <a:avLst/>
          </a:prstGeom>
          <a:noFill/>
          <a:ln w="38100"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 33" descr="Blå rektangel">
            <a:extLst>
              <a:ext uri="{FF2B5EF4-FFF2-40B4-BE49-F238E27FC236}">
                <a16:creationId xmlns:a16="http://schemas.microsoft.com/office/drawing/2014/main" id="{B84FF129-2FFB-4A4C-A7C2-D5AA01BA7975}"/>
              </a:ext>
            </a:extLst>
          </p:cNvPr>
          <p:cNvSpPr/>
          <p:nvPr/>
        </p:nvSpPr>
        <p:spPr>
          <a:xfrm>
            <a:off x="4479633" y="2946195"/>
            <a:ext cx="3332727" cy="341882"/>
          </a:xfrm>
          <a:prstGeom prst="rect">
            <a:avLst/>
          </a:prstGeom>
          <a:noFill/>
          <a:ln w="38100"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ktangel 36" descr="Blå rektangel">
            <a:extLst>
              <a:ext uri="{FF2B5EF4-FFF2-40B4-BE49-F238E27FC236}">
                <a16:creationId xmlns:a16="http://schemas.microsoft.com/office/drawing/2014/main" id="{246419AD-876F-4D8B-B27B-606745C75933}"/>
              </a:ext>
            </a:extLst>
          </p:cNvPr>
          <p:cNvSpPr/>
          <p:nvPr/>
        </p:nvSpPr>
        <p:spPr>
          <a:xfrm>
            <a:off x="3893985" y="1013542"/>
            <a:ext cx="585648" cy="322434"/>
          </a:xfrm>
          <a:prstGeom prst="rect">
            <a:avLst/>
          </a:prstGeom>
          <a:noFill/>
          <a:ln w="38100"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083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1940" y="233483"/>
            <a:ext cx="8061523" cy="539750"/>
          </a:xfrm>
        </p:spPr>
        <p:txBody>
          <a:bodyPr/>
          <a:lstStyle/>
          <a:p>
            <a:r>
              <a:rPr lang="sv-SE" sz="2200" dirty="0"/>
              <a:t>Instruktion VERA Gödslingsplan: Skiften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7675" y="4509120"/>
            <a:ext cx="8153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marL="285750" indent="-28575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›"/>
            </a:pPr>
            <a:r>
              <a:rPr lang="sv-SE" sz="1400" dirty="0">
                <a:solidFill>
                  <a:srgbClr val="004165"/>
                </a:solidFill>
                <a:latin typeface="+mj-lt"/>
              </a:rPr>
              <a:t>1. Gå in på ”Gödslingsplan och utlakning”</a:t>
            </a:r>
          </a:p>
          <a:p>
            <a:pPr marL="285750" indent="-28575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›"/>
            </a:pPr>
            <a:r>
              <a:rPr lang="sv-SE" sz="1400" dirty="0">
                <a:solidFill>
                  <a:srgbClr val="004165"/>
                </a:solidFill>
                <a:latin typeface="+mj-lt"/>
              </a:rPr>
              <a:t>2. Klicka på ”Skiften”</a:t>
            </a:r>
          </a:p>
          <a:p>
            <a:pPr marL="285750" indent="-28575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›"/>
            </a:pPr>
            <a:r>
              <a:rPr lang="sv-SE" sz="1400" dirty="0">
                <a:solidFill>
                  <a:srgbClr val="004165"/>
                </a:solidFill>
                <a:latin typeface="+mj-lt"/>
              </a:rPr>
              <a:t>3. Lägg till skiften genom att klicka på plustecknet. Ta bort skiften med minustecknet. </a:t>
            </a:r>
          </a:p>
          <a:p>
            <a:pPr marL="285750" indent="-28575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›"/>
            </a:pPr>
            <a:r>
              <a:rPr lang="sv-SE" sz="1400" dirty="0">
                <a:solidFill>
                  <a:srgbClr val="004165"/>
                </a:solidFill>
                <a:latin typeface="+mj-lt"/>
              </a:rPr>
              <a:t>4. Lägg sedan in uppgifter om varje skifte som t.ex. areal, jordart, mullhalt, fosfor- och kaliumklass, förfrukt, förväntad skörd, gröda och baljväxthalt. </a:t>
            </a:r>
          </a:p>
          <a:p>
            <a:pPr marL="285750" indent="-28575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›"/>
            </a:pPr>
            <a:endParaRPr lang="sv-SE" sz="1400" dirty="0">
              <a:solidFill>
                <a:srgbClr val="004165"/>
              </a:solidFill>
              <a:latin typeface="+mj-lt"/>
            </a:endParaRPr>
          </a:p>
        </p:txBody>
      </p:sp>
      <p:pic>
        <p:nvPicPr>
          <p:cNvPr id="4" name="Bildobjekt 3" descr="Vy över flik skiften i beräkningsdelen gödslingsplan och utlakning. Här kan du lägga in skiften med areal, jordart, mullhalt, fosfor- och kaliumklass, förfrukt, förväntad skörd och gröda. ">
            <a:extLst>
              <a:ext uri="{FF2B5EF4-FFF2-40B4-BE49-F238E27FC236}">
                <a16:creationId xmlns:a16="http://schemas.microsoft.com/office/drawing/2014/main" id="{31932B70-3096-4B73-8DCC-17BF1E7EC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87" y="1131193"/>
            <a:ext cx="81724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2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228145"/>
            <a:ext cx="8061523" cy="539750"/>
          </a:xfrm>
        </p:spPr>
        <p:txBody>
          <a:bodyPr/>
          <a:lstStyle/>
          <a:p>
            <a:r>
              <a:rPr lang="sv-SE" sz="2200" dirty="0"/>
              <a:t>Instruktion VERA: Lägg in samma värde på flera skiften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4294967295"/>
          </p:nvPr>
        </p:nvSpPr>
        <p:spPr>
          <a:xfrm>
            <a:off x="542925" y="1112296"/>
            <a:ext cx="6480175" cy="4186237"/>
          </a:xfrm>
        </p:spPr>
        <p:txBody>
          <a:bodyPr/>
          <a:lstStyle/>
          <a:p>
            <a:r>
              <a:rPr lang="sv-SE" sz="1800" dirty="0"/>
              <a:t>För att lägga in samma värde på flera skiften kan du ändra flera skiften samtidigt genom att klicka på knappen ”Markera alla”. </a:t>
            </a:r>
          </a:p>
          <a:p>
            <a:endParaRPr lang="sv-SE" sz="1400" dirty="0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528" y="4377747"/>
            <a:ext cx="8277547" cy="217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 hangingPunct="0">
              <a:spcBef>
                <a:spcPct val="20000"/>
              </a:spcBef>
              <a:spcAft>
                <a:spcPct val="0"/>
              </a:spcAft>
              <a:buClr>
                <a:srgbClr val="005C84"/>
              </a:buClr>
              <a:buChar char="›"/>
            </a:pPr>
            <a:endParaRPr lang="sv-SE" sz="1600" dirty="0">
              <a:solidFill>
                <a:srgbClr val="004165"/>
              </a:solidFill>
            </a:endParaRPr>
          </a:p>
        </p:txBody>
      </p:sp>
      <p:pic>
        <p:nvPicPr>
          <p:cNvPr id="15" name="Bildobjekt 14" descr="Vy över flik skiften. För att lägga in samma värde på flera skiften kan du ändra flera skiften samtidigt genom att klicka på knappen markera skiften. ">
            <a:extLst>
              <a:ext uri="{FF2B5EF4-FFF2-40B4-BE49-F238E27FC236}">
                <a16:creationId xmlns:a16="http://schemas.microsoft.com/office/drawing/2014/main" id="{716DE1A7-3BAF-48D4-A4CA-47A0D4954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76" y="2213934"/>
            <a:ext cx="45148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8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7925" y="261663"/>
            <a:ext cx="8061523" cy="539750"/>
          </a:xfrm>
        </p:spPr>
        <p:txBody>
          <a:bodyPr/>
          <a:lstStyle/>
          <a:p>
            <a:r>
              <a:rPr lang="sv-SE" sz="2200" dirty="0"/>
              <a:t>Instruktion VERA: Gröda och förfrukt</a:t>
            </a:r>
          </a:p>
        </p:txBody>
      </p:sp>
      <p:pic>
        <p:nvPicPr>
          <p:cNvPr id="10" name="Bildobjekt 9" descr="Vy över flik skiften. Under gröda och förfukt kan du lägga in vilken gröda det är på varje skifte. ">
            <a:extLst>
              <a:ext uri="{FF2B5EF4-FFF2-40B4-BE49-F238E27FC236}">
                <a16:creationId xmlns:a16="http://schemas.microsoft.com/office/drawing/2014/main" id="{DB4BDB20-15FE-4B3A-816C-D3E9C0704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908720"/>
            <a:ext cx="5095875" cy="3590925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9512" y="4419248"/>
            <a:ext cx="8061325" cy="4176465"/>
          </a:xfrm>
        </p:spPr>
        <p:txBody>
          <a:bodyPr/>
          <a:lstStyle/>
          <a:p>
            <a:r>
              <a:rPr lang="sv-SE" sz="1800" dirty="0"/>
              <a:t>Lägg in gröda och förfrukt. Du kan </a:t>
            </a:r>
            <a:br>
              <a:rPr lang="sv-SE" sz="1800" dirty="0"/>
            </a:br>
            <a:r>
              <a:rPr lang="sv-SE" sz="1800" dirty="0"/>
              <a:t>välja bland de vanligaste grödorna som: </a:t>
            </a:r>
          </a:p>
          <a:p>
            <a:pPr lvl="1"/>
            <a:r>
              <a:rPr lang="sv-SE" sz="1600" dirty="0"/>
              <a:t>Spannmål och majs</a:t>
            </a:r>
          </a:p>
          <a:p>
            <a:pPr lvl="1"/>
            <a:r>
              <a:rPr lang="sv-SE" sz="1600" dirty="0"/>
              <a:t>Vall till foder och frö</a:t>
            </a:r>
          </a:p>
          <a:p>
            <a:pPr lvl="1"/>
            <a:r>
              <a:rPr lang="sv-SE" sz="1600" dirty="0"/>
              <a:t>Oljeväxter som raps och oljelin</a:t>
            </a:r>
          </a:p>
          <a:p>
            <a:pPr lvl="1"/>
            <a:r>
              <a:rPr lang="sv-SE" sz="1600" kern="0" dirty="0"/>
              <a:t>Proteingrödor som ärter, åkerbönor</a:t>
            </a:r>
          </a:p>
          <a:p>
            <a:pPr lvl="1"/>
            <a:endParaRPr lang="sv-SE" sz="1600" dirty="0"/>
          </a:p>
          <a:p>
            <a:endParaRPr lang="sv-SE" sz="1600" dirty="0"/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 bwMode="auto">
          <a:xfrm>
            <a:off x="4355976" y="4797152"/>
            <a:ext cx="3773652" cy="198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+mn-lt"/>
              </a:defRPr>
            </a:lvl9pPr>
          </a:lstStyle>
          <a:p>
            <a:pPr lvl="1"/>
            <a:r>
              <a:rPr lang="sv-SE" sz="1600" kern="0" dirty="0"/>
              <a:t>Blandsäd och </a:t>
            </a:r>
            <a:r>
              <a:rPr lang="sv-SE" sz="1600" kern="0" dirty="0" err="1"/>
              <a:t>helsäd</a:t>
            </a:r>
            <a:endParaRPr lang="sv-SE" sz="1600" kern="0" dirty="0"/>
          </a:p>
          <a:p>
            <a:pPr lvl="1"/>
            <a:r>
              <a:rPr lang="sv-SE" sz="1600" kern="0" dirty="0"/>
              <a:t>Potatis</a:t>
            </a:r>
          </a:p>
          <a:p>
            <a:pPr lvl="1"/>
            <a:r>
              <a:rPr lang="sv-SE" sz="1600" kern="0" dirty="0"/>
              <a:t>Sockerbetor</a:t>
            </a:r>
          </a:p>
          <a:p>
            <a:pPr lvl="1"/>
            <a:r>
              <a:rPr lang="sv-SE" sz="1600" kern="0" dirty="0"/>
              <a:t>Några trädgårdsgrödor</a:t>
            </a:r>
          </a:p>
          <a:p>
            <a:pPr lvl="1"/>
            <a:r>
              <a:rPr lang="sv-SE" sz="1600" kern="0" dirty="0"/>
              <a:t>Träda</a:t>
            </a:r>
          </a:p>
          <a:p>
            <a:endParaRPr lang="sv-SE" sz="1600" kern="0" dirty="0"/>
          </a:p>
        </p:txBody>
      </p:sp>
    </p:spTree>
    <p:extLst>
      <p:ext uri="{BB962C8B-B14F-4D97-AF65-F5344CB8AC3E}">
        <p14:creationId xmlns:p14="http://schemas.microsoft.com/office/powerpoint/2010/main" val="1284760014"/>
      </p:ext>
    </p:extLst>
  </p:cSld>
  <p:clrMapOvr>
    <a:masterClrMapping/>
  </p:clrMapOvr>
</p:sld>
</file>

<file path=ppt/theme/theme1.xml><?xml version="1.0" encoding="utf-8"?>
<a:theme xmlns:a="http://schemas.openxmlformats.org/drawingml/2006/main" name="Mall_powerpoint_klimat">
  <a:themeElements>
    <a:clrScheme name="Office-tema 9">
      <a:dk1>
        <a:srgbClr val="004165"/>
      </a:dk1>
      <a:lt1>
        <a:srgbClr val="FFFFFF"/>
      </a:lt1>
      <a:dk2>
        <a:srgbClr val="DC5034"/>
      </a:dk2>
      <a:lt2>
        <a:srgbClr val="D4BA00"/>
      </a:lt2>
      <a:accent1>
        <a:srgbClr val="72B5CC"/>
      </a:accent1>
      <a:accent2>
        <a:srgbClr val="005C84"/>
      </a:accent2>
      <a:accent3>
        <a:srgbClr val="FFFFFF"/>
      </a:accent3>
      <a:accent4>
        <a:srgbClr val="003655"/>
      </a:accent4>
      <a:accent5>
        <a:srgbClr val="BCD7E2"/>
      </a:accent5>
      <a:accent6>
        <a:srgbClr val="005377"/>
      </a:accent6>
      <a:hlink>
        <a:srgbClr val="A71930"/>
      </a:hlink>
      <a:folHlink>
        <a:srgbClr val="58A618"/>
      </a:folHlink>
    </a:clrScheme>
    <a:fontScheme name="Office-tema">
      <a:majorFont>
        <a:latin typeface="Helvetica"/>
        <a:ea typeface="ＭＳ Ｐゴシック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-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8">
        <a:dk1>
          <a:srgbClr val="004165"/>
        </a:dk1>
        <a:lt1>
          <a:srgbClr val="FFFFFF"/>
        </a:lt1>
        <a:dk2>
          <a:srgbClr val="004165"/>
        </a:dk2>
        <a:lt2>
          <a:srgbClr val="808080"/>
        </a:lt2>
        <a:accent1>
          <a:srgbClr val="72B5CC"/>
        </a:accent1>
        <a:accent2>
          <a:srgbClr val="58A618"/>
        </a:accent2>
        <a:accent3>
          <a:srgbClr val="FFFFFF"/>
        </a:accent3>
        <a:accent4>
          <a:srgbClr val="003655"/>
        </a:accent4>
        <a:accent5>
          <a:srgbClr val="BCD7E2"/>
        </a:accent5>
        <a:accent6>
          <a:srgbClr val="4F9615"/>
        </a:accent6>
        <a:hlink>
          <a:srgbClr val="DC5034"/>
        </a:hlink>
        <a:folHlink>
          <a:srgbClr val="6773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9">
        <a:dk1>
          <a:srgbClr val="004165"/>
        </a:dk1>
        <a:lt1>
          <a:srgbClr val="FFFFFF"/>
        </a:lt1>
        <a:dk2>
          <a:srgbClr val="DC5034"/>
        </a:dk2>
        <a:lt2>
          <a:srgbClr val="D4BA00"/>
        </a:lt2>
        <a:accent1>
          <a:srgbClr val="72B5CC"/>
        </a:accent1>
        <a:accent2>
          <a:srgbClr val="005C84"/>
        </a:accent2>
        <a:accent3>
          <a:srgbClr val="FFFFFF"/>
        </a:accent3>
        <a:accent4>
          <a:srgbClr val="003655"/>
        </a:accent4>
        <a:accent5>
          <a:srgbClr val="BCD7E2"/>
        </a:accent5>
        <a:accent6>
          <a:srgbClr val="005377"/>
        </a:accent6>
        <a:hlink>
          <a:srgbClr val="A71930"/>
        </a:hlink>
        <a:folHlink>
          <a:srgbClr val="58A6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AE7A9164-F25E-44D7-BDDC-757B77F5F929}" vid="{5F3D0B69-D251-4BCD-AB9A-9A89F731C84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5954</TotalTime>
  <Words>2646</Words>
  <Application>Microsoft Office PowerPoint</Application>
  <PresentationFormat>Bildspel på skärmen (4:3)</PresentationFormat>
  <Paragraphs>341</Paragraphs>
  <Slides>37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37</vt:i4>
      </vt:variant>
    </vt:vector>
  </HeadingPairs>
  <TitlesOfParts>
    <vt:vector size="42" baseType="lpstr">
      <vt:lpstr>ＭＳ Ｐゴシック</vt:lpstr>
      <vt:lpstr>Arial</vt:lpstr>
      <vt:lpstr>Calibri</vt:lpstr>
      <vt:lpstr>Helvetica</vt:lpstr>
      <vt:lpstr>Mall_powerpoint_klimat</vt:lpstr>
      <vt:lpstr>VERA - grundkurs  Del 3 Gödslingsplan och utlakning</vt:lpstr>
      <vt:lpstr>Syfte och mål</vt:lpstr>
      <vt:lpstr>Varför är det bra att göra en gödslingsplan?</vt:lpstr>
      <vt:lpstr>Skifte från SAM-ansökan</vt:lpstr>
      <vt:lpstr>Instruktion VERA: Gödslingsplan- skifte eller växtföljd</vt:lpstr>
      <vt:lpstr>Instruktion VERA: Använda växtföljdsfunktionen </vt:lpstr>
      <vt:lpstr>Instruktion VERA Gödslingsplan: Skiften</vt:lpstr>
      <vt:lpstr>Instruktion VERA: Lägg in samma värde på flera skiften</vt:lpstr>
      <vt:lpstr>Instruktion VERA: Gröda och förfrukt</vt:lpstr>
      <vt:lpstr>Förfruktseffekter</vt:lpstr>
      <vt:lpstr>Instruktion VERA:  Förväntad skörd och bortförda skörderester</vt:lpstr>
      <vt:lpstr>Instruktion VERA: Baljväxthalt</vt:lpstr>
      <vt:lpstr>Instruktion VERA:  Förfrukt - bortförda skörderester och baljväxthalt </vt:lpstr>
      <vt:lpstr>Instruktion VERA: Totalskörd vall</vt:lpstr>
      <vt:lpstr>Instruktion VERA: Delskördar vall</vt:lpstr>
      <vt:lpstr>Instruktion VERA: Långsiktig stallgödseleffekt</vt:lpstr>
      <vt:lpstr>Instruktion VERA: ändra behov och återställ</vt:lpstr>
      <vt:lpstr>Instruktion VERA: Sammanställning gödselslag</vt:lpstr>
      <vt:lpstr>Instruktion VERA: Gödslingsplan</vt:lpstr>
      <vt:lpstr>Instruktion VERA: Rapport gödslingsplan – behovsbaserad </vt:lpstr>
      <vt:lpstr>Instruktion VERA:  Rapport gödslingsplan - behovsbaserad</vt:lpstr>
      <vt:lpstr>Instruktion VERA: Rapport gödslingsplan – behovsbaserad  </vt:lpstr>
      <vt:lpstr>Överskott i gödslingsplanen</vt:lpstr>
      <vt:lpstr>Rapporter: Fältbalans</vt:lpstr>
      <vt:lpstr>Utlakning</vt:lpstr>
      <vt:lpstr>Faktorer som påverkar utlakningen</vt:lpstr>
      <vt:lpstr>Bearbetning</vt:lpstr>
      <vt:lpstr>Gödslingsintensitet</vt:lpstr>
      <vt:lpstr>Höstgödsling</vt:lpstr>
      <vt:lpstr>Höstväxande gröda</vt:lpstr>
      <vt:lpstr>Efterverkan stallgödsel och gröda</vt:lpstr>
      <vt:lpstr>VERA instruktion: Förfrukt, gröda och följande gröda</vt:lpstr>
      <vt:lpstr>VERA instruktion:  Utlakningsberäkning - växtföljdsfunktionen</vt:lpstr>
      <vt:lpstr>VERA instruktion: Rapport Utlakningsberäkningar</vt:lpstr>
      <vt:lpstr>VERA instruktion: Rapport utlakningsberäkningar </vt:lpstr>
      <vt:lpstr>VERA instruktion: Rapport utlakningsberäkningar  </vt:lpstr>
      <vt:lpstr>Frågor</vt:lpstr>
    </vt:vector>
  </TitlesOfParts>
  <Company>Jordbruksverket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Djurhållning</dc:title>
  <dc:creator>Ulrika Listh</dc:creator>
  <cp:lastModifiedBy>Emelie Andersson</cp:lastModifiedBy>
  <cp:revision>362</cp:revision>
  <cp:lastPrinted>2016-03-01T14:42:54Z</cp:lastPrinted>
  <dcterms:created xsi:type="dcterms:W3CDTF">2015-10-01T10:45:58Z</dcterms:created>
  <dcterms:modified xsi:type="dcterms:W3CDTF">2024-09-03T06:36:08Z</dcterms:modified>
</cp:coreProperties>
</file>