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463" r:id="rId2"/>
    <p:sldId id="466" r:id="rId3"/>
    <p:sldId id="369" r:id="rId4"/>
    <p:sldId id="267" r:id="rId5"/>
    <p:sldId id="436" r:id="rId6"/>
    <p:sldId id="273" r:id="rId7"/>
    <p:sldId id="462" r:id="rId8"/>
    <p:sldId id="467" r:id="rId9"/>
    <p:sldId id="468" r:id="rId10"/>
    <p:sldId id="263" r:id="rId11"/>
    <p:sldId id="264" r:id="rId12"/>
    <p:sldId id="265" r:id="rId13"/>
    <p:sldId id="469" r:id="rId14"/>
    <p:sldId id="379" r:id="rId15"/>
    <p:sldId id="464" r:id="rId16"/>
    <p:sldId id="373" r:id="rId17"/>
    <p:sldId id="459" r:id="rId18"/>
    <p:sldId id="375" r:id="rId19"/>
    <p:sldId id="470" r:id="rId20"/>
    <p:sldId id="376" r:id="rId21"/>
    <p:sldId id="377" r:id="rId22"/>
    <p:sldId id="460" r:id="rId23"/>
    <p:sldId id="382" r:id="rId24"/>
    <p:sldId id="381" r:id="rId25"/>
    <p:sldId id="465" r:id="rId2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4316"/>
    <a:srgbClr val="F8F5ED"/>
    <a:srgbClr val="FFCC00"/>
    <a:srgbClr val="F68F61"/>
    <a:srgbClr val="105653"/>
    <a:srgbClr val="96D4AC"/>
    <a:srgbClr val="285468"/>
    <a:srgbClr val="0D2B38"/>
    <a:srgbClr val="0D3730"/>
    <a:srgbClr val="2D6A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6" autoAdjust="0"/>
    <p:restoredTop sz="78720" autoAdjust="0"/>
  </p:normalViewPr>
  <p:slideViewPr>
    <p:cSldViewPr snapToGrid="0">
      <p:cViewPr varScale="1">
        <p:scale>
          <a:sx n="118" d="100"/>
          <a:sy n="118" d="100"/>
        </p:scale>
        <p:origin x="1482" y="108"/>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120" d="100"/>
          <a:sy n="120" d="100"/>
        </p:scale>
        <p:origin x="42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B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400606227869728"/>
          <c:y val="4.9234679376500149E-3"/>
          <c:w val="0.51753586303976951"/>
          <c:h val="0.82628158205204483"/>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677-4972-AD87-3EB5F87F627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677-4972-AD87-3EB5F87F627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677-4972-AD87-3EB5F87F627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677-4972-AD87-3EB5F87F6274}"/>
              </c:ext>
            </c:extLst>
          </c:dPt>
          <c:dPt>
            <c:idx val="4"/>
            <c:bubble3D val="0"/>
            <c:spPr>
              <a:pattFill prst="dkUpDiag">
                <a:fgClr>
                  <a:srgbClr val="668013"/>
                </a:fgClr>
                <a:bgClr>
                  <a:schemeClr val="bg1"/>
                </a:bgClr>
              </a:pattFill>
              <a:ln w="3175">
                <a:solidFill>
                  <a:srgbClr val="668013"/>
                </a:solidFill>
              </a:ln>
              <a:effectLst/>
            </c:spPr>
            <c:extLst>
              <c:ext xmlns:c16="http://schemas.microsoft.com/office/drawing/2014/chart" uri="{C3380CC4-5D6E-409C-BE32-E72D297353CC}">
                <c16:uniqueId val="{00000009-9677-4972-AD87-3EB5F87F6274}"/>
              </c:ext>
            </c:extLst>
          </c:dPt>
          <c:dPt>
            <c:idx val="5"/>
            <c:bubble3D val="0"/>
            <c:spPr>
              <a:pattFill prst="narVert">
                <a:fgClr>
                  <a:srgbClr val="BCA600"/>
                </a:fgClr>
                <a:bgClr>
                  <a:schemeClr val="bg1"/>
                </a:bgClr>
              </a:pattFill>
              <a:ln w="3175">
                <a:solidFill>
                  <a:srgbClr val="BCA600"/>
                </a:solidFill>
              </a:ln>
              <a:effectLst/>
            </c:spPr>
            <c:extLst>
              <c:ext xmlns:c16="http://schemas.microsoft.com/office/drawing/2014/chart" uri="{C3380CC4-5D6E-409C-BE32-E72D297353CC}">
                <c16:uniqueId val="{0000000B-9677-4972-AD87-3EB5F87F6274}"/>
              </c:ext>
            </c:extLst>
          </c:dPt>
          <c:dPt>
            <c:idx val="6"/>
            <c:bubble3D val="0"/>
            <c:spPr>
              <a:pattFill prst="narHorz">
                <a:fgClr>
                  <a:srgbClr val="DC5034"/>
                </a:fgClr>
                <a:bgClr>
                  <a:schemeClr val="bg1"/>
                </a:bgClr>
              </a:pattFill>
              <a:ln w="3175">
                <a:solidFill>
                  <a:srgbClr val="DC5034"/>
                </a:solidFill>
              </a:ln>
              <a:effectLst/>
            </c:spPr>
            <c:extLst>
              <c:ext xmlns:c16="http://schemas.microsoft.com/office/drawing/2014/chart" uri="{C3380CC4-5D6E-409C-BE32-E72D297353CC}">
                <c16:uniqueId val="{0000000D-9677-4972-AD87-3EB5F87F6274}"/>
              </c:ext>
            </c:extLst>
          </c:dPt>
          <c:dPt>
            <c:idx val="7"/>
            <c:bubble3D val="0"/>
            <c:spPr>
              <a:pattFill prst="dkDnDiag">
                <a:fgClr>
                  <a:srgbClr val="00B299"/>
                </a:fgClr>
                <a:bgClr>
                  <a:schemeClr val="bg1"/>
                </a:bgClr>
              </a:pattFill>
              <a:ln w="3175">
                <a:solidFill>
                  <a:srgbClr val="00B299"/>
                </a:solidFill>
              </a:ln>
              <a:effectLst/>
            </c:spPr>
            <c:extLst>
              <c:ext xmlns:c16="http://schemas.microsoft.com/office/drawing/2014/chart" uri="{C3380CC4-5D6E-409C-BE32-E72D297353CC}">
                <c16:uniqueId val="{0000000F-9677-4972-AD87-3EB5F87F6274}"/>
              </c:ext>
            </c:extLst>
          </c:dPt>
          <c:dPt>
            <c:idx val="8"/>
            <c:bubble3D val="0"/>
            <c:spPr>
              <a:pattFill prst="ltVert">
                <a:fgClr>
                  <a:schemeClr val="bg1"/>
                </a:fgClr>
                <a:bgClr>
                  <a:srgbClr val="668013"/>
                </a:bgClr>
              </a:pattFill>
              <a:ln w="3175">
                <a:solidFill>
                  <a:srgbClr val="668013"/>
                </a:solidFill>
              </a:ln>
              <a:effectLst/>
            </c:spPr>
            <c:extLst>
              <c:ext xmlns:c16="http://schemas.microsoft.com/office/drawing/2014/chart" uri="{C3380CC4-5D6E-409C-BE32-E72D297353CC}">
                <c16:uniqueId val="{00000011-9677-4972-AD87-3EB5F87F6274}"/>
              </c:ext>
            </c:extLst>
          </c:dPt>
          <c:dPt>
            <c:idx val="9"/>
            <c:bubble3D val="0"/>
            <c:spPr>
              <a:pattFill prst="pct30">
                <a:fgClr>
                  <a:srgbClr val="004165"/>
                </a:fgClr>
                <a:bgClr>
                  <a:schemeClr val="bg1"/>
                </a:bgClr>
              </a:pattFill>
              <a:ln w="3175">
                <a:solidFill>
                  <a:srgbClr val="004165"/>
                </a:solidFill>
              </a:ln>
              <a:effectLst/>
            </c:spPr>
            <c:extLst>
              <c:ext xmlns:c16="http://schemas.microsoft.com/office/drawing/2014/chart" uri="{C3380CC4-5D6E-409C-BE32-E72D297353CC}">
                <c16:uniqueId val="{00000013-9677-4972-AD87-3EB5F87F6274}"/>
              </c:ext>
            </c:extLst>
          </c:dPt>
          <c:dPt>
            <c:idx val="10"/>
            <c:bubble3D val="0"/>
            <c:spPr>
              <a:pattFill prst="zigZag">
                <a:fgClr>
                  <a:schemeClr val="bg1"/>
                </a:fgClr>
                <a:bgClr>
                  <a:srgbClr val="DC5034"/>
                </a:bgClr>
              </a:pattFill>
              <a:ln w="3175">
                <a:solidFill>
                  <a:srgbClr val="DC5034"/>
                </a:solidFill>
              </a:ln>
              <a:effectLst/>
            </c:spPr>
            <c:extLst>
              <c:ext xmlns:c16="http://schemas.microsoft.com/office/drawing/2014/chart" uri="{C3380CC4-5D6E-409C-BE32-E72D297353CC}">
                <c16:uniqueId val="{00000015-9677-4972-AD87-3EB5F87F6274}"/>
              </c:ext>
            </c:extLst>
          </c:dPt>
          <c:dPt>
            <c:idx val="11"/>
            <c:bubble3D val="0"/>
            <c:spPr>
              <a:pattFill prst="pct20">
                <a:fgClr>
                  <a:schemeClr val="bg1"/>
                </a:fgClr>
                <a:bgClr>
                  <a:srgbClr val="BCA600"/>
                </a:bgClr>
              </a:pattFill>
              <a:ln w="3175">
                <a:solidFill>
                  <a:srgbClr val="BCA600"/>
                </a:solidFill>
              </a:ln>
              <a:effectLst/>
            </c:spPr>
            <c:extLst>
              <c:ext xmlns:c16="http://schemas.microsoft.com/office/drawing/2014/chart" uri="{C3380CC4-5D6E-409C-BE32-E72D297353CC}">
                <c16:uniqueId val="{00000017-9677-4972-AD87-3EB5F87F6274}"/>
              </c:ext>
            </c:extLst>
          </c:dPt>
          <c:dLbls>
            <c:dLbl>
              <c:idx val="0"/>
              <c:layout>
                <c:manualLayout>
                  <c:x val="-0.22192387246672862"/>
                  <c:y val="-1.1072397437341565E-2"/>
                </c:manualLayout>
              </c:layout>
              <c:spPr>
                <a:noFill/>
                <a:ln>
                  <a:noFill/>
                </a:ln>
                <a:effectLst/>
              </c:spPr>
              <c:txPr>
                <a:bodyPr rot="0" spcFirstLastPara="1" vertOverflow="ellipsis" vert="horz" wrap="square" lIns="38100" tIns="19050" rIns="38100" bIns="19050" anchor="ctr" anchorCtr="0">
                  <a:spAutoFit/>
                </a:bodyPr>
                <a:lstStyle/>
                <a:p>
                  <a:pPr algn="l">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9677-4972-AD87-3EB5F87F6274}"/>
                </c:ext>
              </c:extLst>
            </c:dLbl>
            <c:dLbl>
              <c:idx val="1"/>
              <c:layout>
                <c:manualLayout>
                  <c:x val="0.22331089666964568"/>
                  <c:y val="-4.4289589749366261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9677-4972-AD87-3EB5F87F6274}"/>
                </c:ext>
              </c:extLst>
            </c:dLbl>
            <c:dLbl>
              <c:idx val="2"/>
              <c:layout>
                <c:manualLayout>
                  <c:x val="6.0993763893388821E-2"/>
                  <c:y val="2.3308559389519496E-2"/>
                </c:manualLayout>
              </c:layout>
              <c:spPr>
                <a:noFill/>
                <a:ln>
                  <a:noFill/>
                </a:ln>
                <a:effectLst/>
              </c:spPr>
              <c:txPr>
                <a:bodyPr rot="0" spcFirstLastPara="1" vertOverflow="ellipsis" vert="horz" wrap="square" lIns="38100" tIns="19050" rIns="38100" bIns="19050" anchor="ctr" anchorCtr="0">
                  <a:noAutofit/>
                </a:bodyPr>
                <a:lstStyle/>
                <a:p>
                  <a:pPr algn="r">
                    <a:defRPr sz="1600" b="0"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3361204146699979"/>
                      <c:h val="0.22764849131174256"/>
                    </c:manualLayout>
                  </c15:layout>
                </c:ext>
                <c:ext xmlns:c16="http://schemas.microsoft.com/office/drawing/2014/chart" uri="{C3380CC4-5D6E-409C-BE32-E72D297353CC}">
                  <c16:uniqueId val="{00000005-9677-4972-AD87-3EB5F87F6274}"/>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[Bok1]Blad1!$E$4:$E$6</c:f>
              <c:strCache>
                <c:ptCount val="3"/>
                <c:pt idx="0">
                  <c:v>Djurens fodersmältning </c:v>
                </c:pt>
                <c:pt idx="1">
                  <c:v>Jordbruksmark </c:v>
                </c:pt>
                <c:pt idx="2">
                  <c:v>Lagring av gödsel </c:v>
                </c:pt>
              </c:strCache>
            </c:strRef>
          </c:cat>
          <c:val>
            <c:numRef>
              <c:f>[Bok1]Blad1!$F$4:$F$6</c:f>
              <c:numCache>
                <c:formatCode>General</c:formatCode>
                <c:ptCount val="3"/>
                <c:pt idx="0">
                  <c:v>3.32</c:v>
                </c:pt>
                <c:pt idx="1">
                  <c:v>2.5299999999999998</c:v>
                </c:pt>
                <c:pt idx="2">
                  <c:v>0.59</c:v>
                </c:pt>
              </c:numCache>
            </c:numRef>
          </c:val>
          <c:extLst>
            <c:ext xmlns:c16="http://schemas.microsoft.com/office/drawing/2014/chart" uri="{C3380CC4-5D6E-409C-BE32-E72D297353CC}">
              <c16:uniqueId val="{00000018-9677-4972-AD87-3EB5F87F6274}"/>
            </c:ext>
          </c:extLst>
        </c:ser>
        <c:dLbls>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rial" panose="020B0604020202020204" pitchFamily="34" charset="0"/>
          <a:cs typeface="Arial" panose="020B0604020202020204" pitchFamily="34" charset="0"/>
        </a:defRPr>
      </a:pPr>
      <a:endParaRPr lang="sv-S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E96BC0EF-C74E-4531-9C70-D6891FFCD86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1E411CFE-2DA3-4F23-8C89-BDCB76C445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D63EDF-17B8-4485-8650-2634BDD7E0FA}" type="datetimeFigureOut">
              <a:rPr lang="sv-SE" smtClean="0"/>
              <a:t>2026-02-12</a:t>
            </a:fld>
            <a:endParaRPr lang="sv-SE"/>
          </a:p>
        </p:txBody>
      </p:sp>
      <p:sp>
        <p:nvSpPr>
          <p:cNvPr id="4" name="Platshållare för sidfot 3">
            <a:extLst>
              <a:ext uri="{FF2B5EF4-FFF2-40B4-BE49-F238E27FC236}">
                <a16:creationId xmlns:a16="http://schemas.microsoft.com/office/drawing/2014/main" id="{92DF480B-1103-49BF-AF3B-CCBE29F1DC9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A8340F48-6342-451E-B8C4-41A1D0B916A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9E8A64-D8AF-43E7-B188-FE9D5F6E8D23}" type="slidenum">
              <a:rPr lang="sv-SE" smtClean="0"/>
              <a:t>‹#›</a:t>
            </a:fld>
            <a:endParaRPr lang="sv-SE"/>
          </a:p>
        </p:txBody>
      </p:sp>
    </p:spTree>
    <p:extLst>
      <p:ext uri="{BB962C8B-B14F-4D97-AF65-F5344CB8AC3E}">
        <p14:creationId xmlns:p14="http://schemas.microsoft.com/office/powerpoint/2010/main" val="3865389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5B9885-F726-4639-961A-2C65F568FE50}" type="datetimeFigureOut">
              <a:rPr lang="sv-SE" smtClean="0"/>
              <a:t>2026-02-12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521FCE-6D72-4AB3-8E96-3BFB2CB19148}" type="slidenum">
              <a:rPr lang="sv-SE" smtClean="0"/>
              <a:t>‹#›</a:t>
            </a:fld>
            <a:endParaRPr lang="sv-SE"/>
          </a:p>
        </p:txBody>
      </p:sp>
    </p:spTree>
    <p:extLst>
      <p:ext uri="{BB962C8B-B14F-4D97-AF65-F5344CB8AC3E}">
        <p14:creationId xmlns:p14="http://schemas.microsoft.com/office/powerpoint/2010/main" val="2162499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65BA7-3987-46D0-66F4-9C42457861E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E499FC0-E0A0-3DB0-209E-183C6503C07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76F4464-C35B-EF2B-7F19-D6BE6D346656}"/>
              </a:ext>
            </a:extLst>
          </p:cNvPr>
          <p:cNvSpPr>
            <a:spLocks noGrp="1"/>
          </p:cNvSpPr>
          <p:nvPr>
            <p:ph type="body" idx="1"/>
          </p:nvPr>
        </p:nvSpPr>
        <p:spPr/>
        <p:txBody>
          <a:bodyPr/>
          <a:lstStyle/>
          <a:p>
            <a:pPr>
              <a:lnSpc>
                <a:spcPct val="107000"/>
              </a:lnSpc>
              <a:spcAft>
                <a:spcPts val="800"/>
              </a:spcAft>
            </a:pPr>
            <a:r>
              <a:rPr lang="sv-SE" sz="1800" dirty="0"/>
              <a:t>Varför finns Greppa Näringen?</a:t>
            </a:r>
          </a:p>
          <a:p>
            <a:pPr marL="285750" marR="0" lvl="0" indent="-28575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lang="sv-SE" sz="1800" b="1" dirty="0">
                <a:solidFill>
                  <a:schemeClr val="tx1"/>
                </a:solidFill>
              </a:rPr>
              <a:t>Nationella miljökvalitetsmål- </a:t>
            </a:r>
            <a:r>
              <a:rPr lang="sv-SE" sz="1800" dirty="0">
                <a:solidFill>
                  <a:schemeClr val="tx1"/>
                </a:solidFill>
              </a:rPr>
              <a:t>generationsmål till 2030</a:t>
            </a:r>
          </a:p>
          <a:p>
            <a:pPr marL="285750" indent="-285750">
              <a:buFont typeface="Wingdings" panose="05000000000000000000" pitchFamily="2" charset="2"/>
              <a:buChar char="Ø"/>
            </a:pPr>
            <a:r>
              <a:rPr lang="sv-SE" sz="1800" b="1" dirty="0">
                <a:solidFill>
                  <a:schemeClr val="tx1"/>
                </a:solidFill>
              </a:rPr>
              <a:t>EU:s nitratdirektiv </a:t>
            </a:r>
            <a:r>
              <a:rPr lang="sv-SE" sz="1800" dirty="0"/>
              <a:t>EU:s medlemsländer ska fastställa nitratkänsliga områden och upprätta åtgärdsprogram för att minska nitratförlusterna från jordbruket</a:t>
            </a:r>
            <a:endParaRPr lang="sv-SE" sz="1800" b="1" dirty="0">
              <a:solidFill>
                <a:schemeClr val="tx1"/>
              </a:solidFill>
            </a:endParaRPr>
          </a:p>
          <a:p>
            <a:pPr marL="285750" indent="-285750">
              <a:buFont typeface="Wingdings" panose="05000000000000000000" pitchFamily="2" charset="2"/>
              <a:buChar char="Ø"/>
            </a:pPr>
            <a:r>
              <a:rPr lang="sv-SE" sz="1800" b="1" dirty="0">
                <a:solidFill>
                  <a:schemeClr val="tx1"/>
                </a:solidFill>
              </a:rPr>
              <a:t>EU:s ramdirektiv för vatten </a:t>
            </a:r>
            <a:r>
              <a:rPr lang="sv-SE" sz="1800" dirty="0"/>
              <a:t>Direktivet kallas allmänt för vattendirektivet och syftar till att sjöar, vattendrag, kustvatten och grundvatten ska ha god status</a:t>
            </a:r>
          </a:p>
          <a:p>
            <a:pPr marL="285750" indent="-285750">
              <a:buFont typeface="Wingdings" panose="05000000000000000000" pitchFamily="2" charset="2"/>
              <a:buChar char="Ø"/>
            </a:pPr>
            <a:r>
              <a:rPr lang="sv-SE" sz="1800" b="1" dirty="0"/>
              <a:t>Ramdirektiv</a:t>
            </a:r>
            <a:r>
              <a:rPr lang="sv-SE" sz="1800" dirty="0"/>
              <a:t> </a:t>
            </a:r>
            <a:r>
              <a:rPr lang="sv-SE" sz="1800" b="1" dirty="0"/>
              <a:t>om en marin strategi (2008/56/EG) havsmiljödirektivet </a:t>
            </a:r>
            <a:r>
              <a:rPr lang="sv-SE" sz="1800" dirty="0"/>
              <a:t>har som syfte att uppnå eller upprätthålla en god miljöstatus i Europas hav</a:t>
            </a:r>
          </a:p>
          <a:p>
            <a:pPr marL="285750" indent="-285750">
              <a:buFont typeface="Wingdings" panose="05000000000000000000" pitchFamily="2" charset="2"/>
              <a:buChar char="Ø"/>
            </a:pPr>
            <a:r>
              <a:rPr lang="sv-SE" sz="1800" b="1" dirty="0">
                <a:solidFill>
                  <a:schemeClr val="tx1"/>
                </a:solidFill>
              </a:rPr>
              <a:t>BSAP</a:t>
            </a:r>
            <a:r>
              <a:rPr lang="sv-SE" sz="2000" dirty="0">
                <a:solidFill>
                  <a:schemeClr val="tx1"/>
                </a:solidFill>
              </a:rPr>
              <a:t> -</a:t>
            </a:r>
            <a:r>
              <a:rPr lang="sv-SE" sz="1800" dirty="0">
                <a:solidFill>
                  <a:schemeClr val="tx1"/>
                </a:solidFill>
              </a:rPr>
              <a:t>Baltic Sea Action Plan till 2030, överenskommelse inom HELCOM för att återställa Östersjöns status</a:t>
            </a:r>
          </a:p>
          <a:p>
            <a:pPr marL="285750" indent="-285750">
              <a:buFont typeface="Wingdings" panose="05000000000000000000" pitchFamily="2" charset="2"/>
              <a:buChar char="Ø"/>
            </a:pPr>
            <a:r>
              <a:rPr lang="sv-SE" sz="1800" b="1" dirty="0">
                <a:solidFill>
                  <a:schemeClr val="tx1"/>
                </a:solidFill>
              </a:rPr>
              <a:t>Hållbarhetsdirektivet </a:t>
            </a:r>
            <a:r>
              <a:rPr lang="sv-SE" sz="1800" dirty="0">
                <a:solidFill>
                  <a:schemeClr val="tx1"/>
                </a:solidFill>
              </a:rPr>
              <a:t>Direktivet syftar till att minska riskerna och effekterna på miljö och den mänskliga hälsan genom integrerat växtskydd (IPM) samt alternativ till kemisk bekämpning. </a:t>
            </a:r>
          </a:p>
          <a:p>
            <a:pPr marL="285750" indent="-285750">
              <a:buFont typeface="Wingdings" panose="05000000000000000000" pitchFamily="2" charset="2"/>
              <a:buChar char="Ø"/>
            </a:pPr>
            <a:r>
              <a:rPr lang="sv-SE" sz="1800" b="1" dirty="0"/>
              <a:t>En ny luftvårdsförordning (2018:740) för genomförande av bestämmelserna i det reviderade takdirektivet (2016/2284/EU) inom EU trädde i kraft 1 juli 2018. </a:t>
            </a:r>
            <a:r>
              <a:rPr lang="sv-SE" sz="1800" dirty="0"/>
              <a:t>Det nationella åtagandet enligt EU:s takdirektiv är att Sverige ska ha minskat ammoniakutsläppen med 15 % mellan åren 2020-2029 och med 17 % från år 2030 jämfört med basåret 2005 då utsläppen låg på 58 000 ton. </a:t>
            </a:r>
          </a:p>
          <a:p>
            <a:pPr marL="342900" indent="-342900">
              <a:buFont typeface="Wingdings" panose="05000000000000000000" pitchFamily="2" charset="2"/>
              <a:buChar char="Ø"/>
            </a:pPr>
            <a:r>
              <a:rPr lang="sv-SE" sz="1800" b="1" dirty="0"/>
              <a:t>Industriutsläppsdirektivet (2010/75/EU) </a:t>
            </a:r>
            <a:r>
              <a:rPr lang="sv-SE" sz="1800" dirty="0"/>
              <a:t>berör främst gris och fjäderfäanläggningar som ska använda BAT (Best </a:t>
            </a:r>
            <a:r>
              <a:rPr lang="sv-SE" sz="1800" dirty="0" err="1"/>
              <a:t>available</a:t>
            </a:r>
            <a:r>
              <a:rPr lang="sv-SE" sz="1800" dirty="0"/>
              <a:t> </a:t>
            </a:r>
            <a:r>
              <a:rPr lang="sv-SE" sz="1800" dirty="0" err="1"/>
              <a:t>technique</a:t>
            </a:r>
            <a:r>
              <a:rPr lang="sv-SE" sz="1800" dirty="0"/>
              <a:t>)</a:t>
            </a:r>
          </a:p>
          <a:p>
            <a:pPr marL="285750" indent="-285750">
              <a:buFont typeface="Wingdings" panose="05000000000000000000" pitchFamily="2" charset="2"/>
              <a:buChar char="Ø"/>
            </a:pPr>
            <a:r>
              <a:rPr lang="sv-SE" sz="1800" b="1" dirty="0"/>
              <a:t>Europisk klimatlag </a:t>
            </a:r>
            <a:r>
              <a:rPr lang="sv-SE" sz="1800" dirty="0"/>
              <a:t>en del av gröna given. EU har antagit klimatmål som innebär att EU:s samlade utsläpp ska minska med 55 procent till 2030 jämfört med 1990.</a:t>
            </a:r>
          </a:p>
          <a:p>
            <a:pPr marL="285750" indent="-285750">
              <a:buFont typeface="Wingdings" panose="05000000000000000000" pitchFamily="2" charset="2"/>
              <a:buChar char="Ø"/>
            </a:pPr>
            <a:r>
              <a:rPr lang="sv-SE" sz="1800" b="1" dirty="0"/>
              <a:t>Klimatkonventionen och Parisavtalet </a:t>
            </a:r>
            <a:r>
              <a:rPr lang="sv-SE" sz="1800" dirty="0"/>
              <a:t>Det så kallade Parisavtalet är ett globalt klimatavtal kopplat till FN:s klimatkonvention UNFCCC, en global konvention om åtgärder för att förhindra klimatförändringar</a:t>
            </a:r>
          </a:p>
          <a:p>
            <a:pPr marL="285750" indent="-285750">
              <a:buFont typeface="Wingdings" panose="05000000000000000000" pitchFamily="2" charset="2"/>
              <a:buChar char="Ø"/>
            </a:pPr>
            <a:r>
              <a:rPr lang="sv-SE" sz="1800" b="1" dirty="0"/>
              <a:t>Konvention om långväga gränsöverskridande luftföroreningar </a:t>
            </a:r>
            <a:r>
              <a:rPr lang="sv-SE" sz="1800" dirty="0"/>
              <a:t>Denna konvention finns under FN-organet UNECE och anger högsta tillåtna utsläpp av långväga gränsöverskridande luftföroreningar i olika protokoll.</a:t>
            </a:r>
            <a:endParaRPr lang="sv-SE" sz="1800" b="1" dirty="0">
              <a:solidFill>
                <a:schemeClr val="tx1"/>
              </a:solidFill>
            </a:endParaRPr>
          </a:p>
          <a:p>
            <a:pPr>
              <a:lnSpc>
                <a:spcPct val="107000"/>
              </a:lnSpc>
              <a:spcAft>
                <a:spcPts val="800"/>
              </a:spcAft>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Greppa Näringen är ett kunskaps- och rådgivningsprojekt som riktar sig till:</a:t>
            </a:r>
          </a:p>
          <a:p>
            <a:pPr marL="342900" lvl="0" indent="-342900">
              <a:lnSpc>
                <a:spcPct val="107000"/>
              </a:lnSpc>
              <a:buFont typeface="Symbol" panose="05050102010706020507" pitchFamily="18" charset="2"/>
              <a:buChar cha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Lantbrukare, deras familjemedlemmar och anställda inom jordbruket</a:t>
            </a:r>
          </a:p>
          <a:p>
            <a:pPr marL="342900" lvl="0" indent="-342900">
              <a:lnSpc>
                <a:spcPct val="107000"/>
              </a:lnSpc>
              <a:buFont typeface="Symbol" panose="05050102010706020507" pitchFamily="18" charset="2"/>
              <a:buChar cha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Trädgårds- och hästnäringen, maskinstationer med verksamhet riktad till lantbruket</a:t>
            </a:r>
          </a:p>
          <a:p>
            <a:pPr marL="342900" lvl="0" indent="-342900">
              <a:lnSpc>
                <a:spcPct val="107000"/>
              </a:lnSpc>
              <a:spcAft>
                <a:spcPts val="800"/>
              </a:spcAft>
              <a:buFont typeface="Symbol" panose="05050102010706020507" pitchFamily="18" charset="2"/>
              <a:buChar cha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Rådgivare och kommunikatörer verksamma inom Strategisk plan för svensk jordbrukspolitik</a:t>
            </a:r>
          </a:p>
          <a:p>
            <a:pPr marL="0" lvl="0" indent="0">
              <a:lnSpc>
                <a:spcPct val="107000"/>
              </a:lnSpc>
              <a:spcAft>
                <a:spcPts val="800"/>
              </a:spcAft>
              <a:buFont typeface="Symbol" panose="05050102010706020507" pitchFamily="18" charset="2"/>
              <a:buNone/>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sv-SE" dirty="0"/>
          </a:p>
        </p:txBody>
      </p:sp>
      <p:sp>
        <p:nvSpPr>
          <p:cNvPr id="4" name="Platshållare för bildnummer 3">
            <a:extLst>
              <a:ext uri="{FF2B5EF4-FFF2-40B4-BE49-F238E27FC236}">
                <a16:creationId xmlns:a16="http://schemas.microsoft.com/office/drawing/2014/main" id="{57D37E73-6FF1-F70C-BA5E-DFCB9996B03B}"/>
              </a:ext>
            </a:extLst>
          </p:cNvPr>
          <p:cNvSpPr>
            <a:spLocks noGrp="1"/>
          </p:cNvSpPr>
          <p:nvPr>
            <p:ph type="sldNum" sz="quarter" idx="5"/>
          </p:nvPr>
        </p:nvSpPr>
        <p:spPr/>
        <p:txBody>
          <a:bodyPr/>
          <a:lstStyle/>
          <a:p>
            <a:fld id="{22521FCE-6D72-4AB3-8E96-3BFB2CB19148}" type="slidenum">
              <a:rPr lang="sv-SE" smtClean="0"/>
              <a:t>2</a:t>
            </a:fld>
            <a:endParaRPr lang="sv-SE"/>
          </a:p>
        </p:txBody>
      </p:sp>
    </p:spTree>
    <p:extLst>
      <p:ext uri="{BB962C8B-B14F-4D97-AF65-F5344CB8AC3E}">
        <p14:creationId xmlns:p14="http://schemas.microsoft.com/office/powerpoint/2010/main" val="1075853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r>
              <a:rPr lang="sv-SE" b="1" dirty="0"/>
              <a:t>Övergödning, vilka indikatorer beskriver området?</a:t>
            </a:r>
            <a:endParaRPr lang="sv-SE" dirty="0"/>
          </a:p>
          <a:p>
            <a:pPr lvl="0"/>
            <a:r>
              <a:rPr lang="sv-SE" dirty="0"/>
              <a:t>Överskott av kväve och fosfor i växtnäringsbalansen. Gårdens siffror tas från dokumentationen från senaste Greppa Näringen beräkningen i Vera.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Överskotten ökar med ökad djurtäthet på grisgårdar,</a:t>
            </a:r>
            <a:r>
              <a:rPr lang="sv-SE" b="1" baseline="0" dirty="0"/>
              <a:t> m</a:t>
            </a:r>
            <a:r>
              <a:rPr lang="sv-SE" b="1" dirty="0"/>
              <a:t>en variationen är stor</a:t>
            </a:r>
            <a:r>
              <a:rPr lang="sv-SE"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Bilden visar överskott av kväve för konventionella grisgårdar där en växtnäringsbalans har beräknats nom Greppa Näringen. En lantbrukare med t ex 1 djurenhet per hektar kan försöka komma ner till medeltalet som är cirka 98 kg per hektar. Överskotten kan förklaras med inlagring/ exploatering av markens kvävepool men också av</a:t>
            </a:r>
            <a:r>
              <a:rPr lang="sv-SE" baseline="0" dirty="0"/>
              <a:t> förluster i from av nitratutlakning, ammoniakavgång och avgång av kvävgas och lustgas. </a:t>
            </a:r>
            <a:endParaRPr lang="sv-SE" sz="1200" b="1" kern="1200" dirty="0">
              <a:solidFill>
                <a:schemeClr val="tx1"/>
              </a:solidFill>
              <a:effectLst/>
              <a:latin typeface="+mn-lt"/>
              <a:ea typeface="+mn-ea"/>
              <a:cs typeface="+mn-cs"/>
            </a:endParaRPr>
          </a:p>
          <a:p>
            <a:endParaRPr lang="sv-SE" sz="1200" b="1" kern="1200" dirty="0">
              <a:solidFill>
                <a:schemeClr val="tx1"/>
              </a:solidFill>
              <a:effectLst/>
              <a:latin typeface="+mn-lt"/>
              <a:ea typeface="+mn-ea"/>
              <a:cs typeface="+mn-cs"/>
            </a:endParaRPr>
          </a:p>
          <a:p>
            <a:r>
              <a:rPr lang="sv-SE" sz="1200" b="1" i="1" kern="1200" dirty="0">
                <a:solidFill>
                  <a:schemeClr val="tx1"/>
                </a:solidFill>
                <a:effectLst/>
                <a:latin typeface="+mn-lt"/>
                <a:ea typeface="+mn-ea"/>
                <a:cs typeface="+mn-cs"/>
              </a:rPr>
              <a:t>Gränser</a:t>
            </a:r>
            <a:r>
              <a:rPr lang="sv-SE" sz="1200" i="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Gårdens värde jämförs med ett värde som tas fram genom en regression. Det är olika regressioner för olika produktionsgrenar. </a:t>
            </a:r>
          </a:p>
          <a:p>
            <a:r>
              <a:rPr lang="sv-SE" sz="1200" kern="1200" dirty="0">
                <a:solidFill>
                  <a:schemeClr val="tx1"/>
                </a:solidFill>
                <a:effectLst/>
                <a:latin typeface="+mn-lt"/>
                <a:ea typeface="+mn-ea"/>
                <a:cs typeface="+mn-cs"/>
              </a:rPr>
              <a:t>För grönt i beräkningsverktyget krävs att gårdens värde är mindre än 88,5 % av vad regressionen ger för motsvarande djurtäthet. Rött blir det om värdet är mer än 111,5 % av vad regressionen ger. Dessa procentsatser kommer från att vi satte gränserna vid +-5 kg på en ren växtodlingsgård för avvikelser från regressionens värde. Där ger regressionen 40 kg och 35/40=88,5% och 45/40=111,5%. Samma procentavvikelse har vi använt för alla produktionsgrenar</a:t>
            </a:r>
          </a:p>
          <a:p>
            <a:endParaRPr lang="sv-SE" dirty="0"/>
          </a:p>
          <a:p>
            <a:r>
              <a:rPr lang="sv-SE" dirty="0"/>
              <a:t>Använd även </a:t>
            </a:r>
            <a:r>
              <a:rPr lang="sv-SE" b="1" dirty="0"/>
              <a:t>jämförelsevärdet</a:t>
            </a:r>
            <a:r>
              <a:rPr lang="sv-SE" dirty="0"/>
              <a:t> som beräknas i Vera</a:t>
            </a:r>
            <a:r>
              <a:rPr lang="sv-SE" baseline="0" dirty="0"/>
              <a:t> för att diskutera potentialen för förbättring. Jämförelsevärdet jämför värden från aktuella gården med gårdar med motsvarande produktion och tar hänsyn till införd eller bortförd stallgödsel.</a:t>
            </a:r>
            <a:endParaRPr lang="sv-SE" dirty="0"/>
          </a:p>
        </p:txBody>
      </p:sp>
      <p:sp>
        <p:nvSpPr>
          <p:cNvPr id="4" name="Platshållare för bildnummer 3"/>
          <p:cNvSpPr>
            <a:spLocks noGrp="1"/>
          </p:cNvSpPr>
          <p:nvPr>
            <p:ph type="sldNum" sz="quarter" idx="5"/>
          </p:nvPr>
        </p:nvSpPr>
        <p:spPr/>
        <p:txBody>
          <a:bodyPr/>
          <a:lstStyle/>
          <a:p>
            <a:fld id="{22521FCE-6D72-4AB3-8E96-3BFB2CB19148}" type="slidenum">
              <a:rPr lang="sv-SE" smtClean="0"/>
              <a:t>12</a:t>
            </a:fld>
            <a:endParaRPr lang="sv-SE"/>
          </a:p>
        </p:txBody>
      </p:sp>
    </p:spTree>
    <p:extLst>
      <p:ext uri="{BB962C8B-B14F-4D97-AF65-F5344CB8AC3E}">
        <p14:creationId xmlns:p14="http://schemas.microsoft.com/office/powerpoint/2010/main" val="2671205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altLang="sv-SE" b="1" dirty="0"/>
              <a:t>Vad som är en rimlig växtnäringsbalans </a:t>
            </a:r>
            <a:r>
              <a:rPr lang="sv-SE" altLang="sv-SE" dirty="0"/>
              <a:t>för fosfor och kalium beror mycket på om gården har djur eller inte. Även vilka grödor som odlas avgör behovet och vilken jordart som dominerar.</a:t>
            </a:r>
          </a:p>
          <a:p>
            <a:pPr marL="0" marR="0" lvl="0" indent="0" algn="l" defTabSz="914400" rtl="0" eaLnBrk="1" fontAlgn="base" latinLnBrk="0" hangingPunct="1">
              <a:lnSpc>
                <a:spcPct val="100000"/>
              </a:lnSpc>
              <a:spcBef>
                <a:spcPct val="30000"/>
              </a:spcBef>
              <a:spcAft>
                <a:spcPct val="0"/>
              </a:spcAft>
              <a:buClrTx/>
              <a:buSzTx/>
              <a:buFontTx/>
              <a:buNone/>
              <a:tabLst/>
              <a:defRPr/>
            </a:pPr>
            <a:r>
              <a:rPr lang="sv-SE" altLang="sv-SE" dirty="0"/>
              <a:t>Baserat på resonemang</a:t>
            </a:r>
            <a:r>
              <a:rPr lang="sv-SE" altLang="sv-SE" baseline="0" dirty="0"/>
              <a:t> kring underhålls P-AL enligt jordbruksverkets årliga skrift </a:t>
            </a:r>
            <a:r>
              <a:rPr lang="sv-SE" altLang="sv-SE" b="1" baseline="0" dirty="0"/>
              <a:t>Rekommendationer för gödsling och kalkning.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sz="1200" b="1" kern="1200" baseline="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sv-SE" sz="1200" kern="1200" dirty="0">
                <a:solidFill>
                  <a:schemeClr val="tx1"/>
                </a:solidFill>
                <a:effectLst/>
                <a:latin typeface="+mn-lt"/>
                <a:ea typeface="+mn-ea"/>
                <a:cs typeface="+mn-cs"/>
              </a:rPr>
              <a:t>Vid odling av endast spannmål och vall kan det räcka att ligga i övre delen av P-AL-klass II eller nedre delen av klass III. Vid odling av fosforkrävande grödor som potatis, sockerbetor, majs eller oljeväxter är det lämpligt att ligga i övre delen av klass III eller nedre delen av klass IVA. </a:t>
            </a:r>
            <a:r>
              <a:rPr lang="sv-SE" altLang="sv-SE" baseline="0" dirty="0"/>
              <a:t>Tabellen är främst baserad på grödors bortförsel </a:t>
            </a:r>
            <a:r>
              <a:rPr lang="sv-SE" sz="1200" kern="1200" dirty="0">
                <a:solidFill>
                  <a:schemeClr val="tx1"/>
                </a:solidFill>
                <a:effectLst/>
                <a:latin typeface="+mn-lt"/>
                <a:ea typeface="+mn-ea"/>
                <a:cs typeface="+mn-cs"/>
              </a:rPr>
              <a:t>samt behov av P-tillförsel för att nå mål-P-AL-klass för grödorna,</a:t>
            </a:r>
            <a:r>
              <a:rPr lang="sv-SE" sz="1200" kern="1200" baseline="0" dirty="0">
                <a:solidFill>
                  <a:schemeClr val="tx1"/>
                </a:solidFill>
                <a:effectLst/>
                <a:latin typeface="+mn-lt"/>
                <a:ea typeface="+mn-ea"/>
                <a:cs typeface="+mn-cs"/>
              </a:rPr>
              <a:t> </a:t>
            </a:r>
            <a:r>
              <a:rPr lang="sv-SE" altLang="sv-SE" baseline="0" dirty="0"/>
              <a:t>ekonomin är här underordnad. Bilden beskriver en mer långsiktigt hållbar balans.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sv-SE" altLang="sv-SE" dirty="0"/>
              <a:t>Såklart spelar det roll om gården har djur eller inte och om det är stallgödsel eller mineralgödsel som ska tillföras grödorna vid gödslingen. Ofta är det dock en samvariation så att gårdar med vallodling sprider stallgödsel och det har man tagit hänsyn till vid tolkning av fältförsöksresultat.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altLang="sv-SE" dirty="0"/>
          </a:p>
          <a:p>
            <a:r>
              <a:rPr lang="sv-SE" sz="1200" b="1" i="1" kern="1200" dirty="0">
                <a:solidFill>
                  <a:schemeClr val="tx1"/>
                </a:solidFill>
                <a:effectLst/>
                <a:latin typeface="+mn-lt"/>
                <a:ea typeface="+mn-ea"/>
                <a:cs typeface="+mn-cs"/>
              </a:rPr>
              <a:t>Gränser: </a:t>
            </a:r>
            <a:r>
              <a:rPr lang="sv-SE" sz="1200" kern="1200" dirty="0">
                <a:solidFill>
                  <a:schemeClr val="tx1"/>
                </a:solidFill>
                <a:effectLst/>
                <a:latin typeface="+mn-lt"/>
                <a:ea typeface="+mn-ea"/>
                <a:cs typeface="+mn-cs"/>
              </a:rPr>
              <a:t>Gårdens fosforbalans jämförs med</a:t>
            </a:r>
            <a:r>
              <a:rPr lang="sv-SE" sz="1200" b="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ett värde i en tabell med rekommenderad långsiktig fosforbalans utifrån växtföljd och fosforklass. Värden mellan -5 kg och +5 kg från rekommenderad fosforbalans ger grönt. Värden som avviker med 5-10 kg ger gult</a:t>
            </a:r>
            <a:r>
              <a:rPr lang="sv-SE" sz="1200" kern="1200" baseline="0" dirty="0">
                <a:solidFill>
                  <a:schemeClr val="tx1"/>
                </a:solidFill>
                <a:effectLst/>
                <a:latin typeface="+mn-lt"/>
                <a:ea typeface="+mn-ea"/>
                <a:cs typeface="+mn-cs"/>
              </a:rPr>
              <a:t> och avvikelser över 10 kg per hektar ger rött. </a:t>
            </a:r>
            <a:endParaRPr lang="sv-SE"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altLang="sv-SE"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altLang="sv-SE" dirty="0"/>
          </a:p>
          <a:p>
            <a:endParaRPr lang="sv-SE" altLang="sv-SE" dirty="0">
              <a:latin typeface="Arial" charset="0"/>
              <a:ea typeface="ＭＳ Ｐゴシック" pitchFamily="34" charset="-128"/>
            </a:endParaRPr>
          </a:p>
        </p:txBody>
      </p:sp>
    </p:spTree>
    <p:extLst>
      <p:ext uri="{BB962C8B-B14F-4D97-AF65-F5344CB8AC3E}">
        <p14:creationId xmlns:p14="http://schemas.microsoft.com/office/powerpoint/2010/main" val="3909909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362B8-3F07-736F-C870-19C3C0EBA262}"/>
            </a:ext>
          </a:extLst>
        </p:cNvPr>
        <p:cNvGrpSpPr/>
        <p:nvPr/>
      </p:nvGrpSpPr>
      <p:grpSpPr>
        <a:xfrm>
          <a:off x="0" y="0"/>
          <a:ext cx="0" cy="0"/>
          <a:chOff x="0" y="0"/>
          <a:chExt cx="0" cy="0"/>
        </a:xfrm>
      </p:grpSpPr>
      <p:sp>
        <p:nvSpPr>
          <p:cNvPr id="35842" name="Rectangle 2">
            <a:extLst>
              <a:ext uri="{FF2B5EF4-FFF2-40B4-BE49-F238E27FC236}">
                <a16:creationId xmlns:a16="http://schemas.microsoft.com/office/drawing/2014/main" id="{7971E8D3-F5AD-BA61-9C82-A355A13387C1}"/>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C79EB575-5F8D-6CF0-7B75-121B13ED27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altLang="sv-SE" dirty="0"/>
              <a:t>Baserat på gödsling</a:t>
            </a:r>
            <a:r>
              <a:rPr lang="sv-SE" altLang="sv-SE" baseline="0" dirty="0"/>
              <a:t> enligt jordbruksverkets gödslingsrekommendationer 2022 till aktuell skördenivå. V</a:t>
            </a:r>
            <a:r>
              <a:rPr lang="sv-SE" altLang="sv-SE" dirty="0"/>
              <a:t>ilka grödor som odlas brukar påverka balansen. Odlas grödor som normalt gödslas med mer fosfor än vad som förs bort med skörden, tex potatis brukar det bli ett överskott i balansen även i P-AL klass III.</a:t>
            </a:r>
          </a:p>
          <a:p>
            <a:pPr marL="0" marR="0" lvl="0" indent="0" algn="l" defTabSz="914400" rtl="0" eaLnBrk="1" fontAlgn="base" latinLnBrk="0" hangingPunct="1">
              <a:lnSpc>
                <a:spcPct val="100000"/>
              </a:lnSpc>
              <a:spcBef>
                <a:spcPct val="30000"/>
              </a:spcBef>
              <a:spcAft>
                <a:spcPct val="0"/>
              </a:spcAft>
              <a:buClrTx/>
              <a:buSzTx/>
              <a:buFontTx/>
              <a:buNone/>
              <a:tabLst/>
              <a:defRPr/>
            </a:pPr>
            <a:r>
              <a:rPr lang="sv-SE" altLang="sv-SE" dirty="0"/>
              <a:t>Denna</a:t>
            </a:r>
            <a:r>
              <a:rPr lang="sv-SE" altLang="sv-SE" baseline="0" dirty="0"/>
              <a:t> bild beskriver </a:t>
            </a:r>
            <a:r>
              <a:rPr lang="sv-SE" sz="1200" kern="1200" dirty="0">
                <a:solidFill>
                  <a:schemeClr val="tx1"/>
                </a:solidFill>
                <a:effectLst/>
                <a:latin typeface="+mn-lt"/>
                <a:ea typeface="+mn-ea"/>
                <a:cs typeface="+mn-cs"/>
              </a:rPr>
              <a:t>vad som är rimligt/troligt att man hamnar på om man gödslar enligt </a:t>
            </a:r>
            <a:r>
              <a:rPr lang="sv-SE" sz="1200" kern="1200" dirty="0" err="1">
                <a:solidFill>
                  <a:schemeClr val="tx1"/>
                </a:solidFill>
                <a:effectLst/>
                <a:latin typeface="+mn-lt"/>
                <a:ea typeface="+mn-ea"/>
                <a:cs typeface="+mn-cs"/>
              </a:rPr>
              <a:t>JV:s</a:t>
            </a:r>
            <a:r>
              <a:rPr lang="sv-SE" sz="1200" kern="1200" dirty="0">
                <a:solidFill>
                  <a:schemeClr val="tx1"/>
                </a:solidFill>
                <a:effectLst/>
                <a:latin typeface="+mn-lt"/>
                <a:ea typeface="+mn-ea"/>
                <a:cs typeface="+mn-cs"/>
              </a:rPr>
              <a:t> gödselrekommendationer där även kortsiktigare ekonomi vägs in. </a:t>
            </a:r>
            <a:endParaRPr lang="sv-SE" altLang="sv-SE" dirty="0"/>
          </a:p>
          <a:p>
            <a:endParaRPr lang="sv-SE" altLang="sv-SE" dirty="0">
              <a:latin typeface="Arial" charset="0"/>
              <a:ea typeface="ＭＳ Ｐゴシック" pitchFamily="34" charset="-128"/>
            </a:endParaRPr>
          </a:p>
        </p:txBody>
      </p:sp>
    </p:spTree>
    <p:extLst>
      <p:ext uri="{BB962C8B-B14F-4D97-AF65-F5344CB8AC3E}">
        <p14:creationId xmlns:p14="http://schemas.microsoft.com/office/powerpoint/2010/main" val="3047400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På djurgårdar är spridningen som synes väldigt stor. Även på djurgårdar bör man beakta resultatet i förhållande till markvärde och grödor, men troligtvis</a:t>
            </a:r>
            <a:r>
              <a:rPr lang="sv-SE" sz="1200" kern="1200" baseline="0" dirty="0">
                <a:solidFill>
                  <a:schemeClr val="tx1"/>
                </a:solidFill>
                <a:effectLst/>
                <a:latin typeface="+mn-lt"/>
                <a:ea typeface="+mn-ea"/>
                <a:cs typeface="+mn-cs"/>
              </a:rPr>
              <a:t> är överskottet högre</a:t>
            </a:r>
            <a:r>
              <a:rPr lang="sv-SE" sz="1200" kern="1200" dirty="0">
                <a:solidFill>
                  <a:schemeClr val="tx1"/>
                </a:solidFill>
                <a:effectLst/>
                <a:latin typeface="+mn-lt"/>
                <a:ea typeface="+mn-ea"/>
                <a:cs typeface="+mn-cs"/>
              </a:rPr>
              <a:t> än på en växtodlingsgård. Ett högt P-överskott kan dock tyda på risk för att överskrida lagkravet om 22 kg P/ha, vilket bör ses över. Har gården höga markvärden (IVB-V) och ett P-överskott bör man lyfta frågan kring möjligheterna att avyttra gödsel från gården. </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A1AB9-C287-4546-A1D5-CAEBFFC3D6C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784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sz="1200" dirty="0">
                <a:solidFill>
                  <a:schemeClr val="tx2"/>
                </a:solidFill>
                <a:ea typeface="ＭＳ Ｐゴシック" panose="020B0600070205080204" pitchFamily="34" charset="-128"/>
              </a:rPr>
              <a:t>P-överskott vs. djurtäthet</a:t>
            </a:r>
            <a:endParaRPr lang="sv-SE" sz="1200" dirty="0">
              <a:solidFill>
                <a:schemeClr val="tx2"/>
              </a:solidFill>
            </a:endParaRPr>
          </a:p>
          <a:p>
            <a:endParaRPr lang="sv-SE" altLang="sv-SE"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824616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sv-SE" altLang="sv-SE" dirty="0"/>
              <a:t>Baserat på gödsling</a:t>
            </a:r>
            <a:r>
              <a:rPr lang="sv-SE" altLang="sv-SE" baseline="0" dirty="0"/>
              <a:t> enligt jordbruksverkets gödslingsrekommendationer till aktuell skördenivå.</a:t>
            </a:r>
          </a:p>
          <a:p>
            <a:pPr>
              <a:spcBef>
                <a:spcPct val="0"/>
              </a:spcBef>
            </a:pPr>
            <a:endParaRPr lang="sv-SE" altLang="sv-SE" b="1" dirty="0"/>
          </a:p>
          <a:p>
            <a:pPr>
              <a:spcBef>
                <a:spcPct val="0"/>
              </a:spcBef>
            </a:pPr>
            <a:r>
              <a:rPr lang="sv-SE" altLang="sv-SE" b="1" dirty="0"/>
              <a:t>Grödor</a:t>
            </a:r>
            <a:endParaRPr lang="sv-SE" altLang="sv-SE" dirty="0"/>
          </a:p>
          <a:p>
            <a:pPr>
              <a:spcBef>
                <a:spcPct val="0"/>
              </a:spcBef>
            </a:pPr>
            <a:r>
              <a:rPr lang="sv-SE" altLang="sv-SE" dirty="0"/>
              <a:t>Vilka grödor som odlas kan också påverka balansen. Vid odling av mycket vall som är en mycket kaliumkrävande gröda blir balansen ofta negativ. Vid odling av potatis blir balansen ofta positiv eftersom kaliumrekommendationen är större än vad som förs bort med potatisskörden.</a:t>
            </a:r>
          </a:p>
          <a:p>
            <a:pPr>
              <a:spcBef>
                <a:spcPct val="0"/>
              </a:spcBef>
            </a:pPr>
            <a:endParaRPr lang="sv-SE" altLang="sv-SE" dirty="0"/>
          </a:p>
          <a:p>
            <a:pPr>
              <a:spcBef>
                <a:spcPct val="0"/>
              </a:spcBef>
            </a:pPr>
            <a:r>
              <a:rPr lang="sv-SE" altLang="sv-SE" dirty="0"/>
              <a:t>Ett kaliumöverskott är ett resursslöseri men anses inte som något miljöproblem, utan snarare ett ekonomiskt problem för den som köper in för mycket kalium. </a:t>
            </a:r>
          </a:p>
          <a:p>
            <a:endParaRPr lang="sv-SE" dirty="0"/>
          </a:p>
          <a:p>
            <a:endParaRPr lang="sv-SE" altLang="sv-SE" dirty="0">
              <a:latin typeface="Arial" charset="0"/>
              <a:ea typeface="ＭＳ Ｐゴシック" pitchFamily="34" charset="-128"/>
            </a:endParaRPr>
          </a:p>
        </p:txBody>
      </p:sp>
    </p:spTree>
    <p:extLst>
      <p:ext uri="{BB962C8B-B14F-4D97-AF65-F5344CB8AC3E}">
        <p14:creationId xmlns:p14="http://schemas.microsoft.com/office/powerpoint/2010/main" val="1045501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På djurgårdar är spridningen som synes väldigt stor. Även på djurgårdar bör man beakta resultatet i förhållande till markvärde och grödor, men det kan vara rimligt att ha</a:t>
            </a:r>
            <a:r>
              <a:rPr lang="sv-SE" sz="1200" kern="1200" baseline="0" dirty="0">
                <a:solidFill>
                  <a:schemeClr val="tx1"/>
                </a:solidFill>
                <a:effectLst/>
                <a:latin typeface="+mn-lt"/>
                <a:ea typeface="+mn-ea"/>
                <a:cs typeface="+mn-cs"/>
              </a:rPr>
              <a:t> ett </a:t>
            </a:r>
            <a:r>
              <a:rPr lang="sv-SE" sz="1200" kern="1200" dirty="0">
                <a:solidFill>
                  <a:schemeClr val="tx1"/>
                </a:solidFill>
                <a:effectLst/>
                <a:latin typeface="+mn-lt"/>
                <a:ea typeface="+mn-ea"/>
                <a:cs typeface="+mn-cs"/>
              </a:rPr>
              <a:t>högre överskott än på en växtodlingsgård. Ett högt K-överskott är inte ett miljöproblem i sig och inget man styr i foderoptimeringen. Köper gården in mineralgödselkalium kan det dock vara lämpligt att se över om dessa inköp skulle kunna minskas. </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A1AB9-C287-4546-A1D5-CAEBFFC3D6C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9440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824616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85000" lnSpcReduction="20000"/>
          </a:bodyPr>
          <a:lstStyle/>
          <a:p>
            <a:r>
              <a:rPr lang="sv-SE" sz="1200" b="0" i="0" u="none" strike="noStrike" kern="1200" dirty="0">
                <a:solidFill>
                  <a:schemeClr val="tx1"/>
                </a:solidFill>
                <a:effectLst/>
                <a:latin typeface="+mn-lt"/>
                <a:ea typeface="+mn-ea"/>
                <a:cs typeface="+mn-cs"/>
              </a:rPr>
              <a:t>Sveriges jordbrukssektor är den största enskilda källan till utsläpp av växthusgaserna lustgas (N</a:t>
            </a:r>
            <a:r>
              <a:rPr lang="sv-SE" sz="1200" b="0" i="0" u="none" strike="noStrike" kern="1200" baseline="-25000" dirty="0">
                <a:solidFill>
                  <a:schemeClr val="tx1"/>
                </a:solidFill>
                <a:effectLst/>
                <a:latin typeface="+mn-lt"/>
                <a:ea typeface="+mn-ea"/>
                <a:cs typeface="+mn-cs"/>
              </a:rPr>
              <a:t>2</a:t>
            </a:r>
            <a:r>
              <a:rPr lang="sv-SE" sz="1200" b="0" i="0" u="none" strike="noStrike" kern="1200" dirty="0">
                <a:solidFill>
                  <a:schemeClr val="tx1"/>
                </a:solidFill>
                <a:effectLst/>
                <a:latin typeface="+mn-lt"/>
                <a:ea typeface="+mn-ea"/>
                <a:cs typeface="+mn-cs"/>
              </a:rPr>
              <a:t>O) och metan (CH</a:t>
            </a:r>
            <a:r>
              <a:rPr lang="sv-SE" sz="1200" b="0" i="0" u="none" strike="noStrike" kern="1200" baseline="-25000" dirty="0">
                <a:solidFill>
                  <a:schemeClr val="tx1"/>
                </a:solidFill>
                <a:effectLst/>
                <a:latin typeface="+mn-lt"/>
                <a:ea typeface="+mn-ea"/>
                <a:cs typeface="+mn-cs"/>
              </a:rPr>
              <a:t>4</a:t>
            </a:r>
            <a:r>
              <a:rPr lang="sv-SE" sz="1200" b="0" i="0" u="none" strike="noStrike" kern="1200" dirty="0">
                <a:solidFill>
                  <a:schemeClr val="tx1"/>
                </a:solidFill>
                <a:effectLst/>
                <a:latin typeface="+mn-lt"/>
                <a:ea typeface="+mn-ea"/>
                <a:cs typeface="+mn-cs"/>
              </a:rPr>
              <a:t>). Båda är kraftigare än CO</a:t>
            </a:r>
            <a:r>
              <a:rPr lang="sv-SE" sz="1200" b="0" i="0" u="none" strike="noStrike" kern="1200" baseline="-25000" dirty="0">
                <a:solidFill>
                  <a:schemeClr val="tx1"/>
                </a:solidFill>
                <a:effectLst/>
                <a:latin typeface="+mn-lt"/>
                <a:ea typeface="+mn-ea"/>
                <a:cs typeface="+mn-cs"/>
              </a:rPr>
              <a:t>2</a:t>
            </a:r>
            <a:r>
              <a:rPr lang="sv-SE" sz="1200" b="0" i="0" u="none" strike="noStrike" kern="1200" dirty="0">
                <a:solidFill>
                  <a:schemeClr val="tx1"/>
                </a:solidFill>
                <a:effectLst/>
                <a:latin typeface="+mn-lt"/>
                <a:ea typeface="+mn-ea"/>
                <a:cs typeface="+mn-cs"/>
              </a:rPr>
              <a:t> på kort sikt men CH</a:t>
            </a:r>
            <a:r>
              <a:rPr lang="sv-SE" sz="1200" b="0" i="0" u="none" strike="noStrike" kern="1200" baseline="-25000" dirty="0">
                <a:solidFill>
                  <a:schemeClr val="tx1"/>
                </a:solidFill>
                <a:effectLst/>
                <a:latin typeface="+mn-lt"/>
                <a:ea typeface="+mn-ea"/>
                <a:cs typeface="+mn-cs"/>
              </a:rPr>
              <a:t>4</a:t>
            </a:r>
            <a:r>
              <a:rPr lang="sv-SE" sz="1200" b="0" i="0" u="none" strike="noStrike" kern="1200" dirty="0">
                <a:solidFill>
                  <a:schemeClr val="tx1"/>
                </a:solidFill>
                <a:effectLst/>
                <a:latin typeface="+mn-lt"/>
                <a:ea typeface="+mn-ea"/>
                <a:cs typeface="+mn-cs"/>
              </a:rPr>
              <a:t> bryts ner snabbare än N</a:t>
            </a:r>
            <a:r>
              <a:rPr lang="sv-SE" sz="1200" b="0" i="0" u="none" strike="noStrike" kern="1200" baseline="-25000" dirty="0">
                <a:solidFill>
                  <a:schemeClr val="tx1"/>
                </a:solidFill>
                <a:effectLst/>
                <a:latin typeface="+mn-lt"/>
                <a:ea typeface="+mn-ea"/>
                <a:cs typeface="+mn-cs"/>
              </a:rPr>
              <a:t>2</a:t>
            </a:r>
            <a:r>
              <a:rPr lang="sv-SE" sz="1200" b="0" i="0" u="none" strike="noStrike" kern="1200" dirty="0">
                <a:solidFill>
                  <a:schemeClr val="tx1"/>
                </a:solidFill>
                <a:effectLst/>
                <a:latin typeface="+mn-lt"/>
                <a:ea typeface="+mn-ea"/>
                <a:cs typeface="+mn-cs"/>
              </a:rPr>
              <a:t>O i atmosfären. </a:t>
            </a:r>
          </a:p>
          <a:p>
            <a:r>
              <a:rPr lang="sv-SE" sz="1200" b="0" i="0" u="none" strike="noStrike" kern="1200" dirty="0">
                <a:solidFill>
                  <a:schemeClr val="tx1"/>
                </a:solidFill>
                <a:effectLst/>
                <a:latin typeface="+mn-lt"/>
                <a:ea typeface="+mn-ea"/>
                <a:cs typeface="+mn-cs"/>
              </a:rPr>
              <a:t>Från jordbrukssektorn redovisas utsläpp av följande källor:</a:t>
            </a:r>
          </a:p>
          <a:p>
            <a:r>
              <a:rPr lang="sv-SE" sz="1200" b="0" i="0" u="none" strike="noStrike" kern="1200" dirty="0">
                <a:solidFill>
                  <a:schemeClr val="tx1"/>
                </a:solidFill>
                <a:effectLst/>
                <a:latin typeface="+mn-lt"/>
                <a:ea typeface="+mn-ea"/>
                <a:cs typeface="+mn-cs"/>
              </a:rPr>
              <a:t>* Metan från djurens fodersmältning</a:t>
            </a:r>
          </a:p>
          <a:p>
            <a:r>
              <a:rPr lang="sv-SE" sz="1200" b="0" i="0" u="none" strike="noStrike" kern="1200" dirty="0">
                <a:solidFill>
                  <a:schemeClr val="tx1"/>
                </a:solidFill>
                <a:effectLst/>
                <a:latin typeface="+mn-lt"/>
                <a:ea typeface="+mn-ea"/>
                <a:cs typeface="+mn-cs"/>
              </a:rPr>
              <a:t>* Metan och lustgas från stallgödsellagring</a:t>
            </a:r>
          </a:p>
          <a:p>
            <a:r>
              <a:rPr lang="sv-SE" sz="1200" b="0" i="0" u="none" strike="noStrike" kern="1200" dirty="0">
                <a:solidFill>
                  <a:schemeClr val="tx1"/>
                </a:solidFill>
                <a:effectLst/>
                <a:latin typeface="+mn-lt"/>
                <a:ea typeface="+mn-ea"/>
                <a:cs typeface="+mn-cs"/>
              </a:rPr>
              <a:t>* Lustgas och koldioxid från jordbruksmark</a:t>
            </a:r>
          </a:p>
          <a:p>
            <a:r>
              <a:rPr lang="sv-SE" sz="1200" b="0" i="0" u="none" strike="noStrike" kern="1200" dirty="0">
                <a:solidFill>
                  <a:schemeClr val="tx1"/>
                </a:solidFill>
                <a:effectLst/>
                <a:latin typeface="+mn-lt"/>
                <a:ea typeface="+mn-ea"/>
                <a:cs typeface="+mn-cs"/>
              </a:rPr>
              <a:t>År 2023 var de totala växthusgasutsläppen från jordbrukssektorn 6,44 miljoner ton koldioxidekvivalenter vilket motsvarar 14 procent av Sveriges totala utsläpp. Hälften av utsläppen bestod av N</a:t>
            </a:r>
            <a:r>
              <a:rPr lang="sv-SE" sz="1200" b="0" i="0" u="none" strike="noStrike" kern="1200" baseline="-25000" dirty="0">
                <a:solidFill>
                  <a:schemeClr val="tx1"/>
                </a:solidFill>
                <a:effectLst/>
                <a:latin typeface="+mn-lt"/>
                <a:ea typeface="+mn-ea"/>
                <a:cs typeface="+mn-cs"/>
              </a:rPr>
              <a:t>2</a:t>
            </a:r>
            <a:r>
              <a:rPr lang="sv-SE" sz="1200" b="0" i="0" u="none" strike="noStrike" kern="1200" dirty="0">
                <a:solidFill>
                  <a:schemeClr val="tx1"/>
                </a:solidFill>
                <a:effectLst/>
                <a:latin typeface="+mn-lt"/>
                <a:ea typeface="+mn-ea"/>
                <a:cs typeface="+mn-cs"/>
              </a:rPr>
              <a:t>O, ca 48 procent av CH</a:t>
            </a:r>
            <a:r>
              <a:rPr lang="sv-SE" sz="1200" b="0" i="0" u="none" strike="noStrike" kern="1200" baseline="-25000" dirty="0">
                <a:solidFill>
                  <a:schemeClr val="tx1"/>
                </a:solidFill>
                <a:effectLst/>
                <a:latin typeface="+mn-lt"/>
                <a:ea typeface="+mn-ea"/>
                <a:cs typeface="+mn-cs"/>
              </a:rPr>
              <a:t>4</a:t>
            </a:r>
            <a:r>
              <a:rPr lang="sv-SE" sz="1200" b="0" i="0" u="none" strike="noStrike" kern="1200" dirty="0">
                <a:solidFill>
                  <a:schemeClr val="tx1"/>
                </a:solidFill>
                <a:effectLst/>
                <a:latin typeface="+mn-lt"/>
                <a:ea typeface="+mn-ea"/>
                <a:cs typeface="+mn-cs"/>
              </a:rPr>
              <a:t> och resten av CO</a:t>
            </a:r>
            <a:r>
              <a:rPr lang="sv-SE" sz="1200" b="0" i="0" u="none" strike="noStrike" kern="1200" baseline="-25000" dirty="0">
                <a:solidFill>
                  <a:schemeClr val="tx1"/>
                </a:solidFill>
                <a:effectLst/>
                <a:latin typeface="+mn-lt"/>
                <a:ea typeface="+mn-ea"/>
                <a:cs typeface="+mn-cs"/>
              </a:rPr>
              <a:t>2</a:t>
            </a:r>
            <a:r>
              <a:rPr lang="sv-SE" sz="1200" b="0" i="0" u="none" strike="noStrike" kern="1200" dirty="0">
                <a:solidFill>
                  <a:schemeClr val="tx1"/>
                </a:solidFill>
                <a:effectLst/>
                <a:latin typeface="+mn-lt"/>
                <a:ea typeface="+mn-ea"/>
                <a:cs typeface="+mn-cs"/>
              </a:rPr>
              <a:t>. Ungefär hälften av sektorns utsläpp är kopplade till produktionen av animaliska livsmedel som kött, mejeriprodukter och ägg.</a:t>
            </a:r>
          </a:p>
          <a:p>
            <a:r>
              <a:rPr lang="sv-SE" sz="1200" b="0" i="0" u="none" strike="noStrike" kern="1200" dirty="0">
                <a:solidFill>
                  <a:schemeClr val="tx1"/>
                </a:solidFill>
                <a:effectLst/>
                <a:latin typeface="+mn-lt"/>
                <a:ea typeface="+mn-ea"/>
                <a:cs typeface="+mn-cs"/>
              </a:rPr>
              <a:t>Utsläppen från jordbruket har minskat långsamt och är nu 12 procent (0,9 miljon ton koldioxidekvivalenter) lägre än 1990. Minskningen beror framför allt på reducerad djurhållning (främst mjölkkor och grisar) samt minskad användning av mineralgödsel. Effektivisering och bättre stallgödselhantering inom sektorn har också bidragit till att utsläppen minskat. Mellan 2021 och 2022 ökade utsläppen med 1 procent (ca 0,06 miljoner ton koldioxidekvivalenter) det förklaras av en temporär uppgång.  </a:t>
            </a:r>
          </a:p>
          <a:p>
            <a:r>
              <a:rPr lang="sv-SE" sz="1200" b="0" i="0" u="none" strike="noStrike" kern="1200" dirty="0">
                <a:solidFill>
                  <a:schemeClr val="tx1"/>
                </a:solidFill>
                <a:effectLst/>
                <a:latin typeface="+mn-lt"/>
                <a:ea typeface="+mn-ea"/>
                <a:cs typeface="+mn-cs"/>
              </a:rPr>
              <a:t>Det finns ytterligare stora mängder utsläpp kopplade till jordbruket men redovisas under andra sektorer eller i de länder där utsläppen sker. Till exempel så redovisas CO</a:t>
            </a:r>
            <a:r>
              <a:rPr lang="sv-SE" sz="1200" b="0" i="0" u="none" strike="noStrike" kern="1200" baseline="-25000" dirty="0">
                <a:solidFill>
                  <a:schemeClr val="tx1"/>
                </a:solidFill>
                <a:effectLst/>
                <a:latin typeface="+mn-lt"/>
                <a:ea typeface="+mn-ea"/>
                <a:cs typeface="+mn-cs"/>
              </a:rPr>
              <a:t>2</a:t>
            </a:r>
            <a:r>
              <a:rPr lang="sv-SE" sz="1200" b="0" i="0" u="none" strike="noStrike" kern="1200" dirty="0">
                <a:solidFill>
                  <a:schemeClr val="tx1"/>
                </a:solidFill>
                <a:effectLst/>
                <a:latin typeface="+mn-lt"/>
                <a:ea typeface="+mn-ea"/>
                <a:cs typeface="+mn-cs"/>
              </a:rPr>
              <a:t>-avgång från åkermark och betesmark under markanvändningssektorn, medan N</a:t>
            </a:r>
            <a:r>
              <a:rPr lang="sv-SE" sz="1200" b="0" i="0" u="none" strike="noStrike" kern="1200" baseline="-25000" dirty="0">
                <a:solidFill>
                  <a:schemeClr val="tx1"/>
                </a:solidFill>
                <a:effectLst/>
                <a:latin typeface="+mn-lt"/>
                <a:ea typeface="+mn-ea"/>
                <a:cs typeface="+mn-cs"/>
              </a:rPr>
              <a:t>2</a:t>
            </a:r>
            <a:r>
              <a:rPr lang="sv-SE" sz="1200" b="0" i="0" u="none" strike="noStrike" kern="1200" dirty="0">
                <a:solidFill>
                  <a:schemeClr val="tx1"/>
                </a:solidFill>
                <a:effectLst/>
                <a:latin typeface="+mn-lt"/>
                <a:ea typeface="+mn-ea"/>
                <a:cs typeface="+mn-cs"/>
              </a:rPr>
              <a:t>O-utsläppen från själva brukandet av marken redovisas under jordbrukssektorn. Även användning av fossila bränslen, som framför allt används i arbetsmaskiner och uppvärmning av lokaler, redovisas under energisektorn.</a:t>
            </a:r>
          </a:p>
          <a:p>
            <a:r>
              <a:rPr lang="sv-SE" sz="1200" b="0" i="0" u="none" strike="noStrike" kern="1200" dirty="0">
                <a:solidFill>
                  <a:schemeClr val="tx1"/>
                </a:solidFill>
                <a:effectLst/>
                <a:latin typeface="+mn-lt"/>
                <a:ea typeface="+mn-ea"/>
                <a:cs typeface="+mn-cs"/>
              </a:rPr>
              <a:t>Därutöver omfattas inte utsläppen som sker i andra länder vid till exempel produktion av mineralgödsel, foder och andra komponenter inom sektorn som importeras och används i svenskt jordbruk av statistiken eftersom utsläppen sker utomlands. Om dessa utsläpp skulle redovisas under jordbrukssektorn så blir de totala utsläppen från hela sektorn drygt 11 miljoner ton CO</a:t>
            </a:r>
            <a:r>
              <a:rPr lang="sv-SE" sz="1200" b="0" i="0" u="none" strike="noStrike" kern="1200" baseline="-25000" dirty="0">
                <a:solidFill>
                  <a:schemeClr val="tx1"/>
                </a:solidFill>
                <a:effectLst/>
                <a:latin typeface="+mn-lt"/>
                <a:ea typeface="+mn-ea"/>
                <a:cs typeface="+mn-cs"/>
              </a:rPr>
              <a:t>2</a:t>
            </a:r>
            <a:r>
              <a:rPr lang="sv-SE" sz="1200" b="0" i="0" u="none" strike="noStrike" kern="1200" dirty="0">
                <a:solidFill>
                  <a:schemeClr val="tx1"/>
                </a:solidFill>
                <a:effectLst/>
                <a:latin typeface="+mn-lt"/>
                <a:ea typeface="+mn-ea"/>
                <a:cs typeface="+mn-cs"/>
              </a:rPr>
              <a:t>-ekvivalenter. Vilket motsvarardrygt 20 procent av de totala nationella utsläppen.</a:t>
            </a:r>
          </a:p>
          <a:p>
            <a:pPr eaLnBrk="1" hangingPunct="1">
              <a:spcBef>
                <a:spcPct val="0"/>
              </a:spcBef>
            </a:pP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20979E-8440-4B44-81BC-929554163003}" type="slidenum">
              <a:rPr kumimoji="0" lang="sv-SE"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sv-SE"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4324293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Platshållare för bildobjekt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dirty="0"/>
              <a:t>Den växthusgas som har</a:t>
            </a:r>
            <a:r>
              <a:rPr lang="sv-SE" baseline="0" dirty="0"/>
              <a:t> koppling till kväve är främst lustgas (N</a:t>
            </a:r>
            <a:r>
              <a:rPr lang="sv-SE" baseline="-25000" dirty="0"/>
              <a:t>2</a:t>
            </a:r>
            <a:r>
              <a:rPr lang="sv-SE" baseline="0" dirty="0"/>
              <a:t>O). Vid tillverkning av mineralgödselkväve avgår </a:t>
            </a:r>
            <a:r>
              <a:rPr lang="sv-SE" baseline="0"/>
              <a:t>både lustgas </a:t>
            </a:r>
            <a:r>
              <a:rPr lang="sv-SE" baseline="0" dirty="0"/>
              <a:t>och koldioxid. </a:t>
            </a:r>
            <a:r>
              <a:rPr lang="sv-SE" b="0" dirty="0"/>
              <a:t>D</a:t>
            </a:r>
            <a:r>
              <a:rPr lang="sv-SE" dirty="0"/>
              <a:t>är det finns kväve finns det även risk för att lustgas bildas. Det mesta av lustgasen från svenskt jordbruk bildas när kväve omsätts i marken, men det bildas även en del lustgas vid lagring av stallgödsel. Kväve kan även avges till luften</a:t>
            </a:r>
            <a:r>
              <a:rPr lang="sv-SE" baseline="0" dirty="0"/>
              <a:t> som ammoniak (NH</a:t>
            </a:r>
            <a:r>
              <a:rPr lang="sv-SE" baseline="-25000" dirty="0"/>
              <a:t>3</a:t>
            </a:r>
            <a:r>
              <a:rPr lang="sv-SE" baseline="0" dirty="0"/>
              <a:t>) eller genom utlakning som nitrat (NO</a:t>
            </a:r>
            <a:r>
              <a:rPr lang="sv-SE" baseline="-25000" dirty="0"/>
              <a:t>3</a:t>
            </a:r>
            <a:r>
              <a:rPr lang="sv-SE" baseline="30000" dirty="0"/>
              <a:t>-</a:t>
            </a:r>
            <a:r>
              <a:rPr lang="sv-SE" baseline="0" dirty="0"/>
              <a:t>). Dessa kväveformer anrikas på annan plats och kan där övergå som lustgas.</a:t>
            </a:r>
            <a:endParaRPr lang="sv-SE" baseline="30000" dirty="0"/>
          </a:p>
          <a:p>
            <a:pPr eaLnBrk="1" hangingPunct="1">
              <a:spcBef>
                <a:spcPct val="0"/>
              </a:spcBef>
            </a:pPr>
            <a:endParaRPr lang="sv-SE" dirty="0"/>
          </a:p>
          <a:p>
            <a:pPr eaLnBrk="1" hangingPunct="1">
              <a:spcBef>
                <a:spcPct val="0"/>
              </a:spcBef>
            </a:pPr>
            <a:endParaRPr lang="sv-SE" dirty="0"/>
          </a:p>
          <a:p>
            <a:pPr eaLnBrk="1" hangingPunct="1">
              <a:spcBef>
                <a:spcPct val="0"/>
              </a:spcBef>
            </a:pPr>
            <a:endParaRPr lang="sv-SE" dirty="0"/>
          </a:p>
        </p:txBody>
      </p:sp>
      <p:sp>
        <p:nvSpPr>
          <p:cNvPr id="41988"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8C97A25-B635-4D96-8269-AAC9863B3659}" type="slidenum">
              <a:rPr kumimoji="0" lang="sv-SE"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sv-SE"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075289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Miljömål, kort bakgrund:</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b="1" dirty="0"/>
              <a:t>Kväveutlakning</a:t>
            </a:r>
            <a:r>
              <a:rPr lang="sv-SE" dirty="0"/>
              <a:t> </a:t>
            </a:r>
            <a:r>
              <a:rPr lang="sv-SE" sz="1200" dirty="0"/>
              <a:t>Årligen utlakas i medeltal 16-18 kg kväve per hektar svensk åkermark. Av denna siffra är cirka 70 procent beroende på brukandet av jorden och resten är så kallad bakgrundsbelastning.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b="1" dirty="0"/>
              <a:t>Ammoniakavgång</a:t>
            </a:r>
            <a:r>
              <a:rPr lang="sv-SE" dirty="0"/>
              <a:t> </a:t>
            </a:r>
            <a:r>
              <a:rPr lang="sv-SE" sz="1200" dirty="0"/>
              <a:t>Under 30 års-perioden 1990 till 2019 har de sammanlagda svenska ammoniakutsläppen minskat från cirka 60 000 ton till cirka 53 000 ton. Men Sverige når inte målet med utsläppsminskningarna och kraven kommer att bli högre framåt. Ungefär 90 procent av utsläppen kommer från lantbruk och då främst från lagring och spridning av stallgödsel</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b="1" dirty="0"/>
              <a:t>Fosforförluster</a:t>
            </a:r>
            <a:r>
              <a:rPr lang="sv-SE" dirty="0"/>
              <a:t> </a:t>
            </a:r>
            <a:r>
              <a:rPr lang="sv-SE" sz="1200" dirty="0"/>
              <a:t>Årligen läcker i medeltal cirka 0,48 kg fosfor per hektar åkermark. Av det bedöms 75 - 80 procent bero på brukandet och resten är så kallat bakgrundsläckage.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b="1" dirty="0"/>
              <a:t>Läckage av växtskyddsmedel </a:t>
            </a:r>
            <a:r>
              <a:rPr lang="sv-SE" sz="1200" dirty="0" err="1"/>
              <a:t>växtskyddsmedel</a:t>
            </a:r>
            <a:r>
              <a:rPr lang="sv-SE" sz="1200" dirty="0"/>
              <a:t> som används i jordbruket kan läcka ut i våra vattendrag. När ämnena kommer ut i vattnet finns det en risk att de påverkar vattenlevande organismer. </a:t>
            </a:r>
          </a:p>
          <a:p>
            <a:pPr marL="171450" indent="-171450">
              <a:spcBef>
                <a:spcPts val="0"/>
              </a:spcBef>
              <a:buFont typeface="Wingdings" panose="05000000000000000000" pitchFamily="2" charset="2"/>
              <a:buChar char="Ø"/>
            </a:pPr>
            <a:r>
              <a:rPr lang="sv-SE" b="1" dirty="0"/>
              <a:t>Klimatgasutsläpp </a:t>
            </a:r>
            <a:r>
              <a:rPr lang="sv-SE" sz="1200" dirty="0"/>
              <a:t>enligt det klimatpolitiska ramverket från 2017 ska Sverige inte ha några nettoutsläpp av växthusgaser efter 2045. Efter 2045 ska utsläppen vara negativa. Innan 2045 finns det två etappmål, att till 2030 att minska utsläppen med 63 % jämfört mot 1990 och till 2040 minska med 75 %.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endParaRPr lang="sv-SE" dirty="0"/>
          </a:p>
        </p:txBody>
      </p:sp>
      <p:sp>
        <p:nvSpPr>
          <p:cNvPr id="4" name="Platshållare för bildnummer 3"/>
          <p:cNvSpPr>
            <a:spLocks noGrp="1"/>
          </p:cNvSpPr>
          <p:nvPr>
            <p:ph type="sldNum" sz="quarter" idx="5"/>
          </p:nvPr>
        </p:nvSpPr>
        <p:spPr/>
        <p:txBody>
          <a:bodyPr/>
          <a:lstStyle/>
          <a:p>
            <a:fld id="{85DA1AB9-C287-4546-A1D5-CAEBFFC3D6C4}" type="slidenum">
              <a:rPr lang="sv-SE" smtClean="0"/>
              <a:t>3</a:t>
            </a:fld>
            <a:endParaRPr lang="sv-SE"/>
          </a:p>
        </p:txBody>
      </p:sp>
    </p:spTree>
    <p:extLst>
      <p:ext uri="{BB962C8B-B14F-4D97-AF65-F5344CB8AC3E}">
        <p14:creationId xmlns:p14="http://schemas.microsoft.com/office/powerpoint/2010/main" val="3618299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t>Rådgivningen delas upp i moduler. En modul är ett antal rådgivningstimmar inom ett visst ämnesområde.</a:t>
            </a:r>
          </a:p>
          <a:p>
            <a:r>
              <a:rPr lang="sv-SE" sz="1200" dirty="0"/>
              <a:t>Förändringar och förbättringar måste få ta tid. Därför läggs det i Greppa Näringen stor vikt vid att återkomma och följa upp råden som ges</a:t>
            </a:r>
          </a:p>
          <a:p>
            <a:endParaRPr lang="sv-SE" sz="1200" dirty="0"/>
          </a:p>
          <a:p>
            <a:endParaRPr lang="sv-SE" dirty="0"/>
          </a:p>
        </p:txBody>
      </p:sp>
      <p:sp>
        <p:nvSpPr>
          <p:cNvPr id="4" name="Platshållare för bildnummer 3"/>
          <p:cNvSpPr>
            <a:spLocks noGrp="1"/>
          </p:cNvSpPr>
          <p:nvPr>
            <p:ph type="sldNum" sz="quarter" idx="5"/>
          </p:nvPr>
        </p:nvSpPr>
        <p:spPr/>
        <p:txBody>
          <a:bodyPr/>
          <a:lstStyle/>
          <a:p>
            <a:fld id="{85DA1AB9-C287-4546-A1D5-CAEBFFC3D6C4}" type="slidenum">
              <a:rPr lang="sv-SE" smtClean="0"/>
              <a:t>4</a:t>
            </a:fld>
            <a:endParaRPr lang="sv-SE"/>
          </a:p>
        </p:txBody>
      </p:sp>
    </p:spTree>
    <p:extLst>
      <p:ext uri="{BB962C8B-B14F-4D97-AF65-F5344CB8AC3E}">
        <p14:creationId xmlns:p14="http://schemas.microsoft.com/office/powerpoint/2010/main" val="3535228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dirty="0"/>
              <a:t>Huvudmålgruppen för enskild rådgivning är lantbrukare i hela Sverige med mer än 50 hektar eller 25 djurenheter.</a:t>
            </a:r>
          </a:p>
          <a:p>
            <a:pPr eaLnBrk="1" hangingPunct="1"/>
            <a:endParaRPr lang="sv-SE" dirty="0"/>
          </a:p>
          <a:p>
            <a:pPr eaLnBrk="1" hangingPunct="1"/>
            <a:r>
              <a:rPr lang="sv-SE" baseline="0" dirty="0"/>
              <a:t>Alla lantbrukare får vara med på de gruppaktiviteter Greppa Näringen ordnar, oavsett produktionsinriktning och storlek. </a:t>
            </a:r>
            <a:endParaRPr lang="sv-SE" dirty="0"/>
          </a:p>
          <a:p>
            <a:endParaRPr lang="sv-SE" dirty="0"/>
          </a:p>
        </p:txBody>
      </p:sp>
      <p:sp>
        <p:nvSpPr>
          <p:cNvPr id="4" name="Platshållare för bildnummer 3"/>
          <p:cNvSpPr>
            <a:spLocks noGrp="1"/>
          </p:cNvSpPr>
          <p:nvPr>
            <p:ph type="sldNum" sz="quarter" idx="10"/>
          </p:nvPr>
        </p:nvSpPr>
        <p:spPr/>
        <p:txBody>
          <a:bodyPr/>
          <a:lstStyle/>
          <a:p>
            <a:fld id="{4105B6C9-1310-4DEB-95DA-136FFB37B1A8}" type="slidenum">
              <a:rPr lang="sv-SE" smtClean="0"/>
              <a:t>5</a:t>
            </a:fld>
            <a:endParaRPr lang="sv-SE"/>
          </a:p>
        </p:txBody>
      </p:sp>
    </p:spTree>
    <p:extLst>
      <p:ext uri="{BB962C8B-B14F-4D97-AF65-F5344CB8AC3E}">
        <p14:creationId xmlns:p14="http://schemas.microsoft.com/office/powerpoint/2010/main" val="2736698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803308A0-A2D7-8A4D-A3EC-FD4E368B4FD1}"/>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100">
                <a:solidFill>
                  <a:srgbClr val="667366"/>
                </a:solidFill>
                <a:latin typeface="Arial" panose="020B0604020202020204" pitchFamily="34" charset="0"/>
                <a:ea typeface="ＭＳ Ｐゴシック" panose="020B0600070205080204" pitchFamily="34" charset="-128"/>
              </a:defRPr>
            </a:lvl1pPr>
            <a:lvl2pPr marL="742950" indent="-285750">
              <a:defRPr sz="1100">
                <a:solidFill>
                  <a:srgbClr val="667366"/>
                </a:solidFill>
                <a:latin typeface="Arial" panose="020B0604020202020204" pitchFamily="34" charset="0"/>
                <a:ea typeface="ＭＳ Ｐゴシック" panose="020B0600070205080204" pitchFamily="34" charset="-128"/>
              </a:defRPr>
            </a:lvl2pPr>
            <a:lvl3pPr marL="1143000" indent="-228600">
              <a:defRPr sz="1100">
                <a:solidFill>
                  <a:srgbClr val="667366"/>
                </a:solidFill>
                <a:latin typeface="Arial" panose="020B0604020202020204" pitchFamily="34" charset="0"/>
                <a:ea typeface="ＭＳ Ｐゴシック" panose="020B0600070205080204" pitchFamily="34" charset="-128"/>
              </a:defRPr>
            </a:lvl3pPr>
            <a:lvl4pPr marL="1600200" indent="-228600">
              <a:defRPr sz="1100">
                <a:solidFill>
                  <a:srgbClr val="667366"/>
                </a:solidFill>
                <a:latin typeface="Arial" panose="020B0604020202020204" pitchFamily="34" charset="0"/>
                <a:ea typeface="ＭＳ Ｐゴシック" panose="020B0600070205080204" pitchFamily="34" charset="-128"/>
              </a:defRPr>
            </a:lvl4pPr>
            <a:lvl5pPr marL="2057400" indent="-228600">
              <a:defRPr sz="1100">
                <a:solidFill>
                  <a:srgbClr val="667366"/>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100">
                <a:solidFill>
                  <a:srgbClr val="667366"/>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100">
                <a:solidFill>
                  <a:srgbClr val="667366"/>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100">
                <a:solidFill>
                  <a:srgbClr val="667366"/>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100">
                <a:solidFill>
                  <a:srgbClr val="667366"/>
                </a:solidFill>
                <a:latin typeface="Arial" panose="020B0604020202020204" pitchFamily="34" charset="0"/>
                <a:ea typeface="ＭＳ Ｐゴシック" panose="020B0600070205080204" pitchFamily="34" charset="-128"/>
              </a:defRPr>
            </a:lvl9pPr>
          </a:lstStyle>
          <a:p>
            <a:pPr algn="r" eaLnBrk="1" hangingPunct="1"/>
            <a:fld id="{DF2B8380-11EA-3E4A-8586-DDAC4BFB12F3}" type="slidenum">
              <a:rPr lang="en-US" altLang="en-US" sz="1200">
                <a:solidFill>
                  <a:schemeClr val="tx1"/>
                </a:solidFill>
              </a:rPr>
              <a:pPr algn="r" eaLnBrk="1" hangingPunct="1"/>
              <a:t>6</a:t>
            </a:fld>
            <a:endParaRPr lang="en-US" altLang="en-US" sz="1200">
              <a:solidFill>
                <a:schemeClr val="tx1"/>
              </a:solidFill>
            </a:endParaRPr>
          </a:p>
        </p:txBody>
      </p:sp>
      <p:sp>
        <p:nvSpPr>
          <p:cNvPr id="18434" name="Rectangle 2">
            <a:extLst>
              <a:ext uri="{FF2B5EF4-FFF2-40B4-BE49-F238E27FC236}">
                <a16:creationId xmlns:a16="http://schemas.microsoft.com/office/drawing/2014/main" id="{D190190A-E548-444A-8558-48307CB5D1EB}"/>
              </a:ext>
            </a:extLst>
          </p:cNvPr>
          <p:cNvSpPr>
            <a:spLocks noGrp="1" noRot="1" noChangeAspect="1" noChangeArrowheads="1" noTextEdit="1"/>
          </p:cNvSpPr>
          <p:nvPr>
            <p:ph type="sldImg"/>
          </p:nvPr>
        </p:nvSpPr>
        <p:spPr/>
      </p:sp>
      <p:sp>
        <p:nvSpPr>
          <p:cNvPr id="18435" name="Rectangle 3">
            <a:extLst>
              <a:ext uri="{FF2B5EF4-FFF2-40B4-BE49-F238E27FC236}">
                <a16:creationId xmlns:a16="http://schemas.microsoft.com/office/drawing/2014/main" id="{0222A721-9DBE-044B-9BB5-FD6FB22D7BB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kern="1200" dirty="0">
                <a:solidFill>
                  <a:schemeClr val="tx1"/>
                </a:solidFill>
                <a:effectLst/>
                <a:latin typeface="+mn-lt"/>
                <a:ea typeface="+mn-ea"/>
                <a:cs typeface="+mn-cs"/>
              </a:rPr>
              <a:t>De sex hållbarhetsområdena inom hållbarhetsanalysen är:</a:t>
            </a:r>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-Övergödning</a:t>
            </a:r>
          </a:p>
          <a:p>
            <a:r>
              <a:rPr lang="sv-SE" sz="1200" b="0" i="0" kern="1200" dirty="0">
                <a:solidFill>
                  <a:schemeClr val="tx1"/>
                </a:solidFill>
                <a:effectLst/>
                <a:latin typeface="+mn-lt"/>
                <a:ea typeface="+mn-ea"/>
                <a:cs typeface="+mn-cs"/>
              </a:rPr>
              <a:t>-Markhälsa</a:t>
            </a:r>
          </a:p>
          <a:p>
            <a:r>
              <a:rPr lang="sv-SE" sz="1200" b="0" i="0" kern="1200" dirty="0">
                <a:solidFill>
                  <a:schemeClr val="tx1"/>
                </a:solidFill>
                <a:effectLst/>
                <a:latin typeface="+mn-lt"/>
                <a:ea typeface="+mn-ea"/>
                <a:cs typeface="+mn-cs"/>
              </a:rPr>
              <a:t>-Växtskydd</a:t>
            </a:r>
          </a:p>
          <a:p>
            <a:r>
              <a:rPr lang="sv-SE" sz="1200" b="0" i="0" kern="1200" dirty="0">
                <a:solidFill>
                  <a:schemeClr val="tx1"/>
                </a:solidFill>
                <a:effectLst/>
                <a:latin typeface="+mn-lt"/>
                <a:ea typeface="+mn-ea"/>
                <a:cs typeface="+mn-cs"/>
              </a:rPr>
              <a:t>-Biologisk mångfald</a:t>
            </a:r>
          </a:p>
          <a:p>
            <a:r>
              <a:rPr lang="sv-SE" sz="1200" b="0" i="0" kern="1200" dirty="0">
                <a:solidFill>
                  <a:schemeClr val="tx1"/>
                </a:solidFill>
                <a:effectLst/>
                <a:latin typeface="+mn-lt"/>
                <a:ea typeface="+mn-ea"/>
                <a:cs typeface="+mn-cs"/>
              </a:rPr>
              <a:t>-Klimat</a:t>
            </a:r>
          </a:p>
          <a:p>
            <a:r>
              <a:rPr lang="sv-SE" sz="1200" b="0" i="0" kern="1200" dirty="0">
                <a:solidFill>
                  <a:schemeClr val="tx1"/>
                </a:solidFill>
                <a:effectLst/>
                <a:latin typeface="+mn-lt"/>
                <a:ea typeface="+mn-ea"/>
                <a:cs typeface="+mn-cs"/>
              </a:rPr>
              <a:t>-Energi</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Hållbarhetsanalysen är en rådgivning inom Greppa Näringen med syfte att ge lantbrukaren en nulägesanalys av hur hållbar gården är med avseende på de sex indikatorområden som ingår. Rådgivningen ska resultera i att hitta de viktigaste områdena att jobba vidare med för gården, men också att visa på vad som är bra på gården.</a:t>
            </a:r>
          </a:p>
          <a:p>
            <a:endParaRPr lang="sv-SE" dirty="0"/>
          </a:p>
        </p:txBody>
      </p:sp>
      <p:sp>
        <p:nvSpPr>
          <p:cNvPr id="4" name="Platshållare för bildnummer 3"/>
          <p:cNvSpPr>
            <a:spLocks noGrp="1"/>
          </p:cNvSpPr>
          <p:nvPr>
            <p:ph type="sldNum" sz="quarter" idx="5"/>
          </p:nvPr>
        </p:nvSpPr>
        <p:spPr/>
        <p:txBody>
          <a:bodyPr/>
          <a:lstStyle/>
          <a:p>
            <a:fld id="{85DA1AB9-C287-4546-A1D5-CAEBFFC3D6C4}" type="slidenum">
              <a:rPr lang="sv-SE" smtClean="0"/>
              <a:t>7</a:t>
            </a:fld>
            <a:endParaRPr lang="sv-SE"/>
          </a:p>
        </p:txBody>
      </p:sp>
    </p:spTree>
    <p:extLst>
      <p:ext uri="{BB962C8B-B14F-4D97-AF65-F5344CB8AC3E}">
        <p14:creationId xmlns:p14="http://schemas.microsoft.com/office/powerpoint/2010/main" val="3389720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235EE-4C83-03D4-C83D-730FFB0F2DA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DF11CB5-EA9A-F00E-4BB1-D00DA049005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85C4815-16B9-44CC-ABDF-E15A69E53BE6}"/>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BF14ADEE-11D2-7537-0643-817FE813AC27}"/>
              </a:ext>
            </a:extLst>
          </p:cNvPr>
          <p:cNvSpPr>
            <a:spLocks noGrp="1"/>
          </p:cNvSpPr>
          <p:nvPr>
            <p:ph type="sldNum" sz="quarter" idx="5"/>
          </p:nvPr>
        </p:nvSpPr>
        <p:spPr/>
        <p:txBody>
          <a:bodyPr/>
          <a:lstStyle/>
          <a:p>
            <a:fld id="{22521FCE-6D72-4AB3-8E96-3BFB2CB19148}" type="slidenum">
              <a:rPr lang="sv-SE" smtClean="0"/>
              <a:t>8</a:t>
            </a:fld>
            <a:endParaRPr lang="sv-SE"/>
          </a:p>
        </p:txBody>
      </p:sp>
    </p:spTree>
    <p:extLst>
      <p:ext uri="{BB962C8B-B14F-4D97-AF65-F5344CB8AC3E}">
        <p14:creationId xmlns:p14="http://schemas.microsoft.com/office/powerpoint/2010/main" val="564239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r>
              <a:rPr lang="sv-SE" sz="1200" b="1" kern="1200" dirty="0">
                <a:solidFill>
                  <a:schemeClr val="tx1"/>
                </a:solidFill>
                <a:effectLst/>
                <a:latin typeface="+mn-lt"/>
                <a:ea typeface="+mn-ea"/>
                <a:cs typeface="+mn-cs"/>
              </a:rPr>
              <a:t>Övergödning, vilka indikatorer beskriver området?</a:t>
            </a:r>
            <a:endParaRPr lang="sv-SE" sz="1200" kern="1200" dirty="0">
              <a:solidFill>
                <a:schemeClr val="tx1"/>
              </a:solidFill>
              <a:effectLst/>
              <a:latin typeface="+mn-lt"/>
              <a:ea typeface="+mn-ea"/>
              <a:cs typeface="+mn-cs"/>
            </a:endParaRPr>
          </a:p>
          <a:p>
            <a:pPr lvl="0"/>
            <a:r>
              <a:rPr lang="sv-SE" sz="1200" b="0" kern="1200" dirty="0">
                <a:solidFill>
                  <a:schemeClr val="tx1"/>
                </a:solidFill>
                <a:effectLst/>
                <a:latin typeface="+mn-lt"/>
                <a:ea typeface="+mn-ea"/>
                <a:cs typeface="+mn-cs"/>
              </a:rPr>
              <a:t>Överskott av kväve och fosfor </a:t>
            </a:r>
            <a:r>
              <a:rPr lang="sv-SE" sz="1200" kern="1200" dirty="0">
                <a:solidFill>
                  <a:schemeClr val="tx1"/>
                </a:solidFill>
                <a:effectLst/>
                <a:latin typeface="+mn-lt"/>
                <a:ea typeface="+mn-ea"/>
                <a:cs typeface="+mn-cs"/>
              </a:rPr>
              <a:t>i växtnäringsbalansen. Gårdens siffror tas från dokumentationen från senaste Greppa Näringen beräkningen i Vera.</a:t>
            </a:r>
          </a:p>
          <a:p>
            <a:endParaRPr lang="sv-SE" dirty="0"/>
          </a:p>
          <a:p>
            <a:r>
              <a:rPr lang="sv-SE" b="1" dirty="0"/>
              <a:t>Överskotten ökar med ökad djurtäthet på mjölkgårdar,</a:t>
            </a:r>
            <a:r>
              <a:rPr lang="sv-SE" b="1" baseline="0" dirty="0"/>
              <a:t> m</a:t>
            </a:r>
            <a:r>
              <a:rPr lang="sv-SE" b="1" dirty="0"/>
              <a:t>en variationen är stor</a:t>
            </a:r>
            <a:r>
              <a:rPr lang="sv-SE" b="0" dirty="0"/>
              <a:t>.</a:t>
            </a:r>
            <a:r>
              <a:rPr lang="sv-SE" dirty="0"/>
              <a:t> </a:t>
            </a:r>
          </a:p>
          <a:p>
            <a:r>
              <a:rPr lang="sv-SE" dirty="0"/>
              <a:t>Bilden visar överskott av kväve för konventionella mjölkgårdar där en växtnäringsbalans har beräknats inom Greppa Näringen. En lantbrukare med till exempel 1 djurenhet per hektar bör försöka komma ner till medeltalet som är cirka 130 kg per hektar.  Överskotten kan förklaras med inlagring/ exploatering av markens kvävepool men också av</a:t>
            </a:r>
            <a:r>
              <a:rPr lang="sv-SE" baseline="0" dirty="0"/>
              <a:t> </a:t>
            </a:r>
            <a:r>
              <a:rPr lang="sv-SE" b="1" baseline="0" dirty="0"/>
              <a:t>förluster i from av ammoniakavgång, nitratutlakning, och avgång av kvävgas och lustgas. </a:t>
            </a:r>
            <a:endParaRPr lang="sv-SE" b="1" dirty="0"/>
          </a:p>
          <a:p>
            <a:endParaRPr lang="sv-SE" sz="1200" b="1" kern="1200" dirty="0">
              <a:solidFill>
                <a:schemeClr val="tx1"/>
              </a:solidFill>
              <a:effectLst/>
              <a:latin typeface="+mn-lt"/>
              <a:ea typeface="+mn-ea"/>
              <a:cs typeface="+mn-cs"/>
            </a:endParaRPr>
          </a:p>
          <a:p>
            <a:r>
              <a:rPr lang="sv-SE" sz="1200" b="1" i="1" kern="1200" dirty="0">
                <a:solidFill>
                  <a:schemeClr val="tx1"/>
                </a:solidFill>
                <a:effectLst/>
                <a:latin typeface="+mn-lt"/>
                <a:ea typeface="+mn-ea"/>
                <a:cs typeface="+mn-cs"/>
              </a:rPr>
              <a:t>Gränser</a:t>
            </a:r>
            <a:r>
              <a:rPr lang="sv-SE" sz="1200" i="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Gårdens värde jämförs med ett värde som tas fram genom en regression. Det är olika regressioner för olika produktionsgrenar. </a:t>
            </a:r>
          </a:p>
          <a:p>
            <a:r>
              <a:rPr lang="sv-SE" sz="1200" kern="1200" dirty="0">
                <a:solidFill>
                  <a:schemeClr val="tx1"/>
                </a:solidFill>
                <a:effectLst/>
                <a:latin typeface="+mn-lt"/>
                <a:ea typeface="+mn-ea"/>
                <a:cs typeface="+mn-cs"/>
              </a:rPr>
              <a:t>För grönt i beräkningsverktyget krävs att gårdens värde är mindre än 88,5 % av vad regressionen ger för motsvarande djurtäthet. Rött blir det om värdet är mer än 111,5 % av vad regressionen ger. Dessa procentsatser kommer från att vi satte gränserna vid +-5 kg på en ren växtodlingsgård för avvikelser från regressionens värde. Där ger regressionen 40 kg och 35/40=88,5% och 45/40=111,5%. Samma procentavvikelse har vi använt för alla produktionsgrenar</a:t>
            </a:r>
          </a:p>
          <a:p>
            <a:endParaRPr lang="sv-SE" dirty="0"/>
          </a:p>
          <a:p>
            <a:endParaRPr lang="sv-SE" dirty="0"/>
          </a:p>
          <a:p>
            <a:r>
              <a:rPr lang="sv-SE" dirty="0"/>
              <a:t>Använd även </a:t>
            </a:r>
            <a:r>
              <a:rPr lang="sv-SE" b="1" dirty="0"/>
              <a:t>jämförelsevärdet</a:t>
            </a:r>
            <a:r>
              <a:rPr lang="sv-SE" dirty="0"/>
              <a:t> som beräknas i Vera</a:t>
            </a:r>
            <a:r>
              <a:rPr lang="sv-SE" baseline="0" dirty="0"/>
              <a:t> för att diskutera potentialen för förbättring. Jämförelsevärdet jämför värden från aktuella gården med gårdar med motsvarande produktion och tar hänsyn till införd eller bortförd stallgödsel.</a:t>
            </a:r>
            <a:endParaRPr lang="sv-SE" dirty="0"/>
          </a:p>
          <a:p>
            <a:endParaRPr lang="sv-SE" dirty="0"/>
          </a:p>
        </p:txBody>
      </p:sp>
      <p:sp>
        <p:nvSpPr>
          <p:cNvPr id="4" name="Platshållare för bildnummer 3"/>
          <p:cNvSpPr>
            <a:spLocks noGrp="1"/>
          </p:cNvSpPr>
          <p:nvPr>
            <p:ph type="sldNum" sz="quarter" idx="5"/>
          </p:nvPr>
        </p:nvSpPr>
        <p:spPr/>
        <p:txBody>
          <a:bodyPr/>
          <a:lstStyle/>
          <a:p>
            <a:fld id="{22521FCE-6D72-4AB3-8E96-3BFB2CB19148}" type="slidenum">
              <a:rPr lang="sv-SE" smtClean="0"/>
              <a:t>10</a:t>
            </a:fld>
            <a:endParaRPr lang="sv-SE"/>
          </a:p>
        </p:txBody>
      </p:sp>
    </p:spTree>
    <p:extLst>
      <p:ext uri="{BB962C8B-B14F-4D97-AF65-F5344CB8AC3E}">
        <p14:creationId xmlns:p14="http://schemas.microsoft.com/office/powerpoint/2010/main" val="264836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r>
              <a:rPr lang="sv-SE" b="1" dirty="0"/>
              <a:t>Övergödning, vilka indikatorer beskriver området?</a:t>
            </a:r>
            <a:endParaRPr lang="sv-SE" dirty="0"/>
          </a:p>
          <a:p>
            <a:pPr lvl="0"/>
            <a:r>
              <a:rPr lang="sv-SE" dirty="0"/>
              <a:t>Överskott av kväve och fosfor i växtnäringsbalansen. Gårdens siffror tas från dokumentationen från senaste Greppa Näringen beräkningen i Vera.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Överskotten ökar med ökad djurtäthet på nötköttsgårdar,</a:t>
            </a:r>
            <a:r>
              <a:rPr lang="sv-SE" b="1" baseline="0" dirty="0"/>
              <a:t> m</a:t>
            </a:r>
            <a:r>
              <a:rPr lang="sv-SE" b="1" dirty="0"/>
              <a:t>en variationen är stor</a:t>
            </a:r>
            <a:r>
              <a:rPr lang="sv-SE"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Bilden visar överskott av kväve för konventionella nötköttsgårdar där en växtnäringsbalans har beräknats inom Greppa Näringen. En lantbrukare med till exempel 0,5 djurenheter per hektar bör försöka komma ner till medeltalet som är cirka 85 kg per hektar. Överskotten kan förklaras med inlagring/ exploatering av markens kvävepool men också av</a:t>
            </a:r>
            <a:r>
              <a:rPr lang="sv-SE" baseline="0" dirty="0"/>
              <a:t> förluster i from av ammoniakavgång, nitratutlakning och avgång av kvävgas och lustgas. </a:t>
            </a:r>
            <a:endParaRPr lang="sv-SE" dirty="0"/>
          </a:p>
          <a:p>
            <a:endParaRPr lang="sv-SE" sz="1200" b="1" kern="1200" dirty="0">
              <a:solidFill>
                <a:schemeClr val="tx1"/>
              </a:solidFill>
              <a:effectLst/>
              <a:latin typeface="+mn-lt"/>
              <a:ea typeface="+mn-ea"/>
              <a:cs typeface="+mn-cs"/>
            </a:endParaRPr>
          </a:p>
          <a:p>
            <a:r>
              <a:rPr lang="sv-SE" sz="1200" b="1" i="1" kern="1200" dirty="0">
                <a:solidFill>
                  <a:schemeClr val="tx1"/>
                </a:solidFill>
                <a:effectLst/>
                <a:latin typeface="+mn-lt"/>
                <a:ea typeface="+mn-ea"/>
                <a:cs typeface="+mn-cs"/>
              </a:rPr>
              <a:t>Gränser</a:t>
            </a:r>
            <a:r>
              <a:rPr lang="sv-SE" sz="1200" i="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Gårdens värde jämförs med ett värde som tas fram genom en regression. Det är olika regressioner för olika produktionsgrenar. </a:t>
            </a:r>
          </a:p>
          <a:p>
            <a:r>
              <a:rPr lang="sv-SE" sz="1200" kern="1200" dirty="0">
                <a:solidFill>
                  <a:schemeClr val="tx1"/>
                </a:solidFill>
                <a:effectLst/>
                <a:latin typeface="+mn-lt"/>
                <a:ea typeface="+mn-ea"/>
                <a:cs typeface="+mn-cs"/>
              </a:rPr>
              <a:t>För grönt i beräkningsverktyget krävs att gårdens värde är mindre än 88,5 % av vad regressionen ger för motsvarande djurtäthet. Rött blir det om värdet är mer än 111,5 % av vad regressionen ger. Dessa procentsatser kommer från att vi satte gränserna vid +-5 kg på en ren växtodlingsgård för avvikelser från regressionens värde. Där ger regressionen 40 kg och 35/40=88,5% och 45/40=111,5%. Samma procentavvikelse har vi använt för alla produktionsgrenar</a:t>
            </a:r>
          </a:p>
          <a:p>
            <a:endParaRPr lang="sv-SE" dirty="0"/>
          </a:p>
          <a:p>
            <a:r>
              <a:rPr lang="sv-SE" dirty="0"/>
              <a:t>Använd även </a:t>
            </a:r>
            <a:r>
              <a:rPr lang="sv-SE" b="1" dirty="0"/>
              <a:t>jämförelsevärdet</a:t>
            </a:r>
            <a:r>
              <a:rPr lang="sv-SE" dirty="0"/>
              <a:t> som beräknas i Vera</a:t>
            </a:r>
            <a:r>
              <a:rPr lang="sv-SE" baseline="0" dirty="0"/>
              <a:t> för att diskutera potentialen för förbättring. Jämförelsevärdet jämför värden från aktuella gården med gårdar med motsvarande produktion och tar hänsyn till införd eller bortförd stallgödsel.</a:t>
            </a:r>
            <a:endParaRPr lang="sv-SE" dirty="0"/>
          </a:p>
        </p:txBody>
      </p:sp>
      <p:sp>
        <p:nvSpPr>
          <p:cNvPr id="4" name="Platshållare för bildnummer 3"/>
          <p:cNvSpPr>
            <a:spLocks noGrp="1"/>
          </p:cNvSpPr>
          <p:nvPr>
            <p:ph type="sldNum" sz="quarter" idx="5"/>
          </p:nvPr>
        </p:nvSpPr>
        <p:spPr/>
        <p:txBody>
          <a:bodyPr/>
          <a:lstStyle/>
          <a:p>
            <a:fld id="{22521FCE-6D72-4AB3-8E96-3BFB2CB19148}" type="slidenum">
              <a:rPr lang="sv-SE" smtClean="0"/>
              <a:t>11</a:t>
            </a:fld>
            <a:endParaRPr lang="sv-SE"/>
          </a:p>
        </p:txBody>
      </p:sp>
    </p:spTree>
    <p:extLst>
      <p:ext uri="{BB962C8B-B14F-4D97-AF65-F5344CB8AC3E}">
        <p14:creationId xmlns:p14="http://schemas.microsoft.com/office/powerpoint/2010/main" val="39285498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blå">
    <p:bg>
      <p:bgPr>
        <a:solidFill>
          <a:srgbClr val="285468"/>
        </a:solidFill>
        <a:effectLst/>
      </p:bgPr>
    </p:bg>
    <p:spTree>
      <p:nvGrpSpPr>
        <p:cNvPr id="1" name=""/>
        <p:cNvGrpSpPr/>
        <p:nvPr/>
      </p:nvGrpSpPr>
      <p:grpSpPr>
        <a:xfrm>
          <a:off x="0" y="0"/>
          <a:ext cx="0" cy="0"/>
          <a:chOff x="0" y="0"/>
          <a:chExt cx="0" cy="0"/>
        </a:xfrm>
      </p:grpSpPr>
      <p:sp>
        <p:nvSpPr>
          <p:cNvPr id="18" name="Färgblock blå">
            <a:extLst>
              <a:ext uri="{FF2B5EF4-FFF2-40B4-BE49-F238E27FC236}">
                <a16:creationId xmlns:a16="http://schemas.microsoft.com/office/drawing/2014/main" id="{E7D707C4-CC49-49B6-9522-AED3F9754962}"/>
              </a:ext>
            </a:extLst>
          </p:cNvPr>
          <p:cNvSpPr/>
          <p:nvPr userDrawn="1"/>
        </p:nvSpPr>
        <p:spPr>
          <a:xfrm>
            <a:off x="0" y="4070773"/>
            <a:ext cx="12192000" cy="2787650"/>
          </a:xfrm>
          <a:prstGeom prst="rect">
            <a:avLst/>
          </a:prstGeom>
          <a:solidFill>
            <a:srgbClr val="2D6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Mönster blå">
            <a:extLst>
              <a:ext uri="{FF2B5EF4-FFF2-40B4-BE49-F238E27FC236}">
                <a16:creationId xmlns:a16="http://schemas.microsoft.com/office/drawing/2014/main" id="{5F0C4BA2-1619-466E-9817-F49606C5B18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43237" t="28961"/>
          <a:stretch/>
        </p:blipFill>
        <p:spPr>
          <a:xfrm>
            <a:off x="8280000" y="4070350"/>
            <a:ext cx="3911999" cy="2787650"/>
          </a:xfrm>
          <a:prstGeom prst="rect">
            <a:avLst/>
          </a:prstGeom>
        </p:spPr>
      </p:pic>
      <p:sp>
        <p:nvSpPr>
          <p:cNvPr id="10" name="Platshållare för logotyp">
            <a:extLst>
              <a:ext uri="{FF2B5EF4-FFF2-40B4-BE49-F238E27FC236}">
                <a16:creationId xmlns:a16="http://schemas.microsoft.com/office/drawing/2014/main" id="{DE2BC78D-B47F-4DE2-B1F6-408F5286121F}"/>
              </a:ext>
            </a:extLst>
          </p:cNvPr>
          <p:cNvSpPr>
            <a:spLocks noGrp="1" noChangeAspect="1"/>
          </p:cNvSpPr>
          <p:nvPr>
            <p:ph type="pic" sz="quarter" idx="11" hasCustomPrompt="1"/>
          </p:nvPr>
        </p:nvSpPr>
        <p:spPr>
          <a:xfrm>
            <a:off x="9009568" y="5902607"/>
            <a:ext cx="1756000" cy="679662"/>
          </a:xfrm>
        </p:spPr>
        <p:txBody>
          <a:bodyPr anchor="ctr" anchorCtr="0"/>
          <a:lstStyle>
            <a:lvl1pPr marL="0" indent="0">
              <a:buNone/>
              <a:defRPr sz="1200">
                <a:solidFill>
                  <a:schemeClr val="bg2"/>
                </a:solidFill>
              </a:defRPr>
            </a:lvl1pPr>
          </a:lstStyle>
          <a:p>
            <a:r>
              <a:rPr lang="sv-SE" dirty="0"/>
              <a:t>Klicka här för att lägga till en logotyp</a:t>
            </a:r>
          </a:p>
        </p:txBody>
      </p:sp>
      <p:pic>
        <p:nvPicPr>
          <p:cNvPr id="13" name="Greppa Näringen logotyp" descr="Logotyp för Greppa Näringen.">
            <a:extLst>
              <a:ext uri="{FF2B5EF4-FFF2-40B4-BE49-F238E27FC236}">
                <a16:creationId xmlns:a16="http://schemas.microsoft.com/office/drawing/2014/main" id="{31058063-17F8-4ED9-A086-59D6BBA360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381407" y="408533"/>
            <a:ext cx="1316302" cy="417190"/>
          </a:xfrm>
          <a:prstGeom prst="rect">
            <a:avLst/>
          </a:prstGeom>
        </p:spPr>
      </p:pic>
      <p:sp>
        <p:nvSpPr>
          <p:cNvPr id="7" name="Platshållare för bild">
            <a:extLst>
              <a:ext uri="{FF2B5EF4-FFF2-40B4-BE49-F238E27FC236}">
                <a16:creationId xmlns:a16="http://schemas.microsoft.com/office/drawing/2014/main" id="{E643C79A-6831-46B4-8B7A-5FDC4734458F}"/>
              </a:ext>
            </a:extLst>
          </p:cNvPr>
          <p:cNvSpPr>
            <a:spLocks noGrp="1"/>
          </p:cNvSpPr>
          <p:nvPr>
            <p:ph type="pic" sz="quarter" idx="12" hasCustomPrompt="1"/>
          </p:nvPr>
        </p:nvSpPr>
        <p:spPr>
          <a:xfrm>
            <a:off x="1" y="4070350"/>
            <a:ext cx="8280000" cy="2787650"/>
          </a:xfrm>
        </p:spPr>
        <p:txBody>
          <a:bodyPr anchor="ctr" anchorCtr="0"/>
          <a:lstStyle>
            <a:lvl1pPr>
              <a:defRPr lang="sv-SE" sz="2000" kern="1200" baseline="0" dirty="0">
                <a:solidFill>
                  <a:schemeClr val="bg1"/>
                </a:solidFill>
                <a:latin typeface="+mn-lt"/>
                <a:ea typeface="+mn-ea"/>
                <a:cs typeface="+mn-cs"/>
              </a:defRPr>
            </a:lvl1pPr>
          </a:lstStyle>
          <a:p>
            <a:r>
              <a:rPr lang="sv-SE" dirty="0"/>
              <a:t>Klicka här för att infoga bild</a:t>
            </a:r>
          </a:p>
        </p:txBody>
      </p:sp>
      <p:sp>
        <p:nvSpPr>
          <p:cNvPr id="3" name="Underrubrik 2">
            <a:extLst>
              <a:ext uri="{FF2B5EF4-FFF2-40B4-BE49-F238E27FC236}">
                <a16:creationId xmlns:a16="http://schemas.microsoft.com/office/drawing/2014/main" id="{66DB54A2-2545-D282-266B-582FB75C2086}"/>
              </a:ext>
            </a:extLst>
          </p:cNvPr>
          <p:cNvSpPr>
            <a:spLocks noGrp="1"/>
          </p:cNvSpPr>
          <p:nvPr>
            <p:ph type="subTitle" idx="1" hasCustomPrompt="1"/>
          </p:nvPr>
        </p:nvSpPr>
        <p:spPr>
          <a:xfrm>
            <a:off x="601865" y="3339253"/>
            <a:ext cx="6997815" cy="389015"/>
          </a:xfrm>
        </p:spPr>
        <p:txBody>
          <a:bodyPr lIns="108000"/>
          <a:lstStyle>
            <a:lvl1pPr marL="0" indent="0" algn="l">
              <a:buClr>
                <a:schemeClr val="bg1"/>
              </a:buClr>
              <a:buFont typeface="Arial" panose="020B0604020202020204" pitchFamily="34" charset="0"/>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lägga till underrubrik</a:t>
            </a:r>
          </a:p>
        </p:txBody>
      </p:sp>
      <p:sp>
        <p:nvSpPr>
          <p:cNvPr id="12" name="Underrubrik 1">
            <a:extLst>
              <a:ext uri="{FF2B5EF4-FFF2-40B4-BE49-F238E27FC236}">
                <a16:creationId xmlns:a16="http://schemas.microsoft.com/office/drawing/2014/main" id="{DCFB5804-B624-40A5-8CAA-8EDF16016A39}"/>
              </a:ext>
            </a:extLst>
          </p:cNvPr>
          <p:cNvSpPr>
            <a:spLocks noGrp="1"/>
          </p:cNvSpPr>
          <p:nvPr>
            <p:ph type="body" sz="quarter" idx="10" hasCustomPrompt="1"/>
          </p:nvPr>
        </p:nvSpPr>
        <p:spPr>
          <a:xfrm>
            <a:off x="601864" y="1235195"/>
            <a:ext cx="6997815" cy="472306"/>
          </a:xfrm>
        </p:spPr>
        <p:txBody>
          <a:bodyPr lIns="108000" anchor="b" anchorCtr="0"/>
          <a:lstStyle>
            <a:lvl1pPr marL="0" indent="0">
              <a:buClr>
                <a:schemeClr val="bg1"/>
              </a:buClr>
              <a:buFont typeface="Arial" panose="020B0604020202020204" pitchFamily="34" charset="0"/>
              <a:buNone/>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sv-SE" dirty="0"/>
              <a:t>Namn och datum</a:t>
            </a:r>
          </a:p>
        </p:txBody>
      </p:sp>
      <p:sp>
        <p:nvSpPr>
          <p:cNvPr id="2" name="Rubrik 1">
            <a:extLst>
              <a:ext uri="{FF2B5EF4-FFF2-40B4-BE49-F238E27FC236}">
                <a16:creationId xmlns:a16="http://schemas.microsoft.com/office/drawing/2014/main" id="{0C387554-6376-E286-2391-78C43984D4DD}"/>
              </a:ext>
            </a:extLst>
          </p:cNvPr>
          <p:cNvSpPr>
            <a:spLocks noGrp="1"/>
          </p:cNvSpPr>
          <p:nvPr>
            <p:ph type="ctrTitle" hasCustomPrompt="1"/>
          </p:nvPr>
        </p:nvSpPr>
        <p:spPr>
          <a:xfrm>
            <a:off x="601865" y="1732553"/>
            <a:ext cx="6997815" cy="1606700"/>
          </a:xfrm>
        </p:spPr>
        <p:txBody>
          <a:bodyPr anchor="ctr" anchorCtr="0"/>
          <a:lstStyle>
            <a:lvl1pPr algn="l">
              <a:defRPr sz="4800">
                <a:solidFill>
                  <a:schemeClr val="accent6"/>
                </a:solidFill>
              </a:defRPr>
            </a:lvl1pPr>
          </a:lstStyle>
          <a:p>
            <a:r>
              <a:rPr lang="sv-SE" dirty="0"/>
              <a:t>Klicka här för att lägga till rubrik</a:t>
            </a:r>
          </a:p>
        </p:txBody>
      </p:sp>
      <p:pic>
        <p:nvPicPr>
          <p:cNvPr id="11" name="Logotyp EU" descr="Logotyp EU. Medfinansieras av Europeiska unionen.">
            <a:extLst>
              <a:ext uri="{FF2B5EF4-FFF2-40B4-BE49-F238E27FC236}">
                <a16:creationId xmlns:a16="http://schemas.microsoft.com/office/drawing/2014/main" id="{6F574745-F4AC-4A13-ACF7-0F8DA7EE73F9}"/>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026894" y="5902607"/>
            <a:ext cx="670815" cy="679661"/>
          </a:xfrm>
          <a:prstGeom prst="rect">
            <a:avLst/>
          </a:prstGeom>
        </p:spPr>
      </p:pic>
    </p:spTree>
    <p:extLst>
      <p:ext uri="{BB962C8B-B14F-4D97-AF65-F5344CB8AC3E}">
        <p14:creationId xmlns:p14="http://schemas.microsoft.com/office/powerpoint/2010/main" val="544929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vsnittsrubrik löv">
    <p:bg>
      <p:bgPr>
        <a:solidFill>
          <a:schemeClr val="bg2"/>
        </a:solidFill>
        <a:effectLst/>
      </p:bgPr>
    </p:bg>
    <p:spTree>
      <p:nvGrpSpPr>
        <p:cNvPr id="1" name=""/>
        <p:cNvGrpSpPr/>
        <p:nvPr/>
      </p:nvGrpSpPr>
      <p:grpSpPr>
        <a:xfrm>
          <a:off x="0" y="0"/>
          <a:ext cx="0" cy="0"/>
          <a:chOff x="0" y="0"/>
          <a:chExt cx="0" cy="0"/>
        </a:xfrm>
      </p:grpSpPr>
      <p:sp>
        <p:nvSpPr>
          <p:cNvPr id="8" name="Färgblock grön">
            <a:extLst>
              <a:ext uri="{FF2B5EF4-FFF2-40B4-BE49-F238E27FC236}">
                <a16:creationId xmlns:a16="http://schemas.microsoft.com/office/drawing/2014/main" id="{C0FA68A2-702F-4B4E-B8EC-AF60295BE284}"/>
              </a:ext>
            </a:extLst>
          </p:cNvPr>
          <p:cNvSpPr/>
          <p:nvPr userDrawn="1"/>
        </p:nvSpPr>
        <p:spPr>
          <a:xfrm>
            <a:off x="0" y="0"/>
            <a:ext cx="6096000" cy="6858000"/>
          </a:xfrm>
          <a:prstGeom prst="rect">
            <a:avLst/>
          </a:prstGeom>
          <a:solidFill>
            <a:srgbClr val="418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bild">
            <a:extLst>
              <a:ext uri="{FF2B5EF4-FFF2-40B4-BE49-F238E27FC236}">
                <a16:creationId xmlns:a16="http://schemas.microsoft.com/office/drawing/2014/main" id="{288F68BD-6533-48D4-8946-C558E0D30507}"/>
              </a:ext>
            </a:extLst>
          </p:cNvPr>
          <p:cNvSpPr>
            <a:spLocks noGrp="1"/>
          </p:cNvSpPr>
          <p:nvPr>
            <p:ph type="pic" sz="quarter" idx="23" hasCustomPrompt="1"/>
          </p:nvPr>
        </p:nvSpPr>
        <p:spPr>
          <a:xfrm>
            <a:off x="718422" y="1118473"/>
            <a:ext cx="4659155" cy="4659154"/>
          </a:xfrm>
          <a:custGeom>
            <a:avLst/>
            <a:gdLst>
              <a:gd name="connsiteX0" fmla="*/ 0 w 4791077"/>
              <a:gd name="connsiteY0" fmla="*/ 0 h 4791076"/>
              <a:gd name="connsiteX1" fmla="*/ 2395539 w 4791077"/>
              <a:gd name="connsiteY1" fmla="*/ 0 h 4791076"/>
              <a:gd name="connsiteX2" fmla="*/ 2405689 w 4791077"/>
              <a:gd name="connsiteY2" fmla="*/ 0 h 4791076"/>
              <a:gd name="connsiteX3" fmla="*/ 2405689 w 4791077"/>
              <a:gd name="connsiteY3" fmla="*/ 513 h 4791076"/>
              <a:gd name="connsiteX4" fmla="*/ 2640469 w 4791077"/>
              <a:gd name="connsiteY4" fmla="*/ 12368 h 4791076"/>
              <a:gd name="connsiteX5" fmla="*/ 4791077 w 4791077"/>
              <a:gd name="connsiteY5" fmla="*/ 2395538 h 4791076"/>
              <a:gd name="connsiteX6" fmla="*/ 4789897 w 4791077"/>
              <a:gd name="connsiteY6" fmla="*/ 2418903 h 4791076"/>
              <a:gd name="connsiteX7" fmla="*/ 4791076 w 4791077"/>
              <a:gd name="connsiteY7" fmla="*/ 2418903 h 4791076"/>
              <a:gd name="connsiteX8" fmla="*/ 4791076 w 4791077"/>
              <a:gd name="connsiteY8" fmla="*/ 4791075 h 4791076"/>
              <a:gd name="connsiteX9" fmla="*/ 2395559 w 4791077"/>
              <a:gd name="connsiteY9" fmla="*/ 4791075 h 4791076"/>
              <a:gd name="connsiteX10" fmla="*/ 2395539 w 4791077"/>
              <a:gd name="connsiteY10" fmla="*/ 4791076 h 4791076"/>
              <a:gd name="connsiteX11" fmla="*/ 2395519 w 4791077"/>
              <a:gd name="connsiteY11" fmla="*/ 4791075 h 4791076"/>
              <a:gd name="connsiteX12" fmla="*/ 2385387 w 4791077"/>
              <a:gd name="connsiteY12" fmla="*/ 4791075 h 4791076"/>
              <a:gd name="connsiteX13" fmla="*/ 2385387 w 4791077"/>
              <a:gd name="connsiteY13" fmla="*/ 4790564 h 4791076"/>
              <a:gd name="connsiteX14" fmla="*/ 2150609 w 4791077"/>
              <a:gd name="connsiteY14" fmla="*/ 4778708 h 4791076"/>
              <a:gd name="connsiteX15" fmla="*/ 1 w 4791077"/>
              <a:gd name="connsiteY15" fmla="*/ 2395538 h 4791076"/>
              <a:gd name="connsiteX16" fmla="*/ 1181 w 4791077"/>
              <a:gd name="connsiteY16" fmla="*/ 2372172 h 4791076"/>
              <a:gd name="connsiteX17" fmla="*/ 0 w 4791077"/>
              <a:gd name="connsiteY17" fmla="*/ 2372172 h 4791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91077" h="4791076">
                <a:moveTo>
                  <a:pt x="0" y="0"/>
                </a:moveTo>
                <a:lnTo>
                  <a:pt x="2395539" y="0"/>
                </a:lnTo>
                <a:lnTo>
                  <a:pt x="2405689" y="0"/>
                </a:lnTo>
                <a:lnTo>
                  <a:pt x="2405689" y="513"/>
                </a:lnTo>
                <a:lnTo>
                  <a:pt x="2640469" y="12368"/>
                </a:lnTo>
                <a:cubicBezTo>
                  <a:pt x="3848434" y="135044"/>
                  <a:pt x="4791077" y="1155208"/>
                  <a:pt x="4791077" y="2395538"/>
                </a:cubicBezTo>
                <a:lnTo>
                  <a:pt x="4789897" y="2418903"/>
                </a:lnTo>
                <a:lnTo>
                  <a:pt x="4791076" y="2418903"/>
                </a:lnTo>
                <a:lnTo>
                  <a:pt x="4791076" y="4791075"/>
                </a:lnTo>
                <a:lnTo>
                  <a:pt x="2395559" y="4791075"/>
                </a:lnTo>
                <a:lnTo>
                  <a:pt x="2395539" y="4791076"/>
                </a:lnTo>
                <a:lnTo>
                  <a:pt x="2395519" y="4791075"/>
                </a:lnTo>
                <a:lnTo>
                  <a:pt x="2385387" y="4791075"/>
                </a:lnTo>
                <a:lnTo>
                  <a:pt x="2385387" y="4790564"/>
                </a:lnTo>
                <a:lnTo>
                  <a:pt x="2150609" y="4778708"/>
                </a:lnTo>
                <a:cubicBezTo>
                  <a:pt x="942645" y="4656033"/>
                  <a:pt x="1" y="3635869"/>
                  <a:pt x="1" y="2395538"/>
                </a:cubicBezTo>
                <a:lnTo>
                  <a:pt x="1181" y="2372172"/>
                </a:lnTo>
                <a:lnTo>
                  <a:pt x="0" y="2372172"/>
                </a:lnTo>
                <a:close/>
              </a:path>
            </a:pathLst>
          </a:custGeom>
          <a:solidFill>
            <a:schemeClr val="bg2"/>
          </a:solidFill>
          <a:ln>
            <a:noFill/>
          </a:ln>
        </p:spPr>
        <p:txBody>
          <a:bodyPr vert="horz" wrap="square" lIns="91440" tIns="45720" rIns="91440" bIns="45720" rtlCol="0" anchor="ctr" anchorCtr="0">
            <a:noAutofit/>
          </a:bodyPr>
          <a:lstStyle>
            <a:lvl1pPr>
              <a:defRPr lang="sv-SE" sz="2400" dirty="0">
                <a:solidFill>
                  <a:schemeClr val="tx1"/>
                </a:solidFill>
              </a:defRPr>
            </a:lvl1pPr>
          </a:lstStyle>
          <a:p>
            <a:pPr marL="0" lvl="0" indent="0">
              <a:buNone/>
            </a:pPr>
            <a:r>
              <a:rPr lang="sv-SE" dirty="0"/>
              <a:t>Klicka här för att infoga bild</a:t>
            </a:r>
          </a:p>
        </p:txBody>
      </p:sp>
      <p:sp>
        <p:nvSpPr>
          <p:cNvPr id="6" name="Platshållare för text">
            <a:extLst>
              <a:ext uri="{FF2B5EF4-FFF2-40B4-BE49-F238E27FC236}">
                <a16:creationId xmlns:a16="http://schemas.microsoft.com/office/drawing/2014/main" id="{2E06B01A-068F-45CB-A014-83B2B3ADC692}"/>
              </a:ext>
            </a:extLst>
          </p:cNvPr>
          <p:cNvSpPr>
            <a:spLocks noGrp="1"/>
          </p:cNvSpPr>
          <p:nvPr>
            <p:ph type="body" sz="quarter" idx="15" hasCustomPrompt="1"/>
          </p:nvPr>
        </p:nvSpPr>
        <p:spPr>
          <a:xfrm>
            <a:off x="6769101" y="3203999"/>
            <a:ext cx="4356000" cy="3132000"/>
          </a:xfrm>
        </p:spPr>
        <p:txBody>
          <a:bodyPr/>
          <a:lstStyle>
            <a:lvl1pPr marL="342900" indent="-342900">
              <a:buClr>
                <a:schemeClr val="tx2"/>
              </a:buClr>
              <a:buFont typeface="Arial" panose="020B0604020202020204" pitchFamily="34" charset="0"/>
              <a:buChar char="•"/>
              <a:defRPr sz="2000"/>
            </a:lvl1pPr>
            <a:lvl2pPr marL="685800" indent="-228600">
              <a:buClr>
                <a:schemeClr val="tx2"/>
              </a:buClr>
              <a:buFont typeface="Arial" panose="020B0604020202020204" pitchFamily="34" charset="0"/>
              <a:buChar char="•"/>
              <a:defRPr sz="2000">
                <a:solidFill>
                  <a:schemeClr val="tx2"/>
                </a:solidFill>
              </a:defRPr>
            </a:lvl2pPr>
            <a:lvl3pPr marL="1143000" indent="-228600">
              <a:buClr>
                <a:schemeClr val="tx2"/>
              </a:buClr>
              <a:buFont typeface="Arial" panose="020B0604020202020204" pitchFamily="34" charset="0"/>
              <a:buChar char="•"/>
              <a:defRPr sz="1800">
                <a:solidFill>
                  <a:schemeClr val="tx2"/>
                </a:solidFill>
              </a:defRPr>
            </a:lvl3pPr>
            <a:lvl4pPr marL="1600200" indent="-228600">
              <a:buClr>
                <a:schemeClr val="tx2"/>
              </a:buClr>
              <a:buFont typeface="Arial" panose="020B0604020202020204" pitchFamily="34" charset="0"/>
              <a:buChar char="•"/>
              <a:defRPr>
                <a:solidFill>
                  <a:schemeClr val="tx2"/>
                </a:solidFill>
              </a:defRPr>
            </a:lvl4pPr>
            <a:lvl5pPr marL="2057400" indent="-228600">
              <a:buClr>
                <a:schemeClr val="tx2"/>
              </a:buClr>
              <a:buFont typeface="Arial" panose="020B0604020202020204" pitchFamily="34" charset="0"/>
              <a:buChar char="•"/>
              <a:defRPr>
                <a:solidFill>
                  <a:schemeClr val="tx2"/>
                </a:solidFill>
              </a:defRPr>
            </a:lvl5pPr>
          </a:lstStyle>
          <a:p>
            <a:pPr lvl="0"/>
            <a:r>
              <a:rPr lang="sv-SE" dirty="0"/>
              <a:t>Lägg till 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9989E5EF-8FF1-7A36-C805-B91752B740AB}"/>
              </a:ext>
            </a:extLst>
          </p:cNvPr>
          <p:cNvSpPr>
            <a:spLocks noGrp="1"/>
          </p:cNvSpPr>
          <p:nvPr>
            <p:ph type="title" hasCustomPrompt="1"/>
          </p:nvPr>
        </p:nvSpPr>
        <p:spPr>
          <a:xfrm>
            <a:off x="6766560" y="1440180"/>
            <a:ext cx="4356000" cy="1693099"/>
          </a:xfrm>
        </p:spPr>
        <p:txBody>
          <a:bodyPr anchor="b" anchorCtr="0"/>
          <a:lstStyle>
            <a:lvl1pPr>
              <a:lnSpc>
                <a:spcPct val="100000"/>
              </a:lnSpc>
              <a:defRPr sz="3200">
                <a:solidFill>
                  <a:schemeClr val="accent1"/>
                </a:solidFill>
              </a:defRPr>
            </a:lvl1pPr>
          </a:lstStyle>
          <a:p>
            <a:r>
              <a:rPr lang="sv-SE" dirty="0"/>
              <a:t>Klicka här för att lägga till rubrik max tre rader</a:t>
            </a:r>
          </a:p>
        </p:txBody>
      </p:sp>
    </p:spTree>
    <p:extLst>
      <p:ext uri="{BB962C8B-B14F-4D97-AF65-F5344CB8AC3E}">
        <p14:creationId xmlns:p14="http://schemas.microsoft.com/office/powerpoint/2010/main" val="341924106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vsnittsrubrik cirkel">
    <p:bg>
      <p:bgPr>
        <a:solidFill>
          <a:schemeClr val="bg2"/>
        </a:solidFill>
        <a:effectLst/>
      </p:bgPr>
    </p:bg>
    <p:spTree>
      <p:nvGrpSpPr>
        <p:cNvPr id="1" name=""/>
        <p:cNvGrpSpPr/>
        <p:nvPr/>
      </p:nvGrpSpPr>
      <p:grpSpPr>
        <a:xfrm>
          <a:off x="0" y="0"/>
          <a:ext cx="0" cy="0"/>
          <a:chOff x="0" y="0"/>
          <a:chExt cx="0" cy="0"/>
        </a:xfrm>
      </p:grpSpPr>
      <p:sp>
        <p:nvSpPr>
          <p:cNvPr id="8" name="Färgblock röd">
            <a:extLst>
              <a:ext uri="{FF2B5EF4-FFF2-40B4-BE49-F238E27FC236}">
                <a16:creationId xmlns:a16="http://schemas.microsoft.com/office/drawing/2014/main" id="{C0FA68A2-702F-4B4E-B8EC-AF60295BE284}"/>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bild">
            <a:extLst>
              <a:ext uri="{FF2B5EF4-FFF2-40B4-BE49-F238E27FC236}">
                <a16:creationId xmlns:a16="http://schemas.microsoft.com/office/drawing/2014/main" id="{E458FE5C-75BB-4B56-B15E-D3D00725F220}"/>
              </a:ext>
            </a:extLst>
          </p:cNvPr>
          <p:cNvSpPr>
            <a:spLocks noGrp="1"/>
          </p:cNvSpPr>
          <p:nvPr>
            <p:ph type="pic" sz="quarter" idx="24" hasCustomPrompt="1"/>
          </p:nvPr>
        </p:nvSpPr>
        <p:spPr>
          <a:xfrm>
            <a:off x="667308" y="1365336"/>
            <a:ext cx="4761383" cy="4759303"/>
          </a:xfrm>
          <a:prstGeom prst="ellipse">
            <a:avLst/>
          </a:prstGeom>
          <a:solidFill>
            <a:schemeClr val="bg2"/>
          </a:solidFill>
          <a:ln>
            <a:noFill/>
          </a:ln>
        </p:spPr>
        <p:txBody>
          <a:bodyPr vert="horz" wrap="square" lIns="91440" tIns="45720" rIns="91440" bIns="45720" rtlCol="0" anchor="ctr" anchorCtr="0">
            <a:noAutofit/>
          </a:bodyPr>
          <a:lstStyle>
            <a:lvl1pPr>
              <a:defRPr lang="sv-SE" sz="2400" dirty="0" smtClean="0">
                <a:solidFill>
                  <a:schemeClr val="tx1"/>
                </a:solidFill>
              </a:defRPr>
            </a:lvl1pPr>
          </a:lstStyle>
          <a:p>
            <a:pPr lvl="0"/>
            <a:r>
              <a:rPr lang="sv-SE" dirty="0"/>
              <a:t>Klicka här för att infoga bild</a:t>
            </a:r>
          </a:p>
        </p:txBody>
      </p:sp>
      <p:sp>
        <p:nvSpPr>
          <p:cNvPr id="6" name="Platshållare för text">
            <a:extLst>
              <a:ext uri="{FF2B5EF4-FFF2-40B4-BE49-F238E27FC236}">
                <a16:creationId xmlns:a16="http://schemas.microsoft.com/office/drawing/2014/main" id="{C112E70A-20F5-4C0A-B79F-1FEACB0FE231}"/>
              </a:ext>
            </a:extLst>
          </p:cNvPr>
          <p:cNvSpPr>
            <a:spLocks noGrp="1"/>
          </p:cNvSpPr>
          <p:nvPr>
            <p:ph type="body" sz="quarter" idx="15" hasCustomPrompt="1"/>
          </p:nvPr>
        </p:nvSpPr>
        <p:spPr>
          <a:xfrm>
            <a:off x="6769101" y="3203999"/>
            <a:ext cx="4356000" cy="3132000"/>
          </a:xfrm>
        </p:spPr>
        <p:txBody>
          <a:bodyPr/>
          <a:lstStyle>
            <a:lvl1pPr marL="342900" indent="-342900">
              <a:buClr>
                <a:schemeClr val="tx2"/>
              </a:buClr>
              <a:buFont typeface="Arial" panose="020B0604020202020204" pitchFamily="34" charset="0"/>
              <a:buChar char="•"/>
              <a:defRPr sz="2000"/>
            </a:lvl1pPr>
            <a:lvl2pPr marL="685800" indent="-228600">
              <a:buClr>
                <a:schemeClr val="tx2"/>
              </a:buClr>
              <a:buFont typeface="Arial" panose="020B0604020202020204" pitchFamily="34" charset="0"/>
              <a:buChar char="•"/>
              <a:defRPr sz="2000">
                <a:solidFill>
                  <a:schemeClr val="tx2"/>
                </a:solidFill>
              </a:defRPr>
            </a:lvl2pPr>
            <a:lvl3pPr marL="1143000" indent="-228600">
              <a:buClr>
                <a:schemeClr val="tx2"/>
              </a:buClr>
              <a:buFont typeface="Arial" panose="020B0604020202020204" pitchFamily="34" charset="0"/>
              <a:buChar char="•"/>
              <a:defRPr sz="1800">
                <a:solidFill>
                  <a:schemeClr val="tx2"/>
                </a:solidFill>
              </a:defRPr>
            </a:lvl3pPr>
            <a:lvl4pPr marL="1600200" indent="-228600">
              <a:buClr>
                <a:schemeClr val="tx2"/>
              </a:buClr>
              <a:buFont typeface="Arial" panose="020B0604020202020204" pitchFamily="34" charset="0"/>
              <a:buChar char="•"/>
              <a:defRPr>
                <a:solidFill>
                  <a:schemeClr val="tx2"/>
                </a:solidFill>
              </a:defRPr>
            </a:lvl4pPr>
            <a:lvl5pPr marL="2057400" indent="-228600">
              <a:buClr>
                <a:schemeClr val="tx2"/>
              </a:buClr>
              <a:buFont typeface="Arial" panose="020B0604020202020204" pitchFamily="34" charset="0"/>
              <a:buChar char="•"/>
              <a:defRPr>
                <a:solidFill>
                  <a:schemeClr val="tx2"/>
                </a:solidFill>
              </a:defRPr>
            </a:lvl5pPr>
          </a:lstStyle>
          <a:p>
            <a:pPr lvl="0"/>
            <a:r>
              <a:rPr lang="sv-SE" dirty="0"/>
              <a:t>Lägg till 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9989E5EF-8FF1-7A36-C805-B91752B740AB}"/>
              </a:ext>
            </a:extLst>
          </p:cNvPr>
          <p:cNvSpPr>
            <a:spLocks noGrp="1"/>
          </p:cNvSpPr>
          <p:nvPr>
            <p:ph type="title" hasCustomPrompt="1"/>
          </p:nvPr>
        </p:nvSpPr>
        <p:spPr>
          <a:xfrm>
            <a:off x="6766560" y="1440180"/>
            <a:ext cx="4356000" cy="1692000"/>
          </a:xfrm>
        </p:spPr>
        <p:txBody>
          <a:bodyPr anchor="b" anchorCtr="0"/>
          <a:lstStyle>
            <a:lvl1pPr>
              <a:lnSpc>
                <a:spcPct val="100000"/>
              </a:lnSpc>
              <a:defRPr sz="3200">
                <a:solidFill>
                  <a:schemeClr val="accent2"/>
                </a:solidFill>
              </a:defRPr>
            </a:lvl1pPr>
          </a:lstStyle>
          <a:p>
            <a:r>
              <a:rPr lang="sv-SE" dirty="0"/>
              <a:t>Klicka här för att lägga till rubrik max tre rader</a:t>
            </a:r>
          </a:p>
        </p:txBody>
      </p:sp>
    </p:spTree>
    <p:extLst>
      <p:ext uri="{BB962C8B-B14F-4D97-AF65-F5344CB8AC3E}">
        <p14:creationId xmlns:p14="http://schemas.microsoft.com/office/powerpoint/2010/main" val="1723039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vsnittsrubrik grid">
    <p:bg>
      <p:bgPr>
        <a:solidFill>
          <a:schemeClr val="bg2"/>
        </a:solidFill>
        <a:effectLst/>
      </p:bgPr>
    </p:bg>
    <p:spTree>
      <p:nvGrpSpPr>
        <p:cNvPr id="1" name=""/>
        <p:cNvGrpSpPr/>
        <p:nvPr/>
      </p:nvGrpSpPr>
      <p:grpSpPr>
        <a:xfrm>
          <a:off x="0" y="0"/>
          <a:ext cx="0" cy="0"/>
          <a:chOff x="0" y="0"/>
          <a:chExt cx="0" cy="0"/>
        </a:xfrm>
      </p:grpSpPr>
      <p:sp>
        <p:nvSpPr>
          <p:cNvPr id="8" name="Färgblock blå">
            <a:extLst>
              <a:ext uri="{FF2B5EF4-FFF2-40B4-BE49-F238E27FC236}">
                <a16:creationId xmlns:a16="http://schemas.microsoft.com/office/drawing/2014/main" id="{C0FA68A2-702F-4B4E-B8EC-AF60295BE284}"/>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latshållare för bild 4">
            <a:extLst>
              <a:ext uri="{FF2B5EF4-FFF2-40B4-BE49-F238E27FC236}">
                <a16:creationId xmlns:a16="http://schemas.microsoft.com/office/drawing/2014/main" id="{C675CBE7-E9CC-4D53-9AF8-7FA2C899241A}"/>
              </a:ext>
            </a:extLst>
          </p:cNvPr>
          <p:cNvSpPr>
            <a:spLocks noGrp="1"/>
          </p:cNvSpPr>
          <p:nvPr>
            <p:ph type="pic" sz="quarter" idx="14" hasCustomPrompt="1"/>
          </p:nvPr>
        </p:nvSpPr>
        <p:spPr>
          <a:xfrm>
            <a:off x="4159647" y="3101927"/>
            <a:ext cx="1577436" cy="3093571"/>
          </a:xfrm>
          <a:solidFill>
            <a:schemeClr val="bg2"/>
          </a:solidFill>
        </p:spPr>
        <p:txBody>
          <a:bodyPr anchor="ctr" anchorCtr="0"/>
          <a:lstStyle>
            <a:lvl1pPr marL="228600" marR="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lang="sv-SE" sz="2000" kern="1200" dirty="0" smtClean="0">
                <a:solidFill>
                  <a:schemeClr val="tx2"/>
                </a:solidFill>
                <a:latin typeface="+mn-lt"/>
                <a:ea typeface="+mn-ea"/>
                <a:cs typeface="+mn-cs"/>
              </a:defRPr>
            </a:lvl1pPr>
          </a:lstStyle>
          <a:p>
            <a:pPr marL="228600" marR="0" lvl="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a:pPr>
            <a:r>
              <a:rPr lang="sv-SE" dirty="0"/>
              <a:t>Klicka för att infoga bild</a:t>
            </a:r>
          </a:p>
          <a:p>
            <a:endParaRPr lang="sv-SE" dirty="0"/>
          </a:p>
        </p:txBody>
      </p:sp>
      <p:sp>
        <p:nvSpPr>
          <p:cNvPr id="14" name="Platshållare för bild 3">
            <a:extLst>
              <a:ext uri="{FF2B5EF4-FFF2-40B4-BE49-F238E27FC236}">
                <a16:creationId xmlns:a16="http://schemas.microsoft.com/office/drawing/2014/main" id="{5F0F9B13-23EF-424A-874B-2A13F1E5DAC1}"/>
              </a:ext>
            </a:extLst>
          </p:cNvPr>
          <p:cNvSpPr>
            <a:spLocks noGrp="1"/>
          </p:cNvSpPr>
          <p:nvPr>
            <p:ph type="pic" sz="quarter" idx="16" hasCustomPrompt="1"/>
          </p:nvPr>
        </p:nvSpPr>
        <p:spPr>
          <a:xfrm>
            <a:off x="346165" y="3101927"/>
            <a:ext cx="3681159" cy="3093571"/>
          </a:xfrm>
          <a:solidFill>
            <a:schemeClr val="bg2"/>
          </a:solidFill>
        </p:spPr>
        <p:txBody>
          <a:bodyPr anchor="ctr" anchorCtr="0"/>
          <a:lstStyle>
            <a:lvl1pPr marL="228600" marR="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lang="sv-SE" sz="2000" kern="1200" dirty="0" smtClean="0">
                <a:solidFill>
                  <a:schemeClr val="tx2"/>
                </a:solidFill>
                <a:latin typeface="+mn-lt"/>
                <a:ea typeface="+mn-ea"/>
                <a:cs typeface="+mn-cs"/>
              </a:defRPr>
            </a:lvl1pPr>
          </a:lstStyle>
          <a:p>
            <a:pPr marL="228600" marR="0" lvl="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a:pPr>
            <a:r>
              <a:rPr lang="sv-SE" dirty="0"/>
              <a:t>Klicka för att infoga bild</a:t>
            </a:r>
          </a:p>
          <a:p>
            <a:endParaRPr lang="sv-SE" dirty="0"/>
          </a:p>
        </p:txBody>
      </p:sp>
      <p:sp>
        <p:nvSpPr>
          <p:cNvPr id="13" name="Platshållare för bild 2">
            <a:extLst>
              <a:ext uri="{FF2B5EF4-FFF2-40B4-BE49-F238E27FC236}">
                <a16:creationId xmlns:a16="http://schemas.microsoft.com/office/drawing/2014/main" id="{4AEE329C-1C0F-4A55-97EA-6A445A573FCD}"/>
              </a:ext>
            </a:extLst>
          </p:cNvPr>
          <p:cNvSpPr>
            <a:spLocks noGrp="1"/>
          </p:cNvSpPr>
          <p:nvPr>
            <p:ph type="pic" sz="quarter" idx="15" hasCustomPrompt="1"/>
          </p:nvPr>
        </p:nvSpPr>
        <p:spPr>
          <a:xfrm>
            <a:off x="2614819" y="824678"/>
            <a:ext cx="3122263" cy="2136783"/>
          </a:xfrm>
          <a:solidFill>
            <a:schemeClr val="bg2"/>
          </a:solidFill>
        </p:spPr>
        <p:txBody>
          <a:bodyPr anchor="ctr" anchorCtr="0"/>
          <a:lstStyle>
            <a:lvl1pPr marL="228600" marR="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lang="sv-SE" sz="2000" kern="1200">
                <a:solidFill>
                  <a:schemeClr val="tx2"/>
                </a:solidFill>
                <a:latin typeface="+mn-lt"/>
                <a:ea typeface="+mn-ea"/>
                <a:cs typeface="+mn-cs"/>
              </a:defRPr>
            </a:lvl1pPr>
          </a:lstStyle>
          <a:p>
            <a:pPr marL="228600" marR="0" lvl="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a:pPr>
            <a:r>
              <a:rPr lang="sv-SE" dirty="0"/>
              <a:t>Klicka för att infoga bild</a:t>
            </a:r>
          </a:p>
          <a:p>
            <a:endParaRPr lang="sv-SE" dirty="0"/>
          </a:p>
        </p:txBody>
      </p:sp>
      <p:sp>
        <p:nvSpPr>
          <p:cNvPr id="6" name="Platshållare för bild 1">
            <a:extLst>
              <a:ext uri="{FF2B5EF4-FFF2-40B4-BE49-F238E27FC236}">
                <a16:creationId xmlns:a16="http://schemas.microsoft.com/office/drawing/2014/main" id="{4E1BE8B4-F0CA-4D3B-837F-CD7A9E162345}"/>
              </a:ext>
            </a:extLst>
          </p:cNvPr>
          <p:cNvSpPr>
            <a:spLocks noGrp="1"/>
          </p:cNvSpPr>
          <p:nvPr>
            <p:ph type="pic" sz="quarter" idx="17" hasCustomPrompt="1"/>
          </p:nvPr>
        </p:nvSpPr>
        <p:spPr>
          <a:xfrm>
            <a:off x="347224" y="823914"/>
            <a:ext cx="2136775" cy="2150466"/>
          </a:xfrm>
          <a:solidFill>
            <a:schemeClr val="bg2"/>
          </a:solidFill>
        </p:spPr>
        <p:txBody>
          <a:bodyPr vert="horz" lIns="91440" tIns="45720" rIns="91440" bIns="45720" rtlCol="0" anchor="ctr" anchorCtr="0">
            <a:noAutofit/>
          </a:bodyP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lang="sv-SE" sz="2000"/>
            </a:lvl1pPr>
          </a:lstStyle>
          <a:p>
            <a:pPr marL="228600" marR="0" lvl="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a:pPr>
            <a:r>
              <a:rPr lang="sv-SE" dirty="0"/>
              <a:t>Klicka för att infoga bild</a:t>
            </a:r>
          </a:p>
        </p:txBody>
      </p:sp>
      <p:sp>
        <p:nvSpPr>
          <p:cNvPr id="11" name="Platshållare för text">
            <a:extLst>
              <a:ext uri="{FF2B5EF4-FFF2-40B4-BE49-F238E27FC236}">
                <a16:creationId xmlns:a16="http://schemas.microsoft.com/office/drawing/2014/main" id="{DCFD37F9-03F0-46BC-A02F-24685E2AFE93}"/>
              </a:ext>
            </a:extLst>
          </p:cNvPr>
          <p:cNvSpPr>
            <a:spLocks noGrp="1"/>
          </p:cNvSpPr>
          <p:nvPr>
            <p:ph type="body" sz="quarter" idx="18" hasCustomPrompt="1"/>
          </p:nvPr>
        </p:nvSpPr>
        <p:spPr>
          <a:xfrm>
            <a:off x="6769101" y="3203999"/>
            <a:ext cx="4356000" cy="3132000"/>
          </a:xfrm>
        </p:spPr>
        <p:txBody>
          <a:bodyPr/>
          <a:lstStyle>
            <a:lvl1pPr marL="342900" indent="-342900">
              <a:buClr>
                <a:schemeClr val="tx2"/>
              </a:buClr>
              <a:buFont typeface="Arial" panose="020B0604020202020204" pitchFamily="34" charset="0"/>
              <a:buChar char="•"/>
              <a:defRPr sz="2000"/>
            </a:lvl1pPr>
            <a:lvl2pPr marL="685800" indent="-228600">
              <a:buClr>
                <a:schemeClr val="tx2"/>
              </a:buClr>
              <a:buFont typeface="Arial" panose="020B0604020202020204" pitchFamily="34" charset="0"/>
              <a:buChar char="•"/>
              <a:defRPr sz="2000">
                <a:solidFill>
                  <a:schemeClr val="tx2"/>
                </a:solidFill>
              </a:defRPr>
            </a:lvl2pPr>
            <a:lvl3pPr marL="1143000" indent="-228600">
              <a:buClr>
                <a:schemeClr val="tx2"/>
              </a:buClr>
              <a:buFont typeface="Arial" panose="020B0604020202020204" pitchFamily="34" charset="0"/>
              <a:buChar char="•"/>
              <a:defRPr sz="1800">
                <a:solidFill>
                  <a:schemeClr val="tx2"/>
                </a:solidFill>
              </a:defRPr>
            </a:lvl3pPr>
            <a:lvl4pPr marL="1600200" indent="-228600">
              <a:buClr>
                <a:schemeClr val="tx2"/>
              </a:buClr>
              <a:buFont typeface="Arial" panose="020B0604020202020204" pitchFamily="34" charset="0"/>
              <a:buChar char="•"/>
              <a:defRPr>
                <a:solidFill>
                  <a:schemeClr val="tx2"/>
                </a:solidFill>
              </a:defRPr>
            </a:lvl4pPr>
            <a:lvl5pPr marL="2057400" indent="-228600">
              <a:buClr>
                <a:schemeClr val="tx2"/>
              </a:buClr>
              <a:buFont typeface="Arial" panose="020B0604020202020204" pitchFamily="34" charset="0"/>
              <a:buChar char="•"/>
              <a:defRPr>
                <a:solidFill>
                  <a:schemeClr val="tx2"/>
                </a:solidFill>
              </a:defRPr>
            </a:lvl5pPr>
          </a:lstStyle>
          <a:p>
            <a:pPr lvl="0"/>
            <a:r>
              <a:rPr lang="sv-SE" dirty="0"/>
              <a:t>Lägg till 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9989E5EF-8FF1-7A36-C805-B91752B740AB}"/>
              </a:ext>
            </a:extLst>
          </p:cNvPr>
          <p:cNvSpPr>
            <a:spLocks noGrp="1"/>
          </p:cNvSpPr>
          <p:nvPr>
            <p:ph type="title" hasCustomPrompt="1"/>
          </p:nvPr>
        </p:nvSpPr>
        <p:spPr>
          <a:xfrm>
            <a:off x="6766560" y="1440180"/>
            <a:ext cx="4356000" cy="1693099"/>
          </a:xfrm>
        </p:spPr>
        <p:txBody>
          <a:bodyPr anchor="b" anchorCtr="0"/>
          <a:lstStyle>
            <a:lvl1pPr algn="l" defTabSz="914400" rtl="0" eaLnBrk="1" latinLnBrk="0" hangingPunct="1">
              <a:lnSpc>
                <a:spcPct val="100000"/>
              </a:lnSpc>
              <a:spcBef>
                <a:spcPct val="0"/>
              </a:spcBef>
              <a:buNone/>
              <a:defRPr lang="sv-SE" sz="3200" b="1" kern="1200" dirty="0">
                <a:solidFill>
                  <a:schemeClr val="accent3"/>
                </a:solidFill>
                <a:latin typeface="+mj-lt"/>
                <a:ea typeface="+mj-ea"/>
                <a:cs typeface="+mj-cs"/>
              </a:defRPr>
            </a:lvl1pPr>
          </a:lstStyle>
          <a:p>
            <a:r>
              <a:rPr lang="sv-SE" dirty="0"/>
              <a:t>Klicka här för att lägga till rubrik max tre rader</a:t>
            </a:r>
          </a:p>
        </p:txBody>
      </p:sp>
    </p:spTree>
    <p:extLst>
      <p:ext uri="{BB962C8B-B14F-4D97-AF65-F5344CB8AC3E}">
        <p14:creationId xmlns:p14="http://schemas.microsoft.com/office/powerpoint/2010/main" val="2319914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itat layout blå">
    <p:bg>
      <p:bgPr>
        <a:solidFill>
          <a:srgbClr val="285468"/>
        </a:solidFill>
        <a:effectLst/>
      </p:bgPr>
    </p:bg>
    <p:spTree>
      <p:nvGrpSpPr>
        <p:cNvPr id="1" name=""/>
        <p:cNvGrpSpPr/>
        <p:nvPr/>
      </p:nvGrpSpPr>
      <p:grpSpPr>
        <a:xfrm>
          <a:off x="0" y="0"/>
          <a:ext cx="0" cy="0"/>
          <a:chOff x="0" y="0"/>
          <a:chExt cx="0" cy="0"/>
        </a:xfrm>
      </p:grpSpPr>
      <p:pic>
        <p:nvPicPr>
          <p:cNvPr id="9" name="Greppa Näringen logotyp" descr="Logotyp för Greppa Näringen.">
            <a:extLst>
              <a:ext uri="{FF2B5EF4-FFF2-40B4-BE49-F238E27FC236}">
                <a16:creationId xmlns:a16="http://schemas.microsoft.com/office/drawing/2014/main" id="{94F24769-98C2-4414-B3D0-1AD4C9F3DD5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81407" y="408533"/>
            <a:ext cx="1316302" cy="417190"/>
          </a:xfrm>
          <a:prstGeom prst="rect">
            <a:avLst/>
          </a:prstGeom>
        </p:spPr>
      </p:pic>
      <p:sp>
        <p:nvSpPr>
          <p:cNvPr id="4" name="Underrubrik">
            <a:extLst>
              <a:ext uri="{FF2B5EF4-FFF2-40B4-BE49-F238E27FC236}">
                <a16:creationId xmlns:a16="http://schemas.microsoft.com/office/drawing/2014/main" id="{7D51CB52-AB5A-4E33-B68A-5D18875CCC80}"/>
              </a:ext>
            </a:extLst>
          </p:cNvPr>
          <p:cNvSpPr>
            <a:spLocks noGrp="1"/>
          </p:cNvSpPr>
          <p:nvPr>
            <p:ph type="body" sz="quarter" idx="10" hasCustomPrompt="1"/>
          </p:nvPr>
        </p:nvSpPr>
        <p:spPr>
          <a:xfrm>
            <a:off x="1176337" y="4463358"/>
            <a:ext cx="8640000" cy="760177"/>
          </a:xfrm>
        </p:spPr>
        <p:txBody>
          <a:bodyPr/>
          <a:lstStyle>
            <a:lvl1pPr marL="0" indent="0">
              <a:buClr>
                <a:schemeClr val="bg1"/>
              </a:buClr>
              <a:buFont typeface="Arial" panose="020B0604020202020204" pitchFamily="34" charset="0"/>
              <a:buNone/>
              <a:defRPr sz="2000">
                <a:solidFill>
                  <a:schemeClr val="bg1"/>
                </a:solidFill>
              </a:defRPr>
            </a:lvl1pPr>
          </a:lstStyle>
          <a:p>
            <a:pPr lvl="0"/>
            <a:r>
              <a:rPr lang="sv-SE" dirty="0"/>
              <a:t>Klicka för att skriva vem du citerar</a:t>
            </a:r>
          </a:p>
        </p:txBody>
      </p:sp>
      <p:sp>
        <p:nvSpPr>
          <p:cNvPr id="2" name="Rubrik 1">
            <a:extLst>
              <a:ext uri="{FF2B5EF4-FFF2-40B4-BE49-F238E27FC236}">
                <a16:creationId xmlns:a16="http://schemas.microsoft.com/office/drawing/2014/main" id="{0C387554-6376-E286-2391-78C43984D4DD}"/>
              </a:ext>
            </a:extLst>
          </p:cNvPr>
          <p:cNvSpPr>
            <a:spLocks noGrp="1"/>
          </p:cNvSpPr>
          <p:nvPr>
            <p:ph type="ctrTitle" hasCustomPrompt="1"/>
          </p:nvPr>
        </p:nvSpPr>
        <p:spPr>
          <a:xfrm>
            <a:off x="1176421" y="1903078"/>
            <a:ext cx="8640000" cy="2492168"/>
          </a:xfrm>
        </p:spPr>
        <p:txBody>
          <a:bodyPr anchor="b" anchorCtr="0"/>
          <a:lstStyle>
            <a:lvl1pPr algn="l">
              <a:defRPr sz="4400" b="0">
                <a:solidFill>
                  <a:schemeClr val="accent6"/>
                </a:solidFill>
              </a:defRPr>
            </a:lvl1pPr>
          </a:lstStyle>
          <a:p>
            <a:r>
              <a:rPr lang="sv-SE" dirty="0"/>
              <a:t>Klicka här för att lägga ett citat eller en text du vill lyfta fram</a:t>
            </a:r>
          </a:p>
        </p:txBody>
      </p:sp>
    </p:spTree>
    <p:extLst>
      <p:ext uri="{BB962C8B-B14F-4D97-AF65-F5344CB8AC3E}">
        <p14:creationId xmlns:p14="http://schemas.microsoft.com/office/powerpoint/2010/main" val="3989445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ack och kontakt blå">
    <p:bg>
      <p:bgPr>
        <a:solidFill>
          <a:srgbClr val="285468"/>
        </a:solidFill>
        <a:effectLst/>
      </p:bgPr>
    </p:bg>
    <p:spTree>
      <p:nvGrpSpPr>
        <p:cNvPr id="1" name=""/>
        <p:cNvGrpSpPr/>
        <p:nvPr/>
      </p:nvGrpSpPr>
      <p:grpSpPr>
        <a:xfrm>
          <a:off x="0" y="0"/>
          <a:ext cx="0" cy="0"/>
          <a:chOff x="0" y="0"/>
          <a:chExt cx="0" cy="0"/>
        </a:xfrm>
      </p:grpSpPr>
      <p:sp>
        <p:nvSpPr>
          <p:cNvPr id="18" name="Färgblock blå">
            <a:extLst>
              <a:ext uri="{FF2B5EF4-FFF2-40B4-BE49-F238E27FC236}">
                <a16:creationId xmlns:a16="http://schemas.microsoft.com/office/drawing/2014/main" id="{E7D707C4-CC49-49B6-9522-AED3F9754962}"/>
              </a:ext>
            </a:extLst>
          </p:cNvPr>
          <p:cNvSpPr/>
          <p:nvPr userDrawn="1"/>
        </p:nvSpPr>
        <p:spPr>
          <a:xfrm>
            <a:off x="0" y="4070773"/>
            <a:ext cx="12192000" cy="2787650"/>
          </a:xfrm>
          <a:prstGeom prst="rect">
            <a:avLst/>
          </a:prstGeom>
          <a:solidFill>
            <a:srgbClr val="2D6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Mönster blå">
            <a:extLst>
              <a:ext uri="{FF2B5EF4-FFF2-40B4-BE49-F238E27FC236}">
                <a16:creationId xmlns:a16="http://schemas.microsoft.com/office/drawing/2014/main" id="{CF19C659-7BC0-499C-91D3-AFE2007CFA8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42860" t="28490" r="1"/>
          <a:stretch/>
        </p:blipFill>
        <p:spPr>
          <a:xfrm>
            <a:off x="8280000" y="4070350"/>
            <a:ext cx="3912000" cy="2787650"/>
          </a:xfrm>
          <a:prstGeom prst="rect">
            <a:avLst/>
          </a:prstGeom>
        </p:spPr>
      </p:pic>
      <p:sp>
        <p:nvSpPr>
          <p:cNvPr id="11" name="Platshållare för bild">
            <a:extLst>
              <a:ext uri="{FF2B5EF4-FFF2-40B4-BE49-F238E27FC236}">
                <a16:creationId xmlns:a16="http://schemas.microsoft.com/office/drawing/2014/main" id="{1F15E809-315A-4257-936B-60115C402B07}"/>
              </a:ext>
            </a:extLst>
          </p:cNvPr>
          <p:cNvSpPr>
            <a:spLocks noGrp="1" noChangeAspect="1"/>
          </p:cNvSpPr>
          <p:nvPr>
            <p:ph type="pic" sz="quarter" idx="11" hasCustomPrompt="1"/>
          </p:nvPr>
        </p:nvSpPr>
        <p:spPr>
          <a:xfrm>
            <a:off x="9006262" y="5902607"/>
            <a:ext cx="1756000" cy="679662"/>
          </a:xfrm>
        </p:spPr>
        <p:txBody>
          <a:bodyPr anchor="ctr" anchorCtr="0"/>
          <a:lstStyle>
            <a:lvl1pPr marL="0" indent="0">
              <a:buNone/>
              <a:defRPr sz="1200">
                <a:solidFill>
                  <a:schemeClr val="bg2"/>
                </a:solidFill>
              </a:defRPr>
            </a:lvl1pPr>
          </a:lstStyle>
          <a:p>
            <a:r>
              <a:rPr lang="sv-SE" dirty="0"/>
              <a:t>Klicka här för att lägga till en logotyp</a:t>
            </a:r>
          </a:p>
        </p:txBody>
      </p:sp>
      <p:pic>
        <p:nvPicPr>
          <p:cNvPr id="13" name="Greppa Näringen logotyp" descr="Logotyp för Greppa Näringen.">
            <a:extLst>
              <a:ext uri="{FF2B5EF4-FFF2-40B4-BE49-F238E27FC236}">
                <a16:creationId xmlns:a16="http://schemas.microsoft.com/office/drawing/2014/main" id="{31058063-17F8-4ED9-A086-59D6BBA360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381407" y="408533"/>
            <a:ext cx="1316302" cy="417190"/>
          </a:xfrm>
          <a:prstGeom prst="rect">
            <a:avLst/>
          </a:prstGeom>
        </p:spPr>
      </p:pic>
      <p:sp>
        <p:nvSpPr>
          <p:cNvPr id="4" name="Platshållare för text">
            <a:extLst>
              <a:ext uri="{FF2B5EF4-FFF2-40B4-BE49-F238E27FC236}">
                <a16:creationId xmlns:a16="http://schemas.microsoft.com/office/drawing/2014/main" id="{40B21655-1984-48F2-AC22-B24E5977A3B4}"/>
              </a:ext>
            </a:extLst>
          </p:cNvPr>
          <p:cNvSpPr>
            <a:spLocks noGrp="1"/>
          </p:cNvSpPr>
          <p:nvPr>
            <p:ph type="body" sz="quarter" idx="13" hasCustomPrompt="1"/>
          </p:nvPr>
        </p:nvSpPr>
        <p:spPr>
          <a:xfrm>
            <a:off x="1176338" y="4244197"/>
            <a:ext cx="4943475" cy="1834341"/>
          </a:xfrm>
        </p:spPr>
        <p:txBody>
          <a:bodyPr/>
          <a:lstStyle>
            <a:lvl1pPr marL="0" indent="0">
              <a:buClr>
                <a:schemeClr val="bg1"/>
              </a:buClr>
              <a:buFont typeface="Arial" panose="020B0604020202020204" pitchFamily="34" charset="0"/>
              <a:buNone/>
              <a:defRPr sz="2400">
                <a:solidFill>
                  <a:schemeClr val="bg1"/>
                </a:solidFill>
              </a:defRPr>
            </a:lvl1pPr>
            <a:lvl2pPr marL="685800" indent="-228600">
              <a:buClr>
                <a:schemeClr val="bg1"/>
              </a:buClr>
              <a:buFont typeface="Arial" panose="020B0604020202020204" pitchFamily="34" charset="0"/>
              <a:buChar char="•"/>
              <a:defRPr sz="2400">
                <a:solidFill>
                  <a:schemeClr val="bg1"/>
                </a:solidFill>
              </a:defRPr>
            </a:lvl2pPr>
            <a:lvl3pPr marL="1143000" indent="-228600">
              <a:buClr>
                <a:schemeClr val="bg1"/>
              </a:buClr>
              <a:buFont typeface="Arial" panose="020B0604020202020204" pitchFamily="34" charset="0"/>
              <a:buChar char="•"/>
              <a:defRPr sz="2400">
                <a:solidFill>
                  <a:schemeClr val="bg1"/>
                </a:solidFill>
              </a:defRPr>
            </a:lvl3pPr>
            <a:lvl4pPr marL="1600200" indent="-228600">
              <a:buClr>
                <a:schemeClr val="bg1"/>
              </a:buClr>
              <a:buFont typeface="Arial" panose="020B0604020202020204" pitchFamily="34" charset="0"/>
              <a:buChar char="•"/>
              <a:defRPr sz="2400">
                <a:solidFill>
                  <a:schemeClr val="bg1"/>
                </a:solidFill>
              </a:defRPr>
            </a:lvl4pPr>
            <a:lvl5pPr marL="2057400" indent="-228600">
              <a:buClr>
                <a:schemeClr val="bg1"/>
              </a:buClr>
              <a:buFont typeface="Arial" panose="020B0604020202020204" pitchFamily="34" charset="0"/>
              <a:buChar char="•"/>
              <a:defRPr sz="2400">
                <a:solidFill>
                  <a:schemeClr val="bg1"/>
                </a:solidFill>
              </a:defRPr>
            </a:lvl5pPr>
          </a:lstStyle>
          <a:p>
            <a:pPr lvl="0"/>
            <a:r>
              <a:rPr lang="sv-SE" dirty="0"/>
              <a:t>Klicka här för att lägga till dina kontaktuppgifter</a:t>
            </a:r>
          </a:p>
        </p:txBody>
      </p:sp>
      <p:sp>
        <p:nvSpPr>
          <p:cNvPr id="2" name="Rubrik 1">
            <a:extLst>
              <a:ext uri="{FF2B5EF4-FFF2-40B4-BE49-F238E27FC236}">
                <a16:creationId xmlns:a16="http://schemas.microsoft.com/office/drawing/2014/main" id="{0C387554-6376-E286-2391-78C43984D4DD}"/>
              </a:ext>
            </a:extLst>
          </p:cNvPr>
          <p:cNvSpPr>
            <a:spLocks noGrp="1"/>
          </p:cNvSpPr>
          <p:nvPr>
            <p:ph type="ctrTitle"/>
          </p:nvPr>
        </p:nvSpPr>
        <p:spPr>
          <a:xfrm>
            <a:off x="1176655" y="2434975"/>
            <a:ext cx="4943218" cy="1548461"/>
          </a:xfrm>
        </p:spPr>
        <p:txBody>
          <a:bodyPr anchor="b"/>
          <a:lstStyle>
            <a:lvl1pPr algn="l">
              <a:defRPr sz="4000">
                <a:solidFill>
                  <a:schemeClr val="accent6"/>
                </a:solidFill>
              </a:defRPr>
            </a:lvl1pPr>
          </a:lstStyle>
          <a:p>
            <a:r>
              <a:rPr lang="sv-SE"/>
              <a:t>Klicka här för att ändra mall för rubrikformat</a:t>
            </a:r>
            <a:endParaRPr lang="sv-SE" dirty="0"/>
          </a:p>
        </p:txBody>
      </p:sp>
      <p:pic>
        <p:nvPicPr>
          <p:cNvPr id="8" name="Logotyp EU" descr="Logotyp EU. Medfinansieras av Europeiska unionen.">
            <a:extLst>
              <a:ext uri="{FF2B5EF4-FFF2-40B4-BE49-F238E27FC236}">
                <a16:creationId xmlns:a16="http://schemas.microsoft.com/office/drawing/2014/main" id="{07F3E875-6E7B-4CD9-9F16-FF9E97C4746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026894" y="5902607"/>
            <a:ext cx="670815" cy="679661"/>
          </a:xfrm>
          <a:prstGeom prst="rect">
            <a:avLst/>
          </a:prstGeom>
        </p:spPr>
      </p:pic>
    </p:spTree>
    <p:extLst>
      <p:ext uri="{BB962C8B-B14F-4D97-AF65-F5344CB8AC3E}">
        <p14:creationId xmlns:p14="http://schemas.microsoft.com/office/powerpoint/2010/main" val="553867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71D726-55FD-3FFB-9B60-50A95CAC443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2823048-C398-013F-8C70-B0EA42FE3CDA}"/>
              </a:ext>
            </a:extLst>
          </p:cNvPr>
          <p:cNvSpPr>
            <a:spLocks noGrp="1"/>
          </p:cNvSpPr>
          <p:nvPr>
            <p:ph sz="half" idx="1"/>
          </p:nvPr>
        </p:nvSpPr>
        <p:spPr>
          <a:xfrm>
            <a:off x="1161299" y="1685575"/>
            <a:ext cx="4801984" cy="434670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001A52A-9F57-8BEF-9996-A3B1C57A46CA}"/>
              </a:ext>
            </a:extLst>
          </p:cNvPr>
          <p:cNvSpPr>
            <a:spLocks noGrp="1"/>
          </p:cNvSpPr>
          <p:nvPr>
            <p:ph sz="half" idx="2"/>
          </p:nvPr>
        </p:nvSpPr>
        <p:spPr>
          <a:xfrm>
            <a:off x="6228719" y="1685572"/>
            <a:ext cx="4801984" cy="4345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212AA72F-C433-4386-F24B-23343294B3F7}"/>
              </a:ext>
            </a:extLst>
          </p:cNvPr>
          <p:cNvSpPr>
            <a:spLocks noGrp="1"/>
          </p:cNvSpPr>
          <p:nvPr>
            <p:ph type="dt" sz="half" idx="10"/>
          </p:nvPr>
        </p:nvSpPr>
        <p:spPr/>
        <p:txBody>
          <a:bodyPr/>
          <a:lstStyle/>
          <a:p>
            <a:fld id="{419536F3-28B2-453C-A043-0CF48B4EE67B}" type="datetime1">
              <a:rPr lang="sv-SE" smtClean="0"/>
              <a:t>2026-02-12</a:t>
            </a:fld>
            <a:endParaRPr lang="sv-SE"/>
          </a:p>
        </p:txBody>
      </p:sp>
      <p:sp>
        <p:nvSpPr>
          <p:cNvPr id="6" name="Platshållare för sidfot 5">
            <a:extLst>
              <a:ext uri="{FF2B5EF4-FFF2-40B4-BE49-F238E27FC236}">
                <a16:creationId xmlns:a16="http://schemas.microsoft.com/office/drawing/2014/main" id="{F0CB1480-C8A1-B4DD-EC39-7890DD21292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D8DF27C-69E8-092E-4596-17C1501F2208}"/>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2931145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401013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873B10-AE5F-78EE-062F-938A169B8F9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9917EB58-9A62-6A30-F058-2D6D90583D16}"/>
              </a:ext>
            </a:extLst>
          </p:cNvPr>
          <p:cNvSpPr>
            <a:spLocks noGrp="1"/>
          </p:cNvSpPr>
          <p:nvPr>
            <p:ph type="dt" sz="half" idx="10"/>
          </p:nvPr>
        </p:nvSpPr>
        <p:spPr/>
        <p:txBody>
          <a:bodyPr/>
          <a:lstStyle/>
          <a:p>
            <a:fld id="{D53A7DB1-B95C-4253-B360-E25E6412DEB1}" type="datetime1">
              <a:rPr lang="sv-SE" smtClean="0"/>
              <a:t>2026-02-12</a:t>
            </a:fld>
            <a:endParaRPr lang="sv-SE"/>
          </a:p>
        </p:txBody>
      </p:sp>
      <p:sp>
        <p:nvSpPr>
          <p:cNvPr id="4" name="Platshållare för sidfot 3">
            <a:extLst>
              <a:ext uri="{FF2B5EF4-FFF2-40B4-BE49-F238E27FC236}">
                <a16:creationId xmlns:a16="http://schemas.microsoft.com/office/drawing/2014/main" id="{17C5D120-4209-BEE4-4945-A8F630AB37AC}"/>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A0C596B7-FFF1-38E8-DCC1-483E4CDD0A8A}"/>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2615714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9" y="1844825"/>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1" y="188640"/>
            <a:ext cx="5471749" cy="648072"/>
          </a:xfrm>
        </p:spPr>
        <p:txBody>
          <a:bodyPr/>
          <a:lstStyle>
            <a:lvl1pPr marL="0" indent="0" algn="ctr">
              <a:buNone/>
              <a:defRPr sz="1200" baseline="0"/>
            </a:lvl1pPr>
          </a:lstStyle>
          <a:p>
            <a:r>
              <a:rPr lang="sv-SE" dirty="0"/>
              <a:t>Klicka här för att lägga in din logotype</a:t>
            </a:r>
          </a:p>
        </p:txBody>
      </p:sp>
    </p:spTree>
    <p:extLst>
      <p:ext uri="{BB962C8B-B14F-4D97-AF65-F5344CB8AC3E}">
        <p14:creationId xmlns:p14="http://schemas.microsoft.com/office/powerpoint/2010/main" val="42744148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583581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bild blå 2">
    <p:bg>
      <p:bgPr>
        <a:solidFill>
          <a:srgbClr val="285468"/>
        </a:solidFill>
        <a:effectLst/>
      </p:bgPr>
    </p:bg>
    <p:spTree>
      <p:nvGrpSpPr>
        <p:cNvPr id="1" name=""/>
        <p:cNvGrpSpPr/>
        <p:nvPr/>
      </p:nvGrpSpPr>
      <p:grpSpPr>
        <a:xfrm>
          <a:off x="0" y="0"/>
          <a:ext cx="0" cy="0"/>
          <a:chOff x="0" y="0"/>
          <a:chExt cx="0" cy="0"/>
        </a:xfrm>
      </p:grpSpPr>
      <p:sp>
        <p:nvSpPr>
          <p:cNvPr id="18" name="Färgblock blå">
            <a:extLst>
              <a:ext uri="{FF2B5EF4-FFF2-40B4-BE49-F238E27FC236}">
                <a16:creationId xmlns:a16="http://schemas.microsoft.com/office/drawing/2014/main" id="{E7D707C4-CC49-49B6-9522-AED3F9754962}"/>
              </a:ext>
            </a:extLst>
          </p:cNvPr>
          <p:cNvSpPr/>
          <p:nvPr userDrawn="1"/>
        </p:nvSpPr>
        <p:spPr>
          <a:xfrm>
            <a:off x="0" y="4070773"/>
            <a:ext cx="12192000" cy="2787650"/>
          </a:xfrm>
          <a:prstGeom prst="rect">
            <a:avLst/>
          </a:prstGeom>
          <a:solidFill>
            <a:srgbClr val="2D6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Mönster blå">
            <a:extLst>
              <a:ext uri="{FF2B5EF4-FFF2-40B4-BE49-F238E27FC236}">
                <a16:creationId xmlns:a16="http://schemas.microsoft.com/office/drawing/2014/main" id="{11A45FB2-6F2D-46CB-8E7B-3D78511FB8A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8" t="58067" b="1693"/>
          <a:stretch/>
        </p:blipFill>
        <p:spPr>
          <a:xfrm>
            <a:off x="6674" y="4068096"/>
            <a:ext cx="12190149" cy="2793241"/>
          </a:xfrm>
          <a:prstGeom prst="rect">
            <a:avLst/>
          </a:prstGeom>
        </p:spPr>
      </p:pic>
      <p:pic>
        <p:nvPicPr>
          <p:cNvPr id="13" name="Greppa Näringen logotyp" descr="Logotyp för Greppa Näringen.">
            <a:extLst>
              <a:ext uri="{FF2B5EF4-FFF2-40B4-BE49-F238E27FC236}">
                <a16:creationId xmlns:a16="http://schemas.microsoft.com/office/drawing/2014/main" id="{31058063-17F8-4ED9-A086-59D6BBA360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381407" y="408533"/>
            <a:ext cx="1316302" cy="417190"/>
          </a:xfrm>
          <a:prstGeom prst="rect">
            <a:avLst/>
          </a:prstGeom>
        </p:spPr>
      </p:pic>
      <p:sp>
        <p:nvSpPr>
          <p:cNvPr id="10" name="Platshållare för logotyp">
            <a:extLst>
              <a:ext uri="{FF2B5EF4-FFF2-40B4-BE49-F238E27FC236}">
                <a16:creationId xmlns:a16="http://schemas.microsoft.com/office/drawing/2014/main" id="{DE2BC78D-B47F-4DE2-B1F6-408F5286121F}"/>
              </a:ext>
            </a:extLst>
          </p:cNvPr>
          <p:cNvSpPr>
            <a:spLocks noGrp="1" noChangeAspect="1"/>
          </p:cNvSpPr>
          <p:nvPr>
            <p:ph type="pic" sz="quarter" idx="11" hasCustomPrompt="1"/>
          </p:nvPr>
        </p:nvSpPr>
        <p:spPr>
          <a:xfrm>
            <a:off x="9007455" y="5902607"/>
            <a:ext cx="1756000" cy="679662"/>
          </a:xfrm>
        </p:spPr>
        <p:txBody>
          <a:bodyPr anchor="ctr" anchorCtr="0"/>
          <a:lstStyle>
            <a:lvl1pPr marL="0" indent="0">
              <a:buNone/>
              <a:defRPr sz="1200">
                <a:solidFill>
                  <a:schemeClr val="bg2"/>
                </a:solidFill>
              </a:defRPr>
            </a:lvl1pPr>
          </a:lstStyle>
          <a:p>
            <a:r>
              <a:rPr lang="sv-SE" dirty="0"/>
              <a:t>Klicka här för att lägga till en logotyp</a:t>
            </a:r>
          </a:p>
        </p:txBody>
      </p:sp>
      <p:sp>
        <p:nvSpPr>
          <p:cNvPr id="3" name="Underrubrik 2">
            <a:extLst>
              <a:ext uri="{FF2B5EF4-FFF2-40B4-BE49-F238E27FC236}">
                <a16:creationId xmlns:a16="http://schemas.microsoft.com/office/drawing/2014/main" id="{66DB54A2-2545-D282-266B-582FB75C2086}"/>
              </a:ext>
            </a:extLst>
          </p:cNvPr>
          <p:cNvSpPr>
            <a:spLocks noGrp="1"/>
          </p:cNvSpPr>
          <p:nvPr>
            <p:ph type="subTitle" idx="1" hasCustomPrompt="1"/>
          </p:nvPr>
        </p:nvSpPr>
        <p:spPr>
          <a:xfrm>
            <a:off x="601865" y="3339253"/>
            <a:ext cx="6997815" cy="389015"/>
          </a:xfrm>
        </p:spPr>
        <p:txBody>
          <a:bodyPr lIns="108000"/>
          <a:lstStyle>
            <a:lvl1pPr marL="0" indent="0" algn="l">
              <a:buClr>
                <a:schemeClr val="bg1"/>
              </a:buClr>
              <a:buFont typeface="Arial" panose="020B0604020202020204" pitchFamily="34" charset="0"/>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lägga till underrubrik</a:t>
            </a:r>
          </a:p>
        </p:txBody>
      </p:sp>
      <p:sp>
        <p:nvSpPr>
          <p:cNvPr id="12" name="Underrubrik 1">
            <a:extLst>
              <a:ext uri="{FF2B5EF4-FFF2-40B4-BE49-F238E27FC236}">
                <a16:creationId xmlns:a16="http://schemas.microsoft.com/office/drawing/2014/main" id="{DCFB5804-B624-40A5-8CAA-8EDF16016A39}"/>
              </a:ext>
            </a:extLst>
          </p:cNvPr>
          <p:cNvSpPr>
            <a:spLocks noGrp="1"/>
          </p:cNvSpPr>
          <p:nvPr>
            <p:ph type="body" sz="quarter" idx="10" hasCustomPrompt="1"/>
          </p:nvPr>
        </p:nvSpPr>
        <p:spPr>
          <a:xfrm>
            <a:off x="601864" y="1235195"/>
            <a:ext cx="6997815" cy="472306"/>
          </a:xfrm>
        </p:spPr>
        <p:txBody>
          <a:bodyPr lIns="108000" anchor="b" anchorCtr="0"/>
          <a:lstStyle>
            <a:lvl1pPr marL="0" indent="0">
              <a:buClr>
                <a:schemeClr val="bg1"/>
              </a:buClr>
              <a:buFont typeface="Arial" panose="020B0604020202020204" pitchFamily="34" charset="0"/>
              <a:buNone/>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sv-SE" dirty="0"/>
              <a:t>Namn och datum</a:t>
            </a:r>
          </a:p>
        </p:txBody>
      </p:sp>
      <p:sp>
        <p:nvSpPr>
          <p:cNvPr id="2" name="Rubrik 1">
            <a:extLst>
              <a:ext uri="{FF2B5EF4-FFF2-40B4-BE49-F238E27FC236}">
                <a16:creationId xmlns:a16="http://schemas.microsoft.com/office/drawing/2014/main" id="{0C387554-6376-E286-2391-78C43984D4DD}"/>
              </a:ext>
            </a:extLst>
          </p:cNvPr>
          <p:cNvSpPr>
            <a:spLocks noGrp="1"/>
          </p:cNvSpPr>
          <p:nvPr>
            <p:ph type="ctrTitle" hasCustomPrompt="1"/>
          </p:nvPr>
        </p:nvSpPr>
        <p:spPr>
          <a:xfrm>
            <a:off x="601865" y="1732553"/>
            <a:ext cx="6997815" cy="1606700"/>
          </a:xfrm>
        </p:spPr>
        <p:txBody>
          <a:bodyPr anchor="ctr" anchorCtr="0"/>
          <a:lstStyle>
            <a:lvl1pPr algn="l">
              <a:defRPr sz="4800">
                <a:solidFill>
                  <a:schemeClr val="accent6"/>
                </a:solidFill>
              </a:defRPr>
            </a:lvl1pPr>
          </a:lstStyle>
          <a:p>
            <a:r>
              <a:rPr lang="sv-SE" dirty="0"/>
              <a:t>Klicka här för att lägga till rubrik</a:t>
            </a:r>
          </a:p>
        </p:txBody>
      </p:sp>
      <p:pic>
        <p:nvPicPr>
          <p:cNvPr id="9" name="Logotyp EU" descr="Logotyp EU. Medfinansieras av Europeiska unionen.">
            <a:extLst>
              <a:ext uri="{FF2B5EF4-FFF2-40B4-BE49-F238E27FC236}">
                <a16:creationId xmlns:a16="http://schemas.microsoft.com/office/drawing/2014/main" id="{6F23D1E8-B060-4952-96FB-E74108490B8D}"/>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026894" y="5902607"/>
            <a:ext cx="670815" cy="679661"/>
          </a:xfrm>
          <a:prstGeom prst="rect">
            <a:avLst/>
          </a:prstGeom>
        </p:spPr>
      </p:pic>
    </p:spTree>
    <p:extLst>
      <p:ext uri="{BB962C8B-B14F-4D97-AF65-F5344CB8AC3E}">
        <p14:creationId xmlns:p14="http://schemas.microsoft.com/office/powerpoint/2010/main" val="2851117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2930279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5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ltLang="sv-SE"/>
          </a:p>
        </p:txBody>
      </p:sp>
      <p:sp>
        <p:nvSpPr>
          <p:cNvPr id="6" name="Rectangle 6"/>
          <p:cNvSpPr>
            <a:spLocks noGrp="1" noChangeArrowheads="1"/>
          </p:cNvSpPr>
          <p:nvPr>
            <p:ph type="sldNum" sz="quarter" idx="12"/>
          </p:nvPr>
        </p:nvSpPr>
        <p:spPr>
          <a:ln/>
        </p:spPr>
        <p:txBody>
          <a:bodyPr/>
          <a:lstStyle>
            <a:lvl1pPr>
              <a:defRPr/>
            </a:lvl1pPr>
          </a:lstStyle>
          <a:p>
            <a:pPr>
              <a:defRPr/>
            </a:pPr>
            <a:fld id="{1B2FD8F4-60B4-4AD7-9D04-C284B4EB7935}" type="slidenum">
              <a:rPr lang="sv-SE" altLang="sv-SE"/>
              <a:pPr>
                <a:defRPr/>
              </a:pPr>
              <a:t>‹#›</a:t>
            </a:fld>
            <a:endParaRPr lang="sv-SE" altLang="sv-SE"/>
          </a:p>
        </p:txBody>
      </p:sp>
    </p:spTree>
    <p:extLst>
      <p:ext uri="{BB962C8B-B14F-4D97-AF65-F5344CB8AC3E}">
        <p14:creationId xmlns:p14="http://schemas.microsoft.com/office/powerpoint/2010/main" val="3320473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Rubrik och innehåll med logotypplatshålla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CDBCB7-FDAF-9C8F-7CD4-0D4A0CAC814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F7B8AAB-CDD2-94E6-DC9C-8D85902E20D3}"/>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757802E-2477-1C26-6978-8196BC92DFBC}"/>
              </a:ext>
            </a:extLst>
          </p:cNvPr>
          <p:cNvSpPr>
            <a:spLocks noGrp="1"/>
          </p:cNvSpPr>
          <p:nvPr>
            <p:ph type="dt" sz="half" idx="10"/>
          </p:nvPr>
        </p:nvSpPr>
        <p:spPr/>
        <p:txBody>
          <a:bodyPr/>
          <a:lstStyle/>
          <a:p>
            <a:fld id="{B6899031-209B-43D0-8B73-36BBB1EE99A7}" type="datetime1">
              <a:rPr lang="sv-SE" smtClean="0"/>
              <a:t>2026-02-12</a:t>
            </a:fld>
            <a:endParaRPr lang="sv-SE"/>
          </a:p>
        </p:txBody>
      </p:sp>
      <p:sp>
        <p:nvSpPr>
          <p:cNvPr id="5" name="Platshållare för sidfot 4">
            <a:extLst>
              <a:ext uri="{FF2B5EF4-FFF2-40B4-BE49-F238E27FC236}">
                <a16:creationId xmlns:a16="http://schemas.microsoft.com/office/drawing/2014/main" id="{CF681351-365D-FD79-310A-14EDF8E0BE7B}"/>
              </a:ext>
            </a:extLst>
          </p:cNvPr>
          <p:cNvSpPr>
            <a:spLocks noGrp="1"/>
          </p:cNvSpPr>
          <p:nvPr>
            <p:ph type="ftr" sz="quarter" idx="11"/>
          </p:nvPr>
        </p:nvSpPr>
        <p:spPr/>
        <p:txBody>
          <a:bodyPr/>
          <a:lstStyle/>
          <a:p>
            <a:endParaRPr lang="sv-SE"/>
          </a:p>
        </p:txBody>
      </p:sp>
      <p:sp>
        <p:nvSpPr>
          <p:cNvPr id="7" name="Platshållare för bild 8" descr="Logotyp för företag.">
            <a:extLst>
              <a:ext uri="{FF2B5EF4-FFF2-40B4-BE49-F238E27FC236}">
                <a16:creationId xmlns:a16="http://schemas.microsoft.com/office/drawing/2014/main" id="{C2B80AB8-8DDC-DFD8-9EBD-7DAC82E0D2FC}"/>
              </a:ext>
            </a:extLst>
          </p:cNvPr>
          <p:cNvSpPr>
            <a:spLocks noGrp="1"/>
          </p:cNvSpPr>
          <p:nvPr>
            <p:ph type="pic" sz="quarter" idx="13"/>
          </p:nvPr>
        </p:nvSpPr>
        <p:spPr>
          <a:xfrm>
            <a:off x="8561730" y="6124355"/>
            <a:ext cx="2468975" cy="537997"/>
          </a:xfrm>
        </p:spPr>
        <p:txBody>
          <a:bodyPr/>
          <a:lstStyle>
            <a:lvl1pPr marL="0" indent="0" algn="l">
              <a:buNone/>
              <a:defRPr sz="1350"/>
            </a:lvl1pPr>
          </a:lstStyle>
          <a:p>
            <a:r>
              <a:rPr lang="sv-SE"/>
              <a:t>Klicka på ikonen för att lägga till en bild</a:t>
            </a:r>
            <a:endParaRPr lang="sv-SE" dirty="0"/>
          </a:p>
        </p:txBody>
      </p:sp>
      <p:sp>
        <p:nvSpPr>
          <p:cNvPr id="6" name="Platshållare för bildnummer 5">
            <a:extLst>
              <a:ext uri="{FF2B5EF4-FFF2-40B4-BE49-F238E27FC236}">
                <a16:creationId xmlns:a16="http://schemas.microsoft.com/office/drawing/2014/main" id="{527E8A16-B049-D5D2-5885-A2379CD083A4}"/>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1890039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beige">
    <p:bg>
      <p:bgPr>
        <a:solidFill>
          <a:schemeClr val="bg2"/>
        </a:solidFill>
        <a:effectLst/>
      </p:bgPr>
    </p:bg>
    <p:spTree>
      <p:nvGrpSpPr>
        <p:cNvPr id="1" name=""/>
        <p:cNvGrpSpPr/>
        <p:nvPr/>
      </p:nvGrpSpPr>
      <p:grpSpPr>
        <a:xfrm>
          <a:off x="0" y="0"/>
          <a:ext cx="0" cy="0"/>
          <a:chOff x="0" y="0"/>
          <a:chExt cx="0" cy="0"/>
        </a:xfrm>
      </p:grpSpPr>
      <p:sp>
        <p:nvSpPr>
          <p:cNvPr id="2" name="Platshållare för bildnummer">
            <a:extLst>
              <a:ext uri="{FF2B5EF4-FFF2-40B4-BE49-F238E27FC236}">
                <a16:creationId xmlns:a16="http://schemas.microsoft.com/office/drawing/2014/main" id="{0961772C-69C8-419E-A841-18F838F54C06}"/>
              </a:ext>
            </a:extLst>
          </p:cNvPr>
          <p:cNvSpPr>
            <a:spLocks noGrp="1"/>
          </p:cNvSpPr>
          <p:nvPr>
            <p:ph type="sldNum" sz="quarter" idx="14"/>
          </p:nvPr>
        </p:nvSpPr>
        <p:spPr/>
        <p:txBody>
          <a:bodyPr/>
          <a:lstStyle/>
          <a:p>
            <a:fld id="{873EB259-4CFD-4D03-8D50-B89672399120}" type="slidenum">
              <a:rPr lang="sv-SE" smtClean="0"/>
              <a:pPr/>
              <a:t>‹#›</a:t>
            </a:fld>
            <a:endParaRPr lang="sv-SE"/>
          </a:p>
        </p:txBody>
      </p:sp>
      <p:pic>
        <p:nvPicPr>
          <p:cNvPr id="10" name="Greppa Näringen logotyp" descr="Logotyp för Greppa Näringen.">
            <a:extLst>
              <a:ext uri="{FF2B5EF4-FFF2-40B4-BE49-F238E27FC236}">
                <a16:creationId xmlns:a16="http://schemas.microsoft.com/office/drawing/2014/main" id="{A668EE5D-F596-4212-9E57-13524B6964B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81407" y="408533"/>
            <a:ext cx="1316302" cy="417191"/>
          </a:xfrm>
          <a:prstGeom prst="rect">
            <a:avLst/>
          </a:prstGeom>
        </p:spPr>
      </p:pic>
      <p:sp>
        <p:nvSpPr>
          <p:cNvPr id="8" name="Platshållare för innehåll">
            <a:extLst>
              <a:ext uri="{FF2B5EF4-FFF2-40B4-BE49-F238E27FC236}">
                <a16:creationId xmlns:a16="http://schemas.microsoft.com/office/drawing/2014/main" id="{9175659D-CF7E-4420-911B-A57598EE71EF}"/>
              </a:ext>
            </a:extLst>
          </p:cNvPr>
          <p:cNvSpPr>
            <a:spLocks noGrp="1"/>
          </p:cNvSpPr>
          <p:nvPr>
            <p:ph sz="quarter" idx="13" hasCustomPrompt="1"/>
          </p:nvPr>
        </p:nvSpPr>
        <p:spPr>
          <a:xfrm>
            <a:off x="1176421" y="1966365"/>
            <a:ext cx="8280000" cy="3810491"/>
          </a:xfrm>
        </p:spPr>
        <p:txBody>
          <a:bodyPr/>
          <a:lstStyle>
            <a:lvl1pPr marL="342900" indent="-342900">
              <a:buClrTx/>
              <a:buFont typeface="Arial" panose="020B0604020202020204" pitchFamily="34" charset="0"/>
              <a:buChar char="•"/>
              <a:defRPr sz="2400">
                <a:solidFill>
                  <a:schemeClr val="tx2"/>
                </a:solidFill>
              </a:defRPr>
            </a:lvl1pPr>
            <a:lvl2pPr marL="800100" indent="-342900">
              <a:buClrTx/>
              <a:buFont typeface="Arial" panose="020B0604020202020204" pitchFamily="34" charset="0"/>
              <a:buChar char="•"/>
              <a:defRPr sz="2000" baseline="0">
                <a:solidFill>
                  <a:schemeClr val="tx2"/>
                </a:solidFill>
              </a:defRPr>
            </a:lvl2pPr>
            <a:lvl3pPr marL="1200150" indent="-285750">
              <a:buClrTx/>
              <a:buFont typeface="Arial" panose="020B0604020202020204" pitchFamily="34" charset="0"/>
              <a:buChar char="•"/>
              <a:defRPr sz="1800">
                <a:solidFill>
                  <a:schemeClr val="tx2"/>
                </a:solidFill>
              </a:defRPr>
            </a:lvl3pPr>
            <a:lvl4pPr marL="1657350" indent="-285750">
              <a:buClr>
                <a:schemeClr val="tx2"/>
              </a:buClr>
              <a:buFont typeface="Arial" panose="020B0604020202020204" pitchFamily="34" charset="0"/>
              <a:buChar char="•"/>
              <a:defRPr sz="1600">
                <a:solidFill>
                  <a:schemeClr val="tx2"/>
                </a:solidFill>
              </a:defRPr>
            </a:lvl4pPr>
            <a:lvl5pPr marL="2114550" indent="-285750">
              <a:buClr>
                <a:schemeClr val="tx2"/>
              </a:buClr>
              <a:buFont typeface="Arial" panose="020B0604020202020204" pitchFamily="34" charset="0"/>
              <a:buChar char="•"/>
              <a:defRPr sz="1600">
                <a:solidFill>
                  <a:schemeClr val="tx2"/>
                </a:solidFill>
              </a:defRPr>
            </a:lvl5pPr>
          </a:lstStyle>
          <a:p>
            <a:pPr lvl="0"/>
            <a:r>
              <a:rPr lang="sv-SE" dirty="0"/>
              <a:t>Klicka för att lägga till text, bild eller annat innehåll</a:t>
            </a:r>
          </a:p>
          <a:p>
            <a:pPr lvl="1"/>
            <a:r>
              <a:rPr lang="sv-SE" dirty="0"/>
              <a:t>Nivå två</a:t>
            </a:r>
          </a:p>
          <a:p>
            <a:pPr lvl="2"/>
            <a:r>
              <a:rPr lang="sv-SE" dirty="0"/>
              <a:t>Nivå tre</a:t>
            </a:r>
          </a:p>
        </p:txBody>
      </p:sp>
      <p:sp>
        <p:nvSpPr>
          <p:cNvPr id="7" name="Rubrik">
            <a:extLst>
              <a:ext uri="{FF2B5EF4-FFF2-40B4-BE49-F238E27FC236}">
                <a16:creationId xmlns:a16="http://schemas.microsoft.com/office/drawing/2014/main" id="{0E26EE2A-F057-47C6-91BB-2CE82EBE8AA0}"/>
              </a:ext>
            </a:extLst>
          </p:cNvPr>
          <p:cNvSpPr>
            <a:spLocks noGrp="1"/>
          </p:cNvSpPr>
          <p:nvPr>
            <p:ph type="title" hasCustomPrompt="1"/>
          </p:nvPr>
        </p:nvSpPr>
        <p:spPr>
          <a:xfrm>
            <a:off x="1176338" y="464486"/>
            <a:ext cx="8280000" cy="1165138"/>
          </a:xfrm>
        </p:spPr>
        <p:txBody>
          <a:bodyPr anchor="b" anchorCtr="0"/>
          <a:lstStyle>
            <a:lvl1pPr>
              <a:defRPr sz="3600"/>
            </a:lvl1pPr>
          </a:lstStyle>
          <a:p>
            <a:r>
              <a:rPr lang="sv-SE" dirty="0"/>
              <a:t>Klicka här för att lägga till rubrik, max två rader</a:t>
            </a:r>
          </a:p>
        </p:txBody>
      </p:sp>
    </p:spTree>
    <p:extLst>
      <p:ext uri="{BB962C8B-B14F-4D97-AF65-F5344CB8AC3E}">
        <p14:creationId xmlns:p14="http://schemas.microsoft.com/office/powerpoint/2010/main" val="3642428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p:spTree>
      <p:nvGrpSpPr>
        <p:cNvPr id="1" name=""/>
        <p:cNvGrpSpPr/>
        <p:nvPr/>
      </p:nvGrpSpPr>
      <p:grpSpPr>
        <a:xfrm>
          <a:off x="0" y="0"/>
          <a:ext cx="0" cy="0"/>
          <a:chOff x="0" y="0"/>
          <a:chExt cx="0" cy="0"/>
        </a:xfrm>
      </p:grpSpPr>
      <p:sp>
        <p:nvSpPr>
          <p:cNvPr id="9" name="Platshållare för bildnummer">
            <a:extLst>
              <a:ext uri="{FF2B5EF4-FFF2-40B4-BE49-F238E27FC236}">
                <a16:creationId xmlns:a16="http://schemas.microsoft.com/office/drawing/2014/main" id="{6F577724-32EB-4BA9-8E37-C13CAB287DD2}"/>
              </a:ext>
            </a:extLst>
          </p:cNvPr>
          <p:cNvSpPr>
            <a:spLocks noGrp="1"/>
          </p:cNvSpPr>
          <p:nvPr>
            <p:ph type="sldNum" sz="quarter" idx="18"/>
          </p:nvPr>
        </p:nvSpPr>
        <p:spPr/>
        <p:txBody>
          <a:bodyPr/>
          <a:lstStyle/>
          <a:p>
            <a:fld id="{873EB259-4CFD-4D03-8D50-B89672399120}" type="slidenum">
              <a:rPr lang="sv-SE" smtClean="0"/>
              <a:pPr/>
              <a:t>‹#›</a:t>
            </a:fld>
            <a:endParaRPr lang="sv-SE"/>
          </a:p>
        </p:txBody>
      </p:sp>
      <p:pic>
        <p:nvPicPr>
          <p:cNvPr id="10" name="Greppa Näringen logotyp" descr="Logotyp för Greppa Näringen.">
            <a:extLst>
              <a:ext uri="{FF2B5EF4-FFF2-40B4-BE49-F238E27FC236}">
                <a16:creationId xmlns:a16="http://schemas.microsoft.com/office/drawing/2014/main" id="{A668EE5D-F596-4212-9E57-13524B6964B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81407" y="408533"/>
            <a:ext cx="1316302" cy="417191"/>
          </a:xfrm>
          <a:prstGeom prst="rect">
            <a:avLst/>
          </a:prstGeom>
        </p:spPr>
      </p:pic>
      <p:sp>
        <p:nvSpPr>
          <p:cNvPr id="8" name="Platshållare för innehåll">
            <a:extLst>
              <a:ext uri="{FF2B5EF4-FFF2-40B4-BE49-F238E27FC236}">
                <a16:creationId xmlns:a16="http://schemas.microsoft.com/office/drawing/2014/main" id="{9175659D-CF7E-4420-911B-A57598EE71EF}"/>
              </a:ext>
            </a:extLst>
          </p:cNvPr>
          <p:cNvSpPr>
            <a:spLocks noGrp="1"/>
          </p:cNvSpPr>
          <p:nvPr>
            <p:ph sz="quarter" idx="13" hasCustomPrompt="1"/>
          </p:nvPr>
        </p:nvSpPr>
        <p:spPr>
          <a:xfrm>
            <a:off x="1176422" y="1966365"/>
            <a:ext cx="8280000" cy="3810491"/>
          </a:xfrm>
        </p:spPr>
        <p:txBody>
          <a:bodyPr/>
          <a:lstStyle>
            <a:lvl1pPr marL="342900" indent="-342900">
              <a:buClrTx/>
              <a:buFont typeface="Arial" panose="020B0604020202020204" pitchFamily="34" charset="0"/>
              <a:buChar char="•"/>
              <a:defRPr sz="2400">
                <a:solidFill>
                  <a:schemeClr val="tx2"/>
                </a:solidFill>
              </a:defRPr>
            </a:lvl1pPr>
            <a:lvl2pPr marL="800100" indent="-342900">
              <a:buClrTx/>
              <a:buFont typeface="Arial" panose="020B0604020202020204" pitchFamily="34" charset="0"/>
              <a:buChar char="•"/>
              <a:defRPr sz="2000">
                <a:solidFill>
                  <a:schemeClr val="tx2"/>
                </a:solidFill>
              </a:defRPr>
            </a:lvl2pPr>
            <a:lvl3pPr marL="1200150" indent="-285750">
              <a:buClrTx/>
              <a:buFont typeface="Arial" panose="020B0604020202020204" pitchFamily="34" charset="0"/>
              <a:buChar char="•"/>
              <a:defRPr sz="1800">
                <a:solidFill>
                  <a:schemeClr val="tx2"/>
                </a:solidFill>
              </a:defRPr>
            </a:lvl3pPr>
            <a:lvl4pPr marL="1657350" indent="-285750">
              <a:buClr>
                <a:schemeClr val="tx2"/>
              </a:buClr>
              <a:buFont typeface="Arial" panose="020B0604020202020204" pitchFamily="34" charset="0"/>
              <a:buChar char="•"/>
              <a:defRPr sz="1600">
                <a:solidFill>
                  <a:schemeClr val="tx2"/>
                </a:solidFill>
              </a:defRPr>
            </a:lvl4pPr>
            <a:lvl5pPr marL="1828800" indent="0">
              <a:buClr>
                <a:schemeClr val="tx2"/>
              </a:buClr>
              <a:buFont typeface="Arial" panose="020B0604020202020204" pitchFamily="34" charset="0"/>
              <a:buNone/>
              <a:defRPr sz="1600">
                <a:solidFill>
                  <a:schemeClr val="tx2"/>
                </a:solidFill>
              </a:defRPr>
            </a:lvl5pPr>
          </a:lstStyle>
          <a:p>
            <a:pPr lvl="0"/>
            <a:r>
              <a:rPr lang="sv-SE" dirty="0"/>
              <a:t>Klicka för att lägga till text, bild eller annat innehåll</a:t>
            </a:r>
          </a:p>
          <a:p>
            <a:pPr lvl="1"/>
            <a:r>
              <a:rPr lang="sv-SE" dirty="0"/>
              <a:t>Nivå två</a:t>
            </a:r>
          </a:p>
          <a:p>
            <a:pPr lvl="2"/>
            <a:r>
              <a:rPr lang="sv-SE" dirty="0"/>
              <a:t>Nivå tre</a:t>
            </a:r>
          </a:p>
          <a:p>
            <a:pPr lvl="4"/>
            <a:endParaRPr lang="sv-SE" dirty="0"/>
          </a:p>
        </p:txBody>
      </p:sp>
      <p:sp>
        <p:nvSpPr>
          <p:cNvPr id="7" name="Rubrik">
            <a:extLst>
              <a:ext uri="{FF2B5EF4-FFF2-40B4-BE49-F238E27FC236}">
                <a16:creationId xmlns:a16="http://schemas.microsoft.com/office/drawing/2014/main" id="{0E26EE2A-F057-47C6-91BB-2CE82EBE8AA0}"/>
              </a:ext>
            </a:extLst>
          </p:cNvPr>
          <p:cNvSpPr>
            <a:spLocks noGrp="1"/>
          </p:cNvSpPr>
          <p:nvPr>
            <p:ph type="title" hasCustomPrompt="1"/>
          </p:nvPr>
        </p:nvSpPr>
        <p:spPr>
          <a:xfrm>
            <a:off x="1176338" y="464486"/>
            <a:ext cx="8280000" cy="1165138"/>
          </a:xfrm>
        </p:spPr>
        <p:txBody>
          <a:bodyPr anchor="b" anchorCtr="0"/>
          <a:lstStyle>
            <a:lvl1pPr>
              <a:defRPr sz="3600">
                <a:solidFill>
                  <a:schemeClr val="tx2"/>
                </a:solidFill>
              </a:defRPr>
            </a:lvl1pPr>
          </a:lstStyle>
          <a:p>
            <a:r>
              <a:rPr lang="sv-SE" dirty="0"/>
              <a:t>Klicka här för att lägga till rubrik, max två rader</a:t>
            </a:r>
          </a:p>
        </p:txBody>
      </p:sp>
    </p:spTree>
    <p:extLst>
      <p:ext uri="{BB962C8B-B14F-4D97-AF65-F5344CB8AC3E}">
        <p14:creationId xmlns:p14="http://schemas.microsoft.com/office/powerpoint/2010/main" val="651374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Endast rubrik beige">
    <p:bg>
      <p:bgPr>
        <a:solidFill>
          <a:schemeClr val="bg2"/>
        </a:solidFill>
        <a:effectLst/>
      </p:bgPr>
    </p:bg>
    <p:spTree>
      <p:nvGrpSpPr>
        <p:cNvPr id="1" name=""/>
        <p:cNvGrpSpPr/>
        <p:nvPr/>
      </p:nvGrpSpPr>
      <p:grpSpPr>
        <a:xfrm>
          <a:off x="0" y="0"/>
          <a:ext cx="0" cy="0"/>
          <a:chOff x="0" y="0"/>
          <a:chExt cx="0" cy="0"/>
        </a:xfrm>
      </p:grpSpPr>
      <p:sp>
        <p:nvSpPr>
          <p:cNvPr id="9" name="Platshållare för bildnummer">
            <a:extLst>
              <a:ext uri="{FF2B5EF4-FFF2-40B4-BE49-F238E27FC236}">
                <a16:creationId xmlns:a16="http://schemas.microsoft.com/office/drawing/2014/main" id="{6F577724-32EB-4BA9-8E37-C13CAB287DD2}"/>
              </a:ext>
            </a:extLst>
          </p:cNvPr>
          <p:cNvSpPr>
            <a:spLocks noGrp="1"/>
          </p:cNvSpPr>
          <p:nvPr>
            <p:ph type="sldNum" sz="quarter" idx="18"/>
          </p:nvPr>
        </p:nvSpPr>
        <p:spPr/>
        <p:txBody>
          <a:bodyPr/>
          <a:lstStyle/>
          <a:p>
            <a:fld id="{873EB259-4CFD-4D03-8D50-B89672399120}" type="slidenum">
              <a:rPr lang="sv-SE" smtClean="0"/>
              <a:pPr/>
              <a:t>‹#›</a:t>
            </a:fld>
            <a:endParaRPr lang="sv-SE"/>
          </a:p>
        </p:txBody>
      </p:sp>
      <p:pic>
        <p:nvPicPr>
          <p:cNvPr id="10" name="Greppa Näringen logotyp" descr="Logotyp för Greppa Näringen.">
            <a:extLst>
              <a:ext uri="{FF2B5EF4-FFF2-40B4-BE49-F238E27FC236}">
                <a16:creationId xmlns:a16="http://schemas.microsoft.com/office/drawing/2014/main" id="{A668EE5D-F596-4212-9E57-13524B6964B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81407" y="408533"/>
            <a:ext cx="1316302" cy="417191"/>
          </a:xfrm>
          <a:prstGeom prst="rect">
            <a:avLst/>
          </a:prstGeom>
        </p:spPr>
      </p:pic>
      <p:sp>
        <p:nvSpPr>
          <p:cNvPr id="7" name="Rubrik">
            <a:extLst>
              <a:ext uri="{FF2B5EF4-FFF2-40B4-BE49-F238E27FC236}">
                <a16:creationId xmlns:a16="http://schemas.microsoft.com/office/drawing/2014/main" id="{0E26EE2A-F057-47C6-91BB-2CE82EBE8AA0}"/>
              </a:ext>
            </a:extLst>
          </p:cNvPr>
          <p:cNvSpPr>
            <a:spLocks noGrp="1"/>
          </p:cNvSpPr>
          <p:nvPr>
            <p:ph type="title" hasCustomPrompt="1"/>
          </p:nvPr>
        </p:nvSpPr>
        <p:spPr>
          <a:xfrm>
            <a:off x="1176338" y="464486"/>
            <a:ext cx="8280000" cy="1165138"/>
          </a:xfrm>
        </p:spPr>
        <p:txBody>
          <a:bodyPr anchor="b" anchorCtr="0"/>
          <a:lstStyle>
            <a:lvl1pPr>
              <a:defRPr sz="3600"/>
            </a:lvl1pPr>
          </a:lstStyle>
          <a:p>
            <a:r>
              <a:rPr lang="sv-SE" dirty="0"/>
              <a:t>Klicka här för att lägga till rubrik, max två rader</a:t>
            </a:r>
          </a:p>
        </p:txBody>
      </p:sp>
    </p:spTree>
    <p:extLst>
      <p:ext uri="{BB962C8B-B14F-4D97-AF65-F5344CB8AC3E}">
        <p14:creationId xmlns:p14="http://schemas.microsoft.com/office/powerpoint/2010/main" val="1812750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Endast rubrik">
    <p:bg>
      <p:bgPr>
        <a:solidFill>
          <a:schemeClr val="bg1"/>
        </a:solidFill>
        <a:effectLst/>
      </p:bgPr>
    </p:bg>
    <p:spTree>
      <p:nvGrpSpPr>
        <p:cNvPr id="1" name=""/>
        <p:cNvGrpSpPr/>
        <p:nvPr/>
      </p:nvGrpSpPr>
      <p:grpSpPr>
        <a:xfrm>
          <a:off x="0" y="0"/>
          <a:ext cx="0" cy="0"/>
          <a:chOff x="0" y="0"/>
          <a:chExt cx="0" cy="0"/>
        </a:xfrm>
      </p:grpSpPr>
      <p:sp>
        <p:nvSpPr>
          <p:cNvPr id="9" name="Platshållare för bildnummer">
            <a:extLst>
              <a:ext uri="{FF2B5EF4-FFF2-40B4-BE49-F238E27FC236}">
                <a16:creationId xmlns:a16="http://schemas.microsoft.com/office/drawing/2014/main" id="{6F577724-32EB-4BA9-8E37-C13CAB287DD2}"/>
              </a:ext>
            </a:extLst>
          </p:cNvPr>
          <p:cNvSpPr>
            <a:spLocks noGrp="1"/>
          </p:cNvSpPr>
          <p:nvPr>
            <p:ph type="sldNum" sz="quarter" idx="18"/>
          </p:nvPr>
        </p:nvSpPr>
        <p:spPr/>
        <p:txBody>
          <a:bodyPr/>
          <a:lstStyle/>
          <a:p>
            <a:fld id="{873EB259-4CFD-4D03-8D50-B89672399120}" type="slidenum">
              <a:rPr lang="sv-SE" smtClean="0"/>
              <a:pPr/>
              <a:t>‹#›</a:t>
            </a:fld>
            <a:endParaRPr lang="sv-SE"/>
          </a:p>
        </p:txBody>
      </p:sp>
      <p:pic>
        <p:nvPicPr>
          <p:cNvPr id="10" name="Greppa Näringen logotyp" descr="Logotyp för Greppa Näringen.">
            <a:extLst>
              <a:ext uri="{FF2B5EF4-FFF2-40B4-BE49-F238E27FC236}">
                <a16:creationId xmlns:a16="http://schemas.microsoft.com/office/drawing/2014/main" id="{A668EE5D-F596-4212-9E57-13524B6964B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81407" y="408533"/>
            <a:ext cx="1316302" cy="417191"/>
          </a:xfrm>
          <a:prstGeom prst="rect">
            <a:avLst/>
          </a:prstGeom>
        </p:spPr>
      </p:pic>
      <p:sp>
        <p:nvSpPr>
          <p:cNvPr id="7" name="Rubrik">
            <a:extLst>
              <a:ext uri="{FF2B5EF4-FFF2-40B4-BE49-F238E27FC236}">
                <a16:creationId xmlns:a16="http://schemas.microsoft.com/office/drawing/2014/main" id="{0E26EE2A-F057-47C6-91BB-2CE82EBE8AA0}"/>
              </a:ext>
            </a:extLst>
          </p:cNvPr>
          <p:cNvSpPr>
            <a:spLocks noGrp="1"/>
          </p:cNvSpPr>
          <p:nvPr>
            <p:ph type="title" hasCustomPrompt="1"/>
          </p:nvPr>
        </p:nvSpPr>
        <p:spPr>
          <a:xfrm>
            <a:off x="1176338" y="464486"/>
            <a:ext cx="8280000" cy="1165138"/>
          </a:xfrm>
        </p:spPr>
        <p:txBody>
          <a:bodyPr anchor="b" anchorCtr="0"/>
          <a:lstStyle>
            <a:lvl1pPr>
              <a:defRPr sz="3600">
                <a:solidFill>
                  <a:schemeClr val="tx2"/>
                </a:solidFill>
              </a:defRPr>
            </a:lvl1pPr>
          </a:lstStyle>
          <a:p>
            <a:r>
              <a:rPr lang="sv-SE" dirty="0"/>
              <a:t>Klicka här för att lägga till rubrik, max två rader</a:t>
            </a:r>
          </a:p>
        </p:txBody>
      </p:sp>
    </p:spTree>
    <p:extLst>
      <p:ext uri="{BB962C8B-B14F-4D97-AF65-F5344CB8AC3E}">
        <p14:creationId xmlns:p14="http://schemas.microsoft.com/office/powerpoint/2010/main" val="3785763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vå delar beige">
    <p:bg>
      <p:bgPr>
        <a:solidFill>
          <a:schemeClr val="bg2"/>
        </a:solidFill>
        <a:effectLst/>
      </p:bgPr>
    </p:bg>
    <p:spTree>
      <p:nvGrpSpPr>
        <p:cNvPr id="1" name=""/>
        <p:cNvGrpSpPr/>
        <p:nvPr/>
      </p:nvGrpSpPr>
      <p:grpSpPr>
        <a:xfrm>
          <a:off x="0" y="0"/>
          <a:ext cx="0" cy="0"/>
          <a:chOff x="0" y="0"/>
          <a:chExt cx="0" cy="0"/>
        </a:xfrm>
      </p:grpSpPr>
      <p:sp>
        <p:nvSpPr>
          <p:cNvPr id="4" name="Platshållare för bildnummer">
            <a:extLst>
              <a:ext uri="{FF2B5EF4-FFF2-40B4-BE49-F238E27FC236}">
                <a16:creationId xmlns:a16="http://schemas.microsoft.com/office/drawing/2014/main" id="{47106106-A213-40C3-9F92-5EE5C3D92F94}"/>
              </a:ext>
            </a:extLst>
          </p:cNvPr>
          <p:cNvSpPr>
            <a:spLocks noGrp="1"/>
          </p:cNvSpPr>
          <p:nvPr>
            <p:ph type="sldNum" sz="quarter" idx="17"/>
          </p:nvPr>
        </p:nvSpPr>
        <p:spPr/>
        <p:txBody>
          <a:bodyPr/>
          <a:lstStyle/>
          <a:p>
            <a:fld id="{873EB259-4CFD-4D03-8D50-B89672399120}" type="slidenum">
              <a:rPr lang="sv-SE" smtClean="0"/>
              <a:pPr/>
              <a:t>‹#›</a:t>
            </a:fld>
            <a:endParaRPr lang="sv-SE"/>
          </a:p>
        </p:txBody>
      </p:sp>
      <p:pic>
        <p:nvPicPr>
          <p:cNvPr id="14" name="Greppa Näringen logotyp" descr="Logotyp för Greppa Näringen.">
            <a:extLst>
              <a:ext uri="{FF2B5EF4-FFF2-40B4-BE49-F238E27FC236}">
                <a16:creationId xmlns:a16="http://schemas.microsoft.com/office/drawing/2014/main" id="{CF719A97-82F6-4BE6-8248-587DBBEA978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81407" y="408533"/>
            <a:ext cx="1316302" cy="417191"/>
          </a:xfrm>
          <a:prstGeom prst="rect">
            <a:avLst/>
          </a:prstGeom>
        </p:spPr>
      </p:pic>
      <p:sp>
        <p:nvSpPr>
          <p:cNvPr id="11" name="Platshållare för innehåll">
            <a:extLst>
              <a:ext uri="{FF2B5EF4-FFF2-40B4-BE49-F238E27FC236}">
                <a16:creationId xmlns:a16="http://schemas.microsoft.com/office/drawing/2014/main" id="{02D58464-68C8-413F-A455-43EB1EE66FC3}"/>
              </a:ext>
            </a:extLst>
          </p:cNvPr>
          <p:cNvSpPr>
            <a:spLocks noGrp="1"/>
          </p:cNvSpPr>
          <p:nvPr>
            <p:ph sz="quarter" idx="14" hasCustomPrompt="1"/>
          </p:nvPr>
        </p:nvSpPr>
        <p:spPr>
          <a:xfrm>
            <a:off x="6243958" y="2315275"/>
            <a:ext cx="4524320" cy="3894456"/>
          </a:xfrm>
        </p:spPr>
        <p:txBody>
          <a:bodyPr/>
          <a:lstStyle>
            <a:lvl1pPr marL="342900" indent="-342900">
              <a:buClrTx/>
              <a:buFont typeface="Arial" panose="020B0604020202020204" pitchFamily="34" charset="0"/>
              <a:buChar char="•"/>
              <a:defRPr sz="2200">
                <a:solidFill>
                  <a:schemeClr val="tx2"/>
                </a:solidFill>
              </a:defRPr>
            </a:lvl1pPr>
            <a:lvl2pPr marL="800100" indent="-342900">
              <a:buClrTx/>
              <a:buFont typeface="Arial" panose="020B0604020202020204" pitchFamily="34" charset="0"/>
              <a:buChar char="•"/>
              <a:defRPr sz="2000">
                <a:solidFill>
                  <a:schemeClr val="tx2"/>
                </a:solidFill>
              </a:defRPr>
            </a:lvl2pPr>
            <a:lvl3pPr marL="1200150" indent="-285750">
              <a:buClr>
                <a:schemeClr val="tx2"/>
              </a:buClr>
              <a:buFont typeface="Arial" panose="020B0604020202020204" pitchFamily="34" charset="0"/>
              <a:buChar char="•"/>
              <a:defRPr sz="1800">
                <a:solidFill>
                  <a:schemeClr val="tx2"/>
                </a:solidFill>
              </a:defRPr>
            </a:lvl3pPr>
            <a:lvl4pPr marL="1657350" indent="-285750">
              <a:buClr>
                <a:schemeClr val="tx2"/>
              </a:buClr>
              <a:buFont typeface="Arial" panose="020B0604020202020204" pitchFamily="34" charset="0"/>
              <a:buChar char="•"/>
              <a:defRPr sz="1600">
                <a:solidFill>
                  <a:schemeClr val="tx2"/>
                </a:solidFill>
              </a:defRPr>
            </a:lvl4pPr>
            <a:lvl5pPr marL="2114550" indent="-285750">
              <a:buClr>
                <a:schemeClr val="tx2"/>
              </a:buClr>
              <a:buFont typeface="Arial" panose="020B0604020202020204" pitchFamily="34" charset="0"/>
              <a:buChar char="•"/>
              <a:defRPr sz="1600">
                <a:solidFill>
                  <a:schemeClr val="tx2"/>
                </a:solidFill>
              </a:defRPr>
            </a:lvl5pPr>
          </a:lstStyle>
          <a:p>
            <a:pPr lvl="0"/>
            <a:r>
              <a:rPr lang="sv-SE" dirty="0"/>
              <a:t>Klicka för att lägga till text, bild eller innehåll</a:t>
            </a:r>
          </a:p>
          <a:p>
            <a:pPr lvl="1"/>
            <a:r>
              <a:rPr lang="sv-SE" dirty="0"/>
              <a:t>Nivå två</a:t>
            </a:r>
          </a:p>
          <a:p>
            <a:pPr lvl="2"/>
            <a:r>
              <a:rPr lang="sv-SE" dirty="0"/>
              <a:t>Nivå tre</a:t>
            </a:r>
          </a:p>
        </p:txBody>
      </p:sp>
      <p:sp>
        <p:nvSpPr>
          <p:cNvPr id="8" name="Platshållare för innehåll">
            <a:extLst>
              <a:ext uri="{FF2B5EF4-FFF2-40B4-BE49-F238E27FC236}">
                <a16:creationId xmlns:a16="http://schemas.microsoft.com/office/drawing/2014/main" id="{9175659D-CF7E-4420-911B-A57598EE71EF}"/>
              </a:ext>
            </a:extLst>
          </p:cNvPr>
          <p:cNvSpPr>
            <a:spLocks noGrp="1"/>
          </p:cNvSpPr>
          <p:nvPr>
            <p:ph sz="quarter" idx="13" hasCustomPrompt="1"/>
          </p:nvPr>
        </p:nvSpPr>
        <p:spPr>
          <a:xfrm>
            <a:off x="1176422" y="2315275"/>
            <a:ext cx="4632404" cy="3894456"/>
          </a:xfrm>
        </p:spPr>
        <p:txBody>
          <a:bodyPr/>
          <a:lstStyle>
            <a:lvl1pPr marL="342900" indent="-342900">
              <a:buClrTx/>
              <a:buFont typeface="Arial" panose="020B0604020202020204" pitchFamily="34" charset="0"/>
              <a:buChar char="•"/>
              <a:defRPr sz="2200">
                <a:solidFill>
                  <a:schemeClr val="tx2"/>
                </a:solidFill>
              </a:defRPr>
            </a:lvl1pPr>
            <a:lvl2pPr marL="800100" indent="-342900">
              <a:buClrTx/>
              <a:buFont typeface="Arial" panose="020B0604020202020204" pitchFamily="34" charset="0"/>
              <a:buChar char="•"/>
              <a:defRPr sz="2000">
                <a:solidFill>
                  <a:schemeClr val="tx2"/>
                </a:solidFill>
              </a:defRPr>
            </a:lvl2pPr>
            <a:lvl3pPr marL="1200150" indent="-285750">
              <a:buClr>
                <a:schemeClr val="tx2"/>
              </a:buClr>
              <a:buFont typeface="Arial" panose="020B0604020202020204" pitchFamily="34" charset="0"/>
              <a:buChar char="•"/>
              <a:defRPr sz="1800">
                <a:solidFill>
                  <a:schemeClr val="tx2"/>
                </a:solidFill>
              </a:defRPr>
            </a:lvl3pPr>
            <a:lvl4pPr marL="1657350" indent="-285750">
              <a:buClr>
                <a:schemeClr val="tx2"/>
              </a:buClr>
              <a:buFont typeface="Arial" panose="020B0604020202020204" pitchFamily="34" charset="0"/>
              <a:buChar char="•"/>
              <a:defRPr sz="1600">
                <a:solidFill>
                  <a:schemeClr val="tx2"/>
                </a:solidFill>
              </a:defRPr>
            </a:lvl4pPr>
            <a:lvl5pPr marL="2114550" indent="-285750">
              <a:buClr>
                <a:schemeClr val="tx2"/>
              </a:buClr>
              <a:buFont typeface="Arial" panose="020B0604020202020204" pitchFamily="34" charset="0"/>
              <a:buChar char="•"/>
              <a:defRPr sz="1600">
                <a:solidFill>
                  <a:schemeClr val="tx2"/>
                </a:solidFill>
              </a:defRPr>
            </a:lvl5pPr>
          </a:lstStyle>
          <a:p>
            <a:pPr lvl="0"/>
            <a:r>
              <a:rPr lang="sv-SE" dirty="0"/>
              <a:t>Klicka för att lägga till text, bild eller innehåll</a:t>
            </a:r>
          </a:p>
          <a:p>
            <a:pPr lvl="1"/>
            <a:r>
              <a:rPr lang="sv-SE" dirty="0"/>
              <a:t>Nivå två</a:t>
            </a:r>
          </a:p>
          <a:p>
            <a:pPr lvl="2"/>
            <a:r>
              <a:rPr lang="sv-SE" dirty="0"/>
              <a:t>Nivå tre</a:t>
            </a:r>
          </a:p>
        </p:txBody>
      </p:sp>
      <p:sp>
        <p:nvSpPr>
          <p:cNvPr id="7" name="Rubrik">
            <a:extLst>
              <a:ext uri="{FF2B5EF4-FFF2-40B4-BE49-F238E27FC236}">
                <a16:creationId xmlns:a16="http://schemas.microsoft.com/office/drawing/2014/main" id="{0E26EE2A-F057-47C6-91BB-2CE82EBE8AA0}"/>
              </a:ext>
            </a:extLst>
          </p:cNvPr>
          <p:cNvSpPr>
            <a:spLocks noGrp="1"/>
          </p:cNvSpPr>
          <p:nvPr>
            <p:ph type="title" hasCustomPrompt="1"/>
          </p:nvPr>
        </p:nvSpPr>
        <p:spPr>
          <a:xfrm>
            <a:off x="1176338" y="757443"/>
            <a:ext cx="8112941" cy="1219263"/>
          </a:xfrm>
        </p:spPr>
        <p:txBody>
          <a:bodyPr anchor="b" anchorCtr="0">
            <a:noAutofit/>
          </a:bodyPr>
          <a:lstStyle>
            <a:lvl1pPr>
              <a:defRPr sz="3600">
                <a:solidFill>
                  <a:schemeClr val="tx2"/>
                </a:solidFill>
              </a:defRPr>
            </a:lvl1pPr>
          </a:lstStyle>
          <a:p>
            <a:r>
              <a:rPr lang="sv-SE" dirty="0"/>
              <a:t>Klicka här för att lägga till rubrik, max två rader</a:t>
            </a:r>
          </a:p>
        </p:txBody>
      </p:sp>
    </p:spTree>
    <p:extLst>
      <p:ext uri="{BB962C8B-B14F-4D97-AF65-F5344CB8AC3E}">
        <p14:creationId xmlns:p14="http://schemas.microsoft.com/office/powerpoint/2010/main" val="3647061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vå delar">
    <p:bg>
      <p:bgPr>
        <a:solidFill>
          <a:schemeClr val="bg1"/>
        </a:solidFill>
        <a:effectLst/>
      </p:bgPr>
    </p:bg>
    <p:spTree>
      <p:nvGrpSpPr>
        <p:cNvPr id="1" name=""/>
        <p:cNvGrpSpPr/>
        <p:nvPr/>
      </p:nvGrpSpPr>
      <p:grpSpPr>
        <a:xfrm>
          <a:off x="0" y="0"/>
          <a:ext cx="0" cy="0"/>
          <a:chOff x="0" y="0"/>
          <a:chExt cx="0" cy="0"/>
        </a:xfrm>
      </p:grpSpPr>
      <p:sp>
        <p:nvSpPr>
          <p:cNvPr id="4" name="Platshållare för bildnummer">
            <a:extLst>
              <a:ext uri="{FF2B5EF4-FFF2-40B4-BE49-F238E27FC236}">
                <a16:creationId xmlns:a16="http://schemas.microsoft.com/office/drawing/2014/main" id="{47106106-A213-40C3-9F92-5EE5C3D92F94}"/>
              </a:ext>
            </a:extLst>
          </p:cNvPr>
          <p:cNvSpPr>
            <a:spLocks noGrp="1"/>
          </p:cNvSpPr>
          <p:nvPr>
            <p:ph type="sldNum" sz="quarter" idx="17"/>
          </p:nvPr>
        </p:nvSpPr>
        <p:spPr/>
        <p:txBody>
          <a:bodyPr/>
          <a:lstStyle/>
          <a:p>
            <a:fld id="{873EB259-4CFD-4D03-8D50-B89672399120}" type="slidenum">
              <a:rPr lang="sv-SE" smtClean="0"/>
              <a:pPr/>
              <a:t>‹#›</a:t>
            </a:fld>
            <a:endParaRPr lang="sv-SE"/>
          </a:p>
        </p:txBody>
      </p:sp>
      <p:pic>
        <p:nvPicPr>
          <p:cNvPr id="14" name="Greppa Näringen logotyp" descr="Logotyp för Greppa Näringen.">
            <a:extLst>
              <a:ext uri="{FF2B5EF4-FFF2-40B4-BE49-F238E27FC236}">
                <a16:creationId xmlns:a16="http://schemas.microsoft.com/office/drawing/2014/main" id="{CF719A97-82F6-4BE6-8248-587DBBEA978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81407" y="408533"/>
            <a:ext cx="1316302" cy="417191"/>
          </a:xfrm>
          <a:prstGeom prst="rect">
            <a:avLst/>
          </a:prstGeom>
        </p:spPr>
      </p:pic>
      <p:sp>
        <p:nvSpPr>
          <p:cNvPr id="11" name="Platshållare för innehåll">
            <a:extLst>
              <a:ext uri="{FF2B5EF4-FFF2-40B4-BE49-F238E27FC236}">
                <a16:creationId xmlns:a16="http://schemas.microsoft.com/office/drawing/2014/main" id="{02D58464-68C8-413F-A455-43EB1EE66FC3}"/>
              </a:ext>
            </a:extLst>
          </p:cNvPr>
          <p:cNvSpPr>
            <a:spLocks noGrp="1"/>
          </p:cNvSpPr>
          <p:nvPr>
            <p:ph sz="quarter" idx="14" hasCustomPrompt="1"/>
          </p:nvPr>
        </p:nvSpPr>
        <p:spPr>
          <a:xfrm>
            <a:off x="6243958" y="2315275"/>
            <a:ext cx="4524320" cy="3894456"/>
          </a:xfrm>
        </p:spPr>
        <p:txBody>
          <a:bodyPr/>
          <a:lstStyle>
            <a:lvl1pPr marL="342900" indent="-342900">
              <a:buClr>
                <a:schemeClr val="tx2"/>
              </a:buClr>
              <a:buFont typeface="Arial" panose="020B0604020202020204" pitchFamily="34" charset="0"/>
              <a:buChar char="•"/>
              <a:defRPr sz="2200">
                <a:solidFill>
                  <a:schemeClr val="tx2"/>
                </a:solidFill>
              </a:defRPr>
            </a:lvl1pPr>
            <a:lvl2pPr marL="800100" indent="-342900">
              <a:buClr>
                <a:schemeClr val="tx2"/>
              </a:buClr>
              <a:buFont typeface="Arial" panose="020B0604020202020204" pitchFamily="34" charset="0"/>
              <a:buChar char="•"/>
              <a:defRPr sz="2000">
                <a:solidFill>
                  <a:schemeClr val="tx2"/>
                </a:solidFill>
              </a:defRPr>
            </a:lvl2pPr>
            <a:lvl3pPr marL="1200150" indent="-285750">
              <a:buClr>
                <a:schemeClr val="tx2"/>
              </a:buClr>
              <a:buFont typeface="Arial" panose="020B0604020202020204" pitchFamily="34" charset="0"/>
              <a:buChar char="•"/>
              <a:defRPr sz="1800">
                <a:solidFill>
                  <a:schemeClr val="tx2"/>
                </a:solidFill>
              </a:defRPr>
            </a:lvl3pPr>
            <a:lvl4pPr marL="1657350" indent="-285750">
              <a:buClr>
                <a:schemeClr val="tx2"/>
              </a:buClr>
              <a:buFont typeface="Arial" panose="020B0604020202020204" pitchFamily="34" charset="0"/>
              <a:buChar char="•"/>
              <a:defRPr sz="1600">
                <a:solidFill>
                  <a:schemeClr val="tx2"/>
                </a:solidFill>
              </a:defRPr>
            </a:lvl4pPr>
            <a:lvl5pPr marL="2114550" indent="-285750">
              <a:buClr>
                <a:schemeClr val="tx2"/>
              </a:buClr>
              <a:buFont typeface="Arial" panose="020B0604020202020204" pitchFamily="34" charset="0"/>
              <a:buChar char="•"/>
              <a:defRPr sz="1600">
                <a:solidFill>
                  <a:schemeClr val="tx2"/>
                </a:solidFill>
              </a:defRPr>
            </a:lvl5pPr>
          </a:lstStyle>
          <a:p>
            <a:pPr lvl="0"/>
            <a:r>
              <a:rPr lang="sv-SE" dirty="0"/>
              <a:t>Klicka för att lägga till text, bild eller innehåll</a:t>
            </a:r>
          </a:p>
          <a:p>
            <a:pPr lvl="1"/>
            <a:r>
              <a:rPr lang="sv-SE" dirty="0"/>
              <a:t>Nivå två</a:t>
            </a:r>
          </a:p>
          <a:p>
            <a:pPr lvl="2"/>
            <a:r>
              <a:rPr lang="sv-SE" dirty="0"/>
              <a:t>Nivå tre</a:t>
            </a:r>
          </a:p>
        </p:txBody>
      </p:sp>
      <p:sp>
        <p:nvSpPr>
          <p:cNvPr id="8" name="Platshållare för innehåll">
            <a:extLst>
              <a:ext uri="{FF2B5EF4-FFF2-40B4-BE49-F238E27FC236}">
                <a16:creationId xmlns:a16="http://schemas.microsoft.com/office/drawing/2014/main" id="{9175659D-CF7E-4420-911B-A57598EE71EF}"/>
              </a:ext>
            </a:extLst>
          </p:cNvPr>
          <p:cNvSpPr>
            <a:spLocks noGrp="1"/>
          </p:cNvSpPr>
          <p:nvPr>
            <p:ph sz="quarter" idx="13" hasCustomPrompt="1"/>
          </p:nvPr>
        </p:nvSpPr>
        <p:spPr>
          <a:xfrm>
            <a:off x="1176422" y="2315275"/>
            <a:ext cx="4632404" cy="3894456"/>
          </a:xfrm>
        </p:spPr>
        <p:txBody>
          <a:bodyPr/>
          <a:lstStyle>
            <a:lvl1pPr marL="342900" indent="-342900">
              <a:buClrTx/>
              <a:buFont typeface="Arial" panose="020B0604020202020204" pitchFamily="34" charset="0"/>
              <a:buChar char="•"/>
              <a:defRPr sz="2200">
                <a:solidFill>
                  <a:schemeClr val="tx2"/>
                </a:solidFill>
              </a:defRPr>
            </a:lvl1pPr>
            <a:lvl2pPr marL="800100" indent="-342900">
              <a:buClrTx/>
              <a:buFont typeface="Arial" panose="020B0604020202020204" pitchFamily="34" charset="0"/>
              <a:buChar char="•"/>
              <a:defRPr sz="2000">
                <a:solidFill>
                  <a:schemeClr val="tx2"/>
                </a:solidFill>
              </a:defRPr>
            </a:lvl2pPr>
            <a:lvl3pPr marL="1200150" indent="-285750">
              <a:buClrTx/>
              <a:buFont typeface="Arial" panose="020B0604020202020204" pitchFamily="34" charset="0"/>
              <a:buChar char="•"/>
              <a:defRPr sz="1800">
                <a:solidFill>
                  <a:schemeClr val="tx2"/>
                </a:solidFill>
              </a:defRPr>
            </a:lvl3pPr>
            <a:lvl4pPr marL="1657350" indent="-285750">
              <a:buClr>
                <a:schemeClr val="tx2"/>
              </a:buClr>
              <a:buFont typeface="Arial" panose="020B0604020202020204" pitchFamily="34" charset="0"/>
              <a:buChar char="•"/>
              <a:defRPr sz="1600">
                <a:solidFill>
                  <a:schemeClr val="tx2"/>
                </a:solidFill>
              </a:defRPr>
            </a:lvl4pPr>
            <a:lvl5pPr marL="2114550" indent="-285750">
              <a:buClr>
                <a:schemeClr val="tx2"/>
              </a:buClr>
              <a:buFont typeface="Arial" panose="020B0604020202020204" pitchFamily="34" charset="0"/>
              <a:buChar char="•"/>
              <a:defRPr sz="1600">
                <a:solidFill>
                  <a:schemeClr val="tx2"/>
                </a:solidFill>
              </a:defRPr>
            </a:lvl5pPr>
          </a:lstStyle>
          <a:p>
            <a:pPr lvl="0"/>
            <a:r>
              <a:rPr lang="sv-SE" dirty="0"/>
              <a:t>Klicka för att lägga till text, bild eller innehåll</a:t>
            </a:r>
          </a:p>
          <a:p>
            <a:pPr lvl="1"/>
            <a:r>
              <a:rPr lang="sv-SE" dirty="0"/>
              <a:t>Nivå två</a:t>
            </a:r>
          </a:p>
          <a:p>
            <a:pPr lvl="2"/>
            <a:r>
              <a:rPr lang="sv-SE" dirty="0"/>
              <a:t>Nivå tre</a:t>
            </a:r>
          </a:p>
        </p:txBody>
      </p:sp>
      <p:sp>
        <p:nvSpPr>
          <p:cNvPr id="7" name="Rubrik">
            <a:extLst>
              <a:ext uri="{FF2B5EF4-FFF2-40B4-BE49-F238E27FC236}">
                <a16:creationId xmlns:a16="http://schemas.microsoft.com/office/drawing/2014/main" id="{0E26EE2A-F057-47C6-91BB-2CE82EBE8AA0}"/>
              </a:ext>
            </a:extLst>
          </p:cNvPr>
          <p:cNvSpPr>
            <a:spLocks noGrp="1"/>
          </p:cNvSpPr>
          <p:nvPr>
            <p:ph type="title" hasCustomPrompt="1"/>
          </p:nvPr>
        </p:nvSpPr>
        <p:spPr>
          <a:xfrm>
            <a:off x="1176338" y="757443"/>
            <a:ext cx="8112941" cy="1219263"/>
          </a:xfrm>
        </p:spPr>
        <p:txBody>
          <a:bodyPr anchor="b" anchorCtr="0">
            <a:noAutofit/>
          </a:bodyPr>
          <a:lstStyle>
            <a:lvl1pPr>
              <a:defRPr sz="3600">
                <a:solidFill>
                  <a:schemeClr val="tx2"/>
                </a:solidFill>
              </a:defRPr>
            </a:lvl1pPr>
          </a:lstStyle>
          <a:p>
            <a:r>
              <a:rPr lang="sv-SE" dirty="0"/>
              <a:t>Klicka här för att lägga till rubrik, max två rader</a:t>
            </a:r>
          </a:p>
        </p:txBody>
      </p:sp>
    </p:spTree>
    <p:extLst>
      <p:ext uri="{BB962C8B-B14F-4D97-AF65-F5344CB8AC3E}">
        <p14:creationId xmlns:p14="http://schemas.microsoft.com/office/powerpoint/2010/main" val="2939012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vsnittsrubrik droppe">
    <p:bg>
      <p:bgPr>
        <a:solidFill>
          <a:schemeClr val="bg2"/>
        </a:solidFill>
        <a:effectLst/>
      </p:bgPr>
    </p:bg>
    <p:spTree>
      <p:nvGrpSpPr>
        <p:cNvPr id="1" name=""/>
        <p:cNvGrpSpPr/>
        <p:nvPr/>
      </p:nvGrpSpPr>
      <p:grpSpPr>
        <a:xfrm>
          <a:off x="0" y="0"/>
          <a:ext cx="0" cy="0"/>
          <a:chOff x="0" y="0"/>
          <a:chExt cx="0" cy="0"/>
        </a:xfrm>
      </p:grpSpPr>
      <p:sp>
        <p:nvSpPr>
          <p:cNvPr id="8" name="Färgblock blå">
            <a:extLst>
              <a:ext uri="{FF2B5EF4-FFF2-40B4-BE49-F238E27FC236}">
                <a16:creationId xmlns:a16="http://schemas.microsoft.com/office/drawing/2014/main" id="{C0FA68A2-702F-4B4E-B8EC-AF60295BE284}"/>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bild">
            <a:extLst>
              <a:ext uri="{FF2B5EF4-FFF2-40B4-BE49-F238E27FC236}">
                <a16:creationId xmlns:a16="http://schemas.microsoft.com/office/drawing/2014/main" id="{701C8F8E-93E5-42BF-AF45-A18E4534D6A3}"/>
              </a:ext>
            </a:extLst>
          </p:cNvPr>
          <p:cNvSpPr>
            <a:spLocks noGrp="1"/>
          </p:cNvSpPr>
          <p:nvPr>
            <p:ph type="pic" sz="quarter" idx="14" hasCustomPrompt="1"/>
          </p:nvPr>
        </p:nvSpPr>
        <p:spPr>
          <a:xfrm>
            <a:off x="922581" y="1034515"/>
            <a:ext cx="4250838" cy="5132857"/>
          </a:xfrm>
          <a:custGeom>
            <a:avLst/>
            <a:gdLst>
              <a:gd name="connsiteX0" fmla="*/ 1890711 w 3781426"/>
              <a:gd name="connsiteY0" fmla="*/ 0 h 4566046"/>
              <a:gd name="connsiteX1" fmla="*/ 3289977 w 3781426"/>
              <a:gd name="connsiteY1" fmla="*/ 1399267 h 4566046"/>
              <a:gd name="connsiteX2" fmla="*/ 3285674 w 3781426"/>
              <a:gd name="connsiteY2" fmla="*/ 1403570 h 4566046"/>
              <a:gd name="connsiteX3" fmla="*/ 3349679 w 3781426"/>
              <a:gd name="connsiteY3" fmla="*/ 1473963 h 4566046"/>
              <a:gd name="connsiteX4" fmla="*/ 3781426 w 3781426"/>
              <a:gd name="connsiteY4" fmla="*/ 2676127 h 4566046"/>
              <a:gd name="connsiteX5" fmla="*/ 1890713 w 3781426"/>
              <a:gd name="connsiteY5" fmla="*/ 4566046 h 4566046"/>
              <a:gd name="connsiteX6" fmla="*/ 0 w 3781426"/>
              <a:gd name="connsiteY6" fmla="*/ 2676127 h 4566046"/>
              <a:gd name="connsiteX7" fmla="*/ 431747 w 3781426"/>
              <a:gd name="connsiteY7" fmla="*/ 1473963 h 4566046"/>
              <a:gd name="connsiteX8" fmla="*/ 495100 w 3781426"/>
              <a:gd name="connsiteY8" fmla="*/ 1404287 h 4566046"/>
              <a:gd name="connsiteX9" fmla="*/ 490762 w 3781426"/>
              <a:gd name="connsiteY9" fmla="*/ 1399949 h 4566046"/>
              <a:gd name="connsiteX0" fmla="*/ 1890711 w 3781426"/>
              <a:gd name="connsiteY0" fmla="*/ 0 h 4566046"/>
              <a:gd name="connsiteX1" fmla="*/ 3289977 w 3781426"/>
              <a:gd name="connsiteY1" fmla="*/ 1399267 h 4566046"/>
              <a:gd name="connsiteX2" fmla="*/ 3285674 w 3781426"/>
              <a:gd name="connsiteY2" fmla="*/ 1403570 h 4566046"/>
              <a:gd name="connsiteX3" fmla="*/ 3349679 w 3781426"/>
              <a:gd name="connsiteY3" fmla="*/ 1473963 h 4566046"/>
              <a:gd name="connsiteX4" fmla="*/ 3781426 w 3781426"/>
              <a:gd name="connsiteY4" fmla="*/ 2676127 h 4566046"/>
              <a:gd name="connsiteX5" fmla="*/ 1890713 w 3781426"/>
              <a:gd name="connsiteY5" fmla="*/ 4566046 h 4566046"/>
              <a:gd name="connsiteX6" fmla="*/ 0 w 3781426"/>
              <a:gd name="connsiteY6" fmla="*/ 2676127 h 4566046"/>
              <a:gd name="connsiteX7" fmla="*/ 431747 w 3781426"/>
              <a:gd name="connsiteY7" fmla="*/ 1473963 h 4566046"/>
              <a:gd name="connsiteX8" fmla="*/ 495100 w 3781426"/>
              <a:gd name="connsiteY8" fmla="*/ 1404287 h 4566046"/>
              <a:gd name="connsiteX9" fmla="*/ 1890711 w 3781426"/>
              <a:gd name="connsiteY9" fmla="*/ 0 h 4566046"/>
              <a:gd name="connsiteX0" fmla="*/ 1890711 w 3781426"/>
              <a:gd name="connsiteY0" fmla="*/ 0 h 4566046"/>
              <a:gd name="connsiteX1" fmla="*/ 3285674 w 3781426"/>
              <a:gd name="connsiteY1" fmla="*/ 1403570 h 4566046"/>
              <a:gd name="connsiteX2" fmla="*/ 3349679 w 3781426"/>
              <a:gd name="connsiteY2" fmla="*/ 1473963 h 4566046"/>
              <a:gd name="connsiteX3" fmla="*/ 3781426 w 3781426"/>
              <a:gd name="connsiteY3" fmla="*/ 2676127 h 4566046"/>
              <a:gd name="connsiteX4" fmla="*/ 1890713 w 3781426"/>
              <a:gd name="connsiteY4" fmla="*/ 4566046 h 4566046"/>
              <a:gd name="connsiteX5" fmla="*/ 0 w 3781426"/>
              <a:gd name="connsiteY5" fmla="*/ 2676127 h 4566046"/>
              <a:gd name="connsiteX6" fmla="*/ 431747 w 3781426"/>
              <a:gd name="connsiteY6" fmla="*/ 1473963 h 4566046"/>
              <a:gd name="connsiteX7" fmla="*/ 495100 w 3781426"/>
              <a:gd name="connsiteY7" fmla="*/ 1404287 h 4566046"/>
              <a:gd name="connsiteX8" fmla="*/ 1890711 w 3781426"/>
              <a:gd name="connsiteY8" fmla="*/ 0 h 456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1426" h="4566046">
                <a:moveTo>
                  <a:pt x="1890711" y="0"/>
                </a:moveTo>
                <a:lnTo>
                  <a:pt x="3285674" y="1403570"/>
                </a:lnTo>
                <a:lnTo>
                  <a:pt x="3349679" y="1473963"/>
                </a:lnTo>
                <a:cubicBezTo>
                  <a:pt x="3619400" y="1800653"/>
                  <a:pt x="3781426" y="2219476"/>
                  <a:pt x="3781426" y="2676127"/>
                </a:cubicBezTo>
                <a:cubicBezTo>
                  <a:pt x="3781426" y="3719900"/>
                  <a:pt x="2934925" y="4566046"/>
                  <a:pt x="1890713" y="4566046"/>
                </a:cubicBezTo>
                <a:cubicBezTo>
                  <a:pt x="846501" y="4566046"/>
                  <a:pt x="0" y="3719900"/>
                  <a:pt x="0" y="2676127"/>
                </a:cubicBezTo>
                <a:cubicBezTo>
                  <a:pt x="0" y="2219476"/>
                  <a:pt x="162026" y="1800653"/>
                  <a:pt x="431747" y="1473963"/>
                </a:cubicBezTo>
                <a:lnTo>
                  <a:pt x="495100" y="1404287"/>
                </a:lnTo>
                <a:lnTo>
                  <a:pt x="1890711" y="0"/>
                </a:lnTo>
                <a:close/>
              </a:path>
            </a:pathLst>
          </a:custGeom>
          <a:solidFill>
            <a:schemeClr val="bg2"/>
          </a:solidFill>
          <a:ln>
            <a:noFill/>
          </a:ln>
        </p:spPr>
        <p:txBody>
          <a:bodyPr vert="horz" wrap="square" lIns="91440" tIns="45720" rIns="91440" bIns="45720" rtlCol="0" anchor="ctr" anchorCtr="0">
            <a:noAutofit/>
          </a:bodyPr>
          <a:lstStyle>
            <a:lvl1pPr>
              <a:defRPr lang="sv-SE" sz="2400" dirty="0">
                <a:solidFill>
                  <a:schemeClr val="tx1"/>
                </a:solidFill>
              </a:defRPr>
            </a:lvl1pPr>
          </a:lstStyle>
          <a:p>
            <a:pPr marL="0" lvl="0" indent="0">
              <a:buNone/>
            </a:pPr>
            <a:r>
              <a:rPr lang="sv-SE" dirty="0"/>
              <a:t>Klicka här för att infoga bild</a:t>
            </a:r>
          </a:p>
        </p:txBody>
      </p:sp>
      <p:sp>
        <p:nvSpPr>
          <p:cNvPr id="5" name="Platshållare för text">
            <a:extLst>
              <a:ext uri="{FF2B5EF4-FFF2-40B4-BE49-F238E27FC236}">
                <a16:creationId xmlns:a16="http://schemas.microsoft.com/office/drawing/2014/main" id="{7A23548C-701F-4F68-A201-0CB0681ACCF7}"/>
              </a:ext>
            </a:extLst>
          </p:cNvPr>
          <p:cNvSpPr>
            <a:spLocks noGrp="1"/>
          </p:cNvSpPr>
          <p:nvPr>
            <p:ph type="body" sz="quarter" idx="15" hasCustomPrompt="1"/>
          </p:nvPr>
        </p:nvSpPr>
        <p:spPr>
          <a:xfrm>
            <a:off x="6769101" y="3204000"/>
            <a:ext cx="4356000" cy="3132000"/>
          </a:xfrm>
        </p:spPr>
        <p:txBody>
          <a:bodyPr/>
          <a:lstStyle>
            <a:lvl1pPr marL="342900" indent="-342900">
              <a:buClr>
                <a:schemeClr val="tx2"/>
              </a:buClr>
              <a:buFont typeface="Arial" panose="020B0604020202020204" pitchFamily="34" charset="0"/>
              <a:buChar char="•"/>
              <a:defRPr sz="2000"/>
            </a:lvl1pPr>
            <a:lvl2pPr marL="685800" indent="-228600">
              <a:buClr>
                <a:schemeClr val="tx2"/>
              </a:buClr>
              <a:buFont typeface="Arial" panose="020B0604020202020204" pitchFamily="34" charset="0"/>
              <a:buChar char="•"/>
              <a:defRPr sz="2000">
                <a:solidFill>
                  <a:schemeClr val="tx2"/>
                </a:solidFill>
              </a:defRPr>
            </a:lvl2pPr>
            <a:lvl3pPr marL="1143000" indent="-228600">
              <a:buClr>
                <a:schemeClr val="tx2"/>
              </a:buClr>
              <a:buFont typeface="Arial" panose="020B0604020202020204" pitchFamily="34" charset="0"/>
              <a:buChar char="•"/>
              <a:defRPr sz="1800">
                <a:solidFill>
                  <a:schemeClr val="tx2"/>
                </a:solidFill>
              </a:defRPr>
            </a:lvl3pPr>
            <a:lvl4pPr marL="1600200" indent="-228600">
              <a:buClr>
                <a:schemeClr val="tx2"/>
              </a:buClr>
              <a:buFont typeface="Arial" panose="020B0604020202020204" pitchFamily="34" charset="0"/>
              <a:buChar char="•"/>
              <a:defRPr>
                <a:solidFill>
                  <a:schemeClr val="tx2"/>
                </a:solidFill>
              </a:defRPr>
            </a:lvl4pPr>
            <a:lvl5pPr marL="2057400" indent="-228600">
              <a:buClr>
                <a:schemeClr val="tx2"/>
              </a:buClr>
              <a:buFont typeface="Arial" panose="020B0604020202020204" pitchFamily="34" charset="0"/>
              <a:buChar char="•"/>
              <a:defRPr>
                <a:solidFill>
                  <a:schemeClr val="tx2"/>
                </a:solidFill>
              </a:defRPr>
            </a:lvl5pPr>
          </a:lstStyle>
          <a:p>
            <a:pPr lvl="0"/>
            <a:r>
              <a:rPr lang="sv-SE" dirty="0"/>
              <a:t>Lägg till 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9989E5EF-8FF1-7A36-C805-B91752B740AB}"/>
              </a:ext>
            </a:extLst>
          </p:cNvPr>
          <p:cNvSpPr>
            <a:spLocks noGrp="1"/>
          </p:cNvSpPr>
          <p:nvPr>
            <p:ph type="title" hasCustomPrompt="1"/>
          </p:nvPr>
        </p:nvSpPr>
        <p:spPr>
          <a:xfrm>
            <a:off x="6769131" y="1440180"/>
            <a:ext cx="4356000" cy="1693099"/>
          </a:xfrm>
        </p:spPr>
        <p:txBody>
          <a:bodyPr anchor="b" anchorCtr="0"/>
          <a:lstStyle>
            <a:lvl1pPr>
              <a:lnSpc>
                <a:spcPct val="100000"/>
              </a:lnSpc>
              <a:defRPr sz="3200">
                <a:solidFill>
                  <a:schemeClr val="accent3"/>
                </a:solidFill>
              </a:defRPr>
            </a:lvl1pPr>
          </a:lstStyle>
          <a:p>
            <a:r>
              <a:rPr lang="sv-SE" dirty="0"/>
              <a:t>Klicka här för att lägga till rubrik max tre rader</a:t>
            </a:r>
          </a:p>
        </p:txBody>
      </p:sp>
    </p:spTree>
    <p:extLst>
      <p:ext uri="{BB962C8B-B14F-4D97-AF65-F5344CB8AC3E}">
        <p14:creationId xmlns:p14="http://schemas.microsoft.com/office/powerpoint/2010/main" val="41921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Platshållare för sidnummer">
            <a:extLst>
              <a:ext uri="{FF2B5EF4-FFF2-40B4-BE49-F238E27FC236}">
                <a16:creationId xmlns:a16="http://schemas.microsoft.com/office/drawing/2014/main" id="{D054FFF1-22CE-4658-9ECE-65F4FEE1FB05}"/>
              </a:ext>
            </a:extLst>
          </p:cNvPr>
          <p:cNvSpPr>
            <a:spLocks noGrp="1"/>
          </p:cNvSpPr>
          <p:nvPr>
            <p:ph type="sldNum" sz="quarter" idx="4"/>
          </p:nvPr>
        </p:nvSpPr>
        <p:spPr>
          <a:xfrm>
            <a:off x="350818" y="6346241"/>
            <a:ext cx="872054" cy="297177"/>
          </a:xfrm>
          <a:prstGeom prst="rect">
            <a:avLst/>
          </a:prstGeom>
        </p:spPr>
        <p:txBody>
          <a:bodyPr vert="horz" lIns="91440" tIns="45720" rIns="91440" bIns="45720" rtlCol="0" anchor="b" anchorCtr="0"/>
          <a:lstStyle>
            <a:lvl1pPr algn="l">
              <a:defRPr sz="1000">
                <a:solidFill>
                  <a:schemeClr val="tx1"/>
                </a:solidFill>
                <a:latin typeface="+mn-lt"/>
              </a:defRPr>
            </a:lvl1pPr>
          </a:lstStyle>
          <a:p>
            <a:fld id="{873EB259-4CFD-4D03-8D50-B89672399120}" type="slidenum">
              <a:rPr lang="sv-SE" smtClean="0"/>
              <a:pPr/>
              <a:t>‹#›</a:t>
            </a:fld>
            <a:endParaRPr lang="sv-SE"/>
          </a:p>
        </p:txBody>
      </p:sp>
      <p:pic>
        <p:nvPicPr>
          <p:cNvPr id="11" name="Greppa Näringen logotyp" descr="Logotyp för Greppa Näringen.">
            <a:extLst>
              <a:ext uri="{FF2B5EF4-FFF2-40B4-BE49-F238E27FC236}">
                <a16:creationId xmlns:a16="http://schemas.microsoft.com/office/drawing/2014/main" id="{1B1051DC-0603-47E4-A8B5-C011AE6A2E30}"/>
              </a:ext>
            </a:extLst>
          </p:cNvPr>
          <p:cNvPicPr>
            <a:picLocks noChangeAspect="1"/>
          </p:cNvPicPr>
          <p:nvPr userDrawn="1"/>
        </p:nvPicPr>
        <p:blipFill>
          <a:blip r:embed="rId24" cstate="print">
            <a:extLst>
              <a:ext uri="{28A0092B-C50C-407E-A947-70E740481C1C}">
                <a14:useLocalDpi xmlns:a14="http://schemas.microsoft.com/office/drawing/2010/main"/>
              </a:ext>
            </a:extLst>
          </a:blip>
          <a:stretch>
            <a:fillRect/>
          </a:stretch>
        </p:blipFill>
        <p:spPr>
          <a:xfrm>
            <a:off x="10381407" y="408533"/>
            <a:ext cx="1316302" cy="417191"/>
          </a:xfrm>
          <a:prstGeom prst="rect">
            <a:avLst/>
          </a:prstGeom>
        </p:spPr>
      </p:pic>
      <p:sp>
        <p:nvSpPr>
          <p:cNvPr id="3" name="Platshållare för text">
            <a:extLst>
              <a:ext uri="{FF2B5EF4-FFF2-40B4-BE49-F238E27FC236}">
                <a16:creationId xmlns:a16="http://schemas.microsoft.com/office/drawing/2014/main" id="{68BF3625-E815-21FE-92DD-FD761B84AE85}"/>
              </a:ext>
            </a:extLst>
          </p:cNvPr>
          <p:cNvSpPr>
            <a:spLocks noGrp="1"/>
          </p:cNvSpPr>
          <p:nvPr>
            <p:ph type="body" idx="1"/>
          </p:nvPr>
        </p:nvSpPr>
        <p:spPr>
          <a:xfrm>
            <a:off x="604206" y="3339253"/>
            <a:ext cx="9512098" cy="2693023"/>
          </a:xfrm>
          <a:prstGeom prst="rect">
            <a:avLst/>
          </a:prstGeom>
        </p:spPr>
        <p:txBody>
          <a:bodyPr vert="horz" lIns="91440" tIns="45720" rIns="91440" bIns="45720" rtlCol="0">
            <a:noAutofit/>
          </a:bodyPr>
          <a:lstStyle/>
          <a:p>
            <a:pPr lvl="0"/>
            <a:r>
              <a:rPr lang="sv-SE" dirty="0"/>
              <a:t>Klicka här för att lägga till text</a:t>
            </a:r>
          </a:p>
          <a:p>
            <a:pPr lvl="0"/>
            <a:endParaRPr lang="sv-SE" dirty="0"/>
          </a:p>
          <a:p>
            <a:pPr lvl="0"/>
            <a:endParaRPr lang="sv-SE" dirty="0"/>
          </a:p>
        </p:txBody>
      </p:sp>
      <p:sp>
        <p:nvSpPr>
          <p:cNvPr id="2" name="Platshållare för rubrik 1">
            <a:extLst>
              <a:ext uri="{FF2B5EF4-FFF2-40B4-BE49-F238E27FC236}">
                <a16:creationId xmlns:a16="http://schemas.microsoft.com/office/drawing/2014/main" id="{10398551-A45D-BE15-0A00-494B3FB0614A}"/>
              </a:ext>
            </a:extLst>
          </p:cNvPr>
          <p:cNvSpPr>
            <a:spLocks noGrp="1"/>
          </p:cNvSpPr>
          <p:nvPr>
            <p:ph type="title"/>
          </p:nvPr>
        </p:nvSpPr>
        <p:spPr>
          <a:xfrm>
            <a:off x="604207" y="1866900"/>
            <a:ext cx="9512097" cy="1158388"/>
          </a:xfrm>
          <a:prstGeom prst="rect">
            <a:avLst/>
          </a:prstGeom>
        </p:spPr>
        <p:txBody>
          <a:bodyPr vert="horz" lIns="91440" tIns="45720" rIns="91440" bIns="45720" rtlCol="0" anchor="ctr" anchorCtr="0">
            <a:noAutofit/>
          </a:bodyPr>
          <a:lstStyle/>
          <a:p>
            <a:r>
              <a:rPr lang="sv-SE" dirty="0"/>
              <a:t>Klicka här för att lägga till rubrik</a:t>
            </a:r>
          </a:p>
        </p:txBody>
      </p:sp>
    </p:spTree>
    <p:extLst>
      <p:ext uri="{BB962C8B-B14F-4D97-AF65-F5344CB8AC3E}">
        <p14:creationId xmlns:p14="http://schemas.microsoft.com/office/powerpoint/2010/main" val="4078069493"/>
      </p:ext>
    </p:extLst>
  </p:cSld>
  <p:clrMap bg1="lt1" tx1="dk1" bg2="lt2" tx2="dk2" accent1="accent1" accent2="accent2" accent3="accent3" accent4="accent4" accent5="accent5" accent6="accent6" hlink="hlink" folHlink="folHlink"/>
  <p:sldLayoutIdLst>
    <p:sldLayoutId id="2147483745" r:id="rId1"/>
    <p:sldLayoutId id="2147483754" r:id="rId2"/>
    <p:sldLayoutId id="2147483721" r:id="rId3"/>
    <p:sldLayoutId id="2147483724" r:id="rId4"/>
    <p:sldLayoutId id="2147483728" r:id="rId5"/>
    <p:sldLayoutId id="2147483753" r:id="rId6"/>
    <p:sldLayoutId id="2147483727" r:id="rId7"/>
    <p:sldLayoutId id="2147483743" r:id="rId8"/>
    <p:sldLayoutId id="2147483716" r:id="rId9"/>
    <p:sldLayoutId id="2147483711" r:id="rId10"/>
    <p:sldLayoutId id="2147483744" r:id="rId11"/>
    <p:sldLayoutId id="2147483750" r:id="rId12"/>
    <p:sldLayoutId id="2147483696" r:id="rId13"/>
    <p:sldLayoutId id="2147483749"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Lst>
  <p:hf hdr="0"/>
  <p:txStyles>
    <p:titleStyle>
      <a:lvl1pPr algn="l" defTabSz="914400" rtl="0" eaLnBrk="1" latinLnBrk="0" hangingPunct="1">
        <a:lnSpc>
          <a:spcPct val="90000"/>
        </a:lnSpc>
        <a:spcBef>
          <a:spcPct val="0"/>
        </a:spcBef>
        <a:buNone/>
        <a:defRPr sz="48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rgbClr val="A71930"/>
        </a:buClr>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rgbClr val="58A618"/>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rgbClr val="D4BA00"/>
        </a:buClr>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rgbClr val="DC5034"/>
        </a:buClr>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E712A-ECC7-1C4D-9337-7E64548B646D}"/>
            </a:ext>
          </a:extLst>
        </p:cNvPr>
        <p:cNvGrpSpPr/>
        <p:nvPr/>
      </p:nvGrpSpPr>
      <p:grpSpPr>
        <a:xfrm>
          <a:off x="0" y="0"/>
          <a:ext cx="0" cy="0"/>
          <a:chOff x="0" y="0"/>
          <a:chExt cx="0" cy="0"/>
        </a:xfrm>
      </p:grpSpPr>
      <p:sp>
        <p:nvSpPr>
          <p:cNvPr id="8" name="Platshållare för text 7">
            <a:extLst>
              <a:ext uri="{FF2B5EF4-FFF2-40B4-BE49-F238E27FC236}">
                <a16:creationId xmlns:a16="http://schemas.microsoft.com/office/drawing/2014/main" id="{2C65E34D-D52B-EF32-EBE8-3C49A278B684}"/>
              </a:ext>
            </a:extLst>
          </p:cNvPr>
          <p:cNvSpPr>
            <a:spLocks noGrp="1"/>
          </p:cNvSpPr>
          <p:nvPr>
            <p:ph type="body" sz="quarter" idx="10"/>
          </p:nvPr>
        </p:nvSpPr>
        <p:spPr/>
        <p:txBody>
          <a:bodyPr/>
          <a:lstStyle/>
          <a:p>
            <a:endParaRPr lang="sv-SE" dirty="0"/>
          </a:p>
        </p:txBody>
      </p:sp>
      <p:sp>
        <p:nvSpPr>
          <p:cNvPr id="9219" name="Rectangle 6">
            <a:extLst>
              <a:ext uri="{FF2B5EF4-FFF2-40B4-BE49-F238E27FC236}">
                <a16:creationId xmlns:a16="http://schemas.microsoft.com/office/drawing/2014/main" id="{89808109-5467-23ED-A89C-19C506EDEE9E}"/>
              </a:ext>
            </a:extLst>
          </p:cNvPr>
          <p:cNvSpPr>
            <a:spLocks noGrp="1" noChangeArrowheads="1"/>
          </p:cNvSpPr>
          <p:nvPr>
            <p:ph type="ctrTitle"/>
          </p:nvPr>
        </p:nvSpPr>
        <p:spPr>
          <a:xfrm>
            <a:off x="601865" y="1732553"/>
            <a:ext cx="6997815" cy="1606700"/>
          </a:xfrm>
          <a:noFill/>
        </p:spPr>
        <p:txBody>
          <a:bodyPr anchor="ctr"/>
          <a:lstStyle/>
          <a:p>
            <a:r>
              <a:rPr lang="sv-SE" altLang="sv-SE" dirty="0"/>
              <a:t>Köksbordsmaterial</a:t>
            </a:r>
            <a:br>
              <a:rPr lang="sv-SE" altLang="sv-SE" dirty="0"/>
            </a:br>
            <a:r>
              <a:rPr lang="sv-SE" altLang="sv-SE" dirty="0"/>
              <a:t>till startbesök</a:t>
            </a:r>
          </a:p>
        </p:txBody>
      </p:sp>
      <p:sp>
        <p:nvSpPr>
          <p:cNvPr id="7" name="Underrubrik 6">
            <a:extLst>
              <a:ext uri="{FF2B5EF4-FFF2-40B4-BE49-F238E27FC236}">
                <a16:creationId xmlns:a16="http://schemas.microsoft.com/office/drawing/2014/main" id="{43FD8D8A-7E10-E034-774C-C8FCC5B6FB7D}"/>
              </a:ext>
            </a:extLst>
          </p:cNvPr>
          <p:cNvSpPr>
            <a:spLocks noGrp="1"/>
          </p:cNvSpPr>
          <p:nvPr>
            <p:ph type="subTitle" idx="1"/>
          </p:nvPr>
        </p:nvSpPr>
        <p:spPr/>
        <p:txBody>
          <a:bodyPr/>
          <a:lstStyle/>
          <a:p>
            <a:endParaRPr lang="sv-SE" dirty="0"/>
          </a:p>
        </p:txBody>
      </p:sp>
      <p:pic>
        <p:nvPicPr>
          <p:cNvPr id="20" name="Platshållare för bild 19" descr="Bilden visar ett odlat landskap och en gård.">
            <a:extLst>
              <a:ext uri="{FF2B5EF4-FFF2-40B4-BE49-F238E27FC236}">
                <a16:creationId xmlns:a16="http://schemas.microsoft.com/office/drawing/2014/main" id="{87C2BC8A-C53D-083B-08BC-065AB0BCCC24}"/>
              </a:ext>
            </a:extLst>
          </p:cNvPr>
          <p:cNvPicPr>
            <a:picLocks noGrp="1" noChangeAspect="1"/>
          </p:cNvPicPr>
          <p:nvPr>
            <p:ph type="pic" sz="quarter" idx="12"/>
          </p:nvPr>
        </p:nvPicPr>
        <p:blipFill>
          <a:blip r:embed="rId2" cstate="print">
            <a:extLst>
              <a:ext uri="{28A0092B-C50C-407E-A947-70E740481C1C}">
                <a14:useLocalDpi xmlns:a14="http://schemas.microsoft.com/office/drawing/2010/main"/>
              </a:ext>
            </a:extLst>
          </a:blip>
          <a:srcRect/>
          <a:stretch>
            <a:fillRect/>
          </a:stretch>
        </p:blipFill>
        <p:spPr>
          <a:prstGeom prst="rect">
            <a:avLst/>
          </a:prstGeom>
        </p:spPr>
      </p:pic>
      <p:sp>
        <p:nvSpPr>
          <p:cNvPr id="9" name="Platshållare för bild 8">
            <a:extLst>
              <a:ext uri="{FF2B5EF4-FFF2-40B4-BE49-F238E27FC236}">
                <a16:creationId xmlns:a16="http://schemas.microsoft.com/office/drawing/2014/main" id="{6C2610D4-B030-C415-64DD-53202B17BEB9}"/>
              </a:ext>
            </a:extLst>
          </p:cNvPr>
          <p:cNvSpPr>
            <a:spLocks noGrp="1"/>
          </p:cNvSpPr>
          <p:nvPr>
            <p:ph type="pic" sz="quarter" idx="11"/>
          </p:nvPr>
        </p:nvSpPr>
        <p:spPr/>
        <p:txBody>
          <a:bodyPr/>
          <a:lstStyle/>
          <a:p>
            <a:endParaRPr lang="sv-SE"/>
          </a:p>
        </p:txBody>
      </p:sp>
    </p:spTree>
    <p:extLst>
      <p:ext uri="{BB962C8B-B14F-4D97-AF65-F5344CB8AC3E}">
        <p14:creationId xmlns:p14="http://schemas.microsoft.com/office/powerpoint/2010/main" val="990243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950FFDA-3C71-CB03-8910-30A3C727493F}"/>
              </a:ext>
              <a:ext uri="{C183D7F6-B498-43B3-948B-1728B52AA6E4}">
                <adec:decorative xmlns:adec="http://schemas.microsoft.com/office/drawing/2017/decorative" val="1"/>
              </a:ext>
            </a:extLst>
          </p:cNvPr>
          <p:cNvSpPr/>
          <p:nvPr/>
        </p:nvSpPr>
        <p:spPr>
          <a:xfrm>
            <a:off x="0" y="1983783"/>
            <a:ext cx="12192000" cy="4874217"/>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Platshållare för innehåll 5" descr="Diagram som visar kvävebalanser på mjölkgårdar">
            <a:extLst>
              <a:ext uri="{FF2B5EF4-FFF2-40B4-BE49-F238E27FC236}">
                <a16:creationId xmlns:a16="http://schemas.microsoft.com/office/drawing/2014/main" id="{49B591AC-5579-4853-86BD-13C81AE7865F}"/>
              </a:ext>
            </a:extLst>
          </p:cNvPr>
          <p:cNvPicPr>
            <a:picLocks noGrp="1" noChangeAspect="1"/>
          </p:cNvPicPr>
          <p:nvPr>
            <p:ph idx="4294967295"/>
          </p:nvPr>
        </p:nvPicPr>
        <p:blipFill>
          <a:blip r:embed="rId3"/>
          <a:stretch>
            <a:fillRect/>
          </a:stretch>
        </p:blipFill>
        <p:spPr>
          <a:xfrm>
            <a:off x="2255179" y="2136485"/>
            <a:ext cx="7681641" cy="4553550"/>
          </a:xfrm>
          <a:prstGeom prst="rect">
            <a:avLst/>
          </a:prstGeom>
        </p:spPr>
      </p:pic>
      <p:sp>
        <p:nvSpPr>
          <p:cNvPr id="2" name="Rubrik 1">
            <a:extLst>
              <a:ext uri="{FF2B5EF4-FFF2-40B4-BE49-F238E27FC236}">
                <a16:creationId xmlns:a16="http://schemas.microsoft.com/office/drawing/2014/main" id="{9C3DC924-4A6F-8D44-B013-7C1EFE21D891}"/>
              </a:ext>
            </a:extLst>
          </p:cNvPr>
          <p:cNvSpPr>
            <a:spLocks noGrp="1"/>
          </p:cNvSpPr>
          <p:nvPr>
            <p:ph type="title"/>
          </p:nvPr>
        </p:nvSpPr>
        <p:spPr/>
        <p:txBody>
          <a:bodyPr/>
          <a:lstStyle/>
          <a:p>
            <a:r>
              <a:rPr lang="sv-SE" dirty="0">
                <a:solidFill>
                  <a:schemeClr val="tx2">
                    <a:lumMod val="90000"/>
                    <a:lumOff val="10000"/>
                  </a:schemeClr>
                </a:solidFill>
              </a:rPr>
              <a:t>Kvävebalans Mjölk</a:t>
            </a:r>
          </a:p>
        </p:txBody>
      </p:sp>
    </p:spTree>
    <p:extLst>
      <p:ext uri="{BB962C8B-B14F-4D97-AF65-F5344CB8AC3E}">
        <p14:creationId xmlns:p14="http://schemas.microsoft.com/office/powerpoint/2010/main" val="1044047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6C8298B5-1EDD-79EB-E917-387D213CA37F}"/>
              </a:ext>
              <a:ext uri="{C183D7F6-B498-43B3-948B-1728B52AA6E4}">
                <adec:decorative xmlns:adec="http://schemas.microsoft.com/office/drawing/2017/decorative" val="1"/>
              </a:ext>
            </a:extLst>
          </p:cNvPr>
          <p:cNvSpPr/>
          <p:nvPr/>
        </p:nvSpPr>
        <p:spPr>
          <a:xfrm>
            <a:off x="0" y="1983783"/>
            <a:ext cx="12192000" cy="4874217"/>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Diagram som visar kvävebalanser på nötköttsgårdar">
            <a:extLst>
              <a:ext uri="{FF2B5EF4-FFF2-40B4-BE49-F238E27FC236}">
                <a16:creationId xmlns:a16="http://schemas.microsoft.com/office/drawing/2014/main" id="{3508B87C-EEFE-5B50-176E-C6006112353E}"/>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2015171" y="2136484"/>
            <a:ext cx="8161658" cy="4539738"/>
          </a:xfrm>
          <a:prstGeom prst="rect">
            <a:avLst/>
          </a:prstGeom>
          <a:noFill/>
        </p:spPr>
      </p:pic>
      <p:sp>
        <p:nvSpPr>
          <p:cNvPr id="2" name="Rubrik 1">
            <a:extLst>
              <a:ext uri="{FF2B5EF4-FFF2-40B4-BE49-F238E27FC236}">
                <a16:creationId xmlns:a16="http://schemas.microsoft.com/office/drawing/2014/main" id="{9C3DC924-4A6F-8D44-B013-7C1EFE21D891}"/>
              </a:ext>
            </a:extLst>
          </p:cNvPr>
          <p:cNvSpPr>
            <a:spLocks noGrp="1"/>
          </p:cNvSpPr>
          <p:nvPr>
            <p:ph type="title"/>
          </p:nvPr>
        </p:nvSpPr>
        <p:spPr/>
        <p:txBody>
          <a:bodyPr/>
          <a:lstStyle/>
          <a:p>
            <a:r>
              <a:rPr lang="sv-SE" dirty="0">
                <a:solidFill>
                  <a:schemeClr val="accent2">
                    <a:lumMod val="75000"/>
                  </a:schemeClr>
                </a:solidFill>
              </a:rPr>
              <a:t>Kvävebalans Nötkött</a:t>
            </a:r>
          </a:p>
        </p:txBody>
      </p:sp>
    </p:spTree>
    <p:extLst>
      <p:ext uri="{BB962C8B-B14F-4D97-AF65-F5344CB8AC3E}">
        <p14:creationId xmlns:p14="http://schemas.microsoft.com/office/powerpoint/2010/main" val="2763606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5288BED-D82F-68FC-CE00-2462F426B45C}"/>
              </a:ext>
              <a:ext uri="{C183D7F6-B498-43B3-948B-1728B52AA6E4}">
                <adec:decorative xmlns:adec="http://schemas.microsoft.com/office/drawing/2017/decorative" val="1"/>
              </a:ext>
            </a:extLst>
          </p:cNvPr>
          <p:cNvSpPr/>
          <p:nvPr/>
        </p:nvSpPr>
        <p:spPr>
          <a:xfrm>
            <a:off x="0" y="1983783"/>
            <a:ext cx="12192000" cy="4874217"/>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descr="Diagram som visar kvävebalanser på grisgårdar">
            <a:extLst>
              <a:ext uri="{FF2B5EF4-FFF2-40B4-BE49-F238E27FC236}">
                <a16:creationId xmlns:a16="http://schemas.microsoft.com/office/drawing/2014/main" id="{00000000-0008-0000-0100-000003000000}"/>
              </a:ext>
            </a:extLst>
          </p:cNvPr>
          <p:cNvPicPr/>
          <p:nvPr/>
        </p:nvPicPr>
        <p:blipFill>
          <a:blip r:embed="rId3"/>
          <a:stretch>
            <a:fillRect/>
          </a:stretch>
        </p:blipFill>
        <p:spPr>
          <a:xfrm>
            <a:off x="2204037" y="2156148"/>
            <a:ext cx="7783926" cy="4529486"/>
          </a:xfrm>
          <a:prstGeom prst="rect">
            <a:avLst/>
          </a:prstGeom>
        </p:spPr>
      </p:pic>
      <p:sp>
        <p:nvSpPr>
          <p:cNvPr id="2" name="Rubrik 1">
            <a:extLst>
              <a:ext uri="{FF2B5EF4-FFF2-40B4-BE49-F238E27FC236}">
                <a16:creationId xmlns:a16="http://schemas.microsoft.com/office/drawing/2014/main" id="{9C3DC924-4A6F-8D44-B013-7C1EFE21D891}"/>
              </a:ext>
            </a:extLst>
          </p:cNvPr>
          <p:cNvSpPr>
            <a:spLocks noGrp="1"/>
          </p:cNvSpPr>
          <p:nvPr>
            <p:ph type="title"/>
          </p:nvPr>
        </p:nvSpPr>
        <p:spPr/>
        <p:txBody>
          <a:bodyPr/>
          <a:lstStyle/>
          <a:p>
            <a:r>
              <a:rPr lang="sv-SE" dirty="0">
                <a:solidFill>
                  <a:schemeClr val="accent1">
                    <a:lumMod val="50000"/>
                  </a:schemeClr>
                </a:solidFill>
              </a:rPr>
              <a:t>Kvävebalans Gris</a:t>
            </a:r>
          </a:p>
        </p:txBody>
      </p:sp>
    </p:spTree>
    <p:extLst>
      <p:ext uri="{BB962C8B-B14F-4D97-AF65-F5344CB8AC3E}">
        <p14:creationId xmlns:p14="http://schemas.microsoft.com/office/powerpoint/2010/main" val="2124216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E66DF-BFF9-67A9-E53B-1A1C2270077F}"/>
            </a:ext>
          </a:extLst>
        </p:cNvPr>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C03C4D54-B8A9-0332-A05D-EAD3BC5C3365}"/>
              </a:ext>
            </a:extLst>
          </p:cNvPr>
          <p:cNvSpPr>
            <a:spLocks noGrp="1"/>
          </p:cNvSpPr>
          <p:nvPr>
            <p:ph type="body" sz="quarter" idx="15"/>
          </p:nvPr>
        </p:nvSpPr>
        <p:spPr/>
        <p:txBody>
          <a:bodyPr/>
          <a:lstStyle/>
          <a:p>
            <a:endParaRPr lang="sv-SE"/>
          </a:p>
        </p:txBody>
      </p:sp>
      <p:pic>
        <p:nvPicPr>
          <p:cNvPr id="13" name="Platshållare för bild 12">
            <a:extLst>
              <a:ext uri="{FF2B5EF4-FFF2-40B4-BE49-F238E27FC236}">
                <a16:creationId xmlns:a16="http://schemas.microsoft.com/office/drawing/2014/main" id="{6A7C80A8-192B-949E-0DDF-6C310BC030C0}"/>
              </a:ext>
              <a:ext uri="{C183D7F6-B498-43B3-948B-1728B52AA6E4}">
                <adec:decorative xmlns:adec="http://schemas.microsoft.com/office/drawing/2017/decorative" val="1"/>
              </a:ext>
            </a:extLst>
          </p:cNvPr>
          <p:cNvPicPr>
            <a:picLocks noGrp="1" noChangeAspect="1"/>
          </p:cNvPicPr>
          <p:nvPr>
            <p:ph type="pic" sz="quarter" idx="23"/>
          </p:nvPr>
        </p:nvPicPr>
        <p:blipFill>
          <a:blip r:embed="rId2" cstate="screen">
            <a:extLst>
              <a:ext uri="{28A0092B-C50C-407E-A947-70E740481C1C}">
                <a14:useLocalDpi xmlns:a14="http://schemas.microsoft.com/office/drawing/2010/main"/>
              </a:ext>
            </a:extLst>
          </a:blip>
          <a:srcRect/>
          <a:stretch>
            <a:fillRect/>
          </a:stretch>
        </p:blipFill>
        <p:spPr>
          <a:xfrm>
            <a:off x="718422" y="1118473"/>
            <a:ext cx="4659155" cy="4659154"/>
          </a:xfrm>
          <a:custGeom>
            <a:avLst/>
            <a:gdLst>
              <a:gd name="connsiteX0" fmla="*/ 0 w 4791077"/>
              <a:gd name="connsiteY0" fmla="*/ 0 h 4791076"/>
              <a:gd name="connsiteX1" fmla="*/ 2395539 w 4791077"/>
              <a:gd name="connsiteY1" fmla="*/ 0 h 4791076"/>
              <a:gd name="connsiteX2" fmla="*/ 2405689 w 4791077"/>
              <a:gd name="connsiteY2" fmla="*/ 0 h 4791076"/>
              <a:gd name="connsiteX3" fmla="*/ 2405689 w 4791077"/>
              <a:gd name="connsiteY3" fmla="*/ 513 h 4791076"/>
              <a:gd name="connsiteX4" fmla="*/ 2640469 w 4791077"/>
              <a:gd name="connsiteY4" fmla="*/ 12368 h 4791076"/>
              <a:gd name="connsiteX5" fmla="*/ 4791077 w 4791077"/>
              <a:gd name="connsiteY5" fmla="*/ 2395538 h 4791076"/>
              <a:gd name="connsiteX6" fmla="*/ 4789897 w 4791077"/>
              <a:gd name="connsiteY6" fmla="*/ 2418903 h 4791076"/>
              <a:gd name="connsiteX7" fmla="*/ 4791076 w 4791077"/>
              <a:gd name="connsiteY7" fmla="*/ 2418903 h 4791076"/>
              <a:gd name="connsiteX8" fmla="*/ 4791076 w 4791077"/>
              <a:gd name="connsiteY8" fmla="*/ 4791075 h 4791076"/>
              <a:gd name="connsiteX9" fmla="*/ 2395559 w 4791077"/>
              <a:gd name="connsiteY9" fmla="*/ 4791075 h 4791076"/>
              <a:gd name="connsiteX10" fmla="*/ 2395539 w 4791077"/>
              <a:gd name="connsiteY10" fmla="*/ 4791076 h 4791076"/>
              <a:gd name="connsiteX11" fmla="*/ 2395519 w 4791077"/>
              <a:gd name="connsiteY11" fmla="*/ 4791075 h 4791076"/>
              <a:gd name="connsiteX12" fmla="*/ 2385387 w 4791077"/>
              <a:gd name="connsiteY12" fmla="*/ 4791075 h 4791076"/>
              <a:gd name="connsiteX13" fmla="*/ 2385387 w 4791077"/>
              <a:gd name="connsiteY13" fmla="*/ 4790564 h 4791076"/>
              <a:gd name="connsiteX14" fmla="*/ 2150609 w 4791077"/>
              <a:gd name="connsiteY14" fmla="*/ 4778708 h 4791076"/>
              <a:gd name="connsiteX15" fmla="*/ 1 w 4791077"/>
              <a:gd name="connsiteY15" fmla="*/ 2395538 h 4791076"/>
              <a:gd name="connsiteX16" fmla="*/ 1181 w 4791077"/>
              <a:gd name="connsiteY16" fmla="*/ 2372172 h 4791076"/>
              <a:gd name="connsiteX17" fmla="*/ 0 w 4791077"/>
              <a:gd name="connsiteY17" fmla="*/ 2372172 h 4791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91077" h="4791076">
                <a:moveTo>
                  <a:pt x="0" y="0"/>
                </a:moveTo>
                <a:lnTo>
                  <a:pt x="2395539" y="0"/>
                </a:lnTo>
                <a:lnTo>
                  <a:pt x="2405689" y="0"/>
                </a:lnTo>
                <a:lnTo>
                  <a:pt x="2405689" y="513"/>
                </a:lnTo>
                <a:lnTo>
                  <a:pt x="2640469" y="12368"/>
                </a:lnTo>
                <a:cubicBezTo>
                  <a:pt x="3848434" y="135044"/>
                  <a:pt x="4791077" y="1155208"/>
                  <a:pt x="4791077" y="2395538"/>
                </a:cubicBezTo>
                <a:lnTo>
                  <a:pt x="4789897" y="2418903"/>
                </a:lnTo>
                <a:lnTo>
                  <a:pt x="4791076" y="2418903"/>
                </a:lnTo>
                <a:lnTo>
                  <a:pt x="4791076" y="4791075"/>
                </a:lnTo>
                <a:lnTo>
                  <a:pt x="2395559" y="4791075"/>
                </a:lnTo>
                <a:lnTo>
                  <a:pt x="2395539" y="4791076"/>
                </a:lnTo>
                <a:lnTo>
                  <a:pt x="2395519" y="4791075"/>
                </a:lnTo>
                <a:lnTo>
                  <a:pt x="2385387" y="4791075"/>
                </a:lnTo>
                <a:lnTo>
                  <a:pt x="2385387" y="4790564"/>
                </a:lnTo>
                <a:lnTo>
                  <a:pt x="2150609" y="4778708"/>
                </a:lnTo>
                <a:cubicBezTo>
                  <a:pt x="942645" y="4656033"/>
                  <a:pt x="1" y="3635869"/>
                  <a:pt x="1" y="2395538"/>
                </a:cubicBezTo>
                <a:lnTo>
                  <a:pt x="1181" y="2372172"/>
                </a:lnTo>
                <a:lnTo>
                  <a:pt x="0" y="2372172"/>
                </a:lnTo>
                <a:close/>
              </a:path>
            </a:pathLst>
          </a:custGeom>
          <a:solidFill>
            <a:srgbClr val="F8F5ED"/>
          </a:solidFill>
          <a:ln>
            <a:noFill/>
          </a:ln>
        </p:spPr>
      </p:pic>
      <p:sp>
        <p:nvSpPr>
          <p:cNvPr id="4" name="Rubrik 3">
            <a:extLst>
              <a:ext uri="{FF2B5EF4-FFF2-40B4-BE49-F238E27FC236}">
                <a16:creationId xmlns:a16="http://schemas.microsoft.com/office/drawing/2014/main" id="{0FAFBC9F-914D-D3DF-5625-D54958949EF9}"/>
              </a:ext>
            </a:extLst>
          </p:cNvPr>
          <p:cNvSpPr>
            <a:spLocks noGrp="1"/>
          </p:cNvSpPr>
          <p:nvPr>
            <p:ph type="title"/>
          </p:nvPr>
        </p:nvSpPr>
        <p:spPr/>
        <p:txBody>
          <a:bodyPr/>
          <a:lstStyle/>
          <a:p>
            <a:r>
              <a:rPr lang="sv-SE" dirty="0"/>
              <a:t>Fosforbalans</a:t>
            </a:r>
          </a:p>
        </p:txBody>
      </p:sp>
    </p:spTree>
    <p:extLst>
      <p:ext uri="{BB962C8B-B14F-4D97-AF65-F5344CB8AC3E}">
        <p14:creationId xmlns:p14="http://schemas.microsoft.com/office/powerpoint/2010/main" val="720142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A027AFD-5F62-C5D0-4375-5C36635D318A}"/>
              </a:ext>
              <a:ext uri="{C183D7F6-B498-43B3-948B-1728B52AA6E4}">
                <adec:decorative xmlns:adec="http://schemas.microsoft.com/office/drawing/2017/decorative" val="1"/>
              </a:ext>
            </a:extLst>
          </p:cNvPr>
          <p:cNvSpPr/>
          <p:nvPr/>
        </p:nvSpPr>
        <p:spPr>
          <a:xfrm>
            <a:off x="0" y="5511413"/>
            <a:ext cx="12191999" cy="134658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a:extLst>
              <a:ext uri="{FF2B5EF4-FFF2-40B4-BE49-F238E27FC236}">
                <a16:creationId xmlns:a16="http://schemas.microsoft.com/office/drawing/2014/main" id="{C6CF2A9C-1AEE-ED89-046A-4D5D8FBACE13}"/>
              </a:ext>
            </a:extLst>
          </p:cNvPr>
          <p:cNvSpPr txBox="1"/>
          <p:nvPr/>
        </p:nvSpPr>
        <p:spPr>
          <a:xfrm>
            <a:off x="6178780" y="5752497"/>
            <a:ext cx="5057492" cy="830997"/>
          </a:xfrm>
          <a:prstGeom prst="rect">
            <a:avLst/>
          </a:prstGeom>
          <a:noFill/>
        </p:spPr>
        <p:txBody>
          <a:bodyPr wrap="square" rtlCol="0">
            <a:spAutoFit/>
          </a:bodyPr>
          <a:lstStyle/>
          <a:p>
            <a:r>
              <a:rPr lang="sv-SE" sz="1600" dirty="0">
                <a:solidFill>
                  <a:schemeClr val="tx2"/>
                </a:solidFill>
              </a:rPr>
              <a:t>Värden mellan -5 kg och +5 kg från rekommenderad fosforbalans är bra. Värden som avviker med 5-10 kg är ok och avvikelser över 10 kg per hektar är inte bra.</a:t>
            </a:r>
          </a:p>
        </p:txBody>
      </p:sp>
      <p:sp>
        <p:nvSpPr>
          <p:cNvPr id="2" name="textruta 1">
            <a:extLst>
              <a:ext uri="{FF2B5EF4-FFF2-40B4-BE49-F238E27FC236}">
                <a16:creationId xmlns:a16="http://schemas.microsoft.com/office/drawing/2014/main" id="{618632ED-A5FF-4D84-A78F-755A548CCEFC}"/>
              </a:ext>
            </a:extLst>
          </p:cNvPr>
          <p:cNvSpPr txBox="1"/>
          <p:nvPr/>
        </p:nvSpPr>
        <p:spPr>
          <a:xfrm>
            <a:off x="1592248" y="5772538"/>
            <a:ext cx="4217169" cy="830997"/>
          </a:xfrm>
          <a:prstGeom prst="rect">
            <a:avLst/>
          </a:prstGeom>
          <a:noFill/>
          <a:ln>
            <a:noFill/>
          </a:ln>
        </p:spPr>
        <p:txBody>
          <a:bodyPr wrap="square" numCol="1" rtlCol="0">
            <a:spAutoFit/>
          </a:bodyPr>
          <a:lstStyle/>
          <a:p>
            <a:r>
              <a:rPr lang="sv-SE" sz="1600" dirty="0">
                <a:solidFill>
                  <a:schemeClr val="tx2"/>
                </a:solidFill>
              </a:rPr>
              <a:t>Gårdens fosforbalans jämförs med</a:t>
            </a:r>
            <a:r>
              <a:rPr lang="sv-SE" sz="1600" b="1" dirty="0">
                <a:solidFill>
                  <a:schemeClr val="tx2"/>
                </a:solidFill>
              </a:rPr>
              <a:t> </a:t>
            </a:r>
            <a:r>
              <a:rPr lang="sv-SE" sz="1600" dirty="0">
                <a:solidFill>
                  <a:schemeClr val="tx2"/>
                </a:solidFill>
              </a:rPr>
              <a:t>ett värde i en tabell med rekommenderad långsiktig fosforbalans utifrån växtföljd och fosforklass. </a:t>
            </a:r>
          </a:p>
        </p:txBody>
      </p:sp>
      <p:sp>
        <p:nvSpPr>
          <p:cNvPr id="18438" name="Rectangle 6" descr="10 spannmål, 10 Spannmål, oljeväxt, 10 sockerbetor (Var 4:e år), 20 Potatis (var4:e år), 10 vall ( 3 år av 6) "/>
          <p:cNvSpPr>
            <a:spLocks noChangeArrowheads="1"/>
          </p:cNvSpPr>
          <p:nvPr/>
        </p:nvSpPr>
        <p:spPr bwMode="auto">
          <a:xfrm>
            <a:off x="6272950" y="2802254"/>
            <a:ext cx="688253" cy="2366782"/>
          </a:xfrm>
          <a:prstGeom prst="rect">
            <a:avLst/>
          </a:prstGeom>
          <a:solidFill>
            <a:srgbClr val="A7193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37" name="Rectangle 5" descr="5 spannmål, 5 Spannmål, oljeväxt, 5 sockerbetor (Var 4:e år), 10 Potatis (var4:e år), 0 vall ( 3 år av 6) "/>
          <p:cNvSpPr>
            <a:spLocks noChangeArrowheads="1"/>
          </p:cNvSpPr>
          <p:nvPr/>
        </p:nvSpPr>
        <p:spPr bwMode="auto">
          <a:xfrm>
            <a:off x="7028875" y="2802252"/>
            <a:ext cx="684235" cy="2366784"/>
          </a:xfrm>
          <a:prstGeom prst="rect">
            <a:avLst/>
          </a:prstGeom>
          <a:solidFill>
            <a:srgbClr val="DC5034">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36" name="Rectangle 4" descr="0 spannmål, 0 Spannmål, oljeväxt, 0 sockerbetor (Var 4:e år), 5Potatis (var4:e år), -5 vall ( 3 år av 6) "/>
          <p:cNvSpPr>
            <a:spLocks noChangeArrowheads="1"/>
          </p:cNvSpPr>
          <p:nvPr/>
        </p:nvSpPr>
        <p:spPr bwMode="auto">
          <a:xfrm>
            <a:off x="7785117" y="2802252"/>
            <a:ext cx="714100" cy="2366784"/>
          </a:xfrm>
          <a:prstGeom prst="rect">
            <a:avLst/>
          </a:prstGeom>
          <a:solidFill>
            <a:srgbClr val="D4BA0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35" name="Rectangle 3" descr="-10 spannmål, - 10 Spannmål, oljeväxt, -10 sockerbetor (Var 4:e år), -5Potatis (var4:e år), -15 vall ( 3 år av 6) " title="Fosforbalans i klass IVb "/>
          <p:cNvSpPr>
            <a:spLocks noChangeArrowheads="1"/>
          </p:cNvSpPr>
          <p:nvPr/>
        </p:nvSpPr>
        <p:spPr bwMode="auto">
          <a:xfrm>
            <a:off x="8577205" y="2802252"/>
            <a:ext cx="689742" cy="2366785"/>
          </a:xfrm>
          <a:prstGeom prst="rect">
            <a:avLst/>
          </a:prstGeom>
          <a:solidFill>
            <a:srgbClr val="92D05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2" name="Rectangle 3" descr="-20 spannmål, - 25 Spannmål, oljeväxt, -20 sockerbetor (Var 4:e år), -15Potatis (var4:e år), -20 vall ( 3 år av 6) &#10;" title="Fosforbalans i klass IVA"/>
          <p:cNvSpPr>
            <a:spLocks noChangeArrowheads="1"/>
          </p:cNvSpPr>
          <p:nvPr/>
        </p:nvSpPr>
        <p:spPr bwMode="auto">
          <a:xfrm>
            <a:off x="9357418" y="2802252"/>
            <a:ext cx="689742" cy="2366785"/>
          </a:xfrm>
          <a:prstGeom prst="rect">
            <a:avLst/>
          </a:prstGeom>
          <a:solidFill>
            <a:srgbClr val="58A618">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34" name="Rectangle 2" descr="-20 spannmål, - 25 Spannmål, oljeväxt, -25 sockerbetor (Var 4:e år), -15Potatis (var4:e år), -20 vall ( 3 år av 6) " title="Fosforbalns i klass V "/>
          <p:cNvSpPr>
            <a:spLocks noChangeArrowheads="1"/>
          </p:cNvSpPr>
          <p:nvPr/>
        </p:nvSpPr>
        <p:spPr bwMode="auto">
          <a:xfrm>
            <a:off x="10137631" y="2802252"/>
            <a:ext cx="684660" cy="2366785"/>
          </a:xfrm>
          <a:prstGeom prst="rect">
            <a:avLst/>
          </a:prstGeom>
          <a:solidFill>
            <a:srgbClr val="0083BE"/>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42" name="Text Box 10"/>
          <p:cNvSpPr txBox="1">
            <a:spLocks noChangeArrowheads="1"/>
          </p:cNvSpPr>
          <p:nvPr/>
        </p:nvSpPr>
        <p:spPr bwMode="auto">
          <a:xfrm>
            <a:off x="6488974" y="1672298"/>
            <a:ext cx="4333316" cy="1045223"/>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algn="ctr" fontAlgn="base">
              <a:lnSpc>
                <a:spcPct val="150000"/>
              </a:lnSpc>
              <a:spcBef>
                <a:spcPct val="0"/>
              </a:spcBef>
              <a:spcAft>
                <a:spcPct val="0"/>
              </a:spcAft>
              <a:buSzTx/>
              <a:buNone/>
              <a:defRPr/>
            </a:pPr>
            <a:r>
              <a:rPr lang="sv-SE" altLang="sv-SE" sz="2200" b="1" dirty="0">
                <a:solidFill>
                  <a:schemeClr val="accent1">
                    <a:lumMod val="50000"/>
                  </a:schemeClr>
                </a:solidFill>
                <a:latin typeface="+mj-lt"/>
              </a:rPr>
              <a:t> </a:t>
            </a:r>
            <a:r>
              <a:rPr lang="sv-SE" altLang="sv-SE" sz="2200" b="1" dirty="0">
                <a:solidFill>
                  <a:schemeClr val="tx2"/>
                </a:solidFill>
                <a:latin typeface="+mj-lt"/>
              </a:rPr>
              <a:t>Balans vid olika </a:t>
            </a:r>
            <a:r>
              <a:rPr lang="sv-SE" altLang="sv-SE" sz="2200" b="1" dirty="0">
                <a:solidFill>
                  <a:schemeClr val="tx2"/>
                </a:solidFill>
                <a:latin typeface="+mj-lt"/>
                <a:cs typeface="Arial" panose="020B0604020202020204" pitchFamily="34" charset="0"/>
              </a:rPr>
              <a:t>P-AL klass</a:t>
            </a:r>
          </a:p>
          <a:p>
            <a:pPr fontAlgn="base">
              <a:lnSpc>
                <a:spcPct val="150000"/>
              </a:lnSpc>
              <a:spcBef>
                <a:spcPct val="0"/>
              </a:spcBef>
              <a:spcAft>
                <a:spcPct val="0"/>
              </a:spcAft>
              <a:buSzTx/>
              <a:buNone/>
              <a:defRPr/>
            </a:pPr>
            <a:r>
              <a:rPr lang="sv-SE" altLang="sv-SE" sz="2200" b="1" dirty="0">
                <a:solidFill>
                  <a:srgbClr val="A71930"/>
                </a:solidFill>
                <a:latin typeface="+mj-lt"/>
              </a:rPr>
              <a:t>I   </a:t>
            </a:r>
            <a:r>
              <a:rPr lang="sv-SE" altLang="sv-SE" sz="2200" b="1" dirty="0">
                <a:latin typeface="+mj-lt"/>
              </a:rPr>
              <a:t>     </a:t>
            </a:r>
            <a:r>
              <a:rPr lang="sv-SE" altLang="sv-SE" sz="2200" b="1" dirty="0">
                <a:solidFill>
                  <a:srgbClr val="DC5034"/>
                </a:solidFill>
                <a:latin typeface="+mj-lt"/>
              </a:rPr>
              <a:t>II </a:t>
            </a:r>
            <a:r>
              <a:rPr lang="sv-SE" altLang="sv-SE" sz="2200" b="1" dirty="0">
                <a:latin typeface="+mj-lt"/>
              </a:rPr>
              <a:t>      </a:t>
            </a:r>
            <a:r>
              <a:rPr lang="sv-SE" altLang="sv-SE" sz="2200" b="1" dirty="0">
                <a:solidFill>
                  <a:srgbClr val="D4BA00"/>
                </a:solidFill>
                <a:latin typeface="+mj-lt"/>
              </a:rPr>
              <a:t>III</a:t>
            </a:r>
            <a:r>
              <a:rPr lang="sv-SE" altLang="sv-SE" sz="2200" b="1" dirty="0">
                <a:latin typeface="+mj-lt"/>
              </a:rPr>
              <a:t>       </a:t>
            </a:r>
            <a:r>
              <a:rPr lang="sv-SE" altLang="sv-SE" sz="2200" b="1" dirty="0">
                <a:solidFill>
                  <a:srgbClr val="92D050"/>
                </a:solidFill>
                <a:latin typeface="+mj-lt"/>
              </a:rPr>
              <a:t>IVA</a:t>
            </a:r>
            <a:r>
              <a:rPr lang="sv-SE" altLang="sv-SE" sz="2200" b="1" dirty="0">
                <a:latin typeface="+mj-lt"/>
              </a:rPr>
              <a:t>    </a:t>
            </a:r>
            <a:r>
              <a:rPr lang="sv-SE" altLang="sv-SE" sz="2200" b="1" dirty="0">
                <a:solidFill>
                  <a:srgbClr val="58A618"/>
                </a:solidFill>
                <a:latin typeface="+mj-lt"/>
              </a:rPr>
              <a:t>IVB </a:t>
            </a:r>
            <a:r>
              <a:rPr lang="sv-SE" altLang="sv-SE" sz="2200" b="1" dirty="0">
                <a:latin typeface="+mj-lt"/>
              </a:rPr>
              <a:t>     </a:t>
            </a:r>
            <a:r>
              <a:rPr lang="sv-SE" altLang="sv-SE" sz="2200" b="1" dirty="0">
                <a:solidFill>
                  <a:srgbClr val="0083BE"/>
                </a:solidFill>
                <a:latin typeface="+mj-lt"/>
              </a:rPr>
              <a:t>V</a:t>
            </a:r>
          </a:p>
        </p:txBody>
      </p:sp>
      <p:sp>
        <p:nvSpPr>
          <p:cNvPr id="18440" name="Rectangle 8"/>
          <p:cNvSpPr>
            <a:spLocks noGrp="1" noChangeArrowheads="1"/>
          </p:cNvSpPr>
          <p:nvPr>
            <p:ph sz="quarter" idx="13"/>
          </p:nvPr>
        </p:nvSpPr>
        <p:spPr>
          <a:xfrm>
            <a:off x="1777489" y="2910968"/>
            <a:ext cx="9422969" cy="2325939"/>
          </a:xfrm>
        </p:spPr>
        <p:txBody>
          <a:bodyPr/>
          <a:lstStyle/>
          <a:p>
            <a:pPr>
              <a:lnSpc>
                <a:spcPct val="150000"/>
              </a:lnSpc>
            </a:pPr>
            <a:r>
              <a:rPr lang="sv-SE" altLang="sv-SE" sz="2000" dirty="0"/>
              <a:t>Spannmål, Vall			10        5          0       -10      -20      -20 </a:t>
            </a:r>
          </a:p>
          <a:p>
            <a:pPr>
              <a:lnSpc>
                <a:spcPct val="150000"/>
              </a:lnSpc>
            </a:pPr>
            <a:r>
              <a:rPr lang="sv-SE" altLang="sv-SE" sz="2000" dirty="0"/>
              <a:t>Spannmål, oljeväxter			15        10        5       -10      -25      -25</a:t>
            </a:r>
          </a:p>
          <a:p>
            <a:pPr>
              <a:lnSpc>
                <a:spcPct val="150000"/>
              </a:lnSpc>
            </a:pPr>
            <a:r>
              <a:rPr lang="sv-SE" altLang="sv-SE" sz="2000" dirty="0"/>
              <a:t>Sockerbetor var 4:e år		20       15        10        0       -15      -20</a:t>
            </a:r>
          </a:p>
          <a:p>
            <a:pPr>
              <a:lnSpc>
                <a:spcPct val="150000"/>
              </a:lnSpc>
            </a:pPr>
            <a:r>
              <a:rPr lang="sv-SE" altLang="sv-SE" sz="2000" dirty="0"/>
              <a:t>Potatis var 4:e år 			20       15        10        0       -10      -15</a:t>
            </a:r>
          </a:p>
        </p:txBody>
      </p:sp>
      <p:sp>
        <p:nvSpPr>
          <p:cNvPr id="18441" name="Text Box 9"/>
          <p:cNvSpPr txBox="1">
            <a:spLocks noChangeArrowheads="1"/>
          </p:cNvSpPr>
          <p:nvPr/>
        </p:nvSpPr>
        <p:spPr bwMode="auto">
          <a:xfrm>
            <a:off x="1592248" y="2362342"/>
            <a:ext cx="3240482" cy="53803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fontAlgn="base">
              <a:lnSpc>
                <a:spcPct val="150000"/>
              </a:lnSpc>
              <a:spcBef>
                <a:spcPct val="0"/>
              </a:spcBef>
              <a:spcAft>
                <a:spcPct val="0"/>
              </a:spcAft>
              <a:buSzTx/>
              <a:buNone/>
              <a:defRPr/>
            </a:pPr>
            <a:r>
              <a:rPr lang="sv-SE" altLang="sv-SE" sz="2200" dirty="0">
                <a:solidFill>
                  <a:schemeClr val="tx2"/>
                </a:solidFill>
                <a:latin typeface="+mj-lt"/>
                <a:cs typeface="Arial" panose="020B0604020202020204" pitchFamily="34" charset="0"/>
              </a:rPr>
              <a:t>  </a:t>
            </a:r>
            <a:r>
              <a:rPr lang="sv-SE" altLang="sv-SE" sz="2200" b="1" dirty="0">
                <a:solidFill>
                  <a:schemeClr val="tx2"/>
                </a:solidFill>
                <a:latin typeface="+mj-lt"/>
                <a:cs typeface="Arial" panose="020B0604020202020204" pitchFamily="34" charset="0"/>
              </a:rPr>
              <a:t> Växtföljd         </a:t>
            </a:r>
          </a:p>
        </p:txBody>
      </p:sp>
      <p:sp>
        <p:nvSpPr>
          <p:cNvPr id="5" name="textruta 4">
            <a:extLst>
              <a:ext uri="{FF2B5EF4-FFF2-40B4-BE49-F238E27FC236}">
                <a16:creationId xmlns:a16="http://schemas.microsoft.com/office/drawing/2014/main" id="{257DE142-8170-C489-E361-CC91562F7116}"/>
              </a:ext>
            </a:extLst>
          </p:cNvPr>
          <p:cNvSpPr txBox="1"/>
          <p:nvPr/>
        </p:nvSpPr>
        <p:spPr>
          <a:xfrm>
            <a:off x="348658" y="1346587"/>
            <a:ext cx="5289983" cy="461665"/>
          </a:xfrm>
          <a:prstGeom prst="rect">
            <a:avLst/>
          </a:prstGeom>
          <a:noFill/>
        </p:spPr>
        <p:txBody>
          <a:bodyPr wrap="square" rtlCol="0">
            <a:spAutoFit/>
          </a:bodyPr>
          <a:lstStyle/>
          <a:p>
            <a:r>
              <a:rPr lang="sv-SE" altLang="sv-SE" sz="2400" dirty="0">
                <a:solidFill>
                  <a:schemeClr val="tx2"/>
                </a:solidFill>
              </a:rPr>
              <a:t>med ett långsiktigt perspektiv</a:t>
            </a:r>
            <a:endParaRPr lang="sv-SE" sz="2400" dirty="0">
              <a:solidFill>
                <a:schemeClr val="tx2"/>
              </a:solidFill>
            </a:endParaRPr>
          </a:p>
        </p:txBody>
      </p:sp>
      <p:sp>
        <p:nvSpPr>
          <p:cNvPr id="18439" name="Rectangle 7"/>
          <p:cNvSpPr>
            <a:spLocks noGrp="1" noChangeArrowheads="1"/>
          </p:cNvSpPr>
          <p:nvPr>
            <p:ph type="title"/>
          </p:nvPr>
        </p:nvSpPr>
        <p:spPr>
          <a:xfrm>
            <a:off x="331609" y="213758"/>
            <a:ext cx="7342683" cy="1165225"/>
          </a:xfrm>
        </p:spPr>
        <p:txBody>
          <a:bodyPr/>
          <a:lstStyle/>
          <a:p>
            <a:r>
              <a:rPr lang="sv-SE" altLang="sv-SE" dirty="0"/>
              <a:t>Rekommenderad fosforbalans för olika växtföljder</a:t>
            </a:r>
          </a:p>
        </p:txBody>
      </p:sp>
    </p:spTree>
    <p:extLst>
      <p:ext uri="{BB962C8B-B14F-4D97-AF65-F5344CB8AC3E}">
        <p14:creationId xmlns:p14="http://schemas.microsoft.com/office/powerpoint/2010/main" val="227498355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8DE023B1-8D16-1C73-4170-65D66644FFC5}"/>
            </a:ext>
          </a:extLst>
        </p:cNvPr>
        <p:cNvGrpSpPr/>
        <p:nvPr/>
      </p:nvGrpSpPr>
      <p:grpSpPr>
        <a:xfrm>
          <a:off x="0" y="0"/>
          <a:ext cx="0" cy="0"/>
          <a:chOff x="0" y="0"/>
          <a:chExt cx="0" cy="0"/>
        </a:xfrm>
      </p:grpSpPr>
      <p:sp>
        <p:nvSpPr>
          <p:cNvPr id="7" name="Rektangel 6">
            <a:extLst>
              <a:ext uri="{FF2B5EF4-FFF2-40B4-BE49-F238E27FC236}">
                <a16:creationId xmlns:a16="http://schemas.microsoft.com/office/drawing/2014/main" id="{1711DFEB-2B7E-8962-3920-1FED705203E6}"/>
              </a:ext>
              <a:ext uri="{C183D7F6-B498-43B3-948B-1728B52AA6E4}">
                <adec:decorative xmlns:adec="http://schemas.microsoft.com/office/drawing/2017/decorative" val="1"/>
              </a:ext>
            </a:extLst>
          </p:cNvPr>
          <p:cNvSpPr/>
          <p:nvPr/>
        </p:nvSpPr>
        <p:spPr>
          <a:xfrm>
            <a:off x="0" y="5511413"/>
            <a:ext cx="12191999" cy="134658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438" name="Rectangle 6" descr="10 spannmål, 10 Spannmål, oljeväxt, 10 sockerbetor (Var 4:e år), 20 Potatis (var4:e år), 10 vall ( 3 år av 6) ">
            <a:extLst>
              <a:ext uri="{FF2B5EF4-FFF2-40B4-BE49-F238E27FC236}">
                <a16:creationId xmlns:a16="http://schemas.microsoft.com/office/drawing/2014/main" id="{0B66182C-F507-7B61-8544-2E4FB59168B0}"/>
              </a:ext>
            </a:extLst>
          </p:cNvPr>
          <p:cNvSpPr>
            <a:spLocks noChangeArrowheads="1"/>
          </p:cNvSpPr>
          <p:nvPr/>
        </p:nvSpPr>
        <p:spPr bwMode="auto">
          <a:xfrm>
            <a:off x="6272950" y="2802254"/>
            <a:ext cx="688253" cy="2366782"/>
          </a:xfrm>
          <a:prstGeom prst="rect">
            <a:avLst/>
          </a:prstGeom>
          <a:solidFill>
            <a:srgbClr val="A7193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37" name="Rectangle 5" descr="5 spannmål, 5 Spannmål, oljeväxt, 5 sockerbetor (Var 4:e år), 10 Potatis (var4:e år), 0 vall ( 3 år av 6) ">
            <a:extLst>
              <a:ext uri="{FF2B5EF4-FFF2-40B4-BE49-F238E27FC236}">
                <a16:creationId xmlns:a16="http://schemas.microsoft.com/office/drawing/2014/main" id="{79D23C78-50E6-2CF2-43A3-3A1D1E14280E}"/>
              </a:ext>
            </a:extLst>
          </p:cNvPr>
          <p:cNvSpPr>
            <a:spLocks noChangeArrowheads="1"/>
          </p:cNvSpPr>
          <p:nvPr/>
        </p:nvSpPr>
        <p:spPr bwMode="auto">
          <a:xfrm>
            <a:off x="7028875" y="2802252"/>
            <a:ext cx="684235" cy="2366784"/>
          </a:xfrm>
          <a:prstGeom prst="rect">
            <a:avLst/>
          </a:prstGeom>
          <a:solidFill>
            <a:srgbClr val="DC5034">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36" name="Rectangle 4" descr="0 spannmål, 0 Spannmål, oljeväxt, 0 sockerbetor (Var 4:e år), 5Potatis (var4:e år), -5 vall ( 3 år av 6) ">
            <a:extLst>
              <a:ext uri="{FF2B5EF4-FFF2-40B4-BE49-F238E27FC236}">
                <a16:creationId xmlns:a16="http://schemas.microsoft.com/office/drawing/2014/main" id="{D70B3191-C256-67C6-9D36-CA7239E01150}"/>
              </a:ext>
            </a:extLst>
          </p:cNvPr>
          <p:cNvSpPr>
            <a:spLocks noChangeArrowheads="1"/>
          </p:cNvSpPr>
          <p:nvPr/>
        </p:nvSpPr>
        <p:spPr bwMode="auto">
          <a:xfrm>
            <a:off x="7785117" y="2802252"/>
            <a:ext cx="714100" cy="2366784"/>
          </a:xfrm>
          <a:prstGeom prst="rect">
            <a:avLst/>
          </a:prstGeom>
          <a:solidFill>
            <a:srgbClr val="D4BA0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35" name="Rectangle 3" descr="-10 spannmål, - 10 Spannmål, oljeväxt, -10 sockerbetor (Var 4:e år), -5Potatis (var4:e år), -15 vall ( 3 år av 6) " title="Fosforbalans i klass IVb ">
            <a:extLst>
              <a:ext uri="{FF2B5EF4-FFF2-40B4-BE49-F238E27FC236}">
                <a16:creationId xmlns:a16="http://schemas.microsoft.com/office/drawing/2014/main" id="{988087DA-FC33-DB4D-BEC3-C77249B64F1E}"/>
              </a:ext>
            </a:extLst>
          </p:cNvPr>
          <p:cNvSpPr>
            <a:spLocks noChangeArrowheads="1"/>
          </p:cNvSpPr>
          <p:nvPr/>
        </p:nvSpPr>
        <p:spPr bwMode="auto">
          <a:xfrm>
            <a:off x="8577205" y="2802252"/>
            <a:ext cx="689742" cy="2366785"/>
          </a:xfrm>
          <a:prstGeom prst="rect">
            <a:avLst/>
          </a:prstGeom>
          <a:solidFill>
            <a:srgbClr val="92D05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2" name="Rectangle 3" descr="-20 spannmål, - 25 Spannmål, oljeväxt, -20 sockerbetor (Var 4:e år), -15Potatis (var4:e år), -20 vall ( 3 år av 6) &#10;" title="Fosforbalans i klass IVA">
            <a:extLst>
              <a:ext uri="{FF2B5EF4-FFF2-40B4-BE49-F238E27FC236}">
                <a16:creationId xmlns:a16="http://schemas.microsoft.com/office/drawing/2014/main" id="{B8D74F3C-BAD5-9B31-01A3-D0C966D3C6AD}"/>
              </a:ext>
            </a:extLst>
          </p:cNvPr>
          <p:cNvSpPr>
            <a:spLocks noChangeArrowheads="1"/>
          </p:cNvSpPr>
          <p:nvPr/>
        </p:nvSpPr>
        <p:spPr bwMode="auto">
          <a:xfrm>
            <a:off x="9357418" y="2802252"/>
            <a:ext cx="689742" cy="2366785"/>
          </a:xfrm>
          <a:prstGeom prst="rect">
            <a:avLst/>
          </a:prstGeom>
          <a:solidFill>
            <a:srgbClr val="58A618">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34" name="Rectangle 2" descr="-20 spannmål, - 25 Spannmål, oljeväxt, -25 sockerbetor (Var 4:e år), -15Potatis (var4:e år), -20 vall ( 3 år av 6) " title="Fosforbalns i klass V ">
            <a:extLst>
              <a:ext uri="{FF2B5EF4-FFF2-40B4-BE49-F238E27FC236}">
                <a16:creationId xmlns:a16="http://schemas.microsoft.com/office/drawing/2014/main" id="{E7D648D1-4A18-BD15-89EA-01889E8F0106}"/>
              </a:ext>
            </a:extLst>
          </p:cNvPr>
          <p:cNvSpPr>
            <a:spLocks noChangeArrowheads="1"/>
          </p:cNvSpPr>
          <p:nvPr/>
        </p:nvSpPr>
        <p:spPr bwMode="auto">
          <a:xfrm>
            <a:off x="10137631" y="2802252"/>
            <a:ext cx="684660" cy="2366785"/>
          </a:xfrm>
          <a:prstGeom prst="rect">
            <a:avLst/>
          </a:prstGeom>
          <a:solidFill>
            <a:srgbClr val="0083BE"/>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39" name="Rectangle 7">
            <a:extLst>
              <a:ext uri="{FF2B5EF4-FFF2-40B4-BE49-F238E27FC236}">
                <a16:creationId xmlns:a16="http://schemas.microsoft.com/office/drawing/2014/main" id="{0A438A34-2D54-BAF0-43AE-31CF347B4180}"/>
              </a:ext>
            </a:extLst>
          </p:cNvPr>
          <p:cNvSpPr>
            <a:spLocks noGrp="1" noChangeArrowheads="1"/>
          </p:cNvSpPr>
          <p:nvPr>
            <p:ph type="title"/>
          </p:nvPr>
        </p:nvSpPr>
        <p:spPr>
          <a:xfrm>
            <a:off x="331609" y="213758"/>
            <a:ext cx="7342683" cy="1165225"/>
          </a:xfrm>
        </p:spPr>
        <p:txBody>
          <a:bodyPr/>
          <a:lstStyle/>
          <a:p>
            <a:r>
              <a:rPr lang="sv-SE" altLang="sv-SE" dirty="0"/>
              <a:t>Rekommenderad fosforbalans för olika växtföljder</a:t>
            </a:r>
          </a:p>
        </p:txBody>
      </p:sp>
      <p:sp>
        <p:nvSpPr>
          <p:cNvPr id="18442" name="Text Box 10">
            <a:extLst>
              <a:ext uri="{FF2B5EF4-FFF2-40B4-BE49-F238E27FC236}">
                <a16:creationId xmlns:a16="http://schemas.microsoft.com/office/drawing/2014/main" id="{A056DC29-9F3C-4F1F-F35B-442ED2C736CB}"/>
              </a:ext>
            </a:extLst>
          </p:cNvPr>
          <p:cNvSpPr txBox="1">
            <a:spLocks noChangeArrowheads="1"/>
          </p:cNvSpPr>
          <p:nvPr/>
        </p:nvSpPr>
        <p:spPr bwMode="auto">
          <a:xfrm>
            <a:off x="6488974" y="1672298"/>
            <a:ext cx="4333316" cy="1045223"/>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algn="ctr" fontAlgn="base">
              <a:lnSpc>
                <a:spcPct val="150000"/>
              </a:lnSpc>
              <a:spcBef>
                <a:spcPct val="0"/>
              </a:spcBef>
              <a:spcAft>
                <a:spcPct val="0"/>
              </a:spcAft>
              <a:buSzTx/>
              <a:buNone/>
              <a:defRPr/>
            </a:pPr>
            <a:r>
              <a:rPr lang="sv-SE" altLang="sv-SE" sz="2200" b="1" dirty="0">
                <a:solidFill>
                  <a:schemeClr val="tx2"/>
                </a:solidFill>
                <a:latin typeface="+mj-lt"/>
                <a:cs typeface="Arial" panose="020B0604020202020204" pitchFamily="34" charset="0"/>
              </a:rPr>
              <a:t>P-AL värde</a:t>
            </a:r>
          </a:p>
          <a:p>
            <a:pPr fontAlgn="base">
              <a:lnSpc>
                <a:spcPct val="150000"/>
              </a:lnSpc>
              <a:spcBef>
                <a:spcPct val="0"/>
              </a:spcBef>
              <a:spcAft>
                <a:spcPct val="0"/>
              </a:spcAft>
              <a:buSzTx/>
              <a:buNone/>
              <a:defRPr/>
            </a:pPr>
            <a:r>
              <a:rPr lang="sv-SE" altLang="sv-SE" sz="2200" b="1" dirty="0">
                <a:solidFill>
                  <a:srgbClr val="A71930"/>
                </a:solidFill>
                <a:latin typeface="+mj-lt"/>
              </a:rPr>
              <a:t>I   </a:t>
            </a:r>
            <a:r>
              <a:rPr lang="sv-SE" altLang="sv-SE" sz="2200" b="1" dirty="0">
                <a:latin typeface="+mj-lt"/>
              </a:rPr>
              <a:t>     </a:t>
            </a:r>
            <a:r>
              <a:rPr lang="sv-SE" altLang="sv-SE" sz="2200" b="1" dirty="0">
                <a:solidFill>
                  <a:srgbClr val="DC5034"/>
                </a:solidFill>
                <a:latin typeface="+mj-lt"/>
              </a:rPr>
              <a:t>II </a:t>
            </a:r>
            <a:r>
              <a:rPr lang="sv-SE" altLang="sv-SE" sz="2200" b="1" dirty="0">
                <a:latin typeface="+mj-lt"/>
              </a:rPr>
              <a:t>      </a:t>
            </a:r>
            <a:r>
              <a:rPr lang="sv-SE" altLang="sv-SE" sz="2200" b="1" dirty="0">
                <a:solidFill>
                  <a:srgbClr val="D4BA00"/>
                </a:solidFill>
                <a:latin typeface="+mj-lt"/>
              </a:rPr>
              <a:t>III</a:t>
            </a:r>
            <a:r>
              <a:rPr lang="sv-SE" altLang="sv-SE" sz="2200" b="1" dirty="0">
                <a:latin typeface="+mj-lt"/>
              </a:rPr>
              <a:t>       </a:t>
            </a:r>
            <a:r>
              <a:rPr lang="sv-SE" altLang="sv-SE" sz="2200" b="1" dirty="0">
                <a:solidFill>
                  <a:srgbClr val="92D050"/>
                </a:solidFill>
                <a:latin typeface="+mj-lt"/>
              </a:rPr>
              <a:t>IVA</a:t>
            </a:r>
            <a:r>
              <a:rPr lang="sv-SE" altLang="sv-SE" sz="2200" b="1" dirty="0">
                <a:latin typeface="+mj-lt"/>
              </a:rPr>
              <a:t>    </a:t>
            </a:r>
            <a:r>
              <a:rPr lang="sv-SE" altLang="sv-SE" sz="2200" b="1" dirty="0">
                <a:solidFill>
                  <a:srgbClr val="58A618"/>
                </a:solidFill>
                <a:latin typeface="+mj-lt"/>
              </a:rPr>
              <a:t>IVB </a:t>
            </a:r>
            <a:r>
              <a:rPr lang="sv-SE" altLang="sv-SE" sz="2200" b="1" dirty="0">
                <a:latin typeface="+mj-lt"/>
              </a:rPr>
              <a:t>     </a:t>
            </a:r>
            <a:r>
              <a:rPr lang="sv-SE" altLang="sv-SE" sz="2200" b="1" dirty="0">
                <a:solidFill>
                  <a:srgbClr val="0083BE"/>
                </a:solidFill>
                <a:latin typeface="+mj-lt"/>
              </a:rPr>
              <a:t>V</a:t>
            </a:r>
          </a:p>
        </p:txBody>
      </p:sp>
      <p:sp>
        <p:nvSpPr>
          <p:cNvPr id="18441" name="Text Box 9">
            <a:extLst>
              <a:ext uri="{FF2B5EF4-FFF2-40B4-BE49-F238E27FC236}">
                <a16:creationId xmlns:a16="http://schemas.microsoft.com/office/drawing/2014/main" id="{0093D678-D73B-CE94-CB43-F543E8EB190E}"/>
              </a:ext>
            </a:extLst>
          </p:cNvPr>
          <p:cNvSpPr txBox="1">
            <a:spLocks noChangeArrowheads="1"/>
          </p:cNvSpPr>
          <p:nvPr/>
        </p:nvSpPr>
        <p:spPr bwMode="auto">
          <a:xfrm>
            <a:off x="1592248" y="2362342"/>
            <a:ext cx="3240482" cy="53803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fontAlgn="base">
              <a:lnSpc>
                <a:spcPct val="150000"/>
              </a:lnSpc>
              <a:spcBef>
                <a:spcPct val="0"/>
              </a:spcBef>
              <a:spcAft>
                <a:spcPct val="0"/>
              </a:spcAft>
              <a:buSzTx/>
              <a:buNone/>
              <a:defRPr/>
            </a:pPr>
            <a:r>
              <a:rPr lang="sv-SE" altLang="sv-SE" sz="2200" dirty="0">
                <a:solidFill>
                  <a:schemeClr val="tx2"/>
                </a:solidFill>
                <a:latin typeface="+mj-lt"/>
                <a:cs typeface="Arial" panose="020B0604020202020204" pitchFamily="34" charset="0"/>
              </a:rPr>
              <a:t>  </a:t>
            </a:r>
            <a:r>
              <a:rPr lang="sv-SE" altLang="sv-SE" sz="2200" b="1" dirty="0">
                <a:solidFill>
                  <a:schemeClr val="tx2"/>
                </a:solidFill>
                <a:latin typeface="+mj-lt"/>
                <a:cs typeface="Arial" panose="020B0604020202020204" pitchFamily="34" charset="0"/>
              </a:rPr>
              <a:t> Växtföljd         </a:t>
            </a:r>
          </a:p>
        </p:txBody>
      </p:sp>
      <p:sp>
        <p:nvSpPr>
          <p:cNvPr id="5" name="textruta 4">
            <a:extLst>
              <a:ext uri="{FF2B5EF4-FFF2-40B4-BE49-F238E27FC236}">
                <a16:creationId xmlns:a16="http://schemas.microsoft.com/office/drawing/2014/main" id="{62318F0A-4873-CA9C-1527-02ACF796D10E}"/>
              </a:ext>
            </a:extLst>
          </p:cNvPr>
          <p:cNvSpPr txBox="1"/>
          <p:nvPr/>
        </p:nvSpPr>
        <p:spPr>
          <a:xfrm>
            <a:off x="348658" y="1346587"/>
            <a:ext cx="6140316" cy="461665"/>
          </a:xfrm>
          <a:prstGeom prst="rect">
            <a:avLst/>
          </a:prstGeom>
          <a:noFill/>
        </p:spPr>
        <p:txBody>
          <a:bodyPr wrap="square" rtlCol="0">
            <a:spAutoFit/>
          </a:bodyPr>
          <a:lstStyle/>
          <a:p>
            <a:r>
              <a:rPr lang="sv-SE" altLang="sv-SE" sz="2400" dirty="0">
                <a:solidFill>
                  <a:schemeClr val="tx2"/>
                </a:solidFill>
                <a:ea typeface="ＭＳ Ｐゴシック" pitchFamily="34" charset="-128"/>
              </a:rPr>
              <a:t>med ett kortsiktigt ekonomiskt perspektiv</a:t>
            </a:r>
            <a:endParaRPr lang="sv-SE" sz="2400" dirty="0">
              <a:solidFill>
                <a:schemeClr val="tx2"/>
              </a:solidFill>
            </a:endParaRPr>
          </a:p>
        </p:txBody>
      </p:sp>
      <p:sp>
        <p:nvSpPr>
          <p:cNvPr id="8" name="Rectangle 8">
            <a:extLst>
              <a:ext uri="{FF2B5EF4-FFF2-40B4-BE49-F238E27FC236}">
                <a16:creationId xmlns:a16="http://schemas.microsoft.com/office/drawing/2014/main" id="{7AA838A7-8C57-90D1-F727-0F138EAB1ED3}"/>
              </a:ext>
            </a:extLst>
          </p:cNvPr>
          <p:cNvSpPr txBox="1">
            <a:spLocks noChangeArrowheads="1"/>
          </p:cNvSpPr>
          <p:nvPr/>
        </p:nvSpPr>
        <p:spPr>
          <a:xfrm>
            <a:off x="882467" y="2954328"/>
            <a:ext cx="10427063" cy="2437093"/>
          </a:xfrm>
          <a:prstGeom prst="rect">
            <a:avLst/>
          </a:prstGeom>
        </p:spPr>
        <p:txBody>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rgbClr val="A71930"/>
              </a:buClr>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rgbClr val="58A618"/>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rgbClr val="D4BA00"/>
              </a:buClr>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rgbClr val="DC5034"/>
              </a:buClr>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50000"/>
              </a:lnSpc>
              <a:spcBef>
                <a:spcPts val="600"/>
              </a:spcBef>
              <a:buClr>
                <a:schemeClr val="tx2"/>
              </a:buClr>
              <a:buFont typeface="Arial" panose="020B0604020202020204" pitchFamily="34" charset="0"/>
              <a:buChar char="•"/>
            </a:pPr>
            <a:r>
              <a:rPr lang="sv-SE" altLang="sv-SE" sz="2000" dirty="0">
                <a:solidFill>
                  <a:schemeClr val="tx1"/>
                </a:solidFill>
                <a:latin typeface="+mj-lt"/>
                <a:ea typeface="ＭＳ Ｐゴシック" pitchFamily="34" charset="-128"/>
                <a:cs typeface="Arial" panose="020B0604020202020204" pitchFamily="34" charset="0"/>
              </a:rPr>
              <a:t>Spannmål </a:t>
            </a:r>
            <a:r>
              <a:rPr lang="sv-SE" altLang="sv-SE" sz="1800" dirty="0">
                <a:solidFill>
                  <a:schemeClr val="tx1"/>
                </a:solidFill>
                <a:latin typeface="+mj-lt"/>
                <a:ea typeface="ＭＳ Ｐゴシック" pitchFamily="34" charset="-128"/>
                <a:cs typeface="Arial" panose="020B0604020202020204" pitchFamily="34" charset="0"/>
              </a:rPr>
              <a:t>(7 ton) </a:t>
            </a:r>
            <a:r>
              <a:rPr lang="sv-SE" altLang="sv-SE" sz="2000" dirty="0">
                <a:solidFill>
                  <a:schemeClr val="tx1"/>
                </a:solidFill>
                <a:latin typeface="+mj-lt"/>
                <a:ea typeface="ＭＳ Ｐゴシック" pitchFamily="34" charset="-128"/>
                <a:cs typeface="Arial" panose="020B0604020202020204" pitchFamily="34" charset="0"/>
              </a:rPr>
              <a:t>				</a:t>
            </a:r>
            <a:r>
              <a:rPr lang="sv-SE" altLang="sv-SE" sz="2000" dirty="0">
                <a:solidFill>
                  <a:schemeClr val="accent5">
                    <a:lumMod val="10000"/>
                  </a:schemeClr>
                </a:solidFill>
                <a:latin typeface="+mj-lt"/>
                <a:ea typeface="ＭＳ Ｐゴシック" pitchFamily="34" charset="-128"/>
                <a:cs typeface="Arial" panose="020B0604020202020204" pitchFamily="34" charset="0"/>
              </a:rPr>
              <a:t>10        5          0       -10      -20      -20 </a:t>
            </a:r>
          </a:p>
          <a:p>
            <a:pPr marL="342900" indent="-342900">
              <a:lnSpc>
                <a:spcPct val="150000"/>
              </a:lnSpc>
              <a:spcBef>
                <a:spcPts val="600"/>
              </a:spcBef>
              <a:buClr>
                <a:schemeClr val="tx2"/>
              </a:buClr>
              <a:buFont typeface="Arial" panose="020B0604020202020204" pitchFamily="34" charset="0"/>
              <a:buChar char="•"/>
            </a:pPr>
            <a:r>
              <a:rPr lang="sv-SE" altLang="sv-SE" sz="2000" dirty="0">
                <a:solidFill>
                  <a:schemeClr val="tx1"/>
                </a:solidFill>
                <a:latin typeface="+mj-lt"/>
                <a:ea typeface="ＭＳ Ｐゴシック" pitchFamily="34" charset="-128"/>
                <a:cs typeface="Arial" panose="020B0604020202020204" pitchFamily="34" charset="0"/>
              </a:rPr>
              <a:t>Spannmål, oljeväxter	 </a:t>
            </a:r>
            <a:r>
              <a:rPr lang="sv-SE" altLang="sv-SE" sz="1800" dirty="0">
                <a:solidFill>
                  <a:schemeClr val="tx1"/>
                </a:solidFill>
                <a:ea typeface="ＭＳ Ｐゴシック" pitchFamily="34" charset="-128"/>
                <a:cs typeface="Arial" panose="020B0604020202020204" pitchFamily="34" charset="0"/>
              </a:rPr>
              <a:t>(4 ton var 4:e år) 		</a:t>
            </a:r>
            <a:r>
              <a:rPr lang="sv-SE" altLang="sv-SE" sz="2000" dirty="0">
                <a:solidFill>
                  <a:schemeClr val="accent5">
                    <a:lumMod val="10000"/>
                  </a:schemeClr>
                </a:solidFill>
                <a:latin typeface="+mj-lt"/>
                <a:ea typeface="ＭＳ Ｐゴシック" pitchFamily="34" charset="-128"/>
                <a:cs typeface="Arial" panose="020B0604020202020204" pitchFamily="34" charset="0"/>
              </a:rPr>
              <a:t>10        0          0       -10      -25      -25</a:t>
            </a:r>
            <a:endParaRPr lang="sv-SE" altLang="sv-SE" sz="2000" dirty="0">
              <a:solidFill>
                <a:schemeClr val="tx1"/>
              </a:solidFill>
              <a:latin typeface="+mj-lt"/>
              <a:ea typeface="ＭＳ Ｐゴシック" pitchFamily="34" charset="-128"/>
              <a:cs typeface="Arial" panose="020B0604020202020204" pitchFamily="34" charset="0"/>
            </a:endParaRPr>
          </a:p>
          <a:p>
            <a:pPr marL="342900" indent="-342900">
              <a:lnSpc>
                <a:spcPct val="150000"/>
              </a:lnSpc>
              <a:spcBef>
                <a:spcPts val="0"/>
              </a:spcBef>
              <a:buClr>
                <a:schemeClr val="tx2"/>
              </a:buClr>
              <a:buFont typeface="Arial" panose="020B0604020202020204" pitchFamily="34" charset="0"/>
              <a:buChar char="•"/>
            </a:pPr>
            <a:r>
              <a:rPr lang="sv-SE" altLang="sv-SE" sz="2000" dirty="0">
                <a:solidFill>
                  <a:schemeClr val="tx1"/>
                </a:solidFill>
                <a:latin typeface="+mj-lt"/>
                <a:ea typeface="ＭＳ Ｐゴシック" pitchFamily="34" charset="-128"/>
                <a:cs typeface="Arial" panose="020B0604020202020204" pitchFamily="34" charset="0"/>
              </a:rPr>
              <a:t>Sockerbetor	 </a:t>
            </a:r>
            <a:r>
              <a:rPr lang="sv-SE" altLang="sv-SE" sz="1800" dirty="0">
                <a:solidFill>
                  <a:schemeClr val="tx1"/>
                </a:solidFill>
                <a:ea typeface="ＭＳ Ｐゴシック" pitchFamily="34" charset="-128"/>
                <a:cs typeface="Arial" panose="020B0604020202020204" pitchFamily="34" charset="0"/>
              </a:rPr>
              <a:t>(60 ton var 4:e år) </a:t>
            </a:r>
            <a:r>
              <a:rPr lang="sv-SE" altLang="sv-SE" sz="2000" dirty="0">
                <a:solidFill>
                  <a:schemeClr val="tx1"/>
                </a:solidFill>
                <a:latin typeface="+mj-lt"/>
                <a:ea typeface="ＭＳ Ｐゴシック" pitchFamily="34" charset="-128"/>
                <a:cs typeface="Arial" panose="020B0604020202020204" pitchFamily="34" charset="0"/>
              </a:rPr>
              <a:t>		</a:t>
            </a:r>
            <a:r>
              <a:rPr lang="sv-SE" altLang="sv-SE" sz="2000" dirty="0">
                <a:solidFill>
                  <a:schemeClr val="accent5">
                    <a:lumMod val="10000"/>
                  </a:schemeClr>
                </a:solidFill>
                <a:latin typeface="+mj-lt"/>
                <a:ea typeface="ＭＳ Ｐゴシック" pitchFamily="34" charset="-128"/>
                <a:cs typeface="Arial" panose="020B0604020202020204" pitchFamily="34" charset="0"/>
              </a:rPr>
              <a:t>15       10         0       -10      -20      -20</a:t>
            </a:r>
          </a:p>
          <a:p>
            <a:pPr marL="342900" indent="-342900">
              <a:lnSpc>
                <a:spcPct val="150000"/>
              </a:lnSpc>
              <a:buClr>
                <a:schemeClr val="tx2"/>
              </a:buClr>
              <a:buFont typeface="Arial" panose="020B0604020202020204" pitchFamily="34" charset="0"/>
              <a:buChar char="•"/>
            </a:pPr>
            <a:r>
              <a:rPr lang="sv-SE" altLang="sv-SE" sz="2000" dirty="0">
                <a:solidFill>
                  <a:schemeClr val="tx1"/>
                </a:solidFill>
                <a:latin typeface="+mj-lt"/>
                <a:ea typeface="ＭＳ Ｐゴシック" pitchFamily="34" charset="-128"/>
                <a:cs typeface="Arial" panose="020B0604020202020204" pitchFamily="34" charset="0"/>
              </a:rPr>
              <a:t>Potatis </a:t>
            </a:r>
            <a:r>
              <a:rPr lang="sv-SE" altLang="sv-SE" sz="1800" dirty="0">
                <a:solidFill>
                  <a:schemeClr val="tx1"/>
                </a:solidFill>
                <a:latin typeface="+mj-lt"/>
                <a:ea typeface="ＭＳ Ｐゴシック" pitchFamily="34" charset="-128"/>
                <a:cs typeface="Arial" panose="020B0604020202020204" pitchFamily="34" charset="0"/>
              </a:rPr>
              <a:t>(40 ton var 4:e år) </a:t>
            </a:r>
            <a:r>
              <a:rPr lang="sv-SE" altLang="sv-SE" sz="2000" dirty="0">
                <a:solidFill>
                  <a:schemeClr val="tx1"/>
                </a:solidFill>
                <a:latin typeface="+mj-lt"/>
                <a:ea typeface="ＭＳ Ｐゴシック" pitchFamily="34" charset="-128"/>
                <a:cs typeface="Arial" panose="020B0604020202020204" pitchFamily="34" charset="0"/>
              </a:rPr>
              <a:t>			</a:t>
            </a:r>
            <a:r>
              <a:rPr lang="sv-SE" altLang="sv-SE" sz="2000" dirty="0">
                <a:solidFill>
                  <a:schemeClr val="accent5">
                    <a:lumMod val="10000"/>
                  </a:schemeClr>
                </a:solidFill>
                <a:latin typeface="+mj-lt"/>
                <a:ea typeface="ＭＳ Ｐゴシック" pitchFamily="34" charset="-128"/>
                <a:cs typeface="Arial" panose="020B0604020202020204" pitchFamily="34" charset="0"/>
              </a:rPr>
              <a:t>20       10         5        -5       -15      -20</a:t>
            </a:r>
          </a:p>
        </p:txBody>
      </p:sp>
      <p:sp>
        <p:nvSpPr>
          <p:cNvPr id="9" name="textruta 8">
            <a:extLst>
              <a:ext uri="{FF2B5EF4-FFF2-40B4-BE49-F238E27FC236}">
                <a16:creationId xmlns:a16="http://schemas.microsoft.com/office/drawing/2014/main" id="{73CE7280-D53B-BDBF-2AC2-D24A1801DAAD}"/>
              </a:ext>
            </a:extLst>
          </p:cNvPr>
          <p:cNvSpPr txBox="1"/>
          <p:nvPr/>
        </p:nvSpPr>
        <p:spPr>
          <a:xfrm>
            <a:off x="6102550" y="5861540"/>
            <a:ext cx="5328592" cy="646331"/>
          </a:xfrm>
          <a:prstGeom prst="rect">
            <a:avLst/>
          </a:prstGeom>
          <a:noFill/>
        </p:spPr>
        <p:txBody>
          <a:bodyPr wrap="square" rtlCol="0">
            <a:spAutoFit/>
          </a:bodyPr>
          <a:lstStyle/>
          <a:p>
            <a:pPr>
              <a:defRPr/>
            </a:pPr>
            <a:r>
              <a:rPr lang="sv-SE" dirty="0">
                <a:solidFill>
                  <a:schemeClr val="tx2"/>
                </a:solidFill>
              </a:rPr>
              <a:t>Baserat på gödsling enligt Jordbruksverkets gödslingsrekommendationer till aktuell skördenivå.</a:t>
            </a:r>
            <a:r>
              <a:rPr lang="sv-SE" altLang="sv-SE" dirty="0">
                <a:solidFill>
                  <a:schemeClr val="tx2"/>
                </a:solidFill>
              </a:rPr>
              <a:t> </a:t>
            </a:r>
            <a:endParaRPr lang="sv-SE" dirty="0">
              <a:solidFill>
                <a:schemeClr val="tx2"/>
              </a:solidFill>
            </a:endParaRPr>
          </a:p>
        </p:txBody>
      </p:sp>
    </p:spTree>
    <p:extLst>
      <p:ext uri="{BB962C8B-B14F-4D97-AF65-F5344CB8AC3E}">
        <p14:creationId xmlns:p14="http://schemas.microsoft.com/office/powerpoint/2010/main" val="385644843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2B66882A-A6B4-0EB1-998A-E6FB29E1AD60}"/>
              </a:ext>
              <a:ext uri="{C183D7F6-B498-43B3-948B-1728B52AA6E4}">
                <adec:decorative xmlns:adec="http://schemas.microsoft.com/office/drawing/2017/decorative" val="1"/>
              </a:ext>
            </a:extLst>
          </p:cNvPr>
          <p:cNvSpPr/>
          <p:nvPr/>
        </p:nvSpPr>
        <p:spPr>
          <a:xfrm>
            <a:off x="0" y="1983783"/>
            <a:ext cx="12192000" cy="4874217"/>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Graf som visar osforbalans på mjölkgårdar&#10;">
            <a:extLst>
              <a:ext uri="{FF2B5EF4-FFF2-40B4-BE49-F238E27FC236}">
                <a16:creationId xmlns:a16="http://schemas.microsoft.com/office/drawing/2014/main" id="{B7A31D55-1C9C-4CA5-9E20-7C660B74447A}"/>
              </a:ext>
            </a:extLst>
          </p:cNvPr>
          <p:cNvPicPr>
            <a:picLocks noChangeAspect="1"/>
          </p:cNvPicPr>
          <p:nvPr/>
        </p:nvPicPr>
        <p:blipFill>
          <a:blip r:embed="rId3"/>
          <a:stretch>
            <a:fillRect/>
          </a:stretch>
        </p:blipFill>
        <p:spPr>
          <a:xfrm>
            <a:off x="2274101" y="2282715"/>
            <a:ext cx="7182637" cy="4276352"/>
          </a:xfrm>
          <a:prstGeom prst="rect">
            <a:avLst/>
          </a:prstGeom>
        </p:spPr>
      </p:pic>
      <p:sp>
        <p:nvSpPr>
          <p:cNvPr id="2" name="Rubrik 1"/>
          <p:cNvSpPr>
            <a:spLocks noGrp="1"/>
          </p:cNvSpPr>
          <p:nvPr>
            <p:ph type="title"/>
          </p:nvPr>
        </p:nvSpPr>
        <p:spPr>
          <a:xfrm>
            <a:off x="1176338" y="464486"/>
            <a:ext cx="8280000" cy="1165138"/>
          </a:xfrm>
        </p:spPr>
        <p:txBody>
          <a:bodyPr/>
          <a:lstStyle/>
          <a:p>
            <a:r>
              <a:rPr lang="sv-SE" altLang="sv-SE" dirty="0"/>
              <a:t>Fosforbalans i förhållande till djurtäthet på mjölkgården </a:t>
            </a:r>
            <a:endParaRPr lang="sv-SE" dirty="0"/>
          </a:p>
        </p:txBody>
      </p:sp>
    </p:spTree>
    <p:extLst>
      <p:ext uri="{BB962C8B-B14F-4D97-AF65-F5344CB8AC3E}">
        <p14:creationId xmlns:p14="http://schemas.microsoft.com/office/powerpoint/2010/main" val="33837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E652631-0AFD-32D1-48B7-922E5BF74C67}"/>
              </a:ext>
              <a:ext uri="{C183D7F6-B498-43B3-948B-1728B52AA6E4}">
                <adec:decorative xmlns:adec="http://schemas.microsoft.com/office/drawing/2017/decorative" val="1"/>
              </a:ext>
            </a:extLst>
          </p:cNvPr>
          <p:cNvSpPr/>
          <p:nvPr/>
        </p:nvSpPr>
        <p:spPr>
          <a:xfrm>
            <a:off x="0" y="1711533"/>
            <a:ext cx="12192000" cy="5146467"/>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7" name="Grupp 6" descr="Graf som visar fosforbalans på grisgårdar">
            <a:extLst>
              <a:ext uri="{FF2B5EF4-FFF2-40B4-BE49-F238E27FC236}">
                <a16:creationId xmlns:a16="http://schemas.microsoft.com/office/drawing/2014/main" id="{056AC362-0862-7DC7-0CAE-01DC124FF52E}"/>
              </a:ext>
            </a:extLst>
          </p:cNvPr>
          <p:cNvGrpSpPr/>
          <p:nvPr/>
        </p:nvGrpSpPr>
        <p:grpSpPr>
          <a:xfrm>
            <a:off x="1723220" y="1711533"/>
            <a:ext cx="8745559" cy="5161520"/>
            <a:chOff x="1723220" y="1711533"/>
            <a:chExt cx="8745559" cy="5161520"/>
          </a:xfrm>
        </p:grpSpPr>
        <p:pic>
          <p:nvPicPr>
            <p:cNvPr id="4" name="Bildobjekt 3" descr="Fosforbalans för grisgårdar">
              <a:extLst>
                <a:ext uri="{FF2B5EF4-FFF2-40B4-BE49-F238E27FC236}">
                  <a16:creationId xmlns:a16="http://schemas.microsoft.com/office/drawing/2014/main" id="{8227D36C-CF69-4AB0-B92A-CA67F2983161}"/>
                </a:ext>
              </a:extLst>
            </p:cNvPr>
            <p:cNvPicPr>
              <a:picLocks noChangeAspect="1"/>
            </p:cNvPicPr>
            <p:nvPr/>
          </p:nvPicPr>
          <p:blipFill>
            <a:blip r:embed="rId3"/>
            <a:stretch>
              <a:fillRect/>
            </a:stretch>
          </p:blipFill>
          <p:spPr>
            <a:xfrm>
              <a:off x="1723220" y="1711533"/>
              <a:ext cx="8745559" cy="5161520"/>
            </a:xfrm>
            <a:prstGeom prst="rect">
              <a:avLst/>
            </a:prstGeom>
          </p:spPr>
        </p:pic>
        <p:sp>
          <p:nvSpPr>
            <p:cNvPr id="2" name="textruta 1">
              <a:extLst>
                <a:ext uri="{FF2B5EF4-FFF2-40B4-BE49-F238E27FC236}">
                  <a16:creationId xmlns:a16="http://schemas.microsoft.com/office/drawing/2014/main" id="{E607A975-7743-4ACB-5D0C-A6EA77B4D656}"/>
                </a:ext>
              </a:extLst>
            </p:cNvPr>
            <p:cNvSpPr txBox="1"/>
            <p:nvPr/>
          </p:nvSpPr>
          <p:spPr>
            <a:xfrm rot="16200000">
              <a:off x="2130948" y="3902943"/>
              <a:ext cx="160362" cy="276999"/>
            </a:xfrm>
            <a:prstGeom prst="rect">
              <a:avLst/>
            </a:prstGeom>
            <a:solidFill>
              <a:schemeClr val="bg1"/>
            </a:solidFill>
          </p:spPr>
          <p:txBody>
            <a:bodyPr wrap="square" lIns="0" tIns="0" rIns="0" bIns="0" rtlCol="0">
              <a:spAutoFit/>
            </a:bodyPr>
            <a:lstStyle/>
            <a:p>
              <a:r>
                <a:rPr lang="sv-SE" dirty="0">
                  <a:solidFill>
                    <a:schemeClr val="tx1">
                      <a:lumMod val="50000"/>
                      <a:lumOff val="50000"/>
                    </a:schemeClr>
                  </a:solidFill>
                  <a:latin typeface="Arial" panose="020B0604020202020204" pitchFamily="34" charset="0"/>
                  <a:cs typeface="Arial" panose="020B0604020202020204" pitchFamily="34" charset="0"/>
                </a:rPr>
                <a:t>P</a:t>
              </a:r>
            </a:p>
          </p:txBody>
        </p:sp>
      </p:grpSp>
      <p:sp>
        <p:nvSpPr>
          <p:cNvPr id="49154" name="Rectangle 2"/>
          <p:cNvSpPr>
            <a:spLocks noGrp="1" noChangeArrowheads="1"/>
          </p:cNvSpPr>
          <p:nvPr>
            <p:ph type="title"/>
          </p:nvPr>
        </p:nvSpPr>
        <p:spPr/>
        <p:txBody>
          <a:bodyPr/>
          <a:lstStyle/>
          <a:p>
            <a:r>
              <a:rPr lang="sv-SE" altLang="sv-SE" dirty="0">
                <a:solidFill>
                  <a:schemeClr val="accent1">
                    <a:lumMod val="50000"/>
                  </a:schemeClr>
                </a:solidFill>
              </a:rPr>
              <a:t>Fosforbalans i förhållande till djurtäthet på grisgården</a:t>
            </a:r>
            <a:endParaRPr lang="sv-SE" altLang="sv-SE" dirty="0">
              <a:solidFill>
                <a:schemeClr val="accent1">
                  <a:lumMod val="50000"/>
                </a:schemeClr>
              </a:solidFill>
              <a:ea typeface="ＭＳ Ｐゴシック" panose="020B0600070205080204" pitchFamily="34" charset="-128"/>
            </a:endParaRPr>
          </a:p>
        </p:txBody>
      </p:sp>
    </p:spTree>
    <p:extLst>
      <p:ext uri="{BB962C8B-B14F-4D97-AF65-F5344CB8AC3E}">
        <p14:creationId xmlns:p14="http://schemas.microsoft.com/office/powerpoint/2010/main" val="592879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EB30E48-9276-38ED-8181-6045ED2F22D2}"/>
              </a:ext>
              <a:ext uri="{C183D7F6-B498-43B3-948B-1728B52AA6E4}">
                <adec:decorative xmlns:adec="http://schemas.microsoft.com/office/drawing/2017/decorative" val="1"/>
              </a:ext>
            </a:extLst>
          </p:cNvPr>
          <p:cNvSpPr/>
          <p:nvPr/>
        </p:nvSpPr>
        <p:spPr>
          <a:xfrm>
            <a:off x="0" y="1806575"/>
            <a:ext cx="12192000" cy="5051425"/>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Platshållare för innehåll 8" descr="Fosforbalans i förhållande till djurtäthet på värphöns och kycklinggård &#10;&#10;Grafen visar att det finns ett samband mellan högre djurtäthet med ett ökat fosforöverskott."/>
          <p:cNvPicPr>
            <a:picLocks noGrp="1" noChangeAspect="1"/>
          </p:cNvPicPr>
          <p:nvPr>
            <p:ph idx="4294967295"/>
          </p:nvPr>
        </p:nvPicPr>
        <p:blipFill>
          <a:blip r:embed="rId2"/>
          <a:stretch>
            <a:fillRect/>
          </a:stretch>
        </p:blipFill>
        <p:spPr>
          <a:xfrm>
            <a:off x="2024009" y="1806575"/>
            <a:ext cx="7777163" cy="5051425"/>
          </a:xfrm>
          <a:prstGeom prst="rect">
            <a:avLst/>
          </a:prstGeom>
        </p:spPr>
      </p:pic>
      <p:sp>
        <p:nvSpPr>
          <p:cNvPr id="5" name="Rubrik 4"/>
          <p:cNvSpPr>
            <a:spLocks noGrp="1"/>
          </p:cNvSpPr>
          <p:nvPr>
            <p:ph type="title"/>
          </p:nvPr>
        </p:nvSpPr>
        <p:spPr>
          <a:xfrm>
            <a:off x="1176338" y="464486"/>
            <a:ext cx="8280000" cy="1165138"/>
          </a:xfrm>
        </p:spPr>
        <p:txBody>
          <a:bodyPr/>
          <a:lstStyle/>
          <a:p>
            <a:r>
              <a:rPr lang="sv-SE" dirty="0">
                <a:solidFill>
                  <a:schemeClr val="bg2">
                    <a:lumMod val="10000"/>
                  </a:schemeClr>
                </a:solidFill>
              </a:rPr>
              <a:t>Fosforbalans i förhållande till djurtäthet på fjäderfägården</a:t>
            </a:r>
          </a:p>
        </p:txBody>
      </p:sp>
    </p:spTree>
    <p:extLst>
      <p:ext uri="{BB962C8B-B14F-4D97-AF65-F5344CB8AC3E}">
        <p14:creationId xmlns:p14="http://schemas.microsoft.com/office/powerpoint/2010/main" val="865864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AB677-4C70-A77E-1A5F-250EE5021542}"/>
            </a:ext>
          </a:extLst>
        </p:cNvPr>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7486B484-9481-E196-7198-07A915A567CD}"/>
              </a:ext>
            </a:extLst>
          </p:cNvPr>
          <p:cNvSpPr>
            <a:spLocks noGrp="1"/>
          </p:cNvSpPr>
          <p:nvPr>
            <p:ph type="body" sz="quarter" idx="15"/>
          </p:nvPr>
        </p:nvSpPr>
        <p:spPr/>
        <p:txBody>
          <a:bodyPr/>
          <a:lstStyle/>
          <a:p>
            <a:endParaRPr lang="sv-SE"/>
          </a:p>
        </p:txBody>
      </p:sp>
      <p:pic>
        <p:nvPicPr>
          <p:cNvPr id="8" name="Platshållare för bild 7">
            <a:extLst>
              <a:ext uri="{FF2B5EF4-FFF2-40B4-BE49-F238E27FC236}">
                <a16:creationId xmlns:a16="http://schemas.microsoft.com/office/drawing/2014/main" id="{4C2EBDAE-772F-EF20-D403-906937F7E39D}"/>
              </a:ext>
              <a:ext uri="{C183D7F6-B498-43B3-948B-1728B52AA6E4}">
                <adec:decorative xmlns:adec="http://schemas.microsoft.com/office/drawing/2017/decorative" val="1"/>
              </a:ext>
            </a:extLst>
          </p:cNvPr>
          <p:cNvPicPr>
            <a:picLocks noGrp="1" noChangeAspect="1"/>
          </p:cNvPicPr>
          <p:nvPr>
            <p:ph type="pic" sz="quarter" idx="23"/>
          </p:nvPr>
        </p:nvPicPr>
        <p:blipFill>
          <a:blip r:embed="rId2" cstate="print">
            <a:extLst>
              <a:ext uri="{28A0092B-C50C-407E-A947-70E740481C1C}">
                <a14:useLocalDpi xmlns:a14="http://schemas.microsoft.com/office/drawing/2010/main"/>
              </a:ext>
            </a:extLst>
          </a:blip>
          <a:srcRect/>
          <a:stretch>
            <a:fillRect/>
          </a:stretch>
        </p:blipFill>
        <p:spPr>
          <a:custGeom>
            <a:avLst/>
            <a:gdLst>
              <a:gd name="connsiteX0" fmla="*/ 0 w 4791077"/>
              <a:gd name="connsiteY0" fmla="*/ 0 h 4791076"/>
              <a:gd name="connsiteX1" fmla="*/ 2395539 w 4791077"/>
              <a:gd name="connsiteY1" fmla="*/ 0 h 4791076"/>
              <a:gd name="connsiteX2" fmla="*/ 2405689 w 4791077"/>
              <a:gd name="connsiteY2" fmla="*/ 0 h 4791076"/>
              <a:gd name="connsiteX3" fmla="*/ 2405689 w 4791077"/>
              <a:gd name="connsiteY3" fmla="*/ 513 h 4791076"/>
              <a:gd name="connsiteX4" fmla="*/ 2640469 w 4791077"/>
              <a:gd name="connsiteY4" fmla="*/ 12368 h 4791076"/>
              <a:gd name="connsiteX5" fmla="*/ 4791077 w 4791077"/>
              <a:gd name="connsiteY5" fmla="*/ 2395538 h 4791076"/>
              <a:gd name="connsiteX6" fmla="*/ 4789897 w 4791077"/>
              <a:gd name="connsiteY6" fmla="*/ 2418903 h 4791076"/>
              <a:gd name="connsiteX7" fmla="*/ 4791076 w 4791077"/>
              <a:gd name="connsiteY7" fmla="*/ 2418903 h 4791076"/>
              <a:gd name="connsiteX8" fmla="*/ 4791076 w 4791077"/>
              <a:gd name="connsiteY8" fmla="*/ 4791075 h 4791076"/>
              <a:gd name="connsiteX9" fmla="*/ 2395559 w 4791077"/>
              <a:gd name="connsiteY9" fmla="*/ 4791075 h 4791076"/>
              <a:gd name="connsiteX10" fmla="*/ 2395539 w 4791077"/>
              <a:gd name="connsiteY10" fmla="*/ 4791076 h 4791076"/>
              <a:gd name="connsiteX11" fmla="*/ 2395519 w 4791077"/>
              <a:gd name="connsiteY11" fmla="*/ 4791075 h 4791076"/>
              <a:gd name="connsiteX12" fmla="*/ 2385387 w 4791077"/>
              <a:gd name="connsiteY12" fmla="*/ 4791075 h 4791076"/>
              <a:gd name="connsiteX13" fmla="*/ 2385387 w 4791077"/>
              <a:gd name="connsiteY13" fmla="*/ 4790564 h 4791076"/>
              <a:gd name="connsiteX14" fmla="*/ 2150609 w 4791077"/>
              <a:gd name="connsiteY14" fmla="*/ 4778708 h 4791076"/>
              <a:gd name="connsiteX15" fmla="*/ 1 w 4791077"/>
              <a:gd name="connsiteY15" fmla="*/ 2395538 h 4791076"/>
              <a:gd name="connsiteX16" fmla="*/ 1181 w 4791077"/>
              <a:gd name="connsiteY16" fmla="*/ 2372172 h 4791076"/>
              <a:gd name="connsiteX17" fmla="*/ 0 w 4791077"/>
              <a:gd name="connsiteY17" fmla="*/ 2372172 h 4791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91077" h="4791076">
                <a:moveTo>
                  <a:pt x="0" y="0"/>
                </a:moveTo>
                <a:lnTo>
                  <a:pt x="2395539" y="0"/>
                </a:lnTo>
                <a:lnTo>
                  <a:pt x="2405689" y="0"/>
                </a:lnTo>
                <a:lnTo>
                  <a:pt x="2405689" y="513"/>
                </a:lnTo>
                <a:lnTo>
                  <a:pt x="2640469" y="12368"/>
                </a:lnTo>
                <a:cubicBezTo>
                  <a:pt x="3848434" y="135044"/>
                  <a:pt x="4791077" y="1155208"/>
                  <a:pt x="4791077" y="2395538"/>
                </a:cubicBezTo>
                <a:lnTo>
                  <a:pt x="4789897" y="2418903"/>
                </a:lnTo>
                <a:lnTo>
                  <a:pt x="4791076" y="2418903"/>
                </a:lnTo>
                <a:lnTo>
                  <a:pt x="4791076" y="4791075"/>
                </a:lnTo>
                <a:lnTo>
                  <a:pt x="2395559" y="4791075"/>
                </a:lnTo>
                <a:lnTo>
                  <a:pt x="2395539" y="4791076"/>
                </a:lnTo>
                <a:lnTo>
                  <a:pt x="2395519" y="4791075"/>
                </a:lnTo>
                <a:lnTo>
                  <a:pt x="2385387" y="4791075"/>
                </a:lnTo>
                <a:lnTo>
                  <a:pt x="2385387" y="4790564"/>
                </a:lnTo>
                <a:lnTo>
                  <a:pt x="2150609" y="4778708"/>
                </a:lnTo>
                <a:cubicBezTo>
                  <a:pt x="942645" y="4656033"/>
                  <a:pt x="1" y="3635869"/>
                  <a:pt x="1" y="2395538"/>
                </a:cubicBezTo>
                <a:lnTo>
                  <a:pt x="1181" y="2372172"/>
                </a:lnTo>
                <a:lnTo>
                  <a:pt x="0" y="2372172"/>
                </a:lnTo>
                <a:close/>
              </a:path>
            </a:pathLst>
          </a:custGeom>
          <a:solidFill>
            <a:srgbClr val="F8F5ED"/>
          </a:solidFill>
          <a:ln>
            <a:noFill/>
          </a:ln>
        </p:spPr>
      </p:pic>
      <p:sp>
        <p:nvSpPr>
          <p:cNvPr id="4" name="Rubrik 3">
            <a:extLst>
              <a:ext uri="{FF2B5EF4-FFF2-40B4-BE49-F238E27FC236}">
                <a16:creationId xmlns:a16="http://schemas.microsoft.com/office/drawing/2014/main" id="{C5B720DB-834C-B74D-42EB-6CF0516155A4}"/>
              </a:ext>
            </a:extLst>
          </p:cNvPr>
          <p:cNvSpPr>
            <a:spLocks noGrp="1"/>
          </p:cNvSpPr>
          <p:nvPr>
            <p:ph type="title"/>
          </p:nvPr>
        </p:nvSpPr>
        <p:spPr/>
        <p:txBody>
          <a:bodyPr/>
          <a:lstStyle/>
          <a:p>
            <a:r>
              <a:rPr lang="sv-SE" dirty="0"/>
              <a:t>Kaliumbalans</a:t>
            </a:r>
          </a:p>
        </p:txBody>
      </p:sp>
    </p:spTree>
    <p:extLst>
      <p:ext uri="{BB962C8B-B14F-4D97-AF65-F5344CB8AC3E}">
        <p14:creationId xmlns:p14="http://schemas.microsoft.com/office/powerpoint/2010/main" val="2975990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18174-AC13-C6FA-C1B0-56EFE391B289}"/>
            </a:ext>
          </a:extLst>
        </p:cNvPr>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83B788CF-876E-E8F1-25C2-E598CE6CC11A}"/>
              </a:ext>
            </a:extLst>
          </p:cNvPr>
          <p:cNvSpPr>
            <a:spLocks noGrp="1"/>
          </p:cNvSpPr>
          <p:nvPr>
            <p:ph type="body" sz="quarter" idx="15"/>
          </p:nvPr>
        </p:nvSpPr>
        <p:spPr>
          <a:xfrm>
            <a:off x="6769100" y="2754218"/>
            <a:ext cx="5040981" cy="3977088"/>
          </a:xfrm>
        </p:spPr>
        <p:txBody>
          <a:bodyPr>
            <a:normAutofit fontScale="92500" lnSpcReduction="10000"/>
          </a:bodyPr>
          <a:lstStyle/>
          <a:p>
            <a:pPr>
              <a:lnSpc>
                <a:spcPct val="110000"/>
              </a:lnSpc>
            </a:pPr>
            <a:r>
              <a:rPr lang="sv-SE" sz="1900" dirty="0"/>
              <a:t>Kostnadsfri kvalificerad rådgivning</a:t>
            </a:r>
          </a:p>
          <a:p>
            <a:pPr>
              <a:lnSpc>
                <a:spcPct val="110000"/>
              </a:lnSpc>
            </a:pPr>
            <a:r>
              <a:rPr lang="sv-SE" sz="1900" dirty="0"/>
              <a:t>Greppa Näringen jobbar för att uppnå miljömål, EU-direktiv och internationella överenskommelser</a:t>
            </a:r>
          </a:p>
          <a:p>
            <a:pPr>
              <a:lnSpc>
                <a:spcPct val="110000"/>
              </a:lnSpc>
            </a:pPr>
            <a:r>
              <a:rPr lang="sv-SE" sz="1900" dirty="0"/>
              <a:t>15 djurenheter (10 för häst) och/eller 50 hektar</a:t>
            </a:r>
          </a:p>
          <a:p>
            <a:pPr>
              <a:lnSpc>
                <a:spcPct val="110000"/>
              </a:lnSpc>
            </a:pPr>
            <a:r>
              <a:rPr lang="sv-SE" sz="1900" dirty="0"/>
              <a:t>Cirka 13 000 gårdar har tagit del av Greppa Näringens enskilda rådgivning</a:t>
            </a:r>
          </a:p>
          <a:p>
            <a:pPr>
              <a:lnSpc>
                <a:spcPct val="110000"/>
              </a:lnSpc>
            </a:pPr>
            <a:r>
              <a:rPr lang="sv-SE" sz="1900" dirty="0"/>
              <a:t>Startade 2001 i </a:t>
            </a:r>
            <a:r>
              <a:rPr lang="sv-SE" sz="1900" dirty="0" err="1"/>
              <a:t>sydlänen</a:t>
            </a:r>
            <a:r>
              <a:rPr lang="sv-SE" sz="1900" dirty="0"/>
              <a:t>, men nu finns rådgivningen i hela Sverige</a:t>
            </a:r>
          </a:p>
          <a:p>
            <a:pPr>
              <a:lnSpc>
                <a:spcPct val="110000"/>
              </a:lnSpc>
            </a:pPr>
            <a:r>
              <a:rPr lang="sv-SE" sz="1900" dirty="0"/>
              <a:t>Över 70 000 gårdsbesök sedan 2001</a:t>
            </a:r>
          </a:p>
          <a:p>
            <a:endParaRPr lang="sv-SE" sz="1400" dirty="0"/>
          </a:p>
        </p:txBody>
      </p:sp>
      <p:sp>
        <p:nvSpPr>
          <p:cNvPr id="2" name="Rubrik 1">
            <a:extLst>
              <a:ext uri="{FF2B5EF4-FFF2-40B4-BE49-F238E27FC236}">
                <a16:creationId xmlns:a16="http://schemas.microsoft.com/office/drawing/2014/main" id="{12819750-9AB8-6E4F-B6C7-3CAE92A90B85}"/>
              </a:ext>
            </a:extLst>
          </p:cNvPr>
          <p:cNvSpPr>
            <a:spLocks noGrp="1"/>
          </p:cNvSpPr>
          <p:nvPr>
            <p:ph type="title"/>
          </p:nvPr>
        </p:nvSpPr>
        <p:spPr/>
        <p:txBody>
          <a:bodyPr anchor="ctr">
            <a:normAutofit/>
          </a:bodyPr>
          <a:lstStyle/>
          <a:p>
            <a:r>
              <a:rPr lang="sv-SE" dirty="0"/>
              <a:t>Snabba fakta</a:t>
            </a:r>
          </a:p>
        </p:txBody>
      </p:sp>
      <p:pic>
        <p:nvPicPr>
          <p:cNvPr id="9" name="Platshållare för bild 8" descr="En bild som visar ett fält med gröda.">
            <a:extLst>
              <a:ext uri="{FF2B5EF4-FFF2-40B4-BE49-F238E27FC236}">
                <a16:creationId xmlns:a16="http://schemas.microsoft.com/office/drawing/2014/main" id="{CB63CC1A-99A6-267C-305A-7EE83D5876AF}"/>
              </a:ext>
            </a:extLst>
          </p:cNvPr>
          <p:cNvPicPr>
            <a:picLocks noGrp="1" noChangeAspect="1"/>
          </p:cNvPicPr>
          <p:nvPr>
            <p:ph type="pic" sz="quarter" idx="23"/>
          </p:nvPr>
        </p:nvPicPr>
        <p:blipFill>
          <a:blip r:embed="rId3" cstate="print">
            <a:extLst>
              <a:ext uri="{28A0092B-C50C-407E-A947-70E740481C1C}">
                <a14:useLocalDpi xmlns:a14="http://schemas.microsoft.com/office/drawing/2010/main"/>
              </a:ext>
            </a:extLst>
          </a:blip>
          <a:srcRect/>
          <a:stretch>
            <a:fillRect/>
          </a:stretch>
        </p:blipFill>
        <p:spPr>
          <a:custGeom>
            <a:avLst/>
            <a:gdLst>
              <a:gd name="connsiteX0" fmla="*/ 0 w 4791077"/>
              <a:gd name="connsiteY0" fmla="*/ 0 h 4791076"/>
              <a:gd name="connsiteX1" fmla="*/ 2395539 w 4791077"/>
              <a:gd name="connsiteY1" fmla="*/ 0 h 4791076"/>
              <a:gd name="connsiteX2" fmla="*/ 2405689 w 4791077"/>
              <a:gd name="connsiteY2" fmla="*/ 0 h 4791076"/>
              <a:gd name="connsiteX3" fmla="*/ 2405689 w 4791077"/>
              <a:gd name="connsiteY3" fmla="*/ 513 h 4791076"/>
              <a:gd name="connsiteX4" fmla="*/ 2640469 w 4791077"/>
              <a:gd name="connsiteY4" fmla="*/ 12368 h 4791076"/>
              <a:gd name="connsiteX5" fmla="*/ 4791077 w 4791077"/>
              <a:gd name="connsiteY5" fmla="*/ 2395538 h 4791076"/>
              <a:gd name="connsiteX6" fmla="*/ 4789897 w 4791077"/>
              <a:gd name="connsiteY6" fmla="*/ 2418903 h 4791076"/>
              <a:gd name="connsiteX7" fmla="*/ 4791076 w 4791077"/>
              <a:gd name="connsiteY7" fmla="*/ 2418903 h 4791076"/>
              <a:gd name="connsiteX8" fmla="*/ 4791076 w 4791077"/>
              <a:gd name="connsiteY8" fmla="*/ 4791075 h 4791076"/>
              <a:gd name="connsiteX9" fmla="*/ 2395559 w 4791077"/>
              <a:gd name="connsiteY9" fmla="*/ 4791075 h 4791076"/>
              <a:gd name="connsiteX10" fmla="*/ 2395539 w 4791077"/>
              <a:gd name="connsiteY10" fmla="*/ 4791076 h 4791076"/>
              <a:gd name="connsiteX11" fmla="*/ 2395519 w 4791077"/>
              <a:gd name="connsiteY11" fmla="*/ 4791075 h 4791076"/>
              <a:gd name="connsiteX12" fmla="*/ 2385387 w 4791077"/>
              <a:gd name="connsiteY12" fmla="*/ 4791075 h 4791076"/>
              <a:gd name="connsiteX13" fmla="*/ 2385387 w 4791077"/>
              <a:gd name="connsiteY13" fmla="*/ 4790564 h 4791076"/>
              <a:gd name="connsiteX14" fmla="*/ 2150609 w 4791077"/>
              <a:gd name="connsiteY14" fmla="*/ 4778708 h 4791076"/>
              <a:gd name="connsiteX15" fmla="*/ 1 w 4791077"/>
              <a:gd name="connsiteY15" fmla="*/ 2395538 h 4791076"/>
              <a:gd name="connsiteX16" fmla="*/ 1181 w 4791077"/>
              <a:gd name="connsiteY16" fmla="*/ 2372172 h 4791076"/>
              <a:gd name="connsiteX17" fmla="*/ 0 w 4791077"/>
              <a:gd name="connsiteY17" fmla="*/ 2372172 h 4791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91077" h="4791076">
                <a:moveTo>
                  <a:pt x="0" y="0"/>
                </a:moveTo>
                <a:lnTo>
                  <a:pt x="2395539" y="0"/>
                </a:lnTo>
                <a:lnTo>
                  <a:pt x="2405689" y="0"/>
                </a:lnTo>
                <a:lnTo>
                  <a:pt x="2405689" y="513"/>
                </a:lnTo>
                <a:lnTo>
                  <a:pt x="2640469" y="12368"/>
                </a:lnTo>
                <a:cubicBezTo>
                  <a:pt x="3848434" y="135044"/>
                  <a:pt x="4791077" y="1155208"/>
                  <a:pt x="4791077" y="2395538"/>
                </a:cubicBezTo>
                <a:lnTo>
                  <a:pt x="4789897" y="2418903"/>
                </a:lnTo>
                <a:lnTo>
                  <a:pt x="4791076" y="2418903"/>
                </a:lnTo>
                <a:lnTo>
                  <a:pt x="4791076" y="4791075"/>
                </a:lnTo>
                <a:lnTo>
                  <a:pt x="2395559" y="4791075"/>
                </a:lnTo>
                <a:lnTo>
                  <a:pt x="2395539" y="4791076"/>
                </a:lnTo>
                <a:lnTo>
                  <a:pt x="2395519" y="4791075"/>
                </a:lnTo>
                <a:lnTo>
                  <a:pt x="2385387" y="4791075"/>
                </a:lnTo>
                <a:lnTo>
                  <a:pt x="2385387" y="4790564"/>
                </a:lnTo>
                <a:lnTo>
                  <a:pt x="2150609" y="4778708"/>
                </a:lnTo>
                <a:cubicBezTo>
                  <a:pt x="942645" y="4656033"/>
                  <a:pt x="1" y="3635869"/>
                  <a:pt x="1" y="2395538"/>
                </a:cubicBezTo>
                <a:lnTo>
                  <a:pt x="1181" y="2372172"/>
                </a:lnTo>
                <a:lnTo>
                  <a:pt x="0" y="2372172"/>
                </a:lnTo>
                <a:close/>
              </a:path>
            </a:pathLst>
          </a:custGeom>
          <a:solidFill>
            <a:srgbClr val="F8F5ED"/>
          </a:solidFill>
          <a:ln>
            <a:noFill/>
          </a:ln>
        </p:spPr>
      </p:pic>
    </p:spTree>
    <p:extLst>
      <p:ext uri="{BB962C8B-B14F-4D97-AF65-F5344CB8AC3E}">
        <p14:creationId xmlns:p14="http://schemas.microsoft.com/office/powerpoint/2010/main" val="4158242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8" name="Rectangle 6" descr="Överskott av kalium på 20 vid odling av spannmål, 20 vid odling av spannmål och oljeväxter, 10 kilo vid odling av sockerbetor (var 4:e år), 40 kilo vid odling av potatis (var 4:e år) 10 kilo vid odling av vall (3 år av 6). " title="Rimlig kaliumbalans i klass I "/>
          <p:cNvSpPr>
            <a:spLocks noChangeArrowheads="1"/>
          </p:cNvSpPr>
          <p:nvPr/>
        </p:nvSpPr>
        <p:spPr bwMode="auto">
          <a:xfrm>
            <a:off x="6105564" y="3753865"/>
            <a:ext cx="688253" cy="2366782"/>
          </a:xfrm>
          <a:prstGeom prst="rect">
            <a:avLst/>
          </a:prstGeom>
          <a:solidFill>
            <a:srgbClr val="A7193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37" name="Rectangle 5" descr="Underskott av kalium på 10 vid odling av spannmål, 10 vid odling av spannmål och oljeväxter, -5 kilo vid odling av sockerbetor (var 4:e år), 20 kilo vid odling av potatis (var 4:e år) -15 kilo vid odling av vall (3 år av 6). " title="Rimlig kaliumbalans i klass II "/>
          <p:cNvSpPr>
            <a:spLocks noChangeArrowheads="1"/>
          </p:cNvSpPr>
          <p:nvPr/>
        </p:nvSpPr>
        <p:spPr bwMode="auto">
          <a:xfrm>
            <a:off x="6861489" y="3753863"/>
            <a:ext cx="684235" cy="2366784"/>
          </a:xfrm>
          <a:prstGeom prst="rect">
            <a:avLst/>
          </a:prstGeom>
          <a:solidFill>
            <a:srgbClr val="DC5034">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36" name="Rectangle 4" descr="Underskott av kalium på 10 vid odling av spannmål, 10 vid odling av spannmål och oljeväxter, 30 kilo vid odling av sockerbetor (var 4:e år), 10 kilo vid odling av potatis (var 4:e år) 45 kilo vid odling av vall (3 år av 6). " title="rimlig kaliumbalans i klass III "/>
          <p:cNvSpPr>
            <a:spLocks noChangeArrowheads="1"/>
          </p:cNvSpPr>
          <p:nvPr/>
        </p:nvSpPr>
        <p:spPr bwMode="auto">
          <a:xfrm>
            <a:off x="7617731" y="3753863"/>
            <a:ext cx="714100" cy="2366784"/>
          </a:xfrm>
          <a:prstGeom prst="rect">
            <a:avLst/>
          </a:prstGeom>
          <a:solidFill>
            <a:srgbClr val="D4BA0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dirty="0">
              <a:latin typeface="Times New Roman" pitchFamily="18" charset="0"/>
            </a:endParaRPr>
          </a:p>
        </p:txBody>
      </p:sp>
      <p:sp>
        <p:nvSpPr>
          <p:cNvPr id="12" name="Rectangle 3" descr="Underskott av kalium på 30 vid odling av spannmål, 30 vid odling av spannmål och oljeväxter, 50 kilo vid odling av sockerbetor (var 4:e år), 35 kilo vid odling av potatis (var 4:e år) 75 kilo vid odling av vall (3 år av 6). " title="Rimlig kaliumbalans vid medelavkastning i klass IVA "/>
          <p:cNvSpPr>
            <a:spLocks noChangeArrowheads="1"/>
          </p:cNvSpPr>
          <p:nvPr/>
        </p:nvSpPr>
        <p:spPr bwMode="auto">
          <a:xfrm>
            <a:off x="8403839" y="3753861"/>
            <a:ext cx="689742" cy="2366787"/>
          </a:xfrm>
          <a:prstGeom prst="rect">
            <a:avLst/>
          </a:prstGeom>
          <a:solidFill>
            <a:srgbClr val="58A618">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34" name="Rectangle 2" descr="Underskott av kalium på 30 vid odling av spannmål, 30 vid odling av spannmål och oljeväxter, 55 kilo vid odling av sockerbetor (var 4:e år), 75 kilo vid odling av potatis (var 4:e år) 115 kilo vid odling av vall (3 år av 6). " title="Rimlig Kalium balans i klass V "/>
          <p:cNvSpPr>
            <a:spLocks noChangeArrowheads="1"/>
          </p:cNvSpPr>
          <p:nvPr/>
        </p:nvSpPr>
        <p:spPr bwMode="auto">
          <a:xfrm>
            <a:off x="9165589" y="3753861"/>
            <a:ext cx="684660" cy="2366787"/>
          </a:xfrm>
          <a:prstGeom prst="rect">
            <a:avLst/>
          </a:prstGeom>
          <a:solidFill>
            <a:srgbClr val="0083BE"/>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42" name="Text Box 10"/>
          <p:cNvSpPr txBox="1">
            <a:spLocks noChangeArrowheads="1"/>
          </p:cNvSpPr>
          <p:nvPr/>
        </p:nvSpPr>
        <p:spPr bwMode="auto">
          <a:xfrm>
            <a:off x="6290767" y="2662576"/>
            <a:ext cx="3672407" cy="1046953"/>
          </a:xfrm>
          <a:prstGeom prst="rect">
            <a:avLst/>
          </a:prstGeom>
          <a:noFill/>
          <a:ln>
            <a:noFill/>
          </a:ln>
        </p:spPr>
        <p:txBody>
          <a:bodyPr wrap="square">
            <a:spAutoFit/>
          </a:bodyP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algn="ctr" fontAlgn="base">
              <a:lnSpc>
                <a:spcPct val="150000"/>
              </a:lnSpc>
              <a:spcBef>
                <a:spcPct val="0"/>
              </a:spcBef>
              <a:spcAft>
                <a:spcPct val="0"/>
              </a:spcAft>
              <a:buSzTx/>
              <a:buNone/>
              <a:defRPr/>
            </a:pPr>
            <a:r>
              <a:rPr lang="sv-SE" altLang="sv-SE" sz="2200" b="1" dirty="0">
                <a:latin typeface="+mj-lt"/>
              </a:rPr>
              <a:t> K</a:t>
            </a:r>
            <a:r>
              <a:rPr lang="sv-SE" altLang="sv-SE" sz="2200" b="1" dirty="0">
                <a:latin typeface="+mj-lt"/>
                <a:cs typeface="Arial" panose="020B0604020202020204" pitchFamily="34" charset="0"/>
              </a:rPr>
              <a:t>-AL-värde</a:t>
            </a:r>
          </a:p>
          <a:p>
            <a:pPr fontAlgn="base">
              <a:lnSpc>
                <a:spcPct val="150000"/>
              </a:lnSpc>
              <a:spcBef>
                <a:spcPct val="0"/>
              </a:spcBef>
              <a:spcAft>
                <a:spcPct val="0"/>
              </a:spcAft>
              <a:buSzTx/>
              <a:buNone/>
              <a:defRPr/>
            </a:pPr>
            <a:r>
              <a:rPr lang="sv-SE" altLang="sv-SE" sz="2200" b="1" dirty="0">
                <a:solidFill>
                  <a:srgbClr val="A71930"/>
                </a:solidFill>
                <a:latin typeface="Helvetica"/>
              </a:rPr>
              <a:t>I   </a:t>
            </a:r>
            <a:r>
              <a:rPr lang="sv-SE" altLang="sv-SE" sz="2200" b="1" dirty="0">
                <a:latin typeface="Helvetica"/>
              </a:rPr>
              <a:t>     </a:t>
            </a:r>
            <a:r>
              <a:rPr lang="sv-SE" altLang="sv-SE" sz="2200" b="1" dirty="0">
                <a:solidFill>
                  <a:srgbClr val="DC5034"/>
                </a:solidFill>
                <a:latin typeface="Helvetica"/>
              </a:rPr>
              <a:t>II </a:t>
            </a:r>
            <a:r>
              <a:rPr lang="sv-SE" altLang="sv-SE" sz="2200" b="1" dirty="0">
                <a:latin typeface="Helvetica"/>
              </a:rPr>
              <a:t>      </a:t>
            </a:r>
            <a:r>
              <a:rPr lang="sv-SE" altLang="sv-SE" sz="2200" b="1" dirty="0">
                <a:solidFill>
                  <a:srgbClr val="D4BA00"/>
                </a:solidFill>
                <a:latin typeface="Helvetica"/>
              </a:rPr>
              <a:t>III</a:t>
            </a:r>
            <a:r>
              <a:rPr lang="sv-SE" altLang="sv-SE" sz="2200" b="1" dirty="0">
                <a:latin typeface="Helvetica"/>
              </a:rPr>
              <a:t>        </a:t>
            </a:r>
            <a:r>
              <a:rPr lang="sv-SE" altLang="sv-SE" sz="2200" b="1" dirty="0">
                <a:solidFill>
                  <a:srgbClr val="58A618"/>
                </a:solidFill>
                <a:latin typeface="Helvetica"/>
              </a:rPr>
              <a:t>IV  </a:t>
            </a:r>
            <a:r>
              <a:rPr lang="sv-SE" altLang="sv-SE" sz="2200" b="1" dirty="0">
                <a:latin typeface="Helvetica"/>
              </a:rPr>
              <a:t>    </a:t>
            </a:r>
            <a:r>
              <a:rPr lang="sv-SE" altLang="sv-SE" sz="2200" b="1" dirty="0">
                <a:solidFill>
                  <a:srgbClr val="0083BE"/>
                </a:solidFill>
                <a:latin typeface="Helvetica"/>
              </a:rPr>
              <a:t>V</a:t>
            </a:r>
          </a:p>
        </p:txBody>
      </p:sp>
      <p:sp>
        <p:nvSpPr>
          <p:cNvPr id="18440" name="Rectangle 8"/>
          <p:cNvSpPr>
            <a:spLocks noGrp="1" noChangeArrowheads="1"/>
          </p:cNvSpPr>
          <p:nvPr>
            <p:ph type="body" idx="4294967295"/>
          </p:nvPr>
        </p:nvSpPr>
        <p:spPr>
          <a:xfrm>
            <a:off x="619164" y="3877143"/>
            <a:ext cx="10012113" cy="2366782"/>
          </a:xfrm>
        </p:spPr>
        <p:txBody>
          <a:bodyPr/>
          <a:lstStyle/>
          <a:p>
            <a:pPr marL="342900" indent="-342900">
              <a:lnSpc>
                <a:spcPct val="150000"/>
              </a:lnSpc>
              <a:buClr>
                <a:schemeClr val="tx2"/>
              </a:buClr>
              <a:buFont typeface="Arial" panose="020B0604020202020204" pitchFamily="34" charset="0"/>
              <a:buChar char="•"/>
            </a:pPr>
            <a:r>
              <a:rPr lang="sv-SE" altLang="sv-SE" sz="2000" dirty="0">
                <a:solidFill>
                  <a:schemeClr val="tx1"/>
                </a:solidFill>
                <a:ea typeface="ＭＳ Ｐゴシック" pitchFamily="34" charset="-128"/>
                <a:cs typeface="Arial" panose="020B0604020202020204" pitchFamily="34" charset="0"/>
              </a:rPr>
              <a:t>Spannmål </a:t>
            </a:r>
            <a:r>
              <a:rPr lang="sv-SE" altLang="sv-SE" sz="1800" dirty="0">
                <a:solidFill>
                  <a:schemeClr val="tx1"/>
                </a:solidFill>
                <a:ea typeface="ＭＳ Ｐゴシック" pitchFamily="34" charset="-128"/>
                <a:cs typeface="Arial" panose="020B0604020202020204" pitchFamily="34" charset="0"/>
              </a:rPr>
              <a:t>(7 ton) </a:t>
            </a:r>
            <a:r>
              <a:rPr lang="sv-SE" altLang="sv-SE" sz="2000" dirty="0">
                <a:solidFill>
                  <a:schemeClr val="tx1"/>
                </a:solidFill>
                <a:ea typeface="ＭＳ Ｐゴシック" pitchFamily="34" charset="-128"/>
                <a:cs typeface="Arial" panose="020B0604020202020204" pitchFamily="34" charset="0"/>
              </a:rPr>
              <a:t>				</a:t>
            </a:r>
            <a:r>
              <a:rPr lang="sv-SE" altLang="sv-SE" sz="2000" dirty="0">
                <a:solidFill>
                  <a:schemeClr val="accent5">
                    <a:lumMod val="10000"/>
                  </a:schemeClr>
                </a:solidFill>
                <a:ea typeface="ＭＳ Ｐゴシック" pitchFamily="34" charset="-128"/>
                <a:cs typeface="Arial" panose="020B0604020202020204" pitchFamily="34" charset="0"/>
              </a:rPr>
              <a:t>20        10       -10      -30      -30 </a:t>
            </a:r>
          </a:p>
          <a:p>
            <a:pPr marL="342900" indent="-342900">
              <a:lnSpc>
                <a:spcPct val="150000"/>
              </a:lnSpc>
              <a:spcBef>
                <a:spcPts val="0"/>
              </a:spcBef>
              <a:buClr>
                <a:schemeClr val="tx2"/>
              </a:buClr>
              <a:buFont typeface="Arial" panose="020B0604020202020204" pitchFamily="34" charset="0"/>
              <a:buChar char="•"/>
            </a:pPr>
            <a:r>
              <a:rPr lang="sv-SE" altLang="sv-SE" sz="2000" dirty="0">
                <a:solidFill>
                  <a:schemeClr val="tx1"/>
                </a:solidFill>
                <a:ea typeface="ＭＳ Ｐゴシック" pitchFamily="34" charset="-128"/>
                <a:cs typeface="Arial" panose="020B0604020202020204" pitchFamily="34" charset="0"/>
              </a:rPr>
              <a:t>Spannmål, oljeväxter	 </a:t>
            </a:r>
            <a:r>
              <a:rPr lang="sv-SE" altLang="sv-SE" sz="1800" dirty="0">
                <a:solidFill>
                  <a:schemeClr val="tx1"/>
                </a:solidFill>
                <a:ea typeface="ＭＳ Ｐゴシック" pitchFamily="34" charset="-128"/>
                <a:cs typeface="Arial" panose="020B0604020202020204" pitchFamily="34" charset="0"/>
              </a:rPr>
              <a:t>(4 ton var 4:e år)		</a:t>
            </a:r>
            <a:r>
              <a:rPr lang="sv-SE" altLang="sv-SE" sz="2000" dirty="0">
                <a:solidFill>
                  <a:schemeClr val="accent5">
                    <a:lumMod val="10000"/>
                  </a:schemeClr>
                </a:solidFill>
                <a:ea typeface="ＭＳ Ｐゴシック" pitchFamily="34" charset="-128"/>
                <a:cs typeface="Arial" panose="020B0604020202020204" pitchFamily="34" charset="0"/>
              </a:rPr>
              <a:t>20        10       -10      -25      -30</a:t>
            </a:r>
            <a:endParaRPr lang="sv-SE" altLang="sv-SE" sz="2000" dirty="0">
              <a:solidFill>
                <a:schemeClr val="tx1"/>
              </a:solidFill>
              <a:ea typeface="ＭＳ Ｐゴシック" pitchFamily="34" charset="-128"/>
              <a:cs typeface="Arial" panose="020B0604020202020204" pitchFamily="34" charset="0"/>
            </a:endParaRPr>
          </a:p>
          <a:p>
            <a:pPr marL="342900" indent="-342900">
              <a:lnSpc>
                <a:spcPct val="150000"/>
              </a:lnSpc>
              <a:spcBef>
                <a:spcPts val="0"/>
              </a:spcBef>
              <a:buClr>
                <a:schemeClr val="tx2"/>
              </a:buClr>
              <a:buFont typeface="Arial" panose="020B0604020202020204" pitchFamily="34" charset="0"/>
              <a:buChar char="•"/>
            </a:pPr>
            <a:r>
              <a:rPr lang="sv-SE" altLang="sv-SE" sz="2000" dirty="0">
                <a:solidFill>
                  <a:schemeClr val="tx1"/>
                </a:solidFill>
                <a:ea typeface="ＭＳ Ｐゴシック" pitchFamily="34" charset="-128"/>
                <a:cs typeface="Arial" panose="020B0604020202020204" pitchFamily="34" charset="0"/>
              </a:rPr>
              <a:t>Sockerbetor	</a:t>
            </a:r>
            <a:r>
              <a:rPr lang="sv-SE" altLang="sv-SE" sz="1800" dirty="0">
                <a:solidFill>
                  <a:schemeClr val="tx1"/>
                </a:solidFill>
                <a:ea typeface="ＭＳ Ｐゴシック" pitchFamily="34" charset="-128"/>
                <a:cs typeface="Arial" panose="020B0604020202020204" pitchFamily="34" charset="0"/>
              </a:rPr>
              <a:t>(60 ton var 4:e år) 		</a:t>
            </a:r>
            <a:r>
              <a:rPr lang="sv-SE" altLang="sv-SE" sz="2000" dirty="0">
                <a:solidFill>
                  <a:schemeClr val="accent5">
                    <a:lumMod val="10000"/>
                  </a:schemeClr>
                </a:solidFill>
                <a:ea typeface="ＭＳ Ｐゴシック" pitchFamily="34" charset="-128"/>
                <a:cs typeface="Arial" panose="020B0604020202020204" pitchFamily="34" charset="0"/>
              </a:rPr>
              <a:t>20          5       -20      -40      -45</a:t>
            </a:r>
          </a:p>
          <a:p>
            <a:pPr marL="342900" indent="-342900">
              <a:lnSpc>
                <a:spcPct val="150000"/>
              </a:lnSpc>
              <a:buClr>
                <a:schemeClr val="tx2"/>
              </a:buClr>
              <a:buFont typeface="Arial" panose="020B0604020202020204" pitchFamily="34" charset="0"/>
              <a:buChar char="•"/>
            </a:pPr>
            <a:r>
              <a:rPr lang="sv-SE" altLang="sv-SE" sz="2000" dirty="0">
                <a:solidFill>
                  <a:schemeClr val="tx1"/>
                </a:solidFill>
                <a:ea typeface="ＭＳ Ｐゴシック" pitchFamily="34" charset="-128"/>
                <a:cs typeface="Arial" panose="020B0604020202020204" pitchFamily="34" charset="0"/>
              </a:rPr>
              <a:t>Potatis </a:t>
            </a:r>
            <a:r>
              <a:rPr lang="sv-SE" altLang="sv-SE" sz="1800" dirty="0">
                <a:solidFill>
                  <a:schemeClr val="tx1"/>
                </a:solidFill>
                <a:ea typeface="ＭＳ Ｐゴシック" pitchFamily="34" charset="-128"/>
                <a:cs typeface="Arial" panose="020B0604020202020204" pitchFamily="34" charset="0"/>
              </a:rPr>
              <a:t>(40 ton var 4:e år)</a:t>
            </a:r>
            <a:r>
              <a:rPr lang="sv-SE" altLang="sv-SE" sz="2000" dirty="0">
                <a:solidFill>
                  <a:schemeClr val="tx1"/>
                </a:solidFill>
                <a:ea typeface="ＭＳ Ｐゴシック" pitchFamily="34" charset="-128"/>
                <a:cs typeface="Arial" panose="020B0604020202020204" pitchFamily="34" charset="0"/>
              </a:rPr>
              <a:t>			</a:t>
            </a:r>
            <a:r>
              <a:rPr lang="sv-SE" altLang="sv-SE" sz="2000" dirty="0">
                <a:solidFill>
                  <a:schemeClr val="accent5">
                    <a:lumMod val="10000"/>
                  </a:schemeClr>
                </a:solidFill>
                <a:ea typeface="ＭＳ Ｐゴシック" pitchFamily="34" charset="-128"/>
                <a:cs typeface="Arial" panose="020B0604020202020204" pitchFamily="34" charset="0"/>
              </a:rPr>
              <a:t>40        20       -10      -35      -75</a:t>
            </a:r>
          </a:p>
          <a:p>
            <a:pPr>
              <a:lnSpc>
                <a:spcPct val="150000"/>
              </a:lnSpc>
            </a:pPr>
            <a:r>
              <a:rPr lang="sv-SE" altLang="sv-SE" sz="2000" dirty="0">
                <a:solidFill>
                  <a:schemeClr val="tx1"/>
                </a:solidFill>
                <a:latin typeface="+mj-lt"/>
                <a:ea typeface="ＭＳ Ｐゴシック" pitchFamily="34" charset="-128"/>
                <a:cs typeface="Arial" panose="020B0604020202020204" pitchFamily="34" charset="0"/>
              </a:rPr>
              <a:t>	   	</a:t>
            </a:r>
            <a:endParaRPr lang="sv-SE" altLang="sv-SE" sz="2000" dirty="0">
              <a:solidFill>
                <a:schemeClr val="accent5">
                  <a:lumMod val="10000"/>
                </a:schemeClr>
              </a:solidFill>
              <a:latin typeface="+mj-lt"/>
              <a:ea typeface="ＭＳ Ｐゴシック" pitchFamily="34" charset="-128"/>
              <a:cs typeface="Arial" panose="020B0604020202020204" pitchFamily="34" charset="0"/>
            </a:endParaRPr>
          </a:p>
        </p:txBody>
      </p:sp>
      <p:sp>
        <p:nvSpPr>
          <p:cNvPr id="18441" name="Text Box 9"/>
          <p:cNvSpPr txBox="1">
            <a:spLocks noChangeArrowheads="1"/>
          </p:cNvSpPr>
          <p:nvPr/>
        </p:nvSpPr>
        <p:spPr bwMode="auto">
          <a:xfrm>
            <a:off x="2694892" y="2662576"/>
            <a:ext cx="2565477" cy="537391"/>
          </a:xfrm>
          <a:prstGeom prst="rect">
            <a:avLst/>
          </a:prstGeom>
          <a:noFill/>
          <a:ln>
            <a:noFill/>
          </a:ln>
        </p:spPr>
        <p:txBody>
          <a:bodyPr wrap="square">
            <a:spAutoFit/>
          </a:bodyP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fontAlgn="base">
              <a:lnSpc>
                <a:spcPct val="150000"/>
              </a:lnSpc>
              <a:spcBef>
                <a:spcPct val="0"/>
              </a:spcBef>
              <a:spcAft>
                <a:spcPct val="0"/>
              </a:spcAft>
              <a:buSzTx/>
              <a:buNone/>
              <a:defRPr/>
            </a:pPr>
            <a:r>
              <a:rPr lang="sv-SE" altLang="sv-SE" sz="2200" b="1" dirty="0">
                <a:latin typeface="+mj-lt"/>
                <a:cs typeface="Arial" panose="020B0604020202020204" pitchFamily="34" charset="0"/>
              </a:rPr>
              <a:t>   Växtföljd         </a:t>
            </a:r>
          </a:p>
        </p:txBody>
      </p:sp>
      <p:sp>
        <p:nvSpPr>
          <p:cNvPr id="2" name="textruta 1">
            <a:extLst>
              <a:ext uri="{FF2B5EF4-FFF2-40B4-BE49-F238E27FC236}">
                <a16:creationId xmlns:a16="http://schemas.microsoft.com/office/drawing/2014/main" id="{BEDFF8E5-25C2-EFB0-C743-62EFC87D28EA}"/>
              </a:ext>
            </a:extLst>
          </p:cNvPr>
          <p:cNvSpPr txBox="1"/>
          <p:nvPr/>
        </p:nvSpPr>
        <p:spPr>
          <a:xfrm>
            <a:off x="452274" y="1398626"/>
            <a:ext cx="7795255" cy="646331"/>
          </a:xfrm>
          <a:prstGeom prst="rect">
            <a:avLst/>
          </a:prstGeom>
          <a:noFill/>
        </p:spPr>
        <p:txBody>
          <a:bodyPr wrap="square" rtlCol="0">
            <a:spAutoFit/>
          </a:bodyPr>
          <a:lstStyle/>
          <a:p>
            <a:r>
              <a:rPr lang="sv-SE" dirty="0">
                <a:solidFill>
                  <a:schemeClr val="tx2"/>
                </a:solidFill>
              </a:rPr>
              <a:t>Tabellen visar ett rimligt resultat baserat på gödsling enligt Jordbruksverkets gödslingsrekommendationer till aktuell skördenivå</a:t>
            </a:r>
          </a:p>
        </p:txBody>
      </p:sp>
      <p:sp>
        <p:nvSpPr>
          <p:cNvPr id="11" name="Rectangle 7"/>
          <p:cNvSpPr>
            <a:spLocks noGrp="1" noChangeArrowheads="1"/>
          </p:cNvSpPr>
          <p:nvPr>
            <p:ph type="title"/>
          </p:nvPr>
        </p:nvSpPr>
        <p:spPr>
          <a:xfrm>
            <a:off x="452276" y="338544"/>
            <a:ext cx="8548290" cy="1060082"/>
          </a:xfrm>
        </p:spPr>
        <p:txBody>
          <a:bodyPr/>
          <a:lstStyle/>
          <a:p>
            <a:r>
              <a:rPr lang="sv-SE" sz="3200" dirty="0"/>
              <a:t>Vad är ett rimligt resultat av kaliumbalansen på gården?</a:t>
            </a:r>
            <a:endParaRPr lang="sv-SE" altLang="sv-SE" sz="3200" dirty="0"/>
          </a:p>
        </p:txBody>
      </p:sp>
    </p:spTree>
    <p:extLst>
      <p:ext uri="{BB962C8B-B14F-4D97-AF65-F5344CB8AC3E}">
        <p14:creationId xmlns:p14="http://schemas.microsoft.com/office/powerpoint/2010/main" val="388456968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16F789D2-6038-FF35-5465-0D354DD13DF2}"/>
              </a:ext>
              <a:ext uri="{C183D7F6-B498-43B3-948B-1728B52AA6E4}">
                <adec:decorative xmlns:adec="http://schemas.microsoft.com/office/drawing/2017/decorative" val="1"/>
              </a:ext>
            </a:extLst>
          </p:cNvPr>
          <p:cNvSpPr/>
          <p:nvPr/>
        </p:nvSpPr>
        <p:spPr>
          <a:xfrm>
            <a:off x="0" y="1983783"/>
            <a:ext cx="12192000" cy="4874217"/>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2" name="Grupp 11" descr="Graf som visar kaliumbalans på mjölkgårdar. På djurgårdar är spridningen som synes väldigt stor. ">
            <a:extLst>
              <a:ext uri="{FF2B5EF4-FFF2-40B4-BE49-F238E27FC236}">
                <a16:creationId xmlns:a16="http://schemas.microsoft.com/office/drawing/2014/main" id="{A19B66F7-641E-6B9B-8333-02CA3BF90AE6}"/>
              </a:ext>
            </a:extLst>
          </p:cNvPr>
          <p:cNvGrpSpPr/>
          <p:nvPr/>
        </p:nvGrpSpPr>
        <p:grpSpPr>
          <a:xfrm>
            <a:off x="1985289" y="1972639"/>
            <a:ext cx="8221422" cy="4885362"/>
            <a:chOff x="2037159" y="1972639"/>
            <a:chExt cx="8221422" cy="4885362"/>
          </a:xfrm>
        </p:grpSpPr>
        <p:pic>
          <p:nvPicPr>
            <p:cNvPr id="4" name="Bildobjekt 3" descr="Kaliumbalans för mjölkgårdar">
              <a:extLst>
                <a:ext uri="{FF2B5EF4-FFF2-40B4-BE49-F238E27FC236}">
                  <a16:creationId xmlns:a16="http://schemas.microsoft.com/office/drawing/2014/main" id="{EF04914F-A936-4644-8283-F0345796D0C7}"/>
                </a:ext>
              </a:extLst>
            </p:cNvPr>
            <p:cNvPicPr>
              <a:picLocks noChangeAspect="1"/>
            </p:cNvPicPr>
            <p:nvPr/>
          </p:nvPicPr>
          <p:blipFill>
            <a:blip r:embed="rId3"/>
            <a:stretch>
              <a:fillRect/>
            </a:stretch>
          </p:blipFill>
          <p:spPr>
            <a:xfrm>
              <a:off x="2037159" y="1972639"/>
              <a:ext cx="8221422" cy="4885362"/>
            </a:xfrm>
            <a:prstGeom prst="rect">
              <a:avLst/>
            </a:prstGeom>
          </p:spPr>
        </p:pic>
        <p:sp>
          <p:nvSpPr>
            <p:cNvPr id="11" name="textruta 10">
              <a:extLst>
                <a:ext uri="{FF2B5EF4-FFF2-40B4-BE49-F238E27FC236}">
                  <a16:creationId xmlns:a16="http://schemas.microsoft.com/office/drawing/2014/main" id="{DCC967B1-51FF-67B1-F69B-3D20B1BD90F1}"/>
                </a:ext>
              </a:extLst>
            </p:cNvPr>
            <p:cNvSpPr txBox="1"/>
            <p:nvPr/>
          </p:nvSpPr>
          <p:spPr>
            <a:xfrm>
              <a:off x="4052504" y="2137967"/>
              <a:ext cx="4681298" cy="461665"/>
            </a:xfrm>
            <a:prstGeom prst="rect">
              <a:avLst/>
            </a:prstGeom>
            <a:solidFill>
              <a:schemeClr val="bg1"/>
            </a:solidFill>
          </p:spPr>
          <p:txBody>
            <a:bodyPr wrap="square" rtlCol="0">
              <a:spAutoFit/>
            </a:bodyPr>
            <a:lstStyle/>
            <a:p>
              <a:r>
                <a:rPr lang="sv-SE" sz="2400" dirty="0">
                  <a:solidFill>
                    <a:schemeClr val="tx1">
                      <a:lumMod val="50000"/>
                      <a:lumOff val="50000"/>
                    </a:schemeClr>
                  </a:solidFill>
                </a:rPr>
                <a:t>Kaliumbalans på mjölkgårdar</a:t>
              </a:r>
            </a:p>
          </p:txBody>
        </p:sp>
      </p:grpSp>
      <p:sp>
        <p:nvSpPr>
          <p:cNvPr id="2" name="Rubrik 1"/>
          <p:cNvSpPr>
            <a:spLocks noGrp="1"/>
          </p:cNvSpPr>
          <p:nvPr>
            <p:ph type="title"/>
          </p:nvPr>
        </p:nvSpPr>
        <p:spPr>
          <a:xfrm>
            <a:off x="1176338" y="464486"/>
            <a:ext cx="8280000" cy="1165138"/>
          </a:xfrm>
        </p:spPr>
        <p:txBody>
          <a:bodyPr/>
          <a:lstStyle/>
          <a:p>
            <a:r>
              <a:rPr lang="sv-SE" altLang="sv-SE" dirty="0">
                <a:solidFill>
                  <a:schemeClr val="tx2">
                    <a:lumMod val="90000"/>
                    <a:lumOff val="10000"/>
                  </a:schemeClr>
                </a:solidFill>
              </a:rPr>
              <a:t>Kaliumbalans i förhållande till djurtäthet på mjölkgården</a:t>
            </a:r>
            <a:endParaRPr lang="sv-SE" dirty="0">
              <a:solidFill>
                <a:schemeClr val="tx2">
                  <a:lumMod val="90000"/>
                  <a:lumOff val="10000"/>
                </a:schemeClr>
              </a:solidFill>
            </a:endParaRPr>
          </a:p>
        </p:txBody>
      </p:sp>
    </p:spTree>
    <p:extLst>
      <p:ext uri="{BB962C8B-B14F-4D97-AF65-F5344CB8AC3E}">
        <p14:creationId xmlns:p14="http://schemas.microsoft.com/office/powerpoint/2010/main" val="2873122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8E3FCF6-3DDB-CAD8-E501-9BF15CC57BF3}"/>
              </a:ext>
              <a:ext uri="{C183D7F6-B498-43B3-948B-1728B52AA6E4}">
                <adec:decorative xmlns:adec="http://schemas.microsoft.com/office/drawing/2017/decorative" val="1"/>
              </a:ext>
            </a:extLst>
          </p:cNvPr>
          <p:cNvSpPr/>
          <p:nvPr/>
        </p:nvSpPr>
        <p:spPr>
          <a:xfrm>
            <a:off x="0" y="1983783"/>
            <a:ext cx="12192000" cy="4874217"/>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Platshållare för innehåll 6" descr="Graf som visar kaliumbalans på grisgårdar&#10;">
            <a:extLst>
              <a:ext uri="{FF2B5EF4-FFF2-40B4-BE49-F238E27FC236}">
                <a16:creationId xmlns:a16="http://schemas.microsoft.com/office/drawing/2014/main" id="{2455AA5E-3812-4CF3-9423-7E931015478C}"/>
              </a:ext>
            </a:extLst>
          </p:cNvPr>
          <p:cNvPicPr>
            <a:picLocks noGrp="1" noChangeAspect="1"/>
          </p:cNvPicPr>
          <p:nvPr>
            <p:ph idx="4294967295"/>
          </p:nvPr>
        </p:nvPicPr>
        <p:blipFill>
          <a:blip r:embed="rId3"/>
          <a:stretch>
            <a:fillRect/>
          </a:stretch>
        </p:blipFill>
        <p:spPr>
          <a:xfrm>
            <a:off x="1591951" y="1990770"/>
            <a:ext cx="8481107" cy="4882840"/>
          </a:xfrm>
          <a:prstGeom prst="rect">
            <a:avLst/>
          </a:prstGeom>
        </p:spPr>
      </p:pic>
      <p:sp>
        <p:nvSpPr>
          <p:cNvPr id="4" name="textruta 3">
            <a:extLst>
              <a:ext uri="{FF2B5EF4-FFF2-40B4-BE49-F238E27FC236}">
                <a16:creationId xmlns:a16="http://schemas.microsoft.com/office/drawing/2014/main" id="{E4501933-6C51-7A9E-20A1-F59ED5D5DDDC}"/>
              </a:ext>
            </a:extLst>
          </p:cNvPr>
          <p:cNvSpPr txBox="1"/>
          <p:nvPr/>
        </p:nvSpPr>
        <p:spPr>
          <a:xfrm>
            <a:off x="3367250" y="2137967"/>
            <a:ext cx="5084748" cy="461665"/>
          </a:xfrm>
          <a:prstGeom prst="rect">
            <a:avLst/>
          </a:prstGeom>
          <a:solidFill>
            <a:schemeClr val="bg1"/>
          </a:solidFill>
        </p:spPr>
        <p:txBody>
          <a:bodyPr wrap="square" rtlCol="0">
            <a:spAutoFit/>
          </a:bodyPr>
          <a:lstStyle/>
          <a:p>
            <a:pPr algn="ctr"/>
            <a:r>
              <a:rPr lang="sv-SE" sz="2400" dirty="0">
                <a:solidFill>
                  <a:schemeClr val="tx1">
                    <a:lumMod val="50000"/>
                    <a:lumOff val="50000"/>
                  </a:schemeClr>
                </a:solidFill>
              </a:rPr>
              <a:t>Kaliumbalans på grisgårdar</a:t>
            </a:r>
          </a:p>
        </p:txBody>
      </p:sp>
      <p:sp>
        <p:nvSpPr>
          <p:cNvPr id="49154" name="Rectangle 2"/>
          <p:cNvSpPr>
            <a:spLocks noGrp="1" noChangeArrowheads="1"/>
          </p:cNvSpPr>
          <p:nvPr>
            <p:ph type="title"/>
          </p:nvPr>
        </p:nvSpPr>
        <p:spPr>
          <a:xfrm>
            <a:off x="1176338" y="464486"/>
            <a:ext cx="8280000" cy="1165138"/>
          </a:xfrm>
        </p:spPr>
        <p:txBody>
          <a:bodyPr/>
          <a:lstStyle/>
          <a:p>
            <a:r>
              <a:rPr lang="sv-SE" altLang="sv-SE" dirty="0">
                <a:solidFill>
                  <a:schemeClr val="accent1">
                    <a:lumMod val="50000"/>
                  </a:schemeClr>
                </a:solidFill>
              </a:rPr>
              <a:t>Kaliumbalans i förhållande till djurtäthet på grisgården</a:t>
            </a:r>
          </a:p>
        </p:txBody>
      </p:sp>
    </p:spTree>
    <p:extLst>
      <p:ext uri="{BB962C8B-B14F-4D97-AF65-F5344CB8AC3E}">
        <p14:creationId xmlns:p14="http://schemas.microsoft.com/office/powerpoint/2010/main" val="1243258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3881437" y="6352910"/>
            <a:ext cx="2214563" cy="307777"/>
          </a:xfrm>
          <a:prstGeom prst="rect">
            <a:avLst/>
          </a:prstGeom>
          <a:noFill/>
        </p:spPr>
        <p:txBody>
          <a:bodyPr wrap="square">
            <a:spAutoFit/>
          </a:bodyPr>
          <a:lstStyle/>
          <a:p>
            <a:pPr fontAlgn="base">
              <a:spcBef>
                <a:spcPct val="0"/>
              </a:spcBef>
              <a:spcAft>
                <a:spcPct val="0"/>
              </a:spcAft>
              <a:defRPr/>
            </a:pPr>
            <a:r>
              <a:rPr lang="sv-SE" sz="1400" dirty="0">
                <a:solidFill>
                  <a:schemeClr val="bg1"/>
                </a:solidFill>
                <a:latin typeface="Arial" panose="020B0604020202020204" pitchFamily="34" charset="0"/>
                <a:cs typeface="Arial" panose="020B0604020202020204" pitchFamily="34" charset="0"/>
              </a:rPr>
              <a:t>Källa: Naturvårdsverket</a:t>
            </a:r>
          </a:p>
        </p:txBody>
      </p:sp>
      <p:sp>
        <p:nvSpPr>
          <p:cNvPr id="10" name="Platshållare för bild 9">
            <a:extLst>
              <a:ext uri="{FF2B5EF4-FFF2-40B4-BE49-F238E27FC236}">
                <a16:creationId xmlns:a16="http://schemas.microsoft.com/office/drawing/2014/main" id="{D169ABEC-4BB6-AD78-CAFE-2896C012621F}"/>
              </a:ext>
            </a:extLst>
          </p:cNvPr>
          <p:cNvSpPr>
            <a:spLocks noGrp="1"/>
          </p:cNvSpPr>
          <p:nvPr>
            <p:ph type="pic" sz="quarter" idx="24"/>
          </p:nvPr>
        </p:nvSpPr>
        <p:spPr/>
        <p:txBody>
          <a:bodyPr/>
          <a:lstStyle/>
          <a:p>
            <a:endParaRPr lang="sv-SE"/>
          </a:p>
        </p:txBody>
      </p:sp>
      <p:graphicFrame>
        <p:nvGraphicFramePr>
          <p:cNvPr id="5" name="Diagram 4" descr="Graf över Sveriges utsläpp från jordbruk ">
            <a:extLst>
              <a:ext uri="{FF2B5EF4-FFF2-40B4-BE49-F238E27FC236}">
                <a16:creationId xmlns:a16="http://schemas.microsoft.com/office/drawing/2014/main" id="{E42F65EF-7C32-4FA9-ABA4-31C1BAD8AEF3}"/>
              </a:ext>
            </a:extLst>
          </p:cNvPr>
          <p:cNvGraphicFramePr>
            <a:graphicFrameLocks/>
          </p:cNvGraphicFramePr>
          <p:nvPr>
            <p:extLst>
              <p:ext uri="{D42A27DB-BD31-4B8C-83A1-F6EECF244321}">
                <p14:modId xmlns:p14="http://schemas.microsoft.com/office/powerpoint/2010/main" val="2872427527"/>
              </p:ext>
            </p:extLst>
          </p:nvPr>
        </p:nvGraphicFramePr>
        <p:xfrm>
          <a:off x="-1608462" y="1316284"/>
          <a:ext cx="9234608" cy="5784034"/>
        </p:xfrm>
        <a:graphic>
          <a:graphicData uri="http://schemas.openxmlformats.org/drawingml/2006/chart">
            <c:chart xmlns:c="http://schemas.openxmlformats.org/drawingml/2006/chart" xmlns:r="http://schemas.openxmlformats.org/officeDocument/2006/relationships" r:id="rId3"/>
          </a:graphicData>
        </a:graphic>
      </p:graphicFrame>
      <p:sp>
        <p:nvSpPr>
          <p:cNvPr id="9" name="Platshållare för text 8">
            <a:extLst>
              <a:ext uri="{FF2B5EF4-FFF2-40B4-BE49-F238E27FC236}">
                <a16:creationId xmlns:a16="http://schemas.microsoft.com/office/drawing/2014/main" id="{1EF9B336-2C6E-6F85-0712-228B38E22EF0}"/>
              </a:ext>
            </a:extLst>
          </p:cNvPr>
          <p:cNvSpPr>
            <a:spLocks noGrp="1"/>
          </p:cNvSpPr>
          <p:nvPr>
            <p:ph type="body" sz="quarter" idx="15"/>
          </p:nvPr>
        </p:nvSpPr>
        <p:spPr>
          <a:xfrm>
            <a:off x="6769101" y="3203999"/>
            <a:ext cx="4024406" cy="3132000"/>
          </a:xfrm>
        </p:spPr>
        <p:txBody>
          <a:bodyPr/>
          <a:lstStyle/>
          <a:p>
            <a:r>
              <a:rPr lang="sv-SE" dirty="0"/>
              <a:t>Totala utsläppet från jordbruket i Sverige år 2023 var</a:t>
            </a:r>
            <a:br>
              <a:rPr lang="sv-SE" dirty="0"/>
            </a:br>
            <a:r>
              <a:rPr lang="sv-SE" b="1" dirty="0"/>
              <a:t>6,44</a:t>
            </a:r>
            <a:r>
              <a:rPr lang="sv-SE" dirty="0"/>
              <a:t> miljoner ton koldioxidekvivalenter</a:t>
            </a:r>
          </a:p>
          <a:p>
            <a:pPr marL="0" indent="0">
              <a:buNone/>
            </a:pPr>
            <a:endParaRPr lang="sv-SE" b="1" dirty="0"/>
          </a:p>
          <a:p>
            <a:pPr marL="0" indent="0">
              <a:buNone/>
            </a:pPr>
            <a:r>
              <a:rPr lang="sv-SE" sz="1600" dirty="0"/>
              <a:t>Figurens enhet: miljoner ton koldioxidekvivalenter </a:t>
            </a:r>
          </a:p>
          <a:p>
            <a:endParaRPr lang="sv-SE" dirty="0"/>
          </a:p>
        </p:txBody>
      </p:sp>
      <p:sp>
        <p:nvSpPr>
          <p:cNvPr id="2" name="Rubrik 1"/>
          <p:cNvSpPr>
            <a:spLocks noGrp="1"/>
          </p:cNvSpPr>
          <p:nvPr>
            <p:ph type="title"/>
          </p:nvPr>
        </p:nvSpPr>
        <p:spPr>
          <a:xfrm>
            <a:off x="6766560" y="1440180"/>
            <a:ext cx="4758132" cy="1692000"/>
          </a:xfrm>
        </p:spPr>
        <p:txBody>
          <a:bodyPr>
            <a:normAutofit fontScale="90000"/>
          </a:bodyPr>
          <a:lstStyle/>
          <a:p>
            <a:r>
              <a:rPr lang="sv-SE" dirty="0"/>
              <a:t>Utsläpp av växthusgaser från jordbruket i Sverige</a:t>
            </a:r>
            <a:br>
              <a:rPr lang="sv-SE" dirty="0"/>
            </a:br>
            <a:r>
              <a:rPr lang="sv-SE" dirty="0"/>
              <a:t>år 2023</a:t>
            </a:r>
          </a:p>
        </p:txBody>
      </p:sp>
    </p:spTree>
    <p:extLst>
      <p:ext uri="{BB962C8B-B14F-4D97-AF65-F5344CB8AC3E}">
        <p14:creationId xmlns:p14="http://schemas.microsoft.com/office/powerpoint/2010/main" val="1691801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 6" descr="Schematisk bild med foto och pilar som visar flödet av kväve på en gård.">
            <a:extLst>
              <a:ext uri="{FF2B5EF4-FFF2-40B4-BE49-F238E27FC236}">
                <a16:creationId xmlns:a16="http://schemas.microsoft.com/office/drawing/2014/main" id="{22F6E8AC-485F-3EA9-83BF-758DBC350B94}"/>
              </a:ext>
            </a:extLst>
          </p:cNvPr>
          <p:cNvGrpSpPr/>
          <p:nvPr/>
        </p:nvGrpSpPr>
        <p:grpSpPr>
          <a:xfrm>
            <a:off x="1273240" y="1941224"/>
            <a:ext cx="10128170" cy="4929680"/>
            <a:chOff x="843560" y="2496889"/>
            <a:chExt cx="8690264" cy="4229808"/>
          </a:xfrm>
        </p:grpSpPr>
        <p:cxnSp>
          <p:nvCxnSpPr>
            <p:cNvPr id="18" name="Rak pil 32" title="Pil denitrifikation från gödsel "/>
            <p:cNvCxnSpPr>
              <a:cxnSpLocks noChangeShapeType="1"/>
            </p:cNvCxnSpPr>
            <p:nvPr/>
          </p:nvCxnSpPr>
          <p:spPr bwMode="auto">
            <a:xfrm flipV="1">
              <a:off x="3480480" y="3154036"/>
              <a:ext cx="6668" cy="1765588"/>
            </a:xfrm>
            <a:prstGeom prst="straightConnector1">
              <a:avLst/>
            </a:prstGeom>
            <a:noFill/>
            <a:ln w="76200" algn="ctr">
              <a:solidFill>
                <a:schemeClr val="accent2"/>
              </a:solidFill>
              <a:round/>
              <a:headEnd/>
              <a:tailEnd type="arrow" w="med" len="sm"/>
            </a:ln>
            <a:extLst>
              <a:ext uri="{909E8E84-426E-40DD-AFC4-6F175D3DCCD1}">
                <a14:hiddenFill xmlns:a14="http://schemas.microsoft.com/office/drawing/2010/main">
                  <a:noFill/>
                </a14:hiddenFill>
              </a:ext>
            </a:extLst>
          </p:spPr>
        </p:cxnSp>
        <p:pic>
          <p:nvPicPr>
            <p:cNvPr id="1040" name="Picture 16" title="Gödningssäck "/>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43560" y="4037203"/>
              <a:ext cx="1789904" cy="2689494"/>
            </a:xfrm>
            <a:prstGeom prst="rect">
              <a:avLst/>
            </a:prstGeom>
            <a:noFill/>
            <a:extLst>
              <a:ext uri="{909E8E84-426E-40DD-AFC4-6F175D3DCCD1}">
                <a14:hiddenFill xmlns:a14="http://schemas.microsoft.com/office/drawing/2010/main">
                  <a:solidFill>
                    <a:srgbClr val="FFFFFF"/>
                  </a:solidFill>
                </a14:hiddenFill>
              </a:ext>
            </a:extLst>
          </p:spPr>
        </p:pic>
        <p:pic>
          <p:nvPicPr>
            <p:cNvPr id="5" name="Bildobjekt 4" title="Gödselbrunn och ett fält "/>
            <p:cNvPicPr>
              <a:picLocks noChangeAspect="1"/>
            </p:cNvPicPr>
            <p:nvPr/>
          </p:nvPicPr>
          <p:blipFill>
            <a:blip r:embed="rId4"/>
            <a:stretch>
              <a:fillRect/>
            </a:stretch>
          </p:blipFill>
          <p:spPr>
            <a:xfrm>
              <a:off x="2600527" y="4029373"/>
              <a:ext cx="4029378" cy="2686252"/>
            </a:xfrm>
            <a:prstGeom prst="rect">
              <a:avLst/>
            </a:prstGeom>
          </p:spPr>
        </p:pic>
        <p:cxnSp>
          <p:nvCxnSpPr>
            <p:cNvPr id="6160" name="Rak pil 36" title="pil avgång växthusgaser från minerlagödsel"/>
            <p:cNvCxnSpPr>
              <a:cxnSpLocks noChangeShapeType="1"/>
            </p:cNvCxnSpPr>
            <p:nvPr/>
          </p:nvCxnSpPr>
          <p:spPr bwMode="auto">
            <a:xfrm rot="5400000" flipH="1" flipV="1">
              <a:off x="1406954" y="3749151"/>
              <a:ext cx="589359" cy="1190"/>
            </a:xfrm>
            <a:prstGeom prst="straightConnector1">
              <a:avLst/>
            </a:prstGeom>
            <a:noFill/>
            <a:ln w="111125" algn="ctr">
              <a:solidFill>
                <a:schemeClr val="accent2"/>
              </a:solidFill>
              <a:round/>
              <a:headEnd/>
              <a:tailEnd type="arrow" w="med" len="sm"/>
            </a:ln>
            <a:extLst>
              <a:ext uri="{909E8E84-426E-40DD-AFC4-6F175D3DCCD1}">
                <a14:hiddenFill xmlns:a14="http://schemas.microsoft.com/office/drawing/2010/main">
                  <a:noFill/>
                </a14:hiddenFill>
              </a:ext>
            </a:extLst>
          </p:spPr>
        </p:cxnSp>
        <p:cxnSp>
          <p:nvCxnSpPr>
            <p:cNvPr id="6157" name="Rak pil 32" title="Pil mark till denitrifikation. "/>
            <p:cNvCxnSpPr>
              <a:cxnSpLocks noChangeShapeType="1"/>
            </p:cNvCxnSpPr>
            <p:nvPr/>
          </p:nvCxnSpPr>
          <p:spPr bwMode="auto">
            <a:xfrm flipH="1" flipV="1">
              <a:off x="3911528" y="3154036"/>
              <a:ext cx="1035181" cy="2134753"/>
            </a:xfrm>
            <a:prstGeom prst="straightConnector1">
              <a:avLst/>
            </a:prstGeom>
            <a:noFill/>
            <a:ln w="139700" algn="ctr">
              <a:solidFill>
                <a:schemeClr val="accent2"/>
              </a:solidFill>
              <a:round/>
              <a:headEnd/>
              <a:tailEnd type="arrow" w="med" len="sm"/>
            </a:ln>
            <a:extLst>
              <a:ext uri="{909E8E84-426E-40DD-AFC4-6F175D3DCCD1}">
                <a14:hiddenFill xmlns:a14="http://schemas.microsoft.com/office/drawing/2010/main">
                  <a:noFill/>
                </a14:hiddenFill>
              </a:ext>
            </a:extLst>
          </p:spPr>
        </p:cxnSp>
        <p:sp>
          <p:nvSpPr>
            <p:cNvPr id="3" name="Uppåtböjd pil 2" title="Pil utlakning från marken "/>
            <p:cNvSpPr/>
            <p:nvPr/>
          </p:nvSpPr>
          <p:spPr>
            <a:xfrm rot="19957231">
              <a:off x="6332108" y="5692395"/>
              <a:ext cx="1940867" cy="762000"/>
            </a:xfrm>
            <a:prstGeom prst="curvedUpArrow">
              <a:avLst/>
            </a:prstGeom>
            <a:solidFill>
              <a:schemeClr val="tx2">
                <a:lumMod val="50000"/>
                <a:lumOff val="5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sv-SE" sz="1350">
                <a:solidFill>
                  <a:srgbClr val="004165"/>
                </a:solidFill>
                <a:highlight>
                  <a:srgbClr val="008080"/>
                </a:highlight>
                <a:latin typeface="Helvetica"/>
              </a:endParaRPr>
            </a:p>
          </p:txBody>
        </p:sp>
        <p:sp>
          <p:nvSpPr>
            <p:cNvPr id="32" name="textruta 31"/>
            <p:cNvSpPr txBox="1"/>
            <p:nvPr/>
          </p:nvSpPr>
          <p:spPr>
            <a:xfrm rot="19489358">
              <a:off x="7499187" y="6187784"/>
              <a:ext cx="955090" cy="257479"/>
            </a:xfrm>
            <a:prstGeom prst="rect">
              <a:avLst/>
            </a:prstGeom>
            <a:noFill/>
          </p:spPr>
          <p:txBody>
            <a:bodyPr wrap="square" rtlCol="0">
              <a:spAutoFit/>
            </a:bodyPr>
            <a:lstStyle/>
            <a:p>
              <a:pPr>
                <a:defRPr/>
              </a:pPr>
              <a:r>
                <a:rPr lang="sv-SE" sz="1350" dirty="0">
                  <a:solidFill>
                    <a:schemeClr val="tx2">
                      <a:lumMod val="75000"/>
                      <a:lumOff val="25000"/>
                    </a:schemeClr>
                  </a:solidFill>
                  <a:latin typeface="Helvetica"/>
                </a:rPr>
                <a:t>Utlakning</a:t>
              </a:r>
            </a:p>
          </p:txBody>
        </p:sp>
        <p:sp>
          <p:nvSpPr>
            <p:cNvPr id="4" name="Vänsterböjd pil 3" title="PIl ammoniakavgång från gödsellager"/>
            <p:cNvSpPr/>
            <p:nvPr/>
          </p:nvSpPr>
          <p:spPr>
            <a:xfrm rot="17013611">
              <a:off x="6017960" y="2374027"/>
              <a:ext cx="1114357" cy="3246666"/>
            </a:xfrm>
            <a:prstGeom prst="curvedLeftArrow">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sv-SE" sz="1350" dirty="0">
                <a:solidFill>
                  <a:schemeClr val="accent1">
                    <a:lumMod val="60000"/>
                    <a:lumOff val="40000"/>
                  </a:schemeClr>
                </a:solidFill>
                <a:highlight>
                  <a:srgbClr val="008080"/>
                </a:highlight>
                <a:latin typeface="Helvetica"/>
              </a:endParaRPr>
            </a:p>
          </p:txBody>
        </p:sp>
        <p:cxnSp>
          <p:nvCxnSpPr>
            <p:cNvPr id="26" name="Rak pil 32" title="Deni"/>
            <p:cNvCxnSpPr>
              <a:cxnSpLocks noChangeShapeType="1"/>
            </p:cNvCxnSpPr>
            <p:nvPr/>
          </p:nvCxnSpPr>
          <p:spPr bwMode="auto">
            <a:xfrm flipV="1">
              <a:off x="8401841" y="4146115"/>
              <a:ext cx="216068" cy="657926"/>
            </a:xfrm>
            <a:prstGeom prst="straightConnector1">
              <a:avLst/>
            </a:prstGeom>
            <a:noFill/>
            <a:ln w="76200" algn="ctr">
              <a:solidFill>
                <a:schemeClr val="accent2"/>
              </a:solidFill>
              <a:round/>
              <a:headEnd/>
              <a:tailEnd type="arrow" w="med" len="sm"/>
            </a:ln>
            <a:extLst>
              <a:ext uri="{909E8E84-426E-40DD-AFC4-6F175D3DCCD1}">
                <a14:hiddenFill xmlns:a14="http://schemas.microsoft.com/office/drawing/2010/main">
                  <a:noFill/>
                </a14:hiddenFill>
              </a:ext>
            </a:extLst>
          </p:spPr>
        </p:cxnSp>
        <p:sp>
          <p:nvSpPr>
            <p:cNvPr id="2" name="textruta 1" title="Anrikning på annan plats"/>
            <p:cNvSpPr txBox="1"/>
            <p:nvPr/>
          </p:nvSpPr>
          <p:spPr>
            <a:xfrm>
              <a:off x="7612156" y="4919624"/>
              <a:ext cx="1143000" cy="435734"/>
            </a:xfrm>
            <a:prstGeom prst="rect">
              <a:avLst/>
            </a:prstGeom>
            <a:noFill/>
          </p:spPr>
          <p:txBody>
            <a:bodyPr wrap="square" rtlCol="0">
              <a:spAutoFit/>
            </a:bodyPr>
            <a:lstStyle/>
            <a:p>
              <a:pPr>
                <a:defRPr/>
              </a:pPr>
              <a:r>
                <a:rPr lang="sv-SE" sz="1350" dirty="0">
                  <a:solidFill>
                    <a:schemeClr val="tx2">
                      <a:lumMod val="75000"/>
                      <a:lumOff val="25000"/>
                    </a:schemeClr>
                  </a:solidFill>
                  <a:latin typeface="Helvetica"/>
                </a:rPr>
                <a:t>Anrikning på annan plats</a:t>
              </a:r>
            </a:p>
          </p:txBody>
        </p:sp>
        <p:sp>
          <p:nvSpPr>
            <p:cNvPr id="28" name="Rektangel 27" title="Denitrifikation "/>
            <p:cNvSpPr/>
            <p:nvPr/>
          </p:nvSpPr>
          <p:spPr>
            <a:xfrm>
              <a:off x="8183655" y="3728346"/>
              <a:ext cx="1350169" cy="290489"/>
            </a:xfrm>
            <a:prstGeom prst="rect">
              <a:avLst/>
            </a:prstGeom>
          </p:spPr>
          <p:txBody>
            <a:bodyPr>
              <a:spAutoFit/>
            </a:bodyPr>
            <a:lstStyle/>
            <a:p>
              <a:pPr algn="ctr" fontAlgn="base">
                <a:spcBef>
                  <a:spcPct val="0"/>
                </a:spcBef>
                <a:spcAft>
                  <a:spcPct val="0"/>
                </a:spcAft>
                <a:defRPr/>
              </a:pPr>
              <a:r>
                <a:rPr lang="sv-SE" sz="1600" b="1" kern="0" dirty="0" err="1">
                  <a:solidFill>
                    <a:schemeClr val="accent2"/>
                  </a:solidFill>
                  <a:latin typeface="+mj-lt"/>
                </a:rPr>
                <a:t>Denitrifikation</a:t>
              </a:r>
              <a:endParaRPr lang="sv-SE" sz="2000" dirty="0">
                <a:solidFill>
                  <a:schemeClr val="accent2"/>
                </a:solidFill>
                <a:latin typeface="+mj-lt"/>
              </a:endParaRPr>
            </a:p>
          </p:txBody>
        </p:sp>
        <p:sp>
          <p:nvSpPr>
            <p:cNvPr id="8" name="textruta 7" title="Ammoniakavgång pil från fält och stallgödselbrunn "/>
            <p:cNvSpPr txBox="1"/>
            <p:nvPr/>
          </p:nvSpPr>
          <p:spPr>
            <a:xfrm rot="811427">
              <a:off x="6111531" y="3189221"/>
              <a:ext cx="1934867" cy="257479"/>
            </a:xfrm>
            <a:prstGeom prst="rect">
              <a:avLst/>
            </a:prstGeom>
            <a:noFill/>
          </p:spPr>
          <p:txBody>
            <a:bodyPr wrap="square" rtlCol="0">
              <a:spAutoFit/>
            </a:bodyPr>
            <a:lstStyle/>
            <a:p>
              <a:pPr>
                <a:defRPr/>
              </a:pPr>
              <a:r>
                <a:rPr lang="sv-SE" sz="1350" dirty="0">
                  <a:solidFill>
                    <a:schemeClr val="tx2">
                      <a:lumMod val="75000"/>
                      <a:lumOff val="25000"/>
                    </a:schemeClr>
                  </a:solidFill>
                  <a:latin typeface="Helvetica"/>
                </a:rPr>
                <a:t>Ammoniakavgång</a:t>
              </a:r>
            </a:p>
          </p:txBody>
        </p:sp>
        <p:sp>
          <p:nvSpPr>
            <p:cNvPr id="22" name="Rektangel 21"/>
            <p:cNvSpPr/>
            <p:nvPr/>
          </p:nvSpPr>
          <p:spPr>
            <a:xfrm>
              <a:off x="2562094" y="2496889"/>
              <a:ext cx="2850761" cy="501754"/>
            </a:xfrm>
            <a:prstGeom prst="rect">
              <a:avLst/>
            </a:prstGeom>
          </p:spPr>
          <p:txBody>
            <a:bodyPr wrap="square">
              <a:spAutoFit/>
            </a:bodyPr>
            <a:lstStyle/>
            <a:p>
              <a:pPr algn="ctr" fontAlgn="base">
                <a:spcBef>
                  <a:spcPct val="0"/>
                </a:spcBef>
                <a:spcAft>
                  <a:spcPct val="0"/>
                </a:spcAft>
                <a:defRPr/>
              </a:pPr>
              <a:r>
                <a:rPr lang="sv-SE" sz="1600" b="1" kern="0" dirty="0" err="1">
                  <a:solidFill>
                    <a:schemeClr val="accent2"/>
                  </a:solidFill>
                  <a:latin typeface="+mj-lt"/>
                </a:rPr>
                <a:t>Denitrifikation</a:t>
              </a:r>
              <a:r>
                <a:rPr lang="sv-SE" sz="1600" b="1" kern="0" dirty="0">
                  <a:solidFill>
                    <a:schemeClr val="accent2"/>
                  </a:solidFill>
                  <a:latin typeface="+mj-lt"/>
                </a:rPr>
                <a:t> från stall, gödsellager och mark</a:t>
              </a:r>
              <a:endParaRPr lang="sv-SE" sz="2000" dirty="0">
                <a:solidFill>
                  <a:schemeClr val="accent2"/>
                </a:solidFill>
                <a:latin typeface="+mj-lt"/>
              </a:endParaRPr>
            </a:p>
          </p:txBody>
        </p:sp>
        <p:sp>
          <p:nvSpPr>
            <p:cNvPr id="36" name="Rektangel 35"/>
            <p:cNvSpPr/>
            <p:nvPr/>
          </p:nvSpPr>
          <p:spPr>
            <a:xfrm>
              <a:off x="893485" y="2900620"/>
              <a:ext cx="1768079" cy="501754"/>
            </a:xfrm>
            <a:prstGeom prst="rect">
              <a:avLst/>
            </a:prstGeom>
            <a:ln>
              <a:noFill/>
            </a:ln>
          </p:spPr>
          <p:txBody>
            <a:bodyPr>
              <a:spAutoFit/>
            </a:bodyPr>
            <a:lstStyle/>
            <a:p>
              <a:pPr algn="ctr" fontAlgn="base">
                <a:spcBef>
                  <a:spcPct val="0"/>
                </a:spcBef>
                <a:spcAft>
                  <a:spcPct val="0"/>
                </a:spcAft>
                <a:defRPr/>
              </a:pPr>
              <a:r>
                <a:rPr lang="sv-SE" sz="1600" b="1" kern="0" dirty="0">
                  <a:solidFill>
                    <a:schemeClr val="accent2"/>
                  </a:solidFill>
                  <a:latin typeface="+mj-lt"/>
                </a:rPr>
                <a:t>Tillverkning av mineralgödsel</a:t>
              </a:r>
              <a:endParaRPr lang="sv-SE" sz="2000" dirty="0">
                <a:solidFill>
                  <a:schemeClr val="accent2"/>
                </a:solidFill>
                <a:latin typeface="+mj-lt"/>
              </a:endParaRPr>
            </a:p>
          </p:txBody>
        </p:sp>
      </p:grpSp>
      <p:sp>
        <p:nvSpPr>
          <p:cNvPr id="6146" name="Rubrik 1"/>
          <p:cNvSpPr>
            <a:spLocks noGrp="1"/>
          </p:cNvSpPr>
          <p:nvPr>
            <p:ph type="title"/>
          </p:nvPr>
        </p:nvSpPr>
        <p:spPr>
          <a:xfrm>
            <a:off x="1176338" y="465138"/>
            <a:ext cx="7509312" cy="1165225"/>
          </a:xfrm>
        </p:spPr>
        <p:txBody>
          <a:bodyPr/>
          <a:lstStyle/>
          <a:p>
            <a:r>
              <a:rPr lang="sv-SE" dirty="0">
                <a:solidFill>
                  <a:schemeClr val="tx2">
                    <a:lumMod val="75000"/>
                    <a:lumOff val="25000"/>
                  </a:schemeClr>
                </a:solidFill>
              </a:rPr>
              <a:t>Kvävets roll för gårdens utsläpp av växthusgaser</a:t>
            </a:r>
          </a:p>
        </p:txBody>
      </p:sp>
    </p:spTree>
    <p:extLst>
      <p:ext uri="{BB962C8B-B14F-4D97-AF65-F5344CB8AC3E}">
        <p14:creationId xmlns:p14="http://schemas.microsoft.com/office/powerpoint/2010/main" val="188890930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C04B3DA2-BCA7-CB07-44AF-36EBFE9984A4}"/>
              </a:ext>
            </a:extLst>
          </p:cNvPr>
          <p:cNvSpPr>
            <a:spLocks noGrp="1"/>
          </p:cNvSpPr>
          <p:nvPr>
            <p:ph type="pic" sz="quarter" idx="11"/>
          </p:nvPr>
        </p:nvSpPr>
        <p:spPr/>
        <p:txBody>
          <a:bodyPr/>
          <a:lstStyle/>
          <a:p>
            <a:endParaRPr lang="sv-SE"/>
          </a:p>
        </p:txBody>
      </p:sp>
      <p:sp>
        <p:nvSpPr>
          <p:cNvPr id="6" name="Platshållare för text 5">
            <a:extLst>
              <a:ext uri="{FF2B5EF4-FFF2-40B4-BE49-F238E27FC236}">
                <a16:creationId xmlns:a16="http://schemas.microsoft.com/office/drawing/2014/main" id="{6548CD68-A108-033A-66FB-781BA3E36394}"/>
              </a:ext>
            </a:extLst>
          </p:cNvPr>
          <p:cNvSpPr>
            <a:spLocks noGrp="1"/>
          </p:cNvSpPr>
          <p:nvPr>
            <p:ph type="body" sz="quarter" idx="13"/>
          </p:nvPr>
        </p:nvSpPr>
        <p:spPr/>
        <p:txBody>
          <a:bodyPr/>
          <a:lstStyle/>
          <a:p>
            <a:endParaRPr lang="sv-SE"/>
          </a:p>
        </p:txBody>
      </p:sp>
      <p:sp>
        <p:nvSpPr>
          <p:cNvPr id="4" name="Rubrik 3">
            <a:extLst>
              <a:ext uri="{FF2B5EF4-FFF2-40B4-BE49-F238E27FC236}">
                <a16:creationId xmlns:a16="http://schemas.microsoft.com/office/drawing/2014/main" id="{744B54B1-9157-DE1F-7E67-88F05493B7DD}"/>
              </a:ext>
            </a:extLst>
          </p:cNvPr>
          <p:cNvSpPr>
            <a:spLocks noGrp="1"/>
          </p:cNvSpPr>
          <p:nvPr>
            <p:ph type="ctrTitle"/>
          </p:nvPr>
        </p:nvSpPr>
        <p:spPr/>
        <p:txBody>
          <a:bodyPr/>
          <a:lstStyle/>
          <a:p>
            <a:r>
              <a:rPr lang="sv-SE" dirty="0"/>
              <a:t>Tack!</a:t>
            </a:r>
          </a:p>
        </p:txBody>
      </p:sp>
    </p:spTree>
    <p:extLst>
      <p:ext uri="{BB962C8B-B14F-4D97-AF65-F5344CB8AC3E}">
        <p14:creationId xmlns:p14="http://schemas.microsoft.com/office/powerpoint/2010/main" val="4252133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Exempel på ämnesområden inom Greppa Näringen  </a:t>
            </a:r>
          </a:p>
        </p:txBody>
      </p:sp>
      <p:sp>
        <p:nvSpPr>
          <p:cNvPr id="3" name="Platshållare för innehåll 2"/>
          <p:cNvSpPr>
            <a:spLocks noGrp="1"/>
          </p:cNvSpPr>
          <p:nvPr>
            <p:ph type="body" sz="quarter" idx="18"/>
          </p:nvPr>
        </p:nvSpPr>
        <p:spPr>
          <a:xfrm>
            <a:off x="6769101" y="3260993"/>
            <a:ext cx="4356000" cy="3360144"/>
          </a:xfrm>
        </p:spPr>
        <p:txBody>
          <a:bodyPr/>
          <a:lstStyle/>
          <a:p>
            <a:r>
              <a:rPr lang="sv-SE" dirty="0"/>
              <a:t>Kväveutlakning </a:t>
            </a:r>
          </a:p>
          <a:p>
            <a:r>
              <a:rPr lang="sv-SE" dirty="0"/>
              <a:t>Ammoniakavgång </a:t>
            </a:r>
          </a:p>
          <a:p>
            <a:r>
              <a:rPr lang="sv-SE" dirty="0"/>
              <a:t>Fosforförluster</a:t>
            </a:r>
          </a:p>
          <a:p>
            <a:r>
              <a:rPr lang="sv-SE" dirty="0"/>
              <a:t>Läckage av växtskyddsmedel</a:t>
            </a:r>
          </a:p>
          <a:p>
            <a:r>
              <a:rPr lang="sv-SE" dirty="0"/>
              <a:t>Klimatgasutsläpp</a:t>
            </a:r>
          </a:p>
          <a:p>
            <a:r>
              <a:rPr lang="sv-SE" dirty="0"/>
              <a:t>Biologisk mångfald</a:t>
            </a:r>
          </a:p>
          <a:p>
            <a:r>
              <a:rPr lang="sv-SE" dirty="0"/>
              <a:t>Vattenhushållning	</a:t>
            </a:r>
          </a:p>
          <a:p>
            <a:r>
              <a:rPr lang="sv-SE" dirty="0"/>
              <a:t>Beredskap</a:t>
            </a:r>
          </a:p>
        </p:txBody>
      </p:sp>
      <p:pic>
        <p:nvPicPr>
          <p:cNvPr id="63" name="Platshållare för bild 62" descr="Bilder som visar en traktor på fält.">
            <a:extLst>
              <a:ext uri="{FF2B5EF4-FFF2-40B4-BE49-F238E27FC236}">
                <a16:creationId xmlns:a16="http://schemas.microsoft.com/office/drawing/2014/main" id="{3A8A4988-3796-4033-700B-52A222E876E1}"/>
              </a:ext>
            </a:extLst>
          </p:cNvPr>
          <p:cNvPicPr>
            <a:picLocks noGrp="1" noChangeAspect="1"/>
          </p:cNvPicPr>
          <p:nvPr>
            <p:ph type="pic" sz="quarter" idx="14"/>
          </p:nvPr>
        </p:nvPicPr>
        <p:blipFill>
          <a:blip r:embed="rId3" cstate="print">
            <a:extLst>
              <a:ext uri="{28A0092B-C50C-407E-A947-70E740481C1C}">
                <a14:useLocalDpi xmlns:a14="http://schemas.microsoft.com/office/drawing/2010/main"/>
              </a:ext>
            </a:extLst>
          </a:blip>
          <a:srcRect/>
          <a:stretch>
            <a:fillRect/>
          </a:stretch>
        </p:blipFill>
        <p:spPr>
          <a:xfrm>
            <a:off x="4159647" y="3101927"/>
            <a:ext cx="1577436" cy="3093571"/>
          </a:xfrm>
          <a:prstGeom prst="rect">
            <a:avLst/>
          </a:prstGeom>
          <a:solidFill>
            <a:srgbClr val="F8F5ED"/>
          </a:solidFill>
        </p:spPr>
      </p:pic>
      <p:pic>
        <p:nvPicPr>
          <p:cNvPr id="67" name="Platshållare för bild 66" descr="Bilder som visar bevattning av fält.">
            <a:extLst>
              <a:ext uri="{FF2B5EF4-FFF2-40B4-BE49-F238E27FC236}">
                <a16:creationId xmlns:a16="http://schemas.microsoft.com/office/drawing/2014/main" id="{A2867742-EC13-19B5-00DC-444FDEF69C1B}"/>
              </a:ext>
            </a:extLst>
          </p:cNvPr>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l="-29"/>
          <a:stretch>
            <a:fillRect/>
          </a:stretch>
        </p:blipFill>
        <p:spPr>
          <a:xfrm>
            <a:off x="346165" y="3101927"/>
            <a:ext cx="3681159" cy="3093571"/>
          </a:xfrm>
          <a:prstGeom prst="rect">
            <a:avLst/>
          </a:prstGeom>
          <a:solidFill>
            <a:srgbClr val="F8F5ED"/>
          </a:solidFill>
        </p:spPr>
      </p:pic>
      <p:pic>
        <p:nvPicPr>
          <p:cNvPr id="71" name="Platshållare för bild 70" descr="Bild som visar rådgivningssituation.">
            <a:extLst>
              <a:ext uri="{FF2B5EF4-FFF2-40B4-BE49-F238E27FC236}">
                <a16:creationId xmlns:a16="http://schemas.microsoft.com/office/drawing/2014/main" id="{AA10DCE9-78BB-C14D-45F7-D98B0FF5DC9D}"/>
              </a:ext>
            </a:extLst>
          </p:cNvPr>
          <p:cNvPicPr>
            <a:picLocks noGrp="1" noChangeAspect="1"/>
          </p:cNvPicPr>
          <p:nvPr>
            <p:ph type="pic" sz="quarter" idx="15"/>
          </p:nvPr>
        </p:nvPicPr>
        <p:blipFill>
          <a:blip r:embed="rId5" cstate="print">
            <a:extLst>
              <a:ext uri="{28A0092B-C50C-407E-A947-70E740481C1C}">
                <a14:useLocalDpi xmlns:a14="http://schemas.microsoft.com/office/drawing/2010/main"/>
              </a:ext>
            </a:extLst>
          </a:blip>
          <a:srcRect/>
          <a:stretch>
            <a:fillRect/>
          </a:stretch>
        </p:blipFill>
        <p:spPr>
          <a:prstGeom prst="rect">
            <a:avLst/>
          </a:prstGeom>
          <a:solidFill>
            <a:srgbClr val="F8F5ED"/>
          </a:solidFill>
        </p:spPr>
      </p:pic>
      <p:pic>
        <p:nvPicPr>
          <p:cNvPr id="75" name="Platshållare för bild 74" descr="Bild som visar Biologisk mångfald.">
            <a:extLst>
              <a:ext uri="{FF2B5EF4-FFF2-40B4-BE49-F238E27FC236}">
                <a16:creationId xmlns:a16="http://schemas.microsoft.com/office/drawing/2014/main" id="{8E28C10D-C841-245F-7F30-8A07A5C95A59}"/>
              </a:ext>
            </a:extLst>
          </p:cNvPr>
          <p:cNvPicPr>
            <a:picLocks noGrp="1" noChangeAspect="1"/>
          </p:cNvPicPr>
          <p:nvPr>
            <p:ph type="pic" sz="quarter" idx="17"/>
          </p:nvPr>
        </p:nvPicPr>
        <p:blipFill>
          <a:blip r:embed="rId6" cstate="print">
            <a:extLst>
              <a:ext uri="{28A0092B-C50C-407E-A947-70E740481C1C}">
                <a14:useLocalDpi xmlns:a14="http://schemas.microsoft.com/office/drawing/2010/main"/>
              </a:ext>
            </a:extLst>
          </a:blip>
          <a:srcRect/>
          <a:stretch>
            <a:fillRect/>
          </a:stretch>
        </p:blipFill>
        <p:spPr>
          <a:xfrm>
            <a:off x="347224" y="823914"/>
            <a:ext cx="2136775" cy="2150466"/>
          </a:xfrm>
          <a:prstGeom prst="rect">
            <a:avLst/>
          </a:prstGeom>
          <a:solidFill>
            <a:srgbClr val="F8F5ED"/>
          </a:solidFill>
        </p:spPr>
      </p:pic>
      <p:sp>
        <p:nvSpPr>
          <p:cNvPr id="13" name="textruta 12">
            <a:extLst>
              <a:ext uri="{FF2B5EF4-FFF2-40B4-BE49-F238E27FC236}">
                <a16:creationId xmlns:a16="http://schemas.microsoft.com/office/drawing/2014/main" id="{828F8E70-9E67-3E94-26B5-66CCF560DDE9}"/>
              </a:ext>
            </a:extLst>
          </p:cNvPr>
          <p:cNvSpPr txBox="1"/>
          <p:nvPr/>
        </p:nvSpPr>
        <p:spPr>
          <a:xfrm>
            <a:off x="2526752" y="6195498"/>
            <a:ext cx="3298396" cy="246221"/>
          </a:xfrm>
          <a:prstGeom prst="rect">
            <a:avLst/>
          </a:prstGeom>
          <a:noFill/>
        </p:spPr>
        <p:txBody>
          <a:bodyPr wrap="square" rtlCol="0">
            <a:spAutoFit/>
          </a:bodyPr>
          <a:lstStyle/>
          <a:p>
            <a:pPr algn="r"/>
            <a:r>
              <a:rPr lang="sv-SE" sz="1000" dirty="0">
                <a:solidFill>
                  <a:schemeClr val="tx2"/>
                </a:solidFill>
              </a:rPr>
              <a:t>Foto: Petter </a:t>
            </a:r>
            <a:r>
              <a:rPr lang="sv-SE" sz="1000" dirty="0" err="1">
                <a:solidFill>
                  <a:schemeClr val="tx2"/>
                </a:solidFill>
              </a:rPr>
              <a:t>Haldén</a:t>
            </a:r>
            <a:r>
              <a:rPr lang="sv-SE" sz="1000" dirty="0">
                <a:solidFill>
                  <a:schemeClr val="tx2"/>
                </a:solidFill>
              </a:rPr>
              <a:t> (överst t.v.) samt Greppa bildarkiv.</a:t>
            </a:r>
          </a:p>
        </p:txBody>
      </p:sp>
    </p:spTree>
    <p:extLst>
      <p:ext uri="{BB962C8B-B14F-4D97-AF65-F5344CB8AC3E}">
        <p14:creationId xmlns:p14="http://schemas.microsoft.com/office/powerpoint/2010/main" val="2490000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C9FFC914-B46E-D79B-591D-EF769196C795}"/>
              </a:ext>
              <a:ext uri="{C183D7F6-B498-43B3-948B-1728B52AA6E4}">
                <adec:decorative xmlns:adec="http://schemas.microsoft.com/office/drawing/2017/decorative" val="1"/>
              </a:ext>
            </a:extLst>
          </p:cNvPr>
          <p:cNvSpPr/>
          <p:nvPr/>
        </p:nvSpPr>
        <p:spPr>
          <a:xfrm>
            <a:off x="0" y="2004962"/>
            <a:ext cx="12192000" cy="485303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31B3192A-5F60-CCA3-1A35-74B4A578EAB6}"/>
              </a:ext>
            </a:extLst>
          </p:cNvPr>
          <p:cNvSpPr>
            <a:spLocks noGrp="1"/>
          </p:cNvSpPr>
          <p:nvPr>
            <p:ph type="title"/>
          </p:nvPr>
        </p:nvSpPr>
        <p:spPr/>
        <p:txBody>
          <a:bodyPr/>
          <a:lstStyle/>
          <a:p>
            <a:r>
              <a:rPr lang="sv-SE" dirty="0"/>
              <a:t>Bred palett med ca 40 rådgivningar</a:t>
            </a:r>
          </a:p>
        </p:txBody>
      </p:sp>
      <p:grpSp>
        <p:nvGrpSpPr>
          <p:cNvPr id="3" name="Grupp 2" descr="Skärmbilder som visar Greppa Näringens ca 40 rådgivningsmoduler.">
            <a:extLst>
              <a:ext uri="{FF2B5EF4-FFF2-40B4-BE49-F238E27FC236}">
                <a16:creationId xmlns:a16="http://schemas.microsoft.com/office/drawing/2014/main" id="{878EEF4D-C0D0-A606-7860-A4C0F3CD5BF8}"/>
              </a:ext>
            </a:extLst>
          </p:cNvPr>
          <p:cNvGrpSpPr/>
          <p:nvPr/>
        </p:nvGrpSpPr>
        <p:grpSpPr>
          <a:xfrm>
            <a:off x="1139868" y="2079779"/>
            <a:ext cx="10489460" cy="4658885"/>
            <a:chOff x="2029629" y="2035810"/>
            <a:chExt cx="8126831" cy="3609525"/>
          </a:xfrm>
        </p:grpSpPr>
        <p:pic>
          <p:nvPicPr>
            <p:cNvPr id="4" name="Bildobjekt 3" descr="En bild som visar text, skärmbild, design&#10;&#10;Automatiskt genererad beskrivning">
              <a:extLst>
                <a:ext uri="{FF2B5EF4-FFF2-40B4-BE49-F238E27FC236}">
                  <a16:creationId xmlns:a16="http://schemas.microsoft.com/office/drawing/2014/main" id="{BFA74374-10A6-0D7A-8F13-1E7B7450596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29629" y="2035810"/>
              <a:ext cx="2625081" cy="2693812"/>
            </a:xfrm>
            <a:prstGeom prst="rect">
              <a:avLst/>
            </a:prstGeom>
          </p:spPr>
        </p:pic>
        <p:pic>
          <p:nvPicPr>
            <p:cNvPr id="6" name="Bildobjekt 5" descr="En bild som visar text, skärmbild, hund, däggdjur&#10;&#10;Automatiskt genererad beskrivning">
              <a:extLst>
                <a:ext uri="{FF2B5EF4-FFF2-40B4-BE49-F238E27FC236}">
                  <a16:creationId xmlns:a16="http://schemas.microsoft.com/office/drawing/2014/main" id="{2ED844C2-BE43-FBEB-A52C-53E55C8DC18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885721" y="2335530"/>
              <a:ext cx="2612779" cy="2693812"/>
            </a:xfrm>
            <a:prstGeom prst="rect">
              <a:avLst/>
            </a:prstGeom>
          </p:spPr>
        </p:pic>
        <p:pic>
          <p:nvPicPr>
            <p:cNvPr id="8" name="Bildobjekt 7" descr="En bild som visar text, skärmbild, växt, träd&#10;&#10;Automatiskt genererad beskrivning">
              <a:extLst>
                <a:ext uri="{FF2B5EF4-FFF2-40B4-BE49-F238E27FC236}">
                  <a16:creationId xmlns:a16="http://schemas.microsoft.com/office/drawing/2014/main" id="{82FBA617-F6E8-CDDF-BCD8-5C9DDCF8240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713493" y="2643527"/>
              <a:ext cx="2643193" cy="2693812"/>
            </a:xfrm>
            <a:prstGeom prst="rect">
              <a:avLst/>
            </a:prstGeom>
          </p:spPr>
        </p:pic>
        <p:pic>
          <p:nvPicPr>
            <p:cNvPr id="10" name="Bildobjekt 9" descr="En bild som visar text, däggdjur, skärmbild">
              <a:extLst>
                <a:ext uri="{FF2B5EF4-FFF2-40B4-BE49-F238E27FC236}">
                  <a16:creationId xmlns:a16="http://schemas.microsoft.com/office/drawing/2014/main" id="{AB81B025-6056-57B1-4331-E2B688F10C6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557283" y="2951523"/>
              <a:ext cx="2599177" cy="2693812"/>
            </a:xfrm>
            <a:prstGeom prst="rect">
              <a:avLst/>
            </a:prstGeom>
          </p:spPr>
        </p:pic>
      </p:grpSp>
    </p:spTree>
    <p:extLst>
      <p:ext uri="{BB962C8B-B14F-4D97-AF65-F5344CB8AC3E}">
        <p14:creationId xmlns:p14="http://schemas.microsoft.com/office/powerpoint/2010/main" val="3980507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2AA3FD-6FFD-6D7E-24C9-7F1D59C77D78}"/>
              </a:ext>
            </a:extLst>
          </p:cNvPr>
          <p:cNvSpPr>
            <a:spLocks noGrp="1"/>
          </p:cNvSpPr>
          <p:nvPr>
            <p:ph type="title"/>
          </p:nvPr>
        </p:nvSpPr>
        <p:spPr>
          <a:xfrm>
            <a:off x="1176338" y="702152"/>
            <a:ext cx="8113712" cy="928343"/>
          </a:xfrm>
        </p:spPr>
        <p:txBody>
          <a:bodyPr/>
          <a:lstStyle/>
          <a:p>
            <a:r>
              <a:rPr lang="sv-SE" dirty="0"/>
              <a:t>All information finns på greppa.nu </a:t>
            </a:r>
          </a:p>
        </p:txBody>
      </p:sp>
      <p:sp>
        <p:nvSpPr>
          <p:cNvPr id="6" name="Platshållare för innehåll 5">
            <a:extLst>
              <a:ext uri="{FF2B5EF4-FFF2-40B4-BE49-F238E27FC236}">
                <a16:creationId xmlns:a16="http://schemas.microsoft.com/office/drawing/2014/main" id="{8017B767-DCD6-2EB0-D3E8-3F31193A55DC}"/>
              </a:ext>
            </a:extLst>
          </p:cNvPr>
          <p:cNvSpPr>
            <a:spLocks noGrp="1"/>
          </p:cNvSpPr>
          <p:nvPr>
            <p:ph sz="quarter" idx="14"/>
          </p:nvPr>
        </p:nvSpPr>
        <p:spPr>
          <a:xfrm>
            <a:off x="6830458" y="2124991"/>
            <a:ext cx="5361542" cy="4064309"/>
          </a:xfrm>
        </p:spPr>
        <p:txBody>
          <a:bodyPr/>
          <a:lstStyle/>
          <a:p>
            <a:pPr lvl="1">
              <a:lnSpc>
                <a:spcPct val="150000"/>
              </a:lnSpc>
            </a:pPr>
            <a:r>
              <a:rPr lang="sv-SE" dirty="0"/>
              <a:t>Enskild rådgivning</a:t>
            </a:r>
          </a:p>
          <a:p>
            <a:pPr lvl="1">
              <a:lnSpc>
                <a:spcPct val="150000"/>
              </a:lnSpc>
            </a:pPr>
            <a:r>
              <a:rPr lang="sv-SE" dirty="0"/>
              <a:t>Regionala kurser &amp; fältvandringar </a:t>
            </a:r>
            <a:r>
              <a:rPr lang="sv-SE" sz="1600" dirty="0"/>
              <a:t>(kalendern)</a:t>
            </a:r>
          </a:p>
          <a:p>
            <a:pPr lvl="1">
              <a:lnSpc>
                <a:spcPct val="150000"/>
              </a:lnSpc>
            </a:pPr>
            <a:r>
              <a:rPr lang="sv-SE" dirty="0"/>
              <a:t>Digitala verktyg</a:t>
            </a:r>
          </a:p>
          <a:p>
            <a:pPr lvl="1">
              <a:lnSpc>
                <a:spcPct val="150000"/>
              </a:lnSpc>
            </a:pPr>
            <a:r>
              <a:rPr lang="sv-SE" dirty="0"/>
              <a:t>Praktiska råd &amp; övrigt infomaterial</a:t>
            </a:r>
          </a:p>
          <a:p>
            <a:pPr lvl="1">
              <a:lnSpc>
                <a:spcPct val="150000"/>
              </a:lnSpc>
            </a:pPr>
            <a:r>
              <a:rPr lang="sv-SE" dirty="0"/>
              <a:t>Filmer</a:t>
            </a:r>
          </a:p>
          <a:p>
            <a:pPr lvl="1">
              <a:lnSpc>
                <a:spcPct val="150000"/>
              </a:lnSpc>
            </a:pPr>
            <a:r>
              <a:rPr lang="sv-SE" dirty="0"/>
              <a:t>Nyhetsrapportering</a:t>
            </a:r>
          </a:p>
          <a:p>
            <a:endParaRPr lang="sv-SE" dirty="0"/>
          </a:p>
        </p:txBody>
      </p:sp>
      <p:sp>
        <p:nvSpPr>
          <p:cNvPr id="24" name="Rektangel: rundade hörn 23">
            <a:extLst>
              <a:ext uri="{FF2B5EF4-FFF2-40B4-BE49-F238E27FC236}">
                <a16:creationId xmlns:a16="http://schemas.microsoft.com/office/drawing/2014/main" id="{0D83E4A2-09A2-7853-4ADA-8BBB0E4B0D1C}"/>
              </a:ext>
              <a:ext uri="{C183D7F6-B498-43B3-948B-1728B52AA6E4}">
                <adec:decorative xmlns:adec="http://schemas.microsoft.com/office/drawing/2017/decorative" val="1"/>
              </a:ext>
            </a:extLst>
          </p:cNvPr>
          <p:cNvSpPr/>
          <p:nvPr/>
        </p:nvSpPr>
        <p:spPr>
          <a:xfrm>
            <a:off x="466383" y="1961003"/>
            <a:ext cx="6202496" cy="4516917"/>
          </a:xfrm>
          <a:prstGeom prst="roundRect">
            <a:avLst>
              <a:gd name="adj" fmla="val 4773"/>
            </a:avLst>
          </a:prstGeom>
          <a:gradFill flip="none" rotWithShape="1">
            <a:gsLst>
              <a:gs pos="0">
                <a:schemeClr val="tx1">
                  <a:lumMod val="75000"/>
                  <a:lumOff val="25000"/>
                </a:schemeClr>
              </a:gs>
              <a:gs pos="100000">
                <a:schemeClr val="tx1">
                  <a:lumMod val="50000"/>
                  <a:lumOff val="50000"/>
                </a:schemeClr>
              </a:gs>
            </a:gsLst>
            <a:lin ang="2700000" scaled="1"/>
            <a:tileRect/>
          </a:gradFill>
          <a:ln w="6350">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ktangel 22">
            <a:extLst>
              <a:ext uri="{FF2B5EF4-FFF2-40B4-BE49-F238E27FC236}">
                <a16:creationId xmlns:a16="http://schemas.microsoft.com/office/drawing/2014/main" id="{D3AB719E-E7D9-ED5B-E957-2C3B136C6453}"/>
              </a:ext>
              <a:ext uri="{C183D7F6-B498-43B3-948B-1728B52AA6E4}">
                <adec:decorative xmlns:adec="http://schemas.microsoft.com/office/drawing/2017/decorative" val="1"/>
              </a:ext>
            </a:extLst>
          </p:cNvPr>
          <p:cNvSpPr/>
          <p:nvPr/>
        </p:nvSpPr>
        <p:spPr>
          <a:xfrm>
            <a:off x="543500" y="2061876"/>
            <a:ext cx="6018882" cy="4333416"/>
          </a:xfrm>
          <a:prstGeom prst="rect">
            <a:avLst/>
          </a:prstGeom>
          <a:gradFill flip="none" rotWithShape="1">
            <a:gsLst>
              <a:gs pos="0">
                <a:schemeClr val="tx1">
                  <a:lumMod val="75000"/>
                  <a:lumOff val="25000"/>
                </a:schemeClr>
              </a:gs>
              <a:gs pos="100000">
                <a:schemeClr val="tx1"/>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Platshållare för innehåll 10" descr="Bild som visar Greppa Näringens webbplats.">
            <a:extLst>
              <a:ext uri="{FF2B5EF4-FFF2-40B4-BE49-F238E27FC236}">
                <a16:creationId xmlns:a16="http://schemas.microsoft.com/office/drawing/2014/main" id="{E28C8560-0ACC-C113-48A6-36879ACADC40}"/>
              </a:ext>
            </a:extLst>
          </p:cNvPr>
          <p:cNvPicPr>
            <a:picLocks noGrp="1" noChangeAspect="1"/>
          </p:cNvPicPr>
          <p:nvPr>
            <p:ph sz="quarter" idx="13"/>
          </p:nvPr>
        </p:nvPicPr>
        <p:blipFill>
          <a:blip r:embed="rId3" cstate="screen">
            <a:extLst>
              <a:ext uri="{28A0092B-C50C-407E-A947-70E740481C1C}">
                <a14:useLocalDpi xmlns:a14="http://schemas.microsoft.com/office/drawing/2010/main"/>
              </a:ext>
            </a:extLst>
          </a:blip>
          <a:srcRect l="-231" r="-1" b="-69"/>
          <a:stretch>
            <a:fillRect/>
          </a:stretch>
        </p:blipFill>
        <p:spPr>
          <a:xfrm>
            <a:off x="627961" y="2124992"/>
            <a:ext cx="5850531" cy="4184150"/>
          </a:xfrm>
          <a:ln>
            <a:solidFill>
              <a:schemeClr val="accent6">
                <a:lumMod val="25000"/>
              </a:schemeClr>
            </a:solidFill>
          </a:ln>
        </p:spPr>
      </p:pic>
      <p:pic>
        <p:nvPicPr>
          <p:cNvPr id="5" name="Bildobjekt 4" descr="QR kod">
            <a:extLst>
              <a:ext uri="{FF2B5EF4-FFF2-40B4-BE49-F238E27FC236}">
                <a16:creationId xmlns:a16="http://schemas.microsoft.com/office/drawing/2014/main" id="{C779F958-1101-508A-01E8-E0668E85217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361718" y="5009745"/>
            <a:ext cx="1551971" cy="1551971"/>
          </a:xfrm>
          <a:prstGeom prst="rect">
            <a:avLst/>
          </a:prstGeom>
        </p:spPr>
      </p:pic>
      <p:sp>
        <p:nvSpPr>
          <p:cNvPr id="26" name="Rektangel: rundade hörn 25">
            <a:extLst>
              <a:ext uri="{FF2B5EF4-FFF2-40B4-BE49-F238E27FC236}">
                <a16:creationId xmlns:a16="http://schemas.microsoft.com/office/drawing/2014/main" id="{C2A23285-7079-F993-0F02-F0E0A1368EA1}"/>
              </a:ext>
              <a:ext uri="{C183D7F6-B498-43B3-948B-1728B52AA6E4}">
                <adec:decorative xmlns:adec="http://schemas.microsoft.com/office/drawing/2017/decorative" val="1"/>
              </a:ext>
            </a:extLst>
          </p:cNvPr>
          <p:cNvSpPr/>
          <p:nvPr/>
        </p:nvSpPr>
        <p:spPr>
          <a:xfrm>
            <a:off x="179944" y="6473468"/>
            <a:ext cx="6785804" cy="384532"/>
          </a:xfrm>
          <a:custGeom>
            <a:avLst/>
            <a:gdLst>
              <a:gd name="csX0" fmla="*/ 0 w 6202496"/>
              <a:gd name="csY0" fmla="*/ 51006 h 1068634"/>
              <a:gd name="csX1" fmla="*/ 51006 w 6202496"/>
              <a:gd name="csY1" fmla="*/ 0 h 1068634"/>
              <a:gd name="csX2" fmla="*/ 6151490 w 6202496"/>
              <a:gd name="csY2" fmla="*/ 0 h 1068634"/>
              <a:gd name="csX3" fmla="*/ 6202496 w 6202496"/>
              <a:gd name="csY3" fmla="*/ 51006 h 1068634"/>
              <a:gd name="csX4" fmla="*/ 6202496 w 6202496"/>
              <a:gd name="csY4" fmla="*/ 1017628 h 1068634"/>
              <a:gd name="csX5" fmla="*/ 6151490 w 6202496"/>
              <a:gd name="csY5" fmla="*/ 1068634 h 1068634"/>
              <a:gd name="csX6" fmla="*/ 51006 w 6202496"/>
              <a:gd name="csY6" fmla="*/ 1068634 h 1068634"/>
              <a:gd name="csX7" fmla="*/ 0 w 6202496"/>
              <a:gd name="csY7" fmla="*/ 1017628 h 1068634"/>
              <a:gd name="csX8" fmla="*/ 0 w 6202496"/>
              <a:gd name="csY8" fmla="*/ 51006 h 1068634"/>
              <a:gd name="csX0" fmla="*/ 0 w 6202496"/>
              <a:gd name="csY0" fmla="*/ 51006 h 1388123"/>
              <a:gd name="csX1" fmla="*/ 51006 w 6202496"/>
              <a:gd name="csY1" fmla="*/ 0 h 1388123"/>
              <a:gd name="csX2" fmla="*/ 6151490 w 6202496"/>
              <a:gd name="csY2" fmla="*/ 0 h 1388123"/>
              <a:gd name="csX3" fmla="*/ 6202496 w 6202496"/>
              <a:gd name="csY3" fmla="*/ 51006 h 1388123"/>
              <a:gd name="csX4" fmla="*/ 6202496 w 6202496"/>
              <a:gd name="csY4" fmla="*/ 1017628 h 1388123"/>
              <a:gd name="csX5" fmla="*/ 5787933 w 6202496"/>
              <a:gd name="csY5" fmla="*/ 1388123 h 1388123"/>
              <a:gd name="csX6" fmla="*/ 51006 w 6202496"/>
              <a:gd name="csY6" fmla="*/ 1068634 h 1388123"/>
              <a:gd name="csX7" fmla="*/ 0 w 6202496"/>
              <a:gd name="csY7" fmla="*/ 1017628 h 1388123"/>
              <a:gd name="csX8" fmla="*/ 0 w 6202496"/>
              <a:gd name="csY8" fmla="*/ 51006 h 1388123"/>
              <a:gd name="csX0" fmla="*/ 0 w 6411816"/>
              <a:gd name="csY0" fmla="*/ 51006 h 1388123"/>
              <a:gd name="csX1" fmla="*/ 51006 w 6411816"/>
              <a:gd name="csY1" fmla="*/ 0 h 1388123"/>
              <a:gd name="csX2" fmla="*/ 6151490 w 6411816"/>
              <a:gd name="csY2" fmla="*/ 0 h 1388123"/>
              <a:gd name="csX3" fmla="*/ 6202496 w 6411816"/>
              <a:gd name="csY3" fmla="*/ 51006 h 1388123"/>
              <a:gd name="csX4" fmla="*/ 6411816 w 6411816"/>
              <a:gd name="csY4" fmla="*/ 367633 h 1388123"/>
              <a:gd name="csX5" fmla="*/ 5787933 w 6411816"/>
              <a:gd name="csY5" fmla="*/ 1388123 h 1388123"/>
              <a:gd name="csX6" fmla="*/ 51006 w 6411816"/>
              <a:gd name="csY6" fmla="*/ 1068634 h 1388123"/>
              <a:gd name="csX7" fmla="*/ 0 w 6411816"/>
              <a:gd name="csY7" fmla="*/ 1017628 h 1388123"/>
              <a:gd name="csX8" fmla="*/ 0 w 6411816"/>
              <a:gd name="csY8" fmla="*/ 51006 h 1388123"/>
              <a:gd name="csX0" fmla="*/ 286439 w 6698255"/>
              <a:gd name="csY0" fmla="*/ 51006 h 1388123"/>
              <a:gd name="csX1" fmla="*/ 337445 w 6698255"/>
              <a:gd name="csY1" fmla="*/ 0 h 1388123"/>
              <a:gd name="csX2" fmla="*/ 6437929 w 6698255"/>
              <a:gd name="csY2" fmla="*/ 0 h 1388123"/>
              <a:gd name="csX3" fmla="*/ 6488935 w 6698255"/>
              <a:gd name="csY3" fmla="*/ 51006 h 1388123"/>
              <a:gd name="csX4" fmla="*/ 6698255 w 6698255"/>
              <a:gd name="csY4" fmla="*/ 367633 h 1388123"/>
              <a:gd name="csX5" fmla="*/ 6074372 w 6698255"/>
              <a:gd name="csY5" fmla="*/ 1388123 h 1388123"/>
              <a:gd name="csX6" fmla="*/ 337445 w 6698255"/>
              <a:gd name="csY6" fmla="*/ 1068634 h 1388123"/>
              <a:gd name="csX7" fmla="*/ 0 w 6698255"/>
              <a:gd name="csY7" fmla="*/ 367633 h 1388123"/>
              <a:gd name="csX8" fmla="*/ 286439 w 6698255"/>
              <a:gd name="csY8" fmla="*/ 51006 h 1388123"/>
              <a:gd name="csX0" fmla="*/ 286439 w 6698255"/>
              <a:gd name="csY0" fmla="*/ 51006 h 1388123"/>
              <a:gd name="csX1" fmla="*/ 337445 w 6698255"/>
              <a:gd name="csY1" fmla="*/ 0 h 1388123"/>
              <a:gd name="csX2" fmla="*/ 6437929 w 6698255"/>
              <a:gd name="csY2" fmla="*/ 0 h 1388123"/>
              <a:gd name="csX3" fmla="*/ 6488935 w 6698255"/>
              <a:gd name="csY3" fmla="*/ 51006 h 1388123"/>
              <a:gd name="csX4" fmla="*/ 6698255 w 6698255"/>
              <a:gd name="csY4" fmla="*/ 367633 h 1388123"/>
              <a:gd name="csX5" fmla="*/ 6074372 w 6698255"/>
              <a:gd name="csY5" fmla="*/ 1388123 h 1388123"/>
              <a:gd name="csX6" fmla="*/ 0 w 6698255"/>
              <a:gd name="csY6" fmla="*/ 367633 h 1388123"/>
              <a:gd name="csX7" fmla="*/ 286439 w 6698255"/>
              <a:gd name="csY7" fmla="*/ 51006 h 1388123"/>
              <a:gd name="csX0" fmla="*/ 286439 w 6698255"/>
              <a:gd name="csY0" fmla="*/ 51006 h 407211"/>
              <a:gd name="csX1" fmla="*/ 337445 w 6698255"/>
              <a:gd name="csY1" fmla="*/ 0 h 407211"/>
              <a:gd name="csX2" fmla="*/ 6437929 w 6698255"/>
              <a:gd name="csY2" fmla="*/ 0 h 407211"/>
              <a:gd name="csX3" fmla="*/ 6488935 w 6698255"/>
              <a:gd name="csY3" fmla="*/ 51006 h 407211"/>
              <a:gd name="csX4" fmla="*/ 6698255 w 6698255"/>
              <a:gd name="csY4" fmla="*/ 367633 h 407211"/>
              <a:gd name="csX5" fmla="*/ 0 w 6698255"/>
              <a:gd name="csY5" fmla="*/ 367633 h 407211"/>
              <a:gd name="csX6" fmla="*/ 286439 w 6698255"/>
              <a:gd name="csY6" fmla="*/ 51006 h 407211"/>
              <a:gd name="csX0" fmla="*/ 286439 w 6698255"/>
              <a:gd name="csY0" fmla="*/ 51006 h 367633"/>
              <a:gd name="csX1" fmla="*/ 337445 w 6698255"/>
              <a:gd name="csY1" fmla="*/ 0 h 367633"/>
              <a:gd name="csX2" fmla="*/ 6437929 w 6698255"/>
              <a:gd name="csY2" fmla="*/ 0 h 367633"/>
              <a:gd name="csX3" fmla="*/ 6488935 w 6698255"/>
              <a:gd name="csY3" fmla="*/ 51006 h 367633"/>
              <a:gd name="csX4" fmla="*/ 6698255 w 6698255"/>
              <a:gd name="csY4" fmla="*/ 367633 h 367633"/>
              <a:gd name="csX5" fmla="*/ 0 w 6698255"/>
              <a:gd name="csY5" fmla="*/ 367633 h 367633"/>
              <a:gd name="csX6" fmla="*/ 286439 w 6698255"/>
              <a:gd name="csY6" fmla="*/ 51006 h 367633"/>
              <a:gd name="csX0" fmla="*/ 286439 w 6698255"/>
              <a:gd name="csY0" fmla="*/ 53918 h 370545"/>
              <a:gd name="csX1" fmla="*/ 404423 w 6698255"/>
              <a:gd name="csY1" fmla="*/ 0 h 370545"/>
              <a:gd name="csX2" fmla="*/ 6437929 w 6698255"/>
              <a:gd name="csY2" fmla="*/ 2912 h 370545"/>
              <a:gd name="csX3" fmla="*/ 6488935 w 6698255"/>
              <a:gd name="csY3" fmla="*/ 53918 h 370545"/>
              <a:gd name="csX4" fmla="*/ 6698255 w 6698255"/>
              <a:gd name="csY4" fmla="*/ 370545 h 370545"/>
              <a:gd name="csX5" fmla="*/ 0 w 6698255"/>
              <a:gd name="csY5" fmla="*/ 370545 h 370545"/>
              <a:gd name="csX6" fmla="*/ 286439 w 6698255"/>
              <a:gd name="csY6" fmla="*/ 53918 h 370545"/>
              <a:gd name="csX0" fmla="*/ 286439 w 6698255"/>
              <a:gd name="csY0" fmla="*/ 53919 h 370546"/>
              <a:gd name="csX1" fmla="*/ 404423 w 6698255"/>
              <a:gd name="csY1" fmla="*/ 1 h 370546"/>
              <a:gd name="csX2" fmla="*/ 6280676 w 6698255"/>
              <a:gd name="csY2" fmla="*/ 0 h 370546"/>
              <a:gd name="csX3" fmla="*/ 6488935 w 6698255"/>
              <a:gd name="csY3" fmla="*/ 53919 h 370546"/>
              <a:gd name="csX4" fmla="*/ 6698255 w 6698255"/>
              <a:gd name="csY4" fmla="*/ 370546 h 370546"/>
              <a:gd name="csX5" fmla="*/ 0 w 6698255"/>
              <a:gd name="csY5" fmla="*/ 370546 h 370546"/>
              <a:gd name="csX6" fmla="*/ 286439 w 6698255"/>
              <a:gd name="csY6" fmla="*/ 53919 h 370546"/>
              <a:gd name="csX0" fmla="*/ 286439 w 6698255"/>
              <a:gd name="csY0" fmla="*/ 53919 h 370546"/>
              <a:gd name="csX1" fmla="*/ 404423 w 6698255"/>
              <a:gd name="csY1" fmla="*/ 1 h 370546"/>
              <a:gd name="csX2" fmla="*/ 6280676 w 6698255"/>
              <a:gd name="csY2" fmla="*/ 0 h 370546"/>
              <a:gd name="csX3" fmla="*/ 6485917 w 6698255"/>
              <a:gd name="csY3" fmla="*/ 50999 h 370546"/>
              <a:gd name="csX4" fmla="*/ 6698255 w 6698255"/>
              <a:gd name="csY4" fmla="*/ 370546 h 370546"/>
              <a:gd name="csX5" fmla="*/ 0 w 6698255"/>
              <a:gd name="csY5" fmla="*/ 370546 h 370546"/>
              <a:gd name="csX6" fmla="*/ 286439 w 6698255"/>
              <a:gd name="csY6" fmla="*/ 53919 h 370546"/>
              <a:gd name="csX0" fmla="*/ 286439 w 6698255"/>
              <a:gd name="csY0" fmla="*/ 55409 h 372036"/>
              <a:gd name="csX1" fmla="*/ 404423 w 6698255"/>
              <a:gd name="csY1" fmla="*/ 1491 h 372036"/>
              <a:gd name="csX2" fmla="*/ 6280676 w 6698255"/>
              <a:gd name="csY2" fmla="*/ 1490 h 372036"/>
              <a:gd name="csX3" fmla="*/ 6485917 w 6698255"/>
              <a:gd name="csY3" fmla="*/ 52489 h 372036"/>
              <a:gd name="csX4" fmla="*/ 6698255 w 6698255"/>
              <a:gd name="csY4" fmla="*/ 372036 h 372036"/>
              <a:gd name="csX5" fmla="*/ 0 w 6698255"/>
              <a:gd name="csY5" fmla="*/ 372036 h 372036"/>
              <a:gd name="csX6" fmla="*/ 286439 w 6698255"/>
              <a:gd name="csY6" fmla="*/ 55409 h 372036"/>
              <a:gd name="csX0" fmla="*/ 286439 w 6785804"/>
              <a:gd name="csY0" fmla="*/ 55409 h 372036"/>
              <a:gd name="csX1" fmla="*/ 404423 w 6785804"/>
              <a:gd name="csY1" fmla="*/ 1491 h 372036"/>
              <a:gd name="csX2" fmla="*/ 6280676 w 6785804"/>
              <a:gd name="csY2" fmla="*/ 1490 h 372036"/>
              <a:gd name="csX3" fmla="*/ 6485917 w 6785804"/>
              <a:gd name="csY3" fmla="*/ 52489 h 372036"/>
              <a:gd name="csX4" fmla="*/ 6785804 w 6785804"/>
              <a:gd name="csY4" fmla="*/ 372036 h 372036"/>
              <a:gd name="csX5" fmla="*/ 0 w 6785804"/>
              <a:gd name="csY5" fmla="*/ 372036 h 372036"/>
              <a:gd name="csX6" fmla="*/ 286439 w 6785804"/>
              <a:gd name="csY6" fmla="*/ 55409 h 372036"/>
              <a:gd name="csX0" fmla="*/ 286439 w 6785804"/>
              <a:gd name="csY0" fmla="*/ 55409 h 372036"/>
              <a:gd name="csX1" fmla="*/ 404423 w 6785804"/>
              <a:gd name="csY1" fmla="*/ 1491 h 372036"/>
              <a:gd name="csX2" fmla="*/ 6280676 w 6785804"/>
              <a:gd name="csY2" fmla="*/ 1490 h 372036"/>
              <a:gd name="csX3" fmla="*/ 6485917 w 6785804"/>
              <a:gd name="csY3" fmla="*/ 52489 h 372036"/>
              <a:gd name="csX4" fmla="*/ 6785804 w 6785804"/>
              <a:gd name="csY4" fmla="*/ 372036 h 372036"/>
              <a:gd name="csX5" fmla="*/ 0 w 6785804"/>
              <a:gd name="csY5" fmla="*/ 372036 h 372036"/>
              <a:gd name="csX6" fmla="*/ 286439 w 6785804"/>
              <a:gd name="csY6" fmla="*/ 55409 h 372036"/>
              <a:gd name="csX0" fmla="*/ 286439 w 6785804"/>
              <a:gd name="csY0" fmla="*/ 55409 h 372036"/>
              <a:gd name="csX1" fmla="*/ 404423 w 6785804"/>
              <a:gd name="csY1" fmla="*/ 1491 h 372036"/>
              <a:gd name="csX2" fmla="*/ 6280676 w 6785804"/>
              <a:gd name="csY2" fmla="*/ 1490 h 372036"/>
              <a:gd name="csX3" fmla="*/ 6485917 w 6785804"/>
              <a:gd name="csY3" fmla="*/ 52489 h 372036"/>
              <a:gd name="csX4" fmla="*/ 6785804 w 6785804"/>
              <a:gd name="csY4" fmla="*/ 372036 h 372036"/>
              <a:gd name="csX5" fmla="*/ 0 w 6785804"/>
              <a:gd name="csY5" fmla="*/ 372036 h 372036"/>
              <a:gd name="csX6" fmla="*/ 286439 w 6785804"/>
              <a:gd name="csY6" fmla="*/ 55409 h 37203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6785804" h="372036">
                <a:moveTo>
                  <a:pt x="286439" y="55409"/>
                </a:moveTo>
                <a:cubicBezTo>
                  <a:pt x="286439" y="27239"/>
                  <a:pt x="376253" y="1491"/>
                  <a:pt x="404423" y="1491"/>
                </a:cubicBezTo>
                <a:lnTo>
                  <a:pt x="6280676" y="1490"/>
                </a:lnTo>
                <a:cubicBezTo>
                  <a:pt x="6308846" y="1490"/>
                  <a:pt x="6407454" y="-13638"/>
                  <a:pt x="6485917" y="52489"/>
                </a:cubicBezTo>
                <a:cubicBezTo>
                  <a:pt x="6585879" y="159005"/>
                  <a:pt x="6664882" y="240170"/>
                  <a:pt x="6785804" y="372036"/>
                </a:cubicBezTo>
                <a:lnTo>
                  <a:pt x="0" y="372036"/>
                </a:lnTo>
                <a:lnTo>
                  <a:pt x="286439" y="55409"/>
                </a:lnTo>
                <a:close/>
              </a:path>
            </a:pathLst>
          </a:custGeom>
          <a:gradFill flip="none" rotWithShape="1">
            <a:gsLst>
              <a:gs pos="0">
                <a:schemeClr val="tx1">
                  <a:lumMod val="75000"/>
                  <a:lumOff val="25000"/>
                </a:schemeClr>
              </a:gs>
              <a:gs pos="100000">
                <a:schemeClr val="tx1">
                  <a:lumMod val="50000"/>
                  <a:lumOff val="50000"/>
                </a:schemeClr>
              </a:gs>
            </a:gsLst>
            <a:lin ang="13500000" scaled="1"/>
            <a:tileRect/>
          </a:gradFill>
          <a:ln w="6350">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descr="Skärmbild från Greppa Näringens webbsida.">
            <a:extLst>
              <a:ext uri="{FF2B5EF4-FFF2-40B4-BE49-F238E27FC236}">
                <a16:creationId xmlns:a16="http://schemas.microsoft.com/office/drawing/2014/main" id="{6144F0A2-EF1B-A245-A767-E75EF75BEBA8}"/>
              </a:ext>
            </a:extLst>
          </p:cNvPr>
          <p:cNvSpPr/>
          <p:nvPr/>
        </p:nvSpPr>
        <p:spPr>
          <a:xfrm>
            <a:off x="627961" y="2124991"/>
            <a:ext cx="5850531" cy="4184150"/>
          </a:xfrm>
          <a:custGeom>
            <a:avLst/>
            <a:gdLst>
              <a:gd name="csX0" fmla="*/ 0 w 5850531"/>
              <a:gd name="csY0" fmla="*/ 0 h 4184150"/>
              <a:gd name="csX1" fmla="*/ 5850531 w 5850531"/>
              <a:gd name="csY1" fmla="*/ 0 h 4184150"/>
              <a:gd name="csX2" fmla="*/ 5850531 w 5850531"/>
              <a:gd name="csY2" fmla="*/ 4184150 h 4184150"/>
              <a:gd name="csX3" fmla="*/ 0 w 5850531"/>
              <a:gd name="csY3" fmla="*/ 4184150 h 4184150"/>
              <a:gd name="csX4" fmla="*/ 0 w 5850531"/>
              <a:gd name="csY4" fmla="*/ 0 h 4184150"/>
              <a:gd name="csX0" fmla="*/ 0 w 5850531"/>
              <a:gd name="csY0" fmla="*/ 4184150 h 4184150"/>
              <a:gd name="csX1" fmla="*/ 5850531 w 5850531"/>
              <a:gd name="csY1" fmla="*/ 0 h 4184150"/>
              <a:gd name="csX2" fmla="*/ 5850531 w 5850531"/>
              <a:gd name="csY2" fmla="*/ 4184150 h 4184150"/>
              <a:gd name="csX3" fmla="*/ 0 w 5850531"/>
              <a:gd name="csY3" fmla="*/ 4184150 h 4184150"/>
            </a:gdLst>
            <a:ahLst/>
            <a:cxnLst>
              <a:cxn ang="0">
                <a:pos x="csX0" y="csY0"/>
              </a:cxn>
              <a:cxn ang="0">
                <a:pos x="csX1" y="csY1"/>
              </a:cxn>
              <a:cxn ang="0">
                <a:pos x="csX2" y="csY2"/>
              </a:cxn>
              <a:cxn ang="0">
                <a:pos x="csX3" y="csY3"/>
              </a:cxn>
            </a:cxnLst>
            <a:rect l="l" t="t" r="r" b="b"/>
            <a:pathLst>
              <a:path w="5850531" h="4184150">
                <a:moveTo>
                  <a:pt x="0" y="4184150"/>
                </a:moveTo>
                <a:lnTo>
                  <a:pt x="5850531" y="0"/>
                </a:lnTo>
                <a:lnTo>
                  <a:pt x="5850531" y="4184150"/>
                </a:lnTo>
                <a:lnTo>
                  <a:pt x="0" y="4184150"/>
                </a:lnTo>
                <a:close/>
              </a:path>
            </a:pathLst>
          </a:custGeom>
          <a:gradFill>
            <a:gsLst>
              <a:gs pos="8000">
                <a:schemeClr val="bg1">
                  <a:alpha val="23000"/>
                </a:schemeClr>
              </a:gs>
              <a:gs pos="100000">
                <a:schemeClr val="bg1">
                  <a:lumMod val="95000"/>
                  <a:alpha val="2000"/>
                </a:schemeClr>
              </a:gs>
            </a:gsLst>
            <a:lin ang="135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91044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E734293-31CD-47BC-ADDF-71677F8233F9}"/>
              </a:ext>
            </a:extLst>
          </p:cNvPr>
          <p:cNvSpPr>
            <a:spLocks noGrp="1"/>
          </p:cNvSpPr>
          <p:nvPr>
            <p:ph type="title"/>
          </p:nvPr>
        </p:nvSpPr>
        <p:spPr>
          <a:xfrm>
            <a:off x="1176338" y="465138"/>
            <a:ext cx="11156030" cy="1165225"/>
          </a:xfrm>
        </p:spPr>
        <p:txBody>
          <a:bodyPr/>
          <a:lstStyle/>
          <a:p>
            <a:r>
              <a:rPr lang="sv-SE" dirty="0">
                <a:solidFill>
                  <a:schemeClr val="accent1">
                    <a:lumMod val="75000"/>
                  </a:schemeClr>
                </a:solidFill>
              </a:rPr>
              <a:t>Lantbrukarna är nöjda med rådgivningen</a:t>
            </a:r>
          </a:p>
        </p:txBody>
      </p:sp>
      <p:sp>
        <p:nvSpPr>
          <p:cNvPr id="4" name="Platshållare för innehåll 3">
            <a:extLst>
              <a:ext uri="{FF2B5EF4-FFF2-40B4-BE49-F238E27FC236}">
                <a16:creationId xmlns:a16="http://schemas.microsoft.com/office/drawing/2014/main" id="{E7223EB1-1B06-C408-1ABA-395003078E11}"/>
              </a:ext>
            </a:extLst>
          </p:cNvPr>
          <p:cNvSpPr>
            <a:spLocks noGrp="1"/>
          </p:cNvSpPr>
          <p:nvPr>
            <p:ph sz="quarter" idx="13"/>
          </p:nvPr>
        </p:nvSpPr>
        <p:spPr>
          <a:xfrm>
            <a:off x="1176338" y="1966913"/>
            <a:ext cx="9006048" cy="3810000"/>
          </a:xfrm>
        </p:spPr>
        <p:txBody>
          <a:bodyPr/>
          <a:lstStyle/>
          <a:p>
            <a:pPr marL="0" indent="0">
              <a:buNone/>
            </a:pPr>
            <a:r>
              <a:rPr lang="sv-SE" dirty="0">
                <a:solidFill>
                  <a:schemeClr val="accent1"/>
                </a:solidFill>
              </a:rPr>
              <a:t>Var tredje rådgivning utvärderas.</a:t>
            </a:r>
            <a:br>
              <a:rPr lang="sv-SE" dirty="0">
                <a:solidFill>
                  <a:schemeClr val="accent1"/>
                </a:solidFill>
              </a:rPr>
            </a:br>
            <a:r>
              <a:rPr lang="sv-SE" dirty="0">
                <a:solidFill>
                  <a:schemeClr val="accent1"/>
                </a:solidFill>
              </a:rPr>
              <a:t>Rådgivarna och rådgivningen får genomgående höga betyg. </a:t>
            </a:r>
          </a:p>
          <a:p>
            <a:endParaRPr lang="sv-SE" dirty="0"/>
          </a:p>
        </p:txBody>
      </p:sp>
      <p:pic>
        <p:nvPicPr>
          <p:cNvPr id="17418" name="New picture" descr="Graf som visar nöjdhetsundersökning"/>
          <p:cNvPicPr/>
          <p:nvPr/>
        </p:nvPicPr>
        <p:blipFill>
          <a:blip r:embed="rId3" cstate="print">
            <a:extLst>
              <a:ext uri="{28A0092B-C50C-407E-A947-70E740481C1C}">
                <a14:useLocalDpi xmlns:a14="http://schemas.microsoft.com/office/drawing/2010/main"/>
              </a:ext>
            </a:extLst>
          </a:blip>
          <a:stretch>
            <a:fillRect/>
          </a:stretch>
        </p:blipFill>
        <p:spPr>
          <a:xfrm>
            <a:off x="234361" y="3241380"/>
            <a:ext cx="7461144" cy="1990754"/>
          </a:xfrm>
          <a:prstGeom prst="rect">
            <a:avLst/>
          </a:prstGeom>
        </p:spPr>
      </p:pic>
      <p:pic>
        <p:nvPicPr>
          <p:cNvPr id="17424" name="New picture" descr="Graf som visar nöjdhetsundersökning"/>
          <p:cNvPicPr/>
          <p:nvPr/>
        </p:nvPicPr>
        <p:blipFill>
          <a:blip r:embed="rId4" cstate="print">
            <a:extLst>
              <a:ext uri="{28A0092B-C50C-407E-A947-70E740481C1C}">
                <a14:useLocalDpi xmlns:a14="http://schemas.microsoft.com/office/drawing/2010/main"/>
              </a:ext>
            </a:extLst>
          </a:blip>
          <a:stretch>
            <a:fillRect/>
          </a:stretch>
        </p:blipFill>
        <p:spPr>
          <a:xfrm>
            <a:off x="234361" y="5159531"/>
            <a:ext cx="7461144" cy="1104115"/>
          </a:xfrm>
          <a:prstGeom prst="rect">
            <a:avLst/>
          </a:prstGeom>
        </p:spPr>
      </p:pic>
      <p:grpSp>
        <p:nvGrpSpPr>
          <p:cNvPr id="16" name="Grupp 15">
            <a:extLst>
              <a:ext uri="{FF2B5EF4-FFF2-40B4-BE49-F238E27FC236}">
                <a16:creationId xmlns:a16="http://schemas.microsoft.com/office/drawing/2014/main" id="{FEC2AE4D-2359-563A-0AC4-352279E8A9D5}"/>
              </a:ext>
              <a:ext uri="{C183D7F6-B498-43B3-948B-1728B52AA6E4}">
                <adec:decorative xmlns:adec="http://schemas.microsoft.com/office/drawing/2017/decorative" val="1"/>
              </a:ext>
            </a:extLst>
          </p:cNvPr>
          <p:cNvGrpSpPr/>
          <p:nvPr/>
        </p:nvGrpSpPr>
        <p:grpSpPr>
          <a:xfrm>
            <a:off x="8865027" y="3632578"/>
            <a:ext cx="1878746" cy="2016189"/>
            <a:chOff x="8865027" y="3632578"/>
            <a:chExt cx="1878746" cy="2016189"/>
          </a:xfrm>
        </p:grpSpPr>
        <p:sp>
          <p:nvSpPr>
            <p:cNvPr id="6" name="Rektangel 5">
              <a:extLst>
                <a:ext uri="{FF2B5EF4-FFF2-40B4-BE49-F238E27FC236}">
                  <a16:creationId xmlns:a16="http://schemas.microsoft.com/office/drawing/2014/main" id="{B4FF0B8C-9C65-D0EF-CF8E-7B57CA97D681}"/>
                </a:ext>
              </a:extLst>
            </p:cNvPr>
            <p:cNvSpPr/>
            <p:nvPr/>
          </p:nvSpPr>
          <p:spPr>
            <a:xfrm>
              <a:off x="8867007" y="4896165"/>
              <a:ext cx="1845293" cy="587819"/>
            </a:xfrm>
            <a:prstGeom prst="rect">
              <a:avLst/>
            </a:prstGeom>
            <a:solidFill>
              <a:srgbClr val="3143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C8AB6002-0A3C-9104-1A38-FFB6D0ED6C7A}"/>
                </a:ext>
              </a:extLst>
            </p:cNvPr>
            <p:cNvSpPr/>
            <p:nvPr/>
          </p:nvSpPr>
          <p:spPr>
            <a:xfrm>
              <a:off x="8867006" y="4308346"/>
              <a:ext cx="1845293" cy="587819"/>
            </a:xfrm>
            <a:prstGeom prst="rect">
              <a:avLst/>
            </a:prstGeom>
            <a:solidFill>
              <a:srgbClr val="314316">
                <a:alpha val="7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4" name="Rektangel 13">
              <a:extLst>
                <a:ext uri="{FF2B5EF4-FFF2-40B4-BE49-F238E27FC236}">
                  <a16:creationId xmlns:a16="http://schemas.microsoft.com/office/drawing/2014/main" id="{A638A6FE-0FB7-A686-14F1-23410D0A0C0A}"/>
                </a:ext>
              </a:extLst>
            </p:cNvPr>
            <p:cNvSpPr/>
            <p:nvPr/>
          </p:nvSpPr>
          <p:spPr>
            <a:xfrm>
              <a:off x="8865027" y="3634552"/>
              <a:ext cx="1845293" cy="67990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7422" name="New picture" descr="Indexindelning för grafen "/>
            <p:cNvPicPr/>
            <p:nvPr/>
          </p:nvPicPr>
          <p:blipFill>
            <a:blip r:embed="rId5" cstate="print">
              <a:extLst>
                <a:ext uri="{28A0092B-C50C-407E-A947-70E740481C1C}">
                  <a14:useLocalDpi xmlns:a14="http://schemas.microsoft.com/office/drawing/2010/main"/>
                </a:ext>
              </a:extLst>
            </a:blip>
            <a:srcRect t="14829"/>
            <a:stretch>
              <a:fillRect/>
            </a:stretch>
          </p:blipFill>
          <p:spPr>
            <a:xfrm>
              <a:off x="8920782" y="4238187"/>
              <a:ext cx="1689631" cy="1410580"/>
            </a:xfrm>
            <a:prstGeom prst="rect">
              <a:avLst/>
            </a:prstGeom>
          </p:spPr>
        </p:pic>
        <p:sp>
          <p:nvSpPr>
            <p:cNvPr id="9" name="Rektangel 8">
              <a:extLst>
                <a:ext uri="{FF2B5EF4-FFF2-40B4-BE49-F238E27FC236}">
                  <a16:creationId xmlns:a16="http://schemas.microsoft.com/office/drawing/2014/main" id="{BC8AFDB9-A749-692B-8154-292B70FF0C0B}"/>
                </a:ext>
              </a:extLst>
            </p:cNvPr>
            <p:cNvSpPr/>
            <p:nvPr/>
          </p:nvSpPr>
          <p:spPr>
            <a:xfrm>
              <a:off x="8867010" y="3632578"/>
              <a:ext cx="1845293" cy="1845293"/>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textruta 14">
              <a:extLst>
                <a:ext uri="{FF2B5EF4-FFF2-40B4-BE49-F238E27FC236}">
                  <a16:creationId xmlns:a16="http://schemas.microsoft.com/office/drawing/2014/main" id="{9CE1F7B6-368E-9CFE-08B7-643EF457EF4E}"/>
                </a:ext>
              </a:extLst>
            </p:cNvPr>
            <p:cNvSpPr txBox="1"/>
            <p:nvPr/>
          </p:nvSpPr>
          <p:spPr>
            <a:xfrm>
              <a:off x="8898480" y="3822397"/>
              <a:ext cx="1845293" cy="307777"/>
            </a:xfrm>
            <a:prstGeom prst="rect">
              <a:avLst/>
            </a:prstGeom>
            <a:noFill/>
          </p:spPr>
          <p:txBody>
            <a:bodyPr wrap="square" rtlCol="0">
              <a:spAutoFit/>
            </a:bodyPr>
            <a:lstStyle/>
            <a:p>
              <a:r>
                <a:rPr lang="sv-SE" sz="1400" b="1" dirty="0"/>
                <a:t>Indexklassificering:</a:t>
              </a:r>
            </a:p>
          </p:txBody>
        </p:sp>
      </p:grpSp>
      <p:sp>
        <p:nvSpPr>
          <p:cNvPr id="17417" name="New shape"/>
          <p:cNvSpPr/>
          <p:nvPr/>
        </p:nvSpPr>
        <p:spPr>
          <a:xfrm>
            <a:off x="3051505" y="6392862"/>
            <a:ext cx="2088324" cy="3011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l"/>
            <a:r>
              <a:rPr lang="en-US" sz="1050" dirty="0">
                <a:solidFill>
                  <a:prstClr val="black"/>
                </a:solidFill>
              </a:rPr>
              <a:t>(Period 2022:1 till 2023:4) </a:t>
            </a:r>
            <a:endParaRPr sz="1050" dirty="0">
              <a:solidFill>
                <a:prstClr val="black"/>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descr="Grafik som visar Greppa Näringens sex centrala hållbarhetsområden.">
            <a:extLst>
              <a:ext uri="{FF2B5EF4-FFF2-40B4-BE49-F238E27FC236}">
                <a16:creationId xmlns:a16="http://schemas.microsoft.com/office/drawing/2014/main" id="{CA184288-6B2C-5D96-8682-A67A57A50B80}"/>
              </a:ext>
            </a:extLst>
          </p:cNvPr>
          <p:cNvPicPr>
            <a:picLocks noGrp="1" noChangeAspect="1"/>
          </p:cNvPicPr>
          <p:nvPr>
            <p:ph type="pic" sz="quarter" idx="24"/>
          </p:nvPr>
        </p:nvPicPr>
        <p:blipFill>
          <a:blip r:embed="rId3">
            <a:extLst>
              <a:ext uri="{28A0092B-C50C-407E-A947-70E740481C1C}">
                <a14:useLocalDpi xmlns:a14="http://schemas.microsoft.com/office/drawing/2010/main"/>
              </a:ext>
            </a:extLst>
          </a:blip>
          <a:srcRect l="111" r="111"/>
          <a:stretch/>
        </p:blipFill>
        <p:spPr>
          <a:xfrm>
            <a:off x="1066800" y="1643975"/>
            <a:ext cx="4006616" cy="4003945"/>
          </a:xfrm>
          <a:solidFill>
            <a:srgbClr val="F8F5ED"/>
          </a:solidFill>
          <a:ln>
            <a:noFill/>
          </a:ln>
        </p:spPr>
      </p:pic>
      <p:sp>
        <p:nvSpPr>
          <p:cNvPr id="3" name="Platshållare för text 2">
            <a:extLst>
              <a:ext uri="{FF2B5EF4-FFF2-40B4-BE49-F238E27FC236}">
                <a16:creationId xmlns:a16="http://schemas.microsoft.com/office/drawing/2014/main" id="{E6FCEF53-F851-D700-58FB-9DAF70864A32}"/>
              </a:ext>
            </a:extLst>
          </p:cNvPr>
          <p:cNvSpPr>
            <a:spLocks noGrp="1"/>
          </p:cNvSpPr>
          <p:nvPr>
            <p:ph type="body" sz="quarter" idx="15"/>
          </p:nvPr>
        </p:nvSpPr>
        <p:spPr>
          <a:xfrm>
            <a:off x="6769100" y="3428999"/>
            <a:ext cx="4356100" cy="2906713"/>
          </a:xfrm>
        </p:spPr>
        <p:txBody>
          <a:bodyPr/>
          <a:lstStyle/>
          <a:p>
            <a:pPr>
              <a:lnSpc>
                <a:spcPct val="100000"/>
              </a:lnSpc>
            </a:pPr>
            <a:r>
              <a:rPr lang="sv-SE" dirty="0"/>
              <a:t>Inom Greppa Näringens Hållbarhetsanalys finns sex hållbarhetsområden</a:t>
            </a:r>
          </a:p>
        </p:txBody>
      </p:sp>
      <p:sp>
        <p:nvSpPr>
          <p:cNvPr id="6" name="Rubrik 5">
            <a:extLst>
              <a:ext uri="{FF2B5EF4-FFF2-40B4-BE49-F238E27FC236}">
                <a16:creationId xmlns:a16="http://schemas.microsoft.com/office/drawing/2014/main" id="{80F0C8B0-262D-4124-893D-9010DF1E6513}"/>
              </a:ext>
            </a:extLst>
          </p:cNvPr>
          <p:cNvSpPr>
            <a:spLocks noGrp="1"/>
          </p:cNvSpPr>
          <p:nvPr>
            <p:ph type="title"/>
          </p:nvPr>
        </p:nvSpPr>
        <p:spPr>
          <a:xfrm>
            <a:off x="6765925" y="1439863"/>
            <a:ext cx="4356100" cy="1692275"/>
          </a:xfrm>
        </p:spPr>
        <p:txBody>
          <a:bodyPr/>
          <a:lstStyle/>
          <a:p>
            <a:r>
              <a:rPr lang="sv-SE" dirty="0"/>
              <a:t>Våra sex centrala hållbarhetsområden</a:t>
            </a:r>
          </a:p>
        </p:txBody>
      </p:sp>
    </p:spTree>
    <p:extLst>
      <p:ext uri="{BB962C8B-B14F-4D97-AF65-F5344CB8AC3E}">
        <p14:creationId xmlns:p14="http://schemas.microsoft.com/office/powerpoint/2010/main" val="3788324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B159C-E312-EE74-8696-70015B8319E6}"/>
            </a:ext>
          </a:extLst>
        </p:cNvPr>
        <p:cNvGrpSpPr/>
        <p:nvPr/>
      </p:nvGrpSpPr>
      <p:grpSpPr>
        <a:xfrm>
          <a:off x="0" y="0"/>
          <a:ext cx="0" cy="0"/>
          <a:chOff x="0" y="0"/>
          <a:chExt cx="0" cy="0"/>
        </a:xfrm>
      </p:grpSpPr>
      <p:graphicFrame>
        <p:nvGraphicFramePr>
          <p:cNvPr id="3098" name="Group 26" descr="Exempel tabell på hur näringsöverskottet kan se ut. " title="Tabell över näringsöverskott">
            <a:extLst>
              <a:ext uri="{FF2B5EF4-FFF2-40B4-BE49-F238E27FC236}">
                <a16:creationId xmlns:a16="http://schemas.microsoft.com/office/drawing/2014/main" id="{FF36EEF3-F052-5B26-741F-31F13DBDAB7D}"/>
              </a:ext>
            </a:extLst>
          </p:cNvPr>
          <p:cNvGraphicFramePr>
            <a:graphicFrameLocks noGrp="1"/>
          </p:cNvGraphicFramePr>
          <p:nvPr>
            <p:extLst>
              <p:ext uri="{D42A27DB-BD31-4B8C-83A1-F6EECF244321}">
                <p14:modId xmlns:p14="http://schemas.microsoft.com/office/powerpoint/2010/main" val="1467356183"/>
              </p:ext>
            </p:extLst>
          </p:nvPr>
        </p:nvGraphicFramePr>
        <p:xfrm>
          <a:off x="10041375" y="4540359"/>
          <a:ext cx="1524000" cy="2103436"/>
        </p:xfrm>
        <a:graphic>
          <a:graphicData uri="http://schemas.openxmlformats.org/drawingml/2006/table">
            <a:tbl>
              <a:tblPr firstRow="1"/>
              <a:tblGrid>
                <a:gridCol w="762000">
                  <a:extLst>
                    <a:ext uri="{9D8B030D-6E8A-4147-A177-3AD203B41FA5}">
                      <a16:colId xmlns:a16="http://schemas.microsoft.com/office/drawing/2014/main" val="1917788056"/>
                    </a:ext>
                  </a:extLst>
                </a:gridCol>
                <a:gridCol w="762000">
                  <a:extLst>
                    <a:ext uri="{9D8B030D-6E8A-4147-A177-3AD203B41FA5}">
                      <a16:colId xmlns:a16="http://schemas.microsoft.com/office/drawing/2014/main" val="4293472691"/>
                    </a:ext>
                  </a:extLst>
                </a:gridCol>
              </a:tblGrid>
              <a:tr h="640176">
                <a:tc gridSpan="2">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altLang="sv-SE" sz="16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Överskott</a:t>
                      </a:r>
                      <a:r>
                        <a:rPr kumimoji="0" lang="sv-SE" altLang="sv-SE" sz="16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 kg/ha</a:t>
                      </a:r>
                    </a:p>
                  </a:txBody>
                  <a:tcPr marT="45727" marB="45727"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sv-SE"/>
                    </a:p>
                  </a:txBody>
                  <a:tcPr/>
                </a:tc>
                <a:extLst>
                  <a:ext uri="{0D108BD9-81ED-4DB2-BD59-A6C34878D82A}">
                    <a16:rowId xmlns:a16="http://schemas.microsoft.com/office/drawing/2014/main" val="2313829739"/>
                  </a:ext>
                </a:extLst>
              </a:tr>
              <a:tr h="365815">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altLang="sv-SE"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N</a:t>
                      </a: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sv-SE" altLang="sv-SE"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8163075"/>
                  </a:ext>
                </a:extLst>
              </a:tr>
              <a:tr h="365815">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altLang="sv-SE"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P</a:t>
                      </a: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sv-SE" altLang="sv-SE"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82909840"/>
                  </a:ext>
                </a:extLst>
              </a:tr>
              <a:tr h="365815">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altLang="sv-SE"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K</a:t>
                      </a: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sv-SE" altLang="sv-SE"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452222156"/>
                  </a:ext>
                </a:extLst>
              </a:tr>
              <a:tr h="365815">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sv-SE" altLang="sv-SE"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sv-SE" altLang="sv-SE"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933129946"/>
                  </a:ext>
                </a:extLst>
              </a:tr>
            </a:tbl>
          </a:graphicData>
        </a:graphic>
      </p:graphicFrame>
      <p:sp>
        <p:nvSpPr>
          <p:cNvPr id="10249" name="AutoShape 25" descr="Hur mycket kväve, fosfor och kalium som går ut från gården i kg/ha. " title="Pil ut från gården">
            <a:extLst>
              <a:ext uri="{FF2B5EF4-FFF2-40B4-BE49-F238E27FC236}">
                <a16:creationId xmlns:a16="http://schemas.microsoft.com/office/drawing/2014/main" id="{C1A955C3-770A-B753-4480-3FA070E8A277}"/>
              </a:ext>
            </a:extLst>
          </p:cNvPr>
          <p:cNvSpPr>
            <a:spLocks noChangeArrowheads="1"/>
          </p:cNvSpPr>
          <p:nvPr/>
        </p:nvSpPr>
        <p:spPr bwMode="auto">
          <a:xfrm>
            <a:off x="7662962" y="2909996"/>
            <a:ext cx="2378413" cy="1295400"/>
          </a:xfrm>
          <a:prstGeom prst="rightArrow">
            <a:avLst>
              <a:gd name="adj1" fmla="val 100000"/>
              <a:gd name="adj2" fmla="val 42154"/>
            </a:avLst>
          </a:prstGeom>
          <a:gradFill flip="none" rotWithShape="1">
            <a:gsLst>
              <a:gs pos="100000">
                <a:schemeClr val="accent6">
                  <a:lumMod val="90000"/>
                </a:schemeClr>
              </a:gs>
              <a:gs pos="0">
                <a:schemeClr val="accent6">
                  <a:lumMod val="50000"/>
                </a:schemeClr>
              </a:gs>
            </a:gsLst>
            <a:lin ang="10800000" scaled="1"/>
            <a:tileRect/>
          </a:gradFill>
          <a:ln w="28575">
            <a:noFill/>
            <a:miter lim="800000"/>
            <a:headEnd type="none" w="sm" len="sm"/>
            <a:tailEnd type="none" w="sm" len="sm"/>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dirty="0">
                <a:latin typeface="+mj-lt"/>
              </a:rPr>
              <a:t>Produkter ut</a:t>
            </a:r>
          </a:p>
          <a:p>
            <a:pPr algn="ctr"/>
            <a:r>
              <a:rPr lang="sv-SE" altLang="sv-SE" sz="1600" b="1" dirty="0">
                <a:latin typeface="+mj-lt"/>
              </a:rPr>
              <a:t>N:     </a:t>
            </a:r>
            <a:r>
              <a:rPr lang="sv-SE" altLang="sv-SE" sz="1600" dirty="0">
                <a:latin typeface="+mj-lt"/>
              </a:rPr>
              <a:t>kg/ha</a:t>
            </a:r>
          </a:p>
          <a:p>
            <a:pPr algn="ctr"/>
            <a:r>
              <a:rPr lang="sv-SE" altLang="sv-SE" sz="1600" b="1" dirty="0">
                <a:latin typeface="+mj-lt"/>
              </a:rPr>
              <a:t>P:     </a:t>
            </a:r>
            <a:r>
              <a:rPr lang="sv-SE" altLang="sv-SE" sz="1600" dirty="0">
                <a:latin typeface="+mj-lt"/>
              </a:rPr>
              <a:t>kg/ha</a:t>
            </a:r>
          </a:p>
          <a:p>
            <a:pPr algn="ctr"/>
            <a:r>
              <a:rPr lang="sv-SE" altLang="sv-SE" sz="1600" b="1" dirty="0">
                <a:latin typeface="+mj-lt"/>
              </a:rPr>
              <a:t>K:     </a:t>
            </a:r>
            <a:r>
              <a:rPr lang="sv-SE" altLang="sv-SE" sz="1600" dirty="0">
                <a:latin typeface="+mj-lt"/>
              </a:rPr>
              <a:t>kg/ha</a:t>
            </a:r>
          </a:p>
        </p:txBody>
      </p:sp>
      <p:sp>
        <p:nvSpPr>
          <p:cNvPr id="10271" name="AutoShape 47" descr="Hur mycket kväve som försvinner från gården via utlakning" title="Utlakning ">
            <a:extLst>
              <a:ext uri="{FF2B5EF4-FFF2-40B4-BE49-F238E27FC236}">
                <a16:creationId xmlns:a16="http://schemas.microsoft.com/office/drawing/2014/main" id="{AD47D0A6-1D8C-3C1C-537A-59346A16CCF7}"/>
              </a:ext>
            </a:extLst>
          </p:cNvPr>
          <p:cNvSpPr>
            <a:spLocks noChangeArrowheads="1"/>
          </p:cNvSpPr>
          <p:nvPr/>
        </p:nvSpPr>
        <p:spPr bwMode="auto">
          <a:xfrm>
            <a:off x="4203969" y="5435613"/>
            <a:ext cx="1143000" cy="1371600"/>
          </a:xfrm>
          <a:prstGeom prst="downArrow">
            <a:avLst>
              <a:gd name="adj1" fmla="val 100000"/>
              <a:gd name="adj2" fmla="val 33815"/>
            </a:avLst>
          </a:prstGeom>
          <a:solidFill>
            <a:schemeClr val="bg2">
              <a:lumMod val="75000"/>
            </a:schemeClr>
          </a:solidFill>
          <a:ln w="12700">
            <a:noFill/>
            <a:miter lim="800000"/>
            <a:headEnd type="none" w="sm" len="sm"/>
            <a:tailEnd type="none" w="sm" len="sm"/>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dirty="0">
                <a:latin typeface="+mj-lt"/>
              </a:rPr>
              <a:t>Utlakning</a:t>
            </a:r>
          </a:p>
          <a:p>
            <a:pPr algn="ctr"/>
            <a:r>
              <a:rPr lang="sv-SE" altLang="sv-SE" sz="1600" dirty="0">
                <a:latin typeface="+mj-lt"/>
              </a:rPr>
              <a:t>kg N/ha</a:t>
            </a:r>
          </a:p>
        </p:txBody>
      </p:sp>
      <p:sp>
        <p:nvSpPr>
          <p:cNvPr id="10272" name="AutoShape 48" descr="Hur mycket kväve som försvinner från gården via mullbildning" title="Mullbildning ">
            <a:extLst>
              <a:ext uri="{FF2B5EF4-FFF2-40B4-BE49-F238E27FC236}">
                <a16:creationId xmlns:a16="http://schemas.microsoft.com/office/drawing/2014/main" id="{B664465F-A017-061C-F834-50C78163261F}"/>
              </a:ext>
            </a:extLst>
          </p:cNvPr>
          <p:cNvSpPr>
            <a:spLocks noChangeArrowheads="1"/>
          </p:cNvSpPr>
          <p:nvPr/>
        </p:nvSpPr>
        <p:spPr bwMode="auto">
          <a:xfrm>
            <a:off x="5454919" y="5424596"/>
            <a:ext cx="1143000" cy="1371600"/>
          </a:xfrm>
          <a:prstGeom prst="downArrow">
            <a:avLst>
              <a:gd name="adj1" fmla="val 100000"/>
              <a:gd name="adj2" fmla="val 39451"/>
            </a:avLst>
          </a:prstGeom>
          <a:solidFill>
            <a:schemeClr val="bg2">
              <a:lumMod val="75000"/>
            </a:schemeClr>
          </a:solidFill>
          <a:ln w="12700">
            <a:noFill/>
            <a:miter lim="800000"/>
            <a:headEnd type="none" w="sm" len="sm"/>
            <a:tailEnd type="none" w="sm" len="sm"/>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dirty="0">
                <a:latin typeface="+mj-lt"/>
              </a:rPr>
              <a:t>Till mull</a:t>
            </a:r>
          </a:p>
          <a:p>
            <a:pPr algn="ctr"/>
            <a:r>
              <a:rPr lang="sv-SE" altLang="sv-SE" sz="1600" dirty="0">
                <a:latin typeface="+mj-lt"/>
              </a:rPr>
              <a:t>kg N/ha</a:t>
            </a:r>
          </a:p>
        </p:txBody>
      </p:sp>
      <p:sp>
        <p:nvSpPr>
          <p:cNvPr id="10273" name="AutoShape 49" descr="Hur mycket kväve som kommer till  gården via nedbrytning av mull." title="Nedbrytning av mull ">
            <a:extLst>
              <a:ext uri="{FF2B5EF4-FFF2-40B4-BE49-F238E27FC236}">
                <a16:creationId xmlns:a16="http://schemas.microsoft.com/office/drawing/2014/main" id="{B07F009C-D441-C8F2-B9B7-BBBA7CAD933F}"/>
              </a:ext>
            </a:extLst>
          </p:cNvPr>
          <p:cNvSpPr>
            <a:spLocks noChangeArrowheads="1"/>
          </p:cNvSpPr>
          <p:nvPr/>
        </p:nvSpPr>
        <p:spPr bwMode="auto">
          <a:xfrm>
            <a:off x="6705869" y="5424596"/>
            <a:ext cx="1079500" cy="1295400"/>
          </a:xfrm>
          <a:prstGeom prst="upArrow">
            <a:avLst>
              <a:gd name="adj1" fmla="val 100000"/>
              <a:gd name="adj2" fmla="val 33679"/>
            </a:avLst>
          </a:prstGeom>
          <a:solidFill>
            <a:srgbClr val="FFCC00"/>
          </a:solidFill>
          <a:ln w="12700">
            <a:noFill/>
            <a:miter lim="800000"/>
            <a:headEnd type="none" w="sm" len="sm"/>
            <a:tailEnd type="none" w="sm" len="sm"/>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dirty="0">
                <a:latin typeface="+mj-lt"/>
              </a:rPr>
              <a:t>Från mull</a:t>
            </a:r>
          </a:p>
          <a:p>
            <a:pPr algn="ctr"/>
            <a:r>
              <a:rPr lang="sv-SE" altLang="sv-SE" sz="1600" dirty="0">
                <a:latin typeface="+mj-lt"/>
              </a:rPr>
              <a:t>kg N/ha</a:t>
            </a:r>
          </a:p>
        </p:txBody>
      </p:sp>
      <p:sp>
        <p:nvSpPr>
          <p:cNvPr id="10270" name="AutoShape 46">
            <a:extLst>
              <a:ext uri="{FF2B5EF4-FFF2-40B4-BE49-F238E27FC236}">
                <a16:creationId xmlns:a16="http://schemas.microsoft.com/office/drawing/2014/main" id="{61216C9A-2121-914D-ABA1-79C95DBDC51D}"/>
              </a:ext>
            </a:extLst>
          </p:cNvPr>
          <p:cNvSpPr>
            <a:spLocks noChangeArrowheads="1"/>
          </p:cNvSpPr>
          <p:nvPr/>
        </p:nvSpPr>
        <p:spPr bwMode="auto">
          <a:xfrm>
            <a:off x="5727969" y="544749"/>
            <a:ext cx="1143000" cy="1387545"/>
          </a:xfrm>
          <a:prstGeom prst="upArrow">
            <a:avLst>
              <a:gd name="adj1" fmla="val 100000"/>
              <a:gd name="adj2" fmla="val 28597"/>
            </a:avLst>
          </a:prstGeom>
          <a:solidFill>
            <a:schemeClr val="accent2">
              <a:lumMod val="40000"/>
              <a:lumOff val="60000"/>
            </a:schemeClr>
          </a:solidFill>
          <a:ln w="12700">
            <a:noFill/>
            <a:miter lim="800000"/>
            <a:headEnd type="none" w="sm" len="sm"/>
            <a:tailEnd type="none" w="sm" len="sm"/>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dirty="0" err="1">
                <a:latin typeface="+mj-lt"/>
              </a:rPr>
              <a:t>Denitri</a:t>
            </a:r>
            <a:r>
              <a:rPr lang="sv-SE" altLang="sv-SE" sz="1600" b="1" dirty="0">
                <a:latin typeface="+mj-lt"/>
              </a:rPr>
              <a:t>-</a:t>
            </a:r>
          </a:p>
          <a:p>
            <a:pPr algn="ctr"/>
            <a:r>
              <a:rPr lang="sv-SE" altLang="sv-SE" sz="1600" b="1" dirty="0" err="1">
                <a:latin typeface="+mj-lt"/>
              </a:rPr>
              <a:t>fikation</a:t>
            </a:r>
            <a:endParaRPr lang="sv-SE" altLang="sv-SE" sz="1600" b="1" dirty="0">
              <a:latin typeface="+mj-lt"/>
            </a:endParaRPr>
          </a:p>
          <a:p>
            <a:pPr algn="ctr"/>
            <a:r>
              <a:rPr lang="sv-SE" altLang="sv-SE" sz="1600" dirty="0">
                <a:latin typeface="+mj-lt"/>
              </a:rPr>
              <a:t>kg N/ha</a:t>
            </a:r>
          </a:p>
        </p:txBody>
      </p:sp>
      <p:sp>
        <p:nvSpPr>
          <p:cNvPr id="10269" name="AutoShape 45">
            <a:extLst>
              <a:ext uri="{FF2B5EF4-FFF2-40B4-BE49-F238E27FC236}">
                <a16:creationId xmlns:a16="http://schemas.microsoft.com/office/drawing/2014/main" id="{3E24C864-086A-D9E2-E8C0-B3E30EEA8609}"/>
              </a:ext>
            </a:extLst>
          </p:cNvPr>
          <p:cNvSpPr>
            <a:spLocks noChangeArrowheads="1"/>
          </p:cNvSpPr>
          <p:nvPr/>
        </p:nvSpPr>
        <p:spPr bwMode="auto">
          <a:xfrm>
            <a:off x="4203969" y="544749"/>
            <a:ext cx="1143000" cy="1387545"/>
          </a:xfrm>
          <a:prstGeom prst="upArrow">
            <a:avLst>
              <a:gd name="adj1" fmla="val 100000"/>
              <a:gd name="adj2" fmla="val 28597"/>
            </a:avLst>
          </a:prstGeom>
          <a:solidFill>
            <a:schemeClr val="accent2">
              <a:lumMod val="40000"/>
              <a:lumOff val="60000"/>
            </a:schemeClr>
          </a:solidFill>
          <a:ln w="12700">
            <a:noFill/>
            <a:miter lim="800000"/>
            <a:headEnd type="none" w="sm" len="sm"/>
            <a:tailEnd type="none" w="sm" len="sm"/>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dirty="0">
                <a:latin typeface="+mj-lt"/>
              </a:rPr>
              <a:t>Ammoniak</a:t>
            </a:r>
          </a:p>
          <a:p>
            <a:pPr algn="ctr"/>
            <a:r>
              <a:rPr lang="sv-SE" altLang="sv-SE" sz="1600" b="1" dirty="0">
                <a:latin typeface="+mj-lt"/>
              </a:rPr>
              <a:t>avgång</a:t>
            </a:r>
          </a:p>
          <a:p>
            <a:pPr algn="ctr"/>
            <a:r>
              <a:rPr lang="sv-SE" altLang="sv-SE" sz="1600" dirty="0">
                <a:latin typeface="+mj-lt"/>
              </a:rPr>
              <a:t>kg N/ha</a:t>
            </a:r>
          </a:p>
        </p:txBody>
      </p:sp>
      <p:sp>
        <p:nvSpPr>
          <p:cNvPr id="10247" name="AutoShape 23" descr="Hur mycket kväve, fosfor och kalium som kommer in till gården i kg/ha. ">
            <a:extLst>
              <a:ext uri="{FF2B5EF4-FFF2-40B4-BE49-F238E27FC236}">
                <a16:creationId xmlns:a16="http://schemas.microsoft.com/office/drawing/2014/main" id="{86228F4D-C442-4D4B-D4E8-68AB5CCC6D01}"/>
              </a:ext>
            </a:extLst>
          </p:cNvPr>
          <p:cNvSpPr>
            <a:spLocks noChangeArrowheads="1"/>
          </p:cNvSpPr>
          <p:nvPr/>
        </p:nvSpPr>
        <p:spPr bwMode="auto">
          <a:xfrm>
            <a:off x="1841769" y="2909996"/>
            <a:ext cx="2284380" cy="1295400"/>
          </a:xfrm>
          <a:prstGeom prst="rightArrow">
            <a:avLst>
              <a:gd name="adj1" fmla="val 100000"/>
              <a:gd name="adj2" fmla="val 42154"/>
            </a:avLst>
          </a:prstGeom>
          <a:gradFill flip="none" rotWithShape="1">
            <a:gsLst>
              <a:gs pos="0">
                <a:schemeClr val="accent2">
                  <a:lumMod val="20000"/>
                  <a:lumOff val="80000"/>
                </a:schemeClr>
              </a:gs>
              <a:gs pos="100000">
                <a:schemeClr val="accent2">
                  <a:lumMod val="60000"/>
                  <a:lumOff val="40000"/>
                </a:schemeClr>
              </a:gs>
            </a:gsLst>
            <a:lin ang="10800000" scaled="1"/>
            <a:tileRect/>
          </a:gradFill>
          <a:ln w="38100">
            <a:noFill/>
            <a:miter lim="800000"/>
            <a:headEnd type="none" w="sm" len="sm"/>
            <a:tailEnd type="none" w="sm" len="sm"/>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dirty="0">
                <a:latin typeface="+mj-lt"/>
              </a:rPr>
              <a:t>Produkter in</a:t>
            </a:r>
          </a:p>
          <a:p>
            <a:pPr algn="ctr"/>
            <a:r>
              <a:rPr lang="sv-SE" altLang="sv-SE" sz="1600" b="1" dirty="0">
                <a:latin typeface="+mj-lt"/>
              </a:rPr>
              <a:t>N:     </a:t>
            </a:r>
            <a:r>
              <a:rPr lang="sv-SE" altLang="sv-SE" sz="1600" dirty="0">
                <a:latin typeface="+mj-lt"/>
              </a:rPr>
              <a:t>kg/ha</a:t>
            </a:r>
          </a:p>
          <a:p>
            <a:pPr algn="ctr"/>
            <a:r>
              <a:rPr lang="sv-SE" altLang="sv-SE" sz="1600" b="1" dirty="0">
                <a:latin typeface="+mj-lt"/>
              </a:rPr>
              <a:t>P:      </a:t>
            </a:r>
            <a:r>
              <a:rPr lang="sv-SE" altLang="sv-SE" sz="1600" dirty="0">
                <a:latin typeface="+mj-lt"/>
              </a:rPr>
              <a:t>kg/ha</a:t>
            </a:r>
          </a:p>
          <a:p>
            <a:pPr algn="ctr"/>
            <a:r>
              <a:rPr lang="sv-SE" altLang="sv-SE" sz="1600" b="1" dirty="0">
                <a:latin typeface="+mj-lt"/>
              </a:rPr>
              <a:t>K:      </a:t>
            </a:r>
            <a:r>
              <a:rPr lang="sv-SE" altLang="sv-SE" sz="1600" dirty="0">
                <a:latin typeface="+mj-lt"/>
              </a:rPr>
              <a:t>kg/ha</a:t>
            </a:r>
          </a:p>
        </p:txBody>
      </p:sp>
      <p:sp>
        <p:nvSpPr>
          <p:cNvPr id="10246" name="AutoShape 22" descr="Hur mycket kväve som kommer in till gården via kvävenedfall " title="Kvävenedfall">
            <a:extLst>
              <a:ext uri="{FF2B5EF4-FFF2-40B4-BE49-F238E27FC236}">
                <a16:creationId xmlns:a16="http://schemas.microsoft.com/office/drawing/2014/main" id="{AC1A6F83-C69B-1A49-C7A3-8CEF20CBB5C5}"/>
              </a:ext>
            </a:extLst>
          </p:cNvPr>
          <p:cNvSpPr>
            <a:spLocks noChangeArrowheads="1"/>
          </p:cNvSpPr>
          <p:nvPr/>
        </p:nvSpPr>
        <p:spPr bwMode="auto">
          <a:xfrm>
            <a:off x="2068749" y="2071796"/>
            <a:ext cx="2057400" cy="609600"/>
          </a:xfrm>
          <a:prstGeom prst="rightArrow">
            <a:avLst>
              <a:gd name="adj1" fmla="val 100000"/>
              <a:gd name="adj2" fmla="val 89578"/>
            </a:avLst>
          </a:prstGeom>
          <a:solidFill>
            <a:schemeClr val="bg2">
              <a:lumMod val="90000"/>
            </a:schemeClr>
          </a:solidFill>
          <a:ln w="12700">
            <a:noFill/>
            <a:miter lim="800000"/>
            <a:headEnd type="none" w="sm" len="sm"/>
            <a:tailEnd type="none" w="sm" len="sm"/>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dirty="0">
                <a:latin typeface="+mj-lt"/>
              </a:rPr>
              <a:t>Kvävenedfall</a:t>
            </a:r>
          </a:p>
          <a:p>
            <a:pPr algn="ctr"/>
            <a:r>
              <a:rPr lang="sv-SE" altLang="sv-SE" sz="1600" b="1" dirty="0">
                <a:latin typeface="+mj-lt"/>
              </a:rPr>
              <a:t>     </a:t>
            </a:r>
            <a:r>
              <a:rPr lang="sv-SE" altLang="sv-SE" sz="1600" dirty="0">
                <a:latin typeface="+mj-lt"/>
              </a:rPr>
              <a:t>kg N/ha</a:t>
            </a:r>
          </a:p>
        </p:txBody>
      </p:sp>
      <p:sp>
        <p:nvSpPr>
          <p:cNvPr id="10248" name="AutoShape 24" descr="Hur mycket kväve som kommer in till gården via kvävefixering " title="Kvävefixering ">
            <a:extLst>
              <a:ext uri="{FF2B5EF4-FFF2-40B4-BE49-F238E27FC236}">
                <a16:creationId xmlns:a16="http://schemas.microsoft.com/office/drawing/2014/main" id="{80F072A9-C835-8061-400C-FE6C6E38F700}"/>
              </a:ext>
            </a:extLst>
          </p:cNvPr>
          <p:cNvSpPr>
            <a:spLocks noChangeArrowheads="1"/>
          </p:cNvSpPr>
          <p:nvPr/>
        </p:nvSpPr>
        <p:spPr bwMode="auto">
          <a:xfrm>
            <a:off x="2068749" y="4433996"/>
            <a:ext cx="2057400" cy="609600"/>
          </a:xfrm>
          <a:prstGeom prst="rightArrow">
            <a:avLst>
              <a:gd name="adj1" fmla="val 100000"/>
              <a:gd name="adj2" fmla="val 89578"/>
            </a:avLst>
          </a:prstGeom>
          <a:solidFill>
            <a:schemeClr val="accent4"/>
          </a:solidFill>
          <a:ln w="12700">
            <a:noFill/>
            <a:miter lim="800000"/>
            <a:headEnd type="none" w="sm" len="sm"/>
            <a:tailEnd type="none" w="sm" len="sm"/>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dirty="0">
                <a:latin typeface="+mj-lt"/>
              </a:rPr>
              <a:t>Kvävefixering</a:t>
            </a:r>
          </a:p>
          <a:p>
            <a:pPr algn="ctr"/>
            <a:r>
              <a:rPr lang="sv-SE" altLang="sv-SE" sz="1600" dirty="0">
                <a:latin typeface="+mj-lt"/>
              </a:rPr>
              <a:t>kg N/ha</a:t>
            </a:r>
          </a:p>
        </p:txBody>
      </p:sp>
      <p:pic>
        <p:nvPicPr>
          <p:cNvPr id="10245" name="Picture 21" descr="Foto på gård.">
            <a:extLst>
              <a:ext uri="{FF2B5EF4-FFF2-40B4-BE49-F238E27FC236}">
                <a16:creationId xmlns:a16="http://schemas.microsoft.com/office/drawing/2014/main" id="{51554E07-A237-A8CE-98BE-0AB758EE53A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a:fillRect/>
          </a:stretch>
        </p:blipFill>
        <p:spPr bwMode="auto">
          <a:xfrm>
            <a:off x="4203969" y="2067775"/>
            <a:ext cx="3334967" cy="32103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ubrik 1">
            <a:extLst>
              <a:ext uri="{FF2B5EF4-FFF2-40B4-BE49-F238E27FC236}">
                <a16:creationId xmlns:a16="http://schemas.microsoft.com/office/drawing/2014/main" id="{D7444588-FF72-9EAF-A569-4B748B28AEEF}"/>
              </a:ext>
            </a:extLst>
          </p:cNvPr>
          <p:cNvSpPr>
            <a:spLocks noGrp="1"/>
          </p:cNvSpPr>
          <p:nvPr>
            <p:ph type="title"/>
          </p:nvPr>
        </p:nvSpPr>
        <p:spPr>
          <a:xfrm>
            <a:off x="367251" y="465138"/>
            <a:ext cx="3646218" cy="1165225"/>
          </a:xfrm>
        </p:spPr>
        <p:txBody>
          <a:bodyPr/>
          <a:lstStyle/>
          <a:p>
            <a:r>
              <a:rPr lang="sv-SE" dirty="0"/>
              <a:t>Flöden in och ut från gården </a:t>
            </a:r>
          </a:p>
        </p:txBody>
      </p:sp>
    </p:spTree>
    <p:extLst>
      <p:ext uri="{BB962C8B-B14F-4D97-AF65-F5344CB8AC3E}">
        <p14:creationId xmlns:p14="http://schemas.microsoft.com/office/powerpoint/2010/main" val="2610244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D06A047E-CD11-55F8-31AE-8610BD0B047C}"/>
              </a:ext>
            </a:extLst>
          </p:cNvPr>
          <p:cNvSpPr>
            <a:spLocks noGrp="1"/>
          </p:cNvSpPr>
          <p:nvPr>
            <p:ph type="body" sz="quarter" idx="15"/>
          </p:nvPr>
        </p:nvSpPr>
        <p:spPr/>
        <p:txBody>
          <a:bodyPr/>
          <a:lstStyle/>
          <a:p>
            <a:endParaRPr lang="sv-SE"/>
          </a:p>
        </p:txBody>
      </p:sp>
      <p:pic>
        <p:nvPicPr>
          <p:cNvPr id="14" name="Platshållare för bild 13">
            <a:extLst>
              <a:ext uri="{FF2B5EF4-FFF2-40B4-BE49-F238E27FC236}">
                <a16:creationId xmlns:a16="http://schemas.microsoft.com/office/drawing/2014/main" id="{3A478763-899E-A652-4AC5-2DEDED9F4F4E}"/>
              </a:ext>
              <a:ext uri="{C183D7F6-B498-43B3-948B-1728B52AA6E4}">
                <adec:decorative xmlns:adec="http://schemas.microsoft.com/office/drawing/2017/decorative" val="1"/>
              </a:ext>
            </a:extLst>
          </p:cNvPr>
          <p:cNvPicPr>
            <a:picLocks noGrp="1" noChangeAspect="1"/>
          </p:cNvPicPr>
          <p:nvPr>
            <p:ph type="pic" sz="quarter" idx="23"/>
          </p:nvPr>
        </p:nvPicPr>
        <p:blipFill>
          <a:blip r:embed="rId2" cstate="screen">
            <a:extLst>
              <a:ext uri="{28A0092B-C50C-407E-A947-70E740481C1C}">
                <a14:useLocalDpi xmlns:a14="http://schemas.microsoft.com/office/drawing/2010/main"/>
              </a:ext>
            </a:extLst>
          </a:blip>
          <a:srcRect/>
          <a:stretch>
            <a:fillRect/>
          </a:stretch>
        </p:blipFill>
        <p:spPr>
          <a:xfrm>
            <a:off x="718422" y="1118473"/>
            <a:ext cx="4659155" cy="4659154"/>
          </a:xfrm>
          <a:custGeom>
            <a:avLst/>
            <a:gdLst>
              <a:gd name="connsiteX0" fmla="*/ 0 w 4791077"/>
              <a:gd name="connsiteY0" fmla="*/ 0 h 4791076"/>
              <a:gd name="connsiteX1" fmla="*/ 2395539 w 4791077"/>
              <a:gd name="connsiteY1" fmla="*/ 0 h 4791076"/>
              <a:gd name="connsiteX2" fmla="*/ 2405689 w 4791077"/>
              <a:gd name="connsiteY2" fmla="*/ 0 h 4791076"/>
              <a:gd name="connsiteX3" fmla="*/ 2405689 w 4791077"/>
              <a:gd name="connsiteY3" fmla="*/ 513 h 4791076"/>
              <a:gd name="connsiteX4" fmla="*/ 2640469 w 4791077"/>
              <a:gd name="connsiteY4" fmla="*/ 12368 h 4791076"/>
              <a:gd name="connsiteX5" fmla="*/ 4791077 w 4791077"/>
              <a:gd name="connsiteY5" fmla="*/ 2395538 h 4791076"/>
              <a:gd name="connsiteX6" fmla="*/ 4789897 w 4791077"/>
              <a:gd name="connsiteY6" fmla="*/ 2418903 h 4791076"/>
              <a:gd name="connsiteX7" fmla="*/ 4791076 w 4791077"/>
              <a:gd name="connsiteY7" fmla="*/ 2418903 h 4791076"/>
              <a:gd name="connsiteX8" fmla="*/ 4791076 w 4791077"/>
              <a:gd name="connsiteY8" fmla="*/ 4791075 h 4791076"/>
              <a:gd name="connsiteX9" fmla="*/ 2395559 w 4791077"/>
              <a:gd name="connsiteY9" fmla="*/ 4791075 h 4791076"/>
              <a:gd name="connsiteX10" fmla="*/ 2395539 w 4791077"/>
              <a:gd name="connsiteY10" fmla="*/ 4791076 h 4791076"/>
              <a:gd name="connsiteX11" fmla="*/ 2395519 w 4791077"/>
              <a:gd name="connsiteY11" fmla="*/ 4791075 h 4791076"/>
              <a:gd name="connsiteX12" fmla="*/ 2385387 w 4791077"/>
              <a:gd name="connsiteY12" fmla="*/ 4791075 h 4791076"/>
              <a:gd name="connsiteX13" fmla="*/ 2385387 w 4791077"/>
              <a:gd name="connsiteY13" fmla="*/ 4790564 h 4791076"/>
              <a:gd name="connsiteX14" fmla="*/ 2150609 w 4791077"/>
              <a:gd name="connsiteY14" fmla="*/ 4778708 h 4791076"/>
              <a:gd name="connsiteX15" fmla="*/ 1 w 4791077"/>
              <a:gd name="connsiteY15" fmla="*/ 2395538 h 4791076"/>
              <a:gd name="connsiteX16" fmla="*/ 1181 w 4791077"/>
              <a:gd name="connsiteY16" fmla="*/ 2372172 h 4791076"/>
              <a:gd name="connsiteX17" fmla="*/ 0 w 4791077"/>
              <a:gd name="connsiteY17" fmla="*/ 2372172 h 4791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91077" h="4791076">
                <a:moveTo>
                  <a:pt x="0" y="0"/>
                </a:moveTo>
                <a:lnTo>
                  <a:pt x="2395539" y="0"/>
                </a:lnTo>
                <a:lnTo>
                  <a:pt x="2405689" y="0"/>
                </a:lnTo>
                <a:lnTo>
                  <a:pt x="2405689" y="513"/>
                </a:lnTo>
                <a:lnTo>
                  <a:pt x="2640469" y="12368"/>
                </a:lnTo>
                <a:cubicBezTo>
                  <a:pt x="3848434" y="135044"/>
                  <a:pt x="4791077" y="1155208"/>
                  <a:pt x="4791077" y="2395538"/>
                </a:cubicBezTo>
                <a:lnTo>
                  <a:pt x="4789897" y="2418903"/>
                </a:lnTo>
                <a:lnTo>
                  <a:pt x="4791076" y="2418903"/>
                </a:lnTo>
                <a:lnTo>
                  <a:pt x="4791076" y="4791075"/>
                </a:lnTo>
                <a:lnTo>
                  <a:pt x="2395559" y="4791075"/>
                </a:lnTo>
                <a:lnTo>
                  <a:pt x="2395539" y="4791076"/>
                </a:lnTo>
                <a:lnTo>
                  <a:pt x="2395519" y="4791075"/>
                </a:lnTo>
                <a:lnTo>
                  <a:pt x="2385387" y="4791075"/>
                </a:lnTo>
                <a:lnTo>
                  <a:pt x="2385387" y="4790564"/>
                </a:lnTo>
                <a:lnTo>
                  <a:pt x="2150609" y="4778708"/>
                </a:lnTo>
                <a:cubicBezTo>
                  <a:pt x="942645" y="4656033"/>
                  <a:pt x="1" y="3635869"/>
                  <a:pt x="1" y="2395538"/>
                </a:cubicBezTo>
                <a:lnTo>
                  <a:pt x="1181" y="2372172"/>
                </a:lnTo>
                <a:lnTo>
                  <a:pt x="0" y="2372172"/>
                </a:lnTo>
                <a:close/>
              </a:path>
            </a:pathLst>
          </a:custGeom>
          <a:solidFill>
            <a:srgbClr val="F8F5ED"/>
          </a:solidFill>
          <a:ln>
            <a:noFill/>
          </a:ln>
        </p:spPr>
      </p:pic>
      <p:sp>
        <p:nvSpPr>
          <p:cNvPr id="4" name="Rubrik 3">
            <a:extLst>
              <a:ext uri="{FF2B5EF4-FFF2-40B4-BE49-F238E27FC236}">
                <a16:creationId xmlns:a16="http://schemas.microsoft.com/office/drawing/2014/main" id="{C2E71CC3-C30B-0639-F070-DEB85D14B562}"/>
              </a:ext>
            </a:extLst>
          </p:cNvPr>
          <p:cNvSpPr>
            <a:spLocks noGrp="1"/>
          </p:cNvSpPr>
          <p:nvPr>
            <p:ph type="title"/>
          </p:nvPr>
        </p:nvSpPr>
        <p:spPr/>
        <p:txBody>
          <a:bodyPr/>
          <a:lstStyle/>
          <a:p>
            <a:r>
              <a:rPr lang="sv-SE" dirty="0"/>
              <a:t>Kvävebalans</a:t>
            </a:r>
          </a:p>
        </p:txBody>
      </p:sp>
    </p:spTree>
    <p:extLst>
      <p:ext uri="{BB962C8B-B14F-4D97-AF65-F5344CB8AC3E}">
        <p14:creationId xmlns:p14="http://schemas.microsoft.com/office/powerpoint/2010/main" val="3299371331"/>
      </p:ext>
    </p:extLst>
  </p:cSld>
  <p:clrMapOvr>
    <a:masterClrMapping/>
  </p:clrMapOvr>
</p:sld>
</file>

<file path=ppt/theme/theme1.xml><?xml version="1.0" encoding="utf-8"?>
<a:theme xmlns:a="http://schemas.openxmlformats.org/drawingml/2006/main" name="Greppa Näringen main">
  <a:themeElements>
    <a:clrScheme name="Greppa Näringen">
      <a:dk1>
        <a:sysClr val="windowText" lastClr="000000"/>
      </a:dk1>
      <a:lt1>
        <a:sysClr val="window" lastClr="FFFFFF"/>
      </a:lt1>
      <a:dk2>
        <a:srgbClr val="0D2B38"/>
      </a:dk2>
      <a:lt2>
        <a:srgbClr val="F8F5ED"/>
      </a:lt2>
      <a:accent1>
        <a:srgbClr val="418B73"/>
      </a:accent1>
      <a:accent2>
        <a:srgbClr val="92303B"/>
      </a:accent2>
      <a:accent3>
        <a:srgbClr val="2D6A81"/>
      </a:accent3>
      <a:accent4>
        <a:srgbClr val="C1F4CD"/>
      </a:accent4>
      <a:accent5>
        <a:srgbClr val="0D3730"/>
      </a:accent5>
      <a:accent6>
        <a:srgbClr val="CEECF9"/>
      </a:accent6>
      <a:hlink>
        <a:srgbClr val="F68F61"/>
      </a:hlink>
      <a:folHlink>
        <a:srgbClr val="0D2B38"/>
      </a:folHlink>
    </a:clrScheme>
    <a:fontScheme name="Greppa Näringen 2026">
      <a:majorFont>
        <a:latin typeface="Arial"/>
        <a:ea typeface=""/>
        <a:cs typeface=""/>
      </a:majorFont>
      <a:minorFont>
        <a:latin typeface="Arial"/>
        <a:ea typeface=""/>
        <a:cs typeface=""/>
      </a:minorFont>
    </a:fontScheme>
    <a:fmtScheme name="Reflek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C81B57D-6BCF-4585-B90B-36F180E07973}" vid="{BB867BD2-4C33-462D-9B83-864B4ADFC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ppa Näringen">
    <a:dk1>
      <a:sysClr val="windowText" lastClr="000000"/>
    </a:dk1>
    <a:lt1>
      <a:sysClr val="window" lastClr="FFFFFF"/>
    </a:lt1>
    <a:dk2>
      <a:srgbClr val="0D2B38"/>
    </a:dk2>
    <a:lt2>
      <a:srgbClr val="F8F5ED"/>
    </a:lt2>
    <a:accent1>
      <a:srgbClr val="418B73"/>
    </a:accent1>
    <a:accent2>
      <a:srgbClr val="92303B"/>
    </a:accent2>
    <a:accent3>
      <a:srgbClr val="2D6A81"/>
    </a:accent3>
    <a:accent4>
      <a:srgbClr val="C1F4CD"/>
    </a:accent4>
    <a:accent5>
      <a:srgbClr val="0D3730"/>
    </a:accent5>
    <a:accent6>
      <a:srgbClr val="CEECF9"/>
    </a:accent6>
    <a:hlink>
      <a:srgbClr val="F68F61"/>
    </a:hlink>
    <a:folHlink>
      <a:srgbClr val="0D2B38"/>
    </a:folHlink>
  </a:clrScheme>
</a:themeOverride>
</file>

<file path=ppt/theme/themeOverride2.xml><?xml version="1.0" encoding="utf-8"?>
<a:themeOverride xmlns:a="http://schemas.openxmlformats.org/drawingml/2006/main">
  <a:clrScheme name="Greppa">
    <a:dk1>
      <a:sysClr val="windowText" lastClr="000000"/>
    </a:dk1>
    <a:lt1>
      <a:sysClr val="window" lastClr="FFFFFF"/>
    </a:lt1>
    <a:dk2>
      <a:srgbClr val="44546A"/>
    </a:dk2>
    <a:lt2>
      <a:srgbClr val="E7E6E6"/>
    </a:lt2>
    <a:accent1>
      <a:srgbClr val="0083BE"/>
    </a:accent1>
    <a:accent2>
      <a:srgbClr val="004165"/>
    </a:accent2>
    <a:accent3>
      <a:srgbClr val="DC5034"/>
    </a:accent3>
    <a:accent4>
      <a:srgbClr val="00B299"/>
    </a:accent4>
    <a:accent5>
      <a:srgbClr val="668013"/>
    </a:accent5>
    <a:accent6>
      <a:srgbClr val="BCA600"/>
    </a:accent6>
    <a:hlink>
      <a:srgbClr val="2F5496"/>
    </a:hlink>
    <a:folHlink>
      <a:srgbClr val="2F549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Presentation Greppa Näringen EU-logo kort v3</Template>
  <TotalTime>1216</TotalTime>
  <Words>3157</Words>
  <Application>Microsoft Office PowerPoint</Application>
  <PresentationFormat>Bredbild</PresentationFormat>
  <Paragraphs>238</Paragraphs>
  <Slides>25</Slides>
  <Notes>19</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25</vt:i4>
      </vt:variant>
    </vt:vector>
  </HeadingPairs>
  <TitlesOfParts>
    <vt:vector size="34" baseType="lpstr">
      <vt:lpstr>ＭＳ Ｐゴシック</vt:lpstr>
      <vt:lpstr>Aptos</vt:lpstr>
      <vt:lpstr>Arial</vt:lpstr>
      <vt:lpstr>Calibri</vt:lpstr>
      <vt:lpstr>Helvetica</vt:lpstr>
      <vt:lpstr>Symbol</vt:lpstr>
      <vt:lpstr>Times New Roman</vt:lpstr>
      <vt:lpstr>Wingdings</vt:lpstr>
      <vt:lpstr>Greppa Näringen main</vt:lpstr>
      <vt:lpstr>Köksbordsmaterial till startbesök</vt:lpstr>
      <vt:lpstr>Snabba fakta</vt:lpstr>
      <vt:lpstr>Exempel på ämnesområden inom Greppa Näringen  </vt:lpstr>
      <vt:lpstr>Bred palett med ca 40 rådgivningar</vt:lpstr>
      <vt:lpstr>All information finns på greppa.nu </vt:lpstr>
      <vt:lpstr>Lantbrukarna är nöjda med rådgivningen</vt:lpstr>
      <vt:lpstr>Våra sex centrala hållbarhetsområden</vt:lpstr>
      <vt:lpstr>Flöden in och ut från gården </vt:lpstr>
      <vt:lpstr>Kvävebalans</vt:lpstr>
      <vt:lpstr>Kvävebalans Mjölk</vt:lpstr>
      <vt:lpstr>Kvävebalans Nötkött</vt:lpstr>
      <vt:lpstr>Kvävebalans Gris</vt:lpstr>
      <vt:lpstr>Fosforbalans</vt:lpstr>
      <vt:lpstr>Rekommenderad fosforbalans för olika växtföljder</vt:lpstr>
      <vt:lpstr>Rekommenderad fosforbalans för olika växtföljder</vt:lpstr>
      <vt:lpstr>Fosforbalans i förhållande till djurtäthet på mjölkgården </vt:lpstr>
      <vt:lpstr>Fosforbalans i förhållande till djurtäthet på grisgården</vt:lpstr>
      <vt:lpstr>Fosforbalans i förhållande till djurtäthet på fjäderfägården</vt:lpstr>
      <vt:lpstr>Kaliumbalans</vt:lpstr>
      <vt:lpstr>Vad är ett rimligt resultat av kaliumbalansen på gården?</vt:lpstr>
      <vt:lpstr>Kaliumbalans i förhållande till djurtäthet på mjölkgården</vt:lpstr>
      <vt:lpstr>Kaliumbalans i förhållande till djurtäthet på grisgården</vt:lpstr>
      <vt:lpstr>Utsläpp av växthusgaser från jordbruket i Sverige år 2023</vt:lpstr>
      <vt:lpstr>Kvävets roll för gårdens utsläpp av växthusgaser</vt:lpstr>
      <vt:lpstr>Tack!</vt:lpstr>
    </vt:vector>
  </TitlesOfParts>
  <Company>Jordbruksverket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Presentation Greppa Näringen</dc:subject>
  <dc:creator>Johanna Lassvik</dc:creator>
  <cp:lastModifiedBy>Johanna Lassvik</cp:lastModifiedBy>
  <cp:revision>22</cp:revision>
  <dcterms:created xsi:type="dcterms:W3CDTF">2026-02-09T15:03:18Z</dcterms:created>
  <dcterms:modified xsi:type="dcterms:W3CDTF">2026-02-12T14:29:55Z</dcterms:modified>
</cp:coreProperties>
</file>