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2" r:id="rId2"/>
    <p:sldId id="314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41" r:id="rId14"/>
    <p:sldId id="339" r:id="rId15"/>
    <p:sldId id="342" r:id="rId16"/>
    <p:sldId id="340" r:id="rId17"/>
    <p:sldId id="343" r:id="rId18"/>
    <p:sldId id="344" r:id="rId19"/>
    <p:sldId id="345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F61"/>
    <a:srgbClr val="105653"/>
    <a:srgbClr val="96D4AC"/>
    <a:srgbClr val="285468"/>
    <a:srgbClr val="0D2B38"/>
    <a:srgbClr val="0D3730"/>
    <a:srgbClr val="2D6A81"/>
    <a:srgbClr val="418B73"/>
    <a:srgbClr val="712330"/>
    <a:srgbClr val="712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115" autoAdjust="0"/>
  </p:normalViewPr>
  <p:slideViewPr>
    <p:cSldViewPr snapToGrid="0">
      <p:cViewPr varScale="1">
        <p:scale>
          <a:sx n="85" d="100"/>
          <a:sy n="85" d="100"/>
        </p:scale>
        <p:origin x="159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44"/>
    </p:cViewPr>
  </p:sorterViewPr>
  <p:notesViewPr>
    <p:cSldViewPr snapToGrid="0">
      <p:cViewPr varScale="1">
        <p:scale>
          <a:sx n="120" d="100"/>
          <a:sy n="120" d="100"/>
        </p:scale>
        <p:origin x="42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96BC0EF-C74E-4531-9C70-D6891FFCD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E411CFE-2DA3-4F23-8C89-BDCB76C445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63EDF-17B8-4485-8650-2634BDD7E0FA}" type="datetimeFigureOut">
              <a:rPr lang="sv-SE" smtClean="0"/>
              <a:t>2026-05-22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DF480B-1103-49BF-AF3B-CCBE29F1DC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8340F48-6342-451E-B8C4-41A1D0B916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E8A64-D8AF-43E7-B188-FE9D5F6E8D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389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9885-F726-4639-961A-2C65F568FE50}" type="datetimeFigureOut">
              <a:rPr lang="sv-SE" smtClean="0"/>
              <a:t>2026-05-22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21FCE-6D72-4AB3-8E96-3BFB2CB191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24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Ogräsdatabasen!</a:t>
            </a:r>
            <a:r>
              <a:rPr lang="sv-SE" dirty="0"/>
              <a:t> Gratis tjänst</a:t>
            </a:r>
          </a:p>
          <a:p>
            <a:r>
              <a:rPr lang="sv-SE" dirty="0"/>
              <a:t>https://jordbruksverket.se/e-tjanster-databaser-och-appar/e-tjanster-och-databaser-vaxter/ograsdatabasen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811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Anpassas herbiciddoserna till aktuell ogräsförekomst? </a:t>
            </a:r>
          </a:p>
          <a:p>
            <a:r>
              <a:rPr lang="sv-SE" dirty="0"/>
              <a:t>Anpassas dosen? </a:t>
            </a:r>
          </a:p>
          <a:p>
            <a:r>
              <a:rPr lang="sv-SE" dirty="0"/>
              <a:t>Hur mycket pengar kan man spara in på att sänka dosen några deciliter?</a:t>
            </a:r>
          </a:p>
          <a:p>
            <a:r>
              <a:rPr lang="sv-SE" dirty="0"/>
              <a:t>”Tajming” är viktig för rätt effekt och billigast i längden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770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7646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Sammanfatta vad ni diskuterat, hur arbetar man med IPM för de valda problemogräsen som finns på gården? Hur ska kunden gå vidare 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51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blå">
    <p:bg>
      <p:bgPr>
        <a:solidFill>
          <a:srgbClr val="285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ärgblock blå">
            <a:extLst>
              <a:ext uri="{FF2B5EF4-FFF2-40B4-BE49-F238E27FC236}">
                <a16:creationId xmlns:a16="http://schemas.microsoft.com/office/drawing/2014/main" id="{E7D707C4-CC49-49B6-9522-AED3F9754962}"/>
              </a:ext>
            </a:extLst>
          </p:cNvPr>
          <p:cNvSpPr/>
          <p:nvPr userDrawn="1"/>
        </p:nvSpPr>
        <p:spPr>
          <a:xfrm>
            <a:off x="0" y="4070773"/>
            <a:ext cx="12192000" cy="2787650"/>
          </a:xfrm>
          <a:prstGeom prst="rect">
            <a:avLst/>
          </a:prstGeom>
          <a:solidFill>
            <a:srgbClr val="2D6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Mönster blå">
            <a:extLst>
              <a:ext uri="{FF2B5EF4-FFF2-40B4-BE49-F238E27FC236}">
                <a16:creationId xmlns:a16="http://schemas.microsoft.com/office/drawing/2014/main" id="{5F0C4BA2-1619-466E-9817-F49606C5B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7" t="28961"/>
          <a:stretch/>
        </p:blipFill>
        <p:spPr>
          <a:xfrm>
            <a:off x="8280000" y="4070350"/>
            <a:ext cx="3911999" cy="2787650"/>
          </a:xfrm>
          <a:prstGeom prst="rect">
            <a:avLst/>
          </a:prstGeom>
        </p:spPr>
      </p:pic>
      <p:sp>
        <p:nvSpPr>
          <p:cNvPr id="10" name="Platshållare för logotyp">
            <a:extLst>
              <a:ext uri="{FF2B5EF4-FFF2-40B4-BE49-F238E27FC236}">
                <a16:creationId xmlns:a16="http://schemas.microsoft.com/office/drawing/2014/main" id="{DE2BC78D-B47F-4DE2-B1F6-408F5286121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9941709" y="5902607"/>
            <a:ext cx="1756000" cy="679662"/>
          </a:xfrm>
        </p:spPr>
        <p:txBody>
          <a:bodyPr anchor="ctr" anchorCtr="0"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lägga till en logotyp</a:t>
            </a:r>
          </a:p>
        </p:txBody>
      </p:sp>
      <p:pic>
        <p:nvPicPr>
          <p:cNvPr id="13" name="Greppa Näringen logotyp" descr="Logotyp för Greppa Näringen.">
            <a:extLst>
              <a:ext uri="{FF2B5EF4-FFF2-40B4-BE49-F238E27FC236}">
                <a16:creationId xmlns:a16="http://schemas.microsoft.com/office/drawing/2014/main" id="{31058063-17F8-4ED9-A086-59D6BBA360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0"/>
          </a:xfrm>
          <a:prstGeom prst="rect">
            <a:avLst/>
          </a:prstGeom>
        </p:spPr>
      </p:pic>
      <p:sp>
        <p:nvSpPr>
          <p:cNvPr id="7" name="Platshållare för bild">
            <a:extLst>
              <a:ext uri="{FF2B5EF4-FFF2-40B4-BE49-F238E27FC236}">
                <a16:creationId xmlns:a16="http://schemas.microsoft.com/office/drawing/2014/main" id="{E643C79A-6831-46B4-8B7A-5FDC473445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4070350"/>
            <a:ext cx="8280000" cy="2787650"/>
          </a:xfrm>
        </p:spPr>
        <p:txBody>
          <a:bodyPr anchor="ctr" anchorCtr="0"/>
          <a:lstStyle>
            <a:lvl1pPr>
              <a:defRPr lang="sv-SE" sz="2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865" y="3339253"/>
            <a:ext cx="6997815" cy="389015"/>
          </a:xfrm>
        </p:spPr>
        <p:txBody>
          <a:bodyPr lIns="108000"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  <p:sp>
        <p:nvSpPr>
          <p:cNvPr id="12" name="Underrubrik 1">
            <a:extLst>
              <a:ext uri="{FF2B5EF4-FFF2-40B4-BE49-F238E27FC236}">
                <a16:creationId xmlns:a16="http://schemas.microsoft.com/office/drawing/2014/main" id="{DCFB5804-B624-40A5-8CAA-8EDF16016A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864" y="1235195"/>
            <a:ext cx="6997815" cy="472306"/>
          </a:xfrm>
        </p:spPr>
        <p:txBody>
          <a:bodyPr lIns="108000" anchor="b" anchorCtr="0"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 dirty="0"/>
              <a:t>Namn och datum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865" y="1732553"/>
            <a:ext cx="6997815" cy="1606700"/>
          </a:xfrm>
        </p:spPr>
        <p:txBody>
          <a:bodyPr anchor="ctr" anchorCtr="0"/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54492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lö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ärgblock grön">
            <a:extLst>
              <a:ext uri="{FF2B5EF4-FFF2-40B4-BE49-F238E27FC236}">
                <a16:creationId xmlns:a16="http://schemas.microsoft.com/office/drawing/2014/main" id="{C0FA68A2-702F-4B4E-B8EC-AF60295BE28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18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">
            <a:extLst>
              <a:ext uri="{FF2B5EF4-FFF2-40B4-BE49-F238E27FC236}">
                <a16:creationId xmlns:a16="http://schemas.microsoft.com/office/drawing/2014/main" id="{288F68BD-6533-48D4-8946-C558E0D305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8422" y="1118473"/>
            <a:ext cx="4659155" cy="4659154"/>
          </a:xfrm>
          <a:custGeom>
            <a:avLst/>
            <a:gdLst>
              <a:gd name="connsiteX0" fmla="*/ 0 w 4791077"/>
              <a:gd name="connsiteY0" fmla="*/ 0 h 4791076"/>
              <a:gd name="connsiteX1" fmla="*/ 2395539 w 4791077"/>
              <a:gd name="connsiteY1" fmla="*/ 0 h 4791076"/>
              <a:gd name="connsiteX2" fmla="*/ 2405689 w 4791077"/>
              <a:gd name="connsiteY2" fmla="*/ 0 h 4791076"/>
              <a:gd name="connsiteX3" fmla="*/ 2405689 w 4791077"/>
              <a:gd name="connsiteY3" fmla="*/ 513 h 4791076"/>
              <a:gd name="connsiteX4" fmla="*/ 2640469 w 4791077"/>
              <a:gd name="connsiteY4" fmla="*/ 12368 h 4791076"/>
              <a:gd name="connsiteX5" fmla="*/ 4791077 w 4791077"/>
              <a:gd name="connsiteY5" fmla="*/ 2395538 h 4791076"/>
              <a:gd name="connsiteX6" fmla="*/ 4789897 w 4791077"/>
              <a:gd name="connsiteY6" fmla="*/ 2418903 h 4791076"/>
              <a:gd name="connsiteX7" fmla="*/ 4791076 w 4791077"/>
              <a:gd name="connsiteY7" fmla="*/ 2418903 h 4791076"/>
              <a:gd name="connsiteX8" fmla="*/ 4791076 w 4791077"/>
              <a:gd name="connsiteY8" fmla="*/ 4791075 h 4791076"/>
              <a:gd name="connsiteX9" fmla="*/ 2395559 w 4791077"/>
              <a:gd name="connsiteY9" fmla="*/ 4791075 h 4791076"/>
              <a:gd name="connsiteX10" fmla="*/ 2395539 w 4791077"/>
              <a:gd name="connsiteY10" fmla="*/ 4791076 h 4791076"/>
              <a:gd name="connsiteX11" fmla="*/ 2395519 w 4791077"/>
              <a:gd name="connsiteY11" fmla="*/ 4791075 h 4791076"/>
              <a:gd name="connsiteX12" fmla="*/ 2385387 w 4791077"/>
              <a:gd name="connsiteY12" fmla="*/ 4791075 h 4791076"/>
              <a:gd name="connsiteX13" fmla="*/ 2385387 w 4791077"/>
              <a:gd name="connsiteY13" fmla="*/ 4790564 h 4791076"/>
              <a:gd name="connsiteX14" fmla="*/ 2150609 w 4791077"/>
              <a:gd name="connsiteY14" fmla="*/ 4778708 h 4791076"/>
              <a:gd name="connsiteX15" fmla="*/ 1 w 4791077"/>
              <a:gd name="connsiteY15" fmla="*/ 2395538 h 4791076"/>
              <a:gd name="connsiteX16" fmla="*/ 1181 w 4791077"/>
              <a:gd name="connsiteY16" fmla="*/ 2372172 h 4791076"/>
              <a:gd name="connsiteX17" fmla="*/ 0 w 4791077"/>
              <a:gd name="connsiteY17" fmla="*/ 2372172 h 479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91077" h="4791076">
                <a:moveTo>
                  <a:pt x="0" y="0"/>
                </a:moveTo>
                <a:lnTo>
                  <a:pt x="2395539" y="0"/>
                </a:lnTo>
                <a:lnTo>
                  <a:pt x="2405689" y="0"/>
                </a:lnTo>
                <a:lnTo>
                  <a:pt x="2405689" y="513"/>
                </a:lnTo>
                <a:lnTo>
                  <a:pt x="2640469" y="12368"/>
                </a:lnTo>
                <a:cubicBezTo>
                  <a:pt x="3848434" y="135044"/>
                  <a:pt x="4791077" y="1155208"/>
                  <a:pt x="4791077" y="2395538"/>
                </a:cubicBezTo>
                <a:lnTo>
                  <a:pt x="4789897" y="2418903"/>
                </a:lnTo>
                <a:lnTo>
                  <a:pt x="4791076" y="2418903"/>
                </a:lnTo>
                <a:lnTo>
                  <a:pt x="4791076" y="4791075"/>
                </a:lnTo>
                <a:lnTo>
                  <a:pt x="2395559" y="4791075"/>
                </a:lnTo>
                <a:lnTo>
                  <a:pt x="2395539" y="4791076"/>
                </a:lnTo>
                <a:lnTo>
                  <a:pt x="2395519" y="4791075"/>
                </a:lnTo>
                <a:lnTo>
                  <a:pt x="2385387" y="4791075"/>
                </a:lnTo>
                <a:lnTo>
                  <a:pt x="2385387" y="4790564"/>
                </a:lnTo>
                <a:lnTo>
                  <a:pt x="2150609" y="4778708"/>
                </a:lnTo>
                <a:cubicBezTo>
                  <a:pt x="942645" y="4656033"/>
                  <a:pt x="1" y="3635869"/>
                  <a:pt x="1" y="2395538"/>
                </a:cubicBezTo>
                <a:lnTo>
                  <a:pt x="1181" y="2372172"/>
                </a:lnTo>
                <a:lnTo>
                  <a:pt x="0" y="237217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lvl1pPr>
              <a:defRPr lang="sv-SE" sz="240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sv-SE" dirty="0"/>
              <a:t>Klicka här för att infoga bild</a:t>
            </a:r>
          </a:p>
        </p:txBody>
      </p:sp>
      <p:sp>
        <p:nvSpPr>
          <p:cNvPr id="6" name="Platshållare för text">
            <a:extLst>
              <a:ext uri="{FF2B5EF4-FFF2-40B4-BE49-F238E27FC236}">
                <a16:creationId xmlns:a16="http://schemas.microsoft.com/office/drawing/2014/main" id="{2E06B01A-068F-45CB-A014-83B2B3ADC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69101" y="3203999"/>
            <a:ext cx="4356000" cy="3132000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6560" y="1440180"/>
            <a:ext cx="4356000" cy="1693099"/>
          </a:xfrm>
        </p:spPr>
        <p:txBody>
          <a:bodyPr anchor="b" anchorCtr="0"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lägga till rubrik max tre rader</a:t>
            </a:r>
          </a:p>
        </p:txBody>
      </p:sp>
    </p:spTree>
    <p:extLst>
      <p:ext uri="{BB962C8B-B14F-4D97-AF65-F5344CB8AC3E}">
        <p14:creationId xmlns:p14="http://schemas.microsoft.com/office/powerpoint/2010/main" val="3419241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cirk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ärgblock röd">
            <a:extLst>
              <a:ext uri="{FF2B5EF4-FFF2-40B4-BE49-F238E27FC236}">
                <a16:creationId xmlns:a16="http://schemas.microsoft.com/office/drawing/2014/main" id="{C0FA68A2-702F-4B4E-B8EC-AF60295BE28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bild">
            <a:extLst>
              <a:ext uri="{FF2B5EF4-FFF2-40B4-BE49-F238E27FC236}">
                <a16:creationId xmlns:a16="http://schemas.microsoft.com/office/drawing/2014/main" id="{E458FE5C-75BB-4B56-B15E-D3D00725F22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67308" y="1365336"/>
            <a:ext cx="4761383" cy="475930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lvl1pPr>
              <a:defRPr lang="sv-SE" sz="240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infoga bild</a:t>
            </a:r>
          </a:p>
        </p:txBody>
      </p:sp>
      <p:sp>
        <p:nvSpPr>
          <p:cNvPr id="6" name="Platshållare för text">
            <a:extLst>
              <a:ext uri="{FF2B5EF4-FFF2-40B4-BE49-F238E27FC236}">
                <a16:creationId xmlns:a16="http://schemas.microsoft.com/office/drawing/2014/main" id="{C112E70A-20F5-4C0A-B79F-1FEACB0FE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69101" y="3203999"/>
            <a:ext cx="4356000" cy="3132000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6560" y="1440180"/>
            <a:ext cx="4356000" cy="1692000"/>
          </a:xfrm>
        </p:spPr>
        <p:txBody>
          <a:bodyPr anchor="b" anchorCtr="0"/>
          <a:lstStyle>
            <a:lvl1pPr>
              <a:lnSpc>
                <a:spcPct val="100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lägga till rubrik max tre rader</a:t>
            </a:r>
          </a:p>
        </p:txBody>
      </p:sp>
    </p:spTree>
    <p:extLst>
      <p:ext uri="{BB962C8B-B14F-4D97-AF65-F5344CB8AC3E}">
        <p14:creationId xmlns:p14="http://schemas.microsoft.com/office/powerpoint/2010/main" val="172303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gr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ärgblock blå">
            <a:extLst>
              <a:ext uri="{FF2B5EF4-FFF2-40B4-BE49-F238E27FC236}">
                <a16:creationId xmlns:a16="http://schemas.microsoft.com/office/drawing/2014/main" id="{C0FA68A2-702F-4B4E-B8EC-AF60295BE28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C675CBE7-E9CC-4D53-9AF8-7FA2C89924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56923" y="3101927"/>
            <a:ext cx="1577436" cy="3093571"/>
          </a:xfrm>
          <a:solidFill>
            <a:schemeClr val="bg2"/>
          </a:solidFill>
        </p:spPr>
        <p:txBody>
          <a:bodyPr anchor="ctr" anchorCtr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  <a:defRPr lang="sv-S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sv-SE" dirty="0"/>
              <a:t>Klicka för att infoga bild</a:t>
            </a:r>
          </a:p>
          <a:p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5F0F9B13-23EF-424A-874B-2A13F1E5DA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3441" y="3101927"/>
            <a:ext cx="3681159" cy="3093571"/>
          </a:xfrm>
          <a:solidFill>
            <a:schemeClr val="bg2"/>
          </a:solidFill>
        </p:spPr>
        <p:txBody>
          <a:bodyPr anchor="ctr" anchorCtr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  <a:defRPr lang="sv-S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sv-SE" dirty="0"/>
              <a:t>Klicka för att infoga bild</a:t>
            </a:r>
          </a:p>
          <a:p>
            <a:endParaRPr lang="sv-SE" dirty="0"/>
          </a:p>
        </p:txBody>
      </p:sp>
      <p:sp>
        <p:nvSpPr>
          <p:cNvPr id="13" name="Platshållare för bild 2">
            <a:extLst>
              <a:ext uri="{FF2B5EF4-FFF2-40B4-BE49-F238E27FC236}">
                <a16:creationId xmlns:a16="http://schemas.microsoft.com/office/drawing/2014/main" id="{4AEE329C-1C0F-4A55-97EA-6A445A573FC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3963" y="824678"/>
            <a:ext cx="3140396" cy="2112731"/>
          </a:xfrm>
          <a:solidFill>
            <a:schemeClr val="bg2"/>
          </a:solidFill>
        </p:spPr>
        <p:txBody>
          <a:bodyPr anchor="ctr" anchorCtr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  <a:defRPr lang="sv-SE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sv-SE" dirty="0"/>
              <a:t>Klicka för att infoga bild</a:t>
            </a:r>
          </a:p>
          <a:p>
            <a:endParaRPr lang="sv-SE" dirty="0"/>
          </a:p>
        </p:txBody>
      </p:sp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1BE8B4-F0CA-4D3B-837F-CD7A9E1623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4500" y="823914"/>
            <a:ext cx="2136775" cy="2112732"/>
          </a:xfrm>
          <a:solidFill>
            <a:schemeClr val="bg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sv-SE" sz="20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sv-SE" dirty="0"/>
              <a:t>Klicka för att infoga bild</a:t>
            </a:r>
          </a:p>
        </p:txBody>
      </p:sp>
      <p:sp>
        <p:nvSpPr>
          <p:cNvPr id="11" name="Platshållare för text">
            <a:extLst>
              <a:ext uri="{FF2B5EF4-FFF2-40B4-BE49-F238E27FC236}">
                <a16:creationId xmlns:a16="http://schemas.microsoft.com/office/drawing/2014/main" id="{DCFD37F9-03F0-46BC-A02F-24685E2AFE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9101" y="3203999"/>
            <a:ext cx="4356000" cy="3132000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6560" y="1440180"/>
            <a:ext cx="4356000" cy="1693099"/>
          </a:xfrm>
        </p:spPr>
        <p:txBody>
          <a:bodyPr anchor="b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sv-SE" sz="32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rubrik max tre rader</a:t>
            </a:r>
          </a:p>
        </p:txBody>
      </p:sp>
    </p:spTree>
    <p:extLst>
      <p:ext uri="{BB962C8B-B14F-4D97-AF65-F5344CB8AC3E}">
        <p14:creationId xmlns:p14="http://schemas.microsoft.com/office/powerpoint/2010/main" val="231991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layout blå">
    <p:bg>
      <p:bgPr>
        <a:solidFill>
          <a:srgbClr val="285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eppa Näringen logotyp" descr="Logotyp för Greppa Näringen.">
            <a:extLst>
              <a:ext uri="{FF2B5EF4-FFF2-40B4-BE49-F238E27FC236}">
                <a16:creationId xmlns:a16="http://schemas.microsoft.com/office/drawing/2014/main" id="{94F24769-98C2-4414-B3D0-1AD4C9F3D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0"/>
          </a:xfrm>
          <a:prstGeom prst="rect">
            <a:avLst/>
          </a:prstGeom>
        </p:spPr>
      </p:pic>
      <p:sp>
        <p:nvSpPr>
          <p:cNvPr id="4" name="Underrubrik">
            <a:extLst>
              <a:ext uri="{FF2B5EF4-FFF2-40B4-BE49-F238E27FC236}">
                <a16:creationId xmlns:a16="http://schemas.microsoft.com/office/drawing/2014/main" id="{7D51CB52-AB5A-4E33-B68A-5D18875CCC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7" y="4463358"/>
            <a:ext cx="8640000" cy="760177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skriva vem du citerar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421" y="1903078"/>
            <a:ext cx="8640000" cy="2492168"/>
          </a:xfrm>
        </p:spPr>
        <p:txBody>
          <a:bodyPr anchor="b" anchorCtr="0"/>
          <a:lstStyle>
            <a:lvl1pPr algn="l">
              <a:defRPr sz="4400" b="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här för att lägga ett citat eller en text du vill lyfta fram</a:t>
            </a:r>
          </a:p>
        </p:txBody>
      </p:sp>
    </p:spTree>
    <p:extLst>
      <p:ext uri="{BB962C8B-B14F-4D97-AF65-F5344CB8AC3E}">
        <p14:creationId xmlns:p14="http://schemas.microsoft.com/office/powerpoint/2010/main" val="3989445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ck och kontakt blå">
    <p:bg>
      <p:bgPr>
        <a:solidFill>
          <a:srgbClr val="285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ärgblock blå">
            <a:extLst>
              <a:ext uri="{FF2B5EF4-FFF2-40B4-BE49-F238E27FC236}">
                <a16:creationId xmlns:a16="http://schemas.microsoft.com/office/drawing/2014/main" id="{E7D707C4-CC49-49B6-9522-AED3F9754962}"/>
              </a:ext>
            </a:extLst>
          </p:cNvPr>
          <p:cNvSpPr/>
          <p:nvPr userDrawn="1"/>
        </p:nvSpPr>
        <p:spPr>
          <a:xfrm>
            <a:off x="0" y="4070773"/>
            <a:ext cx="12192000" cy="2787650"/>
          </a:xfrm>
          <a:prstGeom prst="rect">
            <a:avLst/>
          </a:prstGeom>
          <a:solidFill>
            <a:srgbClr val="2D6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Mönster blå">
            <a:extLst>
              <a:ext uri="{FF2B5EF4-FFF2-40B4-BE49-F238E27FC236}">
                <a16:creationId xmlns:a16="http://schemas.microsoft.com/office/drawing/2014/main" id="{CF19C659-7BC0-499C-91D3-AFE2007CF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0" t="28490" r="1"/>
          <a:stretch/>
        </p:blipFill>
        <p:spPr>
          <a:xfrm>
            <a:off x="8280000" y="4070350"/>
            <a:ext cx="3912000" cy="2787650"/>
          </a:xfrm>
          <a:prstGeom prst="rect">
            <a:avLst/>
          </a:prstGeom>
        </p:spPr>
      </p:pic>
      <p:sp>
        <p:nvSpPr>
          <p:cNvPr id="11" name="Platshållare för bild">
            <a:extLst>
              <a:ext uri="{FF2B5EF4-FFF2-40B4-BE49-F238E27FC236}">
                <a16:creationId xmlns:a16="http://schemas.microsoft.com/office/drawing/2014/main" id="{1F15E809-315A-4257-936B-60115C402B0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9941709" y="5902607"/>
            <a:ext cx="1756000" cy="679662"/>
          </a:xfrm>
        </p:spPr>
        <p:txBody>
          <a:bodyPr anchor="ctr" anchorCtr="0"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lägga till en logotyp</a:t>
            </a:r>
          </a:p>
        </p:txBody>
      </p:sp>
      <p:pic>
        <p:nvPicPr>
          <p:cNvPr id="13" name="Greppa Näringen logotyp" descr="Logotyp för Greppa Näringen.">
            <a:extLst>
              <a:ext uri="{FF2B5EF4-FFF2-40B4-BE49-F238E27FC236}">
                <a16:creationId xmlns:a16="http://schemas.microsoft.com/office/drawing/2014/main" id="{31058063-17F8-4ED9-A086-59D6BBA360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0"/>
          </a:xfrm>
          <a:prstGeom prst="rect">
            <a:avLst/>
          </a:prstGeom>
        </p:spPr>
      </p:pic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40B21655-1984-48F2-AC22-B24E5977A3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6338" y="4244197"/>
            <a:ext cx="4943475" cy="183434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dina kontaktuppgifter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6655" y="2434975"/>
            <a:ext cx="4943218" cy="1548461"/>
          </a:xfrm>
        </p:spPr>
        <p:txBody>
          <a:bodyPr anchor="b"/>
          <a:lstStyle>
            <a:lvl1pPr algn="l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386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blå 2">
    <p:bg>
      <p:bgPr>
        <a:solidFill>
          <a:srgbClr val="285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ärgblock blå">
            <a:extLst>
              <a:ext uri="{FF2B5EF4-FFF2-40B4-BE49-F238E27FC236}">
                <a16:creationId xmlns:a16="http://schemas.microsoft.com/office/drawing/2014/main" id="{E7D707C4-CC49-49B6-9522-AED3F9754962}"/>
              </a:ext>
            </a:extLst>
          </p:cNvPr>
          <p:cNvSpPr/>
          <p:nvPr userDrawn="1"/>
        </p:nvSpPr>
        <p:spPr>
          <a:xfrm>
            <a:off x="0" y="4070773"/>
            <a:ext cx="12192000" cy="2787650"/>
          </a:xfrm>
          <a:prstGeom prst="rect">
            <a:avLst/>
          </a:prstGeom>
          <a:solidFill>
            <a:srgbClr val="2D6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Mönster blå">
            <a:extLst>
              <a:ext uri="{FF2B5EF4-FFF2-40B4-BE49-F238E27FC236}">
                <a16:creationId xmlns:a16="http://schemas.microsoft.com/office/drawing/2014/main" id="{11A45FB2-6F2D-46CB-8E7B-3D78511FB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58067" b="1693"/>
          <a:stretch/>
        </p:blipFill>
        <p:spPr>
          <a:xfrm>
            <a:off x="6674" y="4068096"/>
            <a:ext cx="12190149" cy="2793241"/>
          </a:xfrm>
          <a:prstGeom prst="rect">
            <a:avLst/>
          </a:prstGeom>
        </p:spPr>
      </p:pic>
      <p:pic>
        <p:nvPicPr>
          <p:cNvPr id="13" name="Greppa Näringen logotyp" descr="Logotyp för Greppa Näringen.">
            <a:extLst>
              <a:ext uri="{FF2B5EF4-FFF2-40B4-BE49-F238E27FC236}">
                <a16:creationId xmlns:a16="http://schemas.microsoft.com/office/drawing/2014/main" id="{31058063-17F8-4ED9-A086-59D6BBA360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0"/>
          </a:xfrm>
          <a:prstGeom prst="rect">
            <a:avLst/>
          </a:prstGeom>
        </p:spPr>
      </p:pic>
      <p:sp>
        <p:nvSpPr>
          <p:cNvPr id="10" name="Platshållare för logotyp">
            <a:extLst>
              <a:ext uri="{FF2B5EF4-FFF2-40B4-BE49-F238E27FC236}">
                <a16:creationId xmlns:a16="http://schemas.microsoft.com/office/drawing/2014/main" id="{DE2BC78D-B47F-4DE2-B1F6-408F5286121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9941709" y="5902607"/>
            <a:ext cx="1756000" cy="679662"/>
          </a:xfrm>
        </p:spPr>
        <p:txBody>
          <a:bodyPr anchor="ctr" anchorCtr="0"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lägga till en logotyp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865" y="3339253"/>
            <a:ext cx="6997815" cy="389015"/>
          </a:xfrm>
        </p:spPr>
        <p:txBody>
          <a:bodyPr lIns="108000"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  <p:sp>
        <p:nvSpPr>
          <p:cNvPr id="12" name="Underrubrik 1">
            <a:extLst>
              <a:ext uri="{FF2B5EF4-FFF2-40B4-BE49-F238E27FC236}">
                <a16:creationId xmlns:a16="http://schemas.microsoft.com/office/drawing/2014/main" id="{DCFB5804-B624-40A5-8CAA-8EDF16016A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864" y="1235195"/>
            <a:ext cx="6997815" cy="472306"/>
          </a:xfrm>
        </p:spPr>
        <p:txBody>
          <a:bodyPr lIns="108000" anchor="b" anchorCtr="0"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 dirty="0"/>
              <a:t>Namn och datum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865" y="1732553"/>
            <a:ext cx="6997815" cy="1606700"/>
          </a:xfrm>
        </p:spPr>
        <p:txBody>
          <a:bodyPr anchor="ctr" anchorCtr="0"/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85111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">
            <a:extLst>
              <a:ext uri="{FF2B5EF4-FFF2-40B4-BE49-F238E27FC236}">
                <a16:creationId xmlns:a16="http://schemas.microsoft.com/office/drawing/2014/main" id="{0961772C-69C8-419E-A841-18F838F54C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Greppa Näringen logotyp" descr="Logotyp för Greppa Näringen.">
            <a:extLst>
              <a:ext uri="{FF2B5EF4-FFF2-40B4-BE49-F238E27FC236}">
                <a16:creationId xmlns:a16="http://schemas.microsoft.com/office/drawing/2014/main" id="{A668EE5D-F596-4212-9E57-13524B696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1"/>
          </a:xfrm>
          <a:prstGeom prst="rect">
            <a:avLst/>
          </a:prstGeom>
        </p:spPr>
      </p:pic>
      <p:sp>
        <p:nvSpPr>
          <p:cNvPr id="8" name="Platshållare för innehåll">
            <a:extLst>
              <a:ext uri="{FF2B5EF4-FFF2-40B4-BE49-F238E27FC236}">
                <a16:creationId xmlns:a16="http://schemas.microsoft.com/office/drawing/2014/main" id="{9175659D-CF7E-4420-911B-A57598EE71E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6421" y="1966365"/>
            <a:ext cx="8280000" cy="3810491"/>
          </a:xfr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>
              <a:buClrTx/>
              <a:buFont typeface="Arial" panose="020B0604020202020204" pitchFamily="34" charset="0"/>
              <a:buChar char="•"/>
              <a:defRPr sz="2000" baseline="0">
                <a:solidFill>
                  <a:schemeClr val="tx2"/>
                </a:solidFill>
              </a:defRPr>
            </a:lvl2pPr>
            <a:lvl3pPr marL="1200150" indent="-285750">
              <a:buClrTx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21145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för att lägga till text, bild eller annat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0E26EE2A-F057-47C6-91BB-2CE82EBE8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338" y="464486"/>
            <a:ext cx="8280000" cy="1165138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sv-SE" dirty="0"/>
              <a:t>Klicka här för att lägga till rubrik, max två rader</a:t>
            </a:r>
          </a:p>
        </p:txBody>
      </p:sp>
    </p:spTree>
    <p:extLst>
      <p:ext uri="{BB962C8B-B14F-4D97-AF65-F5344CB8AC3E}">
        <p14:creationId xmlns:p14="http://schemas.microsoft.com/office/powerpoint/2010/main" val="364242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">
            <a:extLst>
              <a:ext uri="{FF2B5EF4-FFF2-40B4-BE49-F238E27FC236}">
                <a16:creationId xmlns:a16="http://schemas.microsoft.com/office/drawing/2014/main" id="{6F577724-32EB-4BA9-8E37-C13CAB287D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Greppa Näringen logotyp" descr="Logotyp för Greppa Näringen.">
            <a:extLst>
              <a:ext uri="{FF2B5EF4-FFF2-40B4-BE49-F238E27FC236}">
                <a16:creationId xmlns:a16="http://schemas.microsoft.com/office/drawing/2014/main" id="{A668EE5D-F596-4212-9E57-13524B696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1"/>
          </a:xfrm>
          <a:prstGeom prst="rect">
            <a:avLst/>
          </a:prstGeom>
        </p:spPr>
      </p:pic>
      <p:sp>
        <p:nvSpPr>
          <p:cNvPr id="8" name="Platshållare för innehåll">
            <a:extLst>
              <a:ext uri="{FF2B5EF4-FFF2-40B4-BE49-F238E27FC236}">
                <a16:creationId xmlns:a16="http://schemas.microsoft.com/office/drawing/2014/main" id="{9175659D-CF7E-4420-911B-A57598EE71E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6422" y="1966365"/>
            <a:ext cx="8280000" cy="3810491"/>
          </a:xfr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>
              <a:buClrTx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ClrTx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828800" indent="0"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för att lägga till text, bild eller annat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4"/>
            <a:endParaRPr lang="sv-SE" dirty="0"/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0E26EE2A-F057-47C6-91BB-2CE82EBE8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338" y="464486"/>
            <a:ext cx="8280000" cy="1165138"/>
          </a:xfrm>
        </p:spPr>
        <p:txBody>
          <a:bodyPr anchor="b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lägga till rubrik, max två rader</a:t>
            </a:r>
          </a:p>
        </p:txBody>
      </p:sp>
    </p:spTree>
    <p:extLst>
      <p:ext uri="{BB962C8B-B14F-4D97-AF65-F5344CB8AC3E}">
        <p14:creationId xmlns:p14="http://schemas.microsoft.com/office/powerpoint/2010/main" val="65137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">
            <a:extLst>
              <a:ext uri="{FF2B5EF4-FFF2-40B4-BE49-F238E27FC236}">
                <a16:creationId xmlns:a16="http://schemas.microsoft.com/office/drawing/2014/main" id="{6F577724-32EB-4BA9-8E37-C13CAB287D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Greppa Näringen logotyp" descr="Logotyp för Greppa Näringen.">
            <a:extLst>
              <a:ext uri="{FF2B5EF4-FFF2-40B4-BE49-F238E27FC236}">
                <a16:creationId xmlns:a16="http://schemas.microsoft.com/office/drawing/2014/main" id="{A668EE5D-F596-4212-9E57-13524B696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1"/>
          </a:xfrm>
          <a:prstGeom prst="rect">
            <a:avLst/>
          </a:prstGeom>
        </p:spPr>
      </p:pic>
      <p:sp>
        <p:nvSpPr>
          <p:cNvPr id="7" name="Rubrik">
            <a:extLst>
              <a:ext uri="{FF2B5EF4-FFF2-40B4-BE49-F238E27FC236}">
                <a16:creationId xmlns:a16="http://schemas.microsoft.com/office/drawing/2014/main" id="{0E26EE2A-F057-47C6-91BB-2CE82EBE8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338" y="464486"/>
            <a:ext cx="8280000" cy="1165138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sv-SE" dirty="0"/>
              <a:t>Klicka här för att lägga till rubrik, max två rader</a:t>
            </a:r>
          </a:p>
        </p:txBody>
      </p:sp>
    </p:spTree>
    <p:extLst>
      <p:ext uri="{BB962C8B-B14F-4D97-AF65-F5344CB8AC3E}">
        <p14:creationId xmlns:p14="http://schemas.microsoft.com/office/powerpoint/2010/main" val="181275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">
            <a:extLst>
              <a:ext uri="{FF2B5EF4-FFF2-40B4-BE49-F238E27FC236}">
                <a16:creationId xmlns:a16="http://schemas.microsoft.com/office/drawing/2014/main" id="{6F577724-32EB-4BA9-8E37-C13CAB287D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Greppa Näringen logotyp" descr="Logotyp för Greppa Näringen.">
            <a:extLst>
              <a:ext uri="{FF2B5EF4-FFF2-40B4-BE49-F238E27FC236}">
                <a16:creationId xmlns:a16="http://schemas.microsoft.com/office/drawing/2014/main" id="{A668EE5D-F596-4212-9E57-13524B696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1"/>
          </a:xfrm>
          <a:prstGeom prst="rect">
            <a:avLst/>
          </a:prstGeom>
        </p:spPr>
      </p:pic>
      <p:sp>
        <p:nvSpPr>
          <p:cNvPr id="7" name="Rubrik">
            <a:extLst>
              <a:ext uri="{FF2B5EF4-FFF2-40B4-BE49-F238E27FC236}">
                <a16:creationId xmlns:a16="http://schemas.microsoft.com/office/drawing/2014/main" id="{0E26EE2A-F057-47C6-91BB-2CE82EBE8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338" y="464486"/>
            <a:ext cx="8280000" cy="1165138"/>
          </a:xfrm>
        </p:spPr>
        <p:txBody>
          <a:bodyPr anchor="b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lägga till rubrik, max två rader</a:t>
            </a:r>
          </a:p>
        </p:txBody>
      </p:sp>
    </p:spTree>
    <p:extLst>
      <p:ext uri="{BB962C8B-B14F-4D97-AF65-F5344CB8AC3E}">
        <p14:creationId xmlns:p14="http://schemas.microsoft.com/office/powerpoint/2010/main" val="378576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">
            <a:extLst>
              <a:ext uri="{FF2B5EF4-FFF2-40B4-BE49-F238E27FC236}">
                <a16:creationId xmlns:a16="http://schemas.microsoft.com/office/drawing/2014/main" id="{47106106-A213-40C3-9F92-5EE5C3D92F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4" name="Greppa Näringen logotyp" descr="Logotyp för Greppa Näringen.">
            <a:extLst>
              <a:ext uri="{FF2B5EF4-FFF2-40B4-BE49-F238E27FC236}">
                <a16:creationId xmlns:a16="http://schemas.microsoft.com/office/drawing/2014/main" id="{CF719A97-82F6-4BE6-8248-587DBBEA9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1"/>
          </a:xfrm>
          <a:prstGeom prst="rect">
            <a:avLst/>
          </a:prstGeom>
        </p:spPr>
      </p:pic>
      <p:sp>
        <p:nvSpPr>
          <p:cNvPr id="11" name="Platshållare för innehåll">
            <a:extLst>
              <a:ext uri="{FF2B5EF4-FFF2-40B4-BE49-F238E27FC236}">
                <a16:creationId xmlns:a16="http://schemas.microsoft.com/office/drawing/2014/main" id="{02D58464-68C8-413F-A455-43EB1EE66F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43958" y="2315275"/>
            <a:ext cx="4524320" cy="3894456"/>
          </a:xfr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1pPr>
            <a:lvl2pPr marL="800100" indent="-342900">
              <a:buClrTx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21145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för att lägga till text, bild eller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8" name="Platshållare för innehåll">
            <a:extLst>
              <a:ext uri="{FF2B5EF4-FFF2-40B4-BE49-F238E27FC236}">
                <a16:creationId xmlns:a16="http://schemas.microsoft.com/office/drawing/2014/main" id="{9175659D-CF7E-4420-911B-A57598EE71E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6422" y="2315275"/>
            <a:ext cx="4632404" cy="3894456"/>
          </a:xfr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1pPr>
            <a:lvl2pPr marL="800100" indent="-342900">
              <a:buClrTx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21145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för att lägga till text, bild eller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0E26EE2A-F057-47C6-91BB-2CE82EBE8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338" y="757443"/>
            <a:ext cx="8112941" cy="1219263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lägga till rubrik, max två rader</a:t>
            </a:r>
          </a:p>
        </p:txBody>
      </p:sp>
    </p:spTree>
    <p:extLst>
      <p:ext uri="{BB962C8B-B14F-4D97-AF65-F5344CB8AC3E}">
        <p14:creationId xmlns:p14="http://schemas.microsoft.com/office/powerpoint/2010/main" val="364706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">
            <a:extLst>
              <a:ext uri="{FF2B5EF4-FFF2-40B4-BE49-F238E27FC236}">
                <a16:creationId xmlns:a16="http://schemas.microsoft.com/office/drawing/2014/main" id="{47106106-A213-40C3-9F92-5EE5C3D92F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4" name="Greppa Näringen logotyp" descr="Logotyp för Greppa Näringen.">
            <a:extLst>
              <a:ext uri="{FF2B5EF4-FFF2-40B4-BE49-F238E27FC236}">
                <a16:creationId xmlns:a16="http://schemas.microsoft.com/office/drawing/2014/main" id="{CF719A97-82F6-4BE6-8248-587DBBEA9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1"/>
          </a:xfrm>
          <a:prstGeom prst="rect">
            <a:avLst/>
          </a:prstGeom>
        </p:spPr>
      </p:pic>
      <p:sp>
        <p:nvSpPr>
          <p:cNvPr id="11" name="Platshållare för innehåll">
            <a:extLst>
              <a:ext uri="{FF2B5EF4-FFF2-40B4-BE49-F238E27FC236}">
                <a16:creationId xmlns:a16="http://schemas.microsoft.com/office/drawing/2014/main" id="{02D58464-68C8-413F-A455-43EB1EE66F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43958" y="2315275"/>
            <a:ext cx="4524320" cy="3894456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1pPr>
            <a:lvl2pPr marL="8001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21145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för att lägga till text, bild eller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8" name="Platshållare för innehåll">
            <a:extLst>
              <a:ext uri="{FF2B5EF4-FFF2-40B4-BE49-F238E27FC236}">
                <a16:creationId xmlns:a16="http://schemas.microsoft.com/office/drawing/2014/main" id="{9175659D-CF7E-4420-911B-A57598EE71E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6422" y="2315275"/>
            <a:ext cx="4632404" cy="3894456"/>
          </a:xfr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1pPr>
            <a:lvl2pPr marL="800100" indent="-342900">
              <a:buClrTx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ClrTx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21145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för att lägga till text, bild eller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0E26EE2A-F057-47C6-91BB-2CE82EBE8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338" y="757443"/>
            <a:ext cx="8112941" cy="1219263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lägga till rubrik, max två rader</a:t>
            </a:r>
          </a:p>
        </p:txBody>
      </p:sp>
    </p:spTree>
    <p:extLst>
      <p:ext uri="{BB962C8B-B14F-4D97-AF65-F5344CB8AC3E}">
        <p14:creationId xmlns:p14="http://schemas.microsoft.com/office/powerpoint/2010/main" val="293901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dropp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ärgblock blå">
            <a:extLst>
              <a:ext uri="{FF2B5EF4-FFF2-40B4-BE49-F238E27FC236}">
                <a16:creationId xmlns:a16="http://schemas.microsoft.com/office/drawing/2014/main" id="{C0FA68A2-702F-4B4E-B8EC-AF60295BE28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">
            <a:extLst>
              <a:ext uri="{FF2B5EF4-FFF2-40B4-BE49-F238E27FC236}">
                <a16:creationId xmlns:a16="http://schemas.microsoft.com/office/drawing/2014/main" id="{701C8F8E-93E5-42BF-AF45-A18E4534D6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2581" y="1034515"/>
            <a:ext cx="4250838" cy="5132857"/>
          </a:xfrm>
          <a:custGeom>
            <a:avLst/>
            <a:gdLst>
              <a:gd name="connsiteX0" fmla="*/ 1890711 w 3781426"/>
              <a:gd name="connsiteY0" fmla="*/ 0 h 4566046"/>
              <a:gd name="connsiteX1" fmla="*/ 3289977 w 3781426"/>
              <a:gd name="connsiteY1" fmla="*/ 1399267 h 4566046"/>
              <a:gd name="connsiteX2" fmla="*/ 3285674 w 3781426"/>
              <a:gd name="connsiteY2" fmla="*/ 1403570 h 4566046"/>
              <a:gd name="connsiteX3" fmla="*/ 3349679 w 3781426"/>
              <a:gd name="connsiteY3" fmla="*/ 1473963 h 4566046"/>
              <a:gd name="connsiteX4" fmla="*/ 3781426 w 3781426"/>
              <a:gd name="connsiteY4" fmla="*/ 2676127 h 4566046"/>
              <a:gd name="connsiteX5" fmla="*/ 1890713 w 3781426"/>
              <a:gd name="connsiteY5" fmla="*/ 4566046 h 4566046"/>
              <a:gd name="connsiteX6" fmla="*/ 0 w 3781426"/>
              <a:gd name="connsiteY6" fmla="*/ 2676127 h 4566046"/>
              <a:gd name="connsiteX7" fmla="*/ 431747 w 3781426"/>
              <a:gd name="connsiteY7" fmla="*/ 1473963 h 4566046"/>
              <a:gd name="connsiteX8" fmla="*/ 495100 w 3781426"/>
              <a:gd name="connsiteY8" fmla="*/ 1404287 h 4566046"/>
              <a:gd name="connsiteX9" fmla="*/ 490762 w 3781426"/>
              <a:gd name="connsiteY9" fmla="*/ 1399949 h 4566046"/>
              <a:gd name="connsiteX0" fmla="*/ 1890711 w 3781426"/>
              <a:gd name="connsiteY0" fmla="*/ 0 h 4566046"/>
              <a:gd name="connsiteX1" fmla="*/ 3289977 w 3781426"/>
              <a:gd name="connsiteY1" fmla="*/ 1399267 h 4566046"/>
              <a:gd name="connsiteX2" fmla="*/ 3285674 w 3781426"/>
              <a:gd name="connsiteY2" fmla="*/ 1403570 h 4566046"/>
              <a:gd name="connsiteX3" fmla="*/ 3349679 w 3781426"/>
              <a:gd name="connsiteY3" fmla="*/ 1473963 h 4566046"/>
              <a:gd name="connsiteX4" fmla="*/ 3781426 w 3781426"/>
              <a:gd name="connsiteY4" fmla="*/ 2676127 h 4566046"/>
              <a:gd name="connsiteX5" fmla="*/ 1890713 w 3781426"/>
              <a:gd name="connsiteY5" fmla="*/ 4566046 h 4566046"/>
              <a:gd name="connsiteX6" fmla="*/ 0 w 3781426"/>
              <a:gd name="connsiteY6" fmla="*/ 2676127 h 4566046"/>
              <a:gd name="connsiteX7" fmla="*/ 431747 w 3781426"/>
              <a:gd name="connsiteY7" fmla="*/ 1473963 h 4566046"/>
              <a:gd name="connsiteX8" fmla="*/ 495100 w 3781426"/>
              <a:gd name="connsiteY8" fmla="*/ 1404287 h 4566046"/>
              <a:gd name="connsiteX9" fmla="*/ 1890711 w 3781426"/>
              <a:gd name="connsiteY9" fmla="*/ 0 h 4566046"/>
              <a:gd name="connsiteX0" fmla="*/ 1890711 w 3781426"/>
              <a:gd name="connsiteY0" fmla="*/ 0 h 4566046"/>
              <a:gd name="connsiteX1" fmla="*/ 3285674 w 3781426"/>
              <a:gd name="connsiteY1" fmla="*/ 1403570 h 4566046"/>
              <a:gd name="connsiteX2" fmla="*/ 3349679 w 3781426"/>
              <a:gd name="connsiteY2" fmla="*/ 1473963 h 4566046"/>
              <a:gd name="connsiteX3" fmla="*/ 3781426 w 3781426"/>
              <a:gd name="connsiteY3" fmla="*/ 2676127 h 4566046"/>
              <a:gd name="connsiteX4" fmla="*/ 1890713 w 3781426"/>
              <a:gd name="connsiteY4" fmla="*/ 4566046 h 4566046"/>
              <a:gd name="connsiteX5" fmla="*/ 0 w 3781426"/>
              <a:gd name="connsiteY5" fmla="*/ 2676127 h 4566046"/>
              <a:gd name="connsiteX6" fmla="*/ 431747 w 3781426"/>
              <a:gd name="connsiteY6" fmla="*/ 1473963 h 4566046"/>
              <a:gd name="connsiteX7" fmla="*/ 495100 w 3781426"/>
              <a:gd name="connsiteY7" fmla="*/ 1404287 h 4566046"/>
              <a:gd name="connsiteX8" fmla="*/ 1890711 w 3781426"/>
              <a:gd name="connsiteY8" fmla="*/ 0 h 456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426" h="4566046">
                <a:moveTo>
                  <a:pt x="1890711" y="0"/>
                </a:moveTo>
                <a:lnTo>
                  <a:pt x="3285674" y="1403570"/>
                </a:lnTo>
                <a:lnTo>
                  <a:pt x="3349679" y="1473963"/>
                </a:lnTo>
                <a:cubicBezTo>
                  <a:pt x="3619400" y="1800653"/>
                  <a:pt x="3781426" y="2219476"/>
                  <a:pt x="3781426" y="2676127"/>
                </a:cubicBezTo>
                <a:cubicBezTo>
                  <a:pt x="3781426" y="3719900"/>
                  <a:pt x="2934925" y="4566046"/>
                  <a:pt x="1890713" y="4566046"/>
                </a:cubicBezTo>
                <a:cubicBezTo>
                  <a:pt x="846501" y="4566046"/>
                  <a:pt x="0" y="3719900"/>
                  <a:pt x="0" y="2676127"/>
                </a:cubicBezTo>
                <a:cubicBezTo>
                  <a:pt x="0" y="2219476"/>
                  <a:pt x="162026" y="1800653"/>
                  <a:pt x="431747" y="1473963"/>
                </a:cubicBezTo>
                <a:lnTo>
                  <a:pt x="495100" y="1404287"/>
                </a:lnTo>
                <a:lnTo>
                  <a:pt x="189071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lvl1pPr>
              <a:defRPr lang="sv-SE" sz="240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sv-SE" dirty="0"/>
              <a:t>Klicka här för att infoga bild</a:t>
            </a:r>
          </a:p>
        </p:txBody>
      </p:sp>
      <p:sp>
        <p:nvSpPr>
          <p:cNvPr id="5" name="Platshållare för text">
            <a:extLst>
              <a:ext uri="{FF2B5EF4-FFF2-40B4-BE49-F238E27FC236}">
                <a16:creationId xmlns:a16="http://schemas.microsoft.com/office/drawing/2014/main" id="{7A23548C-701F-4F68-A201-0CB0681ACC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69101" y="3204000"/>
            <a:ext cx="4356000" cy="3132000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131" y="1440180"/>
            <a:ext cx="4356000" cy="1693099"/>
          </a:xfrm>
        </p:spPr>
        <p:txBody>
          <a:bodyPr anchor="b" anchorCtr="0"/>
          <a:lstStyle>
            <a:lvl1pPr>
              <a:lnSpc>
                <a:spcPct val="100000"/>
              </a:lnSpc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Klicka här för att lägga till rubrik max tre rader</a:t>
            </a:r>
          </a:p>
        </p:txBody>
      </p:sp>
    </p:spTree>
    <p:extLst>
      <p:ext uri="{BB962C8B-B14F-4D97-AF65-F5344CB8AC3E}">
        <p14:creationId xmlns:p14="http://schemas.microsoft.com/office/powerpoint/2010/main" val="4192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sidnummer">
            <a:extLst>
              <a:ext uri="{FF2B5EF4-FFF2-40B4-BE49-F238E27FC236}">
                <a16:creationId xmlns:a16="http://schemas.microsoft.com/office/drawing/2014/main" id="{D054FFF1-22CE-4658-9ECE-65F4FEE1F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818" y="6346241"/>
            <a:ext cx="872054" cy="29717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873EB259-4CFD-4D03-8D50-B8967239912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Greppa Näringen logotyp" descr="Logotyp för Greppa Näringen.">
            <a:extLst>
              <a:ext uri="{FF2B5EF4-FFF2-40B4-BE49-F238E27FC236}">
                <a16:creationId xmlns:a16="http://schemas.microsoft.com/office/drawing/2014/main" id="{1B1051DC-0603-47E4-A8B5-C011AE6A2E3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1"/>
          </a:xfrm>
          <a:prstGeom prst="rect">
            <a:avLst/>
          </a:prstGeom>
        </p:spPr>
      </p:pic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68BF3625-E815-21FE-92DD-FD761B84A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206" y="3339253"/>
            <a:ext cx="9512098" cy="2693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lägga till text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0398551-A45D-BE15-0A00-494B3FB0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07" y="1866900"/>
            <a:ext cx="9512097" cy="11583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0780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4" r:id="rId2"/>
    <p:sldLayoutId id="2147483721" r:id="rId3"/>
    <p:sldLayoutId id="2147483724" r:id="rId4"/>
    <p:sldLayoutId id="2147483728" r:id="rId5"/>
    <p:sldLayoutId id="2147483753" r:id="rId6"/>
    <p:sldLayoutId id="2147483727" r:id="rId7"/>
    <p:sldLayoutId id="2147483743" r:id="rId8"/>
    <p:sldLayoutId id="2147483716" r:id="rId9"/>
    <p:sldLayoutId id="2147483711" r:id="rId10"/>
    <p:sldLayoutId id="2147483744" r:id="rId11"/>
    <p:sldLayoutId id="2147483750" r:id="rId12"/>
    <p:sldLayoutId id="2147483696" r:id="rId13"/>
    <p:sldLayoutId id="2147483749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71930"/>
        </a:buClr>
        <a:buFont typeface="Arial" panose="020B0604020202020204" pitchFamily="34" charset="0"/>
        <a:buChar char="›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A618"/>
        </a:buClr>
        <a:buFont typeface="Arial" panose="020B0604020202020204" pitchFamily="34" charset="0"/>
        <a:buChar char="›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BA00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5034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s://www2.jordbruksverket.se/download/18.5ad73be818f98e47746ce76/1716483991705/ovr682b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ebbutiken.jordbruksverket.se/sv/artiklar/ovr682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svg"/><Relationship Id="rId7" Type="http://schemas.openxmlformats.org/officeDocument/2006/relationships/image" Target="../media/image11.jpe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jordbruksverket.se/e-tjanster-databaser-och-appar/e-tjanster-och-databaser-vaxter/ograsdatabasen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0DBC184-7D9D-43B1-AAE2-8C1D1D3D05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3CE5BB79-6E7F-C32D-ECCC-3E9BEC5B43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5" b="20205"/>
          <a:stretch>
            <a:fillRect/>
          </a:stretch>
        </p:blipFill>
        <p:spPr/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1E846CB8-9683-4FE7-A79D-CA7C6E7EE7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Underrubrik 1">
            <a:extLst>
              <a:ext uri="{FF2B5EF4-FFF2-40B4-BE49-F238E27FC236}">
                <a16:creationId xmlns:a16="http://schemas.microsoft.com/office/drawing/2014/main" id="{F469ED57-72D3-4C4F-9CEE-977402CA53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43C100-F398-43E5-B33C-C42A6442E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13 I Integrerat växtskydd - ogräs</a:t>
            </a:r>
          </a:p>
        </p:txBody>
      </p:sp>
    </p:spTree>
    <p:extLst>
      <p:ext uri="{BB962C8B-B14F-4D97-AF65-F5344CB8AC3E}">
        <p14:creationId xmlns:p14="http://schemas.microsoft.com/office/powerpoint/2010/main" val="674437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C4E862D-EE23-175F-0D3A-0E1E57CD5C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353C7D-F884-938D-1AC8-98B232C36A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422" y="1966365"/>
            <a:ext cx="8280000" cy="4677053"/>
          </a:xfrm>
        </p:spPr>
        <p:txBody>
          <a:bodyPr/>
          <a:lstStyle/>
          <a:p>
            <a:r>
              <a:rPr lang="sv-SE" sz="2000" b="1" dirty="0"/>
              <a:t>Motverka resistensutveckling</a:t>
            </a:r>
            <a:endParaRPr lang="sv-SE" sz="2000" dirty="0"/>
          </a:p>
          <a:p>
            <a:pPr marL="0" indent="0">
              <a:buNone/>
            </a:pPr>
            <a:r>
              <a:rPr lang="sv-SE" sz="2000" dirty="0"/>
              <a:t>Olika typer utav resistensmekanismer:</a:t>
            </a:r>
          </a:p>
          <a:p>
            <a:pPr marL="0" indent="0">
              <a:buNone/>
            </a:pPr>
            <a:r>
              <a:rPr lang="sv-SE" sz="2000" b="1" dirty="0"/>
              <a:t>Metabolisk resistens </a:t>
            </a:r>
            <a:br>
              <a:rPr lang="sv-SE" sz="2000" dirty="0"/>
            </a:br>
            <a:r>
              <a:rPr lang="sv-SE" sz="2000" dirty="0"/>
              <a:t>-Gynnas troligen av låga doser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-Flera genförändringar i växten, som kan gälla fler herbicider. Ger en gradvis försämringseffekt som är </a:t>
            </a:r>
            <a:r>
              <a:rPr lang="sv-SE" sz="2000" b="1" dirty="0"/>
              <a:t>svår att upptäcka</a:t>
            </a:r>
          </a:p>
          <a:p>
            <a:pPr marL="0" indent="0">
              <a:buNone/>
            </a:pPr>
            <a:r>
              <a:rPr lang="sv-SE" sz="2000" b="1" dirty="0"/>
              <a:t>Taget site resistens </a:t>
            </a:r>
            <a:br>
              <a:rPr lang="sv-SE" sz="2000" b="1" dirty="0"/>
            </a:br>
            <a:r>
              <a:rPr lang="sv-SE" sz="2000" dirty="0"/>
              <a:t>-Gynnas troligen av höga doser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-Herbicidens verkningsställe i växten förändras. En enda genförändring. Sker en </a:t>
            </a:r>
            <a:r>
              <a:rPr lang="sv-SE" sz="2000" b="1" dirty="0"/>
              <a:t>snabb uppförökning </a:t>
            </a:r>
            <a:r>
              <a:rPr lang="sv-SE" sz="2000" dirty="0"/>
              <a:t>av resistenta plantor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3D45FB7-3579-DF8E-DC67-8B990886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Behovsanpassa</a:t>
            </a:r>
            <a:endParaRPr lang="sv-SE" dirty="0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4EAC739F-4E6B-F7B0-4DB3-F816BB88557D}"/>
              </a:ext>
            </a:extLst>
          </p:cNvPr>
          <p:cNvGrpSpPr>
            <a:grpSpLocks noChangeAspect="1"/>
          </p:cNvGrpSpPr>
          <p:nvPr/>
        </p:nvGrpSpPr>
        <p:grpSpPr>
          <a:xfrm>
            <a:off x="8046831" y="628327"/>
            <a:ext cx="1204116" cy="1227549"/>
            <a:chOff x="1774209" y="286603"/>
            <a:chExt cx="5609254" cy="5718412"/>
          </a:xfrm>
        </p:grpSpPr>
        <p:pic>
          <p:nvPicPr>
            <p:cNvPr id="6" name="Bildobjekt 3">
              <a:extLst>
                <a:ext uri="{FF2B5EF4-FFF2-40B4-BE49-F238E27FC236}">
                  <a16:creationId xmlns:a16="http://schemas.microsoft.com/office/drawing/2014/main" id="{2AEEF388-767D-3E77-02E8-689B08DA2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600" y="476250"/>
              <a:ext cx="5503863" cy="547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ihandsfigur 10">
              <a:extLst>
                <a:ext uri="{FF2B5EF4-FFF2-40B4-BE49-F238E27FC236}">
                  <a16:creationId xmlns:a16="http://schemas.microsoft.com/office/drawing/2014/main" id="{7CB81362-C065-B8E6-EE46-80F222EA9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74209" y="286603"/>
              <a:ext cx="5568287" cy="5718412"/>
            </a:xfrm>
            <a:custGeom>
              <a:avLst/>
              <a:gdLst>
                <a:gd name="connsiteX0" fmla="*/ 4230806 w 5568287"/>
                <a:gd name="connsiteY0" fmla="*/ 2838734 h 5718412"/>
                <a:gd name="connsiteX1" fmla="*/ 4858603 w 5568287"/>
                <a:gd name="connsiteY1" fmla="*/ 3275463 h 5718412"/>
                <a:gd name="connsiteX2" fmla="*/ 5568287 w 5568287"/>
                <a:gd name="connsiteY2" fmla="*/ 2784143 h 5718412"/>
                <a:gd name="connsiteX3" fmla="*/ 5158854 w 5568287"/>
                <a:gd name="connsiteY3" fmla="*/ 696036 h 5718412"/>
                <a:gd name="connsiteX4" fmla="*/ 2961564 w 5568287"/>
                <a:gd name="connsiteY4" fmla="*/ 0 h 5718412"/>
                <a:gd name="connsiteX5" fmla="*/ 1105469 w 5568287"/>
                <a:gd name="connsiteY5" fmla="*/ 436728 h 5718412"/>
                <a:gd name="connsiteX6" fmla="*/ 109182 w 5568287"/>
                <a:gd name="connsiteY6" fmla="*/ 1883391 h 5718412"/>
                <a:gd name="connsiteX7" fmla="*/ 0 w 5568287"/>
                <a:gd name="connsiteY7" fmla="*/ 3316406 h 5718412"/>
                <a:gd name="connsiteX8" fmla="*/ 968991 w 5568287"/>
                <a:gd name="connsiteY8" fmla="*/ 5172501 h 5718412"/>
                <a:gd name="connsiteX9" fmla="*/ 2565779 w 5568287"/>
                <a:gd name="connsiteY9" fmla="*/ 5718412 h 5718412"/>
                <a:gd name="connsiteX10" fmla="*/ 2811439 w 5568287"/>
                <a:gd name="connsiteY10" fmla="*/ 5513696 h 5718412"/>
                <a:gd name="connsiteX11" fmla="*/ 2388358 w 5568287"/>
                <a:gd name="connsiteY11" fmla="*/ 4885898 h 5718412"/>
                <a:gd name="connsiteX12" fmla="*/ 3016155 w 5568287"/>
                <a:gd name="connsiteY12" fmla="*/ 4026090 h 5718412"/>
                <a:gd name="connsiteX13" fmla="*/ 1760561 w 5568287"/>
                <a:gd name="connsiteY13" fmla="*/ 3562066 h 5718412"/>
                <a:gd name="connsiteX14" fmla="*/ 1555845 w 5568287"/>
                <a:gd name="connsiteY14" fmla="*/ 3029803 h 5718412"/>
                <a:gd name="connsiteX15" fmla="*/ 1596788 w 5568287"/>
                <a:gd name="connsiteY15" fmla="*/ 2511188 h 5718412"/>
                <a:gd name="connsiteX16" fmla="*/ 2361063 w 5568287"/>
                <a:gd name="connsiteY16" fmla="*/ 2320119 h 5718412"/>
                <a:gd name="connsiteX17" fmla="*/ 3575713 w 5568287"/>
                <a:gd name="connsiteY17" fmla="*/ 2292824 h 5718412"/>
                <a:gd name="connsiteX18" fmla="*/ 4176215 w 5568287"/>
                <a:gd name="connsiteY18" fmla="*/ 2538484 h 5718412"/>
                <a:gd name="connsiteX19" fmla="*/ 4230806 w 5568287"/>
                <a:gd name="connsiteY19" fmla="*/ 2838734 h 571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68287" h="5718412">
                  <a:moveTo>
                    <a:pt x="4230806" y="2838734"/>
                  </a:moveTo>
                  <a:lnTo>
                    <a:pt x="4858603" y="3275463"/>
                  </a:lnTo>
                  <a:lnTo>
                    <a:pt x="5568287" y="2784143"/>
                  </a:lnTo>
                  <a:lnTo>
                    <a:pt x="5158854" y="696036"/>
                  </a:lnTo>
                  <a:lnTo>
                    <a:pt x="2961564" y="0"/>
                  </a:lnTo>
                  <a:lnTo>
                    <a:pt x="1105469" y="436728"/>
                  </a:lnTo>
                  <a:lnTo>
                    <a:pt x="109182" y="1883391"/>
                  </a:lnTo>
                  <a:lnTo>
                    <a:pt x="0" y="3316406"/>
                  </a:lnTo>
                  <a:lnTo>
                    <a:pt x="968991" y="5172501"/>
                  </a:lnTo>
                  <a:lnTo>
                    <a:pt x="2565779" y="5718412"/>
                  </a:lnTo>
                  <a:lnTo>
                    <a:pt x="2811439" y="5513696"/>
                  </a:lnTo>
                  <a:lnTo>
                    <a:pt x="2388358" y="4885898"/>
                  </a:lnTo>
                  <a:lnTo>
                    <a:pt x="3016155" y="4026090"/>
                  </a:lnTo>
                  <a:lnTo>
                    <a:pt x="1760561" y="3562066"/>
                  </a:lnTo>
                  <a:lnTo>
                    <a:pt x="1555845" y="3029803"/>
                  </a:lnTo>
                  <a:lnTo>
                    <a:pt x="1596788" y="2511188"/>
                  </a:lnTo>
                  <a:lnTo>
                    <a:pt x="2361063" y="2320119"/>
                  </a:lnTo>
                  <a:lnTo>
                    <a:pt x="3575713" y="2292824"/>
                  </a:lnTo>
                  <a:lnTo>
                    <a:pt x="4176215" y="2538484"/>
                  </a:lnTo>
                  <a:lnTo>
                    <a:pt x="4230806" y="2838734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9" name="Bildobjekt 8" descr="En bild som visar växt, gräs, utomhus, Forb&#10;&#10;AI-genererat innehåll kan vara felaktigt.">
            <a:extLst>
              <a:ext uri="{FF2B5EF4-FFF2-40B4-BE49-F238E27FC236}">
                <a16:creationId xmlns:a16="http://schemas.microsoft.com/office/drawing/2014/main" id="{B0780587-3BDB-761C-E018-30EE76212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38" y="1966365"/>
            <a:ext cx="2490318" cy="331834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8F47218C-3994-C941-C10A-9A418D2B8E0B}"/>
              </a:ext>
            </a:extLst>
          </p:cNvPr>
          <p:cNvSpPr txBox="1"/>
          <p:nvPr/>
        </p:nvSpPr>
        <p:spPr>
          <a:xfrm>
            <a:off x="9509173" y="4915382"/>
            <a:ext cx="268282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Foto: Jordbruksverket</a:t>
            </a:r>
          </a:p>
        </p:txBody>
      </p:sp>
      <p:sp>
        <p:nvSpPr>
          <p:cNvPr id="12" name="Pratbubbla: rektangel 11">
            <a:extLst>
              <a:ext uri="{FF2B5EF4-FFF2-40B4-BE49-F238E27FC236}">
                <a16:creationId xmlns:a16="http://schemas.microsoft.com/office/drawing/2014/main" id="{38819DBF-596E-EEDF-C583-457786FAE5B5}"/>
              </a:ext>
            </a:extLst>
          </p:cNvPr>
          <p:cNvSpPr/>
          <p:nvPr/>
        </p:nvSpPr>
        <p:spPr>
          <a:xfrm>
            <a:off x="7319425" y="5621455"/>
            <a:ext cx="4379495" cy="1044723"/>
          </a:xfrm>
          <a:prstGeom prst="wedgeRectCallout">
            <a:avLst>
              <a:gd name="adj1" fmla="val 19073"/>
              <a:gd name="adj2" fmla="val -75698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i="1" dirty="0" err="1"/>
              <a:t>Renkavle</a:t>
            </a:r>
            <a:r>
              <a:rPr lang="sv-SE" i="1" dirty="0"/>
              <a:t> har utvecklat både metabolisk och </a:t>
            </a:r>
            <a:r>
              <a:rPr lang="sv-SE" i="1" dirty="0" err="1"/>
              <a:t>target</a:t>
            </a:r>
            <a:r>
              <a:rPr lang="sv-SE" i="1" dirty="0"/>
              <a:t> site resistens mot vissa herbicider</a:t>
            </a:r>
          </a:p>
        </p:txBody>
      </p:sp>
    </p:spTree>
    <p:extLst>
      <p:ext uri="{BB962C8B-B14F-4D97-AF65-F5344CB8AC3E}">
        <p14:creationId xmlns:p14="http://schemas.microsoft.com/office/powerpoint/2010/main" val="385606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3D499265-8C8A-B7ED-3144-68755D54654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EEFC2E-65ED-DB9E-657A-7B585FC911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Inspektera fälten efter ogräskörning, vilken </a:t>
            </a:r>
            <a:br>
              <a:rPr lang="sv-SE" dirty="0"/>
            </a:br>
            <a:r>
              <a:rPr lang="sv-SE" dirty="0"/>
              <a:t>effekt uppnåddes?</a:t>
            </a:r>
          </a:p>
          <a:p>
            <a:endParaRPr lang="sv-SE" dirty="0"/>
          </a:p>
          <a:p>
            <a:r>
              <a:rPr lang="sv-SE" dirty="0"/>
              <a:t>Spara en obehandlad ruta för att jämföra obehandlat</a:t>
            </a:r>
            <a:br>
              <a:rPr lang="sv-SE" dirty="0"/>
            </a:br>
            <a:r>
              <a:rPr lang="sv-SE" dirty="0"/>
              <a:t>mot behandlat</a:t>
            </a:r>
          </a:p>
          <a:p>
            <a:endParaRPr lang="sv-SE" dirty="0"/>
          </a:p>
          <a:p>
            <a:r>
              <a:rPr lang="sv-SE" dirty="0"/>
              <a:t>Vilka slutsatser kan dras av effekten?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D9AE5F0-EE23-37A8-F49B-66971589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Följ upp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6BAA1EAC-1FDB-018B-D627-E6E9EBBA805C}"/>
              </a:ext>
            </a:extLst>
          </p:cNvPr>
          <p:cNvGrpSpPr>
            <a:grpSpLocks noChangeAspect="1"/>
          </p:cNvGrpSpPr>
          <p:nvPr/>
        </p:nvGrpSpPr>
        <p:grpSpPr>
          <a:xfrm>
            <a:off x="8347352" y="672601"/>
            <a:ext cx="1275194" cy="1241716"/>
            <a:chOff x="1681833" y="375961"/>
            <a:chExt cx="5940363" cy="5784408"/>
          </a:xfrm>
        </p:grpSpPr>
        <p:pic>
          <p:nvPicPr>
            <p:cNvPr id="10" name="Bildobjekt 3">
              <a:extLst>
                <a:ext uri="{FF2B5EF4-FFF2-40B4-BE49-F238E27FC236}">
                  <a16:creationId xmlns:a16="http://schemas.microsoft.com/office/drawing/2014/main" id="{CD0BA023-FAE6-CB97-B3F3-F88FC6A38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084" y="531313"/>
              <a:ext cx="5503862" cy="547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584B9126-69D8-BDA9-8738-2A906F757F11}"/>
                </a:ext>
              </a:extLst>
            </p:cNvPr>
            <p:cNvSpPr>
              <a:spLocks noChangeAspect="1"/>
            </p:cNvSpPr>
            <p:nvPr/>
          </p:nvSpPr>
          <p:spPr>
            <a:xfrm rot="5554606">
              <a:off x="1759811" y="297983"/>
              <a:ext cx="5784408" cy="5940363"/>
            </a:xfrm>
            <a:custGeom>
              <a:avLst/>
              <a:gdLst>
                <a:gd name="connsiteX0" fmla="*/ 4230806 w 5568287"/>
                <a:gd name="connsiteY0" fmla="*/ 2838734 h 5718412"/>
                <a:gd name="connsiteX1" fmla="*/ 4858603 w 5568287"/>
                <a:gd name="connsiteY1" fmla="*/ 3275463 h 5718412"/>
                <a:gd name="connsiteX2" fmla="*/ 5568287 w 5568287"/>
                <a:gd name="connsiteY2" fmla="*/ 2784143 h 5718412"/>
                <a:gd name="connsiteX3" fmla="*/ 5158854 w 5568287"/>
                <a:gd name="connsiteY3" fmla="*/ 696036 h 5718412"/>
                <a:gd name="connsiteX4" fmla="*/ 2961564 w 5568287"/>
                <a:gd name="connsiteY4" fmla="*/ 0 h 5718412"/>
                <a:gd name="connsiteX5" fmla="*/ 1105469 w 5568287"/>
                <a:gd name="connsiteY5" fmla="*/ 436728 h 5718412"/>
                <a:gd name="connsiteX6" fmla="*/ 109182 w 5568287"/>
                <a:gd name="connsiteY6" fmla="*/ 1883391 h 5718412"/>
                <a:gd name="connsiteX7" fmla="*/ 0 w 5568287"/>
                <a:gd name="connsiteY7" fmla="*/ 3316406 h 5718412"/>
                <a:gd name="connsiteX8" fmla="*/ 968991 w 5568287"/>
                <a:gd name="connsiteY8" fmla="*/ 5172501 h 5718412"/>
                <a:gd name="connsiteX9" fmla="*/ 2565779 w 5568287"/>
                <a:gd name="connsiteY9" fmla="*/ 5718412 h 5718412"/>
                <a:gd name="connsiteX10" fmla="*/ 2811439 w 5568287"/>
                <a:gd name="connsiteY10" fmla="*/ 5513696 h 5718412"/>
                <a:gd name="connsiteX11" fmla="*/ 2388358 w 5568287"/>
                <a:gd name="connsiteY11" fmla="*/ 4885898 h 5718412"/>
                <a:gd name="connsiteX12" fmla="*/ 3016155 w 5568287"/>
                <a:gd name="connsiteY12" fmla="*/ 4026090 h 5718412"/>
                <a:gd name="connsiteX13" fmla="*/ 1760561 w 5568287"/>
                <a:gd name="connsiteY13" fmla="*/ 3562066 h 5718412"/>
                <a:gd name="connsiteX14" fmla="*/ 1555845 w 5568287"/>
                <a:gd name="connsiteY14" fmla="*/ 3029803 h 5718412"/>
                <a:gd name="connsiteX15" fmla="*/ 1596788 w 5568287"/>
                <a:gd name="connsiteY15" fmla="*/ 2511188 h 5718412"/>
                <a:gd name="connsiteX16" fmla="*/ 2361063 w 5568287"/>
                <a:gd name="connsiteY16" fmla="*/ 2320119 h 5718412"/>
                <a:gd name="connsiteX17" fmla="*/ 3575713 w 5568287"/>
                <a:gd name="connsiteY17" fmla="*/ 2292824 h 5718412"/>
                <a:gd name="connsiteX18" fmla="*/ 4176215 w 5568287"/>
                <a:gd name="connsiteY18" fmla="*/ 2538484 h 5718412"/>
                <a:gd name="connsiteX19" fmla="*/ 4230806 w 5568287"/>
                <a:gd name="connsiteY19" fmla="*/ 2838734 h 571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68287" h="5718412">
                  <a:moveTo>
                    <a:pt x="4230806" y="2838734"/>
                  </a:moveTo>
                  <a:lnTo>
                    <a:pt x="4858603" y="3275463"/>
                  </a:lnTo>
                  <a:lnTo>
                    <a:pt x="5568287" y="2784143"/>
                  </a:lnTo>
                  <a:lnTo>
                    <a:pt x="5158854" y="696036"/>
                  </a:lnTo>
                  <a:lnTo>
                    <a:pt x="2961564" y="0"/>
                  </a:lnTo>
                  <a:lnTo>
                    <a:pt x="1105469" y="436728"/>
                  </a:lnTo>
                  <a:lnTo>
                    <a:pt x="109182" y="1883391"/>
                  </a:lnTo>
                  <a:lnTo>
                    <a:pt x="0" y="3316406"/>
                  </a:lnTo>
                  <a:lnTo>
                    <a:pt x="968991" y="5172501"/>
                  </a:lnTo>
                  <a:lnTo>
                    <a:pt x="2565779" y="5718412"/>
                  </a:lnTo>
                  <a:lnTo>
                    <a:pt x="2811439" y="5513696"/>
                  </a:lnTo>
                  <a:lnTo>
                    <a:pt x="2388358" y="4885898"/>
                  </a:lnTo>
                  <a:lnTo>
                    <a:pt x="3016155" y="4026090"/>
                  </a:lnTo>
                  <a:lnTo>
                    <a:pt x="1760561" y="3562066"/>
                  </a:lnTo>
                  <a:lnTo>
                    <a:pt x="1555845" y="3029803"/>
                  </a:lnTo>
                  <a:lnTo>
                    <a:pt x="1596788" y="2511188"/>
                  </a:lnTo>
                  <a:lnTo>
                    <a:pt x="2361063" y="2320119"/>
                  </a:lnTo>
                  <a:lnTo>
                    <a:pt x="3575713" y="2292824"/>
                  </a:lnTo>
                  <a:lnTo>
                    <a:pt x="4176215" y="2538484"/>
                  </a:lnTo>
                  <a:lnTo>
                    <a:pt x="4230806" y="2838734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3" name="Bildobjekt 12" descr="En bild som visar person, klädsel, utomhus, gräs&#10;&#10;AI-genererat innehåll kan vara felaktigt.">
            <a:extLst>
              <a:ext uri="{FF2B5EF4-FFF2-40B4-BE49-F238E27FC236}">
                <a16:creationId xmlns:a16="http://schemas.microsoft.com/office/drawing/2014/main" id="{F3D9A4C5-D925-8B6F-D2DC-A0853CF4D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49" y="2241786"/>
            <a:ext cx="2786063" cy="391026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95ACA25-4DB1-4C34-C593-DF798DDF46AF}"/>
              </a:ext>
            </a:extLst>
          </p:cNvPr>
          <p:cNvSpPr txBox="1"/>
          <p:nvPr/>
        </p:nvSpPr>
        <p:spPr>
          <a:xfrm>
            <a:off x="8984949" y="6125497"/>
            <a:ext cx="268282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Foto: Skandinav</a:t>
            </a:r>
          </a:p>
        </p:txBody>
      </p:sp>
    </p:spTree>
    <p:extLst>
      <p:ext uri="{BB962C8B-B14F-4D97-AF65-F5344CB8AC3E}">
        <p14:creationId xmlns:p14="http://schemas.microsoft.com/office/powerpoint/2010/main" val="282775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17C4479F-73FB-AF08-843A-DA19E0A1CA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50818" y="6346241"/>
            <a:ext cx="872054" cy="29717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73EB259-4CFD-4D03-8D50-B89672399120}" type="slidenum">
              <a:rPr lang="sv-SE" smtClean="0"/>
              <a:pPr>
                <a:spcAft>
                  <a:spcPts val="600"/>
                </a:spcAft>
              </a:pPr>
              <a:t>12</a:t>
            </a:fld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913CBA4-660B-DCEF-6700-82F01A4311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598869" y="1966365"/>
            <a:ext cx="7435105" cy="381049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5D0773DC-140B-E268-689B-EF845333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464486"/>
            <a:ext cx="8280000" cy="1165138"/>
          </a:xfrm>
        </p:spPr>
        <p:txBody>
          <a:bodyPr/>
          <a:lstStyle/>
          <a:p>
            <a:r>
              <a:rPr lang="en-US" dirty="0" err="1"/>
              <a:t>Sammanfatta</a:t>
            </a:r>
            <a:r>
              <a:rPr lang="en-US" dirty="0"/>
              <a:t> </a:t>
            </a:r>
            <a:r>
              <a:rPr lang="en-US" dirty="0" err="1"/>
              <a:t>besöket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7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D93F9BB-6EF5-145E-A461-C10B39C925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690AC9-AF52-A3A5-4BD1-83349DF91D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422" y="1081145"/>
            <a:ext cx="8280000" cy="4695712"/>
          </a:xfrm>
        </p:spPr>
        <p:txBody>
          <a:bodyPr/>
          <a:lstStyle/>
          <a:p>
            <a:r>
              <a:rPr lang="sv-SE" sz="1400" b="1" dirty="0"/>
              <a:t>Förebyggande åtgärder</a:t>
            </a:r>
          </a:p>
          <a:p>
            <a:pPr marL="0" indent="0">
              <a:buNone/>
            </a:pPr>
            <a:r>
              <a:rPr lang="sv-SE" sz="1400" dirty="0"/>
              <a:t>-Höstgröda </a:t>
            </a:r>
          </a:p>
          <a:p>
            <a:pPr marL="0" indent="0">
              <a:buNone/>
            </a:pPr>
            <a:r>
              <a:rPr lang="sv-SE" sz="1400" dirty="0"/>
              <a:t>-Tätt frodigt bestånd -&gt; så lite ljusinsläpp som </a:t>
            </a:r>
            <a:br>
              <a:rPr lang="sv-SE" sz="1400" dirty="0"/>
            </a:br>
            <a:r>
              <a:rPr lang="sv-SE" sz="1400" dirty="0"/>
              <a:t>möjligt</a:t>
            </a:r>
          </a:p>
          <a:p>
            <a:pPr>
              <a:buFontTx/>
              <a:buChar char="-"/>
            </a:pPr>
            <a:r>
              <a:rPr lang="sv-SE" sz="1400" dirty="0"/>
              <a:t>Grund harvning efter tröskning stimulerar groning</a:t>
            </a:r>
          </a:p>
          <a:p>
            <a:pPr>
              <a:buFontTx/>
              <a:buChar char="-"/>
            </a:pPr>
            <a:r>
              <a:rPr lang="sv-SE" sz="1400" dirty="0"/>
              <a:t>Plöjning begraver frön som har flera års groningsvila i </a:t>
            </a:r>
            <a:br>
              <a:rPr lang="sv-SE" sz="1400" dirty="0"/>
            </a:br>
            <a:r>
              <a:rPr lang="sv-SE" sz="1400" dirty="0"/>
              <a:t>marken</a:t>
            </a:r>
          </a:p>
          <a:p>
            <a:pPr marL="0" indent="0">
              <a:buNone/>
            </a:pPr>
            <a:r>
              <a:rPr lang="sv-SE" sz="1400" dirty="0"/>
              <a:t>-Blås rent tröskor och halmpressar</a:t>
            </a:r>
          </a:p>
          <a:p>
            <a:pPr marL="0" indent="0">
              <a:buNone/>
            </a:pPr>
            <a:r>
              <a:rPr lang="sv-SE" sz="1400" dirty="0"/>
              <a:t>-Ställ krav på ”ren” halm</a:t>
            </a:r>
          </a:p>
          <a:p>
            <a:r>
              <a:rPr lang="sv-SE" sz="1400" b="1" dirty="0"/>
              <a:t>Bevakning</a:t>
            </a:r>
            <a:br>
              <a:rPr lang="sv-SE" sz="1400" b="1" dirty="0"/>
            </a:br>
            <a:r>
              <a:rPr lang="sv-SE" sz="1400" b="1" dirty="0"/>
              <a:t>-</a:t>
            </a:r>
            <a:r>
              <a:rPr lang="sv-SE" sz="1400" dirty="0"/>
              <a:t>Gror sent ofta mitten av maj, lätt att missa. </a:t>
            </a:r>
            <a:br>
              <a:rPr lang="sv-SE" sz="1400" dirty="0"/>
            </a:br>
            <a:r>
              <a:rPr lang="sv-SE" sz="1400" dirty="0"/>
              <a:t>-Förväxlas med majs eller timotej i tidigt </a:t>
            </a:r>
            <a:r>
              <a:rPr lang="sv-SE" sz="1400" dirty="0" err="1"/>
              <a:t>utv.stadie</a:t>
            </a:r>
            <a:br>
              <a:rPr lang="sv-SE" sz="1400" dirty="0"/>
            </a:br>
            <a:r>
              <a:rPr lang="sv-SE" sz="1400" dirty="0"/>
              <a:t>-Ingen snärp</a:t>
            </a:r>
          </a:p>
          <a:p>
            <a:r>
              <a:rPr lang="sv-SE" sz="1400" b="1" dirty="0" err="1"/>
              <a:t>Behovsanpassa</a:t>
            </a:r>
            <a:br>
              <a:rPr lang="sv-SE" sz="1400" b="1" dirty="0"/>
            </a:br>
            <a:r>
              <a:rPr lang="sv-SE" sz="1400" b="1" dirty="0"/>
              <a:t>-</a:t>
            </a:r>
            <a:r>
              <a:rPr lang="sv-SE" sz="1400" dirty="0"/>
              <a:t>Ofta för sent att spruta när hönshirsen syns i</a:t>
            </a:r>
            <a:br>
              <a:rPr lang="sv-SE" sz="1400" dirty="0"/>
            </a:br>
            <a:r>
              <a:rPr lang="sv-SE" sz="1400" dirty="0"/>
              <a:t>spannmålen. Putsa ned eller plocka.</a:t>
            </a:r>
            <a:br>
              <a:rPr lang="sv-SE" sz="1400" dirty="0"/>
            </a:br>
            <a:r>
              <a:rPr lang="sv-SE" sz="1400" dirty="0"/>
              <a:t>-Rotera majsskiften. Överväg </a:t>
            </a:r>
            <a:r>
              <a:rPr lang="sv-SE" sz="1400" dirty="0" err="1"/>
              <a:t>mek</a:t>
            </a:r>
            <a:r>
              <a:rPr lang="sv-SE" sz="1400" dirty="0"/>
              <a:t> </a:t>
            </a:r>
            <a:r>
              <a:rPr lang="sv-SE" sz="1400" dirty="0" err="1"/>
              <a:t>bek</a:t>
            </a:r>
            <a:r>
              <a:rPr lang="sv-SE" sz="1400" dirty="0"/>
              <a:t>. Ofta</a:t>
            </a:r>
            <a:br>
              <a:rPr lang="sv-SE" sz="1400" dirty="0"/>
            </a:br>
            <a:r>
              <a:rPr lang="sv-SE" sz="1400" dirty="0"/>
              <a:t>körs samma kemiska verksamma substans från</a:t>
            </a:r>
            <a:br>
              <a:rPr lang="sv-SE" sz="1400" dirty="0"/>
            </a:br>
            <a:r>
              <a:rPr lang="sv-SE" sz="1400" dirty="0"/>
              <a:t>år till år i majs</a:t>
            </a:r>
          </a:p>
          <a:p>
            <a:r>
              <a:rPr lang="sv-SE" sz="1400" b="1" dirty="0"/>
              <a:t>Följ upp! Obehandlad kontrollruta</a:t>
            </a:r>
          </a:p>
          <a:p>
            <a:r>
              <a:rPr lang="sv-SE" sz="1400" b="1" dirty="0">
                <a:hlinkClick r:id="rId2"/>
              </a:rPr>
              <a:t>https://www2.jordbruksverket.se/download/18.5ad73be818f98e47746ce76/1716483991705/ovr682b.pdf</a:t>
            </a:r>
            <a:endParaRPr lang="sv-SE" sz="14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9DA8326-982A-EAB7-298C-D3A9EB76B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464486"/>
            <a:ext cx="8280000" cy="616658"/>
          </a:xfrm>
        </p:spPr>
        <p:txBody>
          <a:bodyPr/>
          <a:lstStyle/>
          <a:p>
            <a:r>
              <a:rPr lang="sv-SE" dirty="0"/>
              <a:t>Hönshirs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9E22D4C-9F73-5A79-2B9B-89018174E1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93" y="3198637"/>
            <a:ext cx="4969933" cy="372745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92F51D6-6AA2-E4E2-262D-64F49C9B9D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65" y="-10291"/>
            <a:ext cx="4331169" cy="324837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5F958DE-0564-D9D4-7C64-95B2C4DB94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1588" y="4087857"/>
            <a:ext cx="3248377" cy="243628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572AAAF-3C4C-FB24-A7E4-E5CE2B1650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35" y="1549792"/>
            <a:ext cx="1606550" cy="214206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E2AF95F-4B40-96A5-661B-C324884D5A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35" y="-249774"/>
            <a:ext cx="1396216" cy="1861621"/>
          </a:xfrm>
          <a:prstGeom prst="rect">
            <a:avLst/>
          </a:prstGeom>
        </p:spPr>
      </p:pic>
      <p:sp>
        <p:nvSpPr>
          <p:cNvPr id="10" name="Pratbubbla: oval 9">
            <a:extLst>
              <a:ext uri="{FF2B5EF4-FFF2-40B4-BE49-F238E27FC236}">
                <a16:creationId xmlns:a16="http://schemas.microsoft.com/office/drawing/2014/main" id="{9185BE77-AD1E-71FA-DC68-A94878F4CA98}"/>
              </a:ext>
            </a:extLst>
          </p:cNvPr>
          <p:cNvSpPr/>
          <p:nvPr/>
        </p:nvSpPr>
        <p:spPr>
          <a:xfrm>
            <a:off x="10614950" y="3535582"/>
            <a:ext cx="1520683" cy="615809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DD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sz="1200" dirty="0" err="1"/>
              <a:t>Vårgroende</a:t>
            </a:r>
            <a:r>
              <a:rPr lang="sv-SE" sz="1200" dirty="0"/>
              <a:t>!</a:t>
            </a:r>
          </a:p>
        </p:txBody>
      </p:sp>
      <p:sp>
        <p:nvSpPr>
          <p:cNvPr id="11" name="Pratbubbla: oval 10">
            <a:extLst>
              <a:ext uri="{FF2B5EF4-FFF2-40B4-BE49-F238E27FC236}">
                <a16:creationId xmlns:a16="http://schemas.microsoft.com/office/drawing/2014/main" id="{3C583CF6-0FA7-5F94-A4BF-0DF8C135F3E9}"/>
              </a:ext>
            </a:extLst>
          </p:cNvPr>
          <p:cNvSpPr/>
          <p:nvPr/>
        </p:nvSpPr>
        <p:spPr>
          <a:xfrm>
            <a:off x="10490082" y="45997"/>
            <a:ext cx="1645551" cy="809592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/>
              <a:t>Ser du hönshirsplantan i såraden?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B8FB66-90AE-EC2F-6E5B-40E85772F9C7}"/>
              </a:ext>
            </a:extLst>
          </p:cNvPr>
          <p:cNvSpPr txBox="1"/>
          <p:nvPr/>
        </p:nvSpPr>
        <p:spPr>
          <a:xfrm>
            <a:off x="9726804" y="6451042"/>
            <a:ext cx="240882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Alla foton: Elin Almén</a:t>
            </a:r>
          </a:p>
        </p:txBody>
      </p:sp>
    </p:spTree>
    <p:extLst>
      <p:ext uri="{BB962C8B-B14F-4D97-AF65-F5344CB8AC3E}">
        <p14:creationId xmlns:p14="http://schemas.microsoft.com/office/powerpoint/2010/main" val="19091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C7D3CE6-6895-1532-844F-F7109A94ED5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D29709-56EE-403A-D6BD-206D1B6C6E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422" y="1081144"/>
            <a:ext cx="8280000" cy="5662555"/>
          </a:xfrm>
        </p:spPr>
        <p:txBody>
          <a:bodyPr/>
          <a:lstStyle/>
          <a:p>
            <a:r>
              <a:rPr lang="sv-SE" sz="1200" b="1" dirty="0"/>
              <a:t>Förebygg</a:t>
            </a:r>
          </a:p>
          <a:p>
            <a:pPr marL="0" indent="0">
              <a:buNone/>
            </a:pPr>
            <a:r>
              <a:rPr lang="sv-SE" sz="1200" dirty="0"/>
              <a:t>Variera vår-och höstgrödor</a:t>
            </a:r>
          </a:p>
          <a:p>
            <a:pPr marL="0" indent="0">
              <a:buNone/>
            </a:pPr>
            <a:r>
              <a:rPr lang="sv-SE" sz="1200" dirty="0"/>
              <a:t>Överväg vall/träda/miljöyta på kraftigt drabbade skiften</a:t>
            </a:r>
          </a:p>
          <a:p>
            <a:pPr marL="0" indent="0">
              <a:buNone/>
            </a:pPr>
            <a:r>
              <a:rPr lang="sv-SE" sz="1200" dirty="0"/>
              <a:t>Grund bearbetning efter tröskning stimulerar frön att gro</a:t>
            </a:r>
          </a:p>
          <a:p>
            <a:pPr marL="0" indent="0">
              <a:buNone/>
            </a:pPr>
            <a:r>
              <a:rPr lang="sv-SE" sz="1200" dirty="0"/>
              <a:t>Plöjning begraver </a:t>
            </a:r>
            <a:r>
              <a:rPr lang="sv-SE" sz="1200" dirty="0" err="1"/>
              <a:t>nydrösade</a:t>
            </a:r>
            <a:r>
              <a:rPr lang="sv-SE" sz="1200" dirty="0"/>
              <a:t> frön men kan lägga sig i lång groningsvila</a:t>
            </a:r>
          </a:p>
          <a:p>
            <a:pPr marL="0" indent="0">
              <a:buNone/>
            </a:pPr>
            <a:r>
              <a:rPr lang="sv-SE" sz="1200" dirty="0"/>
              <a:t>Falsk såbädd, blindharvning mellan sådd och uppkomst stimulerar groning</a:t>
            </a:r>
            <a:br>
              <a:rPr lang="sv-SE" sz="1200" dirty="0"/>
            </a:br>
            <a:r>
              <a:rPr lang="sv-SE" sz="1200" dirty="0"/>
              <a:t>Direktsådd – begravda frön stimuleras inte att gro</a:t>
            </a:r>
          </a:p>
          <a:p>
            <a:pPr marL="0" indent="0">
              <a:buNone/>
            </a:pPr>
            <a:r>
              <a:rPr lang="sv-SE" sz="1200" dirty="0"/>
              <a:t>Öka utsädesmängden</a:t>
            </a:r>
          </a:p>
          <a:p>
            <a:pPr marL="0" indent="0">
              <a:buNone/>
            </a:pPr>
            <a:r>
              <a:rPr lang="sv-SE" sz="1200" dirty="0"/>
              <a:t>Senarelägg sådd</a:t>
            </a:r>
          </a:p>
          <a:p>
            <a:pPr marL="0" indent="0">
              <a:buNone/>
            </a:pPr>
            <a:r>
              <a:rPr lang="sv-SE" sz="1200" dirty="0"/>
              <a:t>Ställ krav på rena tröskor och halmpressar</a:t>
            </a:r>
          </a:p>
          <a:p>
            <a:r>
              <a:rPr lang="sv-SE" sz="1200" b="1" dirty="0"/>
              <a:t>Bevakning</a:t>
            </a:r>
          </a:p>
          <a:p>
            <a:pPr marL="0" indent="0">
              <a:buNone/>
            </a:pPr>
            <a:r>
              <a:rPr lang="sv-SE" sz="1200" dirty="0"/>
              <a:t>Både höst och vår</a:t>
            </a:r>
          </a:p>
          <a:p>
            <a:pPr marL="0" indent="0">
              <a:buNone/>
            </a:pPr>
            <a:r>
              <a:rPr lang="sv-SE" sz="1200" dirty="0"/>
              <a:t>Svår att identifiera i tidigt utv. Stadie, ta hjälp</a:t>
            </a:r>
          </a:p>
          <a:p>
            <a:pPr marL="0" indent="0">
              <a:buNone/>
            </a:pPr>
            <a:r>
              <a:rPr lang="sv-SE" sz="1200" dirty="0"/>
              <a:t>Handplocka/putsa ned</a:t>
            </a:r>
            <a:br>
              <a:rPr lang="sv-SE" sz="1200" dirty="0"/>
            </a:br>
            <a:r>
              <a:rPr lang="sv-SE" sz="1200" dirty="0"/>
              <a:t>Slå </a:t>
            </a:r>
            <a:r>
              <a:rPr lang="sv-SE" sz="1200" dirty="0" err="1"/>
              <a:t>helsäd</a:t>
            </a:r>
            <a:r>
              <a:rPr lang="sv-SE" sz="1200" dirty="0"/>
              <a:t>. Efter blomning tar det 3 veckor innan fröna </a:t>
            </a:r>
            <a:br>
              <a:rPr lang="sv-SE" sz="1200" dirty="0"/>
            </a:br>
            <a:r>
              <a:rPr lang="sv-SE" sz="1200" dirty="0"/>
              <a:t>blir fertila.</a:t>
            </a:r>
            <a:endParaRPr lang="sv-SE" sz="1200" b="1" dirty="0"/>
          </a:p>
          <a:p>
            <a:r>
              <a:rPr lang="sv-SE" sz="1200" b="1" dirty="0" err="1"/>
              <a:t>Behovsanpassa</a:t>
            </a:r>
            <a:endParaRPr lang="sv-SE" sz="1200" b="1" dirty="0"/>
          </a:p>
          <a:p>
            <a:pPr marL="0" indent="0">
              <a:buNone/>
            </a:pPr>
            <a:r>
              <a:rPr lang="sv-SE" sz="1200" dirty="0"/>
              <a:t>Effektiv dos vid kemisk bekämpning (finns populationer som utvecklat resistens mot många preparat</a:t>
            </a:r>
          </a:p>
          <a:p>
            <a:pPr marL="0" indent="0">
              <a:buNone/>
            </a:pPr>
            <a:r>
              <a:rPr lang="sv-SE" sz="1200" dirty="0"/>
              <a:t>Variera kemiska verkningsmekanismer under höst- och </a:t>
            </a:r>
            <a:r>
              <a:rPr lang="sv-SE" sz="1200" dirty="0" err="1"/>
              <a:t>vårbekämpning</a:t>
            </a:r>
            <a:r>
              <a:rPr lang="sv-SE" sz="1200" dirty="0"/>
              <a:t>  </a:t>
            </a:r>
            <a:endParaRPr lang="sv-SE" sz="1200" b="1" dirty="0"/>
          </a:p>
          <a:p>
            <a:r>
              <a:rPr lang="sv-SE" sz="1200" b="1" dirty="0"/>
              <a:t>Följ upp! </a:t>
            </a:r>
            <a:r>
              <a:rPr lang="sv-SE" sz="1200" dirty="0"/>
              <a:t>Obehandlad kontrollruta</a:t>
            </a:r>
            <a:endParaRPr lang="sv-SE" sz="1200" b="1" dirty="0"/>
          </a:p>
          <a:p>
            <a:r>
              <a:rPr lang="sv-SE" sz="1200" b="1" dirty="0"/>
              <a:t>https://jordbruksverket.se/vaxter/odling/vaxtskydd/vaxtskyddsatgarder/renkavle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F0CEB4CE-EDF2-7FF4-EA67-11936C2E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464486"/>
            <a:ext cx="8280000" cy="616658"/>
          </a:xfrm>
        </p:spPr>
        <p:txBody>
          <a:bodyPr/>
          <a:lstStyle/>
          <a:p>
            <a:r>
              <a:rPr lang="sv-SE" dirty="0" err="1"/>
              <a:t>Renkavle</a:t>
            </a:r>
            <a:endParaRPr lang="sv-SE" dirty="0"/>
          </a:p>
        </p:txBody>
      </p:sp>
      <p:pic>
        <p:nvPicPr>
          <p:cNvPr id="5" name="Platshållare för innehåll 10">
            <a:extLst>
              <a:ext uri="{FF2B5EF4-FFF2-40B4-BE49-F238E27FC236}">
                <a16:creationId xmlns:a16="http://schemas.microsoft.com/office/drawing/2014/main" id="{EE6BD1EA-4718-EEEA-6909-548F8C28C3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0880" y="543917"/>
            <a:ext cx="4351338" cy="3263503"/>
          </a:xfrm>
          <a:prstGeom prst="rect">
            <a:avLst/>
          </a:prstGeom>
        </p:spPr>
      </p:pic>
      <p:pic>
        <p:nvPicPr>
          <p:cNvPr id="6" name="Picture 4" descr="https://im16.inviewer.se/skiss/13/13HE2LTJDT.jpg">
            <a:extLst>
              <a:ext uri="{FF2B5EF4-FFF2-40B4-BE49-F238E27FC236}">
                <a16:creationId xmlns:a16="http://schemas.microsoft.com/office/drawing/2014/main" id="{3D3912DE-3CCE-0853-B7BD-B1371AD4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37" y="2940050"/>
            <a:ext cx="2938463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914B3372-1BD8-630C-54A2-9552398E5C5C}"/>
              </a:ext>
            </a:extLst>
          </p:cNvPr>
          <p:cNvSpPr/>
          <p:nvPr/>
        </p:nvSpPr>
        <p:spPr>
          <a:xfrm>
            <a:off x="9941900" y="38098"/>
            <a:ext cx="2194352" cy="1169047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DD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dirty="0"/>
              <a:t>Vår- och höstgroende!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8BF279B-96A9-839D-625B-DEABEFA2D6A1}"/>
              </a:ext>
            </a:extLst>
          </p:cNvPr>
          <p:cNvSpPr txBox="1"/>
          <p:nvPr/>
        </p:nvSpPr>
        <p:spPr>
          <a:xfrm>
            <a:off x="6714797" y="3902692"/>
            <a:ext cx="240882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Foto:Elin</a:t>
            </a:r>
            <a:r>
              <a:rPr lang="sv-SE" dirty="0">
                <a:solidFill>
                  <a:schemeClr val="bg1"/>
                </a:solidFill>
              </a:rPr>
              <a:t> Almén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C2A771E-0F71-BD2B-CC38-8254589866E7}"/>
              </a:ext>
            </a:extLst>
          </p:cNvPr>
          <p:cNvSpPr txBox="1"/>
          <p:nvPr/>
        </p:nvSpPr>
        <p:spPr>
          <a:xfrm>
            <a:off x="9300514" y="6380293"/>
            <a:ext cx="240882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Foto:Jordbruksverket</a:t>
            </a:r>
            <a:r>
              <a:rPr lang="sv-S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" name="Picture 2" descr="https://im16.inviewer.se/skiss/70/70HE6LEJUT.jpg">
            <a:extLst>
              <a:ext uri="{FF2B5EF4-FFF2-40B4-BE49-F238E27FC236}">
                <a16:creationId xmlns:a16="http://schemas.microsoft.com/office/drawing/2014/main" id="{0D0AF6F0-B5B2-99A6-7BAC-B395E7B8D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656" y="1172308"/>
            <a:ext cx="2356989" cy="17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F4405955-F3DE-1D18-E346-D0274A5AE5FF}"/>
              </a:ext>
            </a:extLst>
          </p:cNvPr>
          <p:cNvSpPr txBox="1"/>
          <p:nvPr/>
        </p:nvSpPr>
        <p:spPr>
          <a:xfrm>
            <a:off x="9806488" y="2570718"/>
            <a:ext cx="240882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Foto:Jordbruksverket</a:t>
            </a:r>
            <a:r>
              <a:rPr lang="sv-SE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48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2FCD07B-E3A9-DE7B-1165-6E827B31E3B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59972C-41A5-0C92-66C4-43B6C5ED89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422" y="1117601"/>
            <a:ext cx="8280000" cy="4659256"/>
          </a:xfrm>
        </p:spPr>
        <p:txBody>
          <a:bodyPr/>
          <a:lstStyle/>
          <a:p>
            <a:r>
              <a:rPr lang="sv-SE" sz="1200" b="1" dirty="0"/>
              <a:t>Förebyggande</a:t>
            </a:r>
          </a:p>
          <a:p>
            <a:r>
              <a:rPr lang="sv-SE" sz="1200" dirty="0"/>
              <a:t>-Variera vår- och höstgrödor</a:t>
            </a:r>
          </a:p>
          <a:p>
            <a:r>
              <a:rPr lang="sv-SE" sz="1200" dirty="0"/>
              <a:t>-Djup bearbetning dödar fröna som har kort överlevnadstid i jorden</a:t>
            </a:r>
          </a:p>
          <a:p>
            <a:r>
              <a:rPr lang="sv-SE" sz="1200" dirty="0"/>
              <a:t>-Undvik höstkorn då det inte finns någon godkänd herbicid att ta till på våren</a:t>
            </a:r>
          </a:p>
          <a:p>
            <a:r>
              <a:rPr lang="sv-SE" sz="1200" dirty="0"/>
              <a:t>-Grund bearbetning efter tröskning stimulerar frön att gro</a:t>
            </a:r>
          </a:p>
          <a:p>
            <a:r>
              <a:rPr lang="sv-SE" sz="1200" dirty="0"/>
              <a:t>-Senarelägg sådd</a:t>
            </a:r>
          </a:p>
          <a:p>
            <a:endParaRPr lang="sv-SE" sz="1200" dirty="0"/>
          </a:p>
          <a:p>
            <a:r>
              <a:rPr lang="sv-SE" sz="1200" b="1" dirty="0"/>
              <a:t>Bevakning</a:t>
            </a:r>
            <a:br>
              <a:rPr lang="sv-SE" b="1" dirty="0">
                <a:solidFill>
                  <a:schemeClr val="accent1"/>
                </a:solidFill>
              </a:rPr>
            </a:br>
            <a:r>
              <a:rPr lang="sv-SE" sz="1200" b="1" dirty="0"/>
              <a:t>-</a:t>
            </a:r>
            <a:r>
              <a:rPr lang="sv-SE" sz="1200" dirty="0"/>
              <a:t>Lätt att förväxla med andra gräsogräs. Ofta lite luden på bladen</a:t>
            </a:r>
          </a:p>
          <a:p>
            <a:r>
              <a:rPr lang="sv-SE" sz="1200" dirty="0"/>
              <a:t>-Håll koll på fältkanter</a:t>
            </a:r>
          </a:p>
          <a:p>
            <a:r>
              <a:rPr lang="sv-SE" sz="1200" dirty="0"/>
              <a:t>-Gror mycket tidigt under hösten</a:t>
            </a:r>
          </a:p>
          <a:p>
            <a:endParaRPr lang="sv-SE" sz="1200" dirty="0"/>
          </a:p>
          <a:p>
            <a:r>
              <a:rPr lang="sv-SE" sz="1200" b="1" dirty="0" err="1"/>
              <a:t>Behovsanpassa</a:t>
            </a:r>
            <a:endParaRPr lang="sv-SE" sz="1200" b="1" dirty="0"/>
          </a:p>
          <a:p>
            <a:pPr marL="285750" indent="-285750">
              <a:buFontTx/>
              <a:buChar char="-"/>
            </a:pPr>
            <a:r>
              <a:rPr lang="sv-SE" sz="1200" dirty="0"/>
              <a:t>Variera kemiska verkningsmekanismer</a:t>
            </a:r>
          </a:p>
          <a:p>
            <a:pPr marL="285750" indent="-285750">
              <a:buFontTx/>
              <a:buChar char="-"/>
            </a:pPr>
            <a:r>
              <a:rPr lang="sv-SE" sz="1200" dirty="0"/>
              <a:t>Använd effektiva doser, </a:t>
            </a:r>
            <a:r>
              <a:rPr lang="sv-SE" sz="1200" b="1" dirty="0"/>
              <a:t>ofta svår att åtgärda kemiskt på våren om plantorna blivit för stora</a:t>
            </a:r>
          </a:p>
          <a:p>
            <a:r>
              <a:rPr lang="sv-SE" sz="1200" b="1" dirty="0"/>
              <a:t>Följ upp! Obehandlad kontrollruta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3DBDE9D-64EC-AD85-94B4-9B2E39DA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464486"/>
            <a:ext cx="8280000" cy="1161114"/>
          </a:xfrm>
        </p:spPr>
        <p:txBody>
          <a:bodyPr/>
          <a:lstStyle/>
          <a:p>
            <a:r>
              <a:rPr lang="sv-SE" dirty="0"/>
              <a:t>Sandlosta</a:t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innehåll 6">
            <a:extLst>
              <a:ext uri="{FF2B5EF4-FFF2-40B4-BE49-F238E27FC236}">
                <a16:creationId xmlns:a16="http://schemas.microsoft.com/office/drawing/2014/main" id="{4A22E31B-204D-78C1-74CF-C4833F15B6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4579" y="1797249"/>
            <a:ext cx="4351338" cy="3263503"/>
          </a:xfrm>
          <a:prstGeom prst="rect">
            <a:avLst/>
          </a:prstGeom>
        </p:spPr>
      </p:pic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98F3D8A6-8F05-AF74-50BD-B64A93040186}"/>
              </a:ext>
            </a:extLst>
          </p:cNvPr>
          <p:cNvSpPr/>
          <p:nvPr/>
        </p:nvSpPr>
        <p:spPr>
          <a:xfrm>
            <a:off x="9931405" y="103518"/>
            <a:ext cx="2159000" cy="1450070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DD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dirty="0"/>
              <a:t>Höstgroende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6E1E563-70FC-FB54-C6C0-F196815E1A27}"/>
              </a:ext>
            </a:extLst>
          </p:cNvPr>
          <p:cNvSpPr txBox="1"/>
          <p:nvPr/>
        </p:nvSpPr>
        <p:spPr>
          <a:xfrm>
            <a:off x="8928496" y="1626255"/>
            <a:ext cx="240882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Foto:Elin</a:t>
            </a:r>
            <a:r>
              <a:rPr lang="sv-SE" dirty="0">
                <a:solidFill>
                  <a:schemeClr val="bg1"/>
                </a:solidFill>
              </a:rPr>
              <a:t> Almén</a:t>
            </a:r>
          </a:p>
        </p:txBody>
      </p:sp>
      <p:pic>
        <p:nvPicPr>
          <p:cNvPr id="8" name="Picture 2" descr="Ogräsdatabasen">
            <a:extLst>
              <a:ext uri="{FF2B5EF4-FFF2-40B4-BE49-F238E27FC236}">
                <a16:creationId xmlns:a16="http://schemas.microsoft.com/office/drawing/2014/main" id="{0F507864-7AF1-EB80-928A-8DDDDDD4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718" y="4709738"/>
            <a:ext cx="2900187" cy="193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5D78BF3-F6B1-146D-740F-54F3D845D99E}"/>
              </a:ext>
            </a:extLst>
          </p:cNvPr>
          <p:cNvSpPr txBox="1"/>
          <p:nvPr/>
        </p:nvSpPr>
        <p:spPr>
          <a:xfrm>
            <a:off x="9681576" y="6488668"/>
            <a:ext cx="240882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Foto:Jordbruksverket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04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1055F67F-D1F6-E5FA-1E7B-953B16F3831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E688FF-8B1B-9078-154E-49C40B0333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338" y="1460501"/>
            <a:ext cx="8280000" cy="4786256"/>
          </a:xfrm>
        </p:spPr>
        <p:txBody>
          <a:bodyPr/>
          <a:lstStyle/>
          <a:p>
            <a:r>
              <a:rPr lang="sv-SE" sz="1200" b="1" dirty="0"/>
              <a:t>Förebyggande åtgärder</a:t>
            </a:r>
          </a:p>
          <a:p>
            <a:r>
              <a:rPr lang="sv-SE" sz="1200" dirty="0"/>
              <a:t>-Variera vår- och höstgrödor</a:t>
            </a:r>
            <a:br>
              <a:rPr lang="sv-SE" sz="1200" dirty="0"/>
            </a:br>
            <a:r>
              <a:rPr lang="sv-SE" sz="1200" dirty="0"/>
              <a:t>- Reducerad jordbearbetning kan ge mer våtarv, föredra</a:t>
            </a:r>
          </a:p>
          <a:p>
            <a:r>
              <a:rPr lang="sv-SE" sz="1200" dirty="0"/>
              <a:t>plöjning</a:t>
            </a:r>
            <a:br>
              <a:rPr lang="sv-SE" sz="1200" dirty="0"/>
            </a:br>
            <a:r>
              <a:rPr lang="sv-SE" sz="1200" dirty="0"/>
              <a:t>- Falsk såbädd 2-3 gånger, bearbeta grunt</a:t>
            </a:r>
          </a:p>
          <a:p>
            <a:r>
              <a:rPr lang="sv-SE" sz="1200" dirty="0"/>
              <a:t>- Öka utsädesmängd</a:t>
            </a:r>
          </a:p>
          <a:p>
            <a:r>
              <a:rPr lang="sv-SE" sz="1200" dirty="0"/>
              <a:t>- Senarelagd sådd</a:t>
            </a:r>
          </a:p>
          <a:p>
            <a:r>
              <a:rPr lang="sv-SE" sz="1200" b="1" dirty="0"/>
              <a:t>Bevakning</a:t>
            </a:r>
          </a:p>
          <a:p>
            <a:r>
              <a:rPr lang="sv-SE" sz="1200" dirty="0"/>
              <a:t>Lär dig se skillnad på olika arter, se bild till höger</a:t>
            </a:r>
          </a:p>
          <a:p>
            <a:endParaRPr lang="sv-SE" sz="1200" b="1" dirty="0"/>
          </a:p>
          <a:p>
            <a:r>
              <a:rPr lang="sv-SE" sz="1200" b="1" dirty="0" err="1"/>
              <a:t>Behovsanpassa</a:t>
            </a:r>
            <a:endParaRPr lang="sv-SE" sz="1200" b="1" dirty="0"/>
          </a:p>
          <a:p>
            <a:pPr marL="285750" indent="-285750">
              <a:buFontTx/>
              <a:buChar char="-"/>
            </a:pPr>
            <a:r>
              <a:rPr lang="sv-SE" sz="1200" dirty="0"/>
              <a:t>Arten med mest utbredd resistens i Sverige</a:t>
            </a:r>
          </a:p>
          <a:p>
            <a:pPr marL="285750" indent="-285750">
              <a:buFontTx/>
              <a:buChar char="-"/>
            </a:pPr>
            <a:r>
              <a:rPr lang="sv-SE" sz="1200" dirty="0"/>
              <a:t>Variera kemiska verkningsmekanismer </a:t>
            </a:r>
          </a:p>
          <a:p>
            <a:pPr marL="285750" indent="-285750">
              <a:buFontTx/>
              <a:buChar char="-"/>
            </a:pPr>
            <a:r>
              <a:rPr lang="sv-SE" sz="1200" dirty="0"/>
              <a:t>Resistens finns mot ALS-hämmare (</a:t>
            </a:r>
            <a:r>
              <a:rPr lang="sv-SE" sz="1200" i="1" dirty="0" err="1"/>
              <a:t>tribenuronmetyl</a:t>
            </a:r>
            <a:r>
              <a:rPr lang="sv-SE" sz="1200" i="1" dirty="0"/>
              <a:t>, </a:t>
            </a:r>
            <a:r>
              <a:rPr lang="sv-SE" sz="1200" i="1" dirty="0" err="1"/>
              <a:t>florasulam</a:t>
            </a:r>
            <a:r>
              <a:rPr lang="sv-SE" sz="1200" dirty="0"/>
              <a:t>) ”lågdosprodukter”</a:t>
            </a:r>
          </a:p>
          <a:p>
            <a:endParaRPr lang="sv-SE" sz="1200" dirty="0"/>
          </a:p>
          <a:p>
            <a:r>
              <a:rPr lang="sv-SE" sz="1200" b="1" dirty="0"/>
              <a:t>Följ upp! Obehandlad kontrollruta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F2A5C29-03F5-829E-FA32-B1EF7C2F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464486"/>
            <a:ext cx="8280000" cy="616658"/>
          </a:xfrm>
        </p:spPr>
        <p:txBody>
          <a:bodyPr/>
          <a:lstStyle/>
          <a:p>
            <a:r>
              <a:rPr lang="sv-SE" dirty="0"/>
              <a:t>Våtarv</a:t>
            </a:r>
          </a:p>
        </p:txBody>
      </p:sp>
      <p:pic>
        <p:nvPicPr>
          <p:cNvPr id="5" name="Platshållare för innehåll 6">
            <a:extLst>
              <a:ext uri="{FF2B5EF4-FFF2-40B4-BE49-F238E27FC236}">
                <a16:creationId xmlns:a16="http://schemas.microsoft.com/office/drawing/2014/main" id="{EF0DBA9B-FDC7-734F-01D6-31FD952904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97" y="1450070"/>
            <a:ext cx="3263503" cy="4351338"/>
          </a:xfrm>
          <a:prstGeom prst="rect">
            <a:avLst/>
          </a:prstGeom>
        </p:spPr>
      </p:pic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8142E03F-2504-F2A3-DE14-C054427CC847}"/>
              </a:ext>
            </a:extLst>
          </p:cNvPr>
          <p:cNvSpPr/>
          <p:nvPr/>
        </p:nvSpPr>
        <p:spPr>
          <a:xfrm>
            <a:off x="9846733" y="0"/>
            <a:ext cx="2159000" cy="1450070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DD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dirty="0"/>
              <a:t>Vår- och höstgroende!</a:t>
            </a:r>
          </a:p>
        </p:txBody>
      </p:sp>
      <p:pic>
        <p:nvPicPr>
          <p:cNvPr id="7" name="Picture 2" descr="Ogräsdatabasen">
            <a:extLst>
              <a:ext uri="{FF2B5EF4-FFF2-40B4-BE49-F238E27FC236}">
                <a16:creationId xmlns:a16="http://schemas.microsoft.com/office/drawing/2014/main" id="{9C287B02-75D0-6BEC-7254-29F06CF7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8996" y="2432662"/>
            <a:ext cx="2986327" cy="19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m16.inviewer.se/skiss/03/03HEW800S1.jpg">
            <a:extLst>
              <a:ext uri="{FF2B5EF4-FFF2-40B4-BE49-F238E27FC236}">
                <a16:creationId xmlns:a16="http://schemas.microsoft.com/office/drawing/2014/main" id="{137926F5-2BCB-EC52-B633-A16505889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45" y="5140684"/>
            <a:ext cx="2574135" cy="171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2E7B6EB-08FA-6F86-78DA-540ECD2BAFF4}"/>
              </a:ext>
            </a:extLst>
          </p:cNvPr>
          <p:cNvSpPr txBox="1"/>
          <p:nvPr/>
        </p:nvSpPr>
        <p:spPr>
          <a:xfrm>
            <a:off x="9846733" y="5828057"/>
            <a:ext cx="240882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Foto:Elin</a:t>
            </a:r>
            <a:r>
              <a:rPr lang="sv-SE" dirty="0">
                <a:solidFill>
                  <a:schemeClr val="bg1"/>
                </a:solidFill>
              </a:rPr>
              <a:t> Almén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D1779D6-051E-DE13-D8C7-112988CA94DA}"/>
              </a:ext>
            </a:extLst>
          </p:cNvPr>
          <p:cNvSpPr txBox="1"/>
          <p:nvPr/>
        </p:nvSpPr>
        <p:spPr>
          <a:xfrm>
            <a:off x="6935822" y="1596683"/>
            <a:ext cx="240882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Foto:Jordbruksverket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933A243-7608-8944-EE49-67C1E1E850E3}"/>
              </a:ext>
            </a:extLst>
          </p:cNvPr>
          <p:cNvSpPr txBox="1"/>
          <p:nvPr/>
        </p:nvSpPr>
        <p:spPr>
          <a:xfrm>
            <a:off x="8311794" y="6488668"/>
            <a:ext cx="240882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Foto:Jordbruksverket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10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CCCED56-640E-615A-3930-AF14C8D7135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58A61F-E6DC-6AAE-094F-D8057ED64D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422" y="1079501"/>
            <a:ext cx="8280000" cy="4697356"/>
          </a:xfrm>
        </p:spPr>
        <p:txBody>
          <a:bodyPr/>
          <a:lstStyle/>
          <a:p>
            <a:r>
              <a:rPr lang="sv-SE" sz="2000" b="1" dirty="0"/>
              <a:t>Förebyggande</a:t>
            </a:r>
          </a:p>
          <a:p>
            <a:r>
              <a:rPr lang="sv-SE" sz="2000" dirty="0"/>
              <a:t>Så höstgrödor på fältet</a:t>
            </a:r>
            <a:br>
              <a:rPr lang="sv-SE" sz="2000" dirty="0"/>
            </a:br>
            <a:r>
              <a:rPr lang="sv-SE" sz="2000" dirty="0"/>
              <a:t>Fröna kan överleva i maken upp till 5 år, plöj inte varje år</a:t>
            </a:r>
          </a:p>
          <a:p>
            <a:r>
              <a:rPr lang="sv-SE" sz="2000" dirty="0"/>
              <a:t>Falsk såbädd, senare sådd</a:t>
            </a:r>
          </a:p>
          <a:p>
            <a:endParaRPr lang="sv-SE" sz="2000" dirty="0"/>
          </a:p>
          <a:p>
            <a:r>
              <a:rPr lang="sv-SE" sz="2000" b="1" dirty="0"/>
              <a:t>Bevakning</a:t>
            </a:r>
            <a:br>
              <a:rPr lang="sv-SE" sz="2000" dirty="0"/>
            </a:br>
            <a:r>
              <a:rPr lang="sv-SE" sz="2000" dirty="0"/>
              <a:t>Lätt att förväxla med korsört</a:t>
            </a:r>
          </a:p>
          <a:p>
            <a:endParaRPr lang="sv-SE" sz="2000" dirty="0"/>
          </a:p>
          <a:p>
            <a:r>
              <a:rPr lang="sv-SE" sz="2000" b="1" dirty="0" err="1"/>
              <a:t>Behovsanpassa</a:t>
            </a:r>
            <a:endParaRPr lang="sv-SE" sz="2000" b="1" dirty="0"/>
          </a:p>
          <a:p>
            <a:r>
              <a:rPr lang="sv-SE" sz="2000" dirty="0"/>
              <a:t>-Variera kemiska verkningsmekanismer </a:t>
            </a:r>
          </a:p>
          <a:p>
            <a:pPr marL="285750" indent="-285750">
              <a:buFontTx/>
              <a:buChar char="-"/>
            </a:pPr>
            <a:r>
              <a:rPr lang="sv-SE" sz="2000" dirty="0"/>
              <a:t>Resistenta populationer mot </a:t>
            </a:r>
            <a:r>
              <a:rPr lang="sv-SE" sz="2000" i="1" dirty="0" err="1"/>
              <a:t>Metsulforon</a:t>
            </a:r>
            <a:r>
              <a:rPr lang="sv-SE" sz="2000" i="1" dirty="0"/>
              <a:t> </a:t>
            </a:r>
          </a:p>
          <a:p>
            <a:pPr marL="285750" indent="-285750">
              <a:buFontTx/>
              <a:buChar char="-"/>
            </a:pPr>
            <a:r>
              <a:rPr lang="sv-SE" sz="2000" dirty="0"/>
              <a:t>Tänk på att herbicider innehållande </a:t>
            </a:r>
            <a:r>
              <a:rPr lang="sv-SE" sz="2000" dirty="0" err="1"/>
              <a:t>aminopyralider</a:t>
            </a:r>
            <a:r>
              <a:rPr lang="sv-SE" sz="2000" dirty="0"/>
              <a:t> har restriktioner </a:t>
            </a:r>
          </a:p>
          <a:p>
            <a:endParaRPr lang="sv-SE" sz="2000" b="1" dirty="0"/>
          </a:p>
          <a:p>
            <a:r>
              <a:rPr lang="sv-SE" sz="2000" b="1" dirty="0"/>
              <a:t>Följ upp! Obehandlad kontrollruta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EA21CA3-EB12-4F68-5929-7882203E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464486"/>
            <a:ext cx="8280000" cy="1097614"/>
          </a:xfrm>
        </p:spPr>
        <p:txBody>
          <a:bodyPr/>
          <a:lstStyle/>
          <a:p>
            <a:r>
              <a:rPr lang="sv-SE" dirty="0"/>
              <a:t>Gullkrage</a:t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innehåll 6">
            <a:extLst>
              <a:ext uri="{FF2B5EF4-FFF2-40B4-BE49-F238E27FC236}">
                <a16:creationId xmlns:a16="http://schemas.microsoft.com/office/drawing/2014/main" id="{ADEFE5A7-A392-07F8-6623-8EF86DE698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191" y="-10336"/>
            <a:ext cx="3439429" cy="257957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34633C5-D087-1BC5-20BE-9716C481E0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0" t="15246" r="246" b="16983"/>
          <a:stretch/>
        </p:blipFill>
        <p:spPr>
          <a:xfrm rot="5400000">
            <a:off x="8254846" y="3066962"/>
            <a:ext cx="4268499" cy="3273046"/>
          </a:xfrm>
          <a:prstGeom prst="rect">
            <a:avLst/>
          </a:prstGeom>
        </p:spPr>
      </p:pic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ABBAAFE7-1879-CCB2-32F0-A48ACD229F2A}"/>
              </a:ext>
            </a:extLst>
          </p:cNvPr>
          <p:cNvSpPr/>
          <p:nvPr/>
        </p:nvSpPr>
        <p:spPr>
          <a:xfrm>
            <a:off x="10305905" y="354466"/>
            <a:ext cx="2159000" cy="1450070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DD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dirty="0" err="1"/>
              <a:t>Vårgroende</a:t>
            </a:r>
            <a:r>
              <a:rPr lang="sv-SE" dirty="0"/>
              <a:t>!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EEC74DD-B600-47BA-C325-A0C29D4C3553}"/>
              </a:ext>
            </a:extLst>
          </p:cNvPr>
          <p:cNvSpPr txBox="1"/>
          <p:nvPr/>
        </p:nvSpPr>
        <p:spPr>
          <a:xfrm>
            <a:off x="9783171" y="6488668"/>
            <a:ext cx="240882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Alla </a:t>
            </a:r>
            <a:r>
              <a:rPr lang="sv-SE" dirty="0" err="1">
                <a:solidFill>
                  <a:schemeClr val="bg1"/>
                </a:solidFill>
              </a:rPr>
              <a:t>foton:Elin</a:t>
            </a:r>
            <a:r>
              <a:rPr lang="sv-SE" dirty="0">
                <a:solidFill>
                  <a:schemeClr val="bg1"/>
                </a:solidFill>
              </a:rPr>
              <a:t> Almén</a:t>
            </a:r>
          </a:p>
        </p:txBody>
      </p:sp>
    </p:spTree>
    <p:extLst>
      <p:ext uri="{BB962C8B-B14F-4D97-AF65-F5344CB8AC3E}">
        <p14:creationId xmlns:p14="http://schemas.microsoft.com/office/powerpoint/2010/main" val="83092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018082E-DF5D-DCBA-7221-7A443B09EF2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052853-557C-C300-223C-BE8E2F763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422" y="1081145"/>
            <a:ext cx="8280000" cy="4695712"/>
          </a:xfrm>
        </p:spPr>
        <p:txBody>
          <a:bodyPr/>
          <a:lstStyle/>
          <a:p>
            <a:r>
              <a:rPr lang="sv-SE" sz="1400" b="1" dirty="0"/>
              <a:t>Förebyggande</a:t>
            </a:r>
          </a:p>
          <a:p>
            <a:r>
              <a:rPr lang="sv-SE" sz="1400" dirty="0"/>
              <a:t>-Variera vår- och höstgrödor</a:t>
            </a:r>
          </a:p>
          <a:p>
            <a:r>
              <a:rPr lang="sv-SE" sz="1400" dirty="0"/>
              <a:t>-Senare sådd</a:t>
            </a:r>
          </a:p>
          <a:p>
            <a:r>
              <a:rPr lang="sv-SE" sz="1400" dirty="0"/>
              <a:t>-Höj utsädesmängden</a:t>
            </a:r>
          </a:p>
          <a:p>
            <a:r>
              <a:rPr lang="sv-SE" sz="1400" dirty="0"/>
              <a:t>-God etablering av huvudgröda- blåklint känslig för konkurrens </a:t>
            </a:r>
          </a:p>
          <a:p>
            <a:r>
              <a:rPr lang="sv-SE" sz="1400" dirty="0"/>
              <a:t>-Blindharvning före uppkomst</a:t>
            </a:r>
          </a:p>
          <a:p>
            <a:endParaRPr lang="sv-SE" sz="1400" dirty="0"/>
          </a:p>
          <a:p>
            <a:r>
              <a:rPr lang="sv-SE" sz="1400" b="1" dirty="0"/>
              <a:t>Bevakning</a:t>
            </a:r>
          </a:p>
          <a:p>
            <a:r>
              <a:rPr lang="sv-SE" sz="1400" dirty="0"/>
              <a:t>-Ut och kolla i fält under hösten. Stor blåklint på våren är mycket svårbekämpad</a:t>
            </a:r>
          </a:p>
          <a:p>
            <a:r>
              <a:rPr lang="sv-SE" sz="1400" b="1" dirty="0" err="1"/>
              <a:t>Behovsanpassa</a:t>
            </a:r>
            <a:endParaRPr lang="sv-SE" sz="1400" b="1" dirty="0"/>
          </a:p>
          <a:p>
            <a:pPr marL="285750" indent="-285750">
              <a:buFontTx/>
              <a:buChar char="-"/>
            </a:pPr>
            <a:r>
              <a:rPr lang="sv-SE" sz="1400" dirty="0"/>
              <a:t>Variera kemiska verkningsmekanismer </a:t>
            </a:r>
          </a:p>
          <a:p>
            <a:pPr marL="285750" indent="-285750">
              <a:buFontTx/>
              <a:buChar char="-"/>
            </a:pPr>
            <a:r>
              <a:rPr lang="sv-SE" sz="1400" dirty="0"/>
              <a:t>Viktigt att bekämpa i rätt tid innan plantan blivit för </a:t>
            </a:r>
            <a:br>
              <a:rPr lang="sv-SE" sz="1400" dirty="0"/>
            </a:br>
            <a:r>
              <a:rPr lang="sv-SE" sz="1400" dirty="0"/>
              <a:t>stor</a:t>
            </a:r>
          </a:p>
          <a:p>
            <a:pPr marL="285750" indent="-285750">
              <a:buFontTx/>
              <a:buChar char="-"/>
            </a:pPr>
            <a:r>
              <a:rPr lang="sv-SE" sz="1400" dirty="0"/>
              <a:t>Plocka stora plantor</a:t>
            </a:r>
          </a:p>
          <a:p>
            <a:pPr marL="285750" indent="-285750">
              <a:buFontTx/>
              <a:buChar char="-"/>
            </a:pPr>
            <a:r>
              <a:rPr lang="sv-SE" sz="1400" dirty="0"/>
              <a:t>Resistenta populationer mot </a:t>
            </a:r>
            <a:br>
              <a:rPr lang="sv-SE" sz="1400" dirty="0"/>
            </a:br>
            <a:r>
              <a:rPr lang="sv-SE" sz="1400" i="1" dirty="0" err="1"/>
              <a:t>Tribenuron</a:t>
            </a:r>
            <a:r>
              <a:rPr lang="sv-SE" sz="1400" dirty="0"/>
              <a:t> och </a:t>
            </a:r>
            <a:r>
              <a:rPr lang="sv-SE" sz="1400" i="1" dirty="0" err="1"/>
              <a:t>Florasulam</a:t>
            </a:r>
            <a:r>
              <a:rPr lang="sv-SE" sz="1400" i="1" dirty="0"/>
              <a:t> </a:t>
            </a:r>
            <a:r>
              <a:rPr lang="sv-SE" sz="1400" dirty="0"/>
              <a:t>”lågdospreparat”</a:t>
            </a:r>
          </a:p>
          <a:p>
            <a:endParaRPr lang="sv-SE" sz="1400" dirty="0"/>
          </a:p>
          <a:p>
            <a:r>
              <a:rPr lang="sv-SE" sz="1400" b="1" dirty="0"/>
              <a:t>Följ upp! Obehandlad kontrollruta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22F4D00-60F8-4E1E-F255-D5BB8A6A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464486"/>
            <a:ext cx="8280000" cy="616658"/>
          </a:xfrm>
        </p:spPr>
        <p:txBody>
          <a:bodyPr/>
          <a:lstStyle/>
          <a:p>
            <a:r>
              <a:rPr lang="sv-SE" dirty="0"/>
              <a:t>Blåklint</a:t>
            </a:r>
          </a:p>
        </p:txBody>
      </p:sp>
      <p:pic>
        <p:nvPicPr>
          <p:cNvPr id="5" name="Picture 2" descr="https://im16.inviewer.se/skiss/60/60HEP86P11.jpg">
            <a:extLst>
              <a:ext uri="{FF2B5EF4-FFF2-40B4-BE49-F238E27FC236}">
                <a16:creationId xmlns:a16="http://schemas.microsoft.com/office/drawing/2014/main" id="{D4E1AD23-B907-E6D0-F466-78B267F6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46963" y="3602111"/>
            <a:ext cx="3905953" cy="26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16.inviewer.se/skiss/88/88HEGOXHVH.jpg">
            <a:extLst>
              <a:ext uri="{FF2B5EF4-FFF2-40B4-BE49-F238E27FC236}">
                <a16:creationId xmlns:a16="http://schemas.microsoft.com/office/drawing/2014/main" id="{040BCE7F-5C82-98B3-9FE5-00B88EF3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0"/>
            <a:ext cx="4705350" cy="313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EEF5D19-EA9A-7286-B868-9E2409AA0D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7999" y="3603999"/>
            <a:ext cx="3718860" cy="2789145"/>
          </a:xfrm>
          <a:prstGeom prst="rect">
            <a:avLst/>
          </a:prstGeom>
        </p:spPr>
      </p:pic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642D8F3B-F7D9-CA85-66AC-A2354F9EE358}"/>
              </a:ext>
            </a:extLst>
          </p:cNvPr>
          <p:cNvSpPr/>
          <p:nvPr/>
        </p:nvSpPr>
        <p:spPr>
          <a:xfrm>
            <a:off x="5118096" y="119500"/>
            <a:ext cx="2159000" cy="1450070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DD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dirty="0"/>
              <a:t>Höstgroende och </a:t>
            </a:r>
            <a:r>
              <a:rPr lang="sv-SE" dirty="0" err="1"/>
              <a:t>vårgroende</a:t>
            </a:r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B330027-B02F-5612-89B6-8AFDF67BAE1B}"/>
              </a:ext>
            </a:extLst>
          </p:cNvPr>
          <p:cNvSpPr txBox="1"/>
          <p:nvPr/>
        </p:nvSpPr>
        <p:spPr>
          <a:xfrm>
            <a:off x="9839325" y="6488668"/>
            <a:ext cx="240882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Foto:Elin</a:t>
            </a:r>
            <a:r>
              <a:rPr lang="sv-SE" dirty="0">
                <a:solidFill>
                  <a:schemeClr val="bg1"/>
                </a:solidFill>
              </a:rPr>
              <a:t> Almén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34100DD-15F6-E4C7-4DC2-900667076C9E}"/>
              </a:ext>
            </a:extLst>
          </p:cNvPr>
          <p:cNvSpPr txBox="1"/>
          <p:nvPr/>
        </p:nvSpPr>
        <p:spPr>
          <a:xfrm>
            <a:off x="6797023" y="6460550"/>
            <a:ext cx="240882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Foto: Jordbruksverket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E31C375-A7CE-19C3-A47F-58F0F47235DE}"/>
              </a:ext>
            </a:extLst>
          </p:cNvPr>
          <p:cNvSpPr txBox="1"/>
          <p:nvPr/>
        </p:nvSpPr>
        <p:spPr>
          <a:xfrm>
            <a:off x="9783172" y="2769807"/>
            <a:ext cx="240882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Foto: Jordbruksverket</a:t>
            </a:r>
          </a:p>
        </p:txBody>
      </p:sp>
    </p:spTree>
    <p:extLst>
      <p:ext uri="{BB962C8B-B14F-4D97-AF65-F5344CB8AC3E}">
        <p14:creationId xmlns:p14="http://schemas.microsoft.com/office/powerpoint/2010/main" val="2375671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018AFD3-0AA6-8D4F-623B-3418BE83DF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AD0FF0-C82D-EA47-C298-513A5F1FBF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338" y="1081144"/>
            <a:ext cx="8280000" cy="5562274"/>
          </a:xfrm>
        </p:spPr>
        <p:txBody>
          <a:bodyPr/>
          <a:lstStyle/>
          <a:p>
            <a:r>
              <a:rPr lang="sv-SE" sz="1200" b="1" dirty="0"/>
              <a:t>Förebyggande</a:t>
            </a:r>
          </a:p>
          <a:p>
            <a:pPr marL="0" indent="0">
              <a:buNone/>
            </a:pPr>
            <a:r>
              <a:rPr lang="sv-SE" sz="1200" dirty="0"/>
              <a:t>-Variera växtföljden mellan vår- och höstgrödor</a:t>
            </a:r>
          </a:p>
          <a:p>
            <a:pPr marL="0" indent="0">
              <a:buNone/>
            </a:pPr>
            <a:r>
              <a:rPr lang="sv-SE" sz="1200" dirty="0"/>
              <a:t>-Väletablerad huvudgröda som konkurrerar väl</a:t>
            </a:r>
          </a:p>
          <a:p>
            <a:pPr marL="0" indent="0">
              <a:buNone/>
            </a:pPr>
            <a:r>
              <a:rPr lang="sv-SE" sz="1200" dirty="0"/>
              <a:t>-Fröna kan leva 5 år i marken samt ensileringsprocess och i stallgödsel. </a:t>
            </a:r>
          </a:p>
          <a:p>
            <a:pPr marL="0" indent="0">
              <a:buNone/>
            </a:pPr>
            <a:r>
              <a:rPr lang="sv-SE" sz="1200" dirty="0"/>
              <a:t>-Minska spridning genom att förhindra frösättning.</a:t>
            </a:r>
          </a:p>
          <a:p>
            <a:pPr marL="0" indent="0">
              <a:buNone/>
            </a:pPr>
            <a:r>
              <a:rPr lang="sv-SE" sz="1200" dirty="0"/>
              <a:t>-Upprepad grund jordbearbetning, för att torka ut rötter</a:t>
            </a:r>
          </a:p>
          <a:p>
            <a:pPr marL="0" indent="0">
              <a:buNone/>
            </a:pPr>
            <a:r>
              <a:rPr lang="sv-SE" sz="1200" dirty="0"/>
              <a:t>-Direktsådd för att inte mylla ner nya frön för djupt</a:t>
            </a:r>
          </a:p>
          <a:p>
            <a:pPr marL="0" indent="0">
              <a:buNone/>
            </a:pPr>
            <a:r>
              <a:rPr lang="sv-SE" sz="1200" dirty="0"/>
              <a:t>-Träda eller vall på riktigt infekterade fält</a:t>
            </a:r>
          </a:p>
          <a:p>
            <a:r>
              <a:rPr lang="sv-SE" sz="1200" b="1" dirty="0"/>
              <a:t>Bevakning</a:t>
            </a:r>
          </a:p>
          <a:p>
            <a:pPr marL="0" indent="0">
              <a:buNone/>
            </a:pPr>
            <a:r>
              <a:rPr lang="sv-SE" sz="1200" dirty="0"/>
              <a:t>-Lätt att förväxla med nattglim</a:t>
            </a:r>
          </a:p>
          <a:p>
            <a:r>
              <a:rPr lang="sv-SE" sz="1200" b="1" dirty="0" err="1"/>
              <a:t>Behovsanpassa</a:t>
            </a:r>
            <a:endParaRPr lang="sv-SE" sz="1200" b="1" dirty="0"/>
          </a:p>
          <a:p>
            <a:pPr marL="0" indent="0">
              <a:buNone/>
            </a:pPr>
            <a:r>
              <a:rPr lang="sv-SE" sz="1200" dirty="0"/>
              <a:t>Mekanisk bearbetning i kombination med herbicider är den </a:t>
            </a:r>
            <a:br>
              <a:rPr lang="sv-SE" sz="1200" dirty="0"/>
            </a:br>
            <a:r>
              <a:rPr lang="sv-SE" sz="1200" dirty="0"/>
              <a:t>metod som ger bäst effekt. </a:t>
            </a:r>
          </a:p>
          <a:p>
            <a:pPr marL="0" indent="0">
              <a:buNone/>
            </a:pPr>
            <a:r>
              <a:rPr lang="sv-SE" sz="1200" dirty="0"/>
              <a:t>Bearbeta fältet ordentligt på hösten i kombination med en </a:t>
            </a:r>
            <a:br>
              <a:rPr lang="sv-SE" sz="1200" dirty="0"/>
            </a:br>
            <a:r>
              <a:rPr lang="sv-SE" sz="1200" dirty="0" err="1"/>
              <a:t>glyfosatbekämpning</a:t>
            </a:r>
            <a:r>
              <a:rPr lang="sv-SE" sz="1200" dirty="0"/>
              <a:t>. </a:t>
            </a:r>
          </a:p>
          <a:p>
            <a:pPr marL="0" indent="0">
              <a:buNone/>
            </a:pPr>
            <a:r>
              <a:rPr lang="sv-SE" sz="1200" dirty="0"/>
              <a:t>Om </a:t>
            </a:r>
            <a:r>
              <a:rPr lang="sv-SE" sz="1200" dirty="0" err="1"/>
              <a:t>vårgräda</a:t>
            </a:r>
            <a:r>
              <a:rPr lang="sv-SE" sz="1200" dirty="0"/>
              <a:t>, gör en falsk såbädd, </a:t>
            </a:r>
            <a:r>
              <a:rPr lang="sv-SE" sz="1200" dirty="0" err="1"/>
              <a:t>glyfosatbekämpning</a:t>
            </a:r>
            <a:r>
              <a:rPr lang="sv-SE" sz="1200" dirty="0"/>
              <a:t>, </a:t>
            </a:r>
          </a:p>
          <a:p>
            <a:pPr marL="0" indent="0">
              <a:buNone/>
            </a:pPr>
            <a:r>
              <a:rPr lang="sv-SE" sz="1200" dirty="0"/>
              <a:t>harva grunt innan uppkomst</a:t>
            </a:r>
          </a:p>
          <a:p>
            <a:pPr marL="0" indent="0">
              <a:buNone/>
            </a:pPr>
            <a:r>
              <a:rPr lang="sv-SE" sz="1200" dirty="0"/>
              <a:t>Dela örtogräsbehandlingen, blanda flera preparat med olika </a:t>
            </a:r>
            <a:br>
              <a:rPr lang="sv-SE" sz="1200" dirty="0"/>
            </a:br>
            <a:r>
              <a:rPr lang="sv-SE" sz="1200" dirty="0"/>
              <a:t>verkningsmekanismer. </a:t>
            </a:r>
          </a:p>
          <a:p>
            <a:r>
              <a:rPr lang="sv-SE" sz="1200" b="1" dirty="0"/>
              <a:t>Följ upp!</a:t>
            </a:r>
          </a:p>
          <a:p>
            <a:r>
              <a:rPr lang="sv-SE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https://webbutiken.jordbruksverket.se/sv/artiklar/ovr682.html</a:t>
            </a:r>
            <a:r>
              <a:rPr lang="sv-SE" sz="1200" dirty="0"/>
              <a:t> </a:t>
            </a:r>
          </a:p>
          <a:p>
            <a:endParaRPr lang="sv-SE" sz="12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1D0A577-B640-2075-FC23-877C5986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464486"/>
            <a:ext cx="8280000" cy="616658"/>
          </a:xfrm>
        </p:spPr>
        <p:txBody>
          <a:bodyPr/>
          <a:lstStyle/>
          <a:p>
            <a:r>
              <a:rPr lang="sv-SE" dirty="0"/>
              <a:t>Vitblära</a:t>
            </a:r>
          </a:p>
        </p:txBody>
      </p:sp>
      <p:sp>
        <p:nvSpPr>
          <p:cNvPr id="5" name="Pratbubbla: oval 4">
            <a:extLst>
              <a:ext uri="{FF2B5EF4-FFF2-40B4-BE49-F238E27FC236}">
                <a16:creationId xmlns:a16="http://schemas.microsoft.com/office/drawing/2014/main" id="{D35FD0DC-B4D7-DB56-2F77-22E91A20A38C}"/>
              </a:ext>
            </a:extLst>
          </p:cNvPr>
          <p:cNvSpPr/>
          <p:nvPr/>
        </p:nvSpPr>
        <p:spPr>
          <a:xfrm>
            <a:off x="9868323" y="0"/>
            <a:ext cx="2159000" cy="1450070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DD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dirty="0" err="1"/>
              <a:t>Vårgroende</a:t>
            </a:r>
            <a:r>
              <a:rPr lang="sv-SE" dirty="0"/>
              <a:t>!</a:t>
            </a:r>
          </a:p>
        </p:txBody>
      </p:sp>
      <p:pic>
        <p:nvPicPr>
          <p:cNvPr id="6" name="Picture 2" descr="Vitblära tar över Gotland">
            <a:extLst>
              <a:ext uri="{FF2B5EF4-FFF2-40B4-BE49-F238E27FC236}">
                <a16:creationId xmlns:a16="http://schemas.microsoft.com/office/drawing/2014/main" id="{2B39CA0C-83C4-A791-FDA3-FAE20BB1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330" y="1665614"/>
            <a:ext cx="3454670" cy="20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itblära tar över Gotland">
            <a:extLst>
              <a:ext uri="{FF2B5EF4-FFF2-40B4-BE49-F238E27FC236}">
                <a16:creationId xmlns:a16="http://schemas.microsoft.com/office/drawing/2014/main" id="{172B6FC5-405E-77B4-F15A-2F878192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39" y="3718929"/>
            <a:ext cx="4005561" cy="20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27FD377-F8E1-FFA8-AC99-D3B12A4EA3FD}"/>
              </a:ext>
            </a:extLst>
          </p:cNvPr>
          <p:cNvSpPr txBox="1"/>
          <p:nvPr/>
        </p:nvSpPr>
        <p:spPr>
          <a:xfrm>
            <a:off x="8558834" y="5772736"/>
            <a:ext cx="363316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Foto: Linda </a:t>
            </a:r>
            <a:r>
              <a:rPr lang="sv-SE" dirty="0" err="1">
                <a:solidFill>
                  <a:schemeClr val="bg1"/>
                </a:solidFill>
              </a:rPr>
              <a:t>af</a:t>
            </a:r>
            <a:r>
              <a:rPr lang="sv-SE" dirty="0">
                <a:solidFill>
                  <a:schemeClr val="bg1"/>
                </a:solidFill>
              </a:rPr>
              <a:t> Geijerstam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152F49B-0A91-87C4-F371-B2DE2D513AC5}"/>
              </a:ext>
            </a:extLst>
          </p:cNvPr>
          <p:cNvSpPr txBox="1"/>
          <p:nvPr/>
        </p:nvSpPr>
        <p:spPr>
          <a:xfrm>
            <a:off x="8732450" y="3318719"/>
            <a:ext cx="363316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Foto: </a:t>
            </a:r>
            <a:r>
              <a:rPr lang="sv-SE" dirty="0" err="1">
                <a:solidFill>
                  <a:schemeClr val="bg1"/>
                </a:solidFill>
              </a:rPr>
              <a:t>Biopix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5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DCD5896-BD0F-40D1-8E18-40C9A32604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C6963F2-AC3D-42DC-9733-626B2A341A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sz="1600" dirty="0"/>
              <a:t>Börja med att diskutera vilka problemogräs som finns på gården. Hur är det med artkännedom?</a:t>
            </a:r>
          </a:p>
          <a:p>
            <a:pPr>
              <a:lnSpc>
                <a:spcPct val="150000"/>
              </a:lnSpc>
            </a:pPr>
            <a:r>
              <a:rPr lang="sv-SE" sz="1600" dirty="0"/>
              <a:t>Väl 1-2 ogräs att diskutera. Längst ned i bildspelet finns ”faktarutor” med vanliga problemogräs. Rådgivaren väljer själv om de ska användas och lägger till dessa i bildspelet där de passar. Saknas de ogräs som rådgivningen handlar om, gör egna faktarutor och lägg till i bildspelet. Faktarutorna fungerar som ett stöd för rådgivaren.</a:t>
            </a:r>
          </a:p>
          <a:p>
            <a:pPr>
              <a:lnSpc>
                <a:spcPct val="150000"/>
              </a:lnSpc>
            </a:pPr>
            <a:r>
              <a:rPr lang="sv-SE" sz="1600" dirty="0"/>
              <a:t>Diskutera med lantbrukaren hur man arbetar med de valda ogräsen ur ett IPM-perspektiv  för varje bild i presentationen. </a:t>
            </a:r>
          </a:p>
          <a:p>
            <a:pPr>
              <a:lnSpc>
                <a:spcPct val="150000"/>
              </a:lnSpc>
            </a:pPr>
            <a:r>
              <a:rPr lang="sv-SE" sz="1600" dirty="0"/>
              <a:t>Sista bilden med IPM-symbolen ska rådgivaren sammanfattar besöket och hur lantbrukaren går till väga med nya råd och strategier.</a:t>
            </a:r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556697F-8087-45C2-8F17-E40E5D8E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</a:t>
            </a:r>
          </a:p>
        </p:txBody>
      </p:sp>
    </p:spTree>
    <p:extLst>
      <p:ext uri="{BB962C8B-B14F-4D97-AF65-F5344CB8AC3E}">
        <p14:creationId xmlns:p14="http://schemas.microsoft.com/office/powerpoint/2010/main" val="402656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699E0FB-553A-E6C6-88B3-15578F7F4F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2306CD-F17F-454F-2405-6DD0176D03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062D9B1-EEB6-25AC-4551-B2FA7A61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ogräs brukar dyka upp?</a:t>
            </a:r>
            <a:br>
              <a:rPr lang="sv-SE" dirty="0"/>
            </a:br>
            <a:endParaRPr lang="sv-SE" dirty="0"/>
          </a:p>
        </p:txBody>
      </p:sp>
      <p:pic>
        <p:nvPicPr>
          <p:cNvPr id="7" name="Bild 6" descr="Förvirrad person">
            <a:extLst>
              <a:ext uri="{FF2B5EF4-FFF2-40B4-BE49-F238E27FC236}">
                <a16:creationId xmlns:a16="http://schemas.microsoft.com/office/drawing/2014/main" id="{D4982458-E34D-DA4C-B427-0BE84A2AB5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75057" y="2087711"/>
            <a:ext cx="914400" cy="914400"/>
          </a:xfrm>
          <a:prstGeom prst="rect">
            <a:avLst/>
          </a:prstGeom>
        </p:spPr>
      </p:pic>
      <p:pic>
        <p:nvPicPr>
          <p:cNvPr id="8" name="Bild 7" descr="Tankebubbla">
            <a:extLst>
              <a:ext uri="{FF2B5EF4-FFF2-40B4-BE49-F238E27FC236}">
                <a16:creationId xmlns:a16="http://schemas.microsoft.com/office/drawing/2014/main" id="{DCD17AF8-459A-B733-B892-293006355A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6193" y="1258335"/>
            <a:ext cx="914400" cy="914400"/>
          </a:xfrm>
          <a:prstGeom prst="rect">
            <a:avLst/>
          </a:prstGeom>
        </p:spPr>
      </p:pic>
      <p:pic>
        <p:nvPicPr>
          <p:cNvPr id="9" name="Picture 2" descr="Våtarv, Stellaria media -">
            <a:extLst>
              <a:ext uri="{FF2B5EF4-FFF2-40B4-BE49-F238E27FC236}">
                <a16:creationId xmlns:a16="http://schemas.microsoft.com/office/drawing/2014/main" id="{423B3740-BAC8-CBEF-3B0B-B88DF60C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33" y="1922249"/>
            <a:ext cx="3015615" cy="2006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95A9ED3-99AA-808A-FE73-D833DEDCD0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48" y="1907292"/>
            <a:ext cx="1907233" cy="254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https://im16.inviewer.se/skiss/13/13HE2LTJDT.jpg">
            <a:extLst>
              <a:ext uri="{FF2B5EF4-FFF2-40B4-BE49-F238E27FC236}">
                <a16:creationId xmlns:a16="http://schemas.microsoft.com/office/drawing/2014/main" id="{82D1416D-4209-F6EA-880D-77E0E70A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181" y="2172735"/>
            <a:ext cx="2249908" cy="2999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latshållare för innehåll 6">
            <a:extLst>
              <a:ext uri="{FF2B5EF4-FFF2-40B4-BE49-F238E27FC236}">
                <a16:creationId xmlns:a16="http://schemas.microsoft.com/office/drawing/2014/main" id="{D3F4332A-B450-62B9-FA28-71A4638154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2922" y="3671361"/>
            <a:ext cx="3291967" cy="246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https://im16.inviewer.se/skiss/88/88HEGOXHVH.jpg">
            <a:extLst>
              <a:ext uri="{FF2B5EF4-FFF2-40B4-BE49-F238E27FC236}">
                <a16:creationId xmlns:a16="http://schemas.microsoft.com/office/drawing/2014/main" id="{5BDE4825-1142-362F-9C18-F1F5805B0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32" y="3943961"/>
            <a:ext cx="3015616" cy="2011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latshållare för innehåll 6">
            <a:extLst>
              <a:ext uri="{FF2B5EF4-FFF2-40B4-BE49-F238E27FC236}">
                <a16:creationId xmlns:a16="http://schemas.microsoft.com/office/drawing/2014/main" id="{C9633EA9-DF8C-2A98-CDF1-5726368381F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76267" y="4261465"/>
            <a:ext cx="2861178" cy="214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91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7A304F56-43DD-DF7F-E1CF-8F0E1DA8BA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6AA5E3-80A2-F16A-2AA6-2003932251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b="1" dirty="0"/>
              <a:t>Hur förebygger du ogräsförekomsten idag?</a:t>
            </a:r>
          </a:p>
          <a:p>
            <a:endParaRPr lang="sv-SE" dirty="0"/>
          </a:p>
          <a:p>
            <a:r>
              <a:rPr lang="sv-SE" dirty="0"/>
              <a:t>Växtföljd</a:t>
            </a:r>
          </a:p>
          <a:p>
            <a:r>
              <a:rPr lang="sv-SE" dirty="0"/>
              <a:t>Sortval</a:t>
            </a:r>
          </a:p>
          <a:p>
            <a:r>
              <a:rPr lang="sv-SE" dirty="0"/>
              <a:t>Mekanisk bearbetning</a:t>
            </a:r>
          </a:p>
          <a:p>
            <a:r>
              <a:rPr lang="sv-SE" dirty="0" err="1"/>
              <a:t>Såtidpunkt</a:t>
            </a:r>
            <a:endParaRPr lang="sv-SE" dirty="0"/>
          </a:p>
          <a:p>
            <a:r>
              <a:rPr lang="sv-SE" dirty="0"/>
              <a:t>Utsädesmängd</a:t>
            </a:r>
          </a:p>
          <a:p>
            <a:r>
              <a:rPr lang="sv-SE" dirty="0"/>
              <a:t>Dränering</a:t>
            </a:r>
          </a:p>
          <a:p>
            <a:r>
              <a:rPr lang="sv-SE" dirty="0"/>
              <a:t>Rengöring av maskiner</a:t>
            </a:r>
          </a:p>
          <a:p>
            <a:r>
              <a:rPr lang="sv-SE" dirty="0"/>
              <a:t>Ev. Halminköp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70840D6-1610-EA5D-27A8-AA744D12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Förebygg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D848CCBD-BA3B-B51D-F5CC-19D1499AF7FC}"/>
              </a:ext>
            </a:extLst>
          </p:cNvPr>
          <p:cNvGrpSpPr>
            <a:grpSpLocks noChangeAspect="1"/>
          </p:cNvGrpSpPr>
          <p:nvPr/>
        </p:nvGrpSpPr>
        <p:grpSpPr>
          <a:xfrm>
            <a:off x="9662552" y="1387891"/>
            <a:ext cx="1368152" cy="1167629"/>
            <a:chOff x="1132764" y="-1624084"/>
            <a:chExt cx="8939284" cy="7629099"/>
          </a:xfrm>
        </p:grpSpPr>
        <p:pic>
          <p:nvPicPr>
            <p:cNvPr id="6" name="Bildobjekt 3">
              <a:extLst>
                <a:ext uri="{FF2B5EF4-FFF2-40B4-BE49-F238E27FC236}">
                  <a16:creationId xmlns:a16="http://schemas.microsoft.com/office/drawing/2014/main" id="{738D45CF-8638-7FCB-8BB4-752F7DDCC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190" y="-1323417"/>
              <a:ext cx="7244298" cy="720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ihandsfigur 7">
              <a:extLst>
                <a:ext uri="{FF2B5EF4-FFF2-40B4-BE49-F238E27FC236}">
                  <a16:creationId xmlns:a16="http://schemas.microsoft.com/office/drawing/2014/main" id="{C6A95392-2355-CDF7-0BA5-B9104D759923}"/>
                </a:ext>
              </a:extLst>
            </p:cNvPr>
            <p:cNvSpPr/>
            <p:nvPr/>
          </p:nvSpPr>
          <p:spPr>
            <a:xfrm>
              <a:off x="1132764" y="-1624084"/>
              <a:ext cx="8939284" cy="7629099"/>
            </a:xfrm>
            <a:custGeom>
              <a:avLst/>
              <a:gdLst>
                <a:gd name="connsiteX0" fmla="*/ 3998794 w 8939284"/>
                <a:gd name="connsiteY0" fmla="*/ 2006221 h 7629099"/>
                <a:gd name="connsiteX1" fmla="*/ 4585648 w 8939284"/>
                <a:gd name="connsiteY1" fmla="*/ 1078174 h 7629099"/>
                <a:gd name="connsiteX2" fmla="*/ 3875964 w 8939284"/>
                <a:gd name="connsiteY2" fmla="*/ 95535 h 7629099"/>
                <a:gd name="connsiteX3" fmla="*/ 5254388 w 8939284"/>
                <a:gd name="connsiteY3" fmla="*/ 0 h 7629099"/>
                <a:gd name="connsiteX4" fmla="*/ 8939284 w 8939284"/>
                <a:gd name="connsiteY4" fmla="*/ 1337481 h 7629099"/>
                <a:gd name="connsiteX5" fmla="*/ 8816454 w 8939284"/>
                <a:gd name="connsiteY5" fmla="*/ 4776717 h 7629099"/>
                <a:gd name="connsiteX6" fmla="*/ 7110484 w 8939284"/>
                <a:gd name="connsiteY6" fmla="*/ 6714699 h 7629099"/>
                <a:gd name="connsiteX7" fmla="*/ 4189863 w 8939284"/>
                <a:gd name="connsiteY7" fmla="*/ 7629099 h 7629099"/>
                <a:gd name="connsiteX8" fmla="*/ 1146412 w 8939284"/>
                <a:gd name="connsiteY8" fmla="*/ 7151427 h 7629099"/>
                <a:gd name="connsiteX9" fmla="*/ 0 w 8939284"/>
                <a:gd name="connsiteY9" fmla="*/ 4503762 h 7629099"/>
                <a:gd name="connsiteX10" fmla="*/ 409433 w 8939284"/>
                <a:gd name="connsiteY10" fmla="*/ 3821374 h 7629099"/>
                <a:gd name="connsiteX11" fmla="*/ 1323833 w 8939284"/>
                <a:gd name="connsiteY11" fmla="*/ 3275463 h 7629099"/>
                <a:gd name="connsiteX12" fmla="*/ 2320120 w 8939284"/>
                <a:gd name="connsiteY12" fmla="*/ 3957851 h 7629099"/>
                <a:gd name="connsiteX13" fmla="*/ 2470245 w 8939284"/>
                <a:gd name="connsiteY13" fmla="*/ 3125338 h 7629099"/>
                <a:gd name="connsiteX14" fmla="*/ 3780430 w 8939284"/>
                <a:gd name="connsiteY14" fmla="*/ 2197290 h 7629099"/>
                <a:gd name="connsiteX15" fmla="*/ 2593075 w 8939284"/>
                <a:gd name="connsiteY15" fmla="*/ 3207224 h 7629099"/>
                <a:gd name="connsiteX16" fmla="*/ 2415654 w 8939284"/>
                <a:gd name="connsiteY16" fmla="*/ 3739487 h 7629099"/>
                <a:gd name="connsiteX17" fmla="*/ 2374711 w 8939284"/>
                <a:gd name="connsiteY17" fmla="*/ 4435523 h 7629099"/>
                <a:gd name="connsiteX18" fmla="*/ 3275463 w 8939284"/>
                <a:gd name="connsiteY18" fmla="*/ 4749421 h 7629099"/>
                <a:gd name="connsiteX19" fmla="*/ 3398293 w 8939284"/>
                <a:gd name="connsiteY19" fmla="*/ 4749421 h 7629099"/>
                <a:gd name="connsiteX20" fmla="*/ 4299045 w 8939284"/>
                <a:gd name="connsiteY20" fmla="*/ 4749421 h 7629099"/>
                <a:gd name="connsiteX21" fmla="*/ 4503761 w 8939284"/>
                <a:gd name="connsiteY21" fmla="*/ 4749421 h 7629099"/>
                <a:gd name="connsiteX22" fmla="*/ 5322627 w 8939284"/>
                <a:gd name="connsiteY22" fmla="*/ 4708478 h 7629099"/>
                <a:gd name="connsiteX23" fmla="*/ 5445457 w 8939284"/>
                <a:gd name="connsiteY23" fmla="*/ 4599296 h 7629099"/>
                <a:gd name="connsiteX24" fmla="*/ 5636526 w 8939284"/>
                <a:gd name="connsiteY24" fmla="*/ 4503762 h 7629099"/>
                <a:gd name="connsiteX25" fmla="*/ 5677469 w 8939284"/>
                <a:gd name="connsiteY25" fmla="*/ 3930556 h 7629099"/>
                <a:gd name="connsiteX26" fmla="*/ 5663821 w 8939284"/>
                <a:gd name="connsiteY26" fmla="*/ 3316406 h 7629099"/>
                <a:gd name="connsiteX27" fmla="*/ 5581935 w 8939284"/>
                <a:gd name="connsiteY27" fmla="*/ 3248168 h 7629099"/>
                <a:gd name="connsiteX28" fmla="*/ 5527343 w 8939284"/>
                <a:gd name="connsiteY28" fmla="*/ 3193577 h 7629099"/>
                <a:gd name="connsiteX29" fmla="*/ 5472752 w 8939284"/>
                <a:gd name="connsiteY29" fmla="*/ 3166281 h 7629099"/>
                <a:gd name="connsiteX30" fmla="*/ 5431809 w 8939284"/>
                <a:gd name="connsiteY30" fmla="*/ 3138985 h 7629099"/>
                <a:gd name="connsiteX31" fmla="*/ 5377218 w 8939284"/>
                <a:gd name="connsiteY31" fmla="*/ 3111690 h 7629099"/>
                <a:gd name="connsiteX32" fmla="*/ 5240740 w 8939284"/>
                <a:gd name="connsiteY32" fmla="*/ 3029803 h 7629099"/>
                <a:gd name="connsiteX33" fmla="*/ 5063320 w 8939284"/>
                <a:gd name="connsiteY33" fmla="*/ 2988860 h 7629099"/>
                <a:gd name="connsiteX34" fmla="*/ 4913194 w 8939284"/>
                <a:gd name="connsiteY34" fmla="*/ 2906974 h 7629099"/>
                <a:gd name="connsiteX35" fmla="*/ 4681182 w 8939284"/>
                <a:gd name="connsiteY35" fmla="*/ 2756848 h 7629099"/>
                <a:gd name="connsiteX36" fmla="*/ 4558352 w 8939284"/>
                <a:gd name="connsiteY36" fmla="*/ 2702257 h 7629099"/>
                <a:gd name="connsiteX37" fmla="*/ 4435523 w 8939284"/>
                <a:gd name="connsiteY37" fmla="*/ 2647666 h 7629099"/>
                <a:gd name="connsiteX38" fmla="*/ 4380932 w 8939284"/>
                <a:gd name="connsiteY38" fmla="*/ 2634018 h 7629099"/>
                <a:gd name="connsiteX39" fmla="*/ 4339988 w 8939284"/>
                <a:gd name="connsiteY39" fmla="*/ 2579427 h 7629099"/>
                <a:gd name="connsiteX40" fmla="*/ 4312693 w 8939284"/>
                <a:gd name="connsiteY40" fmla="*/ 2538484 h 7629099"/>
                <a:gd name="connsiteX41" fmla="*/ 4258102 w 8939284"/>
                <a:gd name="connsiteY41" fmla="*/ 2470245 h 7629099"/>
                <a:gd name="connsiteX42" fmla="*/ 4230806 w 8939284"/>
                <a:gd name="connsiteY42" fmla="*/ 2429302 h 7629099"/>
                <a:gd name="connsiteX43" fmla="*/ 4107976 w 8939284"/>
                <a:gd name="connsiteY43" fmla="*/ 2347415 h 7629099"/>
                <a:gd name="connsiteX44" fmla="*/ 4067033 w 8939284"/>
                <a:gd name="connsiteY44" fmla="*/ 2279177 h 7629099"/>
                <a:gd name="connsiteX45" fmla="*/ 3998794 w 8939284"/>
                <a:gd name="connsiteY45" fmla="*/ 2006221 h 76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939284" h="7629099">
                  <a:moveTo>
                    <a:pt x="3998794" y="2006221"/>
                  </a:moveTo>
                  <a:lnTo>
                    <a:pt x="4585648" y="1078174"/>
                  </a:lnTo>
                  <a:lnTo>
                    <a:pt x="3875964" y="95535"/>
                  </a:lnTo>
                  <a:lnTo>
                    <a:pt x="5254388" y="0"/>
                  </a:lnTo>
                  <a:lnTo>
                    <a:pt x="8939284" y="1337481"/>
                  </a:lnTo>
                  <a:lnTo>
                    <a:pt x="8816454" y="4776717"/>
                  </a:lnTo>
                  <a:lnTo>
                    <a:pt x="7110484" y="6714699"/>
                  </a:lnTo>
                  <a:lnTo>
                    <a:pt x="4189863" y="7629099"/>
                  </a:lnTo>
                  <a:lnTo>
                    <a:pt x="1146412" y="7151427"/>
                  </a:lnTo>
                  <a:lnTo>
                    <a:pt x="0" y="4503762"/>
                  </a:lnTo>
                  <a:lnTo>
                    <a:pt x="409433" y="3821374"/>
                  </a:lnTo>
                  <a:lnTo>
                    <a:pt x="1323833" y="3275463"/>
                  </a:lnTo>
                  <a:lnTo>
                    <a:pt x="2320120" y="3957851"/>
                  </a:lnTo>
                  <a:lnTo>
                    <a:pt x="2470245" y="3125338"/>
                  </a:lnTo>
                  <a:lnTo>
                    <a:pt x="3780430" y="2197290"/>
                  </a:lnTo>
                  <a:lnTo>
                    <a:pt x="2593075" y="3207224"/>
                  </a:lnTo>
                  <a:lnTo>
                    <a:pt x="2415654" y="3739487"/>
                  </a:lnTo>
                  <a:lnTo>
                    <a:pt x="2374711" y="4435523"/>
                  </a:lnTo>
                  <a:lnTo>
                    <a:pt x="3275463" y="4749421"/>
                  </a:lnTo>
                  <a:lnTo>
                    <a:pt x="3398293" y="4749421"/>
                  </a:lnTo>
                  <a:lnTo>
                    <a:pt x="4299045" y="4749421"/>
                  </a:lnTo>
                  <a:lnTo>
                    <a:pt x="4503761" y="4749421"/>
                  </a:lnTo>
                  <a:lnTo>
                    <a:pt x="5322627" y="4708478"/>
                  </a:lnTo>
                  <a:cubicBezTo>
                    <a:pt x="5424153" y="4592449"/>
                    <a:pt x="5369802" y="4599296"/>
                    <a:pt x="5445457" y="4599296"/>
                  </a:cubicBezTo>
                  <a:lnTo>
                    <a:pt x="5636526" y="4503762"/>
                  </a:lnTo>
                  <a:lnTo>
                    <a:pt x="5677469" y="3930556"/>
                  </a:lnTo>
                  <a:cubicBezTo>
                    <a:pt x="5672920" y="3725839"/>
                    <a:pt x="5680826" y="3520466"/>
                    <a:pt x="5663821" y="3316406"/>
                  </a:cubicBezTo>
                  <a:cubicBezTo>
                    <a:pt x="5662001" y="3294563"/>
                    <a:pt x="5595833" y="3260080"/>
                    <a:pt x="5581935" y="3248168"/>
                  </a:cubicBezTo>
                  <a:cubicBezTo>
                    <a:pt x="5562396" y="3231420"/>
                    <a:pt x="5547931" y="3209018"/>
                    <a:pt x="5527343" y="3193577"/>
                  </a:cubicBezTo>
                  <a:cubicBezTo>
                    <a:pt x="5511067" y="3181370"/>
                    <a:pt x="5490416" y="3176375"/>
                    <a:pt x="5472752" y="3166281"/>
                  </a:cubicBezTo>
                  <a:cubicBezTo>
                    <a:pt x="5458511" y="3158143"/>
                    <a:pt x="5446050" y="3147123"/>
                    <a:pt x="5431809" y="3138985"/>
                  </a:cubicBezTo>
                  <a:cubicBezTo>
                    <a:pt x="5414145" y="3128891"/>
                    <a:pt x="5394664" y="3122157"/>
                    <a:pt x="5377218" y="3111690"/>
                  </a:cubicBezTo>
                  <a:cubicBezTo>
                    <a:pt x="5296367" y="3063180"/>
                    <a:pt x="5313533" y="3061000"/>
                    <a:pt x="5240740" y="3029803"/>
                  </a:cubicBezTo>
                  <a:cubicBezTo>
                    <a:pt x="5191188" y="3008567"/>
                    <a:pt x="5099729" y="2996142"/>
                    <a:pt x="5063320" y="2988860"/>
                  </a:cubicBezTo>
                  <a:cubicBezTo>
                    <a:pt x="4910021" y="2873886"/>
                    <a:pt x="5137768" y="3037975"/>
                    <a:pt x="4913194" y="2906974"/>
                  </a:cubicBezTo>
                  <a:cubicBezTo>
                    <a:pt x="4833627" y="2860560"/>
                    <a:pt x="4765358" y="2794260"/>
                    <a:pt x="4681182" y="2756848"/>
                  </a:cubicBezTo>
                  <a:lnTo>
                    <a:pt x="4558352" y="2702257"/>
                  </a:lnTo>
                  <a:cubicBezTo>
                    <a:pt x="4496530" y="2673724"/>
                    <a:pt x="4504973" y="2670816"/>
                    <a:pt x="4435523" y="2647666"/>
                  </a:cubicBezTo>
                  <a:cubicBezTo>
                    <a:pt x="4417729" y="2641734"/>
                    <a:pt x="4399129" y="2638567"/>
                    <a:pt x="4380932" y="2634018"/>
                  </a:cubicBezTo>
                  <a:cubicBezTo>
                    <a:pt x="4367284" y="2615821"/>
                    <a:pt x="4353209" y="2597936"/>
                    <a:pt x="4339988" y="2579427"/>
                  </a:cubicBezTo>
                  <a:cubicBezTo>
                    <a:pt x="4330454" y="2566080"/>
                    <a:pt x="4322534" y="2551606"/>
                    <a:pt x="4312693" y="2538484"/>
                  </a:cubicBezTo>
                  <a:cubicBezTo>
                    <a:pt x="4295215" y="2515180"/>
                    <a:pt x="4275580" y="2493549"/>
                    <a:pt x="4258102" y="2470245"/>
                  </a:cubicBezTo>
                  <a:cubicBezTo>
                    <a:pt x="4248260" y="2457123"/>
                    <a:pt x="4243501" y="2439689"/>
                    <a:pt x="4230806" y="2429302"/>
                  </a:cubicBezTo>
                  <a:cubicBezTo>
                    <a:pt x="4192721" y="2398142"/>
                    <a:pt x="4107976" y="2347415"/>
                    <a:pt x="4107976" y="2347415"/>
                  </a:cubicBezTo>
                  <a:cubicBezTo>
                    <a:pt x="4077804" y="2287070"/>
                    <a:pt x="4095067" y="2307209"/>
                    <a:pt x="4067033" y="2279177"/>
                  </a:cubicBezTo>
                  <a:lnTo>
                    <a:pt x="3998794" y="200622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18010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3A1B392B-D1B8-1323-7400-BAF49AFAAE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F43FE6-B934-B85E-3F4C-D49880DD97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Bevaka fälten under säsong, även fältkanter och brunnar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Artkännedom – lätt att förväxla arter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Ta hjälp – rådgivare, flora, </a:t>
            </a:r>
            <a:r>
              <a:rPr lang="sv-SE" dirty="0" err="1"/>
              <a:t>appar</a:t>
            </a:r>
            <a:r>
              <a:rPr lang="sv-SE" dirty="0"/>
              <a:t>, </a:t>
            </a:r>
            <a:br>
              <a:rPr lang="sv-SE" dirty="0"/>
            </a:br>
            <a:r>
              <a:rPr lang="sv-SE" dirty="0"/>
              <a:t>broschyrer, fältvandringar, </a:t>
            </a:r>
            <a:r>
              <a:rPr lang="sv-SE" dirty="0">
                <a:hlinkClick r:id="rId3"/>
              </a:rPr>
              <a:t>ogräsdatabasen</a:t>
            </a:r>
            <a:endParaRPr lang="sv-SE" dirty="0"/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3585BF5-6AB4-A076-51E0-B2B08D94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Bevakning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E9F47D4-7063-5013-5654-E99B7177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608" y="1442376"/>
            <a:ext cx="10429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latshållare för innehåll 6">
            <a:extLst>
              <a:ext uri="{FF2B5EF4-FFF2-40B4-BE49-F238E27FC236}">
                <a16:creationId xmlns:a16="http://schemas.microsoft.com/office/drawing/2014/main" id="{007F08F2-56D3-BC97-872A-2183DAD8BB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99814" y="3049197"/>
            <a:ext cx="2565673" cy="192425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235C32D-AE63-DAC5-E44F-C928E67F83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3420" y="3025358"/>
            <a:ext cx="2565674" cy="192425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1FC7051-E933-7F47-7FF4-B53C7FA73038}"/>
              </a:ext>
            </a:extLst>
          </p:cNvPr>
          <p:cNvSpPr txBox="1"/>
          <p:nvPr/>
        </p:nvSpPr>
        <p:spPr>
          <a:xfrm>
            <a:off x="7309601" y="5451770"/>
            <a:ext cx="3778394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Hönshirs t.v. Timotej t.h.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C7396AF-FBF7-069D-FE6B-F743797568C4}"/>
              </a:ext>
            </a:extLst>
          </p:cNvPr>
          <p:cNvSpPr txBox="1"/>
          <p:nvPr/>
        </p:nvSpPr>
        <p:spPr>
          <a:xfrm>
            <a:off x="8332751" y="5017745"/>
            <a:ext cx="2049899" cy="37407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Foton: Elin Almén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E85E1F4-262C-F7D0-71F8-9FD2F8BD6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7900" y="4859875"/>
            <a:ext cx="1212682" cy="199979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3ADAB53-5951-7229-6298-AB9BFD8C75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2720" y="4873647"/>
            <a:ext cx="1445590" cy="19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6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5922E03-AF2C-29FF-B0F3-2E2651A27D5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50818" y="6346241"/>
            <a:ext cx="872054" cy="29717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73EB259-4CFD-4D03-8D50-B89672399120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pic>
        <p:nvPicPr>
          <p:cNvPr id="5" name="Picture 2" descr="https://im16.inviewer.se/skiss/73/73GERLSWAF.jpg">
            <a:extLst>
              <a:ext uri="{FF2B5EF4-FFF2-40B4-BE49-F238E27FC236}">
                <a16:creationId xmlns:a16="http://schemas.microsoft.com/office/drawing/2014/main" id="{1DE04D9E-32D2-1625-AB57-3D9DBBB8F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3958" y="2758167"/>
            <a:ext cx="4524320" cy="300867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BE4577-DAC9-5547-FA5F-990B7E83FE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422" y="2315275"/>
            <a:ext cx="4632404" cy="3894456"/>
          </a:xfrm>
        </p:spPr>
        <p:txBody>
          <a:bodyPr>
            <a:normAutofit/>
          </a:bodyPr>
          <a:lstStyle/>
          <a:p>
            <a:r>
              <a:rPr lang="sv-SE" sz="2000" b="1"/>
              <a:t>Hur behovsanpassar du besluten av åtgärder?</a:t>
            </a:r>
          </a:p>
          <a:p>
            <a:endParaRPr lang="sv-SE" sz="2000"/>
          </a:p>
          <a:p>
            <a:r>
              <a:rPr lang="sv-SE" sz="2000"/>
              <a:t>Överväg olika metoder </a:t>
            </a:r>
            <a:br>
              <a:rPr lang="sv-SE" sz="2000"/>
            </a:br>
            <a:r>
              <a:rPr lang="sv-SE" sz="2000" i="1"/>
              <a:t>(mekanisk bearbetning och kemisk ogräsbekämpning)</a:t>
            </a:r>
            <a:br>
              <a:rPr lang="sv-SE" sz="2000" i="1"/>
            </a:br>
            <a:endParaRPr lang="sv-SE" sz="2000" i="1"/>
          </a:p>
          <a:p>
            <a:r>
              <a:rPr lang="sv-SE" sz="2000"/>
              <a:t>Behovsanpassade doser av herbicider</a:t>
            </a:r>
            <a:br>
              <a:rPr lang="sv-SE" sz="2000"/>
            </a:br>
            <a:endParaRPr lang="sv-SE" sz="2000"/>
          </a:p>
          <a:p>
            <a:r>
              <a:rPr lang="sv-SE" sz="2000"/>
              <a:t>Motverka resistensutveckling</a:t>
            </a:r>
          </a:p>
          <a:p>
            <a:endParaRPr lang="sv-SE" sz="200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C1BD581-2009-B8D5-B1B7-4AE7BD42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757443"/>
            <a:ext cx="8112941" cy="1219263"/>
          </a:xfrm>
        </p:spPr>
        <p:txBody>
          <a:bodyPr anchor="b">
            <a:normAutofit/>
          </a:bodyPr>
          <a:lstStyle/>
          <a:p>
            <a:r>
              <a:rPr lang="sv-SE" dirty="0" err="1"/>
              <a:t>Behovsanpassa</a:t>
            </a:r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DBA6BC5-9DA2-111E-8A5A-75C826B1AD9B}"/>
              </a:ext>
            </a:extLst>
          </p:cNvPr>
          <p:cNvGrpSpPr>
            <a:grpSpLocks noChangeAspect="1"/>
          </p:cNvGrpSpPr>
          <p:nvPr/>
        </p:nvGrpSpPr>
        <p:grpSpPr>
          <a:xfrm>
            <a:off x="9826588" y="1381572"/>
            <a:ext cx="1204116" cy="1227549"/>
            <a:chOff x="1774209" y="286603"/>
            <a:chExt cx="5609254" cy="5718412"/>
          </a:xfrm>
        </p:grpSpPr>
        <p:pic>
          <p:nvPicPr>
            <p:cNvPr id="11" name="Bildobjekt 3">
              <a:extLst>
                <a:ext uri="{FF2B5EF4-FFF2-40B4-BE49-F238E27FC236}">
                  <a16:creationId xmlns:a16="http://schemas.microsoft.com/office/drawing/2014/main" id="{52DA95E0-6DFA-1356-A509-55DDE4437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600" y="476250"/>
              <a:ext cx="5503863" cy="547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ihandsfigur 10">
              <a:extLst>
                <a:ext uri="{FF2B5EF4-FFF2-40B4-BE49-F238E27FC236}">
                  <a16:creationId xmlns:a16="http://schemas.microsoft.com/office/drawing/2014/main" id="{AA21EF0A-E264-6DF5-7FDF-3DDA544A1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74209" y="286603"/>
              <a:ext cx="5568287" cy="5718412"/>
            </a:xfrm>
            <a:custGeom>
              <a:avLst/>
              <a:gdLst>
                <a:gd name="connsiteX0" fmla="*/ 4230806 w 5568287"/>
                <a:gd name="connsiteY0" fmla="*/ 2838734 h 5718412"/>
                <a:gd name="connsiteX1" fmla="*/ 4858603 w 5568287"/>
                <a:gd name="connsiteY1" fmla="*/ 3275463 h 5718412"/>
                <a:gd name="connsiteX2" fmla="*/ 5568287 w 5568287"/>
                <a:gd name="connsiteY2" fmla="*/ 2784143 h 5718412"/>
                <a:gd name="connsiteX3" fmla="*/ 5158854 w 5568287"/>
                <a:gd name="connsiteY3" fmla="*/ 696036 h 5718412"/>
                <a:gd name="connsiteX4" fmla="*/ 2961564 w 5568287"/>
                <a:gd name="connsiteY4" fmla="*/ 0 h 5718412"/>
                <a:gd name="connsiteX5" fmla="*/ 1105469 w 5568287"/>
                <a:gd name="connsiteY5" fmla="*/ 436728 h 5718412"/>
                <a:gd name="connsiteX6" fmla="*/ 109182 w 5568287"/>
                <a:gd name="connsiteY6" fmla="*/ 1883391 h 5718412"/>
                <a:gd name="connsiteX7" fmla="*/ 0 w 5568287"/>
                <a:gd name="connsiteY7" fmla="*/ 3316406 h 5718412"/>
                <a:gd name="connsiteX8" fmla="*/ 968991 w 5568287"/>
                <a:gd name="connsiteY8" fmla="*/ 5172501 h 5718412"/>
                <a:gd name="connsiteX9" fmla="*/ 2565779 w 5568287"/>
                <a:gd name="connsiteY9" fmla="*/ 5718412 h 5718412"/>
                <a:gd name="connsiteX10" fmla="*/ 2811439 w 5568287"/>
                <a:gd name="connsiteY10" fmla="*/ 5513696 h 5718412"/>
                <a:gd name="connsiteX11" fmla="*/ 2388358 w 5568287"/>
                <a:gd name="connsiteY11" fmla="*/ 4885898 h 5718412"/>
                <a:gd name="connsiteX12" fmla="*/ 3016155 w 5568287"/>
                <a:gd name="connsiteY12" fmla="*/ 4026090 h 5718412"/>
                <a:gd name="connsiteX13" fmla="*/ 1760561 w 5568287"/>
                <a:gd name="connsiteY13" fmla="*/ 3562066 h 5718412"/>
                <a:gd name="connsiteX14" fmla="*/ 1555845 w 5568287"/>
                <a:gd name="connsiteY14" fmla="*/ 3029803 h 5718412"/>
                <a:gd name="connsiteX15" fmla="*/ 1596788 w 5568287"/>
                <a:gd name="connsiteY15" fmla="*/ 2511188 h 5718412"/>
                <a:gd name="connsiteX16" fmla="*/ 2361063 w 5568287"/>
                <a:gd name="connsiteY16" fmla="*/ 2320119 h 5718412"/>
                <a:gd name="connsiteX17" fmla="*/ 3575713 w 5568287"/>
                <a:gd name="connsiteY17" fmla="*/ 2292824 h 5718412"/>
                <a:gd name="connsiteX18" fmla="*/ 4176215 w 5568287"/>
                <a:gd name="connsiteY18" fmla="*/ 2538484 h 5718412"/>
                <a:gd name="connsiteX19" fmla="*/ 4230806 w 5568287"/>
                <a:gd name="connsiteY19" fmla="*/ 2838734 h 571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68287" h="5718412">
                  <a:moveTo>
                    <a:pt x="4230806" y="2838734"/>
                  </a:moveTo>
                  <a:lnTo>
                    <a:pt x="4858603" y="3275463"/>
                  </a:lnTo>
                  <a:lnTo>
                    <a:pt x="5568287" y="2784143"/>
                  </a:lnTo>
                  <a:lnTo>
                    <a:pt x="5158854" y="696036"/>
                  </a:lnTo>
                  <a:lnTo>
                    <a:pt x="2961564" y="0"/>
                  </a:lnTo>
                  <a:lnTo>
                    <a:pt x="1105469" y="436728"/>
                  </a:lnTo>
                  <a:lnTo>
                    <a:pt x="109182" y="1883391"/>
                  </a:lnTo>
                  <a:lnTo>
                    <a:pt x="0" y="3316406"/>
                  </a:lnTo>
                  <a:lnTo>
                    <a:pt x="968991" y="5172501"/>
                  </a:lnTo>
                  <a:lnTo>
                    <a:pt x="2565779" y="5718412"/>
                  </a:lnTo>
                  <a:lnTo>
                    <a:pt x="2811439" y="5513696"/>
                  </a:lnTo>
                  <a:lnTo>
                    <a:pt x="2388358" y="4885898"/>
                  </a:lnTo>
                  <a:lnTo>
                    <a:pt x="3016155" y="4026090"/>
                  </a:lnTo>
                  <a:lnTo>
                    <a:pt x="1760561" y="3562066"/>
                  </a:lnTo>
                  <a:lnTo>
                    <a:pt x="1555845" y="3029803"/>
                  </a:lnTo>
                  <a:lnTo>
                    <a:pt x="1596788" y="2511188"/>
                  </a:lnTo>
                  <a:lnTo>
                    <a:pt x="2361063" y="2320119"/>
                  </a:lnTo>
                  <a:lnTo>
                    <a:pt x="3575713" y="2292824"/>
                  </a:lnTo>
                  <a:lnTo>
                    <a:pt x="4176215" y="2538484"/>
                  </a:lnTo>
                  <a:lnTo>
                    <a:pt x="4230806" y="2838734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textruta 5">
            <a:extLst>
              <a:ext uri="{FF2B5EF4-FFF2-40B4-BE49-F238E27FC236}">
                <a16:creationId xmlns:a16="http://schemas.microsoft.com/office/drawing/2014/main" id="{BFB30792-E399-CB5D-95C0-2ED5995DC27C}"/>
              </a:ext>
            </a:extLst>
          </p:cNvPr>
          <p:cNvSpPr txBox="1"/>
          <p:nvPr/>
        </p:nvSpPr>
        <p:spPr>
          <a:xfrm>
            <a:off x="8085451" y="5731225"/>
            <a:ext cx="268282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Foto: Skandinav</a:t>
            </a:r>
          </a:p>
        </p:txBody>
      </p:sp>
    </p:spTree>
    <p:extLst>
      <p:ext uri="{BB962C8B-B14F-4D97-AF65-F5344CB8AC3E}">
        <p14:creationId xmlns:p14="http://schemas.microsoft.com/office/powerpoint/2010/main" val="323265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89DC3D11-2086-B667-56CF-20AB870E72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0C5C27-68A4-B9DB-006B-5388FC6B81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b="1" dirty="0"/>
              <a:t>Överväg olika metoder</a:t>
            </a:r>
          </a:p>
          <a:p>
            <a:pPr>
              <a:lnSpc>
                <a:spcPct val="150000"/>
              </a:lnSpc>
            </a:pPr>
            <a:r>
              <a:rPr lang="sv-SE" dirty="0"/>
              <a:t>Räcker en kemisk höstbekämpning alt. </a:t>
            </a:r>
            <a:r>
              <a:rPr lang="sv-SE" dirty="0" err="1"/>
              <a:t>vårbekämpning</a:t>
            </a:r>
            <a:r>
              <a:rPr lang="sv-SE" dirty="0"/>
              <a:t>?</a:t>
            </a:r>
          </a:p>
          <a:p>
            <a:pPr>
              <a:lnSpc>
                <a:spcPct val="150000"/>
              </a:lnSpc>
            </a:pPr>
            <a:r>
              <a:rPr lang="sv-SE" dirty="0"/>
              <a:t>Sprutteknik, finns det möjlighet till </a:t>
            </a:r>
            <a:r>
              <a:rPr lang="sv-SE" dirty="0" err="1"/>
              <a:t>sektionsavstägning</a:t>
            </a:r>
            <a:r>
              <a:rPr lang="sv-SE" dirty="0"/>
              <a:t> på sprutan? </a:t>
            </a:r>
            <a:r>
              <a:rPr lang="sv-SE" dirty="0" err="1"/>
              <a:t>Ev</a:t>
            </a:r>
            <a:r>
              <a:rPr lang="sv-SE" dirty="0"/>
              <a:t> annan precisionsteknik?</a:t>
            </a:r>
          </a:p>
          <a:p>
            <a:pPr>
              <a:lnSpc>
                <a:spcPct val="150000"/>
              </a:lnSpc>
            </a:pPr>
            <a:r>
              <a:rPr lang="sv-SE" dirty="0"/>
              <a:t>Finns det möjlighet till mekanisk ogräsbekämpning?</a:t>
            </a:r>
            <a:endParaRPr lang="sv-SE" sz="1600" i="1" dirty="0"/>
          </a:p>
          <a:p>
            <a:pPr>
              <a:lnSpc>
                <a:spcPct val="150000"/>
              </a:lnSpc>
            </a:pPr>
            <a:r>
              <a:rPr lang="sv-SE" dirty="0"/>
              <a:t>Går</a:t>
            </a:r>
            <a:r>
              <a:rPr lang="sv-SE" sz="1600" i="1" dirty="0"/>
              <a:t> </a:t>
            </a:r>
            <a:r>
              <a:rPr lang="sv-SE" dirty="0"/>
              <a:t>det att variera kemisk och mekanisk bekämpning?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F07CF23-DF35-42BF-2471-874C2041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Behovsanpassa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8181E9D-16EC-DC51-0059-59054A6BA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440" y="2780356"/>
            <a:ext cx="1468275" cy="206426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64AB7D8-8D07-7CAF-9E9C-6300B27C5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440" y="4844624"/>
            <a:ext cx="1468275" cy="203329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D98AD07-011B-1DD3-E8B7-BA8BD0A58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1440" y="917876"/>
            <a:ext cx="1468275" cy="2096978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BB775DD5-B461-6A79-1935-F03F7FD1EFB9}"/>
              </a:ext>
            </a:extLst>
          </p:cNvPr>
          <p:cNvGrpSpPr>
            <a:grpSpLocks noChangeAspect="1"/>
          </p:cNvGrpSpPr>
          <p:nvPr/>
        </p:nvGrpSpPr>
        <p:grpSpPr>
          <a:xfrm>
            <a:off x="8664815" y="5415869"/>
            <a:ext cx="1204116" cy="1227549"/>
            <a:chOff x="1774209" y="286603"/>
            <a:chExt cx="5609254" cy="5718412"/>
          </a:xfrm>
        </p:grpSpPr>
        <p:pic>
          <p:nvPicPr>
            <p:cNvPr id="10" name="Bildobjekt 3">
              <a:extLst>
                <a:ext uri="{FF2B5EF4-FFF2-40B4-BE49-F238E27FC236}">
                  <a16:creationId xmlns:a16="http://schemas.microsoft.com/office/drawing/2014/main" id="{FCA9247E-25DA-B87C-9359-4B8C02115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600" y="476250"/>
              <a:ext cx="5503863" cy="547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BC8C617D-2AC0-0BE2-A7D5-6D775E64E9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74209" y="286603"/>
              <a:ext cx="5568287" cy="5718412"/>
            </a:xfrm>
            <a:custGeom>
              <a:avLst/>
              <a:gdLst>
                <a:gd name="connsiteX0" fmla="*/ 4230806 w 5568287"/>
                <a:gd name="connsiteY0" fmla="*/ 2838734 h 5718412"/>
                <a:gd name="connsiteX1" fmla="*/ 4858603 w 5568287"/>
                <a:gd name="connsiteY1" fmla="*/ 3275463 h 5718412"/>
                <a:gd name="connsiteX2" fmla="*/ 5568287 w 5568287"/>
                <a:gd name="connsiteY2" fmla="*/ 2784143 h 5718412"/>
                <a:gd name="connsiteX3" fmla="*/ 5158854 w 5568287"/>
                <a:gd name="connsiteY3" fmla="*/ 696036 h 5718412"/>
                <a:gd name="connsiteX4" fmla="*/ 2961564 w 5568287"/>
                <a:gd name="connsiteY4" fmla="*/ 0 h 5718412"/>
                <a:gd name="connsiteX5" fmla="*/ 1105469 w 5568287"/>
                <a:gd name="connsiteY5" fmla="*/ 436728 h 5718412"/>
                <a:gd name="connsiteX6" fmla="*/ 109182 w 5568287"/>
                <a:gd name="connsiteY6" fmla="*/ 1883391 h 5718412"/>
                <a:gd name="connsiteX7" fmla="*/ 0 w 5568287"/>
                <a:gd name="connsiteY7" fmla="*/ 3316406 h 5718412"/>
                <a:gd name="connsiteX8" fmla="*/ 968991 w 5568287"/>
                <a:gd name="connsiteY8" fmla="*/ 5172501 h 5718412"/>
                <a:gd name="connsiteX9" fmla="*/ 2565779 w 5568287"/>
                <a:gd name="connsiteY9" fmla="*/ 5718412 h 5718412"/>
                <a:gd name="connsiteX10" fmla="*/ 2811439 w 5568287"/>
                <a:gd name="connsiteY10" fmla="*/ 5513696 h 5718412"/>
                <a:gd name="connsiteX11" fmla="*/ 2388358 w 5568287"/>
                <a:gd name="connsiteY11" fmla="*/ 4885898 h 5718412"/>
                <a:gd name="connsiteX12" fmla="*/ 3016155 w 5568287"/>
                <a:gd name="connsiteY12" fmla="*/ 4026090 h 5718412"/>
                <a:gd name="connsiteX13" fmla="*/ 1760561 w 5568287"/>
                <a:gd name="connsiteY13" fmla="*/ 3562066 h 5718412"/>
                <a:gd name="connsiteX14" fmla="*/ 1555845 w 5568287"/>
                <a:gd name="connsiteY14" fmla="*/ 3029803 h 5718412"/>
                <a:gd name="connsiteX15" fmla="*/ 1596788 w 5568287"/>
                <a:gd name="connsiteY15" fmla="*/ 2511188 h 5718412"/>
                <a:gd name="connsiteX16" fmla="*/ 2361063 w 5568287"/>
                <a:gd name="connsiteY16" fmla="*/ 2320119 h 5718412"/>
                <a:gd name="connsiteX17" fmla="*/ 3575713 w 5568287"/>
                <a:gd name="connsiteY17" fmla="*/ 2292824 h 5718412"/>
                <a:gd name="connsiteX18" fmla="*/ 4176215 w 5568287"/>
                <a:gd name="connsiteY18" fmla="*/ 2538484 h 5718412"/>
                <a:gd name="connsiteX19" fmla="*/ 4230806 w 5568287"/>
                <a:gd name="connsiteY19" fmla="*/ 2838734 h 571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68287" h="5718412">
                  <a:moveTo>
                    <a:pt x="4230806" y="2838734"/>
                  </a:moveTo>
                  <a:lnTo>
                    <a:pt x="4858603" y="3275463"/>
                  </a:lnTo>
                  <a:lnTo>
                    <a:pt x="5568287" y="2784143"/>
                  </a:lnTo>
                  <a:lnTo>
                    <a:pt x="5158854" y="696036"/>
                  </a:lnTo>
                  <a:lnTo>
                    <a:pt x="2961564" y="0"/>
                  </a:lnTo>
                  <a:lnTo>
                    <a:pt x="1105469" y="436728"/>
                  </a:lnTo>
                  <a:lnTo>
                    <a:pt x="109182" y="1883391"/>
                  </a:lnTo>
                  <a:lnTo>
                    <a:pt x="0" y="3316406"/>
                  </a:lnTo>
                  <a:lnTo>
                    <a:pt x="968991" y="5172501"/>
                  </a:lnTo>
                  <a:lnTo>
                    <a:pt x="2565779" y="5718412"/>
                  </a:lnTo>
                  <a:lnTo>
                    <a:pt x="2811439" y="5513696"/>
                  </a:lnTo>
                  <a:lnTo>
                    <a:pt x="2388358" y="4885898"/>
                  </a:lnTo>
                  <a:lnTo>
                    <a:pt x="3016155" y="4026090"/>
                  </a:lnTo>
                  <a:lnTo>
                    <a:pt x="1760561" y="3562066"/>
                  </a:lnTo>
                  <a:lnTo>
                    <a:pt x="1555845" y="3029803"/>
                  </a:lnTo>
                  <a:lnTo>
                    <a:pt x="1596788" y="2511188"/>
                  </a:lnTo>
                  <a:lnTo>
                    <a:pt x="2361063" y="2320119"/>
                  </a:lnTo>
                  <a:lnTo>
                    <a:pt x="3575713" y="2292824"/>
                  </a:lnTo>
                  <a:lnTo>
                    <a:pt x="4176215" y="2538484"/>
                  </a:lnTo>
                  <a:lnTo>
                    <a:pt x="4230806" y="2838734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917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F778EB8-B725-1702-B0F8-55F8A88EEF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8C7190-D13A-ABD7-29A2-962C3BC395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b="1" dirty="0" err="1"/>
              <a:t>Behovsanpassas</a:t>
            </a:r>
            <a:r>
              <a:rPr lang="sv-SE" b="1" dirty="0"/>
              <a:t> doser vid kemisk bekämpning </a:t>
            </a:r>
            <a:br>
              <a:rPr lang="sv-SE" b="1" dirty="0"/>
            </a:br>
            <a:r>
              <a:rPr lang="sv-SE" b="1" dirty="0"/>
              <a:t>utifrån ogräsförekomst och ogrästryck  ?</a:t>
            </a:r>
          </a:p>
          <a:p>
            <a:endParaRPr lang="sv-SE" dirty="0"/>
          </a:p>
          <a:p>
            <a:r>
              <a:rPr lang="sv-SE" dirty="0"/>
              <a:t>Kör vid rätt tidpunkt,</a:t>
            </a:r>
          </a:p>
          <a:p>
            <a:pPr marL="0" indent="0">
              <a:buNone/>
            </a:pPr>
            <a:r>
              <a:rPr lang="sv-SE" dirty="0"/>
              <a:t>inte i onödan för bästa effekt </a:t>
            </a:r>
          </a:p>
          <a:p>
            <a:endParaRPr lang="sv-SE" dirty="0"/>
          </a:p>
          <a:p>
            <a:r>
              <a:rPr lang="sv-SE" dirty="0"/>
              <a:t>Vad säger senaste försöks-</a:t>
            </a:r>
            <a:br>
              <a:rPr lang="sv-SE" dirty="0"/>
            </a:br>
            <a:r>
              <a:rPr lang="sv-SE" dirty="0"/>
              <a:t>resultaten?</a:t>
            </a:r>
          </a:p>
          <a:p>
            <a:endParaRPr lang="sv-SE" dirty="0"/>
          </a:p>
          <a:p>
            <a:r>
              <a:rPr lang="sv-SE" dirty="0"/>
              <a:t>Rådgivare, nyhetsbrev, fältvandringar 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B7071DF-66C6-4CC2-01C6-CD31996C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Behovsanpassa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361D1D2-4C36-434B-8657-A041BB6C9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622" y="2901302"/>
            <a:ext cx="2368672" cy="337837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33FF78E-19B7-99CD-90E3-97EAA91E6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052" y="2984736"/>
            <a:ext cx="2164634" cy="3043035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22795BFE-1803-9BD4-15E5-26361899E386}"/>
              </a:ext>
            </a:extLst>
          </p:cNvPr>
          <p:cNvGrpSpPr>
            <a:grpSpLocks noChangeAspect="1"/>
          </p:cNvGrpSpPr>
          <p:nvPr/>
        </p:nvGrpSpPr>
        <p:grpSpPr>
          <a:xfrm>
            <a:off x="9826588" y="1376362"/>
            <a:ext cx="1204116" cy="1227549"/>
            <a:chOff x="1774209" y="286603"/>
            <a:chExt cx="5609254" cy="5718412"/>
          </a:xfrm>
        </p:grpSpPr>
        <p:pic>
          <p:nvPicPr>
            <p:cNvPr id="8" name="Bildobjekt 3">
              <a:extLst>
                <a:ext uri="{FF2B5EF4-FFF2-40B4-BE49-F238E27FC236}">
                  <a16:creationId xmlns:a16="http://schemas.microsoft.com/office/drawing/2014/main" id="{F51C68D6-CF0A-EA54-E828-CE6BDE2E8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600" y="476250"/>
              <a:ext cx="5503863" cy="547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ihandsfigur 10">
              <a:extLst>
                <a:ext uri="{FF2B5EF4-FFF2-40B4-BE49-F238E27FC236}">
                  <a16:creationId xmlns:a16="http://schemas.microsoft.com/office/drawing/2014/main" id="{2463E919-8457-C8EB-36E2-BF3202ACA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74209" y="286603"/>
              <a:ext cx="5568287" cy="5718412"/>
            </a:xfrm>
            <a:custGeom>
              <a:avLst/>
              <a:gdLst>
                <a:gd name="connsiteX0" fmla="*/ 4230806 w 5568287"/>
                <a:gd name="connsiteY0" fmla="*/ 2838734 h 5718412"/>
                <a:gd name="connsiteX1" fmla="*/ 4858603 w 5568287"/>
                <a:gd name="connsiteY1" fmla="*/ 3275463 h 5718412"/>
                <a:gd name="connsiteX2" fmla="*/ 5568287 w 5568287"/>
                <a:gd name="connsiteY2" fmla="*/ 2784143 h 5718412"/>
                <a:gd name="connsiteX3" fmla="*/ 5158854 w 5568287"/>
                <a:gd name="connsiteY3" fmla="*/ 696036 h 5718412"/>
                <a:gd name="connsiteX4" fmla="*/ 2961564 w 5568287"/>
                <a:gd name="connsiteY4" fmla="*/ 0 h 5718412"/>
                <a:gd name="connsiteX5" fmla="*/ 1105469 w 5568287"/>
                <a:gd name="connsiteY5" fmla="*/ 436728 h 5718412"/>
                <a:gd name="connsiteX6" fmla="*/ 109182 w 5568287"/>
                <a:gd name="connsiteY6" fmla="*/ 1883391 h 5718412"/>
                <a:gd name="connsiteX7" fmla="*/ 0 w 5568287"/>
                <a:gd name="connsiteY7" fmla="*/ 3316406 h 5718412"/>
                <a:gd name="connsiteX8" fmla="*/ 968991 w 5568287"/>
                <a:gd name="connsiteY8" fmla="*/ 5172501 h 5718412"/>
                <a:gd name="connsiteX9" fmla="*/ 2565779 w 5568287"/>
                <a:gd name="connsiteY9" fmla="*/ 5718412 h 5718412"/>
                <a:gd name="connsiteX10" fmla="*/ 2811439 w 5568287"/>
                <a:gd name="connsiteY10" fmla="*/ 5513696 h 5718412"/>
                <a:gd name="connsiteX11" fmla="*/ 2388358 w 5568287"/>
                <a:gd name="connsiteY11" fmla="*/ 4885898 h 5718412"/>
                <a:gd name="connsiteX12" fmla="*/ 3016155 w 5568287"/>
                <a:gd name="connsiteY12" fmla="*/ 4026090 h 5718412"/>
                <a:gd name="connsiteX13" fmla="*/ 1760561 w 5568287"/>
                <a:gd name="connsiteY13" fmla="*/ 3562066 h 5718412"/>
                <a:gd name="connsiteX14" fmla="*/ 1555845 w 5568287"/>
                <a:gd name="connsiteY14" fmla="*/ 3029803 h 5718412"/>
                <a:gd name="connsiteX15" fmla="*/ 1596788 w 5568287"/>
                <a:gd name="connsiteY15" fmla="*/ 2511188 h 5718412"/>
                <a:gd name="connsiteX16" fmla="*/ 2361063 w 5568287"/>
                <a:gd name="connsiteY16" fmla="*/ 2320119 h 5718412"/>
                <a:gd name="connsiteX17" fmla="*/ 3575713 w 5568287"/>
                <a:gd name="connsiteY17" fmla="*/ 2292824 h 5718412"/>
                <a:gd name="connsiteX18" fmla="*/ 4176215 w 5568287"/>
                <a:gd name="connsiteY18" fmla="*/ 2538484 h 5718412"/>
                <a:gd name="connsiteX19" fmla="*/ 4230806 w 5568287"/>
                <a:gd name="connsiteY19" fmla="*/ 2838734 h 571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68287" h="5718412">
                  <a:moveTo>
                    <a:pt x="4230806" y="2838734"/>
                  </a:moveTo>
                  <a:lnTo>
                    <a:pt x="4858603" y="3275463"/>
                  </a:lnTo>
                  <a:lnTo>
                    <a:pt x="5568287" y="2784143"/>
                  </a:lnTo>
                  <a:lnTo>
                    <a:pt x="5158854" y="696036"/>
                  </a:lnTo>
                  <a:lnTo>
                    <a:pt x="2961564" y="0"/>
                  </a:lnTo>
                  <a:lnTo>
                    <a:pt x="1105469" y="436728"/>
                  </a:lnTo>
                  <a:lnTo>
                    <a:pt x="109182" y="1883391"/>
                  </a:lnTo>
                  <a:lnTo>
                    <a:pt x="0" y="3316406"/>
                  </a:lnTo>
                  <a:lnTo>
                    <a:pt x="968991" y="5172501"/>
                  </a:lnTo>
                  <a:lnTo>
                    <a:pt x="2565779" y="5718412"/>
                  </a:lnTo>
                  <a:lnTo>
                    <a:pt x="2811439" y="5513696"/>
                  </a:lnTo>
                  <a:lnTo>
                    <a:pt x="2388358" y="4885898"/>
                  </a:lnTo>
                  <a:lnTo>
                    <a:pt x="3016155" y="4026090"/>
                  </a:lnTo>
                  <a:lnTo>
                    <a:pt x="1760561" y="3562066"/>
                  </a:lnTo>
                  <a:lnTo>
                    <a:pt x="1555845" y="3029803"/>
                  </a:lnTo>
                  <a:lnTo>
                    <a:pt x="1596788" y="2511188"/>
                  </a:lnTo>
                  <a:lnTo>
                    <a:pt x="2361063" y="2320119"/>
                  </a:lnTo>
                  <a:lnTo>
                    <a:pt x="3575713" y="2292824"/>
                  </a:lnTo>
                  <a:lnTo>
                    <a:pt x="4176215" y="2538484"/>
                  </a:lnTo>
                  <a:lnTo>
                    <a:pt x="4230806" y="2838734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1982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589F02B-00C8-61EF-199B-82C4872E2D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105B4C-A808-B89B-F7EF-A072826477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b="1" dirty="0"/>
              <a:t>Motverka resistensutveckling</a:t>
            </a:r>
          </a:p>
          <a:p>
            <a:endParaRPr lang="sv-SE" dirty="0"/>
          </a:p>
          <a:p>
            <a:r>
              <a:rPr lang="sv-SE" dirty="0"/>
              <a:t>Byt mellan verksamma substanser år till år</a:t>
            </a:r>
          </a:p>
          <a:p>
            <a:endParaRPr lang="sv-SE" dirty="0"/>
          </a:p>
          <a:p>
            <a:r>
              <a:rPr lang="sv-SE" dirty="0"/>
              <a:t>Normalt upptäcks inte herbicidresistens i fält förrän 30% av ogräspopulationen är resistent</a:t>
            </a:r>
          </a:p>
          <a:p>
            <a:endParaRPr lang="sv-SE" dirty="0"/>
          </a:p>
          <a:p>
            <a:r>
              <a:rPr lang="sv-SE" dirty="0"/>
              <a:t>Använd alltid en dos som har </a:t>
            </a:r>
            <a:br>
              <a:rPr lang="sv-SE" dirty="0"/>
            </a:br>
            <a:r>
              <a:rPr lang="sv-SE" dirty="0"/>
              <a:t>fullgod effekt! 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02CBC12-C281-CF66-2702-7EED19EB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Behovsanpassa</a:t>
            </a:r>
            <a:r>
              <a:rPr lang="sv-SE" dirty="0"/>
              <a:t> 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CCA5F095-95E5-BDDA-1AED-55EB1720187D}"/>
              </a:ext>
            </a:extLst>
          </p:cNvPr>
          <p:cNvGrpSpPr>
            <a:grpSpLocks noChangeAspect="1"/>
          </p:cNvGrpSpPr>
          <p:nvPr/>
        </p:nvGrpSpPr>
        <p:grpSpPr>
          <a:xfrm>
            <a:off x="9826588" y="1489034"/>
            <a:ext cx="1204116" cy="1227549"/>
            <a:chOff x="1774209" y="286603"/>
            <a:chExt cx="5609254" cy="5718412"/>
          </a:xfrm>
        </p:grpSpPr>
        <p:pic>
          <p:nvPicPr>
            <p:cNvPr id="6" name="Bildobjekt 3">
              <a:extLst>
                <a:ext uri="{FF2B5EF4-FFF2-40B4-BE49-F238E27FC236}">
                  <a16:creationId xmlns:a16="http://schemas.microsoft.com/office/drawing/2014/main" id="{CBCEEA6D-286E-3F1E-A1AE-1C089B746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600" y="476250"/>
              <a:ext cx="5503863" cy="547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ihandsfigur 10">
              <a:extLst>
                <a:ext uri="{FF2B5EF4-FFF2-40B4-BE49-F238E27FC236}">
                  <a16:creationId xmlns:a16="http://schemas.microsoft.com/office/drawing/2014/main" id="{A61A1062-10D3-49F1-6B98-F0AA454739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74209" y="286603"/>
              <a:ext cx="5568287" cy="5718412"/>
            </a:xfrm>
            <a:custGeom>
              <a:avLst/>
              <a:gdLst>
                <a:gd name="connsiteX0" fmla="*/ 4230806 w 5568287"/>
                <a:gd name="connsiteY0" fmla="*/ 2838734 h 5718412"/>
                <a:gd name="connsiteX1" fmla="*/ 4858603 w 5568287"/>
                <a:gd name="connsiteY1" fmla="*/ 3275463 h 5718412"/>
                <a:gd name="connsiteX2" fmla="*/ 5568287 w 5568287"/>
                <a:gd name="connsiteY2" fmla="*/ 2784143 h 5718412"/>
                <a:gd name="connsiteX3" fmla="*/ 5158854 w 5568287"/>
                <a:gd name="connsiteY3" fmla="*/ 696036 h 5718412"/>
                <a:gd name="connsiteX4" fmla="*/ 2961564 w 5568287"/>
                <a:gd name="connsiteY4" fmla="*/ 0 h 5718412"/>
                <a:gd name="connsiteX5" fmla="*/ 1105469 w 5568287"/>
                <a:gd name="connsiteY5" fmla="*/ 436728 h 5718412"/>
                <a:gd name="connsiteX6" fmla="*/ 109182 w 5568287"/>
                <a:gd name="connsiteY6" fmla="*/ 1883391 h 5718412"/>
                <a:gd name="connsiteX7" fmla="*/ 0 w 5568287"/>
                <a:gd name="connsiteY7" fmla="*/ 3316406 h 5718412"/>
                <a:gd name="connsiteX8" fmla="*/ 968991 w 5568287"/>
                <a:gd name="connsiteY8" fmla="*/ 5172501 h 5718412"/>
                <a:gd name="connsiteX9" fmla="*/ 2565779 w 5568287"/>
                <a:gd name="connsiteY9" fmla="*/ 5718412 h 5718412"/>
                <a:gd name="connsiteX10" fmla="*/ 2811439 w 5568287"/>
                <a:gd name="connsiteY10" fmla="*/ 5513696 h 5718412"/>
                <a:gd name="connsiteX11" fmla="*/ 2388358 w 5568287"/>
                <a:gd name="connsiteY11" fmla="*/ 4885898 h 5718412"/>
                <a:gd name="connsiteX12" fmla="*/ 3016155 w 5568287"/>
                <a:gd name="connsiteY12" fmla="*/ 4026090 h 5718412"/>
                <a:gd name="connsiteX13" fmla="*/ 1760561 w 5568287"/>
                <a:gd name="connsiteY13" fmla="*/ 3562066 h 5718412"/>
                <a:gd name="connsiteX14" fmla="*/ 1555845 w 5568287"/>
                <a:gd name="connsiteY14" fmla="*/ 3029803 h 5718412"/>
                <a:gd name="connsiteX15" fmla="*/ 1596788 w 5568287"/>
                <a:gd name="connsiteY15" fmla="*/ 2511188 h 5718412"/>
                <a:gd name="connsiteX16" fmla="*/ 2361063 w 5568287"/>
                <a:gd name="connsiteY16" fmla="*/ 2320119 h 5718412"/>
                <a:gd name="connsiteX17" fmla="*/ 3575713 w 5568287"/>
                <a:gd name="connsiteY17" fmla="*/ 2292824 h 5718412"/>
                <a:gd name="connsiteX18" fmla="*/ 4176215 w 5568287"/>
                <a:gd name="connsiteY18" fmla="*/ 2538484 h 5718412"/>
                <a:gd name="connsiteX19" fmla="*/ 4230806 w 5568287"/>
                <a:gd name="connsiteY19" fmla="*/ 2838734 h 571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68287" h="5718412">
                  <a:moveTo>
                    <a:pt x="4230806" y="2838734"/>
                  </a:moveTo>
                  <a:lnTo>
                    <a:pt x="4858603" y="3275463"/>
                  </a:lnTo>
                  <a:lnTo>
                    <a:pt x="5568287" y="2784143"/>
                  </a:lnTo>
                  <a:lnTo>
                    <a:pt x="5158854" y="696036"/>
                  </a:lnTo>
                  <a:lnTo>
                    <a:pt x="2961564" y="0"/>
                  </a:lnTo>
                  <a:lnTo>
                    <a:pt x="1105469" y="436728"/>
                  </a:lnTo>
                  <a:lnTo>
                    <a:pt x="109182" y="1883391"/>
                  </a:lnTo>
                  <a:lnTo>
                    <a:pt x="0" y="3316406"/>
                  </a:lnTo>
                  <a:lnTo>
                    <a:pt x="968991" y="5172501"/>
                  </a:lnTo>
                  <a:lnTo>
                    <a:pt x="2565779" y="5718412"/>
                  </a:lnTo>
                  <a:lnTo>
                    <a:pt x="2811439" y="5513696"/>
                  </a:lnTo>
                  <a:lnTo>
                    <a:pt x="2388358" y="4885898"/>
                  </a:lnTo>
                  <a:lnTo>
                    <a:pt x="3016155" y="4026090"/>
                  </a:lnTo>
                  <a:lnTo>
                    <a:pt x="1760561" y="3562066"/>
                  </a:lnTo>
                  <a:lnTo>
                    <a:pt x="1555845" y="3029803"/>
                  </a:lnTo>
                  <a:lnTo>
                    <a:pt x="1596788" y="2511188"/>
                  </a:lnTo>
                  <a:lnTo>
                    <a:pt x="2361063" y="2320119"/>
                  </a:lnTo>
                  <a:lnTo>
                    <a:pt x="3575713" y="2292824"/>
                  </a:lnTo>
                  <a:lnTo>
                    <a:pt x="4176215" y="2538484"/>
                  </a:lnTo>
                  <a:lnTo>
                    <a:pt x="4230806" y="2838734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8" name="Bildobjekt 7">
            <a:extLst>
              <a:ext uri="{FF2B5EF4-FFF2-40B4-BE49-F238E27FC236}">
                <a16:creationId xmlns:a16="http://schemas.microsoft.com/office/drawing/2014/main" id="{38A677C6-8E87-4099-2B35-DB3BEDB63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87" y="4691390"/>
            <a:ext cx="5121124" cy="195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80864"/>
      </p:ext>
    </p:extLst>
  </p:cSld>
  <p:clrMapOvr>
    <a:masterClrMapping/>
  </p:clrMapOvr>
</p:sld>
</file>

<file path=ppt/theme/theme1.xml><?xml version="1.0" encoding="utf-8"?>
<a:theme xmlns:a="http://schemas.openxmlformats.org/drawingml/2006/main" name="Greppa Näringen main">
  <a:themeElements>
    <a:clrScheme name="Greppa Näringen">
      <a:dk1>
        <a:sysClr val="windowText" lastClr="000000"/>
      </a:dk1>
      <a:lt1>
        <a:sysClr val="window" lastClr="FFFFFF"/>
      </a:lt1>
      <a:dk2>
        <a:srgbClr val="0D2B38"/>
      </a:dk2>
      <a:lt2>
        <a:srgbClr val="F8F5ED"/>
      </a:lt2>
      <a:accent1>
        <a:srgbClr val="418B73"/>
      </a:accent1>
      <a:accent2>
        <a:srgbClr val="92303B"/>
      </a:accent2>
      <a:accent3>
        <a:srgbClr val="2D6A81"/>
      </a:accent3>
      <a:accent4>
        <a:srgbClr val="C1F4CD"/>
      </a:accent4>
      <a:accent5>
        <a:srgbClr val="0D3730"/>
      </a:accent5>
      <a:accent6>
        <a:srgbClr val="CEECF9"/>
      </a:accent6>
      <a:hlink>
        <a:srgbClr val="F68F61"/>
      </a:hlink>
      <a:folHlink>
        <a:srgbClr val="0D2B38"/>
      </a:folHlink>
    </a:clrScheme>
    <a:fontScheme name="Greppa Näringen 20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flek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gräs ny version" id="{2EDF1559-C536-40A5-885A-6FB973471750}" vid="{7A26B717-11E1-456E-98EC-7EB5CAA33AC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ppa Näringen">
    <a:dk1>
      <a:sysClr val="windowText" lastClr="000000"/>
    </a:dk1>
    <a:lt1>
      <a:sysClr val="window" lastClr="FFFFFF"/>
    </a:lt1>
    <a:dk2>
      <a:srgbClr val="0D2B38"/>
    </a:dk2>
    <a:lt2>
      <a:srgbClr val="F8F5ED"/>
    </a:lt2>
    <a:accent1>
      <a:srgbClr val="418B73"/>
    </a:accent1>
    <a:accent2>
      <a:srgbClr val="92303B"/>
    </a:accent2>
    <a:accent3>
      <a:srgbClr val="2D6A81"/>
    </a:accent3>
    <a:accent4>
      <a:srgbClr val="C1F4CD"/>
    </a:accent4>
    <a:accent5>
      <a:srgbClr val="0D3730"/>
    </a:accent5>
    <a:accent6>
      <a:srgbClr val="CEECF9"/>
    </a:accent6>
    <a:hlink>
      <a:srgbClr val="F68F61"/>
    </a:hlink>
    <a:folHlink>
      <a:srgbClr val="0D2B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Bildspel 2a ogräs IPM, rätt layout</Template>
  <TotalTime>215</TotalTime>
  <Words>1362</Words>
  <Application>Microsoft Office PowerPoint</Application>
  <PresentationFormat>Bredbild</PresentationFormat>
  <Paragraphs>235</Paragraphs>
  <Slides>19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2" baseType="lpstr">
      <vt:lpstr>Arial</vt:lpstr>
      <vt:lpstr>Calibri</vt:lpstr>
      <vt:lpstr>Greppa Näringen main</vt:lpstr>
      <vt:lpstr>13 I Integrerat växtskydd - ogräs</vt:lpstr>
      <vt:lpstr>Struktur</vt:lpstr>
      <vt:lpstr>Vilka ogräs brukar dyka upp? </vt:lpstr>
      <vt:lpstr>Förebygg</vt:lpstr>
      <vt:lpstr>Bevakning</vt:lpstr>
      <vt:lpstr>Behovsanpassa</vt:lpstr>
      <vt:lpstr>Behovsanpassa</vt:lpstr>
      <vt:lpstr>Behovsanpassa</vt:lpstr>
      <vt:lpstr>Behovsanpassa </vt:lpstr>
      <vt:lpstr>Behovsanpassa</vt:lpstr>
      <vt:lpstr>Följ upp</vt:lpstr>
      <vt:lpstr>Sammanfatta besöket</vt:lpstr>
      <vt:lpstr>Hönshirs</vt:lpstr>
      <vt:lpstr>Renkavle</vt:lpstr>
      <vt:lpstr>Sandlosta </vt:lpstr>
      <vt:lpstr>Våtarv</vt:lpstr>
      <vt:lpstr>Gullkrage </vt:lpstr>
      <vt:lpstr>Blåklint</vt:lpstr>
      <vt:lpstr>Vitblära</vt:lpstr>
    </vt:vector>
  </TitlesOfParts>
  <Company>Jordbruksverket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Presentation</dc:subject>
  <dc:creator>Elin Almén</dc:creator>
  <cp:lastModifiedBy>Lina Norrlund</cp:lastModifiedBy>
  <cp:revision>10</cp:revision>
  <dcterms:created xsi:type="dcterms:W3CDTF">2025-11-05T10:21:34Z</dcterms:created>
  <dcterms:modified xsi:type="dcterms:W3CDTF">2026-05-22T05:59:58Z</dcterms:modified>
</cp:coreProperties>
</file>