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22" r:id="rId2"/>
    <p:sldId id="316" r:id="rId3"/>
    <p:sldId id="328" r:id="rId4"/>
    <p:sldId id="314" r:id="rId5"/>
    <p:sldId id="319" r:id="rId6"/>
    <p:sldId id="329" r:id="rId7"/>
    <p:sldId id="330" r:id="rId8"/>
    <p:sldId id="331" r:id="rId9"/>
    <p:sldId id="321" r:id="rId10"/>
    <p:sldId id="332" r:id="rId11"/>
    <p:sldId id="333" r:id="rId12"/>
    <p:sldId id="334" r:id="rId13"/>
    <p:sldId id="335" r:id="rId14"/>
    <p:sldId id="336" r:id="rId15"/>
    <p:sldId id="337" r:id="rId16"/>
    <p:sldId id="338" r:id="rId17"/>
    <p:sldId id="339" r:id="rId18"/>
    <p:sldId id="340" r:id="rId19"/>
    <p:sldId id="341" r:id="rId20"/>
    <p:sldId id="342" r:id="rId21"/>
    <p:sldId id="343"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F61"/>
    <a:srgbClr val="105653"/>
    <a:srgbClr val="96D4AC"/>
    <a:srgbClr val="285468"/>
    <a:srgbClr val="0D2B38"/>
    <a:srgbClr val="0D3730"/>
    <a:srgbClr val="2D6A81"/>
    <a:srgbClr val="418B73"/>
    <a:srgbClr val="712330"/>
    <a:srgbClr val="7124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151" autoAdjust="0"/>
  </p:normalViewPr>
  <p:slideViewPr>
    <p:cSldViewPr snapToGrid="0">
      <p:cViewPr varScale="1">
        <p:scale>
          <a:sx n="94" d="100"/>
          <a:sy n="94" d="100"/>
        </p:scale>
        <p:origin x="1176" y="84"/>
      </p:cViewPr>
      <p:guideLst/>
    </p:cSldViewPr>
  </p:slideViewPr>
  <p:notesTextViewPr>
    <p:cViewPr>
      <p:scale>
        <a:sx n="3" d="2"/>
        <a:sy n="3" d="2"/>
      </p:scale>
      <p:origin x="0" y="0"/>
    </p:cViewPr>
  </p:notesTextViewPr>
  <p:sorterViewPr>
    <p:cViewPr varScale="1">
      <p:scale>
        <a:sx n="1" d="1"/>
        <a:sy n="1" d="1"/>
      </p:scale>
      <p:origin x="0" y="-744"/>
    </p:cViewPr>
  </p:sorterViewPr>
  <p:notesViewPr>
    <p:cSldViewPr snapToGrid="0">
      <p:cViewPr varScale="1">
        <p:scale>
          <a:sx n="120" d="100"/>
          <a:sy n="120" d="100"/>
        </p:scale>
        <p:origin x="42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6791853059410632"/>
          <c:y val="0"/>
        </c:manualLayout>
      </c:layout>
      <c:overlay val="0"/>
    </c:title>
    <c:autoTitleDeleted val="0"/>
    <c:plotArea>
      <c:layout>
        <c:manualLayout>
          <c:layoutTarget val="inner"/>
          <c:xMode val="edge"/>
          <c:yMode val="edge"/>
          <c:x val="0.33310829439052786"/>
          <c:y val="0.12451974950823498"/>
          <c:w val="0.63956376182312502"/>
          <c:h val="0.7525986074142752"/>
        </c:manualLayout>
      </c:layout>
      <c:barChart>
        <c:barDir val="col"/>
        <c:grouping val="clustered"/>
        <c:varyColors val="0"/>
        <c:ser>
          <c:idx val="0"/>
          <c:order val="0"/>
          <c:tx>
            <c:strRef>
              <c:f>Blad1!$B$1</c:f>
              <c:strCache>
                <c:ptCount val="1"/>
                <c:pt idx="0">
                  <c:v>Bladlöss/strå</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DC 31</c:v>
                </c:pt>
                <c:pt idx="1">
                  <c:v>DC 51</c:v>
                </c:pt>
                <c:pt idx="2">
                  <c:v>DC 69</c:v>
                </c:pt>
              </c:strCache>
            </c:strRef>
          </c:cat>
          <c:val>
            <c:numRef>
              <c:f>Blad1!$B$2:$B$4</c:f>
              <c:numCache>
                <c:formatCode>General</c:formatCode>
                <c:ptCount val="3"/>
                <c:pt idx="0">
                  <c:v>2</c:v>
                </c:pt>
                <c:pt idx="1">
                  <c:v>3.5</c:v>
                </c:pt>
                <c:pt idx="2">
                  <c:v>7</c:v>
                </c:pt>
              </c:numCache>
            </c:numRef>
          </c:val>
          <c:extLst>
            <c:ext xmlns:c16="http://schemas.microsoft.com/office/drawing/2014/chart" uri="{C3380CC4-5D6E-409C-BE32-E72D297353CC}">
              <c16:uniqueId val="{00000000-B11A-4E2D-A9D2-B4877762F86A}"/>
            </c:ext>
          </c:extLst>
        </c:ser>
        <c:dLbls>
          <c:showLegendKey val="0"/>
          <c:showVal val="0"/>
          <c:showCatName val="0"/>
          <c:showSerName val="0"/>
          <c:showPercent val="0"/>
          <c:showBubbleSize val="0"/>
        </c:dLbls>
        <c:gapWidth val="150"/>
        <c:axId val="229579392"/>
        <c:axId val="229585280"/>
      </c:barChart>
      <c:catAx>
        <c:axId val="229579392"/>
        <c:scaling>
          <c:orientation val="minMax"/>
        </c:scaling>
        <c:delete val="0"/>
        <c:axPos val="b"/>
        <c:numFmt formatCode="General" sourceLinked="1"/>
        <c:majorTickMark val="out"/>
        <c:minorTickMark val="none"/>
        <c:tickLblPos val="nextTo"/>
        <c:crossAx val="229585280"/>
        <c:crosses val="autoZero"/>
        <c:auto val="1"/>
        <c:lblAlgn val="ctr"/>
        <c:lblOffset val="100"/>
        <c:noMultiLvlLbl val="0"/>
      </c:catAx>
      <c:valAx>
        <c:axId val="229585280"/>
        <c:scaling>
          <c:orientation val="minMax"/>
        </c:scaling>
        <c:delete val="0"/>
        <c:axPos val="l"/>
        <c:majorGridlines/>
        <c:numFmt formatCode="General" sourceLinked="1"/>
        <c:majorTickMark val="out"/>
        <c:minorTickMark val="none"/>
        <c:tickLblPos val="nextTo"/>
        <c:crossAx val="229579392"/>
        <c:crosses val="autoZero"/>
        <c:crossBetween val="between"/>
      </c:valAx>
      <c:spPr>
        <a:noFill/>
        <a:ln w="25389">
          <a:noFill/>
        </a:ln>
      </c:spPr>
    </c:plotArea>
    <c:plotVisOnly val="1"/>
    <c:dispBlanksAs val="gap"/>
    <c:showDLblsOverMax val="0"/>
  </c:chart>
  <c:txPr>
    <a:bodyPr/>
    <a:lstStyle/>
    <a:p>
      <a:pPr>
        <a:defRPr sz="1799"/>
      </a:pPr>
      <a:endParaRPr lang="sv-S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2D39B6-2EDD-4C5E-BD74-F6FA16C9F96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sv-SE"/>
        </a:p>
      </dgm:t>
    </dgm:pt>
    <dgm:pt modelId="{3BC3132C-5EB7-4286-B4DF-0F251B71F5CB}">
      <dgm:prSet phldrT="[Text]" custT="1"/>
      <dgm:spPr/>
      <dgm:t>
        <a:bodyPr/>
        <a:lstStyle/>
        <a:p>
          <a:r>
            <a:rPr lang="sv-SE" sz="2000" dirty="0"/>
            <a:t>Övervintring</a:t>
          </a:r>
        </a:p>
      </dgm:t>
    </dgm:pt>
    <dgm:pt modelId="{84FBB04E-6382-4CD3-AA0F-3D2871892E58}" type="parTrans" cxnId="{5021DB14-05CA-4E72-8F4C-2419C6663D72}">
      <dgm:prSet/>
      <dgm:spPr/>
      <dgm:t>
        <a:bodyPr/>
        <a:lstStyle/>
        <a:p>
          <a:endParaRPr lang="sv-SE"/>
        </a:p>
      </dgm:t>
    </dgm:pt>
    <dgm:pt modelId="{5FBBAE45-355B-4161-8901-C0E953361E81}" type="sibTrans" cxnId="{5021DB14-05CA-4E72-8F4C-2419C6663D72}">
      <dgm:prSet/>
      <dgm:spPr/>
      <dgm:t>
        <a:bodyPr/>
        <a:lstStyle/>
        <a:p>
          <a:endParaRPr lang="sv-SE"/>
        </a:p>
      </dgm:t>
    </dgm:pt>
    <dgm:pt modelId="{A2233509-9A3D-459E-8198-AECD39F42F02}">
      <dgm:prSet phldrT="[Text]" custT="1"/>
      <dgm:spPr/>
      <dgm:t>
        <a:bodyPr/>
        <a:lstStyle/>
        <a:p>
          <a:r>
            <a:rPr lang="sv-SE" sz="2000" dirty="0"/>
            <a:t>Uppförökning</a:t>
          </a:r>
        </a:p>
      </dgm:t>
    </dgm:pt>
    <dgm:pt modelId="{CE5E0D6A-403D-422D-9E84-2B96843AC11E}" type="parTrans" cxnId="{B522E024-21FA-4F67-A4F7-A34D3515CEE8}">
      <dgm:prSet/>
      <dgm:spPr/>
      <dgm:t>
        <a:bodyPr/>
        <a:lstStyle/>
        <a:p>
          <a:endParaRPr lang="sv-SE"/>
        </a:p>
      </dgm:t>
    </dgm:pt>
    <dgm:pt modelId="{6AD2F405-15BB-45A8-8D0C-9987164DFCF9}" type="sibTrans" cxnId="{B522E024-21FA-4F67-A4F7-A34D3515CEE8}">
      <dgm:prSet/>
      <dgm:spPr/>
      <dgm:t>
        <a:bodyPr/>
        <a:lstStyle/>
        <a:p>
          <a:endParaRPr lang="sv-SE"/>
        </a:p>
      </dgm:t>
    </dgm:pt>
    <dgm:pt modelId="{B2D3D4E1-5F4E-49F4-B71B-3175EB35F26B}">
      <dgm:prSet phldrT="[Text]"/>
      <dgm:spPr/>
      <dgm:t>
        <a:bodyPr/>
        <a:lstStyle/>
        <a:p>
          <a:r>
            <a:rPr lang="sv-SE" dirty="0"/>
            <a:t>Skada</a:t>
          </a:r>
        </a:p>
      </dgm:t>
    </dgm:pt>
    <dgm:pt modelId="{BC4A8A83-5E79-4B0B-9C04-F496E07C0563}" type="parTrans" cxnId="{BD7FDCAB-FDA3-4904-9A0A-4DBF1018B8D5}">
      <dgm:prSet/>
      <dgm:spPr/>
      <dgm:t>
        <a:bodyPr/>
        <a:lstStyle/>
        <a:p>
          <a:endParaRPr lang="sv-SE"/>
        </a:p>
      </dgm:t>
    </dgm:pt>
    <dgm:pt modelId="{1BBD91DD-F13A-4BA0-AEC4-FB48E456F091}" type="sibTrans" cxnId="{BD7FDCAB-FDA3-4904-9A0A-4DBF1018B8D5}">
      <dgm:prSet/>
      <dgm:spPr/>
      <dgm:t>
        <a:bodyPr/>
        <a:lstStyle/>
        <a:p>
          <a:endParaRPr lang="sv-SE"/>
        </a:p>
      </dgm:t>
    </dgm:pt>
    <dgm:pt modelId="{200B7627-28B2-47BE-8A7F-C72E1145FAB5}">
      <dgm:prSet phldrT="[Text]"/>
      <dgm:spPr/>
      <dgm:t>
        <a:bodyPr/>
        <a:lstStyle/>
        <a:p>
          <a:r>
            <a:rPr lang="sv-SE" dirty="0"/>
            <a:t>Spridning</a:t>
          </a:r>
        </a:p>
      </dgm:t>
    </dgm:pt>
    <dgm:pt modelId="{E6CA3863-99FD-4782-BD8B-FEA7A9EAD910}" type="parTrans" cxnId="{D83145AF-58AA-4766-A1DB-7B3AB59E73F7}">
      <dgm:prSet/>
      <dgm:spPr/>
      <dgm:t>
        <a:bodyPr/>
        <a:lstStyle/>
        <a:p>
          <a:endParaRPr lang="sv-SE"/>
        </a:p>
      </dgm:t>
    </dgm:pt>
    <dgm:pt modelId="{B24CD10A-81DF-49D6-8549-F856BAE7F12D}" type="sibTrans" cxnId="{D83145AF-58AA-4766-A1DB-7B3AB59E73F7}">
      <dgm:prSet/>
      <dgm:spPr/>
      <dgm:t>
        <a:bodyPr/>
        <a:lstStyle/>
        <a:p>
          <a:endParaRPr lang="sv-SE"/>
        </a:p>
      </dgm:t>
    </dgm:pt>
    <dgm:pt modelId="{C5FD6D4C-3E0E-402F-AAB3-FEE0717F7A6A}" type="pres">
      <dgm:prSet presAssocID="{AF2D39B6-2EDD-4C5E-BD74-F6FA16C9F960}" presName="cycle" presStyleCnt="0">
        <dgm:presLayoutVars>
          <dgm:dir/>
          <dgm:resizeHandles val="exact"/>
        </dgm:presLayoutVars>
      </dgm:prSet>
      <dgm:spPr/>
    </dgm:pt>
    <dgm:pt modelId="{709377E3-1293-4861-9BAF-555D68EFE515}" type="pres">
      <dgm:prSet presAssocID="{3BC3132C-5EB7-4286-B4DF-0F251B71F5CB}" presName="node" presStyleLbl="node1" presStyleIdx="0" presStyleCnt="4" custScaleX="132889" custScaleY="55266">
        <dgm:presLayoutVars>
          <dgm:bulletEnabled val="1"/>
        </dgm:presLayoutVars>
      </dgm:prSet>
      <dgm:spPr/>
    </dgm:pt>
    <dgm:pt modelId="{C667E77D-03FE-453B-B050-284002DAF47A}" type="pres">
      <dgm:prSet presAssocID="{5FBBAE45-355B-4161-8901-C0E953361E81}" presName="sibTrans" presStyleLbl="sibTrans2D1" presStyleIdx="0" presStyleCnt="4"/>
      <dgm:spPr/>
    </dgm:pt>
    <dgm:pt modelId="{C6C18277-C68A-4697-9AA8-9B956F199B4C}" type="pres">
      <dgm:prSet presAssocID="{5FBBAE45-355B-4161-8901-C0E953361E81}" presName="connectorText" presStyleLbl="sibTrans2D1" presStyleIdx="0" presStyleCnt="4"/>
      <dgm:spPr/>
    </dgm:pt>
    <dgm:pt modelId="{5E35E454-7069-4AD5-8301-9544F100481A}" type="pres">
      <dgm:prSet presAssocID="{A2233509-9A3D-459E-8198-AECD39F42F02}" presName="node" presStyleLbl="node1" presStyleIdx="1" presStyleCnt="4" custScaleX="131695" custScaleY="45023" custRadScaleRad="145948" custRadScaleInc="1164">
        <dgm:presLayoutVars>
          <dgm:bulletEnabled val="1"/>
        </dgm:presLayoutVars>
      </dgm:prSet>
      <dgm:spPr/>
    </dgm:pt>
    <dgm:pt modelId="{773240D2-8F69-40AD-BBDA-3427EA8AC0DD}" type="pres">
      <dgm:prSet presAssocID="{6AD2F405-15BB-45A8-8D0C-9987164DFCF9}" presName="sibTrans" presStyleLbl="sibTrans2D1" presStyleIdx="1" presStyleCnt="4"/>
      <dgm:spPr/>
    </dgm:pt>
    <dgm:pt modelId="{ABE6BB7C-BC83-47B4-9787-495CD8DB764F}" type="pres">
      <dgm:prSet presAssocID="{6AD2F405-15BB-45A8-8D0C-9987164DFCF9}" presName="connectorText" presStyleLbl="sibTrans2D1" presStyleIdx="1" presStyleCnt="4"/>
      <dgm:spPr/>
    </dgm:pt>
    <dgm:pt modelId="{D7819F2B-41A9-4DA4-A17B-CE35E581E603}" type="pres">
      <dgm:prSet presAssocID="{B2D3D4E1-5F4E-49F4-B71B-3175EB35F26B}" presName="node" presStyleLbl="node1" presStyleIdx="2" presStyleCnt="4" custScaleY="43392" custRadScaleRad="58962" custRadScaleInc="-8491">
        <dgm:presLayoutVars>
          <dgm:bulletEnabled val="1"/>
        </dgm:presLayoutVars>
      </dgm:prSet>
      <dgm:spPr/>
    </dgm:pt>
    <dgm:pt modelId="{29C89A0D-CF1D-47E7-A578-8EF822800422}" type="pres">
      <dgm:prSet presAssocID="{1BBD91DD-F13A-4BA0-AEC4-FB48E456F091}" presName="sibTrans" presStyleLbl="sibTrans2D1" presStyleIdx="2" presStyleCnt="4"/>
      <dgm:spPr/>
    </dgm:pt>
    <dgm:pt modelId="{3D80AFAA-1527-4212-AB92-F66B74DCC98A}" type="pres">
      <dgm:prSet presAssocID="{1BBD91DD-F13A-4BA0-AEC4-FB48E456F091}" presName="connectorText" presStyleLbl="sibTrans2D1" presStyleIdx="2" presStyleCnt="4"/>
      <dgm:spPr/>
    </dgm:pt>
    <dgm:pt modelId="{9168D9EC-F606-4557-8F4C-5D7064A3C1FC}" type="pres">
      <dgm:prSet presAssocID="{200B7627-28B2-47BE-8A7F-C72E1145FAB5}" presName="node" presStyleLbl="node1" presStyleIdx="3" presStyleCnt="4" custScaleY="47487" custRadScaleRad="163819" custRadScaleInc="5215">
        <dgm:presLayoutVars>
          <dgm:bulletEnabled val="1"/>
        </dgm:presLayoutVars>
      </dgm:prSet>
      <dgm:spPr/>
    </dgm:pt>
    <dgm:pt modelId="{B09F208F-881D-4B8F-A505-8522CFE28915}" type="pres">
      <dgm:prSet presAssocID="{B24CD10A-81DF-49D6-8549-F856BAE7F12D}" presName="sibTrans" presStyleLbl="sibTrans2D1" presStyleIdx="3" presStyleCnt="4"/>
      <dgm:spPr/>
    </dgm:pt>
    <dgm:pt modelId="{AB246E91-5FAD-4A21-B2C8-F03DAA397694}" type="pres">
      <dgm:prSet presAssocID="{B24CD10A-81DF-49D6-8549-F856BAE7F12D}" presName="connectorText" presStyleLbl="sibTrans2D1" presStyleIdx="3" presStyleCnt="4"/>
      <dgm:spPr/>
    </dgm:pt>
  </dgm:ptLst>
  <dgm:cxnLst>
    <dgm:cxn modelId="{5021DB14-05CA-4E72-8F4C-2419C6663D72}" srcId="{AF2D39B6-2EDD-4C5E-BD74-F6FA16C9F960}" destId="{3BC3132C-5EB7-4286-B4DF-0F251B71F5CB}" srcOrd="0" destOrd="0" parTransId="{84FBB04E-6382-4CD3-AA0F-3D2871892E58}" sibTransId="{5FBBAE45-355B-4161-8901-C0E953361E81}"/>
    <dgm:cxn modelId="{B522E024-21FA-4F67-A4F7-A34D3515CEE8}" srcId="{AF2D39B6-2EDD-4C5E-BD74-F6FA16C9F960}" destId="{A2233509-9A3D-459E-8198-AECD39F42F02}" srcOrd="1" destOrd="0" parTransId="{CE5E0D6A-403D-422D-9E84-2B96843AC11E}" sibTransId="{6AD2F405-15BB-45A8-8D0C-9987164DFCF9}"/>
    <dgm:cxn modelId="{DE745029-878D-48E3-86B0-C7346FD87236}" type="presOf" srcId="{5FBBAE45-355B-4161-8901-C0E953361E81}" destId="{C6C18277-C68A-4697-9AA8-9B956F199B4C}" srcOrd="1" destOrd="0" presId="urn:microsoft.com/office/officeart/2005/8/layout/cycle2"/>
    <dgm:cxn modelId="{A25B0461-266F-4422-AB87-59FE3B5639CD}" type="presOf" srcId="{1BBD91DD-F13A-4BA0-AEC4-FB48E456F091}" destId="{3D80AFAA-1527-4212-AB92-F66B74DCC98A}" srcOrd="1" destOrd="0" presId="urn:microsoft.com/office/officeart/2005/8/layout/cycle2"/>
    <dgm:cxn modelId="{CB198B4D-6830-4250-80E4-B1D476BD970D}" type="presOf" srcId="{B24CD10A-81DF-49D6-8549-F856BAE7F12D}" destId="{AB246E91-5FAD-4A21-B2C8-F03DAA397694}" srcOrd="1" destOrd="0" presId="urn:microsoft.com/office/officeart/2005/8/layout/cycle2"/>
    <dgm:cxn modelId="{DD968D4D-EA12-461B-9B55-4DD0ED80C986}" type="presOf" srcId="{5FBBAE45-355B-4161-8901-C0E953361E81}" destId="{C667E77D-03FE-453B-B050-284002DAF47A}" srcOrd="0" destOrd="0" presId="urn:microsoft.com/office/officeart/2005/8/layout/cycle2"/>
    <dgm:cxn modelId="{A8120190-2F2B-4B79-8DE5-9D54ED92F3F1}" type="presOf" srcId="{6AD2F405-15BB-45A8-8D0C-9987164DFCF9}" destId="{ABE6BB7C-BC83-47B4-9787-495CD8DB764F}" srcOrd="1" destOrd="0" presId="urn:microsoft.com/office/officeart/2005/8/layout/cycle2"/>
    <dgm:cxn modelId="{E9959996-18F3-45B8-AF71-F08949036A7F}" type="presOf" srcId="{1BBD91DD-F13A-4BA0-AEC4-FB48E456F091}" destId="{29C89A0D-CF1D-47E7-A578-8EF822800422}" srcOrd="0" destOrd="0" presId="urn:microsoft.com/office/officeart/2005/8/layout/cycle2"/>
    <dgm:cxn modelId="{034A2D98-C748-49AD-8209-CDD880D2C6E3}" type="presOf" srcId="{6AD2F405-15BB-45A8-8D0C-9987164DFCF9}" destId="{773240D2-8F69-40AD-BBDA-3427EA8AC0DD}" srcOrd="0" destOrd="0" presId="urn:microsoft.com/office/officeart/2005/8/layout/cycle2"/>
    <dgm:cxn modelId="{AB98A1A5-5C61-4B3C-958A-1B98FBED2D13}" type="presOf" srcId="{A2233509-9A3D-459E-8198-AECD39F42F02}" destId="{5E35E454-7069-4AD5-8301-9544F100481A}" srcOrd="0" destOrd="0" presId="urn:microsoft.com/office/officeart/2005/8/layout/cycle2"/>
    <dgm:cxn modelId="{BD7FDCAB-FDA3-4904-9A0A-4DBF1018B8D5}" srcId="{AF2D39B6-2EDD-4C5E-BD74-F6FA16C9F960}" destId="{B2D3D4E1-5F4E-49F4-B71B-3175EB35F26B}" srcOrd="2" destOrd="0" parTransId="{BC4A8A83-5E79-4B0B-9C04-F496E07C0563}" sibTransId="{1BBD91DD-F13A-4BA0-AEC4-FB48E456F091}"/>
    <dgm:cxn modelId="{D83145AF-58AA-4766-A1DB-7B3AB59E73F7}" srcId="{AF2D39B6-2EDD-4C5E-BD74-F6FA16C9F960}" destId="{200B7627-28B2-47BE-8A7F-C72E1145FAB5}" srcOrd="3" destOrd="0" parTransId="{E6CA3863-99FD-4782-BD8B-FEA7A9EAD910}" sibTransId="{B24CD10A-81DF-49D6-8549-F856BAE7F12D}"/>
    <dgm:cxn modelId="{86EED2B9-9CCB-4346-AB6B-DD2DC0324F52}" type="presOf" srcId="{200B7627-28B2-47BE-8A7F-C72E1145FAB5}" destId="{9168D9EC-F606-4557-8F4C-5D7064A3C1FC}" srcOrd="0" destOrd="0" presId="urn:microsoft.com/office/officeart/2005/8/layout/cycle2"/>
    <dgm:cxn modelId="{DD99DBC2-2740-4A33-951E-B5428A0BC24C}" type="presOf" srcId="{AF2D39B6-2EDD-4C5E-BD74-F6FA16C9F960}" destId="{C5FD6D4C-3E0E-402F-AAB3-FEE0717F7A6A}" srcOrd="0" destOrd="0" presId="urn:microsoft.com/office/officeart/2005/8/layout/cycle2"/>
    <dgm:cxn modelId="{E3B4DCD0-81C5-4C1C-8977-B35C6FCCC68B}" type="presOf" srcId="{B24CD10A-81DF-49D6-8549-F856BAE7F12D}" destId="{B09F208F-881D-4B8F-A505-8522CFE28915}" srcOrd="0" destOrd="0" presId="urn:microsoft.com/office/officeart/2005/8/layout/cycle2"/>
    <dgm:cxn modelId="{699105DC-5C94-4097-8455-D369E6F57BDF}" type="presOf" srcId="{3BC3132C-5EB7-4286-B4DF-0F251B71F5CB}" destId="{709377E3-1293-4861-9BAF-555D68EFE515}" srcOrd="0" destOrd="0" presId="urn:microsoft.com/office/officeart/2005/8/layout/cycle2"/>
    <dgm:cxn modelId="{B5C797F4-6BB0-4DEF-9BAD-9E4C4738A59D}" type="presOf" srcId="{B2D3D4E1-5F4E-49F4-B71B-3175EB35F26B}" destId="{D7819F2B-41A9-4DA4-A17B-CE35E581E603}" srcOrd="0" destOrd="0" presId="urn:microsoft.com/office/officeart/2005/8/layout/cycle2"/>
    <dgm:cxn modelId="{A2D7278F-49C2-47A8-87F3-D408E4D695CB}" type="presParOf" srcId="{C5FD6D4C-3E0E-402F-AAB3-FEE0717F7A6A}" destId="{709377E3-1293-4861-9BAF-555D68EFE515}" srcOrd="0" destOrd="0" presId="urn:microsoft.com/office/officeart/2005/8/layout/cycle2"/>
    <dgm:cxn modelId="{AF1091A8-5804-4DA1-9639-D93CBD3DEAA0}" type="presParOf" srcId="{C5FD6D4C-3E0E-402F-AAB3-FEE0717F7A6A}" destId="{C667E77D-03FE-453B-B050-284002DAF47A}" srcOrd="1" destOrd="0" presId="urn:microsoft.com/office/officeart/2005/8/layout/cycle2"/>
    <dgm:cxn modelId="{69C154E4-0D6E-4B77-B276-F8DEC1F9E6E5}" type="presParOf" srcId="{C667E77D-03FE-453B-B050-284002DAF47A}" destId="{C6C18277-C68A-4697-9AA8-9B956F199B4C}" srcOrd="0" destOrd="0" presId="urn:microsoft.com/office/officeart/2005/8/layout/cycle2"/>
    <dgm:cxn modelId="{A3A82072-1E56-4D0F-B245-6A7C6C733DD5}" type="presParOf" srcId="{C5FD6D4C-3E0E-402F-AAB3-FEE0717F7A6A}" destId="{5E35E454-7069-4AD5-8301-9544F100481A}" srcOrd="2" destOrd="0" presId="urn:microsoft.com/office/officeart/2005/8/layout/cycle2"/>
    <dgm:cxn modelId="{E4FD708E-ACC1-418B-8DD1-3280CA103527}" type="presParOf" srcId="{C5FD6D4C-3E0E-402F-AAB3-FEE0717F7A6A}" destId="{773240D2-8F69-40AD-BBDA-3427EA8AC0DD}" srcOrd="3" destOrd="0" presId="urn:microsoft.com/office/officeart/2005/8/layout/cycle2"/>
    <dgm:cxn modelId="{579D5DD0-26FE-40E2-AC04-60785EABD44E}" type="presParOf" srcId="{773240D2-8F69-40AD-BBDA-3427EA8AC0DD}" destId="{ABE6BB7C-BC83-47B4-9787-495CD8DB764F}" srcOrd="0" destOrd="0" presId="urn:microsoft.com/office/officeart/2005/8/layout/cycle2"/>
    <dgm:cxn modelId="{65330EFD-CD0B-40C5-BE70-6ECEB83E2641}" type="presParOf" srcId="{C5FD6D4C-3E0E-402F-AAB3-FEE0717F7A6A}" destId="{D7819F2B-41A9-4DA4-A17B-CE35E581E603}" srcOrd="4" destOrd="0" presId="urn:microsoft.com/office/officeart/2005/8/layout/cycle2"/>
    <dgm:cxn modelId="{A1018E7E-E968-466E-9E3F-719258789AC0}" type="presParOf" srcId="{C5FD6D4C-3E0E-402F-AAB3-FEE0717F7A6A}" destId="{29C89A0D-CF1D-47E7-A578-8EF822800422}" srcOrd="5" destOrd="0" presId="urn:microsoft.com/office/officeart/2005/8/layout/cycle2"/>
    <dgm:cxn modelId="{23CB0610-85A8-435A-9741-DCA0157DDE81}" type="presParOf" srcId="{29C89A0D-CF1D-47E7-A578-8EF822800422}" destId="{3D80AFAA-1527-4212-AB92-F66B74DCC98A}" srcOrd="0" destOrd="0" presId="urn:microsoft.com/office/officeart/2005/8/layout/cycle2"/>
    <dgm:cxn modelId="{592BB8B9-B816-4FEC-AFD7-C395B42B01A9}" type="presParOf" srcId="{C5FD6D4C-3E0E-402F-AAB3-FEE0717F7A6A}" destId="{9168D9EC-F606-4557-8F4C-5D7064A3C1FC}" srcOrd="6" destOrd="0" presId="urn:microsoft.com/office/officeart/2005/8/layout/cycle2"/>
    <dgm:cxn modelId="{789E8B49-6D3F-457C-8CDD-75C615D35BBA}" type="presParOf" srcId="{C5FD6D4C-3E0E-402F-AAB3-FEE0717F7A6A}" destId="{B09F208F-881D-4B8F-A505-8522CFE28915}" srcOrd="7" destOrd="0" presId="urn:microsoft.com/office/officeart/2005/8/layout/cycle2"/>
    <dgm:cxn modelId="{AE2373EC-AC19-4681-A307-07C5644C9104}" type="presParOf" srcId="{B09F208F-881D-4B8F-A505-8522CFE28915}" destId="{AB246E91-5FAD-4A21-B2C8-F03DAA39769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377E3-1293-4861-9BAF-555D68EFE515}">
      <dsp:nvSpPr>
        <dsp:cNvPr id="0" name=""/>
        <dsp:cNvSpPr/>
      </dsp:nvSpPr>
      <dsp:spPr>
        <a:xfrm>
          <a:off x="2965616" y="650887"/>
          <a:ext cx="2365917" cy="98394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v-SE" sz="2000" kern="1200" dirty="0"/>
            <a:t>Övervintring</a:t>
          </a:r>
        </a:p>
      </dsp:txBody>
      <dsp:txXfrm>
        <a:off x="3312097" y="794982"/>
        <a:ext cx="1672955" cy="695750"/>
      </dsp:txXfrm>
    </dsp:sp>
    <dsp:sp modelId="{C667E77D-03FE-453B-B050-284002DAF47A}">
      <dsp:nvSpPr>
        <dsp:cNvPr id="0" name=""/>
        <dsp:cNvSpPr/>
      </dsp:nvSpPr>
      <dsp:spPr>
        <a:xfrm rot="2086443">
          <a:off x="5021362" y="1813923"/>
          <a:ext cx="1052750" cy="6008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p>
      </dsp:txBody>
      <dsp:txXfrm>
        <a:off x="5037459" y="1882693"/>
        <a:ext cx="872488" cy="360525"/>
      </dsp:txXfrm>
    </dsp:sp>
    <dsp:sp modelId="{5E35E454-7069-4AD5-8301-9544F100481A}">
      <dsp:nvSpPr>
        <dsp:cNvPr id="0" name=""/>
        <dsp:cNvSpPr/>
      </dsp:nvSpPr>
      <dsp:spPr>
        <a:xfrm>
          <a:off x="5733521" y="2656573"/>
          <a:ext cx="2344660" cy="80157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v-SE" sz="2000" kern="1200" dirty="0"/>
            <a:t>Uppförökning</a:t>
          </a:r>
        </a:p>
      </dsp:txBody>
      <dsp:txXfrm>
        <a:off x="6076889" y="2773961"/>
        <a:ext cx="1657924" cy="566800"/>
      </dsp:txXfrm>
    </dsp:sp>
    <dsp:sp modelId="{773240D2-8F69-40AD-BBDA-3427EA8AC0DD}">
      <dsp:nvSpPr>
        <dsp:cNvPr id="0" name=""/>
        <dsp:cNvSpPr/>
      </dsp:nvSpPr>
      <dsp:spPr>
        <a:xfrm rot="9477507">
          <a:off x="5165974" y="3313669"/>
          <a:ext cx="729509" cy="6008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p>
      </dsp:txBody>
      <dsp:txXfrm rot="10800000">
        <a:off x="5339649" y="3400020"/>
        <a:ext cx="549247" cy="360525"/>
      </dsp:txXfrm>
    </dsp:sp>
    <dsp:sp modelId="{D7819F2B-41A9-4DA4-A17B-CE35E581E603}">
      <dsp:nvSpPr>
        <dsp:cNvPr id="0" name=""/>
        <dsp:cNvSpPr/>
      </dsp:nvSpPr>
      <dsp:spPr>
        <a:xfrm>
          <a:off x="3332623" y="3757375"/>
          <a:ext cx="1780371" cy="77253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sv-SE" sz="2200" kern="1200" dirty="0"/>
            <a:t>Skada</a:t>
          </a:r>
        </a:p>
      </dsp:txBody>
      <dsp:txXfrm>
        <a:off x="3593352" y="3870511"/>
        <a:ext cx="1258913" cy="546266"/>
      </dsp:txXfrm>
    </dsp:sp>
    <dsp:sp modelId="{29C89A0D-CF1D-47E7-A578-8EF822800422}">
      <dsp:nvSpPr>
        <dsp:cNvPr id="0" name=""/>
        <dsp:cNvSpPr/>
      </dsp:nvSpPr>
      <dsp:spPr>
        <a:xfrm rot="12081384">
          <a:off x="2162360" y="3239823"/>
          <a:ext cx="1034677" cy="6008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p>
      </dsp:txBody>
      <dsp:txXfrm rot="10800000">
        <a:off x="2336433" y="3392821"/>
        <a:ext cx="854415" cy="360525"/>
      </dsp:txXfrm>
    </dsp:sp>
    <dsp:sp modelId="{9168D9EC-F606-4557-8F4C-5D7064A3C1FC}">
      <dsp:nvSpPr>
        <dsp:cNvPr id="0" name=""/>
        <dsp:cNvSpPr/>
      </dsp:nvSpPr>
      <dsp:spPr>
        <a:xfrm>
          <a:off x="165958" y="2482699"/>
          <a:ext cx="1780371" cy="84544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sv-SE" sz="2200" kern="1200" dirty="0"/>
            <a:t>Spridning</a:t>
          </a:r>
        </a:p>
      </dsp:txBody>
      <dsp:txXfrm>
        <a:off x="426687" y="2606512"/>
        <a:ext cx="1258913" cy="597819"/>
      </dsp:txXfrm>
    </dsp:sp>
    <dsp:sp modelId="{B09F208F-881D-4B8F-A505-8522CFE28915}">
      <dsp:nvSpPr>
        <dsp:cNvPr id="0" name=""/>
        <dsp:cNvSpPr/>
      </dsp:nvSpPr>
      <dsp:spPr>
        <a:xfrm rot="19819113">
          <a:off x="1954480" y="1775632"/>
          <a:ext cx="1113534" cy="6008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p>
      </dsp:txBody>
      <dsp:txXfrm>
        <a:off x="1966306" y="1940438"/>
        <a:ext cx="933272" cy="36052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96BC0EF-C74E-4531-9C70-D6891FFCD8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1E411CFE-2DA3-4F23-8C89-BDCB76C445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D63EDF-17B8-4485-8650-2634BDD7E0FA}" type="datetimeFigureOut">
              <a:rPr lang="sv-SE" smtClean="0"/>
              <a:t>2026-05-22</a:t>
            </a:fld>
            <a:endParaRPr lang="sv-SE"/>
          </a:p>
        </p:txBody>
      </p:sp>
      <p:sp>
        <p:nvSpPr>
          <p:cNvPr id="4" name="Platshållare för sidfot 3">
            <a:extLst>
              <a:ext uri="{FF2B5EF4-FFF2-40B4-BE49-F238E27FC236}">
                <a16:creationId xmlns:a16="http://schemas.microsoft.com/office/drawing/2014/main" id="{92DF480B-1103-49BF-AF3B-CCBE29F1DC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8340F48-6342-451E-B8C4-41A1D0B916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9E8A64-D8AF-43E7-B188-FE9D5F6E8D23}" type="slidenum">
              <a:rPr lang="sv-SE" smtClean="0"/>
              <a:t>‹#›</a:t>
            </a:fld>
            <a:endParaRPr lang="sv-SE"/>
          </a:p>
        </p:txBody>
      </p:sp>
    </p:spTree>
    <p:extLst>
      <p:ext uri="{BB962C8B-B14F-4D97-AF65-F5344CB8AC3E}">
        <p14:creationId xmlns:p14="http://schemas.microsoft.com/office/powerpoint/2010/main" val="3865389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9885-F726-4639-961A-2C65F568FE50}" type="datetimeFigureOut">
              <a:rPr lang="sv-SE" smtClean="0"/>
              <a:t>2026-05-22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21FCE-6D72-4AB3-8E96-3BFB2CB19148}" type="slidenum">
              <a:rPr lang="sv-SE" smtClean="0"/>
              <a:t>‹#›</a:t>
            </a:fld>
            <a:endParaRPr lang="sv-SE"/>
          </a:p>
        </p:txBody>
      </p:sp>
    </p:spTree>
    <p:extLst>
      <p:ext uri="{BB962C8B-B14F-4D97-AF65-F5344CB8AC3E}">
        <p14:creationId xmlns:p14="http://schemas.microsoft.com/office/powerpoint/2010/main" val="216249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man tar bort en av de tre faktorerna känslig gröda, insekt och förutsättningar för uppförökning så blir det inget allvarligt angrepp.</a:t>
            </a:r>
          </a:p>
          <a:p>
            <a:r>
              <a:rPr lang="sv-SE" dirty="0"/>
              <a:t>En livscykel går runt och för många skadegörare är det kopplat till året</a:t>
            </a:r>
            <a:r>
              <a:rPr lang="sv-SE" baseline="0" dirty="0"/>
              <a:t> och de olika årstiderna – de övervintrar , de förökar sig (vilket är avgörande för om det blir problem eller inte), de gör skada (om de angriper den gröda vi vill skörda vid känslig tidpunkt), de sprids (inom fält eller till andra fält).</a:t>
            </a:r>
          </a:p>
          <a:p>
            <a:r>
              <a:rPr lang="sv-SE" baseline="0" dirty="0"/>
              <a:t>Genom att lära sig mer om de olika stegen vet lantbrukaren var man kan sätta in åtgärder: animering 1-4.</a:t>
            </a:r>
          </a:p>
          <a:p>
            <a:r>
              <a:rPr lang="sv-SE" baseline="0" dirty="0"/>
              <a:t>De åtgärder som är aktuella för spridning, övervintring och uppförökning kan vara förebyggande åtgärder som inte är direkt bekämpning. Men i flera av dessa steg kan även bekämpning vara aktuell. En bekämpning vid rätt tidpunkt ger bäst effekt och bäst lönsamhet.</a:t>
            </a:r>
            <a:endParaRPr lang="sv-SE" dirty="0"/>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2</a:t>
            </a:fld>
            <a:endParaRPr lang="sv-SE"/>
          </a:p>
        </p:txBody>
      </p:sp>
    </p:spTree>
    <p:extLst>
      <p:ext uri="{BB962C8B-B14F-4D97-AF65-F5344CB8AC3E}">
        <p14:creationId xmlns:p14="http://schemas.microsoft.com/office/powerpoint/2010/main" val="307707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Bland skadegörarna och ogräsen finns det alltid en liten andel som är motståndskraftiga mot viss typ av bekämpningsmedel. Motståndskraften har uppstått genom mutationer. Vid varje bekämpning kommer dessa individer gynnas och andelen av dessa motståndskraftiga individer ökar i populationen. Ensidig användning av samma typ av preparat snabbar på denna utveckling. Till sist är så stor andel av populationen motståndskraftig att bekämpning inte längre fungerar. Skadegöraren eller ogräset har blivit resistent mot bekämpningsmedlet. </a:t>
            </a:r>
          </a:p>
          <a:p>
            <a:endParaRPr lang="sv-SE" dirty="0"/>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14</a:t>
            </a:fld>
            <a:endParaRPr lang="sv-SE"/>
          </a:p>
        </p:txBody>
      </p:sp>
    </p:spTree>
    <p:extLst>
      <p:ext uri="{BB962C8B-B14F-4D97-AF65-F5344CB8AC3E}">
        <p14:creationId xmlns:p14="http://schemas.microsoft.com/office/powerpoint/2010/main" val="1586782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Första åtgärden är alltså att förändra växtföljden för att bryta uppförökningen. I listan nämns även fler motåtgärder mot dessa insekter.</a:t>
            </a:r>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17</a:t>
            </a:fld>
            <a:endParaRPr lang="sv-SE"/>
          </a:p>
        </p:txBody>
      </p:sp>
    </p:spTree>
    <p:extLst>
      <p:ext uri="{BB962C8B-B14F-4D97-AF65-F5344CB8AC3E}">
        <p14:creationId xmlns:p14="http://schemas.microsoft.com/office/powerpoint/2010/main" val="1079691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Alla åtgärder som gynnar grödan gör att den klarar angrepp bättre och minskar skördeförluster.</a:t>
            </a:r>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19</a:t>
            </a:fld>
            <a:endParaRPr lang="sv-SE"/>
          </a:p>
        </p:txBody>
      </p:sp>
    </p:spTree>
    <p:extLst>
      <p:ext uri="{BB962C8B-B14F-4D97-AF65-F5344CB8AC3E}">
        <p14:creationId xmlns:p14="http://schemas.microsoft.com/office/powerpoint/2010/main" val="2512516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Nyttoinsekter är mycket känsliga. De söker ofta skydd i åkerkant och åkerholmar. </a:t>
            </a:r>
          </a:p>
          <a:p>
            <a:r>
              <a:rPr lang="sv-SE" sz="1200" b="0" i="0" u="none" strike="noStrike" kern="1200" baseline="0" dirty="0">
                <a:solidFill>
                  <a:schemeClr val="tx1"/>
                </a:solidFill>
                <a:latin typeface="+mn-lt"/>
                <a:ea typeface="+mn-ea"/>
                <a:cs typeface="+mn-cs"/>
              </a:rPr>
              <a:t>-</a:t>
            </a:r>
            <a:r>
              <a:rPr lang="sv-SE" sz="1200" b="0" i="0" u="none" strike="noStrike" kern="1200" baseline="0" dirty="0" err="1">
                <a:solidFill>
                  <a:schemeClr val="tx1"/>
                </a:solidFill>
                <a:latin typeface="+mn-lt"/>
                <a:ea typeface="+mn-ea"/>
                <a:cs typeface="+mn-cs"/>
              </a:rPr>
              <a:t>Pyretroider</a:t>
            </a:r>
            <a:r>
              <a:rPr lang="sv-SE" sz="1200" b="0" i="0" u="none" strike="noStrike" kern="1200" baseline="0" dirty="0">
                <a:solidFill>
                  <a:schemeClr val="tx1"/>
                </a:solidFill>
                <a:latin typeface="+mn-lt"/>
                <a:ea typeface="+mn-ea"/>
                <a:cs typeface="+mn-cs"/>
              </a:rPr>
              <a:t> har en bred negativ effekt på alla insekter och spindeldjur. Andra preparat kan skona t.ex. nyckelpigor, spindlar, bin och humlor. </a:t>
            </a:r>
          </a:p>
          <a:p>
            <a:r>
              <a:rPr lang="sv-SE" sz="1200" b="0" i="0" u="none" strike="noStrike" kern="1200" baseline="0" dirty="0">
                <a:solidFill>
                  <a:schemeClr val="tx1"/>
                </a:solidFill>
                <a:latin typeface="+mn-lt"/>
                <a:ea typeface="+mn-ea"/>
                <a:cs typeface="+mn-cs"/>
              </a:rPr>
              <a:t>-Pollinerande insekter finns i fält främst då det finns blommande gröda eller blommande ogräs. </a:t>
            </a:r>
          </a:p>
          <a:p>
            <a:r>
              <a:rPr lang="sv-SE" sz="1200" b="0" i="0" u="none" strike="noStrike" kern="1200" baseline="0" dirty="0">
                <a:solidFill>
                  <a:schemeClr val="tx1"/>
                </a:solidFill>
                <a:latin typeface="+mn-lt"/>
                <a:ea typeface="+mn-ea"/>
                <a:cs typeface="+mn-cs"/>
              </a:rPr>
              <a:t>-Pollinerande insekter är aktiva i fält främst under dagtid.</a:t>
            </a:r>
          </a:p>
          <a:p>
            <a:r>
              <a:rPr lang="sv-SE" sz="1200" b="0" i="0" u="none" strike="noStrike" kern="1200" baseline="0" dirty="0">
                <a:solidFill>
                  <a:schemeClr val="tx1"/>
                </a:solidFill>
                <a:latin typeface="+mn-lt"/>
                <a:ea typeface="+mn-ea"/>
                <a:cs typeface="+mn-cs"/>
              </a:rPr>
              <a:t>	</a:t>
            </a:r>
          </a:p>
          <a:p>
            <a:r>
              <a:rPr lang="sv-SE" dirty="0"/>
              <a:t>Lista hos Jordbruksverket: Preparat, farliga för pollinerande insekter.</a:t>
            </a:r>
          </a:p>
          <a:p>
            <a:endParaRPr lang="sv-SE" dirty="0"/>
          </a:p>
          <a:p>
            <a:r>
              <a:rPr lang="sv-SE" altLang="sv-SE" sz="2400" dirty="0"/>
              <a:t>Undvik sen bekämpning av rapsbaggar vid blomning – förklaring:</a:t>
            </a:r>
          </a:p>
          <a:p>
            <a:pPr lvl="1"/>
            <a:r>
              <a:rPr lang="sv-SE" altLang="sv-SE" dirty="0"/>
              <a:t>Rapsbaggarna gör liten skada då</a:t>
            </a:r>
          </a:p>
          <a:p>
            <a:pPr lvl="1"/>
            <a:r>
              <a:rPr lang="sv-SE" altLang="sv-SE" dirty="0"/>
              <a:t>Nyttodjur som parasitsteklar är vanliga vid blomning och mycket känsliga för bekämpning</a:t>
            </a:r>
          </a:p>
          <a:p>
            <a:pPr lvl="1"/>
            <a:r>
              <a:rPr lang="sv-SE" altLang="sv-SE" dirty="0"/>
              <a:t>Utan parasitsteklar och andra nyttodjur hålls inte rapsbaggepopulationen tillbaka. </a:t>
            </a:r>
          </a:p>
          <a:p>
            <a:pPr lvl="1"/>
            <a:r>
              <a:rPr lang="sv-SE" altLang="sv-SE" dirty="0"/>
              <a:t>Nästa år riskerar det bli ännu fler rapsbaggar </a:t>
            </a:r>
          </a:p>
        </p:txBody>
      </p:sp>
      <p:sp>
        <p:nvSpPr>
          <p:cNvPr id="4" name="Platshållare för bildnummer 3"/>
          <p:cNvSpPr>
            <a:spLocks noGrp="1"/>
          </p:cNvSpPr>
          <p:nvPr>
            <p:ph type="sldNum" sz="quarter" idx="5"/>
          </p:nvPr>
        </p:nvSpPr>
        <p:spPr/>
        <p:txBody>
          <a:bodyPr/>
          <a:lstStyle/>
          <a:p>
            <a:fld id="{22521FCE-6D72-4AB3-8E96-3BFB2CB19148}" type="slidenum">
              <a:rPr lang="sv-SE" smtClean="0"/>
              <a:t>21</a:t>
            </a:fld>
            <a:endParaRPr lang="sv-SE"/>
          </a:p>
        </p:txBody>
      </p:sp>
    </p:spTree>
    <p:extLst>
      <p:ext uri="{BB962C8B-B14F-4D97-AF65-F5344CB8AC3E}">
        <p14:creationId xmlns:p14="http://schemas.microsoft.com/office/powerpoint/2010/main" val="194585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Gå igenom grödorna på gården och notera vilka insekter, nematoder, sniglar och andra djur som odlaren har kännedom om. Vilka är allvarligast? Vilka ökar respektive minskar?</a:t>
            </a:r>
          </a:p>
          <a:p>
            <a:r>
              <a:rPr lang="sv-SE" dirty="0"/>
              <a:t>Ha gärna skadegörarboken intill för att kunna stämma av mot fotona att ni pratar om samma. Där finns även info om vilka grödor som drabbas och dess biologi. För potatis, sockerbetor, lin och grönsaker krävs annan litteratur.</a:t>
            </a:r>
          </a:p>
          <a:p>
            <a:pPr marL="457200" indent="-457200">
              <a:buFont typeface="+mj-lt"/>
              <a:buAutoNum type="arabicPeriod"/>
            </a:pPr>
            <a:r>
              <a:rPr lang="sv-SE" dirty="0"/>
              <a:t>Var finns info om hur man känner igen insekter, nematoder, sniglar?</a:t>
            </a:r>
          </a:p>
          <a:p>
            <a:pPr marL="457200" indent="-457200">
              <a:buFont typeface="+mj-lt"/>
              <a:buAutoNum type="arabicPeriod"/>
            </a:pPr>
            <a:r>
              <a:rPr lang="sv-SE" dirty="0"/>
              <a:t>Hur skiljer man dem från symtom som uppkommit av andra orsaker? T.ex. mekaniska skador, väderskador, skador av vilt och fågel.</a:t>
            </a:r>
          </a:p>
          <a:p>
            <a:pPr marL="457200" indent="-457200">
              <a:buFont typeface="+mj-lt"/>
              <a:buAutoNum type="arabicPeriod"/>
            </a:pPr>
            <a:r>
              <a:rPr lang="sv-SE" dirty="0"/>
              <a:t>Vilka är det relevant att kunna på denna gård?</a:t>
            </a:r>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3</a:t>
            </a:fld>
            <a:endParaRPr lang="sv-SE"/>
          </a:p>
        </p:txBody>
      </p:sp>
    </p:spTree>
    <p:extLst>
      <p:ext uri="{BB962C8B-B14F-4D97-AF65-F5344CB8AC3E}">
        <p14:creationId xmlns:p14="http://schemas.microsoft.com/office/powerpoint/2010/main" val="1732561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Obehandlad ruta kan sparas vid alla insektsbekämpningar men om risken är stor att insekterna äter upp småplantor totalt kan man göra en mindre ruta eller avstå. Välj ett fält som är lättillgängligt så det inte blir omständligt att göra uppföljningen. Utvärdera efter ett dygn </a:t>
            </a:r>
            <a:r>
              <a:rPr lang="sv-SE" sz="1200" kern="1200" dirty="0">
                <a:solidFill>
                  <a:schemeClr val="tx1"/>
                </a:solidFill>
                <a:effectLst/>
                <a:latin typeface="+mn-lt"/>
                <a:ea typeface="+mn-ea"/>
                <a:cs typeface="+mn-cs"/>
              </a:rPr>
              <a:t>om det är kontaktverkande preparat. Utvärdera efter några dygn om det är preparat som insekterna ska äta och som inte gör att de där direkt.</a:t>
            </a:r>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4</a:t>
            </a:fld>
            <a:endParaRPr lang="sv-SE"/>
          </a:p>
        </p:txBody>
      </p:sp>
    </p:spTree>
    <p:extLst>
      <p:ext uri="{BB962C8B-B14F-4D97-AF65-F5344CB8AC3E}">
        <p14:creationId xmlns:p14="http://schemas.microsoft.com/office/powerpoint/2010/main" val="804487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6</a:t>
            </a:fld>
            <a:endParaRPr lang="sv-SE"/>
          </a:p>
        </p:txBody>
      </p:sp>
    </p:spTree>
    <p:extLst>
      <p:ext uri="{BB962C8B-B14F-4D97-AF65-F5344CB8AC3E}">
        <p14:creationId xmlns:p14="http://schemas.microsoft.com/office/powerpoint/2010/main" val="4135094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man bekämpar med insekticid när det är för få insekter är det inte säkert att man får lönsamhet, men man får ett selekteringstillfälle som påskyndar resistensutveckling, och man skadar naturliga fiender och biologisk mångfald.</a:t>
            </a:r>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7</a:t>
            </a:fld>
            <a:endParaRPr lang="sv-SE"/>
          </a:p>
        </p:txBody>
      </p:sp>
    </p:spTree>
    <p:extLst>
      <p:ext uri="{BB962C8B-B14F-4D97-AF65-F5344CB8AC3E}">
        <p14:creationId xmlns:p14="http://schemas.microsoft.com/office/powerpoint/2010/main" val="1435676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Samma tröskel beskriven på två sätt.</a:t>
            </a:r>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8</a:t>
            </a:fld>
            <a:endParaRPr lang="sv-SE"/>
          </a:p>
        </p:txBody>
      </p:sp>
    </p:spTree>
    <p:extLst>
      <p:ext uri="{BB962C8B-B14F-4D97-AF65-F5344CB8AC3E}">
        <p14:creationId xmlns:p14="http://schemas.microsoft.com/office/powerpoint/2010/main" val="4140624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Havrebladlössen kan vara under markytan och man måste alltså undersöka där med. Men de kan då inte bekämpas effektivt.</a:t>
            </a:r>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9</a:t>
            </a:fld>
            <a:endParaRPr lang="sv-SE"/>
          </a:p>
        </p:txBody>
      </p:sp>
    </p:spTree>
    <p:extLst>
      <p:ext uri="{BB962C8B-B14F-4D97-AF65-F5344CB8AC3E}">
        <p14:creationId xmlns:p14="http://schemas.microsoft.com/office/powerpoint/2010/main" val="4163777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Fritflugan är en insekt som behöver bekämpas innan man ser symtom, och det är mycket svårt att räkna flugor i fält. Därför finns en riskvärdering baserat på riskfaktorer.</a:t>
            </a:r>
          </a:p>
          <a:p>
            <a:endParaRPr lang="sv-SE" altLang="sv-SE" dirty="0"/>
          </a:p>
          <a:p>
            <a:r>
              <a:rPr lang="sv-SE" altLang="sv-SE" dirty="0" err="1"/>
              <a:t>Såtidpunkt</a:t>
            </a:r>
            <a:r>
              <a:rPr lang="sv-SE" altLang="sv-SE" dirty="0"/>
              <a:t> spelar in.</a:t>
            </a:r>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12</a:t>
            </a:fld>
            <a:endParaRPr lang="sv-SE"/>
          </a:p>
        </p:txBody>
      </p:sp>
    </p:spTree>
    <p:extLst>
      <p:ext uri="{BB962C8B-B14F-4D97-AF65-F5344CB8AC3E}">
        <p14:creationId xmlns:p14="http://schemas.microsoft.com/office/powerpoint/2010/main" val="3264399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Insekticider har en stor påverkan på insekter och spindlar i fälten, både på de som gör skada och de som gör nytta. Om nyttodjuren försvinner kan skadeinsekterna uppförökas i snabbare takt.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tre IPM-principerna 4, 5 och 6 innehåller inte så många konkreta åtgärder med avseende på insekter. Men det går att fördjupa sig i sprutteknik om det finns behov på gården. Man bör åtminstone ha möjlighet till sektions/delavstängning på rampen så det inte blir dubbelsprutningar. Detta kan med fördel vara kopplat till GPS och styrfiler. Sprutteknik, utöver det som nämns på bilden, som kan ge bättre inträngning i täta bestånd och nå insekter på undersidan av blad kan vara </a:t>
            </a:r>
            <a:r>
              <a:rPr lang="sv-SE" dirty="0" err="1"/>
              <a:t>släpduk</a:t>
            </a:r>
            <a:r>
              <a:rPr lang="sv-SE" dirty="0"/>
              <a:t> och luftassistans.</a:t>
            </a:r>
          </a:p>
        </p:txBody>
      </p:sp>
      <p:sp>
        <p:nvSpPr>
          <p:cNvPr id="4" name="Platshållare för bildnummer 3"/>
          <p:cNvSpPr>
            <a:spLocks noGrp="1"/>
          </p:cNvSpPr>
          <p:nvPr>
            <p:ph type="sldNum" sz="quarter" idx="5"/>
          </p:nvPr>
        </p:nvSpPr>
        <p:spPr/>
        <p:txBody>
          <a:bodyPr/>
          <a:lstStyle/>
          <a:p>
            <a:fld id="{22521FCE-6D72-4AB3-8E96-3BFB2CB19148}" type="slidenum">
              <a:rPr lang="sv-SE" smtClean="0"/>
              <a:t>13</a:t>
            </a:fld>
            <a:endParaRPr lang="sv-SE"/>
          </a:p>
        </p:txBody>
      </p:sp>
    </p:spTree>
    <p:extLst>
      <p:ext uri="{BB962C8B-B14F-4D97-AF65-F5344CB8AC3E}">
        <p14:creationId xmlns:p14="http://schemas.microsoft.com/office/powerpoint/2010/main" val="487165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blå">
    <p:bg>
      <p:bgPr>
        <a:solidFill>
          <a:srgbClr val="285468"/>
        </a:solidFill>
        <a:effectLst/>
      </p:bgPr>
    </p:bg>
    <p:spTree>
      <p:nvGrpSpPr>
        <p:cNvPr id="1" name=""/>
        <p:cNvGrpSpPr/>
        <p:nvPr/>
      </p:nvGrpSpPr>
      <p:grpSpPr>
        <a:xfrm>
          <a:off x="0" y="0"/>
          <a:ext cx="0" cy="0"/>
          <a:chOff x="0" y="0"/>
          <a:chExt cx="0" cy="0"/>
        </a:xfrm>
      </p:grpSpPr>
      <p:sp>
        <p:nvSpPr>
          <p:cNvPr id="18" name="Färgblock blå">
            <a:extLst>
              <a:ext uri="{FF2B5EF4-FFF2-40B4-BE49-F238E27FC236}">
                <a16:creationId xmlns:a16="http://schemas.microsoft.com/office/drawing/2014/main" id="{E7D707C4-CC49-49B6-9522-AED3F9754962}"/>
              </a:ext>
            </a:extLst>
          </p:cNvPr>
          <p:cNvSpPr/>
          <p:nvPr userDrawn="1"/>
        </p:nvSpPr>
        <p:spPr>
          <a:xfrm>
            <a:off x="0" y="4070773"/>
            <a:ext cx="12192000" cy="2787650"/>
          </a:xfrm>
          <a:prstGeom prst="rect">
            <a:avLst/>
          </a:prstGeom>
          <a:solidFill>
            <a:srgbClr val="2D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Mönster blå">
            <a:extLst>
              <a:ext uri="{FF2B5EF4-FFF2-40B4-BE49-F238E27FC236}">
                <a16:creationId xmlns:a16="http://schemas.microsoft.com/office/drawing/2014/main" id="{5F0C4BA2-1619-466E-9817-F49606C5B1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280000" y="4070350"/>
            <a:ext cx="3911999" cy="2787650"/>
          </a:xfrm>
          <a:prstGeom prst="rect">
            <a:avLst/>
          </a:prstGeom>
        </p:spPr>
      </p:pic>
      <p:sp>
        <p:nvSpPr>
          <p:cNvPr id="10" name="Platshållare för logotyp">
            <a:extLst>
              <a:ext uri="{FF2B5EF4-FFF2-40B4-BE49-F238E27FC236}">
                <a16:creationId xmlns:a16="http://schemas.microsoft.com/office/drawing/2014/main" id="{DE2BC78D-B47F-4DE2-B1F6-408F5286121F}"/>
              </a:ext>
            </a:extLst>
          </p:cNvPr>
          <p:cNvSpPr>
            <a:spLocks noGrp="1" noChangeAspect="1"/>
          </p:cNvSpPr>
          <p:nvPr>
            <p:ph type="pic" sz="quarter" idx="11" hasCustomPrompt="1"/>
          </p:nvPr>
        </p:nvSpPr>
        <p:spPr>
          <a:xfrm>
            <a:off x="9941709" y="5902607"/>
            <a:ext cx="1756000" cy="679662"/>
          </a:xfrm>
        </p:spPr>
        <p:txBody>
          <a:bodyPr anchor="ctr" anchorCtr="0"/>
          <a:lstStyle>
            <a:lvl1pPr marL="0" indent="0">
              <a:buNone/>
              <a:defRPr sz="1200">
                <a:solidFill>
                  <a:schemeClr val="bg2"/>
                </a:solidFill>
              </a:defRPr>
            </a:lvl1pPr>
          </a:lstStyle>
          <a:p>
            <a:r>
              <a:rPr lang="sv-SE" dirty="0"/>
              <a:t>Klicka här för att lägga till en logotyp</a:t>
            </a:r>
          </a:p>
        </p:txBody>
      </p:sp>
      <p:pic>
        <p:nvPicPr>
          <p:cNvPr id="13" name="Greppa Näringen logotyp" descr="Logotyp för Greppa Näringen.">
            <a:extLst>
              <a:ext uri="{FF2B5EF4-FFF2-40B4-BE49-F238E27FC236}">
                <a16:creationId xmlns:a16="http://schemas.microsoft.com/office/drawing/2014/main" id="{31058063-17F8-4ED9-A086-59D6BBA360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81407" y="408533"/>
            <a:ext cx="1316302" cy="417190"/>
          </a:xfrm>
          <a:prstGeom prst="rect">
            <a:avLst/>
          </a:prstGeom>
        </p:spPr>
      </p:pic>
      <p:sp>
        <p:nvSpPr>
          <p:cNvPr id="7" name="Platshållare för bild">
            <a:extLst>
              <a:ext uri="{FF2B5EF4-FFF2-40B4-BE49-F238E27FC236}">
                <a16:creationId xmlns:a16="http://schemas.microsoft.com/office/drawing/2014/main" id="{E643C79A-6831-46B4-8B7A-5FDC4734458F}"/>
              </a:ext>
            </a:extLst>
          </p:cNvPr>
          <p:cNvSpPr>
            <a:spLocks noGrp="1"/>
          </p:cNvSpPr>
          <p:nvPr>
            <p:ph type="pic" sz="quarter" idx="12" hasCustomPrompt="1"/>
          </p:nvPr>
        </p:nvSpPr>
        <p:spPr>
          <a:xfrm>
            <a:off x="1" y="4070350"/>
            <a:ext cx="8280000" cy="2787650"/>
          </a:xfrm>
        </p:spPr>
        <p:txBody>
          <a:bodyPr anchor="ctr" anchorCtr="0"/>
          <a:lstStyle>
            <a:lvl1pPr>
              <a:defRPr lang="sv-SE" sz="2000" kern="1200" baseline="0" dirty="0">
                <a:solidFill>
                  <a:schemeClr val="bg1"/>
                </a:solidFill>
                <a:latin typeface="+mn-lt"/>
                <a:ea typeface="+mn-ea"/>
                <a:cs typeface="+mn-cs"/>
              </a:defRPr>
            </a:lvl1pPr>
          </a:lstStyle>
          <a:p>
            <a:r>
              <a:rPr lang="sv-SE" dirty="0"/>
              <a:t>Klicka här för att infoga bild</a:t>
            </a:r>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hasCustomPrompt="1"/>
          </p:nvPr>
        </p:nvSpPr>
        <p:spPr>
          <a:xfrm>
            <a:off x="601865" y="3339253"/>
            <a:ext cx="6997815" cy="389015"/>
          </a:xfrm>
        </p:spPr>
        <p:txBody>
          <a:bodyPr lIns="108000"/>
          <a:lstStyle>
            <a:lvl1pPr marL="0" indent="0" algn="l">
              <a:buClr>
                <a:schemeClr val="bg1"/>
              </a:buClr>
              <a:buFont typeface="Arial" panose="020B0604020202020204" pitchFamily="34" charset="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p>
        </p:txBody>
      </p:sp>
      <p:sp>
        <p:nvSpPr>
          <p:cNvPr id="12" name="Underrubrik 1">
            <a:extLst>
              <a:ext uri="{FF2B5EF4-FFF2-40B4-BE49-F238E27FC236}">
                <a16:creationId xmlns:a16="http://schemas.microsoft.com/office/drawing/2014/main" id="{DCFB5804-B624-40A5-8CAA-8EDF16016A39}"/>
              </a:ext>
            </a:extLst>
          </p:cNvPr>
          <p:cNvSpPr>
            <a:spLocks noGrp="1"/>
          </p:cNvSpPr>
          <p:nvPr>
            <p:ph type="body" sz="quarter" idx="10" hasCustomPrompt="1"/>
          </p:nvPr>
        </p:nvSpPr>
        <p:spPr>
          <a:xfrm>
            <a:off x="601864" y="1235195"/>
            <a:ext cx="6997815" cy="472306"/>
          </a:xfrm>
        </p:spPr>
        <p:txBody>
          <a:bodyPr lIns="108000" anchor="b" anchorCtr="0"/>
          <a:lstStyle>
            <a:lvl1pPr marL="0" indent="0">
              <a:buClr>
                <a:schemeClr val="bg1"/>
              </a:buClr>
              <a:buFont typeface="Arial" panose="020B0604020202020204" pitchFamily="34" charset="0"/>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sv-SE" dirty="0"/>
              <a:t>Namn och datum</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hasCustomPrompt="1"/>
          </p:nvPr>
        </p:nvSpPr>
        <p:spPr>
          <a:xfrm>
            <a:off x="601865" y="1732553"/>
            <a:ext cx="6997815" cy="1606700"/>
          </a:xfrm>
        </p:spPr>
        <p:txBody>
          <a:bodyPr anchor="ctr" anchorCtr="0"/>
          <a:lstStyle>
            <a:lvl1pPr algn="l">
              <a:defRPr sz="4800">
                <a:solidFill>
                  <a:schemeClr val="accent6"/>
                </a:solidFill>
              </a:defRPr>
            </a:lvl1pPr>
          </a:lstStyle>
          <a:p>
            <a:r>
              <a:rPr lang="sv-SE" dirty="0"/>
              <a:t>Klicka här för att lägga till rubrik</a:t>
            </a:r>
          </a:p>
        </p:txBody>
      </p:sp>
    </p:spTree>
    <p:extLst>
      <p:ext uri="{BB962C8B-B14F-4D97-AF65-F5344CB8AC3E}">
        <p14:creationId xmlns:p14="http://schemas.microsoft.com/office/powerpoint/2010/main" val="544929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löv">
    <p:bg>
      <p:bgPr>
        <a:solidFill>
          <a:schemeClr val="bg2"/>
        </a:solidFill>
        <a:effectLst/>
      </p:bgPr>
    </p:bg>
    <p:spTree>
      <p:nvGrpSpPr>
        <p:cNvPr id="1" name=""/>
        <p:cNvGrpSpPr/>
        <p:nvPr/>
      </p:nvGrpSpPr>
      <p:grpSpPr>
        <a:xfrm>
          <a:off x="0" y="0"/>
          <a:ext cx="0" cy="0"/>
          <a:chOff x="0" y="0"/>
          <a:chExt cx="0" cy="0"/>
        </a:xfrm>
      </p:grpSpPr>
      <p:sp>
        <p:nvSpPr>
          <p:cNvPr id="8" name="Färgblock grön">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rgbClr val="418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a:extLst>
              <a:ext uri="{FF2B5EF4-FFF2-40B4-BE49-F238E27FC236}">
                <a16:creationId xmlns:a16="http://schemas.microsoft.com/office/drawing/2014/main" id="{288F68BD-6533-48D4-8946-C558E0D30507}"/>
              </a:ext>
            </a:extLst>
          </p:cNvPr>
          <p:cNvSpPr>
            <a:spLocks noGrp="1"/>
          </p:cNvSpPr>
          <p:nvPr>
            <p:ph type="pic" sz="quarter" idx="23" hasCustomPrompt="1"/>
          </p:nvPr>
        </p:nvSpPr>
        <p:spPr>
          <a:xfrm>
            <a:off x="718422" y="1118473"/>
            <a:ext cx="4659155" cy="4659154"/>
          </a:xfrm>
          <a:custGeom>
            <a:avLst/>
            <a:gdLst>
              <a:gd name="connsiteX0" fmla="*/ 0 w 4791077"/>
              <a:gd name="connsiteY0" fmla="*/ 0 h 4791076"/>
              <a:gd name="connsiteX1" fmla="*/ 2395539 w 4791077"/>
              <a:gd name="connsiteY1" fmla="*/ 0 h 4791076"/>
              <a:gd name="connsiteX2" fmla="*/ 2405689 w 4791077"/>
              <a:gd name="connsiteY2" fmla="*/ 0 h 4791076"/>
              <a:gd name="connsiteX3" fmla="*/ 2405689 w 4791077"/>
              <a:gd name="connsiteY3" fmla="*/ 513 h 4791076"/>
              <a:gd name="connsiteX4" fmla="*/ 2640469 w 4791077"/>
              <a:gd name="connsiteY4" fmla="*/ 12368 h 4791076"/>
              <a:gd name="connsiteX5" fmla="*/ 4791077 w 4791077"/>
              <a:gd name="connsiteY5" fmla="*/ 2395538 h 4791076"/>
              <a:gd name="connsiteX6" fmla="*/ 4789897 w 4791077"/>
              <a:gd name="connsiteY6" fmla="*/ 2418903 h 4791076"/>
              <a:gd name="connsiteX7" fmla="*/ 4791076 w 4791077"/>
              <a:gd name="connsiteY7" fmla="*/ 2418903 h 4791076"/>
              <a:gd name="connsiteX8" fmla="*/ 4791076 w 4791077"/>
              <a:gd name="connsiteY8" fmla="*/ 4791075 h 4791076"/>
              <a:gd name="connsiteX9" fmla="*/ 2395559 w 4791077"/>
              <a:gd name="connsiteY9" fmla="*/ 4791075 h 4791076"/>
              <a:gd name="connsiteX10" fmla="*/ 2395539 w 4791077"/>
              <a:gd name="connsiteY10" fmla="*/ 4791076 h 4791076"/>
              <a:gd name="connsiteX11" fmla="*/ 2395519 w 4791077"/>
              <a:gd name="connsiteY11" fmla="*/ 4791075 h 4791076"/>
              <a:gd name="connsiteX12" fmla="*/ 2385387 w 4791077"/>
              <a:gd name="connsiteY12" fmla="*/ 4791075 h 4791076"/>
              <a:gd name="connsiteX13" fmla="*/ 2385387 w 4791077"/>
              <a:gd name="connsiteY13" fmla="*/ 4790564 h 4791076"/>
              <a:gd name="connsiteX14" fmla="*/ 2150609 w 4791077"/>
              <a:gd name="connsiteY14" fmla="*/ 4778708 h 4791076"/>
              <a:gd name="connsiteX15" fmla="*/ 1 w 4791077"/>
              <a:gd name="connsiteY15" fmla="*/ 2395538 h 4791076"/>
              <a:gd name="connsiteX16" fmla="*/ 1181 w 4791077"/>
              <a:gd name="connsiteY16" fmla="*/ 2372172 h 4791076"/>
              <a:gd name="connsiteX17" fmla="*/ 0 w 4791077"/>
              <a:gd name="connsiteY17" fmla="*/ 2372172 h 479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1077" h="4791076">
                <a:moveTo>
                  <a:pt x="0" y="0"/>
                </a:moveTo>
                <a:lnTo>
                  <a:pt x="2395539" y="0"/>
                </a:lnTo>
                <a:lnTo>
                  <a:pt x="2405689" y="0"/>
                </a:lnTo>
                <a:lnTo>
                  <a:pt x="2405689" y="513"/>
                </a:lnTo>
                <a:lnTo>
                  <a:pt x="2640469" y="12368"/>
                </a:lnTo>
                <a:cubicBezTo>
                  <a:pt x="3848434" y="135044"/>
                  <a:pt x="4791077" y="1155208"/>
                  <a:pt x="4791077" y="2395538"/>
                </a:cubicBezTo>
                <a:lnTo>
                  <a:pt x="4789897" y="2418903"/>
                </a:lnTo>
                <a:lnTo>
                  <a:pt x="4791076" y="2418903"/>
                </a:lnTo>
                <a:lnTo>
                  <a:pt x="4791076" y="4791075"/>
                </a:lnTo>
                <a:lnTo>
                  <a:pt x="2395559" y="4791075"/>
                </a:lnTo>
                <a:lnTo>
                  <a:pt x="2395539" y="4791076"/>
                </a:lnTo>
                <a:lnTo>
                  <a:pt x="2395519" y="4791075"/>
                </a:lnTo>
                <a:lnTo>
                  <a:pt x="2385387" y="4791075"/>
                </a:lnTo>
                <a:lnTo>
                  <a:pt x="2385387" y="4790564"/>
                </a:lnTo>
                <a:lnTo>
                  <a:pt x="2150609" y="4778708"/>
                </a:lnTo>
                <a:cubicBezTo>
                  <a:pt x="942645" y="4656033"/>
                  <a:pt x="1" y="3635869"/>
                  <a:pt x="1" y="2395538"/>
                </a:cubicBezTo>
                <a:lnTo>
                  <a:pt x="1181" y="2372172"/>
                </a:lnTo>
                <a:lnTo>
                  <a:pt x="0" y="2372172"/>
                </a:lnTo>
                <a:close/>
              </a:path>
            </a:pathLst>
          </a:custGeom>
          <a:solidFill>
            <a:schemeClr val="bg2"/>
          </a:solidFill>
          <a:ln>
            <a:noFill/>
          </a:ln>
        </p:spPr>
        <p:txBody>
          <a:bodyPr vert="horz" wrap="square" lIns="91440" tIns="45720" rIns="91440" bIns="45720" rtlCol="0" anchor="ctr" anchorCtr="0">
            <a:noAutofit/>
          </a:bodyPr>
          <a:lstStyle>
            <a:lvl1pPr>
              <a:defRPr lang="sv-SE" sz="2400" dirty="0">
                <a:solidFill>
                  <a:schemeClr val="tx1"/>
                </a:solidFill>
              </a:defRPr>
            </a:lvl1pPr>
          </a:lstStyle>
          <a:p>
            <a:pPr marL="0" lvl="0" indent="0">
              <a:buNone/>
            </a:pPr>
            <a:r>
              <a:rPr lang="sv-SE" dirty="0"/>
              <a:t>Klicka här för att infoga bild</a:t>
            </a:r>
          </a:p>
        </p:txBody>
      </p:sp>
      <p:sp>
        <p:nvSpPr>
          <p:cNvPr id="6" name="Platshållare för text">
            <a:extLst>
              <a:ext uri="{FF2B5EF4-FFF2-40B4-BE49-F238E27FC236}">
                <a16:creationId xmlns:a16="http://schemas.microsoft.com/office/drawing/2014/main" id="{2E06B01A-068F-45CB-A014-83B2B3ADC692}"/>
              </a:ext>
            </a:extLst>
          </p:cNvPr>
          <p:cNvSpPr>
            <a:spLocks noGrp="1"/>
          </p:cNvSpPr>
          <p:nvPr>
            <p:ph type="body" sz="quarter" idx="15" hasCustomPrompt="1"/>
          </p:nvPr>
        </p:nvSpPr>
        <p:spPr>
          <a:xfrm>
            <a:off x="6769101" y="3203999"/>
            <a:ext cx="4356000" cy="3132000"/>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6560" y="1440180"/>
            <a:ext cx="4356000" cy="1693099"/>
          </a:xfrm>
        </p:spPr>
        <p:txBody>
          <a:bodyPr anchor="b" anchorCtr="0"/>
          <a:lstStyle>
            <a:lvl1pPr>
              <a:lnSpc>
                <a:spcPct val="100000"/>
              </a:lnSpc>
              <a:defRPr sz="3200">
                <a:solidFill>
                  <a:schemeClr val="accent1"/>
                </a:solidFill>
              </a:defRPr>
            </a:lvl1pPr>
          </a:lstStyle>
          <a:p>
            <a:r>
              <a:rPr lang="sv-SE" dirty="0"/>
              <a:t>Klicka här för att lägga till rubrik max tre rader</a:t>
            </a:r>
          </a:p>
        </p:txBody>
      </p:sp>
    </p:spTree>
    <p:extLst>
      <p:ext uri="{BB962C8B-B14F-4D97-AF65-F5344CB8AC3E}">
        <p14:creationId xmlns:p14="http://schemas.microsoft.com/office/powerpoint/2010/main" val="341924106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nittsrubrik cirkel">
    <p:bg>
      <p:bgPr>
        <a:solidFill>
          <a:schemeClr val="bg2"/>
        </a:solidFill>
        <a:effectLst/>
      </p:bgPr>
    </p:bg>
    <p:spTree>
      <p:nvGrpSpPr>
        <p:cNvPr id="1" name=""/>
        <p:cNvGrpSpPr/>
        <p:nvPr/>
      </p:nvGrpSpPr>
      <p:grpSpPr>
        <a:xfrm>
          <a:off x="0" y="0"/>
          <a:ext cx="0" cy="0"/>
          <a:chOff x="0" y="0"/>
          <a:chExt cx="0" cy="0"/>
        </a:xfrm>
      </p:grpSpPr>
      <p:sp>
        <p:nvSpPr>
          <p:cNvPr id="8" name="Färgblock röd">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
            <a:extLst>
              <a:ext uri="{FF2B5EF4-FFF2-40B4-BE49-F238E27FC236}">
                <a16:creationId xmlns:a16="http://schemas.microsoft.com/office/drawing/2014/main" id="{E458FE5C-75BB-4B56-B15E-D3D00725F220}"/>
              </a:ext>
            </a:extLst>
          </p:cNvPr>
          <p:cNvSpPr>
            <a:spLocks noGrp="1"/>
          </p:cNvSpPr>
          <p:nvPr>
            <p:ph type="pic" sz="quarter" idx="24" hasCustomPrompt="1"/>
          </p:nvPr>
        </p:nvSpPr>
        <p:spPr>
          <a:xfrm>
            <a:off x="667308" y="1365336"/>
            <a:ext cx="4761383" cy="4759303"/>
          </a:xfrm>
          <a:prstGeom prst="ellipse">
            <a:avLst/>
          </a:prstGeom>
          <a:solidFill>
            <a:schemeClr val="bg2"/>
          </a:solidFill>
          <a:ln>
            <a:noFill/>
          </a:ln>
        </p:spPr>
        <p:txBody>
          <a:bodyPr vert="horz" wrap="square" lIns="91440" tIns="45720" rIns="91440" bIns="45720" rtlCol="0" anchor="ctr" anchorCtr="0">
            <a:noAutofit/>
          </a:bodyPr>
          <a:lstStyle>
            <a:lvl1pPr>
              <a:defRPr lang="sv-SE" sz="2400" dirty="0" smtClean="0">
                <a:solidFill>
                  <a:schemeClr val="tx1"/>
                </a:solidFill>
              </a:defRPr>
            </a:lvl1pPr>
          </a:lstStyle>
          <a:p>
            <a:pPr lvl="0"/>
            <a:r>
              <a:rPr lang="sv-SE" dirty="0"/>
              <a:t>Klicka här för att infoga bild</a:t>
            </a:r>
          </a:p>
        </p:txBody>
      </p:sp>
      <p:sp>
        <p:nvSpPr>
          <p:cNvPr id="6" name="Platshållare för text">
            <a:extLst>
              <a:ext uri="{FF2B5EF4-FFF2-40B4-BE49-F238E27FC236}">
                <a16:creationId xmlns:a16="http://schemas.microsoft.com/office/drawing/2014/main" id="{C112E70A-20F5-4C0A-B79F-1FEACB0FE231}"/>
              </a:ext>
            </a:extLst>
          </p:cNvPr>
          <p:cNvSpPr>
            <a:spLocks noGrp="1"/>
          </p:cNvSpPr>
          <p:nvPr>
            <p:ph type="body" sz="quarter" idx="15" hasCustomPrompt="1"/>
          </p:nvPr>
        </p:nvSpPr>
        <p:spPr>
          <a:xfrm>
            <a:off x="6769101" y="3203999"/>
            <a:ext cx="4356000" cy="3132000"/>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6560" y="1440180"/>
            <a:ext cx="4356000" cy="1692000"/>
          </a:xfrm>
        </p:spPr>
        <p:txBody>
          <a:bodyPr anchor="b" anchorCtr="0"/>
          <a:lstStyle>
            <a:lvl1pPr>
              <a:lnSpc>
                <a:spcPct val="100000"/>
              </a:lnSpc>
              <a:defRPr sz="3200">
                <a:solidFill>
                  <a:schemeClr val="accent2"/>
                </a:solidFill>
              </a:defRPr>
            </a:lvl1pPr>
          </a:lstStyle>
          <a:p>
            <a:r>
              <a:rPr lang="sv-SE" dirty="0"/>
              <a:t>Klicka här för att lägga till rubrik max tre rader</a:t>
            </a:r>
          </a:p>
        </p:txBody>
      </p:sp>
    </p:spTree>
    <p:extLst>
      <p:ext uri="{BB962C8B-B14F-4D97-AF65-F5344CB8AC3E}">
        <p14:creationId xmlns:p14="http://schemas.microsoft.com/office/powerpoint/2010/main" val="1723039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nittsrubrik grid">
    <p:bg>
      <p:bgPr>
        <a:solidFill>
          <a:schemeClr val="bg2"/>
        </a:solidFill>
        <a:effectLst/>
      </p:bgPr>
    </p:bg>
    <p:spTree>
      <p:nvGrpSpPr>
        <p:cNvPr id="1" name=""/>
        <p:cNvGrpSpPr/>
        <p:nvPr/>
      </p:nvGrpSpPr>
      <p:grpSpPr>
        <a:xfrm>
          <a:off x="0" y="0"/>
          <a:ext cx="0" cy="0"/>
          <a:chOff x="0" y="0"/>
          <a:chExt cx="0" cy="0"/>
        </a:xfrm>
      </p:grpSpPr>
      <p:sp>
        <p:nvSpPr>
          <p:cNvPr id="8" name="Färgblock blå">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bild 4">
            <a:extLst>
              <a:ext uri="{FF2B5EF4-FFF2-40B4-BE49-F238E27FC236}">
                <a16:creationId xmlns:a16="http://schemas.microsoft.com/office/drawing/2014/main" id="{C675CBE7-E9CC-4D53-9AF8-7FA2C899241A}"/>
              </a:ext>
            </a:extLst>
          </p:cNvPr>
          <p:cNvSpPr>
            <a:spLocks noGrp="1"/>
          </p:cNvSpPr>
          <p:nvPr>
            <p:ph type="pic" sz="quarter" idx="14" hasCustomPrompt="1"/>
          </p:nvPr>
        </p:nvSpPr>
        <p:spPr>
          <a:xfrm>
            <a:off x="4256923" y="3101927"/>
            <a:ext cx="1577436" cy="3093571"/>
          </a:xfrm>
          <a:solidFill>
            <a:schemeClr val="bg2"/>
          </a:solidFill>
        </p:spPr>
        <p:txBody>
          <a:bodyPr anchor="ctr" anchorCtr="0"/>
          <a:lstStyle>
            <a:lvl1pPr marL="228600" marR="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lang="sv-SE" sz="2000" kern="1200" dirty="0" smtClean="0">
                <a:solidFill>
                  <a:schemeClr val="tx2"/>
                </a:solidFill>
                <a:latin typeface="+mn-lt"/>
                <a:ea typeface="+mn-ea"/>
                <a:cs typeface="+mn-cs"/>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a:p>
            <a:endParaRPr lang="sv-SE" dirty="0"/>
          </a:p>
        </p:txBody>
      </p:sp>
      <p:sp>
        <p:nvSpPr>
          <p:cNvPr id="14" name="Platshållare för bild 3">
            <a:extLst>
              <a:ext uri="{FF2B5EF4-FFF2-40B4-BE49-F238E27FC236}">
                <a16:creationId xmlns:a16="http://schemas.microsoft.com/office/drawing/2014/main" id="{5F0F9B13-23EF-424A-874B-2A13F1E5DAC1}"/>
              </a:ext>
            </a:extLst>
          </p:cNvPr>
          <p:cNvSpPr>
            <a:spLocks noGrp="1"/>
          </p:cNvSpPr>
          <p:nvPr>
            <p:ph type="pic" sz="quarter" idx="16" hasCustomPrompt="1"/>
          </p:nvPr>
        </p:nvSpPr>
        <p:spPr>
          <a:xfrm>
            <a:off x="443441" y="3101927"/>
            <a:ext cx="3681159" cy="3093571"/>
          </a:xfrm>
          <a:solidFill>
            <a:schemeClr val="bg2"/>
          </a:solidFill>
        </p:spPr>
        <p:txBody>
          <a:bodyPr anchor="ctr" anchorCtr="0"/>
          <a:lstStyle>
            <a:lvl1pPr marL="228600" marR="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lang="sv-SE" sz="2000" kern="1200" dirty="0" smtClean="0">
                <a:solidFill>
                  <a:schemeClr val="tx2"/>
                </a:solidFill>
                <a:latin typeface="+mn-lt"/>
                <a:ea typeface="+mn-ea"/>
                <a:cs typeface="+mn-cs"/>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a:p>
            <a:endParaRPr lang="sv-SE" dirty="0"/>
          </a:p>
        </p:txBody>
      </p:sp>
      <p:sp>
        <p:nvSpPr>
          <p:cNvPr id="13" name="Platshållare för bild 2">
            <a:extLst>
              <a:ext uri="{FF2B5EF4-FFF2-40B4-BE49-F238E27FC236}">
                <a16:creationId xmlns:a16="http://schemas.microsoft.com/office/drawing/2014/main" id="{4AEE329C-1C0F-4A55-97EA-6A445A573FCD}"/>
              </a:ext>
            </a:extLst>
          </p:cNvPr>
          <p:cNvSpPr>
            <a:spLocks noGrp="1"/>
          </p:cNvSpPr>
          <p:nvPr>
            <p:ph type="pic" sz="quarter" idx="15" hasCustomPrompt="1"/>
          </p:nvPr>
        </p:nvSpPr>
        <p:spPr>
          <a:xfrm>
            <a:off x="2693963" y="824678"/>
            <a:ext cx="3140396" cy="2112731"/>
          </a:xfrm>
          <a:solidFill>
            <a:schemeClr val="bg2"/>
          </a:solidFill>
        </p:spPr>
        <p:txBody>
          <a:bodyPr anchor="ctr" anchorCtr="0"/>
          <a:lstStyle>
            <a:lvl1pPr marL="228600" marR="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lang="sv-SE" sz="2000" kern="1200">
                <a:solidFill>
                  <a:schemeClr val="tx2"/>
                </a:solidFill>
                <a:latin typeface="+mn-lt"/>
                <a:ea typeface="+mn-ea"/>
                <a:cs typeface="+mn-cs"/>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a:p>
            <a:endParaRPr lang="sv-SE" dirty="0"/>
          </a:p>
        </p:txBody>
      </p:sp>
      <p:sp>
        <p:nvSpPr>
          <p:cNvPr id="6" name="Platshållare för bild 1">
            <a:extLst>
              <a:ext uri="{FF2B5EF4-FFF2-40B4-BE49-F238E27FC236}">
                <a16:creationId xmlns:a16="http://schemas.microsoft.com/office/drawing/2014/main" id="{4E1BE8B4-F0CA-4D3B-837F-CD7A9E162345}"/>
              </a:ext>
            </a:extLst>
          </p:cNvPr>
          <p:cNvSpPr>
            <a:spLocks noGrp="1"/>
          </p:cNvSpPr>
          <p:nvPr>
            <p:ph type="pic" sz="quarter" idx="17" hasCustomPrompt="1"/>
          </p:nvPr>
        </p:nvSpPr>
        <p:spPr>
          <a:xfrm>
            <a:off x="444500" y="823914"/>
            <a:ext cx="2136775" cy="2112732"/>
          </a:xfrm>
          <a:solidFill>
            <a:schemeClr val="bg2"/>
          </a:solidFill>
        </p:spPr>
        <p:txBody>
          <a:bodyPr vert="horz" lIns="91440" tIns="45720" rIns="91440" bIns="45720" rtlCol="0" anchor="ctr" anchorCtr="0">
            <a:no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lang="sv-SE" sz="2000"/>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p:txBody>
      </p:sp>
      <p:sp>
        <p:nvSpPr>
          <p:cNvPr id="11" name="Platshållare för text">
            <a:extLst>
              <a:ext uri="{FF2B5EF4-FFF2-40B4-BE49-F238E27FC236}">
                <a16:creationId xmlns:a16="http://schemas.microsoft.com/office/drawing/2014/main" id="{DCFD37F9-03F0-46BC-A02F-24685E2AFE93}"/>
              </a:ext>
            </a:extLst>
          </p:cNvPr>
          <p:cNvSpPr>
            <a:spLocks noGrp="1"/>
          </p:cNvSpPr>
          <p:nvPr>
            <p:ph type="body" sz="quarter" idx="18" hasCustomPrompt="1"/>
          </p:nvPr>
        </p:nvSpPr>
        <p:spPr>
          <a:xfrm>
            <a:off x="6769101" y="3203999"/>
            <a:ext cx="4356000" cy="3132000"/>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6560" y="1440180"/>
            <a:ext cx="4356000" cy="1693099"/>
          </a:xfrm>
        </p:spPr>
        <p:txBody>
          <a:bodyPr anchor="b" anchorCtr="0"/>
          <a:lstStyle>
            <a:lvl1pPr algn="l" defTabSz="914400" rtl="0" eaLnBrk="1" latinLnBrk="0" hangingPunct="1">
              <a:lnSpc>
                <a:spcPct val="100000"/>
              </a:lnSpc>
              <a:spcBef>
                <a:spcPct val="0"/>
              </a:spcBef>
              <a:buNone/>
              <a:defRPr lang="sv-SE" sz="3200" b="1" kern="1200" dirty="0">
                <a:solidFill>
                  <a:schemeClr val="accent3"/>
                </a:solidFill>
                <a:latin typeface="+mj-lt"/>
                <a:ea typeface="+mj-ea"/>
                <a:cs typeface="+mj-cs"/>
              </a:defRPr>
            </a:lvl1pPr>
          </a:lstStyle>
          <a:p>
            <a:r>
              <a:rPr lang="sv-SE" dirty="0"/>
              <a:t>Klicka här för att lägga till rubrik max tre rader</a:t>
            </a:r>
          </a:p>
        </p:txBody>
      </p:sp>
    </p:spTree>
    <p:extLst>
      <p:ext uri="{BB962C8B-B14F-4D97-AF65-F5344CB8AC3E}">
        <p14:creationId xmlns:p14="http://schemas.microsoft.com/office/powerpoint/2010/main" val="2319914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itat layout blå">
    <p:bg>
      <p:bgPr>
        <a:solidFill>
          <a:srgbClr val="285468"/>
        </a:solidFill>
        <a:effectLst/>
      </p:bgPr>
    </p:bg>
    <p:spTree>
      <p:nvGrpSpPr>
        <p:cNvPr id="1" name=""/>
        <p:cNvGrpSpPr/>
        <p:nvPr/>
      </p:nvGrpSpPr>
      <p:grpSpPr>
        <a:xfrm>
          <a:off x="0" y="0"/>
          <a:ext cx="0" cy="0"/>
          <a:chOff x="0" y="0"/>
          <a:chExt cx="0" cy="0"/>
        </a:xfrm>
      </p:grpSpPr>
      <p:pic>
        <p:nvPicPr>
          <p:cNvPr id="9" name="Greppa Näringen logotyp" descr="Logotyp för Greppa Näringen.">
            <a:extLst>
              <a:ext uri="{FF2B5EF4-FFF2-40B4-BE49-F238E27FC236}">
                <a16:creationId xmlns:a16="http://schemas.microsoft.com/office/drawing/2014/main" id="{94F24769-98C2-4414-B3D0-1AD4C9F3DD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1407" y="408533"/>
            <a:ext cx="1316302" cy="417190"/>
          </a:xfrm>
          <a:prstGeom prst="rect">
            <a:avLst/>
          </a:prstGeom>
        </p:spPr>
      </p:pic>
      <p:sp>
        <p:nvSpPr>
          <p:cNvPr id="4" name="Underrubrik">
            <a:extLst>
              <a:ext uri="{FF2B5EF4-FFF2-40B4-BE49-F238E27FC236}">
                <a16:creationId xmlns:a16="http://schemas.microsoft.com/office/drawing/2014/main" id="{7D51CB52-AB5A-4E33-B68A-5D18875CCC80}"/>
              </a:ext>
            </a:extLst>
          </p:cNvPr>
          <p:cNvSpPr>
            <a:spLocks noGrp="1"/>
          </p:cNvSpPr>
          <p:nvPr>
            <p:ph type="body" sz="quarter" idx="10" hasCustomPrompt="1"/>
          </p:nvPr>
        </p:nvSpPr>
        <p:spPr>
          <a:xfrm>
            <a:off x="1176337" y="4463358"/>
            <a:ext cx="8640000" cy="760177"/>
          </a:xfrm>
        </p:spPr>
        <p:txBody>
          <a:bodyPr/>
          <a:lstStyle>
            <a:lvl1pPr marL="0" indent="0">
              <a:buClr>
                <a:schemeClr val="bg1"/>
              </a:buClr>
              <a:buFont typeface="Arial" panose="020B0604020202020204" pitchFamily="34" charset="0"/>
              <a:buNone/>
              <a:defRPr sz="2000">
                <a:solidFill>
                  <a:schemeClr val="bg1"/>
                </a:solidFill>
              </a:defRPr>
            </a:lvl1pPr>
          </a:lstStyle>
          <a:p>
            <a:pPr lvl="0"/>
            <a:r>
              <a:rPr lang="sv-SE" dirty="0"/>
              <a:t>Klicka för att skriva vem du citerar</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hasCustomPrompt="1"/>
          </p:nvPr>
        </p:nvSpPr>
        <p:spPr>
          <a:xfrm>
            <a:off x="1176421" y="1903078"/>
            <a:ext cx="8640000" cy="2492168"/>
          </a:xfrm>
        </p:spPr>
        <p:txBody>
          <a:bodyPr anchor="b" anchorCtr="0"/>
          <a:lstStyle>
            <a:lvl1pPr algn="l">
              <a:defRPr sz="4400" b="0">
                <a:solidFill>
                  <a:schemeClr val="accent6"/>
                </a:solidFill>
              </a:defRPr>
            </a:lvl1pPr>
          </a:lstStyle>
          <a:p>
            <a:r>
              <a:rPr lang="sv-SE" dirty="0"/>
              <a:t>Klicka här för att lägga ett citat eller en text du vill lyfta fram</a:t>
            </a:r>
          </a:p>
        </p:txBody>
      </p:sp>
    </p:spTree>
    <p:extLst>
      <p:ext uri="{BB962C8B-B14F-4D97-AF65-F5344CB8AC3E}">
        <p14:creationId xmlns:p14="http://schemas.microsoft.com/office/powerpoint/2010/main" val="3989445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ack och kontakt blå">
    <p:bg>
      <p:bgPr>
        <a:solidFill>
          <a:srgbClr val="285468"/>
        </a:solidFill>
        <a:effectLst/>
      </p:bgPr>
    </p:bg>
    <p:spTree>
      <p:nvGrpSpPr>
        <p:cNvPr id="1" name=""/>
        <p:cNvGrpSpPr/>
        <p:nvPr/>
      </p:nvGrpSpPr>
      <p:grpSpPr>
        <a:xfrm>
          <a:off x="0" y="0"/>
          <a:ext cx="0" cy="0"/>
          <a:chOff x="0" y="0"/>
          <a:chExt cx="0" cy="0"/>
        </a:xfrm>
      </p:grpSpPr>
      <p:sp>
        <p:nvSpPr>
          <p:cNvPr id="18" name="Färgblock blå">
            <a:extLst>
              <a:ext uri="{FF2B5EF4-FFF2-40B4-BE49-F238E27FC236}">
                <a16:creationId xmlns:a16="http://schemas.microsoft.com/office/drawing/2014/main" id="{E7D707C4-CC49-49B6-9522-AED3F9754962}"/>
              </a:ext>
            </a:extLst>
          </p:cNvPr>
          <p:cNvSpPr/>
          <p:nvPr userDrawn="1"/>
        </p:nvSpPr>
        <p:spPr>
          <a:xfrm>
            <a:off x="0" y="4070773"/>
            <a:ext cx="12192000" cy="2787650"/>
          </a:xfrm>
          <a:prstGeom prst="rect">
            <a:avLst/>
          </a:prstGeom>
          <a:solidFill>
            <a:srgbClr val="2D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Mönster blå">
            <a:extLst>
              <a:ext uri="{FF2B5EF4-FFF2-40B4-BE49-F238E27FC236}">
                <a16:creationId xmlns:a16="http://schemas.microsoft.com/office/drawing/2014/main" id="{CF19C659-7BC0-499C-91D3-AFE2007CFA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280000" y="4070350"/>
            <a:ext cx="3912000" cy="2787650"/>
          </a:xfrm>
          <a:prstGeom prst="rect">
            <a:avLst/>
          </a:prstGeom>
        </p:spPr>
      </p:pic>
      <p:sp>
        <p:nvSpPr>
          <p:cNvPr id="11" name="Platshållare för bild">
            <a:extLst>
              <a:ext uri="{FF2B5EF4-FFF2-40B4-BE49-F238E27FC236}">
                <a16:creationId xmlns:a16="http://schemas.microsoft.com/office/drawing/2014/main" id="{1F15E809-315A-4257-936B-60115C402B07}"/>
              </a:ext>
            </a:extLst>
          </p:cNvPr>
          <p:cNvSpPr>
            <a:spLocks noGrp="1" noChangeAspect="1"/>
          </p:cNvSpPr>
          <p:nvPr>
            <p:ph type="pic" sz="quarter" idx="11" hasCustomPrompt="1"/>
          </p:nvPr>
        </p:nvSpPr>
        <p:spPr>
          <a:xfrm>
            <a:off x="9941709" y="5902607"/>
            <a:ext cx="1756000" cy="679662"/>
          </a:xfrm>
        </p:spPr>
        <p:txBody>
          <a:bodyPr anchor="ctr" anchorCtr="0"/>
          <a:lstStyle>
            <a:lvl1pPr marL="0" indent="0">
              <a:buNone/>
              <a:defRPr sz="1200">
                <a:solidFill>
                  <a:schemeClr val="bg2"/>
                </a:solidFill>
              </a:defRPr>
            </a:lvl1pPr>
          </a:lstStyle>
          <a:p>
            <a:r>
              <a:rPr lang="sv-SE" dirty="0"/>
              <a:t>Klicka här för att lägga till en logotyp</a:t>
            </a:r>
          </a:p>
        </p:txBody>
      </p:sp>
      <p:pic>
        <p:nvPicPr>
          <p:cNvPr id="13" name="Greppa Näringen logotyp" descr="Logotyp för Greppa Näringen.">
            <a:extLst>
              <a:ext uri="{FF2B5EF4-FFF2-40B4-BE49-F238E27FC236}">
                <a16:creationId xmlns:a16="http://schemas.microsoft.com/office/drawing/2014/main" id="{31058063-17F8-4ED9-A086-59D6BBA360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81407" y="408533"/>
            <a:ext cx="1316302" cy="417190"/>
          </a:xfrm>
          <a:prstGeom prst="rect">
            <a:avLst/>
          </a:prstGeom>
        </p:spPr>
      </p:pic>
      <p:sp>
        <p:nvSpPr>
          <p:cNvPr id="4" name="Platshållare för text">
            <a:extLst>
              <a:ext uri="{FF2B5EF4-FFF2-40B4-BE49-F238E27FC236}">
                <a16:creationId xmlns:a16="http://schemas.microsoft.com/office/drawing/2014/main" id="{40B21655-1984-48F2-AC22-B24E5977A3B4}"/>
              </a:ext>
            </a:extLst>
          </p:cNvPr>
          <p:cNvSpPr>
            <a:spLocks noGrp="1"/>
          </p:cNvSpPr>
          <p:nvPr>
            <p:ph type="body" sz="quarter" idx="13" hasCustomPrompt="1"/>
          </p:nvPr>
        </p:nvSpPr>
        <p:spPr>
          <a:xfrm>
            <a:off x="1176338" y="4244197"/>
            <a:ext cx="4943475" cy="1834341"/>
          </a:xfrm>
        </p:spPr>
        <p:txBody>
          <a:bodyPr/>
          <a:lstStyle>
            <a:lvl1pPr marL="0" indent="0">
              <a:buClr>
                <a:schemeClr val="bg1"/>
              </a:buClr>
              <a:buFont typeface="Arial" panose="020B0604020202020204" pitchFamily="34" charset="0"/>
              <a:buNone/>
              <a:defRPr sz="2400">
                <a:solidFill>
                  <a:schemeClr val="bg1"/>
                </a:solidFill>
              </a:defRPr>
            </a:lvl1pPr>
            <a:lvl2pPr marL="685800" indent="-228600">
              <a:buClr>
                <a:schemeClr val="bg1"/>
              </a:buClr>
              <a:buFont typeface="Arial" panose="020B0604020202020204" pitchFamily="34" charset="0"/>
              <a:buChar char="•"/>
              <a:defRPr sz="2400">
                <a:solidFill>
                  <a:schemeClr val="bg1"/>
                </a:solidFill>
              </a:defRPr>
            </a:lvl2pPr>
            <a:lvl3pPr marL="1143000" indent="-228600">
              <a:buClr>
                <a:schemeClr val="bg1"/>
              </a:buClr>
              <a:buFont typeface="Arial" panose="020B0604020202020204" pitchFamily="34" charset="0"/>
              <a:buChar char="•"/>
              <a:defRPr sz="2400">
                <a:solidFill>
                  <a:schemeClr val="bg1"/>
                </a:solidFill>
              </a:defRPr>
            </a:lvl3pPr>
            <a:lvl4pPr marL="1600200" indent="-228600">
              <a:buClr>
                <a:schemeClr val="bg1"/>
              </a:buClr>
              <a:buFont typeface="Arial" panose="020B0604020202020204" pitchFamily="34" charset="0"/>
              <a:buChar char="•"/>
              <a:defRPr sz="2400">
                <a:solidFill>
                  <a:schemeClr val="bg1"/>
                </a:solidFill>
              </a:defRPr>
            </a:lvl4pPr>
            <a:lvl5pPr marL="2057400" indent="-228600">
              <a:buClr>
                <a:schemeClr val="bg1"/>
              </a:buClr>
              <a:buFont typeface="Arial" panose="020B0604020202020204" pitchFamily="34" charset="0"/>
              <a:buChar char="•"/>
              <a:defRPr sz="2400">
                <a:solidFill>
                  <a:schemeClr val="bg1"/>
                </a:solidFill>
              </a:defRPr>
            </a:lvl5pPr>
          </a:lstStyle>
          <a:p>
            <a:pPr lvl="0"/>
            <a:r>
              <a:rPr lang="sv-SE" dirty="0"/>
              <a:t>Klicka här för att lägga till dina kontaktuppgifter</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1176655" y="2434975"/>
            <a:ext cx="4943218" cy="1548461"/>
          </a:xfrm>
        </p:spPr>
        <p:txBody>
          <a:bodyPr anchor="b"/>
          <a:lstStyle>
            <a:lvl1pPr algn="l">
              <a:defRPr sz="4000">
                <a:solidFill>
                  <a:schemeClr val="accent6"/>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553867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blå 2">
    <p:bg>
      <p:bgPr>
        <a:solidFill>
          <a:srgbClr val="285468"/>
        </a:solidFill>
        <a:effectLst/>
      </p:bgPr>
    </p:bg>
    <p:spTree>
      <p:nvGrpSpPr>
        <p:cNvPr id="1" name=""/>
        <p:cNvGrpSpPr/>
        <p:nvPr/>
      </p:nvGrpSpPr>
      <p:grpSpPr>
        <a:xfrm>
          <a:off x="0" y="0"/>
          <a:ext cx="0" cy="0"/>
          <a:chOff x="0" y="0"/>
          <a:chExt cx="0" cy="0"/>
        </a:xfrm>
      </p:grpSpPr>
      <p:sp>
        <p:nvSpPr>
          <p:cNvPr id="18" name="Färgblock blå">
            <a:extLst>
              <a:ext uri="{FF2B5EF4-FFF2-40B4-BE49-F238E27FC236}">
                <a16:creationId xmlns:a16="http://schemas.microsoft.com/office/drawing/2014/main" id="{E7D707C4-CC49-49B6-9522-AED3F9754962}"/>
              </a:ext>
            </a:extLst>
          </p:cNvPr>
          <p:cNvSpPr/>
          <p:nvPr userDrawn="1"/>
        </p:nvSpPr>
        <p:spPr>
          <a:xfrm>
            <a:off x="0" y="4070773"/>
            <a:ext cx="12192000" cy="2787650"/>
          </a:xfrm>
          <a:prstGeom prst="rect">
            <a:avLst/>
          </a:prstGeom>
          <a:solidFill>
            <a:srgbClr val="2D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Mönster blå">
            <a:extLst>
              <a:ext uri="{FF2B5EF4-FFF2-40B4-BE49-F238E27FC236}">
                <a16:creationId xmlns:a16="http://schemas.microsoft.com/office/drawing/2014/main" id="{11A45FB2-6F2D-46CB-8E7B-3D78511FB8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74" y="4068096"/>
            <a:ext cx="12190149" cy="2793241"/>
          </a:xfrm>
          <a:prstGeom prst="rect">
            <a:avLst/>
          </a:prstGeom>
        </p:spPr>
      </p:pic>
      <p:pic>
        <p:nvPicPr>
          <p:cNvPr id="13" name="Greppa Näringen logotyp" descr="Logotyp för Greppa Näringen.">
            <a:extLst>
              <a:ext uri="{FF2B5EF4-FFF2-40B4-BE49-F238E27FC236}">
                <a16:creationId xmlns:a16="http://schemas.microsoft.com/office/drawing/2014/main" id="{31058063-17F8-4ED9-A086-59D6BBA360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81407" y="408533"/>
            <a:ext cx="1316302" cy="417190"/>
          </a:xfrm>
          <a:prstGeom prst="rect">
            <a:avLst/>
          </a:prstGeom>
        </p:spPr>
      </p:pic>
      <p:sp>
        <p:nvSpPr>
          <p:cNvPr id="10" name="Platshållare för logotyp">
            <a:extLst>
              <a:ext uri="{FF2B5EF4-FFF2-40B4-BE49-F238E27FC236}">
                <a16:creationId xmlns:a16="http://schemas.microsoft.com/office/drawing/2014/main" id="{DE2BC78D-B47F-4DE2-B1F6-408F5286121F}"/>
              </a:ext>
            </a:extLst>
          </p:cNvPr>
          <p:cNvSpPr>
            <a:spLocks noGrp="1" noChangeAspect="1"/>
          </p:cNvSpPr>
          <p:nvPr>
            <p:ph type="pic" sz="quarter" idx="11" hasCustomPrompt="1"/>
          </p:nvPr>
        </p:nvSpPr>
        <p:spPr>
          <a:xfrm>
            <a:off x="9941709" y="5902607"/>
            <a:ext cx="1756000" cy="679662"/>
          </a:xfrm>
        </p:spPr>
        <p:txBody>
          <a:bodyPr anchor="ctr" anchorCtr="0"/>
          <a:lstStyle>
            <a:lvl1pPr marL="0" indent="0">
              <a:buNone/>
              <a:defRPr sz="1200">
                <a:solidFill>
                  <a:schemeClr val="bg2"/>
                </a:solidFill>
              </a:defRPr>
            </a:lvl1pPr>
          </a:lstStyle>
          <a:p>
            <a:r>
              <a:rPr lang="sv-SE" dirty="0"/>
              <a:t>Klicka här för att lägga till en logotyp</a:t>
            </a:r>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hasCustomPrompt="1"/>
          </p:nvPr>
        </p:nvSpPr>
        <p:spPr>
          <a:xfrm>
            <a:off x="601865" y="3339253"/>
            <a:ext cx="6997815" cy="389015"/>
          </a:xfrm>
        </p:spPr>
        <p:txBody>
          <a:bodyPr lIns="108000"/>
          <a:lstStyle>
            <a:lvl1pPr marL="0" indent="0" algn="l">
              <a:buClr>
                <a:schemeClr val="bg1"/>
              </a:buClr>
              <a:buFont typeface="Arial" panose="020B0604020202020204" pitchFamily="34" charset="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p>
        </p:txBody>
      </p:sp>
      <p:sp>
        <p:nvSpPr>
          <p:cNvPr id="12" name="Underrubrik 1">
            <a:extLst>
              <a:ext uri="{FF2B5EF4-FFF2-40B4-BE49-F238E27FC236}">
                <a16:creationId xmlns:a16="http://schemas.microsoft.com/office/drawing/2014/main" id="{DCFB5804-B624-40A5-8CAA-8EDF16016A39}"/>
              </a:ext>
            </a:extLst>
          </p:cNvPr>
          <p:cNvSpPr>
            <a:spLocks noGrp="1"/>
          </p:cNvSpPr>
          <p:nvPr>
            <p:ph type="body" sz="quarter" idx="10" hasCustomPrompt="1"/>
          </p:nvPr>
        </p:nvSpPr>
        <p:spPr>
          <a:xfrm>
            <a:off x="601864" y="1235195"/>
            <a:ext cx="6997815" cy="472306"/>
          </a:xfrm>
        </p:spPr>
        <p:txBody>
          <a:bodyPr lIns="108000" anchor="b" anchorCtr="0"/>
          <a:lstStyle>
            <a:lvl1pPr marL="0" indent="0">
              <a:buClr>
                <a:schemeClr val="bg1"/>
              </a:buClr>
              <a:buFont typeface="Arial" panose="020B0604020202020204" pitchFamily="34" charset="0"/>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sv-SE" dirty="0"/>
              <a:t>Namn och datum</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hasCustomPrompt="1"/>
          </p:nvPr>
        </p:nvSpPr>
        <p:spPr>
          <a:xfrm>
            <a:off x="601865" y="1732553"/>
            <a:ext cx="6997815" cy="1606700"/>
          </a:xfrm>
        </p:spPr>
        <p:txBody>
          <a:bodyPr anchor="ctr" anchorCtr="0"/>
          <a:lstStyle>
            <a:lvl1pPr algn="l">
              <a:defRPr sz="4800">
                <a:solidFill>
                  <a:schemeClr val="accent6"/>
                </a:solidFill>
              </a:defRPr>
            </a:lvl1pPr>
          </a:lstStyle>
          <a:p>
            <a:r>
              <a:rPr lang="sv-SE" dirty="0"/>
              <a:t>Klicka här för att lägga till rubrik</a:t>
            </a:r>
          </a:p>
        </p:txBody>
      </p:sp>
    </p:spTree>
    <p:extLst>
      <p:ext uri="{BB962C8B-B14F-4D97-AF65-F5344CB8AC3E}">
        <p14:creationId xmlns:p14="http://schemas.microsoft.com/office/powerpoint/2010/main" val="2851117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beige">
    <p:bg>
      <p:bgPr>
        <a:solidFill>
          <a:schemeClr val="bg2"/>
        </a:solidFill>
        <a:effectLst/>
      </p:bgPr>
    </p:bg>
    <p:spTree>
      <p:nvGrpSpPr>
        <p:cNvPr id="1" name=""/>
        <p:cNvGrpSpPr/>
        <p:nvPr/>
      </p:nvGrpSpPr>
      <p:grpSpPr>
        <a:xfrm>
          <a:off x="0" y="0"/>
          <a:ext cx="0" cy="0"/>
          <a:chOff x="0" y="0"/>
          <a:chExt cx="0" cy="0"/>
        </a:xfrm>
      </p:grpSpPr>
      <p:sp>
        <p:nvSpPr>
          <p:cNvPr id="2" name="Platshållare för bildnummer">
            <a:extLst>
              <a:ext uri="{FF2B5EF4-FFF2-40B4-BE49-F238E27FC236}">
                <a16:creationId xmlns:a16="http://schemas.microsoft.com/office/drawing/2014/main" id="{0961772C-69C8-419E-A841-18F838F54C06}"/>
              </a:ext>
            </a:extLst>
          </p:cNvPr>
          <p:cNvSpPr>
            <a:spLocks noGrp="1"/>
          </p:cNvSpPr>
          <p:nvPr>
            <p:ph type="sldNum" sz="quarter" idx="14"/>
          </p:nvPr>
        </p:nvSpPr>
        <p:spPr/>
        <p:txBody>
          <a:bodyPr/>
          <a:lstStyle/>
          <a:p>
            <a:fld id="{873EB259-4CFD-4D03-8D50-B89672399120}" type="slidenum">
              <a:rPr lang="sv-SE" smtClean="0"/>
              <a:pPr/>
              <a:t>‹#›</a:t>
            </a:fld>
            <a:endParaRPr lang="sv-SE"/>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1407" y="408533"/>
            <a:ext cx="1316302" cy="417191"/>
          </a:xfrm>
          <a:prstGeom prst="rect">
            <a:avLst/>
          </a:prstGeom>
        </p:spPr>
      </p:pic>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1" y="1966365"/>
            <a:ext cx="8280000" cy="3810491"/>
          </a:xfrm>
        </p:spPr>
        <p:txBody>
          <a:bodyPr/>
          <a:lstStyle>
            <a:lvl1pPr marL="342900" indent="-342900">
              <a:buClrTx/>
              <a:buFont typeface="Arial" panose="020B0604020202020204" pitchFamily="34" charset="0"/>
              <a:buChar char="•"/>
              <a:defRPr sz="2400">
                <a:solidFill>
                  <a:schemeClr val="tx2"/>
                </a:solidFill>
              </a:defRPr>
            </a:lvl1pPr>
            <a:lvl2pPr marL="800100" indent="-342900">
              <a:buClrTx/>
              <a:buFont typeface="Arial" panose="020B0604020202020204" pitchFamily="34" charset="0"/>
              <a:buChar char="•"/>
              <a:defRPr sz="2000" baseline="0">
                <a:solidFill>
                  <a:schemeClr val="tx2"/>
                </a:solidFill>
              </a:defRPr>
            </a:lvl2pPr>
            <a:lvl3pPr marL="1200150" indent="-285750">
              <a:buClrTx/>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annat innehåll</a:t>
            </a:r>
          </a:p>
          <a:p>
            <a:pPr lvl="1"/>
            <a:r>
              <a:rPr lang="sv-SE" dirty="0"/>
              <a:t>Nivå två</a:t>
            </a:r>
          </a:p>
          <a:p>
            <a:pPr lvl="2"/>
            <a:r>
              <a:rPr lang="sv-SE" dirty="0"/>
              <a:t>Nivå tre</a:t>
            </a:r>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lvl1pPr>
          </a:lstStyle>
          <a:p>
            <a:r>
              <a:rPr lang="sv-SE" dirty="0"/>
              <a:t>Klicka här för att lägga till rubrik, max två rader</a:t>
            </a:r>
          </a:p>
        </p:txBody>
      </p:sp>
    </p:spTree>
    <p:extLst>
      <p:ext uri="{BB962C8B-B14F-4D97-AF65-F5344CB8AC3E}">
        <p14:creationId xmlns:p14="http://schemas.microsoft.com/office/powerpoint/2010/main" val="364242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spTree>
      <p:nvGrpSpPr>
        <p:cNvPr id="1" name=""/>
        <p:cNvGrpSpPr/>
        <p:nvPr/>
      </p:nvGrpSpPr>
      <p:grpSpPr>
        <a:xfrm>
          <a:off x="0" y="0"/>
          <a:ext cx="0" cy="0"/>
          <a:chOff x="0" y="0"/>
          <a:chExt cx="0" cy="0"/>
        </a:xfrm>
      </p:grpSpPr>
      <p:sp>
        <p:nvSpPr>
          <p:cNvPr id="9" name="Platshållare för bildnummer">
            <a:extLst>
              <a:ext uri="{FF2B5EF4-FFF2-40B4-BE49-F238E27FC236}">
                <a16:creationId xmlns:a16="http://schemas.microsoft.com/office/drawing/2014/main" id="{6F577724-32EB-4BA9-8E37-C13CAB287DD2}"/>
              </a:ext>
            </a:extLst>
          </p:cNvPr>
          <p:cNvSpPr>
            <a:spLocks noGrp="1"/>
          </p:cNvSpPr>
          <p:nvPr>
            <p:ph type="sldNum" sz="quarter" idx="18"/>
          </p:nvPr>
        </p:nvSpPr>
        <p:spPr/>
        <p:txBody>
          <a:bodyPr/>
          <a:lstStyle/>
          <a:p>
            <a:fld id="{873EB259-4CFD-4D03-8D50-B89672399120}" type="slidenum">
              <a:rPr lang="sv-SE" smtClean="0"/>
              <a:pPr/>
              <a:t>‹#›</a:t>
            </a:fld>
            <a:endParaRPr lang="sv-SE"/>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1407" y="408533"/>
            <a:ext cx="1316302" cy="417191"/>
          </a:xfrm>
          <a:prstGeom prst="rect">
            <a:avLst/>
          </a:prstGeom>
        </p:spPr>
      </p:pic>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2" y="1966365"/>
            <a:ext cx="8280000" cy="3810491"/>
          </a:xfrm>
        </p:spPr>
        <p:txBody>
          <a:bodyPr/>
          <a:lstStyle>
            <a:lvl1pPr marL="342900" indent="-342900">
              <a:buClrTx/>
              <a:buFont typeface="Arial" panose="020B0604020202020204" pitchFamily="34" charset="0"/>
              <a:buChar char="•"/>
              <a:defRPr sz="24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Tx/>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1828800" indent="0">
              <a:buClr>
                <a:schemeClr val="tx2"/>
              </a:buClr>
              <a:buFont typeface="Arial" panose="020B0604020202020204" pitchFamily="34" charset="0"/>
              <a:buNone/>
              <a:defRPr sz="1600">
                <a:solidFill>
                  <a:schemeClr val="tx2"/>
                </a:solidFill>
              </a:defRPr>
            </a:lvl5pPr>
          </a:lstStyle>
          <a:p>
            <a:pPr lvl="0"/>
            <a:r>
              <a:rPr lang="sv-SE" dirty="0"/>
              <a:t>Klicka för att lägga till text, bild eller annat innehåll</a:t>
            </a:r>
          </a:p>
          <a:p>
            <a:pPr lvl="1"/>
            <a:r>
              <a:rPr lang="sv-SE" dirty="0"/>
              <a:t>Nivå två</a:t>
            </a:r>
          </a:p>
          <a:p>
            <a:pPr lvl="2"/>
            <a:r>
              <a:rPr lang="sv-SE" dirty="0"/>
              <a:t>Nivå tre</a:t>
            </a:r>
          </a:p>
          <a:p>
            <a:pPr lvl="4"/>
            <a:endParaRPr lang="sv-SE" dirty="0"/>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65137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dast rubrik beige">
    <p:bg>
      <p:bgPr>
        <a:solidFill>
          <a:schemeClr val="bg2"/>
        </a:solidFill>
        <a:effectLst/>
      </p:bgPr>
    </p:bg>
    <p:spTree>
      <p:nvGrpSpPr>
        <p:cNvPr id="1" name=""/>
        <p:cNvGrpSpPr/>
        <p:nvPr/>
      </p:nvGrpSpPr>
      <p:grpSpPr>
        <a:xfrm>
          <a:off x="0" y="0"/>
          <a:ext cx="0" cy="0"/>
          <a:chOff x="0" y="0"/>
          <a:chExt cx="0" cy="0"/>
        </a:xfrm>
      </p:grpSpPr>
      <p:sp>
        <p:nvSpPr>
          <p:cNvPr id="9" name="Platshållare för bildnummer">
            <a:extLst>
              <a:ext uri="{FF2B5EF4-FFF2-40B4-BE49-F238E27FC236}">
                <a16:creationId xmlns:a16="http://schemas.microsoft.com/office/drawing/2014/main" id="{6F577724-32EB-4BA9-8E37-C13CAB287DD2}"/>
              </a:ext>
            </a:extLst>
          </p:cNvPr>
          <p:cNvSpPr>
            <a:spLocks noGrp="1"/>
          </p:cNvSpPr>
          <p:nvPr>
            <p:ph type="sldNum" sz="quarter" idx="18"/>
          </p:nvPr>
        </p:nvSpPr>
        <p:spPr/>
        <p:txBody>
          <a:bodyPr/>
          <a:lstStyle/>
          <a:p>
            <a:fld id="{873EB259-4CFD-4D03-8D50-B89672399120}" type="slidenum">
              <a:rPr lang="sv-SE" smtClean="0"/>
              <a:pPr/>
              <a:t>‹#›</a:t>
            </a:fld>
            <a:endParaRPr lang="sv-SE"/>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1407" y="408533"/>
            <a:ext cx="1316302" cy="417191"/>
          </a:xfrm>
          <a:prstGeom prst="rect">
            <a:avLst/>
          </a:prstGeom>
        </p:spPr>
      </p:pic>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lvl1pPr>
          </a:lstStyle>
          <a:p>
            <a:r>
              <a:rPr lang="sv-SE" dirty="0"/>
              <a:t>Klicka här för att lägga till rubrik, max två rader</a:t>
            </a:r>
          </a:p>
        </p:txBody>
      </p:sp>
    </p:spTree>
    <p:extLst>
      <p:ext uri="{BB962C8B-B14F-4D97-AF65-F5344CB8AC3E}">
        <p14:creationId xmlns:p14="http://schemas.microsoft.com/office/powerpoint/2010/main" val="181275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9" name="Platshållare för bildnummer">
            <a:extLst>
              <a:ext uri="{FF2B5EF4-FFF2-40B4-BE49-F238E27FC236}">
                <a16:creationId xmlns:a16="http://schemas.microsoft.com/office/drawing/2014/main" id="{6F577724-32EB-4BA9-8E37-C13CAB287DD2}"/>
              </a:ext>
            </a:extLst>
          </p:cNvPr>
          <p:cNvSpPr>
            <a:spLocks noGrp="1"/>
          </p:cNvSpPr>
          <p:nvPr>
            <p:ph type="sldNum" sz="quarter" idx="18"/>
          </p:nvPr>
        </p:nvSpPr>
        <p:spPr/>
        <p:txBody>
          <a:bodyPr/>
          <a:lstStyle/>
          <a:p>
            <a:fld id="{873EB259-4CFD-4D03-8D50-B89672399120}" type="slidenum">
              <a:rPr lang="sv-SE" smtClean="0"/>
              <a:pPr/>
              <a:t>‹#›</a:t>
            </a:fld>
            <a:endParaRPr lang="sv-SE"/>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1407" y="408533"/>
            <a:ext cx="1316302" cy="417191"/>
          </a:xfrm>
          <a:prstGeom prst="rect">
            <a:avLst/>
          </a:prstGeom>
        </p:spPr>
      </p:pic>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3785763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vå delar beige">
    <p:bg>
      <p:bgPr>
        <a:solidFill>
          <a:schemeClr val="bg2"/>
        </a:solidFill>
        <a:effectLst/>
      </p:bgPr>
    </p:bg>
    <p:spTree>
      <p:nvGrpSpPr>
        <p:cNvPr id="1" name=""/>
        <p:cNvGrpSpPr/>
        <p:nvPr/>
      </p:nvGrpSpPr>
      <p:grpSpPr>
        <a:xfrm>
          <a:off x="0" y="0"/>
          <a:ext cx="0" cy="0"/>
          <a:chOff x="0" y="0"/>
          <a:chExt cx="0" cy="0"/>
        </a:xfrm>
      </p:grpSpPr>
      <p:sp>
        <p:nvSpPr>
          <p:cNvPr id="4" name="Platshållare för bildnummer">
            <a:extLst>
              <a:ext uri="{FF2B5EF4-FFF2-40B4-BE49-F238E27FC236}">
                <a16:creationId xmlns:a16="http://schemas.microsoft.com/office/drawing/2014/main" id="{47106106-A213-40C3-9F92-5EE5C3D92F94}"/>
              </a:ext>
            </a:extLst>
          </p:cNvPr>
          <p:cNvSpPr>
            <a:spLocks noGrp="1"/>
          </p:cNvSpPr>
          <p:nvPr>
            <p:ph type="sldNum" sz="quarter" idx="17"/>
          </p:nvPr>
        </p:nvSpPr>
        <p:spPr/>
        <p:txBody>
          <a:bodyPr/>
          <a:lstStyle/>
          <a:p>
            <a:fld id="{873EB259-4CFD-4D03-8D50-B89672399120}" type="slidenum">
              <a:rPr lang="sv-SE" smtClean="0"/>
              <a:pPr/>
              <a:t>‹#›</a:t>
            </a:fld>
            <a:endParaRPr lang="sv-SE"/>
          </a:p>
        </p:txBody>
      </p:sp>
      <p:pic>
        <p:nvPicPr>
          <p:cNvPr id="14" name="Greppa Näringen logotyp" descr="Logotyp för Greppa Näringen.">
            <a:extLst>
              <a:ext uri="{FF2B5EF4-FFF2-40B4-BE49-F238E27FC236}">
                <a16:creationId xmlns:a16="http://schemas.microsoft.com/office/drawing/2014/main" id="{CF719A97-82F6-4BE6-8248-587DBBEA97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1407" y="408533"/>
            <a:ext cx="1316302" cy="417191"/>
          </a:xfrm>
          <a:prstGeom prst="rect">
            <a:avLst/>
          </a:prstGeom>
        </p:spPr>
      </p:pic>
      <p:sp>
        <p:nvSpPr>
          <p:cNvPr id="11" name="Platshållare för innehåll">
            <a:extLst>
              <a:ext uri="{FF2B5EF4-FFF2-40B4-BE49-F238E27FC236}">
                <a16:creationId xmlns:a16="http://schemas.microsoft.com/office/drawing/2014/main" id="{02D58464-68C8-413F-A455-43EB1EE66FC3}"/>
              </a:ext>
            </a:extLst>
          </p:cNvPr>
          <p:cNvSpPr>
            <a:spLocks noGrp="1"/>
          </p:cNvSpPr>
          <p:nvPr>
            <p:ph sz="quarter" idx="14" hasCustomPrompt="1"/>
          </p:nvPr>
        </p:nvSpPr>
        <p:spPr>
          <a:xfrm>
            <a:off x="6243958" y="2315275"/>
            <a:ext cx="4524320" cy="3894456"/>
          </a:xfrm>
        </p:spPr>
        <p:txBody>
          <a:bodyPr/>
          <a:lstStyle>
            <a:lvl1pPr marL="342900" indent="-342900">
              <a:buClrTx/>
              <a:buFont typeface="Arial" panose="020B0604020202020204" pitchFamily="34" charset="0"/>
              <a:buChar char="•"/>
              <a:defRPr sz="22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
                <a:schemeClr val="tx2"/>
              </a:buClr>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2" y="2315275"/>
            <a:ext cx="4632404" cy="3894456"/>
          </a:xfrm>
        </p:spPr>
        <p:txBody>
          <a:bodyPr/>
          <a:lstStyle>
            <a:lvl1pPr marL="342900" indent="-342900">
              <a:buClrTx/>
              <a:buFont typeface="Arial" panose="020B0604020202020204" pitchFamily="34" charset="0"/>
              <a:buChar char="•"/>
              <a:defRPr sz="22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
                <a:schemeClr val="tx2"/>
              </a:buClr>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757443"/>
            <a:ext cx="8112941" cy="1219263"/>
          </a:xfrm>
        </p:spPr>
        <p:txBody>
          <a:bodyPr anchor="b" anchorCtr="0">
            <a:noAutofit/>
          </a:bodyPr>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3647061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vå delar">
    <p:bg>
      <p:bgPr>
        <a:solidFill>
          <a:schemeClr val="bg1"/>
        </a:solidFill>
        <a:effectLst/>
      </p:bgPr>
    </p:bg>
    <p:spTree>
      <p:nvGrpSpPr>
        <p:cNvPr id="1" name=""/>
        <p:cNvGrpSpPr/>
        <p:nvPr/>
      </p:nvGrpSpPr>
      <p:grpSpPr>
        <a:xfrm>
          <a:off x="0" y="0"/>
          <a:ext cx="0" cy="0"/>
          <a:chOff x="0" y="0"/>
          <a:chExt cx="0" cy="0"/>
        </a:xfrm>
      </p:grpSpPr>
      <p:sp>
        <p:nvSpPr>
          <p:cNvPr id="4" name="Platshållare för bildnummer">
            <a:extLst>
              <a:ext uri="{FF2B5EF4-FFF2-40B4-BE49-F238E27FC236}">
                <a16:creationId xmlns:a16="http://schemas.microsoft.com/office/drawing/2014/main" id="{47106106-A213-40C3-9F92-5EE5C3D92F94}"/>
              </a:ext>
            </a:extLst>
          </p:cNvPr>
          <p:cNvSpPr>
            <a:spLocks noGrp="1"/>
          </p:cNvSpPr>
          <p:nvPr>
            <p:ph type="sldNum" sz="quarter" idx="17"/>
          </p:nvPr>
        </p:nvSpPr>
        <p:spPr/>
        <p:txBody>
          <a:bodyPr/>
          <a:lstStyle/>
          <a:p>
            <a:fld id="{873EB259-4CFD-4D03-8D50-B89672399120}" type="slidenum">
              <a:rPr lang="sv-SE" smtClean="0"/>
              <a:pPr/>
              <a:t>‹#›</a:t>
            </a:fld>
            <a:endParaRPr lang="sv-SE"/>
          </a:p>
        </p:txBody>
      </p:sp>
      <p:pic>
        <p:nvPicPr>
          <p:cNvPr id="14" name="Greppa Näringen logotyp" descr="Logotyp för Greppa Näringen.">
            <a:extLst>
              <a:ext uri="{FF2B5EF4-FFF2-40B4-BE49-F238E27FC236}">
                <a16:creationId xmlns:a16="http://schemas.microsoft.com/office/drawing/2014/main" id="{CF719A97-82F6-4BE6-8248-587DBBEA97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1407" y="408533"/>
            <a:ext cx="1316302" cy="417191"/>
          </a:xfrm>
          <a:prstGeom prst="rect">
            <a:avLst/>
          </a:prstGeom>
        </p:spPr>
      </p:pic>
      <p:sp>
        <p:nvSpPr>
          <p:cNvPr id="11" name="Platshållare för innehåll">
            <a:extLst>
              <a:ext uri="{FF2B5EF4-FFF2-40B4-BE49-F238E27FC236}">
                <a16:creationId xmlns:a16="http://schemas.microsoft.com/office/drawing/2014/main" id="{02D58464-68C8-413F-A455-43EB1EE66FC3}"/>
              </a:ext>
            </a:extLst>
          </p:cNvPr>
          <p:cNvSpPr>
            <a:spLocks noGrp="1"/>
          </p:cNvSpPr>
          <p:nvPr>
            <p:ph sz="quarter" idx="14" hasCustomPrompt="1"/>
          </p:nvPr>
        </p:nvSpPr>
        <p:spPr>
          <a:xfrm>
            <a:off x="6243958" y="2315275"/>
            <a:ext cx="4524320" cy="3894456"/>
          </a:xfrm>
        </p:spPr>
        <p:txBody>
          <a:bodyPr/>
          <a:lstStyle>
            <a:lvl1pPr marL="342900" indent="-342900">
              <a:buClr>
                <a:schemeClr val="tx2"/>
              </a:buClr>
              <a:buFont typeface="Arial" panose="020B0604020202020204" pitchFamily="34" charset="0"/>
              <a:buChar char="•"/>
              <a:defRPr sz="2200">
                <a:solidFill>
                  <a:schemeClr val="tx2"/>
                </a:solidFill>
              </a:defRPr>
            </a:lvl1pPr>
            <a:lvl2pPr marL="800100" indent="-342900">
              <a:buClr>
                <a:schemeClr val="tx2"/>
              </a:buClr>
              <a:buFont typeface="Arial" panose="020B0604020202020204" pitchFamily="34" charset="0"/>
              <a:buChar char="•"/>
              <a:defRPr sz="2000">
                <a:solidFill>
                  <a:schemeClr val="tx2"/>
                </a:solidFill>
              </a:defRPr>
            </a:lvl2pPr>
            <a:lvl3pPr marL="1200150" indent="-285750">
              <a:buClr>
                <a:schemeClr val="tx2"/>
              </a:buClr>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2" y="2315275"/>
            <a:ext cx="4632404" cy="3894456"/>
          </a:xfrm>
        </p:spPr>
        <p:txBody>
          <a:bodyPr/>
          <a:lstStyle>
            <a:lvl1pPr marL="342900" indent="-342900">
              <a:buClrTx/>
              <a:buFont typeface="Arial" panose="020B0604020202020204" pitchFamily="34" charset="0"/>
              <a:buChar char="•"/>
              <a:defRPr sz="22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Tx/>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757443"/>
            <a:ext cx="8112941" cy="1219263"/>
          </a:xfrm>
        </p:spPr>
        <p:txBody>
          <a:bodyPr anchor="b" anchorCtr="0">
            <a:noAutofit/>
          </a:bodyPr>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2939012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vsnittsrubrik droppe">
    <p:bg>
      <p:bgPr>
        <a:solidFill>
          <a:schemeClr val="bg2"/>
        </a:solidFill>
        <a:effectLst/>
      </p:bgPr>
    </p:bg>
    <p:spTree>
      <p:nvGrpSpPr>
        <p:cNvPr id="1" name=""/>
        <p:cNvGrpSpPr/>
        <p:nvPr/>
      </p:nvGrpSpPr>
      <p:grpSpPr>
        <a:xfrm>
          <a:off x="0" y="0"/>
          <a:ext cx="0" cy="0"/>
          <a:chOff x="0" y="0"/>
          <a:chExt cx="0" cy="0"/>
        </a:xfrm>
      </p:grpSpPr>
      <p:sp>
        <p:nvSpPr>
          <p:cNvPr id="8" name="Färgblock blå">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a:extLst>
              <a:ext uri="{FF2B5EF4-FFF2-40B4-BE49-F238E27FC236}">
                <a16:creationId xmlns:a16="http://schemas.microsoft.com/office/drawing/2014/main" id="{701C8F8E-93E5-42BF-AF45-A18E4534D6A3}"/>
              </a:ext>
            </a:extLst>
          </p:cNvPr>
          <p:cNvSpPr>
            <a:spLocks noGrp="1"/>
          </p:cNvSpPr>
          <p:nvPr>
            <p:ph type="pic" sz="quarter" idx="14" hasCustomPrompt="1"/>
          </p:nvPr>
        </p:nvSpPr>
        <p:spPr>
          <a:xfrm>
            <a:off x="922581" y="1034515"/>
            <a:ext cx="4250838" cy="5132857"/>
          </a:xfrm>
          <a:custGeom>
            <a:avLst/>
            <a:gdLst>
              <a:gd name="connsiteX0" fmla="*/ 1890711 w 3781426"/>
              <a:gd name="connsiteY0" fmla="*/ 0 h 4566046"/>
              <a:gd name="connsiteX1" fmla="*/ 3289977 w 3781426"/>
              <a:gd name="connsiteY1" fmla="*/ 1399267 h 4566046"/>
              <a:gd name="connsiteX2" fmla="*/ 3285674 w 3781426"/>
              <a:gd name="connsiteY2" fmla="*/ 1403570 h 4566046"/>
              <a:gd name="connsiteX3" fmla="*/ 3349679 w 3781426"/>
              <a:gd name="connsiteY3" fmla="*/ 1473963 h 4566046"/>
              <a:gd name="connsiteX4" fmla="*/ 3781426 w 3781426"/>
              <a:gd name="connsiteY4" fmla="*/ 2676127 h 4566046"/>
              <a:gd name="connsiteX5" fmla="*/ 1890713 w 3781426"/>
              <a:gd name="connsiteY5" fmla="*/ 4566046 h 4566046"/>
              <a:gd name="connsiteX6" fmla="*/ 0 w 3781426"/>
              <a:gd name="connsiteY6" fmla="*/ 2676127 h 4566046"/>
              <a:gd name="connsiteX7" fmla="*/ 431747 w 3781426"/>
              <a:gd name="connsiteY7" fmla="*/ 1473963 h 4566046"/>
              <a:gd name="connsiteX8" fmla="*/ 495100 w 3781426"/>
              <a:gd name="connsiteY8" fmla="*/ 1404287 h 4566046"/>
              <a:gd name="connsiteX9" fmla="*/ 490762 w 3781426"/>
              <a:gd name="connsiteY9" fmla="*/ 1399949 h 4566046"/>
              <a:gd name="connsiteX0" fmla="*/ 1890711 w 3781426"/>
              <a:gd name="connsiteY0" fmla="*/ 0 h 4566046"/>
              <a:gd name="connsiteX1" fmla="*/ 3289977 w 3781426"/>
              <a:gd name="connsiteY1" fmla="*/ 1399267 h 4566046"/>
              <a:gd name="connsiteX2" fmla="*/ 3285674 w 3781426"/>
              <a:gd name="connsiteY2" fmla="*/ 1403570 h 4566046"/>
              <a:gd name="connsiteX3" fmla="*/ 3349679 w 3781426"/>
              <a:gd name="connsiteY3" fmla="*/ 1473963 h 4566046"/>
              <a:gd name="connsiteX4" fmla="*/ 3781426 w 3781426"/>
              <a:gd name="connsiteY4" fmla="*/ 2676127 h 4566046"/>
              <a:gd name="connsiteX5" fmla="*/ 1890713 w 3781426"/>
              <a:gd name="connsiteY5" fmla="*/ 4566046 h 4566046"/>
              <a:gd name="connsiteX6" fmla="*/ 0 w 3781426"/>
              <a:gd name="connsiteY6" fmla="*/ 2676127 h 4566046"/>
              <a:gd name="connsiteX7" fmla="*/ 431747 w 3781426"/>
              <a:gd name="connsiteY7" fmla="*/ 1473963 h 4566046"/>
              <a:gd name="connsiteX8" fmla="*/ 495100 w 3781426"/>
              <a:gd name="connsiteY8" fmla="*/ 1404287 h 4566046"/>
              <a:gd name="connsiteX9" fmla="*/ 1890711 w 3781426"/>
              <a:gd name="connsiteY9" fmla="*/ 0 h 4566046"/>
              <a:gd name="connsiteX0" fmla="*/ 1890711 w 3781426"/>
              <a:gd name="connsiteY0" fmla="*/ 0 h 4566046"/>
              <a:gd name="connsiteX1" fmla="*/ 3285674 w 3781426"/>
              <a:gd name="connsiteY1" fmla="*/ 1403570 h 4566046"/>
              <a:gd name="connsiteX2" fmla="*/ 3349679 w 3781426"/>
              <a:gd name="connsiteY2" fmla="*/ 1473963 h 4566046"/>
              <a:gd name="connsiteX3" fmla="*/ 3781426 w 3781426"/>
              <a:gd name="connsiteY3" fmla="*/ 2676127 h 4566046"/>
              <a:gd name="connsiteX4" fmla="*/ 1890713 w 3781426"/>
              <a:gd name="connsiteY4" fmla="*/ 4566046 h 4566046"/>
              <a:gd name="connsiteX5" fmla="*/ 0 w 3781426"/>
              <a:gd name="connsiteY5" fmla="*/ 2676127 h 4566046"/>
              <a:gd name="connsiteX6" fmla="*/ 431747 w 3781426"/>
              <a:gd name="connsiteY6" fmla="*/ 1473963 h 4566046"/>
              <a:gd name="connsiteX7" fmla="*/ 495100 w 3781426"/>
              <a:gd name="connsiteY7" fmla="*/ 1404287 h 4566046"/>
              <a:gd name="connsiteX8" fmla="*/ 1890711 w 3781426"/>
              <a:gd name="connsiteY8" fmla="*/ 0 h 456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1426" h="4566046">
                <a:moveTo>
                  <a:pt x="1890711" y="0"/>
                </a:moveTo>
                <a:lnTo>
                  <a:pt x="3285674" y="1403570"/>
                </a:lnTo>
                <a:lnTo>
                  <a:pt x="3349679" y="1473963"/>
                </a:lnTo>
                <a:cubicBezTo>
                  <a:pt x="3619400" y="1800653"/>
                  <a:pt x="3781426" y="2219476"/>
                  <a:pt x="3781426" y="2676127"/>
                </a:cubicBezTo>
                <a:cubicBezTo>
                  <a:pt x="3781426" y="3719900"/>
                  <a:pt x="2934925" y="4566046"/>
                  <a:pt x="1890713" y="4566046"/>
                </a:cubicBezTo>
                <a:cubicBezTo>
                  <a:pt x="846501" y="4566046"/>
                  <a:pt x="0" y="3719900"/>
                  <a:pt x="0" y="2676127"/>
                </a:cubicBezTo>
                <a:cubicBezTo>
                  <a:pt x="0" y="2219476"/>
                  <a:pt x="162026" y="1800653"/>
                  <a:pt x="431747" y="1473963"/>
                </a:cubicBezTo>
                <a:lnTo>
                  <a:pt x="495100" y="1404287"/>
                </a:lnTo>
                <a:lnTo>
                  <a:pt x="1890711" y="0"/>
                </a:lnTo>
                <a:close/>
              </a:path>
            </a:pathLst>
          </a:custGeom>
          <a:solidFill>
            <a:schemeClr val="bg2"/>
          </a:solidFill>
          <a:ln>
            <a:noFill/>
          </a:ln>
        </p:spPr>
        <p:txBody>
          <a:bodyPr vert="horz" wrap="square" lIns="91440" tIns="45720" rIns="91440" bIns="45720" rtlCol="0" anchor="ctr" anchorCtr="0">
            <a:noAutofit/>
          </a:bodyPr>
          <a:lstStyle>
            <a:lvl1pPr>
              <a:defRPr lang="sv-SE" sz="2400" dirty="0">
                <a:solidFill>
                  <a:schemeClr val="tx1"/>
                </a:solidFill>
              </a:defRPr>
            </a:lvl1pPr>
          </a:lstStyle>
          <a:p>
            <a:pPr marL="0" lvl="0" indent="0">
              <a:buNone/>
            </a:pPr>
            <a:r>
              <a:rPr lang="sv-SE" dirty="0"/>
              <a:t>Klicka här för att infoga bild</a:t>
            </a:r>
          </a:p>
        </p:txBody>
      </p:sp>
      <p:sp>
        <p:nvSpPr>
          <p:cNvPr id="5" name="Platshållare för text">
            <a:extLst>
              <a:ext uri="{FF2B5EF4-FFF2-40B4-BE49-F238E27FC236}">
                <a16:creationId xmlns:a16="http://schemas.microsoft.com/office/drawing/2014/main" id="{7A23548C-701F-4F68-A201-0CB0681ACCF7}"/>
              </a:ext>
            </a:extLst>
          </p:cNvPr>
          <p:cNvSpPr>
            <a:spLocks noGrp="1"/>
          </p:cNvSpPr>
          <p:nvPr>
            <p:ph type="body" sz="quarter" idx="15" hasCustomPrompt="1"/>
          </p:nvPr>
        </p:nvSpPr>
        <p:spPr>
          <a:xfrm>
            <a:off x="6769101" y="3204000"/>
            <a:ext cx="4356000" cy="3132000"/>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9131" y="1440180"/>
            <a:ext cx="4356000" cy="1693099"/>
          </a:xfrm>
        </p:spPr>
        <p:txBody>
          <a:bodyPr anchor="b" anchorCtr="0"/>
          <a:lstStyle>
            <a:lvl1pPr>
              <a:lnSpc>
                <a:spcPct val="100000"/>
              </a:lnSpc>
              <a:defRPr sz="3200">
                <a:solidFill>
                  <a:schemeClr val="accent3"/>
                </a:solidFill>
              </a:defRPr>
            </a:lvl1pPr>
          </a:lstStyle>
          <a:p>
            <a:r>
              <a:rPr lang="sv-SE" dirty="0"/>
              <a:t>Klicka här för att lägga till rubrik max tre rader</a:t>
            </a:r>
          </a:p>
        </p:txBody>
      </p:sp>
    </p:spTree>
    <p:extLst>
      <p:ext uri="{BB962C8B-B14F-4D97-AF65-F5344CB8AC3E}">
        <p14:creationId xmlns:p14="http://schemas.microsoft.com/office/powerpoint/2010/main" val="41921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latshållare för sidnummer">
            <a:extLst>
              <a:ext uri="{FF2B5EF4-FFF2-40B4-BE49-F238E27FC236}">
                <a16:creationId xmlns:a16="http://schemas.microsoft.com/office/drawing/2014/main" id="{D054FFF1-22CE-4658-9ECE-65F4FEE1FB05}"/>
              </a:ext>
            </a:extLst>
          </p:cNvPr>
          <p:cNvSpPr>
            <a:spLocks noGrp="1"/>
          </p:cNvSpPr>
          <p:nvPr>
            <p:ph type="sldNum" sz="quarter" idx="4"/>
          </p:nvPr>
        </p:nvSpPr>
        <p:spPr>
          <a:xfrm>
            <a:off x="350818" y="6346241"/>
            <a:ext cx="872054" cy="297177"/>
          </a:xfrm>
          <a:prstGeom prst="rect">
            <a:avLst/>
          </a:prstGeom>
        </p:spPr>
        <p:txBody>
          <a:bodyPr vert="horz" lIns="91440" tIns="45720" rIns="91440" bIns="45720" rtlCol="0" anchor="b" anchorCtr="0"/>
          <a:lstStyle>
            <a:lvl1pPr algn="l">
              <a:defRPr sz="1000">
                <a:solidFill>
                  <a:schemeClr val="tx1"/>
                </a:solidFill>
                <a:latin typeface="+mn-lt"/>
              </a:defRPr>
            </a:lvl1pPr>
          </a:lstStyle>
          <a:p>
            <a:fld id="{873EB259-4CFD-4D03-8D50-B89672399120}" type="slidenum">
              <a:rPr lang="sv-SE" smtClean="0"/>
              <a:pPr/>
              <a:t>‹#›</a:t>
            </a:fld>
            <a:endParaRPr lang="sv-SE"/>
          </a:p>
        </p:txBody>
      </p:sp>
      <p:pic>
        <p:nvPicPr>
          <p:cNvPr id="11" name="Greppa Näringen logotyp" descr="Logotyp för Greppa Näringen.">
            <a:extLst>
              <a:ext uri="{FF2B5EF4-FFF2-40B4-BE49-F238E27FC236}">
                <a16:creationId xmlns:a16="http://schemas.microsoft.com/office/drawing/2014/main" id="{1B1051DC-0603-47E4-A8B5-C011AE6A2E30}"/>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381407" y="408533"/>
            <a:ext cx="1316302" cy="417191"/>
          </a:xfrm>
          <a:prstGeom prst="rect">
            <a:avLst/>
          </a:prstGeom>
        </p:spPr>
      </p:pic>
      <p:sp>
        <p:nvSpPr>
          <p:cNvPr id="3" name="Platshållare för text">
            <a:extLst>
              <a:ext uri="{FF2B5EF4-FFF2-40B4-BE49-F238E27FC236}">
                <a16:creationId xmlns:a16="http://schemas.microsoft.com/office/drawing/2014/main" id="{68BF3625-E815-21FE-92DD-FD761B84AE85}"/>
              </a:ext>
            </a:extLst>
          </p:cNvPr>
          <p:cNvSpPr>
            <a:spLocks noGrp="1"/>
          </p:cNvSpPr>
          <p:nvPr>
            <p:ph type="body" idx="1"/>
          </p:nvPr>
        </p:nvSpPr>
        <p:spPr>
          <a:xfrm>
            <a:off x="604206" y="3339253"/>
            <a:ext cx="9512098" cy="2693023"/>
          </a:xfrm>
          <a:prstGeom prst="rect">
            <a:avLst/>
          </a:prstGeom>
        </p:spPr>
        <p:txBody>
          <a:bodyPr vert="horz" lIns="91440" tIns="45720" rIns="91440" bIns="45720" rtlCol="0">
            <a:noAutofit/>
          </a:bodyPr>
          <a:lstStyle/>
          <a:p>
            <a:pPr lvl="0"/>
            <a:r>
              <a:rPr lang="sv-SE" dirty="0"/>
              <a:t>Klicka här för att lägga till text</a:t>
            </a:r>
          </a:p>
          <a:p>
            <a:pPr lvl="0"/>
            <a:endParaRPr lang="sv-SE" dirty="0"/>
          </a:p>
          <a:p>
            <a:pPr lvl="0"/>
            <a:endParaRPr lang="sv-SE" dirty="0"/>
          </a:p>
        </p:txBody>
      </p:sp>
      <p:sp>
        <p:nvSpPr>
          <p:cNvPr id="2" name="Platshållare för rubrik 1">
            <a:extLst>
              <a:ext uri="{FF2B5EF4-FFF2-40B4-BE49-F238E27FC236}">
                <a16:creationId xmlns:a16="http://schemas.microsoft.com/office/drawing/2014/main" id="{10398551-A45D-BE15-0A00-494B3FB0614A}"/>
              </a:ext>
            </a:extLst>
          </p:cNvPr>
          <p:cNvSpPr>
            <a:spLocks noGrp="1"/>
          </p:cNvSpPr>
          <p:nvPr>
            <p:ph type="title"/>
          </p:nvPr>
        </p:nvSpPr>
        <p:spPr>
          <a:xfrm>
            <a:off x="604207" y="1866900"/>
            <a:ext cx="9512097" cy="1158388"/>
          </a:xfrm>
          <a:prstGeom prst="rect">
            <a:avLst/>
          </a:prstGeom>
        </p:spPr>
        <p:txBody>
          <a:bodyPr vert="horz" lIns="91440" tIns="45720" rIns="91440" bIns="45720" rtlCol="0" anchor="ctr" anchorCtr="0">
            <a:noAutofit/>
          </a:bodyPr>
          <a:lstStyle/>
          <a:p>
            <a:r>
              <a:rPr lang="sv-SE" dirty="0"/>
              <a:t>Klicka här för att lägga till rubrik</a:t>
            </a:r>
          </a:p>
        </p:txBody>
      </p:sp>
    </p:spTree>
    <p:extLst>
      <p:ext uri="{BB962C8B-B14F-4D97-AF65-F5344CB8AC3E}">
        <p14:creationId xmlns:p14="http://schemas.microsoft.com/office/powerpoint/2010/main" val="4078069493"/>
      </p:ext>
    </p:extLst>
  </p:cSld>
  <p:clrMap bg1="lt1" tx1="dk1" bg2="lt2" tx2="dk2" accent1="accent1" accent2="accent2" accent3="accent3" accent4="accent4" accent5="accent5" accent6="accent6" hlink="hlink" folHlink="folHlink"/>
  <p:sldLayoutIdLst>
    <p:sldLayoutId id="2147483745" r:id="rId1"/>
    <p:sldLayoutId id="2147483754" r:id="rId2"/>
    <p:sldLayoutId id="2147483721" r:id="rId3"/>
    <p:sldLayoutId id="2147483724" r:id="rId4"/>
    <p:sldLayoutId id="2147483728" r:id="rId5"/>
    <p:sldLayoutId id="2147483753" r:id="rId6"/>
    <p:sldLayoutId id="2147483727" r:id="rId7"/>
    <p:sldLayoutId id="2147483743" r:id="rId8"/>
    <p:sldLayoutId id="2147483716" r:id="rId9"/>
    <p:sldLayoutId id="2147483711" r:id="rId10"/>
    <p:sldLayoutId id="2147483744" r:id="rId11"/>
    <p:sldLayoutId id="2147483750" r:id="rId12"/>
    <p:sldLayoutId id="2147483696" r:id="rId13"/>
    <p:sldLayoutId id="2147483749" r:id="rId14"/>
  </p:sldLayoutIdLst>
  <p:hf hdr="0"/>
  <p:txStyles>
    <p:titleStyle>
      <a:lvl1pPr algn="l" defTabSz="914400" rtl="0" eaLnBrk="1" latinLnBrk="0" hangingPunct="1">
        <a:lnSpc>
          <a:spcPct val="90000"/>
        </a:lnSpc>
        <a:spcBef>
          <a:spcPct val="0"/>
        </a:spcBef>
        <a:buNone/>
        <a:defRPr sz="4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6991BC0C-C0C9-4907-8BD2-1339E3CB1F4D}"/>
              </a:ext>
            </a:extLst>
          </p:cNvPr>
          <p:cNvPicPr>
            <a:picLocks noGrp="1" noChangeAspect="1"/>
          </p:cNvPicPr>
          <p:nvPr>
            <p:ph type="pic" sz="quarter" idx="12"/>
          </p:nvPr>
        </p:nvPicPr>
        <p:blipFill rotWithShape="1">
          <a:blip r:embed="rId2" cstate="screen">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a:ext>
            </a:extLst>
          </a:blip>
          <a:srcRect l="5954" r="47311"/>
          <a:stretch/>
        </p:blipFill>
        <p:spPr>
          <a:xfrm>
            <a:off x="601864" y="3518748"/>
            <a:ext cx="5261905" cy="3339252"/>
          </a:xfrm>
        </p:spPr>
      </p:pic>
      <p:sp>
        <p:nvSpPr>
          <p:cNvPr id="2" name="Rubrik 1">
            <a:extLst>
              <a:ext uri="{FF2B5EF4-FFF2-40B4-BE49-F238E27FC236}">
                <a16:creationId xmlns:a16="http://schemas.microsoft.com/office/drawing/2014/main" id="{E643C100-F398-43E5-B33C-C42A6442EDD7}"/>
              </a:ext>
            </a:extLst>
          </p:cNvPr>
          <p:cNvSpPr>
            <a:spLocks noGrp="1"/>
          </p:cNvSpPr>
          <p:nvPr>
            <p:ph type="ctrTitle"/>
          </p:nvPr>
        </p:nvSpPr>
        <p:spPr>
          <a:xfrm>
            <a:off x="601865" y="1732553"/>
            <a:ext cx="10467650" cy="1606700"/>
          </a:xfrm>
        </p:spPr>
        <p:txBody>
          <a:bodyPr/>
          <a:lstStyle/>
          <a:p>
            <a:r>
              <a:rPr lang="sv-SE" dirty="0"/>
              <a:t>Integrerat växtskydd</a:t>
            </a:r>
            <a:br>
              <a:rPr lang="sv-SE" dirty="0"/>
            </a:br>
            <a:r>
              <a:rPr lang="sv-SE" dirty="0"/>
              <a:t>Insekter, sniglar och nematoder</a:t>
            </a:r>
          </a:p>
        </p:txBody>
      </p:sp>
      <p:sp>
        <p:nvSpPr>
          <p:cNvPr id="4" name="textruta 3">
            <a:extLst>
              <a:ext uri="{FF2B5EF4-FFF2-40B4-BE49-F238E27FC236}">
                <a16:creationId xmlns:a16="http://schemas.microsoft.com/office/drawing/2014/main" id="{E262A391-134C-4E92-BB2A-CB3FEBA3075C}"/>
              </a:ext>
            </a:extLst>
          </p:cNvPr>
          <p:cNvSpPr txBox="1"/>
          <p:nvPr/>
        </p:nvSpPr>
        <p:spPr>
          <a:xfrm>
            <a:off x="5863769" y="6399235"/>
            <a:ext cx="4214615" cy="246221"/>
          </a:xfrm>
          <a:prstGeom prst="rect">
            <a:avLst/>
          </a:prstGeom>
          <a:noFill/>
        </p:spPr>
        <p:txBody>
          <a:bodyPr wrap="none" rtlCol="0">
            <a:spAutoFit/>
          </a:bodyPr>
          <a:lstStyle/>
          <a:p>
            <a:r>
              <a:rPr lang="sv-SE" sz="1000" dirty="0"/>
              <a:t>Foton och bilder utan angiven upphovsman tillhör Växtskyddscentralen.</a:t>
            </a:r>
          </a:p>
        </p:txBody>
      </p:sp>
    </p:spTree>
    <p:extLst>
      <p:ext uri="{BB962C8B-B14F-4D97-AF65-F5344CB8AC3E}">
        <p14:creationId xmlns:p14="http://schemas.microsoft.com/office/powerpoint/2010/main" val="674437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85000"/>
          </a:schemeClr>
        </a:solidFill>
        <a:effectLst/>
      </p:bgPr>
    </p:bg>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3FEF594-2150-464A-86BB-912C1FED71F0}"/>
              </a:ext>
            </a:extLst>
          </p:cNvPr>
          <p:cNvSpPr>
            <a:spLocks noGrp="1"/>
          </p:cNvSpPr>
          <p:nvPr>
            <p:ph type="sldNum" sz="quarter" idx="18"/>
          </p:nvPr>
        </p:nvSpPr>
        <p:spPr/>
        <p:txBody>
          <a:bodyPr/>
          <a:lstStyle/>
          <a:p>
            <a:fld id="{873EB259-4CFD-4D03-8D50-B89672399120}" type="slidenum">
              <a:rPr lang="sv-SE" smtClean="0"/>
              <a:pPr/>
              <a:t>10</a:t>
            </a:fld>
            <a:endParaRPr lang="sv-SE"/>
          </a:p>
        </p:txBody>
      </p:sp>
      <p:pic>
        <p:nvPicPr>
          <p:cNvPr id="4" name="Picture 1026" descr="H:\Bilder\bilder 2006\juli\IMG_3662.JPG">
            <a:extLst>
              <a:ext uri="{FF2B5EF4-FFF2-40B4-BE49-F238E27FC236}">
                <a16:creationId xmlns:a16="http://schemas.microsoft.com/office/drawing/2014/main" id="{905AFEDB-8A65-4BD9-AB98-F5C948F5474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09508" y="0"/>
            <a:ext cx="927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ruta 4">
            <a:extLst>
              <a:ext uri="{FF2B5EF4-FFF2-40B4-BE49-F238E27FC236}">
                <a16:creationId xmlns:a16="http://schemas.microsoft.com/office/drawing/2014/main" id="{FAD632BB-FC7A-4812-B4AA-96ABC7D854D1}"/>
              </a:ext>
            </a:extLst>
          </p:cNvPr>
          <p:cNvSpPr txBox="1"/>
          <p:nvPr/>
        </p:nvSpPr>
        <p:spPr>
          <a:xfrm>
            <a:off x="1198295" y="510532"/>
            <a:ext cx="8693426" cy="923330"/>
          </a:xfrm>
          <a:prstGeom prst="rect">
            <a:avLst/>
          </a:prstGeom>
          <a:solidFill>
            <a:schemeClr val="bg1">
              <a:alpha val="85000"/>
            </a:schemeClr>
          </a:solidFill>
        </p:spPr>
        <p:txBody>
          <a:bodyPr wrap="square" rtlCol="0">
            <a:spAutoFit/>
          </a:bodyPr>
          <a:lstStyle/>
          <a:p>
            <a:r>
              <a:rPr lang="sv-SE" dirty="0"/>
              <a:t>Om bekämpningen inte utförs direkt när bekämpningströskeln uppnåtts tappar man i effekt eftersom insekterna redan hunnit skada. Man riskerar även att skada nyttodjur i större omfattning då lössens specifika fiender hunnit etablerat sig i fältet.</a:t>
            </a:r>
          </a:p>
        </p:txBody>
      </p:sp>
      <p:sp>
        <p:nvSpPr>
          <p:cNvPr id="7" name="Text Box 1027">
            <a:extLst>
              <a:ext uri="{FF2B5EF4-FFF2-40B4-BE49-F238E27FC236}">
                <a16:creationId xmlns:a16="http://schemas.microsoft.com/office/drawing/2014/main" id="{76FC2384-C46E-48A9-A882-B0614FF84CAE}"/>
              </a:ext>
            </a:extLst>
          </p:cNvPr>
          <p:cNvSpPr txBox="1">
            <a:spLocks noChangeArrowheads="1"/>
          </p:cNvSpPr>
          <p:nvPr/>
        </p:nvSpPr>
        <p:spPr bwMode="auto">
          <a:xfrm>
            <a:off x="1919868" y="5979528"/>
            <a:ext cx="1295400" cy="366713"/>
          </a:xfrm>
          <a:prstGeom prst="rect">
            <a:avLst/>
          </a:prstGeom>
          <a:solidFill>
            <a:srgbClr val="99CC00">
              <a:alpha val="44000"/>
            </a:srgbClr>
          </a:solidFill>
          <a:ln>
            <a:noFill/>
          </a:ln>
          <a:effectLst/>
        </p:spPr>
        <p:txBody>
          <a:bodyPr>
            <a:spAutoFit/>
          </a:bodyPr>
          <a:lstStyle>
            <a:lvl1pPr eaLnBrk="0" hangingPunct="0">
              <a:spcBef>
                <a:spcPct val="20000"/>
              </a:spcBef>
              <a:buChar char="•"/>
              <a:defRPr sz="2000">
                <a:solidFill>
                  <a:schemeClr val="tx1"/>
                </a:solidFill>
                <a:latin typeface="Arial Unicode MS" pitchFamily="34" charset="-128"/>
              </a:defRPr>
            </a:lvl1pPr>
            <a:lvl2pPr marL="742950" indent="-285750" eaLnBrk="0" hangingPunct="0">
              <a:spcBef>
                <a:spcPct val="20000"/>
              </a:spcBef>
              <a:buChar char="–"/>
              <a:defRPr sz="2000">
                <a:solidFill>
                  <a:schemeClr val="tx1"/>
                </a:solidFill>
                <a:latin typeface="Arial Unicode MS" pitchFamily="34" charset="-128"/>
              </a:defRPr>
            </a:lvl2pPr>
            <a:lvl3pPr marL="1143000" indent="-228600" eaLnBrk="0" hangingPunct="0">
              <a:spcBef>
                <a:spcPct val="20000"/>
              </a:spcBef>
              <a:buChar char="•"/>
              <a:defRPr sz="20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sv-SE" altLang="sv-SE" sz="1800" dirty="0">
                <a:latin typeface="Arial" pitchFamily="34" charset="0"/>
              </a:rPr>
              <a:t>2 juli 2006</a:t>
            </a:r>
          </a:p>
        </p:txBody>
      </p:sp>
    </p:spTree>
    <p:extLst>
      <p:ext uri="{BB962C8B-B14F-4D97-AF65-F5344CB8AC3E}">
        <p14:creationId xmlns:p14="http://schemas.microsoft.com/office/powerpoint/2010/main" val="3346334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529A5328-1841-4C44-BC08-8A7F1C3C0AB6}"/>
              </a:ext>
            </a:extLst>
          </p:cNvPr>
          <p:cNvSpPr>
            <a:spLocks noGrp="1"/>
          </p:cNvSpPr>
          <p:nvPr>
            <p:ph type="sldNum" sz="quarter" idx="18"/>
          </p:nvPr>
        </p:nvSpPr>
        <p:spPr/>
        <p:txBody>
          <a:bodyPr/>
          <a:lstStyle/>
          <a:p>
            <a:fld id="{873EB259-4CFD-4D03-8D50-B89672399120}" type="slidenum">
              <a:rPr lang="sv-SE" smtClean="0"/>
              <a:pPr/>
              <a:t>11</a:t>
            </a:fld>
            <a:endParaRPr lang="sv-SE"/>
          </a:p>
        </p:txBody>
      </p:sp>
      <p:sp>
        <p:nvSpPr>
          <p:cNvPr id="4" name="Rubrik 3">
            <a:extLst>
              <a:ext uri="{FF2B5EF4-FFF2-40B4-BE49-F238E27FC236}">
                <a16:creationId xmlns:a16="http://schemas.microsoft.com/office/drawing/2014/main" id="{233E2995-8381-40DE-9835-5AEC7907DE35}"/>
              </a:ext>
            </a:extLst>
          </p:cNvPr>
          <p:cNvSpPr>
            <a:spLocks noGrp="1"/>
          </p:cNvSpPr>
          <p:nvPr>
            <p:ph type="title"/>
          </p:nvPr>
        </p:nvSpPr>
        <p:spPr/>
        <p:txBody>
          <a:bodyPr/>
          <a:lstStyle/>
          <a:p>
            <a:r>
              <a:rPr lang="sv-SE" sz="2400" dirty="0"/>
              <a:t>Exempel: </a:t>
            </a:r>
            <a:br>
              <a:rPr lang="sv-SE" dirty="0"/>
            </a:br>
            <a:r>
              <a:rPr lang="sv-SE" dirty="0"/>
              <a:t>Prognos för </a:t>
            </a:r>
            <a:r>
              <a:rPr lang="sv-SE" dirty="0" err="1"/>
              <a:t>rötsotvirus</a:t>
            </a:r>
            <a:r>
              <a:rPr lang="sv-SE" dirty="0"/>
              <a:t> i höstsäd</a:t>
            </a:r>
          </a:p>
        </p:txBody>
      </p:sp>
      <p:sp>
        <p:nvSpPr>
          <p:cNvPr id="5" name="Rektangel 4">
            <a:extLst>
              <a:ext uri="{FF2B5EF4-FFF2-40B4-BE49-F238E27FC236}">
                <a16:creationId xmlns:a16="http://schemas.microsoft.com/office/drawing/2014/main" id="{5F828EDF-22A3-4588-A52D-6CE451D87EDD}"/>
              </a:ext>
            </a:extLst>
          </p:cNvPr>
          <p:cNvSpPr/>
          <p:nvPr/>
        </p:nvSpPr>
        <p:spPr>
          <a:xfrm>
            <a:off x="1176338" y="1940553"/>
            <a:ext cx="5033676" cy="4247317"/>
          </a:xfrm>
          <a:prstGeom prst="rect">
            <a:avLst/>
          </a:prstGeom>
        </p:spPr>
        <p:txBody>
          <a:bodyPr wrap="square">
            <a:spAutoFit/>
          </a:bodyPr>
          <a:lstStyle/>
          <a:p>
            <a:r>
              <a:rPr lang="sv-SE" dirty="0">
                <a:solidFill>
                  <a:srgbClr val="37362F"/>
                </a:solidFill>
              </a:rPr>
              <a:t>Rödsotvirus kan smitta höstsäd på hösten via bladlöss. För att en generation bladlöss ska utvecklas i grödan behövs ungefär 170 </a:t>
            </a:r>
            <a:r>
              <a:rPr lang="sv-SE" dirty="0" err="1">
                <a:solidFill>
                  <a:srgbClr val="37362F"/>
                </a:solidFill>
              </a:rPr>
              <a:t>daggrader</a:t>
            </a:r>
            <a:r>
              <a:rPr lang="sv-SE" dirty="0">
                <a:solidFill>
                  <a:srgbClr val="37362F"/>
                </a:solidFill>
              </a:rPr>
              <a:t> efter uppkomst, med bastemperatur 3 grader. Den stora spridningen av virus påbörjas med den andra generationen mellan 170 och 340 </a:t>
            </a:r>
            <a:r>
              <a:rPr lang="sv-SE" dirty="0" err="1">
                <a:solidFill>
                  <a:srgbClr val="37362F"/>
                </a:solidFill>
              </a:rPr>
              <a:t>daggrader</a:t>
            </a:r>
            <a:r>
              <a:rPr lang="sv-SE" dirty="0">
                <a:solidFill>
                  <a:srgbClr val="37362F"/>
                </a:solidFill>
              </a:rPr>
              <a:t>. Det är tidigast i detta intervall som det eventuellt är aktuellt med behandling.</a:t>
            </a:r>
          </a:p>
          <a:p>
            <a:endParaRPr lang="sv-SE" dirty="0">
              <a:solidFill>
                <a:srgbClr val="37362F"/>
              </a:solidFill>
            </a:endParaRPr>
          </a:p>
          <a:p>
            <a:r>
              <a:rPr lang="sv-SE" dirty="0">
                <a:solidFill>
                  <a:srgbClr val="37362F"/>
                </a:solidFill>
              </a:rPr>
              <a:t>På Jordbruksverkets webbplats finns temperatur­modellen för rödsotvirus för att räkna ut temperatur­summan och tidpunkten då risken är stor för allvarlig spridning av virus i ditt område. </a:t>
            </a:r>
            <a:endParaRPr lang="sv-SE" b="0" i="0" dirty="0">
              <a:solidFill>
                <a:srgbClr val="37362F"/>
              </a:solidFill>
              <a:effectLst/>
            </a:endParaRPr>
          </a:p>
        </p:txBody>
      </p:sp>
      <p:pic>
        <p:nvPicPr>
          <p:cNvPr id="6" name="Bildobjekt 5">
            <a:extLst>
              <a:ext uri="{FF2B5EF4-FFF2-40B4-BE49-F238E27FC236}">
                <a16:creationId xmlns:a16="http://schemas.microsoft.com/office/drawing/2014/main" id="{C8B91039-8A6B-4C8A-AB89-85968999C0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17213" y="1577344"/>
            <a:ext cx="5033676" cy="5280656"/>
          </a:xfrm>
          <a:prstGeom prst="rect">
            <a:avLst/>
          </a:prstGeom>
        </p:spPr>
      </p:pic>
    </p:spTree>
    <p:extLst>
      <p:ext uri="{BB962C8B-B14F-4D97-AF65-F5344CB8AC3E}">
        <p14:creationId xmlns:p14="http://schemas.microsoft.com/office/powerpoint/2010/main" val="2320334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7A888396-E240-4607-B5A2-5F2424604174}"/>
              </a:ext>
            </a:extLst>
          </p:cNvPr>
          <p:cNvSpPr>
            <a:spLocks noGrp="1"/>
          </p:cNvSpPr>
          <p:nvPr>
            <p:ph type="sldNum" sz="quarter" idx="18"/>
          </p:nvPr>
        </p:nvSpPr>
        <p:spPr/>
        <p:txBody>
          <a:bodyPr/>
          <a:lstStyle/>
          <a:p>
            <a:fld id="{873EB259-4CFD-4D03-8D50-B89672399120}" type="slidenum">
              <a:rPr lang="sv-SE" smtClean="0"/>
              <a:pPr/>
              <a:t>12</a:t>
            </a:fld>
            <a:endParaRPr lang="sv-SE"/>
          </a:p>
        </p:txBody>
      </p:sp>
      <p:sp>
        <p:nvSpPr>
          <p:cNvPr id="4" name="Rubrik 3">
            <a:extLst>
              <a:ext uri="{FF2B5EF4-FFF2-40B4-BE49-F238E27FC236}">
                <a16:creationId xmlns:a16="http://schemas.microsoft.com/office/drawing/2014/main" id="{76ECB269-76D3-4DB7-8871-1598D6C14C03}"/>
              </a:ext>
            </a:extLst>
          </p:cNvPr>
          <p:cNvSpPr>
            <a:spLocks noGrp="1"/>
          </p:cNvSpPr>
          <p:nvPr>
            <p:ph type="title"/>
          </p:nvPr>
        </p:nvSpPr>
        <p:spPr>
          <a:xfrm>
            <a:off x="786846" y="498575"/>
            <a:ext cx="4576892" cy="2010449"/>
          </a:xfrm>
        </p:spPr>
        <p:txBody>
          <a:bodyPr/>
          <a:lstStyle/>
          <a:p>
            <a:r>
              <a:rPr lang="sv-SE" sz="2400" dirty="0"/>
              <a:t>Exempel: </a:t>
            </a:r>
            <a:br>
              <a:rPr lang="sv-SE" dirty="0"/>
            </a:br>
            <a:r>
              <a:rPr lang="sv-SE" dirty="0"/>
              <a:t>Riskvärdering för angrepp av fritfluga i havre</a:t>
            </a:r>
          </a:p>
        </p:txBody>
      </p:sp>
      <p:pic>
        <p:nvPicPr>
          <p:cNvPr id="8" name="Bildobjekt 7">
            <a:extLst>
              <a:ext uri="{FF2B5EF4-FFF2-40B4-BE49-F238E27FC236}">
                <a16:creationId xmlns:a16="http://schemas.microsoft.com/office/drawing/2014/main" id="{9DFBAD7E-0537-4D9A-8236-B996D9E80C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83367" y="2111485"/>
            <a:ext cx="3159511" cy="4739267"/>
          </a:xfrm>
          <a:prstGeom prst="rect">
            <a:avLst/>
          </a:prstGeom>
        </p:spPr>
      </p:pic>
      <p:pic>
        <p:nvPicPr>
          <p:cNvPr id="9" name="Bildobjekt 8">
            <a:extLst>
              <a:ext uri="{FF2B5EF4-FFF2-40B4-BE49-F238E27FC236}">
                <a16:creationId xmlns:a16="http://schemas.microsoft.com/office/drawing/2014/main" id="{6E9B50C9-A512-41EE-83D2-13A717B37E5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6871"/>
          <a:stretch/>
        </p:blipFill>
        <p:spPr>
          <a:xfrm>
            <a:off x="5742878" y="973850"/>
            <a:ext cx="6449122" cy="5876903"/>
          </a:xfrm>
          <a:prstGeom prst="rect">
            <a:avLst/>
          </a:prstGeom>
        </p:spPr>
      </p:pic>
    </p:spTree>
    <p:extLst>
      <p:ext uri="{BB962C8B-B14F-4D97-AF65-F5344CB8AC3E}">
        <p14:creationId xmlns:p14="http://schemas.microsoft.com/office/powerpoint/2010/main" val="3116940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C8B8D2B1-C490-4FC7-B52A-9DB5BAA96B49}"/>
              </a:ext>
            </a:extLst>
          </p:cNvPr>
          <p:cNvSpPr>
            <a:spLocks noGrp="1"/>
          </p:cNvSpPr>
          <p:nvPr>
            <p:ph type="sldNum" sz="quarter" idx="18"/>
          </p:nvPr>
        </p:nvSpPr>
        <p:spPr/>
        <p:txBody>
          <a:bodyPr/>
          <a:lstStyle/>
          <a:p>
            <a:fld id="{873EB259-4CFD-4D03-8D50-B89672399120}" type="slidenum">
              <a:rPr lang="sv-SE" smtClean="0"/>
              <a:pPr/>
              <a:t>13</a:t>
            </a:fld>
            <a:endParaRPr lang="sv-SE"/>
          </a:p>
        </p:txBody>
      </p:sp>
      <p:sp>
        <p:nvSpPr>
          <p:cNvPr id="5" name="Rubrik 4">
            <a:extLst>
              <a:ext uri="{FF2B5EF4-FFF2-40B4-BE49-F238E27FC236}">
                <a16:creationId xmlns:a16="http://schemas.microsoft.com/office/drawing/2014/main" id="{8474928E-2651-4FEA-8820-C3237CCCE30F}"/>
              </a:ext>
            </a:extLst>
          </p:cNvPr>
          <p:cNvSpPr>
            <a:spLocks noGrp="1"/>
          </p:cNvSpPr>
          <p:nvPr>
            <p:ph type="title"/>
          </p:nvPr>
        </p:nvSpPr>
        <p:spPr>
          <a:xfrm>
            <a:off x="1176338" y="464486"/>
            <a:ext cx="9049330" cy="1165138"/>
          </a:xfrm>
        </p:spPr>
        <p:txBody>
          <a:bodyPr/>
          <a:lstStyle/>
          <a:p>
            <a:r>
              <a:rPr lang="sv-SE" dirty="0"/>
              <a:t>Överväg alla metoder, välj skonsamma preparat och begränsa användningen</a:t>
            </a:r>
          </a:p>
        </p:txBody>
      </p:sp>
      <p:sp>
        <p:nvSpPr>
          <p:cNvPr id="6" name="Platshållare för innehåll 2">
            <a:extLst>
              <a:ext uri="{FF2B5EF4-FFF2-40B4-BE49-F238E27FC236}">
                <a16:creationId xmlns:a16="http://schemas.microsoft.com/office/drawing/2014/main" id="{06E94A4C-C82D-46D9-AEFA-1F88C10F5514}"/>
              </a:ext>
            </a:extLst>
          </p:cNvPr>
          <p:cNvSpPr txBox="1">
            <a:spLocks/>
          </p:cNvSpPr>
          <p:nvPr/>
        </p:nvSpPr>
        <p:spPr>
          <a:xfrm>
            <a:off x="1181097" y="1825625"/>
            <a:ext cx="6680513" cy="4351338"/>
          </a:xfrm>
          <a:prstGeom prst="rect">
            <a:avLst/>
          </a:prstGeom>
        </p:spPr>
        <p:txBody>
          <a:bodyPr>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t>Om det finns lämpliga biologiska bekämpningsmetoder ska de väljas i första hand.</a:t>
            </a:r>
          </a:p>
          <a:p>
            <a:r>
              <a:rPr lang="sv-SE" sz="2000" dirty="0"/>
              <a:t>I vissa fall finns målspecifika preparat och då ska de väljas före bredverkande.</a:t>
            </a:r>
          </a:p>
          <a:p>
            <a:r>
              <a:rPr lang="sv-SE" sz="2000" dirty="0"/>
              <a:t>För insekter som flyger in en kort bit i fältet kan räcka med en bekämpning runt kanten. Till exempel rapsbaggar. </a:t>
            </a:r>
          </a:p>
          <a:p>
            <a:r>
              <a:rPr lang="sv-SE" sz="2000" dirty="0"/>
              <a:t>Sprutan måste kunna sprida preparatet jämnt och i önskad dos – gör </a:t>
            </a:r>
            <a:r>
              <a:rPr lang="sv-SE" sz="2000" i="1" dirty="0"/>
              <a:t>egen teknisk översyn</a:t>
            </a:r>
            <a:r>
              <a:rPr lang="sv-SE" sz="2000" dirty="0"/>
              <a:t>! </a:t>
            </a:r>
          </a:p>
          <a:p>
            <a:r>
              <a:rPr lang="sv-SE" sz="2000" dirty="0"/>
              <a:t>Anpassa munstycken, vätskemängd, </a:t>
            </a:r>
            <a:r>
              <a:rPr lang="sv-SE" sz="2000" dirty="0" err="1"/>
              <a:t>bomhöjd</a:t>
            </a:r>
            <a:r>
              <a:rPr lang="sv-SE" sz="2000" dirty="0"/>
              <a:t> och sprutteknik för att få optimal träff på insekterna. De kan vara svåra komma åt i täta bestånd och om de sitter på undersidan av blad.</a:t>
            </a:r>
          </a:p>
        </p:txBody>
      </p:sp>
      <p:sp>
        <p:nvSpPr>
          <p:cNvPr id="7" name="Ellips 6">
            <a:extLst>
              <a:ext uri="{FF2B5EF4-FFF2-40B4-BE49-F238E27FC236}">
                <a16:creationId xmlns:a16="http://schemas.microsoft.com/office/drawing/2014/main" id="{CF5E9662-7EE5-48C6-8279-DB41E4B76F4D}"/>
              </a:ext>
            </a:extLst>
          </p:cNvPr>
          <p:cNvSpPr/>
          <p:nvPr/>
        </p:nvSpPr>
        <p:spPr>
          <a:xfrm>
            <a:off x="9929576" y="1187625"/>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4</a:t>
            </a:r>
          </a:p>
        </p:txBody>
      </p:sp>
      <p:sp>
        <p:nvSpPr>
          <p:cNvPr id="8" name="Ellips 7">
            <a:extLst>
              <a:ext uri="{FF2B5EF4-FFF2-40B4-BE49-F238E27FC236}">
                <a16:creationId xmlns:a16="http://schemas.microsoft.com/office/drawing/2014/main" id="{3B6950F7-0C46-4FA6-8A0E-2CE22AC6D2EC}"/>
              </a:ext>
            </a:extLst>
          </p:cNvPr>
          <p:cNvSpPr/>
          <p:nvPr/>
        </p:nvSpPr>
        <p:spPr>
          <a:xfrm>
            <a:off x="10320030" y="1187625"/>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5</a:t>
            </a:r>
          </a:p>
        </p:txBody>
      </p:sp>
      <p:sp>
        <p:nvSpPr>
          <p:cNvPr id="9" name="Ellips 8">
            <a:extLst>
              <a:ext uri="{FF2B5EF4-FFF2-40B4-BE49-F238E27FC236}">
                <a16:creationId xmlns:a16="http://schemas.microsoft.com/office/drawing/2014/main" id="{8481D7FE-55BF-4BAA-8D35-A8FFA52529E3}"/>
              </a:ext>
            </a:extLst>
          </p:cNvPr>
          <p:cNvSpPr/>
          <p:nvPr/>
        </p:nvSpPr>
        <p:spPr>
          <a:xfrm>
            <a:off x="10691181" y="1187625"/>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6</a:t>
            </a:r>
          </a:p>
        </p:txBody>
      </p:sp>
      <p:pic>
        <p:nvPicPr>
          <p:cNvPr id="11" name="Bildobjekt 10">
            <a:extLst>
              <a:ext uri="{FF2B5EF4-FFF2-40B4-BE49-F238E27FC236}">
                <a16:creationId xmlns:a16="http://schemas.microsoft.com/office/drawing/2014/main" id="{5738FFF6-DDF1-4D89-9871-E34241C7DF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77200" y="1778000"/>
            <a:ext cx="4114800" cy="5080000"/>
          </a:xfrm>
          <a:prstGeom prst="rect">
            <a:avLst/>
          </a:prstGeom>
        </p:spPr>
      </p:pic>
      <p:sp>
        <p:nvSpPr>
          <p:cNvPr id="12" name="textruta 11">
            <a:extLst>
              <a:ext uri="{FF2B5EF4-FFF2-40B4-BE49-F238E27FC236}">
                <a16:creationId xmlns:a16="http://schemas.microsoft.com/office/drawing/2014/main" id="{1F5D8A7B-8409-4BE9-BC13-6F64733D12B0}"/>
              </a:ext>
            </a:extLst>
          </p:cNvPr>
          <p:cNvSpPr txBox="1"/>
          <p:nvPr/>
        </p:nvSpPr>
        <p:spPr>
          <a:xfrm>
            <a:off x="9596101" y="5759835"/>
            <a:ext cx="2550160" cy="1015663"/>
          </a:xfrm>
          <a:prstGeom prst="rect">
            <a:avLst/>
          </a:prstGeom>
          <a:solidFill>
            <a:schemeClr val="bg1">
              <a:alpha val="58000"/>
            </a:schemeClr>
          </a:solidFill>
        </p:spPr>
        <p:txBody>
          <a:bodyPr wrap="square" rtlCol="0">
            <a:spAutoFit/>
          </a:bodyPr>
          <a:lstStyle/>
          <a:p>
            <a:r>
              <a:rPr lang="sv-SE" sz="1200" dirty="0"/>
              <a:t>Rapsbaggar gör enbart skada då de äter på knopparna. I blom är de snarare </a:t>
            </a:r>
            <a:r>
              <a:rPr lang="sv-SE" sz="1200" dirty="0" err="1"/>
              <a:t>pollinatörer</a:t>
            </a:r>
            <a:r>
              <a:rPr lang="sv-SE" sz="1200" dirty="0"/>
              <a:t> och en kemisk bekämpning vid blomning skulle göra större skada än nytta.</a:t>
            </a:r>
          </a:p>
        </p:txBody>
      </p:sp>
    </p:spTree>
    <p:extLst>
      <p:ext uri="{BB962C8B-B14F-4D97-AF65-F5344CB8AC3E}">
        <p14:creationId xmlns:p14="http://schemas.microsoft.com/office/powerpoint/2010/main" val="173452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08A53FC1-C1A3-4462-806C-118FE8B2F2DA}"/>
              </a:ext>
            </a:extLst>
          </p:cNvPr>
          <p:cNvSpPr>
            <a:spLocks noGrp="1"/>
          </p:cNvSpPr>
          <p:nvPr>
            <p:ph type="sldNum" sz="quarter" idx="18"/>
          </p:nvPr>
        </p:nvSpPr>
        <p:spPr/>
        <p:txBody>
          <a:bodyPr/>
          <a:lstStyle/>
          <a:p>
            <a:fld id="{873EB259-4CFD-4D03-8D50-B89672399120}" type="slidenum">
              <a:rPr lang="sv-SE" smtClean="0"/>
              <a:pPr/>
              <a:t>14</a:t>
            </a:fld>
            <a:endParaRPr lang="sv-SE"/>
          </a:p>
        </p:txBody>
      </p:sp>
      <p:sp>
        <p:nvSpPr>
          <p:cNvPr id="3" name="Rubrik 2">
            <a:extLst>
              <a:ext uri="{FF2B5EF4-FFF2-40B4-BE49-F238E27FC236}">
                <a16:creationId xmlns:a16="http://schemas.microsoft.com/office/drawing/2014/main" id="{ED6673FC-5135-4A9B-987D-D54C6AAF41F7}"/>
              </a:ext>
            </a:extLst>
          </p:cNvPr>
          <p:cNvSpPr>
            <a:spLocks noGrp="1"/>
          </p:cNvSpPr>
          <p:nvPr>
            <p:ph type="title"/>
          </p:nvPr>
        </p:nvSpPr>
        <p:spPr>
          <a:xfrm>
            <a:off x="1176338" y="464486"/>
            <a:ext cx="6406491" cy="1165138"/>
          </a:xfrm>
        </p:spPr>
        <p:txBody>
          <a:bodyPr/>
          <a:lstStyle/>
          <a:p>
            <a:r>
              <a:rPr lang="sv-SE" dirty="0"/>
              <a:t>Resistens hos insekter</a:t>
            </a:r>
          </a:p>
        </p:txBody>
      </p:sp>
      <p:sp>
        <p:nvSpPr>
          <p:cNvPr id="5" name="Platshållare för innehåll 2">
            <a:extLst>
              <a:ext uri="{FF2B5EF4-FFF2-40B4-BE49-F238E27FC236}">
                <a16:creationId xmlns:a16="http://schemas.microsoft.com/office/drawing/2014/main" id="{AD9E08FC-84BD-4F25-9594-9CE27620E776}"/>
              </a:ext>
            </a:extLst>
          </p:cNvPr>
          <p:cNvSpPr txBox="1">
            <a:spLocks/>
          </p:cNvSpPr>
          <p:nvPr/>
        </p:nvSpPr>
        <p:spPr>
          <a:xfrm>
            <a:off x="1181096" y="1825625"/>
            <a:ext cx="663590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ysClr val="windowText" lastClr="000000"/>
                </a:solidFill>
                <a:effectLst/>
                <a:uLnTx/>
                <a:uFillTx/>
                <a:latin typeface="Arial"/>
                <a:ea typeface="+mn-ea"/>
                <a:cs typeface="+mn-cs"/>
              </a:rPr>
              <a:t>Hur utvecklas resistens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Kemisk bekämpning selekterar fram de individer som har motståndskraft. När dessa blir många ger bekämpningen inte längre god effekt.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ysClr val="windowText" lastClr="000000"/>
                </a:solidFill>
                <a:effectLst/>
                <a:uLnTx/>
                <a:uFillTx/>
                <a:latin typeface="Arial"/>
                <a:ea typeface="+mn-ea"/>
                <a:cs typeface="+mn-cs"/>
              </a:rPr>
              <a:t>Exempel på insektsresistens: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Rapsbaggar – finns i Sverige mot </a:t>
            </a:r>
            <a:r>
              <a:rPr kumimoji="0" lang="sv-SE" sz="1800" b="0" i="0" u="none" strike="noStrike" kern="1200" cap="none" spc="0" normalizeH="0" baseline="0" noProof="0" dirty="0" err="1">
                <a:ln>
                  <a:noFill/>
                </a:ln>
                <a:solidFill>
                  <a:sysClr val="windowText" lastClr="000000"/>
                </a:solidFill>
                <a:effectLst/>
                <a:uLnTx/>
                <a:uFillTx/>
                <a:latin typeface="Arial"/>
                <a:ea typeface="+mn-ea"/>
                <a:cs typeface="+mn-cs"/>
              </a:rPr>
              <a:t>pyretroider</a:t>
            </a:r>
            <a:endParaRPr kumimoji="0" lang="sv-SE" sz="1800" b="0" i="0" u="none" strike="noStrike" kern="1200" cap="none" spc="0" normalizeH="0" baseline="0" noProof="0" dirty="0">
              <a:ln>
                <a:noFill/>
              </a:ln>
              <a:solidFill>
                <a:sysClr val="windowText" lastClr="000000"/>
              </a:solidFill>
              <a:effectLst/>
              <a:uLnTx/>
              <a:uFillTx/>
              <a:latin typeface="Arial"/>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err="1">
                <a:ln>
                  <a:noFill/>
                </a:ln>
                <a:solidFill>
                  <a:sysClr val="windowText" lastClr="000000"/>
                </a:solidFill>
                <a:effectLst/>
                <a:uLnTx/>
                <a:uFillTx/>
                <a:latin typeface="Arial"/>
                <a:ea typeface="+mn-ea"/>
                <a:cs typeface="+mn-cs"/>
              </a:rPr>
              <a:t>Kålmal</a:t>
            </a: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 – finns hos inflygande </a:t>
            </a:r>
            <a:r>
              <a:rPr kumimoji="0" lang="sv-SE" sz="1800" b="0" i="0" u="none" strike="noStrike" kern="1200" cap="none" spc="0" normalizeH="0" baseline="0" noProof="0" dirty="0" err="1">
                <a:ln>
                  <a:noFill/>
                </a:ln>
                <a:solidFill>
                  <a:sysClr val="windowText" lastClr="000000"/>
                </a:solidFill>
                <a:effectLst/>
                <a:uLnTx/>
                <a:uFillTx/>
                <a:latin typeface="Arial"/>
                <a:ea typeface="+mn-ea"/>
                <a:cs typeface="+mn-cs"/>
              </a:rPr>
              <a:t>kålmal</a:t>
            </a: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 mot olika verksamma ämnen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Rapsjordloppa – finns utomlands och riskerar att uppstå i svenska populationen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ysClr val="windowText" lastClr="000000"/>
                </a:solidFill>
                <a:effectLst/>
                <a:uLnTx/>
                <a:uFillTx/>
                <a:latin typeface="Arial"/>
                <a:ea typeface="+mn-ea"/>
                <a:cs typeface="+mn-cs"/>
              </a:rPr>
              <a:t>Bästa sättet att fördröja utveckling av resistens är att inte spruta. Jobba istället med förebyggande åtgärder.</a:t>
            </a:r>
          </a:p>
        </p:txBody>
      </p:sp>
      <p:pic>
        <p:nvPicPr>
          <p:cNvPr id="7" name="Bildobjekt 6">
            <a:extLst>
              <a:ext uri="{FF2B5EF4-FFF2-40B4-BE49-F238E27FC236}">
                <a16:creationId xmlns:a16="http://schemas.microsoft.com/office/drawing/2014/main" id="{CE6570A5-72FC-4CDA-A06B-24149EF598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18088" y="1825624"/>
            <a:ext cx="4073911" cy="5032375"/>
          </a:xfrm>
          <a:prstGeom prst="rect">
            <a:avLst/>
          </a:prstGeom>
        </p:spPr>
      </p:pic>
      <p:sp>
        <p:nvSpPr>
          <p:cNvPr id="8" name="Ellips 7">
            <a:extLst>
              <a:ext uri="{FF2B5EF4-FFF2-40B4-BE49-F238E27FC236}">
                <a16:creationId xmlns:a16="http://schemas.microsoft.com/office/drawing/2014/main" id="{D8416787-3401-4A5A-B9AD-C33B6357101E}"/>
              </a:ext>
            </a:extLst>
          </p:cNvPr>
          <p:cNvSpPr/>
          <p:nvPr/>
        </p:nvSpPr>
        <p:spPr>
          <a:xfrm>
            <a:off x="6779942" y="117426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7</a:t>
            </a:r>
          </a:p>
        </p:txBody>
      </p:sp>
      <p:sp>
        <p:nvSpPr>
          <p:cNvPr id="9" name="textruta 8">
            <a:extLst>
              <a:ext uri="{FF2B5EF4-FFF2-40B4-BE49-F238E27FC236}">
                <a16:creationId xmlns:a16="http://schemas.microsoft.com/office/drawing/2014/main" id="{D1FE02A2-E38E-4BF1-A7DF-FE54056D6166}"/>
              </a:ext>
            </a:extLst>
          </p:cNvPr>
          <p:cNvSpPr txBox="1"/>
          <p:nvPr/>
        </p:nvSpPr>
        <p:spPr>
          <a:xfrm>
            <a:off x="10680030" y="5670375"/>
            <a:ext cx="1170513" cy="276999"/>
          </a:xfrm>
          <a:prstGeom prst="rect">
            <a:avLst/>
          </a:prstGeom>
          <a:solidFill>
            <a:schemeClr val="bg1">
              <a:alpha val="58000"/>
            </a:schemeClr>
          </a:solidFill>
        </p:spPr>
        <p:txBody>
          <a:bodyPr wrap="none" rtlCol="0">
            <a:spAutoFit/>
          </a:bodyPr>
          <a:lstStyle/>
          <a:p>
            <a:r>
              <a:rPr lang="sv-SE" sz="1200" dirty="0"/>
              <a:t>Rapsjordloppa</a:t>
            </a:r>
          </a:p>
        </p:txBody>
      </p:sp>
    </p:spTree>
    <p:extLst>
      <p:ext uri="{BB962C8B-B14F-4D97-AF65-F5344CB8AC3E}">
        <p14:creationId xmlns:p14="http://schemas.microsoft.com/office/powerpoint/2010/main" val="1177064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F79F36A7-94DF-41EC-8CA4-9319BD3DD5BE}"/>
              </a:ext>
            </a:extLst>
          </p:cNvPr>
          <p:cNvSpPr>
            <a:spLocks noGrp="1"/>
          </p:cNvSpPr>
          <p:nvPr>
            <p:ph type="sldNum" sz="quarter" idx="18"/>
          </p:nvPr>
        </p:nvSpPr>
        <p:spPr/>
        <p:txBody>
          <a:bodyPr/>
          <a:lstStyle/>
          <a:p>
            <a:fld id="{873EB259-4CFD-4D03-8D50-B89672399120}" type="slidenum">
              <a:rPr lang="sv-SE" smtClean="0"/>
              <a:pPr/>
              <a:t>15</a:t>
            </a:fld>
            <a:endParaRPr lang="sv-SE"/>
          </a:p>
        </p:txBody>
      </p:sp>
      <p:sp>
        <p:nvSpPr>
          <p:cNvPr id="3" name="Rubrik 2">
            <a:extLst>
              <a:ext uri="{FF2B5EF4-FFF2-40B4-BE49-F238E27FC236}">
                <a16:creationId xmlns:a16="http://schemas.microsoft.com/office/drawing/2014/main" id="{2BDA6D5C-10A2-4E96-82DE-9050E7E7ABFB}"/>
              </a:ext>
            </a:extLst>
          </p:cNvPr>
          <p:cNvSpPr>
            <a:spLocks noGrp="1"/>
          </p:cNvSpPr>
          <p:nvPr>
            <p:ph type="title"/>
          </p:nvPr>
        </p:nvSpPr>
        <p:spPr>
          <a:xfrm>
            <a:off x="843730" y="464486"/>
            <a:ext cx="9484228" cy="739846"/>
          </a:xfrm>
        </p:spPr>
        <p:txBody>
          <a:bodyPr/>
          <a:lstStyle/>
          <a:p>
            <a:r>
              <a:rPr lang="sv-SE" dirty="0"/>
              <a:t>Förebyggande och icke-kemiska åtgärder</a:t>
            </a:r>
          </a:p>
        </p:txBody>
      </p:sp>
      <p:sp>
        <p:nvSpPr>
          <p:cNvPr id="8" name="Underrubrik 7">
            <a:extLst>
              <a:ext uri="{FF2B5EF4-FFF2-40B4-BE49-F238E27FC236}">
                <a16:creationId xmlns:a16="http://schemas.microsoft.com/office/drawing/2014/main" id="{D03564CB-2067-46D3-9E24-19C67CE0D864}"/>
              </a:ext>
            </a:extLst>
          </p:cNvPr>
          <p:cNvSpPr>
            <a:spLocks noGrp="1"/>
          </p:cNvSpPr>
          <p:nvPr>
            <p:ph type="subTitle" idx="4294967295"/>
          </p:nvPr>
        </p:nvSpPr>
        <p:spPr>
          <a:xfrm>
            <a:off x="843730" y="1226635"/>
            <a:ext cx="8725945" cy="388937"/>
          </a:xfrm>
        </p:spPr>
        <p:txBody>
          <a:bodyPr/>
          <a:lstStyle/>
          <a:p>
            <a:r>
              <a:rPr lang="sv-SE" dirty="0"/>
              <a:t>Minska risken för resistens hos skadeinsekter</a:t>
            </a:r>
          </a:p>
        </p:txBody>
      </p:sp>
      <p:sp>
        <p:nvSpPr>
          <p:cNvPr id="12" name="Platshållare för innehåll 2">
            <a:extLst>
              <a:ext uri="{FF2B5EF4-FFF2-40B4-BE49-F238E27FC236}">
                <a16:creationId xmlns:a16="http://schemas.microsoft.com/office/drawing/2014/main" id="{6C60E4C1-AB83-4E2A-9FBC-46BFFFC2ACEF}"/>
              </a:ext>
            </a:extLst>
          </p:cNvPr>
          <p:cNvSpPr txBox="1">
            <a:spLocks/>
          </p:cNvSpPr>
          <p:nvPr/>
        </p:nvSpPr>
        <p:spPr>
          <a:xfrm>
            <a:off x="478570" y="1994903"/>
            <a:ext cx="5699206" cy="4351338"/>
          </a:xfrm>
          <a:prstGeom prst="rect">
            <a:avLst/>
          </a:prstGeom>
        </p:spPr>
        <p:txBody>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sv-SE" sz="2000" dirty="0"/>
              <a:t>Var rädd om skadeinsekternas naturliga fiender. </a:t>
            </a:r>
          </a:p>
          <a:p>
            <a:pPr marL="342900" indent="-342900">
              <a:buFont typeface="Arial" panose="020B0604020202020204" pitchFamily="34" charset="0"/>
              <a:buChar char="•"/>
            </a:pPr>
            <a:r>
              <a:rPr lang="sv-SE" sz="2000" dirty="0"/>
              <a:t>Lämna en obehandlat del av fältet. Det skapar en refug för individer med känslighet mot preparatet så att det anlaget hålls kvar inom populationen. </a:t>
            </a:r>
          </a:p>
          <a:p>
            <a:pPr marL="342900" indent="-342900">
              <a:buFont typeface="Arial" panose="020B0604020202020204" pitchFamily="34" charset="0"/>
              <a:buChar char="•"/>
            </a:pPr>
            <a:r>
              <a:rPr lang="sv-SE" sz="2000" dirty="0"/>
              <a:t>Använd alternativa bekämpningsmetoder som biologisk bekämpning eller resistenta sorter i de fall det finns.</a:t>
            </a:r>
          </a:p>
          <a:p>
            <a:pPr marL="342900" indent="-342900">
              <a:buFont typeface="Arial" panose="020B0604020202020204" pitchFamily="34" charset="0"/>
              <a:buChar char="•"/>
            </a:pPr>
            <a:r>
              <a:rPr lang="sv-SE" sz="2000" dirty="0"/>
              <a:t>Förebyggande åtgärder som undviker att behov att bekämpa skadeinsekter uppstår.</a:t>
            </a:r>
          </a:p>
        </p:txBody>
      </p:sp>
      <p:pic>
        <p:nvPicPr>
          <p:cNvPr id="1026" name="Picture 2" descr="Remsa med röda blommande blommor mellan åker och dike.">
            <a:extLst>
              <a:ext uri="{FF2B5EF4-FFF2-40B4-BE49-F238E27FC236}">
                <a16:creationId xmlns:a16="http://schemas.microsoft.com/office/drawing/2014/main" id="{B64C8A53-462C-4C4F-B51E-F35CA614FF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7776" y="1994903"/>
            <a:ext cx="6007635" cy="3702205"/>
          </a:xfrm>
          <a:prstGeom prst="rect">
            <a:avLst/>
          </a:prstGeom>
          <a:noFill/>
          <a:extLst>
            <a:ext uri="{909E8E84-426E-40DD-AFC4-6F175D3DCCD1}">
              <a14:hiddenFill xmlns:a14="http://schemas.microsoft.com/office/drawing/2010/main">
                <a:solidFill>
                  <a:srgbClr val="FFFFFF"/>
                </a:solidFill>
              </a14:hiddenFill>
            </a:ext>
          </a:extLst>
        </p:spPr>
      </p:pic>
      <p:sp>
        <p:nvSpPr>
          <p:cNvPr id="14" name="textruta 13">
            <a:extLst>
              <a:ext uri="{FF2B5EF4-FFF2-40B4-BE49-F238E27FC236}">
                <a16:creationId xmlns:a16="http://schemas.microsoft.com/office/drawing/2014/main" id="{E3CBD901-BBB5-47AE-8D48-8AE02AAA569E}"/>
              </a:ext>
            </a:extLst>
          </p:cNvPr>
          <p:cNvSpPr txBox="1"/>
          <p:nvPr/>
        </p:nvSpPr>
        <p:spPr>
          <a:xfrm>
            <a:off x="8638232" y="5354366"/>
            <a:ext cx="3379451" cy="276999"/>
          </a:xfrm>
          <a:prstGeom prst="rect">
            <a:avLst/>
          </a:prstGeom>
          <a:solidFill>
            <a:schemeClr val="bg1">
              <a:alpha val="80000"/>
            </a:schemeClr>
          </a:solidFill>
        </p:spPr>
        <p:txBody>
          <a:bodyPr wrap="none" rtlCol="0">
            <a:spAutoFit/>
          </a:bodyPr>
          <a:lstStyle/>
          <a:p>
            <a:r>
              <a:rPr lang="sv-SE" sz="1200" dirty="0"/>
              <a:t>Sprutfri kantzon i höstvete. Foto: Petter Haldén</a:t>
            </a:r>
          </a:p>
        </p:txBody>
      </p:sp>
      <p:sp>
        <p:nvSpPr>
          <p:cNvPr id="15" name="Ellips 14">
            <a:extLst>
              <a:ext uri="{FF2B5EF4-FFF2-40B4-BE49-F238E27FC236}">
                <a16:creationId xmlns:a16="http://schemas.microsoft.com/office/drawing/2014/main" id="{C1B60277-FC01-4AA2-BE03-CDC76D3E2A4F}"/>
              </a:ext>
            </a:extLst>
          </p:cNvPr>
          <p:cNvSpPr/>
          <p:nvPr/>
        </p:nvSpPr>
        <p:spPr>
          <a:xfrm>
            <a:off x="9760416" y="12396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1</a:t>
            </a:r>
          </a:p>
        </p:txBody>
      </p:sp>
      <p:sp>
        <p:nvSpPr>
          <p:cNvPr id="16" name="Ellips 15">
            <a:extLst>
              <a:ext uri="{FF2B5EF4-FFF2-40B4-BE49-F238E27FC236}">
                <a16:creationId xmlns:a16="http://schemas.microsoft.com/office/drawing/2014/main" id="{840AEEC3-1674-48DB-8C7B-D4F3F432DE4F}"/>
              </a:ext>
            </a:extLst>
          </p:cNvPr>
          <p:cNvSpPr/>
          <p:nvPr/>
        </p:nvSpPr>
        <p:spPr>
          <a:xfrm>
            <a:off x="10147957" y="1229264"/>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4</a:t>
            </a:r>
          </a:p>
        </p:txBody>
      </p:sp>
      <p:sp>
        <p:nvSpPr>
          <p:cNvPr id="17" name="Ellips 16">
            <a:extLst>
              <a:ext uri="{FF2B5EF4-FFF2-40B4-BE49-F238E27FC236}">
                <a16:creationId xmlns:a16="http://schemas.microsoft.com/office/drawing/2014/main" id="{6B10E7F9-DFB0-42F4-B122-D87532EC8D5E}"/>
              </a:ext>
            </a:extLst>
          </p:cNvPr>
          <p:cNvSpPr/>
          <p:nvPr/>
        </p:nvSpPr>
        <p:spPr>
          <a:xfrm>
            <a:off x="10518698" y="1229264"/>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6</a:t>
            </a:r>
          </a:p>
        </p:txBody>
      </p:sp>
    </p:spTree>
    <p:extLst>
      <p:ext uri="{BB962C8B-B14F-4D97-AF65-F5344CB8AC3E}">
        <p14:creationId xmlns:p14="http://schemas.microsoft.com/office/powerpoint/2010/main" val="452276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00F8D5A4-34B5-4193-A5E6-F20A92DF94C8}"/>
              </a:ext>
            </a:extLst>
          </p:cNvPr>
          <p:cNvSpPr>
            <a:spLocks noGrp="1"/>
          </p:cNvSpPr>
          <p:nvPr>
            <p:ph type="sldNum" sz="quarter" idx="18"/>
          </p:nvPr>
        </p:nvSpPr>
        <p:spPr/>
        <p:txBody>
          <a:bodyPr/>
          <a:lstStyle/>
          <a:p>
            <a:fld id="{873EB259-4CFD-4D03-8D50-B89672399120}" type="slidenum">
              <a:rPr lang="sv-SE" smtClean="0"/>
              <a:pPr/>
              <a:t>16</a:t>
            </a:fld>
            <a:endParaRPr lang="sv-SE"/>
          </a:p>
        </p:txBody>
      </p:sp>
      <p:sp>
        <p:nvSpPr>
          <p:cNvPr id="3" name="Rubrik 2">
            <a:extLst>
              <a:ext uri="{FF2B5EF4-FFF2-40B4-BE49-F238E27FC236}">
                <a16:creationId xmlns:a16="http://schemas.microsoft.com/office/drawing/2014/main" id="{DB4D97FA-4B2B-4FEA-A359-53137760EB3C}"/>
              </a:ext>
            </a:extLst>
          </p:cNvPr>
          <p:cNvSpPr>
            <a:spLocks noGrp="1"/>
          </p:cNvSpPr>
          <p:nvPr>
            <p:ph type="title"/>
          </p:nvPr>
        </p:nvSpPr>
        <p:spPr/>
        <p:txBody>
          <a:bodyPr/>
          <a:lstStyle/>
          <a:p>
            <a:r>
              <a:rPr lang="sv-SE" dirty="0"/>
              <a:t>Motverka resistens vid kemisk bekämpning av insekter </a:t>
            </a:r>
          </a:p>
        </p:txBody>
      </p:sp>
      <p:sp>
        <p:nvSpPr>
          <p:cNvPr id="4" name="Platshållare för innehåll 2">
            <a:extLst>
              <a:ext uri="{FF2B5EF4-FFF2-40B4-BE49-F238E27FC236}">
                <a16:creationId xmlns:a16="http://schemas.microsoft.com/office/drawing/2014/main" id="{B2D11A2F-12B9-47CB-9184-8E33FF6BD19A}"/>
              </a:ext>
            </a:extLst>
          </p:cNvPr>
          <p:cNvSpPr txBox="1">
            <a:spLocks/>
          </p:cNvSpPr>
          <p:nvPr/>
        </p:nvSpPr>
        <p:spPr>
          <a:xfrm>
            <a:off x="1181097" y="1825625"/>
            <a:ext cx="6007454" cy="4351338"/>
          </a:xfrm>
          <a:prstGeom prst="rect">
            <a:avLst/>
          </a:prstGeom>
        </p:spPr>
        <p:txBody>
          <a:bodyPr>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sv-SE" sz="2000" dirty="0"/>
              <a:t>Bekämpa endast vid behov – följ prognoser och riskvärderingar.</a:t>
            </a:r>
          </a:p>
          <a:p>
            <a:pPr marL="457200" indent="-457200">
              <a:buFont typeface="Arial" panose="020B0604020202020204" pitchFamily="34" charset="0"/>
              <a:buChar char="•"/>
            </a:pPr>
            <a:r>
              <a:rPr lang="sv-SE" sz="2000" dirty="0"/>
              <a:t>Följ bekämpningströsklar för att undvika att upprepa behandlingen. </a:t>
            </a:r>
          </a:p>
          <a:p>
            <a:pPr marL="457200" indent="-457200">
              <a:buFont typeface="Arial" panose="020B0604020202020204" pitchFamily="34" charset="0"/>
              <a:buChar char="•"/>
            </a:pPr>
            <a:r>
              <a:rPr lang="sv-SE" sz="2000" dirty="0"/>
              <a:t>Använd effektiva preparat med kortvarig effekt. </a:t>
            </a:r>
          </a:p>
          <a:p>
            <a:pPr marL="457200" indent="-457200">
              <a:buFont typeface="Arial" panose="020B0604020202020204" pitchFamily="34" charset="0"/>
              <a:buChar char="•"/>
            </a:pPr>
            <a:r>
              <a:rPr lang="sv-SE" sz="2000" dirty="0"/>
              <a:t>Växla mellan preparat med olika verkningsmekanismer.</a:t>
            </a:r>
          </a:p>
        </p:txBody>
      </p:sp>
      <p:pic>
        <p:nvPicPr>
          <p:cNvPr id="5" name="Bildobjekt 4">
            <a:extLst>
              <a:ext uri="{FF2B5EF4-FFF2-40B4-BE49-F238E27FC236}">
                <a16:creationId xmlns:a16="http://schemas.microsoft.com/office/drawing/2014/main" id="{2F04E80A-D821-4799-B0F8-80C6E58E3B74}"/>
              </a:ext>
            </a:extLst>
          </p:cNvPr>
          <p:cNvPicPr>
            <a:picLocks noChangeAspect="1"/>
          </p:cNvPicPr>
          <p:nvPr/>
        </p:nvPicPr>
        <p:blipFill>
          <a:blip r:embed="rId2"/>
          <a:stretch>
            <a:fillRect/>
          </a:stretch>
        </p:blipFill>
        <p:spPr>
          <a:xfrm>
            <a:off x="8608920" y="1367147"/>
            <a:ext cx="1694835" cy="4535817"/>
          </a:xfrm>
          <a:prstGeom prst="rect">
            <a:avLst/>
          </a:prstGeom>
        </p:spPr>
      </p:pic>
      <p:sp>
        <p:nvSpPr>
          <p:cNvPr id="6" name="textruta 5">
            <a:extLst>
              <a:ext uri="{FF2B5EF4-FFF2-40B4-BE49-F238E27FC236}">
                <a16:creationId xmlns:a16="http://schemas.microsoft.com/office/drawing/2014/main" id="{50341EBF-320D-414B-AD5A-9F5FA1A1B4E4}"/>
              </a:ext>
            </a:extLst>
          </p:cNvPr>
          <p:cNvSpPr txBox="1"/>
          <p:nvPr/>
        </p:nvSpPr>
        <p:spPr>
          <a:xfrm>
            <a:off x="5703863" y="4887301"/>
            <a:ext cx="2772303" cy="1015663"/>
          </a:xfrm>
          <a:prstGeom prst="rect">
            <a:avLst/>
          </a:prstGeom>
          <a:noFill/>
        </p:spPr>
        <p:txBody>
          <a:bodyPr wrap="square" rtlCol="0">
            <a:spAutoFit/>
          </a:bodyPr>
          <a:lstStyle/>
          <a:p>
            <a:r>
              <a:rPr lang="sv-SE" sz="1200" dirty="0"/>
              <a:t>Havrebladlusen övervintrar som ägg på häggar och genom att räkna dem kan Växtskyddscentralen bedöma risken för angrepp under kommande säsong.</a:t>
            </a:r>
          </a:p>
        </p:txBody>
      </p:sp>
      <p:sp>
        <p:nvSpPr>
          <p:cNvPr id="7" name="Ellips 6">
            <a:extLst>
              <a:ext uri="{FF2B5EF4-FFF2-40B4-BE49-F238E27FC236}">
                <a16:creationId xmlns:a16="http://schemas.microsoft.com/office/drawing/2014/main" id="{FE264B86-1151-4434-8F5F-888F452009FB}"/>
              </a:ext>
            </a:extLst>
          </p:cNvPr>
          <p:cNvSpPr/>
          <p:nvPr/>
        </p:nvSpPr>
        <p:spPr>
          <a:xfrm>
            <a:off x="8428920" y="66475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7</a:t>
            </a:r>
          </a:p>
        </p:txBody>
      </p:sp>
    </p:spTree>
    <p:extLst>
      <p:ext uri="{BB962C8B-B14F-4D97-AF65-F5344CB8AC3E}">
        <p14:creationId xmlns:p14="http://schemas.microsoft.com/office/powerpoint/2010/main" val="544783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9D526E9-1B97-4139-9863-EC3AECB3AC1F}"/>
              </a:ext>
            </a:extLst>
          </p:cNvPr>
          <p:cNvSpPr>
            <a:spLocks noGrp="1"/>
          </p:cNvSpPr>
          <p:nvPr>
            <p:ph type="sldNum" sz="quarter" idx="18"/>
          </p:nvPr>
        </p:nvSpPr>
        <p:spPr/>
        <p:txBody>
          <a:bodyPr/>
          <a:lstStyle/>
          <a:p>
            <a:fld id="{873EB259-4CFD-4D03-8D50-B89672399120}" type="slidenum">
              <a:rPr lang="sv-SE" smtClean="0"/>
              <a:pPr/>
              <a:t>17</a:t>
            </a:fld>
            <a:endParaRPr lang="sv-SE"/>
          </a:p>
        </p:txBody>
      </p:sp>
      <p:sp>
        <p:nvSpPr>
          <p:cNvPr id="3" name="Rubrik 2">
            <a:extLst>
              <a:ext uri="{FF2B5EF4-FFF2-40B4-BE49-F238E27FC236}">
                <a16:creationId xmlns:a16="http://schemas.microsoft.com/office/drawing/2014/main" id="{261D77DE-19E9-4D3E-817E-BFF747002F7C}"/>
              </a:ext>
            </a:extLst>
          </p:cNvPr>
          <p:cNvSpPr>
            <a:spLocks noGrp="1"/>
          </p:cNvSpPr>
          <p:nvPr>
            <p:ph type="title"/>
          </p:nvPr>
        </p:nvSpPr>
        <p:spPr/>
        <p:txBody>
          <a:bodyPr/>
          <a:lstStyle/>
          <a:p>
            <a:r>
              <a:rPr lang="sv-SE" dirty="0"/>
              <a:t>Skadeinsekter och nematoder som kan uppförökas vid ensidig växtföljd</a:t>
            </a:r>
          </a:p>
        </p:txBody>
      </p:sp>
      <p:sp>
        <p:nvSpPr>
          <p:cNvPr id="5" name="Platshållare för innehåll 2">
            <a:extLst>
              <a:ext uri="{FF2B5EF4-FFF2-40B4-BE49-F238E27FC236}">
                <a16:creationId xmlns:a16="http://schemas.microsoft.com/office/drawing/2014/main" id="{F2FFB3F7-AB95-477C-8950-8453833F77C9}"/>
              </a:ext>
            </a:extLst>
          </p:cNvPr>
          <p:cNvSpPr txBox="1">
            <a:spLocks/>
          </p:cNvSpPr>
          <p:nvPr/>
        </p:nvSpPr>
        <p:spPr>
          <a:xfrm>
            <a:off x="1181096" y="1825624"/>
            <a:ext cx="6892387" cy="5032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ysClr val="windowText" lastClr="000000"/>
                </a:solidFill>
                <a:effectLst/>
                <a:uLnTx/>
                <a:uFillTx/>
                <a:latin typeface="Arial"/>
                <a:ea typeface="+mn-ea"/>
                <a:cs typeface="+mn-cs"/>
              </a:rPr>
              <a:t>Övervintrar i </a:t>
            </a:r>
            <a:r>
              <a:rPr kumimoji="0" lang="sv-SE" sz="2000" b="0" i="0" u="none" strike="noStrike" kern="1200" cap="none" spc="0" normalizeH="0" baseline="0" noProof="0" dirty="0" err="1">
                <a:ln>
                  <a:noFill/>
                </a:ln>
                <a:solidFill>
                  <a:sysClr val="windowText" lastClr="000000"/>
                </a:solidFill>
                <a:effectLst/>
                <a:uLnTx/>
                <a:uFillTx/>
                <a:latin typeface="Arial"/>
                <a:ea typeface="+mn-ea"/>
                <a:cs typeface="+mn-cs"/>
              </a:rPr>
              <a:t>skörderester</a:t>
            </a:r>
            <a:endParaRPr kumimoji="0" lang="sv-SE" sz="2000" b="0" i="0" u="none" strike="noStrike" kern="1200" cap="none" spc="0" normalizeH="0" baseline="0" noProof="0" dirty="0">
              <a:ln>
                <a:noFill/>
              </a:ln>
              <a:solidFill>
                <a:sysClr val="windowText" lastClr="000000"/>
              </a:solidFill>
              <a:effectLst/>
              <a:uLnTx/>
              <a:uFillTx/>
              <a:latin typeface="Arial"/>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ysClr val="windowText" lastClr="000000"/>
                </a:solidFill>
                <a:effectLst/>
                <a:uLnTx/>
                <a:uFillTx/>
                <a:latin typeface="Arial"/>
                <a:ea typeface="+mn-ea"/>
                <a:cs typeface="+mn-cs"/>
              </a:rPr>
              <a:t>Majsmott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Bearbeta stubben.</a:t>
            </a:r>
            <a:endParaRPr kumimoji="0" lang="sv-SE" sz="2400" b="0" i="0" u="none" strike="noStrike" kern="1200" cap="none" spc="0" normalizeH="0" baseline="0" noProof="0" dirty="0">
              <a:ln>
                <a:noFill/>
              </a:ln>
              <a:solidFill>
                <a:sysClr val="windowText" lastClr="000000"/>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ysClr val="windowText" lastClr="000000"/>
                </a:solidFill>
                <a:effectLst/>
                <a:uLnTx/>
                <a:uFillTx/>
                <a:latin typeface="Arial"/>
                <a:ea typeface="+mn-ea"/>
                <a:cs typeface="+mn-cs"/>
              </a:rPr>
              <a:t>Finns i marken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ysClr val="windowText" lastClr="000000"/>
                </a:solidFill>
                <a:effectLst/>
                <a:uLnTx/>
                <a:uFillTx/>
                <a:latin typeface="Arial"/>
                <a:ea typeface="+mn-ea"/>
                <a:cs typeface="+mn-cs"/>
              </a:rPr>
              <a:t>Nematoder</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Många nematoder behöver fritt vatten i marken, därför kan en fungerande dränering förhindra ökning. Motståndskraftiga sorter kan finnas.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ysClr val="windowText" lastClr="000000"/>
                </a:solidFill>
                <a:effectLst/>
                <a:uLnTx/>
                <a:uFillTx/>
                <a:latin typeface="Arial"/>
                <a:ea typeface="+mn-ea"/>
                <a:cs typeface="+mn-cs"/>
              </a:rPr>
              <a:t>Vetemygga</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Växla med annat än vete. För röd vetemygga finns sortskillnader.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err="1">
                <a:ln>
                  <a:noFill/>
                </a:ln>
                <a:solidFill>
                  <a:sysClr val="windowText" lastClr="000000"/>
                </a:solidFill>
                <a:effectLst/>
                <a:uLnTx/>
                <a:uFillTx/>
                <a:latin typeface="Arial"/>
                <a:ea typeface="+mn-ea"/>
                <a:cs typeface="+mn-cs"/>
              </a:rPr>
              <a:t>Knäpparlarver</a:t>
            </a:r>
            <a:endParaRPr kumimoji="0" lang="sv-SE" sz="2000" b="0" i="0" u="none" strike="noStrike" kern="1200" cap="none" spc="0" normalizeH="0" baseline="0" noProof="0" dirty="0">
              <a:ln>
                <a:noFill/>
              </a:ln>
              <a:solidFill>
                <a:sysClr val="windowText" lastClr="000000"/>
              </a:solidFill>
              <a:effectLst/>
              <a:uLnTx/>
              <a:uFillTx/>
              <a:latin typeface="Arial"/>
              <a:ea typeface="+mn-ea"/>
              <a:cs typeface="+mn-cs"/>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Minskas genom jordbearbetning under sensommar och tidig höst när de uppehåller sig i övre markskiktet.</a:t>
            </a:r>
          </a:p>
        </p:txBody>
      </p:sp>
      <p:pic>
        <p:nvPicPr>
          <p:cNvPr id="7" name="Bildobjekt 6">
            <a:extLst>
              <a:ext uri="{FF2B5EF4-FFF2-40B4-BE49-F238E27FC236}">
                <a16:creationId xmlns:a16="http://schemas.microsoft.com/office/drawing/2014/main" id="{777FB6EC-BE44-4024-9584-5B3C9BD5D06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35048" y="1925641"/>
            <a:ext cx="3288239" cy="4932359"/>
          </a:xfrm>
          <a:prstGeom prst="rect">
            <a:avLst/>
          </a:prstGeom>
        </p:spPr>
      </p:pic>
      <p:sp>
        <p:nvSpPr>
          <p:cNvPr id="8" name="Ellips 7">
            <a:extLst>
              <a:ext uri="{FF2B5EF4-FFF2-40B4-BE49-F238E27FC236}">
                <a16:creationId xmlns:a16="http://schemas.microsoft.com/office/drawing/2014/main" id="{B7FE9743-9EC7-4A58-B528-5A4C2239504B}"/>
              </a:ext>
            </a:extLst>
          </p:cNvPr>
          <p:cNvSpPr/>
          <p:nvPr/>
        </p:nvSpPr>
        <p:spPr>
          <a:xfrm>
            <a:off x="9456338" y="687055"/>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1</a:t>
            </a:r>
          </a:p>
        </p:txBody>
      </p:sp>
      <p:sp>
        <p:nvSpPr>
          <p:cNvPr id="9" name="textruta 8">
            <a:extLst>
              <a:ext uri="{FF2B5EF4-FFF2-40B4-BE49-F238E27FC236}">
                <a16:creationId xmlns:a16="http://schemas.microsoft.com/office/drawing/2014/main" id="{A1EEC725-FECB-46EF-8D7D-132096222CE0}"/>
              </a:ext>
            </a:extLst>
          </p:cNvPr>
          <p:cNvSpPr txBox="1"/>
          <p:nvPr/>
        </p:nvSpPr>
        <p:spPr>
          <a:xfrm>
            <a:off x="9851648" y="6346241"/>
            <a:ext cx="1771639" cy="276999"/>
          </a:xfrm>
          <a:prstGeom prst="rect">
            <a:avLst/>
          </a:prstGeom>
          <a:solidFill>
            <a:schemeClr val="bg1">
              <a:alpha val="58000"/>
            </a:schemeClr>
          </a:solidFill>
        </p:spPr>
        <p:txBody>
          <a:bodyPr wrap="none" rtlCol="0">
            <a:spAutoFit/>
          </a:bodyPr>
          <a:lstStyle/>
          <a:p>
            <a:r>
              <a:rPr lang="sv-SE" sz="1200" dirty="0"/>
              <a:t>Gul och röd vetemygga</a:t>
            </a:r>
          </a:p>
        </p:txBody>
      </p:sp>
    </p:spTree>
    <p:extLst>
      <p:ext uri="{BB962C8B-B14F-4D97-AF65-F5344CB8AC3E}">
        <p14:creationId xmlns:p14="http://schemas.microsoft.com/office/powerpoint/2010/main" val="370700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3DA48707-DF70-4058-B724-662C996D3C1C}"/>
              </a:ext>
            </a:extLst>
          </p:cNvPr>
          <p:cNvSpPr>
            <a:spLocks noGrp="1"/>
          </p:cNvSpPr>
          <p:nvPr>
            <p:ph type="sldNum" sz="quarter" idx="18"/>
          </p:nvPr>
        </p:nvSpPr>
        <p:spPr/>
        <p:txBody>
          <a:bodyPr/>
          <a:lstStyle/>
          <a:p>
            <a:fld id="{873EB259-4CFD-4D03-8D50-B89672399120}" type="slidenum">
              <a:rPr lang="sv-SE" smtClean="0"/>
              <a:pPr/>
              <a:t>18</a:t>
            </a:fld>
            <a:endParaRPr lang="sv-SE"/>
          </a:p>
        </p:txBody>
      </p:sp>
      <p:sp>
        <p:nvSpPr>
          <p:cNvPr id="3" name="Rubrik 2">
            <a:extLst>
              <a:ext uri="{FF2B5EF4-FFF2-40B4-BE49-F238E27FC236}">
                <a16:creationId xmlns:a16="http://schemas.microsoft.com/office/drawing/2014/main" id="{31C2AE4C-07C1-46D2-A882-E1967300C801}"/>
              </a:ext>
            </a:extLst>
          </p:cNvPr>
          <p:cNvSpPr>
            <a:spLocks noGrp="1"/>
          </p:cNvSpPr>
          <p:nvPr>
            <p:ph type="title"/>
          </p:nvPr>
        </p:nvSpPr>
        <p:spPr/>
        <p:txBody>
          <a:bodyPr/>
          <a:lstStyle/>
          <a:p>
            <a:r>
              <a:rPr lang="sv-SE" dirty="0"/>
              <a:t>Närbelägna fält och spillsäd som smittkälla</a:t>
            </a:r>
          </a:p>
        </p:txBody>
      </p:sp>
      <p:sp>
        <p:nvSpPr>
          <p:cNvPr id="4" name="Platshållare för innehåll 2">
            <a:extLst>
              <a:ext uri="{FF2B5EF4-FFF2-40B4-BE49-F238E27FC236}">
                <a16:creationId xmlns:a16="http://schemas.microsoft.com/office/drawing/2014/main" id="{317CBE24-564D-4A4D-96C5-A56E29000E75}"/>
              </a:ext>
            </a:extLst>
          </p:cNvPr>
          <p:cNvSpPr txBox="1">
            <a:spLocks/>
          </p:cNvSpPr>
          <p:nvPr/>
        </p:nvSpPr>
        <p:spPr>
          <a:xfrm>
            <a:off x="1181097" y="1825625"/>
            <a:ext cx="6613606" cy="4351338"/>
          </a:xfrm>
          <a:prstGeom prst="rect">
            <a:avLst/>
          </a:prstGeom>
        </p:spPr>
        <p:txBody>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sv-SE" sz="2000" dirty="0"/>
              <a:t>Jordloppor som går mellan vårraps och nysådd höstraps.</a:t>
            </a:r>
          </a:p>
          <a:p>
            <a:pPr marL="342900" indent="-342900">
              <a:buFont typeface="Arial" panose="020B0604020202020204" pitchFamily="34" charset="0"/>
              <a:buChar char="•"/>
            </a:pPr>
            <a:r>
              <a:rPr lang="sv-SE" sz="2000" dirty="0"/>
              <a:t>Klöverspetsvivlar kan flyga upp till 3 km från fjolårets fält (vitklöver)</a:t>
            </a:r>
          </a:p>
          <a:p>
            <a:pPr marL="342900" indent="-342900">
              <a:buFont typeface="Arial" panose="020B0604020202020204" pitchFamily="34" charset="0"/>
              <a:buChar char="•"/>
            </a:pPr>
            <a:endParaRPr lang="sv-SE" sz="2000" dirty="0"/>
          </a:p>
          <a:p>
            <a:pPr marL="342900" indent="-342900">
              <a:buFont typeface="Arial" panose="020B0604020202020204" pitchFamily="34" charset="0"/>
              <a:buChar char="•"/>
            </a:pPr>
            <a:r>
              <a:rPr lang="sv-SE" sz="2000" dirty="0"/>
              <a:t>Virussjukdomar sprids med insekter som har sugit i sig virus från smittade plantor. Vid spillsäd och insådd är smittkällan väldigt nära. Även gräsmarker kan innehålla virussmitta. </a:t>
            </a:r>
          </a:p>
          <a:p>
            <a:pPr marL="342900" indent="-342900">
              <a:buFont typeface="Arial" panose="020B0604020202020204" pitchFamily="34" charset="0"/>
              <a:buChar char="•"/>
            </a:pPr>
            <a:endParaRPr lang="sv-SE" sz="2000" dirty="0"/>
          </a:p>
          <a:p>
            <a:pPr marL="342900" indent="-342900">
              <a:buFont typeface="Arial" panose="020B0604020202020204" pitchFamily="34" charset="0"/>
              <a:buChar char="•"/>
            </a:pPr>
            <a:r>
              <a:rPr lang="sv-SE" sz="2000" dirty="0" err="1"/>
              <a:t>Fritflugeskador</a:t>
            </a:r>
            <a:r>
              <a:rPr lang="sv-SE" sz="2000" dirty="0"/>
              <a:t> i höstsäd tenderar att bli värst på fält med spillsäd som kommit upp i minst 1,5-bladstadiet.</a:t>
            </a:r>
          </a:p>
        </p:txBody>
      </p:sp>
      <p:sp>
        <p:nvSpPr>
          <p:cNvPr id="5" name="Ellips 4">
            <a:extLst>
              <a:ext uri="{FF2B5EF4-FFF2-40B4-BE49-F238E27FC236}">
                <a16:creationId xmlns:a16="http://schemas.microsoft.com/office/drawing/2014/main" id="{AC0C76F6-74D1-4BC8-9300-ADB6C5EC9926}"/>
              </a:ext>
            </a:extLst>
          </p:cNvPr>
          <p:cNvSpPr/>
          <p:nvPr/>
        </p:nvSpPr>
        <p:spPr>
          <a:xfrm>
            <a:off x="8834865" y="687055"/>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1</a:t>
            </a:r>
          </a:p>
        </p:txBody>
      </p:sp>
      <p:pic>
        <p:nvPicPr>
          <p:cNvPr id="7" name="Bildobjekt 6">
            <a:extLst>
              <a:ext uri="{FF2B5EF4-FFF2-40B4-BE49-F238E27FC236}">
                <a16:creationId xmlns:a16="http://schemas.microsoft.com/office/drawing/2014/main" id="{2DD54FD5-230B-4CAA-A4A0-B0687102457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53285" y="2539303"/>
            <a:ext cx="3614967" cy="2712921"/>
          </a:xfrm>
          <a:prstGeom prst="rect">
            <a:avLst/>
          </a:prstGeom>
        </p:spPr>
      </p:pic>
      <p:sp>
        <p:nvSpPr>
          <p:cNvPr id="8" name="textruta 7">
            <a:extLst>
              <a:ext uri="{FF2B5EF4-FFF2-40B4-BE49-F238E27FC236}">
                <a16:creationId xmlns:a16="http://schemas.microsoft.com/office/drawing/2014/main" id="{0F85579D-5DC7-444E-A10E-8FFF68CC7599}"/>
              </a:ext>
            </a:extLst>
          </p:cNvPr>
          <p:cNvSpPr txBox="1"/>
          <p:nvPr/>
        </p:nvSpPr>
        <p:spPr>
          <a:xfrm>
            <a:off x="10189376" y="4822883"/>
            <a:ext cx="1292341" cy="276999"/>
          </a:xfrm>
          <a:prstGeom prst="rect">
            <a:avLst/>
          </a:prstGeom>
          <a:solidFill>
            <a:schemeClr val="bg1">
              <a:alpha val="58000"/>
            </a:schemeClr>
          </a:solidFill>
        </p:spPr>
        <p:txBody>
          <a:bodyPr wrap="none" rtlCol="0">
            <a:spAutoFit/>
          </a:bodyPr>
          <a:lstStyle/>
          <a:p>
            <a:r>
              <a:rPr lang="sv-SE" sz="1200" dirty="0"/>
              <a:t>Klöverspetsvivel</a:t>
            </a:r>
          </a:p>
        </p:txBody>
      </p:sp>
    </p:spTree>
    <p:extLst>
      <p:ext uri="{BB962C8B-B14F-4D97-AF65-F5344CB8AC3E}">
        <p14:creationId xmlns:p14="http://schemas.microsoft.com/office/powerpoint/2010/main" val="2105931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9424B74D-4231-4C43-AEF4-3800890D9CFB}"/>
              </a:ext>
            </a:extLst>
          </p:cNvPr>
          <p:cNvSpPr>
            <a:spLocks noGrp="1"/>
          </p:cNvSpPr>
          <p:nvPr>
            <p:ph type="sldNum" sz="quarter" idx="18"/>
          </p:nvPr>
        </p:nvSpPr>
        <p:spPr/>
        <p:txBody>
          <a:bodyPr/>
          <a:lstStyle/>
          <a:p>
            <a:fld id="{873EB259-4CFD-4D03-8D50-B89672399120}" type="slidenum">
              <a:rPr lang="sv-SE" smtClean="0"/>
              <a:pPr/>
              <a:t>19</a:t>
            </a:fld>
            <a:endParaRPr lang="sv-SE"/>
          </a:p>
        </p:txBody>
      </p:sp>
      <p:sp>
        <p:nvSpPr>
          <p:cNvPr id="3" name="Rubrik 2">
            <a:extLst>
              <a:ext uri="{FF2B5EF4-FFF2-40B4-BE49-F238E27FC236}">
                <a16:creationId xmlns:a16="http://schemas.microsoft.com/office/drawing/2014/main" id="{608DA657-845F-4E6C-8EF7-FC379DDD69E3}"/>
              </a:ext>
            </a:extLst>
          </p:cNvPr>
          <p:cNvSpPr>
            <a:spLocks noGrp="1"/>
          </p:cNvSpPr>
          <p:nvPr>
            <p:ph type="title"/>
          </p:nvPr>
        </p:nvSpPr>
        <p:spPr/>
        <p:txBody>
          <a:bodyPr/>
          <a:lstStyle/>
          <a:p>
            <a:r>
              <a:rPr lang="sv-SE" dirty="0"/>
              <a:t>Odlingsåtgärder som minskar risken för skador av insekter </a:t>
            </a:r>
          </a:p>
        </p:txBody>
      </p:sp>
      <p:sp>
        <p:nvSpPr>
          <p:cNvPr id="4" name="Platshållare för innehåll 2">
            <a:extLst>
              <a:ext uri="{FF2B5EF4-FFF2-40B4-BE49-F238E27FC236}">
                <a16:creationId xmlns:a16="http://schemas.microsoft.com/office/drawing/2014/main" id="{CD846AB7-9DC3-4B7A-9CAC-FF5107BF0E1E}"/>
              </a:ext>
            </a:extLst>
          </p:cNvPr>
          <p:cNvSpPr txBox="1">
            <a:spLocks/>
          </p:cNvSpPr>
          <p:nvPr/>
        </p:nvSpPr>
        <p:spPr>
          <a:xfrm>
            <a:off x="1181096" y="1825625"/>
            <a:ext cx="6122953" cy="4351338"/>
          </a:xfrm>
          <a:prstGeom prst="rect">
            <a:avLst/>
          </a:prstGeom>
        </p:spPr>
        <p:txBody>
          <a:bodyPr>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sv-SE" sz="2000" dirty="0"/>
              <a:t>Gynna snabb och jämn uppkomst.</a:t>
            </a:r>
          </a:p>
          <a:p>
            <a:pPr marL="457200" indent="-457200">
              <a:buFont typeface="Arial" panose="020B0604020202020204" pitchFamily="34" charset="0"/>
              <a:buChar char="•"/>
            </a:pPr>
            <a:r>
              <a:rPr lang="sv-SE" sz="2000" dirty="0"/>
              <a:t>Sträva efter jämna bestånd.</a:t>
            </a:r>
          </a:p>
          <a:p>
            <a:pPr marL="457200" indent="-457200">
              <a:buFont typeface="Arial" panose="020B0604020202020204" pitchFamily="34" charset="0"/>
              <a:buChar char="•"/>
            </a:pPr>
            <a:r>
              <a:rPr lang="sv-SE" sz="2000" dirty="0"/>
              <a:t>Ha en utsädesmängd som ger bra plantantal.</a:t>
            </a:r>
          </a:p>
          <a:p>
            <a:pPr marL="457200" indent="-457200">
              <a:buFont typeface="Arial" panose="020B0604020202020204" pitchFamily="34" charset="0"/>
              <a:buChar char="•"/>
            </a:pPr>
            <a:r>
              <a:rPr lang="sv-SE" sz="2000" dirty="0"/>
              <a:t>Anpassa </a:t>
            </a:r>
            <a:r>
              <a:rPr lang="sv-SE" sz="2000" dirty="0" err="1"/>
              <a:t>såtidpunkten</a:t>
            </a:r>
            <a:r>
              <a:rPr lang="sv-SE" sz="2000" dirty="0"/>
              <a:t>, om möjligt.</a:t>
            </a:r>
          </a:p>
          <a:p>
            <a:pPr marL="457200" indent="-457200">
              <a:buFont typeface="Arial" panose="020B0604020202020204" pitchFamily="34" charset="0"/>
              <a:buChar char="•"/>
            </a:pPr>
            <a:r>
              <a:rPr lang="sv-SE" sz="2000" dirty="0"/>
              <a:t>Se till att dräneringen fungerar.</a:t>
            </a:r>
          </a:p>
          <a:p>
            <a:pPr marL="457200" indent="-457200">
              <a:buFont typeface="Arial" panose="020B0604020202020204" pitchFamily="34" charset="0"/>
              <a:buChar char="•"/>
            </a:pPr>
            <a:r>
              <a:rPr lang="sv-SE" sz="2000" dirty="0"/>
              <a:t>Sortval – motståndskraft finns mot röd vetemygga och havrecystnematod, potatiscystnematod</a:t>
            </a:r>
          </a:p>
        </p:txBody>
      </p:sp>
      <p:sp>
        <p:nvSpPr>
          <p:cNvPr id="5" name="Ellips 4">
            <a:extLst>
              <a:ext uri="{FF2B5EF4-FFF2-40B4-BE49-F238E27FC236}">
                <a16:creationId xmlns:a16="http://schemas.microsoft.com/office/drawing/2014/main" id="{78B82627-0B24-447D-B036-6FA1A072AEFD}"/>
              </a:ext>
            </a:extLst>
          </p:cNvPr>
          <p:cNvSpPr/>
          <p:nvPr/>
        </p:nvSpPr>
        <p:spPr>
          <a:xfrm>
            <a:off x="9456338" y="687055"/>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1</a:t>
            </a:r>
          </a:p>
        </p:txBody>
      </p:sp>
      <p:pic>
        <p:nvPicPr>
          <p:cNvPr id="9" name="Bildobjekt 8">
            <a:extLst>
              <a:ext uri="{FF2B5EF4-FFF2-40B4-BE49-F238E27FC236}">
                <a16:creationId xmlns:a16="http://schemas.microsoft.com/office/drawing/2014/main" id="{C7514EDD-3BE4-4B3D-9E49-8F331A84A7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48526" y="1553357"/>
            <a:ext cx="4815623" cy="5080000"/>
          </a:xfrm>
          <a:prstGeom prst="rect">
            <a:avLst/>
          </a:prstGeom>
        </p:spPr>
      </p:pic>
    </p:spTree>
    <p:extLst>
      <p:ext uri="{BB962C8B-B14F-4D97-AF65-F5344CB8AC3E}">
        <p14:creationId xmlns:p14="http://schemas.microsoft.com/office/powerpoint/2010/main" val="263836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DDCD5896-BD0F-40D1-8E18-40C9A3260481}"/>
              </a:ext>
            </a:extLst>
          </p:cNvPr>
          <p:cNvSpPr>
            <a:spLocks noGrp="1"/>
          </p:cNvSpPr>
          <p:nvPr>
            <p:ph type="sldNum" sz="quarter" idx="18"/>
          </p:nvPr>
        </p:nvSpPr>
        <p:spPr/>
        <p:txBody>
          <a:bodyPr/>
          <a:lstStyle/>
          <a:p>
            <a:fld id="{873EB259-4CFD-4D03-8D50-B89672399120}" type="slidenum">
              <a:rPr lang="sv-SE" smtClean="0"/>
              <a:pPr/>
              <a:t>2</a:t>
            </a:fld>
            <a:endParaRPr lang="sv-SE"/>
          </a:p>
        </p:txBody>
      </p:sp>
      <p:sp>
        <p:nvSpPr>
          <p:cNvPr id="5" name="Rubrik 4">
            <a:extLst>
              <a:ext uri="{FF2B5EF4-FFF2-40B4-BE49-F238E27FC236}">
                <a16:creationId xmlns:a16="http://schemas.microsoft.com/office/drawing/2014/main" id="{1D5FC1D1-2102-4216-AEE3-07508F716C0C}"/>
              </a:ext>
            </a:extLst>
          </p:cNvPr>
          <p:cNvSpPr>
            <a:spLocks noGrp="1"/>
          </p:cNvSpPr>
          <p:nvPr>
            <p:ph type="title"/>
          </p:nvPr>
        </p:nvSpPr>
        <p:spPr>
          <a:xfrm>
            <a:off x="786845" y="486943"/>
            <a:ext cx="8280000" cy="1165138"/>
          </a:xfrm>
        </p:spPr>
        <p:txBody>
          <a:bodyPr/>
          <a:lstStyle/>
          <a:p>
            <a:r>
              <a:rPr lang="sv-SE" dirty="0"/>
              <a:t>Lär känna din fiende</a:t>
            </a:r>
          </a:p>
        </p:txBody>
      </p:sp>
      <p:sp>
        <p:nvSpPr>
          <p:cNvPr id="4" name="textruta 3">
            <a:extLst>
              <a:ext uri="{FF2B5EF4-FFF2-40B4-BE49-F238E27FC236}">
                <a16:creationId xmlns:a16="http://schemas.microsoft.com/office/drawing/2014/main" id="{FD47135F-A036-4AC6-9771-04E5D707C160}"/>
              </a:ext>
            </a:extLst>
          </p:cNvPr>
          <p:cNvSpPr txBox="1"/>
          <p:nvPr/>
        </p:nvSpPr>
        <p:spPr>
          <a:xfrm>
            <a:off x="786846" y="1945384"/>
            <a:ext cx="4253506" cy="1754326"/>
          </a:xfrm>
          <a:prstGeom prst="rect">
            <a:avLst/>
          </a:prstGeom>
          <a:noFill/>
        </p:spPr>
        <p:txBody>
          <a:bodyPr wrap="square" rtlCol="0">
            <a:spAutoFit/>
          </a:bodyPr>
          <a:lstStyle/>
          <a:p>
            <a:r>
              <a:rPr lang="sv-SE" dirty="0"/>
              <a:t>När uppstår ett allvarligt angrepp?</a:t>
            </a:r>
          </a:p>
          <a:p>
            <a:pPr lvl="1"/>
            <a:r>
              <a:rPr lang="sv-SE" dirty="0"/>
              <a:t>När en gröda i känsligt stadium angrips av skadeinsekter i stora mängder.</a:t>
            </a:r>
          </a:p>
          <a:p>
            <a:pPr lvl="1"/>
            <a:r>
              <a:rPr lang="sv-SE" dirty="0"/>
              <a:t> </a:t>
            </a:r>
          </a:p>
          <a:p>
            <a:r>
              <a:rPr lang="sv-SE" dirty="0"/>
              <a:t>Var i livscykeln kan man påverka?</a:t>
            </a:r>
          </a:p>
        </p:txBody>
      </p:sp>
      <p:graphicFrame>
        <p:nvGraphicFramePr>
          <p:cNvPr id="6" name="Diagram 5">
            <a:extLst>
              <a:ext uri="{FF2B5EF4-FFF2-40B4-BE49-F238E27FC236}">
                <a16:creationId xmlns:a16="http://schemas.microsoft.com/office/drawing/2014/main" id="{D55052A6-7B94-4114-B8FA-DE543CEFD3D7}"/>
              </a:ext>
            </a:extLst>
          </p:cNvPr>
          <p:cNvGraphicFramePr/>
          <p:nvPr>
            <p:extLst>
              <p:ext uri="{D42A27DB-BD31-4B8C-83A1-F6EECF244321}">
                <p14:modId xmlns:p14="http://schemas.microsoft.com/office/powerpoint/2010/main" val="2017514573"/>
              </p:ext>
            </p:extLst>
          </p:nvPr>
        </p:nvGraphicFramePr>
        <p:xfrm>
          <a:off x="3612704" y="1185127"/>
          <a:ext cx="8579296" cy="5560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ktangel med rundade hörn 8">
            <a:extLst>
              <a:ext uri="{FF2B5EF4-FFF2-40B4-BE49-F238E27FC236}">
                <a16:creationId xmlns:a16="http://schemas.microsoft.com/office/drawing/2014/main" id="{7158CC8A-D5BC-4566-9B48-2BB55172775B}"/>
              </a:ext>
            </a:extLst>
          </p:cNvPr>
          <p:cNvSpPr/>
          <p:nvPr/>
        </p:nvSpPr>
        <p:spPr>
          <a:xfrm>
            <a:off x="6883698" y="1185127"/>
            <a:ext cx="1874777" cy="8640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Hur och var sker övervintringen?</a:t>
            </a:r>
          </a:p>
        </p:txBody>
      </p:sp>
      <p:sp>
        <p:nvSpPr>
          <p:cNvPr id="8" name="Rektangel med rundade hörn 9">
            <a:extLst>
              <a:ext uri="{FF2B5EF4-FFF2-40B4-BE49-F238E27FC236}">
                <a16:creationId xmlns:a16="http://schemas.microsoft.com/office/drawing/2014/main" id="{7A07A7A7-D207-41B8-9186-11B118A77F8F}"/>
              </a:ext>
            </a:extLst>
          </p:cNvPr>
          <p:cNvSpPr/>
          <p:nvPr/>
        </p:nvSpPr>
        <p:spPr>
          <a:xfrm>
            <a:off x="6472869" y="3029428"/>
            <a:ext cx="2478772" cy="10081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Förebyggande åtgärder</a:t>
            </a:r>
          </a:p>
        </p:txBody>
      </p:sp>
      <p:sp>
        <p:nvSpPr>
          <p:cNvPr id="9" name="Rektangel med rundade hörn 10">
            <a:extLst>
              <a:ext uri="{FF2B5EF4-FFF2-40B4-BE49-F238E27FC236}">
                <a16:creationId xmlns:a16="http://schemas.microsoft.com/office/drawing/2014/main" id="{00748CC1-A73B-4D2A-AC4E-5E6C0FB464F9}"/>
              </a:ext>
            </a:extLst>
          </p:cNvPr>
          <p:cNvSpPr/>
          <p:nvPr/>
        </p:nvSpPr>
        <p:spPr>
          <a:xfrm>
            <a:off x="9903332" y="2957211"/>
            <a:ext cx="1874167" cy="10081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Vad gynnar skadegöraren?</a:t>
            </a:r>
          </a:p>
        </p:txBody>
      </p:sp>
      <p:sp>
        <p:nvSpPr>
          <p:cNvPr id="10" name="Rektangel med rundade hörn 11">
            <a:extLst>
              <a:ext uri="{FF2B5EF4-FFF2-40B4-BE49-F238E27FC236}">
                <a16:creationId xmlns:a16="http://schemas.microsoft.com/office/drawing/2014/main" id="{B7D4031E-F3E0-4BCF-A3CD-2D592CC25C5C}"/>
              </a:ext>
            </a:extLst>
          </p:cNvPr>
          <p:cNvSpPr/>
          <p:nvPr/>
        </p:nvSpPr>
        <p:spPr>
          <a:xfrm>
            <a:off x="6791401" y="5582870"/>
            <a:ext cx="2160240" cy="8640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Hur skydda grödan?</a:t>
            </a:r>
          </a:p>
        </p:txBody>
      </p:sp>
      <p:sp>
        <p:nvSpPr>
          <p:cNvPr id="11" name="Rektangel med rundade hörn 12">
            <a:extLst>
              <a:ext uri="{FF2B5EF4-FFF2-40B4-BE49-F238E27FC236}">
                <a16:creationId xmlns:a16="http://schemas.microsoft.com/office/drawing/2014/main" id="{DE75B1D6-F50C-4768-8E69-9196587269B4}"/>
              </a:ext>
            </a:extLst>
          </p:cNvPr>
          <p:cNvSpPr/>
          <p:nvPr/>
        </p:nvSpPr>
        <p:spPr>
          <a:xfrm>
            <a:off x="3850223" y="4420351"/>
            <a:ext cx="1800200" cy="98182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Kan spridning hindras?</a:t>
            </a:r>
          </a:p>
        </p:txBody>
      </p:sp>
      <p:sp>
        <p:nvSpPr>
          <p:cNvPr id="12" name="Rektangel med rundade hörn 14">
            <a:extLst>
              <a:ext uri="{FF2B5EF4-FFF2-40B4-BE49-F238E27FC236}">
                <a16:creationId xmlns:a16="http://schemas.microsoft.com/office/drawing/2014/main" id="{2EF417AC-9A08-4FD2-8711-3F7484BBF398}"/>
              </a:ext>
            </a:extLst>
          </p:cNvPr>
          <p:cNvSpPr/>
          <p:nvPr/>
        </p:nvSpPr>
        <p:spPr>
          <a:xfrm>
            <a:off x="6696532" y="4153155"/>
            <a:ext cx="2061943" cy="63544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Bekämpning</a:t>
            </a:r>
          </a:p>
        </p:txBody>
      </p:sp>
    </p:spTree>
    <p:extLst>
      <p:ext uri="{BB962C8B-B14F-4D97-AF65-F5344CB8AC3E}">
        <p14:creationId xmlns:p14="http://schemas.microsoft.com/office/powerpoint/2010/main" val="178786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7253D957-547F-4210-8AC4-F1CB79B10943}"/>
              </a:ext>
            </a:extLst>
          </p:cNvPr>
          <p:cNvSpPr>
            <a:spLocks noGrp="1"/>
          </p:cNvSpPr>
          <p:nvPr>
            <p:ph type="sldNum" sz="quarter" idx="18"/>
          </p:nvPr>
        </p:nvSpPr>
        <p:spPr/>
        <p:txBody>
          <a:bodyPr/>
          <a:lstStyle/>
          <a:p>
            <a:fld id="{873EB259-4CFD-4D03-8D50-B89672399120}" type="slidenum">
              <a:rPr lang="sv-SE" smtClean="0"/>
              <a:pPr/>
              <a:t>20</a:t>
            </a:fld>
            <a:endParaRPr lang="sv-SE"/>
          </a:p>
        </p:txBody>
      </p:sp>
      <p:sp>
        <p:nvSpPr>
          <p:cNvPr id="3" name="Rubrik 2">
            <a:extLst>
              <a:ext uri="{FF2B5EF4-FFF2-40B4-BE49-F238E27FC236}">
                <a16:creationId xmlns:a16="http://schemas.microsoft.com/office/drawing/2014/main" id="{7F3BD707-A05A-4138-8809-BBEC7E7110C8}"/>
              </a:ext>
            </a:extLst>
          </p:cNvPr>
          <p:cNvSpPr>
            <a:spLocks noGrp="1"/>
          </p:cNvSpPr>
          <p:nvPr>
            <p:ph type="title"/>
          </p:nvPr>
        </p:nvSpPr>
        <p:spPr>
          <a:xfrm>
            <a:off x="1176338" y="464486"/>
            <a:ext cx="8703642" cy="1165138"/>
          </a:xfrm>
        </p:spPr>
        <p:txBody>
          <a:bodyPr/>
          <a:lstStyle/>
          <a:p>
            <a:r>
              <a:rPr lang="sv-SE" dirty="0"/>
              <a:t>Utsäde – risk för spridning i vissa fall</a:t>
            </a:r>
          </a:p>
        </p:txBody>
      </p:sp>
      <p:sp>
        <p:nvSpPr>
          <p:cNvPr id="5" name="Platshållare för innehåll 2">
            <a:extLst>
              <a:ext uri="{FF2B5EF4-FFF2-40B4-BE49-F238E27FC236}">
                <a16:creationId xmlns:a16="http://schemas.microsoft.com/office/drawing/2014/main" id="{A96A604A-D5B9-444B-BDE7-F7A4FCB33273}"/>
              </a:ext>
            </a:extLst>
          </p:cNvPr>
          <p:cNvSpPr txBox="1">
            <a:spLocks/>
          </p:cNvSpPr>
          <p:nvPr/>
        </p:nvSpPr>
        <p:spPr>
          <a:xfrm>
            <a:off x="1181096" y="1825625"/>
            <a:ext cx="597798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dirty="0">
                <a:ln>
                  <a:noFill/>
                </a:ln>
                <a:solidFill>
                  <a:sysClr val="windowText" lastClr="000000"/>
                </a:solidFill>
                <a:effectLst/>
                <a:uLnTx/>
                <a:uFillTx/>
                <a:latin typeface="Arial"/>
                <a:ea typeface="+mn-ea"/>
                <a:cs typeface="+mn-cs"/>
              </a:rPr>
              <a:t>Nematoder i potatis kan spridas med utsäde.</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sv-SE" sz="2000" b="0" i="0" u="none" strike="noStrike" kern="1200" cap="none" spc="0" normalizeH="0" baseline="0" noProof="0" dirty="0">
                <a:ln>
                  <a:noFill/>
                </a:ln>
                <a:solidFill>
                  <a:sysClr val="windowText" lastClr="000000"/>
                </a:solidFill>
                <a:effectLst/>
                <a:uLnTx/>
                <a:uFillTx/>
                <a:latin typeface="Arial"/>
                <a:ea typeface="+mn-ea"/>
                <a:cs typeface="+mn-cs"/>
              </a:rPr>
              <a:t>Gör leveranskontroll av utsädet.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2400" b="0"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dirty="0" err="1">
                <a:ln>
                  <a:noFill/>
                </a:ln>
                <a:solidFill>
                  <a:sysClr val="windowText" lastClr="000000"/>
                </a:solidFill>
                <a:effectLst/>
                <a:uLnTx/>
                <a:uFillTx/>
                <a:latin typeface="Arial"/>
                <a:ea typeface="+mn-ea"/>
                <a:cs typeface="+mn-cs"/>
              </a:rPr>
              <a:t>Bönsmyg</a:t>
            </a:r>
            <a:r>
              <a:rPr kumimoji="0" lang="sv-SE" sz="2400" b="0" i="0" u="none" strike="noStrike" kern="1200" cap="none" spc="0" normalizeH="0" baseline="0" noProof="0" dirty="0">
                <a:ln>
                  <a:noFill/>
                </a:ln>
                <a:solidFill>
                  <a:sysClr val="windowText" lastClr="000000"/>
                </a:solidFill>
                <a:effectLst/>
                <a:uLnTx/>
                <a:uFillTx/>
                <a:latin typeface="Arial"/>
                <a:ea typeface="+mn-ea"/>
                <a:cs typeface="+mn-cs"/>
              </a:rPr>
              <a:t> kan spridas med utsäde av åkerböna.</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sv-SE" sz="2000" b="0" i="0" u="none" strike="noStrike" kern="1200" cap="none" spc="0" normalizeH="0" baseline="0" noProof="0" dirty="0">
                <a:ln>
                  <a:noFill/>
                </a:ln>
                <a:solidFill>
                  <a:sysClr val="windowText" lastClr="000000"/>
                </a:solidFill>
                <a:effectLst/>
                <a:uLnTx/>
                <a:uFillTx/>
                <a:latin typeface="Arial"/>
                <a:ea typeface="+mn-ea"/>
                <a:cs typeface="+mn-cs"/>
              </a:rPr>
              <a:t>Använd utsäde som är fritt från levande </a:t>
            </a:r>
            <a:r>
              <a:rPr kumimoji="0" lang="sv-SE" sz="2000" b="0" i="0" u="none" strike="noStrike" kern="1200" cap="none" spc="0" normalizeH="0" baseline="0" noProof="0" dirty="0" err="1">
                <a:ln>
                  <a:noFill/>
                </a:ln>
                <a:solidFill>
                  <a:sysClr val="windowText" lastClr="000000"/>
                </a:solidFill>
                <a:effectLst/>
                <a:uLnTx/>
                <a:uFillTx/>
                <a:latin typeface="Arial"/>
                <a:ea typeface="+mn-ea"/>
                <a:cs typeface="+mn-cs"/>
              </a:rPr>
              <a:t>bönsmyg</a:t>
            </a:r>
            <a:r>
              <a:rPr kumimoji="0" lang="sv-SE" sz="2000" b="0" i="0" u="none" strike="noStrike" kern="1200" cap="none" spc="0" normalizeH="0" baseline="0" noProof="0" dirty="0">
                <a:ln>
                  <a:noFill/>
                </a:ln>
                <a:solidFill>
                  <a:sysClr val="windowText" lastClr="000000"/>
                </a:solidFill>
                <a:effectLst/>
                <a:uLnTx/>
                <a:uFillTx/>
                <a:latin typeface="Arial"/>
                <a:ea typeface="+mn-ea"/>
                <a:cs typeface="+mn-cs"/>
              </a:rPr>
              <a:t> på platser där bönsmygsangrepp varit ovanliga.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sysClr val="windowText" lastClr="000000"/>
              </a:solidFill>
              <a:effectLst/>
              <a:uLnTx/>
              <a:uFillTx/>
              <a:latin typeface="Arial"/>
              <a:ea typeface="+mn-ea"/>
              <a:cs typeface="+mn-cs"/>
            </a:endParaRPr>
          </a:p>
        </p:txBody>
      </p:sp>
      <p:pic>
        <p:nvPicPr>
          <p:cNvPr id="7" name="Bildobjekt 6">
            <a:extLst>
              <a:ext uri="{FF2B5EF4-FFF2-40B4-BE49-F238E27FC236}">
                <a16:creationId xmlns:a16="http://schemas.microsoft.com/office/drawing/2014/main" id="{268F154F-F7BE-42B6-B60E-8CDD360B99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57636" y="2046229"/>
            <a:ext cx="4683513" cy="3267308"/>
          </a:xfrm>
          <a:prstGeom prst="rect">
            <a:avLst/>
          </a:prstGeom>
        </p:spPr>
      </p:pic>
      <p:sp>
        <p:nvSpPr>
          <p:cNvPr id="8" name="textruta 7">
            <a:extLst>
              <a:ext uri="{FF2B5EF4-FFF2-40B4-BE49-F238E27FC236}">
                <a16:creationId xmlns:a16="http://schemas.microsoft.com/office/drawing/2014/main" id="{95084852-324E-408C-8A03-AACB50D69D9F}"/>
              </a:ext>
            </a:extLst>
          </p:cNvPr>
          <p:cNvSpPr txBox="1"/>
          <p:nvPr/>
        </p:nvSpPr>
        <p:spPr>
          <a:xfrm>
            <a:off x="7159083" y="4001294"/>
            <a:ext cx="1838965" cy="276999"/>
          </a:xfrm>
          <a:prstGeom prst="rect">
            <a:avLst/>
          </a:prstGeom>
          <a:solidFill>
            <a:schemeClr val="bg1">
              <a:alpha val="58000"/>
            </a:schemeClr>
          </a:solidFill>
        </p:spPr>
        <p:txBody>
          <a:bodyPr wrap="none" rtlCol="0">
            <a:spAutoFit/>
          </a:bodyPr>
          <a:lstStyle/>
          <a:p>
            <a:r>
              <a:rPr lang="sv-SE" sz="1200" dirty="0" err="1"/>
              <a:t>Bönsmyg</a:t>
            </a:r>
            <a:r>
              <a:rPr lang="sv-SE" sz="1200" dirty="0"/>
              <a:t> i en åkerböna.</a:t>
            </a:r>
          </a:p>
        </p:txBody>
      </p:sp>
    </p:spTree>
    <p:extLst>
      <p:ext uri="{BB962C8B-B14F-4D97-AF65-F5344CB8AC3E}">
        <p14:creationId xmlns:p14="http://schemas.microsoft.com/office/powerpoint/2010/main" val="714063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0DF316B4-7DFF-45C2-9E2E-E1A118B3D849}"/>
              </a:ext>
            </a:extLst>
          </p:cNvPr>
          <p:cNvSpPr>
            <a:spLocks noGrp="1"/>
          </p:cNvSpPr>
          <p:nvPr>
            <p:ph type="sldNum" sz="quarter" idx="18"/>
          </p:nvPr>
        </p:nvSpPr>
        <p:spPr/>
        <p:txBody>
          <a:bodyPr/>
          <a:lstStyle/>
          <a:p>
            <a:fld id="{873EB259-4CFD-4D03-8D50-B89672399120}" type="slidenum">
              <a:rPr lang="sv-SE" smtClean="0"/>
              <a:pPr/>
              <a:t>21</a:t>
            </a:fld>
            <a:endParaRPr lang="sv-SE"/>
          </a:p>
        </p:txBody>
      </p:sp>
      <p:sp>
        <p:nvSpPr>
          <p:cNvPr id="3" name="Rubrik 2">
            <a:extLst>
              <a:ext uri="{FF2B5EF4-FFF2-40B4-BE49-F238E27FC236}">
                <a16:creationId xmlns:a16="http://schemas.microsoft.com/office/drawing/2014/main" id="{40811C43-2D2D-48D2-ABEE-57CFED81CFEF}"/>
              </a:ext>
            </a:extLst>
          </p:cNvPr>
          <p:cNvSpPr>
            <a:spLocks noGrp="1"/>
          </p:cNvSpPr>
          <p:nvPr>
            <p:ph type="title"/>
          </p:nvPr>
        </p:nvSpPr>
        <p:spPr/>
        <p:txBody>
          <a:bodyPr/>
          <a:lstStyle/>
          <a:p>
            <a:r>
              <a:rPr lang="sv-SE" dirty="0"/>
              <a:t>Nyttodjur </a:t>
            </a:r>
            <a:br>
              <a:rPr lang="sv-SE" dirty="0"/>
            </a:br>
            <a:r>
              <a:rPr lang="sv-SE" dirty="0"/>
              <a:t>– med fokus på naturliga fiender</a:t>
            </a:r>
          </a:p>
        </p:txBody>
      </p:sp>
      <p:sp>
        <p:nvSpPr>
          <p:cNvPr id="4" name="textruta 3">
            <a:extLst>
              <a:ext uri="{FF2B5EF4-FFF2-40B4-BE49-F238E27FC236}">
                <a16:creationId xmlns:a16="http://schemas.microsoft.com/office/drawing/2014/main" id="{39D237A3-F373-46AB-B986-A913716A17B4}"/>
              </a:ext>
            </a:extLst>
          </p:cNvPr>
          <p:cNvSpPr txBox="1"/>
          <p:nvPr/>
        </p:nvSpPr>
        <p:spPr>
          <a:xfrm>
            <a:off x="393862" y="2000026"/>
            <a:ext cx="8962012" cy="4832092"/>
          </a:xfrm>
          <a:prstGeom prst="rect">
            <a:avLst/>
          </a:prstGeom>
          <a:noFill/>
        </p:spPr>
        <p:txBody>
          <a:bodyPr wrap="square" rtlCol="0">
            <a:spAutoFit/>
          </a:bodyPr>
          <a:lstStyle/>
          <a:p>
            <a:r>
              <a:rPr lang="sv-SE" dirty="0"/>
              <a:t>Naturliga fiender kan delas in i två grupper:</a:t>
            </a:r>
          </a:p>
          <a:p>
            <a:r>
              <a:rPr lang="sv-SE" b="1" dirty="0"/>
              <a:t>Generalister</a:t>
            </a:r>
            <a:r>
              <a:rPr lang="sv-SE" dirty="0"/>
              <a:t>, som äter varierad föda, finns i fält som erbjuder skydd och föda. De kan dämpa uppförökning av skadeinsekter när de äter dem vartefter de kommer in i fältet.</a:t>
            </a:r>
          </a:p>
          <a:p>
            <a:r>
              <a:rPr lang="sv-SE" b="1" dirty="0"/>
              <a:t>Specialister</a:t>
            </a:r>
            <a:r>
              <a:rPr lang="sv-SE" dirty="0"/>
              <a:t>, livnär sig på en typ av insekt och lockas till fältet när den finns där. De kan äta och parasitera effektivt och minska populationer för kommande år.</a:t>
            </a:r>
          </a:p>
          <a:p>
            <a:endParaRPr lang="sv-SE" dirty="0"/>
          </a:p>
          <a:p>
            <a:r>
              <a:rPr lang="sv-SE" sz="2000" b="1" dirty="0">
                <a:latin typeface="+mj-lt"/>
              </a:rPr>
              <a:t>Hur skonar man nyttoinsekter?</a:t>
            </a:r>
          </a:p>
          <a:p>
            <a:endParaRPr lang="sv-SE" dirty="0"/>
          </a:p>
          <a:p>
            <a:pPr marL="285750" indent="-285750">
              <a:buFont typeface="Arial" panose="020B0604020202020204" pitchFamily="34" charset="0"/>
              <a:buChar char="•"/>
            </a:pPr>
            <a:r>
              <a:rPr lang="sv-SE" dirty="0"/>
              <a:t>Följ bekämpningströsklar och rekommenderade bekämpningstidpunkter. </a:t>
            </a:r>
          </a:p>
          <a:p>
            <a:pPr marL="285750" indent="-285750">
              <a:buFont typeface="Arial" panose="020B0604020202020204" pitchFamily="34" charset="0"/>
              <a:buChar char="•"/>
            </a:pPr>
            <a:r>
              <a:rPr lang="sv-SE" dirty="0"/>
              <a:t>Se upp med vindavdrift vid sprutning.</a:t>
            </a:r>
          </a:p>
          <a:p>
            <a:pPr marL="285750" indent="-285750">
              <a:buFont typeface="Arial" panose="020B0604020202020204" pitchFamily="34" charset="0"/>
              <a:buChar char="•"/>
            </a:pPr>
            <a:r>
              <a:rPr lang="sv-SE" dirty="0"/>
              <a:t>Håll </a:t>
            </a:r>
            <a:r>
              <a:rPr lang="sv-SE" dirty="0" err="1"/>
              <a:t>sprutfria</a:t>
            </a:r>
            <a:r>
              <a:rPr lang="sv-SE" dirty="0"/>
              <a:t> </a:t>
            </a:r>
            <a:r>
              <a:rPr lang="sv-SE" dirty="0" err="1"/>
              <a:t>kantzoner</a:t>
            </a:r>
            <a:r>
              <a:rPr lang="sv-SE" dirty="0"/>
              <a:t>. </a:t>
            </a:r>
          </a:p>
          <a:p>
            <a:pPr marL="285750" indent="-285750">
              <a:buFont typeface="Arial" panose="020B0604020202020204" pitchFamily="34" charset="0"/>
              <a:buChar char="•"/>
            </a:pPr>
            <a:r>
              <a:rPr lang="sv-SE" dirty="0"/>
              <a:t>Använd selektiva preparat som skonar nyttodjur. </a:t>
            </a:r>
          </a:p>
          <a:p>
            <a:pPr marL="285750" indent="-285750">
              <a:buFont typeface="Arial" panose="020B0604020202020204" pitchFamily="34" charset="0"/>
              <a:buChar char="•"/>
            </a:pPr>
            <a:r>
              <a:rPr lang="sv-SE" dirty="0"/>
              <a:t>Spruta inte om pollinerande insekter finns i fälten.</a:t>
            </a:r>
          </a:p>
          <a:p>
            <a:pPr marL="285750" indent="-285750">
              <a:buFont typeface="Arial" panose="020B0604020202020204" pitchFamily="34" charset="0"/>
              <a:buChar char="•"/>
            </a:pPr>
            <a:r>
              <a:rPr lang="sv-SE" altLang="sv-SE" dirty="0"/>
              <a:t>Undvik bekämpning av rapsbaggar vid blomning.</a:t>
            </a:r>
          </a:p>
          <a:p>
            <a:pPr marL="285750" indent="-285750">
              <a:buFont typeface="Arial" panose="020B0604020202020204" pitchFamily="34" charset="0"/>
              <a:buChar char="•"/>
            </a:pPr>
            <a:r>
              <a:rPr lang="sv-SE" dirty="0"/>
              <a:t>Plöj inte efter raps eftersom parasitsteklar som livnär sig på rapsbaggar övervintrar i ytan. </a:t>
            </a:r>
          </a:p>
          <a:p>
            <a:endParaRPr lang="sv-SE" dirty="0"/>
          </a:p>
        </p:txBody>
      </p:sp>
      <p:sp>
        <p:nvSpPr>
          <p:cNvPr id="5" name="Ellips 4">
            <a:extLst>
              <a:ext uri="{FF2B5EF4-FFF2-40B4-BE49-F238E27FC236}">
                <a16:creationId xmlns:a16="http://schemas.microsoft.com/office/drawing/2014/main" id="{8701B102-4A2B-4A09-B7A7-93843B6E0C6B}"/>
              </a:ext>
            </a:extLst>
          </p:cNvPr>
          <p:cNvSpPr/>
          <p:nvPr/>
        </p:nvSpPr>
        <p:spPr>
          <a:xfrm>
            <a:off x="8831869" y="116655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1</a:t>
            </a:r>
          </a:p>
        </p:txBody>
      </p:sp>
      <p:pic>
        <p:nvPicPr>
          <p:cNvPr id="7" name="Bildobjekt 6">
            <a:extLst>
              <a:ext uri="{FF2B5EF4-FFF2-40B4-BE49-F238E27FC236}">
                <a16:creationId xmlns:a16="http://schemas.microsoft.com/office/drawing/2014/main" id="{40F4F7FD-D7EC-4594-83B9-35E7DC4363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456338" y="4741546"/>
            <a:ext cx="2735662" cy="1901872"/>
          </a:xfrm>
          <a:prstGeom prst="rect">
            <a:avLst/>
          </a:prstGeom>
        </p:spPr>
      </p:pic>
      <p:pic>
        <p:nvPicPr>
          <p:cNvPr id="9" name="Bildobjekt 8">
            <a:extLst>
              <a:ext uri="{FF2B5EF4-FFF2-40B4-BE49-F238E27FC236}">
                <a16:creationId xmlns:a16="http://schemas.microsoft.com/office/drawing/2014/main" id="{180A6311-1393-4B15-9FCA-04F1F314F6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456338" y="2102521"/>
            <a:ext cx="2735662" cy="2652958"/>
          </a:xfrm>
          <a:prstGeom prst="rect">
            <a:avLst/>
          </a:prstGeom>
        </p:spPr>
      </p:pic>
      <p:sp>
        <p:nvSpPr>
          <p:cNvPr id="10" name="textruta 9">
            <a:extLst>
              <a:ext uri="{FF2B5EF4-FFF2-40B4-BE49-F238E27FC236}">
                <a16:creationId xmlns:a16="http://schemas.microsoft.com/office/drawing/2014/main" id="{1B5091D1-D586-4EC5-80B7-84356F675D68}"/>
              </a:ext>
            </a:extLst>
          </p:cNvPr>
          <p:cNvSpPr txBox="1"/>
          <p:nvPr/>
        </p:nvSpPr>
        <p:spPr>
          <a:xfrm>
            <a:off x="9435006" y="4423766"/>
            <a:ext cx="2778325" cy="261610"/>
          </a:xfrm>
          <a:prstGeom prst="rect">
            <a:avLst/>
          </a:prstGeom>
          <a:solidFill>
            <a:schemeClr val="bg1">
              <a:alpha val="58000"/>
            </a:schemeClr>
          </a:solidFill>
        </p:spPr>
        <p:txBody>
          <a:bodyPr wrap="none" rtlCol="0">
            <a:spAutoFit/>
          </a:bodyPr>
          <a:lstStyle/>
          <a:p>
            <a:r>
              <a:rPr lang="sv-SE" sz="1100" dirty="0"/>
              <a:t>Spindlar är generalister. Foto: Linn Tsang</a:t>
            </a:r>
          </a:p>
        </p:txBody>
      </p:sp>
      <p:sp>
        <p:nvSpPr>
          <p:cNvPr id="11" name="textruta 10">
            <a:extLst>
              <a:ext uri="{FF2B5EF4-FFF2-40B4-BE49-F238E27FC236}">
                <a16:creationId xmlns:a16="http://schemas.microsoft.com/office/drawing/2014/main" id="{E20E0041-40A0-4DD1-9542-85FEFB2752EF}"/>
              </a:ext>
            </a:extLst>
          </p:cNvPr>
          <p:cNvSpPr txBox="1"/>
          <p:nvPr/>
        </p:nvSpPr>
        <p:spPr>
          <a:xfrm>
            <a:off x="9634653" y="6224639"/>
            <a:ext cx="2177199" cy="261610"/>
          </a:xfrm>
          <a:prstGeom prst="rect">
            <a:avLst/>
          </a:prstGeom>
          <a:solidFill>
            <a:schemeClr val="bg1">
              <a:alpha val="58000"/>
            </a:schemeClr>
          </a:solidFill>
        </p:spPr>
        <p:txBody>
          <a:bodyPr wrap="none" rtlCol="0">
            <a:spAutoFit/>
          </a:bodyPr>
          <a:lstStyle/>
          <a:p>
            <a:r>
              <a:rPr lang="sv-SE" sz="1100" dirty="0"/>
              <a:t>Nyckelpigelarver är specialister.</a:t>
            </a:r>
          </a:p>
        </p:txBody>
      </p:sp>
    </p:spTree>
    <p:extLst>
      <p:ext uri="{BB962C8B-B14F-4D97-AF65-F5344CB8AC3E}">
        <p14:creationId xmlns:p14="http://schemas.microsoft.com/office/powerpoint/2010/main" val="3191008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62B7C3-F27F-472F-9390-07E38A56B214}"/>
              </a:ext>
            </a:extLst>
          </p:cNvPr>
          <p:cNvSpPr>
            <a:spLocks noGrp="1"/>
          </p:cNvSpPr>
          <p:nvPr>
            <p:ph type="title"/>
          </p:nvPr>
        </p:nvSpPr>
        <p:spPr>
          <a:xfrm>
            <a:off x="1176338" y="464486"/>
            <a:ext cx="8569828" cy="1165138"/>
          </a:xfrm>
        </p:spPr>
        <p:txBody>
          <a:bodyPr/>
          <a:lstStyle/>
          <a:p>
            <a:r>
              <a:rPr lang="sv-SE" dirty="0"/>
              <a:t>Vilka insekter, sniglar eller nematoder brukar dyka upp på gården</a:t>
            </a:r>
          </a:p>
        </p:txBody>
      </p:sp>
      <p:sp>
        <p:nvSpPr>
          <p:cNvPr id="9" name="Platshållare för innehåll 2">
            <a:extLst>
              <a:ext uri="{FF2B5EF4-FFF2-40B4-BE49-F238E27FC236}">
                <a16:creationId xmlns:a16="http://schemas.microsoft.com/office/drawing/2014/main" id="{EA94D278-9E6D-41C0-987E-6FF01FB906E9}"/>
              </a:ext>
            </a:extLst>
          </p:cNvPr>
          <p:cNvSpPr txBox="1">
            <a:spLocks/>
          </p:cNvSpPr>
          <p:nvPr/>
        </p:nvSpPr>
        <p:spPr>
          <a:xfrm>
            <a:off x="1181096" y="1825625"/>
            <a:ext cx="4773655" cy="4351338"/>
          </a:xfrm>
          <a:prstGeom prst="rect">
            <a:avLst/>
          </a:prstGeom>
        </p:spPr>
        <p:txBody>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sv-SE" sz="2400" dirty="0"/>
              <a:t>Höstsådd stråsäd</a:t>
            </a:r>
          </a:p>
          <a:p>
            <a:pPr marL="457200" indent="-457200">
              <a:buFont typeface="Arial" panose="020B0604020202020204" pitchFamily="34" charset="0"/>
              <a:buChar char="•"/>
            </a:pPr>
            <a:r>
              <a:rPr lang="sv-SE" sz="2400" dirty="0"/>
              <a:t>Vårsådd stråsäd</a:t>
            </a:r>
          </a:p>
          <a:p>
            <a:pPr marL="457200" indent="-457200">
              <a:buFont typeface="Arial" panose="020B0604020202020204" pitchFamily="34" charset="0"/>
              <a:buChar char="•"/>
            </a:pPr>
            <a:r>
              <a:rPr lang="sv-SE" sz="2400" dirty="0"/>
              <a:t>Höstsådda oljeväxter</a:t>
            </a:r>
          </a:p>
          <a:p>
            <a:pPr marL="457200" indent="-457200">
              <a:buFont typeface="Arial" panose="020B0604020202020204" pitchFamily="34" charset="0"/>
              <a:buChar char="•"/>
            </a:pPr>
            <a:r>
              <a:rPr lang="sv-SE" sz="2400" dirty="0"/>
              <a:t>Vårsådda oljeväxter</a:t>
            </a:r>
          </a:p>
          <a:p>
            <a:pPr marL="457200" indent="-457200">
              <a:buFont typeface="Arial" panose="020B0604020202020204" pitchFamily="34" charset="0"/>
              <a:buChar char="•"/>
            </a:pPr>
            <a:r>
              <a:rPr lang="sv-SE" sz="2400" dirty="0"/>
              <a:t>Ärter, åkerbönor och andra baljväxter i </a:t>
            </a:r>
            <a:r>
              <a:rPr lang="sv-SE" sz="2400" dirty="0" err="1"/>
              <a:t>renbestånd</a:t>
            </a:r>
            <a:endParaRPr lang="sv-SE" sz="2400" dirty="0"/>
          </a:p>
          <a:p>
            <a:pPr marL="457200" indent="-457200">
              <a:buFont typeface="Arial" panose="020B0604020202020204" pitchFamily="34" charset="0"/>
              <a:buChar char="•"/>
            </a:pPr>
            <a:r>
              <a:rPr lang="sv-SE" sz="2400" dirty="0"/>
              <a:t>Potatis</a:t>
            </a:r>
          </a:p>
          <a:p>
            <a:pPr marL="457200" indent="-457200">
              <a:buFont typeface="Arial" panose="020B0604020202020204" pitchFamily="34" charset="0"/>
              <a:buChar char="•"/>
            </a:pPr>
            <a:r>
              <a:rPr lang="sv-SE" sz="2400" dirty="0"/>
              <a:t>Majs</a:t>
            </a:r>
          </a:p>
          <a:p>
            <a:pPr marL="457200" indent="-457200">
              <a:buFont typeface="Arial" panose="020B0604020202020204" pitchFamily="34" charset="0"/>
              <a:buChar char="•"/>
            </a:pPr>
            <a:r>
              <a:rPr lang="sv-SE" sz="2400" dirty="0"/>
              <a:t>Sockerbetor</a:t>
            </a:r>
          </a:p>
        </p:txBody>
      </p:sp>
      <p:pic>
        <p:nvPicPr>
          <p:cNvPr id="10" name="Bildobjekt 9">
            <a:extLst>
              <a:ext uri="{FF2B5EF4-FFF2-40B4-BE49-F238E27FC236}">
                <a16:creationId xmlns:a16="http://schemas.microsoft.com/office/drawing/2014/main" id="{E8301E0A-32C3-4FCB-A330-C30F27B46C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69145" y="1825625"/>
            <a:ext cx="2598234" cy="4269414"/>
          </a:xfrm>
          <a:prstGeom prst="rect">
            <a:avLst/>
          </a:prstGeom>
        </p:spPr>
      </p:pic>
    </p:spTree>
    <p:extLst>
      <p:ext uri="{BB962C8B-B14F-4D97-AF65-F5344CB8AC3E}">
        <p14:creationId xmlns:p14="http://schemas.microsoft.com/office/powerpoint/2010/main" val="2249700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3DCE1F2C-CA93-4A52-8DA7-C1D0DCA47D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2052" y="4441531"/>
            <a:ext cx="4049948" cy="2416469"/>
          </a:xfrm>
          <a:prstGeom prst="rect">
            <a:avLst/>
          </a:prstGeom>
        </p:spPr>
      </p:pic>
      <p:sp>
        <p:nvSpPr>
          <p:cNvPr id="2" name="Platshållare för bildnummer 1">
            <a:extLst>
              <a:ext uri="{FF2B5EF4-FFF2-40B4-BE49-F238E27FC236}">
                <a16:creationId xmlns:a16="http://schemas.microsoft.com/office/drawing/2014/main" id="{DDCD5896-BD0F-40D1-8E18-40C9A3260481}"/>
              </a:ext>
            </a:extLst>
          </p:cNvPr>
          <p:cNvSpPr>
            <a:spLocks noGrp="1"/>
          </p:cNvSpPr>
          <p:nvPr>
            <p:ph type="sldNum" sz="quarter" idx="18"/>
          </p:nvPr>
        </p:nvSpPr>
        <p:spPr/>
        <p:txBody>
          <a:bodyPr/>
          <a:lstStyle/>
          <a:p>
            <a:fld id="{873EB259-4CFD-4D03-8D50-B89672399120}" type="slidenum">
              <a:rPr lang="sv-SE" smtClean="0"/>
              <a:pPr/>
              <a:t>4</a:t>
            </a:fld>
            <a:endParaRPr lang="sv-SE"/>
          </a:p>
        </p:txBody>
      </p:sp>
      <p:sp>
        <p:nvSpPr>
          <p:cNvPr id="6" name="Rubrik 5">
            <a:extLst>
              <a:ext uri="{FF2B5EF4-FFF2-40B4-BE49-F238E27FC236}">
                <a16:creationId xmlns:a16="http://schemas.microsoft.com/office/drawing/2014/main" id="{D556697F-8087-45C2-8F17-E40E5D8E6BBC}"/>
              </a:ext>
            </a:extLst>
          </p:cNvPr>
          <p:cNvSpPr>
            <a:spLocks noGrp="1"/>
          </p:cNvSpPr>
          <p:nvPr>
            <p:ph type="title"/>
          </p:nvPr>
        </p:nvSpPr>
        <p:spPr/>
        <p:txBody>
          <a:bodyPr/>
          <a:lstStyle/>
          <a:p>
            <a:r>
              <a:rPr lang="sv-SE" dirty="0"/>
              <a:t>Bevakning och uppföljning</a:t>
            </a:r>
          </a:p>
        </p:txBody>
      </p:sp>
      <p:sp>
        <p:nvSpPr>
          <p:cNvPr id="9" name="Platshållare för innehåll 2">
            <a:extLst>
              <a:ext uri="{FF2B5EF4-FFF2-40B4-BE49-F238E27FC236}">
                <a16:creationId xmlns:a16="http://schemas.microsoft.com/office/drawing/2014/main" id="{58705B76-0225-4C40-8C58-FA023CB55286}"/>
              </a:ext>
            </a:extLst>
          </p:cNvPr>
          <p:cNvSpPr txBox="1">
            <a:spLocks/>
          </p:cNvSpPr>
          <p:nvPr/>
        </p:nvSpPr>
        <p:spPr>
          <a:xfrm>
            <a:off x="1176338" y="1840331"/>
            <a:ext cx="8142053"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ysClr val="windowText" lastClr="000000"/>
                </a:solidFill>
                <a:effectLst/>
                <a:uLnTx/>
                <a:uFillTx/>
                <a:latin typeface="Arial"/>
                <a:ea typeface="+mn-ea"/>
                <a:cs typeface="+mn-cs"/>
              </a:rPr>
              <a:t>Bevaka fälten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900" b="0" i="0" u="none" strike="noStrike" kern="1200" cap="none" spc="0" normalizeH="0" baseline="0" noProof="0" dirty="0">
                <a:ln>
                  <a:noFill/>
                </a:ln>
                <a:solidFill>
                  <a:sysClr val="windowText" lastClr="000000"/>
                </a:solidFill>
                <a:effectLst/>
                <a:uLnTx/>
                <a:uFillTx/>
                <a:latin typeface="Arial"/>
                <a:ea typeface="+mn-ea"/>
                <a:cs typeface="+mn-cs"/>
              </a:rPr>
              <a:t>När grödan är i känsliga stadier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900" b="0" i="0" u="none" strike="noStrike" kern="1200" cap="none" spc="0" normalizeH="0" baseline="0" noProof="0" dirty="0">
                <a:ln>
                  <a:noFill/>
                </a:ln>
                <a:solidFill>
                  <a:sysClr val="windowText" lastClr="000000"/>
                </a:solidFill>
                <a:effectLst/>
                <a:uLnTx/>
                <a:uFillTx/>
                <a:latin typeface="Arial"/>
                <a:ea typeface="+mn-ea"/>
                <a:cs typeface="+mn-cs"/>
              </a:rPr>
              <a:t>När vädret är gynnsamt för insekter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900" b="0" i="0" u="none" strike="noStrike" kern="1200" cap="none" spc="0" normalizeH="0" baseline="0" noProof="0" dirty="0">
                <a:ln>
                  <a:noFill/>
                </a:ln>
                <a:solidFill>
                  <a:sysClr val="windowText" lastClr="000000"/>
                </a:solidFill>
                <a:effectLst/>
                <a:uLnTx/>
                <a:uFillTx/>
                <a:latin typeface="Arial"/>
                <a:ea typeface="+mn-ea"/>
                <a:cs typeface="+mn-cs"/>
              </a:rPr>
              <a:t>Om det förekommit skador tidigare år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000" b="0" i="0" u="none" strike="noStrike" kern="1200" cap="none" spc="0" normalizeH="0" baseline="0" noProof="0" dirty="0">
                <a:ln>
                  <a:noFill/>
                </a:ln>
                <a:solidFill>
                  <a:sysClr val="windowText" lastClr="000000"/>
                </a:solidFill>
                <a:effectLst/>
                <a:uLnTx/>
                <a:uFillTx/>
                <a:latin typeface="Arial"/>
                <a:ea typeface="+mn-ea"/>
                <a:cs typeface="+mn-cs"/>
              </a:rPr>
              <a:t>Om alla tre punkterna ovan är aktuella – kolla helst fälten varje dag! Åtminstone i de delar där insekterna förväntas dyka upp först och i störst mängd.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a:ln>
                  <a:noFill/>
                </a:ln>
                <a:solidFill>
                  <a:sysClr val="windowText" lastClr="000000"/>
                </a:solidFill>
                <a:effectLst/>
                <a:uLnTx/>
                <a:uFillTx/>
                <a:latin typeface="Arial"/>
                <a:ea typeface="+mn-ea"/>
                <a:cs typeface="+mn-cs"/>
              </a:rPr>
              <a:t>Lämna obehandlad ruta vid sprutning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900" b="0" i="0" u="none" strike="noStrike" kern="1200" cap="none" spc="0" normalizeH="0" baseline="0" noProof="0" dirty="0">
                <a:ln>
                  <a:noFill/>
                </a:ln>
                <a:solidFill>
                  <a:sysClr val="windowText" lastClr="000000"/>
                </a:solidFill>
                <a:effectLst/>
                <a:uLnTx/>
                <a:uFillTx/>
                <a:latin typeface="Arial"/>
                <a:ea typeface="+mn-ea"/>
                <a:cs typeface="+mn-cs"/>
              </a:rPr>
              <a:t>Markera i fältet i förväg runt sprutspår, stäng av hela eller halva rampen.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a:ln>
                  <a:noFill/>
                </a:ln>
                <a:solidFill>
                  <a:sysClr val="windowText" lastClr="000000"/>
                </a:solidFill>
                <a:effectLst/>
                <a:uLnTx/>
                <a:uFillTx/>
                <a:latin typeface="Arial"/>
                <a:ea typeface="+mn-ea"/>
                <a:cs typeface="+mn-cs"/>
              </a:rPr>
              <a:t>Utvärdera bekämpningsinsatser som gjorts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900" b="0" i="0" u="none" strike="noStrike" kern="1200" cap="none" spc="0" normalizeH="0" baseline="0" noProof="0" dirty="0">
                <a:ln>
                  <a:noFill/>
                </a:ln>
                <a:solidFill>
                  <a:sysClr val="windowText" lastClr="000000"/>
                </a:solidFill>
                <a:effectLst/>
                <a:uLnTx/>
                <a:uFillTx/>
                <a:latin typeface="Arial"/>
                <a:ea typeface="+mn-ea"/>
                <a:cs typeface="+mn-cs"/>
              </a:rPr>
              <a:t>Bedöm om bekämpningen minskat antalet insekter efter 1-3 dygn.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900" b="0" i="0" u="none" strike="noStrike" kern="1200" cap="none" spc="0" normalizeH="0" baseline="0" noProof="0" dirty="0">
                <a:ln>
                  <a:noFill/>
                </a:ln>
                <a:solidFill>
                  <a:sysClr val="windowText" lastClr="000000"/>
                </a:solidFill>
                <a:effectLst/>
                <a:uLnTx/>
                <a:uFillTx/>
                <a:latin typeface="Arial"/>
                <a:ea typeface="+mn-ea"/>
                <a:cs typeface="+mn-cs"/>
              </a:rPr>
              <a:t>Undersök om </a:t>
            </a:r>
            <a:r>
              <a:rPr kumimoji="0" lang="sv-SE" sz="1900" b="0" i="0" u="none" strike="noStrike" kern="1200" cap="none" spc="0" normalizeH="0" baseline="0" noProof="0" dirty="0" err="1">
                <a:ln>
                  <a:noFill/>
                </a:ln>
                <a:solidFill>
                  <a:sysClr val="windowText" lastClr="000000"/>
                </a:solidFill>
                <a:effectLst/>
                <a:uLnTx/>
                <a:uFillTx/>
                <a:latin typeface="Arial"/>
                <a:ea typeface="+mn-ea"/>
                <a:cs typeface="+mn-cs"/>
              </a:rPr>
              <a:t>nyinflygning</a:t>
            </a:r>
            <a:r>
              <a:rPr kumimoji="0" lang="sv-SE" sz="1900" b="0" i="0" u="none" strike="noStrike" kern="1200" cap="none" spc="0" normalizeH="0" baseline="0" noProof="0" dirty="0">
                <a:ln>
                  <a:noFill/>
                </a:ln>
                <a:solidFill>
                  <a:sysClr val="windowText" lastClr="000000"/>
                </a:solidFill>
                <a:effectLst/>
                <a:uLnTx/>
                <a:uFillTx/>
                <a:latin typeface="Arial"/>
                <a:ea typeface="+mn-ea"/>
                <a:cs typeface="+mn-cs"/>
              </a:rPr>
              <a:t> skett i fältet.</a:t>
            </a:r>
          </a:p>
        </p:txBody>
      </p:sp>
      <p:sp>
        <p:nvSpPr>
          <p:cNvPr id="11" name="textruta 10">
            <a:extLst>
              <a:ext uri="{FF2B5EF4-FFF2-40B4-BE49-F238E27FC236}">
                <a16:creationId xmlns:a16="http://schemas.microsoft.com/office/drawing/2014/main" id="{796B9BA8-4CA0-4211-A526-4B9B5696EB8A}"/>
              </a:ext>
            </a:extLst>
          </p:cNvPr>
          <p:cNvSpPr txBox="1"/>
          <p:nvPr/>
        </p:nvSpPr>
        <p:spPr>
          <a:xfrm>
            <a:off x="8451083" y="1685759"/>
            <a:ext cx="3431885" cy="1200329"/>
          </a:xfrm>
          <a:prstGeom prst="rect">
            <a:avLst/>
          </a:prstGeom>
          <a:noFill/>
        </p:spPr>
        <p:txBody>
          <a:bodyPr wrap="square" rtlCol="0">
            <a:spAutoFit/>
          </a:bodyPr>
          <a:lstStyle/>
          <a:p>
            <a:r>
              <a:rPr lang="sv-SE" dirty="0"/>
              <a:t>Obs! Läs på etiketten så du och eventuella anställda bär rätt skyddskläder vid återinträde efter bekämpning.</a:t>
            </a:r>
          </a:p>
        </p:txBody>
      </p:sp>
      <p:sp>
        <p:nvSpPr>
          <p:cNvPr id="12" name="Ellips 11">
            <a:extLst>
              <a:ext uri="{FF2B5EF4-FFF2-40B4-BE49-F238E27FC236}">
                <a16:creationId xmlns:a16="http://schemas.microsoft.com/office/drawing/2014/main" id="{38839618-274F-4293-AD29-9804B8C3A167}"/>
              </a:ext>
            </a:extLst>
          </p:cNvPr>
          <p:cNvSpPr/>
          <p:nvPr/>
        </p:nvSpPr>
        <p:spPr>
          <a:xfrm>
            <a:off x="7962052" y="116691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2</a:t>
            </a:r>
          </a:p>
        </p:txBody>
      </p:sp>
      <p:sp>
        <p:nvSpPr>
          <p:cNvPr id="13" name="Ellips 12">
            <a:extLst>
              <a:ext uri="{FF2B5EF4-FFF2-40B4-BE49-F238E27FC236}">
                <a16:creationId xmlns:a16="http://schemas.microsoft.com/office/drawing/2014/main" id="{CE39B270-225E-4574-8894-FFE2D7F3AA22}"/>
              </a:ext>
            </a:extLst>
          </p:cNvPr>
          <p:cNvSpPr/>
          <p:nvPr/>
        </p:nvSpPr>
        <p:spPr>
          <a:xfrm>
            <a:off x="8338044" y="116691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8</a:t>
            </a:r>
          </a:p>
        </p:txBody>
      </p:sp>
    </p:spTree>
    <p:extLst>
      <p:ext uri="{BB962C8B-B14F-4D97-AF65-F5344CB8AC3E}">
        <p14:creationId xmlns:p14="http://schemas.microsoft.com/office/powerpoint/2010/main" val="4026569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AAD7F542-E7F1-4399-B15B-C0F73990E6EC}"/>
              </a:ext>
            </a:extLst>
          </p:cNvPr>
          <p:cNvSpPr>
            <a:spLocks noGrp="1"/>
          </p:cNvSpPr>
          <p:nvPr>
            <p:ph type="sldNum" sz="quarter" idx="17"/>
          </p:nvPr>
        </p:nvSpPr>
        <p:spPr/>
        <p:txBody>
          <a:bodyPr/>
          <a:lstStyle/>
          <a:p>
            <a:fld id="{873EB259-4CFD-4D03-8D50-B89672399120}" type="slidenum">
              <a:rPr lang="sv-SE" smtClean="0"/>
              <a:pPr/>
              <a:t>5</a:t>
            </a:fld>
            <a:endParaRPr lang="sv-SE"/>
          </a:p>
        </p:txBody>
      </p:sp>
      <p:sp>
        <p:nvSpPr>
          <p:cNvPr id="6" name="Rubrik 5">
            <a:extLst>
              <a:ext uri="{FF2B5EF4-FFF2-40B4-BE49-F238E27FC236}">
                <a16:creationId xmlns:a16="http://schemas.microsoft.com/office/drawing/2014/main" id="{8673D243-957E-47ED-9526-EFACA016604D}"/>
              </a:ext>
            </a:extLst>
          </p:cNvPr>
          <p:cNvSpPr>
            <a:spLocks noGrp="1"/>
          </p:cNvSpPr>
          <p:nvPr>
            <p:ph type="title"/>
          </p:nvPr>
        </p:nvSpPr>
        <p:spPr/>
        <p:txBody>
          <a:bodyPr/>
          <a:lstStyle/>
          <a:p>
            <a:r>
              <a:rPr lang="sv-SE" dirty="0"/>
              <a:t>Diagnos och hjälpmedel vid bevakning</a:t>
            </a:r>
          </a:p>
        </p:txBody>
      </p:sp>
      <p:sp>
        <p:nvSpPr>
          <p:cNvPr id="10" name="Platshållare för innehåll 2">
            <a:extLst>
              <a:ext uri="{FF2B5EF4-FFF2-40B4-BE49-F238E27FC236}">
                <a16:creationId xmlns:a16="http://schemas.microsoft.com/office/drawing/2014/main" id="{9730FDC2-16B8-410F-B753-4569ABB87549}"/>
              </a:ext>
            </a:extLst>
          </p:cNvPr>
          <p:cNvSpPr txBox="1">
            <a:spLocks/>
          </p:cNvSpPr>
          <p:nvPr/>
        </p:nvSpPr>
        <p:spPr>
          <a:xfrm>
            <a:off x="1176338" y="2292080"/>
            <a:ext cx="811294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ysClr val="windowText" lastClr="000000"/>
                </a:solidFill>
                <a:effectLst/>
                <a:uLnTx/>
                <a:uFillTx/>
                <a:latin typeface="Arial"/>
                <a:ea typeface="+mn-ea"/>
                <a:cs typeface="+mn-cs"/>
              </a:rPr>
              <a:t>Vilka insekter är viktiga att kunna på denna gård?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Skadeinsekter, sniglar, nematoder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Nyttodjur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a:ln>
                <a:noFill/>
              </a:ln>
              <a:solidFill>
                <a:sysClr val="windowText" lastClr="000000"/>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ysClr val="windowText" lastClr="000000"/>
                </a:solidFill>
                <a:effectLst/>
                <a:uLnTx/>
                <a:uFillTx/>
                <a:latin typeface="Arial"/>
                <a:ea typeface="+mn-ea"/>
                <a:cs typeface="+mn-cs"/>
              </a:rPr>
              <a:t>Finns det fällor som kan användas för att förenkla bevakning?</a:t>
            </a:r>
            <a:br>
              <a:rPr kumimoji="0" lang="sv-SE" sz="2000" b="0" i="0" u="none" strike="noStrike" kern="1200" cap="none" spc="0" normalizeH="0" baseline="0" noProof="0" dirty="0">
                <a:ln>
                  <a:noFill/>
                </a:ln>
                <a:solidFill>
                  <a:sysClr val="windowText" lastClr="000000"/>
                </a:solidFill>
                <a:effectLst/>
                <a:uLnTx/>
                <a:uFillTx/>
                <a:latin typeface="Arial"/>
                <a:ea typeface="+mn-ea"/>
                <a:cs typeface="+mn-cs"/>
              </a:rPr>
            </a:br>
            <a:r>
              <a:rPr kumimoji="0" lang="sv-SE" sz="2000" b="0" i="0" u="none" strike="noStrike" kern="1200" cap="none" spc="0" normalizeH="0" baseline="0" noProof="0" dirty="0">
                <a:ln>
                  <a:noFill/>
                </a:ln>
                <a:solidFill>
                  <a:sysClr val="windowText" lastClr="000000"/>
                </a:solidFill>
                <a:effectLst/>
                <a:uLnTx/>
                <a:uFillTx/>
                <a:latin typeface="Arial"/>
                <a:ea typeface="+mn-ea"/>
                <a:cs typeface="+mn-cs"/>
              </a:rPr>
              <a:t>Exempel: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Gulskålar och räkning av rapsjordloppa för att bedöma om bekämpningströskel uppnåtts.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Enkla gulskålar för kålbladstekel och rapsbaggar så man vet när det är dags att undersöka bekämpningströskeln på plantorna.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Fångstfällor med automatisk avläsning, ofta kopplade till </a:t>
            </a:r>
            <a:r>
              <a:rPr kumimoji="0" lang="sv-SE" sz="1800" b="0" i="0" u="none" strike="noStrike" kern="1200" cap="none" spc="0" normalizeH="0" baseline="0" noProof="0" dirty="0" err="1">
                <a:ln>
                  <a:noFill/>
                </a:ln>
                <a:solidFill>
                  <a:sysClr val="windowText" lastClr="000000"/>
                </a:solidFill>
                <a:effectLst/>
                <a:uLnTx/>
                <a:uFillTx/>
                <a:latin typeface="Arial"/>
                <a:ea typeface="+mn-ea"/>
                <a:cs typeface="+mn-cs"/>
              </a:rPr>
              <a:t>appar</a:t>
            </a: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Klisterfällor för stritar i potatis, morotsfluga samt kornfluga i vårvete.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Feromonfällor för att upptäcka inflygning av ärtvecklare.</a:t>
            </a:r>
          </a:p>
        </p:txBody>
      </p:sp>
      <p:sp>
        <p:nvSpPr>
          <p:cNvPr id="11" name="Ellips 10">
            <a:extLst>
              <a:ext uri="{FF2B5EF4-FFF2-40B4-BE49-F238E27FC236}">
                <a16:creationId xmlns:a16="http://schemas.microsoft.com/office/drawing/2014/main" id="{7B9569B5-D223-470C-8923-EAD6D2AEA4AD}"/>
              </a:ext>
            </a:extLst>
          </p:cNvPr>
          <p:cNvSpPr/>
          <p:nvPr/>
        </p:nvSpPr>
        <p:spPr>
          <a:xfrm>
            <a:off x="8198295" y="1007074"/>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2</a:t>
            </a:r>
          </a:p>
        </p:txBody>
      </p:sp>
      <p:pic>
        <p:nvPicPr>
          <p:cNvPr id="12" name="Bildobjekt 11">
            <a:extLst>
              <a:ext uri="{FF2B5EF4-FFF2-40B4-BE49-F238E27FC236}">
                <a16:creationId xmlns:a16="http://schemas.microsoft.com/office/drawing/2014/main" id="{3BC2066D-A66E-4597-A701-B7AA3E8A80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89279" y="2292080"/>
            <a:ext cx="2571750" cy="3429000"/>
          </a:xfrm>
          <a:prstGeom prst="rect">
            <a:avLst/>
          </a:prstGeom>
        </p:spPr>
      </p:pic>
      <p:sp>
        <p:nvSpPr>
          <p:cNvPr id="13" name="textruta 12">
            <a:extLst>
              <a:ext uri="{FF2B5EF4-FFF2-40B4-BE49-F238E27FC236}">
                <a16:creationId xmlns:a16="http://schemas.microsoft.com/office/drawing/2014/main" id="{789629F4-D775-42FF-965B-EB21022B3F6E}"/>
              </a:ext>
            </a:extLst>
          </p:cNvPr>
          <p:cNvSpPr txBox="1"/>
          <p:nvPr/>
        </p:nvSpPr>
        <p:spPr>
          <a:xfrm>
            <a:off x="10129465" y="5320970"/>
            <a:ext cx="1731564" cy="400110"/>
          </a:xfrm>
          <a:prstGeom prst="rect">
            <a:avLst/>
          </a:prstGeom>
          <a:solidFill>
            <a:schemeClr val="bg1">
              <a:alpha val="58000"/>
            </a:schemeClr>
          </a:solidFill>
        </p:spPr>
        <p:txBody>
          <a:bodyPr wrap="none" rtlCol="0">
            <a:spAutoFit/>
          </a:bodyPr>
          <a:lstStyle/>
          <a:p>
            <a:r>
              <a:rPr lang="sv-SE" sz="1000" dirty="0"/>
              <a:t>Klisterfälla för morotsfluga. </a:t>
            </a:r>
            <a:br>
              <a:rPr lang="sv-SE" sz="1000" dirty="0"/>
            </a:br>
            <a:r>
              <a:rPr lang="sv-SE" sz="1000" dirty="0"/>
              <a:t>Foto Sara Ragnarsson</a:t>
            </a:r>
          </a:p>
        </p:txBody>
      </p:sp>
    </p:spTree>
    <p:extLst>
      <p:ext uri="{BB962C8B-B14F-4D97-AF65-F5344CB8AC3E}">
        <p14:creationId xmlns:p14="http://schemas.microsoft.com/office/powerpoint/2010/main" val="3961541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5AF98CB4-16C0-48ED-B5D5-9C3395D966F7}"/>
              </a:ext>
            </a:extLst>
          </p:cNvPr>
          <p:cNvSpPr>
            <a:spLocks noGrp="1"/>
          </p:cNvSpPr>
          <p:nvPr>
            <p:ph type="sldNum" sz="quarter" idx="17"/>
          </p:nvPr>
        </p:nvSpPr>
        <p:spPr/>
        <p:txBody>
          <a:bodyPr/>
          <a:lstStyle/>
          <a:p>
            <a:fld id="{873EB259-4CFD-4D03-8D50-B89672399120}" type="slidenum">
              <a:rPr lang="sv-SE" smtClean="0"/>
              <a:pPr/>
              <a:t>6</a:t>
            </a:fld>
            <a:endParaRPr lang="sv-SE"/>
          </a:p>
        </p:txBody>
      </p:sp>
      <p:sp>
        <p:nvSpPr>
          <p:cNvPr id="4" name="Platshållare för innehåll 3">
            <a:extLst>
              <a:ext uri="{FF2B5EF4-FFF2-40B4-BE49-F238E27FC236}">
                <a16:creationId xmlns:a16="http://schemas.microsoft.com/office/drawing/2014/main" id="{DF13AD85-FD7E-4177-B175-C50E168CF485}"/>
              </a:ext>
            </a:extLst>
          </p:cNvPr>
          <p:cNvSpPr>
            <a:spLocks noGrp="1"/>
          </p:cNvSpPr>
          <p:nvPr>
            <p:ph sz="quarter" idx="13"/>
          </p:nvPr>
        </p:nvSpPr>
        <p:spPr>
          <a:xfrm>
            <a:off x="758283" y="2315275"/>
            <a:ext cx="5773412" cy="3894456"/>
          </a:xfrm>
        </p:spPr>
        <p:txBody>
          <a:bodyPr/>
          <a:lstStyle/>
          <a:p>
            <a:r>
              <a:rPr lang="sv-SE" sz="2000" dirty="0"/>
              <a:t>Bekämpningströsklar, riskvärderingar och prognoser används som stöd i bedömning om en bekämpning kan bli lönsam eller inte. </a:t>
            </a:r>
          </a:p>
          <a:p>
            <a:r>
              <a:rPr lang="sv-SE" sz="2000" dirty="0"/>
              <a:t>Undersök i fält</a:t>
            </a:r>
          </a:p>
          <a:p>
            <a:pPr lvl="1"/>
            <a:r>
              <a:rPr lang="sv-SE" sz="1800" dirty="0"/>
              <a:t>På grund av variationen inom fält behöver man räkna av på flera platser, på slumpmässigt valda plantor.</a:t>
            </a:r>
          </a:p>
          <a:p>
            <a:pPr lvl="1"/>
            <a:r>
              <a:rPr lang="sv-SE" sz="1800" dirty="0"/>
              <a:t>Många skadegörare är värre i fältkanter, skyddade områden eller i områden med mer </a:t>
            </a:r>
            <a:r>
              <a:rPr lang="sv-SE" sz="1800" dirty="0" err="1"/>
              <a:t>skörderester</a:t>
            </a:r>
            <a:r>
              <a:rPr lang="sv-SE" sz="1800" dirty="0"/>
              <a:t>. </a:t>
            </a:r>
          </a:p>
          <a:p>
            <a:r>
              <a:rPr lang="sv-SE" sz="2000" dirty="0"/>
              <a:t>Vilka är relevanta för denna gård?</a:t>
            </a:r>
          </a:p>
          <a:p>
            <a:r>
              <a:rPr lang="sv-SE" sz="2000" dirty="0"/>
              <a:t>När ska bevakningen ske för att vara till nytta?</a:t>
            </a:r>
          </a:p>
          <a:p>
            <a:endParaRPr lang="sv-SE" sz="2000" dirty="0"/>
          </a:p>
        </p:txBody>
      </p:sp>
      <p:sp>
        <p:nvSpPr>
          <p:cNvPr id="5" name="Rubrik 4">
            <a:extLst>
              <a:ext uri="{FF2B5EF4-FFF2-40B4-BE49-F238E27FC236}">
                <a16:creationId xmlns:a16="http://schemas.microsoft.com/office/drawing/2014/main" id="{0C2BB3A6-691C-4E6F-8E6E-CA5F6EA9BF32}"/>
              </a:ext>
            </a:extLst>
          </p:cNvPr>
          <p:cNvSpPr>
            <a:spLocks noGrp="1"/>
          </p:cNvSpPr>
          <p:nvPr>
            <p:ph type="title"/>
          </p:nvPr>
        </p:nvSpPr>
        <p:spPr/>
        <p:txBody>
          <a:bodyPr/>
          <a:lstStyle/>
          <a:p>
            <a:r>
              <a:rPr lang="sv-SE" dirty="0"/>
              <a:t>Att </a:t>
            </a:r>
            <a:r>
              <a:rPr lang="sv-SE" dirty="0" err="1"/>
              <a:t>behovsanpassa</a:t>
            </a:r>
            <a:r>
              <a:rPr lang="sv-SE" dirty="0"/>
              <a:t> beslut om växtskyddsåtgärder</a:t>
            </a:r>
          </a:p>
        </p:txBody>
      </p:sp>
      <p:pic>
        <p:nvPicPr>
          <p:cNvPr id="6" name="Bildobjekt 5">
            <a:extLst>
              <a:ext uri="{FF2B5EF4-FFF2-40B4-BE49-F238E27FC236}">
                <a16:creationId xmlns:a16="http://schemas.microsoft.com/office/drawing/2014/main" id="{D778BC00-0C66-4349-B94A-694C3D182FFF}"/>
              </a:ext>
            </a:extLst>
          </p:cNvPr>
          <p:cNvPicPr>
            <a:picLocks noChangeAspect="1"/>
          </p:cNvPicPr>
          <p:nvPr/>
        </p:nvPicPr>
        <p:blipFill>
          <a:blip r:embed="rId3"/>
          <a:stretch>
            <a:fillRect/>
          </a:stretch>
        </p:blipFill>
        <p:spPr>
          <a:xfrm>
            <a:off x="5976415" y="2924266"/>
            <a:ext cx="5773412" cy="3176291"/>
          </a:xfrm>
          <a:prstGeom prst="rect">
            <a:avLst/>
          </a:prstGeom>
        </p:spPr>
      </p:pic>
      <p:sp>
        <p:nvSpPr>
          <p:cNvPr id="7" name="Ellips 6">
            <a:extLst>
              <a:ext uri="{FF2B5EF4-FFF2-40B4-BE49-F238E27FC236}">
                <a16:creationId xmlns:a16="http://schemas.microsoft.com/office/drawing/2014/main" id="{86039C57-EADA-4FCA-88E7-BF4634AD47FF}"/>
              </a:ext>
            </a:extLst>
          </p:cNvPr>
          <p:cNvSpPr/>
          <p:nvPr/>
        </p:nvSpPr>
        <p:spPr>
          <a:xfrm>
            <a:off x="8336233" y="102937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3</a:t>
            </a:r>
          </a:p>
        </p:txBody>
      </p:sp>
    </p:spTree>
    <p:extLst>
      <p:ext uri="{BB962C8B-B14F-4D97-AF65-F5344CB8AC3E}">
        <p14:creationId xmlns:p14="http://schemas.microsoft.com/office/powerpoint/2010/main" val="1626836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81D16DCA-6584-493F-87D2-46CF0429AB62}"/>
              </a:ext>
            </a:extLst>
          </p:cNvPr>
          <p:cNvSpPr>
            <a:spLocks noGrp="1"/>
          </p:cNvSpPr>
          <p:nvPr>
            <p:ph type="sldNum" sz="quarter" idx="18"/>
          </p:nvPr>
        </p:nvSpPr>
        <p:spPr/>
        <p:txBody>
          <a:bodyPr/>
          <a:lstStyle/>
          <a:p>
            <a:fld id="{873EB259-4CFD-4D03-8D50-B89672399120}" type="slidenum">
              <a:rPr lang="sv-SE" smtClean="0"/>
              <a:pPr/>
              <a:t>7</a:t>
            </a:fld>
            <a:endParaRPr lang="sv-SE"/>
          </a:p>
        </p:txBody>
      </p:sp>
      <p:sp>
        <p:nvSpPr>
          <p:cNvPr id="6" name="Rubrik 5">
            <a:extLst>
              <a:ext uri="{FF2B5EF4-FFF2-40B4-BE49-F238E27FC236}">
                <a16:creationId xmlns:a16="http://schemas.microsoft.com/office/drawing/2014/main" id="{5AFA8513-49E9-4927-A0C7-5001C05CB6B5}"/>
              </a:ext>
            </a:extLst>
          </p:cNvPr>
          <p:cNvSpPr>
            <a:spLocks noGrp="1"/>
          </p:cNvSpPr>
          <p:nvPr>
            <p:ph type="title"/>
          </p:nvPr>
        </p:nvSpPr>
        <p:spPr/>
        <p:txBody>
          <a:bodyPr/>
          <a:lstStyle/>
          <a:p>
            <a:r>
              <a:rPr lang="sv-SE" dirty="0"/>
              <a:t>Bekämpningströskel</a:t>
            </a:r>
            <a:br>
              <a:rPr lang="sv-SE" dirty="0"/>
            </a:br>
            <a:r>
              <a:rPr lang="sv-SE" dirty="0"/>
              <a:t>- hur funkar den?</a:t>
            </a:r>
          </a:p>
        </p:txBody>
      </p:sp>
      <p:sp>
        <p:nvSpPr>
          <p:cNvPr id="8" name="Platshållare för text 2">
            <a:extLst>
              <a:ext uri="{FF2B5EF4-FFF2-40B4-BE49-F238E27FC236}">
                <a16:creationId xmlns:a16="http://schemas.microsoft.com/office/drawing/2014/main" id="{0E9DC79B-DAD0-437F-9F40-9E029A688230}"/>
              </a:ext>
            </a:extLst>
          </p:cNvPr>
          <p:cNvSpPr txBox="1">
            <a:spLocks/>
          </p:cNvSpPr>
          <p:nvPr/>
        </p:nvSpPr>
        <p:spPr>
          <a:xfrm>
            <a:off x="982080" y="2003563"/>
            <a:ext cx="4551420" cy="3110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ysClr val="windowText" lastClr="000000"/>
                </a:solidFill>
                <a:effectLst/>
                <a:uLnTx/>
                <a:uFillTx/>
                <a:latin typeface="Arial"/>
                <a:ea typeface="+mn-ea"/>
                <a:cs typeface="+mn-cs"/>
              </a:rPr>
              <a:t>Att följa en bekämpningströskel handlar om att hitta tillfällena när ett insektsangrepp kommer att orsaka så stort skördetapp så att kostnaderna för behandlingen blir täckta, och ger merskörd.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ysClr val="windowText" lastClr="000000"/>
                </a:solidFill>
                <a:effectLst/>
                <a:uLnTx/>
                <a:uFillTx/>
                <a:latin typeface="Arial"/>
                <a:ea typeface="+mn-ea"/>
                <a:cs typeface="+mn-cs"/>
              </a:rPr>
              <a:t>Och att utföra bekämpningsåtgärden innan skadan blir för stor.</a:t>
            </a:r>
          </a:p>
        </p:txBody>
      </p:sp>
      <p:pic>
        <p:nvPicPr>
          <p:cNvPr id="9" name="Bildobjekt 8">
            <a:extLst>
              <a:ext uri="{FF2B5EF4-FFF2-40B4-BE49-F238E27FC236}">
                <a16:creationId xmlns:a16="http://schemas.microsoft.com/office/drawing/2014/main" id="{AB15C015-E766-454F-9FC2-2FA0C3DEAA12}"/>
              </a:ext>
            </a:extLst>
          </p:cNvPr>
          <p:cNvPicPr>
            <a:picLocks noChangeAspect="1"/>
          </p:cNvPicPr>
          <p:nvPr/>
        </p:nvPicPr>
        <p:blipFill>
          <a:blip r:embed="rId3"/>
          <a:stretch>
            <a:fillRect/>
          </a:stretch>
        </p:blipFill>
        <p:spPr>
          <a:xfrm>
            <a:off x="6096000" y="2413193"/>
            <a:ext cx="5255207" cy="3731075"/>
          </a:xfrm>
          <a:prstGeom prst="rect">
            <a:avLst/>
          </a:prstGeom>
        </p:spPr>
      </p:pic>
      <p:sp>
        <p:nvSpPr>
          <p:cNvPr id="10" name="Text Box 5">
            <a:extLst>
              <a:ext uri="{FF2B5EF4-FFF2-40B4-BE49-F238E27FC236}">
                <a16:creationId xmlns:a16="http://schemas.microsoft.com/office/drawing/2014/main" id="{D6EAE96C-863C-4E1A-AA8C-0F1BD1AB4A3F}"/>
              </a:ext>
            </a:extLst>
          </p:cNvPr>
          <p:cNvSpPr txBox="1">
            <a:spLocks noChangeArrowheads="1"/>
          </p:cNvSpPr>
          <p:nvPr/>
        </p:nvSpPr>
        <p:spPr bwMode="auto">
          <a:xfrm>
            <a:off x="7396159" y="3081890"/>
            <a:ext cx="20601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tx1"/>
                </a:solidFill>
                <a:latin typeface="Arial Unicode MS" pitchFamily="34" charset="-128"/>
              </a:defRPr>
            </a:lvl1pPr>
            <a:lvl2pPr marL="742950" indent="-285750" eaLnBrk="0" hangingPunct="0">
              <a:spcBef>
                <a:spcPct val="20000"/>
              </a:spcBef>
              <a:buChar char="–"/>
              <a:defRPr sz="2000">
                <a:solidFill>
                  <a:schemeClr val="tx1"/>
                </a:solidFill>
                <a:latin typeface="Arial Unicode MS" pitchFamily="34" charset="-128"/>
              </a:defRPr>
            </a:lvl2pPr>
            <a:lvl3pPr marL="1143000" indent="-228600" eaLnBrk="0" hangingPunct="0">
              <a:spcBef>
                <a:spcPct val="20000"/>
              </a:spcBef>
              <a:buChar char="•"/>
              <a:defRPr sz="20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sv-SE" altLang="sv-SE" sz="1600" b="1" dirty="0">
                <a:solidFill>
                  <a:srgbClr val="FF0000"/>
                </a:solidFill>
                <a:latin typeface="+mn-lt"/>
              </a:rPr>
              <a:t>Skadetröskel </a:t>
            </a:r>
            <a:endParaRPr lang="sv-SE" altLang="sv-SE" sz="1600" b="1" dirty="0">
              <a:solidFill>
                <a:srgbClr val="000000"/>
              </a:solidFill>
              <a:latin typeface="+mn-lt"/>
            </a:endParaRPr>
          </a:p>
          <a:p>
            <a:pPr eaLnBrk="1" hangingPunct="1">
              <a:spcBef>
                <a:spcPct val="0"/>
              </a:spcBef>
              <a:buFontTx/>
              <a:buNone/>
            </a:pPr>
            <a:r>
              <a:rPr lang="sv-SE" altLang="sv-SE" sz="1200" dirty="0">
                <a:solidFill>
                  <a:srgbClr val="000000"/>
                </a:solidFill>
                <a:latin typeface="+mn-lt"/>
              </a:rPr>
              <a:t>Angreppsnivå där värdet av</a:t>
            </a:r>
          </a:p>
          <a:p>
            <a:pPr eaLnBrk="1" hangingPunct="1">
              <a:spcBef>
                <a:spcPct val="0"/>
              </a:spcBef>
              <a:buFontTx/>
              <a:buNone/>
            </a:pPr>
            <a:r>
              <a:rPr lang="sv-SE" altLang="sv-SE" sz="1200" dirty="0">
                <a:solidFill>
                  <a:srgbClr val="000000"/>
                </a:solidFill>
                <a:latin typeface="+mn-lt"/>
              </a:rPr>
              <a:t>skördeförlusten motsvarar</a:t>
            </a:r>
          </a:p>
          <a:p>
            <a:pPr eaLnBrk="1" hangingPunct="1">
              <a:spcBef>
                <a:spcPct val="0"/>
              </a:spcBef>
              <a:buFontTx/>
              <a:buNone/>
            </a:pPr>
            <a:r>
              <a:rPr lang="sv-SE" altLang="sv-SE" sz="1200" dirty="0">
                <a:solidFill>
                  <a:srgbClr val="000000"/>
                </a:solidFill>
                <a:latin typeface="+mn-lt"/>
              </a:rPr>
              <a:t>bekämpningskostnaden.</a:t>
            </a:r>
            <a:r>
              <a:rPr lang="sv-SE" altLang="sv-SE" sz="1600" dirty="0">
                <a:latin typeface="+mn-lt"/>
              </a:rPr>
              <a:t> </a:t>
            </a:r>
          </a:p>
        </p:txBody>
      </p:sp>
      <p:sp>
        <p:nvSpPr>
          <p:cNvPr id="11" name="Text Box 5">
            <a:extLst>
              <a:ext uri="{FF2B5EF4-FFF2-40B4-BE49-F238E27FC236}">
                <a16:creationId xmlns:a16="http://schemas.microsoft.com/office/drawing/2014/main" id="{E47C899E-D7C7-4E6B-A451-9E91BA05B19F}"/>
              </a:ext>
            </a:extLst>
          </p:cNvPr>
          <p:cNvSpPr txBox="1">
            <a:spLocks noChangeArrowheads="1"/>
          </p:cNvSpPr>
          <p:nvPr/>
        </p:nvSpPr>
        <p:spPr bwMode="auto">
          <a:xfrm>
            <a:off x="4001797" y="5172607"/>
            <a:ext cx="2451312"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tx1"/>
                </a:solidFill>
                <a:latin typeface="Arial Unicode MS" pitchFamily="34" charset="-128"/>
              </a:defRPr>
            </a:lvl1pPr>
            <a:lvl2pPr marL="742950" indent="-285750" eaLnBrk="0" hangingPunct="0">
              <a:spcBef>
                <a:spcPct val="20000"/>
              </a:spcBef>
              <a:buChar char="–"/>
              <a:defRPr sz="2000">
                <a:solidFill>
                  <a:schemeClr val="tx1"/>
                </a:solidFill>
                <a:latin typeface="Arial Unicode MS" pitchFamily="34" charset="-128"/>
              </a:defRPr>
            </a:lvl2pPr>
            <a:lvl3pPr marL="1143000" indent="-228600" eaLnBrk="0" hangingPunct="0">
              <a:spcBef>
                <a:spcPct val="20000"/>
              </a:spcBef>
              <a:buChar char="•"/>
              <a:defRPr sz="20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sv-SE" altLang="sv-SE" sz="1600" b="1" dirty="0">
                <a:latin typeface="+mn-lt"/>
              </a:rPr>
              <a:t>Bekämpningströskel</a:t>
            </a:r>
          </a:p>
          <a:p>
            <a:pPr eaLnBrk="1" hangingPunct="1">
              <a:spcBef>
                <a:spcPct val="0"/>
              </a:spcBef>
              <a:buFontTx/>
              <a:buNone/>
            </a:pPr>
            <a:r>
              <a:rPr lang="sv-SE" altLang="sv-SE" sz="1200" dirty="0">
                <a:solidFill>
                  <a:srgbClr val="000000"/>
                </a:solidFill>
                <a:latin typeface="+mn-lt"/>
              </a:rPr>
              <a:t>Angreppsnivå som vid normal</a:t>
            </a:r>
          </a:p>
          <a:p>
            <a:pPr eaLnBrk="1" hangingPunct="1">
              <a:spcBef>
                <a:spcPct val="0"/>
              </a:spcBef>
              <a:buFontTx/>
              <a:buNone/>
            </a:pPr>
            <a:r>
              <a:rPr lang="sv-SE" altLang="sv-SE" sz="1200" dirty="0">
                <a:solidFill>
                  <a:srgbClr val="000000"/>
                </a:solidFill>
                <a:latin typeface="+mn-lt"/>
              </a:rPr>
              <a:t>utveckling av skadegöraren leder</a:t>
            </a:r>
          </a:p>
          <a:p>
            <a:pPr eaLnBrk="1" hangingPunct="1">
              <a:spcBef>
                <a:spcPct val="0"/>
              </a:spcBef>
              <a:buFontTx/>
              <a:buNone/>
            </a:pPr>
            <a:r>
              <a:rPr lang="sv-SE" altLang="sv-SE" sz="1200" dirty="0">
                <a:solidFill>
                  <a:srgbClr val="000000"/>
                </a:solidFill>
                <a:latin typeface="+mn-lt"/>
              </a:rPr>
              <a:t>till att skadetröskeln uppnås.</a:t>
            </a:r>
          </a:p>
        </p:txBody>
      </p:sp>
    </p:spTree>
    <p:extLst>
      <p:ext uri="{BB962C8B-B14F-4D97-AF65-F5344CB8AC3E}">
        <p14:creationId xmlns:p14="http://schemas.microsoft.com/office/powerpoint/2010/main" val="2101635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52341775-0581-4819-9956-6D7A9347A640}"/>
              </a:ext>
            </a:extLst>
          </p:cNvPr>
          <p:cNvSpPr>
            <a:spLocks noGrp="1"/>
          </p:cNvSpPr>
          <p:nvPr>
            <p:ph type="sldNum" sz="quarter" idx="18"/>
          </p:nvPr>
        </p:nvSpPr>
        <p:spPr/>
        <p:txBody>
          <a:bodyPr/>
          <a:lstStyle/>
          <a:p>
            <a:fld id="{873EB259-4CFD-4D03-8D50-B89672399120}" type="slidenum">
              <a:rPr lang="sv-SE" smtClean="0"/>
              <a:pPr/>
              <a:t>8</a:t>
            </a:fld>
            <a:endParaRPr lang="sv-SE"/>
          </a:p>
        </p:txBody>
      </p:sp>
      <p:sp>
        <p:nvSpPr>
          <p:cNvPr id="3" name="Rubrik 2">
            <a:extLst>
              <a:ext uri="{FF2B5EF4-FFF2-40B4-BE49-F238E27FC236}">
                <a16:creationId xmlns:a16="http://schemas.microsoft.com/office/drawing/2014/main" id="{D1F08847-CFD3-45A4-A105-1F43877A3BC9}"/>
              </a:ext>
            </a:extLst>
          </p:cNvPr>
          <p:cNvSpPr>
            <a:spLocks noGrp="1"/>
          </p:cNvSpPr>
          <p:nvPr>
            <p:ph type="title"/>
          </p:nvPr>
        </p:nvSpPr>
        <p:spPr>
          <a:xfrm>
            <a:off x="1176338" y="464486"/>
            <a:ext cx="10030638" cy="1165138"/>
          </a:xfrm>
        </p:spPr>
        <p:txBody>
          <a:bodyPr/>
          <a:lstStyle/>
          <a:p>
            <a:r>
              <a:rPr lang="sv-SE" sz="2400" dirty="0"/>
              <a:t>Exempel:</a:t>
            </a:r>
            <a:br>
              <a:rPr lang="sv-SE" dirty="0"/>
            </a:br>
            <a:r>
              <a:rPr lang="sv-SE" dirty="0"/>
              <a:t>Bekämpningströskel för bladlöss i vårsäd</a:t>
            </a:r>
          </a:p>
        </p:txBody>
      </p:sp>
      <p:sp>
        <p:nvSpPr>
          <p:cNvPr id="4" name="Text Box 5">
            <a:extLst>
              <a:ext uri="{FF2B5EF4-FFF2-40B4-BE49-F238E27FC236}">
                <a16:creationId xmlns:a16="http://schemas.microsoft.com/office/drawing/2014/main" id="{D9420618-7E2E-4238-BA4A-926C0426A277}"/>
              </a:ext>
            </a:extLst>
          </p:cNvPr>
          <p:cNvSpPr txBox="1">
            <a:spLocks noChangeArrowheads="1"/>
          </p:cNvSpPr>
          <p:nvPr/>
        </p:nvSpPr>
        <p:spPr bwMode="auto">
          <a:xfrm>
            <a:off x="1176338" y="1784646"/>
            <a:ext cx="69088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Unicode MS" pitchFamily="34" charset="-128"/>
              </a:defRPr>
            </a:lvl1pPr>
            <a:lvl2pPr marL="742950" indent="-285750" eaLnBrk="0" hangingPunct="0">
              <a:spcBef>
                <a:spcPct val="20000"/>
              </a:spcBef>
              <a:buChar char="–"/>
              <a:defRPr sz="2000">
                <a:solidFill>
                  <a:schemeClr val="tx1"/>
                </a:solidFill>
                <a:latin typeface="Arial Unicode MS" pitchFamily="34" charset="-128"/>
              </a:defRPr>
            </a:lvl2pPr>
            <a:lvl3pPr marL="1143000" indent="-228600" eaLnBrk="0" hangingPunct="0">
              <a:spcBef>
                <a:spcPct val="20000"/>
              </a:spcBef>
              <a:buChar char="•"/>
              <a:defRPr sz="20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sv-SE" altLang="sv-SE" sz="1600" dirty="0">
                <a:solidFill>
                  <a:srgbClr val="000000"/>
                </a:solidFill>
                <a:latin typeface="+mn-lt"/>
              </a:rPr>
              <a:t>Bekämpningströsklar för havrebladlöss i vårkorn och havre </a:t>
            </a:r>
          </a:p>
          <a:p>
            <a:pPr eaLnBrk="1" hangingPunct="1">
              <a:spcBef>
                <a:spcPct val="0"/>
              </a:spcBef>
              <a:buFontTx/>
              <a:buNone/>
            </a:pPr>
            <a:r>
              <a:rPr lang="sv-SE" altLang="sv-SE" sz="1600" dirty="0">
                <a:solidFill>
                  <a:srgbClr val="000000"/>
                </a:solidFill>
                <a:latin typeface="+mn-lt"/>
              </a:rPr>
              <a:t>Vid ett spannmålspris på 1,50 kr/kg och vid en bekämpningskostnad på ca 250 kr/ha</a:t>
            </a:r>
          </a:p>
        </p:txBody>
      </p:sp>
      <p:graphicFrame>
        <p:nvGraphicFramePr>
          <p:cNvPr id="5" name="Platshållare för innehåll 3">
            <a:extLst>
              <a:ext uri="{FF2B5EF4-FFF2-40B4-BE49-F238E27FC236}">
                <a16:creationId xmlns:a16="http://schemas.microsoft.com/office/drawing/2014/main" id="{D4442ACE-460E-430E-97A3-B6CFF13B473D}"/>
              </a:ext>
            </a:extLst>
          </p:cNvPr>
          <p:cNvGraphicFramePr>
            <a:graphicFrameLocks/>
          </p:cNvGraphicFramePr>
          <p:nvPr>
            <p:extLst>
              <p:ext uri="{D42A27DB-BD31-4B8C-83A1-F6EECF244321}">
                <p14:modId xmlns:p14="http://schemas.microsoft.com/office/powerpoint/2010/main" val="155639302"/>
              </p:ext>
            </p:extLst>
          </p:nvPr>
        </p:nvGraphicFramePr>
        <p:xfrm>
          <a:off x="6785672" y="2616496"/>
          <a:ext cx="4651172" cy="321756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4">
            <a:extLst>
              <a:ext uri="{FF2B5EF4-FFF2-40B4-BE49-F238E27FC236}">
                <a16:creationId xmlns:a16="http://schemas.microsoft.com/office/drawing/2014/main" id="{32312BA7-213F-4480-93DF-B87B47F0B21B}"/>
              </a:ext>
            </a:extLst>
          </p:cNvPr>
          <p:cNvSpPr>
            <a:spLocks noChangeArrowheads="1"/>
          </p:cNvSpPr>
          <p:nvPr/>
        </p:nvSpPr>
        <p:spPr bwMode="auto">
          <a:xfrm>
            <a:off x="2806700" y="5834064"/>
            <a:ext cx="184150"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tx1"/>
                </a:solidFill>
                <a:latin typeface="Arial Unicode MS" pitchFamily="34" charset="-128"/>
              </a:defRPr>
            </a:lvl1pPr>
            <a:lvl2pPr marL="742950" indent="-285750" eaLnBrk="0" hangingPunct="0">
              <a:spcBef>
                <a:spcPct val="20000"/>
              </a:spcBef>
              <a:buChar char="–"/>
              <a:defRPr sz="2000">
                <a:solidFill>
                  <a:schemeClr val="tx1"/>
                </a:solidFill>
                <a:latin typeface="Arial Unicode MS" pitchFamily="34" charset="-128"/>
              </a:defRPr>
            </a:lvl2pPr>
            <a:lvl3pPr marL="1143000" indent="-228600" eaLnBrk="0" hangingPunct="0">
              <a:spcBef>
                <a:spcPct val="20000"/>
              </a:spcBef>
              <a:buChar char="•"/>
              <a:defRPr sz="20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buClr>
                <a:schemeClr val="tx1"/>
              </a:buClr>
              <a:buFont typeface="Wingdings" pitchFamily="2" charset="2"/>
              <a:buNone/>
            </a:pPr>
            <a:endParaRPr lang="sv-SE" altLang="sv-SE" sz="2500">
              <a:latin typeface="Arial Black" pitchFamily="34" charset="0"/>
            </a:endParaRPr>
          </a:p>
        </p:txBody>
      </p:sp>
      <p:pic>
        <p:nvPicPr>
          <p:cNvPr id="8" name="Bildobjekt 7">
            <a:extLst>
              <a:ext uri="{FF2B5EF4-FFF2-40B4-BE49-F238E27FC236}">
                <a16:creationId xmlns:a16="http://schemas.microsoft.com/office/drawing/2014/main" id="{465524F9-6780-4C29-B40A-E0C8D7694A4E}"/>
              </a:ext>
            </a:extLst>
          </p:cNvPr>
          <p:cNvPicPr>
            <a:picLocks noChangeAspect="1"/>
          </p:cNvPicPr>
          <p:nvPr/>
        </p:nvPicPr>
        <p:blipFill>
          <a:blip r:embed="rId4"/>
          <a:stretch>
            <a:fillRect/>
          </a:stretch>
        </p:blipFill>
        <p:spPr>
          <a:xfrm>
            <a:off x="755156" y="2841296"/>
            <a:ext cx="7098752" cy="2845825"/>
          </a:xfrm>
          <a:prstGeom prst="rect">
            <a:avLst/>
          </a:prstGeom>
        </p:spPr>
      </p:pic>
    </p:spTree>
    <p:extLst>
      <p:ext uri="{BB962C8B-B14F-4D97-AF65-F5344CB8AC3E}">
        <p14:creationId xmlns:p14="http://schemas.microsoft.com/office/powerpoint/2010/main" val="3970811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Bilder\bilder 2006\juni\havrebladlöss.JPG">
            <a:extLst>
              <a:ext uri="{FF2B5EF4-FFF2-40B4-BE49-F238E27FC236}">
                <a16:creationId xmlns:a16="http://schemas.microsoft.com/office/drawing/2014/main" id="{34D17A36-7284-4BE6-9B3E-3A42A7FBE6A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77233" y="0"/>
            <a:ext cx="93138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a:extLst>
              <a:ext uri="{FF2B5EF4-FFF2-40B4-BE49-F238E27FC236}">
                <a16:creationId xmlns:a16="http://schemas.microsoft.com/office/drawing/2014/main" id="{04C52E9A-2D09-48BD-B308-D487C9482EDB}"/>
              </a:ext>
            </a:extLst>
          </p:cNvPr>
          <p:cNvSpPr txBox="1"/>
          <p:nvPr/>
        </p:nvSpPr>
        <p:spPr>
          <a:xfrm>
            <a:off x="1319627" y="426171"/>
            <a:ext cx="8429074" cy="923330"/>
          </a:xfrm>
          <a:prstGeom prst="rect">
            <a:avLst/>
          </a:prstGeom>
          <a:solidFill>
            <a:schemeClr val="bg1">
              <a:alpha val="85000"/>
            </a:schemeClr>
          </a:solidFill>
        </p:spPr>
        <p:txBody>
          <a:bodyPr wrap="square" rtlCol="0">
            <a:spAutoFit/>
          </a:bodyPr>
          <a:lstStyle/>
          <a:p>
            <a:r>
              <a:rPr lang="sv-SE" dirty="0"/>
              <a:t>Man måste spruta vid ett tillfälle då preparatet kan få effekt på skadeinsekten. Om lössen sitter under markytan får man för dålig effekt på dem. Men bekämpningen skadar naturliga fiender.</a:t>
            </a:r>
          </a:p>
        </p:txBody>
      </p:sp>
      <p:sp>
        <p:nvSpPr>
          <p:cNvPr id="8" name="Text Box 4">
            <a:extLst>
              <a:ext uri="{FF2B5EF4-FFF2-40B4-BE49-F238E27FC236}">
                <a16:creationId xmlns:a16="http://schemas.microsoft.com/office/drawing/2014/main" id="{5EB66918-D455-4924-ABC4-7A33BBA12CE5}"/>
              </a:ext>
            </a:extLst>
          </p:cNvPr>
          <p:cNvSpPr txBox="1">
            <a:spLocks noChangeArrowheads="1"/>
          </p:cNvSpPr>
          <p:nvPr/>
        </p:nvSpPr>
        <p:spPr bwMode="auto">
          <a:xfrm>
            <a:off x="1749287" y="5979528"/>
            <a:ext cx="1447800" cy="366713"/>
          </a:xfrm>
          <a:prstGeom prst="rect">
            <a:avLst/>
          </a:prstGeom>
          <a:solidFill>
            <a:srgbClr val="FFCC99">
              <a:alpha val="81000"/>
            </a:srgbClr>
          </a:solidFill>
          <a:ln>
            <a:noFill/>
          </a:ln>
          <a:effectLst/>
        </p:spPr>
        <p:txBody>
          <a:bodyPr>
            <a:spAutoFit/>
          </a:bodyPr>
          <a:lstStyle>
            <a:lvl1pPr eaLnBrk="0" hangingPunct="0">
              <a:spcBef>
                <a:spcPct val="20000"/>
              </a:spcBef>
              <a:buChar char="•"/>
              <a:defRPr sz="2000">
                <a:solidFill>
                  <a:schemeClr val="tx1"/>
                </a:solidFill>
                <a:latin typeface="Arial Unicode MS" pitchFamily="34" charset="-128"/>
              </a:defRPr>
            </a:lvl1pPr>
            <a:lvl2pPr marL="742950" indent="-285750" eaLnBrk="0" hangingPunct="0">
              <a:spcBef>
                <a:spcPct val="20000"/>
              </a:spcBef>
              <a:buChar char="–"/>
              <a:defRPr sz="2000">
                <a:solidFill>
                  <a:schemeClr val="tx1"/>
                </a:solidFill>
                <a:latin typeface="Arial Unicode MS" pitchFamily="34" charset="-128"/>
              </a:defRPr>
            </a:lvl2pPr>
            <a:lvl3pPr marL="1143000" indent="-228600" eaLnBrk="0" hangingPunct="0">
              <a:spcBef>
                <a:spcPct val="20000"/>
              </a:spcBef>
              <a:buChar char="•"/>
              <a:defRPr sz="20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sv-SE" altLang="sv-SE" sz="1800" dirty="0">
                <a:latin typeface="Arial" pitchFamily="34" charset="0"/>
              </a:rPr>
              <a:t>20 juni 2006</a:t>
            </a:r>
          </a:p>
        </p:txBody>
      </p:sp>
      <p:sp>
        <p:nvSpPr>
          <p:cNvPr id="9" name="Platshållare för bildnummer 8">
            <a:extLst>
              <a:ext uri="{FF2B5EF4-FFF2-40B4-BE49-F238E27FC236}">
                <a16:creationId xmlns:a16="http://schemas.microsoft.com/office/drawing/2014/main" id="{F485CF95-6724-4FED-A056-6EB0A14D05CA}"/>
              </a:ext>
            </a:extLst>
          </p:cNvPr>
          <p:cNvSpPr>
            <a:spLocks noGrp="1"/>
          </p:cNvSpPr>
          <p:nvPr>
            <p:ph type="sldNum" sz="quarter" idx="18"/>
          </p:nvPr>
        </p:nvSpPr>
        <p:spPr/>
        <p:txBody>
          <a:bodyPr/>
          <a:lstStyle/>
          <a:p>
            <a:fld id="{873EB259-4CFD-4D03-8D50-B89672399120}" type="slidenum">
              <a:rPr lang="sv-SE" smtClean="0"/>
              <a:pPr/>
              <a:t>9</a:t>
            </a:fld>
            <a:endParaRPr lang="sv-SE"/>
          </a:p>
        </p:txBody>
      </p:sp>
    </p:spTree>
    <p:extLst>
      <p:ext uri="{BB962C8B-B14F-4D97-AF65-F5344CB8AC3E}">
        <p14:creationId xmlns:p14="http://schemas.microsoft.com/office/powerpoint/2010/main" val="823581626"/>
      </p:ext>
    </p:extLst>
  </p:cSld>
  <p:clrMapOvr>
    <a:masterClrMapping/>
  </p:clrMapOvr>
</p:sld>
</file>

<file path=ppt/theme/theme1.xml><?xml version="1.0" encoding="utf-8"?>
<a:theme xmlns:a="http://schemas.openxmlformats.org/drawingml/2006/main" name="Greppa Näringen main">
  <a:themeElements>
    <a:clrScheme name="Greppa Näringen">
      <a:dk1>
        <a:sysClr val="windowText" lastClr="000000"/>
      </a:dk1>
      <a:lt1>
        <a:sysClr val="window" lastClr="FFFFFF"/>
      </a:lt1>
      <a:dk2>
        <a:srgbClr val="0D2B38"/>
      </a:dk2>
      <a:lt2>
        <a:srgbClr val="F8F5ED"/>
      </a:lt2>
      <a:accent1>
        <a:srgbClr val="418B73"/>
      </a:accent1>
      <a:accent2>
        <a:srgbClr val="92303B"/>
      </a:accent2>
      <a:accent3>
        <a:srgbClr val="2D6A81"/>
      </a:accent3>
      <a:accent4>
        <a:srgbClr val="C1F4CD"/>
      </a:accent4>
      <a:accent5>
        <a:srgbClr val="0D3730"/>
      </a:accent5>
      <a:accent6>
        <a:srgbClr val="CEECF9"/>
      </a:accent6>
      <a:hlink>
        <a:srgbClr val="F68F61"/>
      </a:hlink>
      <a:folHlink>
        <a:srgbClr val="0D2B38"/>
      </a:folHlink>
    </a:clrScheme>
    <a:fontScheme name="Greppa Näringen 2026">
      <a:majorFont>
        <a:latin typeface="Arial"/>
        <a:ea typeface=""/>
        <a:cs typeface=""/>
      </a:majorFont>
      <a:minorFont>
        <a:latin typeface="Arial"/>
        <a:ea typeface=""/>
        <a:cs typeface=""/>
      </a:minorFont>
    </a:fontScheme>
    <a:fmtScheme name="Reflek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ldspel 2b insekter IPM 13 I.pptx" id="{DC3EBC6A-1B12-4BA7-B50B-B7A8DC6ECAC9}" vid="{28852921-0B3B-41C1-BB19-1ADEF0C3EA6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ppa Näringen">
    <a:dk1>
      <a:sysClr val="windowText" lastClr="000000"/>
    </a:dk1>
    <a:lt1>
      <a:sysClr val="window" lastClr="FFFFFF"/>
    </a:lt1>
    <a:dk2>
      <a:srgbClr val="0D2B38"/>
    </a:dk2>
    <a:lt2>
      <a:srgbClr val="F8F5ED"/>
    </a:lt2>
    <a:accent1>
      <a:srgbClr val="418B73"/>
    </a:accent1>
    <a:accent2>
      <a:srgbClr val="92303B"/>
    </a:accent2>
    <a:accent3>
      <a:srgbClr val="2D6A81"/>
    </a:accent3>
    <a:accent4>
      <a:srgbClr val="C1F4CD"/>
    </a:accent4>
    <a:accent5>
      <a:srgbClr val="0D3730"/>
    </a:accent5>
    <a:accent6>
      <a:srgbClr val="CEECF9"/>
    </a:accent6>
    <a:hlink>
      <a:srgbClr val="F68F61"/>
    </a:hlink>
    <a:folHlink>
      <a:srgbClr val="0D2B38"/>
    </a:folHlink>
  </a:clrScheme>
</a:themeOverride>
</file>

<file path=docProps/app.xml><?xml version="1.0" encoding="utf-8"?>
<Properties xmlns="http://schemas.openxmlformats.org/officeDocument/2006/extended-properties" xmlns:vt="http://schemas.openxmlformats.org/officeDocument/2006/docPropsVTypes">
  <Template>Bildspel 2b insekter IPM 13 I.pptx</Template>
  <TotalTime>9</TotalTime>
  <Words>2312</Words>
  <Application>Microsoft Office PowerPoint</Application>
  <PresentationFormat>Bredbild</PresentationFormat>
  <Paragraphs>241</Paragraphs>
  <Slides>21</Slides>
  <Notes>13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21</vt:i4>
      </vt:variant>
    </vt:vector>
  </HeadingPairs>
  <TitlesOfParts>
    <vt:vector size="26" baseType="lpstr">
      <vt:lpstr>Arial</vt:lpstr>
      <vt:lpstr>Arial Black</vt:lpstr>
      <vt:lpstr>Calibri</vt:lpstr>
      <vt:lpstr>Wingdings</vt:lpstr>
      <vt:lpstr>Greppa Näringen main</vt:lpstr>
      <vt:lpstr>Integrerat växtskydd Insekter, sniglar och nematoder</vt:lpstr>
      <vt:lpstr>Lär känna din fiende</vt:lpstr>
      <vt:lpstr>Vilka insekter, sniglar eller nematoder brukar dyka upp på gården</vt:lpstr>
      <vt:lpstr>Bevakning och uppföljning</vt:lpstr>
      <vt:lpstr>Diagnos och hjälpmedel vid bevakning</vt:lpstr>
      <vt:lpstr>Att behovsanpassa beslut om växtskyddsåtgärder</vt:lpstr>
      <vt:lpstr>Bekämpningströskel - hur funkar den?</vt:lpstr>
      <vt:lpstr>Exempel: Bekämpningströskel för bladlöss i vårsäd</vt:lpstr>
      <vt:lpstr>PowerPoint-presentation</vt:lpstr>
      <vt:lpstr>PowerPoint-presentation</vt:lpstr>
      <vt:lpstr>Exempel:  Prognos för rötsotvirus i höstsäd</vt:lpstr>
      <vt:lpstr>Exempel:  Riskvärdering för angrepp av fritfluga i havre</vt:lpstr>
      <vt:lpstr>Överväg alla metoder, välj skonsamma preparat och begränsa användningen</vt:lpstr>
      <vt:lpstr>Resistens hos insekter</vt:lpstr>
      <vt:lpstr>Förebyggande och icke-kemiska åtgärder</vt:lpstr>
      <vt:lpstr>Motverka resistens vid kemisk bekämpning av insekter </vt:lpstr>
      <vt:lpstr>Skadeinsekter och nematoder som kan uppförökas vid ensidig växtföljd</vt:lpstr>
      <vt:lpstr>Närbelägna fält och spillsäd som smittkälla</vt:lpstr>
      <vt:lpstr>Odlingsåtgärder som minskar risken för skador av insekter </vt:lpstr>
      <vt:lpstr>Utsäde – risk för spridning i vissa fall</vt:lpstr>
      <vt:lpstr>Nyttodjur  – med fokus på naturliga fiender</vt:lpstr>
    </vt:vector>
  </TitlesOfParts>
  <Company>Jordbruksverket, Greppa näringen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Integrerat växtskydd Insekter, sniglar och nematoder</dc:title>
  <dc:subject>Presentation</dc:subject>
  <dc:creator>Linn Tsang</dc:creator>
  <cp:lastModifiedBy>Lina Norrlund</cp:lastModifiedBy>
  <cp:revision>3</cp:revision>
  <dcterms:created xsi:type="dcterms:W3CDTF">2025-11-05T11:52:20Z</dcterms:created>
  <dcterms:modified xsi:type="dcterms:W3CDTF">2026-05-22T06:08:57Z</dcterms:modified>
</cp:coreProperties>
</file>