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84" r:id="rId4"/>
    <p:sldId id="267" r:id="rId5"/>
    <p:sldId id="261" r:id="rId6"/>
    <p:sldId id="285" r:id="rId7"/>
    <p:sldId id="262" r:id="rId8"/>
    <p:sldId id="280" r:id="rId9"/>
    <p:sldId id="281" r:id="rId10"/>
    <p:sldId id="282" r:id="rId11"/>
    <p:sldId id="283" r:id="rId12"/>
    <p:sldId id="269" r:id="rId13"/>
    <p:sldId id="270" r:id="rId14"/>
    <p:sldId id="286" r:id="rId15"/>
    <p:sldId id="272" r:id="rId16"/>
    <p:sldId id="274" r:id="rId17"/>
    <p:sldId id="275" r:id="rId18"/>
    <p:sldId id="279" r:id="rId19"/>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034"/>
    <a:srgbClr val="D4BA00"/>
    <a:srgbClr val="58A618"/>
    <a:srgbClr val="A71930"/>
    <a:srgbClr val="005C84"/>
    <a:srgbClr val="000000"/>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34" autoAdjust="0"/>
  </p:normalViewPr>
  <p:slideViewPr>
    <p:cSldViewPr>
      <p:cViewPr varScale="1">
        <p:scale>
          <a:sx n="55" d="100"/>
          <a:sy n="55" d="100"/>
        </p:scale>
        <p:origin x="3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about:blank"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73242684440975"/>
          <c:y val="3.3658442331513889E-2"/>
          <c:w val="0.81462655811895035"/>
          <c:h val="0.48212582883701982"/>
        </c:manualLayout>
      </c:layout>
      <c:barChart>
        <c:barDir val="col"/>
        <c:grouping val="stacked"/>
        <c:varyColors val="0"/>
        <c:ser>
          <c:idx val="0"/>
          <c:order val="0"/>
          <c:invertIfNegative val="0"/>
          <c:errBars>
            <c:errBarType val="both"/>
            <c:errValType val="cust"/>
            <c:noEndCap val="0"/>
            <c:plus>
              <c:numRef>
                <c:f>Foder!$G$4:$G$12</c:f>
                <c:numCache>
                  <c:formatCode>General</c:formatCode>
                  <c:ptCount val="9"/>
                  <c:pt idx="0">
                    <c:v>0.1</c:v>
                  </c:pt>
                  <c:pt idx="1">
                    <c:v>5.0000000000000065E-2</c:v>
                  </c:pt>
                  <c:pt idx="2">
                    <c:v>0</c:v>
                  </c:pt>
                  <c:pt idx="3">
                    <c:v>0</c:v>
                  </c:pt>
                  <c:pt idx="4">
                    <c:v>0.35000000000000031</c:v>
                  </c:pt>
                  <c:pt idx="5">
                    <c:v>0</c:v>
                  </c:pt>
                  <c:pt idx="6">
                    <c:v>0</c:v>
                  </c:pt>
                  <c:pt idx="7">
                    <c:v>0</c:v>
                  </c:pt>
                  <c:pt idx="8">
                    <c:v>8.000000000000014E-2</c:v>
                  </c:pt>
                </c:numCache>
              </c:numRef>
            </c:plus>
            <c:minus>
              <c:numRef>
                <c:f>Foder!$F$4:$F$12</c:f>
                <c:numCache>
                  <c:formatCode>General</c:formatCode>
                  <c:ptCount val="9"/>
                  <c:pt idx="0">
                    <c:v>2.0000000000000052E-2</c:v>
                  </c:pt>
                  <c:pt idx="1">
                    <c:v>4.0000000000000036E-2</c:v>
                  </c:pt>
                  <c:pt idx="2">
                    <c:v>0</c:v>
                  </c:pt>
                  <c:pt idx="3">
                    <c:v>0</c:v>
                  </c:pt>
                  <c:pt idx="4">
                    <c:v>2.0000000000000052E-2</c:v>
                  </c:pt>
                  <c:pt idx="5">
                    <c:v>0</c:v>
                  </c:pt>
                  <c:pt idx="6">
                    <c:v>0</c:v>
                  </c:pt>
                  <c:pt idx="7">
                    <c:v>0</c:v>
                  </c:pt>
                  <c:pt idx="8">
                    <c:v>0.25</c:v>
                  </c:pt>
                </c:numCache>
              </c:numRef>
            </c:minus>
          </c:errBars>
          <c:cat>
            <c:multiLvlStrRef>
              <c:f>Foder!$C$4:$D$12</c:f>
              <c:multiLvlStrCache>
                <c:ptCount val="9"/>
                <c:lvl>
                  <c:pt idx="0">
                    <c:v>Grovfoder</c:v>
                  </c:pt>
                  <c:pt idx="1">
                    <c:v>Spannmål</c:v>
                  </c:pt>
                  <c:pt idx="2">
                    <c:v>Ärt/Åkerböna</c:v>
                  </c:pt>
                  <c:pt idx="3">
                    <c:v>Rapsmjöl</c:v>
                  </c:pt>
                  <c:pt idx="4">
                    <c:v>Soja</c:v>
                  </c:pt>
                  <c:pt idx="5">
                    <c:v>Melass</c:v>
                  </c:pt>
                  <c:pt idx="6">
                    <c:v>Drank</c:v>
                  </c:pt>
                  <c:pt idx="7">
                    <c:v>Betfiber</c:v>
                  </c:pt>
                  <c:pt idx="8">
                    <c:v>Kraftfoder</c:v>
                  </c:pt>
                </c:lvl>
                <c:lvl>
                  <c:pt idx="1">
                    <c:v> </c:v>
                  </c:pt>
                  <c:pt idx="2">
                    <c:v>Proteinfoder</c:v>
                  </c:pt>
                  <c:pt idx="5">
                    <c:v>Restprodukter</c:v>
                  </c:pt>
                  <c:pt idx="8">
                    <c:v> </c:v>
                  </c:pt>
                </c:lvl>
              </c:multiLvlStrCache>
            </c:multiLvlStrRef>
          </c:cat>
          <c:val>
            <c:numRef>
              <c:f>Foder!$E$4:$E$12</c:f>
              <c:numCache>
                <c:formatCode>General</c:formatCode>
                <c:ptCount val="9"/>
                <c:pt idx="0">
                  <c:v>0.27</c:v>
                </c:pt>
                <c:pt idx="1">
                  <c:v>0.43000000000000038</c:v>
                </c:pt>
                <c:pt idx="2">
                  <c:v>0.24000000000000021</c:v>
                </c:pt>
                <c:pt idx="3">
                  <c:v>0.46</c:v>
                </c:pt>
                <c:pt idx="4">
                  <c:v>0.85000000000000064</c:v>
                </c:pt>
                <c:pt idx="5">
                  <c:v>0.14000000000000001</c:v>
                </c:pt>
                <c:pt idx="6">
                  <c:v>0.31000000000000122</c:v>
                </c:pt>
                <c:pt idx="7">
                  <c:v>0.56000000000000005</c:v>
                </c:pt>
                <c:pt idx="8">
                  <c:v>0.51</c:v>
                </c:pt>
              </c:numCache>
            </c:numRef>
          </c:val>
          <c:extLst>
            <c:ext xmlns:c16="http://schemas.microsoft.com/office/drawing/2014/chart" uri="{C3380CC4-5D6E-409C-BE32-E72D297353CC}">
              <c16:uniqueId val="{00000000-4C17-4C01-9B6F-B61ACA37EAF8}"/>
            </c:ext>
          </c:extLst>
        </c:ser>
        <c:dLbls>
          <c:showLegendKey val="0"/>
          <c:showVal val="0"/>
          <c:showCatName val="0"/>
          <c:showSerName val="0"/>
          <c:showPercent val="0"/>
          <c:showBubbleSize val="0"/>
        </c:dLbls>
        <c:gapWidth val="63"/>
        <c:overlap val="100"/>
        <c:axId val="67072384"/>
        <c:axId val="67073920"/>
      </c:barChart>
      <c:catAx>
        <c:axId val="67072384"/>
        <c:scaling>
          <c:orientation val="minMax"/>
        </c:scaling>
        <c:delete val="0"/>
        <c:axPos val="b"/>
        <c:numFmt formatCode="General" sourceLinked="0"/>
        <c:majorTickMark val="out"/>
        <c:minorTickMark val="none"/>
        <c:tickLblPos val="nextTo"/>
        <c:txPr>
          <a:bodyPr/>
          <a:lstStyle/>
          <a:p>
            <a:pPr>
              <a:defRPr sz="1400"/>
            </a:pPr>
            <a:endParaRPr lang="sv-SE"/>
          </a:p>
        </c:txPr>
        <c:crossAx val="67073920"/>
        <c:crosses val="autoZero"/>
        <c:auto val="1"/>
        <c:lblAlgn val="ctr"/>
        <c:lblOffset val="100"/>
        <c:noMultiLvlLbl val="0"/>
      </c:catAx>
      <c:valAx>
        <c:axId val="67073920"/>
        <c:scaling>
          <c:orientation val="minMax"/>
          <c:max val="1"/>
        </c:scaling>
        <c:delete val="0"/>
        <c:axPos val="l"/>
        <c:majorGridlines/>
        <c:title>
          <c:tx>
            <c:rich>
              <a:bodyPr rot="-5400000" vert="horz"/>
              <a:lstStyle/>
              <a:p>
                <a:pPr>
                  <a:defRPr sz="1800" b="0"/>
                </a:pPr>
                <a:r>
                  <a:rPr lang="en-US" sz="1800" b="0"/>
                  <a:t>kg CO</a:t>
                </a:r>
                <a:r>
                  <a:rPr lang="en-US" sz="1800" b="0" baseline="-25000"/>
                  <a:t>2</a:t>
                </a:r>
                <a:r>
                  <a:rPr lang="en-US" sz="1800" b="0"/>
                  <a:t>-ekv/kg foder</a:t>
                </a:r>
              </a:p>
            </c:rich>
          </c:tx>
          <c:layout>
            <c:manualLayout>
              <c:xMode val="edge"/>
              <c:yMode val="edge"/>
              <c:x val="1.4964351850324431E-2"/>
              <c:y val="0.1461808158854164"/>
            </c:manualLayout>
          </c:layout>
          <c:overlay val="0"/>
        </c:title>
        <c:numFmt formatCode="General" sourceLinked="1"/>
        <c:majorTickMark val="out"/>
        <c:minorTickMark val="none"/>
        <c:tickLblPos val="nextTo"/>
        <c:txPr>
          <a:bodyPr/>
          <a:lstStyle/>
          <a:p>
            <a:pPr>
              <a:defRPr sz="1200"/>
            </a:pPr>
            <a:endParaRPr lang="sv-SE"/>
          </a:p>
        </c:txPr>
        <c:crossAx val="67072384"/>
        <c:crosses val="autoZero"/>
        <c:crossBetween val="between"/>
        <c:majorUnit val="0.2"/>
      </c:valAx>
    </c:plotArea>
    <c:plotVisOnly val="1"/>
    <c:dispBlanksAs val="gap"/>
    <c:showDLblsOverMax val="0"/>
  </c:chart>
  <c:spPr>
    <a:ln>
      <a:solidFill>
        <a:srgbClr val="808080">
          <a:lumMod val="60000"/>
          <a:lumOff val="40000"/>
        </a:srgbClr>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sv-SE"/>
          </a:p>
        </p:txBody>
      </p:sp>
      <p:sp>
        <p:nvSpPr>
          <p:cNvPr id="317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sv-SE"/>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sv-SE"/>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F60CB9D-94BB-4A03-AA01-3307D90A7605}" type="slidenum">
              <a:rPr lang="sv-SE"/>
              <a:pPr>
                <a:defRPr/>
              </a:pPr>
              <a:t>‹#›</a:t>
            </a:fld>
            <a:endParaRPr lang="sv-SE"/>
          </a:p>
        </p:txBody>
      </p:sp>
    </p:spTree>
    <p:extLst>
      <p:ext uri="{BB962C8B-B14F-4D97-AF65-F5344CB8AC3E}">
        <p14:creationId xmlns:p14="http://schemas.microsoft.com/office/powerpoint/2010/main" val="2956420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AD8DD02-18C3-4743-AA33-F5A4439F2C06}" type="slidenum">
              <a:rPr lang="sv-SE"/>
              <a:pPr eaLnBrk="1" hangingPunct="1"/>
              <a:t>2</a:t>
            </a:fld>
            <a:endParaRPr lang="sv-SE"/>
          </a:p>
        </p:txBody>
      </p:sp>
      <p:sp>
        <p:nvSpPr>
          <p:cNvPr id="27651" name="Platshållare för bildobjekt 1"/>
          <p:cNvSpPr>
            <a:spLocks noGrp="1" noRot="1" noChangeAspect="1" noTextEdit="1"/>
          </p:cNvSpPr>
          <p:nvPr>
            <p:ph type="sldImg"/>
          </p:nvPr>
        </p:nvSpPr>
        <p:spPr>
          <a:ln/>
        </p:spPr>
      </p:sp>
      <p:sp>
        <p:nvSpPr>
          <p:cNvPr id="27652" name="Platshållare för anteckningar 2"/>
          <p:cNvSpPr>
            <a:spLocks noGrp="1"/>
          </p:cNvSpPr>
          <p:nvPr>
            <p:ph type="body" idx="1"/>
          </p:nvPr>
        </p:nvSpPr>
        <p:spPr>
          <a:xfrm>
            <a:off x="685800" y="4343400"/>
            <a:ext cx="5486400" cy="4114800"/>
          </a:xfrm>
          <a:noFill/>
        </p:spPr>
        <p:txBody>
          <a:bodyPr/>
          <a:lstStyle/>
          <a:p>
            <a:pPr eaLnBrk="1" hangingPunct="1">
              <a:spcBef>
                <a:spcPct val="0"/>
              </a:spcBef>
            </a:pPr>
            <a:r>
              <a:rPr lang="sv-SE" dirty="0"/>
              <a:t>Idisslaren är mycket speciell.  Fodret hamnar först i vommen där det finns miljarder mikroorganismer som bryter ner fodret.  Tack vare mikroorganismerna kan idisslaren bryta ner cellulosa och hemicellulosa till flyktiga fettsyror som sedan används både som näring till mikroorganismerna och till vävnader.</a:t>
            </a:r>
          </a:p>
        </p:txBody>
      </p:sp>
      <p:sp>
        <p:nvSpPr>
          <p:cNvPr id="27653"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2111832E-2C5B-44E4-AC78-DA497B0C4F48}" type="slidenum">
              <a:rPr lang="sv-SE" sz="1200">
                <a:latin typeface="Calibri" pitchFamily="34" charset="0"/>
              </a:rPr>
              <a:pPr algn="r" eaLnBrk="1" hangingPunct="1"/>
              <a:t>2</a:t>
            </a:fld>
            <a:endParaRPr lang="sv-SE"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DB540DC-B97C-42FD-9307-63BE13CA0017}" type="slidenum">
              <a:rPr lang="sv-SE"/>
              <a:pPr eaLnBrk="1" hangingPunct="1"/>
              <a:t>15</a:t>
            </a:fld>
            <a:endParaRPr lang="sv-SE"/>
          </a:p>
        </p:txBody>
      </p:sp>
      <p:sp>
        <p:nvSpPr>
          <p:cNvPr id="39939" name="Platshållare för bildobjekt 1"/>
          <p:cNvSpPr>
            <a:spLocks noGrp="1" noRot="1" noChangeAspect="1" noTextEdit="1"/>
          </p:cNvSpPr>
          <p:nvPr>
            <p:ph type="sldImg"/>
          </p:nvPr>
        </p:nvSpPr>
        <p:spPr>
          <a:ln/>
        </p:spPr>
      </p:sp>
      <p:sp>
        <p:nvSpPr>
          <p:cNvPr id="39940" name="Platshållare för anteckningar 2"/>
          <p:cNvSpPr>
            <a:spLocks noGrp="1"/>
          </p:cNvSpPr>
          <p:nvPr>
            <p:ph type="body" idx="1"/>
          </p:nvPr>
        </p:nvSpPr>
        <p:spPr>
          <a:xfrm>
            <a:off x="685800" y="4343400"/>
            <a:ext cx="5486400" cy="4114800"/>
          </a:xfrm>
          <a:noFill/>
        </p:spPr>
        <p:txBody>
          <a:bodyPr/>
          <a:lstStyle/>
          <a:p>
            <a:pPr eaLnBrk="1" hangingPunct="1">
              <a:spcBef>
                <a:spcPct val="0"/>
              </a:spcBef>
            </a:pPr>
            <a:r>
              <a:rPr lang="sv-SE" dirty="0"/>
              <a:t>Data från SIKs fodermedelsdatabas, beräknat enligt LCA-metod, gödsling, avkastning, energiåtgång och för sojans del är avskogning till viss del inräknad.</a:t>
            </a:r>
          </a:p>
        </p:txBody>
      </p:sp>
      <p:sp>
        <p:nvSpPr>
          <p:cNvPr id="39941"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06B68A3F-5072-45E9-96DD-26B4537DCD29}" type="slidenum">
              <a:rPr lang="sv-SE" sz="1200">
                <a:latin typeface="Calibri" pitchFamily="34" charset="0"/>
              </a:rPr>
              <a:pPr algn="r" eaLnBrk="1" hangingPunct="1"/>
              <a:t>15</a:t>
            </a:fld>
            <a:endParaRPr lang="sv-SE"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DD1B0EA-DA63-4435-A5A3-FE64411C2943}" type="slidenum">
              <a:rPr lang="sv-SE"/>
              <a:pPr eaLnBrk="1" hangingPunct="1"/>
              <a:t>17</a:t>
            </a:fld>
            <a:endParaRPr lang="sv-SE"/>
          </a:p>
        </p:txBody>
      </p:sp>
      <p:sp>
        <p:nvSpPr>
          <p:cNvPr id="41987" name="Platshållare för bildobjekt 1"/>
          <p:cNvSpPr>
            <a:spLocks noGrp="1" noRot="1" noChangeAspect="1" noTextEdit="1"/>
          </p:cNvSpPr>
          <p:nvPr>
            <p:ph type="sldImg"/>
          </p:nvPr>
        </p:nvSpPr>
        <p:spPr>
          <a:ln/>
        </p:spPr>
      </p:sp>
      <p:sp>
        <p:nvSpPr>
          <p:cNvPr id="41988" name="Platshållare för anteckningar 2"/>
          <p:cNvSpPr>
            <a:spLocks noGrp="1"/>
          </p:cNvSpPr>
          <p:nvPr>
            <p:ph type="body" idx="1"/>
          </p:nvPr>
        </p:nvSpPr>
        <p:spPr>
          <a:xfrm>
            <a:off x="685800" y="4343400"/>
            <a:ext cx="5486400" cy="4114800"/>
          </a:xfrm>
          <a:noFill/>
        </p:spPr>
        <p:txBody>
          <a:bodyPr/>
          <a:lstStyle/>
          <a:p>
            <a:pPr eaLnBrk="1" hangingPunct="1">
              <a:spcBef>
                <a:spcPct val="0"/>
              </a:spcBef>
            </a:pPr>
            <a:r>
              <a:rPr lang="sv-SE"/>
              <a:t>Utan spaning ingen aning!  Grovfodret som utgör hälften av fodertilldelningen i de flesta idisslarfoderstater, måste naturligtvis analyseras, dels för att kunna välja rätt kraftfoder men också för att kunna utvärdera och förbättra grovfoderproduktionen.</a:t>
            </a:r>
          </a:p>
        </p:txBody>
      </p:sp>
      <p:sp>
        <p:nvSpPr>
          <p:cNvPr id="41989"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9A2EBFD6-5CC1-445F-9CF8-B85856803348}" type="slidenum">
              <a:rPr lang="sv-SE" sz="1200">
                <a:latin typeface="Calibri" pitchFamily="34" charset="0"/>
              </a:rPr>
              <a:pPr algn="r" eaLnBrk="1" hangingPunct="1"/>
              <a:t>17</a:t>
            </a:fld>
            <a:endParaRPr lang="sv-SE"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80000"/>
              </a:lnSpc>
              <a:buFontTx/>
              <a:buNone/>
            </a:pPr>
            <a:r>
              <a:rPr lang="sv-SE" dirty="0"/>
              <a:t>Till skillnad från hästen som har sin grovfoderjäsning i grovtarmen kan idisslaren utnyttja grovfodret bättre. Idisslaren är mycket speciell.  Fodret hamnar först i vommen där det finns miljarder mikroorganismer som bryter ner fodret.  Tack vare mikroorganismerna kan idisslaren bryta ner cellulosa och hemicellulosa till flyktiga fettsyror som sedan används både som näring till mikroorganismerna och till vävnader. Varför bildar</a:t>
            </a:r>
            <a:r>
              <a:rPr lang="sv-SE" baseline="0" dirty="0"/>
              <a:t> idisslare metan? </a:t>
            </a:r>
            <a:r>
              <a:rPr lang="sv-SE" sz="1200" dirty="0"/>
              <a:t>Kolhydraterna i fodret bryts ner av mikroorganismerna till enklare sockerarter som sedan omvandlas till fettsyror:</a:t>
            </a:r>
          </a:p>
          <a:p>
            <a:pPr>
              <a:lnSpc>
                <a:spcPct val="80000"/>
              </a:lnSpc>
            </a:pPr>
            <a:r>
              <a:rPr lang="sv-SE" sz="1400" dirty="0"/>
              <a:t>Ättiksyra</a:t>
            </a:r>
          </a:p>
          <a:p>
            <a:pPr>
              <a:lnSpc>
                <a:spcPct val="80000"/>
              </a:lnSpc>
            </a:pPr>
            <a:r>
              <a:rPr lang="sv-SE" sz="1400" dirty="0" err="1"/>
              <a:t>Propionsyra</a:t>
            </a:r>
            <a:endParaRPr lang="sv-SE" sz="1400" dirty="0"/>
          </a:p>
          <a:p>
            <a:pPr>
              <a:lnSpc>
                <a:spcPct val="80000"/>
              </a:lnSpc>
            </a:pPr>
            <a:r>
              <a:rPr lang="sv-SE" sz="1400" dirty="0"/>
              <a:t>Smörsyra.</a:t>
            </a:r>
          </a:p>
          <a:p>
            <a:pPr>
              <a:buFontTx/>
              <a:buNone/>
            </a:pPr>
            <a:r>
              <a:rPr lang="sv-SE" sz="1400" dirty="0"/>
              <a:t>När ättiksyra och smörsyra bildas, bildas samtidigt koldioxid och väte. Metan bildas för att ta hand om vätet som annars skulle ansamlas i vommen. De </a:t>
            </a:r>
            <a:r>
              <a:rPr lang="sv-SE" sz="1400" dirty="0" err="1"/>
              <a:t>metanogena</a:t>
            </a:r>
            <a:r>
              <a:rPr lang="sv-SE" sz="1400" dirty="0"/>
              <a:t> bakterierna är dessutom duktiga cellulosanedbrytare. Cellulosa tex kan endast brytas ner av mikroorganismer.</a:t>
            </a:r>
            <a:r>
              <a:rPr lang="sv-SE" sz="1400" baseline="0" dirty="0"/>
              <a:t> </a:t>
            </a:r>
            <a:r>
              <a:rPr lang="sv-SE" sz="1400" dirty="0"/>
              <a:t>Du hittar inget glukos i kons vom, mikroorganismerna tar blixtsnabbt hand om det och förjäser det till fettsyror VFA.</a:t>
            </a:r>
          </a:p>
        </p:txBody>
      </p:sp>
      <p:sp>
        <p:nvSpPr>
          <p:cNvPr id="4" name="Platshållare för bildnummer 3"/>
          <p:cNvSpPr>
            <a:spLocks noGrp="1"/>
          </p:cNvSpPr>
          <p:nvPr>
            <p:ph type="sldNum" sz="quarter" idx="10"/>
          </p:nvPr>
        </p:nvSpPr>
        <p:spPr/>
        <p:txBody>
          <a:bodyPr/>
          <a:lstStyle/>
          <a:p>
            <a:pPr>
              <a:defRPr/>
            </a:pPr>
            <a:fld id="{3C20979E-8440-4B44-81BC-929554163003}" type="slidenum">
              <a:rPr lang="sv-SE" smtClean="0"/>
              <a:pPr>
                <a:defRPr/>
              </a:pPr>
              <a:t>3</a:t>
            </a:fld>
            <a:endParaRPr lang="sv-SE"/>
          </a:p>
        </p:txBody>
      </p:sp>
    </p:spTree>
    <p:extLst>
      <p:ext uri="{BB962C8B-B14F-4D97-AF65-F5344CB8AC3E}">
        <p14:creationId xmlns:p14="http://schemas.microsoft.com/office/powerpoint/2010/main" val="371110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F72B54C-E6F6-4A3C-BAEC-968A535BC5D2}" type="slidenum">
              <a:rPr lang="sv-SE"/>
              <a:pPr eaLnBrk="1" hangingPunct="1"/>
              <a:t>4</a:t>
            </a:fld>
            <a:endParaRPr lang="sv-SE"/>
          </a:p>
        </p:txBody>
      </p:sp>
      <p:sp>
        <p:nvSpPr>
          <p:cNvPr id="30723" name="Rectangle 2"/>
          <p:cNvSpPr>
            <a:spLocks noGrp="1" noRot="1" noChangeAspect="1" noTextEdit="1"/>
          </p:cNvSpPr>
          <p:nvPr>
            <p:ph type="sldImg"/>
          </p:nvPr>
        </p:nvSpPr>
        <p:spPr>
          <a:ln/>
        </p:spPr>
      </p:sp>
      <p:sp>
        <p:nvSpPr>
          <p:cNvPr id="30724" name="Rectangle 3"/>
          <p:cNvSpPr>
            <a:spLocks noGrp="1"/>
          </p:cNvSpPr>
          <p:nvPr>
            <p:ph type="body" idx="1"/>
          </p:nvPr>
        </p:nvSpPr>
        <p:spPr>
          <a:xfrm>
            <a:off x="685800" y="4343400"/>
            <a:ext cx="5486400" cy="4114800"/>
          </a:xfrm>
          <a:noFill/>
        </p:spPr>
        <p:txBody>
          <a:bodyPr/>
          <a:lstStyle/>
          <a:p>
            <a:pPr eaLnBrk="1" hangingPunct="1">
              <a:spcBef>
                <a:spcPct val="0"/>
              </a:spcBef>
            </a:pPr>
            <a:r>
              <a:rPr lang="sv-SE"/>
              <a:t>Till växande ungdjur är en produktion av propionsyra mer efterfrågad och den ger samtidigt mindre metan.  För en mjölkko leder för stor propionsyraandel till att mjölkfettet sjunker.  Ett grovfoder av god kvalitet (tidigt skördat) behöver inte ge mer metan enligt examensarbete av R. Danielsson 2009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FC7A488-5922-47F7-866D-470DFA92882E}" type="slidenum">
              <a:rPr lang="sv-SE"/>
              <a:pPr eaLnBrk="1" hangingPunct="1"/>
              <a:t>5</a:t>
            </a:fld>
            <a:endParaRPr lang="sv-SE"/>
          </a:p>
        </p:txBody>
      </p:sp>
      <p:sp>
        <p:nvSpPr>
          <p:cNvPr id="31747" name="Platshållare för bildobjekt 1"/>
          <p:cNvSpPr>
            <a:spLocks noGrp="1" noRot="1" noChangeAspect="1" noTextEdit="1"/>
          </p:cNvSpPr>
          <p:nvPr>
            <p:ph type="sldImg"/>
          </p:nvPr>
        </p:nvSpPr>
        <p:spPr>
          <a:ln/>
        </p:spPr>
      </p:sp>
      <p:sp>
        <p:nvSpPr>
          <p:cNvPr id="31748" name="Platshållare för anteckningar 2"/>
          <p:cNvSpPr>
            <a:spLocks noGrp="1"/>
          </p:cNvSpPr>
          <p:nvPr>
            <p:ph type="body" idx="1"/>
          </p:nvPr>
        </p:nvSpPr>
        <p:spPr>
          <a:xfrm>
            <a:off x="685800" y="4343400"/>
            <a:ext cx="5486400" cy="4114800"/>
          </a:xfrm>
          <a:noFill/>
        </p:spPr>
        <p:txBody>
          <a:bodyPr/>
          <a:lstStyle/>
          <a:p>
            <a:pPr eaLnBrk="1" hangingPunct="1">
              <a:spcBef>
                <a:spcPct val="0"/>
              </a:spcBef>
            </a:pPr>
            <a:r>
              <a:rPr lang="sv-SE" dirty="0"/>
              <a:t>Olika växthusgaser har olika stor inverkan på klimatet. Man brukar därför ange utsläppen i kg koldioxidekvivalenter för att de olika växthusgaserna ska kunna jämföras med varandra och för att man ska kunna uttrycka växthusgasernas potentiella klimatpåverkan. ”kg CO2-e” är en gemensam enhet för olika växthusgaser. </a:t>
            </a:r>
          </a:p>
          <a:p>
            <a:pPr eaLnBrk="1" hangingPunct="1">
              <a:spcBef>
                <a:spcPct val="0"/>
              </a:spcBef>
            </a:pPr>
            <a:r>
              <a:rPr lang="sv-SE" dirty="0"/>
              <a:t>1 kg koldioxid motsvara 1 kg koldioxidekvivalenter. </a:t>
            </a:r>
          </a:p>
          <a:p>
            <a:pPr eaLnBrk="1" hangingPunct="1">
              <a:spcBef>
                <a:spcPct val="0"/>
              </a:spcBef>
            </a:pPr>
            <a:r>
              <a:rPr lang="sv-SE" dirty="0"/>
              <a:t>Metan är en kraftigare växthusgas än vad koldioxid är. 1 kg metan ger samma potentiella klimatpåverkan som 28 kg koldioxid. 1 kg metan motsvarar därför 28 kg koldioxidekvivalenter.</a:t>
            </a:r>
          </a:p>
          <a:p>
            <a:pPr eaLnBrk="1" hangingPunct="1">
              <a:spcBef>
                <a:spcPct val="0"/>
              </a:spcBef>
            </a:pPr>
            <a:r>
              <a:rPr lang="sv-SE" dirty="0"/>
              <a:t>Lustgas är en ännu kraftigare växthusgas. 1 kg lustgas motsvarar 265 kg koldioxidekvivalenter.</a:t>
            </a:r>
          </a:p>
          <a:p>
            <a:pPr eaLnBrk="1" hangingPunct="1">
              <a:spcBef>
                <a:spcPct val="0"/>
              </a:spcBef>
            </a:pPr>
            <a:endParaRPr lang="sv-SE" dirty="0"/>
          </a:p>
        </p:txBody>
      </p:sp>
      <p:sp>
        <p:nvSpPr>
          <p:cNvPr id="31749"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321B6C14-0461-4719-8AD4-D433708B4719}" type="slidenum">
              <a:rPr lang="sv-SE" sz="1200">
                <a:latin typeface="Calibri" pitchFamily="34" charset="0"/>
              </a:rPr>
              <a:pPr algn="r" eaLnBrk="1" hangingPunct="1"/>
              <a:t>5</a:t>
            </a:fld>
            <a:endParaRPr lang="sv-SE"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sv-SE" dirty="0"/>
              <a:t>Kg metan och CO2 </a:t>
            </a:r>
            <a:r>
              <a:rPr lang="sv-SE" dirty="0" err="1"/>
              <a:t>ekv</a:t>
            </a:r>
            <a:r>
              <a:rPr lang="sv-SE" dirty="0"/>
              <a:t>. under 1 år för olika djurslag.  Häst ligger förresten på runt 15 kg metan.</a:t>
            </a:r>
          </a:p>
          <a:p>
            <a:pPr eaLnBrk="1" hangingPunct="1">
              <a:spcBef>
                <a:spcPct val="0"/>
              </a:spcBef>
            </a:pPr>
            <a:endParaRPr lang="sv-SE" dirty="0"/>
          </a:p>
        </p:txBody>
      </p:sp>
      <p:sp>
        <p:nvSpPr>
          <p:cNvPr id="54276" name="Platshållare för sidhuvud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sv-SE" sz="1200"/>
          </a:p>
        </p:txBody>
      </p:sp>
      <p:sp>
        <p:nvSpPr>
          <p:cNvPr id="54277" name="Platshållare för datum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sv-SE" sz="1200"/>
          </a:p>
        </p:txBody>
      </p:sp>
      <p:sp>
        <p:nvSpPr>
          <p:cNvPr id="54278" name="Platshållare för bildnumm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75F0D7-6530-452F-86E3-65BBCE7BC550}" type="slidenum">
              <a:rPr lang="sv-SE" sz="1200" smtClean="0"/>
              <a:pPr eaLnBrk="1" hangingPunct="1"/>
              <a:t>6</a:t>
            </a:fld>
            <a:endParaRPr lang="sv-SE" sz="1200"/>
          </a:p>
        </p:txBody>
      </p:sp>
    </p:spTree>
    <p:extLst>
      <p:ext uri="{BB962C8B-B14F-4D97-AF65-F5344CB8AC3E}">
        <p14:creationId xmlns:p14="http://schemas.microsoft.com/office/powerpoint/2010/main" val="29012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E41DE1E-B478-4F78-B0C7-940C98A35A53}" type="slidenum">
              <a:rPr lang="sv-SE"/>
              <a:pPr eaLnBrk="1" hangingPunct="1"/>
              <a:t>7</a:t>
            </a:fld>
            <a:endParaRPr lang="sv-SE"/>
          </a:p>
        </p:txBody>
      </p:sp>
      <p:sp>
        <p:nvSpPr>
          <p:cNvPr id="33795" name="Platshållare för bildobjekt 1"/>
          <p:cNvSpPr>
            <a:spLocks noGrp="1" noRot="1" noChangeAspect="1" noTextEdit="1"/>
          </p:cNvSpPr>
          <p:nvPr>
            <p:ph type="sldImg"/>
          </p:nvPr>
        </p:nvSpPr>
        <p:spPr>
          <a:ln/>
        </p:spPr>
      </p:sp>
      <p:sp>
        <p:nvSpPr>
          <p:cNvPr id="33796" name="Platshållare för anteckningar 2"/>
          <p:cNvSpPr>
            <a:spLocks noGrp="1"/>
          </p:cNvSpPr>
          <p:nvPr>
            <p:ph type="body" idx="1"/>
          </p:nvPr>
        </p:nvSpPr>
        <p:spPr>
          <a:xfrm>
            <a:off x="685800" y="4343400"/>
            <a:ext cx="5486400" cy="4114800"/>
          </a:xfrm>
          <a:noFill/>
        </p:spPr>
        <p:txBody>
          <a:bodyPr/>
          <a:lstStyle/>
          <a:p>
            <a:pPr eaLnBrk="1" hangingPunct="1">
              <a:spcBef>
                <a:spcPct val="0"/>
              </a:spcBef>
            </a:pPr>
            <a:r>
              <a:rPr lang="sv-SE"/>
              <a:t>Med lång startsträcka menar jag att de är relativt gamla när de slaktas. En ungtjur är i medeltal 18 månader gammal och en stut minst 22 månader.</a:t>
            </a:r>
          </a:p>
        </p:txBody>
      </p:sp>
      <p:sp>
        <p:nvSpPr>
          <p:cNvPr id="33797"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D37EBA41-6275-4A96-AFF4-EFF6293B8231}" type="slidenum">
              <a:rPr lang="sv-SE" sz="1200">
                <a:latin typeface="Calibri" pitchFamily="34" charset="0"/>
              </a:rPr>
              <a:pPr algn="r" eaLnBrk="1" hangingPunct="1"/>
              <a:t>7</a:t>
            </a:fld>
            <a:endParaRPr lang="sv-SE"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386C48E-474D-404C-87DE-9926F6985B29}" type="slidenum">
              <a:rPr lang="sv-SE"/>
              <a:pPr eaLnBrk="1" hangingPunct="1"/>
              <a:t>12</a:t>
            </a:fld>
            <a:endParaRPr lang="sv-SE"/>
          </a:p>
        </p:txBody>
      </p:sp>
      <p:sp>
        <p:nvSpPr>
          <p:cNvPr id="36867" name="Platshållare för bildobjekt 1"/>
          <p:cNvSpPr>
            <a:spLocks noGrp="1" noRot="1" noChangeAspect="1" noTextEdit="1"/>
          </p:cNvSpPr>
          <p:nvPr>
            <p:ph type="sldImg"/>
          </p:nvPr>
        </p:nvSpPr>
        <p:spPr>
          <a:ln/>
        </p:spPr>
      </p:sp>
      <p:sp>
        <p:nvSpPr>
          <p:cNvPr id="36868" name="Platshållare för anteckningar 2"/>
          <p:cNvSpPr>
            <a:spLocks noGrp="1"/>
          </p:cNvSpPr>
          <p:nvPr>
            <p:ph type="body" idx="1"/>
          </p:nvPr>
        </p:nvSpPr>
        <p:spPr>
          <a:xfrm>
            <a:off x="685800" y="4343400"/>
            <a:ext cx="5486400" cy="4114800"/>
          </a:xfrm>
          <a:noFill/>
        </p:spPr>
        <p:txBody>
          <a:bodyPr/>
          <a:lstStyle/>
          <a:p>
            <a:pPr eaLnBrk="1" hangingPunct="1">
              <a:spcBef>
                <a:spcPct val="0"/>
              </a:spcBef>
            </a:pPr>
            <a:r>
              <a:rPr lang="sv-SE"/>
              <a:t>Det är framförallt en planerad och utvärderad produktion som kan minska växthusgasutsläppen hos idisslare.  Mer kött och mjölk per djur innebär att färre djur behöver födas upp.</a:t>
            </a:r>
          </a:p>
        </p:txBody>
      </p:sp>
      <p:sp>
        <p:nvSpPr>
          <p:cNvPr id="36869"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7634BC1E-9D4C-49EF-9FCE-922AF4AE879F}" type="slidenum">
              <a:rPr lang="sv-SE" sz="1200">
                <a:latin typeface="Calibri" pitchFamily="34" charset="0"/>
              </a:rPr>
              <a:pPr algn="r" eaLnBrk="1" hangingPunct="1"/>
              <a:t>12</a:t>
            </a:fld>
            <a:endParaRPr lang="sv-SE"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2A1CF00-2222-4E1A-8502-CBDB79EC909A}" type="slidenum">
              <a:rPr lang="sv-SE"/>
              <a:pPr eaLnBrk="1" hangingPunct="1"/>
              <a:t>13</a:t>
            </a:fld>
            <a:endParaRPr lang="sv-SE"/>
          </a:p>
        </p:txBody>
      </p:sp>
      <p:sp>
        <p:nvSpPr>
          <p:cNvPr id="37891" name="Platshållare för bildobjekt 1"/>
          <p:cNvSpPr>
            <a:spLocks noGrp="1" noRot="1" noChangeAspect="1" noTextEdit="1"/>
          </p:cNvSpPr>
          <p:nvPr>
            <p:ph type="sldImg"/>
          </p:nvPr>
        </p:nvSpPr>
        <p:spPr>
          <a:ln/>
        </p:spPr>
      </p:sp>
      <p:sp>
        <p:nvSpPr>
          <p:cNvPr id="37892" name="Platshållare för anteckningar 2"/>
          <p:cNvSpPr>
            <a:spLocks noGrp="1"/>
          </p:cNvSpPr>
          <p:nvPr>
            <p:ph type="body" idx="1"/>
          </p:nvPr>
        </p:nvSpPr>
        <p:spPr>
          <a:xfrm>
            <a:off x="685800" y="4343400"/>
            <a:ext cx="5486400" cy="4114800"/>
          </a:xfrm>
          <a:noFill/>
        </p:spPr>
        <p:txBody>
          <a:bodyPr/>
          <a:lstStyle/>
          <a:p>
            <a:pPr eaLnBrk="1" hangingPunct="1">
              <a:spcBef>
                <a:spcPct val="0"/>
              </a:spcBef>
            </a:pPr>
            <a:r>
              <a:rPr lang="sv-SE" dirty="0"/>
              <a:t>Bilden visar dels metanproduktionen (det blå) från hela uppfödningsperioden, dels den klimatpåverkan som fodret har gett innan foderbordet (SIK:s databas)</a:t>
            </a:r>
          </a:p>
          <a:p>
            <a:pPr eaLnBrk="1" hangingPunct="1">
              <a:spcBef>
                <a:spcPct val="0"/>
              </a:spcBef>
            </a:pPr>
            <a:r>
              <a:rPr lang="sv-SE" dirty="0"/>
              <a:t>Metan är omräknat till kg CO</a:t>
            </a:r>
            <a:r>
              <a:rPr lang="sv-SE" baseline="-25000" dirty="0"/>
              <a:t>2</a:t>
            </a:r>
            <a:r>
              <a:rPr lang="sv-SE" dirty="0"/>
              <a:t>-ekvivalenter</a:t>
            </a:r>
          </a:p>
        </p:txBody>
      </p:sp>
      <p:sp>
        <p:nvSpPr>
          <p:cNvPr id="37893" name="Platshållare för bild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2B9FBD27-2F1E-4E8D-9103-1BAD2D307BA8}" type="slidenum">
              <a:rPr lang="sv-SE" sz="1200">
                <a:latin typeface="Calibri" pitchFamily="34" charset="0"/>
              </a:rPr>
              <a:pPr algn="r" eaLnBrk="1" hangingPunct="1"/>
              <a:t>13</a:t>
            </a:fld>
            <a:endParaRPr lang="sv-SE"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a:t>Högre</a:t>
            </a:r>
            <a:r>
              <a:rPr lang="sv-SE" baseline="0" dirty="0"/>
              <a:t> mjölkavkastning innebär:</a:t>
            </a:r>
          </a:p>
          <a:p>
            <a:r>
              <a:rPr lang="sv-SE" baseline="0" dirty="0"/>
              <a:t>Mer metan från fodersmältningen per ko, men mindre per ton ECM. Vid högre foderbehov/högre mjölkavkastning ökar metanproduktionen, men en stor del av fodret går ändå till underhåll. Vid hög avkastning kan underhållsbehovet slås ut på större mängd mjölk. </a:t>
            </a:r>
          </a:p>
          <a:p>
            <a:endParaRPr lang="sv-SE" baseline="0" dirty="0"/>
          </a:p>
          <a:p>
            <a:r>
              <a:rPr lang="sv-SE" dirty="0"/>
              <a:t>Högre</a:t>
            </a:r>
            <a:r>
              <a:rPr lang="sv-SE" baseline="0" dirty="0"/>
              <a:t> foderkonsumtion ger även mer gödsel per ko, vilket ger mer metan och lustgas från gödselhanteringen per ko</a:t>
            </a:r>
          </a:p>
          <a:p>
            <a:endParaRPr lang="sv-SE" baseline="0" dirty="0"/>
          </a:p>
          <a:p>
            <a:r>
              <a:rPr lang="sv-SE" dirty="0"/>
              <a:t>Måste</a:t>
            </a:r>
            <a:r>
              <a:rPr lang="sv-SE" baseline="0" dirty="0"/>
              <a:t> även tänka på ”klimatkostnaden” för </a:t>
            </a:r>
            <a:r>
              <a:rPr lang="sv-SE" baseline="0" dirty="0" err="1"/>
              <a:t>ev</a:t>
            </a:r>
            <a:r>
              <a:rPr lang="sv-SE" baseline="0" dirty="0"/>
              <a:t> förändringar i foderstaten för att nå högre mjölkavkastning. Om t ex andelen och mängden soja ökar innebär det en relativt stor klimatkostnad, speciellt om man tar hänsyn till utsläpp från avskogning för att få mer mark för sojaodling. </a:t>
            </a:r>
          </a:p>
          <a:p>
            <a:endParaRPr lang="sv-SE" baseline="0" dirty="0"/>
          </a:p>
          <a:p>
            <a:r>
              <a:rPr lang="sv-SE" baseline="0" dirty="0"/>
              <a:t>Ökad mjölkavkastning per ko innebär även att vi klarar oss med färre mjölkkor för att täcka efterfrågan på mjölk eller innan vi når mjölkkvoten. Det innebär även mindre kött från mjölkkor eftersom antalet utslagskor och kalvar av mjölkras minskar, och att glappet som då blir mellan produktionen och efterfrågan på nötkött måste täckas med kött från </a:t>
            </a:r>
            <a:r>
              <a:rPr lang="sv-SE" baseline="0" dirty="0" err="1"/>
              <a:t>dikor</a:t>
            </a:r>
            <a:r>
              <a:rPr lang="sv-SE" baseline="0" dirty="0"/>
              <a:t> eller import. Kött från mjölkkor är många gånger ett klimatsmartare alternativ än kött från </a:t>
            </a:r>
            <a:r>
              <a:rPr lang="sv-SE" baseline="0" dirty="0" err="1"/>
              <a:t>dikor</a:t>
            </a:r>
            <a:r>
              <a:rPr lang="sv-SE" baseline="0" dirty="0"/>
              <a:t> eller importerat kött, vilket medför att klimatkostnaden för att kompensera bortfallet av nötkött från mjölkkor kan bli relativt högt.</a:t>
            </a:r>
            <a:endParaRPr lang="sv-SE" dirty="0"/>
          </a:p>
        </p:txBody>
      </p:sp>
      <p:sp>
        <p:nvSpPr>
          <p:cNvPr id="4" name="Platshållare för bildnummer 3"/>
          <p:cNvSpPr>
            <a:spLocks noGrp="1"/>
          </p:cNvSpPr>
          <p:nvPr>
            <p:ph type="sldNum" sz="quarter" idx="10"/>
          </p:nvPr>
        </p:nvSpPr>
        <p:spPr/>
        <p:txBody>
          <a:bodyPr/>
          <a:lstStyle/>
          <a:p>
            <a:pPr>
              <a:defRPr/>
            </a:pPr>
            <a:fld id="{3C20979E-8440-4B44-81BC-929554163003}" type="slidenum">
              <a:rPr lang="sv-SE" smtClean="0"/>
              <a:pPr>
                <a:defRPr/>
              </a:pPr>
              <a:t>14</a:t>
            </a:fld>
            <a:endParaRPr lang="sv-SE"/>
          </a:p>
        </p:txBody>
      </p:sp>
    </p:spTree>
    <p:extLst>
      <p:ext uri="{BB962C8B-B14F-4D97-AF65-F5344CB8AC3E}">
        <p14:creationId xmlns:p14="http://schemas.microsoft.com/office/powerpoint/2010/main" val="3143665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2" descr="mall_k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787900" y="1931988"/>
            <a:ext cx="3670300" cy="1150937"/>
          </a:xfrm>
        </p:spPr>
        <p:txBody>
          <a:bodyPr/>
          <a:lstStyle>
            <a:lvl1pPr>
              <a:defRPr/>
            </a:lvl1pPr>
          </a:lstStyle>
          <a:p>
            <a:pPr lvl="0"/>
            <a:r>
              <a:rPr lang="sv-SE" noProof="0"/>
              <a:t>Klicka här för att ändra format på bakgrundsrubriken</a:t>
            </a:r>
          </a:p>
        </p:txBody>
      </p:sp>
      <p:sp>
        <p:nvSpPr>
          <p:cNvPr id="3076" name="Rectangle 4"/>
          <p:cNvSpPr>
            <a:spLocks noGrp="1" noChangeArrowheads="1"/>
          </p:cNvSpPr>
          <p:nvPr>
            <p:ph type="subTitle" idx="1"/>
          </p:nvPr>
        </p:nvSpPr>
        <p:spPr>
          <a:xfrm>
            <a:off x="4787900" y="3192463"/>
            <a:ext cx="3670300" cy="1150937"/>
          </a:xfrm>
        </p:spPr>
        <p:txBody>
          <a:bodyPr/>
          <a:lstStyle>
            <a:lvl1pPr marL="0" indent="0" algn="r">
              <a:buFontTx/>
              <a:buNone/>
              <a:defRPr sz="2400"/>
            </a:lvl1pPr>
          </a:lstStyle>
          <a:p>
            <a:pPr lvl="0"/>
            <a:r>
              <a:rPr lang="sv-SE" noProof="0"/>
              <a:t>Klicka här för att ändra format på underrubrik i bakgrunden</a:t>
            </a:r>
          </a:p>
        </p:txBody>
      </p:sp>
    </p:spTree>
    <p:extLst>
      <p:ext uri="{BB962C8B-B14F-4D97-AF65-F5344CB8AC3E}">
        <p14:creationId xmlns:p14="http://schemas.microsoft.com/office/powerpoint/2010/main" val="322301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1563A92A-8EC0-435A-B7BB-54C85C462E82}" type="slidenum">
              <a:rPr lang="sv-SE"/>
              <a:pPr>
                <a:defRPr/>
              </a:pPr>
              <a:t>‹#›</a:t>
            </a:fld>
            <a:endParaRPr lang="sv-SE"/>
          </a:p>
        </p:txBody>
      </p:sp>
    </p:spTree>
    <p:extLst>
      <p:ext uri="{BB962C8B-B14F-4D97-AF65-F5344CB8AC3E}">
        <p14:creationId xmlns:p14="http://schemas.microsoft.com/office/powerpoint/2010/main" val="384209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86538" y="358775"/>
            <a:ext cx="2014537" cy="5938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9750" y="358775"/>
            <a:ext cx="5894388" cy="5938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4F4D6DFE-952A-407E-BE7A-B5F6C04E92CB}" type="slidenum">
              <a:rPr lang="sv-SE"/>
              <a:pPr>
                <a:defRPr/>
              </a:pPr>
              <a:t>‹#›</a:t>
            </a:fld>
            <a:endParaRPr lang="sv-SE"/>
          </a:p>
        </p:txBody>
      </p:sp>
    </p:spTree>
    <p:extLst>
      <p:ext uri="{BB962C8B-B14F-4D97-AF65-F5344CB8AC3E}">
        <p14:creationId xmlns:p14="http://schemas.microsoft.com/office/powerpoint/2010/main" val="342819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687BD7F5-5126-4193-AEE6-0117FBA088F9}" type="slidenum">
              <a:rPr lang="sv-SE"/>
              <a:pPr>
                <a:defRPr/>
              </a:pPr>
              <a:t>‹#›</a:t>
            </a:fld>
            <a:endParaRPr lang="sv-SE"/>
          </a:p>
        </p:txBody>
      </p:sp>
    </p:spTree>
    <p:extLst>
      <p:ext uri="{BB962C8B-B14F-4D97-AF65-F5344CB8AC3E}">
        <p14:creationId xmlns:p14="http://schemas.microsoft.com/office/powerpoint/2010/main" val="289579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70C673B-DB15-4B05-88B6-6A6895DC5C6A}" type="slidenum">
              <a:rPr lang="sv-SE"/>
              <a:pPr>
                <a:defRPr/>
              </a:pPr>
              <a:t>‹#›</a:t>
            </a:fld>
            <a:endParaRPr lang="sv-SE"/>
          </a:p>
        </p:txBody>
      </p:sp>
    </p:spTree>
    <p:extLst>
      <p:ext uri="{BB962C8B-B14F-4D97-AF65-F5344CB8AC3E}">
        <p14:creationId xmlns:p14="http://schemas.microsoft.com/office/powerpoint/2010/main" val="153411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258888"/>
            <a:ext cx="395446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6613" y="1258888"/>
            <a:ext cx="395446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E618CE93-34B9-4423-A435-8658FC561D81}" type="slidenum">
              <a:rPr lang="sv-SE"/>
              <a:pPr>
                <a:defRPr/>
              </a:pPr>
              <a:t>‹#›</a:t>
            </a:fld>
            <a:endParaRPr lang="sv-SE"/>
          </a:p>
        </p:txBody>
      </p:sp>
    </p:spTree>
    <p:extLst>
      <p:ext uri="{BB962C8B-B14F-4D97-AF65-F5344CB8AC3E}">
        <p14:creationId xmlns:p14="http://schemas.microsoft.com/office/powerpoint/2010/main" val="416557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0E5CDF76-4E63-476D-B072-2AE1BCDAE752}" type="slidenum">
              <a:rPr lang="sv-SE"/>
              <a:pPr>
                <a:defRPr/>
              </a:pPr>
              <a:t>‹#›</a:t>
            </a:fld>
            <a:endParaRPr lang="sv-SE"/>
          </a:p>
        </p:txBody>
      </p:sp>
    </p:spTree>
    <p:extLst>
      <p:ext uri="{BB962C8B-B14F-4D97-AF65-F5344CB8AC3E}">
        <p14:creationId xmlns:p14="http://schemas.microsoft.com/office/powerpoint/2010/main" val="319460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58C585BA-EF68-42C7-9DC1-3C6EADFE825E}" type="slidenum">
              <a:rPr lang="sv-SE"/>
              <a:pPr>
                <a:defRPr/>
              </a:pPr>
              <a:t>‹#›</a:t>
            </a:fld>
            <a:endParaRPr lang="sv-SE"/>
          </a:p>
        </p:txBody>
      </p:sp>
    </p:spTree>
    <p:extLst>
      <p:ext uri="{BB962C8B-B14F-4D97-AF65-F5344CB8AC3E}">
        <p14:creationId xmlns:p14="http://schemas.microsoft.com/office/powerpoint/2010/main" val="378766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22655D1E-F5D9-45FF-9459-B0317BC069A4}" type="slidenum">
              <a:rPr lang="sv-SE"/>
              <a:pPr>
                <a:defRPr/>
              </a:pPr>
              <a:t>‹#›</a:t>
            </a:fld>
            <a:endParaRPr lang="sv-SE"/>
          </a:p>
        </p:txBody>
      </p:sp>
    </p:spTree>
    <p:extLst>
      <p:ext uri="{BB962C8B-B14F-4D97-AF65-F5344CB8AC3E}">
        <p14:creationId xmlns:p14="http://schemas.microsoft.com/office/powerpoint/2010/main" val="280158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73DA142-BAA6-4ABA-B4C6-E0E8E73019BC}" type="slidenum">
              <a:rPr lang="sv-SE"/>
              <a:pPr>
                <a:defRPr/>
              </a:pPr>
              <a:t>‹#›</a:t>
            </a:fld>
            <a:endParaRPr lang="sv-SE"/>
          </a:p>
        </p:txBody>
      </p:sp>
    </p:spTree>
    <p:extLst>
      <p:ext uri="{BB962C8B-B14F-4D97-AF65-F5344CB8AC3E}">
        <p14:creationId xmlns:p14="http://schemas.microsoft.com/office/powerpoint/2010/main" val="192980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1490BF5B-B161-4D61-A374-DED57F9226CC}" type="slidenum">
              <a:rPr lang="sv-SE"/>
              <a:pPr>
                <a:defRPr/>
              </a:pPr>
              <a:t>‹#›</a:t>
            </a:fld>
            <a:endParaRPr lang="sv-SE"/>
          </a:p>
        </p:txBody>
      </p:sp>
    </p:spTree>
    <p:extLst>
      <p:ext uri="{BB962C8B-B14F-4D97-AF65-F5344CB8AC3E}">
        <p14:creationId xmlns:p14="http://schemas.microsoft.com/office/powerpoint/2010/main" val="420207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objekt 2" descr="sid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943100" y="358775"/>
            <a:ext cx="66579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ändra format på bakgrundsrubriken</a:t>
            </a:r>
          </a:p>
        </p:txBody>
      </p:sp>
      <p:sp>
        <p:nvSpPr>
          <p:cNvPr id="1028" name="Rectangle 3"/>
          <p:cNvSpPr>
            <a:spLocks noGrp="1" noChangeArrowheads="1"/>
          </p:cNvSpPr>
          <p:nvPr>
            <p:ph type="body" idx="1"/>
          </p:nvPr>
        </p:nvSpPr>
        <p:spPr bwMode="auto">
          <a:xfrm>
            <a:off x="539750" y="1258888"/>
            <a:ext cx="806132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ectangle 4"/>
          <p:cNvSpPr>
            <a:spLocks noGrp="1" noChangeArrowheads="1"/>
          </p:cNvSpPr>
          <p:nvPr>
            <p:ph type="dt" sz="half" idx="2"/>
          </p:nvPr>
        </p:nvSpPr>
        <p:spPr bwMode="auto">
          <a:xfrm>
            <a:off x="5334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rgbClr val="000000"/>
                </a:solidFill>
                <a:latin typeface="+mn-lt"/>
              </a:defRPr>
            </a:lvl1pPr>
          </a:lstStyle>
          <a:p>
            <a:pPr>
              <a:defRPr/>
            </a:pPr>
            <a:endParaRPr lang="sv-SE"/>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solidFill>
                  <a:srgbClr val="000000"/>
                </a:solidFill>
                <a:latin typeface="+mn-lt"/>
              </a:defRPr>
            </a:lvl1pPr>
          </a:lstStyle>
          <a:p>
            <a:pPr>
              <a:defRPr/>
            </a:pPr>
            <a:endParaRPr lang="sv-SE"/>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solidFill>
                  <a:srgbClr val="000000"/>
                </a:solidFill>
                <a:latin typeface="+mn-lt"/>
              </a:defRPr>
            </a:lvl1pPr>
          </a:lstStyle>
          <a:p>
            <a:pPr>
              <a:defRPr/>
            </a:pPr>
            <a:fld id="{FB1E2926-A54A-410E-8794-4C16C1143CE6}"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0" fontAlgn="base" hangingPunct="0">
        <a:spcBef>
          <a:spcPct val="0"/>
        </a:spcBef>
        <a:spcAft>
          <a:spcPct val="0"/>
        </a:spcAft>
        <a:defRPr sz="2800" b="1">
          <a:solidFill>
            <a:srgbClr val="004165"/>
          </a:solidFill>
          <a:latin typeface="+mj-lt"/>
          <a:ea typeface="+mj-ea"/>
          <a:cs typeface="+mj-cs"/>
        </a:defRPr>
      </a:lvl1pPr>
      <a:lvl2pPr algn="r" rtl="0" eaLnBrk="0" fontAlgn="base" hangingPunct="0">
        <a:spcBef>
          <a:spcPct val="0"/>
        </a:spcBef>
        <a:spcAft>
          <a:spcPct val="0"/>
        </a:spcAft>
        <a:defRPr sz="2800" b="1">
          <a:solidFill>
            <a:srgbClr val="004165"/>
          </a:solidFill>
          <a:latin typeface="Helvetica" pitchFamily="34" charset="0"/>
          <a:ea typeface="ＭＳ Ｐゴシック" pitchFamily="34" charset="-128"/>
        </a:defRPr>
      </a:lvl2pPr>
      <a:lvl3pPr algn="r" rtl="0" eaLnBrk="0" fontAlgn="base" hangingPunct="0">
        <a:spcBef>
          <a:spcPct val="0"/>
        </a:spcBef>
        <a:spcAft>
          <a:spcPct val="0"/>
        </a:spcAft>
        <a:defRPr sz="2800" b="1">
          <a:solidFill>
            <a:srgbClr val="004165"/>
          </a:solidFill>
          <a:latin typeface="Helvetica" pitchFamily="34" charset="0"/>
          <a:ea typeface="ＭＳ Ｐゴシック" pitchFamily="34" charset="-128"/>
        </a:defRPr>
      </a:lvl3pPr>
      <a:lvl4pPr algn="r" rtl="0" eaLnBrk="0" fontAlgn="base" hangingPunct="0">
        <a:spcBef>
          <a:spcPct val="0"/>
        </a:spcBef>
        <a:spcAft>
          <a:spcPct val="0"/>
        </a:spcAft>
        <a:defRPr sz="2800" b="1">
          <a:solidFill>
            <a:srgbClr val="004165"/>
          </a:solidFill>
          <a:latin typeface="Helvetica" pitchFamily="34" charset="0"/>
          <a:ea typeface="ＭＳ Ｐゴシック" pitchFamily="34" charset="-128"/>
        </a:defRPr>
      </a:lvl4pPr>
      <a:lvl5pPr algn="r" rtl="0" eaLnBrk="0" fontAlgn="base" hangingPunct="0">
        <a:spcBef>
          <a:spcPct val="0"/>
        </a:spcBef>
        <a:spcAft>
          <a:spcPct val="0"/>
        </a:spcAft>
        <a:defRPr sz="2800" b="1">
          <a:solidFill>
            <a:srgbClr val="004165"/>
          </a:solidFill>
          <a:latin typeface="Helvetica" pitchFamily="34" charset="0"/>
          <a:ea typeface="ＭＳ Ｐゴシック" pitchFamily="34" charset="-128"/>
        </a:defRPr>
      </a:lvl5pPr>
      <a:lvl6pPr marL="457200" algn="r" rtl="0" fontAlgn="base">
        <a:spcBef>
          <a:spcPct val="0"/>
        </a:spcBef>
        <a:spcAft>
          <a:spcPct val="0"/>
        </a:spcAft>
        <a:defRPr sz="2800" b="1">
          <a:solidFill>
            <a:srgbClr val="004165"/>
          </a:solidFill>
          <a:latin typeface="Helvetica" pitchFamily="34" charset="0"/>
          <a:ea typeface="ＭＳ Ｐゴシック" pitchFamily="34" charset="-128"/>
        </a:defRPr>
      </a:lvl6pPr>
      <a:lvl7pPr marL="914400" algn="r" rtl="0" fontAlgn="base">
        <a:spcBef>
          <a:spcPct val="0"/>
        </a:spcBef>
        <a:spcAft>
          <a:spcPct val="0"/>
        </a:spcAft>
        <a:defRPr sz="2800" b="1">
          <a:solidFill>
            <a:srgbClr val="004165"/>
          </a:solidFill>
          <a:latin typeface="Helvetica" pitchFamily="34" charset="0"/>
          <a:ea typeface="ＭＳ Ｐゴシック" pitchFamily="34" charset="-128"/>
        </a:defRPr>
      </a:lvl7pPr>
      <a:lvl8pPr marL="1371600" algn="r" rtl="0" fontAlgn="base">
        <a:spcBef>
          <a:spcPct val="0"/>
        </a:spcBef>
        <a:spcAft>
          <a:spcPct val="0"/>
        </a:spcAft>
        <a:defRPr sz="2800" b="1">
          <a:solidFill>
            <a:srgbClr val="004165"/>
          </a:solidFill>
          <a:latin typeface="Helvetica" pitchFamily="34" charset="0"/>
          <a:ea typeface="ＭＳ Ｐゴシック" pitchFamily="34" charset="-128"/>
        </a:defRPr>
      </a:lvl8pPr>
      <a:lvl9pPr marL="1828800" algn="r" rtl="0" fontAlgn="base">
        <a:spcBef>
          <a:spcPct val="0"/>
        </a:spcBef>
        <a:spcAft>
          <a:spcPct val="0"/>
        </a:spcAft>
        <a:defRPr sz="2800" b="1">
          <a:solidFill>
            <a:srgbClr val="004165"/>
          </a:solidFill>
          <a:latin typeface="Helvetic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005C84"/>
        </a:buClr>
        <a:buChar char="›"/>
        <a:defRPr sz="2800">
          <a:solidFill>
            <a:srgbClr val="004165"/>
          </a:solidFill>
          <a:latin typeface="+mn-lt"/>
          <a:ea typeface="+mn-ea"/>
          <a:cs typeface="+mn-cs"/>
        </a:defRPr>
      </a:lvl1pPr>
      <a:lvl2pPr marL="742950" indent="-285750" algn="l" rtl="0" eaLnBrk="0" fontAlgn="base" hangingPunct="0">
        <a:spcBef>
          <a:spcPct val="20000"/>
        </a:spcBef>
        <a:spcAft>
          <a:spcPct val="0"/>
        </a:spcAft>
        <a:buClr>
          <a:srgbClr val="A71930"/>
        </a:buClr>
        <a:buChar char="›"/>
        <a:defRPr sz="2400">
          <a:solidFill>
            <a:srgbClr val="004165"/>
          </a:solidFill>
          <a:latin typeface="+mn-lt"/>
        </a:defRPr>
      </a:lvl2pPr>
      <a:lvl3pPr marL="1143000" indent="-228600" algn="l" rtl="0" eaLnBrk="0" fontAlgn="base" hangingPunct="0">
        <a:spcBef>
          <a:spcPct val="20000"/>
        </a:spcBef>
        <a:spcAft>
          <a:spcPct val="0"/>
        </a:spcAft>
        <a:buClr>
          <a:srgbClr val="58A618"/>
        </a:buClr>
        <a:buChar char="›"/>
        <a:defRPr sz="2000">
          <a:solidFill>
            <a:srgbClr val="004165"/>
          </a:solidFill>
          <a:latin typeface="+mn-lt"/>
        </a:defRPr>
      </a:lvl3pPr>
      <a:lvl4pPr marL="1600200" indent="-228600" algn="l" rtl="0" eaLnBrk="0" fontAlgn="base" hangingPunct="0">
        <a:spcBef>
          <a:spcPct val="20000"/>
        </a:spcBef>
        <a:spcAft>
          <a:spcPct val="0"/>
        </a:spcAft>
        <a:buClr>
          <a:srgbClr val="D4BA00"/>
        </a:buClr>
        <a:buChar char="›"/>
        <a:defRPr>
          <a:solidFill>
            <a:srgbClr val="004165"/>
          </a:solidFill>
          <a:latin typeface="+mn-lt"/>
        </a:defRPr>
      </a:lvl4pPr>
      <a:lvl5pPr marL="2057400" indent="-228600" algn="l" rtl="0" eaLnBrk="0" fontAlgn="base" hangingPunct="0">
        <a:spcBef>
          <a:spcPct val="20000"/>
        </a:spcBef>
        <a:spcAft>
          <a:spcPct val="0"/>
        </a:spcAft>
        <a:buClr>
          <a:srgbClr val="DC5034"/>
        </a:buClr>
        <a:buChar char="›"/>
        <a:defRPr>
          <a:solidFill>
            <a:srgbClr val="004165"/>
          </a:solidFill>
          <a:latin typeface="+mn-lt"/>
        </a:defRPr>
      </a:lvl5pPr>
      <a:lvl6pPr marL="2514600" indent="-228600" algn="l" rtl="0" fontAlgn="base">
        <a:spcBef>
          <a:spcPct val="20000"/>
        </a:spcBef>
        <a:spcAft>
          <a:spcPct val="0"/>
        </a:spcAft>
        <a:buClr>
          <a:srgbClr val="DC5034"/>
        </a:buClr>
        <a:buChar char="›"/>
        <a:defRPr>
          <a:solidFill>
            <a:srgbClr val="004165"/>
          </a:solidFill>
          <a:latin typeface="+mn-lt"/>
        </a:defRPr>
      </a:lvl6pPr>
      <a:lvl7pPr marL="2971800" indent="-228600" algn="l" rtl="0" fontAlgn="base">
        <a:spcBef>
          <a:spcPct val="20000"/>
        </a:spcBef>
        <a:spcAft>
          <a:spcPct val="0"/>
        </a:spcAft>
        <a:buClr>
          <a:srgbClr val="DC5034"/>
        </a:buClr>
        <a:buChar char="›"/>
        <a:defRPr>
          <a:solidFill>
            <a:srgbClr val="004165"/>
          </a:solidFill>
          <a:latin typeface="+mn-lt"/>
        </a:defRPr>
      </a:lvl7pPr>
      <a:lvl8pPr marL="3429000" indent="-228600" algn="l" rtl="0" fontAlgn="base">
        <a:spcBef>
          <a:spcPct val="20000"/>
        </a:spcBef>
        <a:spcAft>
          <a:spcPct val="0"/>
        </a:spcAft>
        <a:buClr>
          <a:srgbClr val="DC5034"/>
        </a:buClr>
        <a:buChar char="›"/>
        <a:defRPr>
          <a:solidFill>
            <a:srgbClr val="004165"/>
          </a:solidFill>
          <a:latin typeface="+mn-lt"/>
        </a:defRPr>
      </a:lvl8pPr>
      <a:lvl9pPr marL="3886200" indent="-228600" algn="l" rtl="0" fontAlgn="base">
        <a:spcBef>
          <a:spcPct val="20000"/>
        </a:spcBef>
        <a:spcAft>
          <a:spcPct val="0"/>
        </a:spcAft>
        <a:buClr>
          <a:srgbClr val="DC5034"/>
        </a:buClr>
        <a:buChar char="›"/>
        <a:defRPr>
          <a:solidFill>
            <a:srgbClr val="004165"/>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sv-SE" dirty="0"/>
              <a:t>Klimat och utfodring</a:t>
            </a:r>
          </a:p>
        </p:txBody>
      </p:sp>
      <p:sp>
        <p:nvSpPr>
          <p:cNvPr id="3075" name="Rectangle 3"/>
          <p:cNvSpPr>
            <a:spLocks noGrp="1" noChangeArrowheads="1"/>
          </p:cNvSpPr>
          <p:nvPr>
            <p:ph type="subTitle" idx="1"/>
          </p:nvPr>
        </p:nvSpPr>
        <p:spPr/>
        <p:txBody>
          <a:bodyPr/>
          <a:lstStyle/>
          <a:p>
            <a:pPr eaLnBrk="1" hangingPunct="1"/>
            <a:endParaRPr lang="sv-S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C183D7F6-B498-43B3-948B-1728B52AA6E4}">
                <adec:decorative xmlns:adec="http://schemas.microsoft.com/office/drawing/2017/decorative" val="1"/>
              </a:ext>
            </a:extLst>
          </p:cNvPr>
          <p:cNvGrpSpPr/>
          <p:nvPr/>
        </p:nvGrpSpPr>
        <p:grpSpPr>
          <a:xfrm>
            <a:off x="1300295" y="1268760"/>
            <a:ext cx="7333054" cy="5011638"/>
            <a:chOff x="1055370" y="1009650"/>
            <a:chExt cx="7333054" cy="5011638"/>
          </a:xfrm>
        </p:grpSpPr>
        <p:pic>
          <p:nvPicPr>
            <p:cNvPr id="5" name="img2.png"/>
            <p:cNvPicPr/>
            <p:nvPr/>
          </p:nvPicPr>
          <p:blipFill>
            <a:blip r:embed="rId2" cstate="print"/>
            <a:stretch>
              <a:fillRect/>
            </a:stretch>
          </p:blipFill>
          <p:spPr>
            <a:xfrm>
              <a:off x="1055370" y="1009650"/>
              <a:ext cx="7333054" cy="5011638"/>
            </a:xfrm>
            <a:prstGeom prst="rect">
              <a:avLst/>
            </a:prstGeom>
          </p:spPr>
        </p:pic>
        <p:sp>
          <p:nvSpPr>
            <p:cNvPr id="2" name="textruta 1"/>
            <p:cNvSpPr txBox="1"/>
            <p:nvPr/>
          </p:nvSpPr>
          <p:spPr>
            <a:xfrm>
              <a:off x="1619672" y="1916832"/>
              <a:ext cx="360040" cy="1368152"/>
            </a:xfrm>
            <a:prstGeom prst="rect">
              <a:avLst/>
            </a:prstGeom>
            <a:solidFill>
              <a:schemeClr val="bg1"/>
            </a:solidFill>
          </p:spPr>
          <p:txBody>
            <a:bodyPr wrap="square" rtlCol="0">
              <a:spAutoFit/>
            </a:bodyPr>
            <a:lstStyle/>
            <a:p>
              <a:endParaRPr lang="sv-SE" dirty="0"/>
            </a:p>
          </p:txBody>
        </p:sp>
      </p:grpSp>
      <p:sp>
        <p:nvSpPr>
          <p:cNvPr id="6" name="Rubrik 5">
            <a:extLst>
              <a:ext uri="{FF2B5EF4-FFF2-40B4-BE49-F238E27FC236}">
                <a16:creationId xmlns:a16="http://schemas.microsoft.com/office/drawing/2014/main" id="{C6CF0B27-AE6C-F98A-A9BE-8C95B25ADEB6}"/>
              </a:ext>
            </a:extLst>
          </p:cNvPr>
          <p:cNvSpPr>
            <a:spLocks noGrp="1"/>
          </p:cNvSpPr>
          <p:nvPr>
            <p:ph type="title" idx="4294967295"/>
          </p:nvPr>
        </p:nvSpPr>
        <p:spPr/>
        <p:txBody>
          <a:bodyPr/>
          <a:lstStyle/>
          <a:p>
            <a:r>
              <a:rPr lang="sv-SE" dirty="0"/>
              <a:t>Nötköttsgård</a:t>
            </a:r>
          </a:p>
        </p:txBody>
      </p:sp>
    </p:spTree>
    <p:extLst>
      <p:ext uri="{BB962C8B-B14F-4D97-AF65-F5344CB8AC3E}">
        <p14:creationId xmlns:p14="http://schemas.microsoft.com/office/powerpoint/2010/main" val="58322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2.png">
            <a:extLst>
              <a:ext uri="{C183D7F6-B498-43B3-948B-1728B52AA6E4}">
                <adec:decorative xmlns:adec="http://schemas.microsoft.com/office/drawing/2017/decorative" val="1"/>
              </a:ext>
            </a:extLst>
          </p:cNvPr>
          <p:cNvPicPr/>
          <p:nvPr/>
        </p:nvPicPr>
        <p:blipFill>
          <a:blip r:embed="rId2" cstate="print"/>
          <a:stretch>
            <a:fillRect/>
          </a:stretch>
        </p:blipFill>
        <p:spPr>
          <a:xfrm>
            <a:off x="1139140" y="1262980"/>
            <a:ext cx="7033260" cy="4686300"/>
          </a:xfrm>
          <a:prstGeom prst="rect">
            <a:avLst/>
          </a:prstGeom>
        </p:spPr>
      </p:pic>
      <p:sp>
        <p:nvSpPr>
          <p:cNvPr id="3" name="Rubrik 2">
            <a:extLst>
              <a:ext uri="{FF2B5EF4-FFF2-40B4-BE49-F238E27FC236}">
                <a16:creationId xmlns:a16="http://schemas.microsoft.com/office/drawing/2014/main" id="{2A775190-DAE5-92A8-097F-3B9FE11856CE}"/>
              </a:ext>
            </a:extLst>
          </p:cNvPr>
          <p:cNvSpPr>
            <a:spLocks noGrp="1"/>
          </p:cNvSpPr>
          <p:nvPr>
            <p:ph type="title" idx="4294967295"/>
          </p:nvPr>
        </p:nvSpPr>
        <p:spPr/>
        <p:txBody>
          <a:bodyPr/>
          <a:lstStyle/>
          <a:p>
            <a:r>
              <a:rPr lang="sv-SE" dirty="0"/>
              <a:t>Nötköttsgård</a:t>
            </a:r>
          </a:p>
        </p:txBody>
      </p:sp>
    </p:spTree>
    <p:extLst>
      <p:ext uri="{BB962C8B-B14F-4D97-AF65-F5344CB8AC3E}">
        <p14:creationId xmlns:p14="http://schemas.microsoft.com/office/powerpoint/2010/main" val="48009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828800" y="1219200"/>
            <a:ext cx="6781800" cy="587375"/>
          </a:xfrm>
        </p:spPr>
        <p:txBody>
          <a:bodyPr/>
          <a:lstStyle/>
          <a:p>
            <a:pPr algn="ctr" eaLnBrk="1" hangingPunct="1"/>
            <a:r>
              <a:rPr lang="sv-SE" sz="2400"/>
              <a:t>Effektivare produktion ger </a:t>
            </a:r>
            <a:br>
              <a:rPr lang="sv-SE" sz="2400"/>
            </a:br>
            <a:r>
              <a:rPr lang="sv-SE" sz="2400"/>
              <a:t>klimatsmartare produktion</a:t>
            </a:r>
          </a:p>
        </p:txBody>
      </p:sp>
      <p:sp>
        <p:nvSpPr>
          <p:cNvPr id="14339" name="Rectangle 3"/>
          <p:cNvSpPr>
            <a:spLocks noGrp="1" noChangeArrowheads="1"/>
          </p:cNvSpPr>
          <p:nvPr>
            <p:ph type="body" idx="4294967295"/>
          </p:nvPr>
        </p:nvSpPr>
        <p:spPr>
          <a:xfrm>
            <a:off x="2209800" y="2209800"/>
            <a:ext cx="5824538" cy="3913188"/>
          </a:xfrm>
        </p:spPr>
        <p:txBody>
          <a:bodyPr/>
          <a:lstStyle/>
          <a:p>
            <a:pPr eaLnBrk="1" hangingPunct="1">
              <a:lnSpc>
                <a:spcPct val="80000"/>
              </a:lnSpc>
            </a:pPr>
            <a:r>
              <a:rPr lang="sv-SE" sz="2100" dirty="0"/>
              <a:t>Kortare uppfödningstid</a:t>
            </a:r>
          </a:p>
          <a:p>
            <a:pPr eaLnBrk="1" hangingPunct="1">
              <a:lnSpc>
                <a:spcPct val="80000"/>
              </a:lnSpc>
            </a:pPr>
            <a:r>
              <a:rPr lang="sv-SE" sz="2100" dirty="0"/>
              <a:t>Tidig </a:t>
            </a:r>
            <a:r>
              <a:rPr lang="sv-SE" sz="2100" dirty="0" err="1"/>
              <a:t>inkalvningsålder</a:t>
            </a:r>
            <a:endParaRPr lang="sv-SE" sz="2100" dirty="0"/>
          </a:p>
          <a:p>
            <a:pPr eaLnBrk="1" hangingPunct="1">
              <a:lnSpc>
                <a:spcPct val="80000"/>
              </a:lnSpc>
            </a:pPr>
            <a:r>
              <a:rPr lang="sv-SE" sz="2100" dirty="0"/>
              <a:t>Låg kalvdödlighet</a:t>
            </a:r>
          </a:p>
          <a:p>
            <a:pPr eaLnBrk="1" hangingPunct="1">
              <a:lnSpc>
                <a:spcPct val="80000"/>
              </a:lnSpc>
            </a:pPr>
            <a:r>
              <a:rPr lang="sv-SE" sz="2100" dirty="0"/>
              <a:t>Effektivare foderutnyttjande</a:t>
            </a:r>
          </a:p>
          <a:p>
            <a:pPr eaLnBrk="1" hangingPunct="1">
              <a:lnSpc>
                <a:spcPct val="80000"/>
              </a:lnSpc>
            </a:pPr>
            <a:r>
              <a:rPr lang="sv-SE" sz="2100" dirty="0" err="1"/>
              <a:t>Klimatsmartare</a:t>
            </a:r>
            <a:r>
              <a:rPr lang="sv-SE" sz="2100" dirty="0"/>
              <a:t> foder (mindre soja)</a:t>
            </a:r>
          </a:p>
          <a:p>
            <a:pPr eaLnBrk="1" hangingPunct="1">
              <a:lnSpc>
                <a:spcPct val="80000"/>
              </a:lnSpc>
            </a:pPr>
            <a:r>
              <a:rPr lang="sv-SE" sz="2100" dirty="0"/>
              <a:t>Öka smältbarhet på fodret</a:t>
            </a:r>
          </a:p>
          <a:p>
            <a:pPr eaLnBrk="1" hangingPunct="1">
              <a:lnSpc>
                <a:spcPct val="80000"/>
              </a:lnSpc>
            </a:pPr>
            <a:r>
              <a:rPr lang="sv-SE" sz="2100" dirty="0"/>
              <a:t>Högre produktion</a:t>
            </a:r>
          </a:p>
          <a:p>
            <a:pPr eaLnBrk="1" hangingPunct="1">
              <a:lnSpc>
                <a:spcPct val="80000"/>
              </a:lnSpc>
            </a:pPr>
            <a:r>
              <a:rPr lang="sv-SE" sz="2100" dirty="0"/>
              <a:t>Mindre foderspill</a:t>
            </a:r>
          </a:p>
          <a:p>
            <a:pPr eaLnBrk="1" hangingPunct="1">
              <a:lnSpc>
                <a:spcPct val="80000"/>
              </a:lnSpc>
            </a:pPr>
            <a:r>
              <a:rPr lang="sv-SE" sz="2100" dirty="0"/>
              <a:t>Friskare djur</a:t>
            </a:r>
          </a:p>
          <a:p>
            <a:pPr eaLnBrk="1" hangingPunct="1">
              <a:lnSpc>
                <a:spcPct val="80000"/>
              </a:lnSpc>
            </a:pPr>
            <a:r>
              <a:rPr lang="sv-SE" sz="2100" dirty="0"/>
              <a:t>Hållbarare djur</a:t>
            </a:r>
          </a:p>
        </p:txBody>
      </p:sp>
      <p:pic>
        <p:nvPicPr>
          <p:cNvPr id="14340" name="Picture 4" descr="båstad05 003"/>
          <p:cNvPicPr>
            <a:picLocks noChangeAspect="1" noChangeArrowheads="1"/>
          </p:cNvPicPr>
          <p:nvPr/>
        </p:nvPicPr>
        <p:blipFill>
          <a:blip r:embed="rId3">
            <a:extLst>
              <a:ext uri="{28A0092B-C50C-407E-A947-70E740481C1C}">
                <a14:useLocalDpi xmlns:a14="http://schemas.microsoft.com/office/drawing/2010/main" val="0"/>
              </a:ext>
            </a:extLst>
          </a:blip>
          <a:srcRect l="31094" t="24373" r="44962" b="24608"/>
          <a:stretch>
            <a:fillRect/>
          </a:stretch>
        </p:blipFill>
        <p:spPr bwMode="auto">
          <a:xfrm>
            <a:off x="0" y="1535113"/>
            <a:ext cx="187325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idx="4294967295"/>
          </p:nvPr>
        </p:nvSpPr>
        <p:spPr>
          <a:xfrm>
            <a:off x="1447800" y="152400"/>
            <a:ext cx="6985000" cy="914400"/>
          </a:xfrm>
        </p:spPr>
        <p:txBody>
          <a:bodyPr/>
          <a:lstStyle/>
          <a:p>
            <a:pPr algn="ctr" eaLnBrk="1" hangingPunct="1"/>
            <a:r>
              <a:rPr lang="sv-SE" sz="2000" dirty="0"/>
              <a:t>Klimatpåverkan, från fodersmältning och foder </a:t>
            </a:r>
            <a:br>
              <a:rPr lang="sv-SE" sz="2000" dirty="0"/>
            </a:br>
            <a:r>
              <a:rPr lang="sv-SE" sz="2000" dirty="0"/>
              <a:t>beror på uppfödningstid</a:t>
            </a:r>
          </a:p>
        </p:txBody>
      </p:sp>
      <p:pic>
        <p:nvPicPr>
          <p:cNvPr id="15363" name="Picture 2">
            <a:extLst>
              <a:ext uri="{C183D7F6-B498-43B3-948B-1728B52AA6E4}">
                <adec:decorative xmlns:adec="http://schemas.microsoft.com/office/drawing/2017/decorative" val="1"/>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12838" y="1462088"/>
            <a:ext cx="6630987" cy="46577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1"/>
          <p:cNvSpPr>
            <a:spLocks noGrp="1"/>
          </p:cNvSpPr>
          <p:nvPr>
            <p:ph type="title"/>
          </p:nvPr>
        </p:nvSpPr>
        <p:spPr>
          <a:xfrm>
            <a:off x="683568" y="332656"/>
            <a:ext cx="8242300" cy="598487"/>
          </a:xfrm>
        </p:spPr>
        <p:txBody>
          <a:bodyPr>
            <a:normAutofit/>
          </a:bodyPr>
          <a:lstStyle/>
          <a:p>
            <a:pPr eaLnBrk="1" hangingPunct="1"/>
            <a:r>
              <a:rPr lang="sv-SE" dirty="0">
                <a:solidFill>
                  <a:schemeClr val="accent2"/>
                </a:solidFill>
              </a:rPr>
              <a:t>Metan från mjölkkons fodersmältning</a:t>
            </a:r>
          </a:p>
        </p:txBody>
      </p:sp>
      <p:sp>
        <p:nvSpPr>
          <p:cNvPr id="13" name="Platshållare för innehåll 12"/>
          <p:cNvSpPr>
            <a:spLocks noGrp="1"/>
          </p:cNvSpPr>
          <p:nvPr>
            <p:ph sz="half" idx="1"/>
          </p:nvPr>
        </p:nvSpPr>
        <p:spPr>
          <a:xfrm>
            <a:off x="467544" y="1628800"/>
            <a:ext cx="4824536" cy="4297362"/>
          </a:xfrm>
        </p:spPr>
        <p:txBody>
          <a:bodyPr>
            <a:normAutofit lnSpcReduction="10000"/>
          </a:bodyPr>
          <a:lstStyle/>
          <a:p>
            <a:pPr marL="0" indent="0" eaLnBrk="1" hangingPunct="1">
              <a:spcBef>
                <a:spcPts val="1800"/>
              </a:spcBef>
              <a:buFontTx/>
              <a:buNone/>
              <a:defRPr/>
            </a:pPr>
            <a:r>
              <a:rPr lang="sv-SE" sz="2400" b="1" dirty="0">
                <a:solidFill>
                  <a:srgbClr val="006330"/>
                </a:solidFill>
              </a:rPr>
              <a:t>Högre avkastning per ko innebär:</a:t>
            </a:r>
          </a:p>
          <a:p>
            <a:pPr marL="0" indent="0">
              <a:spcBef>
                <a:spcPts val="1800"/>
              </a:spcBef>
              <a:buNone/>
              <a:defRPr/>
            </a:pPr>
            <a:br>
              <a:rPr lang="sv-SE" sz="400" b="1" dirty="0"/>
            </a:br>
            <a:r>
              <a:rPr lang="sv-SE" sz="2000" b="1" dirty="0"/>
              <a:t>Mer metan från fodersmältningen per ko, men mindre per ton ECM</a:t>
            </a:r>
            <a:endParaRPr lang="sv-SE" sz="400" b="1" dirty="0"/>
          </a:p>
          <a:p>
            <a:pPr marL="0" indent="0" eaLnBrk="1" hangingPunct="1">
              <a:spcBef>
                <a:spcPts val="1800"/>
              </a:spcBef>
              <a:buFontTx/>
              <a:buNone/>
              <a:defRPr/>
            </a:pPr>
            <a:r>
              <a:rPr lang="sv-SE" sz="2000" b="1" dirty="0"/>
              <a:t>Mer foder &amp; gödsel per ko, men mindre per ton ECM</a:t>
            </a:r>
          </a:p>
          <a:p>
            <a:pPr eaLnBrk="1" hangingPunct="1">
              <a:spcBef>
                <a:spcPts val="1800"/>
              </a:spcBef>
              <a:buFontTx/>
              <a:buNone/>
              <a:defRPr/>
            </a:pPr>
            <a:r>
              <a:rPr lang="sv-SE" sz="2000" b="1" dirty="0"/>
              <a:t>Lägre kött/mjölkkvot</a:t>
            </a:r>
          </a:p>
          <a:p>
            <a:pPr eaLnBrk="1" hangingPunct="1">
              <a:defRPr/>
            </a:pPr>
            <a:endParaRPr lang="sv-SE" sz="2400" b="1" dirty="0">
              <a:solidFill>
                <a:srgbClr val="006330"/>
              </a:solidFill>
            </a:endParaRPr>
          </a:p>
          <a:p>
            <a:pPr marL="0" indent="0" eaLnBrk="1" hangingPunct="1">
              <a:buFontTx/>
              <a:buNone/>
              <a:defRPr/>
            </a:pPr>
            <a:r>
              <a:rPr lang="sv-SE" sz="2400" b="1" dirty="0">
                <a:solidFill>
                  <a:srgbClr val="006330"/>
                </a:solidFill>
              </a:rPr>
              <a:t>Totalt: Lägre utsläpp per kg mjölk</a:t>
            </a:r>
          </a:p>
        </p:txBody>
      </p:sp>
      <p:pic>
        <p:nvPicPr>
          <p:cNvPr id="3174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80" t="37354" r="15625" b="20166"/>
          <a:stretch>
            <a:fillRect/>
          </a:stretch>
        </p:blipFill>
        <p:spPr bwMode="auto">
          <a:xfrm>
            <a:off x="5220072" y="1988840"/>
            <a:ext cx="35718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6019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idx="4294967295"/>
          </p:nvPr>
        </p:nvSpPr>
        <p:spPr>
          <a:xfrm>
            <a:off x="1752600" y="304800"/>
            <a:ext cx="6781800" cy="685800"/>
          </a:xfrm>
        </p:spPr>
        <p:txBody>
          <a:bodyPr/>
          <a:lstStyle/>
          <a:p>
            <a:pPr eaLnBrk="1" hangingPunct="1"/>
            <a:r>
              <a:rPr lang="sv-SE" sz="2400" dirty="0"/>
              <a:t>Utsläpp från produktion av olika fodermedel</a:t>
            </a:r>
          </a:p>
        </p:txBody>
      </p:sp>
      <p:graphicFrame>
        <p:nvGraphicFramePr>
          <p:cNvPr id="19" name="Platshållare för innehåll 18">
            <a:extLst>
              <a:ext uri="{C183D7F6-B498-43B3-948B-1728B52AA6E4}">
                <adec:decorative xmlns:adec="http://schemas.microsoft.com/office/drawing/2017/decorative" val="1"/>
              </a:ext>
            </a:extLst>
          </p:cNvPr>
          <p:cNvGraphicFramePr>
            <a:graphicFrameLocks noGrp="1"/>
          </p:cNvGraphicFramePr>
          <p:nvPr>
            <p:ph sz="half" idx="4294967295"/>
            <p:extLst>
              <p:ext uri="{D42A27DB-BD31-4B8C-83A1-F6EECF244321}">
                <p14:modId xmlns:p14="http://schemas.microsoft.com/office/powerpoint/2010/main" val="3714063879"/>
              </p:ext>
            </p:extLst>
          </p:nvPr>
        </p:nvGraphicFramePr>
        <p:xfrm>
          <a:off x="925260" y="1382196"/>
          <a:ext cx="7207787" cy="3897812"/>
        </p:xfrm>
        <a:graphic>
          <a:graphicData uri="http://schemas.openxmlformats.org/drawingml/2006/chart">
            <c:chart xmlns:c="http://schemas.openxmlformats.org/drawingml/2006/chart" xmlns:r="http://schemas.openxmlformats.org/officeDocument/2006/relationships" r:id="rId3"/>
          </a:graphicData>
        </a:graphic>
      </p:graphicFrame>
      <p:sp>
        <p:nvSpPr>
          <p:cNvPr id="17412" name="Rubrik 1"/>
          <p:cNvSpPr>
            <a:spLocks/>
          </p:cNvSpPr>
          <p:nvPr/>
        </p:nvSpPr>
        <p:spPr bwMode="auto">
          <a:xfrm>
            <a:off x="304800" y="5410200"/>
            <a:ext cx="8229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r"/>
            <a:r>
              <a:rPr lang="sv-SE" sz="1400" b="1">
                <a:solidFill>
                  <a:srgbClr val="004165"/>
                </a:solidFill>
                <a:latin typeface="Helvetica" pitchFamily="34" charset="0"/>
                <a:ea typeface="ＭＳ Ｐゴシック" pitchFamily="34" charset="-128"/>
              </a:rPr>
              <a:t>(data från SIKs fodermedelsdatabas, Flysjö mfl 2008, bearbetad av Maria Berglund HS Halland)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981200" y="228600"/>
            <a:ext cx="6985000" cy="923925"/>
          </a:xfrm>
        </p:spPr>
        <p:txBody>
          <a:bodyPr/>
          <a:lstStyle/>
          <a:p>
            <a:pPr algn="ctr" eaLnBrk="1" hangingPunct="1"/>
            <a:r>
              <a:rPr lang="sv-SE" dirty="0"/>
              <a:t>Grovfodret gör skillnaden!</a:t>
            </a:r>
          </a:p>
        </p:txBody>
      </p:sp>
      <p:sp>
        <p:nvSpPr>
          <p:cNvPr id="19459" name="Rectangle 3"/>
          <p:cNvSpPr>
            <a:spLocks noGrp="1" noChangeArrowheads="1"/>
          </p:cNvSpPr>
          <p:nvPr>
            <p:ph type="body" idx="4294967295"/>
          </p:nvPr>
        </p:nvSpPr>
        <p:spPr>
          <a:xfrm>
            <a:off x="2085975" y="2071688"/>
            <a:ext cx="7058025" cy="3168650"/>
          </a:xfrm>
        </p:spPr>
        <p:txBody>
          <a:bodyPr/>
          <a:lstStyle/>
          <a:p>
            <a:pPr eaLnBrk="1" hangingPunct="1"/>
            <a:r>
              <a:rPr lang="sv-SE" sz="2400" dirty="0"/>
              <a:t>Ett grovfoder med högre smältbarhet, rätt råproteinvärde minskar in på kraftfodret och ger en  lägre klimatpåverkan i foderstaten</a:t>
            </a:r>
          </a:p>
          <a:p>
            <a:pPr eaLnBrk="1" hangingPunct="1"/>
            <a:r>
              <a:rPr lang="sv-SE" sz="2400" dirty="0"/>
              <a:t>Metanproduktionen ökar inte vid högre grovfoderintag när grovfodret är av hög kvalitet (Danielsson 2009)</a:t>
            </a:r>
          </a:p>
        </p:txBody>
      </p:sp>
      <p:pic>
        <p:nvPicPr>
          <p:cNvPr id="19460" name="Bildobjekt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20833" r="36111" b="8333"/>
          <a:stretch>
            <a:fillRect/>
          </a:stretch>
        </p:blipFill>
        <p:spPr bwMode="auto">
          <a:xfrm>
            <a:off x="0" y="1447800"/>
            <a:ext cx="1906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idx="4294967295"/>
          </p:nvPr>
        </p:nvSpPr>
        <p:spPr>
          <a:xfrm>
            <a:off x="1519238" y="152400"/>
            <a:ext cx="7624762" cy="1143000"/>
          </a:xfrm>
        </p:spPr>
        <p:txBody>
          <a:bodyPr/>
          <a:lstStyle/>
          <a:p>
            <a:pPr eaLnBrk="1" hangingPunct="1"/>
            <a:r>
              <a:rPr lang="sv-SE" sz="2400" dirty="0"/>
              <a:t>Förslag på åtgärder för </a:t>
            </a:r>
            <a:r>
              <a:rPr lang="sv-SE" sz="2400" dirty="0" err="1"/>
              <a:t>klimatsmartare</a:t>
            </a:r>
            <a:r>
              <a:rPr lang="sv-SE" sz="2400" dirty="0"/>
              <a:t> utfodring</a:t>
            </a:r>
          </a:p>
        </p:txBody>
      </p:sp>
      <p:sp>
        <p:nvSpPr>
          <p:cNvPr id="20483" name="Platshållare för innehåll 2"/>
          <p:cNvSpPr>
            <a:spLocks noGrp="1"/>
          </p:cNvSpPr>
          <p:nvPr>
            <p:ph idx="4294967295"/>
          </p:nvPr>
        </p:nvSpPr>
        <p:spPr>
          <a:xfrm>
            <a:off x="1447800" y="1600200"/>
            <a:ext cx="7500938" cy="4714875"/>
          </a:xfrm>
        </p:spPr>
        <p:txBody>
          <a:bodyPr/>
          <a:lstStyle/>
          <a:p>
            <a:pPr eaLnBrk="1" hangingPunct="1"/>
            <a:r>
              <a:rPr lang="sv-SE" sz="2400"/>
              <a:t>Planera för bästa möjliga näringsvärde i det egenproducerade grovfodret</a:t>
            </a:r>
          </a:p>
          <a:p>
            <a:pPr eaLnBrk="1" hangingPunct="1"/>
            <a:r>
              <a:rPr lang="sv-SE" sz="2400"/>
              <a:t>Analysera alla partier av ditt grovfoder-dels för att kunna välja rätt kraftfoder-dels för att utvärdera din grovfoderodling</a:t>
            </a:r>
          </a:p>
          <a:p>
            <a:pPr eaLnBrk="1" hangingPunct="1"/>
            <a:r>
              <a:rPr lang="sv-SE" sz="2400"/>
              <a:t>Beräkna foderstater vid varje byte av foder</a:t>
            </a:r>
          </a:p>
          <a:p>
            <a:pPr eaLnBrk="1" hangingPunct="1"/>
            <a:r>
              <a:rPr lang="sv-SE" sz="2400"/>
              <a:t>Välj kraftfoder med lägre klimatpåverkan, tex närproducerat proteinfoder som ärtor, åkerböna</a:t>
            </a:r>
          </a:p>
          <a:p>
            <a:pPr eaLnBrk="1" hangingPunct="1"/>
            <a:r>
              <a:rPr lang="sv-SE" sz="2400"/>
              <a:t>Minska foderspill i alla led från fält till foderbord.</a:t>
            </a:r>
          </a:p>
        </p:txBody>
      </p:sp>
      <p:pic>
        <p:nvPicPr>
          <p:cNvPr id="20484" name="Bildobjekt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3611" t="2084" r="63890" b="15414"/>
          <a:stretch>
            <a:fillRect/>
          </a:stretch>
        </p:blipFill>
        <p:spPr bwMode="auto">
          <a:xfrm>
            <a:off x="0" y="1219200"/>
            <a:ext cx="6413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p:txBody>
          <a:bodyPr/>
          <a:lstStyle/>
          <a:p>
            <a:pPr eaLnBrk="1" hangingPunct="1"/>
            <a:r>
              <a:rPr lang="sv-SE"/>
              <a:t>Nyckeltal att ta fram och diskutera</a:t>
            </a:r>
          </a:p>
        </p:txBody>
      </p:sp>
      <p:sp>
        <p:nvSpPr>
          <p:cNvPr id="3" name="Platshållare för innehåll 2"/>
          <p:cNvSpPr>
            <a:spLocks noGrp="1"/>
          </p:cNvSpPr>
          <p:nvPr>
            <p:ph idx="1"/>
          </p:nvPr>
        </p:nvSpPr>
        <p:spPr/>
        <p:txBody>
          <a:bodyPr/>
          <a:lstStyle/>
          <a:p>
            <a:pPr eaLnBrk="1" hangingPunct="1">
              <a:defRPr/>
            </a:pPr>
            <a:r>
              <a:rPr lang="sv-SE" dirty="0" err="1"/>
              <a:t>Inkalvningsålder</a:t>
            </a:r>
            <a:r>
              <a:rPr lang="sv-SE" dirty="0"/>
              <a:t>/</a:t>
            </a:r>
            <a:r>
              <a:rPr lang="sv-SE" dirty="0" err="1"/>
              <a:t>inkalvningsvikt</a:t>
            </a:r>
            <a:endParaRPr lang="sv-SE" dirty="0"/>
          </a:p>
          <a:p>
            <a:pPr eaLnBrk="1" hangingPunct="1">
              <a:defRPr/>
            </a:pPr>
            <a:r>
              <a:rPr lang="sv-SE" dirty="0"/>
              <a:t>Kalvdödlighet</a:t>
            </a:r>
          </a:p>
          <a:p>
            <a:pPr eaLnBrk="1" hangingPunct="1">
              <a:defRPr/>
            </a:pPr>
            <a:r>
              <a:rPr lang="sv-SE" dirty="0"/>
              <a:t>Kornas livstidsavkastning alt antal laktationer</a:t>
            </a:r>
          </a:p>
          <a:p>
            <a:pPr eaLnBrk="1" hangingPunct="1">
              <a:defRPr/>
            </a:pPr>
            <a:r>
              <a:rPr lang="sv-SE" dirty="0"/>
              <a:t>Rekryteringsprocent</a:t>
            </a:r>
          </a:p>
          <a:p>
            <a:pPr eaLnBrk="1" hangingPunct="1">
              <a:defRPr/>
            </a:pPr>
            <a:r>
              <a:rPr lang="sv-SE" dirty="0"/>
              <a:t>Fodereffektivitet kg ECM/kg </a:t>
            </a:r>
            <a:r>
              <a:rPr lang="sv-SE" dirty="0" err="1"/>
              <a:t>ts</a:t>
            </a:r>
            <a:r>
              <a:rPr lang="sv-SE" dirty="0"/>
              <a:t> Foder</a:t>
            </a:r>
          </a:p>
          <a:p>
            <a:pPr eaLnBrk="1" hangingPunct="1">
              <a:defRPr/>
            </a:pPr>
            <a:r>
              <a:rPr lang="sv-SE" dirty="0"/>
              <a:t>Vallens sammansättning och avkastning</a:t>
            </a:r>
          </a:p>
          <a:p>
            <a:pPr eaLnBrk="1" hangingPunct="1">
              <a:defRPr/>
            </a:pPr>
            <a:r>
              <a:rPr lang="sv-SE" dirty="0"/>
              <a:t>Foderförluster</a:t>
            </a:r>
          </a:p>
          <a:p>
            <a:pPr eaLnBrk="1" hangingPunct="1">
              <a:defRPr/>
            </a:pPr>
            <a:r>
              <a:rPr lang="sv-SE" dirty="0"/>
              <a:t>Kg </a:t>
            </a:r>
            <a:r>
              <a:rPr lang="sv-SE" dirty="0" err="1"/>
              <a:t>ts</a:t>
            </a:r>
            <a:r>
              <a:rPr lang="sv-SE" dirty="0"/>
              <a:t> kraftfoder/kg ECM</a:t>
            </a:r>
          </a:p>
          <a:p>
            <a:pPr marL="0" indent="0" eaLnBrk="1" hangingPunct="1">
              <a:buFontTx/>
              <a:buNone/>
              <a:defRPr/>
            </a:pPr>
            <a:endParaRPr lang="sv-SE" dirty="0"/>
          </a:p>
          <a:p>
            <a:pPr eaLnBrk="1" hangingPunct="1">
              <a:defRPr/>
            </a:pPr>
            <a:endParaRPr lang="sv-SE" dirty="0"/>
          </a:p>
          <a:p>
            <a:pPr eaLnBrk="1" hangingPunct="1">
              <a:defRPr/>
            </a:pPr>
            <a:endParaRPr lang="sv-S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676400" y="228600"/>
            <a:ext cx="6472238" cy="814388"/>
          </a:xfrm>
        </p:spPr>
        <p:txBody>
          <a:bodyPr/>
          <a:lstStyle/>
          <a:p>
            <a:pPr eaLnBrk="1" hangingPunct="1"/>
            <a:r>
              <a:rPr lang="sv-SE"/>
              <a:t>Vad är speciellt med idisslare?</a:t>
            </a:r>
          </a:p>
        </p:txBody>
      </p:sp>
      <p:sp>
        <p:nvSpPr>
          <p:cNvPr id="5123" name="Rectangle 3"/>
          <p:cNvSpPr>
            <a:spLocks noGrp="1" noChangeArrowheads="1"/>
          </p:cNvSpPr>
          <p:nvPr>
            <p:ph type="body" idx="4294967295"/>
          </p:nvPr>
        </p:nvSpPr>
        <p:spPr>
          <a:xfrm>
            <a:off x="2209800" y="1752600"/>
            <a:ext cx="6553200" cy="1981200"/>
          </a:xfrm>
        </p:spPr>
        <p:txBody>
          <a:bodyPr/>
          <a:lstStyle/>
          <a:p>
            <a:pPr eaLnBrk="1" hangingPunct="1"/>
            <a:r>
              <a:rPr lang="sv-SE" dirty="0"/>
              <a:t>4 magar</a:t>
            </a:r>
          </a:p>
          <a:p>
            <a:pPr eaLnBrk="1" hangingPunct="1"/>
            <a:r>
              <a:rPr lang="sv-SE" dirty="0"/>
              <a:t>Mikroorganismerna skall utfodras</a:t>
            </a:r>
          </a:p>
          <a:p>
            <a:pPr eaLnBrk="1" hangingPunct="1"/>
            <a:endParaRPr lang="sv-SE" dirty="0"/>
          </a:p>
          <a:p>
            <a:pPr eaLnBrk="1" hangingPunct="1"/>
            <a:endParaRPr lang="sv-SE" dirty="0"/>
          </a:p>
        </p:txBody>
      </p:sp>
      <p:pic>
        <p:nvPicPr>
          <p:cNvPr id="5124" name="Picture 4" descr="SY0104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3716338"/>
            <a:ext cx="459581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p:cNvSpPr>
            <a:spLocks noGrp="1"/>
          </p:cNvSpPr>
          <p:nvPr>
            <p:ph type="title"/>
          </p:nvPr>
        </p:nvSpPr>
        <p:spPr>
          <a:xfrm>
            <a:off x="450056" y="431800"/>
            <a:ext cx="8243887" cy="598488"/>
          </a:xfrm>
        </p:spPr>
        <p:txBody>
          <a:bodyPr/>
          <a:lstStyle/>
          <a:p>
            <a:pPr eaLnBrk="1" hangingPunct="1"/>
            <a:r>
              <a:rPr lang="sv-SE" sz="2400" dirty="0">
                <a:solidFill>
                  <a:srgbClr val="005C84"/>
                </a:solidFill>
              </a:rPr>
              <a:t>Metan från idisslare</a:t>
            </a:r>
          </a:p>
        </p:txBody>
      </p:sp>
      <p:sp>
        <p:nvSpPr>
          <p:cNvPr id="28675" name="Rectangle 2">
            <a:extLs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v-SE"/>
          </a:p>
        </p:txBody>
      </p:sp>
      <p:pic>
        <p:nvPicPr>
          <p:cNvPr id="28676" name="Picture 1" descr="kolhy"/>
          <p:cNvPicPr>
            <a:picLocks noChangeAspect="1" noChangeArrowheads="1"/>
          </p:cNvPicPr>
          <p:nvPr/>
        </p:nvPicPr>
        <p:blipFill>
          <a:blip r:embed="rId3" cstate="print">
            <a:extLst>
              <a:ext uri="{28A0092B-C50C-407E-A947-70E740481C1C}">
                <a14:useLocalDpi xmlns:a14="http://schemas.microsoft.com/office/drawing/2010/main" val="0"/>
              </a:ext>
            </a:extLst>
          </a:blip>
          <a:srcRect b="13333"/>
          <a:stretch>
            <a:fillRect/>
          </a:stretch>
        </p:blipFill>
        <p:spPr bwMode="auto">
          <a:xfrm>
            <a:off x="395288" y="2060575"/>
            <a:ext cx="4848225" cy="37449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677" name="Rektangel 6"/>
          <p:cNvSpPr>
            <a:spLocks noChangeArrowheads="1"/>
          </p:cNvSpPr>
          <p:nvPr/>
        </p:nvSpPr>
        <p:spPr bwMode="auto">
          <a:xfrm>
            <a:off x="1042988" y="5949950"/>
            <a:ext cx="72501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v-SE" sz="1400"/>
              <a:t>Kolhydratomsättning hos idisslare (Björnhag m fl, 1989, teckning av Marie Stockman)</a:t>
            </a:r>
          </a:p>
        </p:txBody>
      </p:sp>
      <p:sp>
        <p:nvSpPr>
          <p:cNvPr id="29702" name="textruta 8"/>
          <p:cNvSpPr txBox="1">
            <a:spLocks noChangeArrowheads="1"/>
          </p:cNvSpPr>
          <p:nvPr/>
        </p:nvSpPr>
        <p:spPr bwMode="auto">
          <a:xfrm>
            <a:off x="5508625" y="2276475"/>
            <a:ext cx="2951163" cy="3170238"/>
          </a:xfrm>
          <a:prstGeom prst="rect">
            <a:avLst/>
          </a:prstGeom>
          <a:noFill/>
          <a:ln w="9525">
            <a:noFill/>
            <a:miter lim="800000"/>
            <a:headEnd/>
            <a:tailEnd/>
          </a:ln>
        </p:spPr>
        <p:txBody>
          <a:bodyPr>
            <a:spAutoFit/>
          </a:bodyPr>
          <a:lstStyle/>
          <a:p>
            <a:pPr>
              <a:defRPr/>
            </a:pPr>
            <a:r>
              <a:rPr lang="sv-SE" sz="2000" b="1" dirty="0">
                <a:latin typeface="+mj-lt"/>
              </a:rPr>
              <a:t>CO</a:t>
            </a:r>
            <a:r>
              <a:rPr lang="sv-SE" sz="2000" b="1" baseline="-25000" dirty="0">
                <a:latin typeface="+mj-lt"/>
              </a:rPr>
              <a:t>2</a:t>
            </a:r>
            <a:r>
              <a:rPr lang="sv-SE" sz="2000" b="1" dirty="0">
                <a:latin typeface="+mj-lt"/>
              </a:rPr>
              <a:t> + 8 H </a:t>
            </a:r>
            <a:r>
              <a:rPr lang="sv-SE" sz="2000" b="1" dirty="0">
                <a:latin typeface="+mj-lt"/>
                <a:sym typeface="Wingdings" pitchFamily="2" charset="2"/>
              </a:rPr>
              <a:t> </a:t>
            </a:r>
            <a:r>
              <a:rPr lang="sv-SE" sz="2000" b="1" dirty="0">
                <a:solidFill>
                  <a:srgbClr val="FF0000"/>
                </a:solidFill>
                <a:latin typeface="+mj-lt"/>
                <a:sym typeface="Wingdings" pitchFamily="2" charset="2"/>
              </a:rPr>
              <a:t>CH</a:t>
            </a:r>
            <a:r>
              <a:rPr lang="sv-SE" sz="2000" b="1" baseline="-25000" dirty="0">
                <a:solidFill>
                  <a:srgbClr val="FF0000"/>
                </a:solidFill>
                <a:latin typeface="+mj-lt"/>
                <a:sym typeface="Wingdings" pitchFamily="2" charset="2"/>
              </a:rPr>
              <a:t>4</a:t>
            </a:r>
            <a:r>
              <a:rPr lang="sv-SE" sz="2000" b="1" dirty="0">
                <a:solidFill>
                  <a:srgbClr val="FF0000"/>
                </a:solidFill>
                <a:latin typeface="+mj-lt"/>
                <a:sym typeface="Wingdings" pitchFamily="2" charset="2"/>
              </a:rPr>
              <a:t> </a:t>
            </a:r>
            <a:r>
              <a:rPr lang="sv-SE" sz="2000" b="1" dirty="0">
                <a:latin typeface="+mj-lt"/>
                <a:sym typeface="Wingdings" pitchFamily="2" charset="2"/>
              </a:rPr>
              <a:t>+ 2 H</a:t>
            </a:r>
            <a:r>
              <a:rPr lang="sv-SE" sz="2000" b="1" baseline="-25000" dirty="0">
                <a:latin typeface="+mj-lt"/>
                <a:sym typeface="Wingdings" pitchFamily="2" charset="2"/>
              </a:rPr>
              <a:t>2</a:t>
            </a:r>
            <a:r>
              <a:rPr lang="sv-SE" sz="2000" b="1" dirty="0">
                <a:latin typeface="+mj-lt"/>
                <a:sym typeface="Wingdings" pitchFamily="2" charset="2"/>
              </a:rPr>
              <a:t>O</a:t>
            </a:r>
          </a:p>
          <a:p>
            <a:pPr>
              <a:defRPr/>
            </a:pPr>
            <a:endParaRPr lang="sv-SE" sz="2000" dirty="0">
              <a:latin typeface="+mj-lt"/>
              <a:sym typeface="Wingdings" pitchFamily="2" charset="2"/>
            </a:endParaRPr>
          </a:p>
          <a:p>
            <a:pPr>
              <a:defRPr/>
            </a:pPr>
            <a:r>
              <a:rPr lang="sv-SE" sz="2000" dirty="0">
                <a:latin typeface="+mj-lt"/>
                <a:sym typeface="Wingdings" pitchFamily="2" charset="2"/>
              </a:rPr>
              <a:t>Väte </a:t>
            </a:r>
            <a:r>
              <a:rPr lang="sv-SE" sz="2000" i="1" dirty="0">
                <a:latin typeface="+mj-lt"/>
                <a:sym typeface="Wingdings" pitchFamily="2" charset="2"/>
              </a:rPr>
              <a:t>frigörs </a:t>
            </a:r>
            <a:r>
              <a:rPr lang="sv-SE" sz="2000" dirty="0">
                <a:latin typeface="+mj-lt"/>
                <a:sym typeface="Wingdings" pitchFamily="2" charset="2"/>
              </a:rPr>
              <a:t>när ättiksyra och smörsyra bildas.</a:t>
            </a:r>
          </a:p>
          <a:p>
            <a:pPr>
              <a:defRPr/>
            </a:pPr>
            <a:endParaRPr lang="sv-SE" sz="2000" dirty="0">
              <a:latin typeface="+mj-lt"/>
              <a:sym typeface="Wingdings" pitchFamily="2" charset="2"/>
            </a:endParaRPr>
          </a:p>
          <a:p>
            <a:pPr>
              <a:defRPr/>
            </a:pPr>
            <a:r>
              <a:rPr lang="sv-SE" sz="2000" dirty="0">
                <a:latin typeface="+mj-lt"/>
              </a:rPr>
              <a:t>Väte </a:t>
            </a:r>
            <a:r>
              <a:rPr lang="sv-SE" sz="2000" i="1" dirty="0">
                <a:latin typeface="+mj-lt"/>
              </a:rPr>
              <a:t>förbrukas </a:t>
            </a:r>
            <a:r>
              <a:rPr lang="sv-SE" sz="2000" dirty="0">
                <a:latin typeface="+mj-lt"/>
              </a:rPr>
              <a:t>när </a:t>
            </a:r>
            <a:r>
              <a:rPr lang="sv-SE" sz="2000" dirty="0" err="1">
                <a:latin typeface="+mj-lt"/>
              </a:rPr>
              <a:t>propionsyra</a:t>
            </a:r>
            <a:r>
              <a:rPr lang="sv-SE" sz="2000" dirty="0">
                <a:latin typeface="+mj-lt"/>
              </a:rPr>
              <a:t> bilas.</a:t>
            </a:r>
          </a:p>
          <a:p>
            <a:pPr>
              <a:defRPr/>
            </a:pPr>
            <a:endParaRPr lang="sv-SE" sz="2000" dirty="0">
              <a:latin typeface="+mj-lt"/>
            </a:endParaRPr>
          </a:p>
          <a:p>
            <a:pPr>
              <a:defRPr/>
            </a:pPr>
            <a:r>
              <a:rPr lang="sv-SE" sz="2000" dirty="0">
                <a:latin typeface="+mj-lt"/>
              </a:rPr>
              <a:t>Väteöverskott </a:t>
            </a:r>
            <a:r>
              <a:rPr lang="sv-SE" sz="2000" dirty="0">
                <a:latin typeface="+mj-lt"/>
                <a:sym typeface="Wingdings" pitchFamily="2" charset="2"/>
              </a:rPr>
              <a:t> </a:t>
            </a:r>
            <a:r>
              <a:rPr lang="sv-SE" sz="2000" dirty="0">
                <a:latin typeface="+mj-lt"/>
              </a:rPr>
              <a:t>metan</a:t>
            </a:r>
          </a:p>
        </p:txBody>
      </p:sp>
    </p:spTree>
    <p:extLst>
      <p:ext uri="{BB962C8B-B14F-4D97-AF65-F5344CB8AC3E}">
        <p14:creationId xmlns:p14="http://schemas.microsoft.com/office/powerpoint/2010/main" val="39413767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438400" y="228600"/>
            <a:ext cx="5875338" cy="819150"/>
          </a:xfrm>
        </p:spPr>
        <p:txBody>
          <a:bodyPr/>
          <a:lstStyle/>
          <a:p>
            <a:pPr algn="ctr" eaLnBrk="1" hangingPunct="1"/>
            <a:r>
              <a:rPr lang="sv-SE" dirty="0"/>
              <a:t>Metanbildning forts</a:t>
            </a:r>
          </a:p>
        </p:txBody>
      </p:sp>
      <p:sp>
        <p:nvSpPr>
          <p:cNvPr id="18435" name="Rectangle 3"/>
          <p:cNvSpPr>
            <a:spLocks noGrp="1" noChangeArrowheads="1"/>
          </p:cNvSpPr>
          <p:nvPr>
            <p:ph type="body" idx="4294967295"/>
          </p:nvPr>
        </p:nvSpPr>
        <p:spPr>
          <a:xfrm>
            <a:off x="1371600" y="1447800"/>
            <a:ext cx="7239000" cy="3986213"/>
          </a:xfrm>
        </p:spPr>
        <p:txBody>
          <a:bodyPr>
            <a:normAutofit fontScale="92500" lnSpcReduction="20000"/>
          </a:bodyPr>
          <a:lstStyle/>
          <a:p>
            <a:pPr eaLnBrk="1" hangingPunct="1">
              <a:buFontTx/>
              <a:buNone/>
              <a:defRPr/>
            </a:pPr>
            <a:r>
              <a:rPr lang="sv-SE" sz="2400" b="1" dirty="0"/>
              <a:t>Metanbildningen ger mikroorganismerna energi men totalt sett förloras energi till idisslaren.</a:t>
            </a:r>
          </a:p>
          <a:p>
            <a:pPr eaLnBrk="1" hangingPunct="1">
              <a:buFontTx/>
              <a:buNone/>
              <a:defRPr/>
            </a:pPr>
            <a:endParaRPr lang="sv-SE" sz="2400" b="1" dirty="0"/>
          </a:p>
          <a:p>
            <a:pPr eaLnBrk="1" hangingPunct="1">
              <a:buFontTx/>
              <a:buNone/>
              <a:defRPr/>
            </a:pPr>
            <a:r>
              <a:rPr lang="sv-SE" sz="2400" u="sng" dirty="0"/>
              <a:t>Grovfoder</a:t>
            </a:r>
            <a:r>
              <a:rPr lang="sv-SE" sz="2400" dirty="0"/>
              <a:t> ger mer metan då det bildas mer ättiksyra och smörsyra.</a:t>
            </a:r>
          </a:p>
          <a:p>
            <a:pPr eaLnBrk="1" hangingPunct="1">
              <a:buFontTx/>
              <a:buNone/>
              <a:defRPr/>
            </a:pPr>
            <a:r>
              <a:rPr lang="sv-SE" sz="2400" u="sng" dirty="0"/>
              <a:t>Kraftfoder</a:t>
            </a:r>
            <a:r>
              <a:rPr lang="sv-SE" sz="2400" dirty="0"/>
              <a:t> ger mer propionsyra och mindre metan. (bildning av propionsyra förbrukar väte)</a:t>
            </a:r>
          </a:p>
          <a:p>
            <a:pPr eaLnBrk="1" hangingPunct="1">
              <a:buFontTx/>
              <a:buNone/>
              <a:defRPr/>
            </a:pPr>
            <a:endParaRPr lang="sv-SE" sz="2400" dirty="0"/>
          </a:p>
          <a:p>
            <a:pPr eaLnBrk="1" hangingPunct="1">
              <a:buFontTx/>
              <a:buNone/>
              <a:defRPr/>
            </a:pPr>
            <a:r>
              <a:rPr lang="sv-SE" sz="2400" dirty="0"/>
              <a:t>	Om ett grovfoder med hög smältbarhet utfodras har det i försök inte visat sig ge mer metan om grovfoderandelen ökat från 50% till 80 % (Danielsson 2009)</a:t>
            </a:r>
          </a:p>
          <a:p>
            <a:pPr eaLnBrk="1" hangingPunct="1">
              <a:buFontTx/>
              <a:buNone/>
              <a:defRPr/>
            </a:pPr>
            <a:endParaRPr lang="sv-SE" sz="2400" dirty="0"/>
          </a:p>
          <a:p>
            <a:pPr eaLnBrk="1" hangingPunct="1">
              <a:buFontTx/>
              <a:buNone/>
              <a:defRPr/>
            </a:pPr>
            <a:endParaRPr lang="sv-SE" sz="2400" dirty="0"/>
          </a:p>
        </p:txBody>
      </p:sp>
      <p:pic>
        <p:nvPicPr>
          <p:cNvPr id="8196" name="Bildobjekt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32031" r="53125" b="8333"/>
          <a:stretch>
            <a:fillRect/>
          </a:stretch>
        </p:blipFill>
        <p:spPr bwMode="auto">
          <a:xfrm>
            <a:off x="0" y="1295400"/>
            <a:ext cx="12017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idx="4294967295"/>
          </p:nvPr>
        </p:nvSpPr>
        <p:spPr>
          <a:xfrm>
            <a:off x="539750" y="1196975"/>
            <a:ext cx="8001000" cy="871538"/>
          </a:xfrm>
        </p:spPr>
        <p:txBody>
          <a:bodyPr/>
          <a:lstStyle/>
          <a:p>
            <a:pPr algn="ctr" eaLnBrk="1" hangingPunct="1"/>
            <a:r>
              <a:rPr lang="sv-SE" sz="2400" dirty="0"/>
              <a:t>Växthusgaser och kg Koldioxidekvivalenter CO</a:t>
            </a:r>
            <a:r>
              <a:rPr lang="sv-SE" sz="2400" baseline="-25000" dirty="0"/>
              <a:t>2</a:t>
            </a:r>
            <a:r>
              <a:rPr lang="sv-SE" sz="2400" dirty="0"/>
              <a:t>-ekv</a:t>
            </a:r>
            <a:br>
              <a:rPr lang="sv-SE" sz="2400" dirty="0"/>
            </a:br>
            <a:r>
              <a:rPr lang="sv-SE" sz="2400" dirty="0"/>
              <a:t>Omräkning beroende på deras ”potens”</a:t>
            </a:r>
          </a:p>
        </p:txBody>
      </p:sp>
      <p:sp>
        <p:nvSpPr>
          <p:cNvPr id="9219" name="Platshållare för innehåll 2"/>
          <p:cNvSpPr>
            <a:spLocks noGrp="1"/>
          </p:cNvSpPr>
          <p:nvPr>
            <p:ph sz="half" idx="4294967295"/>
          </p:nvPr>
        </p:nvSpPr>
        <p:spPr>
          <a:xfrm>
            <a:off x="1600200" y="2209800"/>
            <a:ext cx="6578600" cy="3052763"/>
          </a:xfrm>
        </p:spPr>
        <p:txBody>
          <a:bodyPr/>
          <a:lstStyle/>
          <a:p>
            <a:pPr eaLnBrk="1" hangingPunct="1">
              <a:buFontTx/>
              <a:buNone/>
            </a:pPr>
            <a:r>
              <a:rPr lang="sv-SE" sz="2400" dirty="0"/>
              <a:t>					</a:t>
            </a:r>
            <a:r>
              <a:rPr lang="sv-SE" sz="2400" b="1" dirty="0"/>
              <a:t>kg CO</a:t>
            </a:r>
            <a:r>
              <a:rPr lang="sv-SE" sz="2400" b="1" baseline="-25000" dirty="0"/>
              <a:t>2</a:t>
            </a:r>
            <a:r>
              <a:rPr lang="sv-SE" sz="2400" b="1" dirty="0"/>
              <a:t>-ekv</a:t>
            </a:r>
          </a:p>
          <a:p>
            <a:pPr eaLnBrk="1" hangingPunct="1">
              <a:buFontTx/>
              <a:buNone/>
            </a:pPr>
            <a:r>
              <a:rPr lang="sv-SE" sz="2400" dirty="0"/>
              <a:t>Koldioxid	CO</a:t>
            </a:r>
            <a:r>
              <a:rPr lang="sv-SE" sz="2400" baseline="-25000" dirty="0"/>
              <a:t>2</a:t>
            </a:r>
            <a:r>
              <a:rPr lang="sv-SE" sz="2400" dirty="0"/>
              <a:t>  			1</a:t>
            </a:r>
          </a:p>
          <a:p>
            <a:pPr eaLnBrk="1" hangingPunct="1">
              <a:buFontTx/>
              <a:buNone/>
            </a:pPr>
            <a:r>
              <a:rPr lang="sv-SE" sz="2400" dirty="0"/>
              <a:t>Metan 	CH</a:t>
            </a:r>
            <a:r>
              <a:rPr lang="sv-SE" sz="2400" baseline="-25000" dirty="0"/>
              <a:t>4</a:t>
            </a:r>
            <a:r>
              <a:rPr lang="sv-SE" sz="2400" dirty="0"/>
              <a:t>			28</a:t>
            </a:r>
          </a:p>
          <a:p>
            <a:pPr eaLnBrk="1" hangingPunct="1">
              <a:buFontTx/>
              <a:buNone/>
            </a:pPr>
            <a:r>
              <a:rPr lang="sv-SE" sz="2400" dirty="0"/>
              <a:t>Lustgas  	N</a:t>
            </a:r>
            <a:r>
              <a:rPr lang="sv-SE" sz="2400" baseline="-25000" dirty="0"/>
              <a:t>2</a:t>
            </a:r>
            <a:r>
              <a:rPr lang="sv-SE" sz="2400" dirty="0"/>
              <a:t>O			265</a:t>
            </a:r>
          </a:p>
          <a:p>
            <a:pPr eaLnBrk="1" hangingPunct="1">
              <a:buFontTx/>
              <a:buNone/>
            </a:pPr>
            <a:endParaRPr lang="sv-SE" sz="2400" dirty="0"/>
          </a:p>
          <a:p>
            <a:pPr eaLnBrk="1" hangingPunct="1">
              <a:buFontTx/>
              <a:buNone/>
            </a:pPr>
            <a:endParaRPr lang="sv-SE" sz="2400" dirty="0"/>
          </a:p>
        </p:txBody>
      </p:sp>
      <p:pic>
        <p:nvPicPr>
          <p:cNvPr id="9220" name="Platshållare för innehåll 4">
            <a:extLst>
              <a:ext uri="{C183D7F6-B498-43B3-948B-1728B52AA6E4}">
                <adec:decorative xmlns:adec="http://schemas.microsoft.com/office/drawing/2017/decorative" val="1"/>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l="58000" t="1689" r="17000" b="48978"/>
          <a:stretch>
            <a:fillRect/>
          </a:stretch>
        </p:blipFill>
        <p:spPr>
          <a:xfrm>
            <a:off x="0" y="4214813"/>
            <a:ext cx="1785938" cy="26431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1"/>
          <p:cNvSpPr>
            <a:spLocks noGrp="1"/>
          </p:cNvSpPr>
          <p:nvPr>
            <p:ph type="title"/>
          </p:nvPr>
        </p:nvSpPr>
        <p:spPr>
          <a:xfrm>
            <a:off x="827088" y="125413"/>
            <a:ext cx="7923212" cy="1143000"/>
          </a:xfrm>
        </p:spPr>
        <p:txBody>
          <a:bodyPr>
            <a:normAutofit/>
          </a:bodyPr>
          <a:lstStyle/>
          <a:p>
            <a:pPr eaLnBrk="1" hangingPunct="1"/>
            <a:r>
              <a:rPr lang="sv-SE" dirty="0">
                <a:solidFill>
                  <a:srgbClr val="005C84"/>
                </a:solidFill>
              </a:rPr>
              <a:t>Metan från djurens fodersmältning</a:t>
            </a:r>
          </a:p>
        </p:txBody>
      </p:sp>
      <p:graphicFrame>
        <p:nvGraphicFramePr>
          <p:cNvPr id="18463" name="Group 31"/>
          <p:cNvGraphicFramePr>
            <a:graphicFrameLocks noGrp="1"/>
          </p:cNvGraphicFramePr>
          <p:nvPr>
            <p:ph idx="1"/>
          </p:nvPr>
        </p:nvGraphicFramePr>
        <p:xfrm>
          <a:off x="857250" y="1628775"/>
          <a:ext cx="7385050" cy="3444873"/>
        </p:xfrm>
        <a:graphic>
          <a:graphicData uri="http://schemas.openxmlformats.org/drawingml/2006/table">
            <a:tbl>
              <a:tblPr firstRow="1" bandRow="1">
                <a:tableStyleId>{10A1B5D5-9B99-4C35-A422-299274C87663}</a:tableStyleId>
              </a:tblPr>
              <a:tblGrid>
                <a:gridCol w="2346590">
                  <a:extLst>
                    <a:ext uri="{9D8B030D-6E8A-4147-A177-3AD203B41FA5}">
                      <a16:colId xmlns:a16="http://schemas.microsoft.com/office/drawing/2014/main" val="20000"/>
                    </a:ext>
                  </a:extLst>
                </a:gridCol>
                <a:gridCol w="2448264">
                  <a:extLst>
                    <a:ext uri="{9D8B030D-6E8A-4147-A177-3AD203B41FA5}">
                      <a16:colId xmlns:a16="http://schemas.microsoft.com/office/drawing/2014/main" val="20001"/>
                    </a:ext>
                  </a:extLst>
                </a:gridCol>
                <a:gridCol w="2590196">
                  <a:extLst>
                    <a:ext uri="{9D8B030D-6E8A-4147-A177-3AD203B41FA5}">
                      <a16:colId xmlns:a16="http://schemas.microsoft.com/office/drawing/2014/main" val="20002"/>
                    </a:ext>
                  </a:extLst>
                </a:gridCol>
              </a:tblGrid>
              <a:tr h="7011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effectLst/>
                        </a:rPr>
                        <a:t>Djurslag</a:t>
                      </a:r>
                      <a:endParaRPr kumimoji="0" lang="sv-SE" sz="2000" b="1"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effectLst/>
                        </a:rPr>
                        <a:t>(kg metan/ </a:t>
                      </a:r>
                    </a:p>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u="none" strike="noStrike" cap="none" normalizeH="0" baseline="0" dirty="0">
                          <a:ln>
                            <a:noFill/>
                          </a:ln>
                          <a:effectLst/>
                        </a:rPr>
                        <a:t>djur och år)</a:t>
                      </a:r>
                      <a:endParaRPr kumimoji="0" lang="sv-SE" sz="2000" b="1"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u="none" strike="noStrike" cap="none" normalizeH="0" baseline="0" dirty="0">
                          <a:ln>
                            <a:noFill/>
                          </a:ln>
                          <a:effectLst/>
                        </a:rPr>
                        <a:t>(ton CO</a:t>
                      </a:r>
                      <a:r>
                        <a:rPr kumimoji="0" lang="sv-SE" sz="2000" u="none" strike="noStrike" cap="none" normalizeH="0" baseline="-25000" dirty="0">
                          <a:ln>
                            <a:noFill/>
                          </a:ln>
                          <a:effectLst/>
                        </a:rPr>
                        <a:t>2</a:t>
                      </a:r>
                      <a:r>
                        <a:rPr kumimoji="0" lang="sv-SE" sz="2000" u="none" strike="noStrike" cap="none" normalizeH="0" baseline="0" dirty="0">
                          <a:ln>
                            <a:noFill/>
                          </a:ln>
                          <a:effectLst/>
                        </a:rPr>
                        <a:t>-ekv/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u="none" strike="noStrike" cap="none" normalizeH="0" baseline="0" dirty="0">
                          <a:ln>
                            <a:noFill/>
                          </a:ln>
                          <a:effectLst/>
                        </a:rPr>
                        <a:t>djur och år)</a:t>
                      </a:r>
                      <a:endParaRPr kumimoji="0" lang="sv-SE" sz="2000" b="1" i="0" u="none" strike="noStrike" cap="none" normalizeH="0" baseline="0" dirty="0">
                        <a:ln>
                          <a:noFill/>
                        </a:ln>
                        <a:solidFill>
                          <a:schemeClr val="tx1"/>
                        </a:solidFill>
                        <a:effectLst/>
                        <a:latin typeface="Verdana" pitchFamily="34" charset="0"/>
                      </a:endParaRPr>
                    </a:p>
                  </a:txBody>
                  <a:tcPr marT="45728" marB="45728" horzOverflow="overflow"/>
                </a:tc>
                <a:extLst>
                  <a:ext uri="{0D108BD9-81ED-4DB2-BD59-A6C34878D82A}">
                    <a16:rowId xmlns:a16="http://schemas.microsoft.com/office/drawing/2014/main" val="10000"/>
                  </a:ext>
                </a:extLst>
              </a:tr>
              <a:tr h="4572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dirty="0">
                          <a:ln>
                            <a:noFill/>
                          </a:ln>
                          <a:effectLst/>
                        </a:rPr>
                        <a:t>Mjölkko</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2400" u="none" strike="noStrike" cap="none" normalizeH="0" baseline="0" dirty="0">
                          <a:ln>
                            <a:noFill/>
                          </a:ln>
                          <a:effectLst/>
                        </a:rPr>
                        <a:t>	120-140</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2400" u="none" strike="noStrike" cap="none" normalizeH="0" baseline="0" dirty="0">
                          <a:ln>
                            <a:noFill/>
                          </a:ln>
                          <a:effectLst/>
                        </a:rPr>
                        <a:t>	3-3,5</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extLst>
                  <a:ext uri="{0D108BD9-81ED-4DB2-BD59-A6C34878D82A}">
                    <a16:rowId xmlns:a16="http://schemas.microsoft.com/office/drawing/2014/main" val="10001"/>
                  </a:ext>
                </a:extLst>
              </a:tr>
              <a:tr h="4572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dirty="0" err="1">
                          <a:ln>
                            <a:noFill/>
                          </a:ln>
                          <a:effectLst/>
                        </a:rPr>
                        <a:t>Am-/diko</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2400" u="none" strike="noStrike" cap="none" normalizeH="0" baseline="0" dirty="0">
                          <a:ln>
                            <a:noFill/>
                          </a:ln>
                          <a:effectLst/>
                        </a:rPr>
                        <a:t>	90-100</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2400" u="none" strike="noStrike" cap="none" normalizeH="0" baseline="0" dirty="0">
                          <a:ln>
                            <a:noFill/>
                          </a:ln>
                          <a:effectLst/>
                        </a:rPr>
                        <a:t>	2,2-2,5</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extLst>
                  <a:ext uri="{0D108BD9-81ED-4DB2-BD59-A6C34878D82A}">
                    <a16:rowId xmlns:a16="http://schemas.microsoft.com/office/drawing/2014/main" val="10002"/>
                  </a:ext>
                </a:extLst>
              </a:tr>
              <a:tr h="4572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dirty="0">
                          <a:ln>
                            <a:noFill/>
                          </a:ln>
                          <a:effectLst/>
                        </a:rPr>
                        <a:t>Övrigt nöt</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2400" u="none" strike="noStrike" cap="none" normalizeH="0" baseline="0" dirty="0">
                          <a:ln>
                            <a:noFill/>
                          </a:ln>
                          <a:effectLst/>
                        </a:rPr>
                        <a:t>	ca 50</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2400" u="none" strike="noStrike" cap="none" normalizeH="0" baseline="0" dirty="0">
                          <a:ln>
                            <a:noFill/>
                          </a:ln>
                          <a:effectLst/>
                        </a:rPr>
                        <a:t>	1,3</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extLst>
                  <a:ext uri="{0D108BD9-81ED-4DB2-BD59-A6C34878D82A}">
                    <a16:rowId xmlns:a16="http://schemas.microsoft.com/office/drawing/2014/main" val="10003"/>
                  </a:ext>
                </a:extLst>
              </a:tr>
              <a:tr h="4572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a:ln>
                            <a:noFill/>
                          </a:ln>
                          <a:effectLst/>
                        </a:rPr>
                        <a:t>Får</a:t>
                      </a:r>
                      <a:endParaRPr kumimoji="0" lang="sv-SE" sz="2400" b="0" i="0" u="none" strike="noStrike" cap="none" normalizeH="0" baseline="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2400" u="none" strike="noStrike" cap="none" normalizeH="0" baseline="0" dirty="0">
                          <a:ln>
                            <a:noFill/>
                          </a:ln>
                          <a:effectLst/>
                        </a:rPr>
                        <a:t>	8</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2400" u="none" strike="noStrike" cap="none" normalizeH="0" baseline="0" dirty="0">
                          <a:ln>
                            <a:noFill/>
                          </a:ln>
                          <a:effectLst/>
                        </a:rPr>
                        <a:t>	0,2</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extLst>
                  <a:ext uri="{0D108BD9-81ED-4DB2-BD59-A6C34878D82A}">
                    <a16:rowId xmlns:a16="http://schemas.microsoft.com/office/drawing/2014/main" val="10004"/>
                  </a:ext>
                </a:extLst>
              </a:tr>
              <a:tr h="4572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dirty="0">
                          <a:ln>
                            <a:noFill/>
                          </a:ln>
                          <a:effectLst/>
                        </a:rPr>
                        <a:t>Häst</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2400" u="none" strike="noStrike" cap="none" normalizeH="0" baseline="0" dirty="0">
                          <a:ln>
                            <a:noFill/>
                          </a:ln>
                          <a:effectLst/>
                        </a:rPr>
                        <a:t>	10-20</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2400" u="none" strike="noStrike" cap="none" normalizeH="0" baseline="0" dirty="0">
                          <a:ln>
                            <a:noFill/>
                          </a:ln>
                          <a:effectLst/>
                        </a:rPr>
                        <a:t>	0,3-0,6</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extLst>
                  <a:ext uri="{0D108BD9-81ED-4DB2-BD59-A6C34878D82A}">
                    <a16:rowId xmlns:a16="http://schemas.microsoft.com/office/drawing/2014/main" val="10005"/>
                  </a:ext>
                </a:extLst>
              </a:tr>
              <a:tr h="4572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400" u="none" strike="noStrike" cap="none" normalizeH="0" baseline="0" dirty="0">
                          <a:ln>
                            <a:noFill/>
                          </a:ln>
                          <a:effectLst/>
                        </a:rPr>
                        <a:t>Gris</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04863" algn="dec"/>
                        </a:tabLst>
                      </a:pPr>
                      <a:r>
                        <a:rPr kumimoji="0" lang="sv-SE" sz="2400" u="none" strike="noStrike" cap="none" normalizeH="0" baseline="0" dirty="0">
                          <a:ln>
                            <a:noFill/>
                          </a:ln>
                          <a:effectLst/>
                        </a:rPr>
                        <a:t>	1,5</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7675" algn="dec"/>
                        </a:tabLst>
                      </a:pPr>
                      <a:r>
                        <a:rPr kumimoji="0" lang="sv-SE" sz="2400" u="none" strike="noStrike" cap="none" normalizeH="0" baseline="0" dirty="0">
                          <a:ln>
                            <a:noFill/>
                          </a:ln>
                          <a:effectLst/>
                        </a:rPr>
                        <a:t>	0,04</a:t>
                      </a:r>
                      <a:endParaRPr kumimoji="0" lang="sv-SE" sz="2400" b="0" i="0" u="none" strike="noStrike" cap="none" normalizeH="0" baseline="0" dirty="0">
                        <a:ln>
                          <a:noFill/>
                        </a:ln>
                        <a:solidFill>
                          <a:schemeClr val="tx1"/>
                        </a:solidFill>
                        <a:effectLst/>
                        <a:latin typeface="Verdana" pitchFamily="34" charset="0"/>
                      </a:endParaRPr>
                    </a:p>
                  </a:txBody>
                  <a:tcPr marT="45728" marB="45728" horzOverflow="overflow"/>
                </a:tc>
                <a:extLst>
                  <a:ext uri="{0D108BD9-81ED-4DB2-BD59-A6C34878D82A}">
                    <a16:rowId xmlns:a16="http://schemas.microsoft.com/office/drawing/2014/main" val="10006"/>
                  </a:ext>
                </a:extLst>
              </a:tr>
            </a:tbl>
          </a:graphicData>
        </a:graphic>
      </p:graphicFrame>
      <p:sp>
        <p:nvSpPr>
          <p:cNvPr id="30748" name="textruta 4"/>
          <p:cNvSpPr txBox="1">
            <a:spLocks noChangeArrowheads="1"/>
          </p:cNvSpPr>
          <p:nvPr/>
        </p:nvSpPr>
        <p:spPr bwMode="auto">
          <a:xfrm>
            <a:off x="692150" y="5062627"/>
            <a:ext cx="7715250" cy="1200150"/>
          </a:xfrm>
          <a:prstGeom prst="rect">
            <a:avLst/>
          </a:prstGeom>
          <a:noFill/>
          <a:ln w="9525">
            <a:noFill/>
            <a:miter lim="800000"/>
            <a:headEnd/>
            <a:tailEnd/>
          </a:ln>
        </p:spPr>
        <p:txBody>
          <a:bodyPr>
            <a:spAutoFit/>
          </a:bodyPr>
          <a:lstStyle/>
          <a:p>
            <a:pPr>
              <a:defRPr/>
            </a:pPr>
            <a:r>
              <a:rPr lang="sv-SE" sz="1800" i="1" dirty="0">
                <a:latin typeface="+mj-lt"/>
              </a:rPr>
              <a:t>Jämförelse: </a:t>
            </a:r>
          </a:p>
          <a:p>
            <a:pPr>
              <a:buFont typeface="Arial" charset="0"/>
              <a:buChar char="•"/>
              <a:defRPr/>
            </a:pPr>
            <a:r>
              <a:rPr lang="sv-SE" sz="1800" i="1" dirty="0">
                <a:latin typeface="+mj-lt"/>
              </a:rPr>
              <a:t>  1 000 mil med bensinbil </a:t>
            </a:r>
            <a:r>
              <a:rPr lang="sv-SE" sz="1800" i="1" dirty="0">
                <a:latin typeface="+mj-lt"/>
                <a:sym typeface="Wingdings" pitchFamily="2" charset="2"/>
              </a:rPr>
              <a:t> ca 2 ton CO</a:t>
            </a:r>
            <a:r>
              <a:rPr lang="sv-SE" sz="1800" i="1" baseline="-25000" dirty="0">
                <a:latin typeface="+mj-lt"/>
                <a:sym typeface="Wingdings" pitchFamily="2" charset="2"/>
              </a:rPr>
              <a:t>2</a:t>
            </a:r>
            <a:r>
              <a:rPr lang="sv-SE" sz="1800" i="1" dirty="0">
                <a:latin typeface="+mj-lt"/>
                <a:sym typeface="Wingdings" pitchFamily="2" charset="2"/>
              </a:rPr>
              <a:t>-ekv</a:t>
            </a:r>
          </a:p>
          <a:p>
            <a:pPr>
              <a:buFont typeface="Arial" charset="0"/>
              <a:buChar char="•"/>
              <a:defRPr/>
            </a:pPr>
            <a:r>
              <a:rPr lang="sv-SE" sz="1800" i="1" dirty="0">
                <a:latin typeface="+mj-lt"/>
                <a:sym typeface="Wingdings" pitchFamily="2" charset="2"/>
              </a:rPr>
              <a:t>  3 kg N</a:t>
            </a:r>
            <a:r>
              <a:rPr lang="sv-SE" sz="1800" i="1" baseline="-25000" dirty="0">
                <a:latin typeface="+mj-lt"/>
                <a:sym typeface="Wingdings" pitchFamily="2" charset="2"/>
              </a:rPr>
              <a:t>2</a:t>
            </a:r>
            <a:r>
              <a:rPr lang="sv-SE" sz="1800" i="1" dirty="0">
                <a:latin typeface="+mj-lt"/>
                <a:sym typeface="Wingdings" pitchFamily="2" charset="2"/>
              </a:rPr>
              <a:t>O-N/ha   1,4 ton CO</a:t>
            </a:r>
            <a:r>
              <a:rPr lang="sv-SE" sz="1800" i="1" baseline="-25000" dirty="0">
                <a:latin typeface="+mj-lt"/>
                <a:sym typeface="Wingdings" pitchFamily="2" charset="2"/>
              </a:rPr>
              <a:t>2</a:t>
            </a:r>
            <a:r>
              <a:rPr lang="sv-SE" sz="1800" i="1" dirty="0">
                <a:latin typeface="+mj-lt"/>
                <a:sym typeface="Wingdings" pitchFamily="2" charset="2"/>
              </a:rPr>
              <a:t>-ekv</a:t>
            </a:r>
          </a:p>
          <a:p>
            <a:pPr>
              <a:buFont typeface="Arial" charset="0"/>
              <a:buChar char="•"/>
              <a:defRPr/>
            </a:pPr>
            <a:r>
              <a:rPr lang="sv-SE" sz="1800" i="1" dirty="0">
                <a:latin typeface="+mj-lt"/>
                <a:sym typeface="Wingdings" pitchFamily="2" charset="2"/>
              </a:rPr>
              <a:t>  Inlagring 1 ton C  3,7 ton CO</a:t>
            </a:r>
            <a:r>
              <a:rPr lang="sv-SE" sz="1800" i="1" baseline="-25000" dirty="0">
                <a:latin typeface="+mj-lt"/>
                <a:sym typeface="Wingdings" pitchFamily="2" charset="2"/>
              </a:rPr>
              <a:t>2</a:t>
            </a:r>
            <a:r>
              <a:rPr lang="sv-SE" sz="1800" i="1" dirty="0">
                <a:latin typeface="+mj-lt"/>
                <a:sym typeface="Wingdings" pitchFamily="2" charset="2"/>
              </a:rPr>
              <a:t>-ekv </a:t>
            </a:r>
          </a:p>
        </p:txBody>
      </p:sp>
    </p:spTree>
    <p:extLst>
      <p:ext uri="{BB962C8B-B14F-4D97-AF65-F5344CB8AC3E}">
        <p14:creationId xmlns:p14="http://schemas.microsoft.com/office/powerpoint/2010/main" val="10694559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098675" y="115888"/>
            <a:ext cx="7072313" cy="806450"/>
          </a:xfrm>
        </p:spPr>
        <p:txBody>
          <a:bodyPr/>
          <a:lstStyle/>
          <a:p>
            <a:pPr algn="ctr" eaLnBrk="1" hangingPunct="1"/>
            <a:r>
              <a:rPr lang="sv-SE" dirty="0"/>
              <a:t>Varför ger nötkreaturen så stora utsläpp?</a:t>
            </a:r>
          </a:p>
        </p:txBody>
      </p:sp>
      <p:sp>
        <p:nvSpPr>
          <p:cNvPr id="43011" name="Rectangle 3"/>
          <p:cNvSpPr>
            <a:spLocks noGrp="1" noChangeArrowheads="1"/>
          </p:cNvSpPr>
          <p:nvPr>
            <p:ph type="body" idx="4294967295"/>
          </p:nvPr>
        </p:nvSpPr>
        <p:spPr>
          <a:xfrm>
            <a:off x="2339975" y="1557338"/>
            <a:ext cx="5907088" cy="4810125"/>
          </a:xfrm>
        </p:spPr>
        <p:txBody>
          <a:bodyPr/>
          <a:lstStyle/>
          <a:p>
            <a:pPr eaLnBrk="1" hangingPunct="1">
              <a:defRPr/>
            </a:pPr>
            <a:r>
              <a:rPr lang="sv-SE" dirty="0"/>
              <a:t>Metangasproduktion från fodersmältningen</a:t>
            </a:r>
          </a:p>
          <a:p>
            <a:pPr eaLnBrk="1" hangingPunct="1">
              <a:defRPr/>
            </a:pPr>
            <a:r>
              <a:rPr lang="sv-SE" dirty="0"/>
              <a:t>Låg fodereffektivitet – stora gödselmängder</a:t>
            </a:r>
          </a:p>
          <a:p>
            <a:pPr eaLnBrk="1" hangingPunct="1">
              <a:defRPr/>
            </a:pPr>
            <a:r>
              <a:rPr lang="sv-SE" dirty="0"/>
              <a:t>Få ungar jämfört med andra djurslag-lång startsträcka!</a:t>
            </a:r>
          </a:p>
          <a:p>
            <a:pPr marL="0" indent="0" eaLnBrk="1" hangingPunct="1">
              <a:buFontTx/>
              <a:buNone/>
              <a:defRPr/>
            </a:pPr>
            <a:r>
              <a:rPr lang="sv-SE" sz="2000" dirty="0"/>
              <a:t>Poängteras bör att vallen/ betet som nötkreaturen äter inte kan konsumeras av andra individer. Vallen är en viktig gröda i växtföljden och inom många områden finns ingen alternativ växtodling.</a:t>
            </a:r>
          </a:p>
        </p:txBody>
      </p:sp>
      <p:pic>
        <p:nvPicPr>
          <p:cNvPr id="11268" name="Bildobjekt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2500" r="65625" b="9375"/>
          <a:stretch>
            <a:fillRect/>
          </a:stretch>
        </p:blipFill>
        <p:spPr bwMode="auto">
          <a:xfrm>
            <a:off x="0" y="1066800"/>
            <a:ext cx="1863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C183D7F6-B498-43B3-948B-1728B52AA6E4}">
                <adec:decorative xmlns:adec="http://schemas.microsoft.com/office/drawing/2017/decorative" val="1"/>
              </a:ext>
            </a:extLst>
          </p:cNvPr>
          <p:cNvSpPr txBox="1">
            <a:spLocks/>
          </p:cNvSpPr>
          <p:nvPr/>
        </p:nvSpPr>
        <p:spPr>
          <a:xfrm>
            <a:off x="2699792" y="332656"/>
            <a:ext cx="5932714" cy="539750"/>
          </a:xfrm>
          <a:prstGeom prst="rect">
            <a:avLst/>
          </a:prstGeom>
        </p:spPr>
        <p:txBody>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a:t>		</a:t>
            </a:r>
          </a:p>
        </p:txBody>
      </p:sp>
      <p:grpSp>
        <p:nvGrpSpPr>
          <p:cNvPr id="5" name="Grupp 4">
            <a:extLst>
              <a:ext uri="{C183D7F6-B498-43B3-948B-1728B52AA6E4}">
                <adec:decorative xmlns:adec="http://schemas.microsoft.com/office/drawing/2017/decorative" val="1"/>
              </a:ext>
            </a:extLst>
          </p:cNvPr>
          <p:cNvGrpSpPr/>
          <p:nvPr/>
        </p:nvGrpSpPr>
        <p:grpSpPr>
          <a:xfrm>
            <a:off x="1055370" y="1009650"/>
            <a:ext cx="7033260" cy="4838700"/>
            <a:chOff x="1055370" y="1009650"/>
            <a:chExt cx="7033260" cy="4838700"/>
          </a:xfrm>
        </p:grpSpPr>
        <p:pic>
          <p:nvPicPr>
            <p:cNvPr id="3" name="img2.png"/>
            <p:cNvPicPr/>
            <p:nvPr/>
          </p:nvPicPr>
          <p:blipFill>
            <a:blip r:embed="rId2" cstate="print"/>
            <a:stretch>
              <a:fillRect/>
            </a:stretch>
          </p:blipFill>
          <p:spPr>
            <a:xfrm>
              <a:off x="1055370" y="1009650"/>
              <a:ext cx="7033260" cy="4838700"/>
            </a:xfrm>
            <a:prstGeom prst="rect">
              <a:avLst/>
            </a:prstGeom>
          </p:spPr>
        </p:pic>
        <p:sp>
          <p:nvSpPr>
            <p:cNvPr id="4" name="textruta 3"/>
            <p:cNvSpPr txBox="1"/>
            <p:nvPr/>
          </p:nvSpPr>
          <p:spPr>
            <a:xfrm>
              <a:off x="1619672" y="1844824"/>
              <a:ext cx="288032" cy="1296144"/>
            </a:xfrm>
            <a:prstGeom prst="rect">
              <a:avLst/>
            </a:prstGeom>
            <a:solidFill>
              <a:schemeClr val="bg1"/>
            </a:solidFill>
          </p:spPr>
          <p:txBody>
            <a:bodyPr wrap="square" rtlCol="0">
              <a:spAutoFit/>
            </a:bodyPr>
            <a:lstStyle/>
            <a:p>
              <a:endParaRPr lang="sv-SE" dirty="0"/>
            </a:p>
          </p:txBody>
        </p:sp>
      </p:grpSp>
      <p:sp>
        <p:nvSpPr>
          <p:cNvPr id="6" name="Rubrik 5">
            <a:extLst>
              <a:ext uri="{FF2B5EF4-FFF2-40B4-BE49-F238E27FC236}">
                <a16:creationId xmlns:a16="http://schemas.microsoft.com/office/drawing/2014/main" id="{B5BDEFF3-AB31-7539-AA24-2D5AA6892313}"/>
              </a:ext>
            </a:extLst>
          </p:cNvPr>
          <p:cNvSpPr>
            <a:spLocks noGrp="1"/>
          </p:cNvSpPr>
          <p:nvPr>
            <p:ph type="title" idx="4294967295"/>
          </p:nvPr>
        </p:nvSpPr>
        <p:spPr>
          <a:xfrm>
            <a:off x="1907704" y="332656"/>
            <a:ext cx="6657975" cy="539750"/>
          </a:xfrm>
        </p:spPr>
        <p:txBody>
          <a:bodyPr/>
          <a:lstStyle/>
          <a:p>
            <a:r>
              <a:rPr lang="sv-SE" dirty="0"/>
              <a:t>Mjölkgård</a:t>
            </a:r>
          </a:p>
        </p:txBody>
      </p:sp>
    </p:spTree>
    <p:extLst>
      <p:ext uri="{BB962C8B-B14F-4D97-AF65-F5344CB8AC3E}">
        <p14:creationId xmlns:p14="http://schemas.microsoft.com/office/powerpoint/2010/main" val="1198401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g2.png">
            <a:extLst>
              <a:ext uri="{C183D7F6-B498-43B3-948B-1728B52AA6E4}">
                <adec:decorative xmlns:adec="http://schemas.microsoft.com/office/drawing/2017/decorative" val="1"/>
              </a:ext>
            </a:extLst>
          </p:cNvPr>
          <p:cNvPicPr/>
          <p:nvPr/>
        </p:nvPicPr>
        <p:blipFill>
          <a:blip r:embed="rId2" cstate="print"/>
          <a:stretch>
            <a:fillRect/>
          </a:stretch>
        </p:blipFill>
        <p:spPr>
          <a:xfrm>
            <a:off x="1055370" y="1085850"/>
            <a:ext cx="7033260" cy="4686300"/>
          </a:xfrm>
          <a:prstGeom prst="rect">
            <a:avLst/>
          </a:prstGeom>
        </p:spPr>
      </p:pic>
      <p:sp>
        <p:nvSpPr>
          <p:cNvPr id="4" name="Rubrik 3">
            <a:extLst>
              <a:ext uri="{FF2B5EF4-FFF2-40B4-BE49-F238E27FC236}">
                <a16:creationId xmlns:a16="http://schemas.microsoft.com/office/drawing/2014/main" id="{64B0274F-B269-4913-B16A-62982BF4D1FE}"/>
              </a:ext>
            </a:extLst>
          </p:cNvPr>
          <p:cNvSpPr>
            <a:spLocks noGrp="1"/>
          </p:cNvSpPr>
          <p:nvPr>
            <p:ph type="title" idx="4294967295"/>
          </p:nvPr>
        </p:nvSpPr>
        <p:spPr/>
        <p:txBody>
          <a:bodyPr/>
          <a:lstStyle/>
          <a:p>
            <a:r>
              <a:rPr lang="sv-SE" dirty="0"/>
              <a:t>Mjölkgård</a:t>
            </a:r>
          </a:p>
        </p:txBody>
      </p:sp>
    </p:spTree>
    <p:extLst>
      <p:ext uri="{BB962C8B-B14F-4D97-AF65-F5344CB8AC3E}">
        <p14:creationId xmlns:p14="http://schemas.microsoft.com/office/powerpoint/2010/main" val="888696712"/>
      </p:ext>
    </p:extLst>
  </p:cSld>
  <p:clrMapOvr>
    <a:masterClrMapping/>
  </p:clrMapOvr>
</p:sld>
</file>

<file path=ppt/theme/theme1.xml><?xml version="1.0" encoding="utf-8"?>
<a:theme xmlns:a="http://schemas.openxmlformats.org/drawingml/2006/main" name="Allmänt om klimat och utfodring">
  <a:themeElements>
    <a:clrScheme name="Allmänt om klimat och utfodring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Allmänt om klimat och utfodring">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lmänt om klimat och utfodr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lmänt om klimat och utfodr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lmänt om klimat och utfodr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lmänt om klimat och utfodr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lmänt om klimat och utfodr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lmänt om klimat och utfodr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lmänt om klimat och utfodr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llmänt om klimat och utfodring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Allmänt om klimat och utfodring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Settings\MIERI\Skrivbord\Allmänt om klimat och utfodring.pot</Template>
  <TotalTime>365</TotalTime>
  <Words>1327</Words>
  <Application>Microsoft Office PowerPoint</Application>
  <PresentationFormat>Bildspel på skärmen (4:3)</PresentationFormat>
  <Paragraphs>148</Paragraphs>
  <Slides>18</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Helvetica</vt:lpstr>
      <vt:lpstr>Times New Roman</vt:lpstr>
      <vt:lpstr>Verdana</vt:lpstr>
      <vt:lpstr>Allmänt om klimat och utfodring</vt:lpstr>
      <vt:lpstr>Klimat och utfodring</vt:lpstr>
      <vt:lpstr>Vad är speciellt med idisslare?</vt:lpstr>
      <vt:lpstr>Metan från idisslare</vt:lpstr>
      <vt:lpstr>Metanbildning forts</vt:lpstr>
      <vt:lpstr>Växthusgaser och kg Koldioxidekvivalenter CO2-ekv Omräkning beroende på deras ”potens”</vt:lpstr>
      <vt:lpstr>Metan från djurens fodersmältning</vt:lpstr>
      <vt:lpstr>Varför ger nötkreaturen så stora utsläpp?</vt:lpstr>
      <vt:lpstr>Mjölkgård</vt:lpstr>
      <vt:lpstr>Mjölkgård</vt:lpstr>
      <vt:lpstr>Nötköttsgård</vt:lpstr>
      <vt:lpstr>Nötköttsgård</vt:lpstr>
      <vt:lpstr>Effektivare produktion ger  klimatsmartare produktion</vt:lpstr>
      <vt:lpstr>Klimatpåverkan, från fodersmältning och foder  beror på uppfödningstid</vt:lpstr>
      <vt:lpstr>Metan från mjölkkons fodersmältning</vt:lpstr>
      <vt:lpstr>Utsläpp från produktion av olika fodermedel</vt:lpstr>
      <vt:lpstr>Grovfodret gör skillnaden!</vt:lpstr>
      <vt:lpstr>Förslag på åtgärder för klimatsmartare utfodring</vt:lpstr>
      <vt:lpstr>Nyckeltal att ta fram och diskutera</vt:lpstr>
    </vt:vector>
  </TitlesOfParts>
  <Company>Statens Jordbruksverk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master</dc:creator>
  <cp:lastModifiedBy>Dan-Axel Danielsson</cp:lastModifiedBy>
  <cp:revision>37</cp:revision>
  <dcterms:created xsi:type="dcterms:W3CDTF">2011-03-17T11:42:23Z</dcterms:created>
  <dcterms:modified xsi:type="dcterms:W3CDTF">2022-08-10T13:54:37Z</dcterms:modified>
</cp:coreProperties>
</file>