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2" r:id="rId2"/>
    <p:sldId id="321" r:id="rId3"/>
    <p:sldId id="316" r:id="rId4"/>
    <p:sldId id="438" r:id="rId5"/>
    <p:sldId id="439" r:id="rId6"/>
    <p:sldId id="440" r:id="rId7"/>
    <p:sldId id="325" r:id="rId8"/>
    <p:sldId id="31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61"/>
    <a:srgbClr val="105653"/>
    <a:srgbClr val="96D4AC"/>
    <a:srgbClr val="285468"/>
    <a:srgbClr val="0D2B38"/>
    <a:srgbClr val="0D3730"/>
    <a:srgbClr val="2D6A81"/>
    <a:srgbClr val="418B73"/>
    <a:srgbClr val="712330"/>
    <a:srgbClr val="712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40" autoAdjust="0"/>
  </p:normalViewPr>
  <p:slideViewPr>
    <p:cSldViewPr snapToGrid="0">
      <p:cViewPr varScale="1">
        <p:scale>
          <a:sx n="97" d="100"/>
          <a:sy n="97" d="100"/>
        </p:scale>
        <p:origin x="104" y="2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44"/>
    </p:cViewPr>
  </p:sorterViewPr>
  <p:notesViewPr>
    <p:cSldViewPr snapToGrid="0">
      <p:cViewPr varScale="1">
        <p:scale>
          <a:sx n="120" d="100"/>
          <a:sy n="120" d="100"/>
        </p:scale>
        <p:origin x="42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 Hugosson" userId="9c523bed-f013-4b92-8d4f-779a659fea51" providerId="ADAL" clId="{3F94EFF2-41A3-467A-B94F-555648AEEAC8}"/>
    <pc:docChg chg="undo custSel addSld delSld modSld sldOrd">
      <pc:chgData name="Karin Hugosson" userId="9c523bed-f013-4b92-8d4f-779a659fea51" providerId="ADAL" clId="{3F94EFF2-41A3-467A-B94F-555648AEEAC8}" dt="2026-01-22T07:24:58.967" v="1306" actId="20577"/>
      <pc:docMkLst>
        <pc:docMk/>
      </pc:docMkLst>
      <pc:sldChg chg="addSp delSp modSp new mod">
        <pc:chgData name="Karin Hugosson" userId="9c523bed-f013-4b92-8d4f-779a659fea51" providerId="ADAL" clId="{3F94EFF2-41A3-467A-B94F-555648AEEAC8}" dt="2026-01-22T07:24:58.967" v="1306" actId="20577"/>
        <pc:sldMkLst>
          <pc:docMk/>
          <pc:sldMk cId="952456255" sldId="439"/>
        </pc:sldMkLst>
        <pc:spChg chg="mod">
          <ac:chgData name="Karin Hugosson" userId="9c523bed-f013-4b92-8d4f-779a659fea51" providerId="ADAL" clId="{3F94EFF2-41A3-467A-B94F-555648AEEAC8}" dt="2026-01-22T07:24:58.967" v="1306" actId="20577"/>
          <ac:spMkLst>
            <pc:docMk/>
            <pc:sldMk cId="952456255" sldId="439"/>
            <ac:spMk id="3" creationId="{D0F56181-C76C-AF39-5A4F-C84617741B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96BC0EF-C74E-4531-9C70-D6891FFCD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411CFE-2DA3-4F23-8C89-BDCB76C44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3EDF-17B8-4485-8650-2634BDD7E0FA}" type="datetimeFigureOut">
              <a:rPr lang="sv-SE" smtClean="0"/>
              <a:t>2026-01-22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DF480B-1103-49BF-AF3B-CCBE29F1DC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8340F48-6342-451E-B8C4-41A1D0B916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E8A64-D8AF-43E7-B188-FE9D5F6E8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38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2026-01-22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Mönster blå">
            <a:extLst>
              <a:ext uri="{FF2B5EF4-FFF2-40B4-BE49-F238E27FC236}">
                <a16:creationId xmlns:a16="http://schemas.microsoft.com/office/drawing/2014/main" id="{5F0C4BA2-1619-466E-9817-F49606C5B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7" t="28961"/>
          <a:stretch/>
        </p:blipFill>
        <p:spPr>
          <a:xfrm>
            <a:off x="8280000" y="4070350"/>
            <a:ext cx="3911999" cy="2787650"/>
          </a:xfrm>
          <a:prstGeom prst="rect">
            <a:avLst/>
          </a:prstGeom>
        </p:spPr>
      </p:pic>
      <p:sp>
        <p:nvSpPr>
          <p:cNvPr id="10" name="Platshållare för logotyp">
            <a:extLst>
              <a:ext uri="{FF2B5EF4-FFF2-40B4-BE49-F238E27FC236}">
                <a16:creationId xmlns:a16="http://schemas.microsoft.com/office/drawing/2014/main" id="{DE2BC78D-B47F-4DE2-B1F6-408F5286121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009568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E643C79A-6831-46B4-8B7A-5FDC473445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70350"/>
            <a:ext cx="8280000" cy="2787650"/>
          </a:xfrm>
        </p:spPr>
        <p:txBody>
          <a:bodyPr anchor="ctr" anchorCtr="0"/>
          <a:lstStyle>
            <a:lvl1pPr>
              <a:defRPr lang="sv-SE" sz="20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65" y="3339253"/>
            <a:ext cx="6997815" cy="389015"/>
          </a:xfrm>
        </p:spPr>
        <p:txBody>
          <a:bodyPr lIns="108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2" name="Underrubrik 1">
            <a:extLst>
              <a:ext uri="{FF2B5EF4-FFF2-40B4-BE49-F238E27FC236}">
                <a16:creationId xmlns:a16="http://schemas.microsoft.com/office/drawing/2014/main" id="{DCFB5804-B624-40A5-8CAA-8EDF16016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864" y="1235195"/>
            <a:ext cx="6997815" cy="472306"/>
          </a:xfrm>
        </p:spPr>
        <p:txBody>
          <a:bodyPr lIns="108000" anchor="b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Namn och datum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865" y="1732553"/>
            <a:ext cx="6997815" cy="1606700"/>
          </a:xfrm>
        </p:spPr>
        <p:txBody>
          <a:bodyPr anchor="ctr" anchorCtr="0"/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1" name="Logotyp EU" descr="Logotyp EU. Medfinansieras av Europeiska unionen.">
            <a:extLst>
              <a:ext uri="{FF2B5EF4-FFF2-40B4-BE49-F238E27FC236}">
                <a16:creationId xmlns:a16="http://schemas.microsoft.com/office/drawing/2014/main" id="{6F574745-F4AC-4A13-ACF7-0F8DA7EE73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94" y="5902607"/>
            <a:ext cx="670815" cy="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2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ö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grön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18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288F68BD-6533-48D4-8946-C558E0D305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8422" y="1118473"/>
            <a:ext cx="4659155" cy="4659154"/>
          </a:xfrm>
          <a:custGeom>
            <a:avLst/>
            <a:gdLst>
              <a:gd name="connsiteX0" fmla="*/ 0 w 4791077"/>
              <a:gd name="connsiteY0" fmla="*/ 0 h 4791076"/>
              <a:gd name="connsiteX1" fmla="*/ 2395539 w 4791077"/>
              <a:gd name="connsiteY1" fmla="*/ 0 h 4791076"/>
              <a:gd name="connsiteX2" fmla="*/ 2405689 w 4791077"/>
              <a:gd name="connsiteY2" fmla="*/ 0 h 4791076"/>
              <a:gd name="connsiteX3" fmla="*/ 2405689 w 4791077"/>
              <a:gd name="connsiteY3" fmla="*/ 513 h 4791076"/>
              <a:gd name="connsiteX4" fmla="*/ 2640469 w 4791077"/>
              <a:gd name="connsiteY4" fmla="*/ 12368 h 4791076"/>
              <a:gd name="connsiteX5" fmla="*/ 4791077 w 4791077"/>
              <a:gd name="connsiteY5" fmla="*/ 2395538 h 4791076"/>
              <a:gd name="connsiteX6" fmla="*/ 4789897 w 4791077"/>
              <a:gd name="connsiteY6" fmla="*/ 2418903 h 4791076"/>
              <a:gd name="connsiteX7" fmla="*/ 4791076 w 4791077"/>
              <a:gd name="connsiteY7" fmla="*/ 2418903 h 4791076"/>
              <a:gd name="connsiteX8" fmla="*/ 4791076 w 4791077"/>
              <a:gd name="connsiteY8" fmla="*/ 4791075 h 4791076"/>
              <a:gd name="connsiteX9" fmla="*/ 2395559 w 4791077"/>
              <a:gd name="connsiteY9" fmla="*/ 4791075 h 4791076"/>
              <a:gd name="connsiteX10" fmla="*/ 2395539 w 4791077"/>
              <a:gd name="connsiteY10" fmla="*/ 4791076 h 4791076"/>
              <a:gd name="connsiteX11" fmla="*/ 2395519 w 4791077"/>
              <a:gd name="connsiteY11" fmla="*/ 4791075 h 4791076"/>
              <a:gd name="connsiteX12" fmla="*/ 2385387 w 4791077"/>
              <a:gd name="connsiteY12" fmla="*/ 4791075 h 4791076"/>
              <a:gd name="connsiteX13" fmla="*/ 2385387 w 4791077"/>
              <a:gd name="connsiteY13" fmla="*/ 4790564 h 4791076"/>
              <a:gd name="connsiteX14" fmla="*/ 2150609 w 4791077"/>
              <a:gd name="connsiteY14" fmla="*/ 4778708 h 4791076"/>
              <a:gd name="connsiteX15" fmla="*/ 1 w 4791077"/>
              <a:gd name="connsiteY15" fmla="*/ 2395538 h 4791076"/>
              <a:gd name="connsiteX16" fmla="*/ 1181 w 4791077"/>
              <a:gd name="connsiteY16" fmla="*/ 2372172 h 4791076"/>
              <a:gd name="connsiteX17" fmla="*/ 0 w 4791077"/>
              <a:gd name="connsiteY17" fmla="*/ 2372172 h 479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077" h="4791076">
                <a:moveTo>
                  <a:pt x="0" y="0"/>
                </a:moveTo>
                <a:lnTo>
                  <a:pt x="2395539" y="0"/>
                </a:lnTo>
                <a:lnTo>
                  <a:pt x="2405689" y="0"/>
                </a:lnTo>
                <a:lnTo>
                  <a:pt x="2405689" y="513"/>
                </a:lnTo>
                <a:lnTo>
                  <a:pt x="2640469" y="12368"/>
                </a:lnTo>
                <a:cubicBezTo>
                  <a:pt x="3848434" y="135044"/>
                  <a:pt x="4791077" y="1155208"/>
                  <a:pt x="4791077" y="2395538"/>
                </a:cubicBezTo>
                <a:lnTo>
                  <a:pt x="4789897" y="2418903"/>
                </a:lnTo>
                <a:lnTo>
                  <a:pt x="4791076" y="2418903"/>
                </a:lnTo>
                <a:lnTo>
                  <a:pt x="4791076" y="4791075"/>
                </a:lnTo>
                <a:lnTo>
                  <a:pt x="2395559" y="4791075"/>
                </a:lnTo>
                <a:lnTo>
                  <a:pt x="2395539" y="4791076"/>
                </a:lnTo>
                <a:lnTo>
                  <a:pt x="2395519" y="4791075"/>
                </a:lnTo>
                <a:lnTo>
                  <a:pt x="2385387" y="4791075"/>
                </a:lnTo>
                <a:lnTo>
                  <a:pt x="2385387" y="4790564"/>
                </a:lnTo>
                <a:lnTo>
                  <a:pt x="2150609" y="4778708"/>
                </a:lnTo>
                <a:cubicBezTo>
                  <a:pt x="942645" y="4656033"/>
                  <a:pt x="1" y="3635869"/>
                  <a:pt x="1" y="2395538"/>
                </a:cubicBezTo>
                <a:lnTo>
                  <a:pt x="1181" y="2372172"/>
                </a:lnTo>
                <a:lnTo>
                  <a:pt x="0" y="237217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sv-SE" dirty="0"/>
              <a:t>Klicka här för att infoga bild</a:t>
            </a:r>
          </a:p>
        </p:txBody>
      </p:sp>
      <p:sp>
        <p:nvSpPr>
          <p:cNvPr id="6" name="Platshållare för text">
            <a:extLst>
              <a:ext uri="{FF2B5EF4-FFF2-40B4-BE49-F238E27FC236}">
                <a16:creationId xmlns:a16="http://schemas.microsoft.com/office/drawing/2014/main" id="{2E06B01A-068F-45CB-A014-83B2B3ADC6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3099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3419241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cirk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röd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bild">
            <a:extLst>
              <a:ext uri="{FF2B5EF4-FFF2-40B4-BE49-F238E27FC236}">
                <a16:creationId xmlns:a16="http://schemas.microsoft.com/office/drawing/2014/main" id="{E458FE5C-75BB-4B56-B15E-D3D00725F22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7308" y="1365336"/>
            <a:ext cx="4761383" cy="47593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infoga bild</a:t>
            </a:r>
          </a:p>
        </p:txBody>
      </p:sp>
      <p:sp>
        <p:nvSpPr>
          <p:cNvPr id="6" name="Platshållare för text">
            <a:extLst>
              <a:ext uri="{FF2B5EF4-FFF2-40B4-BE49-F238E27FC236}">
                <a16:creationId xmlns:a16="http://schemas.microsoft.com/office/drawing/2014/main" id="{C112E70A-20F5-4C0A-B79F-1FEACB0FE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2000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172303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blå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C675CBE7-E9CC-4D53-9AF8-7FA2C89924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9647" y="3101927"/>
            <a:ext cx="1577436" cy="3093571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5F0F9B13-23EF-424A-874B-2A13F1E5DA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6165" y="3101927"/>
            <a:ext cx="3681159" cy="3093571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13" name="Platshållare för bild 2">
            <a:extLst>
              <a:ext uri="{FF2B5EF4-FFF2-40B4-BE49-F238E27FC236}">
                <a16:creationId xmlns:a16="http://schemas.microsoft.com/office/drawing/2014/main" id="{4AEE329C-1C0F-4A55-97EA-6A445A573F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14819" y="824678"/>
            <a:ext cx="3122263" cy="2136783"/>
          </a:xfrm>
          <a:solidFill>
            <a:schemeClr val="bg2"/>
          </a:solidFill>
        </p:spPr>
        <p:txBody>
          <a:bodyPr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 lang="sv-SE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  <a:p>
            <a:endParaRPr lang="sv-SE" dirty="0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E1BE8B4-F0CA-4D3B-837F-CD7A9E1623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7224" y="823914"/>
            <a:ext cx="2136775" cy="2150466"/>
          </a:xfrm>
          <a:solidFill>
            <a:schemeClr val="bg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sv-SE"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›"/>
              <a:tabLst/>
              <a:defRPr/>
            </a:pPr>
            <a:r>
              <a:rPr lang="sv-SE" dirty="0"/>
              <a:t>Klicka för att infoga bild</a:t>
            </a:r>
          </a:p>
        </p:txBody>
      </p:sp>
      <p:sp>
        <p:nvSpPr>
          <p:cNvPr id="11" name="Platshållare för text">
            <a:extLst>
              <a:ext uri="{FF2B5EF4-FFF2-40B4-BE49-F238E27FC236}">
                <a16:creationId xmlns:a16="http://schemas.microsoft.com/office/drawing/2014/main" id="{DCFD37F9-03F0-46BC-A02F-24685E2AFE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9101" y="3203999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6560" y="1440180"/>
            <a:ext cx="4356000" cy="1693099"/>
          </a:xfrm>
        </p:spPr>
        <p:txBody>
          <a:bodyPr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sv-SE" sz="3200" b="1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231991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layout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eppa Näringen logotyp" descr="Logotyp för Greppa Näringen.">
            <a:extLst>
              <a:ext uri="{FF2B5EF4-FFF2-40B4-BE49-F238E27FC236}">
                <a16:creationId xmlns:a16="http://schemas.microsoft.com/office/drawing/2014/main" id="{94F24769-98C2-4414-B3D0-1AD4C9F3D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4" name="Underrubrik">
            <a:extLst>
              <a:ext uri="{FF2B5EF4-FFF2-40B4-BE49-F238E27FC236}">
                <a16:creationId xmlns:a16="http://schemas.microsoft.com/office/drawing/2014/main" id="{7D51CB52-AB5A-4E33-B68A-5D18875CCC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7" y="4463358"/>
            <a:ext cx="8640000" cy="760177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för att skriva vem du citerar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6421" y="1903078"/>
            <a:ext cx="8640000" cy="2492168"/>
          </a:xfrm>
        </p:spPr>
        <p:txBody>
          <a:bodyPr anchor="b" anchorCtr="0"/>
          <a:lstStyle>
            <a:lvl1pPr algn="l">
              <a:defRPr sz="4400" b="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ett citat eller en text du vill lyfta fram</a:t>
            </a:r>
          </a:p>
        </p:txBody>
      </p:sp>
    </p:spTree>
    <p:extLst>
      <p:ext uri="{BB962C8B-B14F-4D97-AF65-F5344CB8AC3E}">
        <p14:creationId xmlns:p14="http://schemas.microsoft.com/office/powerpoint/2010/main" val="398944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 och kontakt blå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Mönster blå">
            <a:extLst>
              <a:ext uri="{FF2B5EF4-FFF2-40B4-BE49-F238E27FC236}">
                <a16:creationId xmlns:a16="http://schemas.microsoft.com/office/drawing/2014/main" id="{CF19C659-7BC0-499C-91D3-AFE2007CF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 t="28490" r="1"/>
          <a:stretch/>
        </p:blipFill>
        <p:spPr>
          <a:xfrm>
            <a:off x="8280000" y="4070350"/>
            <a:ext cx="3912000" cy="2787650"/>
          </a:xfrm>
          <a:prstGeom prst="rect">
            <a:avLst/>
          </a:prstGeom>
        </p:spPr>
      </p:pic>
      <p:sp>
        <p:nvSpPr>
          <p:cNvPr id="11" name="Platshållare för bild">
            <a:extLst>
              <a:ext uri="{FF2B5EF4-FFF2-40B4-BE49-F238E27FC236}">
                <a16:creationId xmlns:a16="http://schemas.microsoft.com/office/drawing/2014/main" id="{1F15E809-315A-4257-936B-60115C402B0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006262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40B21655-1984-48F2-AC22-B24E5977A3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6338" y="4244197"/>
            <a:ext cx="4943475" cy="1834341"/>
          </a:xfrm>
        </p:spPr>
        <p:txBody>
          <a:bodyPr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dina kontaktuppgifter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655" y="2434975"/>
            <a:ext cx="4943218" cy="1548461"/>
          </a:xfrm>
        </p:spPr>
        <p:txBody>
          <a:bodyPr anchor="b"/>
          <a:lstStyle>
            <a:lvl1pPr algn="l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Logotyp EU" descr="Logotyp EU. Medfinansieras av Europeiska unionen.">
            <a:extLst>
              <a:ext uri="{FF2B5EF4-FFF2-40B4-BE49-F238E27FC236}">
                <a16:creationId xmlns:a16="http://schemas.microsoft.com/office/drawing/2014/main" id="{07F3E875-6E7B-4CD9-9F16-FF9E97C474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94" y="5902607"/>
            <a:ext cx="670815" cy="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blå 2">
    <p:bg>
      <p:bgPr>
        <a:solidFill>
          <a:srgbClr val="285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ärgblock blå">
            <a:extLst>
              <a:ext uri="{FF2B5EF4-FFF2-40B4-BE49-F238E27FC236}">
                <a16:creationId xmlns:a16="http://schemas.microsoft.com/office/drawing/2014/main" id="{E7D707C4-CC49-49B6-9522-AED3F9754962}"/>
              </a:ext>
            </a:extLst>
          </p:cNvPr>
          <p:cNvSpPr/>
          <p:nvPr userDrawn="1"/>
        </p:nvSpPr>
        <p:spPr>
          <a:xfrm>
            <a:off x="0" y="4070773"/>
            <a:ext cx="12192000" cy="2787650"/>
          </a:xfrm>
          <a:prstGeom prst="rect">
            <a:avLst/>
          </a:prstGeom>
          <a:solidFill>
            <a:srgbClr val="2D6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Mönster blå">
            <a:extLst>
              <a:ext uri="{FF2B5EF4-FFF2-40B4-BE49-F238E27FC236}">
                <a16:creationId xmlns:a16="http://schemas.microsoft.com/office/drawing/2014/main" id="{11A45FB2-6F2D-46CB-8E7B-3D78511FB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58067" b="1693"/>
          <a:stretch/>
        </p:blipFill>
        <p:spPr>
          <a:xfrm>
            <a:off x="6674" y="4068096"/>
            <a:ext cx="12190149" cy="2793241"/>
          </a:xfrm>
          <a:prstGeom prst="rect">
            <a:avLst/>
          </a:prstGeom>
        </p:spPr>
      </p:pic>
      <p:pic>
        <p:nvPicPr>
          <p:cNvPr id="13" name="Greppa Näringen logotyp" descr="Logotyp för Greppa Näringen.">
            <a:extLst>
              <a:ext uri="{FF2B5EF4-FFF2-40B4-BE49-F238E27FC236}">
                <a16:creationId xmlns:a16="http://schemas.microsoft.com/office/drawing/2014/main" id="{31058063-17F8-4ED9-A086-59D6BBA36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0"/>
          </a:xfrm>
          <a:prstGeom prst="rect">
            <a:avLst/>
          </a:prstGeom>
        </p:spPr>
      </p:pic>
      <p:sp>
        <p:nvSpPr>
          <p:cNvPr id="10" name="Platshållare för logotyp">
            <a:extLst>
              <a:ext uri="{FF2B5EF4-FFF2-40B4-BE49-F238E27FC236}">
                <a16:creationId xmlns:a16="http://schemas.microsoft.com/office/drawing/2014/main" id="{DE2BC78D-B47F-4DE2-B1F6-408F5286121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9007455" y="5902607"/>
            <a:ext cx="1756000" cy="679662"/>
          </a:xfrm>
        </p:spPr>
        <p:txBody>
          <a:bodyPr anchor="ctr" anchorCtr="0"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lägga till en logotyp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65" y="3339253"/>
            <a:ext cx="6997815" cy="389015"/>
          </a:xfrm>
        </p:spPr>
        <p:txBody>
          <a:bodyPr lIns="108000"/>
          <a:lstStyle>
            <a:lvl1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lägga till underrubrik</a:t>
            </a:r>
          </a:p>
        </p:txBody>
      </p:sp>
      <p:sp>
        <p:nvSpPr>
          <p:cNvPr id="12" name="Underrubrik 1">
            <a:extLst>
              <a:ext uri="{FF2B5EF4-FFF2-40B4-BE49-F238E27FC236}">
                <a16:creationId xmlns:a16="http://schemas.microsoft.com/office/drawing/2014/main" id="{DCFB5804-B624-40A5-8CAA-8EDF16016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864" y="1235195"/>
            <a:ext cx="6997815" cy="472306"/>
          </a:xfrm>
        </p:spPr>
        <p:txBody>
          <a:bodyPr lIns="108000" anchor="b" anchorCtr="0"/>
          <a:lstStyle>
            <a:lvl1pPr marL="0" indent="0"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sv-SE" dirty="0"/>
              <a:t>Namn och datum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1865" y="1732553"/>
            <a:ext cx="6997815" cy="1606700"/>
          </a:xfrm>
        </p:spPr>
        <p:txBody>
          <a:bodyPr anchor="ctr" anchorCtr="0"/>
          <a:lstStyle>
            <a:lvl1pPr algn="l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9" name="Logotyp EU" descr="Logotyp EU. Medfinansieras av Europeiska unionen.">
            <a:extLst>
              <a:ext uri="{FF2B5EF4-FFF2-40B4-BE49-F238E27FC236}">
                <a16:creationId xmlns:a16="http://schemas.microsoft.com/office/drawing/2014/main" id="{6F23D1E8-B060-4952-96FB-E74108490B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94" y="5902607"/>
            <a:ext cx="670815" cy="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">
            <a:extLst>
              <a:ext uri="{FF2B5EF4-FFF2-40B4-BE49-F238E27FC236}">
                <a16:creationId xmlns:a16="http://schemas.microsoft.com/office/drawing/2014/main" id="{0961772C-69C8-419E-A841-18F838F54C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1" y="1966365"/>
            <a:ext cx="8280000" cy="3810491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64242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1966365"/>
            <a:ext cx="8280000" cy="3810491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1828800" indent="0"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annat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4"/>
            <a:endParaRPr lang="sv-SE" dirty="0"/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65137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18127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nummer">
            <a:extLst>
              <a:ext uri="{FF2B5EF4-FFF2-40B4-BE49-F238E27FC236}">
                <a16:creationId xmlns:a16="http://schemas.microsoft.com/office/drawing/2014/main" id="{6F577724-32EB-4BA9-8E37-C13CAB287D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eppa Näringen logotyp" descr="Logotyp för Greppa Näringen.">
            <a:extLst>
              <a:ext uri="{FF2B5EF4-FFF2-40B4-BE49-F238E27FC236}">
                <a16:creationId xmlns:a16="http://schemas.microsoft.com/office/drawing/2014/main" id="{A668EE5D-F596-4212-9E57-13524B6964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464486"/>
            <a:ext cx="8280000" cy="1165138"/>
          </a:xfrm>
        </p:spPr>
        <p:txBody>
          <a:bodyPr anchor="b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78576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">
            <a:extLst>
              <a:ext uri="{FF2B5EF4-FFF2-40B4-BE49-F238E27FC236}">
                <a16:creationId xmlns:a16="http://schemas.microsoft.com/office/drawing/2014/main" id="{47106106-A213-40C3-9F92-5EE5C3D92F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Greppa Näringen logotyp" descr="Logotyp för Greppa Näringen.">
            <a:extLst>
              <a:ext uri="{FF2B5EF4-FFF2-40B4-BE49-F238E27FC236}">
                <a16:creationId xmlns:a16="http://schemas.microsoft.com/office/drawing/2014/main" id="{CF719A97-82F6-4BE6-8248-587DBBEA9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11" name="Platshållare för innehåll">
            <a:extLst>
              <a:ext uri="{FF2B5EF4-FFF2-40B4-BE49-F238E27FC236}">
                <a16:creationId xmlns:a16="http://schemas.microsoft.com/office/drawing/2014/main" id="{02D58464-68C8-413F-A455-43EB1EE66F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3958" y="2315275"/>
            <a:ext cx="4524320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2315275"/>
            <a:ext cx="4632404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757443"/>
            <a:ext cx="8112941" cy="1219263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364706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">
            <a:extLst>
              <a:ext uri="{FF2B5EF4-FFF2-40B4-BE49-F238E27FC236}">
                <a16:creationId xmlns:a16="http://schemas.microsoft.com/office/drawing/2014/main" id="{47106106-A213-40C3-9F92-5EE5C3D92F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Greppa Näringen logotyp" descr="Logotyp för Greppa Näringen.">
            <a:extLst>
              <a:ext uri="{FF2B5EF4-FFF2-40B4-BE49-F238E27FC236}">
                <a16:creationId xmlns:a16="http://schemas.microsoft.com/office/drawing/2014/main" id="{CF719A97-82F6-4BE6-8248-587DBBEA9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11" name="Platshållare för innehåll">
            <a:extLst>
              <a:ext uri="{FF2B5EF4-FFF2-40B4-BE49-F238E27FC236}">
                <a16:creationId xmlns:a16="http://schemas.microsoft.com/office/drawing/2014/main" id="{02D58464-68C8-413F-A455-43EB1EE66F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3958" y="2315275"/>
            <a:ext cx="4524320" cy="389445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">
            <a:extLst>
              <a:ext uri="{FF2B5EF4-FFF2-40B4-BE49-F238E27FC236}">
                <a16:creationId xmlns:a16="http://schemas.microsoft.com/office/drawing/2014/main" id="{9175659D-CF7E-4420-911B-A57598EE71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6422" y="2315275"/>
            <a:ext cx="4632404" cy="3894456"/>
          </a:xfrm>
        </p:spPr>
        <p:txBody>
          <a:bodyPr/>
          <a:lstStyle>
            <a:lvl1pPr marL="342900" indent="-342900">
              <a:buClrTx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4pPr>
            <a:lvl5pPr marL="21145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Klicka för att lägga till text, bild eller innehåll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ubrik">
            <a:extLst>
              <a:ext uri="{FF2B5EF4-FFF2-40B4-BE49-F238E27FC236}">
                <a16:creationId xmlns:a16="http://schemas.microsoft.com/office/drawing/2014/main" id="{0E26EE2A-F057-47C6-91BB-2CE82EBE8A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38" y="757443"/>
            <a:ext cx="8112941" cy="1219263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lägga till rubrik, max två rader</a:t>
            </a:r>
          </a:p>
        </p:txBody>
      </p:sp>
    </p:spTree>
    <p:extLst>
      <p:ext uri="{BB962C8B-B14F-4D97-AF65-F5344CB8AC3E}">
        <p14:creationId xmlns:p14="http://schemas.microsoft.com/office/powerpoint/2010/main" val="293901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drop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ärgblock blå">
            <a:extLst>
              <a:ext uri="{FF2B5EF4-FFF2-40B4-BE49-F238E27FC236}">
                <a16:creationId xmlns:a16="http://schemas.microsoft.com/office/drawing/2014/main" id="{C0FA68A2-702F-4B4E-B8EC-AF60295BE28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701C8F8E-93E5-42BF-AF45-A18E4534D6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581" y="1034515"/>
            <a:ext cx="4250838" cy="5132857"/>
          </a:xfrm>
          <a:custGeom>
            <a:avLst/>
            <a:gdLst>
              <a:gd name="connsiteX0" fmla="*/ 1890711 w 3781426"/>
              <a:gd name="connsiteY0" fmla="*/ 0 h 4566046"/>
              <a:gd name="connsiteX1" fmla="*/ 3289977 w 3781426"/>
              <a:gd name="connsiteY1" fmla="*/ 1399267 h 4566046"/>
              <a:gd name="connsiteX2" fmla="*/ 3285674 w 3781426"/>
              <a:gd name="connsiteY2" fmla="*/ 1403570 h 4566046"/>
              <a:gd name="connsiteX3" fmla="*/ 3349679 w 3781426"/>
              <a:gd name="connsiteY3" fmla="*/ 1473963 h 4566046"/>
              <a:gd name="connsiteX4" fmla="*/ 3781426 w 3781426"/>
              <a:gd name="connsiteY4" fmla="*/ 2676127 h 4566046"/>
              <a:gd name="connsiteX5" fmla="*/ 1890713 w 3781426"/>
              <a:gd name="connsiteY5" fmla="*/ 4566046 h 4566046"/>
              <a:gd name="connsiteX6" fmla="*/ 0 w 3781426"/>
              <a:gd name="connsiteY6" fmla="*/ 2676127 h 4566046"/>
              <a:gd name="connsiteX7" fmla="*/ 431747 w 3781426"/>
              <a:gd name="connsiteY7" fmla="*/ 1473963 h 4566046"/>
              <a:gd name="connsiteX8" fmla="*/ 495100 w 3781426"/>
              <a:gd name="connsiteY8" fmla="*/ 1404287 h 4566046"/>
              <a:gd name="connsiteX9" fmla="*/ 490762 w 3781426"/>
              <a:gd name="connsiteY9" fmla="*/ 1399949 h 4566046"/>
              <a:gd name="connsiteX0" fmla="*/ 1890711 w 3781426"/>
              <a:gd name="connsiteY0" fmla="*/ 0 h 4566046"/>
              <a:gd name="connsiteX1" fmla="*/ 3289977 w 3781426"/>
              <a:gd name="connsiteY1" fmla="*/ 1399267 h 4566046"/>
              <a:gd name="connsiteX2" fmla="*/ 3285674 w 3781426"/>
              <a:gd name="connsiteY2" fmla="*/ 1403570 h 4566046"/>
              <a:gd name="connsiteX3" fmla="*/ 3349679 w 3781426"/>
              <a:gd name="connsiteY3" fmla="*/ 1473963 h 4566046"/>
              <a:gd name="connsiteX4" fmla="*/ 3781426 w 3781426"/>
              <a:gd name="connsiteY4" fmla="*/ 2676127 h 4566046"/>
              <a:gd name="connsiteX5" fmla="*/ 1890713 w 3781426"/>
              <a:gd name="connsiteY5" fmla="*/ 4566046 h 4566046"/>
              <a:gd name="connsiteX6" fmla="*/ 0 w 3781426"/>
              <a:gd name="connsiteY6" fmla="*/ 2676127 h 4566046"/>
              <a:gd name="connsiteX7" fmla="*/ 431747 w 3781426"/>
              <a:gd name="connsiteY7" fmla="*/ 1473963 h 4566046"/>
              <a:gd name="connsiteX8" fmla="*/ 495100 w 3781426"/>
              <a:gd name="connsiteY8" fmla="*/ 1404287 h 4566046"/>
              <a:gd name="connsiteX9" fmla="*/ 1890711 w 3781426"/>
              <a:gd name="connsiteY9" fmla="*/ 0 h 4566046"/>
              <a:gd name="connsiteX0" fmla="*/ 1890711 w 3781426"/>
              <a:gd name="connsiteY0" fmla="*/ 0 h 4566046"/>
              <a:gd name="connsiteX1" fmla="*/ 3285674 w 3781426"/>
              <a:gd name="connsiteY1" fmla="*/ 1403570 h 4566046"/>
              <a:gd name="connsiteX2" fmla="*/ 3349679 w 3781426"/>
              <a:gd name="connsiteY2" fmla="*/ 1473963 h 4566046"/>
              <a:gd name="connsiteX3" fmla="*/ 3781426 w 3781426"/>
              <a:gd name="connsiteY3" fmla="*/ 2676127 h 4566046"/>
              <a:gd name="connsiteX4" fmla="*/ 1890713 w 3781426"/>
              <a:gd name="connsiteY4" fmla="*/ 4566046 h 4566046"/>
              <a:gd name="connsiteX5" fmla="*/ 0 w 3781426"/>
              <a:gd name="connsiteY5" fmla="*/ 2676127 h 4566046"/>
              <a:gd name="connsiteX6" fmla="*/ 431747 w 3781426"/>
              <a:gd name="connsiteY6" fmla="*/ 1473963 h 4566046"/>
              <a:gd name="connsiteX7" fmla="*/ 495100 w 3781426"/>
              <a:gd name="connsiteY7" fmla="*/ 1404287 h 4566046"/>
              <a:gd name="connsiteX8" fmla="*/ 1890711 w 3781426"/>
              <a:gd name="connsiteY8" fmla="*/ 0 h 456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1426" h="4566046">
                <a:moveTo>
                  <a:pt x="1890711" y="0"/>
                </a:moveTo>
                <a:lnTo>
                  <a:pt x="3285674" y="1403570"/>
                </a:lnTo>
                <a:lnTo>
                  <a:pt x="3349679" y="1473963"/>
                </a:lnTo>
                <a:cubicBezTo>
                  <a:pt x="3619400" y="1800653"/>
                  <a:pt x="3781426" y="2219476"/>
                  <a:pt x="3781426" y="2676127"/>
                </a:cubicBezTo>
                <a:cubicBezTo>
                  <a:pt x="3781426" y="3719900"/>
                  <a:pt x="2934925" y="4566046"/>
                  <a:pt x="1890713" y="4566046"/>
                </a:cubicBezTo>
                <a:cubicBezTo>
                  <a:pt x="846501" y="4566046"/>
                  <a:pt x="0" y="3719900"/>
                  <a:pt x="0" y="2676127"/>
                </a:cubicBezTo>
                <a:cubicBezTo>
                  <a:pt x="0" y="2219476"/>
                  <a:pt x="162026" y="1800653"/>
                  <a:pt x="431747" y="1473963"/>
                </a:cubicBezTo>
                <a:lnTo>
                  <a:pt x="495100" y="1404287"/>
                </a:lnTo>
                <a:lnTo>
                  <a:pt x="18907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lvl1pPr>
              <a:defRPr lang="sv-SE" sz="240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sv-SE" dirty="0"/>
              <a:t>Klicka här för att infoga bild</a:t>
            </a:r>
          </a:p>
        </p:txBody>
      </p:sp>
      <p:sp>
        <p:nvSpPr>
          <p:cNvPr id="5" name="Platshållare för text">
            <a:extLst>
              <a:ext uri="{FF2B5EF4-FFF2-40B4-BE49-F238E27FC236}">
                <a16:creationId xmlns:a16="http://schemas.microsoft.com/office/drawing/2014/main" id="{7A23548C-701F-4F68-A201-0CB0681ACC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69101" y="3204000"/>
            <a:ext cx="4356000" cy="3132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Lägg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131" y="1440180"/>
            <a:ext cx="4356000" cy="1693099"/>
          </a:xfrm>
        </p:spPr>
        <p:txBody>
          <a:bodyPr anchor="b" anchorCtr="0"/>
          <a:lstStyle>
            <a:lvl1pPr>
              <a:lnSpc>
                <a:spcPct val="100000"/>
              </a:lnSpc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här för att lägga till rubrik max tre rader</a:t>
            </a:r>
          </a:p>
        </p:txBody>
      </p:sp>
    </p:spTree>
    <p:extLst>
      <p:ext uri="{BB962C8B-B14F-4D97-AF65-F5344CB8AC3E}">
        <p14:creationId xmlns:p14="http://schemas.microsoft.com/office/powerpoint/2010/main" val="419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sidnummer">
            <a:extLst>
              <a:ext uri="{FF2B5EF4-FFF2-40B4-BE49-F238E27FC236}">
                <a16:creationId xmlns:a16="http://schemas.microsoft.com/office/drawing/2014/main" id="{D054FFF1-22CE-4658-9ECE-65F4FEE1F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818" y="6346241"/>
            <a:ext cx="872054" cy="29717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873EB259-4CFD-4D03-8D50-B8967239912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Greppa Näringen logotyp" descr="Logotyp för Greppa Näringen.">
            <a:extLst>
              <a:ext uri="{FF2B5EF4-FFF2-40B4-BE49-F238E27FC236}">
                <a16:creationId xmlns:a16="http://schemas.microsoft.com/office/drawing/2014/main" id="{1B1051DC-0603-47E4-A8B5-C011AE6A2E3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206" y="3339253"/>
            <a:ext cx="9512098" cy="2693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07" y="1866900"/>
            <a:ext cx="9512097" cy="11583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4" r:id="rId2"/>
    <p:sldLayoutId id="2147483721" r:id="rId3"/>
    <p:sldLayoutId id="2147483724" r:id="rId4"/>
    <p:sldLayoutId id="2147483728" r:id="rId5"/>
    <p:sldLayoutId id="2147483753" r:id="rId6"/>
    <p:sldLayoutId id="2147483727" r:id="rId7"/>
    <p:sldLayoutId id="2147483743" r:id="rId8"/>
    <p:sldLayoutId id="2147483716" r:id="rId9"/>
    <p:sldLayoutId id="2147483711" r:id="rId10"/>
    <p:sldLayoutId id="2147483744" r:id="rId11"/>
    <p:sldLayoutId id="2147483750" r:id="rId12"/>
    <p:sldLayoutId id="2147483696" r:id="rId13"/>
    <p:sldLayoutId id="2147483749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E55FFD83-A68F-4F15-A4BC-CCA6E7CBA7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846CB8-9683-4FE7-A79D-CA7C6E7EE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25 år </a:t>
            </a:r>
            <a:r>
              <a:rPr lang="sv-SE"/>
              <a:t>av hållbarhetsarbete</a:t>
            </a:r>
            <a:endParaRPr lang="sv-SE" dirty="0"/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F469ED57-72D3-4C4F-9CEE-977402CA5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43C100-F398-43E5-B33C-C42A6442E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Greppa Näringen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0114367-0D73-4BB2-A7ED-7D9E51C6A5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43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1E7AA8-5437-439B-BE7D-0D888D85F7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1400" dirty="0"/>
              <a:t>Kostnadsfri enskild rådgivning för dig som har minst 15 djurenheter (10 hästar) och/eller 50 hektar</a:t>
            </a:r>
          </a:p>
          <a:p>
            <a:r>
              <a:rPr lang="sv-SE" sz="1400" dirty="0"/>
              <a:t>Rådgivningen finns i hela Sverige</a:t>
            </a:r>
          </a:p>
          <a:p>
            <a:r>
              <a:rPr lang="sv-SE" sz="1400" dirty="0"/>
              <a:t>Ordinarier rådgivningsorganisationer gör rådgivning inom Greppa Näringen</a:t>
            </a:r>
          </a:p>
          <a:p>
            <a:r>
              <a:rPr lang="sv-SE" sz="1400" dirty="0"/>
              <a:t>Cirka 13 000 gårdar har tagit del av Greppa Näringens enskilda rådgivning</a:t>
            </a:r>
          </a:p>
          <a:p>
            <a:r>
              <a:rPr lang="sv-SE" sz="1400" dirty="0"/>
              <a:t>Över 70 000 gårdsbesök sedan 2001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E9E666-15E2-461A-804A-88722E39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Greppa Näringen i korthet</a:t>
            </a:r>
          </a:p>
        </p:txBody>
      </p:sp>
      <p:pic>
        <p:nvPicPr>
          <p:cNvPr id="13" name="Platshållare för bild 12" descr="En bild som visar utomhus, gräs, himmel, person&#10;&#10;AI-genererat innehåll kan vara felaktigt.">
            <a:extLst>
              <a:ext uri="{FF2B5EF4-FFF2-40B4-BE49-F238E27FC236}">
                <a16:creationId xmlns:a16="http://schemas.microsoft.com/office/drawing/2014/main" id="{7B7B2C7C-BD43-9C5B-835C-3F7E7AF5D4E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58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DCD5896-BD0F-40D1-8E18-40C9A32604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F836FB-8357-45A5-A7A0-492793C5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Bred palett med över 40 rådgivningsmoduler</a:t>
            </a:r>
          </a:p>
        </p:txBody>
      </p:sp>
      <p:pic>
        <p:nvPicPr>
          <p:cNvPr id="5" name="Bildobjekt 4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43CCDAE4-D4FE-A9F7-5475-89A89FE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1" y="1860866"/>
            <a:ext cx="3500108" cy="3591749"/>
          </a:xfrm>
          <a:prstGeom prst="rect">
            <a:avLst/>
          </a:prstGeom>
        </p:spPr>
      </p:pic>
      <p:pic>
        <p:nvPicPr>
          <p:cNvPr id="6" name="Bildobjekt 5" descr="En bild som visar text, skärmbild, hund, däggdjur&#10;&#10;Automatiskt genererad beskrivning">
            <a:extLst>
              <a:ext uri="{FF2B5EF4-FFF2-40B4-BE49-F238E27FC236}">
                <a16:creationId xmlns:a16="http://schemas.microsoft.com/office/drawing/2014/main" id="{93D8B835-3657-08FD-4E05-F6878B485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60" y="2260493"/>
            <a:ext cx="3483705" cy="3591749"/>
          </a:xfrm>
          <a:prstGeom prst="rect">
            <a:avLst/>
          </a:prstGeom>
        </p:spPr>
      </p:pic>
      <p:pic>
        <p:nvPicPr>
          <p:cNvPr id="7" name="Bildobjekt 6" descr="En bild som visar text, skärmbild, växt, träd&#10;&#10;Automatiskt genererad beskrivning">
            <a:extLst>
              <a:ext uri="{FF2B5EF4-FFF2-40B4-BE49-F238E27FC236}">
                <a16:creationId xmlns:a16="http://schemas.microsoft.com/office/drawing/2014/main" id="{2E57AF31-06E9-71EC-AFF7-6FBD61CA6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89" y="2671155"/>
            <a:ext cx="3524257" cy="3591749"/>
          </a:xfrm>
          <a:prstGeom prst="rect">
            <a:avLst/>
          </a:prstGeom>
        </p:spPr>
      </p:pic>
      <p:pic>
        <p:nvPicPr>
          <p:cNvPr id="8" name="Bildobjekt 7" descr="En bild som visar text, däggdjur, skärmbild">
            <a:extLst>
              <a:ext uri="{FF2B5EF4-FFF2-40B4-BE49-F238E27FC236}">
                <a16:creationId xmlns:a16="http://schemas.microsoft.com/office/drawing/2014/main" id="{28E98F99-7537-D27A-46E5-A3DDE67C8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5" y="3081817"/>
            <a:ext cx="3465569" cy="35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13B17B37-A49A-0A48-473C-1F13062754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3671B81-470B-B08F-EC60-E77CE230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och beräkningsverktyg på webbplatsen greppa.nu</a:t>
            </a:r>
          </a:p>
        </p:txBody>
      </p:sp>
      <p:pic>
        <p:nvPicPr>
          <p:cNvPr id="5" name="Bildobjekt 4" descr="En bild som visar text, skärmbild, Webbplats, himmel">
            <a:extLst>
              <a:ext uri="{FF2B5EF4-FFF2-40B4-BE49-F238E27FC236}">
                <a16:creationId xmlns:a16="http://schemas.microsoft.com/office/drawing/2014/main" id="{E30A917A-E40E-D5A2-CEE0-21BF5ECD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5" y="1848467"/>
            <a:ext cx="6433694" cy="458058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14D62D-A231-4202-828D-8AAC2B9D2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403" y="2300801"/>
            <a:ext cx="2256397" cy="22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9FE3358-81E0-4EE4-A877-AC4B864F3D0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3EB259-4CFD-4D03-8D50-B8967239912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F56181-C76C-AF39-5A4F-C8461774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Enskild rådgivning får höga betyg av lantbrukarna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9B223D7-96B5-402E-D785-81F9BF7DF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638675"/>
            <a:ext cx="51514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825">
              <a:latin typeface="Arial"/>
              <a:ea typeface="ＭＳ Ｐゴシック" charset="-128"/>
            </a:endParaRPr>
          </a:p>
        </p:txBody>
      </p:sp>
      <p:sp>
        <p:nvSpPr>
          <p:cNvPr id="8" name="New shape">
            <a:extLst>
              <a:ext uri="{FF2B5EF4-FFF2-40B4-BE49-F238E27FC236}">
                <a16:creationId xmlns:a16="http://schemas.microsoft.com/office/drawing/2014/main" id="{170702C4-03EA-29AA-6A70-C677B3DA93DE}"/>
              </a:ext>
            </a:extLst>
          </p:cNvPr>
          <p:cNvSpPr/>
          <p:nvPr/>
        </p:nvSpPr>
        <p:spPr>
          <a:xfrm>
            <a:off x="1491663" y="5953574"/>
            <a:ext cx="27686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r>
              <a:rPr lang="sv-SE" sz="900" b="1" i="1" dirty="0">
                <a:solidFill>
                  <a:prstClr val="black"/>
                </a:solidFill>
                <a:latin typeface="tahoma"/>
              </a:rPr>
              <a:t>(Period 2023:3 till 2025:2)</a:t>
            </a:r>
            <a:r>
              <a:rPr lang="sv-SE" sz="900" b="1" dirty="0">
                <a:solidFill>
                  <a:prstClr val="black"/>
                </a:solidFill>
                <a:latin typeface="tahoma"/>
              </a:rPr>
              <a:t> </a:t>
            </a:r>
            <a:endParaRPr lang="sv-SE" sz="900" dirty="0">
              <a:solidFill>
                <a:prstClr val="black"/>
              </a:solidFill>
              <a:latin typeface="tahoma"/>
            </a:endParaRPr>
          </a:p>
        </p:txBody>
      </p:sp>
      <p:pic>
        <p:nvPicPr>
          <p:cNvPr id="9" name="New picture">
            <a:extLst>
              <a:ext uri="{FF2B5EF4-FFF2-40B4-BE49-F238E27FC236}">
                <a16:creationId xmlns:a16="http://schemas.microsoft.com/office/drawing/2014/main" id="{5F29737B-B7C0-F58E-99B7-36C13566D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50134" y="2351094"/>
            <a:ext cx="6306204" cy="2563837"/>
          </a:xfrm>
          <a:prstGeom prst="rect">
            <a:avLst/>
          </a:prstGeom>
        </p:spPr>
      </p:pic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414BA01A-900E-BABB-B321-09FECB9A7B14}"/>
              </a:ext>
            </a:extLst>
          </p:cNvPr>
          <p:cNvSpPr txBox="1">
            <a:spLocks noGrp="1"/>
          </p:cNvSpPr>
          <p:nvPr/>
        </p:nvSpPr>
        <p:spPr bwMode="auto">
          <a:xfrm>
            <a:off x="2842123" y="4183509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E8A99043-9CE3-F546-95B8-67547FCA553E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20" name="New picture">
            <a:extLst>
              <a:ext uri="{FF2B5EF4-FFF2-40B4-BE49-F238E27FC236}">
                <a16:creationId xmlns:a16="http://schemas.microsoft.com/office/drawing/2014/main" id="{EF06DF14-D4B5-52D1-3133-20DEDF6949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55163" y="4158798"/>
            <a:ext cx="1320800" cy="1193800"/>
          </a:xfrm>
          <a:prstGeom prst="rect">
            <a:avLst/>
          </a:prstGeom>
        </p:spPr>
      </p:pic>
      <p:pic>
        <p:nvPicPr>
          <p:cNvPr id="21" name="New picture">
            <a:extLst>
              <a:ext uri="{FF2B5EF4-FFF2-40B4-BE49-F238E27FC236}">
                <a16:creationId xmlns:a16="http://schemas.microsoft.com/office/drawing/2014/main" id="{7E9309B1-D4EA-BF68-20F0-30C02F7AAD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4213" y="4216397"/>
            <a:ext cx="1282700" cy="1257300"/>
          </a:xfrm>
          <a:prstGeom prst="rect">
            <a:avLst/>
          </a:prstGeom>
        </p:spPr>
      </p:pic>
      <p:pic>
        <p:nvPicPr>
          <p:cNvPr id="22" name="New picture">
            <a:extLst>
              <a:ext uri="{FF2B5EF4-FFF2-40B4-BE49-F238E27FC236}">
                <a16:creationId xmlns:a16="http://schemas.microsoft.com/office/drawing/2014/main" id="{D219D85D-F8C8-0036-F317-9A3CF7DC48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55163" y="5653900"/>
            <a:ext cx="1270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5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31D60EA-7375-E195-7606-084FF75384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r="25525"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F28AE1-B479-3904-E7A1-D3B9918F1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Över 200 kurser, fältvandringar och andra gruppträffar per år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41FDC87-D5D1-FE26-C605-455FA0EB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 bara enskild rådgivning</a:t>
            </a:r>
          </a:p>
        </p:txBody>
      </p:sp>
    </p:spTree>
    <p:extLst>
      <p:ext uri="{BB962C8B-B14F-4D97-AF65-F5344CB8AC3E}">
        <p14:creationId xmlns:p14="http://schemas.microsoft.com/office/powerpoint/2010/main" val="132025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AF32BD9-94FC-40B3-8FDA-BA224A9414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2D5374-5A4C-4A42-94F1-4B5C1E835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EC11918-AD1F-41C2-9CD0-68C7429CE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17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1CF0964-4453-4F16-A563-AB63AEEB535E}"/>
              </a:ext>
            </a:extLst>
          </p:cNvPr>
          <p:cNvSpPr/>
          <p:nvPr/>
        </p:nvSpPr>
        <p:spPr>
          <a:xfrm>
            <a:off x="96818" y="86061"/>
            <a:ext cx="11984019" cy="6669742"/>
          </a:xfrm>
          <a:prstGeom prst="rect">
            <a:avLst/>
          </a:prstGeom>
          <a:noFill/>
          <a:ln>
            <a:solidFill>
              <a:srgbClr val="F68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60A1A4-26CD-4E96-901C-0A55D292E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/>
          <a:stretch/>
        </p:blipFill>
        <p:spPr>
          <a:xfrm>
            <a:off x="6780699" y="4076291"/>
            <a:ext cx="2347649" cy="1732185"/>
          </a:xfrm>
          <a:prstGeom prst="rect">
            <a:avLst/>
          </a:prstGeom>
          <a:ln w="6350">
            <a:noFill/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DFCB0D5-635D-47B7-A256-6B29B66265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"/>
          <a:stretch/>
        </p:blipFill>
        <p:spPr>
          <a:xfrm>
            <a:off x="486712" y="5002236"/>
            <a:ext cx="2360484" cy="1479391"/>
          </a:xfrm>
          <a:prstGeom prst="rect">
            <a:avLst/>
          </a:prstGeom>
          <a:ln w="6350">
            <a:noFill/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29F85A6-A859-46CD-8FF2-683A6AC12F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>
          <a:xfrm>
            <a:off x="7423811" y="1604669"/>
            <a:ext cx="1704538" cy="2099234"/>
          </a:xfrm>
          <a:prstGeom prst="rect">
            <a:avLst/>
          </a:prstGeom>
          <a:ln w="6350">
            <a:noFill/>
          </a:ln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2978F52-7AD7-43F9-B7FE-BFC32477ED9B}"/>
              </a:ext>
            </a:extLst>
          </p:cNvPr>
          <p:cNvSpPr txBox="1"/>
          <p:nvPr/>
        </p:nvSpPr>
        <p:spPr>
          <a:xfrm>
            <a:off x="1017866" y="4740626"/>
            <a:ext cx="188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/>
              <a:t>Markeringsfönster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6DA35F8-6E7D-41EF-8720-2AE3A597CF53}"/>
              </a:ext>
            </a:extLst>
          </p:cNvPr>
          <p:cNvSpPr txBox="1"/>
          <p:nvPr/>
        </p:nvSpPr>
        <p:spPr>
          <a:xfrm>
            <a:off x="1020312" y="3237516"/>
            <a:ext cx="188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/>
              <a:t>Bildkomprimering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46047AF-FBF1-4837-BDAC-44F3BD9889B6}"/>
              </a:ext>
            </a:extLst>
          </p:cNvPr>
          <p:cNvSpPr txBox="1"/>
          <p:nvPr/>
        </p:nvSpPr>
        <p:spPr>
          <a:xfrm>
            <a:off x="7460023" y="3814681"/>
            <a:ext cx="1714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/>
              <a:t>Logotyper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60560C9-C62E-4FA8-9164-B17E3757E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49" y="3508142"/>
            <a:ext cx="2367548" cy="1114721"/>
          </a:xfrm>
          <a:prstGeom prst="rect">
            <a:avLst/>
          </a:prstGeom>
          <a:ln w="6350">
            <a:noFill/>
          </a:ln>
        </p:spPr>
      </p:pic>
      <p:pic>
        <p:nvPicPr>
          <p:cNvPr id="21" name="Greppa Näringen logotyp" descr="Logotyp för Greppa Näringen.">
            <a:extLst>
              <a:ext uri="{FF2B5EF4-FFF2-40B4-BE49-F238E27FC236}">
                <a16:creationId xmlns:a16="http://schemas.microsoft.com/office/drawing/2014/main" id="{B1BADE85-D561-4B5E-A13E-B2C50A78C9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07" y="408533"/>
            <a:ext cx="1316302" cy="417191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A820C44-E210-DA6A-C158-7357E895A6B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122541" y="3703902"/>
            <a:ext cx="3549650" cy="3052497"/>
          </a:xfrm>
        </p:spPr>
        <p:txBody>
          <a:bodyPr/>
          <a:lstStyle/>
          <a:p>
            <a:pPr marL="0" indent="0">
              <a:buNone/>
            </a:pPr>
            <a:r>
              <a:rPr lang="sv-SE" sz="1400" b="1" dirty="0">
                <a:solidFill>
                  <a:schemeClr val="tx2"/>
                </a:solidFill>
              </a:rPr>
              <a:t>Bildkomprimering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>
                <a:solidFill>
                  <a:schemeClr val="tx2"/>
                </a:solidFill>
              </a:rPr>
              <a:t>Klicka bild och välj:</a:t>
            </a:r>
          </a:p>
          <a:p>
            <a:pPr marL="176213" indent="-176213">
              <a:spcBef>
                <a:spcPts val="600"/>
              </a:spcBef>
            </a:pPr>
            <a:r>
              <a:rPr lang="sv-SE" sz="1100" i="1" dirty="0">
                <a:solidFill>
                  <a:schemeClr val="tx2"/>
                </a:solidFill>
              </a:rPr>
              <a:t>Format (toppmeny) – Komprimera bilder</a:t>
            </a:r>
          </a:p>
          <a:p>
            <a:pPr marL="0" indent="0">
              <a:buNone/>
            </a:pPr>
            <a:endParaRPr lang="sv-S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1400" b="1" dirty="0">
                <a:solidFill>
                  <a:schemeClr val="tx2"/>
                </a:solidFill>
              </a:rPr>
              <a:t>Markeringsfönster</a:t>
            </a:r>
          </a:p>
          <a:p>
            <a:pPr marL="0" indent="0">
              <a:buNone/>
            </a:pPr>
            <a:r>
              <a:rPr lang="sv-SE" sz="1200" dirty="0">
                <a:solidFill>
                  <a:schemeClr val="tx2"/>
                </a:solidFill>
              </a:rPr>
              <a:t>Använd gärna markeringsfönstret för</a:t>
            </a:r>
            <a:br>
              <a:rPr lang="sv-SE" sz="1200" dirty="0">
                <a:solidFill>
                  <a:schemeClr val="tx2"/>
                </a:solidFill>
              </a:rPr>
            </a:br>
            <a:r>
              <a:rPr lang="sv-SE" sz="1200" dirty="0">
                <a:solidFill>
                  <a:schemeClr val="tx2"/>
                </a:solidFill>
              </a:rPr>
              <a:t>att enkelt navigera mellan sidans objekt.</a:t>
            </a:r>
          </a:p>
          <a:p>
            <a:pPr marL="176213" indent="-176213">
              <a:buClr>
                <a:schemeClr val="accent1"/>
              </a:buClr>
            </a:pPr>
            <a:r>
              <a:rPr lang="sv-SE" sz="1100" i="1" dirty="0">
                <a:solidFill>
                  <a:schemeClr val="tx2"/>
                </a:solidFill>
              </a:rPr>
              <a:t>Start (toppmeny) – Markera – Markeringsfönster</a:t>
            </a: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tx2"/>
              </a:solidFill>
            </a:endParaRPr>
          </a:p>
          <a:p>
            <a:pPr marL="176213" indent="-176213">
              <a:spcBef>
                <a:spcPts val="600"/>
              </a:spcBef>
            </a:pPr>
            <a:endParaRPr lang="sv-SE" sz="1200" i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sv-SE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v-SE" sz="1400" dirty="0">
              <a:solidFill>
                <a:schemeClr val="tx2"/>
              </a:solidFill>
            </a:endParaRP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73B89B4F-10F3-4C44-ABBB-BAE57AECF36F}"/>
              </a:ext>
            </a:extLst>
          </p:cNvPr>
          <p:cNvSpPr txBox="1">
            <a:spLocks/>
          </p:cNvSpPr>
          <p:nvPr/>
        </p:nvSpPr>
        <p:spPr>
          <a:xfrm>
            <a:off x="9416509" y="1540766"/>
            <a:ext cx="2512894" cy="196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7193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BA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503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b="1" dirty="0"/>
              <a:t>Tillgänglighet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/>
              <a:t>Ange beskrivande alternativtext för bilder och logotyper som</a:t>
            </a:r>
            <a:br>
              <a:rPr lang="sv-SE" sz="1200" dirty="0"/>
            </a:br>
            <a:r>
              <a:rPr lang="sv-SE" sz="1200" dirty="0"/>
              <a:t>läses upp för dem som inte ser. Dekorativa bilder behöver inte alternativtext.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sz="1200" dirty="0"/>
              <a:t>Markera bilden och välj:</a:t>
            </a:r>
          </a:p>
          <a:p>
            <a:pPr marL="0" indent="0">
              <a:buNone/>
            </a:pPr>
            <a:r>
              <a:rPr lang="sv-SE" sz="1100" i="1" dirty="0"/>
              <a:t>Format (toppmeny) – Alternativtext.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E454D7FF-B6B2-4299-AA97-4E87076D5718}"/>
              </a:ext>
            </a:extLst>
          </p:cNvPr>
          <p:cNvSpPr txBox="1">
            <a:spLocks/>
          </p:cNvSpPr>
          <p:nvPr/>
        </p:nvSpPr>
        <p:spPr>
          <a:xfrm>
            <a:off x="9416509" y="3674430"/>
            <a:ext cx="2281200" cy="2167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7193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4BA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C503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400" b="1" dirty="0"/>
              <a:t>Logotyper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200" dirty="0"/>
              <a:t>Den här sidan innehåller en logotyp som ligger löst med alternativtext. Vid behov, kopiera denna.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sv-SE" sz="1200" dirty="0"/>
              <a:t>När en ny logotyp läggs in</a:t>
            </a:r>
            <a:br>
              <a:rPr lang="sv-SE" sz="1200" dirty="0"/>
            </a:br>
            <a:r>
              <a:rPr lang="sv-SE" sz="1200" dirty="0"/>
              <a:t>i platshållare och den inte passar ramen, markera bilden och välj:</a:t>
            </a:r>
          </a:p>
          <a:p>
            <a:pPr marL="0" indent="0">
              <a:buNone/>
            </a:pPr>
            <a:r>
              <a:rPr lang="sv-SE" sz="1100" i="1" dirty="0"/>
              <a:t>Format (toppmeny) –</a:t>
            </a:r>
            <a:br>
              <a:rPr lang="sv-SE" sz="1100" i="1" dirty="0"/>
            </a:br>
            <a:r>
              <a:rPr lang="sv-SE" sz="1100" i="1" dirty="0"/>
              <a:t>Beskär - Anpassa</a:t>
            </a:r>
          </a:p>
          <a:p>
            <a:endParaRPr lang="sv-SE" dirty="0"/>
          </a:p>
        </p:txBody>
      </p:sp>
      <p:sp>
        <p:nvSpPr>
          <p:cNvPr id="23" name="textruta">
            <a:extLst>
              <a:ext uri="{FF2B5EF4-FFF2-40B4-BE49-F238E27FC236}">
                <a16:creationId xmlns:a16="http://schemas.microsoft.com/office/drawing/2014/main" id="{371AD61F-B7B1-47EA-9BC4-D9A2C05F139B}"/>
              </a:ext>
            </a:extLst>
          </p:cNvPr>
          <p:cNvSpPr txBox="1"/>
          <p:nvPr/>
        </p:nvSpPr>
        <p:spPr>
          <a:xfrm>
            <a:off x="7460023" y="1346906"/>
            <a:ext cx="1704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50" dirty="0"/>
              <a:t>Tillgänglighet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0FFCE58-9A83-4D01-A80D-F8B9AA72411D}"/>
              </a:ext>
            </a:extLst>
          </p:cNvPr>
          <p:cNvSpPr txBox="1"/>
          <p:nvPr/>
        </p:nvSpPr>
        <p:spPr>
          <a:xfrm>
            <a:off x="777221" y="1708521"/>
            <a:ext cx="53187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1500" dirty="0"/>
              <a:t>Variera mellan bildsidor och textsidor för att skapa en bra balans. Undvik att skriva för mycket text, använd hellre punktlistor. Använd platshållare i layoutmallen när du lägger till innehåll. Tänk på filstorleken, dokumentet kan bli tungt om du använder många bilder. 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5E5D768-C077-724E-647C-232A3BFC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20" y="464486"/>
            <a:ext cx="6467642" cy="1165138"/>
          </a:xfrm>
        </p:spPr>
        <p:txBody>
          <a:bodyPr>
            <a:normAutofit/>
          </a:bodyPr>
          <a:lstStyle/>
          <a:p>
            <a:r>
              <a:rPr lang="sv-SE" dirty="0"/>
              <a:t>Instruktioner</a:t>
            </a:r>
            <a:br>
              <a:rPr lang="sv-SE" dirty="0"/>
            </a:br>
            <a:r>
              <a:rPr lang="sv-SE" dirty="0">
                <a:solidFill>
                  <a:srgbClr val="F68F61"/>
                </a:solidFill>
              </a:rPr>
              <a:t>Radera när du läst</a:t>
            </a:r>
          </a:p>
        </p:txBody>
      </p:sp>
      <p:pic>
        <p:nvPicPr>
          <p:cNvPr id="19" name="Logotyp EU" descr="Logotyp EU. Medfinansieras av Europeiska unionen.">
            <a:extLst>
              <a:ext uri="{FF2B5EF4-FFF2-40B4-BE49-F238E27FC236}">
                <a16:creationId xmlns:a16="http://schemas.microsoft.com/office/drawing/2014/main" id="{8D3B1329-440E-4FAE-8390-A40E75F96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894" y="5902607"/>
            <a:ext cx="670815" cy="6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77698"/>
      </p:ext>
    </p:extLst>
  </p:cSld>
  <p:clrMapOvr>
    <a:masterClrMapping/>
  </p:clrMapOvr>
</p:sld>
</file>

<file path=ppt/theme/theme1.xml><?xml version="1.0" encoding="utf-8"?>
<a:theme xmlns:a="http://schemas.openxmlformats.org/drawingml/2006/main" name="Greppa Näringen main">
  <a:themeElements>
    <a:clrScheme name="Greppa Näringen">
      <a:dk1>
        <a:sysClr val="windowText" lastClr="000000"/>
      </a:dk1>
      <a:lt1>
        <a:sysClr val="window" lastClr="FFFFFF"/>
      </a:lt1>
      <a:dk2>
        <a:srgbClr val="0D2B38"/>
      </a:dk2>
      <a:lt2>
        <a:srgbClr val="F8F5ED"/>
      </a:lt2>
      <a:accent1>
        <a:srgbClr val="418B73"/>
      </a:accent1>
      <a:accent2>
        <a:srgbClr val="92303B"/>
      </a:accent2>
      <a:accent3>
        <a:srgbClr val="2D6A81"/>
      </a:accent3>
      <a:accent4>
        <a:srgbClr val="C1F4CD"/>
      </a:accent4>
      <a:accent5>
        <a:srgbClr val="0D3730"/>
      </a:accent5>
      <a:accent6>
        <a:srgbClr val="CEECF9"/>
      </a:accent6>
      <a:hlink>
        <a:srgbClr val="F68F61"/>
      </a:hlink>
      <a:folHlink>
        <a:srgbClr val="0D2B38"/>
      </a:folHlink>
    </a:clrScheme>
    <a:fontScheme name="Greppa Näringen 20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flek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C81B57D-6BCF-4585-B90B-36F180E07973}" vid="{BB867BD2-4C33-462D-9B83-864B4ADFC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ppa Näringen">
    <a:dk1>
      <a:sysClr val="windowText" lastClr="000000"/>
    </a:dk1>
    <a:lt1>
      <a:sysClr val="window" lastClr="FFFFFF"/>
    </a:lt1>
    <a:dk2>
      <a:srgbClr val="0D2B38"/>
    </a:dk2>
    <a:lt2>
      <a:srgbClr val="F8F5ED"/>
    </a:lt2>
    <a:accent1>
      <a:srgbClr val="418B73"/>
    </a:accent1>
    <a:accent2>
      <a:srgbClr val="92303B"/>
    </a:accent2>
    <a:accent3>
      <a:srgbClr val="2D6A81"/>
    </a:accent3>
    <a:accent4>
      <a:srgbClr val="C1F4CD"/>
    </a:accent4>
    <a:accent5>
      <a:srgbClr val="0D3730"/>
    </a:accent5>
    <a:accent6>
      <a:srgbClr val="CEECF9"/>
    </a:accent6>
    <a:hlink>
      <a:srgbClr val="F68F61"/>
    </a:hlink>
    <a:folHlink>
      <a:srgbClr val="0D2B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Powerpointmall-Greppa Näringen EU-logo (1)</Template>
  <TotalTime>0</TotalTime>
  <Words>280</Words>
  <Application>Microsoft Office PowerPoint</Application>
  <PresentationFormat>Bredbild</PresentationFormat>
  <Paragraphs>44</Paragraphs>
  <Slides>8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tahoma</vt:lpstr>
      <vt:lpstr>Greppa Näringen main</vt:lpstr>
      <vt:lpstr>Greppa Näringen</vt:lpstr>
      <vt:lpstr>Greppa Näringen i korthet</vt:lpstr>
      <vt:lpstr>Bred palett med över 40 rådgivningsmoduler</vt:lpstr>
      <vt:lpstr>Information och beräkningsverktyg på webbplatsen greppa.nu</vt:lpstr>
      <vt:lpstr>Enskild rådgivning får höga betyg av lantbrukarna</vt:lpstr>
      <vt:lpstr>Inte bara enskild rådgivning</vt:lpstr>
      <vt:lpstr>PowerPoint-presentation</vt:lpstr>
      <vt:lpstr>Instruktioner Radera när du läst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Presentation Greppa Näringen</dc:subject>
  <dc:creator>Karin Hugosson</dc:creator>
  <cp:lastModifiedBy>Karin Hugosson</cp:lastModifiedBy>
  <cp:revision>1</cp:revision>
  <dcterms:created xsi:type="dcterms:W3CDTF">2025-11-26T12:44:25Z</dcterms:created>
  <dcterms:modified xsi:type="dcterms:W3CDTF">2026-01-22T07:25:10Z</dcterms:modified>
</cp:coreProperties>
</file>