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96" r:id="rId2"/>
    <p:sldId id="368" r:id="rId3"/>
    <p:sldId id="274" r:id="rId4"/>
    <p:sldId id="369" r:id="rId5"/>
    <p:sldId id="273" r:id="rId6"/>
    <p:sldId id="374" r:id="rId7"/>
    <p:sldId id="375" r:id="rId8"/>
    <p:sldId id="376" r:id="rId9"/>
    <p:sldId id="371" r:id="rId10"/>
    <p:sldId id="280" r:id="rId11"/>
    <p:sldId id="370" r:id="rId12"/>
    <p:sldId id="265" r:id="rId13"/>
    <p:sldId id="379" r:id="rId14"/>
    <p:sldId id="378" r:id="rId15"/>
    <p:sldId id="266" r:id="rId16"/>
    <p:sldId id="381" r:id="rId17"/>
    <p:sldId id="372" r:id="rId18"/>
    <p:sldId id="281" r:id="rId19"/>
    <p:sldId id="279" r:id="rId20"/>
    <p:sldId id="278" r:id="rId21"/>
    <p:sldId id="283" r:id="rId22"/>
    <p:sldId id="284" r:id="rId23"/>
    <p:sldId id="269" r:id="rId24"/>
    <p:sldId id="287" r:id="rId25"/>
    <p:sldId id="267" r:id="rId26"/>
    <p:sldId id="373" r:id="rId27"/>
    <p:sldId id="271" r:id="rId28"/>
  </p:sldIdLst>
  <p:sldSz cx="9144000" cy="6858000" type="screen4x3"/>
  <p:notesSz cx="6797675" cy="9926638"/>
  <p:defaultTextStyle>
    <a:defPPr>
      <a:defRPr lang="sv-SE"/>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8A618"/>
    <a:srgbClr val="DC5034"/>
    <a:srgbClr val="D4BA00"/>
    <a:srgbClr val="A71930"/>
    <a:srgbClr val="005C84"/>
    <a:srgbClr val="004165"/>
    <a:srgbClr val="0042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434" autoAdjust="0"/>
  </p:normalViewPr>
  <p:slideViewPr>
    <p:cSldViewPr>
      <p:cViewPr>
        <p:scale>
          <a:sx n="90" d="100"/>
          <a:sy n="90" d="100"/>
        </p:scale>
        <p:origin x="270" y="264"/>
      </p:cViewPr>
      <p:guideLst>
        <p:guide orient="horz" pos="2160"/>
        <p:guide pos="2880"/>
      </p:guideLst>
    </p:cSldViewPr>
  </p:slideViewPr>
  <p:outlineViewPr>
    <p:cViewPr>
      <p:scale>
        <a:sx n="33" d="100"/>
        <a:sy n="33" d="100"/>
      </p:scale>
      <p:origin x="0" y="-25612"/>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2" y="0"/>
            <a:ext cx="2946399" cy="496888"/>
          </a:xfrm>
          <a:prstGeom prst="rect">
            <a:avLst/>
          </a:prstGeom>
        </p:spPr>
        <p:txBody>
          <a:bodyPr vert="horz" lIns="91404" tIns="45702" rIns="91404" bIns="45702" rtlCol="0"/>
          <a:lstStyle>
            <a:lvl1pPr algn="l">
              <a:defRPr sz="1200"/>
            </a:lvl1pPr>
          </a:lstStyle>
          <a:p>
            <a:endParaRPr lang="sv-SE"/>
          </a:p>
        </p:txBody>
      </p:sp>
      <p:sp>
        <p:nvSpPr>
          <p:cNvPr id="3" name="Platshållare för datum 2"/>
          <p:cNvSpPr>
            <a:spLocks noGrp="1"/>
          </p:cNvSpPr>
          <p:nvPr>
            <p:ph type="dt" sz="quarter" idx="1"/>
          </p:nvPr>
        </p:nvSpPr>
        <p:spPr>
          <a:xfrm>
            <a:off x="3849690" y="0"/>
            <a:ext cx="2946399" cy="496888"/>
          </a:xfrm>
          <a:prstGeom prst="rect">
            <a:avLst/>
          </a:prstGeom>
        </p:spPr>
        <p:txBody>
          <a:bodyPr vert="horz" lIns="91404" tIns="45702" rIns="91404" bIns="45702" rtlCol="0"/>
          <a:lstStyle>
            <a:lvl1pPr algn="r">
              <a:defRPr sz="1200"/>
            </a:lvl1pPr>
          </a:lstStyle>
          <a:p>
            <a:fld id="{8E694580-3434-47EF-8EB1-051C625E9837}" type="datetimeFigureOut">
              <a:rPr lang="sv-SE" smtClean="0"/>
              <a:t>2025-01-07</a:t>
            </a:fld>
            <a:endParaRPr lang="sv-SE"/>
          </a:p>
        </p:txBody>
      </p:sp>
      <p:sp>
        <p:nvSpPr>
          <p:cNvPr id="4" name="Platshållare för sidfot 3"/>
          <p:cNvSpPr>
            <a:spLocks noGrp="1"/>
          </p:cNvSpPr>
          <p:nvPr>
            <p:ph type="ftr" sz="quarter" idx="2"/>
          </p:nvPr>
        </p:nvSpPr>
        <p:spPr>
          <a:xfrm>
            <a:off x="2" y="9428165"/>
            <a:ext cx="2946399" cy="496887"/>
          </a:xfrm>
          <a:prstGeom prst="rect">
            <a:avLst/>
          </a:prstGeom>
        </p:spPr>
        <p:txBody>
          <a:bodyPr vert="horz" lIns="91404" tIns="45702" rIns="91404" bIns="45702"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90" y="9428165"/>
            <a:ext cx="2946399" cy="496887"/>
          </a:xfrm>
          <a:prstGeom prst="rect">
            <a:avLst/>
          </a:prstGeom>
        </p:spPr>
        <p:txBody>
          <a:bodyPr vert="horz" lIns="91404" tIns="45702" rIns="91404" bIns="45702" rtlCol="0" anchor="b"/>
          <a:lstStyle>
            <a:lvl1pPr algn="r">
              <a:defRPr sz="1200"/>
            </a:lvl1pPr>
          </a:lstStyle>
          <a:p>
            <a:fld id="{20BF60A8-8C13-48EB-AC89-12DE7B609F97}" type="slidenum">
              <a:rPr lang="sv-SE" smtClean="0"/>
              <a:t>‹#›</a:t>
            </a:fld>
            <a:endParaRPr lang="sv-SE"/>
          </a:p>
        </p:txBody>
      </p:sp>
    </p:spTree>
    <p:extLst>
      <p:ext uri="{BB962C8B-B14F-4D97-AF65-F5344CB8AC3E}">
        <p14:creationId xmlns:p14="http://schemas.microsoft.com/office/powerpoint/2010/main" val="248357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84ED5F3-0B11-4986-A72E-F45AEB009A76}" type="datetimeFigureOut">
              <a:rPr lang="sv-SE" smtClean="0"/>
              <a:t>2025-01-07</a:t>
            </a:fld>
            <a:endParaRPr lang="sv-SE"/>
          </a:p>
        </p:txBody>
      </p:sp>
      <p:sp>
        <p:nvSpPr>
          <p:cNvPr id="4" name="Platshållare för bildobjekt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AF5136C-AD3E-43DC-A3ED-274D97F20152}" type="slidenum">
              <a:rPr lang="sv-SE" smtClean="0"/>
              <a:t>‹#›</a:t>
            </a:fld>
            <a:endParaRPr lang="sv-SE"/>
          </a:p>
        </p:txBody>
      </p:sp>
    </p:spTree>
    <p:extLst>
      <p:ext uri="{BB962C8B-B14F-4D97-AF65-F5344CB8AC3E}">
        <p14:creationId xmlns:p14="http://schemas.microsoft.com/office/powerpoint/2010/main" val="641321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agronom-, hortonom-, lantmästar-, trädgårdsingenjörsexamen, motsvarande kompetens i form av annan relevant högskoleutbildning eller långvarig yrkeserfarenhet av rådgivning gentemot lantbrukare</a:t>
            </a:r>
          </a:p>
          <a:p>
            <a:endParaRPr lang="sv-SE" dirty="0"/>
          </a:p>
          <a:p>
            <a:r>
              <a:rPr lang="sv-SE" dirty="0"/>
              <a:t>växtskydd, (13A, 13C, 13D och 13I), 13A växthus – speciell behörighetsutbildningen för växtskyddsmedel i växthus + bör kurs/erfarenhet </a:t>
            </a:r>
            <a:r>
              <a:rPr lang="sv-SE" dirty="0" err="1"/>
              <a:t>kirn</a:t>
            </a:r>
            <a:r>
              <a:rPr lang="sv-SE" dirty="0"/>
              <a:t> växtskydd i växthus. </a:t>
            </a:r>
          </a:p>
          <a:p>
            <a:endParaRPr lang="sv-SE" dirty="0"/>
          </a:p>
          <a:p>
            <a:r>
              <a:rPr lang="sv-SE" dirty="0"/>
              <a:t>ska vid rådgivning där beräkningar av växtnäringsbalans, stallgödselmängd, ammoniakförluster och kväveutlakning ingår, ha godkänts på den distanskurs som erbjuds på adm.greppa.nu i beräkningsprogrammet Vera eller de tidigare beräkningsverktyg som Vera ersatt (STANK/</a:t>
            </a:r>
            <a:r>
              <a:rPr lang="sv-SE" dirty="0" err="1"/>
              <a:t>Cofoten</a:t>
            </a:r>
            <a:r>
              <a:rPr lang="sv-SE" dirty="0"/>
              <a:t>).</a:t>
            </a:r>
          </a:p>
        </p:txBody>
      </p:sp>
      <p:sp>
        <p:nvSpPr>
          <p:cNvPr id="4" name="Platshållare för bildnummer 3"/>
          <p:cNvSpPr>
            <a:spLocks noGrp="1"/>
          </p:cNvSpPr>
          <p:nvPr>
            <p:ph type="sldNum" sz="quarter" idx="5"/>
          </p:nvPr>
        </p:nvSpPr>
        <p:spPr/>
        <p:txBody>
          <a:bodyPr/>
          <a:lstStyle/>
          <a:p>
            <a:fld id="{BAF5136C-AD3E-43DC-A3ED-274D97F20152}" type="slidenum">
              <a:rPr lang="sv-SE" smtClean="0"/>
              <a:t>9</a:t>
            </a:fld>
            <a:endParaRPr lang="sv-SE"/>
          </a:p>
        </p:txBody>
      </p:sp>
    </p:spTree>
    <p:extLst>
      <p:ext uri="{BB962C8B-B14F-4D97-AF65-F5344CB8AC3E}">
        <p14:creationId xmlns:p14="http://schemas.microsoft.com/office/powerpoint/2010/main" val="360265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Undantagna 1A – endast våtmark, vattenskyddsområde endast växtskydd, växthus, 30C Bygg</a:t>
            </a:r>
          </a:p>
        </p:txBody>
      </p:sp>
      <p:sp>
        <p:nvSpPr>
          <p:cNvPr id="4" name="Platshållare för bildnummer 3"/>
          <p:cNvSpPr>
            <a:spLocks noGrp="1"/>
          </p:cNvSpPr>
          <p:nvPr>
            <p:ph type="sldNum" sz="quarter" idx="5"/>
          </p:nvPr>
        </p:nvSpPr>
        <p:spPr/>
        <p:txBody>
          <a:bodyPr/>
          <a:lstStyle/>
          <a:p>
            <a:fld id="{BAF5136C-AD3E-43DC-A3ED-274D97F20152}" type="slidenum">
              <a:rPr lang="sv-SE" smtClean="0"/>
              <a:t>15</a:t>
            </a:fld>
            <a:endParaRPr lang="sv-SE"/>
          </a:p>
        </p:txBody>
      </p:sp>
    </p:spTree>
    <p:extLst>
      <p:ext uri="{BB962C8B-B14F-4D97-AF65-F5344CB8AC3E}">
        <p14:creationId xmlns:p14="http://schemas.microsoft.com/office/powerpoint/2010/main" val="1659569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Planera en fortsatt rådgivningsplan</a:t>
            </a:r>
          </a:p>
          <a:p>
            <a:pPr marL="171450" indent="-171450">
              <a:buFont typeface="Arial" panose="020B0604020202020204" pitchFamily="34" charset="0"/>
              <a:buChar char="•"/>
            </a:pPr>
            <a:r>
              <a:rPr lang="sv-SE" dirty="0"/>
              <a:t>Utgå ifrån eventuellt tidigare plan</a:t>
            </a:r>
          </a:p>
          <a:p>
            <a:pPr marL="171450" indent="-171450">
              <a:buFont typeface="Arial" panose="020B0604020202020204" pitchFamily="34" charset="0"/>
              <a:buChar char="•"/>
            </a:pPr>
            <a:r>
              <a:rPr lang="sv-SE" dirty="0"/>
              <a:t>Gå igenom utbudet – även sådant som inte du eller din organisation utför</a:t>
            </a:r>
          </a:p>
          <a:p>
            <a:pPr marL="171450" indent="-171450">
              <a:buFont typeface="Arial" panose="020B0604020202020204" pitchFamily="34" charset="0"/>
              <a:buChar char="•"/>
            </a:pPr>
            <a:r>
              <a:rPr lang="sv-SE" dirty="0"/>
              <a:t>Justera efter eventuellt nya behov eller intressen</a:t>
            </a:r>
          </a:p>
          <a:p>
            <a:pPr marL="171450" indent="-171450">
              <a:buFont typeface="Arial" panose="020B0604020202020204" pitchFamily="34" charset="0"/>
              <a:buChar char="•"/>
            </a:pPr>
            <a:r>
              <a:rPr lang="sv-SE" dirty="0"/>
              <a:t>Max två-tre rådgivningar per år, tre år framåt – går att lägga in 5 år</a:t>
            </a:r>
          </a:p>
        </p:txBody>
      </p:sp>
      <p:sp>
        <p:nvSpPr>
          <p:cNvPr id="4" name="Platshållare för bildnummer 3"/>
          <p:cNvSpPr>
            <a:spLocks noGrp="1"/>
          </p:cNvSpPr>
          <p:nvPr>
            <p:ph type="sldNum" sz="quarter" idx="5"/>
          </p:nvPr>
        </p:nvSpPr>
        <p:spPr/>
        <p:txBody>
          <a:bodyPr/>
          <a:lstStyle/>
          <a:p>
            <a:fld id="{BAF5136C-AD3E-43DC-A3ED-274D97F20152}" type="slidenum">
              <a:rPr lang="sv-SE" smtClean="0"/>
              <a:t>20</a:t>
            </a:fld>
            <a:endParaRPr lang="sv-SE"/>
          </a:p>
        </p:txBody>
      </p:sp>
    </p:spTree>
    <p:extLst>
      <p:ext uri="{BB962C8B-B14F-4D97-AF65-F5344CB8AC3E}">
        <p14:creationId xmlns:p14="http://schemas.microsoft.com/office/powerpoint/2010/main" val="2604819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AF5136C-AD3E-43DC-A3ED-274D97F20152}" type="slidenum">
              <a:rPr lang="sv-SE" smtClean="0"/>
              <a:t>21</a:t>
            </a:fld>
            <a:endParaRPr lang="sv-SE"/>
          </a:p>
        </p:txBody>
      </p:sp>
    </p:spTree>
    <p:extLst>
      <p:ext uri="{BB962C8B-B14F-4D97-AF65-F5344CB8AC3E}">
        <p14:creationId xmlns:p14="http://schemas.microsoft.com/office/powerpoint/2010/main" val="136045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kern="1200" dirty="0">
                <a:solidFill>
                  <a:schemeClr val="tx1"/>
                </a:solidFill>
                <a:effectLst/>
                <a:latin typeface="+mn-lt"/>
                <a:ea typeface="+mn-ea"/>
                <a:cs typeface="+mn-cs"/>
              </a:rPr>
              <a:t>Experten</a:t>
            </a:r>
          </a:p>
          <a:p>
            <a:r>
              <a:rPr lang="sv-SE" sz="1200" b="0" i="0" kern="1200" dirty="0">
                <a:solidFill>
                  <a:schemeClr val="tx1"/>
                </a:solidFill>
                <a:effectLst/>
                <a:latin typeface="+mn-lt"/>
                <a:ea typeface="+mn-ea"/>
                <a:cs typeface="+mn-cs"/>
              </a:rPr>
              <a:t>Erkänn att du är besegrad. Bekräfta att det lantbrukaren gör är bra. Lyft fram åtgärder för att nå ännu en nivå.</a:t>
            </a:r>
          </a:p>
          <a:p>
            <a:r>
              <a:rPr lang="sv-SE" sz="1200" b="1" i="0" kern="1200" dirty="0">
                <a:solidFill>
                  <a:schemeClr val="tx1"/>
                </a:solidFill>
                <a:effectLst/>
                <a:latin typeface="+mn-lt"/>
                <a:ea typeface="+mn-ea"/>
                <a:cs typeface="+mn-cs"/>
              </a:rPr>
              <a:t>Novisen</a:t>
            </a:r>
          </a:p>
          <a:p>
            <a:r>
              <a:rPr lang="sv-SE" sz="1200" b="0" i="0" kern="1200" dirty="0">
                <a:solidFill>
                  <a:schemeClr val="tx1"/>
                </a:solidFill>
                <a:effectLst/>
                <a:latin typeface="+mn-lt"/>
                <a:ea typeface="+mn-ea"/>
                <a:cs typeface="+mn-cs"/>
              </a:rPr>
              <a:t>Lägg rådgivningen på rätt nivå. Skippa avancerade diagram och beräkningar. Resonera kring en eller två åtgärder som kan vara lämpliga att börja med. Motivera utifrån vilken nytta åtgärderna har för gården, snarare än för miljön.</a:t>
            </a:r>
          </a:p>
          <a:p>
            <a:r>
              <a:rPr lang="sv-SE" sz="1200" b="1" i="0" kern="1200" dirty="0">
                <a:solidFill>
                  <a:schemeClr val="tx1"/>
                </a:solidFill>
                <a:effectLst/>
                <a:latin typeface="+mn-lt"/>
                <a:ea typeface="+mn-ea"/>
                <a:cs typeface="+mn-cs"/>
              </a:rPr>
              <a:t>Pratkvarnen</a:t>
            </a:r>
          </a:p>
          <a:p>
            <a:r>
              <a:rPr lang="sv-SE" sz="1200" b="0" i="0" kern="1200" dirty="0">
                <a:solidFill>
                  <a:schemeClr val="tx1"/>
                </a:solidFill>
                <a:effectLst/>
                <a:latin typeface="+mn-lt"/>
                <a:ea typeface="+mn-ea"/>
                <a:cs typeface="+mn-cs"/>
              </a:rPr>
              <a:t>Led tillbaka samtalet till ämnet. Var proffsig och trevlig.</a:t>
            </a:r>
          </a:p>
          <a:p>
            <a:r>
              <a:rPr lang="sv-SE" sz="1200" b="1" i="0" kern="1200" dirty="0">
                <a:solidFill>
                  <a:schemeClr val="tx1"/>
                </a:solidFill>
                <a:effectLst/>
                <a:latin typeface="+mn-lt"/>
                <a:ea typeface="+mn-ea"/>
                <a:cs typeface="+mn-cs"/>
              </a:rPr>
              <a:t>Den stressade</a:t>
            </a:r>
          </a:p>
          <a:p>
            <a:r>
              <a:rPr lang="sv-SE" sz="1200" b="0" i="0" kern="1200" dirty="0">
                <a:solidFill>
                  <a:schemeClr val="tx1"/>
                </a:solidFill>
                <a:effectLst/>
                <a:latin typeface="+mn-lt"/>
                <a:ea typeface="+mn-ea"/>
                <a:cs typeface="+mn-cs"/>
              </a:rPr>
              <a:t>Bidra med lugn men fatta dig kort. Vissa beräkningar kan göras på kontoret. Visa att du har förståelse för lantbrukarens situation. Bättre att avboka om tiden är alltför knapp.</a:t>
            </a:r>
          </a:p>
          <a:p>
            <a:r>
              <a:rPr lang="sv-SE" sz="1200" b="1" i="0" kern="1200" dirty="0">
                <a:solidFill>
                  <a:schemeClr val="tx1"/>
                </a:solidFill>
                <a:effectLst/>
                <a:latin typeface="+mn-lt"/>
                <a:ea typeface="+mn-ea"/>
                <a:cs typeface="+mn-cs"/>
              </a:rPr>
              <a:t>Faktakollen</a:t>
            </a:r>
          </a:p>
          <a:p>
            <a:r>
              <a:rPr lang="sv-SE" sz="1200" b="0" i="0" kern="1200" dirty="0">
                <a:solidFill>
                  <a:schemeClr val="tx1"/>
                </a:solidFill>
                <a:effectLst/>
                <a:latin typeface="+mn-lt"/>
                <a:ea typeface="+mn-ea"/>
                <a:cs typeface="+mn-cs"/>
              </a:rPr>
              <a:t>Vill visa att hen faktiskt också har koll på läget. Låt den personen visa det. Bekräfta personen.</a:t>
            </a:r>
          </a:p>
          <a:p>
            <a:endParaRPr lang="sv-SE" dirty="0"/>
          </a:p>
        </p:txBody>
      </p:sp>
      <p:sp>
        <p:nvSpPr>
          <p:cNvPr id="4" name="Platshållare för bildnummer 3"/>
          <p:cNvSpPr>
            <a:spLocks noGrp="1"/>
          </p:cNvSpPr>
          <p:nvPr>
            <p:ph type="sldNum" sz="quarter" idx="5"/>
          </p:nvPr>
        </p:nvSpPr>
        <p:spPr/>
        <p:txBody>
          <a:bodyPr/>
          <a:lstStyle/>
          <a:p>
            <a:fld id="{BAF5136C-AD3E-43DC-A3ED-274D97F20152}" type="slidenum">
              <a:rPr lang="sv-SE" smtClean="0"/>
              <a:t>25</a:t>
            </a:fld>
            <a:endParaRPr lang="sv-SE"/>
          </a:p>
        </p:txBody>
      </p:sp>
    </p:spTree>
    <p:extLst>
      <p:ext uri="{BB962C8B-B14F-4D97-AF65-F5344CB8AC3E}">
        <p14:creationId xmlns:p14="http://schemas.microsoft.com/office/powerpoint/2010/main" val="25106033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1">
    <p:spTree>
      <p:nvGrpSpPr>
        <p:cNvPr id="1" name=""/>
        <p:cNvGrpSpPr/>
        <p:nvPr/>
      </p:nvGrpSpPr>
      <p:grpSpPr>
        <a:xfrm>
          <a:off x="0" y="0"/>
          <a:ext cx="0" cy="0"/>
          <a:chOff x="0" y="0"/>
          <a:chExt cx="0" cy="0"/>
        </a:xfrm>
      </p:grpSpPr>
      <p:pic>
        <p:nvPicPr>
          <p:cNvPr id="11" name="Bildobjekt 10"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2" name="Bildobjekt 11" descr="test.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2" y="1772816"/>
            <a:ext cx="8112801" cy="4588093"/>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bild10">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10.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280361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bild11">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0" name="Bildobjekt 9" descr="Bild11.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869152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bild12">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0" name="Bildobjekt 9" descr="Bild1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582937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bild13">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0" name="Bildobjekt 9" descr="Bild13.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607803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Rubrikbild1">
    <p:spTree>
      <p:nvGrpSpPr>
        <p:cNvPr id="1" name=""/>
        <p:cNvGrpSpPr/>
        <p:nvPr/>
      </p:nvGrpSpPr>
      <p:grpSpPr>
        <a:xfrm>
          <a:off x="0" y="0"/>
          <a:ext cx="0" cy="0"/>
          <a:chOff x="0" y="0"/>
          <a:chExt cx="0" cy="0"/>
        </a:xfrm>
      </p:grpSpPr>
      <p:pic>
        <p:nvPicPr>
          <p:cNvPr id="2" name="Bildobjekt 1" descr="Bild1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1772816"/>
            <a:ext cx="8121519" cy="4593024"/>
          </a:xfrm>
          <a:prstGeom prst="rect">
            <a:avLst/>
          </a:prstGeom>
        </p:spPr>
      </p:pic>
      <p:pic>
        <p:nvPicPr>
          <p:cNvPr id="11" name="Bildobjekt 10" descr="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4102014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Rubrikbild1">
    <p:spTree>
      <p:nvGrpSpPr>
        <p:cNvPr id="1" name=""/>
        <p:cNvGrpSpPr/>
        <p:nvPr/>
      </p:nvGrpSpPr>
      <p:grpSpPr>
        <a:xfrm>
          <a:off x="0" y="0"/>
          <a:ext cx="0" cy="0"/>
          <a:chOff x="0" y="0"/>
          <a:chExt cx="0" cy="0"/>
        </a:xfrm>
      </p:grpSpPr>
      <p:pic>
        <p:nvPicPr>
          <p:cNvPr id="3" name="Bildobjekt 2" descr="Bild15.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1773066"/>
            <a:ext cx="8136904" cy="4601725"/>
          </a:xfrm>
          <a:prstGeom prst="rect">
            <a:avLst/>
          </a:prstGeom>
        </p:spPr>
      </p:pic>
      <p:pic>
        <p:nvPicPr>
          <p:cNvPr id="11" name="Bildobjekt 10" descr="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402010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539750" y="1844823"/>
            <a:ext cx="8061325"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463045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8"/>
            <a:ext cx="78867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623888" y="4589463"/>
            <a:ext cx="7886700" cy="143182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635857C0-2F1D-489C-A651-68BB3FFBC0B4}" type="slidenum">
              <a:rPr lang="sv-SE" altLang="sv-SE"/>
              <a:pPr/>
              <a:t>‹#›</a:t>
            </a:fld>
            <a:endParaRPr lang="sv-SE" altLang="sv-SE"/>
          </a:p>
        </p:txBody>
      </p:sp>
      <p:sp>
        <p:nvSpPr>
          <p:cNvPr id="7"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534202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539750" y="1916832"/>
            <a:ext cx="3954463" cy="403244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646613" y="1916832"/>
            <a:ext cx="3954462" cy="403244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1ADB3CAE-B46F-45A7-9787-7E51C5746A26}" type="slidenum">
              <a:rPr lang="sv-SE" altLang="sv-SE"/>
              <a:pPr/>
              <a:t>‹#›</a:t>
            </a:fld>
            <a:endParaRPr lang="sv-SE" altLang="sv-SE"/>
          </a:p>
        </p:txBody>
      </p:sp>
      <p:sp>
        <p:nvSpPr>
          <p:cNvPr id="8"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088837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30238" y="2132856"/>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630238" y="2996952"/>
            <a:ext cx="3868737" cy="302433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p:nvPr>
        </p:nvSpPr>
        <p:spPr>
          <a:xfrm>
            <a:off x="4629150" y="2132856"/>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p:cNvSpPr>
            <a:spLocks noGrp="1"/>
          </p:cNvSpPr>
          <p:nvPr>
            <p:ph sz="quarter" idx="4"/>
          </p:nvPr>
        </p:nvSpPr>
        <p:spPr>
          <a:xfrm>
            <a:off x="4629150" y="2996952"/>
            <a:ext cx="3887788" cy="302433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lvl1pPr>
              <a:defRPr/>
            </a:lvl1pPr>
          </a:lstStyle>
          <a:p>
            <a:endParaRPr lang="sv-SE" altLang="sv-SE"/>
          </a:p>
        </p:txBody>
      </p:sp>
      <p:sp>
        <p:nvSpPr>
          <p:cNvPr id="8" name="Platshållare för sidfot 7"/>
          <p:cNvSpPr>
            <a:spLocks noGrp="1"/>
          </p:cNvSpPr>
          <p:nvPr>
            <p:ph type="ftr" sz="quarter" idx="11"/>
          </p:nvPr>
        </p:nvSpPr>
        <p:spPr/>
        <p:txBody>
          <a:bodyPr/>
          <a:lstStyle>
            <a:lvl1pPr>
              <a:defRPr/>
            </a:lvl1pPr>
          </a:lstStyle>
          <a:p>
            <a:endParaRPr lang="sv-SE" altLang="sv-SE"/>
          </a:p>
        </p:txBody>
      </p:sp>
      <p:sp>
        <p:nvSpPr>
          <p:cNvPr id="9" name="Platshållare för bildnummer 8"/>
          <p:cNvSpPr>
            <a:spLocks noGrp="1"/>
          </p:cNvSpPr>
          <p:nvPr>
            <p:ph type="sldNum" sz="quarter" idx="12"/>
          </p:nvPr>
        </p:nvSpPr>
        <p:spPr/>
        <p:txBody>
          <a:bodyPr/>
          <a:lstStyle>
            <a:lvl1pPr>
              <a:defRPr/>
            </a:lvl1pPr>
          </a:lstStyle>
          <a:p>
            <a:fld id="{40E2FC42-1FAD-4D08-B13B-48064559F471}" type="slidenum">
              <a:rPr lang="sv-SE" altLang="sv-SE"/>
              <a:pPr/>
              <a:t>‹#›</a:t>
            </a:fld>
            <a:endParaRPr lang="sv-SE" altLang="sv-SE"/>
          </a:p>
        </p:txBody>
      </p:sp>
      <p:sp>
        <p:nvSpPr>
          <p:cNvPr id="12" name="Rubrik 1"/>
          <p:cNvSpPr>
            <a:spLocks noGrp="1"/>
          </p:cNvSpPr>
          <p:nvPr>
            <p:ph type="title"/>
          </p:nvPr>
        </p:nvSpPr>
        <p:spPr>
          <a:xfrm>
            <a:off x="539552" y="1161058"/>
            <a:ext cx="8061523" cy="539750"/>
          </a:xfrm>
        </p:spPr>
        <p:txBody>
          <a:bodyPr/>
          <a:lstStyle/>
          <a:p>
            <a:r>
              <a:rPr lang="sv-SE"/>
              <a:t>Klicka här för att ändra format</a:t>
            </a:r>
          </a:p>
        </p:txBody>
      </p:sp>
      <p:sp>
        <p:nvSpPr>
          <p:cNvPr id="13"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924875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2">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1" name="Bildobjekt 10" descr="Bild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626882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lvl1pPr>
              <a:defRPr/>
            </a:lvl1pPr>
          </a:lstStyle>
          <a:p>
            <a:endParaRPr lang="sv-SE" altLang="sv-SE"/>
          </a:p>
        </p:txBody>
      </p:sp>
      <p:sp>
        <p:nvSpPr>
          <p:cNvPr id="4" name="Platshållare för sidfot 3"/>
          <p:cNvSpPr>
            <a:spLocks noGrp="1"/>
          </p:cNvSpPr>
          <p:nvPr>
            <p:ph type="ftr" sz="quarter" idx="11"/>
          </p:nvPr>
        </p:nvSpPr>
        <p:spPr/>
        <p:txBody>
          <a:bodyPr/>
          <a:lstStyle>
            <a:lvl1pPr>
              <a:defRPr/>
            </a:lvl1pPr>
          </a:lstStyle>
          <a:p>
            <a:endParaRPr lang="sv-SE" altLang="sv-SE"/>
          </a:p>
        </p:txBody>
      </p:sp>
      <p:sp>
        <p:nvSpPr>
          <p:cNvPr id="5" name="Platshållare för bildnummer 4"/>
          <p:cNvSpPr>
            <a:spLocks noGrp="1"/>
          </p:cNvSpPr>
          <p:nvPr>
            <p:ph type="sldNum" sz="quarter" idx="12"/>
          </p:nvPr>
        </p:nvSpPr>
        <p:spPr/>
        <p:txBody>
          <a:bodyPr/>
          <a:lstStyle>
            <a:lvl1pPr>
              <a:defRPr/>
            </a:lvl1pPr>
          </a:lstStyle>
          <a:p>
            <a:fld id="{165B0266-5B98-4686-9AAD-86AB26D405E6}" type="slidenum">
              <a:rPr lang="sv-SE" altLang="sv-SE"/>
              <a:pPr/>
              <a:t>‹#›</a:t>
            </a:fld>
            <a:endParaRPr lang="sv-SE" altLang="sv-SE"/>
          </a:p>
        </p:txBody>
      </p:sp>
      <p:sp>
        <p:nvSpPr>
          <p:cNvPr id="7" name="Rubrik 1"/>
          <p:cNvSpPr txBox="1">
            <a:spLocks/>
          </p:cNvSpPr>
          <p:nvPr userDrawn="1"/>
        </p:nvSpPr>
        <p:spPr bwMode="auto">
          <a:xfrm>
            <a:off x="539552" y="1161058"/>
            <a:ext cx="8061523"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800" b="1" kern="1200">
                <a:solidFill>
                  <a:srgbClr val="004165"/>
                </a:solidFill>
                <a:latin typeface="+mj-lt"/>
                <a:ea typeface="+mj-ea"/>
                <a:cs typeface="+mj-cs"/>
              </a:defRPr>
            </a:lvl1pPr>
            <a:lvl2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2pPr>
            <a:lvl3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3pPr>
            <a:lvl4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4pPr>
            <a:lvl5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5pPr>
            <a:lvl6pPr marL="4572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6pPr>
            <a:lvl7pPr marL="9144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7pPr>
            <a:lvl8pPr marL="13716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8pPr>
            <a:lvl9pPr marL="18288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9pPr>
          </a:lstStyle>
          <a:p>
            <a:r>
              <a:rPr lang="sv-SE" dirty="0"/>
              <a:t>Klicka här för att ändra format</a:t>
            </a:r>
          </a:p>
        </p:txBody>
      </p:sp>
      <p:sp>
        <p:nvSpPr>
          <p:cNvPr id="9"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62781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ltLang="sv-SE"/>
          </a:p>
        </p:txBody>
      </p:sp>
      <p:sp>
        <p:nvSpPr>
          <p:cNvPr id="3" name="Platshållare för sidfot 2"/>
          <p:cNvSpPr>
            <a:spLocks noGrp="1"/>
          </p:cNvSpPr>
          <p:nvPr>
            <p:ph type="ftr" sz="quarter" idx="11"/>
          </p:nvPr>
        </p:nvSpPr>
        <p:spPr/>
        <p:txBody>
          <a:bodyPr/>
          <a:lstStyle>
            <a:lvl1pPr>
              <a:defRPr/>
            </a:lvl1pPr>
          </a:lstStyle>
          <a:p>
            <a:endParaRPr lang="sv-SE" altLang="sv-SE"/>
          </a:p>
        </p:txBody>
      </p:sp>
      <p:sp>
        <p:nvSpPr>
          <p:cNvPr id="4" name="Platshållare för bildnummer 3"/>
          <p:cNvSpPr>
            <a:spLocks noGrp="1"/>
          </p:cNvSpPr>
          <p:nvPr>
            <p:ph type="sldNum" sz="quarter" idx="12"/>
          </p:nvPr>
        </p:nvSpPr>
        <p:spPr/>
        <p:txBody>
          <a:bodyPr/>
          <a:lstStyle>
            <a:lvl1pPr>
              <a:defRPr/>
            </a:lvl1pPr>
          </a:lstStyle>
          <a:p>
            <a:fld id="{5139E0B1-A133-42B4-B88B-A80CB5A80C64}" type="slidenum">
              <a:rPr lang="sv-SE" altLang="sv-SE"/>
              <a:pPr/>
              <a:t>‹#›</a:t>
            </a:fld>
            <a:endParaRPr lang="sv-SE" altLang="sv-SE"/>
          </a:p>
        </p:txBody>
      </p:sp>
    </p:spTree>
    <p:extLst>
      <p:ext uri="{BB962C8B-B14F-4D97-AF65-F5344CB8AC3E}">
        <p14:creationId xmlns:p14="http://schemas.microsoft.com/office/powerpoint/2010/main" val="4262434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ehåll med bildtex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887788" y="1915609"/>
            <a:ext cx="4629150" cy="39454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p:cNvSpPr>
            <a:spLocks noGrp="1"/>
          </p:cNvSpPr>
          <p:nvPr>
            <p:ph type="body" sz="half" idx="2"/>
          </p:nvPr>
        </p:nvSpPr>
        <p:spPr>
          <a:xfrm>
            <a:off x="630238" y="1916832"/>
            <a:ext cx="2949575" cy="39521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1837C2BF-D893-47D8-A32C-59C0418717A1}" type="slidenum">
              <a:rPr lang="sv-SE" altLang="sv-SE"/>
              <a:pPr/>
              <a:t>‹#›</a:t>
            </a:fld>
            <a:endParaRPr lang="sv-SE" altLang="sv-SE"/>
          </a:p>
        </p:txBody>
      </p:sp>
      <p:sp>
        <p:nvSpPr>
          <p:cNvPr id="9" name="Rubrik 1"/>
          <p:cNvSpPr>
            <a:spLocks noGrp="1"/>
          </p:cNvSpPr>
          <p:nvPr>
            <p:ph type="title"/>
          </p:nvPr>
        </p:nvSpPr>
        <p:spPr>
          <a:xfrm>
            <a:off x="539552" y="1161058"/>
            <a:ext cx="8061523" cy="539750"/>
          </a:xfrm>
        </p:spPr>
        <p:txBody>
          <a:bodyPr/>
          <a:lstStyle/>
          <a:p>
            <a:r>
              <a:rPr lang="sv-SE"/>
              <a:t>Klicka här för att ändra format</a:t>
            </a:r>
          </a:p>
        </p:txBody>
      </p:sp>
      <p:sp>
        <p:nvSpPr>
          <p:cNvPr id="10"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036870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3887788" y="1915608"/>
            <a:ext cx="4629150" cy="39454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Dra bilden till platshållaren eller klicka på ikonen för att lägga till den</a:t>
            </a:r>
          </a:p>
        </p:txBody>
      </p:sp>
      <p:sp>
        <p:nvSpPr>
          <p:cNvPr id="4" name="Platshållare för text 3"/>
          <p:cNvSpPr>
            <a:spLocks noGrp="1"/>
          </p:cNvSpPr>
          <p:nvPr>
            <p:ph type="body" sz="half" idx="2"/>
          </p:nvPr>
        </p:nvSpPr>
        <p:spPr>
          <a:xfrm>
            <a:off x="630238" y="1916832"/>
            <a:ext cx="2949575" cy="39521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68732249-A2F0-4E9C-ABA3-9AF433E8ECEB}" type="slidenum">
              <a:rPr lang="sv-SE" altLang="sv-SE"/>
              <a:pPr/>
              <a:t>‹#›</a:t>
            </a:fld>
            <a:endParaRPr lang="sv-SE" altLang="sv-SE"/>
          </a:p>
        </p:txBody>
      </p:sp>
      <p:sp>
        <p:nvSpPr>
          <p:cNvPr id="9" name="Rubrik 1"/>
          <p:cNvSpPr>
            <a:spLocks noGrp="1"/>
          </p:cNvSpPr>
          <p:nvPr>
            <p:ph type="title"/>
          </p:nvPr>
        </p:nvSpPr>
        <p:spPr>
          <a:xfrm>
            <a:off x="539552" y="1161058"/>
            <a:ext cx="8061523" cy="539750"/>
          </a:xfrm>
        </p:spPr>
        <p:txBody>
          <a:bodyPr/>
          <a:lstStyle/>
          <a:p>
            <a:r>
              <a:rPr lang="sv-SE"/>
              <a:t>Klicka här för att ändra format</a:t>
            </a:r>
          </a:p>
        </p:txBody>
      </p:sp>
      <p:sp>
        <p:nvSpPr>
          <p:cNvPr id="10"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17377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3">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3.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0"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424852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4">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4.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0" name="Rectangle 3"/>
          <p:cNvSpPr>
            <a:spLocks noGrp="1" noChangeArrowheads="1"/>
          </p:cNvSpPr>
          <p:nvPr>
            <p:ph type="ctrTitle"/>
          </p:nvPr>
        </p:nvSpPr>
        <p:spPr>
          <a:xfrm>
            <a:off x="421419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21419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570177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ubrikbild5">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5.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57017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ubrikbild6">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6.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57017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ubrikbild7">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7.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570177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bild8">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1" name="Bildobjekt 10" descr="Bild8.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065044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ubrikbild9">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8" name="Bildobjekt 7" descr="Bild9.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9"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0"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1"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111407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descr="Greppa_PP_fot.jpg"/>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0" y="4726705"/>
            <a:ext cx="9144000" cy="1582615"/>
          </a:xfrm>
          <a:prstGeom prst="rect">
            <a:avLst/>
          </a:prstGeom>
        </p:spPr>
      </p:pic>
      <p:pic>
        <p:nvPicPr>
          <p:cNvPr id="2" name="Bildobjekt 1" descr="Greppa_PP_huvud.jpg"/>
          <p:cNvPicPr>
            <a:picLocks noChangeAspect="1"/>
          </p:cNvPicPr>
          <p:nvPr userDrawn="1"/>
        </p:nvPicPr>
        <p:blipFill>
          <a:blip r:embed="rId26" cstate="email">
            <a:extLst>
              <a:ext uri="{28A0092B-C50C-407E-A947-70E740481C1C}">
                <a14:useLocalDpi xmlns:a14="http://schemas.microsoft.com/office/drawing/2010/main"/>
              </a:ext>
            </a:extLst>
          </a:blip>
          <a:stretch>
            <a:fillRect/>
          </a:stretch>
        </p:blipFill>
        <p:spPr>
          <a:xfrm>
            <a:off x="0" y="-11180"/>
            <a:ext cx="9144000" cy="1055077"/>
          </a:xfrm>
          <a:prstGeom prst="rect">
            <a:avLst/>
          </a:prstGeom>
        </p:spPr>
      </p:pic>
      <p:sp>
        <p:nvSpPr>
          <p:cNvPr id="1026" name="Rectangle 2"/>
          <p:cNvSpPr>
            <a:spLocks noGrp="1" noChangeArrowheads="1"/>
          </p:cNvSpPr>
          <p:nvPr>
            <p:ph type="title"/>
          </p:nvPr>
        </p:nvSpPr>
        <p:spPr bwMode="auto">
          <a:xfrm>
            <a:off x="539552" y="1161058"/>
            <a:ext cx="8061523"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dirty="0"/>
              <a:t>Klicka här för att ändra format på bakgrundsrubriken</a:t>
            </a:r>
          </a:p>
        </p:txBody>
      </p:sp>
      <p:sp>
        <p:nvSpPr>
          <p:cNvPr id="1027" name="Rectangle 3"/>
          <p:cNvSpPr>
            <a:spLocks noGrp="1" noChangeArrowheads="1"/>
          </p:cNvSpPr>
          <p:nvPr>
            <p:ph type="body" idx="1"/>
          </p:nvPr>
        </p:nvSpPr>
        <p:spPr bwMode="auto">
          <a:xfrm>
            <a:off x="539750" y="1916831"/>
            <a:ext cx="8061325" cy="424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1028" name="Rectangle 4"/>
          <p:cNvSpPr>
            <a:spLocks noGrp="1" noChangeArrowheads="1"/>
          </p:cNvSpPr>
          <p:nvPr>
            <p:ph type="dt" sz="half" idx="2"/>
          </p:nvPr>
        </p:nvSpPr>
        <p:spPr bwMode="auto">
          <a:xfrm>
            <a:off x="827584" y="6400800"/>
            <a:ext cx="2057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0000"/>
                </a:solidFill>
                <a:latin typeface="+mn-lt"/>
              </a:defRPr>
            </a:lvl1pPr>
          </a:lstStyle>
          <a:p>
            <a:endParaRPr lang="sv-SE" altLang="sv-SE" dirty="0"/>
          </a:p>
        </p:txBody>
      </p:sp>
      <p:sp>
        <p:nvSpPr>
          <p:cNvPr id="1029" name="Rectangle 5"/>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mn-lt"/>
              </a:defRPr>
            </a:lvl1pPr>
          </a:lstStyle>
          <a:p>
            <a:endParaRPr lang="sv-SE" altLang="sv-SE" dirty="0"/>
          </a:p>
        </p:txBody>
      </p:sp>
      <p:sp>
        <p:nvSpPr>
          <p:cNvPr id="1030" name="Rectangle 6"/>
          <p:cNvSpPr>
            <a:spLocks noGrp="1" noChangeArrowheads="1"/>
          </p:cNvSpPr>
          <p:nvPr>
            <p:ph type="sldNum" sz="quarter" idx="4"/>
          </p:nvPr>
        </p:nvSpPr>
        <p:spPr bwMode="auto">
          <a:xfrm>
            <a:off x="6553200" y="6400800"/>
            <a:ext cx="2057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0000"/>
                </a:solidFill>
                <a:latin typeface="+mn-lt"/>
              </a:defRPr>
            </a:lvl1pPr>
          </a:lstStyle>
          <a:p>
            <a:fld id="{1ED3B33E-BA77-4920-8685-116DB28F631F}" type="slidenum">
              <a:rPr lang="sv-SE" altLang="sv-SE"/>
              <a:pPr/>
              <a:t>‹#›</a:t>
            </a:fld>
            <a:endParaRPr lang="sv-SE" altLang="sv-SE"/>
          </a:p>
        </p:txBody>
      </p:sp>
      <p:pic>
        <p:nvPicPr>
          <p:cNvPr id="8" name="Bildobjekt 7"/>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179512" y="6233686"/>
            <a:ext cx="504056" cy="4913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9" r:id="rId4"/>
    <p:sldLayoutId id="2147483670" r:id="rId5"/>
    <p:sldLayoutId id="2147483671" r:id="rId6"/>
    <p:sldLayoutId id="2147483672" r:id="rId7"/>
    <p:sldLayoutId id="2147483673" r:id="rId8"/>
    <p:sldLayoutId id="2147483664" r:id="rId9"/>
    <p:sldLayoutId id="2147483665" r:id="rId10"/>
    <p:sldLayoutId id="2147483666" r:id="rId11"/>
    <p:sldLayoutId id="2147483667" r:id="rId12"/>
    <p:sldLayoutId id="2147483668" r:id="rId13"/>
    <p:sldLayoutId id="2147483674" r:id="rId14"/>
    <p:sldLayoutId id="2147483675" r:id="rId15"/>
    <p:sldLayoutId id="2147483650" r:id="rId16"/>
    <p:sldLayoutId id="2147483651" r:id="rId17"/>
    <p:sldLayoutId id="2147483652" r:id="rId18"/>
    <p:sldLayoutId id="2147483653" r:id="rId19"/>
    <p:sldLayoutId id="2147483654" r:id="rId20"/>
    <p:sldLayoutId id="2147483655" r:id="rId21"/>
    <p:sldLayoutId id="2147483656" r:id="rId22"/>
    <p:sldLayoutId id="2147483657" r:id="rId23"/>
  </p:sldLayoutIdLst>
  <p:txStyles>
    <p:titleStyle>
      <a:lvl1pPr algn="r" rtl="0" eaLnBrk="1" fontAlgn="base" hangingPunct="1">
        <a:spcBef>
          <a:spcPct val="0"/>
        </a:spcBef>
        <a:spcAft>
          <a:spcPct val="0"/>
        </a:spcAft>
        <a:defRPr sz="2800" b="1" kern="1200">
          <a:solidFill>
            <a:srgbClr val="004165"/>
          </a:solidFill>
          <a:latin typeface="+mj-lt"/>
          <a:ea typeface="+mj-ea"/>
          <a:cs typeface="+mj-cs"/>
        </a:defRPr>
      </a:lvl1pPr>
      <a:lvl2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2pPr>
      <a:lvl3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3pPr>
      <a:lvl4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4pPr>
      <a:lvl5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5pPr>
      <a:lvl6pPr marL="4572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6pPr>
      <a:lvl7pPr marL="9144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7pPr>
      <a:lvl8pPr marL="13716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8pPr>
      <a:lvl9pPr marL="18288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9pPr>
    </p:titleStyle>
    <p:body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44D095-95D6-4AD5-99AE-A4B1F2678331}"/>
              </a:ext>
            </a:extLst>
          </p:cNvPr>
          <p:cNvSpPr>
            <a:spLocks noGrp="1"/>
          </p:cNvSpPr>
          <p:nvPr>
            <p:ph type="ctrTitle"/>
          </p:nvPr>
        </p:nvSpPr>
        <p:spPr>
          <a:xfrm>
            <a:off x="3995936" y="1931988"/>
            <a:ext cx="4462264" cy="1150937"/>
          </a:xfrm>
        </p:spPr>
        <p:txBody>
          <a:bodyPr/>
          <a:lstStyle/>
          <a:p>
            <a:r>
              <a:rPr lang="sv-SE" dirty="0"/>
              <a:t>Att arbeta som rådgivare i Greppa Näringen</a:t>
            </a:r>
          </a:p>
        </p:txBody>
      </p:sp>
      <p:sp>
        <p:nvSpPr>
          <p:cNvPr id="3" name="Underrubrik 2">
            <a:extLst>
              <a:ext uri="{FF2B5EF4-FFF2-40B4-BE49-F238E27FC236}">
                <a16:creationId xmlns:a16="http://schemas.microsoft.com/office/drawing/2014/main" id="{EEB6800C-328F-470F-834E-8FEBB6B859F6}"/>
              </a:ext>
            </a:extLst>
          </p:cNvPr>
          <p:cNvSpPr>
            <a:spLocks noGrp="1"/>
          </p:cNvSpPr>
          <p:nvPr>
            <p:ph type="subTitle" idx="1"/>
          </p:nvPr>
        </p:nvSpPr>
        <p:spPr/>
        <p:txBody>
          <a:bodyPr/>
          <a:lstStyle/>
          <a:p>
            <a:r>
              <a:rPr lang="sv-SE" dirty="0"/>
              <a:t>Introduktionskurs</a:t>
            </a:r>
          </a:p>
          <a:p>
            <a:r>
              <a:rPr lang="sv-SE" dirty="0"/>
              <a:t>5 nov 2024</a:t>
            </a:r>
          </a:p>
          <a:p>
            <a:endParaRPr lang="sv-SE" sz="800" dirty="0"/>
          </a:p>
        </p:txBody>
      </p:sp>
    </p:spTree>
    <p:extLst>
      <p:ext uri="{BB962C8B-B14F-4D97-AF65-F5344CB8AC3E}">
        <p14:creationId xmlns:p14="http://schemas.microsoft.com/office/powerpoint/2010/main" val="926906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63688" y="419372"/>
            <a:ext cx="6839073" cy="539750"/>
          </a:xfrm>
        </p:spPr>
        <p:txBody>
          <a:bodyPr/>
          <a:lstStyle/>
          <a:p>
            <a:r>
              <a:rPr lang="sv-SE" dirty="0"/>
              <a:t>Pärm med ”bra att ha”</a:t>
            </a:r>
          </a:p>
        </p:txBody>
      </p:sp>
      <p:sp>
        <p:nvSpPr>
          <p:cNvPr id="3" name="Platshållare för innehåll 2"/>
          <p:cNvSpPr>
            <a:spLocks noGrp="1"/>
          </p:cNvSpPr>
          <p:nvPr>
            <p:ph sz="half" idx="1"/>
          </p:nvPr>
        </p:nvSpPr>
        <p:spPr>
          <a:xfrm>
            <a:off x="425490" y="1556792"/>
            <a:ext cx="3954463" cy="4491148"/>
          </a:xfrm>
        </p:spPr>
        <p:txBody>
          <a:bodyPr/>
          <a:lstStyle/>
          <a:p>
            <a:r>
              <a:rPr lang="sv-SE" sz="2400" dirty="0"/>
              <a:t>Kokbok </a:t>
            </a:r>
          </a:p>
          <a:p>
            <a:r>
              <a:rPr lang="sv-SE" sz="2400" dirty="0"/>
              <a:t>Ev. bildspel</a:t>
            </a:r>
          </a:p>
          <a:p>
            <a:r>
              <a:rPr lang="sv-SE" sz="2400" dirty="0"/>
              <a:t>Broschyren Rådgivning</a:t>
            </a:r>
          </a:p>
          <a:p>
            <a:r>
              <a:rPr lang="sv-SE" sz="2400" dirty="0"/>
              <a:t>Dokumentet ”Schabloner och omräkningsfaktorer”</a:t>
            </a:r>
          </a:p>
          <a:p>
            <a:r>
              <a:rPr lang="sv-SE" sz="2400" dirty="0"/>
              <a:t>Annat relevant för den rådgivning man utför</a:t>
            </a:r>
            <a:br>
              <a:rPr lang="sv-SE" sz="2000" dirty="0"/>
            </a:br>
            <a:endParaRPr lang="sv-SE" dirty="0"/>
          </a:p>
        </p:txBody>
      </p:sp>
      <p:pic>
        <p:nvPicPr>
          <p:cNvPr id="6" name="Platshållare för innehåll 5" descr="Foto på registret i en pärm">
            <a:extLst>
              <a:ext uri="{FF2B5EF4-FFF2-40B4-BE49-F238E27FC236}">
                <a16:creationId xmlns:a16="http://schemas.microsoft.com/office/drawing/2014/main" id="{378CC6E9-DA3E-4837-BE5A-65F8D966F18F}"/>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572000" y="1268760"/>
            <a:ext cx="3025377" cy="4033837"/>
          </a:xfrm>
          <a:prstGeom prst="rect">
            <a:avLst/>
          </a:prstGeom>
        </p:spPr>
      </p:pic>
      <p:pic>
        <p:nvPicPr>
          <p:cNvPr id="5" name="Bildobjekt 4" descr="Foto på rådgivningsbild">
            <a:extLst>
              <a:ext uri="{FF2B5EF4-FFF2-40B4-BE49-F238E27FC236}">
                <a16:creationId xmlns:a16="http://schemas.microsoft.com/office/drawing/2014/main" id="{3AA3CA53-17DA-AB57-7EEE-9A6BAC985A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172192">
            <a:off x="6501300" y="3588279"/>
            <a:ext cx="2192153" cy="3000509"/>
          </a:xfrm>
          <a:prstGeom prst="rect">
            <a:avLst/>
          </a:prstGeom>
        </p:spPr>
      </p:pic>
    </p:spTree>
    <p:extLst>
      <p:ext uri="{BB962C8B-B14F-4D97-AF65-F5344CB8AC3E}">
        <p14:creationId xmlns:p14="http://schemas.microsoft.com/office/powerpoint/2010/main" val="2002544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368970"/>
            <a:ext cx="8061523" cy="539750"/>
          </a:xfrm>
        </p:spPr>
        <p:txBody>
          <a:bodyPr/>
          <a:lstStyle/>
          <a:p>
            <a:r>
              <a:rPr lang="sv-SE" dirty="0"/>
              <a:t>Planera</a:t>
            </a:r>
          </a:p>
        </p:txBody>
      </p:sp>
      <p:sp>
        <p:nvSpPr>
          <p:cNvPr id="3" name="Platshållare för innehåll 2"/>
          <p:cNvSpPr>
            <a:spLocks noGrp="1"/>
          </p:cNvSpPr>
          <p:nvPr>
            <p:ph sz="half" idx="1"/>
          </p:nvPr>
        </p:nvSpPr>
        <p:spPr>
          <a:xfrm>
            <a:off x="539552" y="1700808"/>
            <a:ext cx="7848674" cy="4248472"/>
          </a:xfrm>
        </p:spPr>
        <p:txBody>
          <a:bodyPr/>
          <a:lstStyle/>
          <a:p>
            <a:r>
              <a:rPr lang="sv-SE" sz="2400" dirty="0"/>
              <a:t>Planera efter säsongen</a:t>
            </a:r>
          </a:p>
          <a:p>
            <a:r>
              <a:rPr lang="sv-SE" sz="2400" dirty="0"/>
              <a:t>Bokning tar tid!</a:t>
            </a:r>
          </a:p>
          <a:p>
            <a:r>
              <a:rPr lang="sv-SE" sz="2400" dirty="0"/>
              <a:t>Boka hellre in för många besök än för få. Du kommer troligen få ombokningar!</a:t>
            </a:r>
          </a:p>
          <a:p>
            <a:r>
              <a:rPr lang="sv-SE" sz="2400" dirty="0"/>
              <a:t>Försök boka två besök samma dag i samma område för att minska restiden</a:t>
            </a:r>
            <a:endParaRPr lang="sv-SE" sz="2000" dirty="0"/>
          </a:p>
          <a:p>
            <a:endParaRPr lang="sv-SE" dirty="0"/>
          </a:p>
        </p:txBody>
      </p:sp>
      <p:pic>
        <p:nvPicPr>
          <p:cNvPr id="2050" name="Picture 2" descr="Free Change Calendar Cliparts, Download Free Clip Art, Free Clip Art on  Clipart Library">
            <a:extLst>
              <a:ext uri="{FF2B5EF4-FFF2-40B4-BE49-F238E27FC236}">
                <a16:creationId xmlns:a16="http://schemas.microsoft.com/office/drawing/2014/main" id="{C4F85AC2-4663-46D4-B43F-EC9D89C3089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92080" y="4005064"/>
            <a:ext cx="2618420" cy="2618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050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57214" y="344422"/>
            <a:ext cx="8061523" cy="539750"/>
          </a:xfrm>
        </p:spPr>
        <p:txBody>
          <a:bodyPr/>
          <a:lstStyle/>
          <a:p>
            <a:r>
              <a:rPr lang="sv-SE" dirty="0"/>
              <a:t>Hitta kunder</a:t>
            </a:r>
          </a:p>
        </p:txBody>
      </p:sp>
      <p:sp>
        <p:nvSpPr>
          <p:cNvPr id="3" name="Platshållare för innehåll 2"/>
          <p:cNvSpPr>
            <a:spLocks noGrp="1"/>
          </p:cNvSpPr>
          <p:nvPr>
            <p:ph sz="half" idx="1"/>
          </p:nvPr>
        </p:nvSpPr>
        <p:spPr>
          <a:xfrm>
            <a:off x="539750" y="1484784"/>
            <a:ext cx="7920682" cy="4464496"/>
          </a:xfrm>
        </p:spPr>
        <p:txBody>
          <a:bodyPr/>
          <a:lstStyle/>
          <a:p>
            <a:r>
              <a:rPr lang="sv-SE" sz="2400" dirty="0"/>
              <a:t>Tilldelad från ansvarig på din organisation</a:t>
            </a:r>
          </a:p>
          <a:p>
            <a:r>
              <a:rPr lang="sv-SE" sz="2400" dirty="0"/>
              <a:t>Stäm av med din Länsstyrelse</a:t>
            </a:r>
          </a:p>
          <a:p>
            <a:r>
              <a:rPr lang="sv-SE" sz="2400" dirty="0"/>
              <a:t>Marknadsför att du gör Greppa Rådgivning </a:t>
            </a:r>
          </a:p>
          <a:p>
            <a:r>
              <a:rPr lang="sv-SE" sz="2400" dirty="0"/>
              <a:t>Sök i Greppa </a:t>
            </a:r>
            <a:r>
              <a:rPr lang="sv-SE" sz="2400" dirty="0" err="1"/>
              <a:t>admin</a:t>
            </a:r>
            <a:endParaRPr lang="sv-SE" sz="2400" dirty="0"/>
          </a:p>
        </p:txBody>
      </p:sp>
    </p:spTree>
    <p:extLst>
      <p:ext uri="{BB962C8B-B14F-4D97-AF65-F5344CB8AC3E}">
        <p14:creationId xmlns:p14="http://schemas.microsoft.com/office/powerpoint/2010/main" val="180571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F47685-CE16-B7C7-5C9D-42F93DF4FADB}"/>
              </a:ext>
            </a:extLst>
          </p:cNvPr>
          <p:cNvSpPr>
            <a:spLocks noGrp="1"/>
          </p:cNvSpPr>
          <p:nvPr>
            <p:ph type="title"/>
          </p:nvPr>
        </p:nvSpPr>
        <p:spPr>
          <a:xfrm>
            <a:off x="971600" y="240312"/>
            <a:ext cx="8061523" cy="539750"/>
          </a:xfrm>
        </p:spPr>
        <p:txBody>
          <a:bodyPr/>
          <a:lstStyle/>
          <a:p>
            <a:r>
              <a:rPr lang="sv-SE" dirty="0">
                <a:solidFill>
                  <a:schemeClr val="bg1"/>
                </a:solidFill>
              </a:rPr>
              <a:t>Greppa </a:t>
            </a:r>
            <a:r>
              <a:rPr lang="sv-SE" dirty="0" err="1">
                <a:solidFill>
                  <a:schemeClr val="bg1"/>
                </a:solidFill>
              </a:rPr>
              <a:t>admin</a:t>
            </a:r>
            <a:endParaRPr lang="sv-SE" dirty="0">
              <a:solidFill>
                <a:schemeClr val="bg1"/>
              </a:solidFill>
            </a:endParaRPr>
          </a:p>
        </p:txBody>
      </p:sp>
      <p:pic>
        <p:nvPicPr>
          <p:cNvPr id="7" name="Bildobjekt 6" descr="Urklipp från greppa näringens hemsida under fliken medlemmar.">
            <a:extLst>
              <a:ext uri="{FF2B5EF4-FFF2-40B4-BE49-F238E27FC236}">
                <a16:creationId xmlns:a16="http://schemas.microsoft.com/office/drawing/2014/main" id="{305084D8-D075-7C0A-5603-FDEAB9A79A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21873"/>
            <a:ext cx="9144000" cy="4014254"/>
          </a:xfrm>
          <a:prstGeom prst="rect">
            <a:avLst/>
          </a:prstGeom>
        </p:spPr>
      </p:pic>
      <p:cxnSp>
        <p:nvCxnSpPr>
          <p:cNvPr id="9" name="Rak pilkoppling 8">
            <a:extLst>
              <a:ext uri="{FF2B5EF4-FFF2-40B4-BE49-F238E27FC236}">
                <a16:creationId xmlns:a16="http://schemas.microsoft.com/office/drawing/2014/main" id="{BEB4F0A0-6001-FE12-8F2D-C4F3D56F4E69}"/>
              </a:ext>
              <a:ext uri="{C183D7F6-B498-43B3-948B-1728B52AA6E4}">
                <adec:decorative xmlns:adec="http://schemas.microsoft.com/office/drawing/2017/decorative" val="1"/>
              </a:ext>
            </a:extLst>
          </p:cNvPr>
          <p:cNvCxnSpPr>
            <a:cxnSpLocks/>
          </p:cNvCxnSpPr>
          <p:nvPr/>
        </p:nvCxnSpPr>
        <p:spPr>
          <a:xfrm flipH="1">
            <a:off x="1403648" y="4221088"/>
            <a:ext cx="93779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884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22D68F-62D3-0423-7F7C-9082BA791897}"/>
              </a:ext>
            </a:extLst>
          </p:cNvPr>
          <p:cNvSpPr>
            <a:spLocks noGrp="1"/>
          </p:cNvSpPr>
          <p:nvPr>
            <p:ph type="title"/>
          </p:nvPr>
        </p:nvSpPr>
        <p:spPr>
          <a:xfrm>
            <a:off x="805829" y="260648"/>
            <a:ext cx="7726611" cy="539750"/>
          </a:xfrm>
        </p:spPr>
        <p:txBody>
          <a:bodyPr/>
          <a:lstStyle/>
          <a:p>
            <a:r>
              <a:rPr lang="sv-SE" dirty="0">
                <a:solidFill>
                  <a:schemeClr val="bg1"/>
                </a:solidFill>
              </a:rPr>
              <a:t>Filtrera</a:t>
            </a:r>
          </a:p>
        </p:txBody>
      </p:sp>
      <p:pic>
        <p:nvPicPr>
          <p:cNvPr id="7" name="Bildobjekt 6" descr="Urklipp som visar som kan användas vid sökning.">
            <a:extLst>
              <a:ext uri="{FF2B5EF4-FFF2-40B4-BE49-F238E27FC236}">
                <a16:creationId xmlns:a16="http://schemas.microsoft.com/office/drawing/2014/main" id="{DBF85329-BE2A-D780-9944-6214111CA6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91187" y="0"/>
            <a:ext cx="2545404" cy="6858000"/>
          </a:xfrm>
          <a:prstGeom prst="rect">
            <a:avLst/>
          </a:prstGeom>
        </p:spPr>
      </p:pic>
      <p:pic>
        <p:nvPicPr>
          <p:cNvPr id="9" name="Bildobjekt 8" descr="Ytterligare filter.">
            <a:extLst>
              <a:ext uri="{FF2B5EF4-FFF2-40B4-BE49-F238E27FC236}">
                <a16:creationId xmlns:a16="http://schemas.microsoft.com/office/drawing/2014/main" id="{5C458A07-6831-6259-FBC0-691416007A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0112" y="671648"/>
            <a:ext cx="2574947" cy="6186352"/>
          </a:xfrm>
          <a:prstGeom prst="rect">
            <a:avLst/>
          </a:prstGeom>
        </p:spPr>
      </p:pic>
    </p:spTree>
    <p:extLst>
      <p:ext uri="{BB962C8B-B14F-4D97-AF65-F5344CB8AC3E}">
        <p14:creationId xmlns:p14="http://schemas.microsoft.com/office/powerpoint/2010/main" val="2156887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368970"/>
            <a:ext cx="8061523" cy="539750"/>
          </a:xfrm>
        </p:spPr>
        <p:txBody>
          <a:bodyPr/>
          <a:lstStyle/>
          <a:p>
            <a:r>
              <a:rPr lang="sv-SE" dirty="0"/>
              <a:t>När du hittat en kund</a:t>
            </a:r>
          </a:p>
        </p:txBody>
      </p:sp>
      <p:sp>
        <p:nvSpPr>
          <p:cNvPr id="3" name="Platshållare för innehåll 2"/>
          <p:cNvSpPr>
            <a:spLocks noGrp="1"/>
          </p:cNvSpPr>
          <p:nvPr>
            <p:ph sz="half" idx="1"/>
          </p:nvPr>
        </p:nvSpPr>
        <p:spPr>
          <a:xfrm>
            <a:off x="680195" y="1052736"/>
            <a:ext cx="7920880" cy="5328592"/>
          </a:xfrm>
        </p:spPr>
        <p:txBody>
          <a:bodyPr/>
          <a:lstStyle/>
          <a:p>
            <a:r>
              <a:rPr lang="sv-SE" sz="2400" dirty="0"/>
              <a:t>Börja alltid med att kolla upp kunden i Greppa </a:t>
            </a:r>
            <a:r>
              <a:rPr lang="sv-SE" sz="2400" dirty="0" err="1"/>
              <a:t>admin</a:t>
            </a:r>
            <a:endParaRPr lang="sv-SE" sz="2400" dirty="0"/>
          </a:p>
          <a:p>
            <a:pPr lvl="1"/>
            <a:r>
              <a:rPr lang="sv-SE" sz="2000" dirty="0"/>
              <a:t>Finns kunden med? Annars: </a:t>
            </a:r>
          </a:p>
          <a:p>
            <a:pPr lvl="2"/>
            <a:r>
              <a:rPr lang="sv-SE" sz="1600" dirty="0"/>
              <a:t>Behövs startbesök, 1A</a:t>
            </a:r>
          </a:p>
          <a:p>
            <a:pPr lvl="2"/>
            <a:r>
              <a:rPr lang="sv-SE" sz="1600" dirty="0"/>
              <a:t>Uppfyller kunden kraven (50 ha/15de)</a:t>
            </a:r>
          </a:p>
          <a:p>
            <a:pPr lvl="1"/>
            <a:r>
              <a:rPr lang="sv-SE" sz="2000" dirty="0"/>
              <a:t>Tidigare rådgivare hos kunden</a:t>
            </a:r>
          </a:p>
          <a:p>
            <a:pPr lvl="1"/>
            <a:r>
              <a:rPr lang="sv-SE" sz="2000" dirty="0"/>
              <a:t>Kolla Bokningar och Anteckningar</a:t>
            </a:r>
          </a:p>
          <a:p>
            <a:pPr lvl="1"/>
            <a:r>
              <a:rPr lang="sv-SE" sz="2000" dirty="0"/>
              <a:t>Går det att göra mer rådgivning på kunden?</a:t>
            </a:r>
          </a:p>
          <a:p>
            <a:pPr lvl="2"/>
            <a:r>
              <a:rPr lang="sv-SE" sz="1600" dirty="0" err="1"/>
              <a:t>Medlemsstatus</a:t>
            </a:r>
            <a:r>
              <a:rPr lang="sv-SE" sz="1600" dirty="0"/>
              <a:t> och kategori</a:t>
            </a:r>
          </a:p>
          <a:p>
            <a:pPr lvl="2"/>
            <a:r>
              <a:rPr lang="sv-SE" sz="1600" dirty="0"/>
              <a:t>Redan fått två-tre rådgivningar i år</a:t>
            </a:r>
          </a:p>
          <a:p>
            <a:pPr lvl="1"/>
            <a:r>
              <a:rPr lang="sv-SE" sz="2000" dirty="0"/>
              <a:t>Måste det göras en 1B/1U? (senast efter 7 rådgivningar)</a:t>
            </a:r>
          </a:p>
          <a:p>
            <a:pPr lvl="1"/>
            <a:r>
              <a:rPr lang="sv-SE" sz="2000" dirty="0"/>
              <a:t>Är det ok att göra den modul som du planerat?</a:t>
            </a:r>
          </a:p>
          <a:p>
            <a:pPr lvl="2"/>
            <a:r>
              <a:rPr lang="sv-SE" sz="1600" dirty="0"/>
              <a:t>En specifik modul (undantag växtnäringsbalanser och hållbarhetsanalys) bör endast göras en gång, max två, under ett omlopp (fram till en 1B/1U). </a:t>
            </a:r>
            <a:r>
              <a:rPr lang="sv-SE" sz="1600" dirty="0" err="1"/>
              <a:t>Lst</a:t>
            </a:r>
            <a:r>
              <a:rPr lang="sv-SE" sz="1600" dirty="0"/>
              <a:t> kan ge undantag</a:t>
            </a:r>
          </a:p>
          <a:p>
            <a:pPr lvl="2"/>
            <a:r>
              <a:rPr lang="sv-SE" sz="1600" dirty="0"/>
              <a:t>VN-balans max vartannat år (Ok årligen de tre första åren inom Greppa)</a:t>
            </a:r>
          </a:p>
          <a:p>
            <a:pPr lvl="2"/>
            <a:r>
              <a:rPr lang="sv-SE" sz="1600" dirty="0"/>
              <a:t>Max 8 </a:t>
            </a:r>
            <a:r>
              <a:rPr lang="sv-SE" sz="1600" dirty="0" err="1"/>
              <a:t>vn</a:t>
            </a:r>
            <a:r>
              <a:rPr lang="sv-SE" sz="1600" dirty="0"/>
              <a:t>-balanser/företag from 2011, undantag kan godkännas av </a:t>
            </a:r>
            <a:r>
              <a:rPr lang="sv-SE" sz="1600" dirty="0" err="1"/>
              <a:t>Lst</a:t>
            </a:r>
            <a:endParaRPr lang="sv-SE" sz="1600" dirty="0"/>
          </a:p>
          <a:p>
            <a:endParaRPr lang="sv-SE" sz="2400" dirty="0"/>
          </a:p>
          <a:p>
            <a:endParaRPr lang="sv-SE" sz="2000" dirty="0"/>
          </a:p>
          <a:p>
            <a:endParaRPr lang="sv-SE" dirty="0"/>
          </a:p>
        </p:txBody>
      </p:sp>
    </p:spTree>
    <p:extLst>
      <p:ext uri="{BB962C8B-B14F-4D97-AF65-F5344CB8AC3E}">
        <p14:creationId xmlns:p14="http://schemas.microsoft.com/office/powerpoint/2010/main" val="416722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additive="base">
                                        <p:cTn id="6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anim calcmode="lin" valueType="num">
                                      <p:cBhvr additive="base">
                                        <p:cTn id="7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Urklipp från greppa näringens hemsida">
            <a:extLst>
              <a:ext uri="{FF2B5EF4-FFF2-40B4-BE49-F238E27FC236}">
                <a16:creationId xmlns:a16="http://schemas.microsoft.com/office/drawing/2014/main" id="{384FE637-123A-1A53-3B09-1755F1BDB436}"/>
              </a:ext>
            </a:extLst>
          </p:cNvPr>
          <p:cNvPicPr>
            <a:picLocks noChangeAspect="1"/>
          </p:cNvPicPr>
          <p:nvPr/>
        </p:nvPicPr>
        <p:blipFill>
          <a:blip r:embed="rId2"/>
          <a:stretch>
            <a:fillRect/>
          </a:stretch>
        </p:blipFill>
        <p:spPr>
          <a:xfrm>
            <a:off x="1763687" y="7490"/>
            <a:ext cx="7001181" cy="6850510"/>
          </a:xfrm>
          <a:prstGeom prst="rect">
            <a:avLst/>
          </a:prstGeom>
        </p:spPr>
      </p:pic>
      <p:cxnSp>
        <p:nvCxnSpPr>
          <p:cNvPr id="8" name="Rak pilkoppling 7">
            <a:extLst>
              <a:ext uri="{FF2B5EF4-FFF2-40B4-BE49-F238E27FC236}">
                <a16:creationId xmlns:a16="http://schemas.microsoft.com/office/drawing/2014/main" id="{403E51AE-B144-969B-B6B2-D019F9EDB237}"/>
              </a:ext>
              <a:ext uri="{C183D7F6-B498-43B3-948B-1728B52AA6E4}">
                <adec:decorative xmlns:adec="http://schemas.microsoft.com/office/drawing/2017/decorative" val="1"/>
              </a:ext>
            </a:extLst>
          </p:cNvPr>
          <p:cNvCxnSpPr>
            <a:cxnSpLocks/>
          </p:cNvCxnSpPr>
          <p:nvPr/>
        </p:nvCxnSpPr>
        <p:spPr>
          <a:xfrm>
            <a:off x="899592" y="1916832"/>
            <a:ext cx="936104" cy="0"/>
          </a:xfrm>
          <a:prstGeom prst="straightConnector1">
            <a:avLst/>
          </a:prstGeom>
          <a:ln w="412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EB2B5798-A441-0310-E2B5-F9D4AEF902CE}"/>
              </a:ext>
            </a:extLst>
          </p:cNvPr>
          <p:cNvSpPr txBox="1"/>
          <p:nvPr/>
        </p:nvSpPr>
        <p:spPr>
          <a:xfrm>
            <a:off x="5513163" y="5852500"/>
            <a:ext cx="3630837" cy="830997"/>
          </a:xfrm>
          <a:prstGeom prst="rect">
            <a:avLst/>
          </a:prstGeom>
          <a:noFill/>
        </p:spPr>
        <p:txBody>
          <a:bodyPr wrap="square" rtlCol="0">
            <a:spAutoFit/>
          </a:bodyPr>
          <a:lstStyle/>
          <a:p>
            <a:r>
              <a:rPr lang="sv-SE" dirty="0">
                <a:latin typeface="+mj-lt"/>
              </a:rPr>
              <a:t>Tidigare rådgivningar hittas längre ner på sidan</a:t>
            </a:r>
          </a:p>
        </p:txBody>
      </p:sp>
      <p:cxnSp>
        <p:nvCxnSpPr>
          <p:cNvPr id="10" name="Rak pilkoppling 9">
            <a:extLst>
              <a:ext uri="{FF2B5EF4-FFF2-40B4-BE49-F238E27FC236}">
                <a16:creationId xmlns:a16="http://schemas.microsoft.com/office/drawing/2014/main" id="{1C252A7E-6D12-1424-DCEB-29FAF6B5D095}"/>
              </a:ext>
              <a:ext uri="{C183D7F6-B498-43B3-948B-1728B52AA6E4}">
                <adec:decorative xmlns:adec="http://schemas.microsoft.com/office/drawing/2017/decorative" val="1"/>
              </a:ext>
            </a:extLst>
          </p:cNvPr>
          <p:cNvCxnSpPr>
            <a:cxnSpLocks/>
          </p:cNvCxnSpPr>
          <p:nvPr/>
        </p:nvCxnSpPr>
        <p:spPr>
          <a:xfrm>
            <a:off x="6228184" y="5301208"/>
            <a:ext cx="0" cy="551292"/>
          </a:xfrm>
          <a:prstGeom prst="straightConnector1">
            <a:avLst/>
          </a:prstGeom>
          <a:ln w="412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Rektangel 11">
            <a:extLst>
              <a:ext uri="{FF2B5EF4-FFF2-40B4-BE49-F238E27FC236}">
                <a16:creationId xmlns:a16="http://schemas.microsoft.com/office/drawing/2014/main" id="{6693E831-2B90-790F-10B0-48B5F4056DC1}"/>
              </a:ext>
              <a:ext uri="{C183D7F6-B498-43B3-948B-1728B52AA6E4}">
                <adec:decorative xmlns:adec="http://schemas.microsoft.com/office/drawing/2017/decorative" val="1"/>
              </a:ext>
            </a:extLst>
          </p:cNvPr>
          <p:cNvSpPr/>
          <p:nvPr/>
        </p:nvSpPr>
        <p:spPr>
          <a:xfrm>
            <a:off x="2699792" y="908720"/>
            <a:ext cx="364225" cy="137199"/>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2" name="Rak pilkoppling 1">
            <a:extLst>
              <a:ext uri="{FF2B5EF4-FFF2-40B4-BE49-F238E27FC236}">
                <a16:creationId xmlns:a16="http://schemas.microsoft.com/office/drawing/2014/main" id="{E24EDCFA-54B4-0A1B-3201-F8B326931BBB}"/>
              </a:ext>
              <a:ext uri="{C183D7F6-B498-43B3-948B-1728B52AA6E4}">
                <adec:decorative xmlns:adec="http://schemas.microsoft.com/office/drawing/2017/decorative" val="1"/>
              </a:ext>
            </a:extLst>
          </p:cNvPr>
          <p:cNvCxnSpPr>
            <a:cxnSpLocks/>
          </p:cNvCxnSpPr>
          <p:nvPr/>
        </p:nvCxnSpPr>
        <p:spPr>
          <a:xfrm>
            <a:off x="899592" y="5821627"/>
            <a:ext cx="936104" cy="0"/>
          </a:xfrm>
          <a:prstGeom prst="straightConnector1">
            <a:avLst/>
          </a:prstGeom>
          <a:ln w="412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 name="Rubrik 2">
            <a:extLst>
              <a:ext uri="{FF2B5EF4-FFF2-40B4-BE49-F238E27FC236}">
                <a16:creationId xmlns:a16="http://schemas.microsoft.com/office/drawing/2014/main" id="{CDF893FF-3EC7-4F52-8E50-C8F35DE966B9}"/>
              </a:ext>
            </a:extLst>
          </p:cNvPr>
          <p:cNvSpPr>
            <a:spLocks noGrp="1"/>
          </p:cNvSpPr>
          <p:nvPr>
            <p:ph type="title"/>
          </p:nvPr>
        </p:nvSpPr>
        <p:spPr>
          <a:xfrm>
            <a:off x="1113347" y="340710"/>
            <a:ext cx="8061523" cy="539750"/>
          </a:xfrm>
        </p:spPr>
        <p:txBody>
          <a:bodyPr/>
          <a:lstStyle/>
          <a:p>
            <a:r>
              <a:rPr lang="sv-SE" sz="1000" dirty="0">
                <a:solidFill>
                  <a:schemeClr val="bg1"/>
                </a:solidFill>
              </a:rPr>
              <a:t>Medlemsinformation</a:t>
            </a:r>
          </a:p>
        </p:txBody>
      </p:sp>
    </p:spTree>
    <p:extLst>
      <p:ext uri="{BB962C8B-B14F-4D97-AF65-F5344CB8AC3E}">
        <p14:creationId xmlns:p14="http://schemas.microsoft.com/office/powerpoint/2010/main" val="1066544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368970"/>
            <a:ext cx="8061523" cy="539750"/>
          </a:xfrm>
        </p:spPr>
        <p:txBody>
          <a:bodyPr/>
          <a:lstStyle/>
          <a:p>
            <a:r>
              <a:rPr lang="sv-SE" dirty="0"/>
              <a:t>Bokning</a:t>
            </a:r>
          </a:p>
        </p:txBody>
      </p:sp>
      <p:sp>
        <p:nvSpPr>
          <p:cNvPr id="3" name="Platshållare för innehåll 2"/>
          <p:cNvSpPr>
            <a:spLocks noGrp="1"/>
          </p:cNvSpPr>
          <p:nvPr>
            <p:ph sz="half" idx="1"/>
          </p:nvPr>
        </p:nvSpPr>
        <p:spPr>
          <a:xfrm>
            <a:off x="542268" y="1304764"/>
            <a:ext cx="7848674" cy="4248472"/>
          </a:xfrm>
        </p:spPr>
        <p:txBody>
          <a:bodyPr/>
          <a:lstStyle/>
          <a:p>
            <a:r>
              <a:rPr lang="sv-SE" sz="2400" dirty="0"/>
              <a:t>Skapa dig en bild av gården redan innan och vid bokningen. </a:t>
            </a:r>
          </a:p>
          <a:p>
            <a:pPr lvl="1"/>
            <a:r>
              <a:rPr lang="sv-SE" sz="2000" dirty="0"/>
              <a:t>Titta i Greppa </a:t>
            </a:r>
            <a:r>
              <a:rPr lang="sv-SE" sz="2000" dirty="0" err="1"/>
              <a:t>admin</a:t>
            </a:r>
            <a:r>
              <a:rPr lang="sv-SE" sz="2000" dirty="0"/>
              <a:t> – Bakgrundsinformationen</a:t>
            </a:r>
          </a:p>
          <a:p>
            <a:pPr lvl="1"/>
            <a:r>
              <a:rPr lang="sv-SE" sz="2000" dirty="0"/>
              <a:t>Ställ frågor om gården vid bokningen</a:t>
            </a:r>
          </a:p>
          <a:p>
            <a:r>
              <a:rPr lang="sv-SE" sz="2400" dirty="0"/>
              <a:t>Berätta vad rådgivningen kommer att innehålla</a:t>
            </a:r>
          </a:p>
          <a:p>
            <a:r>
              <a:rPr lang="sv-SE" sz="2400" dirty="0"/>
              <a:t>Stäm av adressen</a:t>
            </a:r>
          </a:p>
          <a:p>
            <a:r>
              <a:rPr lang="sv-SE" sz="2400" dirty="0"/>
              <a:t>Skicka bokningsbekräftelse och ev. </a:t>
            </a:r>
            <a:br>
              <a:rPr lang="sv-SE" sz="2400" dirty="0"/>
            </a:br>
            <a:r>
              <a:rPr lang="sv-SE" sz="2400" dirty="0"/>
              <a:t>blanketter för indata</a:t>
            </a:r>
          </a:p>
          <a:p>
            <a:pPr lvl="1"/>
            <a:r>
              <a:rPr lang="sv-SE" sz="2000" dirty="0"/>
              <a:t>Be gärna kunden att fylla i och </a:t>
            </a:r>
            <a:br>
              <a:rPr lang="sv-SE" sz="2000" dirty="0"/>
            </a:br>
            <a:r>
              <a:rPr lang="sv-SE" sz="2000" dirty="0"/>
              <a:t>skicka tillbaka innan besöket</a:t>
            </a:r>
          </a:p>
          <a:p>
            <a:r>
              <a:rPr lang="sv-SE" sz="2400" dirty="0"/>
              <a:t>Lägg gärna in din bokning/</a:t>
            </a:r>
            <a:br>
              <a:rPr lang="sv-SE" sz="2400" dirty="0"/>
            </a:br>
            <a:r>
              <a:rPr lang="sv-SE" sz="2400" dirty="0"/>
              <a:t>anteckning i Greppa </a:t>
            </a:r>
            <a:r>
              <a:rPr lang="sv-SE" sz="2400" dirty="0" err="1"/>
              <a:t>admin</a:t>
            </a:r>
            <a:endParaRPr lang="sv-SE" sz="2400" dirty="0"/>
          </a:p>
          <a:p>
            <a:endParaRPr lang="sv-SE" sz="2000" dirty="0"/>
          </a:p>
          <a:p>
            <a:endParaRPr lang="sv-SE" dirty="0"/>
          </a:p>
        </p:txBody>
      </p:sp>
      <p:pic>
        <p:nvPicPr>
          <p:cNvPr id="3080" name="Picture 8" descr="Mobile Phone Clip Art - Royalty Free - GoGraph">
            <a:extLst>
              <a:ext uri="{FF2B5EF4-FFF2-40B4-BE49-F238E27FC236}">
                <a16:creationId xmlns:a16="http://schemas.microsoft.com/office/drawing/2014/main" id="{54332FB2-6959-4613-B094-9300B3D53D1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750977" y="3717032"/>
            <a:ext cx="2639965"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28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560" y="435346"/>
            <a:ext cx="8061523" cy="539750"/>
          </a:xfrm>
        </p:spPr>
        <p:txBody>
          <a:bodyPr/>
          <a:lstStyle/>
          <a:p>
            <a:r>
              <a:rPr lang="sv-SE" dirty="0"/>
              <a:t>Förbereda rådgivningen</a:t>
            </a:r>
            <a:endParaRPr lang="sv-SE" sz="2000" dirty="0"/>
          </a:p>
        </p:txBody>
      </p:sp>
      <p:sp>
        <p:nvSpPr>
          <p:cNvPr id="3" name="Platshållare för innehåll 2">
            <a:extLst>
              <a:ext uri="{FF2B5EF4-FFF2-40B4-BE49-F238E27FC236}">
                <a16:creationId xmlns:a16="http://schemas.microsoft.com/office/drawing/2014/main" id="{C1564F86-656A-42B9-A68B-BCC20472E2FB}"/>
              </a:ext>
            </a:extLst>
          </p:cNvPr>
          <p:cNvSpPr>
            <a:spLocks noGrp="1"/>
          </p:cNvSpPr>
          <p:nvPr>
            <p:ph sz="half" idx="2"/>
          </p:nvPr>
        </p:nvSpPr>
        <p:spPr>
          <a:xfrm>
            <a:off x="683568" y="1556792"/>
            <a:ext cx="8061523" cy="4536504"/>
          </a:xfrm>
        </p:spPr>
        <p:txBody>
          <a:bodyPr/>
          <a:lstStyle/>
          <a:p>
            <a:r>
              <a:rPr lang="sv-SE" sz="2400" dirty="0"/>
              <a:t>Beroende på modul , ex:</a:t>
            </a:r>
          </a:p>
          <a:p>
            <a:pPr lvl="1"/>
            <a:r>
              <a:rPr lang="sv-SE" sz="2000" dirty="0"/>
              <a:t>1A - Greppa-pärm, VISS</a:t>
            </a:r>
          </a:p>
          <a:p>
            <a:pPr lvl="1"/>
            <a:r>
              <a:rPr lang="sv-SE" sz="2000" dirty="0"/>
              <a:t>1B/U Tidigare rådgivning</a:t>
            </a:r>
          </a:p>
          <a:p>
            <a:pPr lvl="0"/>
            <a:r>
              <a:rPr lang="sv-SE" sz="2400" dirty="0"/>
              <a:t>Gå igenom ”kokboken” </a:t>
            </a:r>
            <a:br>
              <a:rPr lang="sv-SE" sz="2400" dirty="0"/>
            </a:br>
            <a:r>
              <a:rPr lang="sv-SE" sz="2400" dirty="0"/>
              <a:t>för aktuell modul</a:t>
            </a:r>
          </a:p>
          <a:p>
            <a:pPr lvl="0"/>
            <a:r>
              <a:rPr lang="sv-SE" sz="2400" dirty="0"/>
              <a:t>Om du fått in </a:t>
            </a:r>
            <a:br>
              <a:rPr lang="sv-SE" sz="2400" dirty="0"/>
            </a:br>
            <a:r>
              <a:rPr lang="sv-SE" sz="2400" dirty="0"/>
              <a:t>uppgifter i förväg</a:t>
            </a:r>
          </a:p>
          <a:p>
            <a:pPr lvl="1"/>
            <a:r>
              <a:rPr lang="sv-SE" sz="2000" dirty="0"/>
              <a:t>knappa in i </a:t>
            </a:r>
            <a:br>
              <a:rPr lang="sv-SE" sz="2000" dirty="0"/>
            </a:br>
            <a:r>
              <a:rPr lang="sv-SE" sz="2000" dirty="0"/>
              <a:t>beräkningsverktyget</a:t>
            </a:r>
          </a:p>
          <a:p>
            <a:pPr lvl="0"/>
            <a:r>
              <a:rPr lang="sv-SE" sz="2400" dirty="0"/>
              <a:t>Påminn lantbrukaren någon dag innan – SMS eller ring</a:t>
            </a:r>
          </a:p>
          <a:p>
            <a:pPr lvl="0"/>
            <a:endParaRPr lang="sv-SE" sz="2400" dirty="0"/>
          </a:p>
          <a:p>
            <a:pPr marL="0" indent="0">
              <a:buNone/>
            </a:pPr>
            <a:endParaRPr lang="sv-SE" dirty="0"/>
          </a:p>
        </p:txBody>
      </p:sp>
      <p:pic>
        <p:nvPicPr>
          <p:cNvPr id="7" name="Bildobjekt 6" descr="Foto på en hand och en miniräknare">
            <a:extLst>
              <a:ext uri="{FF2B5EF4-FFF2-40B4-BE49-F238E27FC236}">
                <a16:creationId xmlns:a16="http://schemas.microsoft.com/office/drawing/2014/main" id="{6069442A-EDF2-49BC-A46E-D67FF0023D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0" y="1484784"/>
            <a:ext cx="3771528" cy="3251317"/>
          </a:xfrm>
          <a:prstGeom prst="rect">
            <a:avLst/>
          </a:prstGeom>
        </p:spPr>
      </p:pic>
    </p:spTree>
    <p:extLst>
      <p:ext uri="{BB962C8B-B14F-4D97-AF65-F5344CB8AC3E}">
        <p14:creationId xmlns:p14="http://schemas.microsoft.com/office/powerpoint/2010/main" val="360577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404664"/>
            <a:ext cx="8061523" cy="539750"/>
          </a:xfrm>
        </p:spPr>
        <p:txBody>
          <a:bodyPr/>
          <a:lstStyle/>
          <a:p>
            <a:r>
              <a:rPr lang="sv-SE" dirty="0"/>
              <a:t>Under besöket</a:t>
            </a:r>
          </a:p>
        </p:txBody>
      </p:sp>
      <p:sp>
        <p:nvSpPr>
          <p:cNvPr id="3" name="Platshållare för innehåll 2"/>
          <p:cNvSpPr>
            <a:spLocks noGrp="1"/>
          </p:cNvSpPr>
          <p:nvPr>
            <p:ph sz="half" idx="1"/>
          </p:nvPr>
        </p:nvSpPr>
        <p:spPr>
          <a:xfrm>
            <a:off x="539552" y="1520478"/>
            <a:ext cx="4030761" cy="4572818"/>
          </a:xfrm>
        </p:spPr>
        <p:txBody>
          <a:bodyPr/>
          <a:lstStyle/>
          <a:p>
            <a:pPr lvl="0"/>
            <a:r>
              <a:rPr lang="sv-SE" sz="2400" dirty="0"/>
              <a:t>Låt lantbrukaren berätta om gården</a:t>
            </a:r>
          </a:p>
          <a:p>
            <a:r>
              <a:rPr lang="sv-SE" sz="2400" dirty="0"/>
              <a:t>Berätta vad besöket går ut på och visa med bilder</a:t>
            </a:r>
          </a:p>
          <a:p>
            <a:pPr lvl="0"/>
            <a:r>
              <a:rPr lang="sv-SE" sz="2400" dirty="0"/>
              <a:t>Gå igenom det ni ska enligt modulen</a:t>
            </a:r>
          </a:p>
          <a:p>
            <a:r>
              <a:rPr lang="sv-SE" sz="2400" dirty="0"/>
              <a:t>Håll koll på klockan!</a:t>
            </a:r>
          </a:p>
          <a:p>
            <a:pPr lvl="0"/>
            <a:r>
              <a:rPr lang="sv-SE" sz="2400" dirty="0"/>
              <a:t>Rådgivningen ska </a:t>
            </a:r>
            <a:r>
              <a:rPr lang="sv-SE" sz="2400" b="1" dirty="0"/>
              <a:t>ge</a:t>
            </a:r>
            <a:r>
              <a:rPr lang="sv-SE" sz="2400" dirty="0"/>
              <a:t> något för lantbrukaren</a:t>
            </a:r>
          </a:p>
          <a:p>
            <a:pPr lvl="0"/>
            <a:r>
              <a:rPr lang="sv-SE" sz="2400" dirty="0"/>
              <a:t>Koppla dina råd till företagets lönsamhet</a:t>
            </a:r>
          </a:p>
          <a:p>
            <a:endParaRPr lang="sv-SE" sz="1600" dirty="0"/>
          </a:p>
          <a:p>
            <a:endParaRPr lang="sv-SE" sz="1800" dirty="0"/>
          </a:p>
          <a:p>
            <a:endParaRPr lang="sv-SE" sz="1800" dirty="0"/>
          </a:p>
        </p:txBody>
      </p:sp>
      <p:pic>
        <p:nvPicPr>
          <p:cNvPr id="4" name="Bildobjekt 3" descr="Foto på en rådgivare och en lantbrukare framför två nötkreatur">
            <a:extLst>
              <a:ext uri="{FF2B5EF4-FFF2-40B4-BE49-F238E27FC236}">
                <a16:creationId xmlns:a16="http://schemas.microsoft.com/office/drawing/2014/main" id="{DFF6617D-982B-4E05-BAB5-7FE90FB154CA}"/>
              </a:ext>
            </a:extLst>
          </p:cNvPr>
          <p:cNvPicPr>
            <a:picLocks noChangeAspect="1"/>
          </p:cNvPicPr>
          <p:nvPr/>
        </p:nvPicPr>
        <p:blipFill>
          <a:blip r:embed="rId2"/>
          <a:stretch>
            <a:fillRect/>
          </a:stretch>
        </p:blipFill>
        <p:spPr>
          <a:xfrm>
            <a:off x="4570313" y="1683221"/>
            <a:ext cx="3952875" cy="4410075"/>
          </a:xfrm>
          <a:prstGeom prst="rect">
            <a:avLst/>
          </a:prstGeom>
        </p:spPr>
      </p:pic>
    </p:spTree>
    <p:extLst>
      <p:ext uri="{BB962C8B-B14F-4D97-AF65-F5344CB8AC3E}">
        <p14:creationId xmlns:p14="http://schemas.microsoft.com/office/powerpoint/2010/main" val="155416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19A8E4-710F-40AB-A097-58BDD558CBDD}"/>
              </a:ext>
            </a:extLst>
          </p:cNvPr>
          <p:cNvSpPr>
            <a:spLocks noGrp="1"/>
          </p:cNvSpPr>
          <p:nvPr>
            <p:ph type="title"/>
          </p:nvPr>
        </p:nvSpPr>
        <p:spPr/>
        <p:txBody>
          <a:bodyPr/>
          <a:lstStyle/>
          <a:p>
            <a:r>
              <a:rPr lang="sv-SE" dirty="0"/>
              <a:t>Michaela Baumgardt</a:t>
            </a:r>
          </a:p>
        </p:txBody>
      </p:sp>
      <p:sp>
        <p:nvSpPr>
          <p:cNvPr id="3" name="Platshållare för innehåll 2">
            <a:extLst>
              <a:ext uri="{FF2B5EF4-FFF2-40B4-BE49-F238E27FC236}">
                <a16:creationId xmlns:a16="http://schemas.microsoft.com/office/drawing/2014/main" id="{E99EC5ED-E63C-4074-87A8-364CF27C0F03}"/>
              </a:ext>
            </a:extLst>
          </p:cNvPr>
          <p:cNvSpPr>
            <a:spLocks noGrp="1"/>
          </p:cNvSpPr>
          <p:nvPr>
            <p:ph idx="1"/>
          </p:nvPr>
        </p:nvSpPr>
        <p:spPr>
          <a:xfrm>
            <a:off x="539750" y="2060848"/>
            <a:ext cx="8061325" cy="3960440"/>
          </a:xfrm>
        </p:spPr>
        <p:txBody>
          <a:bodyPr/>
          <a:lstStyle/>
          <a:p>
            <a:r>
              <a:rPr lang="sv-SE" sz="2400" dirty="0"/>
              <a:t>Miljörådgivare på HIR Skåne</a:t>
            </a:r>
          </a:p>
          <a:p>
            <a:r>
              <a:rPr lang="sv-SE" sz="2400" dirty="0"/>
              <a:t>Som rådgivare inom Greppa Näringen jobbar jag med: </a:t>
            </a:r>
          </a:p>
          <a:p>
            <a:pPr lvl="1"/>
            <a:r>
              <a:rPr lang="sv-SE" sz="1800" dirty="0"/>
              <a:t>Enskild rådgivning – mest växtnäringsbalans-modulerna,</a:t>
            </a:r>
            <a:br>
              <a:rPr lang="sv-SE" sz="1800" dirty="0"/>
            </a:br>
            <a:r>
              <a:rPr lang="sv-SE" sz="1800" dirty="0"/>
              <a:t>hantering av växtskydd, vattenskyddsområde, klimatkollen </a:t>
            </a:r>
            <a:br>
              <a:rPr lang="sv-SE" sz="1800" dirty="0"/>
            </a:br>
            <a:r>
              <a:rPr lang="sv-SE" sz="1800" dirty="0"/>
              <a:t>och hållbarhetsanalysen</a:t>
            </a:r>
          </a:p>
          <a:p>
            <a:pPr lvl="1"/>
            <a:r>
              <a:rPr lang="sv-SE" sz="1800" dirty="0"/>
              <a:t>Gruppaktiviteter som kurser och vandringar</a:t>
            </a:r>
          </a:p>
          <a:p>
            <a:pPr lvl="1"/>
            <a:r>
              <a:rPr lang="sv-SE" sz="1800" dirty="0"/>
              <a:t>Rådgivningsexpert för växtnärings-</a:t>
            </a:r>
            <a:br>
              <a:rPr lang="sv-SE" sz="1800" dirty="0"/>
            </a:br>
            <a:r>
              <a:rPr lang="sv-SE" sz="1800" dirty="0"/>
              <a:t>balansmodulerna 1A, 1B, 10B, 10D</a:t>
            </a:r>
            <a:br>
              <a:rPr lang="sv-SE" sz="1800" dirty="0"/>
            </a:br>
            <a:r>
              <a:rPr lang="sv-SE" sz="1800" dirty="0"/>
              <a:t>och hållbarhetsanalys 1C </a:t>
            </a:r>
          </a:p>
          <a:p>
            <a:pPr lvl="1"/>
            <a:endParaRPr lang="sv-SE" dirty="0"/>
          </a:p>
          <a:p>
            <a:pPr lvl="1"/>
            <a:endParaRPr lang="sv-SE" dirty="0"/>
          </a:p>
        </p:txBody>
      </p:sp>
      <p:pic>
        <p:nvPicPr>
          <p:cNvPr id="5" name="Bildobjekt 4" descr="Foto på Michaela Baumgardt">
            <a:extLst>
              <a:ext uri="{FF2B5EF4-FFF2-40B4-BE49-F238E27FC236}">
                <a16:creationId xmlns:a16="http://schemas.microsoft.com/office/drawing/2014/main" id="{FDB95A40-0618-460E-A4C3-436F8B8745F2}"/>
              </a:ext>
            </a:extLst>
          </p:cNvPr>
          <p:cNvPicPr>
            <a:picLocks noChangeAspect="1"/>
          </p:cNvPicPr>
          <p:nvPr/>
        </p:nvPicPr>
        <p:blipFill>
          <a:blip r:embed="rId2"/>
          <a:stretch>
            <a:fillRect/>
          </a:stretch>
        </p:blipFill>
        <p:spPr>
          <a:xfrm>
            <a:off x="5796136" y="3631885"/>
            <a:ext cx="2571750" cy="2371725"/>
          </a:xfrm>
          <a:prstGeom prst="rect">
            <a:avLst/>
          </a:prstGeom>
        </p:spPr>
      </p:pic>
    </p:spTree>
    <p:extLst>
      <p:ext uri="{BB962C8B-B14F-4D97-AF65-F5344CB8AC3E}">
        <p14:creationId xmlns:p14="http://schemas.microsoft.com/office/powerpoint/2010/main" val="2368770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5851" y="404664"/>
            <a:ext cx="8061523" cy="648072"/>
          </a:xfrm>
        </p:spPr>
        <p:txBody>
          <a:bodyPr/>
          <a:lstStyle/>
          <a:p>
            <a:r>
              <a:rPr lang="sv-SE" dirty="0"/>
              <a:t>Under besöket</a:t>
            </a:r>
          </a:p>
        </p:txBody>
      </p:sp>
      <p:sp>
        <p:nvSpPr>
          <p:cNvPr id="3" name="Platshållare för innehåll 2"/>
          <p:cNvSpPr>
            <a:spLocks noGrp="1"/>
          </p:cNvSpPr>
          <p:nvPr>
            <p:ph sz="half" idx="1"/>
          </p:nvPr>
        </p:nvSpPr>
        <p:spPr>
          <a:xfrm>
            <a:off x="366811" y="1563638"/>
            <a:ext cx="8165629" cy="4529658"/>
          </a:xfrm>
        </p:spPr>
        <p:txBody>
          <a:bodyPr/>
          <a:lstStyle/>
          <a:p>
            <a:r>
              <a:rPr lang="sv-SE" sz="2400" dirty="0"/>
              <a:t>Fota gärna under besöket om det är okej med lantbrukaren, kan lätta upp rapporten sedan.</a:t>
            </a:r>
          </a:p>
          <a:p>
            <a:r>
              <a:rPr lang="sv-SE" sz="2400" dirty="0"/>
              <a:t>Planera en fortsatt rådgivningsplan</a:t>
            </a:r>
          </a:p>
          <a:p>
            <a:r>
              <a:rPr lang="sv-SE" sz="2400" dirty="0"/>
              <a:t>Sammanfatta slutsatserna </a:t>
            </a:r>
            <a:br>
              <a:rPr lang="sv-SE" sz="2400" dirty="0"/>
            </a:br>
            <a:r>
              <a:rPr lang="sv-SE" sz="2400" dirty="0"/>
              <a:t>– både beröm och </a:t>
            </a:r>
            <a:br>
              <a:rPr lang="sv-SE" sz="2400" dirty="0"/>
            </a:br>
            <a:r>
              <a:rPr lang="sv-SE" sz="2400" dirty="0"/>
              <a:t>förbättringsförslag</a:t>
            </a:r>
          </a:p>
          <a:p>
            <a:r>
              <a:rPr lang="sv-SE" sz="2400" dirty="0"/>
              <a:t>Berätta att du skickar ett </a:t>
            </a:r>
            <a:br>
              <a:rPr lang="sv-SE" sz="2400" dirty="0"/>
            </a:br>
            <a:r>
              <a:rPr lang="sv-SE" sz="2400" dirty="0"/>
              <a:t>brev efter besöket samt </a:t>
            </a:r>
            <a:br>
              <a:rPr lang="sv-SE" sz="2400" dirty="0"/>
            </a:br>
            <a:r>
              <a:rPr lang="sv-SE" sz="2400" dirty="0"/>
              <a:t>att lantbrukaren gärna </a:t>
            </a:r>
            <a:br>
              <a:rPr lang="sv-SE" sz="2400" dirty="0"/>
            </a:br>
            <a:r>
              <a:rPr lang="sv-SE" sz="2400" dirty="0"/>
              <a:t>får höra av sig med frågor.</a:t>
            </a:r>
          </a:p>
        </p:txBody>
      </p:sp>
      <p:pic>
        <p:nvPicPr>
          <p:cNvPr id="7" name="Bildobjekt 6" descr="Foto på en rådgivare och en lantbrukare som sitter vid en dator">
            <a:extLst>
              <a:ext uri="{FF2B5EF4-FFF2-40B4-BE49-F238E27FC236}">
                <a16:creationId xmlns:a16="http://schemas.microsoft.com/office/drawing/2014/main" id="{FE2C5005-F0CF-49F7-B182-7F3D2B452E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1758" y="2996951"/>
            <a:ext cx="4025992" cy="3130579"/>
          </a:xfrm>
          <a:prstGeom prst="rect">
            <a:avLst/>
          </a:prstGeom>
        </p:spPr>
      </p:pic>
    </p:spTree>
    <p:extLst>
      <p:ext uri="{BB962C8B-B14F-4D97-AF65-F5344CB8AC3E}">
        <p14:creationId xmlns:p14="http://schemas.microsoft.com/office/powerpoint/2010/main" val="396390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1" y="421736"/>
            <a:ext cx="8061523" cy="539750"/>
          </a:xfrm>
        </p:spPr>
        <p:txBody>
          <a:bodyPr/>
          <a:lstStyle/>
          <a:p>
            <a:r>
              <a:rPr lang="sv-SE" dirty="0"/>
              <a:t>Rådgivarens roll</a:t>
            </a:r>
          </a:p>
        </p:txBody>
      </p:sp>
      <p:sp>
        <p:nvSpPr>
          <p:cNvPr id="4" name="Platshållare för innehåll 3"/>
          <p:cNvSpPr>
            <a:spLocks noGrp="1"/>
          </p:cNvSpPr>
          <p:nvPr>
            <p:ph sz="half" idx="2"/>
          </p:nvPr>
        </p:nvSpPr>
        <p:spPr>
          <a:xfrm>
            <a:off x="4739629" y="1186820"/>
            <a:ext cx="3885059" cy="4906475"/>
          </a:xfrm>
        </p:spPr>
        <p:txBody>
          <a:bodyPr/>
          <a:lstStyle/>
          <a:p>
            <a:r>
              <a:rPr lang="sv-SE" sz="2400" dirty="0"/>
              <a:t>Presentera dig, skapa förtroende</a:t>
            </a:r>
          </a:p>
          <a:p>
            <a:r>
              <a:rPr lang="sv-SE" sz="2400" dirty="0"/>
              <a:t>Var lyhörd för behov och önskemål</a:t>
            </a:r>
          </a:p>
          <a:p>
            <a:r>
              <a:rPr lang="sv-SE" sz="2400" dirty="0"/>
              <a:t>Du behöver inte kunna allt</a:t>
            </a:r>
          </a:p>
          <a:p>
            <a:r>
              <a:rPr lang="sv-SE" sz="2400" dirty="0"/>
              <a:t>Greppa är frivilligt</a:t>
            </a:r>
          </a:p>
          <a:p>
            <a:r>
              <a:rPr lang="sv-SE" sz="2400" dirty="0"/>
              <a:t>Lantbrukaren har tackat JA och vill ha din rådgivning</a:t>
            </a:r>
          </a:p>
          <a:p>
            <a:r>
              <a:rPr lang="sv-SE" sz="2400" dirty="0"/>
              <a:t>Det är kul att vara rådgivare!</a:t>
            </a:r>
          </a:p>
          <a:p>
            <a:endParaRPr lang="sv-SE" dirty="0"/>
          </a:p>
        </p:txBody>
      </p:sp>
      <p:pic>
        <p:nvPicPr>
          <p:cNvPr id="5" name="Bildobjekt 4" descr="Foto på en rådgivare och en lantbrukare framför en ko">
            <a:extLst>
              <a:ext uri="{FF2B5EF4-FFF2-40B4-BE49-F238E27FC236}">
                <a16:creationId xmlns:a16="http://schemas.microsoft.com/office/drawing/2014/main" id="{531A3CA4-F084-405C-9FC0-B8AB4026C4BD}"/>
              </a:ext>
            </a:extLst>
          </p:cNvPr>
          <p:cNvPicPr>
            <a:picLocks noChangeAspect="1"/>
          </p:cNvPicPr>
          <p:nvPr/>
        </p:nvPicPr>
        <p:blipFill>
          <a:blip r:embed="rId3"/>
          <a:stretch>
            <a:fillRect/>
          </a:stretch>
        </p:blipFill>
        <p:spPr>
          <a:xfrm>
            <a:off x="640358" y="1484784"/>
            <a:ext cx="3752850" cy="4114800"/>
          </a:xfrm>
          <a:prstGeom prst="rect">
            <a:avLst/>
          </a:prstGeom>
        </p:spPr>
      </p:pic>
    </p:spTree>
    <p:extLst>
      <p:ext uri="{BB962C8B-B14F-4D97-AF65-F5344CB8AC3E}">
        <p14:creationId xmlns:p14="http://schemas.microsoft.com/office/powerpoint/2010/main" val="269240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77058" y="350813"/>
            <a:ext cx="8061523" cy="539750"/>
          </a:xfrm>
        </p:spPr>
        <p:txBody>
          <a:bodyPr/>
          <a:lstStyle/>
          <a:p>
            <a:r>
              <a:rPr lang="sv-SE" sz="2400" dirty="0"/>
              <a:t>Rådgivarens roll</a:t>
            </a:r>
          </a:p>
        </p:txBody>
      </p:sp>
      <p:sp>
        <p:nvSpPr>
          <p:cNvPr id="3" name="Platshållare för innehåll 2"/>
          <p:cNvSpPr>
            <a:spLocks noGrp="1"/>
          </p:cNvSpPr>
          <p:nvPr>
            <p:ph sz="half" idx="1"/>
          </p:nvPr>
        </p:nvSpPr>
        <p:spPr>
          <a:xfrm>
            <a:off x="555229" y="1268760"/>
            <a:ext cx="3954463" cy="4968552"/>
          </a:xfrm>
        </p:spPr>
        <p:txBody>
          <a:bodyPr/>
          <a:lstStyle/>
          <a:p>
            <a:r>
              <a:rPr lang="sv-SE" sz="2400" dirty="0"/>
              <a:t>Tillföra nya perspektiv och idéer </a:t>
            </a:r>
          </a:p>
          <a:p>
            <a:r>
              <a:rPr lang="sv-SE" sz="2400" dirty="0"/>
              <a:t>Jämföra med andra gårdar</a:t>
            </a:r>
          </a:p>
          <a:p>
            <a:r>
              <a:rPr lang="sv-SE" sz="2400" dirty="0"/>
              <a:t>Annan sorts kunskap (mer teoretisk)</a:t>
            </a:r>
          </a:p>
          <a:p>
            <a:r>
              <a:rPr lang="sv-SE" sz="2400" dirty="0"/>
              <a:t>Göra beräkningar och ta fram nyckeltal</a:t>
            </a:r>
          </a:p>
          <a:p>
            <a:r>
              <a:rPr lang="sv-SE" sz="2400" dirty="0"/>
              <a:t>Bekräfta det som redan är bra</a:t>
            </a:r>
          </a:p>
          <a:p>
            <a:r>
              <a:rPr lang="sv-SE" sz="2400" dirty="0"/>
              <a:t>Ögonöppnare för det som inte fungerar så bra</a:t>
            </a:r>
          </a:p>
          <a:p>
            <a:endParaRPr lang="sv-SE" dirty="0"/>
          </a:p>
        </p:txBody>
      </p:sp>
      <p:sp>
        <p:nvSpPr>
          <p:cNvPr id="4" name="Platshållare för innehåll 3">
            <a:extLst>
              <a:ext uri="{FF2B5EF4-FFF2-40B4-BE49-F238E27FC236}">
                <a16:creationId xmlns:a16="http://schemas.microsoft.com/office/drawing/2014/main" id="{DEBEE2C8-A80B-45BD-95F1-E937341D7FEF}"/>
              </a:ext>
            </a:extLst>
          </p:cNvPr>
          <p:cNvSpPr>
            <a:spLocks noGrp="1"/>
          </p:cNvSpPr>
          <p:nvPr>
            <p:ph sz="half" idx="2"/>
          </p:nvPr>
        </p:nvSpPr>
        <p:spPr/>
        <p:txBody>
          <a:bodyPr/>
          <a:lstStyle/>
          <a:p>
            <a:endParaRPr lang="sv-SE" dirty="0"/>
          </a:p>
        </p:txBody>
      </p:sp>
      <p:pic>
        <p:nvPicPr>
          <p:cNvPr id="7" name="Bildobjekt 6" descr="Foto på en rådgivare och en lantbrukare">
            <a:extLst>
              <a:ext uri="{FF2B5EF4-FFF2-40B4-BE49-F238E27FC236}">
                <a16:creationId xmlns:a16="http://schemas.microsoft.com/office/drawing/2014/main" id="{BC63381B-48CF-4957-88AF-83A6FA4E78A6}"/>
              </a:ext>
            </a:extLst>
          </p:cNvPr>
          <p:cNvPicPr>
            <a:picLocks noChangeAspect="1"/>
          </p:cNvPicPr>
          <p:nvPr/>
        </p:nvPicPr>
        <p:blipFill>
          <a:blip r:embed="rId2"/>
          <a:stretch>
            <a:fillRect/>
          </a:stretch>
        </p:blipFill>
        <p:spPr>
          <a:xfrm>
            <a:off x="4631955" y="1586098"/>
            <a:ext cx="3829050" cy="4333875"/>
          </a:xfrm>
          <a:prstGeom prst="rect">
            <a:avLst/>
          </a:prstGeom>
        </p:spPr>
      </p:pic>
    </p:spTree>
    <p:extLst>
      <p:ext uri="{BB962C8B-B14F-4D97-AF65-F5344CB8AC3E}">
        <p14:creationId xmlns:p14="http://schemas.microsoft.com/office/powerpoint/2010/main" val="309452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617537" y="1557486"/>
            <a:ext cx="3954463" cy="4320480"/>
          </a:xfrm>
        </p:spPr>
        <p:txBody>
          <a:bodyPr/>
          <a:lstStyle/>
          <a:p>
            <a:r>
              <a:rPr lang="sv-SE" dirty="0">
                <a:solidFill>
                  <a:schemeClr val="tx1"/>
                </a:solidFill>
              </a:rPr>
              <a:t>Rådgivningsbrevet</a:t>
            </a:r>
          </a:p>
          <a:p>
            <a:pPr lvl="1"/>
            <a:r>
              <a:rPr lang="sv-SE" dirty="0">
                <a:solidFill>
                  <a:schemeClr val="tx1"/>
                </a:solidFill>
              </a:rPr>
              <a:t>Skriv det så snart som möjligt</a:t>
            </a:r>
          </a:p>
          <a:p>
            <a:pPr lvl="1"/>
            <a:r>
              <a:rPr lang="sv-SE" dirty="0">
                <a:solidFill>
                  <a:schemeClr val="tx1"/>
                </a:solidFill>
              </a:rPr>
              <a:t>Riktat till lantbrukaren</a:t>
            </a:r>
          </a:p>
          <a:p>
            <a:pPr lvl="1"/>
            <a:r>
              <a:rPr lang="sv-SE" dirty="0">
                <a:solidFill>
                  <a:schemeClr val="tx1"/>
                </a:solidFill>
              </a:rPr>
              <a:t>Sammanfatta förslag på åtgärder i punktform</a:t>
            </a:r>
          </a:p>
          <a:p>
            <a:pPr lvl="1"/>
            <a:r>
              <a:rPr lang="sv-SE" dirty="0">
                <a:solidFill>
                  <a:schemeClr val="tx1"/>
                </a:solidFill>
              </a:rPr>
              <a:t>Lyft fram det positiva</a:t>
            </a:r>
          </a:p>
          <a:p>
            <a:pPr lvl="1"/>
            <a:r>
              <a:rPr lang="sv-SE" dirty="0"/>
              <a:t>Glöm ej uppdaterad rådgivningsplan</a:t>
            </a:r>
          </a:p>
          <a:p>
            <a:pPr marL="0" indent="0">
              <a:buNone/>
            </a:pPr>
            <a:endParaRPr lang="sv-SE" sz="1400" dirty="0"/>
          </a:p>
          <a:p>
            <a:pPr marL="0" indent="0">
              <a:buNone/>
            </a:pPr>
            <a:endParaRPr lang="sv-SE" dirty="0"/>
          </a:p>
        </p:txBody>
      </p:sp>
      <p:sp>
        <p:nvSpPr>
          <p:cNvPr id="7" name="Rubrik 1">
            <a:extLst>
              <a:ext uri="{FF2B5EF4-FFF2-40B4-BE49-F238E27FC236}">
                <a16:creationId xmlns:a16="http://schemas.microsoft.com/office/drawing/2014/main" id="{E4BFFD0F-4724-4C3E-A030-F4F15F3F545D}"/>
              </a:ext>
            </a:extLst>
          </p:cNvPr>
          <p:cNvSpPr txBox="1">
            <a:spLocks noGrp="1"/>
          </p:cNvSpPr>
          <p:nvPr>
            <p:ph type="title" idx="4294967295"/>
          </p:nvPr>
        </p:nvSpPr>
        <p:spPr bwMode="auto">
          <a:xfrm>
            <a:off x="2051720" y="312713"/>
            <a:ext cx="6549355" cy="5397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rtl="0" eaLnBrk="1" fontAlgn="base" hangingPunct="1">
              <a:spcBef>
                <a:spcPct val="0"/>
              </a:spcBef>
              <a:spcAft>
                <a:spcPct val="0"/>
              </a:spcAft>
              <a:defRPr sz="2800" b="1" kern="1200">
                <a:solidFill>
                  <a:srgbClr val="004165"/>
                </a:solidFill>
                <a:latin typeface="+mj-lt"/>
                <a:ea typeface="+mj-ea"/>
                <a:cs typeface="+mj-cs"/>
              </a:defRPr>
            </a:lvl1pPr>
            <a:lvl2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2pPr>
            <a:lvl3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3pPr>
            <a:lvl4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4pPr>
            <a:lvl5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5pPr>
            <a:lvl6pPr marL="4572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6pPr>
            <a:lvl7pPr marL="9144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7pPr>
            <a:lvl8pPr marL="13716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8pPr>
            <a:lvl9pPr marL="18288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sv-SE" sz="2800" b="1" i="0" u="none" strike="noStrike" kern="1200" cap="none" spc="0" normalizeH="0" baseline="0" noProof="0" dirty="0">
                <a:ln>
                  <a:noFill/>
                </a:ln>
                <a:solidFill>
                  <a:srgbClr val="004165"/>
                </a:solidFill>
                <a:effectLst/>
                <a:uLnTx/>
                <a:uFillTx/>
                <a:latin typeface="+mj-lt"/>
                <a:ea typeface="+mj-ea"/>
                <a:cs typeface="+mj-cs"/>
              </a:rPr>
              <a:t>Efter besöket</a:t>
            </a:r>
          </a:p>
        </p:txBody>
      </p:sp>
      <p:pic>
        <p:nvPicPr>
          <p:cNvPr id="4" name="Bildobjekt 3" descr="Urklipp från ett rådgivningsbrev.">
            <a:extLst>
              <a:ext uri="{FF2B5EF4-FFF2-40B4-BE49-F238E27FC236}">
                <a16:creationId xmlns:a16="http://schemas.microsoft.com/office/drawing/2014/main" id="{2BCAFFAB-0EDE-B8A3-26B6-7F6DF3B6A9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15407" y="980034"/>
            <a:ext cx="3709355" cy="5229200"/>
          </a:xfrm>
          <a:prstGeom prst="rect">
            <a:avLst/>
          </a:prstGeom>
        </p:spPr>
      </p:pic>
    </p:spTree>
    <p:extLst>
      <p:ext uri="{BB962C8B-B14F-4D97-AF65-F5344CB8AC3E}">
        <p14:creationId xmlns:p14="http://schemas.microsoft.com/office/powerpoint/2010/main" val="196526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63454D-CA35-4E3B-9C71-8E1F253DC883}"/>
              </a:ext>
            </a:extLst>
          </p:cNvPr>
          <p:cNvSpPr>
            <a:spLocks noGrp="1"/>
          </p:cNvSpPr>
          <p:nvPr>
            <p:ph type="title"/>
          </p:nvPr>
        </p:nvSpPr>
        <p:spPr>
          <a:xfrm>
            <a:off x="541238" y="377308"/>
            <a:ext cx="8061523" cy="539750"/>
          </a:xfrm>
        </p:spPr>
        <p:txBody>
          <a:bodyPr/>
          <a:lstStyle/>
          <a:p>
            <a:r>
              <a:rPr lang="sv-SE" dirty="0"/>
              <a:t>Efter besöket</a:t>
            </a:r>
          </a:p>
        </p:txBody>
      </p:sp>
      <p:sp>
        <p:nvSpPr>
          <p:cNvPr id="8" name="Platshållare för innehåll 7">
            <a:extLst>
              <a:ext uri="{FF2B5EF4-FFF2-40B4-BE49-F238E27FC236}">
                <a16:creationId xmlns:a16="http://schemas.microsoft.com/office/drawing/2014/main" id="{59BE347A-5D0F-49E3-9AE6-096033143D28}"/>
              </a:ext>
            </a:extLst>
          </p:cNvPr>
          <p:cNvSpPr>
            <a:spLocks noGrp="1"/>
          </p:cNvSpPr>
          <p:nvPr>
            <p:ph sz="half" idx="2"/>
          </p:nvPr>
        </p:nvSpPr>
        <p:spPr>
          <a:xfrm>
            <a:off x="4617297" y="1484784"/>
            <a:ext cx="3954462" cy="4032448"/>
          </a:xfrm>
        </p:spPr>
        <p:txBody>
          <a:bodyPr/>
          <a:lstStyle/>
          <a:p>
            <a:r>
              <a:rPr lang="sv-SE" dirty="0"/>
              <a:t>I vissa besök ingår det uppföljande kontakt.</a:t>
            </a:r>
          </a:p>
          <a:p>
            <a:r>
              <a:rPr lang="sv-SE" dirty="0"/>
              <a:t>Redovisa i Greppa </a:t>
            </a:r>
            <a:r>
              <a:rPr lang="sv-SE" dirty="0" err="1"/>
              <a:t>admin</a:t>
            </a:r>
            <a:r>
              <a:rPr lang="sv-SE" dirty="0"/>
              <a:t> och uppdatera rådgivningsplanen</a:t>
            </a:r>
          </a:p>
          <a:p>
            <a:r>
              <a:rPr lang="sv-SE" dirty="0"/>
              <a:t>Kontakta rådgivare som skall göra nästa modul</a:t>
            </a:r>
          </a:p>
        </p:txBody>
      </p:sp>
      <p:pic>
        <p:nvPicPr>
          <p:cNvPr id="4" name="Bildobjekt 3" descr="Foto på en väg som leder fram till en gård">
            <a:extLst>
              <a:ext uri="{FF2B5EF4-FFF2-40B4-BE49-F238E27FC236}">
                <a16:creationId xmlns:a16="http://schemas.microsoft.com/office/drawing/2014/main" id="{12966F3A-0F44-4350-9E2E-52FE43B1A9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9593" y="1052736"/>
            <a:ext cx="3384376" cy="5056385"/>
          </a:xfrm>
          <a:prstGeom prst="rect">
            <a:avLst/>
          </a:prstGeom>
        </p:spPr>
      </p:pic>
    </p:spTree>
    <p:extLst>
      <p:ext uri="{BB962C8B-B14F-4D97-AF65-F5344CB8AC3E}">
        <p14:creationId xmlns:p14="http://schemas.microsoft.com/office/powerpoint/2010/main" val="191566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3568" y="380430"/>
            <a:ext cx="8061523" cy="539750"/>
          </a:xfrm>
        </p:spPr>
        <p:txBody>
          <a:bodyPr/>
          <a:lstStyle/>
          <a:p>
            <a:r>
              <a:rPr lang="sv-SE" dirty="0"/>
              <a:t>Exempel på ”typ-kunder”</a:t>
            </a:r>
          </a:p>
        </p:txBody>
      </p:sp>
      <p:sp>
        <p:nvSpPr>
          <p:cNvPr id="3" name="Platshållare för innehåll 2"/>
          <p:cNvSpPr>
            <a:spLocks noGrp="1"/>
          </p:cNvSpPr>
          <p:nvPr>
            <p:ph sz="half" idx="1"/>
          </p:nvPr>
        </p:nvSpPr>
        <p:spPr>
          <a:xfrm>
            <a:off x="463550" y="1556792"/>
            <a:ext cx="4106862" cy="5301208"/>
          </a:xfrm>
        </p:spPr>
        <p:txBody>
          <a:bodyPr/>
          <a:lstStyle/>
          <a:p>
            <a:r>
              <a:rPr lang="sv-SE" sz="2400" dirty="0"/>
              <a:t>Mycket pålästa, intresserade och har ordning.</a:t>
            </a:r>
            <a:br>
              <a:rPr lang="sv-SE" sz="2400" dirty="0"/>
            </a:br>
            <a:endParaRPr lang="sv-SE" sz="2400" dirty="0"/>
          </a:p>
          <a:p>
            <a:endParaRPr lang="sv-SE" sz="2400" dirty="0"/>
          </a:p>
          <a:p>
            <a:endParaRPr lang="sv-SE" sz="2400" dirty="0"/>
          </a:p>
          <a:p>
            <a:r>
              <a:rPr lang="sv-SE" sz="2400" dirty="0"/>
              <a:t>Ostrukturerad och har oordning</a:t>
            </a:r>
            <a:br>
              <a:rPr lang="sv-SE" sz="2400" dirty="0"/>
            </a:br>
            <a:endParaRPr lang="sv-SE" sz="2400" dirty="0"/>
          </a:p>
        </p:txBody>
      </p:sp>
      <p:sp>
        <p:nvSpPr>
          <p:cNvPr id="4" name="Platshållare för innehåll 3">
            <a:extLst>
              <a:ext uri="{FF2B5EF4-FFF2-40B4-BE49-F238E27FC236}">
                <a16:creationId xmlns:a16="http://schemas.microsoft.com/office/drawing/2014/main" id="{FFD8C8CB-73F4-42A6-84B5-45A16FDC2536}"/>
              </a:ext>
            </a:extLst>
          </p:cNvPr>
          <p:cNvSpPr>
            <a:spLocks noGrp="1"/>
          </p:cNvSpPr>
          <p:nvPr>
            <p:ph sz="half" idx="2"/>
          </p:nvPr>
        </p:nvSpPr>
        <p:spPr>
          <a:xfrm>
            <a:off x="4499992" y="1556792"/>
            <a:ext cx="4106862" cy="5112568"/>
          </a:xfrm>
        </p:spPr>
        <p:txBody>
          <a:bodyPr/>
          <a:lstStyle/>
          <a:p>
            <a:r>
              <a:rPr lang="sv-SE" sz="2400" dirty="0"/>
              <a:t>”Perfekta gården” – ge beröm och hitta något tips att jobba vidare på</a:t>
            </a:r>
            <a:br>
              <a:rPr lang="sv-SE" sz="2400" dirty="0"/>
            </a:br>
            <a:endParaRPr lang="sv-SE" sz="2400" dirty="0"/>
          </a:p>
          <a:p>
            <a:endParaRPr lang="sv-SE" sz="2400" dirty="0"/>
          </a:p>
          <a:p>
            <a:endParaRPr lang="sv-SE" sz="2400" dirty="0"/>
          </a:p>
          <a:p>
            <a:r>
              <a:rPr lang="sv-SE" sz="2400" dirty="0"/>
              <a:t>”Katastrofgården” – välj ut den/de viktigaste åtgärderna att fokusera på </a:t>
            </a:r>
          </a:p>
        </p:txBody>
      </p:sp>
    </p:spTree>
    <p:extLst>
      <p:ext uri="{BB962C8B-B14F-4D97-AF65-F5344CB8AC3E}">
        <p14:creationId xmlns:p14="http://schemas.microsoft.com/office/powerpoint/2010/main" val="1417637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583C1B9-D311-4D4D-B5EB-080A7E06C048}"/>
              </a:ext>
            </a:extLst>
          </p:cNvPr>
          <p:cNvSpPr>
            <a:spLocks noGrp="1"/>
          </p:cNvSpPr>
          <p:nvPr>
            <p:ph sz="half" idx="1"/>
          </p:nvPr>
        </p:nvSpPr>
        <p:spPr/>
        <p:txBody>
          <a:bodyPr/>
          <a:lstStyle/>
          <a:p>
            <a:r>
              <a:rPr lang="sv-SE" sz="2400" dirty="0"/>
              <a:t>Stressad och har egentligen inte tid </a:t>
            </a:r>
            <a:r>
              <a:rPr lang="sv-SE" sz="2400" dirty="0" err="1"/>
              <a:t>pga</a:t>
            </a:r>
            <a:r>
              <a:rPr lang="sv-SE" sz="2400" dirty="0"/>
              <a:t> utgödslingen precis gått sönder!</a:t>
            </a:r>
            <a:br>
              <a:rPr lang="sv-SE" sz="2400" dirty="0"/>
            </a:br>
            <a:endParaRPr lang="sv-SE" sz="2400" dirty="0"/>
          </a:p>
          <a:p>
            <a:endParaRPr lang="sv-SE" sz="2400" dirty="0"/>
          </a:p>
          <a:p>
            <a:r>
              <a:rPr lang="sv-SE" sz="2400" dirty="0"/>
              <a:t>Social och vill prata om allt annat</a:t>
            </a:r>
          </a:p>
          <a:p>
            <a:endParaRPr lang="sv-SE" dirty="0"/>
          </a:p>
        </p:txBody>
      </p:sp>
      <p:sp>
        <p:nvSpPr>
          <p:cNvPr id="4" name="Platshållare för innehåll 3">
            <a:extLst>
              <a:ext uri="{FF2B5EF4-FFF2-40B4-BE49-F238E27FC236}">
                <a16:creationId xmlns:a16="http://schemas.microsoft.com/office/drawing/2014/main" id="{FDEB226C-F6F6-43B1-A8DE-3731A0C4131C}"/>
              </a:ext>
            </a:extLst>
          </p:cNvPr>
          <p:cNvSpPr>
            <a:spLocks noGrp="1"/>
          </p:cNvSpPr>
          <p:nvPr>
            <p:ph sz="half" idx="2"/>
          </p:nvPr>
        </p:nvSpPr>
        <p:spPr/>
        <p:txBody>
          <a:bodyPr/>
          <a:lstStyle/>
          <a:p>
            <a:r>
              <a:rPr lang="sv-SE" sz="2400" dirty="0"/>
              <a:t>Stressade – bidra med lugn men fatta dig kort. Visa förståelse och fortsätt med beräkningar på kontoret ev. ny tid</a:t>
            </a:r>
          </a:p>
          <a:p>
            <a:endParaRPr lang="sv-SE" sz="2400" dirty="0"/>
          </a:p>
          <a:p>
            <a:r>
              <a:rPr lang="sv-SE" sz="2400" dirty="0"/>
              <a:t>Pratkvarn - Försök att återgå till ämnet på ett proffsigt och trevligt sätt</a:t>
            </a:r>
          </a:p>
          <a:p>
            <a:endParaRPr lang="sv-SE" dirty="0"/>
          </a:p>
        </p:txBody>
      </p:sp>
      <p:sp>
        <p:nvSpPr>
          <p:cNvPr id="6" name="Rubrik 1">
            <a:extLst>
              <a:ext uri="{FF2B5EF4-FFF2-40B4-BE49-F238E27FC236}">
                <a16:creationId xmlns:a16="http://schemas.microsoft.com/office/drawing/2014/main" id="{356EC0AF-C4A1-4CE6-A621-673D01C1B845}"/>
              </a:ext>
            </a:extLst>
          </p:cNvPr>
          <p:cNvSpPr txBox="1">
            <a:spLocks noGrp="1"/>
          </p:cNvSpPr>
          <p:nvPr>
            <p:ph type="title" idx="4294967295"/>
          </p:nvPr>
        </p:nvSpPr>
        <p:spPr bwMode="auto">
          <a:xfrm>
            <a:off x="683568" y="380430"/>
            <a:ext cx="8061523" cy="5397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rtl="0" eaLnBrk="1" fontAlgn="base" hangingPunct="1">
              <a:spcBef>
                <a:spcPct val="0"/>
              </a:spcBef>
              <a:spcAft>
                <a:spcPct val="0"/>
              </a:spcAft>
              <a:defRPr sz="2800" b="1" kern="1200">
                <a:solidFill>
                  <a:srgbClr val="004165"/>
                </a:solidFill>
                <a:latin typeface="+mj-lt"/>
                <a:ea typeface="+mj-ea"/>
                <a:cs typeface="+mj-cs"/>
              </a:defRPr>
            </a:lvl1pPr>
            <a:lvl2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2pPr>
            <a:lvl3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3pPr>
            <a:lvl4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4pPr>
            <a:lvl5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5pPr>
            <a:lvl6pPr marL="4572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6pPr>
            <a:lvl7pPr marL="9144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7pPr>
            <a:lvl8pPr marL="13716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8pPr>
            <a:lvl9pPr marL="18288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sv-SE" sz="2800" b="1" i="0" u="none" strike="noStrike" kern="1200" cap="none" spc="0" normalizeH="0" baseline="0" noProof="0" dirty="0">
                <a:ln>
                  <a:noFill/>
                </a:ln>
                <a:solidFill>
                  <a:srgbClr val="004165"/>
                </a:solidFill>
                <a:effectLst/>
                <a:uLnTx/>
                <a:uFillTx/>
                <a:latin typeface="+mj-lt"/>
                <a:ea typeface="+mj-ea"/>
                <a:cs typeface="+mj-cs"/>
              </a:rPr>
              <a:t>Exempel på ”typ-kunder”</a:t>
            </a:r>
          </a:p>
        </p:txBody>
      </p:sp>
    </p:spTree>
    <p:extLst>
      <p:ext uri="{BB962C8B-B14F-4D97-AF65-F5344CB8AC3E}">
        <p14:creationId xmlns:p14="http://schemas.microsoft.com/office/powerpoint/2010/main" val="1253077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560" y="404665"/>
            <a:ext cx="7886700" cy="25848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sv-SE" sz="3600" b="1" kern="1200" dirty="0">
                <a:solidFill>
                  <a:schemeClr val="bg1"/>
                </a:solidFill>
                <a:effectLst/>
              </a:rPr>
              <a:t>Lycka till med rådgivningen!</a:t>
            </a:r>
            <a:endParaRPr lang="sv-SE" sz="1800" dirty="0">
              <a:solidFill>
                <a:schemeClr val="bg1"/>
              </a:solidFill>
              <a:effectLst/>
            </a:endParaRPr>
          </a:p>
          <a:p>
            <a:br>
              <a:rPr lang="sv-SE" sz="3600" dirty="0"/>
            </a:br>
            <a:br>
              <a:rPr lang="sv-SE" sz="3600" dirty="0"/>
            </a:br>
            <a:br>
              <a:rPr lang="sv-SE" sz="3600" dirty="0"/>
            </a:br>
            <a:br>
              <a:rPr lang="sv-SE" sz="3600" dirty="0"/>
            </a:br>
            <a:endParaRPr lang="sv-SE" sz="3600" dirty="0"/>
          </a:p>
        </p:txBody>
      </p:sp>
      <p:sp>
        <p:nvSpPr>
          <p:cNvPr id="3" name="Platshållare för text 2"/>
          <p:cNvSpPr>
            <a:spLocks noGrp="1"/>
          </p:cNvSpPr>
          <p:nvPr>
            <p:ph type="body" idx="1"/>
          </p:nvPr>
        </p:nvSpPr>
        <p:spPr>
          <a:xfrm>
            <a:off x="645740" y="1202853"/>
            <a:ext cx="7886700" cy="4991997"/>
          </a:xfrm>
        </p:spPr>
        <p:txBody>
          <a:bodyPr/>
          <a:lstStyle/>
          <a:p>
            <a:endParaRPr lang="sv-SE" sz="2000" dirty="0"/>
          </a:p>
          <a:p>
            <a:pPr algn="ctr"/>
            <a:endParaRPr lang="sv-SE" sz="2800" b="1" dirty="0"/>
          </a:p>
          <a:p>
            <a:pPr algn="ctr"/>
            <a:r>
              <a:rPr lang="sv-SE" sz="2800" b="1" dirty="0"/>
              <a:t>Lycka till med rådgivningen!</a:t>
            </a:r>
          </a:p>
        </p:txBody>
      </p:sp>
      <p:pic>
        <p:nvPicPr>
          <p:cNvPr id="4" name="Bildobjekt 3" descr="Foto på en blå keps med Greppa Näringens logotyp">
            <a:extLst>
              <a:ext uri="{FF2B5EF4-FFF2-40B4-BE49-F238E27FC236}">
                <a16:creationId xmlns:a16="http://schemas.microsoft.com/office/drawing/2014/main" id="{4D85F067-C63A-4609-9A3B-EA5E2053528C}"/>
              </a:ext>
            </a:extLst>
          </p:cNvPr>
          <p:cNvPicPr>
            <a:picLocks noChangeAspect="1"/>
          </p:cNvPicPr>
          <p:nvPr/>
        </p:nvPicPr>
        <p:blipFill>
          <a:blip r:embed="rId2"/>
          <a:stretch>
            <a:fillRect/>
          </a:stretch>
        </p:blipFill>
        <p:spPr>
          <a:xfrm>
            <a:off x="3563888" y="2925182"/>
            <a:ext cx="2160240" cy="2248613"/>
          </a:xfrm>
          <a:prstGeom prst="rect">
            <a:avLst/>
          </a:prstGeom>
        </p:spPr>
      </p:pic>
    </p:spTree>
    <p:extLst>
      <p:ext uri="{BB962C8B-B14F-4D97-AF65-F5344CB8AC3E}">
        <p14:creationId xmlns:p14="http://schemas.microsoft.com/office/powerpoint/2010/main" val="1628232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Välkommen i gänget!</a:t>
            </a:r>
          </a:p>
        </p:txBody>
      </p:sp>
      <p:sp>
        <p:nvSpPr>
          <p:cNvPr id="3" name="Platshållare för innehåll 2"/>
          <p:cNvSpPr>
            <a:spLocks noGrp="1"/>
          </p:cNvSpPr>
          <p:nvPr>
            <p:ph idx="1"/>
          </p:nvPr>
        </p:nvSpPr>
        <p:spPr>
          <a:xfrm>
            <a:off x="539750" y="1844823"/>
            <a:ext cx="8061325" cy="4392489"/>
          </a:xfrm>
        </p:spPr>
        <p:txBody>
          <a:bodyPr/>
          <a:lstStyle/>
          <a:p>
            <a:r>
              <a:rPr lang="sv-SE" sz="2600" dirty="0"/>
              <a:t>Du är del av ett team</a:t>
            </a:r>
          </a:p>
          <a:p>
            <a:r>
              <a:rPr lang="sv-SE" sz="2600" dirty="0"/>
              <a:t>Tillsammans ger vi helhetsrådgivning</a:t>
            </a:r>
          </a:p>
          <a:p>
            <a:r>
              <a:rPr lang="sv-SE" sz="2600" dirty="0"/>
              <a:t>Anmäl dig till Greppa Näringens kurser </a:t>
            </a:r>
            <a:br>
              <a:rPr lang="sv-SE" sz="2600" dirty="0"/>
            </a:br>
            <a:r>
              <a:rPr lang="sv-SE" sz="2600" dirty="0"/>
              <a:t>för rådgivare</a:t>
            </a:r>
          </a:p>
          <a:p>
            <a:r>
              <a:rPr lang="sv-SE" sz="2600" dirty="0"/>
              <a:t>Ta hjälp av rådgivningsexperterna och grupper i </a:t>
            </a:r>
            <a:r>
              <a:rPr lang="sv-SE" sz="2600"/>
              <a:t>Greppa forum för </a:t>
            </a:r>
            <a:r>
              <a:rPr lang="sv-SE" sz="2600" dirty="0"/>
              <a:t>respektive modul</a:t>
            </a:r>
          </a:p>
          <a:p>
            <a:pPr lvl="0"/>
            <a:endParaRPr lang="sv-SE" dirty="0"/>
          </a:p>
          <a:p>
            <a:pPr marL="0" indent="0">
              <a:buNone/>
            </a:pPr>
            <a:endParaRPr lang="sv-SE" dirty="0"/>
          </a:p>
          <a:p>
            <a:pPr marL="0" indent="0">
              <a:buNone/>
            </a:pPr>
            <a:endParaRPr lang="sv-SE" dirty="0"/>
          </a:p>
          <a:p>
            <a:endParaRPr lang="sv-SE" dirty="0"/>
          </a:p>
        </p:txBody>
      </p:sp>
      <p:pic>
        <p:nvPicPr>
          <p:cNvPr id="4" name="Bildobjekt 3" descr="Foto på en blå keps med Greppa Näringens  logotyp">
            <a:extLst>
              <a:ext uri="{FF2B5EF4-FFF2-40B4-BE49-F238E27FC236}">
                <a16:creationId xmlns:a16="http://schemas.microsoft.com/office/drawing/2014/main" id="{A6AD6738-33BB-464C-91F7-A4B6F69D47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48264" y="1700808"/>
            <a:ext cx="1473276" cy="1378021"/>
          </a:xfrm>
          <a:prstGeom prst="rect">
            <a:avLst/>
          </a:prstGeom>
        </p:spPr>
      </p:pic>
    </p:spTree>
    <p:extLst>
      <p:ext uri="{BB962C8B-B14F-4D97-AF65-F5344CB8AC3E}">
        <p14:creationId xmlns:p14="http://schemas.microsoft.com/office/powerpoint/2010/main" val="1818428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58824-2DA3-4A1C-8154-D3C553BDE094}"/>
              </a:ext>
            </a:extLst>
          </p:cNvPr>
          <p:cNvSpPr>
            <a:spLocks noGrp="1"/>
          </p:cNvSpPr>
          <p:nvPr>
            <p:ph type="title"/>
          </p:nvPr>
        </p:nvSpPr>
        <p:spPr>
          <a:xfrm>
            <a:off x="623888" y="1709739"/>
            <a:ext cx="7886700" cy="2367334"/>
          </a:xfrm>
        </p:spPr>
        <p:txBody>
          <a:bodyPr/>
          <a:lstStyle/>
          <a:p>
            <a:pPr algn="ctr"/>
            <a:r>
              <a:rPr lang="sv-SE" sz="4400" dirty="0"/>
              <a:t>Att tänka på som ny </a:t>
            </a:r>
            <a:br>
              <a:rPr lang="sv-SE" sz="4400" dirty="0"/>
            </a:br>
            <a:r>
              <a:rPr lang="sv-SE" sz="4400" dirty="0"/>
              <a:t>Greppa-rådgivare</a:t>
            </a:r>
          </a:p>
        </p:txBody>
      </p:sp>
    </p:spTree>
    <p:extLst>
      <p:ext uri="{BB962C8B-B14F-4D97-AF65-F5344CB8AC3E}">
        <p14:creationId xmlns:p14="http://schemas.microsoft.com/office/powerpoint/2010/main" val="605929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63689" y="386854"/>
            <a:ext cx="6912768" cy="539750"/>
          </a:xfrm>
        </p:spPr>
        <p:txBody>
          <a:bodyPr/>
          <a:lstStyle/>
          <a:p>
            <a:r>
              <a:rPr lang="sv-SE" dirty="0"/>
              <a:t>Inläsning</a:t>
            </a:r>
          </a:p>
        </p:txBody>
      </p:sp>
      <p:sp>
        <p:nvSpPr>
          <p:cNvPr id="3" name="Platshållare för innehåll 2"/>
          <p:cNvSpPr>
            <a:spLocks noGrp="1"/>
          </p:cNvSpPr>
          <p:nvPr>
            <p:ph idx="1"/>
          </p:nvPr>
        </p:nvSpPr>
        <p:spPr>
          <a:xfrm>
            <a:off x="374916" y="1412775"/>
            <a:ext cx="8061325" cy="4248473"/>
          </a:xfrm>
        </p:spPr>
        <p:txBody>
          <a:bodyPr/>
          <a:lstStyle/>
          <a:p>
            <a:r>
              <a:rPr lang="sv-SE" sz="2400" dirty="0"/>
              <a:t>Välj ut någon/några få moduler till att börja med</a:t>
            </a:r>
          </a:p>
          <a:p>
            <a:r>
              <a:rPr lang="sv-SE" sz="2400" dirty="0"/>
              <a:t>Läs in dig på den/dessa moduler</a:t>
            </a:r>
          </a:p>
          <a:p>
            <a:pPr lvl="1"/>
            <a:r>
              <a:rPr lang="sv-SE" sz="2000" dirty="0"/>
              <a:t>adm.greppa.nu/</a:t>
            </a:r>
            <a:r>
              <a:rPr lang="sv-SE" sz="2000" dirty="0" err="1"/>
              <a:t>radgivning</a:t>
            </a:r>
            <a:r>
              <a:rPr lang="sv-SE" sz="2000" dirty="0"/>
              <a:t> </a:t>
            </a:r>
          </a:p>
          <a:p>
            <a:pPr lvl="1"/>
            <a:r>
              <a:rPr lang="sv-SE" sz="2000" dirty="0">
                <a:solidFill>
                  <a:schemeClr val="accent1">
                    <a:lumMod val="60000"/>
                    <a:lumOff val="40000"/>
                  </a:schemeClr>
                </a:solidFill>
              </a:rPr>
              <a:t>Kolla gärna på material från genomförda kurser</a:t>
            </a:r>
            <a:br>
              <a:rPr lang="sv-SE" sz="2000" dirty="0">
                <a:solidFill>
                  <a:schemeClr val="accent1">
                    <a:lumMod val="60000"/>
                    <a:lumOff val="40000"/>
                  </a:schemeClr>
                </a:solidFill>
              </a:rPr>
            </a:br>
            <a:r>
              <a:rPr lang="sv-SE" sz="2000" dirty="0">
                <a:solidFill>
                  <a:schemeClr val="accent1">
                    <a:lumMod val="60000"/>
                    <a:lumOff val="40000"/>
                  </a:schemeClr>
                </a:solidFill>
              </a:rPr>
              <a:t>adm.greppa.nu/kurser/kursdokumentation</a:t>
            </a:r>
          </a:p>
          <a:p>
            <a:r>
              <a:rPr lang="sv-SE" sz="2400" dirty="0">
                <a:solidFill>
                  <a:schemeClr val="accent1">
                    <a:lumMod val="60000"/>
                    <a:lumOff val="40000"/>
                  </a:schemeClr>
                </a:solidFill>
              </a:rPr>
              <a:t>Kontakta gärna </a:t>
            </a:r>
            <a:br>
              <a:rPr lang="sv-SE" sz="2400" dirty="0">
                <a:solidFill>
                  <a:schemeClr val="accent1">
                    <a:lumMod val="60000"/>
                    <a:lumOff val="40000"/>
                  </a:schemeClr>
                </a:solidFill>
              </a:rPr>
            </a:br>
            <a:r>
              <a:rPr lang="sv-SE" sz="2400" dirty="0">
                <a:solidFill>
                  <a:schemeClr val="accent1">
                    <a:lumMod val="60000"/>
                    <a:lumOff val="40000"/>
                  </a:schemeClr>
                </a:solidFill>
              </a:rPr>
              <a:t>rådgivningsexperten</a:t>
            </a:r>
          </a:p>
          <a:p>
            <a:r>
              <a:rPr lang="sv-SE" sz="2400" dirty="0">
                <a:solidFill>
                  <a:schemeClr val="accent1">
                    <a:lumMod val="60000"/>
                    <a:lumOff val="40000"/>
                  </a:schemeClr>
                </a:solidFill>
              </a:rPr>
              <a:t>Följ med en erfaren </a:t>
            </a:r>
            <a:br>
              <a:rPr lang="sv-SE" sz="2400" dirty="0">
                <a:solidFill>
                  <a:schemeClr val="accent1">
                    <a:lumMod val="60000"/>
                    <a:lumOff val="40000"/>
                  </a:schemeClr>
                </a:solidFill>
              </a:rPr>
            </a:br>
            <a:r>
              <a:rPr lang="sv-SE" sz="2400" dirty="0">
                <a:solidFill>
                  <a:schemeClr val="accent1">
                    <a:lumMod val="60000"/>
                    <a:lumOff val="40000"/>
                  </a:schemeClr>
                </a:solidFill>
              </a:rPr>
              <a:t>rådgivare ut på besök</a:t>
            </a:r>
          </a:p>
        </p:txBody>
      </p:sp>
      <p:pic>
        <p:nvPicPr>
          <p:cNvPr id="5" name="Bildobjekt 4" descr="Foto på två rådgivare">
            <a:extLst>
              <a:ext uri="{FF2B5EF4-FFF2-40B4-BE49-F238E27FC236}">
                <a16:creationId xmlns:a16="http://schemas.microsoft.com/office/drawing/2014/main" id="{AE665039-9254-4FE7-8E74-4A66076534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95936" y="3394768"/>
            <a:ext cx="4440305" cy="2725117"/>
          </a:xfrm>
          <a:prstGeom prst="rect">
            <a:avLst/>
          </a:prstGeom>
        </p:spPr>
      </p:pic>
    </p:spTree>
    <p:extLst>
      <p:ext uri="{BB962C8B-B14F-4D97-AF65-F5344CB8AC3E}">
        <p14:creationId xmlns:p14="http://schemas.microsoft.com/office/powerpoint/2010/main" val="3027254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2EB92AF-F741-480B-B5E0-7D41C15EFA1E}"/>
              </a:ext>
            </a:extLst>
          </p:cNvPr>
          <p:cNvSpPr>
            <a:spLocks noGrp="1"/>
          </p:cNvSpPr>
          <p:nvPr>
            <p:ph idx="1"/>
          </p:nvPr>
        </p:nvSpPr>
        <p:spPr/>
        <p:txBody>
          <a:bodyPr/>
          <a:lstStyle/>
          <a:p>
            <a:endParaRPr lang="sv-SE" dirty="0"/>
          </a:p>
        </p:txBody>
      </p:sp>
      <p:sp>
        <p:nvSpPr>
          <p:cNvPr id="2" name="Rubrik 1">
            <a:extLst>
              <a:ext uri="{FF2B5EF4-FFF2-40B4-BE49-F238E27FC236}">
                <a16:creationId xmlns:a16="http://schemas.microsoft.com/office/drawing/2014/main" id="{ED63FB8D-1097-A0B2-F604-1D8EBCE1A046}"/>
              </a:ext>
            </a:extLst>
          </p:cNvPr>
          <p:cNvSpPr>
            <a:spLocks noGrp="1"/>
          </p:cNvSpPr>
          <p:nvPr>
            <p:ph type="title"/>
          </p:nvPr>
        </p:nvSpPr>
        <p:spPr>
          <a:xfrm>
            <a:off x="539552" y="1161058"/>
            <a:ext cx="8061523" cy="323726"/>
          </a:xfrm>
        </p:spPr>
        <p:txBody>
          <a:bodyPr/>
          <a:lstStyle/>
          <a:p>
            <a:r>
              <a:rPr lang="sv-SE" dirty="0">
                <a:solidFill>
                  <a:schemeClr val="bg1"/>
                </a:solidFill>
              </a:rPr>
              <a:t>Rådgivning</a:t>
            </a:r>
          </a:p>
        </p:txBody>
      </p:sp>
      <p:pic>
        <p:nvPicPr>
          <p:cNvPr id="5" name="Bildobjekt 4" descr="Urklipp från greppa näringens hemsida om rådgivning.">
            <a:extLst>
              <a:ext uri="{FF2B5EF4-FFF2-40B4-BE49-F238E27FC236}">
                <a16:creationId xmlns:a16="http://schemas.microsoft.com/office/drawing/2014/main" id="{6336DFC7-5230-63CC-349C-3F235B88C32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349065"/>
            <a:ext cx="9144000" cy="4096159"/>
          </a:xfrm>
          <a:prstGeom prst="rect">
            <a:avLst/>
          </a:prstGeom>
        </p:spPr>
      </p:pic>
    </p:spTree>
    <p:extLst>
      <p:ext uri="{BB962C8B-B14F-4D97-AF65-F5344CB8AC3E}">
        <p14:creationId xmlns:p14="http://schemas.microsoft.com/office/powerpoint/2010/main" val="839140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F4A88C-AE3E-4B09-A313-78E7539840CF}"/>
              </a:ext>
            </a:extLst>
          </p:cNvPr>
          <p:cNvSpPr>
            <a:spLocks noGrp="1"/>
          </p:cNvSpPr>
          <p:nvPr>
            <p:ph type="title"/>
          </p:nvPr>
        </p:nvSpPr>
        <p:spPr/>
        <p:txBody>
          <a:bodyPr/>
          <a:lstStyle/>
          <a:p>
            <a:r>
              <a:rPr lang="sv-SE" dirty="0">
                <a:solidFill>
                  <a:schemeClr val="bg1"/>
                </a:solidFill>
              </a:rPr>
              <a:t>Startrådgivning</a:t>
            </a:r>
          </a:p>
        </p:txBody>
      </p:sp>
      <p:sp>
        <p:nvSpPr>
          <p:cNvPr id="3" name="Platshållare för innehåll 2">
            <a:extLst>
              <a:ext uri="{FF2B5EF4-FFF2-40B4-BE49-F238E27FC236}">
                <a16:creationId xmlns:a16="http://schemas.microsoft.com/office/drawing/2014/main" id="{10B3E1ED-98E1-4920-ACA8-BBBABF332213}"/>
              </a:ext>
            </a:extLst>
          </p:cNvPr>
          <p:cNvSpPr>
            <a:spLocks noGrp="1"/>
          </p:cNvSpPr>
          <p:nvPr>
            <p:ph idx="1"/>
          </p:nvPr>
        </p:nvSpPr>
        <p:spPr/>
        <p:txBody>
          <a:bodyPr/>
          <a:lstStyle/>
          <a:p>
            <a:endParaRPr lang="sv-SE"/>
          </a:p>
        </p:txBody>
      </p:sp>
      <p:pic>
        <p:nvPicPr>
          <p:cNvPr id="10" name="Bildobjekt 9" descr="Urklipp från greppa näringens hemsida: startrådgivning">
            <a:extLst>
              <a:ext uri="{FF2B5EF4-FFF2-40B4-BE49-F238E27FC236}">
                <a16:creationId xmlns:a16="http://schemas.microsoft.com/office/drawing/2014/main" id="{51E20A9B-5F64-3146-A621-A1A5993FDB1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980728"/>
            <a:ext cx="9143999" cy="5184576"/>
          </a:xfrm>
          <a:prstGeom prst="rect">
            <a:avLst/>
          </a:prstGeom>
        </p:spPr>
      </p:pic>
    </p:spTree>
    <p:extLst>
      <p:ext uri="{BB962C8B-B14F-4D97-AF65-F5344CB8AC3E}">
        <p14:creationId xmlns:p14="http://schemas.microsoft.com/office/powerpoint/2010/main" val="2276832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63689" y="386854"/>
            <a:ext cx="6912768" cy="539750"/>
          </a:xfrm>
        </p:spPr>
        <p:txBody>
          <a:bodyPr/>
          <a:lstStyle/>
          <a:p>
            <a:r>
              <a:rPr lang="sv-SE" dirty="0"/>
              <a:t>Inläsning</a:t>
            </a:r>
          </a:p>
        </p:txBody>
      </p:sp>
      <p:sp>
        <p:nvSpPr>
          <p:cNvPr id="3" name="Platshållare för innehåll 2"/>
          <p:cNvSpPr>
            <a:spLocks noGrp="1"/>
          </p:cNvSpPr>
          <p:nvPr>
            <p:ph idx="1"/>
          </p:nvPr>
        </p:nvSpPr>
        <p:spPr>
          <a:xfrm>
            <a:off x="374916" y="1412775"/>
            <a:ext cx="8061325" cy="4248473"/>
          </a:xfrm>
        </p:spPr>
        <p:txBody>
          <a:bodyPr/>
          <a:lstStyle/>
          <a:p>
            <a:r>
              <a:rPr lang="sv-SE" sz="2400" dirty="0">
                <a:solidFill>
                  <a:schemeClr val="accent1">
                    <a:lumMod val="60000"/>
                    <a:lumOff val="40000"/>
                  </a:schemeClr>
                </a:solidFill>
              </a:rPr>
              <a:t>Välj ut någon/några få moduler till att börja med</a:t>
            </a:r>
          </a:p>
          <a:p>
            <a:r>
              <a:rPr lang="sv-SE" sz="2400" dirty="0">
                <a:solidFill>
                  <a:schemeClr val="accent1">
                    <a:lumMod val="60000"/>
                    <a:lumOff val="40000"/>
                  </a:schemeClr>
                </a:solidFill>
              </a:rPr>
              <a:t>Läs in dig på den/dessa moduler</a:t>
            </a:r>
          </a:p>
          <a:p>
            <a:pPr lvl="1"/>
            <a:r>
              <a:rPr lang="sv-SE" sz="2000" dirty="0">
                <a:solidFill>
                  <a:schemeClr val="accent1">
                    <a:lumMod val="60000"/>
                    <a:lumOff val="40000"/>
                  </a:schemeClr>
                </a:solidFill>
              </a:rPr>
              <a:t>adm.greppa.nu/</a:t>
            </a:r>
            <a:r>
              <a:rPr lang="sv-SE" sz="2000" dirty="0" err="1">
                <a:solidFill>
                  <a:schemeClr val="accent1">
                    <a:lumMod val="60000"/>
                    <a:lumOff val="40000"/>
                  </a:schemeClr>
                </a:solidFill>
              </a:rPr>
              <a:t>radgivning</a:t>
            </a:r>
            <a:r>
              <a:rPr lang="sv-SE" sz="2000" dirty="0">
                <a:solidFill>
                  <a:schemeClr val="accent1">
                    <a:lumMod val="60000"/>
                    <a:lumOff val="40000"/>
                  </a:schemeClr>
                </a:solidFill>
              </a:rPr>
              <a:t> </a:t>
            </a:r>
          </a:p>
          <a:p>
            <a:pPr lvl="1"/>
            <a:r>
              <a:rPr lang="sv-SE" sz="2000" dirty="0"/>
              <a:t>Kolla gärna på material från genomförda kurser</a:t>
            </a:r>
            <a:br>
              <a:rPr lang="sv-SE" sz="2000" dirty="0"/>
            </a:br>
            <a:r>
              <a:rPr lang="sv-SE" sz="2000" dirty="0"/>
              <a:t>adm.greppa.nu/kurser/kursdokumentation</a:t>
            </a:r>
          </a:p>
          <a:p>
            <a:r>
              <a:rPr lang="sv-SE" sz="2400" dirty="0"/>
              <a:t>Kontakta gärna </a:t>
            </a:r>
            <a:br>
              <a:rPr lang="sv-SE" sz="2400" dirty="0"/>
            </a:br>
            <a:r>
              <a:rPr lang="sv-SE" sz="2400" dirty="0"/>
              <a:t>rådgivningsexperten</a:t>
            </a:r>
          </a:p>
          <a:p>
            <a:r>
              <a:rPr lang="sv-SE" sz="2400" dirty="0"/>
              <a:t>Följ med en erfaren </a:t>
            </a:r>
            <a:br>
              <a:rPr lang="sv-SE" sz="2400" dirty="0"/>
            </a:br>
            <a:r>
              <a:rPr lang="sv-SE" sz="2400" dirty="0"/>
              <a:t>rådgivare ut på besök</a:t>
            </a:r>
          </a:p>
        </p:txBody>
      </p:sp>
      <p:pic>
        <p:nvPicPr>
          <p:cNvPr id="5" name="Bildobjekt 4" descr="Foto på två rådgivare">
            <a:extLst>
              <a:ext uri="{FF2B5EF4-FFF2-40B4-BE49-F238E27FC236}">
                <a16:creationId xmlns:a16="http://schemas.microsoft.com/office/drawing/2014/main" id="{AE665039-9254-4FE7-8E74-4A66076534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95936" y="3394768"/>
            <a:ext cx="4440305" cy="2725117"/>
          </a:xfrm>
          <a:prstGeom prst="rect">
            <a:avLst/>
          </a:prstGeom>
        </p:spPr>
      </p:pic>
    </p:spTree>
    <p:extLst>
      <p:ext uri="{BB962C8B-B14F-4D97-AF65-F5344CB8AC3E}">
        <p14:creationId xmlns:p14="http://schemas.microsoft.com/office/powerpoint/2010/main" val="1506814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680F58-95F3-4229-8A35-2C19B219377C}"/>
              </a:ext>
            </a:extLst>
          </p:cNvPr>
          <p:cNvSpPr>
            <a:spLocks noGrp="1"/>
          </p:cNvSpPr>
          <p:nvPr>
            <p:ph type="title"/>
          </p:nvPr>
        </p:nvSpPr>
        <p:spPr>
          <a:xfrm>
            <a:off x="755576" y="332208"/>
            <a:ext cx="7960407" cy="539750"/>
          </a:xfrm>
        </p:spPr>
        <p:txBody>
          <a:bodyPr/>
          <a:lstStyle/>
          <a:p>
            <a:r>
              <a:rPr lang="sv-SE" dirty="0"/>
              <a:t>Behöver du mer utbildning?</a:t>
            </a:r>
          </a:p>
        </p:txBody>
      </p:sp>
      <p:sp>
        <p:nvSpPr>
          <p:cNvPr id="3" name="Platshållare för innehåll 2">
            <a:extLst>
              <a:ext uri="{FF2B5EF4-FFF2-40B4-BE49-F238E27FC236}">
                <a16:creationId xmlns:a16="http://schemas.microsoft.com/office/drawing/2014/main" id="{B26D717E-93C7-46A2-A791-87BFBDD17728}"/>
              </a:ext>
            </a:extLst>
          </p:cNvPr>
          <p:cNvSpPr>
            <a:spLocks noGrp="1"/>
          </p:cNvSpPr>
          <p:nvPr>
            <p:ph idx="1"/>
          </p:nvPr>
        </p:nvSpPr>
        <p:spPr>
          <a:xfrm>
            <a:off x="539749" y="980728"/>
            <a:ext cx="8061325" cy="5256584"/>
          </a:xfrm>
        </p:spPr>
        <p:txBody>
          <a:bodyPr/>
          <a:lstStyle/>
          <a:p>
            <a:r>
              <a:rPr lang="sv-SE" sz="2400" dirty="0"/>
              <a:t>Universitetsutbildning eller annan erfarenhet</a:t>
            </a:r>
          </a:p>
          <a:p>
            <a:r>
              <a:rPr lang="sv-SE" sz="2400" dirty="0"/>
              <a:t>Intro-kurs (denna kurs)</a:t>
            </a:r>
          </a:p>
          <a:p>
            <a:endParaRPr lang="sv-SE" sz="2400" dirty="0"/>
          </a:p>
          <a:p>
            <a:r>
              <a:rPr lang="sv-SE" sz="2400" dirty="0"/>
              <a:t>Rådgivning kring växtskydd</a:t>
            </a:r>
          </a:p>
          <a:p>
            <a:r>
              <a:rPr lang="sv-SE" sz="2400" dirty="0"/>
              <a:t>Klimatkollen</a:t>
            </a:r>
          </a:p>
          <a:p>
            <a:r>
              <a:rPr lang="sv-SE" sz="2400" dirty="0"/>
              <a:t>VERA grundkurs</a:t>
            </a:r>
          </a:p>
          <a:p>
            <a:r>
              <a:rPr lang="sv-SE" sz="2400" dirty="0"/>
              <a:t>Biogas</a:t>
            </a:r>
          </a:p>
          <a:p>
            <a:r>
              <a:rPr lang="sv-SE" sz="2400" dirty="0"/>
              <a:t>Sparsam körning</a:t>
            </a:r>
          </a:p>
          <a:p>
            <a:endParaRPr lang="sv-SE" sz="2400" dirty="0"/>
          </a:p>
          <a:p>
            <a:r>
              <a:rPr lang="sv-SE" sz="2400" dirty="0"/>
              <a:t>Rådgivning till ekologiska gårdar</a:t>
            </a:r>
          </a:p>
          <a:p>
            <a:r>
              <a:rPr lang="sv-SE" sz="2400" dirty="0"/>
              <a:t>Energieffektivisering</a:t>
            </a:r>
          </a:p>
          <a:p>
            <a:r>
              <a:rPr lang="sv-SE" sz="2400" dirty="0"/>
              <a:t>Olika modulkurser</a:t>
            </a:r>
          </a:p>
          <a:p>
            <a:endParaRPr lang="sv-SE" sz="2400" dirty="0"/>
          </a:p>
          <a:p>
            <a:endParaRPr lang="sv-SE" dirty="0"/>
          </a:p>
          <a:p>
            <a:endParaRPr lang="sv-SE" dirty="0"/>
          </a:p>
        </p:txBody>
      </p:sp>
      <p:pic>
        <p:nvPicPr>
          <p:cNvPr id="1026" name="Picture 2" descr="Free A Book, Download Free Clip Art, Free Clip Art on Clipart Library">
            <a:extLst>
              <a:ext uri="{FF2B5EF4-FFF2-40B4-BE49-F238E27FC236}">
                <a16:creationId xmlns:a16="http://schemas.microsoft.com/office/drawing/2014/main" id="{123E77F4-614A-4E99-BD3F-E0A766D43C8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39952" y="2924944"/>
            <a:ext cx="4238600" cy="224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49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Mall_powerpoint_klimat">
  <a:themeElements>
    <a:clrScheme name="Office-tema 9">
      <a:dk1>
        <a:srgbClr val="004165"/>
      </a:dk1>
      <a:lt1>
        <a:srgbClr val="FFFFFF"/>
      </a:lt1>
      <a:dk2>
        <a:srgbClr val="DC5034"/>
      </a:dk2>
      <a:lt2>
        <a:srgbClr val="D4BA00"/>
      </a:lt2>
      <a:accent1>
        <a:srgbClr val="72B5CC"/>
      </a:accent1>
      <a:accent2>
        <a:srgbClr val="005C84"/>
      </a:accent2>
      <a:accent3>
        <a:srgbClr val="FFFFFF"/>
      </a:accent3>
      <a:accent4>
        <a:srgbClr val="003655"/>
      </a:accent4>
      <a:accent5>
        <a:srgbClr val="BCD7E2"/>
      </a:accent5>
      <a:accent6>
        <a:srgbClr val="005377"/>
      </a:accent6>
      <a:hlink>
        <a:srgbClr val="A71930"/>
      </a:hlink>
      <a:folHlink>
        <a:srgbClr val="58A618"/>
      </a:folHlink>
    </a:clrScheme>
    <a:fontScheme name="Office-tema">
      <a:majorFont>
        <a:latin typeface="Helvetica"/>
        <a:ea typeface="ＭＳ Ｐゴシック"/>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te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tema 8">
        <a:dk1>
          <a:srgbClr val="004165"/>
        </a:dk1>
        <a:lt1>
          <a:srgbClr val="FFFFFF"/>
        </a:lt1>
        <a:dk2>
          <a:srgbClr val="004165"/>
        </a:dk2>
        <a:lt2>
          <a:srgbClr val="808080"/>
        </a:lt2>
        <a:accent1>
          <a:srgbClr val="72B5CC"/>
        </a:accent1>
        <a:accent2>
          <a:srgbClr val="58A618"/>
        </a:accent2>
        <a:accent3>
          <a:srgbClr val="FFFFFF"/>
        </a:accent3>
        <a:accent4>
          <a:srgbClr val="003655"/>
        </a:accent4>
        <a:accent5>
          <a:srgbClr val="BCD7E2"/>
        </a:accent5>
        <a:accent6>
          <a:srgbClr val="4F9615"/>
        </a:accent6>
        <a:hlink>
          <a:srgbClr val="DC5034"/>
        </a:hlink>
        <a:folHlink>
          <a:srgbClr val="6773B6"/>
        </a:folHlink>
      </a:clrScheme>
      <a:clrMap bg1="lt1" tx1="dk1" bg2="lt2" tx2="dk2" accent1="accent1" accent2="accent2" accent3="accent3" accent4="accent4" accent5="accent5" accent6="accent6" hlink="hlink" folHlink="folHlink"/>
    </a:extraClrScheme>
    <a:extraClrScheme>
      <a:clrScheme name="Office-tema 9">
        <a:dk1>
          <a:srgbClr val="004165"/>
        </a:dk1>
        <a:lt1>
          <a:srgbClr val="FFFFFF"/>
        </a:lt1>
        <a:dk2>
          <a:srgbClr val="DC5034"/>
        </a:dk2>
        <a:lt2>
          <a:srgbClr val="D4BA00"/>
        </a:lt2>
        <a:accent1>
          <a:srgbClr val="72B5CC"/>
        </a:accent1>
        <a:accent2>
          <a:srgbClr val="005C84"/>
        </a:accent2>
        <a:accent3>
          <a:srgbClr val="FFFFFF"/>
        </a:accent3>
        <a:accent4>
          <a:srgbClr val="003655"/>
        </a:accent4>
        <a:accent5>
          <a:srgbClr val="BCD7E2"/>
        </a:accent5>
        <a:accent6>
          <a:srgbClr val="005377"/>
        </a:accent6>
        <a:hlink>
          <a:srgbClr val="A71930"/>
        </a:hlink>
        <a:folHlink>
          <a:srgbClr val="58A6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7" id="{AE7A9164-F25E-44D7-BDDC-757B77F5F929}" vid="{5F3D0B69-D251-4BCD-AB9A-9A89F731C84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Mall_powerpoint_klimat.potx</Template>
  <TotalTime>4286</TotalTime>
  <Words>1247</Words>
  <Application>Microsoft Office PowerPoint</Application>
  <PresentationFormat>Bildspel på skärmen (4:3)</PresentationFormat>
  <Paragraphs>185</Paragraphs>
  <Slides>27</Slides>
  <Notes>5</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27</vt:i4>
      </vt:variant>
    </vt:vector>
  </HeadingPairs>
  <TitlesOfParts>
    <vt:vector size="33" baseType="lpstr">
      <vt:lpstr>ＭＳ Ｐゴシック</vt:lpstr>
      <vt:lpstr>Arial</vt:lpstr>
      <vt:lpstr>Calibri</vt:lpstr>
      <vt:lpstr>Helvetica</vt:lpstr>
      <vt:lpstr>Times New Roman</vt:lpstr>
      <vt:lpstr>Mall_powerpoint_klimat</vt:lpstr>
      <vt:lpstr>Att arbeta som rådgivare i Greppa Näringen</vt:lpstr>
      <vt:lpstr>Michaela Baumgardt</vt:lpstr>
      <vt:lpstr>Välkommen i gänget!</vt:lpstr>
      <vt:lpstr>Att tänka på som ny  Greppa-rådgivare</vt:lpstr>
      <vt:lpstr>Inläsning</vt:lpstr>
      <vt:lpstr>Rådgivning</vt:lpstr>
      <vt:lpstr>Startrådgivning</vt:lpstr>
      <vt:lpstr>Inläsning</vt:lpstr>
      <vt:lpstr>Behöver du mer utbildning?</vt:lpstr>
      <vt:lpstr>Pärm med ”bra att ha”</vt:lpstr>
      <vt:lpstr>Planera</vt:lpstr>
      <vt:lpstr>Hitta kunder</vt:lpstr>
      <vt:lpstr>Greppa admin</vt:lpstr>
      <vt:lpstr>Filtrera</vt:lpstr>
      <vt:lpstr>När du hittat en kund</vt:lpstr>
      <vt:lpstr>Medlemsinformation</vt:lpstr>
      <vt:lpstr>Bokning</vt:lpstr>
      <vt:lpstr>Förbereda rådgivningen</vt:lpstr>
      <vt:lpstr>Under besöket</vt:lpstr>
      <vt:lpstr>Under besöket</vt:lpstr>
      <vt:lpstr>Rådgivarens roll</vt:lpstr>
      <vt:lpstr>Rådgivarens roll</vt:lpstr>
      <vt:lpstr>Efter besöket</vt:lpstr>
      <vt:lpstr>Efter besöket</vt:lpstr>
      <vt:lpstr>Exempel på ”typ-kunder”</vt:lpstr>
      <vt:lpstr>Exempel på ”typ-kunder”</vt:lpstr>
      <vt:lpstr>Lycka till med rådgivningen!     </vt:lpstr>
    </vt:vector>
  </TitlesOfParts>
  <Company>Jordbruksverket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Sofie Logardt</dc:creator>
  <cp:lastModifiedBy>Hugo Lomander</cp:lastModifiedBy>
  <cp:revision>274</cp:revision>
  <cp:lastPrinted>2019-11-05T08:33:01Z</cp:lastPrinted>
  <dcterms:created xsi:type="dcterms:W3CDTF">2015-11-10T09:50:15Z</dcterms:created>
  <dcterms:modified xsi:type="dcterms:W3CDTF">2025-01-07T10:02:12Z</dcterms:modified>
</cp:coreProperties>
</file>