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fif" ContentType="image/jpe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701" r:id="rId2"/>
    <p:sldId id="702" r:id="rId3"/>
    <p:sldId id="584" r:id="rId4"/>
    <p:sldId id="638" r:id="rId5"/>
    <p:sldId id="663" r:id="rId6"/>
    <p:sldId id="664" r:id="rId7"/>
    <p:sldId id="658" r:id="rId8"/>
    <p:sldId id="708" r:id="rId9"/>
    <p:sldId id="711" r:id="rId10"/>
    <p:sldId id="715" r:id="rId11"/>
    <p:sldId id="712" r:id="rId12"/>
    <p:sldId id="713" r:id="rId13"/>
    <p:sldId id="714" r:id="rId14"/>
    <p:sldId id="709" r:id="rId15"/>
    <p:sldId id="716" r:id="rId16"/>
    <p:sldId id="717" r:id="rId17"/>
    <p:sldId id="718" r:id="rId18"/>
    <p:sldId id="710" r:id="rId19"/>
    <p:sldId id="719" r:id="rId20"/>
    <p:sldId id="659" r:id="rId21"/>
    <p:sldId id="661" r:id="rId22"/>
    <p:sldId id="660" r:id="rId23"/>
    <p:sldId id="662" r:id="rId24"/>
    <p:sldId id="6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0E3D35-59EB-4EC3-8BFA-E8527E95E3DA}" v="27" dt="2024-09-24T08:54:20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7B539-9684-488B-8059-160C085000A3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AC38EEBC-F550-488B-9062-7C2C7C4076A4}">
      <dgm:prSet phldrT="[Text]" custT="1"/>
      <dgm:spPr/>
      <dgm:t>
        <a:bodyPr/>
        <a:lstStyle/>
        <a:p>
          <a:r>
            <a:rPr lang="sv-SE" sz="1100" dirty="0"/>
            <a:t>1834-Natural </a:t>
          </a:r>
          <a:r>
            <a:rPr lang="sv-SE" sz="1100" dirty="0" err="1"/>
            <a:t>refrigerents</a:t>
          </a:r>
          <a:endParaRPr lang="sv-SE" sz="1100" dirty="0"/>
        </a:p>
      </dgm:t>
    </dgm:pt>
    <dgm:pt modelId="{DD7EA264-FFBF-4F0B-A307-079D96B16469}" type="parTrans" cxnId="{94CB543D-5FA1-41A2-A0CF-68164F623CEF}">
      <dgm:prSet/>
      <dgm:spPr/>
      <dgm:t>
        <a:bodyPr/>
        <a:lstStyle/>
        <a:p>
          <a:endParaRPr lang="sv-SE"/>
        </a:p>
      </dgm:t>
    </dgm:pt>
    <dgm:pt modelId="{53706842-0E91-4401-B6D7-263BC83D83BA}" type="sibTrans" cxnId="{94CB543D-5FA1-41A2-A0CF-68164F623CEF}">
      <dgm:prSet/>
      <dgm:spPr/>
      <dgm:t>
        <a:bodyPr/>
        <a:lstStyle/>
        <a:p>
          <a:endParaRPr lang="sv-SE"/>
        </a:p>
      </dgm:t>
    </dgm:pt>
    <dgm:pt modelId="{AC9D390A-FD27-4A74-AD08-3097ADF4FB3F}">
      <dgm:prSet phldrT="[Text]" custT="1"/>
      <dgm:spPr/>
      <dgm:t>
        <a:bodyPr/>
        <a:lstStyle/>
        <a:p>
          <a:r>
            <a:rPr lang="sv-SE" sz="1100" dirty="0"/>
            <a:t>1987- Montreal </a:t>
          </a:r>
          <a:r>
            <a:rPr lang="sv-SE" sz="1100" dirty="0" err="1"/>
            <a:t>Protocol</a:t>
          </a:r>
          <a:endParaRPr lang="sv-SE" sz="1100" dirty="0"/>
        </a:p>
      </dgm:t>
    </dgm:pt>
    <dgm:pt modelId="{3D2E2D11-685E-4BDB-81A4-7F2C3061C13F}" type="parTrans" cxnId="{041C4488-5EC5-4260-B0AE-99EF6054D279}">
      <dgm:prSet/>
      <dgm:spPr/>
      <dgm:t>
        <a:bodyPr/>
        <a:lstStyle/>
        <a:p>
          <a:endParaRPr lang="sv-SE"/>
        </a:p>
      </dgm:t>
    </dgm:pt>
    <dgm:pt modelId="{B8D07A12-1265-40DE-9056-66AB74ED396B}" type="sibTrans" cxnId="{041C4488-5EC5-4260-B0AE-99EF6054D279}">
      <dgm:prSet/>
      <dgm:spPr/>
      <dgm:t>
        <a:bodyPr/>
        <a:lstStyle/>
        <a:p>
          <a:endParaRPr lang="sv-SE"/>
        </a:p>
      </dgm:t>
    </dgm:pt>
    <dgm:pt modelId="{A8EE1C90-2B4B-4D07-B7CD-86CC51904B38}">
      <dgm:prSet phldrT="[Text]" custT="1"/>
      <dgm:spPr/>
      <dgm:t>
        <a:bodyPr/>
        <a:lstStyle/>
        <a:p>
          <a:r>
            <a:rPr lang="sv-SE" sz="1100" dirty="0"/>
            <a:t>1997- Kyoto </a:t>
          </a:r>
          <a:r>
            <a:rPr lang="sv-SE" sz="1100" dirty="0" err="1"/>
            <a:t>Protocol</a:t>
          </a:r>
          <a:endParaRPr lang="sv-SE" sz="1100" dirty="0"/>
        </a:p>
      </dgm:t>
    </dgm:pt>
    <dgm:pt modelId="{D883936C-EADB-430F-84AF-FE67C624AD65}" type="parTrans" cxnId="{99A1819C-4849-4E57-9866-8ABD3EA6C66A}">
      <dgm:prSet/>
      <dgm:spPr/>
      <dgm:t>
        <a:bodyPr/>
        <a:lstStyle/>
        <a:p>
          <a:endParaRPr lang="sv-SE"/>
        </a:p>
      </dgm:t>
    </dgm:pt>
    <dgm:pt modelId="{ADD20427-C94A-4825-9273-DCCCAEB3B19D}" type="sibTrans" cxnId="{99A1819C-4849-4E57-9866-8ABD3EA6C66A}">
      <dgm:prSet/>
      <dgm:spPr/>
      <dgm:t>
        <a:bodyPr/>
        <a:lstStyle/>
        <a:p>
          <a:endParaRPr lang="sv-SE"/>
        </a:p>
      </dgm:t>
    </dgm:pt>
    <dgm:pt modelId="{550B2319-E02D-4AD4-BF73-3552770D93F1}">
      <dgm:prSet phldrT="[Text]" custT="1"/>
      <dgm:spPr/>
      <dgm:t>
        <a:bodyPr/>
        <a:lstStyle/>
        <a:p>
          <a:r>
            <a:rPr lang="sv-SE" sz="1100" dirty="0"/>
            <a:t>2010- Limitations and </a:t>
          </a:r>
          <a:r>
            <a:rPr lang="sv-SE" sz="1100" dirty="0" err="1"/>
            <a:t>banding</a:t>
          </a:r>
          <a:r>
            <a:rPr lang="sv-SE" sz="1100" dirty="0"/>
            <a:t>  CFC/HCFC</a:t>
          </a:r>
        </a:p>
      </dgm:t>
    </dgm:pt>
    <dgm:pt modelId="{733A802A-246C-42DF-8F3E-D3DC6E444CBA}" type="parTrans" cxnId="{60F16744-DA57-4D92-B00F-F9EC77D331A5}">
      <dgm:prSet/>
      <dgm:spPr/>
      <dgm:t>
        <a:bodyPr/>
        <a:lstStyle/>
        <a:p>
          <a:endParaRPr lang="sv-SE"/>
        </a:p>
      </dgm:t>
    </dgm:pt>
    <dgm:pt modelId="{7BE26E06-9185-422B-AC5C-D563A1CF67E5}" type="sibTrans" cxnId="{60F16744-DA57-4D92-B00F-F9EC77D331A5}">
      <dgm:prSet/>
      <dgm:spPr/>
      <dgm:t>
        <a:bodyPr/>
        <a:lstStyle/>
        <a:p>
          <a:endParaRPr lang="sv-SE"/>
        </a:p>
      </dgm:t>
    </dgm:pt>
    <dgm:pt modelId="{72D58633-3801-4234-8EC8-FB90206668FA}">
      <dgm:prSet phldrT="[Text]" custT="1"/>
      <dgm:spPr/>
      <dgm:t>
        <a:bodyPr/>
        <a:lstStyle/>
        <a:p>
          <a:r>
            <a:rPr lang="sv-SE" sz="1100" dirty="0"/>
            <a:t>2014- F-Gas </a:t>
          </a:r>
          <a:r>
            <a:rPr lang="sv-SE" sz="1100" dirty="0" err="1"/>
            <a:t>directive</a:t>
          </a:r>
          <a:endParaRPr lang="sv-SE" sz="1100" dirty="0"/>
        </a:p>
      </dgm:t>
    </dgm:pt>
    <dgm:pt modelId="{6D6DAABC-F46C-4037-82FC-D9E145E7A184}" type="parTrans" cxnId="{A4A95D8F-34C8-4043-86DE-10C3605813B0}">
      <dgm:prSet/>
      <dgm:spPr/>
      <dgm:t>
        <a:bodyPr/>
        <a:lstStyle/>
        <a:p>
          <a:endParaRPr lang="sv-SE"/>
        </a:p>
      </dgm:t>
    </dgm:pt>
    <dgm:pt modelId="{575690AA-C4DA-4222-9D90-9AED99084795}" type="sibTrans" cxnId="{A4A95D8F-34C8-4043-86DE-10C3605813B0}">
      <dgm:prSet/>
      <dgm:spPr/>
      <dgm:t>
        <a:bodyPr/>
        <a:lstStyle/>
        <a:p>
          <a:endParaRPr lang="sv-SE"/>
        </a:p>
      </dgm:t>
    </dgm:pt>
    <dgm:pt modelId="{E4F378ED-49ED-4998-AC86-30CD4832784A}">
      <dgm:prSet phldrT="[Text]" custT="1"/>
      <dgm:spPr/>
      <dgm:t>
        <a:bodyPr/>
        <a:lstStyle/>
        <a:p>
          <a:r>
            <a:rPr lang="sv-SE" sz="1100" dirty="0"/>
            <a:t>2020- </a:t>
          </a:r>
          <a:r>
            <a:rPr lang="sv-SE" sz="1100" dirty="0" err="1"/>
            <a:t>Natural</a:t>
          </a:r>
          <a:r>
            <a:rPr lang="sv-SE" sz="1100" dirty="0"/>
            <a:t> </a:t>
          </a:r>
          <a:r>
            <a:rPr lang="sv-SE" sz="1100" dirty="0" err="1"/>
            <a:t>refrigerents</a:t>
          </a:r>
          <a:endParaRPr lang="sv-SE" sz="1100" dirty="0"/>
        </a:p>
      </dgm:t>
    </dgm:pt>
    <dgm:pt modelId="{73261F9D-5F10-4DC9-AC44-3C2CFBBCC5F9}" type="parTrans" cxnId="{55AE02BA-2D74-45F7-B649-FA1680881B10}">
      <dgm:prSet/>
      <dgm:spPr/>
      <dgm:t>
        <a:bodyPr/>
        <a:lstStyle/>
        <a:p>
          <a:endParaRPr lang="sv-SE"/>
        </a:p>
      </dgm:t>
    </dgm:pt>
    <dgm:pt modelId="{F68E3866-87AB-498B-A2D1-0D1817AE778A}" type="sibTrans" cxnId="{55AE02BA-2D74-45F7-B649-FA1680881B10}">
      <dgm:prSet/>
      <dgm:spPr/>
      <dgm:t>
        <a:bodyPr/>
        <a:lstStyle/>
        <a:p>
          <a:endParaRPr lang="sv-SE"/>
        </a:p>
      </dgm:t>
    </dgm:pt>
    <dgm:pt modelId="{BFFDF597-F59A-4F61-BEF2-B9DB32BCD478}">
      <dgm:prSet phldrT="[Text]" custT="1"/>
      <dgm:spPr/>
      <dgm:t>
        <a:bodyPr/>
        <a:lstStyle/>
        <a:p>
          <a:r>
            <a:rPr lang="sv-SE" sz="1100" dirty="0"/>
            <a:t>1930- Freons as </a:t>
          </a:r>
          <a:r>
            <a:rPr lang="sv-SE" sz="1100" dirty="0" err="1"/>
            <a:t>refrigerant</a:t>
          </a:r>
          <a:endParaRPr lang="sv-SE" sz="1100" dirty="0"/>
        </a:p>
      </dgm:t>
    </dgm:pt>
    <dgm:pt modelId="{727A3CC5-7CEB-4418-9B4C-00445EE01731}" type="parTrans" cxnId="{29A361C3-C272-426F-9493-69EB2626B582}">
      <dgm:prSet/>
      <dgm:spPr/>
      <dgm:t>
        <a:bodyPr/>
        <a:lstStyle/>
        <a:p>
          <a:endParaRPr lang="sv-SE"/>
        </a:p>
      </dgm:t>
    </dgm:pt>
    <dgm:pt modelId="{9D9F213C-DBB1-4D8F-812E-80B82DC6A8EB}" type="sibTrans" cxnId="{29A361C3-C272-426F-9493-69EB2626B582}">
      <dgm:prSet/>
      <dgm:spPr/>
      <dgm:t>
        <a:bodyPr/>
        <a:lstStyle/>
        <a:p>
          <a:endParaRPr lang="sv-SE"/>
        </a:p>
      </dgm:t>
    </dgm:pt>
    <dgm:pt modelId="{708997F5-DAFC-44AA-90E8-F1E3F7F75555}">
      <dgm:prSet phldrT="[Text]" custT="1"/>
      <dgm:spPr/>
      <dgm:t>
        <a:bodyPr/>
        <a:lstStyle/>
        <a:p>
          <a:r>
            <a:rPr lang="sv-SE" sz="1100" dirty="0"/>
            <a:t>1980- Varning ”Ozon </a:t>
          </a:r>
          <a:r>
            <a:rPr lang="sv-SE" sz="1100" dirty="0" err="1"/>
            <a:t>hole</a:t>
          </a:r>
          <a:r>
            <a:rPr lang="sv-SE" sz="1100" dirty="0"/>
            <a:t>”</a:t>
          </a:r>
        </a:p>
      </dgm:t>
    </dgm:pt>
    <dgm:pt modelId="{D4004585-C9F9-4D8F-B8F3-91C04D85CA24}" type="parTrans" cxnId="{A2850830-562E-4AF0-8E2A-1F258069F02C}">
      <dgm:prSet/>
      <dgm:spPr/>
      <dgm:t>
        <a:bodyPr/>
        <a:lstStyle/>
        <a:p>
          <a:endParaRPr lang="sv-SE"/>
        </a:p>
      </dgm:t>
    </dgm:pt>
    <dgm:pt modelId="{CD529149-B20B-452F-80AE-CF5EA5370000}" type="sibTrans" cxnId="{A2850830-562E-4AF0-8E2A-1F258069F02C}">
      <dgm:prSet/>
      <dgm:spPr/>
      <dgm:t>
        <a:bodyPr/>
        <a:lstStyle/>
        <a:p>
          <a:endParaRPr lang="sv-SE"/>
        </a:p>
      </dgm:t>
    </dgm:pt>
    <dgm:pt modelId="{A1441E97-2252-4D00-B726-40552C76EFD1}" type="pres">
      <dgm:prSet presAssocID="{A0D7B539-9684-488B-8059-160C085000A3}" presName="cycle" presStyleCnt="0">
        <dgm:presLayoutVars>
          <dgm:dir/>
          <dgm:resizeHandles val="exact"/>
        </dgm:presLayoutVars>
      </dgm:prSet>
      <dgm:spPr/>
    </dgm:pt>
    <dgm:pt modelId="{65707120-5888-4CC3-A070-2A9E92619504}" type="pres">
      <dgm:prSet presAssocID="{AC38EEBC-F550-488B-9062-7C2C7C4076A4}" presName="dummy" presStyleCnt="0"/>
      <dgm:spPr/>
    </dgm:pt>
    <dgm:pt modelId="{E1614B82-F240-47A2-AA5C-F8A4CD59F2F7}" type="pres">
      <dgm:prSet presAssocID="{AC38EEBC-F550-488B-9062-7C2C7C4076A4}" presName="node" presStyleLbl="revTx" presStyleIdx="0" presStyleCnt="8" custScaleX="134311" custScaleY="52623" custRadScaleRad="96180" custRadScaleInc="32250">
        <dgm:presLayoutVars>
          <dgm:bulletEnabled val="1"/>
        </dgm:presLayoutVars>
      </dgm:prSet>
      <dgm:spPr/>
    </dgm:pt>
    <dgm:pt modelId="{8753169F-040C-4CBC-A106-A0F9CC5E6C8E}" type="pres">
      <dgm:prSet presAssocID="{53706842-0E91-4401-B6D7-263BC83D83BA}" presName="sibTrans" presStyleLbl="node1" presStyleIdx="0" presStyleCnt="8"/>
      <dgm:spPr/>
    </dgm:pt>
    <dgm:pt modelId="{56FAF17A-0640-4AF5-A6C3-582D949DACE9}" type="pres">
      <dgm:prSet presAssocID="{BFFDF597-F59A-4F61-BEF2-B9DB32BCD478}" presName="dummy" presStyleCnt="0"/>
      <dgm:spPr/>
    </dgm:pt>
    <dgm:pt modelId="{432CFD3B-D845-43AB-9283-FEE8DE3C4A4D}" type="pres">
      <dgm:prSet presAssocID="{BFFDF597-F59A-4F61-BEF2-B9DB32BCD478}" presName="node" presStyleLbl="revTx" presStyleIdx="1" presStyleCnt="8">
        <dgm:presLayoutVars>
          <dgm:bulletEnabled val="1"/>
        </dgm:presLayoutVars>
      </dgm:prSet>
      <dgm:spPr/>
    </dgm:pt>
    <dgm:pt modelId="{81D124D6-E056-4455-BADD-AEBA62F071DF}" type="pres">
      <dgm:prSet presAssocID="{9D9F213C-DBB1-4D8F-812E-80B82DC6A8EB}" presName="sibTrans" presStyleLbl="node1" presStyleIdx="1" presStyleCnt="8"/>
      <dgm:spPr/>
    </dgm:pt>
    <dgm:pt modelId="{42AEB2C5-9FAC-4FC5-AF8F-92A1B0927F44}" type="pres">
      <dgm:prSet presAssocID="{708997F5-DAFC-44AA-90E8-F1E3F7F75555}" presName="dummy" presStyleCnt="0"/>
      <dgm:spPr/>
    </dgm:pt>
    <dgm:pt modelId="{D67F39B3-DFA8-439D-A33F-1F52ADD4197F}" type="pres">
      <dgm:prSet presAssocID="{708997F5-DAFC-44AA-90E8-F1E3F7F75555}" presName="node" presStyleLbl="revTx" presStyleIdx="2" presStyleCnt="8">
        <dgm:presLayoutVars>
          <dgm:bulletEnabled val="1"/>
        </dgm:presLayoutVars>
      </dgm:prSet>
      <dgm:spPr/>
    </dgm:pt>
    <dgm:pt modelId="{B19825CC-27C3-4747-A084-1B46B4D4C87A}" type="pres">
      <dgm:prSet presAssocID="{CD529149-B20B-452F-80AE-CF5EA5370000}" presName="sibTrans" presStyleLbl="node1" presStyleIdx="2" presStyleCnt="8"/>
      <dgm:spPr/>
    </dgm:pt>
    <dgm:pt modelId="{CA105D26-BBBD-4E20-9950-E1108A591B92}" type="pres">
      <dgm:prSet presAssocID="{AC9D390A-FD27-4A74-AD08-3097ADF4FB3F}" presName="dummy" presStyleCnt="0"/>
      <dgm:spPr/>
    </dgm:pt>
    <dgm:pt modelId="{D2305A3B-D376-4B2B-AA98-AD26458E0B66}" type="pres">
      <dgm:prSet presAssocID="{AC9D390A-FD27-4A74-AD08-3097ADF4FB3F}" presName="node" presStyleLbl="revTx" presStyleIdx="3" presStyleCnt="8" custScaleX="151506" custScaleY="62268" custRadScaleRad="98554" custRadScaleInc="-66509">
        <dgm:presLayoutVars>
          <dgm:bulletEnabled val="1"/>
        </dgm:presLayoutVars>
      </dgm:prSet>
      <dgm:spPr/>
    </dgm:pt>
    <dgm:pt modelId="{CE3A15DC-8617-4254-ACEB-2FA17E597F08}" type="pres">
      <dgm:prSet presAssocID="{B8D07A12-1265-40DE-9056-66AB74ED396B}" presName="sibTrans" presStyleLbl="node1" presStyleIdx="3" presStyleCnt="8"/>
      <dgm:spPr/>
    </dgm:pt>
    <dgm:pt modelId="{3796DB05-ADE1-4CD7-91E8-A99B2AE20CB4}" type="pres">
      <dgm:prSet presAssocID="{A8EE1C90-2B4B-4D07-B7CD-86CC51904B38}" presName="dummy" presStyleCnt="0"/>
      <dgm:spPr/>
    </dgm:pt>
    <dgm:pt modelId="{6064D80A-0BB4-433E-9FAF-833C5C92AA72}" type="pres">
      <dgm:prSet presAssocID="{A8EE1C90-2B4B-4D07-B7CD-86CC51904B38}" presName="node" presStyleLbl="revTx" presStyleIdx="4" presStyleCnt="8" custScaleX="142415" custScaleY="65906" custRadScaleRad="96856" custRadScaleInc="61483">
        <dgm:presLayoutVars>
          <dgm:bulletEnabled val="1"/>
        </dgm:presLayoutVars>
      </dgm:prSet>
      <dgm:spPr/>
    </dgm:pt>
    <dgm:pt modelId="{21D735F5-0FBF-40EC-8B0A-9BFC0122ADEC}" type="pres">
      <dgm:prSet presAssocID="{ADD20427-C94A-4825-9273-DCCCAEB3B19D}" presName="sibTrans" presStyleLbl="node1" presStyleIdx="4" presStyleCnt="8"/>
      <dgm:spPr/>
    </dgm:pt>
    <dgm:pt modelId="{0294E06E-7685-4810-890F-9E351138EBDE}" type="pres">
      <dgm:prSet presAssocID="{550B2319-E02D-4AD4-BF73-3552770D93F1}" presName="dummy" presStyleCnt="0"/>
      <dgm:spPr/>
    </dgm:pt>
    <dgm:pt modelId="{2EA4910F-5E8F-4759-8CE2-D31980A61F64}" type="pres">
      <dgm:prSet presAssocID="{550B2319-E02D-4AD4-BF73-3552770D93F1}" presName="node" presStyleLbl="revTx" presStyleIdx="5" presStyleCnt="8" custScaleX="194789" custScaleY="76587" custRadScaleRad="101261" custRadScaleInc="51970">
        <dgm:presLayoutVars>
          <dgm:bulletEnabled val="1"/>
        </dgm:presLayoutVars>
      </dgm:prSet>
      <dgm:spPr/>
    </dgm:pt>
    <dgm:pt modelId="{F93E0533-7808-415D-BA35-BF242BFBE1BA}" type="pres">
      <dgm:prSet presAssocID="{7BE26E06-9185-422B-AC5C-D563A1CF67E5}" presName="sibTrans" presStyleLbl="node1" presStyleIdx="5" presStyleCnt="8"/>
      <dgm:spPr/>
    </dgm:pt>
    <dgm:pt modelId="{C655A7FD-2114-43EB-ABDB-5A95346EAD7E}" type="pres">
      <dgm:prSet presAssocID="{72D58633-3801-4234-8EC8-FB90206668FA}" presName="dummy" presStyleCnt="0"/>
      <dgm:spPr/>
    </dgm:pt>
    <dgm:pt modelId="{A731984C-F32A-4974-B1BD-83AAE3F0B211}" type="pres">
      <dgm:prSet presAssocID="{72D58633-3801-4234-8EC8-FB90206668FA}" presName="node" presStyleLbl="revTx" presStyleIdx="6" presStyleCnt="8" custScaleX="227287" custScaleY="75770" custRadScaleRad="100860" custRadScaleInc="-15391">
        <dgm:presLayoutVars>
          <dgm:bulletEnabled val="1"/>
        </dgm:presLayoutVars>
      </dgm:prSet>
      <dgm:spPr/>
    </dgm:pt>
    <dgm:pt modelId="{0BDDABF7-F93B-471A-B290-DE113032C07E}" type="pres">
      <dgm:prSet presAssocID="{575690AA-C4DA-4222-9D90-9AED99084795}" presName="sibTrans" presStyleLbl="node1" presStyleIdx="6" presStyleCnt="8"/>
      <dgm:spPr/>
    </dgm:pt>
    <dgm:pt modelId="{D41E1F86-03F5-43FB-B250-DF23BE692BA4}" type="pres">
      <dgm:prSet presAssocID="{E4F378ED-49ED-4998-AC86-30CD4832784A}" presName="dummy" presStyleCnt="0"/>
      <dgm:spPr/>
    </dgm:pt>
    <dgm:pt modelId="{AFF16F04-4A81-466C-AE07-EFE59ADE2729}" type="pres">
      <dgm:prSet presAssocID="{E4F378ED-49ED-4998-AC86-30CD4832784A}" presName="node" presStyleLbl="revTx" presStyleIdx="7" presStyleCnt="8" custScaleX="176423" custScaleY="70769" custRadScaleRad="96962" custRadScaleInc="-55270">
        <dgm:presLayoutVars>
          <dgm:bulletEnabled val="1"/>
        </dgm:presLayoutVars>
      </dgm:prSet>
      <dgm:spPr/>
    </dgm:pt>
    <dgm:pt modelId="{5FE5BFE2-EA46-4F1A-BA40-49ABB774AA70}" type="pres">
      <dgm:prSet presAssocID="{F68E3866-87AB-498B-A2D1-0D1817AE778A}" presName="sibTrans" presStyleLbl="node1" presStyleIdx="7" presStyleCnt="8"/>
      <dgm:spPr/>
    </dgm:pt>
  </dgm:ptLst>
  <dgm:cxnLst>
    <dgm:cxn modelId="{9514E002-CFC6-499E-8D44-ECC337BDB745}" type="presOf" srcId="{708997F5-DAFC-44AA-90E8-F1E3F7F75555}" destId="{D67F39B3-DFA8-439D-A33F-1F52ADD4197F}" srcOrd="0" destOrd="0" presId="urn:microsoft.com/office/officeart/2005/8/layout/cycle1"/>
    <dgm:cxn modelId="{EE876605-2763-4D1C-9771-21FCFBAC9089}" type="presOf" srcId="{7BE26E06-9185-422B-AC5C-D563A1CF67E5}" destId="{F93E0533-7808-415D-BA35-BF242BFBE1BA}" srcOrd="0" destOrd="0" presId="urn:microsoft.com/office/officeart/2005/8/layout/cycle1"/>
    <dgm:cxn modelId="{0975AA0A-87E5-4696-999C-F7C51029F80C}" type="presOf" srcId="{E4F378ED-49ED-4998-AC86-30CD4832784A}" destId="{AFF16F04-4A81-466C-AE07-EFE59ADE2729}" srcOrd="0" destOrd="0" presId="urn:microsoft.com/office/officeart/2005/8/layout/cycle1"/>
    <dgm:cxn modelId="{5C6E1915-EE19-4E46-B9E2-BE879D397CC7}" type="presOf" srcId="{CD529149-B20B-452F-80AE-CF5EA5370000}" destId="{B19825CC-27C3-4747-A084-1B46B4D4C87A}" srcOrd="0" destOrd="0" presId="urn:microsoft.com/office/officeart/2005/8/layout/cycle1"/>
    <dgm:cxn modelId="{77E3D117-7918-4ED8-BF5F-DCF637B05379}" type="presOf" srcId="{A8EE1C90-2B4B-4D07-B7CD-86CC51904B38}" destId="{6064D80A-0BB4-433E-9FAF-833C5C92AA72}" srcOrd="0" destOrd="0" presId="urn:microsoft.com/office/officeart/2005/8/layout/cycle1"/>
    <dgm:cxn modelId="{A2850830-562E-4AF0-8E2A-1F258069F02C}" srcId="{A0D7B539-9684-488B-8059-160C085000A3}" destId="{708997F5-DAFC-44AA-90E8-F1E3F7F75555}" srcOrd="2" destOrd="0" parTransId="{D4004585-C9F9-4D8F-B8F3-91C04D85CA24}" sibTransId="{CD529149-B20B-452F-80AE-CF5EA5370000}"/>
    <dgm:cxn modelId="{D30B4533-D98E-471D-A88F-44133DB106B0}" type="presOf" srcId="{575690AA-C4DA-4222-9D90-9AED99084795}" destId="{0BDDABF7-F93B-471A-B290-DE113032C07E}" srcOrd="0" destOrd="0" presId="urn:microsoft.com/office/officeart/2005/8/layout/cycle1"/>
    <dgm:cxn modelId="{0C74993A-C71A-4BC9-B038-84E431C29004}" type="presOf" srcId="{550B2319-E02D-4AD4-BF73-3552770D93F1}" destId="{2EA4910F-5E8F-4759-8CE2-D31980A61F64}" srcOrd="0" destOrd="0" presId="urn:microsoft.com/office/officeart/2005/8/layout/cycle1"/>
    <dgm:cxn modelId="{75BC263D-DA89-4A80-86DF-EC0AE88F41EA}" type="presOf" srcId="{BFFDF597-F59A-4F61-BEF2-B9DB32BCD478}" destId="{432CFD3B-D845-43AB-9283-FEE8DE3C4A4D}" srcOrd="0" destOrd="0" presId="urn:microsoft.com/office/officeart/2005/8/layout/cycle1"/>
    <dgm:cxn modelId="{94CB543D-5FA1-41A2-A0CF-68164F623CEF}" srcId="{A0D7B539-9684-488B-8059-160C085000A3}" destId="{AC38EEBC-F550-488B-9062-7C2C7C4076A4}" srcOrd="0" destOrd="0" parTransId="{DD7EA264-FFBF-4F0B-A307-079D96B16469}" sibTransId="{53706842-0E91-4401-B6D7-263BC83D83BA}"/>
    <dgm:cxn modelId="{60F16744-DA57-4D92-B00F-F9EC77D331A5}" srcId="{A0D7B539-9684-488B-8059-160C085000A3}" destId="{550B2319-E02D-4AD4-BF73-3552770D93F1}" srcOrd="5" destOrd="0" parTransId="{733A802A-246C-42DF-8F3E-D3DC6E444CBA}" sibTransId="{7BE26E06-9185-422B-AC5C-D563A1CF67E5}"/>
    <dgm:cxn modelId="{97748764-8045-4A05-9323-49B90B1CB47C}" type="presOf" srcId="{AC38EEBC-F550-488B-9062-7C2C7C4076A4}" destId="{E1614B82-F240-47A2-AA5C-F8A4CD59F2F7}" srcOrd="0" destOrd="0" presId="urn:microsoft.com/office/officeart/2005/8/layout/cycle1"/>
    <dgm:cxn modelId="{AF916C4B-6F26-4C48-8695-83C6D5F39E7A}" type="presOf" srcId="{53706842-0E91-4401-B6D7-263BC83D83BA}" destId="{8753169F-040C-4CBC-A106-A0F9CC5E6C8E}" srcOrd="0" destOrd="0" presId="urn:microsoft.com/office/officeart/2005/8/layout/cycle1"/>
    <dgm:cxn modelId="{8306BE78-FBEC-4661-8382-7CD9F0756173}" type="presOf" srcId="{F68E3866-87AB-498B-A2D1-0D1817AE778A}" destId="{5FE5BFE2-EA46-4F1A-BA40-49ABB774AA70}" srcOrd="0" destOrd="0" presId="urn:microsoft.com/office/officeart/2005/8/layout/cycle1"/>
    <dgm:cxn modelId="{041C4488-5EC5-4260-B0AE-99EF6054D279}" srcId="{A0D7B539-9684-488B-8059-160C085000A3}" destId="{AC9D390A-FD27-4A74-AD08-3097ADF4FB3F}" srcOrd="3" destOrd="0" parTransId="{3D2E2D11-685E-4BDB-81A4-7F2C3061C13F}" sibTransId="{B8D07A12-1265-40DE-9056-66AB74ED396B}"/>
    <dgm:cxn modelId="{A4A95D8F-34C8-4043-86DE-10C3605813B0}" srcId="{A0D7B539-9684-488B-8059-160C085000A3}" destId="{72D58633-3801-4234-8EC8-FB90206668FA}" srcOrd="6" destOrd="0" parTransId="{6D6DAABC-F46C-4037-82FC-D9E145E7A184}" sibTransId="{575690AA-C4DA-4222-9D90-9AED99084795}"/>
    <dgm:cxn modelId="{266E599C-DCBA-4DCF-A039-E15EDF3623FE}" type="presOf" srcId="{A0D7B539-9684-488B-8059-160C085000A3}" destId="{A1441E97-2252-4D00-B726-40552C76EFD1}" srcOrd="0" destOrd="0" presId="urn:microsoft.com/office/officeart/2005/8/layout/cycle1"/>
    <dgm:cxn modelId="{99A1819C-4849-4E57-9866-8ABD3EA6C66A}" srcId="{A0D7B539-9684-488B-8059-160C085000A3}" destId="{A8EE1C90-2B4B-4D07-B7CD-86CC51904B38}" srcOrd="4" destOrd="0" parTransId="{D883936C-EADB-430F-84AF-FE67C624AD65}" sibTransId="{ADD20427-C94A-4825-9273-DCCCAEB3B19D}"/>
    <dgm:cxn modelId="{CA35FBAF-F3FD-4CFB-BBF0-1DBC6772033F}" type="presOf" srcId="{B8D07A12-1265-40DE-9056-66AB74ED396B}" destId="{CE3A15DC-8617-4254-ACEB-2FA17E597F08}" srcOrd="0" destOrd="0" presId="urn:microsoft.com/office/officeart/2005/8/layout/cycle1"/>
    <dgm:cxn modelId="{55AE02BA-2D74-45F7-B649-FA1680881B10}" srcId="{A0D7B539-9684-488B-8059-160C085000A3}" destId="{E4F378ED-49ED-4998-AC86-30CD4832784A}" srcOrd="7" destOrd="0" parTransId="{73261F9D-5F10-4DC9-AC44-3C2CFBBCC5F9}" sibTransId="{F68E3866-87AB-498B-A2D1-0D1817AE778A}"/>
    <dgm:cxn modelId="{29A361C3-C272-426F-9493-69EB2626B582}" srcId="{A0D7B539-9684-488B-8059-160C085000A3}" destId="{BFFDF597-F59A-4F61-BEF2-B9DB32BCD478}" srcOrd="1" destOrd="0" parTransId="{727A3CC5-7CEB-4418-9B4C-00445EE01731}" sibTransId="{9D9F213C-DBB1-4D8F-812E-80B82DC6A8EB}"/>
    <dgm:cxn modelId="{1508A0C4-B541-4989-9656-2B212B4485BA}" type="presOf" srcId="{AC9D390A-FD27-4A74-AD08-3097ADF4FB3F}" destId="{D2305A3B-D376-4B2B-AA98-AD26458E0B66}" srcOrd="0" destOrd="0" presId="urn:microsoft.com/office/officeart/2005/8/layout/cycle1"/>
    <dgm:cxn modelId="{393D92E5-BEBD-4E34-9D8A-54D2C887F42E}" type="presOf" srcId="{72D58633-3801-4234-8EC8-FB90206668FA}" destId="{A731984C-F32A-4974-B1BD-83AAE3F0B211}" srcOrd="0" destOrd="0" presId="urn:microsoft.com/office/officeart/2005/8/layout/cycle1"/>
    <dgm:cxn modelId="{9F385CFA-BE97-41D3-B111-68E53F9E5A3C}" type="presOf" srcId="{9D9F213C-DBB1-4D8F-812E-80B82DC6A8EB}" destId="{81D124D6-E056-4455-BADD-AEBA62F071DF}" srcOrd="0" destOrd="0" presId="urn:microsoft.com/office/officeart/2005/8/layout/cycle1"/>
    <dgm:cxn modelId="{A129A4FE-CD94-4A7C-8A9F-0EEF23F049D4}" type="presOf" srcId="{ADD20427-C94A-4825-9273-DCCCAEB3B19D}" destId="{21D735F5-0FBF-40EC-8B0A-9BFC0122ADEC}" srcOrd="0" destOrd="0" presId="urn:microsoft.com/office/officeart/2005/8/layout/cycle1"/>
    <dgm:cxn modelId="{B5AB62F7-0779-47EE-951F-C5812814E333}" type="presParOf" srcId="{A1441E97-2252-4D00-B726-40552C76EFD1}" destId="{65707120-5888-4CC3-A070-2A9E92619504}" srcOrd="0" destOrd="0" presId="urn:microsoft.com/office/officeart/2005/8/layout/cycle1"/>
    <dgm:cxn modelId="{FD9A0D6B-D7AB-431F-9824-5BB79400191A}" type="presParOf" srcId="{A1441E97-2252-4D00-B726-40552C76EFD1}" destId="{E1614B82-F240-47A2-AA5C-F8A4CD59F2F7}" srcOrd="1" destOrd="0" presId="urn:microsoft.com/office/officeart/2005/8/layout/cycle1"/>
    <dgm:cxn modelId="{90E53784-DE36-4AF9-955B-2B4F7B6DEE83}" type="presParOf" srcId="{A1441E97-2252-4D00-B726-40552C76EFD1}" destId="{8753169F-040C-4CBC-A106-A0F9CC5E6C8E}" srcOrd="2" destOrd="0" presId="urn:microsoft.com/office/officeart/2005/8/layout/cycle1"/>
    <dgm:cxn modelId="{0173542A-16A2-4FED-8071-40C47CAC847C}" type="presParOf" srcId="{A1441E97-2252-4D00-B726-40552C76EFD1}" destId="{56FAF17A-0640-4AF5-A6C3-582D949DACE9}" srcOrd="3" destOrd="0" presId="urn:microsoft.com/office/officeart/2005/8/layout/cycle1"/>
    <dgm:cxn modelId="{7E5DAF47-28D9-42E1-993A-952EDDB2F64A}" type="presParOf" srcId="{A1441E97-2252-4D00-B726-40552C76EFD1}" destId="{432CFD3B-D845-43AB-9283-FEE8DE3C4A4D}" srcOrd="4" destOrd="0" presId="urn:microsoft.com/office/officeart/2005/8/layout/cycle1"/>
    <dgm:cxn modelId="{0D4E259E-4A31-4F47-BD04-F3D61CB15251}" type="presParOf" srcId="{A1441E97-2252-4D00-B726-40552C76EFD1}" destId="{81D124D6-E056-4455-BADD-AEBA62F071DF}" srcOrd="5" destOrd="0" presId="urn:microsoft.com/office/officeart/2005/8/layout/cycle1"/>
    <dgm:cxn modelId="{DE81B665-5584-4170-889F-FC38CCDDFDCD}" type="presParOf" srcId="{A1441E97-2252-4D00-B726-40552C76EFD1}" destId="{42AEB2C5-9FAC-4FC5-AF8F-92A1B0927F44}" srcOrd="6" destOrd="0" presId="urn:microsoft.com/office/officeart/2005/8/layout/cycle1"/>
    <dgm:cxn modelId="{C4491A32-0755-4FF9-BF0B-AC65FFD33C4F}" type="presParOf" srcId="{A1441E97-2252-4D00-B726-40552C76EFD1}" destId="{D67F39B3-DFA8-439D-A33F-1F52ADD4197F}" srcOrd="7" destOrd="0" presId="urn:microsoft.com/office/officeart/2005/8/layout/cycle1"/>
    <dgm:cxn modelId="{D3B2FD41-5215-4746-BD1A-97043EFD9988}" type="presParOf" srcId="{A1441E97-2252-4D00-B726-40552C76EFD1}" destId="{B19825CC-27C3-4747-A084-1B46B4D4C87A}" srcOrd="8" destOrd="0" presId="urn:microsoft.com/office/officeart/2005/8/layout/cycle1"/>
    <dgm:cxn modelId="{F9918873-35A1-4D65-8501-131444881310}" type="presParOf" srcId="{A1441E97-2252-4D00-B726-40552C76EFD1}" destId="{CA105D26-BBBD-4E20-9950-E1108A591B92}" srcOrd="9" destOrd="0" presId="urn:microsoft.com/office/officeart/2005/8/layout/cycle1"/>
    <dgm:cxn modelId="{76BA2072-73AD-4FD9-8538-7F60DA96F954}" type="presParOf" srcId="{A1441E97-2252-4D00-B726-40552C76EFD1}" destId="{D2305A3B-D376-4B2B-AA98-AD26458E0B66}" srcOrd="10" destOrd="0" presId="urn:microsoft.com/office/officeart/2005/8/layout/cycle1"/>
    <dgm:cxn modelId="{C58ED66A-D0EE-4060-BD7C-686EF0918A09}" type="presParOf" srcId="{A1441E97-2252-4D00-B726-40552C76EFD1}" destId="{CE3A15DC-8617-4254-ACEB-2FA17E597F08}" srcOrd="11" destOrd="0" presId="urn:microsoft.com/office/officeart/2005/8/layout/cycle1"/>
    <dgm:cxn modelId="{F8C02631-306D-4123-99E1-B2B8DD309B6F}" type="presParOf" srcId="{A1441E97-2252-4D00-B726-40552C76EFD1}" destId="{3796DB05-ADE1-4CD7-91E8-A99B2AE20CB4}" srcOrd="12" destOrd="0" presId="urn:microsoft.com/office/officeart/2005/8/layout/cycle1"/>
    <dgm:cxn modelId="{0CCFA9CE-7AF8-4ECE-B93D-341394204423}" type="presParOf" srcId="{A1441E97-2252-4D00-B726-40552C76EFD1}" destId="{6064D80A-0BB4-433E-9FAF-833C5C92AA72}" srcOrd="13" destOrd="0" presId="urn:microsoft.com/office/officeart/2005/8/layout/cycle1"/>
    <dgm:cxn modelId="{D8CA5C0D-D4AA-4397-8A7B-397C89E1EE58}" type="presParOf" srcId="{A1441E97-2252-4D00-B726-40552C76EFD1}" destId="{21D735F5-0FBF-40EC-8B0A-9BFC0122ADEC}" srcOrd="14" destOrd="0" presId="urn:microsoft.com/office/officeart/2005/8/layout/cycle1"/>
    <dgm:cxn modelId="{4A743A8C-E23E-4577-95BD-72368E06E586}" type="presParOf" srcId="{A1441E97-2252-4D00-B726-40552C76EFD1}" destId="{0294E06E-7685-4810-890F-9E351138EBDE}" srcOrd="15" destOrd="0" presId="urn:microsoft.com/office/officeart/2005/8/layout/cycle1"/>
    <dgm:cxn modelId="{E5449B56-05A5-41C9-BE8A-526B44DCCD6E}" type="presParOf" srcId="{A1441E97-2252-4D00-B726-40552C76EFD1}" destId="{2EA4910F-5E8F-4759-8CE2-D31980A61F64}" srcOrd="16" destOrd="0" presId="urn:microsoft.com/office/officeart/2005/8/layout/cycle1"/>
    <dgm:cxn modelId="{7896A2C1-7D17-4ED5-B42F-753FE7F7B51E}" type="presParOf" srcId="{A1441E97-2252-4D00-B726-40552C76EFD1}" destId="{F93E0533-7808-415D-BA35-BF242BFBE1BA}" srcOrd="17" destOrd="0" presId="urn:microsoft.com/office/officeart/2005/8/layout/cycle1"/>
    <dgm:cxn modelId="{0A50EC10-9B33-4AFF-B94C-FC27A4DD96B2}" type="presParOf" srcId="{A1441E97-2252-4D00-B726-40552C76EFD1}" destId="{C655A7FD-2114-43EB-ABDB-5A95346EAD7E}" srcOrd="18" destOrd="0" presId="urn:microsoft.com/office/officeart/2005/8/layout/cycle1"/>
    <dgm:cxn modelId="{D2E841B3-7019-4B2B-86B9-8AD8A38CAAD5}" type="presParOf" srcId="{A1441E97-2252-4D00-B726-40552C76EFD1}" destId="{A731984C-F32A-4974-B1BD-83AAE3F0B211}" srcOrd="19" destOrd="0" presId="urn:microsoft.com/office/officeart/2005/8/layout/cycle1"/>
    <dgm:cxn modelId="{7E7FA1A3-9BBC-4D85-B9FD-654CA4B189EE}" type="presParOf" srcId="{A1441E97-2252-4D00-B726-40552C76EFD1}" destId="{0BDDABF7-F93B-471A-B290-DE113032C07E}" srcOrd="20" destOrd="0" presId="urn:microsoft.com/office/officeart/2005/8/layout/cycle1"/>
    <dgm:cxn modelId="{DB4BF0F0-F2C4-432D-AE29-C394AD704917}" type="presParOf" srcId="{A1441E97-2252-4D00-B726-40552C76EFD1}" destId="{D41E1F86-03F5-43FB-B250-DF23BE692BA4}" srcOrd="21" destOrd="0" presId="urn:microsoft.com/office/officeart/2005/8/layout/cycle1"/>
    <dgm:cxn modelId="{07EB20EB-34AB-4C7D-82A2-EDC235DC4858}" type="presParOf" srcId="{A1441E97-2252-4D00-B726-40552C76EFD1}" destId="{AFF16F04-4A81-466C-AE07-EFE59ADE2729}" srcOrd="22" destOrd="0" presId="urn:microsoft.com/office/officeart/2005/8/layout/cycle1"/>
    <dgm:cxn modelId="{5B420518-EA51-4204-807D-C267FF47B3AF}" type="presParOf" srcId="{A1441E97-2252-4D00-B726-40552C76EFD1}" destId="{5FE5BFE2-EA46-4F1A-BA40-49ABB774AA70}" srcOrd="23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14B82-F240-47A2-AA5C-F8A4CD59F2F7}">
      <dsp:nvSpPr>
        <dsp:cNvPr id="0" name=""/>
        <dsp:cNvSpPr/>
      </dsp:nvSpPr>
      <dsp:spPr>
        <a:xfrm>
          <a:off x="3417387" y="310808"/>
          <a:ext cx="899157" cy="352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1834-Natural </a:t>
          </a:r>
          <a:r>
            <a:rPr lang="sv-SE" sz="1100" kern="1200" dirty="0" err="1"/>
            <a:t>refrigerents</a:t>
          </a:r>
          <a:endParaRPr lang="sv-SE" sz="1100" kern="1200" dirty="0"/>
        </a:p>
      </dsp:txBody>
      <dsp:txXfrm>
        <a:off x="3417387" y="310808"/>
        <a:ext cx="899157" cy="352289"/>
      </dsp:txXfrm>
    </dsp:sp>
    <dsp:sp modelId="{8753169F-040C-4CBC-A106-A0F9CC5E6C8E}">
      <dsp:nvSpPr>
        <dsp:cNvPr id="0" name=""/>
        <dsp:cNvSpPr/>
      </dsp:nvSpPr>
      <dsp:spPr>
        <a:xfrm>
          <a:off x="1389507" y="277769"/>
          <a:ext cx="3730598" cy="3730598"/>
        </a:xfrm>
        <a:prstGeom prst="circularArrow">
          <a:avLst>
            <a:gd name="adj1" fmla="val 3499"/>
            <a:gd name="adj2" fmla="val 216979"/>
            <a:gd name="adj3" fmla="val 18797530"/>
            <a:gd name="adj4" fmla="val 18050996"/>
            <a:gd name="adj5" fmla="val 408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2CFD3B-D845-43AB-9283-FEE8DE3C4A4D}">
      <dsp:nvSpPr>
        <dsp:cNvPr id="0" name=""/>
        <dsp:cNvSpPr/>
      </dsp:nvSpPr>
      <dsp:spPr>
        <a:xfrm>
          <a:off x="4363473" y="965375"/>
          <a:ext cx="669459" cy="66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1930- Freons as </a:t>
          </a:r>
          <a:r>
            <a:rPr lang="sv-SE" sz="1100" kern="1200" dirty="0" err="1"/>
            <a:t>refrigerant</a:t>
          </a:r>
          <a:endParaRPr lang="sv-SE" sz="1100" kern="1200" dirty="0"/>
        </a:p>
      </dsp:txBody>
      <dsp:txXfrm>
        <a:off x="4363473" y="965375"/>
        <a:ext cx="669459" cy="669459"/>
      </dsp:txXfrm>
    </dsp:sp>
    <dsp:sp modelId="{81D124D6-E056-4455-BADD-AEBA62F071DF}">
      <dsp:nvSpPr>
        <dsp:cNvPr id="0" name=""/>
        <dsp:cNvSpPr/>
      </dsp:nvSpPr>
      <dsp:spPr>
        <a:xfrm>
          <a:off x="1240250" y="94505"/>
          <a:ext cx="3730598" cy="3730598"/>
        </a:xfrm>
        <a:prstGeom prst="circularArrow">
          <a:avLst>
            <a:gd name="adj1" fmla="val 3499"/>
            <a:gd name="adj2" fmla="val 216979"/>
            <a:gd name="adj3" fmla="val 434974"/>
            <a:gd name="adj4" fmla="val 20948047"/>
            <a:gd name="adj5" fmla="val 408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7F39B3-DFA8-439D-A33F-1F52ADD4197F}">
      <dsp:nvSpPr>
        <dsp:cNvPr id="0" name=""/>
        <dsp:cNvSpPr/>
      </dsp:nvSpPr>
      <dsp:spPr>
        <a:xfrm>
          <a:off x="4363473" y="2284773"/>
          <a:ext cx="669459" cy="66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1980- Varning ”Ozon </a:t>
          </a:r>
          <a:r>
            <a:rPr lang="sv-SE" sz="1100" kern="1200" dirty="0" err="1"/>
            <a:t>hole</a:t>
          </a:r>
          <a:r>
            <a:rPr lang="sv-SE" sz="1100" kern="1200" dirty="0"/>
            <a:t>”</a:t>
          </a:r>
        </a:p>
      </dsp:txBody>
      <dsp:txXfrm>
        <a:off x="4363473" y="2284773"/>
        <a:ext cx="669459" cy="669459"/>
      </dsp:txXfrm>
    </dsp:sp>
    <dsp:sp modelId="{B19825CC-27C3-4747-A084-1B46B4D4C87A}">
      <dsp:nvSpPr>
        <dsp:cNvPr id="0" name=""/>
        <dsp:cNvSpPr/>
      </dsp:nvSpPr>
      <dsp:spPr>
        <a:xfrm>
          <a:off x="1320462" y="-10318"/>
          <a:ext cx="3730598" cy="3730598"/>
        </a:xfrm>
        <a:prstGeom prst="circularArrow">
          <a:avLst>
            <a:gd name="adj1" fmla="val 3499"/>
            <a:gd name="adj2" fmla="val 216979"/>
            <a:gd name="adj3" fmla="val 2811342"/>
            <a:gd name="adj4" fmla="val 2377066"/>
            <a:gd name="adj5" fmla="val 408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305A3B-D376-4B2B-AA98-AD26458E0B66}">
      <dsp:nvSpPr>
        <dsp:cNvPr id="0" name=""/>
        <dsp:cNvSpPr/>
      </dsp:nvSpPr>
      <dsp:spPr>
        <a:xfrm>
          <a:off x="3510667" y="3184630"/>
          <a:ext cx="1014270" cy="416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1987- Montreal </a:t>
          </a:r>
          <a:r>
            <a:rPr lang="sv-SE" sz="1100" kern="1200" dirty="0" err="1"/>
            <a:t>Protocol</a:t>
          </a:r>
          <a:endParaRPr lang="sv-SE" sz="1100" kern="1200" dirty="0"/>
        </a:p>
      </dsp:txBody>
      <dsp:txXfrm>
        <a:off x="3510667" y="3184630"/>
        <a:ext cx="1014270" cy="416858"/>
      </dsp:txXfrm>
    </dsp:sp>
    <dsp:sp modelId="{CE3A15DC-8617-4254-ACEB-2FA17E597F08}">
      <dsp:nvSpPr>
        <dsp:cNvPr id="0" name=""/>
        <dsp:cNvSpPr/>
      </dsp:nvSpPr>
      <dsp:spPr>
        <a:xfrm>
          <a:off x="1300048" y="54172"/>
          <a:ext cx="3730598" cy="3730598"/>
        </a:xfrm>
        <a:prstGeom prst="circularArrow">
          <a:avLst>
            <a:gd name="adj1" fmla="val 3499"/>
            <a:gd name="adj2" fmla="val 216979"/>
            <a:gd name="adj3" fmla="val 6113708"/>
            <a:gd name="adj4" fmla="val 4640882"/>
            <a:gd name="adj5" fmla="val 408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64D80A-0BB4-433E-9FAF-833C5C92AA72}">
      <dsp:nvSpPr>
        <dsp:cNvPr id="0" name=""/>
        <dsp:cNvSpPr/>
      </dsp:nvSpPr>
      <dsp:spPr>
        <a:xfrm>
          <a:off x="1750919" y="3159433"/>
          <a:ext cx="953410" cy="44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1997- Kyoto </a:t>
          </a:r>
          <a:r>
            <a:rPr lang="sv-SE" sz="1100" kern="1200" dirty="0" err="1"/>
            <a:t>Protocol</a:t>
          </a:r>
          <a:endParaRPr lang="sv-SE" sz="1100" kern="1200" dirty="0"/>
        </a:p>
      </dsp:txBody>
      <dsp:txXfrm>
        <a:off x="1750919" y="3159433"/>
        <a:ext cx="953410" cy="441213"/>
      </dsp:txXfrm>
    </dsp:sp>
    <dsp:sp modelId="{21D735F5-0FBF-40EC-8B0A-9BFC0122ADEC}">
      <dsp:nvSpPr>
        <dsp:cNvPr id="0" name=""/>
        <dsp:cNvSpPr/>
      </dsp:nvSpPr>
      <dsp:spPr>
        <a:xfrm>
          <a:off x="1132447" y="-70345"/>
          <a:ext cx="3730598" cy="3730598"/>
        </a:xfrm>
        <a:prstGeom prst="circularArrow">
          <a:avLst>
            <a:gd name="adj1" fmla="val 3499"/>
            <a:gd name="adj2" fmla="val 216979"/>
            <a:gd name="adj3" fmla="val 8777565"/>
            <a:gd name="adj4" fmla="val 7660340"/>
            <a:gd name="adj5" fmla="val 408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A4910F-5E8F-4759-8CE2-D31980A61F64}">
      <dsp:nvSpPr>
        <dsp:cNvPr id="0" name=""/>
        <dsp:cNvSpPr/>
      </dsp:nvSpPr>
      <dsp:spPr>
        <a:xfrm>
          <a:off x="765091" y="2146541"/>
          <a:ext cx="1304033" cy="512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2010- Limitations and </a:t>
          </a:r>
          <a:r>
            <a:rPr lang="sv-SE" sz="1100" kern="1200" dirty="0" err="1"/>
            <a:t>banding</a:t>
          </a:r>
          <a:r>
            <a:rPr lang="sv-SE" sz="1100" kern="1200" dirty="0"/>
            <a:t>  CFC/HCFC</a:t>
          </a:r>
        </a:p>
      </dsp:txBody>
      <dsp:txXfrm>
        <a:off x="765091" y="2146541"/>
        <a:ext cx="1304033" cy="512718"/>
      </dsp:txXfrm>
    </dsp:sp>
    <dsp:sp modelId="{F93E0533-7808-415D-BA35-BF242BFBE1BA}">
      <dsp:nvSpPr>
        <dsp:cNvPr id="0" name=""/>
        <dsp:cNvSpPr/>
      </dsp:nvSpPr>
      <dsp:spPr>
        <a:xfrm>
          <a:off x="1220583" y="115918"/>
          <a:ext cx="3730598" cy="3730598"/>
        </a:xfrm>
        <a:prstGeom prst="circularArrow">
          <a:avLst>
            <a:gd name="adj1" fmla="val 3499"/>
            <a:gd name="adj2" fmla="val 216979"/>
            <a:gd name="adj3" fmla="val 11322398"/>
            <a:gd name="adj4" fmla="val 10469805"/>
            <a:gd name="adj5" fmla="val 408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31984C-F32A-4974-B1BD-83AAE3F0B211}">
      <dsp:nvSpPr>
        <dsp:cNvPr id="0" name=""/>
        <dsp:cNvSpPr/>
      </dsp:nvSpPr>
      <dsp:spPr>
        <a:xfrm>
          <a:off x="712902" y="1106055"/>
          <a:ext cx="1521593" cy="50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2014- F-Gas </a:t>
          </a:r>
          <a:r>
            <a:rPr lang="sv-SE" sz="1100" kern="1200" dirty="0" err="1"/>
            <a:t>directive</a:t>
          </a:r>
          <a:endParaRPr lang="sv-SE" sz="1100" kern="1200" dirty="0"/>
        </a:p>
      </dsp:txBody>
      <dsp:txXfrm>
        <a:off x="712902" y="1106055"/>
        <a:ext cx="1521593" cy="507249"/>
      </dsp:txXfrm>
    </dsp:sp>
    <dsp:sp modelId="{0BDDABF7-F93B-471A-B290-DE113032C07E}">
      <dsp:nvSpPr>
        <dsp:cNvPr id="0" name=""/>
        <dsp:cNvSpPr/>
      </dsp:nvSpPr>
      <dsp:spPr>
        <a:xfrm>
          <a:off x="1098776" y="282920"/>
          <a:ext cx="3730598" cy="3730598"/>
        </a:xfrm>
        <a:prstGeom prst="circularArrow">
          <a:avLst>
            <a:gd name="adj1" fmla="val 3499"/>
            <a:gd name="adj2" fmla="val 216979"/>
            <a:gd name="adj3" fmla="val 13798656"/>
            <a:gd name="adj4" fmla="val 13031776"/>
            <a:gd name="adj5" fmla="val 408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F16F04-4A81-466C-AE07-EFE59ADE2729}">
      <dsp:nvSpPr>
        <dsp:cNvPr id="0" name=""/>
        <dsp:cNvSpPr/>
      </dsp:nvSpPr>
      <dsp:spPr>
        <a:xfrm>
          <a:off x="1659365" y="287022"/>
          <a:ext cx="1181080" cy="473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2020- </a:t>
          </a:r>
          <a:r>
            <a:rPr lang="sv-SE" sz="1100" kern="1200" dirty="0" err="1"/>
            <a:t>Natural</a:t>
          </a:r>
          <a:r>
            <a:rPr lang="sv-SE" sz="1100" kern="1200" dirty="0"/>
            <a:t> </a:t>
          </a:r>
          <a:r>
            <a:rPr lang="sv-SE" sz="1100" kern="1200" dirty="0" err="1"/>
            <a:t>refrigerents</a:t>
          </a:r>
          <a:endParaRPr lang="sv-SE" sz="1100" kern="1200" dirty="0"/>
        </a:p>
      </dsp:txBody>
      <dsp:txXfrm>
        <a:off x="1659365" y="287022"/>
        <a:ext cx="1181080" cy="473769"/>
      </dsp:txXfrm>
    </dsp:sp>
    <dsp:sp modelId="{5FE5BFE2-EA46-4F1A-BA40-49ABB774AA70}">
      <dsp:nvSpPr>
        <dsp:cNvPr id="0" name=""/>
        <dsp:cNvSpPr/>
      </dsp:nvSpPr>
      <dsp:spPr>
        <a:xfrm>
          <a:off x="1199113" y="153422"/>
          <a:ext cx="3730598" cy="3730598"/>
        </a:xfrm>
        <a:prstGeom prst="circularArrow">
          <a:avLst>
            <a:gd name="adj1" fmla="val 3499"/>
            <a:gd name="adj2" fmla="val 216979"/>
            <a:gd name="adj3" fmla="val 16691934"/>
            <a:gd name="adj4" fmla="val 15752098"/>
            <a:gd name="adj5" fmla="val 408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CF7E3-D7E7-4AFE-A248-7013AEC6A4D6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83035-14B0-452F-8D40-71F1C41CC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15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3035-14B0-452F-8D40-71F1C41CC7E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943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3035-14B0-452F-8D40-71F1C41CC7E8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346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3035-14B0-452F-8D40-71F1C41CC7E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94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3035-14B0-452F-8D40-71F1C41CC7E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5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3035-14B0-452F-8D40-71F1C41CC7E8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800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3035-14B0-452F-8D40-71F1C41CC7E8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15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3035-14B0-452F-8D40-71F1C41CC7E8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36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1424" y="836714"/>
            <a:ext cx="103632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noProof="0"/>
              <a:t>Heading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911424" y="2348880"/>
            <a:ext cx="103691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Heading 2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E67923E1-261E-4B0C-9113-29084E2C8932}" type="slidenum">
              <a:rPr lang="sv-SE" smtClean="0">
                <a:solidFill>
                  <a:srgbClr val="19648D"/>
                </a:solidFill>
              </a:rPr>
              <a:pPr/>
              <a:t>‹#›</a:t>
            </a:fld>
            <a:endParaRPr lang="sv-SE">
              <a:solidFill>
                <a:srgbClr val="1964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1F74E-E778-3381-05A2-F4C6228CA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4C0C-CFD0-4DD7-A21B-0DBC0A5BE7AD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6E3C02-1A8E-C762-79DF-FAD5A1DCE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58D1A-6235-9058-8C12-66193F53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6496-2795-41C1-B069-52748614A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13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Heading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noProof="0"/>
              <a:t>Text</a:t>
            </a:r>
          </a:p>
          <a:p>
            <a:pPr lvl="1"/>
            <a:r>
              <a:rPr lang="en-US" noProof="0"/>
              <a:t>Text</a:t>
            </a:r>
          </a:p>
          <a:p>
            <a:pPr lvl="2"/>
            <a:r>
              <a:rPr lang="en-US" noProof="0"/>
              <a:t>Text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E67923E1-261E-4B0C-9113-29084E2C8932}" type="slidenum">
              <a:rPr lang="sv-SE" smtClean="0">
                <a:solidFill>
                  <a:srgbClr val="19648D"/>
                </a:solidFill>
              </a:rPr>
              <a:pPr/>
              <a:t>‹#›</a:t>
            </a:fld>
            <a:endParaRPr lang="sv-SE">
              <a:solidFill>
                <a:srgbClr val="1964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7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A8809-8E87-49C0-93E6-63745478350A}" type="datetimeFigureOut">
              <a:rPr lang="sv-SE" smtClean="0">
                <a:solidFill>
                  <a:srgbClr val="19648D"/>
                </a:solidFill>
              </a:rPr>
              <a:pPr>
                <a:defRPr/>
              </a:pPr>
              <a:t>2025-01-17</a:t>
            </a:fld>
            <a:endParaRPr lang="sv-SE">
              <a:solidFill>
                <a:srgbClr val="19648D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19648D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7C147-991C-43D9-A0C1-2CEB3E9AA530}" type="slidenum">
              <a:rPr lang="sv-SE" smtClean="0">
                <a:solidFill>
                  <a:srgbClr val="19648D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1964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87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4420" y="1907117"/>
            <a:ext cx="10752667" cy="1162051"/>
          </a:xfrm>
        </p:spPr>
        <p:txBody>
          <a:bodyPr anchor="b"/>
          <a:lstStyle>
            <a:lvl1pPr algn="ctr">
              <a:defRPr sz="9333" b="1">
                <a:solidFill>
                  <a:schemeClr val="accent1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endParaRPr lang="sv-SE"/>
          </a:p>
        </p:txBody>
      </p:sp>
      <p:sp>
        <p:nvSpPr>
          <p:cNvPr id="14" name="Platshållare för innehåll 2"/>
          <p:cNvSpPr>
            <a:spLocks noGrp="1"/>
          </p:cNvSpPr>
          <p:nvPr>
            <p:ph idx="1"/>
          </p:nvPr>
        </p:nvSpPr>
        <p:spPr>
          <a:xfrm>
            <a:off x="624417" y="3168551"/>
            <a:ext cx="10752667" cy="21211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xfrm>
            <a:off x="8737600" y="6356353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80A3C-144F-4847-B0D8-0754992AA79C}" type="slidenum">
              <a:rPr lang="sv-SE" altLang="sv-SE"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1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4766733" y="1701802"/>
            <a:ext cx="6815667" cy="4424364"/>
          </a:xfrm>
        </p:spPr>
        <p:txBody>
          <a:bodyPr/>
          <a:lstStyle>
            <a:lvl1pPr marL="0" indent="0">
              <a:buNone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endParaRPr lang="sv-SE"/>
          </a:p>
        </p:txBody>
      </p:sp>
      <p:sp>
        <p:nvSpPr>
          <p:cNvPr id="5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3" y="1701802"/>
            <a:ext cx="4011084" cy="4424364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33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10959007" cy="1162051"/>
          </a:xfrm>
        </p:spPr>
        <p:txBody>
          <a:bodyPr anchor="b"/>
          <a:lstStyle>
            <a:lvl1pPr algn="l">
              <a:defRPr sz="6400" b="1" i="0">
                <a:solidFill>
                  <a:schemeClr val="accent1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403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1" descr="Wedholms_bg-1280x720-RGB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24420" y="1907117"/>
            <a:ext cx="10752667" cy="1162051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sv-SE" alt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8984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4" descr="Wedholms_bg-1280x720-RGB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7"/>
          <p:cNvSpPr txBox="1">
            <a:spLocks noChangeArrowheads="1"/>
          </p:cNvSpPr>
          <p:nvPr userDrawn="1"/>
        </p:nvSpPr>
        <p:spPr bwMode="auto">
          <a:xfrm>
            <a:off x="3683002" y="2874434"/>
            <a:ext cx="4991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sv-SE" altLang="sv-SE" sz="2800">
                <a:solidFill>
                  <a:srgbClr val="FFFFFF"/>
                </a:solidFill>
              </a:rPr>
              <a:t>Leading milk </a:t>
            </a:r>
            <a:r>
              <a:rPr lang="sv-SE" altLang="sv-SE" sz="2800" err="1">
                <a:solidFill>
                  <a:srgbClr val="FFFFFF"/>
                </a:solidFill>
              </a:rPr>
              <a:t>cooling</a:t>
            </a:r>
            <a:r>
              <a:rPr lang="sv-SE" altLang="sv-SE" sz="2800">
                <a:solidFill>
                  <a:srgbClr val="FFFFFF"/>
                </a:solidFill>
              </a:rPr>
              <a:t> solutions</a:t>
            </a:r>
          </a:p>
        </p:txBody>
      </p:sp>
      <p:pic>
        <p:nvPicPr>
          <p:cNvPr id="4" name="Bildobjekt 7" descr="W_Neg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451" y="2298702"/>
            <a:ext cx="5156200" cy="49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3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64" y="836614"/>
            <a:ext cx="10307147" cy="14208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8736700" y="6356353"/>
            <a:ext cx="2788376" cy="3159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571E0F-3608-4516-880A-8A1ED78AA519}" type="slidenum">
              <a:rPr lang="pl-PL" altLang="sv-SE" smtClean="0">
                <a:solidFill>
                  <a:srgbClr val="19648D"/>
                </a:solidFill>
              </a:rPr>
              <a:pPr/>
              <a:t>‹#›</a:t>
            </a:fld>
            <a:endParaRPr lang="pl-PL" altLang="sv-SE">
              <a:solidFill>
                <a:srgbClr val="1964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1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F112D-4DFF-493D-9F37-055019E36447}" type="datetimeFigureOut">
              <a:rPr lang="sv-SE" smtClean="0">
                <a:solidFill>
                  <a:srgbClr val="19648D"/>
                </a:solidFill>
              </a:rPr>
              <a:pPr>
                <a:defRPr/>
              </a:pPr>
              <a:t>2025-01-17</a:t>
            </a:fld>
            <a:endParaRPr lang="sv-SE">
              <a:solidFill>
                <a:srgbClr val="19648D"/>
              </a:solidFill>
            </a:endParaRP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19648D"/>
              </a:solidFill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0A34-F13B-4888-BB13-2FD77C28970C}" type="slidenum">
              <a:rPr lang="sv-SE" smtClean="0">
                <a:solidFill>
                  <a:srgbClr val="19648D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1964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5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19404" y="274637"/>
            <a:ext cx="10753195" cy="994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Heading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19404" y="1412777"/>
            <a:ext cx="10753195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Text</a:t>
            </a:r>
          </a:p>
          <a:p>
            <a:pPr lvl="1"/>
            <a:r>
              <a:rPr lang="en-US" noProof="0"/>
              <a:t>Text</a:t>
            </a:r>
          </a:p>
          <a:p>
            <a:pPr lvl="2"/>
            <a:r>
              <a:rPr lang="en-US" noProof="0"/>
              <a:t>Text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1" y="6328371"/>
            <a:ext cx="2726575" cy="26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7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377" rtl="0" eaLnBrk="1" latinLnBrk="0" hangingPunct="1">
        <a:spcBef>
          <a:spcPct val="0"/>
        </a:spcBef>
        <a:buNone/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>
          <a:schemeClr val="bg2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Bildobjek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606" b="7408"/>
          <a:stretch/>
        </p:blipFill>
        <p:spPr bwMode="auto">
          <a:xfrm>
            <a:off x="0" y="4664364"/>
            <a:ext cx="12192000" cy="219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phic 3" descr="Bild med kylsystem för mjölk">
            <a:extLst>
              <a:ext uri="{FF2B5EF4-FFF2-40B4-BE49-F238E27FC236}">
                <a16:creationId xmlns:a16="http://schemas.microsoft.com/office/drawing/2014/main" id="{B6ED39A1-4209-5675-1DCC-6E631FF20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139" y="195519"/>
            <a:ext cx="4494186" cy="3390478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8BC88BCD-2988-4AC9-93D4-688E51827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624" y="2193636"/>
            <a:ext cx="10363200" cy="1470025"/>
          </a:xfrm>
        </p:spPr>
        <p:txBody>
          <a:bodyPr/>
          <a:lstStyle/>
          <a:p>
            <a:pPr algn="r"/>
            <a:r>
              <a:rPr lang="sv-SE" sz="4000" dirty="0">
                <a:solidFill>
                  <a:schemeClr val="tx1"/>
                </a:solidFill>
              </a:rPr>
              <a:t>Alternativa Mjölklösningar 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sz="2000" dirty="0">
                <a:solidFill>
                  <a:schemeClr val="tx1"/>
                </a:solidFill>
              </a:rPr>
              <a:t>2024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B18C693-7E4F-DBBC-24F4-98F742DD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solidFill>
                  <a:schemeClr val="bg2"/>
                </a:solidFill>
                <a:latin typeface="+mj-lt"/>
                <a:cs typeface="+mj-cs"/>
              </a:rPr>
              <a:t>Indirekt kyla (</a:t>
            </a:r>
            <a:r>
              <a:rPr lang="sv-SE" sz="2800" dirty="0" err="1">
                <a:solidFill>
                  <a:schemeClr val="bg2"/>
                </a:solidFill>
                <a:latin typeface="+mj-lt"/>
                <a:cs typeface="+mj-cs"/>
              </a:rPr>
              <a:t>Chiller</a:t>
            </a:r>
            <a:r>
              <a:rPr lang="sv-SE" sz="2800" dirty="0">
                <a:solidFill>
                  <a:schemeClr val="bg2"/>
                </a:solidFill>
                <a:latin typeface="+mj-lt"/>
                <a:cs typeface="+mj-cs"/>
              </a:rPr>
              <a:t>)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D525DDFB-0991-66AD-C00D-90CA0FBA19DA}"/>
              </a:ext>
            </a:extLst>
          </p:cNvPr>
          <p:cNvSpPr txBox="1"/>
          <p:nvPr/>
        </p:nvSpPr>
        <p:spPr>
          <a:xfrm>
            <a:off x="6702870" y="2466724"/>
            <a:ext cx="4479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Ubuntu" panose="020B0504030602030204" pitchFamily="34" charset="0"/>
              </a:rPr>
              <a:t>Två </a:t>
            </a:r>
            <a:r>
              <a:rPr lang="sv-SE" sz="2400" dirty="0" err="1">
                <a:latin typeface="Ubuntu" panose="020B0504030602030204" pitchFamily="34" charset="0"/>
              </a:rPr>
              <a:t>kylsteg</a:t>
            </a:r>
            <a:endParaRPr lang="sv-SE" sz="2400" dirty="0">
              <a:latin typeface="Ubuntu" panose="020B05040306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Ubuntu" panose="020B0504030602030204" pitchFamily="34" charset="0"/>
              </a:rPr>
              <a:t>Fler komponenter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Ubuntu" panose="020B0504030602030204" pitchFamily="34" charset="0"/>
              </a:rPr>
              <a:t>Omfattande installation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Ubuntu" panose="020B0504030602030204" pitchFamily="34" charset="0"/>
              </a:rPr>
              <a:t>Mer energiåtgång</a:t>
            </a:r>
          </a:p>
        </p:txBody>
      </p:sp>
      <p:pic>
        <p:nvPicPr>
          <p:cNvPr id="5" name="Bildobjekt 4" descr="En bild som visar utomhus, himmel, hus, mark&#10;&#10;Automatiskt genererad beskrivning">
            <a:extLst>
              <a:ext uri="{FF2B5EF4-FFF2-40B4-BE49-F238E27FC236}">
                <a16:creationId xmlns:a16="http://schemas.microsoft.com/office/drawing/2014/main" id="{1640CBC6-63EA-4103-F2C8-D45BA6474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1" b="36759"/>
          <a:stretch/>
        </p:blipFill>
        <p:spPr>
          <a:xfrm>
            <a:off x="609603" y="1786854"/>
            <a:ext cx="3857625" cy="2743200"/>
          </a:xfrm>
          <a:prstGeom prst="rect">
            <a:avLst/>
          </a:prstGeom>
        </p:spPr>
      </p:pic>
      <p:pic>
        <p:nvPicPr>
          <p:cNvPr id="7" name="Bildobjekt 6" descr="En bild som visar vägg, inomhus, brandsläckare, cylinder&#10;&#10;Automatiskt genererad beskrivning">
            <a:extLst>
              <a:ext uri="{FF2B5EF4-FFF2-40B4-BE49-F238E27FC236}">
                <a16:creationId xmlns:a16="http://schemas.microsoft.com/office/drawing/2014/main" id="{072E03F7-DB77-B383-70D3-18AEC8C89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6" t="20926" r="16511" b="14862"/>
          <a:stretch/>
        </p:blipFill>
        <p:spPr>
          <a:xfrm>
            <a:off x="4467228" y="1786854"/>
            <a:ext cx="1908405" cy="273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84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B18C693-7E4F-DBBC-24F4-98F742DD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solidFill>
                  <a:schemeClr val="bg2"/>
                </a:solidFill>
                <a:latin typeface="+mj-lt"/>
                <a:cs typeface="+mj-cs"/>
              </a:rPr>
              <a:t>Direkt kyla vs Indirekt kyla</a:t>
            </a:r>
          </a:p>
        </p:txBody>
      </p:sp>
      <p:pic>
        <p:nvPicPr>
          <p:cNvPr id="10" name="Bildobjekt 9" descr="Indirekt kyla. Skiss över kylaggregat, värmeväxlare, värmeväxlare och en miljötank.">
            <a:extLst>
              <a:ext uri="{FF2B5EF4-FFF2-40B4-BE49-F238E27FC236}">
                <a16:creationId xmlns:a16="http://schemas.microsoft.com/office/drawing/2014/main" id="{DE9D260D-2282-4718-85EF-C3E3F1F175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723"/>
          <a:stretch/>
        </p:blipFill>
        <p:spPr>
          <a:xfrm>
            <a:off x="2199193" y="3598871"/>
            <a:ext cx="7793612" cy="2713802"/>
          </a:xfrm>
          <a:prstGeom prst="rect">
            <a:avLst/>
          </a:prstGeom>
        </p:spPr>
      </p:pic>
      <p:pic>
        <p:nvPicPr>
          <p:cNvPr id="3" name="Bild 2" descr="Skiss över ett kylsystem som använder direkt kyla. Kylaggregat och mjölktank">
            <a:extLst>
              <a:ext uri="{FF2B5EF4-FFF2-40B4-BE49-F238E27FC236}">
                <a16:creationId xmlns:a16="http://schemas.microsoft.com/office/drawing/2014/main" id="{246F9AAE-E77C-60B7-45E3-43B628F6B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3707" y="1506698"/>
            <a:ext cx="3264585" cy="2020575"/>
          </a:xfrm>
          <a:prstGeom prst="rect">
            <a:avLst/>
          </a:prstGeom>
        </p:spPr>
      </p:pic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B2F32BEB-58D8-D922-0696-DCF011852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86561" y="3598871"/>
            <a:ext cx="1108204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830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B18C693-7E4F-DBBC-24F4-98F742DD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solidFill>
                  <a:schemeClr val="bg2"/>
                </a:solidFill>
                <a:latin typeface="+mj-lt"/>
                <a:cs typeface="+mj-cs"/>
              </a:rPr>
              <a:t>Förkylning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1B4174ED-F1F8-3963-9B08-2EEFE4975AE4}"/>
              </a:ext>
            </a:extLst>
          </p:cNvPr>
          <p:cNvSpPr txBox="1"/>
          <p:nvPr/>
        </p:nvSpPr>
        <p:spPr>
          <a:xfrm>
            <a:off x="6233020" y="2669673"/>
            <a:ext cx="5964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Ubuntu" panose="020B0504030602030204" pitchFamily="34" charset="0"/>
              </a:rPr>
              <a:t>Ett </a:t>
            </a:r>
            <a:r>
              <a:rPr lang="sv-SE" sz="2400" dirty="0" err="1">
                <a:latin typeface="Ubuntu" panose="020B0504030602030204" pitchFamily="34" charset="0"/>
              </a:rPr>
              <a:t>kylsteg</a:t>
            </a:r>
            <a:r>
              <a:rPr lang="sv-SE" sz="2400" dirty="0">
                <a:latin typeface="Ubuntu" panose="020B0504030602030204" pitchFamily="34" charset="0"/>
              </a:rPr>
              <a:t> </a:t>
            </a:r>
            <a:r>
              <a:rPr lang="sv-SE" sz="2400" dirty="0" err="1">
                <a:latin typeface="Ubuntu" panose="020B0504030602030204" pitchFamily="34" charset="0"/>
              </a:rPr>
              <a:t>mha</a:t>
            </a:r>
            <a:r>
              <a:rPr lang="sv-SE" sz="2400" dirty="0">
                <a:latin typeface="Ubuntu" panose="020B0504030602030204" pitchFamily="34" charset="0"/>
              </a:rPr>
              <a:t> vatten eller glykol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Ubuntu" panose="020B0504030602030204" pitchFamily="34" charset="0"/>
              </a:rPr>
              <a:t>Få komponenter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Ubuntu" panose="020B0504030602030204" pitchFamily="34" charset="0"/>
              </a:rPr>
              <a:t>Låg energiåtgång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572CC6D-99AA-F088-0839-4294E8D3F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61" y="1708645"/>
            <a:ext cx="5517159" cy="1745858"/>
          </a:xfrm>
          <a:prstGeom prst="rect">
            <a:avLst/>
          </a:prstGeom>
        </p:spPr>
      </p:pic>
      <p:pic>
        <p:nvPicPr>
          <p:cNvPr id="9" name="Bildobjekt 8" descr="Bilden visar ett kylaggregat">
            <a:extLst>
              <a:ext uri="{FF2B5EF4-FFF2-40B4-BE49-F238E27FC236}">
                <a16:creationId xmlns:a16="http://schemas.microsoft.com/office/drawing/2014/main" id="{5CBF13D6-FD36-91CA-9B97-F2ADCC35D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516" y="3318968"/>
            <a:ext cx="3262049" cy="349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94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B18C693-7E4F-DBBC-24F4-98F742DD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solidFill>
                  <a:schemeClr val="bg2"/>
                </a:solidFill>
                <a:latin typeface="+mj-lt"/>
                <a:cs typeface="+mj-cs"/>
              </a:rPr>
              <a:t>Flash cooling (snabbkylning)</a:t>
            </a:r>
          </a:p>
        </p:txBody>
      </p:sp>
      <p:pic>
        <p:nvPicPr>
          <p:cNvPr id="3" name="Bild 2" descr="Skiss över komponenterna i ett flash cooloing system">
            <a:extLst>
              <a:ext uri="{FF2B5EF4-FFF2-40B4-BE49-F238E27FC236}">
                <a16:creationId xmlns:a16="http://schemas.microsoft.com/office/drawing/2014/main" id="{02663F2A-BF4A-745F-7DC3-752CA7EBE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2238" y="1919287"/>
            <a:ext cx="9446003" cy="380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96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Bildobjek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606" b="7408"/>
          <a:stretch/>
        </p:blipFill>
        <p:spPr bwMode="auto">
          <a:xfrm>
            <a:off x="0" y="4664364"/>
            <a:ext cx="12192000" cy="219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C39C2AD-E7BA-4A66-BDDF-EF15D2377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794" y="2693987"/>
            <a:ext cx="10363200" cy="1470025"/>
          </a:xfrm>
        </p:spPr>
        <p:txBody>
          <a:bodyPr/>
          <a:lstStyle/>
          <a:p>
            <a:pPr algn="r"/>
            <a:r>
              <a:rPr lang="sv-SE" sz="4400" dirty="0">
                <a:solidFill>
                  <a:schemeClr val="tx1"/>
                </a:solidFill>
              </a:rPr>
              <a:t>Energioptimering</a:t>
            </a:r>
            <a:br>
              <a:rPr lang="sv-SE" sz="4400" dirty="0">
                <a:solidFill>
                  <a:schemeClr val="tx1"/>
                </a:solidFill>
              </a:rPr>
            </a:br>
            <a:r>
              <a:rPr lang="sv-SE" sz="2400" dirty="0">
                <a:solidFill>
                  <a:schemeClr val="tx1"/>
                </a:solidFill>
              </a:rPr>
              <a:t>2024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7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B18C693-7E4F-DBBC-24F4-98F742DD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solidFill>
                  <a:schemeClr val="bg2"/>
                </a:solidFill>
                <a:latin typeface="+mj-lt"/>
                <a:cs typeface="+mj-cs"/>
              </a:rPr>
              <a:t>Ventilation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7157B9-BAB4-DB8B-E07C-0F81B8704343}"/>
              </a:ext>
            </a:extLst>
          </p:cNvPr>
          <p:cNvSpPr txBox="1"/>
          <p:nvPr/>
        </p:nvSpPr>
        <p:spPr>
          <a:xfrm>
            <a:off x="609603" y="1704939"/>
            <a:ext cx="84337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Ubuntu" panose="020B0504030602030204" pitchFamily="34" charset="0"/>
              </a:rPr>
              <a:t>Om ett kylaggregat går länge kan det vara ett ventilations problem. Den varma luft som kylaggregatet producerar  transporteras ej iväg utan kväver kylaggregatet.</a:t>
            </a:r>
          </a:p>
          <a:p>
            <a:endParaRPr lang="sv-SE" sz="2400" dirty="0">
              <a:latin typeface="Ubuntu" panose="020B05040306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Ubuntu" panose="020B0504030602030204" pitchFamily="34" charset="0"/>
              </a:rPr>
              <a:t>Rengöring av kondensor är viktigt och om underhåll ej görs så bidrar det till en ökar energiåtgång samt dålig kylning.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Ubuntu" panose="020B0504030602030204" pitchFamily="34" charset="0"/>
              </a:rPr>
              <a:t>Rumstemperatur.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Ubuntu" panose="020B0504030602030204" pitchFamily="34" charset="0"/>
              </a:rPr>
              <a:t>Luft utbyte.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4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750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B18C693-7E4F-DBBC-24F4-98F742DD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solidFill>
                  <a:schemeClr val="bg2"/>
                </a:solidFill>
                <a:latin typeface="+mj-lt"/>
                <a:cs typeface="+mj-cs"/>
              </a:rPr>
              <a:t>Förkylning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7157B9-BAB4-DB8B-E07C-0F81B8704343}"/>
              </a:ext>
            </a:extLst>
          </p:cNvPr>
          <p:cNvSpPr txBox="1"/>
          <p:nvPr/>
        </p:nvSpPr>
        <p:spPr>
          <a:xfrm>
            <a:off x="609603" y="1704939"/>
            <a:ext cx="84337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Ubuntu" panose="020B0504030602030204" pitchFamily="34" charset="0"/>
              </a:rPr>
              <a:t>Om ett kylaggregat går länge kan det också vara att kylaggregatet ej är dimensionerat efter ökad produktion av mjölk.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Ubuntu" panose="020B0504030602030204" pitchFamily="34" charset="0"/>
              </a:rPr>
              <a:t>Förkylning kan göra att befintligt system kan återigen kyla inom tidsramarna.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Ubuntu" panose="020B0504030602030204" pitchFamily="34" charset="0"/>
              </a:rPr>
              <a:t>Vill man underlätta för kylaggregatet så kan man även använda sig av förkylning då det minskar den behövda kylbehovet med 30-40%.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4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32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B18C693-7E4F-DBBC-24F4-98F742DD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solidFill>
                  <a:schemeClr val="bg2"/>
                </a:solidFill>
                <a:latin typeface="+mj-lt"/>
                <a:cs typeface="+mj-cs"/>
              </a:rPr>
              <a:t>Värmeåtervinning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7157B9-BAB4-DB8B-E07C-0F81B8704343}"/>
              </a:ext>
            </a:extLst>
          </p:cNvPr>
          <p:cNvSpPr txBox="1"/>
          <p:nvPr/>
        </p:nvSpPr>
        <p:spPr>
          <a:xfrm>
            <a:off x="609603" y="1704939"/>
            <a:ext cx="84337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Ubuntu" panose="020B0504030602030204" pitchFamily="34" charset="0"/>
              </a:rPr>
              <a:t>Ett sätt att få tillbaka energi från aggregatet är att plocka värme före kondensorn </a:t>
            </a:r>
            <a:r>
              <a:rPr lang="sv-SE" sz="2400" dirty="0" err="1">
                <a:latin typeface="Ubuntu" panose="020B0504030602030204" pitchFamily="34" charset="0"/>
              </a:rPr>
              <a:t>mha</a:t>
            </a:r>
            <a:r>
              <a:rPr lang="sv-SE" sz="2400" dirty="0">
                <a:latin typeface="Ubuntu" panose="020B0504030602030204" pitchFamily="34" charset="0"/>
              </a:rPr>
              <a:t> en värmeväxlare.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Ubuntu" panose="020B0504030602030204" pitchFamily="34" charset="0"/>
              </a:rPr>
              <a:t>Energin från värmeväxlaren användas att göra varmvatten som kan användas för diskprocessen.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400" dirty="0">
              <a:latin typeface="Ubuntu" panose="020B0504030602030204" pitchFamily="34" charset="0"/>
            </a:endParaRPr>
          </a:p>
        </p:txBody>
      </p:sp>
      <p:pic>
        <p:nvPicPr>
          <p:cNvPr id="5" name="Bildobjekt 4" descr="Skiss som visar värmeåtervinning ">
            <a:extLst>
              <a:ext uri="{FF2B5EF4-FFF2-40B4-BE49-F238E27FC236}">
                <a16:creationId xmlns:a16="http://schemas.microsoft.com/office/drawing/2014/main" id="{38A9F077-E959-1CA5-138A-1ABA16FE0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3" y="3336680"/>
            <a:ext cx="7836847" cy="325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58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Bildobjek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606" b="7408"/>
          <a:stretch/>
        </p:blipFill>
        <p:spPr bwMode="auto">
          <a:xfrm>
            <a:off x="0" y="4664364"/>
            <a:ext cx="12192000" cy="219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F12A5EF-2C3E-4323-A4F1-7E5FE83C1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064" y="2693987"/>
            <a:ext cx="10363200" cy="1470025"/>
          </a:xfrm>
        </p:spPr>
        <p:txBody>
          <a:bodyPr/>
          <a:lstStyle/>
          <a:p>
            <a:pPr algn="r"/>
            <a:r>
              <a:rPr lang="sv-SE" sz="4400" dirty="0">
                <a:solidFill>
                  <a:schemeClr val="tx1"/>
                </a:solidFill>
              </a:rPr>
              <a:t>Val kring kylsystemlösningar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sz="2000" dirty="0">
                <a:solidFill>
                  <a:schemeClr val="tx1"/>
                </a:solidFill>
              </a:rPr>
              <a:t>2024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0AEFF0-A556-9E67-FDC0-594A11820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3" y="1587137"/>
            <a:ext cx="10755083" cy="1537787"/>
          </a:xfrm>
        </p:spPr>
        <p:txBody>
          <a:bodyPr/>
          <a:lstStyle/>
          <a:p>
            <a:r>
              <a:rPr lang="sv-SE" b="0" i="0" dirty="0">
                <a:effectLst/>
                <a:latin typeface="Maven Pro"/>
              </a:rPr>
              <a:t>Koldioxid (R744,CO2)</a:t>
            </a:r>
          </a:p>
          <a:p>
            <a:r>
              <a:rPr lang="sv-SE" b="0" i="0" dirty="0">
                <a:effectLst/>
                <a:latin typeface="Maven Pro"/>
              </a:rPr>
              <a:t>Ammoniak R717: ATEX-handbok.</a:t>
            </a:r>
          </a:p>
          <a:p>
            <a:r>
              <a:rPr lang="sv-SE" dirty="0">
                <a:latin typeface="Maven Pro"/>
              </a:rPr>
              <a:t>Propan R290</a:t>
            </a:r>
            <a:r>
              <a:rPr lang="sv-SE" b="0" i="0" dirty="0">
                <a:effectLst/>
                <a:latin typeface="Maven Pro"/>
              </a:rPr>
              <a:t> och andra brandfarliga köldmedier: ATEX-handbok.</a:t>
            </a:r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B18C693-7E4F-DBBC-24F4-98F742DD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solidFill>
                  <a:schemeClr val="bg2"/>
                </a:solidFill>
                <a:latin typeface="+mj-lt"/>
                <a:cs typeface="+mj-cs"/>
              </a:rPr>
              <a:t>Vägval framöver </a:t>
            </a: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7731E145-FB75-AB7C-4189-6CD2ED786E91}"/>
              </a:ext>
            </a:extLst>
          </p:cNvPr>
          <p:cNvSpPr txBox="1">
            <a:spLocks/>
          </p:cNvSpPr>
          <p:nvPr/>
        </p:nvSpPr>
        <p:spPr>
          <a:xfrm>
            <a:off x="670561" y="3086465"/>
            <a:ext cx="8617130" cy="1537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2"/>
              </a:buClr>
              <a:buSzPct val="100000"/>
              <a:buFontTx/>
              <a:buNone/>
              <a:defRPr sz="2133" b="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70" indent="0" algn="l" defTabSz="914377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indent="0" algn="l" defTabSz="914377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indent="0" algn="l" defTabSz="914377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indent="0" algn="l" defTabSz="914377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1800" b="1" i="0" u="none" strike="noStrike" baseline="0">
                <a:latin typeface="Calibri-Bold"/>
              </a:rPr>
              <a:t>Vilka är egenskaperna hos de återstående</a:t>
            </a:r>
          </a:p>
          <a:p>
            <a:r>
              <a:rPr lang="sv-SE" sz="1400">
                <a:solidFill>
                  <a:schemeClr val="tx2"/>
                </a:solidFill>
                <a:latin typeface="Calibri" panose="020F0502020204030204" pitchFamily="34" charset="0"/>
              </a:rPr>
              <a:t>- </a:t>
            </a:r>
            <a:r>
              <a:rPr lang="sv-SE" sz="1400" b="0" i="0" u="none" strike="noStrike" baseline="0">
                <a:solidFill>
                  <a:schemeClr val="tx2"/>
                </a:solidFill>
                <a:latin typeface="Calibri" panose="020F0502020204030204" pitchFamily="34" charset="0"/>
              </a:rPr>
              <a:t>Koldioxid A1 (Ej brandfarlig, ej giftig)</a:t>
            </a:r>
            <a:endParaRPr lang="sv-SE" sz="140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l"/>
            <a:r>
              <a:rPr lang="sv-SE" sz="1400">
                <a:solidFill>
                  <a:schemeClr val="tx2"/>
                </a:solidFill>
                <a:latin typeface="Calibri" panose="020F0502020204030204" pitchFamily="34" charset="0"/>
              </a:rPr>
              <a:t>- </a:t>
            </a:r>
            <a:r>
              <a:rPr lang="sv-SE" sz="1400" b="0" i="0" u="none" strike="noStrike" baseline="0">
                <a:solidFill>
                  <a:schemeClr val="tx2"/>
                </a:solidFill>
                <a:latin typeface="Calibri" panose="020F0502020204030204" pitchFamily="34" charset="0"/>
              </a:rPr>
              <a:t>Ammoniak B2L (Toxicitet, låg brännbarhet)</a:t>
            </a:r>
          </a:p>
          <a:p>
            <a:pPr algn="l"/>
            <a:r>
              <a:rPr lang="sv-SE" sz="1400">
                <a:solidFill>
                  <a:schemeClr val="tx2"/>
                </a:solidFill>
                <a:latin typeface="Calibri" panose="020F0502020204030204" pitchFamily="34" charset="0"/>
              </a:rPr>
              <a:t>- </a:t>
            </a:r>
            <a:r>
              <a:rPr lang="sv-SE" sz="1400" b="0" i="0" u="none" strike="noStrike" baseline="0">
                <a:solidFill>
                  <a:schemeClr val="tx2"/>
                </a:solidFill>
                <a:latin typeface="Calibri" panose="020F0502020204030204" pitchFamily="34" charset="0"/>
              </a:rPr>
              <a:t>Kolväten A3 (Brandfarlig)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B80679C-83D3-6CBA-DD02-5BCA00D5BFD7}"/>
              </a:ext>
            </a:extLst>
          </p:cNvPr>
          <p:cNvSpPr txBox="1"/>
          <p:nvPr/>
        </p:nvSpPr>
        <p:spPr>
          <a:xfrm>
            <a:off x="670560" y="4475794"/>
            <a:ext cx="7380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0" i="0" dirty="0">
                <a:effectLst/>
                <a:latin typeface="Maven Pro"/>
              </a:rPr>
              <a:t>Ersättningsköldmediu</a:t>
            </a:r>
            <a:r>
              <a:rPr lang="sv-SE" dirty="0">
                <a:latin typeface="Maven Pro"/>
              </a:rPr>
              <a:t>m, kemiska industrin kommer inte kunna framställa.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6BC5BCF-C001-4DAC-E2AB-E81AE544B75C}"/>
              </a:ext>
            </a:extLst>
          </p:cNvPr>
          <p:cNvSpPr txBox="1"/>
          <p:nvPr/>
        </p:nvSpPr>
        <p:spPr>
          <a:xfrm>
            <a:off x="670560" y="5184184"/>
            <a:ext cx="108980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/>
              <a:t>Konvertering ej tillåten </a:t>
            </a:r>
            <a:r>
              <a:rPr lang="sv-SE" sz="2000" err="1"/>
              <a:t>pga</a:t>
            </a:r>
            <a:r>
              <a:rPr lang="sv-SE" sz="2000"/>
              <a:t> Maskindirektivet och CE</a:t>
            </a:r>
          </a:p>
        </p:txBody>
      </p:sp>
    </p:spTree>
    <p:extLst>
      <p:ext uri="{BB962C8B-B14F-4D97-AF65-F5344CB8AC3E}">
        <p14:creationId xmlns:p14="http://schemas.microsoft.com/office/powerpoint/2010/main" val="429426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851D02-BF06-2C97-E9C3-A04C0E82CE08}"/>
              </a:ext>
            </a:extLst>
          </p:cNvPr>
          <p:cNvSpPr txBox="1"/>
          <p:nvPr/>
        </p:nvSpPr>
        <p:spPr>
          <a:xfrm>
            <a:off x="3728720" y="1740293"/>
            <a:ext cx="7132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>
                <a:latin typeface="Ubuntu" panose="020B0504030602030204" pitchFamily="34" charset="0"/>
              </a:rPr>
              <a:t>Introduktion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>
                <a:latin typeface="Ubuntu" panose="020B0504030602030204" pitchFamily="34" charset="0"/>
              </a:rPr>
              <a:t>F-gas förordning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>
                <a:latin typeface="Ubuntu" panose="020B0504030602030204" pitchFamily="34" charset="0"/>
              </a:rPr>
              <a:t>Typer av kylsystemlösningar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>
                <a:latin typeface="Ubuntu" panose="020B0504030602030204" pitchFamily="34" charset="0"/>
              </a:rPr>
              <a:t>Möjlighet till energioptimering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>
                <a:latin typeface="Ubuntu" panose="020B0504030602030204" pitchFamily="34" charset="0"/>
              </a:rPr>
              <a:t>Val kring kylsystemlösning </a:t>
            </a:r>
          </a:p>
        </p:txBody>
      </p:sp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28F84D-92DB-31AB-2B53-F5C5DA1DF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7" y="567544"/>
            <a:ext cx="2450084" cy="192896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9044B9B-100F-4760-976F-655B31D9D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0960" y="453244"/>
            <a:ext cx="6534150" cy="1470025"/>
          </a:xfrm>
        </p:spPr>
        <p:txBody>
          <a:bodyPr>
            <a:normAutofit/>
          </a:bodyPr>
          <a:lstStyle/>
          <a:p>
            <a:r>
              <a:rPr lang="sv-SE" sz="4000" b="0" dirty="0">
                <a:solidFill>
                  <a:schemeClr val="tx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46641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0AEFF0-A556-9E67-FDC0-594A11820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3" y="1560968"/>
            <a:ext cx="4950318" cy="2188531"/>
          </a:xfrm>
        </p:spPr>
        <p:txBody>
          <a:bodyPr>
            <a:normAutofit lnSpcReduction="10000"/>
          </a:bodyPr>
          <a:lstStyle/>
          <a:p>
            <a:r>
              <a:rPr lang="sv-SE" sz="1400" b="0" i="0" dirty="0">
                <a:solidFill>
                  <a:schemeClr val="tx2"/>
                </a:solidFill>
                <a:effectLst/>
                <a:latin typeface="+mn-lt"/>
              </a:rPr>
              <a:t>De flesta av de vanliga verktygen som används för att underhålla utrustning som använder icke brandfarliga köldmedier kan också användas för enheter som använder brandfarliga köldmedier:</a:t>
            </a:r>
          </a:p>
          <a:p>
            <a:endParaRPr lang="sv-SE" sz="1400" b="0" i="0" dirty="0">
              <a:solidFill>
                <a:schemeClr val="tx2"/>
              </a:solidFill>
              <a:effectLst/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0" i="0" dirty="0">
                <a:solidFill>
                  <a:schemeClr val="tx2"/>
                </a:solidFill>
                <a:effectLst/>
                <a:latin typeface="+mn-lt"/>
              </a:rPr>
              <a:t>Tryckmätare och gasklocka.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2"/>
                </a:solidFill>
                <a:latin typeface="+mn-lt"/>
              </a:rPr>
              <a:t>R</a:t>
            </a:r>
            <a:r>
              <a:rPr lang="sv-SE" sz="1400" b="0" i="0" dirty="0">
                <a:solidFill>
                  <a:schemeClr val="tx2"/>
                </a:solidFill>
                <a:effectLst/>
                <a:latin typeface="+mn-lt"/>
              </a:rPr>
              <a:t>ör-skärare.</a:t>
            </a:r>
            <a:endParaRPr lang="sv-SE" sz="14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0" i="0" dirty="0">
                <a:solidFill>
                  <a:schemeClr val="tx2"/>
                </a:solidFill>
                <a:effectLst/>
                <a:latin typeface="+mn-lt"/>
              </a:rPr>
              <a:t>Syrefri torrt kväve.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2"/>
                </a:solidFill>
                <a:latin typeface="+mn-lt"/>
              </a:rPr>
              <a:t>V</a:t>
            </a:r>
            <a:r>
              <a:rPr lang="sv-SE" sz="1400" b="0" i="0" dirty="0">
                <a:solidFill>
                  <a:schemeClr val="tx2"/>
                </a:solidFill>
                <a:effectLst/>
                <a:latin typeface="+mn-lt"/>
              </a:rPr>
              <a:t>akuum pumpar.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0" i="0" dirty="0">
                <a:solidFill>
                  <a:schemeClr val="tx2"/>
                </a:solidFill>
                <a:effectLst/>
                <a:latin typeface="+mn-lt"/>
              </a:rPr>
              <a:t>Ficklampor och tvållösning.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b="0" i="0" dirty="0">
              <a:solidFill>
                <a:schemeClr val="tx2"/>
              </a:solidFill>
              <a:effectLst/>
              <a:latin typeface="+mn-lt"/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B18C693-7E4F-DBBC-24F4-98F742DD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solidFill>
                  <a:schemeClr val="bg2"/>
                </a:solidFill>
                <a:latin typeface="+mj-lt"/>
                <a:cs typeface="+mj-cs"/>
              </a:rPr>
              <a:t>Brännbara köldmedier Service &amp; underhåll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3156F13-BE52-F3E0-C4FB-29715D00BC3E}"/>
              </a:ext>
            </a:extLst>
          </p:cNvPr>
          <p:cNvSpPr txBox="1"/>
          <p:nvPr/>
        </p:nvSpPr>
        <p:spPr>
          <a:xfrm>
            <a:off x="609602" y="3797110"/>
            <a:ext cx="6517203" cy="2332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Bef>
                <a:spcPct val="20000"/>
              </a:spcBef>
              <a:buClr>
                <a:schemeClr val="bg2"/>
              </a:buClr>
              <a:buSzPct val="100000"/>
            </a:pPr>
            <a:r>
              <a:rPr lang="sv-SE" sz="1400">
                <a:solidFill>
                  <a:schemeClr val="tx2"/>
                </a:solidFill>
                <a:cs typeface="Arial" panose="020B0604020202020204" pitchFamily="34" charset="0"/>
              </a:rPr>
              <a:t>De specialiserade verktyg som krävs för att serva R290 -system inkluderar:</a:t>
            </a:r>
          </a:p>
          <a:p>
            <a:pPr defTabSz="914377">
              <a:spcBef>
                <a:spcPct val="20000"/>
              </a:spcBef>
              <a:buClr>
                <a:schemeClr val="bg2"/>
              </a:buClr>
              <a:buSzPct val="100000"/>
            </a:pPr>
            <a:endParaRPr lang="sv-SE" sz="140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750" indent="-285750" defTabSz="914377"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400">
                <a:solidFill>
                  <a:schemeClr val="tx2"/>
                </a:solidFill>
                <a:cs typeface="Arial" panose="020B0604020202020204" pitchFamily="34" charset="0"/>
              </a:rPr>
              <a:t>Elektronisk gasdetektor speciellt utformad för brännbara gaser, traditionella läckagedetektor inte kan användas eftersom de kan producera gnistor.</a:t>
            </a:r>
          </a:p>
          <a:p>
            <a:pPr marL="285750" indent="-285750" defTabSz="914377"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400">
                <a:solidFill>
                  <a:schemeClr val="tx2"/>
                </a:solidFill>
                <a:cs typeface="Arial" panose="020B0604020202020204" pitchFamily="34" charset="0"/>
              </a:rPr>
              <a:t>En 0,3m lång anslutningsslang med låg påfyllnings förlust. (låga fyllnadsmängder)</a:t>
            </a:r>
          </a:p>
          <a:p>
            <a:pPr marL="285750" indent="-285750" defTabSz="914377"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400">
                <a:solidFill>
                  <a:schemeClr val="tx2"/>
                </a:solidFill>
                <a:cs typeface="Arial" panose="020B0604020202020204" pitchFamily="34" charset="0"/>
              </a:rPr>
              <a:t>Säkerhetsskylt för propan.</a:t>
            </a:r>
          </a:p>
          <a:p>
            <a:pPr marL="285750" indent="-285750" defTabSz="914377"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400">
                <a:solidFill>
                  <a:schemeClr val="tx2"/>
                </a:solidFill>
                <a:cs typeface="Arial" panose="020B0604020202020204" pitchFamily="34" charset="0"/>
              </a:rPr>
              <a:t>Godkänd brandsläckare.</a:t>
            </a:r>
          </a:p>
          <a:p>
            <a:pPr marL="285750" indent="-285750" defTabSz="914377"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400">
                <a:solidFill>
                  <a:schemeClr val="tx2"/>
                </a:solidFill>
                <a:cs typeface="Arial" panose="020B0604020202020204" pitchFamily="34" charset="0"/>
              </a:rPr>
              <a:t>Tömningsaggregat speciellt utformad för användning med brandfarliga köldmedier.</a:t>
            </a:r>
          </a:p>
          <a:p>
            <a:pPr marL="285750" indent="-285750" defTabSz="914377"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400">
                <a:solidFill>
                  <a:schemeClr val="tx2"/>
                </a:solidFill>
                <a:cs typeface="Arial" panose="020B0604020202020204" pitchFamily="34" charset="0"/>
              </a:rPr>
              <a:t>ATEX utbildning.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EA8A895E-2895-362C-5547-BF854786C2D9}"/>
              </a:ext>
            </a:extLst>
          </p:cNvPr>
          <p:cNvSpPr txBox="1">
            <a:spLocks/>
          </p:cNvSpPr>
          <p:nvPr/>
        </p:nvSpPr>
        <p:spPr>
          <a:xfrm>
            <a:off x="6735470" y="1560967"/>
            <a:ext cx="4950318" cy="2188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2"/>
              </a:buClr>
              <a:buSzPct val="100000"/>
              <a:buFontTx/>
              <a:buNone/>
              <a:defRPr sz="2133" b="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70" indent="0" algn="l" defTabSz="914377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indent="0" algn="l" defTabSz="914377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indent="0" algn="l" defTabSz="914377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indent="0" algn="l" defTabSz="914377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>
                <a:solidFill>
                  <a:schemeClr val="tx2"/>
                </a:solidFill>
                <a:latin typeface="+mn-lt"/>
              </a:rPr>
              <a:t>Olyckor ser statistisk sett mest vid service eller underhåll.</a:t>
            </a:r>
          </a:p>
          <a:p>
            <a:r>
              <a:rPr lang="sv-SE" sz="1400">
                <a:solidFill>
                  <a:schemeClr val="tx2"/>
                </a:solidFill>
                <a:latin typeface="+mn-lt"/>
              </a:rPr>
              <a:t>Kontroller varje år: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>
                <a:solidFill>
                  <a:schemeClr val="tx2"/>
                </a:solidFill>
                <a:latin typeface="+mn-lt"/>
              </a:rPr>
              <a:t>Läckagevarnare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>
                <a:solidFill>
                  <a:schemeClr val="tx2"/>
                </a:solidFill>
                <a:latin typeface="+mn-lt"/>
              </a:rPr>
              <a:t>Brandutröstning.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>
                <a:solidFill>
                  <a:schemeClr val="tx2"/>
                </a:solidFill>
                <a:latin typeface="+mn-lt"/>
              </a:rPr>
              <a:t>Ventilation och fläkt.</a:t>
            </a:r>
          </a:p>
        </p:txBody>
      </p:sp>
    </p:spTree>
    <p:extLst>
      <p:ext uri="{BB962C8B-B14F-4D97-AF65-F5344CB8AC3E}">
        <p14:creationId xmlns:p14="http://schemas.microsoft.com/office/powerpoint/2010/main" val="3476101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0AEFF0-A556-9E67-FDC0-594A11820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2" y="1560967"/>
            <a:ext cx="5414410" cy="420572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0" i="0" dirty="0">
                <a:solidFill>
                  <a:schemeClr val="tx2"/>
                </a:solidFill>
                <a:effectLst/>
                <a:latin typeface="+mn-lt"/>
              </a:rPr>
              <a:t>Utomhus anläggning gäller ATEX för anläggning.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2"/>
                </a:solidFill>
                <a:latin typeface="+mn-lt"/>
              </a:rPr>
              <a:t>I</a:t>
            </a:r>
            <a:r>
              <a:rPr lang="sv-SE" sz="1400" b="0" i="0" dirty="0">
                <a:solidFill>
                  <a:schemeClr val="tx2"/>
                </a:solidFill>
                <a:effectLst/>
                <a:latin typeface="+mn-lt"/>
              </a:rPr>
              <a:t>nomhus gäller ATEX även för mjölkrum.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2"/>
                </a:solidFill>
                <a:latin typeface="+mn-lt"/>
              </a:rPr>
              <a:t>Riskbedömning.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0" i="0" dirty="0">
                <a:solidFill>
                  <a:schemeClr val="tx2"/>
                </a:solidFill>
                <a:effectLst/>
                <a:latin typeface="+mn-lt"/>
              </a:rPr>
              <a:t>Mer än 10kg behöver även utomhusanläggningar separat brandrum med begränsadåtkomst med läckagevarnare, ventilation och säkerhetsventil.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0" i="0" dirty="0">
                <a:solidFill>
                  <a:schemeClr val="tx2"/>
                </a:solidFill>
                <a:effectLst/>
                <a:latin typeface="+mn-lt"/>
              </a:rPr>
              <a:t>Vid läckage måste aggregatet bli spänningslöst.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2"/>
                </a:solidFill>
                <a:latin typeface="+mn-lt"/>
              </a:rPr>
              <a:t>Hermetiskslutna system.</a:t>
            </a:r>
            <a:endParaRPr lang="sv-SE" sz="1400" b="0" i="0" dirty="0">
              <a:solidFill>
                <a:schemeClr val="tx2"/>
              </a:solidFill>
              <a:effectLst/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2"/>
                </a:solidFill>
                <a:latin typeface="+mn-lt"/>
              </a:rPr>
              <a:t>Låg </a:t>
            </a:r>
            <a:r>
              <a:rPr lang="sv-SE" sz="1400" dirty="0" err="1">
                <a:solidFill>
                  <a:schemeClr val="tx2"/>
                </a:solidFill>
                <a:latin typeface="+mn-lt"/>
              </a:rPr>
              <a:t>hetgastempratur</a:t>
            </a:r>
            <a:r>
              <a:rPr lang="sv-SE" sz="1400" dirty="0">
                <a:solidFill>
                  <a:schemeClr val="tx2"/>
                </a:solidFill>
                <a:latin typeface="+mn-lt"/>
              </a:rPr>
              <a:t> -&gt; Tappar driftsekonomi vid hög kondensering.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0" i="0" dirty="0">
                <a:solidFill>
                  <a:schemeClr val="tx2"/>
                </a:solidFill>
                <a:effectLst/>
                <a:latin typeface="+mn-lt"/>
              </a:rPr>
              <a:t>Binder köldmedium i olja om inte suggasväxlare används. -&gt; Priset på enheterna blir högre.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0" i="0" dirty="0">
                <a:solidFill>
                  <a:schemeClr val="tx2"/>
                </a:solidFill>
                <a:effectLst/>
                <a:latin typeface="+mn-lt"/>
              </a:rPr>
              <a:t>Likt R134A’s egenskaper vid kyla men mindre </a:t>
            </a:r>
            <a:r>
              <a:rPr lang="sv-SE" sz="1400" b="0" i="0" dirty="0" err="1">
                <a:solidFill>
                  <a:schemeClr val="tx2"/>
                </a:solidFill>
                <a:effectLst/>
                <a:latin typeface="+mn-lt"/>
              </a:rPr>
              <a:t>hetgas</a:t>
            </a:r>
            <a:r>
              <a:rPr lang="sv-SE" sz="1400" b="0" i="0" dirty="0">
                <a:solidFill>
                  <a:schemeClr val="tx2"/>
                </a:solidFill>
                <a:effectLst/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2"/>
                </a:solidFill>
                <a:latin typeface="+mn-lt"/>
              </a:rPr>
              <a:t>Oberoende kontroll för brand.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0" i="0" dirty="0">
                <a:solidFill>
                  <a:schemeClr val="tx2"/>
                </a:solidFill>
                <a:effectLst/>
                <a:latin typeface="+mn-lt"/>
              </a:rPr>
              <a:t>Hårdare kontroll kring certifiering för lödning, provtryckning och läckagekontroll.</a:t>
            </a:r>
          </a:p>
          <a:p>
            <a:endParaRPr lang="sv-SE" sz="1400" b="0" i="0" dirty="0">
              <a:solidFill>
                <a:schemeClr val="tx2"/>
              </a:solidFill>
              <a:effectLst/>
              <a:latin typeface="+mn-lt"/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B18C693-7E4F-DBBC-24F4-98F742DD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solidFill>
                  <a:schemeClr val="bg2"/>
                </a:solidFill>
                <a:latin typeface="+mj-lt"/>
                <a:cs typeface="+mj-cs"/>
              </a:rPr>
              <a:t>Installation av brännbara köldmedier</a:t>
            </a:r>
          </a:p>
        </p:txBody>
      </p:sp>
      <p:pic>
        <p:nvPicPr>
          <p:cNvPr id="8" name="Bildobjekt 7" descr="R290 Eco friendly">
            <a:extLst>
              <a:ext uri="{FF2B5EF4-FFF2-40B4-BE49-F238E27FC236}">
                <a16:creationId xmlns:a16="http://schemas.microsoft.com/office/drawing/2014/main" id="{E56A07E9-CDAC-5681-F4B9-D21F3E81B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205" y="1691438"/>
            <a:ext cx="3492616" cy="328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53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0AEFF0-A556-9E67-FDC0-594A11820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3" y="1560968"/>
            <a:ext cx="4950318" cy="2188531"/>
          </a:xfrm>
        </p:spPr>
        <p:txBody>
          <a:bodyPr>
            <a:normAutofit/>
          </a:bodyPr>
          <a:lstStyle/>
          <a:p>
            <a:r>
              <a:rPr lang="sv-SE" sz="1400" b="0" i="0">
                <a:solidFill>
                  <a:schemeClr val="tx2"/>
                </a:solidFill>
                <a:effectLst/>
                <a:latin typeface="+mn-lt"/>
              </a:rPr>
              <a:t>De flesta av de vanliga verktygen som används för att underhålla utrustning som använder: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>
                <a:solidFill>
                  <a:schemeClr val="tx2"/>
                </a:solidFill>
                <a:latin typeface="+mn-lt"/>
              </a:rPr>
              <a:t>R</a:t>
            </a:r>
            <a:r>
              <a:rPr lang="sv-SE" sz="1400" b="0" i="0">
                <a:solidFill>
                  <a:schemeClr val="tx2"/>
                </a:solidFill>
                <a:effectLst/>
                <a:latin typeface="+mn-lt"/>
              </a:rPr>
              <a:t>ör-skärare.</a:t>
            </a:r>
            <a:endParaRPr lang="sv-SE" sz="140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0" i="0">
                <a:solidFill>
                  <a:schemeClr val="tx2"/>
                </a:solidFill>
                <a:effectLst/>
                <a:latin typeface="+mn-lt"/>
              </a:rPr>
              <a:t>Syrefri torrt kväve.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>
                <a:solidFill>
                  <a:schemeClr val="tx2"/>
                </a:solidFill>
                <a:latin typeface="+mn-lt"/>
              </a:rPr>
              <a:t>V</a:t>
            </a:r>
            <a:r>
              <a:rPr lang="sv-SE" sz="1400" b="0" i="0">
                <a:solidFill>
                  <a:schemeClr val="tx2"/>
                </a:solidFill>
                <a:effectLst/>
                <a:latin typeface="+mn-lt"/>
              </a:rPr>
              <a:t>akuum pumpar.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0" i="0">
                <a:solidFill>
                  <a:schemeClr val="tx2"/>
                </a:solidFill>
                <a:effectLst/>
                <a:latin typeface="+mn-lt"/>
              </a:rPr>
              <a:t>Ficklampor och tvållösning.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b="0" i="0">
              <a:solidFill>
                <a:schemeClr val="tx2"/>
              </a:solidFill>
              <a:effectLst/>
              <a:latin typeface="+mn-lt"/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B18C693-7E4F-DBBC-24F4-98F742DD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>
                <a:solidFill>
                  <a:schemeClr val="bg2"/>
                </a:solidFill>
                <a:latin typeface="+mj-lt"/>
                <a:cs typeface="+mj-cs"/>
              </a:rPr>
              <a:t>R744 Service &amp; underhåll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3156F13-BE52-F3E0-C4FB-29715D00BC3E}"/>
              </a:ext>
            </a:extLst>
          </p:cNvPr>
          <p:cNvSpPr txBox="1"/>
          <p:nvPr/>
        </p:nvSpPr>
        <p:spPr>
          <a:xfrm>
            <a:off x="609603" y="3797110"/>
            <a:ext cx="6095234" cy="824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Bef>
                <a:spcPct val="20000"/>
              </a:spcBef>
              <a:buClr>
                <a:schemeClr val="bg2"/>
              </a:buClr>
              <a:buSzPct val="100000"/>
            </a:pPr>
            <a:r>
              <a:rPr lang="sv-SE" sz="1400">
                <a:solidFill>
                  <a:schemeClr val="tx2"/>
                </a:solidFill>
                <a:cs typeface="Arial" panose="020B0604020202020204" pitchFamily="34" charset="0"/>
              </a:rPr>
              <a:t>De specialiserade verktyg som krävs för att serva R744-system inkluderar:</a:t>
            </a:r>
          </a:p>
          <a:p>
            <a:pPr marL="285750" indent="-285750" defTabSz="914377"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sv-SE" sz="1400" b="0" i="0">
                <a:solidFill>
                  <a:schemeClr val="tx2"/>
                </a:solidFill>
                <a:effectLst/>
                <a:latin typeface="+mn-lt"/>
              </a:rPr>
              <a:t>Tryckmätare och gasklocka.</a:t>
            </a:r>
          </a:p>
          <a:p>
            <a:pPr defTabSz="914377">
              <a:spcBef>
                <a:spcPct val="20000"/>
              </a:spcBef>
              <a:buClr>
                <a:schemeClr val="bg2"/>
              </a:buClr>
              <a:buSzPct val="100000"/>
            </a:pPr>
            <a:endParaRPr lang="sv-SE" sz="14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374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0AEFF0-A556-9E67-FDC0-594A11820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3" y="1560968"/>
            <a:ext cx="4950318" cy="218853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>
                <a:solidFill>
                  <a:schemeClr val="tx2"/>
                </a:solidFill>
                <a:latin typeface="+mn-lt"/>
              </a:rPr>
              <a:t>Installeras utan åtgärd utomhus and inomhus.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>
                <a:solidFill>
                  <a:schemeClr val="tx2"/>
                </a:solidFill>
                <a:latin typeface="+mn-lt"/>
              </a:rPr>
              <a:t>Hög </a:t>
            </a:r>
            <a:r>
              <a:rPr lang="sv-SE" sz="1400" err="1">
                <a:solidFill>
                  <a:schemeClr val="tx2"/>
                </a:solidFill>
                <a:latin typeface="+mn-lt"/>
              </a:rPr>
              <a:t>hetgas</a:t>
            </a:r>
            <a:r>
              <a:rPr lang="sv-SE" sz="1400">
                <a:solidFill>
                  <a:schemeClr val="tx2"/>
                </a:solidFill>
                <a:latin typeface="+mn-lt"/>
              </a:rPr>
              <a:t> utan påverkan av driftsekonomin.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>
                <a:solidFill>
                  <a:schemeClr val="tx2"/>
                </a:solidFill>
                <a:latin typeface="+mn-lt"/>
              </a:rPr>
              <a:t>Ej oberoende kontroller.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>
                <a:solidFill>
                  <a:schemeClr val="tx2"/>
                </a:solidFill>
                <a:latin typeface="+mn-lt"/>
              </a:rPr>
              <a:t>Ingen ATEX klassning.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b="0" i="0">
              <a:solidFill>
                <a:schemeClr val="tx2"/>
              </a:solidFill>
              <a:effectLst/>
              <a:latin typeface="+mn-lt"/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B18C693-7E4F-DBBC-24F4-98F742DD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>
                <a:solidFill>
                  <a:schemeClr val="bg2"/>
                </a:solidFill>
                <a:latin typeface="+mj-lt"/>
                <a:cs typeface="+mj-cs"/>
              </a:rPr>
              <a:t>R744 Installation</a:t>
            </a:r>
          </a:p>
        </p:txBody>
      </p:sp>
      <p:pic>
        <p:nvPicPr>
          <p:cNvPr id="8" name="Graphic 3" descr="Kylsystem">
            <a:extLst>
              <a:ext uri="{FF2B5EF4-FFF2-40B4-BE49-F238E27FC236}">
                <a16:creationId xmlns:a16="http://schemas.microsoft.com/office/drawing/2014/main" id="{B3EF7116-2930-988A-8A27-309A5279F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2993" y="1058596"/>
            <a:ext cx="5735814" cy="432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45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F5B40A-1356-43FC-BB70-442EF3CBC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b="1" dirty="0"/>
              <a:t>TEWI analys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E6115D31-DC67-C630-179D-1DE55EC3BB95}"/>
              </a:ext>
            </a:extLst>
          </p:cNvPr>
          <p:cNvSpPr txBox="1">
            <a:spLocks/>
          </p:cNvSpPr>
          <p:nvPr/>
        </p:nvSpPr>
        <p:spPr>
          <a:xfrm>
            <a:off x="576810" y="1889585"/>
            <a:ext cx="10541271" cy="745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5000L MT45				10 000L MT67			18 000L MT100</a:t>
            </a:r>
          </a:p>
        </p:txBody>
      </p:sp>
      <p:pic>
        <p:nvPicPr>
          <p:cNvPr id="4" name="Bildobjekt 3" descr="Bild som visar miljöpåverkan för olika system">
            <a:extLst>
              <a:ext uri="{FF2B5EF4-FFF2-40B4-BE49-F238E27FC236}">
                <a16:creationId xmlns:a16="http://schemas.microsoft.com/office/drawing/2014/main" id="{57AE064F-62CD-2F13-D83A-8BAEC6C25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21" y="2587955"/>
            <a:ext cx="10464861" cy="196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5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Bildobjek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606" b="7408"/>
          <a:stretch/>
        </p:blipFill>
        <p:spPr bwMode="auto">
          <a:xfrm>
            <a:off x="0" y="4664364"/>
            <a:ext cx="12192000" cy="219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 descr="Visar olika förordningar kopplat till olika gaser.">
            <a:extLst>
              <a:ext uri="{FF2B5EF4-FFF2-40B4-BE49-F238E27FC236}">
                <a16:creationId xmlns:a16="http://schemas.microsoft.com/office/drawing/2014/main" id="{22134638-CEDB-3F40-56AF-D7003BA15C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7265294"/>
              </p:ext>
            </p:extLst>
          </p:nvPr>
        </p:nvGraphicFramePr>
        <p:xfrm>
          <a:off x="603794" y="366970"/>
          <a:ext cx="5785032" cy="385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80D0FB65-467D-49E9-B16D-C38C784E7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5784" y="2596934"/>
            <a:ext cx="10363200" cy="1470025"/>
          </a:xfrm>
        </p:spPr>
        <p:txBody>
          <a:bodyPr/>
          <a:lstStyle/>
          <a:p>
            <a:pPr algn="r"/>
            <a:r>
              <a:rPr lang="sv-SE" sz="4400" dirty="0">
                <a:solidFill>
                  <a:schemeClr val="tx1"/>
                </a:solidFill>
              </a:rPr>
              <a:t>F-gas förordning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sz="2000" dirty="0">
                <a:solidFill>
                  <a:schemeClr val="tx1"/>
                </a:solidFill>
              </a:rPr>
              <a:t>2024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FAF26E-2880-4848-BA07-BBFBA3F94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Datum för förbud av köldmedier för nya installationer, kg CO2e</a:t>
            </a:r>
          </a:p>
        </p:txBody>
      </p:sp>
      <p:sp>
        <p:nvSpPr>
          <p:cNvPr id="23" name="Rätvinklig triangel 22">
            <a:extLst>
              <a:ext uri="{FF2B5EF4-FFF2-40B4-BE49-F238E27FC236}">
                <a16:creationId xmlns:a16="http://schemas.microsoft.com/office/drawing/2014/main" id="{2E9A475F-6816-4E12-A94D-FB645ABC1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5995" y="2084851"/>
            <a:ext cx="6028119" cy="3456383"/>
          </a:xfrm>
          <a:prstGeom prst="rtTriangle">
            <a:avLst/>
          </a:prstGeom>
          <a:gradFill flip="none" rotWithShape="1">
            <a:gsLst>
              <a:gs pos="66000">
                <a:srgbClr val="D6610A"/>
              </a:gs>
              <a:gs pos="38000">
                <a:srgbClr val="F6910A"/>
              </a:gs>
              <a:gs pos="100000">
                <a:srgbClr val="FF0000"/>
              </a:gs>
              <a:gs pos="0">
                <a:srgbClr val="28A300"/>
              </a:gs>
              <a:gs pos="92000">
                <a:srgbClr val="F43728"/>
              </a:gs>
              <a:gs pos="100000">
                <a:srgbClr val="FF00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667">
              <a:solidFill>
                <a:srgbClr val="4FB4E2"/>
              </a:solidFill>
              <a:latin typeface="Calibri"/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167C37EC-2E36-4426-B2F6-AF7CF2A1C0AA}"/>
              </a:ext>
            </a:extLst>
          </p:cNvPr>
          <p:cNvSpPr txBox="1"/>
          <p:nvPr/>
        </p:nvSpPr>
        <p:spPr>
          <a:xfrm>
            <a:off x="3603203" y="2495415"/>
            <a:ext cx="1344117" cy="338554"/>
          </a:xfrm>
          <a:prstGeom prst="rect">
            <a:avLst/>
          </a:prstGeom>
          <a:noFill/>
          <a:ln w="19050">
            <a:solidFill>
              <a:srgbClr val="D6610A"/>
            </a:solidFill>
          </a:ln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>
                <a:solidFill>
                  <a:srgbClr val="D6610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GWP=1430</a:t>
            </a:r>
          </a:p>
        </p:txBody>
      </p:sp>
      <p:grpSp>
        <p:nvGrpSpPr>
          <p:cNvPr id="5" name="Grupp 4" descr="R123a">
            <a:extLst>
              <a:ext uri="{FF2B5EF4-FFF2-40B4-BE49-F238E27FC236}">
                <a16:creationId xmlns:a16="http://schemas.microsoft.com/office/drawing/2014/main" id="{0B5DA327-66F5-4EF6-A9A8-3A49E19FE1D3}"/>
              </a:ext>
            </a:extLst>
          </p:cNvPr>
          <p:cNvGrpSpPr/>
          <p:nvPr/>
        </p:nvGrpSpPr>
        <p:grpSpPr>
          <a:xfrm>
            <a:off x="3407705" y="5829269"/>
            <a:ext cx="888948" cy="457639"/>
            <a:chOff x="2699792" y="4410285"/>
            <a:chExt cx="666711" cy="343229"/>
          </a:xfrm>
        </p:grpSpPr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0C6045F0-CD29-441D-8B2B-855119AEC6D7}"/>
                </a:ext>
              </a:extLst>
            </p:cNvPr>
            <p:cNvSpPr txBox="1"/>
            <p:nvPr/>
          </p:nvSpPr>
          <p:spPr>
            <a:xfrm>
              <a:off x="2718433" y="4461676"/>
              <a:ext cx="648070" cy="2539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600">
                  <a:solidFill>
                    <a:srgbClr val="D6610A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R134a</a:t>
              </a:r>
            </a:p>
          </p:txBody>
        </p:sp>
        <p:sp>
          <p:nvSpPr>
            <p:cNvPr id="28" name="Ellips 27">
              <a:extLst>
                <a:ext uri="{FF2B5EF4-FFF2-40B4-BE49-F238E27FC236}">
                  <a16:creationId xmlns:a16="http://schemas.microsoft.com/office/drawing/2014/main" id="{7080B1CB-4D98-4BBC-B7D2-2111B7A70AB9}"/>
                </a:ext>
              </a:extLst>
            </p:cNvPr>
            <p:cNvSpPr/>
            <p:nvPr/>
          </p:nvSpPr>
          <p:spPr>
            <a:xfrm>
              <a:off x="2699792" y="4410285"/>
              <a:ext cx="648068" cy="343229"/>
            </a:xfrm>
            <a:prstGeom prst="ellipse">
              <a:avLst/>
            </a:prstGeom>
            <a:noFill/>
            <a:ln>
              <a:solidFill>
                <a:srgbClr val="D661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2667">
                <a:solidFill>
                  <a:srgbClr val="D6610A"/>
                </a:solidFill>
                <a:latin typeface="Calibri"/>
              </a:endParaRPr>
            </a:p>
          </p:txBody>
        </p:sp>
      </p:grpSp>
      <p:sp>
        <p:nvSpPr>
          <p:cNvPr id="29" name="textruta 28">
            <a:extLst>
              <a:ext uri="{FF2B5EF4-FFF2-40B4-BE49-F238E27FC236}">
                <a16:creationId xmlns:a16="http://schemas.microsoft.com/office/drawing/2014/main" id="{AEE4347D-4605-42D8-AE1B-79F25E927542}"/>
              </a:ext>
            </a:extLst>
          </p:cNvPr>
          <p:cNvSpPr txBox="1"/>
          <p:nvPr/>
        </p:nvSpPr>
        <p:spPr>
          <a:xfrm>
            <a:off x="429964" y="5908273"/>
            <a:ext cx="86409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R404A</a:t>
            </a:r>
          </a:p>
        </p:txBody>
      </p:sp>
      <p:cxnSp>
        <p:nvCxnSpPr>
          <p:cNvPr id="33" name="Rak koppling 32">
            <a:extLst>
              <a:ext uri="{FF2B5EF4-FFF2-40B4-BE49-F238E27FC236}">
                <a16:creationId xmlns:a16="http://schemas.microsoft.com/office/drawing/2014/main" id="{0E5BA81C-098C-420A-B199-12C3901EF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36" idx="0"/>
          </p:cNvCxnSpPr>
          <p:nvPr/>
        </p:nvCxnSpPr>
        <p:spPr>
          <a:xfrm flipH="1">
            <a:off x="6815262" y="4737405"/>
            <a:ext cx="3" cy="1056117"/>
          </a:xfrm>
          <a:prstGeom prst="line">
            <a:avLst/>
          </a:prstGeom>
          <a:ln w="19050">
            <a:solidFill>
              <a:srgbClr val="28A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ruta 34">
            <a:extLst>
              <a:ext uri="{FF2B5EF4-FFF2-40B4-BE49-F238E27FC236}">
                <a16:creationId xmlns:a16="http://schemas.microsoft.com/office/drawing/2014/main" id="{69AAF4EF-EC04-4FFC-A270-466956C0D4FD}"/>
              </a:ext>
            </a:extLst>
          </p:cNvPr>
          <p:cNvSpPr txBox="1"/>
          <p:nvPr/>
        </p:nvSpPr>
        <p:spPr>
          <a:xfrm>
            <a:off x="6336029" y="4372165"/>
            <a:ext cx="1008111" cy="338554"/>
          </a:xfrm>
          <a:prstGeom prst="rect">
            <a:avLst/>
          </a:prstGeom>
          <a:noFill/>
          <a:ln w="19050">
            <a:solidFill>
              <a:srgbClr val="28A300"/>
            </a:solidFill>
          </a:ln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>
                <a:solidFill>
                  <a:srgbClr val="28A3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GWP=1</a:t>
            </a:r>
          </a:p>
        </p:txBody>
      </p:sp>
      <p:grpSp>
        <p:nvGrpSpPr>
          <p:cNvPr id="12" name="Grupp 11" descr="CO2">
            <a:extLst>
              <a:ext uri="{FF2B5EF4-FFF2-40B4-BE49-F238E27FC236}">
                <a16:creationId xmlns:a16="http://schemas.microsoft.com/office/drawing/2014/main" id="{B45773BA-5241-4906-92A1-3B623836AB40}"/>
              </a:ext>
            </a:extLst>
          </p:cNvPr>
          <p:cNvGrpSpPr/>
          <p:nvPr/>
        </p:nvGrpSpPr>
        <p:grpSpPr>
          <a:xfrm>
            <a:off x="6383217" y="5793526"/>
            <a:ext cx="914441" cy="457639"/>
            <a:chOff x="323528" y="4371950"/>
            <a:chExt cx="685831" cy="343229"/>
          </a:xfrm>
        </p:grpSpPr>
        <p:sp>
          <p:nvSpPr>
            <p:cNvPr id="34" name="textruta 33">
              <a:extLst>
                <a:ext uri="{FF2B5EF4-FFF2-40B4-BE49-F238E27FC236}">
                  <a16:creationId xmlns:a16="http://schemas.microsoft.com/office/drawing/2014/main" id="{1AF4E368-2BA3-41DF-850C-80E7B046F65F}"/>
                </a:ext>
              </a:extLst>
            </p:cNvPr>
            <p:cNvSpPr txBox="1"/>
            <p:nvPr/>
          </p:nvSpPr>
          <p:spPr>
            <a:xfrm>
              <a:off x="403324" y="4416606"/>
              <a:ext cx="60603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600">
                  <a:solidFill>
                    <a:srgbClr val="28A3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CO2</a:t>
              </a:r>
            </a:p>
          </p:txBody>
        </p:sp>
        <p:sp>
          <p:nvSpPr>
            <p:cNvPr id="36" name="Ellips 35">
              <a:extLst>
                <a:ext uri="{FF2B5EF4-FFF2-40B4-BE49-F238E27FC236}">
                  <a16:creationId xmlns:a16="http://schemas.microsoft.com/office/drawing/2014/main" id="{0B5683DB-33F4-463A-BBA3-69399B6940B9}"/>
                </a:ext>
              </a:extLst>
            </p:cNvPr>
            <p:cNvSpPr/>
            <p:nvPr/>
          </p:nvSpPr>
          <p:spPr>
            <a:xfrm>
              <a:off x="323528" y="4371950"/>
              <a:ext cx="648068" cy="343229"/>
            </a:xfrm>
            <a:prstGeom prst="ellipse">
              <a:avLst/>
            </a:prstGeom>
            <a:noFill/>
            <a:ln>
              <a:solidFill>
                <a:srgbClr val="28A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2667">
                <a:solidFill>
                  <a:srgbClr val="4FB4E2"/>
                </a:solidFill>
                <a:latin typeface="Calibri"/>
              </a:endParaRPr>
            </a:p>
          </p:txBody>
        </p:sp>
      </p:grpSp>
      <p:grpSp>
        <p:nvGrpSpPr>
          <p:cNvPr id="11" name="Grupp 10" descr="R407C">
            <a:extLst>
              <a:ext uri="{FF2B5EF4-FFF2-40B4-BE49-F238E27FC236}">
                <a16:creationId xmlns:a16="http://schemas.microsoft.com/office/drawing/2014/main" id="{0955C243-8C10-4C13-9C8F-1D7FE6F84E2F}"/>
              </a:ext>
            </a:extLst>
          </p:cNvPr>
          <p:cNvGrpSpPr/>
          <p:nvPr/>
        </p:nvGrpSpPr>
        <p:grpSpPr>
          <a:xfrm>
            <a:off x="2695597" y="6196201"/>
            <a:ext cx="947022" cy="457639"/>
            <a:chOff x="3023842" y="4460769"/>
            <a:chExt cx="710266" cy="343229"/>
          </a:xfrm>
        </p:grpSpPr>
        <p:sp>
          <p:nvSpPr>
            <p:cNvPr id="40" name="textruta 39">
              <a:extLst>
                <a:ext uri="{FF2B5EF4-FFF2-40B4-BE49-F238E27FC236}">
                  <a16:creationId xmlns:a16="http://schemas.microsoft.com/office/drawing/2014/main" id="{B9353C62-F1B3-44E5-855A-8770C4B96926}"/>
                </a:ext>
              </a:extLst>
            </p:cNvPr>
            <p:cNvSpPr txBox="1"/>
            <p:nvPr/>
          </p:nvSpPr>
          <p:spPr>
            <a:xfrm>
              <a:off x="3050046" y="4512160"/>
              <a:ext cx="684062" cy="2539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600">
                  <a:solidFill>
                    <a:srgbClr val="D6610A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R407C</a:t>
              </a:r>
            </a:p>
          </p:txBody>
        </p:sp>
        <p:sp>
          <p:nvSpPr>
            <p:cNvPr id="42" name="Ellips 41">
              <a:extLst>
                <a:ext uri="{FF2B5EF4-FFF2-40B4-BE49-F238E27FC236}">
                  <a16:creationId xmlns:a16="http://schemas.microsoft.com/office/drawing/2014/main" id="{4B7400DE-B30A-4CFA-B1E7-B2B06170F3AD}"/>
                </a:ext>
              </a:extLst>
            </p:cNvPr>
            <p:cNvSpPr/>
            <p:nvPr/>
          </p:nvSpPr>
          <p:spPr>
            <a:xfrm>
              <a:off x="3023842" y="4460769"/>
              <a:ext cx="648068" cy="343229"/>
            </a:xfrm>
            <a:prstGeom prst="ellipse">
              <a:avLst/>
            </a:prstGeom>
            <a:noFill/>
            <a:ln>
              <a:solidFill>
                <a:srgbClr val="D661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2667">
                <a:solidFill>
                  <a:srgbClr val="D6610A"/>
                </a:solidFill>
                <a:latin typeface="Calibri"/>
              </a:endParaRPr>
            </a:p>
          </p:txBody>
        </p:sp>
      </p:grpSp>
      <p:cxnSp>
        <p:nvCxnSpPr>
          <p:cNvPr id="50" name="Rak koppling 49">
            <a:extLst>
              <a:ext uri="{FF2B5EF4-FFF2-40B4-BE49-F238E27FC236}">
                <a16:creationId xmlns:a16="http://schemas.microsoft.com/office/drawing/2014/main" id="{9E7A5C07-A8FF-4EF8-95A0-821A35C65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31848" y="3813044"/>
            <a:ext cx="23993" cy="2120369"/>
          </a:xfrm>
          <a:prstGeom prst="line">
            <a:avLst/>
          </a:prstGeom>
          <a:ln w="19050">
            <a:solidFill>
              <a:srgbClr val="E188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koppling 43">
            <a:extLst>
              <a:ext uri="{FF2B5EF4-FFF2-40B4-BE49-F238E27FC236}">
                <a16:creationId xmlns:a16="http://schemas.microsoft.com/office/drawing/2014/main" id="{C86C78F2-BCCA-4172-8D1B-3D10B0337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4391850" y="3318279"/>
            <a:ext cx="23993" cy="3013456"/>
          </a:xfrm>
          <a:prstGeom prst="line">
            <a:avLst/>
          </a:prstGeom>
          <a:ln w="19050">
            <a:solidFill>
              <a:srgbClr val="E188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 6" descr="R448A">
            <a:extLst>
              <a:ext uri="{FF2B5EF4-FFF2-40B4-BE49-F238E27FC236}">
                <a16:creationId xmlns:a16="http://schemas.microsoft.com/office/drawing/2014/main" id="{705F3EFA-CE29-4666-BBAD-625FFBE097AE}"/>
              </a:ext>
            </a:extLst>
          </p:cNvPr>
          <p:cNvGrpSpPr/>
          <p:nvPr/>
        </p:nvGrpSpPr>
        <p:grpSpPr>
          <a:xfrm>
            <a:off x="4511144" y="5851686"/>
            <a:ext cx="894581" cy="457639"/>
            <a:chOff x="1979712" y="4768470"/>
            <a:chExt cx="670936" cy="343229"/>
          </a:xfrm>
        </p:grpSpPr>
        <p:sp>
          <p:nvSpPr>
            <p:cNvPr id="51" name="textruta 50">
              <a:extLst>
                <a:ext uri="{FF2B5EF4-FFF2-40B4-BE49-F238E27FC236}">
                  <a16:creationId xmlns:a16="http://schemas.microsoft.com/office/drawing/2014/main" id="{5CAB48FB-ED3D-4D60-89CE-D2B85106ED8B}"/>
                </a:ext>
              </a:extLst>
            </p:cNvPr>
            <p:cNvSpPr txBox="1"/>
            <p:nvPr/>
          </p:nvSpPr>
          <p:spPr>
            <a:xfrm>
              <a:off x="2002578" y="4819886"/>
              <a:ext cx="6480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600">
                  <a:solidFill>
                    <a:srgbClr val="E188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R448A</a:t>
              </a:r>
            </a:p>
          </p:txBody>
        </p:sp>
        <p:sp>
          <p:nvSpPr>
            <p:cNvPr id="53" name="Ellips 52">
              <a:extLst>
                <a:ext uri="{FF2B5EF4-FFF2-40B4-BE49-F238E27FC236}">
                  <a16:creationId xmlns:a16="http://schemas.microsoft.com/office/drawing/2014/main" id="{00F2EF2B-8F14-4BD8-AB47-7F749D2BD861}"/>
                </a:ext>
              </a:extLst>
            </p:cNvPr>
            <p:cNvSpPr/>
            <p:nvPr/>
          </p:nvSpPr>
          <p:spPr>
            <a:xfrm>
              <a:off x="1979712" y="4768470"/>
              <a:ext cx="648068" cy="343229"/>
            </a:xfrm>
            <a:prstGeom prst="ellipse">
              <a:avLst/>
            </a:prstGeom>
            <a:noFill/>
            <a:ln>
              <a:solidFill>
                <a:srgbClr val="E18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2667">
                <a:solidFill>
                  <a:srgbClr val="4FB4E2"/>
                </a:solidFill>
                <a:latin typeface="Calibri"/>
              </a:endParaRPr>
            </a:p>
          </p:txBody>
        </p:sp>
      </p:grpSp>
      <p:grpSp>
        <p:nvGrpSpPr>
          <p:cNvPr id="6" name="Grupp 5" descr="R449A">
            <a:extLst>
              <a:ext uri="{FF2B5EF4-FFF2-40B4-BE49-F238E27FC236}">
                <a16:creationId xmlns:a16="http://schemas.microsoft.com/office/drawing/2014/main" id="{C9C5E10B-1C7F-481B-A52E-4DC915B8E3BA}"/>
              </a:ext>
            </a:extLst>
          </p:cNvPr>
          <p:cNvGrpSpPr/>
          <p:nvPr/>
        </p:nvGrpSpPr>
        <p:grpSpPr>
          <a:xfrm>
            <a:off x="3983797" y="6331737"/>
            <a:ext cx="889094" cy="457639"/>
            <a:chOff x="2123730" y="4396841"/>
            <a:chExt cx="666821" cy="343229"/>
          </a:xfrm>
        </p:grpSpPr>
        <p:sp>
          <p:nvSpPr>
            <p:cNvPr id="47" name="Ellips 46">
              <a:extLst>
                <a:ext uri="{FF2B5EF4-FFF2-40B4-BE49-F238E27FC236}">
                  <a16:creationId xmlns:a16="http://schemas.microsoft.com/office/drawing/2014/main" id="{2EE6C94E-3BB3-45AF-8E0B-F141EEB8B63C}"/>
                </a:ext>
              </a:extLst>
            </p:cNvPr>
            <p:cNvSpPr/>
            <p:nvPr/>
          </p:nvSpPr>
          <p:spPr>
            <a:xfrm>
              <a:off x="2123730" y="4396841"/>
              <a:ext cx="648068" cy="34322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rgbClr val="E18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2667">
                <a:solidFill>
                  <a:srgbClr val="4FB4E2"/>
                </a:solidFill>
                <a:latin typeface="Calibri"/>
              </a:endParaRPr>
            </a:p>
          </p:txBody>
        </p:sp>
        <p:sp>
          <p:nvSpPr>
            <p:cNvPr id="45" name="textruta 44">
              <a:extLst>
                <a:ext uri="{FF2B5EF4-FFF2-40B4-BE49-F238E27FC236}">
                  <a16:creationId xmlns:a16="http://schemas.microsoft.com/office/drawing/2014/main" id="{3CFE0CB7-CE57-46CA-B1C6-298C09115403}"/>
                </a:ext>
              </a:extLst>
            </p:cNvPr>
            <p:cNvSpPr txBox="1"/>
            <p:nvPr/>
          </p:nvSpPr>
          <p:spPr>
            <a:xfrm>
              <a:off x="2142481" y="4448230"/>
              <a:ext cx="64807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600">
                  <a:solidFill>
                    <a:srgbClr val="E188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R449A</a:t>
              </a:r>
            </a:p>
          </p:txBody>
        </p:sp>
      </p:grpSp>
      <p:cxnSp>
        <p:nvCxnSpPr>
          <p:cNvPr id="24" name="Rak koppling 23">
            <a:extLst>
              <a:ext uri="{FF2B5EF4-FFF2-40B4-BE49-F238E27FC236}">
                <a16:creationId xmlns:a16="http://schemas.microsoft.com/office/drawing/2014/main" id="{942461F5-3A79-4072-B9C3-7A6AE48B0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3839749" y="2838226"/>
            <a:ext cx="0" cy="2991041"/>
          </a:xfrm>
          <a:prstGeom prst="line">
            <a:avLst/>
          </a:prstGeom>
          <a:ln w="19050">
            <a:solidFill>
              <a:srgbClr val="D6610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ruta 45">
            <a:extLst>
              <a:ext uri="{FF2B5EF4-FFF2-40B4-BE49-F238E27FC236}">
                <a16:creationId xmlns:a16="http://schemas.microsoft.com/office/drawing/2014/main" id="{28C48526-7620-4436-B3E1-EA0D02A40539}"/>
              </a:ext>
            </a:extLst>
          </p:cNvPr>
          <p:cNvSpPr txBox="1"/>
          <p:nvPr/>
        </p:nvSpPr>
        <p:spPr>
          <a:xfrm>
            <a:off x="4044636" y="2975144"/>
            <a:ext cx="1344117" cy="338554"/>
          </a:xfrm>
          <a:prstGeom prst="rect">
            <a:avLst/>
          </a:prstGeom>
          <a:solidFill>
            <a:schemeClr val="accent6"/>
          </a:solidFill>
          <a:ln w="19050">
            <a:solidFill>
              <a:srgbClr val="F6910A"/>
            </a:solidFill>
          </a:ln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GWP=1397</a:t>
            </a:r>
          </a:p>
        </p:txBody>
      </p:sp>
      <p:sp>
        <p:nvSpPr>
          <p:cNvPr id="52" name="textruta 51">
            <a:extLst>
              <a:ext uri="{FF2B5EF4-FFF2-40B4-BE49-F238E27FC236}">
                <a16:creationId xmlns:a16="http://schemas.microsoft.com/office/drawing/2014/main" id="{53477F5A-5EAD-44E8-88A6-B19D7E8550CC}"/>
              </a:ext>
            </a:extLst>
          </p:cNvPr>
          <p:cNvSpPr txBox="1"/>
          <p:nvPr/>
        </p:nvSpPr>
        <p:spPr>
          <a:xfrm>
            <a:off x="4435750" y="3471904"/>
            <a:ext cx="1242509" cy="338554"/>
          </a:xfrm>
          <a:prstGeom prst="rect">
            <a:avLst/>
          </a:prstGeom>
          <a:solidFill>
            <a:schemeClr val="accent6"/>
          </a:solidFill>
          <a:ln w="19050">
            <a:solidFill>
              <a:srgbClr val="F6910A"/>
            </a:solidFill>
          </a:ln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GWP=1387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36157F96-FB30-498F-9DEF-49F1B16F1897}"/>
              </a:ext>
            </a:extLst>
          </p:cNvPr>
          <p:cNvSpPr txBox="1"/>
          <p:nvPr/>
        </p:nvSpPr>
        <p:spPr>
          <a:xfrm>
            <a:off x="169074" y="1427487"/>
            <a:ext cx="1344149" cy="338554"/>
          </a:xfrm>
          <a:prstGeom prst="rect">
            <a:avLst/>
          </a:prstGeom>
          <a:noFill/>
          <a:ln w="19050">
            <a:solidFill>
              <a:srgbClr val="F43728"/>
            </a:solidFill>
          </a:ln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GWP=3922</a:t>
            </a:r>
          </a:p>
        </p:txBody>
      </p:sp>
      <p:sp>
        <p:nvSpPr>
          <p:cNvPr id="43" name="Ellips 42" descr="R404A">
            <a:extLst>
              <a:ext uri="{FF2B5EF4-FFF2-40B4-BE49-F238E27FC236}">
                <a16:creationId xmlns:a16="http://schemas.microsoft.com/office/drawing/2014/main" id="{B4BB93A4-C777-4113-8B41-DDCFEE36BF17}"/>
              </a:ext>
            </a:extLst>
          </p:cNvPr>
          <p:cNvSpPr/>
          <p:nvPr/>
        </p:nvSpPr>
        <p:spPr>
          <a:xfrm>
            <a:off x="402128" y="5847474"/>
            <a:ext cx="864091" cy="4576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667">
              <a:solidFill>
                <a:srgbClr val="4FB4E2"/>
              </a:solidFill>
              <a:latin typeface="Calibri"/>
            </a:endParaRPr>
          </a:p>
        </p:txBody>
      </p:sp>
      <p:cxnSp>
        <p:nvCxnSpPr>
          <p:cNvPr id="48" name="Rak koppling 47">
            <a:extLst>
              <a:ext uri="{FF2B5EF4-FFF2-40B4-BE49-F238E27FC236}">
                <a16:creationId xmlns:a16="http://schemas.microsoft.com/office/drawing/2014/main" id="{47BCCD8E-7813-4CFF-88B9-0131CDE5A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41156" y="1796819"/>
            <a:ext cx="0" cy="403244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koppling 36">
            <a:extLst>
              <a:ext uri="{FF2B5EF4-FFF2-40B4-BE49-F238E27FC236}">
                <a16:creationId xmlns:a16="http://schemas.microsoft.com/office/drawing/2014/main" id="{74616012-4303-4D66-8654-2B8A34283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871531" y="1700808"/>
            <a:ext cx="0" cy="412563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Rak koppling 48">
            <a:extLst>
              <a:ext uri="{FF2B5EF4-FFF2-40B4-BE49-F238E27FC236}">
                <a16:creationId xmlns:a16="http://schemas.microsoft.com/office/drawing/2014/main" id="{4EA75489-E1CC-4F80-A328-5D5D91CE4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03099" y="1703632"/>
            <a:ext cx="0" cy="412563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ruta 53">
            <a:extLst>
              <a:ext uri="{FF2B5EF4-FFF2-40B4-BE49-F238E27FC236}">
                <a16:creationId xmlns:a16="http://schemas.microsoft.com/office/drawing/2014/main" id="{C6751F00-7633-4E6A-862C-7FFB60839C47}"/>
              </a:ext>
            </a:extLst>
          </p:cNvPr>
          <p:cNvSpPr txBox="1"/>
          <p:nvPr/>
        </p:nvSpPr>
        <p:spPr>
          <a:xfrm>
            <a:off x="1583515" y="1334301"/>
            <a:ext cx="1568123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19648D">
                      <a:alpha val="40000"/>
                    </a:srgbClr>
                  </a:outerShdw>
                </a:effectLst>
                <a:latin typeface="Calibri"/>
              </a:rPr>
              <a:t>1/1 2020: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19648D">
                      <a:alpha val="40000"/>
                    </a:srgbClr>
                  </a:outerShdw>
                </a:effectLst>
                <a:latin typeface="Calibri"/>
              </a:rPr>
              <a:t>≥ 2500 kg CO2e 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B75F1A50-A9F3-473D-AD0C-8ED3AE13E5DD}"/>
              </a:ext>
            </a:extLst>
          </p:cNvPr>
          <p:cNvSpPr txBox="1"/>
          <p:nvPr/>
        </p:nvSpPr>
        <p:spPr>
          <a:xfrm>
            <a:off x="5615937" y="1331663"/>
            <a:ext cx="1440183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19648D">
                      <a:alpha val="40000"/>
                    </a:srgbClr>
                  </a:outerShdw>
                </a:effectLst>
                <a:latin typeface="Calibri"/>
              </a:rPr>
              <a:t>1/1 2025: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19648D">
                      <a:alpha val="40000"/>
                    </a:srgbClr>
                  </a:outerShdw>
                </a:effectLst>
                <a:latin typeface="Calibri"/>
              </a:rPr>
              <a:t>≥ 750 kg CO2e </a:t>
            </a:r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88900604-B110-4BC4-B297-DAE108D11553}"/>
              </a:ext>
            </a:extLst>
          </p:cNvPr>
          <p:cNvSpPr txBox="1"/>
          <p:nvPr/>
        </p:nvSpPr>
        <p:spPr>
          <a:xfrm>
            <a:off x="3418890" y="1107272"/>
            <a:ext cx="1628713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19648D">
                      <a:alpha val="40000"/>
                    </a:srgbClr>
                  </a:outerShdw>
                </a:effectLst>
                <a:latin typeface="Calibri"/>
              </a:rPr>
              <a:t>1/1 2022: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19648D">
                      <a:alpha val="40000"/>
                    </a:srgbClr>
                  </a:outerShdw>
                </a:effectLst>
                <a:latin typeface="Calibri"/>
              </a:rPr>
              <a:t>≥ 1500 kg CO2e (≥40kW)</a:t>
            </a:r>
          </a:p>
        </p:txBody>
      </p:sp>
      <p:cxnSp>
        <p:nvCxnSpPr>
          <p:cNvPr id="57" name="Rak koppling 56">
            <a:extLst>
              <a:ext uri="{FF2B5EF4-FFF2-40B4-BE49-F238E27FC236}">
                <a16:creationId xmlns:a16="http://schemas.microsoft.com/office/drawing/2014/main" id="{E3AFAB14-0497-4E22-B003-3819B77A8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67403" y="1947217"/>
            <a:ext cx="0" cy="387160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8" name="Grupp 57" descr="R452A">
            <a:extLst>
              <a:ext uri="{FF2B5EF4-FFF2-40B4-BE49-F238E27FC236}">
                <a16:creationId xmlns:a16="http://schemas.microsoft.com/office/drawing/2014/main" id="{950844EC-8CEC-467A-AE12-3A526BF662BB}"/>
              </a:ext>
            </a:extLst>
          </p:cNvPr>
          <p:cNvGrpSpPr/>
          <p:nvPr/>
        </p:nvGrpSpPr>
        <p:grpSpPr>
          <a:xfrm>
            <a:off x="2023833" y="5789189"/>
            <a:ext cx="894579" cy="457638"/>
            <a:chOff x="1979712" y="4768470"/>
            <a:chExt cx="670934" cy="343229"/>
          </a:xfrm>
        </p:grpSpPr>
        <p:sp>
          <p:nvSpPr>
            <p:cNvPr id="59" name="textruta 58">
              <a:extLst>
                <a:ext uri="{FF2B5EF4-FFF2-40B4-BE49-F238E27FC236}">
                  <a16:creationId xmlns:a16="http://schemas.microsoft.com/office/drawing/2014/main" id="{0B23B4B9-41F3-4CAD-B24F-D34E10B26479}"/>
                </a:ext>
              </a:extLst>
            </p:cNvPr>
            <p:cNvSpPr txBox="1"/>
            <p:nvPr/>
          </p:nvSpPr>
          <p:spPr>
            <a:xfrm>
              <a:off x="2002576" y="4816379"/>
              <a:ext cx="648070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600">
                  <a:solidFill>
                    <a:srgbClr val="D6610A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R452A</a:t>
              </a:r>
            </a:p>
          </p:txBody>
        </p:sp>
        <p:sp>
          <p:nvSpPr>
            <p:cNvPr id="60" name="Ellips 59">
              <a:extLst>
                <a:ext uri="{FF2B5EF4-FFF2-40B4-BE49-F238E27FC236}">
                  <a16:creationId xmlns:a16="http://schemas.microsoft.com/office/drawing/2014/main" id="{772A96C7-2E85-47BE-8E8B-A0EECBE34D06}"/>
                </a:ext>
              </a:extLst>
            </p:cNvPr>
            <p:cNvSpPr/>
            <p:nvPr/>
          </p:nvSpPr>
          <p:spPr>
            <a:xfrm>
              <a:off x="1979712" y="4768470"/>
              <a:ext cx="648068" cy="343229"/>
            </a:xfrm>
            <a:prstGeom prst="ellipse">
              <a:avLst/>
            </a:prstGeom>
            <a:noFill/>
            <a:ln>
              <a:solidFill>
                <a:srgbClr val="C75A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2667">
                <a:solidFill>
                  <a:srgbClr val="4FB4E2"/>
                </a:solidFill>
                <a:latin typeface="Calibri"/>
              </a:endParaRPr>
            </a:p>
          </p:txBody>
        </p:sp>
      </p:grpSp>
      <p:sp>
        <p:nvSpPr>
          <p:cNvPr id="61" name="textruta 60">
            <a:extLst>
              <a:ext uri="{FF2B5EF4-FFF2-40B4-BE49-F238E27FC236}">
                <a16:creationId xmlns:a16="http://schemas.microsoft.com/office/drawing/2014/main" id="{E5C2FE6B-F979-4054-ADFD-6E7652E087FD}"/>
              </a:ext>
            </a:extLst>
          </p:cNvPr>
          <p:cNvSpPr txBox="1"/>
          <p:nvPr/>
        </p:nvSpPr>
        <p:spPr>
          <a:xfrm>
            <a:off x="2294400" y="1998281"/>
            <a:ext cx="1113306" cy="307777"/>
          </a:xfrm>
          <a:prstGeom prst="rect">
            <a:avLst/>
          </a:prstGeom>
          <a:noFill/>
          <a:ln w="19050">
            <a:solidFill>
              <a:srgbClr val="D6610A"/>
            </a:solidFill>
          </a:ln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400">
                <a:solidFill>
                  <a:srgbClr val="D6610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GWP=1744</a:t>
            </a:r>
          </a:p>
        </p:txBody>
      </p:sp>
      <p:cxnSp>
        <p:nvCxnSpPr>
          <p:cNvPr id="62" name="Rak koppling 61">
            <a:extLst>
              <a:ext uri="{FF2B5EF4-FFF2-40B4-BE49-F238E27FC236}">
                <a16:creationId xmlns:a16="http://schemas.microsoft.com/office/drawing/2014/main" id="{94EBC49F-D639-4BE4-9F29-59187B43D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3118685" y="2306058"/>
            <a:ext cx="8958" cy="3890143"/>
          </a:xfrm>
          <a:prstGeom prst="line">
            <a:avLst/>
          </a:prstGeom>
          <a:ln w="19050">
            <a:solidFill>
              <a:srgbClr val="C75A0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ruta 62">
            <a:extLst>
              <a:ext uri="{FF2B5EF4-FFF2-40B4-BE49-F238E27FC236}">
                <a16:creationId xmlns:a16="http://schemas.microsoft.com/office/drawing/2014/main" id="{4E8761AE-FE45-4531-A89F-637D9DA7F9E7}"/>
              </a:ext>
            </a:extLst>
          </p:cNvPr>
          <p:cNvSpPr txBox="1"/>
          <p:nvPr/>
        </p:nvSpPr>
        <p:spPr>
          <a:xfrm>
            <a:off x="1895386" y="2340551"/>
            <a:ext cx="1113306" cy="307777"/>
          </a:xfrm>
          <a:prstGeom prst="rect">
            <a:avLst/>
          </a:prstGeom>
          <a:noFill/>
          <a:ln w="19050">
            <a:solidFill>
              <a:srgbClr val="D6610A"/>
            </a:solidFill>
          </a:ln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400">
                <a:solidFill>
                  <a:srgbClr val="D6610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GWP=2140</a:t>
            </a:r>
          </a:p>
        </p:txBody>
      </p:sp>
      <p:cxnSp>
        <p:nvCxnSpPr>
          <p:cNvPr id="64" name="Rak koppling 63">
            <a:extLst>
              <a:ext uri="{FF2B5EF4-FFF2-40B4-BE49-F238E27FC236}">
                <a16:creationId xmlns:a16="http://schemas.microsoft.com/office/drawing/2014/main" id="{761651AF-1CAD-4E04-94F7-3E7D81963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3" idx="2"/>
            <a:endCxn id="60" idx="0"/>
          </p:cNvCxnSpPr>
          <p:nvPr/>
        </p:nvCxnSpPr>
        <p:spPr>
          <a:xfrm>
            <a:off x="2452039" y="2648328"/>
            <a:ext cx="3840" cy="3140861"/>
          </a:xfrm>
          <a:prstGeom prst="line">
            <a:avLst/>
          </a:prstGeom>
          <a:ln w="19050">
            <a:solidFill>
              <a:srgbClr val="C75A0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47842EE2-0946-75F1-A995-546B9692C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80195" y="2510740"/>
            <a:ext cx="0" cy="333673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ruta 3">
            <a:extLst>
              <a:ext uri="{FF2B5EF4-FFF2-40B4-BE49-F238E27FC236}">
                <a16:creationId xmlns:a16="http://schemas.microsoft.com/office/drawing/2014/main" id="{0BF59337-4B5B-F05B-F66D-F1816335056D}"/>
              </a:ext>
            </a:extLst>
          </p:cNvPr>
          <p:cNvSpPr txBox="1"/>
          <p:nvPr/>
        </p:nvSpPr>
        <p:spPr>
          <a:xfrm>
            <a:off x="6287446" y="2143792"/>
            <a:ext cx="1440183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19648D">
                      <a:alpha val="40000"/>
                    </a:srgbClr>
                  </a:outerShdw>
                </a:effectLst>
                <a:latin typeface="Calibri"/>
              </a:rPr>
              <a:t>1/1 2025: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19648D">
                      <a:alpha val="40000"/>
                    </a:srgbClr>
                  </a:outerShdw>
                </a:effectLst>
                <a:latin typeface="Calibri"/>
              </a:rPr>
              <a:t>≥ 150 kg CO2e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881A688-F0E6-5007-C4CC-97FC72CB355F}"/>
              </a:ext>
            </a:extLst>
          </p:cNvPr>
          <p:cNvSpPr txBox="1"/>
          <p:nvPr/>
        </p:nvSpPr>
        <p:spPr>
          <a:xfrm>
            <a:off x="6287446" y="2844225"/>
            <a:ext cx="1440183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19648D">
                      <a:alpha val="40000"/>
                    </a:srgbClr>
                  </a:outerShdw>
                </a:effectLst>
                <a:latin typeface="Calibri"/>
              </a:rPr>
              <a:t>1/1 2030: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19648D">
                      <a:alpha val="40000"/>
                    </a:srgbClr>
                  </a:outerShdw>
                </a:effectLst>
                <a:latin typeface="Calibri"/>
              </a:rPr>
              <a:t>≥ 150 kg CO2e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CC925900-9699-58A6-79DD-D9959547CEAF}"/>
              </a:ext>
            </a:extLst>
          </p:cNvPr>
          <p:cNvSpPr txBox="1"/>
          <p:nvPr/>
        </p:nvSpPr>
        <p:spPr>
          <a:xfrm>
            <a:off x="8170877" y="2251513"/>
            <a:ext cx="294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Sammanbyggda kylsystem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F9240DDB-27D6-A045-FB99-D4F4B5D2FCC4}"/>
              </a:ext>
            </a:extLst>
          </p:cNvPr>
          <p:cNvSpPr txBox="1"/>
          <p:nvPr/>
        </p:nvSpPr>
        <p:spPr>
          <a:xfrm>
            <a:off x="8170877" y="2944366"/>
            <a:ext cx="239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All andra kylsystem</a:t>
            </a:r>
          </a:p>
        </p:txBody>
      </p:sp>
    </p:spTree>
    <p:extLst>
      <p:ext uri="{BB962C8B-B14F-4D97-AF65-F5344CB8AC3E}">
        <p14:creationId xmlns:p14="http://schemas.microsoft.com/office/powerpoint/2010/main" val="4187445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B18C693-7E4F-DBBC-24F4-98F742DD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solidFill>
                  <a:schemeClr val="bg2"/>
                </a:solidFill>
                <a:latin typeface="+mj-lt"/>
                <a:cs typeface="+mj-cs"/>
              </a:rPr>
              <a:t>Hur det påverkas tillgängligheten: </a:t>
            </a: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6FE90B7C-610C-71A8-9DF4-A588087C2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351612"/>
              </p:ext>
            </p:extLst>
          </p:nvPr>
        </p:nvGraphicFramePr>
        <p:xfrm>
          <a:off x="630284" y="2275882"/>
          <a:ext cx="7531978" cy="3299423"/>
        </p:xfrm>
        <a:graphic>
          <a:graphicData uri="http://schemas.openxmlformats.org/drawingml/2006/table">
            <a:tbl>
              <a:tblPr firstRow="1"/>
              <a:tblGrid>
                <a:gridCol w="3083908">
                  <a:extLst>
                    <a:ext uri="{9D8B030D-6E8A-4147-A177-3AD203B41FA5}">
                      <a16:colId xmlns:a16="http://schemas.microsoft.com/office/drawing/2014/main" val="2812627270"/>
                    </a:ext>
                  </a:extLst>
                </a:gridCol>
                <a:gridCol w="4448070">
                  <a:extLst>
                    <a:ext uri="{9D8B030D-6E8A-4147-A177-3AD203B41FA5}">
                      <a16:colId xmlns:a16="http://schemas.microsoft.com/office/drawing/2014/main" val="593889734"/>
                    </a:ext>
                  </a:extLst>
                </a:gridCol>
              </a:tblGrid>
              <a:tr h="549903">
                <a:tc>
                  <a:txBody>
                    <a:bodyPr/>
                    <a:lstStyle/>
                    <a:p>
                      <a:pPr algn="ctr"/>
                      <a:r>
                        <a:rPr lang="sv-SE" sz="1800" b="1" dirty="0">
                          <a:solidFill>
                            <a:schemeClr val="tx2"/>
                          </a:solidFill>
                          <a:effectLst/>
                        </a:rPr>
                        <a:t>År</a:t>
                      </a:r>
                    </a:p>
                  </a:txBody>
                  <a:tcPr marL="0" marR="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b="1" dirty="0">
                          <a:solidFill>
                            <a:schemeClr val="tx2"/>
                          </a:solidFill>
                          <a:effectLst/>
                        </a:rPr>
                        <a:t>Högsta tillåtna mängd uttryckt i ton koldioxidekvivalenter</a:t>
                      </a:r>
                    </a:p>
                  </a:txBody>
                  <a:tcPr marL="0" marR="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182468"/>
                  </a:ext>
                </a:extLst>
              </a:tr>
              <a:tr h="274952">
                <a:tc>
                  <a:txBody>
                    <a:bodyPr/>
                    <a:lstStyle/>
                    <a:p>
                      <a:pPr algn="l"/>
                      <a:r>
                        <a:rPr lang="sv-SE" sz="1800" dirty="0">
                          <a:solidFill>
                            <a:schemeClr val="tx2"/>
                          </a:solidFill>
                          <a:effectLst/>
                        </a:rPr>
                        <a:t>2025–2026</a:t>
                      </a:r>
                    </a:p>
                  </a:txBody>
                  <a:tcPr marL="0" marR="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>
                          <a:solidFill>
                            <a:schemeClr val="tx2"/>
                          </a:solidFill>
                          <a:effectLst/>
                        </a:rPr>
                        <a:t>42 874 410</a:t>
                      </a:r>
                    </a:p>
                  </a:txBody>
                  <a:tcPr marL="0" marR="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578705"/>
                  </a:ext>
                </a:extLst>
              </a:tr>
              <a:tr h="274952">
                <a:tc>
                  <a:txBody>
                    <a:bodyPr/>
                    <a:lstStyle/>
                    <a:p>
                      <a:pPr algn="l"/>
                      <a:r>
                        <a:rPr lang="sv-SE" sz="1800" dirty="0">
                          <a:solidFill>
                            <a:schemeClr val="tx2"/>
                          </a:solidFill>
                          <a:effectLst/>
                        </a:rPr>
                        <a:t>2027–2029</a:t>
                      </a:r>
                    </a:p>
                  </a:txBody>
                  <a:tcPr marL="0" marR="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>
                          <a:solidFill>
                            <a:schemeClr val="tx2"/>
                          </a:solidFill>
                          <a:effectLst/>
                        </a:rPr>
                        <a:t>21 665 691</a:t>
                      </a:r>
                    </a:p>
                  </a:txBody>
                  <a:tcPr marL="0" marR="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272329"/>
                  </a:ext>
                </a:extLst>
              </a:tr>
              <a:tr h="274952">
                <a:tc>
                  <a:txBody>
                    <a:bodyPr/>
                    <a:lstStyle/>
                    <a:p>
                      <a:pPr algn="l"/>
                      <a:r>
                        <a:rPr lang="sv-SE" sz="1800" dirty="0">
                          <a:solidFill>
                            <a:schemeClr val="tx2"/>
                          </a:solidFill>
                          <a:effectLst/>
                        </a:rPr>
                        <a:t>2030–2032</a:t>
                      </a:r>
                    </a:p>
                  </a:txBody>
                  <a:tcPr marL="0" marR="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>
                          <a:solidFill>
                            <a:schemeClr val="tx2"/>
                          </a:solidFill>
                          <a:effectLst/>
                        </a:rPr>
                        <a:t>9 132 097</a:t>
                      </a:r>
                    </a:p>
                  </a:txBody>
                  <a:tcPr marL="0" marR="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115199"/>
                  </a:ext>
                </a:extLst>
              </a:tr>
              <a:tr h="274952">
                <a:tc>
                  <a:txBody>
                    <a:bodyPr/>
                    <a:lstStyle/>
                    <a:p>
                      <a:pPr algn="l"/>
                      <a:r>
                        <a:rPr lang="sv-SE" sz="1800" dirty="0">
                          <a:solidFill>
                            <a:schemeClr val="tx2"/>
                          </a:solidFill>
                          <a:effectLst/>
                        </a:rPr>
                        <a:t>2033–2035</a:t>
                      </a:r>
                    </a:p>
                  </a:txBody>
                  <a:tcPr marL="0" marR="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>
                          <a:solidFill>
                            <a:schemeClr val="tx2"/>
                          </a:solidFill>
                          <a:effectLst/>
                        </a:rPr>
                        <a:t>8 445 713</a:t>
                      </a:r>
                    </a:p>
                  </a:txBody>
                  <a:tcPr marL="0" marR="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20948"/>
                  </a:ext>
                </a:extLst>
              </a:tr>
              <a:tr h="274952">
                <a:tc>
                  <a:txBody>
                    <a:bodyPr/>
                    <a:lstStyle/>
                    <a:p>
                      <a:pPr algn="l"/>
                      <a:r>
                        <a:rPr lang="sv-SE" sz="1800" dirty="0">
                          <a:solidFill>
                            <a:schemeClr val="tx2"/>
                          </a:solidFill>
                          <a:effectLst/>
                        </a:rPr>
                        <a:t>2036–2038</a:t>
                      </a:r>
                    </a:p>
                  </a:txBody>
                  <a:tcPr marL="0" marR="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>
                          <a:solidFill>
                            <a:schemeClr val="tx2"/>
                          </a:solidFill>
                          <a:effectLst/>
                        </a:rPr>
                        <a:t>6 782 265</a:t>
                      </a:r>
                    </a:p>
                  </a:txBody>
                  <a:tcPr marL="0" marR="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402046"/>
                  </a:ext>
                </a:extLst>
              </a:tr>
              <a:tr h="274952">
                <a:tc>
                  <a:txBody>
                    <a:bodyPr/>
                    <a:lstStyle/>
                    <a:p>
                      <a:pPr algn="l"/>
                      <a:r>
                        <a:rPr lang="sv-SE" sz="1800" dirty="0">
                          <a:solidFill>
                            <a:schemeClr val="tx2"/>
                          </a:solidFill>
                          <a:effectLst/>
                        </a:rPr>
                        <a:t>2039–2041</a:t>
                      </a:r>
                    </a:p>
                  </a:txBody>
                  <a:tcPr marL="0" marR="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>
                          <a:solidFill>
                            <a:schemeClr val="tx2"/>
                          </a:solidFill>
                          <a:effectLst/>
                        </a:rPr>
                        <a:t>6 136 732</a:t>
                      </a:r>
                    </a:p>
                  </a:txBody>
                  <a:tcPr marL="0" marR="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740418"/>
                  </a:ext>
                </a:extLst>
              </a:tr>
              <a:tr h="274952">
                <a:tc>
                  <a:txBody>
                    <a:bodyPr/>
                    <a:lstStyle/>
                    <a:p>
                      <a:pPr algn="l"/>
                      <a:r>
                        <a:rPr lang="sv-SE" sz="1800" dirty="0">
                          <a:solidFill>
                            <a:schemeClr val="tx2"/>
                          </a:solidFill>
                          <a:effectLst/>
                        </a:rPr>
                        <a:t>2042–2044</a:t>
                      </a:r>
                    </a:p>
                  </a:txBody>
                  <a:tcPr marL="0" marR="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>
                          <a:solidFill>
                            <a:schemeClr val="tx2"/>
                          </a:solidFill>
                          <a:effectLst/>
                        </a:rPr>
                        <a:t>5 491 199</a:t>
                      </a:r>
                    </a:p>
                  </a:txBody>
                  <a:tcPr marL="0" marR="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207892"/>
                  </a:ext>
                </a:extLst>
              </a:tr>
              <a:tr h="274952">
                <a:tc>
                  <a:txBody>
                    <a:bodyPr/>
                    <a:lstStyle/>
                    <a:p>
                      <a:pPr algn="l"/>
                      <a:r>
                        <a:rPr lang="sv-SE" sz="1800" dirty="0">
                          <a:solidFill>
                            <a:schemeClr val="tx2"/>
                          </a:solidFill>
                          <a:effectLst/>
                        </a:rPr>
                        <a:t>2045–2047</a:t>
                      </a:r>
                    </a:p>
                  </a:txBody>
                  <a:tcPr marL="0" marR="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>
                          <a:solidFill>
                            <a:schemeClr val="tx2"/>
                          </a:solidFill>
                          <a:effectLst/>
                        </a:rPr>
                        <a:t>4 845 666</a:t>
                      </a:r>
                    </a:p>
                  </a:txBody>
                  <a:tcPr marL="0" marR="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429417"/>
                  </a:ext>
                </a:extLst>
              </a:tr>
              <a:tr h="274952">
                <a:tc>
                  <a:txBody>
                    <a:bodyPr/>
                    <a:lstStyle/>
                    <a:p>
                      <a:pPr algn="l"/>
                      <a:r>
                        <a:rPr lang="sv-SE" sz="1800" dirty="0">
                          <a:solidFill>
                            <a:schemeClr val="tx2"/>
                          </a:solidFill>
                          <a:effectLst/>
                        </a:rPr>
                        <a:t>2048–2049</a:t>
                      </a:r>
                    </a:p>
                  </a:txBody>
                  <a:tcPr marL="0" marR="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>
                          <a:solidFill>
                            <a:schemeClr val="tx2"/>
                          </a:solidFill>
                          <a:effectLst/>
                        </a:rPr>
                        <a:t>4 200 133</a:t>
                      </a:r>
                    </a:p>
                  </a:txBody>
                  <a:tcPr marL="0" marR="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390685"/>
                  </a:ext>
                </a:extLst>
              </a:tr>
              <a:tr h="274952">
                <a:tc>
                  <a:txBody>
                    <a:bodyPr/>
                    <a:lstStyle/>
                    <a:p>
                      <a:pPr algn="l"/>
                      <a:r>
                        <a:rPr lang="sv-SE" sz="1800" dirty="0">
                          <a:solidFill>
                            <a:schemeClr val="tx2"/>
                          </a:solidFill>
                          <a:effectLst/>
                        </a:rPr>
                        <a:t>2050 och därefter</a:t>
                      </a:r>
                    </a:p>
                  </a:txBody>
                  <a:tcPr marL="0" marR="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</a:p>
                  </a:txBody>
                  <a:tcPr marL="0" marR="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841862"/>
                  </a:ext>
                </a:extLst>
              </a:tr>
            </a:tbl>
          </a:graphicData>
        </a:graphic>
      </p:graphicFrame>
      <p:sp>
        <p:nvSpPr>
          <p:cNvPr id="11" name="textruta 10">
            <a:extLst>
              <a:ext uri="{FF2B5EF4-FFF2-40B4-BE49-F238E27FC236}">
                <a16:creationId xmlns:a16="http://schemas.microsoft.com/office/drawing/2014/main" id="{A38E6650-6EB3-9962-6E1A-AC8702508748}"/>
              </a:ext>
            </a:extLst>
          </p:cNvPr>
          <p:cNvSpPr txBox="1"/>
          <p:nvPr/>
        </p:nvSpPr>
        <p:spPr>
          <a:xfrm>
            <a:off x="616496" y="1383310"/>
            <a:ext cx="10945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1.   Den maximala mängd fluorkolväten som får släppas ut på unionsmarknaden under ett visst år ska vara följande: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261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B18C693-7E4F-DBBC-24F4-98F742DD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>
                <a:solidFill>
                  <a:schemeClr val="bg2"/>
                </a:solidFill>
                <a:latin typeface="+mj-lt"/>
                <a:cs typeface="+mj-cs"/>
              </a:rPr>
              <a:t>Hur det påverkas tillgängligheten:</a:t>
            </a:r>
          </a:p>
        </p:txBody>
      </p:sp>
      <p:sp>
        <p:nvSpPr>
          <p:cNvPr id="9" name="Platshållare för text 2" descr="Idag går det åt 20 000 000 ton/år för läckande anläggningar!">
            <a:extLst>
              <a:ext uri="{FF2B5EF4-FFF2-40B4-BE49-F238E27FC236}">
                <a16:creationId xmlns:a16="http://schemas.microsoft.com/office/drawing/2014/main" id="{CFB2B704-38BB-94E9-32B2-ADD4CA80DFC5}"/>
              </a:ext>
            </a:extLst>
          </p:cNvPr>
          <p:cNvSpPr txBox="1">
            <a:spLocks/>
          </p:cNvSpPr>
          <p:nvPr/>
        </p:nvSpPr>
        <p:spPr>
          <a:xfrm>
            <a:off x="2824760" y="5362025"/>
            <a:ext cx="6542480" cy="457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2"/>
              </a:buClr>
              <a:buSzPct val="100000"/>
              <a:buFontTx/>
              <a:buNone/>
              <a:defRPr sz="2133" b="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70" indent="0" algn="l" defTabSz="914377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indent="0" algn="l" defTabSz="914377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indent="0" algn="l" defTabSz="914377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indent="0" algn="l" defTabSz="914377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dirty="0">
                <a:latin typeface="+mj-lt"/>
              </a:rPr>
              <a:t>Idag går det åt 20 000 000 ton/år för läckande anläggningar!!</a:t>
            </a:r>
            <a:endParaRPr lang="sv-SE" sz="1400" dirty="0">
              <a:solidFill>
                <a:srgbClr val="1E1E1F"/>
              </a:solidFill>
              <a:latin typeface="+mj-lt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A38E6650-6EB3-9962-6E1A-AC8702508748}"/>
              </a:ext>
            </a:extLst>
          </p:cNvPr>
          <p:cNvSpPr txBox="1"/>
          <p:nvPr/>
        </p:nvSpPr>
        <p:spPr>
          <a:xfrm>
            <a:off x="616496" y="1383310"/>
            <a:ext cx="10945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1.   Den maximala mängd fluorkolväten som får släppas ut på unionsmarknaden under ett visst år ska vara följande:</a:t>
            </a:r>
            <a:endParaRPr lang="sv-SE" dirty="0"/>
          </a:p>
        </p:txBody>
      </p:sp>
      <p:pic>
        <p:nvPicPr>
          <p:cNvPr id="3" name="Bildobjekt 2" descr="Diagram som visar hur stor mängd flourkolväten som får släppas ut ">
            <a:extLst>
              <a:ext uri="{FF2B5EF4-FFF2-40B4-BE49-F238E27FC236}">
                <a16:creationId xmlns:a16="http://schemas.microsoft.com/office/drawing/2014/main" id="{88D7AA66-D13B-D138-205A-EE9C71A80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91" y="1665290"/>
            <a:ext cx="8477773" cy="369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37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0AEFF0-A556-9E67-FDC0-594A11820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3" y="1587137"/>
            <a:ext cx="10755083" cy="1537787"/>
          </a:xfrm>
        </p:spPr>
        <p:txBody>
          <a:bodyPr/>
          <a:lstStyle/>
          <a:p>
            <a:r>
              <a:rPr lang="sv-SE" b="0" i="0">
                <a:effectLst/>
                <a:latin typeface="Maven Pro"/>
              </a:rPr>
              <a:t>Koldioxid (R744,CO2)</a:t>
            </a:r>
          </a:p>
          <a:p>
            <a:r>
              <a:rPr lang="sv-SE" b="0" i="0">
                <a:effectLst/>
                <a:latin typeface="Maven Pro"/>
              </a:rPr>
              <a:t>Ammoniak R717: ATEX-handbok.</a:t>
            </a:r>
          </a:p>
          <a:p>
            <a:r>
              <a:rPr lang="sv-SE">
                <a:latin typeface="Maven Pro"/>
              </a:rPr>
              <a:t>Propan R290</a:t>
            </a:r>
            <a:r>
              <a:rPr lang="sv-SE" b="0" i="0">
                <a:effectLst/>
                <a:latin typeface="Maven Pro"/>
              </a:rPr>
              <a:t> och andra brandfarliga köldmedier: ATEX-handbok.</a:t>
            </a:r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B18C693-7E4F-DBBC-24F4-98F742DD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>
                <a:solidFill>
                  <a:schemeClr val="bg2"/>
                </a:solidFill>
                <a:latin typeface="+mj-lt"/>
                <a:cs typeface="+mj-cs"/>
              </a:rPr>
              <a:t>Vägval framöver</a:t>
            </a: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7731E145-FB75-AB7C-4189-6CD2ED786E91}"/>
              </a:ext>
            </a:extLst>
          </p:cNvPr>
          <p:cNvSpPr txBox="1">
            <a:spLocks/>
          </p:cNvSpPr>
          <p:nvPr/>
        </p:nvSpPr>
        <p:spPr>
          <a:xfrm>
            <a:off x="670561" y="3086465"/>
            <a:ext cx="8617130" cy="1537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2"/>
              </a:buClr>
              <a:buSzPct val="100000"/>
              <a:buFontTx/>
              <a:buNone/>
              <a:defRPr sz="2133" b="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70" indent="0" algn="l" defTabSz="914377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indent="0" algn="l" defTabSz="914377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indent="0" algn="l" defTabSz="914377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indent="0" algn="l" defTabSz="914377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1800" b="1" i="0" u="none" strike="noStrike" baseline="0">
                <a:latin typeface="Calibri-Bold"/>
              </a:rPr>
              <a:t>Vilka är egenskaperna hos de återstående</a:t>
            </a:r>
          </a:p>
          <a:p>
            <a:r>
              <a:rPr lang="sv-SE" sz="1400">
                <a:solidFill>
                  <a:schemeClr val="tx2"/>
                </a:solidFill>
                <a:latin typeface="Calibri" panose="020F0502020204030204" pitchFamily="34" charset="0"/>
              </a:rPr>
              <a:t>- </a:t>
            </a:r>
            <a:r>
              <a:rPr lang="sv-SE" sz="1400" b="0" i="0" u="none" strike="noStrike" baseline="0">
                <a:solidFill>
                  <a:schemeClr val="tx2"/>
                </a:solidFill>
                <a:latin typeface="Calibri" panose="020F0502020204030204" pitchFamily="34" charset="0"/>
              </a:rPr>
              <a:t>Koldioxid A1 (Ej brandfarlig, ej giftig)</a:t>
            </a:r>
            <a:endParaRPr lang="sv-SE" sz="140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l"/>
            <a:r>
              <a:rPr lang="sv-SE" sz="1400">
                <a:solidFill>
                  <a:schemeClr val="tx2"/>
                </a:solidFill>
                <a:latin typeface="Calibri" panose="020F0502020204030204" pitchFamily="34" charset="0"/>
              </a:rPr>
              <a:t>- </a:t>
            </a:r>
            <a:r>
              <a:rPr lang="sv-SE" sz="1400" b="0" i="0" u="none" strike="noStrike" baseline="0">
                <a:solidFill>
                  <a:schemeClr val="tx2"/>
                </a:solidFill>
                <a:latin typeface="Calibri" panose="020F0502020204030204" pitchFamily="34" charset="0"/>
              </a:rPr>
              <a:t>Ammoniak B2L (Toxicitet, låg brännbarhet)</a:t>
            </a:r>
          </a:p>
          <a:p>
            <a:pPr algn="l"/>
            <a:r>
              <a:rPr lang="sv-SE" sz="1400">
                <a:solidFill>
                  <a:schemeClr val="tx2"/>
                </a:solidFill>
                <a:latin typeface="Calibri" panose="020F0502020204030204" pitchFamily="34" charset="0"/>
              </a:rPr>
              <a:t>- </a:t>
            </a:r>
            <a:r>
              <a:rPr lang="sv-SE" sz="1400" b="0" i="0" u="none" strike="noStrike" baseline="0">
                <a:solidFill>
                  <a:schemeClr val="tx2"/>
                </a:solidFill>
                <a:latin typeface="Calibri" panose="020F0502020204030204" pitchFamily="34" charset="0"/>
              </a:rPr>
              <a:t>Kolväten A3 (Brandfarlig)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B80679C-83D3-6CBA-DD02-5BCA00D5BFD7}"/>
              </a:ext>
            </a:extLst>
          </p:cNvPr>
          <p:cNvSpPr txBox="1"/>
          <p:nvPr/>
        </p:nvSpPr>
        <p:spPr>
          <a:xfrm>
            <a:off x="670560" y="4475794"/>
            <a:ext cx="7380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0" i="0">
                <a:effectLst/>
                <a:latin typeface="Maven Pro"/>
              </a:rPr>
              <a:t>Ersättningsköldmediu</a:t>
            </a:r>
            <a:r>
              <a:rPr lang="sv-SE">
                <a:latin typeface="Maven Pro"/>
              </a:rPr>
              <a:t>m, kemiska industrin kommer inte kunna framställa.</a:t>
            </a:r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6BC5BCF-C001-4DAC-E2AB-E81AE544B75C}"/>
              </a:ext>
            </a:extLst>
          </p:cNvPr>
          <p:cNvSpPr txBox="1"/>
          <p:nvPr/>
        </p:nvSpPr>
        <p:spPr>
          <a:xfrm>
            <a:off x="670560" y="5184184"/>
            <a:ext cx="108980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/>
              <a:t>Konvertering ej tillåten </a:t>
            </a:r>
            <a:r>
              <a:rPr lang="sv-SE" sz="2000" err="1"/>
              <a:t>pga</a:t>
            </a:r>
            <a:r>
              <a:rPr lang="sv-SE" sz="2000"/>
              <a:t> Maskindirektivet och CE</a:t>
            </a:r>
          </a:p>
        </p:txBody>
      </p:sp>
    </p:spTree>
    <p:extLst>
      <p:ext uri="{BB962C8B-B14F-4D97-AF65-F5344CB8AC3E}">
        <p14:creationId xmlns:p14="http://schemas.microsoft.com/office/powerpoint/2010/main" val="3069711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Bildobjek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606" b="7408"/>
          <a:stretch/>
        </p:blipFill>
        <p:spPr bwMode="auto">
          <a:xfrm>
            <a:off x="0" y="4664364"/>
            <a:ext cx="12192000" cy="219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CE010DC-B5E4-443C-A5D7-9EE358FCB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1504" y="2505494"/>
            <a:ext cx="10363200" cy="1470025"/>
          </a:xfrm>
        </p:spPr>
        <p:txBody>
          <a:bodyPr>
            <a:normAutofit/>
          </a:bodyPr>
          <a:lstStyle/>
          <a:p>
            <a:pPr algn="r"/>
            <a:r>
              <a:rPr lang="sv-SE" sz="4400" dirty="0">
                <a:solidFill>
                  <a:schemeClr val="tx1"/>
                </a:solidFill>
              </a:rPr>
              <a:t>Typer av kylsystemlösningar </a:t>
            </a:r>
            <a:br>
              <a:rPr lang="sv-SE" sz="4400" dirty="0"/>
            </a:br>
            <a:r>
              <a:rPr lang="sv-SE" sz="2400" dirty="0">
                <a:solidFill>
                  <a:schemeClr val="tx1"/>
                </a:solidFill>
              </a:rPr>
              <a:t>2024</a:t>
            </a:r>
            <a:endParaRPr lang="sv-S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4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B18C693-7E4F-DBBC-24F4-98F742DD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solidFill>
                  <a:schemeClr val="bg2"/>
                </a:solidFill>
                <a:latin typeface="+mj-lt"/>
                <a:cs typeface="+mj-cs"/>
              </a:rPr>
              <a:t>Direkt kyla (DX kylning)</a:t>
            </a:r>
          </a:p>
        </p:txBody>
      </p:sp>
      <p:pic>
        <p:nvPicPr>
          <p:cNvPr id="12" name="Bildobjekt 11" descr="Bild som visar ett kylsystem">
            <a:extLst>
              <a:ext uri="{FF2B5EF4-FFF2-40B4-BE49-F238E27FC236}">
                <a16:creationId xmlns:a16="http://schemas.microsoft.com/office/drawing/2014/main" id="{AF6EA7FF-54B1-ED1D-F820-8E51B5334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3" y="1604157"/>
            <a:ext cx="4902029" cy="3649686"/>
          </a:xfrm>
          <a:prstGeom prst="rect">
            <a:avLst/>
          </a:prstGeom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D525DDFB-0991-66AD-C00D-90CA0FBA19DA}"/>
              </a:ext>
            </a:extLst>
          </p:cNvPr>
          <p:cNvSpPr txBox="1"/>
          <p:nvPr/>
        </p:nvSpPr>
        <p:spPr>
          <a:xfrm>
            <a:off x="5511632" y="2475113"/>
            <a:ext cx="5964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Ubuntu" panose="020B0504030602030204" pitchFamily="34" charset="0"/>
              </a:rPr>
              <a:t>Ett </a:t>
            </a:r>
            <a:r>
              <a:rPr lang="sv-SE" sz="2400" dirty="0" err="1">
                <a:latin typeface="Ubuntu" panose="020B0504030602030204" pitchFamily="34" charset="0"/>
              </a:rPr>
              <a:t>kylsteg</a:t>
            </a:r>
            <a:endParaRPr lang="sv-SE" sz="2400" dirty="0">
              <a:latin typeface="Ubuntu" panose="020B05040306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Ubuntu" panose="020B0504030602030204" pitchFamily="34" charset="0"/>
              </a:rPr>
              <a:t>Få komponenter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Ubuntu" panose="020B0504030602030204" pitchFamily="34" charset="0"/>
              </a:rPr>
              <a:t>Enklare installation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Ubuntu" panose="020B0504030602030204" pitchFamily="34" charset="0"/>
              </a:rPr>
              <a:t>Mindre energiåtgång</a:t>
            </a:r>
          </a:p>
        </p:txBody>
      </p:sp>
    </p:spTree>
    <p:extLst>
      <p:ext uri="{BB962C8B-B14F-4D97-AF65-F5344CB8AC3E}">
        <p14:creationId xmlns:p14="http://schemas.microsoft.com/office/powerpoint/2010/main" val="3011779877"/>
      </p:ext>
    </p:extLst>
  </p:cSld>
  <p:clrMapOvr>
    <a:masterClrMapping/>
  </p:clrMapOvr>
</p:sld>
</file>

<file path=ppt/theme/theme1.xml><?xml version="1.0" encoding="utf-8"?>
<a:theme xmlns:a="http://schemas.openxmlformats.org/drawingml/2006/main" name="Wedholms">
  <a:themeElements>
    <a:clrScheme name="Wedholms">
      <a:dk1>
        <a:srgbClr val="19648D"/>
      </a:dk1>
      <a:lt1>
        <a:srgbClr val="4FB4E2"/>
      </a:lt1>
      <a:dk2>
        <a:srgbClr val="1A171B"/>
      </a:dk2>
      <a:lt2>
        <a:srgbClr val="3093CC"/>
      </a:lt2>
      <a:accent1>
        <a:srgbClr val="3093CC"/>
      </a:accent1>
      <a:accent2>
        <a:srgbClr val="E08A00"/>
      </a:accent2>
      <a:accent3>
        <a:srgbClr val="19648D"/>
      </a:accent3>
      <a:accent4>
        <a:srgbClr val="4FB4E2"/>
      </a:accent4>
      <a:accent5>
        <a:srgbClr val="C00000"/>
      </a:accent5>
      <a:accent6>
        <a:srgbClr val="FFFFFF"/>
      </a:accent6>
      <a:hlink>
        <a:srgbClr val="4FB4E2"/>
      </a:hlink>
      <a:folHlink>
        <a:srgbClr val="4FB4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bunden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ly 2014-09-17" id="{0EC295FD-C8CA-4C45-BF84-F4FCEECA4FD9}" vid="{8E58BDF0-54F6-4DDA-8392-62160CAAC7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935</Words>
  <Application>Microsoft Office PowerPoint</Application>
  <PresentationFormat>Bredbild</PresentationFormat>
  <Paragraphs>180</Paragraphs>
  <Slides>24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34" baseType="lpstr">
      <vt:lpstr>ＭＳ Ｐゴシック</vt:lpstr>
      <vt:lpstr>ＭＳ Ｐゴシック</vt:lpstr>
      <vt:lpstr>Arial</vt:lpstr>
      <vt:lpstr>Calibri</vt:lpstr>
      <vt:lpstr>Calibri-Bold</vt:lpstr>
      <vt:lpstr>Maven Pro</vt:lpstr>
      <vt:lpstr>Times</vt:lpstr>
      <vt:lpstr>Times New Roman</vt:lpstr>
      <vt:lpstr>Ubuntu</vt:lpstr>
      <vt:lpstr>Wedholms</vt:lpstr>
      <vt:lpstr>Alternativa Mjölklösningar  2024</vt:lpstr>
      <vt:lpstr>Agenda</vt:lpstr>
      <vt:lpstr>F-gas förordning 2024</vt:lpstr>
      <vt:lpstr>Datum för förbud av köldmedier för nya installationer, kg CO2e</vt:lpstr>
      <vt:lpstr>Hur det påverkas tillgängligheten: </vt:lpstr>
      <vt:lpstr>Hur det påverkas tillgängligheten:</vt:lpstr>
      <vt:lpstr>Vägval framöver</vt:lpstr>
      <vt:lpstr>Typer av kylsystemlösningar  2024</vt:lpstr>
      <vt:lpstr>Direkt kyla (DX kylning)</vt:lpstr>
      <vt:lpstr>Indirekt kyla (Chiller)</vt:lpstr>
      <vt:lpstr>Direkt kyla vs Indirekt kyla</vt:lpstr>
      <vt:lpstr>Förkylning</vt:lpstr>
      <vt:lpstr>Flash cooling (snabbkylning)</vt:lpstr>
      <vt:lpstr>Energioptimering 2024</vt:lpstr>
      <vt:lpstr>Ventilation</vt:lpstr>
      <vt:lpstr>Förkylning </vt:lpstr>
      <vt:lpstr>Värmeåtervinning</vt:lpstr>
      <vt:lpstr>Val kring kylsystemlösningar 2024</vt:lpstr>
      <vt:lpstr>Vägval framöver </vt:lpstr>
      <vt:lpstr>Brännbara köldmedier Service &amp; underhåll</vt:lpstr>
      <vt:lpstr>Installation av brännbara köldmedier</vt:lpstr>
      <vt:lpstr>R744 Service &amp; underhåll</vt:lpstr>
      <vt:lpstr>R744 Installation</vt:lpstr>
      <vt:lpstr>TEWI analys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Rehnström</dc:creator>
  <cp:lastModifiedBy>Emelie Andersson</cp:lastModifiedBy>
  <cp:revision>15</cp:revision>
  <dcterms:created xsi:type="dcterms:W3CDTF">2022-11-23T13:18:47Z</dcterms:created>
  <dcterms:modified xsi:type="dcterms:W3CDTF">2025-01-17T10:48:43Z</dcterms:modified>
</cp:coreProperties>
</file>