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2" r:id="rId2"/>
    <p:sldId id="278" r:id="rId3"/>
    <p:sldId id="263" r:id="rId4"/>
    <p:sldId id="268" r:id="rId5"/>
    <p:sldId id="265" r:id="rId6"/>
    <p:sldId id="267" r:id="rId7"/>
    <p:sldId id="270" r:id="rId8"/>
    <p:sldId id="269" r:id="rId9"/>
    <p:sldId id="274" r:id="rId10"/>
    <p:sldId id="275" r:id="rId11"/>
    <p:sldId id="271" r:id="rId12"/>
    <p:sldId id="276" r:id="rId13"/>
    <p:sldId id="277" r:id="rId14"/>
    <p:sldId id="273" r:id="rId15"/>
    <p:sldId id="264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96" autoAdjust="0"/>
  </p:normalViewPr>
  <p:slideViewPr>
    <p:cSldViewPr snapToGrid="0">
      <p:cViewPr varScale="1">
        <p:scale>
          <a:sx n="96" d="100"/>
          <a:sy n="96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9885-F726-4639-961A-2C65F568FE50}" type="datetimeFigureOut">
              <a:rPr lang="sv-SE" smtClean="0"/>
              <a:t>2025-01-17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1FCE-6D72-4AB3-8E96-3BFB2CB191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4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energikollen före under och efter besöket</a:t>
            </a:r>
          </a:p>
          <a:p>
            <a:r>
              <a:rPr lang="sv-SE" dirty="0"/>
              <a:t>Finns bra listor för under besöket.</a:t>
            </a:r>
          </a:p>
          <a:p>
            <a:r>
              <a:rPr lang="sv-SE" dirty="0"/>
              <a:t>Blankett för indata finns på sidan ”under besöket! energikollen.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61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Kyls all mjölk. Levererad mjölk </a:t>
            </a:r>
            <a:r>
              <a:rPr lang="sv-SE" dirty="0" err="1"/>
              <a:t>resp</a:t>
            </a:r>
            <a:r>
              <a:rPr lang="sv-SE" dirty="0"/>
              <a:t> kyld mjölk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842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Kylning</a:t>
            </a:r>
          </a:p>
          <a:p>
            <a:r>
              <a:rPr lang="sv-SE" dirty="0"/>
              <a:t>Vakuumpump</a:t>
            </a:r>
          </a:p>
          <a:p>
            <a:r>
              <a:rPr lang="sv-SE" dirty="0"/>
              <a:t>Anläggningsdiskmaskin</a:t>
            </a:r>
          </a:p>
          <a:p>
            <a:r>
              <a:rPr lang="sv-SE" dirty="0"/>
              <a:t>Tankdisk</a:t>
            </a:r>
          </a:p>
          <a:p>
            <a:r>
              <a:rPr lang="sv-SE" dirty="0"/>
              <a:t>VVB</a:t>
            </a:r>
          </a:p>
          <a:p>
            <a:r>
              <a:rPr lang="sv-SE" dirty="0"/>
              <a:t>Vattenpump</a:t>
            </a:r>
          </a:p>
          <a:p>
            <a:r>
              <a:rPr lang="sv-SE" dirty="0"/>
              <a:t>Påfösargrind</a:t>
            </a:r>
          </a:p>
          <a:p>
            <a:r>
              <a:rPr lang="sv-SE" dirty="0"/>
              <a:t>Högtryckspump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5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</a:t>
            </a:r>
            <a:r>
              <a:rPr lang="sv-SE" dirty="0" err="1"/>
              <a:t>Delaval</a:t>
            </a:r>
            <a:r>
              <a:rPr lang="sv-SE" dirty="0"/>
              <a:t> inklusive varmvatten.</a:t>
            </a:r>
          </a:p>
          <a:p>
            <a:r>
              <a:rPr lang="sv-SE" dirty="0"/>
              <a:t>Värmning av vatten från 6-50 grader är inte medräknat här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72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Värmning av vatten från 6-50 grader är inte medräknat här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44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46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Ungefär 20 KWh används till varmvatten disk för 2 –ton</a:t>
            </a:r>
          </a:p>
          <a:p>
            <a:r>
              <a:rPr lang="sv-SE" dirty="0"/>
              <a:t>Ungefär 42 KWh används till varmvatten disk för 4 -ton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22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Hade inte räckt om det varit 5 </a:t>
            </a:r>
            <a:r>
              <a:rPr lang="sv-SE" dirty="0" err="1"/>
              <a:t>st</a:t>
            </a:r>
            <a:r>
              <a:rPr lang="sv-SE" dirty="0"/>
              <a:t> egna robotar med egna diskslingor.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06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23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55" y="1707501"/>
            <a:ext cx="10437693" cy="1802461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055" y="3602038"/>
            <a:ext cx="10437693" cy="73152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 descr="Logotyp för Greppa näringen.">
            <a:extLst>
              <a:ext uri="{FF2B5EF4-FFF2-40B4-BE49-F238E27FC236}">
                <a16:creationId xmlns:a16="http://schemas.microsoft.com/office/drawing/2014/main" id="{420DE591-E3C9-0C08-8A68-3C1CCCF6E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90" y="275881"/>
            <a:ext cx="2304000" cy="12163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55" y="4490616"/>
            <a:ext cx="8641833" cy="2186384"/>
          </a:xfrm>
          <a:prstGeom prst="rect">
            <a:avLst/>
          </a:prstGeom>
        </p:spPr>
      </p:pic>
      <p:pic>
        <p:nvPicPr>
          <p:cNvPr id="9" name="Bildobjekt 8" descr="Logotyp för EU.">
            <a:extLst>
              <a:ext uri="{FF2B5EF4-FFF2-40B4-BE49-F238E27FC236}">
                <a16:creationId xmlns:a16="http://schemas.microsoft.com/office/drawing/2014/main" id="{E1703F8F-7725-2D8A-6569-474D89EF6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40C6-85AA-435D-9E5D-ADB3DEA45407}" type="datetime1">
              <a:rPr lang="sv-SE" smtClean="0"/>
              <a:t>2025-01-17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8" descr="Logotyp för företag.">
            <a:extLst>
              <a:ext uri="{FF2B5EF4-FFF2-40B4-BE49-F238E27FC236}">
                <a16:creationId xmlns:a16="http://schemas.microsoft.com/office/drawing/2014/main" id="{DCC2FA0E-72F7-7ED1-43D2-1DDB321759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38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C072-ECB3-4DFF-BA81-1DD62F8619C9}" type="datetime1">
              <a:rPr lang="sv-SE" smtClean="0"/>
              <a:t>2025-01-17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8" descr="Logotyp för företag.">
            <a:extLst>
              <a:ext uri="{FF2B5EF4-FFF2-40B4-BE49-F238E27FC236}">
                <a16:creationId xmlns:a16="http://schemas.microsoft.com/office/drawing/2014/main" id="{2F4D44AD-5716-126F-F008-A89106DED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35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735E5-D73D-9237-EF8B-20A1041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D8002E-A4A5-6CC5-BBB1-CC449A53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8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D79709-244B-EA28-A614-E7B0D252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74" y="1685572"/>
            <a:ext cx="5955428" cy="434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D6B27-3DC6-ECF1-AD69-6146622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D452-2A3A-4FC1-81DD-AD7ADBB8CF31}" type="datetime1">
              <a:rPr lang="sv-SE" smtClean="0"/>
              <a:t>2025-01-17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C0D1AF-0FD4-6176-8EC6-C4F3AA78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F42480F5-8056-E62E-E195-E801686EC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535412-7635-C09D-A3E6-E234F2CD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5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F5AD5D-E523-5340-D625-1831625C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E40CC-D1A5-12C5-68D3-C420E192A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7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C02E1D-82C1-B0E5-B7D7-50F18281D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5274" y="1685572"/>
            <a:ext cx="5955428" cy="4345200"/>
          </a:xfrm>
        </p:spPr>
        <p:txBody>
          <a:bodyPr tIns="216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BA7922-CF86-1B67-AA73-51ACB069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BEC-4055-4213-BAEF-D3D28B25A1F9}" type="datetime1">
              <a:rPr lang="sv-SE" smtClean="0"/>
              <a:t>2025-01-17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2442E5-6859-DBE2-CB56-E86EEFA1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943EC80D-B273-83E2-0F10-860789BC09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9F10CB-B272-C906-7E5C-20EA8C50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8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typ för Greppa näringen.">
            <a:extLst>
              <a:ext uri="{FF2B5EF4-FFF2-40B4-BE49-F238E27FC236}">
                <a16:creationId xmlns:a16="http://schemas.microsoft.com/office/drawing/2014/main" id="{58502895-41B2-4A6D-B9D8-41E54D56E8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10" name="Platshållare för bild 7" descr="Logotyp för företag.">
            <a:extLst>
              <a:ext uri="{FF2B5EF4-FFF2-40B4-BE49-F238E27FC236}">
                <a16:creationId xmlns:a16="http://schemas.microsoft.com/office/drawing/2014/main" id="{50F8AE5E-ACE9-0725-95D2-18FFC35203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objekt 4" descr="En bild som visar gräs, utomhus, två kor, person.">
            <a:extLst>
              <a:ext uri="{FF2B5EF4-FFF2-40B4-BE49-F238E27FC236}">
                <a16:creationId xmlns:a16="http://schemas.microsoft.com/office/drawing/2014/main" id="{FB497B24-CAFA-1571-2C29-A593C7F50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9" r="7189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ctr"/>
          <a:lstStyle>
            <a:lvl1pPr algn="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9" name="Bildobjekt 8" descr="Logotyp för EU.">
            <a:extLst>
              <a:ext uri="{FF2B5EF4-FFF2-40B4-BE49-F238E27FC236}">
                <a16:creationId xmlns:a16="http://schemas.microsoft.com/office/drawing/2014/main" id="{E1703F8F-7725-2D8A-6569-474D89EF6A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skulting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flera griskultingar inomhus.">
            <a:extLst>
              <a:ext uri="{FF2B5EF4-FFF2-40B4-BE49-F238E27FC236}">
                <a16:creationId xmlns:a16="http://schemas.microsoft.com/office/drawing/2014/main" id="{9F8C5436-5D66-28D3-102C-D1BA2968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1" r="7201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0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äst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som visar en brun häst som betar gräs med en svart häst i bakgrunden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2" r="7222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9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ologisk mångfald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en klöverhumla på rödklöve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1" r="7311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8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kt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en blå traktor som plöjer med fiskmåsar som flyger framfö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6" r="5106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4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son 2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person i grå tröja vid en grön maskin utomhus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8" r="7178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9F4-B0B6-46BE-8DA3-8C00E29AC46A}" type="datetime1">
              <a:rPr lang="sv-SE" smtClean="0"/>
              <a:t>2025-01-17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3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9C3-391A-4EBB-A877-C7E695FE2FC8}" type="datetime1">
              <a:rPr lang="sv-SE" smtClean="0"/>
              <a:t>2025-01-17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1D726-55FD-3FFB-9B60-50A95CAC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23048-C398-013F-8C70-B0EA42FE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1298" y="1685573"/>
            <a:ext cx="4801984" cy="43467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01A52A-9F57-8BEF-9996-A3B1C57A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718" y="1685572"/>
            <a:ext cx="4801984" cy="434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2AA72F-C433-4386-F24B-23343294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36F3-28B2-453C-A043-0CF48B4EE67B}" type="datetime1">
              <a:rPr lang="sv-SE" smtClean="0"/>
              <a:t>2025-01-17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CB1480-C8A1-B4DD-EC39-7890DD2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8DF27C-69E8-092E-4596-17C1501F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2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6CA-F598-4B4F-8009-320581E8DEF3}" type="datetime1">
              <a:rPr lang="sv-SE" smtClean="0"/>
              <a:t>2025-01-17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1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DB1-B95C-4253-B360-E25E6412DEB1}" type="datetime1">
              <a:rPr lang="sv-SE" smtClean="0"/>
              <a:t>2025-01-17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DCE74A8-B41A-6DA5-5E58-F52609FB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6519-EBF9-403E-98BD-E9837801AD3F}" type="datetime1">
              <a:rPr lang="sv-SE" smtClean="0"/>
              <a:t>2025-01-17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6A815C-ACB9-52DF-829B-FEB79C84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2E3247-CC75-2607-365C-292541CC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031-209B-43D0-8B73-36BBB1EE99A7}" type="datetime1">
              <a:rPr lang="sv-SE" smtClean="0"/>
              <a:t>2025-01-17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C2B80AB8-8DDC-DFD8-9EBD-7DAC82E0D2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59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A055-0CB6-4F32-B775-00F1B08DDA8F}" type="datetime1">
              <a:rPr lang="sv-SE" smtClean="0"/>
              <a:t>2025-01-17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E25D68B4-62CD-010F-330B-EF65924D42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7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Logotyp Greppa näringen.">
            <a:extLst>
              <a:ext uri="{FF2B5EF4-FFF2-40B4-BE49-F238E27FC236}">
                <a16:creationId xmlns:a16="http://schemas.microsoft.com/office/drawing/2014/main" id="{52AFA8FE-E8E1-9E02-C2D2-DEE9F23E2B45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99" y="343131"/>
            <a:ext cx="1116000" cy="58915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398551-A45D-BE15-0A00-494B3FB0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BF3625-E815-21FE-92DD-FD761B84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606" y="1685573"/>
            <a:ext cx="9512098" cy="434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806F1E-A009-08FF-CDEA-E61F6F1EB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8607" y="6348603"/>
            <a:ext cx="95133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BA95D90-6A89-40FD-88D5-A57727E2D7C7}" type="datetime1">
              <a:rPr lang="sv-SE" smtClean="0"/>
              <a:t>2025-01-17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AC2D10-1E9C-6536-955F-F411680FC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7252" y="6356350"/>
            <a:ext cx="4801984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C33505-FA92-EFF5-A16F-C8DA6669D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5662" y="6356350"/>
            <a:ext cx="42909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16115CD-4FAD-4C57-8B53-9F884DD90A0F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AEFC1-72BB-9869-B35A-66C534E05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71" y="1248616"/>
            <a:ext cx="9771123" cy="39084"/>
          </a:xfrm>
          <a:prstGeom prst="rect">
            <a:avLst/>
          </a:prstGeom>
        </p:spPr>
      </p:pic>
      <p:pic>
        <p:nvPicPr>
          <p:cNvPr id="9" name="Bild 8" descr="Logotyp för EU.">
            <a:extLst>
              <a:ext uri="{FF2B5EF4-FFF2-40B4-BE49-F238E27FC236}">
                <a16:creationId xmlns:a16="http://schemas.microsoft.com/office/drawing/2014/main" id="{D2C948DD-8FA8-A87B-CEBC-48A7424FE7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57241" y="6173568"/>
            <a:ext cx="504056" cy="4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5" r:id="rId8"/>
    <p:sldLayoutId id="2147483676" r:id="rId9"/>
    <p:sldLayoutId id="2147483674" r:id="rId10"/>
    <p:sldLayoutId id="2147483677" r:id="rId11"/>
    <p:sldLayoutId id="2147483660" r:id="rId12"/>
    <p:sldLayoutId id="2147483661" r:id="rId13"/>
    <p:sldLayoutId id="2147483663" r:id="rId14"/>
    <p:sldLayoutId id="2147483666" r:id="rId15"/>
    <p:sldLayoutId id="2147483668" r:id="rId16"/>
    <p:sldLayoutId id="2147483669" r:id="rId17"/>
    <p:sldLayoutId id="2147483671" r:id="rId18"/>
    <p:sldLayoutId id="2147483673" r:id="rId19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›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1930"/>
        </a:buClr>
        <a:buFont typeface="Arial" panose="020B0604020202020204" pitchFamily="34" charset="0"/>
        <a:buChar char="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618"/>
        </a:buClr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BA00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5034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helena@agrotektbyran.se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3FB37AF-DA19-7E37-3C37-C0EA9DEB1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Kartläggning Mjölk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1F332F21-DE6B-5D06-685D-3439D713B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/>
              <a:t>Helena Olsson Hägg, </a:t>
            </a:r>
            <a:r>
              <a:rPr lang="sv-SE" sz="2400" dirty="0" err="1"/>
              <a:t>Agrotektbyrån</a:t>
            </a:r>
            <a:endParaRPr lang="sv-SE" sz="2400" dirty="0"/>
          </a:p>
          <a:p>
            <a:r>
              <a:rPr lang="sv-SE" sz="2400" dirty="0">
                <a:hlinkClick r:id="rId2"/>
              </a:rPr>
              <a:t>helena@agrotektbyran.se</a:t>
            </a:r>
            <a:endParaRPr lang="sv-SE" sz="2400" dirty="0"/>
          </a:p>
          <a:p>
            <a:r>
              <a:rPr lang="sv-SE" sz="2400" dirty="0"/>
              <a:t>0703-680866</a:t>
            </a:r>
          </a:p>
        </p:txBody>
      </p:sp>
      <p:pic>
        <p:nvPicPr>
          <p:cNvPr id="5" name="Platshållare för bild 12" descr="Agrotektbyrån&#10;projektering av lantbruksbyggnader">
            <a:extLst>
              <a:ext uri="{FF2B5EF4-FFF2-40B4-BE49-F238E27FC236}">
                <a16:creationId xmlns:a16="http://schemas.microsoft.com/office/drawing/2014/main" id="{6E87E107-F5E4-4FCE-F101-1311220BB2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" r="1695"/>
          <a:stretch>
            <a:fillRect/>
          </a:stretch>
        </p:blipFill>
        <p:spPr>
          <a:xfrm>
            <a:off x="7800975" y="180975"/>
            <a:ext cx="3738563" cy="1030288"/>
          </a:xfrm>
        </p:spPr>
      </p:pic>
    </p:spTree>
    <p:extLst>
      <p:ext uri="{BB962C8B-B14F-4D97-AF65-F5344CB8AC3E}">
        <p14:creationId xmlns:p14="http://schemas.microsoft.com/office/powerpoint/2010/main" val="174396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2F8EBC-409D-7342-E943-5E2C2CF2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Elförbrukning för automatisk mjölkning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291EB7-A55C-70F4-69F1-3BC4733D5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Kylning av mjölken vid förkylning-&gt; ex 8 kWh per ton mjölk	24000 kWh</a:t>
            </a:r>
          </a:p>
          <a:p>
            <a:r>
              <a:rPr lang="sv-SE" sz="2000" dirty="0"/>
              <a:t>Tankdisk</a:t>
            </a:r>
          </a:p>
          <a:p>
            <a:r>
              <a:rPr lang="sv-SE" sz="2000" dirty="0"/>
              <a:t>Varmvattenberedare- inget förvärmt vatten 448 000 liter ska värmas x 1,16 Wh/ liter x 75 grader - &gt; 39000 kWh plus förluster ca 750 kWh. 	39 750 kWh</a:t>
            </a:r>
          </a:p>
          <a:p>
            <a:r>
              <a:rPr lang="sv-SE" sz="2000" dirty="0"/>
              <a:t>Mjölkningsrobot 3000 ton mjölk per år x 18,3 kWh 		54 900 kWh</a:t>
            </a:r>
          </a:p>
          <a:p>
            <a:r>
              <a:rPr lang="sv-SE" sz="2000" dirty="0"/>
              <a:t>Värmefläktar  t ex 5 </a:t>
            </a:r>
            <a:r>
              <a:rPr lang="sv-SE" sz="2000" dirty="0" err="1"/>
              <a:t>st</a:t>
            </a:r>
            <a:r>
              <a:rPr lang="sv-SE" sz="2000" dirty="0"/>
              <a:t> x 4,5 kW x 24 h x 30 </a:t>
            </a:r>
            <a:r>
              <a:rPr lang="sv-SE" sz="2000" dirty="0" err="1"/>
              <a:t>dgr</a:t>
            </a:r>
            <a:r>
              <a:rPr lang="sv-SE" sz="2000" dirty="0"/>
              <a:t>		16 200 kWh</a:t>
            </a:r>
          </a:p>
          <a:p>
            <a:r>
              <a:rPr lang="sv-SE" sz="2000" dirty="0"/>
              <a:t>Vattenpump	</a:t>
            </a:r>
          </a:p>
          <a:p>
            <a:endParaRPr lang="sv-SE" sz="2000" dirty="0"/>
          </a:p>
        </p:txBody>
      </p:sp>
      <p:pic>
        <p:nvPicPr>
          <p:cNvPr id="4" name="Platshållare för bild 12">
            <a:extLst>
              <a:ext uri="{FF2B5EF4-FFF2-40B4-BE49-F238E27FC236}">
                <a16:creationId xmlns:a16="http://schemas.microsoft.com/office/drawing/2014/main" id="{0BA6BCAD-2ECD-E9A2-2826-238C0BB7F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8" b="9058"/>
          <a:stretch>
            <a:fillRect/>
          </a:stretch>
        </p:blipFill>
        <p:spPr>
          <a:xfrm>
            <a:off x="8561388" y="6124575"/>
            <a:ext cx="2468562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2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D07B8D-47E8-0BF6-4C5D-5F304F15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Värmeåtervinningspotential</a:t>
            </a:r>
          </a:p>
        </p:txBody>
      </p:sp>
      <p:pic>
        <p:nvPicPr>
          <p:cNvPr id="4" name="Platshållare för innehåll 5" descr="Tabell som visar möjlig värmeåtervinning för mjölkkylning med hänsyn till förkylning med vatten.">
            <a:extLst>
              <a:ext uri="{FF2B5EF4-FFF2-40B4-BE49-F238E27FC236}">
                <a16:creationId xmlns:a16="http://schemas.microsoft.com/office/drawing/2014/main" id="{7E486CB6-E29D-6576-62F5-77B1519B4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9238" y="1785957"/>
            <a:ext cx="9510712" cy="4146511"/>
          </a:xfrm>
        </p:spPr>
      </p:pic>
      <p:pic>
        <p:nvPicPr>
          <p:cNvPr id="5" name="Platshållare för bild 12">
            <a:extLst>
              <a:ext uri="{FF2B5EF4-FFF2-40B4-BE49-F238E27FC236}">
                <a16:creationId xmlns:a16="http://schemas.microsoft.com/office/drawing/2014/main" id="{86EB6C4E-5595-77A5-3165-54D71C2C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8" b="9058"/>
          <a:stretch>
            <a:fillRect/>
          </a:stretch>
        </p:blipFill>
        <p:spPr>
          <a:xfrm>
            <a:off x="8561388" y="6124575"/>
            <a:ext cx="2468562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4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10C4BB-CA23-669C-733F-152E1A20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Energiflöde efter förkylning av mjölken</a:t>
            </a:r>
          </a:p>
        </p:txBody>
      </p:sp>
      <p:pic>
        <p:nvPicPr>
          <p:cNvPr id="5" name="Platshållare för innehåll 4" descr="Bild som visar hur energin flödar efter att mjölken förkylts.">
            <a:extLst>
              <a:ext uri="{FF2B5EF4-FFF2-40B4-BE49-F238E27FC236}">
                <a16:creationId xmlns:a16="http://schemas.microsoft.com/office/drawing/2014/main" id="{45DA3B04-0A97-0FF3-0721-EBB317772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727" y="1685925"/>
            <a:ext cx="6775733" cy="4346575"/>
          </a:xfrm>
        </p:spPr>
      </p:pic>
    </p:spTree>
    <p:extLst>
      <p:ext uri="{BB962C8B-B14F-4D97-AF65-F5344CB8AC3E}">
        <p14:creationId xmlns:p14="http://schemas.microsoft.com/office/powerpoint/2010/main" val="113038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78A1E0-887F-92FE-92BE-BF701484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räcker energin till?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AEE4C-C4DA-1240-A468-230ADEB0C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9 kWh per ton mjölk -&gt; här på gården 8,2 ton per dag x 9 kWh -&gt; energi att utvinna är 74 kWh per dag</a:t>
            </a:r>
          </a:p>
          <a:p>
            <a:r>
              <a:rPr lang="sv-SE" dirty="0"/>
              <a:t>Behov av att värma vatten ca 1400 l /dag</a:t>
            </a:r>
          </a:p>
          <a:p>
            <a:r>
              <a:rPr lang="sv-SE" dirty="0"/>
              <a:t>1400 l x (50-6=44 grader)x 1,16 Wh/l o grad=71,5 kWh</a:t>
            </a:r>
          </a:p>
          <a:p>
            <a:endParaRPr lang="sv-SE" dirty="0"/>
          </a:p>
          <a:p>
            <a:r>
              <a:rPr lang="sv-SE" dirty="0"/>
              <a:t>Trots en stor förkylning så räcker energin att förvärma allt diskvatten.</a:t>
            </a:r>
          </a:p>
        </p:txBody>
      </p:sp>
    </p:spTree>
    <p:extLst>
      <p:ext uri="{BB962C8B-B14F-4D97-AF65-F5344CB8AC3E}">
        <p14:creationId xmlns:p14="http://schemas.microsoft.com/office/powerpoint/2010/main" val="205481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A3A40A-52E6-40E5-CEA1-B9385439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värmeåtervinning ge?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67DE5D-6212-7F24-8B28-5CB6A1A204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dirty="0"/>
              <a:t>Exempel mjölkgrop 2x10, 2 mjölkningar per dag - förutsättningar;</a:t>
            </a:r>
          </a:p>
          <a:p>
            <a:pPr lvl="1"/>
            <a:r>
              <a:rPr lang="sv-SE" dirty="0"/>
              <a:t>Uppvärmning av vatten till försköljning, cirkulationsdisk och eftersköljning</a:t>
            </a:r>
          </a:p>
          <a:p>
            <a:pPr lvl="1"/>
            <a:r>
              <a:rPr lang="sv-SE" dirty="0"/>
              <a:t>Tankdisk varannan dag</a:t>
            </a:r>
          </a:p>
          <a:p>
            <a:pPr lvl="1"/>
            <a:r>
              <a:rPr lang="sv-SE" dirty="0"/>
              <a:t>200 l 40-gradigt vatten till tvätt spolning osv per dag</a:t>
            </a:r>
          </a:p>
          <a:p>
            <a:pPr lvl="1"/>
            <a:r>
              <a:rPr lang="sv-SE" dirty="0"/>
              <a:t>-&gt; uppvärmning av vatten 14 800 kWh per år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F2FB3CC-3068-B3B7-4FB3-FE76A9C42C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Om förvärmt vatten 50 grader finns till beredare så sjunker uppvärmningsbehovet till 4 000 kWh.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Med 4% ränta och 10 års livslängd och elpris 1 kr/kWh så är </a:t>
            </a:r>
            <a:r>
              <a:rPr lang="sv-SE" sz="2400" dirty="0" err="1"/>
              <a:t>investeringstaket</a:t>
            </a:r>
            <a:r>
              <a:rPr lang="sv-SE" sz="2400" dirty="0"/>
              <a:t> 90 000 kr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Payoff</a:t>
            </a:r>
            <a:r>
              <a:rPr lang="sv-SE" sz="2400" dirty="0"/>
              <a:t>-tid med investering på 60 000 kr -&gt; 6,3 år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047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3DC924-4A6F-8D44-B013-7C1EFE21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Vatten till AMS</a:t>
            </a:r>
          </a:p>
        </p:txBody>
      </p:sp>
      <p:pic>
        <p:nvPicPr>
          <p:cNvPr id="7" name="Platshållare för innehåll 6" descr="Bilden visar en avbetalningskalkyl samt en jämförelse mellan olika fabrikat.">
            <a:extLst>
              <a:ext uri="{FF2B5EF4-FFF2-40B4-BE49-F238E27FC236}">
                <a16:creationId xmlns:a16="http://schemas.microsoft.com/office/drawing/2014/main" id="{D8C4EDD5-0EC1-37D8-A81F-77C5BA466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9238" y="2143066"/>
            <a:ext cx="9510712" cy="3432293"/>
          </a:xfrm>
        </p:spPr>
      </p:pic>
      <p:pic>
        <p:nvPicPr>
          <p:cNvPr id="5" name="Platshållare för bild 12">
            <a:extLst>
              <a:ext uri="{FF2B5EF4-FFF2-40B4-BE49-F238E27FC236}">
                <a16:creationId xmlns:a16="http://schemas.microsoft.com/office/drawing/2014/main" id="{09A29C52-BA62-61B0-0444-6C38D0289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8" b="9058"/>
          <a:stretch>
            <a:fillRect/>
          </a:stretch>
        </p:blipFill>
        <p:spPr>
          <a:xfrm>
            <a:off x="8561388" y="6124575"/>
            <a:ext cx="2468562" cy="538163"/>
          </a:xfrm>
        </p:spPr>
      </p:pic>
    </p:spTree>
    <p:extLst>
      <p:ext uri="{BB962C8B-B14F-4D97-AF65-F5344CB8AC3E}">
        <p14:creationId xmlns:p14="http://schemas.microsoft.com/office/powerpoint/2010/main" val="228176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142C40-91B7-9B17-52C9-21D39D03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Greppa </a:t>
            </a:r>
            <a:r>
              <a:rPr lang="sv-SE" dirty="0" err="1"/>
              <a:t>Adm</a:t>
            </a:r>
            <a:endParaRPr lang="sv-SE" dirty="0"/>
          </a:p>
        </p:txBody>
      </p:sp>
      <p:pic>
        <p:nvPicPr>
          <p:cNvPr id="5" name="Platshållare för innehåll 4" descr="Checklista för energikartläggningen. Inför rådgivningen">
            <a:extLst>
              <a:ext uri="{FF2B5EF4-FFF2-40B4-BE49-F238E27FC236}">
                <a16:creationId xmlns:a16="http://schemas.microsoft.com/office/drawing/2014/main" id="{5AA007DE-D764-8266-84D9-239CCE047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792" y="1426465"/>
            <a:ext cx="4496959" cy="5431536"/>
          </a:xfrm>
        </p:spPr>
      </p:pic>
    </p:spTree>
    <p:extLst>
      <p:ext uri="{BB962C8B-B14F-4D97-AF65-F5344CB8AC3E}">
        <p14:creationId xmlns:p14="http://schemas.microsoft.com/office/powerpoint/2010/main" val="177170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3DC924-4A6F-8D44-B013-7C1EFE21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Kartläggning Mjölkning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F32DB0-D98D-1FAF-A166-5C328629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Underlag;</a:t>
            </a:r>
          </a:p>
          <a:p>
            <a:pPr lvl="1"/>
            <a:r>
              <a:rPr lang="sv-SE" dirty="0"/>
              <a:t>Ton kyld mjölk för att bedöma energi för kylning</a:t>
            </a:r>
          </a:p>
          <a:p>
            <a:pPr lvl="1"/>
            <a:r>
              <a:rPr lang="sv-SE" dirty="0"/>
              <a:t>Typ av mjölkningsanläggning o storlek </a:t>
            </a:r>
          </a:p>
          <a:p>
            <a:pPr lvl="1"/>
            <a:r>
              <a:rPr lang="sv-SE" dirty="0"/>
              <a:t>Mjölkningstid och </a:t>
            </a:r>
            <a:r>
              <a:rPr lang="sv-SE" dirty="0" err="1"/>
              <a:t>disktid</a:t>
            </a:r>
            <a:r>
              <a:rPr lang="sv-SE" dirty="0"/>
              <a:t> för </a:t>
            </a:r>
            <a:r>
              <a:rPr lang="sv-SE" dirty="0" err="1"/>
              <a:t>vaccumpump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Årgång/märke av AMS samt ton mjölkad mjölk i AMS</a:t>
            </a:r>
          </a:p>
          <a:p>
            <a:pPr lvl="1"/>
            <a:r>
              <a:rPr lang="sv-SE" dirty="0"/>
              <a:t>Vid flera mjölkningsrobotar- finns gemensam vakuumpump och kompressor?</a:t>
            </a:r>
          </a:p>
          <a:p>
            <a:pPr lvl="1"/>
            <a:endParaRPr lang="sv-SE" dirty="0"/>
          </a:p>
        </p:txBody>
      </p:sp>
      <p:pic>
        <p:nvPicPr>
          <p:cNvPr id="5" name="Platshållare för bild 12" descr="Agrotektbyrån&#10;Projektering av lantbruksbyggnader">
            <a:extLst>
              <a:ext uri="{FF2B5EF4-FFF2-40B4-BE49-F238E27FC236}">
                <a16:creationId xmlns:a16="http://schemas.microsoft.com/office/drawing/2014/main" id="{24350D41-C16F-E94E-786B-34728F1EA5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8" b="9058"/>
          <a:stretch>
            <a:fillRect/>
          </a:stretch>
        </p:blipFill>
        <p:spPr>
          <a:xfrm>
            <a:off x="8561388" y="6124575"/>
            <a:ext cx="2468562" cy="538163"/>
          </a:xfrm>
        </p:spPr>
      </p:pic>
    </p:spTree>
    <p:extLst>
      <p:ext uri="{BB962C8B-B14F-4D97-AF65-F5344CB8AC3E}">
        <p14:creationId xmlns:p14="http://schemas.microsoft.com/office/powerpoint/2010/main" val="104404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A98CFA-427A-EE1A-D40C-D3E20DB7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Mjölkkylning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52048D-E640-4310-4BA1-B75608B12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Uppskatta enligt nedan:</a:t>
            </a:r>
          </a:p>
          <a:p>
            <a:pPr marL="0" indent="0">
              <a:buNone/>
            </a:pPr>
            <a:r>
              <a:rPr lang="sv-SE" sz="2000" dirty="0"/>
              <a:t>Riktvärden per ton mjölk kyld mjölk- (OBS inte samma som ton levererad eller producerad i många fall)</a:t>
            </a:r>
          </a:p>
          <a:p>
            <a:pPr marL="0" indent="0">
              <a:buNone/>
            </a:pPr>
            <a:r>
              <a:rPr lang="sv-SE" sz="2000" dirty="0"/>
              <a:t>Omgivningstemp. 	10 grader 		12 kWh/ton mjölk</a:t>
            </a:r>
          </a:p>
          <a:p>
            <a:pPr marL="0" indent="0">
              <a:buNone/>
            </a:pPr>
            <a:r>
              <a:rPr lang="sv-SE" sz="2000" dirty="0"/>
              <a:t>			15 grader		14 kWh/ton mjölk</a:t>
            </a:r>
          </a:p>
          <a:p>
            <a:pPr marL="0" indent="0">
              <a:buNone/>
            </a:pPr>
            <a:r>
              <a:rPr lang="sv-SE" sz="2000" dirty="0"/>
              <a:t>			20 grader		16 kWh/ton mjölk</a:t>
            </a:r>
          </a:p>
          <a:p>
            <a:pPr marL="0" indent="0">
              <a:buNone/>
            </a:pPr>
            <a:r>
              <a:rPr lang="sv-SE" sz="2000" dirty="0"/>
              <a:t>			25 grader		18 kWh/ton mjölk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Öka om kondensorn är dåligt rengjord</a:t>
            </a:r>
          </a:p>
          <a:p>
            <a:pPr marL="0" indent="0">
              <a:buNone/>
            </a:pPr>
            <a:r>
              <a:rPr lang="sv-SE" sz="2000" dirty="0"/>
              <a:t>Minska om mjölken är förkyld</a:t>
            </a:r>
          </a:p>
          <a:p>
            <a:pPr marL="0" indent="0">
              <a:buNone/>
            </a:pPr>
            <a:r>
              <a:rPr lang="sv-SE" sz="2000" dirty="0"/>
              <a:t>	till hälften om förkyld minst halva behovet.</a:t>
            </a:r>
          </a:p>
          <a:p>
            <a:pPr marL="0" indent="0">
              <a:buNone/>
            </a:pPr>
            <a:r>
              <a:rPr lang="sv-SE" sz="2000" dirty="0"/>
              <a:t>		</a:t>
            </a:r>
          </a:p>
        </p:txBody>
      </p:sp>
      <p:pic>
        <p:nvPicPr>
          <p:cNvPr id="4" name="Platshållare för bild 12" descr="Agrotektbyrån&#10;projektering av lantbruksbyggnader">
            <a:extLst>
              <a:ext uri="{FF2B5EF4-FFF2-40B4-BE49-F238E27FC236}">
                <a16:creationId xmlns:a16="http://schemas.microsoft.com/office/drawing/2014/main" id="{2DF3EA94-211F-E532-72A0-F7FDC3DD6B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8" b="9058"/>
          <a:stretch>
            <a:fillRect/>
          </a:stretch>
        </p:blipFill>
        <p:spPr>
          <a:xfrm>
            <a:off x="8561388" y="6124575"/>
            <a:ext cx="2468562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7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3DC924-4A6F-8D44-B013-7C1EFE21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VERA Exempel Mjölkgrop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F32DB0-D98D-1FAF-A166-5C328629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bild 12">
            <a:extLst>
              <a:ext uri="{FF2B5EF4-FFF2-40B4-BE49-F238E27FC236}">
                <a16:creationId xmlns:a16="http://schemas.microsoft.com/office/drawing/2014/main" id="{24350D41-C16F-E94E-786B-34728F1EA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8" b="9058"/>
          <a:stretch>
            <a:fillRect/>
          </a:stretch>
        </p:blipFill>
        <p:spPr>
          <a:xfrm>
            <a:off x="8561388" y="6124575"/>
            <a:ext cx="2468562" cy="538163"/>
          </a:xfrm>
        </p:spPr>
      </p:pic>
      <p:pic>
        <p:nvPicPr>
          <p:cNvPr id="6" name="Bildobjekt 5" descr="Bilden visar ett urklipp från en energikartläggning">
            <a:extLst>
              <a:ext uri="{FF2B5EF4-FFF2-40B4-BE49-F238E27FC236}">
                <a16:creationId xmlns:a16="http://schemas.microsoft.com/office/drawing/2014/main" id="{8EBB258A-8E46-2B40-059B-0D2CB8AA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13" y="1685573"/>
            <a:ext cx="10458574" cy="35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8D07B8-DD76-99F8-5B58-0BFFAAC6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Beräkningshjälp värmning av vatten</a:t>
            </a:r>
          </a:p>
        </p:txBody>
      </p:sp>
      <p:pic>
        <p:nvPicPr>
          <p:cNvPr id="6" name="Platshållare för innehåll 5" descr="Bilden visar en beräkning för värmning av vatten">
            <a:extLst>
              <a:ext uri="{FF2B5EF4-FFF2-40B4-BE49-F238E27FC236}">
                <a16:creationId xmlns:a16="http://schemas.microsoft.com/office/drawing/2014/main" id="{F05A6939-C568-44FE-0E4A-18FFBB544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558" y="1672819"/>
            <a:ext cx="8843483" cy="4359682"/>
          </a:xfrm>
        </p:spPr>
      </p:pic>
      <p:pic>
        <p:nvPicPr>
          <p:cNvPr id="7" name="Platshållare för bild 12">
            <a:extLst>
              <a:ext uri="{FF2B5EF4-FFF2-40B4-BE49-F238E27FC236}">
                <a16:creationId xmlns:a16="http://schemas.microsoft.com/office/drawing/2014/main" id="{AA2DDA17-08DA-3F2D-29BF-5F35B16A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8" b="9058"/>
          <a:stretch>
            <a:fillRect/>
          </a:stretch>
        </p:blipFill>
        <p:spPr>
          <a:xfrm>
            <a:off x="8561388" y="6124575"/>
            <a:ext cx="2468562" cy="538163"/>
          </a:xfrm>
        </p:spPr>
      </p:pic>
    </p:spTree>
    <p:extLst>
      <p:ext uri="{BB962C8B-B14F-4D97-AF65-F5344CB8AC3E}">
        <p14:creationId xmlns:p14="http://schemas.microsoft.com/office/powerpoint/2010/main" val="326494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2F8EBC-409D-7342-E943-5E2C2CF2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Elförbrukning för automatisk mjölkning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291EB7-A55C-70F4-69F1-3BC4733D5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Energianvändningen på de senare modellerna enligt leverantörerna</a:t>
            </a:r>
          </a:p>
          <a:p>
            <a:r>
              <a:rPr lang="sv-SE" sz="2000" dirty="0"/>
              <a:t>VMS </a:t>
            </a:r>
            <a:r>
              <a:rPr lang="sv-SE" sz="2000" dirty="0" err="1"/>
              <a:t>classic</a:t>
            </a:r>
            <a:r>
              <a:rPr lang="sv-SE" sz="2000" dirty="0"/>
              <a:t>	28,2 kWh/ ton mjölk</a:t>
            </a:r>
          </a:p>
          <a:p>
            <a:r>
              <a:rPr lang="sv-SE" sz="2000" dirty="0"/>
              <a:t>VMS V300	25,1 kWh/ ton mjölk</a:t>
            </a:r>
          </a:p>
          <a:p>
            <a:r>
              <a:rPr lang="sv-SE" sz="2000" dirty="0" err="1"/>
              <a:t>Lely</a:t>
            </a:r>
            <a:r>
              <a:rPr lang="sv-SE" sz="2000" dirty="0"/>
              <a:t> A4	singelbox med ångrengöring ca 18000 kWh/ år 					</a:t>
            </a:r>
            <a:r>
              <a:rPr lang="sv-SE" sz="2000" dirty="0" err="1"/>
              <a:t>dubbelbox</a:t>
            </a:r>
            <a:r>
              <a:rPr lang="sv-SE" sz="2000" dirty="0"/>
              <a:t> ca 16000kWh/år</a:t>
            </a:r>
          </a:p>
          <a:p>
            <a:r>
              <a:rPr lang="sv-SE" sz="2000" dirty="0" err="1"/>
              <a:t>Lely</a:t>
            </a:r>
            <a:r>
              <a:rPr lang="sv-SE" sz="2000" dirty="0"/>
              <a:t> A5	singelbox med ångrengöring ca 15300 kWh/ år</a:t>
            </a:r>
          </a:p>
          <a:p>
            <a:pPr lvl="2"/>
            <a:r>
              <a:rPr lang="sv-SE" sz="1200" dirty="0"/>
              <a:t>Borträknat värmning av vatten ca 8000 kWh/ år</a:t>
            </a:r>
          </a:p>
          <a:p>
            <a:r>
              <a:rPr lang="sv-SE" sz="2000" dirty="0"/>
              <a:t>		</a:t>
            </a:r>
            <a:r>
              <a:rPr lang="sv-SE" sz="2000" dirty="0" err="1"/>
              <a:t>dubbelbox</a:t>
            </a:r>
            <a:r>
              <a:rPr lang="sv-SE" sz="2000" dirty="0"/>
              <a:t> ca 13 500kWh/år</a:t>
            </a:r>
          </a:p>
          <a:p>
            <a:r>
              <a:rPr lang="sv-SE" sz="2000" dirty="0"/>
              <a:t>GEA		1-box ca 14,6 kWh/ ton mjölk 							2-box ca 12,5 kWh/ ton mjölk</a:t>
            </a:r>
          </a:p>
          <a:p>
            <a:pPr marL="0" indent="0">
              <a:buNone/>
            </a:pPr>
            <a:r>
              <a:rPr lang="sv-SE" sz="2000" dirty="0"/>
              <a:t>		3-box ca 11,2 kWh/ ton mjölk</a:t>
            </a:r>
          </a:p>
          <a:p>
            <a:endParaRPr lang="sv-SE" dirty="0"/>
          </a:p>
        </p:txBody>
      </p:sp>
      <p:pic>
        <p:nvPicPr>
          <p:cNvPr id="4" name="Platshållare för bild 12">
            <a:extLst>
              <a:ext uri="{FF2B5EF4-FFF2-40B4-BE49-F238E27FC236}">
                <a16:creationId xmlns:a16="http://schemas.microsoft.com/office/drawing/2014/main" id="{0BA6BCAD-2ECD-E9A2-2826-238C0BB7F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8" b="9058"/>
          <a:stretch>
            <a:fillRect/>
          </a:stretch>
        </p:blipFill>
        <p:spPr>
          <a:xfrm>
            <a:off x="8561388" y="6124575"/>
            <a:ext cx="2468562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8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9374CD-D0D4-2D2B-ABCD-C6B1C111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Elmätningar från mjölkning</a:t>
            </a:r>
          </a:p>
        </p:txBody>
      </p:sp>
      <p:pic>
        <p:nvPicPr>
          <p:cNvPr id="4" name="Platshållare för innehåll 3" descr="Urklipp som visar olika fabrikatselförbrukning per ton mjölk">
            <a:extLst>
              <a:ext uri="{FF2B5EF4-FFF2-40B4-BE49-F238E27FC236}">
                <a16:creationId xmlns:a16="http://schemas.microsoft.com/office/drawing/2014/main" id="{6A7FC32D-C3AA-D671-E3E1-03CE07CEB7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397" y="1495587"/>
            <a:ext cx="7467124" cy="4536914"/>
          </a:xfrm>
          <a:prstGeom prst="rect">
            <a:avLst/>
          </a:prstGeom>
        </p:spPr>
      </p:pic>
      <p:pic>
        <p:nvPicPr>
          <p:cNvPr id="5" name="Platshållare för bild 12">
            <a:extLst>
              <a:ext uri="{FF2B5EF4-FFF2-40B4-BE49-F238E27FC236}">
                <a16:creationId xmlns:a16="http://schemas.microsoft.com/office/drawing/2014/main" id="{56D92EC9-917F-FB1A-E692-6A599B584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8" b="9058"/>
          <a:stretch>
            <a:fillRect/>
          </a:stretch>
        </p:blipFill>
        <p:spPr>
          <a:xfrm>
            <a:off x="8561388" y="6124575"/>
            <a:ext cx="2468562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3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2F8EBC-409D-7342-E943-5E2C2CF2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Elförbrukning för automatisk mjölkning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291EB7-A55C-70F4-69F1-3BC4733D5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Exempel </a:t>
            </a:r>
            <a:r>
              <a:rPr lang="sv-SE" sz="2000" dirty="0" err="1"/>
              <a:t>Delaval</a:t>
            </a:r>
            <a:r>
              <a:rPr lang="sv-SE" sz="2000" dirty="0"/>
              <a:t> (utan någon energi för att värma varmvatten)</a:t>
            </a:r>
            <a:endParaRPr lang="sv-SE" sz="1600" dirty="0"/>
          </a:p>
          <a:p>
            <a:r>
              <a:rPr lang="sv-SE" dirty="0"/>
              <a:t>1500 kg	-&gt;20,0 kWh/ton mjölk</a:t>
            </a:r>
          </a:p>
          <a:p>
            <a:r>
              <a:rPr lang="sv-SE" dirty="0"/>
              <a:t>2000 kg	-&gt;18,0 kWh/ton mjölk</a:t>
            </a:r>
          </a:p>
          <a:p>
            <a:r>
              <a:rPr lang="sv-SE" dirty="0"/>
              <a:t>2500 kg	-&gt;16,9 kWh/ton mjölk</a:t>
            </a:r>
          </a:p>
          <a:p>
            <a:r>
              <a:rPr lang="sv-SE" dirty="0"/>
              <a:t>2800 kg	-&gt;15,8 kWh/ton mjölk</a:t>
            </a:r>
          </a:p>
          <a:p>
            <a:pPr marL="0" indent="0">
              <a:buNone/>
            </a:pPr>
            <a:r>
              <a:rPr lang="sv-SE" dirty="0"/>
              <a:t>Uppvärmning av vatten</a:t>
            </a:r>
          </a:p>
          <a:p>
            <a:r>
              <a:rPr lang="sv-SE" dirty="0"/>
              <a:t>5 robotar-&gt; 1480 m3 vatten varav 732 m3 hetvatten</a:t>
            </a:r>
          </a:p>
          <a:p>
            <a:r>
              <a:rPr lang="sv-SE" dirty="0"/>
              <a:t>1+4 robotar -&gt; 1195 m3 vatten varav 448 m3 hetvatten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Platshållare för bild 12">
            <a:extLst>
              <a:ext uri="{FF2B5EF4-FFF2-40B4-BE49-F238E27FC236}">
                <a16:creationId xmlns:a16="http://schemas.microsoft.com/office/drawing/2014/main" id="{0BA6BCAD-2ECD-E9A2-2826-238C0BB7F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8" b="9058"/>
          <a:stretch>
            <a:fillRect/>
          </a:stretch>
        </p:blipFill>
        <p:spPr>
          <a:xfrm>
            <a:off x="8561388" y="6124575"/>
            <a:ext cx="2468562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2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eppa näring, Jordbruksverk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165"/>
      </a:accent1>
      <a:accent2>
        <a:srgbClr val="0083BE"/>
      </a:accent2>
      <a:accent3>
        <a:srgbClr val="DC5034"/>
      </a:accent3>
      <a:accent4>
        <a:srgbClr val="00B299"/>
      </a:accent4>
      <a:accent5>
        <a:srgbClr val="668013"/>
      </a:accent5>
      <a:accent6>
        <a:srgbClr val="BCA600"/>
      </a:accent6>
      <a:hlink>
        <a:srgbClr val="0563C1"/>
      </a:hlink>
      <a:folHlink>
        <a:srgbClr val="954F72"/>
      </a:folHlink>
    </a:clrScheme>
    <a:fontScheme name="Greppa näring, 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ppa näring - oförstördmall med alla sidor_korr två.potx" id="{39861493-5175-4331-AC69-6B75E44E32A0}" vid="{1840E9B5-5AD6-4A33-8687-B76247DE4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7469</TotalTime>
  <Words>716</Words>
  <Application>Microsoft Office PowerPoint</Application>
  <PresentationFormat>Bredbild</PresentationFormat>
  <Paragraphs>98</Paragraphs>
  <Slides>15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Kartläggning Mjölk</vt:lpstr>
      <vt:lpstr>Greppa Adm</vt:lpstr>
      <vt:lpstr>Kartläggning Mjölkning</vt:lpstr>
      <vt:lpstr>Mjölkkylning</vt:lpstr>
      <vt:lpstr>VERA Exempel Mjölkgrop</vt:lpstr>
      <vt:lpstr>Beräkningshjälp värmning av vatten</vt:lpstr>
      <vt:lpstr>Elförbrukning för automatisk mjölkning</vt:lpstr>
      <vt:lpstr>Elmätningar från mjölkning</vt:lpstr>
      <vt:lpstr>Elförbrukning för automatisk mjölkning </vt:lpstr>
      <vt:lpstr>Elförbrukning för automatisk mjölkning  </vt:lpstr>
      <vt:lpstr>Värmeåtervinningspotential</vt:lpstr>
      <vt:lpstr>Energiflöde efter förkylning av mjölken</vt:lpstr>
      <vt:lpstr>Vad räcker energin till?</vt:lpstr>
      <vt:lpstr>Vad kan värmeåtervinning ge?</vt:lpstr>
      <vt:lpstr>Vatten till 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Helena Olsson</dc:creator>
  <cp:lastModifiedBy>Emelie Andersson</cp:lastModifiedBy>
  <cp:revision>48</cp:revision>
  <dcterms:created xsi:type="dcterms:W3CDTF">2023-01-30T16:23:42Z</dcterms:created>
  <dcterms:modified xsi:type="dcterms:W3CDTF">2025-01-17T10:46:31Z</dcterms:modified>
</cp:coreProperties>
</file>