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2" r:id="rId2"/>
    <p:sldId id="261" r:id="rId3"/>
    <p:sldId id="266" r:id="rId4"/>
    <p:sldId id="354" r:id="rId5"/>
    <p:sldId id="355" r:id="rId6"/>
    <p:sldId id="267" r:id="rId7"/>
    <p:sldId id="264" r:id="rId8"/>
    <p:sldId id="357" r:id="rId9"/>
    <p:sldId id="358" r:id="rId10"/>
    <p:sldId id="326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5892EB9C-F869-4FC7-A0D8-16CB6B7D5A1C}">
          <p14:sldIdLst>
            <p14:sldId id="262"/>
          </p14:sldIdLst>
        </p14:section>
        <p14:section name="Inledning Statistik" id="{F97C6397-3712-44C8-B0B0-593BE7D61E77}">
          <p14:sldIdLst/>
        </p14:section>
        <p14:section name="Grundläggande energi" id="{425C3902-9D45-43E8-83F2-02A2FEC90CC5}">
          <p14:sldIdLst/>
        </p14:section>
        <p14:section name="Minska energianvändning" id="{CC200EE5-7F23-4352-8963-38FE88EB636B}">
          <p14:sldIdLst>
            <p14:sldId id="261"/>
            <p14:sldId id="266"/>
            <p14:sldId id="354"/>
            <p14:sldId id="355"/>
            <p14:sldId id="267"/>
            <p14:sldId id="264"/>
            <p14:sldId id="357"/>
            <p14:sldId id="358"/>
            <p14:sldId id="326"/>
          </p14:sldIdLst>
        </p14:section>
        <p14:section name="El" id="{DC18EE45-459C-4C0F-A6EF-22D969947ED7}">
          <p14:sldIdLst/>
        </p14:section>
        <p14:section name="Diesel" id="{5F810E7A-8751-4F9A-8AA0-8EABA3959507}">
          <p14:sldIdLst/>
        </p14:section>
        <p14:section name="Energikartläggning" id="{CC52C6D6-9866-470B-8FE4-FC9714DE211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079" autoAdjust="0"/>
  </p:normalViewPr>
  <p:slideViewPr>
    <p:cSldViewPr snapToGrid="0">
      <p:cViewPr varScale="1">
        <p:scale>
          <a:sx n="68" d="100"/>
          <a:sy n="68" d="100"/>
        </p:scale>
        <p:origin x="91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9885-F726-4639-961A-2C65F568FE50}" type="datetimeFigureOut">
              <a:rPr lang="sv-SE" smtClean="0"/>
              <a:t>2025-01-17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21FCE-6D72-4AB3-8E96-3BFB2CB191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4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21FCE-6D72-4AB3-8E96-3BFB2CB1914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8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Upptäckte att värmeåtervinningen inte fungerade optimalt.</a:t>
            </a:r>
          </a:p>
          <a:p>
            <a:r>
              <a:rPr lang="sv-SE"/>
              <a:t>2 tankar som hela tiden behövde luftas och i ena tanken blev det aldrig varmt enligt brukarna. Upplevdes bara som dyr investering.</a:t>
            </a:r>
          </a:p>
          <a:p>
            <a:r>
              <a:rPr lang="sv-SE"/>
              <a:t>Utfodring var drygt 104´ kWh varav el 19000 kWh där vatten till ungdjur var 13,5´ kWh, mjölkning 45´ kWh</a:t>
            </a:r>
          </a:p>
          <a:p>
            <a:r>
              <a:rPr lang="sv-SE"/>
              <a:t>Mina förslag då var göra rent fläktvingar ventilation, minska belysningen dagtid vår och höst, byta till frekvensreglerad vakuumpump, förkyla mjölken före tanken.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8D26-7C3C-40C4-A1A8-7B9C22BBED0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82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Värmeåtervinningen fungerade inte före ombyggnad. I samband med tillbyggnad för personal så byggdes det om och värmer nu hela personalrummet (med FTX ventilation). Förvärmer allt diskvatten och sommar tid finns gott om vatten.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8D26-7C3C-40C4-A1A8-7B9C22BBED0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8779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På vintern bara mot dricksvatten för ungdjuren och sommartid mot allt vatten. 2kW </a:t>
            </a:r>
            <a:r>
              <a:rPr lang="sv-SE" dirty="0" err="1"/>
              <a:t>elpatron</a:t>
            </a:r>
            <a:r>
              <a:rPr lang="sv-SE" dirty="0"/>
              <a:t> som satt i det cirkulerande vattensystem kopplades bort. Cirkulerande system med 15 grader i tanken- blir det varmare så kopplas det över till korna.  Kolla på sommaren så det inte blir varmare än 17 grader.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Efter ombyggnad till robotmjölkning togs en </a:t>
            </a:r>
            <a:r>
              <a:rPr lang="sv-SE" dirty="0" err="1"/>
              <a:t>acktank</a:t>
            </a:r>
            <a:r>
              <a:rPr lang="sv-SE" dirty="0"/>
              <a:t> bort då robotarna ger mjölk och kylning lite hela tiden samtidigt som varmvatten till disk behövs flera gånger.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8D26-7C3C-40C4-A1A8-7B9C22BBED0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19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Fördelar; Mycket lägre energianvändning totalt, minskad arbetstid (0,5 h mot 2,5 h) utfodring kontinuerligt utan att man själv behöver vara med och passa. Fyller buffertfickorna/avlastarbord när det passar på dagen.</a:t>
            </a:r>
          </a:p>
          <a:p>
            <a:r>
              <a:rPr lang="sv-SE" dirty="0"/>
              <a:t>Nackdelar; känsligt för driftavbrott- finns inga stora marginaler för stillestånd om den ska hinna utfodra, hög underhållskostnad.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8D26-7C3C-40C4-A1A8-7B9C22BBED0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1872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Till utfodring minskat minst 8 m3 diesel. Ökad elförbrukningen med 15 000 kWh för utfodring till korna.</a:t>
            </a:r>
          </a:p>
          <a:p>
            <a:r>
              <a:rPr lang="sv-SE" dirty="0"/>
              <a:t>Minskad elförbrukningen för frostskydd hos sinkor och ungnöt med 12 000 kWh</a:t>
            </a:r>
          </a:p>
          <a:p>
            <a:r>
              <a:rPr lang="sv-SE" dirty="0"/>
              <a:t>53 000 kWh i kartläggningen med all el och all diesel till utfodring och frostskydd- ungefär samma som mjölkning med kylning och diskning.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6A8D26-7C3C-40C4-A1A8-7B9C22BBED03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122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Bild föreställande lysrörsarmaturer och </a:t>
            </a:r>
            <a:r>
              <a:rPr lang="sv-SE" dirty="0" err="1"/>
              <a:t>LEDarmaturer</a:t>
            </a:r>
            <a:r>
              <a:rPr lang="sv-SE" dirty="0"/>
              <a:t> i mjölkkostall. Fotograf Helena Olsson Hägg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56 500 kWh el förbrukas på belysning.</a:t>
            </a:r>
          </a:p>
          <a:p>
            <a:r>
              <a:rPr lang="sv-SE" dirty="0"/>
              <a:t>Hushållsel </a:t>
            </a:r>
            <a:r>
              <a:rPr lang="sv-SE"/>
              <a:t>ca 5000-8000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B0282-8906-486E-9357-DEA323771E3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90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Nivå 3 är ofta nybyggnad med systemskifte- tex bygga nytt med mer dagsljusinsläpp.</a:t>
            </a:r>
          </a:p>
          <a:p>
            <a:r>
              <a:rPr lang="sv-SE" dirty="0"/>
              <a:t>(56500 kWh från start)</a:t>
            </a:r>
          </a:p>
          <a:p>
            <a:r>
              <a:rPr lang="sv-SE" dirty="0"/>
              <a:t>Minskad elförbrukning på drygt 14 000 kWh- (drygt 30 000 kWh jämfört med start)</a:t>
            </a:r>
          </a:p>
          <a:p>
            <a:r>
              <a:rPr lang="sv-SE" dirty="0"/>
              <a:t>Här behöver man räkna på lönsamhet på investeringen.</a:t>
            </a:r>
          </a:p>
          <a:p>
            <a:r>
              <a:rPr lang="sv-SE" dirty="0"/>
              <a:t>Just belysning har det skett en revolution på de senaste två åren så här blir det LED när det är dags att byta.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9B0282-8906-486E-9357-DEA323771E3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85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055" y="1707501"/>
            <a:ext cx="10437693" cy="1802461"/>
          </a:xfrm>
        </p:spPr>
        <p:txBody>
          <a:bodyPr anchor="b"/>
          <a:lstStyle>
            <a:lvl1pPr algn="r"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055" y="3602038"/>
            <a:ext cx="10437693" cy="73152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Bildobjekt 6" descr="Logotyp för Greppa näringen.">
            <a:extLst>
              <a:ext uri="{FF2B5EF4-FFF2-40B4-BE49-F238E27FC236}">
                <a16:creationId xmlns:a16="http://schemas.microsoft.com/office/drawing/2014/main" id="{420DE591-E3C9-0C08-8A68-3C1CCCF6E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90" y="275881"/>
            <a:ext cx="2304000" cy="121632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55" y="4490616"/>
            <a:ext cx="8641833" cy="2186384"/>
          </a:xfrm>
          <a:prstGeom prst="rect">
            <a:avLst/>
          </a:prstGeom>
        </p:spPr>
      </p:pic>
      <p:pic>
        <p:nvPicPr>
          <p:cNvPr id="9" name="Bildobjekt 8" descr="Logotyp för EU.">
            <a:extLst>
              <a:ext uri="{FF2B5EF4-FFF2-40B4-BE49-F238E27FC236}">
                <a16:creationId xmlns:a16="http://schemas.microsoft.com/office/drawing/2014/main" id="{E1703F8F-7725-2D8A-6569-474D89EF6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6A86F-35F8-BA25-0F2A-3B65345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99C54B-8D11-06A3-52C9-669DE0AD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99" y="1685575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DBAF1-4180-F46B-534D-27F0093B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296" y="2568925"/>
            <a:ext cx="4633153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4BA6723-1C8E-531B-3AB9-A7B029AA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7550" y="1685574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AB683-BF5A-3745-8863-D64253565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7549" y="2568924"/>
            <a:ext cx="4633154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F06C60-B6E1-9E56-E552-8139A7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40C6-85AA-435D-9E5D-ADB3DEA45407}" type="datetime1">
              <a:rPr lang="sv-SE" smtClean="0"/>
              <a:t>2025-01-17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470F4A-8479-BFDF-765C-3F3F6C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8" descr="Logotyp för företag.">
            <a:extLst>
              <a:ext uri="{FF2B5EF4-FFF2-40B4-BE49-F238E27FC236}">
                <a16:creationId xmlns:a16="http://schemas.microsoft.com/office/drawing/2014/main" id="{DCC2FA0E-72F7-7ED1-43D2-1DDB321759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E94FDB-CEC1-70CD-D18C-9CA3851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38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3B10-AE5F-78EE-062F-938A169B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17EB58-9A62-6A30-F058-2D6D9058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C072-ECB3-4DFF-BA81-1DD62F8619C9}" type="datetime1">
              <a:rPr lang="sv-SE" smtClean="0"/>
              <a:t>2025-01-17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5D120-4209-BEE4-4945-A8F630A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 8" descr="Logotyp för företag.">
            <a:extLst>
              <a:ext uri="{FF2B5EF4-FFF2-40B4-BE49-F238E27FC236}">
                <a16:creationId xmlns:a16="http://schemas.microsoft.com/office/drawing/2014/main" id="{2F4D44AD-5716-126F-F008-A89106DED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C596B7-FFF1-38E8-DCC1-483E4CD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35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4735E5-D73D-9237-EF8B-20A10410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6" y="306169"/>
            <a:ext cx="9512097" cy="952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D8002E-A4A5-6CC5-BBB1-CC449A53E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298" y="1685572"/>
            <a:ext cx="3623354" cy="434670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D79709-244B-EA28-A614-E7B0D252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74" y="1685572"/>
            <a:ext cx="5955428" cy="4345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3D6B27-3DC6-ECF1-AD69-61466224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D452-2A3A-4FC1-81DD-AD7ADBB8CF31}" type="datetime1">
              <a:rPr lang="sv-SE" smtClean="0"/>
              <a:t>2025-01-17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FC0D1AF-0FD4-6176-8EC6-C4F3AA78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F42480F5-8056-E62E-E195-E801686EC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535412-7635-C09D-A3E6-E234F2CD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5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F5AD5D-E523-5340-D625-1831625C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6" y="306169"/>
            <a:ext cx="9512097" cy="952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CE40CC-D1A5-12C5-68D3-C420E192A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297" y="1685572"/>
            <a:ext cx="3623354" cy="434670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C02E1D-82C1-B0E5-B7D7-50F18281D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75274" y="1685572"/>
            <a:ext cx="5955428" cy="4345200"/>
          </a:xfrm>
        </p:spPr>
        <p:txBody>
          <a:bodyPr tIns="216000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BA7922-CF86-1B67-AA73-51ACB069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BEC-4055-4213-BAEF-D3D28B25A1F9}" type="datetime1">
              <a:rPr lang="sv-SE" smtClean="0"/>
              <a:t>2025-01-17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2442E5-6859-DBE2-CB56-E86EEFA1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943EC80D-B273-83E2-0F10-860789BC09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9F10CB-B272-C906-7E5C-20EA8C50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80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typ för Greppa näringen.">
            <a:extLst>
              <a:ext uri="{FF2B5EF4-FFF2-40B4-BE49-F238E27FC236}">
                <a16:creationId xmlns:a16="http://schemas.microsoft.com/office/drawing/2014/main" id="{58502895-41B2-4A6D-B9D8-41E54D56E8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10" name="Platshållare för bild 7" descr="Logotyp för företag.">
            <a:extLst>
              <a:ext uri="{FF2B5EF4-FFF2-40B4-BE49-F238E27FC236}">
                <a16:creationId xmlns:a16="http://schemas.microsoft.com/office/drawing/2014/main" id="{50F8AE5E-ACE9-0725-95D2-18FFC35203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5" name="Bildobjekt 4" descr="En bild som visar gräs, utomhus, två kor, person.">
            <a:extLst>
              <a:ext uri="{FF2B5EF4-FFF2-40B4-BE49-F238E27FC236}">
                <a16:creationId xmlns:a16="http://schemas.microsoft.com/office/drawing/2014/main" id="{FB497B24-CAFA-1571-2C29-A593C7F50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9" r="7189"/>
          <a:stretch/>
        </p:blipFill>
        <p:spPr>
          <a:xfrm>
            <a:off x="592813" y="1588442"/>
            <a:ext cx="5216610" cy="4052724"/>
          </a:xfrm>
          <a:custGeom>
            <a:avLst/>
            <a:gdLst>
              <a:gd name="connsiteX0" fmla="*/ 0 w 5216610"/>
              <a:gd name="connsiteY0" fmla="*/ 0 h 4052724"/>
              <a:gd name="connsiteX1" fmla="*/ 5216610 w 5216610"/>
              <a:gd name="connsiteY1" fmla="*/ 0 h 4052724"/>
              <a:gd name="connsiteX2" fmla="*/ 5216610 w 5216610"/>
              <a:gd name="connsiteY2" fmla="*/ 2993354 h 4052724"/>
              <a:gd name="connsiteX3" fmla="*/ 4801677 w 5216610"/>
              <a:gd name="connsiteY3" fmla="*/ 3170128 h 4052724"/>
              <a:gd name="connsiteX4" fmla="*/ 4006124 w 5216610"/>
              <a:gd name="connsiteY4" fmla="*/ 3496300 h 4052724"/>
              <a:gd name="connsiteX5" fmla="*/ 2891027 w 5216610"/>
              <a:gd name="connsiteY5" fmla="*/ 3875512 h 4052724"/>
              <a:gd name="connsiteX6" fmla="*/ 1883330 w 5216610"/>
              <a:gd name="connsiteY6" fmla="*/ 4047880 h 4052724"/>
              <a:gd name="connsiteX7" fmla="*/ 1102360 w 5216610"/>
              <a:gd name="connsiteY7" fmla="*/ 3992194 h 4052724"/>
              <a:gd name="connsiteX8" fmla="*/ 255406 w 5216610"/>
              <a:gd name="connsiteY8" fmla="*/ 3687982 h 4052724"/>
              <a:gd name="connsiteX9" fmla="*/ 0 w 5216610"/>
              <a:gd name="connsiteY9" fmla="*/ 3542217 h 40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2724">
                <a:moveTo>
                  <a:pt x="0" y="0"/>
                </a:moveTo>
                <a:lnTo>
                  <a:pt x="5216610" y="0"/>
                </a:lnTo>
                <a:lnTo>
                  <a:pt x="5216610" y="2993354"/>
                </a:lnTo>
                <a:lnTo>
                  <a:pt x="4801677" y="3170128"/>
                </a:lnTo>
                <a:cubicBezTo>
                  <a:pt x="4536493" y="3281501"/>
                  <a:pt x="4271309" y="3390228"/>
                  <a:pt x="4006124" y="3496300"/>
                </a:cubicBezTo>
                <a:cubicBezTo>
                  <a:pt x="3641657" y="3643046"/>
                  <a:pt x="3269397" y="3769642"/>
                  <a:pt x="2891027" y="3875512"/>
                </a:cubicBezTo>
                <a:cubicBezTo>
                  <a:pt x="2562225" y="3968684"/>
                  <a:pt x="2224408" y="4026475"/>
                  <a:pt x="1883330" y="4047880"/>
                </a:cubicBezTo>
                <a:cubicBezTo>
                  <a:pt x="1621698" y="4062560"/>
                  <a:pt x="1359265" y="4043842"/>
                  <a:pt x="1102360" y="3992194"/>
                </a:cubicBezTo>
                <a:cubicBezTo>
                  <a:pt x="807596" y="3927966"/>
                  <a:pt x="522911" y="3825594"/>
                  <a:pt x="255406" y="3687982"/>
                </a:cubicBezTo>
                <a:lnTo>
                  <a:pt x="0" y="354221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ctr"/>
          <a:lstStyle>
            <a:lvl1pPr algn="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9" name="Bildobjekt 8" descr="Logotyp för EU.">
            <a:extLst>
              <a:ext uri="{FF2B5EF4-FFF2-40B4-BE49-F238E27FC236}">
                <a16:creationId xmlns:a16="http://schemas.microsoft.com/office/drawing/2014/main" id="{E1703F8F-7725-2D8A-6569-474D89EF6A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iskultingar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på flera griskultingar inomhus.">
            <a:extLst>
              <a:ext uri="{FF2B5EF4-FFF2-40B4-BE49-F238E27FC236}">
                <a16:creationId xmlns:a16="http://schemas.microsoft.com/office/drawing/2014/main" id="{9F8C5436-5D66-28D3-102C-D1BA29688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1" r="7201"/>
          <a:stretch/>
        </p:blipFill>
        <p:spPr>
          <a:xfrm>
            <a:off x="592813" y="1588442"/>
            <a:ext cx="5216610" cy="4052724"/>
          </a:xfrm>
          <a:custGeom>
            <a:avLst/>
            <a:gdLst>
              <a:gd name="connsiteX0" fmla="*/ 0 w 5216610"/>
              <a:gd name="connsiteY0" fmla="*/ 0 h 4052724"/>
              <a:gd name="connsiteX1" fmla="*/ 5216610 w 5216610"/>
              <a:gd name="connsiteY1" fmla="*/ 0 h 4052724"/>
              <a:gd name="connsiteX2" fmla="*/ 5216610 w 5216610"/>
              <a:gd name="connsiteY2" fmla="*/ 2993354 h 4052724"/>
              <a:gd name="connsiteX3" fmla="*/ 4801677 w 5216610"/>
              <a:gd name="connsiteY3" fmla="*/ 3170128 h 4052724"/>
              <a:gd name="connsiteX4" fmla="*/ 4006124 w 5216610"/>
              <a:gd name="connsiteY4" fmla="*/ 3496300 h 4052724"/>
              <a:gd name="connsiteX5" fmla="*/ 2891027 w 5216610"/>
              <a:gd name="connsiteY5" fmla="*/ 3875512 h 4052724"/>
              <a:gd name="connsiteX6" fmla="*/ 1883330 w 5216610"/>
              <a:gd name="connsiteY6" fmla="*/ 4047880 h 4052724"/>
              <a:gd name="connsiteX7" fmla="*/ 1102360 w 5216610"/>
              <a:gd name="connsiteY7" fmla="*/ 3992194 h 4052724"/>
              <a:gd name="connsiteX8" fmla="*/ 255406 w 5216610"/>
              <a:gd name="connsiteY8" fmla="*/ 3687982 h 4052724"/>
              <a:gd name="connsiteX9" fmla="*/ 0 w 5216610"/>
              <a:gd name="connsiteY9" fmla="*/ 3542217 h 40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2724">
                <a:moveTo>
                  <a:pt x="0" y="0"/>
                </a:moveTo>
                <a:lnTo>
                  <a:pt x="5216610" y="0"/>
                </a:lnTo>
                <a:lnTo>
                  <a:pt x="5216610" y="2993354"/>
                </a:lnTo>
                <a:lnTo>
                  <a:pt x="4801677" y="3170128"/>
                </a:lnTo>
                <a:cubicBezTo>
                  <a:pt x="4536493" y="3281501"/>
                  <a:pt x="4271309" y="3390228"/>
                  <a:pt x="4006124" y="3496300"/>
                </a:cubicBezTo>
                <a:cubicBezTo>
                  <a:pt x="3641657" y="3643046"/>
                  <a:pt x="3269397" y="3769642"/>
                  <a:pt x="2891027" y="3875512"/>
                </a:cubicBezTo>
                <a:cubicBezTo>
                  <a:pt x="2562225" y="3968684"/>
                  <a:pt x="2224408" y="4026475"/>
                  <a:pt x="1883330" y="4047880"/>
                </a:cubicBezTo>
                <a:cubicBezTo>
                  <a:pt x="1621698" y="4062560"/>
                  <a:pt x="1359265" y="4043842"/>
                  <a:pt x="1102360" y="3992194"/>
                </a:cubicBezTo>
                <a:cubicBezTo>
                  <a:pt x="807596" y="3927966"/>
                  <a:pt x="522911" y="3825594"/>
                  <a:pt x="255406" y="3687982"/>
                </a:cubicBezTo>
                <a:lnTo>
                  <a:pt x="0" y="354221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40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ästar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som visar en brun häst som betar gräs med en svart häst i bakgrunden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2" r="7222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9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ologisk mångfald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Bild på en klöverhumla på rödklöver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11" r="7311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8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ktor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på en blå traktor som plöjer med fiskmåsar som flyger framför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6" r="5106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4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son 2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Bild på person i grå tröja vid en grön maskin utomhus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78" r="7178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9F4-B0B6-46BE-8DA3-8C00E29AC46A}" type="datetime1">
              <a:rPr lang="sv-SE" smtClean="0"/>
              <a:t>2025-01-17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379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668" y="1844824"/>
            <a:ext cx="10748433" cy="417646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B916-5DA2-4B8A-B673-DEE5194798CA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999990" y="188640"/>
            <a:ext cx="5471749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175981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19668" y="1916832"/>
            <a:ext cx="5272617" cy="403244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5484" y="1916832"/>
            <a:ext cx="5272616" cy="40324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3CAE-B46F-45A7-9787-7E51C5746A26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999990" y="188640"/>
            <a:ext cx="5471749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</p:spTree>
    <p:extLst>
      <p:ext uri="{BB962C8B-B14F-4D97-AF65-F5344CB8AC3E}">
        <p14:creationId xmlns:p14="http://schemas.microsoft.com/office/powerpoint/2010/main" val="397930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504178"/>
            <a:ext cx="987472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DDFB5-E3CE-9D6C-0699-236981D4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75" y="4525670"/>
            <a:ext cx="9874721" cy="13222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89CB9-7C89-C1B3-F240-0D20F5F0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9C3-391A-4EBB-A877-C7E695FE2FC8}" type="datetime1">
              <a:rPr lang="sv-SE" smtClean="0"/>
              <a:t>2025-01-17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F19797-CF7A-E59B-03A5-33044EC8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623B8-0D5A-4B3F-D03F-D70918B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9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1D726-55FD-3FFB-9B60-50A95CAC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823048-C398-013F-8C70-B0EA42FE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1298" y="1685573"/>
            <a:ext cx="4801984" cy="434670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01A52A-9F57-8BEF-9996-A3B1C57A4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718" y="1685572"/>
            <a:ext cx="4801984" cy="4345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2AA72F-C433-4386-F24B-23343294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36F3-28B2-453C-A043-0CF48B4EE67B}" type="datetime1">
              <a:rPr lang="sv-SE" smtClean="0"/>
              <a:t>2025-01-17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CB1480-C8A1-B4DD-EC39-7890DD21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8DF27C-69E8-092E-4596-17C1501F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21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6A86F-35F8-BA25-0F2A-3B65345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99C54B-8D11-06A3-52C9-669DE0AD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99" y="1685575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DBAF1-4180-F46B-534D-27F0093B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296" y="2568925"/>
            <a:ext cx="4633153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4BA6723-1C8E-531B-3AB9-A7B029AA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7550" y="1685574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AB683-BF5A-3745-8863-D64253565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7549" y="2568924"/>
            <a:ext cx="4633154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F06C60-B6E1-9E56-E552-8139A7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6CA-F598-4B4F-8009-320581E8DEF3}" type="datetime1">
              <a:rPr lang="sv-SE" smtClean="0"/>
              <a:t>2025-01-17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470F4A-8479-BFDF-765C-3F3F6C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E94FDB-CEC1-70CD-D18C-9CA3851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17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3B10-AE5F-78EE-062F-938A169B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17EB58-9A62-6A30-F058-2D6D9058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DB1-B95C-4253-B360-E25E6412DEB1}" type="datetime1">
              <a:rPr lang="sv-SE" smtClean="0"/>
              <a:t>2025-01-17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5D120-4209-BEE4-4945-A8F630A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C596B7-FFF1-38E8-DCC1-483E4CD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DCE74A8-B41A-6DA5-5E58-F52609FB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6519-EBF9-403E-98BD-E9837801AD3F}" type="datetime1">
              <a:rPr lang="sv-SE" smtClean="0"/>
              <a:t>2025-01-17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6A815C-ACB9-52DF-829B-FEB79C84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2E3247-CC75-2607-365C-292541CC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4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031-209B-43D0-8B73-36BBB1EE99A7}" type="datetime1">
              <a:rPr lang="sv-SE" smtClean="0"/>
              <a:t>2025-01-17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C2B80AB8-8DDC-DFD8-9EBD-7DAC82E0D2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59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504178"/>
            <a:ext cx="987472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DDFB5-E3CE-9D6C-0699-236981D4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75" y="4525670"/>
            <a:ext cx="9874721" cy="13222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89CB9-7C89-C1B3-F240-0D20F5F0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A055-0CB6-4F32-B775-00F1B08DDA8F}" type="datetime1">
              <a:rPr lang="sv-SE" smtClean="0"/>
              <a:t>2025-01-17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F19797-CF7A-E59B-03A5-33044EC8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E25D68B4-62CD-010F-330B-EF65924D42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623B8-0D5A-4B3F-D03F-D70918B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72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Logotyp Greppa näringen.">
            <a:extLst>
              <a:ext uri="{FF2B5EF4-FFF2-40B4-BE49-F238E27FC236}">
                <a16:creationId xmlns:a16="http://schemas.microsoft.com/office/drawing/2014/main" id="{52AFA8FE-E8E1-9E02-C2D2-DEE9F23E2B45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299" y="343131"/>
            <a:ext cx="1116000" cy="589157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0398551-A45D-BE15-0A00-494B3FB0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BF3625-E815-21FE-92DD-FD761B84A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606" y="1685573"/>
            <a:ext cx="9512098" cy="4346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806F1E-A009-08FF-CDEA-E61F6F1EB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8607" y="6348603"/>
            <a:ext cx="951337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BA95D90-6A89-40FD-88D5-A57727E2D7C7}" type="datetime1">
              <a:rPr lang="sv-SE" smtClean="0"/>
              <a:t>2025-01-17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AC2D10-1E9C-6536-955F-F411680FC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7252" y="6356350"/>
            <a:ext cx="4801984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C33505-FA92-EFF5-A16F-C8DA6669D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5662" y="6356350"/>
            <a:ext cx="429097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16115CD-4FAD-4C57-8B53-9F884DD90A0F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AAEFC1-72BB-9869-B35A-66C534E05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71" y="1248616"/>
            <a:ext cx="9771123" cy="39084"/>
          </a:xfrm>
          <a:prstGeom prst="rect">
            <a:avLst/>
          </a:prstGeom>
        </p:spPr>
      </p:pic>
      <p:pic>
        <p:nvPicPr>
          <p:cNvPr id="9" name="Bild 8" descr="Logotyp för EU.">
            <a:extLst>
              <a:ext uri="{FF2B5EF4-FFF2-40B4-BE49-F238E27FC236}">
                <a16:creationId xmlns:a16="http://schemas.microsoft.com/office/drawing/2014/main" id="{D2C948DD-8FA8-A87B-CEBC-48A7424FE70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57241" y="6173568"/>
            <a:ext cx="504056" cy="4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5" r:id="rId8"/>
    <p:sldLayoutId id="2147483676" r:id="rId9"/>
    <p:sldLayoutId id="2147483674" r:id="rId10"/>
    <p:sldLayoutId id="2147483677" r:id="rId11"/>
    <p:sldLayoutId id="2147483660" r:id="rId12"/>
    <p:sldLayoutId id="2147483661" r:id="rId13"/>
    <p:sldLayoutId id="2147483663" r:id="rId14"/>
    <p:sldLayoutId id="2147483666" r:id="rId15"/>
    <p:sldLayoutId id="2147483668" r:id="rId16"/>
    <p:sldLayoutId id="2147483669" r:id="rId17"/>
    <p:sldLayoutId id="2147483671" r:id="rId18"/>
    <p:sldLayoutId id="2147483673" r:id="rId19"/>
    <p:sldLayoutId id="2147483685" r:id="rId20"/>
    <p:sldLayoutId id="2147483693" r:id="rId2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›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71930"/>
        </a:buClr>
        <a:buFont typeface="Arial" panose="020B0604020202020204" pitchFamily="34" charset="0"/>
        <a:buChar char="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A618"/>
        </a:buClr>
        <a:buFont typeface="Arial" panose="020B0604020202020204" pitchFamily="34" charset="0"/>
        <a:buChar char="›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BA00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5034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3FB37AF-DA19-7E37-3C37-C0EA9DEB1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82830"/>
            <a:ext cx="5443869" cy="914400"/>
          </a:xfrm>
        </p:spPr>
        <p:txBody>
          <a:bodyPr/>
          <a:lstStyle/>
          <a:p>
            <a:r>
              <a:rPr lang="sv-SE" dirty="0"/>
              <a:t>Gårdsexempel åtgärder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1F332F21-DE6B-5D06-685D-3439D713B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Energikartläggning och åtgärdsplan</a:t>
            </a:r>
          </a:p>
          <a:p>
            <a:r>
              <a:rPr lang="sv-SE" dirty="0"/>
              <a:t>Helena Olsson Hägg</a:t>
            </a:r>
          </a:p>
          <a:p>
            <a:r>
              <a:rPr lang="sv-SE" dirty="0"/>
              <a:t>2024-09-26</a:t>
            </a:r>
          </a:p>
        </p:txBody>
      </p:sp>
      <p:pic>
        <p:nvPicPr>
          <p:cNvPr id="5" name="Bildobjekt 4" descr="Logotyp för Greppa näringen.">
            <a:extLst>
              <a:ext uri="{FF2B5EF4-FFF2-40B4-BE49-F238E27FC236}">
                <a16:creationId xmlns:a16="http://schemas.microsoft.com/office/drawing/2014/main" id="{D16F79D1-EA70-4298-9DDC-4C3E6FCDFF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pic>
        <p:nvPicPr>
          <p:cNvPr id="6" name="Bildobjekt 5" descr="Logotyp för EU.">
            <a:extLst>
              <a:ext uri="{FF2B5EF4-FFF2-40B4-BE49-F238E27FC236}">
                <a16:creationId xmlns:a16="http://schemas.microsoft.com/office/drawing/2014/main" id="{675BB81C-A7C4-4A69-941C-DC5A8AB3CD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6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5145E2-06C1-4910-A5D6-2F008E18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Effektiviseringsåtgärd nivå 3 exempel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B76065-7F9F-430B-A624-A2B8AA6D4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6372" y="1375864"/>
            <a:ext cx="10241728" cy="457341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Åtgärd byta armaturer</a:t>
            </a:r>
          </a:p>
          <a:p>
            <a:pPr marL="0" indent="0">
              <a:buNone/>
            </a:pPr>
            <a:r>
              <a:rPr lang="sv-SE" sz="2400" dirty="0"/>
              <a:t>Nuvarande 72 armaturer med 2 x 58 W och ”verkningsgrad” 0,8</a:t>
            </a:r>
          </a:p>
          <a:p>
            <a:r>
              <a:rPr lang="sv-SE" sz="2400" b="1" dirty="0"/>
              <a:t>Elförbrukning 40 934 kWh</a:t>
            </a:r>
          </a:p>
          <a:p>
            <a:pPr lvl="1"/>
            <a:r>
              <a:rPr lang="sv-SE" dirty="0"/>
              <a:t>72 × 2 × 0,058/0,8 ×14 × 245 = 35 809 kWh </a:t>
            </a:r>
          </a:p>
          <a:p>
            <a:pPr lvl="1"/>
            <a:r>
              <a:rPr lang="sv-SE" dirty="0"/>
              <a:t>6 × 2 × 0,058/0,8 ×10 × 365 =  3 176 kWh</a:t>
            </a:r>
          </a:p>
          <a:p>
            <a:pPr lvl="1">
              <a:spcAft>
                <a:spcPts val="1200"/>
              </a:spcAft>
            </a:pPr>
            <a:r>
              <a:rPr lang="sv-SE" dirty="0"/>
              <a:t>14 × 2 × 0,058 kW/0,8 × 8 × 120  =1 949 kWh</a:t>
            </a:r>
          </a:p>
          <a:p>
            <a:pPr marL="0" indent="0">
              <a:buNone/>
            </a:pPr>
            <a:r>
              <a:rPr lang="sv-SE" sz="2400" dirty="0"/>
              <a:t>Ny armatur 60W, effektfaktor 0,9 W</a:t>
            </a:r>
          </a:p>
          <a:p>
            <a:r>
              <a:rPr lang="sv-SE" sz="2400" b="1" dirty="0"/>
              <a:t>Elförbrukning 26 884 kWh</a:t>
            </a:r>
          </a:p>
          <a:p>
            <a:pPr lvl="1"/>
            <a:r>
              <a:rPr lang="sv-SE" dirty="0"/>
              <a:t>72 × 0,06/0,9 × 14 × 245 = 24 528 kWh</a:t>
            </a:r>
          </a:p>
          <a:p>
            <a:pPr lvl="1"/>
            <a:r>
              <a:rPr lang="sv-SE" dirty="0"/>
              <a:t>6 × 0,06/0,9× 10 × 365 =  1 460 kWh  </a:t>
            </a:r>
          </a:p>
          <a:p>
            <a:pPr lvl="1"/>
            <a:r>
              <a:rPr lang="sv-SE" dirty="0"/>
              <a:t>14 × 0,06 kW/0,9 × 8 h/dag × 120 dagar = 896 kWh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B9A2C-52F8-4190-F2C1-F386221D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54" y="365125"/>
            <a:ext cx="11031546" cy="1325563"/>
          </a:xfrm>
        </p:spPr>
        <p:txBody>
          <a:bodyPr/>
          <a:lstStyle/>
          <a:p>
            <a:r>
              <a:rPr lang="sv-SE"/>
              <a:t>Gårdsexempel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B8FC3D-6C76-FD73-DA54-C3C30111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1765164"/>
            <a:ext cx="6015789" cy="44312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400" b="1" dirty="0"/>
              <a:t>Energikartläggning 2014 </a:t>
            </a:r>
          </a:p>
          <a:p>
            <a:pPr>
              <a:lnSpc>
                <a:spcPct val="100000"/>
              </a:lnSpc>
            </a:pPr>
            <a:r>
              <a:rPr lang="sv-SE" sz="2400" dirty="0"/>
              <a:t>195 </a:t>
            </a:r>
            <a:r>
              <a:rPr lang="sv-SE" sz="2400" dirty="0" err="1"/>
              <a:t>årskor</a:t>
            </a:r>
            <a:r>
              <a:rPr lang="sv-SE" sz="2400" dirty="0"/>
              <a:t>, produktion 8 600 ECM i varm lösdrift med mjölkgrop 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Sinkor i loge och ungdjursstall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Kalvar i äldsta ladugården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Utfodring med traktordragen mixervagn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Värmeåtervinning från mjölkkylningen till 2 stycken vattentankar</a:t>
            </a:r>
          </a:p>
        </p:txBody>
      </p:sp>
      <p:pic>
        <p:nvPicPr>
          <p:cNvPr id="6" name="Bildobjekt 5" descr="Bilden visar ett flygfoto över en gård rakt ovanifrån.">
            <a:extLst>
              <a:ext uri="{FF2B5EF4-FFF2-40B4-BE49-F238E27FC236}">
                <a16:creationId xmlns:a16="http://schemas.microsoft.com/office/drawing/2014/main" id="{879E1E08-B31F-DEF9-6A13-65B7B790C7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477"/>
          <a:stretch/>
        </p:blipFill>
        <p:spPr>
          <a:xfrm>
            <a:off x="6424863" y="1690688"/>
            <a:ext cx="5553807" cy="46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3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B9A2C-52F8-4190-F2C1-F386221D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6" y="365125"/>
            <a:ext cx="11004884" cy="1325563"/>
          </a:xfrm>
        </p:spPr>
        <p:txBody>
          <a:bodyPr/>
          <a:lstStyle/>
          <a:p>
            <a:r>
              <a:rPr lang="sv-SE" dirty="0"/>
              <a:t>Gårdsexempel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B8FC3D-6C76-FD73-DA54-C3C30111E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1825625"/>
            <a:ext cx="7164593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2400" dirty="0"/>
              <a:t>Byggde personalrum 2016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Besöksentré, omklädning 1-2, dusch, tvättmaskin, matrum 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Värmeåtervinningen funkade inte optimalt och sågs över.</a:t>
            </a:r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8" name="Platshållare för innehåll 7" descr="Bilden visar ett värmesystem">
            <a:extLst>
              <a:ext uri="{FF2B5EF4-FFF2-40B4-BE49-F238E27FC236}">
                <a16:creationId xmlns:a16="http://schemas.microsoft.com/office/drawing/2014/main" id="{2AB21963-2E0B-14F1-E56C-981A42BBB4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308" y="1610639"/>
            <a:ext cx="3660597" cy="4882236"/>
          </a:xfrm>
        </p:spPr>
      </p:pic>
    </p:spTree>
    <p:extLst>
      <p:ext uri="{BB962C8B-B14F-4D97-AF65-F5344CB8AC3E}">
        <p14:creationId xmlns:p14="http://schemas.microsoft.com/office/powerpoint/2010/main" val="243644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B9A2C-52F8-4190-F2C1-F386221D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90" y="365125"/>
            <a:ext cx="10909810" cy="1325563"/>
          </a:xfrm>
        </p:spPr>
        <p:txBody>
          <a:bodyPr/>
          <a:lstStyle/>
          <a:p>
            <a:r>
              <a:rPr lang="sv-SE" dirty="0"/>
              <a:t>Gårdsexempel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B8FC3D-6C76-FD73-DA54-C3C30111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90" y="1690688"/>
            <a:ext cx="59090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2400"/>
              <a:t>Ombyggnad 2017-2018 </a:t>
            </a:r>
          </a:p>
          <a:p>
            <a:pPr lvl="1">
              <a:lnSpc>
                <a:spcPct val="150000"/>
              </a:lnSpc>
            </a:pPr>
            <a:r>
              <a:rPr lang="sv-SE"/>
              <a:t>Mjölkgrop ersattes med 3 mjölkrobotar</a:t>
            </a:r>
          </a:p>
          <a:p>
            <a:pPr lvl="1">
              <a:lnSpc>
                <a:spcPct val="150000"/>
              </a:lnSpc>
            </a:pPr>
            <a:r>
              <a:rPr lang="sv-SE"/>
              <a:t>Förkylning av mjölken installerades</a:t>
            </a:r>
          </a:p>
          <a:p>
            <a:pPr lvl="1">
              <a:lnSpc>
                <a:spcPct val="150000"/>
              </a:lnSpc>
            </a:pPr>
            <a:r>
              <a:rPr lang="sv-SE"/>
              <a:t>Kylfläktar för korna installerades.</a:t>
            </a:r>
          </a:p>
        </p:txBody>
      </p:sp>
      <p:pic>
        <p:nvPicPr>
          <p:cNvPr id="7" name="Bildobjekt 6" descr="Bilden inifrån en ladugård">
            <a:extLst>
              <a:ext uri="{FF2B5EF4-FFF2-40B4-BE49-F238E27FC236}">
                <a16:creationId xmlns:a16="http://schemas.microsoft.com/office/drawing/2014/main" id="{FDCB6BE3-5BAF-31BB-C677-9B69AC707A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642" y="1825625"/>
            <a:ext cx="5811253" cy="32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B9A2C-52F8-4190-F2C1-F386221D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90" y="365125"/>
            <a:ext cx="10909810" cy="1325563"/>
          </a:xfrm>
        </p:spPr>
        <p:txBody>
          <a:bodyPr/>
          <a:lstStyle/>
          <a:p>
            <a:r>
              <a:rPr lang="sv-SE" dirty="0"/>
              <a:t>Gårdsexempel 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B8FC3D-6C76-FD73-DA54-C3C30111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89" y="1398494"/>
            <a:ext cx="7301121" cy="4643532"/>
          </a:xfrm>
        </p:spPr>
        <p:txBody>
          <a:bodyPr>
            <a:normAutofit/>
          </a:bodyPr>
          <a:lstStyle/>
          <a:p>
            <a:r>
              <a:rPr lang="sv-SE" dirty="0"/>
              <a:t>Ombyggnad 2017-2018 </a:t>
            </a:r>
          </a:p>
          <a:p>
            <a:pPr lvl="1"/>
            <a:r>
              <a:rPr lang="sv-SE" dirty="0"/>
              <a:t>Traktordragen mixer ersattes med rälshängd mixer</a:t>
            </a:r>
          </a:p>
          <a:p>
            <a:pPr lvl="1"/>
            <a:r>
              <a:rPr lang="sv-SE" dirty="0"/>
              <a:t>Ett foderrum byggdes med foderfickor</a:t>
            </a:r>
          </a:p>
          <a:p>
            <a:pPr lvl="1"/>
            <a:endParaRPr lang="sv-SE" dirty="0"/>
          </a:p>
        </p:txBody>
      </p:sp>
      <p:pic>
        <p:nvPicPr>
          <p:cNvPr id="9" name="Bildobjekt 8" descr="Bilden visar en rälshängd mixer.">
            <a:extLst>
              <a:ext uri="{FF2B5EF4-FFF2-40B4-BE49-F238E27FC236}">
                <a16:creationId xmlns:a16="http://schemas.microsoft.com/office/drawing/2014/main" id="{608EBD7F-FA62-1FC3-0B0F-5748E47465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218"/>
          <a:stretch/>
        </p:blipFill>
        <p:spPr>
          <a:xfrm rot="5400000">
            <a:off x="7172650" y="1937959"/>
            <a:ext cx="5010583" cy="4140136"/>
          </a:xfrm>
          <a:prstGeom prst="rect">
            <a:avLst/>
          </a:prstGeom>
        </p:spPr>
      </p:pic>
      <p:pic>
        <p:nvPicPr>
          <p:cNvPr id="10" name="Bildobjekt 9" descr="Bilden visar foderrummet">
            <a:extLst>
              <a:ext uri="{FF2B5EF4-FFF2-40B4-BE49-F238E27FC236}">
                <a16:creationId xmlns:a16="http://schemas.microsoft.com/office/drawing/2014/main" id="{B21D1CD6-88A0-DA18-4F84-594FDB8E2C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8509"/>
          <a:stretch/>
        </p:blipFill>
        <p:spPr>
          <a:xfrm>
            <a:off x="1366221" y="3206753"/>
            <a:ext cx="6166009" cy="33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4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9B9A2C-52F8-4190-F2C1-F386221D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365125"/>
            <a:ext cx="11016916" cy="1325563"/>
          </a:xfrm>
        </p:spPr>
        <p:txBody>
          <a:bodyPr/>
          <a:lstStyle/>
          <a:p>
            <a:r>
              <a:rPr lang="sv-SE" dirty="0"/>
              <a:t>Gårdsexempel  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B8FC3D-6C76-FD73-DA54-C3C30111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2" y="1690689"/>
            <a:ext cx="7158791" cy="4419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400" b="1" dirty="0"/>
              <a:t>Läget 2021 </a:t>
            </a:r>
          </a:p>
          <a:p>
            <a:r>
              <a:rPr lang="sv-SE" sz="2400" dirty="0"/>
              <a:t>197 </a:t>
            </a:r>
            <a:r>
              <a:rPr lang="sv-SE" sz="2400" dirty="0" err="1"/>
              <a:t>årskor</a:t>
            </a:r>
            <a:r>
              <a:rPr lang="sv-SE" sz="2400" dirty="0"/>
              <a:t>, 9 900 kg ECM</a:t>
            </a:r>
          </a:p>
          <a:p>
            <a:r>
              <a:rPr lang="sv-SE" sz="2400" dirty="0"/>
              <a:t>Utökat med 42 ha åker</a:t>
            </a:r>
          </a:p>
          <a:p>
            <a:r>
              <a:rPr lang="sv-SE" sz="2400" dirty="0"/>
              <a:t>Minskat dieselförbrukning med 7 000 liter</a:t>
            </a:r>
          </a:p>
          <a:p>
            <a:r>
              <a:rPr lang="sv-SE" sz="2400" dirty="0"/>
              <a:t>Minskat elförbrukning med 20 800 kWh</a:t>
            </a:r>
          </a:p>
          <a:p>
            <a:r>
              <a:rPr lang="sv-SE" sz="2400" b="1" dirty="0"/>
              <a:t>Totalt minskning 89 200 kWh</a:t>
            </a:r>
          </a:p>
          <a:p>
            <a:r>
              <a:rPr lang="sv-SE" sz="2400" dirty="0"/>
              <a:t>Nyckeltal 0,153 kWh/kg mjölk till 0,096 kWh/kg mjölk</a:t>
            </a:r>
          </a:p>
          <a:p>
            <a:endParaRPr lang="sv-SE" sz="2400" dirty="0"/>
          </a:p>
          <a:p>
            <a:pPr marL="0" indent="0">
              <a:buNone/>
            </a:pPr>
            <a:r>
              <a:rPr lang="sv-SE" sz="2400" b="1" dirty="0"/>
              <a:t>Nuläge och framtid</a:t>
            </a:r>
          </a:p>
          <a:p>
            <a:r>
              <a:rPr lang="sv-SE" sz="2400" dirty="0"/>
              <a:t>Ser över effekttoppar</a:t>
            </a:r>
          </a:p>
          <a:p>
            <a:r>
              <a:rPr lang="sv-SE" sz="2400" dirty="0"/>
              <a:t>Nästa investering är byte av belysning hos mjölkkorna</a:t>
            </a:r>
          </a:p>
        </p:txBody>
      </p:sp>
      <p:pic>
        <p:nvPicPr>
          <p:cNvPr id="6" name="Bildobjekt 5" descr="Bilden visar foderrummet.">
            <a:extLst>
              <a:ext uri="{FF2B5EF4-FFF2-40B4-BE49-F238E27FC236}">
                <a16:creationId xmlns:a16="http://schemas.microsoft.com/office/drawing/2014/main" id="{62CD9863-1148-84CA-EE32-933ABFECDA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616"/>
          <a:stretch/>
        </p:blipFill>
        <p:spPr>
          <a:xfrm>
            <a:off x="7064856" y="1432280"/>
            <a:ext cx="4970734" cy="26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8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B97445-ED17-4632-930A-267370B5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Energianvändning-effektförlust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CC7939-117A-4AAC-9829-2ECD450F0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3750" y="1772816"/>
            <a:ext cx="4752330" cy="4392488"/>
          </a:xfrm>
        </p:spPr>
        <p:txBody>
          <a:bodyPr/>
          <a:lstStyle/>
          <a:p>
            <a:r>
              <a:rPr lang="sv-SE" sz="2000" dirty="0"/>
              <a:t>Ex </a:t>
            </a:r>
            <a:r>
              <a:rPr lang="sv-SE" sz="2000" dirty="0">
                <a:latin typeface="+mj-lt"/>
              </a:rPr>
              <a:t>Ett mjölkstall har totalt 72 armaturer (2x58W)</a:t>
            </a:r>
          </a:p>
          <a:p>
            <a:r>
              <a:rPr lang="sv-SE" sz="2000" dirty="0">
                <a:latin typeface="+mj-lt"/>
              </a:rPr>
              <a:t>6 </a:t>
            </a:r>
            <a:r>
              <a:rPr lang="sv-SE" sz="2000" dirty="0" err="1">
                <a:latin typeface="+mj-lt"/>
              </a:rPr>
              <a:t>st</a:t>
            </a:r>
            <a:r>
              <a:rPr lang="sv-SE" sz="2000" dirty="0">
                <a:latin typeface="+mj-lt"/>
              </a:rPr>
              <a:t> av dessa är tända dygnet runt medan övriga är tända i 14 h/dag</a:t>
            </a:r>
          </a:p>
          <a:p>
            <a:r>
              <a:rPr lang="sv-SE" sz="2000" dirty="0">
                <a:latin typeface="+mj-lt"/>
              </a:rPr>
              <a:t>Energianvändningen (kWh) är per år:</a:t>
            </a:r>
          </a:p>
          <a:p>
            <a:r>
              <a:rPr lang="sv-SE" sz="1800" dirty="0">
                <a:latin typeface="+mj-lt"/>
              </a:rPr>
              <a:t>72 × 2 lysrör × 0,058 kW/0,8 ×14 h/dag × </a:t>
            </a:r>
          </a:p>
          <a:p>
            <a:r>
              <a:rPr lang="sv-SE" sz="1800" dirty="0">
                <a:latin typeface="+mj-lt"/>
              </a:rPr>
              <a:t>365 dagar = 53 348 kWh </a:t>
            </a:r>
          </a:p>
          <a:p>
            <a:r>
              <a:rPr lang="sv-SE" sz="1800" dirty="0">
                <a:latin typeface="+mj-lt"/>
              </a:rPr>
              <a:t>Plus nattbelysningen -&gt;</a:t>
            </a:r>
          </a:p>
          <a:p>
            <a:r>
              <a:rPr lang="sv-SE" sz="1800" dirty="0">
                <a:latin typeface="+mj-lt"/>
              </a:rPr>
              <a:t>6 × 2 lysrör × 0,058 kW/0,8 ×10 h/dag × 365 dagar =  3 176 kWh</a:t>
            </a:r>
          </a:p>
          <a:p>
            <a:r>
              <a:rPr lang="sv-SE" sz="1800" dirty="0"/>
              <a:t>Effektförlust i drivdon till olika ljuskällor. Kallas effektfaktor.</a:t>
            </a:r>
          </a:p>
          <a:p>
            <a:endParaRPr lang="sv-SE" sz="1800" dirty="0">
              <a:latin typeface="+mj-lt"/>
            </a:endParaRPr>
          </a:p>
          <a:p>
            <a:endParaRPr lang="sv-SE" dirty="0"/>
          </a:p>
        </p:txBody>
      </p:sp>
      <p:pic>
        <p:nvPicPr>
          <p:cNvPr id="10" name="Platshållare för innehåll 9" descr="Bilden visar taket på ett mjölkstall.">
            <a:extLst>
              <a:ext uri="{FF2B5EF4-FFF2-40B4-BE49-F238E27FC236}">
                <a16:creationId xmlns:a16="http://schemas.microsoft.com/office/drawing/2014/main" id="{89134ED8-4949-4902-9CE5-494DFAB581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3340" y="1951661"/>
            <a:ext cx="2969009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1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260BC1-57BC-4551-B94B-EC9DE467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Effektiviseringsåtgärd nivå 1 exempel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FC9F24-42B4-4E03-942D-267131B09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/>
              <a:t>Minska belysning under betesperiod?</a:t>
            </a:r>
          </a:p>
          <a:p>
            <a:pPr marL="0" indent="0">
              <a:buNone/>
            </a:pPr>
            <a:r>
              <a:rPr lang="sv-SE" sz="2400" dirty="0"/>
              <a:t>Från 14 h/dag till 8 h/dag </a:t>
            </a:r>
          </a:p>
          <a:p>
            <a:r>
              <a:rPr lang="sv-SE" sz="2000" dirty="0"/>
              <a:t>72 × 2 lysrör × 0,058 kW/0,8 × 6 h/dag × 120 dagar = 7 500 kWh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0,8 är Effektfaktor, elförbrukning i drivdon till olika ljuskällor.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b="1" dirty="0"/>
              <a:t>En besparing på 7 500 kWh som inte kräver investering utan bara förändring av rutin.</a:t>
            </a:r>
          </a:p>
          <a:p>
            <a:endParaRPr lang="sv-SE" sz="2400" dirty="0">
              <a:latin typeface="+mj-lt"/>
            </a:endParaRPr>
          </a:p>
          <a:p>
            <a:endParaRPr lang="sv-SE" sz="2400" dirty="0">
              <a:latin typeface="+mj-lt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210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260BC1-57BC-4551-B94B-EC9DE467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Effektiviseringsåtgärd nivå 2 exempel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FC9F24-42B4-4E03-942D-267131B09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sv-SE" sz="2400" dirty="0"/>
              <a:t>Gruppera så belysning endast är tänd i mjölkgrop under betesperiod</a:t>
            </a:r>
          </a:p>
          <a:p>
            <a:r>
              <a:rPr lang="sv-SE" sz="2400" dirty="0"/>
              <a:t>Nuvarande elförbrukning under betesperiod</a:t>
            </a:r>
          </a:p>
          <a:p>
            <a:pPr lvl="1">
              <a:spcAft>
                <a:spcPts val="1200"/>
              </a:spcAft>
            </a:pPr>
            <a:r>
              <a:rPr lang="sv-SE" dirty="0"/>
              <a:t>72 × 2 lysrör × 0,058 kW/0,8 × 8 h/dag × 120 dagar = 10 000 kWh</a:t>
            </a:r>
          </a:p>
          <a:p>
            <a:r>
              <a:rPr lang="sv-SE" sz="2400" dirty="0"/>
              <a:t>Framtida elförbrukning efter gruppering</a:t>
            </a:r>
          </a:p>
          <a:p>
            <a:pPr lvl="1">
              <a:spcAft>
                <a:spcPts val="1200"/>
              </a:spcAft>
            </a:pPr>
            <a:r>
              <a:rPr lang="sv-SE" dirty="0"/>
              <a:t>14 × 2 lysrör × 0,058 kW/0,8 × 8 h/dag × 120 dagar = 1 950 kWh</a:t>
            </a:r>
          </a:p>
          <a:p>
            <a:r>
              <a:rPr lang="sv-SE" sz="2400" b="1" dirty="0"/>
              <a:t>Minskning av energianvändningen är 8 000 kWh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805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eppa näring, Jordbruksverk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165"/>
      </a:accent1>
      <a:accent2>
        <a:srgbClr val="0083BE"/>
      </a:accent2>
      <a:accent3>
        <a:srgbClr val="DC5034"/>
      </a:accent3>
      <a:accent4>
        <a:srgbClr val="00B299"/>
      </a:accent4>
      <a:accent5>
        <a:srgbClr val="668013"/>
      </a:accent5>
      <a:accent6>
        <a:srgbClr val="BCA600"/>
      </a:accent6>
      <a:hlink>
        <a:srgbClr val="0563C1"/>
      </a:hlink>
      <a:folHlink>
        <a:srgbClr val="954F72"/>
      </a:folHlink>
    </a:clrScheme>
    <a:fontScheme name="Greppa näring, Jordbruks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ppa näring - oförstördmall med alla sidor_korr två.potx" id="{39861493-5175-4331-AC69-6B75E44E32A0}" vid="{1840E9B5-5AD6-4A33-8687-B76247DE4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9378</TotalTime>
  <Words>909</Words>
  <Application>Microsoft Office PowerPoint</Application>
  <PresentationFormat>Bredbild</PresentationFormat>
  <Paragraphs>102</Paragraphs>
  <Slides>10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Office-tema</vt:lpstr>
      <vt:lpstr>Gårdsexempel åtgärder</vt:lpstr>
      <vt:lpstr>Gårdsexempel</vt:lpstr>
      <vt:lpstr>Gårdsexempel </vt:lpstr>
      <vt:lpstr>Gårdsexempel  </vt:lpstr>
      <vt:lpstr>Gårdsexempel   </vt:lpstr>
      <vt:lpstr>Gårdsexempel    </vt:lpstr>
      <vt:lpstr>Energianvändning-effektförlust</vt:lpstr>
      <vt:lpstr>Effektiviseringsåtgärd nivå 1 exempel</vt:lpstr>
      <vt:lpstr>Effektiviseringsåtgärd nivå 2 exempel</vt:lpstr>
      <vt:lpstr>Effektiviseringsåtgärd nivå 3 exempel</vt:lpstr>
    </vt:vector>
  </TitlesOfParts>
  <Company>Jordbruksverket, Greppa näringen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 i lantbruket</dc:title>
  <dc:creator>Emelie Karlsson</dc:creator>
  <cp:lastModifiedBy>Emelie Andersson</cp:lastModifiedBy>
  <cp:revision>83</cp:revision>
  <dcterms:created xsi:type="dcterms:W3CDTF">2022-11-13T18:53:19Z</dcterms:created>
  <dcterms:modified xsi:type="dcterms:W3CDTF">2025-01-17T10:43:37Z</dcterms:modified>
</cp:coreProperties>
</file>