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Override1.xml" ContentType="application/vnd.openxmlformats-officedocument.themeOverr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77" r:id="rId2"/>
  </p:sldMasterIdLst>
  <p:notesMasterIdLst>
    <p:notesMasterId r:id="rId59"/>
  </p:notesMasterIdLst>
  <p:handoutMasterIdLst>
    <p:handoutMasterId r:id="rId60"/>
  </p:handoutMasterIdLst>
  <p:sldIdLst>
    <p:sldId id="666" r:id="rId3"/>
    <p:sldId id="682" r:id="rId4"/>
    <p:sldId id="665" r:id="rId5"/>
    <p:sldId id="703" r:id="rId6"/>
    <p:sldId id="263" r:id="rId7"/>
    <p:sldId id="264" r:id="rId8"/>
    <p:sldId id="265" r:id="rId9"/>
    <p:sldId id="681" r:id="rId10"/>
    <p:sldId id="2147472136" r:id="rId11"/>
    <p:sldId id="2147472137" r:id="rId12"/>
    <p:sldId id="673" r:id="rId13"/>
    <p:sldId id="704" r:id="rId14"/>
    <p:sldId id="364" r:id="rId15"/>
    <p:sldId id="680" r:id="rId16"/>
    <p:sldId id="667" r:id="rId17"/>
    <p:sldId id="705" r:id="rId18"/>
    <p:sldId id="706" r:id="rId19"/>
    <p:sldId id="707" r:id="rId20"/>
    <p:sldId id="671" r:id="rId21"/>
    <p:sldId id="365" r:id="rId22"/>
    <p:sldId id="382" r:id="rId23"/>
    <p:sldId id="657" r:id="rId24"/>
    <p:sldId id="658" r:id="rId25"/>
    <p:sldId id="660" r:id="rId26"/>
    <p:sldId id="696" r:id="rId27"/>
    <p:sldId id="366" r:id="rId28"/>
    <p:sldId id="684" r:id="rId29"/>
    <p:sldId id="698" r:id="rId30"/>
    <p:sldId id="367" r:id="rId31"/>
    <p:sldId id="689" r:id="rId32"/>
    <p:sldId id="690" r:id="rId33"/>
    <p:sldId id="692" r:id="rId34"/>
    <p:sldId id="691" r:id="rId35"/>
    <p:sldId id="693" r:id="rId36"/>
    <p:sldId id="695" r:id="rId37"/>
    <p:sldId id="699" r:id="rId38"/>
    <p:sldId id="373" r:id="rId39"/>
    <p:sldId id="374" r:id="rId40"/>
    <p:sldId id="377" r:id="rId41"/>
    <p:sldId id="378" r:id="rId42"/>
    <p:sldId id="700" r:id="rId43"/>
    <p:sldId id="293" r:id="rId44"/>
    <p:sldId id="270" r:id="rId45"/>
    <p:sldId id="271" r:id="rId46"/>
    <p:sldId id="272" r:id="rId47"/>
    <p:sldId id="685" r:id="rId48"/>
    <p:sldId id="278" r:id="rId49"/>
    <p:sldId id="686" r:id="rId50"/>
    <p:sldId id="661" r:id="rId51"/>
    <p:sldId id="662" r:id="rId52"/>
    <p:sldId id="701" r:id="rId53"/>
    <p:sldId id="376" r:id="rId54"/>
    <p:sldId id="371" r:id="rId55"/>
    <p:sldId id="266" r:id="rId56"/>
    <p:sldId id="687" r:id="rId57"/>
    <p:sldId id="688" r:id="rId5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5468"/>
    <a:srgbClr val="C1F4CD"/>
    <a:srgbClr val="105653"/>
    <a:srgbClr val="F8F5ED"/>
    <a:srgbClr val="96D4AC"/>
    <a:srgbClr val="F68F61"/>
    <a:srgbClr val="0D2B38"/>
    <a:srgbClr val="0D3730"/>
    <a:srgbClr val="2D6A81"/>
    <a:srgbClr val="418B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7312" autoAdjust="0"/>
  </p:normalViewPr>
  <p:slideViewPr>
    <p:cSldViewPr snapToGrid="0">
      <p:cViewPr varScale="1">
        <p:scale>
          <a:sx n="71" d="100"/>
          <a:sy n="71" d="100"/>
        </p:scale>
        <p:origin x="2028" y="60"/>
      </p:cViewPr>
      <p:guideLst>
        <p:guide orient="horz" pos="2160"/>
        <p:guide pos="3840"/>
      </p:guideLst>
    </p:cSldViewPr>
  </p:slideViewPr>
  <p:notesTextViewPr>
    <p:cViewPr>
      <p:scale>
        <a:sx n="3" d="2"/>
        <a:sy n="3" d="2"/>
      </p:scale>
      <p:origin x="0" y="0"/>
    </p:cViewPr>
  </p:notesTextViewPr>
  <p:sorterViewPr>
    <p:cViewPr>
      <p:scale>
        <a:sx n="180" d="100"/>
        <a:sy n="180" d="100"/>
      </p:scale>
      <p:origin x="0" y="0"/>
    </p:cViewPr>
  </p:sorterViewPr>
  <p:notesViewPr>
    <p:cSldViewPr snapToGrid="0">
      <p:cViewPr varScale="1">
        <p:scale>
          <a:sx n="120" d="100"/>
          <a:sy n="120" d="100"/>
        </p:scale>
        <p:origin x="42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96BC0EF-C74E-4531-9C70-D6891FFCD8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1E411CFE-2DA3-4F23-8C89-BDCB76C445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D63EDF-17B8-4485-8650-2634BDD7E0FA}" type="datetimeFigureOut">
              <a:rPr lang="sv-SE" smtClean="0"/>
              <a:t>2026-09-16</a:t>
            </a:fld>
            <a:endParaRPr lang="sv-SE"/>
          </a:p>
        </p:txBody>
      </p:sp>
      <p:sp>
        <p:nvSpPr>
          <p:cNvPr id="4" name="Platshållare för sidfot 3">
            <a:extLst>
              <a:ext uri="{FF2B5EF4-FFF2-40B4-BE49-F238E27FC236}">
                <a16:creationId xmlns:a16="http://schemas.microsoft.com/office/drawing/2014/main" id="{92DF480B-1103-49BF-AF3B-CCBE29F1DC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A8340F48-6342-451E-B8C4-41A1D0B916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79E8A64-D8AF-43E7-B188-FE9D5F6E8D23}" type="slidenum">
              <a:rPr lang="sv-SE" smtClean="0"/>
              <a:t>‹#›</a:t>
            </a:fld>
            <a:endParaRPr lang="sv-SE"/>
          </a:p>
        </p:txBody>
      </p:sp>
    </p:spTree>
    <p:extLst>
      <p:ext uri="{BB962C8B-B14F-4D97-AF65-F5344CB8AC3E}">
        <p14:creationId xmlns:p14="http://schemas.microsoft.com/office/powerpoint/2010/main" val="3865389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B9885-F726-4639-961A-2C65F568FE50}" type="datetimeFigureOut">
              <a:rPr lang="sv-SE" smtClean="0"/>
              <a:t>2026-09-16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521FCE-6D72-4AB3-8E96-3BFB2CB19148}" type="slidenum">
              <a:rPr lang="sv-SE" smtClean="0"/>
              <a:t>‹#›</a:t>
            </a:fld>
            <a:endParaRPr lang="sv-SE"/>
          </a:p>
        </p:txBody>
      </p:sp>
    </p:spTree>
    <p:extLst>
      <p:ext uri="{BB962C8B-B14F-4D97-AF65-F5344CB8AC3E}">
        <p14:creationId xmlns:p14="http://schemas.microsoft.com/office/powerpoint/2010/main" val="2162499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ebbutiken.jordbruksverket.se/sv/artiklar/jo201.html"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webbutiken.jordbruksverket.se/sv/artiklar/jo196.html" TargetMode="External"/><Relationship Id="rId5" Type="http://schemas.openxmlformats.org/officeDocument/2006/relationships/hyperlink" Target="https://webbutiken.jordbruksverket.se/sv/artiklar/ovr26516.html" TargetMode="External"/><Relationship Id="rId4" Type="http://schemas.openxmlformats.org/officeDocument/2006/relationships/hyperlink" Target="https://webbutiken.jordbruksverket.se/sv/artiklar/ovr324.html"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naturvardsverket.se/data-och-statistik/klimat/vaxthusgaser-utslapp-fran-jordbruk/"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5800" y="4443682"/>
            <a:ext cx="5486400" cy="3600450"/>
          </a:xfrm>
        </p:spPr>
        <p:txBody>
          <a:bodyPr/>
          <a:lstStyle/>
          <a:p>
            <a:r>
              <a:rPr lang="sv-SE" b="1" dirty="0"/>
              <a:t>Bildspel- Köksbordsmaterial                                                                            </a:t>
            </a:r>
          </a:p>
          <a:p>
            <a:r>
              <a:rPr lang="sv-SE" dirty="0"/>
              <a:t>Här har vi samlat ett antal bilder och skrivit förklarande text. Om du tittar igenom bildspelet och de förklarande texterna till bilderna bör du få en känsla för helheten i hållbarhetsanalysen. Tanken är att du som rådgivare visar några av bilderna för lantbrukaren under besöket, och att ni diskuterar kring dem. Visa inte att alla bilder, utan gör ett urval. Kanske tycker du som rådgivare att det är lämpligt att skriva ut några av bilderna och ha med i en plastficka eller liknande.                            </a:t>
            </a:r>
          </a:p>
        </p:txBody>
      </p:sp>
      <p:sp>
        <p:nvSpPr>
          <p:cNvPr id="4" name="Platshållare för bildnummer 3"/>
          <p:cNvSpPr>
            <a:spLocks noGrp="1"/>
          </p:cNvSpPr>
          <p:nvPr>
            <p:ph type="sldNum" sz="quarter" idx="10"/>
          </p:nvPr>
        </p:nvSpPr>
        <p:spPr/>
        <p:txBody>
          <a:bodyPr/>
          <a:lstStyle/>
          <a:p>
            <a:fld id="{22521FCE-6D72-4AB3-8E96-3BFB2CB19148}" type="slidenum">
              <a:rPr lang="sv-SE" smtClean="0"/>
              <a:t>1</a:t>
            </a:fld>
            <a:endParaRPr lang="sv-SE"/>
          </a:p>
        </p:txBody>
      </p:sp>
    </p:spTree>
    <p:extLst>
      <p:ext uri="{BB962C8B-B14F-4D97-AF65-F5344CB8AC3E}">
        <p14:creationId xmlns:p14="http://schemas.microsoft.com/office/powerpoint/2010/main" val="1864727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Varför har Greppa Näringen tagit fram en hållbarhetsanalys och utformat en rådgivning kring den?</a:t>
            </a:r>
            <a:endParaRPr lang="sv-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Lantbrukare får frågor från konsumenter om gårdens produktion är hållbar, vi vill ge ett redskap för att besvara frågorna.</a:t>
            </a:r>
            <a:r>
              <a:rPr lang="sv-SE" sz="1200" kern="1200" baseline="0" dirty="0">
                <a:solidFill>
                  <a:schemeClr val="tx1"/>
                </a:solidFill>
                <a:effectLst/>
                <a:latin typeface="+mn-lt"/>
                <a:ea typeface="+mn-ea"/>
                <a:cs typeface="+mn-cs"/>
              </a:rPr>
              <a:t> </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Ett stort antal lantbrukare har deltagit i Greppa Näringens arbete under många år och önskar se resultatet av arbetet tydligare och fundera på vad som nu kan göras på gården för att öka hållbarheten ytterligare</a:t>
            </a:r>
          </a:p>
          <a:p>
            <a:pPr marL="171450" lvl="0" indent="-171450">
              <a:buFont typeface="Arial" panose="020B0604020202020204" pitchFamily="34" charset="0"/>
              <a:buChar char="•"/>
            </a:pPr>
            <a:r>
              <a:rPr lang="sv-SE" sz="1200" kern="1200" dirty="0">
                <a:solidFill>
                  <a:schemeClr val="tx1"/>
                </a:solidFill>
                <a:effectLst/>
                <a:latin typeface="+mn-lt"/>
                <a:ea typeface="+mn-ea"/>
                <a:cs typeface="+mn-cs"/>
              </a:rPr>
              <a:t>Lantbrukarna vill se gårdens arbete ännu mer i ett helhetsperspektiv. </a:t>
            </a:r>
          </a:p>
          <a:p>
            <a:pPr lvl="0"/>
            <a:endParaRPr lang="sv-SE" dirty="0"/>
          </a:p>
          <a:p>
            <a:pPr lvl="0"/>
            <a:r>
              <a:rPr lang="sv-SE" dirty="0"/>
              <a:t>Hållbarhetsanalysen fokuserar på miljö och klimatåtgärder. Även inom fältet miljö- och klimat har vi fått avgränsa oss till </a:t>
            </a:r>
            <a:r>
              <a:rPr lang="sv-SE" b="1" dirty="0"/>
              <a:t>sex huvudområden</a:t>
            </a:r>
            <a:r>
              <a:rPr lang="sv-SE" dirty="0"/>
              <a:t>. </a:t>
            </a:r>
          </a:p>
          <a:p>
            <a:pPr lvl="0"/>
            <a:endParaRPr lang="sv-SE" dirty="0"/>
          </a:p>
          <a:p>
            <a:pPr lvl="0"/>
            <a:r>
              <a:rPr lang="sv-SE" b="1" i="1" dirty="0"/>
              <a:t>Vattentillgång</a:t>
            </a:r>
            <a:r>
              <a:rPr lang="sv-SE" dirty="0"/>
              <a:t> i form av ”för mycket och för lite vatten” i produktionen, ingår till en del i  de indikatorer som är valda. </a:t>
            </a:r>
            <a:r>
              <a:rPr lang="sv-SE" b="1" i="1" dirty="0"/>
              <a:t>Hantering av avfall</a:t>
            </a:r>
            <a:r>
              <a:rPr lang="sv-SE" b="1" dirty="0"/>
              <a:t>,</a:t>
            </a:r>
            <a:r>
              <a:rPr lang="sv-SE" dirty="0"/>
              <a:t> det vill säga att förebygga att avfall uppstår, och hur avfall av förpackningar </a:t>
            </a:r>
            <a:r>
              <a:rPr lang="sv-SE" dirty="0" err="1"/>
              <a:t>etc</a:t>
            </a:r>
            <a:r>
              <a:rPr lang="sv-SE" dirty="0"/>
              <a:t> återvinns, ingår så klart även det i begreppet miljö och klimat, men får bevakas på annat sätt, till exempel via Miljöhusesyn.</a:t>
            </a:r>
          </a:p>
          <a:p>
            <a:pPr lvl="0"/>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2</a:t>
            </a:fld>
            <a:endParaRPr lang="sv-SE"/>
          </a:p>
        </p:txBody>
      </p:sp>
    </p:spTree>
    <p:extLst>
      <p:ext uri="{BB962C8B-B14F-4D97-AF65-F5344CB8AC3E}">
        <p14:creationId xmlns:p14="http://schemas.microsoft.com/office/powerpoint/2010/main" val="464484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Hur har vi kommit fram till vad som ska ingå i analysen?</a:t>
            </a:r>
            <a:endParaRPr lang="sv-SE" sz="1200"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kern="1200" dirty="0">
                <a:solidFill>
                  <a:schemeClr val="tx1"/>
                </a:solidFill>
                <a:effectLst/>
                <a:latin typeface="+mn-lt"/>
                <a:ea typeface="+mn-ea"/>
                <a:cs typeface="+mn-cs"/>
              </a:rPr>
              <a:t>Vi har behövt göra </a:t>
            </a:r>
            <a:r>
              <a:rPr lang="sv-SE" sz="1200" b="1" kern="1200" dirty="0">
                <a:solidFill>
                  <a:schemeClr val="tx1"/>
                </a:solidFill>
                <a:effectLst/>
                <a:latin typeface="+mn-lt"/>
                <a:ea typeface="+mn-ea"/>
                <a:cs typeface="+mn-cs"/>
              </a:rPr>
              <a:t>avgränsningar</a:t>
            </a:r>
            <a:r>
              <a:rPr lang="sv-SE" sz="1200" kern="1200" dirty="0">
                <a:solidFill>
                  <a:schemeClr val="tx1"/>
                </a:solidFill>
                <a:effectLst/>
                <a:latin typeface="+mn-lt"/>
                <a:ea typeface="+mn-ea"/>
                <a:cs typeface="+mn-cs"/>
              </a:rPr>
              <a:t> till att beskriva</a:t>
            </a:r>
            <a:r>
              <a:rPr lang="sv-SE" sz="1200" kern="1200" baseline="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miljö- och klimatmässig hållbarhet -sakområden som Greppa Näringens arbetar med.</a:t>
            </a:r>
          </a:p>
          <a:p>
            <a:pPr marL="171450" indent="-171450">
              <a:buFont typeface="Arial" panose="020B0604020202020204" pitchFamily="34" charset="0"/>
              <a:buChar char="•"/>
            </a:pPr>
            <a:r>
              <a:rPr lang="sv-SE" dirty="0"/>
              <a:t>Vi har tagit fram i</a:t>
            </a:r>
            <a:r>
              <a:rPr lang="sv-SE" sz="1200" kern="1200" dirty="0">
                <a:solidFill>
                  <a:schemeClr val="tx1"/>
                </a:solidFill>
                <a:effectLst/>
                <a:latin typeface="+mn-lt"/>
                <a:ea typeface="+mn-ea"/>
                <a:cs typeface="+mn-cs"/>
              </a:rPr>
              <a:t>ndikatorer som kopplar till genomförda åtgärder på gården och som inte kräver provtagning och analyser.</a:t>
            </a:r>
            <a:r>
              <a:rPr lang="sv-SE" dirty="0"/>
              <a:t> </a:t>
            </a:r>
          </a:p>
          <a:p>
            <a:pPr marL="171450" indent="-171450">
              <a:buFont typeface="Arial" panose="020B0604020202020204" pitchFamily="34" charset="0"/>
              <a:buChar char="•"/>
            </a:pPr>
            <a:r>
              <a:rPr lang="sv-SE" dirty="0"/>
              <a:t>G</a:t>
            </a:r>
            <a:r>
              <a:rPr lang="sv-SE" sz="1200" kern="1200" dirty="0">
                <a:solidFill>
                  <a:schemeClr val="tx1"/>
                </a:solidFill>
                <a:effectLst/>
                <a:latin typeface="+mn-lt"/>
                <a:ea typeface="+mn-ea"/>
                <a:cs typeface="+mn-cs"/>
              </a:rPr>
              <a:t>reppa Näringen har bedömt vilka indikatorer som är viktigast</a:t>
            </a:r>
            <a:r>
              <a:rPr lang="sv-SE" sz="1200" kern="1200" baseline="0" dirty="0">
                <a:solidFill>
                  <a:schemeClr val="tx1"/>
                </a:solidFill>
                <a:effectLst/>
                <a:latin typeface="+mn-lt"/>
                <a:ea typeface="+mn-ea"/>
                <a:cs typeface="+mn-cs"/>
              </a:rPr>
              <a:t> och valt dessa. Det har vi gjort </a:t>
            </a:r>
            <a:r>
              <a:rPr lang="sv-SE" sz="1200" kern="1200" dirty="0">
                <a:solidFill>
                  <a:schemeClr val="tx1"/>
                </a:solidFill>
                <a:effectLst/>
                <a:latin typeface="+mn-lt"/>
                <a:ea typeface="+mn-ea"/>
                <a:cs typeface="+mn-cs"/>
              </a:rPr>
              <a:t>efter diskussion med andra insatta personer, bland annat på Jordbruksverket, Sveriges Lantbruksuniversitet och LRF. </a:t>
            </a:r>
          </a:p>
          <a:p>
            <a:endParaRPr lang="sv-SE" b="1" dirty="0"/>
          </a:p>
          <a:p>
            <a:r>
              <a:rPr lang="sv-SE" sz="1200" b="1" kern="1200" dirty="0">
                <a:solidFill>
                  <a:schemeClr val="tx1"/>
                </a:solidFill>
                <a:effectLst/>
                <a:latin typeface="+mn-lt"/>
                <a:ea typeface="+mn-ea"/>
                <a:cs typeface="+mn-cs"/>
              </a:rPr>
              <a:t>Hur får man tillgång till Hållbarhetsanalysen?</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Den är en viktig </a:t>
            </a:r>
            <a:r>
              <a:rPr lang="sv-SE" sz="1200" b="1" kern="1200" dirty="0">
                <a:solidFill>
                  <a:schemeClr val="tx1"/>
                </a:solidFill>
                <a:effectLst/>
                <a:latin typeface="+mn-lt"/>
                <a:ea typeface="+mn-ea"/>
                <a:cs typeface="+mn-cs"/>
              </a:rPr>
              <a:t>del av Greppa Näringens rådgivning </a:t>
            </a:r>
            <a:r>
              <a:rPr lang="sv-SE" sz="1200" kern="1200" dirty="0">
                <a:solidFill>
                  <a:schemeClr val="tx1"/>
                </a:solidFill>
                <a:effectLst/>
                <a:latin typeface="+mn-lt"/>
                <a:ea typeface="+mn-ea"/>
                <a:cs typeface="+mn-cs"/>
              </a:rPr>
              <a:t>med start hösten 2023 i flera län. </a:t>
            </a:r>
          </a:p>
          <a:p>
            <a:r>
              <a:rPr lang="sv-SE" b="1" dirty="0"/>
              <a:t>A</a:t>
            </a:r>
            <a:r>
              <a:rPr lang="sv-SE" sz="1200" b="1" kern="1200" dirty="0">
                <a:solidFill>
                  <a:schemeClr val="tx1"/>
                </a:solidFill>
                <a:effectLst/>
                <a:latin typeface="+mn-lt"/>
                <a:ea typeface="+mn-ea"/>
                <a:cs typeface="+mn-cs"/>
              </a:rPr>
              <a:t>rbetsgången</a:t>
            </a:r>
            <a:r>
              <a:rPr lang="sv-SE" sz="1200" kern="1200" dirty="0">
                <a:solidFill>
                  <a:schemeClr val="tx1"/>
                </a:solidFill>
                <a:effectLst/>
                <a:latin typeface="+mn-lt"/>
                <a:ea typeface="+mn-ea"/>
                <a:cs typeface="+mn-cs"/>
              </a:rPr>
              <a:t> är ett rådgivningsbesök kring analysen (modul 1C) som följs upp av en eller fler korta coachande samtal (modul 1D) och så en ny hållbarhetsanalys i samband med ett uppföljningsbesök (modul 1U). </a:t>
            </a:r>
          </a:p>
          <a:p>
            <a:endParaRPr lang="sv-SE" dirty="0"/>
          </a:p>
          <a:p>
            <a:r>
              <a:rPr lang="sv-SE" sz="1200" kern="1200" dirty="0">
                <a:solidFill>
                  <a:schemeClr val="tx1"/>
                </a:solidFill>
                <a:effectLst/>
                <a:latin typeface="+mn-lt"/>
                <a:ea typeface="+mn-ea"/>
                <a:cs typeface="+mn-cs"/>
              </a:rPr>
              <a:t>På sikt planerar vi för att lantbrukaren själv ska kunna göra hållbarhetsanalyser på </a:t>
            </a:r>
            <a:r>
              <a:rPr lang="sv-SE" sz="1200" b="1" kern="1200" dirty="0">
                <a:solidFill>
                  <a:schemeClr val="tx1"/>
                </a:solidFill>
                <a:effectLst/>
                <a:latin typeface="+mn-lt"/>
                <a:ea typeface="+mn-ea"/>
                <a:cs typeface="+mn-cs"/>
              </a:rPr>
              <a:t>Greppa Näringens Mina sidor</a:t>
            </a:r>
            <a:r>
              <a:rPr lang="sv-SE" sz="1200" kern="1200" dirty="0">
                <a:solidFill>
                  <a:schemeClr val="tx1"/>
                </a:solidFill>
                <a:effectLst/>
                <a:latin typeface="+mn-lt"/>
                <a:ea typeface="+mn-ea"/>
                <a:cs typeface="+mn-cs"/>
              </a:rPr>
              <a:t>.</a:t>
            </a:r>
          </a:p>
          <a:p>
            <a:pPr lvl="0"/>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3</a:t>
            </a:fld>
            <a:endParaRPr lang="sv-SE"/>
          </a:p>
        </p:txBody>
      </p:sp>
    </p:spTree>
    <p:extLst>
      <p:ext uri="{BB962C8B-B14F-4D97-AF65-F5344CB8AC3E}">
        <p14:creationId xmlns:p14="http://schemas.microsoft.com/office/powerpoint/2010/main" val="2828446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rgbClr val="FF0000"/>
                </a:solidFill>
                <a:effectLst/>
                <a:latin typeface="+mn-lt"/>
                <a:ea typeface="+mn-ea"/>
                <a:cs typeface="+mn-cs"/>
              </a:rPr>
              <a:t>Under</a:t>
            </a:r>
            <a:r>
              <a:rPr lang="sv-SE" sz="1200" b="1" i="0" kern="1200" baseline="0" dirty="0">
                <a:solidFill>
                  <a:srgbClr val="FF0000"/>
                </a:solidFill>
                <a:effectLst/>
                <a:latin typeface="+mn-lt"/>
                <a:ea typeface="+mn-ea"/>
                <a:cs typeface="+mn-cs"/>
              </a:rPr>
              <a:t> a</a:t>
            </a:r>
            <a:r>
              <a:rPr lang="sv-SE" sz="1200" b="1" i="0" kern="1200" dirty="0">
                <a:solidFill>
                  <a:srgbClr val="FF0000"/>
                </a:solidFill>
                <a:effectLst/>
                <a:latin typeface="+mn-lt"/>
                <a:ea typeface="+mn-ea"/>
                <a:cs typeface="+mn-cs"/>
              </a:rPr>
              <a:t>vsnittet Övergödning i bildspelet visas 16 bilder. </a:t>
            </a:r>
          </a:p>
          <a:p>
            <a:endParaRPr lang="sv-SE" sz="1200" b="1" i="0" kern="1200" dirty="0">
              <a:solidFill>
                <a:srgbClr val="FF0000"/>
              </a:solidFill>
              <a:effectLst/>
              <a:latin typeface="+mn-lt"/>
              <a:ea typeface="+mn-ea"/>
              <a:cs typeface="+mn-cs"/>
            </a:endParaRPr>
          </a:p>
          <a:p>
            <a:r>
              <a:rPr lang="sv-SE" sz="1200" b="1" i="0" kern="1200" dirty="0">
                <a:solidFill>
                  <a:srgbClr val="FF0000"/>
                </a:solidFill>
                <a:effectLst/>
                <a:latin typeface="+mn-lt"/>
                <a:ea typeface="+mn-ea"/>
                <a:cs typeface="+mn-cs"/>
              </a:rPr>
              <a:t>Viktig hållbarhetsmått</a:t>
            </a:r>
          </a:p>
          <a:p>
            <a:r>
              <a:rPr lang="sv-SE" sz="1200" b="0" i="0" kern="1200" dirty="0">
                <a:solidFill>
                  <a:schemeClr val="tx1"/>
                </a:solidFill>
                <a:effectLst/>
                <a:latin typeface="+mn-lt"/>
                <a:ea typeface="+mn-ea"/>
                <a:cs typeface="+mn-cs"/>
              </a:rPr>
              <a:t>Detta är ett område som tas upp i många av Greppa Näringens moduler. I hållbarhetsstudier</a:t>
            </a:r>
            <a:r>
              <a:rPr lang="sv-SE" sz="1200" b="0" i="0" kern="1200" baseline="0" dirty="0">
                <a:solidFill>
                  <a:schemeClr val="tx1"/>
                </a:solidFill>
                <a:effectLst/>
                <a:latin typeface="+mn-lt"/>
                <a:ea typeface="+mn-ea"/>
                <a:cs typeface="+mn-cs"/>
              </a:rPr>
              <a:t> (LCA m </a:t>
            </a:r>
            <a:r>
              <a:rPr lang="sv-SE" sz="1200" b="0" i="0" kern="1200" baseline="0" dirty="0" err="1">
                <a:solidFill>
                  <a:schemeClr val="tx1"/>
                </a:solidFill>
                <a:effectLst/>
                <a:latin typeface="+mn-lt"/>
                <a:ea typeface="+mn-ea"/>
                <a:cs typeface="+mn-cs"/>
              </a:rPr>
              <a:t>fl</a:t>
            </a:r>
            <a:r>
              <a:rPr lang="sv-SE" sz="1200" b="0" i="0" kern="1200" baseline="0" dirty="0">
                <a:solidFill>
                  <a:schemeClr val="tx1"/>
                </a:solidFill>
                <a:effectLst/>
                <a:latin typeface="+mn-lt"/>
                <a:ea typeface="+mn-ea"/>
                <a:cs typeface="+mn-cs"/>
              </a:rPr>
              <a:t>) anges ofta </a:t>
            </a:r>
            <a:r>
              <a:rPr lang="sv-SE" sz="1200" b="1" i="0" kern="1200" baseline="0" dirty="0">
                <a:solidFill>
                  <a:schemeClr val="tx1"/>
                </a:solidFill>
                <a:effectLst/>
                <a:latin typeface="+mn-lt"/>
                <a:ea typeface="+mn-ea"/>
                <a:cs typeface="+mn-cs"/>
              </a:rPr>
              <a:t>anpassad gödsling till grödans behov och övergödning </a:t>
            </a:r>
            <a:r>
              <a:rPr lang="sv-SE" sz="1200" b="0" i="0" kern="1200" baseline="0" dirty="0">
                <a:solidFill>
                  <a:schemeClr val="tx1"/>
                </a:solidFill>
                <a:effectLst/>
                <a:latin typeface="+mn-lt"/>
                <a:ea typeface="+mn-ea"/>
                <a:cs typeface="+mn-cs"/>
              </a:rPr>
              <a:t>av vatten som den viktigaste hållbarhetsparameterna. Det är också </a:t>
            </a:r>
            <a:r>
              <a:rPr lang="sv-SE" sz="1200" b="1" i="0" kern="1200" baseline="0" dirty="0">
                <a:solidFill>
                  <a:schemeClr val="tx1"/>
                </a:solidFill>
                <a:effectLst/>
                <a:latin typeface="+mn-lt"/>
                <a:ea typeface="+mn-ea"/>
                <a:cs typeface="+mn-cs"/>
              </a:rPr>
              <a:t>växtnäringens kretslopp </a:t>
            </a:r>
            <a:r>
              <a:rPr lang="sv-SE" sz="1200" b="0" i="0" kern="1200" baseline="0" dirty="0">
                <a:solidFill>
                  <a:schemeClr val="tx1"/>
                </a:solidFill>
                <a:effectLst/>
                <a:latin typeface="+mn-lt"/>
                <a:ea typeface="+mn-ea"/>
                <a:cs typeface="+mn-cs"/>
              </a:rPr>
              <a:t>som är i fokus för EU program såsom Green Deal och Farm to </a:t>
            </a:r>
            <a:r>
              <a:rPr lang="sv-SE" sz="1200" b="0" i="0" kern="1200" baseline="0" dirty="0" err="1">
                <a:solidFill>
                  <a:schemeClr val="tx1"/>
                </a:solidFill>
                <a:effectLst/>
                <a:latin typeface="+mn-lt"/>
                <a:ea typeface="+mn-ea"/>
                <a:cs typeface="+mn-cs"/>
              </a:rPr>
              <a:t>Fork</a:t>
            </a:r>
            <a:r>
              <a:rPr lang="sv-SE" sz="1200" b="0" i="0" kern="1200" baseline="0" dirty="0">
                <a:solidFill>
                  <a:schemeClr val="tx1"/>
                </a:solidFill>
                <a:effectLst/>
                <a:latin typeface="+mn-lt"/>
                <a:ea typeface="+mn-ea"/>
                <a:cs typeface="+mn-cs"/>
              </a:rPr>
              <a:t>. Mycket av EUs miljölagstiftning syftar till att begränsa nitratutlakning, fosforförluster till vattenmiljön och ammoniakförluster till luften som i förlängningen påverkar övergödning och försurning. </a:t>
            </a:r>
          </a:p>
          <a:p>
            <a:endParaRPr lang="sv-SE" sz="1200" b="0" i="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sv-SE" sz="1200" b="0" i="0" kern="1200" baseline="0" dirty="0">
                <a:solidFill>
                  <a:schemeClr val="tx1"/>
                </a:solidFill>
                <a:effectLst/>
                <a:latin typeface="+mn-lt"/>
                <a:ea typeface="+mn-ea"/>
                <a:cs typeface="+mn-cs"/>
              </a:rPr>
              <a:t>Bild 5-7 visar diagram med sambandet djurtäthet och kväveöverskott för olika gårdar med olika djurproduktion.</a:t>
            </a:r>
          </a:p>
          <a:p>
            <a:pPr marL="171450" indent="-171450">
              <a:buFont typeface="Arial" panose="020B0604020202020204" pitchFamily="34" charset="0"/>
              <a:buChar char="•"/>
            </a:pPr>
            <a:r>
              <a:rPr lang="sv-SE" sz="1200" b="0" i="0" kern="1200" baseline="0" dirty="0">
                <a:solidFill>
                  <a:schemeClr val="tx1"/>
                </a:solidFill>
                <a:effectLst/>
                <a:latin typeface="+mn-lt"/>
                <a:ea typeface="+mn-ea"/>
                <a:cs typeface="+mn-cs"/>
              </a:rPr>
              <a:t>Bild 8-9 beskriver hur fosforförluster uppstår och hur gödslingsrekommendationerna  för fosfor beror på gårdens grödor. Gödslar man över grödans behov så syns det ofta som fosforöverskott i växtnäringsbalansen.</a:t>
            </a:r>
          </a:p>
          <a:p>
            <a:pPr marL="171450" indent="-171450">
              <a:buFont typeface="Arial" panose="020B0604020202020204" pitchFamily="34" charset="0"/>
              <a:buChar char="•"/>
            </a:pPr>
            <a:r>
              <a:rPr lang="sv-SE" sz="1200" b="0" i="0" kern="1200" baseline="0" dirty="0">
                <a:solidFill>
                  <a:schemeClr val="tx1"/>
                </a:solidFill>
                <a:effectLst/>
                <a:latin typeface="+mn-lt"/>
                <a:ea typeface="+mn-ea"/>
                <a:cs typeface="+mn-cs"/>
              </a:rPr>
              <a:t>Bild 10-12 visar principerna för kväveutlakning och hänvisar till den beräkningsmodell som används i Vera</a:t>
            </a:r>
          </a:p>
          <a:p>
            <a:pPr marL="171450" indent="-171450">
              <a:buFont typeface="Arial" panose="020B0604020202020204" pitchFamily="34" charset="0"/>
              <a:buChar char="•"/>
            </a:pPr>
            <a:r>
              <a:rPr lang="sv-SE" sz="1200" b="0" i="0" kern="1200" baseline="0" dirty="0">
                <a:solidFill>
                  <a:schemeClr val="tx1"/>
                </a:solidFill>
                <a:effectLst/>
                <a:latin typeface="+mn-lt"/>
                <a:ea typeface="+mn-ea"/>
                <a:cs typeface="+mn-cs"/>
              </a:rPr>
              <a:t>Bild 13-14 tar upp vad vi lägger i begreppet precisionsgödsling i </a:t>
            </a:r>
            <a:r>
              <a:rPr lang="sv-SE" sz="1200" b="0" i="0" kern="1200" baseline="0" dirty="0" err="1">
                <a:solidFill>
                  <a:schemeClr val="tx1"/>
                </a:solidFill>
                <a:effectLst/>
                <a:latin typeface="+mn-lt"/>
                <a:ea typeface="+mn-ea"/>
                <a:cs typeface="+mn-cs"/>
              </a:rPr>
              <a:t>hållbarhetsanlaysen</a:t>
            </a:r>
            <a:endParaRPr lang="sv-SE" sz="1200" b="0" i="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sv-SE" sz="1200" b="0" i="0" kern="1200" baseline="0" dirty="0">
                <a:solidFill>
                  <a:schemeClr val="tx1"/>
                </a:solidFill>
                <a:effectLst/>
                <a:latin typeface="+mn-lt"/>
                <a:ea typeface="+mn-ea"/>
                <a:cs typeface="+mn-cs"/>
              </a:rPr>
              <a:t>Bild 15-20 beskriver vid vilka moment som ammoniakförluster uppstår inom jordbruket- </a:t>
            </a:r>
            <a:r>
              <a:rPr lang="sv-SE" sz="1200" b="0" i="0" kern="1200" baseline="0" dirty="0" err="1">
                <a:solidFill>
                  <a:schemeClr val="tx1"/>
                </a:solidFill>
                <a:effectLst/>
                <a:latin typeface="+mn-lt"/>
                <a:ea typeface="+mn-ea"/>
                <a:cs typeface="+mn-cs"/>
              </a:rPr>
              <a:t>utfodring-stall-lagring-spridning</a:t>
            </a:r>
            <a:r>
              <a:rPr lang="sv-SE" sz="1200" b="0" i="0" kern="1200" baseline="0" dirty="0">
                <a:solidFill>
                  <a:schemeClr val="tx1"/>
                </a:solidFill>
                <a:effectLst/>
                <a:latin typeface="+mn-lt"/>
                <a:ea typeface="+mn-ea"/>
                <a:cs typeface="+mn-cs"/>
              </a:rPr>
              <a:t> av gödsel</a:t>
            </a:r>
          </a:p>
          <a:p>
            <a:pPr marL="171450" indent="-171450">
              <a:buFont typeface="Arial" panose="020B0604020202020204" pitchFamily="34" charset="0"/>
              <a:buChar char="•"/>
            </a:pPr>
            <a:r>
              <a:rPr lang="sv-SE" sz="1200" b="0" i="0" kern="1200" baseline="0" dirty="0">
                <a:solidFill>
                  <a:schemeClr val="tx1"/>
                </a:solidFill>
                <a:effectLst/>
                <a:latin typeface="+mn-lt"/>
                <a:ea typeface="+mn-ea"/>
                <a:cs typeface="+mn-cs"/>
              </a:rPr>
              <a:t>Bild 21-25 ger exempel på kväveeffektivitet i djurhållningen och lämpliga åtgärder för förbättrad effektivitet</a:t>
            </a:r>
          </a:p>
          <a:p>
            <a:endParaRPr lang="sv-SE" sz="1200" b="0" i="0" kern="1200" dirty="0">
              <a:solidFill>
                <a:schemeClr val="tx1"/>
              </a:solidFill>
              <a:effectLst/>
              <a:latin typeface="+mn-lt"/>
              <a:ea typeface="+mn-ea"/>
              <a:cs typeface="+mn-cs"/>
            </a:endParaRPr>
          </a:p>
          <a:p>
            <a:r>
              <a:rPr lang="sv-SE" sz="1200" b="1" i="1" kern="1200" dirty="0">
                <a:solidFill>
                  <a:schemeClr val="tx1"/>
                </a:solidFill>
                <a:effectLst/>
                <a:latin typeface="+mn-lt"/>
                <a:ea typeface="+mn-ea"/>
                <a:cs typeface="+mn-cs"/>
              </a:rPr>
              <a:t>Från kokboken: </a:t>
            </a:r>
            <a:r>
              <a:rPr lang="sv-SE" sz="1200" i="1" kern="1200" dirty="0">
                <a:solidFill>
                  <a:schemeClr val="tx1"/>
                </a:solidFill>
                <a:effectLst/>
                <a:latin typeface="+mn-lt"/>
                <a:ea typeface="+mn-ea"/>
                <a:cs typeface="+mn-cs"/>
              </a:rPr>
              <a:t>Ange gårdens djurtäthet. Den hittar du i rådgivningsbrevet för modulerna 1Aa, 1B 10D, 40B.  Om det inte finns djur på gården skriv in siffran 0.</a:t>
            </a:r>
          </a:p>
          <a:p>
            <a:r>
              <a:rPr lang="sv-SE" sz="1200" i="1" kern="1200" dirty="0">
                <a:solidFill>
                  <a:schemeClr val="tx1"/>
                </a:solidFill>
                <a:effectLst/>
                <a:latin typeface="+mn-lt"/>
                <a:ea typeface="+mn-ea"/>
                <a:cs typeface="+mn-cs"/>
              </a:rPr>
              <a:t>Ange beräknat överskott av kväve. Det hittar du i rådgivningsbreven för modulerna 1Aa, 10D, 40B eller 1B.</a:t>
            </a:r>
          </a:p>
          <a:p>
            <a:r>
              <a:rPr lang="sv-SE" sz="1200" i="1" kern="1200" dirty="0">
                <a:solidFill>
                  <a:schemeClr val="tx1"/>
                </a:solidFill>
                <a:effectLst/>
                <a:latin typeface="+mn-lt"/>
                <a:ea typeface="+mn-ea"/>
                <a:cs typeface="+mn-cs"/>
              </a:rPr>
              <a:t>Visa lantbrukaren hur gården ligger till genom att visa var gården hamnar i diagrammen i bildspelet</a:t>
            </a:r>
          </a:p>
          <a:p>
            <a:r>
              <a:rPr lang="sv-SE" sz="1200" i="1" kern="1200" dirty="0">
                <a:solidFill>
                  <a:schemeClr val="tx1"/>
                </a:solidFill>
                <a:effectLst/>
                <a:latin typeface="+mn-lt"/>
                <a:ea typeface="+mn-ea"/>
                <a:cs typeface="+mn-cs"/>
              </a:rPr>
              <a:t>Tipsa om de moduler i 11-serien som är lämpligast (de som gäller gödsling och växtnäringsstrategier)</a:t>
            </a:r>
          </a:p>
        </p:txBody>
      </p:sp>
      <p:sp>
        <p:nvSpPr>
          <p:cNvPr id="4" name="Platshållare för bildnummer 3"/>
          <p:cNvSpPr>
            <a:spLocks noGrp="1"/>
          </p:cNvSpPr>
          <p:nvPr>
            <p:ph type="sldNum" sz="quarter" idx="10"/>
          </p:nvPr>
        </p:nvSpPr>
        <p:spPr/>
        <p:txBody>
          <a:bodyPr/>
          <a:lstStyle/>
          <a:p>
            <a:fld id="{22521FCE-6D72-4AB3-8E96-3BFB2CB19148}" type="slidenum">
              <a:rPr lang="sv-SE" smtClean="0"/>
              <a:t>4</a:t>
            </a:fld>
            <a:endParaRPr lang="sv-SE"/>
          </a:p>
        </p:txBody>
      </p:sp>
    </p:spTree>
    <p:extLst>
      <p:ext uri="{BB962C8B-B14F-4D97-AF65-F5344CB8AC3E}">
        <p14:creationId xmlns:p14="http://schemas.microsoft.com/office/powerpoint/2010/main" val="928484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b="1" kern="1200" dirty="0">
                <a:solidFill>
                  <a:schemeClr val="tx1"/>
                </a:solidFill>
                <a:effectLst/>
                <a:latin typeface="+mn-lt"/>
                <a:ea typeface="+mn-ea"/>
                <a:cs typeface="+mn-cs"/>
              </a:rPr>
              <a:t>Övergödning, vilka indikatorer beskriver området?</a:t>
            </a:r>
            <a:endParaRPr lang="sv-SE" sz="1200" kern="1200" dirty="0">
              <a:solidFill>
                <a:schemeClr val="tx1"/>
              </a:solidFill>
              <a:effectLst/>
              <a:latin typeface="+mn-lt"/>
              <a:ea typeface="+mn-ea"/>
              <a:cs typeface="+mn-cs"/>
            </a:endParaRPr>
          </a:p>
          <a:p>
            <a:pPr lvl="0"/>
            <a:r>
              <a:rPr lang="sv-SE" sz="1200" b="0" kern="1200" dirty="0">
                <a:solidFill>
                  <a:schemeClr val="tx1"/>
                </a:solidFill>
                <a:effectLst/>
                <a:latin typeface="+mn-lt"/>
                <a:ea typeface="+mn-ea"/>
                <a:cs typeface="+mn-cs"/>
              </a:rPr>
              <a:t>Överskott av kväve och fosfor </a:t>
            </a:r>
            <a:r>
              <a:rPr lang="sv-SE" sz="1200" kern="1200" dirty="0">
                <a:solidFill>
                  <a:schemeClr val="tx1"/>
                </a:solidFill>
                <a:effectLst/>
                <a:latin typeface="+mn-lt"/>
                <a:ea typeface="+mn-ea"/>
                <a:cs typeface="+mn-cs"/>
              </a:rPr>
              <a:t>i växtnäringsbalansen. Gårdens siffror tas från dokumentationen från senaste Greppa Näringen beräkningen i Vera.</a:t>
            </a:r>
          </a:p>
          <a:p>
            <a:endParaRPr lang="sv-SE" dirty="0"/>
          </a:p>
          <a:p>
            <a:r>
              <a:rPr lang="sv-SE" b="1" dirty="0"/>
              <a:t>Överskotten ökar med ökad djurtäthet på mjölkgårdar,</a:t>
            </a:r>
            <a:r>
              <a:rPr lang="sv-SE" b="1" baseline="0" dirty="0"/>
              <a:t> m</a:t>
            </a:r>
            <a:r>
              <a:rPr lang="sv-SE" b="1" dirty="0"/>
              <a:t>en variationen är stor</a:t>
            </a:r>
            <a:r>
              <a:rPr lang="sv-SE" b="0" dirty="0"/>
              <a:t>.</a:t>
            </a:r>
            <a:r>
              <a:rPr lang="sv-SE" dirty="0"/>
              <a:t> </a:t>
            </a:r>
          </a:p>
          <a:p>
            <a:r>
              <a:rPr lang="sv-SE" dirty="0"/>
              <a:t>Bilden visar överskott av kväve för konventionella mjölkgårdar där en växtnäringsbalans har beräknats inom Greppa Näringen. En lantbrukare med till exempel 1 djurenhet per hektar bör försöka komma ner till medeltalet som är cirka 130 kg per hektar.  Överskotten kan förklaras med inlagring/ exploatering av markens kvävepool men också av</a:t>
            </a:r>
            <a:r>
              <a:rPr lang="sv-SE" baseline="0" dirty="0"/>
              <a:t> </a:t>
            </a:r>
            <a:r>
              <a:rPr lang="sv-SE" b="1" baseline="0" dirty="0"/>
              <a:t>förluster i from av ammoniakavgång, nitratutlakning, och avgång av kvävgas och lustgas. </a:t>
            </a:r>
            <a:endParaRPr lang="sv-SE" b="1" dirty="0"/>
          </a:p>
          <a:p>
            <a:endParaRPr lang="sv-SE" sz="1200" b="1" kern="1200" dirty="0">
              <a:solidFill>
                <a:schemeClr val="tx1"/>
              </a:solidFill>
              <a:effectLst/>
              <a:latin typeface="+mn-lt"/>
              <a:ea typeface="+mn-ea"/>
              <a:cs typeface="+mn-cs"/>
            </a:endParaRPr>
          </a:p>
          <a:p>
            <a:r>
              <a:rPr lang="sv-SE" sz="1200" b="1" i="1" kern="1200" dirty="0">
                <a:solidFill>
                  <a:schemeClr val="tx1"/>
                </a:solidFill>
                <a:effectLst/>
                <a:latin typeface="+mn-lt"/>
                <a:ea typeface="+mn-ea"/>
                <a:cs typeface="+mn-cs"/>
              </a:rPr>
              <a:t>Gränser</a:t>
            </a:r>
            <a:r>
              <a:rPr lang="sv-SE" sz="1200" i="1"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Gårdens värde jämförs med ett värde som tas fram genom en regression. Det är olika regressioner för olika produktionsgrenar. </a:t>
            </a:r>
          </a:p>
          <a:p>
            <a:r>
              <a:rPr lang="sv-SE" sz="1200" kern="1200" dirty="0">
                <a:solidFill>
                  <a:schemeClr val="tx1"/>
                </a:solidFill>
                <a:effectLst/>
                <a:latin typeface="+mn-lt"/>
                <a:ea typeface="+mn-ea"/>
                <a:cs typeface="+mn-cs"/>
              </a:rPr>
              <a:t>För grönt i beräkningsverktyget krävs att gårdens värde är mindre än 88,5 % av vad regressionen ger för motsvarande djurtäthet. Rött blir det om värdet är mer än 111,5 % av vad regressionen ger. Dessa procentsatser kommer från att vi satte gränserna vid +-5 kg på en ren växtodlingsgård för avvikelser från regressionens värde. Där ger regressionen 40 kg och 35/40=88,5% och 45/40=111,5%. Samma procentavvikelse har vi använt för alla produktionsgrenar</a:t>
            </a:r>
          </a:p>
          <a:p>
            <a:endParaRPr lang="sv-SE" dirty="0"/>
          </a:p>
          <a:p>
            <a:endParaRPr lang="sv-SE" dirty="0"/>
          </a:p>
          <a:p>
            <a:r>
              <a:rPr lang="sv-SE" dirty="0"/>
              <a:t>Använd även </a:t>
            </a:r>
            <a:r>
              <a:rPr lang="sv-SE" b="1" dirty="0"/>
              <a:t>jämförelsevärdet</a:t>
            </a:r>
            <a:r>
              <a:rPr lang="sv-SE" dirty="0"/>
              <a:t> som beräknas i Vera</a:t>
            </a:r>
            <a:r>
              <a:rPr lang="sv-SE" baseline="0" dirty="0"/>
              <a:t> för att diskutera potentialen för förbättring. Jämförelsevärdet jämför värden från aktuella gården med gårdar med motsvarande produktion och tar hänsyn till införd eller bortförd stallgödsel.</a:t>
            </a:r>
            <a:endParaRPr lang="sv-SE" dirty="0"/>
          </a:p>
          <a:p>
            <a:endParaRPr lang="sv-SE" dirty="0"/>
          </a:p>
        </p:txBody>
      </p:sp>
      <p:sp>
        <p:nvSpPr>
          <p:cNvPr id="4" name="Platshållare för bildnummer 3"/>
          <p:cNvSpPr>
            <a:spLocks noGrp="1"/>
          </p:cNvSpPr>
          <p:nvPr>
            <p:ph type="sldNum" sz="quarter" idx="5"/>
          </p:nvPr>
        </p:nvSpPr>
        <p:spPr/>
        <p:txBody>
          <a:bodyPr/>
          <a:lstStyle/>
          <a:p>
            <a:fld id="{22521FCE-6D72-4AB3-8E96-3BFB2CB19148}" type="slidenum">
              <a:rPr lang="sv-SE" smtClean="0"/>
              <a:t>5</a:t>
            </a:fld>
            <a:endParaRPr lang="sv-SE"/>
          </a:p>
        </p:txBody>
      </p:sp>
    </p:spTree>
    <p:extLst>
      <p:ext uri="{BB962C8B-B14F-4D97-AF65-F5344CB8AC3E}">
        <p14:creationId xmlns:p14="http://schemas.microsoft.com/office/powerpoint/2010/main" val="264836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b="1" dirty="0"/>
              <a:t>Övergödning, vilka indikatorer beskriver området?</a:t>
            </a:r>
            <a:endParaRPr lang="sv-SE" dirty="0"/>
          </a:p>
          <a:p>
            <a:pPr lvl="0"/>
            <a:r>
              <a:rPr lang="sv-SE" dirty="0"/>
              <a:t>Överskott av kväve och fosfor i växtnäringsbalansen. Gårdens siffror tas från dokumentationen från senaste Greppa Näringen beräkningen i Vera.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Överskotten ökar med ökad djurtäthet på nötköttsgårdar,</a:t>
            </a:r>
            <a:r>
              <a:rPr lang="sv-SE" b="1" baseline="0" dirty="0"/>
              <a:t> m</a:t>
            </a:r>
            <a:r>
              <a:rPr lang="sv-SE" b="1" dirty="0"/>
              <a:t>en variationen är stor</a:t>
            </a:r>
            <a:r>
              <a:rPr lang="sv-SE" b="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Bilden visar överskott av kväve för konventionella nötköttsgårdar där en växtnäringsbalans har beräknats inom Greppa Näringen. En lantbrukare med till exempel 0,5 djurenheter per hektar bör försöka komma ner till medeltalet som är cirka 85 kg per hektar. Överskotten kan förklaras med inlagring/ exploatering av markens kvävepool men också av</a:t>
            </a:r>
            <a:r>
              <a:rPr lang="sv-SE" baseline="0" dirty="0"/>
              <a:t> förluster i from av ammoniakavgång, nitratutlakning och avgång av kvävgas och lustgas. </a:t>
            </a:r>
            <a:endParaRPr lang="sv-SE" dirty="0"/>
          </a:p>
          <a:p>
            <a:endParaRPr lang="sv-SE" sz="1200" b="1" kern="1200" dirty="0">
              <a:solidFill>
                <a:schemeClr val="tx1"/>
              </a:solidFill>
              <a:effectLst/>
              <a:latin typeface="+mn-lt"/>
              <a:ea typeface="+mn-ea"/>
              <a:cs typeface="+mn-cs"/>
            </a:endParaRPr>
          </a:p>
          <a:p>
            <a:r>
              <a:rPr lang="sv-SE" sz="1200" b="1" i="1" kern="1200" dirty="0">
                <a:solidFill>
                  <a:schemeClr val="tx1"/>
                </a:solidFill>
                <a:effectLst/>
                <a:latin typeface="+mn-lt"/>
                <a:ea typeface="+mn-ea"/>
                <a:cs typeface="+mn-cs"/>
              </a:rPr>
              <a:t>Gränser</a:t>
            </a:r>
            <a:r>
              <a:rPr lang="sv-SE" sz="1200" i="1"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Gårdens värde jämförs med ett värde som tas fram genom en regression. Det är olika regressioner för olika produktionsgrenar. </a:t>
            </a:r>
          </a:p>
          <a:p>
            <a:r>
              <a:rPr lang="sv-SE" sz="1200" kern="1200" dirty="0">
                <a:solidFill>
                  <a:schemeClr val="tx1"/>
                </a:solidFill>
                <a:effectLst/>
                <a:latin typeface="+mn-lt"/>
                <a:ea typeface="+mn-ea"/>
                <a:cs typeface="+mn-cs"/>
              </a:rPr>
              <a:t>För grönt i beräkningsverktyget krävs att gårdens värde är mindre än 88,5 % av vad regressionen ger för motsvarande djurtäthet. Rött blir det om värdet är mer än 111,5 % av vad regressionen ger. Dessa procentsatser kommer från att vi satte gränserna vid +-5 kg på en ren växtodlingsgård för avvikelser från regressionens värde. Där ger regressionen 40 kg och 35/40=88,5% och 45/40=111,5%. Samma procentavvikelse har vi använt för alla produktionsgrenar</a:t>
            </a:r>
          </a:p>
          <a:p>
            <a:endParaRPr lang="sv-SE" dirty="0"/>
          </a:p>
          <a:p>
            <a:r>
              <a:rPr lang="sv-SE" dirty="0"/>
              <a:t>Använd även </a:t>
            </a:r>
            <a:r>
              <a:rPr lang="sv-SE" b="1" dirty="0"/>
              <a:t>jämförelsevärdet</a:t>
            </a:r>
            <a:r>
              <a:rPr lang="sv-SE" dirty="0"/>
              <a:t> som beräknas i Vera</a:t>
            </a:r>
            <a:r>
              <a:rPr lang="sv-SE" baseline="0" dirty="0"/>
              <a:t> för att diskutera potentialen för förbättring. Jämförelsevärdet jämför värden från aktuella gården med gårdar med motsvarande produktion och tar hänsyn till införd eller bortförd stallgödsel.</a:t>
            </a:r>
            <a:endParaRPr lang="sv-SE" dirty="0"/>
          </a:p>
        </p:txBody>
      </p:sp>
      <p:sp>
        <p:nvSpPr>
          <p:cNvPr id="4" name="Platshållare för bildnummer 3"/>
          <p:cNvSpPr>
            <a:spLocks noGrp="1"/>
          </p:cNvSpPr>
          <p:nvPr>
            <p:ph type="sldNum" sz="quarter" idx="5"/>
          </p:nvPr>
        </p:nvSpPr>
        <p:spPr/>
        <p:txBody>
          <a:bodyPr/>
          <a:lstStyle/>
          <a:p>
            <a:fld id="{22521FCE-6D72-4AB3-8E96-3BFB2CB19148}" type="slidenum">
              <a:rPr lang="sv-SE" smtClean="0"/>
              <a:t>6</a:t>
            </a:fld>
            <a:endParaRPr lang="sv-SE"/>
          </a:p>
        </p:txBody>
      </p:sp>
    </p:spTree>
    <p:extLst>
      <p:ext uri="{BB962C8B-B14F-4D97-AF65-F5344CB8AC3E}">
        <p14:creationId xmlns:p14="http://schemas.microsoft.com/office/powerpoint/2010/main" val="3928549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b="1" dirty="0"/>
              <a:t>Övergödning, vilka indikatorer beskriver området?</a:t>
            </a:r>
            <a:endParaRPr lang="sv-SE" dirty="0"/>
          </a:p>
          <a:p>
            <a:pPr lvl="0"/>
            <a:r>
              <a:rPr lang="sv-SE" dirty="0"/>
              <a:t>Överskott av kväve och fosfor i växtnäringsbalansen. Gårdens siffror tas från dokumentationen från senaste Greppa Näringen beräkningen i Vera.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Överskotten ökar med ökad djurtäthet på nötköttsgårdar,</a:t>
            </a:r>
            <a:r>
              <a:rPr lang="sv-SE" b="1" baseline="0" dirty="0"/>
              <a:t> m</a:t>
            </a:r>
            <a:r>
              <a:rPr lang="sv-SE" b="1" dirty="0"/>
              <a:t>en variationen är stor</a:t>
            </a:r>
            <a:r>
              <a:rPr lang="sv-SE" b="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Bilden visar överskott av kväve för konventionella grisgårdar där en växtnäringsbalans har beräknats nom Greppa Näringen. En lantbrukare med t ex 1 djurenhet per hektar kan försöka komma ner till medeltalet som är cirka 98 kg per hektar. Överskotten kan förklaras med inlagring/ exploatering av markens kvävepool men också av</a:t>
            </a:r>
            <a:r>
              <a:rPr lang="sv-SE" baseline="0" dirty="0"/>
              <a:t> förluster i from av nitratutlakning, ammoniakavgång och avgång av kvävgas och lustgas. </a:t>
            </a:r>
            <a:endParaRPr lang="sv-SE" sz="1200" b="1" kern="1200" dirty="0">
              <a:solidFill>
                <a:schemeClr val="tx1"/>
              </a:solidFill>
              <a:effectLst/>
              <a:latin typeface="+mn-lt"/>
              <a:ea typeface="+mn-ea"/>
              <a:cs typeface="+mn-cs"/>
            </a:endParaRPr>
          </a:p>
          <a:p>
            <a:endParaRPr lang="sv-SE" sz="1200" b="1" kern="1200" dirty="0">
              <a:solidFill>
                <a:schemeClr val="tx1"/>
              </a:solidFill>
              <a:effectLst/>
              <a:latin typeface="+mn-lt"/>
              <a:ea typeface="+mn-ea"/>
              <a:cs typeface="+mn-cs"/>
            </a:endParaRPr>
          </a:p>
          <a:p>
            <a:r>
              <a:rPr lang="sv-SE" sz="1200" b="1" i="1" kern="1200" dirty="0">
                <a:solidFill>
                  <a:schemeClr val="tx1"/>
                </a:solidFill>
                <a:effectLst/>
                <a:latin typeface="+mn-lt"/>
                <a:ea typeface="+mn-ea"/>
                <a:cs typeface="+mn-cs"/>
              </a:rPr>
              <a:t>Gränser</a:t>
            </a:r>
            <a:r>
              <a:rPr lang="sv-SE" sz="1200" i="1"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Gårdens värde jämförs med ett värde som tas fram genom en regression. Det är olika regressioner för olika produktionsgrenar. </a:t>
            </a:r>
          </a:p>
          <a:p>
            <a:r>
              <a:rPr lang="sv-SE" sz="1200" kern="1200" dirty="0">
                <a:solidFill>
                  <a:schemeClr val="tx1"/>
                </a:solidFill>
                <a:effectLst/>
                <a:latin typeface="+mn-lt"/>
                <a:ea typeface="+mn-ea"/>
                <a:cs typeface="+mn-cs"/>
              </a:rPr>
              <a:t>För grönt i beräkningsverktyget krävs att gårdens värde är mindre än 88,5 % av vad regressionen ger för motsvarande djurtäthet. Rött blir det om värdet är mer än 111,5 % av vad regressionen ger. Dessa procentsatser kommer från att vi satte gränserna vid +-5 kg på en ren växtodlingsgård för avvikelser från regressionens värde. Där ger regressionen 40 kg och 35/40=88,5% och 45/40=111,5%. Samma procentavvikelse har vi använt för alla produktionsgrenar</a:t>
            </a:r>
          </a:p>
          <a:p>
            <a:endParaRPr lang="sv-SE" dirty="0"/>
          </a:p>
          <a:p>
            <a:r>
              <a:rPr lang="sv-SE" dirty="0"/>
              <a:t>Använd även </a:t>
            </a:r>
            <a:r>
              <a:rPr lang="sv-SE" b="1" dirty="0"/>
              <a:t>jämförelsevärdet</a:t>
            </a:r>
            <a:r>
              <a:rPr lang="sv-SE" dirty="0"/>
              <a:t> som beräknas i Vera</a:t>
            </a:r>
            <a:r>
              <a:rPr lang="sv-SE" baseline="0" dirty="0"/>
              <a:t> för att diskutera potentialen för förbättring. Jämförelsevärdet jämför värden från aktuella gården med gårdar med motsvarande produktion och tar hänsyn till införd eller bortförd stallgödsel.</a:t>
            </a:r>
            <a:endParaRPr lang="sv-SE" dirty="0"/>
          </a:p>
        </p:txBody>
      </p:sp>
      <p:sp>
        <p:nvSpPr>
          <p:cNvPr id="4" name="Platshållare för bildnummer 3"/>
          <p:cNvSpPr>
            <a:spLocks noGrp="1"/>
          </p:cNvSpPr>
          <p:nvPr>
            <p:ph type="sldNum" sz="quarter" idx="5"/>
          </p:nvPr>
        </p:nvSpPr>
        <p:spPr/>
        <p:txBody>
          <a:bodyPr/>
          <a:lstStyle/>
          <a:p>
            <a:fld id="{22521FCE-6D72-4AB3-8E96-3BFB2CB19148}" type="slidenum">
              <a:rPr lang="sv-SE" smtClean="0"/>
              <a:t>7</a:t>
            </a:fld>
            <a:endParaRPr lang="sv-SE"/>
          </a:p>
        </p:txBody>
      </p:sp>
    </p:spTree>
    <p:extLst>
      <p:ext uri="{BB962C8B-B14F-4D97-AF65-F5344CB8AC3E}">
        <p14:creationId xmlns:p14="http://schemas.microsoft.com/office/powerpoint/2010/main" val="2671205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b="1" dirty="0">
                <a:latin typeface="Calibri" panose="020F0502020204030204" pitchFamily="34" charset="0"/>
                <a:cs typeface="Calibri" panose="020F0502020204030204" pitchFamily="34" charset="0"/>
              </a:rPr>
              <a:t>Fosfor</a:t>
            </a:r>
            <a:r>
              <a:rPr lang="sv-SE" sz="1200" dirty="0">
                <a:latin typeface="Calibri" panose="020F0502020204030204" pitchFamily="34" charset="0"/>
                <a:cs typeface="Calibri" panose="020F0502020204030204" pitchFamily="34" charset="0"/>
              </a:rPr>
              <a:t> uppträder främst  i två former dels bundet </a:t>
            </a:r>
            <a:r>
              <a:rPr lang="sv-SE" sz="1200" b="1" dirty="0">
                <a:latin typeface="Calibri" panose="020F0502020204030204" pitchFamily="34" charset="0"/>
                <a:cs typeface="Calibri" panose="020F0502020204030204" pitchFamily="34" charset="0"/>
              </a:rPr>
              <a:t>partikulärt</a:t>
            </a:r>
            <a:r>
              <a:rPr lang="sv-SE" sz="1200" dirty="0">
                <a:latin typeface="Calibri" panose="020F0502020204030204" pitchFamily="34" charset="0"/>
                <a:cs typeface="Calibri" panose="020F0502020204030204" pitchFamily="34" charset="0"/>
              </a:rPr>
              <a:t>, till lerpartiklar, och dels löst i vattnet som </a:t>
            </a:r>
            <a:r>
              <a:rPr lang="sv-SE" sz="1200" b="1" dirty="0">
                <a:latin typeface="Calibri" panose="020F0502020204030204" pitchFamily="34" charset="0"/>
                <a:cs typeface="Calibri" panose="020F0502020204030204" pitchFamily="34" charset="0"/>
              </a:rPr>
              <a:t>fosfat PO</a:t>
            </a:r>
            <a:r>
              <a:rPr lang="sv-SE" sz="1200" b="1" baseline="-25000" dirty="0">
                <a:latin typeface="Calibri" panose="020F0502020204030204" pitchFamily="34" charset="0"/>
                <a:cs typeface="Calibri" panose="020F0502020204030204" pitchFamily="34" charset="0"/>
              </a:rPr>
              <a:t>4</a:t>
            </a:r>
            <a:r>
              <a:rPr lang="sv-SE" sz="1200" b="1" baseline="30000" dirty="0">
                <a:latin typeface="Calibri" panose="020F0502020204030204" pitchFamily="34" charset="0"/>
                <a:cs typeface="Calibri" panose="020F0502020204030204" pitchFamily="34" charset="0"/>
              </a:rPr>
              <a:t>3-</a:t>
            </a:r>
            <a:r>
              <a:rPr lang="sv-SE" sz="1200" dirty="0">
                <a:latin typeface="Calibri" panose="020F0502020204030204" pitchFamily="34" charset="0"/>
                <a:cs typeface="Calibri" panose="020F0502020204030204" pitchFamily="34" charset="0"/>
              </a:rPr>
              <a:t>. Fosfor orsakar tillsammans med kväve övergödning i vattenmiljön. I sötvatten är halten fosfor det som främst reglerar algers och vattenväxters tillväxt, i havet är det både kväve och fosfor. </a:t>
            </a:r>
          </a:p>
          <a:p>
            <a:pPr marL="0" indent="0">
              <a:buNone/>
            </a:pPr>
            <a:endParaRPr lang="sv-SE" sz="1200" dirty="0">
              <a:latin typeface="Calibri" panose="020F0502020204030204" pitchFamily="34" charset="0"/>
              <a:cs typeface="Calibri" panose="020F0502020204030204" pitchFamily="34" charset="0"/>
            </a:endParaRPr>
          </a:p>
          <a:p>
            <a:pPr marL="0" indent="0">
              <a:buNone/>
            </a:pPr>
            <a:r>
              <a:rPr lang="sv-SE" sz="1200" dirty="0">
                <a:latin typeface="Calibri" panose="020F0502020204030204" pitchFamily="34" charset="0"/>
                <a:cs typeface="Calibri" panose="020F0502020204030204" pitchFamily="34" charset="0"/>
              </a:rPr>
              <a:t>Fosforförlusterna hänger ihop med jordart, markens textur och fältets lutning, men även med tillförsel via gödslingen. Därför är det viktigt både att göra åtgärder som minskar </a:t>
            </a:r>
            <a:r>
              <a:rPr lang="sv-SE" sz="1200" b="1" dirty="0">
                <a:latin typeface="Calibri" panose="020F0502020204030204" pitchFamily="34" charset="0"/>
                <a:cs typeface="Calibri" panose="020F0502020204030204" pitchFamily="34" charset="0"/>
              </a:rPr>
              <a:t>erosion och </a:t>
            </a:r>
            <a:r>
              <a:rPr lang="sv-SE" sz="1200" b="1" dirty="0" err="1">
                <a:latin typeface="Calibri" panose="020F0502020204030204" pitchFamily="34" charset="0"/>
                <a:cs typeface="Calibri" panose="020F0502020204030204" pitchFamily="34" charset="0"/>
              </a:rPr>
              <a:t>ytavrinning</a:t>
            </a:r>
            <a:r>
              <a:rPr lang="sv-SE" sz="1200" b="1" dirty="0">
                <a:latin typeface="Calibri" panose="020F0502020204030204" pitchFamily="34" charset="0"/>
                <a:cs typeface="Calibri" panose="020F0502020204030204" pitchFamily="34" charset="0"/>
              </a:rPr>
              <a:t> och att anpassa fosforgödslingen </a:t>
            </a:r>
            <a:r>
              <a:rPr lang="sv-SE" sz="1200" dirty="0">
                <a:latin typeface="Calibri" panose="020F0502020204030204" pitchFamily="34" charset="0"/>
                <a:cs typeface="Calibri" panose="020F0502020204030204" pitchFamily="34" charset="0"/>
              </a:rPr>
              <a:t>till grödans behov och fördela gödseln jämnt över gårdens fält.</a:t>
            </a:r>
          </a:p>
          <a:p>
            <a:endParaRPr lang="sv-SE" dirty="0"/>
          </a:p>
          <a:p>
            <a:r>
              <a:rPr lang="sv-SE" b="1" dirty="0">
                <a:cs typeface="Calibri" panose="020F0502020204030204" pitchFamily="34" charset="0"/>
              </a:rPr>
              <a:t>I hållbarhetsanalysen diskuterar vi </a:t>
            </a:r>
            <a:r>
              <a:rPr lang="sv-SE" dirty="0">
                <a:cs typeface="Calibri" panose="020F0502020204030204" pitchFamily="34" charset="0"/>
              </a:rPr>
              <a:t>fosforöverskott i växtnäringsbalansen och ställer frågor om man gjort åtgärder i fält som att anlägga dammar, våtmarker, skyddszoner,</a:t>
            </a:r>
            <a:r>
              <a:rPr lang="sv-SE" baseline="0" dirty="0">
                <a:cs typeface="Calibri" panose="020F0502020204030204" pitchFamily="34" charset="0"/>
              </a:rPr>
              <a:t> </a:t>
            </a:r>
            <a:r>
              <a:rPr lang="sv-SE" dirty="0">
                <a:cs typeface="Calibri" panose="020F0502020204030204" pitchFamily="34" charset="0"/>
              </a:rPr>
              <a:t>om man ofta bearbetar på våren istället för hösten och om man tillämpar precisionsgödsling.</a:t>
            </a:r>
          </a:p>
          <a:p>
            <a:endParaRPr lang="sv-SE" dirty="0"/>
          </a:p>
        </p:txBody>
      </p:sp>
      <p:sp>
        <p:nvSpPr>
          <p:cNvPr id="4" name="Platshållare för bildnummer 3"/>
          <p:cNvSpPr>
            <a:spLocks noGrp="1"/>
          </p:cNvSpPr>
          <p:nvPr>
            <p:ph type="sldNum" sz="quarter" idx="5"/>
          </p:nvPr>
        </p:nvSpPr>
        <p:spPr/>
        <p:txBody>
          <a:bodyPr/>
          <a:lstStyle/>
          <a:p>
            <a:fld id="{22521FCE-6D72-4AB3-8E96-3BFB2CB19148}" type="slidenum">
              <a:rPr lang="sv-SE" smtClean="0"/>
              <a:t>8</a:t>
            </a:fld>
            <a:endParaRPr lang="sv-SE"/>
          </a:p>
        </p:txBody>
      </p:sp>
    </p:spTree>
    <p:extLst>
      <p:ext uri="{BB962C8B-B14F-4D97-AF65-F5344CB8AC3E}">
        <p14:creationId xmlns:p14="http://schemas.microsoft.com/office/powerpoint/2010/main" val="1731827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ECF68-5752-72B5-4B80-869685A404F0}"/>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7A19B5D4-698B-1603-A757-E7BCFE6FFEE6}"/>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5E64562D-401C-8BED-7BBA-03F9C61D08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altLang="sv-SE" dirty="0"/>
              <a:t>Baserat på gödsling</a:t>
            </a:r>
            <a:r>
              <a:rPr lang="sv-SE" altLang="sv-SE" baseline="0" dirty="0"/>
              <a:t> enligt jordbruksverkets gödslingsrekommendationer 2026 till aktuell skördenivå. V</a:t>
            </a:r>
            <a:r>
              <a:rPr lang="sv-SE" altLang="sv-SE" dirty="0"/>
              <a:t>ilka grödor som odlas brukar påverka balansen. Odlas grödor som normalt gödslas med mer fosfor än vad som förs bort med skörden, tex potatis brukar det bli ett överskott i balansen även i P-AL klass III.</a:t>
            </a:r>
          </a:p>
          <a:p>
            <a:pPr marL="0" marR="0" lvl="0" indent="0" algn="l" defTabSz="914400" rtl="0" eaLnBrk="1" fontAlgn="base" latinLnBrk="0" hangingPunct="1">
              <a:lnSpc>
                <a:spcPct val="100000"/>
              </a:lnSpc>
              <a:spcBef>
                <a:spcPct val="30000"/>
              </a:spcBef>
              <a:spcAft>
                <a:spcPct val="0"/>
              </a:spcAft>
              <a:buClrTx/>
              <a:buSzTx/>
              <a:buFontTx/>
              <a:buNone/>
              <a:tabLst/>
              <a:defRPr/>
            </a:pPr>
            <a:r>
              <a:rPr lang="sv-SE" altLang="sv-SE" dirty="0"/>
              <a:t>Denna</a:t>
            </a:r>
            <a:r>
              <a:rPr lang="sv-SE" altLang="sv-SE" baseline="0" dirty="0"/>
              <a:t> bild beskriver </a:t>
            </a:r>
            <a:r>
              <a:rPr lang="sv-SE" sz="1200" kern="1200" dirty="0">
                <a:solidFill>
                  <a:schemeClr val="tx1"/>
                </a:solidFill>
                <a:effectLst/>
                <a:latin typeface="+mn-lt"/>
                <a:ea typeface="+mn-ea"/>
                <a:cs typeface="+mn-cs"/>
              </a:rPr>
              <a:t>vad som är rimligt/troligt att man hamnar på om man gödslar enligt </a:t>
            </a:r>
            <a:r>
              <a:rPr lang="sv-SE" sz="1200" kern="1200" dirty="0" err="1">
                <a:solidFill>
                  <a:schemeClr val="tx1"/>
                </a:solidFill>
                <a:effectLst/>
                <a:latin typeface="+mn-lt"/>
                <a:ea typeface="+mn-ea"/>
                <a:cs typeface="+mn-cs"/>
              </a:rPr>
              <a:t>JV:s</a:t>
            </a:r>
            <a:r>
              <a:rPr lang="sv-SE" sz="1200" kern="1200" dirty="0">
                <a:solidFill>
                  <a:schemeClr val="tx1"/>
                </a:solidFill>
                <a:effectLst/>
                <a:latin typeface="+mn-lt"/>
                <a:ea typeface="+mn-ea"/>
                <a:cs typeface="+mn-cs"/>
              </a:rPr>
              <a:t> gödselrekommendationer där även kortsiktigare ekonomi vägs in. </a:t>
            </a:r>
            <a:endParaRPr lang="sv-SE" altLang="sv-SE" dirty="0"/>
          </a:p>
          <a:p>
            <a:endParaRPr lang="sv-SE" altLang="sv-SE" dirty="0">
              <a:latin typeface="Arial" charset="0"/>
              <a:ea typeface="ＭＳ Ｐゴシック" pitchFamily="34" charset="-128"/>
            </a:endParaRPr>
          </a:p>
        </p:txBody>
      </p:sp>
    </p:spTree>
    <p:extLst>
      <p:ext uri="{BB962C8B-B14F-4D97-AF65-F5344CB8AC3E}">
        <p14:creationId xmlns:p14="http://schemas.microsoft.com/office/powerpoint/2010/main" val="845176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5800" y="4504067"/>
            <a:ext cx="5486400" cy="3600450"/>
          </a:xfrm>
        </p:spPr>
        <p:txBody>
          <a:bodyPr/>
          <a:lstStyle/>
          <a:p>
            <a:pPr lvl="0">
              <a:defRPr/>
            </a:pPr>
            <a:endParaRPr lang="sv-SE" b="1" dirty="0"/>
          </a:p>
          <a:p>
            <a:pPr lvl="0">
              <a:defRPr/>
            </a:pPr>
            <a:r>
              <a:rPr lang="sv-SE" sz="1200" b="0" i="1" dirty="0"/>
              <a:t>Vilket av dessa påståenden passar bäst in på gården ett normalår?</a:t>
            </a:r>
            <a:br>
              <a:rPr lang="sv-SE" sz="1400" b="0" dirty="0"/>
            </a:br>
            <a:r>
              <a:rPr lang="sv-SE" b="1" dirty="0"/>
              <a:t>Övergödning, vilka indikatorer beskriver området?</a:t>
            </a:r>
            <a:endParaRPr lang="sv-SE" dirty="0"/>
          </a:p>
          <a:p>
            <a:pPr lvl="0">
              <a:defRPr/>
            </a:pPr>
            <a:r>
              <a:rPr lang="sv-SE" b="1" dirty="0"/>
              <a:t>Kväveutlakning= </a:t>
            </a:r>
            <a:r>
              <a:rPr lang="sv-SE" dirty="0"/>
              <a:t>om beräkning av gårdens kväveutlakning gjorts i Vera används denna siffra, annars kan en enkel uppskattning göras under rådgivningsbesöket. Den utgår från utlakningsmodellen och man svarar på frågor om län, jordart, bearbetning, stallgödselspridning på hösten, höstväxande gröda, m.m.</a:t>
            </a:r>
          </a:p>
          <a:p>
            <a:endParaRPr lang="sv-SE" dirty="0"/>
          </a:p>
          <a:p>
            <a:r>
              <a:rPr lang="sv-SE" b="1" dirty="0"/>
              <a:t>Greppa Näringens beräkningsmodell för kväveutlakning </a:t>
            </a:r>
            <a:r>
              <a:rPr lang="sv-SE" dirty="0"/>
              <a:t>utgår från vilken jordart som dominerar på gården och var i landet gården finns. Nederbörd och temperatur påverkar utlakningen i stor utsträckning. Sedan avgör tidpunkten för jordbearbetning på hösten, grödans förmåga att hålla kvar kväve, vilken gödsling som har gjorts till föregående gröda och om det finns överskottskväve kvar efter skörd. Tillförs marken ytterligare gödsel under hösten riskerar utlakningen att öka och tillförs det stallgödsel återkommande så ökar markens mineralisering av kväve på sikt. Frågor ställs i hållbarhetsanalysen kring grundförutsättningarna och de sex åtgärderna som visas i denna och nästa bild.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Referensvärdet beräknas utifrån län och jordart. På styv lera blir det grönt om gårdens värde är 1,5 kg under referensvärdet. På lättlera/mellanlera blir det grönt om gårdens värde är 4,5 kg under referensvärdet. På sandjord blir det grönt om gårdens värde är 6 kg under referensvärdet. För rött är det samma siffror men över referensvärdet.</a:t>
            </a:r>
          </a:p>
          <a:p>
            <a:pPr marL="0" indent="0">
              <a:buNone/>
            </a:pPr>
            <a:r>
              <a:rPr lang="sv-SE" sz="1400" b="1" u="sng" dirty="0">
                <a:solidFill>
                  <a:schemeClr val="accent2">
                    <a:lumMod val="50000"/>
                  </a:schemeClr>
                </a:solidFill>
              </a:rPr>
              <a:t>Tidpunkt för jordbearbetning </a:t>
            </a:r>
          </a:p>
          <a:p>
            <a:pPr marL="0" indent="0">
              <a:buNone/>
            </a:pPr>
            <a:r>
              <a:rPr lang="sv-SE" sz="1400" b="1" dirty="0">
                <a:solidFill>
                  <a:schemeClr val="accent2">
                    <a:lumMod val="50000"/>
                  </a:schemeClr>
                </a:solidFill>
              </a:rPr>
              <a:t>      </a:t>
            </a:r>
            <a:r>
              <a:rPr lang="sv-SE" sz="1200" dirty="0">
                <a:solidFill>
                  <a:schemeClr val="accent2">
                    <a:lumMod val="50000"/>
                  </a:schemeClr>
                </a:solidFill>
              </a:rPr>
              <a:t>på våren före 31 maj, eller ingen bearbetning (vall, träda) på mer än halva åkerarealen</a:t>
            </a:r>
          </a:p>
          <a:p>
            <a:pPr marL="0" indent="0">
              <a:buNone/>
            </a:pPr>
            <a:r>
              <a:rPr lang="sv-SE" sz="1200" dirty="0">
                <a:solidFill>
                  <a:schemeClr val="accent2">
                    <a:lumMod val="50000"/>
                  </a:schemeClr>
                </a:solidFill>
              </a:rPr>
              <a:t>       mycket tidig till tidig höstbearbetning: före 10/9 på mer än halva åkerarealen</a:t>
            </a:r>
          </a:p>
          <a:p>
            <a:pPr marL="0" indent="0">
              <a:buNone/>
            </a:pPr>
            <a:endParaRPr lang="sv-SE" sz="1200" dirty="0">
              <a:solidFill>
                <a:schemeClr val="accent2">
                  <a:lumMod val="50000"/>
                </a:schemeClr>
              </a:solidFill>
            </a:endParaRPr>
          </a:p>
          <a:p>
            <a:pPr marL="0" indent="0">
              <a:buNone/>
            </a:pPr>
            <a:r>
              <a:rPr lang="sv-SE" sz="1400" b="1" u="sng" dirty="0">
                <a:solidFill>
                  <a:schemeClr val="accent2">
                    <a:lumMod val="50000"/>
                  </a:schemeClr>
                </a:solidFill>
              </a:rPr>
              <a:t>Gödslingsintensitet kopplat till vilken gröda som odlas</a:t>
            </a:r>
          </a:p>
          <a:p>
            <a:pPr marL="0" indent="0">
              <a:buNone/>
            </a:pPr>
            <a:r>
              <a:rPr lang="sv-SE" sz="1200" dirty="0">
                <a:solidFill>
                  <a:srgbClr val="FF0000"/>
                </a:solidFill>
              </a:rPr>
              <a:t>       </a:t>
            </a:r>
            <a:r>
              <a:rPr lang="sv-SE" sz="1200" dirty="0">
                <a:solidFill>
                  <a:schemeClr val="accent2">
                    <a:lumMod val="50000"/>
                  </a:schemeClr>
                </a:solidFill>
              </a:rPr>
              <a:t>liggande vall på mer än halva åkerarealen</a:t>
            </a:r>
          </a:p>
          <a:p>
            <a:pPr marL="0" indent="0">
              <a:buNone/>
            </a:pPr>
            <a:r>
              <a:rPr lang="sv-SE" sz="1200" dirty="0">
                <a:solidFill>
                  <a:schemeClr val="accent2">
                    <a:lumMod val="50000"/>
                  </a:schemeClr>
                </a:solidFill>
              </a:rPr>
              <a:t>       vete, </a:t>
            </a:r>
            <a:r>
              <a:rPr lang="sv-SE" sz="1200" dirty="0" err="1">
                <a:solidFill>
                  <a:schemeClr val="accent2">
                    <a:lumMod val="50000"/>
                  </a:schemeClr>
                </a:solidFill>
              </a:rPr>
              <a:t>rågvete</a:t>
            </a:r>
            <a:r>
              <a:rPr lang="sv-SE" sz="1200" dirty="0">
                <a:solidFill>
                  <a:schemeClr val="accent2">
                    <a:lumMod val="50000"/>
                  </a:schemeClr>
                </a:solidFill>
              </a:rPr>
              <a:t>, höstkorn, höstraps, potatis eller majs på mer än halva åkerarealen</a:t>
            </a:r>
          </a:p>
          <a:p>
            <a:pPr marL="0" indent="0">
              <a:buNone/>
            </a:pPr>
            <a:endParaRPr lang="sv-SE" sz="1200" dirty="0">
              <a:solidFill>
                <a:schemeClr val="accent2">
                  <a:lumMod val="50000"/>
                </a:schemeClr>
              </a:solidFill>
            </a:endParaRPr>
          </a:p>
          <a:p>
            <a:pPr marL="0" indent="0">
              <a:buNone/>
            </a:pPr>
            <a:r>
              <a:rPr lang="sv-SE" sz="1400" b="1" u="sng" dirty="0">
                <a:solidFill>
                  <a:schemeClr val="accent2">
                    <a:lumMod val="50000"/>
                  </a:schemeClr>
                </a:solidFill>
              </a:rPr>
              <a:t>Höstgödsling som bidrar till den mängd kväve i marken som riskerar att utlakas</a:t>
            </a:r>
          </a:p>
          <a:p>
            <a:pPr marL="0" indent="0">
              <a:buNone/>
            </a:pPr>
            <a:r>
              <a:rPr lang="sv-SE" sz="1200" dirty="0">
                <a:solidFill>
                  <a:srgbClr val="FF0000"/>
                </a:solidFill>
              </a:rPr>
              <a:t>       </a:t>
            </a:r>
            <a:r>
              <a:rPr lang="sv-SE" sz="1200" dirty="0">
                <a:solidFill>
                  <a:schemeClr val="accent2">
                    <a:lumMod val="50000"/>
                  </a:schemeClr>
                </a:solidFill>
              </a:rPr>
              <a:t>ingen gödsling på hösten med stallgödsel eller kväve i form av mineralgödsel      </a:t>
            </a:r>
          </a:p>
          <a:p>
            <a:pPr marL="0" indent="0">
              <a:buNone/>
            </a:pPr>
            <a:r>
              <a:rPr lang="sv-SE" sz="1200" dirty="0">
                <a:solidFill>
                  <a:schemeClr val="accent2">
                    <a:lumMod val="50000"/>
                  </a:schemeClr>
                </a:solidFill>
              </a:rPr>
              <a:t>       stallgödsel på hösten till vissa grödor</a:t>
            </a:r>
          </a:p>
          <a:p>
            <a:pPr marL="0" indent="0">
              <a:buNone/>
            </a:pPr>
            <a:endParaRPr lang="sv-SE" sz="1400" dirty="0"/>
          </a:p>
          <a:p>
            <a:pPr marL="0" indent="0">
              <a:buNone/>
            </a:pPr>
            <a:endParaRPr lang="sv-SE" sz="1400" dirty="0"/>
          </a:p>
          <a:p>
            <a:endParaRPr lang="sv-SE" dirty="0"/>
          </a:p>
        </p:txBody>
      </p:sp>
      <p:sp>
        <p:nvSpPr>
          <p:cNvPr id="4" name="Platshållare för bildnummer 3"/>
          <p:cNvSpPr>
            <a:spLocks noGrp="1"/>
          </p:cNvSpPr>
          <p:nvPr>
            <p:ph type="sldNum" sz="quarter" idx="5"/>
          </p:nvPr>
        </p:nvSpPr>
        <p:spPr/>
        <p:txBody>
          <a:bodyPr/>
          <a:lstStyle/>
          <a:p>
            <a:fld id="{22521FCE-6D72-4AB3-8E96-3BFB2CB19148}" type="slidenum">
              <a:rPr lang="sv-SE" smtClean="0"/>
              <a:t>11</a:t>
            </a:fld>
            <a:endParaRPr lang="sv-SE"/>
          </a:p>
        </p:txBody>
      </p:sp>
    </p:spTree>
    <p:extLst>
      <p:ext uri="{BB962C8B-B14F-4D97-AF65-F5344CB8AC3E}">
        <p14:creationId xmlns:p14="http://schemas.microsoft.com/office/powerpoint/2010/main" val="2425309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5800" y="4504067"/>
            <a:ext cx="5486400" cy="3600450"/>
          </a:xfrm>
        </p:spPr>
        <p:txBody>
          <a:bodyPr/>
          <a:lstStyle/>
          <a:p>
            <a:pPr lvl="0">
              <a:defRPr/>
            </a:pPr>
            <a:endParaRPr lang="sv-SE" b="1" dirty="0"/>
          </a:p>
          <a:p>
            <a:pPr lvl="0">
              <a:defRPr/>
            </a:pPr>
            <a:r>
              <a:rPr lang="sv-SE" sz="1200" b="0" i="1" dirty="0"/>
              <a:t>Vilket av dessa påståenden passar bäst in på gården ett normalår?</a:t>
            </a:r>
            <a:br>
              <a:rPr lang="sv-SE" sz="1400" b="0" dirty="0"/>
            </a:br>
            <a:r>
              <a:rPr lang="sv-SE" b="1" dirty="0"/>
              <a:t>Övergödning, vilka indikatorer beskriver området?</a:t>
            </a:r>
            <a:endParaRPr lang="sv-SE" dirty="0"/>
          </a:p>
          <a:p>
            <a:pPr lvl="0">
              <a:defRPr/>
            </a:pPr>
            <a:r>
              <a:rPr lang="sv-SE" b="1" dirty="0"/>
              <a:t>Kväveutlakning= </a:t>
            </a:r>
            <a:r>
              <a:rPr lang="sv-SE" dirty="0"/>
              <a:t>om beräkning av gårdens kväveutlakning gjorts i Vera används denna siffra, annars kan en enkel uppskattning göras under rådgivningsbesöket. Den utgår från utlakningsmodellen och man svarar på frågor om län, jordart, bearbetning, stallgödselspridning på hösten, höstväxande gröda, m.m.</a:t>
            </a:r>
          </a:p>
          <a:p>
            <a:endParaRPr lang="sv-SE" dirty="0"/>
          </a:p>
          <a:p>
            <a:r>
              <a:rPr lang="sv-SE" b="1" dirty="0"/>
              <a:t>Greppa Näringens beräkningsmodell för kväveutlakning </a:t>
            </a:r>
            <a:r>
              <a:rPr lang="sv-SE" dirty="0"/>
              <a:t>utgår från vilken jordart som dominerar på gården och var i landet gården finns. Nederbörd och temperatur påverkar utlakningen i stor utsträckning. Sedan avgör tidpunkten för jordbearbetning på hösten, grödans förmåga att hålla kvar kväve, vilken gödsling som har gjorts till föregående gröda och om det finns överskottskväve kvar efter skörd. Tillförs marken ytterligare gödsel under hösten riskerar utlakningen att öka och tillförs det stallgödsel återkommande så ökar markens mineralisering av kväve på sikt. Frågor ställs i hållbarhetsanalysen kring grundförutsättningarna och de sex åtgärderna som visas i denna och nästa bild.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Referensvärdet beräknas utifrån län och jordart. På styv lera blir det grönt om gårdens värde är 1,5 kg under referensvärdet. På lättlera/mellanlera blir det grönt om gårdens värde är 4,5 kg under referensvärdet. På sandjord blir det grönt om gårdens värde är 6 kg under referensvärdet. För rött är det samma siffror men över referensvärdet.</a:t>
            </a:r>
          </a:p>
          <a:p>
            <a:pPr marL="0" indent="0">
              <a:buNone/>
            </a:pPr>
            <a:r>
              <a:rPr lang="sv-SE" sz="1600" b="1" u="sng" dirty="0">
                <a:solidFill>
                  <a:schemeClr val="accent2">
                    <a:lumMod val="50000"/>
                  </a:schemeClr>
                </a:solidFill>
              </a:rPr>
              <a:t>Bevuxen mark under hösten</a:t>
            </a:r>
          </a:p>
          <a:p>
            <a:pPr marL="0" indent="0">
              <a:buNone/>
            </a:pPr>
            <a:r>
              <a:rPr lang="sv-SE" sz="1600" b="1" dirty="0">
                <a:solidFill>
                  <a:schemeClr val="accent2">
                    <a:lumMod val="50000"/>
                  </a:schemeClr>
                </a:solidFill>
              </a:rPr>
              <a:t>      </a:t>
            </a:r>
            <a:r>
              <a:rPr lang="sv-SE" sz="1400" dirty="0">
                <a:solidFill>
                  <a:schemeClr val="accent2">
                    <a:lumMod val="50000"/>
                  </a:schemeClr>
                </a:solidFill>
              </a:rPr>
              <a:t>vall eller fånggröda/mellangröda på mer än halva åkerarealen</a:t>
            </a:r>
          </a:p>
          <a:p>
            <a:pPr marL="0" indent="0">
              <a:buNone/>
            </a:pPr>
            <a:r>
              <a:rPr lang="sv-SE" sz="1400" dirty="0">
                <a:solidFill>
                  <a:schemeClr val="accent2">
                    <a:lumMod val="50000"/>
                  </a:schemeClr>
                </a:solidFill>
              </a:rPr>
              <a:t>       ingen växande gröda och tidigt </a:t>
            </a:r>
            <a:r>
              <a:rPr lang="sv-SE" sz="1400" dirty="0" err="1">
                <a:solidFill>
                  <a:schemeClr val="accent2">
                    <a:lumMod val="50000"/>
                  </a:schemeClr>
                </a:solidFill>
              </a:rPr>
              <a:t>vallbrott</a:t>
            </a:r>
            <a:r>
              <a:rPr lang="sv-SE" sz="1400" dirty="0">
                <a:solidFill>
                  <a:schemeClr val="accent2">
                    <a:lumMod val="50000"/>
                  </a:schemeClr>
                </a:solidFill>
              </a:rPr>
              <a:t>, på mer än halva åkerareal</a:t>
            </a:r>
          </a:p>
          <a:p>
            <a:pPr marL="0" indent="0">
              <a:buNone/>
            </a:pPr>
            <a:endParaRPr lang="sv-SE" sz="1400" dirty="0">
              <a:solidFill>
                <a:schemeClr val="accent2">
                  <a:lumMod val="50000"/>
                </a:schemeClr>
              </a:solidFill>
            </a:endParaRPr>
          </a:p>
          <a:p>
            <a:pPr marL="0" indent="0">
              <a:buNone/>
            </a:pPr>
            <a:r>
              <a:rPr lang="sv-SE" sz="1600" b="1" u="sng" dirty="0">
                <a:solidFill>
                  <a:schemeClr val="accent2">
                    <a:lumMod val="50000"/>
                  </a:schemeClr>
                </a:solidFill>
              </a:rPr>
              <a:t>Efterverkan av stallgödsel som ökar markens kvävepool</a:t>
            </a:r>
          </a:p>
          <a:p>
            <a:pPr marL="0" indent="0">
              <a:buNone/>
            </a:pPr>
            <a:r>
              <a:rPr lang="sv-SE" sz="1400" dirty="0">
                <a:solidFill>
                  <a:srgbClr val="FF0000"/>
                </a:solidFill>
              </a:rPr>
              <a:t>       </a:t>
            </a:r>
            <a:r>
              <a:rPr lang="sv-SE" sz="1400" dirty="0">
                <a:solidFill>
                  <a:schemeClr val="accent2">
                    <a:lumMod val="50000"/>
                  </a:schemeClr>
                </a:solidFill>
              </a:rPr>
              <a:t>ingen stallgödsel tillförs gårdens fält</a:t>
            </a:r>
          </a:p>
          <a:p>
            <a:pPr marL="0" indent="0">
              <a:buNone/>
            </a:pPr>
            <a:r>
              <a:rPr lang="sv-SE" sz="1400" dirty="0">
                <a:solidFill>
                  <a:schemeClr val="accent2">
                    <a:lumMod val="50000"/>
                  </a:schemeClr>
                </a:solidFill>
              </a:rPr>
              <a:t>       </a:t>
            </a:r>
            <a:r>
              <a:rPr lang="sv-SE" sz="1400" dirty="0">
                <a:solidFill>
                  <a:srgbClr val="0083BE">
                    <a:lumMod val="50000"/>
                  </a:srgbClr>
                </a:solidFill>
              </a:rPr>
              <a:t>stallgödsel från mer än 0,8 djurenheter som sprids på gårdens fält</a:t>
            </a:r>
          </a:p>
          <a:p>
            <a:pPr marL="0" indent="0">
              <a:buNone/>
            </a:pPr>
            <a:endParaRPr lang="sv-SE" sz="1400" dirty="0">
              <a:solidFill>
                <a:schemeClr val="accent2">
                  <a:lumMod val="50000"/>
                </a:schemeClr>
              </a:solidFill>
            </a:endParaRPr>
          </a:p>
          <a:p>
            <a:pPr marL="0" indent="0">
              <a:buNone/>
            </a:pPr>
            <a:r>
              <a:rPr lang="sv-SE" sz="1600" b="1" u="sng" dirty="0">
                <a:solidFill>
                  <a:schemeClr val="accent2">
                    <a:lumMod val="50000"/>
                  </a:schemeClr>
                </a:solidFill>
              </a:rPr>
              <a:t>Restkväve i marken efter olika grödor</a:t>
            </a:r>
          </a:p>
          <a:p>
            <a:pPr marL="0" indent="0">
              <a:buNone/>
            </a:pPr>
            <a:r>
              <a:rPr lang="sv-SE" sz="1400" dirty="0">
                <a:solidFill>
                  <a:srgbClr val="FF0000"/>
                </a:solidFill>
              </a:rPr>
              <a:t>       </a:t>
            </a:r>
            <a:r>
              <a:rPr lang="sv-SE" sz="1400" dirty="0">
                <a:solidFill>
                  <a:schemeClr val="accent2">
                    <a:lumMod val="50000"/>
                  </a:schemeClr>
                </a:solidFill>
              </a:rPr>
              <a:t>enbart stråsäd och liggande vall</a:t>
            </a:r>
          </a:p>
          <a:p>
            <a:pPr marL="0" indent="0">
              <a:buNone/>
            </a:pPr>
            <a:r>
              <a:rPr lang="sv-SE" sz="1400" dirty="0">
                <a:solidFill>
                  <a:schemeClr val="accent2">
                    <a:lumMod val="50000"/>
                  </a:schemeClr>
                </a:solidFill>
              </a:rPr>
              <a:t>       raps, ärt, åkerböna, potatis, majs, grönsaker, gröngödsling eller </a:t>
            </a:r>
            <a:r>
              <a:rPr lang="sv-SE" sz="1400" dirty="0" err="1">
                <a:solidFill>
                  <a:schemeClr val="accent2">
                    <a:lumMod val="50000"/>
                  </a:schemeClr>
                </a:solidFill>
              </a:rPr>
              <a:t>vallbrott</a:t>
            </a:r>
            <a:r>
              <a:rPr lang="sv-SE" sz="1400" dirty="0">
                <a:solidFill>
                  <a:schemeClr val="accent2">
                    <a:lumMod val="50000"/>
                  </a:schemeClr>
                </a:solidFill>
              </a:rPr>
              <a:t> på mer än halva åkerarealen</a:t>
            </a:r>
          </a:p>
          <a:p>
            <a:pPr marL="0" indent="0">
              <a:buNone/>
            </a:pPr>
            <a:endParaRPr lang="sv-SE" sz="1600" dirty="0"/>
          </a:p>
          <a:p>
            <a:pPr marL="0" indent="0">
              <a:buNone/>
            </a:pPr>
            <a:endParaRPr lang="sv-SE" sz="1400" dirty="0"/>
          </a:p>
          <a:p>
            <a:pPr marL="0" indent="0">
              <a:buNone/>
            </a:pPr>
            <a:endParaRPr lang="sv-SE" sz="1400" dirty="0"/>
          </a:p>
          <a:p>
            <a:endParaRPr lang="sv-SE" dirty="0"/>
          </a:p>
        </p:txBody>
      </p:sp>
      <p:sp>
        <p:nvSpPr>
          <p:cNvPr id="4" name="Platshållare för bildnummer 3"/>
          <p:cNvSpPr>
            <a:spLocks noGrp="1"/>
          </p:cNvSpPr>
          <p:nvPr>
            <p:ph type="sldNum" sz="quarter" idx="5"/>
          </p:nvPr>
        </p:nvSpPr>
        <p:spPr/>
        <p:txBody>
          <a:bodyPr/>
          <a:lstStyle/>
          <a:p>
            <a:fld id="{22521FCE-6D72-4AB3-8E96-3BFB2CB19148}" type="slidenum">
              <a:rPr lang="sv-SE" smtClean="0"/>
              <a:t>12</a:t>
            </a:fld>
            <a:endParaRPr lang="sv-SE"/>
          </a:p>
        </p:txBody>
      </p:sp>
    </p:spTree>
    <p:extLst>
      <p:ext uri="{BB962C8B-B14F-4D97-AF65-F5344CB8AC3E}">
        <p14:creationId xmlns:p14="http://schemas.microsoft.com/office/powerpoint/2010/main" val="1093415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b="0" dirty="0">
                <a:latin typeface="Calibri" panose="020F0502020204030204" pitchFamily="34" charset="0"/>
                <a:cs typeface="Calibri" panose="020F0502020204030204" pitchFamily="34" charset="0"/>
              </a:rPr>
              <a:t>Skriften </a:t>
            </a:r>
            <a:r>
              <a:rPr lang="sv-SE" sz="1200" b="1" dirty="0">
                <a:latin typeface="Calibri" panose="020F0502020204030204" pitchFamily="34" charset="0"/>
                <a:cs typeface="Calibri" panose="020F0502020204030204" pitchFamily="34" charset="0"/>
              </a:rPr>
              <a:t>Rekommendationer för gödsling och kalkning f</a:t>
            </a:r>
            <a:r>
              <a:rPr lang="sv-SE" sz="1200" b="0" dirty="0">
                <a:latin typeface="Calibri" panose="020F0502020204030204" pitchFamily="34" charset="0"/>
                <a:cs typeface="Calibri" panose="020F0502020204030204" pitchFamily="34" charset="0"/>
              </a:rPr>
              <a:t>rån Jordbruksverket och Greppa Näringen ger underlag vid gödslingen både med kväve, fosfor och kalium.</a:t>
            </a:r>
          </a:p>
          <a:p>
            <a:pPr marL="0" indent="0">
              <a:buNone/>
            </a:pPr>
            <a:endParaRPr lang="sv-SE" dirty="0">
              <a:latin typeface="Calibri" panose="020F0502020204030204" pitchFamily="34" charset="0"/>
              <a:cs typeface="Calibri" panose="020F0502020204030204" pitchFamily="34" charset="0"/>
            </a:endParaRPr>
          </a:p>
          <a:p>
            <a:pPr marL="0" indent="0">
              <a:buNone/>
            </a:pPr>
            <a:r>
              <a:rPr lang="sv-SE" dirty="0">
                <a:latin typeface="Calibri" panose="020F0502020204030204" pitchFamily="34" charset="0"/>
                <a:cs typeface="Calibri" panose="020F0502020204030204" pitchFamily="34" charset="0"/>
              </a:rPr>
              <a:t>Den ettåriga m</a:t>
            </a:r>
            <a:r>
              <a:rPr lang="sv-SE" sz="1200" b="0" dirty="0">
                <a:latin typeface="Calibri" panose="020F0502020204030204" pitchFamily="34" charset="0"/>
                <a:cs typeface="Calibri" panose="020F0502020204030204" pitchFamily="34" charset="0"/>
              </a:rPr>
              <a:t>iljöersättningen ”Precisionsjordbruk planering” går att söka inom nitratkänsligt område. Nitratkänsligt område omfattar cirka 75 % av Sveriges åkerareal och det är främst slättbygdsområden som omfattas. Åtgärderna finns med som frågor i Hållbarhetsanalysen.</a:t>
            </a:r>
          </a:p>
          <a:p>
            <a:pPr marL="0" indent="0">
              <a:buNone/>
            </a:pPr>
            <a:endParaRPr lang="sv-SE" dirty="0">
              <a:latin typeface="Calibri" panose="020F0502020204030204" pitchFamily="34" charset="0"/>
              <a:cs typeface="Calibri" panose="020F0502020204030204" pitchFamily="34" charset="0"/>
            </a:endParaRPr>
          </a:p>
          <a:p>
            <a:r>
              <a:rPr lang="sv-SE" sz="1200" b="0" dirty="0">
                <a:latin typeface="Calibri" panose="020F0502020204030204" pitchFamily="34" charset="0"/>
                <a:cs typeface="Calibri" panose="020F0502020204030204" pitchFamily="34" charset="0"/>
              </a:rPr>
              <a:t>Att ha en </a:t>
            </a:r>
            <a:r>
              <a:rPr lang="sv-SE" sz="1200" b="1" dirty="0">
                <a:latin typeface="Calibri" panose="020F0502020204030204" pitchFamily="34" charset="0"/>
                <a:cs typeface="Calibri" panose="020F0502020204030204" pitchFamily="34" charset="0"/>
              </a:rPr>
              <a:t>aktuell markkarta </a:t>
            </a:r>
            <a:r>
              <a:rPr lang="sv-SE" sz="1200" b="0" dirty="0">
                <a:latin typeface="Calibri" panose="020F0502020204030204" pitchFamily="34" charset="0"/>
                <a:cs typeface="Calibri" panose="020F0502020204030204" pitchFamily="34" charset="0"/>
              </a:rPr>
              <a:t>är viktigt för alla lantbrukare i sitt arbete med att anpassa gödslingen av fosfor och kalium till gårdens grödor, oberoende av om man odlar till exempel spannmål eller vall. Det gäller att veta hur mycket marken levererar och hur mycket som man bör gödsla per hektar.  Samma gäller att gå igenom årets gödsling i en </a:t>
            </a:r>
            <a:r>
              <a:rPr lang="sv-SE" sz="1200" b="1" dirty="0">
                <a:latin typeface="Calibri" panose="020F0502020204030204" pitchFamily="34" charset="0"/>
                <a:cs typeface="Calibri" panose="020F0502020204030204" pitchFamily="34" charset="0"/>
              </a:rPr>
              <a:t>gödslingsplan</a:t>
            </a:r>
            <a:r>
              <a:rPr lang="sv-SE" sz="1200" b="0" dirty="0">
                <a:latin typeface="Calibri" panose="020F0502020204030204" pitchFamily="34" charset="0"/>
                <a:cs typeface="Calibri" panose="020F0502020204030204" pitchFamily="34" charset="0"/>
              </a:rPr>
              <a:t> och ha koll på hur mycket </a:t>
            </a:r>
            <a:r>
              <a:rPr lang="sv-SE" dirty="0">
                <a:latin typeface="Calibri" panose="020F0502020204030204" pitchFamily="34" charset="0"/>
                <a:cs typeface="Calibri" panose="020F0502020204030204" pitchFamily="34" charset="0"/>
              </a:rPr>
              <a:t>växtnäring  (NPK) som tillför gården och som förs från gården genom </a:t>
            </a:r>
            <a:r>
              <a:rPr lang="sv-SE" sz="1200" b="0" dirty="0">
                <a:latin typeface="Calibri" panose="020F0502020204030204" pitchFamily="34" charset="0"/>
                <a:cs typeface="Calibri" panose="020F0502020204030204" pitchFamily="34" charset="0"/>
              </a:rPr>
              <a:t>att beräkna en växtnäringsbalans. Det säger mycket om hållbarheten i ett något längre perspektiv än det enskilda året. </a:t>
            </a:r>
          </a:p>
          <a:p>
            <a:endParaRPr lang="sv-SE" dirty="0">
              <a:latin typeface="Calibri" panose="020F0502020204030204" pitchFamily="34" charset="0"/>
              <a:cs typeface="Calibri" panose="020F0502020204030204" pitchFamily="34" charset="0"/>
            </a:endParaRPr>
          </a:p>
          <a:p>
            <a:r>
              <a:rPr lang="sv-SE" sz="1200" b="0" dirty="0">
                <a:latin typeface="Calibri" panose="020F0502020204030204" pitchFamily="34" charset="0"/>
                <a:cs typeface="Calibri" panose="020F0502020204030204" pitchFamily="34" charset="0"/>
              </a:rPr>
              <a:t>Att låta </a:t>
            </a:r>
            <a:r>
              <a:rPr lang="sv-SE" sz="1200" b="1" dirty="0">
                <a:latin typeface="Calibri" panose="020F0502020204030204" pitchFamily="34" charset="0"/>
                <a:cs typeface="Calibri" panose="020F0502020204030204" pitchFamily="34" charset="0"/>
              </a:rPr>
              <a:t>analysera sin flytgödsel </a:t>
            </a:r>
            <a:r>
              <a:rPr lang="sv-SE" sz="1200" b="0" dirty="0">
                <a:latin typeface="Calibri" panose="020F0502020204030204" pitchFamily="34" charset="0"/>
                <a:cs typeface="Calibri" panose="020F0502020204030204" pitchFamily="34" charset="0"/>
              </a:rPr>
              <a:t>en gång per år är något som alla  som sprider flytgödsel bör göra. Analysen visar hur mycket som man behöver komplettera med mineralgödsel, om det överhuvudtaget behöver tillföras mineralgödsel.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endParaRPr lang="sv-SE" sz="1200" b="0" dirty="0">
              <a:latin typeface="Calibri" panose="020F0502020204030204" pitchFamily="34" charset="0"/>
              <a:cs typeface="Calibri" panose="020F0502020204030204" pitchFamily="34" charset="0"/>
            </a:endParaRPr>
          </a:p>
          <a:p>
            <a:endParaRPr lang="sv-SE" dirty="0"/>
          </a:p>
        </p:txBody>
      </p:sp>
      <p:sp>
        <p:nvSpPr>
          <p:cNvPr id="4" name="Platshållare för bildnummer 3"/>
          <p:cNvSpPr>
            <a:spLocks noGrp="1"/>
          </p:cNvSpPr>
          <p:nvPr>
            <p:ph type="sldNum" sz="quarter" idx="5"/>
          </p:nvPr>
        </p:nvSpPr>
        <p:spPr/>
        <p:txBody>
          <a:bodyPr/>
          <a:lstStyle/>
          <a:p>
            <a:fld id="{22521FCE-6D72-4AB3-8E96-3BFB2CB19148}" type="slidenum">
              <a:rPr lang="sv-SE" smtClean="0"/>
              <a:t>13</a:t>
            </a:fld>
            <a:endParaRPr lang="sv-SE"/>
          </a:p>
        </p:txBody>
      </p:sp>
    </p:spTree>
    <p:extLst>
      <p:ext uri="{BB962C8B-B14F-4D97-AF65-F5344CB8AC3E}">
        <p14:creationId xmlns:p14="http://schemas.microsoft.com/office/powerpoint/2010/main" val="1054143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5800" y="4400549"/>
            <a:ext cx="5486400" cy="419998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Övergödning, vilka indikatorer beskriver området?</a:t>
            </a: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Precisionsgödsling</a:t>
            </a:r>
            <a:r>
              <a:rPr lang="sv-SE" sz="1200" kern="1200" dirty="0">
                <a:solidFill>
                  <a:schemeClr val="tx1"/>
                </a:solidFill>
                <a:effectLst/>
                <a:latin typeface="+mn-lt"/>
                <a:ea typeface="+mn-ea"/>
                <a:cs typeface="+mn-cs"/>
              </a:rPr>
              <a:t>= andel av höstveteareal som normalåret </a:t>
            </a:r>
            <a:r>
              <a:rPr lang="sv-SE" sz="1200" kern="1200" dirty="0" err="1">
                <a:solidFill>
                  <a:schemeClr val="tx1"/>
                </a:solidFill>
                <a:effectLst/>
                <a:latin typeface="+mn-lt"/>
                <a:ea typeface="+mn-ea"/>
                <a:cs typeface="+mn-cs"/>
              </a:rPr>
              <a:t>precisionsgödslas</a:t>
            </a:r>
            <a:r>
              <a:rPr lang="sv-SE" sz="1200" kern="1200" dirty="0">
                <a:solidFill>
                  <a:schemeClr val="tx1"/>
                </a:solidFill>
                <a:effectLst/>
                <a:latin typeface="+mn-lt"/>
                <a:ea typeface="+mn-ea"/>
                <a:cs typeface="+mn-cs"/>
              </a:rPr>
              <a:t> med N-sensor, </a:t>
            </a:r>
            <a:r>
              <a:rPr lang="sv-SE" sz="1200" kern="1200" dirty="0" err="1">
                <a:solidFill>
                  <a:schemeClr val="tx1"/>
                </a:solidFill>
                <a:effectLst/>
                <a:latin typeface="+mn-lt"/>
                <a:ea typeface="+mn-ea"/>
                <a:cs typeface="+mn-cs"/>
              </a:rPr>
              <a:t>CropSAT</a:t>
            </a:r>
            <a:r>
              <a:rPr lang="sv-SE" sz="1200" kern="1200" dirty="0">
                <a:solidFill>
                  <a:schemeClr val="tx1"/>
                </a:solidFill>
                <a:effectLst/>
                <a:latin typeface="+mn-lt"/>
                <a:ea typeface="+mn-ea"/>
                <a:cs typeface="+mn-cs"/>
              </a:rPr>
              <a:t> och liknande verktyg.</a:t>
            </a:r>
          </a:p>
          <a:p>
            <a:pPr>
              <a:defRPr/>
            </a:pPr>
            <a:endParaRPr lang="sv-SE" dirty="0">
              <a:solidFill>
                <a:srgbClr val="FF0000"/>
              </a:solidFill>
              <a:cs typeface="Calibri" panose="020F0502020204030204" pitchFamily="34" charset="0"/>
            </a:endParaRPr>
          </a:p>
          <a:p>
            <a:pPr>
              <a:defRPr/>
            </a:pPr>
            <a:r>
              <a:rPr lang="sv-SE" dirty="0">
                <a:cs typeface="Calibri" panose="020F0502020204030204" pitchFamily="34" charset="0"/>
              </a:rPr>
              <a:t>I Hållbarhetsanalysen får man ange hur stor andel som gödslas med någon av dessa metoder, när det gäller höstvete, den gröda där metoden varierad giva är vanligast. För höstvete är det utvecklat funktioner för att översätta så kallade NDVI-värden som ger mått på biomassa och grönhet, till grödans kväveupptag. </a:t>
            </a:r>
            <a:r>
              <a:rPr lang="sv-SE" b="1" dirty="0">
                <a:cs typeface="Calibri" panose="020F0502020204030204" pitchFamily="34" charset="0"/>
              </a:rPr>
              <a:t>Höstvete anser</a:t>
            </a:r>
            <a:r>
              <a:rPr lang="sv-SE" b="1" baseline="0" dirty="0">
                <a:cs typeface="Calibri" panose="020F0502020204030204" pitchFamily="34" charset="0"/>
              </a:rPr>
              <a:t> vi</a:t>
            </a:r>
            <a:r>
              <a:rPr lang="sv-SE" b="1" dirty="0">
                <a:cs typeface="Calibri" panose="020F0502020204030204" pitchFamily="34" charset="0"/>
              </a:rPr>
              <a:t> därmed vara den bästa indikatorgrödan </a:t>
            </a:r>
            <a:r>
              <a:rPr lang="sv-SE" dirty="0">
                <a:cs typeface="Calibri" panose="020F0502020204030204" pitchFamily="34" charset="0"/>
              </a:rPr>
              <a:t>för precisionstekniken.</a:t>
            </a:r>
          </a:p>
          <a:p>
            <a:endParaRPr lang="sv-SE" sz="1400" b="1" dirty="0">
              <a:latin typeface="Calibri" panose="020F0502020204030204" pitchFamily="34" charset="0"/>
              <a:cs typeface="Calibri" panose="020F0502020204030204" pitchFamily="34" charset="0"/>
            </a:endParaRPr>
          </a:p>
          <a:p>
            <a:r>
              <a:rPr lang="sv-SE" sz="1400" b="1" dirty="0">
                <a:latin typeface="Calibri" panose="020F0502020204030204" pitchFamily="34" charset="0"/>
                <a:cs typeface="Calibri" panose="020F0502020204030204" pitchFamily="34" charset="0"/>
              </a:rPr>
              <a:t>Kväve</a:t>
            </a:r>
          </a:p>
          <a:p>
            <a:pPr>
              <a:buFont typeface="Arial" panose="020B0604020202020204" pitchFamily="34" charset="0"/>
              <a:buChar char="•"/>
            </a:pPr>
            <a:r>
              <a:rPr lang="sv-SE" dirty="0" err="1">
                <a:latin typeface="Calibri" panose="020F0502020204030204" pitchFamily="34" charset="0"/>
                <a:cs typeface="Calibri" panose="020F0502020204030204" pitchFamily="34" charset="0"/>
              </a:rPr>
              <a:t>Yara</a:t>
            </a:r>
            <a:r>
              <a:rPr lang="sv-SE" dirty="0">
                <a:latin typeface="Calibri" panose="020F0502020204030204" pitchFamily="34" charset="0"/>
                <a:cs typeface="Calibri" panose="020F0502020204030204" pitchFamily="34" charset="0"/>
              </a:rPr>
              <a:t> N-sensor eller motsvarande monteras på traktorn läser av grödans kväveupptag och gödslingen kan differentieras över fältet beroende på grödans biomassa och grönhet </a:t>
            </a:r>
          </a:p>
          <a:p>
            <a:pPr>
              <a:buFont typeface="Arial" panose="020B0604020202020204" pitchFamily="34" charset="0"/>
              <a:buChar char="•"/>
            </a:pPr>
            <a:r>
              <a:rPr lang="sv-SE" dirty="0">
                <a:latin typeface="Calibri" panose="020F0502020204030204" pitchFamily="34" charset="0"/>
                <a:cs typeface="Calibri" panose="020F0502020204030204" pitchFamily="34" charset="0"/>
              </a:rPr>
              <a:t>Vegetationskartor till exempel satellitbaserade verktyget </a:t>
            </a:r>
            <a:r>
              <a:rPr lang="sv-SE" dirty="0" err="1">
                <a:latin typeface="Calibri" panose="020F0502020204030204" pitchFamily="34" charset="0"/>
                <a:cs typeface="Calibri" panose="020F0502020204030204" pitchFamily="34" charset="0"/>
              </a:rPr>
              <a:t>CropSAT</a:t>
            </a:r>
            <a:r>
              <a:rPr lang="sv-SE" dirty="0">
                <a:latin typeface="Calibri" panose="020F0502020204030204" pitchFamily="34" charset="0"/>
                <a:cs typeface="Calibri" panose="020F0502020204030204" pitchFamily="34" charset="0"/>
              </a:rPr>
              <a:t>  ger bild över hur kväveupptaget varier över fält. Vegetationskartorna tas fram från satellitbilder och man överför kartan med tilldelningsfiler till gödselspridaren så att givan kan varieras enligt kartan.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Om över 50% av arealen </a:t>
            </a:r>
            <a:r>
              <a:rPr lang="sv-SE" sz="1200" kern="1200" dirty="0" err="1">
                <a:solidFill>
                  <a:schemeClr val="tx1"/>
                </a:solidFill>
                <a:effectLst/>
                <a:latin typeface="+mn-lt"/>
                <a:ea typeface="+mn-ea"/>
                <a:cs typeface="+mn-cs"/>
              </a:rPr>
              <a:t>precisionsgödslas</a:t>
            </a:r>
            <a:r>
              <a:rPr lang="sv-SE" sz="1200" kern="1200" dirty="0">
                <a:solidFill>
                  <a:schemeClr val="tx1"/>
                </a:solidFill>
                <a:effectLst/>
                <a:latin typeface="+mn-lt"/>
                <a:ea typeface="+mn-ea"/>
                <a:cs typeface="+mn-cs"/>
              </a:rPr>
              <a:t> blir det grönt, under 25 % rött. Annars gult.</a:t>
            </a:r>
          </a:p>
          <a:p>
            <a:endParaRPr lang="sv-SE" dirty="0">
              <a:latin typeface="Calibri" panose="020F0502020204030204" pitchFamily="34" charset="0"/>
              <a:cs typeface="Calibri" panose="020F0502020204030204" pitchFamily="34" charset="0"/>
            </a:endParaRPr>
          </a:p>
          <a:p>
            <a:r>
              <a:rPr lang="sv-SE" sz="1400" b="1" dirty="0">
                <a:latin typeface="Calibri" panose="020F0502020204030204" pitchFamily="34" charset="0"/>
                <a:cs typeface="Calibri" panose="020F0502020204030204" pitchFamily="34" charset="0"/>
              </a:rPr>
              <a:t>Fosfor och kalium</a:t>
            </a:r>
          </a:p>
          <a:p>
            <a:r>
              <a:rPr lang="sv-SE" dirty="0">
                <a:latin typeface="Calibri" panose="020F0502020204030204" pitchFamily="34" charset="0"/>
                <a:cs typeface="Calibri" panose="020F0502020204030204" pitchFamily="34" charset="0"/>
              </a:rPr>
              <a:t>Med en markkarta som utgångspunkt kan även fosfor, kalium och kalk tillföras varierat över fältet med hjälp av tilldelningsfiler.</a:t>
            </a:r>
          </a:p>
          <a:p>
            <a:endParaRPr lang="sv-SE" dirty="0">
              <a:latin typeface="Calibri" panose="020F0502020204030204" pitchFamily="34" charset="0"/>
              <a:cs typeface="Calibri" panose="020F0502020204030204" pitchFamily="34" charset="0"/>
            </a:endParaRPr>
          </a:p>
          <a:p>
            <a:pPr>
              <a:defRPr/>
            </a:pPr>
            <a:endParaRPr lang="sv-SE" dirty="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14</a:t>
            </a:fld>
            <a:endParaRPr lang="sv-SE"/>
          </a:p>
        </p:txBody>
      </p:sp>
    </p:spTree>
    <p:extLst>
      <p:ext uri="{BB962C8B-B14F-4D97-AF65-F5344CB8AC3E}">
        <p14:creationId xmlns:p14="http://schemas.microsoft.com/office/powerpoint/2010/main" val="1884473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Övergödning, vilka indikatorer beskriver området?</a:t>
            </a: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h</a:t>
            </a:r>
            <a:r>
              <a:rPr lang="sv-SE" sz="1200" kern="1200" dirty="0">
                <a:solidFill>
                  <a:schemeClr val="tx1"/>
                </a:solidFill>
                <a:effectLst/>
              </a:rPr>
              <a:t>ållbarhetsanalysen uppskattas ammoniakförlusterna ammoniak faller ner över mark och vatten och bidrar till övergödningen av vattenmiljön.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I hållbarhetsanalysen </a:t>
            </a:r>
            <a:r>
              <a:rPr lang="sv-SE" sz="1200" kern="1200" dirty="0">
                <a:solidFill>
                  <a:schemeClr val="tx1"/>
                </a:solidFill>
                <a:effectLst/>
                <a:latin typeface="+mn-lt"/>
                <a:ea typeface="+mn-ea"/>
                <a:cs typeface="+mn-cs"/>
              </a:rPr>
              <a:t>utgår vi från typvärde för ammoniakförluster kopplat till olika driftsinriktningar. Värdet påverkas sedan av hur man svarar på frågor kring utfodring, stall, samt lagring och spridning av stallgödsel</a:t>
            </a:r>
          </a:p>
          <a:p>
            <a:endParaRPr lang="sv-SE" dirty="0"/>
          </a:p>
          <a:p>
            <a:r>
              <a:rPr lang="sv-SE" sz="1100" dirty="0"/>
              <a:t>Förlusterna består av fyra viktiga delar, som i hållbarhetsanalysen viktas enligt: </a:t>
            </a:r>
          </a:p>
          <a:p>
            <a:r>
              <a:rPr lang="sv-SE" dirty="0"/>
              <a:t>1. Fodrets kvalitet och sammansättning	20 %</a:t>
            </a:r>
          </a:p>
          <a:p>
            <a:r>
              <a:rPr lang="sv-SE" dirty="0"/>
              <a:t>2. Utformning av stallet, stallmiljö	27 %</a:t>
            </a:r>
          </a:p>
          <a:p>
            <a:r>
              <a:rPr lang="sv-SE" dirty="0"/>
              <a:t>3. Lagring av stallgödsel		40 %</a:t>
            </a:r>
          </a:p>
          <a:p>
            <a:r>
              <a:rPr lang="sv-SE" dirty="0"/>
              <a:t>4. Spridning av stallgödsel		47 %</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15</a:t>
            </a:fld>
            <a:endParaRPr lang="sv-SE"/>
          </a:p>
        </p:txBody>
      </p:sp>
    </p:spTree>
    <p:extLst>
      <p:ext uri="{BB962C8B-B14F-4D97-AF65-F5344CB8AC3E}">
        <p14:creationId xmlns:p14="http://schemas.microsoft.com/office/powerpoint/2010/main" val="2695380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dirty="0">
                <a:solidFill>
                  <a:prstClr val="black"/>
                </a:solidFill>
                <a:latin typeface="+mn-lt"/>
              </a:rPr>
              <a:t>När det gäller foder så ska man att inte utfodra med onödigt mycket protein, att undvika spill/ förluster vid foderbordet och att ha en effektiv produktion som håller ner foderförbrukningen under produktionen </a:t>
            </a:r>
          </a:p>
          <a:p>
            <a:r>
              <a:rPr lang="sv-SE" sz="1400" dirty="0"/>
              <a:t>Frågor ställs i hållbarhetsanalysen kring 4 steg i kedjan från foder via  stall och lagring till spridning av stallgödselbild. Ammoniak kan förloras i varje steg.</a:t>
            </a:r>
          </a:p>
          <a:p>
            <a:endParaRPr lang="sv-SE" sz="1400" dirty="0"/>
          </a:p>
          <a:p>
            <a:pPr marL="228600" indent="-228600">
              <a:buAutoNum type="arabicParenR"/>
            </a:pPr>
            <a:r>
              <a:rPr lang="sv-SE" sz="1400" dirty="0"/>
              <a:t>När det gäller foder så gäller det att inte utfodra med onödigt mycket protein, att undvika spill/ förluster vid foderbordet och att ha en effektiv produktion som håller ner foderförbrukningen under produktionen </a:t>
            </a:r>
          </a:p>
          <a:p>
            <a:r>
              <a:rPr lang="sv-SE" sz="1400" b="1" dirty="0"/>
              <a:t>Normal  (gul markering) proteinhalt ligger inom intervallet grönt gult eller rött?</a:t>
            </a:r>
          </a:p>
          <a:p>
            <a:r>
              <a:rPr lang="sv-SE" sz="1400" dirty="0"/>
              <a:t>Mjölkkor </a:t>
            </a:r>
          </a:p>
          <a:p>
            <a:r>
              <a:rPr lang="sv-SE" sz="1400" dirty="0"/>
              <a:t>Köttdjur</a:t>
            </a:r>
          </a:p>
          <a:p>
            <a:r>
              <a:rPr lang="sv-SE" sz="1400" dirty="0"/>
              <a:t>Grisar</a:t>
            </a:r>
          </a:p>
          <a:p>
            <a:r>
              <a:rPr lang="sv-SE" sz="1400" dirty="0"/>
              <a:t>Lamm</a:t>
            </a:r>
          </a:p>
          <a:p>
            <a:r>
              <a:rPr lang="sv-SE" sz="1400" b="1" dirty="0"/>
              <a:t>Normalt (gul markering) uppfödningstid ligger inom intervallet grönt gult eller rött?</a:t>
            </a:r>
          </a:p>
          <a:p>
            <a:r>
              <a:rPr lang="sv-SE" sz="1400" dirty="0"/>
              <a:t>Mjölkkor </a:t>
            </a:r>
          </a:p>
          <a:p>
            <a:r>
              <a:rPr lang="sv-SE" sz="1400" dirty="0"/>
              <a:t>Köttdjur</a:t>
            </a:r>
          </a:p>
          <a:p>
            <a:r>
              <a:rPr lang="sv-SE" sz="1400" dirty="0"/>
              <a:t>Grisar</a:t>
            </a:r>
          </a:p>
          <a:p>
            <a:r>
              <a:rPr lang="sv-SE" sz="1400" dirty="0"/>
              <a:t>Lamm</a:t>
            </a:r>
          </a:p>
          <a:p>
            <a:r>
              <a:rPr lang="sv-SE" sz="1400" b="1" dirty="0"/>
              <a:t>Normalt (gul markering) bra djurhälsa , avvanda grisar ligger inom intervallet grönt gult eller rött?</a:t>
            </a:r>
          </a:p>
          <a:p>
            <a:r>
              <a:rPr lang="sv-SE" sz="1400" dirty="0"/>
              <a:t>Mjölkkor </a:t>
            </a:r>
          </a:p>
          <a:p>
            <a:r>
              <a:rPr lang="sv-SE" sz="1400" dirty="0"/>
              <a:t>Köttdjur</a:t>
            </a:r>
          </a:p>
          <a:p>
            <a:r>
              <a:rPr lang="sv-SE" sz="1400" dirty="0"/>
              <a:t>Grisar</a:t>
            </a:r>
          </a:p>
          <a:p>
            <a:r>
              <a:rPr lang="sv-SE" sz="1400" dirty="0"/>
              <a:t>Lamm</a:t>
            </a:r>
          </a:p>
          <a:p>
            <a:endParaRPr lang="sv-SE"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kern="1200" dirty="0">
                <a:solidFill>
                  <a:schemeClr val="tx1"/>
                </a:solidFill>
                <a:effectLst/>
                <a:latin typeface="+mn-lt"/>
                <a:ea typeface="+mn-ea"/>
                <a:cs typeface="+mn-cs"/>
              </a:rPr>
              <a:t>Gränser: </a:t>
            </a:r>
            <a:r>
              <a:rPr lang="sv-SE" sz="1400" kern="1200" dirty="0">
                <a:solidFill>
                  <a:schemeClr val="tx1"/>
                </a:solidFill>
                <a:effectLst/>
                <a:latin typeface="+mn-lt"/>
                <a:ea typeface="+mn-ea"/>
                <a:cs typeface="+mn-cs"/>
              </a:rPr>
              <a:t>Om gårdens värde är under 95 % av grundvärdet blir det grönt. Om gårdens värde är över 105% av grundvärdet blir det rött. I spannet 95-105% blir det gult.</a:t>
            </a:r>
          </a:p>
          <a:p>
            <a:pPr marL="0" indent="0">
              <a:buNone/>
            </a:pPr>
            <a:r>
              <a:rPr lang="sv-SE" sz="1400" b="1" u="sng" dirty="0"/>
              <a:t>Fodrets proteinhalt och anpassning till djurgrupp</a:t>
            </a:r>
          </a:p>
          <a:p>
            <a:pPr marL="0" indent="0">
              <a:buNone/>
            </a:pPr>
            <a:r>
              <a:rPr lang="sv-SE" sz="1200" dirty="0"/>
              <a:t>      </a:t>
            </a:r>
            <a:r>
              <a:rPr lang="sv-SE" sz="1200" dirty="0">
                <a:solidFill>
                  <a:schemeClr val="accent2">
                    <a:lumMod val="50000"/>
                  </a:schemeClr>
                </a:solidFill>
              </a:rPr>
              <a:t>utfodrar med lägre proteinhalt </a:t>
            </a:r>
            <a:r>
              <a:rPr lang="sv-SE" sz="1200" dirty="0"/>
              <a:t>än praxis, anpassar till djurgrupp, tar foderanalyser varje år</a:t>
            </a:r>
          </a:p>
          <a:p>
            <a:pPr marL="0" indent="0">
              <a:buNone/>
            </a:pPr>
            <a:r>
              <a:rPr lang="sv-SE" sz="1200" dirty="0"/>
              <a:t>      utfodrar med högre proteinhalt än praxis, anpassar inte till djurgrupp, tar inga foderanalyser</a:t>
            </a:r>
          </a:p>
          <a:p>
            <a:pPr marL="0" indent="0">
              <a:buNone/>
            </a:pPr>
            <a:endParaRPr lang="sv-SE" sz="1200" dirty="0"/>
          </a:p>
          <a:p>
            <a:pPr marL="0" indent="0">
              <a:buNone/>
            </a:pPr>
            <a:r>
              <a:rPr lang="sv-SE" sz="1400" b="1" u="sng" dirty="0"/>
              <a:t>Foderspill vid skörd, lagring och utfodring </a:t>
            </a:r>
          </a:p>
          <a:p>
            <a:pPr marL="0" indent="0">
              <a:buNone/>
            </a:pPr>
            <a:r>
              <a:rPr lang="sv-SE" sz="1200" dirty="0"/>
              <a:t>      har foderbord med kant, har litet spill i kedjan från skörd till foderbord</a:t>
            </a:r>
          </a:p>
          <a:p>
            <a:pPr marL="0" indent="0">
              <a:buNone/>
            </a:pPr>
            <a:r>
              <a:rPr lang="sv-SE" sz="1200" dirty="0"/>
              <a:t>      betydande spill av foder vid skörd, utfodring och/eller lagring och därmed ammoniakförluster</a:t>
            </a:r>
          </a:p>
          <a:p>
            <a:pPr marL="0" indent="0">
              <a:buNone/>
            </a:pPr>
            <a:endParaRPr lang="sv-SE" sz="1200" dirty="0"/>
          </a:p>
          <a:p>
            <a:pPr marL="0" indent="0">
              <a:buNone/>
            </a:pPr>
            <a:r>
              <a:rPr lang="sv-SE" sz="1400" b="1" u="sng" dirty="0"/>
              <a:t>Uppfödningstider och avkastningsnivå</a:t>
            </a:r>
          </a:p>
          <a:p>
            <a:pPr marL="0" indent="0">
              <a:buNone/>
            </a:pPr>
            <a:r>
              <a:rPr lang="sv-SE" sz="1200" dirty="0"/>
              <a:t>       kort uppfödningstid, bra djurhälsa och fruktsamhet, många avvanda grisar per kull</a:t>
            </a:r>
          </a:p>
          <a:p>
            <a:pPr marL="0" indent="0">
              <a:buNone/>
            </a:pPr>
            <a:r>
              <a:rPr lang="sv-SE" sz="1200" dirty="0">
                <a:solidFill>
                  <a:srgbClr val="004165"/>
                </a:solidFill>
              </a:rPr>
              <a:t>       lång uppfödningstid, låg avkastning, hög rekryteringsprocent, hög smågrisdödlighet</a:t>
            </a:r>
            <a:endParaRPr lang="sv-SE" sz="1200" dirty="0"/>
          </a:p>
          <a:p>
            <a:pPr marL="0" indent="0">
              <a:buNone/>
            </a:pPr>
            <a:endParaRPr lang="sv-SE" sz="1400" dirty="0"/>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16</a:t>
            </a:fld>
            <a:endParaRPr lang="sv-SE"/>
          </a:p>
        </p:txBody>
      </p:sp>
    </p:spTree>
    <p:extLst>
      <p:ext uri="{BB962C8B-B14F-4D97-AF65-F5344CB8AC3E}">
        <p14:creationId xmlns:p14="http://schemas.microsoft.com/office/powerpoint/2010/main" val="2010330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Frågor ställs i hållbarhetsanalysen kring 4 steg i kedjan från foder via  stall och lagring till spridning av stallgödselbild. Ammoniak kan förloras i varje steg.</a:t>
            </a:r>
          </a:p>
          <a:p>
            <a:endParaRPr lang="sv-SE" dirty="0"/>
          </a:p>
          <a:p>
            <a:r>
              <a:rPr lang="sv-SE" dirty="0"/>
              <a:t>2) Beträffande stallmiljön så gäller det att begränsa ytorna som är gödselbemängda, att undvika större luftrörelser och att temperaturen i stallet är hög.</a:t>
            </a:r>
          </a:p>
          <a:p>
            <a:r>
              <a:rPr lang="sv-SE" dirty="0"/>
              <a:t>Val av strömedel och alltför lite strö kan öka ammoniakavgången i system med fast- och djupströgödsel.  Det gäller även för detta att inte exponera gödseln för luftrörelser utan att binda ammoniaken till strömedlet.</a:t>
            </a:r>
          </a:p>
          <a:p>
            <a:r>
              <a:rPr lang="sv-SE" b="1" dirty="0"/>
              <a:t>Normal  (gul markering) gödsel finns i rännan/ spalt men inte i liggplatsen</a:t>
            </a:r>
          </a:p>
          <a:p>
            <a:r>
              <a:rPr lang="sv-SE" b="1" dirty="0"/>
              <a:t>Normalt (gul markering) stalltemperaturen ligger intervallet</a:t>
            </a:r>
          </a:p>
          <a:p>
            <a:r>
              <a:rPr lang="sv-SE" dirty="0"/>
              <a:t>Mjölkkor </a:t>
            </a:r>
          </a:p>
          <a:p>
            <a:r>
              <a:rPr lang="sv-SE" dirty="0"/>
              <a:t>Köttdjur</a:t>
            </a:r>
          </a:p>
          <a:p>
            <a:r>
              <a:rPr lang="sv-SE" dirty="0"/>
              <a:t>Grisar</a:t>
            </a:r>
          </a:p>
          <a:p>
            <a:r>
              <a:rPr lang="sv-SE" dirty="0"/>
              <a:t>Lamm</a:t>
            </a:r>
          </a:p>
          <a:p>
            <a:r>
              <a:rPr lang="sv-SE" b="1" dirty="0"/>
              <a:t>Normalt (gul markering) strö består av halm/</a:t>
            </a:r>
            <a:r>
              <a:rPr lang="sv-SE" b="1" dirty="0" err="1"/>
              <a:t>sågiintervallet</a:t>
            </a:r>
            <a:endParaRPr lang="sv-SE" b="1"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Om gårdens värde är under 95 % av grundvärdet blir det grönt. Om gårdens värde är över 105% av grundvärdet blir det rött. I spannet 95-105% blir det gult.</a:t>
            </a:r>
          </a:p>
          <a:p>
            <a:pPr marL="0" indent="0">
              <a:buNone/>
            </a:pPr>
            <a:r>
              <a:rPr lang="sv-SE" sz="1400" b="1" u="sng" dirty="0"/>
              <a:t>Gödselytor i stallet- träck och urin</a:t>
            </a:r>
          </a:p>
          <a:p>
            <a:pPr marL="0" indent="0">
              <a:buNone/>
            </a:pPr>
            <a:r>
              <a:rPr lang="sv-SE" sz="1200" dirty="0"/>
              <a:t>      små ytor som är gödselbemängda, frekvent utgödsling, effektiv urindränering</a:t>
            </a:r>
          </a:p>
          <a:p>
            <a:pPr marL="0" indent="0">
              <a:buNone/>
            </a:pPr>
            <a:r>
              <a:rPr lang="sv-SE" sz="1200" dirty="0"/>
              <a:t>      stora ytor som är gödselbemängda, långt intervall för utgödsling, bristfällig urindränering</a:t>
            </a:r>
          </a:p>
          <a:p>
            <a:pPr marL="0" indent="0">
              <a:buNone/>
            </a:pPr>
            <a:endParaRPr lang="sv-SE" sz="1200" dirty="0"/>
          </a:p>
          <a:p>
            <a:pPr marL="0" indent="0">
              <a:buNone/>
            </a:pPr>
            <a:r>
              <a:rPr lang="sv-SE" sz="1400" b="1" u="sng" dirty="0"/>
              <a:t>Stalltemperatur och luftrörelser</a:t>
            </a:r>
          </a:p>
          <a:p>
            <a:pPr marL="0" indent="0">
              <a:buNone/>
            </a:pPr>
            <a:r>
              <a:rPr lang="sv-SE" sz="1200" dirty="0"/>
              <a:t>      låg stalltemperatur (gäller ej smågrisplatser), kyld gödsel, djupa gödselkulvertar med små luftrörelser</a:t>
            </a:r>
          </a:p>
          <a:p>
            <a:pPr marL="0" indent="0">
              <a:buNone/>
            </a:pPr>
            <a:r>
              <a:rPr lang="sv-SE" sz="1200" dirty="0"/>
              <a:t>      hög stalltemperatur, betydande luftrörelser över gödselyta</a:t>
            </a:r>
          </a:p>
          <a:p>
            <a:pPr marL="0" indent="0">
              <a:buNone/>
            </a:pPr>
            <a:endParaRPr lang="sv-SE" sz="1200" dirty="0"/>
          </a:p>
          <a:p>
            <a:pPr marL="0" indent="0">
              <a:buNone/>
            </a:pPr>
            <a:r>
              <a:rPr lang="sv-SE" sz="1400" b="1" u="sng" dirty="0"/>
              <a:t>Strömängd och typ av strö</a:t>
            </a:r>
          </a:p>
          <a:p>
            <a:pPr marL="0" indent="0">
              <a:buNone/>
            </a:pPr>
            <a:r>
              <a:rPr lang="sv-SE" sz="1200" dirty="0"/>
              <a:t>       torr yta, mycket strö i ströbädd, torv används helt eller delvis</a:t>
            </a:r>
          </a:p>
          <a:p>
            <a:pPr marL="0" indent="0">
              <a:buNone/>
            </a:pPr>
            <a:r>
              <a:rPr lang="sv-SE" sz="1200" dirty="0"/>
              <a:t>       </a:t>
            </a:r>
            <a:r>
              <a:rPr lang="sv-SE" sz="1200" dirty="0">
                <a:solidFill>
                  <a:srgbClr val="004165"/>
                </a:solidFill>
              </a:rPr>
              <a:t>liten strömängd, liggytan är ofta gödselbemängd</a:t>
            </a:r>
            <a:endParaRPr lang="sv-SE" sz="1200" dirty="0"/>
          </a:p>
          <a:p>
            <a:pPr marL="0" indent="0">
              <a:buNone/>
            </a:pPr>
            <a:endParaRPr lang="sv-SE" sz="1400" dirty="0"/>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17</a:t>
            </a:fld>
            <a:endParaRPr lang="sv-SE"/>
          </a:p>
        </p:txBody>
      </p:sp>
    </p:spTree>
    <p:extLst>
      <p:ext uri="{BB962C8B-B14F-4D97-AF65-F5344CB8AC3E}">
        <p14:creationId xmlns:p14="http://schemas.microsoft.com/office/powerpoint/2010/main" val="2184253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Frågor ställs i hållbarhetsanalysen kring 4 steg i kedjan från </a:t>
            </a:r>
            <a:r>
              <a:rPr lang="sv-SE" dirty="0" err="1"/>
              <a:t>fodervia</a:t>
            </a:r>
            <a:r>
              <a:rPr lang="sv-SE" dirty="0"/>
              <a:t>  stall och lagring till spridning av stallgödselbild. Ammoniak kan förloras i varje steg.</a:t>
            </a:r>
          </a:p>
          <a:p>
            <a:endParaRPr lang="sv-SE" dirty="0"/>
          </a:p>
          <a:p>
            <a:r>
              <a:rPr lang="sv-SE" dirty="0"/>
              <a:t>3) Vi lagring av gödsel så går mycket ut på att undvika större luftrörelser och att undvika att behållaren  Det åstadkommer man med </a:t>
            </a:r>
            <a:r>
              <a:rPr lang="sv-SE" dirty="0" err="1"/>
              <a:t>svämtäcke</a:t>
            </a:r>
            <a:r>
              <a:rPr lang="sv-SE" dirty="0"/>
              <a:t> eller ännu hellre tak eller flytande gummiduk. Ammoniakavgången är större från en flack behållare och om den är placerad i soligt läge. Slutligen så bör gödsellagret tömmas under en begränsad tid. Det gäller både flytgödsel, biogödsel och fastgödselstuka. Ju längre exponering för luftrörelser desto större ammoniakförluster.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Om gårdens värde är under 95 % av grundvärdet blir det grönt. Om gårdens värde är över 105% av grundvärdet blir det rött. I spannet 95-105% blir det gult.</a:t>
            </a:r>
          </a:p>
          <a:p>
            <a:pPr marL="0" indent="0">
              <a:buNone/>
            </a:pPr>
            <a:r>
              <a:rPr lang="sv-SE" sz="1400" b="1" u="sng" dirty="0"/>
              <a:t>Täckning av gödselbehållare och stuka</a:t>
            </a:r>
          </a:p>
          <a:p>
            <a:pPr marL="0" indent="0">
              <a:buNone/>
            </a:pPr>
            <a:r>
              <a:rPr lang="sv-SE" sz="1200" dirty="0"/>
              <a:t>      </a:t>
            </a:r>
            <a:r>
              <a:rPr lang="sv-SE" sz="1200" dirty="0">
                <a:solidFill>
                  <a:schemeClr val="accent2">
                    <a:lumMod val="50000"/>
                  </a:schemeClr>
                </a:solidFill>
              </a:rPr>
              <a:t>tätt tak eller flytande täckning</a:t>
            </a:r>
          </a:p>
          <a:p>
            <a:pPr marL="0" indent="0">
              <a:buNone/>
            </a:pPr>
            <a:r>
              <a:rPr lang="sv-SE" sz="1200" dirty="0">
                <a:solidFill>
                  <a:schemeClr val="accent2">
                    <a:lumMod val="50000"/>
                  </a:schemeClr>
                </a:solidFill>
              </a:rPr>
              <a:t>      </a:t>
            </a:r>
            <a:r>
              <a:rPr lang="sv-SE" sz="1200" dirty="0" err="1">
                <a:solidFill>
                  <a:schemeClr val="accent2">
                    <a:lumMod val="50000"/>
                  </a:schemeClr>
                </a:solidFill>
              </a:rPr>
              <a:t>svämtäcke</a:t>
            </a:r>
            <a:r>
              <a:rPr lang="sv-SE" sz="1200" dirty="0">
                <a:solidFill>
                  <a:schemeClr val="accent2">
                    <a:lumMod val="50000"/>
                  </a:schemeClr>
                </a:solidFill>
              </a:rPr>
              <a:t> saknas eller är ofullständigt</a:t>
            </a:r>
          </a:p>
          <a:p>
            <a:pPr marL="0" indent="0">
              <a:buNone/>
            </a:pPr>
            <a:endParaRPr lang="sv-SE" sz="1200" dirty="0">
              <a:solidFill>
                <a:schemeClr val="accent2">
                  <a:lumMod val="50000"/>
                </a:schemeClr>
              </a:solidFill>
            </a:endParaRPr>
          </a:p>
          <a:p>
            <a:pPr marL="0" indent="0">
              <a:buNone/>
            </a:pPr>
            <a:r>
              <a:rPr lang="sv-SE" sz="1400" b="1" u="sng" dirty="0"/>
              <a:t>Gödsellagrets utformning och placering</a:t>
            </a:r>
          </a:p>
          <a:p>
            <a:pPr marL="0" indent="0">
              <a:buNone/>
            </a:pPr>
            <a:r>
              <a:rPr lang="sv-SE" sz="1200" dirty="0"/>
              <a:t>      </a:t>
            </a:r>
            <a:r>
              <a:rPr lang="sv-SE" sz="1200" dirty="0">
                <a:solidFill>
                  <a:schemeClr val="accent2">
                    <a:lumMod val="50000"/>
                  </a:schemeClr>
                </a:solidFill>
              </a:rPr>
              <a:t>djup brunn och liten gödselyta, gödselbehållare och fastgödselstuka i skuggigt läge</a:t>
            </a:r>
          </a:p>
          <a:p>
            <a:pPr marL="0" indent="0">
              <a:buNone/>
            </a:pPr>
            <a:r>
              <a:rPr lang="sv-SE" sz="1200" dirty="0"/>
              <a:t>      grund behållare med stor yta såsom lagun, gödselbehållare eller stuka i soligt läge</a:t>
            </a:r>
          </a:p>
          <a:p>
            <a:pPr marL="0" indent="0">
              <a:buNone/>
            </a:pPr>
            <a:endParaRPr lang="sv-SE" sz="1200" dirty="0">
              <a:solidFill>
                <a:srgbClr val="C00000"/>
              </a:solidFill>
            </a:endParaRPr>
          </a:p>
          <a:p>
            <a:pPr marL="0" indent="0">
              <a:buNone/>
            </a:pPr>
            <a:r>
              <a:rPr lang="sv-SE" sz="1400" b="1" u="sng" dirty="0"/>
              <a:t>Tömning av gödselbehållare och stuka</a:t>
            </a:r>
          </a:p>
          <a:p>
            <a:pPr marL="0" indent="0">
              <a:buNone/>
            </a:pPr>
            <a:r>
              <a:rPr lang="sv-SE" sz="1200" dirty="0"/>
              <a:t>       </a:t>
            </a:r>
            <a:r>
              <a:rPr lang="sv-SE" sz="1200" dirty="0">
                <a:solidFill>
                  <a:schemeClr val="accent2">
                    <a:lumMod val="50000"/>
                  </a:schemeClr>
                </a:solidFill>
              </a:rPr>
              <a:t>kort tid för tömning av behållare och fastgödselstuka, snabb omrörning i flytgödselbehållare</a:t>
            </a:r>
          </a:p>
          <a:p>
            <a:pPr marL="0" indent="0">
              <a:buNone/>
            </a:pPr>
            <a:r>
              <a:rPr lang="sv-SE" sz="1200" dirty="0">
                <a:solidFill>
                  <a:schemeClr val="accent2">
                    <a:lumMod val="50000"/>
                  </a:schemeClr>
                </a:solidFill>
              </a:rPr>
              <a:t>       tömning under lång tid, </a:t>
            </a:r>
            <a:r>
              <a:rPr lang="sv-SE" sz="1400" dirty="0">
                <a:solidFill>
                  <a:schemeClr val="accent2">
                    <a:lumMod val="50000"/>
                  </a:schemeClr>
                </a:solidFill>
              </a:rPr>
              <a:t>utdragen omrörning i flytgödselbehållare</a:t>
            </a:r>
            <a:endParaRPr lang="sv-SE" sz="1400" dirty="0"/>
          </a:p>
          <a:p>
            <a:pPr marL="0" indent="0">
              <a:buNone/>
            </a:pPr>
            <a:endParaRPr lang="sv-SE" sz="1400" dirty="0"/>
          </a:p>
          <a:p>
            <a:endParaRPr lang="sv-SE" dirty="0"/>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18</a:t>
            </a:fld>
            <a:endParaRPr lang="sv-SE"/>
          </a:p>
        </p:txBody>
      </p:sp>
    </p:spTree>
    <p:extLst>
      <p:ext uri="{BB962C8B-B14F-4D97-AF65-F5344CB8AC3E}">
        <p14:creationId xmlns:p14="http://schemas.microsoft.com/office/powerpoint/2010/main" val="3699646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Frågor ställs i hållbarhetsanalysen kring 4 steg i kedjan från </a:t>
            </a:r>
            <a:r>
              <a:rPr lang="sv-SE" dirty="0" err="1"/>
              <a:t>fodervia</a:t>
            </a:r>
            <a:r>
              <a:rPr lang="sv-SE" dirty="0"/>
              <a:t>  stall och lagring till spridning av stallgödselbild. Ammoniak kan förloras i varje steg.</a:t>
            </a:r>
          </a:p>
          <a:p>
            <a:endParaRPr lang="sv-SE" dirty="0"/>
          </a:p>
          <a:p>
            <a:r>
              <a:rPr lang="sv-SE" dirty="0"/>
              <a:t>4) Vid spridning av gödsel så gäller det att undvika att gödseln blir liggande över stora delar at markytan. Det bästa är om det skaps en god jordkontakt gödseln snabbt kommer i kontakt med jord.  Myllning eller snabb nedbrukning är 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Om gårdens värde är under 95 % av grundvärdet blir det grönt. Om gårdens värde är över 105% av grundvärdet blir det rött. I spannet 95-105% blir det gult.</a:t>
            </a:r>
          </a:p>
          <a:p>
            <a:r>
              <a:rPr lang="sv-SE" dirty="0"/>
              <a:t>et bästa. Svalt och vindstilla väder ger små förluster. </a:t>
            </a:r>
          </a:p>
          <a:p>
            <a:pPr marL="0" indent="0">
              <a:buNone/>
            </a:pPr>
            <a:r>
              <a:rPr lang="sv-SE" sz="1400" b="1" u="sng" dirty="0"/>
              <a:t>Nedbrukning av gödsel</a:t>
            </a:r>
          </a:p>
          <a:p>
            <a:pPr marL="0" indent="0">
              <a:buNone/>
            </a:pPr>
            <a:r>
              <a:rPr lang="sv-SE" sz="1200" dirty="0"/>
              <a:t>      </a:t>
            </a:r>
            <a:r>
              <a:rPr lang="sv-SE" sz="1200" dirty="0">
                <a:solidFill>
                  <a:schemeClr val="accent2">
                    <a:lumMod val="50000"/>
                  </a:schemeClr>
                </a:solidFill>
              </a:rPr>
              <a:t>myllning eller snabb nedbrukning av gödsel och urin, som längst inom 4 timmar</a:t>
            </a:r>
          </a:p>
          <a:p>
            <a:pPr marL="0" indent="0">
              <a:buNone/>
            </a:pPr>
            <a:r>
              <a:rPr lang="sv-SE" sz="1200" dirty="0">
                <a:solidFill>
                  <a:schemeClr val="accent2">
                    <a:lumMod val="50000"/>
                  </a:schemeClr>
                </a:solidFill>
              </a:rPr>
              <a:t>      bredspridning, gödsel och urin kvar på markytan längre än 24 timmar</a:t>
            </a:r>
          </a:p>
          <a:p>
            <a:pPr marL="0" indent="0">
              <a:buNone/>
            </a:pPr>
            <a:endParaRPr lang="sv-SE" sz="1200" dirty="0">
              <a:solidFill>
                <a:schemeClr val="accent2">
                  <a:lumMod val="50000"/>
                </a:schemeClr>
              </a:solidFill>
            </a:endParaRPr>
          </a:p>
          <a:p>
            <a:pPr marL="0" indent="0">
              <a:buNone/>
            </a:pPr>
            <a:r>
              <a:rPr lang="sv-SE" sz="1400" b="1" u="sng" dirty="0"/>
              <a:t>Väder vid gödselspridning</a:t>
            </a:r>
          </a:p>
          <a:p>
            <a:pPr marL="0" indent="0">
              <a:buNone/>
            </a:pPr>
            <a:r>
              <a:rPr lang="sv-SE" sz="1200" dirty="0"/>
              <a:t>      </a:t>
            </a:r>
            <a:r>
              <a:rPr lang="sv-SE" sz="1200" dirty="0">
                <a:solidFill>
                  <a:schemeClr val="accent2">
                    <a:lumMod val="50000"/>
                  </a:schemeClr>
                </a:solidFill>
              </a:rPr>
              <a:t>spridning sker nästan alltid vid svalt, mulet vindstilla väder eller strax före regn</a:t>
            </a:r>
          </a:p>
          <a:p>
            <a:pPr marL="0" indent="0">
              <a:buNone/>
            </a:pPr>
            <a:r>
              <a:rPr lang="sv-SE" sz="1200" dirty="0">
                <a:solidFill>
                  <a:schemeClr val="accent2">
                    <a:lumMod val="50000"/>
                  </a:schemeClr>
                </a:solidFill>
              </a:rPr>
              <a:t>      spridning sker relativt ofta vid varmt, soligt och blåsigt väder</a:t>
            </a:r>
          </a:p>
          <a:p>
            <a:pPr marL="0" indent="0">
              <a:buNone/>
            </a:pPr>
            <a:endParaRPr lang="sv-SE" sz="1200" dirty="0">
              <a:solidFill>
                <a:schemeClr val="accent2">
                  <a:lumMod val="50000"/>
                </a:schemeClr>
              </a:solidFill>
            </a:endParaRPr>
          </a:p>
          <a:p>
            <a:pPr marL="0" indent="0">
              <a:buNone/>
            </a:pPr>
            <a:r>
              <a:rPr lang="sv-SE" sz="1400" b="1" u="sng" dirty="0"/>
              <a:t>Jordkontakt och infiltration av gödseln</a:t>
            </a:r>
          </a:p>
          <a:p>
            <a:pPr marL="0" indent="0">
              <a:buNone/>
            </a:pPr>
            <a:r>
              <a:rPr lang="sv-SE" sz="1200" dirty="0"/>
              <a:t>       </a:t>
            </a:r>
            <a:r>
              <a:rPr lang="sv-SE" sz="1200" dirty="0">
                <a:solidFill>
                  <a:schemeClr val="accent2">
                    <a:lumMod val="50000"/>
                  </a:schemeClr>
                </a:solidFill>
              </a:rPr>
              <a:t>spridning med god jordkontakt (såsom släpfotramp), snabb infiltration</a:t>
            </a:r>
          </a:p>
          <a:p>
            <a:pPr marL="0" indent="0">
              <a:buNone/>
            </a:pPr>
            <a:r>
              <a:rPr lang="sv-SE" sz="1200" dirty="0">
                <a:solidFill>
                  <a:schemeClr val="accent2">
                    <a:lumMod val="50000"/>
                  </a:schemeClr>
                </a:solidFill>
              </a:rPr>
              <a:t>       bristande jordkontakt med gödseln på markytan eller ovanpå gröda, ojämn spridning av fastgödsel</a:t>
            </a:r>
          </a:p>
          <a:p>
            <a:pPr marL="0" indent="0">
              <a:buNone/>
            </a:pPr>
            <a:endParaRPr lang="sv-SE" sz="1400" dirty="0"/>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19</a:t>
            </a:fld>
            <a:endParaRPr lang="sv-SE"/>
          </a:p>
        </p:txBody>
      </p:sp>
    </p:spTree>
    <p:extLst>
      <p:ext uri="{BB962C8B-B14F-4D97-AF65-F5344CB8AC3E}">
        <p14:creationId xmlns:p14="http://schemas.microsoft.com/office/powerpoint/2010/main" val="1272525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685800" y="862013"/>
            <a:ext cx="5486400" cy="3086100"/>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Övergödning, vilka indikatorer beskriver området?</a:t>
            </a:r>
            <a:endParaRPr lang="sv-SE" sz="1200" kern="1200" dirty="0">
              <a:solidFill>
                <a:schemeClr val="tx1"/>
              </a:solidFill>
              <a:effectLst/>
              <a:latin typeface="+mn-lt"/>
              <a:ea typeface="+mn-ea"/>
              <a:cs typeface="+mn-cs"/>
            </a:endParaRPr>
          </a:p>
          <a:p>
            <a:r>
              <a:rPr lang="sv-SE" dirty="0">
                <a:cs typeface="Calibri" panose="020F0502020204030204" pitchFamily="34" charset="0"/>
              </a:rPr>
              <a:t>I Hållbarhetsanalysen besvarar man frågor kring om man har gjort åtgärderna:</a:t>
            </a:r>
          </a:p>
          <a:p>
            <a:pPr>
              <a:buFont typeface="Arial" panose="020B0604020202020204" pitchFamily="34" charset="0"/>
              <a:buChar char="•"/>
            </a:pPr>
            <a:r>
              <a:rPr lang="sv-SE" dirty="0"/>
              <a:t>anlagt dammar eller våtmarker</a:t>
            </a:r>
          </a:p>
          <a:p>
            <a:pPr>
              <a:buFont typeface="Arial" panose="020B0604020202020204" pitchFamily="34" charset="0"/>
              <a:buChar char="•"/>
            </a:pPr>
            <a:r>
              <a:rPr lang="sv-SE" dirty="0"/>
              <a:t>använder skyddszoner längs diken och vattendrag eller anpassade skyddszoner                  i fält där erosionsrisken är stor</a:t>
            </a:r>
          </a:p>
          <a:p>
            <a:pPr>
              <a:buFont typeface="Arial" panose="020B0604020202020204" pitchFamily="34" charset="0"/>
              <a:buChar char="•"/>
            </a:pPr>
            <a:r>
              <a:rPr lang="sv-SE" dirty="0"/>
              <a:t>odlar mellangröda eller fånggröda</a:t>
            </a:r>
          </a:p>
          <a:p>
            <a:pPr>
              <a:buFont typeface="Arial" panose="020B0604020202020204" pitchFamily="34" charset="0"/>
              <a:buChar char="•"/>
            </a:pPr>
            <a:r>
              <a:rPr lang="sv-SE" dirty="0"/>
              <a:t>tillämpar </a:t>
            </a:r>
            <a:r>
              <a:rPr lang="sv-SE" dirty="0" err="1"/>
              <a:t>vårbearbetning</a:t>
            </a:r>
            <a:br>
              <a:rPr lang="sv-SE" dirty="0"/>
            </a:br>
            <a:endParaRPr lang="sv-SE" dirty="0"/>
          </a:p>
          <a:p>
            <a:endParaRPr lang="sv-SE"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Nyckelåtgärder som lantbrukaren antingen kan få miljöersättning för inom den strategiska planen (CAP) eller LOVA-bidrag är att anlägga och underhålla våtmarker och dammar, ha skyddszoner längs vattendrag eller så kallade anpassade skyddszoner, ettåriga stöd för fånggrödor eller mellangrödor, samt </a:t>
            </a:r>
            <a:r>
              <a:rPr lang="sv-SE" sz="1200" kern="1200" dirty="0" err="1">
                <a:solidFill>
                  <a:schemeClr val="tx1"/>
                </a:solidFill>
                <a:effectLst/>
                <a:latin typeface="+mn-lt"/>
                <a:ea typeface="+mn-ea"/>
                <a:cs typeface="+mn-cs"/>
              </a:rPr>
              <a:t>vårbearbetning</a:t>
            </a:r>
            <a:r>
              <a:rPr lang="sv-SE"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Flera av dessa stöd är bara möjliga att söka inom nitratkänsligt område.</a:t>
            </a:r>
          </a:p>
          <a:p>
            <a:pPr>
              <a:defRPr/>
            </a:pPr>
            <a:endParaRPr lang="sv-SE" dirty="0">
              <a:latin typeface="Calibri" panose="020F0502020204030204" pitchFamily="34" charset="0"/>
              <a:cs typeface="Calibri" panose="020F0502020204030204" pitchFamily="34" charset="0"/>
            </a:endParaRPr>
          </a:p>
          <a:p>
            <a:pPr>
              <a:defRPr/>
            </a:pPr>
            <a:r>
              <a:rPr lang="sv-SE" dirty="0">
                <a:latin typeface="Calibri" panose="020F0502020204030204" pitchFamily="34" charset="0"/>
                <a:cs typeface="Calibri" panose="020F0502020204030204" pitchFamily="34" charset="0"/>
              </a:rPr>
              <a:t>Frågor besvaras med ja, nej, inte aktuellt och på några av frågorna ”delvis”. F</a:t>
            </a:r>
            <a:r>
              <a:rPr lang="sv-SE" dirty="0"/>
              <a:t>rågor besvaras med: ja, delvis, eller inte aktuellt, kring dammar/våtmarker, skyddszoner, mellangrödor, och </a:t>
            </a:r>
            <a:r>
              <a:rPr lang="sv-SE" dirty="0" err="1"/>
              <a:t>vårbearbetning</a:t>
            </a:r>
            <a:r>
              <a:rPr lang="sv-SE" dirty="0"/>
              <a:t>. Svara på om åtgärden tillämpas på gården oberoende om lantbrukaren söker stöd.</a:t>
            </a:r>
          </a:p>
          <a:p>
            <a:pPr>
              <a:defRPr/>
            </a:pPr>
            <a:endParaRPr lang="sv-SE" dirty="0"/>
          </a:p>
          <a:p>
            <a:r>
              <a:rPr lang="sv-SE" sz="1200" b="1" u="sng" kern="1200" dirty="0">
                <a:solidFill>
                  <a:schemeClr val="tx1"/>
                </a:solidFill>
                <a:effectLst/>
                <a:latin typeface="+mn-lt"/>
                <a:ea typeface="+mn-ea"/>
                <a:cs typeface="+mn-cs"/>
              </a:rPr>
              <a:t>Har du anlagt en damm eller våtmark?</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Ja= Grön, Nej=Rött</a:t>
            </a:r>
          </a:p>
          <a:p>
            <a:r>
              <a:rPr lang="sv-SE" sz="1200" b="1" u="sng" kern="1200" dirty="0">
                <a:solidFill>
                  <a:schemeClr val="tx1"/>
                </a:solidFill>
                <a:effectLst/>
                <a:latin typeface="+mn-lt"/>
                <a:ea typeface="+mn-ea"/>
                <a:cs typeface="+mn-cs"/>
              </a:rPr>
              <a:t>Har du anlagt skyddszoner längs diken eller vattendrag alternativt anpassade skyddszoner?</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Ja= Grönt, Delvis=Gult, Nej=Rött</a:t>
            </a:r>
          </a:p>
          <a:p>
            <a:r>
              <a:rPr lang="sv-SE" sz="1200" b="1" u="sng" kern="1200" dirty="0">
                <a:solidFill>
                  <a:schemeClr val="tx1"/>
                </a:solidFill>
                <a:effectLst/>
                <a:latin typeface="+mn-lt"/>
                <a:ea typeface="+mn-ea"/>
                <a:cs typeface="+mn-cs"/>
              </a:rPr>
              <a:t>Har du mellangröda eller fånggröda?</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Ja= Grönt, Delvis=Gult, Nej=Rött</a:t>
            </a:r>
          </a:p>
          <a:p>
            <a:r>
              <a:rPr lang="sv-SE" sz="1200" b="1" u="sng" kern="1200" dirty="0">
                <a:solidFill>
                  <a:schemeClr val="tx1"/>
                </a:solidFill>
                <a:effectLst/>
                <a:latin typeface="+mn-lt"/>
                <a:ea typeface="+mn-ea"/>
                <a:cs typeface="+mn-cs"/>
              </a:rPr>
              <a:t>Tillämpar du </a:t>
            </a:r>
            <a:r>
              <a:rPr lang="sv-SE" sz="1200" b="1" u="sng" kern="1200" dirty="0" err="1">
                <a:solidFill>
                  <a:schemeClr val="tx1"/>
                </a:solidFill>
                <a:effectLst/>
                <a:latin typeface="+mn-lt"/>
                <a:ea typeface="+mn-ea"/>
                <a:cs typeface="+mn-cs"/>
              </a:rPr>
              <a:t>vårbearbetning</a:t>
            </a:r>
            <a:r>
              <a:rPr lang="sv-SE" sz="1200" b="1" u="sng" kern="1200" dirty="0">
                <a:solidFill>
                  <a:schemeClr val="tx1"/>
                </a:solidFill>
                <a:effectLst/>
                <a:latin typeface="+mn-lt"/>
                <a:ea typeface="+mn-ea"/>
                <a:cs typeface="+mn-cs"/>
              </a:rPr>
              <a:t>?</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Ja= Grön, Nej=Rött</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En maxpoäng beräknas utifrån antalet besvarade frågor om våtmark, skyddszoner, mellan/fånggröda och vår bearbetning. Poäng räknas utifrån givna svar. Om poängen är under 33% av maxpoängen blir det rött. Om poängen är över 67% av maxpoängen bli det grönt.</a:t>
            </a:r>
          </a:p>
          <a:p>
            <a:endParaRPr lang="sv-SE" sz="1200" kern="1200" dirty="0">
              <a:solidFill>
                <a:schemeClr val="tx1"/>
              </a:solidFill>
              <a:effectLst/>
              <a:latin typeface="+mn-lt"/>
              <a:ea typeface="+mn-ea"/>
              <a:cs typeface="+mn-cs"/>
            </a:endParaRPr>
          </a:p>
          <a:p>
            <a:pPr>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20</a:t>
            </a:fld>
            <a:endParaRPr lang="sv-SE"/>
          </a:p>
        </p:txBody>
      </p:sp>
    </p:spTree>
    <p:extLst>
      <p:ext uri="{BB962C8B-B14F-4D97-AF65-F5344CB8AC3E}">
        <p14:creationId xmlns:p14="http://schemas.microsoft.com/office/powerpoint/2010/main" val="663576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Kväveeffektivitet i utfodringen</a:t>
            </a:r>
            <a:r>
              <a:rPr lang="sv-SE" sz="1200" kern="1200" dirty="0">
                <a:solidFill>
                  <a:schemeClr val="tx1"/>
                </a:solidFill>
                <a:effectLst/>
                <a:latin typeface="+mn-lt"/>
                <a:ea typeface="+mn-ea"/>
                <a:cs typeface="+mn-cs"/>
              </a:rPr>
              <a:t>= om beräkning gjort vid rådgivningen 41C Endags utfodringskontroll, mjölk/nöt/får och 50A Utfodringskontroll smågris och 50B slaktgris gris, används denna siffra, annars hoppar man över denna rad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Under 26% för mjölk, 20 % för nötkött och 37 % för gris ger rött. För grönt krävs över 30% för mjölk, över 25% för nötkött och över 43 % för gris.</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21</a:t>
            </a:fld>
            <a:endParaRPr lang="sv-SE"/>
          </a:p>
        </p:txBody>
      </p:sp>
    </p:spTree>
    <p:extLst>
      <p:ext uri="{BB962C8B-B14F-4D97-AF65-F5344CB8AC3E}">
        <p14:creationId xmlns:p14="http://schemas.microsoft.com/office/powerpoint/2010/main" val="2115793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Under 26% för mjölk, 20 % för nötkött och 37 % för gris ger rött. För grönt krävs över 30% för mjölk, över 25% för nötkött och över 43 % för gris.</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22</a:t>
            </a:fld>
            <a:endParaRPr lang="sv-SE"/>
          </a:p>
        </p:txBody>
      </p:sp>
    </p:spTree>
    <p:extLst>
      <p:ext uri="{BB962C8B-B14F-4D97-AF65-F5344CB8AC3E}">
        <p14:creationId xmlns:p14="http://schemas.microsoft.com/office/powerpoint/2010/main" val="315962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23</a:t>
            </a:fld>
            <a:endParaRPr lang="sv-SE"/>
          </a:p>
        </p:txBody>
      </p:sp>
    </p:spTree>
    <p:extLst>
      <p:ext uri="{BB962C8B-B14F-4D97-AF65-F5344CB8AC3E}">
        <p14:creationId xmlns:p14="http://schemas.microsoft.com/office/powerpoint/2010/main" val="3563811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22521FCE-6D72-4AB3-8E96-3BFB2CB19148}" type="slidenum">
              <a:rPr lang="sv-SE" smtClean="0"/>
              <a:t>24</a:t>
            </a:fld>
            <a:endParaRPr lang="sv-SE"/>
          </a:p>
        </p:txBody>
      </p:sp>
    </p:spTree>
    <p:extLst>
      <p:ext uri="{BB962C8B-B14F-4D97-AF65-F5344CB8AC3E}">
        <p14:creationId xmlns:p14="http://schemas.microsoft.com/office/powerpoint/2010/main" val="2972135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rgbClr val="FF0000"/>
                </a:solidFill>
                <a:effectLst/>
                <a:latin typeface="+mn-lt"/>
                <a:ea typeface="+mn-ea"/>
                <a:cs typeface="+mn-cs"/>
              </a:rPr>
              <a:t>Under</a:t>
            </a:r>
            <a:r>
              <a:rPr lang="sv-SE" sz="1200" b="1" i="0" kern="1200" baseline="0" dirty="0">
                <a:solidFill>
                  <a:srgbClr val="FF0000"/>
                </a:solidFill>
                <a:effectLst/>
                <a:latin typeface="+mn-lt"/>
                <a:ea typeface="+mn-ea"/>
                <a:cs typeface="+mn-cs"/>
              </a:rPr>
              <a:t> a</a:t>
            </a:r>
            <a:r>
              <a:rPr lang="sv-SE" sz="1200" b="1" i="0" kern="1200" dirty="0">
                <a:solidFill>
                  <a:srgbClr val="FF0000"/>
                </a:solidFill>
                <a:effectLst/>
                <a:latin typeface="+mn-lt"/>
                <a:ea typeface="+mn-ea"/>
                <a:cs typeface="+mn-cs"/>
              </a:rPr>
              <a:t>vsnittet Markhälsa i bildspelet visas 2 bilder. </a:t>
            </a:r>
            <a:r>
              <a:rPr kumimoji="0" lang="sv-SE" sz="1200" b="0" i="0" u="none" strike="noStrike" kern="1200" cap="none" spc="0" normalizeH="0" baseline="0" noProof="0" dirty="0">
                <a:ln>
                  <a:noFill/>
                </a:ln>
                <a:solidFill>
                  <a:prstClr val="black"/>
                </a:solidFill>
                <a:effectLst/>
                <a:uLnTx/>
                <a:uFillTx/>
                <a:latin typeface="+mn-lt"/>
                <a:ea typeface="+mn-ea"/>
                <a:cs typeface="+mn-cs"/>
              </a:rPr>
              <a:t>Detta är ett område som tas upp i ett antal av Greppa Näringens moduler. </a:t>
            </a:r>
            <a:r>
              <a:rPr lang="sv-SE" sz="1200" b="0" i="0" kern="1200" dirty="0">
                <a:solidFill>
                  <a:schemeClr val="tx1"/>
                </a:solidFill>
                <a:effectLst/>
                <a:latin typeface="+mn-lt"/>
                <a:ea typeface="+mn-ea"/>
                <a:cs typeface="+mn-cs"/>
              </a:rPr>
              <a:t>Markhälsa, (eller bördighet mullhalt</a:t>
            </a:r>
            <a:r>
              <a:rPr lang="sv-SE" sz="1200" b="0" i="0" kern="1200" baseline="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och markvård) är ett område vid</a:t>
            </a:r>
            <a:r>
              <a:rPr lang="sv-SE" sz="1200" b="0" i="0" kern="1200" baseline="0" dirty="0">
                <a:solidFill>
                  <a:schemeClr val="tx1"/>
                </a:solidFill>
                <a:effectLst/>
                <a:latin typeface="+mn-lt"/>
                <a:ea typeface="+mn-ea"/>
                <a:cs typeface="+mn-cs"/>
              </a:rPr>
              <a:t> sidan av övergödning som ofta anges som en mycket viktigt hållbarhetsparameter och som diskuteras alltmer i jordbrukssammanhang.  Det finns förslag till ny lagstiftning på EU-nivån. (Markvårdsdirektiv)</a:t>
            </a:r>
          </a:p>
          <a:p>
            <a:endParaRPr lang="sv-SE" sz="1200" b="0" i="0" kern="1200" baseline="0" dirty="0">
              <a:solidFill>
                <a:schemeClr val="tx1"/>
              </a:solidFill>
              <a:effectLst/>
              <a:latin typeface="+mn-lt"/>
              <a:ea typeface="+mn-ea"/>
              <a:cs typeface="+mn-cs"/>
            </a:endParaRPr>
          </a:p>
          <a:p>
            <a:r>
              <a:rPr lang="sv-SE" sz="1200" b="0" i="0" kern="1200" baseline="0" dirty="0">
                <a:solidFill>
                  <a:schemeClr val="tx1"/>
                </a:solidFill>
                <a:effectLst/>
                <a:latin typeface="+mn-lt"/>
                <a:ea typeface="+mn-ea"/>
                <a:cs typeface="+mn-cs"/>
              </a:rPr>
              <a:t>Bild 26-27 visar diagram med sambandet djurtäthet och kväveöverskott för olika gårdar med olika djurproduktion. Frågan om vad som ska mätas när vi talar om markhälsa tas upp tillsammans med vilka indikatorer som används i hållbarhetsanalysen.</a:t>
            </a:r>
          </a:p>
        </p:txBody>
      </p:sp>
      <p:sp>
        <p:nvSpPr>
          <p:cNvPr id="4" name="Platshållare för bildnummer 3"/>
          <p:cNvSpPr>
            <a:spLocks noGrp="1"/>
          </p:cNvSpPr>
          <p:nvPr>
            <p:ph type="sldNum" sz="quarter" idx="10"/>
          </p:nvPr>
        </p:nvSpPr>
        <p:spPr/>
        <p:txBody>
          <a:bodyPr/>
          <a:lstStyle/>
          <a:p>
            <a:fld id="{22521FCE-6D72-4AB3-8E96-3BFB2CB19148}" type="slidenum">
              <a:rPr lang="sv-SE" smtClean="0"/>
              <a:t>25</a:t>
            </a:fld>
            <a:endParaRPr lang="sv-SE"/>
          </a:p>
        </p:txBody>
      </p:sp>
    </p:spTree>
    <p:extLst>
      <p:ext uri="{BB962C8B-B14F-4D97-AF65-F5344CB8AC3E}">
        <p14:creationId xmlns:p14="http://schemas.microsoft.com/office/powerpoint/2010/main" val="2014529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5800" y="4400549"/>
            <a:ext cx="5486400" cy="4284663"/>
          </a:xfrm>
        </p:spPr>
        <p:txBody>
          <a:bodyPr/>
          <a:lstStyle/>
          <a:p>
            <a:pPr lvl="0"/>
            <a:r>
              <a:rPr lang="sv-SE" b="1" dirty="0"/>
              <a:t>Markhälsa, vilka indikatorer beskriver området?</a:t>
            </a:r>
            <a:endParaRPr lang="sv-SE" dirty="0"/>
          </a:p>
          <a:p>
            <a:r>
              <a:rPr lang="sv-SE" dirty="0">
                <a:latin typeface="Calibri" panose="020F0502020204030204" pitchFamily="34" charset="0"/>
                <a:cs typeface="Calibri" panose="020F0502020204030204" pitchFamily="34" charset="0"/>
              </a:rPr>
              <a:t>Faktorer som har betydelse för markens kondition är textur, porositet och skrymdensitet, mängd C, N, P, K, pH, erosion, samt tungmetaller och föroreningar. </a:t>
            </a:r>
          </a:p>
          <a:p>
            <a:endParaRPr lang="sv-SE" dirty="0">
              <a:latin typeface="Calibri" panose="020F0502020204030204" pitchFamily="34" charset="0"/>
              <a:cs typeface="Calibri" panose="020F0502020204030204" pitchFamily="34" charset="0"/>
            </a:endParaRPr>
          </a:p>
          <a:p>
            <a:r>
              <a:rPr lang="sv-SE" b="1" dirty="0">
                <a:latin typeface="Calibri" panose="020F0502020204030204" pitchFamily="34" charset="0"/>
                <a:cs typeface="Calibri" panose="020F0502020204030204" pitchFamily="34" charset="0"/>
              </a:rPr>
              <a:t>I hållbarhetsanalysen </a:t>
            </a:r>
            <a:r>
              <a:rPr lang="sv-SE" dirty="0">
                <a:latin typeface="Calibri" panose="020F0502020204030204" pitchFamily="34" charset="0"/>
                <a:cs typeface="Calibri" panose="020F0502020204030204" pitchFamily="34" charset="0"/>
              </a:rPr>
              <a:t>besvaras frågor om jordart, markkartering, kalkning, översyn av diken och brunnar, odling av vall och mellangrödor, däckutrustning vid odlingen, hjullaster och GPS-styrning, med mera.</a:t>
            </a:r>
          </a:p>
          <a:p>
            <a:r>
              <a:rPr lang="sv-SE" dirty="0">
                <a:latin typeface="Calibri" panose="020F0502020204030204" pitchFamily="34" charset="0"/>
                <a:cs typeface="Calibri" panose="020F0502020204030204" pitchFamily="34" charset="0"/>
              </a:rPr>
              <a:t>Man svarar i vilken omfattning åtgärden genomförts, eller om den inte är aktuell på gården och </a:t>
            </a:r>
            <a:r>
              <a:rPr lang="sv-SE" dirty="0"/>
              <a:t>om man </a:t>
            </a:r>
            <a:r>
              <a:rPr lang="sv-SE" b="1" dirty="0"/>
              <a:t>tillämpar åtgärden</a:t>
            </a:r>
            <a:r>
              <a:rPr lang="sv-SE" dirty="0"/>
              <a:t> på &lt;25%, 25-75%, &gt;75% av arealen, eller inte aktuellt</a:t>
            </a:r>
          </a:p>
          <a:p>
            <a:pPr marL="171450" lvl="0" indent="-171450">
              <a:buFont typeface="Arial" panose="020B0604020202020204" pitchFamily="34" charset="0"/>
              <a:buChar char="•"/>
            </a:pPr>
            <a:r>
              <a:rPr lang="sv-SE" dirty="0"/>
              <a:t>Har du bestämt jordart, inom visst intervall markkarterat, kalkat, </a:t>
            </a:r>
            <a:r>
              <a:rPr lang="sv-SE" dirty="0" err="1"/>
              <a:t>strukturkalkat</a:t>
            </a:r>
            <a:r>
              <a:rPr lang="sv-SE" dirty="0"/>
              <a:t>, underhållit diken, inspekterat brunnar?</a:t>
            </a:r>
          </a:p>
          <a:p>
            <a:pPr marL="171450" lvl="0" indent="-171450">
              <a:buFont typeface="Arial" panose="020B0604020202020204" pitchFamily="34" charset="0"/>
              <a:buChar char="•"/>
            </a:pPr>
            <a:r>
              <a:rPr lang="sv-SE" dirty="0"/>
              <a:t>Har du problem med stående vatten?</a:t>
            </a:r>
          </a:p>
          <a:p>
            <a:pPr marL="171450" lvl="0" indent="-171450">
              <a:buFont typeface="Arial" panose="020B0604020202020204" pitchFamily="34" charset="0"/>
              <a:buChar char="•"/>
            </a:pPr>
            <a:r>
              <a:rPr lang="sv-SE" dirty="0"/>
              <a:t>Odlar du vall, fånggröda, anpassar växtföljden för att undvika växtsjukdomar, tillför organiskt material?</a:t>
            </a:r>
          </a:p>
          <a:p>
            <a:pPr marL="171450" lvl="0" indent="-171450">
              <a:buFont typeface="Arial" panose="020B0604020202020204" pitchFamily="34" charset="0"/>
              <a:buChar char="•"/>
            </a:pPr>
            <a:r>
              <a:rPr lang="sv-SE" dirty="0"/>
              <a:t>Justerar du ringtryck, använder dubbelmontage, begränsar </a:t>
            </a:r>
            <a:r>
              <a:rPr lang="sv-SE" dirty="0" err="1"/>
              <a:t>hjullasterna</a:t>
            </a:r>
            <a:r>
              <a:rPr lang="sv-SE" dirty="0"/>
              <a:t>? </a:t>
            </a:r>
          </a:p>
          <a:p>
            <a:pPr marL="171450" lvl="0" indent="-171450">
              <a:buFont typeface="Arial" panose="020B0604020202020204" pitchFamily="34" charset="0"/>
              <a:buChar char="•"/>
            </a:pPr>
            <a:r>
              <a:rPr lang="sv-SE" dirty="0"/>
              <a:t>Använder du GPS?</a:t>
            </a:r>
          </a:p>
          <a:p>
            <a:pPr lvl="0"/>
            <a:endParaRPr lang="sv-SE" dirty="0"/>
          </a:p>
          <a:p>
            <a:pPr lvl="0"/>
            <a:r>
              <a:rPr lang="sv-SE" dirty="0"/>
              <a:t>Med ”inte aktuellt” menas att man tillexempel har lätta jordar där inte strukturkalkning ger någon effekt. </a:t>
            </a:r>
          </a:p>
          <a:p>
            <a:pPr lvl="0"/>
            <a:r>
              <a:rPr lang="sv-SE" dirty="0"/>
              <a:t>Frågan besvaras med ”nej” om man inte odlar fånggrödor med eller utan stöd.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Om poängen är under 33 % av maxpoängen blir det rött. Om poängen är över 67% av maxpoängen bli det grönt.</a:t>
            </a:r>
          </a:p>
          <a:p>
            <a:pPr lvl="0"/>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26</a:t>
            </a:fld>
            <a:endParaRPr lang="sv-SE"/>
          </a:p>
        </p:txBody>
      </p:sp>
    </p:spTree>
    <p:extLst>
      <p:ext uri="{BB962C8B-B14F-4D97-AF65-F5344CB8AC3E}">
        <p14:creationId xmlns:p14="http://schemas.microsoft.com/office/powerpoint/2010/main" val="933156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5800" y="4400549"/>
            <a:ext cx="5486400" cy="4284663"/>
          </a:xfrm>
        </p:spPr>
        <p:txBody>
          <a:bodyPr/>
          <a:lstStyle/>
          <a:p>
            <a:pPr lvl="0"/>
            <a:r>
              <a:rPr lang="sv-SE" b="1" dirty="0"/>
              <a:t>Markhälsa- indikatorer beskriver området när det gäller jämna och höga skördar.</a:t>
            </a:r>
          </a:p>
          <a:p>
            <a:pPr>
              <a:defRPr/>
            </a:pPr>
            <a:r>
              <a:rPr lang="sv-SE" b="1" dirty="0"/>
              <a:t> </a:t>
            </a:r>
            <a:r>
              <a:rPr lang="sv-SE" dirty="0"/>
              <a:t>Använd en varierad växtföljd för god markstruktur få växtskyddsproblem</a:t>
            </a:r>
          </a:p>
          <a:p>
            <a:pPr>
              <a:defRPr/>
            </a:pPr>
            <a:endParaRPr lang="sv-SE" dirty="0"/>
          </a:p>
          <a:p>
            <a:pPr marL="171450" indent="-171450">
              <a:buFont typeface="Arial" panose="020B0604020202020204" pitchFamily="34" charset="0"/>
              <a:buChar char="•"/>
              <a:defRPr/>
            </a:pPr>
            <a:r>
              <a:rPr lang="sv-SE" dirty="0"/>
              <a:t>Se till att fältets dränering fungerar bra</a:t>
            </a:r>
          </a:p>
          <a:p>
            <a:pPr marL="171450" indent="-171450">
              <a:buFont typeface="Arial" panose="020B0604020202020204" pitchFamily="34" charset="0"/>
              <a:buChar char="•"/>
              <a:defRPr/>
            </a:pPr>
            <a:r>
              <a:rPr lang="sv-SE" dirty="0"/>
              <a:t>Höj mullhalten om den är lägre än 3 %</a:t>
            </a:r>
          </a:p>
          <a:p>
            <a:pPr marL="171450" indent="-171450">
              <a:buFont typeface="Arial" panose="020B0604020202020204" pitchFamily="34" charset="0"/>
              <a:buChar char="•"/>
              <a:defRPr/>
            </a:pPr>
            <a:r>
              <a:rPr lang="sv-SE" dirty="0"/>
              <a:t>Undvik markpackning</a:t>
            </a:r>
          </a:p>
          <a:p>
            <a:pPr marL="171450" indent="-171450">
              <a:buFont typeface="Arial" panose="020B0604020202020204" pitchFamily="34" charset="0"/>
              <a:buChar char="•"/>
              <a:defRPr/>
            </a:pPr>
            <a:r>
              <a:rPr lang="sv-SE" dirty="0"/>
              <a:t>Gödsla enligt markkartan</a:t>
            </a:r>
          </a:p>
          <a:p>
            <a:pPr marL="171450" indent="-171450">
              <a:buFont typeface="Arial" panose="020B0604020202020204" pitchFamily="34" charset="0"/>
              <a:buChar char="•"/>
              <a:defRPr/>
            </a:pPr>
            <a:r>
              <a:rPr lang="sv-SE" dirty="0"/>
              <a:t>Precisionskalka enligt markkartan och strukturkalka vid </a:t>
            </a:r>
            <a:r>
              <a:rPr lang="sv-SE" dirty="0" err="1"/>
              <a:t>lerhalt</a:t>
            </a:r>
            <a:r>
              <a:rPr lang="sv-SE" dirty="0"/>
              <a:t> &gt; 20 %</a:t>
            </a:r>
          </a:p>
          <a:p>
            <a:pPr>
              <a:defRPr/>
            </a:pPr>
            <a:endParaRPr lang="sv-SE" sz="1400" i="1" dirty="0"/>
          </a:p>
          <a:p>
            <a:pPr>
              <a:defRPr/>
            </a:pPr>
            <a:r>
              <a:rPr lang="sv-SE" sz="1400" i="1" dirty="0"/>
              <a:t>Hur? Åtgärder finns sammanfattade i Praktisk Råd nr 20</a:t>
            </a:r>
            <a:endParaRPr lang="sv-SE" dirty="0"/>
          </a:p>
          <a:p>
            <a:endParaRPr lang="sv-SE" b="1" dirty="0">
              <a:latin typeface="Calibri" panose="020F0502020204030204" pitchFamily="34" charset="0"/>
              <a:cs typeface="Calibri" panose="020F0502020204030204" pitchFamily="34" charset="0"/>
            </a:endParaRPr>
          </a:p>
          <a:p>
            <a:r>
              <a:rPr lang="sv-SE" b="1" dirty="0">
                <a:latin typeface="Calibri" panose="020F0502020204030204" pitchFamily="34" charset="0"/>
                <a:cs typeface="Calibri" panose="020F0502020204030204" pitchFamily="34" charset="0"/>
              </a:rPr>
              <a:t>I hållbarhetsanalysen </a:t>
            </a:r>
            <a:r>
              <a:rPr lang="sv-SE" dirty="0">
                <a:latin typeface="Calibri" panose="020F0502020204030204" pitchFamily="34" charset="0"/>
                <a:cs typeface="Calibri" panose="020F0502020204030204" pitchFamily="34" charset="0"/>
              </a:rPr>
              <a:t>besvaras frågor om odlingsåtgärder för jämna och goda skördar</a:t>
            </a:r>
          </a:p>
          <a:p>
            <a:endParaRPr lang="sv-SE" dirty="0">
              <a:latin typeface="Calibri" panose="020F0502020204030204" pitchFamily="34" charset="0"/>
              <a:cs typeface="Calibri" panose="020F0502020204030204" pitchFamily="34" charset="0"/>
            </a:endParaRPr>
          </a:p>
          <a:p>
            <a:r>
              <a:rPr lang="sv-SE" dirty="0">
                <a:latin typeface="Calibri" panose="020F0502020204030204" pitchFamily="34" charset="0"/>
                <a:cs typeface="Calibri" panose="020F0502020204030204" pitchFamily="34" charset="0"/>
              </a:rPr>
              <a:t>Man svarar i vilken omfattning åtgärden genomförts, eller om den inte är aktuell på gården och </a:t>
            </a:r>
            <a:r>
              <a:rPr lang="sv-SE" dirty="0"/>
              <a:t>om man </a:t>
            </a:r>
            <a:r>
              <a:rPr lang="sv-SE" b="1" dirty="0"/>
              <a:t>tillämpar åtgärden</a:t>
            </a:r>
            <a:r>
              <a:rPr lang="sv-SE" dirty="0"/>
              <a:t> på &lt;25%, 25-75%, &gt;75% av arealen, eller inte aktuellt.</a:t>
            </a:r>
          </a:p>
          <a:p>
            <a:pPr marL="171450" lvl="0" indent="-171450">
              <a:buFont typeface="Arial" panose="020B0604020202020204" pitchFamily="34" charset="0"/>
              <a:buChar char="•"/>
            </a:pPr>
            <a:r>
              <a:rPr lang="sv-SE" dirty="0"/>
              <a:t>Frågorna handlar om markpackning, dränering, strukturkalkning och om man odlar vall eller fånggrödor och tillför annat organiskt material som gynnar mullhalt och kolinlagring. </a:t>
            </a:r>
          </a:p>
          <a:p>
            <a:pPr lvl="0"/>
            <a:endParaRPr lang="sv-SE" dirty="0"/>
          </a:p>
          <a:p>
            <a:pPr lvl="0"/>
            <a:r>
              <a:rPr lang="sv-SE" dirty="0"/>
              <a:t>Med ”inte aktuellt” menas att man tillexempel har lätta jordar där inte strukturkalkning ger någon effekt. </a:t>
            </a:r>
          </a:p>
          <a:p>
            <a:pPr lvl="0"/>
            <a:r>
              <a:rPr lang="sv-SE" dirty="0"/>
              <a:t>Frågan besvaras med ”nej” om man inte odlar fånggrödor med eller utan stöd.</a:t>
            </a:r>
          </a:p>
        </p:txBody>
      </p:sp>
      <p:sp>
        <p:nvSpPr>
          <p:cNvPr id="4" name="Platshållare för bildnummer 3"/>
          <p:cNvSpPr>
            <a:spLocks noGrp="1"/>
          </p:cNvSpPr>
          <p:nvPr>
            <p:ph type="sldNum" sz="quarter" idx="10"/>
          </p:nvPr>
        </p:nvSpPr>
        <p:spPr/>
        <p:txBody>
          <a:bodyPr/>
          <a:lstStyle/>
          <a:p>
            <a:fld id="{22521FCE-6D72-4AB3-8E96-3BFB2CB19148}" type="slidenum">
              <a:rPr lang="sv-SE" smtClean="0"/>
              <a:t>27</a:t>
            </a:fld>
            <a:endParaRPr lang="sv-SE"/>
          </a:p>
        </p:txBody>
      </p:sp>
    </p:spTree>
    <p:extLst>
      <p:ext uri="{BB962C8B-B14F-4D97-AF65-F5344CB8AC3E}">
        <p14:creationId xmlns:p14="http://schemas.microsoft.com/office/powerpoint/2010/main" val="4213487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mn-lt"/>
                <a:ea typeface="+mn-ea"/>
                <a:cs typeface="+mn-cs"/>
              </a:rPr>
              <a:t>Under avsnittet växtskydd i bildspelet visas 7 bilder. </a:t>
            </a:r>
            <a:r>
              <a:rPr kumimoji="0" lang="sv-SE" sz="1200" b="0" i="0" u="none" strike="noStrike" kern="1200" cap="none" spc="0" normalizeH="0" baseline="0" noProof="0" dirty="0">
                <a:ln>
                  <a:noFill/>
                </a:ln>
                <a:solidFill>
                  <a:prstClr val="black"/>
                </a:solidFill>
                <a:effectLst/>
                <a:uLnTx/>
                <a:uFillTx/>
                <a:latin typeface="+mn-lt"/>
                <a:ea typeface="+mn-ea"/>
                <a:cs typeface="+mn-cs"/>
              </a:rPr>
              <a:t>Detta är ett område som tas upp i ett antal av Greppa Näringens moduler. I hållbarhetsstudier (LCA m </a:t>
            </a:r>
            <a:r>
              <a:rPr kumimoji="0" lang="sv-SE" sz="1200" b="0" i="0" u="none" strike="noStrike" kern="1200" cap="none" spc="0" normalizeH="0" baseline="0" noProof="0" dirty="0" err="1">
                <a:ln>
                  <a:noFill/>
                </a:ln>
                <a:solidFill>
                  <a:prstClr val="black"/>
                </a:solidFill>
                <a:effectLst/>
                <a:uLnTx/>
                <a:uFillTx/>
                <a:latin typeface="+mn-lt"/>
                <a:ea typeface="+mn-ea"/>
                <a:cs typeface="+mn-cs"/>
              </a:rPr>
              <a:t>fl</a:t>
            </a:r>
            <a:r>
              <a:rPr kumimoji="0" lang="sv-SE" sz="1200" b="0" i="0" u="none" strike="noStrike" kern="1200" cap="none" spc="0" normalizeH="0" baseline="0" noProof="0" dirty="0">
                <a:ln>
                  <a:noFill/>
                </a:ln>
                <a:solidFill>
                  <a:prstClr val="black"/>
                </a:solidFill>
                <a:effectLst/>
                <a:uLnTx/>
                <a:uFillTx/>
                <a:latin typeface="+mn-lt"/>
                <a:ea typeface="+mn-ea"/>
                <a:cs typeface="+mn-cs"/>
              </a:rPr>
              <a:t>) anges ofta användning av växtskyddsmedel som en viktig hållbarhetsparameterna. Minskad användning av kemiska växtskyddsmedel ingår vid sidan om minskad gödsling i EU program såsom Green Deal och Farm to </a:t>
            </a:r>
            <a:r>
              <a:rPr kumimoji="0" lang="sv-SE" sz="1200" b="0" i="0" u="none" strike="noStrike" kern="1200" cap="none" spc="0" normalizeH="0" baseline="0" noProof="0" dirty="0" err="1">
                <a:ln>
                  <a:noFill/>
                </a:ln>
                <a:solidFill>
                  <a:prstClr val="black"/>
                </a:solidFill>
                <a:effectLst/>
                <a:uLnTx/>
                <a:uFillTx/>
                <a:latin typeface="+mn-lt"/>
                <a:ea typeface="+mn-ea"/>
                <a:cs typeface="+mn-cs"/>
              </a:rPr>
              <a:t>Fork</a:t>
            </a:r>
            <a:r>
              <a:rPr kumimoji="0" lang="sv-SE" sz="1200" b="0" i="0" u="none" strike="noStrike" kern="1200" cap="none" spc="0" normalizeH="0" baseline="0" noProof="0" dirty="0">
                <a:ln>
                  <a:noFill/>
                </a:ln>
                <a:solidFill>
                  <a:prstClr val="black"/>
                </a:solidFill>
                <a:effectLst/>
                <a:uLnTx/>
                <a:uFillTx/>
                <a:latin typeface="+mn-lt"/>
                <a:ea typeface="+mn-ea"/>
                <a:cs typeface="+mn-cs"/>
              </a:rPr>
              <a:t>. Det finns även lagstiftning kring att alla inom EU ska tillämpa IPM- Integrerat växtskydd.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mn-lt"/>
              <a:ea typeface="+mn-ea"/>
              <a:cs typeface="+mn-cs"/>
            </a:endParaRPr>
          </a:p>
          <a:p>
            <a:r>
              <a:rPr lang="sv-SE" sz="1200" b="0" i="0" kern="1200" baseline="0" dirty="0">
                <a:solidFill>
                  <a:schemeClr val="tx1"/>
                </a:solidFill>
                <a:effectLst/>
                <a:latin typeface="+mn-lt"/>
                <a:ea typeface="+mn-ea"/>
                <a:cs typeface="+mn-cs"/>
              </a:rPr>
              <a:t>Bild 30 illustrerar förlustvägar för växtskyddsmedel och som främst hänger samman med hantering vid påfyllning av sprutor, hur spridningen sker och hur bekämpningsmedlen förvaras och sprutor hanteras vid rengöring och uppställning. </a:t>
            </a:r>
          </a:p>
          <a:p>
            <a:r>
              <a:rPr lang="sv-SE" sz="1200" b="0" i="0" kern="1200" baseline="0" dirty="0">
                <a:solidFill>
                  <a:schemeClr val="tx1"/>
                </a:solidFill>
                <a:effectLst/>
                <a:latin typeface="+mn-lt"/>
                <a:ea typeface="+mn-ea"/>
                <a:cs typeface="+mn-cs"/>
              </a:rPr>
              <a:t>Bild 31-36 kan användas för att beskriva de olika stegen för att uppfylla IPM</a:t>
            </a:r>
          </a:p>
        </p:txBody>
      </p:sp>
      <p:sp>
        <p:nvSpPr>
          <p:cNvPr id="4" name="Platshållare för bildnummer 3"/>
          <p:cNvSpPr>
            <a:spLocks noGrp="1"/>
          </p:cNvSpPr>
          <p:nvPr>
            <p:ph type="sldNum" sz="quarter" idx="10"/>
          </p:nvPr>
        </p:nvSpPr>
        <p:spPr/>
        <p:txBody>
          <a:bodyPr/>
          <a:lstStyle/>
          <a:p>
            <a:fld id="{22521FCE-6D72-4AB3-8E96-3BFB2CB19148}" type="slidenum">
              <a:rPr lang="sv-SE" smtClean="0"/>
              <a:t>28</a:t>
            </a:fld>
            <a:endParaRPr lang="sv-SE"/>
          </a:p>
        </p:txBody>
      </p:sp>
    </p:spTree>
    <p:extLst>
      <p:ext uri="{BB962C8B-B14F-4D97-AF65-F5344CB8AC3E}">
        <p14:creationId xmlns:p14="http://schemas.microsoft.com/office/powerpoint/2010/main" val="9112068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dirty="0"/>
              <a:t>Bilden illustrerar olika vägar som växtskyddsmedel kan nå vattenmiljön och vid vilka moment hanteringen är mest riskfylld. Förlustriskerna varierar mellan jordarter, klimatet på platsen och medlens inneboende egenskaper.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När det gäller att </a:t>
            </a:r>
            <a:r>
              <a:rPr lang="sv-SE" b="1" dirty="0"/>
              <a:t>hantera</a:t>
            </a:r>
            <a:r>
              <a:rPr lang="sv-SE" dirty="0"/>
              <a:t> växtskyddsmedel finns alternativet ”inte aktuellt” med. När det gäller övriga frågor så kan de besvaras även om man använder mekaniska åtgärder i sitt växtskyddsarbete, eller främst odlar vall med litet behov av växtskyddsmedel.</a:t>
            </a:r>
          </a:p>
          <a:p>
            <a:r>
              <a:rPr lang="sv-SE" sz="1200" b="1" kern="1200" dirty="0">
                <a:solidFill>
                  <a:schemeClr val="tx1"/>
                </a:solidFill>
                <a:effectLst/>
                <a:latin typeface="+mn-lt"/>
                <a:ea typeface="+mn-ea"/>
                <a:cs typeface="+mn-cs"/>
              </a:rPr>
              <a:t>Gränser</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På fråga 1 ger ett av svarsalternativen rött, två ger gult och sex svarsalternativ ger grönt. </a:t>
            </a:r>
          </a:p>
          <a:p>
            <a:r>
              <a:rPr lang="sv-SE" sz="1200" kern="1200" dirty="0">
                <a:solidFill>
                  <a:schemeClr val="tx1"/>
                </a:solidFill>
                <a:effectLst/>
                <a:latin typeface="+mn-lt"/>
                <a:ea typeface="+mn-ea"/>
                <a:cs typeface="+mn-cs"/>
              </a:rPr>
              <a:t>På fråga 2 ger svaret ”Inget skydd” rött. Om 1-3 skydd bokats i blir det gult. Om fler än tre skydd bockats i blir det grönt. </a:t>
            </a:r>
          </a:p>
          <a:p>
            <a:r>
              <a:rPr lang="sv-SE" sz="1200" kern="1200" dirty="0">
                <a:solidFill>
                  <a:schemeClr val="tx1"/>
                </a:solidFill>
                <a:effectLst/>
                <a:latin typeface="+mn-lt"/>
                <a:ea typeface="+mn-ea"/>
                <a:cs typeface="+mn-cs"/>
              </a:rPr>
              <a:t>På fråga 4 ger användande av hjälpmedel grönt. Svaret inte alls ger rött.</a:t>
            </a:r>
          </a:p>
          <a:p>
            <a:pPr lvl="0"/>
            <a:endParaRPr lang="sv-SE" b="1" dirty="0"/>
          </a:p>
          <a:p>
            <a:pPr lvl="0"/>
            <a:endParaRPr lang="sv-SE" b="1" dirty="0"/>
          </a:p>
          <a:p>
            <a:pPr lvl="0"/>
            <a:r>
              <a:rPr lang="sv-SE" b="1" dirty="0"/>
              <a:t>Växtskydd, vilka indikatorer beskriver området?</a:t>
            </a:r>
            <a:endParaRPr lang="sv-SE" dirty="0"/>
          </a:p>
          <a:p>
            <a:r>
              <a:rPr lang="sv-SE" dirty="0"/>
              <a:t>Svar på frågormed skala 1-5, kring att:</a:t>
            </a:r>
          </a:p>
          <a:p>
            <a:pPr lvl="0"/>
            <a:r>
              <a:rPr lang="sv-SE" b="1" dirty="0"/>
              <a:t>hantera</a:t>
            </a:r>
            <a:r>
              <a:rPr lang="sv-SE" dirty="0"/>
              <a:t>= påfyllning av spruta, skyddsutrustning, skyddsavstånd i fält, val av munstycke</a:t>
            </a:r>
          </a:p>
          <a:p>
            <a:pPr lvl="0"/>
            <a:r>
              <a:rPr lang="sv-SE" b="1" dirty="0"/>
              <a:t>förebygga</a:t>
            </a:r>
            <a:r>
              <a:rPr lang="sv-SE" dirty="0"/>
              <a:t>= växtföljd, bearbetning, sortval, utsädeskvalitet, väl anpassad gödsling</a:t>
            </a:r>
          </a:p>
          <a:p>
            <a:pPr lvl="0"/>
            <a:r>
              <a:rPr lang="sv-SE" b="1" dirty="0"/>
              <a:t>bevaka</a:t>
            </a:r>
            <a:r>
              <a:rPr lang="sv-SE" dirty="0"/>
              <a:t>= ogräsförekomst, inspektion av angrepp av svampar och skadeinsekter, tar del av webbinformation och fältträffar</a:t>
            </a:r>
          </a:p>
          <a:p>
            <a:pPr lvl="0"/>
            <a:r>
              <a:rPr lang="sv-SE" b="1" dirty="0" err="1"/>
              <a:t>behovsanpassa</a:t>
            </a:r>
            <a:r>
              <a:rPr lang="sv-SE" dirty="0"/>
              <a:t>= </a:t>
            </a:r>
            <a:r>
              <a:rPr lang="sv-SE" dirty="0" err="1"/>
              <a:t>punktbehandla</a:t>
            </a:r>
            <a:r>
              <a:rPr lang="sv-SE" dirty="0"/>
              <a:t>, använder icke-kemisk bekämpning, tar del av prognos och varning, tar hänsyn till resistensrisk, förebygger liggsäd</a:t>
            </a:r>
          </a:p>
          <a:p>
            <a:pPr lvl="0"/>
            <a:r>
              <a:rPr lang="sv-SE" b="1" dirty="0"/>
              <a:t>följa upp</a:t>
            </a:r>
            <a:r>
              <a:rPr lang="sv-SE" dirty="0"/>
              <a:t>= lämnar obehandlade rutor, markerar problem i kartor, antecknar utfall av bekämpning, tar del av uppföljning av tidigare års behandlingar</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29</a:t>
            </a:fld>
            <a:endParaRPr lang="sv-SE"/>
          </a:p>
        </p:txBody>
      </p:sp>
    </p:spTree>
    <p:extLst>
      <p:ext uri="{BB962C8B-B14F-4D97-AF65-F5344CB8AC3E}">
        <p14:creationId xmlns:p14="http://schemas.microsoft.com/office/powerpoint/2010/main" val="3412679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Det handlar om att välja lämpliga metoder för att undvika problem</a:t>
            </a:r>
            <a:r>
              <a:rPr lang="sv-SE" baseline="0" dirty="0"/>
              <a:t> med insekter, sjukdomar och ogräs. Gäller även tillväxtreglering/stråförkortning. </a:t>
            </a:r>
            <a:r>
              <a:rPr lang="sv-SE" dirty="0"/>
              <a:t>Integrerat</a:t>
            </a:r>
            <a:r>
              <a:rPr lang="sv-SE" baseline="0" dirty="0"/>
              <a:t> växtskydd är ett helhetstänk kring hållbar odling. Du som jordbrukare utvecklar integrerat växtskydd utifrån din gårds och ditt företags unika förutsättningar.</a:t>
            </a:r>
          </a:p>
          <a:p>
            <a:endParaRPr lang="sv-SE" baseline="0" dirty="0"/>
          </a:p>
          <a:p>
            <a:r>
              <a:rPr lang="sv-SE" baseline="0" dirty="0"/>
              <a:t>Det är inte bra att vara beroende av metoder som inte kommer hålla i längden. T.ex. växtskyddsmedel som inte längre fungerar </a:t>
            </a:r>
            <a:r>
              <a:rPr lang="sv-SE" baseline="0" dirty="0" err="1"/>
              <a:t>pga</a:t>
            </a:r>
            <a:r>
              <a:rPr lang="sv-SE" baseline="0" dirty="0"/>
              <a:t> resistens eller försvinner från marknaden av en eller annan anledning.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Tillgång till växtskyddsmedel – vi har många preparat på marknaden men få verksamma ämnen, inga nya verkningsmekanismer. I IPM vill man stärka de metoder som gör att vi får behålla växtskyddsmedlen och att de funkar som vi vill när vi behöver använda dem.</a:t>
            </a:r>
          </a:p>
          <a:p>
            <a:endParaRPr lang="sv-SE" baseline="0" dirty="0"/>
          </a:p>
          <a:p>
            <a:r>
              <a:rPr lang="sv-SE" baseline="0" dirty="0"/>
              <a:t>Det finns miljömål på olika nivåer och inom EU lyfts IPM i flera fall som verktyg för att uppnå dessa. Det gör det svårt eftersom vi ibland pratar om vad som begränsar regeluppfyllnaden och ibland om vad som begränsar utveckling inom IPM som rådgivningskoncept.</a:t>
            </a:r>
          </a:p>
          <a:p>
            <a:endParaRPr lang="sv-SE" baseline="0" dirty="0"/>
          </a:p>
          <a:p>
            <a:endParaRPr lang="sv-SE" dirty="0"/>
          </a:p>
        </p:txBody>
      </p:sp>
      <p:sp>
        <p:nvSpPr>
          <p:cNvPr id="4" name="Platshållare för bildnummer 3"/>
          <p:cNvSpPr>
            <a:spLocks noGrp="1"/>
          </p:cNvSpPr>
          <p:nvPr>
            <p:ph type="sldNum" sz="quarter" idx="10"/>
          </p:nvPr>
        </p:nvSpPr>
        <p:spPr/>
        <p:txBody>
          <a:bodyPr/>
          <a:lstStyle/>
          <a:p>
            <a:fld id="{5520EE3C-AFF2-4A01-ABA6-B6AFB27263E7}" type="slidenum">
              <a:rPr lang="sv-SE" smtClean="0"/>
              <a:t>30</a:t>
            </a:fld>
            <a:endParaRPr lang="sv-SE"/>
          </a:p>
        </p:txBody>
      </p:sp>
    </p:spTree>
    <p:extLst>
      <p:ext uri="{BB962C8B-B14F-4D97-AF65-F5344CB8AC3E}">
        <p14:creationId xmlns:p14="http://schemas.microsoft.com/office/powerpoint/2010/main" val="2907825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IPM</a:t>
            </a:r>
            <a:r>
              <a:rPr lang="sv-SE" baseline="0" dirty="0"/>
              <a:t> bygger på 8 principer. När IPM som regelverk kom, 2014 , tyckte på Jordbruksverket att det var enklare att förklara IPM i fyra delar, i en cirkel. Då ser man hur delar bygger på varandra och att IPM alltid är något som finns med i planering och praktik. </a:t>
            </a:r>
          </a:p>
          <a:p>
            <a:r>
              <a:rPr lang="sv-SE" b="1" baseline="0" dirty="0"/>
              <a:t>Förebyggande åtgärder </a:t>
            </a:r>
            <a:r>
              <a:rPr lang="sv-SE" baseline="0" dirty="0"/>
              <a:t>handlar om att förhindra att växtskyddsproblem uppkommer. </a:t>
            </a:r>
          </a:p>
          <a:p>
            <a:endParaRPr lang="sv-SE" baseline="0" dirty="0"/>
          </a:p>
          <a:p>
            <a:r>
              <a:rPr lang="sv-SE" b="1" baseline="0" dirty="0"/>
              <a:t>Delen i cirkeln som heter </a:t>
            </a:r>
            <a:r>
              <a:rPr lang="sv-SE" b="1" baseline="0" dirty="0" err="1"/>
              <a:t>behovsanpassa</a:t>
            </a:r>
            <a:r>
              <a:rPr lang="sv-SE" b="1" baseline="0" dirty="0"/>
              <a:t>,</a:t>
            </a:r>
            <a:r>
              <a:rPr lang="sv-SE" baseline="0" dirty="0"/>
              <a:t> rymmer fem principer och de är alla är en förutsättning för att kunna fortsätta använda preparaten och hantera växtskyddsproblem. Vi vill bara spruta om det är nödvändigt och vi strävar efter att veta vilka tillfällen det är. </a:t>
            </a:r>
          </a:p>
          <a:p>
            <a:r>
              <a:rPr lang="sv-SE" baseline="0" dirty="0"/>
              <a:t>Som odlare behöver man fatta beslut som grundar sig på kunskap och övervakning. Finns det annat du kan göra som inte är kemiska växtskyddsmedel? Det ska vara metoder som är tillgängliga och lämpliga för din gård och ditt företag. Har du ett val – ta det skonsamma. Du kanske inte behöver spruta hela fältet, åtminstone inte överlappa, och med optimerad tidpunkt kan du hålla ner dosen,</a:t>
            </a:r>
          </a:p>
          <a:p>
            <a:r>
              <a:rPr lang="sv-SE" baseline="0" dirty="0"/>
              <a:t>Resistens utvecklas när man sprutar, ju mindre man gör det desto längre behåller preparaten sin effektivitet. </a:t>
            </a:r>
            <a:endParaRPr lang="sv-SE" dirty="0"/>
          </a:p>
        </p:txBody>
      </p:sp>
      <p:sp>
        <p:nvSpPr>
          <p:cNvPr id="4" name="Platshållare för bildnummer 3"/>
          <p:cNvSpPr>
            <a:spLocks noGrp="1"/>
          </p:cNvSpPr>
          <p:nvPr>
            <p:ph type="sldNum" sz="quarter" idx="10"/>
          </p:nvPr>
        </p:nvSpPr>
        <p:spPr/>
        <p:txBody>
          <a:bodyPr/>
          <a:lstStyle/>
          <a:p>
            <a:fld id="{7042AC26-5728-407F-A56D-9495AC55D1B7}" type="slidenum">
              <a:rPr lang="sv-SE" smtClean="0"/>
              <a:t>31</a:t>
            </a:fld>
            <a:endParaRPr lang="sv-SE"/>
          </a:p>
        </p:txBody>
      </p:sp>
    </p:spTree>
    <p:extLst>
      <p:ext uri="{BB962C8B-B14F-4D97-AF65-F5344CB8AC3E}">
        <p14:creationId xmlns:p14="http://schemas.microsoft.com/office/powerpoint/2010/main" val="24024091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t>Broschyren: Hur bra är du på integrerat växtskydd (IPM) kan laddas ner på Jordbruksverket.se- webbutiken</a:t>
            </a:r>
          </a:p>
          <a:p>
            <a:r>
              <a:rPr lang="sv-SE" sz="1200" dirty="0"/>
              <a:t>Integrerat växtskydd, IPM, handlar om att använda växtskyddsmedel på ett hållbart sätt. Integrerat växtskydd är ett helhetstänk och syftar mot </a:t>
            </a:r>
          </a:p>
          <a:p>
            <a:r>
              <a:rPr lang="sv-SE" sz="1200" dirty="0"/>
              <a:t>• minskat beroende av kemiska växtskyddsmedel och minskad risk för resistensproblem </a:t>
            </a:r>
          </a:p>
          <a:p>
            <a:r>
              <a:rPr lang="sv-SE" sz="1200" dirty="0"/>
              <a:t>• att hålla användning av växtskyddsmedel på nivåer som är ekonomiskt och miljömässigt försvarbara </a:t>
            </a:r>
          </a:p>
          <a:p>
            <a:r>
              <a:rPr lang="sv-SE" sz="1200" dirty="0"/>
              <a:t>• minskade risker för människor och miljö. </a:t>
            </a:r>
          </a:p>
          <a:p>
            <a:endParaRPr lang="sv-SE" sz="1200" dirty="0">
              <a:solidFill>
                <a:srgbClr val="000000"/>
              </a:solidFill>
              <a:latin typeface="Calibri" panose="020F0502020204030204" pitchFamily="34" charset="0"/>
              <a:cs typeface="Calibri" panose="020F0502020204030204" pitchFamily="34" charset="0"/>
            </a:endParaRPr>
          </a:p>
          <a:p>
            <a:r>
              <a:rPr lang="sv-SE" sz="1200" dirty="0">
                <a:solidFill>
                  <a:srgbClr val="000000"/>
                </a:solidFill>
                <a:latin typeface="Calibri" panose="020F0502020204030204" pitchFamily="34" charset="0"/>
                <a:cs typeface="Calibri" panose="020F0502020204030204" pitchFamily="34" charset="0"/>
              </a:rPr>
              <a:t>Växtskyddsmedel ska användas efter tröskelvärde, riktlinjer, </a:t>
            </a:r>
            <a:r>
              <a:rPr lang="sv-SE" sz="1200" dirty="0">
                <a:latin typeface="Calibri" panose="020F0502020204030204" pitchFamily="34" charset="0"/>
                <a:cs typeface="Calibri" panose="020F0502020204030204" pitchFamily="34" charset="0"/>
              </a:rPr>
              <a:t>kravspecifikation och utifrån ett resistenstänk.</a:t>
            </a:r>
            <a:r>
              <a:rPr lang="sv-SE" sz="1200" kern="0" dirty="0">
                <a:latin typeface="Calibri" panose="020F0502020204030204" pitchFamily="34" charset="0"/>
              </a:rPr>
              <a:t> Det är </a:t>
            </a:r>
            <a:r>
              <a:rPr lang="sv-SE" sz="1200" kern="0" dirty="0">
                <a:latin typeface="Calibri" panose="020F0502020204030204" pitchFamily="34" charset="0"/>
                <a:cs typeface="Calibri" panose="020F0502020204030204" pitchFamily="34" charset="0"/>
              </a:rPr>
              <a:t>Lagkrav sedan 1 januari 2014 och från med den 2 jan 2015 är det dokumentationskrav på varför vi behandlar (syftet). </a:t>
            </a:r>
            <a:r>
              <a:rPr lang="sv-SE" sz="1200" dirty="0">
                <a:latin typeface="Calibri" panose="020F0502020204030204" pitchFamily="34" charset="0"/>
                <a:cs typeface="Calibri" panose="020F0502020204030204" pitchFamily="34" charset="0"/>
              </a:rPr>
              <a:t>Syftet med behandlingen ska dokumenteras enligt (SJVFS 2015:49), numera tvärvillkor.</a:t>
            </a:r>
          </a:p>
          <a:p>
            <a:r>
              <a:rPr lang="sv-SE" sz="1200" dirty="0">
                <a:latin typeface="Calibri" panose="020F0502020204030204" pitchFamily="34" charset="0"/>
                <a:cs typeface="Calibri" panose="020F0502020204030204" pitchFamily="34" charset="0"/>
              </a:rPr>
              <a:t>En del av ett EU-direktiv, direktiv om hållbar användning av bekämpningsmedel (2009/128, började gälla den 26 november 2011</a:t>
            </a:r>
          </a:p>
          <a:p>
            <a:r>
              <a:rPr lang="sv-SE" sz="1200" dirty="0">
                <a:latin typeface="Calibri" panose="020F0502020204030204" pitchFamily="34" charset="0"/>
                <a:cs typeface="Calibri" panose="020F0502020204030204" pitchFamily="34" charset="0"/>
              </a:rPr>
              <a:t>Från och med den 1 januari 2014 ska alla som använder växtskyddsmedel yrkesmässigt tillämpa integrerat växtskydd i sina odlingar enligt artikel 55 i EU-förordningen 1107/2009</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32</a:t>
            </a:fld>
            <a:endParaRPr lang="sv-SE"/>
          </a:p>
        </p:txBody>
      </p:sp>
    </p:spTree>
    <p:extLst>
      <p:ext uri="{BB962C8B-B14F-4D97-AF65-F5344CB8AC3E}">
        <p14:creationId xmlns:p14="http://schemas.microsoft.com/office/powerpoint/2010/main" val="766538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kern="0" dirty="0">
                <a:latin typeface="Calibri" panose="020F0502020204030204" pitchFamily="34" charset="0"/>
              </a:rPr>
              <a:t>Bättre helhetsbegrepp och hållbar användning av växtskyddsmedel</a:t>
            </a:r>
          </a:p>
          <a:p>
            <a:r>
              <a:rPr lang="sv-SE" kern="0" dirty="0">
                <a:latin typeface="Calibri" panose="020F0502020204030204" pitchFamily="34" charset="0"/>
              </a:rPr>
              <a:t>IPM en del av EU-direktivet: förebygg, bevaka, </a:t>
            </a:r>
            <a:r>
              <a:rPr lang="sv-SE" kern="0" dirty="0" err="1">
                <a:latin typeface="Calibri" panose="020F0502020204030204" pitchFamily="34" charset="0"/>
              </a:rPr>
              <a:t>behovsanpassa</a:t>
            </a:r>
            <a:r>
              <a:rPr lang="sv-SE" kern="0" dirty="0">
                <a:latin typeface="Calibri" panose="020F0502020204030204" pitchFamily="34" charset="0"/>
              </a:rPr>
              <a:t> och följ upp insatserna. Resistensrisken ökar med ju fler behandlingar som görs samt med samma verksamma beståndsdel. Bedöm resultatet och använd erfarenheten i det fortsatta växtskyddsarbetet </a:t>
            </a:r>
          </a:p>
          <a:p>
            <a:endParaRPr lang="sv-SE" kern="0" dirty="0">
              <a:latin typeface="Calibri" panose="020F0502020204030204" pitchFamily="34" charset="0"/>
            </a:endParaRPr>
          </a:p>
          <a:p>
            <a:r>
              <a:rPr lang="sv-SE" b="1" kern="0" dirty="0">
                <a:latin typeface="Calibri" panose="020F0502020204030204" pitchFamily="34" charset="0"/>
              </a:rPr>
              <a:t>I hållbarhetsanalysen besvaras 22 frågor </a:t>
            </a:r>
            <a:r>
              <a:rPr lang="sv-SE" kern="0" dirty="0">
                <a:latin typeface="Calibri" panose="020F0502020204030204" pitchFamily="34" charset="0"/>
              </a:rPr>
              <a:t>som hänger samman med de olika delarna i integrerat växtskydd: </a:t>
            </a:r>
          </a:p>
          <a:p>
            <a:r>
              <a:rPr lang="sv-SE" kern="0" dirty="0">
                <a:latin typeface="Calibri" panose="020F0502020204030204" pitchFamily="34" charset="0"/>
              </a:rPr>
              <a:t>Hantera</a:t>
            </a:r>
          </a:p>
          <a:p>
            <a:r>
              <a:rPr lang="sv-SE" kern="0" dirty="0">
                <a:latin typeface="Calibri" panose="020F0502020204030204" pitchFamily="34" charset="0"/>
              </a:rPr>
              <a:t>Förebygga</a:t>
            </a:r>
          </a:p>
          <a:p>
            <a:r>
              <a:rPr lang="sv-SE" kern="0" dirty="0">
                <a:latin typeface="Calibri" panose="020F0502020204030204" pitchFamily="34" charset="0"/>
              </a:rPr>
              <a:t>Bevaka </a:t>
            </a:r>
          </a:p>
          <a:p>
            <a:r>
              <a:rPr lang="sv-SE" kern="0" dirty="0" err="1">
                <a:latin typeface="Calibri" panose="020F0502020204030204" pitchFamily="34" charset="0"/>
              </a:rPr>
              <a:t>Behovsanpassa</a:t>
            </a:r>
            <a:endParaRPr lang="sv-SE" kern="0" dirty="0">
              <a:latin typeface="Calibri" panose="020F0502020204030204" pitchFamily="34" charset="0"/>
            </a:endParaRPr>
          </a:p>
          <a:p>
            <a:r>
              <a:rPr lang="sv-SE" kern="0" dirty="0">
                <a:latin typeface="Calibri" panose="020F0502020204030204" pitchFamily="34" charset="0"/>
              </a:rPr>
              <a:t>Följa upp</a:t>
            </a:r>
          </a:p>
          <a:p>
            <a:r>
              <a:rPr lang="sv-SE" kern="0" dirty="0">
                <a:latin typeface="Calibri" panose="020F0502020204030204" pitchFamily="34" charset="0"/>
              </a:rPr>
              <a:t> </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33</a:t>
            </a:fld>
            <a:endParaRPr lang="sv-SE"/>
          </a:p>
        </p:txBody>
      </p:sp>
    </p:spTree>
    <p:extLst>
      <p:ext uri="{BB962C8B-B14F-4D97-AF65-F5344CB8AC3E}">
        <p14:creationId xmlns:p14="http://schemas.microsoft.com/office/powerpoint/2010/main" val="5281922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err="1"/>
              <a:t>Behovsanpassa</a:t>
            </a:r>
            <a:r>
              <a:rPr lang="sv-SE" dirty="0"/>
              <a:t> rymmer fem principer och de är alla förnuftiga för att kunna fortsätta använda preparaten och hantera växtskyddsproblem.</a:t>
            </a:r>
          </a:p>
          <a:p>
            <a:r>
              <a:rPr lang="sv-SE" sz="1200" kern="1200" dirty="0">
                <a:solidFill>
                  <a:schemeClr val="tx1"/>
                </a:solidFill>
                <a:effectLst/>
                <a:latin typeface="+mn-lt"/>
                <a:ea typeface="+mn-ea"/>
                <a:cs typeface="+mn-cs"/>
              </a:rPr>
              <a:t>Fråga 3 och 5 ger inga färger.</a:t>
            </a:r>
          </a:p>
          <a:p>
            <a:r>
              <a:rPr lang="sv-SE" sz="1200" kern="1200" dirty="0">
                <a:solidFill>
                  <a:schemeClr val="tx1"/>
                </a:solidFill>
                <a:effectLst/>
                <a:latin typeface="+mn-lt"/>
                <a:ea typeface="+mn-ea"/>
                <a:cs typeface="+mn-cs"/>
              </a:rPr>
              <a:t>En maxpoäng beräknas utifrån antalet besvarade frågor. Poäng räknas utifrån givna svar. Om poängen är under 33% av maxpoängen blir det rött. Om poängen är över 67% av maxpoängen bli det grönt.</a:t>
            </a:r>
          </a:p>
          <a:p>
            <a:endParaRPr lang="sv-SE" sz="1200" b="1" u="sng" kern="1200" dirty="0">
              <a:solidFill>
                <a:schemeClr val="tx1"/>
              </a:solidFill>
              <a:effectLst/>
              <a:latin typeface="+mn-lt"/>
              <a:ea typeface="+mn-ea"/>
              <a:cs typeface="+mn-cs"/>
            </a:endParaRPr>
          </a:p>
          <a:p>
            <a:r>
              <a:rPr lang="sv-SE" sz="1200" b="1" u="sng" kern="1200" dirty="0">
                <a:solidFill>
                  <a:schemeClr val="tx1"/>
                </a:solidFill>
                <a:effectLst/>
                <a:latin typeface="+mn-lt"/>
                <a:ea typeface="+mn-ea"/>
                <a:cs typeface="+mn-cs"/>
              </a:rPr>
              <a:t>Växtskydd Förebygga</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a:t>
            </a:r>
            <a:r>
              <a:rPr lang="sv-SE" sz="1200" kern="1200" dirty="0">
                <a:solidFill>
                  <a:schemeClr val="tx1"/>
                </a:solidFill>
                <a:effectLst/>
                <a:latin typeface="+mn-lt"/>
                <a:ea typeface="+mn-ea"/>
                <a:cs typeface="+mn-cs"/>
              </a:rPr>
              <a:t>: Fem frågor där man ska värdera på ståendet på en skala från 1 till 5.</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Svarsalternativ 5 ger grönt, alternativ 3 och 4 ger gult och alternativ 1och 2 ger rött.</a:t>
            </a:r>
          </a:p>
          <a:p>
            <a:r>
              <a:rPr lang="sv-SE" sz="1200" kern="1200" dirty="0">
                <a:solidFill>
                  <a:schemeClr val="tx1"/>
                </a:solidFill>
                <a:effectLst/>
                <a:latin typeface="+mn-lt"/>
                <a:ea typeface="+mn-ea"/>
                <a:cs typeface="+mn-cs"/>
              </a:rPr>
              <a:t>En maxpoäng beräknas utifrån antalet besvarade frågor. Poäng räknas utifrån givna svar. Om poängen är under 33% av maxpoängen blir det rött. Om poängen är över 67% av maxpoängen bli det grönt.</a:t>
            </a:r>
          </a:p>
          <a:p>
            <a:r>
              <a:rPr lang="sv-SE" sz="1200" kern="1200" dirty="0">
                <a:solidFill>
                  <a:schemeClr val="tx1"/>
                </a:solidFill>
                <a:effectLst/>
                <a:latin typeface="+mn-lt"/>
                <a:ea typeface="+mn-ea"/>
                <a:cs typeface="+mn-cs"/>
              </a:rPr>
              <a:t> </a:t>
            </a:r>
          </a:p>
          <a:p>
            <a:r>
              <a:rPr lang="sv-SE" sz="1200" b="1" u="sng" kern="1200" dirty="0">
                <a:solidFill>
                  <a:schemeClr val="tx1"/>
                </a:solidFill>
                <a:effectLst/>
                <a:latin typeface="+mn-lt"/>
                <a:ea typeface="+mn-ea"/>
                <a:cs typeface="+mn-cs"/>
              </a:rPr>
              <a:t>Växtskydd Bevaka</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a:t>
            </a:r>
            <a:r>
              <a:rPr lang="sv-SE" sz="1200" kern="1200" dirty="0">
                <a:solidFill>
                  <a:schemeClr val="tx1"/>
                </a:solidFill>
                <a:effectLst/>
                <a:latin typeface="+mn-lt"/>
                <a:ea typeface="+mn-ea"/>
                <a:cs typeface="+mn-cs"/>
              </a:rPr>
              <a:t>: Tre frågor där man ska värdera på ståendet på en skala från 1 till 5.</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Svarsalternativ 5 ger grönt, alternativ 3 och 4 ger gult och alternativ 1och 2 ger rött.</a:t>
            </a:r>
          </a:p>
          <a:p>
            <a:r>
              <a:rPr lang="sv-SE" sz="1200" kern="1200" dirty="0">
                <a:solidFill>
                  <a:schemeClr val="tx1"/>
                </a:solidFill>
                <a:effectLst/>
                <a:latin typeface="+mn-lt"/>
                <a:ea typeface="+mn-ea"/>
                <a:cs typeface="+mn-cs"/>
              </a:rPr>
              <a:t>En maxpoäng beräknas utifrån antalet besvarade frågor. Poäng räknas utifrån givna svar. Om poängen är under 33% av maxpoängen blir det rött. Om poängen är över 67% av maxpoängen bli det grönt.</a:t>
            </a:r>
          </a:p>
          <a:p>
            <a:r>
              <a:rPr lang="sv-SE" sz="1200" b="1" u="none" strike="noStrike"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r>
              <a:rPr lang="sv-SE" sz="1200" b="1" u="sng" kern="1200" dirty="0">
                <a:solidFill>
                  <a:schemeClr val="tx1"/>
                </a:solidFill>
                <a:effectLst/>
                <a:latin typeface="+mn-lt"/>
                <a:ea typeface="+mn-ea"/>
                <a:cs typeface="+mn-cs"/>
              </a:rPr>
              <a:t>Växtskydd </a:t>
            </a:r>
            <a:r>
              <a:rPr lang="sv-SE" sz="1200" b="1" u="sng" kern="1200" dirty="0" err="1">
                <a:solidFill>
                  <a:schemeClr val="tx1"/>
                </a:solidFill>
                <a:effectLst/>
                <a:latin typeface="+mn-lt"/>
                <a:ea typeface="+mn-ea"/>
                <a:cs typeface="+mn-cs"/>
              </a:rPr>
              <a:t>Behovsanpassa</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a:t>
            </a:r>
            <a:r>
              <a:rPr lang="sv-SE" sz="1200" kern="1200" dirty="0">
                <a:solidFill>
                  <a:schemeClr val="tx1"/>
                </a:solidFill>
                <a:effectLst/>
                <a:latin typeface="+mn-lt"/>
                <a:ea typeface="+mn-ea"/>
                <a:cs typeface="+mn-cs"/>
              </a:rPr>
              <a:t>: Fem frågor där man ska värdera på ståendet på en skala från 1 till 5.</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Svarsalternativ 5 ger grönt, alternativ 3 och 4 ger gult och alternativ 1och 2 ger rött.</a:t>
            </a:r>
          </a:p>
          <a:p>
            <a:r>
              <a:rPr lang="sv-SE" sz="1200" kern="1200" dirty="0">
                <a:solidFill>
                  <a:schemeClr val="tx1"/>
                </a:solidFill>
                <a:effectLst/>
                <a:latin typeface="+mn-lt"/>
                <a:ea typeface="+mn-ea"/>
                <a:cs typeface="+mn-cs"/>
              </a:rPr>
              <a:t>En maxpoäng beräknas utifrån antalet besvarade frågor. Poäng räknas utifrån givna svar. Om poängen är under 33% av maxpoängen blir det rött. Om poängen är över 67% av maxpoängen bli det grönt.</a:t>
            </a:r>
          </a:p>
          <a:p>
            <a:r>
              <a:rPr lang="sv-SE" sz="1200" b="1" u="none" strike="noStrike"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r>
              <a:rPr lang="sv-SE" sz="1200" b="1" u="sng" kern="1200" dirty="0">
                <a:solidFill>
                  <a:schemeClr val="tx1"/>
                </a:solidFill>
                <a:effectLst/>
                <a:latin typeface="+mn-lt"/>
                <a:ea typeface="+mn-ea"/>
                <a:cs typeface="+mn-cs"/>
              </a:rPr>
              <a:t>Växtskydd Följa upp</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Fyra Ja/Nej frågor</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Ja ger grönt, Nej ger rött</a:t>
            </a:r>
          </a:p>
          <a:p>
            <a:r>
              <a:rPr lang="sv-SE" sz="1200" kern="1200" dirty="0">
                <a:solidFill>
                  <a:schemeClr val="tx1"/>
                </a:solidFill>
                <a:effectLst/>
                <a:latin typeface="+mn-lt"/>
                <a:ea typeface="+mn-ea"/>
                <a:cs typeface="+mn-cs"/>
              </a:rPr>
              <a:t>En maxpoäng beräknas utifrån antalet besvarade frågor. Poäng räknas utifrån givna svar. Om poängen är under 33% av maxpoängen blir det rött. Om poängen är över 67% av maxpoängen bli det grönt. Annars blir det gult.</a:t>
            </a:r>
          </a:p>
          <a:p>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7042AC26-5728-407F-A56D-9495AC55D1B7}" type="slidenum">
              <a:rPr lang="sv-SE" smtClean="0"/>
              <a:t>34</a:t>
            </a:fld>
            <a:endParaRPr lang="sv-SE"/>
          </a:p>
        </p:txBody>
      </p:sp>
    </p:spTree>
    <p:extLst>
      <p:ext uri="{BB962C8B-B14F-4D97-AF65-F5344CB8AC3E}">
        <p14:creationId xmlns:p14="http://schemas.microsoft.com/office/powerpoint/2010/main" val="2866055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Den stora gröna delen är grunden och det man börjar jobba med. Det finns växtskyddsproblem som vi inte hanterar med växtskyddsmedel ex jordbruna </a:t>
            </a:r>
            <a:r>
              <a:rPr lang="sv-SE" baseline="0" dirty="0" err="1"/>
              <a:t>patogener</a:t>
            </a:r>
            <a:r>
              <a:rPr lang="sv-SE" baseline="0" dirty="0"/>
              <a:t>. För dom är det redan idag de här metoderna vi jobbar med för att undvika problem.</a:t>
            </a:r>
          </a:p>
          <a:p>
            <a:endParaRPr lang="sv-SE" baseline="0" dirty="0"/>
          </a:p>
          <a:p>
            <a:r>
              <a:rPr lang="sv-SE" baseline="0" dirty="0"/>
              <a:t>Den blå byggstenen handlar om att hitta rätt timing för effektiv och lönsam bekämpning</a:t>
            </a:r>
          </a:p>
          <a:p>
            <a:endParaRPr lang="sv-SE" dirty="0"/>
          </a:p>
          <a:p>
            <a:r>
              <a:rPr lang="sv-SE" dirty="0"/>
              <a:t>När</a:t>
            </a:r>
            <a:r>
              <a:rPr lang="sv-SE" baseline="0" dirty="0"/>
              <a:t> det finns ett behov så ska skadegörare och ogräs bekämpas på ett eller annat sätt. </a:t>
            </a:r>
            <a:r>
              <a:rPr lang="sv-SE" dirty="0"/>
              <a:t>IPM vill främja biologisk,</a:t>
            </a:r>
            <a:r>
              <a:rPr lang="sv-SE" baseline="0" dirty="0"/>
              <a:t> fysisk och mekanisk bekämpning. Här står det fysikalisk men fysisk är egentligen mer korrekt för man syftar på saker som hindrar skadegörare, t.ex. fiberduk.</a:t>
            </a:r>
          </a:p>
          <a:p>
            <a:r>
              <a:rPr lang="sv-SE" baseline="0" dirty="0"/>
              <a:t>Den minsta toppen av triangeln är bekämpningsmedel. </a:t>
            </a:r>
          </a:p>
          <a:p>
            <a:endParaRPr lang="sv-SE" dirty="0"/>
          </a:p>
        </p:txBody>
      </p:sp>
      <p:sp>
        <p:nvSpPr>
          <p:cNvPr id="4" name="Platshållare för bildnummer 3"/>
          <p:cNvSpPr>
            <a:spLocks noGrp="1"/>
          </p:cNvSpPr>
          <p:nvPr>
            <p:ph type="sldNum" sz="quarter" idx="10"/>
          </p:nvPr>
        </p:nvSpPr>
        <p:spPr/>
        <p:txBody>
          <a:bodyPr/>
          <a:lstStyle/>
          <a:p>
            <a:fld id="{7042AC26-5728-407F-A56D-9495AC55D1B7}" type="slidenum">
              <a:rPr lang="sv-SE" smtClean="0"/>
              <a:t>35</a:t>
            </a:fld>
            <a:endParaRPr lang="sv-SE"/>
          </a:p>
        </p:txBody>
      </p:sp>
    </p:spTree>
    <p:extLst>
      <p:ext uri="{BB962C8B-B14F-4D97-AF65-F5344CB8AC3E}">
        <p14:creationId xmlns:p14="http://schemas.microsoft.com/office/powerpoint/2010/main" val="24251621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rgbClr val="FF0000"/>
                </a:solidFill>
                <a:effectLst/>
                <a:latin typeface="+mn-lt"/>
                <a:ea typeface="+mn-ea"/>
                <a:cs typeface="+mn-cs"/>
              </a:rPr>
              <a:t>Under</a:t>
            </a:r>
            <a:r>
              <a:rPr lang="sv-SE" sz="1200" b="1" i="0" kern="1200" baseline="0" dirty="0">
                <a:solidFill>
                  <a:srgbClr val="FF0000"/>
                </a:solidFill>
                <a:effectLst/>
                <a:latin typeface="+mn-lt"/>
                <a:ea typeface="+mn-ea"/>
                <a:cs typeface="+mn-cs"/>
              </a:rPr>
              <a:t> a</a:t>
            </a:r>
            <a:r>
              <a:rPr lang="sv-SE" sz="1200" b="1" i="0" kern="1200" dirty="0">
                <a:solidFill>
                  <a:srgbClr val="FF0000"/>
                </a:solidFill>
                <a:effectLst/>
                <a:latin typeface="+mn-lt"/>
                <a:ea typeface="+mn-ea"/>
                <a:cs typeface="+mn-cs"/>
              </a:rPr>
              <a:t>vsnittet Biologisk mångfald finns i bildspelet 4 bilder. </a:t>
            </a:r>
            <a:r>
              <a:rPr kumimoji="0" lang="sv-SE" sz="1200" b="0" i="0" u="none" strike="noStrike" kern="1200" cap="none" spc="0" normalizeH="0" baseline="0" noProof="0" dirty="0">
                <a:ln>
                  <a:noFill/>
                </a:ln>
                <a:solidFill>
                  <a:prstClr val="black"/>
                </a:solidFill>
                <a:effectLst/>
                <a:uLnTx/>
                <a:uFillTx/>
                <a:latin typeface="+mn-lt"/>
                <a:ea typeface="+mn-ea"/>
                <a:cs typeface="+mn-cs"/>
              </a:rPr>
              <a:t>Detta är ett område som tas upp i Greppa Näringens rådgivningsbesök Biologisk mångfald i åkerlandskapet, och till viss del i  rådgivningen om växtskydd- och betesstrategi. Skydd av biologisk mångfald </a:t>
            </a:r>
            <a:r>
              <a:rPr lang="sv-SE" sz="1200" b="0" i="0" kern="1200" baseline="0" dirty="0">
                <a:solidFill>
                  <a:schemeClr val="tx1"/>
                </a:solidFill>
                <a:effectLst/>
                <a:latin typeface="+mn-lt"/>
                <a:ea typeface="+mn-ea"/>
                <a:cs typeface="+mn-cs"/>
              </a:rPr>
              <a:t>anges alltmer som en viktigt hållbarhetsparameter i jordbrukssammanhang.  Inom detta område finns både global och EU lagstiftning. I hållbarhetsanalysen </a:t>
            </a:r>
            <a:r>
              <a:rPr lang="sv-SE" sz="1200" b="0" i="0" kern="1200" baseline="0" dirty="0" err="1">
                <a:solidFill>
                  <a:schemeClr val="tx1"/>
                </a:solidFill>
                <a:effectLst/>
                <a:latin typeface="+mn-lt"/>
                <a:ea typeface="+mn-ea"/>
                <a:cs typeface="+mn-cs"/>
              </a:rPr>
              <a:t>ingrå</a:t>
            </a:r>
            <a:r>
              <a:rPr lang="sv-SE" sz="1200" b="0" i="0" kern="1200" baseline="0" dirty="0">
                <a:solidFill>
                  <a:schemeClr val="tx1"/>
                </a:solidFill>
                <a:effectLst/>
                <a:latin typeface="+mn-lt"/>
                <a:ea typeface="+mn-ea"/>
                <a:cs typeface="+mn-cs"/>
              </a:rPr>
              <a:t> även några frågor kring gårdens naturbetesmarker.</a:t>
            </a:r>
          </a:p>
          <a:p>
            <a:endParaRPr lang="sv-SE" sz="1200" b="0" i="0" kern="1200" baseline="0" dirty="0">
              <a:solidFill>
                <a:schemeClr val="tx1"/>
              </a:solidFill>
              <a:effectLst/>
              <a:latin typeface="+mn-lt"/>
              <a:ea typeface="+mn-ea"/>
              <a:cs typeface="+mn-cs"/>
            </a:endParaRPr>
          </a:p>
          <a:p>
            <a:r>
              <a:rPr lang="sv-SE" sz="1200" b="0" i="0" kern="1200" baseline="0" dirty="0">
                <a:solidFill>
                  <a:schemeClr val="tx1"/>
                </a:solidFill>
                <a:effectLst/>
                <a:latin typeface="+mn-lt"/>
                <a:ea typeface="+mn-ea"/>
                <a:cs typeface="+mn-cs"/>
              </a:rPr>
              <a:t>Bild 38-39 beskriver varför lantbrukaren ska arbeta med biologisk mångfald och vilken lagstiftning som gäller. </a:t>
            </a:r>
          </a:p>
          <a:p>
            <a:r>
              <a:rPr lang="sv-SE" dirty="0"/>
              <a:t>Bild 40 tar upp att</a:t>
            </a:r>
            <a:r>
              <a:rPr lang="sv-SE" baseline="0" dirty="0"/>
              <a:t> åtgärder kan gynna åkerns nyttodjur och var man kan hitta information</a:t>
            </a:r>
          </a:p>
          <a:p>
            <a:r>
              <a:rPr lang="sv-SE" baseline="0" dirty="0"/>
              <a:t>Bild 41 </a:t>
            </a:r>
            <a:r>
              <a:rPr lang="sv-SE" dirty="0"/>
              <a:t>tar upp att</a:t>
            </a:r>
            <a:r>
              <a:rPr lang="sv-SE" baseline="0" dirty="0"/>
              <a:t> åtgärder kan gynna åkerns fåglar och fältvilt och var man kan hitta information</a:t>
            </a:r>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36</a:t>
            </a:fld>
            <a:endParaRPr lang="sv-SE"/>
          </a:p>
        </p:txBody>
      </p:sp>
    </p:spTree>
    <p:extLst>
      <p:ext uri="{BB962C8B-B14F-4D97-AF65-F5344CB8AC3E}">
        <p14:creationId xmlns:p14="http://schemas.microsoft.com/office/powerpoint/2010/main" val="17082656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5800" y="4400550"/>
            <a:ext cx="5486400" cy="3600450"/>
          </a:xfrm>
        </p:spPr>
        <p:txBody>
          <a:bodyPr/>
          <a:lstStyle/>
          <a:p>
            <a:r>
              <a:rPr lang="sv-SE" b="1" dirty="0">
                <a:latin typeface="Calibri" panose="020F0502020204030204" pitchFamily="34" charset="0"/>
                <a:cs typeface="Calibri" panose="020F0502020204030204" pitchFamily="34" charset="0"/>
              </a:rPr>
              <a:t>Biologisk mångfald och ekosystemtjänster är inte samma sak: </a:t>
            </a:r>
          </a:p>
          <a:p>
            <a:r>
              <a:rPr lang="sv-SE" b="1" dirty="0">
                <a:latin typeface="Calibri" panose="020F0502020204030204" pitchFamily="34" charset="0"/>
                <a:cs typeface="Calibri" panose="020F0502020204030204" pitchFamily="34" charset="0"/>
              </a:rPr>
              <a:t>Biologisk mångfald </a:t>
            </a:r>
            <a:r>
              <a:rPr lang="sv-SE" dirty="0">
                <a:latin typeface="Calibri" panose="020F0502020204030204" pitchFamily="34" charset="0"/>
                <a:cs typeface="Calibri" panose="020F0502020204030204" pitchFamily="34" charset="0"/>
              </a:rPr>
              <a:t>är: ”Variationsrikedomen bland levande organismer och innefattar förutom mångfald av arter, även variation inom arter och av hela ekosystem</a:t>
            </a:r>
            <a:r>
              <a:rPr lang="sv-SE" b="1" dirty="0">
                <a:latin typeface="Calibri" panose="020F0502020204030204" pitchFamily="34" charset="0"/>
                <a:cs typeface="Calibri" panose="020F0502020204030204" pitchFamily="34" charset="0"/>
              </a:rPr>
              <a:t>.” </a:t>
            </a:r>
          </a:p>
          <a:p>
            <a:r>
              <a:rPr lang="sv-SE" b="1" dirty="0">
                <a:latin typeface="Calibri" panose="020F0502020204030204" pitchFamily="34" charset="0"/>
                <a:cs typeface="Calibri" panose="020F0502020204030204" pitchFamily="34" charset="0"/>
              </a:rPr>
              <a:t>Ekosystemtjänster</a:t>
            </a:r>
            <a:r>
              <a:rPr lang="sv-SE" dirty="0">
                <a:latin typeface="Calibri" panose="020F0502020204030204" pitchFamily="34" charset="0"/>
                <a:cs typeface="Calibri" panose="020F0502020204030204" pitchFamily="34" charset="0"/>
              </a:rPr>
              <a:t> är: ”Den nytta som biologisk mångfald har för människan”</a:t>
            </a:r>
          </a:p>
          <a:p>
            <a:endParaRPr lang="sv-SE" i="1" dirty="0"/>
          </a:p>
          <a:p>
            <a:r>
              <a:rPr lang="sv-SE" i="1" dirty="0"/>
              <a:t>Foto: Petter </a:t>
            </a:r>
            <a:r>
              <a:rPr lang="sv-SE" i="1" dirty="0" err="1"/>
              <a:t>Haldén</a:t>
            </a:r>
            <a:endParaRPr lang="sv-SE" i="1"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37</a:t>
            </a:fld>
            <a:endParaRPr lang="sv-SE"/>
          </a:p>
        </p:txBody>
      </p:sp>
    </p:spTree>
    <p:extLst>
      <p:ext uri="{BB962C8B-B14F-4D97-AF65-F5344CB8AC3E}">
        <p14:creationId xmlns:p14="http://schemas.microsoft.com/office/powerpoint/2010/main" val="36485235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685800" y="4400550"/>
            <a:ext cx="5486400" cy="4166980"/>
          </a:xfrm>
        </p:spPr>
        <p:txBody>
          <a:bodyPr/>
          <a:lstStyle/>
          <a:p>
            <a:endParaRPr lang="sv-SE" dirty="0"/>
          </a:p>
          <a:p>
            <a:r>
              <a:rPr lang="sv-SE" b="1" i="1" dirty="0"/>
              <a:t>Konventionen om biologisk mångfald </a:t>
            </a:r>
          </a:p>
          <a:p>
            <a:r>
              <a:rPr lang="sv-SE" b="1" i="1" dirty="0"/>
              <a:t>”Biologisk mångfald</a:t>
            </a:r>
            <a:r>
              <a:rPr lang="sv-SE" i="1" dirty="0"/>
              <a:t> ska bevaras och nyttjas hållbart samt att nyttan som uppstår vid användandet av genetiska resurser ska fördelas rättvist.” </a:t>
            </a:r>
          </a:p>
          <a:p>
            <a:endParaRPr lang="sv-SE" i="1" dirty="0"/>
          </a:p>
          <a:p>
            <a:r>
              <a:rPr lang="sv-SE" dirty="0"/>
              <a:t>Miljömålet </a:t>
            </a:r>
            <a:r>
              <a:rPr lang="sv-SE" b="1" dirty="0"/>
              <a:t>ett rikt odlingslandskap</a:t>
            </a:r>
          </a:p>
          <a:p>
            <a:r>
              <a:rPr lang="sv-SE" i="1" dirty="0"/>
              <a:t>”Odlingslandskapets och jordbruksmarkens värde för biologisk produktion och livsmedelsproduktion ska skyddas samtidigt som den biologiska mångfalden och kulturmiljövärdena bevaras och stärks.”</a:t>
            </a:r>
          </a:p>
          <a:p>
            <a:endParaRPr lang="sv-SE" dirty="0"/>
          </a:p>
          <a:p>
            <a:r>
              <a:rPr lang="sv-SE" dirty="0"/>
              <a:t>Miljömålet </a:t>
            </a:r>
            <a:r>
              <a:rPr lang="sv-SE" b="1" dirty="0"/>
              <a:t>ett rikt växt- och djurliv</a:t>
            </a:r>
          </a:p>
          <a:p>
            <a:r>
              <a:rPr lang="sv-SE" i="1" dirty="0"/>
              <a:t>””Den biologiska mångfalden ska bevaras och nyttjas på ett hållbart sätt, för nuvarande och framtida generationer. Arter ska kunna fortleva i långsiktigt livskraftiga bestånd med tillräcklig genetisk variation. Människor ska ha tillgång till god natur- och kulturmiljö med rik biologisk mångfald, som grund för hälsa, livskvalitet och välfärd.”</a:t>
            </a:r>
          </a:p>
          <a:p>
            <a:endParaRPr lang="sv-SE" b="1" dirty="0">
              <a:latin typeface="Calibri" panose="020F0502020204030204" pitchFamily="34" charset="0"/>
              <a:cs typeface="Calibri" panose="020F0502020204030204" pitchFamily="34" charset="0"/>
            </a:endParaRPr>
          </a:p>
          <a:p>
            <a:endParaRPr lang="sv-SE" dirty="0"/>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38</a:t>
            </a:fld>
            <a:endParaRPr lang="sv-SE"/>
          </a:p>
        </p:txBody>
      </p:sp>
    </p:spTree>
    <p:extLst>
      <p:ext uri="{BB962C8B-B14F-4D97-AF65-F5344CB8AC3E}">
        <p14:creationId xmlns:p14="http://schemas.microsoft.com/office/powerpoint/2010/main" val="38795097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17488" y="636588"/>
            <a:ext cx="5486400" cy="3086100"/>
          </a:xfrm>
        </p:spPr>
      </p:sp>
      <p:sp>
        <p:nvSpPr>
          <p:cNvPr id="3" name="Platshållare för anteckningar 2"/>
          <p:cNvSpPr>
            <a:spLocks noGrp="1"/>
          </p:cNvSpPr>
          <p:nvPr>
            <p:ph type="body" idx="1"/>
          </p:nvPr>
        </p:nvSpPr>
        <p:spPr>
          <a:xfrm>
            <a:off x="685799" y="4400549"/>
            <a:ext cx="5615609" cy="4284663"/>
          </a:xfrm>
        </p:spPr>
        <p:txBody>
          <a:bodyPr/>
          <a:lstStyle/>
          <a:p>
            <a:r>
              <a:rPr lang="sv-SE" dirty="0">
                <a:hlinkClick r:id="rId3"/>
              </a:rPr>
              <a:t>Källa: Det ekonomiska värdet av honungsbin i Sverige, JO20:1 </a:t>
            </a:r>
            <a:endParaRPr lang="sv-SE" dirty="0"/>
          </a:p>
          <a:p>
            <a:endParaRPr lang="sv-SE" dirty="0"/>
          </a:p>
          <a:p>
            <a:r>
              <a:rPr lang="sv-SE" dirty="0"/>
              <a:t>Värdet av den svenska honungs- och </a:t>
            </a:r>
            <a:r>
              <a:rPr lang="sv-SE" dirty="0" err="1"/>
              <a:t>vaxproduktionen</a:t>
            </a:r>
            <a:r>
              <a:rPr lang="sv-SE" dirty="0"/>
              <a:t> är 323–343 miljoner kronor och värdet av honungsbinas pollinering är 315–641 miljoner kronor. </a:t>
            </a:r>
          </a:p>
          <a:p>
            <a:r>
              <a:rPr lang="sv-SE" dirty="0"/>
              <a:t>75 procent av honungsbinas pollinering ekonomiska värde härrör från äpplen, jordgubbar och oljeväxter. Odlingen av grödor som behöver eller gynnas av insektspollinering är koncentrerad till slättbygdslänen Skåne, Östergötland och</a:t>
            </a:r>
          </a:p>
          <a:p>
            <a:r>
              <a:rPr lang="sv-SE" dirty="0"/>
              <a:t>Västra Götaland. Biodlingen i Sverige har ökat markant sedan sekelskiftet och antalet samhällen uppskattas 2019 till mellan 160 000 och 170 000.</a:t>
            </a:r>
          </a:p>
          <a:p>
            <a:endParaRPr lang="sv-SE" dirty="0"/>
          </a:p>
          <a:p>
            <a:r>
              <a:rPr lang="sv-SE" dirty="0"/>
              <a:t>Läs mer här:</a:t>
            </a:r>
          </a:p>
          <a:p>
            <a:r>
              <a:rPr lang="sv-SE" dirty="0">
                <a:hlinkClick r:id="rId4"/>
              </a:rPr>
              <a:t>Faktabladssamling Gynna nyttodjur</a:t>
            </a:r>
            <a:r>
              <a:rPr lang="sv-SE" dirty="0"/>
              <a:t> </a:t>
            </a:r>
          </a:p>
          <a:p>
            <a:r>
              <a:rPr lang="sv-SE" sz="1400" dirty="0">
                <a:latin typeface="Calibri" panose="020F0502020204030204" pitchFamily="34" charset="0"/>
                <a:cs typeface="Calibri" panose="020F0502020204030204" pitchFamily="34" charset="0"/>
              </a:rPr>
              <a:t>Vanliga predatorer i åkerlandskapet:</a:t>
            </a:r>
          </a:p>
          <a:p>
            <a:r>
              <a:rPr lang="sv-SE" dirty="0">
                <a:latin typeface="Calibri" panose="020F0502020204030204" pitchFamily="34" charset="0"/>
                <a:cs typeface="Calibri" panose="020F0502020204030204" pitchFamily="34" charset="0"/>
              </a:rPr>
              <a:t>Blomflugor, Rovflugor, Gallmyggor, Rovkvalster, Guldögonsländor, Rovsteklar, Jordlöpare, Skinnbaggar, Kortvingar, Spindlar, Nyckelpigor, Tvestjärtar, Parasitsteklar</a:t>
            </a:r>
          </a:p>
          <a:p>
            <a:endParaRPr lang="sv-SE" dirty="0">
              <a:latin typeface="Calibri" panose="020F0502020204030204" pitchFamily="34" charset="0"/>
              <a:cs typeface="Calibri" panose="020F0502020204030204" pitchFamily="34" charset="0"/>
            </a:endParaRPr>
          </a:p>
          <a:p>
            <a:r>
              <a:rPr lang="sv-SE" sz="1400" dirty="0">
                <a:hlinkClick r:id="rId5"/>
              </a:rPr>
              <a:t>Faktablad om daggmaskar</a:t>
            </a:r>
            <a:r>
              <a:rPr lang="sv-SE" sz="1400" dirty="0"/>
              <a:t> </a:t>
            </a:r>
          </a:p>
          <a:p>
            <a:r>
              <a:rPr lang="sv-SE" sz="1400" dirty="0">
                <a:hlinkClick r:id="rId6"/>
              </a:rPr>
              <a:t>Broschyren ”Gynna mångfalden i marken”</a:t>
            </a:r>
            <a:r>
              <a:rPr lang="sv-SE" sz="1400" dirty="0"/>
              <a:t>  </a:t>
            </a:r>
          </a:p>
          <a:p>
            <a:r>
              <a:rPr lang="sv-SE" sz="1400" dirty="0"/>
              <a:t>Viktiga nedbrytare i åkermarken är:</a:t>
            </a:r>
          </a:p>
          <a:p>
            <a:r>
              <a:rPr lang="sv-SE" dirty="0"/>
              <a:t>Daggmaskar, Dyngbaggar, Dyngflugor</a:t>
            </a:r>
          </a:p>
          <a:p>
            <a:endParaRPr lang="sv-SE" dirty="0"/>
          </a:p>
          <a:p>
            <a:endParaRPr lang="sv-SE" dirty="0">
              <a:latin typeface="Calibri" panose="020F0502020204030204" pitchFamily="34" charset="0"/>
              <a:cs typeface="Calibri" panose="020F0502020204030204" pitchFamily="34" charset="0"/>
            </a:endParaRPr>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39</a:t>
            </a:fld>
            <a:endParaRPr lang="sv-SE"/>
          </a:p>
        </p:txBody>
      </p:sp>
    </p:spTree>
    <p:extLst>
      <p:ext uri="{BB962C8B-B14F-4D97-AF65-F5344CB8AC3E}">
        <p14:creationId xmlns:p14="http://schemas.microsoft.com/office/powerpoint/2010/main" val="35995321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b="1" dirty="0"/>
              <a:t>Biologisk mångfald, indikatorer som beskriver området i Hållbarhetsanalysen</a:t>
            </a:r>
            <a:endParaRPr lang="sv-SE" dirty="0"/>
          </a:p>
          <a:p>
            <a:r>
              <a:rPr lang="sv-SE" dirty="0"/>
              <a:t>Frågor om åtgärder besvaras med ja/ nej/ inte aktuellt. Svaren sorteras automatiskt på: till nytta för pollinerande insekter, nyttodjur, fåglar och/eller fältvilt</a:t>
            </a:r>
          </a:p>
          <a:p>
            <a:pPr lvl="0"/>
            <a:r>
              <a:rPr lang="sv-SE" b="1" dirty="0"/>
              <a:t>Åtgärder på åkermark</a:t>
            </a:r>
            <a:r>
              <a:rPr lang="sv-SE" dirty="0"/>
              <a:t>= blommande fält och zoner, sandbäddar, lärkrutor, fågelåkrar, skalbaggsåsar, spara en bit vall vid skörd, placera ut halmbalar, våtmarker, småbiotoper, m.m. totalt 32 </a:t>
            </a:r>
          </a:p>
          <a:p>
            <a:pPr lvl="0"/>
            <a:r>
              <a:rPr lang="sv-SE" b="1" dirty="0"/>
              <a:t>Åtgärder på naturbetesmarker</a:t>
            </a:r>
            <a:r>
              <a:rPr lang="sv-SE" dirty="0"/>
              <a:t>= sent betessläpp, </a:t>
            </a:r>
            <a:r>
              <a:rPr lang="sv-SE" dirty="0" err="1"/>
              <a:t>halmning</a:t>
            </a:r>
            <a:r>
              <a:rPr lang="sv-SE" dirty="0"/>
              <a:t> av träd, skydda solitära träd, fågelholkar, m.m. totalt 18</a:t>
            </a:r>
          </a:p>
          <a:p>
            <a:r>
              <a:rPr lang="sv-SE" sz="1200" b="1" u="sng" kern="1200" dirty="0">
                <a:solidFill>
                  <a:schemeClr val="tx1"/>
                </a:solidFill>
                <a:effectLst/>
                <a:latin typeface="+mn-lt"/>
                <a:ea typeface="+mn-ea"/>
                <a:cs typeface="+mn-cs"/>
              </a:rPr>
              <a:t>Biologisk mångfald åker</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Trettiotvå frågor där man svarar på om olika åtgärder utförs eller inte. Utifrån svaren beräknas hur många åtgärder som gör för att gynna fyra olika organismgrupper. </a:t>
            </a:r>
          </a:p>
          <a:p>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En maxpoäng beräknas utifrån antalet besvarade frågor för de fyra olika organismgrupperna. Poäng räknas utifrån givna svar. Om poängen är under 25% av maxpoängen blir det rött. Om poängen är över 75% av maxpoängen bli det grönt.</a:t>
            </a:r>
          </a:p>
          <a:p>
            <a:r>
              <a:rPr lang="sv-SE" sz="1200" b="1" u="none" strike="noStrike"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r>
              <a:rPr lang="sv-SE" sz="1200" b="1" u="sng" kern="1200" dirty="0">
                <a:solidFill>
                  <a:schemeClr val="tx1"/>
                </a:solidFill>
                <a:effectLst/>
                <a:latin typeface="+mn-lt"/>
                <a:ea typeface="+mn-ea"/>
                <a:cs typeface="+mn-cs"/>
              </a:rPr>
              <a:t>Biologisk mångfald bete</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Arton frågor där man svarar på om olika åtgärder utförs eller inte </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En maxpoäng beräknas utifrån antalet besvarade frågor. Poäng räknas utifrån givna svar. Om poängen är under 25% av maxpoängen blir det rött. Om poängen är över 75% av maxpoängen bli det grönt.</a:t>
            </a:r>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40</a:t>
            </a:fld>
            <a:endParaRPr lang="sv-SE"/>
          </a:p>
        </p:txBody>
      </p:sp>
    </p:spTree>
    <p:extLst>
      <p:ext uri="{BB962C8B-B14F-4D97-AF65-F5344CB8AC3E}">
        <p14:creationId xmlns:p14="http://schemas.microsoft.com/office/powerpoint/2010/main" val="5627056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rgbClr val="FF0000"/>
                </a:solidFill>
                <a:effectLst/>
                <a:latin typeface="+mn-lt"/>
                <a:ea typeface="+mn-ea"/>
                <a:cs typeface="+mn-cs"/>
              </a:rPr>
              <a:t>Under</a:t>
            </a:r>
            <a:r>
              <a:rPr lang="sv-SE" sz="1200" b="1" i="0" kern="1200" baseline="0" dirty="0">
                <a:solidFill>
                  <a:srgbClr val="FF0000"/>
                </a:solidFill>
                <a:effectLst/>
                <a:latin typeface="+mn-lt"/>
                <a:ea typeface="+mn-ea"/>
                <a:cs typeface="+mn-cs"/>
              </a:rPr>
              <a:t> a</a:t>
            </a:r>
            <a:r>
              <a:rPr lang="sv-SE" sz="1200" b="1" i="0" kern="1200" dirty="0">
                <a:solidFill>
                  <a:srgbClr val="FF0000"/>
                </a:solidFill>
                <a:effectLst/>
                <a:latin typeface="+mn-lt"/>
                <a:ea typeface="+mn-ea"/>
                <a:cs typeface="+mn-cs"/>
              </a:rPr>
              <a:t>vsnittet Klimat i bildspelet visas 9 bilder. </a:t>
            </a:r>
            <a:r>
              <a:rPr lang="sv-SE" sz="1200" b="0" i="0" kern="1200" dirty="0">
                <a:solidFill>
                  <a:schemeClr val="tx1"/>
                </a:solidFill>
                <a:effectLst/>
                <a:latin typeface="+mn-lt"/>
                <a:ea typeface="+mn-ea"/>
                <a:cs typeface="+mn-cs"/>
              </a:rPr>
              <a:t>Detta är ett område som tas upp i ett antal av Greppa Näringens moduler. I hållbarhetsstudier</a:t>
            </a:r>
            <a:r>
              <a:rPr lang="sv-SE" sz="1200" b="0" i="0" kern="1200" baseline="0" dirty="0">
                <a:solidFill>
                  <a:schemeClr val="tx1"/>
                </a:solidFill>
                <a:effectLst/>
                <a:latin typeface="+mn-lt"/>
                <a:ea typeface="+mn-ea"/>
                <a:cs typeface="+mn-cs"/>
              </a:rPr>
              <a:t> (LCA m </a:t>
            </a:r>
            <a:r>
              <a:rPr lang="sv-SE" sz="1200" b="0" i="0" kern="1200" baseline="0" dirty="0" err="1">
                <a:solidFill>
                  <a:schemeClr val="tx1"/>
                </a:solidFill>
                <a:effectLst/>
                <a:latin typeface="+mn-lt"/>
                <a:ea typeface="+mn-ea"/>
                <a:cs typeface="+mn-cs"/>
              </a:rPr>
              <a:t>fl</a:t>
            </a:r>
            <a:r>
              <a:rPr lang="sv-SE" sz="1200" b="0" i="0" kern="1200" baseline="0" dirty="0">
                <a:solidFill>
                  <a:schemeClr val="tx1"/>
                </a:solidFill>
                <a:effectLst/>
                <a:latin typeface="+mn-lt"/>
                <a:ea typeface="+mn-ea"/>
                <a:cs typeface="+mn-cs"/>
              </a:rPr>
              <a:t>) anges ofta jordbrukets utsläpp av växthusgaser som en mycket viktig hållbarhetsparameter Även klimatanpassning och vattentillgång ingår ofta i olika studier och hållbarhetskoncept. Inom klimatområdet finns överenskommelser om att minska klimatpåverkan på global, EU och nationell nivå.</a:t>
            </a:r>
          </a:p>
          <a:p>
            <a:endParaRPr lang="sv-SE" sz="1200" b="0" i="0" kern="1200" baseline="0" dirty="0">
              <a:solidFill>
                <a:schemeClr val="tx1"/>
              </a:solidFill>
              <a:effectLst/>
              <a:latin typeface="+mn-lt"/>
              <a:ea typeface="+mn-ea"/>
              <a:cs typeface="+mn-cs"/>
            </a:endParaRPr>
          </a:p>
          <a:p>
            <a:r>
              <a:rPr lang="sv-SE" sz="1200" b="0" i="0" kern="1200" baseline="0" dirty="0">
                <a:solidFill>
                  <a:schemeClr val="tx1"/>
                </a:solidFill>
                <a:effectLst/>
                <a:latin typeface="+mn-lt"/>
                <a:ea typeface="+mn-ea"/>
                <a:cs typeface="+mn-cs"/>
              </a:rPr>
              <a:t>Bild 43 ger en bild över  Sveriges utsläpp av olika växthusgaser uppdelar på sektorer</a:t>
            </a:r>
          </a:p>
          <a:p>
            <a:r>
              <a:rPr lang="sv-SE" sz="1200" b="0" i="0" kern="1200" baseline="0" dirty="0">
                <a:solidFill>
                  <a:schemeClr val="tx1"/>
                </a:solidFill>
                <a:effectLst/>
                <a:latin typeface="+mn-lt"/>
                <a:ea typeface="+mn-ea"/>
                <a:cs typeface="+mn-cs"/>
              </a:rPr>
              <a:t>Bild 44-45 beskriver vanliga värden för gårdens klimatavtryck vid olika produktionsinriktningar.</a:t>
            </a:r>
          </a:p>
          <a:p>
            <a:r>
              <a:rPr lang="sv-SE" sz="1200" b="0" i="0" kern="1200" baseline="0" dirty="0">
                <a:solidFill>
                  <a:schemeClr val="tx1"/>
                </a:solidFill>
                <a:effectLst/>
                <a:latin typeface="+mn-lt"/>
                <a:ea typeface="+mn-ea"/>
                <a:cs typeface="+mn-cs"/>
              </a:rPr>
              <a:t>Bild 46 visar variationen för mjölkgårdars klimatavtryck per kg mjölk</a:t>
            </a:r>
          </a:p>
          <a:p>
            <a:r>
              <a:rPr lang="sv-SE" sz="1200" b="0" i="0" kern="1200" baseline="0" dirty="0">
                <a:solidFill>
                  <a:schemeClr val="tx1"/>
                </a:solidFill>
                <a:effectLst/>
                <a:latin typeface="+mn-lt"/>
                <a:ea typeface="+mn-ea"/>
                <a:cs typeface="+mn-cs"/>
              </a:rPr>
              <a:t>Bild 47 tar upp variationen för nötköttsgårdars klimatavtryck per kg kött och att uppfödningsformen påverkar mycket</a:t>
            </a:r>
          </a:p>
          <a:p>
            <a:r>
              <a:rPr lang="sv-SE" sz="1200" b="0" i="0" kern="1200" baseline="0" dirty="0">
                <a:solidFill>
                  <a:schemeClr val="tx1"/>
                </a:solidFill>
                <a:effectLst/>
                <a:latin typeface="+mn-lt"/>
                <a:ea typeface="+mn-ea"/>
                <a:cs typeface="+mn-cs"/>
              </a:rPr>
              <a:t>Bild 48 illustrerar grisgårdars klimatavtryck per kg kött och hänvisar till källor för mer information</a:t>
            </a:r>
          </a:p>
          <a:p>
            <a:r>
              <a:rPr lang="sv-SE" sz="1200" b="0" i="0" kern="1200" baseline="0" dirty="0">
                <a:solidFill>
                  <a:schemeClr val="tx1"/>
                </a:solidFill>
                <a:effectLst/>
                <a:latin typeface="+mn-lt"/>
                <a:ea typeface="+mn-ea"/>
                <a:cs typeface="+mn-cs"/>
              </a:rPr>
              <a:t>Bild 49-51 förklarar begreppen BAT- gödsel och hållbar sojaanvändning</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41</a:t>
            </a:fld>
            <a:endParaRPr lang="sv-SE"/>
          </a:p>
        </p:txBody>
      </p:sp>
    </p:spTree>
    <p:extLst>
      <p:ext uri="{BB962C8B-B14F-4D97-AF65-F5344CB8AC3E}">
        <p14:creationId xmlns:p14="http://schemas.microsoft.com/office/powerpoint/2010/main" val="18404606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sv-SE" dirty="0">
                <a:solidFill>
                  <a:srgbClr val="00B050"/>
                </a:solidFill>
              </a:rPr>
              <a:t>År 2021 var växthusgasutsläppen i Sverige 47,8 miljoner ton CO2-ekv. Detta avser utsläpp som skett i Sverige, hänsyn har då inte tagits till import och export av varor och tjänster. Utrikes</a:t>
            </a:r>
            <a:r>
              <a:rPr lang="sv-SE" baseline="0" dirty="0">
                <a:solidFill>
                  <a:srgbClr val="00B050"/>
                </a:solidFill>
              </a:rPr>
              <a:t> transporter ingår inte heller. </a:t>
            </a:r>
            <a:r>
              <a:rPr lang="sv-SE" dirty="0">
                <a:solidFill>
                  <a:srgbClr val="00B050"/>
                </a:solidFill>
              </a:rPr>
              <a:t>Utsläppen inom Sverige</a:t>
            </a:r>
            <a:r>
              <a:rPr lang="sv-SE" baseline="0" dirty="0">
                <a:solidFill>
                  <a:srgbClr val="00B050"/>
                </a:solidFill>
              </a:rPr>
              <a:t> </a:t>
            </a:r>
            <a:r>
              <a:rPr lang="sv-SE" dirty="0">
                <a:solidFill>
                  <a:srgbClr val="00B050"/>
                </a:solidFill>
              </a:rPr>
              <a:t>har successivt minskat, i början av 1990-talet låg utsläppen på drygt 70 miljoner ton  CO2-ekv.</a:t>
            </a:r>
          </a:p>
          <a:p>
            <a:pPr eaLnBrk="1" hangingPunct="1">
              <a:spcBef>
                <a:spcPct val="0"/>
              </a:spcBef>
            </a:pPr>
            <a:r>
              <a:rPr lang="sv-SE" dirty="0">
                <a:solidFill>
                  <a:srgbClr val="00B050"/>
                </a:solidFill>
              </a:rPr>
              <a:t>Koldioxid utgör det mesta av dessa utsläpp. Största posterna är transporter och</a:t>
            </a:r>
            <a:r>
              <a:rPr lang="sv-SE" baseline="0" dirty="0">
                <a:solidFill>
                  <a:srgbClr val="00B050"/>
                </a:solidFill>
              </a:rPr>
              <a:t> </a:t>
            </a:r>
            <a:r>
              <a:rPr lang="sv-SE" dirty="0">
                <a:solidFill>
                  <a:srgbClr val="00B050"/>
                </a:solidFill>
              </a:rPr>
              <a:t>industriprocesser. </a:t>
            </a:r>
          </a:p>
          <a:p>
            <a:pPr eaLnBrk="1" hangingPunct="1">
              <a:spcBef>
                <a:spcPct val="0"/>
              </a:spcBef>
            </a:pPr>
            <a:r>
              <a:rPr lang="sv-SE" dirty="0">
                <a:solidFill>
                  <a:srgbClr val="00B050"/>
                </a:solidFill>
              </a:rPr>
              <a:t>Jordbruket bidrar med 14 % av utsläppen som sker i Sverige (exkl. drivmedel och transporter). </a:t>
            </a:r>
          </a:p>
          <a:p>
            <a:endParaRPr lang="sv-SE" sz="1200" b="0" i="0" u="none" strike="noStrike" kern="1200" dirty="0">
              <a:solidFill>
                <a:schemeClr val="tx1"/>
              </a:solidFill>
              <a:effectLst/>
              <a:latin typeface="+mn-lt"/>
              <a:ea typeface="+mn-ea"/>
              <a:cs typeface="+mn-cs"/>
            </a:endParaRPr>
          </a:p>
          <a:p>
            <a:r>
              <a:rPr lang="sv-SE" sz="1200" b="0" i="0" u="none" strike="noStrike" kern="1200" dirty="0">
                <a:solidFill>
                  <a:schemeClr val="tx1"/>
                </a:solidFill>
                <a:effectLst/>
                <a:latin typeface="+mn-lt"/>
                <a:ea typeface="+mn-ea"/>
                <a:cs typeface="+mn-cs"/>
              </a:rPr>
              <a:t>Sveriges jordbrukssektor är den största enskilda källan till utsläpp av växthusgaserna lustgas (N</a:t>
            </a:r>
            <a:r>
              <a:rPr lang="sv-SE" sz="1200" b="0" i="0" u="none" strike="noStrike" kern="1200" baseline="-25000" dirty="0">
                <a:solidFill>
                  <a:schemeClr val="tx1"/>
                </a:solidFill>
                <a:effectLst/>
                <a:latin typeface="+mn-lt"/>
                <a:ea typeface="+mn-ea"/>
                <a:cs typeface="+mn-cs"/>
              </a:rPr>
              <a:t>2</a:t>
            </a:r>
            <a:r>
              <a:rPr lang="sv-SE" sz="1200" b="0" i="0" u="none" strike="noStrike" kern="1200" dirty="0">
                <a:solidFill>
                  <a:schemeClr val="tx1"/>
                </a:solidFill>
                <a:effectLst/>
                <a:latin typeface="+mn-lt"/>
                <a:ea typeface="+mn-ea"/>
                <a:cs typeface="+mn-cs"/>
              </a:rPr>
              <a:t>O) och metan (CH</a:t>
            </a:r>
            <a:r>
              <a:rPr lang="sv-SE" sz="1200" b="0" i="0" u="none" strike="noStrike" kern="1200" baseline="-25000" dirty="0">
                <a:solidFill>
                  <a:schemeClr val="tx1"/>
                </a:solidFill>
                <a:effectLst/>
                <a:latin typeface="+mn-lt"/>
                <a:ea typeface="+mn-ea"/>
                <a:cs typeface="+mn-cs"/>
              </a:rPr>
              <a:t>4</a:t>
            </a:r>
            <a:r>
              <a:rPr lang="sv-SE" sz="1200" b="0" i="0" u="none" strike="noStrike" kern="1200" dirty="0">
                <a:solidFill>
                  <a:schemeClr val="tx1"/>
                </a:solidFill>
                <a:effectLst/>
                <a:latin typeface="+mn-lt"/>
                <a:ea typeface="+mn-ea"/>
                <a:cs typeface="+mn-cs"/>
              </a:rPr>
              <a:t>). Båda är kraftigare än CO</a:t>
            </a:r>
            <a:r>
              <a:rPr lang="sv-SE" sz="1200" b="0" i="0" u="none" strike="noStrike" kern="1200" baseline="-25000" dirty="0">
                <a:solidFill>
                  <a:schemeClr val="tx1"/>
                </a:solidFill>
                <a:effectLst/>
                <a:latin typeface="+mn-lt"/>
                <a:ea typeface="+mn-ea"/>
                <a:cs typeface="+mn-cs"/>
              </a:rPr>
              <a:t>2</a:t>
            </a:r>
            <a:r>
              <a:rPr lang="sv-SE" sz="1200" b="0" i="0" u="none" strike="noStrike" kern="1200" dirty="0">
                <a:solidFill>
                  <a:schemeClr val="tx1"/>
                </a:solidFill>
                <a:effectLst/>
                <a:latin typeface="+mn-lt"/>
                <a:ea typeface="+mn-ea"/>
                <a:cs typeface="+mn-cs"/>
              </a:rPr>
              <a:t> på kort sikt men CH</a:t>
            </a:r>
            <a:r>
              <a:rPr lang="sv-SE" sz="1200" b="0" i="0" u="none" strike="noStrike" kern="1200" baseline="-25000" dirty="0">
                <a:solidFill>
                  <a:schemeClr val="tx1"/>
                </a:solidFill>
                <a:effectLst/>
                <a:latin typeface="+mn-lt"/>
                <a:ea typeface="+mn-ea"/>
                <a:cs typeface="+mn-cs"/>
              </a:rPr>
              <a:t>4</a:t>
            </a:r>
            <a:r>
              <a:rPr lang="sv-SE" sz="1200" b="0" i="0" u="none" strike="noStrike" kern="1200" dirty="0">
                <a:solidFill>
                  <a:schemeClr val="tx1"/>
                </a:solidFill>
                <a:effectLst/>
                <a:latin typeface="+mn-lt"/>
                <a:ea typeface="+mn-ea"/>
                <a:cs typeface="+mn-cs"/>
              </a:rPr>
              <a:t> bryts ner snabbare än N</a:t>
            </a:r>
            <a:r>
              <a:rPr lang="sv-SE" sz="1200" b="0" i="0" u="none" strike="noStrike" kern="1200" baseline="-25000" dirty="0">
                <a:solidFill>
                  <a:schemeClr val="tx1"/>
                </a:solidFill>
                <a:effectLst/>
                <a:latin typeface="+mn-lt"/>
                <a:ea typeface="+mn-ea"/>
                <a:cs typeface="+mn-cs"/>
              </a:rPr>
              <a:t>2</a:t>
            </a:r>
            <a:r>
              <a:rPr lang="sv-SE" sz="1200" b="0" i="0" u="none" strike="noStrike" kern="1200" dirty="0">
                <a:solidFill>
                  <a:schemeClr val="tx1"/>
                </a:solidFill>
                <a:effectLst/>
                <a:latin typeface="+mn-lt"/>
                <a:ea typeface="+mn-ea"/>
                <a:cs typeface="+mn-cs"/>
              </a:rPr>
              <a:t>O i atmosfären. </a:t>
            </a:r>
          </a:p>
          <a:p>
            <a:r>
              <a:rPr lang="sv-SE" sz="1200" b="0" i="0" u="none" strike="noStrike" kern="1200" dirty="0">
                <a:solidFill>
                  <a:schemeClr val="tx1"/>
                </a:solidFill>
                <a:effectLst/>
                <a:latin typeface="+mn-lt"/>
                <a:ea typeface="+mn-ea"/>
                <a:cs typeface="+mn-cs"/>
              </a:rPr>
              <a:t>Från jordbrukssektorn redovisas utsläpp av följande källor:</a:t>
            </a:r>
          </a:p>
          <a:p>
            <a:r>
              <a:rPr lang="sv-SE" sz="1200" b="0" i="0" u="none" strike="noStrike" kern="1200" dirty="0">
                <a:solidFill>
                  <a:schemeClr val="tx1"/>
                </a:solidFill>
                <a:effectLst/>
                <a:latin typeface="+mn-lt"/>
                <a:ea typeface="+mn-ea"/>
                <a:cs typeface="+mn-cs"/>
              </a:rPr>
              <a:t>* Metan från djurens fodersmältning (2,95 </a:t>
            </a:r>
            <a:r>
              <a:rPr lang="sv-SE" sz="1200" b="0" i="0" kern="1200" dirty="0">
                <a:solidFill>
                  <a:schemeClr val="tx1"/>
                </a:solidFill>
                <a:effectLst/>
                <a:latin typeface="+mn-lt"/>
                <a:ea typeface="+mn-ea"/>
                <a:cs typeface="+mn-cs"/>
              </a:rPr>
              <a:t>miljoner ton koldioxidekvivalenter)</a:t>
            </a:r>
            <a:endParaRPr lang="sv-SE" sz="1200" b="0" i="0" u="none" strike="noStrike" kern="1200" dirty="0">
              <a:solidFill>
                <a:schemeClr val="tx1"/>
              </a:solidFill>
              <a:effectLst/>
              <a:latin typeface="+mn-lt"/>
              <a:ea typeface="+mn-ea"/>
              <a:cs typeface="+mn-cs"/>
            </a:endParaRPr>
          </a:p>
          <a:p>
            <a:r>
              <a:rPr lang="sv-SE" sz="1200" b="0" i="0" u="none" strike="noStrike" kern="1200" dirty="0">
                <a:solidFill>
                  <a:schemeClr val="tx1"/>
                </a:solidFill>
                <a:effectLst/>
                <a:latin typeface="+mn-lt"/>
                <a:ea typeface="+mn-ea"/>
                <a:cs typeface="+mn-cs"/>
              </a:rPr>
              <a:t>* Metan och lustgas från stallgödsellagring (0,59 </a:t>
            </a:r>
            <a:r>
              <a:rPr lang="sv-SE" sz="1200" b="0" i="0" kern="1200" dirty="0">
                <a:solidFill>
                  <a:schemeClr val="tx1"/>
                </a:solidFill>
                <a:effectLst/>
                <a:latin typeface="+mn-lt"/>
                <a:ea typeface="+mn-ea"/>
                <a:cs typeface="+mn-cs"/>
              </a:rPr>
              <a:t>miljoner ton koldioxidekvivalenter)</a:t>
            </a:r>
            <a:endParaRPr lang="sv-SE" sz="1200" b="0" i="0" u="none" strike="noStrike" kern="1200" dirty="0">
              <a:solidFill>
                <a:schemeClr val="tx1"/>
              </a:solidFill>
              <a:effectLst/>
              <a:latin typeface="+mn-lt"/>
              <a:ea typeface="+mn-ea"/>
              <a:cs typeface="+mn-cs"/>
            </a:endParaRPr>
          </a:p>
          <a:p>
            <a:r>
              <a:rPr lang="sv-SE" sz="1200" b="0" i="0" u="none" strike="noStrike" kern="1200" dirty="0">
                <a:solidFill>
                  <a:schemeClr val="tx1"/>
                </a:solidFill>
                <a:effectLst/>
                <a:latin typeface="+mn-lt"/>
                <a:ea typeface="+mn-ea"/>
                <a:cs typeface="+mn-cs"/>
              </a:rPr>
              <a:t>* Lustgas och koldioxid från jordbruksmark (3,12 </a:t>
            </a:r>
            <a:r>
              <a:rPr lang="sv-SE" sz="1200" b="0" i="0" kern="1200" dirty="0">
                <a:solidFill>
                  <a:schemeClr val="tx1"/>
                </a:solidFill>
                <a:effectLst/>
                <a:latin typeface="+mn-lt"/>
                <a:ea typeface="+mn-ea"/>
                <a:cs typeface="+mn-cs"/>
              </a:rPr>
              <a:t>miljoner ton koldioxidekvivalenter)</a:t>
            </a:r>
            <a:endParaRPr lang="sv-SE" sz="1200" b="0" i="0" u="none" strike="noStrike" kern="1200" dirty="0">
              <a:solidFill>
                <a:schemeClr val="tx1"/>
              </a:solidFill>
              <a:effectLst/>
              <a:latin typeface="+mn-lt"/>
              <a:ea typeface="+mn-ea"/>
              <a:cs typeface="+mn-cs"/>
            </a:endParaRPr>
          </a:p>
          <a:p>
            <a:pPr eaLnBrk="1" hangingPunct="1">
              <a:spcBef>
                <a:spcPct val="0"/>
              </a:spcBef>
            </a:pPr>
            <a:endParaRPr lang="sv-SE" dirty="0"/>
          </a:p>
          <a:p>
            <a:pPr eaLnBrk="1" hangingPunct="1">
              <a:spcBef>
                <a:spcPct val="0"/>
              </a:spcBef>
            </a:pPr>
            <a:r>
              <a:rPr lang="sv-SE" dirty="0"/>
              <a:t>Vill du läsa mer: </a:t>
            </a:r>
            <a:r>
              <a:rPr lang="sv-SE" dirty="0">
                <a:hlinkClick r:id="rId3"/>
              </a:rPr>
              <a:t>Jordbruk, utsläpp av växthusgaser (naturvardsverket.se)</a:t>
            </a:r>
            <a:endParaRPr lang="sv-SE" dirty="0"/>
          </a:p>
          <a:p>
            <a:pPr eaLnBrk="1" hangingPunct="1">
              <a:spcBef>
                <a:spcPct val="0"/>
              </a:spcBef>
            </a:pPr>
            <a:endParaRPr lang="sv-SE" dirty="0"/>
          </a:p>
          <a:p>
            <a:pPr eaLnBrk="1" hangingPunct="1">
              <a:spcBef>
                <a:spcPct val="0"/>
              </a:spcBef>
            </a:pPr>
            <a:endParaRPr lang="sv-SE" dirty="0">
              <a:solidFill>
                <a:srgbClr val="92D050"/>
              </a:solidFill>
            </a:endParaRPr>
          </a:p>
          <a:p>
            <a:pPr eaLnBrk="1" hangingPunct="1">
              <a:spcBef>
                <a:spcPct val="0"/>
              </a:spcBef>
            </a:pPr>
            <a:endParaRPr lang="sv-SE" dirty="0">
              <a:solidFill>
                <a:srgbClr val="92D050"/>
              </a:solidFill>
            </a:endParaRP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C20979E-8440-4B44-81BC-929554163003}" type="slidenum">
              <a:rPr kumimoji="0" lang="sv-SE"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sv-SE"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9640242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u="sng" kern="1200" dirty="0">
                <a:solidFill>
                  <a:schemeClr val="tx1"/>
                </a:solidFill>
                <a:effectLst/>
                <a:latin typeface="+mn-lt"/>
                <a:ea typeface="+mn-ea"/>
                <a:cs typeface="+mn-cs"/>
              </a:rPr>
              <a:t>Gårdens totala klimatavtryck</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Värden från Vera</a:t>
            </a:r>
          </a:p>
          <a:p>
            <a:r>
              <a:rPr lang="sv-SE" sz="1200" b="1" kern="1200" dirty="0">
                <a:solidFill>
                  <a:schemeClr val="tx1"/>
                </a:solidFill>
                <a:effectLst/>
                <a:latin typeface="+mn-lt"/>
                <a:ea typeface="+mn-ea"/>
                <a:cs typeface="+mn-cs"/>
              </a:rPr>
              <a:t>Gränser:</a:t>
            </a:r>
            <a:r>
              <a:rPr lang="sv-SE" sz="1200" kern="1200" dirty="0">
                <a:solidFill>
                  <a:schemeClr val="tx1"/>
                </a:solidFill>
                <a:effectLst/>
                <a:latin typeface="+mn-lt"/>
                <a:ea typeface="+mn-ea"/>
                <a:cs typeface="+mn-cs"/>
              </a:rPr>
              <a:t> Siffran jämförs inte</a:t>
            </a:r>
          </a:p>
          <a:p>
            <a:r>
              <a:rPr lang="sv-SE" sz="1200" kern="1200" dirty="0">
                <a:solidFill>
                  <a:schemeClr val="tx1"/>
                </a:solidFill>
                <a:effectLst/>
                <a:latin typeface="+mn-lt"/>
                <a:ea typeface="+mn-ea"/>
                <a:cs typeface="+mn-cs"/>
              </a:rPr>
              <a:t> </a:t>
            </a:r>
          </a:p>
          <a:p>
            <a:r>
              <a:rPr lang="sv-SE" sz="1200" b="1" u="sng" kern="1200" dirty="0">
                <a:solidFill>
                  <a:schemeClr val="tx1"/>
                </a:solidFill>
                <a:effectLst/>
                <a:latin typeface="+mn-lt"/>
                <a:ea typeface="+mn-ea"/>
                <a:cs typeface="+mn-cs"/>
              </a:rPr>
              <a:t>Klimatavtryck per kg mjölk</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Produktionsinriktning och</a:t>
            </a:r>
            <a:r>
              <a:rPr lang="sv-SE" sz="1200" b="1"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värden från Vera</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Under 1,0 blir det grönt, över 1,12 blir det rött.</a:t>
            </a:r>
          </a:p>
          <a:p>
            <a:br>
              <a:rPr lang="sv-SE" sz="1200" b="1" u="sng" kern="1200" dirty="0">
                <a:solidFill>
                  <a:schemeClr val="tx1"/>
                </a:solidFill>
                <a:effectLst/>
                <a:latin typeface="+mn-lt"/>
                <a:ea typeface="+mn-ea"/>
                <a:cs typeface="+mn-cs"/>
              </a:rPr>
            </a:br>
            <a:r>
              <a:rPr lang="sv-SE" sz="1200" b="1" u="none" strike="noStrike"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43</a:t>
            </a:fld>
            <a:endParaRPr lang="sv-SE"/>
          </a:p>
        </p:txBody>
      </p:sp>
    </p:spTree>
    <p:extLst>
      <p:ext uri="{BB962C8B-B14F-4D97-AF65-F5344CB8AC3E}">
        <p14:creationId xmlns:p14="http://schemas.microsoft.com/office/powerpoint/2010/main" val="41956094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u="sng" kern="1200" dirty="0">
                <a:solidFill>
                  <a:schemeClr val="tx1"/>
                </a:solidFill>
                <a:effectLst/>
                <a:latin typeface="+mn-lt"/>
                <a:ea typeface="+mn-ea"/>
                <a:cs typeface="+mn-cs"/>
              </a:rPr>
              <a:t>Klimatavtryck per kg levande vikt (kött)</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Produktionsinriktning och</a:t>
            </a:r>
            <a:r>
              <a:rPr lang="sv-SE" sz="1200" b="1"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värden från Vera</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Dikor:</a:t>
            </a:r>
            <a:r>
              <a:rPr lang="sv-SE" sz="1200" b="1"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under 46 blir det grönt, över 54 blir det rött.</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	Nötkött mjölkras under 30 blir det grönt över 40 blir det rött</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	Nötkött köttras under 46 blir det grönt över 54 blir det rött</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	Grisar under 4,3blir det grönt över 5 blir det rött</a:t>
            </a:r>
          </a:p>
          <a:p>
            <a:r>
              <a:rPr lang="sv-SE" sz="1200" kern="1200" dirty="0">
                <a:solidFill>
                  <a:schemeClr val="tx1"/>
                </a:solidFill>
                <a:effectLst/>
                <a:latin typeface="+mn-lt"/>
                <a:ea typeface="+mn-ea"/>
                <a:cs typeface="+mn-cs"/>
              </a:rPr>
              <a:t> </a:t>
            </a:r>
          </a:p>
          <a:p>
            <a:r>
              <a:rPr lang="sv-SE" sz="1200" b="1" u="sng" kern="1200" dirty="0">
                <a:solidFill>
                  <a:schemeClr val="tx1"/>
                </a:solidFill>
                <a:effectLst/>
                <a:latin typeface="+mn-lt"/>
                <a:ea typeface="+mn-ea"/>
                <a:cs typeface="+mn-cs"/>
              </a:rPr>
              <a:t>Klimatavtryck grödor</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Angiven gröda och</a:t>
            </a:r>
            <a:r>
              <a:rPr lang="sv-SE" sz="1200" b="1"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värden från Vera</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Över 125 % av riktvärdet blir det rött under 75% av riktvärdet blir det grönt. Riktvärden är 0,4 för havre, höstkorn, höstvete, korn, råg, </a:t>
            </a:r>
            <a:r>
              <a:rPr lang="sv-SE" sz="1200" kern="1200" dirty="0" err="1">
                <a:solidFill>
                  <a:schemeClr val="tx1"/>
                </a:solidFill>
                <a:effectLst/>
                <a:latin typeface="+mn-lt"/>
                <a:ea typeface="+mn-ea"/>
                <a:cs typeface="+mn-cs"/>
              </a:rPr>
              <a:t>rågvete</a:t>
            </a:r>
            <a:r>
              <a:rPr lang="sv-SE" sz="1200" kern="1200" dirty="0">
                <a:solidFill>
                  <a:schemeClr val="tx1"/>
                </a:solidFill>
                <a:effectLst/>
                <a:latin typeface="+mn-lt"/>
                <a:ea typeface="+mn-ea"/>
                <a:cs typeface="+mn-cs"/>
              </a:rPr>
              <a:t>, 0,28 för blandvall, 0,36 för gräsensilage, 0,25 för helsädesensilage havre/ärt, 0,34 för hö, 0,25 för </a:t>
            </a:r>
            <a:r>
              <a:rPr lang="sv-SE" sz="1200" kern="1200" dirty="0" err="1">
                <a:solidFill>
                  <a:schemeClr val="tx1"/>
                </a:solidFill>
                <a:effectLst/>
                <a:latin typeface="+mn-lt"/>
                <a:ea typeface="+mn-ea"/>
                <a:cs typeface="+mn-cs"/>
              </a:rPr>
              <a:t>klövergräshö</a:t>
            </a:r>
            <a:r>
              <a:rPr lang="sv-SE" sz="1200" kern="1200" dirty="0">
                <a:solidFill>
                  <a:schemeClr val="tx1"/>
                </a:solidFill>
                <a:effectLst/>
                <a:latin typeface="+mn-lt"/>
                <a:ea typeface="+mn-ea"/>
                <a:cs typeface="+mn-cs"/>
              </a:rPr>
              <a:t>, 0,29 för majsensilage, 0,02 för potatis, 0,8 för raps, 0,045 för sockerbetor och 0,3 för åkerböna/ärt.</a:t>
            </a:r>
          </a:p>
          <a:p>
            <a:r>
              <a:rPr lang="sv-SE" sz="1200" kern="1200" dirty="0">
                <a:solidFill>
                  <a:schemeClr val="tx1"/>
                </a:solidFill>
                <a:effectLst/>
                <a:latin typeface="+mn-lt"/>
                <a:ea typeface="+mn-ea"/>
                <a:cs typeface="+mn-cs"/>
              </a:rPr>
              <a:t> </a:t>
            </a:r>
          </a:p>
          <a:p>
            <a:r>
              <a:rPr lang="sv-SE" sz="1200" b="1" u="sng" kern="1200" dirty="0">
                <a:solidFill>
                  <a:schemeClr val="tx1"/>
                </a:solidFill>
                <a:effectLst/>
                <a:latin typeface="+mn-lt"/>
                <a:ea typeface="+mn-ea"/>
                <a:cs typeface="+mn-cs"/>
              </a:rPr>
              <a:t>Andel BAT-gödsel</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Värden från Vera eller fråga</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Under 50 % är rött- Över 75 % är grönt.</a:t>
            </a:r>
          </a:p>
          <a:p>
            <a:r>
              <a:rPr lang="sv-SE" sz="1200" kern="1200" dirty="0">
                <a:solidFill>
                  <a:schemeClr val="tx1"/>
                </a:solidFill>
                <a:effectLst/>
                <a:latin typeface="+mn-lt"/>
                <a:ea typeface="+mn-ea"/>
                <a:cs typeface="+mn-cs"/>
              </a:rPr>
              <a:t> </a:t>
            </a:r>
          </a:p>
          <a:p>
            <a:r>
              <a:rPr lang="sv-SE" sz="1200" b="1" u="sng" kern="1200" dirty="0">
                <a:solidFill>
                  <a:schemeClr val="tx1"/>
                </a:solidFill>
                <a:effectLst/>
                <a:latin typeface="+mn-lt"/>
                <a:ea typeface="+mn-ea"/>
                <a:cs typeface="+mn-cs"/>
              </a:rPr>
              <a:t>Sojaanvändning</a:t>
            </a:r>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Indata: </a:t>
            </a:r>
            <a:r>
              <a:rPr lang="sv-SE" sz="1200" kern="1200" dirty="0">
                <a:solidFill>
                  <a:schemeClr val="tx1"/>
                </a:solidFill>
                <a:effectLst/>
                <a:latin typeface="+mn-lt"/>
                <a:ea typeface="+mn-ea"/>
                <a:cs typeface="+mn-cs"/>
              </a:rPr>
              <a:t>Fråga med tre alternativ</a:t>
            </a:r>
          </a:p>
          <a:p>
            <a:r>
              <a:rPr lang="sv-SE" sz="1200" b="1" kern="1200" dirty="0">
                <a:solidFill>
                  <a:schemeClr val="tx1"/>
                </a:solidFill>
                <a:effectLst/>
                <a:latin typeface="+mn-lt"/>
                <a:ea typeface="+mn-ea"/>
                <a:cs typeface="+mn-cs"/>
              </a:rPr>
              <a:t>Gränser: </a:t>
            </a:r>
            <a:r>
              <a:rPr lang="sv-SE" sz="1200" kern="1200" dirty="0">
                <a:solidFill>
                  <a:schemeClr val="tx1"/>
                </a:solidFill>
                <a:effectLst/>
                <a:latin typeface="+mn-lt"/>
                <a:ea typeface="+mn-ea"/>
                <a:cs typeface="+mn-cs"/>
              </a:rPr>
              <a:t>Använder inte soja är grönt, använder 100% avskogningsfri soja är gult, använder soja är rött.</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44</a:t>
            </a:fld>
            <a:endParaRPr lang="sv-SE"/>
          </a:p>
        </p:txBody>
      </p:sp>
    </p:spTree>
    <p:extLst>
      <p:ext uri="{BB962C8B-B14F-4D97-AF65-F5344CB8AC3E}">
        <p14:creationId xmlns:p14="http://schemas.microsoft.com/office/powerpoint/2010/main" val="18898597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22521FCE-6D72-4AB3-8E96-3BFB2CB19148}" type="slidenum">
              <a:rPr lang="sv-SE" smtClean="0"/>
              <a:t>45</a:t>
            </a:fld>
            <a:endParaRPr lang="sv-SE"/>
          </a:p>
        </p:txBody>
      </p:sp>
    </p:spTree>
    <p:extLst>
      <p:ext uri="{BB962C8B-B14F-4D97-AF65-F5344CB8AC3E}">
        <p14:creationId xmlns:p14="http://schemas.microsoft.com/office/powerpoint/2010/main" val="8512194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46</a:t>
            </a:fld>
            <a:endParaRPr lang="sv-SE"/>
          </a:p>
        </p:txBody>
      </p:sp>
    </p:spTree>
    <p:extLst>
      <p:ext uri="{BB962C8B-B14F-4D97-AF65-F5344CB8AC3E}">
        <p14:creationId xmlns:p14="http://schemas.microsoft.com/office/powerpoint/2010/main" val="39110973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u="sng" dirty="0"/>
              <a:t>Elin Röös (2014):</a:t>
            </a:r>
          </a:p>
          <a:p>
            <a:pPr marL="0" indent="0" fontAlgn="t">
              <a:buNone/>
            </a:pPr>
            <a:r>
              <a:rPr lang="sv-SE" sz="1200" dirty="0"/>
              <a:t>Klimatavtryck per kg slaktvikt (kg CO2e/kg) Fläsk 3,4 </a:t>
            </a:r>
          </a:p>
          <a:p>
            <a:pPr marL="0" indent="0" fontAlgn="t">
              <a:buNone/>
            </a:pPr>
            <a:r>
              <a:rPr lang="sv-SE" sz="1200" u="sng" dirty="0"/>
              <a:t>RISE 2020(</a:t>
            </a:r>
            <a:r>
              <a:rPr lang="sv-SE" sz="1200" dirty="0"/>
              <a:t>Uppdaterad och utökad livscykelanalys av svensk grisproduktion):</a:t>
            </a:r>
            <a:r>
              <a:rPr lang="sv-SE" sz="1200" u="sng" dirty="0"/>
              <a:t> </a:t>
            </a:r>
          </a:p>
          <a:p>
            <a:pPr marL="0" indent="0" fontAlgn="t">
              <a:buNone/>
            </a:pPr>
            <a:r>
              <a:rPr lang="sv-SE" sz="1200" dirty="0"/>
              <a:t>Klimatavtrycket för kött från en svensk </a:t>
            </a:r>
            <a:r>
              <a:rPr lang="sv-SE" sz="1200" dirty="0" err="1"/>
              <a:t>medelgris</a:t>
            </a:r>
            <a:r>
              <a:rPr lang="sv-SE" sz="1200" dirty="0"/>
              <a:t> är 2,54 kg koldioxidekvivalenter/kg slaktvikt</a:t>
            </a:r>
          </a:p>
          <a:p>
            <a:pPr marL="0" indent="0">
              <a:buNone/>
            </a:pPr>
            <a:r>
              <a:rPr lang="sv-SE" sz="1200" dirty="0"/>
              <a:t>År 2009 publicerades ett klimatavtryck för svensk gris som låg på 3,39 kg CO2e/kg slaktvikt (Cederberg m fl., 2009). </a:t>
            </a:r>
          </a:p>
          <a:p>
            <a:pPr marL="0" indent="0">
              <a:buNone/>
            </a:pPr>
            <a:r>
              <a:rPr lang="sv-SE" sz="1200" dirty="0"/>
              <a:t>Den senast publicerade studien för svensk grisproduktion och för delar av Europa är </a:t>
            </a:r>
            <a:r>
              <a:rPr lang="sv-SE" sz="1200" dirty="0" err="1"/>
              <a:t>Wirsenius</a:t>
            </a:r>
            <a:r>
              <a:rPr lang="sv-SE" sz="1200" dirty="0"/>
              <a:t> m fl. (2020) och Moberg m fl. (2019). I båda studierna ligger svenskt klimatavtryck på 3–3,5 kg CO2e/kg slaktvikt.</a:t>
            </a:r>
          </a:p>
          <a:p>
            <a:pPr marL="0" indent="0">
              <a:buNone/>
            </a:pPr>
            <a:endParaRPr lang="sv-SE" sz="1200" dirty="0"/>
          </a:p>
          <a:p>
            <a:pPr marL="0" indent="0">
              <a:buNone/>
            </a:pPr>
            <a:r>
              <a:rPr lang="sv-SE" sz="1200" u="sng" dirty="0"/>
              <a:t>Detta kan påverka klimatavtrycket:</a:t>
            </a:r>
            <a:r>
              <a:rPr lang="sv-SE" sz="1200" dirty="0"/>
              <a:t> Val av fodermedel, fodrets produktion, biproduktanvändning och djurhälsan </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47</a:t>
            </a:fld>
            <a:endParaRPr lang="sv-SE"/>
          </a:p>
        </p:txBody>
      </p:sp>
    </p:spTree>
    <p:extLst>
      <p:ext uri="{BB962C8B-B14F-4D97-AF65-F5344CB8AC3E}">
        <p14:creationId xmlns:p14="http://schemas.microsoft.com/office/powerpoint/2010/main" val="17875650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Idag är mineralgödsel den vanligaste växtnäringen i jordbruket. Framställning av mineralgödsel har stor klimatpåverkan. </a:t>
            </a:r>
            <a:r>
              <a:rPr lang="sv-SE" sz="1200" b="1" dirty="0"/>
              <a:t>BAT-gödsel</a:t>
            </a:r>
            <a:r>
              <a:rPr lang="sv-SE" sz="1200" dirty="0"/>
              <a:t> (</a:t>
            </a:r>
            <a:r>
              <a:rPr lang="sv-SE" sz="1200" b="1" dirty="0"/>
              <a:t>B</a:t>
            </a:r>
            <a:r>
              <a:rPr lang="sv-SE" sz="1200" dirty="0"/>
              <a:t>est </a:t>
            </a:r>
            <a:r>
              <a:rPr lang="sv-SE" sz="1200" b="1" dirty="0" err="1"/>
              <a:t>A</a:t>
            </a:r>
            <a:r>
              <a:rPr lang="sv-SE" sz="1200" dirty="0" err="1"/>
              <a:t>vailable</a:t>
            </a:r>
            <a:r>
              <a:rPr lang="sv-SE" sz="1200" dirty="0"/>
              <a:t> </a:t>
            </a:r>
            <a:r>
              <a:rPr lang="sv-SE" sz="1200" b="1" dirty="0" err="1"/>
              <a:t>T</a:t>
            </a:r>
            <a:r>
              <a:rPr lang="sv-SE" sz="1200" dirty="0" err="1"/>
              <a:t>echnology</a:t>
            </a:r>
            <a:r>
              <a:rPr lang="sv-SE" sz="1200" dirty="0"/>
              <a:t>) - som också kallas för klimatcertifierad gödning - är mineralgödsel som under framställningen har renas för lustgasutsläpp från produktionen och därmed minskar klimatpåverkan. Väljer en lantbrukare en annan gödning som inte är BAT-gödning, så är klimatpåverkan på gödningsdelen betydligt större.</a:t>
            </a:r>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48</a:t>
            </a:fld>
            <a:endParaRPr lang="sv-SE"/>
          </a:p>
        </p:txBody>
      </p:sp>
    </p:spTree>
    <p:extLst>
      <p:ext uri="{BB962C8B-B14F-4D97-AF65-F5344CB8AC3E}">
        <p14:creationId xmlns:p14="http://schemas.microsoft.com/office/powerpoint/2010/main" val="15367278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dirty="0"/>
              <a:t>På flera håll i världen sker sojaodlingarnas utbredning på bekostnad av savannområden och biologisk mångfald, och tränger undan ursprungsbefolkningar. En stor del av världens sojaproduktion sker i Brasilien och andra länder i Sydamerika. Till exempel i Brasilien odlas sojan med hjälp av bekämpningsmedel som sedan länge är förbjudna i Europa, pga. dess hälsorisker. Här exploateras även värdefulla naturtyper för att skapa nya odlingsbara områden.</a:t>
            </a:r>
          </a:p>
        </p:txBody>
      </p:sp>
      <p:sp>
        <p:nvSpPr>
          <p:cNvPr id="4" name="Platshållare för bildnummer 3"/>
          <p:cNvSpPr>
            <a:spLocks noGrp="1"/>
          </p:cNvSpPr>
          <p:nvPr>
            <p:ph type="sldNum" sz="quarter" idx="10"/>
          </p:nvPr>
        </p:nvSpPr>
        <p:spPr/>
        <p:txBody>
          <a:bodyPr/>
          <a:lstStyle/>
          <a:p>
            <a:fld id="{22521FCE-6D72-4AB3-8E96-3BFB2CB19148}" type="slidenum">
              <a:rPr lang="sv-SE" smtClean="0"/>
              <a:t>49</a:t>
            </a:fld>
            <a:endParaRPr lang="sv-SE"/>
          </a:p>
        </p:txBody>
      </p:sp>
    </p:spTree>
    <p:extLst>
      <p:ext uri="{BB962C8B-B14F-4D97-AF65-F5344CB8AC3E}">
        <p14:creationId xmlns:p14="http://schemas.microsoft.com/office/powerpoint/2010/main" val="24410507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Det går utmärkt att ersätta sojaprodukter med inhemskt proteinfoder har återkommande visats i olika försök vid SLU under de senaste decennierna.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Grisar klarar sig i allmänhet utmärkt på enbart närproducerade råvaror som rapsmjöl, trindsäd och biprodukter från etanoltillverkning (drank) under förutsättning att fodret kan kompletteras med rena aminosyror (industriellt framställda), framför allt lysin. Svårast är att klara den ekologiska produktionen utan soja, där det idag inte är tillåtet att använda renframställda aminosyror.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Studier har visat att det går bra att blanda in relativt höga nivåer av både rapsfrö och vitblommig åkerböna i pelleterade foderblandningar utan att kycklingar påverkas negativt.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50</a:t>
            </a:fld>
            <a:endParaRPr lang="sv-SE"/>
          </a:p>
        </p:txBody>
      </p:sp>
    </p:spTree>
    <p:extLst>
      <p:ext uri="{BB962C8B-B14F-4D97-AF65-F5344CB8AC3E}">
        <p14:creationId xmlns:p14="http://schemas.microsoft.com/office/powerpoint/2010/main" val="35794753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kern="1200" dirty="0">
                <a:solidFill>
                  <a:srgbClr val="FF0000"/>
                </a:solidFill>
                <a:effectLst/>
                <a:latin typeface="+mn-lt"/>
                <a:ea typeface="+mn-ea"/>
                <a:cs typeface="+mn-cs"/>
              </a:rPr>
              <a:t>Under</a:t>
            </a:r>
            <a:r>
              <a:rPr lang="sv-SE" sz="1200" b="1" i="0" kern="1200" baseline="0" dirty="0">
                <a:solidFill>
                  <a:srgbClr val="FF0000"/>
                </a:solidFill>
                <a:effectLst/>
                <a:latin typeface="+mn-lt"/>
                <a:ea typeface="+mn-ea"/>
                <a:cs typeface="+mn-cs"/>
              </a:rPr>
              <a:t> a</a:t>
            </a:r>
            <a:r>
              <a:rPr lang="sv-SE" sz="1200" b="1" i="0" kern="1200" dirty="0">
                <a:solidFill>
                  <a:srgbClr val="FF0000"/>
                </a:solidFill>
                <a:effectLst/>
                <a:latin typeface="+mn-lt"/>
                <a:ea typeface="+mn-ea"/>
                <a:cs typeface="+mn-cs"/>
              </a:rPr>
              <a:t>vsnittet Energi i bildspelet visas 5 bilder. </a:t>
            </a:r>
            <a:r>
              <a:rPr lang="sv-SE" sz="1200" b="0" i="0" kern="1200" dirty="0">
                <a:solidFill>
                  <a:schemeClr val="tx1"/>
                </a:solidFill>
                <a:effectLst/>
                <a:latin typeface="+mn-lt"/>
                <a:ea typeface="+mn-ea"/>
                <a:cs typeface="+mn-cs"/>
              </a:rPr>
              <a:t>Detta är ett område som ingår i Greppa Näringens både som gruppträffar och på djurgårdar som enskild rådgivning. I hållbarhetsstudier</a:t>
            </a:r>
            <a:r>
              <a:rPr lang="sv-SE" sz="1200" b="0" i="0" kern="1200" baseline="0" dirty="0">
                <a:solidFill>
                  <a:schemeClr val="tx1"/>
                </a:solidFill>
                <a:effectLst/>
                <a:latin typeface="+mn-lt"/>
                <a:ea typeface="+mn-ea"/>
                <a:cs typeface="+mn-cs"/>
              </a:rPr>
              <a:t> (LCA m </a:t>
            </a:r>
            <a:r>
              <a:rPr lang="sv-SE" sz="1200" b="0" i="0" kern="1200" baseline="0" dirty="0" err="1">
                <a:solidFill>
                  <a:schemeClr val="tx1"/>
                </a:solidFill>
                <a:effectLst/>
                <a:latin typeface="+mn-lt"/>
                <a:ea typeface="+mn-ea"/>
                <a:cs typeface="+mn-cs"/>
              </a:rPr>
              <a:t>fl</a:t>
            </a:r>
            <a:r>
              <a:rPr lang="sv-SE" sz="1200" b="0" i="0" kern="1200" baseline="0" dirty="0">
                <a:solidFill>
                  <a:schemeClr val="tx1"/>
                </a:solidFill>
                <a:effectLst/>
                <a:latin typeface="+mn-lt"/>
                <a:ea typeface="+mn-ea"/>
                <a:cs typeface="+mn-cs"/>
              </a:rPr>
              <a:t>) anges ofta jordbrukets energianvändning och specifikt andel fossilfri energi som viktiga hållbarhetsparametrar.  Även de senaste årens ökade priser på energi till el, uppvärmning,  tillverkning av gödselmedel gör energifrågan mycket aktuell. Energianvändning inom jordbruket bidrar till jordbrukets klimatpåverkan, men när det gäller växthusgaser utgör metan och lustgas större poster. </a:t>
            </a:r>
          </a:p>
          <a:p>
            <a:endParaRPr lang="sv-SE" dirty="0"/>
          </a:p>
          <a:p>
            <a:r>
              <a:rPr lang="sv-SE" dirty="0"/>
              <a:t> Bild 53-55 tar upp vilken energianvändning som dominerar inom jordbruksproduktionen</a:t>
            </a:r>
            <a:r>
              <a:rPr lang="sv-SE" baseline="0" dirty="0"/>
              <a:t> och ger exempel på inom vilka intervall värdens varierar för olika djurslag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 Bild 56-57 definierar begrepp som förnybara/ fossilfria drivmedel och förnybar/ fossilfri energi</a:t>
            </a:r>
            <a:endParaRPr lang="sv-SE" dirty="0"/>
          </a:p>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51</a:t>
            </a:fld>
            <a:endParaRPr lang="sv-SE"/>
          </a:p>
        </p:txBody>
      </p:sp>
    </p:spTree>
    <p:extLst>
      <p:ext uri="{BB962C8B-B14F-4D97-AF65-F5344CB8AC3E}">
        <p14:creationId xmlns:p14="http://schemas.microsoft.com/office/powerpoint/2010/main" val="21094646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2521FCE-6D72-4AB3-8E96-3BFB2CB19148}" type="slidenum">
              <a:rPr lang="sv-SE" smtClean="0"/>
              <a:t>52</a:t>
            </a:fld>
            <a:endParaRPr lang="sv-SE"/>
          </a:p>
        </p:txBody>
      </p:sp>
    </p:spTree>
    <p:extLst>
      <p:ext uri="{BB962C8B-B14F-4D97-AF65-F5344CB8AC3E}">
        <p14:creationId xmlns:p14="http://schemas.microsoft.com/office/powerpoint/2010/main" val="23941444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22521FCE-6D72-4AB3-8E96-3BFB2CB19148}" type="slidenum">
              <a:rPr lang="sv-SE" smtClean="0"/>
              <a:t>56</a:t>
            </a:fld>
            <a:endParaRPr lang="sv-SE"/>
          </a:p>
        </p:txBody>
      </p:sp>
    </p:spTree>
    <p:extLst>
      <p:ext uri="{BB962C8B-B14F-4D97-AF65-F5344CB8AC3E}">
        <p14:creationId xmlns:p14="http://schemas.microsoft.com/office/powerpoint/2010/main" val="55421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1.jpeg"/><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9.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9.jpe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9.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blå">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Mönster blå">
            <a:extLst>
              <a:ext uri="{FF2B5EF4-FFF2-40B4-BE49-F238E27FC236}">
                <a16:creationId xmlns:a16="http://schemas.microsoft.com/office/drawing/2014/main" id="{5F0C4BA2-1619-466E-9817-F49606C5B18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280000" y="4070350"/>
            <a:ext cx="3911999" cy="2787650"/>
          </a:xfrm>
          <a:prstGeom prst="rect">
            <a:avLst/>
          </a:prstGeom>
        </p:spPr>
      </p:pic>
      <p:pic>
        <p:nvPicPr>
          <p:cNvPr id="4" name="Logotyp EU" descr="Logotyp EU. Medfinansieras av Europeiska unionen." hidden="1">
            <a:extLst>
              <a:ext uri="{FF2B5EF4-FFF2-40B4-BE49-F238E27FC236}">
                <a16:creationId xmlns:a16="http://schemas.microsoft.com/office/drawing/2014/main" id="{36412FA4-574C-B1AF-122A-7017DC931E2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026894" y="5902607"/>
            <a:ext cx="670815" cy="679660"/>
          </a:xfrm>
          <a:prstGeom prst="rect">
            <a:avLst/>
          </a:prstGeom>
        </p:spPr>
      </p:pic>
      <p:sp>
        <p:nvSpPr>
          <p:cNvPr id="14" name="Platshållare för logotyp">
            <a:extLst>
              <a:ext uri="{FF2B5EF4-FFF2-40B4-BE49-F238E27FC236}">
                <a16:creationId xmlns:a16="http://schemas.microsoft.com/office/drawing/2014/main" id="{A19C39BF-8551-5F2A-2F2D-EFC568538683}"/>
              </a:ext>
            </a:extLst>
          </p:cNvPr>
          <p:cNvSpPr>
            <a:spLocks noGrp="1" noChangeAspect="1"/>
          </p:cNvSpPr>
          <p:nvPr>
            <p:ph type="pic" sz="quarter" idx="11" hasCustomPrompt="1"/>
          </p:nvPr>
        </p:nvSpPr>
        <p:spPr>
          <a:xfrm>
            <a:off x="9941707"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pic>
        <p:nvPicPr>
          <p:cNvPr id="13" name="Greppa Näringen logotyp" descr="Logotyp Greppa Näringen.">
            <a:extLst>
              <a:ext uri="{FF2B5EF4-FFF2-40B4-BE49-F238E27FC236}">
                <a16:creationId xmlns:a16="http://schemas.microsoft.com/office/drawing/2014/main" id="{31058063-17F8-4ED9-A086-59D6BBA360F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
        <p:nvSpPr>
          <p:cNvPr id="7" name="Platshållare för bild">
            <a:extLst>
              <a:ext uri="{FF2B5EF4-FFF2-40B4-BE49-F238E27FC236}">
                <a16:creationId xmlns:a16="http://schemas.microsoft.com/office/drawing/2014/main" id="{E643C79A-6831-46B4-8B7A-5FDC4734458F}"/>
              </a:ext>
            </a:extLst>
          </p:cNvPr>
          <p:cNvSpPr>
            <a:spLocks noGrp="1"/>
          </p:cNvSpPr>
          <p:nvPr>
            <p:ph type="pic" sz="quarter" idx="12" hasCustomPrompt="1"/>
          </p:nvPr>
        </p:nvSpPr>
        <p:spPr>
          <a:xfrm>
            <a:off x="1" y="4070350"/>
            <a:ext cx="8280000" cy="2787650"/>
          </a:xfrm>
        </p:spPr>
        <p:txBody>
          <a:bodyPr anchor="ctr" anchorCtr="0"/>
          <a:lstStyle>
            <a:lvl1pPr>
              <a:defRPr lang="sv-SE" sz="2000" kern="1200" baseline="0" dirty="0">
                <a:solidFill>
                  <a:schemeClr val="bg1"/>
                </a:solidFill>
                <a:latin typeface="+mn-lt"/>
                <a:ea typeface="+mn-ea"/>
                <a:cs typeface="+mn-cs"/>
              </a:defRPr>
            </a:lvl1pPr>
          </a:lstStyle>
          <a:p>
            <a:r>
              <a:rPr lang="sv-SE" dirty="0"/>
              <a:t>Klicka här för att infoga bild</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hasCustomPrompt="1"/>
          </p:nvPr>
        </p:nvSpPr>
        <p:spPr>
          <a:xfrm>
            <a:off x="601865" y="3339253"/>
            <a:ext cx="6997815" cy="389015"/>
          </a:xfrm>
        </p:spPr>
        <p:txBody>
          <a:bodyPr lIns="108000">
            <a:normAutofit/>
          </a:bodyPr>
          <a:lstStyle>
            <a:lvl1pPr marL="0" indent="0" algn="l">
              <a:buClr>
                <a:schemeClr val="bg1"/>
              </a:buClr>
              <a:buFont typeface="Arial" panose="020B0604020202020204" pitchFamily="34" charset="0"/>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sp>
        <p:nvSpPr>
          <p:cNvPr id="12" name="Underrubrik 1">
            <a:extLst>
              <a:ext uri="{FF2B5EF4-FFF2-40B4-BE49-F238E27FC236}">
                <a16:creationId xmlns:a16="http://schemas.microsoft.com/office/drawing/2014/main" id="{DCFB5804-B624-40A5-8CAA-8EDF16016A39}"/>
              </a:ext>
            </a:extLst>
          </p:cNvPr>
          <p:cNvSpPr>
            <a:spLocks noGrp="1"/>
          </p:cNvSpPr>
          <p:nvPr>
            <p:ph type="body" sz="quarter" idx="10" hasCustomPrompt="1"/>
          </p:nvPr>
        </p:nvSpPr>
        <p:spPr>
          <a:xfrm>
            <a:off x="601864" y="1235195"/>
            <a:ext cx="6997815" cy="472306"/>
          </a:xfrm>
        </p:spPr>
        <p:txBody>
          <a:bodyPr lIns="108000" anchor="b" anchorCtr="0">
            <a:normAutofit/>
          </a:bodyPr>
          <a:lstStyle>
            <a:lvl1pPr marL="0" indent="0">
              <a:buClr>
                <a:schemeClr val="bg1"/>
              </a:buClr>
              <a:buFont typeface="Arial" panose="020B0604020202020204" pitchFamily="34" charset="0"/>
              <a:buNone/>
              <a:defRPr sz="20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sv-SE" dirty="0"/>
              <a:t>Namn och datum</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601865" y="1732553"/>
            <a:ext cx="6997815" cy="1606700"/>
          </a:xfrm>
        </p:spPr>
        <p:txBody>
          <a:bodyPr anchor="ctr" anchorCtr="0">
            <a:normAutofit/>
          </a:bodyPr>
          <a:lstStyle>
            <a:lvl1pPr algn="l">
              <a:defRPr sz="4800">
                <a:solidFill>
                  <a:schemeClr val="accent6"/>
                </a:solidFill>
              </a:defRPr>
            </a:lvl1pPr>
          </a:lstStyle>
          <a:p>
            <a:r>
              <a:rPr lang="sv-SE" dirty="0"/>
              <a:t>Klicka här för att lägga till rubrik</a:t>
            </a:r>
          </a:p>
        </p:txBody>
      </p:sp>
    </p:spTree>
    <p:extLst>
      <p:ext uri="{BB962C8B-B14F-4D97-AF65-F5344CB8AC3E}">
        <p14:creationId xmlns:p14="http://schemas.microsoft.com/office/powerpoint/2010/main" val="544929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ubrikbild blå 2">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Mönster blå">
            <a:extLst>
              <a:ext uri="{FF2B5EF4-FFF2-40B4-BE49-F238E27FC236}">
                <a16:creationId xmlns:a16="http://schemas.microsoft.com/office/drawing/2014/main" id="{11A45FB2-6F2D-46CB-8E7B-3D78511FB8A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674" y="4068096"/>
            <a:ext cx="12190149" cy="2793241"/>
          </a:xfrm>
          <a:prstGeom prst="rect">
            <a:avLst/>
          </a:prstGeom>
        </p:spPr>
      </p:pic>
      <p:pic>
        <p:nvPicPr>
          <p:cNvPr id="7" name="Logotyp EU" descr="Logotyp EU. Medfinansieras av Europeiska unionen." hidden="1">
            <a:extLst>
              <a:ext uri="{FF2B5EF4-FFF2-40B4-BE49-F238E27FC236}">
                <a16:creationId xmlns:a16="http://schemas.microsoft.com/office/drawing/2014/main" id="{761AF375-2497-56C9-419D-6E2D229292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026894" y="5902607"/>
            <a:ext cx="670815" cy="679660"/>
          </a:xfrm>
          <a:prstGeom prst="rect">
            <a:avLst/>
          </a:prstGeom>
        </p:spPr>
      </p:pic>
      <p:sp>
        <p:nvSpPr>
          <p:cNvPr id="10" name="Platshållare för logotyp">
            <a:extLst>
              <a:ext uri="{FF2B5EF4-FFF2-40B4-BE49-F238E27FC236}">
                <a16:creationId xmlns:a16="http://schemas.microsoft.com/office/drawing/2014/main" id="{DE2BC78D-B47F-4DE2-B1F6-408F5286121F}"/>
              </a:ext>
            </a:extLst>
          </p:cNvPr>
          <p:cNvSpPr>
            <a:spLocks noGrp="1" noChangeAspect="1"/>
          </p:cNvSpPr>
          <p:nvPr>
            <p:ph type="pic" sz="quarter" idx="11" hasCustomPrompt="1"/>
          </p:nvPr>
        </p:nvSpPr>
        <p:spPr>
          <a:xfrm>
            <a:off x="9941707"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hasCustomPrompt="1"/>
          </p:nvPr>
        </p:nvSpPr>
        <p:spPr>
          <a:xfrm>
            <a:off x="601865" y="3339253"/>
            <a:ext cx="6997815" cy="389015"/>
          </a:xfrm>
        </p:spPr>
        <p:txBody>
          <a:bodyPr lIns="108000">
            <a:normAutofit/>
          </a:bodyPr>
          <a:lstStyle>
            <a:lvl1pPr marL="0" indent="0" algn="l">
              <a:buClr>
                <a:schemeClr val="bg1"/>
              </a:buClr>
              <a:buFont typeface="Arial" panose="020B0604020202020204" pitchFamily="34" charset="0"/>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sp>
        <p:nvSpPr>
          <p:cNvPr id="12" name="Underrubrik 1">
            <a:extLst>
              <a:ext uri="{FF2B5EF4-FFF2-40B4-BE49-F238E27FC236}">
                <a16:creationId xmlns:a16="http://schemas.microsoft.com/office/drawing/2014/main" id="{DCFB5804-B624-40A5-8CAA-8EDF16016A39}"/>
              </a:ext>
            </a:extLst>
          </p:cNvPr>
          <p:cNvSpPr>
            <a:spLocks noGrp="1"/>
          </p:cNvSpPr>
          <p:nvPr>
            <p:ph type="body" sz="quarter" idx="10" hasCustomPrompt="1"/>
          </p:nvPr>
        </p:nvSpPr>
        <p:spPr>
          <a:xfrm>
            <a:off x="601864" y="1235195"/>
            <a:ext cx="6997815" cy="472306"/>
          </a:xfrm>
        </p:spPr>
        <p:txBody>
          <a:bodyPr lIns="108000" anchor="b" anchorCtr="0">
            <a:normAutofit/>
          </a:bodyPr>
          <a:lstStyle>
            <a:lvl1pPr marL="0" indent="0">
              <a:buClr>
                <a:schemeClr val="bg1"/>
              </a:buClr>
              <a:buFont typeface="Arial" panose="020B0604020202020204" pitchFamily="34" charset="0"/>
              <a:buNone/>
              <a:defRPr sz="20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sv-SE" dirty="0"/>
              <a:t>Namn och datum</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601865" y="1732553"/>
            <a:ext cx="6997815" cy="1606700"/>
          </a:xfrm>
        </p:spPr>
        <p:txBody>
          <a:bodyPr anchor="ctr" anchorCtr="0">
            <a:normAutofit/>
          </a:bodyPr>
          <a:lstStyle>
            <a:lvl1pPr algn="l">
              <a:defRPr sz="4800">
                <a:solidFill>
                  <a:schemeClr val="accent6"/>
                </a:solidFill>
              </a:defRPr>
            </a:lvl1pPr>
          </a:lstStyle>
          <a:p>
            <a:r>
              <a:rPr lang="sv-SE" dirty="0"/>
              <a:t>Klicka här för att lägga till rubrik</a:t>
            </a:r>
          </a:p>
        </p:txBody>
      </p:sp>
      <p:pic>
        <p:nvPicPr>
          <p:cNvPr id="5" name="Greppa Näringen logotyp" descr="Logotyp Greppa Näringen.">
            <a:extLst>
              <a:ext uri="{FF2B5EF4-FFF2-40B4-BE49-F238E27FC236}">
                <a16:creationId xmlns:a16="http://schemas.microsoft.com/office/drawing/2014/main" id="{412D0358-3CC6-CC2E-278B-2CAAA31D2AD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Tree>
    <p:extLst>
      <p:ext uri="{BB962C8B-B14F-4D97-AF65-F5344CB8AC3E}">
        <p14:creationId xmlns:p14="http://schemas.microsoft.com/office/powerpoint/2010/main" val="2851117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beige">
    <p:bg>
      <p:bgPr>
        <a:solidFill>
          <a:schemeClr val="bg2"/>
        </a:solidFill>
        <a:effectLst/>
      </p:bgPr>
    </p:bg>
    <p:spTree>
      <p:nvGrpSpPr>
        <p:cNvPr id="1" name=""/>
        <p:cNvGrpSpPr/>
        <p:nvPr/>
      </p:nvGrpSpPr>
      <p:grpSpPr>
        <a:xfrm>
          <a:off x="0" y="0"/>
          <a:ext cx="0" cy="0"/>
          <a:chOff x="0" y="0"/>
          <a:chExt cx="0" cy="0"/>
        </a:xfrm>
      </p:grpSpPr>
      <p:sp>
        <p:nvSpPr>
          <p:cNvPr id="3" name="Platshållare för bildnummer">
            <a:extLst>
              <a:ext uri="{FF2B5EF4-FFF2-40B4-BE49-F238E27FC236}">
                <a16:creationId xmlns:a16="http://schemas.microsoft.com/office/drawing/2014/main" id="{124A4735-D274-EB2D-8E09-E550E04564C8}"/>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7200" y="1966365"/>
            <a:ext cx="8280000" cy="3810491"/>
          </a:xfrm>
        </p:spPr>
        <p:txBody>
          <a:bodyPr>
            <a:normAutofit/>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baseline="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7200" y="464486"/>
            <a:ext cx="8280000" cy="1165138"/>
          </a:xfrm>
        </p:spPr>
        <p:txBody>
          <a:bodyPr anchor="b" anchorCtr="0">
            <a:normAutofit/>
          </a:bodyPr>
          <a:lstStyle>
            <a:lvl1pPr>
              <a:defRPr sz="3600"/>
            </a:lvl1pPr>
          </a:lstStyle>
          <a:p>
            <a:r>
              <a:rPr lang="sv-SE" dirty="0"/>
              <a:t>Klicka här för att lägga till rubrik, max två rader</a:t>
            </a:r>
          </a:p>
        </p:txBody>
      </p:sp>
    </p:spTree>
    <p:extLst>
      <p:ext uri="{BB962C8B-B14F-4D97-AF65-F5344CB8AC3E}">
        <p14:creationId xmlns:p14="http://schemas.microsoft.com/office/powerpoint/2010/main" val="364242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7200" y="1966365"/>
            <a:ext cx="8280000" cy="3810491"/>
          </a:xfrm>
        </p:spPr>
        <p:txBody>
          <a:bodyPr>
            <a:normAutofit/>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1828800" indent="0">
              <a:buClr>
                <a:schemeClr val="tx2"/>
              </a:buClr>
              <a:buFont typeface="Arial" panose="020B0604020202020204" pitchFamily="34" charset="0"/>
              <a:buNone/>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a:p>
            <a:pPr lvl="4"/>
            <a:endParaRPr lang="sv-SE" dirty="0"/>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7200" y="464486"/>
            <a:ext cx="8280000" cy="1165138"/>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651374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ast rubrik beige">
    <p:bg>
      <p:bgPr>
        <a:solidFill>
          <a:schemeClr val="bg2"/>
        </a:solidFill>
        <a:effectLst/>
      </p:bgPr>
    </p:bg>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normAutofit/>
          </a:bodyPr>
          <a:lstStyle>
            <a:lvl1pPr>
              <a:defRPr sz="3600"/>
            </a:lvl1pPr>
          </a:lstStyle>
          <a:p>
            <a:r>
              <a:rPr lang="sv-SE" dirty="0"/>
              <a:t>Klicka här för att lägga till rubrik, max två rader</a:t>
            </a:r>
          </a:p>
        </p:txBody>
      </p:sp>
    </p:spTree>
    <p:extLst>
      <p:ext uri="{BB962C8B-B14F-4D97-AF65-F5344CB8AC3E}">
        <p14:creationId xmlns:p14="http://schemas.microsoft.com/office/powerpoint/2010/main" val="1812750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rubrik">
    <p:bg>
      <p:bgPr>
        <a:solidFill>
          <a:schemeClr val="bg1"/>
        </a:solidFill>
        <a:effectLst/>
      </p:bgPr>
    </p:bg>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3785763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vå delar beige">
    <p:bg>
      <p:bgPr>
        <a:solidFill>
          <a:schemeClr val="bg2"/>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8" y="2315275"/>
            <a:ext cx="4608000" cy="388800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2315275"/>
            <a:ext cx="4608000" cy="388800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800" y="757443"/>
            <a:ext cx="8352000"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364706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vå delar beige">
    <p:bg>
      <p:bgPr>
        <a:solidFill>
          <a:schemeClr val="bg2"/>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7" y="3186260"/>
            <a:ext cx="4608000" cy="302347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5" name="Platshållare för text 2">
            <a:extLst>
              <a:ext uri="{FF2B5EF4-FFF2-40B4-BE49-F238E27FC236}">
                <a16:creationId xmlns:a16="http://schemas.microsoft.com/office/drawing/2014/main" id="{07C15FA0-6C99-1740-3B68-B271003048A9}"/>
              </a:ext>
            </a:extLst>
          </p:cNvPr>
          <p:cNvSpPr>
            <a:spLocks noGrp="1"/>
          </p:cNvSpPr>
          <p:nvPr>
            <p:ph type="body" sz="quarter" idx="19" hasCustomPrompt="1"/>
          </p:nvPr>
        </p:nvSpPr>
        <p:spPr>
          <a:xfrm>
            <a:off x="6243958" y="2360429"/>
            <a:ext cx="4608000" cy="746145"/>
          </a:xfrm>
        </p:spPr>
        <p:txBody>
          <a:bodyPr rIns="144000" anchor="b" anchorCtr="0">
            <a:normAutofit/>
          </a:bodyPr>
          <a:lstStyle>
            <a:lvl1pPr>
              <a:buClr>
                <a:schemeClr val="tx2"/>
              </a:buClr>
              <a:buFont typeface="Arial" panose="020B0604020202020204" pitchFamily="34" charset="0"/>
              <a:buNone/>
              <a:defRPr lang="sv-SE" sz="2200" b="1" kern="1200" baseline="0" dirty="0" smtClean="0">
                <a:solidFill>
                  <a:schemeClr val="tx2"/>
                </a:solidFill>
                <a:latin typeface="+mn-lt"/>
                <a:ea typeface="+mn-ea"/>
                <a:cs typeface="+mn-cs"/>
              </a:defRPr>
            </a:lvl1pPr>
            <a:lvl2pPr>
              <a:defRPr lang="sv-SE" sz="2200" kern="1200" baseline="0" dirty="0" smtClean="0">
                <a:solidFill>
                  <a:schemeClr val="tx2"/>
                </a:solidFill>
                <a:latin typeface="+mn-lt"/>
                <a:ea typeface="+mn-ea"/>
                <a:cs typeface="+mn-cs"/>
              </a:defRPr>
            </a:lvl2pPr>
            <a:lvl3pPr>
              <a:defRPr lang="sv-SE" sz="2200" kern="1200" baseline="0" dirty="0" smtClean="0">
                <a:solidFill>
                  <a:schemeClr val="tx2"/>
                </a:solidFill>
                <a:latin typeface="+mn-lt"/>
                <a:ea typeface="+mn-ea"/>
                <a:cs typeface="+mn-cs"/>
              </a:defRPr>
            </a:lvl3pPr>
            <a:lvl4pPr>
              <a:defRPr lang="sv-SE" sz="2200" kern="1200" baseline="0" dirty="0" smtClean="0">
                <a:solidFill>
                  <a:schemeClr val="tx2"/>
                </a:solidFill>
                <a:latin typeface="+mn-lt"/>
                <a:ea typeface="+mn-ea"/>
                <a:cs typeface="+mn-cs"/>
              </a:defRPr>
            </a:lvl4pPr>
            <a:lvl5pPr>
              <a:defRPr lang="sv-SE" sz="2200" kern="1200" baseline="0" dirty="0">
                <a:solidFill>
                  <a:schemeClr val="tx2"/>
                </a:solidFill>
                <a:latin typeface="+mn-lt"/>
                <a:ea typeface="+mn-ea"/>
                <a:cs typeface="+mn-cs"/>
              </a:defRPr>
            </a:lvl5pPr>
          </a:lstStyle>
          <a:p>
            <a:pPr lvl="0"/>
            <a:r>
              <a:rPr lang="sv-SE" dirty="0"/>
              <a:t>Klicka här för att lägga in din rubrik</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3186260"/>
            <a:ext cx="4608000" cy="302347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3" name="Platshållare för text 2">
            <a:extLst>
              <a:ext uri="{FF2B5EF4-FFF2-40B4-BE49-F238E27FC236}">
                <a16:creationId xmlns:a16="http://schemas.microsoft.com/office/drawing/2014/main" id="{C8711B87-1268-068F-EF85-39E2B85B42CB}"/>
              </a:ext>
            </a:extLst>
          </p:cNvPr>
          <p:cNvSpPr>
            <a:spLocks noGrp="1"/>
          </p:cNvSpPr>
          <p:nvPr>
            <p:ph type="body" sz="quarter" idx="18" hasCustomPrompt="1"/>
          </p:nvPr>
        </p:nvSpPr>
        <p:spPr>
          <a:xfrm>
            <a:off x="1180800" y="2360427"/>
            <a:ext cx="4608000" cy="746145"/>
          </a:xfrm>
        </p:spPr>
        <p:txBody>
          <a:bodyPr rIns="144000" anchor="b" anchorCtr="0">
            <a:normAutofit/>
          </a:bodyPr>
          <a:lstStyle>
            <a:lvl1pPr>
              <a:buClr>
                <a:schemeClr val="tx2"/>
              </a:buClr>
              <a:buFont typeface="Arial" panose="020B0604020202020204" pitchFamily="34" charset="0"/>
              <a:buNone/>
              <a:defRPr lang="sv-SE" sz="2200" b="1" kern="1200" baseline="0" dirty="0" smtClean="0">
                <a:solidFill>
                  <a:schemeClr val="tx2"/>
                </a:solidFill>
                <a:latin typeface="+mn-lt"/>
                <a:ea typeface="+mn-ea"/>
                <a:cs typeface="+mn-cs"/>
              </a:defRPr>
            </a:lvl1pPr>
            <a:lvl2pPr>
              <a:defRPr lang="sv-SE" sz="2200" kern="1200" baseline="0" dirty="0" smtClean="0">
                <a:solidFill>
                  <a:schemeClr val="tx2"/>
                </a:solidFill>
                <a:latin typeface="+mn-lt"/>
                <a:ea typeface="+mn-ea"/>
                <a:cs typeface="+mn-cs"/>
              </a:defRPr>
            </a:lvl2pPr>
            <a:lvl3pPr>
              <a:defRPr lang="sv-SE" sz="2200" kern="1200" baseline="0" dirty="0" smtClean="0">
                <a:solidFill>
                  <a:schemeClr val="tx2"/>
                </a:solidFill>
                <a:latin typeface="+mn-lt"/>
                <a:ea typeface="+mn-ea"/>
                <a:cs typeface="+mn-cs"/>
              </a:defRPr>
            </a:lvl3pPr>
            <a:lvl4pPr>
              <a:defRPr lang="sv-SE" sz="2200" kern="1200" baseline="0" dirty="0" smtClean="0">
                <a:solidFill>
                  <a:schemeClr val="tx2"/>
                </a:solidFill>
                <a:latin typeface="+mn-lt"/>
                <a:ea typeface="+mn-ea"/>
                <a:cs typeface="+mn-cs"/>
              </a:defRPr>
            </a:lvl4pPr>
            <a:lvl5pPr>
              <a:defRPr lang="sv-SE" sz="2200" kern="1200" baseline="0" dirty="0">
                <a:solidFill>
                  <a:schemeClr val="tx2"/>
                </a:solidFill>
                <a:latin typeface="+mn-lt"/>
                <a:ea typeface="+mn-ea"/>
                <a:cs typeface="+mn-cs"/>
              </a:defRPr>
            </a:lvl5pPr>
          </a:lstStyle>
          <a:p>
            <a:pPr lvl="0"/>
            <a:r>
              <a:rPr lang="sv-SE" dirty="0"/>
              <a:t>Klicka här för att lägga in din rubrik</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799" y="757443"/>
            <a:ext cx="8352000"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968154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vå delar">
    <p:bg>
      <p:bgPr>
        <a:solidFill>
          <a:schemeClr val="bg1"/>
        </a:solidFill>
        <a:effectLst/>
      </p:bgPr>
    </p:bg>
    <p:spTree>
      <p:nvGrpSpPr>
        <p:cNvPr id="1" name=""/>
        <p:cNvGrpSpPr/>
        <p:nvPr/>
      </p:nvGrpSpPr>
      <p:grpSpPr>
        <a:xfrm>
          <a:off x="0" y="0"/>
          <a:ext cx="0" cy="0"/>
          <a:chOff x="0" y="0"/>
          <a:chExt cx="0" cy="0"/>
        </a:xfrm>
      </p:grpSpPr>
      <p:sp>
        <p:nvSpPr>
          <p:cNvPr id="2" name="Platshållare för bildnummer">
            <a:extLst>
              <a:ext uri="{FF2B5EF4-FFF2-40B4-BE49-F238E27FC236}">
                <a16:creationId xmlns:a16="http://schemas.microsoft.com/office/drawing/2014/main" id="{E46B43B3-BF9F-7C5D-A004-B4AD974F846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8" y="2315275"/>
            <a:ext cx="4608000" cy="3894456"/>
          </a:xfrm>
        </p:spPr>
        <p:txBody>
          <a:bodyPr>
            <a:normAutofit/>
          </a:bodyPr>
          <a:lstStyle>
            <a:lvl1pPr marL="342900" indent="-342900">
              <a:buClr>
                <a:schemeClr val="tx2"/>
              </a:buClr>
              <a:buFont typeface="Arial" panose="020B0604020202020204" pitchFamily="34" charset="0"/>
              <a:buChar char="•"/>
              <a:defRPr sz="2200">
                <a:solidFill>
                  <a:schemeClr val="tx2"/>
                </a:solidFill>
              </a:defRPr>
            </a:lvl1pPr>
            <a:lvl2pPr marL="800100" indent="-342900">
              <a:buClr>
                <a:schemeClr val="tx2"/>
              </a:buClr>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2315275"/>
            <a:ext cx="4608000" cy="3894456"/>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800" y="757443"/>
            <a:ext cx="8112941"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2939012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vsnittsrubrik droppe">
    <p:bg>
      <p:bgPr>
        <a:solidFill>
          <a:schemeClr val="bg2"/>
        </a:solidFill>
        <a:effectLst/>
      </p:bgPr>
    </p:bg>
    <p:spTree>
      <p:nvGrpSpPr>
        <p:cNvPr id="1" name=""/>
        <p:cNvGrpSpPr/>
        <p:nvPr/>
      </p:nvGrpSpPr>
      <p:grpSpPr>
        <a:xfrm>
          <a:off x="0" y="0"/>
          <a:ext cx="0" cy="0"/>
          <a:chOff x="0" y="0"/>
          <a:chExt cx="0" cy="0"/>
        </a:xfrm>
      </p:grpSpPr>
      <p:sp>
        <p:nvSpPr>
          <p:cNvPr id="8" name="Färgblock blå">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nummer">
            <a:extLst>
              <a:ext uri="{FF2B5EF4-FFF2-40B4-BE49-F238E27FC236}">
                <a16:creationId xmlns:a16="http://schemas.microsoft.com/office/drawing/2014/main" id="{F0212E6E-33A4-76DE-CEA8-198084A2C155}"/>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dirty="0"/>
          </a:p>
        </p:txBody>
      </p:sp>
      <p:sp>
        <p:nvSpPr>
          <p:cNvPr id="10" name="Platshållare för text 5">
            <a:extLst>
              <a:ext uri="{FF2B5EF4-FFF2-40B4-BE49-F238E27FC236}">
                <a16:creationId xmlns:a16="http://schemas.microsoft.com/office/drawing/2014/main" id="{457AEA8C-28F0-5248-8BC6-98E7AD6963DA}"/>
              </a:ext>
            </a:extLst>
          </p:cNvPr>
          <p:cNvSpPr>
            <a:spLocks noGrp="1"/>
          </p:cNvSpPr>
          <p:nvPr>
            <p:ph type="body" sz="quarter" idx="20" hasCustomPrompt="1"/>
          </p:nvPr>
        </p:nvSpPr>
        <p:spPr>
          <a:xfrm>
            <a:off x="3570649" y="655002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
        <p:nvSpPr>
          <p:cNvPr id="7" name="Platshållare för bild">
            <a:extLst>
              <a:ext uri="{FF2B5EF4-FFF2-40B4-BE49-F238E27FC236}">
                <a16:creationId xmlns:a16="http://schemas.microsoft.com/office/drawing/2014/main" id="{701C8F8E-93E5-42BF-AF45-A18E4534D6A3}"/>
              </a:ext>
            </a:extLst>
          </p:cNvPr>
          <p:cNvSpPr>
            <a:spLocks noGrp="1"/>
          </p:cNvSpPr>
          <p:nvPr>
            <p:ph type="pic" sz="quarter" idx="14" hasCustomPrompt="1"/>
          </p:nvPr>
        </p:nvSpPr>
        <p:spPr>
          <a:xfrm>
            <a:off x="922581" y="1034515"/>
            <a:ext cx="4250838" cy="5132857"/>
          </a:xfrm>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chemeClr val="bg2"/>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
        <p:nvSpPr>
          <p:cNvPr id="5" name="Platshållare för text">
            <a:extLst>
              <a:ext uri="{FF2B5EF4-FFF2-40B4-BE49-F238E27FC236}">
                <a16:creationId xmlns:a16="http://schemas.microsoft.com/office/drawing/2014/main" id="{7A23548C-701F-4F68-A201-0CB0681ACCF7}"/>
              </a:ext>
            </a:extLst>
          </p:cNvPr>
          <p:cNvSpPr>
            <a:spLocks noGrp="1"/>
          </p:cNvSpPr>
          <p:nvPr>
            <p:ph type="body" sz="quarter" idx="15" hasCustomPrompt="1"/>
          </p:nvPr>
        </p:nvSpPr>
        <p:spPr>
          <a:xfrm>
            <a:off x="6768000" y="3312000"/>
            <a:ext cx="4356000" cy="3024000"/>
          </a:xfrm>
        </p:spPr>
        <p:txBody>
          <a:bodyPr/>
          <a:lstStyle>
            <a:lvl1pPr marL="342900" indent="-342900">
              <a:lnSpc>
                <a:spcPct val="100000"/>
              </a:lnSpc>
              <a:buClr>
                <a:schemeClr val="tx2"/>
              </a:buClr>
              <a:buFont typeface="Arial" panose="020B0604020202020204" pitchFamily="34" charset="0"/>
              <a:buChar char="•"/>
              <a:defRPr sz="2000"/>
            </a:lvl1pPr>
            <a:lvl2pPr marL="685800" indent="-228600">
              <a:lnSpc>
                <a:spcPct val="100000"/>
              </a:lnSpc>
              <a:buClr>
                <a:schemeClr val="tx2"/>
              </a:buClr>
              <a:buFont typeface="Arial" panose="020B0604020202020204" pitchFamily="34" charset="0"/>
              <a:buChar char="•"/>
              <a:defRPr sz="2000">
                <a:solidFill>
                  <a:schemeClr val="tx2"/>
                </a:solidFill>
              </a:defRPr>
            </a:lvl2pPr>
            <a:lvl3pPr marL="1143000" indent="-228600">
              <a:lnSpc>
                <a:spcPct val="100000"/>
              </a:lnSpc>
              <a:buClr>
                <a:schemeClr val="tx2"/>
              </a:buClr>
              <a:buFont typeface="Arial" panose="020B0604020202020204" pitchFamily="34" charset="0"/>
              <a:buChar char="•"/>
              <a:defRPr sz="1800">
                <a:solidFill>
                  <a:schemeClr val="tx2"/>
                </a:solidFill>
              </a:defRPr>
            </a:lvl3pPr>
            <a:lvl4pPr marL="1600200" indent="-228600">
              <a:lnSpc>
                <a:spcPct val="100000"/>
              </a:lnSpc>
              <a:buClr>
                <a:schemeClr val="tx2"/>
              </a:buClr>
              <a:buFont typeface="Arial" panose="020B0604020202020204" pitchFamily="34" charset="0"/>
              <a:buChar char="•"/>
              <a:defRPr>
                <a:solidFill>
                  <a:schemeClr val="tx2"/>
                </a:solidFill>
              </a:defRPr>
            </a:lvl4pPr>
            <a:lvl5pPr marL="2057400" indent="-228600">
              <a:lnSpc>
                <a:spcPct val="100000"/>
              </a:lnSpc>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9131" y="1440180"/>
            <a:ext cx="4356000" cy="1693099"/>
          </a:xfrm>
        </p:spPr>
        <p:txBody>
          <a:bodyPr anchor="b" anchorCtr="0"/>
          <a:lstStyle>
            <a:lvl1pPr>
              <a:lnSpc>
                <a:spcPct val="100000"/>
              </a:lnSpc>
              <a:defRPr sz="3200">
                <a:solidFill>
                  <a:schemeClr val="accent3"/>
                </a:solidFill>
              </a:defRPr>
            </a:lvl1pPr>
          </a:lstStyle>
          <a:p>
            <a:r>
              <a:rPr lang="sv-SE" dirty="0"/>
              <a:t>Klicka här för att lägga till rubrik max tre rader</a:t>
            </a:r>
          </a:p>
        </p:txBody>
      </p:sp>
    </p:spTree>
    <p:extLst>
      <p:ext uri="{BB962C8B-B14F-4D97-AF65-F5344CB8AC3E}">
        <p14:creationId xmlns:p14="http://schemas.microsoft.com/office/powerpoint/2010/main" val="41921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vsnittsrubrik löv">
    <p:bg>
      <p:bgPr>
        <a:solidFill>
          <a:schemeClr val="bg2"/>
        </a:solidFill>
        <a:effectLst/>
      </p:bgPr>
    </p:bg>
    <p:spTree>
      <p:nvGrpSpPr>
        <p:cNvPr id="1" name=""/>
        <p:cNvGrpSpPr/>
        <p:nvPr/>
      </p:nvGrpSpPr>
      <p:grpSpPr>
        <a:xfrm>
          <a:off x="0" y="0"/>
          <a:ext cx="0" cy="0"/>
          <a:chOff x="0" y="0"/>
          <a:chExt cx="0" cy="0"/>
        </a:xfrm>
      </p:grpSpPr>
      <p:sp>
        <p:nvSpPr>
          <p:cNvPr id="8" name="Färgblock grön">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rgbClr val="418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nummer">
            <a:extLst>
              <a:ext uri="{FF2B5EF4-FFF2-40B4-BE49-F238E27FC236}">
                <a16:creationId xmlns:a16="http://schemas.microsoft.com/office/drawing/2014/main" id="{C2EFC0B0-3CA7-796C-0AE0-77D8FFDCDB3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4" name="Platshållare för text 5">
            <a:extLst>
              <a:ext uri="{FF2B5EF4-FFF2-40B4-BE49-F238E27FC236}">
                <a16:creationId xmlns:a16="http://schemas.microsoft.com/office/drawing/2014/main" id="{7A26A38A-EC43-C457-0577-A460F994673A}"/>
              </a:ext>
            </a:extLst>
          </p:cNvPr>
          <p:cNvSpPr>
            <a:spLocks noGrp="1"/>
          </p:cNvSpPr>
          <p:nvPr>
            <p:ph type="body" sz="quarter" idx="19" hasCustomPrompt="1"/>
          </p:nvPr>
        </p:nvSpPr>
        <p:spPr>
          <a:xfrm>
            <a:off x="3571805" y="655002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
        <p:nvSpPr>
          <p:cNvPr id="7" name="Platshållare för bild">
            <a:extLst>
              <a:ext uri="{FF2B5EF4-FFF2-40B4-BE49-F238E27FC236}">
                <a16:creationId xmlns:a16="http://schemas.microsoft.com/office/drawing/2014/main" id="{288F68BD-6533-48D4-8946-C558E0D30507}"/>
              </a:ext>
            </a:extLst>
          </p:cNvPr>
          <p:cNvSpPr>
            <a:spLocks noGrp="1"/>
          </p:cNvSpPr>
          <p:nvPr>
            <p:ph type="pic" sz="quarter" idx="23" hasCustomPrompt="1"/>
          </p:nvPr>
        </p:nvSpPr>
        <p:spPr>
          <a:xfrm>
            <a:off x="718422" y="1118473"/>
            <a:ext cx="4659155" cy="4659154"/>
          </a:xfrm>
          <a:custGeom>
            <a:avLst/>
            <a:gdLst>
              <a:gd name="connsiteX0" fmla="*/ 0 w 4791077"/>
              <a:gd name="connsiteY0" fmla="*/ 0 h 4791076"/>
              <a:gd name="connsiteX1" fmla="*/ 2395539 w 4791077"/>
              <a:gd name="connsiteY1" fmla="*/ 0 h 4791076"/>
              <a:gd name="connsiteX2" fmla="*/ 2405689 w 4791077"/>
              <a:gd name="connsiteY2" fmla="*/ 0 h 4791076"/>
              <a:gd name="connsiteX3" fmla="*/ 2405689 w 4791077"/>
              <a:gd name="connsiteY3" fmla="*/ 513 h 4791076"/>
              <a:gd name="connsiteX4" fmla="*/ 2640469 w 4791077"/>
              <a:gd name="connsiteY4" fmla="*/ 12368 h 4791076"/>
              <a:gd name="connsiteX5" fmla="*/ 4791077 w 4791077"/>
              <a:gd name="connsiteY5" fmla="*/ 2395538 h 4791076"/>
              <a:gd name="connsiteX6" fmla="*/ 4789897 w 4791077"/>
              <a:gd name="connsiteY6" fmla="*/ 2418903 h 4791076"/>
              <a:gd name="connsiteX7" fmla="*/ 4791076 w 4791077"/>
              <a:gd name="connsiteY7" fmla="*/ 2418903 h 4791076"/>
              <a:gd name="connsiteX8" fmla="*/ 4791076 w 4791077"/>
              <a:gd name="connsiteY8" fmla="*/ 4791075 h 4791076"/>
              <a:gd name="connsiteX9" fmla="*/ 2395559 w 4791077"/>
              <a:gd name="connsiteY9" fmla="*/ 4791075 h 4791076"/>
              <a:gd name="connsiteX10" fmla="*/ 2395539 w 4791077"/>
              <a:gd name="connsiteY10" fmla="*/ 4791076 h 4791076"/>
              <a:gd name="connsiteX11" fmla="*/ 2395519 w 4791077"/>
              <a:gd name="connsiteY11" fmla="*/ 4791075 h 4791076"/>
              <a:gd name="connsiteX12" fmla="*/ 2385387 w 4791077"/>
              <a:gd name="connsiteY12" fmla="*/ 4791075 h 4791076"/>
              <a:gd name="connsiteX13" fmla="*/ 2385387 w 4791077"/>
              <a:gd name="connsiteY13" fmla="*/ 4790564 h 4791076"/>
              <a:gd name="connsiteX14" fmla="*/ 2150609 w 4791077"/>
              <a:gd name="connsiteY14" fmla="*/ 4778708 h 4791076"/>
              <a:gd name="connsiteX15" fmla="*/ 1 w 4791077"/>
              <a:gd name="connsiteY15" fmla="*/ 2395538 h 4791076"/>
              <a:gd name="connsiteX16" fmla="*/ 1181 w 4791077"/>
              <a:gd name="connsiteY16" fmla="*/ 2372172 h 4791076"/>
              <a:gd name="connsiteX17" fmla="*/ 0 w 4791077"/>
              <a:gd name="connsiteY17" fmla="*/ 2372172 h 4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91077" h="4791076">
                <a:moveTo>
                  <a:pt x="0" y="0"/>
                </a:moveTo>
                <a:lnTo>
                  <a:pt x="2395539" y="0"/>
                </a:lnTo>
                <a:lnTo>
                  <a:pt x="2405689" y="0"/>
                </a:lnTo>
                <a:lnTo>
                  <a:pt x="2405689" y="513"/>
                </a:lnTo>
                <a:lnTo>
                  <a:pt x="2640469" y="12368"/>
                </a:lnTo>
                <a:cubicBezTo>
                  <a:pt x="3848434" y="135044"/>
                  <a:pt x="4791077" y="1155208"/>
                  <a:pt x="4791077" y="2395538"/>
                </a:cubicBezTo>
                <a:lnTo>
                  <a:pt x="4789897" y="2418903"/>
                </a:lnTo>
                <a:lnTo>
                  <a:pt x="4791076" y="2418903"/>
                </a:lnTo>
                <a:lnTo>
                  <a:pt x="4791076" y="4791075"/>
                </a:lnTo>
                <a:lnTo>
                  <a:pt x="2395559" y="4791075"/>
                </a:lnTo>
                <a:lnTo>
                  <a:pt x="2395539" y="4791076"/>
                </a:lnTo>
                <a:lnTo>
                  <a:pt x="2395519" y="4791075"/>
                </a:lnTo>
                <a:lnTo>
                  <a:pt x="2385387" y="4791075"/>
                </a:lnTo>
                <a:lnTo>
                  <a:pt x="2385387" y="4790564"/>
                </a:lnTo>
                <a:lnTo>
                  <a:pt x="2150609" y="4778708"/>
                </a:lnTo>
                <a:cubicBezTo>
                  <a:pt x="942645" y="4656033"/>
                  <a:pt x="1" y="3635869"/>
                  <a:pt x="1" y="2395538"/>
                </a:cubicBezTo>
                <a:lnTo>
                  <a:pt x="1181" y="2372172"/>
                </a:lnTo>
                <a:lnTo>
                  <a:pt x="0" y="2372172"/>
                </a:lnTo>
                <a:close/>
              </a:path>
            </a:pathLst>
          </a:custGeom>
          <a:solidFill>
            <a:schemeClr val="bg2"/>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
        <p:nvSpPr>
          <p:cNvPr id="6" name="Platshållare för text">
            <a:extLst>
              <a:ext uri="{FF2B5EF4-FFF2-40B4-BE49-F238E27FC236}">
                <a16:creationId xmlns:a16="http://schemas.microsoft.com/office/drawing/2014/main" id="{2E06B01A-068F-45CB-A014-83B2B3ADC692}"/>
              </a:ext>
            </a:extLst>
          </p:cNvPr>
          <p:cNvSpPr>
            <a:spLocks noGrp="1"/>
          </p:cNvSpPr>
          <p:nvPr>
            <p:ph type="body" sz="quarter" idx="15" hasCustomPrompt="1"/>
          </p:nvPr>
        </p:nvSpPr>
        <p:spPr>
          <a:xfrm>
            <a:off x="6769101" y="3312000"/>
            <a:ext cx="4356000" cy="2989824"/>
          </a:xfrm>
        </p:spPr>
        <p:txBody>
          <a:bodyPr/>
          <a:lstStyle>
            <a:lvl1pPr marL="342900" indent="-342900">
              <a:lnSpc>
                <a:spcPct val="100000"/>
              </a:lnSpc>
              <a:buClr>
                <a:schemeClr val="tx2"/>
              </a:buClr>
              <a:buFont typeface="Arial" panose="020B0604020202020204" pitchFamily="34" charset="0"/>
              <a:buChar char="•"/>
              <a:defRPr sz="2000"/>
            </a:lvl1pPr>
            <a:lvl2pPr marL="685800" indent="-228600">
              <a:lnSpc>
                <a:spcPct val="100000"/>
              </a:lnSpc>
              <a:buClr>
                <a:schemeClr val="tx2"/>
              </a:buClr>
              <a:buFont typeface="Arial" panose="020B0604020202020204" pitchFamily="34" charset="0"/>
              <a:buChar char="•"/>
              <a:defRPr sz="2000">
                <a:solidFill>
                  <a:schemeClr val="tx2"/>
                </a:solidFill>
              </a:defRPr>
            </a:lvl2pPr>
            <a:lvl3pPr marL="1143000" indent="-228600">
              <a:lnSpc>
                <a:spcPct val="100000"/>
              </a:lnSpc>
              <a:buClr>
                <a:schemeClr val="tx2"/>
              </a:buClr>
              <a:buFont typeface="Arial" panose="020B0604020202020204" pitchFamily="34" charset="0"/>
              <a:buChar char="•"/>
              <a:defRPr sz="1800">
                <a:solidFill>
                  <a:schemeClr val="tx2"/>
                </a:solidFill>
              </a:defRPr>
            </a:lvl3pPr>
            <a:lvl4pPr marL="1600200" indent="-228600">
              <a:lnSpc>
                <a:spcPct val="100000"/>
              </a:lnSpc>
              <a:buClr>
                <a:schemeClr val="tx2"/>
              </a:buClr>
              <a:buFont typeface="Arial" panose="020B0604020202020204" pitchFamily="34" charset="0"/>
              <a:buChar char="•"/>
              <a:defRPr>
                <a:solidFill>
                  <a:schemeClr val="tx2"/>
                </a:solidFill>
              </a:defRPr>
            </a:lvl4pPr>
            <a:lvl5pPr marL="2057400" indent="-228600">
              <a:lnSpc>
                <a:spcPct val="100000"/>
              </a:lnSpc>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3099"/>
          </a:xfrm>
        </p:spPr>
        <p:txBody>
          <a:bodyPr anchor="b" anchorCtr="0"/>
          <a:lstStyle>
            <a:lvl1pPr>
              <a:lnSpc>
                <a:spcPct val="100000"/>
              </a:lnSpc>
              <a:defRPr sz="3200">
                <a:solidFill>
                  <a:schemeClr val="accent1"/>
                </a:solidFill>
              </a:defRPr>
            </a:lvl1pPr>
          </a:lstStyle>
          <a:p>
            <a:r>
              <a:rPr lang="sv-SE" dirty="0"/>
              <a:t>Klicka här för att lägga till rubrik max tre rader</a:t>
            </a:r>
          </a:p>
        </p:txBody>
      </p:sp>
    </p:spTree>
    <p:extLst>
      <p:ext uri="{BB962C8B-B14F-4D97-AF65-F5344CB8AC3E}">
        <p14:creationId xmlns:p14="http://schemas.microsoft.com/office/powerpoint/2010/main" val="341924106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vsnittsrubrik cirkel">
    <p:bg>
      <p:bgPr>
        <a:solidFill>
          <a:schemeClr val="bg2"/>
        </a:solidFill>
        <a:effectLst/>
      </p:bgPr>
    </p:bg>
    <p:spTree>
      <p:nvGrpSpPr>
        <p:cNvPr id="1" name=""/>
        <p:cNvGrpSpPr/>
        <p:nvPr/>
      </p:nvGrpSpPr>
      <p:grpSpPr>
        <a:xfrm>
          <a:off x="0" y="0"/>
          <a:ext cx="0" cy="0"/>
          <a:chOff x="0" y="0"/>
          <a:chExt cx="0" cy="0"/>
        </a:xfrm>
      </p:grpSpPr>
      <p:sp>
        <p:nvSpPr>
          <p:cNvPr id="8" name="Färgblock röd">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nummer">
            <a:extLst>
              <a:ext uri="{FF2B5EF4-FFF2-40B4-BE49-F238E27FC236}">
                <a16:creationId xmlns:a16="http://schemas.microsoft.com/office/drawing/2014/main" id="{318CB586-F02C-3813-3E9C-953B19D1C4D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7" name="Platshållare för text 5">
            <a:extLst>
              <a:ext uri="{FF2B5EF4-FFF2-40B4-BE49-F238E27FC236}">
                <a16:creationId xmlns:a16="http://schemas.microsoft.com/office/drawing/2014/main" id="{E681AE83-D341-1B15-B549-18758C56F438}"/>
              </a:ext>
            </a:extLst>
          </p:cNvPr>
          <p:cNvSpPr>
            <a:spLocks noGrp="1"/>
          </p:cNvSpPr>
          <p:nvPr>
            <p:ph type="body" sz="quarter" idx="19" hasCustomPrompt="1"/>
          </p:nvPr>
        </p:nvSpPr>
        <p:spPr>
          <a:xfrm>
            <a:off x="3570649" y="654847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
        <p:nvSpPr>
          <p:cNvPr id="5" name="Platshållare för bild">
            <a:extLst>
              <a:ext uri="{FF2B5EF4-FFF2-40B4-BE49-F238E27FC236}">
                <a16:creationId xmlns:a16="http://schemas.microsoft.com/office/drawing/2014/main" id="{E458FE5C-75BB-4B56-B15E-D3D00725F220}"/>
              </a:ext>
            </a:extLst>
          </p:cNvPr>
          <p:cNvSpPr>
            <a:spLocks noGrp="1"/>
          </p:cNvSpPr>
          <p:nvPr>
            <p:ph type="pic" sz="quarter" idx="24" hasCustomPrompt="1"/>
          </p:nvPr>
        </p:nvSpPr>
        <p:spPr>
          <a:xfrm>
            <a:off x="667308" y="1365336"/>
            <a:ext cx="4761383" cy="4759303"/>
          </a:xfrm>
          <a:prstGeom prst="ellipse">
            <a:avLst/>
          </a:prstGeom>
          <a:solidFill>
            <a:schemeClr val="bg2"/>
          </a:solidFill>
          <a:ln>
            <a:noFill/>
          </a:ln>
        </p:spPr>
        <p:txBody>
          <a:bodyPr vert="horz" wrap="square" lIns="91440" tIns="45720" rIns="91440" bIns="45720" rtlCol="0" anchor="ctr" anchorCtr="0">
            <a:noAutofit/>
          </a:bodyPr>
          <a:lstStyle>
            <a:lvl1pPr>
              <a:defRPr lang="sv-SE" sz="2400" dirty="0" smtClean="0">
                <a:solidFill>
                  <a:schemeClr val="tx1"/>
                </a:solidFill>
              </a:defRPr>
            </a:lvl1pPr>
          </a:lstStyle>
          <a:p>
            <a:pPr lvl="0"/>
            <a:r>
              <a:rPr lang="sv-SE" dirty="0"/>
              <a:t>Klicka här för att infoga bild</a:t>
            </a:r>
          </a:p>
        </p:txBody>
      </p:sp>
      <p:sp>
        <p:nvSpPr>
          <p:cNvPr id="6" name="Platshållare för text">
            <a:extLst>
              <a:ext uri="{FF2B5EF4-FFF2-40B4-BE49-F238E27FC236}">
                <a16:creationId xmlns:a16="http://schemas.microsoft.com/office/drawing/2014/main" id="{C112E70A-20F5-4C0A-B79F-1FEACB0FE231}"/>
              </a:ext>
            </a:extLst>
          </p:cNvPr>
          <p:cNvSpPr>
            <a:spLocks noGrp="1"/>
          </p:cNvSpPr>
          <p:nvPr>
            <p:ph type="body" sz="quarter" idx="15" hasCustomPrompt="1"/>
          </p:nvPr>
        </p:nvSpPr>
        <p:spPr>
          <a:xfrm>
            <a:off x="6769101" y="3312000"/>
            <a:ext cx="4356000" cy="3024000"/>
          </a:xfrm>
        </p:spPr>
        <p:txBody>
          <a:bodyPr/>
          <a:lstStyle>
            <a:lvl1pPr marL="342900" indent="-342900">
              <a:lnSpc>
                <a:spcPct val="100000"/>
              </a:lnSpc>
              <a:buClr>
                <a:schemeClr val="tx2"/>
              </a:buClr>
              <a:buFont typeface="Arial" panose="020B0604020202020204" pitchFamily="34" charset="0"/>
              <a:buChar char="•"/>
              <a:defRPr sz="2000"/>
            </a:lvl1pPr>
            <a:lvl2pPr marL="685800" indent="-228600">
              <a:lnSpc>
                <a:spcPct val="100000"/>
              </a:lnSpc>
              <a:buClr>
                <a:schemeClr val="tx2"/>
              </a:buClr>
              <a:buFont typeface="Arial" panose="020B0604020202020204" pitchFamily="34" charset="0"/>
              <a:buChar char="•"/>
              <a:defRPr sz="2000">
                <a:solidFill>
                  <a:schemeClr val="tx2"/>
                </a:solidFill>
              </a:defRPr>
            </a:lvl2pPr>
            <a:lvl3pPr marL="1143000" indent="-228600">
              <a:lnSpc>
                <a:spcPct val="100000"/>
              </a:lnSpc>
              <a:buClr>
                <a:schemeClr val="tx2"/>
              </a:buClr>
              <a:buFont typeface="Arial" panose="020B0604020202020204" pitchFamily="34" charset="0"/>
              <a:buChar char="•"/>
              <a:defRPr sz="1800">
                <a:solidFill>
                  <a:schemeClr val="tx2"/>
                </a:solidFill>
              </a:defRPr>
            </a:lvl3pPr>
            <a:lvl4pPr marL="1600200" indent="-228600">
              <a:lnSpc>
                <a:spcPct val="100000"/>
              </a:lnSpc>
              <a:buClr>
                <a:schemeClr val="tx2"/>
              </a:buClr>
              <a:buFont typeface="Arial" panose="020B0604020202020204" pitchFamily="34" charset="0"/>
              <a:buChar char="•"/>
              <a:defRPr>
                <a:solidFill>
                  <a:schemeClr val="tx2"/>
                </a:solidFill>
              </a:defRPr>
            </a:lvl4pPr>
            <a:lvl5pPr marL="2057400" indent="-228600">
              <a:lnSpc>
                <a:spcPct val="100000"/>
              </a:lnSpc>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2000"/>
          </a:xfrm>
        </p:spPr>
        <p:txBody>
          <a:bodyPr anchor="b" anchorCtr="0"/>
          <a:lstStyle>
            <a:lvl1pPr>
              <a:lnSpc>
                <a:spcPct val="100000"/>
              </a:lnSpc>
              <a:defRPr sz="3200">
                <a:solidFill>
                  <a:schemeClr val="accent2"/>
                </a:solidFill>
              </a:defRPr>
            </a:lvl1pPr>
          </a:lstStyle>
          <a:p>
            <a:r>
              <a:rPr lang="sv-SE" dirty="0"/>
              <a:t>Klicka här för att lägga till rubrik max tre rader</a:t>
            </a:r>
          </a:p>
        </p:txBody>
      </p:sp>
    </p:spTree>
    <p:extLst>
      <p:ext uri="{BB962C8B-B14F-4D97-AF65-F5344CB8AC3E}">
        <p14:creationId xmlns:p14="http://schemas.microsoft.com/office/powerpoint/2010/main" val="1723039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vsnittsrubrik collage">
    <p:bg>
      <p:bgPr>
        <a:solidFill>
          <a:schemeClr val="bg2"/>
        </a:solidFill>
        <a:effectLst/>
      </p:bgPr>
    </p:bg>
    <p:spTree>
      <p:nvGrpSpPr>
        <p:cNvPr id="1" name=""/>
        <p:cNvGrpSpPr/>
        <p:nvPr/>
      </p:nvGrpSpPr>
      <p:grpSpPr>
        <a:xfrm>
          <a:off x="0" y="0"/>
          <a:ext cx="0" cy="0"/>
          <a:chOff x="0" y="0"/>
          <a:chExt cx="0" cy="0"/>
        </a:xfrm>
      </p:grpSpPr>
      <p:sp>
        <p:nvSpPr>
          <p:cNvPr id="8" name="Färgblock blå">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sv-SE" dirty="0"/>
          </a:p>
        </p:txBody>
      </p:sp>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4" name="Platshållare för text 5">
            <a:extLst>
              <a:ext uri="{FF2B5EF4-FFF2-40B4-BE49-F238E27FC236}">
                <a16:creationId xmlns:a16="http://schemas.microsoft.com/office/drawing/2014/main" id="{4EED32A0-64F1-4414-6992-1BE3C526DB90}"/>
              </a:ext>
            </a:extLst>
          </p:cNvPr>
          <p:cNvSpPr>
            <a:spLocks noGrp="1"/>
          </p:cNvSpPr>
          <p:nvPr>
            <p:ph type="body" sz="quarter" idx="20" hasCustomPrompt="1"/>
          </p:nvPr>
        </p:nvSpPr>
        <p:spPr>
          <a:xfrm>
            <a:off x="3823252" y="6550025"/>
            <a:ext cx="2178873" cy="307975"/>
          </a:xfrm>
        </p:spPr>
        <p:txBody>
          <a:bodyPr>
            <a:normAutofit/>
          </a:bodyPr>
          <a:lstStyle>
            <a:lvl1pPr algn="r">
              <a:defRPr sz="900">
                <a:solidFill>
                  <a:schemeClr val="bg1"/>
                </a:solidFill>
              </a:defRPr>
            </a:lvl1pPr>
            <a:lvl5pPr>
              <a:defRPr/>
            </a:lvl5pPr>
          </a:lstStyle>
          <a:p>
            <a:pPr lvl="0"/>
            <a:r>
              <a:rPr lang="sv-SE" dirty="0"/>
              <a:t>Foto: Fotografens namn</a:t>
            </a:r>
          </a:p>
        </p:txBody>
      </p:sp>
      <p:sp>
        <p:nvSpPr>
          <p:cNvPr id="12" name="Platshållare för bild 4">
            <a:extLst>
              <a:ext uri="{FF2B5EF4-FFF2-40B4-BE49-F238E27FC236}">
                <a16:creationId xmlns:a16="http://schemas.microsoft.com/office/drawing/2014/main" id="{C675CBE7-E9CC-4D53-9AF8-7FA2C899241A}"/>
              </a:ext>
            </a:extLst>
          </p:cNvPr>
          <p:cNvSpPr>
            <a:spLocks noGrp="1"/>
          </p:cNvSpPr>
          <p:nvPr>
            <p:ph type="pic" sz="quarter" idx="14" hasCustomPrompt="1"/>
          </p:nvPr>
        </p:nvSpPr>
        <p:spPr>
          <a:xfrm>
            <a:off x="4159647" y="3101927"/>
            <a:ext cx="1577436" cy="3093571"/>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dirty="0" smtClean="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14" name="Platshållare för bild 3">
            <a:extLst>
              <a:ext uri="{FF2B5EF4-FFF2-40B4-BE49-F238E27FC236}">
                <a16:creationId xmlns:a16="http://schemas.microsoft.com/office/drawing/2014/main" id="{5F0F9B13-23EF-424A-874B-2A13F1E5DAC1}"/>
              </a:ext>
            </a:extLst>
          </p:cNvPr>
          <p:cNvSpPr>
            <a:spLocks noGrp="1"/>
          </p:cNvSpPr>
          <p:nvPr>
            <p:ph type="pic" sz="quarter" idx="16" hasCustomPrompt="1"/>
          </p:nvPr>
        </p:nvSpPr>
        <p:spPr>
          <a:xfrm>
            <a:off x="346165" y="3101927"/>
            <a:ext cx="3681159" cy="3093571"/>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dirty="0" smtClean="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13" name="Platshållare för bild 2">
            <a:extLst>
              <a:ext uri="{FF2B5EF4-FFF2-40B4-BE49-F238E27FC236}">
                <a16:creationId xmlns:a16="http://schemas.microsoft.com/office/drawing/2014/main" id="{4AEE329C-1C0F-4A55-97EA-6A445A573FCD}"/>
              </a:ext>
            </a:extLst>
          </p:cNvPr>
          <p:cNvSpPr>
            <a:spLocks noGrp="1"/>
          </p:cNvSpPr>
          <p:nvPr>
            <p:ph type="pic" sz="quarter" idx="15" hasCustomPrompt="1"/>
          </p:nvPr>
        </p:nvSpPr>
        <p:spPr>
          <a:xfrm>
            <a:off x="2614819" y="824678"/>
            <a:ext cx="3122263" cy="2136783"/>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347224" y="823914"/>
            <a:ext cx="2136775" cy="2150466"/>
          </a:xfrm>
          <a:solidFill>
            <a:schemeClr val="bg2"/>
          </a:solidFill>
        </p:spPr>
        <p:txBody>
          <a:bodyPr vert="horz" lIns="91440" tIns="45720" rIns="91440" bIns="45720" rtlCol="0" anchor="ctr" anchorCtr="0">
            <a:no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1" name="Platshållare för text">
            <a:extLst>
              <a:ext uri="{FF2B5EF4-FFF2-40B4-BE49-F238E27FC236}">
                <a16:creationId xmlns:a16="http://schemas.microsoft.com/office/drawing/2014/main" id="{DCFD37F9-03F0-46BC-A02F-24685E2AFE93}"/>
              </a:ext>
            </a:extLst>
          </p:cNvPr>
          <p:cNvSpPr>
            <a:spLocks noGrp="1"/>
          </p:cNvSpPr>
          <p:nvPr>
            <p:ph type="body" sz="quarter" idx="18" hasCustomPrompt="1"/>
          </p:nvPr>
        </p:nvSpPr>
        <p:spPr>
          <a:xfrm>
            <a:off x="6769101" y="3312000"/>
            <a:ext cx="4356000" cy="3003076"/>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3099"/>
          </a:xfrm>
        </p:spPr>
        <p:txBody>
          <a:bodyPr anchor="b" anchorCtr="0"/>
          <a:lstStyle>
            <a:lvl1pPr algn="l" defTabSz="914400" rtl="0" eaLnBrk="1" latinLnBrk="0" hangingPunct="1">
              <a:lnSpc>
                <a:spcPct val="100000"/>
              </a:lnSpc>
              <a:spcBef>
                <a:spcPct val="0"/>
              </a:spcBef>
              <a:buNone/>
              <a:defRPr lang="sv-SE" sz="3200" b="1" kern="1200" dirty="0">
                <a:solidFill>
                  <a:schemeClr val="accent3"/>
                </a:solidFill>
                <a:latin typeface="+mj-lt"/>
                <a:ea typeface="+mj-ea"/>
                <a:cs typeface="+mj-cs"/>
              </a:defRPr>
            </a:lvl1pPr>
          </a:lstStyle>
          <a:p>
            <a:r>
              <a:rPr lang="sv-SE" dirty="0"/>
              <a:t>Klicka här för att lägga till rubrik max tre rader</a:t>
            </a:r>
          </a:p>
        </p:txBody>
      </p:sp>
    </p:spTree>
    <p:extLst>
      <p:ext uri="{BB962C8B-B14F-4D97-AF65-F5344CB8AC3E}">
        <p14:creationId xmlns:p14="http://schemas.microsoft.com/office/powerpoint/2010/main" val="2319914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or bild och text">
    <p:bg>
      <p:bgPr>
        <a:solidFill>
          <a:schemeClr val="bg2"/>
        </a:solidFill>
        <a:effectLst/>
      </p:bgPr>
    </p:bg>
    <p:spTree>
      <p:nvGrpSpPr>
        <p:cNvPr id="1" name=""/>
        <p:cNvGrpSpPr/>
        <p:nvPr/>
      </p:nvGrpSpPr>
      <p:grpSpPr>
        <a:xfrm>
          <a:off x="0" y="0"/>
          <a:ext cx="0" cy="0"/>
          <a:chOff x="0" y="0"/>
          <a:chExt cx="0" cy="0"/>
        </a:xfrm>
      </p:grpSpPr>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13" name="Platshållare för text 5">
            <a:extLst>
              <a:ext uri="{FF2B5EF4-FFF2-40B4-BE49-F238E27FC236}">
                <a16:creationId xmlns:a16="http://schemas.microsoft.com/office/drawing/2014/main" id="{29F8EA44-02A0-91C1-3FED-E1EF83174C4A}"/>
              </a:ext>
            </a:extLst>
          </p:cNvPr>
          <p:cNvSpPr>
            <a:spLocks noGrp="1"/>
          </p:cNvSpPr>
          <p:nvPr>
            <p:ph type="body" sz="quarter" idx="20" hasCustomPrompt="1"/>
          </p:nvPr>
        </p:nvSpPr>
        <p:spPr>
          <a:xfrm>
            <a:off x="5234401" y="6548475"/>
            <a:ext cx="2428624" cy="307975"/>
          </a:xfrm>
        </p:spPr>
        <p:txBody>
          <a:bodyPr>
            <a:normAutofit/>
          </a:bodyPr>
          <a:lstStyle>
            <a:lvl1pPr algn="l">
              <a:defRPr sz="900">
                <a:solidFill>
                  <a:schemeClr val="tx1"/>
                </a:solidFill>
              </a:defRPr>
            </a:lvl1pPr>
            <a:lvl5pPr>
              <a:defRPr/>
            </a:lvl5pPr>
          </a:lstStyle>
          <a:p>
            <a:pPr lvl="0"/>
            <a:r>
              <a:rPr lang="sv-SE" dirty="0"/>
              <a:t>Foto: Fotografens namn</a:t>
            </a:r>
          </a:p>
        </p:txBody>
      </p:sp>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1052" y="-1"/>
            <a:ext cx="4318948" cy="6857999"/>
          </a:xfrm>
          <a:noFill/>
        </p:spPr>
        <p:txBody>
          <a:bodyPr vert="horz" lIns="91440" tIns="45720" rIns="91440" bIns="45720" rtlCol="0" anchor="ctr" anchorCtr="0">
            <a:no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1" name="Platshållare för text">
            <a:extLst>
              <a:ext uri="{FF2B5EF4-FFF2-40B4-BE49-F238E27FC236}">
                <a16:creationId xmlns:a16="http://schemas.microsoft.com/office/drawing/2014/main" id="{DCFD37F9-03F0-46BC-A02F-24685E2AFE93}"/>
              </a:ext>
            </a:extLst>
          </p:cNvPr>
          <p:cNvSpPr>
            <a:spLocks noGrp="1"/>
          </p:cNvSpPr>
          <p:nvPr>
            <p:ph type="body" sz="quarter" idx="18" hasCustomPrompt="1"/>
          </p:nvPr>
        </p:nvSpPr>
        <p:spPr>
          <a:xfrm>
            <a:off x="5236942" y="2917306"/>
            <a:ext cx="4860000" cy="3258207"/>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5234401" y="1457739"/>
            <a:ext cx="4860000" cy="1244845"/>
          </a:xfrm>
        </p:spPr>
        <p:txBody>
          <a:bodyPr anchor="b" anchorCtr="0"/>
          <a:lstStyle>
            <a:lvl1pPr algn="l" defTabSz="914400" rtl="0" eaLnBrk="1" latinLnBrk="0" hangingPunct="1">
              <a:lnSpc>
                <a:spcPct val="100000"/>
              </a:lnSpc>
              <a:spcBef>
                <a:spcPct val="0"/>
              </a:spcBef>
              <a:buNone/>
              <a:defRPr lang="sv-SE" sz="3200" b="1" kern="1200" dirty="0">
                <a:solidFill>
                  <a:schemeClr val="accent3"/>
                </a:solidFill>
                <a:latin typeface="+mj-lt"/>
                <a:ea typeface="+mj-ea"/>
                <a:cs typeface="+mj-cs"/>
              </a:defRPr>
            </a:lvl1pPr>
          </a:lstStyle>
          <a:p>
            <a:r>
              <a:rPr lang="sv-SE" dirty="0"/>
              <a:t>Klicka här för att lägga till rubrik</a:t>
            </a:r>
          </a:p>
        </p:txBody>
      </p:sp>
    </p:spTree>
    <p:extLst>
      <p:ext uri="{BB962C8B-B14F-4D97-AF65-F5344CB8AC3E}">
        <p14:creationId xmlns:p14="http://schemas.microsoft.com/office/powerpoint/2010/main" val="4234735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lsida med rubrik">
    <p:bg>
      <p:bgPr>
        <a:solidFill>
          <a:schemeClr val="bg2"/>
        </a:solidFill>
        <a:effectLst/>
      </p:bgPr>
    </p:bg>
    <p:spTree>
      <p:nvGrpSpPr>
        <p:cNvPr id="1" name=""/>
        <p:cNvGrpSpPr/>
        <p:nvPr/>
      </p:nvGrpSpPr>
      <p:grpSpPr>
        <a:xfrm>
          <a:off x="0" y="0"/>
          <a:ext cx="0" cy="0"/>
          <a:chOff x="0" y="0"/>
          <a:chExt cx="0" cy="0"/>
        </a:xfrm>
      </p:grpSpPr>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1052" y="-1"/>
            <a:ext cx="12190948" cy="6857999"/>
          </a:xfrm>
          <a:noFill/>
        </p:spPr>
        <p:txBody>
          <a:bodyPr vert="horz" lIns="91440" tIns="45720" rIns="91440" bIns="45720" rtlCol="0" anchor="ctr" anchorCtr="0">
            <a:noAutofit/>
          </a:bodyPr>
          <a:lstStyle>
            <a:lvl1pPr marL="0" marR="0" indent="0" algn="ctr" defTabSz="914400" rtl="0" eaLnBrk="1" fontAlgn="auto" latinLnBrk="0" hangingPunct="1">
              <a:lnSpc>
                <a:spcPct val="90000"/>
              </a:lnSpc>
              <a:spcBef>
                <a:spcPts val="1000"/>
              </a:spcBef>
              <a:spcAft>
                <a:spcPts val="0"/>
              </a:spcAft>
              <a:buClr>
                <a:schemeClr val="accent1"/>
              </a:buClr>
              <a:buSzTx/>
              <a:buFontTx/>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3" name="Platshållare för text 5">
            <a:extLst>
              <a:ext uri="{FF2B5EF4-FFF2-40B4-BE49-F238E27FC236}">
                <a16:creationId xmlns:a16="http://schemas.microsoft.com/office/drawing/2014/main" id="{29F8EA44-02A0-91C1-3FED-E1EF83174C4A}"/>
              </a:ext>
            </a:extLst>
          </p:cNvPr>
          <p:cNvSpPr>
            <a:spLocks noGrp="1"/>
          </p:cNvSpPr>
          <p:nvPr>
            <p:ph type="body" sz="quarter" idx="20" hasCustomPrompt="1"/>
          </p:nvPr>
        </p:nvSpPr>
        <p:spPr>
          <a:xfrm>
            <a:off x="135934" y="6550025"/>
            <a:ext cx="2286000" cy="307975"/>
          </a:xfrm>
        </p:spPr>
        <p:txBody>
          <a:bodyPr>
            <a:normAutofit/>
          </a:bodyPr>
          <a:lstStyle>
            <a:lvl1pPr algn="l">
              <a:defRPr sz="900">
                <a:solidFill>
                  <a:schemeClr val="bg1"/>
                </a:solidFill>
              </a:defRPr>
            </a:lvl1pPr>
            <a:lvl5pPr>
              <a:defRPr/>
            </a:lvl5pPr>
          </a:lstStyle>
          <a:p>
            <a:pPr lvl="0"/>
            <a:r>
              <a:rPr lang="sv-SE" dirty="0"/>
              <a:t>Foto: Fotografens namn</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825992" y="1176670"/>
            <a:ext cx="5220000" cy="1924040"/>
          </a:xfrm>
        </p:spPr>
        <p:txBody>
          <a:bodyPr anchor="b" anchorCtr="0">
            <a:noAutofit/>
          </a:bodyPr>
          <a:lstStyle>
            <a:lvl1pPr algn="l" defTabSz="914400" rtl="0" eaLnBrk="1" latinLnBrk="0" hangingPunct="1">
              <a:lnSpc>
                <a:spcPct val="100000"/>
              </a:lnSpc>
              <a:spcBef>
                <a:spcPct val="0"/>
              </a:spcBef>
              <a:buNone/>
              <a:defRPr lang="sv-SE" sz="4800" b="1" kern="1200" dirty="0">
                <a:solidFill>
                  <a:schemeClr val="tx2"/>
                </a:solidFill>
                <a:latin typeface="+mj-lt"/>
                <a:ea typeface="+mj-ea"/>
                <a:cs typeface="+mj-cs"/>
              </a:defRPr>
            </a:lvl1pPr>
          </a:lstStyle>
          <a:p>
            <a:r>
              <a:rPr lang="sv-SE" dirty="0"/>
              <a:t>Klicka här för att lägga till rubrik</a:t>
            </a:r>
          </a:p>
        </p:txBody>
      </p:sp>
    </p:spTree>
    <p:extLst>
      <p:ext uri="{BB962C8B-B14F-4D97-AF65-F5344CB8AC3E}">
        <p14:creationId xmlns:p14="http://schemas.microsoft.com/office/powerpoint/2010/main" val="3829869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itat layout blå">
    <p:bg>
      <p:bgPr>
        <a:solidFill>
          <a:srgbClr val="285468"/>
        </a:solidFill>
        <a:effectLst/>
      </p:bgPr>
    </p:bg>
    <p:spTree>
      <p:nvGrpSpPr>
        <p:cNvPr id="1" name=""/>
        <p:cNvGrpSpPr/>
        <p:nvPr/>
      </p:nvGrpSpPr>
      <p:grpSpPr>
        <a:xfrm>
          <a:off x="0" y="0"/>
          <a:ext cx="0" cy="0"/>
          <a:chOff x="0" y="0"/>
          <a:chExt cx="0" cy="0"/>
        </a:xfrm>
      </p:grpSpPr>
      <p:pic>
        <p:nvPicPr>
          <p:cNvPr id="3" name="Greppa Näringen logotyp" descr="Logotyp Greppa Näringen.">
            <a:extLst>
              <a:ext uri="{FF2B5EF4-FFF2-40B4-BE49-F238E27FC236}">
                <a16:creationId xmlns:a16="http://schemas.microsoft.com/office/drawing/2014/main" id="{C55EBFE5-F646-EC5A-5568-1402A1B5CC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
        <p:nvSpPr>
          <p:cNvPr id="4" name="Underrubrik">
            <a:extLst>
              <a:ext uri="{FF2B5EF4-FFF2-40B4-BE49-F238E27FC236}">
                <a16:creationId xmlns:a16="http://schemas.microsoft.com/office/drawing/2014/main" id="{7D51CB52-AB5A-4E33-B68A-5D18875CCC80}"/>
              </a:ext>
            </a:extLst>
          </p:cNvPr>
          <p:cNvSpPr>
            <a:spLocks noGrp="1"/>
          </p:cNvSpPr>
          <p:nvPr>
            <p:ph type="body" sz="quarter" idx="10" hasCustomPrompt="1"/>
          </p:nvPr>
        </p:nvSpPr>
        <p:spPr>
          <a:xfrm>
            <a:off x="1176337" y="4463358"/>
            <a:ext cx="8640000" cy="760177"/>
          </a:xfrm>
        </p:spPr>
        <p:txBody>
          <a:bodyPr/>
          <a:lstStyle>
            <a:lvl1pPr marL="0" indent="0">
              <a:buClr>
                <a:schemeClr val="bg1"/>
              </a:buClr>
              <a:buFont typeface="Arial" panose="020B0604020202020204" pitchFamily="34" charset="0"/>
              <a:buNone/>
              <a:defRPr sz="2000">
                <a:solidFill>
                  <a:schemeClr val="bg1"/>
                </a:solidFill>
              </a:defRPr>
            </a:lvl1pPr>
          </a:lstStyle>
          <a:p>
            <a:pPr lvl="0"/>
            <a:r>
              <a:rPr lang="sv-SE" dirty="0"/>
              <a:t>Klicka för att skriva vem du citerar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421" y="1903078"/>
            <a:ext cx="8640000" cy="2492168"/>
          </a:xfrm>
        </p:spPr>
        <p:txBody>
          <a:bodyPr anchor="b" anchorCtr="0"/>
          <a:lstStyle>
            <a:lvl1pPr algn="l">
              <a:defRPr sz="4400" b="0">
                <a:solidFill>
                  <a:schemeClr val="accent6"/>
                </a:solidFill>
              </a:defRPr>
            </a:lvl1pPr>
          </a:lstStyle>
          <a:p>
            <a:r>
              <a:rPr lang="sv-SE" dirty="0"/>
              <a:t>Klicka här för att lägga ett citat eller en text du vill lyfta fram</a:t>
            </a:r>
          </a:p>
        </p:txBody>
      </p:sp>
    </p:spTree>
    <p:extLst>
      <p:ext uri="{BB962C8B-B14F-4D97-AF65-F5344CB8AC3E}">
        <p14:creationId xmlns:p14="http://schemas.microsoft.com/office/powerpoint/2010/main" val="3989445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itat layout blå">
    <p:bg>
      <p:bgPr>
        <a:solidFill>
          <a:srgbClr val="105653"/>
        </a:solidFill>
        <a:effectLst/>
      </p:bgPr>
    </p:bg>
    <p:spTree>
      <p:nvGrpSpPr>
        <p:cNvPr id="1" name=""/>
        <p:cNvGrpSpPr/>
        <p:nvPr/>
      </p:nvGrpSpPr>
      <p:grpSpPr>
        <a:xfrm>
          <a:off x="0" y="0"/>
          <a:ext cx="0" cy="0"/>
          <a:chOff x="0" y="0"/>
          <a:chExt cx="0" cy="0"/>
        </a:xfrm>
      </p:grpSpPr>
      <p:pic>
        <p:nvPicPr>
          <p:cNvPr id="3" name="Greppa Näringen logotyp" descr="Logotyp Greppa Näringen.">
            <a:extLst>
              <a:ext uri="{FF2B5EF4-FFF2-40B4-BE49-F238E27FC236}">
                <a16:creationId xmlns:a16="http://schemas.microsoft.com/office/drawing/2014/main" id="{66E1134C-B438-79BB-8D78-6E532D4CF9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
        <p:nvSpPr>
          <p:cNvPr id="4" name="Underrubrik">
            <a:extLst>
              <a:ext uri="{FF2B5EF4-FFF2-40B4-BE49-F238E27FC236}">
                <a16:creationId xmlns:a16="http://schemas.microsoft.com/office/drawing/2014/main" id="{7D51CB52-AB5A-4E33-B68A-5D18875CCC80}"/>
              </a:ext>
            </a:extLst>
          </p:cNvPr>
          <p:cNvSpPr>
            <a:spLocks noGrp="1"/>
          </p:cNvSpPr>
          <p:nvPr>
            <p:ph type="body" sz="quarter" idx="10" hasCustomPrompt="1"/>
          </p:nvPr>
        </p:nvSpPr>
        <p:spPr>
          <a:xfrm>
            <a:off x="1176337" y="4463358"/>
            <a:ext cx="8640000" cy="760177"/>
          </a:xfrm>
        </p:spPr>
        <p:txBody>
          <a:bodyPr/>
          <a:lstStyle>
            <a:lvl1pPr marL="0" indent="0">
              <a:buClr>
                <a:schemeClr val="bg1"/>
              </a:buClr>
              <a:buFont typeface="Arial" panose="020B0604020202020204" pitchFamily="34" charset="0"/>
              <a:buNone/>
              <a:defRPr sz="2000">
                <a:solidFill>
                  <a:schemeClr val="bg1"/>
                </a:solidFill>
              </a:defRPr>
            </a:lvl1pPr>
          </a:lstStyle>
          <a:p>
            <a:pPr lvl="0"/>
            <a:r>
              <a:rPr lang="sv-SE" dirty="0"/>
              <a:t>Klicka för att skriva vem du citerar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421" y="1903078"/>
            <a:ext cx="8640000" cy="2492168"/>
          </a:xfrm>
        </p:spPr>
        <p:txBody>
          <a:bodyPr anchor="b" anchorCtr="0"/>
          <a:lstStyle>
            <a:lvl1pPr algn="l">
              <a:defRPr sz="4400" b="0">
                <a:solidFill>
                  <a:srgbClr val="C1F4CD"/>
                </a:solidFill>
              </a:defRPr>
            </a:lvl1pPr>
          </a:lstStyle>
          <a:p>
            <a:r>
              <a:rPr lang="sv-SE" dirty="0"/>
              <a:t>Klicka här för att lägga ett citat eller en text du vill lyfta fram</a:t>
            </a:r>
          </a:p>
        </p:txBody>
      </p:sp>
    </p:spTree>
    <p:extLst>
      <p:ext uri="{BB962C8B-B14F-4D97-AF65-F5344CB8AC3E}">
        <p14:creationId xmlns:p14="http://schemas.microsoft.com/office/powerpoint/2010/main" val="851020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ack och kontakt blå">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Mönster blå">
            <a:extLst>
              <a:ext uri="{FF2B5EF4-FFF2-40B4-BE49-F238E27FC236}">
                <a16:creationId xmlns:a16="http://schemas.microsoft.com/office/drawing/2014/main" id="{99A65431-F608-4591-33CB-91FEB083F9C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280000" y="4070350"/>
            <a:ext cx="3911999" cy="2787650"/>
          </a:xfrm>
          <a:prstGeom prst="rect">
            <a:avLst/>
          </a:prstGeom>
        </p:spPr>
      </p:pic>
      <p:pic>
        <p:nvPicPr>
          <p:cNvPr id="7" name="Logotyp EU" descr="Logotyp EU. Medfinansieras av Europeiska unionen." hidden="1">
            <a:extLst>
              <a:ext uri="{FF2B5EF4-FFF2-40B4-BE49-F238E27FC236}">
                <a16:creationId xmlns:a16="http://schemas.microsoft.com/office/drawing/2014/main" id="{9965D67A-4242-14CD-5798-6D43A20C60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026894" y="5902607"/>
            <a:ext cx="670815" cy="679660"/>
          </a:xfrm>
          <a:prstGeom prst="rect">
            <a:avLst/>
          </a:prstGeom>
        </p:spPr>
      </p:pic>
      <p:sp>
        <p:nvSpPr>
          <p:cNvPr id="11" name="Platshållare för logotyp">
            <a:extLst>
              <a:ext uri="{FF2B5EF4-FFF2-40B4-BE49-F238E27FC236}">
                <a16:creationId xmlns:a16="http://schemas.microsoft.com/office/drawing/2014/main" id="{1F15E809-315A-4257-936B-60115C402B07}"/>
              </a:ext>
            </a:extLst>
          </p:cNvPr>
          <p:cNvSpPr>
            <a:spLocks noGrp="1" noChangeAspect="1"/>
          </p:cNvSpPr>
          <p:nvPr>
            <p:ph type="pic" sz="quarter" idx="11" hasCustomPrompt="1"/>
          </p:nvPr>
        </p:nvSpPr>
        <p:spPr>
          <a:xfrm>
            <a:off x="9941710"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pic>
        <p:nvPicPr>
          <p:cNvPr id="5" name="Greppa Näringen logotyp" descr="Logotyp Greppa Näringen.">
            <a:extLst>
              <a:ext uri="{FF2B5EF4-FFF2-40B4-BE49-F238E27FC236}">
                <a16:creationId xmlns:a16="http://schemas.microsoft.com/office/drawing/2014/main" id="{6F08F839-626F-DCD9-597F-345EA25F940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
        <p:nvSpPr>
          <p:cNvPr id="4" name="Platshållare för text">
            <a:extLst>
              <a:ext uri="{FF2B5EF4-FFF2-40B4-BE49-F238E27FC236}">
                <a16:creationId xmlns:a16="http://schemas.microsoft.com/office/drawing/2014/main" id="{40B21655-1984-48F2-AC22-B24E5977A3B4}"/>
              </a:ext>
            </a:extLst>
          </p:cNvPr>
          <p:cNvSpPr>
            <a:spLocks noGrp="1"/>
          </p:cNvSpPr>
          <p:nvPr>
            <p:ph type="body" sz="quarter" idx="13" hasCustomPrompt="1"/>
          </p:nvPr>
        </p:nvSpPr>
        <p:spPr>
          <a:xfrm>
            <a:off x="1176338" y="3206350"/>
            <a:ext cx="4943475" cy="864000"/>
          </a:xfrm>
        </p:spPr>
        <p:txBody>
          <a:bodyPr/>
          <a:lstStyle>
            <a:lvl1pPr marL="0" indent="0">
              <a:buClr>
                <a:schemeClr val="bg1"/>
              </a:buClr>
              <a:buFont typeface="Arial" panose="020B0604020202020204" pitchFamily="34" charset="0"/>
              <a:buNone/>
              <a:defRPr sz="2400">
                <a:solidFill>
                  <a:schemeClr val="bg1"/>
                </a:solidFill>
              </a:defRPr>
            </a:lvl1pPr>
            <a:lvl2pPr marL="685800" indent="-228600">
              <a:buClr>
                <a:schemeClr val="bg1"/>
              </a:buClr>
              <a:buFont typeface="Arial" panose="020B0604020202020204" pitchFamily="34" charset="0"/>
              <a:buChar char="•"/>
              <a:defRPr sz="2400">
                <a:solidFill>
                  <a:schemeClr val="bg1"/>
                </a:solidFill>
              </a:defRPr>
            </a:lvl2pPr>
            <a:lvl3pPr marL="1143000" indent="-228600">
              <a:buClr>
                <a:schemeClr val="bg1"/>
              </a:buClr>
              <a:buFont typeface="Arial" panose="020B0604020202020204" pitchFamily="34" charset="0"/>
              <a:buChar char="•"/>
              <a:defRPr sz="2400">
                <a:solidFill>
                  <a:schemeClr val="bg1"/>
                </a:solidFill>
              </a:defRPr>
            </a:lvl3pPr>
            <a:lvl4pPr marL="1600200" indent="-228600">
              <a:buClr>
                <a:schemeClr val="bg1"/>
              </a:buClr>
              <a:buFont typeface="Arial" panose="020B0604020202020204" pitchFamily="34" charset="0"/>
              <a:buChar char="•"/>
              <a:defRPr sz="2400">
                <a:solidFill>
                  <a:schemeClr val="bg1"/>
                </a:solidFill>
              </a:defRPr>
            </a:lvl4pPr>
            <a:lvl5pPr marL="2057400" indent="-228600">
              <a:buClr>
                <a:schemeClr val="bg1"/>
              </a:buClr>
              <a:buFont typeface="Arial" panose="020B0604020202020204" pitchFamily="34" charset="0"/>
              <a:buChar char="•"/>
              <a:defRPr sz="2400">
                <a:solidFill>
                  <a:schemeClr val="bg1"/>
                </a:solidFill>
              </a:defRPr>
            </a:lvl5pPr>
          </a:lstStyle>
          <a:p>
            <a:pPr lvl="0"/>
            <a:r>
              <a:rPr lang="sv-SE" dirty="0"/>
              <a:t>Klicka här för att lägga till dina kontaktuppgifter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655" y="1397128"/>
            <a:ext cx="4943218" cy="1548461"/>
          </a:xfrm>
        </p:spPr>
        <p:txBody>
          <a:bodyPr anchor="b"/>
          <a:lstStyle>
            <a:lvl1pPr algn="l">
              <a:defRPr sz="4000">
                <a:solidFill>
                  <a:schemeClr val="accent6"/>
                </a:solidFill>
              </a:defRPr>
            </a:lvl1pPr>
          </a:lstStyle>
          <a:p>
            <a:r>
              <a:rPr lang="sv-SE" dirty="0"/>
              <a:t>Tack!</a:t>
            </a:r>
          </a:p>
        </p:txBody>
      </p:sp>
    </p:spTree>
    <p:extLst>
      <p:ext uri="{BB962C8B-B14F-4D97-AF65-F5344CB8AC3E}">
        <p14:creationId xmlns:p14="http://schemas.microsoft.com/office/powerpoint/2010/main" val="553867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387554-6376-E286-2391-78C43984D4DD}"/>
              </a:ext>
            </a:extLst>
          </p:cNvPr>
          <p:cNvSpPr>
            <a:spLocks noGrp="1"/>
          </p:cNvSpPr>
          <p:nvPr>
            <p:ph type="ctrTitle"/>
          </p:nvPr>
        </p:nvSpPr>
        <p:spPr>
          <a:xfrm>
            <a:off x="979055" y="1707501"/>
            <a:ext cx="10437693" cy="1802461"/>
          </a:xfrm>
        </p:spPr>
        <p:txBody>
          <a:bodyPr anchor="b"/>
          <a:lstStyle>
            <a:lvl1pPr algn="r">
              <a:defRPr sz="4800"/>
            </a:lvl1pPr>
          </a:lstStyle>
          <a:p>
            <a:r>
              <a:rPr lang="sv-SE"/>
              <a:t>Klicka här för att ändra format</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p:nvPr>
        </p:nvSpPr>
        <p:spPr>
          <a:xfrm>
            <a:off x="979055" y="3602038"/>
            <a:ext cx="10437693" cy="731520"/>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pic>
        <p:nvPicPr>
          <p:cNvPr id="7" name="Bildobjekt 6" descr="Logotyp för Greppa näringen.">
            <a:extLst>
              <a:ext uri="{FF2B5EF4-FFF2-40B4-BE49-F238E27FC236}">
                <a16:creationId xmlns:a16="http://schemas.microsoft.com/office/drawing/2014/main" id="{420DE591-E3C9-0C08-8A68-3C1CCCF6EB0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2090" y="275881"/>
            <a:ext cx="2304000" cy="1216323"/>
          </a:xfrm>
          <a:prstGeom prst="rect">
            <a:avLst/>
          </a:prstGeom>
        </p:spPr>
      </p:pic>
      <p:pic>
        <p:nvPicPr>
          <p:cNvPr id="8" name="Bildobjekt 7">
            <a:extLst>
              <a:ext uri="{FF2B5EF4-FFF2-40B4-BE49-F238E27FC236}">
                <a16:creationId xmlns:a16="http://schemas.microsoft.com/office/drawing/2014/main" id="{F464A6BB-4929-D2E4-4FE8-A4F96B8305F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79055" y="4490616"/>
            <a:ext cx="8641833" cy="2186384"/>
          </a:xfrm>
          <a:prstGeom prst="rect">
            <a:avLst/>
          </a:prstGeom>
          <a:noFill/>
        </p:spPr>
      </p:pic>
      <p:pic>
        <p:nvPicPr>
          <p:cNvPr id="9" name="Bildobjekt 8" descr="Logotyp för EU.">
            <a:extLst>
              <a:ext uri="{FF2B5EF4-FFF2-40B4-BE49-F238E27FC236}">
                <a16:creationId xmlns:a16="http://schemas.microsoft.com/office/drawing/2014/main" id="{E1703F8F-7725-2D8A-6569-474D89EF6AC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662368" y="5641166"/>
            <a:ext cx="754380" cy="731520"/>
          </a:xfrm>
          <a:prstGeom prst="rect">
            <a:avLst/>
          </a:prstGeom>
        </p:spPr>
      </p:pic>
    </p:spTree>
    <p:extLst>
      <p:ext uri="{BB962C8B-B14F-4D97-AF65-F5344CB8AC3E}">
        <p14:creationId xmlns:p14="http://schemas.microsoft.com/office/powerpoint/2010/main" val="2573641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CDBCB7-FDAF-9C8F-7CD4-0D4A0CAC814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F7B8AAB-CDD2-94E6-DC9C-8D85902E20D3}"/>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757802E-2477-1C26-6978-8196BC92DFBC}"/>
              </a:ext>
            </a:extLst>
          </p:cNvPr>
          <p:cNvSpPr>
            <a:spLocks noGrp="1"/>
          </p:cNvSpPr>
          <p:nvPr>
            <p:ph type="dt" sz="half" idx="10"/>
          </p:nvPr>
        </p:nvSpPr>
        <p:spPr/>
        <p:txBody>
          <a:bodyPr/>
          <a:lstStyle/>
          <a:p>
            <a:fld id="{D125C9F4-B0B6-46BE-8DA3-8C00E29AC46A}" type="datetime1">
              <a:rPr lang="sv-SE" smtClean="0"/>
              <a:t>2026-09-16</a:t>
            </a:fld>
            <a:endParaRPr lang="sv-SE"/>
          </a:p>
        </p:txBody>
      </p:sp>
      <p:sp>
        <p:nvSpPr>
          <p:cNvPr id="5" name="Platshållare för sidfot 4">
            <a:extLst>
              <a:ext uri="{FF2B5EF4-FFF2-40B4-BE49-F238E27FC236}">
                <a16:creationId xmlns:a16="http://schemas.microsoft.com/office/drawing/2014/main" id="{CF681351-365D-FD79-310A-14EDF8E0BE7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27E8A16-B049-D5D2-5885-A2379CD083A4}"/>
              </a:ext>
            </a:extLst>
          </p:cNvPr>
          <p:cNvSpPr>
            <a:spLocks noGrp="1"/>
          </p:cNvSpPr>
          <p:nvPr>
            <p:ph type="sldNum" sz="quarter" idx="12"/>
          </p:nvPr>
        </p:nvSpPr>
        <p:spPr/>
        <p:txBody>
          <a:bodyPr/>
          <a:lstStyle/>
          <a:p>
            <a:fld id="{616115CD-4FAD-4C57-8B53-9F884DD90A0F}" type="slidenum">
              <a:rPr lang="sv-SE" smtClean="0"/>
              <a:t>‹#›</a:t>
            </a:fld>
            <a:endParaRPr lang="sv-SE"/>
          </a:p>
        </p:txBody>
      </p:sp>
    </p:spTree>
    <p:extLst>
      <p:ext uri="{BB962C8B-B14F-4D97-AF65-F5344CB8AC3E}">
        <p14:creationId xmlns:p14="http://schemas.microsoft.com/office/powerpoint/2010/main" val="1018796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Infoga egen bild Rubrikbild ">
    <p:spTree>
      <p:nvGrpSpPr>
        <p:cNvPr id="1" name=""/>
        <p:cNvGrpSpPr/>
        <p:nvPr/>
      </p:nvGrpSpPr>
      <p:grpSpPr>
        <a:xfrm>
          <a:off x="0" y="0"/>
          <a:ext cx="0" cy="0"/>
          <a:chOff x="0" y="0"/>
          <a:chExt cx="0" cy="0"/>
        </a:xfrm>
      </p:grpSpPr>
      <p:pic>
        <p:nvPicPr>
          <p:cNvPr id="4" name="Bildobjekt 3" descr="Logotyp för Greppa näringen.">
            <a:extLst>
              <a:ext uri="{FF2B5EF4-FFF2-40B4-BE49-F238E27FC236}">
                <a16:creationId xmlns:a16="http://schemas.microsoft.com/office/drawing/2014/main" id="{58502895-41B2-4A6D-B9D8-41E54D56E864}"/>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81041" y="275881"/>
            <a:ext cx="2304000" cy="1216323"/>
          </a:xfrm>
          <a:prstGeom prst="rect">
            <a:avLst/>
          </a:prstGeom>
        </p:spPr>
      </p:pic>
      <p:sp>
        <p:nvSpPr>
          <p:cNvPr id="10" name="Platshållare för bild 7" descr="Logotyp för företag.">
            <a:extLst>
              <a:ext uri="{FF2B5EF4-FFF2-40B4-BE49-F238E27FC236}">
                <a16:creationId xmlns:a16="http://schemas.microsoft.com/office/drawing/2014/main" id="{50F8AE5E-ACE9-0725-95D2-18FFC3520300}"/>
              </a:ext>
            </a:extLst>
          </p:cNvPr>
          <p:cNvSpPr>
            <a:spLocks noGrp="1"/>
          </p:cNvSpPr>
          <p:nvPr>
            <p:ph type="pic" sz="quarter" idx="13"/>
          </p:nvPr>
        </p:nvSpPr>
        <p:spPr>
          <a:xfrm>
            <a:off x="7801763" y="181000"/>
            <a:ext cx="3738105" cy="1029901"/>
          </a:xfrm>
        </p:spPr>
        <p:txBody>
          <a:bodyPr/>
          <a:lstStyle>
            <a:lvl1pPr marL="0" indent="0">
              <a:buFontTx/>
              <a:buNone/>
              <a:defRPr sz="1800"/>
            </a:lvl1pPr>
          </a:lstStyle>
          <a:p>
            <a:r>
              <a:rPr lang="sv-SE"/>
              <a:t>Klicka på ikonen för att lägga till en bild</a:t>
            </a:r>
          </a:p>
        </p:txBody>
      </p:sp>
      <p:sp>
        <p:nvSpPr>
          <p:cNvPr id="6" name="Platshållare för bild 3" descr="Bild på (ange motiv)">
            <a:extLst>
              <a:ext uri="{FF2B5EF4-FFF2-40B4-BE49-F238E27FC236}">
                <a16:creationId xmlns:a16="http://schemas.microsoft.com/office/drawing/2014/main" id="{74131EC8-E4F6-1689-1E59-5B3180201F4B}"/>
              </a:ext>
              <a:ext uri="{C183D7F6-B498-43B3-948B-1728B52AA6E4}">
                <adec:decorative xmlns:adec="http://schemas.microsoft.com/office/drawing/2017/decorative" val="0"/>
              </a:ext>
            </a:extLst>
          </p:cNvPr>
          <p:cNvSpPr>
            <a:spLocks noGrp="1"/>
          </p:cNvSpPr>
          <p:nvPr>
            <p:ph type="pic" sz="quarter" idx="15"/>
          </p:nvPr>
        </p:nvSpPr>
        <p:spPr>
          <a:xfrm>
            <a:off x="592813" y="1585521"/>
            <a:ext cx="5216610" cy="4055645"/>
          </a:xfrm>
          <a:custGeom>
            <a:avLst/>
            <a:gdLst>
              <a:gd name="connsiteX0" fmla="*/ 0 w 5216610"/>
              <a:gd name="connsiteY0" fmla="*/ 0 h 4055645"/>
              <a:gd name="connsiteX1" fmla="*/ 5216610 w 5216610"/>
              <a:gd name="connsiteY1" fmla="*/ 0 h 4055645"/>
              <a:gd name="connsiteX2" fmla="*/ 5216610 w 5216610"/>
              <a:gd name="connsiteY2" fmla="*/ 2996275 h 4055645"/>
              <a:gd name="connsiteX3" fmla="*/ 4801677 w 5216610"/>
              <a:gd name="connsiteY3" fmla="*/ 3173049 h 4055645"/>
              <a:gd name="connsiteX4" fmla="*/ 4006124 w 5216610"/>
              <a:gd name="connsiteY4" fmla="*/ 3499221 h 4055645"/>
              <a:gd name="connsiteX5" fmla="*/ 2891027 w 5216610"/>
              <a:gd name="connsiteY5" fmla="*/ 3878433 h 4055645"/>
              <a:gd name="connsiteX6" fmla="*/ 1883330 w 5216610"/>
              <a:gd name="connsiteY6" fmla="*/ 4050801 h 4055645"/>
              <a:gd name="connsiteX7" fmla="*/ 1102360 w 5216610"/>
              <a:gd name="connsiteY7" fmla="*/ 3995115 h 4055645"/>
              <a:gd name="connsiteX8" fmla="*/ 255406 w 5216610"/>
              <a:gd name="connsiteY8" fmla="*/ 3690903 h 4055645"/>
              <a:gd name="connsiteX9" fmla="*/ 0 w 5216610"/>
              <a:gd name="connsiteY9" fmla="*/ 3545138 h 405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6610" h="4055645">
                <a:moveTo>
                  <a:pt x="0" y="0"/>
                </a:moveTo>
                <a:lnTo>
                  <a:pt x="5216610" y="0"/>
                </a:lnTo>
                <a:lnTo>
                  <a:pt x="5216610" y="2996275"/>
                </a:lnTo>
                <a:lnTo>
                  <a:pt x="4801677" y="3173049"/>
                </a:lnTo>
                <a:cubicBezTo>
                  <a:pt x="4536493" y="3284422"/>
                  <a:pt x="4271309" y="3393149"/>
                  <a:pt x="4006124" y="3499221"/>
                </a:cubicBezTo>
                <a:cubicBezTo>
                  <a:pt x="3641657" y="3645967"/>
                  <a:pt x="3269397" y="3772563"/>
                  <a:pt x="2891027" y="3878433"/>
                </a:cubicBezTo>
                <a:cubicBezTo>
                  <a:pt x="2562225" y="3971605"/>
                  <a:pt x="2224408" y="4029396"/>
                  <a:pt x="1883330" y="4050801"/>
                </a:cubicBezTo>
                <a:cubicBezTo>
                  <a:pt x="1621698" y="4065481"/>
                  <a:pt x="1359265" y="4046763"/>
                  <a:pt x="1102360" y="3995115"/>
                </a:cubicBezTo>
                <a:cubicBezTo>
                  <a:pt x="807596" y="3930887"/>
                  <a:pt x="522911" y="3828515"/>
                  <a:pt x="255406" y="3690903"/>
                </a:cubicBezTo>
                <a:lnTo>
                  <a:pt x="0" y="3545138"/>
                </a:lnTo>
                <a:close/>
              </a:path>
            </a:pathLst>
          </a:custGeom>
          <a:solidFill>
            <a:schemeClr val="bg1">
              <a:lumMod val="85000"/>
            </a:schemeClr>
          </a:solidFill>
        </p:spPr>
        <p:txBody>
          <a:bodyPr wrap="square" tIns="108000">
            <a:noAutofit/>
          </a:bodyPr>
          <a:lstStyle>
            <a:lvl1pPr marL="0" indent="0" algn="ctr">
              <a:buNone/>
              <a:defRPr sz="1800"/>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p:nvPr>
        </p:nvSpPr>
        <p:spPr>
          <a:xfrm>
            <a:off x="6095999" y="1595530"/>
            <a:ext cx="5443869" cy="914400"/>
          </a:xfrm>
        </p:spPr>
        <p:txBody>
          <a:bodyPr anchor="ctr"/>
          <a:lstStyle>
            <a:lvl1pPr algn="r">
              <a:defRPr sz="3600"/>
            </a:lvl1pPr>
          </a:lstStyle>
          <a:p>
            <a:r>
              <a:rPr lang="sv-SE"/>
              <a:t>Klicka här för att ändra format</a:t>
            </a:r>
            <a:endParaRPr lang="sv-SE" dirty="0"/>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p:nvPr>
        </p:nvSpPr>
        <p:spPr>
          <a:xfrm>
            <a:off x="6096000" y="2686405"/>
            <a:ext cx="5443870" cy="1661666"/>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pic>
        <p:nvPicPr>
          <p:cNvPr id="8" name="Bildobjekt 7">
            <a:extLst>
              <a:ext uri="{FF2B5EF4-FFF2-40B4-BE49-F238E27FC236}">
                <a16:creationId xmlns:a16="http://schemas.microsoft.com/office/drawing/2014/main" id="{F464A6BB-4929-D2E4-4FE8-A4F96B8305F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94536" y="4451817"/>
            <a:ext cx="8641833" cy="2186384"/>
          </a:xfrm>
          <a:prstGeom prst="rect">
            <a:avLst/>
          </a:prstGeom>
        </p:spPr>
      </p:pic>
      <p:pic>
        <p:nvPicPr>
          <p:cNvPr id="9" name="Bildobjekt 8" descr="Logotyp för EU.">
            <a:extLst>
              <a:ext uri="{FF2B5EF4-FFF2-40B4-BE49-F238E27FC236}">
                <a16:creationId xmlns:a16="http://schemas.microsoft.com/office/drawing/2014/main" id="{E1703F8F-7725-2D8A-6569-474D89EF6AC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662368" y="5641166"/>
            <a:ext cx="754380" cy="731520"/>
          </a:xfrm>
          <a:prstGeom prst="rect">
            <a:avLst/>
          </a:prstGeom>
        </p:spPr>
      </p:pic>
    </p:spTree>
    <p:extLst>
      <p:ext uri="{BB962C8B-B14F-4D97-AF65-F5344CB8AC3E}">
        <p14:creationId xmlns:p14="http://schemas.microsoft.com/office/powerpoint/2010/main" val="41329619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Rubrik och innehåll med logotypplatshållar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CDBCB7-FDAF-9C8F-7CD4-0D4A0CAC814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F7B8AAB-CDD2-94E6-DC9C-8D85902E20D3}"/>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757802E-2477-1C26-6978-8196BC92DFBC}"/>
              </a:ext>
            </a:extLst>
          </p:cNvPr>
          <p:cNvSpPr>
            <a:spLocks noGrp="1"/>
          </p:cNvSpPr>
          <p:nvPr>
            <p:ph type="dt" sz="half" idx="10"/>
          </p:nvPr>
        </p:nvSpPr>
        <p:spPr/>
        <p:txBody>
          <a:bodyPr/>
          <a:lstStyle/>
          <a:p>
            <a:fld id="{B6899031-209B-43D0-8B73-36BBB1EE99A7}" type="datetime1">
              <a:rPr lang="sv-SE" smtClean="0"/>
              <a:t>2026-09-16</a:t>
            </a:fld>
            <a:endParaRPr lang="sv-SE"/>
          </a:p>
        </p:txBody>
      </p:sp>
      <p:sp>
        <p:nvSpPr>
          <p:cNvPr id="5" name="Platshållare för sidfot 4">
            <a:extLst>
              <a:ext uri="{FF2B5EF4-FFF2-40B4-BE49-F238E27FC236}">
                <a16:creationId xmlns:a16="http://schemas.microsoft.com/office/drawing/2014/main" id="{CF681351-365D-FD79-310A-14EDF8E0BE7B}"/>
              </a:ext>
            </a:extLst>
          </p:cNvPr>
          <p:cNvSpPr>
            <a:spLocks noGrp="1"/>
          </p:cNvSpPr>
          <p:nvPr>
            <p:ph type="ftr" sz="quarter" idx="11"/>
          </p:nvPr>
        </p:nvSpPr>
        <p:spPr/>
        <p:txBody>
          <a:bodyPr/>
          <a:lstStyle/>
          <a:p>
            <a:endParaRPr lang="sv-SE"/>
          </a:p>
        </p:txBody>
      </p:sp>
      <p:sp>
        <p:nvSpPr>
          <p:cNvPr id="7" name="Platshållare för bild 8" descr="Logotyp för företag.">
            <a:extLst>
              <a:ext uri="{FF2B5EF4-FFF2-40B4-BE49-F238E27FC236}">
                <a16:creationId xmlns:a16="http://schemas.microsoft.com/office/drawing/2014/main" id="{C2B80AB8-8DDC-DFD8-9EBD-7DAC82E0D2FC}"/>
              </a:ext>
            </a:extLst>
          </p:cNvPr>
          <p:cNvSpPr>
            <a:spLocks noGrp="1"/>
          </p:cNvSpPr>
          <p:nvPr>
            <p:ph type="pic" sz="quarter" idx="13"/>
          </p:nvPr>
        </p:nvSpPr>
        <p:spPr>
          <a:xfrm>
            <a:off x="8561728" y="6124353"/>
            <a:ext cx="2468975" cy="537997"/>
          </a:xfrm>
        </p:spPr>
        <p:txBody>
          <a:bodyPr/>
          <a:lstStyle>
            <a:lvl1pPr marL="0" indent="0" algn="l">
              <a:buNone/>
              <a:defRPr sz="1800"/>
            </a:lvl1pPr>
          </a:lstStyle>
          <a:p>
            <a:r>
              <a:rPr lang="sv-SE"/>
              <a:t>Klicka på ikonen för att lägga till en bild</a:t>
            </a:r>
            <a:endParaRPr lang="sv-SE" dirty="0"/>
          </a:p>
        </p:txBody>
      </p:sp>
      <p:sp>
        <p:nvSpPr>
          <p:cNvPr id="6" name="Platshållare för bildnummer 5">
            <a:extLst>
              <a:ext uri="{FF2B5EF4-FFF2-40B4-BE49-F238E27FC236}">
                <a16:creationId xmlns:a16="http://schemas.microsoft.com/office/drawing/2014/main" id="{527E8A16-B049-D5D2-5885-A2379CD083A4}"/>
              </a:ext>
            </a:extLst>
          </p:cNvPr>
          <p:cNvSpPr>
            <a:spLocks noGrp="1"/>
          </p:cNvSpPr>
          <p:nvPr>
            <p:ph type="sldNum" sz="quarter" idx="12"/>
          </p:nvPr>
        </p:nvSpPr>
        <p:spPr/>
        <p:txBody>
          <a:bodyPr/>
          <a:lstStyle/>
          <a:p>
            <a:fld id="{616115CD-4FAD-4C57-8B53-9F884DD90A0F}" type="slidenum">
              <a:rPr lang="sv-SE" smtClean="0"/>
              <a:t>‹#›</a:t>
            </a:fld>
            <a:endParaRPr lang="sv-SE"/>
          </a:p>
        </p:txBody>
      </p:sp>
    </p:spTree>
    <p:extLst>
      <p:ext uri="{BB962C8B-B14F-4D97-AF65-F5344CB8AC3E}">
        <p14:creationId xmlns:p14="http://schemas.microsoft.com/office/powerpoint/2010/main" val="1715870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719668" y="1844824"/>
            <a:ext cx="10748433" cy="4176465"/>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lvl1pPr>
          </a:lstStyle>
          <a:p>
            <a:endParaRPr lang="sv-SE" altLang="sv-SE"/>
          </a:p>
        </p:txBody>
      </p:sp>
      <p:sp>
        <p:nvSpPr>
          <p:cNvPr id="5" name="Platshållare för sidfot 4"/>
          <p:cNvSpPr>
            <a:spLocks noGrp="1"/>
          </p:cNvSpPr>
          <p:nvPr>
            <p:ph type="ftr" sz="quarter" idx="11"/>
          </p:nvPr>
        </p:nvSpPr>
        <p:spPr/>
        <p:txBody>
          <a:bodyPr/>
          <a:lstStyle>
            <a:lvl1pPr>
              <a:defRPr/>
            </a:lvl1pPr>
          </a:lstStyle>
          <a:p>
            <a:endParaRPr lang="sv-SE" altLang="sv-SE"/>
          </a:p>
        </p:txBody>
      </p:sp>
      <p:sp>
        <p:nvSpPr>
          <p:cNvPr id="6" name="Platshållare för bildnummer 5"/>
          <p:cNvSpPr>
            <a:spLocks noGrp="1"/>
          </p:cNvSpPr>
          <p:nvPr>
            <p:ph type="sldNum" sz="quarter" idx="12"/>
          </p:nvPr>
        </p:nvSpPr>
        <p:spPr/>
        <p:txBody>
          <a:bodyPr/>
          <a:lstStyle>
            <a:lvl1pPr>
              <a:defRPr/>
            </a:lvl1pPr>
          </a:lstStyle>
          <a:p>
            <a:fld id="{A369B916-5DA2-4B8A-B673-DEE5194798CA}" type="slidenum">
              <a:rPr lang="sv-SE" altLang="sv-SE"/>
              <a:pPr/>
              <a:t>‹#›</a:t>
            </a:fld>
            <a:endParaRPr lang="sv-SE" altLang="sv-SE"/>
          </a:p>
        </p:txBody>
      </p:sp>
      <p:sp>
        <p:nvSpPr>
          <p:cNvPr id="9" name="Platshållare för bild 8"/>
          <p:cNvSpPr>
            <a:spLocks noGrp="1"/>
          </p:cNvSpPr>
          <p:nvPr>
            <p:ph type="pic" sz="quarter" idx="13" hasCustomPrompt="1"/>
          </p:nvPr>
        </p:nvSpPr>
        <p:spPr>
          <a:xfrm>
            <a:off x="5999990" y="188640"/>
            <a:ext cx="5471749" cy="648072"/>
          </a:xfrm>
        </p:spPr>
        <p:txBody>
          <a:bodyPr/>
          <a:lstStyle>
            <a:lvl1pPr marL="0" indent="0" algn="ctr">
              <a:buNone/>
              <a:defRPr sz="1600" baseline="0"/>
            </a:lvl1pPr>
          </a:lstStyle>
          <a:p>
            <a:r>
              <a:rPr lang="sv-SE" dirty="0"/>
              <a:t>Klicka här för att lägga in din logotype</a:t>
            </a:r>
          </a:p>
        </p:txBody>
      </p:sp>
    </p:spTree>
    <p:extLst>
      <p:ext uri="{BB962C8B-B14F-4D97-AF65-F5344CB8AC3E}">
        <p14:creationId xmlns:p14="http://schemas.microsoft.com/office/powerpoint/2010/main" val="339136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719668" y="1844824"/>
            <a:ext cx="10748433" cy="4176465"/>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lvl1pPr>
          </a:lstStyle>
          <a:p>
            <a:endParaRPr lang="sv-SE" altLang="sv-SE"/>
          </a:p>
        </p:txBody>
      </p:sp>
      <p:sp>
        <p:nvSpPr>
          <p:cNvPr id="5" name="Platshållare för sidfot 4"/>
          <p:cNvSpPr>
            <a:spLocks noGrp="1"/>
          </p:cNvSpPr>
          <p:nvPr>
            <p:ph type="ftr" sz="quarter" idx="11"/>
          </p:nvPr>
        </p:nvSpPr>
        <p:spPr/>
        <p:txBody>
          <a:bodyPr/>
          <a:lstStyle>
            <a:lvl1pPr>
              <a:defRPr/>
            </a:lvl1pPr>
          </a:lstStyle>
          <a:p>
            <a:endParaRPr lang="sv-SE" altLang="sv-SE"/>
          </a:p>
        </p:txBody>
      </p:sp>
      <p:sp>
        <p:nvSpPr>
          <p:cNvPr id="6" name="Platshållare för bildnummer 5"/>
          <p:cNvSpPr>
            <a:spLocks noGrp="1"/>
          </p:cNvSpPr>
          <p:nvPr>
            <p:ph type="sldNum" sz="quarter" idx="12"/>
          </p:nvPr>
        </p:nvSpPr>
        <p:spPr/>
        <p:txBody>
          <a:bodyPr/>
          <a:lstStyle>
            <a:lvl1pPr>
              <a:defRPr/>
            </a:lvl1pPr>
          </a:lstStyle>
          <a:p>
            <a:fld id="{A369B916-5DA2-4B8A-B673-DEE5194798CA}" type="slidenum">
              <a:rPr lang="sv-SE" altLang="sv-SE"/>
              <a:pPr/>
              <a:t>‹#›</a:t>
            </a:fld>
            <a:endParaRPr lang="sv-SE" altLang="sv-SE"/>
          </a:p>
        </p:txBody>
      </p:sp>
      <p:sp>
        <p:nvSpPr>
          <p:cNvPr id="9" name="Platshållare för bild 8"/>
          <p:cNvSpPr>
            <a:spLocks noGrp="1"/>
          </p:cNvSpPr>
          <p:nvPr>
            <p:ph type="pic" sz="quarter" idx="13" hasCustomPrompt="1"/>
          </p:nvPr>
        </p:nvSpPr>
        <p:spPr>
          <a:xfrm>
            <a:off x="5999990" y="188640"/>
            <a:ext cx="5471749" cy="648072"/>
          </a:xfrm>
        </p:spPr>
        <p:txBody>
          <a:bodyPr/>
          <a:lstStyle>
            <a:lvl1pPr marL="0" indent="0" algn="ctr">
              <a:buNone/>
              <a:defRPr sz="1600" baseline="0"/>
            </a:lvl1pPr>
          </a:lstStyle>
          <a:p>
            <a:r>
              <a:rPr lang="sv-SE" dirty="0"/>
              <a:t>Klicka här för att lägga in din logotype</a:t>
            </a:r>
          </a:p>
        </p:txBody>
      </p:sp>
    </p:spTree>
    <p:extLst>
      <p:ext uri="{BB962C8B-B14F-4D97-AF65-F5344CB8AC3E}">
        <p14:creationId xmlns:p14="http://schemas.microsoft.com/office/powerpoint/2010/main" val="2833039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719668" y="1844824"/>
            <a:ext cx="10748433" cy="4176465"/>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lvl1pPr>
          </a:lstStyle>
          <a:p>
            <a:endParaRPr lang="sv-SE" altLang="sv-SE"/>
          </a:p>
        </p:txBody>
      </p:sp>
      <p:sp>
        <p:nvSpPr>
          <p:cNvPr id="5" name="Platshållare för sidfot 4"/>
          <p:cNvSpPr>
            <a:spLocks noGrp="1"/>
          </p:cNvSpPr>
          <p:nvPr>
            <p:ph type="ftr" sz="quarter" idx="11"/>
          </p:nvPr>
        </p:nvSpPr>
        <p:spPr/>
        <p:txBody>
          <a:bodyPr/>
          <a:lstStyle>
            <a:lvl1pPr>
              <a:defRPr/>
            </a:lvl1pPr>
          </a:lstStyle>
          <a:p>
            <a:endParaRPr lang="sv-SE" altLang="sv-SE"/>
          </a:p>
        </p:txBody>
      </p:sp>
      <p:sp>
        <p:nvSpPr>
          <p:cNvPr id="6" name="Platshållare för bildnummer 5"/>
          <p:cNvSpPr>
            <a:spLocks noGrp="1"/>
          </p:cNvSpPr>
          <p:nvPr>
            <p:ph type="sldNum" sz="quarter" idx="12"/>
          </p:nvPr>
        </p:nvSpPr>
        <p:spPr/>
        <p:txBody>
          <a:bodyPr/>
          <a:lstStyle>
            <a:lvl1pPr>
              <a:defRPr/>
            </a:lvl1pPr>
          </a:lstStyle>
          <a:p>
            <a:fld id="{A369B916-5DA2-4B8A-B673-DEE5194798CA}" type="slidenum">
              <a:rPr lang="sv-SE" altLang="sv-SE"/>
              <a:pPr/>
              <a:t>‹#›</a:t>
            </a:fld>
            <a:endParaRPr lang="sv-SE" altLang="sv-SE"/>
          </a:p>
        </p:txBody>
      </p:sp>
      <p:sp>
        <p:nvSpPr>
          <p:cNvPr id="9" name="Platshållare för bild 8"/>
          <p:cNvSpPr>
            <a:spLocks noGrp="1"/>
          </p:cNvSpPr>
          <p:nvPr>
            <p:ph type="pic" sz="quarter" idx="13" hasCustomPrompt="1"/>
          </p:nvPr>
        </p:nvSpPr>
        <p:spPr>
          <a:xfrm>
            <a:off x="5999990" y="188640"/>
            <a:ext cx="5471749" cy="648072"/>
          </a:xfrm>
        </p:spPr>
        <p:txBody>
          <a:bodyPr/>
          <a:lstStyle>
            <a:lvl1pPr marL="0" indent="0" algn="ctr">
              <a:buNone/>
              <a:defRPr sz="1600" baseline="0"/>
            </a:lvl1pPr>
          </a:lstStyle>
          <a:p>
            <a:r>
              <a:rPr lang="sv-SE" dirty="0"/>
              <a:t>Klicka här för att lägga in din logotype</a:t>
            </a:r>
          </a:p>
        </p:txBody>
      </p:sp>
    </p:spTree>
    <p:extLst>
      <p:ext uri="{BB962C8B-B14F-4D97-AF65-F5344CB8AC3E}">
        <p14:creationId xmlns:p14="http://schemas.microsoft.com/office/powerpoint/2010/main" val="31548677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Traktor Rubrikbild">
    <p:spTree>
      <p:nvGrpSpPr>
        <p:cNvPr id="1" name=""/>
        <p:cNvGrpSpPr/>
        <p:nvPr/>
      </p:nvGrpSpPr>
      <p:grpSpPr>
        <a:xfrm>
          <a:off x="0" y="0"/>
          <a:ext cx="0" cy="0"/>
          <a:chOff x="0" y="0"/>
          <a:chExt cx="0" cy="0"/>
        </a:xfrm>
      </p:grpSpPr>
      <p:pic>
        <p:nvPicPr>
          <p:cNvPr id="14" name="Bildobjekt 13" descr="Logotyp för Greppa näringen.">
            <a:extLst>
              <a:ext uri="{FF2B5EF4-FFF2-40B4-BE49-F238E27FC236}">
                <a16:creationId xmlns:a16="http://schemas.microsoft.com/office/drawing/2014/main" id="{4EF723F9-DEB6-8B1B-4942-3A93BF0B8E8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81041" y="275881"/>
            <a:ext cx="2304000" cy="1216323"/>
          </a:xfrm>
          <a:prstGeom prst="rect">
            <a:avLst/>
          </a:prstGeom>
        </p:spPr>
      </p:pic>
      <p:sp>
        <p:nvSpPr>
          <p:cNvPr id="8" name="Platshållare för bild 7" descr="Logotyp för företag.">
            <a:extLst>
              <a:ext uri="{FF2B5EF4-FFF2-40B4-BE49-F238E27FC236}">
                <a16:creationId xmlns:a16="http://schemas.microsoft.com/office/drawing/2014/main" id="{7BDE3FD5-A4ED-9570-481D-4F7B5E2E5095}"/>
              </a:ext>
            </a:extLst>
          </p:cNvPr>
          <p:cNvSpPr>
            <a:spLocks noGrp="1"/>
          </p:cNvSpPr>
          <p:nvPr>
            <p:ph type="pic" sz="quarter" idx="13"/>
          </p:nvPr>
        </p:nvSpPr>
        <p:spPr>
          <a:xfrm>
            <a:off x="7801763" y="181000"/>
            <a:ext cx="3738105" cy="1029901"/>
          </a:xfrm>
        </p:spPr>
        <p:txBody>
          <a:bodyPr/>
          <a:lstStyle>
            <a:lvl1pPr marL="0" indent="0">
              <a:buFontTx/>
              <a:buNone/>
              <a:defRPr sz="1800"/>
            </a:lvl1pPr>
          </a:lstStyle>
          <a:p>
            <a:r>
              <a:rPr lang="sv-SE"/>
              <a:t>Klicka på ikonen för att lägga till en bild</a:t>
            </a:r>
          </a:p>
        </p:txBody>
      </p:sp>
      <p:pic>
        <p:nvPicPr>
          <p:cNvPr id="6" name="Bildobjekt 5" descr="En bild på en blå traktor som plöjer med fiskmåsar som flyger framför.">
            <a:extLst>
              <a:ext uri="{FF2B5EF4-FFF2-40B4-BE49-F238E27FC236}">
                <a16:creationId xmlns:a16="http://schemas.microsoft.com/office/drawing/2014/main" id="{0E485D11-110A-FA63-353B-0D0C826EAA56}"/>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602305" y="1585521"/>
            <a:ext cx="5207118" cy="4055645"/>
          </a:xfrm>
          <a:custGeom>
            <a:avLst/>
            <a:gdLst>
              <a:gd name="connsiteX0" fmla="*/ 0 w 5207118"/>
              <a:gd name="connsiteY0" fmla="*/ 0 h 4055645"/>
              <a:gd name="connsiteX1" fmla="*/ 5207118 w 5207118"/>
              <a:gd name="connsiteY1" fmla="*/ 0 h 4055645"/>
              <a:gd name="connsiteX2" fmla="*/ 5207118 w 5207118"/>
              <a:gd name="connsiteY2" fmla="*/ 2996275 h 4055645"/>
              <a:gd name="connsiteX3" fmla="*/ 4792185 w 5207118"/>
              <a:gd name="connsiteY3" fmla="*/ 3173049 h 4055645"/>
              <a:gd name="connsiteX4" fmla="*/ 3996632 w 5207118"/>
              <a:gd name="connsiteY4" fmla="*/ 3499221 h 4055645"/>
              <a:gd name="connsiteX5" fmla="*/ 2881535 w 5207118"/>
              <a:gd name="connsiteY5" fmla="*/ 3878433 h 4055645"/>
              <a:gd name="connsiteX6" fmla="*/ 1873838 w 5207118"/>
              <a:gd name="connsiteY6" fmla="*/ 4050801 h 4055645"/>
              <a:gd name="connsiteX7" fmla="*/ 1092868 w 5207118"/>
              <a:gd name="connsiteY7" fmla="*/ 3995115 h 4055645"/>
              <a:gd name="connsiteX8" fmla="*/ 245914 w 5207118"/>
              <a:gd name="connsiteY8" fmla="*/ 3690903 h 4055645"/>
              <a:gd name="connsiteX9" fmla="*/ 0 w 5207118"/>
              <a:gd name="connsiteY9" fmla="*/ 3550556 h 405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118" h="4055645">
                <a:moveTo>
                  <a:pt x="0" y="0"/>
                </a:moveTo>
                <a:lnTo>
                  <a:pt x="5207118" y="0"/>
                </a:lnTo>
                <a:lnTo>
                  <a:pt x="5207118" y="2996275"/>
                </a:lnTo>
                <a:lnTo>
                  <a:pt x="4792185" y="3173049"/>
                </a:lnTo>
                <a:cubicBezTo>
                  <a:pt x="4527001" y="3284422"/>
                  <a:pt x="4261817" y="3393149"/>
                  <a:pt x="3996632" y="3499221"/>
                </a:cubicBezTo>
                <a:cubicBezTo>
                  <a:pt x="3632165" y="3645967"/>
                  <a:pt x="3259905" y="3772563"/>
                  <a:pt x="2881535" y="3878433"/>
                </a:cubicBezTo>
                <a:cubicBezTo>
                  <a:pt x="2552733" y="3971605"/>
                  <a:pt x="2214916" y="4029396"/>
                  <a:pt x="1873838" y="4050801"/>
                </a:cubicBezTo>
                <a:cubicBezTo>
                  <a:pt x="1612206" y="4065481"/>
                  <a:pt x="1349773" y="4046763"/>
                  <a:pt x="1092868" y="3995115"/>
                </a:cubicBezTo>
                <a:cubicBezTo>
                  <a:pt x="798104" y="3930887"/>
                  <a:pt x="513419" y="3828515"/>
                  <a:pt x="245914" y="3690903"/>
                </a:cubicBezTo>
                <a:lnTo>
                  <a:pt x="0" y="3550556"/>
                </a:lnTo>
                <a:close/>
              </a:path>
            </a:pathLst>
          </a:custGeom>
        </p:spPr>
      </p:pic>
      <p:sp>
        <p:nvSpPr>
          <p:cNvPr id="2" name="Rubrik 1">
            <a:extLst>
              <a:ext uri="{FF2B5EF4-FFF2-40B4-BE49-F238E27FC236}">
                <a16:creationId xmlns:a16="http://schemas.microsoft.com/office/drawing/2014/main" id="{C14C55FB-C62A-FE22-724F-A33D81882F80}"/>
              </a:ext>
            </a:extLst>
          </p:cNvPr>
          <p:cNvSpPr>
            <a:spLocks noGrp="1"/>
          </p:cNvSpPr>
          <p:nvPr>
            <p:ph type="ctrTitle"/>
          </p:nvPr>
        </p:nvSpPr>
        <p:spPr>
          <a:xfrm>
            <a:off x="6095999" y="1595530"/>
            <a:ext cx="5443869" cy="914400"/>
          </a:xfrm>
        </p:spPr>
        <p:txBody>
          <a:bodyPr anchor="b"/>
          <a:lstStyle>
            <a:lvl1pPr algn="r">
              <a:defRPr sz="32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5778B1D5-7D17-3625-B4E0-1A832400F10A}"/>
              </a:ext>
            </a:extLst>
          </p:cNvPr>
          <p:cNvSpPr>
            <a:spLocks noGrp="1"/>
          </p:cNvSpPr>
          <p:nvPr>
            <p:ph type="subTitle" idx="1"/>
          </p:nvPr>
        </p:nvSpPr>
        <p:spPr>
          <a:xfrm>
            <a:off x="6096000" y="2686405"/>
            <a:ext cx="5443870" cy="1661666"/>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10" name="Bildobjekt 9">
            <a:extLst>
              <a:ext uri="{FF2B5EF4-FFF2-40B4-BE49-F238E27FC236}">
                <a16:creationId xmlns:a16="http://schemas.microsoft.com/office/drawing/2014/main" id="{3DA1E98B-B8FA-6412-EFBA-3A85EC27FA7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4536" y="4451817"/>
            <a:ext cx="8641833" cy="2186384"/>
          </a:xfrm>
          <a:prstGeom prst="rect">
            <a:avLst/>
          </a:prstGeom>
        </p:spPr>
      </p:pic>
      <p:pic>
        <p:nvPicPr>
          <p:cNvPr id="16" name="Bildobjekt 15" descr="Logotyp för EU.">
            <a:extLst>
              <a:ext uri="{FF2B5EF4-FFF2-40B4-BE49-F238E27FC236}">
                <a16:creationId xmlns:a16="http://schemas.microsoft.com/office/drawing/2014/main" id="{FDE5C679-3F52-67FE-B648-A5FE06F6755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62368" y="5641166"/>
            <a:ext cx="754380" cy="731520"/>
          </a:xfrm>
          <a:prstGeom prst="rect">
            <a:avLst/>
          </a:prstGeom>
        </p:spPr>
      </p:pic>
    </p:spTree>
    <p:extLst>
      <p:ext uri="{BB962C8B-B14F-4D97-AF65-F5344CB8AC3E}">
        <p14:creationId xmlns:p14="http://schemas.microsoft.com/office/powerpoint/2010/main" val="3115271677"/>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Person 2 Rubrikbild">
    <p:spTree>
      <p:nvGrpSpPr>
        <p:cNvPr id="1" name=""/>
        <p:cNvGrpSpPr/>
        <p:nvPr/>
      </p:nvGrpSpPr>
      <p:grpSpPr>
        <a:xfrm>
          <a:off x="0" y="0"/>
          <a:ext cx="0" cy="0"/>
          <a:chOff x="0" y="0"/>
          <a:chExt cx="0" cy="0"/>
        </a:xfrm>
      </p:grpSpPr>
      <p:pic>
        <p:nvPicPr>
          <p:cNvPr id="14" name="Bildobjekt 13" descr="Logotyp för Greppa näringen.">
            <a:extLst>
              <a:ext uri="{FF2B5EF4-FFF2-40B4-BE49-F238E27FC236}">
                <a16:creationId xmlns:a16="http://schemas.microsoft.com/office/drawing/2014/main" id="{4EF723F9-DEB6-8B1B-4942-3A93BF0B8E8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81041" y="275881"/>
            <a:ext cx="2304000" cy="1216323"/>
          </a:xfrm>
          <a:prstGeom prst="rect">
            <a:avLst/>
          </a:prstGeom>
        </p:spPr>
      </p:pic>
      <p:sp>
        <p:nvSpPr>
          <p:cNvPr id="8" name="Platshållare för bild 7" descr="Logotyp för företag.">
            <a:extLst>
              <a:ext uri="{FF2B5EF4-FFF2-40B4-BE49-F238E27FC236}">
                <a16:creationId xmlns:a16="http://schemas.microsoft.com/office/drawing/2014/main" id="{7BDE3FD5-A4ED-9570-481D-4F7B5E2E5095}"/>
              </a:ext>
            </a:extLst>
          </p:cNvPr>
          <p:cNvSpPr>
            <a:spLocks noGrp="1"/>
          </p:cNvSpPr>
          <p:nvPr>
            <p:ph type="pic" sz="quarter" idx="13"/>
          </p:nvPr>
        </p:nvSpPr>
        <p:spPr>
          <a:xfrm>
            <a:off x="7801763" y="181000"/>
            <a:ext cx="3738105" cy="1029901"/>
          </a:xfrm>
        </p:spPr>
        <p:txBody>
          <a:bodyPr/>
          <a:lstStyle>
            <a:lvl1pPr marL="0" indent="0">
              <a:buFontTx/>
              <a:buNone/>
              <a:defRPr sz="1800"/>
            </a:lvl1pPr>
          </a:lstStyle>
          <a:p>
            <a:r>
              <a:rPr lang="sv-SE"/>
              <a:t>Klicka på ikonen för att lägga till en bild</a:t>
            </a:r>
          </a:p>
        </p:txBody>
      </p:sp>
      <p:pic>
        <p:nvPicPr>
          <p:cNvPr id="6" name="Bildobjekt 5" descr="Bild på person i grå tröja vid en grön maskin utomhus.">
            <a:extLst>
              <a:ext uri="{FF2B5EF4-FFF2-40B4-BE49-F238E27FC236}">
                <a16:creationId xmlns:a16="http://schemas.microsoft.com/office/drawing/2014/main" id="{0E485D11-110A-FA63-353B-0D0C826EAA5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2305" y="1585521"/>
            <a:ext cx="5207118" cy="4055645"/>
          </a:xfrm>
          <a:custGeom>
            <a:avLst/>
            <a:gdLst>
              <a:gd name="connsiteX0" fmla="*/ 0 w 5207118"/>
              <a:gd name="connsiteY0" fmla="*/ 0 h 4055645"/>
              <a:gd name="connsiteX1" fmla="*/ 5207118 w 5207118"/>
              <a:gd name="connsiteY1" fmla="*/ 0 h 4055645"/>
              <a:gd name="connsiteX2" fmla="*/ 5207118 w 5207118"/>
              <a:gd name="connsiteY2" fmla="*/ 2996275 h 4055645"/>
              <a:gd name="connsiteX3" fmla="*/ 4792185 w 5207118"/>
              <a:gd name="connsiteY3" fmla="*/ 3173049 h 4055645"/>
              <a:gd name="connsiteX4" fmla="*/ 3996632 w 5207118"/>
              <a:gd name="connsiteY4" fmla="*/ 3499221 h 4055645"/>
              <a:gd name="connsiteX5" fmla="*/ 2881535 w 5207118"/>
              <a:gd name="connsiteY5" fmla="*/ 3878433 h 4055645"/>
              <a:gd name="connsiteX6" fmla="*/ 1873838 w 5207118"/>
              <a:gd name="connsiteY6" fmla="*/ 4050801 h 4055645"/>
              <a:gd name="connsiteX7" fmla="*/ 1092868 w 5207118"/>
              <a:gd name="connsiteY7" fmla="*/ 3995115 h 4055645"/>
              <a:gd name="connsiteX8" fmla="*/ 245914 w 5207118"/>
              <a:gd name="connsiteY8" fmla="*/ 3690903 h 4055645"/>
              <a:gd name="connsiteX9" fmla="*/ 0 w 5207118"/>
              <a:gd name="connsiteY9" fmla="*/ 3550556 h 405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118" h="4055645">
                <a:moveTo>
                  <a:pt x="0" y="0"/>
                </a:moveTo>
                <a:lnTo>
                  <a:pt x="5207118" y="0"/>
                </a:lnTo>
                <a:lnTo>
                  <a:pt x="5207118" y="2996275"/>
                </a:lnTo>
                <a:lnTo>
                  <a:pt x="4792185" y="3173049"/>
                </a:lnTo>
                <a:cubicBezTo>
                  <a:pt x="4527001" y="3284422"/>
                  <a:pt x="4261817" y="3393149"/>
                  <a:pt x="3996632" y="3499221"/>
                </a:cubicBezTo>
                <a:cubicBezTo>
                  <a:pt x="3632165" y="3645967"/>
                  <a:pt x="3259905" y="3772563"/>
                  <a:pt x="2881535" y="3878433"/>
                </a:cubicBezTo>
                <a:cubicBezTo>
                  <a:pt x="2552733" y="3971605"/>
                  <a:pt x="2214916" y="4029396"/>
                  <a:pt x="1873838" y="4050801"/>
                </a:cubicBezTo>
                <a:cubicBezTo>
                  <a:pt x="1612206" y="4065481"/>
                  <a:pt x="1349773" y="4046763"/>
                  <a:pt x="1092868" y="3995115"/>
                </a:cubicBezTo>
                <a:cubicBezTo>
                  <a:pt x="798104" y="3930887"/>
                  <a:pt x="513419" y="3828515"/>
                  <a:pt x="245914" y="3690903"/>
                </a:cubicBezTo>
                <a:lnTo>
                  <a:pt x="0" y="3550556"/>
                </a:lnTo>
                <a:close/>
              </a:path>
            </a:pathLst>
          </a:custGeom>
        </p:spPr>
      </p:pic>
      <p:sp>
        <p:nvSpPr>
          <p:cNvPr id="2" name="Rubrik 1">
            <a:extLst>
              <a:ext uri="{FF2B5EF4-FFF2-40B4-BE49-F238E27FC236}">
                <a16:creationId xmlns:a16="http://schemas.microsoft.com/office/drawing/2014/main" id="{C14C55FB-C62A-FE22-724F-A33D81882F80}"/>
              </a:ext>
            </a:extLst>
          </p:cNvPr>
          <p:cNvSpPr>
            <a:spLocks noGrp="1"/>
          </p:cNvSpPr>
          <p:nvPr>
            <p:ph type="ctrTitle"/>
          </p:nvPr>
        </p:nvSpPr>
        <p:spPr>
          <a:xfrm>
            <a:off x="6095999" y="1595530"/>
            <a:ext cx="5443869" cy="914400"/>
          </a:xfrm>
        </p:spPr>
        <p:txBody>
          <a:bodyPr anchor="b"/>
          <a:lstStyle>
            <a:lvl1pPr algn="r">
              <a:defRPr sz="32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5778B1D5-7D17-3625-B4E0-1A832400F10A}"/>
              </a:ext>
            </a:extLst>
          </p:cNvPr>
          <p:cNvSpPr>
            <a:spLocks noGrp="1"/>
          </p:cNvSpPr>
          <p:nvPr>
            <p:ph type="subTitle" idx="1"/>
          </p:nvPr>
        </p:nvSpPr>
        <p:spPr>
          <a:xfrm>
            <a:off x="6096000" y="2686405"/>
            <a:ext cx="5443870" cy="1661666"/>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10" name="Bildobjekt 9">
            <a:extLst>
              <a:ext uri="{FF2B5EF4-FFF2-40B4-BE49-F238E27FC236}">
                <a16:creationId xmlns:a16="http://schemas.microsoft.com/office/drawing/2014/main" id="{3DA1E98B-B8FA-6412-EFBA-3A85EC27FA7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4536" y="4451817"/>
            <a:ext cx="8641833" cy="2186384"/>
          </a:xfrm>
          <a:prstGeom prst="rect">
            <a:avLst/>
          </a:prstGeom>
        </p:spPr>
      </p:pic>
      <p:pic>
        <p:nvPicPr>
          <p:cNvPr id="16" name="Bildobjekt 15" descr="Logotyp för EU.">
            <a:extLst>
              <a:ext uri="{FF2B5EF4-FFF2-40B4-BE49-F238E27FC236}">
                <a16:creationId xmlns:a16="http://schemas.microsoft.com/office/drawing/2014/main" id="{FDE5C679-3F52-67FE-B648-A5FE06F6755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62368" y="5641166"/>
            <a:ext cx="754380" cy="731520"/>
          </a:xfrm>
          <a:prstGeom prst="rect">
            <a:avLst/>
          </a:prstGeom>
        </p:spPr>
      </p:pic>
    </p:spTree>
    <p:extLst>
      <p:ext uri="{BB962C8B-B14F-4D97-AF65-F5344CB8AC3E}">
        <p14:creationId xmlns:p14="http://schemas.microsoft.com/office/powerpoint/2010/main" val="302470385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Rubrik + brödtext">
    <p:spTree>
      <p:nvGrpSpPr>
        <p:cNvPr id="1" name=""/>
        <p:cNvGrpSpPr/>
        <p:nvPr/>
      </p:nvGrpSpPr>
      <p:grpSpPr>
        <a:xfrm>
          <a:off x="0" y="0"/>
          <a:ext cx="0" cy="0"/>
          <a:chOff x="0" y="0"/>
          <a:chExt cx="0" cy="0"/>
        </a:xfrm>
      </p:grpSpPr>
      <p:sp>
        <p:nvSpPr>
          <p:cNvPr id="2" name="Rubrik 1"/>
          <p:cNvSpPr>
            <a:spLocks noGrp="1"/>
          </p:cNvSpPr>
          <p:nvPr>
            <p:ph type="title"/>
          </p:nvPr>
        </p:nvSpPr>
        <p:spPr>
          <a:xfrm>
            <a:off x="2705655" y="1611587"/>
            <a:ext cx="8620629" cy="651651"/>
          </a:xfrm>
        </p:spPr>
        <p:txBody>
          <a:bodyPr anchor="t">
            <a:normAutofit/>
          </a:bodyPr>
          <a:lstStyle>
            <a:lvl1pPr algn="l">
              <a:defRPr sz="2800" b="0" cap="none"/>
            </a:lvl1pPr>
          </a:lstStyle>
          <a:p>
            <a:r>
              <a:rPr lang="sv-SE"/>
              <a:t>Klicka här för att ändra format</a:t>
            </a:r>
            <a:endParaRPr lang="sv-SE" dirty="0"/>
          </a:p>
        </p:txBody>
      </p:sp>
      <p:sp>
        <p:nvSpPr>
          <p:cNvPr id="4" name="Platshållare för innehåll 2"/>
          <p:cNvSpPr>
            <a:spLocks noGrp="1"/>
          </p:cNvSpPr>
          <p:nvPr>
            <p:ph idx="1"/>
          </p:nvPr>
        </p:nvSpPr>
        <p:spPr>
          <a:xfrm>
            <a:off x="2705655" y="2263238"/>
            <a:ext cx="8620629" cy="3426783"/>
          </a:xfrm>
        </p:spPr>
        <p:txBody>
          <a:bodyPr/>
          <a:lstStyle>
            <a:lvl1pPr marL="0" indent="0">
              <a:buNone/>
              <a:defRPr sz="1800"/>
            </a:lvl1pPr>
            <a:lvl2pPr marL="432000" indent="-216000">
              <a:defRPr sz="1800"/>
            </a:lvl2pPr>
            <a:lvl3pPr marL="648000" indent="-216000">
              <a:defRPr sz="1800"/>
            </a:lvl3pPr>
            <a:lvl4pPr marL="864000" indent="-216000">
              <a:defRPr sz="1800"/>
            </a:lvl4pPr>
            <a:lvl5pPr marL="1080000" indent="-216000">
              <a:defRPr sz="1800"/>
            </a:lvl5pPr>
          </a:lstStyle>
          <a:p>
            <a:pPr lvl="0"/>
            <a:r>
              <a:rPr lang="sv-SE"/>
              <a:t>Redigera format för bakgrundstext</a:t>
            </a:r>
          </a:p>
        </p:txBody>
      </p:sp>
    </p:spTree>
    <p:extLst>
      <p:ext uri="{BB962C8B-B14F-4D97-AF65-F5344CB8AC3E}">
        <p14:creationId xmlns:p14="http://schemas.microsoft.com/office/powerpoint/2010/main" val="3766979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Biologisk mångfald Rubrikbild">
    <p:spTree>
      <p:nvGrpSpPr>
        <p:cNvPr id="1" name=""/>
        <p:cNvGrpSpPr/>
        <p:nvPr/>
      </p:nvGrpSpPr>
      <p:grpSpPr>
        <a:xfrm>
          <a:off x="0" y="0"/>
          <a:ext cx="0" cy="0"/>
          <a:chOff x="0" y="0"/>
          <a:chExt cx="0" cy="0"/>
        </a:xfrm>
      </p:grpSpPr>
      <p:pic>
        <p:nvPicPr>
          <p:cNvPr id="14" name="Bildobjekt 13" descr="Logotyp för Greppa näringen.">
            <a:extLst>
              <a:ext uri="{FF2B5EF4-FFF2-40B4-BE49-F238E27FC236}">
                <a16:creationId xmlns:a16="http://schemas.microsoft.com/office/drawing/2014/main" id="{4EF723F9-DEB6-8B1B-4942-3A93BF0B8E8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81041" y="275881"/>
            <a:ext cx="2304000" cy="1216323"/>
          </a:xfrm>
          <a:prstGeom prst="rect">
            <a:avLst/>
          </a:prstGeom>
        </p:spPr>
      </p:pic>
      <p:sp>
        <p:nvSpPr>
          <p:cNvPr id="8" name="Platshållare för bild 7" descr="Logotyp för företag.">
            <a:extLst>
              <a:ext uri="{FF2B5EF4-FFF2-40B4-BE49-F238E27FC236}">
                <a16:creationId xmlns:a16="http://schemas.microsoft.com/office/drawing/2014/main" id="{7BDE3FD5-A4ED-9570-481D-4F7B5E2E5095}"/>
              </a:ext>
            </a:extLst>
          </p:cNvPr>
          <p:cNvSpPr>
            <a:spLocks noGrp="1"/>
          </p:cNvSpPr>
          <p:nvPr>
            <p:ph type="pic" sz="quarter" idx="13"/>
          </p:nvPr>
        </p:nvSpPr>
        <p:spPr>
          <a:xfrm>
            <a:off x="7801763" y="181000"/>
            <a:ext cx="3738105" cy="1029901"/>
          </a:xfrm>
        </p:spPr>
        <p:txBody>
          <a:bodyPr/>
          <a:lstStyle>
            <a:lvl1pPr marL="0" indent="0">
              <a:buFontTx/>
              <a:buNone/>
              <a:defRPr sz="1800"/>
            </a:lvl1pPr>
          </a:lstStyle>
          <a:p>
            <a:r>
              <a:rPr lang="sv-SE"/>
              <a:t>Klicka på ikonen för att lägga till en bild</a:t>
            </a:r>
          </a:p>
        </p:txBody>
      </p:sp>
      <p:pic>
        <p:nvPicPr>
          <p:cNvPr id="6" name="Bildobjekt 5" descr="Bild på en klöverhumla på rödklöver.">
            <a:extLst>
              <a:ext uri="{FF2B5EF4-FFF2-40B4-BE49-F238E27FC236}">
                <a16:creationId xmlns:a16="http://schemas.microsoft.com/office/drawing/2014/main" id="{0E485D11-110A-FA63-353B-0D0C826EAA56}"/>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602305" y="1585521"/>
            <a:ext cx="5207118" cy="4055645"/>
          </a:xfrm>
          <a:custGeom>
            <a:avLst/>
            <a:gdLst>
              <a:gd name="connsiteX0" fmla="*/ 0 w 5207118"/>
              <a:gd name="connsiteY0" fmla="*/ 0 h 4055645"/>
              <a:gd name="connsiteX1" fmla="*/ 5207118 w 5207118"/>
              <a:gd name="connsiteY1" fmla="*/ 0 h 4055645"/>
              <a:gd name="connsiteX2" fmla="*/ 5207118 w 5207118"/>
              <a:gd name="connsiteY2" fmla="*/ 2996275 h 4055645"/>
              <a:gd name="connsiteX3" fmla="*/ 4792185 w 5207118"/>
              <a:gd name="connsiteY3" fmla="*/ 3173049 h 4055645"/>
              <a:gd name="connsiteX4" fmla="*/ 3996632 w 5207118"/>
              <a:gd name="connsiteY4" fmla="*/ 3499221 h 4055645"/>
              <a:gd name="connsiteX5" fmla="*/ 2881535 w 5207118"/>
              <a:gd name="connsiteY5" fmla="*/ 3878433 h 4055645"/>
              <a:gd name="connsiteX6" fmla="*/ 1873838 w 5207118"/>
              <a:gd name="connsiteY6" fmla="*/ 4050801 h 4055645"/>
              <a:gd name="connsiteX7" fmla="*/ 1092868 w 5207118"/>
              <a:gd name="connsiteY7" fmla="*/ 3995115 h 4055645"/>
              <a:gd name="connsiteX8" fmla="*/ 245914 w 5207118"/>
              <a:gd name="connsiteY8" fmla="*/ 3690903 h 4055645"/>
              <a:gd name="connsiteX9" fmla="*/ 0 w 5207118"/>
              <a:gd name="connsiteY9" fmla="*/ 3550556 h 405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07118" h="4055645">
                <a:moveTo>
                  <a:pt x="0" y="0"/>
                </a:moveTo>
                <a:lnTo>
                  <a:pt x="5207118" y="0"/>
                </a:lnTo>
                <a:lnTo>
                  <a:pt x="5207118" y="2996275"/>
                </a:lnTo>
                <a:lnTo>
                  <a:pt x="4792185" y="3173049"/>
                </a:lnTo>
                <a:cubicBezTo>
                  <a:pt x="4527001" y="3284422"/>
                  <a:pt x="4261817" y="3393149"/>
                  <a:pt x="3996632" y="3499221"/>
                </a:cubicBezTo>
                <a:cubicBezTo>
                  <a:pt x="3632165" y="3645967"/>
                  <a:pt x="3259905" y="3772563"/>
                  <a:pt x="2881535" y="3878433"/>
                </a:cubicBezTo>
                <a:cubicBezTo>
                  <a:pt x="2552733" y="3971605"/>
                  <a:pt x="2214916" y="4029396"/>
                  <a:pt x="1873838" y="4050801"/>
                </a:cubicBezTo>
                <a:cubicBezTo>
                  <a:pt x="1612206" y="4065481"/>
                  <a:pt x="1349773" y="4046763"/>
                  <a:pt x="1092868" y="3995115"/>
                </a:cubicBezTo>
                <a:cubicBezTo>
                  <a:pt x="798104" y="3930887"/>
                  <a:pt x="513419" y="3828515"/>
                  <a:pt x="245914" y="3690903"/>
                </a:cubicBezTo>
                <a:lnTo>
                  <a:pt x="0" y="3550556"/>
                </a:lnTo>
                <a:close/>
              </a:path>
            </a:pathLst>
          </a:custGeom>
        </p:spPr>
      </p:pic>
      <p:sp>
        <p:nvSpPr>
          <p:cNvPr id="2" name="Rubrik 1">
            <a:extLst>
              <a:ext uri="{FF2B5EF4-FFF2-40B4-BE49-F238E27FC236}">
                <a16:creationId xmlns:a16="http://schemas.microsoft.com/office/drawing/2014/main" id="{C14C55FB-C62A-FE22-724F-A33D81882F80}"/>
              </a:ext>
            </a:extLst>
          </p:cNvPr>
          <p:cNvSpPr>
            <a:spLocks noGrp="1"/>
          </p:cNvSpPr>
          <p:nvPr>
            <p:ph type="ctrTitle"/>
          </p:nvPr>
        </p:nvSpPr>
        <p:spPr>
          <a:xfrm>
            <a:off x="6095999" y="1595530"/>
            <a:ext cx="5443869" cy="914400"/>
          </a:xfrm>
        </p:spPr>
        <p:txBody>
          <a:bodyPr anchor="b"/>
          <a:lstStyle>
            <a:lvl1pPr algn="r">
              <a:defRPr sz="32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5778B1D5-7D17-3625-B4E0-1A832400F10A}"/>
              </a:ext>
            </a:extLst>
          </p:cNvPr>
          <p:cNvSpPr>
            <a:spLocks noGrp="1"/>
          </p:cNvSpPr>
          <p:nvPr>
            <p:ph type="subTitle" idx="1"/>
          </p:nvPr>
        </p:nvSpPr>
        <p:spPr>
          <a:xfrm>
            <a:off x="6096000" y="2686405"/>
            <a:ext cx="5443870" cy="1661666"/>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10" name="Bildobjekt 9">
            <a:extLst>
              <a:ext uri="{FF2B5EF4-FFF2-40B4-BE49-F238E27FC236}">
                <a16:creationId xmlns:a16="http://schemas.microsoft.com/office/drawing/2014/main" id="{3DA1E98B-B8FA-6412-EFBA-3A85EC27FA7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4536" y="4451817"/>
            <a:ext cx="8641833" cy="2186384"/>
          </a:xfrm>
          <a:prstGeom prst="rect">
            <a:avLst/>
          </a:prstGeom>
        </p:spPr>
      </p:pic>
      <p:pic>
        <p:nvPicPr>
          <p:cNvPr id="16" name="Bildobjekt 15" descr="Logotyp för EU.">
            <a:extLst>
              <a:ext uri="{FF2B5EF4-FFF2-40B4-BE49-F238E27FC236}">
                <a16:creationId xmlns:a16="http://schemas.microsoft.com/office/drawing/2014/main" id="{FDE5C679-3F52-67FE-B648-A5FE06F6755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62368" y="5641166"/>
            <a:ext cx="754380" cy="731520"/>
          </a:xfrm>
          <a:prstGeom prst="rect">
            <a:avLst/>
          </a:prstGeom>
        </p:spPr>
      </p:pic>
    </p:spTree>
    <p:extLst>
      <p:ext uri="{BB962C8B-B14F-4D97-AF65-F5344CB8AC3E}">
        <p14:creationId xmlns:p14="http://schemas.microsoft.com/office/powerpoint/2010/main" val="317287892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719668" y="1844824"/>
            <a:ext cx="10748433" cy="4176465"/>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lvl1pPr>
          </a:lstStyle>
          <a:p>
            <a:endParaRPr lang="sv-SE" altLang="sv-SE"/>
          </a:p>
        </p:txBody>
      </p:sp>
      <p:sp>
        <p:nvSpPr>
          <p:cNvPr id="5" name="Platshållare för sidfot 4"/>
          <p:cNvSpPr>
            <a:spLocks noGrp="1"/>
          </p:cNvSpPr>
          <p:nvPr>
            <p:ph type="ftr" sz="quarter" idx="11"/>
          </p:nvPr>
        </p:nvSpPr>
        <p:spPr/>
        <p:txBody>
          <a:bodyPr/>
          <a:lstStyle>
            <a:lvl1pPr>
              <a:defRPr/>
            </a:lvl1pPr>
          </a:lstStyle>
          <a:p>
            <a:endParaRPr lang="sv-SE" altLang="sv-SE"/>
          </a:p>
        </p:txBody>
      </p:sp>
      <p:sp>
        <p:nvSpPr>
          <p:cNvPr id="6" name="Platshållare för bildnummer 5"/>
          <p:cNvSpPr>
            <a:spLocks noGrp="1"/>
          </p:cNvSpPr>
          <p:nvPr>
            <p:ph type="sldNum" sz="quarter" idx="12"/>
          </p:nvPr>
        </p:nvSpPr>
        <p:spPr/>
        <p:txBody>
          <a:bodyPr/>
          <a:lstStyle>
            <a:lvl1pPr>
              <a:defRPr/>
            </a:lvl1pPr>
          </a:lstStyle>
          <a:p>
            <a:fld id="{A369B916-5DA2-4B8A-B673-DEE5194798CA}" type="slidenum">
              <a:rPr lang="sv-SE" altLang="sv-SE"/>
              <a:pPr/>
              <a:t>‹#›</a:t>
            </a:fld>
            <a:endParaRPr lang="sv-SE" altLang="sv-SE"/>
          </a:p>
        </p:txBody>
      </p:sp>
      <p:sp>
        <p:nvSpPr>
          <p:cNvPr id="9" name="Platshållare för bild 8"/>
          <p:cNvSpPr>
            <a:spLocks noGrp="1"/>
          </p:cNvSpPr>
          <p:nvPr>
            <p:ph type="pic" sz="quarter" idx="13" hasCustomPrompt="1"/>
          </p:nvPr>
        </p:nvSpPr>
        <p:spPr>
          <a:xfrm>
            <a:off x="5999990" y="188640"/>
            <a:ext cx="5471749" cy="648072"/>
          </a:xfrm>
        </p:spPr>
        <p:txBody>
          <a:bodyPr/>
          <a:lstStyle>
            <a:lvl1pPr marL="0" indent="0" algn="ctr">
              <a:buNone/>
              <a:defRPr sz="1600" baseline="0"/>
            </a:lvl1pPr>
          </a:lstStyle>
          <a:p>
            <a:r>
              <a:rPr lang="sv-SE" dirty="0"/>
              <a:t>Klicka här för att lägga in din logotype</a:t>
            </a:r>
          </a:p>
        </p:txBody>
      </p:sp>
    </p:spTree>
    <p:extLst>
      <p:ext uri="{BB962C8B-B14F-4D97-AF65-F5344CB8AC3E}">
        <p14:creationId xmlns:p14="http://schemas.microsoft.com/office/powerpoint/2010/main" val="2112718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a:xfrm>
            <a:off x="719668" y="1844824"/>
            <a:ext cx="10748433" cy="4176465"/>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lvl1pPr>
          </a:lstStyle>
          <a:p>
            <a:endParaRPr lang="sv-SE" altLang="sv-SE"/>
          </a:p>
        </p:txBody>
      </p:sp>
      <p:sp>
        <p:nvSpPr>
          <p:cNvPr id="5" name="Platshållare för sidfot 4"/>
          <p:cNvSpPr>
            <a:spLocks noGrp="1"/>
          </p:cNvSpPr>
          <p:nvPr>
            <p:ph type="ftr" sz="quarter" idx="11"/>
          </p:nvPr>
        </p:nvSpPr>
        <p:spPr/>
        <p:txBody>
          <a:bodyPr/>
          <a:lstStyle>
            <a:lvl1pPr>
              <a:defRPr/>
            </a:lvl1pPr>
          </a:lstStyle>
          <a:p>
            <a:endParaRPr lang="sv-SE" altLang="sv-SE"/>
          </a:p>
        </p:txBody>
      </p:sp>
      <p:sp>
        <p:nvSpPr>
          <p:cNvPr id="6" name="Platshållare för bildnummer 5"/>
          <p:cNvSpPr>
            <a:spLocks noGrp="1"/>
          </p:cNvSpPr>
          <p:nvPr>
            <p:ph type="sldNum" sz="quarter" idx="12"/>
          </p:nvPr>
        </p:nvSpPr>
        <p:spPr/>
        <p:txBody>
          <a:bodyPr/>
          <a:lstStyle>
            <a:lvl1pPr>
              <a:defRPr/>
            </a:lvl1pPr>
          </a:lstStyle>
          <a:p>
            <a:fld id="{A369B916-5DA2-4B8A-B673-DEE5194798CA}" type="slidenum">
              <a:rPr lang="sv-SE" altLang="sv-SE"/>
              <a:pPr/>
              <a:t>‹#›</a:t>
            </a:fld>
            <a:endParaRPr lang="sv-SE" altLang="sv-SE"/>
          </a:p>
        </p:txBody>
      </p:sp>
      <p:sp>
        <p:nvSpPr>
          <p:cNvPr id="9" name="Platshållare för bild 8"/>
          <p:cNvSpPr>
            <a:spLocks noGrp="1"/>
          </p:cNvSpPr>
          <p:nvPr>
            <p:ph type="pic" sz="quarter" idx="13" hasCustomPrompt="1"/>
          </p:nvPr>
        </p:nvSpPr>
        <p:spPr>
          <a:xfrm>
            <a:off x="5999990" y="188640"/>
            <a:ext cx="5471749" cy="648072"/>
          </a:xfrm>
        </p:spPr>
        <p:txBody>
          <a:bodyPr/>
          <a:lstStyle>
            <a:lvl1pPr marL="0" indent="0" algn="ctr">
              <a:buNone/>
              <a:defRPr sz="1600" baseline="0"/>
            </a:lvl1pPr>
          </a:lstStyle>
          <a:p>
            <a:r>
              <a:rPr lang="sv-SE" dirty="0"/>
              <a:t>Klicka här för att lägga in din logotype</a:t>
            </a:r>
          </a:p>
        </p:txBody>
      </p:sp>
    </p:spTree>
    <p:extLst>
      <p:ext uri="{BB962C8B-B14F-4D97-AF65-F5344CB8AC3E}">
        <p14:creationId xmlns:p14="http://schemas.microsoft.com/office/powerpoint/2010/main" val="729249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cSld name="Kor Rubrikbild">
    <p:spTree>
      <p:nvGrpSpPr>
        <p:cNvPr id="1" name=""/>
        <p:cNvGrpSpPr/>
        <p:nvPr/>
      </p:nvGrpSpPr>
      <p:grpSpPr>
        <a:xfrm>
          <a:off x="0" y="0"/>
          <a:ext cx="0" cy="0"/>
          <a:chOff x="0" y="0"/>
          <a:chExt cx="0" cy="0"/>
        </a:xfrm>
      </p:grpSpPr>
      <p:pic>
        <p:nvPicPr>
          <p:cNvPr id="4" name="Bildobjekt 3" descr="Logotyp för Greppa näringen.">
            <a:extLst>
              <a:ext uri="{FF2B5EF4-FFF2-40B4-BE49-F238E27FC236}">
                <a16:creationId xmlns:a16="http://schemas.microsoft.com/office/drawing/2014/main" id="{58502895-41B2-4A6D-B9D8-41E54D56E864}"/>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81041" y="275881"/>
            <a:ext cx="2304000" cy="1216323"/>
          </a:xfrm>
          <a:prstGeom prst="rect">
            <a:avLst/>
          </a:prstGeom>
        </p:spPr>
      </p:pic>
      <p:sp>
        <p:nvSpPr>
          <p:cNvPr id="10" name="Platshållare för bild 7" descr="Logotyp för företag.">
            <a:extLst>
              <a:ext uri="{FF2B5EF4-FFF2-40B4-BE49-F238E27FC236}">
                <a16:creationId xmlns:a16="http://schemas.microsoft.com/office/drawing/2014/main" id="{50F8AE5E-ACE9-0725-95D2-18FFC3520300}"/>
              </a:ext>
            </a:extLst>
          </p:cNvPr>
          <p:cNvSpPr>
            <a:spLocks noGrp="1"/>
          </p:cNvSpPr>
          <p:nvPr>
            <p:ph type="pic" sz="quarter" idx="13"/>
          </p:nvPr>
        </p:nvSpPr>
        <p:spPr>
          <a:xfrm>
            <a:off x="7801763" y="181000"/>
            <a:ext cx="3738105" cy="1029901"/>
          </a:xfrm>
        </p:spPr>
        <p:txBody>
          <a:bodyPr/>
          <a:lstStyle>
            <a:lvl1pPr marL="0" indent="0">
              <a:buFontTx/>
              <a:buNone/>
              <a:defRPr sz="1800"/>
            </a:lvl1pPr>
          </a:lstStyle>
          <a:p>
            <a:r>
              <a:rPr lang="sv-SE"/>
              <a:t>Klicka på ikonen för att lägga till en bild</a:t>
            </a:r>
          </a:p>
        </p:txBody>
      </p:sp>
      <p:pic>
        <p:nvPicPr>
          <p:cNvPr id="5" name="Bildobjekt 4" descr="En bild som visar gräs, utomhus, två kor, person.">
            <a:extLst>
              <a:ext uri="{FF2B5EF4-FFF2-40B4-BE49-F238E27FC236}">
                <a16:creationId xmlns:a16="http://schemas.microsoft.com/office/drawing/2014/main" id="{FB497B24-CAFA-1571-2C29-A593C7F50D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2813" y="1588442"/>
            <a:ext cx="5216610" cy="4052724"/>
          </a:xfrm>
          <a:custGeom>
            <a:avLst/>
            <a:gdLst>
              <a:gd name="connsiteX0" fmla="*/ 0 w 5216610"/>
              <a:gd name="connsiteY0" fmla="*/ 0 h 4052724"/>
              <a:gd name="connsiteX1" fmla="*/ 5216610 w 5216610"/>
              <a:gd name="connsiteY1" fmla="*/ 0 h 4052724"/>
              <a:gd name="connsiteX2" fmla="*/ 5216610 w 5216610"/>
              <a:gd name="connsiteY2" fmla="*/ 2993354 h 4052724"/>
              <a:gd name="connsiteX3" fmla="*/ 4801677 w 5216610"/>
              <a:gd name="connsiteY3" fmla="*/ 3170128 h 4052724"/>
              <a:gd name="connsiteX4" fmla="*/ 4006124 w 5216610"/>
              <a:gd name="connsiteY4" fmla="*/ 3496300 h 4052724"/>
              <a:gd name="connsiteX5" fmla="*/ 2891027 w 5216610"/>
              <a:gd name="connsiteY5" fmla="*/ 3875512 h 4052724"/>
              <a:gd name="connsiteX6" fmla="*/ 1883330 w 5216610"/>
              <a:gd name="connsiteY6" fmla="*/ 4047880 h 4052724"/>
              <a:gd name="connsiteX7" fmla="*/ 1102360 w 5216610"/>
              <a:gd name="connsiteY7" fmla="*/ 3992194 h 4052724"/>
              <a:gd name="connsiteX8" fmla="*/ 255406 w 5216610"/>
              <a:gd name="connsiteY8" fmla="*/ 3687982 h 4052724"/>
              <a:gd name="connsiteX9" fmla="*/ 0 w 5216610"/>
              <a:gd name="connsiteY9" fmla="*/ 3542217 h 405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6610" h="4052724">
                <a:moveTo>
                  <a:pt x="0" y="0"/>
                </a:moveTo>
                <a:lnTo>
                  <a:pt x="5216610" y="0"/>
                </a:lnTo>
                <a:lnTo>
                  <a:pt x="5216610" y="2993354"/>
                </a:lnTo>
                <a:lnTo>
                  <a:pt x="4801677" y="3170128"/>
                </a:lnTo>
                <a:cubicBezTo>
                  <a:pt x="4536493" y="3281501"/>
                  <a:pt x="4271309" y="3390228"/>
                  <a:pt x="4006124" y="3496300"/>
                </a:cubicBezTo>
                <a:cubicBezTo>
                  <a:pt x="3641657" y="3643046"/>
                  <a:pt x="3269397" y="3769642"/>
                  <a:pt x="2891027" y="3875512"/>
                </a:cubicBezTo>
                <a:cubicBezTo>
                  <a:pt x="2562225" y="3968684"/>
                  <a:pt x="2224408" y="4026475"/>
                  <a:pt x="1883330" y="4047880"/>
                </a:cubicBezTo>
                <a:cubicBezTo>
                  <a:pt x="1621698" y="4062560"/>
                  <a:pt x="1359265" y="4043842"/>
                  <a:pt x="1102360" y="3992194"/>
                </a:cubicBezTo>
                <a:cubicBezTo>
                  <a:pt x="807596" y="3927966"/>
                  <a:pt x="522911" y="3825594"/>
                  <a:pt x="255406" y="3687982"/>
                </a:cubicBezTo>
                <a:lnTo>
                  <a:pt x="0" y="3542217"/>
                </a:lnTo>
                <a:close/>
              </a:path>
            </a:pathLst>
          </a:custGeom>
        </p:spPr>
      </p:pic>
      <p:sp>
        <p:nvSpPr>
          <p:cNvPr id="2" name="Rubrik 1">
            <a:extLst>
              <a:ext uri="{FF2B5EF4-FFF2-40B4-BE49-F238E27FC236}">
                <a16:creationId xmlns:a16="http://schemas.microsoft.com/office/drawing/2014/main" id="{0C387554-6376-E286-2391-78C43984D4DD}"/>
              </a:ext>
            </a:extLst>
          </p:cNvPr>
          <p:cNvSpPr>
            <a:spLocks noGrp="1"/>
          </p:cNvSpPr>
          <p:nvPr>
            <p:ph type="ctrTitle"/>
          </p:nvPr>
        </p:nvSpPr>
        <p:spPr>
          <a:xfrm>
            <a:off x="6095999" y="1595530"/>
            <a:ext cx="5443869" cy="914400"/>
          </a:xfrm>
        </p:spPr>
        <p:txBody>
          <a:bodyPr anchor="ctr"/>
          <a:lstStyle>
            <a:lvl1pPr algn="r">
              <a:defRPr sz="36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p:nvPr>
        </p:nvSpPr>
        <p:spPr>
          <a:xfrm>
            <a:off x="6096000" y="2686405"/>
            <a:ext cx="5443870" cy="1661666"/>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8" name="Bildobjekt 7">
            <a:extLst>
              <a:ext uri="{FF2B5EF4-FFF2-40B4-BE49-F238E27FC236}">
                <a16:creationId xmlns:a16="http://schemas.microsoft.com/office/drawing/2014/main" id="{F464A6BB-4929-D2E4-4FE8-A4F96B8305F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4536" y="4451817"/>
            <a:ext cx="8641833" cy="2186384"/>
          </a:xfrm>
          <a:prstGeom prst="rect">
            <a:avLst/>
          </a:prstGeom>
        </p:spPr>
      </p:pic>
      <p:pic>
        <p:nvPicPr>
          <p:cNvPr id="9" name="Bildobjekt 8" descr="Logotyp för EU.">
            <a:extLst>
              <a:ext uri="{FF2B5EF4-FFF2-40B4-BE49-F238E27FC236}">
                <a16:creationId xmlns:a16="http://schemas.microsoft.com/office/drawing/2014/main" id="{E1703F8F-7725-2D8A-6569-474D89EF6AC6}"/>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62368" y="5641166"/>
            <a:ext cx="754380" cy="731520"/>
          </a:xfrm>
          <a:prstGeom prst="rect">
            <a:avLst/>
          </a:prstGeom>
        </p:spPr>
      </p:pic>
    </p:spTree>
    <p:extLst>
      <p:ext uri="{BB962C8B-B14F-4D97-AF65-F5344CB8AC3E}">
        <p14:creationId xmlns:p14="http://schemas.microsoft.com/office/powerpoint/2010/main" val="16659053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Griskultingar Rubrikbild ">
    <p:spTree>
      <p:nvGrpSpPr>
        <p:cNvPr id="1" name=""/>
        <p:cNvGrpSpPr/>
        <p:nvPr/>
      </p:nvGrpSpPr>
      <p:grpSpPr>
        <a:xfrm>
          <a:off x="0" y="0"/>
          <a:ext cx="0" cy="0"/>
          <a:chOff x="0" y="0"/>
          <a:chExt cx="0" cy="0"/>
        </a:xfrm>
      </p:grpSpPr>
      <p:pic>
        <p:nvPicPr>
          <p:cNvPr id="14" name="Bildobjekt 13" descr="Logotyp för Greppa näringen.">
            <a:extLst>
              <a:ext uri="{FF2B5EF4-FFF2-40B4-BE49-F238E27FC236}">
                <a16:creationId xmlns:a16="http://schemas.microsoft.com/office/drawing/2014/main" id="{4EF723F9-DEB6-8B1B-4942-3A93BF0B8E8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81041" y="275881"/>
            <a:ext cx="2304000" cy="1216323"/>
          </a:xfrm>
          <a:prstGeom prst="rect">
            <a:avLst/>
          </a:prstGeom>
        </p:spPr>
      </p:pic>
      <p:sp>
        <p:nvSpPr>
          <p:cNvPr id="8" name="Platshållare för bild 7" descr="Logotyp för företag.">
            <a:extLst>
              <a:ext uri="{FF2B5EF4-FFF2-40B4-BE49-F238E27FC236}">
                <a16:creationId xmlns:a16="http://schemas.microsoft.com/office/drawing/2014/main" id="{7BDE3FD5-A4ED-9570-481D-4F7B5E2E5095}"/>
              </a:ext>
            </a:extLst>
          </p:cNvPr>
          <p:cNvSpPr>
            <a:spLocks noGrp="1"/>
          </p:cNvSpPr>
          <p:nvPr>
            <p:ph type="pic" sz="quarter" idx="13"/>
          </p:nvPr>
        </p:nvSpPr>
        <p:spPr>
          <a:xfrm>
            <a:off x="7801763" y="181000"/>
            <a:ext cx="3738105" cy="1029901"/>
          </a:xfrm>
        </p:spPr>
        <p:txBody>
          <a:bodyPr/>
          <a:lstStyle>
            <a:lvl1pPr marL="0" indent="0">
              <a:buFontTx/>
              <a:buNone/>
              <a:defRPr sz="1800"/>
            </a:lvl1pPr>
          </a:lstStyle>
          <a:p>
            <a:r>
              <a:rPr lang="sv-SE"/>
              <a:t>Klicka på ikonen för att lägga till en bild</a:t>
            </a:r>
          </a:p>
        </p:txBody>
      </p:sp>
      <p:pic>
        <p:nvPicPr>
          <p:cNvPr id="6" name="Bildobjekt 5" descr="En bild på flera griskultingar inomhus.">
            <a:extLst>
              <a:ext uri="{FF2B5EF4-FFF2-40B4-BE49-F238E27FC236}">
                <a16:creationId xmlns:a16="http://schemas.microsoft.com/office/drawing/2014/main" id="{9F8C5436-5D66-28D3-102C-D1BA2968829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2813" y="1588442"/>
            <a:ext cx="5216610" cy="4052724"/>
          </a:xfrm>
          <a:custGeom>
            <a:avLst/>
            <a:gdLst>
              <a:gd name="connsiteX0" fmla="*/ 0 w 5216610"/>
              <a:gd name="connsiteY0" fmla="*/ 0 h 4052724"/>
              <a:gd name="connsiteX1" fmla="*/ 5216610 w 5216610"/>
              <a:gd name="connsiteY1" fmla="*/ 0 h 4052724"/>
              <a:gd name="connsiteX2" fmla="*/ 5216610 w 5216610"/>
              <a:gd name="connsiteY2" fmla="*/ 2993354 h 4052724"/>
              <a:gd name="connsiteX3" fmla="*/ 4801677 w 5216610"/>
              <a:gd name="connsiteY3" fmla="*/ 3170128 h 4052724"/>
              <a:gd name="connsiteX4" fmla="*/ 4006124 w 5216610"/>
              <a:gd name="connsiteY4" fmla="*/ 3496300 h 4052724"/>
              <a:gd name="connsiteX5" fmla="*/ 2891027 w 5216610"/>
              <a:gd name="connsiteY5" fmla="*/ 3875512 h 4052724"/>
              <a:gd name="connsiteX6" fmla="*/ 1883330 w 5216610"/>
              <a:gd name="connsiteY6" fmla="*/ 4047880 h 4052724"/>
              <a:gd name="connsiteX7" fmla="*/ 1102360 w 5216610"/>
              <a:gd name="connsiteY7" fmla="*/ 3992194 h 4052724"/>
              <a:gd name="connsiteX8" fmla="*/ 255406 w 5216610"/>
              <a:gd name="connsiteY8" fmla="*/ 3687982 h 4052724"/>
              <a:gd name="connsiteX9" fmla="*/ 0 w 5216610"/>
              <a:gd name="connsiteY9" fmla="*/ 3542217 h 405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6610" h="4052724">
                <a:moveTo>
                  <a:pt x="0" y="0"/>
                </a:moveTo>
                <a:lnTo>
                  <a:pt x="5216610" y="0"/>
                </a:lnTo>
                <a:lnTo>
                  <a:pt x="5216610" y="2993354"/>
                </a:lnTo>
                <a:lnTo>
                  <a:pt x="4801677" y="3170128"/>
                </a:lnTo>
                <a:cubicBezTo>
                  <a:pt x="4536493" y="3281501"/>
                  <a:pt x="4271309" y="3390228"/>
                  <a:pt x="4006124" y="3496300"/>
                </a:cubicBezTo>
                <a:cubicBezTo>
                  <a:pt x="3641657" y="3643046"/>
                  <a:pt x="3269397" y="3769642"/>
                  <a:pt x="2891027" y="3875512"/>
                </a:cubicBezTo>
                <a:cubicBezTo>
                  <a:pt x="2562225" y="3968684"/>
                  <a:pt x="2224408" y="4026475"/>
                  <a:pt x="1883330" y="4047880"/>
                </a:cubicBezTo>
                <a:cubicBezTo>
                  <a:pt x="1621698" y="4062560"/>
                  <a:pt x="1359265" y="4043842"/>
                  <a:pt x="1102360" y="3992194"/>
                </a:cubicBezTo>
                <a:cubicBezTo>
                  <a:pt x="807596" y="3927966"/>
                  <a:pt x="522911" y="3825594"/>
                  <a:pt x="255406" y="3687982"/>
                </a:cubicBezTo>
                <a:lnTo>
                  <a:pt x="0" y="3542217"/>
                </a:lnTo>
                <a:close/>
              </a:path>
            </a:pathLst>
          </a:custGeom>
        </p:spPr>
      </p:pic>
      <p:sp>
        <p:nvSpPr>
          <p:cNvPr id="2" name="Rubrik 1">
            <a:extLst>
              <a:ext uri="{FF2B5EF4-FFF2-40B4-BE49-F238E27FC236}">
                <a16:creationId xmlns:a16="http://schemas.microsoft.com/office/drawing/2014/main" id="{C14C55FB-C62A-FE22-724F-A33D81882F80}"/>
              </a:ext>
            </a:extLst>
          </p:cNvPr>
          <p:cNvSpPr>
            <a:spLocks noGrp="1"/>
          </p:cNvSpPr>
          <p:nvPr>
            <p:ph type="ctrTitle"/>
          </p:nvPr>
        </p:nvSpPr>
        <p:spPr>
          <a:xfrm>
            <a:off x="6095999" y="1595530"/>
            <a:ext cx="5443869" cy="914400"/>
          </a:xfrm>
        </p:spPr>
        <p:txBody>
          <a:bodyPr anchor="b"/>
          <a:lstStyle>
            <a:lvl1pPr algn="r">
              <a:defRPr sz="32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5778B1D5-7D17-3625-B4E0-1A832400F10A}"/>
              </a:ext>
            </a:extLst>
          </p:cNvPr>
          <p:cNvSpPr>
            <a:spLocks noGrp="1"/>
          </p:cNvSpPr>
          <p:nvPr>
            <p:ph type="subTitle" idx="1"/>
          </p:nvPr>
        </p:nvSpPr>
        <p:spPr>
          <a:xfrm>
            <a:off x="6096000" y="2686405"/>
            <a:ext cx="5443870" cy="1661666"/>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10" name="Bildobjekt 9">
            <a:extLst>
              <a:ext uri="{FF2B5EF4-FFF2-40B4-BE49-F238E27FC236}">
                <a16:creationId xmlns:a16="http://schemas.microsoft.com/office/drawing/2014/main" id="{3DA1E98B-B8FA-6412-EFBA-3A85EC27FA7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4536" y="4451817"/>
            <a:ext cx="8641833" cy="2186384"/>
          </a:xfrm>
          <a:prstGeom prst="rect">
            <a:avLst/>
          </a:prstGeom>
        </p:spPr>
      </p:pic>
      <p:pic>
        <p:nvPicPr>
          <p:cNvPr id="16" name="Bildobjekt 15" descr="Logotyp för EU.">
            <a:extLst>
              <a:ext uri="{FF2B5EF4-FFF2-40B4-BE49-F238E27FC236}">
                <a16:creationId xmlns:a16="http://schemas.microsoft.com/office/drawing/2014/main" id="{FDE5C679-3F52-67FE-B648-A5FE06F6755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662368" y="5641166"/>
            <a:ext cx="754380" cy="731520"/>
          </a:xfrm>
          <a:prstGeom prst="rect">
            <a:avLst/>
          </a:prstGeom>
        </p:spPr>
      </p:pic>
    </p:spTree>
    <p:extLst>
      <p:ext uri="{BB962C8B-B14F-4D97-AF65-F5344CB8AC3E}">
        <p14:creationId xmlns:p14="http://schemas.microsoft.com/office/powerpoint/2010/main" val="107900391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Rubrikbild blå">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Mönster blå">
            <a:extLst>
              <a:ext uri="{FF2B5EF4-FFF2-40B4-BE49-F238E27FC236}">
                <a16:creationId xmlns:a16="http://schemas.microsoft.com/office/drawing/2014/main" id="{5F0C4BA2-1619-466E-9817-F49606C5B18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280000" y="4070350"/>
            <a:ext cx="3911999" cy="2787650"/>
          </a:xfrm>
          <a:prstGeom prst="rect">
            <a:avLst/>
          </a:prstGeom>
        </p:spPr>
      </p:pic>
      <p:sp>
        <p:nvSpPr>
          <p:cNvPr id="10" name="Platshållare för logotyp">
            <a:extLst>
              <a:ext uri="{FF2B5EF4-FFF2-40B4-BE49-F238E27FC236}">
                <a16:creationId xmlns:a16="http://schemas.microsoft.com/office/drawing/2014/main" id="{DE2BC78D-B47F-4DE2-B1F6-408F5286121F}"/>
              </a:ext>
            </a:extLst>
          </p:cNvPr>
          <p:cNvSpPr>
            <a:spLocks noGrp="1" noChangeAspect="1"/>
          </p:cNvSpPr>
          <p:nvPr>
            <p:ph type="pic" sz="quarter" idx="11" hasCustomPrompt="1"/>
          </p:nvPr>
        </p:nvSpPr>
        <p:spPr>
          <a:xfrm>
            <a:off x="9004901"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pic>
        <p:nvPicPr>
          <p:cNvPr id="13" name="Greppa Näringen logotyp" descr="Logotyp för Greppa Näringen.">
            <a:extLst>
              <a:ext uri="{FF2B5EF4-FFF2-40B4-BE49-F238E27FC236}">
                <a16:creationId xmlns:a16="http://schemas.microsoft.com/office/drawing/2014/main" id="{31058063-17F8-4ED9-A086-59D6BBA360FC}"/>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381407" y="408533"/>
            <a:ext cx="1316302" cy="417190"/>
          </a:xfrm>
          <a:prstGeom prst="rect">
            <a:avLst/>
          </a:prstGeom>
        </p:spPr>
      </p:pic>
      <p:sp>
        <p:nvSpPr>
          <p:cNvPr id="7" name="Platshållare för bild">
            <a:extLst>
              <a:ext uri="{FF2B5EF4-FFF2-40B4-BE49-F238E27FC236}">
                <a16:creationId xmlns:a16="http://schemas.microsoft.com/office/drawing/2014/main" id="{E643C79A-6831-46B4-8B7A-5FDC4734458F}"/>
              </a:ext>
            </a:extLst>
          </p:cNvPr>
          <p:cNvSpPr>
            <a:spLocks noGrp="1"/>
          </p:cNvSpPr>
          <p:nvPr>
            <p:ph type="pic" sz="quarter" idx="12" hasCustomPrompt="1"/>
          </p:nvPr>
        </p:nvSpPr>
        <p:spPr>
          <a:xfrm>
            <a:off x="1" y="4070350"/>
            <a:ext cx="8280000" cy="2787650"/>
          </a:xfrm>
        </p:spPr>
        <p:txBody>
          <a:bodyPr anchor="ctr" anchorCtr="0"/>
          <a:lstStyle>
            <a:lvl1pPr>
              <a:defRPr lang="sv-SE" sz="2000" kern="1200" baseline="0" dirty="0">
                <a:solidFill>
                  <a:schemeClr val="bg1"/>
                </a:solidFill>
                <a:latin typeface="+mn-lt"/>
                <a:ea typeface="+mn-ea"/>
                <a:cs typeface="+mn-cs"/>
              </a:defRPr>
            </a:lvl1pPr>
          </a:lstStyle>
          <a:p>
            <a:r>
              <a:rPr lang="sv-SE" dirty="0"/>
              <a:t>Klicka här för att infoga bild</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hasCustomPrompt="1"/>
          </p:nvPr>
        </p:nvSpPr>
        <p:spPr>
          <a:xfrm>
            <a:off x="601865" y="3339253"/>
            <a:ext cx="6997815" cy="389015"/>
          </a:xfrm>
        </p:spPr>
        <p:txBody>
          <a:bodyPr lIns="108000">
            <a:normAutofit/>
          </a:bodyPr>
          <a:lstStyle>
            <a:lvl1pPr marL="0" indent="0" algn="l">
              <a:buClr>
                <a:schemeClr val="bg1"/>
              </a:buClr>
              <a:buFont typeface="Arial" panose="020B0604020202020204" pitchFamily="34" charset="0"/>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sp>
        <p:nvSpPr>
          <p:cNvPr id="12" name="Underrubrik 1">
            <a:extLst>
              <a:ext uri="{FF2B5EF4-FFF2-40B4-BE49-F238E27FC236}">
                <a16:creationId xmlns:a16="http://schemas.microsoft.com/office/drawing/2014/main" id="{DCFB5804-B624-40A5-8CAA-8EDF16016A39}"/>
              </a:ext>
            </a:extLst>
          </p:cNvPr>
          <p:cNvSpPr>
            <a:spLocks noGrp="1"/>
          </p:cNvSpPr>
          <p:nvPr>
            <p:ph type="body" sz="quarter" idx="10" hasCustomPrompt="1"/>
          </p:nvPr>
        </p:nvSpPr>
        <p:spPr>
          <a:xfrm>
            <a:off x="601864" y="1235195"/>
            <a:ext cx="6997815" cy="472306"/>
          </a:xfrm>
        </p:spPr>
        <p:txBody>
          <a:bodyPr lIns="108000" anchor="b" anchorCtr="0">
            <a:normAutofit/>
          </a:bodyPr>
          <a:lstStyle>
            <a:lvl1pPr marL="0" indent="0">
              <a:buClr>
                <a:schemeClr val="bg1"/>
              </a:buClr>
              <a:buFont typeface="Arial" panose="020B0604020202020204" pitchFamily="34" charset="0"/>
              <a:buNone/>
              <a:defRPr sz="20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sv-SE" dirty="0"/>
              <a:t>Namn och datum</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601865" y="1732553"/>
            <a:ext cx="6997815" cy="1606700"/>
          </a:xfrm>
        </p:spPr>
        <p:txBody>
          <a:bodyPr anchor="ctr" anchorCtr="0">
            <a:normAutofit/>
          </a:bodyPr>
          <a:lstStyle>
            <a:lvl1pPr algn="l">
              <a:defRPr sz="4800">
                <a:solidFill>
                  <a:schemeClr val="accent6"/>
                </a:solidFill>
              </a:defRPr>
            </a:lvl1pPr>
          </a:lstStyle>
          <a:p>
            <a:r>
              <a:rPr lang="sv-SE" dirty="0"/>
              <a:t>Klicka här för att lägga till rubrik</a:t>
            </a:r>
          </a:p>
        </p:txBody>
      </p:sp>
      <p:pic>
        <p:nvPicPr>
          <p:cNvPr id="4" name="Logotyp EU" descr="Logotyp EU. Medfinansieras av Europeiska unionen.">
            <a:extLst>
              <a:ext uri="{FF2B5EF4-FFF2-40B4-BE49-F238E27FC236}">
                <a16:creationId xmlns:a16="http://schemas.microsoft.com/office/drawing/2014/main" id="{36412FA4-574C-B1AF-122A-7017DC931E2A}"/>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1026894" y="5902607"/>
            <a:ext cx="670815" cy="679661"/>
          </a:xfrm>
          <a:prstGeom prst="rect">
            <a:avLst/>
          </a:prstGeom>
        </p:spPr>
      </p:pic>
    </p:spTree>
    <p:extLst>
      <p:ext uri="{BB962C8B-B14F-4D97-AF65-F5344CB8AC3E}">
        <p14:creationId xmlns:p14="http://schemas.microsoft.com/office/powerpoint/2010/main" val="11306158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Rubrikbild blå 2">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Mönster blå">
            <a:extLst>
              <a:ext uri="{FF2B5EF4-FFF2-40B4-BE49-F238E27FC236}">
                <a16:creationId xmlns:a16="http://schemas.microsoft.com/office/drawing/2014/main" id="{11A45FB2-6F2D-46CB-8E7B-3D78511FB8A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674" y="4068096"/>
            <a:ext cx="12190149" cy="2793241"/>
          </a:xfrm>
          <a:prstGeom prst="rect">
            <a:avLst/>
          </a:prstGeom>
        </p:spPr>
      </p:pic>
      <p:pic>
        <p:nvPicPr>
          <p:cNvPr id="13" name="Greppa Näringen logotyp" descr="Logotyp för Greppa Näringen.">
            <a:extLst>
              <a:ext uri="{FF2B5EF4-FFF2-40B4-BE49-F238E27FC236}">
                <a16:creationId xmlns:a16="http://schemas.microsoft.com/office/drawing/2014/main" id="{31058063-17F8-4ED9-A086-59D6BBA360FC}"/>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381407" y="408533"/>
            <a:ext cx="1316302" cy="417190"/>
          </a:xfrm>
          <a:prstGeom prst="rect">
            <a:avLst/>
          </a:prstGeom>
        </p:spPr>
      </p:pic>
      <p:sp>
        <p:nvSpPr>
          <p:cNvPr id="10" name="Platshållare för logotyp">
            <a:extLst>
              <a:ext uri="{FF2B5EF4-FFF2-40B4-BE49-F238E27FC236}">
                <a16:creationId xmlns:a16="http://schemas.microsoft.com/office/drawing/2014/main" id="{DE2BC78D-B47F-4DE2-B1F6-408F5286121F}"/>
              </a:ext>
            </a:extLst>
          </p:cNvPr>
          <p:cNvSpPr>
            <a:spLocks noGrp="1" noChangeAspect="1"/>
          </p:cNvSpPr>
          <p:nvPr>
            <p:ph type="pic" sz="quarter" idx="11" hasCustomPrompt="1"/>
          </p:nvPr>
        </p:nvSpPr>
        <p:spPr>
          <a:xfrm>
            <a:off x="9004745"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hasCustomPrompt="1"/>
          </p:nvPr>
        </p:nvSpPr>
        <p:spPr>
          <a:xfrm>
            <a:off x="601865" y="3339253"/>
            <a:ext cx="6997815" cy="389015"/>
          </a:xfrm>
        </p:spPr>
        <p:txBody>
          <a:bodyPr lIns="108000">
            <a:normAutofit/>
          </a:bodyPr>
          <a:lstStyle>
            <a:lvl1pPr marL="0" indent="0" algn="l">
              <a:buClr>
                <a:schemeClr val="bg1"/>
              </a:buClr>
              <a:buFont typeface="Arial" panose="020B0604020202020204" pitchFamily="34" charset="0"/>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sp>
        <p:nvSpPr>
          <p:cNvPr id="12" name="Underrubrik 1">
            <a:extLst>
              <a:ext uri="{FF2B5EF4-FFF2-40B4-BE49-F238E27FC236}">
                <a16:creationId xmlns:a16="http://schemas.microsoft.com/office/drawing/2014/main" id="{DCFB5804-B624-40A5-8CAA-8EDF16016A39}"/>
              </a:ext>
            </a:extLst>
          </p:cNvPr>
          <p:cNvSpPr>
            <a:spLocks noGrp="1"/>
          </p:cNvSpPr>
          <p:nvPr>
            <p:ph type="body" sz="quarter" idx="10" hasCustomPrompt="1"/>
          </p:nvPr>
        </p:nvSpPr>
        <p:spPr>
          <a:xfrm>
            <a:off x="601864" y="1235195"/>
            <a:ext cx="6997815" cy="472306"/>
          </a:xfrm>
        </p:spPr>
        <p:txBody>
          <a:bodyPr lIns="108000" anchor="b" anchorCtr="0">
            <a:normAutofit/>
          </a:bodyPr>
          <a:lstStyle>
            <a:lvl1pPr marL="0" indent="0">
              <a:buClr>
                <a:schemeClr val="bg1"/>
              </a:buClr>
              <a:buFont typeface="Arial" panose="020B0604020202020204" pitchFamily="34" charset="0"/>
              <a:buNone/>
              <a:defRPr sz="20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sv-SE" dirty="0"/>
              <a:t>Namn och datum</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601865" y="1732553"/>
            <a:ext cx="6997815" cy="1606700"/>
          </a:xfrm>
        </p:spPr>
        <p:txBody>
          <a:bodyPr anchor="ctr" anchorCtr="0">
            <a:normAutofit/>
          </a:bodyPr>
          <a:lstStyle>
            <a:lvl1pPr algn="l">
              <a:defRPr sz="4800">
                <a:solidFill>
                  <a:schemeClr val="accent6"/>
                </a:solidFill>
              </a:defRPr>
            </a:lvl1pPr>
          </a:lstStyle>
          <a:p>
            <a:r>
              <a:rPr lang="sv-SE" dirty="0"/>
              <a:t>Klicka här för att lägga till rubrik</a:t>
            </a:r>
          </a:p>
        </p:txBody>
      </p:sp>
      <p:pic>
        <p:nvPicPr>
          <p:cNvPr id="4" name="Logotyp EU" descr="Logotyp EU. Medfinansieras av Europeiska unionen.">
            <a:extLst>
              <a:ext uri="{FF2B5EF4-FFF2-40B4-BE49-F238E27FC236}">
                <a16:creationId xmlns:a16="http://schemas.microsoft.com/office/drawing/2014/main" id="{83175548-B7DB-BF7C-C8EF-0803B1B59AF8}"/>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1026894" y="5902607"/>
            <a:ext cx="670815" cy="679661"/>
          </a:xfrm>
          <a:prstGeom prst="rect">
            <a:avLst/>
          </a:prstGeom>
        </p:spPr>
      </p:pic>
    </p:spTree>
    <p:extLst>
      <p:ext uri="{BB962C8B-B14F-4D97-AF65-F5344CB8AC3E}">
        <p14:creationId xmlns:p14="http://schemas.microsoft.com/office/powerpoint/2010/main" val="3644101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beige">
    <p:bg>
      <p:bgPr>
        <a:solidFill>
          <a:schemeClr val="bg2"/>
        </a:solidFill>
        <a:effectLst/>
      </p:bgPr>
    </p:bg>
    <p:spTree>
      <p:nvGrpSpPr>
        <p:cNvPr id="1" name=""/>
        <p:cNvGrpSpPr/>
        <p:nvPr/>
      </p:nvGrpSpPr>
      <p:grpSpPr>
        <a:xfrm>
          <a:off x="0" y="0"/>
          <a:ext cx="0" cy="0"/>
          <a:chOff x="0" y="0"/>
          <a:chExt cx="0" cy="0"/>
        </a:xfrm>
      </p:grpSpPr>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1"/>
          </a:xfrm>
          <a:prstGeom prst="rect">
            <a:avLst/>
          </a:prstGeom>
        </p:spPr>
      </p:pic>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7200" y="1966365"/>
            <a:ext cx="8280000" cy="3810491"/>
          </a:xfrm>
        </p:spPr>
        <p:txBody>
          <a:bodyPr>
            <a:normAutofit/>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baseline="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7200" y="464486"/>
            <a:ext cx="8280000" cy="1165138"/>
          </a:xfrm>
        </p:spPr>
        <p:txBody>
          <a:bodyPr anchor="b" anchorCtr="0">
            <a:normAutofit/>
          </a:bodyPr>
          <a:lstStyle>
            <a:lvl1pPr>
              <a:defRPr sz="3600"/>
            </a:lvl1pPr>
          </a:lstStyle>
          <a:p>
            <a:r>
              <a:rPr lang="sv-SE" dirty="0"/>
              <a:t>Klicka här för att lägga till rubrik, max två rader</a:t>
            </a:r>
          </a:p>
        </p:txBody>
      </p:sp>
      <p:sp>
        <p:nvSpPr>
          <p:cNvPr id="3" name="Platshållare för bildnummer">
            <a:extLst>
              <a:ext uri="{FF2B5EF4-FFF2-40B4-BE49-F238E27FC236}">
                <a16:creationId xmlns:a16="http://schemas.microsoft.com/office/drawing/2014/main" id="{124A4735-D274-EB2D-8E09-E550E04564C8}"/>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Tree>
    <p:extLst>
      <p:ext uri="{BB962C8B-B14F-4D97-AF65-F5344CB8AC3E}">
        <p14:creationId xmlns:p14="http://schemas.microsoft.com/office/powerpoint/2010/main" val="14997774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1"/>
          </a:xfrm>
          <a:prstGeom prst="rect">
            <a:avLst/>
          </a:prstGeom>
        </p:spPr>
      </p:pic>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7200" y="1966365"/>
            <a:ext cx="8280000" cy="3810491"/>
          </a:xfrm>
        </p:spPr>
        <p:txBody>
          <a:bodyPr>
            <a:normAutofit/>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1828800" indent="0">
              <a:buClr>
                <a:schemeClr val="tx2"/>
              </a:buClr>
              <a:buFont typeface="Arial" panose="020B0604020202020204" pitchFamily="34" charset="0"/>
              <a:buNone/>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a:p>
            <a:pPr lvl="4"/>
            <a:endParaRPr lang="sv-SE" dirty="0"/>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7200" y="464486"/>
            <a:ext cx="8280000" cy="1165138"/>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21648106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ndast rubrik beige">
    <p:bg>
      <p:bgPr>
        <a:solidFill>
          <a:schemeClr val="bg2"/>
        </a:solidFill>
        <a:effectLst/>
      </p:bgPr>
    </p:bg>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1"/>
          </a:xfrm>
          <a:prstGeom prst="rect">
            <a:avLst/>
          </a:prstGeom>
        </p:spPr>
      </p:pic>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normAutofit/>
          </a:bodyPr>
          <a:lstStyle>
            <a:lvl1pPr>
              <a:defRPr sz="3600"/>
            </a:lvl1pPr>
          </a:lstStyle>
          <a:p>
            <a:r>
              <a:rPr lang="sv-SE" dirty="0"/>
              <a:t>Klicka här för att lägga till rubrik, max två rader</a:t>
            </a:r>
          </a:p>
        </p:txBody>
      </p:sp>
    </p:spTree>
    <p:extLst>
      <p:ext uri="{BB962C8B-B14F-4D97-AF65-F5344CB8AC3E}">
        <p14:creationId xmlns:p14="http://schemas.microsoft.com/office/powerpoint/2010/main" val="19930040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dast rubrik">
    <p:bg>
      <p:bgPr>
        <a:solidFill>
          <a:schemeClr val="bg1"/>
        </a:solidFill>
        <a:effectLst/>
      </p:bgPr>
    </p:bg>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1"/>
          </a:xfrm>
          <a:prstGeom prst="rect">
            <a:avLst/>
          </a:prstGeom>
        </p:spPr>
      </p:pic>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19102222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vå delar beige">
    <p:bg>
      <p:bgPr>
        <a:solidFill>
          <a:schemeClr val="bg2"/>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pic>
        <p:nvPicPr>
          <p:cNvPr id="14" name="Greppa Näringen logotyp" descr="Logotyp för Greppa Näringen.">
            <a:extLst>
              <a:ext uri="{FF2B5EF4-FFF2-40B4-BE49-F238E27FC236}">
                <a16:creationId xmlns:a16="http://schemas.microsoft.com/office/drawing/2014/main" id="{CF719A97-82F6-4BE6-8248-587DBBEA9780}"/>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1"/>
          </a:xfrm>
          <a:prstGeom prst="rect">
            <a:avLst/>
          </a:prstGeom>
        </p:spPr>
      </p:pic>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8" y="2315275"/>
            <a:ext cx="4608000" cy="388800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2315275"/>
            <a:ext cx="4608000" cy="388800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800" y="757443"/>
            <a:ext cx="8352000"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2056781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Två delar beige">
    <p:bg>
      <p:bgPr>
        <a:solidFill>
          <a:schemeClr val="bg2"/>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pic>
        <p:nvPicPr>
          <p:cNvPr id="14" name="Greppa Näringen logotyp" descr="Logotyp för Greppa Näringen.">
            <a:extLst>
              <a:ext uri="{FF2B5EF4-FFF2-40B4-BE49-F238E27FC236}">
                <a16:creationId xmlns:a16="http://schemas.microsoft.com/office/drawing/2014/main" id="{CF719A97-82F6-4BE6-8248-587DBBEA9780}"/>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1"/>
          </a:xfrm>
          <a:prstGeom prst="rect">
            <a:avLst/>
          </a:prstGeom>
        </p:spPr>
      </p:pic>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7" y="3186260"/>
            <a:ext cx="4608000" cy="302347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3186260"/>
            <a:ext cx="4608000" cy="302347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799" y="757443"/>
            <a:ext cx="8352000"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
        <p:nvSpPr>
          <p:cNvPr id="3" name="Platshållare för text 2">
            <a:extLst>
              <a:ext uri="{FF2B5EF4-FFF2-40B4-BE49-F238E27FC236}">
                <a16:creationId xmlns:a16="http://schemas.microsoft.com/office/drawing/2014/main" id="{C8711B87-1268-068F-EF85-39E2B85B42CB}"/>
              </a:ext>
            </a:extLst>
          </p:cNvPr>
          <p:cNvSpPr>
            <a:spLocks noGrp="1"/>
          </p:cNvSpPr>
          <p:nvPr>
            <p:ph type="body" sz="quarter" idx="18" hasCustomPrompt="1"/>
          </p:nvPr>
        </p:nvSpPr>
        <p:spPr>
          <a:xfrm>
            <a:off x="1180800" y="2360427"/>
            <a:ext cx="4608000" cy="746145"/>
          </a:xfrm>
        </p:spPr>
        <p:txBody>
          <a:bodyPr rIns="144000" anchor="t" anchorCtr="0">
            <a:normAutofit/>
          </a:bodyPr>
          <a:lstStyle>
            <a:lvl1pPr>
              <a:buClr>
                <a:schemeClr val="tx2"/>
              </a:buClr>
              <a:buFont typeface="Arial" panose="020B0604020202020204" pitchFamily="34" charset="0"/>
              <a:buNone/>
              <a:defRPr lang="sv-SE" sz="2200" b="1" kern="1200" baseline="0" dirty="0" smtClean="0">
                <a:solidFill>
                  <a:schemeClr val="tx2"/>
                </a:solidFill>
                <a:latin typeface="+mn-lt"/>
                <a:ea typeface="+mn-ea"/>
                <a:cs typeface="+mn-cs"/>
              </a:defRPr>
            </a:lvl1pPr>
            <a:lvl2pPr>
              <a:defRPr lang="sv-SE" sz="2200" kern="1200" baseline="0" dirty="0" smtClean="0">
                <a:solidFill>
                  <a:schemeClr val="tx2"/>
                </a:solidFill>
                <a:latin typeface="+mn-lt"/>
                <a:ea typeface="+mn-ea"/>
                <a:cs typeface="+mn-cs"/>
              </a:defRPr>
            </a:lvl2pPr>
            <a:lvl3pPr>
              <a:defRPr lang="sv-SE" sz="2200" kern="1200" baseline="0" dirty="0" smtClean="0">
                <a:solidFill>
                  <a:schemeClr val="tx2"/>
                </a:solidFill>
                <a:latin typeface="+mn-lt"/>
                <a:ea typeface="+mn-ea"/>
                <a:cs typeface="+mn-cs"/>
              </a:defRPr>
            </a:lvl3pPr>
            <a:lvl4pPr>
              <a:defRPr lang="sv-SE" sz="2200" kern="1200" baseline="0" dirty="0" smtClean="0">
                <a:solidFill>
                  <a:schemeClr val="tx2"/>
                </a:solidFill>
                <a:latin typeface="+mn-lt"/>
                <a:ea typeface="+mn-ea"/>
                <a:cs typeface="+mn-cs"/>
              </a:defRPr>
            </a:lvl4pPr>
            <a:lvl5pPr>
              <a:defRPr lang="sv-SE" sz="2200" kern="1200" baseline="0" dirty="0">
                <a:solidFill>
                  <a:schemeClr val="tx2"/>
                </a:solidFill>
                <a:latin typeface="+mn-lt"/>
                <a:ea typeface="+mn-ea"/>
                <a:cs typeface="+mn-cs"/>
              </a:defRPr>
            </a:lvl5pPr>
          </a:lstStyle>
          <a:p>
            <a:pPr lvl="0"/>
            <a:r>
              <a:rPr lang="sv-SE" dirty="0"/>
              <a:t>Klicka här för att lägga in din rubrik</a:t>
            </a:r>
          </a:p>
        </p:txBody>
      </p:sp>
      <p:sp>
        <p:nvSpPr>
          <p:cNvPr id="5" name="Platshållare för text 2">
            <a:extLst>
              <a:ext uri="{FF2B5EF4-FFF2-40B4-BE49-F238E27FC236}">
                <a16:creationId xmlns:a16="http://schemas.microsoft.com/office/drawing/2014/main" id="{07C15FA0-6C99-1740-3B68-B271003048A9}"/>
              </a:ext>
            </a:extLst>
          </p:cNvPr>
          <p:cNvSpPr>
            <a:spLocks noGrp="1"/>
          </p:cNvSpPr>
          <p:nvPr>
            <p:ph type="body" sz="quarter" idx="19" hasCustomPrompt="1"/>
          </p:nvPr>
        </p:nvSpPr>
        <p:spPr>
          <a:xfrm>
            <a:off x="6243958" y="2360429"/>
            <a:ext cx="4608000" cy="746145"/>
          </a:xfrm>
        </p:spPr>
        <p:txBody>
          <a:bodyPr rIns="144000" anchor="t" anchorCtr="0">
            <a:normAutofit/>
          </a:bodyPr>
          <a:lstStyle>
            <a:lvl1pPr>
              <a:buClr>
                <a:schemeClr val="tx2"/>
              </a:buClr>
              <a:buFont typeface="Arial" panose="020B0604020202020204" pitchFamily="34" charset="0"/>
              <a:buNone/>
              <a:defRPr lang="sv-SE" sz="2200" b="1" kern="1200" baseline="0" dirty="0" smtClean="0">
                <a:solidFill>
                  <a:schemeClr val="tx2"/>
                </a:solidFill>
                <a:latin typeface="+mn-lt"/>
                <a:ea typeface="+mn-ea"/>
                <a:cs typeface="+mn-cs"/>
              </a:defRPr>
            </a:lvl1pPr>
            <a:lvl2pPr>
              <a:defRPr lang="sv-SE" sz="2200" kern="1200" baseline="0" dirty="0" smtClean="0">
                <a:solidFill>
                  <a:schemeClr val="tx2"/>
                </a:solidFill>
                <a:latin typeface="+mn-lt"/>
                <a:ea typeface="+mn-ea"/>
                <a:cs typeface="+mn-cs"/>
              </a:defRPr>
            </a:lvl2pPr>
            <a:lvl3pPr>
              <a:defRPr lang="sv-SE" sz="2200" kern="1200" baseline="0" dirty="0" smtClean="0">
                <a:solidFill>
                  <a:schemeClr val="tx2"/>
                </a:solidFill>
                <a:latin typeface="+mn-lt"/>
                <a:ea typeface="+mn-ea"/>
                <a:cs typeface="+mn-cs"/>
              </a:defRPr>
            </a:lvl3pPr>
            <a:lvl4pPr>
              <a:defRPr lang="sv-SE" sz="2200" kern="1200" baseline="0" dirty="0" smtClean="0">
                <a:solidFill>
                  <a:schemeClr val="tx2"/>
                </a:solidFill>
                <a:latin typeface="+mn-lt"/>
                <a:ea typeface="+mn-ea"/>
                <a:cs typeface="+mn-cs"/>
              </a:defRPr>
            </a:lvl4pPr>
            <a:lvl5pPr>
              <a:defRPr lang="sv-SE" sz="2200" kern="1200" baseline="0" dirty="0">
                <a:solidFill>
                  <a:schemeClr val="tx2"/>
                </a:solidFill>
                <a:latin typeface="+mn-lt"/>
                <a:ea typeface="+mn-ea"/>
                <a:cs typeface="+mn-cs"/>
              </a:defRPr>
            </a:lvl5pPr>
          </a:lstStyle>
          <a:p>
            <a:pPr lvl="0"/>
            <a:r>
              <a:rPr lang="sv-SE" dirty="0"/>
              <a:t>Klicka här för att lägga in din rubrik</a:t>
            </a:r>
          </a:p>
        </p:txBody>
      </p:sp>
    </p:spTree>
    <p:extLst>
      <p:ext uri="{BB962C8B-B14F-4D97-AF65-F5344CB8AC3E}">
        <p14:creationId xmlns:p14="http://schemas.microsoft.com/office/powerpoint/2010/main" val="39678499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vå delar">
    <p:bg>
      <p:bgPr>
        <a:solidFill>
          <a:schemeClr val="bg1"/>
        </a:solidFill>
        <a:effectLst/>
      </p:bgPr>
    </p:bg>
    <p:spTree>
      <p:nvGrpSpPr>
        <p:cNvPr id="1" name=""/>
        <p:cNvGrpSpPr/>
        <p:nvPr/>
      </p:nvGrpSpPr>
      <p:grpSpPr>
        <a:xfrm>
          <a:off x="0" y="0"/>
          <a:ext cx="0" cy="0"/>
          <a:chOff x="0" y="0"/>
          <a:chExt cx="0" cy="0"/>
        </a:xfrm>
      </p:grpSpPr>
      <p:pic>
        <p:nvPicPr>
          <p:cNvPr id="14" name="Greppa Näringen logotyp" descr="Logotyp för Greppa Näringen.">
            <a:extLst>
              <a:ext uri="{FF2B5EF4-FFF2-40B4-BE49-F238E27FC236}">
                <a16:creationId xmlns:a16="http://schemas.microsoft.com/office/drawing/2014/main" id="{CF719A97-82F6-4BE6-8248-587DBBEA9780}"/>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1"/>
          </a:xfrm>
          <a:prstGeom prst="rect">
            <a:avLst/>
          </a:prstGeom>
        </p:spPr>
      </p:pic>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8" y="2315275"/>
            <a:ext cx="4608000" cy="3894456"/>
          </a:xfrm>
        </p:spPr>
        <p:txBody>
          <a:bodyPr>
            <a:normAutofit/>
          </a:bodyPr>
          <a:lstStyle>
            <a:lvl1pPr marL="342900" indent="-342900">
              <a:buClr>
                <a:schemeClr val="tx2"/>
              </a:buClr>
              <a:buFont typeface="Arial" panose="020B0604020202020204" pitchFamily="34" charset="0"/>
              <a:buChar char="•"/>
              <a:defRPr sz="2200">
                <a:solidFill>
                  <a:schemeClr val="tx2"/>
                </a:solidFill>
              </a:defRPr>
            </a:lvl1pPr>
            <a:lvl2pPr marL="800100" indent="-342900">
              <a:buClr>
                <a:schemeClr val="tx2"/>
              </a:buClr>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2315275"/>
            <a:ext cx="4608000" cy="3894456"/>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800" y="757443"/>
            <a:ext cx="8112941"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
        <p:nvSpPr>
          <p:cNvPr id="2" name="Platshållare för bildnummer">
            <a:extLst>
              <a:ext uri="{FF2B5EF4-FFF2-40B4-BE49-F238E27FC236}">
                <a16:creationId xmlns:a16="http://schemas.microsoft.com/office/drawing/2014/main" id="{E46B43B3-BF9F-7C5D-A004-B4AD974F846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Tree>
    <p:extLst>
      <p:ext uri="{BB962C8B-B14F-4D97-AF65-F5344CB8AC3E}">
        <p14:creationId xmlns:p14="http://schemas.microsoft.com/office/powerpoint/2010/main" val="8519150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vsnittsrubrik droppe">
    <p:bg>
      <p:bgPr>
        <a:solidFill>
          <a:schemeClr val="bg2"/>
        </a:solidFill>
        <a:effectLst/>
      </p:bgPr>
    </p:bg>
    <p:spTree>
      <p:nvGrpSpPr>
        <p:cNvPr id="1" name=""/>
        <p:cNvGrpSpPr/>
        <p:nvPr/>
      </p:nvGrpSpPr>
      <p:grpSpPr>
        <a:xfrm>
          <a:off x="0" y="0"/>
          <a:ext cx="0" cy="0"/>
          <a:chOff x="0" y="0"/>
          <a:chExt cx="0" cy="0"/>
        </a:xfrm>
      </p:grpSpPr>
      <p:sp>
        <p:nvSpPr>
          <p:cNvPr id="8" name="Färgblock blå">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a:extLst>
              <a:ext uri="{FF2B5EF4-FFF2-40B4-BE49-F238E27FC236}">
                <a16:creationId xmlns:a16="http://schemas.microsoft.com/office/drawing/2014/main" id="{701C8F8E-93E5-42BF-AF45-A18E4534D6A3}"/>
              </a:ext>
            </a:extLst>
          </p:cNvPr>
          <p:cNvSpPr>
            <a:spLocks noGrp="1"/>
          </p:cNvSpPr>
          <p:nvPr>
            <p:ph type="pic" sz="quarter" idx="14" hasCustomPrompt="1"/>
          </p:nvPr>
        </p:nvSpPr>
        <p:spPr>
          <a:xfrm>
            <a:off x="922581" y="1034515"/>
            <a:ext cx="4250838" cy="5132857"/>
          </a:xfrm>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chemeClr val="bg2"/>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
        <p:nvSpPr>
          <p:cNvPr id="5" name="Platshållare för text">
            <a:extLst>
              <a:ext uri="{FF2B5EF4-FFF2-40B4-BE49-F238E27FC236}">
                <a16:creationId xmlns:a16="http://schemas.microsoft.com/office/drawing/2014/main" id="{7A23548C-701F-4F68-A201-0CB0681ACCF7}"/>
              </a:ext>
            </a:extLst>
          </p:cNvPr>
          <p:cNvSpPr>
            <a:spLocks noGrp="1"/>
          </p:cNvSpPr>
          <p:nvPr>
            <p:ph type="body" sz="quarter" idx="15" hasCustomPrompt="1"/>
          </p:nvPr>
        </p:nvSpPr>
        <p:spPr>
          <a:xfrm>
            <a:off x="6768000" y="3312000"/>
            <a:ext cx="4356000" cy="3024000"/>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9131" y="1440180"/>
            <a:ext cx="4356000" cy="1693099"/>
          </a:xfrm>
        </p:spPr>
        <p:txBody>
          <a:bodyPr anchor="b" anchorCtr="0"/>
          <a:lstStyle>
            <a:lvl1pPr>
              <a:lnSpc>
                <a:spcPct val="100000"/>
              </a:lnSpc>
              <a:defRPr sz="3200">
                <a:solidFill>
                  <a:schemeClr val="accent3"/>
                </a:solidFill>
              </a:defRPr>
            </a:lvl1pPr>
          </a:lstStyle>
          <a:p>
            <a:r>
              <a:rPr lang="sv-SE" dirty="0"/>
              <a:t>Klicka här för att lägga till rubrik max tre rader</a:t>
            </a:r>
          </a:p>
        </p:txBody>
      </p:sp>
      <p:sp>
        <p:nvSpPr>
          <p:cNvPr id="3" name="Platshållare för bildnummer">
            <a:extLst>
              <a:ext uri="{FF2B5EF4-FFF2-40B4-BE49-F238E27FC236}">
                <a16:creationId xmlns:a16="http://schemas.microsoft.com/office/drawing/2014/main" id="{F0212E6E-33A4-76DE-CEA8-198084A2C155}"/>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dirty="0"/>
          </a:p>
        </p:txBody>
      </p:sp>
      <p:sp>
        <p:nvSpPr>
          <p:cNvPr id="10" name="Platshållare för text 5">
            <a:extLst>
              <a:ext uri="{FF2B5EF4-FFF2-40B4-BE49-F238E27FC236}">
                <a16:creationId xmlns:a16="http://schemas.microsoft.com/office/drawing/2014/main" id="{457AEA8C-28F0-5248-8BC6-98E7AD6963DA}"/>
              </a:ext>
            </a:extLst>
          </p:cNvPr>
          <p:cNvSpPr>
            <a:spLocks noGrp="1"/>
          </p:cNvSpPr>
          <p:nvPr>
            <p:ph type="body" sz="quarter" idx="20" hasCustomPrompt="1"/>
          </p:nvPr>
        </p:nvSpPr>
        <p:spPr>
          <a:xfrm>
            <a:off x="3570649" y="655002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Tree>
    <p:extLst>
      <p:ext uri="{BB962C8B-B14F-4D97-AF65-F5344CB8AC3E}">
        <p14:creationId xmlns:p14="http://schemas.microsoft.com/office/powerpoint/2010/main" val="20164979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vsnittsrubrik löv">
    <p:bg>
      <p:bgPr>
        <a:solidFill>
          <a:schemeClr val="bg2"/>
        </a:solidFill>
        <a:effectLst/>
      </p:bgPr>
    </p:bg>
    <p:spTree>
      <p:nvGrpSpPr>
        <p:cNvPr id="1" name=""/>
        <p:cNvGrpSpPr/>
        <p:nvPr/>
      </p:nvGrpSpPr>
      <p:grpSpPr>
        <a:xfrm>
          <a:off x="0" y="0"/>
          <a:ext cx="0" cy="0"/>
          <a:chOff x="0" y="0"/>
          <a:chExt cx="0" cy="0"/>
        </a:xfrm>
      </p:grpSpPr>
      <p:sp>
        <p:nvSpPr>
          <p:cNvPr id="8" name="Färgblock grön">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rgbClr val="418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a:extLst>
              <a:ext uri="{FF2B5EF4-FFF2-40B4-BE49-F238E27FC236}">
                <a16:creationId xmlns:a16="http://schemas.microsoft.com/office/drawing/2014/main" id="{288F68BD-6533-48D4-8946-C558E0D30507}"/>
              </a:ext>
            </a:extLst>
          </p:cNvPr>
          <p:cNvSpPr>
            <a:spLocks noGrp="1"/>
          </p:cNvSpPr>
          <p:nvPr>
            <p:ph type="pic" sz="quarter" idx="23" hasCustomPrompt="1"/>
          </p:nvPr>
        </p:nvSpPr>
        <p:spPr>
          <a:xfrm>
            <a:off x="718422" y="1118473"/>
            <a:ext cx="4659155" cy="4659154"/>
          </a:xfrm>
          <a:custGeom>
            <a:avLst/>
            <a:gdLst>
              <a:gd name="connsiteX0" fmla="*/ 0 w 4791077"/>
              <a:gd name="connsiteY0" fmla="*/ 0 h 4791076"/>
              <a:gd name="connsiteX1" fmla="*/ 2395539 w 4791077"/>
              <a:gd name="connsiteY1" fmla="*/ 0 h 4791076"/>
              <a:gd name="connsiteX2" fmla="*/ 2405689 w 4791077"/>
              <a:gd name="connsiteY2" fmla="*/ 0 h 4791076"/>
              <a:gd name="connsiteX3" fmla="*/ 2405689 w 4791077"/>
              <a:gd name="connsiteY3" fmla="*/ 513 h 4791076"/>
              <a:gd name="connsiteX4" fmla="*/ 2640469 w 4791077"/>
              <a:gd name="connsiteY4" fmla="*/ 12368 h 4791076"/>
              <a:gd name="connsiteX5" fmla="*/ 4791077 w 4791077"/>
              <a:gd name="connsiteY5" fmla="*/ 2395538 h 4791076"/>
              <a:gd name="connsiteX6" fmla="*/ 4789897 w 4791077"/>
              <a:gd name="connsiteY6" fmla="*/ 2418903 h 4791076"/>
              <a:gd name="connsiteX7" fmla="*/ 4791076 w 4791077"/>
              <a:gd name="connsiteY7" fmla="*/ 2418903 h 4791076"/>
              <a:gd name="connsiteX8" fmla="*/ 4791076 w 4791077"/>
              <a:gd name="connsiteY8" fmla="*/ 4791075 h 4791076"/>
              <a:gd name="connsiteX9" fmla="*/ 2395559 w 4791077"/>
              <a:gd name="connsiteY9" fmla="*/ 4791075 h 4791076"/>
              <a:gd name="connsiteX10" fmla="*/ 2395539 w 4791077"/>
              <a:gd name="connsiteY10" fmla="*/ 4791076 h 4791076"/>
              <a:gd name="connsiteX11" fmla="*/ 2395519 w 4791077"/>
              <a:gd name="connsiteY11" fmla="*/ 4791075 h 4791076"/>
              <a:gd name="connsiteX12" fmla="*/ 2385387 w 4791077"/>
              <a:gd name="connsiteY12" fmla="*/ 4791075 h 4791076"/>
              <a:gd name="connsiteX13" fmla="*/ 2385387 w 4791077"/>
              <a:gd name="connsiteY13" fmla="*/ 4790564 h 4791076"/>
              <a:gd name="connsiteX14" fmla="*/ 2150609 w 4791077"/>
              <a:gd name="connsiteY14" fmla="*/ 4778708 h 4791076"/>
              <a:gd name="connsiteX15" fmla="*/ 1 w 4791077"/>
              <a:gd name="connsiteY15" fmla="*/ 2395538 h 4791076"/>
              <a:gd name="connsiteX16" fmla="*/ 1181 w 4791077"/>
              <a:gd name="connsiteY16" fmla="*/ 2372172 h 4791076"/>
              <a:gd name="connsiteX17" fmla="*/ 0 w 4791077"/>
              <a:gd name="connsiteY17" fmla="*/ 2372172 h 4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91077" h="4791076">
                <a:moveTo>
                  <a:pt x="0" y="0"/>
                </a:moveTo>
                <a:lnTo>
                  <a:pt x="2395539" y="0"/>
                </a:lnTo>
                <a:lnTo>
                  <a:pt x="2405689" y="0"/>
                </a:lnTo>
                <a:lnTo>
                  <a:pt x="2405689" y="513"/>
                </a:lnTo>
                <a:lnTo>
                  <a:pt x="2640469" y="12368"/>
                </a:lnTo>
                <a:cubicBezTo>
                  <a:pt x="3848434" y="135044"/>
                  <a:pt x="4791077" y="1155208"/>
                  <a:pt x="4791077" y="2395538"/>
                </a:cubicBezTo>
                <a:lnTo>
                  <a:pt x="4789897" y="2418903"/>
                </a:lnTo>
                <a:lnTo>
                  <a:pt x="4791076" y="2418903"/>
                </a:lnTo>
                <a:lnTo>
                  <a:pt x="4791076" y="4791075"/>
                </a:lnTo>
                <a:lnTo>
                  <a:pt x="2395559" y="4791075"/>
                </a:lnTo>
                <a:lnTo>
                  <a:pt x="2395539" y="4791076"/>
                </a:lnTo>
                <a:lnTo>
                  <a:pt x="2395519" y="4791075"/>
                </a:lnTo>
                <a:lnTo>
                  <a:pt x="2385387" y="4791075"/>
                </a:lnTo>
                <a:lnTo>
                  <a:pt x="2385387" y="4790564"/>
                </a:lnTo>
                <a:lnTo>
                  <a:pt x="2150609" y="4778708"/>
                </a:lnTo>
                <a:cubicBezTo>
                  <a:pt x="942645" y="4656033"/>
                  <a:pt x="1" y="3635869"/>
                  <a:pt x="1" y="2395538"/>
                </a:cubicBezTo>
                <a:lnTo>
                  <a:pt x="1181" y="2372172"/>
                </a:lnTo>
                <a:lnTo>
                  <a:pt x="0" y="2372172"/>
                </a:lnTo>
                <a:close/>
              </a:path>
            </a:pathLst>
          </a:custGeom>
          <a:solidFill>
            <a:schemeClr val="bg2"/>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
        <p:nvSpPr>
          <p:cNvPr id="6" name="Platshållare för text">
            <a:extLst>
              <a:ext uri="{FF2B5EF4-FFF2-40B4-BE49-F238E27FC236}">
                <a16:creationId xmlns:a16="http://schemas.microsoft.com/office/drawing/2014/main" id="{2E06B01A-068F-45CB-A014-83B2B3ADC692}"/>
              </a:ext>
            </a:extLst>
          </p:cNvPr>
          <p:cNvSpPr>
            <a:spLocks noGrp="1"/>
          </p:cNvSpPr>
          <p:nvPr>
            <p:ph type="body" sz="quarter" idx="15" hasCustomPrompt="1"/>
          </p:nvPr>
        </p:nvSpPr>
        <p:spPr>
          <a:xfrm>
            <a:off x="6769101" y="3312000"/>
            <a:ext cx="4356000" cy="2989824"/>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3099"/>
          </a:xfrm>
        </p:spPr>
        <p:txBody>
          <a:bodyPr anchor="b" anchorCtr="0"/>
          <a:lstStyle>
            <a:lvl1pPr>
              <a:lnSpc>
                <a:spcPct val="100000"/>
              </a:lnSpc>
              <a:defRPr sz="3200">
                <a:solidFill>
                  <a:schemeClr val="accent1"/>
                </a:solidFill>
              </a:defRPr>
            </a:lvl1pPr>
          </a:lstStyle>
          <a:p>
            <a:r>
              <a:rPr lang="sv-SE" dirty="0"/>
              <a:t>Klicka här för att lägga till rubrik max tre rader</a:t>
            </a:r>
          </a:p>
        </p:txBody>
      </p:sp>
      <p:sp>
        <p:nvSpPr>
          <p:cNvPr id="3" name="Platshållare för bildnummer">
            <a:extLst>
              <a:ext uri="{FF2B5EF4-FFF2-40B4-BE49-F238E27FC236}">
                <a16:creationId xmlns:a16="http://schemas.microsoft.com/office/drawing/2014/main" id="{C2EFC0B0-3CA7-796C-0AE0-77D8FFDCDB3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4" name="Platshållare för text 5">
            <a:extLst>
              <a:ext uri="{FF2B5EF4-FFF2-40B4-BE49-F238E27FC236}">
                <a16:creationId xmlns:a16="http://schemas.microsoft.com/office/drawing/2014/main" id="{7A26A38A-EC43-C457-0577-A460F994673A}"/>
              </a:ext>
            </a:extLst>
          </p:cNvPr>
          <p:cNvSpPr>
            <a:spLocks noGrp="1"/>
          </p:cNvSpPr>
          <p:nvPr>
            <p:ph type="body" sz="quarter" idx="19" hasCustomPrompt="1"/>
          </p:nvPr>
        </p:nvSpPr>
        <p:spPr>
          <a:xfrm>
            <a:off x="3571805" y="655002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Tree>
    <p:extLst>
      <p:ext uri="{BB962C8B-B14F-4D97-AF65-F5344CB8AC3E}">
        <p14:creationId xmlns:p14="http://schemas.microsoft.com/office/powerpoint/2010/main" val="2193758497"/>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vsnittsrubrik cirkel">
    <p:bg>
      <p:bgPr>
        <a:solidFill>
          <a:schemeClr val="bg2"/>
        </a:solidFill>
        <a:effectLst/>
      </p:bgPr>
    </p:bg>
    <p:spTree>
      <p:nvGrpSpPr>
        <p:cNvPr id="1" name=""/>
        <p:cNvGrpSpPr/>
        <p:nvPr/>
      </p:nvGrpSpPr>
      <p:grpSpPr>
        <a:xfrm>
          <a:off x="0" y="0"/>
          <a:ext cx="0" cy="0"/>
          <a:chOff x="0" y="0"/>
          <a:chExt cx="0" cy="0"/>
        </a:xfrm>
      </p:grpSpPr>
      <p:sp>
        <p:nvSpPr>
          <p:cNvPr id="8" name="Färgblock röd">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
            <a:extLst>
              <a:ext uri="{FF2B5EF4-FFF2-40B4-BE49-F238E27FC236}">
                <a16:creationId xmlns:a16="http://schemas.microsoft.com/office/drawing/2014/main" id="{E458FE5C-75BB-4B56-B15E-D3D00725F220}"/>
              </a:ext>
            </a:extLst>
          </p:cNvPr>
          <p:cNvSpPr>
            <a:spLocks noGrp="1"/>
          </p:cNvSpPr>
          <p:nvPr>
            <p:ph type="pic" sz="quarter" idx="24" hasCustomPrompt="1"/>
          </p:nvPr>
        </p:nvSpPr>
        <p:spPr>
          <a:xfrm>
            <a:off x="667308" y="1365336"/>
            <a:ext cx="4761383" cy="4759303"/>
          </a:xfrm>
          <a:prstGeom prst="ellipse">
            <a:avLst/>
          </a:prstGeom>
          <a:solidFill>
            <a:schemeClr val="bg2"/>
          </a:solidFill>
          <a:ln>
            <a:noFill/>
          </a:ln>
        </p:spPr>
        <p:txBody>
          <a:bodyPr vert="horz" wrap="square" lIns="91440" tIns="45720" rIns="91440" bIns="45720" rtlCol="0" anchor="ctr" anchorCtr="0">
            <a:noAutofit/>
          </a:bodyPr>
          <a:lstStyle>
            <a:lvl1pPr>
              <a:defRPr lang="sv-SE" sz="2400" dirty="0" smtClean="0">
                <a:solidFill>
                  <a:schemeClr val="tx1"/>
                </a:solidFill>
              </a:defRPr>
            </a:lvl1pPr>
          </a:lstStyle>
          <a:p>
            <a:pPr lvl="0"/>
            <a:r>
              <a:rPr lang="sv-SE" dirty="0"/>
              <a:t>Klicka här för att infoga bild</a:t>
            </a:r>
          </a:p>
        </p:txBody>
      </p:sp>
      <p:sp>
        <p:nvSpPr>
          <p:cNvPr id="6" name="Platshållare för text">
            <a:extLst>
              <a:ext uri="{FF2B5EF4-FFF2-40B4-BE49-F238E27FC236}">
                <a16:creationId xmlns:a16="http://schemas.microsoft.com/office/drawing/2014/main" id="{C112E70A-20F5-4C0A-B79F-1FEACB0FE231}"/>
              </a:ext>
            </a:extLst>
          </p:cNvPr>
          <p:cNvSpPr>
            <a:spLocks noGrp="1"/>
          </p:cNvSpPr>
          <p:nvPr>
            <p:ph type="body" sz="quarter" idx="15" hasCustomPrompt="1"/>
          </p:nvPr>
        </p:nvSpPr>
        <p:spPr>
          <a:xfrm>
            <a:off x="6769101" y="3312000"/>
            <a:ext cx="4356000" cy="3024000"/>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2000"/>
          </a:xfrm>
        </p:spPr>
        <p:txBody>
          <a:bodyPr anchor="b" anchorCtr="0"/>
          <a:lstStyle>
            <a:lvl1pPr>
              <a:lnSpc>
                <a:spcPct val="100000"/>
              </a:lnSpc>
              <a:defRPr sz="3200">
                <a:solidFill>
                  <a:schemeClr val="accent2"/>
                </a:solidFill>
              </a:defRPr>
            </a:lvl1pPr>
          </a:lstStyle>
          <a:p>
            <a:r>
              <a:rPr lang="sv-SE" dirty="0"/>
              <a:t>Klicka här för att lägga till rubrik max tre rader</a:t>
            </a:r>
          </a:p>
        </p:txBody>
      </p:sp>
      <p:sp>
        <p:nvSpPr>
          <p:cNvPr id="3" name="Platshållare för bildnummer">
            <a:extLst>
              <a:ext uri="{FF2B5EF4-FFF2-40B4-BE49-F238E27FC236}">
                <a16:creationId xmlns:a16="http://schemas.microsoft.com/office/drawing/2014/main" id="{318CB586-F02C-3813-3E9C-953B19D1C4D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7" name="Platshållare för text 5">
            <a:extLst>
              <a:ext uri="{FF2B5EF4-FFF2-40B4-BE49-F238E27FC236}">
                <a16:creationId xmlns:a16="http://schemas.microsoft.com/office/drawing/2014/main" id="{E681AE83-D341-1B15-B549-18758C56F438}"/>
              </a:ext>
            </a:extLst>
          </p:cNvPr>
          <p:cNvSpPr>
            <a:spLocks noGrp="1"/>
          </p:cNvSpPr>
          <p:nvPr>
            <p:ph type="body" sz="quarter" idx="19" hasCustomPrompt="1"/>
          </p:nvPr>
        </p:nvSpPr>
        <p:spPr>
          <a:xfrm>
            <a:off x="3570649" y="654847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Tree>
    <p:extLst>
      <p:ext uri="{BB962C8B-B14F-4D97-AF65-F5344CB8AC3E}">
        <p14:creationId xmlns:p14="http://schemas.microsoft.com/office/powerpoint/2010/main" val="13840392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vsnittsrubrik collage">
    <p:bg>
      <p:bgPr>
        <a:solidFill>
          <a:schemeClr val="bg2"/>
        </a:solidFill>
        <a:effectLst/>
      </p:bgPr>
    </p:bg>
    <p:spTree>
      <p:nvGrpSpPr>
        <p:cNvPr id="1" name=""/>
        <p:cNvGrpSpPr/>
        <p:nvPr/>
      </p:nvGrpSpPr>
      <p:grpSpPr>
        <a:xfrm>
          <a:off x="0" y="0"/>
          <a:ext cx="0" cy="0"/>
          <a:chOff x="0" y="0"/>
          <a:chExt cx="0" cy="0"/>
        </a:xfrm>
      </p:grpSpPr>
      <p:sp>
        <p:nvSpPr>
          <p:cNvPr id="8" name="Färgblock blå">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sv-SE" dirty="0"/>
          </a:p>
        </p:txBody>
      </p:sp>
      <p:sp>
        <p:nvSpPr>
          <p:cNvPr id="12" name="Platshållare för bild 4">
            <a:extLst>
              <a:ext uri="{FF2B5EF4-FFF2-40B4-BE49-F238E27FC236}">
                <a16:creationId xmlns:a16="http://schemas.microsoft.com/office/drawing/2014/main" id="{C675CBE7-E9CC-4D53-9AF8-7FA2C899241A}"/>
              </a:ext>
            </a:extLst>
          </p:cNvPr>
          <p:cNvSpPr>
            <a:spLocks noGrp="1"/>
          </p:cNvSpPr>
          <p:nvPr>
            <p:ph type="pic" sz="quarter" idx="14" hasCustomPrompt="1"/>
          </p:nvPr>
        </p:nvSpPr>
        <p:spPr>
          <a:xfrm>
            <a:off x="4159647" y="3101927"/>
            <a:ext cx="1577436" cy="3093571"/>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dirty="0" smtClean="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14" name="Platshållare för bild 3">
            <a:extLst>
              <a:ext uri="{FF2B5EF4-FFF2-40B4-BE49-F238E27FC236}">
                <a16:creationId xmlns:a16="http://schemas.microsoft.com/office/drawing/2014/main" id="{5F0F9B13-23EF-424A-874B-2A13F1E5DAC1}"/>
              </a:ext>
            </a:extLst>
          </p:cNvPr>
          <p:cNvSpPr>
            <a:spLocks noGrp="1"/>
          </p:cNvSpPr>
          <p:nvPr>
            <p:ph type="pic" sz="quarter" idx="16" hasCustomPrompt="1"/>
          </p:nvPr>
        </p:nvSpPr>
        <p:spPr>
          <a:xfrm>
            <a:off x="346165" y="3101927"/>
            <a:ext cx="3681159" cy="3093571"/>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dirty="0" smtClean="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13" name="Platshållare för bild 2">
            <a:extLst>
              <a:ext uri="{FF2B5EF4-FFF2-40B4-BE49-F238E27FC236}">
                <a16:creationId xmlns:a16="http://schemas.microsoft.com/office/drawing/2014/main" id="{4AEE329C-1C0F-4A55-97EA-6A445A573FCD}"/>
              </a:ext>
            </a:extLst>
          </p:cNvPr>
          <p:cNvSpPr>
            <a:spLocks noGrp="1"/>
          </p:cNvSpPr>
          <p:nvPr>
            <p:ph type="pic" sz="quarter" idx="15" hasCustomPrompt="1"/>
          </p:nvPr>
        </p:nvSpPr>
        <p:spPr>
          <a:xfrm>
            <a:off x="2614819" y="824678"/>
            <a:ext cx="3122263" cy="2136783"/>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347224" y="823914"/>
            <a:ext cx="2136775" cy="2150466"/>
          </a:xfrm>
          <a:solidFill>
            <a:schemeClr val="bg2"/>
          </a:solidFill>
        </p:spPr>
        <p:txBody>
          <a:bodyPr vert="horz" lIns="91440" tIns="45720" rIns="91440" bIns="45720" rtlCol="0" anchor="ctr" anchorCtr="0">
            <a:no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1" name="Platshållare för text">
            <a:extLst>
              <a:ext uri="{FF2B5EF4-FFF2-40B4-BE49-F238E27FC236}">
                <a16:creationId xmlns:a16="http://schemas.microsoft.com/office/drawing/2014/main" id="{DCFD37F9-03F0-46BC-A02F-24685E2AFE93}"/>
              </a:ext>
            </a:extLst>
          </p:cNvPr>
          <p:cNvSpPr>
            <a:spLocks noGrp="1"/>
          </p:cNvSpPr>
          <p:nvPr>
            <p:ph type="body" sz="quarter" idx="18" hasCustomPrompt="1"/>
          </p:nvPr>
        </p:nvSpPr>
        <p:spPr>
          <a:xfrm>
            <a:off x="6769101" y="3312000"/>
            <a:ext cx="4356000" cy="3003076"/>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3099"/>
          </a:xfrm>
        </p:spPr>
        <p:txBody>
          <a:bodyPr anchor="b" anchorCtr="0"/>
          <a:lstStyle>
            <a:lvl1pPr algn="l" defTabSz="914400" rtl="0" eaLnBrk="1" latinLnBrk="0" hangingPunct="1">
              <a:lnSpc>
                <a:spcPct val="100000"/>
              </a:lnSpc>
              <a:spcBef>
                <a:spcPct val="0"/>
              </a:spcBef>
              <a:buNone/>
              <a:defRPr lang="sv-SE" sz="3200" b="1" kern="1200" dirty="0">
                <a:solidFill>
                  <a:schemeClr val="accent3"/>
                </a:solidFill>
                <a:latin typeface="+mj-lt"/>
                <a:ea typeface="+mj-ea"/>
                <a:cs typeface="+mj-cs"/>
              </a:defRPr>
            </a:lvl1pPr>
          </a:lstStyle>
          <a:p>
            <a:r>
              <a:rPr lang="sv-SE" dirty="0"/>
              <a:t>Klicka här för att lägga till rubrik max tre rader</a:t>
            </a:r>
          </a:p>
        </p:txBody>
      </p:sp>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4" name="Platshållare för text 5">
            <a:extLst>
              <a:ext uri="{FF2B5EF4-FFF2-40B4-BE49-F238E27FC236}">
                <a16:creationId xmlns:a16="http://schemas.microsoft.com/office/drawing/2014/main" id="{4EED32A0-64F1-4414-6992-1BE3C526DB90}"/>
              </a:ext>
            </a:extLst>
          </p:cNvPr>
          <p:cNvSpPr>
            <a:spLocks noGrp="1"/>
          </p:cNvSpPr>
          <p:nvPr>
            <p:ph type="body" sz="quarter" idx="20" hasCustomPrompt="1"/>
          </p:nvPr>
        </p:nvSpPr>
        <p:spPr>
          <a:xfrm>
            <a:off x="3823252" y="6550025"/>
            <a:ext cx="2178873" cy="307975"/>
          </a:xfrm>
        </p:spPr>
        <p:txBody>
          <a:bodyPr>
            <a:normAutofit/>
          </a:bodyPr>
          <a:lstStyle>
            <a:lvl1pPr algn="r">
              <a:defRPr sz="900">
                <a:solidFill>
                  <a:schemeClr val="bg1"/>
                </a:solidFill>
              </a:defRPr>
            </a:lvl1pPr>
            <a:lvl5pPr>
              <a:defRPr/>
            </a:lvl5pPr>
          </a:lstStyle>
          <a:p>
            <a:pPr lvl="0"/>
            <a:r>
              <a:rPr lang="sv-SE" dirty="0"/>
              <a:t>Foto: Fotografens namn</a:t>
            </a:r>
          </a:p>
        </p:txBody>
      </p:sp>
    </p:spTree>
    <p:extLst>
      <p:ext uri="{BB962C8B-B14F-4D97-AF65-F5344CB8AC3E}">
        <p14:creationId xmlns:p14="http://schemas.microsoft.com/office/powerpoint/2010/main" val="13794061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or bild och text">
    <p:bg>
      <p:bgPr>
        <a:solidFill>
          <a:schemeClr val="bg2"/>
        </a:solidFill>
        <a:effectLst/>
      </p:bgPr>
    </p:bg>
    <p:spTree>
      <p:nvGrpSpPr>
        <p:cNvPr id="1" name=""/>
        <p:cNvGrpSpPr/>
        <p:nvPr/>
      </p:nvGrpSpPr>
      <p:grpSpPr>
        <a:xfrm>
          <a:off x="0" y="0"/>
          <a:ext cx="0" cy="0"/>
          <a:chOff x="0" y="0"/>
          <a:chExt cx="0" cy="0"/>
        </a:xfrm>
      </p:grpSpPr>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1052" y="-1"/>
            <a:ext cx="4318948" cy="6857999"/>
          </a:xfrm>
          <a:noFill/>
        </p:spPr>
        <p:txBody>
          <a:bodyPr vert="horz" lIns="91440" tIns="45720" rIns="91440" bIns="45720" rtlCol="0" anchor="ctr" anchorCtr="0">
            <a:no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1" name="Platshållare för text">
            <a:extLst>
              <a:ext uri="{FF2B5EF4-FFF2-40B4-BE49-F238E27FC236}">
                <a16:creationId xmlns:a16="http://schemas.microsoft.com/office/drawing/2014/main" id="{DCFD37F9-03F0-46BC-A02F-24685E2AFE93}"/>
              </a:ext>
            </a:extLst>
          </p:cNvPr>
          <p:cNvSpPr>
            <a:spLocks noGrp="1"/>
          </p:cNvSpPr>
          <p:nvPr>
            <p:ph type="body" sz="quarter" idx="18" hasCustomPrompt="1"/>
          </p:nvPr>
        </p:nvSpPr>
        <p:spPr>
          <a:xfrm>
            <a:off x="5236942" y="2917306"/>
            <a:ext cx="4860000" cy="3258207"/>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5234401" y="1457739"/>
            <a:ext cx="4860000" cy="1244845"/>
          </a:xfrm>
        </p:spPr>
        <p:txBody>
          <a:bodyPr anchor="b" anchorCtr="0"/>
          <a:lstStyle>
            <a:lvl1pPr algn="l" defTabSz="914400" rtl="0" eaLnBrk="1" latinLnBrk="0" hangingPunct="1">
              <a:lnSpc>
                <a:spcPct val="100000"/>
              </a:lnSpc>
              <a:spcBef>
                <a:spcPct val="0"/>
              </a:spcBef>
              <a:buNone/>
              <a:defRPr lang="sv-SE" sz="3200" b="1" kern="1200" dirty="0">
                <a:solidFill>
                  <a:schemeClr val="accent3"/>
                </a:solidFill>
                <a:latin typeface="+mj-lt"/>
                <a:ea typeface="+mj-ea"/>
                <a:cs typeface="+mj-cs"/>
              </a:defRPr>
            </a:lvl1pPr>
          </a:lstStyle>
          <a:p>
            <a:r>
              <a:rPr lang="sv-SE" dirty="0"/>
              <a:t>Klicka här för att lägga till rubrik</a:t>
            </a:r>
          </a:p>
        </p:txBody>
      </p:sp>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13" name="Platshållare för text 5">
            <a:extLst>
              <a:ext uri="{FF2B5EF4-FFF2-40B4-BE49-F238E27FC236}">
                <a16:creationId xmlns:a16="http://schemas.microsoft.com/office/drawing/2014/main" id="{29F8EA44-02A0-91C1-3FED-E1EF83174C4A}"/>
              </a:ext>
            </a:extLst>
          </p:cNvPr>
          <p:cNvSpPr>
            <a:spLocks noGrp="1"/>
          </p:cNvSpPr>
          <p:nvPr>
            <p:ph type="body" sz="quarter" idx="20" hasCustomPrompt="1"/>
          </p:nvPr>
        </p:nvSpPr>
        <p:spPr>
          <a:xfrm>
            <a:off x="5234401" y="6548475"/>
            <a:ext cx="2428624" cy="307975"/>
          </a:xfrm>
        </p:spPr>
        <p:txBody>
          <a:bodyPr>
            <a:normAutofit/>
          </a:bodyPr>
          <a:lstStyle>
            <a:lvl1pPr algn="l">
              <a:defRPr sz="900">
                <a:solidFill>
                  <a:schemeClr val="tx1"/>
                </a:solidFill>
              </a:defRPr>
            </a:lvl1pPr>
            <a:lvl5pPr>
              <a:defRPr/>
            </a:lvl5pPr>
          </a:lstStyle>
          <a:p>
            <a:pPr lvl="0"/>
            <a:r>
              <a:rPr lang="sv-SE" dirty="0"/>
              <a:t>Foto: Fotografens namn</a:t>
            </a:r>
          </a:p>
        </p:txBody>
      </p:sp>
    </p:spTree>
    <p:extLst>
      <p:ext uri="{BB962C8B-B14F-4D97-AF65-F5344CB8AC3E}">
        <p14:creationId xmlns:p14="http://schemas.microsoft.com/office/powerpoint/2010/main" val="41726853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elsida med rubrik">
    <p:bg>
      <p:bgPr>
        <a:solidFill>
          <a:schemeClr val="bg2"/>
        </a:solidFill>
        <a:effectLst/>
      </p:bgPr>
    </p:bg>
    <p:spTree>
      <p:nvGrpSpPr>
        <p:cNvPr id="1" name=""/>
        <p:cNvGrpSpPr/>
        <p:nvPr/>
      </p:nvGrpSpPr>
      <p:grpSpPr>
        <a:xfrm>
          <a:off x="0" y="0"/>
          <a:ext cx="0" cy="0"/>
          <a:chOff x="0" y="0"/>
          <a:chExt cx="0" cy="0"/>
        </a:xfrm>
      </p:grpSpPr>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1052" y="-1"/>
            <a:ext cx="12190948" cy="6857999"/>
          </a:xfrm>
          <a:noFill/>
        </p:spPr>
        <p:txBody>
          <a:bodyPr vert="horz" lIns="91440" tIns="45720" rIns="91440" bIns="45720" rtlCol="0" anchor="ctr" anchorCtr="0">
            <a:noAutofit/>
          </a:bodyPr>
          <a:lstStyle>
            <a:lvl1pPr marL="0" marR="0" indent="0" algn="ctr" defTabSz="914400" rtl="0" eaLnBrk="1" fontAlgn="auto" latinLnBrk="0" hangingPunct="1">
              <a:lnSpc>
                <a:spcPct val="90000"/>
              </a:lnSpc>
              <a:spcBef>
                <a:spcPts val="1000"/>
              </a:spcBef>
              <a:spcAft>
                <a:spcPts val="0"/>
              </a:spcAft>
              <a:buClr>
                <a:schemeClr val="accent1"/>
              </a:buClr>
              <a:buSzTx/>
              <a:buFontTx/>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876000" y="502143"/>
            <a:ext cx="5220000" cy="2384532"/>
          </a:xfrm>
        </p:spPr>
        <p:txBody>
          <a:bodyPr anchor="b" anchorCtr="0">
            <a:noAutofit/>
          </a:bodyPr>
          <a:lstStyle>
            <a:lvl1pPr algn="l" defTabSz="914400" rtl="0" eaLnBrk="1" latinLnBrk="0" hangingPunct="1">
              <a:lnSpc>
                <a:spcPct val="100000"/>
              </a:lnSpc>
              <a:spcBef>
                <a:spcPct val="0"/>
              </a:spcBef>
              <a:buNone/>
              <a:defRPr lang="sv-SE" sz="4800" b="1" kern="1200" dirty="0">
                <a:solidFill>
                  <a:schemeClr val="tx2"/>
                </a:solidFill>
                <a:latin typeface="+mj-lt"/>
                <a:ea typeface="+mj-ea"/>
                <a:cs typeface="+mj-cs"/>
              </a:defRPr>
            </a:lvl1pPr>
          </a:lstStyle>
          <a:p>
            <a:r>
              <a:rPr lang="sv-SE" dirty="0"/>
              <a:t>Klicka här för att lägga till rubrik</a:t>
            </a:r>
          </a:p>
        </p:txBody>
      </p:sp>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13" name="Platshållare för text 5">
            <a:extLst>
              <a:ext uri="{FF2B5EF4-FFF2-40B4-BE49-F238E27FC236}">
                <a16:creationId xmlns:a16="http://schemas.microsoft.com/office/drawing/2014/main" id="{29F8EA44-02A0-91C1-3FED-E1EF83174C4A}"/>
              </a:ext>
            </a:extLst>
          </p:cNvPr>
          <p:cNvSpPr>
            <a:spLocks noGrp="1"/>
          </p:cNvSpPr>
          <p:nvPr>
            <p:ph type="body" sz="quarter" idx="20" hasCustomPrompt="1"/>
          </p:nvPr>
        </p:nvSpPr>
        <p:spPr>
          <a:xfrm>
            <a:off x="135934" y="6550025"/>
            <a:ext cx="2286000" cy="307975"/>
          </a:xfrm>
        </p:spPr>
        <p:txBody>
          <a:bodyPr>
            <a:normAutofit/>
          </a:bodyPr>
          <a:lstStyle>
            <a:lvl1pPr algn="l">
              <a:defRPr sz="900">
                <a:solidFill>
                  <a:schemeClr val="bg1"/>
                </a:solidFill>
              </a:defRPr>
            </a:lvl1pPr>
            <a:lvl5pPr>
              <a:defRPr/>
            </a:lvl5pPr>
          </a:lstStyle>
          <a:p>
            <a:pPr lvl="0"/>
            <a:r>
              <a:rPr lang="sv-SE" dirty="0"/>
              <a:t>Foto: Fotografens namn</a:t>
            </a:r>
          </a:p>
        </p:txBody>
      </p:sp>
    </p:spTree>
    <p:extLst>
      <p:ext uri="{BB962C8B-B14F-4D97-AF65-F5344CB8AC3E}">
        <p14:creationId xmlns:p14="http://schemas.microsoft.com/office/powerpoint/2010/main" val="19734035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itat layout blå">
    <p:bg>
      <p:bgPr>
        <a:solidFill>
          <a:srgbClr val="285468"/>
        </a:solidFill>
        <a:effectLst/>
      </p:bgPr>
    </p:bg>
    <p:spTree>
      <p:nvGrpSpPr>
        <p:cNvPr id="1" name=""/>
        <p:cNvGrpSpPr/>
        <p:nvPr/>
      </p:nvGrpSpPr>
      <p:grpSpPr>
        <a:xfrm>
          <a:off x="0" y="0"/>
          <a:ext cx="0" cy="0"/>
          <a:chOff x="0" y="0"/>
          <a:chExt cx="0" cy="0"/>
        </a:xfrm>
      </p:grpSpPr>
      <p:pic>
        <p:nvPicPr>
          <p:cNvPr id="9" name="Greppa Näringen logotyp" descr="Logotyp för Greppa Näringen.">
            <a:extLst>
              <a:ext uri="{FF2B5EF4-FFF2-40B4-BE49-F238E27FC236}">
                <a16:creationId xmlns:a16="http://schemas.microsoft.com/office/drawing/2014/main" id="{94F24769-98C2-4414-B3D0-1AD4C9F3DD5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0"/>
          </a:xfrm>
          <a:prstGeom prst="rect">
            <a:avLst/>
          </a:prstGeom>
        </p:spPr>
      </p:pic>
      <p:sp>
        <p:nvSpPr>
          <p:cNvPr id="4" name="Underrubrik">
            <a:extLst>
              <a:ext uri="{FF2B5EF4-FFF2-40B4-BE49-F238E27FC236}">
                <a16:creationId xmlns:a16="http://schemas.microsoft.com/office/drawing/2014/main" id="{7D51CB52-AB5A-4E33-B68A-5D18875CCC80}"/>
              </a:ext>
            </a:extLst>
          </p:cNvPr>
          <p:cNvSpPr>
            <a:spLocks noGrp="1"/>
          </p:cNvSpPr>
          <p:nvPr>
            <p:ph type="body" sz="quarter" idx="10" hasCustomPrompt="1"/>
          </p:nvPr>
        </p:nvSpPr>
        <p:spPr>
          <a:xfrm>
            <a:off x="1176337" y="4463358"/>
            <a:ext cx="8640000" cy="760177"/>
          </a:xfrm>
        </p:spPr>
        <p:txBody>
          <a:bodyPr/>
          <a:lstStyle>
            <a:lvl1pPr marL="0" indent="0">
              <a:buClr>
                <a:schemeClr val="bg1"/>
              </a:buClr>
              <a:buFont typeface="Arial" panose="020B0604020202020204" pitchFamily="34" charset="0"/>
              <a:buNone/>
              <a:defRPr sz="2000">
                <a:solidFill>
                  <a:schemeClr val="bg1"/>
                </a:solidFill>
              </a:defRPr>
            </a:lvl1pPr>
          </a:lstStyle>
          <a:p>
            <a:pPr lvl="0"/>
            <a:r>
              <a:rPr lang="sv-SE" dirty="0"/>
              <a:t>Klicka för att skriva vem du citerar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421" y="1903078"/>
            <a:ext cx="8640000" cy="2492168"/>
          </a:xfrm>
        </p:spPr>
        <p:txBody>
          <a:bodyPr anchor="b" anchorCtr="0"/>
          <a:lstStyle>
            <a:lvl1pPr algn="l">
              <a:defRPr sz="4400" b="0">
                <a:solidFill>
                  <a:schemeClr val="accent6"/>
                </a:solidFill>
              </a:defRPr>
            </a:lvl1pPr>
          </a:lstStyle>
          <a:p>
            <a:r>
              <a:rPr lang="sv-SE" dirty="0"/>
              <a:t>Klicka här för att lägga ett citat eller en text du vill lyfta fram</a:t>
            </a:r>
          </a:p>
        </p:txBody>
      </p:sp>
    </p:spTree>
    <p:extLst>
      <p:ext uri="{BB962C8B-B14F-4D97-AF65-F5344CB8AC3E}">
        <p14:creationId xmlns:p14="http://schemas.microsoft.com/office/powerpoint/2010/main" val="28728058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Citat layout blå">
    <p:bg>
      <p:bgPr>
        <a:solidFill>
          <a:srgbClr val="105653"/>
        </a:solidFill>
        <a:effectLst/>
      </p:bgPr>
    </p:bg>
    <p:spTree>
      <p:nvGrpSpPr>
        <p:cNvPr id="1" name=""/>
        <p:cNvGrpSpPr/>
        <p:nvPr/>
      </p:nvGrpSpPr>
      <p:grpSpPr>
        <a:xfrm>
          <a:off x="0" y="0"/>
          <a:ext cx="0" cy="0"/>
          <a:chOff x="0" y="0"/>
          <a:chExt cx="0" cy="0"/>
        </a:xfrm>
      </p:grpSpPr>
      <p:pic>
        <p:nvPicPr>
          <p:cNvPr id="9" name="Greppa Näringen logotyp" descr="Logotyp för Greppa Näringen.">
            <a:extLst>
              <a:ext uri="{FF2B5EF4-FFF2-40B4-BE49-F238E27FC236}">
                <a16:creationId xmlns:a16="http://schemas.microsoft.com/office/drawing/2014/main" id="{94F24769-98C2-4414-B3D0-1AD4C9F3DD5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1407" y="408533"/>
            <a:ext cx="1316302" cy="417190"/>
          </a:xfrm>
          <a:prstGeom prst="rect">
            <a:avLst/>
          </a:prstGeom>
        </p:spPr>
      </p:pic>
      <p:sp>
        <p:nvSpPr>
          <p:cNvPr id="4" name="Underrubrik">
            <a:extLst>
              <a:ext uri="{FF2B5EF4-FFF2-40B4-BE49-F238E27FC236}">
                <a16:creationId xmlns:a16="http://schemas.microsoft.com/office/drawing/2014/main" id="{7D51CB52-AB5A-4E33-B68A-5D18875CCC80}"/>
              </a:ext>
            </a:extLst>
          </p:cNvPr>
          <p:cNvSpPr>
            <a:spLocks noGrp="1"/>
          </p:cNvSpPr>
          <p:nvPr>
            <p:ph type="body" sz="quarter" idx="10" hasCustomPrompt="1"/>
          </p:nvPr>
        </p:nvSpPr>
        <p:spPr>
          <a:xfrm>
            <a:off x="1176337" y="4463358"/>
            <a:ext cx="8640000" cy="760177"/>
          </a:xfrm>
        </p:spPr>
        <p:txBody>
          <a:bodyPr/>
          <a:lstStyle>
            <a:lvl1pPr marL="0" indent="0">
              <a:buClr>
                <a:schemeClr val="bg1"/>
              </a:buClr>
              <a:buFont typeface="Arial" panose="020B0604020202020204" pitchFamily="34" charset="0"/>
              <a:buNone/>
              <a:defRPr sz="2000">
                <a:solidFill>
                  <a:schemeClr val="bg1"/>
                </a:solidFill>
              </a:defRPr>
            </a:lvl1pPr>
          </a:lstStyle>
          <a:p>
            <a:pPr lvl="0"/>
            <a:r>
              <a:rPr lang="sv-SE" dirty="0"/>
              <a:t>Klicka för att skriva vem du citerar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421" y="1903078"/>
            <a:ext cx="8640000" cy="2492168"/>
          </a:xfrm>
        </p:spPr>
        <p:txBody>
          <a:bodyPr anchor="b" anchorCtr="0"/>
          <a:lstStyle>
            <a:lvl1pPr algn="l">
              <a:defRPr sz="4400" b="0">
                <a:solidFill>
                  <a:srgbClr val="C1F4CD"/>
                </a:solidFill>
              </a:defRPr>
            </a:lvl1pPr>
          </a:lstStyle>
          <a:p>
            <a:r>
              <a:rPr lang="sv-SE" dirty="0"/>
              <a:t>Klicka här för att lägga ett citat eller en text du vill lyfta fram</a:t>
            </a:r>
          </a:p>
        </p:txBody>
      </p:sp>
    </p:spTree>
    <p:extLst>
      <p:ext uri="{BB962C8B-B14F-4D97-AF65-F5344CB8AC3E}">
        <p14:creationId xmlns:p14="http://schemas.microsoft.com/office/powerpoint/2010/main" val="25197074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ack och kontakt blå">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Mönster blå">
            <a:extLst>
              <a:ext uri="{FF2B5EF4-FFF2-40B4-BE49-F238E27FC236}">
                <a16:creationId xmlns:a16="http://schemas.microsoft.com/office/drawing/2014/main" id="{99A65431-F608-4591-33CB-91FEB083F9C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8280000" y="4070350"/>
            <a:ext cx="3911999" cy="2787650"/>
          </a:xfrm>
          <a:prstGeom prst="rect">
            <a:avLst/>
          </a:prstGeom>
        </p:spPr>
      </p:pic>
      <p:sp>
        <p:nvSpPr>
          <p:cNvPr id="11" name="Platshållare för bild">
            <a:extLst>
              <a:ext uri="{FF2B5EF4-FFF2-40B4-BE49-F238E27FC236}">
                <a16:creationId xmlns:a16="http://schemas.microsoft.com/office/drawing/2014/main" id="{1F15E809-315A-4257-936B-60115C402B07}"/>
              </a:ext>
            </a:extLst>
          </p:cNvPr>
          <p:cNvSpPr>
            <a:spLocks noGrp="1" noChangeAspect="1"/>
          </p:cNvSpPr>
          <p:nvPr>
            <p:ph type="pic" sz="quarter" idx="11" hasCustomPrompt="1"/>
          </p:nvPr>
        </p:nvSpPr>
        <p:spPr>
          <a:xfrm>
            <a:off x="9004901"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pic>
        <p:nvPicPr>
          <p:cNvPr id="13" name="Greppa Näringen logotyp" descr="Logotyp för Greppa Näringen.">
            <a:extLst>
              <a:ext uri="{FF2B5EF4-FFF2-40B4-BE49-F238E27FC236}">
                <a16:creationId xmlns:a16="http://schemas.microsoft.com/office/drawing/2014/main" id="{31058063-17F8-4ED9-A086-59D6BBA360FC}"/>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381407" y="408533"/>
            <a:ext cx="1316302" cy="417190"/>
          </a:xfrm>
          <a:prstGeom prst="rect">
            <a:avLst/>
          </a:prstGeom>
        </p:spPr>
      </p:pic>
      <p:sp>
        <p:nvSpPr>
          <p:cNvPr id="4" name="Platshållare för text">
            <a:extLst>
              <a:ext uri="{FF2B5EF4-FFF2-40B4-BE49-F238E27FC236}">
                <a16:creationId xmlns:a16="http://schemas.microsoft.com/office/drawing/2014/main" id="{40B21655-1984-48F2-AC22-B24E5977A3B4}"/>
              </a:ext>
            </a:extLst>
          </p:cNvPr>
          <p:cNvSpPr>
            <a:spLocks noGrp="1"/>
          </p:cNvSpPr>
          <p:nvPr>
            <p:ph type="body" sz="quarter" idx="13" hasCustomPrompt="1"/>
          </p:nvPr>
        </p:nvSpPr>
        <p:spPr>
          <a:xfrm>
            <a:off x="1176338" y="3206350"/>
            <a:ext cx="4943475" cy="864000"/>
          </a:xfrm>
        </p:spPr>
        <p:txBody>
          <a:bodyPr/>
          <a:lstStyle>
            <a:lvl1pPr marL="0" indent="0">
              <a:buClr>
                <a:schemeClr val="bg1"/>
              </a:buClr>
              <a:buFont typeface="Arial" panose="020B0604020202020204" pitchFamily="34" charset="0"/>
              <a:buNone/>
              <a:defRPr sz="2400">
                <a:solidFill>
                  <a:schemeClr val="bg1"/>
                </a:solidFill>
              </a:defRPr>
            </a:lvl1pPr>
            <a:lvl2pPr marL="685800" indent="-228600">
              <a:buClr>
                <a:schemeClr val="bg1"/>
              </a:buClr>
              <a:buFont typeface="Arial" panose="020B0604020202020204" pitchFamily="34" charset="0"/>
              <a:buChar char="•"/>
              <a:defRPr sz="2400">
                <a:solidFill>
                  <a:schemeClr val="bg1"/>
                </a:solidFill>
              </a:defRPr>
            </a:lvl2pPr>
            <a:lvl3pPr marL="1143000" indent="-228600">
              <a:buClr>
                <a:schemeClr val="bg1"/>
              </a:buClr>
              <a:buFont typeface="Arial" panose="020B0604020202020204" pitchFamily="34" charset="0"/>
              <a:buChar char="•"/>
              <a:defRPr sz="2400">
                <a:solidFill>
                  <a:schemeClr val="bg1"/>
                </a:solidFill>
              </a:defRPr>
            </a:lvl3pPr>
            <a:lvl4pPr marL="1600200" indent="-228600">
              <a:buClr>
                <a:schemeClr val="bg1"/>
              </a:buClr>
              <a:buFont typeface="Arial" panose="020B0604020202020204" pitchFamily="34" charset="0"/>
              <a:buChar char="•"/>
              <a:defRPr sz="2400">
                <a:solidFill>
                  <a:schemeClr val="bg1"/>
                </a:solidFill>
              </a:defRPr>
            </a:lvl4pPr>
            <a:lvl5pPr marL="2057400" indent="-228600">
              <a:buClr>
                <a:schemeClr val="bg1"/>
              </a:buClr>
              <a:buFont typeface="Arial" panose="020B0604020202020204" pitchFamily="34" charset="0"/>
              <a:buChar char="•"/>
              <a:defRPr sz="2400">
                <a:solidFill>
                  <a:schemeClr val="bg1"/>
                </a:solidFill>
              </a:defRPr>
            </a:lvl5pPr>
          </a:lstStyle>
          <a:p>
            <a:pPr lvl="0"/>
            <a:r>
              <a:rPr lang="sv-SE" dirty="0"/>
              <a:t>Klicka här för att lägga till dina kontaktuppgifter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655" y="1397128"/>
            <a:ext cx="4943218" cy="1548461"/>
          </a:xfrm>
        </p:spPr>
        <p:txBody>
          <a:bodyPr anchor="b"/>
          <a:lstStyle>
            <a:lvl1pPr algn="l">
              <a:defRPr sz="4000">
                <a:solidFill>
                  <a:schemeClr val="accent6"/>
                </a:solidFill>
              </a:defRPr>
            </a:lvl1pPr>
          </a:lstStyle>
          <a:p>
            <a:r>
              <a:rPr lang="sv-SE" dirty="0"/>
              <a:t>Tack!</a:t>
            </a:r>
          </a:p>
        </p:txBody>
      </p:sp>
      <p:pic>
        <p:nvPicPr>
          <p:cNvPr id="3" name="Logotyp EU" descr="Logotyp EU. Medfinansieras av Europeiska unionen.">
            <a:extLst>
              <a:ext uri="{FF2B5EF4-FFF2-40B4-BE49-F238E27FC236}">
                <a16:creationId xmlns:a16="http://schemas.microsoft.com/office/drawing/2014/main" id="{79359A98-98C6-71C7-79D2-E3E488DD75B7}"/>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1026894" y="5902607"/>
            <a:ext cx="670815" cy="679661"/>
          </a:xfrm>
          <a:prstGeom prst="rect">
            <a:avLst/>
          </a:prstGeom>
        </p:spPr>
      </p:pic>
    </p:spTree>
    <p:extLst>
      <p:ext uri="{BB962C8B-B14F-4D97-AF65-F5344CB8AC3E}">
        <p14:creationId xmlns:p14="http://schemas.microsoft.com/office/powerpoint/2010/main" val="175220105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17.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Platshållare för sidnummer">
            <a:extLst>
              <a:ext uri="{FF2B5EF4-FFF2-40B4-BE49-F238E27FC236}">
                <a16:creationId xmlns:a16="http://schemas.microsoft.com/office/drawing/2014/main" id="{D054FFF1-22CE-4658-9ECE-65F4FEE1FB05}"/>
              </a:ext>
            </a:extLst>
          </p:cNvPr>
          <p:cNvSpPr>
            <a:spLocks noGrp="1"/>
          </p:cNvSpPr>
          <p:nvPr>
            <p:ph type="sldNum" sz="quarter" idx="4"/>
          </p:nvPr>
        </p:nvSpPr>
        <p:spPr>
          <a:xfrm>
            <a:off x="10825655" y="6346241"/>
            <a:ext cx="872054" cy="297177"/>
          </a:xfrm>
          <a:prstGeom prst="rect">
            <a:avLst/>
          </a:prstGeom>
        </p:spPr>
        <p:txBody>
          <a:bodyPr vert="horz" lIns="91440" tIns="45720" rIns="91440" bIns="45720" rtlCol="0" anchor="b" anchorCtr="0"/>
          <a:lstStyle>
            <a:lvl1pPr algn="r">
              <a:defRPr sz="1000">
                <a:solidFill>
                  <a:schemeClr val="tx1"/>
                </a:solidFill>
                <a:latin typeface="+mn-lt"/>
              </a:defRPr>
            </a:lvl1pPr>
          </a:lstStyle>
          <a:p>
            <a:pPr algn="r"/>
            <a:fld id="{873EB259-4CFD-4D03-8D50-B89672399120}" type="slidenum">
              <a:rPr lang="sv-SE" smtClean="0"/>
              <a:pPr/>
              <a:t>‹#›</a:t>
            </a:fld>
            <a:endParaRPr lang="sv-SE"/>
          </a:p>
        </p:txBody>
      </p:sp>
      <p:pic>
        <p:nvPicPr>
          <p:cNvPr id="11" name="Greppa Näringen logotyp" descr="Logotyp Greppa Näringen.">
            <a:extLst>
              <a:ext uri="{FF2B5EF4-FFF2-40B4-BE49-F238E27FC236}">
                <a16:creationId xmlns:a16="http://schemas.microsoft.com/office/drawing/2014/main" id="{1B1051DC-0603-47E4-A8B5-C011AE6A2E30}"/>
              </a:ext>
            </a:extLst>
          </p:cNvPr>
          <p:cNvPicPr>
            <a:picLocks noChangeAspect="1"/>
          </p:cNvPicPr>
          <p:nvPr userDrawn="1"/>
        </p:nvPicPr>
        <p:blipFill>
          <a:blip r:embed="rId35">
            <a:extLst>
              <a:ext uri="{28A0092B-C50C-407E-A947-70E740481C1C}">
                <a14:useLocalDpi xmlns:a14="http://schemas.microsoft.com/office/drawing/2010/main" val="0"/>
              </a:ext>
            </a:extLst>
          </a:blip>
          <a:srcRect/>
          <a:stretch/>
        </p:blipFill>
        <p:spPr>
          <a:xfrm>
            <a:off x="10381407" y="408533"/>
            <a:ext cx="1316302" cy="417190"/>
          </a:xfrm>
          <a:prstGeom prst="rect">
            <a:avLst/>
          </a:prstGeom>
        </p:spPr>
      </p:pic>
      <p:sp>
        <p:nvSpPr>
          <p:cNvPr id="3" name="Platshållare för text">
            <a:extLst>
              <a:ext uri="{FF2B5EF4-FFF2-40B4-BE49-F238E27FC236}">
                <a16:creationId xmlns:a16="http://schemas.microsoft.com/office/drawing/2014/main" id="{68BF3625-E815-21FE-92DD-FD761B84AE85}"/>
              </a:ext>
            </a:extLst>
          </p:cNvPr>
          <p:cNvSpPr>
            <a:spLocks noGrp="1"/>
          </p:cNvSpPr>
          <p:nvPr>
            <p:ph type="body" idx="1"/>
          </p:nvPr>
        </p:nvSpPr>
        <p:spPr>
          <a:xfrm>
            <a:off x="604206" y="3339253"/>
            <a:ext cx="9512098" cy="2693023"/>
          </a:xfrm>
          <a:prstGeom prst="rect">
            <a:avLst/>
          </a:prstGeom>
        </p:spPr>
        <p:txBody>
          <a:bodyPr vert="horz" lIns="91440" tIns="45720" rIns="91440" bIns="45720" rtlCol="0">
            <a:normAutofit/>
          </a:bodyPr>
          <a:lstStyle/>
          <a:p>
            <a:pPr lvl="0"/>
            <a:r>
              <a:rPr lang="sv-SE" dirty="0"/>
              <a:t>Klicka här för att lägga till text</a:t>
            </a:r>
          </a:p>
          <a:p>
            <a:pPr lvl="0"/>
            <a:endParaRPr lang="sv-SE" dirty="0"/>
          </a:p>
          <a:p>
            <a:pPr lvl="0"/>
            <a:endParaRPr lang="sv-SE" dirty="0"/>
          </a:p>
        </p:txBody>
      </p:sp>
      <p:sp>
        <p:nvSpPr>
          <p:cNvPr id="2" name="Platshållare för rubrik 1">
            <a:extLst>
              <a:ext uri="{FF2B5EF4-FFF2-40B4-BE49-F238E27FC236}">
                <a16:creationId xmlns:a16="http://schemas.microsoft.com/office/drawing/2014/main" id="{10398551-A45D-BE15-0A00-494B3FB0614A}"/>
              </a:ext>
            </a:extLst>
          </p:cNvPr>
          <p:cNvSpPr>
            <a:spLocks noGrp="1"/>
          </p:cNvSpPr>
          <p:nvPr>
            <p:ph type="title"/>
          </p:nvPr>
        </p:nvSpPr>
        <p:spPr>
          <a:xfrm>
            <a:off x="604207" y="1866900"/>
            <a:ext cx="9512097" cy="1158388"/>
          </a:xfrm>
          <a:prstGeom prst="rect">
            <a:avLst/>
          </a:prstGeom>
        </p:spPr>
        <p:txBody>
          <a:bodyPr vert="horz" lIns="91440" tIns="45720" rIns="91440" bIns="45720" rtlCol="0" anchor="ctr" anchorCtr="0">
            <a:normAutofit/>
          </a:bodyPr>
          <a:lstStyle/>
          <a:p>
            <a:r>
              <a:rPr lang="sv-SE" dirty="0"/>
              <a:t>Klicka här för att lägga till rubrik</a:t>
            </a:r>
          </a:p>
        </p:txBody>
      </p:sp>
    </p:spTree>
    <p:extLst>
      <p:ext uri="{BB962C8B-B14F-4D97-AF65-F5344CB8AC3E}">
        <p14:creationId xmlns:p14="http://schemas.microsoft.com/office/powerpoint/2010/main" val="4078069493"/>
      </p:ext>
    </p:extLst>
  </p:cSld>
  <p:clrMap bg1="lt1" tx1="dk1" bg2="lt2" tx2="dk2" accent1="accent1" accent2="accent2" accent3="accent3" accent4="accent4" accent5="accent5" accent6="accent6" hlink="hlink" folHlink="folHlink"/>
  <p:sldLayoutIdLst>
    <p:sldLayoutId id="2147483745" r:id="rId1"/>
    <p:sldLayoutId id="2147483754" r:id="rId2"/>
    <p:sldLayoutId id="2147483721" r:id="rId3"/>
    <p:sldLayoutId id="2147483724" r:id="rId4"/>
    <p:sldLayoutId id="2147483728" r:id="rId5"/>
    <p:sldLayoutId id="2147483753" r:id="rId6"/>
    <p:sldLayoutId id="2147483727" r:id="rId7"/>
    <p:sldLayoutId id="2147483756" r:id="rId8"/>
    <p:sldLayoutId id="2147483743" r:id="rId9"/>
    <p:sldLayoutId id="2147483716" r:id="rId10"/>
    <p:sldLayoutId id="2147483711" r:id="rId11"/>
    <p:sldLayoutId id="2147483744" r:id="rId12"/>
    <p:sldLayoutId id="2147483750" r:id="rId13"/>
    <p:sldLayoutId id="2147483757" r:id="rId14"/>
    <p:sldLayoutId id="2147483760" r:id="rId15"/>
    <p:sldLayoutId id="2147483696" r:id="rId16"/>
    <p:sldLayoutId id="2147483761" r:id="rId17"/>
    <p:sldLayoutId id="2147483749" r:id="rId18"/>
    <p:sldLayoutId id="2147483762" r:id="rId19"/>
    <p:sldLayoutId id="2147483763" r:id="rId20"/>
    <p:sldLayoutId id="2147483764" r:id="rId21"/>
    <p:sldLayoutId id="2147483765" r:id="rId22"/>
    <p:sldLayoutId id="2147483766" r:id="rId23"/>
    <p:sldLayoutId id="2147483767" r:id="rId24"/>
    <p:sldLayoutId id="2147483768" r:id="rId25"/>
    <p:sldLayoutId id="2147483769" r:id="rId26"/>
    <p:sldLayoutId id="2147483770" r:id="rId27"/>
    <p:sldLayoutId id="2147483771" r:id="rId28"/>
    <p:sldLayoutId id="2147483772" r:id="rId29"/>
    <p:sldLayoutId id="2147483773" r:id="rId30"/>
    <p:sldLayoutId id="2147483774" r:id="rId31"/>
    <p:sldLayoutId id="2147483775" r:id="rId32"/>
    <p:sldLayoutId id="2147483776" r:id="rId33"/>
  </p:sldLayoutIdLst>
  <p:hf hdr="0"/>
  <p:txStyles>
    <p:titleStyle>
      <a:lvl1pPr algn="l" defTabSz="914400" rtl="0" eaLnBrk="1" latinLnBrk="0" hangingPunct="1">
        <a:lnSpc>
          <a:spcPct val="90000"/>
        </a:lnSpc>
        <a:spcBef>
          <a:spcPct val="0"/>
        </a:spcBef>
        <a:buNone/>
        <a:defRPr sz="48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Clr>
          <a:srgbClr val="A71930"/>
        </a:buClr>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rgbClr val="58A618"/>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rgbClr val="D4BA00"/>
        </a:buClr>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DC503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Platshållare för sidnummer">
            <a:extLst>
              <a:ext uri="{FF2B5EF4-FFF2-40B4-BE49-F238E27FC236}">
                <a16:creationId xmlns:a16="http://schemas.microsoft.com/office/drawing/2014/main" id="{D054FFF1-22CE-4658-9ECE-65F4FEE1FB05}"/>
              </a:ext>
            </a:extLst>
          </p:cNvPr>
          <p:cNvSpPr>
            <a:spLocks noGrp="1"/>
          </p:cNvSpPr>
          <p:nvPr>
            <p:ph type="sldNum" sz="quarter" idx="4"/>
          </p:nvPr>
        </p:nvSpPr>
        <p:spPr>
          <a:xfrm>
            <a:off x="10825655" y="6346241"/>
            <a:ext cx="872054" cy="297177"/>
          </a:xfrm>
          <a:prstGeom prst="rect">
            <a:avLst/>
          </a:prstGeom>
        </p:spPr>
        <p:txBody>
          <a:bodyPr vert="horz" lIns="91440" tIns="45720" rIns="91440" bIns="45720" rtlCol="0" anchor="b" anchorCtr="0"/>
          <a:lstStyle>
            <a:lvl1pPr algn="r">
              <a:defRPr sz="1000">
                <a:solidFill>
                  <a:schemeClr val="tx1"/>
                </a:solidFill>
                <a:latin typeface="+mn-lt"/>
              </a:defRPr>
            </a:lvl1pPr>
          </a:lstStyle>
          <a:p>
            <a:pPr algn="r"/>
            <a:fld id="{873EB259-4CFD-4D03-8D50-B89672399120}" type="slidenum">
              <a:rPr lang="sv-SE" smtClean="0"/>
              <a:pPr/>
              <a:t>‹#›</a:t>
            </a:fld>
            <a:endParaRPr lang="sv-SE"/>
          </a:p>
        </p:txBody>
      </p:sp>
      <p:pic>
        <p:nvPicPr>
          <p:cNvPr id="11" name="Greppa Näringen logotyp" descr="Logotyp för Greppa Näringen.">
            <a:extLst>
              <a:ext uri="{FF2B5EF4-FFF2-40B4-BE49-F238E27FC236}">
                <a16:creationId xmlns:a16="http://schemas.microsoft.com/office/drawing/2014/main" id="{1B1051DC-0603-47E4-A8B5-C011AE6A2E30}"/>
              </a:ext>
            </a:extLst>
          </p:cNvPr>
          <p:cNvPicPr>
            <a:picLocks noChangeAspect="1"/>
          </p:cNvPicPr>
          <p:nvPr userDrawn="1"/>
        </p:nvPicPr>
        <p:blipFill>
          <a:blip r:embed="rId20" cstate="screen">
            <a:extLst>
              <a:ext uri="{28A0092B-C50C-407E-A947-70E740481C1C}">
                <a14:useLocalDpi xmlns:a14="http://schemas.microsoft.com/office/drawing/2010/main" val="0"/>
              </a:ext>
            </a:extLst>
          </a:blip>
          <a:stretch>
            <a:fillRect/>
          </a:stretch>
        </p:blipFill>
        <p:spPr>
          <a:xfrm>
            <a:off x="10381407" y="408533"/>
            <a:ext cx="1316302" cy="417191"/>
          </a:xfrm>
          <a:prstGeom prst="rect">
            <a:avLst/>
          </a:prstGeom>
        </p:spPr>
      </p:pic>
      <p:sp>
        <p:nvSpPr>
          <p:cNvPr id="3" name="Platshållare för text">
            <a:extLst>
              <a:ext uri="{FF2B5EF4-FFF2-40B4-BE49-F238E27FC236}">
                <a16:creationId xmlns:a16="http://schemas.microsoft.com/office/drawing/2014/main" id="{68BF3625-E815-21FE-92DD-FD761B84AE85}"/>
              </a:ext>
            </a:extLst>
          </p:cNvPr>
          <p:cNvSpPr>
            <a:spLocks noGrp="1"/>
          </p:cNvSpPr>
          <p:nvPr>
            <p:ph type="body" idx="1"/>
          </p:nvPr>
        </p:nvSpPr>
        <p:spPr>
          <a:xfrm>
            <a:off x="604206" y="3339253"/>
            <a:ext cx="9512098" cy="2693023"/>
          </a:xfrm>
          <a:prstGeom prst="rect">
            <a:avLst/>
          </a:prstGeom>
        </p:spPr>
        <p:txBody>
          <a:bodyPr vert="horz" lIns="91440" tIns="45720" rIns="91440" bIns="45720" rtlCol="0">
            <a:normAutofit/>
          </a:bodyPr>
          <a:lstStyle/>
          <a:p>
            <a:pPr lvl="0"/>
            <a:r>
              <a:rPr lang="sv-SE" dirty="0"/>
              <a:t>Klicka här för att lägga till text</a:t>
            </a:r>
          </a:p>
          <a:p>
            <a:pPr lvl="0"/>
            <a:endParaRPr lang="sv-SE" dirty="0"/>
          </a:p>
          <a:p>
            <a:pPr lvl="0"/>
            <a:endParaRPr lang="sv-SE" dirty="0"/>
          </a:p>
        </p:txBody>
      </p:sp>
      <p:sp>
        <p:nvSpPr>
          <p:cNvPr id="2" name="Platshållare för rubrik 1">
            <a:extLst>
              <a:ext uri="{FF2B5EF4-FFF2-40B4-BE49-F238E27FC236}">
                <a16:creationId xmlns:a16="http://schemas.microsoft.com/office/drawing/2014/main" id="{10398551-A45D-BE15-0A00-494B3FB0614A}"/>
              </a:ext>
            </a:extLst>
          </p:cNvPr>
          <p:cNvSpPr>
            <a:spLocks noGrp="1"/>
          </p:cNvSpPr>
          <p:nvPr>
            <p:ph type="title"/>
          </p:nvPr>
        </p:nvSpPr>
        <p:spPr>
          <a:xfrm>
            <a:off x="604207" y="1866900"/>
            <a:ext cx="9512097" cy="1158388"/>
          </a:xfrm>
          <a:prstGeom prst="rect">
            <a:avLst/>
          </a:prstGeom>
        </p:spPr>
        <p:txBody>
          <a:bodyPr vert="horz" lIns="91440" tIns="45720" rIns="91440" bIns="45720" rtlCol="0" anchor="ctr" anchorCtr="0">
            <a:normAutofit/>
          </a:bodyPr>
          <a:lstStyle/>
          <a:p>
            <a:r>
              <a:rPr lang="sv-SE" dirty="0"/>
              <a:t>Klicka här för att lägga till rubrik</a:t>
            </a:r>
          </a:p>
        </p:txBody>
      </p:sp>
    </p:spTree>
    <p:extLst>
      <p:ext uri="{BB962C8B-B14F-4D97-AF65-F5344CB8AC3E}">
        <p14:creationId xmlns:p14="http://schemas.microsoft.com/office/powerpoint/2010/main" val="2092971726"/>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Lst>
  <p:hf hdr="0"/>
  <p:txStyles>
    <p:titleStyle>
      <a:lvl1pPr algn="l" defTabSz="914400" rtl="0" eaLnBrk="1" latinLnBrk="0" hangingPunct="1">
        <a:lnSpc>
          <a:spcPct val="90000"/>
        </a:lnSpc>
        <a:spcBef>
          <a:spcPct val="0"/>
        </a:spcBef>
        <a:buNone/>
        <a:defRPr sz="48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Clr>
          <a:srgbClr val="A71930"/>
        </a:buClr>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rgbClr val="58A618"/>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rgbClr val="D4BA00"/>
        </a:buClr>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DC503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0.jpe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3.jpeg"/><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image" Target="../media/image53.jpeg"/></Relationships>
</file>

<file path=ppt/slides/_rels/slide2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61.jpeg"/><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75.pn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84.png"/></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11A642B4-4363-EE0B-3DDF-F5258130AA9E}"/>
              </a:ext>
            </a:extLst>
          </p:cNvPr>
          <p:cNvSpPr>
            <a:spLocks noGrp="1"/>
          </p:cNvSpPr>
          <p:nvPr>
            <p:ph type="pic" sz="quarter" idx="11"/>
          </p:nvPr>
        </p:nvSpPr>
        <p:spPr/>
        <p:txBody>
          <a:bodyPr/>
          <a:lstStyle/>
          <a:p>
            <a:endParaRPr lang="sv-SE"/>
          </a:p>
        </p:txBody>
      </p:sp>
      <p:sp>
        <p:nvSpPr>
          <p:cNvPr id="9" name="Underrubrik 8">
            <a:extLst>
              <a:ext uri="{FF2B5EF4-FFF2-40B4-BE49-F238E27FC236}">
                <a16:creationId xmlns:a16="http://schemas.microsoft.com/office/drawing/2014/main" id="{8E571C44-B1C4-7037-B472-ADB8E61E9B47}"/>
              </a:ext>
            </a:extLst>
          </p:cNvPr>
          <p:cNvSpPr>
            <a:spLocks noGrp="1"/>
          </p:cNvSpPr>
          <p:nvPr>
            <p:ph type="subTitle" idx="1"/>
          </p:nvPr>
        </p:nvSpPr>
        <p:spPr/>
        <p:txBody>
          <a:bodyPr/>
          <a:lstStyle/>
          <a:p>
            <a:endParaRPr lang="sv-SE"/>
          </a:p>
        </p:txBody>
      </p:sp>
      <p:sp>
        <p:nvSpPr>
          <p:cNvPr id="10" name="Platshållare för text 9">
            <a:extLst>
              <a:ext uri="{FF2B5EF4-FFF2-40B4-BE49-F238E27FC236}">
                <a16:creationId xmlns:a16="http://schemas.microsoft.com/office/drawing/2014/main" id="{D92313ED-9D93-80D1-509C-6AE990FAE5C8}"/>
              </a:ext>
            </a:extLst>
          </p:cNvPr>
          <p:cNvSpPr>
            <a:spLocks noGrp="1"/>
          </p:cNvSpPr>
          <p:nvPr>
            <p:ph type="body" sz="quarter" idx="10"/>
          </p:nvPr>
        </p:nvSpPr>
        <p:spPr/>
        <p:txBody>
          <a:bodyPr/>
          <a:lstStyle/>
          <a:p>
            <a:endParaRPr lang="sv-SE"/>
          </a:p>
        </p:txBody>
      </p:sp>
      <p:sp>
        <p:nvSpPr>
          <p:cNvPr id="2" name="Rubrik 1">
            <a:extLst>
              <a:ext uri="{FF2B5EF4-FFF2-40B4-BE49-F238E27FC236}">
                <a16:creationId xmlns:a16="http://schemas.microsoft.com/office/drawing/2014/main" id="{24E1CDEF-0C34-47A8-2492-BD71B34BAF72}"/>
              </a:ext>
            </a:extLst>
          </p:cNvPr>
          <p:cNvSpPr>
            <a:spLocks noGrp="1"/>
          </p:cNvSpPr>
          <p:nvPr>
            <p:ph type="ctrTitle"/>
          </p:nvPr>
        </p:nvSpPr>
        <p:spPr>
          <a:xfrm>
            <a:off x="601865" y="1732553"/>
            <a:ext cx="6997815" cy="1606700"/>
          </a:xfrm>
        </p:spPr>
        <p:txBody>
          <a:bodyPr/>
          <a:lstStyle/>
          <a:p>
            <a:r>
              <a:rPr lang="sv-SE" dirty="0"/>
              <a:t>Greppa Näringens</a:t>
            </a:r>
            <a:br>
              <a:rPr lang="sv-SE" dirty="0"/>
            </a:br>
            <a:r>
              <a:rPr lang="sv-SE" dirty="0"/>
              <a:t>hållbarhetsanalys</a:t>
            </a:r>
          </a:p>
        </p:txBody>
      </p:sp>
      <p:pic>
        <p:nvPicPr>
          <p:cNvPr id="14" name="Platshållare för bild 13">
            <a:extLst>
              <a:ext uri="{FF2B5EF4-FFF2-40B4-BE49-F238E27FC236}">
                <a16:creationId xmlns:a16="http://schemas.microsoft.com/office/drawing/2014/main" id="{09DBCA45-F812-A864-D5A1-B3DC0997C49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1032704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250C04F-DB05-49E7-8E89-300BC3C37577}"/>
              </a:ext>
            </a:extLst>
          </p:cNvPr>
          <p:cNvSpPr>
            <a:spLocks noGrp="1"/>
          </p:cNvSpPr>
          <p:nvPr>
            <p:ph sz="quarter" idx="13"/>
          </p:nvPr>
        </p:nvSpPr>
        <p:spPr>
          <a:xfrm>
            <a:off x="1177925" y="1966913"/>
            <a:ext cx="9420302" cy="3810000"/>
          </a:xfrm>
        </p:spPr>
        <p:txBody>
          <a:bodyPr>
            <a:noAutofit/>
          </a:bodyPr>
          <a:lstStyle/>
          <a:p>
            <a:pPr marL="0" indent="0">
              <a:buNone/>
            </a:pPr>
            <a:r>
              <a:rPr lang="sv-SE" dirty="0"/>
              <a:t>För att uppnå bestående hållbarhet behöver man enligt kriterierna inom FN ta hänsyn till tre delar av hållbarhet:  </a:t>
            </a:r>
          </a:p>
          <a:p>
            <a:endParaRPr lang="sv-SE" dirty="0"/>
          </a:p>
          <a:p>
            <a:r>
              <a:rPr lang="sv-SE" dirty="0"/>
              <a:t>ekonomisk </a:t>
            </a:r>
          </a:p>
          <a:p>
            <a:r>
              <a:rPr lang="sv-SE" dirty="0"/>
              <a:t>social </a:t>
            </a:r>
          </a:p>
          <a:p>
            <a:r>
              <a:rPr lang="sv-SE" dirty="0"/>
              <a:t>miljömässig </a:t>
            </a:r>
          </a:p>
          <a:p>
            <a:endParaRPr lang="sv-SE" dirty="0"/>
          </a:p>
          <a:p>
            <a:pPr marL="0" indent="0">
              <a:buNone/>
            </a:pPr>
            <a:r>
              <a:rPr lang="sv-SE" dirty="0"/>
              <a:t>I vårt arbete inom Greppa Näringen förutsätter vi att lantbruket bedrivs ekonomiskt och socialt hållbart. Vi koncentrerar oss på miljö och klimatåtgärder. God ekonomi, lönsamhet och bra arbetsmiljö är samtidigt en förutsättning för ett framgångsrikt miljö-och klimatarbete. </a:t>
            </a:r>
          </a:p>
        </p:txBody>
      </p:sp>
      <p:sp>
        <p:nvSpPr>
          <p:cNvPr id="2" name="Rubrik 1">
            <a:extLst>
              <a:ext uri="{FF2B5EF4-FFF2-40B4-BE49-F238E27FC236}">
                <a16:creationId xmlns:a16="http://schemas.microsoft.com/office/drawing/2014/main" id="{EF7B952B-F373-4002-97E7-5CF57BB4C99B}"/>
              </a:ext>
            </a:extLst>
          </p:cNvPr>
          <p:cNvSpPr>
            <a:spLocks noGrp="1"/>
          </p:cNvSpPr>
          <p:nvPr>
            <p:ph type="title"/>
          </p:nvPr>
        </p:nvSpPr>
        <p:spPr>
          <a:xfrm>
            <a:off x="1177200" y="464486"/>
            <a:ext cx="8280000" cy="1165138"/>
          </a:xfrm>
        </p:spPr>
        <p:txBody>
          <a:bodyPr/>
          <a:lstStyle/>
          <a:p>
            <a:r>
              <a:rPr lang="sv-SE" dirty="0"/>
              <a:t>Miljömässig hållbarhet i fokus</a:t>
            </a:r>
          </a:p>
        </p:txBody>
      </p:sp>
      <p:pic>
        <p:nvPicPr>
          <p:cNvPr id="1030" name="Picture 6" descr="Fika vid kohagen">
            <a:extLst>
              <a:ext uri="{FF2B5EF4-FFF2-40B4-BE49-F238E27FC236}">
                <a16:creationId xmlns:a16="http://schemas.microsoft.com/office/drawing/2014/main" id="{4C708ED2-303D-48E1-AD07-5074FECADE7C}"/>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159914" y="3128328"/>
            <a:ext cx="2299258" cy="145796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Gödselbrunn">
            <a:extLst>
              <a:ext uri="{FF2B5EF4-FFF2-40B4-BE49-F238E27FC236}">
                <a16:creationId xmlns:a16="http://schemas.microsoft.com/office/drawing/2014/main" id="{E42427EE-D8DE-48CC-8EF2-5F1F4D9CE6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1975" y="3128328"/>
            <a:ext cx="2143125"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Lantbrukare håller i pengar">
            <a:extLst>
              <a:ext uri="{FF2B5EF4-FFF2-40B4-BE49-F238E27FC236}">
                <a16:creationId xmlns:a16="http://schemas.microsoft.com/office/drawing/2014/main" id="{D424125B-CDA1-4062-865A-035696118C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3986" y="3157538"/>
            <a:ext cx="2143125"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030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26DD16A-1DE1-43E0-A90B-3D446BF1A57C}"/>
              </a:ext>
            </a:extLst>
          </p:cNvPr>
          <p:cNvSpPr>
            <a:spLocks noGrp="1"/>
          </p:cNvSpPr>
          <p:nvPr>
            <p:ph sz="quarter" idx="13"/>
          </p:nvPr>
        </p:nvSpPr>
        <p:spPr/>
        <p:txBody>
          <a:bodyPr>
            <a:normAutofit lnSpcReduction="10000"/>
          </a:bodyPr>
          <a:lstStyle/>
          <a:p>
            <a:pPr marL="0" indent="0">
              <a:buNone/>
            </a:pPr>
            <a:r>
              <a:rPr lang="sv-SE" b="1" dirty="0"/>
              <a:t>Du som lantbrukare ska: </a:t>
            </a:r>
          </a:p>
          <a:p>
            <a:pPr marL="342900" indent="-342900">
              <a:buFont typeface="Arial" panose="020B0604020202020204" pitchFamily="34" charset="0"/>
              <a:buChar char="•"/>
            </a:pPr>
            <a:r>
              <a:rPr lang="sv-SE" sz="2400" dirty="0"/>
              <a:t>se </a:t>
            </a:r>
            <a:r>
              <a:rPr lang="sv-SE" sz="2400" b="1" dirty="0"/>
              <a:t>helheten</a:t>
            </a:r>
            <a:r>
              <a:rPr lang="sv-SE" sz="2400" dirty="0"/>
              <a:t> i din gårds miljömässiga hållbarhet</a:t>
            </a:r>
          </a:p>
          <a:p>
            <a:pPr marL="342900" indent="-342900">
              <a:buFont typeface="Arial" panose="020B0604020202020204" pitchFamily="34" charset="0"/>
              <a:buChar char="•"/>
            </a:pPr>
            <a:r>
              <a:rPr lang="sv-SE" sz="2400" dirty="0"/>
              <a:t>få förslag på </a:t>
            </a:r>
            <a:r>
              <a:rPr lang="sv-SE" sz="2400" b="1" dirty="0"/>
              <a:t>åtgärder </a:t>
            </a:r>
            <a:r>
              <a:rPr lang="sv-SE" sz="2400" dirty="0"/>
              <a:t>där förbättringar behövs</a:t>
            </a:r>
          </a:p>
          <a:p>
            <a:pPr marL="342900" indent="-342900">
              <a:buFont typeface="Arial" panose="020B0604020202020204" pitchFamily="34" charset="0"/>
              <a:buChar char="•"/>
            </a:pPr>
            <a:r>
              <a:rPr lang="sv-SE" sz="2400" dirty="0"/>
              <a:t>se hur hållbart företaget är i förhållande till </a:t>
            </a:r>
            <a:r>
              <a:rPr lang="sv-SE" sz="2400" b="1" dirty="0"/>
              <a:t>jämförbara gårdar</a:t>
            </a:r>
            <a:endParaRPr lang="sv-SE" sz="2400" dirty="0"/>
          </a:p>
          <a:p>
            <a:pPr marL="342900" indent="-342900">
              <a:buFont typeface="Arial" panose="020B0604020202020204" pitchFamily="34" charset="0"/>
              <a:buChar char="•"/>
            </a:pPr>
            <a:r>
              <a:rPr lang="sv-SE" sz="2400" b="1" dirty="0"/>
              <a:t>känna stolthet </a:t>
            </a:r>
            <a:r>
              <a:rPr lang="sv-SE" sz="2400" dirty="0"/>
              <a:t>över ditt företag och deltagande i Greppa Näringen</a:t>
            </a:r>
          </a:p>
          <a:p>
            <a:pPr marL="342900" indent="-342900">
              <a:buFont typeface="Arial" panose="020B0604020202020204" pitchFamily="34" charset="0"/>
              <a:buChar char="•"/>
            </a:pPr>
            <a:r>
              <a:rPr lang="sv-SE" sz="2400" dirty="0"/>
              <a:t>ha </a:t>
            </a:r>
            <a:r>
              <a:rPr lang="sv-SE" sz="2400" b="1" dirty="0"/>
              <a:t>nytta</a:t>
            </a:r>
            <a:r>
              <a:rPr lang="sv-SE" sz="2400" dirty="0"/>
              <a:t> av indikatorerna i flera </a:t>
            </a:r>
          </a:p>
          <a:p>
            <a:pPr marL="342900" indent="-342900">
              <a:buFont typeface="Arial" panose="020B0604020202020204" pitchFamily="34" charset="0"/>
              <a:buChar char="•"/>
            </a:pPr>
            <a:r>
              <a:rPr lang="sv-SE" sz="2400" dirty="0"/>
              <a:t>sammanhang</a:t>
            </a:r>
          </a:p>
          <a:p>
            <a:endParaRPr lang="sv-SE" dirty="0"/>
          </a:p>
        </p:txBody>
      </p:sp>
      <p:sp>
        <p:nvSpPr>
          <p:cNvPr id="2" name="Rubrik 1">
            <a:extLst>
              <a:ext uri="{FF2B5EF4-FFF2-40B4-BE49-F238E27FC236}">
                <a16:creationId xmlns:a16="http://schemas.microsoft.com/office/drawing/2014/main" id="{C1A18BD7-1FA4-44EB-A3B4-46F20D0BEDED}"/>
              </a:ext>
            </a:extLst>
          </p:cNvPr>
          <p:cNvSpPr>
            <a:spLocks noGrp="1"/>
          </p:cNvSpPr>
          <p:nvPr>
            <p:ph type="title"/>
          </p:nvPr>
        </p:nvSpPr>
        <p:spPr/>
        <p:txBody>
          <a:bodyPr>
            <a:normAutofit/>
          </a:bodyPr>
          <a:lstStyle/>
          <a:p>
            <a:r>
              <a:rPr lang="sv-SE" dirty="0"/>
              <a:t>Varför ska du göra en Hållbarhetsanalys?</a:t>
            </a:r>
          </a:p>
        </p:txBody>
      </p:sp>
    </p:spTree>
    <p:extLst>
      <p:ext uri="{BB962C8B-B14F-4D97-AF65-F5344CB8AC3E}">
        <p14:creationId xmlns:p14="http://schemas.microsoft.com/office/powerpoint/2010/main" val="2116025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20BECBA8-14FF-0432-A321-66D8CF449028}"/>
              </a:ext>
            </a:extLst>
          </p:cNvPr>
          <p:cNvSpPr>
            <a:spLocks noGrp="1"/>
          </p:cNvSpPr>
          <p:nvPr>
            <p:ph type="body" sz="quarter" idx="20"/>
          </p:nvPr>
        </p:nvSpPr>
        <p:spPr/>
        <p:txBody>
          <a:bodyPr/>
          <a:lstStyle/>
          <a:p>
            <a:r>
              <a:rPr lang="sv-SE" dirty="0"/>
              <a:t>Foto: Ulrika Listh</a:t>
            </a:r>
          </a:p>
        </p:txBody>
      </p:sp>
      <p:pic>
        <p:nvPicPr>
          <p:cNvPr id="5" name="Platshållare för bild 4">
            <a:extLst>
              <a:ext uri="{FF2B5EF4-FFF2-40B4-BE49-F238E27FC236}">
                <a16:creationId xmlns:a16="http://schemas.microsoft.com/office/drawing/2014/main" id="{F2C811A9-2427-45B1-A9C0-F6D2F552D59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p:blipFill>
        <p:spPr/>
      </p:pic>
      <p:sp>
        <p:nvSpPr>
          <p:cNvPr id="2" name="Platshållare för text 1">
            <a:extLst>
              <a:ext uri="{FF2B5EF4-FFF2-40B4-BE49-F238E27FC236}">
                <a16:creationId xmlns:a16="http://schemas.microsoft.com/office/drawing/2014/main" id="{B754F94C-6101-46BC-36C4-1D0F11EFE59E}"/>
              </a:ext>
            </a:extLst>
          </p:cNvPr>
          <p:cNvSpPr>
            <a:spLocks noGrp="1"/>
          </p:cNvSpPr>
          <p:nvPr>
            <p:ph type="body" sz="quarter" idx="15"/>
          </p:nvPr>
        </p:nvSpPr>
        <p:spPr/>
        <p:txBody>
          <a:bodyPr/>
          <a:lstStyle/>
          <a:p>
            <a:endParaRPr lang="sv-SE"/>
          </a:p>
        </p:txBody>
      </p:sp>
      <p:sp>
        <p:nvSpPr>
          <p:cNvPr id="7" name="Rubrik 6"/>
          <p:cNvSpPr>
            <a:spLocks noGrp="1"/>
          </p:cNvSpPr>
          <p:nvPr>
            <p:ph type="title"/>
          </p:nvPr>
        </p:nvSpPr>
        <p:spPr/>
        <p:txBody>
          <a:bodyPr/>
          <a:lstStyle/>
          <a:p>
            <a:r>
              <a:rPr lang="sv-SE" dirty="0"/>
              <a:t>1. Övergödning</a:t>
            </a:r>
          </a:p>
        </p:txBody>
      </p:sp>
    </p:spTree>
    <p:extLst>
      <p:ext uri="{BB962C8B-B14F-4D97-AF65-F5344CB8AC3E}">
        <p14:creationId xmlns:p14="http://schemas.microsoft.com/office/powerpoint/2010/main" val="3015216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p:txBody>
          <a:bodyPr/>
          <a:lstStyle/>
          <a:p>
            <a:r>
              <a:rPr lang="sv-SE" dirty="0"/>
              <a:t>Kvävebalans Mjölk</a:t>
            </a:r>
          </a:p>
        </p:txBody>
      </p:sp>
      <p:pic>
        <p:nvPicPr>
          <p:cNvPr id="6" name="Platshållare för innehåll 5" descr="Diagram som visar kvävebalanser på mjölkgårdar">
            <a:extLst>
              <a:ext uri="{FF2B5EF4-FFF2-40B4-BE49-F238E27FC236}">
                <a16:creationId xmlns:a16="http://schemas.microsoft.com/office/drawing/2014/main" id="{49B591AC-5579-4853-86BD-13C81AE7865F}"/>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176338" y="1747192"/>
            <a:ext cx="8212137" cy="4867275"/>
          </a:xfrm>
          <a:prstGeom prst="rect">
            <a:avLst/>
          </a:prstGeom>
        </p:spPr>
      </p:pic>
    </p:spTree>
    <p:extLst>
      <p:ext uri="{BB962C8B-B14F-4D97-AF65-F5344CB8AC3E}">
        <p14:creationId xmlns:p14="http://schemas.microsoft.com/office/powerpoint/2010/main" val="1044047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p:txBody>
          <a:bodyPr/>
          <a:lstStyle/>
          <a:p>
            <a:r>
              <a:rPr lang="sv-SE" dirty="0"/>
              <a:t>Kvävebalans Nötkött</a:t>
            </a:r>
          </a:p>
        </p:txBody>
      </p:sp>
      <p:pic>
        <p:nvPicPr>
          <p:cNvPr id="6" name="Bildobjekt 5" descr="Diagram som visar kvävebalanser på nötköttsgårdar">
            <a:extLst>
              <a:ext uri="{FF2B5EF4-FFF2-40B4-BE49-F238E27FC236}">
                <a16:creationId xmlns:a16="http://schemas.microsoft.com/office/drawing/2014/main" id="{00000000-0008-0000-0100-00000400000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1465" y="1750280"/>
            <a:ext cx="9144912" cy="4861092"/>
          </a:xfrm>
          <a:prstGeom prst="rect">
            <a:avLst/>
          </a:prstGeom>
          <a:noFill/>
        </p:spPr>
      </p:pic>
    </p:spTree>
    <p:extLst>
      <p:ext uri="{BB962C8B-B14F-4D97-AF65-F5344CB8AC3E}">
        <p14:creationId xmlns:p14="http://schemas.microsoft.com/office/powerpoint/2010/main" val="2763606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p:txBody>
          <a:bodyPr/>
          <a:lstStyle/>
          <a:p>
            <a:r>
              <a:rPr lang="sv-SE" dirty="0"/>
              <a:t>Kvävebalans Gris</a:t>
            </a:r>
          </a:p>
        </p:txBody>
      </p:sp>
      <p:pic>
        <p:nvPicPr>
          <p:cNvPr id="7" name="Bildobjekt 6" descr="Diagram som visar kvävebalanser på grisgårdar">
            <a:extLst>
              <a:ext uri="{FF2B5EF4-FFF2-40B4-BE49-F238E27FC236}">
                <a16:creationId xmlns:a16="http://schemas.microsoft.com/office/drawing/2014/main" id="{00000000-0008-0000-0100-000003000000}"/>
              </a:ext>
            </a:extLst>
          </p:cNvPr>
          <p:cNvPicPr/>
          <p:nvPr/>
        </p:nvPicPr>
        <p:blipFill>
          <a:blip r:embed="rId3">
            <a:extLst>
              <a:ext uri="{28A0092B-C50C-407E-A947-70E740481C1C}">
                <a14:useLocalDpi xmlns:a14="http://schemas.microsoft.com/office/drawing/2010/main" val="0"/>
              </a:ext>
            </a:extLst>
          </a:blip>
          <a:stretch>
            <a:fillRect/>
          </a:stretch>
        </p:blipFill>
        <p:spPr>
          <a:xfrm>
            <a:off x="1176338" y="1629624"/>
            <a:ext cx="8880761" cy="5167737"/>
          </a:xfrm>
          <a:prstGeom prst="rect">
            <a:avLst/>
          </a:prstGeom>
        </p:spPr>
      </p:pic>
    </p:spTree>
    <p:extLst>
      <p:ext uri="{BB962C8B-B14F-4D97-AF65-F5344CB8AC3E}">
        <p14:creationId xmlns:p14="http://schemas.microsoft.com/office/powerpoint/2010/main" val="2124216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8280000" cy="3810491"/>
          </a:xfrm>
        </p:spPr>
        <p:txBody>
          <a:bodyPr/>
          <a:lstStyle/>
          <a:p>
            <a:pPr marL="0" indent="0">
              <a:buNone/>
            </a:pPr>
            <a:r>
              <a:rPr lang="sv-SE" dirty="0"/>
              <a:t>Det är viktigt att göra åtgärder som minskar </a:t>
            </a:r>
            <a:r>
              <a:rPr lang="sv-SE" dirty="0" err="1"/>
              <a:t>ytavrinning</a:t>
            </a:r>
            <a:r>
              <a:rPr lang="sv-SE" dirty="0"/>
              <a:t> och olika former av erosion och att anpassa fosforgödslingen till grödans behov och fördela gödseln jämnt över gårdens fält.</a:t>
            </a:r>
          </a:p>
        </p:txBody>
      </p:sp>
      <p:sp>
        <p:nvSpPr>
          <p:cNvPr id="2" name="Rubrik 1"/>
          <p:cNvSpPr>
            <a:spLocks noGrp="1"/>
          </p:cNvSpPr>
          <p:nvPr>
            <p:ph type="title"/>
          </p:nvPr>
        </p:nvSpPr>
        <p:spPr>
          <a:xfrm>
            <a:off x="1177200" y="464486"/>
            <a:ext cx="8280000" cy="1165138"/>
          </a:xfrm>
        </p:spPr>
        <p:txBody>
          <a:bodyPr/>
          <a:lstStyle/>
          <a:p>
            <a:r>
              <a:rPr lang="sv-SE" dirty="0"/>
              <a:t>Åtgärder mot fosforförluster</a:t>
            </a:r>
          </a:p>
        </p:txBody>
      </p:sp>
      <p:pic>
        <p:nvPicPr>
          <p:cNvPr id="4" name="Bildobjekt 3" descr="Ett öppet dike med vattenspegel i ett slättlandskap"/>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250915" y="3840368"/>
            <a:ext cx="3202627" cy="2406852"/>
          </a:xfrm>
          <a:prstGeom prst="rect">
            <a:avLst/>
          </a:prstGeom>
        </p:spPr>
      </p:pic>
      <p:pic>
        <p:nvPicPr>
          <p:cNvPr id="5" name="Bildobjekt 4" descr="Ytavrinning i en sluttning under snösmältn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008" y="3836960"/>
            <a:ext cx="3074220" cy="2380115"/>
          </a:xfrm>
          <a:prstGeom prst="rect">
            <a:avLst/>
          </a:prstGeom>
        </p:spPr>
      </p:pic>
      <p:sp>
        <p:nvSpPr>
          <p:cNvPr id="6" name="AutoShape 2" descr="{\displaystyle _{4}^{3-}}"/>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7" name="Bildobjekt 6" descr="Traktor med buren centrifugalspridare">
            <a:extLst>
              <a:ext uri="{FF2B5EF4-FFF2-40B4-BE49-F238E27FC236}">
                <a16:creationId xmlns:a16="http://schemas.microsoft.com/office/drawing/2014/main" id="{C3441052-794E-4CC8-B1D1-225EB8ADEB4F}"/>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878745" y="3802876"/>
            <a:ext cx="3649158" cy="2434295"/>
          </a:xfrm>
          <a:prstGeom prst="rect">
            <a:avLst/>
          </a:prstGeom>
        </p:spPr>
      </p:pic>
    </p:spTree>
    <p:extLst>
      <p:ext uri="{BB962C8B-B14F-4D97-AF65-F5344CB8AC3E}">
        <p14:creationId xmlns:p14="http://schemas.microsoft.com/office/powerpoint/2010/main" val="453414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CBFC7BC-E022-EE90-9A29-BC7B45526D02}"/>
            </a:ext>
          </a:extLst>
        </p:cNvPr>
        <p:cNvGrpSpPr/>
        <p:nvPr/>
      </p:nvGrpSpPr>
      <p:grpSpPr>
        <a:xfrm>
          <a:off x="0" y="0"/>
          <a:ext cx="0" cy="0"/>
          <a:chOff x="0" y="0"/>
          <a:chExt cx="0" cy="0"/>
        </a:xfrm>
      </p:grpSpPr>
      <p:sp>
        <p:nvSpPr>
          <p:cNvPr id="18439" name="Rectangle 7">
            <a:extLst>
              <a:ext uri="{FF2B5EF4-FFF2-40B4-BE49-F238E27FC236}">
                <a16:creationId xmlns:a16="http://schemas.microsoft.com/office/drawing/2014/main" id="{A9568706-ADBB-CCCD-DDC5-3EDE1558C9AC}"/>
              </a:ext>
            </a:extLst>
          </p:cNvPr>
          <p:cNvSpPr>
            <a:spLocks noGrp="1" noChangeArrowheads="1"/>
          </p:cNvSpPr>
          <p:nvPr>
            <p:ph type="title"/>
          </p:nvPr>
        </p:nvSpPr>
        <p:spPr>
          <a:xfrm>
            <a:off x="673362" y="413312"/>
            <a:ext cx="7394398" cy="1165225"/>
          </a:xfrm>
        </p:spPr>
        <p:txBody>
          <a:bodyPr/>
          <a:lstStyle/>
          <a:p>
            <a:r>
              <a:rPr lang="sv-SE" altLang="sv-SE" dirty="0"/>
              <a:t>Rekommenderad fosforbalans för olika växtföljder</a:t>
            </a:r>
          </a:p>
        </p:txBody>
      </p:sp>
      <p:sp>
        <p:nvSpPr>
          <p:cNvPr id="5" name="textruta 4">
            <a:extLst>
              <a:ext uri="{FF2B5EF4-FFF2-40B4-BE49-F238E27FC236}">
                <a16:creationId xmlns:a16="http://schemas.microsoft.com/office/drawing/2014/main" id="{56AF72BC-A7C2-792A-2691-CCB0C21CDD87}"/>
              </a:ext>
            </a:extLst>
          </p:cNvPr>
          <p:cNvSpPr txBox="1"/>
          <p:nvPr/>
        </p:nvSpPr>
        <p:spPr>
          <a:xfrm>
            <a:off x="681453" y="1496246"/>
            <a:ext cx="61403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sv-SE" sz="2400" b="0" i="0" u="none" strike="noStrike" kern="1200" cap="none" spc="0" normalizeH="0" baseline="0" noProof="0" dirty="0">
                <a:ln>
                  <a:noFill/>
                </a:ln>
                <a:solidFill>
                  <a:srgbClr val="0D2B38"/>
                </a:solidFill>
                <a:effectLst/>
                <a:uLnTx/>
                <a:uFillTx/>
                <a:latin typeface="Arial"/>
                <a:ea typeface="ＭＳ Ｐゴシック" pitchFamily="34" charset="-128"/>
                <a:cs typeface="+mn-cs"/>
              </a:rPr>
              <a:t>med ett långsiktigt ekonomiskt perspektiv</a:t>
            </a:r>
            <a:endParaRPr kumimoji="0" lang="sv-SE" sz="2400" b="0" i="0" u="none" strike="noStrike" kern="1200" cap="none" spc="0" normalizeH="0" baseline="0" noProof="0" dirty="0">
              <a:ln>
                <a:noFill/>
              </a:ln>
              <a:solidFill>
                <a:srgbClr val="0D2B38"/>
              </a:solidFill>
              <a:effectLst/>
              <a:uLnTx/>
              <a:uFillTx/>
              <a:latin typeface="Arial"/>
              <a:ea typeface="+mn-ea"/>
              <a:cs typeface="+mn-cs"/>
            </a:endParaRPr>
          </a:p>
        </p:txBody>
      </p:sp>
      <p:sp>
        <p:nvSpPr>
          <p:cNvPr id="15" name="Text Box 9">
            <a:extLst>
              <a:ext uri="{FF2B5EF4-FFF2-40B4-BE49-F238E27FC236}">
                <a16:creationId xmlns:a16="http://schemas.microsoft.com/office/drawing/2014/main" id="{8BE28995-2155-E057-C7D6-0529422347A9}"/>
              </a:ext>
            </a:extLst>
          </p:cNvPr>
          <p:cNvSpPr txBox="1">
            <a:spLocks noChangeArrowheads="1"/>
          </p:cNvSpPr>
          <p:nvPr/>
        </p:nvSpPr>
        <p:spPr bwMode="auto">
          <a:xfrm>
            <a:off x="393362" y="3172138"/>
            <a:ext cx="2565477" cy="537391"/>
          </a:xfrm>
          <a:prstGeom prst="rect">
            <a:avLst/>
          </a:prstGeom>
          <a:noFill/>
          <a:ln>
            <a:noFill/>
          </a:ln>
        </p:spPr>
        <p:txBody>
          <a:bodyPr wrap="square">
            <a:spAutoFit/>
          </a:bodyPr>
          <a:lstStyle>
            <a:lvl1pPr eaLnBrk="0" hangingPunct="0">
              <a:spcBef>
                <a:spcPct val="20000"/>
              </a:spcBef>
              <a:buSzPct val="90000"/>
              <a:buBlip>
                <a:blip r:embed="rId3"/>
              </a:buBlip>
              <a:defRPr sz="2000">
                <a:solidFill>
                  <a:srgbClr val="004165"/>
                </a:solidFill>
                <a:latin typeface="Helvetica" pitchFamily="34" charset="0"/>
                <a:ea typeface="ＭＳ Ｐゴシック" pitchFamily="34" charset="-128"/>
              </a:defRPr>
            </a:lvl1pPr>
            <a:lvl2pPr marL="37931725" indent="-37474525" eaLnBrk="0" hangingPunct="0">
              <a:spcBef>
                <a:spcPct val="20000"/>
              </a:spcBef>
              <a:buSzPct val="120000"/>
              <a:buChar char="•"/>
              <a:defRPr sz="2800">
                <a:solidFill>
                  <a:srgbClr val="004165"/>
                </a:solidFill>
                <a:latin typeface="Helvetica" pitchFamily="34" charset="0"/>
                <a:ea typeface="ＭＳ Ｐゴシック" pitchFamily="34" charset="-128"/>
              </a:defRPr>
            </a:lvl2pPr>
            <a:lvl3pPr marL="1143000" indent="-228600" eaLnBrk="0" hangingPunct="0">
              <a:spcBef>
                <a:spcPct val="20000"/>
              </a:spcBef>
              <a:buSzPct val="80000"/>
              <a:buFont typeface="Wingdings" pitchFamily="2" charset="2"/>
              <a:buChar char="§"/>
              <a:defRPr sz="1600">
                <a:solidFill>
                  <a:srgbClr val="004165"/>
                </a:solidFill>
                <a:latin typeface="Helvetica" pitchFamily="34" charset="0"/>
                <a:ea typeface="ＭＳ Ｐゴシック" pitchFamily="34" charset="-128"/>
              </a:defRPr>
            </a:lvl3pPr>
            <a:lvl4pPr marL="1600200" indent="-228600" eaLnBrk="0" hangingPunct="0">
              <a:spcBef>
                <a:spcPct val="20000"/>
              </a:spcBef>
              <a:buChar char="–"/>
              <a:defRPr sz="1400">
                <a:solidFill>
                  <a:srgbClr val="004165"/>
                </a:solidFill>
                <a:latin typeface="Helvetica" pitchFamily="34" charset="0"/>
                <a:ea typeface="ＭＳ Ｐゴシック" pitchFamily="34" charset="-128"/>
              </a:defRPr>
            </a:lvl4pPr>
            <a:lvl5pPr marL="2057400" indent="-228600" eaLnBrk="0" hangingPunct="0">
              <a:spcBef>
                <a:spcPct val="20000"/>
              </a:spcBef>
              <a:buChar char="»"/>
              <a:defRPr sz="1400">
                <a:solidFill>
                  <a:srgbClr val="004165"/>
                </a:solidFill>
                <a:latin typeface="Helvetica" pitchFamily="34" charset="0"/>
                <a:ea typeface="ＭＳ Ｐゴシック" pitchFamily="34" charset="-128"/>
              </a:defRPr>
            </a:lvl5pPr>
            <a:lvl6pPr marL="25146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6pPr>
            <a:lvl7pPr marL="29718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7pPr>
            <a:lvl8pPr marL="34290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8pPr>
            <a:lvl9pPr marL="38862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sv-SE" altLang="sv-SE" sz="2200" b="1" i="0" u="none" strike="noStrike" kern="1200" cap="none" spc="0" normalizeH="0" baseline="0" noProof="0" dirty="0">
                <a:ln>
                  <a:noFill/>
                </a:ln>
                <a:solidFill>
                  <a:srgbClr val="004165"/>
                </a:solidFill>
                <a:effectLst/>
                <a:uLnTx/>
                <a:uFillTx/>
                <a:latin typeface="Arial"/>
                <a:ea typeface="ＭＳ Ｐゴシック" pitchFamily="34" charset="-128"/>
                <a:cs typeface="Arial" panose="020B0604020202020204" pitchFamily="34" charset="0"/>
              </a:rPr>
              <a:t>   Växtföljd         </a:t>
            </a:r>
          </a:p>
        </p:txBody>
      </p:sp>
      <p:sp>
        <p:nvSpPr>
          <p:cNvPr id="14" name="Text Box 10">
            <a:extLst>
              <a:ext uri="{FF2B5EF4-FFF2-40B4-BE49-F238E27FC236}">
                <a16:creationId xmlns:a16="http://schemas.microsoft.com/office/drawing/2014/main" id="{709CC085-476B-CD2C-4E8E-356FDED91923}"/>
              </a:ext>
            </a:extLst>
          </p:cNvPr>
          <p:cNvSpPr txBox="1">
            <a:spLocks noChangeArrowheads="1"/>
          </p:cNvSpPr>
          <p:nvPr/>
        </p:nvSpPr>
        <p:spPr bwMode="auto">
          <a:xfrm>
            <a:off x="6247050" y="2662576"/>
            <a:ext cx="4447051" cy="1046953"/>
          </a:xfrm>
          <a:prstGeom prst="rect">
            <a:avLst/>
          </a:prstGeom>
          <a:noFill/>
          <a:ln>
            <a:noFill/>
          </a:ln>
        </p:spPr>
        <p:txBody>
          <a:bodyPr wrap="square">
            <a:spAutoFit/>
          </a:bodyPr>
          <a:lstStyle>
            <a:lvl1pPr eaLnBrk="0" hangingPunct="0">
              <a:spcBef>
                <a:spcPct val="20000"/>
              </a:spcBef>
              <a:buSzPct val="90000"/>
              <a:buBlip>
                <a:blip r:embed="rId3"/>
              </a:buBlip>
              <a:defRPr sz="2000">
                <a:solidFill>
                  <a:srgbClr val="004165"/>
                </a:solidFill>
                <a:latin typeface="Helvetica" pitchFamily="34" charset="0"/>
                <a:ea typeface="ＭＳ Ｐゴシック" pitchFamily="34" charset="-128"/>
              </a:defRPr>
            </a:lvl1pPr>
            <a:lvl2pPr marL="37931725" indent="-37474525" eaLnBrk="0" hangingPunct="0">
              <a:spcBef>
                <a:spcPct val="20000"/>
              </a:spcBef>
              <a:buSzPct val="120000"/>
              <a:buChar char="•"/>
              <a:defRPr sz="2800">
                <a:solidFill>
                  <a:srgbClr val="004165"/>
                </a:solidFill>
                <a:latin typeface="Helvetica" pitchFamily="34" charset="0"/>
                <a:ea typeface="ＭＳ Ｐゴシック" pitchFamily="34" charset="-128"/>
              </a:defRPr>
            </a:lvl2pPr>
            <a:lvl3pPr marL="1143000" indent="-228600" eaLnBrk="0" hangingPunct="0">
              <a:spcBef>
                <a:spcPct val="20000"/>
              </a:spcBef>
              <a:buSzPct val="80000"/>
              <a:buFont typeface="Wingdings" pitchFamily="2" charset="2"/>
              <a:buChar char="§"/>
              <a:defRPr sz="1600">
                <a:solidFill>
                  <a:srgbClr val="004165"/>
                </a:solidFill>
                <a:latin typeface="Helvetica" pitchFamily="34" charset="0"/>
                <a:ea typeface="ＭＳ Ｐゴシック" pitchFamily="34" charset="-128"/>
              </a:defRPr>
            </a:lvl3pPr>
            <a:lvl4pPr marL="1600200" indent="-228600" eaLnBrk="0" hangingPunct="0">
              <a:spcBef>
                <a:spcPct val="20000"/>
              </a:spcBef>
              <a:buChar char="–"/>
              <a:defRPr sz="1400">
                <a:solidFill>
                  <a:srgbClr val="004165"/>
                </a:solidFill>
                <a:latin typeface="Helvetica" pitchFamily="34" charset="0"/>
                <a:ea typeface="ＭＳ Ｐゴシック" pitchFamily="34" charset="-128"/>
              </a:defRPr>
            </a:lvl4pPr>
            <a:lvl5pPr marL="2057400" indent="-228600" eaLnBrk="0" hangingPunct="0">
              <a:spcBef>
                <a:spcPct val="20000"/>
              </a:spcBef>
              <a:buChar char="»"/>
              <a:defRPr sz="1400">
                <a:solidFill>
                  <a:srgbClr val="004165"/>
                </a:solidFill>
                <a:latin typeface="Helvetica" pitchFamily="34" charset="0"/>
                <a:ea typeface="ＭＳ Ｐゴシック" pitchFamily="34" charset="-128"/>
              </a:defRPr>
            </a:lvl5pPr>
            <a:lvl6pPr marL="25146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6pPr>
            <a:lvl7pPr marL="29718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7pPr>
            <a:lvl8pPr marL="34290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8pPr>
            <a:lvl9pPr marL="38862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9p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sv-SE" altLang="sv-SE" sz="2200" b="1" i="0" u="none" strike="noStrike" kern="1200" cap="none" spc="0" normalizeH="0" baseline="0" noProof="0" dirty="0">
                <a:ln>
                  <a:noFill/>
                </a:ln>
                <a:solidFill>
                  <a:srgbClr val="004165"/>
                </a:solidFill>
                <a:effectLst/>
                <a:uLnTx/>
                <a:uFillTx/>
                <a:latin typeface="Arial"/>
                <a:ea typeface="ＭＳ Ｐゴシック" pitchFamily="34" charset="-128"/>
                <a:cs typeface="+mn-cs"/>
              </a:rPr>
              <a:t>Balans vid olika P</a:t>
            </a:r>
            <a:r>
              <a:rPr kumimoji="0" lang="sv-SE" altLang="sv-SE" sz="2200" b="1" i="0" u="none" strike="noStrike" kern="1200" cap="none" spc="0" normalizeH="0" baseline="0" noProof="0" dirty="0">
                <a:ln>
                  <a:noFill/>
                </a:ln>
                <a:solidFill>
                  <a:srgbClr val="004165"/>
                </a:solidFill>
                <a:effectLst/>
                <a:uLnTx/>
                <a:uFillTx/>
                <a:latin typeface="Arial"/>
                <a:ea typeface="ＭＳ Ｐゴシック" pitchFamily="34" charset="-128"/>
                <a:cs typeface="Arial" panose="020B0604020202020204" pitchFamily="34" charset="0"/>
              </a:rPr>
              <a:t>-AL klass</a:t>
            </a: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sv-SE" altLang="sv-SE" sz="2200" b="1" i="0" u="none" strike="noStrike" kern="1200" cap="none" spc="0" normalizeH="0" baseline="0" noProof="0" dirty="0">
                <a:ln>
                  <a:noFill/>
                </a:ln>
                <a:solidFill>
                  <a:srgbClr val="A71930"/>
                </a:solidFill>
                <a:effectLst/>
                <a:uLnTx/>
                <a:uFillTx/>
                <a:latin typeface="Helvetica"/>
                <a:ea typeface="ＭＳ Ｐゴシック" pitchFamily="34" charset="-128"/>
                <a:cs typeface="+mn-cs"/>
              </a:rPr>
              <a:t>I   </a:t>
            </a:r>
            <a:r>
              <a:rPr kumimoji="0" lang="sv-SE" altLang="sv-SE" sz="2200" b="1" i="0" u="none" strike="noStrike" kern="1200" cap="none" spc="0" normalizeH="0" baseline="0" noProof="0" dirty="0">
                <a:ln>
                  <a:noFill/>
                </a:ln>
                <a:solidFill>
                  <a:srgbClr val="004165"/>
                </a:solidFill>
                <a:effectLst/>
                <a:uLnTx/>
                <a:uFillTx/>
                <a:latin typeface="Helvetica"/>
                <a:ea typeface="ＭＳ Ｐゴシック" pitchFamily="34" charset="-128"/>
                <a:cs typeface="+mn-cs"/>
              </a:rPr>
              <a:t>     </a:t>
            </a:r>
            <a:r>
              <a:rPr kumimoji="0" lang="sv-SE" altLang="sv-SE" sz="2200" b="1" i="0" u="none" strike="noStrike" kern="1200" cap="none" spc="0" normalizeH="0" baseline="0" noProof="0" dirty="0">
                <a:ln>
                  <a:noFill/>
                </a:ln>
                <a:solidFill>
                  <a:srgbClr val="DC5034"/>
                </a:solidFill>
                <a:effectLst/>
                <a:uLnTx/>
                <a:uFillTx/>
                <a:latin typeface="Helvetica"/>
                <a:ea typeface="ＭＳ Ｐゴシック" pitchFamily="34" charset="-128"/>
                <a:cs typeface="+mn-cs"/>
              </a:rPr>
              <a:t>II </a:t>
            </a:r>
            <a:r>
              <a:rPr kumimoji="0" lang="sv-SE" altLang="sv-SE" sz="2200" b="1" i="0" u="none" strike="noStrike" kern="1200" cap="none" spc="0" normalizeH="0" baseline="0" noProof="0" dirty="0">
                <a:ln>
                  <a:noFill/>
                </a:ln>
                <a:solidFill>
                  <a:srgbClr val="004165"/>
                </a:solidFill>
                <a:effectLst/>
                <a:uLnTx/>
                <a:uFillTx/>
                <a:latin typeface="Helvetica"/>
                <a:ea typeface="ＭＳ Ｐゴシック" pitchFamily="34" charset="-128"/>
                <a:cs typeface="+mn-cs"/>
              </a:rPr>
              <a:t>       </a:t>
            </a:r>
            <a:r>
              <a:rPr kumimoji="0" lang="sv-SE" altLang="sv-SE" sz="2200" b="1" i="0" u="none" strike="noStrike" kern="1200" cap="none" spc="0" normalizeH="0" baseline="0" noProof="0" dirty="0">
                <a:ln>
                  <a:noFill/>
                </a:ln>
                <a:solidFill>
                  <a:srgbClr val="D4BA00"/>
                </a:solidFill>
                <a:effectLst/>
                <a:uLnTx/>
                <a:uFillTx/>
                <a:latin typeface="Helvetica"/>
                <a:ea typeface="ＭＳ Ｐゴシック" pitchFamily="34" charset="-128"/>
                <a:cs typeface="+mn-cs"/>
              </a:rPr>
              <a:t>III</a:t>
            </a:r>
            <a:r>
              <a:rPr kumimoji="0" lang="sv-SE" altLang="sv-SE" sz="2200" b="1" i="0" u="none" strike="noStrike" kern="1200" cap="none" spc="0" normalizeH="0" baseline="0" noProof="0" dirty="0">
                <a:ln>
                  <a:noFill/>
                </a:ln>
                <a:solidFill>
                  <a:srgbClr val="004165"/>
                </a:solidFill>
                <a:effectLst/>
                <a:uLnTx/>
                <a:uFillTx/>
                <a:latin typeface="Helvetica"/>
                <a:ea typeface="ＭＳ Ｐゴシック" pitchFamily="34" charset="-128"/>
                <a:cs typeface="+mn-cs"/>
              </a:rPr>
              <a:t>      </a:t>
            </a:r>
            <a:r>
              <a:rPr kumimoji="0" lang="sv-SE" altLang="sv-SE" sz="2200" b="1" i="0" u="none" strike="noStrike" kern="1200" cap="none" spc="0" normalizeH="0" baseline="0" noProof="0" dirty="0">
                <a:ln>
                  <a:noFill/>
                </a:ln>
                <a:solidFill>
                  <a:srgbClr val="A7D76F"/>
                </a:solidFill>
                <a:effectLst/>
                <a:uLnTx/>
                <a:uFillTx/>
                <a:latin typeface="Helvetica"/>
                <a:ea typeface="ＭＳ Ｐゴシック" pitchFamily="34" charset="-128"/>
                <a:cs typeface="+mn-cs"/>
              </a:rPr>
              <a:t>IVA     </a:t>
            </a:r>
            <a:r>
              <a:rPr kumimoji="0" lang="sv-SE" altLang="sv-SE" sz="2200" b="1" i="0" u="none" strike="noStrike" kern="1200" cap="none" spc="0" normalizeH="0" baseline="0" noProof="0" dirty="0">
                <a:ln>
                  <a:noFill/>
                </a:ln>
                <a:solidFill>
                  <a:srgbClr val="78B642"/>
                </a:solidFill>
                <a:effectLst/>
                <a:uLnTx/>
                <a:uFillTx/>
                <a:latin typeface="Helvetica"/>
                <a:ea typeface="ＭＳ Ｐゴシック" pitchFamily="34" charset="-128"/>
                <a:cs typeface="+mn-cs"/>
              </a:rPr>
              <a:t>IVB</a:t>
            </a:r>
            <a:r>
              <a:rPr kumimoji="0" lang="sv-SE" altLang="sv-SE" sz="2200" b="1" i="0" u="none" strike="noStrike" kern="1200" cap="none" spc="0" normalizeH="0" baseline="0" noProof="0" dirty="0">
                <a:ln>
                  <a:noFill/>
                </a:ln>
                <a:solidFill>
                  <a:srgbClr val="0083BE"/>
                </a:solidFill>
                <a:effectLst/>
                <a:uLnTx/>
                <a:uFillTx/>
                <a:latin typeface="Helvetica"/>
                <a:ea typeface="ＭＳ Ｐゴシック" pitchFamily="34" charset="-128"/>
                <a:cs typeface="+mn-cs"/>
              </a:rPr>
              <a:t>	   V</a:t>
            </a:r>
          </a:p>
        </p:txBody>
      </p:sp>
      <p:sp>
        <p:nvSpPr>
          <p:cNvPr id="16" name="Rectangle 2" descr="Underskott av kalium på 30 vid odling av spannmål, 30 vid odling av spannmål och oljeväxter, 55 kilo vid odling av sockerbetor (var 4:e år), 75 kilo vid odling av potatis (var 4:e år) 115 kilo vid odling av vall (3 år av 6). " title="Rimlig Kalium balans i klass V ">
            <a:extLst>
              <a:ext uri="{FF2B5EF4-FFF2-40B4-BE49-F238E27FC236}">
                <a16:creationId xmlns:a16="http://schemas.microsoft.com/office/drawing/2014/main" id="{B4F44CE8-A76E-3426-5654-753BEAC2CBF9}"/>
              </a:ext>
            </a:extLst>
          </p:cNvPr>
          <p:cNvSpPr>
            <a:spLocks noChangeArrowheads="1"/>
          </p:cNvSpPr>
          <p:nvPr/>
        </p:nvSpPr>
        <p:spPr bwMode="auto">
          <a:xfrm>
            <a:off x="10009441" y="3753860"/>
            <a:ext cx="684660" cy="2366787"/>
          </a:xfrm>
          <a:prstGeom prst="rect">
            <a:avLst/>
          </a:prstGeom>
          <a:solidFill>
            <a:srgbClr val="0083BE"/>
          </a:solidFill>
          <a:ln w="12700">
            <a:solidFill>
              <a:schemeClr val="tx1"/>
            </a:solidFill>
            <a:miter lim="800000"/>
            <a:headEnd type="none" w="sm" len="sm"/>
            <a:tailEnd type="none" w="sm" len="sm"/>
          </a:ln>
        </p:spPr>
        <p:txBody>
          <a:bodyPr wrap="none" anchor="ctr"/>
          <a:lstStyle>
            <a:lvl1pPr eaLnBrk="0" hangingPunct="0">
              <a:spcBef>
                <a:spcPct val="20000"/>
              </a:spcBef>
              <a:buSzPct val="90000"/>
              <a:buBlip>
                <a:blip r:embed="rId3"/>
              </a:buBlip>
              <a:defRPr sz="2000">
                <a:solidFill>
                  <a:srgbClr val="004165"/>
                </a:solidFill>
                <a:latin typeface="Helvetica" pitchFamily="34" charset="0"/>
                <a:ea typeface="ＭＳ Ｐゴシック" pitchFamily="34" charset="-128"/>
              </a:defRPr>
            </a:lvl1pPr>
            <a:lvl2pPr marL="37931725" indent="-37474525" eaLnBrk="0" hangingPunct="0">
              <a:spcBef>
                <a:spcPct val="20000"/>
              </a:spcBef>
              <a:buSzPct val="120000"/>
              <a:buChar char="•"/>
              <a:defRPr sz="2800">
                <a:solidFill>
                  <a:srgbClr val="004165"/>
                </a:solidFill>
                <a:latin typeface="Helvetica" pitchFamily="34" charset="0"/>
                <a:ea typeface="ＭＳ Ｐゴシック" pitchFamily="34" charset="-128"/>
              </a:defRPr>
            </a:lvl2pPr>
            <a:lvl3pPr marL="1143000" indent="-228600" eaLnBrk="0" hangingPunct="0">
              <a:spcBef>
                <a:spcPct val="20000"/>
              </a:spcBef>
              <a:buSzPct val="80000"/>
              <a:buFont typeface="Wingdings" pitchFamily="2" charset="2"/>
              <a:buChar char="§"/>
              <a:defRPr sz="1600">
                <a:solidFill>
                  <a:srgbClr val="004165"/>
                </a:solidFill>
                <a:latin typeface="Helvetica" pitchFamily="34" charset="0"/>
                <a:ea typeface="ＭＳ Ｐゴシック" pitchFamily="34" charset="-128"/>
              </a:defRPr>
            </a:lvl3pPr>
            <a:lvl4pPr marL="1600200" indent="-228600" eaLnBrk="0" hangingPunct="0">
              <a:spcBef>
                <a:spcPct val="20000"/>
              </a:spcBef>
              <a:buChar char="–"/>
              <a:defRPr sz="1400">
                <a:solidFill>
                  <a:srgbClr val="004165"/>
                </a:solidFill>
                <a:latin typeface="Helvetica" pitchFamily="34" charset="0"/>
                <a:ea typeface="ＭＳ Ｐゴシック" pitchFamily="34" charset="-128"/>
              </a:defRPr>
            </a:lvl4pPr>
            <a:lvl5pPr marL="2057400" indent="-228600" eaLnBrk="0" hangingPunct="0">
              <a:spcBef>
                <a:spcPct val="20000"/>
              </a:spcBef>
              <a:buChar char="»"/>
              <a:defRPr sz="1400">
                <a:solidFill>
                  <a:srgbClr val="004165"/>
                </a:solidFill>
                <a:latin typeface="Helvetica" pitchFamily="34" charset="0"/>
                <a:ea typeface="ＭＳ Ｐゴシック" pitchFamily="34" charset="-128"/>
              </a:defRPr>
            </a:lvl5pPr>
            <a:lvl6pPr marL="25146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6pPr>
            <a:lvl7pPr marL="29718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7pPr>
            <a:lvl8pPr marL="34290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8pPr>
            <a:lvl9pPr marL="38862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v-SE" altLang="sv-SE" sz="2400" b="0" i="0" u="none" strike="noStrike" kern="1200" cap="none" spc="0" normalizeH="0" baseline="0" noProof="0">
              <a:ln>
                <a:noFill/>
              </a:ln>
              <a:solidFill>
                <a:srgbClr val="004165"/>
              </a:solidFill>
              <a:effectLst/>
              <a:uLnTx/>
              <a:uFillTx/>
              <a:latin typeface="Times New Roman" pitchFamily="18" charset="0"/>
              <a:ea typeface="ＭＳ Ｐゴシック" pitchFamily="34" charset="-128"/>
              <a:cs typeface="+mn-cs"/>
            </a:endParaRPr>
          </a:p>
        </p:txBody>
      </p:sp>
      <p:sp>
        <p:nvSpPr>
          <p:cNvPr id="4" name="Rectangle 6" descr="Överskott av kalium på 20 vid odling av spannmål, 20 vid odling av spannmål och oljeväxter, 10 kilo vid odling av sockerbetor (var 4:e år), 40 kilo vid odling av potatis (var 4:e år) 10 kilo vid odling av vall (3 år av 6). " title="Rimlig kaliumbalans i klass I ">
            <a:extLst>
              <a:ext uri="{FF2B5EF4-FFF2-40B4-BE49-F238E27FC236}">
                <a16:creationId xmlns:a16="http://schemas.microsoft.com/office/drawing/2014/main" id="{FCFF7F77-0A56-C0B0-3ABB-EDED4F8692B0}"/>
              </a:ext>
            </a:extLst>
          </p:cNvPr>
          <p:cNvSpPr>
            <a:spLocks noChangeArrowheads="1"/>
          </p:cNvSpPr>
          <p:nvPr/>
        </p:nvSpPr>
        <p:spPr bwMode="auto">
          <a:xfrm>
            <a:off x="6008460" y="3753865"/>
            <a:ext cx="688253" cy="2366782"/>
          </a:xfrm>
          <a:prstGeom prst="rect">
            <a:avLst/>
          </a:prstGeom>
          <a:solidFill>
            <a:srgbClr val="A71930">
              <a:alpha val="80000"/>
            </a:srgbClr>
          </a:solidFill>
          <a:ln w="12700">
            <a:solidFill>
              <a:schemeClr val="tx1"/>
            </a:solidFill>
            <a:miter lim="800000"/>
            <a:headEnd type="none" w="sm" len="sm"/>
            <a:tailEnd type="none" w="sm" len="sm"/>
          </a:ln>
        </p:spPr>
        <p:txBody>
          <a:bodyPr wrap="none" anchor="ctr"/>
          <a:lstStyle>
            <a:lvl1pPr eaLnBrk="0" hangingPunct="0">
              <a:spcBef>
                <a:spcPct val="20000"/>
              </a:spcBef>
              <a:buSzPct val="90000"/>
              <a:buBlip>
                <a:blip r:embed="rId3"/>
              </a:buBlip>
              <a:defRPr sz="2000">
                <a:solidFill>
                  <a:srgbClr val="004165"/>
                </a:solidFill>
                <a:latin typeface="Helvetica" pitchFamily="34" charset="0"/>
                <a:ea typeface="ＭＳ Ｐゴシック" pitchFamily="34" charset="-128"/>
              </a:defRPr>
            </a:lvl1pPr>
            <a:lvl2pPr marL="37931725" indent="-37474525" eaLnBrk="0" hangingPunct="0">
              <a:spcBef>
                <a:spcPct val="20000"/>
              </a:spcBef>
              <a:buSzPct val="120000"/>
              <a:buChar char="•"/>
              <a:defRPr sz="2800">
                <a:solidFill>
                  <a:srgbClr val="004165"/>
                </a:solidFill>
                <a:latin typeface="Helvetica" pitchFamily="34" charset="0"/>
                <a:ea typeface="ＭＳ Ｐゴシック" pitchFamily="34" charset="-128"/>
              </a:defRPr>
            </a:lvl2pPr>
            <a:lvl3pPr marL="1143000" indent="-228600" eaLnBrk="0" hangingPunct="0">
              <a:spcBef>
                <a:spcPct val="20000"/>
              </a:spcBef>
              <a:buSzPct val="80000"/>
              <a:buFont typeface="Wingdings" pitchFamily="2" charset="2"/>
              <a:buChar char="§"/>
              <a:defRPr sz="1600">
                <a:solidFill>
                  <a:srgbClr val="004165"/>
                </a:solidFill>
                <a:latin typeface="Helvetica" pitchFamily="34" charset="0"/>
                <a:ea typeface="ＭＳ Ｐゴシック" pitchFamily="34" charset="-128"/>
              </a:defRPr>
            </a:lvl3pPr>
            <a:lvl4pPr marL="1600200" indent="-228600" eaLnBrk="0" hangingPunct="0">
              <a:spcBef>
                <a:spcPct val="20000"/>
              </a:spcBef>
              <a:buChar char="–"/>
              <a:defRPr sz="1400">
                <a:solidFill>
                  <a:srgbClr val="004165"/>
                </a:solidFill>
                <a:latin typeface="Helvetica" pitchFamily="34" charset="0"/>
                <a:ea typeface="ＭＳ Ｐゴシック" pitchFamily="34" charset="-128"/>
              </a:defRPr>
            </a:lvl4pPr>
            <a:lvl5pPr marL="2057400" indent="-228600" eaLnBrk="0" hangingPunct="0">
              <a:spcBef>
                <a:spcPct val="20000"/>
              </a:spcBef>
              <a:buChar char="»"/>
              <a:defRPr sz="1400">
                <a:solidFill>
                  <a:srgbClr val="004165"/>
                </a:solidFill>
                <a:latin typeface="Helvetica" pitchFamily="34" charset="0"/>
                <a:ea typeface="ＭＳ Ｐゴシック" pitchFamily="34" charset="-128"/>
              </a:defRPr>
            </a:lvl5pPr>
            <a:lvl6pPr marL="25146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6pPr>
            <a:lvl7pPr marL="29718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7pPr>
            <a:lvl8pPr marL="34290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8pPr>
            <a:lvl9pPr marL="38862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v-SE" altLang="sv-SE" sz="2400" b="0" i="0" u="none" strike="noStrike" kern="1200" cap="none" spc="0" normalizeH="0" baseline="0" noProof="0">
              <a:ln>
                <a:noFill/>
              </a:ln>
              <a:solidFill>
                <a:srgbClr val="004165"/>
              </a:solidFill>
              <a:effectLst/>
              <a:uLnTx/>
              <a:uFillTx/>
              <a:latin typeface="Times New Roman" pitchFamily="18" charset="0"/>
              <a:ea typeface="ＭＳ Ｐゴシック" pitchFamily="34" charset="-128"/>
              <a:cs typeface="+mn-cs"/>
            </a:endParaRPr>
          </a:p>
        </p:txBody>
      </p:sp>
      <p:sp>
        <p:nvSpPr>
          <p:cNvPr id="7" name="Rectangle 5" descr="Underskott av kalium på 10 vid odling av spannmål, 10 vid odling av spannmål och oljeväxter, -5 kilo vid odling av sockerbetor (var 4:e år), 20 kilo vid odling av potatis (var 4:e år) -15 kilo vid odling av vall (3 år av 6). " title="Rimlig kaliumbalans i klass II ">
            <a:extLst>
              <a:ext uri="{FF2B5EF4-FFF2-40B4-BE49-F238E27FC236}">
                <a16:creationId xmlns:a16="http://schemas.microsoft.com/office/drawing/2014/main" id="{FC06DF2D-4F74-966C-21D6-20BE65981072}"/>
              </a:ext>
            </a:extLst>
          </p:cNvPr>
          <p:cNvSpPr>
            <a:spLocks noChangeArrowheads="1"/>
          </p:cNvSpPr>
          <p:nvPr/>
        </p:nvSpPr>
        <p:spPr bwMode="auto">
          <a:xfrm>
            <a:off x="6804712" y="3753863"/>
            <a:ext cx="684235" cy="2366784"/>
          </a:xfrm>
          <a:prstGeom prst="rect">
            <a:avLst/>
          </a:prstGeom>
          <a:solidFill>
            <a:srgbClr val="DC5034">
              <a:alpha val="80000"/>
            </a:srgbClr>
          </a:solidFill>
          <a:ln w="12700">
            <a:solidFill>
              <a:schemeClr val="tx1"/>
            </a:solidFill>
            <a:miter lim="800000"/>
            <a:headEnd type="none" w="sm" len="sm"/>
            <a:tailEnd type="none" w="sm" len="sm"/>
          </a:ln>
        </p:spPr>
        <p:txBody>
          <a:bodyPr wrap="none" anchor="ctr"/>
          <a:lstStyle>
            <a:lvl1pPr eaLnBrk="0" hangingPunct="0">
              <a:spcBef>
                <a:spcPct val="20000"/>
              </a:spcBef>
              <a:buSzPct val="90000"/>
              <a:buBlip>
                <a:blip r:embed="rId3"/>
              </a:buBlip>
              <a:defRPr sz="2000">
                <a:solidFill>
                  <a:srgbClr val="004165"/>
                </a:solidFill>
                <a:latin typeface="Helvetica" pitchFamily="34" charset="0"/>
                <a:ea typeface="ＭＳ Ｐゴシック" pitchFamily="34" charset="-128"/>
              </a:defRPr>
            </a:lvl1pPr>
            <a:lvl2pPr marL="37931725" indent="-37474525" eaLnBrk="0" hangingPunct="0">
              <a:spcBef>
                <a:spcPct val="20000"/>
              </a:spcBef>
              <a:buSzPct val="120000"/>
              <a:buChar char="•"/>
              <a:defRPr sz="2800">
                <a:solidFill>
                  <a:srgbClr val="004165"/>
                </a:solidFill>
                <a:latin typeface="Helvetica" pitchFamily="34" charset="0"/>
                <a:ea typeface="ＭＳ Ｐゴシック" pitchFamily="34" charset="-128"/>
              </a:defRPr>
            </a:lvl2pPr>
            <a:lvl3pPr marL="1143000" indent="-228600" eaLnBrk="0" hangingPunct="0">
              <a:spcBef>
                <a:spcPct val="20000"/>
              </a:spcBef>
              <a:buSzPct val="80000"/>
              <a:buFont typeface="Wingdings" pitchFamily="2" charset="2"/>
              <a:buChar char="§"/>
              <a:defRPr sz="1600">
                <a:solidFill>
                  <a:srgbClr val="004165"/>
                </a:solidFill>
                <a:latin typeface="Helvetica" pitchFamily="34" charset="0"/>
                <a:ea typeface="ＭＳ Ｐゴシック" pitchFamily="34" charset="-128"/>
              </a:defRPr>
            </a:lvl3pPr>
            <a:lvl4pPr marL="1600200" indent="-228600" eaLnBrk="0" hangingPunct="0">
              <a:spcBef>
                <a:spcPct val="20000"/>
              </a:spcBef>
              <a:buChar char="–"/>
              <a:defRPr sz="1400">
                <a:solidFill>
                  <a:srgbClr val="004165"/>
                </a:solidFill>
                <a:latin typeface="Helvetica" pitchFamily="34" charset="0"/>
                <a:ea typeface="ＭＳ Ｐゴシック" pitchFamily="34" charset="-128"/>
              </a:defRPr>
            </a:lvl4pPr>
            <a:lvl5pPr marL="2057400" indent="-228600" eaLnBrk="0" hangingPunct="0">
              <a:spcBef>
                <a:spcPct val="20000"/>
              </a:spcBef>
              <a:buChar char="»"/>
              <a:defRPr sz="1400">
                <a:solidFill>
                  <a:srgbClr val="004165"/>
                </a:solidFill>
                <a:latin typeface="Helvetica" pitchFamily="34" charset="0"/>
                <a:ea typeface="ＭＳ Ｐゴシック" pitchFamily="34" charset="-128"/>
              </a:defRPr>
            </a:lvl5pPr>
            <a:lvl6pPr marL="25146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6pPr>
            <a:lvl7pPr marL="29718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7pPr>
            <a:lvl8pPr marL="34290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8pPr>
            <a:lvl9pPr marL="38862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v-SE" altLang="sv-SE" sz="2400" b="0" i="0" u="none" strike="noStrike" kern="1200" cap="none" spc="0" normalizeH="0" baseline="0" noProof="0">
              <a:ln>
                <a:noFill/>
              </a:ln>
              <a:solidFill>
                <a:srgbClr val="004165"/>
              </a:solidFill>
              <a:effectLst/>
              <a:uLnTx/>
              <a:uFillTx/>
              <a:latin typeface="Times New Roman" pitchFamily="18" charset="0"/>
              <a:ea typeface="ＭＳ Ｐゴシック" pitchFamily="34" charset="-128"/>
              <a:cs typeface="+mn-cs"/>
            </a:endParaRPr>
          </a:p>
        </p:txBody>
      </p:sp>
      <p:sp>
        <p:nvSpPr>
          <p:cNvPr id="10" name="Rectangle 4" descr="Underskott av kalium på 10 vid odling av spannmål, 10 vid odling av spannmål och oljeväxter, 30 kilo vid odling av sockerbetor (var 4:e år), 10 kilo vid odling av potatis (var 4:e år) 45 kilo vid odling av vall (3 år av 6). " title="rimlig kaliumbalans i klass III ">
            <a:extLst>
              <a:ext uri="{FF2B5EF4-FFF2-40B4-BE49-F238E27FC236}">
                <a16:creationId xmlns:a16="http://schemas.microsoft.com/office/drawing/2014/main" id="{0FF7E648-D112-EBC2-E69B-326B74DDD359}"/>
              </a:ext>
            </a:extLst>
          </p:cNvPr>
          <p:cNvSpPr>
            <a:spLocks noChangeArrowheads="1"/>
          </p:cNvSpPr>
          <p:nvPr/>
        </p:nvSpPr>
        <p:spPr bwMode="auto">
          <a:xfrm>
            <a:off x="7596946" y="3753863"/>
            <a:ext cx="714100" cy="2366784"/>
          </a:xfrm>
          <a:prstGeom prst="rect">
            <a:avLst/>
          </a:prstGeom>
          <a:solidFill>
            <a:srgbClr val="D4BA00">
              <a:alpha val="80000"/>
            </a:srgbClr>
          </a:solidFill>
          <a:ln w="12700">
            <a:solidFill>
              <a:schemeClr val="tx1"/>
            </a:solidFill>
            <a:miter lim="800000"/>
            <a:headEnd type="none" w="sm" len="sm"/>
            <a:tailEnd type="none" w="sm" len="sm"/>
          </a:ln>
        </p:spPr>
        <p:txBody>
          <a:bodyPr wrap="none" anchor="ctr"/>
          <a:lstStyle>
            <a:lvl1pPr eaLnBrk="0" hangingPunct="0">
              <a:spcBef>
                <a:spcPct val="20000"/>
              </a:spcBef>
              <a:buSzPct val="90000"/>
              <a:buBlip>
                <a:blip r:embed="rId3"/>
              </a:buBlip>
              <a:defRPr sz="2000">
                <a:solidFill>
                  <a:srgbClr val="004165"/>
                </a:solidFill>
                <a:latin typeface="Helvetica" pitchFamily="34" charset="0"/>
                <a:ea typeface="ＭＳ Ｐゴシック" pitchFamily="34" charset="-128"/>
              </a:defRPr>
            </a:lvl1pPr>
            <a:lvl2pPr marL="37931725" indent="-37474525" eaLnBrk="0" hangingPunct="0">
              <a:spcBef>
                <a:spcPct val="20000"/>
              </a:spcBef>
              <a:buSzPct val="120000"/>
              <a:buChar char="•"/>
              <a:defRPr sz="2800">
                <a:solidFill>
                  <a:srgbClr val="004165"/>
                </a:solidFill>
                <a:latin typeface="Helvetica" pitchFamily="34" charset="0"/>
                <a:ea typeface="ＭＳ Ｐゴシック" pitchFamily="34" charset="-128"/>
              </a:defRPr>
            </a:lvl2pPr>
            <a:lvl3pPr marL="1143000" indent="-228600" eaLnBrk="0" hangingPunct="0">
              <a:spcBef>
                <a:spcPct val="20000"/>
              </a:spcBef>
              <a:buSzPct val="80000"/>
              <a:buFont typeface="Wingdings" pitchFamily="2" charset="2"/>
              <a:buChar char="§"/>
              <a:defRPr sz="1600">
                <a:solidFill>
                  <a:srgbClr val="004165"/>
                </a:solidFill>
                <a:latin typeface="Helvetica" pitchFamily="34" charset="0"/>
                <a:ea typeface="ＭＳ Ｐゴシック" pitchFamily="34" charset="-128"/>
              </a:defRPr>
            </a:lvl3pPr>
            <a:lvl4pPr marL="1600200" indent="-228600" eaLnBrk="0" hangingPunct="0">
              <a:spcBef>
                <a:spcPct val="20000"/>
              </a:spcBef>
              <a:buChar char="–"/>
              <a:defRPr sz="1400">
                <a:solidFill>
                  <a:srgbClr val="004165"/>
                </a:solidFill>
                <a:latin typeface="Helvetica" pitchFamily="34" charset="0"/>
                <a:ea typeface="ＭＳ Ｐゴシック" pitchFamily="34" charset="-128"/>
              </a:defRPr>
            </a:lvl4pPr>
            <a:lvl5pPr marL="2057400" indent="-228600" eaLnBrk="0" hangingPunct="0">
              <a:spcBef>
                <a:spcPct val="20000"/>
              </a:spcBef>
              <a:buChar char="»"/>
              <a:defRPr sz="1400">
                <a:solidFill>
                  <a:srgbClr val="004165"/>
                </a:solidFill>
                <a:latin typeface="Helvetica" pitchFamily="34" charset="0"/>
                <a:ea typeface="ＭＳ Ｐゴシック" pitchFamily="34" charset="-128"/>
              </a:defRPr>
            </a:lvl5pPr>
            <a:lvl6pPr marL="25146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6pPr>
            <a:lvl7pPr marL="29718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7pPr>
            <a:lvl8pPr marL="34290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8pPr>
            <a:lvl9pPr marL="38862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v-SE" altLang="sv-SE" sz="2400" b="0" i="0" u="none" strike="noStrike" kern="1200" cap="none" spc="0" normalizeH="0" baseline="0" noProof="0" dirty="0">
              <a:ln>
                <a:noFill/>
              </a:ln>
              <a:solidFill>
                <a:srgbClr val="004165"/>
              </a:solidFill>
              <a:effectLst/>
              <a:uLnTx/>
              <a:uFillTx/>
              <a:latin typeface="Times New Roman" pitchFamily="18" charset="0"/>
              <a:ea typeface="ＭＳ Ｐゴシック" pitchFamily="34" charset="-128"/>
              <a:cs typeface="+mn-cs"/>
            </a:endParaRPr>
          </a:p>
        </p:txBody>
      </p:sp>
      <p:sp>
        <p:nvSpPr>
          <p:cNvPr id="11" name="Rectangle 3" descr="Underskott av kalium på 30 vid odling av spannmål, 30 vid odling av spannmål och oljeväxter, 50 kilo vid odling av sockerbetor (var 4:e år), 35 kilo vid odling av potatis (var 4:e år) 75 kilo vid odling av vall (3 år av 6). " title="Rimlig kaliumbalans vid medelavkastning i klass IVA ">
            <a:extLst>
              <a:ext uri="{FF2B5EF4-FFF2-40B4-BE49-F238E27FC236}">
                <a16:creationId xmlns:a16="http://schemas.microsoft.com/office/drawing/2014/main" id="{FDB74F42-4012-4511-2A6D-E984FD084235}"/>
              </a:ext>
            </a:extLst>
          </p:cNvPr>
          <p:cNvSpPr>
            <a:spLocks noChangeArrowheads="1"/>
          </p:cNvSpPr>
          <p:nvPr/>
        </p:nvSpPr>
        <p:spPr bwMode="auto">
          <a:xfrm>
            <a:off x="8419045" y="3753861"/>
            <a:ext cx="689742" cy="2366787"/>
          </a:xfrm>
          <a:prstGeom prst="rect">
            <a:avLst/>
          </a:prstGeom>
          <a:solidFill>
            <a:srgbClr val="92D050">
              <a:alpha val="80000"/>
            </a:srgbClr>
          </a:solidFill>
          <a:ln w="12700">
            <a:solidFill>
              <a:schemeClr val="tx1"/>
            </a:solidFill>
            <a:miter lim="800000"/>
            <a:headEnd type="none" w="sm" len="sm"/>
            <a:tailEnd type="none" w="sm" len="sm"/>
          </a:ln>
        </p:spPr>
        <p:txBody>
          <a:bodyPr wrap="none" anchor="ctr"/>
          <a:lstStyle>
            <a:lvl1pPr eaLnBrk="0" hangingPunct="0">
              <a:spcBef>
                <a:spcPct val="20000"/>
              </a:spcBef>
              <a:buSzPct val="90000"/>
              <a:buBlip>
                <a:blip r:embed="rId3"/>
              </a:buBlip>
              <a:defRPr sz="2000">
                <a:solidFill>
                  <a:srgbClr val="004165"/>
                </a:solidFill>
                <a:latin typeface="Helvetica" pitchFamily="34" charset="0"/>
                <a:ea typeface="ＭＳ Ｐゴシック" pitchFamily="34" charset="-128"/>
              </a:defRPr>
            </a:lvl1pPr>
            <a:lvl2pPr marL="37931725" indent="-37474525" eaLnBrk="0" hangingPunct="0">
              <a:spcBef>
                <a:spcPct val="20000"/>
              </a:spcBef>
              <a:buSzPct val="120000"/>
              <a:buChar char="•"/>
              <a:defRPr sz="2800">
                <a:solidFill>
                  <a:srgbClr val="004165"/>
                </a:solidFill>
                <a:latin typeface="Helvetica" pitchFamily="34" charset="0"/>
                <a:ea typeface="ＭＳ Ｐゴシック" pitchFamily="34" charset="-128"/>
              </a:defRPr>
            </a:lvl2pPr>
            <a:lvl3pPr marL="1143000" indent="-228600" eaLnBrk="0" hangingPunct="0">
              <a:spcBef>
                <a:spcPct val="20000"/>
              </a:spcBef>
              <a:buSzPct val="80000"/>
              <a:buFont typeface="Wingdings" pitchFamily="2" charset="2"/>
              <a:buChar char="§"/>
              <a:defRPr sz="1600">
                <a:solidFill>
                  <a:srgbClr val="004165"/>
                </a:solidFill>
                <a:latin typeface="Helvetica" pitchFamily="34" charset="0"/>
                <a:ea typeface="ＭＳ Ｐゴシック" pitchFamily="34" charset="-128"/>
              </a:defRPr>
            </a:lvl3pPr>
            <a:lvl4pPr marL="1600200" indent="-228600" eaLnBrk="0" hangingPunct="0">
              <a:spcBef>
                <a:spcPct val="20000"/>
              </a:spcBef>
              <a:buChar char="–"/>
              <a:defRPr sz="1400">
                <a:solidFill>
                  <a:srgbClr val="004165"/>
                </a:solidFill>
                <a:latin typeface="Helvetica" pitchFamily="34" charset="0"/>
                <a:ea typeface="ＭＳ Ｐゴシック" pitchFamily="34" charset="-128"/>
              </a:defRPr>
            </a:lvl4pPr>
            <a:lvl5pPr marL="2057400" indent="-228600" eaLnBrk="0" hangingPunct="0">
              <a:spcBef>
                <a:spcPct val="20000"/>
              </a:spcBef>
              <a:buChar char="»"/>
              <a:defRPr sz="1400">
                <a:solidFill>
                  <a:srgbClr val="004165"/>
                </a:solidFill>
                <a:latin typeface="Helvetica" pitchFamily="34" charset="0"/>
                <a:ea typeface="ＭＳ Ｐゴシック" pitchFamily="34" charset="-128"/>
              </a:defRPr>
            </a:lvl5pPr>
            <a:lvl6pPr marL="25146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6pPr>
            <a:lvl7pPr marL="29718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7pPr>
            <a:lvl8pPr marL="34290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8pPr>
            <a:lvl9pPr marL="38862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altLang="sv-SE" sz="2400" b="0" i="0" u="none" strike="noStrike" kern="1200" cap="none" spc="0" normalizeH="0" baseline="0" noProof="0">
              <a:ln>
                <a:noFill/>
              </a:ln>
              <a:solidFill>
                <a:srgbClr val="004165"/>
              </a:solidFill>
              <a:effectLst/>
              <a:uLnTx/>
              <a:uFillTx/>
              <a:latin typeface="Times New Roman" pitchFamily="18" charset="0"/>
              <a:ea typeface="ＭＳ Ｐゴシック" pitchFamily="34" charset="-128"/>
              <a:cs typeface="+mn-cs"/>
            </a:endParaRPr>
          </a:p>
        </p:txBody>
      </p:sp>
      <p:sp>
        <p:nvSpPr>
          <p:cNvPr id="13" name="Rectangle 2" descr="Underskott av kalium på 30 vid odling av spannmål, 30 vid odling av spannmål och oljeväxter, 55 kilo vid odling av sockerbetor (var 4:e år), 75 kilo vid odling av potatis (var 4:e år) 115 kilo vid odling av vall (3 år av 6). " title="Rimlig Kalium balans i klass V ">
            <a:extLst>
              <a:ext uri="{FF2B5EF4-FFF2-40B4-BE49-F238E27FC236}">
                <a16:creationId xmlns:a16="http://schemas.microsoft.com/office/drawing/2014/main" id="{92DD6604-F23B-3BA6-0E87-FA731A7DCD10}"/>
              </a:ext>
            </a:extLst>
          </p:cNvPr>
          <p:cNvSpPr>
            <a:spLocks noChangeArrowheads="1"/>
          </p:cNvSpPr>
          <p:nvPr/>
        </p:nvSpPr>
        <p:spPr bwMode="auto">
          <a:xfrm>
            <a:off x="9216784" y="3753861"/>
            <a:ext cx="684660" cy="2366787"/>
          </a:xfrm>
          <a:prstGeom prst="rect">
            <a:avLst/>
          </a:prstGeom>
          <a:solidFill>
            <a:srgbClr val="58A618">
              <a:alpha val="80000"/>
            </a:srgbClr>
          </a:solidFill>
          <a:ln w="12700">
            <a:solidFill>
              <a:schemeClr val="tx1"/>
            </a:solidFill>
            <a:miter lim="800000"/>
            <a:headEnd type="none" w="sm" len="sm"/>
            <a:tailEnd type="none" w="sm" len="sm"/>
          </a:ln>
        </p:spPr>
        <p:txBody>
          <a:bodyPr wrap="none" anchor="ctr"/>
          <a:lstStyle>
            <a:lvl1pPr eaLnBrk="0" hangingPunct="0">
              <a:spcBef>
                <a:spcPct val="20000"/>
              </a:spcBef>
              <a:buSzPct val="90000"/>
              <a:buBlip>
                <a:blip r:embed="rId3"/>
              </a:buBlip>
              <a:defRPr sz="2000">
                <a:solidFill>
                  <a:srgbClr val="004165"/>
                </a:solidFill>
                <a:latin typeface="Helvetica" pitchFamily="34" charset="0"/>
                <a:ea typeface="ＭＳ Ｐゴシック" pitchFamily="34" charset="-128"/>
              </a:defRPr>
            </a:lvl1pPr>
            <a:lvl2pPr marL="37931725" indent="-37474525" eaLnBrk="0" hangingPunct="0">
              <a:spcBef>
                <a:spcPct val="20000"/>
              </a:spcBef>
              <a:buSzPct val="120000"/>
              <a:buChar char="•"/>
              <a:defRPr sz="2800">
                <a:solidFill>
                  <a:srgbClr val="004165"/>
                </a:solidFill>
                <a:latin typeface="Helvetica" pitchFamily="34" charset="0"/>
                <a:ea typeface="ＭＳ Ｐゴシック" pitchFamily="34" charset="-128"/>
              </a:defRPr>
            </a:lvl2pPr>
            <a:lvl3pPr marL="1143000" indent="-228600" eaLnBrk="0" hangingPunct="0">
              <a:spcBef>
                <a:spcPct val="20000"/>
              </a:spcBef>
              <a:buSzPct val="80000"/>
              <a:buFont typeface="Wingdings" pitchFamily="2" charset="2"/>
              <a:buChar char="§"/>
              <a:defRPr sz="1600">
                <a:solidFill>
                  <a:srgbClr val="004165"/>
                </a:solidFill>
                <a:latin typeface="Helvetica" pitchFamily="34" charset="0"/>
                <a:ea typeface="ＭＳ Ｐゴシック" pitchFamily="34" charset="-128"/>
              </a:defRPr>
            </a:lvl3pPr>
            <a:lvl4pPr marL="1600200" indent="-228600" eaLnBrk="0" hangingPunct="0">
              <a:spcBef>
                <a:spcPct val="20000"/>
              </a:spcBef>
              <a:buChar char="–"/>
              <a:defRPr sz="1400">
                <a:solidFill>
                  <a:srgbClr val="004165"/>
                </a:solidFill>
                <a:latin typeface="Helvetica" pitchFamily="34" charset="0"/>
                <a:ea typeface="ＭＳ Ｐゴシック" pitchFamily="34" charset="-128"/>
              </a:defRPr>
            </a:lvl4pPr>
            <a:lvl5pPr marL="2057400" indent="-228600" eaLnBrk="0" hangingPunct="0">
              <a:spcBef>
                <a:spcPct val="20000"/>
              </a:spcBef>
              <a:buChar char="»"/>
              <a:defRPr sz="1400">
                <a:solidFill>
                  <a:srgbClr val="004165"/>
                </a:solidFill>
                <a:latin typeface="Helvetica" pitchFamily="34" charset="0"/>
                <a:ea typeface="ＭＳ Ｐゴシック" pitchFamily="34" charset="-128"/>
              </a:defRPr>
            </a:lvl5pPr>
            <a:lvl6pPr marL="25146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6pPr>
            <a:lvl7pPr marL="29718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7pPr>
            <a:lvl8pPr marL="34290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8pPr>
            <a:lvl9pPr marL="3886200" indent="-228600" eaLnBrk="0" fontAlgn="base" hangingPunct="0">
              <a:spcBef>
                <a:spcPct val="20000"/>
              </a:spcBef>
              <a:spcAft>
                <a:spcPct val="0"/>
              </a:spcAft>
              <a:buChar char="»"/>
              <a:defRPr sz="1400">
                <a:solidFill>
                  <a:srgbClr val="004165"/>
                </a:solidFill>
                <a:latin typeface="Helvetica" pitchFamily="34" charset="0"/>
                <a:ea typeface="ＭＳ Ｐゴシック"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sv-SE" altLang="sv-SE" sz="2400" b="0" i="0" u="none" strike="noStrike" kern="1200" cap="none" spc="0" normalizeH="0" baseline="0" noProof="0">
              <a:ln>
                <a:noFill/>
              </a:ln>
              <a:solidFill>
                <a:srgbClr val="004165"/>
              </a:solidFill>
              <a:effectLst/>
              <a:uLnTx/>
              <a:uFillTx/>
              <a:latin typeface="Times New Roman" pitchFamily="18" charset="0"/>
              <a:ea typeface="ＭＳ Ｐゴシック" pitchFamily="34" charset="-128"/>
              <a:cs typeface="+mn-cs"/>
            </a:endParaRPr>
          </a:p>
        </p:txBody>
      </p:sp>
      <p:sp>
        <p:nvSpPr>
          <p:cNvPr id="3" name="Platshållare för innehåll 2">
            <a:extLst>
              <a:ext uri="{FF2B5EF4-FFF2-40B4-BE49-F238E27FC236}">
                <a16:creationId xmlns:a16="http://schemas.microsoft.com/office/drawing/2014/main" id="{86BCC41A-0AAE-C2B8-B74D-D18BA0DF2671}"/>
              </a:ext>
            </a:extLst>
          </p:cNvPr>
          <p:cNvSpPr>
            <a:spLocks noGrp="1"/>
          </p:cNvSpPr>
          <p:nvPr>
            <p:ph sz="quarter" idx="13"/>
          </p:nvPr>
        </p:nvSpPr>
        <p:spPr>
          <a:xfrm>
            <a:off x="1270902" y="3927339"/>
            <a:ext cx="12652088" cy="2444447"/>
          </a:xfrm>
        </p:spPr>
        <p:txBody>
          <a:bodyPr>
            <a:normAutofit fontScale="92500" lnSpcReduction="20000"/>
          </a:bodyPr>
          <a:lstStyle/>
          <a:p>
            <a:pPr>
              <a:lnSpc>
                <a:spcPct val="150000"/>
              </a:lnSpc>
            </a:pPr>
            <a:r>
              <a:rPr lang="sv-SE" altLang="sv-SE" sz="2000" dirty="0"/>
              <a:t> Spannmål 			                    10        5          0       -10      -20       -20 </a:t>
            </a:r>
          </a:p>
          <a:p>
            <a:pPr>
              <a:lnSpc>
                <a:spcPct val="150000"/>
              </a:lnSpc>
            </a:pPr>
            <a:r>
              <a:rPr lang="sv-SE" altLang="sv-SE" sz="2000" dirty="0"/>
              <a:t>Spannmål, oljeväxter	 	                   15        10        5        -10       -25      -25</a:t>
            </a:r>
          </a:p>
          <a:p>
            <a:pPr>
              <a:lnSpc>
                <a:spcPct val="150000"/>
              </a:lnSpc>
            </a:pPr>
            <a:r>
              <a:rPr lang="sv-SE" altLang="sv-SE" sz="2000" dirty="0"/>
              <a:t>Sockerbetor                                                  20        15       10         0       -15       -20</a:t>
            </a:r>
          </a:p>
          <a:p>
            <a:pPr marL="0" indent="0">
              <a:lnSpc>
                <a:spcPct val="100000"/>
              </a:lnSpc>
              <a:spcBef>
                <a:spcPts val="0"/>
              </a:spcBef>
              <a:buNone/>
            </a:pPr>
            <a:r>
              <a:rPr lang="sv-SE" altLang="sv-SE" sz="2000" dirty="0"/>
              <a:t>återkommande i växtföljden	 </a:t>
            </a:r>
          </a:p>
          <a:p>
            <a:pPr>
              <a:lnSpc>
                <a:spcPct val="150000"/>
              </a:lnSpc>
            </a:pPr>
            <a:r>
              <a:rPr lang="sv-SE" altLang="sv-SE" sz="2000" dirty="0"/>
              <a:t>Potatis			                   20       15        10        0          -10      -15</a:t>
            </a:r>
          </a:p>
          <a:p>
            <a:pPr marL="0" indent="0">
              <a:lnSpc>
                <a:spcPct val="100000"/>
              </a:lnSpc>
              <a:spcBef>
                <a:spcPts val="0"/>
              </a:spcBef>
              <a:buNone/>
            </a:pPr>
            <a:r>
              <a:rPr lang="sv-SE" altLang="sv-SE" sz="2000" dirty="0"/>
              <a:t>återkommande i växtföljden 			</a:t>
            </a:r>
          </a:p>
          <a:p>
            <a:pPr>
              <a:spcBef>
                <a:spcPts val="0"/>
              </a:spcBef>
            </a:pPr>
            <a:endParaRPr lang="sv-SE" sz="2000" dirty="0"/>
          </a:p>
        </p:txBody>
      </p:sp>
      <p:sp>
        <p:nvSpPr>
          <p:cNvPr id="9" name="textruta 8">
            <a:extLst>
              <a:ext uri="{FF2B5EF4-FFF2-40B4-BE49-F238E27FC236}">
                <a16:creationId xmlns:a16="http://schemas.microsoft.com/office/drawing/2014/main" id="{7AF7286D-4354-FC47-2155-555201EB8A78}"/>
              </a:ext>
            </a:extLst>
          </p:cNvPr>
          <p:cNvSpPr txBox="1"/>
          <p:nvPr/>
        </p:nvSpPr>
        <p:spPr>
          <a:xfrm>
            <a:off x="4369699" y="6376706"/>
            <a:ext cx="840448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D2B38"/>
                </a:solidFill>
                <a:effectLst/>
                <a:uLnTx/>
                <a:uFillTx/>
                <a:latin typeface="Arial"/>
                <a:ea typeface="+mn-ea"/>
                <a:cs typeface="+mn-cs"/>
              </a:rPr>
              <a:t>Baserat på gödsling enligt Jordbruksverkets gödslingsrekommendationer till aktuell skördenivå.</a:t>
            </a:r>
            <a:r>
              <a:rPr kumimoji="0" lang="sv-SE" altLang="sv-SE" sz="1400" b="0" i="0" u="none" strike="noStrike" kern="1200" cap="none" spc="0" normalizeH="0" baseline="0" noProof="0" dirty="0">
                <a:ln>
                  <a:noFill/>
                </a:ln>
                <a:solidFill>
                  <a:srgbClr val="0D2B38"/>
                </a:solidFill>
                <a:effectLst/>
                <a:uLnTx/>
                <a:uFillTx/>
                <a:latin typeface="Arial"/>
                <a:ea typeface="+mn-ea"/>
                <a:cs typeface="+mn-cs"/>
              </a:rPr>
              <a:t> </a:t>
            </a:r>
            <a:endParaRPr kumimoji="0" lang="sv-SE" sz="1400" b="0" i="0" u="none" strike="noStrike" kern="1200" cap="none" spc="0" normalizeH="0" baseline="0" noProof="0" dirty="0">
              <a:ln>
                <a:noFill/>
              </a:ln>
              <a:solidFill>
                <a:srgbClr val="0D2B38"/>
              </a:solidFill>
              <a:effectLst/>
              <a:uLnTx/>
              <a:uFillTx/>
              <a:latin typeface="Arial"/>
              <a:ea typeface="+mn-ea"/>
              <a:cs typeface="+mn-cs"/>
            </a:endParaRPr>
          </a:p>
        </p:txBody>
      </p:sp>
    </p:spTree>
    <p:extLst>
      <p:ext uri="{BB962C8B-B14F-4D97-AF65-F5344CB8AC3E}">
        <p14:creationId xmlns:p14="http://schemas.microsoft.com/office/powerpoint/2010/main" val="373030034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ECCD27D-8635-3F94-857C-6409A395D7C9}"/>
              </a:ext>
            </a:extLst>
          </p:cNvPr>
          <p:cNvSpPr>
            <a:spLocks noGrp="1"/>
          </p:cNvSpPr>
          <p:nvPr>
            <p:ph type="sldNum" sz="quarter" idx="18"/>
          </p:nvPr>
        </p:nvSpPr>
        <p:spPr/>
        <p:txBody>
          <a:bodyPr/>
          <a:lstStyle/>
          <a:p>
            <a:fld id="{873EB259-4CFD-4D03-8D50-B89672399120}" type="slidenum">
              <a:rPr lang="sv-SE" smtClean="0"/>
              <a:pPr/>
              <a:t>10</a:t>
            </a:fld>
            <a:endParaRPr lang="sv-SE"/>
          </a:p>
        </p:txBody>
      </p:sp>
      <p:sp>
        <p:nvSpPr>
          <p:cNvPr id="3" name="Platshållare för innehåll 2">
            <a:extLst>
              <a:ext uri="{FF2B5EF4-FFF2-40B4-BE49-F238E27FC236}">
                <a16:creationId xmlns:a16="http://schemas.microsoft.com/office/drawing/2014/main" id="{3D2DEDEB-5536-24B8-574D-EF83FE78FBDB}"/>
              </a:ext>
            </a:extLst>
          </p:cNvPr>
          <p:cNvSpPr>
            <a:spLocks noGrp="1"/>
          </p:cNvSpPr>
          <p:nvPr>
            <p:ph sz="quarter" idx="13"/>
          </p:nvPr>
        </p:nvSpPr>
        <p:spPr>
          <a:xfrm>
            <a:off x="1177200" y="1363464"/>
            <a:ext cx="9648455" cy="3810491"/>
          </a:xfrm>
        </p:spPr>
        <p:txBody>
          <a:bodyPr/>
          <a:lstStyle/>
          <a:p>
            <a:pPr marL="0" indent="0">
              <a:buNone/>
            </a:pPr>
            <a:r>
              <a:rPr lang="sv-SE" dirty="0"/>
              <a:t>Kväve utlakas som nitrat NO3-. Nitratjonen är löst i vatten och följer med när vatten rinner genom marken. Utlakningen är störst på lätta jordar, där avrinningens är stor och i områden med milda vintrar. Tre fjärdedelar av årets utlakning sker under vintern, när marken antingen ligger bar eller då grödan inte är i tillväxt. Under växtsäsongen är kväveutlakningen i regel liten.</a:t>
            </a:r>
          </a:p>
          <a:p>
            <a:endParaRPr lang="sv-SE" dirty="0"/>
          </a:p>
        </p:txBody>
      </p:sp>
      <p:sp>
        <p:nvSpPr>
          <p:cNvPr id="4" name="Rubrik 3">
            <a:extLst>
              <a:ext uri="{FF2B5EF4-FFF2-40B4-BE49-F238E27FC236}">
                <a16:creationId xmlns:a16="http://schemas.microsoft.com/office/drawing/2014/main" id="{73AE39F2-9199-05A9-5B9A-1D1C5510B0D3}"/>
              </a:ext>
            </a:extLst>
          </p:cNvPr>
          <p:cNvSpPr>
            <a:spLocks noGrp="1"/>
          </p:cNvSpPr>
          <p:nvPr>
            <p:ph type="title"/>
          </p:nvPr>
        </p:nvSpPr>
        <p:spPr/>
        <p:txBody>
          <a:bodyPr/>
          <a:lstStyle/>
          <a:p>
            <a:r>
              <a:rPr lang="sv-SE" dirty="0"/>
              <a:t>Kväveutlakning</a:t>
            </a:r>
            <a:br>
              <a:rPr lang="sv-SE" dirty="0"/>
            </a:br>
            <a:endParaRPr lang="sv-SE" dirty="0"/>
          </a:p>
        </p:txBody>
      </p:sp>
      <p:pic>
        <p:nvPicPr>
          <p:cNvPr id="6" name="Bildobjekt 5" descr="Schematisk skiss över utlakningsåret">
            <a:extLst>
              <a:ext uri="{FF2B5EF4-FFF2-40B4-BE49-F238E27FC236}">
                <a16:creationId xmlns:a16="http://schemas.microsoft.com/office/drawing/2014/main" id="{A43D5E8F-6CC1-596B-2781-74413204E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543" y="3513041"/>
            <a:ext cx="6089073" cy="2449364"/>
          </a:xfrm>
          <a:prstGeom prst="rect">
            <a:avLst/>
          </a:prstGeom>
        </p:spPr>
      </p:pic>
      <p:sp>
        <p:nvSpPr>
          <p:cNvPr id="8" name="textruta 7">
            <a:extLst>
              <a:ext uri="{FF2B5EF4-FFF2-40B4-BE49-F238E27FC236}">
                <a16:creationId xmlns:a16="http://schemas.microsoft.com/office/drawing/2014/main" id="{62483A74-95DE-48AC-8F69-D462811AF9DB}"/>
              </a:ext>
            </a:extLst>
          </p:cNvPr>
          <p:cNvSpPr txBox="1"/>
          <p:nvPr/>
        </p:nvSpPr>
        <p:spPr>
          <a:xfrm flipH="1">
            <a:off x="899431" y="5699063"/>
            <a:ext cx="4191315" cy="276999"/>
          </a:xfrm>
          <a:prstGeom prst="rect">
            <a:avLst/>
          </a:prstGeom>
          <a:noFill/>
        </p:spPr>
        <p:txBody>
          <a:bodyPr wrap="square" rtlCol="0">
            <a:spAutoFit/>
          </a:bodyPr>
          <a:lstStyle/>
          <a:p>
            <a:r>
              <a:rPr lang="sv-SE" sz="1200" dirty="0"/>
              <a:t>Illustration Helena Aronsson, SLU</a:t>
            </a:r>
          </a:p>
        </p:txBody>
      </p:sp>
      <p:pic>
        <p:nvPicPr>
          <p:cNvPr id="10" name="Bildobjekt 9" descr="Schematiskt cirkeldiagram över spridningsregler över året">
            <a:extLst>
              <a:ext uri="{FF2B5EF4-FFF2-40B4-BE49-F238E27FC236}">
                <a16:creationId xmlns:a16="http://schemas.microsoft.com/office/drawing/2014/main" id="{DB52A8EF-6611-A569-DA4B-F0D1ABDCF88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101256" y="3434919"/>
            <a:ext cx="4482993" cy="3308980"/>
          </a:xfrm>
          <a:prstGeom prst="rect">
            <a:avLst/>
          </a:prstGeom>
        </p:spPr>
      </p:pic>
      <p:sp>
        <p:nvSpPr>
          <p:cNvPr id="12" name="textruta 11">
            <a:extLst>
              <a:ext uri="{FF2B5EF4-FFF2-40B4-BE49-F238E27FC236}">
                <a16:creationId xmlns:a16="http://schemas.microsoft.com/office/drawing/2014/main" id="{C432E9FD-0B9B-8FA6-8B4E-084F889F9B6E}"/>
              </a:ext>
            </a:extLst>
          </p:cNvPr>
          <p:cNvSpPr txBox="1"/>
          <p:nvPr/>
        </p:nvSpPr>
        <p:spPr>
          <a:xfrm>
            <a:off x="9607484" y="3513041"/>
            <a:ext cx="3347656" cy="246221"/>
          </a:xfrm>
          <a:prstGeom prst="rect">
            <a:avLst/>
          </a:prstGeom>
          <a:noFill/>
        </p:spPr>
        <p:txBody>
          <a:bodyPr wrap="square" rtlCol="0">
            <a:spAutoFit/>
          </a:bodyPr>
          <a:lstStyle/>
          <a:p>
            <a:r>
              <a:rPr lang="sv-SE" sz="1000" dirty="0"/>
              <a:t>Illustration Sofia Dehlin , SLU</a:t>
            </a:r>
          </a:p>
        </p:txBody>
      </p:sp>
    </p:spTree>
    <p:extLst>
      <p:ext uri="{BB962C8B-B14F-4D97-AF65-F5344CB8AC3E}">
        <p14:creationId xmlns:p14="http://schemas.microsoft.com/office/powerpoint/2010/main" val="3508811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A8307A54-81BF-35EC-0504-49D9A8EAE035}"/>
              </a:ext>
            </a:extLst>
          </p:cNvPr>
          <p:cNvSpPr>
            <a:spLocks noGrp="1"/>
          </p:cNvSpPr>
          <p:nvPr>
            <p:ph type="title"/>
          </p:nvPr>
        </p:nvSpPr>
        <p:spPr/>
        <p:txBody>
          <a:bodyPr/>
          <a:lstStyle/>
          <a:p>
            <a:r>
              <a:rPr lang="sv-SE" dirty="0"/>
              <a:t>Åtgärder som påverkar kväveutlakningen</a:t>
            </a:r>
          </a:p>
        </p:txBody>
      </p:sp>
      <p:sp>
        <p:nvSpPr>
          <p:cNvPr id="3" name="Platshållare för innehåll 2"/>
          <p:cNvSpPr>
            <a:spLocks noGrp="1"/>
          </p:cNvSpPr>
          <p:nvPr>
            <p:ph sz="quarter" idx="13"/>
          </p:nvPr>
        </p:nvSpPr>
        <p:spPr>
          <a:xfrm>
            <a:off x="1177925" y="1966913"/>
            <a:ext cx="10699227" cy="3810000"/>
          </a:xfrm>
        </p:spPr>
        <p:txBody>
          <a:bodyPr>
            <a:noAutofit/>
          </a:bodyPr>
          <a:lstStyle/>
          <a:p>
            <a:pPr marL="0" indent="0">
              <a:buNone/>
            </a:pPr>
            <a:r>
              <a:rPr lang="sv-SE" dirty="0"/>
              <a:t>1 Tidpunkt för jordbearbetning  	        2 Gödslingsintensitet kopplat till gröda</a:t>
            </a:r>
          </a:p>
          <a:p>
            <a:endParaRPr lang="sv-SE" dirty="0"/>
          </a:p>
          <a:p>
            <a:endParaRPr lang="sv-SE" dirty="0"/>
          </a:p>
          <a:p>
            <a:endParaRPr lang="sv-SE" dirty="0"/>
          </a:p>
          <a:p>
            <a:endParaRPr lang="sv-SE" dirty="0"/>
          </a:p>
          <a:p>
            <a:endParaRPr lang="sv-SE" dirty="0"/>
          </a:p>
          <a:p>
            <a:pPr marL="0" indent="0">
              <a:buNone/>
            </a:pPr>
            <a:r>
              <a:rPr lang="sv-SE" dirty="0"/>
              <a:t>3 Höstgödsling ger kväve i marken </a:t>
            </a:r>
          </a:p>
          <a:p>
            <a:pPr marL="0" indent="0">
              <a:buNone/>
            </a:pPr>
            <a:r>
              <a:rPr lang="sv-SE" dirty="0"/>
              <a:t>som riskerar att utlakas</a:t>
            </a:r>
          </a:p>
          <a:p>
            <a:pPr marL="0" indent="0">
              <a:buNone/>
            </a:pPr>
            <a:endParaRPr lang="sv-SE" dirty="0"/>
          </a:p>
          <a:p>
            <a:endParaRPr lang="sv-SE" dirty="0"/>
          </a:p>
          <a:p>
            <a:endParaRPr lang="sv-SE" dirty="0"/>
          </a:p>
          <a:p>
            <a:r>
              <a:rPr lang="sv-SE" dirty="0"/>
              <a:t>	 </a:t>
            </a:r>
          </a:p>
        </p:txBody>
      </p:sp>
      <p:pic>
        <p:nvPicPr>
          <p:cNvPr id="9" name="Bildobjekt 8" descr="Blå traktor som plöjer en stubb"/>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543384" y="2424853"/>
            <a:ext cx="2584720" cy="1808268"/>
          </a:xfrm>
          <a:prstGeom prst="rect">
            <a:avLst/>
          </a:prstGeom>
        </p:spPr>
      </p:pic>
      <p:pic>
        <p:nvPicPr>
          <p:cNvPr id="12" name="Bildobjekt 11" descr="Potatis i rade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801377" y="2368947"/>
            <a:ext cx="2784753" cy="1864174"/>
          </a:xfrm>
          <a:prstGeom prst="rect">
            <a:avLst/>
          </a:prstGeom>
        </p:spPr>
      </p:pic>
      <p:pic>
        <p:nvPicPr>
          <p:cNvPr id="16" name="Bildobjekt 15" descr="Traktor och flytgödseltunna med släpslanga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801377" y="4635155"/>
            <a:ext cx="2982884" cy="1988589"/>
          </a:xfrm>
          <a:prstGeom prst="rect">
            <a:avLst/>
          </a:prstGeom>
        </p:spPr>
      </p:pic>
    </p:spTree>
    <p:extLst>
      <p:ext uri="{BB962C8B-B14F-4D97-AF65-F5344CB8AC3E}">
        <p14:creationId xmlns:p14="http://schemas.microsoft.com/office/powerpoint/2010/main" val="3029564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a:xfrm>
            <a:off x="1177200" y="464486"/>
            <a:ext cx="8280000" cy="1165138"/>
          </a:xfrm>
        </p:spPr>
        <p:txBody>
          <a:bodyPr>
            <a:normAutofit fontScale="90000"/>
          </a:bodyPr>
          <a:lstStyle/>
          <a:p>
            <a:br>
              <a:rPr lang="sv-SE" dirty="0"/>
            </a:br>
            <a:r>
              <a:rPr lang="sv-SE" dirty="0"/>
              <a:t>Åtgärder som påverkar kväveutlakningen</a:t>
            </a:r>
            <a:br>
              <a:rPr lang="sv-SE" dirty="0"/>
            </a:br>
            <a:endParaRPr lang="sv-SE" dirty="0"/>
          </a:p>
        </p:txBody>
      </p:sp>
      <p:sp>
        <p:nvSpPr>
          <p:cNvPr id="3" name="Platshållare för innehåll 2"/>
          <p:cNvSpPr>
            <a:spLocks noGrp="1"/>
          </p:cNvSpPr>
          <p:nvPr>
            <p:ph sz="quarter" idx="13"/>
          </p:nvPr>
        </p:nvSpPr>
        <p:spPr>
          <a:xfrm>
            <a:off x="1177925" y="1966913"/>
            <a:ext cx="10025987" cy="3810000"/>
          </a:xfrm>
        </p:spPr>
        <p:txBody>
          <a:bodyPr>
            <a:noAutofit/>
          </a:bodyPr>
          <a:lstStyle/>
          <a:p>
            <a:pPr lvl="0"/>
            <a:r>
              <a:rPr lang="sv-SE" dirty="0"/>
              <a:t>4 Bevuxen mark under hösten 	     5 Efterverkan av stallgödsel</a:t>
            </a:r>
          </a:p>
          <a:p>
            <a:pPr marL="0" indent="0">
              <a:buNone/>
            </a:pPr>
            <a:r>
              <a:rPr lang="sv-SE" dirty="0"/>
              <a:t>		</a:t>
            </a:r>
          </a:p>
          <a:p>
            <a:endParaRPr lang="sv-SE" dirty="0"/>
          </a:p>
          <a:p>
            <a:endParaRPr lang="sv-SE" dirty="0"/>
          </a:p>
          <a:p>
            <a:endParaRPr lang="sv-SE" dirty="0"/>
          </a:p>
          <a:p>
            <a:endParaRPr lang="sv-SE" dirty="0"/>
          </a:p>
          <a:p>
            <a:r>
              <a:rPr lang="sv-SE" dirty="0"/>
              <a:t>6 Restkväve i marken efter olika grödor</a:t>
            </a:r>
          </a:p>
          <a:p>
            <a:pPr marL="0" indent="0">
              <a:buNone/>
            </a:pPr>
            <a:endParaRPr lang="sv-SE" dirty="0"/>
          </a:p>
          <a:p>
            <a:endParaRPr lang="sv-SE" dirty="0"/>
          </a:p>
          <a:p>
            <a:endParaRPr lang="sv-SE" dirty="0"/>
          </a:p>
          <a:p>
            <a:r>
              <a:rPr lang="sv-SE" dirty="0"/>
              <a:t>	 </a:t>
            </a:r>
          </a:p>
        </p:txBody>
      </p:sp>
      <p:pic>
        <p:nvPicPr>
          <p:cNvPr id="5" name="Bildobjekt 4" descr="Bevuxen åkermark sen höst"/>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880256" y="2446777"/>
            <a:ext cx="2499243" cy="1673047"/>
          </a:xfrm>
          <a:prstGeom prst="rect">
            <a:avLst/>
          </a:prstGeom>
        </p:spPr>
      </p:pic>
      <p:pic>
        <p:nvPicPr>
          <p:cNvPr id="6" name="Bildobjekt 5" descr="Släpslangsramp"/>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515646" y="2390682"/>
            <a:ext cx="2593714" cy="1729142"/>
          </a:xfrm>
          <a:prstGeom prst="rect">
            <a:avLst/>
          </a:prstGeom>
        </p:spPr>
      </p:pic>
      <p:pic>
        <p:nvPicPr>
          <p:cNvPr id="8" name="Bildobjekt 7" descr="Rapsfält i begynnande blom"/>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156759" y="4813890"/>
            <a:ext cx="2773490" cy="1848993"/>
          </a:xfrm>
          <a:prstGeom prst="rect">
            <a:avLst/>
          </a:prstGeom>
        </p:spPr>
      </p:pic>
    </p:spTree>
    <p:extLst>
      <p:ext uri="{BB962C8B-B14F-4D97-AF65-F5344CB8AC3E}">
        <p14:creationId xmlns:p14="http://schemas.microsoft.com/office/powerpoint/2010/main" val="3747896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a:xfrm>
            <a:off x="1177200" y="464486"/>
            <a:ext cx="8280000" cy="1165138"/>
          </a:xfrm>
        </p:spPr>
        <p:txBody>
          <a:bodyPr/>
          <a:lstStyle/>
          <a:p>
            <a:r>
              <a:rPr lang="sv-SE" dirty="0"/>
              <a:t>Precisionsjordbruk -  planering </a:t>
            </a:r>
          </a:p>
        </p:txBody>
      </p:sp>
      <p:sp>
        <p:nvSpPr>
          <p:cNvPr id="3" name="Platshållare för innehåll 2">
            <a:extLst>
              <a:ext uri="{FF2B5EF4-FFF2-40B4-BE49-F238E27FC236}">
                <a16:creationId xmlns:a16="http://schemas.microsoft.com/office/drawing/2014/main" id="{F8F32DB0-D98D-1FAF-A166-5C328629CDDA}"/>
              </a:ext>
            </a:extLst>
          </p:cNvPr>
          <p:cNvSpPr>
            <a:spLocks noGrp="1"/>
          </p:cNvSpPr>
          <p:nvPr>
            <p:ph sz="quarter" idx="13"/>
          </p:nvPr>
        </p:nvSpPr>
        <p:spPr>
          <a:xfrm>
            <a:off x="1177200" y="1966365"/>
            <a:ext cx="8280000" cy="3810491"/>
          </a:xfrm>
        </p:spPr>
        <p:txBody>
          <a:bodyPr>
            <a:normAutofit lnSpcReduction="10000"/>
          </a:bodyPr>
          <a:lstStyle/>
          <a:p>
            <a:pPr marL="0" indent="0">
              <a:buNone/>
            </a:pPr>
            <a:r>
              <a:rPr lang="sv-SE" dirty="0"/>
              <a:t>Det viktigaste är att anpassa gödslingen till grödans behov för bra skörd och liten miljöpåverkan. Följande underlag ingår i miljöersättningen Precisionsjordbruk- planering. </a:t>
            </a:r>
          </a:p>
          <a:p>
            <a:endParaRPr lang="sv-SE" dirty="0"/>
          </a:p>
          <a:p>
            <a:pPr marL="0" indent="0">
              <a:buNone/>
            </a:pPr>
            <a:r>
              <a:rPr lang="sv-SE" b="1" dirty="0"/>
              <a:t>Utgå från: </a:t>
            </a:r>
          </a:p>
          <a:p>
            <a:r>
              <a:rPr lang="sv-SE" dirty="0"/>
              <a:t>aktuell markkarta </a:t>
            </a:r>
          </a:p>
          <a:p>
            <a:r>
              <a:rPr lang="sv-SE" dirty="0"/>
              <a:t>gödslingsplan</a:t>
            </a:r>
          </a:p>
          <a:p>
            <a:r>
              <a:rPr lang="sv-SE" dirty="0"/>
              <a:t>växtnäringsbalans</a:t>
            </a:r>
          </a:p>
          <a:p>
            <a:r>
              <a:rPr lang="sv-SE" dirty="0"/>
              <a:t>analys av tillgängligt kväve i stallgödsel </a:t>
            </a:r>
          </a:p>
          <a:p>
            <a:endParaRPr lang="sv-SE" dirty="0"/>
          </a:p>
          <a:p>
            <a:endParaRPr lang="sv-SE" dirty="0"/>
          </a:p>
        </p:txBody>
      </p:sp>
      <p:pic>
        <p:nvPicPr>
          <p:cNvPr id="6" name="Bildobjekt 5" descr="Framsidan på Rekommendationer för gödsling och kalkning 2024">
            <a:extLst>
              <a:ext uri="{FF2B5EF4-FFF2-40B4-BE49-F238E27FC236}">
                <a16:creationId xmlns:a16="http://schemas.microsoft.com/office/drawing/2014/main" id="{8BAAD643-E3DA-4C0E-ABEA-AEAE8F428E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5550" y="2582860"/>
            <a:ext cx="2682718" cy="3810001"/>
          </a:xfrm>
          <a:prstGeom prst="rect">
            <a:avLst/>
          </a:prstGeom>
          <a:effectLst>
            <a:outerShdw blurRad="50800" dist="50800" dir="2700000" algn="ctr" rotWithShape="0">
              <a:srgbClr val="000000">
                <a:alpha val="50000"/>
              </a:srgbClr>
            </a:outerShdw>
          </a:effectLst>
        </p:spPr>
      </p:pic>
    </p:spTree>
    <p:extLst>
      <p:ext uri="{BB962C8B-B14F-4D97-AF65-F5344CB8AC3E}">
        <p14:creationId xmlns:p14="http://schemas.microsoft.com/office/powerpoint/2010/main" val="291756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8F32DB0-D98D-1FAF-A166-5C328629CDDA}"/>
              </a:ext>
            </a:extLst>
          </p:cNvPr>
          <p:cNvSpPr>
            <a:spLocks noGrp="1"/>
          </p:cNvSpPr>
          <p:nvPr>
            <p:ph sz="quarter" idx="13"/>
          </p:nvPr>
        </p:nvSpPr>
        <p:spPr>
          <a:xfrm>
            <a:off x="1177200" y="1966365"/>
            <a:ext cx="8280000" cy="3810491"/>
          </a:xfrm>
        </p:spPr>
        <p:txBody>
          <a:bodyPr/>
          <a:lstStyle/>
          <a:p>
            <a:pPr marL="0" indent="0">
              <a:buNone/>
            </a:pPr>
            <a:r>
              <a:rPr lang="sv-SE" dirty="0"/>
              <a:t>Flera verktyg och redskap gör det möjligt att </a:t>
            </a:r>
            <a:r>
              <a:rPr lang="sv-SE" b="1" dirty="0"/>
              <a:t>variera</a:t>
            </a:r>
            <a:r>
              <a:rPr lang="sv-SE" dirty="0"/>
              <a:t> gödslingen över fältet </a:t>
            </a:r>
            <a:r>
              <a:rPr lang="sv-SE" b="1" dirty="0"/>
              <a:t>anpassat</a:t>
            </a:r>
            <a:r>
              <a:rPr lang="sv-SE" dirty="0"/>
              <a:t> till grödans utveckling och kväveupptag i olika delar av fältet.  </a:t>
            </a:r>
          </a:p>
          <a:p>
            <a:pPr marL="0" indent="0">
              <a:buNone/>
            </a:pPr>
            <a:endParaRPr lang="sv-SE" dirty="0"/>
          </a:p>
        </p:txBody>
      </p:sp>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a:xfrm>
            <a:off x="1177200" y="464486"/>
            <a:ext cx="8280000" cy="1165138"/>
          </a:xfrm>
        </p:spPr>
        <p:txBody>
          <a:bodyPr/>
          <a:lstStyle/>
          <a:p>
            <a:r>
              <a:rPr lang="sv-SE" dirty="0"/>
              <a:t>Precisionsgödsling</a:t>
            </a:r>
          </a:p>
        </p:txBody>
      </p:sp>
      <p:pic>
        <p:nvPicPr>
          <p:cNvPr id="9" name="Bildobjekt 8" descr="Digitalt verktyg för platsanpassnin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654739" y="3319979"/>
            <a:ext cx="2768645" cy="2738353"/>
          </a:xfrm>
          <a:prstGeom prst="rect">
            <a:avLst/>
          </a:prstGeom>
        </p:spPr>
      </p:pic>
      <p:pic>
        <p:nvPicPr>
          <p:cNvPr id="6" name="Bildobjekt 5" descr="Mätning av kvävenollruta">
            <a:extLst>
              <a:ext uri="{FF2B5EF4-FFF2-40B4-BE49-F238E27FC236}">
                <a16:creationId xmlns:a16="http://schemas.microsoft.com/office/drawing/2014/main" id="{0B58FCB8-8C54-4FB3-84FE-C7406B0F4943}"/>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23485" y="3319979"/>
            <a:ext cx="3627969" cy="2040732"/>
          </a:xfrm>
          <a:prstGeom prst="rect">
            <a:avLst/>
          </a:prstGeom>
        </p:spPr>
      </p:pic>
      <p:pic>
        <p:nvPicPr>
          <p:cNvPr id="10" name="Bildobjekt 9" descr="Interiör traktor med paneler för inställning av redskap">
            <a:extLst>
              <a:ext uri="{FF2B5EF4-FFF2-40B4-BE49-F238E27FC236}">
                <a16:creationId xmlns:a16="http://schemas.microsoft.com/office/drawing/2014/main" id="{0F141377-640A-4A87-AF5B-DDB8102FE8CD}"/>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7872449" y="3298374"/>
            <a:ext cx="3596066" cy="2072908"/>
          </a:xfrm>
          <a:prstGeom prst="rect">
            <a:avLst/>
          </a:prstGeom>
        </p:spPr>
      </p:pic>
    </p:spTree>
    <p:extLst>
      <p:ext uri="{BB962C8B-B14F-4D97-AF65-F5344CB8AC3E}">
        <p14:creationId xmlns:p14="http://schemas.microsoft.com/office/powerpoint/2010/main" val="3357149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925" y="1419482"/>
            <a:ext cx="8860378" cy="3810000"/>
          </a:xfrm>
        </p:spPr>
        <p:txBody>
          <a:bodyPr/>
          <a:lstStyle/>
          <a:p>
            <a:r>
              <a:rPr lang="sv-SE" dirty="0"/>
              <a:t>Ammoniak NH3 är en gas som avges från djurproduktionen och 85 procent av Sveriges ammoniakutsläpp kommer från lantbruket. Arbetsmiljön i stallar försämras vid höga ammoniakhalter, nedfall av ammoniak på mark och sjöar försurar och orsakar övergödning. Lagstiftning styr lagring och spridning av stallgödsel. </a:t>
            </a:r>
          </a:p>
          <a:p>
            <a:r>
              <a:rPr lang="sv-SE" dirty="0"/>
              <a:t>Ammoniakavgång sker under hela foderkedjan fram stallgödselspridningen. Om kvävet sparats i tidigare led gäller det att inte tappa ammoniak vid spridningen. </a:t>
            </a:r>
          </a:p>
          <a:p>
            <a:endParaRPr lang="sv-SE" dirty="0"/>
          </a:p>
          <a:p>
            <a:endParaRPr lang="sv-SE" dirty="0"/>
          </a:p>
          <a:p>
            <a:endParaRPr lang="sv-SE" dirty="0"/>
          </a:p>
        </p:txBody>
      </p:sp>
      <p:sp>
        <p:nvSpPr>
          <p:cNvPr id="2" name="Rubrik 1"/>
          <p:cNvSpPr>
            <a:spLocks noGrp="1"/>
          </p:cNvSpPr>
          <p:nvPr>
            <p:ph type="title"/>
          </p:nvPr>
        </p:nvSpPr>
        <p:spPr>
          <a:xfrm>
            <a:off x="1177200" y="464486"/>
            <a:ext cx="8280000" cy="1165138"/>
          </a:xfrm>
        </p:spPr>
        <p:txBody>
          <a:bodyPr/>
          <a:lstStyle/>
          <a:p>
            <a:r>
              <a:rPr lang="sv-SE" dirty="0"/>
              <a:t>Ammoniakförluster</a:t>
            </a:r>
            <a:br>
              <a:rPr lang="sv-SE" dirty="0"/>
            </a:br>
            <a:endParaRPr lang="sv-SE" dirty="0"/>
          </a:p>
        </p:txBody>
      </p:sp>
      <p:pic>
        <p:nvPicPr>
          <p:cNvPr id="5" name="Bildobjekt 4" descr="Traktor och gödseltunna med uppfälld ramp"/>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096000" y="4612192"/>
            <a:ext cx="3031957" cy="2020042"/>
          </a:xfrm>
          <a:prstGeom prst="rect">
            <a:avLst/>
          </a:prstGeom>
          <a:effectLst/>
        </p:spPr>
      </p:pic>
      <p:pic>
        <p:nvPicPr>
          <p:cNvPr id="8" name="Bildobjekt 7" descr="Foderbord med ensilage och kor som äter">
            <a:extLst>
              <a:ext uri="{FF2B5EF4-FFF2-40B4-BE49-F238E27FC236}">
                <a16:creationId xmlns:a16="http://schemas.microsoft.com/office/drawing/2014/main" id="{B698F3CF-93B0-4341-AB7E-1DE70F90DD8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435051" y="4614729"/>
            <a:ext cx="3031957" cy="2017505"/>
          </a:xfrm>
          <a:prstGeom prst="rect">
            <a:avLst/>
          </a:prstGeom>
        </p:spPr>
      </p:pic>
    </p:spTree>
    <p:extLst>
      <p:ext uri="{BB962C8B-B14F-4D97-AF65-F5344CB8AC3E}">
        <p14:creationId xmlns:p14="http://schemas.microsoft.com/office/powerpoint/2010/main" val="992053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2800" dirty="0"/>
              <a:t>1. Utfodring påverkar ammoniakavgången</a:t>
            </a:r>
          </a:p>
        </p:txBody>
      </p:sp>
      <p:pic>
        <p:nvPicPr>
          <p:cNvPr id="5" name="Platshållare för innehåll 4" descr="Illustration ammoniakförluster idsslare"/>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296237" y="2190886"/>
            <a:ext cx="4538663" cy="4346575"/>
          </a:xfrm>
          <a:prstGeom prst="rect">
            <a:avLst/>
          </a:prstGeom>
        </p:spPr>
      </p:pic>
      <p:pic>
        <p:nvPicPr>
          <p:cNvPr id="6" name="Bildobjekt 5" descr="Illustration ammoniakförluster grisa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4537" y="2248197"/>
            <a:ext cx="4480517" cy="4231954"/>
          </a:xfrm>
          <a:prstGeom prst="rect">
            <a:avLst/>
          </a:prstGeom>
        </p:spPr>
      </p:pic>
    </p:spTree>
    <p:extLst>
      <p:ext uri="{BB962C8B-B14F-4D97-AF65-F5344CB8AC3E}">
        <p14:creationId xmlns:p14="http://schemas.microsoft.com/office/powerpoint/2010/main" val="1408186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
            <a:extLst>
              <a:ext uri="{FF2B5EF4-FFF2-40B4-BE49-F238E27FC236}">
                <a16:creationId xmlns:a16="http://schemas.microsoft.com/office/drawing/2014/main" id="{C07AA197-9469-BD3F-13E5-B15358641109}"/>
              </a:ext>
            </a:extLst>
          </p:cNvPr>
          <p:cNvSpPr>
            <a:spLocks noGrp="1"/>
          </p:cNvSpPr>
          <p:nvPr>
            <p:ph type="sldNum" sz="quarter" idx="17"/>
          </p:nvPr>
        </p:nvSpPr>
        <p:spPr>
          <a:xfrm>
            <a:off x="10825655" y="6346241"/>
            <a:ext cx="872054" cy="297177"/>
          </a:xfrm>
        </p:spPr>
        <p:txBody>
          <a:bodyPr/>
          <a:lstStyle/>
          <a:p>
            <a:pPr>
              <a:spcAft>
                <a:spcPts val="600"/>
              </a:spcAft>
            </a:pPr>
            <a:fld id="{873EB259-4CFD-4D03-8D50-B89672399120}" type="slidenum">
              <a:rPr lang="sv-SE" smtClean="0"/>
              <a:pPr>
                <a:spcAft>
                  <a:spcPts val="600"/>
                </a:spcAft>
              </a:pPr>
              <a:t>17</a:t>
            </a:fld>
            <a:endParaRPr lang="sv-SE"/>
          </a:p>
        </p:txBody>
      </p:sp>
      <p:pic>
        <p:nvPicPr>
          <p:cNvPr id="5" name="Bildobjekt 4" descr="Vred för inställning i läge 3"/>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6243958" y="2315275"/>
            <a:ext cx="4608000" cy="3888000"/>
          </a:xfrm>
          <a:prstGeom prst="rect">
            <a:avLst/>
          </a:prstGeom>
          <a:noFill/>
        </p:spPr>
      </p:pic>
      <p:pic>
        <p:nvPicPr>
          <p:cNvPr id="4" name="Bildobjekt 3" descr="Manuell utgödsling uppbundna ko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1180800" y="2315275"/>
            <a:ext cx="4608000" cy="3888000"/>
          </a:xfrm>
          <a:prstGeom prst="rect">
            <a:avLst/>
          </a:prstGeom>
          <a:noFill/>
        </p:spPr>
      </p:pic>
      <p:sp>
        <p:nvSpPr>
          <p:cNvPr id="2" name="Rubrik 1"/>
          <p:cNvSpPr>
            <a:spLocks noGrp="1"/>
          </p:cNvSpPr>
          <p:nvPr>
            <p:ph type="title"/>
          </p:nvPr>
        </p:nvSpPr>
        <p:spPr>
          <a:xfrm>
            <a:off x="1180800" y="757443"/>
            <a:ext cx="8352000" cy="1219263"/>
          </a:xfrm>
        </p:spPr>
        <p:txBody>
          <a:bodyPr anchor="b">
            <a:normAutofit/>
          </a:bodyPr>
          <a:lstStyle/>
          <a:p>
            <a:r>
              <a:rPr lang="sv-SE"/>
              <a:t>2. Stallmiljön påverkar ammoniakavgången</a:t>
            </a:r>
          </a:p>
        </p:txBody>
      </p:sp>
    </p:spTree>
    <p:extLst>
      <p:ext uri="{BB962C8B-B14F-4D97-AF65-F5344CB8AC3E}">
        <p14:creationId xmlns:p14="http://schemas.microsoft.com/office/powerpoint/2010/main" val="623283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tshållare för innehåll 10">
            <a:extLst>
              <a:ext uri="{FF2B5EF4-FFF2-40B4-BE49-F238E27FC236}">
                <a16:creationId xmlns:a16="http://schemas.microsoft.com/office/drawing/2014/main" id="{4C342C19-6C9C-7223-FC91-3EE8A2747962}"/>
              </a:ext>
            </a:extLst>
          </p:cNvPr>
          <p:cNvSpPr>
            <a:spLocks noGrp="1"/>
          </p:cNvSpPr>
          <p:nvPr>
            <p:ph sz="quarter" idx="14"/>
          </p:nvPr>
        </p:nvSpPr>
        <p:spPr/>
        <p:txBody>
          <a:bodyPr/>
          <a:lstStyle/>
          <a:p>
            <a:endParaRPr lang="sv-SE"/>
          </a:p>
        </p:txBody>
      </p:sp>
      <p:sp>
        <p:nvSpPr>
          <p:cNvPr id="10" name="Platshållare för innehåll 9">
            <a:extLst>
              <a:ext uri="{FF2B5EF4-FFF2-40B4-BE49-F238E27FC236}">
                <a16:creationId xmlns:a16="http://schemas.microsoft.com/office/drawing/2014/main" id="{927B18B4-A374-E5E0-5D8A-BD4223CDBE74}"/>
              </a:ext>
            </a:extLst>
          </p:cNvPr>
          <p:cNvSpPr>
            <a:spLocks noGrp="1"/>
          </p:cNvSpPr>
          <p:nvPr>
            <p:ph sz="quarter" idx="13"/>
          </p:nvPr>
        </p:nvSpPr>
        <p:spPr/>
        <p:txBody>
          <a:bodyPr/>
          <a:lstStyle/>
          <a:p>
            <a:endParaRPr lang="sv-SE"/>
          </a:p>
        </p:txBody>
      </p:sp>
      <p:sp>
        <p:nvSpPr>
          <p:cNvPr id="2" name="Rubrik 1"/>
          <p:cNvSpPr>
            <a:spLocks noGrp="1"/>
          </p:cNvSpPr>
          <p:nvPr>
            <p:ph type="title"/>
          </p:nvPr>
        </p:nvSpPr>
        <p:spPr>
          <a:xfrm>
            <a:off x="1180800" y="757443"/>
            <a:ext cx="8352000" cy="1219263"/>
          </a:xfrm>
        </p:spPr>
        <p:txBody>
          <a:bodyPr/>
          <a:lstStyle/>
          <a:p>
            <a:r>
              <a:rPr lang="sv-SE" dirty="0"/>
              <a:t>3. Lagringen av gödsel påverkar ammoniakavgången</a:t>
            </a:r>
          </a:p>
        </p:txBody>
      </p:sp>
      <p:pic>
        <p:nvPicPr>
          <p:cNvPr id="3" name="Bildobjekt 2" descr="Komposthö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91111" y="2149321"/>
            <a:ext cx="4815781" cy="3210520"/>
          </a:xfrm>
          <a:prstGeom prst="rect">
            <a:avLst/>
          </a:prstGeom>
        </p:spPr>
      </p:pic>
      <p:pic>
        <p:nvPicPr>
          <p:cNvPr id="6" name="Bildobjekt 5" descr="Flytgödselbrunn med tak"/>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034471" y="2149321"/>
            <a:ext cx="4815781" cy="3210520"/>
          </a:xfrm>
          <a:prstGeom prst="rect">
            <a:avLst/>
          </a:prstGeom>
        </p:spPr>
      </p:pic>
      <p:sp>
        <p:nvSpPr>
          <p:cNvPr id="4" name="textruta 3">
            <a:extLst>
              <a:ext uri="{FF2B5EF4-FFF2-40B4-BE49-F238E27FC236}">
                <a16:creationId xmlns:a16="http://schemas.microsoft.com/office/drawing/2014/main" id="{C2C8DCA4-8190-45F2-BB6D-4FEECCAAD6AB}"/>
              </a:ext>
            </a:extLst>
          </p:cNvPr>
          <p:cNvSpPr txBox="1"/>
          <p:nvPr/>
        </p:nvSpPr>
        <p:spPr>
          <a:xfrm>
            <a:off x="1722451" y="5399047"/>
            <a:ext cx="4508656" cy="369332"/>
          </a:xfrm>
          <a:prstGeom prst="rect">
            <a:avLst/>
          </a:prstGeom>
          <a:noFill/>
        </p:spPr>
        <p:txBody>
          <a:bodyPr wrap="square" rtlCol="0">
            <a:spAutoFit/>
          </a:bodyPr>
          <a:lstStyle/>
          <a:p>
            <a:r>
              <a:rPr lang="sv-SE" dirty="0"/>
              <a:t>Kompostering av hästgödsel</a:t>
            </a:r>
          </a:p>
        </p:txBody>
      </p:sp>
      <p:sp>
        <p:nvSpPr>
          <p:cNvPr id="5" name="textruta 4">
            <a:extLst>
              <a:ext uri="{FF2B5EF4-FFF2-40B4-BE49-F238E27FC236}">
                <a16:creationId xmlns:a16="http://schemas.microsoft.com/office/drawing/2014/main" id="{B2F58555-092D-4DE7-A06C-00846FA16B4C}"/>
              </a:ext>
            </a:extLst>
          </p:cNvPr>
          <p:cNvSpPr txBox="1"/>
          <p:nvPr/>
        </p:nvSpPr>
        <p:spPr>
          <a:xfrm>
            <a:off x="6034471" y="5438253"/>
            <a:ext cx="5073570" cy="369332"/>
          </a:xfrm>
          <a:prstGeom prst="rect">
            <a:avLst/>
          </a:prstGeom>
          <a:noFill/>
        </p:spPr>
        <p:txBody>
          <a:bodyPr wrap="square" rtlCol="0">
            <a:spAutoFit/>
          </a:bodyPr>
          <a:lstStyle/>
          <a:p>
            <a:r>
              <a:rPr lang="sv-SE" dirty="0"/>
              <a:t>Flytgödsellagring med tak</a:t>
            </a:r>
          </a:p>
        </p:txBody>
      </p:sp>
    </p:spTree>
    <p:extLst>
      <p:ext uri="{BB962C8B-B14F-4D97-AF65-F5344CB8AC3E}">
        <p14:creationId xmlns:p14="http://schemas.microsoft.com/office/powerpoint/2010/main" val="1996060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a:xfrm>
            <a:off x="1177200" y="464486"/>
            <a:ext cx="8280000" cy="1165138"/>
          </a:xfrm>
        </p:spPr>
        <p:txBody>
          <a:bodyPr>
            <a:normAutofit fontScale="90000"/>
          </a:bodyPr>
          <a:lstStyle/>
          <a:p>
            <a:br>
              <a:rPr lang="sv-SE" dirty="0"/>
            </a:br>
            <a:r>
              <a:rPr lang="sv-SE" dirty="0"/>
              <a:t>4. Gödselspridningen påverkar ammoniakavgången</a:t>
            </a:r>
            <a:br>
              <a:rPr lang="sv-SE" dirty="0"/>
            </a:br>
            <a:endParaRPr lang="sv-SE" dirty="0"/>
          </a:p>
        </p:txBody>
      </p:sp>
      <p:sp>
        <p:nvSpPr>
          <p:cNvPr id="5" name="textruta 4">
            <a:extLst>
              <a:ext uri="{FF2B5EF4-FFF2-40B4-BE49-F238E27FC236}">
                <a16:creationId xmlns:a16="http://schemas.microsoft.com/office/drawing/2014/main" id="{98DF33C9-0140-49CC-9F1A-FCCAD9E59C88}"/>
              </a:ext>
            </a:extLst>
          </p:cNvPr>
          <p:cNvSpPr txBox="1"/>
          <p:nvPr/>
        </p:nvSpPr>
        <p:spPr>
          <a:xfrm>
            <a:off x="434558" y="4528225"/>
            <a:ext cx="3745613" cy="400110"/>
          </a:xfrm>
          <a:prstGeom prst="rect">
            <a:avLst/>
          </a:prstGeom>
          <a:noFill/>
        </p:spPr>
        <p:txBody>
          <a:bodyPr wrap="square" rtlCol="0">
            <a:spAutoFit/>
          </a:bodyPr>
          <a:lstStyle/>
          <a:p>
            <a:r>
              <a:rPr lang="sv-SE" sz="2000" dirty="0"/>
              <a:t>Släpslagspridning av flytgödsel</a:t>
            </a:r>
          </a:p>
        </p:txBody>
      </p:sp>
      <p:pic>
        <p:nvPicPr>
          <p:cNvPr id="7" name="Bildobjekt 6" descr="Släpslangspridarramp"/>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79687" y="1630363"/>
            <a:ext cx="4153387" cy="2768924"/>
          </a:xfrm>
          <a:prstGeom prst="rect">
            <a:avLst/>
          </a:prstGeom>
        </p:spPr>
      </p:pic>
      <p:sp>
        <p:nvSpPr>
          <p:cNvPr id="6" name="textruta 5">
            <a:extLst>
              <a:ext uri="{FF2B5EF4-FFF2-40B4-BE49-F238E27FC236}">
                <a16:creationId xmlns:a16="http://schemas.microsoft.com/office/drawing/2014/main" id="{0534563C-227D-49FE-989B-F387A05D20B4}"/>
              </a:ext>
            </a:extLst>
          </p:cNvPr>
          <p:cNvSpPr txBox="1"/>
          <p:nvPr/>
        </p:nvSpPr>
        <p:spPr>
          <a:xfrm>
            <a:off x="4683939" y="4528225"/>
            <a:ext cx="4036568" cy="369332"/>
          </a:xfrm>
          <a:prstGeom prst="rect">
            <a:avLst/>
          </a:prstGeom>
          <a:noFill/>
        </p:spPr>
        <p:txBody>
          <a:bodyPr wrap="square" rtlCol="0">
            <a:spAutoFit/>
          </a:bodyPr>
          <a:lstStyle/>
          <a:p>
            <a:r>
              <a:rPr lang="sv-SE" dirty="0"/>
              <a:t>Bra kontakt med mark och växtlighet</a:t>
            </a:r>
          </a:p>
        </p:txBody>
      </p:sp>
      <p:pic>
        <p:nvPicPr>
          <p:cNvPr id="9" name="Bildobjekt 8" descr="Bevuxen markyta med gödselstränga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4786091" y="1630363"/>
            <a:ext cx="3934416" cy="2768924"/>
          </a:xfrm>
          <a:prstGeom prst="rect">
            <a:avLst/>
          </a:prstGeom>
        </p:spPr>
      </p:pic>
      <p:sp>
        <p:nvSpPr>
          <p:cNvPr id="8" name="textruta 7">
            <a:extLst>
              <a:ext uri="{FF2B5EF4-FFF2-40B4-BE49-F238E27FC236}">
                <a16:creationId xmlns:a16="http://schemas.microsoft.com/office/drawing/2014/main" id="{78D265E2-F526-4DE9-8710-4F2AB65E40F8}"/>
              </a:ext>
            </a:extLst>
          </p:cNvPr>
          <p:cNvSpPr txBox="1"/>
          <p:nvPr/>
        </p:nvSpPr>
        <p:spPr>
          <a:xfrm>
            <a:off x="8793221" y="5578953"/>
            <a:ext cx="3259569" cy="646331"/>
          </a:xfrm>
          <a:prstGeom prst="rect">
            <a:avLst/>
          </a:prstGeom>
          <a:noFill/>
        </p:spPr>
        <p:txBody>
          <a:bodyPr wrap="square" rtlCol="0">
            <a:spAutoFit/>
          </a:bodyPr>
          <a:lstStyle/>
          <a:p>
            <a:r>
              <a:rPr lang="sv-SE" dirty="0"/>
              <a:t>Undvik varmt och blåsigt väder</a:t>
            </a:r>
          </a:p>
        </p:txBody>
      </p:sp>
      <p:pic>
        <p:nvPicPr>
          <p:cNvPr id="12" name="Bildobjekt 11" descr="Moln på himmel"/>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900322" y="1637803"/>
            <a:ext cx="2529778" cy="3801813"/>
          </a:xfrm>
          <a:prstGeom prst="rect">
            <a:avLst/>
          </a:prstGeom>
        </p:spPr>
      </p:pic>
    </p:spTree>
    <p:extLst>
      <p:ext uri="{BB962C8B-B14F-4D97-AF65-F5344CB8AC3E}">
        <p14:creationId xmlns:p14="http://schemas.microsoft.com/office/powerpoint/2010/main" val="4057851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p:txBody>
          <a:bodyPr>
            <a:normAutofit/>
          </a:bodyPr>
          <a:lstStyle/>
          <a:p>
            <a:r>
              <a:rPr lang="sv-SE" dirty="0"/>
              <a:t>Övriga indikator om övergödning</a:t>
            </a:r>
          </a:p>
        </p:txBody>
      </p:sp>
      <p:sp>
        <p:nvSpPr>
          <p:cNvPr id="3" name="Platshållare för innehåll 2">
            <a:extLst>
              <a:ext uri="{FF2B5EF4-FFF2-40B4-BE49-F238E27FC236}">
                <a16:creationId xmlns:a16="http://schemas.microsoft.com/office/drawing/2014/main" id="{F8F32DB0-D98D-1FAF-A166-5C328629CDDA}"/>
              </a:ext>
            </a:extLst>
          </p:cNvPr>
          <p:cNvSpPr>
            <a:spLocks noGrp="1"/>
          </p:cNvSpPr>
          <p:nvPr>
            <p:ph sz="quarter" idx="13"/>
          </p:nvPr>
        </p:nvSpPr>
        <p:spPr/>
        <p:txBody>
          <a:bodyPr/>
          <a:lstStyle/>
          <a:p>
            <a:pPr marL="0" indent="0">
              <a:buNone/>
            </a:pPr>
            <a:r>
              <a:rPr lang="sv-SE" sz="2000" dirty="0">
                <a:latin typeface="Calibri" panose="020F0502020204030204" pitchFamily="34" charset="0"/>
                <a:cs typeface="Calibri" panose="020F0502020204030204" pitchFamily="34" charset="0"/>
              </a:rPr>
              <a:t>Vissa åtgärder i fält har visat sig vara </a:t>
            </a:r>
            <a:r>
              <a:rPr lang="sv-SE" sz="2000" b="1" dirty="0">
                <a:latin typeface="Calibri" panose="020F0502020204030204" pitchFamily="34" charset="0"/>
                <a:cs typeface="Calibri" panose="020F0502020204030204" pitchFamily="34" charset="0"/>
              </a:rPr>
              <a:t>särskilt effektiva </a:t>
            </a:r>
            <a:r>
              <a:rPr lang="sv-SE" sz="2000" dirty="0">
                <a:latin typeface="Calibri" panose="020F0502020204030204" pitchFamily="34" charset="0"/>
                <a:cs typeface="Calibri" panose="020F0502020204030204" pitchFamily="34" charset="0"/>
              </a:rPr>
              <a:t>när det gäller att minska kväve och fosforförluster från åkermarken. Därför har det länge funnits ersättningsformer både inom CAP och nationellt för att genomföra dessa åtgärder. </a:t>
            </a:r>
          </a:p>
        </p:txBody>
      </p:sp>
      <p:pic>
        <p:nvPicPr>
          <p:cNvPr id="5" name="Bildobjekt 4" descr="Drönarvy över åkerlandskap med meandrande å, våtmark och vindkraftverk">
            <a:extLst>
              <a:ext uri="{FF2B5EF4-FFF2-40B4-BE49-F238E27FC236}">
                <a16:creationId xmlns:a16="http://schemas.microsoft.com/office/drawing/2014/main" id="{7D388B5B-47DF-4224-BF93-87384C30283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75842" y="3517262"/>
            <a:ext cx="4495975" cy="2995443"/>
          </a:xfrm>
          <a:prstGeom prst="rect">
            <a:avLst/>
          </a:prstGeom>
        </p:spPr>
      </p:pic>
      <p:pic>
        <p:nvPicPr>
          <p:cNvPr id="6" name="Bildobjekt 5" descr="Fånggröda i stubb på hösten">
            <a:extLst>
              <a:ext uri="{FF2B5EF4-FFF2-40B4-BE49-F238E27FC236}">
                <a16:creationId xmlns:a16="http://schemas.microsoft.com/office/drawing/2014/main" id="{4B44F498-3A88-4D78-928C-FDA2FB1C6A1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230946" y="3429000"/>
            <a:ext cx="4106854" cy="3083705"/>
          </a:xfrm>
          <a:prstGeom prst="rect">
            <a:avLst/>
          </a:prstGeom>
        </p:spPr>
      </p:pic>
    </p:spTree>
    <p:extLst>
      <p:ext uri="{BB962C8B-B14F-4D97-AF65-F5344CB8AC3E}">
        <p14:creationId xmlns:p14="http://schemas.microsoft.com/office/powerpoint/2010/main" val="2848422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8F32DB0-D98D-1FAF-A166-5C328629CDDA}"/>
              </a:ext>
            </a:extLst>
          </p:cNvPr>
          <p:cNvSpPr>
            <a:spLocks noGrp="1"/>
          </p:cNvSpPr>
          <p:nvPr>
            <p:ph sz="quarter" idx="13"/>
          </p:nvPr>
        </p:nvSpPr>
        <p:spPr/>
        <p:txBody>
          <a:bodyPr>
            <a:noAutofit/>
          </a:bodyPr>
          <a:lstStyle/>
          <a:p>
            <a:pPr>
              <a:buFont typeface="Arial" panose="020B0604020202020204" pitchFamily="34" charset="0"/>
              <a:buChar char="•"/>
            </a:pPr>
            <a:r>
              <a:rPr lang="sv-SE" sz="2000" b="1" dirty="0"/>
              <a:t>Kväveeffektiviteten är hög </a:t>
            </a:r>
            <a:r>
              <a:rPr lang="sv-SE" sz="2000" dirty="0"/>
              <a:t>när fodrets innehåll av näringsämnen anpassas efter djurens näringsbehov </a:t>
            </a:r>
          </a:p>
          <a:p>
            <a:pPr>
              <a:buFont typeface="Arial" panose="020B0604020202020204" pitchFamily="34" charset="0"/>
              <a:buChar char="•"/>
            </a:pPr>
            <a:r>
              <a:rPr lang="sv-SE" sz="2000" dirty="0"/>
              <a:t>Vid en </a:t>
            </a:r>
            <a:r>
              <a:rPr lang="sv-SE" sz="2000" b="1" dirty="0"/>
              <a:t>effektiv produktion </a:t>
            </a:r>
            <a:r>
              <a:rPr lang="sv-SE" sz="2000" dirty="0"/>
              <a:t>återfinns en stor del av fodrets kväveinnehåll i </a:t>
            </a:r>
            <a:r>
              <a:rPr lang="sv-SE" sz="2000" b="1" dirty="0"/>
              <a:t>mjölk, ägg eller kött </a:t>
            </a:r>
          </a:p>
          <a:p>
            <a:pPr>
              <a:buFont typeface="Arial" panose="020B0604020202020204" pitchFamily="34" charset="0"/>
              <a:buChar char="•"/>
            </a:pPr>
            <a:r>
              <a:rPr lang="sv-SE" sz="2000" dirty="0"/>
              <a:t>Att optimera foderstatens </a:t>
            </a:r>
            <a:r>
              <a:rPr lang="sv-SE" sz="2000" b="1" dirty="0"/>
              <a:t>råproteinhalt</a:t>
            </a:r>
            <a:r>
              <a:rPr lang="sv-SE" sz="2000" dirty="0"/>
              <a:t> är avgörande för hög produktion av mjölk, för hög tillväxt och för flera andra produktionsvärden </a:t>
            </a:r>
          </a:p>
          <a:p>
            <a:pPr>
              <a:buFont typeface="Arial" panose="020B0604020202020204" pitchFamily="34" charset="0"/>
              <a:buChar char="•"/>
            </a:pPr>
            <a:r>
              <a:rPr lang="sv-SE" sz="2000" dirty="0"/>
              <a:t>Vid utsöndring av överskottsprotein förbrukar djuren energi och det kväve som inte djuren tar upp </a:t>
            </a:r>
            <a:r>
              <a:rPr lang="sv-SE" sz="2000" b="1" dirty="0"/>
              <a:t>hamnar i gödseln</a:t>
            </a:r>
          </a:p>
          <a:p>
            <a:pPr>
              <a:buFont typeface="Arial" panose="020B0604020202020204" pitchFamily="34" charset="0"/>
              <a:buChar char="•"/>
            </a:pPr>
            <a:r>
              <a:rPr lang="sv-SE" sz="2000" dirty="0"/>
              <a:t>När råproteinhalten optimeras sänks gödselns kväveinnehåll och avgången av </a:t>
            </a:r>
            <a:r>
              <a:rPr lang="sv-SE" sz="2000" b="1" dirty="0"/>
              <a:t>ammoniak från gödseln</a:t>
            </a:r>
            <a:r>
              <a:rPr lang="sv-SE" sz="2000" dirty="0"/>
              <a:t> minskar</a:t>
            </a:r>
          </a:p>
          <a:p>
            <a:endParaRPr lang="sv-SE" dirty="0"/>
          </a:p>
        </p:txBody>
      </p:sp>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p:txBody>
          <a:bodyPr>
            <a:normAutofit/>
          </a:bodyPr>
          <a:lstStyle/>
          <a:p>
            <a:r>
              <a:rPr lang="sv-SE" dirty="0"/>
              <a:t>Kväveeffektivitet i djurhållningen</a:t>
            </a:r>
          </a:p>
        </p:txBody>
      </p:sp>
    </p:spTree>
    <p:extLst>
      <p:ext uri="{BB962C8B-B14F-4D97-AF65-F5344CB8AC3E}">
        <p14:creationId xmlns:p14="http://schemas.microsoft.com/office/powerpoint/2010/main" val="3598756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D3347AC9-41D4-4616-B54F-443D61D821BA}"/>
              </a:ext>
            </a:extLst>
          </p:cNvPr>
          <p:cNvSpPr>
            <a:spLocks noGrp="1"/>
          </p:cNvSpPr>
          <p:nvPr>
            <p:ph sz="quarter" idx="13"/>
          </p:nvPr>
        </p:nvSpPr>
        <p:spPr/>
        <p:txBody>
          <a:bodyPr/>
          <a:lstStyle/>
          <a:p>
            <a:pPr lvl="0">
              <a:buFont typeface="Arial" panose="020B0604020202020204" pitchFamily="34" charset="0"/>
              <a:buChar char="•"/>
            </a:pPr>
            <a:r>
              <a:rPr lang="sv-SE" dirty="0"/>
              <a:t>Kycklingkött 	40-50  </a:t>
            </a:r>
          </a:p>
          <a:p>
            <a:pPr lvl="0">
              <a:buFont typeface="Arial" panose="020B0604020202020204" pitchFamily="34" charset="0"/>
              <a:buChar char="•"/>
            </a:pPr>
            <a:r>
              <a:rPr lang="sv-SE" dirty="0"/>
              <a:t>Griskött		35-40 </a:t>
            </a:r>
          </a:p>
          <a:p>
            <a:pPr lvl="0">
              <a:buFont typeface="Arial" panose="020B0604020202020204" pitchFamily="34" charset="0"/>
              <a:buChar char="•"/>
            </a:pPr>
            <a:r>
              <a:rPr lang="sv-SE" dirty="0"/>
              <a:t>Ägg 		30-35 </a:t>
            </a:r>
          </a:p>
          <a:p>
            <a:pPr lvl="0">
              <a:buFont typeface="Arial" panose="020B0604020202020204" pitchFamily="34" charset="0"/>
              <a:buChar char="•"/>
            </a:pPr>
            <a:r>
              <a:rPr lang="sv-SE" dirty="0"/>
              <a:t>Mjölk 		25-30 </a:t>
            </a:r>
          </a:p>
          <a:p>
            <a:pPr lvl="0">
              <a:buFont typeface="Arial" panose="020B0604020202020204" pitchFamily="34" charset="0"/>
              <a:buChar char="•"/>
            </a:pPr>
            <a:r>
              <a:rPr lang="sv-SE" dirty="0"/>
              <a:t>Kött -ungnöt 	15-30 </a:t>
            </a:r>
          </a:p>
          <a:p>
            <a:pPr lvl="0">
              <a:buFont typeface="Arial" panose="020B0604020202020204" pitchFamily="34" charset="0"/>
              <a:buChar char="•"/>
            </a:pPr>
            <a:r>
              <a:rPr lang="sv-SE" dirty="0"/>
              <a:t>Lammkött 		15-20</a:t>
            </a:r>
          </a:p>
        </p:txBody>
      </p:sp>
      <p:sp>
        <p:nvSpPr>
          <p:cNvPr id="2" name="Rubrik 1">
            <a:extLst>
              <a:ext uri="{FF2B5EF4-FFF2-40B4-BE49-F238E27FC236}">
                <a16:creationId xmlns:a16="http://schemas.microsoft.com/office/drawing/2014/main" id="{A89EE4F4-810D-4942-B613-CD9CFE714982}"/>
              </a:ext>
            </a:extLst>
          </p:cNvPr>
          <p:cNvSpPr>
            <a:spLocks noGrp="1"/>
          </p:cNvSpPr>
          <p:nvPr>
            <p:ph type="title"/>
          </p:nvPr>
        </p:nvSpPr>
        <p:spPr/>
        <p:txBody>
          <a:bodyPr>
            <a:normAutofit/>
          </a:bodyPr>
          <a:lstStyle/>
          <a:p>
            <a:r>
              <a:rPr lang="sv-SE" dirty="0"/>
              <a:t>Kväveeffektivitet för olika produkter, %</a:t>
            </a:r>
          </a:p>
        </p:txBody>
      </p:sp>
      <p:pic>
        <p:nvPicPr>
          <p:cNvPr id="6" name="Bildobjekt 5" descr="Ungdjur äter ensilage på foderbord">
            <a:extLst>
              <a:ext uri="{FF2B5EF4-FFF2-40B4-BE49-F238E27FC236}">
                <a16:creationId xmlns:a16="http://schemas.microsoft.com/office/drawing/2014/main" id="{1EBD5488-62A7-493B-857E-C2284275B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6561" y="1966365"/>
            <a:ext cx="6158021" cy="3258766"/>
          </a:xfrm>
          <a:prstGeom prst="rect">
            <a:avLst/>
          </a:prstGeom>
          <a:effectLst/>
        </p:spPr>
      </p:pic>
    </p:spTree>
    <p:extLst>
      <p:ext uri="{BB962C8B-B14F-4D97-AF65-F5344CB8AC3E}">
        <p14:creationId xmlns:p14="http://schemas.microsoft.com/office/powerpoint/2010/main" val="2812954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3D98DD2-2035-4449-AC42-BC2D55FA3B8F}"/>
              </a:ext>
            </a:extLst>
          </p:cNvPr>
          <p:cNvSpPr>
            <a:spLocks noGrp="1"/>
          </p:cNvSpPr>
          <p:nvPr>
            <p:ph sz="quarter" idx="13"/>
          </p:nvPr>
        </p:nvSpPr>
        <p:spPr>
          <a:xfrm>
            <a:off x="1177200" y="1966365"/>
            <a:ext cx="8280000" cy="3810491"/>
          </a:xfrm>
        </p:spPr>
        <p:txBody>
          <a:bodyPr>
            <a:noAutofit/>
          </a:bodyPr>
          <a:lstStyle/>
          <a:p>
            <a:r>
              <a:rPr lang="sv-SE" dirty="0"/>
              <a:t>Friska djur och låg dödlighet</a:t>
            </a:r>
          </a:p>
          <a:p>
            <a:r>
              <a:rPr lang="sv-SE" dirty="0"/>
              <a:t>Hög produktion och god tillväxt</a:t>
            </a:r>
          </a:p>
          <a:p>
            <a:r>
              <a:rPr lang="sv-SE" dirty="0"/>
              <a:t>Bra näringskällor</a:t>
            </a:r>
          </a:p>
          <a:p>
            <a:r>
              <a:rPr lang="sv-SE" dirty="0"/>
              <a:t>Väl anpassad foderstat som ger ett högt foderutbyte</a:t>
            </a:r>
          </a:p>
          <a:p>
            <a:r>
              <a:rPr lang="sv-SE" dirty="0"/>
              <a:t>Rätt förmalningsgrad eller pelletering av foder</a:t>
            </a:r>
          </a:p>
          <a:p>
            <a:r>
              <a:rPr lang="sv-SE" dirty="0"/>
              <a:t>Foderfronter och foderautomater som minimerar spill</a:t>
            </a:r>
          </a:p>
          <a:p>
            <a:endParaRPr lang="sv-SE" dirty="0"/>
          </a:p>
        </p:txBody>
      </p:sp>
      <p:sp>
        <p:nvSpPr>
          <p:cNvPr id="2" name="Rubrik 1">
            <a:extLst>
              <a:ext uri="{FF2B5EF4-FFF2-40B4-BE49-F238E27FC236}">
                <a16:creationId xmlns:a16="http://schemas.microsoft.com/office/drawing/2014/main" id="{22A9DE35-543C-43C0-8A92-5FEE679A2FE4}"/>
              </a:ext>
            </a:extLst>
          </p:cNvPr>
          <p:cNvSpPr>
            <a:spLocks noGrp="1"/>
          </p:cNvSpPr>
          <p:nvPr>
            <p:ph type="title"/>
          </p:nvPr>
        </p:nvSpPr>
        <p:spPr>
          <a:xfrm>
            <a:off x="1177200" y="464486"/>
            <a:ext cx="8280000" cy="1165138"/>
          </a:xfrm>
        </p:spPr>
        <p:txBody>
          <a:bodyPr/>
          <a:lstStyle/>
          <a:p>
            <a:r>
              <a:rPr lang="sv-SE" dirty="0"/>
              <a:t>Kväveeffektiviteten i djurhållningen ökar med:</a:t>
            </a:r>
          </a:p>
        </p:txBody>
      </p:sp>
    </p:spTree>
    <p:extLst>
      <p:ext uri="{BB962C8B-B14F-4D97-AF65-F5344CB8AC3E}">
        <p14:creationId xmlns:p14="http://schemas.microsoft.com/office/powerpoint/2010/main" val="2171190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3D98DD2-2035-4449-AC42-BC2D55FA3B8F}"/>
              </a:ext>
            </a:extLst>
          </p:cNvPr>
          <p:cNvSpPr>
            <a:spLocks noGrp="1"/>
          </p:cNvSpPr>
          <p:nvPr>
            <p:ph sz="quarter" idx="13"/>
          </p:nvPr>
        </p:nvSpPr>
        <p:spPr>
          <a:xfrm>
            <a:off x="1177200" y="1966365"/>
            <a:ext cx="8280000" cy="3810491"/>
          </a:xfrm>
        </p:spPr>
        <p:txBody>
          <a:bodyPr>
            <a:noAutofit/>
          </a:bodyPr>
          <a:lstStyle/>
          <a:p>
            <a:r>
              <a:rPr lang="sv-SE" dirty="0"/>
              <a:t>Sänk råproteinhalten i fodret</a:t>
            </a:r>
          </a:p>
          <a:p>
            <a:r>
              <a:rPr lang="sv-SE" dirty="0"/>
              <a:t>Öka energiinnehållet i fodret utan att överbelasta vommen</a:t>
            </a:r>
          </a:p>
          <a:p>
            <a:r>
              <a:rPr lang="sv-SE" dirty="0"/>
              <a:t>Använd framförallt grovfoder med högt energiinnehåll</a:t>
            </a:r>
          </a:p>
          <a:p>
            <a:r>
              <a:rPr lang="sv-SE" dirty="0"/>
              <a:t>Komplettera foderstaten med majsensilage och betfor för att öka energihalten</a:t>
            </a:r>
          </a:p>
          <a:p>
            <a:r>
              <a:rPr lang="sv-SE" dirty="0"/>
              <a:t>Komplettera foderstaten med rapsmjöl som proteinkälla</a:t>
            </a:r>
          </a:p>
          <a:p>
            <a:r>
              <a:rPr lang="sv-SE" dirty="0"/>
              <a:t>Använd tillsatsmedel vid ensilering</a:t>
            </a:r>
          </a:p>
        </p:txBody>
      </p:sp>
      <p:sp>
        <p:nvSpPr>
          <p:cNvPr id="2" name="Rubrik 1">
            <a:extLst>
              <a:ext uri="{FF2B5EF4-FFF2-40B4-BE49-F238E27FC236}">
                <a16:creationId xmlns:a16="http://schemas.microsoft.com/office/drawing/2014/main" id="{22A9DE35-543C-43C0-8A92-5FEE679A2FE4}"/>
              </a:ext>
            </a:extLst>
          </p:cNvPr>
          <p:cNvSpPr>
            <a:spLocks noGrp="1"/>
          </p:cNvSpPr>
          <p:nvPr>
            <p:ph type="title"/>
          </p:nvPr>
        </p:nvSpPr>
        <p:spPr>
          <a:xfrm>
            <a:off x="1177200" y="464486"/>
            <a:ext cx="8280000" cy="1165138"/>
          </a:xfrm>
        </p:spPr>
        <p:txBody>
          <a:bodyPr/>
          <a:lstStyle/>
          <a:p>
            <a:r>
              <a:rPr lang="sv-SE" dirty="0"/>
              <a:t>Så ökar du kväveeffektiviteten hos idisslare</a:t>
            </a:r>
          </a:p>
        </p:txBody>
      </p:sp>
    </p:spTree>
    <p:extLst>
      <p:ext uri="{BB962C8B-B14F-4D97-AF65-F5344CB8AC3E}">
        <p14:creationId xmlns:p14="http://schemas.microsoft.com/office/powerpoint/2010/main" val="1069128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text 7">
            <a:extLst>
              <a:ext uri="{FF2B5EF4-FFF2-40B4-BE49-F238E27FC236}">
                <a16:creationId xmlns:a16="http://schemas.microsoft.com/office/drawing/2014/main" id="{86263311-A4BD-4AE9-1796-A2BB8CCED396}"/>
              </a:ext>
            </a:extLst>
          </p:cNvPr>
          <p:cNvSpPr>
            <a:spLocks noGrp="1"/>
          </p:cNvSpPr>
          <p:nvPr>
            <p:ph type="body" sz="quarter" idx="20"/>
          </p:nvPr>
        </p:nvSpPr>
        <p:spPr/>
        <p:txBody>
          <a:bodyPr/>
          <a:lstStyle/>
          <a:p>
            <a:r>
              <a:rPr lang="sv-SE" dirty="0"/>
              <a:t>Foto: Janne Andersson</a:t>
            </a:r>
          </a:p>
        </p:txBody>
      </p:sp>
      <p:pic>
        <p:nvPicPr>
          <p:cNvPr id="10" name="Platshållare för bild 9">
            <a:extLst>
              <a:ext uri="{FF2B5EF4-FFF2-40B4-BE49-F238E27FC236}">
                <a16:creationId xmlns:a16="http://schemas.microsoft.com/office/drawing/2014/main" id="{D963BF1F-AC29-2AF4-C70F-C94F3C21CF18}"/>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a:xfrm>
            <a:off x="922581" y="1056549"/>
            <a:ext cx="4250838" cy="5132857"/>
          </a:xfrm>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rgbClr val="F8F5ED"/>
          </a:solidFill>
          <a:ln>
            <a:noFill/>
          </a:ln>
        </p:spPr>
      </p:pic>
      <p:sp>
        <p:nvSpPr>
          <p:cNvPr id="7" name="Platshållare för text 6">
            <a:extLst>
              <a:ext uri="{FF2B5EF4-FFF2-40B4-BE49-F238E27FC236}">
                <a16:creationId xmlns:a16="http://schemas.microsoft.com/office/drawing/2014/main" id="{8EA2E2F8-89F4-5C5E-6872-807BCE57AED8}"/>
              </a:ext>
            </a:extLst>
          </p:cNvPr>
          <p:cNvSpPr>
            <a:spLocks noGrp="1"/>
          </p:cNvSpPr>
          <p:nvPr>
            <p:ph type="body" sz="quarter" idx="15"/>
          </p:nvPr>
        </p:nvSpPr>
        <p:spPr/>
        <p:txBody>
          <a:bodyPr/>
          <a:lstStyle/>
          <a:p>
            <a:endParaRPr lang="sv-SE" dirty="0"/>
          </a:p>
        </p:txBody>
      </p:sp>
      <p:sp>
        <p:nvSpPr>
          <p:cNvPr id="3" name="Rubrik 2"/>
          <p:cNvSpPr>
            <a:spLocks noGrp="1"/>
          </p:cNvSpPr>
          <p:nvPr>
            <p:ph type="title"/>
          </p:nvPr>
        </p:nvSpPr>
        <p:spPr/>
        <p:txBody>
          <a:bodyPr/>
          <a:lstStyle/>
          <a:p>
            <a:r>
              <a:rPr lang="sv-SE" dirty="0"/>
              <a:t>2. Markhälsa</a:t>
            </a:r>
          </a:p>
        </p:txBody>
      </p:sp>
    </p:spTree>
    <p:extLst>
      <p:ext uri="{BB962C8B-B14F-4D97-AF65-F5344CB8AC3E}">
        <p14:creationId xmlns:p14="http://schemas.microsoft.com/office/powerpoint/2010/main" val="3331107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8F32DB0-D98D-1FAF-A166-5C328629CDDA}"/>
              </a:ext>
            </a:extLst>
          </p:cNvPr>
          <p:cNvSpPr>
            <a:spLocks noGrp="1"/>
          </p:cNvSpPr>
          <p:nvPr>
            <p:ph sz="quarter" idx="13"/>
          </p:nvPr>
        </p:nvSpPr>
        <p:spPr>
          <a:xfrm>
            <a:off x="1177200" y="1966365"/>
            <a:ext cx="8280000" cy="3810491"/>
          </a:xfrm>
        </p:spPr>
        <p:txBody>
          <a:bodyPr/>
          <a:lstStyle/>
          <a:p>
            <a:r>
              <a:rPr lang="sv-SE" dirty="0"/>
              <a:t>Förluster av kol, näringsämnen och biologisk mångfald försämrar markhälsan, liksom försurning, föroreningar, erosion och markpackning. </a:t>
            </a:r>
          </a:p>
          <a:p>
            <a:r>
              <a:rPr lang="sv-SE" dirty="0"/>
              <a:t>Det är svårt att analysera markhälsa. Man ska bestämma vid vilken markfuktighet och årstid provtagning ska ske, till vilket djup och vid vilken volymvikt etc. </a:t>
            </a:r>
          </a:p>
          <a:p>
            <a:r>
              <a:rPr lang="sv-SE" dirty="0"/>
              <a:t>Istället för att mäta olika markegenskaper kan uppgifter registreras kring sådana fältåtgärder som är positiva för markens bördighet och kvalitet. Detta arbetar hållbarhetsanalysen med.</a:t>
            </a:r>
          </a:p>
        </p:txBody>
      </p:sp>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a:xfrm>
            <a:off x="1177200" y="464486"/>
            <a:ext cx="8280000" cy="1165138"/>
          </a:xfrm>
        </p:spPr>
        <p:txBody>
          <a:bodyPr/>
          <a:lstStyle/>
          <a:p>
            <a:r>
              <a:rPr lang="sv-SE" dirty="0"/>
              <a:t>Markhälsa - marken är en komplex miljö</a:t>
            </a:r>
          </a:p>
        </p:txBody>
      </p:sp>
    </p:spTree>
    <p:extLst>
      <p:ext uri="{BB962C8B-B14F-4D97-AF65-F5344CB8AC3E}">
        <p14:creationId xmlns:p14="http://schemas.microsoft.com/office/powerpoint/2010/main" val="4104111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8F32DB0-D98D-1FAF-A166-5C328629CDDA}"/>
              </a:ext>
            </a:extLst>
          </p:cNvPr>
          <p:cNvSpPr>
            <a:spLocks noGrp="1"/>
          </p:cNvSpPr>
          <p:nvPr>
            <p:ph sz="quarter" idx="13"/>
          </p:nvPr>
        </p:nvSpPr>
        <p:spPr>
          <a:xfrm>
            <a:off x="1177925" y="1966913"/>
            <a:ext cx="9199964" cy="3810000"/>
          </a:xfrm>
        </p:spPr>
        <p:txBody>
          <a:bodyPr/>
          <a:lstStyle/>
          <a:p>
            <a:pPr marL="0" indent="0">
              <a:buNone/>
            </a:pPr>
            <a:r>
              <a:rPr lang="sv-SE" altLang="sv-SE" dirty="0"/>
              <a:t>Viktiga åtgärder för hög skörd och upptag av växtnäring är en </a:t>
            </a:r>
            <a:r>
              <a:rPr lang="sv-SE" dirty="0"/>
              <a:t>varierad växtföljd med god markstruktur få växtskyddsproblem. En bra fungerande dränering och liten markpackning gynnar markens status. Det är viktigt att gödsla och kalka enligt markkartan och en tumregel är att man ska höja mullhalten om den är under 3 %.</a:t>
            </a:r>
          </a:p>
          <a:p>
            <a:endParaRPr lang="sv-SE" dirty="0"/>
          </a:p>
          <a:p>
            <a:endParaRPr lang="sv-SE" dirty="0"/>
          </a:p>
        </p:txBody>
      </p:sp>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a:xfrm>
            <a:off x="1177200" y="464486"/>
            <a:ext cx="8280000" cy="1165138"/>
          </a:xfrm>
        </p:spPr>
        <p:txBody>
          <a:bodyPr/>
          <a:lstStyle/>
          <a:p>
            <a:r>
              <a:rPr lang="sv-SE" dirty="0"/>
              <a:t>Markhälsan –gynnas av </a:t>
            </a:r>
            <a:r>
              <a:rPr lang="sv-SE" altLang="sv-SE" dirty="0"/>
              <a:t>hög skörd och bra upptag av växtnäring </a:t>
            </a:r>
            <a:endParaRPr lang="sv-SE" dirty="0"/>
          </a:p>
        </p:txBody>
      </p:sp>
      <p:pic>
        <p:nvPicPr>
          <p:cNvPr id="6" name="Bildobjekt 5" descr="Täckdikningsmaskin">
            <a:extLst>
              <a:ext uri="{FF2B5EF4-FFF2-40B4-BE49-F238E27FC236}">
                <a16:creationId xmlns:a16="http://schemas.microsoft.com/office/drawing/2014/main" id="{006A6039-BBCA-45C3-8408-C248C38D5D8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07375" y="4067244"/>
            <a:ext cx="3417093" cy="2562820"/>
          </a:xfrm>
          <a:prstGeom prst="rect">
            <a:avLst/>
          </a:prstGeom>
        </p:spPr>
      </p:pic>
      <p:pic>
        <p:nvPicPr>
          <p:cNvPr id="9" name="Bildobjekt 8" descr="Tröska">
            <a:extLst>
              <a:ext uri="{FF2B5EF4-FFF2-40B4-BE49-F238E27FC236}">
                <a16:creationId xmlns:a16="http://schemas.microsoft.com/office/drawing/2014/main" id="{5E03EBFE-1F73-4F31-8AF3-7D8D33FC93E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433256" y="4067244"/>
            <a:ext cx="4046964" cy="2561163"/>
          </a:xfrm>
          <a:prstGeom prst="rect">
            <a:avLst/>
          </a:prstGeom>
        </p:spPr>
      </p:pic>
      <p:pic>
        <p:nvPicPr>
          <p:cNvPr id="10" name="Bildobjekt 9" descr="Insådd klöver i stubb">
            <a:extLst>
              <a:ext uri="{FF2B5EF4-FFF2-40B4-BE49-F238E27FC236}">
                <a16:creationId xmlns:a16="http://schemas.microsoft.com/office/drawing/2014/main" id="{A1333FBE-1604-4D70-9C42-3827947E57E4}"/>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902507" y="3999513"/>
            <a:ext cx="2022468" cy="2696624"/>
          </a:xfrm>
          <a:prstGeom prst="rect">
            <a:avLst/>
          </a:prstGeom>
        </p:spPr>
      </p:pic>
    </p:spTree>
    <p:extLst>
      <p:ext uri="{BB962C8B-B14F-4D97-AF65-F5344CB8AC3E}">
        <p14:creationId xmlns:p14="http://schemas.microsoft.com/office/powerpoint/2010/main" val="2146177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AFBB6957-E094-ABE3-D6AF-54D9A7F0C502}"/>
              </a:ext>
            </a:extLst>
          </p:cNvPr>
          <p:cNvSpPr>
            <a:spLocks noGrp="1"/>
          </p:cNvSpPr>
          <p:nvPr>
            <p:ph type="body" sz="quarter" idx="20"/>
          </p:nvPr>
        </p:nvSpPr>
        <p:spPr/>
        <p:txBody>
          <a:bodyPr/>
          <a:lstStyle/>
          <a:p>
            <a:endParaRPr lang="sv-SE"/>
          </a:p>
        </p:txBody>
      </p:sp>
      <p:pic>
        <p:nvPicPr>
          <p:cNvPr id="7" name="Platshållare för bild 6">
            <a:extLst>
              <a:ext uri="{FF2B5EF4-FFF2-40B4-BE49-F238E27FC236}">
                <a16:creationId xmlns:a16="http://schemas.microsoft.com/office/drawing/2014/main" id="{B991E92B-FF0D-1C1C-9690-FF6278EF3ADC}"/>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rgbClr val="F8F5ED"/>
          </a:solidFill>
          <a:ln>
            <a:noFill/>
          </a:ln>
        </p:spPr>
      </p:pic>
      <p:sp>
        <p:nvSpPr>
          <p:cNvPr id="4" name="Platshållare för text 3">
            <a:extLst>
              <a:ext uri="{FF2B5EF4-FFF2-40B4-BE49-F238E27FC236}">
                <a16:creationId xmlns:a16="http://schemas.microsoft.com/office/drawing/2014/main" id="{2CAAE431-3133-46C3-B2E0-3142A49D142A}"/>
              </a:ext>
            </a:extLst>
          </p:cNvPr>
          <p:cNvSpPr>
            <a:spLocks noGrp="1"/>
          </p:cNvSpPr>
          <p:nvPr>
            <p:ph type="body" sz="quarter" idx="15"/>
          </p:nvPr>
        </p:nvSpPr>
        <p:spPr/>
        <p:txBody>
          <a:bodyPr/>
          <a:lstStyle/>
          <a:p>
            <a:endParaRPr lang="sv-SE"/>
          </a:p>
        </p:txBody>
      </p:sp>
      <p:sp>
        <p:nvSpPr>
          <p:cNvPr id="3" name="Rubrik 2"/>
          <p:cNvSpPr>
            <a:spLocks noGrp="1"/>
          </p:cNvSpPr>
          <p:nvPr>
            <p:ph type="title"/>
          </p:nvPr>
        </p:nvSpPr>
        <p:spPr/>
        <p:txBody>
          <a:bodyPr/>
          <a:lstStyle/>
          <a:p>
            <a:r>
              <a:rPr lang="sv-SE" dirty="0"/>
              <a:t>3. Växtskydd</a:t>
            </a:r>
          </a:p>
        </p:txBody>
      </p:sp>
    </p:spTree>
    <p:extLst>
      <p:ext uri="{BB962C8B-B14F-4D97-AF65-F5344CB8AC3E}">
        <p14:creationId xmlns:p14="http://schemas.microsoft.com/office/powerpoint/2010/main" val="2355560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3DC924-4A6F-8D44-B013-7C1EFE21D891}"/>
              </a:ext>
            </a:extLst>
          </p:cNvPr>
          <p:cNvSpPr>
            <a:spLocks noGrp="1"/>
          </p:cNvSpPr>
          <p:nvPr>
            <p:ph type="title"/>
          </p:nvPr>
        </p:nvSpPr>
        <p:spPr/>
        <p:txBody>
          <a:bodyPr/>
          <a:lstStyle/>
          <a:p>
            <a:r>
              <a:rPr lang="sv-SE" dirty="0"/>
              <a:t>Växtskydd</a:t>
            </a:r>
            <a:br>
              <a:rPr lang="sv-SE" dirty="0"/>
            </a:br>
            <a:endParaRPr lang="sv-SE" dirty="0"/>
          </a:p>
        </p:txBody>
      </p:sp>
      <p:pic>
        <p:nvPicPr>
          <p:cNvPr id="5" name="Picture 4" descr="Bild förlustvägar">
            <a:extLst>
              <a:ext uri="{FF2B5EF4-FFF2-40B4-BE49-F238E27FC236}">
                <a16:creationId xmlns:a16="http://schemas.microsoft.com/office/drawing/2014/main" id="{8718E677-4F50-4EC3-A31E-2284F7347410}"/>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618444" y="1103303"/>
            <a:ext cx="9235736" cy="575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2913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926" y="1966913"/>
            <a:ext cx="7525400" cy="3810000"/>
          </a:xfrm>
        </p:spPr>
        <p:txBody>
          <a:bodyPr/>
          <a:lstStyle/>
          <a:p>
            <a:pPr marL="0" indent="0">
              <a:buNone/>
            </a:pPr>
            <a:r>
              <a:rPr lang="sv-SE" dirty="0"/>
              <a:t>Innebär för odlaren att noga överväga alla tillgängliga växtskyddsmetoder</a:t>
            </a:r>
          </a:p>
          <a:p>
            <a:pPr marL="0" indent="0">
              <a:buNone/>
            </a:pPr>
            <a:r>
              <a:rPr lang="sv-SE" dirty="0"/>
              <a:t>Integrerat växtskydd syftar mot: </a:t>
            </a:r>
          </a:p>
          <a:p>
            <a:pPr lvl="1"/>
            <a:r>
              <a:rPr lang="sv-SE" dirty="0"/>
              <a:t>minskat beroende av kemiska växtskyddsmedel</a:t>
            </a:r>
          </a:p>
          <a:p>
            <a:pPr lvl="1"/>
            <a:endParaRPr lang="sv-SE" dirty="0"/>
          </a:p>
          <a:p>
            <a:pPr lvl="1"/>
            <a:r>
              <a:rPr lang="sv-SE" dirty="0"/>
              <a:t>att användningen av växtskyddsmedel ska vara ekonomiskt och ekologiskt försvarbar</a:t>
            </a:r>
          </a:p>
          <a:p>
            <a:pPr lvl="1"/>
            <a:endParaRPr lang="sv-SE" dirty="0"/>
          </a:p>
          <a:p>
            <a:pPr lvl="1"/>
            <a:r>
              <a:rPr lang="sv-SE" dirty="0"/>
              <a:t>minskade risker för människor och miljö.</a:t>
            </a:r>
          </a:p>
          <a:p>
            <a:pPr marL="0" indent="0">
              <a:buNone/>
            </a:pPr>
            <a:endParaRPr lang="sv-SE" dirty="0"/>
          </a:p>
        </p:txBody>
      </p:sp>
      <p:sp>
        <p:nvSpPr>
          <p:cNvPr id="9" name="Rubrik 8">
            <a:extLst>
              <a:ext uri="{FF2B5EF4-FFF2-40B4-BE49-F238E27FC236}">
                <a16:creationId xmlns:a16="http://schemas.microsoft.com/office/drawing/2014/main" id="{8EE04654-6B6C-042E-A964-34052350A865}"/>
              </a:ext>
            </a:extLst>
          </p:cNvPr>
          <p:cNvSpPr>
            <a:spLocks noGrp="1"/>
          </p:cNvSpPr>
          <p:nvPr>
            <p:ph type="title"/>
          </p:nvPr>
        </p:nvSpPr>
        <p:spPr>
          <a:xfrm>
            <a:off x="1177200" y="464486"/>
            <a:ext cx="8280000" cy="1165138"/>
          </a:xfrm>
        </p:spPr>
        <p:txBody>
          <a:bodyPr>
            <a:normAutofit/>
          </a:bodyPr>
          <a:lstStyle/>
          <a:p>
            <a:r>
              <a:rPr lang="sv-SE" dirty="0"/>
              <a:t>Integrerat växtskydd</a:t>
            </a:r>
            <a:br>
              <a:rPr lang="sv-SE" dirty="0"/>
            </a:br>
            <a:r>
              <a:rPr lang="sv-SE" dirty="0"/>
              <a:t>IPM - </a:t>
            </a:r>
            <a:r>
              <a:rPr lang="sv-SE" dirty="0" err="1"/>
              <a:t>Integrated</a:t>
            </a:r>
            <a:r>
              <a:rPr lang="sv-SE" dirty="0"/>
              <a:t> Pest Management</a:t>
            </a:r>
          </a:p>
        </p:txBody>
      </p:sp>
      <p:sp>
        <p:nvSpPr>
          <p:cNvPr id="5" name="Rubrik 1"/>
          <p:cNvSpPr txBox="1">
            <a:spLocks/>
          </p:cNvSpPr>
          <p:nvPr/>
        </p:nvSpPr>
        <p:spPr>
          <a:xfrm>
            <a:off x="273375" y="57445"/>
            <a:ext cx="9359900" cy="15657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baseline="0">
                <a:solidFill>
                  <a:schemeClr val="tx1"/>
                </a:solidFill>
                <a:latin typeface="+mj-lt"/>
                <a:ea typeface="+mj-ea"/>
                <a:cs typeface="+mj-cs"/>
              </a:defRPr>
            </a:lvl1pPr>
          </a:lstStyle>
          <a:p>
            <a:pPr algn="ctr"/>
            <a:endParaRPr lang="sv-SE" dirty="0">
              <a:solidFill>
                <a:schemeClr val="accent1"/>
              </a:solidFill>
            </a:endParaRPr>
          </a:p>
        </p:txBody>
      </p:sp>
      <p:pic>
        <p:nvPicPr>
          <p:cNvPr id="7" name="Bildobjekt 6" descr="Kollage över IP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9469" y="1630362"/>
            <a:ext cx="3341344" cy="4762499"/>
          </a:xfrm>
          <a:prstGeom prst="rect">
            <a:avLst/>
          </a:prstGeom>
        </p:spPr>
      </p:pic>
      <p:pic>
        <p:nvPicPr>
          <p:cNvPr id="8" name="Bildobjekt 7" descr="Animerad insekt"/>
          <p:cNvPicPr>
            <a:picLocks noChangeAspect="1"/>
          </p:cNvPicPr>
          <p:nvPr/>
        </p:nvPicPr>
        <p:blipFill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backgroundRemoval t="8511" b="89362" l="9091" r="89091"/>
                    </a14:imgEffect>
                  </a14:imgLayer>
                </a14:imgProps>
              </a:ext>
              <a:ext uri="{28A0092B-C50C-407E-A947-70E740481C1C}">
                <a14:useLocalDpi xmlns:a14="http://schemas.microsoft.com/office/drawing/2010/main" val="0"/>
              </a:ext>
            </a:extLst>
          </a:blip>
          <a:srcRect/>
          <a:stretch/>
        </p:blipFill>
        <p:spPr>
          <a:xfrm>
            <a:off x="9193390" y="5323371"/>
            <a:ext cx="526695" cy="453542"/>
          </a:xfrm>
          <a:prstGeom prst="rect">
            <a:avLst/>
          </a:prstGeom>
        </p:spPr>
      </p:pic>
    </p:spTree>
    <p:extLst>
      <p:ext uri="{BB962C8B-B14F-4D97-AF65-F5344CB8AC3E}">
        <p14:creationId xmlns:p14="http://schemas.microsoft.com/office/powerpoint/2010/main" val="2782871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sz="quarter" idx="13"/>
          </p:nvPr>
        </p:nvSpPr>
        <p:spPr>
          <a:xfrm>
            <a:off x="1177925" y="1878158"/>
            <a:ext cx="8278813" cy="3810000"/>
          </a:xfrm>
        </p:spPr>
        <p:txBody>
          <a:bodyPr>
            <a:normAutofit fontScale="85000" lnSpcReduction="20000"/>
          </a:bodyPr>
          <a:lstStyle/>
          <a:p>
            <a:pPr marL="457200" indent="-457200">
              <a:buFont typeface="+mj-lt"/>
              <a:buAutoNum type="arabicPeriod"/>
            </a:pPr>
            <a:r>
              <a:rPr lang="sv-SE" dirty="0"/>
              <a:t>Förebygg</a:t>
            </a:r>
          </a:p>
          <a:p>
            <a:pPr marL="457200" indent="-457200">
              <a:buFont typeface="+mj-lt"/>
              <a:buAutoNum type="arabicPeriod"/>
            </a:pPr>
            <a:endParaRPr lang="sv-SE" dirty="0"/>
          </a:p>
          <a:p>
            <a:pPr marL="457200" indent="-457200">
              <a:buFont typeface="+mj-lt"/>
              <a:buAutoNum type="arabicPeriod"/>
            </a:pPr>
            <a:r>
              <a:rPr lang="sv-SE" dirty="0"/>
              <a:t>Bevaka</a:t>
            </a:r>
          </a:p>
          <a:p>
            <a:pPr marL="457200" indent="-457200">
              <a:buFont typeface="+mj-lt"/>
              <a:buAutoNum type="arabicPeriod"/>
            </a:pPr>
            <a:endParaRPr lang="sv-SE" dirty="0"/>
          </a:p>
          <a:p>
            <a:pPr marL="457200" indent="-457200">
              <a:buFont typeface="+mj-lt"/>
              <a:buAutoNum type="arabicPeriod"/>
            </a:pPr>
            <a:r>
              <a:rPr lang="sv-SE" dirty="0" err="1"/>
              <a:t>Behovsanpassa</a:t>
            </a:r>
            <a:r>
              <a:rPr lang="sv-SE" dirty="0"/>
              <a:t> beslut</a:t>
            </a:r>
          </a:p>
          <a:p>
            <a:pPr marL="457200" indent="-457200">
              <a:buFont typeface="+mj-lt"/>
              <a:buAutoNum type="arabicPeriod"/>
            </a:pPr>
            <a:r>
              <a:rPr lang="sv-SE" dirty="0"/>
              <a:t>Överväg alla metoder</a:t>
            </a:r>
          </a:p>
          <a:p>
            <a:pPr marL="457200" indent="-457200">
              <a:buFont typeface="+mj-lt"/>
              <a:buAutoNum type="arabicPeriod"/>
            </a:pPr>
            <a:r>
              <a:rPr lang="sv-SE" dirty="0"/>
              <a:t>Välj skonsamma preparat</a:t>
            </a:r>
          </a:p>
          <a:p>
            <a:pPr marL="457200" indent="-457200">
              <a:buFont typeface="+mj-lt"/>
              <a:buAutoNum type="arabicPeriod"/>
            </a:pPr>
            <a:r>
              <a:rPr lang="sv-SE" dirty="0"/>
              <a:t>Begränsa användningen</a:t>
            </a:r>
          </a:p>
          <a:p>
            <a:pPr marL="457200" indent="-457200">
              <a:buFont typeface="+mj-lt"/>
              <a:buAutoNum type="arabicPeriod"/>
            </a:pPr>
            <a:r>
              <a:rPr lang="sv-SE" dirty="0"/>
              <a:t>Motverka resistens</a:t>
            </a:r>
          </a:p>
          <a:p>
            <a:pPr marL="457200" indent="-457200">
              <a:buFont typeface="+mj-lt"/>
              <a:buAutoNum type="arabicPeriod"/>
            </a:pPr>
            <a:endParaRPr lang="sv-SE" dirty="0"/>
          </a:p>
          <a:p>
            <a:pPr marL="457200" indent="-457200">
              <a:buFont typeface="+mj-lt"/>
              <a:buAutoNum type="arabicPeriod"/>
            </a:pPr>
            <a:r>
              <a:rPr lang="sv-SE" dirty="0"/>
              <a:t>Följ upp</a:t>
            </a:r>
          </a:p>
          <a:p>
            <a:endParaRPr lang="sv-SE" dirty="0"/>
          </a:p>
        </p:txBody>
      </p:sp>
      <p:sp>
        <p:nvSpPr>
          <p:cNvPr id="2" name="Rubrik 1"/>
          <p:cNvSpPr>
            <a:spLocks noGrp="1"/>
          </p:cNvSpPr>
          <p:nvPr>
            <p:ph type="title"/>
          </p:nvPr>
        </p:nvSpPr>
        <p:spPr>
          <a:xfrm>
            <a:off x="1177200" y="464486"/>
            <a:ext cx="8280000" cy="1165138"/>
          </a:xfrm>
        </p:spPr>
        <p:txBody>
          <a:bodyPr>
            <a:noAutofit/>
          </a:bodyPr>
          <a:lstStyle/>
          <a:p>
            <a:br>
              <a:rPr lang="sv-SE"/>
            </a:br>
            <a:r>
              <a:rPr lang="sv-SE"/>
              <a:t>De åtta principerna kopplar till fyra delar</a:t>
            </a:r>
            <a:endParaRPr lang="sv-SE" dirty="0"/>
          </a:p>
        </p:txBody>
      </p:sp>
      <p:pic>
        <p:nvPicPr>
          <p:cNvPr id="6" name="Platshållare för innehåll 3" descr="IPM-hjulet"/>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096000" y="1399477"/>
            <a:ext cx="4790448" cy="4767362"/>
          </a:xfrm>
          <a:prstGeom prst="rect">
            <a:avLst/>
          </a:prstGeom>
        </p:spPr>
      </p:pic>
    </p:spTree>
    <p:extLst>
      <p:ext uri="{BB962C8B-B14F-4D97-AF65-F5344CB8AC3E}">
        <p14:creationId xmlns:p14="http://schemas.microsoft.com/office/powerpoint/2010/main" val="2229694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22ECE601-5528-4A22-B95B-21EC15383D70}"/>
              </a:ext>
            </a:extLst>
          </p:cNvPr>
          <p:cNvSpPr>
            <a:spLocks noGrp="1"/>
          </p:cNvSpPr>
          <p:nvPr>
            <p:ph sz="quarter" idx="13"/>
          </p:nvPr>
        </p:nvSpPr>
        <p:spPr>
          <a:xfrm>
            <a:off x="1177925" y="1966913"/>
            <a:ext cx="7459299" cy="3810000"/>
          </a:xfrm>
        </p:spPr>
        <p:txBody>
          <a:bodyPr>
            <a:normAutofit fontScale="92500"/>
          </a:bodyPr>
          <a:lstStyle/>
          <a:p>
            <a:pPr marL="0" indent="0">
              <a:buNone/>
            </a:pPr>
            <a:r>
              <a:rPr lang="sv-SE" dirty="0"/>
              <a:t>För att kunna sätta in rätt växtskyddsåtgärd vid rätt tidpunkt behöver du följa utvecklingen (bevaka) </a:t>
            </a:r>
          </a:p>
          <a:p>
            <a:r>
              <a:rPr lang="sv-SE" dirty="0"/>
              <a:t>Gå ut i fält och se om det finns ogräs eller skadegörare </a:t>
            </a:r>
          </a:p>
          <a:p>
            <a:r>
              <a:rPr lang="sv-SE" dirty="0"/>
              <a:t>Följ prognoser och regionala rapporter om växtskyddsläget</a:t>
            </a:r>
          </a:p>
          <a:p>
            <a:r>
              <a:rPr lang="sv-SE" dirty="0"/>
              <a:t>Överväg att använda olika tekniska hjälpmedel</a:t>
            </a:r>
          </a:p>
          <a:p>
            <a:endParaRPr lang="sv-SE" dirty="0"/>
          </a:p>
          <a:p>
            <a:pPr marL="0" indent="0">
              <a:buNone/>
            </a:pPr>
            <a:r>
              <a:rPr lang="sv-SE" dirty="0"/>
              <a:t>Genom att undersöka nyttan du haft av de åtgärder du gjort kan du få ut maximalt av varje bekämpningsåtgärd (följ upp). </a:t>
            </a:r>
          </a:p>
          <a:p>
            <a:endParaRPr lang="sv-SE" dirty="0"/>
          </a:p>
        </p:txBody>
      </p:sp>
      <p:sp>
        <p:nvSpPr>
          <p:cNvPr id="2" name="Rubrik 1">
            <a:extLst>
              <a:ext uri="{FF2B5EF4-FFF2-40B4-BE49-F238E27FC236}">
                <a16:creationId xmlns:a16="http://schemas.microsoft.com/office/drawing/2014/main" id="{C9109940-E866-415C-8171-726D81985DC0}"/>
              </a:ext>
            </a:extLst>
          </p:cNvPr>
          <p:cNvSpPr>
            <a:spLocks noGrp="1"/>
          </p:cNvSpPr>
          <p:nvPr>
            <p:ph type="title"/>
          </p:nvPr>
        </p:nvSpPr>
        <p:spPr>
          <a:xfrm>
            <a:off x="1177200" y="464486"/>
            <a:ext cx="8280000" cy="1165138"/>
          </a:xfrm>
        </p:spPr>
        <p:txBody>
          <a:bodyPr>
            <a:normAutofit/>
          </a:bodyPr>
          <a:lstStyle/>
          <a:p>
            <a:r>
              <a:rPr lang="sv-SE" dirty="0"/>
              <a:t>Övervakning och uppföljning</a:t>
            </a:r>
          </a:p>
        </p:txBody>
      </p:sp>
      <p:pic>
        <p:nvPicPr>
          <p:cNvPr id="8" name="Bildobjekt 7" descr="Vindmätare och växtskyddsspruta">
            <a:extLst>
              <a:ext uri="{FF2B5EF4-FFF2-40B4-BE49-F238E27FC236}">
                <a16:creationId xmlns:a16="http://schemas.microsoft.com/office/drawing/2014/main" id="{5ACCB4C7-D446-4B11-9592-94C5C514E8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802478" y="1966913"/>
            <a:ext cx="3249976" cy="2999492"/>
          </a:xfrm>
          <a:prstGeom prst="rect">
            <a:avLst/>
          </a:prstGeom>
        </p:spPr>
      </p:pic>
    </p:spTree>
    <p:extLst>
      <p:ext uri="{BB962C8B-B14F-4D97-AF65-F5344CB8AC3E}">
        <p14:creationId xmlns:p14="http://schemas.microsoft.com/office/powerpoint/2010/main" val="2946627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834BC35-34D6-4FB1-9CD6-1ECA60F3CAA9}"/>
              </a:ext>
            </a:extLst>
          </p:cNvPr>
          <p:cNvSpPr>
            <a:spLocks noGrp="1"/>
          </p:cNvSpPr>
          <p:nvPr>
            <p:ph sz="quarter" idx="13"/>
          </p:nvPr>
        </p:nvSpPr>
        <p:spPr>
          <a:xfrm>
            <a:off x="1177924" y="1524000"/>
            <a:ext cx="8278813" cy="3810000"/>
          </a:xfrm>
        </p:spPr>
        <p:txBody>
          <a:bodyPr>
            <a:noAutofit/>
          </a:bodyPr>
          <a:lstStyle/>
          <a:p>
            <a:r>
              <a:rPr lang="sv-SE" dirty="0"/>
              <a:t>Genom medvetna val har du möjlighet att ge grödan de bästa förutsättningarna och minska riskerna för problem med ogräs, skadegörare och liggsäd och annat som kan kräva kemiska bekämpnings­åtgärder.</a:t>
            </a:r>
          </a:p>
          <a:p>
            <a:r>
              <a:rPr lang="sv-SE" dirty="0"/>
              <a:t>Variera växtföljden</a:t>
            </a:r>
          </a:p>
          <a:p>
            <a:r>
              <a:rPr lang="sv-SE" dirty="0"/>
              <a:t>Anpassa odlingssystem och odlingsteknik</a:t>
            </a:r>
          </a:p>
          <a:p>
            <a:r>
              <a:rPr lang="sv-SE" dirty="0"/>
              <a:t>Välj lämplig sort</a:t>
            </a:r>
          </a:p>
          <a:p>
            <a:r>
              <a:rPr lang="sv-SE" dirty="0"/>
              <a:t>Använd friskt utsäde</a:t>
            </a:r>
          </a:p>
          <a:p>
            <a:r>
              <a:rPr lang="sv-SE" dirty="0"/>
              <a:t>Ha god dränering och anpassa gödsling och bevattning</a:t>
            </a:r>
          </a:p>
          <a:p>
            <a:r>
              <a:rPr lang="sv-SE" dirty="0"/>
              <a:t>Förhindra spridning av ogräs och skadegörare</a:t>
            </a:r>
          </a:p>
          <a:p>
            <a:r>
              <a:rPr lang="sv-SE" dirty="0"/>
              <a:t>Gynna nyttodjuren</a:t>
            </a:r>
          </a:p>
          <a:p>
            <a:endParaRPr lang="sv-SE" dirty="0"/>
          </a:p>
        </p:txBody>
      </p:sp>
      <p:sp>
        <p:nvSpPr>
          <p:cNvPr id="2" name="Rubrik 1">
            <a:extLst>
              <a:ext uri="{FF2B5EF4-FFF2-40B4-BE49-F238E27FC236}">
                <a16:creationId xmlns:a16="http://schemas.microsoft.com/office/drawing/2014/main" id="{E301A15D-87FF-4F48-AB93-AD445489946C}"/>
              </a:ext>
            </a:extLst>
          </p:cNvPr>
          <p:cNvSpPr>
            <a:spLocks noGrp="1"/>
          </p:cNvSpPr>
          <p:nvPr>
            <p:ph type="title"/>
          </p:nvPr>
        </p:nvSpPr>
        <p:spPr>
          <a:xfrm>
            <a:off x="1177200" y="464486"/>
            <a:ext cx="8280000" cy="1165138"/>
          </a:xfrm>
        </p:spPr>
        <p:txBody>
          <a:bodyPr>
            <a:normAutofit/>
          </a:bodyPr>
          <a:lstStyle/>
          <a:p>
            <a:r>
              <a:rPr lang="sv-SE" dirty="0"/>
              <a:t>Förebyggande åtgärder</a:t>
            </a:r>
            <a:br>
              <a:rPr lang="sv-SE" dirty="0"/>
            </a:br>
            <a:endParaRPr lang="sv-SE" dirty="0"/>
          </a:p>
        </p:txBody>
      </p:sp>
    </p:spTree>
    <p:extLst>
      <p:ext uri="{BB962C8B-B14F-4D97-AF65-F5344CB8AC3E}">
        <p14:creationId xmlns:p14="http://schemas.microsoft.com/office/powerpoint/2010/main" val="3633627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1EBD30FD-B46C-40DF-897F-305C75804BB5}"/>
              </a:ext>
            </a:extLst>
          </p:cNvPr>
          <p:cNvSpPr>
            <a:spLocks noGrp="1"/>
          </p:cNvSpPr>
          <p:nvPr>
            <p:ph sz="quarter" idx="13"/>
          </p:nvPr>
        </p:nvSpPr>
        <p:spPr>
          <a:xfrm>
            <a:off x="1177925" y="1630363"/>
            <a:ext cx="8278813" cy="3810000"/>
          </a:xfrm>
        </p:spPr>
        <p:txBody>
          <a:bodyPr>
            <a:noAutofit/>
          </a:bodyPr>
          <a:lstStyle/>
          <a:p>
            <a:pPr lvl="0"/>
            <a:r>
              <a:rPr lang="sv-SE" sz="2000" dirty="0"/>
              <a:t>Spruta bara om det är nödvändigt och sträva efter att veta vilka tillfällen det är. Som odlare behöver man fatta beslut som grundar sig på kunskap och övervakning. </a:t>
            </a:r>
          </a:p>
          <a:p>
            <a:pPr lvl="0"/>
            <a:r>
              <a:rPr lang="sv-SE" sz="2000" dirty="0"/>
              <a:t>Överväg alternativ till kemiska växtskyddsmedel. Det ska vara metoder som är tillgängliga och lämpliga för din gård och ditt företag. </a:t>
            </a:r>
          </a:p>
          <a:p>
            <a:pPr lvl="0"/>
            <a:r>
              <a:rPr lang="sv-SE" sz="2000" dirty="0"/>
              <a:t>Har du ett val vid kemisk bekämpning – ta det skonsamma preparatet. </a:t>
            </a:r>
          </a:p>
          <a:p>
            <a:pPr lvl="0"/>
            <a:r>
              <a:rPr lang="sv-SE" sz="2000" dirty="0"/>
              <a:t>Du kanske inte behöver spruta hela fältet och med optimerad tidpunkt kan du hålla ner dosen. </a:t>
            </a:r>
          </a:p>
          <a:p>
            <a:pPr lvl="0"/>
            <a:r>
              <a:rPr lang="sv-SE" sz="2000" dirty="0"/>
              <a:t>Resistens utvecklas när man sprutar, ju mindre användning desto längre behåller preparaten sin effektivitet. </a:t>
            </a:r>
          </a:p>
          <a:p>
            <a:endParaRPr lang="sv-SE" dirty="0"/>
          </a:p>
        </p:txBody>
      </p:sp>
      <p:sp>
        <p:nvSpPr>
          <p:cNvPr id="2" name="Rubrik 1">
            <a:extLst>
              <a:ext uri="{FF2B5EF4-FFF2-40B4-BE49-F238E27FC236}">
                <a16:creationId xmlns:a16="http://schemas.microsoft.com/office/drawing/2014/main" id="{96EB4BF5-37B8-462B-931C-21BDDB1982E0}"/>
              </a:ext>
            </a:extLst>
          </p:cNvPr>
          <p:cNvSpPr>
            <a:spLocks noGrp="1"/>
          </p:cNvSpPr>
          <p:nvPr>
            <p:ph type="title"/>
          </p:nvPr>
        </p:nvSpPr>
        <p:spPr>
          <a:xfrm>
            <a:off x="1177200" y="464486"/>
            <a:ext cx="8280000" cy="1165138"/>
          </a:xfrm>
        </p:spPr>
        <p:txBody>
          <a:bodyPr>
            <a:normAutofit/>
          </a:bodyPr>
          <a:lstStyle/>
          <a:p>
            <a:r>
              <a:rPr lang="sv-SE" dirty="0"/>
              <a:t>Behovsanpassad bekämpning</a:t>
            </a:r>
            <a:br>
              <a:rPr lang="sv-SE" dirty="0"/>
            </a:br>
            <a:endParaRPr lang="sv-SE" dirty="0"/>
          </a:p>
        </p:txBody>
      </p:sp>
    </p:spTree>
    <p:extLst>
      <p:ext uri="{BB962C8B-B14F-4D97-AF65-F5344CB8AC3E}">
        <p14:creationId xmlns:p14="http://schemas.microsoft.com/office/powerpoint/2010/main" val="2087429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bildnummer 2"/>
          <p:cNvSpPr>
            <a:spLocks noGrp="1"/>
          </p:cNvSpPr>
          <p:nvPr>
            <p:ph type="sldNum" sz="quarter" idx="18"/>
          </p:nvPr>
        </p:nvSpPr>
        <p:spPr/>
        <p:txBody>
          <a:bodyPr/>
          <a:lstStyle/>
          <a:p>
            <a:fld id="{75055264-25F8-4A0C-9956-EE3AE45F631B}" type="slidenum">
              <a:rPr lang="sv-SE" smtClean="0"/>
              <a:pPr/>
              <a:t>35</a:t>
            </a:fld>
            <a:endParaRPr lang="sv-SE" dirty="0"/>
          </a:p>
        </p:txBody>
      </p:sp>
      <p:sp>
        <p:nvSpPr>
          <p:cNvPr id="8" name="Platshållare för innehåll 7">
            <a:extLst>
              <a:ext uri="{FF2B5EF4-FFF2-40B4-BE49-F238E27FC236}">
                <a16:creationId xmlns:a16="http://schemas.microsoft.com/office/drawing/2014/main" id="{7A995ABB-6EF6-84E0-A5B1-75E27921331C}"/>
              </a:ext>
            </a:extLst>
          </p:cNvPr>
          <p:cNvSpPr>
            <a:spLocks noGrp="1"/>
          </p:cNvSpPr>
          <p:nvPr>
            <p:ph sz="quarter" idx="13"/>
          </p:nvPr>
        </p:nvSpPr>
        <p:spPr>
          <a:xfrm>
            <a:off x="1177200" y="1239252"/>
            <a:ext cx="8280000" cy="3810491"/>
          </a:xfrm>
        </p:spPr>
        <p:txBody>
          <a:bodyPr/>
          <a:lstStyle/>
          <a:p>
            <a:pPr marL="0" indent="0">
              <a:buNone/>
            </a:pPr>
            <a:r>
              <a:rPr lang="sv-SE" dirty="0"/>
              <a:t>Visar grunden i växtskyddet och vad man toppar med när behov ändå uppstår.</a:t>
            </a:r>
          </a:p>
        </p:txBody>
      </p:sp>
      <p:sp>
        <p:nvSpPr>
          <p:cNvPr id="4" name="Rubrik 3"/>
          <p:cNvSpPr>
            <a:spLocks noGrp="1"/>
          </p:cNvSpPr>
          <p:nvPr>
            <p:ph type="title"/>
          </p:nvPr>
        </p:nvSpPr>
        <p:spPr/>
        <p:txBody>
          <a:bodyPr>
            <a:noAutofit/>
          </a:bodyPr>
          <a:lstStyle/>
          <a:p>
            <a:r>
              <a:rPr lang="sv-SE" dirty="0"/>
              <a:t>IPM-triangeln</a:t>
            </a:r>
            <a:br>
              <a:rPr lang="sv-SE" dirty="0"/>
            </a:br>
            <a:endParaRPr lang="sv-SE" dirty="0"/>
          </a:p>
        </p:txBody>
      </p:sp>
      <p:pic>
        <p:nvPicPr>
          <p:cNvPr id="6" name="Bildobjekt 5" descr="IPM-triangel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752" y="2099232"/>
            <a:ext cx="8468078" cy="4395597"/>
          </a:xfrm>
          <a:prstGeom prst="rect">
            <a:avLst/>
          </a:prstGeom>
        </p:spPr>
      </p:pic>
    </p:spTree>
    <p:extLst>
      <p:ext uri="{BB962C8B-B14F-4D97-AF65-F5344CB8AC3E}">
        <p14:creationId xmlns:p14="http://schemas.microsoft.com/office/powerpoint/2010/main" val="3577297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325AC8F0-5F47-6FB6-61CC-024FF488EAAF}"/>
              </a:ext>
            </a:extLst>
          </p:cNvPr>
          <p:cNvSpPr>
            <a:spLocks noGrp="1"/>
          </p:cNvSpPr>
          <p:nvPr>
            <p:ph type="body" sz="quarter" idx="20"/>
          </p:nvPr>
        </p:nvSpPr>
        <p:spPr/>
        <p:txBody>
          <a:bodyPr/>
          <a:lstStyle/>
          <a:p>
            <a:r>
              <a:rPr lang="sv-SE" dirty="0"/>
              <a:t>Foto: Petter </a:t>
            </a:r>
            <a:r>
              <a:rPr lang="sv-SE" dirty="0" err="1"/>
              <a:t>Haldén</a:t>
            </a:r>
            <a:endParaRPr lang="sv-SE" dirty="0"/>
          </a:p>
        </p:txBody>
      </p:sp>
      <p:sp>
        <p:nvSpPr>
          <p:cNvPr id="8" name="Platshållare för text 7">
            <a:extLst>
              <a:ext uri="{FF2B5EF4-FFF2-40B4-BE49-F238E27FC236}">
                <a16:creationId xmlns:a16="http://schemas.microsoft.com/office/drawing/2014/main" id="{7CAE3700-F58B-CDFD-1A3F-1D57C3990B11}"/>
              </a:ext>
            </a:extLst>
          </p:cNvPr>
          <p:cNvSpPr>
            <a:spLocks noGrp="1"/>
          </p:cNvSpPr>
          <p:nvPr>
            <p:ph type="body" sz="quarter" idx="15"/>
          </p:nvPr>
        </p:nvSpPr>
        <p:spPr/>
        <p:txBody>
          <a:bodyPr/>
          <a:lstStyle/>
          <a:p>
            <a:endParaRPr lang="sv-SE"/>
          </a:p>
        </p:txBody>
      </p:sp>
      <p:sp>
        <p:nvSpPr>
          <p:cNvPr id="3" name="Rubrik 2"/>
          <p:cNvSpPr>
            <a:spLocks noGrp="1"/>
          </p:cNvSpPr>
          <p:nvPr>
            <p:ph type="title"/>
          </p:nvPr>
        </p:nvSpPr>
        <p:spPr/>
        <p:txBody>
          <a:bodyPr/>
          <a:lstStyle/>
          <a:p>
            <a:r>
              <a:rPr lang="sv-SE" dirty="0"/>
              <a:t>4. Biologisk mångfald</a:t>
            </a:r>
          </a:p>
        </p:txBody>
      </p:sp>
      <p:pic>
        <p:nvPicPr>
          <p:cNvPr id="17" name="Platshållare för bild 16">
            <a:extLst>
              <a:ext uri="{FF2B5EF4-FFF2-40B4-BE49-F238E27FC236}">
                <a16:creationId xmlns:a16="http://schemas.microsoft.com/office/drawing/2014/main" id="{B3D18DDC-6C71-AC9C-E233-B9F96EE130DD}"/>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rgbClr val="F8F5ED"/>
          </a:solidFill>
          <a:ln>
            <a:noFill/>
          </a:ln>
        </p:spPr>
      </p:pic>
    </p:spTree>
    <p:extLst>
      <p:ext uri="{BB962C8B-B14F-4D97-AF65-F5344CB8AC3E}">
        <p14:creationId xmlns:p14="http://schemas.microsoft.com/office/powerpoint/2010/main" val="2314327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199" y="1966365"/>
            <a:ext cx="9938819" cy="3810491"/>
          </a:xfrm>
        </p:spPr>
        <p:txBody>
          <a:bodyPr/>
          <a:lstStyle/>
          <a:p>
            <a:pPr marL="0" indent="0">
              <a:buNone/>
            </a:pPr>
            <a:r>
              <a:rPr lang="sv-SE" dirty="0"/>
              <a:t>Människan är beroende av väl fungerande ekosystemtjänster som jordmånsbildning, pollinering och kontroll av skadeinsekter. Biologisk mångfald är en försäkring inför framtiden. Människor mår bra i ett artrikt och varierat landskap. Alla arter har ett egenvärde.</a:t>
            </a:r>
          </a:p>
          <a:p>
            <a:endParaRPr lang="sv-SE" dirty="0"/>
          </a:p>
        </p:txBody>
      </p:sp>
      <p:sp>
        <p:nvSpPr>
          <p:cNvPr id="2" name="Rubrik 1"/>
          <p:cNvSpPr>
            <a:spLocks noGrp="1"/>
          </p:cNvSpPr>
          <p:nvPr>
            <p:ph type="title"/>
          </p:nvPr>
        </p:nvSpPr>
        <p:spPr/>
        <p:txBody>
          <a:bodyPr>
            <a:normAutofit/>
          </a:bodyPr>
          <a:lstStyle/>
          <a:p>
            <a:r>
              <a:rPr lang="sv-SE" dirty="0"/>
              <a:t>Varför åtgärder för biologisk mångfald?</a:t>
            </a:r>
          </a:p>
        </p:txBody>
      </p:sp>
      <p:pic>
        <p:nvPicPr>
          <p:cNvPr id="1026" name="Picture 2" descr="eldsnabbvinge på åkertistel"/>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353567" y="3644203"/>
            <a:ext cx="3004421" cy="30753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7" name="textruta 6"/>
          <p:cNvSpPr txBox="1"/>
          <p:nvPr/>
        </p:nvSpPr>
        <p:spPr>
          <a:xfrm rot="10800000" flipV="1">
            <a:off x="9048328" y="5863313"/>
            <a:ext cx="1285232" cy="184666"/>
          </a:xfrm>
          <a:prstGeom prst="rect">
            <a:avLst/>
          </a:prstGeom>
          <a:noFill/>
        </p:spPr>
        <p:txBody>
          <a:bodyPr wrap="square" rtlCol="0">
            <a:spAutoFit/>
          </a:bodyPr>
          <a:lstStyle/>
          <a:p>
            <a:r>
              <a:rPr lang="sv-SE" sz="600" dirty="0">
                <a:solidFill>
                  <a:schemeClr val="bg1"/>
                </a:solidFill>
              </a:rPr>
              <a:t>Foto: Petter Haldén</a:t>
            </a:r>
          </a:p>
        </p:txBody>
      </p:sp>
      <p:pic>
        <p:nvPicPr>
          <p:cNvPr id="5" name="Bildobjekt 4" descr="Tofsvipa i ett fält">
            <a:extLst>
              <a:ext uri="{FF2B5EF4-FFF2-40B4-BE49-F238E27FC236}">
                <a16:creationId xmlns:a16="http://schemas.microsoft.com/office/drawing/2014/main" id="{76BB202A-1A89-455F-AE80-210DBFF0C6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4912" y="3644203"/>
            <a:ext cx="3724979" cy="2798307"/>
          </a:xfrm>
          <a:prstGeom prst="rect">
            <a:avLst/>
          </a:prstGeom>
        </p:spPr>
      </p:pic>
      <p:pic>
        <p:nvPicPr>
          <p:cNvPr id="11" name="Bildobjekt 10" descr="Makrofotografi av en nyckelpiga på ett grönt blad, som visar insekten i närbild. Orange täckvingar med svarta fläckar, blankt svart huvud och kropp samt tydliga ben och antenner framträder i starkt solljus.&#10;&#10;AI-genererat innehåll kan vara felaktigt.">
            <a:extLst>
              <a:ext uri="{FF2B5EF4-FFF2-40B4-BE49-F238E27FC236}">
                <a16:creationId xmlns:a16="http://schemas.microsoft.com/office/drawing/2014/main" id="{B7802DAF-711E-36EA-CEAC-7F8BD699E5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314" y="3644203"/>
            <a:ext cx="3576809" cy="2682607"/>
          </a:xfrm>
          <a:prstGeom prst="rect">
            <a:avLst/>
          </a:prstGeom>
        </p:spPr>
      </p:pic>
    </p:spTree>
    <p:extLst>
      <p:ext uri="{BB962C8B-B14F-4D97-AF65-F5344CB8AC3E}">
        <p14:creationId xmlns:p14="http://schemas.microsoft.com/office/powerpoint/2010/main" val="24774464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innehåll 7">
            <a:extLst>
              <a:ext uri="{FF2B5EF4-FFF2-40B4-BE49-F238E27FC236}">
                <a16:creationId xmlns:a16="http://schemas.microsoft.com/office/drawing/2014/main" id="{52D04EAA-411C-1980-F4F4-98C96DE5F1D0}"/>
              </a:ext>
            </a:extLst>
          </p:cNvPr>
          <p:cNvSpPr>
            <a:spLocks noGrp="1"/>
          </p:cNvSpPr>
          <p:nvPr>
            <p:ph sz="quarter" idx="13"/>
          </p:nvPr>
        </p:nvSpPr>
        <p:spPr/>
        <p:txBody>
          <a:bodyPr/>
          <a:lstStyle/>
          <a:p>
            <a:r>
              <a:rPr lang="sv-SE" dirty="0">
                <a:latin typeface="Calibri" panose="020F0502020204030204" pitchFamily="34" charset="0"/>
                <a:cs typeface="Calibri" panose="020F0502020204030204" pitchFamily="34" charset="0"/>
              </a:rPr>
              <a:t>Sverige har undertecknat konventionen om biologisk mångfald (CBD) 1993</a:t>
            </a:r>
            <a:endParaRPr lang="sv-SE" dirty="0">
              <a:solidFill>
                <a:schemeClr val="accent2">
                  <a:lumMod val="50000"/>
                </a:schemeClr>
              </a:solidFill>
              <a:latin typeface="Calibri" panose="020F0502020204030204" pitchFamily="34" charset="0"/>
              <a:cs typeface="Calibri" panose="020F0502020204030204" pitchFamily="34" charset="0"/>
            </a:endParaRPr>
          </a:p>
          <a:p>
            <a:pPr lvl="0"/>
            <a:r>
              <a:rPr lang="sv-SE" dirty="0">
                <a:solidFill>
                  <a:prstClr val="black"/>
                </a:solidFill>
                <a:latin typeface="Calibri" panose="020F0502020204030204"/>
              </a:rPr>
              <a:t>Miljömålet ett rikt odlingslandskap talar om biologisk mångfald</a:t>
            </a:r>
            <a:endParaRPr lang="sv-SE" sz="1400" dirty="0">
              <a:solidFill>
                <a:prstClr val="black"/>
              </a:solidFill>
              <a:latin typeface="Calibri" panose="020F0502020204030204"/>
            </a:endParaRPr>
          </a:p>
          <a:p>
            <a:pPr lvl="0"/>
            <a:r>
              <a:rPr lang="sv-SE" dirty="0">
                <a:solidFill>
                  <a:prstClr val="black"/>
                </a:solidFill>
                <a:latin typeface="Calibri" panose="020F0502020204030204"/>
              </a:rPr>
              <a:t>Miljömålet ett rikt växt- och djurliv</a:t>
            </a:r>
          </a:p>
          <a:p>
            <a:endParaRPr lang="sv-SE" dirty="0"/>
          </a:p>
        </p:txBody>
      </p:sp>
      <p:sp>
        <p:nvSpPr>
          <p:cNvPr id="2" name="Rubrik 1"/>
          <p:cNvSpPr>
            <a:spLocks noGrp="1"/>
          </p:cNvSpPr>
          <p:nvPr>
            <p:ph type="title"/>
          </p:nvPr>
        </p:nvSpPr>
        <p:spPr>
          <a:xfrm>
            <a:off x="1177200" y="464486"/>
            <a:ext cx="8280000" cy="1165138"/>
          </a:xfrm>
        </p:spPr>
        <p:txBody>
          <a:bodyPr/>
          <a:lstStyle/>
          <a:p>
            <a:r>
              <a:rPr lang="sv-SE" dirty="0"/>
              <a:t>Vi har kommit överens om att biologisk mångfald är viktigt</a:t>
            </a:r>
          </a:p>
        </p:txBody>
      </p:sp>
      <p:pic>
        <p:nvPicPr>
          <p:cNvPr id="5" name="Bildobjekt 4">
            <a:extLst>
              <a:ext uri="{FF2B5EF4-FFF2-40B4-BE49-F238E27FC236}">
                <a16:creationId xmlns:a16="http://schemas.microsoft.com/office/drawing/2014/main" id="{5692A8D2-65BC-4916-8E63-1EB68329F28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0781" y="4368774"/>
            <a:ext cx="1938377" cy="993807"/>
          </a:xfrm>
          <a:prstGeom prst="rect">
            <a:avLst/>
          </a:prstGeom>
        </p:spPr>
      </p:pic>
      <p:pic>
        <p:nvPicPr>
          <p:cNvPr id="6" name="Bildobjekt 5">
            <a:extLst>
              <a:ext uri="{FF2B5EF4-FFF2-40B4-BE49-F238E27FC236}">
                <a16:creationId xmlns:a16="http://schemas.microsoft.com/office/drawing/2014/main" id="{0177FBE3-8A7F-4690-B4A1-75301500E5B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8163" y="4179605"/>
            <a:ext cx="1329782" cy="1182976"/>
          </a:xfrm>
          <a:prstGeom prst="rect">
            <a:avLst/>
          </a:prstGeom>
        </p:spPr>
      </p:pic>
      <p:pic>
        <p:nvPicPr>
          <p:cNvPr id="7" name="Bildobjekt 6">
            <a:extLst>
              <a:ext uri="{FF2B5EF4-FFF2-40B4-BE49-F238E27FC236}">
                <a16:creationId xmlns:a16="http://schemas.microsoft.com/office/drawing/2014/main" id="{15368BD5-4C47-4089-9F84-95BEFF735C9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6950" y="4175014"/>
            <a:ext cx="1140958" cy="1187567"/>
          </a:xfrm>
          <a:prstGeom prst="rect">
            <a:avLst/>
          </a:prstGeom>
        </p:spPr>
      </p:pic>
    </p:spTree>
    <p:extLst>
      <p:ext uri="{BB962C8B-B14F-4D97-AF65-F5344CB8AC3E}">
        <p14:creationId xmlns:p14="http://schemas.microsoft.com/office/powerpoint/2010/main" val="13115609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8280000" cy="3810491"/>
          </a:xfrm>
        </p:spPr>
        <p:txBody>
          <a:bodyPr/>
          <a:lstStyle/>
          <a:p>
            <a:r>
              <a:rPr lang="sv-SE" dirty="0"/>
              <a:t>En predator är ett djur som jagar, dödar och äter ett annat djur. </a:t>
            </a:r>
          </a:p>
          <a:p>
            <a:endParaRPr lang="sv-SE" dirty="0"/>
          </a:p>
          <a:p>
            <a:pPr marL="0" indent="0">
              <a:buNone/>
            </a:pPr>
            <a:endParaRPr lang="sv-SE" dirty="0"/>
          </a:p>
          <a:p>
            <a:endParaRPr lang="sv-SE" dirty="0"/>
          </a:p>
          <a:p>
            <a:endParaRPr lang="sv-SE" dirty="0"/>
          </a:p>
          <a:p>
            <a:r>
              <a:rPr lang="sv-SE" dirty="0"/>
              <a:t>Nedbrytare bryter ner växtrester och annat </a:t>
            </a:r>
            <a:br>
              <a:rPr lang="sv-SE" dirty="0"/>
            </a:br>
            <a:r>
              <a:rPr lang="sv-SE" dirty="0"/>
              <a:t>organiskt material till växttillgängliga </a:t>
            </a:r>
            <a:br>
              <a:rPr lang="sv-SE" dirty="0"/>
            </a:br>
            <a:r>
              <a:rPr lang="sv-SE" dirty="0"/>
              <a:t>mineraler.</a:t>
            </a:r>
          </a:p>
          <a:p>
            <a:endParaRPr lang="sv-SE" dirty="0"/>
          </a:p>
        </p:txBody>
      </p:sp>
      <p:sp>
        <p:nvSpPr>
          <p:cNvPr id="2" name="Rubrik 1"/>
          <p:cNvSpPr>
            <a:spLocks noGrp="1"/>
          </p:cNvSpPr>
          <p:nvPr>
            <p:ph type="title"/>
          </p:nvPr>
        </p:nvSpPr>
        <p:spPr>
          <a:xfrm>
            <a:off x="1177200" y="464486"/>
            <a:ext cx="8280000" cy="1165138"/>
          </a:xfrm>
        </p:spPr>
        <p:txBody>
          <a:bodyPr/>
          <a:lstStyle/>
          <a:p>
            <a:r>
              <a:rPr lang="sv-SE" dirty="0"/>
              <a:t>Nyttodjur på åkern, predatorer, pollinerare och nedbrytare</a:t>
            </a:r>
          </a:p>
        </p:txBody>
      </p:sp>
      <p:pic>
        <p:nvPicPr>
          <p:cNvPr id="4" name="Bildobjekt 3" descr="Ett foto på en larv av guldögonslända som äer en bladlus" title="Ett foto"/>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033357" y="2888940"/>
            <a:ext cx="2088232" cy="1080120"/>
          </a:xfrm>
          <a:prstGeom prst="rect">
            <a:avLst/>
          </a:prstGeom>
        </p:spPr>
      </p:pic>
      <p:sp>
        <p:nvSpPr>
          <p:cNvPr id="15" name="textruta 14"/>
          <p:cNvSpPr txBox="1"/>
          <p:nvPr/>
        </p:nvSpPr>
        <p:spPr>
          <a:xfrm rot="10800000" flipV="1">
            <a:off x="2006522" y="3730055"/>
            <a:ext cx="1499122" cy="230832"/>
          </a:xfrm>
          <a:prstGeom prst="rect">
            <a:avLst/>
          </a:prstGeom>
          <a:noFill/>
        </p:spPr>
        <p:txBody>
          <a:bodyPr wrap="square" rtlCol="0">
            <a:spAutoFit/>
          </a:bodyPr>
          <a:lstStyle/>
          <a:p>
            <a:r>
              <a:rPr lang="sv-SE" sz="900" dirty="0">
                <a:solidFill>
                  <a:schemeClr val="bg1"/>
                </a:solidFill>
              </a:rPr>
              <a:t>Foto: J Jansson</a:t>
            </a:r>
          </a:p>
        </p:txBody>
      </p:sp>
      <p:pic>
        <p:nvPicPr>
          <p:cNvPr id="8" name="Bildobjekt 7" descr="Ett foto på en nyckelpiga i ett veteax" title="Ett foto"/>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7635737" y="2598961"/>
            <a:ext cx="2088233" cy="1370099"/>
          </a:xfrm>
          <a:prstGeom prst="rect">
            <a:avLst/>
          </a:prstGeom>
        </p:spPr>
      </p:pic>
      <p:sp>
        <p:nvSpPr>
          <p:cNvPr id="12" name="textruta 11"/>
          <p:cNvSpPr txBox="1"/>
          <p:nvPr/>
        </p:nvSpPr>
        <p:spPr>
          <a:xfrm rot="10800000" flipV="1">
            <a:off x="7635737" y="3708994"/>
            <a:ext cx="1499122" cy="230832"/>
          </a:xfrm>
          <a:prstGeom prst="rect">
            <a:avLst/>
          </a:prstGeom>
          <a:noFill/>
        </p:spPr>
        <p:txBody>
          <a:bodyPr wrap="square" rtlCol="0">
            <a:spAutoFit/>
          </a:bodyPr>
          <a:lstStyle/>
          <a:p>
            <a:r>
              <a:rPr lang="sv-SE" sz="900" dirty="0">
                <a:solidFill>
                  <a:schemeClr val="bg1"/>
                </a:solidFill>
              </a:rPr>
              <a:t>Foto: Anders </a:t>
            </a:r>
            <a:r>
              <a:rPr lang="sv-SE" sz="900" dirty="0" err="1">
                <a:solidFill>
                  <a:schemeClr val="bg1"/>
                </a:solidFill>
              </a:rPr>
              <a:t>Belsing</a:t>
            </a:r>
            <a:endParaRPr lang="sv-SE" sz="900" dirty="0">
              <a:solidFill>
                <a:schemeClr val="bg1"/>
              </a:solidFill>
            </a:endParaRPr>
          </a:p>
        </p:txBody>
      </p:sp>
      <p:pic>
        <p:nvPicPr>
          <p:cNvPr id="9" name="Bildobjekt 8" descr="Ett foto på en spindel i ett veteax" title="Ett foto"/>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5019667" y="2598961"/>
            <a:ext cx="1717992" cy="1370098"/>
          </a:xfrm>
          <a:prstGeom prst="rect">
            <a:avLst/>
          </a:prstGeom>
        </p:spPr>
      </p:pic>
      <p:sp>
        <p:nvSpPr>
          <p:cNvPr id="13" name="textruta 12"/>
          <p:cNvSpPr txBox="1"/>
          <p:nvPr/>
        </p:nvSpPr>
        <p:spPr>
          <a:xfrm rot="10800000" flipV="1">
            <a:off x="5019667" y="3708995"/>
            <a:ext cx="1499122" cy="230832"/>
          </a:xfrm>
          <a:prstGeom prst="rect">
            <a:avLst/>
          </a:prstGeom>
          <a:noFill/>
        </p:spPr>
        <p:txBody>
          <a:bodyPr wrap="square" rtlCol="0">
            <a:spAutoFit/>
          </a:bodyPr>
          <a:lstStyle/>
          <a:p>
            <a:r>
              <a:rPr lang="sv-SE" sz="900" dirty="0">
                <a:solidFill>
                  <a:schemeClr val="bg1"/>
                </a:solidFill>
              </a:rPr>
              <a:t>Foto: Lina Norrlund</a:t>
            </a:r>
          </a:p>
        </p:txBody>
      </p:sp>
      <p:sp>
        <p:nvSpPr>
          <p:cNvPr id="11" name="textruta 10"/>
          <p:cNvSpPr txBox="1"/>
          <p:nvPr/>
        </p:nvSpPr>
        <p:spPr>
          <a:xfrm rot="10800000" flipV="1">
            <a:off x="8341294" y="5703059"/>
            <a:ext cx="1499122" cy="246221"/>
          </a:xfrm>
          <a:prstGeom prst="rect">
            <a:avLst/>
          </a:prstGeom>
          <a:noFill/>
        </p:spPr>
        <p:txBody>
          <a:bodyPr wrap="square" rtlCol="0">
            <a:spAutoFit/>
          </a:bodyPr>
          <a:lstStyle/>
          <a:p>
            <a:r>
              <a:rPr lang="sv-SE" sz="1000" dirty="0">
                <a:solidFill>
                  <a:schemeClr val="bg1"/>
                </a:solidFill>
              </a:rPr>
              <a:t>Foto: Lina Norrlund</a:t>
            </a:r>
          </a:p>
        </p:txBody>
      </p:sp>
      <p:pic>
        <p:nvPicPr>
          <p:cNvPr id="6" name="Bildobjekt 5" descr="Daggmask i jordklump">
            <a:extLst>
              <a:ext uri="{FF2B5EF4-FFF2-40B4-BE49-F238E27FC236}">
                <a16:creationId xmlns:a16="http://schemas.microsoft.com/office/drawing/2014/main" id="{98C4AF4D-B6CD-475C-8AAE-36E35A8F2D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6723" y="4494650"/>
            <a:ext cx="4023709" cy="2103302"/>
          </a:xfrm>
          <a:prstGeom prst="rect">
            <a:avLst/>
          </a:prstGeom>
        </p:spPr>
      </p:pic>
    </p:spTree>
    <p:extLst>
      <p:ext uri="{BB962C8B-B14F-4D97-AF65-F5344CB8AC3E}">
        <p14:creationId xmlns:p14="http://schemas.microsoft.com/office/powerpoint/2010/main" val="1619538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8280000" cy="3810491"/>
          </a:xfrm>
        </p:spPr>
        <p:txBody>
          <a:bodyPr>
            <a:normAutofit fontScale="92500" lnSpcReduction="10000"/>
          </a:bodyPr>
          <a:lstStyle/>
          <a:p>
            <a:r>
              <a:rPr lang="sv-SE" dirty="0"/>
              <a:t>30 % av Sveriges 245 häckande fågelarter minskar så kraftigt och är rödlistade (2020). </a:t>
            </a:r>
          </a:p>
          <a:p>
            <a:r>
              <a:rPr lang="sv-SE" dirty="0"/>
              <a:t>För ett trettiotal av Sveriges fågelarter är jordbrukslandskapet mycket viktigt. Några arter bygger sitt bo i åkermark och påverkas mycket av hur du brukar marken. Exempel på arter är sånglärka, tofsvipa och storspov</a:t>
            </a:r>
          </a:p>
          <a:p>
            <a:pPr lvl="0"/>
            <a:r>
              <a:rPr lang="sv-SE" dirty="0"/>
              <a:t>Fältviltet är en viktig del av den biologiska mångfalden. Vilt gynnas av ett varierat odlings­landskap vilket finns naturligt i skogsbygderna medan du som bor i slättbygden kan behöva skapa bra miljöer. Till exempel genom att binda samman värdefulla miljöer som åkerholmar och viltåkrar med ett nätverk av skyddszoner, </a:t>
            </a:r>
            <a:r>
              <a:rPr lang="sv-SE" dirty="0" err="1"/>
              <a:t>kantzoner</a:t>
            </a:r>
            <a:r>
              <a:rPr lang="sv-SE" dirty="0"/>
              <a:t> och osådda remsor.</a:t>
            </a:r>
          </a:p>
          <a:p>
            <a:endParaRPr lang="sv-SE" dirty="0"/>
          </a:p>
        </p:txBody>
      </p:sp>
      <p:sp>
        <p:nvSpPr>
          <p:cNvPr id="2" name="Rubrik 1"/>
          <p:cNvSpPr>
            <a:spLocks noGrp="1"/>
          </p:cNvSpPr>
          <p:nvPr>
            <p:ph type="title"/>
          </p:nvPr>
        </p:nvSpPr>
        <p:spPr>
          <a:xfrm>
            <a:off x="1177925" y="465138"/>
            <a:ext cx="8505902" cy="1165225"/>
          </a:xfrm>
        </p:spPr>
        <p:txBody>
          <a:bodyPr>
            <a:normAutofit/>
          </a:bodyPr>
          <a:lstStyle/>
          <a:p>
            <a:r>
              <a:rPr lang="sv-SE" dirty="0"/>
              <a:t>Fåglar och fältvilt i odlingslandskapet</a:t>
            </a:r>
          </a:p>
        </p:txBody>
      </p:sp>
      <p:sp>
        <p:nvSpPr>
          <p:cNvPr id="7" name="textruta 6"/>
          <p:cNvSpPr txBox="1"/>
          <p:nvPr/>
        </p:nvSpPr>
        <p:spPr>
          <a:xfrm>
            <a:off x="8997280" y="5944262"/>
            <a:ext cx="1345240" cy="230832"/>
          </a:xfrm>
          <a:prstGeom prst="rect">
            <a:avLst/>
          </a:prstGeom>
          <a:noFill/>
        </p:spPr>
        <p:txBody>
          <a:bodyPr wrap="none" rtlCol="0">
            <a:spAutoFit/>
          </a:bodyPr>
          <a:lstStyle/>
          <a:p>
            <a:pPr fontAlgn="base">
              <a:spcBef>
                <a:spcPct val="0"/>
              </a:spcBef>
              <a:spcAft>
                <a:spcPct val="0"/>
              </a:spcAft>
            </a:pPr>
            <a:r>
              <a:rPr lang="sv-SE" sz="900" dirty="0">
                <a:solidFill>
                  <a:srgbClr val="FFFFFF"/>
                </a:solidFill>
              </a:rPr>
              <a:t>Foto: Johan Wallander</a:t>
            </a:r>
          </a:p>
        </p:txBody>
      </p:sp>
    </p:spTree>
    <p:extLst>
      <p:ext uri="{BB962C8B-B14F-4D97-AF65-F5344CB8AC3E}">
        <p14:creationId xmlns:p14="http://schemas.microsoft.com/office/powerpoint/2010/main" val="3568289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B7C1350A-716A-EA08-157F-CCAE5B9F86B6}"/>
              </a:ext>
            </a:extLst>
          </p:cNvPr>
          <p:cNvSpPr>
            <a:spLocks noGrp="1"/>
          </p:cNvSpPr>
          <p:nvPr>
            <p:ph type="body" sz="quarter" idx="20"/>
          </p:nvPr>
        </p:nvSpPr>
        <p:spPr/>
        <p:txBody>
          <a:bodyPr/>
          <a:lstStyle/>
          <a:p>
            <a:r>
              <a:rPr lang="sv-SE" dirty="0"/>
              <a:t>Foto: Teresia Persson</a:t>
            </a:r>
          </a:p>
        </p:txBody>
      </p:sp>
      <p:pic>
        <p:nvPicPr>
          <p:cNvPr id="7" name="Platshållare för bild 6">
            <a:extLst>
              <a:ext uri="{FF2B5EF4-FFF2-40B4-BE49-F238E27FC236}">
                <a16:creationId xmlns:a16="http://schemas.microsoft.com/office/drawing/2014/main" id="{B514137C-EF4D-FC8E-C59A-9F0A5BE53C1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rgbClr val="F8F5ED"/>
          </a:solidFill>
          <a:ln>
            <a:noFill/>
          </a:ln>
        </p:spPr>
      </p:pic>
      <p:sp>
        <p:nvSpPr>
          <p:cNvPr id="4" name="Platshållare för text 3">
            <a:extLst>
              <a:ext uri="{FF2B5EF4-FFF2-40B4-BE49-F238E27FC236}">
                <a16:creationId xmlns:a16="http://schemas.microsoft.com/office/drawing/2014/main" id="{ACFA5166-791F-C794-3B6A-1D74F48B7883}"/>
              </a:ext>
            </a:extLst>
          </p:cNvPr>
          <p:cNvSpPr>
            <a:spLocks noGrp="1"/>
          </p:cNvSpPr>
          <p:nvPr>
            <p:ph type="body" sz="quarter" idx="15"/>
          </p:nvPr>
        </p:nvSpPr>
        <p:spPr/>
        <p:txBody>
          <a:bodyPr/>
          <a:lstStyle/>
          <a:p>
            <a:endParaRPr lang="sv-SE"/>
          </a:p>
        </p:txBody>
      </p:sp>
      <p:sp>
        <p:nvSpPr>
          <p:cNvPr id="3" name="Rubrik 2"/>
          <p:cNvSpPr>
            <a:spLocks noGrp="1"/>
          </p:cNvSpPr>
          <p:nvPr>
            <p:ph type="title"/>
          </p:nvPr>
        </p:nvSpPr>
        <p:spPr/>
        <p:txBody>
          <a:bodyPr/>
          <a:lstStyle/>
          <a:p>
            <a:r>
              <a:rPr lang="sv-SE" dirty="0"/>
              <a:t>5. Klimat</a:t>
            </a:r>
          </a:p>
        </p:txBody>
      </p:sp>
    </p:spTree>
    <p:extLst>
      <p:ext uri="{BB962C8B-B14F-4D97-AF65-F5344CB8AC3E}">
        <p14:creationId xmlns:p14="http://schemas.microsoft.com/office/powerpoint/2010/main" val="8262754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p:cNvSpPr txBox="1"/>
          <p:nvPr/>
        </p:nvSpPr>
        <p:spPr>
          <a:xfrm>
            <a:off x="3167043" y="5733257"/>
            <a:ext cx="4429125" cy="276999"/>
          </a:xfrm>
          <a:prstGeom prst="rect">
            <a:avLst/>
          </a:prstGeom>
          <a:noFill/>
        </p:spPr>
        <p:txBody>
          <a:bodyPr>
            <a:spAutoFit/>
          </a:bodyPr>
          <a:lstStyle/>
          <a:p>
            <a:pPr fontAlgn="base">
              <a:spcBef>
                <a:spcPct val="0"/>
              </a:spcBef>
              <a:spcAft>
                <a:spcPct val="0"/>
              </a:spcAft>
              <a:defRPr/>
            </a:pPr>
            <a:r>
              <a:rPr lang="sv-SE" sz="1200" dirty="0">
                <a:solidFill>
                  <a:srgbClr val="004165"/>
                </a:solidFill>
                <a:latin typeface="Arial" panose="020B0604020202020204" pitchFamily="34" charset="0"/>
                <a:cs typeface="Arial" panose="020B0604020202020204" pitchFamily="34" charset="0"/>
              </a:rPr>
              <a:t>Källa: Naturvårdsverket</a:t>
            </a:r>
          </a:p>
        </p:txBody>
      </p:sp>
      <p:pic>
        <p:nvPicPr>
          <p:cNvPr id="3" name="Bildobjekt 2" descr="Sveriges utsläpp av växthusgaser 2021 angivet i M ton koldioxidekvivalenter. Transport och industrisektorn generar mest utsläpp. ">
            <a:extLst>
              <a:ext uri="{FF2B5EF4-FFF2-40B4-BE49-F238E27FC236}">
                <a16:creationId xmlns:a16="http://schemas.microsoft.com/office/drawing/2014/main" id="{AA8CDC97-311D-497E-8385-80947B5A60C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855272" y="1264040"/>
            <a:ext cx="8159528" cy="5342859"/>
          </a:xfrm>
          <a:prstGeom prst="rect">
            <a:avLst/>
          </a:prstGeom>
        </p:spPr>
      </p:pic>
      <p:sp>
        <p:nvSpPr>
          <p:cNvPr id="2" name="Platshållare för innehåll 1">
            <a:extLst>
              <a:ext uri="{FF2B5EF4-FFF2-40B4-BE49-F238E27FC236}">
                <a16:creationId xmlns:a16="http://schemas.microsoft.com/office/drawing/2014/main" id="{570B17EA-0890-D261-871F-5AD23AB8B258}"/>
              </a:ext>
            </a:extLst>
          </p:cNvPr>
          <p:cNvSpPr>
            <a:spLocks noGrp="1"/>
          </p:cNvSpPr>
          <p:nvPr>
            <p:ph sz="quarter" idx="13"/>
          </p:nvPr>
        </p:nvSpPr>
        <p:spPr>
          <a:xfrm>
            <a:off x="1177200" y="1629624"/>
            <a:ext cx="8280000" cy="3810491"/>
          </a:xfrm>
        </p:spPr>
        <p:txBody>
          <a:bodyPr>
            <a:noAutofit/>
          </a:bodyPr>
          <a:lstStyle/>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endParaRPr lang="sv-SE" sz="1800" dirty="0">
              <a:solidFill>
                <a:schemeClr val="tx1"/>
              </a:solidFill>
            </a:endParaRPr>
          </a:p>
          <a:p>
            <a:pPr marL="0" indent="0">
              <a:buNone/>
            </a:pPr>
            <a:r>
              <a:rPr lang="sv-SE" sz="1800" dirty="0">
                <a:solidFill>
                  <a:schemeClr val="tx1"/>
                </a:solidFill>
              </a:rPr>
              <a:t>Angivet i miljoner ton koldioxidekvivalenter</a:t>
            </a:r>
            <a:endParaRPr lang="sv-SE" sz="1800" dirty="0"/>
          </a:p>
        </p:txBody>
      </p:sp>
      <p:sp>
        <p:nvSpPr>
          <p:cNvPr id="8" name="Rubrik 7">
            <a:extLst>
              <a:ext uri="{FF2B5EF4-FFF2-40B4-BE49-F238E27FC236}">
                <a16:creationId xmlns:a16="http://schemas.microsoft.com/office/drawing/2014/main" id="{2CC4F26A-B3CD-4F77-82DA-22562B144EFD}"/>
              </a:ext>
            </a:extLst>
          </p:cNvPr>
          <p:cNvSpPr>
            <a:spLocks noGrp="1"/>
          </p:cNvSpPr>
          <p:nvPr>
            <p:ph type="title"/>
          </p:nvPr>
        </p:nvSpPr>
        <p:spPr/>
        <p:txBody>
          <a:bodyPr>
            <a:normAutofit/>
          </a:bodyPr>
          <a:lstStyle/>
          <a:p>
            <a:r>
              <a:rPr lang="sv-SE" dirty="0">
                <a:solidFill>
                  <a:schemeClr val="tx1"/>
                </a:solidFill>
              </a:rPr>
              <a:t>Sveriges utsläpp av växthusgaser 2021</a:t>
            </a:r>
            <a:endParaRPr lang="sv-SE" dirty="0"/>
          </a:p>
        </p:txBody>
      </p:sp>
    </p:spTree>
    <p:extLst>
      <p:ext uri="{BB962C8B-B14F-4D97-AF65-F5344CB8AC3E}">
        <p14:creationId xmlns:p14="http://schemas.microsoft.com/office/powerpoint/2010/main" val="2336006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77200" y="464486"/>
            <a:ext cx="8280000" cy="1165138"/>
          </a:xfrm>
        </p:spPr>
        <p:txBody>
          <a:bodyPr/>
          <a:lstStyle/>
          <a:p>
            <a:r>
              <a:rPr lang="sv-SE" dirty="0"/>
              <a:t>Gårdens totala klimatavtryck</a:t>
            </a:r>
          </a:p>
        </p:txBody>
      </p:sp>
      <p:sp>
        <p:nvSpPr>
          <p:cNvPr id="3" name="Platshållare för innehåll 2"/>
          <p:cNvSpPr>
            <a:spLocks noGrp="1"/>
          </p:cNvSpPr>
          <p:nvPr>
            <p:ph sz="quarter" idx="13"/>
          </p:nvPr>
        </p:nvSpPr>
        <p:spPr>
          <a:xfrm>
            <a:off x="1177200" y="1966365"/>
            <a:ext cx="8280000" cy="3810491"/>
          </a:xfrm>
        </p:spPr>
        <p:txBody>
          <a:bodyPr/>
          <a:lstStyle/>
          <a:p>
            <a:pPr marL="0" indent="0">
              <a:buNone/>
            </a:pPr>
            <a:r>
              <a:rPr lang="sv-SE" dirty="0"/>
              <a:t>Växtodling (Summa ton CO2e)</a:t>
            </a:r>
          </a:p>
          <a:p>
            <a:endParaRPr lang="sv-SE" dirty="0"/>
          </a:p>
          <a:p>
            <a:endParaRPr lang="sv-SE" dirty="0"/>
          </a:p>
          <a:p>
            <a:endParaRPr lang="sv-SE" dirty="0"/>
          </a:p>
          <a:p>
            <a:endParaRPr lang="sv-SE" dirty="0"/>
          </a:p>
          <a:p>
            <a:endParaRPr lang="sv-SE" dirty="0"/>
          </a:p>
          <a:p>
            <a:endParaRPr lang="sv-SE" dirty="0"/>
          </a:p>
        </p:txBody>
      </p:sp>
      <p:graphicFrame>
        <p:nvGraphicFramePr>
          <p:cNvPr id="7" name="Tabell 6"/>
          <p:cNvGraphicFramePr>
            <a:graphicFrameLocks noGrp="1"/>
          </p:cNvGraphicFramePr>
          <p:nvPr>
            <p:extLst>
              <p:ext uri="{D42A27DB-BD31-4B8C-83A1-F6EECF244321}">
                <p14:modId xmlns:p14="http://schemas.microsoft.com/office/powerpoint/2010/main" val="2045461963"/>
              </p:ext>
            </p:extLst>
          </p:nvPr>
        </p:nvGraphicFramePr>
        <p:xfrm>
          <a:off x="1309606" y="2480268"/>
          <a:ext cx="6281015" cy="762370"/>
        </p:xfrm>
        <a:graphic>
          <a:graphicData uri="http://schemas.openxmlformats.org/drawingml/2006/table">
            <a:tbl>
              <a:tblPr firstRow="1" bandRow="1">
                <a:tableStyleId>{5C22544A-7EE6-4342-B048-85BDC9FD1C3A}</a:tableStyleId>
              </a:tblPr>
              <a:tblGrid>
                <a:gridCol w="1256203">
                  <a:extLst>
                    <a:ext uri="{9D8B030D-6E8A-4147-A177-3AD203B41FA5}">
                      <a16:colId xmlns:a16="http://schemas.microsoft.com/office/drawing/2014/main" val="853224731"/>
                    </a:ext>
                  </a:extLst>
                </a:gridCol>
                <a:gridCol w="1256203">
                  <a:extLst>
                    <a:ext uri="{9D8B030D-6E8A-4147-A177-3AD203B41FA5}">
                      <a16:colId xmlns:a16="http://schemas.microsoft.com/office/drawing/2014/main" val="347169555"/>
                    </a:ext>
                  </a:extLst>
                </a:gridCol>
                <a:gridCol w="1256203">
                  <a:extLst>
                    <a:ext uri="{9D8B030D-6E8A-4147-A177-3AD203B41FA5}">
                      <a16:colId xmlns:a16="http://schemas.microsoft.com/office/drawing/2014/main" val="3961846802"/>
                    </a:ext>
                  </a:extLst>
                </a:gridCol>
                <a:gridCol w="1256203">
                  <a:extLst>
                    <a:ext uri="{9D8B030D-6E8A-4147-A177-3AD203B41FA5}">
                      <a16:colId xmlns:a16="http://schemas.microsoft.com/office/drawing/2014/main" val="925502421"/>
                    </a:ext>
                  </a:extLst>
                </a:gridCol>
                <a:gridCol w="1256203">
                  <a:extLst>
                    <a:ext uri="{9D8B030D-6E8A-4147-A177-3AD203B41FA5}">
                      <a16:colId xmlns:a16="http://schemas.microsoft.com/office/drawing/2014/main" val="639048528"/>
                    </a:ext>
                  </a:extLst>
                </a:gridCol>
              </a:tblGrid>
              <a:tr h="414540">
                <a:tc>
                  <a:txBody>
                    <a:bodyPr/>
                    <a:lstStyle/>
                    <a:p>
                      <a:r>
                        <a:rPr lang="sv-SE" sz="1200" dirty="0"/>
                        <a:t>Antal gårdar</a:t>
                      </a:r>
                    </a:p>
                  </a:txBody>
                  <a:tcPr>
                    <a:solidFill>
                      <a:srgbClr val="285468"/>
                    </a:solidFill>
                  </a:tcPr>
                </a:tc>
                <a:tc>
                  <a:txBody>
                    <a:bodyPr/>
                    <a:lstStyle/>
                    <a:p>
                      <a:r>
                        <a:rPr lang="sv-SE" sz="1200" dirty="0"/>
                        <a:t>Min</a:t>
                      </a:r>
                    </a:p>
                  </a:txBody>
                  <a:tcPr>
                    <a:solidFill>
                      <a:srgbClr val="285468"/>
                    </a:solidFill>
                  </a:tcPr>
                </a:tc>
                <a:tc>
                  <a:txBody>
                    <a:bodyPr/>
                    <a:lstStyle/>
                    <a:p>
                      <a:r>
                        <a:rPr lang="sv-SE" sz="1200" dirty="0"/>
                        <a:t>Max</a:t>
                      </a:r>
                    </a:p>
                  </a:txBody>
                  <a:tcPr>
                    <a:solidFill>
                      <a:srgbClr val="285468"/>
                    </a:solidFill>
                  </a:tcPr>
                </a:tc>
                <a:tc>
                  <a:txBody>
                    <a:bodyPr/>
                    <a:lstStyle/>
                    <a:p>
                      <a:r>
                        <a:rPr lang="sv-SE" sz="1200" dirty="0"/>
                        <a:t>Medel</a:t>
                      </a:r>
                    </a:p>
                  </a:txBody>
                  <a:tcPr>
                    <a:solidFill>
                      <a:srgbClr val="285468"/>
                    </a:solidFill>
                  </a:tcPr>
                </a:tc>
                <a:tc>
                  <a:txBody>
                    <a:bodyPr/>
                    <a:lstStyle/>
                    <a:p>
                      <a:r>
                        <a:rPr lang="sv-SE" sz="1200" dirty="0"/>
                        <a:t>Median</a:t>
                      </a:r>
                    </a:p>
                  </a:txBody>
                  <a:tcPr>
                    <a:solidFill>
                      <a:srgbClr val="285468"/>
                    </a:solidFill>
                  </a:tcPr>
                </a:tc>
                <a:extLst>
                  <a:ext uri="{0D108BD9-81ED-4DB2-BD59-A6C34878D82A}">
                    <a16:rowId xmlns:a16="http://schemas.microsoft.com/office/drawing/2014/main" val="3333712355"/>
                  </a:ext>
                </a:extLst>
              </a:tr>
              <a:tr h="347830">
                <a:tc>
                  <a:txBody>
                    <a:bodyPr/>
                    <a:lstStyle/>
                    <a:p>
                      <a:r>
                        <a:rPr lang="sv-SE" sz="1200" dirty="0"/>
                        <a:t>152</a:t>
                      </a:r>
                    </a:p>
                  </a:txBody>
                  <a:tcPr>
                    <a:solidFill>
                      <a:schemeClr val="accent3">
                        <a:lumMod val="20000"/>
                        <a:lumOff val="80000"/>
                      </a:schemeClr>
                    </a:solidFill>
                  </a:tcPr>
                </a:tc>
                <a:tc>
                  <a:txBody>
                    <a:bodyPr/>
                    <a:lstStyle/>
                    <a:p>
                      <a:r>
                        <a:rPr lang="sv-SE" sz="1200" dirty="0"/>
                        <a:t>25,37</a:t>
                      </a:r>
                    </a:p>
                  </a:txBody>
                  <a:tcPr>
                    <a:solidFill>
                      <a:schemeClr val="accent3">
                        <a:lumMod val="20000"/>
                        <a:lumOff val="80000"/>
                      </a:schemeClr>
                    </a:solidFill>
                  </a:tcPr>
                </a:tc>
                <a:tc>
                  <a:txBody>
                    <a:bodyPr/>
                    <a:lstStyle/>
                    <a:p>
                      <a:r>
                        <a:rPr lang="sv-SE" sz="1200" dirty="0"/>
                        <a:t>3576,58</a:t>
                      </a:r>
                    </a:p>
                  </a:txBody>
                  <a:tcPr>
                    <a:solidFill>
                      <a:schemeClr val="accent3">
                        <a:lumMod val="20000"/>
                        <a:lumOff val="80000"/>
                      </a:schemeClr>
                    </a:solidFill>
                  </a:tcPr>
                </a:tc>
                <a:tc>
                  <a:txBody>
                    <a:bodyPr/>
                    <a:lstStyle/>
                    <a:p>
                      <a:r>
                        <a:rPr lang="sv-SE" sz="1200" dirty="0"/>
                        <a:t>299,01</a:t>
                      </a:r>
                    </a:p>
                  </a:txBody>
                  <a:tcPr>
                    <a:solidFill>
                      <a:schemeClr val="accent3">
                        <a:lumMod val="20000"/>
                        <a:lumOff val="80000"/>
                      </a:schemeClr>
                    </a:solidFill>
                  </a:tcPr>
                </a:tc>
                <a:tc>
                  <a:txBody>
                    <a:bodyPr/>
                    <a:lstStyle/>
                    <a:p>
                      <a:r>
                        <a:rPr lang="sv-SE" sz="1200" dirty="0"/>
                        <a:t>197,01</a:t>
                      </a:r>
                    </a:p>
                  </a:txBody>
                  <a:tcPr>
                    <a:solidFill>
                      <a:schemeClr val="accent3">
                        <a:lumMod val="20000"/>
                        <a:lumOff val="80000"/>
                      </a:schemeClr>
                    </a:solidFill>
                  </a:tcPr>
                </a:tc>
                <a:extLst>
                  <a:ext uri="{0D108BD9-81ED-4DB2-BD59-A6C34878D82A}">
                    <a16:rowId xmlns:a16="http://schemas.microsoft.com/office/drawing/2014/main" val="3653404645"/>
                  </a:ext>
                </a:extLst>
              </a:tr>
            </a:tbl>
          </a:graphicData>
        </a:graphic>
      </p:graphicFrame>
      <p:sp>
        <p:nvSpPr>
          <p:cNvPr id="4" name="Rektangel 3"/>
          <p:cNvSpPr/>
          <p:nvPr/>
        </p:nvSpPr>
        <p:spPr>
          <a:xfrm>
            <a:off x="1309606" y="3281134"/>
            <a:ext cx="9512097" cy="1692771"/>
          </a:xfrm>
          <a:prstGeom prst="rect">
            <a:avLst/>
          </a:prstGeom>
        </p:spPr>
        <p:txBody>
          <a:bodyPr wrap="square">
            <a:spAutoFit/>
          </a:bodyPr>
          <a:lstStyle/>
          <a:p>
            <a:r>
              <a:rPr lang="sv-SE" sz="1600" dirty="0"/>
              <a:t>Summeringen av klimatavtrycket beror på gårdens storlek. Förekommer organogena jordar på gården blir klimatavtrycket betydligt större än från en gård utan sådan mark. De stora posterna för klimatavtrycket är användning av mineralgödsel och emissioner av lustgas från marken.</a:t>
            </a:r>
          </a:p>
          <a:p>
            <a:endParaRPr lang="sv-SE" sz="1600" dirty="0"/>
          </a:p>
          <a:p>
            <a:r>
              <a:rPr lang="sv-SE" sz="2400" dirty="0"/>
              <a:t>Mjölk: (Nyckeltal: Summa ton CO2e)</a:t>
            </a:r>
          </a:p>
          <a:p>
            <a:endParaRPr lang="sv-SE" sz="1600" dirty="0"/>
          </a:p>
        </p:txBody>
      </p:sp>
      <p:graphicFrame>
        <p:nvGraphicFramePr>
          <p:cNvPr id="8" name="Tabell 7"/>
          <p:cNvGraphicFramePr>
            <a:graphicFrameLocks noGrp="1"/>
          </p:cNvGraphicFramePr>
          <p:nvPr>
            <p:extLst>
              <p:ext uri="{D42A27DB-BD31-4B8C-83A1-F6EECF244321}">
                <p14:modId xmlns:p14="http://schemas.microsoft.com/office/powerpoint/2010/main" val="1495436022"/>
              </p:ext>
            </p:extLst>
          </p:nvPr>
        </p:nvGraphicFramePr>
        <p:xfrm>
          <a:off x="1299989" y="4747800"/>
          <a:ext cx="6295885" cy="830998"/>
        </p:xfrm>
        <a:graphic>
          <a:graphicData uri="http://schemas.openxmlformats.org/drawingml/2006/table">
            <a:tbl>
              <a:tblPr firstRow="1" bandRow="1">
                <a:tableStyleId>{5C22544A-7EE6-4342-B048-85BDC9FD1C3A}</a:tableStyleId>
              </a:tblPr>
              <a:tblGrid>
                <a:gridCol w="1259177">
                  <a:extLst>
                    <a:ext uri="{9D8B030D-6E8A-4147-A177-3AD203B41FA5}">
                      <a16:colId xmlns:a16="http://schemas.microsoft.com/office/drawing/2014/main" val="853224731"/>
                    </a:ext>
                  </a:extLst>
                </a:gridCol>
                <a:gridCol w="1259177">
                  <a:extLst>
                    <a:ext uri="{9D8B030D-6E8A-4147-A177-3AD203B41FA5}">
                      <a16:colId xmlns:a16="http://schemas.microsoft.com/office/drawing/2014/main" val="347169555"/>
                    </a:ext>
                  </a:extLst>
                </a:gridCol>
                <a:gridCol w="1259177">
                  <a:extLst>
                    <a:ext uri="{9D8B030D-6E8A-4147-A177-3AD203B41FA5}">
                      <a16:colId xmlns:a16="http://schemas.microsoft.com/office/drawing/2014/main" val="3961846802"/>
                    </a:ext>
                  </a:extLst>
                </a:gridCol>
                <a:gridCol w="1259177">
                  <a:extLst>
                    <a:ext uri="{9D8B030D-6E8A-4147-A177-3AD203B41FA5}">
                      <a16:colId xmlns:a16="http://schemas.microsoft.com/office/drawing/2014/main" val="925502421"/>
                    </a:ext>
                  </a:extLst>
                </a:gridCol>
                <a:gridCol w="1259177">
                  <a:extLst>
                    <a:ext uri="{9D8B030D-6E8A-4147-A177-3AD203B41FA5}">
                      <a16:colId xmlns:a16="http://schemas.microsoft.com/office/drawing/2014/main" val="639048528"/>
                    </a:ext>
                  </a:extLst>
                </a:gridCol>
              </a:tblGrid>
              <a:tr h="415499">
                <a:tc>
                  <a:txBody>
                    <a:bodyPr/>
                    <a:lstStyle/>
                    <a:p>
                      <a:r>
                        <a:rPr lang="sv-SE" sz="1200" dirty="0"/>
                        <a:t>Antal gårdar</a:t>
                      </a:r>
                    </a:p>
                  </a:txBody>
                  <a:tcPr>
                    <a:solidFill>
                      <a:srgbClr val="285468"/>
                    </a:solidFill>
                  </a:tcPr>
                </a:tc>
                <a:tc>
                  <a:txBody>
                    <a:bodyPr/>
                    <a:lstStyle/>
                    <a:p>
                      <a:r>
                        <a:rPr lang="sv-SE" sz="1200" dirty="0"/>
                        <a:t>Min</a:t>
                      </a:r>
                    </a:p>
                  </a:txBody>
                  <a:tcPr>
                    <a:solidFill>
                      <a:srgbClr val="285468"/>
                    </a:solidFill>
                  </a:tcPr>
                </a:tc>
                <a:tc>
                  <a:txBody>
                    <a:bodyPr/>
                    <a:lstStyle/>
                    <a:p>
                      <a:r>
                        <a:rPr lang="sv-SE" sz="1200" dirty="0"/>
                        <a:t>Max</a:t>
                      </a:r>
                    </a:p>
                  </a:txBody>
                  <a:tcPr>
                    <a:solidFill>
                      <a:srgbClr val="285468"/>
                    </a:solidFill>
                  </a:tcPr>
                </a:tc>
                <a:tc>
                  <a:txBody>
                    <a:bodyPr/>
                    <a:lstStyle/>
                    <a:p>
                      <a:r>
                        <a:rPr lang="sv-SE" sz="1200" dirty="0"/>
                        <a:t>Medel</a:t>
                      </a:r>
                    </a:p>
                  </a:txBody>
                  <a:tcPr>
                    <a:solidFill>
                      <a:srgbClr val="285468"/>
                    </a:solidFill>
                  </a:tcPr>
                </a:tc>
                <a:tc>
                  <a:txBody>
                    <a:bodyPr/>
                    <a:lstStyle/>
                    <a:p>
                      <a:r>
                        <a:rPr lang="sv-SE" sz="1200" dirty="0"/>
                        <a:t>Median</a:t>
                      </a:r>
                    </a:p>
                  </a:txBody>
                  <a:tcPr>
                    <a:solidFill>
                      <a:srgbClr val="285468"/>
                    </a:solidFill>
                  </a:tcPr>
                </a:tc>
                <a:extLst>
                  <a:ext uri="{0D108BD9-81ED-4DB2-BD59-A6C34878D82A}">
                    <a16:rowId xmlns:a16="http://schemas.microsoft.com/office/drawing/2014/main" val="3333712355"/>
                  </a:ext>
                </a:extLst>
              </a:tr>
              <a:tr h="415499">
                <a:tc>
                  <a:txBody>
                    <a:bodyPr/>
                    <a:lstStyle/>
                    <a:p>
                      <a:r>
                        <a:rPr lang="sv-SE" sz="1200" dirty="0"/>
                        <a:t>226</a:t>
                      </a:r>
                    </a:p>
                  </a:txBody>
                  <a:tcPr>
                    <a:solidFill>
                      <a:schemeClr val="accent3">
                        <a:lumMod val="20000"/>
                        <a:lumOff val="80000"/>
                      </a:schemeClr>
                    </a:solidFill>
                  </a:tcPr>
                </a:tc>
                <a:tc>
                  <a:txBody>
                    <a:bodyPr/>
                    <a:lstStyle/>
                    <a:p>
                      <a:r>
                        <a:rPr lang="sv-SE" sz="1200" dirty="0"/>
                        <a:t>31,78</a:t>
                      </a:r>
                    </a:p>
                  </a:txBody>
                  <a:tcPr>
                    <a:solidFill>
                      <a:schemeClr val="accent3">
                        <a:lumMod val="20000"/>
                        <a:lumOff val="80000"/>
                      </a:schemeClr>
                    </a:solidFill>
                  </a:tcPr>
                </a:tc>
                <a:tc>
                  <a:txBody>
                    <a:bodyPr/>
                    <a:lstStyle/>
                    <a:p>
                      <a:r>
                        <a:rPr lang="sv-SE" sz="1200" dirty="0"/>
                        <a:t>6846,29</a:t>
                      </a:r>
                    </a:p>
                  </a:txBody>
                  <a:tcPr>
                    <a:solidFill>
                      <a:schemeClr val="accent3">
                        <a:lumMod val="20000"/>
                        <a:lumOff val="80000"/>
                      </a:schemeClr>
                    </a:solidFill>
                  </a:tcPr>
                </a:tc>
                <a:tc>
                  <a:txBody>
                    <a:bodyPr/>
                    <a:lstStyle/>
                    <a:p>
                      <a:r>
                        <a:rPr lang="sv-SE" sz="1200" dirty="0"/>
                        <a:t>1335,03</a:t>
                      </a:r>
                    </a:p>
                  </a:txBody>
                  <a:tcPr>
                    <a:solidFill>
                      <a:schemeClr val="accent3">
                        <a:lumMod val="20000"/>
                        <a:lumOff val="80000"/>
                      </a:schemeClr>
                    </a:solidFill>
                  </a:tcPr>
                </a:tc>
                <a:tc>
                  <a:txBody>
                    <a:bodyPr/>
                    <a:lstStyle/>
                    <a:p>
                      <a:r>
                        <a:rPr lang="sv-SE" sz="1200" dirty="0"/>
                        <a:t>923,95</a:t>
                      </a:r>
                    </a:p>
                  </a:txBody>
                  <a:tcPr>
                    <a:solidFill>
                      <a:schemeClr val="accent3">
                        <a:lumMod val="20000"/>
                        <a:lumOff val="80000"/>
                      </a:schemeClr>
                    </a:solidFill>
                  </a:tcPr>
                </a:tc>
                <a:extLst>
                  <a:ext uri="{0D108BD9-81ED-4DB2-BD59-A6C34878D82A}">
                    <a16:rowId xmlns:a16="http://schemas.microsoft.com/office/drawing/2014/main" val="3653404645"/>
                  </a:ext>
                </a:extLst>
              </a:tr>
            </a:tbl>
          </a:graphicData>
        </a:graphic>
      </p:graphicFrame>
      <p:sp>
        <p:nvSpPr>
          <p:cNvPr id="5" name="Rektangel 4"/>
          <p:cNvSpPr/>
          <p:nvPr/>
        </p:nvSpPr>
        <p:spPr>
          <a:xfrm>
            <a:off x="1309605" y="5617293"/>
            <a:ext cx="9512097" cy="830997"/>
          </a:xfrm>
          <a:prstGeom prst="rect">
            <a:avLst/>
          </a:prstGeom>
        </p:spPr>
        <p:txBody>
          <a:bodyPr wrap="square">
            <a:spAutoFit/>
          </a:bodyPr>
          <a:lstStyle/>
          <a:p>
            <a:r>
              <a:rPr lang="sv-SE" sz="1600" dirty="0"/>
              <a:t>Företag som har de totalt sett största utsläppen är stora gårdar med många djur. Den största källan till växthusgasutsläpp är djurens fodersmältning följt av inköpt foder, lustgas från mark och lager och stall. Hög effektivitet, med hög mjölkavkastning och djur med god tillväxt är viktig faktor för lågt klimatavtryck. </a:t>
            </a:r>
          </a:p>
        </p:txBody>
      </p:sp>
    </p:spTree>
    <p:extLst>
      <p:ext uri="{BB962C8B-B14F-4D97-AF65-F5344CB8AC3E}">
        <p14:creationId xmlns:p14="http://schemas.microsoft.com/office/powerpoint/2010/main" val="4089876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Gårdens totala klimatavtryck</a:t>
            </a:r>
          </a:p>
        </p:txBody>
      </p:sp>
      <p:sp>
        <p:nvSpPr>
          <p:cNvPr id="3" name="Platshållare för innehåll 2"/>
          <p:cNvSpPr>
            <a:spLocks noGrp="1"/>
          </p:cNvSpPr>
          <p:nvPr>
            <p:ph sz="quarter" idx="13"/>
          </p:nvPr>
        </p:nvSpPr>
        <p:spPr/>
        <p:txBody>
          <a:bodyPr>
            <a:normAutofit/>
          </a:bodyPr>
          <a:lstStyle/>
          <a:p>
            <a:pPr marL="0" indent="0">
              <a:lnSpc>
                <a:spcPct val="100000"/>
              </a:lnSpc>
              <a:spcBef>
                <a:spcPts val="0"/>
              </a:spcBef>
              <a:buNone/>
            </a:pPr>
            <a:r>
              <a:rPr lang="sv-SE" dirty="0"/>
              <a:t>Nötkött (Summa ton CO2e):</a:t>
            </a:r>
          </a:p>
          <a:p>
            <a:pPr marL="0" indent="0">
              <a:buNone/>
            </a:pPr>
            <a:endParaRPr lang="sv-SE" sz="2000" dirty="0"/>
          </a:p>
          <a:p>
            <a:pPr marL="0" indent="0">
              <a:buNone/>
            </a:pPr>
            <a:endParaRPr lang="sv-SE" sz="2000" dirty="0"/>
          </a:p>
          <a:p>
            <a:pPr marL="0" indent="0">
              <a:lnSpc>
                <a:spcPct val="100000"/>
              </a:lnSpc>
              <a:spcBef>
                <a:spcPts val="0"/>
              </a:spcBef>
              <a:buNone/>
            </a:pPr>
            <a:endParaRPr lang="sv-SE" sz="1600" dirty="0"/>
          </a:p>
          <a:p>
            <a:pPr marL="0" indent="0">
              <a:lnSpc>
                <a:spcPct val="100000"/>
              </a:lnSpc>
              <a:spcBef>
                <a:spcPts val="0"/>
              </a:spcBef>
              <a:buNone/>
            </a:pPr>
            <a:endParaRPr lang="sv-SE" sz="1600" dirty="0"/>
          </a:p>
          <a:p>
            <a:pPr marL="0" indent="0">
              <a:lnSpc>
                <a:spcPct val="100000"/>
              </a:lnSpc>
              <a:spcBef>
                <a:spcPts val="0"/>
              </a:spcBef>
              <a:buNone/>
            </a:pPr>
            <a:endParaRPr lang="sv-SE" sz="1600" dirty="0"/>
          </a:p>
          <a:p>
            <a:pPr marL="0" indent="0">
              <a:lnSpc>
                <a:spcPct val="100000"/>
              </a:lnSpc>
              <a:spcBef>
                <a:spcPts val="0"/>
              </a:spcBef>
              <a:buNone/>
            </a:pPr>
            <a:endParaRPr lang="sv-SE" sz="1600" dirty="0"/>
          </a:p>
          <a:p>
            <a:pPr marL="0" indent="0">
              <a:lnSpc>
                <a:spcPct val="100000"/>
              </a:lnSpc>
              <a:spcBef>
                <a:spcPts val="0"/>
              </a:spcBef>
              <a:buNone/>
            </a:pPr>
            <a:endParaRPr lang="sv-SE" sz="1600" dirty="0"/>
          </a:p>
        </p:txBody>
      </p:sp>
      <p:graphicFrame>
        <p:nvGraphicFramePr>
          <p:cNvPr id="7" name="Tabell 6">
            <a:extLst>
              <a:ext uri="{FF2B5EF4-FFF2-40B4-BE49-F238E27FC236}">
                <a16:creationId xmlns:a16="http://schemas.microsoft.com/office/drawing/2014/main" id="{209942C8-D3EF-4957-8EE1-99A61ADC39FD}"/>
              </a:ext>
            </a:extLst>
          </p:cNvPr>
          <p:cNvGraphicFramePr>
            <a:graphicFrameLocks noGrp="1"/>
          </p:cNvGraphicFramePr>
          <p:nvPr>
            <p:extLst>
              <p:ext uri="{D42A27DB-BD31-4B8C-83A1-F6EECF244321}">
                <p14:modId xmlns:p14="http://schemas.microsoft.com/office/powerpoint/2010/main" val="421231551"/>
              </p:ext>
            </p:extLst>
          </p:nvPr>
        </p:nvGraphicFramePr>
        <p:xfrm>
          <a:off x="1280391" y="2600648"/>
          <a:ext cx="6242845" cy="671120"/>
        </p:xfrm>
        <a:graphic>
          <a:graphicData uri="http://schemas.openxmlformats.org/drawingml/2006/table">
            <a:tbl>
              <a:tblPr firstRow="1" bandRow="1">
                <a:tableStyleId>{5C22544A-7EE6-4342-B048-85BDC9FD1C3A}</a:tableStyleId>
              </a:tblPr>
              <a:tblGrid>
                <a:gridCol w="1248569">
                  <a:extLst>
                    <a:ext uri="{9D8B030D-6E8A-4147-A177-3AD203B41FA5}">
                      <a16:colId xmlns:a16="http://schemas.microsoft.com/office/drawing/2014/main" val="1769290473"/>
                    </a:ext>
                  </a:extLst>
                </a:gridCol>
                <a:gridCol w="1248569">
                  <a:extLst>
                    <a:ext uri="{9D8B030D-6E8A-4147-A177-3AD203B41FA5}">
                      <a16:colId xmlns:a16="http://schemas.microsoft.com/office/drawing/2014/main" val="2278687649"/>
                    </a:ext>
                  </a:extLst>
                </a:gridCol>
                <a:gridCol w="1248569">
                  <a:extLst>
                    <a:ext uri="{9D8B030D-6E8A-4147-A177-3AD203B41FA5}">
                      <a16:colId xmlns:a16="http://schemas.microsoft.com/office/drawing/2014/main" val="1149245456"/>
                    </a:ext>
                  </a:extLst>
                </a:gridCol>
                <a:gridCol w="1248569">
                  <a:extLst>
                    <a:ext uri="{9D8B030D-6E8A-4147-A177-3AD203B41FA5}">
                      <a16:colId xmlns:a16="http://schemas.microsoft.com/office/drawing/2014/main" val="440210688"/>
                    </a:ext>
                  </a:extLst>
                </a:gridCol>
                <a:gridCol w="1248569">
                  <a:extLst>
                    <a:ext uri="{9D8B030D-6E8A-4147-A177-3AD203B41FA5}">
                      <a16:colId xmlns:a16="http://schemas.microsoft.com/office/drawing/2014/main" val="1325984657"/>
                    </a:ext>
                  </a:extLst>
                </a:gridCol>
              </a:tblGrid>
              <a:tr h="335560">
                <a:tc>
                  <a:txBody>
                    <a:bodyPr/>
                    <a:lstStyle/>
                    <a:p>
                      <a:r>
                        <a:rPr lang="sv-SE" sz="1200" dirty="0"/>
                        <a:t>Antal gårdar</a:t>
                      </a:r>
                    </a:p>
                  </a:txBody>
                  <a:tcPr>
                    <a:solidFill>
                      <a:srgbClr val="285468"/>
                    </a:solidFill>
                  </a:tcPr>
                </a:tc>
                <a:tc>
                  <a:txBody>
                    <a:bodyPr/>
                    <a:lstStyle/>
                    <a:p>
                      <a:r>
                        <a:rPr lang="sv-SE" sz="1200" dirty="0"/>
                        <a:t>Min</a:t>
                      </a:r>
                    </a:p>
                  </a:txBody>
                  <a:tcPr>
                    <a:solidFill>
                      <a:srgbClr val="285468"/>
                    </a:solidFill>
                  </a:tcPr>
                </a:tc>
                <a:tc>
                  <a:txBody>
                    <a:bodyPr/>
                    <a:lstStyle/>
                    <a:p>
                      <a:r>
                        <a:rPr lang="sv-SE" sz="1200" dirty="0"/>
                        <a:t>Max</a:t>
                      </a:r>
                    </a:p>
                  </a:txBody>
                  <a:tcPr>
                    <a:solidFill>
                      <a:srgbClr val="285468"/>
                    </a:solidFill>
                  </a:tcPr>
                </a:tc>
                <a:tc>
                  <a:txBody>
                    <a:bodyPr/>
                    <a:lstStyle/>
                    <a:p>
                      <a:r>
                        <a:rPr lang="sv-SE" sz="1200" dirty="0"/>
                        <a:t>Medel</a:t>
                      </a:r>
                    </a:p>
                  </a:txBody>
                  <a:tcPr>
                    <a:solidFill>
                      <a:srgbClr val="285468"/>
                    </a:solidFill>
                  </a:tcPr>
                </a:tc>
                <a:tc>
                  <a:txBody>
                    <a:bodyPr/>
                    <a:lstStyle/>
                    <a:p>
                      <a:r>
                        <a:rPr lang="sv-SE" sz="1200" dirty="0"/>
                        <a:t>Median</a:t>
                      </a:r>
                    </a:p>
                  </a:txBody>
                  <a:tcPr>
                    <a:solidFill>
                      <a:srgbClr val="285468"/>
                    </a:solidFill>
                  </a:tcPr>
                </a:tc>
                <a:extLst>
                  <a:ext uri="{0D108BD9-81ED-4DB2-BD59-A6C34878D82A}">
                    <a16:rowId xmlns:a16="http://schemas.microsoft.com/office/drawing/2014/main" val="1867221781"/>
                  </a:ext>
                </a:extLst>
              </a:tr>
              <a:tr h="335560">
                <a:tc>
                  <a:txBody>
                    <a:bodyPr/>
                    <a:lstStyle/>
                    <a:p>
                      <a:r>
                        <a:rPr lang="sv-SE" sz="1200" dirty="0"/>
                        <a:t>148</a:t>
                      </a:r>
                    </a:p>
                  </a:txBody>
                  <a:tcPr>
                    <a:solidFill>
                      <a:schemeClr val="accent3">
                        <a:lumMod val="20000"/>
                        <a:lumOff val="80000"/>
                      </a:schemeClr>
                    </a:solidFill>
                  </a:tcPr>
                </a:tc>
                <a:tc>
                  <a:txBody>
                    <a:bodyPr/>
                    <a:lstStyle/>
                    <a:p>
                      <a:r>
                        <a:rPr lang="sv-SE" sz="1200" dirty="0"/>
                        <a:t>32,67</a:t>
                      </a:r>
                    </a:p>
                  </a:txBody>
                  <a:tcPr>
                    <a:solidFill>
                      <a:schemeClr val="accent3">
                        <a:lumMod val="20000"/>
                        <a:lumOff val="80000"/>
                      </a:schemeClr>
                    </a:solidFill>
                  </a:tcPr>
                </a:tc>
                <a:tc>
                  <a:txBody>
                    <a:bodyPr/>
                    <a:lstStyle/>
                    <a:p>
                      <a:r>
                        <a:rPr lang="sv-SE" sz="1200" dirty="0"/>
                        <a:t>4807,93</a:t>
                      </a:r>
                    </a:p>
                  </a:txBody>
                  <a:tcPr>
                    <a:solidFill>
                      <a:schemeClr val="accent3">
                        <a:lumMod val="20000"/>
                        <a:lumOff val="80000"/>
                      </a:schemeClr>
                    </a:solidFill>
                  </a:tcPr>
                </a:tc>
                <a:tc>
                  <a:txBody>
                    <a:bodyPr/>
                    <a:lstStyle/>
                    <a:p>
                      <a:r>
                        <a:rPr lang="sv-SE" sz="1200" dirty="0"/>
                        <a:t>620,46</a:t>
                      </a:r>
                    </a:p>
                  </a:txBody>
                  <a:tcPr>
                    <a:solidFill>
                      <a:schemeClr val="accent3">
                        <a:lumMod val="20000"/>
                        <a:lumOff val="80000"/>
                      </a:schemeClr>
                    </a:solidFill>
                  </a:tcPr>
                </a:tc>
                <a:tc>
                  <a:txBody>
                    <a:bodyPr/>
                    <a:lstStyle/>
                    <a:p>
                      <a:r>
                        <a:rPr lang="sv-SE" sz="1200" dirty="0"/>
                        <a:t>529,86</a:t>
                      </a:r>
                    </a:p>
                  </a:txBody>
                  <a:tcPr>
                    <a:solidFill>
                      <a:schemeClr val="accent3">
                        <a:lumMod val="20000"/>
                        <a:lumOff val="80000"/>
                      </a:schemeClr>
                    </a:solidFill>
                  </a:tcPr>
                </a:tc>
                <a:extLst>
                  <a:ext uri="{0D108BD9-81ED-4DB2-BD59-A6C34878D82A}">
                    <a16:rowId xmlns:a16="http://schemas.microsoft.com/office/drawing/2014/main" val="436076792"/>
                  </a:ext>
                </a:extLst>
              </a:tr>
            </a:tbl>
          </a:graphicData>
        </a:graphic>
      </p:graphicFrame>
      <p:sp>
        <p:nvSpPr>
          <p:cNvPr id="4" name="textruta 3">
            <a:extLst>
              <a:ext uri="{FF2B5EF4-FFF2-40B4-BE49-F238E27FC236}">
                <a16:creationId xmlns:a16="http://schemas.microsoft.com/office/drawing/2014/main" id="{38D86BBB-8B24-8698-CEB8-235E22551EA3}"/>
              </a:ext>
            </a:extLst>
          </p:cNvPr>
          <p:cNvSpPr txBox="1"/>
          <p:nvPr/>
        </p:nvSpPr>
        <p:spPr>
          <a:xfrm>
            <a:off x="1177200" y="3429000"/>
            <a:ext cx="10654916" cy="1569660"/>
          </a:xfrm>
          <a:prstGeom prst="rect">
            <a:avLst/>
          </a:prstGeom>
          <a:noFill/>
        </p:spPr>
        <p:txBody>
          <a:bodyPr wrap="square" rtlCol="0">
            <a:spAutoFit/>
          </a:bodyPr>
          <a:lstStyle/>
          <a:p>
            <a:r>
              <a:rPr lang="sv-SE" dirty="0"/>
              <a:t>Företag som har de totalt sett största utsläppen är stora gårdar med många djur. Den enskilt största källan till växthusgasutsläpp är djurens fodersmältning följt av inköpt foder och lustgas från mark. Hög effektivitet, med kort uppfödningstid och god tillväxt på djuren är en viktig faktor för lågt klimatavtryck. </a:t>
            </a:r>
          </a:p>
          <a:p>
            <a:endParaRPr lang="sv-SE" b="1" dirty="0"/>
          </a:p>
          <a:p>
            <a:r>
              <a:rPr lang="sv-SE" sz="2400" dirty="0"/>
              <a:t>Gris (Summa ton CO2e):</a:t>
            </a:r>
          </a:p>
        </p:txBody>
      </p:sp>
      <p:graphicFrame>
        <p:nvGraphicFramePr>
          <p:cNvPr id="5" name="Tabell 4"/>
          <p:cNvGraphicFramePr>
            <a:graphicFrameLocks noGrp="1"/>
          </p:cNvGraphicFramePr>
          <p:nvPr>
            <p:extLst>
              <p:ext uri="{D42A27DB-BD31-4B8C-83A1-F6EECF244321}">
                <p14:modId xmlns:p14="http://schemas.microsoft.com/office/powerpoint/2010/main" val="3791383088"/>
              </p:ext>
            </p:extLst>
          </p:nvPr>
        </p:nvGraphicFramePr>
        <p:xfrm>
          <a:off x="1280391" y="5004998"/>
          <a:ext cx="6242845" cy="671120"/>
        </p:xfrm>
        <a:graphic>
          <a:graphicData uri="http://schemas.openxmlformats.org/drawingml/2006/table">
            <a:tbl>
              <a:tblPr firstRow="1" bandRow="1">
                <a:tableStyleId>{5C22544A-7EE6-4342-B048-85BDC9FD1C3A}</a:tableStyleId>
              </a:tblPr>
              <a:tblGrid>
                <a:gridCol w="1248569">
                  <a:extLst>
                    <a:ext uri="{9D8B030D-6E8A-4147-A177-3AD203B41FA5}">
                      <a16:colId xmlns:a16="http://schemas.microsoft.com/office/drawing/2014/main" val="853224731"/>
                    </a:ext>
                  </a:extLst>
                </a:gridCol>
                <a:gridCol w="1248569">
                  <a:extLst>
                    <a:ext uri="{9D8B030D-6E8A-4147-A177-3AD203B41FA5}">
                      <a16:colId xmlns:a16="http://schemas.microsoft.com/office/drawing/2014/main" val="347169555"/>
                    </a:ext>
                  </a:extLst>
                </a:gridCol>
                <a:gridCol w="1248569">
                  <a:extLst>
                    <a:ext uri="{9D8B030D-6E8A-4147-A177-3AD203B41FA5}">
                      <a16:colId xmlns:a16="http://schemas.microsoft.com/office/drawing/2014/main" val="3961846802"/>
                    </a:ext>
                  </a:extLst>
                </a:gridCol>
                <a:gridCol w="1248569">
                  <a:extLst>
                    <a:ext uri="{9D8B030D-6E8A-4147-A177-3AD203B41FA5}">
                      <a16:colId xmlns:a16="http://schemas.microsoft.com/office/drawing/2014/main" val="925502421"/>
                    </a:ext>
                  </a:extLst>
                </a:gridCol>
                <a:gridCol w="1248569">
                  <a:extLst>
                    <a:ext uri="{9D8B030D-6E8A-4147-A177-3AD203B41FA5}">
                      <a16:colId xmlns:a16="http://schemas.microsoft.com/office/drawing/2014/main" val="639048528"/>
                    </a:ext>
                  </a:extLst>
                </a:gridCol>
              </a:tblGrid>
              <a:tr h="335560">
                <a:tc>
                  <a:txBody>
                    <a:bodyPr/>
                    <a:lstStyle/>
                    <a:p>
                      <a:r>
                        <a:rPr lang="sv-SE" sz="1200" dirty="0"/>
                        <a:t>Antal gårdar</a:t>
                      </a:r>
                    </a:p>
                  </a:txBody>
                  <a:tcPr>
                    <a:solidFill>
                      <a:srgbClr val="285468"/>
                    </a:solidFill>
                  </a:tcPr>
                </a:tc>
                <a:tc>
                  <a:txBody>
                    <a:bodyPr/>
                    <a:lstStyle/>
                    <a:p>
                      <a:r>
                        <a:rPr lang="sv-SE" sz="1200" dirty="0"/>
                        <a:t>Min</a:t>
                      </a:r>
                    </a:p>
                  </a:txBody>
                  <a:tcPr>
                    <a:solidFill>
                      <a:srgbClr val="285468"/>
                    </a:solidFill>
                  </a:tcPr>
                </a:tc>
                <a:tc>
                  <a:txBody>
                    <a:bodyPr/>
                    <a:lstStyle/>
                    <a:p>
                      <a:r>
                        <a:rPr lang="sv-SE" sz="1200" dirty="0"/>
                        <a:t>Max</a:t>
                      </a:r>
                    </a:p>
                  </a:txBody>
                  <a:tcPr>
                    <a:solidFill>
                      <a:srgbClr val="285468"/>
                    </a:solidFill>
                  </a:tcPr>
                </a:tc>
                <a:tc>
                  <a:txBody>
                    <a:bodyPr/>
                    <a:lstStyle/>
                    <a:p>
                      <a:r>
                        <a:rPr lang="sv-SE" sz="1200" dirty="0"/>
                        <a:t>Medel</a:t>
                      </a:r>
                    </a:p>
                  </a:txBody>
                  <a:tcPr>
                    <a:solidFill>
                      <a:srgbClr val="285468"/>
                    </a:solidFill>
                  </a:tcPr>
                </a:tc>
                <a:tc>
                  <a:txBody>
                    <a:bodyPr/>
                    <a:lstStyle/>
                    <a:p>
                      <a:r>
                        <a:rPr lang="sv-SE" sz="1200" dirty="0"/>
                        <a:t>Median</a:t>
                      </a:r>
                    </a:p>
                  </a:txBody>
                  <a:tcPr>
                    <a:solidFill>
                      <a:srgbClr val="285468"/>
                    </a:solidFill>
                  </a:tcPr>
                </a:tc>
                <a:extLst>
                  <a:ext uri="{0D108BD9-81ED-4DB2-BD59-A6C34878D82A}">
                    <a16:rowId xmlns:a16="http://schemas.microsoft.com/office/drawing/2014/main" val="3333712355"/>
                  </a:ext>
                </a:extLst>
              </a:tr>
              <a:tr h="335560">
                <a:tc>
                  <a:txBody>
                    <a:bodyPr/>
                    <a:lstStyle/>
                    <a:p>
                      <a:r>
                        <a:rPr lang="sv-SE" sz="1200" dirty="0"/>
                        <a:t>31</a:t>
                      </a:r>
                    </a:p>
                  </a:txBody>
                  <a:tcPr>
                    <a:solidFill>
                      <a:schemeClr val="accent3">
                        <a:lumMod val="20000"/>
                        <a:lumOff val="80000"/>
                      </a:schemeClr>
                    </a:solidFill>
                  </a:tcPr>
                </a:tc>
                <a:tc>
                  <a:txBody>
                    <a:bodyPr/>
                    <a:lstStyle/>
                    <a:p>
                      <a:r>
                        <a:rPr lang="sv-SE" sz="1200" dirty="0"/>
                        <a:t>318</a:t>
                      </a:r>
                    </a:p>
                  </a:txBody>
                  <a:tcPr>
                    <a:solidFill>
                      <a:schemeClr val="accent3">
                        <a:lumMod val="20000"/>
                        <a:lumOff val="80000"/>
                      </a:schemeClr>
                    </a:solidFill>
                  </a:tcPr>
                </a:tc>
                <a:tc>
                  <a:txBody>
                    <a:bodyPr/>
                    <a:lstStyle/>
                    <a:p>
                      <a:r>
                        <a:rPr lang="sv-SE" sz="1200" dirty="0"/>
                        <a:t>3041,1</a:t>
                      </a:r>
                    </a:p>
                  </a:txBody>
                  <a:tcPr>
                    <a:solidFill>
                      <a:schemeClr val="accent3">
                        <a:lumMod val="20000"/>
                        <a:lumOff val="80000"/>
                      </a:schemeClr>
                    </a:solidFill>
                  </a:tcPr>
                </a:tc>
                <a:tc>
                  <a:txBody>
                    <a:bodyPr/>
                    <a:lstStyle/>
                    <a:p>
                      <a:r>
                        <a:rPr lang="sv-SE" sz="1200" dirty="0"/>
                        <a:t>1163</a:t>
                      </a:r>
                    </a:p>
                  </a:txBody>
                  <a:tcPr>
                    <a:solidFill>
                      <a:schemeClr val="accent3">
                        <a:lumMod val="20000"/>
                        <a:lumOff val="80000"/>
                      </a:schemeClr>
                    </a:solidFill>
                  </a:tcPr>
                </a:tc>
                <a:tc>
                  <a:txBody>
                    <a:bodyPr/>
                    <a:lstStyle/>
                    <a:p>
                      <a:r>
                        <a:rPr lang="sv-SE" sz="1200" dirty="0"/>
                        <a:t>1104</a:t>
                      </a:r>
                    </a:p>
                  </a:txBody>
                  <a:tcPr>
                    <a:solidFill>
                      <a:schemeClr val="accent3">
                        <a:lumMod val="20000"/>
                        <a:lumOff val="80000"/>
                      </a:schemeClr>
                    </a:solidFill>
                  </a:tcPr>
                </a:tc>
                <a:extLst>
                  <a:ext uri="{0D108BD9-81ED-4DB2-BD59-A6C34878D82A}">
                    <a16:rowId xmlns:a16="http://schemas.microsoft.com/office/drawing/2014/main" val="3653404645"/>
                  </a:ext>
                </a:extLst>
              </a:tr>
            </a:tbl>
          </a:graphicData>
        </a:graphic>
      </p:graphicFrame>
      <p:sp>
        <p:nvSpPr>
          <p:cNvPr id="6" name="Rektangel 5"/>
          <p:cNvSpPr/>
          <p:nvPr/>
        </p:nvSpPr>
        <p:spPr>
          <a:xfrm>
            <a:off x="1177200" y="5808739"/>
            <a:ext cx="9395471" cy="830997"/>
          </a:xfrm>
          <a:prstGeom prst="rect">
            <a:avLst/>
          </a:prstGeom>
        </p:spPr>
        <p:txBody>
          <a:bodyPr wrap="square">
            <a:spAutoFit/>
          </a:bodyPr>
          <a:lstStyle/>
          <a:p>
            <a:r>
              <a:rPr lang="sv-SE" sz="1600" dirty="0"/>
              <a:t>Det är stor variation mellan företagens totala klimatpåverkan beroende av gårdarnas storlek och djurantal. Köper gården in smågrisar så ger dessa en relativt hög andel av det totala klimatavtrycket.</a:t>
            </a:r>
          </a:p>
          <a:p>
            <a:endParaRPr lang="sv-SE" sz="1600" dirty="0"/>
          </a:p>
        </p:txBody>
      </p:sp>
    </p:spTree>
    <p:extLst>
      <p:ext uri="{BB962C8B-B14F-4D97-AF65-F5344CB8AC3E}">
        <p14:creationId xmlns:p14="http://schemas.microsoft.com/office/powerpoint/2010/main" val="2816685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415521"/>
            <a:ext cx="8280000" cy="3810491"/>
          </a:xfrm>
        </p:spPr>
        <p:txBody>
          <a:bodyPr/>
          <a:lstStyle/>
          <a:p>
            <a:pPr marL="0" indent="0">
              <a:buNone/>
            </a:pPr>
            <a:r>
              <a:rPr lang="en-US" sz="2000" dirty="0" err="1"/>
              <a:t>Från</a:t>
            </a:r>
            <a:r>
              <a:rPr lang="en-US" sz="2000" dirty="0"/>
              <a:t> </a:t>
            </a:r>
            <a:r>
              <a:rPr lang="en-US" sz="2000" dirty="0" err="1"/>
              <a:t>artikeln</a:t>
            </a:r>
            <a:r>
              <a:rPr lang="en-US" sz="2000" dirty="0"/>
              <a:t> ”Variation in carbon footprint of milk dues to management of differences between Swedish dairy farms”. Henriksson, M., </a:t>
            </a:r>
            <a:r>
              <a:rPr lang="en-US" sz="2000" dirty="0" err="1"/>
              <a:t>Flysjö</a:t>
            </a:r>
            <a:r>
              <a:rPr lang="en-US" sz="2000" dirty="0"/>
              <a:t>, A., </a:t>
            </a:r>
            <a:r>
              <a:rPr lang="en-US" sz="2000" dirty="0" err="1"/>
              <a:t>Swensson</a:t>
            </a:r>
            <a:r>
              <a:rPr lang="en-US" sz="2000" dirty="0"/>
              <a:t>, C. 2011</a:t>
            </a:r>
          </a:p>
          <a:p>
            <a:pPr marL="0" indent="0">
              <a:buNone/>
            </a:pPr>
            <a:endParaRPr lang="sv-SE" sz="2000" dirty="0"/>
          </a:p>
        </p:txBody>
      </p:sp>
      <p:sp>
        <p:nvSpPr>
          <p:cNvPr id="2" name="Rubrik 1"/>
          <p:cNvSpPr>
            <a:spLocks noGrp="1"/>
          </p:cNvSpPr>
          <p:nvPr>
            <p:ph type="title"/>
          </p:nvPr>
        </p:nvSpPr>
        <p:spPr/>
        <p:txBody>
          <a:bodyPr>
            <a:normAutofit/>
          </a:bodyPr>
          <a:lstStyle/>
          <a:p>
            <a:r>
              <a:rPr lang="sv-SE" dirty="0"/>
              <a:t>Klimatavtryck per kg mjölk</a:t>
            </a:r>
            <a:br>
              <a:rPr lang="sv-SE" sz="3200" dirty="0">
                <a:latin typeface="Calibri" panose="020F0502020204030204" pitchFamily="34" charset="0"/>
                <a:ea typeface="Calibri" panose="020F0502020204030204" pitchFamily="34" charset="0"/>
                <a:cs typeface="Arial" panose="020B0604020202020204" pitchFamily="34" charset="0"/>
              </a:rPr>
            </a:br>
            <a:endParaRPr lang="sv-SE" dirty="0"/>
          </a:p>
        </p:txBody>
      </p:sp>
      <p:pic>
        <p:nvPicPr>
          <p:cNvPr id="4" name="Bildobjekt 3" descr="Diagram över klimatavtryck i mjöl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863" y="2580659"/>
            <a:ext cx="7890337" cy="3150523"/>
          </a:xfrm>
          <a:prstGeom prst="rect">
            <a:avLst/>
          </a:prstGeom>
        </p:spPr>
      </p:pic>
    </p:spTree>
    <p:extLst>
      <p:ext uri="{BB962C8B-B14F-4D97-AF65-F5344CB8AC3E}">
        <p14:creationId xmlns:p14="http://schemas.microsoft.com/office/powerpoint/2010/main" val="3392738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Klimatavtryck per kg nötkött</a:t>
            </a:r>
            <a:br>
              <a:rPr lang="sv-SE" sz="3200" dirty="0"/>
            </a:br>
            <a:endParaRPr lang="sv-SE" dirty="0"/>
          </a:p>
        </p:txBody>
      </p:sp>
      <p:sp>
        <p:nvSpPr>
          <p:cNvPr id="3" name="Platshållare för innehåll 2">
            <a:extLst>
              <a:ext uri="{C183D7F6-B498-43B3-948B-1728B52AA6E4}">
                <adec:decorative xmlns:adec="http://schemas.microsoft.com/office/drawing/2017/decorative" val="1"/>
              </a:ext>
            </a:extLst>
          </p:cNvPr>
          <p:cNvSpPr>
            <a:spLocks noGrp="1"/>
          </p:cNvSpPr>
          <p:nvPr>
            <p:ph idx="4294967295"/>
          </p:nvPr>
        </p:nvSpPr>
        <p:spPr>
          <a:xfrm>
            <a:off x="2681288" y="1685925"/>
            <a:ext cx="9510712" cy="4872038"/>
          </a:xfrm>
        </p:spPr>
        <p:txBody>
          <a:bodyPr/>
          <a:lstStyle/>
          <a:p>
            <a:pPr marL="0" indent="0">
              <a:buNone/>
            </a:pPr>
            <a:endParaRPr lang="sv-SE" dirty="0"/>
          </a:p>
          <a:p>
            <a:pPr marL="0" indent="0">
              <a:buNone/>
            </a:pPr>
            <a:endParaRPr lang="sv-SE" dirty="0"/>
          </a:p>
          <a:p>
            <a:pPr marL="0" indent="0">
              <a:buNone/>
            </a:pPr>
            <a:endParaRPr lang="sv-SE" sz="2000" u="sng" dirty="0"/>
          </a:p>
          <a:p>
            <a:pPr marL="0" indent="0">
              <a:buNone/>
            </a:pPr>
            <a:endParaRPr lang="sv-SE" sz="2000" u="sng" dirty="0"/>
          </a:p>
        </p:txBody>
      </p:sp>
      <p:pic>
        <p:nvPicPr>
          <p:cNvPr id="5" name="Bildobjekt 4" descr="Bild över tabell med klimatavtryck olika livdju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6780" y="4502507"/>
            <a:ext cx="4301688" cy="1752818"/>
          </a:xfrm>
          <a:prstGeom prst="rect">
            <a:avLst/>
          </a:prstGeom>
        </p:spPr>
      </p:pic>
      <p:sp>
        <p:nvSpPr>
          <p:cNvPr id="6" name="Rektangel 5">
            <a:extLst>
              <a:ext uri="{FF2B5EF4-FFF2-40B4-BE49-F238E27FC236}">
                <a16:creationId xmlns:a16="http://schemas.microsoft.com/office/drawing/2014/main" id="{4E56889B-0D59-4CFD-9E68-FC89B366C0A4}"/>
              </a:ext>
            </a:extLst>
          </p:cNvPr>
          <p:cNvSpPr/>
          <p:nvPr/>
        </p:nvSpPr>
        <p:spPr>
          <a:xfrm>
            <a:off x="1339704" y="1468240"/>
            <a:ext cx="8187069" cy="307777"/>
          </a:xfrm>
          <a:prstGeom prst="rect">
            <a:avLst/>
          </a:prstGeom>
        </p:spPr>
        <p:txBody>
          <a:bodyPr wrap="square">
            <a:spAutoFit/>
          </a:bodyPr>
          <a:lstStyle/>
          <a:p>
            <a:r>
              <a:rPr lang="sv-SE" sz="1400" dirty="0"/>
              <a:t>RISE rapport: Miljöpåverkan av svensk nöt- och lammköttsproduktion, 2022:</a:t>
            </a:r>
          </a:p>
        </p:txBody>
      </p:sp>
      <p:pic>
        <p:nvPicPr>
          <p:cNvPr id="4" name="Bildobjekt 3" descr="Bild över tabell med klimatavtryck från olika studier listade">
            <a:extLst>
              <a:ext uri="{FF2B5EF4-FFF2-40B4-BE49-F238E27FC236}">
                <a16:creationId xmlns:a16="http://schemas.microsoft.com/office/drawing/2014/main" id="{B21C516E-1CD2-4D3A-BF01-6EE4344B131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339704" y="1776017"/>
            <a:ext cx="5732428" cy="4479308"/>
          </a:xfrm>
          <a:prstGeom prst="rect">
            <a:avLst/>
          </a:prstGeom>
        </p:spPr>
      </p:pic>
    </p:spTree>
    <p:extLst>
      <p:ext uri="{BB962C8B-B14F-4D97-AF65-F5344CB8AC3E}">
        <p14:creationId xmlns:p14="http://schemas.microsoft.com/office/powerpoint/2010/main" val="21672119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Klimatavtryck per kg fläskkött</a:t>
            </a:r>
          </a:p>
        </p:txBody>
      </p:sp>
      <p:sp>
        <p:nvSpPr>
          <p:cNvPr id="3" name="Platshållare för innehåll 2">
            <a:extLst>
              <a:ext uri="{C183D7F6-B498-43B3-948B-1728B52AA6E4}">
                <adec:decorative xmlns:adec="http://schemas.microsoft.com/office/drawing/2017/decorative" val="1"/>
              </a:ext>
            </a:extLst>
          </p:cNvPr>
          <p:cNvSpPr>
            <a:spLocks noGrp="1"/>
          </p:cNvSpPr>
          <p:nvPr>
            <p:ph type="body" sz="quarter" idx="4294967295"/>
          </p:nvPr>
        </p:nvSpPr>
        <p:spPr>
          <a:xfrm>
            <a:off x="0" y="6550025"/>
            <a:ext cx="2286000" cy="307975"/>
          </a:xfrm>
        </p:spPr>
        <p:txBody>
          <a:bodyPr>
            <a:normAutofit fontScale="70000" lnSpcReduction="20000"/>
          </a:bodyPr>
          <a:lstStyle/>
          <a:p>
            <a:pPr marL="0" indent="0" fontAlgn="t">
              <a:buNone/>
            </a:pPr>
            <a:endParaRPr lang="sv-SE" dirty="0"/>
          </a:p>
          <a:p>
            <a:pPr marL="0" indent="0">
              <a:buNone/>
            </a:pPr>
            <a:endParaRPr lang="sv-SE" dirty="0"/>
          </a:p>
        </p:txBody>
      </p:sp>
      <p:pic>
        <p:nvPicPr>
          <p:cNvPr id="5" name="Bildobjekt 4" descr="Slaktsvin i st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1081" y="1830930"/>
            <a:ext cx="6780919" cy="4517788"/>
          </a:xfrm>
          <a:prstGeom prst="rect">
            <a:avLst/>
          </a:prstGeom>
        </p:spPr>
      </p:pic>
    </p:spTree>
    <p:extLst>
      <p:ext uri="{BB962C8B-B14F-4D97-AF65-F5344CB8AC3E}">
        <p14:creationId xmlns:p14="http://schemas.microsoft.com/office/powerpoint/2010/main" val="42441618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BAT-gödsel</a:t>
            </a:r>
            <a:br>
              <a:rPr lang="sv-SE" sz="3200" dirty="0">
                <a:latin typeface="Calibri" panose="020F0502020204030204" pitchFamily="34" charset="0"/>
                <a:ea typeface="Calibri" panose="020F0502020204030204" pitchFamily="34" charset="0"/>
                <a:cs typeface="Arial" panose="020B0604020202020204" pitchFamily="34" charset="0"/>
              </a:rPr>
            </a:br>
            <a:endParaRPr lang="sv-SE" dirty="0"/>
          </a:p>
        </p:txBody>
      </p:sp>
      <p:pic>
        <p:nvPicPr>
          <p:cNvPr id="4" name="Platshållare för innehåll 3" descr="Lastare med två storsäckar mineralgödsel">
            <a:extLst>
              <a:ext uri="{C183D7F6-B498-43B3-948B-1728B52AA6E4}">
                <adec:decorative xmlns:adec="http://schemas.microsoft.com/office/drawing/2017/decorative" val="0"/>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5668963" y="1685925"/>
            <a:ext cx="6523037" cy="4346575"/>
          </a:xfrm>
          <a:prstGeom prst="rect">
            <a:avLst/>
          </a:prstGeom>
        </p:spPr>
      </p:pic>
    </p:spTree>
    <p:extLst>
      <p:ext uri="{BB962C8B-B14F-4D97-AF65-F5344CB8AC3E}">
        <p14:creationId xmlns:p14="http://schemas.microsoft.com/office/powerpoint/2010/main" val="1270799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065C157-382C-4693-B856-90DA06118D1A}"/>
              </a:ext>
            </a:extLst>
          </p:cNvPr>
          <p:cNvSpPr>
            <a:spLocks noGrp="1"/>
          </p:cNvSpPr>
          <p:nvPr>
            <p:ph sz="quarter" idx="13"/>
          </p:nvPr>
        </p:nvSpPr>
        <p:spPr>
          <a:xfrm>
            <a:off x="1177200" y="1966365"/>
            <a:ext cx="8280000" cy="3810491"/>
          </a:xfrm>
        </p:spPr>
        <p:txBody>
          <a:bodyPr>
            <a:normAutofit fontScale="92500" lnSpcReduction="10000"/>
          </a:bodyPr>
          <a:lstStyle/>
          <a:p>
            <a:pPr marL="0" indent="0">
              <a:buNone/>
            </a:pPr>
            <a:r>
              <a:rPr lang="sv-SE" dirty="0"/>
              <a:t>Soja är en smaklig proteinrik råvara som passar till alla djurslag. Proteinet är av hög kvalitet, både med avseende på smältbarhet och aminosyrasammansättning, vilket gynnar tillväxten och produktionen.</a:t>
            </a:r>
          </a:p>
          <a:p>
            <a:endParaRPr lang="sv-SE" dirty="0"/>
          </a:p>
          <a:p>
            <a:pPr marL="0" indent="0">
              <a:buNone/>
            </a:pPr>
            <a:r>
              <a:rPr lang="sv-SE" dirty="0"/>
              <a:t>För att minska risken för att bidra till avskogning som påverkar klimatet och den biologiska mångfalden negativt, kan du antingen minska användningen eller använda avskogningsfri soja. </a:t>
            </a:r>
          </a:p>
          <a:p>
            <a:endParaRPr lang="sv-SE" dirty="0"/>
          </a:p>
          <a:p>
            <a:pPr marL="0" indent="0">
              <a:buNone/>
            </a:pPr>
            <a:r>
              <a:rPr lang="sv-SE" dirty="0"/>
              <a:t>All soja som säljs inom Sverige är avskogningsfri.</a:t>
            </a:r>
          </a:p>
          <a:p>
            <a:endParaRPr lang="sv-SE" dirty="0"/>
          </a:p>
        </p:txBody>
      </p:sp>
      <p:sp>
        <p:nvSpPr>
          <p:cNvPr id="2" name="Rubrik 1">
            <a:extLst>
              <a:ext uri="{FF2B5EF4-FFF2-40B4-BE49-F238E27FC236}">
                <a16:creationId xmlns:a16="http://schemas.microsoft.com/office/drawing/2014/main" id="{6B88D67A-888F-40D2-A84C-514299D3A7BD}"/>
              </a:ext>
            </a:extLst>
          </p:cNvPr>
          <p:cNvSpPr>
            <a:spLocks noGrp="1"/>
          </p:cNvSpPr>
          <p:nvPr>
            <p:ph type="title"/>
          </p:nvPr>
        </p:nvSpPr>
        <p:spPr>
          <a:xfrm>
            <a:off x="1177200" y="464486"/>
            <a:ext cx="8280000" cy="1165138"/>
          </a:xfrm>
        </p:spPr>
        <p:txBody>
          <a:bodyPr/>
          <a:lstStyle/>
          <a:p>
            <a:r>
              <a:rPr lang="sv-SE" dirty="0"/>
              <a:t>Sojaanvändning</a:t>
            </a:r>
          </a:p>
        </p:txBody>
      </p:sp>
    </p:spTree>
    <p:extLst>
      <p:ext uri="{BB962C8B-B14F-4D97-AF65-F5344CB8AC3E}">
        <p14:creationId xmlns:p14="http://schemas.microsoft.com/office/powerpoint/2010/main" val="24140967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E8B6B32-8B0B-4C68-A9A0-023D87FBDD7D}"/>
              </a:ext>
            </a:extLst>
          </p:cNvPr>
          <p:cNvSpPr>
            <a:spLocks noGrp="1"/>
          </p:cNvSpPr>
          <p:nvPr>
            <p:ph sz="quarter" idx="13"/>
          </p:nvPr>
        </p:nvSpPr>
        <p:spPr>
          <a:xfrm>
            <a:off x="1177200" y="1629624"/>
            <a:ext cx="8280000" cy="3810491"/>
          </a:xfrm>
        </p:spPr>
        <p:txBody>
          <a:bodyPr>
            <a:noAutofit/>
          </a:bodyPr>
          <a:lstStyle/>
          <a:p>
            <a:pPr marL="0" indent="0">
              <a:buNone/>
            </a:pPr>
            <a:r>
              <a:rPr lang="sv-SE" sz="2400" b="1" dirty="0"/>
              <a:t>Nötkreatur (mjölkkor och köttdjur)</a:t>
            </a:r>
          </a:p>
          <a:p>
            <a:pPr marL="0" indent="0">
              <a:buNone/>
            </a:pPr>
            <a:r>
              <a:rPr lang="sv-SE" sz="2000" dirty="0"/>
              <a:t>De fodermedel som främst kommer kan ersätta soja är </a:t>
            </a:r>
            <a:r>
              <a:rPr lang="sv-SE" sz="2000" dirty="0" err="1"/>
              <a:t>vallbaljväxter</a:t>
            </a:r>
            <a:r>
              <a:rPr lang="sv-SE" sz="2000" dirty="0"/>
              <a:t> (klöver, lusern mm.), raps, ärter och åkerbönor. </a:t>
            </a:r>
          </a:p>
          <a:p>
            <a:pPr marL="0" indent="0">
              <a:buNone/>
            </a:pPr>
            <a:endParaRPr lang="sv-SE" sz="2400" dirty="0"/>
          </a:p>
          <a:p>
            <a:pPr marL="0" indent="0">
              <a:buNone/>
            </a:pPr>
            <a:r>
              <a:rPr lang="sv-SE" sz="2400" b="1" dirty="0"/>
              <a:t>Grisar</a:t>
            </a:r>
          </a:p>
          <a:p>
            <a:pPr marL="0" indent="0">
              <a:buNone/>
            </a:pPr>
            <a:r>
              <a:rPr lang="sv-SE" sz="2000" dirty="0"/>
              <a:t>Grisar klarar sig i allmänhet utmärkt på enbart närproducerade råvaror om fodret kan kompletteras med rena aminosyror (industriellt framställda), framför allt lysin.   I ekologisk produktion är det svårare att klara foderstaten utan soja.</a:t>
            </a:r>
          </a:p>
          <a:p>
            <a:pPr marL="0" indent="0">
              <a:buNone/>
            </a:pPr>
            <a:endParaRPr lang="sv-SE" sz="2400" dirty="0"/>
          </a:p>
          <a:p>
            <a:pPr marL="0" indent="0">
              <a:buNone/>
            </a:pPr>
            <a:r>
              <a:rPr lang="sv-SE" sz="2400" b="1" dirty="0"/>
              <a:t>Fjäderfä</a:t>
            </a:r>
          </a:p>
          <a:p>
            <a:pPr marL="0" indent="0">
              <a:buNone/>
            </a:pPr>
            <a:r>
              <a:rPr lang="sv-SE" sz="2000" dirty="0"/>
              <a:t>Relativ hög inblandning av rapsfrö och vitblommig åkerböna i pelleterade foderblandningar fungerar som ersättning för soja.</a:t>
            </a:r>
          </a:p>
          <a:p>
            <a:pPr marL="0" indent="0">
              <a:buNone/>
            </a:pPr>
            <a:endParaRPr lang="sv-SE" sz="2000" dirty="0"/>
          </a:p>
          <a:p>
            <a:pPr marL="0" indent="0">
              <a:buNone/>
            </a:pPr>
            <a:endParaRPr lang="sv-SE" sz="2000" dirty="0"/>
          </a:p>
        </p:txBody>
      </p:sp>
      <p:sp>
        <p:nvSpPr>
          <p:cNvPr id="2" name="Rubrik 1">
            <a:extLst>
              <a:ext uri="{FF2B5EF4-FFF2-40B4-BE49-F238E27FC236}">
                <a16:creationId xmlns:a16="http://schemas.microsoft.com/office/drawing/2014/main" id="{A6B829FC-88D3-40EC-A39B-B35687C10CAD}"/>
              </a:ext>
            </a:extLst>
          </p:cNvPr>
          <p:cNvSpPr>
            <a:spLocks noGrp="1"/>
          </p:cNvSpPr>
          <p:nvPr>
            <p:ph type="title"/>
          </p:nvPr>
        </p:nvSpPr>
        <p:spPr/>
        <p:txBody>
          <a:bodyPr/>
          <a:lstStyle/>
          <a:p>
            <a:r>
              <a:rPr lang="sv-SE" dirty="0"/>
              <a:t>Sojaanvändning</a:t>
            </a:r>
          </a:p>
        </p:txBody>
      </p:sp>
      <p:pic>
        <p:nvPicPr>
          <p:cNvPr id="5" name="Bildobjekt 4" descr="Smågrisar i en gång">
            <a:extLst>
              <a:ext uri="{FF2B5EF4-FFF2-40B4-BE49-F238E27FC236}">
                <a16:creationId xmlns:a16="http://schemas.microsoft.com/office/drawing/2014/main" id="{89291680-4643-6503-6FC4-2417B22339A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605383" y="2580701"/>
            <a:ext cx="2224682" cy="3285620"/>
          </a:xfrm>
          <a:prstGeom prst="rect">
            <a:avLst/>
          </a:prstGeom>
        </p:spPr>
      </p:pic>
    </p:spTree>
    <p:extLst>
      <p:ext uri="{BB962C8B-B14F-4D97-AF65-F5344CB8AC3E}">
        <p14:creationId xmlns:p14="http://schemas.microsoft.com/office/powerpoint/2010/main" val="26748697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41010949-34D7-9607-E2D1-86BA3AAE3C5E}"/>
              </a:ext>
            </a:extLst>
          </p:cNvPr>
          <p:cNvSpPr>
            <a:spLocks noGrp="1"/>
          </p:cNvSpPr>
          <p:nvPr>
            <p:ph type="body" sz="quarter" idx="20"/>
          </p:nvPr>
        </p:nvSpPr>
        <p:spPr/>
        <p:txBody>
          <a:bodyPr/>
          <a:lstStyle/>
          <a:p>
            <a:endParaRPr lang="sv-SE"/>
          </a:p>
        </p:txBody>
      </p:sp>
      <p:pic>
        <p:nvPicPr>
          <p:cNvPr id="7" name="Platshållare för bild 6">
            <a:extLst>
              <a:ext uri="{FF2B5EF4-FFF2-40B4-BE49-F238E27FC236}">
                <a16:creationId xmlns:a16="http://schemas.microsoft.com/office/drawing/2014/main" id="{212EA584-2B6C-386F-5FFF-7175DE9A2D5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rgbClr val="F8F5ED"/>
          </a:solidFill>
          <a:ln>
            <a:noFill/>
          </a:ln>
        </p:spPr>
      </p:pic>
      <p:sp>
        <p:nvSpPr>
          <p:cNvPr id="4" name="Platshållare för text 3">
            <a:extLst>
              <a:ext uri="{FF2B5EF4-FFF2-40B4-BE49-F238E27FC236}">
                <a16:creationId xmlns:a16="http://schemas.microsoft.com/office/drawing/2014/main" id="{4117013E-6475-4E8E-7A9F-62E3779BD652}"/>
              </a:ext>
            </a:extLst>
          </p:cNvPr>
          <p:cNvSpPr>
            <a:spLocks noGrp="1"/>
          </p:cNvSpPr>
          <p:nvPr>
            <p:ph type="body" sz="quarter" idx="15"/>
          </p:nvPr>
        </p:nvSpPr>
        <p:spPr/>
        <p:txBody>
          <a:bodyPr/>
          <a:lstStyle/>
          <a:p>
            <a:endParaRPr lang="sv-SE"/>
          </a:p>
        </p:txBody>
      </p:sp>
      <p:sp>
        <p:nvSpPr>
          <p:cNvPr id="3" name="Rubrik 2"/>
          <p:cNvSpPr>
            <a:spLocks noGrp="1"/>
          </p:cNvSpPr>
          <p:nvPr>
            <p:ph type="title"/>
          </p:nvPr>
        </p:nvSpPr>
        <p:spPr/>
        <p:txBody>
          <a:bodyPr/>
          <a:lstStyle/>
          <a:p>
            <a:r>
              <a:rPr lang="sv-SE" dirty="0"/>
              <a:t>6. Energi</a:t>
            </a:r>
          </a:p>
        </p:txBody>
      </p:sp>
    </p:spTree>
    <p:extLst>
      <p:ext uri="{BB962C8B-B14F-4D97-AF65-F5344CB8AC3E}">
        <p14:creationId xmlns:p14="http://schemas.microsoft.com/office/powerpoint/2010/main" val="714249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4D5B953-6CF3-4D6A-BD21-1187E89B50BE}"/>
              </a:ext>
            </a:extLst>
          </p:cNvPr>
          <p:cNvSpPr>
            <a:spLocks noGrp="1"/>
          </p:cNvSpPr>
          <p:nvPr>
            <p:ph sz="quarter" idx="13"/>
          </p:nvPr>
        </p:nvSpPr>
        <p:spPr>
          <a:xfrm>
            <a:off x="1177925" y="1630363"/>
            <a:ext cx="8278813" cy="3810000"/>
          </a:xfrm>
        </p:spPr>
        <p:txBody>
          <a:bodyPr>
            <a:noAutofit/>
          </a:bodyPr>
          <a:lstStyle/>
          <a:p>
            <a:r>
              <a:rPr lang="sv-SE" dirty="0"/>
              <a:t>Med energianvändning menas energi i form av el, värme eller bränsle.</a:t>
            </a:r>
          </a:p>
          <a:p>
            <a:endParaRPr lang="sv-SE" dirty="0"/>
          </a:p>
          <a:p>
            <a:r>
              <a:rPr lang="sv-SE" dirty="0"/>
              <a:t>Inom djurhållningen används energi till foderberedning, utfodring, utgödsling, belysning, uppvärmning och ventilation. Produktionsinriktningen avgör hur mycket energi som går åt, vilka energikällor som används och vilka möjligheter till förbättringsåtgärder som finn</a:t>
            </a:r>
          </a:p>
          <a:p>
            <a:endParaRPr lang="sv-SE" dirty="0"/>
          </a:p>
          <a:p>
            <a:r>
              <a:rPr lang="sv-SE" dirty="0"/>
              <a:t>För växtodlingen är det framförallt traktordrift vid odling och skörd samt </a:t>
            </a:r>
          </a:p>
          <a:p>
            <a:r>
              <a:rPr lang="sv-SE" dirty="0"/>
              <a:t>torkning av spannmål som är energikrävande. </a:t>
            </a:r>
          </a:p>
          <a:p>
            <a:endParaRPr lang="sv-SE" dirty="0"/>
          </a:p>
        </p:txBody>
      </p:sp>
      <p:sp>
        <p:nvSpPr>
          <p:cNvPr id="2" name="Rubrik 1">
            <a:extLst>
              <a:ext uri="{FF2B5EF4-FFF2-40B4-BE49-F238E27FC236}">
                <a16:creationId xmlns:a16="http://schemas.microsoft.com/office/drawing/2014/main" id="{484B98F8-74D9-434C-AC44-888B8E0A7BC0}"/>
              </a:ext>
            </a:extLst>
          </p:cNvPr>
          <p:cNvSpPr>
            <a:spLocks noGrp="1"/>
          </p:cNvSpPr>
          <p:nvPr>
            <p:ph type="title"/>
          </p:nvPr>
        </p:nvSpPr>
        <p:spPr>
          <a:xfrm>
            <a:off x="1177200" y="464486"/>
            <a:ext cx="8280000" cy="1165138"/>
          </a:xfrm>
        </p:spPr>
        <p:txBody>
          <a:bodyPr/>
          <a:lstStyle/>
          <a:p>
            <a:r>
              <a:rPr lang="sv-SE" dirty="0"/>
              <a:t>Energianvändning</a:t>
            </a:r>
            <a:br>
              <a:rPr lang="sv-SE" dirty="0"/>
            </a:br>
            <a:endParaRPr lang="sv-SE" dirty="0"/>
          </a:p>
        </p:txBody>
      </p:sp>
    </p:spTree>
    <p:extLst>
      <p:ext uri="{BB962C8B-B14F-4D97-AF65-F5344CB8AC3E}">
        <p14:creationId xmlns:p14="http://schemas.microsoft.com/office/powerpoint/2010/main" val="579685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522172"/>
            <a:ext cx="8280000" cy="3810491"/>
          </a:xfrm>
        </p:spPr>
        <p:txBody>
          <a:bodyPr/>
          <a:lstStyle/>
          <a:p>
            <a:pPr marL="0" indent="0">
              <a:buNone/>
            </a:pPr>
            <a:r>
              <a:rPr lang="sv-SE" dirty="0"/>
              <a:t>Mjölk (kWh/ ton mjölk):</a:t>
            </a:r>
          </a:p>
          <a:p>
            <a:pPr marL="0" indent="0">
              <a:buNone/>
            </a:pPr>
            <a:endParaRPr lang="sv-SE" dirty="0"/>
          </a:p>
          <a:p>
            <a:pPr marL="0" indent="0">
              <a:buNone/>
            </a:pPr>
            <a:endParaRPr lang="sv-SE" sz="1600" dirty="0"/>
          </a:p>
        </p:txBody>
      </p:sp>
      <p:sp>
        <p:nvSpPr>
          <p:cNvPr id="2" name="Rubrik 1"/>
          <p:cNvSpPr>
            <a:spLocks noGrp="1"/>
          </p:cNvSpPr>
          <p:nvPr>
            <p:ph type="title"/>
          </p:nvPr>
        </p:nvSpPr>
        <p:spPr/>
        <p:txBody>
          <a:bodyPr>
            <a:normAutofit fontScale="90000"/>
          </a:bodyPr>
          <a:lstStyle/>
          <a:p>
            <a:r>
              <a:rPr lang="sv-SE" dirty="0"/>
              <a:t>Energianvändning animalieproduktion</a:t>
            </a:r>
            <a:br>
              <a:rPr lang="sv-SE" dirty="0"/>
            </a:br>
            <a:endParaRPr lang="sv-SE" dirty="0"/>
          </a:p>
        </p:txBody>
      </p:sp>
      <p:graphicFrame>
        <p:nvGraphicFramePr>
          <p:cNvPr id="7" name="Tabell 6"/>
          <p:cNvGraphicFramePr>
            <a:graphicFrameLocks noGrp="1"/>
          </p:cNvGraphicFramePr>
          <p:nvPr>
            <p:extLst>
              <p:ext uri="{D42A27DB-BD31-4B8C-83A1-F6EECF244321}">
                <p14:modId xmlns:p14="http://schemas.microsoft.com/office/powerpoint/2010/main" val="591526313"/>
              </p:ext>
            </p:extLst>
          </p:nvPr>
        </p:nvGraphicFramePr>
        <p:xfrm>
          <a:off x="1177200" y="2048011"/>
          <a:ext cx="6199323" cy="658678"/>
        </p:xfrm>
        <a:graphic>
          <a:graphicData uri="http://schemas.openxmlformats.org/drawingml/2006/table">
            <a:tbl>
              <a:tblPr firstRow="1" firstCol="1" bandRow="1">
                <a:tableStyleId>{5C22544A-7EE6-4342-B048-85BDC9FD1C3A}</a:tableStyleId>
              </a:tblPr>
              <a:tblGrid>
                <a:gridCol w="1283779">
                  <a:extLst>
                    <a:ext uri="{9D8B030D-6E8A-4147-A177-3AD203B41FA5}">
                      <a16:colId xmlns:a16="http://schemas.microsoft.com/office/drawing/2014/main" val="132217016"/>
                    </a:ext>
                  </a:extLst>
                </a:gridCol>
                <a:gridCol w="1256016">
                  <a:extLst>
                    <a:ext uri="{9D8B030D-6E8A-4147-A177-3AD203B41FA5}">
                      <a16:colId xmlns:a16="http://schemas.microsoft.com/office/drawing/2014/main" val="943570474"/>
                    </a:ext>
                  </a:extLst>
                </a:gridCol>
                <a:gridCol w="1263588">
                  <a:extLst>
                    <a:ext uri="{9D8B030D-6E8A-4147-A177-3AD203B41FA5}">
                      <a16:colId xmlns:a16="http://schemas.microsoft.com/office/drawing/2014/main" val="2415128242"/>
                    </a:ext>
                  </a:extLst>
                </a:gridCol>
                <a:gridCol w="1197970">
                  <a:extLst>
                    <a:ext uri="{9D8B030D-6E8A-4147-A177-3AD203B41FA5}">
                      <a16:colId xmlns:a16="http://schemas.microsoft.com/office/drawing/2014/main" val="2176767298"/>
                    </a:ext>
                  </a:extLst>
                </a:gridCol>
                <a:gridCol w="1197970">
                  <a:extLst>
                    <a:ext uri="{9D8B030D-6E8A-4147-A177-3AD203B41FA5}">
                      <a16:colId xmlns:a16="http://schemas.microsoft.com/office/drawing/2014/main" val="4061637843"/>
                    </a:ext>
                  </a:extLst>
                </a:gridCol>
              </a:tblGrid>
              <a:tr h="329339">
                <a:tc>
                  <a:txBody>
                    <a:bodyPr/>
                    <a:lstStyle/>
                    <a:p>
                      <a:pPr algn="ctr">
                        <a:lnSpc>
                          <a:spcPct val="120000"/>
                        </a:lnSpc>
                        <a:spcBef>
                          <a:spcPts val="200"/>
                        </a:spcBef>
                        <a:spcAft>
                          <a:spcPts val="200"/>
                        </a:spcAft>
                      </a:pPr>
                      <a:r>
                        <a:rPr lang="sv-SE" sz="1200" dirty="0">
                          <a:effectLst/>
                        </a:rPr>
                        <a:t>Antal gårdar</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Min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Max</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a:effectLst/>
                        </a:rPr>
                        <a:t>Medel</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Median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extLst>
                  <a:ext uri="{0D108BD9-81ED-4DB2-BD59-A6C34878D82A}">
                    <a16:rowId xmlns:a16="http://schemas.microsoft.com/office/drawing/2014/main" val="1005671780"/>
                  </a:ext>
                </a:extLst>
              </a:tr>
              <a:tr h="329339">
                <a:tc>
                  <a:txBody>
                    <a:bodyPr/>
                    <a:lstStyle/>
                    <a:p>
                      <a:pPr algn="ctr">
                        <a:lnSpc>
                          <a:spcPct val="120000"/>
                        </a:lnSpc>
                        <a:spcBef>
                          <a:spcPts val="200"/>
                        </a:spcBef>
                        <a:spcAft>
                          <a:spcPts val="200"/>
                        </a:spcAft>
                      </a:pPr>
                      <a:r>
                        <a:rPr lang="sv-SE" sz="1200" b="0" dirty="0">
                          <a:solidFill>
                            <a:schemeClr val="accent6">
                              <a:lumMod val="10000"/>
                            </a:schemeClr>
                          </a:solidFill>
                          <a:effectLst/>
                        </a:rPr>
                        <a:t>519</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a:solidFill>
                            <a:schemeClr val="accent6">
                              <a:lumMod val="10000"/>
                            </a:schemeClr>
                          </a:solidFill>
                          <a:effectLst/>
                        </a:rPr>
                        <a:t>56</a:t>
                      </a:r>
                      <a:endParaRPr lang="sv-SE" sz="120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dirty="0">
                          <a:solidFill>
                            <a:schemeClr val="accent6">
                              <a:lumMod val="10000"/>
                            </a:schemeClr>
                          </a:solidFill>
                          <a:effectLst/>
                        </a:rPr>
                        <a:t>630</a:t>
                      </a:r>
                      <a:endParaRPr lang="sv-SE" sz="120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dirty="0">
                          <a:solidFill>
                            <a:schemeClr val="accent6">
                              <a:lumMod val="10000"/>
                            </a:schemeClr>
                          </a:solidFill>
                          <a:effectLst/>
                        </a:rPr>
                        <a:t>170</a:t>
                      </a:r>
                      <a:endParaRPr lang="sv-SE" sz="120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dirty="0">
                          <a:solidFill>
                            <a:schemeClr val="accent6">
                              <a:lumMod val="10000"/>
                            </a:schemeClr>
                          </a:solidFill>
                          <a:effectLst/>
                        </a:rPr>
                        <a:t>160</a:t>
                      </a:r>
                      <a:endParaRPr lang="sv-SE" sz="120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1558730511"/>
                  </a:ext>
                </a:extLst>
              </a:tr>
            </a:tbl>
          </a:graphicData>
        </a:graphic>
      </p:graphicFrame>
      <p:sp>
        <p:nvSpPr>
          <p:cNvPr id="10" name="Rektangel 9"/>
          <p:cNvSpPr/>
          <p:nvPr/>
        </p:nvSpPr>
        <p:spPr>
          <a:xfrm>
            <a:off x="1177199" y="2996530"/>
            <a:ext cx="4011745" cy="461665"/>
          </a:xfrm>
          <a:prstGeom prst="rect">
            <a:avLst/>
          </a:prstGeom>
        </p:spPr>
        <p:txBody>
          <a:bodyPr wrap="square">
            <a:spAutoFit/>
          </a:bodyPr>
          <a:lstStyle/>
          <a:p>
            <a:r>
              <a:rPr lang="sv-SE" sz="2400" dirty="0">
                <a:solidFill>
                  <a:schemeClr val="accent6">
                    <a:lumMod val="10000"/>
                  </a:schemeClr>
                </a:solidFill>
              </a:rPr>
              <a:t>Dikor (kWh/diko och år):</a:t>
            </a:r>
          </a:p>
        </p:txBody>
      </p:sp>
      <p:graphicFrame>
        <p:nvGraphicFramePr>
          <p:cNvPr id="11" name="Tabell 10"/>
          <p:cNvGraphicFramePr>
            <a:graphicFrameLocks noGrp="1"/>
          </p:cNvGraphicFramePr>
          <p:nvPr>
            <p:extLst>
              <p:ext uri="{D42A27DB-BD31-4B8C-83A1-F6EECF244321}">
                <p14:modId xmlns:p14="http://schemas.microsoft.com/office/powerpoint/2010/main" val="511632703"/>
              </p:ext>
            </p:extLst>
          </p:nvPr>
        </p:nvGraphicFramePr>
        <p:xfrm>
          <a:off x="1217320" y="3699917"/>
          <a:ext cx="6199323" cy="664300"/>
        </p:xfrm>
        <a:graphic>
          <a:graphicData uri="http://schemas.openxmlformats.org/drawingml/2006/table">
            <a:tbl>
              <a:tblPr firstRow="1" firstCol="1" bandRow="1">
                <a:tableStyleId>{5C22544A-7EE6-4342-B048-85BDC9FD1C3A}</a:tableStyleId>
              </a:tblPr>
              <a:tblGrid>
                <a:gridCol w="1283779">
                  <a:extLst>
                    <a:ext uri="{9D8B030D-6E8A-4147-A177-3AD203B41FA5}">
                      <a16:colId xmlns:a16="http://schemas.microsoft.com/office/drawing/2014/main" val="2098345568"/>
                    </a:ext>
                  </a:extLst>
                </a:gridCol>
                <a:gridCol w="1256017">
                  <a:extLst>
                    <a:ext uri="{9D8B030D-6E8A-4147-A177-3AD203B41FA5}">
                      <a16:colId xmlns:a16="http://schemas.microsoft.com/office/drawing/2014/main" val="3141611297"/>
                    </a:ext>
                  </a:extLst>
                </a:gridCol>
                <a:gridCol w="1203045">
                  <a:extLst>
                    <a:ext uri="{9D8B030D-6E8A-4147-A177-3AD203B41FA5}">
                      <a16:colId xmlns:a16="http://schemas.microsoft.com/office/drawing/2014/main" val="4294387610"/>
                    </a:ext>
                  </a:extLst>
                </a:gridCol>
                <a:gridCol w="1258513">
                  <a:extLst>
                    <a:ext uri="{9D8B030D-6E8A-4147-A177-3AD203B41FA5}">
                      <a16:colId xmlns:a16="http://schemas.microsoft.com/office/drawing/2014/main" val="3404297641"/>
                    </a:ext>
                  </a:extLst>
                </a:gridCol>
                <a:gridCol w="1197969">
                  <a:extLst>
                    <a:ext uri="{9D8B030D-6E8A-4147-A177-3AD203B41FA5}">
                      <a16:colId xmlns:a16="http://schemas.microsoft.com/office/drawing/2014/main" val="1142959849"/>
                    </a:ext>
                  </a:extLst>
                </a:gridCol>
              </a:tblGrid>
              <a:tr h="332150">
                <a:tc>
                  <a:txBody>
                    <a:bodyPr/>
                    <a:lstStyle/>
                    <a:p>
                      <a:pPr algn="ctr">
                        <a:lnSpc>
                          <a:spcPct val="120000"/>
                        </a:lnSpc>
                        <a:spcBef>
                          <a:spcPts val="200"/>
                        </a:spcBef>
                        <a:spcAft>
                          <a:spcPts val="200"/>
                        </a:spcAft>
                      </a:pPr>
                      <a:r>
                        <a:rPr lang="sv-SE" sz="1200" dirty="0">
                          <a:effectLst/>
                        </a:rPr>
                        <a:t>Antal gårdar</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Min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a:effectLst/>
                        </a:rPr>
                        <a:t>Max</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a:effectLst/>
                        </a:rPr>
                        <a:t>Medel</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Median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extLst>
                  <a:ext uri="{0D108BD9-81ED-4DB2-BD59-A6C34878D82A}">
                    <a16:rowId xmlns:a16="http://schemas.microsoft.com/office/drawing/2014/main" val="2363020601"/>
                  </a:ext>
                </a:extLst>
              </a:tr>
              <a:tr h="332150">
                <a:tc>
                  <a:txBody>
                    <a:bodyPr/>
                    <a:lstStyle/>
                    <a:p>
                      <a:pPr algn="ctr">
                        <a:lnSpc>
                          <a:spcPct val="120000"/>
                        </a:lnSpc>
                        <a:spcBef>
                          <a:spcPts val="200"/>
                        </a:spcBef>
                        <a:spcAft>
                          <a:spcPts val="200"/>
                        </a:spcAft>
                      </a:pPr>
                      <a:r>
                        <a:rPr lang="sv-SE" sz="1200" b="0">
                          <a:solidFill>
                            <a:schemeClr val="accent6">
                              <a:lumMod val="10000"/>
                            </a:schemeClr>
                          </a:solidFill>
                          <a:effectLst/>
                        </a:rPr>
                        <a:t>64</a:t>
                      </a:r>
                      <a:endParaRPr lang="sv-SE" sz="1200" b="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174</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2880</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544</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472</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2760605722"/>
                  </a:ext>
                </a:extLst>
              </a:tr>
            </a:tbl>
          </a:graphicData>
        </a:graphic>
      </p:graphicFrame>
      <p:sp>
        <p:nvSpPr>
          <p:cNvPr id="12" name="Rektangel 11"/>
          <p:cNvSpPr/>
          <p:nvPr/>
        </p:nvSpPr>
        <p:spPr>
          <a:xfrm>
            <a:off x="1190196" y="4685177"/>
            <a:ext cx="6253569" cy="494751"/>
          </a:xfrm>
          <a:prstGeom prst="rect">
            <a:avLst/>
          </a:prstGeom>
        </p:spPr>
        <p:txBody>
          <a:bodyPr wrap="square">
            <a:spAutoFit/>
          </a:bodyPr>
          <a:lstStyle/>
          <a:p>
            <a:pPr>
              <a:lnSpc>
                <a:spcPct val="120000"/>
              </a:lnSpc>
              <a:spcBef>
                <a:spcPts val="1300"/>
              </a:spcBef>
              <a:spcAft>
                <a:spcPts val="200"/>
              </a:spcAft>
            </a:pPr>
            <a:r>
              <a:rPr lang="sv-SE" sz="2400" dirty="0">
                <a:solidFill>
                  <a:schemeClr val="accent6">
                    <a:lumMod val="10000"/>
                  </a:schemeClr>
                </a:solidFill>
              </a:rPr>
              <a:t>Nötkött (kWh/kg levande vikt):</a:t>
            </a:r>
          </a:p>
        </p:txBody>
      </p:sp>
      <p:graphicFrame>
        <p:nvGraphicFramePr>
          <p:cNvPr id="13" name="Tabell 12"/>
          <p:cNvGraphicFramePr>
            <a:graphicFrameLocks noGrp="1"/>
          </p:cNvGraphicFramePr>
          <p:nvPr>
            <p:extLst>
              <p:ext uri="{D42A27DB-BD31-4B8C-83A1-F6EECF244321}">
                <p14:modId xmlns:p14="http://schemas.microsoft.com/office/powerpoint/2010/main" val="561322373"/>
              </p:ext>
            </p:extLst>
          </p:nvPr>
        </p:nvGraphicFramePr>
        <p:xfrm>
          <a:off x="1217320" y="5225210"/>
          <a:ext cx="6199325" cy="589536"/>
        </p:xfrm>
        <a:graphic>
          <a:graphicData uri="http://schemas.openxmlformats.org/drawingml/2006/table">
            <a:tbl>
              <a:tblPr firstRow="1" firstCol="1" bandRow="1">
                <a:tableStyleId>{5C22544A-7EE6-4342-B048-85BDC9FD1C3A}</a:tableStyleId>
              </a:tblPr>
              <a:tblGrid>
                <a:gridCol w="1283779">
                  <a:extLst>
                    <a:ext uri="{9D8B030D-6E8A-4147-A177-3AD203B41FA5}">
                      <a16:colId xmlns:a16="http://schemas.microsoft.com/office/drawing/2014/main" val="3972786605"/>
                    </a:ext>
                  </a:extLst>
                </a:gridCol>
                <a:gridCol w="1256018">
                  <a:extLst>
                    <a:ext uri="{9D8B030D-6E8A-4147-A177-3AD203B41FA5}">
                      <a16:colId xmlns:a16="http://schemas.microsoft.com/office/drawing/2014/main" val="1583840886"/>
                    </a:ext>
                  </a:extLst>
                </a:gridCol>
                <a:gridCol w="1263592">
                  <a:extLst>
                    <a:ext uri="{9D8B030D-6E8A-4147-A177-3AD203B41FA5}">
                      <a16:colId xmlns:a16="http://schemas.microsoft.com/office/drawing/2014/main" val="723730863"/>
                    </a:ext>
                  </a:extLst>
                </a:gridCol>
                <a:gridCol w="1197968">
                  <a:extLst>
                    <a:ext uri="{9D8B030D-6E8A-4147-A177-3AD203B41FA5}">
                      <a16:colId xmlns:a16="http://schemas.microsoft.com/office/drawing/2014/main" val="77256637"/>
                    </a:ext>
                  </a:extLst>
                </a:gridCol>
                <a:gridCol w="1197968">
                  <a:extLst>
                    <a:ext uri="{9D8B030D-6E8A-4147-A177-3AD203B41FA5}">
                      <a16:colId xmlns:a16="http://schemas.microsoft.com/office/drawing/2014/main" val="3367322585"/>
                    </a:ext>
                  </a:extLst>
                </a:gridCol>
              </a:tblGrid>
              <a:tr h="323183">
                <a:tc>
                  <a:txBody>
                    <a:bodyPr/>
                    <a:lstStyle/>
                    <a:p>
                      <a:pPr algn="ctr">
                        <a:lnSpc>
                          <a:spcPct val="120000"/>
                        </a:lnSpc>
                        <a:spcBef>
                          <a:spcPts val="200"/>
                        </a:spcBef>
                        <a:spcAft>
                          <a:spcPts val="200"/>
                        </a:spcAft>
                      </a:pPr>
                      <a:r>
                        <a:rPr lang="sv-SE" sz="1200" dirty="0">
                          <a:effectLst/>
                        </a:rPr>
                        <a:t>Antal gårdar</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Min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Max</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Medel</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Median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extLst>
                  <a:ext uri="{0D108BD9-81ED-4DB2-BD59-A6C34878D82A}">
                    <a16:rowId xmlns:a16="http://schemas.microsoft.com/office/drawing/2014/main" val="1410834577"/>
                  </a:ext>
                </a:extLst>
              </a:tr>
              <a:tr h="266353">
                <a:tc>
                  <a:txBody>
                    <a:bodyPr/>
                    <a:lstStyle/>
                    <a:p>
                      <a:pPr algn="ctr">
                        <a:lnSpc>
                          <a:spcPct val="120000"/>
                        </a:lnSpc>
                        <a:spcBef>
                          <a:spcPts val="200"/>
                        </a:spcBef>
                        <a:spcAft>
                          <a:spcPts val="200"/>
                        </a:spcAft>
                      </a:pPr>
                      <a:r>
                        <a:rPr lang="sv-SE" sz="1200" b="0" dirty="0">
                          <a:solidFill>
                            <a:schemeClr val="accent6">
                              <a:lumMod val="10000"/>
                            </a:schemeClr>
                          </a:solidFill>
                          <a:effectLst/>
                        </a:rPr>
                        <a:t>55</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0,23</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19,58</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2,24</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1,06</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2407369631"/>
                  </a:ext>
                </a:extLst>
              </a:tr>
            </a:tbl>
          </a:graphicData>
        </a:graphic>
      </p:graphicFrame>
      <p:pic>
        <p:nvPicPr>
          <p:cNvPr id="5" name="Bildobjekt 4" descr="Manöverpanel mjölkmaskin">
            <a:extLst>
              <a:ext uri="{FF2B5EF4-FFF2-40B4-BE49-F238E27FC236}">
                <a16:creationId xmlns:a16="http://schemas.microsoft.com/office/drawing/2014/main" id="{0C82037B-FD58-4A91-8D11-1651CE295DD8}"/>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34714" y="2034415"/>
            <a:ext cx="2775556" cy="4171174"/>
          </a:xfrm>
          <a:prstGeom prst="rect">
            <a:avLst/>
          </a:prstGeom>
        </p:spPr>
      </p:pic>
    </p:spTree>
    <p:extLst>
      <p:ext uri="{BB962C8B-B14F-4D97-AF65-F5344CB8AC3E}">
        <p14:creationId xmlns:p14="http://schemas.microsoft.com/office/powerpoint/2010/main" val="8526505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tshållare för innehåll 4"/>
          <p:cNvGraphicFramePr>
            <a:graphicFrameLocks noGrp="1"/>
          </p:cNvGraphicFramePr>
          <p:nvPr>
            <p:ph sz="quarter" idx="13"/>
            <p:extLst>
              <p:ext uri="{D42A27DB-BD31-4B8C-83A1-F6EECF244321}">
                <p14:modId xmlns:p14="http://schemas.microsoft.com/office/powerpoint/2010/main" val="2717404094"/>
              </p:ext>
            </p:extLst>
          </p:nvPr>
        </p:nvGraphicFramePr>
        <p:xfrm>
          <a:off x="1161297" y="2563950"/>
          <a:ext cx="6825931" cy="612406"/>
        </p:xfrm>
        <a:graphic>
          <a:graphicData uri="http://schemas.openxmlformats.org/drawingml/2006/table">
            <a:tbl>
              <a:tblPr firstRow="1" firstCol="1" bandRow="1">
                <a:tableStyleId>{5C22544A-7EE6-4342-B048-85BDC9FD1C3A}</a:tableStyleId>
              </a:tblPr>
              <a:tblGrid>
                <a:gridCol w="1413541">
                  <a:extLst>
                    <a:ext uri="{9D8B030D-6E8A-4147-A177-3AD203B41FA5}">
                      <a16:colId xmlns:a16="http://schemas.microsoft.com/office/drawing/2014/main" val="2112167729"/>
                    </a:ext>
                  </a:extLst>
                </a:gridCol>
                <a:gridCol w="1382971">
                  <a:extLst>
                    <a:ext uri="{9D8B030D-6E8A-4147-A177-3AD203B41FA5}">
                      <a16:colId xmlns:a16="http://schemas.microsoft.com/office/drawing/2014/main" val="1833924936"/>
                    </a:ext>
                  </a:extLst>
                </a:gridCol>
                <a:gridCol w="1391309">
                  <a:extLst>
                    <a:ext uri="{9D8B030D-6E8A-4147-A177-3AD203B41FA5}">
                      <a16:colId xmlns:a16="http://schemas.microsoft.com/office/drawing/2014/main" val="3755507459"/>
                    </a:ext>
                  </a:extLst>
                </a:gridCol>
                <a:gridCol w="1319055">
                  <a:extLst>
                    <a:ext uri="{9D8B030D-6E8A-4147-A177-3AD203B41FA5}">
                      <a16:colId xmlns:a16="http://schemas.microsoft.com/office/drawing/2014/main" val="563034272"/>
                    </a:ext>
                  </a:extLst>
                </a:gridCol>
                <a:gridCol w="1319055">
                  <a:extLst>
                    <a:ext uri="{9D8B030D-6E8A-4147-A177-3AD203B41FA5}">
                      <a16:colId xmlns:a16="http://schemas.microsoft.com/office/drawing/2014/main" val="964400255"/>
                    </a:ext>
                  </a:extLst>
                </a:gridCol>
              </a:tblGrid>
              <a:tr h="306203">
                <a:tc>
                  <a:txBody>
                    <a:bodyPr/>
                    <a:lstStyle/>
                    <a:p>
                      <a:pPr algn="ctr">
                        <a:lnSpc>
                          <a:spcPct val="120000"/>
                        </a:lnSpc>
                        <a:spcBef>
                          <a:spcPts val="200"/>
                        </a:spcBef>
                        <a:spcAft>
                          <a:spcPts val="200"/>
                        </a:spcAft>
                      </a:pPr>
                      <a:r>
                        <a:rPr lang="sv-SE" sz="1200">
                          <a:effectLst/>
                        </a:rPr>
                        <a:t>Antal gårdar</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Min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Max</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a:effectLst/>
                        </a:rPr>
                        <a:t>Medel</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Median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extLst>
                  <a:ext uri="{0D108BD9-81ED-4DB2-BD59-A6C34878D82A}">
                    <a16:rowId xmlns:a16="http://schemas.microsoft.com/office/drawing/2014/main" val="1915401660"/>
                  </a:ext>
                </a:extLst>
              </a:tr>
              <a:tr h="306203">
                <a:tc>
                  <a:txBody>
                    <a:bodyPr/>
                    <a:lstStyle/>
                    <a:p>
                      <a:pPr algn="ctr">
                        <a:lnSpc>
                          <a:spcPct val="120000"/>
                        </a:lnSpc>
                        <a:spcBef>
                          <a:spcPts val="200"/>
                        </a:spcBef>
                        <a:spcAft>
                          <a:spcPts val="200"/>
                        </a:spcAft>
                      </a:pPr>
                      <a:r>
                        <a:rPr lang="sv-SE" sz="1200" b="0" dirty="0">
                          <a:solidFill>
                            <a:schemeClr val="accent6">
                              <a:lumMod val="10000"/>
                            </a:schemeClr>
                          </a:solidFill>
                          <a:effectLst/>
                        </a:rPr>
                        <a:t>29</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0,14</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1,83</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a:solidFill>
                            <a:schemeClr val="accent6">
                              <a:lumMod val="10000"/>
                            </a:schemeClr>
                          </a:solidFill>
                          <a:effectLst/>
                        </a:rPr>
                        <a:t>0,44</a:t>
                      </a:r>
                      <a:endParaRPr lang="sv-SE" sz="1200" b="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0,32</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2589587487"/>
                  </a:ext>
                </a:extLst>
              </a:tr>
            </a:tbl>
          </a:graphicData>
        </a:graphic>
      </p:graphicFrame>
      <p:sp>
        <p:nvSpPr>
          <p:cNvPr id="2" name="Rubrik 1"/>
          <p:cNvSpPr>
            <a:spLocks noGrp="1"/>
          </p:cNvSpPr>
          <p:nvPr>
            <p:ph type="title"/>
          </p:nvPr>
        </p:nvSpPr>
        <p:spPr>
          <a:xfrm>
            <a:off x="1177200" y="464486"/>
            <a:ext cx="8280000" cy="1165138"/>
          </a:xfrm>
        </p:spPr>
        <p:txBody>
          <a:bodyPr>
            <a:normAutofit/>
          </a:bodyPr>
          <a:lstStyle/>
          <a:p>
            <a:r>
              <a:rPr lang="sv-SE" dirty="0"/>
              <a:t>Energianvändning animalieproduktion</a:t>
            </a:r>
          </a:p>
        </p:txBody>
      </p:sp>
      <p:graphicFrame>
        <p:nvGraphicFramePr>
          <p:cNvPr id="6" name="Tabell 5"/>
          <p:cNvGraphicFramePr>
            <a:graphicFrameLocks noGrp="1"/>
          </p:cNvGraphicFramePr>
          <p:nvPr>
            <p:extLst>
              <p:ext uri="{D42A27DB-BD31-4B8C-83A1-F6EECF244321}">
                <p14:modId xmlns:p14="http://schemas.microsoft.com/office/powerpoint/2010/main" val="1189159687"/>
              </p:ext>
            </p:extLst>
          </p:nvPr>
        </p:nvGraphicFramePr>
        <p:xfrm>
          <a:off x="1177925" y="4575958"/>
          <a:ext cx="6137329" cy="652992"/>
        </p:xfrm>
        <a:graphic>
          <a:graphicData uri="http://schemas.openxmlformats.org/drawingml/2006/table">
            <a:tbl>
              <a:tblPr firstRow="1" firstCol="1" bandRow="1">
                <a:tableStyleId>{5C22544A-7EE6-4342-B048-85BDC9FD1C3A}</a:tableStyleId>
              </a:tblPr>
              <a:tblGrid>
                <a:gridCol w="1270941">
                  <a:extLst>
                    <a:ext uri="{9D8B030D-6E8A-4147-A177-3AD203B41FA5}">
                      <a16:colId xmlns:a16="http://schemas.microsoft.com/office/drawing/2014/main" val="2021460916"/>
                    </a:ext>
                  </a:extLst>
                </a:gridCol>
                <a:gridCol w="1243457">
                  <a:extLst>
                    <a:ext uri="{9D8B030D-6E8A-4147-A177-3AD203B41FA5}">
                      <a16:colId xmlns:a16="http://schemas.microsoft.com/office/drawing/2014/main" val="2178730503"/>
                    </a:ext>
                  </a:extLst>
                </a:gridCol>
                <a:gridCol w="1250953">
                  <a:extLst>
                    <a:ext uri="{9D8B030D-6E8A-4147-A177-3AD203B41FA5}">
                      <a16:colId xmlns:a16="http://schemas.microsoft.com/office/drawing/2014/main" val="449844741"/>
                    </a:ext>
                  </a:extLst>
                </a:gridCol>
                <a:gridCol w="1185989">
                  <a:extLst>
                    <a:ext uri="{9D8B030D-6E8A-4147-A177-3AD203B41FA5}">
                      <a16:colId xmlns:a16="http://schemas.microsoft.com/office/drawing/2014/main" val="904565227"/>
                    </a:ext>
                  </a:extLst>
                </a:gridCol>
                <a:gridCol w="1185989">
                  <a:extLst>
                    <a:ext uri="{9D8B030D-6E8A-4147-A177-3AD203B41FA5}">
                      <a16:colId xmlns:a16="http://schemas.microsoft.com/office/drawing/2014/main" val="1271214030"/>
                    </a:ext>
                  </a:extLst>
                </a:gridCol>
              </a:tblGrid>
              <a:tr h="326496">
                <a:tc>
                  <a:txBody>
                    <a:bodyPr/>
                    <a:lstStyle/>
                    <a:p>
                      <a:pPr algn="ctr">
                        <a:lnSpc>
                          <a:spcPct val="120000"/>
                        </a:lnSpc>
                        <a:spcBef>
                          <a:spcPts val="200"/>
                        </a:spcBef>
                        <a:spcAft>
                          <a:spcPts val="200"/>
                        </a:spcAft>
                      </a:pPr>
                      <a:r>
                        <a:rPr lang="sv-SE" sz="1200" dirty="0">
                          <a:effectLst/>
                        </a:rPr>
                        <a:t>Antal gårdar</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Min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Max</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a:effectLst/>
                        </a:rPr>
                        <a:t>Medel</a:t>
                      </a:r>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tc>
                  <a:txBody>
                    <a:bodyPr/>
                    <a:lstStyle/>
                    <a:p>
                      <a:pPr algn="ctr">
                        <a:lnSpc>
                          <a:spcPct val="120000"/>
                        </a:lnSpc>
                        <a:spcBef>
                          <a:spcPts val="200"/>
                        </a:spcBef>
                        <a:spcAft>
                          <a:spcPts val="200"/>
                        </a:spcAft>
                      </a:pPr>
                      <a:r>
                        <a:rPr lang="sv-SE" sz="1200" dirty="0">
                          <a:effectLst/>
                        </a:rPr>
                        <a:t>Median</a:t>
                      </a:r>
                      <a:endParaRPr lang="sv-SE"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285468"/>
                    </a:solidFill>
                  </a:tcPr>
                </a:tc>
                <a:extLst>
                  <a:ext uri="{0D108BD9-81ED-4DB2-BD59-A6C34878D82A}">
                    <a16:rowId xmlns:a16="http://schemas.microsoft.com/office/drawing/2014/main" val="2348426429"/>
                  </a:ext>
                </a:extLst>
              </a:tr>
              <a:tr h="326496">
                <a:tc>
                  <a:txBody>
                    <a:bodyPr/>
                    <a:lstStyle/>
                    <a:p>
                      <a:pPr algn="ctr">
                        <a:lnSpc>
                          <a:spcPct val="120000"/>
                        </a:lnSpc>
                        <a:spcBef>
                          <a:spcPts val="200"/>
                        </a:spcBef>
                        <a:spcAft>
                          <a:spcPts val="200"/>
                        </a:spcAft>
                      </a:pPr>
                      <a:r>
                        <a:rPr lang="sv-SE" sz="1200" b="0">
                          <a:solidFill>
                            <a:schemeClr val="accent6">
                              <a:lumMod val="10000"/>
                            </a:schemeClr>
                          </a:solidFill>
                          <a:effectLst/>
                        </a:rPr>
                        <a:t>24</a:t>
                      </a:r>
                      <a:endParaRPr lang="sv-SE" sz="1200" b="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24</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170</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53</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algn="ctr">
                        <a:lnSpc>
                          <a:spcPct val="120000"/>
                        </a:lnSpc>
                        <a:spcBef>
                          <a:spcPts val="200"/>
                        </a:spcBef>
                        <a:spcAft>
                          <a:spcPts val="200"/>
                        </a:spcAft>
                      </a:pPr>
                      <a:r>
                        <a:rPr lang="sv-SE" sz="1200" b="0" dirty="0">
                          <a:solidFill>
                            <a:schemeClr val="accent6">
                              <a:lumMod val="10000"/>
                            </a:schemeClr>
                          </a:solidFill>
                          <a:effectLst/>
                        </a:rPr>
                        <a:t>47</a:t>
                      </a:r>
                      <a:endParaRPr lang="sv-SE" sz="1200" b="0" dirty="0">
                        <a:solidFill>
                          <a:schemeClr val="accent6">
                            <a:lumMod val="1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2298087708"/>
                  </a:ext>
                </a:extLst>
              </a:tr>
            </a:tbl>
          </a:graphicData>
        </a:graphic>
      </p:graphicFrame>
      <p:sp>
        <p:nvSpPr>
          <p:cNvPr id="7" name="Rectangle 1"/>
          <p:cNvSpPr>
            <a:spLocks noChangeArrowheads="1"/>
          </p:cNvSpPr>
          <p:nvPr/>
        </p:nvSpPr>
        <p:spPr bwMode="auto">
          <a:xfrm>
            <a:off x="1161296" y="3777056"/>
            <a:ext cx="4369171" cy="524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65048" rIns="91440" bIns="25392" numCol="1" anchor="ctr" anchorCtr="0" compatLnSpc="1">
            <a:prstTxWarp prst="textNoShape">
              <a:avLst/>
            </a:prstTxWarp>
            <a:spAutoFit/>
          </a:bodyPr>
          <a:lstStyle/>
          <a:p>
            <a:pPr indent="0" fontAlgn="base">
              <a:lnSpc>
                <a:spcPct val="90000"/>
              </a:lnSpc>
              <a:spcBef>
                <a:spcPts val="1000"/>
              </a:spcBef>
              <a:spcAft>
                <a:spcPct val="0"/>
              </a:spcAft>
              <a:buClr>
                <a:schemeClr val="accent1"/>
              </a:buClr>
              <a:buFontTx/>
              <a:buNone/>
            </a:pPr>
            <a:r>
              <a:rPr lang="sv-SE" altLang="sv-SE" sz="2400" dirty="0">
                <a:solidFill>
                  <a:schemeClr val="accent6">
                    <a:lumMod val="10000"/>
                  </a:schemeClr>
                </a:solidFill>
              </a:rPr>
              <a:t>Smågris (</a:t>
            </a:r>
            <a:r>
              <a:rPr kumimoji="0" lang="sv-SE" altLang="sv-SE" sz="2400" i="0" u="none" strike="noStrike" cap="none" normalizeH="0" baseline="0" dirty="0">
                <a:ln>
                  <a:noFill/>
                </a:ln>
                <a:solidFill>
                  <a:schemeClr val="accent6">
                    <a:lumMod val="10000"/>
                  </a:schemeClr>
                </a:solidFill>
                <a:effectLst/>
                <a:ea typeface="Times New Roman" panose="02020603050405020304" pitchFamily="18" charset="0"/>
                <a:cs typeface="Times New Roman" panose="02020603050405020304" pitchFamily="18" charset="0"/>
              </a:rPr>
              <a:t>kWh/smågris):</a:t>
            </a:r>
            <a:endParaRPr kumimoji="0" lang="sv-SE" altLang="sv-SE" sz="2400" i="0" u="none" strike="noStrike" cap="none" normalizeH="0" baseline="0" dirty="0">
              <a:ln>
                <a:noFill/>
              </a:ln>
              <a:solidFill>
                <a:schemeClr val="accent6">
                  <a:lumMod val="10000"/>
                </a:schemeClr>
              </a:solidFill>
              <a:effectLst/>
            </a:endParaRPr>
          </a:p>
        </p:txBody>
      </p:sp>
      <p:pic>
        <p:nvPicPr>
          <p:cNvPr id="3" name="Bildobjekt 2" descr="Uppvärming">
            <a:extLst>
              <a:ext uri="{FF2B5EF4-FFF2-40B4-BE49-F238E27FC236}">
                <a16:creationId xmlns:a16="http://schemas.microsoft.com/office/drawing/2014/main" id="{DD8B0891-5A51-4629-90C4-51DCAC7F99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6370" y="2107028"/>
            <a:ext cx="2604334" cy="3906501"/>
          </a:xfrm>
          <a:prstGeom prst="rect">
            <a:avLst/>
          </a:prstGeom>
        </p:spPr>
      </p:pic>
      <p:sp>
        <p:nvSpPr>
          <p:cNvPr id="15" name="textruta 14">
            <a:extLst>
              <a:ext uri="{FF2B5EF4-FFF2-40B4-BE49-F238E27FC236}">
                <a16:creationId xmlns:a16="http://schemas.microsoft.com/office/drawing/2014/main" id="{3AAF89ED-D56D-4503-046C-E51B2E4FF34E}"/>
              </a:ext>
            </a:extLst>
          </p:cNvPr>
          <p:cNvSpPr txBox="1"/>
          <p:nvPr/>
        </p:nvSpPr>
        <p:spPr>
          <a:xfrm>
            <a:off x="1177925" y="1894901"/>
            <a:ext cx="4727116" cy="701731"/>
          </a:xfrm>
          <a:prstGeom prst="rect">
            <a:avLst/>
          </a:prstGeom>
          <a:noFill/>
        </p:spPr>
        <p:txBody>
          <a:bodyPr wrap="square" rtlCol="0">
            <a:spAutoFit/>
          </a:bodyPr>
          <a:lstStyle/>
          <a:p>
            <a:pPr marR="0" lvl="0" fontAlgn="base">
              <a:lnSpc>
                <a:spcPct val="90000"/>
              </a:lnSpc>
              <a:spcBef>
                <a:spcPts val="1000"/>
              </a:spcBef>
              <a:spcAft>
                <a:spcPct val="0"/>
              </a:spcAft>
              <a:buClr>
                <a:schemeClr val="accent1"/>
              </a:buClr>
              <a:buSzTx/>
              <a:tabLst/>
            </a:pPr>
            <a:r>
              <a:rPr lang="sv-SE" altLang="sv-SE" sz="2400" dirty="0">
                <a:solidFill>
                  <a:schemeClr val="accent6">
                    <a:lumMod val="10000"/>
                  </a:schemeClr>
                </a:solidFill>
              </a:rPr>
              <a:t>Slaktgris</a:t>
            </a:r>
            <a:r>
              <a:rPr lang="sv-SE" altLang="sv-SE" sz="2400" dirty="0">
                <a:solidFill>
                  <a:schemeClr val="accent6">
                    <a:lumMod val="10000"/>
                  </a:schemeClr>
                </a:solidFill>
                <a:ea typeface="Times New Roman" panose="02020603050405020304" pitchFamily="18" charset="0"/>
                <a:cs typeface="Times New Roman" panose="02020603050405020304" pitchFamily="18" charset="0"/>
              </a:rPr>
              <a:t> (kWh/kg levande vikt):</a:t>
            </a:r>
          </a:p>
          <a:p>
            <a:endParaRPr lang="sv-SE" dirty="0"/>
          </a:p>
        </p:txBody>
      </p:sp>
    </p:spTree>
    <p:extLst>
      <p:ext uri="{BB962C8B-B14F-4D97-AF65-F5344CB8AC3E}">
        <p14:creationId xmlns:p14="http://schemas.microsoft.com/office/powerpoint/2010/main" val="6549137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164E6ABD-3DC7-4924-93D0-F74B8C5103D2}"/>
              </a:ext>
            </a:extLst>
          </p:cNvPr>
          <p:cNvSpPr>
            <a:spLocks noGrp="1"/>
          </p:cNvSpPr>
          <p:nvPr>
            <p:ph sz="quarter" idx="13"/>
          </p:nvPr>
        </p:nvSpPr>
        <p:spPr/>
        <p:txBody>
          <a:bodyPr>
            <a:normAutofit/>
          </a:bodyPr>
          <a:lstStyle/>
          <a:p>
            <a:pPr marL="0" indent="0">
              <a:buNone/>
            </a:pPr>
            <a:r>
              <a:rPr lang="sv-SE" sz="2000" dirty="0"/>
              <a:t>En viktig skillnad mellan förnybara och fossila drivmedel är varifrån de härstammar. </a:t>
            </a:r>
            <a:r>
              <a:rPr lang="sv-SE" sz="2000" b="1" dirty="0"/>
              <a:t>Fossila drivmedel </a:t>
            </a:r>
            <a:r>
              <a:rPr lang="sv-SE" sz="2000" dirty="0"/>
              <a:t>framställs av icke förnybara fossila resurser och frigör koldioxid till atmosfären. </a:t>
            </a:r>
            <a:endParaRPr lang="sv-SE" sz="2000" b="1" i="1" dirty="0"/>
          </a:p>
          <a:p>
            <a:pPr marL="0" indent="0">
              <a:buNone/>
            </a:pPr>
            <a:r>
              <a:rPr lang="sv-SE" sz="2000" b="1" dirty="0"/>
              <a:t>Förnybara drivmedel </a:t>
            </a:r>
            <a:r>
              <a:rPr lang="sv-SE" sz="2000" dirty="0"/>
              <a:t>framställs av förnybara råvaror. I många fall produceras dessa drivmedel från avfall och restprodukter, eller från olja som utvinns ur växter, och som tagit upp koldioxid från luften genom fotosyntesen. </a:t>
            </a:r>
          </a:p>
          <a:p>
            <a:pPr marL="0" indent="0">
              <a:buNone/>
            </a:pPr>
            <a:endParaRPr lang="sv-SE" sz="2000" dirty="0"/>
          </a:p>
          <a:p>
            <a:pPr marL="0" indent="0">
              <a:buNone/>
            </a:pPr>
            <a:r>
              <a:rPr lang="sv-SE" sz="2000" dirty="0"/>
              <a:t>HVO, fordonsgas, E85 och ren FAME (förnybar diesel) är idag de vanligaste alternativen till bensin och diesel på den svenska marknaden</a:t>
            </a:r>
          </a:p>
          <a:p>
            <a:pPr marL="0" indent="0">
              <a:buNone/>
            </a:pPr>
            <a:endParaRPr lang="sv-SE" sz="2000" dirty="0"/>
          </a:p>
        </p:txBody>
      </p:sp>
      <p:sp>
        <p:nvSpPr>
          <p:cNvPr id="2" name="Rubrik 1">
            <a:extLst>
              <a:ext uri="{FF2B5EF4-FFF2-40B4-BE49-F238E27FC236}">
                <a16:creationId xmlns:a16="http://schemas.microsoft.com/office/drawing/2014/main" id="{CEB4679F-1BC8-4CDC-B9B4-9221132FFFDF}"/>
              </a:ext>
            </a:extLst>
          </p:cNvPr>
          <p:cNvSpPr>
            <a:spLocks noGrp="1"/>
          </p:cNvSpPr>
          <p:nvPr>
            <p:ph type="title"/>
          </p:nvPr>
        </p:nvSpPr>
        <p:spPr/>
        <p:txBody>
          <a:bodyPr/>
          <a:lstStyle/>
          <a:p>
            <a:r>
              <a:rPr lang="sv-SE" dirty="0"/>
              <a:t>Förnybara drivmedel</a:t>
            </a:r>
          </a:p>
        </p:txBody>
      </p:sp>
    </p:spTree>
    <p:extLst>
      <p:ext uri="{BB962C8B-B14F-4D97-AF65-F5344CB8AC3E}">
        <p14:creationId xmlns:p14="http://schemas.microsoft.com/office/powerpoint/2010/main" val="3976783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288586B-AC73-4436-A4FE-EF7215BD608C}"/>
              </a:ext>
            </a:extLst>
          </p:cNvPr>
          <p:cNvSpPr>
            <a:spLocks noGrp="1"/>
          </p:cNvSpPr>
          <p:nvPr>
            <p:ph sz="quarter" idx="13"/>
          </p:nvPr>
        </p:nvSpPr>
        <p:spPr/>
        <p:txBody>
          <a:bodyPr>
            <a:noAutofit/>
          </a:bodyPr>
          <a:lstStyle/>
          <a:p>
            <a:pPr marL="0" indent="0">
              <a:buNone/>
            </a:pPr>
            <a:r>
              <a:rPr lang="sv-SE" sz="2000" dirty="0"/>
              <a:t>Fossilfri energi och förnybar energi är två begrepp som ofta blandas ihop. Det som skiljer dem åt är från vilken källa energin kommer. </a:t>
            </a:r>
          </a:p>
          <a:p>
            <a:pPr marL="0" indent="0">
              <a:buNone/>
            </a:pPr>
            <a:r>
              <a:rPr lang="sv-SE" sz="2000" b="1" dirty="0"/>
              <a:t>Förnybar energi</a:t>
            </a:r>
            <a:r>
              <a:rPr lang="sv-SE" sz="2000" dirty="0"/>
              <a:t> kommer från källor som naturligt förnyas och därmed inte tar slut, som vattenkraft, vindkraft, solenergi, geotermisk energi (t ex bergvärme) och biobränslen.</a:t>
            </a:r>
          </a:p>
          <a:p>
            <a:pPr marL="0" indent="0">
              <a:buNone/>
            </a:pPr>
            <a:r>
              <a:rPr lang="sv-SE" sz="2000" b="1" dirty="0"/>
              <a:t>Fossilfri energi</a:t>
            </a:r>
            <a:r>
              <a:rPr lang="sv-SE" sz="2000" dirty="0"/>
              <a:t> är ett bredare begrepp för energi som inte </a:t>
            </a:r>
          </a:p>
          <a:p>
            <a:pPr marL="0" indent="0">
              <a:buNone/>
            </a:pPr>
            <a:r>
              <a:rPr lang="sv-SE" sz="2000" dirty="0"/>
              <a:t>kommer från fossila bränslen som kol, olja och gas. </a:t>
            </a:r>
          </a:p>
          <a:p>
            <a:pPr marL="0" indent="0">
              <a:buNone/>
            </a:pPr>
            <a:endParaRPr lang="sv-SE" sz="2000" dirty="0"/>
          </a:p>
          <a:p>
            <a:pPr marL="0" indent="0">
              <a:buNone/>
            </a:pPr>
            <a:r>
              <a:rPr lang="sv-SE" sz="2000" dirty="0"/>
              <a:t>I Sverige kommer den fossilfria elen framförallt från kärnkraft och olika förnybara energikällor. Kärnkraft är ett exempel på en energikälla som är fossilfri men inte förnybar, medan vattenkraft är både fossilfri och förnybar.</a:t>
            </a:r>
          </a:p>
        </p:txBody>
      </p:sp>
      <p:sp>
        <p:nvSpPr>
          <p:cNvPr id="2" name="Rubrik 1">
            <a:extLst>
              <a:ext uri="{FF2B5EF4-FFF2-40B4-BE49-F238E27FC236}">
                <a16:creationId xmlns:a16="http://schemas.microsoft.com/office/drawing/2014/main" id="{99318F77-1147-4A1D-8066-DC93AD83E49B}"/>
              </a:ext>
            </a:extLst>
          </p:cNvPr>
          <p:cNvSpPr>
            <a:spLocks noGrp="1"/>
          </p:cNvSpPr>
          <p:nvPr>
            <p:ph type="title"/>
          </p:nvPr>
        </p:nvSpPr>
        <p:spPr/>
        <p:txBody>
          <a:bodyPr/>
          <a:lstStyle/>
          <a:p>
            <a:r>
              <a:rPr lang="sv-SE" dirty="0"/>
              <a:t>Förnybar eller fossilfri energi</a:t>
            </a:r>
          </a:p>
        </p:txBody>
      </p:sp>
      <p:pic>
        <p:nvPicPr>
          <p:cNvPr id="4" name="Bildobjekt 3" descr="Kraftledningar på åkermark">
            <a:extLst>
              <a:ext uri="{FF2B5EF4-FFF2-40B4-BE49-F238E27FC236}">
                <a16:creationId xmlns:a16="http://schemas.microsoft.com/office/drawing/2014/main" id="{AF162CAC-5E9E-4A71-A071-DA5C5F7DC41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flipH="1">
            <a:off x="9457200" y="1966365"/>
            <a:ext cx="2458602" cy="3672726"/>
          </a:xfrm>
          <a:prstGeom prst="rect">
            <a:avLst/>
          </a:prstGeom>
        </p:spPr>
      </p:pic>
    </p:spTree>
    <p:extLst>
      <p:ext uri="{BB962C8B-B14F-4D97-AF65-F5344CB8AC3E}">
        <p14:creationId xmlns:p14="http://schemas.microsoft.com/office/powerpoint/2010/main" val="2823661965"/>
      </p:ext>
    </p:extLst>
  </p:cSld>
  <p:clrMapOvr>
    <a:masterClrMapping/>
  </p:clrMapOvr>
</p:sld>
</file>

<file path=ppt/theme/theme1.xml><?xml version="1.0" encoding="utf-8"?>
<a:theme xmlns:a="http://schemas.openxmlformats.org/drawingml/2006/main" name="Greppa Näringen mall">
  <a:themeElements>
    <a:clrScheme name="Greppa Näringen">
      <a:dk1>
        <a:sysClr val="windowText" lastClr="000000"/>
      </a:dk1>
      <a:lt1>
        <a:sysClr val="window" lastClr="FFFFFF"/>
      </a:lt1>
      <a:dk2>
        <a:srgbClr val="0D2B38"/>
      </a:dk2>
      <a:lt2>
        <a:srgbClr val="F8F5ED"/>
      </a:lt2>
      <a:accent1>
        <a:srgbClr val="418B73"/>
      </a:accent1>
      <a:accent2>
        <a:srgbClr val="92303B"/>
      </a:accent2>
      <a:accent3>
        <a:srgbClr val="2D6A81"/>
      </a:accent3>
      <a:accent4>
        <a:srgbClr val="C1F4CD"/>
      </a:accent4>
      <a:accent5>
        <a:srgbClr val="0D3730"/>
      </a:accent5>
      <a:accent6>
        <a:srgbClr val="CEECF9"/>
      </a:accent6>
      <a:hlink>
        <a:srgbClr val="F68F61"/>
      </a:hlink>
      <a:folHlink>
        <a:srgbClr val="0D2B38"/>
      </a:folHlink>
    </a:clrScheme>
    <a:fontScheme name="Greppa Näringen 2026">
      <a:majorFont>
        <a:latin typeface="Arial"/>
        <a:ea typeface=""/>
        <a:cs typeface=""/>
      </a:majorFont>
      <a:minorFont>
        <a:latin typeface="Arial"/>
        <a:ea typeface=""/>
        <a:cs typeface=""/>
      </a:minorFont>
    </a:fontScheme>
    <a:fmtScheme name="Reflek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7498A2ED-BF3B-4821-8037-77041B411FB9}" vid="{0E7D1790-EACA-4D1C-BA80-C98287104129}"/>
    </a:ext>
  </a:extLst>
</a:theme>
</file>

<file path=ppt/theme/theme2.xml><?xml version="1.0" encoding="utf-8"?>
<a:theme xmlns:a="http://schemas.openxmlformats.org/drawingml/2006/main" name="1_Greppa Näringen mall">
  <a:themeElements>
    <a:clrScheme name="Greppa Näringen">
      <a:dk1>
        <a:sysClr val="windowText" lastClr="000000"/>
      </a:dk1>
      <a:lt1>
        <a:sysClr val="window" lastClr="FFFFFF"/>
      </a:lt1>
      <a:dk2>
        <a:srgbClr val="0D2B38"/>
      </a:dk2>
      <a:lt2>
        <a:srgbClr val="F8F5ED"/>
      </a:lt2>
      <a:accent1>
        <a:srgbClr val="418B73"/>
      </a:accent1>
      <a:accent2>
        <a:srgbClr val="92303B"/>
      </a:accent2>
      <a:accent3>
        <a:srgbClr val="2D6A81"/>
      </a:accent3>
      <a:accent4>
        <a:srgbClr val="C1F4CD"/>
      </a:accent4>
      <a:accent5>
        <a:srgbClr val="0D3730"/>
      </a:accent5>
      <a:accent6>
        <a:srgbClr val="CEECF9"/>
      </a:accent6>
      <a:hlink>
        <a:srgbClr val="F68F61"/>
      </a:hlink>
      <a:folHlink>
        <a:srgbClr val="0D2B38"/>
      </a:folHlink>
    </a:clrScheme>
    <a:fontScheme name="Greppa Näringen 2026">
      <a:majorFont>
        <a:latin typeface="Arial"/>
        <a:ea typeface=""/>
        <a:cs typeface=""/>
      </a:majorFont>
      <a:minorFont>
        <a:latin typeface="Arial"/>
        <a:ea typeface=""/>
        <a:cs typeface=""/>
      </a:minorFont>
    </a:fontScheme>
    <a:fmtScheme name="Reflek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mall-GreppaNaringen-EU-logo-v7 ejklar" id="{980D094F-973C-4BCD-BF26-7FD1BB329915}" vid="{74743DF9-6C28-48FE-981F-3A70DE9D022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ppa Näringen">
    <a:dk1>
      <a:sysClr val="windowText" lastClr="000000"/>
    </a:dk1>
    <a:lt1>
      <a:sysClr val="window" lastClr="FFFFFF"/>
    </a:lt1>
    <a:dk2>
      <a:srgbClr val="0D2B38"/>
    </a:dk2>
    <a:lt2>
      <a:srgbClr val="F8F5ED"/>
    </a:lt2>
    <a:accent1>
      <a:srgbClr val="418B73"/>
    </a:accent1>
    <a:accent2>
      <a:srgbClr val="92303B"/>
    </a:accent2>
    <a:accent3>
      <a:srgbClr val="2D6A81"/>
    </a:accent3>
    <a:accent4>
      <a:srgbClr val="C1F4CD"/>
    </a:accent4>
    <a:accent5>
      <a:srgbClr val="0D3730"/>
    </a:accent5>
    <a:accent6>
      <a:srgbClr val="CEECF9"/>
    </a:accent6>
    <a:hlink>
      <a:srgbClr val="F68F61"/>
    </a:hlink>
    <a:folHlink>
      <a:srgbClr val="0D2B38"/>
    </a:folHlink>
  </a:clrScheme>
</a:themeOverride>
</file>

<file path=ppt/theme/themeOverride2.xml><?xml version="1.0" encoding="utf-8"?>
<a:themeOverride xmlns:a="http://schemas.openxmlformats.org/drawingml/2006/main">
  <a:clrScheme name="Greppa Näringen">
    <a:dk1>
      <a:sysClr val="windowText" lastClr="000000"/>
    </a:dk1>
    <a:lt1>
      <a:sysClr val="window" lastClr="FFFFFF"/>
    </a:lt1>
    <a:dk2>
      <a:srgbClr val="0D2B38"/>
    </a:dk2>
    <a:lt2>
      <a:srgbClr val="F8F5ED"/>
    </a:lt2>
    <a:accent1>
      <a:srgbClr val="418B73"/>
    </a:accent1>
    <a:accent2>
      <a:srgbClr val="92303B"/>
    </a:accent2>
    <a:accent3>
      <a:srgbClr val="2D6A81"/>
    </a:accent3>
    <a:accent4>
      <a:srgbClr val="C1F4CD"/>
    </a:accent4>
    <a:accent5>
      <a:srgbClr val="0D3730"/>
    </a:accent5>
    <a:accent6>
      <a:srgbClr val="CEECF9"/>
    </a:accent6>
    <a:hlink>
      <a:srgbClr val="F68F61"/>
    </a:hlink>
    <a:folHlink>
      <a:srgbClr val="0D2B38"/>
    </a:folHlink>
  </a:clrScheme>
</a:themeOverride>
</file>

<file path=docProps/app.xml><?xml version="1.0" encoding="utf-8"?>
<Properties xmlns="http://schemas.openxmlformats.org/officeDocument/2006/extended-properties" xmlns:vt="http://schemas.openxmlformats.org/officeDocument/2006/docPropsVTypes">
  <Template>Greppa näringen</Template>
  <TotalTime>597</TotalTime>
  <Words>10406</Words>
  <Application>Microsoft Office PowerPoint</Application>
  <PresentationFormat>Bredbild</PresentationFormat>
  <Paragraphs>916</Paragraphs>
  <Slides>56</Slides>
  <Notes>52</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56</vt:i4>
      </vt:variant>
    </vt:vector>
  </HeadingPairs>
  <TitlesOfParts>
    <vt:vector size="62" baseType="lpstr">
      <vt:lpstr>Arial</vt:lpstr>
      <vt:lpstr>Calibri</vt:lpstr>
      <vt:lpstr>Helvetica</vt:lpstr>
      <vt:lpstr>Times New Roman</vt:lpstr>
      <vt:lpstr>Greppa Näringen mall</vt:lpstr>
      <vt:lpstr>1_Greppa Näringen mall</vt:lpstr>
      <vt:lpstr>Greppa Näringens hållbarhetsanalys</vt:lpstr>
      <vt:lpstr>Miljömässig hållbarhet i fokus</vt:lpstr>
      <vt:lpstr>Varför ska du göra en Hållbarhetsanalys?</vt:lpstr>
      <vt:lpstr>1. Övergödning</vt:lpstr>
      <vt:lpstr>Kvävebalans Mjölk</vt:lpstr>
      <vt:lpstr>Kvävebalans Nötkött</vt:lpstr>
      <vt:lpstr>Kvävebalans Gris</vt:lpstr>
      <vt:lpstr>Åtgärder mot fosforförluster</vt:lpstr>
      <vt:lpstr>Rekommenderad fosforbalans för olika växtföljder</vt:lpstr>
      <vt:lpstr>Kväveutlakning </vt:lpstr>
      <vt:lpstr>Åtgärder som påverkar kväveutlakningen</vt:lpstr>
      <vt:lpstr> Åtgärder som påverkar kväveutlakningen </vt:lpstr>
      <vt:lpstr>Precisionsjordbruk -  planering </vt:lpstr>
      <vt:lpstr>Precisionsgödsling</vt:lpstr>
      <vt:lpstr>Ammoniakförluster </vt:lpstr>
      <vt:lpstr>1. Utfodring påverkar ammoniakavgången</vt:lpstr>
      <vt:lpstr>2. Stallmiljön påverkar ammoniakavgången</vt:lpstr>
      <vt:lpstr>3. Lagringen av gödsel påverkar ammoniakavgången</vt:lpstr>
      <vt:lpstr> 4. Gödselspridningen påverkar ammoniakavgången </vt:lpstr>
      <vt:lpstr>Övriga indikator om övergödning</vt:lpstr>
      <vt:lpstr>Kväveeffektivitet i djurhållningen</vt:lpstr>
      <vt:lpstr>Kväveeffektivitet för olika produkter, %</vt:lpstr>
      <vt:lpstr>Kväveeffektiviteten i djurhållningen ökar med:</vt:lpstr>
      <vt:lpstr>Så ökar du kväveeffektiviteten hos idisslare</vt:lpstr>
      <vt:lpstr>2. Markhälsa</vt:lpstr>
      <vt:lpstr>Markhälsa - marken är en komplex miljö</vt:lpstr>
      <vt:lpstr>Markhälsan –gynnas av hög skörd och bra upptag av växtnäring </vt:lpstr>
      <vt:lpstr>3. Växtskydd</vt:lpstr>
      <vt:lpstr>Växtskydd </vt:lpstr>
      <vt:lpstr>Integrerat växtskydd IPM - Integrated Pest Management</vt:lpstr>
      <vt:lpstr> De åtta principerna kopplar till fyra delar</vt:lpstr>
      <vt:lpstr>Övervakning och uppföljning</vt:lpstr>
      <vt:lpstr>Förebyggande åtgärder </vt:lpstr>
      <vt:lpstr>Behovsanpassad bekämpning </vt:lpstr>
      <vt:lpstr>IPM-triangeln </vt:lpstr>
      <vt:lpstr>4. Biologisk mångfald</vt:lpstr>
      <vt:lpstr>Varför åtgärder för biologisk mångfald?</vt:lpstr>
      <vt:lpstr>Vi har kommit överens om att biologisk mångfald är viktigt</vt:lpstr>
      <vt:lpstr>Nyttodjur på åkern, predatorer, pollinerare och nedbrytare</vt:lpstr>
      <vt:lpstr>Fåglar och fältvilt i odlingslandskapet</vt:lpstr>
      <vt:lpstr>5. Klimat</vt:lpstr>
      <vt:lpstr>Sveriges utsläpp av växthusgaser 2021</vt:lpstr>
      <vt:lpstr>Gårdens totala klimatavtryck</vt:lpstr>
      <vt:lpstr>Gårdens totala klimatavtryck</vt:lpstr>
      <vt:lpstr>Klimatavtryck per kg mjölk </vt:lpstr>
      <vt:lpstr>Klimatavtryck per kg nötkött </vt:lpstr>
      <vt:lpstr>Klimatavtryck per kg fläskkött</vt:lpstr>
      <vt:lpstr>BAT-gödsel </vt:lpstr>
      <vt:lpstr>Sojaanvändning</vt:lpstr>
      <vt:lpstr>Sojaanvändning</vt:lpstr>
      <vt:lpstr>6. Energi</vt:lpstr>
      <vt:lpstr>Energianvändning </vt:lpstr>
      <vt:lpstr>Energianvändning animalieproduktion </vt:lpstr>
      <vt:lpstr>Energianvändning animalieproduktion</vt:lpstr>
      <vt:lpstr>Förnybara drivmedel</vt:lpstr>
      <vt:lpstr>Förnybar eller fossilfri energi</vt:lpstr>
    </vt:vector>
  </TitlesOfParts>
  <Company>Jordbruksverket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Hållbarhetsanalysen</dc:title>
  <dc:subject>Presentation Greppa Näringen</dc:subject>
  <dc:creator>Ulrika Listh</dc:creator>
  <cp:keywords>Greppa Näringen</cp:keywords>
  <cp:lastModifiedBy>Ulrika Listh</cp:lastModifiedBy>
  <cp:revision>3</cp:revision>
  <dcterms:created xsi:type="dcterms:W3CDTF">2026-09-14T11:53:03Z</dcterms:created>
  <dcterms:modified xsi:type="dcterms:W3CDTF">2026-09-16T09:17:53Z</dcterms:modified>
</cp:coreProperties>
</file>